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media/image11.svg" ContentType="image/svg+xml"/>
  <Override PartName="/ppt/media/image110.svg" ContentType="image/svg+xml"/>
  <Override PartName="/ppt/media/image112.svg" ContentType="image/svg+xml"/>
  <Override PartName="/ppt/media/image13.svg" ContentType="image/svg+xml"/>
  <Override PartName="/ppt/media/image15.svg" ContentType="image/svg+xml"/>
  <Override PartName="/ppt/media/image17.svg" ContentType="image/svg+xml"/>
  <Override PartName="/ppt/media/image19.svg" ContentType="image/svg+xml"/>
  <Override PartName="/ppt/media/image21.svg" ContentType="image/svg+xml"/>
  <Override PartName="/ppt/media/image219.svg" ContentType="image/svg+xml"/>
  <Override PartName="/ppt/media/image221.svg" ContentType="image/svg+xml"/>
  <Override PartName="/ppt/media/image228.svg" ContentType="image/svg+xml"/>
  <Override PartName="/ppt/media/image23.svg" ContentType="image/svg+xml"/>
  <Override PartName="/ppt/media/image233.svg" ContentType="image/svg+xml"/>
  <Override PartName="/ppt/media/image26.svg" ContentType="image/svg+xml"/>
  <Override PartName="/ppt/media/image3.svg" ContentType="image/svg+xml"/>
  <Override PartName="/ppt/media/image36.svg" ContentType="image/svg+xml"/>
  <Override PartName="/ppt/media/image38.svg" ContentType="image/svg+xml"/>
  <Override PartName="/ppt/media/image42.svg" ContentType="image/svg+xml"/>
  <Override PartName="/ppt/media/image44.svg" ContentType="image/svg+xml"/>
  <Override PartName="/ppt/media/image46.svg" ContentType="image/svg+xml"/>
  <Override PartName="/ppt/media/image48.svg" ContentType="image/svg+xml"/>
  <Override PartName="/ppt/media/image5.svg" ContentType="image/svg+xml"/>
  <Override PartName="/ppt/media/image50.svg" ContentType="image/svg+xml"/>
  <Override PartName="/ppt/media/image86.svg" ContentType="image/svg+xml"/>
  <Override PartName="/ppt/media/image88.svg" ContentType="image/svg+xml"/>
  <Override PartName="/ppt/media/image9.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2"/>
  </p:notesMasterIdLst>
  <p:sldIdLst>
    <p:sldId id="282" r:id="rId3"/>
    <p:sldId id="1286" r:id="rId4"/>
    <p:sldId id="1228" r:id="rId5"/>
    <p:sldId id="1229" r:id="rId6"/>
    <p:sldId id="1230" r:id="rId7"/>
    <p:sldId id="1231" r:id="rId8"/>
    <p:sldId id="1232" r:id="rId9"/>
    <p:sldId id="1233" r:id="rId10"/>
    <p:sldId id="1234" r:id="rId11"/>
    <p:sldId id="1235" r:id="rId12"/>
    <p:sldId id="1236" r:id="rId13"/>
    <p:sldId id="1237" r:id="rId14"/>
    <p:sldId id="1238" r:id="rId15"/>
    <p:sldId id="1239" r:id="rId16"/>
    <p:sldId id="1240" r:id="rId17"/>
    <p:sldId id="1241" r:id="rId18"/>
    <p:sldId id="1242" r:id="rId19"/>
    <p:sldId id="1243" r:id="rId20"/>
    <p:sldId id="1244" r:id="rId21"/>
    <p:sldId id="1245" r:id="rId22"/>
    <p:sldId id="1246" r:id="rId23"/>
    <p:sldId id="1247" r:id="rId24"/>
    <p:sldId id="1248" r:id="rId25"/>
    <p:sldId id="1249" r:id="rId26"/>
    <p:sldId id="1250" r:id="rId27"/>
    <p:sldId id="1251" r:id="rId28"/>
    <p:sldId id="1252" r:id="rId29"/>
    <p:sldId id="1253" r:id="rId30"/>
    <p:sldId id="1254" r:id="rId31"/>
    <p:sldId id="1255" r:id="rId32"/>
    <p:sldId id="1256" r:id="rId33"/>
    <p:sldId id="1257" r:id="rId34"/>
    <p:sldId id="1258" r:id="rId35"/>
    <p:sldId id="1259" r:id="rId36"/>
    <p:sldId id="1260" r:id="rId37"/>
    <p:sldId id="1261" r:id="rId38"/>
    <p:sldId id="1262" r:id="rId39"/>
    <p:sldId id="1263" r:id="rId40"/>
    <p:sldId id="1264" r:id="rId41"/>
    <p:sldId id="1265" r:id="rId43"/>
    <p:sldId id="1266" r:id="rId44"/>
    <p:sldId id="1267" r:id="rId45"/>
    <p:sldId id="1268" r:id="rId46"/>
    <p:sldId id="1269" r:id="rId47"/>
    <p:sldId id="1270" r:id="rId48"/>
    <p:sldId id="1271" r:id="rId49"/>
    <p:sldId id="1272" r:id="rId50"/>
    <p:sldId id="1273" r:id="rId51"/>
    <p:sldId id="1274" r:id="rId52"/>
    <p:sldId id="1275" r:id="rId53"/>
    <p:sldId id="1276" r:id="rId54"/>
    <p:sldId id="1277" r:id="rId55"/>
    <p:sldId id="1278" r:id="rId56"/>
    <p:sldId id="1279" r:id="rId57"/>
    <p:sldId id="1280" r:id="rId58"/>
    <p:sldId id="1281" r:id="rId59"/>
    <p:sldId id="1282" r:id="rId60"/>
    <p:sldId id="1283" r:id="rId61"/>
    <p:sldId id="1284" r:id="rId62"/>
    <p:sldId id="1285" r:id="rId63"/>
    <p:sldId id="1287" r:id="rId64"/>
    <p:sldId id="1288" r:id="rId65"/>
    <p:sldId id="1289" r:id="rId66"/>
    <p:sldId id="1290" r:id="rId67"/>
    <p:sldId id="1291" r:id="rId68"/>
    <p:sldId id="1292" r:id="rId69"/>
    <p:sldId id="1293" r:id="rId70"/>
    <p:sldId id="1294" r:id="rId71"/>
    <p:sldId id="1295" r:id="rId72"/>
    <p:sldId id="1296" r:id="rId73"/>
    <p:sldId id="1297" r:id="rId74"/>
    <p:sldId id="1298" r:id="rId75"/>
    <p:sldId id="1299" r:id="rId76"/>
    <p:sldId id="1300" r:id="rId77"/>
    <p:sldId id="1301" r:id="rId78"/>
    <p:sldId id="1302" r:id="rId79"/>
    <p:sldId id="1303" r:id="rId80"/>
    <p:sldId id="1304" r:id="rId81"/>
    <p:sldId id="1305" r:id="rId82"/>
    <p:sldId id="1306" r:id="rId83"/>
    <p:sldId id="1307" r:id="rId84"/>
    <p:sldId id="1308" r:id="rId85"/>
    <p:sldId id="1309" r:id="rId86"/>
    <p:sldId id="1310" r:id="rId87"/>
    <p:sldId id="1311" r:id="rId88"/>
    <p:sldId id="1312" r:id="rId89"/>
    <p:sldId id="1313" r:id="rId90"/>
    <p:sldId id="1314" r:id="rId91"/>
    <p:sldId id="1315" r:id="rId92"/>
    <p:sldId id="1316" r:id="rId93"/>
    <p:sldId id="1317" r:id="rId94"/>
    <p:sldId id="1318" r:id="rId95"/>
    <p:sldId id="1319" r:id="rId96"/>
    <p:sldId id="1320" r:id="rId97"/>
    <p:sldId id="1321" r:id="rId98"/>
    <p:sldId id="1322" r:id="rId99"/>
    <p:sldId id="1323" r:id="rId100"/>
    <p:sldId id="1324" r:id="rId101"/>
    <p:sldId id="1325" r:id="rId102"/>
    <p:sldId id="1326" r:id="rId103"/>
    <p:sldId id="1327" r:id="rId104"/>
    <p:sldId id="1328" r:id="rId105"/>
    <p:sldId id="1329" r:id="rId106"/>
    <p:sldId id="1330" r:id="rId107"/>
    <p:sldId id="1331" r:id="rId108"/>
    <p:sldId id="1332" r:id="rId109"/>
    <p:sldId id="1333" r:id="rId110"/>
    <p:sldId id="1334" r:id="rId111"/>
    <p:sldId id="1335" r:id="rId112"/>
    <p:sldId id="1336" r:id="rId113"/>
    <p:sldId id="1337" r:id="rId114"/>
    <p:sldId id="1338" r:id="rId115"/>
    <p:sldId id="1339" r:id="rId116"/>
    <p:sldId id="1340" r:id="rId117"/>
    <p:sldId id="1341" r:id="rId118"/>
    <p:sldId id="1342" r:id="rId119"/>
    <p:sldId id="1343" r:id="rId120"/>
    <p:sldId id="1344" r:id="rId121"/>
    <p:sldId id="1345" r:id="rId122"/>
    <p:sldId id="1346" r:id="rId123"/>
    <p:sldId id="1347" r:id="rId124"/>
    <p:sldId id="1348" r:id="rId125"/>
    <p:sldId id="1349" r:id="rId126"/>
    <p:sldId id="1350" r:id="rId127"/>
    <p:sldId id="1351" r:id="rId128"/>
    <p:sldId id="1352" r:id="rId129"/>
    <p:sldId id="1353" r:id="rId130"/>
    <p:sldId id="1354" r:id="rId131"/>
    <p:sldId id="1355" r:id="rId132"/>
    <p:sldId id="1356" r:id="rId133"/>
    <p:sldId id="1357" r:id="rId134"/>
    <p:sldId id="1358" r:id="rId135"/>
    <p:sldId id="1359" r:id="rId136"/>
    <p:sldId id="1360" r:id="rId137"/>
    <p:sldId id="1361" r:id="rId138"/>
    <p:sldId id="1362" r:id="rId139"/>
    <p:sldId id="1363" r:id="rId140"/>
    <p:sldId id="1364" r:id="rId141"/>
    <p:sldId id="997" r:id="rId142"/>
    <p:sldId id="998" r:id="rId143"/>
    <p:sldId id="999" r:id="rId144"/>
    <p:sldId id="1000" r:id="rId145"/>
    <p:sldId id="1001" r:id="rId146"/>
    <p:sldId id="1002" r:id="rId147"/>
    <p:sldId id="1003" r:id="rId148"/>
    <p:sldId id="1004" r:id="rId149"/>
    <p:sldId id="1005" r:id="rId150"/>
    <p:sldId id="1006" r:id="rId151"/>
    <p:sldId id="1007" r:id="rId152"/>
    <p:sldId id="1008" r:id="rId153"/>
    <p:sldId id="1009" r:id="rId154"/>
    <p:sldId id="1010" r:id="rId155"/>
    <p:sldId id="1011" r:id="rId156"/>
    <p:sldId id="1012" r:id="rId157"/>
    <p:sldId id="1013" r:id="rId158"/>
    <p:sldId id="1014" r:id="rId159"/>
    <p:sldId id="1015" r:id="rId160"/>
    <p:sldId id="1016" r:id="rId161"/>
    <p:sldId id="1017" r:id="rId162"/>
    <p:sldId id="1018" r:id="rId163"/>
    <p:sldId id="1019" r:id="rId164"/>
    <p:sldId id="1020" r:id="rId165"/>
    <p:sldId id="1021" r:id="rId166"/>
    <p:sldId id="1022" r:id="rId167"/>
    <p:sldId id="1023" r:id="rId168"/>
    <p:sldId id="1024" r:id="rId169"/>
    <p:sldId id="1025" r:id="rId170"/>
    <p:sldId id="1026" r:id="rId171"/>
    <p:sldId id="1029" r:id="rId172"/>
    <p:sldId id="1030" r:id="rId173"/>
    <p:sldId id="1031" r:id="rId174"/>
    <p:sldId id="1032" r:id="rId175"/>
    <p:sldId id="1033" r:id="rId176"/>
    <p:sldId id="1034" r:id="rId177"/>
    <p:sldId id="1035" r:id="rId178"/>
    <p:sldId id="1036" r:id="rId179"/>
    <p:sldId id="1037" r:id="rId180"/>
    <p:sldId id="1038" r:id="rId181"/>
    <p:sldId id="1039" r:id="rId182"/>
    <p:sldId id="1040" r:id="rId183"/>
    <p:sldId id="1041" r:id="rId184"/>
    <p:sldId id="1042" r:id="rId185"/>
    <p:sldId id="1043" r:id="rId186"/>
    <p:sldId id="1044" r:id="rId187"/>
    <p:sldId id="1045" r:id="rId188"/>
    <p:sldId id="1046" r:id="rId189"/>
    <p:sldId id="1047" r:id="rId190"/>
    <p:sldId id="1048" r:id="rId191"/>
    <p:sldId id="1049" r:id="rId192"/>
    <p:sldId id="1050" r:id="rId193"/>
    <p:sldId id="1051" r:id="rId194"/>
    <p:sldId id="1052" r:id="rId195"/>
    <p:sldId id="1053" r:id="rId196"/>
    <p:sldId id="1054" r:id="rId197"/>
    <p:sldId id="1055" r:id="rId198"/>
    <p:sldId id="1056" r:id="rId199"/>
    <p:sldId id="1057" r:id="rId200"/>
    <p:sldId id="1058" r:id="rId201"/>
    <p:sldId id="1059" r:id="rId202"/>
    <p:sldId id="1060" r:id="rId203"/>
    <p:sldId id="1061" r:id="rId204"/>
    <p:sldId id="1062" r:id="rId205"/>
    <p:sldId id="1063" r:id="rId206"/>
    <p:sldId id="1064" r:id="rId207"/>
    <p:sldId id="1065" r:id="rId208"/>
    <p:sldId id="1066" r:id="rId209"/>
    <p:sldId id="1067" r:id="rId210"/>
    <p:sldId id="1068" r:id="rId211"/>
    <p:sldId id="1069" r:id="rId212"/>
    <p:sldId id="1070" r:id="rId213"/>
    <p:sldId id="1071" r:id="rId214"/>
    <p:sldId id="1072" r:id="rId215"/>
    <p:sldId id="1073" r:id="rId216"/>
    <p:sldId id="1074" r:id="rId217"/>
    <p:sldId id="1075" r:id="rId218"/>
    <p:sldId id="1076" r:id="rId219"/>
    <p:sldId id="1077" r:id="rId220"/>
    <p:sldId id="1078" r:id="rId221"/>
    <p:sldId id="1079" r:id="rId222"/>
    <p:sldId id="1080" r:id="rId223"/>
    <p:sldId id="1081" r:id="rId224"/>
    <p:sldId id="1082" r:id="rId225"/>
    <p:sldId id="1083" r:id="rId226"/>
    <p:sldId id="1084" r:id="rId227"/>
    <p:sldId id="1085" r:id="rId228"/>
    <p:sldId id="1086" r:id="rId229"/>
    <p:sldId id="1087" r:id="rId230"/>
    <p:sldId id="1088" r:id="rId231"/>
    <p:sldId id="1089" r:id="rId232"/>
    <p:sldId id="1090" r:id="rId233"/>
    <p:sldId id="1091" r:id="rId234"/>
    <p:sldId id="1092" r:id="rId235"/>
  </p:sldIdLst>
  <p:sldSz cx="12192000" cy="6858000"/>
  <p:notesSz cx="6858000" cy="9144000"/>
  <p:custDataLst>
    <p:tags r:id="rId239"/>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B7ADA"/>
    <a:srgbClr val="8ACF57"/>
    <a:srgbClr val="00AEE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howGuides="1">
      <p:cViewPr varScale="1">
        <p:scale>
          <a:sx n="85" d="100"/>
          <a:sy n="85" d="100"/>
        </p:scale>
        <p:origin x="72" y="401"/>
      </p:cViewPr>
      <p:guideLst>
        <p:guide orient="horz" pos="2251"/>
        <p:guide pos="3840"/>
        <p:guide pos="186"/>
        <p:guide pos="7488"/>
        <p:guide orient="horz" pos="465"/>
        <p:guide orient="horz" pos="4139"/>
        <p:guide orient="horz" pos="4037"/>
      </p:guideLst>
    </p:cSldViewPr>
  </p:slideViewPr>
  <p:notesTextViewPr>
    <p:cViewPr>
      <p:scale>
        <a:sx n="3" d="2"/>
        <a:sy n="3" d="2"/>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6.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7.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6.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5.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4.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3.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notesMaster" Target="notesMasters/notesMaster1.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9" Type="http://schemas.openxmlformats.org/officeDocument/2006/relationships/tags" Target="tags/tag207.xml"/><Relationship Id="rId238" Type="http://schemas.openxmlformats.org/officeDocument/2006/relationships/tableStyles" Target="tableStyles.xml"/><Relationship Id="rId237" Type="http://schemas.openxmlformats.org/officeDocument/2006/relationships/viewProps" Target="viewProps.xml"/><Relationship Id="rId236" Type="http://schemas.openxmlformats.org/officeDocument/2006/relationships/presProps" Target="presProps.xml"/><Relationship Id="rId235" Type="http://schemas.openxmlformats.org/officeDocument/2006/relationships/slide" Target="slides/slide232.xml"/><Relationship Id="rId234" Type="http://schemas.openxmlformats.org/officeDocument/2006/relationships/slide" Target="slides/slide231.xml"/><Relationship Id="rId233" Type="http://schemas.openxmlformats.org/officeDocument/2006/relationships/slide" Target="slides/slide230.xml"/><Relationship Id="rId232" Type="http://schemas.openxmlformats.org/officeDocument/2006/relationships/slide" Target="slides/slide229.xml"/><Relationship Id="rId231" Type="http://schemas.openxmlformats.org/officeDocument/2006/relationships/slide" Target="slides/slide228.xml"/><Relationship Id="rId230" Type="http://schemas.openxmlformats.org/officeDocument/2006/relationships/slide" Target="slides/slide227.xml"/><Relationship Id="rId23" Type="http://schemas.openxmlformats.org/officeDocument/2006/relationships/slide" Target="slides/slide21.xml"/><Relationship Id="rId229" Type="http://schemas.openxmlformats.org/officeDocument/2006/relationships/slide" Target="slides/slide226.xml"/><Relationship Id="rId228" Type="http://schemas.openxmlformats.org/officeDocument/2006/relationships/slide" Target="slides/slide225.xml"/><Relationship Id="rId227" Type="http://schemas.openxmlformats.org/officeDocument/2006/relationships/slide" Target="slides/slide224.xml"/><Relationship Id="rId226" Type="http://schemas.openxmlformats.org/officeDocument/2006/relationships/slide" Target="slides/slide223.xml"/><Relationship Id="rId225" Type="http://schemas.openxmlformats.org/officeDocument/2006/relationships/slide" Target="slides/slide222.xml"/><Relationship Id="rId224" Type="http://schemas.openxmlformats.org/officeDocument/2006/relationships/slide" Target="slides/slide221.xml"/><Relationship Id="rId223" Type="http://schemas.openxmlformats.org/officeDocument/2006/relationships/slide" Target="slides/slide220.xml"/><Relationship Id="rId222" Type="http://schemas.openxmlformats.org/officeDocument/2006/relationships/slide" Target="slides/slide219.xml"/><Relationship Id="rId221" Type="http://schemas.openxmlformats.org/officeDocument/2006/relationships/slide" Target="slides/slide218.xml"/><Relationship Id="rId220" Type="http://schemas.openxmlformats.org/officeDocument/2006/relationships/slide" Target="slides/slide217.xml"/><Relationship Id="rId22" Type="http://schemas.openxmlformats.org/officeDocument/2006/relationships/slide" Target="slides/slide20.xml"/><Relationship Id="rId219" Type="http://schemas.openxmlformats.org/officeDocument/2006/relationships/slide" Target="slides/slide216.xml"/><Relationship Id="rId218" Type="http://schemas.openxmlformats.org/officeDocument/2006/relationships/slide" Target="slides/slide215.xml"/><Relationship Id="rId217" Type="http://schemas.openxmlformats.org/officeDocument/2006/relationships/slide" Target="slides/slide214.xml"/><Relationship Id="rId216" Type="http://schemas.openxmlformats.org/officeDocument/2006/relationships/slide" Target="slides/slide213.xml"/><Relationship Id="rId215" Type="http://schemas.openxmlformats.org/officeDocument/2006/relationships/slide" Target="slides/slide212.xml"/><Relationship Id="rId214" Type="http://schemas.openxmlformats.org/officeDocument/2006/relationships/slide" Target="slides/slide211.xml"/><Relationship Id="rId213" Type="http://schemas.openxmlformats.org/officeDocument/2006/relationships/slide" Target="slides/slide210.xml"/><Relationship Id="rId212" Type="http://schemas.openxmlformats.org/officeDocument/2006/relationships/slide" Target="slides/slide209.xml"/><Relationship Id="rId211" Type="http://schemas.openxmlformats.org/officeDocument/2006/relationships/slide" Target="slides/slide208.xml"/><Relationship Id="rId210" Type="http://schemas.openxmlformats.org/officeDocument/2006/relationships/slide" Target="slides/slide207.xml"/><Relationship Id="rId21" Type="http://schemas.openxmlformats.org/officeDocument/2006/relationships/slide" Target="slides/slide19.xml"/><Relationship Id="rId209" Type="http://schemas.openxmlformats.org/officeDocument/2006/relationships/slide" Target="slides/slide206.xml"/><Relationship Id="rId208" Type="http://schemas.openxmlformats.org/officeDocument/2006/relationships/slide" Target="slides/slide205.xml"/><Relationship Id="rId207" Type="http://schemas.openxmlformats.org/officeDocument/2006/relationships/slide" Target="slides/slide204.xml"/><Relationship Id="rId206" Type="http://schemas.openxmlformats.org/officeDocument/2006/relationships/slide" Target="slides/slide203.xml"/><Relationship Id="rId205" Type="http://schemas.openxmlformats.org/officeDocument/2006/relationships/slide" Target="slides/slide202.xml"/><Relationship Id="rId204" Type="http://schemas.openxmlformats.org/officeDocument/2006/relationships/slide" Target="slides/slide201.xml"/><Relationship Id="rId203" Type="http://schemas.openxmlformats.org/officeDocument/2006/relationships/slide" Target="slides/slide200.xml"/><Relationship Id="rId202" Type="http://schemas.openxmlformats.org/officeDocument/2006/relationships/slide" Target="slides/slide199.xml"/><Relationship Id="rId201" Type="http://schemas.openxmlformats.org/officeDocument/2006/relationships/slide" Target="slides/slide198.xml"/><Relationship Id="rId200" Type="http://schemas.openxmlformats.org/officeDocument/2006/relationships/slide" Target="slides/slide197.xml"/><Relationship Id="rId20" Type="http://schemas.openxmlformats.org/officeDocument/2006/relationships/slide" Target="slides/slide18.xml"/><Relationship Id="rId2" Type="http://schemas.openxmlformats.org/officeDocument/2006/relationships/theme" Target="theme/theme1.xml"/><Relationship Id="rId199" Type="http://schemas.openxmlformats.org/officeDocument/2006/relationships/slide" Target="slides/slide196.xml"/><Relationship Id="rId198" Type="http://schemas.openxmlformats.org/officeDocument/2006/relationships/slide" Target="slides/slide195.xml"/><Relationship Id="rId197" Type="http://schemas.openxmlformats.org/officeDocument/2006/relationships/slide" Target="slides/slide194.xml"/><Relationship Id="rId196" Type="http://schemas.openxmlformats.org/officeDocument/2006/relationships/slide" Target="slides/slide193.xml"/><Relationship Id="rId195" Type="http://schemas.openxmlformats.org/officeDocument/2006/relationships/slide" Target="slides/slide192.xml"/><Relationship Id="rId194" Type="http://schemas.openxmlformats.org/officeDocument/2006/relationships/slide" Target="slides/slide191.xml"/><Relationship Id="rId193" Type="http://schemas.openxmlformats.org/officeDocument/2006/relationships/slide" Target="slides/slide190.xml"/><Relationship Id="rId192" Type="http://schemas.openxmlformats.org/officeDocument/2006/relationships/slide" Target="slides/slide189.xml"/><Relationship Id="rId191" Type="http://schemas.openxmlformats.org/officeDocument/2006/relationships/slide" Target="slides/slide188.xml"/><Relationship Id="rId190" Type="http://schemas.openxmlformats.org/officeDocument/2006/relationships/slide" Target="slides/slide187.xml"/><Relationship Id="rId19" Type="http://schemas.openxmlformats.org/officeDocument/2006/relationships/slide" Target="slides/slide17.xml"/><Relationship Id="rId189" Type="http://schemas.openxmlformats.org/officeDocument/2006/relationships/slide" Target="slides/slide186.xml"/><Relationship Id="rId188" Type="http://schemas.openxmlformats.org/officeDocument/2006/relationships/slide" Target="slides/slide185.xml"/><Relationship Id="rId187" Type="http://schemas.openxmlformats.org/officeDocument/2006/relationships/slide" Target="slides/slide184.xml"/><Relationship Id="rId186" Type="http://schemas.openxmlformats.org/officeDocument/2006/relationships/slide" Target="slides/slide183.xml"/><Relationship Id="rId185" Type="http://schemas.openxmlformats.org/officeDocument/2006/relationships/slide" Target="slides/slide182.xml"/><Relationship Id="rId184" Type="http://schemas.openxmlformats.org/officeDocument/2006/relationships/slide" Target="slides/slide181.xml"/><Relationship Id="rId183" Type="http://schemas.openxmlformats.org/officeDocument/2006/relationships/slide" Target="slides/slide180.xml"/><Relationship Id="rId182" Type="http://schemas.openxmlformats.org/officeDocument/2006/relationships/slide" Target="slides/slide179.xml"/><Relationship Id="rId181" Type="http://schemas.openxmlformats.org/officeDocument/2006/relationships/slide" Target="slides/slide178.xml"/><Relationship Id="rId180" Type="http://schemas.openxmlformats.org/officeDocument/2006/relationships/slide" Target="slides/slide177.xml"/><Relationship Id="rId18" Type="http://schemas.openxmlformats.org/officeDocument/2006/relationships/slide" Target="slides/slide16.xml"/><Relationship Id="rId179" Type="http://schemas.openxmlformats.org/officeDocument/2006/relationships/slide" Target="slides/slide176.xml"/><Relationship Id="rId178" Type="http://schemas.openxmlformats.org/officeDocument/2006/relationships/slide" Target="slides/slide175.xml"/><Relationship Id="rId177" Type="http://schemas.openxmlformats.org/officeDocument/2006/relationships/slide" Target="slides/slide174.xml"/><Relationship Id="rId176" Type="http://schemas.openxmlformats.org/officeDocument/2006/relationships/slide" Target="slides/slide173.xml"/><Relationship Id="rId175" Type="http://schemas.openxmlformats.org/officeDocument/2006/relationships/slide" Target="slides/slide172.xml"/><Relationship Id="rId174" Type="http://schemas.openxmlformats.org/officeDocument/2006/relationships/slide" Target="slides/slide171.xml"/><Relationship Id="rId173" Type="http://schemas.openxmlformats.org/officeDocument/2006/relationships/slide" Target="slides/slide170.xml"/><Relationship Id="rId172" Type="http://schemas.openxmlformats.org/officeDocument/2006/relationships/slide" Target="slides/slide169.xml"/><Relationship Id="rId171" Type="http://schemas.openxmlformats.org/officeDocument/2006/relationships/slide" Target="slides/slide168.xml"/><Relationship Id="rId170" Type="http://schemas.openxmlformats.org/officeDocument/2006/relationships/slide" Target="slides/slide167.xml"/><Relationship Id="rId17" Type="http://schemas.openxmlformats.org/officeDocument/2006/relationships/slide" Target="slides/slide15.xml"/><Relationship Id="rId169" Type="http://schemas.openxmlformats.org/officeDocument/2006/relationships/slide" Target="slides/slide166.xml"/><Relationship Id="rId168" Type="http://schemas.openxmlformats.org/officeDocument/2006/relationships/slide" Target="slides/slide165.xml"/><Relationship Id="rId167" Type="http://schemas.openxmlformats.org/officeDocument/2006/relationships/slide" Target="slides/slide164.xml"/><Relationship Id="rId166" Type="http://schemas.openxmlformats.org/officeDocument/2006/relationships/slide" Target="slides/slide163.xml"/><Relationship Id="rId165" Type="http://schemas.openxmlformats.org/officeDocument/2006/relationships/slide" Target="slides/slide162.xml"/><Relationship Id="rId164" Type="http://schemas.openxmlformats.org/officeDocument/2006/relationships/slide" Target="slides/slide161.xml"/><Relationship Id="rId163" Type="http://schemas.openxmlformats.org/officeDocument/2006/relationships/slide" Target="slides/slide160.xml"/><Relationship Id="rId162" Type="http://schemas.openxmlformats.org/officeDocument/2006/relationships/slide" Target="slides/slide159.xml"/><Relationship Id="rId161" Type="http://schemas.openxmlformats.org/officeDocument/2006/relationships/slide" Target="slides/slide158.xml"/><Relationship Id="rId160" Type="http://schemas.openxmlformats.org/officeDocument/2006/relationships/slide" Target="slides/slide157.xml"/><Relationship Id="rId16" Type="http://schemas.openxmlformats.org/officeDocument/2006/relationships/slide" Target="slides/slide14.xml"/><Relationship Id="rId159" Type="http://schemas.openxmlformats.org/officeDocument/2006/relationships/slide" Target="slides/slide156.xml"/><Relationship Id="rId158" Type="http://schemas.openxmlformats.org/officeDocument/2006/relationships/slide" Target="slides/slide155.xml"/><Relationship Id="rId157" Type="http://schemas.openxmlformats.org/officeDocument/2006/relationships/slide" Target="slides/slide154.xml"/><Relationship Id="rId156" Type="http://schemas.openxmlformats.org/officeDocument/2006/relationships/slide" Target="slides/slide153.xml"/><Relationship Id="rId155" Type="http://schemas.openxmlformats.org/officeDocument/2006/relationships/slide" Target="slides/slide152.xml"/><Relationship Id="rId154" Type="http://schemas.openxmlformats.org/officeDocument/2006/relationships/slide" Target="slides/slide151.xml"/><Relationship Id="rId153" Type="http://schemas.openxmlformats.org/officeDocument/2006/relationships/slide" Target="slides/slide150.xml"/><Relationship Id="rId152" Type="http://schemas.openxmlformats.org/officeDocument/2006/relationships/slide" Target="slides/slide149.xml"/><Relationship Id="rId151" Type="http://schemas.openxmlformats.org/officeDocument/2006/relationships/slide" Target="slides/slide148.xml"/><Relationship Id="rId150" Type="http://schemas.openxmlformats.org/officeDocument/2006/relationships/slide" Target="slides/slide147.xml"/><Relationship Id="rId15" Type="http://schemas.openxmlformats.org/officeDocument/2006/relationships/slide" Target="slides/slide13.xml"/><Relationship Id="rId149" Type="http://schemas.openxmlformats.org/officeDocument/2006/relationships/slide" Target="slides/slide146.xml"/><Relationship Id="rId148" Type="http://schemas.openxmlformats.org/officeDocument/2006/relationships/slide" Target="slides/slide145.xml"/><Relationship Id="rId147" Type="http://schemas.openxmlformats.org/officeDocument/2006/relationships/slide" Target="slides/slide144.xml"/><Relationship Id="rId146" Type="http://schemas.openxmlformats.org/officeDocument/2006/relationships/slide" Target="slides/slide143.xml"/><Relationship Id="rId145" Type="http://schemas.openxmlformats.org/officeDocument/2006/relationships/slide" Target="slides/slide142.xml"/><Relationship Id="rId144" Type="http://schemas.openxmlformats.org/officeDocument/2006/relationships/slide" Target="slides/slide141.xml"/><Relationship Id="rId143" Type="http://schemas.openxmlformats.org/officeDocument/2006/relationships/slide" Target="slides/slide140.xml"/><Relationship Id="rId142" Type="http://schemas.openxmlformats.org/officeDocument/2006/relationships/slide" Target="slides/slide139.xml"/><Relationship Id="rId141" Type="http://schemas.openxmlformats.org/officeDocument/2006/relationships/slide" Target="slides/slide138.xml"/><Relationship Id="rId140" Type="http://schemas.openxmlformats.org/officeDocument/2006/relationships/slide" Target="slides/slide137.xml"/><Relationship Id="rId14" Type="http://schemas.openxmlformats.org/officeDocument/2006/relationships/slide" Target="slides/slide12.xml"/><Relationship Id="rId139" Type="http://schemas.openxmlformats.org/officeDocument/2006/relationships/slide" Target="slides/slide136.xml"/><Relationship Id="rId138" Type="http://schemas.openxmlformats.org/officeDocument/2006/relationships/slide" Target="slides/slide135.xml"/><Relationship Id="rId137" Type="http://schemas.openxmlformats.org/officeDocument/2006/relationships/slide" Target="slides/slide134.xml"/><Relationship Id="rId136" Type="http://schemas.openxmlformats.org/officeDocument/2006/relationships/slide" Target="slides/slide133.xml"/><Relationship Id="rId135" Type="http://schemas.openxmlformats.org/officeDocument/2006/relationships/slide" Target="slides/slide132.xml"/><Relationship Id="rId134" Type="http://schemas.openxmlformats.org/officeDocument/2006/relationships/slide" Target="slides/slide131.xml"/><Relationship Id="rId133" Type="http://schemas.openxmlformats.org/officeDocument/2006/relationships/slide" Target="slides/slide130.xml"/><Relationship Id="rId132" Type="http://schemas.openxmlformats.org/officeDocument/2006/relationships/slide" Target="slides/slide129.xml"/><Relationship Id="rId131" Type="http://schemas.openxmlformats.org/officeDocument/2006/relationships/slide" Target="slides/slide128.xml"/><Relationship Id="rId130" Type="http://schemas.openxmlformats.org/officeDocument/2006/relationships/slide" Target="slides/slide127.xml"/><Relationship Id="rId13" Type="http://schemas.openxmlformats.org/officeDocument/2006/relationships/slide" Target="slides/slide11.xml"/><Relationship Id="rId129" Type="http://schemas.openxmlformats.org/officeDocument/2006/relationships/slide" Target="slides/slide126.xml"/><Relationship Id="rId128" Type="http://schemas.openxmlformats.org/officeDocument/2006/relationships/slide" Target="slides/slide125.xml"/><Relationship Id="rId127" Type="http://schemas.openxmlformats.org/officeDocument/2006/relationships/slide" Target="slides/slide124.xml"/><Relationship Id="rId126" Type="http://schemas.openxmlformats.org/officeDocument/2006/relationships/slide" Target="slides/slide123.xml"/><Relationship Id="rId125" Type="http://schemas.openxmlformats.org/officeDocument/2006/relationships/slide" Target="slides/slide122.xml"/><Relationship Id="rId124" Type="http://schemas.openxmlformats.org/officeDocument/2006/relationships/slide" Target="slides/slide121.xml"/><Relationship Id="rId123" Type="http://schemas.openxmlformats.org/officeDocument/2006/relationships/slide" Target="slides/slide120.xml"/><Relationship Id="rId122" Type="http://schemas.openxmlformats.org/officeDocument/2006/relationships/slide" Target="slides/slide119.xml"/><Relationship Id="rId121" Type="http://schemas.openxmlformats.org/officeDocument/2006/relationships/slide" Target="slides/slide118.xml"/><Relationship Id="rId120" Type="http://schemas.openxmlformats.org/officeDocument/2006/relationships/slide" Target="slides/slide117.xml"/><Relationship Id="rId12" Type="http://schemas.openxmlformats.org/officeDocument/2006/relationships/slide" Target="slides/slide10.xml"/><Relationship Id="rId119" Type="http://schemas.openxmlformats.org/officeDocument/2006/relationships/slide" Target="slides/slide116.xml"/><Relationship Id="rId118" Type="http://schemas.openxmlformats.org/officeDocument/2006/relationships/slide" Target="slides/slide115.xml"/><Relationship Id="rId117" Type="http://schemas.openxmlformats.org/officeDocument/2006/relationships/slide" Target="slides/slide114.xml"/><Relationship Id="rId116" Type="http://schemas.openxmlformats.org/officeDocument/2006/relationships/slide" Target="slides/slide113.xml"/><Relationship Id="rId115" Type="http://schemas.openxmlformats.org/officeDocument/2006/relationships/slide" Target="slides/slide112.xml"/><Relationship Id="rId114" Type="http://schemas.openxmlformats.org/officeDocument/2006/relationships/slide" Target="slides/slide111.xml"/><Relationship Id="rId113" Type="http://schemas.openxmlformats.org/officeDocument/2006/relationships/slide" Target="slides/slide110.xml"/><Relationship Id="rId112" Type="http://schemas.openxmlformats.org/officeDocument/2006/relationships/slide" Target="slides/slide109.xml"/><Relationship Id="rId111" Type="http://schemas.openxmlformats.org/officeDocument/2006/relationships/slide" Target="slides/slide108.xml"/><Relationship Id="rId110" Type="http://schemas.openxmlformats.org/officeDocument/2006/relationships/slide" Target="slides/slide107.xml"/><Relationship Id="rId11" Type="http://schemas.openxmlformats.org/officeDocument/2006/relationships/slide" Target="slides/slide9.xml"/><Relationship Id="rId109" Type="http://schemas.openxmlformats.org/officeDocument/2006/relationships/slide" Target="slides/slide106.xml"/><Relationship Id="rId108" Type="http://schemas.openxmlformats.org/officeDocument/2006/relationships/slide" Target="slides/slide105.xml"/><Relationship Id="rId107" Type="http://schemas.openxmlformats.org/officeDocument/2006/relationships/slide" Target="slides/slide104.xml"/><Relationship Id="rId106" Type="http://schemas.openxmlformats.org/officeDocument/2006/relationships/slide" Target="slides/slide103.xml"/><Relationship Id="rId105" Type="http://schemas.openxmlformats.org/officeDocument/2006/relationships/slide" Target="slides/slide102.xml"/><Relationship Id="rId104" Type="http://schemas.openxmlformats.org/officeDocument/2006/relationships/slide" Target="slides/slide101.xml"/><Relationship Id="rId103" Type="http://schemas.openxmlformats.org/officeDocument/2006/relationships/slide" Target="slides/slide100.xml"/><Relationship Id="rId102" Type="http://schemas.openxmlformats.org/officeDocument/2006/relationships/slide" Target="slides/slide99.xml"/><Relationship Id="rId101" Type="http://schemas.openxmlformats.org/officeDocument/2006/relationships/slide" Target="slides/slide98.xml"/><Relationship Id="rId100" Type="http://schemas.openxmlformats.org/officeDocument/2006/relationships/slide" Target="slides/slide97.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BEC88A2-F8A5-4B5C-8EB3-EEEC4B3A6512}"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35E7FE7-3129-4146-94F4-2216233FBB9C}"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FD80C8F-16B9-4070-8C79-DDB0E9D08CF2}"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DE0FC4ED-8DEE-4F66-89DE-3B7C9AA7B1E2}" type="datetimeFigureOut">
              <a:rPr lang="zh-CN" altLang="en-US" smtClean="0"/>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81CCCD92-2F31-47A7-BAE3-ED1EDA3B9FF7}" type="slidenum">
              <a:rPr lang="zh-CN" altLang="en-US" smtClean="0"/>
            </a:fld>
            <a:endParaRPr lang="zh-CN" altLang="en-US"/>
          </a:p>
        </p:txBody>
      </p:sp>
      <p:sp>
        <p:nvSpPr>
          <p:cNvPr id="8" name="文本框 7"/>
          <p:cNvSpPr txBox="1"/>
          <p:nvPr userDrawn="1"/>
        </p:nvSpPr>
        <p:spPr>
          <a:xfrm>
            <a:off x="317500" y="6579870"/>
            <a:ext cx="309880" cy="368300"/>
          </a:xfrm>
          <a:prstGeom prst="rect">
            <a:avLst/>
          </a:prstGeom>
          <a:noFill/>
        </p:spPr>
        <p:txBody>
          <a:bodyPr wrap="none" rtlCol="0">
            <a:spAutoFit/>
          </a:bodyPr>
          <a:p>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zh-CN" altLang="en-US"/>
          </a:p>
        </p:txBody>
      </p:sp>
      <p:sp>
        <p:nvSpPr>
          <p:cNvPr id="7" name="文本框 6"/>
          <p:cNvSpPr txBox="1"/>
          <p:nvPr userDrawn="1"/>
        </p:nvSpPr>
        <p:spPr>
          <a:xfrm>
            <a:off x="11054715" y="6570345"/>
            <a:ext cx="309880" cy="368300"/>
          </a:xfrm>
          <a:prstGeom prst="rect">
            <a:avLst/>
          </a:prstGeom>
          <a:noFill/>
        </p:spPr>
        <p:txBody>
          <a:bodyPr wrap="none" rtlCol="0">
            <a:spAutoFit/>
          </a:bodyPr>
          <a:p>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_仅标题">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4" Type="http://schemas.openxmlformats.org/officeDocument/2006/relationships/theme" Target="../theme/theme1.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矩形 2"/>
          <p:cNvSpPr/>
          <p:nvPr userDrawn="1"/>
        </p:nvSpPr>
        <p:spPr>
          <a:xfrm>
            <a:off x="-19050" y="40005"/>
            <a:ext cx="12207240" cy="415290"/>
          </a:xfrm>
          <a:prstGeom prst="rect">
            <a:avLst/>
          </a:prstGeom>
          <a:solidFill>
            <a:srgbClr val="1B7ADA"/>
          </a:solidFill>
          <a:ln>
            <a:solidFill>
              <a:srgbClr val="1B7ADA"/>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2400" b="1"/>
              <a:t>计算机网络</a:t>
            </a:r>
            <a:endParaRPr lang="zh-CN" altLang="en-US" b="1"/>
          </a:p>
        </p:txBody>
      </p:sp>
      <p:sp>
        <p:nvSpPr>
          <p:cNvPr id="10" name="文本框 9"/>
          <p:cNvSpPr txBox="1"/>
          <p:nvPr userDrawn="1"/>
        </p:nvSpPr>
        <p:spPr>
          <a:xfrm>
            <a:off x="10155555" y="86995"/>
            <a:ext cx="1994535" cy="368300"/>
          </a:xfrm>
          <a:prstGeom prst="rect">
            <a:avLst/>
          </a:prstGeom>
          <a:noFill/>
        </p:spPr>
        <p:txBody>
          <a:bodyPr wrap="square" rtlCol="0">
            <a:spAutoFit/>
          </a:bodyPr>
          <a:lstStyle/>
          <a:p>
            <a:pPr algn="r"/>
            <a:r>
              <a:rPr lang="zh-CN" altLang="en-US" b="1">
                <a:solidFill>
                  <a:schemeClr val="bg1"/>
                </a:solidFill>
                <a:latin typeface="+mj-ea"/>
                <a:ea typeface="+mj-ea"/>
                <a:cs typeface="+mj-ea"/>
              </a:rPr>
              <a:t>第</a:t>
            </a:r>
            <a:r>
              <a:rPr lang="en-US" altLang="zh-CN" b="1">
                <a:solidFill>
                  <a:schemeClr val="bg1"/>
                </a:solidFill>
                <a:latin typeface="+mj-ea"/>
                <a:ea typeface="+mj-ea"/>
                <a:cs typeface="+mj-ea"/>
              </a:rPr>
              <a:t>1</a:t>
            </a:r>
            <a:r>
              <a:rPr lang="zh-CN" altLang="en-US" b="1">
                <a:solidFill>
                  <a:schemeClr val="bg1"/>
                </a:solidFill>
                <a:latin typeface="+mj-ea"/>
                <a:ea typeface="+mj-ea"/>
                <a:cs typeface="+mj-ea"/>
              </a:rPr>
              <a:t>章</a:t>
            </a:r>
            <a:r>
              <a:rPr lang="en-US" altLang="zh-CN" b="1">
                <a:solidFill>
                  <a:schemeClr val="bg1"/>
                </a:solidFill>
                <a:latin typeface="+mj-ea"/>
                <a:ea typeface="+mj-ea"/>
                <a:cs typeface="+mj-ea"/>
              </a:rPr>
              <a:t> </a:t>
            </a:r>
            <a:r>
              <a:rPr lang="zh-CN" altLang="en-US" b="1">
                <a:solidFill>
                  <a:schemeClr val="bg1"/>
                </a:solidFill>
                <a:latin typeface="+mj-ea"/>
                <a:ea typeface="+mj-ea"/>
                <a:cs typeface="+mj-ea"/>
              </a:rPr>
              <a:t>概述</a:t>
            </a:r>
            <a:endParaRPr lang="zh-CN" altLang="en-US" b="1">
              <a:solidFill>
                <a:schemeClr val="bg1"/>
              </a:solidFill>
              <a:latin typeface="+mj-ea"/>
              <a:ea typeface="+mj-ea"/>
              <a:cs typeface="+mj-ea"/>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9" Type="http://schemas.openxmlformats.org/officeDocument/2006/relationships/slideLayout" Target="../slideLayouts/slideLayout3.xml"/><Relationship Id="rId8" Type="http://schemas.openxmlformats.org/officeDocument/2006/relationships/tags" Target="../tags/tag84.xml"/><Relationship Id="rId7" Type="http://schemas.openxmlformats.org/officeDocument/2006/relationships/image" Target="../media/image119.png"/><Relationship Id="rId6" Type="http://schemas.openxmlformats.org/officeDocument/2006/relationships/image" Target="../media/image118.png"/><Relationship Id="rId5" Type="http://schemas.openxmlformats.org/officeDocument/2006/relationships/image" Target="../media/image117.png"/><Relationship Id="rId4" Type="http://schemas.openxmlformats.org/officeDocument/2006/relationships/image" Target="../media/image112.svg"/><Relationship Id="rId3" Type="http://schemas.openxmlformats.org/officeDocument/2006/relationships/image" Target="../media/image111.png"/><Relationship Id="rId2" Type="http://schemas.openxmlformats.org/officeDocument/2006/relationships/image" Target="../media/image110.svg"/><Relationship Id="rId1" Type="http://schemas.openxmlformats.org/officeDocument/2006/relationships/image" Target="../media/image109.png"/></Relationships>
</file>

<file path=ppt/slides/_rels/slide101.xml.rels><?xml version="1.0" encoding="UTF-8" standalone="yes"?>
<Relationships xmlns="http://schemas.openxmlformats.org/package/2006/relationships"><Relationship Id="rId7" Type="http://schemas.openxmlformats.org/officeDocument/2006/relationships/slideLayout" Target="../slideLayouts/slideLayout3.xml"/><Relationship Id="rId6" Type="http://schemas.openxmlformats.org/officeDocument/2006/relationships/tags" Target="../tags/tag85.xml"/><Relationship Id="rId5" Type="http://schemas.openxmlformats.org/officeDocument/2006/relationships/image" Target="../media/image120.png"/><Relationship Id="rId4" Type="http://schemas.openxmlformats.org/officeDocument/2006/relationships/image" Target="../media/image112.svg"/><Relationship Id="rId3" Type="http://schemas.openxmlformats.org/officeDocument/2006/relationships/image" Target="../media/image111.png"/><Relationship Id="rId2" Type="http://schemas.openxmlformats.org/officeDocument/2006/relationships/image" Target="../media/image110.svg"/><Relationship Id="rId1" Type="http://schemas.openxmlformats.org/officeDocument/2006/relationships/image" Target="../media/image109.png"/></Relationships>
</file>

<file path=ppt/slides/_rels/slide102.xml.rels><?xml version="1.0" encoding="UTF-8" standalone="yes"?>
<Relationships xmlns="http://schemas.openxmlformats.org/package/2006/relationships"><Relationship Id="rId7" Type="http://schemas.openxmlformats.org/officeDocument/2006/relationships/slideLayout" Target="../slideLayouts/slideLayout3.xml"/><Relationship Id="rId6" Type="http://schemas.openxmlformats.org/officeDocument/2006/relationships/tags" Target="../tags/tag86.xml"/><Relationship Id="rId5" Type="http://schemas.openxmlformats.org/officeDocument/2006/relationships/image" Target="../media/image121.png"/><Relationship Id="rId4" Type="http://schemas.openxmlformats.org/officeDocument/2006/relationships/image" Target="../media/image112.svg"/><Relationship Id="rId3" Type="http://schemas.openxmlformats.org/officeDocument/2006/relationships/image" Target="../media/image111.png"/><Relationship Id="rId2" Type="http://schemas.openxmlformats.org/officeDocument/2006/relationships/image" Target="../media/image110.svg"/><Relationship Id="rId1" Type="http://schemas.openxmlformats.org/officeDocument/2006/relationships/image" Target="../media/image109.png"/></Relationships>
</file>

<file path=ppt/slides/_rels/slide103.xml.rels><?xml version="1.0" encoding="UTF-8" standalone="yes"?>
<Relationships xmlns="http://schemas.openxmlformats.org/package/2006/relationships"><Relationship Id="rId7" Type="http://schemas.openxmlformats.org/officeDocument/2006/relationships/slideLayout" Target="../slideLayouts/slideLayout3.xml"/><Relationship Id="rId6" Type="http://schemas.openxmlformats.org/officeDocument/2006/relationships/tags" Target="../tags/tag87.xml"/><Relationship Id="rId5" Type="http://schemas.openxmlformats.org/officeDocument/2006/relationships/image" Target="../media/image122.png"/><Relationship Id="rId4" Type="http://schemas.openxmlformats.org/officeDocument/2006/relationships/image" Target="../media/image112.svg"/><Relationship Id="rId3" Type="http://schemas.openxmlformats.org/officeDocument/2006/relationships/image" Target="../media/image111.png"/><Relationship Id="rId2" Type="http://schemas.openxmlformats.org/officeDocument/2006/relationships/image" Target="../media/image110.svg"/><Relationship Id="rId1" Type="http://schemas.openxmlformats.org/officeDocument/2006/relationships/image" Target="../media/image109.png"/></Relationships>
</file>

<file path=ppt/slides/_rels/slide104.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88.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89.xml"/></Relationships>
</file>

<file path=ppt/slides/_rels/slide107.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90.xml"/></Relationships>
</file>

<file path=ppt/slides/_rels/slide108.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91.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7.png"/></Relationships>
</file>

<file path=ppt/slides/_rels/slide11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92.xml"/><Relationship Id="rId1" Type="http://schemas.openxmlformats.org/officeDocument/2006/relationships/image" Target="../media/image123.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2.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tags" Target="../tags/tag93.xml"/><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image" Target="../media/image124.png"/></Relationships>
</file>

<file path=ppt/slides/_rels/slide11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94.xml"/><Relationship Id="rId1" Type="http://schemas.openxmlformats.org/officeDocument/2006/relationships/image" Target="../media/image127.png"/></Relationships>
</file>

<file path=ppt/slides/_rels/slide114.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95.xml"/></Relationships>
</file>

<file path=ppt/slides/_rels/slide115.xml.rels><?xml version="1.0" encoding="UTF-8" standalone="yes"?>
<Relationships xmlns="http://schemas.openxmlformats.org/package/2006/relationships"><Relationship Id="rId6" Type="http://schemas.openxmlformats.org/officeDocument/2006/relationships/slideLayout" Target="../slideLayouts/slideLayout3.xml"/><Relationship Id="rId5" Type="http://schemas.openxmlformats.org/officeDocument/2006/relationships/tags" Target="../tags/tag96.xml"/><Relationship Id="rId4" Type="http://schemas.openxmlformats.org/officeDocument/2006/relationships/image" Target="../media/image131.png"/><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image" Target="../media/image128.png"/></Relationships>
</file>

<file path=ppt/slides/_rels/slide116.xml.rels><?xml version="1.0" encoding="UTF-8" standalone="yes"?>
<Relationships xmlns="http://schemas.openxmlformats.org/package/2006/relationships"><Relationship Id="rId6" Type="http://schemas.openxmlformats.org/officeDocument/2006/relationships/slideLayout" Target="../slideLayouts/slideLayout3.xml"/><Relationship Id="rId5" Type="http://schemas.openxmlformats.org/officeDocument/2006/relationships/tags" Target="../tags/tag97.xml"/><Relationship Id="rId4" Type="http://schemas.openxmlformats.org/officeDocument/2006/relationships/image" Target="../media/image135.png"/><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image" Target="../media/image132.png"/></Relationships>
</file>

<file path=ppt/slides/_rels/slide117.xml.rels><?xml version="1.0" encoding="UTF-8" standalone="yes"?>
<Relationships xmlns="http://schemas.openxmlformats.org/package/2006/relationships"><Relationship Id="rId9" Type="http://schemas.openxmlformats.org/officeDocument/2006/relationships/image" Target="../media/image144.png"/><Relationship Id="rId8" Type="http://schemas.openxmlformats.org/officeDocument/2006/relationships/image" Target="../media/image143.png"/><Relationship Id="rId7" Type="http://schemas.openxmlformats.org/officeDocument/2006/relationships/image" Target="../media/image142.png"/><Relationship Id="rId6" Type="http://schemas.openxmlformats.org/officeDocument/2006/relationships/image" Target="../media/image141.png"/><Relationship Id="rId5" Type="http://schemas.openxmlformats.org/officeDocument/2006/relationships/image" Target="../media/image140.png"/><Relationship Id="rId4" Type="http://schemas.openxmlformats.org/officeDocument/2006/relationships/image" Target="../media/image139.png"/><Relationship Id="rId3" Type="http://schemas.openxmlformats.org/officeDocument/2006/relationships/image" Target="../media/image138.png"/><Relationship Id="rId2" Type="http://schemas.openxmlformats.org/officeDocument/2006/relationships/image" Target="../media/image137.png"/><Relationship Id="rId13" Type="http://schemas.openxmlformats.org/officeDocument/2006/relationships/slideLayout" Target="../slideLayouts/slideLayout3.xml"/><Relationship Id="rId12" Type="http://schemas.openxmlformats.org/officeDocument/2006/relationships/tags" Target="../tags/tag98.xml"/><Relationship Id="rId11" Type="http://schemas.openxmlformats.org/officeDocument/2006/relationships/image" Target="../media/image146.png"/><Relationship Id="rId10" Type="http://schemas.openxmlformats.org/officeDocument/2006/relationships/image" Target="../media/image145.png"/><Relationship Id="rId1" Type="http://schemas.openxmlformats.org/officeDocument/2006/relationships/image" Target="../media/image136.png"/></Relationships>
</file>

<file path=ppt/slides/_rels/slide11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99.xml"/><Relationship Id="rId1" Type="http://schemas.openxmlformats.org/officeDocument/2006/relationships/image" Target="../media/image147.png"/></Relationships>
</file>

<file path=ppt/slides/_rels/slide119.xml.rels><?xml version="1.0" encoding="UTF-8" standalone="yes"?>
<Relationships xmlns="http://schemas.openxmlformats.org/package/2006/relationships"><Relationship Id="rId8" Type="http://schemas.openxmlformats.org/officeDocument/2006/relationships/slideLayout" Target="../slideLayouts/slideLayout3.xml"/><Relationship Id="rId7" Type="http://schemas.openxmlformats.org/officeDocument/2006/relationships/tags" Target="../tags/tag100.xml"/><Relationship Id="rId6" Type="http://schemas.openxmlformats.org/officeDocument/2006/relationships/image" Target="../media/image152.png"/><Relationship Id="rId5" Type="http://schemas.openxmlformats.org/officeDocument/2006/relationships/image" Target="../media/image151.png"/><Relationship Id="rId4" Type="http://schemas.openxmlformats.org/officeDocument/2006/relationships/image" Target="../media/image150.png"/><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image" Target="../media/image144.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6.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1.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101.xml"/></Relationships>
</file>

<file path=ppt/slides/_rels/slide122.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102.xml"/></Relationships>
</file>

<file path=ppt/slides/_rels/slide12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103.xml"/><Relationship Id="rId1" Type="http://schemas.openxmlformats.org/officeDocument/2006/relationships/image" Target="../media/image153.png"/></Relationships>
</file>

<file path=ppt/slides/_rels/slide12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104.xml"/><Relationship Id="rId1" Type="http://schemas.openxmlformats.org/officeDocument/2006/relationships/image" Target="../media/image154.png"/></Relationships>
</file>

<file path=ppt/slides/_rels/slide12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105.xml"/><Relationship Id="rId1" Type="http://schemas.openxmlformats.org/officeDocument/2006/relationships/image" Target="../media/image155.png"/></Relationships>
</file>

<file path=ppt/slides/_rels/slide126.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106.xml"/></Relationships>
</file>

<file path=ppt/slides/_rels/slide127.xml.rels><?xml version="1.0" encoding="UTF-8" standalone="yes"?>
<Relationships xmlns="http://schemas.openxmlformats.org/package/2006/relationships"><Relationship Id="rId6" Type="http://schemas.openxmlformats.org/officeDocument/2006/relationships/slideLayout" Target="../slideLayouts/slideLayout3.xml"/><Relationship Id="rId5" Type="http://schemas.openxmlformats.org/officeDocument/2006/relationships/tags" Target="../tags/tag107.xml"/><Relationship Id="rId4" Type="http://schemas.openxmlformats.org/officeDocument/2006/relationships/image" Target="../media/image159.png"/><Relationship Id="rId3" Type="http://schemas.openxmlformats.org/officeDocument/2006/relationships/image" Target="../media/image158.png"/><Relationship Id="rId2" Type="http://schemas.openxmlformats.org/officeDocument/2006/relationships/image" Target="../media/image157.png"/><Relationship Id="rId1" Type="http://schemas.openxmlformats.org/officeDocument/2006/relationships/image" Target="../media/image156.png"/></Relationships>
</file>

<file path=ppt/slides/_rels/slide128.xml.rels><?xml version="1.0" encoding="UTF-8" standalone="yes"?>
<Relationships xmlns="http://schemas.openxmlformats.org/package/2006/relationships"><Relationship Id="rId9" Type="http://schemas.openxmlformats.org/officeDocument/2006/relationships/tags" Target="../tags/tag108.xml"/><Relationship Id="rId8" Type="http://schemas.openxmlformats.org/officeDocument/2006/relationships/image" Target="../media/image167.png"/><Relationship Id="rId7" Type="http://schemas.openxmlformats.org/officeDocument/2006/relationships/image" Target="../media/image166.png"/><Relationship Id="rId6" Type="http://schemas.openxmlformats.org/officeDocument/2006/relationships/image" Target="../media/image165.png"/><Relationship Id="rId5" Type="http://schemas.openxmlformats.org/officeDocument/2006/relationships/image" Target="../media/image164.png"/><Relationship Id="rId4" Type="http://schemas.openxmlformats.org/officeDocument/2006/relationships/image" Target="../media/image163.png"/><Relationship Id="rId3" Type="http://schemas.openxmlformats.org/officeDocument/2006/relationships/image" Target="../media/image162.png"/><Relationship Id="rId2" Type="http://schemas.openxmlformats.org/officeDocument/2006/relationships/image" Target="../media/image161.png"/><Relationship Id="rId10" Type="http://schemas.openxmlformats.org/officeDocument/2006/relationships/slideLayout" Target="../slideLayouts/slideLayout3.xml"/><Relationship Id="rId1" Type="http://schemas.openxmlformats.org/officeDocument/2006/relationships/image" Target="../media/image160.png"/></Relationships>
</file>

<file path=ppt/slides/_rels/slide129.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tags" Target="../tags/tag109.xml"/><Relationship Id="rId3" Type="http://schemas.openxmlformats.org/officeDocument/2006/relationships/image" Target="../media/image170.png"/><Relationship Id="rId2" Type="http://schemas.openxmlformats.org/officeDocument/2006/relationships/image" Target="../media/image169.png"/><Relationship Id="rId1" Type="http://schemas.openxmlformats.org/officeDocument/2006/relationships/image" Target="../media/image168.png"/></Relationships>
</file>

<file path=ppt/slides/_rels/slide13.xml.rels><?xml version="1.0" encoding="UTF-8" standalone="yes"?>
<Relationships xmlns="http://schemas.openxmlformats.org/package/2006/relationships"><Relationship Id="rId9" Type="http://schemas.openxmlformats.org/officeDocument/2006/relationships/image" Target="../media/image15.svg"/><Relationship Id="rId8" Type="http://schemas.openxmlformats.org/officeDocument/2006/relationships/image" Target="../media/image14.png"/><Relationship Id="rId7" Type="http://schemas.openxmlformats.org/officeDocument/2006/relationships/image" Target="../media/image13.svg"/><Relationship Id="rId6" Type="http://schemas.openxmlformats.org/officeDocument/2006/relationships/image" Target="../media/image12.png"/><Relationship Id="rId5" Type="http://schemas.openxmlformats.org/officeDocument/2006/relationships/image" Target="../media/image11.svg"/><Relationship Id="rId4" Type="http://schemas.openxmlformats.org/officeDocument/2006/relationships/image" Target="../media/image10.png"/><Relationship Id="rId3" Type="http://schemas.openxmlformats.org/officeDocument/2006/relationships/image" Target="../media/image9.svg"/><Relationship Id="rId20" Type="http://schemas.openxmlformats.org/officeDocument/2006/relationships/slideLayout" Target="../slideLayouts/slideLayout3.xml"/><Relationship Id="rId2" Type="http://schemas.openxmlformats.org/officeDocument/2006/relationships/image" Target="../media/image8.png"/><Relationship Id="rId19" Type="http://schemas.openxmlformats.org/officeDocument/2006/relationships/tags" Target="../tags/tag7.xml"/><Relationship Id="rId18" Type="http://schemas.openxmlformats.org/officeDocument/2006/relationships/image" Target="../media/image23.svg"/><Relationship Id="rId17" Type="http://schemas.openxmlformats.org/officeDocument/2006/relationships/image" Target="../media/image22.png"/><Relationship Id="rId16" Type="http://schemas.openxmlformats.org/officeDocument/2006/relationships/image" Target="../media/image21.svg"/><Relationship Id="rId15" Type="http://schemas.openxmlformats.org/officeDocument/2006/relationships/image" Target="../media/image20.png"/><Relationship Id="rId14" Type="http://schemas.openxmlformats.org/officeDocument/2006/relationships/image" Target="../media/image19.svg"/><Relationship Id="rId13" Type="http://schemas.openxmlformats.org/officeDocument/2006/relationships/image" Target="../media/image18.png"/><Relationship Id="rId12" Type="http://schemas.openxmlformats.org/officeDocument/2006/relationships/image" Target="../media/image2.png"/><Relationship Id="rId11" Type="http://schemas.openxmlformats.org/officeDocument/2006/relationships/image" Target="../media/image17.svg"/><Relationship Id="rId10" Type="http://schemas.openxmlformats.org/officeDocument/2006/relationships/image" Target="../media/image16.png"/><Relationship Id="rId1" Type="http://schemas.openxmlformats.org/officeDocument/2006/relationships/image" Target="../media/image4.png"/></Relationships>
</file>

<file path=ppt/slides/_rels/slide130.xml.rels><?xml version="1.0" encoding="UTF-8" standalone="yes"?>
<Relationships xmlns="http://schemas.openxmlformats.org/package/2006/relationships"><Relationship Id="rId7" Type="http://schemas.openxmlformats.org/officeDocument/2006/relationships/slideLayout" Target="../slideLayouts/slideLayout3.xml"/><Relationship Id="rId6" Type="http://schemas.openxmlformats.org/officeDocument/2006/relationships/tags" Target="../tags/tag110.xml"/><Relationship Id="rId5" Type="http://schemas.openxmlformats.org/officeDocument/2006/relationships/image" Target="../media/image175.png"/><Relationship Id="rId4" Type="http://schemas.openxmlformats.org/officeDocument/2006/relationships/image" Target="../media/image174.png"/><Relationship Id="rId3" Type="http://schemas.openxmlformats.org/officeDocument/2006/relationships/image" Target="../media/image173.png"/><Relationship Id="rId2" Type="http://schemas.openxmlformats.org/officeDocument/2006/relationships/image" Target="../media/image172.png"/><Relationship Id="rId1" Type="http://schemas.openxmlformats.org/officeDocument/2006/relationships/image" Target="../media/image171.png"/></Relationships>
</file>

<file path=ppt/slides/_rels/slide131.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111.xml"/></Relationships>
</file>

<file path=ppt/slides/_rels/slide13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112.xml"/><Relationship Id="rId1" Type="http://schemas.openxmlformats.org/officeDocument/2006/relationships/image" Target="../media/image176.png"/></Relationships>
</file>

<file path=ppt/slides/_rels/slide133.xml.rels><?xml version="1.0" encoding="UTF-8" standalone="yes"?>
<Relationships xmlns="http://schemas.openxmlformats.org/package/2006/relationships"><Relationship Id="rId6" Type="http://schemas.openxmlformats.org/officeDocument/2006/relationships/slideLayout" Target="../slideLayouts/slideLayout3.xml"/><Relationship Id="rId5" Type="http://schemas.openxmlformats.org/officeDocument/2006/relationships/tags" Target="../tags/tag113.xml"/><Relationship Id="rId4" Type="http://schemas.openxmlformats.org/officeDocument/2006/relationships/image" Target="../media/image179.png"/><Relationship Id="rId3" Type="http://schemas.openxmlformats.org/officeDocument/2006/relationships/image" Target="../media/image178.png"/><Relationship Id="rId2" Type="http://schemas.openxmlformats.org/officeDocument/2006/relationships/image" Target="../media/image177.png"/><Relationship Id="rId1" Type="http://schemas.openxmlformats.org/officeDocument/2006/relationships/image" Target="../media/image176.png"/></Relationships>
</file>

<file path=ppt/slides/_rels/slide134.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114.xml"/></Relationships>
</file>

<file path=ppt/slides/_rels/slide135.xml.rels><?xml version="1.0" encoding="UTF-8" standalone="yes"?>
<Relationships xmlns="http://schemas.openxmlformats.org/package/2006/relationships"><Relationship Id="rId9" Type="http://schemas.openxmlformats.org/officeDocument/2006/relationships/image" Target="../media/image188.png"/><Relationship Id="rId8" Type="http://schemas.openxmlformats.org/officeDocument/2006/relationships/image" Target="../media/image187.png"/><Relationship Id="rId7" Type="http://schemas.openxmlformats.org/officeDocument/2006/relationships/image" Target="../media/image186.png"/><Relationship Id="rId6" Type="http://schemas.openxmlformats.org/officeDocument/2006/relationships/image" Target="../media/image185.png"/><Relationship Id="rId5" Type="http://schemas.openxmlformats.org/officeDocument/2006/relationships/image" Target="../media/image184.png"/><Relationship Id="rId4" Type="http://schemas.openxmlformats.org/officeDocument/2006/relationships/image" Target="../media/image183.png"/><Relationship Id="rId3" Type="http://schemas.openxmlformats.org/officeDocument/2006/relationships/image" Target="../media/image182.png"/><Relationship Id="rId2" Type="http://schemas.openxmlformats.org/officeDocument/2006/relationships/image" Target="../media/image181.png"/><Relationship Id="rId19" Type="http://schemas.openxmlformats.org/officeDocument/2006/relationships/slideLayout" Target="../slideLayouts/slideLayout3.xml"/><Relationship Id="rId18" Type="http://schemas.openxmlformats.org/officeDocument/2006/relationships/tags" Target="../tags/tag115.xml"/><Relationship Id="rId17" Type="http://schemas.openxmlformats.org/officeDocument/2006/relationships/image" Target="../media/image196.png"/><Relationship Id="rId16" Type="http://schemas.openxmlformats.org/officeDocument/2006/relationships/image" Target="../media/image195.png"/><Relationship Id="rId15" Type="http://schemas.openxmlformats.org/officeDocument/2006/relationships/image" Target="../media/image194.png"/><Relationship Id="rId14" Type="http://schemas.openxmlformats.org/officeDocument/2006/relationships/image" Target="../media/image193.png"/><Relationship Id="rId13" Type="http://schemas.openxmlformats.org/officeDocument/2006/relationships/image" Target="../media/image192.png"/><Relationship Id="rId12" Type="http://schemas.openxmlformats.org/officeDocument/2006/relationships/image" Target="../media/image191.png"/><Relationship Id="rId11" Type="http://schemas.openxmlformats.org/officeDocument/2006/relationships/image" Target="../media/image190.png"/><Relationship Id="rId10" Type="http://schemas.openxmlformats.org/officeDocument/2006/relationships/image" Target="../media/image189.png"/><Relationship Id="rId1" Type="http://schemas.openxmlformats.org/officeDocument/2006/relationships/image" Target="../media/image180.png"/></Relationships>
</file>

<file path=ppt/slides/_rels/slide136.xml.rels><?xml version="1.0" encoding="UTF-8" standalone="yes"?>
<Relationships xmlns="http://schemas.openxmlformats.org/package/2006/relationships"><Relationship Id="rId9" Type="http://schemas.openxmlformats.org/officeDocument/2006/relationships/image" Target="../media/image191.png"/><Relationship Id="rId8" Type="http://schemas.openxmlformats.org/officeDocument/2006/relationships/image" Target="../media/image190.png"/><Relationship Id="rId7" Type="http://schemas.openxmlformats.org/officeDocument/2006/relationships/image" Target="../media/image189.png"/><Relationship Id="rId6" Type="http://schemas.openxmlformats.org/officeDocument/2006/relationships/image" Target="../media/image188.png"/><Relationship Id="rId5" Type="http://schemas.openxmlformats.org/officeDocument/2006/relationships/image" Target="../media/image187.png"/><Relationship Id="rId4" Type="http://schemas.openxmlformats.org/officeDocument/2006/relationships/image" Target="../media/image186.png"/><Relationship Id="rId3" Type="http://schemas.openxmlformats.org/officeDocument/2006/relationships/image" Target="../media/image185.png"/><Relationship Id="rId2" Type="http://schemas.openxmlformats.org/officeDocument/2006/relationships/image" Target="../media/image184.png"/><Relationship Id="rId16" Type="http://schemas.openxmlformats.org/officeDocument/2006/relationships/slideLayout" Target="../slideLayouts/slideLayout3.xml"/><Relationship Id="rId15" Type="http://schemas.openxmlformats.org/officeDocument/2006/relationships/tags" Target="../tags/tag116.xml"/><Relationship Id="rId14" Type="http://schemas.openxmlformats.org/officeDocument/2006/relationships/image" Target="../media/image196.png"/><Relationship Id="rId13" Type="http://schemas.openxmlformats.org/officeDocument/2006/relationships/image" Target="../media/image195.png"/><Relationship Id="rId12" Type="http://schemas.openxmlformats.org/officeDocument/2006/relationships/image" Target="../media/image194.png"/><Relationship Id="rId11" Type="http://schemas.openxmlformats.org/officeDocument/2006/relationships/image" Target="../media/image193.png"/><Relationship Id="rId10" Type="http://schemas.openxmlformats.org/officeDocument/2006/relationships/image" Target="../media/image192.png"/><Relationship Id="rId1" Type="http://schemas.openxmlformats.org/officeDocument/2006/relationships/image" Target="../media/image183.png"/></Relationships>
</file>

<file path=ppt/slides/_rels/slide137.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117.xml"/></Relationships>
</file>

<file path=ppt/slides/_rels/slide138.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118.xml"/></Relationships>
</file>

<file path=ppt/slides/_rels/slide139.xml.rels><?xml version="1.0" encoding="UTF-8" standalone="yes"?>
<Relationships xmlns="http://schemas.openxmlformats.org/package/2006/relationships"><Relationship Id="rId6" Type="http://schemas.openxmlformats.org/officeDocument/2006/relationships/slideLayout" Target="../slideLayouts/slideLayout3.xml"/><Relationship Id="rId5" Type="http://schemas.openxmlformats.org/officeDocument/2006/relationships/tags" Target="../tags/tag119.xml"/><Relationship Id="rId4" Type="http://schemas.openxmlformats.org/officeDocument/2006/relationships/image" Target="../media/image200.png"/><Relationship Id="rId3" Type="http://schemas.openxmlformats.org/officeDocument/2006/relationships/image" Target="../media/image199.png"/><Relationship Id="rId2" Type="http://schemas.openxmlformats.org/officeDocument/2006/relationships/image" Target="../media/image198.png"/><Relationship Id="rId1" Type="http://schemas.openxmlformats.org/officeDocument/2006/relationships/image" Target="../media/image197.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8.xml"/><Relationship Id="rId1" Type="http://schemas.openxmlformats.org/officeDocument/2006/relationships/image" Target="../media/image24.jpeg"/></Relationships>
</file>

<file path=ppt/slides/_rels/slide14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120.xml"/><Relationship Id="rId1" Type="http://schemas.openxmlformats.org/officeDocument/2006/relationships/image" Target="../media/image201.png"/></Relationships>
</file>

<file path=ppt/slides/_rels/slide141.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tags" Target="../tags/tag121.xml"/><Relationship Id="rId2" Type="http://schemas.openxmlformats.org/officeDocument/2006/relationships/image" Target="../media/image203.png"/><Relationship Id="rId1" Type="http://schemas.openxmlformats.org/officeDocument/2006/relationships/image" Target="../media/image202.png"/></Relationships>
</file>

<file path=ppt/slides/_rels/slide142.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tags" Target="../tags/tag122.xml"/><Relationship Id="rId2" Type="http://schemas.openxmlformats.org/officeDocument/2006/relationships/image" Target="../media/image205.png"/><Relationship Id="rId1" Type="http://schemas.openxmlformats.org/officeDocument/2006/relationships/image" Target="../media/image204.png"/></Relationships>
</file>

<file path=ppt/slides/_rels/slide143.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tags" Target="../tags/tag123.xml"/><Relationship Id="rId2" Type="http://schemas.openxmlformats.org/officeDocument/2006/relationships/image" Target="../media/image207.png"/><Relationship Id="rId1" Type="http://schemas.openxmlformats.org/officeDocument/2006/relationships/image" Target="../media/image206.png"/></Relationships>
</file>

<file path=ppt/slides/_rels/slide144.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tags" Target="../tags/tag124.xml"/><Relationship Id="rId2" Type="http://schemas.openxmlformats.org/officeDocument/2006/relationships/image" Target="../media/image209.png"/><Relationship Id="rId1" Type="http://schemas.openxmlformats.org/officeDocument/2006/relationships/image" Target="../media/image208.png"/></Relationships>
</file>

<file path=ppt/slides/_rels/slide145.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125.xml"/></Relationships>
</file>

<file path=ppt/slides/_rels/slide146.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126.xml"/></Relationships>
</file>

<file path=ppt/slides/_rels/slide14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127.xml"/><Relationship Id="rId1" Type="http://schemas.openxmlformats.org/officeDocument/2006/relationships/image" Target="../media/image210.png"/></Relationships>
</file>

<file path=ppt/slides/_rels/slide14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128.xml"/><Relationship Id="rId1" Type="http://schemas.openxmlformats.org/officeDocument/2006/relationships/image" Target="../media/image211.png"/></Relationships>
</file>

<file path=ppt/slides/_rels/slide149.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129.xml"/></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9.xml"/></Relationships>
</file>

<file path=ppt/slides/_rels/slide150.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tags" Target="../tags/tag130.xml"/><Relationship Id="rId2" Type="http://schemas.openxmlformats.org/officeDocument/2006/relationships/image" Target="../media/image213.png"/><Relationship Id="rId1" Type="http://schemas.openxmlformats.org/officeDocument/2006/relationships/image" Target="../media/image212.png"/></Relationships>
</file>

<file path=ppt/slides/_rels/slide151.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131.xml"/></Relationships>
</file>

<file path=ppt/slides/_rels/slide152.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132.xml"/></Relationships>
</file>

<file path=ppt/slides/_rels/slide153.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133.xml"/></Relationships>
</file>

<file path=ppt/slides/_rels/slide154.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134.xml"/></Relationships>
</file>

<file path=ppt/slides/_rels/slide155.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tags" Target="../tags/tag135.xml"/><Relationship Id="rId2" Type="http://schemas.openxmlformats.org/officeDocument/2006/relationships/image" Target="../media/image215.png"/><Relationship Id="rId1" Type="http://schemas.openxmlformats.org/officeDocument/2006/relationships/image" Target="../media/image214.png"/></Relationships>
</file>

<file path=ppt/slides/_rels/slide156.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tags" Target="../tags/tag136.xml"/><Relationship Id="rId2" Type="http://schemas.openxmlformats.org/officeDocument/2006/relationships/image" Target="../media/image217.png"/><Relationship Id="rId1" Type="http://schemas.openxmlformats.org/officeDocument/2006/relationships/image" Target="../media/image216.png"/></Relationships>
</file>

<file path=ppt/slides/_rels/slide157.xml.rels><?xml version="1.0" encoding="UTF-8" standalone="yes"?>
<Relationships xmlns="http://schemas.openxmlformats.org/package/2006/relationships"><Relationship Id="rId9" Type="http://schemas.openxmlformats.org/officeDocument/2006/relationships/slideLayout" Target="../slideLayouts/slideLayout3.xml"/><Relationship Id="rId8" Type="http://schemas.openxmlformats.org/officeDocument/2006/relationships/tags" Target="../tags/tag137.xml"/><Relationship Id="rId7" Type="http://schemas.openxmlformats.org/officeDocument/2006/relationships/image" Target="../media/image222.png"/><Relationship Id="rId6" Type="http://schemas.openxmlformats.org/officeDocument/2006/relationships/image" Target="../media/image221.svg"/><Relationship Id="rId5" Type="http://schemas.openxmlformats.org/officeDocument/2006/relationships/image" Target="../media/image220.png"/><Relationship Id="rId4" Type="http://schemas.openxmlformats.org/officeDocument/2006/relationships/image" Target="../media/image219.svg"/><Relationship Id="rId3" Type="http://schemas.openxmlformats.org/officeDocument/2006/relationships/image" Target="../media/image218.png"/><Relationship Id="rId2" Type="http://schemas.openxmlformats.org/officeDocument/2006/relationships/image" Target="../media/image4.png"/><Relationship Id="rId1" Type="http://schemas.openxmlformats.org/officeDocument/2006/relationships/image" Target="../media/image25.png"/></Relationships>
</file>

<file path=ppt/slides/_rels/slide158.xml.rels><?xml version="1.0" encoding="UTF-8" standalone="yes"?>
<Relationships xmlns="http://schemas.openxmlformats.org/package/2006/relationships"><Relationship Id="rId9" Type="http://schemas.openxmlformats.org/officeDocument/2006/relationships/image" Target="../media/image224.png"/><Relationship Id="rId8" Type="http://schemas.openxmlformats.org/officeDocument/2006/relationships/image" Target="../media/image223.png"/><Relationship Id="rId7" Type="http://schemas.openxmlformats.org/officeDocument/2006/relationships/image" Target="../media/image222.png"/><Relationship Id="rId6" Type="http://schemas.openxmlformats.org/officeDocument/2006/relationships/image" Target="../media/image221.svg"/><Relationship Id="rId5" Type="http://schemas.openxmlformats.org/officeDocument/2006/relationships/image" Target="../media/image220.png"/><Relationship Id="rId4" Type="http://schemas.openxmlformats.org/officeDocument/2006/relationships/image" Target="../media/image219.svg"/><Relationship Id="rId3" Type="http://schemas.openxmlformats.org/officeDocument/2006/relationships/image" Target="../media/image218.png"/><Relationship Id="rId2" Type="http://schemas.openxmlformats.org/officeDocument/2006/relationships/image" Target="../media/image4.png"/><Relationship Id="rId13" Type="http://schemas.openxmlformats.org/officeDocument/2006/relationships/slideLayout" Target="../slideLayouts/slideLayout3.xml"/><Relationship Id="rId12" Type="http://schemas.openxmlformats.org/officeDocument/2006/relationships/tags" Target="../tags/tag138.xml"/><Relationship Id="rId11" Type="http://schemas.openxmlformats.org/officeDocument/2006/relationships/image" Target="../media/image226.png"/><Relationship Id="rId10" Type="http://schemas.openxmlformats.org/officeDocument/2006/relationships/image" Target="../media/image225.png"/><Relationship Id="rId1" Type="http://schemas.openxmlformats.org/officeDocument/2006/relationships/image" Target="../media/image25.png"/></Relationships>
</file>

<file path=ppt/slides/_rels/slide159.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139.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10.xml"/><Relationship Id="rId1" Type="http://schemas.openxmlformats.org/officeDocument/2006/relationships/image" Target="../media/image2.png"/></Relationships>
</file>

<file path=ppt/slides/_rels/slide16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140.xml"/><Relationship Id="rId1" Type="http://schemas.openxmlformats.org/officeDocument/2006/relationships/image" Target="../media/image25.png"/></Relationships>
</file>

<file path=ppt/slides/_rels/slide16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141.xml"/><Relationship Id="rId1" Type="http://schemas.openxmlformats.org/officeDocument/2006/relationships/image" Target="../media/image25.png"/></Relationships>
</file>

<file path=ppt/slides/_rels/slide162.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142.xml"/></Relationships>
</file>

<file path=ppt/slides/_rels/slide163.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143.xml"/></Relationships>
</file>

<file path=ppt/slides/_rels/slide164.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144.xml"/></Relationships>
</file>

<file path=ppt/slides/_rels/slide165.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145.xml"/></Relationships>
</file>

<file path=ppt/slides/_rels/slide166.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tags" Target="../tags/tag146.xml"/><Relationship Id="rId3" Type="http://schemas.openxmlformats.org/officeDocument/2006/relationships/image" Target="../media/image228.svg"/><Relationship Id="rId2" Type="http://schemas.openxmlformats.org/officeDocument/2006/relationships/image" Target="../media/image227.png"/><Relationship Id="rId1" Type="http://schemas.openxmlformats.org/officeDocument/2006/relationships/image" Target="../media/image25.png"/></Relationships>
</file>

<file path=ppt/slides/_rels/slide167.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147.xml"/></Relationships>
</file>

<file path=ppt/slides/_rels/slide168.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148.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tags" Target="../tags/tag11.xml"/><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image" Target="../media/image2.png"/></Relationships>
</file>

<file path=ppt/slides/_rels/slide170.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149.xml"/></Relationships>
</file>

<file path=ppt/slides/_rels/slide171.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tags" Target="../tags/tag150.xml"/><Relationship Id="rId2" Type="http://schemas.openxmlformats.org/officeDocument/2006/relationships/image" Target="../media/image5.svg"/><Relationship Id="rId1" Type="http://schemas.openxmlformats.org/officeDocument/2006/relationships/image" Target="../media/image4.png"/></Relationships>
</file>

<file path=ppt/slides/_rels/slide17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151.xml"/><Relationship Id="rId1" Type="http://schemas.openxmlformats.org/officeDocument/2006/relationships/image" Target="../media/image229.png"/></Relationships>
</file>

<file path=ppt/slides/_rels/slide173.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15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153.xml"/><Relationship Id="rId1" Type="http://schemas.openxmlformats.org/officeDocument/2006/relationships/image" Target="../media/image230.jpeg"/></Relationships>
</file>

<file path=ppt/slides/_rels/slide17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154.xml"/><Relationship Id="rId1" Type="http://schemas.openxmlformats.org/officeDocument/2006/relationships/image" Target="../media/image231.png"/></Relationships>
</file>

<file path=ppt/slides/_rels/slide177.xml.rels><?xml version="1.0" encoding="UTF-8" standalone="yes"?>
<Relationships xmlns="http://schemas.openxmlformats.org/package/2006/relationships"><Relationship Id="rId6" Type="http://schemas.openxmlformats.org/officeDocument/2006/relationships/slideLayout" Target="../slideLayouts/slideLayout3.xml"/><Relationship Id="rId5" Type="http://schemas.openxmlformats.org/officeDocument/2006/relationships/tags" Target="../tags/tag155.xml"/><Relationship Id="rId4" Type="http://schemas.openxmlformats.org/officeDocument/2006/relationships/image" Target="../media/image233.svg"/><Relationship Id="rId3" Type="http://schemas.openxmlformats.org/officeDocument/2006/relationships/image" Target="../media/image232.png"/><Relationship Id="rId2" Type="http://schemas.openxmlformats.org/officeDocument/2006/relationships/image" Target="../media/image5.svg"/><Relationship Id="rId1" Type="http://schemas.openxmlformats.org/officeDocument/2006/relationships/image" Target="../media/image4.png"/></Relationships>
</file>

<file path=ppt/slides/_rels/slide178.xml.rels><?xml version="1.0" encoding="UTF-8" standalone="yes"?>
<Relationships xmlns="http://schemas.openxmlformats.org/package/2006/relationships"><Relationship Id="rId6" Type="http://schemas.openxmlformats.org/officeDocument/2006/relationships/slideLayout" Target="../slideLayouts/slideLayout3.xml"/><Relationship Id="rId5" Type="http://schemas.openxmlformats.org/officeDocument/2006/relationships/tags" Target="../tags/tag156.xml"/><Relationship Id="rId4" Type="http://schemas.openxmlformats.org/officeDocument/2006/relationships/image" Target="../media/image233.svg"/><Relationship Id="rId3" Type="http://schemas.openxmlformats.org/officeDocument/2006/relationships/image" Target="../media/image232.png"/><Relationship Id="rId2" Type="http://schemas.openxmlformats.org/officeDocument/2006/relationships/image" Target="../media/image5.svg"/><Relationship Id="rId1" Type="http://schemas.openxmlformats.org/officeDocument/2006/relationships/image" Target="../media/image4.png"/></Relationships>
</file>

<file path=ppt/slides/_rels/slide179.xml.rels><?xml version="1.0" encoding="UTF-8" standalone="yes"?>
<Relationships xmlns="http://schemas.openxmlformats.org/package/2006/relationships"><Relationship Id="rId6" Type="http://schemas.openxmlformats.org/officeDocument/2006/relationships/slideLayout" Target="../slideLayouts/slideLayout3.xml"/><Relationship Id="rId5" Type="http://schemas.openxmlformats.org/officeDocument/2006/relationships/tags" Target="../tags/tag157.xml"/><Relationship Id="rId4" Type="http://schemas.openxmlformats.org/officeDocument/2006/relationships/image" Target="../media/image233.svg"/><Relationship Id="rId3" Type="http://schemas.openxmlformats.org/officeDocument/2006/relationships/image" Target="../media/image232.png"/><Relationship Id="rId2" Type="http://schemas.openxmlformats.org/officeDocument/2006/relationships/image" Target="../media/image5.svg"/><Relationship Id="rId1" Type="http://schemas.openxmlformats.org/officeDocument/2006/relationships/image" Target="../media/image4.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12.xml"/><Relationship Id="rId1" Type="http://schemas.openxmlformats.org/officeDocument/2006/relationships/image" Target="../media/image2.png"/></Relationships>
</file>

<file path=ppt/slides/_rels/slide180.xml.rels><?xml version="1.0" encoding="UTF-8" standalone="yes"?>
<Relationships xmlns="http://schemas.openxmlformats.org/package/2006/relationships"><Relationship Id="rId6" Type="http://schemas.openxmlformats.org/officeDocument/2006/relationships/slideLayout" Target="../slideLayouts/slideLayout3.xml"/><Relationship Id="rId5" Type="http://schemas.openxmlformats.org/officeDocument/2006/relationships/tags" Target="../tags/tag158.xml"/><Relationship Id="rId4" Type="http://schemas.openxmlformats.org/officeDocument/2006/relationships/image" Target="../media/image233.svg"/><Relationship Id="rId3" Type="http://schemas.openxmlformats.org/officeDocument/2006/relationships/image" Target="../media/image232.png"/><Relationship Id="rId2" Type="http://schemas.openxmlformats.org/officeDocument/2006/relationships/image" Target="../media/image5.svg"/><Relationship Id="rId1" Type="http://schemas.openxmlformats.org/officeDocument/2006/relationships/image" Target="../media/image4.png"/></Relationships>
</file>

<file path=ppt/slides/_rels/slide18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159.xml"/><Relationship Id="rId1" Type="http://schemas.openxmlformats.org/officeDocument/2006/relationships/image" Target="../media/image231.png"/></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3.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160.xml"/></Relationships>
</file>

<file path=ppt/slides/_rels/slide184.xml.rels><?xml version="1.0" encoding="UTF-8" standalone="yes"?>
<Relationships xmlns="http://schemas.openxmlformats.org/package/2006/relationships"><Relationship Id="rId6" Type="http://schemas.openxmlformats.org/officeDocument/2006/relationships/slideLayout" Target="../slideLayouts/slideLayout3.xml"/><Relationship Id="rId5" Type="http://schemas.openxmlformats.org/officeDocument/2006/relationships/tags" Target="../tags/tag161.xml"/><Relationship Id="rId4" Type="http://schemas.openxmlformats.org/officeDocument/2006/relationships/image" Target="../media/image233.svg"/><Relationship Id="rId3" Type="http://schemas.openxmlformats.org/officeDocument/2006/relationships/image" Target="../media/image232.png"/><Relationship Id="rId2" Type="http://schemas.openxmlformats.org/officeDocument/2006/relationships/image" Target="../media/image5.svg"/><Relationship Id="rId1" Type="http://schemas.openxmlformats.org/officeDocument/2006/relationships/image" Target="../media/image4.png"/></Relationships>
</file>

<file path=ppt/slides/_rels/slide185.xml.rels><?xml version="1.0" encoding="UTF-8" standalone="yes"?>
<Relationships xmlns="http://schemas.openxmlformats.org/package/2006/relationships"><Relationship Id="rId6" Type="http://schemas.openxmlformats.org/officeDocument/2006/relationships/slideLayout" Target="../slideLayouts/slideLayout3.xml"/><Relationship Id="rId5" Type="http://schemas.openxmlformats.org/officeDocument/2006/relationships/tags" Target="../tags/tag162.xml"/><Relationship Id="rId4" Type="http://schemas.openxmlformats.org/officeDocument/2006/relationships/image" Target="../media/image233.svg"/><Relationship Id="rId3" Type="http://schemas.openxmlformats.org/officeDocument/2006/relationships/image" Target="../media/image232.png"/><Relationship Id="rId2" Type="http://schemas.openxmlformats.org/officeDocument/2006/relationships/image" Target="../media/image5.svg"/><Relationship Id="rId1" Type="http://schemas.openxmlformats.org/officeDocument/2006/relationships/image" Target="../media/image4.png"/></Relationships>
</file>

<file path=ppt/slides/_rels/slide186.xml.rels><?xml version="1.0" encoding="UTF-8" standalone="yes"?>
<Relationships xmlns="http://schemas.openxmlformats.org/package/2006/relationships"><Relationship Id="rId6" Type="http://schemas.openxmlformats.org/officeDocument/2006/relationships/slideLayout" Target="../slideLayouts/slideLayout3.xml"/><Relationship Id="rId5" Type="http://schemas.openxmlformats.org/officeDocument/2006/relationships/tags" Target="../tags/tag163.xml"/><Relationship Id="rId4" Type="http://schemas.openxmlformats.org/officeDocument/2006/relationships/image" Target="../media/image233.svg"/><Relationship Id="rId3" Type="http://schemas.openxmlformats.org/officeDocument/2006/relationships/image" Target="../media/image232.png"/><Relationship Id="rId2" Type="http://schemas.openxmlformats.org/officeDocument/2006/relationships/image" Target="../media/image5.svg"/><Relationship Id="rId1" Type="http://schemas.openxmlformats.org/officeDocument/2006/relationships/image" Target="../media/image4.png"/></Relationships>
</file>

<file path=ppt/slides/_rels/slide187.xml.rels><?xml version="1.0" encoding="UTF-8" standalone="yes"?>
<Relationships xmlns="http://schemas.openxmlformats.org/package/2006/relationships"><Relationship Id="rId6" Type="http://schemas.openxmlformats.org/officeDocument/2006/relationships/slideLayout" Target="../slideLayouts/slideLayout3.xml"/><Relationship Id="rId5" Type="http://schemas.openxmlformats.org/officeDocument/2006/relationships/tags" Target="../tags/tag164.xml"/><Relationship Id="rId4" Type="http://schemas.openxmlformats.org/officeDocument/2006/relationships/image" Target="../media/image233.svg"/><Relationship Id="rId3" Type="http://schemas.openxmlformats.org/officeDocument/2006/relationships/image" Target="../media/image232.png"/><Relationship Id="rId2" Type="http://schemas.openxmlformats.org/officeDocument/2006/relationships/image" Target="../media/image5.svg"/><Relationship Id="rId1" Type="http://schemas.openxmlformats.org/officeDocument/2006/relationships/image" Target="../media/image4.png"/></Relationships>
</file>

<file path=ppt/slides/_rels/slide18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165.xml"/><Relationship Id="rId1" Type="http://schemas.openxmlformats.org/officeDocument/2006/relationships/image" Target="../media/image234.png"/></Relationships>
</file>

<file path=ppt/slides/_rels/slide189.xml.rels><?xml version="1.0" encoding="UTF-8" standalone="yes"?>
<Relationships xmlns="http://schemas.openxmlformats.org/package/2006/relationships"><Relationship Id="rId6" Type="http://schemas.openxmlformats.org/officeDocument/2006/relationships/slideLayout" Target="../slideLayouts/slideLayout3.xml"/><Relationship Id="rId5" Type="http://schemas.openxmlformats.org/officeDocument/2006/relationships/tags" Target="../tags/tag166.xml"/><Relationship Id="rId4" Type="http://schemas.openxmlformats.org/officeDocument/2006/relationships/image" Target="../media/image233.svg"/><Relationship Id="rId3" Type="http://schemas.openxmlformats.org/officeDocument/2006/relationships/image" Target="../media/image232.png"/><Relationship Id="rId2" Type="http://schemas.openxmlformats.org/officeDocument/2006/relationships/image" Target="../media/image5.svg"/><Relationship Id="rId1" Type="http://schemas.openxmlformats.org/officeDocument/2006/relationships/image" Target="../media/image4.png"/></Relationships>
</file>

<file path=ppt/slides/_rels/slide19.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tags" Target="../tags/tag13.xml"/><Relationship Id="rId3" Type="http://schemas.openxmlformats.org/officeDocument/2006/relationships/image" Target="../media/image2.png"/><Relationship Id="rId2" Type="http://schemas.openxmlformats.org/officeDocument/2006/relationships/image" Target="../media/image26.svg"/><Relationship Id="rId1" Type="http://schemas.openxmlformats.org/officeDocument/2006/relationships/image" Target="../media/image25.png"/></Relationships>
</file>

<file path=ppt/slides/_rels/slide190.xml.rels><?xml version="1.0" encoding="UTF-8" standalone="yes"?>
<Relationships xmlns="http://schemas.openxmlformats.org/package/2006/relationships"><Relationship Id="rId6" Type="http://schemas.openxmlformats.org/officeDocument/2006/relationships/slideLayout" Target="../slideLayouts/slideLayout3.xml"/><Relationship Id="rId5" Type="http://schemas.openxmlformats.org/officeDocument/2006/relationships/tags" Target="../tags/tag167.xml"/><Relationship Id="rId4" Type="http://schemas.openxmlformats.org/officeDocument/2006/relationships/image" Target="../media/image233.svg"/><Relationship Id="rId3" Type="http://schemas.openxmlformats.org/officeDocument/2006/relationships/image" Target="../media/image232.png"/><Relationship Id="rId2" Type="http://schemas.openxmlformats.org/officeDocument/2006/relationships/image" Target="../media/image5.svg"/><Relationship Id="rId1" Type="http://schemas.openxmlformats.org/officeDocument/2006/relationships/image" Target="../media/image4.png"/></Relationships>
</file>

<file path=ppt/slides/_rels/slide191.xml.rels><?xml version="1.0" encoding="UTF-8" standalone="yes"?>
<Relationships xmlns="http://schemas.openxmlformats.org/package/2006/relationships"><Relationship Id="rId6" Type="http://schemas.openxmlformats.org/officeDocument/2006/relationships/slideLayout" Target="../slideLayouts/slideLayout3.xml"/><Relationship Id="rId5" Type="http://schemas.openxmlformats.org/officeDocument/2006/relationships/tags" Target="../tags/tag168.xml"/><Relationship Id="rId4" Type="http://schemas.openxmlformats.org/officeDocument/2006/relationships/image" Target="../media/image233.svg"/><Relationship Id="rId3" Type="http://schemas.openxmlformats.org/officeDocument/2006/relationships/image" Target="../media/image232.png"/><Relationship Id="rId2" Type="http://schemas.openxmlformats.org/officeDocument/2006/relationships/image" Target="../media/image5.svg"/><Relationship Id="rId1" Type="http://schemas.openxmlformats.org/officeDocument/2006/relationships/image" Target="../media/image4.png"/></Relationships>
</file>

<file path=ppt/slides/_rels/slide192.xml.rels><?xml version="1.0" encoding="UTF-8" standalone="yes"?>
<Relationships xmlns="http://schemas.openxmlformats.org/package/2006/relationships"><Relationship Id="rId6" Type="http://schemas.openxmlformats.org/officeDocument/2006/relationships/slideLayout" Target="../slideLayouts/slideLayout3.xml"/><Relationship Id="rId5" Type="http://schemas.openxmlformats.org/officeDocument/2006/relationships/tags" Target="../tags/tag169.xml"/><Relationship Id="rId4" Type="http://schemas.openxmlformats.org/officeDocument/2006/relationships/image" Target="../media/image233.svg"/><Relationship Id="rId3" Type="http://schemas.openxmlformats.org/officeDocument/2006/relationships/image" Target="../media/image232.png"/><Relationship Id="rId2" Type="http://schemas.openxmlformats.org/officeDocument/2006/relationships/image" Target="../media/image5.svg"/><Relationship Id="rId1" Type="http://schemas.openxmlformats.org/officeDocument/2006/relationships/image" Target="../media/image4.png"/></Relationships>
</file>

<file path=ppt/slides/_rels/slide19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170.xml"/><Relationship Id="rId1" Type="http://schemas.openxmlformats.org/officeDocument/2006/relationships/image" Target="../media/image235.png"/></Relationships>
</file>

<file path=ppt/slides/_rels/slide19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171.xml"/><Relationship Id="rId1" Type="http://schemas.openxmlformats.org/officeDocument/2006/relationships/image" Target="../media/image236.png"/></Relationships>
</file>

<file path=ppt/slides/_rels/slide195.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17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7.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tags" Target="../tags/tag173.xml"/><Relationship Id="rId2" Type="http://schemas.openxmlformats.org/officeDocument/2006/relationships/image" Target="../media/image5.svg"/><Relationship Id="rId1" Type="http://schemas.openxmlformats.org/officeDocument/2006/relationships/image" Target="../media/image4.png"/></Relationships>
</file>

<file path=ppt/slides/_rels/slide198.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tags" Target="../tags/tag174.xml"/><Relationship Id="rId2" Type="http://schemas.openxmlformats.org/officeDocument/2006/relationships/image" Target="../media/image5.svg"/><Relationship Id="rId1" Type="http://schemas.openxmlformats.org/officeDocument/2006/relationships/image" Target="../media/image4.png"/></Relationships>
</file>

<file path=ppt/slides/_rels/slide199.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tags" Target="../tags/tag175.xml"/><Relationship Id="rId2" Type="http://schemas.openxmlformats.org/officeDocument/2006/relationships/image" Target="../media/image5.svg"/><Relationship Id="rId1" Type="http://schemas.openxmlformats.org/officeDocument/2006/relationships/image" Target="../media/image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0.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tags" Target="../tags/tag176.xml"/><Relationship Id="rId2" Type="http://schemas.openxmlformats.org/officeDocument/2006/relationships/image" Target="../media/image5.svg"/><Relationship Id="rId1" Type="http://schemas.openxmlformats.org/officeDocument/2006/relationships/image" Target="../media/image4.png"/></Relationships>
</file>

<file path=ppt/slides/_rels/slide201.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tags" Target="../tags/tag177.xml"/><Relationship Id="rId2" Type="http://schemas.openxmlformats.org/officeDocument/2006/relationships/image" Target="../media/image5.svg"/><Relationship Id="rId1" Type="http://schemas.openxmlformats.org/officeDocument/2006/relationships/image" Target="../media/image4.png"/></Relationships>
</file>

<file path=ppt/slides/_rels/slide202.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tags" Target="../tags/tag178.xml"/><Relationship Id="rId2" Type="http://schemas.openxmlformats.org/officeDocument/2006/relationships/image" Target="../media/image5.svg"/><Relationship Id="rId1" Type="http://schemas.openxmlformats.org/officeDocument/2006/relationships/image" Target="../media/image4.png"/></Relationships>
</file>

<file path=ppt/slides/_rels/slide203.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tags" Target="../tags/tag179.xml"/><Relationship Id="rId2" Type="http://schemas.openxmlformats.org/officeDocument/2006/relationships/image" Target="../media/image5.svg"/><Relationship Id="rId1" Type="http://schemas.openxmlformats.org/officeDocument/2006/relationships/image" Target="../media/image4.png"/></Relationships>
</file>

<file path=ppt/slides/_rels/slide204.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tags" Target="../tags/tag180.xml"/><Relationship Id="rId2" Type="http://schemas.openxmlformats.org/officeDocument/2006/relationships/image" Target="../media/image5.svg"/><Relationship Id="rId1" Type="http://schemas.openxmlformats.org/officeDocument/2006/relationships/image" Target="../media/image4.png"/></Relationships>
</file>

<file path=ppt/slides/_rels/slide20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181.xml"/><Relationship Id="rId1" Type="http://schemas.openxmlformats.org/officeDocument/2006/relationships/image" Target="../media/image237.png"/></Relationships>
</file>

<file path=ppt/slides/_rels/slide20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182.xml"/><Relationship Id="rId1" Type="http://schemas.openxmlformats.org/officeDocument/2006/relationships/image" Target="../media/image237.png"/></Relationships>
</file>

<file path=ppt/slides/_rels/slide207.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tags" Target="../tags/tag183.xml"/><Relationship Id="rId2" Type="http://schemas.openxmlformats.org/officeDocument/2006/relationships/image" Target="../media/image5.svg"/><Relationship Id="rId1" Type="http://schemas.openxmlformats.org/officeDocument/2006/relationships/image" Target="../media/image4.png"/></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9.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184.xml"/></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14.xml"/></Relationships>
</file>

<file path=ppt/slides/_rels/slide210.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tags" Target="../tags/tag185.xml"/><Relationship Id="rId2" Type="http://schemas.openxmlformats.org/officeDocument/2006/relationships/image" Target="../media/image5.svg"/><Relationship Id="rId1" Type="http://schemas.openxmlformats.org/officeDocument/2006/relationships/image" Target="../media/image4.png"/></Relationships>
</file>

<file path=ppt/slides/_rels/slide211.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tags" Target="../tags/tag186.xml"/><Relationship Id="rId2" Type="http://schemas.openxmlformats.org/officeDocument/2006/relationships/image" Target="../media/image5.svg"/><Relationship Id="rId1" Type="http://schemas.openxmlformats.org/officeDocument/2006/relationships/image" Target="../media/image4.png"/></Relationships>
</file>

<file path=ppt/slides/_rels/slide21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187.xml"/><Relationship Id="rId1" Type="http://schemas.openxmlformats.org/officeDocument/2006/relationships/image" Target="../media/image238.png"/></Relationships>
</file>

<file path=ppt/slides/_rels/slide21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188.xml"/><Relationship Id="rId1" Type="http://schemas.openxmlformats.org/officeDocument/2006/relationships/image" Target="../media/image239.png"/></Relationships>
</file>

<file path=ppt/slides/_rels/slide214.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189.xml"/></Relationships>
</file>

<file path=ppt/slides/_rels/slide215.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tags" Target="../tags/tag190.xml"/><Relationship Id="rId2" Type="http://schemas.openxmlformats.org/officeDocument/2006/relationships/image" Target="../media/image5.svg"/><Relationship Id="rId1" Type="http://schemas.openxmlformats.org/officeDocument/2006/relationships/image" Target="../media/image4.png"/></Relationships>
</file>

<file path=ppt/slides/_rels/slide21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191.xml"/><Relationship Id="rId1" Type="http://schemas.openxmlformats.org/officeDocument/2006/relationships/image" Target="../media/image240.png"/></Relationships>
</file>

<file path=ppt/slides/_rels/slide217.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192.xml"/></Relationships>
</file>

<file path=ppt/slides/_rels/slide21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193.xml"/><Relationship Id="rId1" Type="http://schemas.openxmlformats.org/officeDocument/2006/relationships/image" Target="../media/image241.png"/></Relationships>
</file>

<file path=ppt/slides/_rels/slide21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194.xml"/><Relationship Id="rId1" Type="http://schemas.openxmlformats.org/officeDocument/2006/relationships/image" Target="../media/image242.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15.xml"/></Relationships>
</file>

<file path=ppt/slides/_rels/slide22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195.xml"/><Relationship Id="rId1" Type="http://schemas.openxmlformats.org/officeDocument/2006/relationships/image" Target="../media/image242.png"/></Relationships>
</file>

<file path=ppt/slides/_rels/slide221.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196.xml"/></Relationships>
</file>

<file path=ppt/slides/_rels/slide222.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197.xml"/></Relationships>
</file>

<file path=ppt/slides/_rels/slide223.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tags" Target="../tags/tag198.xml"/><Relationship Id="rId2" Type="http://schemas.openxmlformats.org/officeDocument/2006/relationships/image" Target="../media/image5.svg"/><Relationship Id="rId1" Type="http://schemas.openxmlformats.org/officeDocument/2006/relationships/image" Target="../media/image4.png"/></Relationships>
</file>

<file path=ppt/slides/_rels/slide224.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tags" Target="../tags/tag199.xml"/><Relationship Id="rId2" Type="http://schemas.openxmlformats.org/officeDocument/2006/relationships/image" Target="../media/image5.svg"/><Relationship Id="rId1" Type="http://schemas.openxmlformats.org/officeDocument/2006/relationships/image" Target="../media/image4.png"/></Relationships>
</file>

<file path=ppt/slides/_rels/slide225.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tags" Target="../tags/tag200.xml"/><Relationship Id="rId2" Type="http://schemas.openxmlformats.org/officeDocument/2006/relationships/image" Target="../media/image240.png"/><Relationship Id="rId1" Type="http://schemas.openxmlformats.org/officeDocument/2006/relationships/image" Target="../media/image243.png"/></Relationships>
</file>

<file path=ppt/slides/_rels/slide22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201.xml"/><Relationship Id="rId1" Type="http://schemas.openxmlformats.org/officeDocument/2006/relationships/image" Target="../media/image244.png"/></Relationships>
</file>

<file path=ppt/slides/_rels/slide227.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202.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9.xml.rels><?xml version="1.0" encoding="UTF-8" standalone="yes"?>
<Relationships xmlns="http://schemas.openxmlformats.org/package/2006/relationships"><Relationship Id="rId6" Type="http://schemas.openxmlformats.org/officeDocument/2006/relationships/slideLayout" Target="../slideLayouts/slideLayout3.xml"/><Relationship Id="rId5" Type="http://schemas.openxmlformats.org/officeDocument/2006/relationships/tags" Target="../tags/tag203.xml"/><Relationship Id="rId4" Type="http://schemas.openxmlformats.org/officeDocument/2006/relationships/image" Target="../media/image233.svg"/><Relationship Id="rId3" Type="http://schemas.openxmlformats.org/officeDocument/2006/relationships/image" Target="../media/image232.png"/><Relationship Id="rId2" Type="http://schemas.openxmlformats.org/officeDocument/2006/relationships/image" Target="../media/image5.svg"/><Relationship Id="rId1" Type="http://schemas.openxmlformats.org/officeDocument/2006/relationships/image" Target="../media/image4.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16.xml"/></Relationships>
</file>

<file path=ppt/slides/_rels/slide230.xml.rels><?xml version="1.0" encoding="UTF-8" standalone="yes"?>
<Relationships xmlns="http://schemas.openxmlformats.org/package/2006/relationships"><Relationship Id="rId6" Type="http://schemas.openxmlformats.org/officeDocument/2006/relationships/slideLayout" Target="../slideLayouts/slideLayout3.xml"/><Relationship Id="rId5" Type="http://schemas.openxmlformats.org/officeDocument/2006/relationships/tags" Target="../tags/tag204.xml"/><Relationship Id="rId4" Type="http://schemas.openxmlformats.org/officeDocument/2006/relationships/image" Target="../media/image233.svg"/><Relationship Id="rId3" Type="http://schemas.openxmlformats.org/officeDocument/2006/relationships/image" Target="../media/image232.png"/><Relationship Id="rId2" Type="http://schemas.openxmlformats.org/officeDocument/2006/relationships/image" Target="../media/image5.svg"/><Relationship Id="rId1" Type="http://schemas.openxmlformats.org/officeDocument/2006/relationships/image" Target="../media/image4.png"/></Relationships>
</file>

<file path=ppt/slides/_rels/slide231.xml.rels><?xml version="1.0" encoding="UTF-8" standalone="yes"?>
<Relationships xmlns="http://schemas.openxmlformats.org/package/2006/relationships"><Relationship Id="rId6" Type="http://schemas.openxmlformats.org/officeDocument/2006/relationships/slideLayout" Target="../slideLayouts/slideLayout3.xml"/><Relationship Id="rId5" Type="http://schemas.openxmlformats.org/officeDocument/2006/relationships/tags" Target="../tags/tag205.xml"/><Relationship Id="rId4" Type="http://schemas.openxmlformats.org/officeDocument/2006/relationships/image" Target="../media/image233.svg"/><Relationship Id="rId3" Type="http://schemas.openxmlformats.org/officeDocument/2006/relationships/image" Target="../media/image232.png"/><Relationship Id="rId2" Type="http://schemas.openxmlformats.org/officeDocument/2006/relationships/image" Target="../media/image5.svg"/><Relationship Id="rId1" Type="http://schemas.openxmlformats.org/officeDocument/2006/relationships/image" Target="../media/image4.png"/></Relationships>
</file>

<file path=ppt/slides/_rels/slide232.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206.xml"/></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17.xml"/></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18.xml"/></Relationships>
</file>

<file path=ppt/slides/_rels/slide26.xml.rels><?xml version="1.0" encoding="UTF-8" standalone="yes"?>
<Relationships xmlns="http://schemas.openxmlformats.org/package/2006/relationships"><Relationship Id="rId9" Type="http://schemas.openxmlformats.org/officeDocument/2006/relationships/tags" Target="../tags/tag19.xml"/><Relationship Id="rId8" Type="http://schemas.openxmlformats.org/officeDocument/2006/relationships/image" Target="../media/image34.png"/><Relationship Id="rId7" Type="http://schemas.openxmlformats.org/officeDocument/2006/relationships/image" Target="../media/image33.png"/><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 Id="rId3" Type="http://schemas.openxmlformats.org/officeDocument/2006/relationships/image" Target="../media/image29.png"/><Relationship Id="rId2" Type="http://schemas.openxmlformats.org/officeDocument/2006/relationships/image" Target="../media/image28.png"/><Relationship Id="rId10" Type="http://schemas.openxmlformats.org/officeDocument/2006/relationships/slideLayout" Target="../slideLayouts/slideLayout3.xml"/><Relationship Id="rId1" Type="http://schemas.openxmlformats.org/officeDocument/2006/relationships/image" Target="../media/image27.png"/></Relationships>
</file>

<file path=ppt/slides/_rels/slide27.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tags" Target="../tags/tag20.xml"/><Relationship Id="rId2" Type="http://schemas.openxmlformats.org/officeDocument/2006/relationships/image" Target="../media/image36.svg"/><Relationship Id="rId1" Type="http://schemas.openxmlformats.org/officeDocument/2006/relationships/image" Target="../media/image35.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21.xml"/></Relationships>
</file>

<file path=ppt/slides/_rels/slide29.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tags" Target="../tags/tag22.xml"/><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image" Target="../media/image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tags" Target="../tags/tag23.xml"/><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image" Target="../media/image4.png"/></Relationships>
</file>

<file path=ppt/slides/_rels/slide31.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tags" Target="../tags/tag24.xml"/><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image" Target="../media/image4.png"/></Relationships>
</file>

<file path=ppt/slides/_rels/slide32.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tags" Target="../tags/tag25.xml"/><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image" Target="../media/image4.png"/></Relationships>
</file>

<file path=ppt/slides/_rels/slide33.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tags" Target="../tags/tag26.xml"/><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image" Target="../media/image4.png"/></Relationships>
</file>

<file path=ppt/slides/_rels/slide34.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tags" Target="../tags/tag27.xml"/><Relationship Id="rId2" Type="http://schemas.openxmlformats.org/officeDocument/2006/relationships/image" Target="../media/image40.jpeg"/><Relationship Id="rId1" Type="http://schemas.openxmlformats.org/officeDocument/2006/relationships/image" Target="../media/image39.png"/></Relationships>
</file>

<file path=ppt/slides/_rels/slide35.xml.rels><?xml version="1.0" encoding="UTF-8" standalone="yes"?>
<Relationships xmlns="http://schemas.openxmlformats.org/package/2006/relationships"><Relationship Id="rId9" Type="http://schemas.openxmlformats.org/officeDocument/2006/relationships/image" Target="../media/image49.png"/><Relationship Id="rId8" Type="http://schemas.openxmlformats.org/officeDocument/2006/relationships/image" Target="../media/image48.svg"/><Relationship Id="rId7" Type="http://schemas.openxmlformats.org/officeDocument/2006/relationships/image" Target="../media/image47.png"/><Relationship Id="rId6" Type="http://schemas.openxmlformats.org/officeDocument/2006/relationships/image" Target="../media/image46.svg"/><Relationship Id="rId5" Type="http://schemas.openxmlformats.org/officeDocument/2006/relationships/image" Target="../media/image45.png"/><Relationship Id="rId4" Type="http://schemas.openxmlformats.org/officeDocument/2006/relationships/image" Target="../media/image44.svg"/><Relationship Id="rId3" Type="http://schemas.openxmlformats.org/officeDocument/2006/relationships/image" Target="../media/image43.png"/><Relationship Id="rId2" Type="http://schemas.openxmlformats.org/officeDocument/2006/relationships/image" Target="../media/image42.svg"/><Relationship Id="rId12" Type="http://schemas.openxmlformats.org/officeDocument/2006/relationships/slideLayout" Target="../slideLayouts/slideLayout3.xml"/><Relationship Id="rId11" Type="http://schemas.openxmlformats.org/officeDocument/2006/relationships/tags" Target="../tags/tag28.xml"/><Relationship Id="rId10" Type="http://schemas.openxmlformats.org/officeDocument/2006/relationships/image" Target="../media/image50.svg"/><Relationship Id="rId1" Type="http://schemas.openxmlformats.org/officeDocument/2006/relationships/image" Target="../media/image41.png"/></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29.xml"/></Relationships>
</file>

<file path=ppt/slides/_rels/slide37.xml.rels><?xml version="1.0" encoding="UTF-8" standalone="yes"?>
<Relationships xmlns="http://schemas.openxmlformats.org/package/2006/relationships"><Relationship Id="rId7" Type="http://schemas.openxmlformats.org/officeDocument/2006/relationships/slideLayout" Target="../slideLayouts/slideLayout3.xml"/><Relationship Id="rId6" Type="http://schemas.openxmlformats.org/officeDocument/2006/relationships/tags" Target="../tags/tag30.xml"/><Relationship Id="rId5" Type="http://schemas.openxmlformats.org/officeDocument/2006/relationships/image" Target="../media/image52.png"/><Relationship Id="rId4" Type="http://schemas.openxmlformats.org/officeDocument/2006/relationships/image" Target="../media/image51.png"/><Relationship Id="rId3" Type="http://schemas.openxmlformats.org/officeDocument/2006/relationships/image" Target="../media/image4.png"/><Relationship Id="rId2" Type="http://schemas.openxmlformats.org/officeDocument/2006/relationships/image" Target="../media/image26.svg"/><Relationship Id="rId1" Type="http://schemas.openxmlformats.org/officeDocument/2006/relationships/image" Target="../media/image25.pn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31.xml"/></Relationships>
</file>

<file path=ppt/slides/_rels/slide39.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slideLayout" Target="../slideLayouts/slideLayout3.xml"/><Relationship Id="rId4" Type="http://schemas.openxmlformats.org/officeDocument/2006/relationships/tags" Target="../tags/tag32.xml"/><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image" Target="../media/image53.png"/></Relationships>
</file>

<file path=ppt/slides/_rels/slide4.xml.rels><?xml version="1.0" encoding="UTF-8" standalone="yes"?>
<Relationships xmlns="http://schemas.openxmlformats.org/package/2006/relationships"><Relationship Id="rId7" Type="http://schemas.openxmlformats.org/officeDocument/2006/relationships/slideLayout" Target="../slideLayouts/slideLayout3.xml"/><Relationship Id="rId6" Type="http://schemas.openxmlformats.org/officeDocument/2006/relationships/tags" Target="../tags/tag1.xml"/><Relationship Id="rId5" Type="http://schemas.openxmlformats.org/officeDocument/2006/relationships/image" Target="../media/image5.svg"/><Relationship Id="rId4" Type="http://schemas.openxmlformats.org/officeDocument/2006/relationships/image" Target="../media/image4.png"/><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image" Target="../media/image1.jpeg"/></Relationships>
</file>

<file path=ppt/slides/_rels/slide40.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tags" Target="../tags/tag33.xml"/><Relationship Id="rId2" Type="http://schemas.openxmlformats.org/officeDocument/2006/relationships/image" Target="../media/image56.png"/><Relationship Id="rId1" Type="http://schemas.openxmlformats.org/officeDocument/2006/relationships/image" Target="../media/image2.png"/></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34.xml"/></Relationships>
</file>

<file path=ppt/slides/_rels/slide42.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tags" Target="../tags/tag35.xml"/><Relationship Id="rId2" Type="http://schemas.openxmlformats.org/officeDocument/2006/relationships/image" Target="../media/image58.png"/><Relationship Id="rId1" Type="http://schemas.openxmlformats.org/officeDocument/2006/relationships/image" Target="../media/image57.png"/></Relationships>
</file>

<file path=ppt/slides/_rels/slide43.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tags" Target="../tags/tag36.xml"/><Relationship Id="rId2" Type="http://schemas.openxmlformats.org/officeDocument/2006/relationships/image" Target="../media/image59.png"/><Relationship Id="rId1" Type="http://schemas.openxmlformats.org/officeDocument/2006/relationships/image" Target="../media/image57.png"/></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37.xml"/></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38.xml"/><Relationship Id="rId1" Type="http://schemas.openxmlformats.org/officeDocument/2006/relationships/image" Target="../media/image60.png"/></Relationships>
</file>

<file path=ppt/slides/_rels/slide46.xml.rels><?xml version="1.0" encoding="UTF-8" standalone="yes"?>
<Relationships xmlns="http://schemas.openxmlformats.org/package/2006/relationships"><Relationship Id="rId9" Type="http://schemas.openxmlformats.org/officeDocument/2006/relationships/tags" Target="../tags/tag39.xml"/><Relationship Id="rId8" Type="http://schemas.openxmlformats.org/officeDocument/2006/relationships/image" Target="../media/image67.png"/><Relationship Id="rId7" Type="http://schemas.openxmlformats.org/officeDocument/2006/relationships/image" Target="../media/image66.png"/><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 Id="rId3" Type="http://schemas.openxmlformats.org/officeDocument/2006/relationships/image" Target="../media/image62.png"/><Relationship Id="rId2" Type="http://schemas.openxmlformats.org/officeDocument/2006/relationships/image" Target="../media/image61.png"/><Relationship Id="rId10" Type="http://schemas.openxmlformats.org/officeDocument/2006/relationships/slideLayout" Target="../slideLayouts/slideLayout3.xml"/><Relationship Id="rId1" Type="http://schemas.openxmlformats.org/officeDocument/2006/relationships/image" Target="../media/image60.png"/></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40.xml"/></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4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42.xml"/><Relationship Id="rId1" Type="http://schemas.openxmlformats.org/officeDocument/2006/relationships/image" Target="../media/image68.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9" Type="http://schemas.openxmlformats.org/officeDocument/2006/relationships/slideLayout" Target="../slideLayouts/slideLayout3.xml"/><Relationship Id="rId8" Type="http://schemas.openxmlformats.org/officeDocument/2006/relationships/tags" Target="../tags/tag43.xml"/><Relationship Id="rId7" Type="http://schemas.openxmlformats.org/officeDocument/2006/relationships/image" Target="../media/image26.svg"/><Relationship Id="rId6" Type="http://schemas.openxmlformats.org/officeDocument/2006/relationships/image" Target="../media/image25.png"/><Relationship Id="rId5" Type="http://schemas.openxmlformats.org/officeDocument/2006/relationships/image" Target="../media/image17.svg"/><Relationship Id="rId4" Type="http://schemas.openxmlformats.org/officeDocument/2006/relationships/image" Target="../media/image16.png"/><Relationship Id="rId3" Type="http://schemas.openxmlformats.org/officeDocument/2006/relationships/image" Target="../media/image4.png"/><Relationship Id="rId2" Type="http://schemas.openxmlformats.org/officeDocument/2006/relationships/image" Target="../media/image70.png"/><Relationship Id="rId1" Type="http://schemas.openxmlformats.org/officeDocument/2006/relationships/image" Target="../media/image69.png"/></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44.xml"/><Relationship Id="rId1" Type="http://schemas.openxmlformats.org/officeDocument/2006/relationships/image" Target="../media/image71.png"/></Relationships>
</file>

<file path=ppt/slides/_rels/slide55.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tags" Target="../tags/tag45.xml"/><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image" Target="../media/image72.png"/></Relationships>
</file>

<file path=ppt/slides/_rels/slide56.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tags" Target="../tags/tag46.xml"/><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image" Target="../media/image75.png"/></Relationships>
</file>

<file path=ppt/slides/_rels/slide57.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tags" Target="../tags/tag47.xml"/><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image" Target="../media/image4.png"/></Relationships>
</file>

<file path=ppt/slides/_rels/slide58.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48.xml"/></Relationships>
</file>

<file path=ppt/slides/_rels/slide59.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49.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3.xml"/></Relationships>
</file>

<file path=ppt/slides/_rels/slide60.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5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51.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5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53.xml"/></Relationships>
</file>

<file path=ppt/slides/_rels/slide67.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54.xml"/></Relationships>
</file>

<file path=ppt/slides/_rels/slide68.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tags" Target="../tags/tag55.xml"/><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image" Target="../media/image78.png"/></Relationships>
</file>

<file path=ppt/slides/_rels/slide69.xml.rels><?xml version="1.0" encoding="UTF-8" standalone="yes"?>
<Relationships xmlns="http://schemas.openxmlformats.org/package/2006/relationships"><Relationship Id="rId6" Type="http://schemas.openxmlformats.org/officeDocument/2006/relationships/slideLayout" Target="../slideLayouts/slideLayout3.xml"/><Relationship Id="rId5" Type="http://schemas.openxmlformats.org/officeDocument/2006/relationships/tags" Target="../tags/tag56.xml"/><Relationship Id="rId4" Type="http://schemas.openxmlformats.org/officeDocument/2006/relationships/image" Target="../media/image84.png"/><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image" Target="../media/image81.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4.xml"/><Relationship Id="rId1" Type="http://schemas.openxmlformats.org/officeDocument/2006/relationships/image" Target="../media/image6.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57.xml"/></Relationships>
</file>

<file path=ppt/slides/_rels/slide72.xml.rels><?xml version="1.0" encoding="UTF-8" standalone="yes"?>
<Relationships xmlns="http://schemas.openxmlformats.org/package/2006/relationships"><Relationship Id="rId6" Type="http://schemas.openxmlformats.org/officeDocument/2006/relationships/slideLayout" Target="../slideLayouts/slideLayout3.xml"/><Relationship Id="rId5" Type="http://schemas.openxmlformats.org/officeDocument/2006/relationships/tags" Target="../tags/tag58.xml"/><Relationship Id="rId4" Type="http://schemas.openxmlformats.org/officeDocument/2006/relationships/image" Target="../media/image88.svg"/><Relationship Id="rId3" Type="http://schemas.openxmlformats.org/officeDocument/2006/relationships/image" Target="../media/image87.png"/><Relationship Id="rId2" Type="http://schemas.openxmlformats.org/officeDocument/2006/relationships/image" Target="../media/image86.svg"/><Relationship Id="rId1" Type="http://schemas.openxmlformats.org/officeDocument/2006/relationships/image" Target="../media/image85.png"/></Relationships>
</file>

<file path=ppt/slides/_rels/slide73.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59.xml"/></Relationships>
</file>

<file path=ppt/slides/_rels/slide74.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60.xml"/></Relationships>
</file>

<file path=ppt/slides/_rels/slide75.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61.xml"/></Relationships>
</file>

<file path=ppt/slides/_rels/slide76.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62.xml"/></Relationships>
</file>

<file path=ppt/slides/_rels/slide77.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63.xml"/></Relationships>
</file>

<file path=ppt/slides/_rels/slide78.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64.xml"/></Relationships>
</file>

<file path=ppt/slides/_rels/slide79.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6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66.xml"/></Relationships>
</file>

<file path=ppt/slides/_rels/slide81.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67.xml"/></Relationships>
</file>

<file path=ppt/slides/_rels/slide82.xml.rels><?xml version="1.0" encoding="UTF-8" standalone="yes"?>
<Relationships xmlns="http://schemas.openxmlformats.org/package/2006/relationships"><Relationship Id="rId6" Type="http://schemas.openxmlformats.org/officeDocument/2006/relationships/slideLayout" Target="../slideLayouts/slideLayout3.xml"/><Relationship Id="rId5" Type="http://schemas.openxmlformats.org/officeDocument/2006/relationships/tags" Target="../tags/tag68.xml"/><Relationship Id="rId4" Type="http://schemas.openxmlformats.org/officeDocument/2006/relationships/image" Target="../media/image92.png"/><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image" Target="../media/image89.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69.xml"/></Relationships>
</file>

<file path=ppt/slides/_rels/slide85.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70.xml"/></Relationships>
</file>

<file path=ppt/slides/_rels/slide86.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tags" Target="../tags/tag71.xml"/><Relationship Id="rId3" Type="http://schemas.openxmlformats.org/officeDocument/2006/relationships/image" Target="../media/image95.png"/><Relationship Id="rId2" Type="http://schemas.openxmlformats.org/officeDocument/2006/relationships/image" Target="../media/image94.jpeg"/><Relationship Id="rId1" Type="http://schemas.openxmlformats.org/officeDocument/2006/relationships/image" Target="../media/image93.jpeg"/></Relationships>
</file>

<file path=ppt/slides/_rels/slide8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72.xml"/><Relationship Id="rId1" Type="http://schemas.openxmlformats.org/officeDocument/2006/relationships/image" Target="../media/image96.png"/></Relationships>
</file>

<file path=ppt/slides/_rels/slide8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73.xml"/><Relationship Id="rId1" Type="http://schemas.openxmlformats.org/officeDocument/2006/relationships/image" Target="../media/image96.png"/></Relationships>
</file>

<file path=ppt/slides/_rels/slide8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74.xml"/><Relationship Id="rId1" Type="http://schemas.openxmlformats.org/officeDocument/2006/relationships/image" Target="../media/image96.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5.xml"/></Relationships>
</file>

<file path=ppt/slides/_rels/slide90.xml.rels><?xml version="1.0" encoding="UTF-8" standalone="yes"?>
<Relationships xmlns="http://schemas.openxmlformats.org/package/2006/relationships"><Relationship Id="rId8" Type="http://schemas.openxmlformats.org/officeDocument/2006/relationships/slideLayout" Target="../slideLayouts/slideLayout3.xml"/><Relationship Id="rId7" Type="http://schemas.openxmlformats.org/officeDocument/2006/relationships/tags" Target="../tags/tag75.xml"/><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image" Target="../media/image99.png"/><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image" Target="../media/image96.png"/></Relationships>
</file>

<file path=ppt/slides/_rels/slide9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76.xml"/><Relationship Id="rId1" Type="http://schemas.openxmlformats.org/officeDocument/2006/relationships/image" Target="../media/image96.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77.xml"/><Relationship Id="rId1" Type="http://schemas.openxmlformats.org/officeDocument/2006/relationships/image" Target="../media/image102.png"/></Relationships>
</file>

<file path=ppt/slides/_rels/slide94.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78.xml"/></Relationships>
</file>

<file path=ppt/slides/_rels/slide95.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79.xml"/></Relationships>
</file>

<file path=ppt/slides/_rels/slide9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80.xml"/><Relationship Id="rId1" Type="http://schemas.openxmlformats.org/officeDocument/2006/relationships/image" Target="../media/image103.png"/></Relationships>
</file>

<file path=ppt/slides/_rels/slide97.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tags" Target="../tags/tag81.xml"/><Relationship Id="rId2" Type="http://schemas.openxmlformats.org/officeDocument/2006/relationships/image" Target="../media/image104.png"/><Relationship Id="rId1" Type="http://schemas.openxmlformats.org/officeDocument/2006/relationships/image" Target="../media/image103.png"/></Relationships>
</file>

<file path=ppt/slides/_rels/slide98.xml.rels><?xml version="1.0" encoding="UTF-8" standalone="yes"?>
<Relationships xmlns="http://schemas.openxmlformats.org/package/2006/relationships"><Relationship Id="rId6" Type="http://schemas.openxmlformats.org/officeDocument/2006/relationships/slideLayout" Target="../slideLayouts/slideLayout3.xml"/><Relationship Id="rId5" Type="http://schemas.openxmlformats.org/officeDocument/2006/relationships/tags" Target="../tags/tag82.xml"/><Relationship Id="rId4" Type="http://schemas.openxmlformats.org/officeDocument/2006/relationships/image" Target="../media/image108.png"/><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image" Target="../media/image105.png"/></Relationships>
</file>

<file path=ppt/slides/_rels/slide99.xml.rels><?xml version="1.0" encoding="UTF-8" standalone="yes"?>
<Relationships xmlns="http://schemas.openxmlformats.org/package/2006/relationships"><Relationship Id="rId9" Type="http://schemas.openxmlformats.org/officeDocument/2006/relationships/tags" Target="../tags/tag83.xml"/><Relationship Id="rId8" Type="http://schemas.openxmlformats.org/officeDocument/2006/relationships/image" Target="../media/image116.png"/><Relationship Id="rId7" Type="http://schemas.openxmlformats.org/officeDocument/2006/relationships/image" Target="../media/image115.png"/><Relationship Id="rId6" Type="http://schemas.openxmlformats.org/officeDocument/2006/relationships/image" Target="../media/image114.png"/><Relationship Id="rId5" Type="http://schemas.openxmlformats.org/officeDocument/2006/relationships/image" Target="../media/image113.png"/><Relationship Id="rId4" Type="http://schemas.openxmlformats.org/officeDocument/2006/relationships/image" Target="../media/image112.svg"/><Relationship Id="rId3" Type="http://schemas.openxmlformats.org/officeDocument/2006/relationships/image" Target="../media/image111.png"/><Relationship Id="rId2" Type="http://schemas.openxmlformats.org/officeDocument/2006/relationships/image" Target="../media/image110.svg"/><Relationship Id="rId10" Type="http://schemas.openxmlformats.org/officeDocument/2006/relationships/slideLayout" Target="../slideLayouts/slideLayout3.xml"/><Relationship Id="rId1" Type="http://schemas.openxmlformats.org/officeDocument/2006/relationships/image" Target="../media/image10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0"/>
            <a:ext cx="12192000" cy="6858000"/>
          </a:xfrm>
          <a:prstGeom prst="rect">
            <a:avLst/>
          </a:prstGeom>
          <a:solidFill>
            <a:srgbClr val="1B7ADA"/>
          </a:solidFill>
          <a:ln>
            <a:solidFill>
              <a:srgbClr val="1B7A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2345055" y="1847215"/>
            <a:ext cx="7800975" cy="1476375"/>
          </a:xfrm>
          <a:prstGeom prst="rect">
            <a:avLst/>
          </a:prstGeom>
          <a:noFill/>
        </p:spPr>
        <p:txBody>
          <a:bodyPr wrap="square" rtlCol="0">
            <a:spAutoFit/>
          </a:bodyPr>
          <a:lstStyle/>
          <a:p>
            <a:pPr algn="ctr">
              <a:lnSpc>
                <a:spcPct val="150000"/>
              </a:lnSpc>
            </a:pPr>
            <a:r>
              <a:rPr lang="zh-CN" altLang="en-US" sz="6000" b="1" spc="600" dirty="0">
                <a:solidFill>
                  <a:schemeClr val="bg1"/>
                </a:solidFill>
                <a:latin typeface="+mj-ea"/>
                <a:ea typeface="+mj-ea"/>
              </a:rPr>
              <a:t>计算机网络</a:t>
            </a:r>
            <a:r>
              <a:rPr lang="zh-CN" altLang="en-US" sz="6000" b="1" spc="600" dirty="0">
                <a:solidFill>
                  <a:schemeClr val="bg1"/>
                </a:solidFill>
                <a:latin typeface="+mj-ea"/>
                <a:ea typeface="+mj-ea"/>
              </a:rPr>
              <a:t>总复习</a:t>
            </a:r>
            <a:endParaRPr lang="zh-CN" altLang="en-US" sz="6000" b="1" spc="600" dirty="0">
              <a:solidFill>
                <a:schemeClr val="bg1"/>
              </a:solidFill>
              <a:latin typeface="+mj-ea"/>
              <a:ea typeface="+mj-ea"/>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04800" y="749300"/>
            <a:ext cx="3214576" cy="400110"/>
            <a:chOff x="304800" y="749300"/>
            <a:chExt cx="3214576" cy="400110"/>
          </a:xfrm>
        </p:grpSpPr>
        <p:sp>
          <p:nvSpPr>
            <p:cNvPr id="3" name="平行四边形 2"/>
            <p:cNvSpPr/>
            <p:nvPr/>
          </p:nvSpPr>
          <p:spPr>
            <a:xfrm>
              <a:off x="304800" y="749300"/>
              <a:ext cx="724560"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02</a:t>
              </a:r>
              <a:endParaRPr lang="zh-CN" altLang="en-US" sz="2200" dirty="0">
                <a:latin typeface="Impact" panose="020B0806030902050204" pitchFamily="34" charset="0"/>
              </a:endParaRPr>
            </a:p>
          </p:txBody>
        </p:sp>
        <p:sp>
          <p:nvSpPr>
            <p:cNvPr id="4" name="文本框 3"/>
            <p:cNvSpPr txBox="1"/>
            <p:nvPr/>
          </p:nvSpPr>
          <p:spPr>
            <a:xfrm>
              <a:off x="1029359" y="749300"/>
              <a:ext cx="2490017" cy="400110"/>
            </a:xfrm>
            <a:prstGeom prst="rect">
              <a:avLst/>
            </a:prstGeom>
            <a:noFill/>
          </p:spPr>
          <p:txBody>
            <a:bodyPr wrap="square" rtlCol="0">
              <a:spAutoFit/>
            </a:bodyPr>
            <a:lstStyle/>
            <a:p>
              <a:r>
                <a:rPr lang="zh-CN" altLang="en-US" sz="2000" b="1" dirty="0"/>
                <a:t>计算机网络的分类</a:t>
              </a:r>
              <a:endParaRPr lang="zh-CN" altLang="en-US" sz="2000" b="1" dirty="0"/>
            </a:p>
          </p:txBody>
        </p:sp>
      </p:grpSp>
      <p:sp>
        <p:nvSpPr>
          <p:cNvPr id="5" name="îṡ1îḑè"/>
          <p:cNvSpPr/>
          <p:nvPr/>
        </p:nvSpPr>
        <p:spPr>
          <a:xfrm>
            <a:off x="1029359" y="1630692"/>
            <a:ext cx="1545676" cy="482600"/>
          </a:xfrm>
          <a:prstGeom prst="rect">
            <a:avLst/>
          </a:prstGeom>
          <a:solidFill>
            <a:schemeClr val="accent1"/>
          </a:solidFill>
          <a:ln w="12700" cap="rnd">
            <a:noFill/>
            <a:prstDash val="solid"/>
            <a:round/>
          </a:ln>
          <a:effectLst>
            <a:outerShdw blurRad="254000" dist="127000" algn="ctr" rotWithShape="0">
              <a:schemeClr val="accent1">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r>
              <a:rPr lang="zh-CN" altLang="en-US" sz="2000" b="1" dirty="0">
                <a:solidFill>
                  <a:schemeClr val="bg1"/>
                </a:solidFill>
              </a:rPr>
              <a:t>交换方式</a:t>
            </a:r>
            <a:endParaRPr lang="en-GB" sz="2000" b="1" dirty="0">
              <a:solidFill>
                <a:schemeClr val="bg1"/>
              </a:solidFill>
            </a:endParaRPr>
          </a:p>
        </p:txBody>
      </p:sp>
      <p:sp>
        <p:nvSpPr>
          <p:cNvPr id="6" name="îṧḻîḍê"/>
          <p:cNvSpPr/>
          <p:nvPr/>
        </p:nvSpPr>
        <p:spPr>
          <a:xfrm>
            <a:off x="1029359" y="2559219"/>
            <a:ext cx="1545676" cy="482600"/>
          </a:xfrm>
          <a:prstGeom prst="rect">
            <a:avLst/>
          </a:prstGeom>
          <a:solidFill>
            <a:schemeClr val="accent2"/>
          </a:solidFill>
          <a:ln w="12700" cap="rnd">
            <a:noFill/>
            <a:prstDash val="solid"/>
            <a:round/>
          </a:ln>
          <a:effectLst>
            <a:outerShdw blurRad="254000" dist="127000" algn="ctr" rotWithShape="0">
              <a:schemeClr val="accent2">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r>
              <a:rPr lang="zh-CN" altLang="en-US" sz="2000" b="1" dirty="0">
                <a:solidFill>
                  <a:schemeClr val="bg1"/>
                </a:solidFill>
              </a:rPr>
              <a:t>使用者</a:t>
            </a:r>
            <a:endParaRPr lang="en-GB" sz="2000" b="1" dirty="0">
              <a:solidFill>
                <a:schemeClr val="bg1"/>
              </a:solidFill>
            </a:endParaRPr>
          </a:p>
        </p:txBody>
      </p:sp>
      <p:sp>
        <p:nvSpPr>
          <p:cNvPr id="7" name="iṡlíďè"/>
          <p:cNvSpPr/>
          <p:nvPr/>
        </p:nvSpPr>
        <p:spPr>
          <a:xfrm>
            <a:off x="1029359" y="3487746"/>
            <a:ext cx="1545676" cy="482600"/>
          </a:xfrm>
          <a:prstGeom prst="rect">
            <a:avLst/>
          </a:prstGeom>
          <a:solidFill>
            <a:schemeClr val="accent3"/>
          </a:solidFill>
          <a:ln w="12700" cap="rnd">
            <a:noFill/>
            <a:prstDash val="solid"/>
            <a:round/>
          </a:ln>
          <a:effectLst>
            <a:outerShdw blurRad="254000" dist="127000" algn="ctr" rotWithShape="0">
              <a:schemeClr val="accent3">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r>
              <a:rPr lang="zh-CN" altLang="en-US" sz="2000" b="1" dirty="0">
                <a:solidFill>
                  <a:srgbClr val="FFFFFF"/>
                </a:solidFill>
              </a:rPr>
              <a:t>传输介质</a:t>
            </a:r>
            <a:endParaRPr lang="en-GB" sz="2000" b="1" dirty="0">
              <a:solidFill>
                <a:srgbClr val="FFFFFF"/>
              </a:solidFill>
            </a:endParaRPr>
          </a:p>
        </p:txBody>
      </p:sp>
      <p:sp>
        <p:nvSpPr>
          <p:cNvPr id="8" name="iṥľïdè"/>
          <p:cNvSpPr/>
          <p:nvPr/>
        </p:nvSpPr>
        <p:spPr>
          <a:xfrm>
            <a:off x="1029359" y="4416273"/>
            <a:ext cx="1545676" cy="482600"/>
          </a:xfrm>
          <a:prstGeom prst="rect">
            <a:avLst/>
          </a:prstGeom>
          <a:solidFill>
            <a:schemeClr val="accent4"/>
          </a:solidFill>
          <a:ln w="12700" cap="rnd">
            <a:noFill/>
            <a:prstDash val="solid"/>
            <a:round/>
          </a:ln>
          <a:effectLst>
            <a:outerShdw blurRad="254000" dist="127000" algn="ctr" rotWithShape="0">
              <a:schemeClr val="accent4">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r>
              <a:rPr lang="zh-CN" altLang="en-US" sz="2000" b="1" dirty="0">
                <a:solidFill>
                  <a:schemeClr val="bg1"/>
                </a:solidFill>
              </a:rPr>
              <a:t>覆盖范围</a:t>
            </a:r>
            <a:endParaRPr lang="en-GB" sz="2000" b="1" dirty="0">
              <a:solidFill>
                <a:schemeClr val="bg1"/>
              </a:solidFill>
            </a:endParaRPr>
          </a:p>
        </p:txBody>
      </p:sp>
      <p:sp>
        <p:nvSpPr>
          <p:cNvPr id="9" name="îśľîḍé"/>
          <p:cNvSpPr/>
          <p:nvPr/>
        </p:nvSpPr>
        <p:spPr>
          <a:xfrm>
            <a:off x="1029359" y="5334681"/>
            <a:ext cx="1545676" cy="482600"/>
          </a:xfrm>
          <a:prstGeom prst="rect">
            <a:avLst/>
          </a:prstGeom>
          <a:solidFill>
            <a:schemeClr val="accent6"/>
          </a:solidFill>
          <a:ln w="12700" cap="rnd">
            <a:noFill/>
            <a:prstDash val="solid"/>
            <a:round/>
          </a:ln>
          <a:effectLst>
            <a:outerShdw blurRad="254000" dist="127000" algn="ctr" rotWithShape="0">
              <a:schemeClr val="accent6">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r>
              <a:rPr lang="zh-CN" altLang="en-US" sz="2000" b="1" dirty="0">
                <a:solidFill>
                  <a:schemeClr val="bg1"/>
                </a:solidFill>
              </a:rPr>
              <a:t>拓扑结构</a:t>
            </a:r>
            <a:endParaRPr lang="en-GB" sz="2000" b="1" dirty="0">
              <a:solidFill>
                <a:schemeClr val="bg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p:tgtEl>
                                          <p:spTgt spid="2"/>
                                        </p:tgtEl>
                                        <p:attrNameLst>
                                          <p:attrName>ppt_y</p:attrName>
                                        </p:attrNameLst>
                                      </p:cBhvr>
                                      <p:tavLst>
                                        <p:tav tm="0">
                                          <p:val>
                                            <p:strVal val="#ppt_y-#ppt_h*1.125000"/>
                                          </p:val>
                                        </p:tav>
                                        <p:tav tm="100000">
                                          <p:val>
                                            <p:strVal val="#ppt_y"/>
                                          </p:val>
                                        </p:tav>
                                      </p:tavLst>
                                    </p:anim>
                                    <p:animEffect transition="in" filter="wipe(down)">
                                      <p:cBhvr>
                                        <p:cTn id="8" dur="1000"/>
                                        <p:tgtEl>
                                          <p:spTgt spid="2"/>
                                        </p:tgtEl>
                                      </p:cBhvr>
                                    </p:animEffect>
                                  </p:childTnLst>
                                </p:cTn>
                              </p:par>
                            </p:childTnLst>
                          </p:cTn>
                        </p:par>
                      </p:childTnLst>
                    </p:cTn>
                  </p:par>
                  <p:par>
                    <p:cTn id="9" fill="hold">
                      <p:stCondLst>
                        <p:cond delay="indefinite"/>
                      </p:stCondLst>
                      <p:childTnLst>
                        <p:par>
                          <p:cTn id="10" fill="hold">
                            <p:stCondLst>
                              <p:cond delay="0"/>
                            </p:stCondLst>
                            <p:childTnLst>
                              <p:par>
                                <p:cTn id="11" presetID="30"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800" decel="100000"/>
                                        <p:tgtEl>
                                          <p:spTgt spid="5"/>
                                        </p:tgtEl>
                                      </p:cBhvr>
                                    </p:animEffect>
                                    <p:anim calcmode="lin" valueType="num">
                                      <p:cBhvr>
                                        <p:cTn id="14" dur="800" decel="100000" fill="hold"/>
                                        <p:tgtEl>
                                          <p:spTgt spid="5"/>
                                        </p:tgtEl>
                                        <p:attrNameLst>
                                          <p:attrName>style.rotation</p:attrName>
                                        </p:attrNameLst>
                                      </p:cBhvr>
                                      <p:tavLst>
                                        <p:tav tm="0">
                                          <p:val>
                                            <p:fltVal val="-90"/>
                                          </p:val>
                                        </p:tav>
                                        <p:tav tm="100000">
                                          <p:val>
                                            <p:fltVal val="0"/>
                                          </p:val>
                                        </p:tav>
                                      </p:tavLst>
                                    </p:anim>
                                    <p:anim calcmode="lin" valueType="num">
                                      <p:cBhvr>
                                        <p:cTn id="15" dur="800" decel="100000" fill="hold"/>
                                        <p:tgtEl>
                                          <p:spTgt spid="5"/>
                                        </p:tgtEl>
                                        <p:attrNameLst>
                                          <p:attrName>ppt_x</p:attrName>
                                        </p:attrNameLst>
                                      </p:cBhvr>
                                      <p:tavLst>
                                        <p:tav tm="0">
                                          <p:val>
                                            <p:strVal val="#ppt_x+0.4"/>
                                          </p:val>
                                        </p:tav>
                                        <p:tav tm="100000">
                                          <p:val>
                                            <p:strVal val="#ppt_x-0.05"/>
                                          </p:val>
                                        </p:tav>
                                      </p:tavLst>
                                    </p:anim>
                                    <p:anim calcmode="lin" valueType="num">
                                      <p:cBhvr>
                                        <p:cTn id="16" dur="800" decel="100000" fill="hold"/>
                                        <p:tgtEl>
                                          <p:spTgt spid="5"/>
                                        </p:tgtEl>
                                        <p:attrNameLst>
                                          <p:attrName>ppt_y</p:attrName>
                                        </p:attrNameLst>
                                      </p:cBhvr>
                                      <p:tavLst>
                                        <p:tav tm="0">
                                          <p:val>
                                            <p:strVal val="#ppt_y-0.4"/>
                                          </p:val>
                                        </p:tav>
                                        <p:tav tm="100000">
                                          <p:val>
                                            <p:strVal val="#ppt_y+0.1"/>
                                          </p:val>
                                        </p:tav>
                                      </p:tavLst>
                                    </p:anim>
                                    <p:anim calcmode="lin" valueType="num">
                                      <p:cBhvr>
                                        <p:cTn id="17" dur="200" accel="100000" fill="hold">
                                          <p:stCondLst>
                                            <p:cond delay="800"/>
                                          </p:stCondLst>
                                        </p:cTn>
                                        <p:tgtEl>
                                          <p:spTgt spid="5"/>
                                        </p:tgtEl>
                                        <p:attrNameLst>
                                          <p:attrName>ppt_x</p:attrName>
                                        </p:attrNameLst>
                                      </p:cBhvr>
                                      <p:tavLst>
                                        <p:tav tm="0">
                                          <p:val>
                                            <p:strVal val="#ppt_x-0.05"/>
                                          </p:val>
                                        </p:tav>
                                        <p:tav tm="100000">
                                          <p:val>
                                            <p:strVal val="#ppt_x"/>
                                          </p:val>
                                        </p:tav>
                                      </p:tavLst>
                                    </p:anim>
                                    <p:anim calcmode="lin" valueType="num">
                                      <p:cBhvr>
                                        <p:cTn id="18" dur="200" accel="100000" fill="hold">
                                          <p:stCondLst>
                                            <p:cond delay="800"/>
                                          </p:stCondLst>
                                        </p:cTn>
                                        <p:tgtEl>
                                          <p:spTgt spid="5"/>
                                        </p:tgtEl>
                                        <p:attrNameLst>
                                          <p:attrName>ppt_y</p:attrName>
                                        </p:attrNameLst>
                                      </p:cBhvr>
                                      <p:tavLst>
                                        <p:tav tm="0">
                                          <p:val>
                                            <p:strVal val="#ppt_y+0.1"/>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30"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800" decel="100000"/>
                                        <p:tgtEl>
                                          <p:spTgt spid="6"/>
                                        </p:tgtEl>
                                      </p:cBhvr>
                                    </p:animEffect>
                                    <p:anim calcmode="lin" valueType="num">
                                      <p:cBhvr>
                                        <p:cTn id="24" dur="800" decel="100000" fill="hold"/>
                                        <p:tgtEl>
                                          <p:spTgt spid="6"/>
                                        </p:tgtEl>
                                        <p:attrNameLst>
                                          <p:attrName>style.rotation</p:attrName>
                                        </p:attrNameLst>
                                      </p:cBhvr>
                                      <p:tavLst>
                                        <p:tav tm="0">
                                          <p:val>
                                            <p:fltVal val="-90"/>
                                          </p:val>
                                        </p:tav>
                                        <p:tav tm="100000">
                                          <p:val>
                                            <p:fltVal val="0"/>
                                          </p:val>
                                        </p:tav>
                                      </p:tavLst>
                                    </p:anim>
                                    <p:anim calcmode="lin" valueType="num">
                                      <p:cBhvr>
                                        <p:cTn id="25" dur="800" decel="100000" fill="hold"/>
                                        <p:tgtEl>
                                          <p:spTgt spid="6"/>
                                        </p:tgtEl>
                                        <p:attrNameLst>
                                          <p:attrName>ppt_x</p:attrName>
                                        </p:attrNameLst>
                                      </p:cBhvr>
                                      <p:tavLst>
                                        <p:tav tm="0">
                                          <p:val>
                                            <p:strVal val="#ppt_x+0.4"/>
                                          </p:val>
                                        </p:tav>
                                        <p:tav tm="100000">
                                          <p:val>
                                            <p:strVal val="#ppt_x-0.05"/>
                                          </p:val>
                                        </p:tav>
                                      </p:tavLst>
                                    </p:anim>
                                    <p:anim calcmode="lin" valueType="num">
                                      <p:cBhvr>
                                        <p:cTn id="26" dur="800" decel="100000" fill="hold"/>
                                        <p:tgtEl>
                                          <p:spTgt spid="6"/>
                                        </p:tgtEl>
                                        <p:attrNameLst>
                                          <p:attrName>ppt_y</p:attrName>
                                        </p:attrNameLst>
                                      </p:cBhvr>
                                      <p:tavLst>
                                        <p:tav tm="0">
                                          <p:val>
                                            <p:strVal val="#ppt_y-0.4"/>
                                          </p:val>
                                        </p:tav>
                                        <p:tav tm="100000">
                                          <p:val>
                                            <p:strVal val="#ppt_y+0.1"/>
                                          </p:val>
                                        </p:tav>
                                      </p:tavLst>
                                    </p:anim>
                                    <p:anim calcmode="lin" valueType="num">
                                      <p:cBhvr>
                                        <p:cTn id="27" dur="200" accel="100000" fill="hold">
                                          <p:stCondLst>
                                            <p:cond delay="800"/>
                                          </p:stCondLst>
                                        </p:cTn>
                                        <p:tgtEl>
                                          <p:spTgt spid="6"/>
                                        </p:tgtEl>
                                        <p:attrNameLst>
                                          <p:attrName>ppt_x</p:attrName>
                                        </p:attrNameLst>
                                      </p:cBhvr>
                                      <p:tavLst>
                                        <p:tav tm="0">
                                          <p:val>
                                            <p:strVal val="#ppt_x-0.05"/>
                                          </p:val>
                                        </p:tav>
                                        <p:tav tm="100000">
                                          <p:val>
                                            <p:strVal val="#ppt_x"/>
                                          </p:val>
                                        </p:tav>
                                      </p:tavLst>
                                    </p:anim>
                                    <p:anim calcmode="lin" valueType="num">
                                      <p:cBhvr>
                                        <p:cTn id="28" dur="200" accel="100000" fill="hold">
                                          <p:stCondLst>
                                            <p:cond delay="800"/>
                                          </p:stCondLst>
                                        </p:cTn>
                                        <p:tgtEl>
                                          <p:spTgt spid="6"/>
                                        </p:tgtEl>
                                        <p:attrNameLst>
                                          <p:attrName>ppt_y</p:attrName>
                                        </p:attrNameLst>
                                      </p:cBhvr>
                                      <p:tavLst>
                                        <p:tav tm="0">
                                          <p:val>
                                            <p:strVal val="#ppt_y+0.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30" presetClass="entr" presetSubtype="0" fill="hold" grpId="0" nodeType="clickEffect">
                                  <p:stCondLst>
                                    <p:cond delay="0"/>
                                  </p:stCondLst>
                                  <p:childTnLst>
                                    <p:set>
                                      <p:cBhvr>
                                        <p:cTn id="32" dur="1" fill="hold">
                                          <p:stCondLst>
                                            <p:cond delay="0"/>
                                          </p:stCondLst>
                                        </p:cTn>
                                        <p:tgtEl>
                                          <p:spTgt spid="7"/>
                                        </p:tgtEl>
                                        <p:attrNameLst>
                                          <p:attrName>style.visibility</p:attrName>
                                        </p:attrNameLst>
                                      </p:cBhvr>
                                      <p:to>
                                        <p:strVal val="visible"/>
                                      </p:to>
                                    </p:set>
                                    <p:animEffect transition="in" filter="fade">
                                      <p:cBhvr>
                                        <p:cTn id="33" dur="800" decel="100000"/>
                                        <p:tgtEl>
                                          <p:spTgt spid="7"/>
                                        </p:tgtEl>
                                      </p:cBhvr>
                                    </p:animEffect>
                                    <p:anim calcmode="lin" valueType="num">
                                      <p:cBhvr>
                                        <p:cTn id="34" dur="800" decel="100000" fill="hold"/>
                                        <p:tgtEl>
                                          <p:spTgt spid="7"/>
                                        </p:tgtEl>
                                        <p:attrNameLst>
                                          <p:attrName>style.rotation</p:attrName>
                                        </p:attrNameLst>
                                      </p:cBhvr>
                                      <p:tavLst>
                                        <p:tav tm="0">
                                          <p:val>
                                            <p:fltVal val="-90"/>
                                          </p:val>
                                        </p:tav>
                                        <p:tav tm="100000">
                                          <p:val>
                                            <p:fltVal val="0"/>
                                          </p:val>
                                        </p:tav>
                                      </p:tavLst>
                                    </p:anim>
                                    <p:anim calcmode="lin" valueType="num">
                                      <p:cBhvr>
                                        <p:cTn id="35" dur="800" decel="100000" fill="hold"/>
                                        <p:tgtEl>
                                          <p:spTgt spid="7"/>
                                        </p:tgtEl>
                                        <p:attrNameLst>
                                          <p:attrName>ppt_x</p:attrName>
                                        </p:attrNameLst>
                                      </p:cBhvr>
                                      <p:tavLst>
                                        <p:tav tm="0">
                                          <p:val>
                                            <p:strVal val="#ppt_x+0.4"/>
                                          </p:val>
                                        </p:tav>
                                        <p:tav tm="100000">
                                          <p:val>
                                            <p:strVal val="#ppt_x-0.05"/>
                                          </p:val>
                                        </p:tav>
                                      </p:tavLst>
                                    </p:anim>
                                    <p:anim calcmode="lin" valueType="num">
                                      <p:cBhvr>
                                        <p:cTn id="36" dur="800" decel="100000" fill="hold"/>
                                        <p:tgtEl>
                                          <p:spTgt spid="7"/>
                                        </p:tgtEl>
                                        <p:attrNameLst>
                                          <p:attrName>ppt_y</p:attrName>
                                        </p:attrNameLst>
                                      </p:cBhvr>
                                      <p:tavLst>
                                        <p:tav tm="0">
                                          <p:val>
                                            <p:strVal val="#ppt_y-0.4"/>
                                          </p:val>
                                        </p:tav>
                                        <p:tav tm="100000">
                                          <p:val>
                                            <p:strVal val="#ppt_y+0.1"/>
                                          </p:val>
                                        </p:tav>
                                      </p:tavLst>
                                    </p:anim>
                                    <p:anim calcmode="lin" valueType="num">
                                      <p:cBhvr>
                                        <p:cTn id="37" dur="200" accel="100000" fill="hold">
                                          <p:stCondLst>
                                            <p:cond delay="800"/>
                                          </p:stCondLst>
                                        </p:cTn>
                                        <p:tgtEl>
                                          <p:spTgt spid="7"/>
                                        </p:tgtEl>
                                        <p:attrNameLst>
                                          <p:attrName>ppt_x</p:attrName>
                                        </p:attrNameLst>
                                      </p:cBhvr>
                                      <p:tavLst>
                                        <p:tav tm="0">
                                          <p:val>
                                            <p:strVal val="#ppt_x-0.05"/>
                                          </p:val>
                                        </p:tav>
                                        <p:tav tm="100000">
                                          <p:val>
                                            <p:strVal val="#ppt_x"/>
                                          </p:val>
                                        </p:tav>
                                      </p:tavLst>
                                    </p:anim>
                                    <p:anim calcmode="lin" valueType="num">
                                      <p:cBhvr>
                                        <p:cTn id="38" dur="200" accel="100000" fill="hold">
                                          <p:stCondLst>
                                            <p:cond delay="800"/>
                                          </p:stCondLst>
                                        </p:cTn>
                                        <p:tgtEl>
                                          <p:spTgt spid="7"/>
                                        </p:tgtEl>
                                        <p:attrNameLst>
                                          <p:attrName>ppt_y</p:attrName>
                                        </p:attrNameLst>
                                      </p:cBhvr>
                                      <p:tavLst>
                                        <p:tav tm="0">
                                          <p:val>
                                            <p:strVal val="#ppt_y+0.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30" presetClass="entr" presetSubtype="0" fill="hold" grpId="0" nodeType="clickEffect">
                                  <p:stCondLst>
                                    <p:cond delay="0"/>
                                  </p:stCondLst>
                                  <p:childTnLst>
                                    <p:set>
                                      <p:cBhvr>
                                        <p:cTn id="42" dur="1" fill="hold">
                                          <p:stCondLst>
                                            <p:cond delay="0"/>
                                          </p:stCondLst>
                                        </p:cTn>
                                        <p:tgtEl>
                                          <p:spTgt spid="8"/>
                                        </p:tgtEl>
                                        <p:attrNameLst>
                                          <p:attrName>style.visibility</p:attrName>
                                        </p:attrNameLst>
                                      </p:cBhvr>
                                      <p:to>
                                        <p:strVal val="visible"/>
                                      </p:to>
                                    </p:set>
                                    <p:animEffect transition="in" filter="fade">
                                      <p:cBhvr>
                                        <p:cTn id="43" dur="800" decel="100000"/>
                                        <p:tgtEl>
                                          <p:spTgt spid="8"/>
                                        </p:tgtEl>
                                      </p:cBhvr>
                                    </p:animEffect>
                                    <p:anim calcmode="lin" valueType="num">
                                      <p:cBhvr>
                                        <p:cTn id="44" dur="800" decel="100000" fill="hold"/>
                                        <p:tgtEl>
                                          <p:spTgt spid="8"/>
                                        </p:tgtEl>
                                        <p:attrNameLst>
                                          <p:attrName>style.rotation</p:attrName>
                                        </p:attrNameLst>
                                      </p:cBhvr>
                                      <p:tavLst>
                                        <p:tav tm="0">
                                          <p:val>
                                            <p:fltVal val="-90"/>
                                          </p:val>
                                        </p:tav>
                                        <p:tav tm="100000">
                                          <p:val>
                                            <p:fltVal val="0"/>
                                          </p:val>
                                        </p:tav>
                                      </p:tavLst>
                                    </p:anim>
                                    <p:anim calcmode="lin" valueType="num">
                                      <p:cBhvr>
                                        <p:cTn id="45" dur="800" decel="100000" fill="hold"/>
                                        <p:tgtEl>
                                          <p:spTgt spid="8"/>
                                        </p:tgtEl>
                                        <p:attrNameLst>
                                          <p:attrName>ppt_x</p:attrName>
                                        </p:attrNameLst>
                                      </p:cBhvr>
                                      <p:tavLst>
                                        <p:tav tm="0">
                                          <p:val>
                                            <p:strVal val="#ppt_x+0.4"/>
                                          </p:val>
                                        </p:tav>
                                        <p:tav tm="100000">
                                          <p:val>
                                            <p:strVal val="#ppt_x-0.05"/>
                                          </p:val>
                                        </p:tav>
                                      </p:tavLst>
                                    </p:anim>
                                    <p:anim calcmode="lin" valueType="num">
                                      <p:cBhvr>
                                        <p:cTn id="46" dur="800" decel="100000" fill="hold"/>
                                        <p:tgtEl>
                                          <p:spTgt spid="8"/>
                                        </p:tgtEl>
                                        <p:attrNameLst>
                                          <p:attrName>ppt_y</p:attrName>
                                        </p:attrNameLst>
                                      </p:cBhvr>
                                      <p:tavLst>
                                        <p:tav tm="0">
                                          <p:val>
                                            <p:strVal val="#ppt_y-0.4"/>
                                          </p:val>
                                        </p:tav>
                                        <p:tav tm="100000">
                                          <p:val>
                                            <p:strVal val="#ppt_y+0.1"/>
                                          </p:val>
                                        </p:tav>
                                      </p:tavLst>
                                    </p:anim>
                                    <p:anim calcmode="lin" valueType="num">
                                      <p:cBhvr>
                                        <p:cTn id="47" dur="200" accel="100000" fill="hold">
                                          <p:stCondLst>
                                            <p:cond delay="800"/>
                                          </p:stCondLst>
                                        </p:cTn>
                                        <p:tgtEl>
                                          <p:spTgt spid="8"/>
                                        </p:tgtEl>
                                        <p:attrNameLst>
                                          <p:attrName>ppt_x</p:attrName>
                                        </p:attrNameLst>
                                      </p:cBhvr>
                                      <p:tavLst>
                                        <p:tav tm="0">
                                          <p:val>
                                            <p:strVal val="#ppt_x-0.05"/>
                                          </p:val>
                                        </p:tav>
                                        <p:tav tm="100000">
                                          <p:val>
                                            <p:strVal val="#ppt_x"/>
                                          </p:val>
                                        </p:tav>
                                      </p:tavLst>
                                    </p:anim>
                                    <p:anim calcmode="lin" valueType="num">
                                      <p:cBhvr>
                                        <p:cTn id="48" dur="200" accel="100000" fill="hold">
                                          <p:stCondLst>
                                            <p:cond delay="800"/>
                                          </p:stCondLst>
                                        </p:cTn>
                                        <p:tgtEl>
                                          <p:spTgt spid="8"/>
                                        </p:tgtEl>
                                        <p:attrNameLst>
                                          <p:attrName>ppt_y</p:attrName>
                                        </p:attrNameLst>
                                      </p:cBhvr>
                                      <p:tavLst>
                                        <p:tav tm="0">
                                          <p:val>
                                            <p:strVal val="#ppt_y+0.1"/>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30" presetClass="entr" presetSubtype="0" fill="hold" grpId="0" nodeType="clickEffect">
                                  <p:stCondLst>
                                    <p:cond delay="0"/>
                                  </p:stCondLst>
                                  <p:childTnLst>
                                    <p:set>
                                      <p:cBhvr>
                                        <p:cTn id="52" dur="1" fill="hold">
                                          <p:stCondLst>
                                            <p:cond delay="0"/>
                                          </p:stCondLst>
                                        </p:cTn>
                                        <p:tgtEl>
                                          <p:spTgt spid="9"/>
                                        </p:tgtEl>
                                        <p:attrNameLst>
                                          <p:attrName>style.visibility</p:attrName>
                                        </p:attrNameLst>
                                      </p:cBhvr>
                                      <p:to>
                                        <p:strVal val="visible"/>
                                      </p:to>
                                    </p:set>
                                    <p:animEffect transition="in" filter="fade">
                                      <p:cBhvr>
                                        <p:cTn id="53" dur="800" decel="100000"/>
                                        <p:tgtEl>
                                          <p:spTgt spid="9"/>
                                        </p:tgtEl>
                                      </p:cBhvr>
                                    </p:animEffect>
                                    <p:anim calcmode="lin" valueType="num">
                                      <p:cBhvr>
                                        <p:cTn id="54" dur="800" decel="100000" fill="hold"/>
                                        <p:tgtEl>
                                          <p:spTgt spid="9"/>
                                        </p:tgtEl>
                                        <p:attrNameLst>
                                          <p:attrName>style.rotation</p:attrName>
                                        </p:attrNameLst>
                                      </p:cBhvr>
                                      <p:tavLst>
                                        <p:tav tm="0">
                                          <p:val>
                                            <p:fltVal val="-90"/>
                                          </p:val>
                                        </p:tav>
                                        <p:tav tm="100000">
                                          <p:val>
                                            <p:fltVal val="0"/>
                                          </p:val>
                                        </p:tav>
                                      </p:tavLst>
                                    </p:anim>
                                    <p:anim calcmode="lin" valueType="num">
                                      <p:cBhvr>
                                        <p:cTn id="55" dur="800" decel="100000" fill="hold"/>
                                        <p:tgtEl>
                                          <p:spTgt spid="9"/>
                                        </p:tgtEl>
                                        <p:attrNameLst>
                                          <p:attrName>ppt_x</p:attrName>
                                        </p:attrNameLst>
                                      </p:cBhvr>
                                      <p:tavLst>
                                        <p:tav tm="0">
                                          <p:val>
                                            <p:strVal val="#ppt_x+0.4"/>
                                          </p:val>
                                        </p:tav>
                                        <p:tav tm="100000">
                                          <p:val>
                                            <p:strVal val="#ppt_x-0.05"/>
                                          </p:val>
                                        </p:tav>
                                      </p:tavLst>
                                    </p:anim>
                                    <p:anim calcmode="lin" valueType="num">
                                      <p:cBhvr>
                                        <p:cTn id="56" dur="800" decel="100000" fill="hold"/>
                                        <p:tgtEl>
                                          <p:spTgt spid="9"/>
                                        </p:tgtEl>
                                        <p:attrNameLst>
                                          <p:attrName>ppt_y</p:attrName>
                                        </p:attrNameLst>
                                      </p:cBhvr>
                                      <p:tavLst>
                                        <p:tav tm="0">
                                          <p:val>
                                            <p:strVal val="#ppt_y-0.4"/>
                                          </p:val>
                                        </p:tav>
                                        <p:tav tm="100000">
                                          <p:val>
                                            <p:strVal val="#ppt_y+0.1"/>
                                          </p:val>
                                        </p:tav>
                                      </p:tavLst>
                                    </p:anim>
                                    <p:anim calcmode="lin" valueType="num">
                                      <p:cBhvr>
                                        <p:cTn id="57" dur="200" accel="100000" fill="hold">
                                          <p:stCondLst>
                                            <p:cond delay="800"/>
                                          </p:stCondLst>
                                        </p:cTn>
                                        <p:tgtEl>
                                          <p:spTgt spid="9"/>
                                        </p:tgtEl>
                                        <p:attrNameLst>
                                          <p:attrName>ppt_x</p:attrName>
                                        </p:attrNameLst>
                                      </p:cBhvr>
                                      <p:tavLst>
                                        <p:tav tm="0">
                                          <p:val>
                                            <p:strVal val="#ppt_x-0.05"/>
                                          </p:val>
                                        </p:tav>
                                        <p:tav tm="100000">
                                          <p:val>
                                            <p:strVal val="#ppt_x"/>
                                          </p:val>
                                        </p:tav>
                                      </p:tavLst>
                                    </p:anim>
                                    <p:anim calcmode="lin" valueType="num">
                                      <p:cBhvr>
                                        <p:cTn id="58" dur="200" accel="100000" fill="hold">
                                          <p:stCondLst>
                                            <p:cond delay="800"/>
                                          </p:stCondLst>
                                        </p:cTn>
                                        <p:tgtEl>
                                          <p:spTgt spid="9"/>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6" grpId="0" bldLvl="0" animBg="1"/>
      <p:bldP spid="7" grpId="0" bldLvl="0" animBg="1"/>
      <p:bldP spid="8" grpId="0" bldLvl="0" animBg="1"/>
      <p:bldP spid="9" grpId="0" bldLvl="0" animBg="1"/>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2215256" y="2436047"/>
            <a:ext cx="3456000" cy="3456000"/>
            <a:chOff x="2215256" y="2294646"/>
            <a:chExt cx="3456000" cy="3456000"/>
          </a:xfrm>
        </p:grpSpPr>
        <p:sp>
          <p:nvSpPr>
            <p:cNvPr id="24" name="椭圆 23"/>
            <p:cNvSpPr/>
            <p:nvPr/>
          </p:nvSpPr>
          <p:spPr>
            <a:xfrm>
              <a:off x="3655256" y="3734646"/>
              <a:ext cx="576000" cy="576000"/>
            </a:xfrm>
            <a:prstGeom prst="ellipse">
              <a:avLst/>
            </a:prstGeom>
            <a:noFill/>
            <a:ln w="635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nvSpPr>
          <p:spPr>
            <a:xfrm>
              <a:off x="3367256" y="3446646"/>
              <a:ext cx="1152000" cy="1152000"/>
            </a:xfrm>
            <a:prstGeom prst="ellipse">
              <a:avLst/>
            </a:prstGeom>
            <a:noFill/>
            <a:ln w="635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a:off x="3079256" y="3158646"/>
              <a:ext cx="1728000" cy="1728000"/>
            </a:xfrm>
            <a:prstGeom prst="ellipse">
              <a:avLst/>
            </a:prstGeom>
            <a:noFill/>
            <a:ln w="635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p:cNvSpPr/>
            <p:nvPr/>
          </p:nvSpPr>
          <p:spPr>
            <a:xfrm>
              <a:off x="2791256" y="2870646"/>
              <a:ext cx="2304000" cy="2304000"/>
            </a:xfrm>
            <a:prstGeom prst="ellipse">
              <a:avLst/>
            </a:prstGeom>
            <a:noFill/>
            <a:ln w="635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p:cNvSpPr/>
            <p:nvPr/>
          </p:nvSpPr>
          <p:spPr>
            <a:xfrm>
              <a:off x="2503256" y="2582646"/>
              <a:ext cx="2880000" cy="2880000"/>
            </a:xfrm>
            <a:prstGeom prst="ellipse">
              <a:avLst/>
            </a:prstGeom>
            <a:noFill/>
            <a:ln w="635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p:nvPr/>
          </p:nvSpPr>
          <p:spPr>
            <a:xfrm>
              <a:off x="2215256" y="2294646"/>
              <a:ext cx="3456000" cy="3456000"/>
            </a:xfrm>
            <a:prstGeom prst="ellipse">
              <a:avLst/>
            </a:prstGeom>
            <a:noFill/>
            <a:ln w="635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3" name="矩形 32"/>
          <p:cNvSpPr/>
          <p:nvPr/>
        </p:nvSpPr>
        <p:spPr>
          <a:xfrm>
            <a:off x="2215255" y="2436047"/>
            <a:ext cx="1728001" cy="345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6" name="组合 35"/>
          <p:cNvGrpSpPr/>
          <p:nvPr/>
        </p:nvGrpSpPr>
        <p:grpSpPr>
          <a:xfrm>
            <a:off x="304799" y="749300"/>
            <a:ext cx="6266993" cy="400110"/>
            <a:chOff x="424116" y="898245"/>
            <a:chExt cx="6266993" cy="400110"/>
          </a:xfrm>
        </p:grpSpPr>
        <p:sp>
          <p:nvSpPr>
            <p:cNvPr id="38" name="平行四边形 37"/>
            <p:cNvSpPr/>
            <p:nvPr/>
          </p:nvSpPr>
          <p:spPr>
            <a:xfrm>
              <a:off x="424116" y="898245"/>
              <a:ext cx="712237"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02</a:t>
              </a:r>
              <a:endParaRPr lang="zh-CN" altLang="en-US" sz="2200" dirty="0">
                <a:latin typeface="Impact" panose="020B0806030902050204" pitchFamily="34" charset="0"/>
              </a:endParaRPr>
            </a:p>
          </p:txBody>
        </p:sp>
        <p:sp>
          <p:nvSpPr>
            <p:cNvPr id="40" name="文本框 39"/>
            <p:cNvSpPr txBox="1"/>
            <p:nvPr/>
          </p:nvSpPr>
          <p:spPr>
            <a:xfrm>
              <a:off x="1127071" y="898245"/>
              <a:ext cx="5564038" cy="400110"/>
            </a:xfrm>
            <a:prstGeom prst="rect">
              <a:avLst/>
            </a:prstGeom>
            <a:noFill/>
          </p:spPr>
          <p:txBody>
            <a:bodyPr wrap="square" rtlCol="0">
              <a:spAutoFit/>
            </a:bodyPr>
            <a:lstStyle/>
            <a:p>
              <a:r>
                <a:rPr lang="zh-CN" altLang="en-US" sz="2000" b="1" dirty="0"/>
                <a:t>常见的信道复用技术</a:t>
              </a:r>
              <a:endParaRPr lang="zh-CN" altLang="en-US" sz="2000" b="1" dirty="0"/>
            </a:p>
          </p:txBody>
        </p:sp>
      </p:grpSp>
      <p:sp>
        <p:nvSpPr>
          <p:cNvPr id="6" name="矩形 5"/>
          <p:cNvSpPr/>
          <p:nvPr/>
        </p:nvSpPr>
        <p:spPr>
          <a:xfrm>
            <a:off x="1049951" y="1351304"/>
            <a:ext cx="1988545" cy="486923"/>
          </a:xfrm>
          <a:prstGeom prst="rect">
            <a:avLst/>
          </a:prstGeom>
          <a:solidFill>
            <a:schemeClr val="bg2">
              <a:lumMod val="9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rPr>
              <a:t>频分复用</a:t>
            </a:r>
            <a:r>
              <a:rPr lang="en-US" altLang="zh-CN" sz="2000" b="1" dirty="0">
                <a:solidFill>
                  <a:schemeClr val="bg1"/>
                </a:solidFill>
              </a:rPr>
              <a:t>FDM</a:t>
            </a:r>
            <a:endParaRPr lang="zh-CN" altLang="en-US" sz="2000" b="1" dirty="0">
              <a:solidFill>
                <a:schemeClr val="bg1"/>
              </a:solidFill>
            </a:endParaRPr>
          </a:p>
        </p:txBody>
      </p:sp>
      <p:sp>
        <p:nvSpPr>
          <p:cNvPr id="8" name="矩形 7"/>
          <p:cNvSpPr/>
          <p:nvPr/>
        </p:nvSpPr>
        <p:spPr>
          <a:xfrm>
            <a:off x="3765201" y="1351304"/>
            <a:ext cx="1988545" cy="486923"/>
          </a:xfrm>
          <a:prstGeom prst="rect">
            <a:avLst/>
          </a:prstGeom>
          <a:solidFill>
            <a:schemeClr val="bg2">
              <a:lumMod val="9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rPr>
              <a:t>时分复用</a:t>
            </a:r>
            <a:r>
              <a:rPr lang="en-US" altLang="zh-CN" sz="2000" b="1" dirty="0">
                <a:solidFill>
                  <a:schemeClr val="bg1"/>
                </a:solidFill>
              </a:rPr>
              <a:t>TDM</a:t>
            </a:r>
            <a:endParaRPr lang="zh-CN" altLang="en-US" sz="2000" b="1" dirty="0">
              <a:solidFill>
                <a:schemeClr val="bg1"/>
              </a:solidFill>
            </a:endParaRPr>
          </a:p>
        </p:txBody>
      </p:sp>
      <p:sp>
        <p:nvSpPr>
          <p:cNvPr id="9" name="矩形 8"/>
          <p:cNvSpPr/>
          <p:nvPr/>
        </p:nvSpPr>
        <p:spPr>
          <a:xfrm>
            <a:off x="6480451" y="1351304"/>
            <a:ext cx="1988545" cy="486923"/>
          </a:xfrm>
          <a:prstGeom prst="rect">
            <a:avLst/>
          </a:prstGeom>
          <a:solidFill>
            <a:schemeClr val="bg2">
              <a:lumMod val="9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rPr>
              <a:t>波分复用</a:t>
            </a:r>
            <a:r>
              <a:rPr lang="en-US" altLang="zh-CN" sz="2000" b="1" dirty="0">
                <a:solidFill>
                  <a:schemeClr val="bg1"/>
                </a:solidFill>
              </a:rPr>
              <a:t>WDM</a:t>
            </a:r>
            <a:endParaRPr lang="zh-CN" altLang="en-US" sz="2000" b="1" dirty="0">
              <a:solidFill>
                <a:schemeClr val="bg1"/>
              </a:solidFill>
            </a:endParaRPr>
          </a:p>
        </p:txBody>
      </p:sp>
      <p:sp>
        <p:nvSpPr>
          <p:cNvPr id="10" name="矩形 9"/>
          <p:cNvSpPr/>
          <p:nvPr/>
        </p:nvSpPr>
        <p:spPr>
          <a:xfrm>
            <a:off x="9195701" y="1351304"/>
            <a:ext cx="1988545" cy="486923"/>
          </a:xfrm>
          <a:prstGeom prst="rect">
            <a:avLst/>
          </a:prstGeom>
          <a:solidFill>
            <a:schemeClr val="bg2">
              <a:lumMod val="9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rPr>
              <a:t>码分复用</a:t>
            </a:r>
            <a:r>
              <a:rPr lang="en-US" altLang="zh-CN" sz="2000" b="1" dirty="0">
                <a:solidFill>
                  <a:schemeClr val="bg1"/>
                </a:solidFill>
              </a:rPr>
              <a:t>CDM</a:t>
            </a:r>
            <a:endParaRPr lang="zh-CN" altLang="en-US" sz="2000" b="1" dirty="0">
              <a:solidFill>
                <a:schemeClr val="bg1"/>
              </a:solidFill>
            </a:endParaRPr>
          </a:p>
        </p:txBody>
      </p:sp>
      <p:sp>
        <p:nvSpPr>
          <p:cNvPr id="13" name="矩形 12"/>
          <p:cNvSpPr/>
          <p:nvPr/>
        </p:nvSpPr>
        <p:spPr>
          <a:xfrm>
            <a:off x="9195701" y="1351304"/>
            <a:ext cx="1988545" cy="486923"/>
          </a:xfrm>
          <a:prstGeom prst="rect">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rPr>
              <a:t>码分复用</a:t>
            </a:r>
            <a:r>
              <a:rPr lang="en-US" altLang="zh-CN" sz="2000" b="1" dirty="0">
                <a:solidFill>
                  <a:schemeClr val="bg1"/>
                </a:solidFill>
              </a:rPr>
              <a:t>CDM</a:t>
            </a:r>
            <a:endParaRPr lang="zh-CN" altLang="en-US" sz="2000" b="1" dirty="0">
              <a:solidFill>
                <a:schemeClr val="bg1"/>
              </a:solidFill>
            </a:endParaRPr>
          </a:p>
        </p:txBody>
      </p:sp>
      <p:grpSp>
        <p:nvGrpSpPr>
          <p:cNvPr id="2" name="组合 1"/>
          <p:cNvGrpSpPr/>
          <p:nvPr/>
        </p:nvGrpSpPr>
        <p:grpSpPr>
          <a:xfrm>
            <a:off x="319153" y="2611756"/>
            <a:ext cx="5344599" cy="3881366"/>
            <a:chOff x="319153" y="2470355"/>
            <a:chExt cx="5344599" cy="3881366"/>
          </a:xfrm>
        </p:grpSpPr>
        <p:pic>
          <p:nvPicPr>
            <p:cNvPr id="34" name="图形 33"/>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a:off x="319153" y="3837980"/>
              <a:ext cx="1124495" cy="2197877"/>
            </a:xfrm>
            <a:prstGeom prst="rect">
              <a:avLst/>
            </a:prstGeom>
          </p:spPr>
        </p:pic>
        <p:pic>
          <p:nvPicPr>
            <p:cNvPr id="35" name="图形 34"/>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202764" y="2470355"/>
              <a:ext cx="483577" cy="906707"/>
            </a:xfrm>
            <a:prstGeom prst="rect">
              <a:avLst/>
            </a:prstGeom>
          </p:spPr>
        </p:pic>
        <p:pic>
          <p:nvPicPr>
            <p:cNvPr id="37" name="图形 3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180175" y="3569293"/>
              <a:ext cx="483577" cy="906707"/>
            </a:xfrm>
            <a:prstGeom prst="rect">
              <a:avLst/>
            </a:prstGeom>
          </p:spPr>
        </p:pic>
        <p:pic>
          <p:nvPicPr>
            <p:cNvPr id="39" name="图形 38"/>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202764" y="4668232"/>
              <a:ext cx="483577" cy="906707"/>
            </a:xfrm>
            <a:prstGeom prst="rect">
              <a:avLst/>
            </a:prstGeom>
          </p:spPr>
        </p:pic>
        <p:sp>
          <p:nvSpPr>
            <p:cNvPr id="41" name="文本框 40"/>
            <p:cNvSpPr txBox="1"/>
            <p:nvPr/>
          </p:nvSpPr>
          <p:spPr>
            <a:xfrm>
              <a:off x="3535406" y="2860466"/>
              <a:ext cx="860789" cy="369332"/>
            </a:xfrm>
            <a:prstGeom prst="rect">
              <a:avLst/>
            </a:prstGeom>
            <a:noFill/>
          </p:spPr>
          <p:txBody>
            <a:bodyPr wrap="square" rtlCol="0">
              <a:spAutoFit/>
            </a:bodyPr>
            <a:lstStyle/>
            <a:p>
              <a:r>
                <a:rPr lang="zh-CN" altLang="en-US" b="1" dirty="0">
                  <a:latin typeface="+mn-ea"/>
                </a:rPr>
                <a:t>手机</a:t>
              </a:r>
              <a:r>
                <a:rPr lang="en-US" altLang="zh-CN" b="1" dirty="0">
                  <a:latin typeface="+mn-ea"/>
                </a:rPr>
                <a:t>A</a:t>
              </a:r>
              <a:endParaRPr lang="zh-CN" altLang="en-US" b="1" dirty="0">
                <a:latin typeface="+mn-ea"/>
              </a:endParaRPr>
            </a:p>
          </p:txBody>
        </p:sp>
        <p:sp>
          <p:nvSpPr>
            <p:cNvPr id="42" name="文本框 41"/>
            <p:cNvSpPr txBox="1"/>
            <p:nvPr/>
          </p:nvSpPr>
          <p:spPr>
            <a:xfrm>
              <a:off x="4513460" y="4019425"/>
              <a:ext cx="869796" cy="369332"/>
            </a:xfrm>
            <a:prstGeom prst="rect">
              <a:avLst/>
            </a:prstGeom>
            <a:noFill/>
          </p:spPr>
          <p:txBody>
            <a:bodyPr wrap="square" rtlCol="0">
              <a:spAutoFit/>
            </a:bodyPr>
            <a:lstStyle/>
            <a:p>
              <a:r>
                <a:rPr lang="zh-CN" altLang="en-US" b="1" dirty="0">
                  <a:latin typeface="+mn-ea"/>
                </a:rPr>
                <a:t>手机</a:t>
              </a:r>
              <a:r>
                <a:rPr lang="en-US" altLang="zh-CN" b="1" dirty="0">
                  <a:latin typeface="+mn-ea"/>
                </a:rPr>
                <a:t>B</a:t>
              </a:r>
              <a:endParaRPr lang="zh-CN" altLang="en-US" b="1" dirty="0">
                <a:latin typeface="+mn-ea"/>
              </a:endParaRPr>
            </a:p>
          </p:txBody>
        </p:sp>
        <p:sp>
          <p:nvSpPr>
            <p:cNvPr id="43" name="文本框 42"/>
            <p:cNvSpPr txBox="1"/>
            <p:nvPr/>
          </p:nvSpPr>
          <p:spPr>
            <a:xfrm>
              <a:off x="3544150" y="5150039"/>
              <a:ext cx="961150" cy="369332"/>
            </a:xfrm>
            <a:prstGeom prst="rect">
              <a:avLst/>
            </a:prstGeom>
            <a:noFill/>
          </p:spPr>
          <p:txBody>
            <a:bodyPr wrap="square" rtlCol="0">
              <a:spAutoFit/>
            </a:bodyPr>
            <a:lstStyle/>
            <a:p>
              <a:r>
                <a:rPr lang="zh-CN" altLang="en-US" b="1" dirty="0">
                  <a:latin typeface="+mn-ea"/>
                </a:rPr>
                <a:t>手机</a:t>
              </a:r>
              <a:r>
                <a:rPr lang="en-US" altLang="zh-CN" b="1" dirty="0">
                  <a:latin typeface="+mn-ea"/>
                </a:rPr>
                <a:t>C</a:t>
              </a:r>
              <a:endParaRPr lang="zh-CN" altLang="en-US" b="1" dirty="0">
                <a:latin typeface="+mn-ea"/>
              </a:endParaRPr>
            </a:p>
          </p:txBody>
        </p:sp>
        <p:sp>
          <p:nvSpPr>
            <p:cNvPr id="44" name="文本框 43"/>
            <p:cNvSpPr txBox="1"/>
            <p:nvPr/>
          </p:nvSpPr>
          <p:spPr>
            <a:xfrm>
              <a:off x="537329" y="5982389"/>
              <a:ext cx="745151" cy="369332"/>
            </a:xfrm>
            <a:prstGeom prst="rect">
              <a:avLst/>
            </a:prstGeom>
            <a:noFill/>
          </p:spPr>
          <p:txBody>
            <a:bodyPr wrap="square" rtlCol="0">
              <a:spAutoFit/>
            </a:bodyPr>
            <a:lstStyle/>
            <a:p>
              <a:pPr algn="ctr"/>
              <a:r>
                <a:rPr lang="zh-CN" altLang="en-US" b="1" dirty="0">
                  <a:latin typeface="+mn-ea"/>
                </a:rPr>
                <a:t>基站</a:t>
              </a:r>
              <a:endParaRPr lang="zh-CN" altLang="en-US" b="1" dirty="0">
                <a:latin typeface="+mn-ea"/>
              </a:endParaRPr>
            </a:p>
          </p:txBody>
        </p:sp>
      </p:grpSp>
      <p:sp>
        <p:nvSpPr>
          <p:cNvPr id="45" name="文本框 44"/>
          <p:cNvSpPr txBox="1"/>
          <p:nvPr/>
        </p:nvSpPr>
        <p:spPr>
          <a:xfrm>
            <a:off x="264272" y="2713898"/>
            <a:ext cx="2843313" cy="369332"/>
          </a:xfrm>
          <a:prstGeom prst="rect">
            <a:avLst/>
          </a:prstGeom>
          <a:noFill/>
        </p:spPr>
        <p:txBody>
          <a:bodyPr wrap="square" rtlCol="0">
            <a:spAutoFit/>
          </a:bodyPr>
          <a:lstStyle/>
          <a:p>
            <a:r>
              <a:rPr lang="zh-CN" altLang="en-US" b="1" dirty="0">
                <a:latin typeface="+mn-ea"/>
              </a:rPr>
              <a:t>知道各手机的码片序列</a:t>
            </a:r>
            <a:endParaRPr lang="zh-CN" altLang="en-US" b="1" dirty="0">
              <a:latin typeface="+mn-ea"/>
            </a:endParaRPr>
          </a:p>
        </p:txBody>
      </p:sp>
      <p:sp>
        <p:nvSpPr>
          <p:cNvPr id="57" name="文本框 56"/>
          <p:cNvSpPr txBox="1"/>
          <p:nvPr/>
        </p:nvSpPr>
        <p:spPr>
          <a:xfrm>
            <a:off x="3367256" y="2315660"/>
            <a:ext cx="1988546" cy="369332"/>
          </a:xfrm>
          <a:prstGeom prst="rect">
            <a:avLst/>
          </a:prstGeom>
          <a:noFill/>
        </p:spPr>
        <p:txBody>
          <a:bodyPr wrap="square" rtlCol="0">
            <a:spAutoFit/>
          </a:bodyPr>
          <a:lstStyle/>
          <a:p>
            <a:r>
              <a:rPr lang="zh-CN" altLang="en-US" b="1" dirty="0">
                <a:latin typeface="+mn-ea"/>
              </a:rPr>
              <a:t>（</a:t>
            </a:r>
            <a:r>
              <a:rPr lang="en-US" altLang="zh-CN" b="1" dirty="0">
                <a:latin typeface="+mn-ea"/>
              </a:rPr>
              <a:t>+1 -1 +1 -1</a:t>
            </a:r>
            <a:r>
              <a:rPr lang="zh-CN" altLang="en-US" b="1" dirty="0">
                <a:latin typeface="+mn-ea"/>
              </a:rPr>
              <a:t>）</a:t>
            </a:r>
            <a:endParaRPr lang="zh-CN" altLang="en-US" b="1" dirty="0">
              <a:latin typeface="+mn-ea"/>
            </a:endParaRPr>
          </a:p>
        </p:txBody>
      </p:sp>
      <p:sp>
        <p:nvSpPr>
          <p:cNvPr id="58" name="文本框 57"/>
          <p:cNvSpPr txBox="1"/>
          <p:nvPr/>
        </p:nvSpPr>
        <p:spPr>
          <a:xfrm>
            <a:off x="4305441" y="4556726"/>
            <a:ext cx="1988546" cy="369332"/>
          </a:xfrm>
          <a:prstGeom prst="rect">
            <a:avLst/>
          </a:prstGeom>
          <a:noFill/>
        </p:spPr>
        <p:txBody>
          <a:bodyPr wrap="square" rtlCol="0">
            <a:spAutoFit/>
          </a:bodyPr>
          <a:lstStyle/>
          <a:p>
            <a:r>
              <a:rPr lang="zh-CN" altLang="en-US" b="1" dirty="0">
                <a:latin typeface="+mn-ea"/>
              </a:rPr>
              <a:t>（</a:t>
            </a:r>
            <a:r>
              <a:rPr lang="en-US" altLang="zh-CN" b="1" dirty="0">
                <a:latin typeface="+mn-ea"/>
              </a:rPr>
              <a:t>+1 +1 -1 -1</a:t>
            </a:r>
            <a:r>
              <a:rPr lang="zh-CN" altLang="en-US" b="1" dirty="0">
                <a:latin typeface="+mn-ea"/>
              </a:rPr>
              <a:t>）</a:t>
            </a:r>
            <a:endParaRPr lang="zh-CN" altLang="en-US" b="1" dirty="0">
              <a:latin typeface="+mn-ea"/>
            </a:endParaRPr>
          </a:p>
        </p:txBody>
      </p:sp>
      <p:sp>
        <p:nvSpPr>
          <p:cNvPr id="59" name="文本框 58"/>
          <p:cNvSpPr txBox="1"/>
          <p:nvPr/>
        </p:nvSpPr>
        <p:spPr>
          <a:xfrm>
            <a:off x="3367256" y="5773744"/>
            <a:ext cx="1988546" cy="369332"/>
          </a:xfrm>
          <a:prstGeom prst="rect">
            <a:avLst/>
          </a:prstGeom>
          <a:noFill/>
        </p:spPr>
        <p:txBody>
          <a:bodyPr wrap="square" rtlCol="0">
            <a:spAutoFit/>
          </a:bodyPr>
          <a:lstStyle/>
          <a:p>
            <a:r>
              <a:rPr lang="zh-CN" altLang="en-US" b="1" dirty="0">
                <a:latin typeface="+mn-ea"/>
              </a:rPr>
              <a:t>（</a:t>
            </a:r>
            <a:r>
              <a:rPr lang="en-US" altLang="zh-CN" b="1" dirty="0">
                <a:latin typeface="+mn-ea"/>
              </a:rPr>
              <a:t>+1 +1 +1 +1</a:t>
            </a:r>
            <a:r>
              <a:rPr lang="zh-CN" altLang="en-US" b="1" dirty="0">
                <a:latin typeface="+mn-ea"/>
              </a:rPr>
              <a:t>）</a:t>
            </a:r>
            <a:endParaRPr lang="zh-CN" altLang="en-US" b="1" dirty="0">
              <a:latin typeface="+mn-ea"/>
            </a:endParaRPr>
          </a:p>
        </p:txBody>
      </p:sp>
      <p:sp>
        <p:nvSpPr>
          <p:cNvPr id="60" name="文本框 59"/>
          <p:cNvSpPr txBox="1"/>
          <p:nvPr/>
        </p:nvSpPr>
        <p:spPr>
          <a:xfrm>
            <a:off x="264272" y="3040033"/>
            <a:ext cx="2700930" cy="369332"/>
          </a:xfrm>
          <a:prstGeom prst="rect">
            <a:avLst/>
          </a:prstGeom>
          <a:noFill/>
        </p:spPr>
        <p:txBody>
          <a:bodyPr wrap="square" rtlCol="0">
            <a:spAutoFit/>
          </a:bodyPr>
          <a:lstStyle/>
          <a:p>
            <a:r>
              <a:rPr lang="zh-CN" altLang="en-US" b="1" dirty="0">
                <a:latin typeface="+mn-ea"/>
              </a:rPr>
              <a:t>给手机</a:t>
            </a:r>
            <a:r>
              <a:rPr lang="en-US" altLang="zh-CN" b="1" dirty="0">
                <a:latin typeface="+mn-ea"/>
              </a:rPr>
              <a:t>A</a:t>
            </a:r>
            <a:r>
              <a:rPr lang="zh-CN" altLang="en-US" b="1" dirty="0">
                <a:latin typeface="+mn-ea"/>
              </a:rPr>
              <a:t>发送比特串</a:t>
            </a:r>
            <a:r>
              <a:rPr lang="en-US" altLang="zh-CN" b="1" dirty="0">
                <a:latin typeface="+mn-ea"/>
              </a:rPr>
              <a:t>101</a:t>
            </a:r>
            <a:endParaRPr lang="zh-CN" altLang="en-US" b="1" dirty="0">
              <a:latin typeface="+mn-ea"/>
            </a:endParaRPr>
          </a:p>
        </p:txBody>
      </p:sp>
      <p:sp>
        <p:nvSpPr>
          <p:cNvPr id="61" name="文本框 60"/>
          <p:cNvSpPr txBox="1"/>
          <p:nvPr/>
        </p:nvSpPr>
        <p:spPr>
          <a:xfrm>
            <a:off x="256768" y="3361081"/>
            <a:ext cx="2700930" cy="369332"/>
          </a:xfrm>
          <a:prstGeom prst="rect">
            <a:avLst/>
          </a:prstGeom>
          <a:noFill/>
        </p:spPr>
        <p:txBody>
          <a:bodyPr wrap="square" rtlCol="0">
            <a:spAutoFit/>
          </a:bodyPr>
          <a:lstStyle/>
          <a:p>
            <a:r>
              <a:rPr lang="zh-CN" altLang="en-US" b="1" dirty="0">
                <a:latin typeface="+mn-ea"/>
              </a:rPr>
              <a:t>给手机</a:t>
            </a:r>
            <a:r>
              <a:rPr lang="en-US" altLang="zh-CN" b="1" dirty="0">
                <a:latin typeface="+mn-ea"/>
              </a:rPr>
              <a:t>B</a:t>
            </a:r>
            <a:r>
              <a:rPr lang="zh-CN" altLang="en-US" b="1" dirty="0">
                <a:latin typeface="+mn-ea"/>
              </a:rPr>
              <a:t>发送比特串</a:t>
            </a:r>
            <a:r>
              <a:rPr lang="en-US" altLang="zh-CN" b="1" dirty="0">
                <a:latin typeface="+mn-ea"/>
              </a:rPr>
              <a:t>110</a:t>
            </a:r>
            <a:endParaRPr lang="zh-CN" altLang="en-US" b="1" dirty="0">
              <a:latin typeface="+mn-ea"/>
            </a:endParaRPr>
          </a:p>
        </p:txBody>
      </p:sp>
      <p:pic>
        <p:nvPicPr>
          <p:cNvPr id="15" name="图片 14" descr="形状&#10;&#10;中度可信度描述已自动生成"/>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960744" y="5560066"/>
            <a:ext cx="3456000" cy="677678"/>
          </a:xfrm>
          <a:prstGeom prst="rect">
            <a:avLst/>
          </a:prstGeom>
        </p:spPr>
      </p:pic>
      <p:pic>
        <p:nvPicPr>
          <p:cNvPr id="7" name="图片 6" descr="形状, 箭头&#10;&#10;描述已自动生成"/>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960744" y="2855359"/>
            <a:ext cx="3766669" cy="358961"/>
          </a:xfrm>
          <a:prstGeom prst="rect">
            <a:avLst/>
          </a:prstGeom>
        </p:spPr>
      </p:pic>
      <p:sp>
        <p:nvSpPr>
          <p:cNvPr id="63" name="文本框 62"/>
          <p:cNvSpPr txBox="1"/>
          <p:nvPr/>
        </p:nvSpPr>
        <p:spPr>
          <a:xfrm>
            <a:off x="6096000" y="2792898"/>
            <a:ext cx="1288744" cy="338554"/>
          </a:xfrm>
          <a:prstGeom prst="rect">
            <a:avLst/>
          </a:prstGeom>
          <a:noFill/>
        </p:spPr>
        <p:txBody>
          <a:bodyPr wrap="square" rtlCol="0">
            <a:spAutoFit/>
          </a:bodyPr>
          <a:lstStyle/>
          <a:p>
            <a:r>
              <a:rPr lang="zh-CN" altLang="en-US" sz="1600" b="1" dirty="0">
                <a:latin typeface="+mn-ea"/>
              </a:rPr>
              <a:t>相应的信号</a:t>
            </a:r>
            <a:endParaRPr lang="zh-CN" altLang="en-US" sz="1600" b="1" dirty="0">
              <a:latin typeface="+mn-ea"/>
            </a:endParaRPr>
          </a:p>
        </p:txBody>
      </p:sp>
      <p:grpSp>
        <p:nvGrpSpPr>
          <p:cNvPr id="18" name="组合 17"/>
          <p:cNvGrpSpPr/>
          <p:nvPr/>
        </p:nvGrpSpPr>
        <p:grpSpPr>
          <a:xfrm>
            <a:off x="7960744" y="2029835"/>
            <a:ext cx="3756509" cy="4345756"/>
            <a:chOff x="7960744" y="2029835"/>
            <a:chExt cx="3756509" cy="4345756"/>
          </a:xfrm>
        </p:grpSpPr>
        <p:cxnSp>
          <p:nvCxnSpPr>
            <p:cNvPr id="17" name="直接连接符 16"/>
            <p:cNvCxnSpPr/>
            <p:nvPr/>
          </p:nvCxnSpPr>
          <p:spPr>
            <a:xfrm>
              <a:off x="7960744" y="2029835"/>
              <a:ext cx="0" cy="4345756"/>
            </a:xfrm>
            <a:prstGeom prst="line">
              <a:avLst/>
            </a:prstGeom>
            <a:ln w="127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a:off x="9216021" y="2029835"/>
              <a:ext cx="0" cy="4345756"/>
            </a:xfrm>
            <a:prstGeom prst="line">
              <a:avLst/>
            </a:prstGeom>
            <a:ln w="127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a:off x="10465701" y="2029835"/>
              <a:ext cx="0" cy="4345756"/>
            </a:xfrm>
            <a:prstGeom prst="line">
              <a:avLst/>
            </a:prstGeom>
            <a:ln w="127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a:off x="11717253" y="2029835"/>
              <a:ext cx="0" cy="4345756"/>
            </a:xfrm>
            <a:prstGeom prst="line">
              <a:avLst/>
            </a:prstGeom>
            <a:ln w="127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22" name="组合 21"/>
          <p:cNvGrpSpPr/>
          <p:nvPr/>
        </p:nvGrpSpPr>
        <p:grpSpPr>
          <a:xfrm>
            <a:off x="6096000" y="2029835"/>
            <a:ext cx="5604006" cy="375434"/>
            <a:chOff x="6096000" y="2029835"/>
            <a:chExt cx="5604006" cy="375434"/>
          </a:xfrm>
        </p:grpSpPr>
        <p:sp>
          <p:nvSpPr>
            <p:cNvPr id="62" name="文本框 61"/>
            <p:cNvSpPr txBox="1"/>
            <p:nvPr/>
          </p:nvSpPr>
          <p:spPr>
            <a:xfrm>
              <a:off x="6096000" y="2066715"/>
              <a:ext cx="1350465" cy="338554"/>
            </a:xfrm>
            <a:prstGeom prst="rect">
              <a:avLst/>
            </a:prstGeom>
            <a:noFill/>
          </p:spPr>
          <p:txBody>
            <a:bodyPr wrap="square" rtlCol="0">
              <a:spAutoFit/>
            </a:bodyPr>
            <a:lstStyle/>
            <a:p>
              <a:r>
                <a:rPr lang="en-US" altLang="zh-CN" sz="1600" b="1" dirty="0">
                  <a:latin typeface="+mn-ea"/>
                </a:rPr>
                <a:t>A</a:t>
              </a:r>
              <a:r>
                <a:rPr lang="zh-CN" altLang="en-US" sz="1600" b="1" dirty="0">
                  <a:latin typeface="+mn-ea"/>
                </a:rPr>
                <a:t>发送数据</a:t>
              </a:r>
              <a:endParaRPr lang="zh-CN" altLang="en-US" sz="1600" b="1" dirty="0">
                <a:latin typeface="+mn-ea"/>
              </a:endParaRPr>
            </a:p>
          </p:txBody>
        </p:sp>
        <p:sp>
          <p:nvSpPr>
            <p:cNvPr id="67" name="文本框 66"/>
            <p:cNvSpPr txBox="1"/>
            <p:nvPr/>
          </p:nvSpPr>
          <p:spPr>
            <a:xfrm>
              <a:off x="7960743" y="2029835"/>
              <a:ext cx="1249679" cy="338554"/>
            </a:xfrm>
            <a:prstGeom prst="rect">
              <a:avLst/>
            </a:prstGeom>
            <a:noFill/>
          </p:spPr>
          <p:txBody>
            <a:bodyPr wrap="square" rtlCol="0">
              <a:spAutoFit/>
            </a:bodyPr>
            <a:lstStyle/>
            <a:p>
              <a:pPr algn="ctr"/>
              <a:r>
                <a:rPr lang="en-US" altLang="zh-CN" sz="1600" b="1" dirty="0">
                  <a:latin typeface="+mn-ea"/>
                </a:rPr>
                <a:t>1</a:t>
              </a:r>
              <a:endParaRPr lang="zh-CN" altLang="en-US" sz="1600" b="1" dirty="0">
                <a:latin typeface="+mn-ea"/>
              </a:endParaRPr>
            </a:p>
          </p:txBody>
        </p:sp>
        <p:sp>
          <p:nvSpPr>
            <p:cNvPr id="68" name="文本框 67"/>
            <p:cNvSpPr txBox="1"/>
            <p:nvPr/>
          </p:nvSpPr>
          <p:spPr>
            <a:xfrm>
              <a:off x="9221621" y="2029835"/>
              <a:ext cx="1249679" cy="338554"/>
            </a:xfrm>
            <a:prstGeom prst="rect">
              <a:avLst/>
            </a:prstGeom>
            <a:noFill/>
          </p:spPr>
          <p:txBody>
            <a:bodyPr wrap="square" rtlCol="0">
              <a:spAutoFit/>
            </a:bodyPr>
            <a:lstStyle/>
            <a:p>
              <a:pPr algn="ctr"/>
              <a:r>
                <a:rPr lang="en-US" altLang="zh-CN" sz="1600" b="1" dirty="0">
                  <a:latin typeface="+mn-ea"/>
                </a:rPr>
                <a:t>0</a:t>
              </a:r>
              <a:endParaRPr lang="zh-CN" altLang="en-US" sz="1600" b="1" dirty="0">
                <a:latin typeface="+mn-ea"/>
              </a:endParaRPr>
            </a:p>
          </p:txBody>
        </p:sp>
        <p:sp>
          <p:nvSpPr>
            <p:cNvPr id="69" name="文本框 68"/>
            <p:cNvSpPr txBox="1"/>
            <p:nvPr/>
          </p:nvSpPr>
          <p:spPr>
            <a:xfrm>
              <a:off x="10450327" y="2029835"/>
              <a:ext cx="1249679" cy="338554"/>
            </a:xfrm>
            <a:prstGeom prst="rect">
              <a:avLst/>
            </a:prstGeom>
            <a:noFill/>
          </p:spPr>
          <p:txBody>
            <a:bodyPr wrap="square" rtlCol="0">
              <a:spAutoFit/>
            </a:bodyPr>
            <a:lstStyle/>
            <a:p>
              <a:pPr algn="ctr"/>
              <a:r>
                <a:rPr lang="en-US" altLang="zh-CN" sz="1600" b="1" dirty="0">
                  <a:latin typeface="+mn-ea"/>
                </a:rPr>
                <a:t>1</a:t>
              </a:r>
              <a:endParaRPr lang="zh-CN" altLang="en-US" sz="1600" b="1" dirty="0">
                <a:latin typeface="+mn-ea"/>
              </a:endParaRPr>
            </a:p>
          </p:txBody>
        </p:sp>
      </p:grpSp>
      <p:sp>
        <p:nvSpPr>
          <p:cNvPr id="70" name="文本框 69"/>
          <p:cNvSpPr txBox="1"/>
          <p:nvPr/>
        </p:nvSpPr>
        <p:spPr>
          <a:xfrm>
            <a:off x="6096000" y="2421182"/>
            <a:ext cx="1764759" cy="338554"/>
          </a:xfrm>
          <a:prstGeom prst="rect">
            <a:avLst/>
          </a:prstGeom>
          <a:noFill/>
        </p:spPr>
        <p:txBody>
          <a:bodyPr wrap="square" rtlCol="0">
            <a:spAutoFit/>
          </a:bodyPr>
          <a:lstStyle/>
          <a:p>
            <a:r>
              <a:rPr lang="zh-CN" altLang="en-US" sz="1600" b="1" dirty="0">
                <a:latin typeface="+mn-ea"/>
              </a:rPr>
              <a:t>相应的码片向量</a:t>
            </a:r>
            <a:endParaRPr lang="zh-CN" altLang="en-US" sz="1600" b="1" dirty="0">
              <a:latin typeface="+mn-ea"/>
            </a:endParaRPr>
          </a:p>
        </p:txBody>
      </p:sp>
      <p:grpSp>
        <p:nvGrpSpPr>
          <p:cNvPr id="19" name="组合 18"/>
          <p:cNvGrpSpPr/>
          <p:nvPr/>
        </p:nvGrpSpPr>
        <p:grpSpPr>
          <a:xfrm>
            <a:off x="7879363" y="2409149"/>
            <a:ext cx="1428494" cy="338554"/>
            <a:chOff x="7879363" y="2409149"/>
            <a:chExt cx="1428494" cy="338554"/>
          </a:xfrm>
        </p:grpSpPr>
        <p:sp>
          <p:nvSpPr>
            <p:cNvPr id="71" name="文本框 70"/>
            <p:cNvSpPr txBox="1"/>
            <p:nvPr/>
          </p:nvSpPr>
          <p:spPr>
            <a:xfrm>
              <a:off x="7879363" y="2409149"/>
              <a:ext cx="513946" cy="338554"/>
            </a:xfrm>
            <a:prstGeom prst="rect">
              <a:avLst/>
            </a:prstGeom>
            <a:noFill/>
          </p:spPr>
          <p:txBody>
            <a:bodyPr wrap="square" rtlCol="0">
              <a:spAutoFit/>
            </a:bodyPr>
            <a:lstStyle/>
            <a:p>
              <a:pPr algn="ctr"/>
              <a:r>
                <a:rPr lang="en-US" altLang="zh-CN" sz="1600" b="1" dirty="0">
                  <a:latin typeface="+mn-ea"/>
                </a:rPr>
                <a:t>+1</a:t>
              </a:r>
              <a:endParaRPr lang="zh-CN" altLang="en-US" sz="1600" b="1" dirty="0">
                <a:latin typeface="+mn-ea"/>
              </a:endParaRPr>
            </a:p>
          </p:txBody>
        </p:sp>
        <p:sp>
          <p:nvSpPr>
            <p:cNvPr id="72" name="文本框 71"/>
            <p:cNvSpPr txBox="1"/>
            <p:nvPr/>
          </p:nvSpPr>
          <p:spPr>
            <a:xfrm>
              <a:off x="8184212" y="2409149"/>
              <a:ext cx="513946" cy="338554"/>
            </a:xfrm>
            <a:prstGeom prst="rect">
              <a:avLst/>
            </a:prstGeom>
            <a:noFill/>
          </p:spPr>
          <p:txBody>
            <a:bodyPr wrap="square" rtlCol="0">
              <a:spAutoFit/>
            </a:bodyPr>
            <a:lstStyle/>
            <a:p>
              <a:pPr algn="ctr"/>
              <a:r>
                <a:rPr lang="en-US" altLang="zh-CN" sz="1600" b="1" dirty="0">
                  <a:latin typeface="+mn-ea"/>
                </a:rPr>
                <a:t>-1</a:t>
              </a:r>
              <a:endParaRPr lang="zh-CN" altLang="en-US" sz="1600" b="1" dirty="0">
                <a:latin typeface="+mn-ea"/>
              </a:endParaRPr>
            </a:p>
          </p:txBody>
        </p:sp>
        <p:sp>
          <p:nvSpPr>
            <p:cNvPr id="73" name="文本框 72"/>
            <p:cNvSpPr txBox="1"/>
            <p:nvPr/>
          </p:nvSpPr>
          <p:spPr>
            <a:xfrm>
              <a:off x="8489061" y="2409149"/>
              <a:ext cx="513946" cy="338554"/>
            </a:xfrm>
            <a:prstGeom prst="rect">
              <a:avLst/>
            </a:prstGeom>
            <a:noFill/>
          </p:spPr>
          <p:txBody>
            <a:bodyPr wrap="square" rtlCol="0">
              <a:spAutoFit/>
            </a:bodyPr>
            <a:lstStyle/>
            <a:p>
              <a:pPr algn="ctr"/>
              <a:r>
                <a:rPr lang="en-US" altLang="zh-CN" sz="1600" b="1" dirty="0">
                  <a:latin typeface="+mn-ea"/>
                </a:rPr>
                <a:t>+1</a:t>
              </a:r>
              <a:endParaRPr lang="zh-CN" altLang="en-US" sz="1600" b="1" dirty="0">
                <a:latin typeface="+mn-ea"/>
              </a:endParaRPr>
            </a:p>
          </p:txBody>
        </p:sp>
        <p:sp>
          <p:nvSpPr>
            <p:cNvPr id="74" name="文本框 73"/>
            <p:cNvSpPr txBox="1"/>
            <p:nvPr/>
          </p:nvSpPr>
          <p:spPr>
            <a:xfrm>
              <a:off x="8793911" y="2409149"/>
              <a:ext cx="513946" cy="338554"/>
            </a:xfrm>
            <a:prstGeom prst="rect">
              <a:avLst/>
            </a:prstGeom>
            <a:noFill/>
          </p:spPr>
          <p:txBody>
            <a:bodyPr wrap="square" rtlCol="0">
              <a:spAutoFit/>
            </a:bodyPr>
            <a:lstStyle/>
            <a:p>
              <a:pPr algn="ctr"/>
              <a:r>
                <a:rPr lang="en-US" altLang="zh-CN" sz="1600" b="1" dirty="0">
                  <a:latin typeface="+mn-ea"/>
                </a:rPr>
                <a:t>-1</a:t>
              </a:r>
              <a:endParaRPr lang="zh-CN" altLang="en-US" sz="1600" b="1" dirty="0">
                <a:latin typeface="+mn-ea"/>
              </a:endParaRPr>
            </a:p>
          </p:txBody>
        </p:sp>
      </p:grpSp>
      <p:grpSp>
        <p:nvGrpSpPr>
          <p:cNvPr id="75" name="组合 74"/>
          <p:cNvGrpSpPr/>
          <p:nvPr/>
        </p:nvGrpSpPr>
        <p:grpSpPr>
          <a:xfrm>
            <a:off x="9137193" y="2409149"/>
            <a:ext cx="1428494" cy="338554"/>
            <a:chOff x="7879363" y="2409149"/>
            <a:chExt cx="1428494" cy="338554"/>
          </a:xfrm>
        </p:grpSpPr>
        <p:sp>
          <p:nvSpPr>
            <p:cNvPr id="76" name="文本框 75"/>
            <p:cNvSpPr txBox="1"/>
            <p:nvPr/>
          </p:nvSpPr>
          <p:spPr>
            <a:xfrm>
              <a:off x="7879363" y="2409149"/>
              <a:ext cx="513946" cy="338554"/>
            </a:xfrm>
            <a:prstGeom prst="rect">
              <a:avLst/>
            </a:prstGeom>
            <a:noFill/>
          </p:spPr>
          <p:txBody>
            <a:bodyPr wrap="square" rtlCol="0">
              <a:spAutoFit/>
            </a:bodyPr>
            <a:lstStyle/>
            <a:p>
              <a:pPr algn="ctr"/>
              <a:r>
                <a:rPr lang="en-US" altLang="zh-CN" sz="1600" b="1" dirty="0">
                  <a:latin typeface="+mn-ea"/>
                </a:rPr>
                <a:t>-1</a:t>
              </a:r>
              <a:endParaRPr lang="zh-CN" altLang="en-US" sz="1600" b="1" dirty="0">
                <a:latin typeface="+mn-ea"/>
              </a:endParaRPr>
            </a:p>
          </p:txBody>
        </p:sp>
        <p:sp>
          <p:nvSpPr>
            <p:cNvPr id="77" name="文本框 76"/>
            <p:cNvSpPr txBox="1"/>
            <p:nvPr/>
          </p:nvSpPr>
          <p:spPr>
            <a:xfrm>
              <a:off x="8184212" y="2409149"/>
              <a:ext cx="513946" cy="338554"/>
            </a:xfrm>
            <a:prstGeom prst="rect">
              <a:avLst/>
            </a:prstGeom>
            <a:noFill/>
          </p:spPr>
          <p:txBody>
            <a:bodyPr wrap="square" rtlCol="0">
              <a:spAutoFit/>
            </a:bodyPr>
            <a:lstStyle/>
            <a:p>
              <a:pPr algn="ctr"/>
              <a:r>
                <a:rPr lang="en-US" altLang="zh-CN" sz="1600" b="1" dirty="0">
                  <a:latin typeface="+mn-ea"/>
                </a:rPr>
                <a:t>+1</a:t>
              </a:r>
              <a:endParaRPr lang="zh-CN" altLang="en-US" sz="1600" b="1" dirty="0">
                <a:latin typeface="+mn-ea"/>
              </a:endParaRPr>
            </a:p>
          </p:txBody>
        </p:sp>
        <p:sp>
          <p:nvSpPr>
            <p:cNvPr id="78" name="文本框 77"/>
            <p:cNvSpPr txBox="1"/>
            <p:nvPr/>
          </p:nvSpPr>
          <p:spPr>
            <a:xfrm>
              <a:off x="8489061" y="2409149"/>
              <a:ext cx="513946" cy="338554"/>
            </a:xfrm>
            <a:prstGeom prst="rect">
              <a:avLst/>
            </a:prstGeom>
            <a:noFill/>
          </p:spPr>
          <p:txBody>
            <a:bodyPr wrap="square" rtlCol="0">
              <a:spAutoFit/>
            </a:bodyPr>
            <a:lstStyle/>
            <a:p>
              <a:pPr algn="ctr"/>
              <a:r>
                <a:rPr lang="en-US" altLang="zh-CN" sz="1600" b="1" dirty="0">
                  <a:latin typeface="+mn-ea"/>
                </a:rPr>
                <a:t>-1</a:t>
              </a:r>
              <a:endParaRPr lang="zh-CN" altLang="en-US" sz="1600" b="1" dirty="0">
                <a:latin typeface="+mn-ea"/>
              </a:endParaRPr>
            </a:p>
          </p:txBody>
        </p:sp>
        <p:sp>
          <p:nvSpPr>
            <p:cNvPr id="79" name="文本框 78"/>
            <p:cNvSpPr txBox="1"/>
            <p:nvPr/>
          </p:nvSpPr>
          <p:spPr>
            <a:xfrm>
              <a:off x="8793911" y="2409149"/>
              <a:ext cx="513946" cy="338554"/>
            </a:xfrm>
            <a:prstGeom prst="rect">
              <a:avLst/>
            </a:prstGeom>
            <a:noFill/>
          </p:spPr>
          <p:txBody>
            <a:bodyPr wrap="square" rtlCol="0">
              <a:spAutoFit/>
            </a:bodyPr>
            <a:lstStyle/>
            <a:p>
              <a:pPr algn="ctr"/>
              <a:r>
                <a:rPr lang="en-US" altLang="zh-CN" sz="1600" b="1" dirty="0">
                  <a:latin typeface="+mn-ea"/>
                </a:rPr>
                <a:t>+1</a:t>
              </a:r>
              <a:endParaRPr lang="zh-CN" altLang="en-US" sz="1600" b="1" dirty="0">
                <a:latin typeface="+mn-ea"/>
              </a:endParaRPr>
            </a:p>
          </p:txBody>
        </p:sp>
      </p:grpSp>
      <p:grpSp>
        <p:nvGrpSpPr>
          <p:cNvPr id="80" name="组合 79"/>
          <p:cNvGrpSpPr/>
          <p:nvPr/>
        </p:nvGrpSpPr>
        <p:grpSpPr>
          <a:xfrm>
            <a:off x="10374032" y="2409149"/>
            <a:ext cx="1428494" cy="338554"/>
            <a:chOff x="7879363" y="2409149"/>
            <a:chExt cx="1428494" cy="338554"/>
          </a:xfrm>
        </p:grpSpPr>
        <p:sp>
          <p:nvSpPr>
            <p:cNvPr id="81" name="文本框 80"/>
            <p:cNvSpPr txBox="1"/>
            <p:nvPr/>
          </p:nvSpPr>
          <p:spPr>
            <a:xfrm>
              <a:off x="7879363" y="2409149"/>
              <a:ext cx="513946" cy="338554"/>
            </a:xfrm>
            <a:prstGeom prst="rect">
              <a:avLst/>
            </a:prstGeom>
            <a:noFill/>
          </p:spPr>
          <p:txBody>
            <a:bodyPr wrap="square" rtlCol="0">
              <a:spAutoFit/>
            </a:bodyPr>
            <a:lstStyle/>
            <a:p>
              <a:pPr algn="ctr"/>
              <a:r>
                <a:rPr lang="en-US" altLang="zh-CN" sz="1600" b="1" dirty="0">
                  <a:latin typeface="+mn-ea"/>
                </a:rPr>
                <a:t>+1</a:t>
              </a:r>
              <a:endParaRPr lang="zh-CN" altLang="en-US" sz="1600" b="1" dirty="0">
                <a:latin typeface="+mn-ea"/>
              </a:endParaRPr>
            </a:p>
          </p:txBody>
        </p:sp>
        <p:sp>
          <p:nvSpPr>
            <p:cNvPr id="82" name="文本框 81"/>
            <p:cNvSpPr txBox="1"/>
            <p:nvPr/>
          </p:nvSpPr>
          <p:spPr>
            <a:xfrm>
              <a:off x="8184212" y="2409149"/>
              <a:ext cx="513946" cy="338554"/>
            </a:xfrm>
            <a:prstGeom prst="rect">
              <a:avLst/>
            </a:prstGeom>
            <a:noFill/>
          </p:spPr>
          <p:txBody>
            <a:bodyPr wrap="square" rtlCol="0">
              <a:spAutoFit/>
            </a:bodyPr>
            <a:lstStyle/>
            <a:p>
              <a:pPr algn="ctr"/>
              <a:r>
                <a:rPr lang="en-US" altLang="zh-CN" sz="1600" b="1" dirty="0">
                  <a:latin typeface="+mn-ea"/>
                </a:rPr>
                <a:t>-1</a:t>
              </a:r>
              <a:endParaRPr lang="zh-CN" altLang="en-US" sz="1600" b="1" dirty="0">
                <a:latin typeface="+mn-ea"/>
              </a:endParaRPr>
            </a:p>
          </p:txBody>
        </p:sp>
        <p:sp>
          <p:nvSpPr>
            <p:cNvPr id="83" name="文本框 82"/>
            <p:cNvSpPr txBox="1"/>
            <p:nvPr/>
          </p:nvSpPr>
          <p:spPr>
            <a:xfrm>
              <a:off x="8489061" y="2409149"/>
              <a:ext cx="513946" cy="338554"/>
            </a:xfrm>
            <a:prstGeom prst="rect">
              <a:avLst/>
            </a:prstGeom>
            <a:noFill/>
          </p:spPr>
          <p:txBody>
            <a:bodyPr wrap="square" rtlCol="0">
              <a:spAutoFit/>
            </a:bodyPr>
            <a:lstStyle/>
            <a:p>
              <a:pPr algn="ctr"/>
              <a:r>
                <a:rPr lang="en-US" altLang="zh-CN" sz="1600" b="1" dirty="0">
                  <a:latin typeface="+mn-ea"/>
                </a:rPr>
                <a:t>+1</a:t>
              </a:r>
              <a:endParaRPr lang="zh-CN" altLang="en-US" sz="1600" b="1" dirty="0">
                <a:latin typeface="+mn-ea"/>
              </a:endParaRPr>
            </a:p>
          </p:txBody>
        </p:sp>
        <p:sp>
          <p:nvSpPr>
            <p:cNvPr id="84" name="文本框 83"/>
            <p:cNvSpPr txBox="1"/>
            <p:nvPr/>
          </p:nvSpPr>
          <p:spPr>
            <a:xfrm>
              <a:off x="8793911" y="2409149"/>
              <a:ext cx="513946" cy="338554"/>
            </a:xfrm>
            <a:prstGeom prst="rect">
              <a:avLst/>
            </a:prstGeom>
            <a:noFill/>
          </p:spPr>
          <p:txBody>
            <a:bodyPr wrap="square" rtlCol="0">
              <a:spAutoFit/>
            </a:bodyPr>
            <a:lstStyle/>
            <a:p>
              <a:pPr algn="ctr"/>
              <a:r>
                <a:rPr lang="en-US" altLang="zh-CN" sz="1600" b="1" dirty="0">
                  <a:latin typeface="+mn-ea"/>
                </a:rPr>
                <a:t>-1</a:t>
              </a:r>
              <a:endParaRPr lang="zh-CN" altLang="en-US" sz="1600" b="1" dirty="0">
                <a:latin typeface="+mn-ea"/>
              </a:endParaRPr>
            </a:p>
          </p:txBody>
        </p:sp>
      </p:grpSp>
      <p:grpSp>
        <p:nvGrpSpPr>
          <p:cNvPr id="109" name="组合 108"/>
          <p:cNvGrpSpPr/>
          <p:nvPr/>
        </p:nvGrpSpPr>
        <p:grpSpPr>
          <a:xfrm>
            <a:off x="6096000" y="3443076"/>
            <a:ext cx="5604006" cy="375434"/>
            <a:chOff x="6096000" y="2029835"/>
            <a:chExt cx="5604006" cy="375434"/>
          </a:xfrm>
        </p:grpSpPr>
        <p:sp>
          <p:nvSpPr>
            <p:cNvPr id="110" name="文本框 109"/>
            <p:cNvSpPr txBox="1"/>
            <p:nvPr/>
          </p:nvSpPr>
          <p:spPr>
            <a:xfrm>
              <a:off x="6096000" y="2066715"/>
              <a:ext cx="1350465" cy="338554"/>
            </a:xfrm>
            <a:prstGeom prst="rect">
              <a:avLst/>
            </a:prstGeom>
            <a:noFill/>
          </p:spPr>
          <p:txBody>
            <a:bodyPr wrap="square" rtlCol="0">
              <a:spAutoFit/>
            </a:bodyPr>
            <a:lstStyle/>
            <a:p>
              <a:r>
                <a:rPr lang="en-US" altLang="zh-CN" sz="1600" b="1" dirty="0">
                  <a:latin typeface="+mn-ea"/>
                </a:rPr>
                <a:t>B</a:t>
              </a:r>
              <a:r>
                <a:rPr lang="zh-CN" altLang="en-US" sz="1600" b="1" dirty="0">
                  <a:latin typeface="+mn-ea"/>
                </a:rPr>
                <a:t>发送数据</a:t>
              </a:r>
              <a:endParaRPr lang="zh-CN" altLang="en-US" sz="1600" b="1" dirty="0">
                <a:latin typeface="+mn-ea"/>
              </a:endParaRPr>
            </a:p>
          </p:txBody>
        </p:sp>
        <p:sp>
          <p:nvSpPr>
            <p:cNvPr id="111" name="文本框 110"/>
            <p:cNvSpPr txBox="1"/>
            <p:nvPr/>
          </p:nvSpPr>
          <p:spPr>
            <a:xfrm>
              <a:off x="7960743" y="2029835"/>
              <a:ext cx="1249679" cy="338554"/>
            </a:xfrm>
            <a:prstGeom prst="rect">
              <a:avLst/>
            </a:prstGeom>
            <a:noFill/>
          </p:spPr>
          <p:txBody>
            <a:bodyPr wrap="square" rtlCol="0">
              <a:spAutoFit/>
            </a:bodyPr>
            <a:lstStyle/>
            <a:p>
              <a:pPr algn="ctr"/>
              <a:r>
                <a:rPr lang="en-US" altLang="zh-CN" sz="1600" b="1" dirty="0">
                  <a:latin typeface="+mn-ea"/>
                </a:rPr>
                <a:t>1</a:t>
              </a:r>
              <a:endParaRPr lang="zh-CN" altLang="en-US" sz="1600" b="1" dirty="0">
                <a:latin typeface="+mn-ea"/>
              </a:endParaRPr>
            </a:p>
          </p:txBody>
        </p:sp>
        <p:sp>
          <p:nvSpPr>
            <p:cNvPr id="112" name="文本框 111"/>
            <p:cNvSpPr txBox="1"/>
            <p:nvPr/>
          </p:nvSpPr>
          <p:spPr>
            <a:xfrm>
              <a:off x="9221621" y="2029835"/>
              <a:ext cx="1249679" cy="338554"/>
            </a:xfrm>
            <a:prstGeom prst="rect">
              <a:avLst/>
            </a:prstGeom>
            <a:noFill/>
          </p:spPr>
          <p:txBody>
            <a:bodyPr wrap="square" rtlCol="0">
              <a:spAutoFit/>
            </a:bodyPr>
            <a:lstStyle/>
            <a:p>
              <a:pPr algn="ctr"/>
              <a:r>
                <a:rPr lang="en-US" altLang="zh-CN" sz="1600" b="1" dirty="0">
                  <a:latin typeface="+mn-ea"/>
                </a:rPr>
                <a:t>1</a:t>
              </a:r>
              <a:endParaRPr lang="zh-CN" altLang="en-US" sz="1600" b="1" dirty="0">
                <a:latin typeface="+mn-ea"/>
              </a:endParaRPr>
            </a:p>
          </p:txBody>
        </p:sp>
        <p:sp>
          <p:nvSpPr>
            <p:cNvPr id="113" name="文本框 112"/>
            <p:cNvSpPr txBox="1"/>
            <p:nvPr/>
          </p:nvSpPr>
          <p:spPr>
            <a:xfrm>
              <a:off x="10450327" y="2029835"/>
              <a:ext cx="1249679" cy="338554"/>
            </a:xfrm>
            <a:prstGeom prst="rect">
              <a:avLst/>
            </a:prstGeom>
            <a:noFill/>
          </p:spPr>
          <p:txBody>
            <a:bodyPr wrap="square" rtlCol="0">
              <a:spAutoFit/>
            </a:bodyPr>
            <a:lstStyle/>
            <a:p>
              <a:pPr algn="ctr"/>
              <a:r>
                <a:rPr lang="en-US" altLang="zh-CN" sz="1600" b="1" dirty="0">
                  <a:latin typeface="+mn-ea"/>
                </a:rPr>
                <a:t>0</a:t>
              </a:r>
              <a:endParaRPr lang="zh-CN" altLang="en-US" sz="1600" b="1" dirty="0">
                <a:latin typeface="+mn-ea"/>
              </a:endParaRPr>
            </a:p>
          </p:txBody>
        </p:sp>
      </p:grpSp>
      <p:grpSp>
        <p:nvGrpSpPr>
          <p:cNvPr id="27" name="组合 26"/>
          <p:cNvGrpSpPr/>
          <p:nvPr/>
        </p:nvGrpSpPr>
        <p:grpSpPr>
          <a:xfrm>
            <a:off x="6096000" y="3834423"/>
            <a:ext cx="1638723" cy="710270"/>
            <a:chOff x="6096000" y="3834423"/>
            <a:chExt cx="1638723" cy="710270"/>
          </a:xfrm>
        </p:grpSpPr>
        <p:sp>
          <p:nvSpPr>
            <p:cNvPr id="108" name="文本框 107"/>
            <p:cNvSpPr txBox="1"/>
            <p:nvPr/>
          </p:nvSpPr>
          <p:spPr>
            <a:xfrm>
              <a:off x="6096000" y="4206139"/>
              <a:ext cx="1346716" cy="338554"/>
            </a:xfrm>
            <a:prstGeom prst="rect">
              <a:avLst/>
            </a:prstGeom>
            <a:noFill/>
          </p:spPr>
          <p:txBody>
            <a:bodyPr wrap="square" rtlCol="0">
              <a:spAutoFit/>
            </a:bodyPr>
            <a:lstStyle/>
            <a:p>
              <a:r>
                <a:rPr lang="zh-CN" altLang="en-US" sz="1600" b="1" dirty="0">
                  <a:latin typeface="+mn-ea"/>
                </a:rPr>
                <a:t>相应的信号</a:t>
              </a:r>
              <a:endParaRPr lang="zh-CN" altLang="en-US" sz="1600" b="1" dirty="0">
                <a:latin typeface="+mn-ea"/>
              </a:endParaRPr>
            </a:p>
          </p:txBody>
        </p:sp>
        <p:sp>
          <p:nvSpPr>
            <p:cNvPr id="115" name="文本框 114"/>
            <p:cNvSpPr txBox="1"/>
            <p:nvPr/>
          </p:nvSpPr>
          <p:spPr>
            <a:xfrm>
              <a:off x="6096000" y="3834423"/>
              <a:ext cx="1638723" cy="338554"/>
            </a:xfrm>
            <a:prstGeom prst="rect">
              <a:avLst/>
            </a:prstGeom>
            <a:noFill/>
          </p:spPr>
          <p:txBody>
            <a:bodyPr wrap="square" rtlCol="0">
              <a:spAutoFit/>
            </a:bodyPr>
            <a:lstStyle/>
            <a:p>
              <a:r>
                <a:rPr lang="zh-CN" altLang="en-US" sz="1600" b="1" dirty="0">
                  <a:latin typeface="+mn-ea"/>
                </a:rPr>
                <a:t>相应的码片向量</a:t>
              </a:r>
              <a:endParaRPr lang="zh-CN" altLang="en-US" sz="1600" b="1" dirty="0">
                <a:latin typeface="+mn-ea"/>
              </a:endParaRPr>
            </a:p>
          </p:txBody>
        </p:sp>
      </p:grpSp>
      <p:grpSp>
        <p:nvGrpSpPr>
          <p:cNvPr id="28" name="组合 27"/>
          <p:cNvGrpSpPr/>
          <p:nvPr/>
        </p:nvGrpSpPr>
        <p:grpSpPr>
          <a:xfrm>
            <a:off x="7879363" y="3822390"/>
            <a:ext cx="3923163" cy="794570"/>
            <a:chOff x="7879363" y="3822390"/>
            <a:chExt cx="3923163" cy="794570"/>
          </a:xfrm>
        </p:grpSpPr>
        <p:pic>
          <p:nvPicPr>
            <p:cNvPr id="12" name="图片 11" descr="形状, 箭头&#10;&#10;描述已自动生成"/>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960744" y="4275706"/>
              <a:ext cx="3769889" cy="341254"/>
            </a:xfrm>
            <a:prstGeom prst="rect">
              <a:avLst/>
            </a:prstGeom>
          </p:spPr>
        </p:pic>
        <p:grpSp>
          <p:nvGrpSpPr>
            <p:cNvPr id="116" name="组合 115"/>
            <p:cNvGrpSpPr/>
            <p:nvPr/>
          </p:nvGrpSpPr>
          <p:grpSpPr>
            <a:xfrm>
              <a:off x="7879363" y="3822390"/>
              <a:ext cx="1428494" cy="338554"/>
              <a:chOff x="7879363" y="2409149"/>
              <a:chExt cx="1428494" cy="338554"/>
            </a:xfrm>
          </p:grpSpPr>
          <p:sp>
            <p:nvSpPr>
              <p:cNvPr id="127" name="文本框 126"/>
              <p:cNvSpPr txBox="1"/>
              <p:nvPr/>
            </p:nvSpPr>
            <p:spPr>
              <a:xfrm>
                <a:off x="7879363" y="2409149"/>
                <a:ext cx="513946" cy="338554"/>
              </a:xfrm>
              <a:prstGeom prst="rect">
                <a:avLst/>
              </a:prstGeom>
              <a:noFill/>
            </p:spPr>
            <p:txBody>
              <a:bodyPr wrap="square" rtlCol="0">
                <a:spAutoFit/>
              </a:bodyPr>
              <a:lstStyle/>
              <a:p>
                <a:pPr algn="ctr"/>
                <a:r>
                  <a:rPr lang="en-US" altLang="zh-CN" sz="1600" b="1" dirty="0">
                    <a:latin typeface="+mn-ea"/>
                  </a:rPr>
                  <a:t>+1</a:t>
                </a:r>
                <a:endParaRPr lang="zh-CN" altLang="en-US" sz="1600" b="1" dirty="0">
                  <a:latin typeface="+mn-ea"/>
                </a:endParaRPr>
              </a:p>
            </p:txBody>
          </p:sp>
          <p:sp>
            <p:nvSpPr>
              <p:cNvPr id="128" name="文本框 127"/>
              <p:cNvSpPr txBox="1"/>
              <p:nvPr/>
            </p:nvSpPr>
            <p:spPr>
              <a:xfrm>
                <a:off x="8184212" y="2409149"/>
                <a:ext cx="513946" cy="338554"/>
              </a:xfrm>
              <a:prstGeom prst="rect">
                <a:avLst/>
              </a:prstGeom>
              <a:noFill/>
            </p:spPr>
            <p:txBody>
              <a:bodyPr wrap="square" rtlCol="0">
                <a:spAutoFit/>
              </a:bodyPr>
              <a:lstStyle/>
              <a:p>
                <a:pPr algn="ctr"/>
                <a:r>
                  <a:rPr lang="en-US" altLang="zh-CN" sz="1600" b="1" dirty="0">
                    <a:latin typeface="+mn-ea"/>
                  </a:rPr>
                  <a:t>+1</a:t>
                </a:r>
                <a:endParaRPr lang="zh-CN" altLang="en-US" sz="1600" b="1" dirty="0">
                  <a:latin typeface="+mn-ea"/>
                </a:endParaRPr>
              </a:p>
            </p:txBody>
          </p:sp>
          <p:sp>
            <p:nvSpPr>
              <p:cNvPr id="129" name="文本框 128"/>
              <p:cNvSpPr txBox="1"/>
              <p:nvPr/>
            </p:nvSpPr>
            <p:spPr>
              <a:xfrm>
                <a:off x="8489061" y="2409149"/>
                <a:ext cx="513946" cy="338554"/>
              </a:xfrm>
              <a:prstGeom prst="rect">
                <a:avLst/>
              </a:prstGeom>
              <a:noFill/>
            </p:spPr>
            <p:txBody>
              <a:bodyPr wrap="square" rtlCol="0">
                <a:spAutoFit/>
              </a:bodyPr>
              <a:lstStyle/>
              <a:p>
                <a:pPr algn="ctr"/>
                <a:r>
                  <a:rPr lang="en-US" altLang="zh-CN" sz="1600" b="1" dirty="0">
                    <a:latin typeface="+mn-ea"/>
                  </a:rPr>
                  <a:t>-1</a:t>
                </a:r>
                <a:endParaRPr lang="zh-CN" altLang="en-US" sz="1600" b="1" dirty="0">
                  <a:latin typeface="+mn-ea"/>
                </a:endParaRPr>
              </a:p>
            </p:txBody>
          </p:sp>
          <p:sp>
            <p:nvSpPr>
              <p:cNvPr id="130" name="文本框 129"/>
              <p:cNvSpPr txBox="1"/>
              <p:nvPr/>
            </p:nvSpPr>
            <p:spPr>
              <a:xfrm>
                <a:off x="8793911" y="2409149"/>
                <a:ext cx="513946" cy="338554"/>
              </a:xfrm>
              <a:prstGeom prst="rect">
                <a:avLst/>
              </a:prstGeom>
              <a:noFill/>
            </p:spPr>
            <p:txBody>
              <a:bodyPr wrap="square" rtlCol="0">
                <a:spAutoFit/>
              </a:bodyPr>
              <a:lstStyle/>
              <a:p>
                <a:pPr algn="ctr"/>
                <a:r>
                  <a:rPr lang="en-US" altLang="zh-CN" sz="1600" b="1" dirty="0">
                    <a:latin typeface="+mn-ea"/>
                  </a:rPr>
                  <a:t>-1</a:t>
                </a:r>
                <a:endParaRPr lang="zh-CN" altLang="en-US" sz="1600" b="1" dirty="0">
                  <a:latin typeface="+mn-ea"/>
                </a:endParaRPr>
              </a:p>
            </p:txBody>
          </p:sp>
        </p:grpSp>
        <p:grpSp>
          <p:nvGrpSpPr>
            <p:cNvPr id="117" name="组合 116"/>
            <p:cNvGrpSpPr/>
            <p:nvPr/>
          </p:nvGrpSpPr>
          <p:grpSpPr>
            <a:xfrm>
              <a:off x="9137193" y="3822390"/>
              <a:ext cx="1428494" cy="338554"/>
              <a:chOff x="7879363" y="2409149"/>
              <a:chExt cx="1428494" cy="338554"/>
            </a:xfrm>
          </p:grpSpPr>
          <p:sp>
            <p:nvSpPr>
              <p:cNvPr id="123" name="文本框 122"/>
              <p:cNvSpPr txBox="1"/>
              <p:nvPr/>
            </p:nvSpPr>
            <p:spPr>
              <a:xfrm>
                <a:off x="7879363" y="2409149"/>
                <a:ext cx="513946" cy="338554"/>
              </a:xfrm>
              <a:prstGeom prst="rect">
                <a:avLst/>
              </a:prstGeom>
              <a:noFill/>
            </p:spPr>
            <p:txBody>
              <a:bodyPr wrap="square" rtlCol="0">
                <a:spAutoFit/>
              </a:bodyPr>
              <a:lstStyle/>
              <a:p>
                <a:pPr algn="ctr"/>
                <a:r>
                  <a:rPr lang="en-US" altLang="zh-CN" sz="1600" b="1" dirty="0">
                    <a:latin typeface="+mn-ea"/>
                  </a:rPr>
                  <a:t>+1</a:t>
                </a:r>
                <a:endParaRPr lang="zh-CN" altLang="en-US" sz="1600" b="1" dirty="0">
                  <a:latin typeface="+mn-ea"/>
                </a:endParaRPr>
              </a:p>
            </p:txBody>
          </p:sp>
          <p:sp>
            <p:nvSpPr>
              <p:cNvPr id="124" name="文本框 123"/>
              <p:cNvSpPr txBox="1"/>
              <p:nvPr/>
            </p:nvSpPr>
            <p:spPr>
              <a:xfrm>
                <a:off x="8184212" y="2409149"/>
                <a:ext cx="513946" cy="338554"/>
              </a:xfrm>
              <a:prstGeom prst="rect">
                <a:avLst/>
              </a:prstGeom>
              <a:noFill/>
            </p:spPr>
            <p:txBody>
              <a:bodyPr wrap="square" rtlCol="0">
                <a:spAutoFit/>
              </a:bodyPr>
              <a:lstStyle/>
              <a:p>
                <a:pPr algn="ctr"/>
                <a:r>
                  <a:rPr lang="en-US" altLang="zh-CN" sz="1600" b="1" dirty="0">
                    <a:latin typeface="+mn-ea"/>
                  </a:rPr>
                  <a:t>+1</a:t>
                </a:r>
                <a:endParaRPr lang="zh-CN" altLang="en-US" sz="1600" b="1" dirty="0">
                  <a:latin typeface="+mn-ea"/>
                </a:endParaRPr>
              </a:p>
            </p:txBody>
          </p:sp>
          <p:sp>
            <p:nvSpPr>
              <p:cNvPr id="125" name="文本框 124"/>
              <p:cNvSpPr txBox="1"/>
              <p:nvPr/>
            </p:nvSpPr>
            <p:spPr>
              <a:xfrm>
                <a:off x="8489061" y="2409149"/>
                <a:ext cx="513946" cy="338554"/>
              </a:xfrm>
              <a:prstGeom prst="rect">
                <a:avLst/>
              </a:prstGeom>
              <a:noFill/>
            </p:spPr>
            <p:txBody>
              <a:bodyPr wrap="square" rtlCol="0">
                <a:spAutoFit/>
              </a:bodyPr>
              <a:lstStyle/>
              <a:p>
                <a:pPr algn="ctr"/>
                <a:r>
                  <a:rPr lang="en-US" altLang="zh-CN" sz="1600" b="1" dirty="0">
                    <a:latin typeface="+mn-ea"/>
                  </a:rPr>
                  <a:t>-1</a:t>
                </a:r>
                <a:endParaRPr lang="zh-CN" altLang="en-US" sz="1600" b="1" dirty="0">
                  <a:latin typeface="+mn-ea"/>
                </a:endParaRPr>
              </a:p>
            </p:txBody>
          </p:sp>
          <p:sp>
            <p:nvSpPr>
              <p:cNvPr id="126" name="文本框 125"/>
              <p:cNvSpPr txBox="1"/>
              <p:nvPr/>
            </p:nvSpPr>
            <p:spPr>
              <a:xfrm>
                <a:off x="8793911" y="2409149"/>
                <a:ext cx="513946" cy="338554"/>
              </a:xfrm>
              <a:prstGeom prst="rect">
                <a:avLst/>
              </a:prstGeom>
              <a:noFill/>
            </p:spPr>
            <p:txBody>
              <a:bodyPr wrap="square" rtlCol="0">
                <a:spAutoFit/>
              </a:bodyPr>
              <a:lstStyle/>
              <a:p>
                <a:pPr algn="ctr"/>
                <a:r>
                  <a:rPr lang="en-US" altLang="zh-CN" sz="1600" b="1" dirty="0">
                    <a:latin typeface="+mn-ea"/>
                  </a:rPr>
                  <a:t>-1</a:t>
                </a:r>
                <a:endParaRPr lang="zh-CN" altLang="en-US" sz="1600" b="1" dirty="0">
                  <a:latin typeface="+mn-ea"/>
                </a:endParaRPr>
              </a:p>
            </p:txBody>
          </p:sp>
        </p:grpSp>
        <p:grpSp>
          <p:nvGrpSpPr>
            <p:cNvPr id="118" name="组合 117"/>
            <p:cNvGrpSpPr/>
            <p:nvPr/>
          </p:nvGrpSpPr>
          <p:grpSpPr>
            <a:xfrm>
              <a:off x="10374032" y="3822390"/>
              <a:ext cx="1428494" cy="338554"/>
              <a:chOff x="7879363" y="2409149"/>
              <a:chExt cx="1428494" cy="338554"/>
            </a:xfrm>
          </p:grpSpPr>
          <p:sp>
            <p:nvSpPr>
              <p:cNvPr id="119" name="文本框 118"/>
              <p:cNvSpPr txBox="1"/>
              <p:nvPr/>
            </p:nvSpPr>
            <p:spPr>
              <a:xfrm>
                <a:off x="7879363" y="2409149"/>
                <a:ext cx="513946" cy="338554"/>
              </a:xfrm>
              <a:prstGeom prst="rect">
                <a:avLst/>
              </a:prstGeom>
              <a:noFill/>
            </p:spPr>
            <p:txBody>
              <a:bodyPr wrap="square" rtlCol="0">
                <a:spAutoFit/>
              </a:bodyPr>
              <a:lstStyle/>
              <a:p>
                <a:pPr algn="ctr"/>
                <a:r>
                  <a:rPr lang="en-US" altLang="zh-CN" sz="1600" b="1" dirty="0">
                    <a:latin typeface="+mn-ea"/>
                  </a:rPr>
                  <a:t>-1</a:t>
                </a:r>
                <a:endParaRPr lang="zh-CN" altLang="en-US" sz="1600" b="1" dirty="0">
                  <a:latin typeface="+mn-ea"/>
                </a:endParaRPr>
              </a:p>
            </p:txBody>
          </p:sp>
          <p:sp>
            <p:nvSpPr>
              <p:cNvPr id="120" name="文本框 119"/>
              <p:cNvSpPr txBox="1"/>
              <p:nvPr/>
            </p:nvSpPr>
            <p:spPr>
              <a:xfrm>
                <a:off x="8184212" y="2409149"/>
                <a:ext cx="513946" cy="338554"/>
              </a:xfrm>
              <a:prstGeom prst="rect">
                <a:avLst/>
              </a:prstGeom>
              <a:noFill/>
            </p:spPr>
            <p:txBody>
              <a:bodyPr wrap="square" rtlCol="0">
                <a:spAutoFit/>
              </a:bodyPr>
              <a:lstStyle/>
              <a:p>
                <a:pPr algn="ctr"/>
                <a:r>
                  <a:rPr lang="en-US" altLang="zh-CN" sz="1600" b="1" dirty="0">
                    <a:latin typeface="+mn-ea"/>
                  </a:rPr>
                  <a:t>-1</a:t>
                </a:r>
                <a:endParaRPr lang="zh-CN" altLang="en-US" sz="1600" b="1" dirty="0">
                  <a:latin typeface="+mn-ea"/>
                </a:endParaRPr>
              </a:p>
            </p:txBody>
          </p:sp>
          <p:sp>
            <p:nvSpPr>
              <p:cNvPr id="121" name="文本框 120"/>
              <p:cNvSpPr txBox="1"/>
              <p:nvPr/>
            </p:nvSpPr>
            <p:spPr>
              <a:xfrm>
                <a:off x="8489061" y="2409149"/>
                <a:ext cx="513946" cy="338554"/>
              </a:xfrm>
              <a:prstGeom prst="rect">
                <a:avLst/>
              </a:prstGeom>
              <a:noFill/>
            </p:spPr>
            <p:txBody>
              <a:bodyPr wrap="square" rtlCol="0">
                <a:spAutoFit/>
              </a:bodyPr>
              <a:lstStyle/>
              <a:p>
                <a:pPr algn="ctr"/>
                <a:r>
                  <a:rPr lang="en-US" altLang="zh-CN" sz="1600" b="1" dirty="0">
                    <a:latin typeface="+mn-ea"/>
                  </a:rPr>
                  <a:t>+1</a:t>
                </a:r>
                <a:endParaRPr lang="zh-CN" altLang="en-US" sz="1600" b="1" dirty="0">
                  <a:latin typeface="+mn-ea"/>
                </a:endParaRPr>
              </a:p>
            </p:txBody>
          </p:sp>
          <p:sp>
            <p:nvSpPr>
              <p:cNvPr id="122" name="文本框 121"/>
              <p:cNvSpPr txBox="1"/>
              <p:nvPr/>
            </p:nvSpPr>
            <p:spPr>
              <a:xfrm>
                <a:off x="8793911" y="2409149"/>
                <a:ext cx="513946" cy="338554"/>
              </a:xfrm>
              <a:prstGeom prst="rect">
                <a:avLst/>
              </a:prstGeom>
              <a:noFill/>
            </p:spPr>
            <p:txBody>
              <a:bodyPr wrap="square" rtlCol="0">
                <a:spAutoFit/>
              </a:bodyPr>
              <a:lstStyle/>
              <a:p>
                <a:pPr algn="ctr"/>
                <a:r>
                  <a:rPr lang="en-US" altLang="zh-CN" sz="1600" b="1" dirty="0">
                    <a:latin typeface="+mn-ea"/>
                  </a:rPr>
                  <a:t>+1</a:t>
                </a:r>
                <a:endParaRPr lang="zh-CN" altLang="en-US" sz="1600" b="1" dirty="0">
                  <a:latin typeface="+mn-ea"/>
                </a:endParaRPr>
              </a:p>
            </p:txBody>
          </p:sp>
        </p:grpSp>
      </p:grpSp>
      <p:sp>
        <p:nvSpPr>
          <p:cNvPr id="166" name="文本框 165"/>
          <p:cNvSpPr txBox="1"/>
          <p:nvPr/>
        </p:nvSpPr>
        <p:spPr>
          <a:xfrm>
            <a:off x="6058711" y="5146546"/>
            <a:ext cx="1907631" cy="338554"/>
          </a:xfrm>
          <a:prstGeom prst="rect">
            <a:avLst/>
          </a:prstGeom>
          <a:noFill/>
        </p:spPr>
        <p:txBody>
          <a:bodyPr wrap="square" rtlCol="0">
            <a:spAutoFit/>
          </a:bodyPr>
          <a:lstStyle/>
          <a:p>
            <a:r>
              <a:rPr lang="zh-CN" altLang="en-US" sz="1600" b="1" dirty="0">
                <a:latin typeface="+mn-ea"/>
              </a:rPr>
              <a:t>基站发送叠加向量</a:t>
            </a:r>
            <a:endParaRPr lang="zh-CN" altLang="en-US" sz="1600" b="1" dirty="0">
              <a:latin typeface="+mn-ea"/>
            </a:endParaRPr>
          </a:p>
        </p:txBody>
      </p:sp>
      <p:grpSp>
        <p:nvGrpSpPr>
          <p:cNvPr id="167" name="组合 166"/>
          <p:cNvGrpSpPr/>
          <p:nvPr/>
        </p:nvGrpSpPr>
        <p:grpSpPr>
          <a:xfrm>
            <a:off x="7842074" y="5134513"/>
            <a:ext cx="1428494" cy="338554"/>
            <a:chOff x="7879363" y="2409149"/>
            <a:chExt cx="1428494" cy="338554"/>
          </a:xfrm>
        </p:grpSpPr>
        <p:sp>
          <p:nvSpPr>
            <p:cNvPr id="178" name="文本框 177"/>
            <p:cNvSpPr txBox="1"/>
            <p:nvPr/>
          </p:nvSpPr>
          <p:spPr>
            <a:xfrm>
              <a:off x="7879363" y="2409149"/>
              <a:ext cx="513946" cy="338554"/>
            </a:xfrm>
            <a:prstGeom prst="rect">
              <a:avLst/>
            </a:prstGeom>
            <a:noFill/>
          </p:spPr>
          <p:txBody>
            <a:bodyPr wrap="square" rtlCol="0">
              <a:spAutoFit/>
            </a:bodyPr>
            <a:lstStyle/>
            <a:p>
              <a:pPr algn="ctr"/>
              <a:r>
                <a:rPr lang="en-US" altLang="zh-CN" sz="1600" b="1" dirty="0">
                  <a:latin typeface="+mn-ea"/>
                </a:rPr>
                <a:t>+2</a:t>
              </a:r>
              <a:endParaRPr lang="zh-CN" altLang="en-US" sz="1600" b="1" dirty="0">
                <a:latin typeface="+mn-ea"/>
              </a:endParaRPr>
            </a:p>
          </p:txBody>
        </p:sp>
        <p:sp>
          <p:nvSpPr>
            <p:cNvPr id="179" name="文本框 178"/>
            <p:cNvSpPr txBox="1"/>
            <p:nvPr/>
          </p:nvSpPr>
          <p:spPr>
            <a:xfrm>
              <a:off x="8184212" y="2409149"/>
              <a:ext cx="513946" cy="338554"/>
            </a:xfrm>
            <a:prstGeom prst="rect">
              <a:avLst/>
            </a:prstGeom>
            <a:noFill/>
          </p:spPr>
          <p:txBody>
            <a:bodyPr wrap="square" rtlCol="0">
              <a:spAutoFit/>
            </a:bodyPr>
            <a:lstStyle/>
            <a:p>
              <a:pPr algn="ctr"/>
              <a:r>
                <a:rPr lang="en-US" altLang="zh-CN" sz="1600" b="1" dirty="0">
                  <a:latin typeface="+mn-ea"/>
                </a:rPr>
                <a:t>0</a:t>
              </a:r>
              <a:endParaRPr lang="zh-CN" altLang="en-US" sz="1600" b="1" dirty="0">
                <a:latin typeface="+mn-ea"/>
              </a:endParaRPr>
            </a:p>
          </p:txBody>
        </p:sp>
        <p:sp>
          <p:nvSpPr>
            <p:cNvPr id="180" name="文本框 179"/>
            <p:cNvSpPr txBox="1"/>
            <p:nvPr/>
          </p:nvSpPr>
          <p:spPr>
            <a:xfrm>
              <a:off x="8489061" y="2409149"/>
              <a:ext cx="513946" cy="338554"/>
            </a:xfrm>
            <a:prstGeom prst="rect">
              <a:avLst/>
            </a:prstGeom>
            <a:noFill/>
          </p:spPr>
          <p:txBody>
            <a:bodyPr wrap="square" rtlCol="0">
              <a:spAutoFit/>
            </a:bodyPr>
            <a:lstStyle/>
            <a:p>
              <a:pPr algn="ctr"/>
              <a:r>
                <a:rPr lang="en-US" altLang="zh-CN" sz="1600" b="1" dirty="0">
                  <a:latin typeface="+mn-ea"/>
                </a:rPr>
                <a:t>0</a:t>
              </a:r>
              <a:endParaRPr lang="zh-CN" altLang="en-US" sz="1600" b="1" dirty="0">
                <a:latin typeface="+mn-ea"/>
              </a:endParaRPr>
            </a:p>
          </p:txBody>
        </p:sp>
        <p:sp>
          <p:nvSpPr>
            <p:cNvPr id="181" name="文本框 180"/>
            <p:cNvSpPr txBox="1"/>
            <p:nvPr/>
          </p:nvSpPr>
          <p:spPr>
            <a:xfrm>
              <a:off x="8793911" y="2409149"/>
              <a:ext cx="513946" cy="338554"/>
            </a:xfrm>
            <a:prstGeom prst="rect">
              <a:avLst/>
            </a:prstGeom>
            <a:noFill/>
          </p:spPr>
          <p:txBody>
            <a:bodyPr wrap="square" rtlCol="0">
              <a:spAutoFit/>
            </a:bodyPr>
            <a:lstStyle/>
            <a:p>
              <a:pPr algn="ctr"/>
              <a:r>
                <a:rPr lang="en-US" altLang="zh-CN" sz="1600" b="1" dirty="0">
                  <a:latin typeface="+mn-ea"/>
                </a:rPr>
                <a:t>-2</a:t>
              </a:r>
              <a:endParaRPr lang="zh-CN" altLang="en-US" sz="1600" b="1" dirty="0">
                <a:latin typeface="+mn-ea"/>
              </a:endParaRPr>
            </a:p>
          </p:txBody>
        </p:sp>
      </p:grpSp>
      <p:grpSp>
        <p:nvGrpSpPr>
          <p:cNvPr id="168" name="组合 167"/>
          <p:cNvGrpSpPr/>
          <p:nvPr/>
        </p:nvGrpSpPr>
        <p:grpSpPr>
          <a:xfrm>
            <a:off x="9099904" y="5134513"/>
            <a:ext cx="1428494" cy="338554"/>
            <a:chOff x="7879363" y="2409149"/>
            <a:chExt cx="1428494" cy="338554"/>
          </a:xfrm>
        </p:grpSpPr>
        <p:sp>
          <p:nvSpPr>
            <p:cNvPr id="174" name="文本框 173"/>
            <p:cNvSpPr txBox="1"/>
            <p:nvPr/>
          </p:nvSpPr>
          <p:spPr>
            <a:xfrm>
              <a:off x="7879363" y="2409149"/>
              <a:ext cx="513946" cy="338554"/>
            </a:xfrm>
            <a:prstGeom prst="rect">
              <a:avLst/>
            </a:prstGeom>
            <a:noFill/>
          </p:spPr>
          <p:txBody>
            <a:bodyPr wrap="square" rtlCol="0">
              <a:spAutoFit/>
            </a:bodyPr>
            <a:lstStyle/>
            <a:p>
              <a:pPr algn="ctr"/>
              <a:r>
                <a:rPr lang="en-US" altLang="zh-CN" sz="1600" b="1" dirty="0">
                  <a:latin typeface="+mn-ea"/>
                </a:rPr>
                <a:t>0</a:t>
              </a:r>
              <a:endParaRPr lang="zh-CN" altLang="en-US" sz="1600" b="1" dirty="0">
                <a:latin typeface="+mn-ea"/>
              </a:endParaRPr>
            </a:p>
          </p:txBody>
        </p:sp>
        <p:sp>
          <p:nvSpPr>
            <p:cNvPr id="175" name="文本框 174"/>
            <p:cNvSpPr txBox="1"/>
            <p:nvPr/>
          </p:nvSpPr>
          <p:spPr>
            <a:xfrm>
              <a:off x="8184212" y="2409149"/>
              <a:ext cx="513946" cy="338554"/>
            </a:xfrm>
            <a:prstGeom prst="rect">
              <a:avLst/>
            </a:prstGeom>
            <a:noFill/>
          </p:spPr>
          <p:txBody>
            <a:bodyPr wrap="square" rtlCol="0">
              <a:spAutoFit/>
            </a:bodyPr>
            <a:lstStyle/>
            <a:p>
              <a:pPr algn="ctr"/>
              <a:r>
                <a:rPr lang="en-US" altLang="zh-CN" sz="1600" b="1" dirty="0">
                  <a:latin typeface="+mn-ea"/>
                </a:rPr>
                <a:t>+2</a:t>
              </a:r>
              <a:endParaRPr lang="zh-CN" altLang="en-US" sz="1600" b="1" dirty="0">
                <a:latin typeface="+mn-ea"/>
              </a:endParaRPr>
            </a:p>
          </p:txBody>
        </p:sp>
        <p:sp>
          <p:nvSpPr>
            <p:cNvPr id="176" name="文本框 175"/>
            <p:cNvSpPr txBox="1"/>
            <p:nvPr/>
          </p:nvSpPr>
          <p:spPr>
            <a:xfrm>
              <a:off x="8489061" y="2409149"/>
              <a:ext cx="513946" cy="338554"/>
            </a:xfrm>
            <a:prstGeom prst="rect">
              <a:avLst/>
            </a:prstGeom>
            <a:noFill/>
          </p:spPr>
          <p:txBody>
            <a:bodyPr wrap="square" rtlCol="0">
              <a:spAutoFit/>
            </a:bodyPr>
            <a:lstStyle/>
            <a:p>
              <a:pPr algn="ctr"/>
              <a:r>
                <a:rPr lang="en-US" altLang="zh-CN" sz="1600" b="1" dirty="0">
                  <a:latin typeface="+mn-ea"/>
                </a:rPr>
                <a:t>-2</a:t>
              </a:r>
              <a:endParaRPr lang="zh-CN" altLang="en-US" sz="1600" b="1" dirty="0">
                <a:latin typeface="+mn-ea"/>
              </a:endParaRPr>
            </a:p>
          </p:txBody>
        </p:sp>
        <p:sp>
          <p:nvSpPr>
            <p:cNvPr id="177" name="文本框 176"/>
            <p:cNvSpPr txBox="1"/>
            <p:nvPr/>
          </p:nvSpPr>
          <p:spPr>
            <a:xfrm>
              <a:off x="8793911" y="2409149"/>
              <a:ext cx="513946" cy="338554"/>
            </a:xfrm>
            <a:prstGeom prst="rect">
              <a:avLst/>
            </a:prstGeom>
            <a:noFill/>
          </p:spPr>
          <p:txBody>
            <a:bodyPr wrap="square" rtlCol="0">
              <a:spAutoFit/>
            </a:bodyPr>
            <a:lstStyle/>
            <a:p>
              <a:pPr algn="ctr"/>
              <a:r>
                <a:rPr lang="en-US" altLang="zh-CN" sz="1600" b="1" dirty="0">
                  <a:latin typeface="+mn-ea"/>
                </a:rPr>
                <a:t>0</a:t>
              </a:r>
              <a:endParaRPr lang="zh-CN" altLang="en-US" sz="1600" b="1" dirty="0">
                <a:latin typeface="+mn-ea"/>
              </a:endParaRPr>
            </a:p>
          </p:txBody>
        </p:sp>
      </p:grpSp>
      <p:grpSp>
        <p:nvGrpSpPr>
          <p:cNvPr id="169" name="组合 168"/>
          <p:cNvGrpSpPr/>
          <p:nvPr/>
        </p:nvGrpSpPr>
        <p:grpSpPr>
          <a:xfrm>
            <a:off x="10336743" y="5134513"/>
            <a:ext cx="1428494" cy="338554"/>
            <a:chOff x="7879363" y="2409149"/>
            <a:chExt cx="1428494" cy="338554"/>
          </a:xfrm>
        </p:grpSpPr>
        <p:sp>
          <p:nvSpPr>
            <p:cNvPr id="170" name="文本框 169"/>
            <p:cNvSpPr txBox="1"/>
            <p:nvPr/>
          </p:nvSpPr>
          <p:spPr>
            <a:xfrm>
              <a:off x="7879363" y="2409149"/>
              <a:ext cx="513946" cy="338554"/>
            </a:xfrm>
            <a:prstGeom prst="rect">
              <a:avLst/>
            </a:prstGeom>
            <a:noFill/>
          </p:spPr>
          <p:txBody>
            <a:bodyPr wrap="square" rtlCol="0">
              <a:spAutoFit/>
            </a:bodyPr>
            <a:lstStyle/>
            <a:p>
              <a:pPr algn="ctr"/>
              <a:r>
                <a:rPr lang="en-US" altLang="zh-CN" sz="1600" b="1" dirty="0">
                  <a:latin typeface="+mn-ea"/>
                </a:rPr>
                <a:t>0</a:t>
              </a:r>
              <a:endParaRPr lang="zh-CN" altLang="en-US" sz="1600" b="1" dirty="0">
                <a:latin typeface="+mn-ea"/>
              </a:endParaRPr>
            </a:p>
          </p:txBody>
        </p:sp>
        <p:sp>
          <p:nvSpPr>
            <p:cNvPr id="171" name="文本框 170"/>
            <p:cNvSpPr txBox="1"/>
            <p:nvPr/>
          </p:nvSpPr>
          <p:spPr>
            <a:xfrm>
              <a:off x="8184212" y="2409149"/>
              <a:ext cx="513946" cy="338554"/>
            </a:xfrm>
            <a:prstGeom prst="rect">
              <a:avLst/>
            </a:prstGeom>
            <a:noFill/>
          </p:spPr>
          <p:txBody>
            <a:bodyPr wrap="square" rtlCol="0">
              <a:spAutoFit/>
            </a:bodyPr>
            <a:lstStyle/>
            <a:p>
              <a:pPr algn="ctr"/>
              <a:r>
                <a:rPr lang="en-US" altLang="zh-CN" sz="1600" b="1" dirty="0">
                  <a:latin typeface="+mn-ea"/>
                </a:rPr>
                <a:t>-2</a:t>
              </a:r>
              <a:endParaRPr lang="zh-CN" altLang="en-US" sz="1600" b="1" dirty="0">
                <a:latin typeface="+mn-ea"/>
              </a:endParaRPr>
            </a:p>
          </p:txBody>
        </p:sp>
        <p:sp>
          <p:nvSpPr>
            <p:cNvPr id="172" name="文本框 171"/>
            <p:cNvSpPr txBox="1"/>
            <p:nvPr/>
          </p:nvSpPr>
          <p:spPr>
            <a:xfrm>
              <a:off x="8489061" y="2409149"/>
              <a:ext cx="513946" cy="338554"/>
            </a:xfrm>
            <a:prstGeom prst="rect">
              <a:avLst/>
            </a:prstGeom>
            <a:noFill/>
          </p:spPr>
          <p:txBody>
            <a:bodyPr wrap="square" rtlCol="0">
              <a:spAutoFit/>
            </a:bodyPr>
            <a:lstStyle/>
            <a:p>
              <a:pPr algn="ctr"/>
              <a:r>
                <a:rPr lang="en-US" altLang="zh-CN" sz="1600" b="1" dirty="0">
                  <a:latin typeface="+mn-ea"/>
                </a:rPr>
                <a:t>+2</a:t>
              </a:r>
              <a:endParaRPr lang="zh-CN" altLang="en-US" sz="1600" b="1" dirty="0">
                <a:latin typeface="+mn-ea"/>
              </a:endParaRPr>
            </a:p>
          </p:txBody>
        </p:sp>
        <p:sp>
          <p:nvSpPr>
            <p:cNvPr id="173" name="文本框 172"/>
            <p:cNvSpPr txBox="1"/>
            <p:nvPr/>
          </p:nvSpPr>
          <p:spPr>
            <a:xfrm>
              <a:off x="8793911" y="2409149"/>
              <a:ext cx="513946" cy="338554"/>
            </a:xfrm>
            <a:prstGeom prst="rect">
              <a:avLst/>
            </a:prstGeom>
            <a:noFill/>
          </p:spPr>
          <p:txBody>
            <a:bodyPr wrap="square" rtlCol="0">
              <a:spAutoFit/>
            </a:bodyPr>
            <a:lstStyle/>
            <a:p>
              <a:pPr algn="ctr"/>
              <a:r>
                <a:rPr lang="en-US" altLang="zh-CN" sz="1600" b="1" dirty="0">
                  <a:latin typeface="+mn-ea"/>
                </a:rPr>
                <a:t>0</a:t>
              </a:r>
              <a:endParaRPr lang="zh-CN" altLang="en-US" sz="1600" b="1" dirty="0">
                <a:latin typeface="+mn-ea"/>
              </a:endParaRPr>
            </a:p>
          </p:txBody>
        </p:sp>
      </p:grpSp>
      <p:sp>
        <p:nvSpPr>
          <p:cNvPr id="182" name="文本框 181"/>
          <p:cNvSpPr txBox="1"/>
          <p:nvPr/>
        </p:nvSpPr>
        <p:spPr>
          <a:xfrm>
            <a:off x="6069467" y="5622607"/>
            <a:ext cx="1410538" cy="338554"/>
          </a:xfrm>
          <a:prstGeom prst="rect">
            <a:avLst/>
          </a:prstGeom>
          <a:noFill/>
        </p:spPr>
        <p:txBody>
          <a:bodyPr wrap="square" rtlCol="0">
            <a:spAutoFit/>
          </a:bodyPr>
          <a:lstStyle/>
          <a:p>
            <a:r>
              <a:rPr lang="zh-CN" altLang="en-US" sz="1600" b="1" dirty="0">
                <a:latin typeface="+mn-ea"/>
              </a:rPr>
              <a:t>相应的信号</a:t>
            </a:r>
            <a:endParaRPr lang="zh-CN" altLang="en-US" sz="1600" b="1" dirty="0">
              <a:latin typeface="+mn-ea"/>
            </a:endParaRPr>
          </a:p>
        </p:txBody>
      </p:sp>
      <p:grpSp>
        <p:nvGrpSpPr>
          <p:cNvPr id="188" name="组合 187"/>
          <p:cNvGrpSpPr/>
          <p:nvPr/>
        </p:nvGrpSpPr>
        <p:grpSpPr>
          <a:xfrm>
            <a:off x="1019383" y="3744494"/>
            <a:ext cx="3211873" cy="428483"/>
            <a:chOff x="1019383" y="3744494"/>
            <a:chExt cx="3211873" cy="428483"/>
          </a:xfrm>
        </p:grpSpPr>
        <p:cxnSp>
          <p:nvCxnSpPr>
            <p:cNvPr id="184" name="直接箭头连接符 183"/>
            <p:cNvCxnSpPr>
              <a:endCxn id="24" idx="6"/>
            </p:cNvCxnSpPr>
            <p:nvPr/>
          </p:nvCxnSpPr>
          <p:spPr>
            <a:xfrm flipV="1">
              <a:off x="1281668" y="4164047"/>
              <a:ext cx="2949588" cy="8930"/>
            </a:xfrm>
            <a:prstGeom prst="straightConnector1">
              <a:avLst/>
            </a:prstGeom>
            <a:ln w="76200">
              <a:solidFill>
                <a:schemeClr val="tx1"/>
              </a:solidFill>
              <a:prstDash val="dash"/>
              <a:tailEnd type="triangle" w="med" len="lg"/>
            </a:ln>
          </p:spPr>
          <p:style>
            <a:lnRef idx="1">
              <a:schemeClr val="accent1"/>
            </a:lnRef>
            <a:fillRef idx="0">
              <a:schemeClr val="accent1"/>
            </a:fillRef>
            <a:effectRef idx="0">
              <a:schemeClr val="accent1"/>
            </a:effectRef>
            <a:fontRef idx="minor">
              <a:schemeClr val="tx1"/>
            </a:fontRef>
          </p:style>
        </p:cxnSp>
        <p:sp>
          <p:nvSpPr>
            <p:cNvPr id="29" name="文本框 28"/>
            <p:cNvSpPr txBox="1"/>
            <p:nvPr/>
          </p:nvSpPr>
          <p:spPr>
            <a:xfrm>
              <a:off x="1019383" y="3744494"/>
              <a:ext cx="2956635" cy="369332"/>
            </a:xfrm>
            <a:prstGeom prst="rect">
              <a:avLst/>
            </a:prstGeom>
            <a:noFill/>
          </p:spPr>
          <p:txBody>
            <a:bodyPr wrap="square" rtlCol="0">
              <a:spAutoFit/>
            </a:bodyPr>
            <a:lstStyle/>
            <a:p>
              <a:r>
                <a:rPr lang="zh-CN" altLang="en-US" b="1" dirty="0"/>
                <a:t>（</a:t>
              </a:r>
              <a:r>
                <a:rPr lang="en-US" altLang="zh-CN" b="1" dirty="0"/>
                <a:t>+2 0 0 -2 0 +2 -2 0 0 -2 +2 0</a:t>
              </a:r>
              <a:r>
                <a:rPr lang="zh-CN" altLang="en-US" b="1" dirty="0"/>
                <a:t>）</a:t>
              </a:r>
              <a:endParaRPr lang="zh-CN" altLang="en-US" b="1" dirty="0"/>
            </a:p>
          </p:txBody>
        </p:sp>
      </p:grpSp>
    </p:spTree>
    <p:custDataLst>
      <p:tags r:id="rId8"/>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withEffect">
                                  <p:stCondLst>
                                    <p:cond delay="0"/>
                                  </p:stCondLst>
                                  <p:iterate type="lt">
                                    <p:tmPct val="0"/>
                                  </p:iterate>
                                  <p:childTnLst>
                                    <p:set>
                                      <p:cBhvr>
                                        <p:cTn id="6" dur="1" fill="hold">
                                          <p:stCondLst>
                                            <p:cond delay="0"/>
                                          </p:stCondLst>
                                        </p:cTn>
                                        <p:tgtEl>
                                          <p:spTgt spid="57"/>
                                        </p:tgtEl>
                                        <p:attrNameLst>
                                          <p:attrName>style.visibility</p:attrName>
                                        </p:attrNameLst>
                                      </p:cBhvr>
                                      <p:to>
                                        <p:strVal val="visible"/>
                                      </p:to>
                                    </p:set>
                                    <p:anim calcmode="lin" valueType="num">
                                      <p:cBhvr additive="base">
                                        <p:cTn id="7" dur="500"/>
                                        <p:tgtEl>
                                          <p:spTgt spid="57"/>
                                        </p:tgtEl>
                                        <p:attrNameLst>
                                          <p:attrName>ppt_y</p:attrName>
                                        </p:attrNameLst>
                                      </p:cBhvr>
                                      <p:tavLst>
                                        <p:tav tm="0">
                                          <p:val>
                                            <p:strVal val="#ppt_y+#ppt_h*1.125000"/>
                                          </p:val>
                                        </p:tav>
                                        <p:tav tm="100000">
                                          <p:val>
                                            <p:strVal val="#ppt_y"/>
                                          </p:val>
                                        </p:tav>
                                      </p:tavLst>
                                    </p:anim>
                                    <p:animEffect transition="in" filter="wipe(up)">
                                      <p:cBhvr>
                                        <p:cTn id="8" dur="500"/>
                                        <p:tgtEl>
                                          <p:spTgt spid="57"/>
                                        </p:tgtEl>
                                      </p:cBhvr>
                                    </p:animEffect>
                                  </p:childTnLst>
                                </p:cTn>
                              </p:par>
                              <p:par>
                                <p:cTn id="9" presetID="12" presetClass="entr" presetSubtype="4" fill="hold" grpId="0" nodeType="withEffect">
                                  <p:stCondLst>
                                    <p:cond delay="0"/>
                                  </p:stCondLst>
                                  <p:childTnLst>
                                    <p:set>
                                      <p:cBhvr>
                                        <p:cTn id="10" dur="1" fill="hold">
                                          <p:stCondLst>
                                            <p:cond delay="0"/>
                                          </p:stCondLst>
                                        </p:cTn>
                                        <p:tgtEl>
                                          <p:spTgt spid="58"/>
                                        </p:tgtEl>
                                        <p:attrNameLst>
                                          <p:attrName>style.visibility</p:attrName>
                                        </p:attrNameLst>
                                      </p:cBhvr>
                                      <p:to>
                                        <p:strVal val="visible"/>
                                      </p:to>
                                    </p:set>
                                    <p:anim calcmode="lin" valueType="num">
                                      <p:cBhvr additive="base">
                                        <p:cTn id="11" dur="500"/>
                                        <p:tgtEl>
                                          <p:spTgt spid="58"/>
                                        </p:tgtEl>
                                        <p:attrNameLst>
                                          <p:attrName>ppt_y</p:attrName>
                                        </p:attrNameLst>
                                      </p:cBhvr>
                                      <p:tavLst>
                                        <p:tav tm="0">
                                          <p:val>
                                            <p:strVal val="#ppt_y+#ppt_h*1.125000"/>
                                          </p:val>
                                        </p:tav>
                                        <p:tav tm="100000">
                                          <p:val>
                                            <p:strVal val="#ppt_y"/>
                                          </p:val>
                                        </p:tav>
                                      </p:tavLst>
                                    </p:anim>
                                    <p:animEffect transition="in" filter="wipe(up)">
                                      <p:cBhvr>
                                        <p:cTn id="12" dur="500"/>
                                        <p:tgtEl>
                                          <p:spTgt spid="58"/>
                                        </p:tgtEl>
                                      </p:cBhvr>
                                    </p:animEffect>
                                  </p:childTnLst>
                                </p:cTn>
                              </p:par>
                              <p:par>
                                <p:cTn id="13" presetID="12" presetClass="entr" presetSubtype="1" fill="hold" grpId="0" nodeType="withEffect">
                                  <p:stCondLst>
                                    <p:cond delay="0"/>
                                  </p:stCondLst>
                                  <p:childTnLst>
                                    <p:set>
                                      <p:cBhvr>
                                        <p:cTn id="14" dur="1" fill="hold">
                                          <p:stCondLst>
                                            <p:cond delay="0"/>
                                          </p:stCondLst>
                                        </p:cTn>
                                        <p:tgtEl>
                                          <p:spTgt spid="59"/>
                                        </p:tgtEl>
                                        <p:attrNameLst>
                                          <p:attrName>style.visibility</p:attrName>
                                        </p:attrNameLst>
                                      </p:cBhvr>
                                      <p:to>
                                        <p:strVal val="visible"/>
                                      </p:to>
                                    </p:set>
                                    <p:anim calcmode="lin" valueType="num">
                                      <p:cBhvr additive="base">
                                        <p:cTn id="15" dur="500"/>
                                        <p:tgtEl>
                                          <p:spTgt spid="59"/>
                                        </p:tgtEl>
                                        <p:attrNameLst>
                                          <p:attrName>ppt_y</p:attrName>
                                        </p:attrNameLst>
                                      </p:cBhvr>
                                      <p:tavLst>
                                        <p:tav tm="0">
                                          <p:val>
                                            <p:strVal val="#ppt_y-#ppt_h*1.125000"/>
                                          </p:val>
                                        </p:tav>
                                        <p:tav tm="100000">
                                          <p:val>
                                            <p:strVal val="#ppt_y"/>
                                          </p:val>
                                        </p:tav>
                                      </p:tavLst>
                                    </p:anim>
                                    <p:animEffect transition="in" filter="wipe(down)">
                                      <p:cBhvr>
                                        <p:cTn id="16" dur="500"/>
                                        <p:tgtEl>
                                          <p:spTgt spid="59"/>
                                        </p:tgtEl>
                                      </p:cBhvr>
                                    </p:animEffect>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60"/>
                                        </p:tgtEl>
                                        <p:attrNameLst>
                                          <p:attrName>style.visibility</p:attrName>
                                        </p:attrNameLst>
                                      </p:cBhvr>
                                      <p:to>
                                        <p:strVal val="visible"/>
                                      </p:to>
                                    </p:set>
                                    <p:animEffect transition="in" filter="fade">
                                      <p:cBhvr>
                                        <p:cTn id="21" dur="1000"/>
                                        <p:tgtEl>
                                          <p:spTgt spid="60"/>
                                        </p:tgtEl>
                                      </p:cBhvr>
                                    </p:animEffect>
                                    <p:anim calcmode="lin" valueType="num">
                                      <p:cBhvr>
                                        <p:cTn id="22" dur="1000" fill="hold"/>
                                        <p:tgtEl>
                                          <p:spTgt spid="60"/>
                                        </p:tgtEl>
                                        <p:attrNameLst>
                                          <p:attrName>ppt_x</p:attrName>
                                        </p:attrNameLst>
                                      </p:cBhvr>
                                      <p:tavLst>
                                        <p:tav tm="0">
                                          <p:val>
                                            <p:strVal val="#ppt_x"/>
                                          </p:val>
                                        </p:tav>
                                        <p:tav tm="100000">
                                          <p:val>
                                            <p:strVal val="#ppt_x"/>
                                          </p:val>
                                        </p:tav>
                                      </p:tavLst>
                                    </p:anim>
                                    <p:anim calcmode="lin" valueType="num">
                                      <p:cBhvr>
                                        <p:cTn id="23" dur="1000" fill="hold"/>
                                        <p:tgtEl>
                                          <p:spTgt spid="60"/>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61"/>
                                        </p:tgtEl>
                                        <p:attrNameLst>
                                          <p:attrName>style.visibility</p:attrName>
                                        </p:attrNameLst>
                                      </p:cBhvr>
                                      <p:to>
                                        <p:strVal val="visible"/>
                                      </p:to>
                                    </p:set>
                                    <p:animEffect transition="in" filter="fade">
                                      <p:cBhvr>
                                        <p:cTn id="28" dur="1000"/>
                                        <p:tgtEl>
                                          <p:spTgt spid="61"/>
                                        </p:tgtEl>
                                      </p:cBhvr>
                                    </p:animEffect>
                                    <p:anim calcmode="lin" valueType="num">
                                      <p:cBhvr>
                                        <p:cTn id="29" dur="1000" fill="hold"/>
                                        <p:tgtEl>
                                          <p:spTgt spid="61"/>
                                        </p:tgtEl>
                                        <p:attrNameLst>
                                          <p:attrName>ppt_x</p:attrName>
                                        </p:attrNameLst>
                                      </p:cBhvr>
                                      <p:tavLst>
                                        <p:tav tm="0">
                                          <p:val>
                                            <p:strVal val="#ppt_x"/>
                                          </p:val>
                                        </p:tav>
                                        <p:tav tm="100000">
                                          <p:val>
                                            <p:strVal val="#ppt_x"/>
                                          </p:val>
                                        </p:tav>
                                      </p:tavLst>
                                    </p:anim>
                                    <p:anim calcmode="lin" valueType="num">
                                      <p:cBhvr>
                                        <p:cTn id="30" dur="1000" fill="hold"/>
                                        <p:tgtEl>
                                          <p:spTgt spid="61"/>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22"/>
                                        </p:tgtEl>
                                        <p:attrNameLst>
                                          <p:attrName>style.visibility</p:attrName>
                                        </p:attrNameLst>
                                      </p:cBhvr>
                                      <p:to>
                                        <p:strVal val="visible"/>
                                      </p:to>
                                    </p:set>
                                    <p:animEffect transition="in" filter="wipe(left)">
                                      <p:cBhvr>
                                        <p:cTn id="35" dur="1000"/>
                                        <p:tgtEl>
                                          <p:spTgt spid="22"/>
                                        </p:tgtEl>
                                      </p:cBhvr>
                                    </p:animEffect>
                                  </p:childTnLst>
                                </p:cTn>
                              </p:par>
                            </p:childTnLst>
                          </p:cTn>
                        </p:par>
                        <p:par>
                          <p:cTn id="36" fill="hold">
                            <p:stCondLst>
                              <p:cond delay="1000"/>
                            </p:stCondLst>
                            <p:childTnLst>
                              <p:par>
                                <p:cTn id="37" presetID="22" presetClass="entr" presetSubtype="1" fill="hold" nodeType="afterEffect">
                                  <p:stCondLst>
                                    <p:cond delay="0"/>
                                  </p:stCondLst>
                                  <p:childTnLst>
                                    <p:set>
                                      <p:cBhvr>
                                        <p:cTn id="38" dur="1" fill="hold">
                                          <p:stCondLst>
                                            <p:cond delay="0"/>
                                          </p:stCondLst>
                                        </p:cTn>
                                        <p:tgtEl>
                                          <p:spTgt spid="18"/>
                                        </p:tgtEl>
                                        <p:attrNameLst>
                                          <p:attrName>style.visibility</p:attrName>
                                        </p:attrNameLst>
                                      </p:cBhvr>
                                      <p:to>
                                        <p:strVal val="visible"/>
                                      </p:to>
                                    </p:set>
                                    <p:animEffect transition="in" filter="wipe(up)">
                                      <p:cBhvr>
                                        <p:cTn id="39" dur="500"/>
                                        <p:tgtEl>
                                          <p:spTgt spid="18"/>
                                        </p:tgtEl>
                                      </p:cBhvr>
                                    </p:animEffect>
                                  </p:childTnLst>
                                </p:cTn>
                              </p:par>
                            </p:childTnLst>
                          </p:cTn>
                        </p:par>
                      </p:childTnLst>
                    </p:cTn>
                  </p:par>
                  <p:par>
                    <p:cTn id="40" fill="hold">
                      <p:stCondLst>
                        <p:cond delay="indefinite"/>
                      </p:stCondLst>
                      <p:childTnLst>
                        <p:par>
                          <p:cTn id="41" fill="hold">
                            <p:stCondLst>
                              <p:cond delay="0"/>
                            </p:stCondLst>
                            <p:childTnLst>
                              <p:par>
                                <p:cTn id="42" presetID="12" presetClass="entr" presetSubtype="1" fill="hold" grpId="0" nodeType="clickEffect">
                                  <p:stCondLst>
                                    <p:cond delay="0"/>
                                  </p:stCondLst>
                                  <p:childTnLst>
                                    <p:set>
                                      <p:cBhvr>
                                        <p:cTn id="43" dur="1" fill="hold">
                                          <p:stCondLst>
                                            <p:cond delay="0"/>
                                          </p:stCondLst>
                                        </p:cTn>
                                        <p:tgtEl>
                                          <p:spTgt spid="70"/>
                                        </p:tgtEl>
                                        <p:attrNameLst>
                                          <p:attrName>style.visibility</p:attrName>
                                        </p:attrNameLst>
                                      </p:cBhvr>
                                      <p:to>
                                        <p:strVal val="visible"/>
                                      </p:to>
                                    </p:set>
                                    <p:anim calcmode="lin" valueType="num">
                                      <p:cBhvr additive="base">
                                        <p:cTn id="44" dur="500"/>
                                        <p:tgtEl>
                                          <p:spTgt spid="70"/>
                                        </p:tgtEl>
                                        <p:attrNameLst>
                                          <p:attrName>ppt_y</p:attrName>
                                        </p:attrNameLst>
                                      </p:cBhvr>
                                      <p:tavLst>
                                        <p:tav tm="0">
                                          <p:val>
                                            <p:strVal val="#ppt_y-#ppt_h*1.125000"/>
                                          </p:val>
                                        </p:tav>
                                        <p:tav tm="100000">
                                          <p:val>
                                            <p:strVal val="#ppt_y"/>
                                          </p:val>
                                        </p:tav>
                                      </p:tavLst>
                                    </p:anim>
                                    <p:animEffect transition="in" filter="wipe(down)">
                                      <p:cBhvr>
                                        <p:cTn id="45" dur="500"/>
                                        <p:tgtEl>
                                          <p:spTgt spid="70"/>
                                        </p:tgtEl>
                                      </p:cBhvr>
                                    </p:animEffect>
                                  </p:childTnLst>
                                </p:cTn>
                              </p:par>
                            </p:childTnLst>
                          </p:cTn>
                        </p:par>
                      </p:childTnLst>
                    </p:cTn>
                  </p:par>
                  <p:par>
                    <p:cTn id="46" fill="hold">
                      <p:stCondLst>
                        <p:cond delay="indefinite"/>
                      </p:stCondLst>
                      <p:childTnLst>
                        <p:par>
                          <p:cTn id="47" fill="hold">
                            <p:stCondLst>
                              <p:cond delay="0"/>
                            </p:stCondLst>
                            <p:childTnLst>
                              <p:par>
                                <p:cTn id="48" presetID="34" presetClass="emph" presetSubtype="0" fill="hold" grpId="1" nodeType="clickEffect">
                                  <p:stCondLst>
                                    <p:cond delay="0"/>
                                  </p:stCondLst>
                                  <p:iterate type="lt">
                                    <p:tmPct val="10000"/>
                                  </p:iterate>
                                  <p:childTnLst>
                                    <p:animMotion origin="layout" path="M 0.0 0.0 L 0.0 -0.07213" pathEditMode="relative" ptsTypes="">
                                      <p:cBhvr>
                                        <p:cTn id="49" dur="250" accel="50000" decel="50000" autoRev="1" fill="hold">
                                          <p:stCondLst>
                                            <p:cond delay="0"/>
                                          </p:stCondLst>
                                        </p:cTn>
                                        <p:tgtEl>
                                          <p:spTgt spid="57"/>
                                        </p:tgtEl>
                                        <p:attrNameLst>
                                          <p:attrName>ppt_x</p:attrName>
                                          <p:attrName>ppt_y</p:attrName>
                                        </p:attrNameLst>
                                      </p:cBhvr>
                                    </p:animMotion>
                                    <p:animRot by="1500000">
                                      <p:cBhvr>
                                        <p:cTn id="50" dur="125" fill="hold">
                                          <p:stCondLst>
                                            <p:cond delay="0"/>
                                          </p:stCondLst>
                                        </p:cTn>
                                        <p:tgtEl>
                                          <p:spTgt spid="57"/>
                                        </p:tgtEl>
                                        <p:attrNameLst>
                                          <p:attrName>r</p:attrName>
                                        </p:attrNameLst>
                                      </p:cBhvr>
                                    </p:animRot>
                                    <p:animRot by="-1500000">
                                      <p:cBhvr>
                                        <p:cTn id="51" dur="125" fill="hold">
                                          <p:stCondLst>
                                            <p:cond delay="125"/>
                                          </p:stCondLst>
                                        </p:cTn>
                                        <p:tgtEl>
                                          <p:spTgt spid="57"/>
                                        </p:tgtEl>
                                        <p:attrNameLst>
                                          <p:attrName>r</p:attrName>
                                        </p:attrNameLst>
                                      </p:cBhvr>
                                    </p:animRot>
                                    <p:animRot by="-1500000">
                                      <p:cBhvr>
                                        <p:cTn id="52" dur="125" fill="hold">
                                          <p:stCondLst>
                                            <p:cond delay="250"/>
                                          </p:stCondLst>
                                        </p:cTn>
                                        <p:tgtEl>
                                          <p:spTgt spid="57"/>
                                        </p:tgtEl>
                                        <p:attrNameLst>
                                          <p:attrName>r</p:attrName>
                                        </p:attrNameLst>
                                      </p:cBhvr>
                                    </p:animRot>
                                    <p:animRot by="1500000">
                                      <p:cBhvr>
                                        <p:cTn id="53" dur="125" fill="hold">
                                          <p:stCondLst>
                                            <p:cond delay="375"/>
                                          </p:stCondLst>
                                        </p:cTn>
                                        <p:tgtEl>
                                          <p:spTgt spid="57"/>
                                        </p:tgtEl>
                                        <p:attrNameLst>
                                          <p:attrName>r</p:attrName>
                                        </p:attrNameLst>
                                      </p:cBhvr>
                                    </p:animRot>
                                  </p:childTnLst>
                                </p:cTn>
                              </p:par>
                            </p:childTnLst>
                          </p:cTn>
                        </p:par>
                      </p:childTnLst>
                    </p:cTn>
                  </p:par>
                  <p:par>
                    <p:cTn id="54" fill="hold">
                      <p:stCondLst>
                        <p:cond delay="indefinite"/>
                      </p:stCondLst>
                      <p:childTnLst>
                        <p:par>
                          <p:cTn id="55" fill="hold">
                            <p:stCondLst>
                              <p:cond delay="0"/>
                            </p:stCondLst>
                            <p:childTnLst>
                              <p:par>
                                <p:cTn id="56" presetID="12" presetClass="entr" presetSubtype="1" fill="hold" nodeType="clickEffect">
                                  <p:stCondLst>
                                    <p:cond delay="0"/>
                                  </p:stCondLst>
                                  <p:childTnLst>
                                    <p:set>
                                      <p:cBhvr>
                                        <p:cTn id="57" dur="1" fill="hold">
                                          <p:stCondLst>
                                            <p:cond delay="0"/>
                                          </p:stCondLst>
                                        </p:cTn>
                                        <p:tgtEl>
                                          <p:spTgt spid="19"/>
                                        </p:tgtEl>
                                        <p:attrNameLst>
                                          <p:attrName>style.visibility</p:attrName>
                                        </p:attrNameLst>
                                      </p:cBhvr>
                                      <p:to>
                                        <p:strVal val="visible"/>
                                      </p:to>
                                    </p:set>
                                    <p:anim calcmode="lin" valueType="num">
                                      <p:cBhvr additive="base">
                                        <p:cTn id="58" dur="500"/>
                                        <p:tgtEl>
                                          <p:spTgt spid="19"/>
                                        </p:tgtEl>
                                        <p:attrNameLst>
                                          <p:attrName>ppt_y</p:attrName>
                                        </p:attrNameLst>
                                      </p:cBhvr>
                                      <p:tavLst>
                                        <p:tav tm="0">
                                          <p:val>
                                            <p:strVal val="#ppt_y-#ppt_h*1.125000"/>
                                          </p:val>
                                        </p:tav>
                                        <p:tav tm="100000">
                                          <p:val>
                                            <p:strVal val="#ppt_y"/>
                                          </p:val>
                                        </p:tav>
                                      </p:tavLst>
                                    </p:anim>
                                    <p:animEffect transition="in" filter="wipe(down)">
                                      <p:cBhvr>
                                        <p:cTn id="59" dur="500"/>
                                        <p:tgtEl>
                                          <p:spTgt spid="19"/>
                                        </p:tgtEl>
                                      </p:cBhvr>
                                    </p:animEffect>
                                  </p:childTnLst>
                                </p:cTn>
                              </p:par>
                            </p:childTnLst>
                          </p:cTn>
                        </p:par>
                      </p:childTnLst>
                    </p:cTn>
                  </p:par>
                  <p:par>
                    <p:cTn id="60" fill="hold">
                      <p:stCondLst>
                        <p:cond delay="indefinite"/>
                      </p:stCondLst>
                      <p:childTnLst>
                        <p:par>
                          <p:cTn id="61" fill="hold">
                            <p:stCondLst>
                              <p:cond delay="0"/>
                            </p:stCondLst>
                            <p:childTnLst>
                              <p:par>
                                <p:cTn id="62" presetID="12" presetClass="entr" presetSubtype="1" fill="hold" nodeType="clickEffect">
                                  <p:stCondLst>
                                    <p:cond delay="0"/>
                                  </p:stCondLst>
                                  <p:childTnLst>
                                    <p:set>
                                      <p:cBhvr>
                                        <p:cTn id="63" dur="1" fill="hold">
                                          <p:stCondLst>
                                            <p:cond delay="0"/>
                                          </p:stCondLst>
                                        </p:cTn>
                                        <p:tgtEl>
                                          <p:spTgt spid="75"/>
                                        </p:tgtEl>
                                        <p:attrNameLst>
                                          <p:attrName>style.visibility</p:attrName>
                                        </p:attrNameLst>
                                      </p:cBhvr>
                                      <p:to>
                                        <p:strVal val="visible"/>
                                      </p:to>
                                    </p:set>
                                    <p:anim calcmode="lin" valueType="num">
                                      <p:cBhvr additive="base">
                                        <p:cTn id="64" dur="500"/>
                                        <p:tgtEl>
                                          <p:spTgt spid="75"/>
                                        </p:tgtEl>
                                        <p:attrNameLst>
                                          <p:attrName>ppt_y</p:attrName>
                                        </p:attrNameLst>
                                      </p:cBhvr>
                                      <p:tavLst>
                                        <p:tav tm="0">
                                          <p:val>
                                            <p:strVal val="#ppt_y-#ppt_h*1.125000"/>
                                          </p:val>
                                        </p:tav>
                                        <p:tav tm="100000">
                                          <p:val>
                                            <p:strVal val="#ppt_y"/>
                                          </p:val>
                                        </p:tav>
                                      </p:tavLst>
                                    </p:anim>
                                    <p:animEffect transition="in" filter="wipe(down)">
                                      <p:cBhvr>
                                        <p:cTn id="65" dur="500"/>
                                        <p:tgtEl>
                                          <p:spTgt spid="75"/>
                                        </p:tgtEl>
                                      </p:cBhvr>
                                    </p:animEffect>
                                  </p:childTnLst>
                                </p:cTn>
                              </p:par>
                            </p:childTnLst>
                          </p:cTn>
                        </p:par>
                      </p:childTnLst>
                    </p:cTn>
                  </p:par>
                  <p:par>
                    <p:cTn id="66" fill="hold">
                      <p:stCondLst>
                        <p:cond delay="indefinite"/>
                      </p:stCondLst>
                      <p:childTnLst>
                        <p:par>
                          <p:cTn id="67" fill="hold">
                            <p:stCondLst>
                              <p:cond delay="0"/>
                            </p:stCondLst>
                            <p:childTnLst>
                              <p:par>
                                <p:cTn id="68" presetID="12" presetClass="entr" presetSubtype="1" fill="hold" nodeType="clickEffect">
                                  <p:stCondLst>
                                    <p:cond delay="0"/>
                                  </p:stCondLst>
                                  <p:childTnLst>
                                    <p:set>
                                      <p:cBhvr>
                                        <p:cTn id="69" dur="1" fill="hold">
                                          <p:stCondLst>
                                            <p:cond delay="0"/>
                                          </p:stCondLst>
                                        </p:cTn>
                                        <p:tgtEl>
                                          <p:spTgt spid="80"/>
                                        </p:tgtEl>
                                        <p:attrNameLst>
                                          <p:attrName>style.visibility</p:attrName>
                                        </p:attrNameLst>
                                      </p:cBhvr>
                                      <p:to>
                                        <p:strVal val="visible"/>
                                      </p:to>
                                    </p:set>
                                    <p:anim calcmode="lin" valueType="num">
                                      <p:cBhvr additive="base">
                                        <p:cTn id="70" dur="500"/>
                                        <p:tgtEl>
                                          <p:spTgt spid="80"/>
                                        </p:tgtEl>
                                        <p:attrNameLst>
                                          <p:attrName>ppt_y</p:attrName>
                                        </p:attrNameLst>
                                      </p:cBhvr>
                                      <p:tavLst>
                                        <p:tav tm="0">
                                          <p:val>
                                            <p:strVal val="#ppt_y-#ppt_h*1.125000"/>
                                          </p:val>
                                        </p:tav>
                                        <p:tav tm="100000">
                                          <p:val>
                                            <p:strVal val="#ppt_y"/>
                                          </p:val>
                                        </p:tav>
                                      </p:tavLst>
                                    </p:anim>
                                    <p:animEffect transition="in" filter="wipe(down)">
                                      <p:cBhvr>
                                        <p:cTn id="71" dur="500"/>
                                        <p:tgtEl>
                                          <p:spTgt spid="80"/>
                                        </p:tgtEl>
                                      </p:cBhvr>
                                    </p:animEffect>
                                  </p:childTnLst>
                                </p:cTn>
                              </p:par>
                            </p:childTnLst>
                          </p:cTn>
                        </p:par>
                      </p:childTnLst>
                    </p:cTn>
                  </p:par>
                  <p:par>
                    <p:cTn id="72" fill="hold">
                      <p:stCondLst>
                        <p:cond delay="indefinite"/>
                      </p:stCondLst>
                      <p:childTnLst>
                        <p:par>
                          <p:cTn id="73" fill="hold">
                            <p:stCondLst>
                              <p:cond delay="0"/>
                            </p:stCondLst>
                            <p:childTnLst>
                              <p:par>
                                <p:cTn id="74" presetID="12" presetClass="entr" presetSubtype="1" fill="hold" grpId="0" nodeType="clickEffect">
                                  <p:stCondLst>
                                    <p:cond delay="0"/>
                                  </p:stCondLst>
                                  <p:childTnLst>
                                    <p:set>
                                      <p:cBhvr>
                                        <p:cTn id="75" dur="1" fill="hold">
                                          <p:stCondLst>
                                            <p:cond delay="0"/>
                                          </p:stCondLst>
                                        </p:cTn>
                                        <p:tgtEl>
                                          <p:spTgt spid="63"/>
                                        </p:tgtEl>
                                        <p:attrNameLst>
                                          <p:attrName>style.visibility</p:attrName>
                                        </p:attrNameLst>
                                      </p:cBhvr>
                                      <p:to>
                                        <p:strVal val="visible"/>
                                      </p:to>
                                    </p:set>
                                    <p:anim calcmode="lin" valueType="num">
                                      <p:cBhvr additive="base">
                                        <p:cTn id="76" dur="500"/>
                                        <p:tgtEl>
                                          <p:spTgt spid="63"/>
                                        </p:tgtEl>
                                        <p:attrNameLst>
                                          <p:attrName>ppt_y</p:attrName>
                                        </p:attrNameLst>
                                      </p:cBhvr>
                                      <p:tavLst>
                                        <p:tav tm="0">
                                          <p:val>
                                            <p:strVal val="#ppt_y-#ppt_h*1.125000"/>
                                          </p:val>
                                        </p:tav>
                                        <p:tav tm="100000">
                                          <p:val>
                                            <p:strVal val="#ppt_y"/>
                                          </p:val>
                                        </p:tav>
                                      </p:tavLst>
                                    </p:anim>
                                    <p:animEffect transition="in" filter="wipe(down)">
                                      <p:cBhvr>
                                        <p:cTn id="77" dur="500"/>
                                        <p:tgtEl>
                                          <p:spTgt spid="63"/>
                                        </p:tgtEl>
                                      </p:cBhvr>
                                    </p:animEffect>
                                  </p:childTnLst>
                                </p:cTn>
                              </p:par>
                            </p:childTnLst>
                          </p:cTn>
                        </p:par>
                      </p:childTnLst>
                    </p:cTn>
                  </p:par>
                  <p:par>
                    <p:cTn id="78" fill="hold">
                      <p:stCondLst>
                        <p:cond delay="indefinite"/>
                      </p:stCondLst>
                      <p:childTnLst>
                        <p:par>
                          <p:cTn id="79" fill="hold">
                            <p:stCondLst>
                              <p:cond delay="0"/>
                            </p:stCondLst>
                            <p:childTnLst>
                              <p:par>
                                <p:cTn id="80" presetID="12" presetClass="entr" presetSubtype="1" fill="hold" nodeType="clickEffect">
                                  <p:stCondLst>
                                    <p:cond delay="0"/>
                                  </p:stCondLst>
                                  <p:childTnLst>
                                    <p:set>
                                      <p:cBhvr>
                                        <p:cTn id="81" dur="1" fill="hold">
                                          <p:stCondLst>
                                            <p:cond delay="0"/>
                                          </p:stCondLst>
                                        </p:cTn>
                                        <p:tgtEl>
                                          <p:spTgt spid="7"/>
                                        </p:tgtEl>
                                        <p:attrNameLst>
                                          <p:attrName>style.visibility</p:attrName>
                                        </p:attrNameLst>
                                      </p:cBhvr>
                                      <p:to>
                                        <p:strVal val="visible"/>
                                      </p:to>
                                    </p:set>
                                    <p:anim calcmode="lin" valueType="num">
                                      <p:cBhvr additive="base">
                                        <p:cTn id="82" dur="500"/>
                                        <p:tgtEl>
                                          <p:spTgt spid="7"/>
                                        </p:tgtEl>
                                        <p:attrNameLst>
                                          <p:attrName>ppt_y</p:attrName>
                                        </p:attrNameLst>
                                      </p:cBhvr>
                                      <p:tavLst>
                                        <p:tav tm="0">
                                          <p:val>
                                            <p:strVal val="#ppt_y-#ppt_h*1.125000"/>
                                          </p:val>
                                        </p:tav>
                                        <p:tav tm="100000">
                                          <p:val>
                                            <p:strVal val="#ppt_y"/>
                                          </p:val>
                                        </p:tav>
                                      </p:tavLst>
                                    </p:anim>
                                    <p:animEffect transition="in" filter="wipe(down)">
                                      <p:cBhvr>
                                        <p:cTn id="83" dur="500"/>
                                        <p:tgtEl>
                                          <p:spTgt spid="7"/>
                                        </p:tgtEl>
                                      </p:cBhvr>
                                    </p:animEffect>
                                  </p:childTnLst>
                                </p:cTn>
                              </p:par>
                            </p:childTnLst>
                          </p:cTn>
                        </p:par>
                      </p:childTnLst>
                    </p:cTn>
                  </p:par>
                  <p:par>
                    <p:cTn id="84" fill="hold">
                      <p:stCondLst>
                        <p:cond delay="indefinite"/>
                      </p:stCondLst>
                      <p:childTnLst>
                        <p:par>
                          <p:cTn id="85" fill="hold">
                            <p:stCondLst>
                              <p:cond delay="0"/>
                            </p:stCondLst>
                            <p:childTnLst>
                              <p:par>
                                <p:cTn id="86" presetID="22" presetClass="entr" presetSubtype="8" fill="hold" nodeType="clickEffect">
                                  <p:stCondLst>
                                    <p:cond delay="0"/>
                                  </p:stCondLst>
                                  <p:childTnLst>
                                    <p:set>
                                      <p:cBhvr>
                                        <p:cTn id="87" dur="1" fill="hold">
                                          <p:stCondLst>
                                            <p:cond delay="0"/>
                                          </p:stCondLst>
                                        </p:cTn>
                                        <p:tgtEl>
                                          <p:spTgt spid="109"/>
                                        </p:tgtEl>
                                        <p:attrNameLst>
                                          <p:attrName>style.visibility</p:attrName>
                                        </p:attrNameLst>
                                      </p:cBhvr>
                                      <p:to>
                                        <p:strVal val="visible"/>
                                      </p:to>
                                    </p:set>
                                    <p:animEffect transition="in" filter="wipe(left)">
                                      <p:cBhvr>
                                        <p:cTn id="88" dur="1000"/>
                                        <p:tgtEl>
                                          <p:spTgt spid="109"/>
                                        </p:tgtEl>
                                      </p:cBhvr>
                                    </p:animEffect>
                                  </p:childTnLst>
                                </p:cTn>
                              </p:par>
                            </p:childTnLst>
                          </p:cTn>
                        </p:par>
                      </p:childTnLst>
                    </p:cTn>
                  </p:par>
                  <p:par>
                    <p:cTn id="89" fill="hold">
                      <p:stCondLst>
                        <p:cond delay="indefinite"/>
                      </p:stCondLst>
                      <p:childTnLst>
                        <p:par>
                          <p:cTn id="90" fill="hold">
                            <p:stCondLst>
                              <p:cond delay="0"/>
                            </p:stCondLst>
                            <p:childTnLst>
                              <p:par>
                                <p:cTn id="91" presetID="12" presetClass="entr" presetSubtype="1" fill="hold" nodeType="clickEffect">
                                  <p:stCondLst>
                                    <p:cond delay="0"/>
                                  </p:stCondLst>
                                  <p:childTnLst>
                                    <p:set>
                                      <p:cBhvr>
                                        <p:cTn id="92" dur="1" fill="hold">
                                          <p:stCondLst>
                                            <p:cond delay="0"/>
                                          </p:stCondLst>
                                        </p:cTn>
                                        <p:tgtEl>
                                          <p:spTgt spid="27"/>
                                        </p:tgtEl>
                                        <p:attrNameLst>
                                          <p:attrName>style.visibility</p:attrName>
                                        </p:attrNameLst>
                                      </p:cBhvr>
                                      <p:to>
                                        <p:strVal val="visible"/>
                                      </p:to>
                                    </p:set>
                                    <p:anim calcmode="lin" valueType="num">
                                      <p:cBhvr additive="base">
                                        <p:cTn id="93" dur="500"/>
                                        <p:tgtEl>
                                          <p:spTgt spid="27"/>
                                        </p:tgtEl>
                                        <p:attrNameLst>
                                          <p:attrName>ppt_y</p:attrName>
                                        </p:attrNameLst>
                                      </p:cBhvr>
                                      <p:tavLst>
                                        <p:tav tm="0">
                                          <p:val>
                                            <p:strVal val="#ppt_y-#ppt_h*1.125000"/>
                                          </p:val>
                                        </p:tav>
                                        <p:tav tm="100000">
                                          <p:val>
                                            <p:strVal val="#ppt_y"/>
                                          </p:val>
                                        </p:tav>
                                      </p:tavLst>
                                    </p:anim>
                                    <p:animEffect transition="in" filter="wipe(down)">
                                      <p:cBhvr>
                                        <p:cTn id="94" dur="500"/>
                                        <p:tgtEl>
                                          <p:spTgt spid="27"/>
                                        </p:tgtEl>
                                      </p:cBhvr>
                                    </p:animEffect>
                                  </p:childTnLst>
                                </p:cTn>
                              </p:par>
                            </p:childTnLst>
                          </p:cTn>
                        </p:par>
                      </p:childTnLst>
                    </p:cTn>
                  </p:par>
                  <p:par>
                    <p:cTn id="95" fill="hold">
                      <p:stCondLst>
                        <p:cond delay="indefinite"/>
                      </p:stCondLst>
                      <p:childTnLst>
                        <p:par>
                          <p:cTn id="96" fill="hold">
                            <p:stCondLst>
                              <p:cond delay="0"/>
                            </p:stCondLst>
                            <p:childTnLst>
                              <p:par>
                                <p:cTn id="97" presetID="12" presetClass="entr" presetSubtype="1" fill="hold" nodeType="clickEffect">
                                  <p:stCondLst>
                                    <p:cond delay="0"/>
                                  </p:stCondLst>
                                  <p:childTnLst>
                                    <p:set>
                                      <p:cBhvr>
                                        <p:cTn id="98" dur="1" fill="hold">
                                          <p:stCondLst>
                                            <p:cond delay="0"/>
                                          </p:stCondLst>
                                        </p:cTn>
                                        <p:tgtEl>
                                          <p:spTgt spid="28"/>
                                        </p:tgtEl>
                                        <p:attrNameLst>
                                          <p:attrName>style.visibility</p:attrName>
                                        </p:attrNameLst>
                                      </p:cBhvr>
                                      <p:to>
                                        <p:strVal val="visible"/>
                                      </p:to>
                                    </p:set>
                                    <p:anim calcmode="lin" valueType="num">
                                      <p:cBhvr additive="base">
                                        <p:cTn id="99" dur="500"/>
                                        <p:tgtEl>
                                          <p:spTgt spid="28"/>
                                        </p:tgtEl>
                                        <p:attrNameLst>
                                          <p:attrName>ppt_y</p:attrName>
                                        </p:attrNameLst>
                                      </p:cBhvr>
                                      <p:tavLst>
                                        <p:tav tm="0">
                                          <p:val>
                                            <p:strVal val="#ppt_y-#ppt_h*1.125000"/>
                                          </p:val>
                                        </p:tav>
                                        <p:tav tm="100000">
                                          <p:val>
                                            <p:strVal val="#ppt_y"/>
                                          </p:val>
                                        </p:tav>
                                      </p:tavLst>
                                    </p:anim>
                                    <p:animEffect transition="in" filter="wipe(down)">
                                      <p:cBhvr>
                                        <p:cTn id="100" dur="500"/>
                                        <p:tgtEl>
                                          <p:spTgt spid="28"/>
                                        </p:tgtEl>
                                      </p:cBhvr>
                                    </p:animEffect>
                                  </p:childTnLst>
                                </p:cTn>
                              </p:par>
                            </p:childTnLst>
                          </p:cTn>
                        </p:par>
                      </p:childTnLst>
                    </p:cTn>
                  </p:par>
                  <p:par>
                    <p:cTn id="101" fill="hold">
                      <p:stCondLst>
                        <p:cond delay="indefinite"/>
                      </p:stCondLst>
                      <p:childTnLst>
                        <p:par>
                          <p:cTn id="102" fill="hold">
                            <p:stCondLst>
                              <p:cond delay="0"/>
                            </p:stCondLst>
                            <p:childTnLst>
                              <p:par>
                                <p:cTn id="103" presetID="12" presetClass="entr" presetSubtype="1" fill="hold" grpId="0" nodeType="clickEffect">
                                  <p:stCondLst>
                                    <p:cond delay="0"/>
                                  </p:stCondLst>
                                  <p:childTnLst>
                                    <p:set>
                                      <p:cBhvr>
                                        <p:cTn id="104" dur="1" fill="hold">
                                          <p:stCondLst>
                                            <p:cond delay="0"/>
                                          </p:stCondLst>
                                        </p:cTn>
                                        <p:tgtEl>
                                          <p:spTgt spid="166"/>
                                        </p:tgtEl>
                                        <p:attrNameLst>
                                          <p:attrName>style.visibility</p:attrName>
                                        </p:attrNameLst>
                                      </p:cBhvr>
                                      <p:to>
                                        <p:strVal val="visible"/>
                                      </p:to>
                                    </p:set>
                                    <p:anim calcmode="lin" valueType="num">
                                      <p:cBhvr additive="base">
                                        <p:cTn id="105" dur="500"/>
                                        <p:tgtEl>
                                          <p:spTgt spid="166"/>
                                        </p:tgtEl>
                                        <p:attrNameLst>
                                          <p:attrName>ppt_y</p:attrName>
                                        </p:attrNameLst>
                                      </p:cBhvr>
                                      <p:tavLst>
                                        <p:tav tm="0">
                                          <p:val>
                                            <p:strVal val="#ppt_y-#ppt_h*1.125000"/>
                                          </p:val>
                                        </p:tav>
                                        <p:tav tm="100000">
                                          <p:val>
                                            <p:strVal val="#ppt_y"/>
                                          </p:val>
                                        </p:tav>
                                      </p:tavLst>
                                    </p:anim>
                                    <p:animEffect transition="in" filter="wipe(down)">
                                      <p:cBhvr>
                                        <p:cTn id="106" dur="500"/>
                                        <p:tgtEl>
                                          <p:spTgt spid="166"/>
                                        </p:tgtEl>
                                      </p:cBhvr>
                                    </p:animEffect>
                                  </p:childTnLst>
                                </p:cTn>
                              </p:par>
                            </p:childTnLst>
                          </p:cTn>
                        </p:par>
                      </p:childTnLst>
                    </p:cTn>
                  </p:par>
                  <p:par>
                    <p:cTn id="107" fill="hold">
                      <p:stCondLst>
                        <p:cond delay="indefinite"/>
                      </p:stCondLst>
                      <p:childTnLst>
                        <p:par>
                          <p:cTn id="108" fill="hold">
                            <p:stCondLst>
                              <p:cond delay="0"/>
                            </p:stCondLst>
                            <p:childTnLst>
                              <p:par>
                                <p:cTn id="109" presetID="12" presetClass="entr" presetSubtype="1" fill="hold" nodeType="clickEffect">
                                  <p:stCondLst>
                                    <p:cond delay="0"/>
                                  </p:stCondLst>
                                  <p:childTnLst>
                                    <p:set>
                                      <p:cBhvr>
                                        <p:cTn id="110" dur="1" fill="hold">
                                          <p:stCondLst>
                                            <p:cond delay="0"/>
                                          </p:stCondLst>
                                        </p:cTn>
                                        <p:tgtEl>
                                          <p:spTgt spid="167"/>
                                        </p:tgtEl>
                                        <p:attrNameLst>
                                          <p:attrName>style.visibility</p:attrName>
                                        </p:attrNameLst>
                                      </p:cBhvr>
                                      <p:to>
                                        <p:strVal val="visible"/>
                                      </p:to>
                                    </p:set>
                                    <p:anim calcmode="lin" valueType="num">
                                      <p:cBhvr additive="base">
                                        <p:cTn id="111" dur="500"/>
                                        <p:tgtEl>
                                          <p:spTgt spid="167"/>
                                        </p:tgtEl>
                                        <p:attrNameLst>
                                          <p:attrName>ppt_y</p:attrName>
                                        </p:attrNameLst>
                                      </p:cBhvr>
                                      <p:tavLst>
                                        <p:tav tm="0">
                                          <p:val>
                                            <p:strVal val="#ppt_y-#ppt_h*1.125000"/>
                                          </p:val>
                                        </p:tav>
                                        <p:tav tm="100000">
                                          <p:val>
                                            <p:strVal val="#ppt_y"/>
                                          </p:val>
                                        </p:tav>
                                      </p:tavLst>
                                    </p:anim>
                                    <p:animEffect transition="in" filter="wipe(down)">
                                      <p:cBhvr>
                                        <p:cTn id="112" dur="500"/>
                                        <p:tgtEl>
                                          <p:spTgt spid="167"/>
                                        </p:tgtEl>
                                      </p:cBhvr>
                                    </p:animEffect>
                                  </p:childTnLst>
                                </p:cTn>
                              </p:par>
                              <p:par>
                                <p:cTn id="113" presetID="12" presetClass="entr" presetSubtype="1" fill="hold" nodeType="withEffect">
                                  <p:stCondLst>
                                    <p:cond delay="0"/>
                                  </p:stCondLst>
                                  <p:childTnLst>
                                    <p:set>
                                      <p:cBhvr>
                                        <p:cTn id="114" dur="1" fill="hold">
                                          <p:stCondLst>
                                            <p:cond delay="0"/>
                                          </p:stCondLst>
                                        </p:cTn>
                                        <p:tgtEl>
                                          <p:spTgt spid="168"/>
                                        </p:tgtEl>
                                        <p:attrNameLst>
                                          <p:attrName>style.visibility</p:attrName>
                                        </p:attrNameLst>
                                      </p:cBhvr>
                                      <p:to>
                                        <p:strVal val="visible"/>
                                      </p:to>
                                    </p:set>
                                    <p:anim calcmode="lin" valueType="num">
                                      <p:cBhvr additive="base">
                                        <p:cTn id="115" dur="500"/>
                                        <p:tgtEl>
                                          <p:spTgt spid="168"/>
                                        </p:tgtEl>
                                        <p:attrNameLst>
                                          <p:attrName>ppt_y</p:attrName>
                                        </p:attrNameLst>
                                      </p:cBhvr>
                                      <p:tavLst>
                                        <p:tav tm="0">
                                          <p:val>
                                            <p:strVal val="#ppt_y-#ppt_h*1.125000"/>
                                          </p:val>
                                        </p:tav>
                                        <p:tav tm="100000">
                                          <p:val>
                                            <p:strVal val="#ppt_y"/>
                                          </p:val>
                                        </p:tav>
                                      </p:tavLst>
                                    </p:anim>
                                    <p:animEffect transition="in" filter="wipe(down)">
                                      <p:cBhvr>
                                        <p:cTn id="116" dur="500"/>
                                        <p:tgtEl>
                                          <p:spTgt spid="168"/>
                                        </p:tgtEl>
                                      </p:cBhvr>
                                    </p:animEffect>
                                  </p:childTnLst>
                                </p:cTn>
                              </p:par>
                              <p:par>
                                <p:cTn id="117" presetID="12" presetClass="entr" presetSubtype="1" fill="hold" nodeType="withEffect">
                                  <p:stCondLst>
                                    <p:cond delay="0"/>
                                  </p:stCondLst>
                                  <p:childTnLst>
                                    <p:set>
                                      <p:cBhvr>
                                        <p:cTn id="118" dur="1" fill="hold">
                                          <p:stCondLst>
                                            <p:cond delay="0"/>
                                          </p:stCondLst>
                                        </p:cTn>
                                        <p:tgtEl>
                                          <p:spTgt spid="169"/>
                                        </p:tgtEl>
                                        <p:attrNameLst>
                                          <p:attrName>style.visibility</p:attrName>
                                        </p:attrNameLst>
                                      </p:cBhvr>
                                      <p:to>
                                        <p:strVal val="visible"/>
                                      </p:to>
                                    </p:set>
                                    <p:anim calcmode="lin" valueType="num">
                                      <p:cBhvr additive="base">
                                        <p:cTn id="119" dur="500"/>
                                        <p:tgtEl>
                                          <p:spTgt spid="169"/>
                                        </p:tgtEl>
                                        <p:attrNameLst>
                                          <p:attrName>ppt_y</p:attrName>
                                        </p:attrNameLst>
                                      </p:cBhvr>
                                      <p:tavLst>
                                        <p:tav tm="0">
                                          <p:val>
                                            <p:strVal val="#ppt_y-#ppt_h*1.125000"/>
                                          </p:val>
                                        </p:tav>
                                        <p:tav tm="100000">
                                          <p:val>
                                            <p:strVal val="#ppt_y"/>
                                          </p:val>
                                        </p:tav>
                                      </p:tavLst>
                                    </p:anim>
                                    <p:animEffect transition="in" filter="wipe(down)">
                                      <p:cBhvr>
                                        <p:cTn id="120" dur="500"/>
                                        <p:tgtEl>
                                          <p:spTgt spid="169"/>
                                        </p:tgtEl>
                                      </p:cBhvr>
                                    </p:animEffect>
                                  </p:childTnLst>
                                </p:cTn>
                              </p:par>
                            </p:childTnLst>
                          </p:cTn>
                        </p:par>
                      </p:childTnLst>
                    </p:cTn>
                  </p:par>
                  <p:par>
                    <p:cTn id="121" fill="hold">
                      <p:stCondLst>
                        <p:cond delay="indefinite"/>
                      </p:stCondLst>
                      <p:childTnLst>
                        <p:par>
                          <p:cTn id="122" fill="hold">
                            <p:stCondLst>
                              <p:cond delay="0"/>
                            </p:stCondLst>
                            <p:childTnLst>
                              <p:par>
                                <p:cTn id="123" presetID="12" presetClass="entr" presetSubtype="1" fill="hold" grpId="0" nodeType="clickEffect">
                                  <p:stCondLst>
                                    <p:cond delay="0"/>
                                  </p:stCondLst>
                                  <p:childTnLst>
                                    <p:set>
                                      <p:cBhvr>
                                        <p:cTn id="124" dur="1" fill="hold">
                                          <p:stCondLst>
                                            <p:cond delay="0"/>
                                          </p:stCondLst>
                                        </p:cTn>
                                        <p:tgtEl>
                                          <p:spTgt spid="182"/>
                                        </p:tgtEl>
                                        <p:attrNameLst>
                                          <p:attrName>style.visibility</p:attrName>
                                        </p:attrNameLst>
                                      </p:cBhvr>
                                      <p:to>
                                        <p:strVal val="visible"/>
                                      </p:to>
                                    </p:set>
                                    <p:anim calcmode="lin" valueType="num">
                                      <p:cBhvr additive="base">
                                        <p:cTn id="125" dur="500"/>
                                        <p:tgtEl>
                                          <p:spTgt spid="182"/>
                                        </p:tgtEl>
                                        <p:attrNameLst>
                                          <p:attrName>ppt_y</p:attrName>
                                        </p:attrNameLst>
                                      </p:cBhvr>
                                      <p:tavLst>
                                        <p:tav tm="0">
                                          <p:val>
                                            <p:strVal val="#ppt_y-#ppt_h*1.125000"/>
                                          </p:val>
                                        </p:tav>
                                        <p:tav tm="100000">
                                          <p:val>
                                            <p:strVal val="#ppt_y"/>
                                          </p:val>
                                        </p:tav>
                                      </p:tavLst>
                                    </p:anim>
                                    <p:animEffect transition="in" filter="wipe(down)">
                                      <p:cBhvr>
                                        <p:cTn id="126" dur="500"/>
                                        <p:tgtEl>
                                          <p:spTgt spid="182"/>
                                        </p:tgtEl>
                                      </p:cBhvr>
                                    </p:animEffect>
                                  </p:childTnLst>
                                </p:cTn>
                              </p:par>
                            </p:childTnLst>
                          </p:cTn>
                        </p:par>
                      </p:childTnLst>
                    </p:cTn>
                  </p:par>
                  <p:par>
                    <p:cTn id="127" fill="hold">
                      <p:stCondLst>
                        <p:cond delay="indefinite"/>
                      </p:stCondLst>
                      <p:childTnLst>
                        <p:par>
                          <p:cTn id="128" fill="hold">
                            <p:stCondLst>
                              <p:cond delay="0"/>
                            </p:stCondLst>
                            <p:childTnLst>
                              <p:par>
                                <p:cTn id="129" presetID="12" presetClass="entr" presetSubtype="1" fill="hold" nodeType="clickEffect">
                                  <p:stCondLst>
                                    <p:cond delay="0"/>
                                  </p:stCondLst>
                                  <p:childTnLst>
                                    <p:set>
                                      <p:cBhvr>
                                        <p:cTn id="130" dur="1" fill="hold">
                                          <p:stCondLst>
                                            <p:cond delay="0"/>
                                          </p:stCondLst>
                                        </p:cTn>
                                        <p:tgtEl>
                                          <p:spTgt spid="15"/>
                                        </p:tgtEl>
                                        <p:attrNameLst>
                                          <p:attrName>style.visibility</p:attrName>
                                        </p:attrNameLst>
                                      </p:cBhvr>
                                      <p:to>
                                        <p:strVal val="visible"/>
                                      </p:to>
                                    </p:set>
                                    <p:anim calcmode="lin" valueType="num">
                                      <p:cBhvr additive="base">
                                        <p:cTn id="131" dur="500"/>
                                        <p:tgtEl>
                                          <p:spTgt spid="15"/>
                                        </p:tgtEl>
                                        <p:attrNameLst>
                                          <p:attrName>ppt_y</p:attrName>
                                        </p:attrNameLst>
                                      </p:cBhvr>
                                      <p:tavLst>
                                        <p:tav tm="0">
                                          <p:val>
                                            <p:strVal val="#ppt_y-#ppt_h*1.125000"/>
                                          </p:val>
                                        </p:tav>
                                        <p:tav tm="100000">
                                          <p:val>
                                            <p:strVal val="#ppt_y"/>
                                          </p:val>
                                        </p:tav>
                                      </p:tavLst>
                                    </p:anim>
                                    <p:animEffect transition="in" filter="wipe(down)">
                                      <p:cBhvr>
                                        <p:cTn id="132" dur="500"/>
                                        <p:tgtEl>
                                          <p:spTgt spid="15"/>
                                        </p:tgtEl>
                                      </p:cBhvr>
                                    </p:animEffect>
                                  </p:childTnLst>
                                </p:cTn>
                              </p:par>
                            </p:childTnLst>
                          </p:cTn>
                        </p:par>
                      </p:childTnLst>
                    </p:cTn>
                  </p:par>
                  <p:par>
                    <p:cTn id="133" fill="hold">
                      <p:stCondLst>
                        <p:cond delay="indefinite"/>
                      </p:stCondLst>
                      <p:childTnLst>
                        <p:par>
                          <p:cTn id="134" fill="hold">
                            <p:stCondLst>
                              <p:cond delay="0"/>
                            </p:stCondLst>
                            <p:childTnLst>
                              <p:par>
                                <p:cTn id="135" presetID="22" presetClass="entr" presetSubtype="8" fill="hold" nodeType="clickEffect">
                                  <p:stCondLst>
                                    <p:cond delay="0"/>
                                  </p:stCondLst>
                                  <p:childTnLst>
                                    <p:set>
                                      <p:cBhvr>
                                        <p:cTn id="136" dur="1" fill="hold">
                                          <p:stCondLst>
                                            <p:cond delay="0"/>
                                          </p:stCondLst>
                                        </p:cTn>
                                        <p:tgtEl>
                                          <p:spTgt spid="188"/>
                                        </p:tgtEl>
                                        <p:attrNameLst>
                                          <p:attrName>style.visibility</p:attrName>
                                        </p:attrNameLst>
                                      </p:cBhvr>
                                      <p:to>
                                        <p:strVal val="visible"/>
                                      </p:to>
                                    </p:set>
                                    <p:animEffect transition="in" filter="wipe(left)">
                                      <p:cBhvr>
                                        <p:cTn id="137" dur="500"/>
                                        <p:tgtEl>
                                          <p:spTgt spid="188"/>
                                        </p:tgtEl>
                                      </p:cBhvr>
                                    </p:animEffect>
                                  </p:childTnLst>
                                </p:cTn>
                              </p:par>
                            </p:childTnLst>
                          </p:cTn>
                        </p:par>
                        <p:par>
                          <p:cTn id="138" fill="hold">
                            <p:stCondLst>
                              <p:cond delay="500"/>
                            </p:stCondLst>
                            <p:childTnLst>
                              <p:par>
                                <p:cTn id="139" presetID="22" presetClass="entr" presetSubtype="8" fill="hold" nodeType="afterEffect">
                                  <p:stCondLst>
                                    <p:cond delay="0"/>
                                  </p:stCondLst>
                                  <p:childTnLst>
                                    <p:set>
                                      <p:cBhvr>
                                        <p:cTn id="140" dur="1" fill="hold">
                                          <p:stCondLst>
                                            <p:cond delay="0"/>
                                          </p:stCondLst>
                                        </p:cTn>
                                        <p:tgtEl>
                                          <p:spTgt spid="4"/>
                                        </p:tgtEl>
                                        <p:attrNameLst>
                                          <p:attrName>style.visibility</p:attrName>
                                        </p:attrNameLst>
                                      </p:cBhvr>
                                      <p:to>
                                        <p:strVal val="visible"/>
                                      </p:to>
                                    </p:set>
                                    <p:animEffect transition="in" filter="wipe(left)">
                                      <p:cBhvr>
                                        <p:cTn id="14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P spid="57" grpId="1"/>
      <p:bldP spid="58" grpId="0"/>
      <p:bldP spid="59" grpId="0"/>
      <p:bldP spid="60" grpId="0"/>
      <p:bldP spid="61" grpId="0"/>
      <p:bldP spid="63" grpId="0"/>
      <p:bldP spid="70" grpId="0"/>
      <p:bldP spid="166" grpId="0"/>
      <p:bldP spid="182" grpId="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2215256" y="2436047"/>
            <a:ext cx="3456000" cy="3456000"/>
            <a:chOff x="2215256" y="2294646"/>
            <a:chExt cx="3456000" cy="3456000"/>
          </a:xfrm>
        </p:grpSpPr>
        <p:sp>
          <p:nvSpPr>
            <p:cNvPr id="24" name="椭圆 23"/>
            <p:cNvSpPr/>
            <p:nvPr/>
          </p:nvSpPr>
          <p:spPr>
            <a:xfrm>
              <a:off x="3655256" y="3734646"/>
              <a:ext cx="576000" cy="576000"/>
            </a:xfrm>
            <a:prstGeom prst="ellipse">
              <a:avLst/>
            </a:prstGeom>
            <a:noFill/>
            <a:ln w="635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nvSpPr>
          <p:spPr>
            <a:xfrm>
              <a:off x="3367256" y="3446646"/>
              <a:ext cx="1152000" cy="1152000"/>
            </a:xfrm>
            <a:prstGeom prst="ellipse">
              <a:avLst/>
            </a:prstGeom>
            <a:noFill/>
            <a:ln w="635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a:off x="3079256" y="3158646"/>
              <a:ext cx="1728000" cy="1728000"/>
            </a:xfrm>
            <a:prstGeom prst="ellipse">
              <a:avLst/>
            </a:prstGeom>
            <a:noFill/>
            <a:ln w="635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p:cNvSpPr/>
            <p:nvPr/>
          </p:nvSpPr>
          <p:spPr>
            <a:xfrm>
              <a:off x="2791256" y="2870646"/>
              <a:ext cx="2304000" cy="2304000"/>
            </a:xfrm>
            <a:prstGeom prst="ellipse">
              <a:avLst/>
            </a:prstGeom>
            <a:noFill/>
            <a:ln w="635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p:cNvSpPr/>
            <p:nvPr/>
          </p:nvSpPr>
          <p:spPr>
            <a:xfrm>
              <a:off x="2503256" y="2582646"/>
              <a:ext cx="2880000" cy="2880000"/>
            </a:xfrm>
            <a:prstGeom prst="ellipse">
              <a:avLst/>
            </a:prstGeom>
            <a:noFill/>
            <a:ln w="635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p:nvPr/>
          </p:nvSpPr>
          <p:spPr>
            <a:xfrm>
              <a:off x="2215256" y="2294646"/>
              <a:ext cx="3456000" cy="3456000"/>
            </a:xfrm>
            <a:prstGeom prst="ellipse">
              <a:avLst/>
            </a:prstGeom>
            <a:noFill/>
            <a:ln w="635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3" name="矩形 32"/>
          <p:cNvSpPr/>
          <p:nvPr/>
        </p:nvSpPr>
        <p:spPr>
          <a:xfrm>
            <a:off x="2215255" y="2436047"/>
            <a:ext cx="1728001" cy="345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6" name="组合 35"/>
          <p:cNvGrpSpPr/>
          <p:nvPr/>
        </p:nvGrpSpPr>
        <p:grpSpPr>
          <a:xfrm>
            <a:off x="304799" y="749300"/>
            <a:ext cx="6266993" cy="400110"/>
            <a:chOff x="424116" y="898245"/>
            <a:chExt cx="6266993" cy="400110"/>
          </a:xfrm>
        </p:grpSpPr>
        <p:sp>
          <p:nvSpPr>
            <p:cNvPr id="38" name="平行四边形 37"/>
            <p:cNvSpPr/>
            <p:nvPr/>
          </p:nvSpPr>
          <p:spPr>
            <a:xfrm>
              <a:off x="424116" y="898245"/>
              <a:ext cx="712237"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02</a:t>
              </a:r>
              <a:endParaRPr lang="zh-CN" altLang="en-US" sz="2200" dirty="0">
                <a:latin typeface="Impact" panose="020B0806030902050204" pitchFamily="34" charset="0"/>
              </a:endParaRPr>
            </a:p>
          </p:txBody>
        </p:sp>
        <p:sp>
          <p:nvSpPr>
            <p:cNvPr id="40" name="文本框 39"/>
            <p:cNvSpPr txBox="1"/>
            <p:nvPr/>
          </p:nvSpPr>
          <p:spPr>
            <a:xfrm>
              <a:off x="1127071" y="898245"/>
              <a:ext cx="5564038" cy="400110"/>
            </a:xfrm>
            <a:prstGeom prst="rect">
              <a:avLst/>
            </a:prstGeom>
            <a:noFill/>
          </p:spPr>
          <p:txBody>
            <a:bodyPr wrap="square" rtlCol="0">
              <a:spAutoFit/>
            </a:bodyPr>
            <a:lstStyle/>
            <a:p>
              <a:r>
                <a:rPr lang="zh-CN" altLang="en-US" sz="2000" b="1" dirty="0"/>
                <a:t>常见的信道复用技术</a:t>
              </a:r>
              <a:endParaRPr lang="zh-CN" altLang="en-US" sz="2000" b="1" dirty="0"/>
            </a:p>
          </p:txBody>
        </p:sp>
      </p:grpSp>
      <p:sp>
        <p:nvSpPr>
          <p:cNvPr id="6" name="矩形 5"/>
          <p:cNvSpPr/>
          <p:nvPr/>
        </p:nvSpPr>
        <p:spPr>
          <a:xfrm>
            <a:off x="1049951" y="1351304"/>
            <a:ext cx="1988545" cy="486923"/>
          </a:xfrm>
          <a:prstGeom prst="rect">
            <a:avLst/>
          </a:prstGeom>
          <a:solidFill>
            <a:schemeClr val="bg2">
              <a:lumMod val="9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rPr>
              <a:t>频分复用</a:t>
            </a:r>
            <a:r>
              <a:rPr lang="en-US" altLang="zh-CN" sz="2000" b="1" dirty="0">
                <a:solidFill>
                  <a:schemeClr val="bg1"/>
                </a:solidFill>
              </a:rPr>
              <a:t>FDM</a:t>
            </a:r>
            <a:endParaRPr lang="zh-CN" altLang="en-US" sz="2000" b="1" dirty="0">
              <a:solidFill>
                <a:schemeClr val="bg1"/>
              </a:solidFill>
            </a:endParaRPr>
          </a:p>
        </p:txBody>
      </p:sp>
      <p:sp>
        <p:nvSpPr>
          <p:cNvPr id="8" name="矩形 7"/>
          <p:cNvSpPr/>
          <p:nvPr/>
        </p:nvSpPr>
        <p:spPr>
          <a:xfrm>
            <a:off x="3765201" y="1351304"/>
            <a:ext cx="1988545" cy="486923"/>
          </a:xfrm>
          <a:prstGeom prst="rect">
            <a:avLst/>
          </a:prstGeom>
          <a:solidFill>
            <a:schemeClr val="bg2">
              <a:lumMod val="9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rPr>
              <a:t>时分复用</a:t>
            </a:r>
            <a:r>
              <a:rPr lang="en-US" altLang="zh-CN" sz="2000" b="1" dirty="0">
                <a:solidFill>
                  <a:schemeClr val="bg1"/>
                </a:solidFill>
              </a:rPr>
              <a:t>TDM</a:t>
            </a:r>
            <a:endParaRPr lang="zh-CN" altLang="en-US" sz="2000" b="1" dirty="0">
              <a:solidFill>
                <a:schemeClr val="bg1"/>
              </a:solidFill>
            </a:endParaRPr>
          </a:p>
        </p:txBody>
      </p:sp>
      <p:sp>
        <p:nvSpPr>
          <p:cNvPr id="9" name="矩形 8"/>
          <p:cNvSpPr/>
          <p:nvPr/>
        </p:nvSpPr>
        <p:spPr>
          <a:xfrm>
            <a:off x="6480451" y="1351304"/>
            <a:ext cx="1988545" cy="486923"/>
          </a:xfrm>
          <a:prstGeom prst="rect">
            <a:avLst/>
          </a:prstGeom>
          <a:solidFill>
            <a:schemeClr val="bg2">
              <a:lumMod val="9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rPr>
              <a:t>波分复用</a:t>
            </a:r>
            <a:r>
              <a:rPr lang="en-US" altLang="zh-CN" sz="2000" b="1" dirty="0">
                <a:solidFill>
                  <a:schemeClr val="bg1"/>
                </a:solidFill>
              </a:rPr>
              <a:t>WDM</a:t>
            </a:r>
            <a:endParaRPr lang="zh-CN" altLang="en-US" sz="2000" b="1" dirty="0">
              <a:solidFill>
                <a:schemeClr val="bg1"/>
              </a:solidFill>
            </a:endParaRPr>
          </a:p>
        </p:txBody>
      </p:sp>
      <p:sp>
        <p:nvSpPr>
          <p:cNvPr id="10" name="矩形 9"/>
          <p:cNvSpPr/>
          <p:nvPr/>
        </p:nvSpPr>
        <p:spPr>
          <a:xfrm>
            <a:off x="9195701" y="1351304"/>
            <a:ext cx="1988545" cy="486923"/>
          </a:xfrm>
          <a:prstGeom prst="rect">
            <a:avLst/>
          </a:prstGeom>
          <a:solidFill>
            <a:schemeClr val="bg2">
              <a:lumMod val="9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rPr>
              <a:t>码分复用</a:t>
            </a:r>
            <a:r>
              <a:rPr lang="en-US" altLang="zh-CN" sz="2000" b="1" dirty="0">
                <a:solidFill>
                  <a:schemeClr val="bg1"/>
                </a:solidFill>
              </a:rPr>
              <a:t>CDM</a:t>
            </a:r>
            <a:endParaRPr lang="zh-CN" altLang="en-US" sz="2000" b="1" dirty="0">
              <a:solidFill>
                <a:schemeClr val="bg1"/>
              </a:solidFill>
            </a:endParaRPr>
          </a:p>
        </p:txBody>
      </p:sp>
      <p:sp>
        <p:nvSpPr>
          <p:cNvPr id="13" name="矩形 12"/>
          <p:cNvSpPr/>
          <p:nvPr/>
        </p:nvSpPr>
        <p:spPr>
          <a:xfrm>
            <a:off x="9195701" y="1351304"/>
            <a:ext cx="1988545" cy="486923"/>
          </a:xfrm>
          <a:prstGeom prst="rect">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rPr>
              <a:t>码分复用</a:t>
            </a:r>
            <a:r>
              <a:rPr lang="en-US" altLang="zh-CN" sz="2000" b="1" dirty="0">
                <a:solidFill>
                  <a:schemeClr val="bg1"/>
                </a:solidFill>
              </a:rPr>
              <a:t>CDM</a:t>
            </a:r>
            <a:endParaRPr lang="zh-CN" altLang="en-US" sz="2000" b="1" dirty="0">
              <a:solidFill>
                <a:schemeClr val="bg1"/>
              </a:solidFill>
            </a:endParaRPr>
          </a:p>
        </p:txBody>
      </p:sp>
      <p:grpSp>
        <p:nvGrpSpPr>
          <p:cNvPr id="2" name="组合 1"/>
          <p:cNvGrpSpPr/>
          <p:nvPr/>
        </p:nvGrpSpPr>
        <p:grpSpPr>
          <a:xfrm>
            <a:off x="319153" y="2611756"/>
            <a:ext cx="5344599" cy="3881366"/>
            <a:chOff x="319153" y="2470355"/>
            <a:chExt cx="5344599" cy="3881366"/>
          </a:xfrm>
        </p:grpSpPr>
        <p:pic>
          <p:nvPicPr>
            <p:cNvPr id="34" name="图形 33"/>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a:off x="319153" y="3837980"/>
              <a:ext cx="1124495" cy="2197877"/>
            </a:xfrm>
            <a:prstGeom prst="rect">
              <a:avLst/>
            </a:prstGeom>
          </p:spPr>
        </p:pic>
        <p:pic>
          <p:nvPicPr>
            <p:cNvPr id="35" name="图形 34"/>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202764" y="2470355"/>
              <a:ext cx="483577" cy="906707"/>
            </a:xfrm>
            <a:prstGeom prst="rect">
              <a:avLst/>
            </a:prstGeom>
          </p:spPr>
        </p:pic>
        <p:pic>
          <p:nvPicPr>
            <p:cNvPr id="37" name="图形 3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180175" y="3569293"/>
              <a:ext cx="483577" cy="906707"/>
            </a:xfrm>
            <a:prstGeom prst="rect">
              <a:avLst/>
            </a:prstGeom>
          </p:spPr>
        </p:pic>
        <p:pic>
          <p:nvPicPr>
            <p:cNvPr id="39" name="图形 38"/>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202764" y="4668232"/>
              <a:ext cx="483577" cy="906707"/>
            </a:xfrm>
            <a:prstGeom prst="rect">
              <a:avLst/>
            </a:prstGeom>
          </p:spPr>
        </p:pic>
        <p:sp>
          <p:nvSpPr>
            <p:cNvPr id="41" name="文本框 40"/>
            <p:cNvSpPr txBox="1"/>
            <p:nvPr/>
          </p:nvSpPr>
          <p:spPr>
            <a:xfrm>
              <a:off x="3535406" y="2860466"/>
              <a:ext cx="860789" cy="369332"/>
            </a:xfrm>
            <a:prstGeom prst="rect">
              <a:avLst/>
            </a:prstGeom>
            <a:noFill/>
          </p:spPr>
          <p:txBody>
            <a:bodyPr wrap="square" rtlCol="0">
              <a:spAutoFit/>
            </a:bodyPr>
            <a:lstStyle/>
            <a:p>
              <a:r>
                <a:rPr lang="zh-CN" altLang="en-US" b="1" dirty="0">
                  <a:latin typeface="+mn-ea"/>
                </a:rPr>
                <a:t>手机</a:t>
              </a:r>
              <a:r>
                <a:rPr lang="en-US" altLang="zh-CN" b="1" dirty="0">
                  <a:latin typeface="+mn-ea"/>
                </a:rPr>
                <a:t>A</a:t>
              </a:r>
              <a:endParaRPr lang="zh-CN" altLang="en-US" b="1" dirty="0">
                <a:latin typeface="+mn-ea"/>
              </a:endParaRPr>
            </a:p>
          </p:txBody>
        </p:sp>
        <p:sp>
          <p:nvSpPr>
            <p:cNvPr id="42" name="文本框 41"/>
            <p:cNvSpPr txBox="1"/>
            <p:nvPr/>
          </p:nvSpPr>
          <p:spPr>
            <a:xfrm>
              <a:off x="4513460" y="4019425"/>
              <a:ext cx="869796" cy="369332"/>
            </a:xfrm>
            <a:prstGeom prst="rect">
              <a:avLst/>
            </a:prstGeom>
            <a:noFill/>
          </p:spPr>
          <p:txBody>
            <a:bodyPr wrap="square" rtlCol="0">
              <a:spAutoFit/>
            </a:bodyPr>
            <a:lstStyle/>
            <a:p>
              <a:r>
                <a:rPr lang="zh-CN" altLang="en-US" b="1" dirty="0">
                  <a:latin typeface="+mn-ea"/>
                </a:rPr>
                <a:t>手机</a:t>
              </a:r>
              <a:r>
                <a:rPr lang="en-US" altLang="zh-CN" b="1" dirty="0">
                  <a:latin typeface="+mn-ea"/>
                </a:rPr>
                <a:t>B</a:t>
              </a:r>
              <a:endParaRPr lang="zh-CN" altLang="en-US" b="1" dirty="0">
                <a:latin typeface="+mn-ea"/>
              </a:endParaRPr>
            </a:p>
          </p:txBody>
        </p:sp>
        <p:sp>
          <p:nvSpPr>
            <p:cNvPr id="43" name="文本框 42"/>
            <p:cNvSpPr txBox="1"/>
            <p:nvPr/>
          </p:nvSpPr>
          <p:spPr>
            <a:xfrm>
              <a:off x="3544150" y="5150039"/>
              <a:ext cx="961150" cy="369332"/>
            </a:xfrm>
            <a:prstGeom prst="rect">
              <a:avLst/>
            </a:prstGeom>
            <a:noFill/>
          </p:spPr>
          <p:txBody>
            <a:bodyPr wrap="square" rtlCol="0">
              <a:spAutoFit/>
            </a:bodyPr>
            <a:lstStyle/>
            <a:p>
              <a:r>
                <a:rPr lang="zh-CN" altLang="en-US" b="1" dirty="0">
                  <a:latin typeface="+mn-ea"/>
                </a:rPr>
                <a:t>手机</a:t>
              </a:r>
              <a:r>
                <a:rPr lang="en-US" altLang="zh-CN" b="1" dirty="0">
                  <a:latin typeface="+mn-ea"/>
                </a:rPr>
                <a:t>C</a:t>
              </a:r>
              <a:endParaRPr lang="zh-CN" altLang="en-US" b="1" dirty="0">
                <a:latin typeface="+mn-ea"/>
              </a:endParaRPr>
            </a:p>
          </p:txBody>
        </p:sp>
        <p:sp>
          <p:nvSpPr>
            <p:cNvPr id="44" name="文本框 43"/>
            <p:cNvSpPr txBox="1"/>
            <p:nvPr/>
          </p:nvSpPr>
          <p:spPr>
            <a:xfrm>
              <a:off x="537329" y="5982389"/>
              <a:ext cx="745151" cy="369332"/>
            </a:xfrm>
            <a:prstGeom prst="rect">
              <a:avLst/>
            </a:prstGeom>
            <a:noFill/>
          </p:spPr>
          <p:txBody>
            <a:bodyPr wrap="square" rtlCol="0">
              <a:spAutoFit/>
            </a:bodyPr>
            <a:lstStyle/>
            <a:p>
              <a:pPr algn="ctr"/>
              <a:r>
                <a:rPr lang="zh-CN" altLang="en-US" b="1" dirty="0">
                  <a:latin typeface="+mn-ea"/>
                </a:rPr>
                <a:t>基站</a:t>
              </a:r>
              <a:endParaRPr lang="zh-CN" altLang="en-US" b="1" dirty="0">
                <a:latin typeface="+mn-ea"/>
              </a:endParaRPr>
            </a:p>
          </p:txBody>
        </p:sp>
      </p:grpSp>
      <p:sp>
        <p:nvSpPr>
          <p:cNvPr id="45" name="文本框 44"/>
          <p:cNvSpPr txBox="1"/>
          <p:nvPr/>
        </p:nvSpPr>
        <p:spPr>
          <a:xfrm>
            <a:off x="264272" y="2713898"/>
            <a:ext cx="2843313" cy="369332"/>
          </a:xfrm>
          <a:prstGeom prst="rect">
            <a:avLst/>
          </a:prstGeom>
          <a:noFill/>
        </p:spPr>
        <p:txBody>
          <a:bodyPr wrap="square" rtlCol="0">
            <a:spAutoFit/>
          </a:bodyPr>
          <a:lstStyle/>
          <a:p>
            <a:r>
              <a:rPr lang="zh-CN" altLang="en-US" b="1" dirty="0">
                <a:latin typeface="+mn-ea"/>
              </a:rPr>
              <a:t>知道各手机的码片序列</a:t>
            </a:r>
            <a:endParaRPr lang="zh-CN" altLang="en-US" b="1" dirty="0">
              <a:latin typeface="+mn-ea"/>
            </a:endParaRPr>
          </a:p>
        </p:txBody>
      </p:sp>
      <p:sp>
        <p:nvSpPr>
          <p:cNvPr id="57" name="文本框 56"/>
          <p:cNvSpPr txBox="1"/>
          <p:nvPr/>
        </p:nvSpPr>
        <p:spPr>
          <a:xfrm>
            <a:off x="3367256" y="2315660"/>
            <a:ext cx="1988546" cy="369332"/>
          </a:xfrm>
          <a:prstGeom prst="rect">
            <a:avLst/>
          </a:prstGeom>
          <a:noFill/>
        </p:spPr>
        <p:txBody>
          <a:bodyPr wrap="square" rtlCol="0">
            <a:spAutoFit/>
          </a:bodyPr>
          <a:lstStyle/>
          <a:p>
            <a:r>
              <a:rPr lang="zh-CN" altLang="en-US" b="1" dirty="0">
                <a:latin typeface="+mn-ea"/>
              </a:rPr>
              <a:t>（</a:t>
            </a:r>
            <a:r>
              <a:rPr lang="en-US" altLang="zh-CN" b="1" dirty="0">
                <a:latin typeface="+mn-ea"/>
              </a:rPr>
              <a:t>+1 -1 +1 -1</a:t>
            </a:r>
            <a:r>
              <a:rPr lang="zh-CN" altLang="en-US" b="1" dirty="0">
                <a:latin typeface="+mn-ea"/>
              </a:rPr>
              <a:t>）</a:t>
            </a:r>
            <a:endParaRPr lang="zh-CN" altLang="en-US" b="1" dirty="0">
              <a:latin typeface="+mn-ea"/>
            </a:endParaRPr>
          </a:p>
        </p:txBody>
      </p:sp>
      <p:sp>
        <p:nvSpPr>
          <p:cNvPr id="58" name="文本框 57"/>
          <p:cNvSpPr txBox="1"/>
          <p:nvPr/>
        </p:nvSpPr>
        <p:spPr>
          <a:xfrm>
            <a:off x="4305441" y="4556726"/>
            <a:ext cx="1988546" cy="369332"/>
          </a:xfrm>
          <a:prstGeom prst="rect">
            <a:avLst/>
          </a:prstGeom>
          <a:noFill/>
        </p:spPr>
        <p:txBody>
          <a:bodyPr wrap="square" rtlCol="0">
            <a:spAutoFit/>
          </a:bodyPr>
          <a:lstStyle/>
          <a:p>
            <a:r>
              <a:rPr lang="zh-CN" altLang="en-US" b="1" dirty="0">
                <a:latin typeface="+mn-ea"/>
              </a:rPr>
              <a:t>（</a:t>
            </a:r>
            <a:r>
              <a:rPr lang="en-US" altLang="zh-CN" b="1" dirty="0">
                <a:latin typeface="+mn-ea"/>
              </a:rPr>
              <a:t>+1 +1 -1 -1</a:t>
            </a:r>
            <a:r>
              <a:rPr lang="zh-CN" altLang="en-US" b="1" dirty="0">
                <a:latin typeface="+mn-ea"/>
              </a:rPr>
              <a:t>）</a:t>
            </a:r>
            <a:endParaRPr lang="zh-CN" altLang="en-US" b="1" dirty="0">
              <a:latin typeface="+mn-ea"/>
            </a:endParaRPr>
          </a:p>
        </p:txBody>
      </p:sp>
      <p:sp>
        <p:nvSpPr>
          <p:cNvPr id="59" name="文本框 58"/>
          <p:cNvSpPr txBox="1"/>
          <p:nvPr/>
        </p:nvSpPr>
        <p:spPr>
          <a:xfrm>
            <a:off x="3367256" y="5773744"/>
            <a:ext cx="1988546" cy="369332"/>
          </a:xfrm>
          <a:prstGeom prst="rect">
            <a:avLst/>
          </a:prstGeom>
          <a:noFill/>
        </p:spPr>
        <p:txBody>
          <a:bodyPr wrap="square" rtlCol="0">
            <a:spAutoFit/>
          </a:bodyPr>
          <a:lstStyle/>
          <a:p>
            <a:r>
              <a:rPr lang="zh-CN" altLang="en-US" b="1" dirty="0">
                <a:latin typeface="+mn-ea"/>
              </a:rPr>
              <a:t>（</a:t>
            </a:r>
            <a:r>
              <a:rPr lang="en-US" altLang="zh-CN" b="1" dirty="0">
                <a:latin typeface="+mn-ea"/>
              </a:rPr>
              <a:t>+1 +1 +1 +1</a:t>
            </a:r>
            <a:r>
              <a:rPr lang="zh-CN" altLang="en-US" b="1" dirty="0">
                <a:latin typeface="+mn-ea"/>
              </a:rPr>
              <a:t>）</a:t>
            </a:r>
            <a:endParaRPr lang="zh-CN" altLang="en-US" b="1" dirty="0">
              <a:latin typeface="+mn-ea"/>
            </a:endParaRPr>
          </a:p>
        </p:txBody>
      </p:sp>
      <p:sp>
        <p:nvSpPr>
          <p:cNvPr id="60" name="文本框 59"/>
          <p:cNvSpPr txBox="1"/>
          <p:nvPr/>
        </p:nvSpPr>
        <p:spPr>
          <a:xfrm>
            <a:off x="264272" y="3040033"/>
            <a:ext cx="2700930" cy="369332"/>
          </a:xfrm>
          <a:prstGeom prst="rect">
            <a:avLst/>
          </a:prstGeom>
          <a:noFill/>
        </p:spPr>
        <p:txBody>
          <a:bodyPr wrap="square" rtlCol="0">
            <a:spAutoFit/>
          </a:bodyPr>
          <a:lstStyle/>
          <a:p>
            <a:r>
              <a:rPr lang="zh-CN" altLang="en-US" b="1" dirty="0">
                <a:latin typeface="+mn-ea"/>
              </a:rPr>
              <a:t>给手机</a:t>
            </a:r>
            <a:r>
              <a:rPr lang="en-US" altLang="zh-CN" b="1" dirty="0">
                <a:latin typeface="+mn-ea"/>
              </a:rPr>
              <a:t>A</a:t>
            </a:r>
            <a:r>
              <a:rPr lang="zh-CN" altLang="en-US" b="1" dirty="0">
                <a:latin typeface="+mn-ea"/>
              </a:rPr>
              <a:t>发送比特串</a:t>
            </a:r>
            <a:r>
              <a:rPr lang="en-US" altLang="zh-CN" b="1" dirty="0">
                <a:latin typeface="+mn-ea"/>
              </a:rPr>
              <a:t>101</a:t>
            </a:r>
            <a:endParaRPr lang="zh-CN" altLang="en-US" b="1" dirty="0">
              <a:latin typeface="+mn-ea"/>
            </a:endParaRPr>
          </a:p>
        </p:txBody>
      </p:sp>
      <p:sp>
        <p:nvSpPr>
          <p:cNvPr id="61" name="文本框 60"/>
          <p:cNvSpPr txBox="1"/>
          <p:nvPr/>
        </p:nvSpPr>
        <p:spPr>
          <a:xfrm>
            <a:off x="256768" y="3361081"/>
            <a:ext cx="2700930" cy="369332"/>
          </a:xfrm>
          <a:prstGeom prst="rect">
            <a:avLst/>
          </a:prstGeom>
          <a:noFill/>
        </p:spPr>
        <p:txBody>
          <a:bodyPr wrap="square" rtlCol="0">
            <a:spAutoFit/>
          </a:bodyPr>
          <a:lstStyle/>
          <a:p>
            <a:r>
              <a:rPr lang="zh-CN" altLang="en-US" b="1" dirty="0">
                <a:latin typeface="+mn-ea"/>
              </a:rPr>
              <a:t>给手机</a:t>
            </a:r>
            <a:r>
              <a:rPr lang="en-US" altLang="zh-CN" b="1" dirty="0">
                <a:latin typeface="+mn-ea"/>
              </a:rPr>
              <a:t>B</a:t>
            </a:r>
            <a:r>
              <a:rPr lang="zh-CN" altLang="en-US" b="1" dirty="0">
                <a:latin typeface="+mn-ea"/>
              </a:rPr>
              <a:t>发送比特串</a:t>
            </a:r>
            <a:r>
              <a:rPr lang="en-US" altLang="zh-CN" b="1" dirty="0">
                <a:latin typeface="+mn-ea"/>
              </a:rPr>
              <a:t>110</a:t>
            </a:r>
            <a:endParaRPr lang="zh-CN" altLang="en-US" b="1" dirty="0">
              <a:latin typeface="+mn-ea"/>
            </a:endParaRPr>
          </a:p>
        </p:txBody>
      </p:sp>
      <p:grpSp>
        <p:nvGrpSpPr>
          <p:cNvPr id="188" name="组合 187"/>
          <p:cNvGrpSpPr/>
          <p:nvPr/>
        </p:nvGrpSpPr>
        <p:grpSpPr>
          <a:xfrm>
            <a:off x="1019383" y="3744494"/>
            <a:ext cx="3211873" cy="428483"/>
            <a:chOff x="1019383" y="3744494"/>
            <a:chExt cx="3211873" cy="428483"/>
          </a:xfrm>
        </p:grpSpPr>
        <p:cxnSp>
          <p:nvCxnSpPr>
            <p:cNvPr id="184" name="直接箭头连接符 183"/>
            <p:cNvCxnSpPr>
              <a:endCxn id="24" idx="6"/>
            </p:cNvCxnSpPr>
            <p:nvPr/>
          </p:nvCxnSpPr>
          <p:spPr>
            <a:xfrm flipV="1">
              <a:off x="1281668" y="4164047"/>
              <a:ext cx="2949588" cy="8930"/>
            </a:xfrm>
            <a:prstGeom prst="straightConnector1">
              <a:avLst/>
            </a:prstGeom>
            <a:ln w="76200">
              <a:solidFill>
                <a:schemeClr val="tx1"/>
              </a:solidFill>
              <a:prstDash val="dash"/>
              <a:tailEnd type="triangle" w="med" len="lg"/>
            </a:ln>
          </p:spPr>
          <p:style>
            <a:lnRef idx="1">
              <a:schemeClr val="accent1"/>
            </a:lnRef>
            <a:fillRef idx="0">
              <a:schemeClr val="accent1"/>
            </a:fillRef>
            <a:effectRef idx="0">
              <a:schemeClr val="accent1"/>
            </a:effectRef>
            <a:fontRef idx="minor">
              <a:schemeClr val="tx1"/>
            </a:fontRef>
          </p:style>
        </p:cxnSp>
        <p:sp>
          <p:nvSpPr>
            <p:cNvPr id="29" name="文本框 28"/>
            <p:cNvSpPr txBox="1"/>
            <p:nvPr/>
          </p:nvSpPr>
          <p:spPr>
            <a:xfrm>
              <a:off x="1019383" y="3744494"/>
              <a:ext cx="2956635" cy="369332"/>
            </a:xfrm>
            <a:prstGeom prst="rect">
              <a:avLst/>
            </a:prstGeom>
            <a:noFill/>
          </p:spPr>
          <p:txBody>
            <a:bodyPr wrap="square" rtlCol="0">
              <a:spAutoFit/>
            </a:bodyPr>
            <a:lstStyle/>
            <a:p>
              <a:r>
                <a:rPr lang="zh-CN" altLang="en-US" b="1" dirty="0"/>
                <a:t>（</a:t>
              </a:r>
              <a:r>
                <a:rPr lang="en-US" altLang="zh-CN" b="1" dirty="0"/>
                <a:t>+2 0 0 -2 0 +2 -2 0 0 -2 +2 0</a:t>
              </a:r>
              <a:r>
                <a:rPr lang="zh-CN" altLang="en-US" b="1" dirty="0"/>
                <a:t>）</a:t>
              </a:r>
              <a:endParaRPr lang="zh-CN" altLang="en-US" b="1" dirty="0"/>
            </a:p>
          </p:txBody>
        </p:sp>
      </p:grpSp>
      <p:sp>
        <p:nvSpPr>
          <p:cNvPr id="107" name="文本框 106"/>
          <p:cNvSpPr txBox="1"/>
          <p:nvPr/>
        </p:nvSpPr>
        <p:spPr>
          <a:xfrm>
            <a:off x="6227978" y="2115303"/>
            <a:ext cx="5659222" cy="646331"/>
          </a:xfrm>
          <a:prstGeom prst="rect">
            <a:avLst/>
          </a:prstGeom>
          <a:solidFill>
            <a:schemeClr val="accent1"/>
          </a:solidFill>
        </p:spPr>
        <p:txBody>
          <a:bodyPr wrap="square" rtlCol="0">
            <a:spAutoFit/>
          </a:bodyPr>
          <a:lstStyle/>
          <a:p>
            <a:r>
              <a:rPr lang="zh-CN" altLang="en-US" b="1" dirty="0">
                <a:solidFill>
                  <a:schemeClr val="bg1"/>
                </a:solidFill>
                <a:latin typeface="+mn-ea"/>
              </a:rPr>
              <a:t>手机</a:t>
            </a:r>
            <a:r>
              <a:rPr lang="en-US" altLang="zh-CN" b="1" dirty="0">
                <a:solidFill>
                  <a:schemeClr val="bg1"/>
                </a:solidFill>
                <a:latin typeface="+mn-ea"/>
              </a:rPr>
              <a:t>A</a:t>
            </a:r>
            <a:r>
              <a:rPr lang="zh-CN" altLang="en-US" b="1" dirty="0">
                <a:solidFill>
                  <a:schemeClr val="bg1"/>
                </a:solidFill>
                <a:latin typeface="+mn-ea"/>
              </a:rPr>
              <a:t>收到基站发来的叠加后的信号，就用自己的码片向量与收到的叠加后的码片向量，做规格化内积运算：</a:t>
            </a:r>
            <a:endParaRPr lang="zh-CN" altLang="en-US" b="1" dirty="0">
              <a:solidFill>
                <a:schemeClr val="bg1"/>
              </a:solidFill>
              <a:latin typeface="+mn-ea"/>
            </a:endParaRPr>
          </a:p>
        </p:txBody>
      </p:sp>
      <mc:AlternateContent xmlns:mc="http://schemas.openxmlformats.org/markup-compatibility/2006">
        <mc:Choice xmlns:a14="http://schemas.microsoft.com/office/drawing/2010/main" Requires="a14">
          <p:sp>
            <p:nvSpPr>
              <p:cNvPr id="131" name="文本框 130"/>
              <p:cNvSpPr txBox="1"/>
              <p:nvPr/>
            </p:nvSpPr>
            <p:spPr>
              <a:xfrm>
                <a:off x="6033441" y="3146469"/>
                <a:ext cx="6108568" cy="2253502"/>
              </a:xfrm>
              <a:prstGeom prst="rect">
                <a:avLst/>
              </a:prstGeom>
              <a:noFill/>
            </p:spPr>
            <p:txBody>
              <a:bodyPr wrap="square">
                <a:spAutoFit/>
              </a:bodyPr>
              <a:lstStyle/>
              <a:p>
                <a:pPr indent="127000" algn="just"/>
                <a14:m>
                  <m:oMathPara xmlns:m="http://schemas.openxmlformats.org/officeDocument/2006/math">
                    <m:oMathParaPr>
                      <m:jc m:val="centerGroup"/>
                    </m:oMathParaPr>
                    <m:oMath xmlns:m="http://schemas.openxmlformats.org/officeDocument/2006/math">
                      <m:f>
                        <m:fPr>
                          <m:ctrlPr>
                            <a:rPr lang="zh-CN" altLang="zh-CN" sz="1800" b="1" i="1" kern="100" smtClean="0">
                              <a:effectLst/>
                              <a:latin typeface="Cambria Math" panose="02040503050406030204" pitchFamily="18" charset="0"/>
                              <a:ea typeface="Cambria Math" panose="02040503050406030204" pitchFamily="18" charset="0"/>
                              <a:cs typeface="Times New Roman" panose="02020603050405020304" pitchFamily="18" charset="0"/>
                            </a:rPr>
                          </m:ctrlPr>
                        </m:fPr>
                        <m:num>
                          <m:d>
                            <m:dPr>
                              <m:ctrlPr>
                                <a:rPr lang="zh-CN" altLang="zh-CN" sz="1800" b="1"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b="1"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b="1" i="1" kern="100">
                                  <a:effectLst/>
                                  <a:latin typeface="Cambria Math" panose="02040503050406030204" pitchFamily="18" charset="0"/>
                                  <a:ea typeface="宋体" panose="02010600030101010101" pitchFamily="2" charset="-122"/>
                                  <a:cs typeface="Times New Roman" panose="02020603050405020304" pitchFamily="18" charset="0"/>
                                </a:rPr>
                                <m:t>𝟏</m:t>
                              </m:r>
                            </m:e>
                          </m:d>
                          <m:r>
                            <a:rPr lang="en-US" altLang="zh-CN" sz="1800" b="1" i="1" kern="100">
                              <a:effectLst/>
                              <a:latin typeface="Cambria Math" panose="02040503050406030204" pitchFamily="18" charset="0"/>
                              <a:ea typeface="宋体" panose="02010600030101010101" pitchFamily="2" charset="-122"/>
                              <a:cs typeface="Times New Roman" panose="02020603050405020304" pitchFamily="18" charset="0"/>
                            </a:rPr>
                            <m:t>×</m:t>
                          </m:r>
                          <m:d>
                            <m:dPr>
                              <m:ctrlPr>
                                <a:rPr lang="zh-CN" altLang="zh-CN" sz="1800" b="1"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b="1"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b="1" i="1" kern="100">
                                  <a:effectLst/>
                                  <a:latin typeface="Cambria Math" panose="02040503050406030204" pitchFamily="18" charset="0"/>
                                  <a:ea typeface="宋体" panose="02010600030101010101" pitchFamily="2" charset="-122"/>
                                  <a:cs typeface="Times New Roman" panose="02020603050405020304" pitchFamily="18" charset="0"/>
                                </a:rPr>
                                <m:t>𝟐</m:t>
                              </m:r>
                            </m:e>
                          </m:d>
                          <m:r>
                            <a:rPr lang="en-US" altLang="zh-CN" sz="1800" b="1" i="1" kern="100">
                              <a:effectLst/>
                              <a:latin typeface="Cambria Math" panose="02040503050406030204" pitchFamily="18" charset="0"/>
                              <a:ea typeface="宋体" panose="02010600030101010101" pitchFamily="2" charset="-122"/>
                              <a:cs typeface="Times New Roman" panose="02020603050405020304" pitchFamily="18" charset="0"/>
                            </a:rPr>
                            <m:t>+</m:t>
                          </m:r>
                          <m:d>
                            <m:dPr>
                              <m:ctrlPr>
                                <a:rPr lang="zh-CN" altLang="zh-CN" sz="1800" b="1"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b="1"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b="1" i="1" kern="100">
                                  <a:effectLst/>
                                  <a:latin typeface="Cambria Math" panose="02040503050406030204" pitchFamily="18" charset="0"/>
                                  <a:ea typeface="宋体" panose="02010600030101010101" pitchFamily="2" charset="-122"/>
                                  <a:cs typeface="Times New Roman" panose="02020603050405020304" pitchFamily="18" charset="0"/>
                                </a:rPr>
                                <m:t>𝟏</m:t>
                              </m:r>
                            </m:e>
                          </m:d>
                          <m:r>
                            <a:rPr lang="en-US" altLang="zh-CN" sz="1800" b="1"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b="1" i="1" kern="100">
                              <a:effectLst/>
                              <a:latin typeface="Cambria Math" panose="02040503050406030204" pitchFamily="18" charset="0"/>
                              <a:ea typeface="宋体" panose="02010600030101010101" pitchFamily="2" charset="-122"/>
                              <a:cs typeface="Times New Roman" panose="02020603050405020304" pitchFamily="18" charset="0"/>
                            </a:rPr>
                            <m:t>𝟎</m:t>
                          </m:r>
                          <m:r>
                            <a:rPr lang="en-US" altLang="zh-CN" sz="1800" b="1" i="1" kern="100">
                              <a:effectLst/>
                              <a:latin typeface="Cambria Math" panose="02040503050406030204" pitchFamily="18" charset="0"/>
                              <a:ea typeface="宋体" panose="02010600030101010101" pitchFamily="2" charset="-122"/>
                              <a:cs typeface="Times New Roman" panose="02020603050405020304" pitchFamily="18" charset="0"/>
                            </a:rPr>
                            <m:t>+</m:t>
                          </m:r>
                          <m:d>
                            <m:dPr>
                              <m:ctrlPr>
                                <a:rPr lang="zh-CN" altLang="zh-CN" sz="1800" b="1"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b="1"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b="1" i="1" kern="100">
                                  <a:effectLst/>
                                  <a:latin typeface="Cambria Math" panose="02040503050406030204" pitchFamily="18" charset="0"/>
                                  <a:ea typeface="宋体" panose="02010600030101010101" pitchFamily="2" charset="-122"/>
                                  <a:cs typeface="Times New Roman" panose="02020603050405020304" pitchFamily="18" charset="0"/>
                                </a:rPr>
                                <m:t>𝟏</m:t>
                              </m:r>
                            </m:e>
                          </m:d>
                          <m:r>
                            <a:rPr lang="en-US" altLang="zh-CN" sz="1800" b="1"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b="1" i="1" kern="100">
                              <a:effectLst/>
                              <a:latin typeface="Cambria Math" panose="02040503050406030204" pitchFamily="18" charset="0"/>
                              <a:ea typeface="宋体" panose="02010600030101010101" pitchFamily="2" charset="-122"/>
                              <a:cs typeface="Times New Roman" panose="02020603050405020304" pitchFamily="18" charset="0"/>
                            </a:rPr>
                            <m:t>𝟎</m:t>
                          </m:r>
                          <m:r>
                            <a:rPr lang="en-US" altLang="zh-CN" sz="1800" b="1"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b="1" i="1" kern="100">
                              <a:effectLst/>
                              <a:latin typeface="Cambria Math" panose="02040503050406030204" pitchFamily="18" charset="0"/>
                              <a:ea typeface="宋体" panose="02010600030101010101" pitchFamily="2" charset="-122"/>
                              <a:cs typeface="Times New Roman" panose="02020603050405020304" pitchFamily="18" charset="0"/>
                            </a:rPr>
                            <m:t>𝟏</m:t>
                          </m:r>
                          <m:r>
                            <a:rPr lang="en-US" altLang="zh-CN" sz="1800" b="1"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b="1" i="1" kern="100">
                              <a:effectLst/>
                              <a:latin typeface="Cambria Math" panose="02040503050406030204" pitchFamily="18" charset="0"/>
                              <a:ea typeface="宋体" panose="02010600030101010101" pitchFamily="2" charset="-122"/>
                              <a:cs typeface="Times New Roman" panose="02020603050405020304" pitchFamily="18" charset="0"/>
                            </a:rPr>
                            <m:t>𝟐</m:t>
                          </m:r>
                          <m:r>
                            <a:rPr lang="en-US" altLang="zh-CN" sz="1800" b="1" i="1" kern="100">
                              <a:effectLst/>
                              <a:latin typeface="Cambria Math" panose="02040503050406030204" pitchFamily="18" charset="0"/>
                              <a:ea typeface="宋体" panose="02010600030101010101" pitchFamily="2" charset="-122"/>
                              <a:cs typeface="Times New Roman" panose="02020603050405020304" pitchFamily="18" charset="0"/>
                            </a:rPr>
                            <m:t>)</m:t>
                          </m:r>
                        </m:num>
                        <m:den>
                          <m:r>
                            <a:rPr lang="en-US" altLang="zh-CN" sz="1800" b="1" i="1" kern="100">
                              <a:effectLst/>
                              <a:latin typeface="Cambria Math" panose="02040503050406030204" pitchFamily="18" charset="0"/>
                              <a:ea typeface="宋体" panose="02010600030101010101" pitchFamily="2" charset="-122"/>
                              <a:cs typeface="Times New Roman" panose="02020603050405020304" pitchFamily="18" charset="0"/>
                            </a:rPr>
                            <m:t>𝟒</m:t>
                          </m:r>
                        </m:den>
                      </m:f>
                      <m:r>
                        <a:rPr lang="en-US" altLang="zh-CN" sz="1800" b="1"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b="1" i="1" kern="100">
                          <a:effectLst/>
                          <a:latin typeface="Cambria Math" panose="02040503050406030204" pitchFamily="18" charset="0"/>
                          <a:ea typeface="宋体" panose="02010600030101010101" pitchFamily="2" charset="-122"/>
                          <a:cs typeface="Times New Roman" panose="02020603050405020304" pitchFamily="18" charset="0"/>
                        </a:rPr>
                        <m:t>𝟏</m:t>
                      </m:r>
                    </m:oMath>
                  </m:oMathPara>
                </a14:m>
                <a:endParaRPr lang="zh-CN" alt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p>
                <a:pPr indent="127000" algn="just"/>
                <a:r>
                  <a:rPr lang="en-US" altLang="zh-CN" sz="1800" b="1" kern="100" dirty="0">
                    <a:effectLst/>
                    <a:latin typeface="Times New Roman" panose="02020603050405020304" pitchFamily="18" charset="0"/>
                    <a:ea typeface="宋体" panose="02010600030101010101" pitchFamily="2" charset="-122"/>
                    <a:cs typeface="Times New Roman" panose="02020603050405020304" pitchFamily="18" charset="0"/>
                  </a:rPr>
                  <a:t> </a:t>
                </a:r>
                <a:endParaRPr lang="zh-CN" alt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p>
                <a:pPr indent="127000" algn="just"/>
                <a14:m>
                  <m:oMathPara xmlns:m="http://schemas.openxmlformats.org/officeDocument/2006/math">
                    <m:oMathParaPr>
                      <m:jc m:val="centerGroup"/>
                    </m:oMathParaPr>
                    <m:oMath xmlns:m="http://schemas.openxmlformats.org/officeDocument/2006/math">
                      <m:f>
                        <m:fPr>
                          <m:ctrlPr>
                            <a:rPr lang="zh-CN" altLang="zh-CN" sz="1800" b="1" i="1" kern="100">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800" b="1"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b="1" i="1" kern="100">
                              <a:effectLst/>
                              <a:latin typeface="Cambria Math" panose="02040503050406030204" pitchFamily="18" charset="0"/>
                              <a:ea typeface="宋体" panose="02010600030101010101" pitchFamily="2" charset="-122"/>
                              <a:cs typeface="Times New Roman" panose="02020603050405020304" pitchFamily="18" charset="0"/>
                            </a:rPr>
                            <m:t>𝟏</m:t>
                          </m:r>
                          <m:r>
                            <a:rPr lang="en-US" altLang="zh-CN" sz="1800" b="1"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b="1" i="1" kern="100">
                              <a:effectLst/>
                              <a:latin typeface="Cambria Math" panose="02040503050406030204" pitchFamily="18" charset="0"/>
                              <a:ea typeface="宋体" panose="02010600030101010101" pitchFamily="2" charset="-122"/>
                              <a:cs typeface="Times New Roman" panose="02020603050405020304" pitchFamily="18" charset="0"/>
                            </a:rPr>
                            <m:t>𝟎</m:t>
                          </m:r>
                          <m:r>
                            <a:rPr lang="en-US" altLang="zh-CN" sz="1800" b="1" i="1" kern="100">
                              <a:effectLst/>
                              <a:latin typeface="Cambria Math" panose="02040503050406030204" pitchFamily="18" charset="0"/>
                              <a:ea typeface="宋体" panose="02010600030101010101" pitchFamily="2" charset="-122"/>
                              <a:cs typeface="Times New Roman" panose="02020603050405020304" pitchFamily="18" charset="0"/>
                            </a:rPr>
                            <m:t>+</m:t>
                          </m:r>
                          <m:d>
                            <m:dPr>
                              <m:ctrlPr>
                                <a:rPr lang="zh-CN" altLang="zh-CN" sz="1800" b="1"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b="1"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b="1" i="1" kern="100">
                                  <a:effectLst/>
                                  <a:latin typeface="Cambria Math" panose="02040503050406030204" pitchFamily="18" charset="0"/>
                                  <a:ea typeface="宋体" panose="02010600030101010101" pitchFamily="2" charset="-122"/>
                                  <a:cs typeface="Times New Roman" panose="02020603050405020304" pitchFamily="18" charset="0"/>
                                </a:rPr>
                                <m:t>𝟏</m:t>
                              </m:r>
                            </m:e>
                          </m:d>
                          <m:r>
                            <a:rPr lang="en-US" altLang="zh-CN" sz="1800" b="1"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b="1" i="1" kern="100">
                              <a:effectLst/>
                              <a:latin typeface="Cambria Math" panose="02040503050406030204" pitchFamily="18" charset="0"/>
                              <a:ea typeface="宋体" panose="02010600030101010101" pitchFamily="2" charset="-122"/>
                              <a:cs typeface="Times New Roman" panose="02020603050405020304" pitchFamily="18" charset="0"/>
                            </a:rPr>
                            <m:t>𝟐</m:t>
                          </m:r>
                          <m:r>
                            <a:rPr lang="en-US" altLang="zh-CN" sz="1800" b="1" i="1" kern="100">
                              <a:effectLst/>
                              <a:latin typeface="Cambria Math" panose="02040503050406030204" pitchFamily="18" charset="0"/>
                              <a:ea typeface="宋体" panose="02010600030101010101" pitchFamily="2" charset="-122"/>
                              <a:cs typeface="Times New Roman" panose="02020603050405020304" pitchFamily="18" charset="0"/>
                            </a:rPr>
                            <m:t>)+</m:t>
                          </m:r>
                          <m:d>
                            <m:dPr>
                              <m:ctrlPr>
                                <a:rPr lang="zh-CN" altLang="zh-CN" sz="1800" b="1"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b="1"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b="1" i="1" kern="100">
                                  <a:effectLst/>
                                  <a:latin typeface="Cambria Math" panose="02040503050406030204" pitchFamily="18" charset="0"/>
                                  <a:ea typeface="宋体" panose="02010600030101010101" pitchFamily="2" charset="-122"/>
                                  <a:cs typeface="Times New Roman" panose="02020603050405020304" pitchFamily="18" charset="0"/>
                                </a:rPr>
                                <m:t>𝟏</m:t>
                              </m:r>
                            </m:e>
                          </m:d>
                          <m:r>
                            <a:rPr lang="en-US" altLang="zh-CN" sz="1800" b="1"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b="1" i="1" kern="100">
                              <a:effectLst/>
                              <a:latin typeface="Cambria Math" panose="02040503050406030204" pitchFamily="18" charset="0"/>
                              <a:ea typeface="宋体" panose="02010600030101010101" pitchFamily="2" charset="-122"/>
                              <a:cs typeface="Times New Roman" panose="02020603050405020304" pitchFamily="18" charset="0"/>
                            </a:rPr>
                            <m:t>𝟐</m:t>
                          </m:r>
                          <m:r>
                            <a:rPr lang="en-US" altLang="zh-CN" sz="1800" b="1"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b="1" i="1" kern="100">
                              <a:effectLst/>
                              <a:latin typeface="Cambria Math" panose="02040503050406030204" pitchFamily="18" charset="0"/>
                              <a:ea typeface="宋体" panose="02010600030101010101" pitchFamily="2" charset="-122"/>
                              <a:cs typeface="Times New Roman" panose="02020603050405020304" pitchFamily="18" charset="0"/>
                            </a:rPr>
                            <m:t>𝟏</m:t>
                          </m:r>
                          <m:r>
                            <a:rPr lang="en-US" altLang="zh-CN" sz="1800" b="1"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b="1" i="1" kern="100">
                              <a:effectLst/>
                              <a:latin typeface="Cambria Math" panose="02040503050406030204" pitchFamily="18" charset="0"/>
                              <a:ea typeface="宋体" panose="02010600030101010101" pitchFamily="2" charset="-122"/>
                              <a:cs typeface="Times New Roman" panose="02020603050405020304" pitchFamily="18" charset="0"/>
                            </a:rPr>
                            <m:t>𝟎</m:t>
                          </m:r>
                        </m:num>
                        <m:den>
                          <m:r>
                            <a:rPr lang="en-US" altLang="zh-CN" sz="1800" b="1" i="1" kern="100">
                              <a:effectLst/>
                              <a:latin typeface="Cambria Math" panose="02040503050406030204" pitchFamily="18" charset="0"/>
                              <a:ea typeface="宋体" panose="02010600030101010101" pitchFamily="2" charset="-122"/>
                              <a:cs typeface="Times New Roman" panose="02020603050405020304" pitchFamily="18" charset="0"/>
                            </a:rPr>
                            <m:t>𝟒</m:t>
                          </m:r>
                        </m:den>
                      </m:f>
                      <m:r>
                        <a:rPr lang="en-US" altLang="zh-CN" sz="1800" b="1"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b="1" i="1" kern="100">
                          <a:effectLst/>
                          <a:latin typeface="Cambria Math" panose="02040503050406030204" pitchFamily="18" charset="0"/>
                          <a:ea typeface="宋体" panose="02010600030101010101" pitchFamily="2" charset="-122"/>
                          <a:cs typeface="Times New Roman" panose="02020603050405020304" pitchFamily="18" charset="0"/>
                        </a:rPr>
                        <m:t>𝟏</m:t>
                      </m:r>
                    </m:oMath>
                  </m:oMathPara>
                </a14:m>
                <a:endParaRPr lang="zh-CN" alt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p>
                <a:pPr indent="127000" algn="just"/>
                <a:r>
                  <a:rPr lang="en-US" altLang="zh-CN" sz="1800" b="1" kern="100" dirty="0">
                    <a:effectLst/>
                    <a:latin typeface="Times New Roman" panose="02020603050405020304" pitchFamily="18" charset="0"/>
                    <a:ea typeface="宋体" panose="02010600030101010101" pitchFamily="2" charset="-122"/>
                    <a:cs typeface="Times New Roman" panose="02020603050405020304" pitchFamily="18" charset="0"/>
                  </a:rPr>
                  <a:t> </a:t>
                </a:r>
                <a:endParaRPr lang="zh-CN" alt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p>
                <a:pPr indent="127000" algn="just"/>
                <a14:m>
                  <m:oMathPara xmlns:m="http://schemas.openxmlformats.org/officeDocument/2006/math">
                    <m:oMathParaPr>
                      <m:jc m:val="centerGroup"/>
                    </m:oMathParaPr>
                    <m:oMath xmlns:m="http://schemas.openxmlformats.org/officeDocument/2006/math">
                      <m:f>
                        <m:fPr>
                          <m:ctrlPr>
                            <a:rPr lang="zh-CN" altLang="zh-CN" sz="1800" b="1" i="1" kern="100">
                              <a:effectLst/>
                              <a:latin typeface="Cambria Math" panose="02040503050406030204" pitchFamily="18" charset="0"/>
                              <a:ea typeface="Cambria Math" panose="02040503050406030204" pitchFamily="18" charset="0"/>
                              <a:cs typeface="Times New Roman" panose="02020603050405020304" pitchFamily="18" charset="0"/>
                            </a:rPr>
                          </m:ctrlPr>
                        </m:fPr>
                        <m:num>
                          <m:d>
                            <m:dPr>
                              <m:ctrlPr>
                                <a:rPr lang="zh-CN" altLang="zh-CN" sz="1800" b="1"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b="1"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b="1" i="1" kern="100">
                                  <a:effectLst/>
                                  <a:latin typeface="Cambria Math" panose="02040503050406030204" pitchFamily="18" charset="0"/>
                                  <a:ea typeface="宋体" panose="02010600030101010101" pitchFamily="2" charset="-122"/>
                                  <a:cs typeface="Times New Roman" panose="02020603050405020304" pitchFamily="18" charset="0"/>
                                </a:rPr>
                                <m:t>𝟏</m:t>
                              </m:r>
                            </m:e>
                          </m:d>
                          <m:r>
                            <a:rPr lang="en-US" altLang="zh-CN" sz="1800" b="1"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b="1" i="1" kern="100">
                              <a:effectLst/>
                              <a:latin typeface="Cambria Math" panose="02040503050406030204" pitchFamily="18" charset="0"/>
                              <a:ea typeface="宋体" panose="02010600030101010101" pitchFamily="2" charset="-122"/>
                              <a:cs typeface="Times New Roman" panose="02020603050405020304" pitchFamily="18" charset="0"/>
                            </a:rPr>
                            <m:t>𝟎</m:t>
                          </m:r>
                          <m:r>
                            <a:rPr lang="en-US" altLang="zh-CN" sz="1800" b="1" i="1" kern="100">
                              <a:effectLst/>
                              <a:latin typeface="Cambria Math" panose="02040503050406030204" pitchFamily="18" charset="0"/>
                              <a:ea typeface="宋体" panose="02010600030101010101" pitchFamily="2" charset="-122"/>
                              <a:cs typeface="Times New Roman" panose="02020603050405020304" pitchFamily="18" charset="0"/>
                            </a:rPr>
                            <m:t>+</m:t>
                          </m:r>
                          <m:d>
                            <m:dPr>
                              <m:ctrlPr>
                                <a:rPr lang="zh-CN" altLang="zh-CN" sz="1800" b="1"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b="1"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b="1" i="1" kern="100">
                                  <a:effectLst/>
                                  <a:latin typeface="Cambria Math" panose="02040503050406030204" pitchFamily="18" charset="0"/>
                                  <a:ea typeface="宋体" panose="02010600030101010101" pitchFamily="2" charset="-122"/>
                                  <a:cs typeface="Times New Roman" panose="02020603050405020304" pitchFamily="18" charset="0"/>
                                </a:rPr>
                                <m:t>𝟏</m:t>
                              </m:r>
                            </m:e>
                          </m:d>
                          <m:r>
                            <a:rPr lang="en-US" altLang="zh-CN" sz="1800" b="1" i="1" kern="100">
                              <a:effectLst/>
                              <a:latin typeface="Cambria Math" panose="02040503050406030204" pitchFamily="18" charset="0"/>
                              <a:ea typeface="宋体" panose="02010600030101010101" pitchFamily="2" charset="-122"/>
                              <a:cs typeface="Times New Roman" panose="02020603050405020304" pitchFamily="18" charset="0"/>
                            </a:rPr>
                            <m:t>×</m:t>
                          </m:r>
                          <m:d>
                            <m:dPr>
                              <m:ctrlPr>
                                <a:rPr lang="zh-CN" altLang="zh-CN" sz="1800" b="1"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b="1"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b="1" i="1" kern="100">
                                  <a:effectLst/>
                                  <a:latin typeface="Cambria Math" panose="02040503050406030204" pitchFamily="18" charset="0"/>
                                  <a:ea typeface="宋体" panose="02010600030101010101" pitchFamily="2" charset="-122"/>
                                  <a:cs typeface="Times New Roman" panose="02020603050405020304" pitchFamily="18" charset="0"/>
                                </a:rPr>
                                <m:t>𝟐</m:t>
                              </m:r>
                            </m:e>
                          </m:d>
                          <m:r>
                            <a:rPr lang="en-US" altLang="zh-CN" sz="1800" b="1" i="1" kern="100">
                              <a:effectLst/>
                              <a:latin typeface="Cambria Math" panose="02040503050406030204" pitchFamily="18" charset="0"/>
                              <a:ea typeface="宋体" panose="02010600030101010101" pitchFamily="2" charset="-122"/>
                              <a:cs typeface="Times New Roman" panose="02020603050405020304" pitchFamily="18" charset="0"/>
                            </a:rPr>
                            <m:t>+</m:t>
                          </m:r>
                          <m:d>
                            <m:dPr>
                              <m:ctrlPr>
                                <a:rPr lang="zh-CN" altLang="zh-CN" sz="1800" b="1"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b="1"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b="1" i="1" kern="100">
                                  <a:effectLst/>
                                  <a:latin typeface="Cambria Math" panose="02040503050406030204" pitchFamily="18" charset="0"/>
                                  <a:ea typeface="宋体" panose="02010600030101010101" pitchFamily="2" charset="-122"/>
                                  <a:cs typeface="Times New Roman" panose="02020603050405020304" pitchFamily="18" charset="0"/>
                                </a:rPr>
                                <m:t>𝟏</m:t>
                              </m:r>
                            </m:e>
                          </m:d>
                          <m:r>
                            <a:rPr lang="en-US" altLang="zh-CN" sz="1800" b="1"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b="1" i="1" kern="100">
                              <a:effectLst/>
                              <a:latin typeface="Cambria Math" panose="02040503050406030204" pitchFamily="18" charset="0"/>
                              <a:ea typeface="宋体" panose="02010600030101010101" pitchFamily="2" charset="-122"/>
                              <a:cs typeface="Times New Roman" panose="02020603050405020304" pitchFamily="18" charset="0"/>
                            </a:rPr>
                            <m:t>𝟐</m:t>
                          </m:r>
                          <m:r>
                            <a:rPr lang="en-US" altLang="zh-CN" sz="1800" b="1"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b="1" i="1" kern="100">
                              <a:effectLst/>
                              <a:latin typeface="Cambria Math" panose="02040503050406030204" pitchFamily="18" charset="0"/>
                              <a:ea typeface="宋体" panose="02010600030101010101" pitchFamily="2" charset="-122"/>
                              <a:cs typeface="Times New Roman" panose="02020603050405020304" pitchFamily="18" charset="0"/>
                            </a:rPr>
                            <m:t>𝟏</m:t>
                          </m:r>
                          <m:r>
                            <a:rPr lang="en-US" altLang="zh-CN" sz="1800" b="1"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b="1" i="1" kern="100">
                              <a:effectLst/>
                              <a:latin typeface="Cambria Math" panose="02040503050406030204" pitchFamily="18" charset="0"/>
                              <a:ea typeface="宋体" panose="02010600030101010101" pitchFamily="2" charset="-122"/>
                              <a:cs typeface="Times New Roman" panose="02020603050405020304" pitchFamily="18" charset="0"/>
                            </a:rPr>
                            <m:t>𝟎</m:t>
                          </m:r>
                        </m:num>
                        <m:den>
                          <m:r>
                            <a:rPr lang="en-US" altLang="zh-CN" sz="1800" b="1" i="1" kern="100">
                              <a:effectLst/>
                              <a:latin typeface="Cambria Math" panose="02040503050406030204" pitchFamily="18" charset="0"/>
                              <a:ea typeface="宋体" panose="02010600030101010101" pitchFamily="2" charset="-122"/>
                              <a:cs typeface="Times New Roman" panose="02020603050405020304" pitchFamily="18" charset="0"/>
                            </a:rPr>
                            <m:t>𝟒</m:t>
                          </m:r>
                        </m:den>
                      </m:f>
                      <m:r>
                        <a:rPr lang="en-US" altLang="zh-CN" sz="1800" b="1"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b="1" i="1" kern="100">
                          <a:effectLst/>
                          <a:latin typeface="Cambria Math" panose="02040503050406030204" pitchFamily="18" charset="0"/>
                          <a:ea typeface="宋体" panose="02010600030101010101" pitchFamily="2" charset="-122"/>
                          <a:cs typeface="Times New Roman" panose="02020603050405020304" pitchFamily="18" charset="0"/>
                        </a:rPr>
                        <m:t>𝟏</m:t>
                      </m:r>
                    </m:oMath>
                  </m:oMathPara>
                </a14:m>
                <a:endParaRPr lang="zh-CN" alt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p:txBody>
          </p:sp>
        </mc:Choice>
        <mc:Fallback>
          <p:sp>
            <p:nvSpPr>
              <p:cNvPr id="131" name="文本框 130"/>
              <p:cNvSpPr txBox="1">
                <a:spLocks noRot="1" noChangeAspect="1" noMove="1" noResize="1" noEditPoints="1" noAdjustHandles="1" noChangeArrowheads="1" noChangeShapeType="1" noTextEdit="1"/>
              </p:cNvSpPr>
              <p:nvPr/>
            </p:nvSpPr>
            <p:spPr>
              <a:xfrm>
                <a:off x="6033441" y="3146469"/>
                <a:ext cx="6108568" cy="2253502"/>
              </a:xfrm>
              <a:prstGeom prst="rect">
                <a:avLst/>
              </a:prstGeom>
              <a:blipFill rotWithShape="1">
                <a:blip r:embed="rId5"/>
                <a:stretch>
                  <a:fillRect l="-5" t="-2" r="3" b="-32887"/>
                </a:stretch>
              </a:blipFill>
            </p:spPr>
            <p:txBody>
              <a:bodyPr/>
              <a:lstStyle/>
              <a:p>
                <a:r>
                  <a:rPr lang="zh-CN" altLang="en-US">
                    <a:noFill/>
                  </a:rPr>
                  <a:t> </a:t>
                </a:r>
              </a:p>
            </p:txBody>
          </p:sp>
        </mc:Fallback>
      </mc:AlternateContent>
      <p:sp>
        <p:nvSpPr>
          <p:cNvPr id="132" name="文本框 131"/>
          <p:cNvSpPr txBox="1"/>
          <p:nvPr/>
        </p:nvSpPr>
        <p:spPr>
          <a:xfrm>
            <a:off x="6227978" y="5426539"/>
            <a:ext cx="5558671" cy="873637"/>
          </a:xfrm>
          <a:prstGeom prst="rect">
            <a:avLst/>
          </a:prstGeom>
          <a:noFill/>
        </p:spPr>
        <p:txBody>
          <a:bodyPr wrap="square">
            <a:spAutoFit/>
          </a:bodyPr>
          <a:lstStyle/>
          <a:p>
            <a:pPr>
              <a:lnSpc>
                <a:spcPct val="150000"/>
              </a:lnSpc>
            </a:pPr>
            <a:r>
              <a:rPr lang="zh-CN" altLang="en-US" b="1" dirty="0"/>
              <a:t>根据运算结果可知：</a:t>
            </a:r>
            <a:endParaRPr lang="en-US" altLang="zh-CN" b="1" dirty="0"/>
          </a:p>
          <a:p>
            <a:pPr>
              <a:lnSpc>
                <a:spcPct val="150000"/>
              </a:lnSpc>
            </a:pPr>
            <a:r>
              <a:rPr lang="zh-CN" altLang="en-US" b="1" dirty="0"/>
              <a:t>手机A收到基站发来的数据是比特串101。</a:t>
            </a:r>
            <a:endParaRPr lang="zh-CN" altLang="en-US" b="1" dirty="0"/>
          </a:p>
        </p:txBody>
      </p:sp>
    </p:spTree>
    <p:custDataLst>
      <p:tags r:id="rId6"/>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ntr" presetSubtype="0" fill="hold" grpId="0" nodeType="withEffect">
                                  <p:stCondLst>
                                    <p:cond delay="0"/>
                                  </p:stCondLst>
                                  <p:childTnLst>
                                    <p:set>
                                      <p:cBhvr>
                                        <p:cTn id="6" dur="1" fill="hold">
                                          <p:stCondLst>
                                            <p:cond delay="0"/>
                                          </p:stCondLst>
                                        </p:cTn>
                                        <p:tgtEl>
                                          <p:spTgt spid="107"/>
                                        </p:tgtEl>
                                        <p:attrNameLst>
                                          <p:attrName>style.visibility</p:attrName>
                                        </p:attrNameLst>
                                      </p:cBhvr>
                                      <p:to>
                                        <p:strVal val="visible"/>
                                      </p:to>
                                    </p:set>
                                    <p:animEffect transition="in" filter="fade">
                                      <p:cBhvr>
                                        <p:cTn id="7" dur="800" decel="100000"/>
                                        <p:tgtEl>
                                          <p:spTgt spid="107"/>
                                        </p:tgtEl>
                                      </p:cBhvr>
                                    </p:animEffect>
                                    <p:anim calcmode="lin" valueType="num">
                                      <p:cBhvr>
                                        <p:cTn id="8" dur="800" decel="100000" fill="hold"/>
                                        <p:tgtEl>
                                          <p:spTgt spid="107"/>
                                        </p:tgtEl>
                                        <p:attrNameLst>
                                          <p:attrName>style.rotation</p:attrName>
                                        </p:attrNameLst>
                                      </p:cBhvr>
                                      <p:tavLst>
                                        <p:tav tm="0">
                                          <p:val>
                                            <p:fltVal val="-90"/>
                                          </p:val>
                                        </p:tav>
                                        <p:tav tm="100000">
                                          <p:val>
                                            <p:fltVal val="0"/>
                                          </p:val>
                                        </p:tav>
                                      </p:tavLst>
                                    </p:anim>
                                    <p:anim calcmode="lin" valueType="num">
                                      <p:cBhvr>
                                        <p:cTn id="9" dur="800" decel="100000" fill="hold"/>
                                        <p:tgtEl>
                                          <p:spTgt spid="107"/>
                                        </p:tgtEl>
                                        <p:attrNameLst>
                                          <p:attrName>ppt_x</p:attrName>
                                        </p:attrNameLst>
                                      </p:cBhvr>
                                      <p:tavLst>
                                        <p:tav tm="0">
                                          <p:val>
                                            <p:strVal val="#ppt_x+0.4"/>
                                          </p:val>
                                        </p:tav>
                                        <p:tav tm="100000">
                                          <p:val>
                                            <p:strVal val="#ppt_x-0.05"/>
                                          </p:val>
                                        </p:tav>
                                      </p:tavLst>
                                    </p:anim>
                                    <p:anim calcmode="lin" valueType="num">
                                      <p:cBhvr>
                                        <p:cTn id="10" dur="800" decel="100000" fill="hold"/>
                                        <p:tgtEl>
                                          <p:spTgt spid="107"/>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107"/>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107"/>
                                        </p:tgtEl>
                                        <p:attrNameLst>
                                          <p:attrName>ppt_y</p:attrName>
                                        </p:attrNameLst>
                                      </p:cBhvr>
                                      <p:tavLst>
                                        <p:tav tm="0">
                                          <p:val>
                                            <p:strVal val="#ppt_y+0.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31"/>
                                        </p:tgtEl>
                                        <p:attrNameLst>
                                          <p:attrName>style.visibility</p:attrName>
                                        </p:attrNameLst>
                                      </p:cBhvr>
                                      <p:to>
                                        <p:strVal val="visible"/>
                                      </p:to>
                                    </p:set>
                                    <p:animEffect transition="in" filter="wipe(left)">
                                      <p:cBhvr>
                                        <p:cTn id="17" dur="1000"/>
                                        <p:tgtEl>
                                          <p:spTgt spid="131"/>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iterate type="lt">
                                    <p:tmAbs val="100"/>
                                  </p:iterate>
                                  <p:childTnLst>
                                    <p:set>
                                      <p:cBhvr>
                                        <p:cTn id="21" dur="1" fill="hold">
                                          <p:stCondLst>
                                            <p:cond delay="0"/>
                                          </p:stCondLst>
                                        </p:cTn>
                                        <p:tgtEl>
                                          <p:spTgt spid="1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 grpId="0" bldLvl="0" animBg="1"/>
      <p:bldP spid="131" grpId="0"/>
      <p:bldP spid="132" grpId="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2215256" y="2436047"/>
            <a:ext cx="3456000" cy="3456000"/>
            <a:chOff x="2215256" y="2294646"/>
            <a:chExt cx="3456000" cy="3456000"/>
          </a:xfrm>
        </p:grpSpPr>
        <p:sp>
          <p:nvSpPr>
            <p:cNvPr id="24" name="椭圆 23"/>
            <p:cNvSpPr/>
            <p:nvPr/>
          </p:nvSpPr>
          <p:spPr>
            <a:xfrm>
              <a:off x="3655256" y="3734646"/>
              <a:ext cx="576000" cy="576000"/>
            </a:xfrm>
            <a:prstGeom prst="ellipse">
              <a:avLst/>
            </a:prstGeom>
            <a:noFill/>
            <a:ln w="635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nvSpPr>
          <p:spPr>
            <a:xfrm>
              <a:off x="3367256" y="3446646"/>
              <a:ext cx="1152000" cy="1152000"/>
            </a:xfrm>
            <a:prstGeom prst="ellipse">
              <a:avLst/>
            </a:prstGeom>
            <a:noFill/>
            <a:ln w="635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a:off x="3079256" y="3158646"/>
              <a:ext cx="1728000" cy="1728000"/>
            </a:xfrm>
            <a:prstGeom prst="ellipse">
              <a:avLst/>
            </a:prstGeom>
            <a:noFill/>
            <a:ln w="635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p:cNvSpPr/>
            <p:nvPr/>
          </p:nvSpPr>
          <p:spPr>
            <a:xfrm>
              <a:off x="2791256" y="2870646"/>
              <a:ext cx="2304000" cy="2304000"/>
            </a:xfrm>
            <a:prstGeom prst="ellipse">
              <a:avLst/>
            </a:prstGeom>
            <a:noFill/>
            <a:ln w="635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p:cNvSpPr/>
            <p:nvPr/>
          </p:nvSpPr>
          <p:spPr>
            <a:xfrm>
              <a:off x="2503256" y="2582646"/>
              <a:ext cx="2880000" cy="2880000"/>
            </a:xfrm>
            <a:prstGeom prst="ellipse">
              <a:avLst/>
            </a:prstGeom>
            <a:noFill/>
            <a:ln w="635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p:nvPr/>
          </p:nvSpPr>
          <p:spPr>
            <a:xfrm>
              <a:off x="2215256" y="2294646"/>
              <a:ext cx="3456000" cy="3456000"/>
            </a:xfrm>
            <a:prstGeom prst="ellipse">
              <a:avLst/>
            </a:prstGeom>
            <a:noFill/>
            <a:ln w="635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3" name="矩形 32"/>
          <p:cNvSpPr/>
          <p:nvPr/>
        </p:nvSpPr>
        <p:spPr>
          <a:xfrm>
            <a:off x="2215255" y="2436047"/>
            <a:ext cx="1728001" cy="345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6" name="组合 35"/>
          <p:cNvGrpSpPr/>
          <p:nvPr/>
        </p:nvGrpSpPr>
        <p:grpSpPr>
          <a:xfrm>
            <a:off x="304799" y="749300"/>
            <a:ext cx="6266993" cy="400110"/>
            <a:chOff x="424116" y="898245"/>
            <a:chExt cx="6266993" cy="400110"/>
          </a:xfrm>
        </p:grpSpPr>
        <p:sp>
          <p:nvSpPr>
            <p:cNvPr id="38" name="平行四边形 37"/>
            <p:cNvSpPr/>
            <p:nvPr/>
          </p:nvSpPr>
          <p:spPr>
            <a:xfrm>
              <a:off x="424116" y="898245"/>
              <a:ext cx="712237"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02</a:t>
              </a:r>
              <a:endParaRPr lang="zh-CN" altLang="en-US" sz="2200" dirty="0">
                <a:latin typeface="Impact" panose="020B0806030902050204" pitchFamily="34" charset="0"/>
              </a:endParaRPr>
            </a:p>
          </p:txBody>
        </p:sp>
        <p:sp>
          <p:nvSpPr>
            <p:cNvPr id="40" name="文本框 39"/>
            <p:cNvSpPr txBox="1"/>
            <p:nvPr/>
          </p:nvSpPr>
          <p:spPr>
            <a:xfrm>
              <a:off x="1127071" y="898245"/>
              <a:ext cx="5564038" cy="400110"/>
            </a:xfrm>
            <a:prstGeom prst="rect">
              <a:avLst/>
            </a:prstGeom>
            <a:noFill/>
          </p:spPr>
          <p:txBody>
            <a:bodyPr wrap="square" rtlCol="0">
              <a:spAutoFit/>
            </a:bodyPr>
            <a:lstStyle/>
            <a:p>
              <a:r>
                <a:rPr lang="zh-CN" altLang="en-US" sz="2000" b="1" dirty="0"/>
                <a:t>常见的信道复用技术</a:t>
              </a:r>
              <a:endParaRPr lang="zh-CN" altLang="en-US" sz="2000" b="1" dirty="0"/>
            </a:p>
          </p:txBody>
        </p:sp>
      </p:grpSp>
      <p:sp>
        <p:nvSpPr>
          <p:cNvPr id="6" name="矩形 5"/>
          <p:cNvSpPr/>
          <p:nvPr/>
        </p:nvSpPr>
        <p:spPr>
          <a:xfrm>
            <a:off x="1049951" y="1351304"/>
            <a:ext cx="1988545" cy="486923"/>
          </a:xfrm>
          <a:prstGeom prst="rect">
            <a:avLst/>
          </a:prstGeom>
          <a:solidFill>
            <a:schemeClr val="bg2">
              <a:lumMod val="9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rPr>
              <a:t>频分复用</a:t>
            </a:r>
            <a:r>
              <a:rPr lang="en-US" altLang="zh-CN" sz="2000" b="1" dirty="0">
                <a:solidFill>
                  <a:schemeClr val="bg1"/>
                </a:solidFill>
              </a:rPr>
              <a:t>FDM</a:t>
            </a:r>
            <a:endParaRPr lang="zh-CN" altLang="en-US" sz="2000" b="1" dirty="0">
              <a:solidFill>
                <a:schemeClr val="bg1"/>
              </a:solidFill>
            </a:endParaRPr>
          </a:p>
        </p:txBody>
      </p:sp>
      <p:sp>
        <p:nvSpPr>
          <p:cNvPr id="8" name="矩形 7"/>
          <p:cNvSpPr/>
          <p:nvPr/>
        </p:nvSpPr>
        <p:spPr>
          <a:xfrm>
            <a:off x="3765201" y="1351304"/>
            <a:ext cx="1988545" cy="486923"/>
          </a:xfrm>
          <a:prstGeom prst="rect">
            <a:avLst/>
          </a:prstGeom>
          <a:solidFill>
            <a:schemeClr val="bg2">
              <a:lumMod val="9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rPr>
              <a:t>时分复用</a:t>
            </a:r>
            <a:r>
              <a:rPr lang="en-US" altLang="zh-CN" sz="2000" b="1" dirty="0">
                <a:solidFill>
                  <a:schemeClr val="bg1"/>
                </a:solidFill>
              </a:rPr>
              <a:t>TDM</a:t>
            </a:r>
            <a:endParaRPr lang="zh-CN" altLang="en-US" sz="2000" b="1" dirty="0">
              <a:solidFill>
                <a:schemeClr val="bg1"/>
              </a:solidFill>
            </a:endParaRPr>
          </a:p>
        </p:txBody>
      </p:sp>
      <p:sp>
        <p:nvSpPr>
          <p:cNvPr id="9" name="矩形 8"/>
          <p:cNvSpPr/>
          <p:nvPr/>
        </p:nvSpPr>
        <p:spPr>
          <a:xfrm>
            <a:off x="6480451" y="1351304"/>
            <a:ext cx="1988545" cy="486923"/>
          </a:xfrm>
          <a:prstGeom prst="rect">
            <a:avLst/>
          </a:prstGeom>
          <a:solidFill>
            <a:schemeClr val="bg2">
              <a:lumMod val="9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rPr>
              <a:t>波分复用</a:t>
            </a:r>
            <a:r>
              <a:rPr lang="en-US" altLang="zh-CN" sz="2000" b="1" dirty="0">
                <a:solidFill>
                  <a:schemeClr val="bg1"/>
                </a:solidFill>
              </a:rPr>
              <a:t>WDM</a:t>
            </a:r>
            <a:endParaRPr lang="zh-CN" altLang="en-US" sz="2000" b="1" dirty="0">
              <a:solidFill>
                <a:schemeClr val="bg1"/>
              </a:solidFill>
            </a:endParaRPr>
          </a:p>
        </p:txBody>
      </p:sp>
      <p:sp>
        <p:nvSpPr>
          <p:cNvPr id="10" name="矩形 9"/>
          <p:cNvSpPr/>
          <p:nvPr/>
        </p:nvSpPr>
        <p:spPr>
          <a:xfrm>
            <a:off x="9195701" y="1351304"/>
            <a:ext cx="1988545" cy="486923"/>
          </a:xfrm>
          <a:prstGeom prst="rect">
            <a:avLst/>
          </a:prstGeom>
          <a:solidFill>
            <a:schemeClr val="bg2">
              <a:lumMod val="9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rPr>
              <a:t>码分复用</a:t>
            </a:r>
            <a:r>
              <a:rPr lang="en-US" altLang="zh-CN" sz="2000" b="1" dirty="0">
                <a:solidFill>
                  <a:schemeClr val="bg1"/>
                </a:solidFill>
              </a:rPr>
              <a:t>CDM</a:t>
            </a:r>
            <a:endParaRPr lang="zh-CN" altLang="en-US" sz="2000" b="1" dirty="0">
              <a:solidFill>
                <a:schemeClr val="bg1"/>
              </a:solidFill>
            </a:endParaRPr>
          </a:p>
        </p:txBody>
      </p:sp>
      <p:sp>
        <p:nvSpPr>
          <p:cNvPr id="13" name="矩形 12"/>
          <p:cNvSpPr/>
          <p:nvPr/>
        </p:nvSpPr>
        <p:spPr>
          <a:xfrm>
            <a:off x="9195701" y="1351304"/>
            <a:ext cx="1988545" cy="486923"/>
          </a:xfrm>
          <a:prstGeom prst="rect">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rPr>
              <a:t>码分复用</a:t>
            </a:r>
            <a:r>
              <a:rPr lang="en-US" altLang="zh-CN" sz="2000" b="1" dirty="0">
                <a:solidFill>
                  <a:schemeClr val="bg1"/>
                </a:solidFill>
              </a:rPr>
              <a:t>CDM</a:t>
            </a:r>
            <a:endParaRPr lang="zh-CN" altLang="en-US" sz="2000" b="1" dirty="0">
              <a:solidFill>
                <a:schemeClr val="bg1"/>
              </a:solidFill>
            </a:endParaRPr>
          </a:p>
        </p:txBody>
      </p:sp>
      <p:grpSp>
        <p:nvGrpSpPr>
          <p:cNvPr id="2" name="组合 1"/>
          <p:cNvGrpSpPr/>
          <p:nvPr/>
        </p:nvGrpSpPr>
        <p:grpSpPr>
          <a:xfrm>
            <a:off x="319153" y="2611756"/>
            <a:ext cx="5344599" cy="3881366"/>
            <a:chOff x="319153" y="2470355"/>
            <a:chExt cx="5344599" cy="3881366"/>
          </a:xfrm>
        </p:grpSpPr>
        <p:pic>
          <p:nvPicPr>
            <p:cNvPr id="34" name="图形 33"/>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a:off x="319153" y="3837980"/>
              <a:ext cx="1124495" cy="2197877"/>
            </a:xfrm>
            <a:prstGeom prst="rect">
              <a:avLst/>
            </a:prstGeom>
          </p:spPr>
        </p:pic>
        <p:pic>
          <p:nvPicPr>
            <p:cNvPr id="35" name="图形 34"/>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202764" y="2470355"/>
              <a:ext cx="483577" cy="906707"/>
            </a:xfrm>
            <a:prstGeom prst="rect">
              <a:avLst/>
            </a:prstGeom>
          </p:spPr>
        </p:pic>
        <p:pic>
          <p:nvPicPr>
            <p:cNvPr id="37" name="图形 3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180175" y="3569293"/>
              <a:ext cx="483577" cy="906707"/>
            </a:xfrm>
            <a:prstGeom prst="rect">
              <a:avLst/>
            </a:prstGeom>
          </p:spPr>
        </p:pic>
        <p:pic>
          <p:nvPicPr>
            <p:cNvPr id="39" name="图形 38"/>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202764" y="4668232"/>
              <a:ext cx="483577" cy="906707"/>
            </a:xfrm>
            <a:prstGeom prst="rect">
              <a:avLst/>
            </a:prstGeom>
          </p:spPr>
        </p:pic>
        <p:sp>
          <p:nvSpPr>
            <p:cNvPr id="41" name="文本框 40"/>
            <p:cNvSpPr txBox="1"/>
            <p:nvPr/>
          </p:nvSpPr>
          <p:spPr>
            <a:xfrm>
              <a:off x="3535406" y="2860466"/>
              <a:ext cx="860789" cy="369332"/>
            </a:xfrm>
            <a:prstGeom prst="rect">
              <a:avLst/>
            </a:prstGeom>
            <a:noFill/>
          </p:spPr>
          <p:txBody>
            <a:bodyPr wrap="square" rtlCol="0">
              <a:spAutoFit/>
            </a:bodyPr>
            <a:lstStyle/>
            <a:p>
              <a:r>
                <a:rPr lang="zh-CN" altLang="en-US" b="1" dirty="0">
                  <a:latin typeface="+mn-ea"/>
                </a:rPr>
                <a:t>手机</a:t>
              </a:r>
              <a:r>
                <a:rPr lang="en-US" altLang="zh-CN" b="1" dirty="0">
                  <a:latin typeface="+mn-ea"/>
                </a:rPr>
                <a:t>A</a:t>
              </a:r>
              <a:endParaRPr lang="zh-CN" altLang="en-US" b="1" dirty="0">
                <a:latin typeface="+mn-ea"/>
              </a:endParaRPr>
            </a:p>
          </p:txBody>
        </p:sp>
        <p:sp>
          <p:nvSpPr>
            <p:cNvPr id="42" name="文本框 41"/>
            <p:cNvSpPr txBox="1"/>
            <p:nvPr/>
          </p:nvSpPr>
          <p:spPr>
            <a:xfrm>
              <a:off x="4513460" y="4019425"/>
              <a:ext cx="869796" cy="369332"/>
            </a:xfrm>
            <a:prstGeom prst="rect">
              <a:avLst/>
            </a:prstGeom>
            <a:noFill/>
          </p:spPr>
          <p:txBody>
            <a:bodyPr wrap="square" rtlCol="0">
              <a:spAutoFit/>
            </a:bodyPr>
            <a:lstStyle/>
            <a:p>
              <a:r>
                <a:rPr lang="zh-CN" altLang="en-US" b="1" dirty="0">
                  <a:latin typeface="+mn-ea"/>
                </a:rPr>
                <a:t>手机</a:t>
              </a:r>
              <a:r>
                <a:rPr lang="en-US" altLang="zh-CN" b="1" dirty="0">
                  <a:latin typeface="+mn-ea"/>
                </a:rPr>
                <a:t>B</a:t>
              </a:r>
              <a:endParaRPr lang="zh-CN" altLang="en-US" b="1" dirty="0">
                <a:latin typeface="+mn-ea"/>
              </a:endParaRPr>
            </a:p>
          </p:txBody>
        </p:sp>
        <p:sp>
          <p:nvSpPr>
            <p:cNvPr id="43" name="文本框 42"/>
            <p:cNvSpPr txBox="1"/>
            <p:nvPr/>
          </p:nvSpPr>
          <p:spPr>
            <a:xfrm>
              <a:off x="3544150" y="5150039"/>
              <a:ext cx="961150" cy="369332"/>
            </a:xfrm>
            <a:prstGeom prst="rect">
              <a:avLst/>
            </a:prstGeom>
            <a:noFill/>
          </p:spPr>
          <p:txBody>
            <a:bodyPr wrap="square" rtlCol="0">
              <a:spAutoFit/>
            </a:bodyPr>
            <a:lstStyle/>
            <a:p>
              <a:r>
                <a:rPr lang="zh-CN" altLang="en-US" b="1" dirty="0">
                  <a:latin typeface="+mn-ea"/>
                </a:rPr>
                <a:t>手机</a:t>
              </a:r>
              <a:r>
                <a:rPr lang="en-US" altLang="zh-CN" b="1" dirty="0">
                  <a:latin typeface="+mn-ea"/>
                </a:rPr>
                <a:t>C</a:t>
              </a:r>
              <a:endParaRPr lang="zh-CN" altLang="en-US" b="1" dirty="0">
                <a:latin typeface="+mn-ea"/>
              </a:endParaRPr>
            </a:p>
          </p:txBody>
        </p:sp>
        <p:sp>
          <p:nvSpPr>
            <p:cNvPr id="44" name="文本框 43"/>
            <p:cNvSpPr txBox="1"/>
            <p:nvPr/>
          </p:nvSpPr>
          <p:spPr>
            <a:xfrm>
              <a:off x="537329" y="5982389"/>
              <a:ext cx="745151" cy="369332"/>
            </a:xfrm>
            <a:prstGeom prst="rect">
              <a:avLst/>
            </a:prstGeom>
            <a:noFill/>
          </p:spPr>
          <p:txBody>
            <a:bodyPr wrap="square" rtlCol="0">
              <a:spAutoFit/>
            </a:bodyPr>
            <a:lstStyle/>
            <a:p>
              <a:pPr algn="ctr"/>
              <a:r>
                <a:rPr lang="zh-CN" altLang="en-US" b="1" dirty="0">
                  <a:latin typeface="+mn-ea"/>
                </a:rPr>
                <a:t>基站</a:t>
              </a:r>
              <a:endParaRPr lang="zh-CN" altLang="en-US" b="1" dirty="0">
                <a:latin typeface="+mn-ea"/>
              </a:endParaRPr>
            </a:p>
          </p:txBody>
        </p:sp>
      </p:grpSp>
      <p:sp>
        <p:nvSpPr>
          <p:cNvPr id="45" name="文本框 44"/>
          <p:cNvSpPr txBox="1"/>
          <p:nvPr/>
        </p:nvSpPr>
        <p:spPr>
          <a:xfrm>
            <a:off x="264272" y="2713898"/>
            <a:ext cx="2843313" cy="369332"/>
          </a:xfrm>
          <a:prstGeom prst="rect">
            <a:avLst/>
          </a:prstGeom>
          <a:noFill/>
        </p:spPr>
        <p:txBody>
          <a:bodyPr wrap="square" rtlCol="0">
            <a:spAutoFit/>
          </a:bodyPr>
          <a:lstStyle/>
          <a:p>
            <a:r>
              <a:rPr lang="zh-CN" altLang="en-US" b="1" dirty="0">
                <a:latin typeface="+mn-ea"/>
              </a:rPr>
              <a:t>知道各手机的码片序列</a:t>
            </a:r>
            <a:endParaRPr lang="zh-CN" altLang="en-US" b="1" dirty="0">
              <a:latin typeface="+mn-ea"/>
            </a:endParaRPr>
          </a:p>
        </p:txBody>
      </p:sp>
      <p:sp>
        <p:nvSpPr>
          <p:cNvPr id="57" name="文本框 56"/>
          <p:cNvSpPr txBox="1"/>
          <p:nvPr/>
        </p:nvSpPr>
        <p:spPr>
          <a:xfrm>
            <a:off x="3367256" y="2315660"/>
            <a:ext cx="1988546" cy="369332"/>
          </a:xfrm>
          <a:prstGeom prst="rect">
            <a:avLst/>
          </a:prstGeom>
          <a:noFill/>
        </p:spPr>
        <p:txBody>
          <a:bodyPr wrap="square" rtlCol="0">
            <a:spAutoFit/>
          </a:bodyPr>
          <a:lstStyle/>
          <a:p>
            <a:r>
              <a:rPr lang="zh-CN" altLang="en-US" b="1" dirty="0">
                <a:latin typeface="+mn-ea"/>
              </a:rPr>
              <a:t>（</a:t>
            </a:r>
            <a:r>
              <a:rPr lang="en-US" altLang="zh-CN" b="1" dirty="0">
                <a:latin typeface="+mn-ea"/>
              </a:rPr>
              <a:t>+1 -1 +1 -1</a:t>
            </a:r>
            <a:r>
              <a:rPr lang="zh-CN" altLang="en-US" b="1" dirty="0">
                <a:latin typeface="+mn-ea"/>
              </a:rPr>
              <a:t>）</a:t>
            </a:r>
            <a:endParaRPr lang="zh-CN" altLang="en-US" b="1" dirty="0">
              <a:latin typeface="+mn-ea"/>
            </a:endParaRPr>
          </a:p>
        </p:txBody>
      </p:sp>
      <p:sp>
        <p:nvSpPr>
          <p:cNvPr id="58" name="文本框 57"/>
          <p:cNvSpPr txBox="1"/>
          <p:nvPr/>
        </p:nvSpPr>
        <p:spPr>
          <a:xfrm>
            <a:off x="4305441" y="4556726"/>
            <a:ext cx="1988546" cy="369332"/>
          </a:xfrm>
          <a:prstGeom prst="rect">
            <a:avLst/>
          </a:prstGeom>
          <a:noFill/>
        </p:spPr>
        <p:txBody>
          <a:bodyPr wrap="square" rtlCol="0">
            <a:spAutoFit/>
          </a:bodyPr>
          <a:lstStyle/>
          <a:p>
            <a:r>
              <a:rPr lang="zh-CN" altLang="en-US" b="1" dirty="0">
                <a:latin typeface="+mn-ea"/>
              </a:rPr>
              <a:t>（</a:t>
            </a:r>
            <a:r>
              <a:rPr lang="en-US" altLang="zh-CN" b="1" dirty="0">
                <a:latin typeface="+mn-ea"/>
              </a:rPr>
              <a:t>+1 +1 -1 -1</a:t>
            </a:r>
            <a:r>
              <a:rPr lang="zh-CN" altLang="en-US" b="1" dirty="0">
                <a:latin typeface="+mn-ea"/>
              </a:rPr>
              <a:t>）</a:t>
            </a:r>
            <a:endParaRPr lang="zh-CN" altLang="en-US" b="1" dirty="0">
              <a:latin typeface="+mn-ea"/>
            </a:endParaRPr>
          </a:p>
        </p:txBody>
      </p:sp>
      <p:sp>
        <p:nvSpPr>
          <p:cNvPr id="59" name="文本框 58"/>
          <p:cNvSpPr txBox="1"/>
          <p:nvPr/>
        </p:nvSpPr>
        <p:spPr>
          <a:xfrm>
            <a:off x="3367256" y="5773744"/>
            <a:ext cx="1988546" cy="369332"/>
          </a:xfrm>
          <a:prstGeom prst="rect">
            <a:avLst/>
          </a:prstGeom>
          <a:noFill/>
        </p:spPr>
        <p:txBody>
          <a:bodyPr wrap="square" rtlCol="0">
            <a:spAutoFit/>
          </a:bodyPr>
          <a:lstStyle/>
          <a:p>
            <a:r>
              <a:rPr lang="zh-CN" altLang="en-US" b="1" dirty="0">
                <a:latin typeface="+mn-ea"/>
              </a:rPr>
              <a:t>（</a:t>
            </a:r>
            <a:r>
              <a:rPr lang="en-US" altLang="zh-CN" b="1" dirty="0">
                <a:latin typeface="+mn-ea"/>
              </a:rPr>
              <a:t>+1 +1 +1 +1</a:t>
            </a:r>
            <a:r>
              <a:rPr lang="zh-CN" altLang="en-US" b="1" dirty="0">
                <a:latin typeface="+mn-ea"/>
              </a:rPr>
              <a:t>）</a:t>
            </a:r>
            <a:endParaRPr lang="zh-CN" altLang="en-US" b="1" dirty="0">
              <a:latin typeface="+mn-ea"/>
            </a:endParaRPr>
          </a:p>
        </p:txBody>
      </p:sp>
      <p:sp>
        <p:nvSpPr>
          <p:cNvPr id="60" name="文本框 59"/>
          <p:cNvSpPr txBox="1"/>
          <p:nvPr/>
        </p:nvSpPr>
        <p:spPr>
          <a:xfrm>
            <a:off x="264272" y="3040033"/>
            <a:ext cx="2700930" cy="369332"/>
          </a:xfrm>
          <a:prstGeom prst="rect">
            <a:avLst/>
          </a:prstGeom>
          <a:noFill/>
        </p:spPr>
        <p:txBody>
          <a:bodyPr wrap="square" rtlCol="0">
            <a:spAutoFit/>
          </a:bodyPr>
          <a:lstStyle/>
          <a:p>
            <a:r>
              <a:rPr lang="zh-CN" altLang="en-US" b="1" dirty="0">
                <a:latin typeface="+mn-ea"/>
              </a:rPr>
              <a:t>给手机</a:t>
            </a:r>
            <a:r>
              <a:rPr lang="en-US" altLang="zh-CN" b="1" dirty="0">
                <a:latin typeface="+mn-ea"/>
              </a:rPr>
              <a:t>A</a:t>
            </a:r>
            <a:r>
              <a:rPr lang="zh-CN" altLang="en-US" b="1" dirty="0">
                <a:latin typeface="+mn-ea"/>
              </a:rPr>
              <a:t>发送比特串</a:t>
            </a:r>
            <a:r>
              <a:rPr lang="en-US" altLang="zh-CN" b="1" dirty="0">
                <a:latin typeface="+mn-ea"/>
              </a:rPr>
              <a:t>101</a:t>
            </a:r>
            <a:endParaRPr lang="zh-CN" altLang="en-US" b="1" dirty="0">
              <a:latin typeface="+mn-ea"/>
            </a:endParaRPr>
          </a:p>
        </p:txBody>
      </p:sp>
      <p:sp>
        <p:nvSpPr>
          <p:cNvPr id="61" name="文本框 60"/>
          <p:cNvSpPr txBox="1"/>
          <p:nvPr/>
        </p:nvSpPr>
        <p:spPr>
          <a:xfrm>
            <a:off x="256768" y="3361081"/>
            <a:ext cx="2700930" cy="369332"/>
          </a:xfrm>
          <a:prstGeom prst="rect">
            <a:avLst/>
          </a:prstGeom>
          <a:noFill/>
        </p:spPr>
        <p:txBody>
          <a:bodyPr wrap="square" rtlCol="0">
            <a:spAutoFit/>
          </a:bodyPr>
          <a:lstStyle/>
          <a:p>
            <a:r>
              <a:rPr lang="zh-CN" altLang="en-US" b="1" dirty="0">
                <a:latin typeface="+mn-ea"/>
              </a:rPr>
              <a:t>给手机</a:t>
            </a:r>
            <a:r>
              <a:rPr lang="en-US" altLang="zh-CN" b="1" dirty="0">
                <a:latin typeface="+mn-ea"/>
              </a:rPr>
              <a:t>B</a:t>
            </a:r>
            <a:r>
              <a:rPr lang="zh-CN" altLang="en-US" b="1" dirty="0">
                <a:latin typeface="+mn-ea"/>
              </a:rPr>
              <a:t>发送比特串</a:t>
            </a:r>
            <a:r>
              <a:rPr lang="en-US" altLang="zh-CN" b="1" dirty="0">
                <a:latin typeface="+mn-ea"/>
              </a:rPr>
              <a:t>110</a:t>
            </a:r>
            <a:endParaRPr lang="zh-CN" altLang="en-US" b="1" dirty="0">
              <a:latin typeface="+mn-ea"/>
            </a:endParaRPr>
          </a:p>
        </p:txBody>
      </p:sp>
      <p:grpSp>
        <p:nvGrpSpPr>
          <p:cNvPr id="188" name="组合 187"/>
          <p:cNvGrpSpPr/>
          <p:nvPr/>
        </p:nvGrpSpPr>
        <p:grpSpPr>
          <a:xfrm>
            <a:off x="1019383" y="3744494"/>
            <a:ext cx="3211873" cy="428483"/>
            <a:chOff x="1019383" y="3744494"/>
            <a:chExt cx="3211873" cy="428483"/>
          </a:xfrm>
        </p:grpSpPr>
        <p:cxnSp>
          <p:nvCxnSpPr>
            <p:cNvPr id="184" name="直接箭头连接符 183"/>
            <p:cNvCxnSpPr>
              <a:endCxn id="24" idx="6"/>
            </p:cNvCxnSpPr>
            <p:nvPr/>
          </p:nvCxnSpPr>
          <p:spPr>
            <a:xfrm flipV="1">
              <a:off x="1281668" y="4164047"/>
              <a:ext cx="2949588" cy="8930"/>
            </a:xfrm>
            <a:prstGeom prst="straightConnector1">
              <a:avLst/>
            </a:prstGeom>
            <a:ln w="76200">
              <a:solidFill>
                <a:schemeClr val="tx1"/>
              </a:solidFill>
              <a:prstDash val="dash"/>
              <a:tailEnd type="triangle" w="med" len="lg"/>
            </a:ln>
          </p:spPr>
          <p:style>
            <a:lnRef idx="1">
              <a:schemeClr val="accent1"/>
            </a:lnRef>
            <a:fillRef idx="0">
              <a:schemeClr val="accent1"/>
            </a:fillRef>
            <a:effectRef idx="0">
              <a:schemeClr val="accent1"/>
            </a:effectRef>
            <a:fontRef idx="minor">
              <a:schemeClr val="tx1"/>
            </a:fontRef>
          </p:style>
        </p:cxnSp>
        <p:sp>
          <p:nvSpPr>
            <p:cNvPr id="29" name="文本框 28"/>
            <p:cNvSpPr txBox="1"/>
            <p:nvPr/>
          </p:nvSpPr>
          <p:spPr>
            <a:xfrm>
              <a:off x="1019383" y="3744494"/>
              <a:ext cx="2956635" cy="369332"/>
            </a:xfrm>
            <a:prstGeom prst="rect">
              <a:avLst/>
            </a:prstGeom>
            <a:noFill/>
          </p:spPr>
          <p:txBody>
            <a:bodyPr wrap="square" rtlCol="0">
              <a:spAutoFit/>
            </a:bodyPr>
            <a:lstStyle/>
            <a:p>
              <a:r>
                <a:rPr lang="zh-CN" altLang="en-US" b="1" dirty="0"/>
                <a:t>（</a:t>
              </a:r>
              <a:r>
                <a:rPr lang="en-US" altLang="zh-CN" b="1" dirty="0"/>
                <a:t>+2 0 0 -2 0 +2 -2 0 0 -2 +2 0</a:t>
              </a:r>
              <a:r>
                <a:rPr lang="zh-CN" altLang="en-US" b="1" dirty="0"/>
                <a:t>）</a:t>
              </a:r>
              <a:endParaRPr lang="zh-CN" altLang="en-US" b="1" dirty="0"/>
            </a:p>
          </p:txBody>
        </p:sp>
      </p:grpSp>
      <p:grpSp>
        <p:nvGrpSpPr>
          <p:cNvPr id="5" name="组合 4"/>
          <p:cNvGrpSpPr/>
          <p:nvPr/>
        </p:nvGrpSpPr>
        <p:grpSpPr>
          <a:xfrm>
            <a:off x="6056282" y="2115303"/>
            <a:ext cx="6108568" cy="4184873"/>
            <a:chOff x="6056282" y="2115303"/>
            <a:chExt cx="6108568" cy="4184873"/>
          </a:xfrm>
        </p:grpSpPr>
        <p:sp>
          <p:nvSpPr>
            <p:cNvPr id="107" name="文本框 106"/>
            <p:cNvSpPr txBox="1"/>
            <p:nvPr/>
          </p:nvSpPr>
          <p:spPr>
            <a:xfrm>
              <a:off x="6227978" y="2115303"/>
              <a:ext cx="5659222" cy="646331"/>
            </a:xfrm>
            <a:prstGeom prst="rect">
              <a:avLst/>
            </a:prstGeom>
            <a:solidFill>
              <a:schemeClr val="accent1"/>
            </a:solidFill>
          </p:spPr>
          <p:txBody>
            <a:bodyPr wrap="square" rtlCol="0">
              <a:spAutoFit/>
            </a:bodyPr>
            <a:lstStyle/>
            <a:p>
              <a:r>
                <a:rPr lang="zh-CN" altLang="en-US" b="1" dirty="0">
                  <a:solidFill>
                    <a:schemeClr val="bg1"/>
                  </a:solidFill>
                  <a:latin typeface="+mn-ea"/>
                </a:rPr>
                <a:t>手机</a:t>
              </a:r>
              <a:r>
                <a:rPr lang="en-US" altLang="zh-CN" b="1" dirty="0">
                  <a:solidFill>
                    <a:schemeClr val="bg1"/>
                  </a:solidFill>
                  <a:latin typeface="+mn-ea"/>
                </a:rPr>
                <a:t>B</a:t>
              </a:r>
              <a:r>
                <a:rPr lang="zh-CN" altLang="en-US" b="1" dirty="0">
                  <a:solidFill>
                    <a:schemeClr val="bg1"/>
                  </a:solidFill>
                  <a:latin typeface="+mn-ea"/>
                </a:rPr>
                <a:t>收到基站发来的叠加后的信号，就用自己的码片向量与收到的叠加后的码片向量，做规格化内积运算：</a:t>
              </a:r>
              <a:endParaRPr lang="zh-CN" altLang="en-US" b="1" dirty="0">
                <a:solidFill>
                  <a:schemeClr val="bg1"/>
                </a:solidFill>
                <a:latin typeface="+mn-ea"/>
              </a:endParaRPr>
            </a:p>
          </p:txBody>
        </p:sp>
        <p:sp>
          <p:nvSpPr>
            <p:cNvPr id="132" name="文本框 131"/>
            <p:cNvSpPr txBox="1"/>
            <p:nvPr/>
          </p:nvSpPr>
          <p:spPr>
            <a:xfrm>
              <a:off x="6227978" y="5426539"/>
              <a:ext cx="5558671" cy="873637"/>
            </a:xfrm>
            <a:prstGeom prst="rect">
              <a:avLst/>
            </a:prstGeom>
            <a:noFill/>
          </p:spPr>
          <p:txBody>
            <a:bodyPr wrap="square">
              <a:spAutoFit/>
            </a:bodyPr>
            <a:lstStyle/>
            <a:p>
              <a:pPr>
                <a:lnSpc>
                  <a:spcPct val="150000"/>
                </a:lnSpc>
              </a:pPr>
              <a:r>
                <a:rPr lang="zh-CN" altLang="en-US" b="1" dirty="0"/>
                <a:t>根据运算结果可知：</a:t>
              </a:r>
              <a:endParaRPr lang="en-US" altLang="zh-CN" b="1" dirty="0"/>
            </a:p>
            <a:p>
              <a:pPr>
                <a:lnSpc>
                  <a:spcPct val="150000"/>
                </a:lnSpc>
              </a:pPr>
              <a:r>
                <a:rPr lang="zh-CN" altLang="en-US" b="1" dirty="0"/>
                <a:t>手机</a:t>
              </a:r>
              <a:r>
                <a:rPr lang="en-US" altLang="zh-CN" b="1" dirty="0"/>
                <a:t>B</a:t>
              </a:r>
              <a:r>
                <a:rPr lang="zh-CN" altLang="en-US" b="1" dirty="0"/>
                <a:t>收到基站发来的数据是比特串</a:t>
              </a:r>
              <a:r>
                <a:rPr lang="en-US" altLang="zh-CN" b="1" dirty="0"/>
                <a:t>110</a:t>
              </a:r>
              <a:r>
                <a:rPr lang="zh-CN" altLang="en-US" b="1" dirty="0"/>
                <a:t>。</a:t>
              </a:r>
              <a:endParaRPr lang="zh-CN" altLang="en-US" b="1" dirty="0"/>
            </a:p>
          </p:txBody>
        </p:sp>
        <mc:AlternateContent xmlns:mc="http://schemas.openxmlformats.org/markup-compatibility/2006">
          <mc:Choice xmlns:a14="http://schemas.microsoft.com/office/drawing/2010/main" Requires="a14">
            <p:sp>
              <p:nvSpPr>
                <p:cNvPr id="46" name="文本框 45"/>
                <p:cNvSpPr txBox="1"/>
                <p:nvPr/>
              </p:nvSpPr>
              <p:spPr>
                <a:xfrm>
                  <a:off x="6056282" y="3136029"/>
                  <a:ext cx="6108568" cy="2253502"/>
                </a:xfrm>
                <a:prstGeom prst="rect">
                  <a:avLst/>
                </a:prstGeom>
                <a:noFill/>
              </p:spPr>
              <p:txBody>
                <a:bodyPr wrap="square">
                  <a:spAutoFit/>
                </a:bodyPr>
                <a:lstStyle/>
                <a:p>
                  <a:pPr indent="127000" algn="just"/>
                  <a14:m>
                    <m:oMathPara xmlns:m="http://schemas.openxmlformats.org/officeDocument/2006/math">
                      <m:oMathParaPr>
                        <m:jc m:val="centerGroup"/>
                      </m:oMathParaPr>
                      <m:oMath xmlns:m="http://schemas.openxmlformats.org/officeDocument/2006/math">
                        <m:f>
                          <m:fPr>
                            <m:ctrlPr>
                              <a:rPr lang="zh-CN" altLang="zh-CN" sz="1800" b="1" i="1" kern="100" smtClean="0">
                                <a:effectLst/>
                                <a:latin typeface="Cambria Math" panose="02040503050406030204" pitchFamily="18" charset="0"/>
                                <a:ea typeface="Cambria Math" panose="02040503050406030204" pitchFamily="18" charset="0"/>
                                <a:cs typeface="Times New Roman" panose="02020603050405020304" pitchFamily="18" charset="0"/>
                              </a:rPr>
                            </m:ctrlPr>
                          </m:fPr>
                          <m:num>
                            <m:d>
                              <m:dPr>
                                <m:ctrlPr>
                                  <a:rPr lang="zh-CN" altLang="zh-CN" sz="1800" b="1"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b="1"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b="1" i="1" kern="100">
                                    <a:effectLst/>
                                    <a:latin typeface="Cambria Math" panose="02040503050406030204" pitchFamily="18" charset="0"/>
                                    <a:ea typeface="宋体" panose="02010600030101010101" pitchFamily="2" charset="-122"/>
                                    <a:cs typeface="Times New Roman" panose="02020603050405020304" pitchFamily="18" charset="0"/>
                                  </a:rPr>
                                  <m:t>𝟏</m:t>
                                </m:r>
                              </m:e>
                            </m:d>
                            <m:r>
                              <a:rPr lang="en-US" altLang="zh-CN" sz="1800" b="1" i="1" kern="100">
                                <a:effectLst/>
                                <a:latin typeface="Cambria Math" panose="02040503050406030204" pitchFamily="18" charset="0"/>
                                <a:ea typeface="宋体" panose="02010600030101010101" pitchFamily="2" charset="-122"/>
                                <a:cs typeface="Times New Roman" panose="02020603050405020304" pitchFamily="18" charset="0"/>
                              </a:rPr>
                              <m:t>×</m:t>
                            </m:r>
                            <m:d>
                              <m:dPr>
                                <m:ctrlPr>
                                  <a:rPr lang="zh-CN" altLang="zh-CN" sz="1800" b="1"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b="1"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b="1" i="1" kern="100">
                                    <a:effectLst/>
                                    <a:latin typeface="Cambria Math" panose="02040503050406030204" pitchFamily="18" charset="0"/>
                                    <a:ea typeface="宋体" panose="02010600030101010101" pitchFamily="2" charset="-122"/>
                                    <a:cs typeface="Times New Roman" panose="02020603050405020304" pitchFamily="18" charset="0"/>
                                  </a:rPr>
                                  <m:t>𝟐</m:t>
                                </m:r>
                              </m:e>
                            </m:d>
                            <m:r>
                              <a:rPr lang="en-US" altLang="zh-CN" sz="1800" b="1" i="1" kern="100">
                                <a:effectLst/>
                                <a:latin typeface="Cambria Math" panose="02040503050406030204" pitchFamily="18" charset="0"/>
                                <a:ea typeface="宋体" panose="02010600030101010101" pitchFamily="2" charset="-122"/>
                                <a:cs typeface="Times New Roman" panose="02020603050405020304" pitchFamily="18" charset="0"/>
                              </a:rPr>
                              <m:t>+</m:t>
                            </m:r>
                            <m:d>
                              <m:dPr>
                                <m:ctrlPr>
                                  <a:rPr lang="zh-CN" altLang="zh-CN" sz="1800" b="1"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b="1"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b="1" i="1" kern="100">
                                    <a:effectLst/>
                                    <a:latin typeface="Cambria Math" panose="02040503050406030204" pitchFamily="18" charset="0"/>
                                    <a:ea typeface="宋体" panose="02010600030101010101" pitchFamily="2" charset="-122"/>
                                    <a:cs typeface="Times New Roman" panose="02020603050405020304" pitchFamily="18" charset="0"/>
                                  </a:rPr>
                                  <m:t>𝟏</m:t>
                                </m:r>
                              </m:e>
                            </m:d>
                            <m:r>
                              <a:rPr lang="en-US" altLang="zh-CN" sz="1800" b="1"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b="1" i="1" kern="100">
                                <a:effectLst/>
                                <a:latin typeface="Cambria Math" panose="02040503050406030204" pitchFamily="18" charset="0"/>
                                <a:ea typeface="宋体" panose="02010600030101010101" pitchFamily="2" charset="-122"/>
                                <a:cs typeface="Times New Roman" panose="02020603050405020304" pitchFamily="18" charset="0"/>
                              </a:rPr>
                              <m:t>𝟎</m:t>
                            </m:r>
                            <m:r>
                              <a:rPr lang="en-US" altLang="zh-CN" sz="1800" b="1" i="1" kern="100">
                                <a:effectLst/>
                                <a:latin typeface="Cambria Math" panose="02040503050406030204" pitchFamily="18" charset="0"/>
                                <a:ea typeface="宋体" panose="02010600030101010101" pitchFamily="2" charset="-122"/>
                                <a:cs typeface="Times New Roman" panose="02020603050405020304" pitchFamily="18" charset="0"/>
                              </a:rPr>
                              <m:t>+</m:t>
                            </m:r>
                            <m:d>
                              <m:dPr>
                                <m:ctrlPr>
                                  <a:rPr lang="zh-CN" altLang="zh-CN" sz="1800" b="1"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zh-CN" altLang="en-US" sz="1800" b="1" i="1" kern="100">
                                    <a:effectLst/>
                                    <a:latin typeface="Cambria Math" panose="02040503050406030204" pitchFamily="18" charset="0"/>
                                    <a:ea typeface="微软雅黑" panose="020B0503020204020204" charset="-122"/>
                                    <a:cs typeface="微软雅黑" panose="020B0503020204020204" charset="-122"/>
                                  </a:rPr>
                                  <m:t>−</m:t>
                                </m:r>
                                <m:r>
                                  <a:rPr lang="en-US" altLang="zh-CN" sz="1800" b="1" i="1" kern="100">
                                    <a:effectLst/>
                                    <a:latin typeface="Cambria Math" panose="02040503050406030204" pitchFamily="18" charset="0"/>
                                    <a:ea typeface="宋体" panose="02010600030101010101" pitchFamily="2" charset="-122"/>
                                    <a:cs typeface="Times New Roman" panose="02020603050405020304" pitchFamily="18" charset="0"/>
                                  </a:rPr>
                                  <m:t>𝟏</m:t>
                                </m:r>
                              </m:e>
                            </m:d>
                            <m:r>
                              <a:rPr lang="en-US" altLang="zh-CN" sz="1800" b="1"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b="1" i="1" kern="100">
                                <a:effectLst/>
                                <a:latin typeface="Cambria Math" panose="02040503050406030204" pitchFamily="18" charset="0"/>
                                <a:ea typeface="宋体" panose="02010600030101010101" pitchFamily="2" charset="-122"/>
                                <a:cs typeface="Times New Roman" panose="02020603050405020304" pitchFamily="18" charset="0"/>
                              </a:rPr>
                              <m:t>𝟎</m:t>
                            </m:r>
                            <m:r>
                              <a:rPr lang="en-US" altLang="zh-CN" sz="1800" b="1"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b="1" i="1" kern="100">
                                <a:effectLst/>
                                <a:latin typeface="Cambria Math" panose="02040503050406030204" pitchFamily="18" charset="0"/>
                                <a:ea typeface="宋体" panose="02010600030101010101" pitchFamily="2" charset="-122"/>
                                <a:cs typeface="Times New Roman" panose="02020603050405020304" pitchFamily="18" charset="0"/>
                              </a:rPr>
                              <m:t>𝟏</m:t>
                            </m:r>
                            <m:r>
                              <a:rPr lang="en-US" altLang="zh-CN" sz="1800" b="1"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b="1" i="1" kern="100">
                                <a:effectLst/>
                                <a:latin typeface="Cambria Math" panose="02040503050406030204" pitchFamily="18" charset="0"/>
                                <a:ea typeface="宋体" panose="02010600030101010101" pitchFamily="2" charset="-122"/>
                                <a:cs typeface="Times New Roman" panose="02020603050405020304" pitchFamily="18" charset="0"/>
                              </a:rPr>
                              <m:t>𝟐</m:t>
                            </m:r>
                            <m:r>
                              <a:rPr lang="en-US" altLang="zh-CN" sz="1800" b="1" i="1" kern="100">
                                <a:effectLst/>
                                <a:latin typeface="Cambria Math" panose="02040503050406030204" pitchFamily="18" charset="0"/>
                                <a:ea typeface="宋体" panose="02010600030101010101" pitchFamily="2" charset="-122"/>
                                <a:cs typeface="Times New Roman" panose="02020603050405020304" pitchFamily="18" charset="0"/>
                              </a:rPr>
                              <m:t>)</m:t>
                            </m:r>
                          </m:num>
                          <m:den>
                            <m:r>
                              <a:rPr lang="en-US" altLang="zh-CN" sz="1800" b="1" i="1" kern="100">
                                <a:effectLst/>
                                <a:latin typeface="Cambria Math" panose="02040503050406030204" pitchFamily="18" charset="0"/>
                                <a:ea typeface="宋体" panose="02010600030101010101" pitchFamily="2" charset="-122"/>
                                <a:cs typeface="Times New Roman" panose="02020603050405020304" pitchFamily="18" charset="0"/>
                              </a:rPr>
                              <m:t>𝟒</m:t>
                            </m:r>
                          </m:den>
                        </m:f>
                        <m:r>
                          <a:rPr lang="en-US" altLang="zh-CN" sz="1800" b="1"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b="1" i="1" kern="100">
                            <a:effectLst/>
                            <a:latin typeface="Cambria Math" panose="02040503050406030204" pitchFamily="18" charset="0"/>
                            <a:ea typeface="宋体" panose="02010600030101010101" pitchFamily="2" charset="-122"/>
                            <a:cs typeface="Times New Roman" panose="02020603050405020304" pitchFamily="18" charset="0"/>
                          </a:rPr>
                          <m:t>𝟏</m:t>
                        </m:r>
                      </m:oMath>
                    </m:oMathPara>
                  </a14:m>
                  <a:endParaRPr lang="zh-CN" alt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p>
                  <a:pPr indent="127000" algn="just"/>
                  <a:r>
                    <a:rPr lang="en-US" altLang="zh-CN" sz="1800" b="1" kern="100" dirty="0">
                      <a:effectLst/>
                      <a:latin typeface="Times New Roman" panose="02020603050405020304" pitchFamily="18" charset="0"/>
                      <a:ea typeface="宋体" panose="02010600030101010101" pitchFamily="2" charset="-122"/>
                      <a:cs typeface="Times New Roman" panose="02020603050405020304" pitchFamily="18" charset="0"/>
                    </a:rPr>
                    <a:t> </a:t>
                  </a:r>
                  <a:endParaRPr lang="zh-CN" alt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p>
                  <a:pPr indent="127000" algn="just"/>
                  <a14:m>
                    <m:oMathPara xmlns:m="http://schemas.openxmlformats.org/officeDocument/2006/math">
                      <m:oMathParaPr>
                        <m:jc m:val="centerGroup"/>
                      </m:oMathParaPr>
                      <m:oMath xmlns:m="http://schemas.openxmlformats.org/officeDocument/2006/math">
                        <m:f>
                          <m:fPr>
                            <m:ctrlPr>
                              <a:rPr lang="zh-CN" altLang="zh-CN" sz="1800" b="1" i="1" kern="100">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800" b="1"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b="1" i="1" kern="100">
                                <a:effectLst/>
                                <a:latin typeface="Cambria Math" panose="02040503050406030204" pitchFamily="18" charset="0"/>
                                <a:ea typeface="宋体" panose="02010600030101010101" pitchFamily="2" charset="-122"/>
                                <a:cs typeface="Times New Roman" panose="02020603050405020304" pitchFamily="18" charset="0"/>
                              </a:rPr>
                              <m:t>𝟏</m:t>
                            </m:r>
                            <m:r>
                              <a:rPr lang="en-US" altLang="zh-CN" sz="1800" b="1"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b="1" i="1" kern="100">
                                <a:effectLst/>
                                <a:latin typeface="Cambria Math" panose="02040503050406030204" pitchFamily="18" charset="0"/>
                                <a:ea typeface="宋体" panose="02010600030101010101" pitchFamily="2" charset="-122"/>
                                <a:cs typeface="Times New Roman" panose="02020603050405020304" pitchFamily="18" charset="0"/>
                              </a:rPr>
                              <m:t>𝟎</m:t>
                            </m:r>
                            <m:r>
                              <a:rPr lang="en-US" altLang="zh-CN" sz="1800" b="1" i="1" kern="100">
                                <a:effectLst/>
                                <a:latin typeface="Cambria Math" panose="02040503050406030204" pitchFamily="18" charset="0"/>
                                <a:ea typeface="宋体" panose="02010600030101010101" pitchFamily="2" charset="-122"/>
                                <a:cs typeface="Times New Roman" panose="02020603050405020304" pitchFamily="18" charset="0"/>
                              </a:rPr>
                              <m:t>+</m:t>
                            </m:r>
                            <m:d>
                              <m:dPr>
                                <m:ctrlPr>
                                  <a:rPr lang="zh-CN" altLang="zh-CN" sz="1800" b="1"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b="1"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b="1" i="1" kern="100">
                                    <a:effectLst/>
                                    <a:latin typeface="Cambria Math" panose="02040503050406030204" pitchFamily="18" charset="0"/>
                                    <a:ea typeface="宋体" panose="02010600030101010101" pitchFamily="2" charset="-122"/>
                                    <a:cs typeface="Times New Roman" panose="02020603050405020304" pitchFamily="18" charset="0"/>
                                  </a:rPr>
                                  <m:t>𝟏</m:t>
                                </m:r>
                              </m:e>
                            </m:d>
                            <m:r>
                              <a:rPr lang="en-US" altLang="zh-CN" sz="1800" b="1"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b="1" i="1" kern="100">
                                <a:effectLst/>
                                <a:latin typeface="Cambria Math" panose="02040503050406030204" pitchFamily="18" charset="0"/>
                                <a:ea typeface="宋体" panose="02010600030101010101" pitchFamily="2" charset="-122"/>
                                <a:cs typeface="Times New Roman" panose="02020603050405020304" pitchFamily="18" charset="0"/>
                              </a:rPr>
                              <m:t>𝟐</m:t>
                            </m:r>
                            <m:r>
                              <a:rPr lang="en-US" altLang="zh-CN" sz="1800" b="1" i="1" kern="100">
                                <a:effectLst/>
                                <a:latin typeface="Cambria Math" panose="02040503050406030204" pitchFamily="18" charset="0"/>
                                <a:ea typeface="宋体" panose="02010600030101010101" pitchFamily="2" charset="-122"/>
                                <a:cs typeface="Times New Roman" panose="02020603050405020304" pitchFamily="18" charset="0"/>
                              </a:rPr>
                              <m:t>)+</m:t>
                            </m:r>
                            <m:d>
                              <m:dPr>
                                <m:ctrlPr>
                                  <a:rPr lang="zh-CN" altLang="zh-CN" sz="1800" b="1"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zh-CN" altLang="en-US" sz="1800" b="1" i="1" kern="100">
                                    <a:effectLst/>
                                    <a:latin typeface="Cambria Math" panose="02040503050406030204" pitchFamily="18" charset="0"/>
                                    <a:ea typeface="微软雅黑" panose="020B0503020204020204" charset="-122"/>
                                    <a:cs typeface="微软雅黑" panose="020B0503020204020204" charset="-122"/>
                                  </a:rPr>
                                  <m:t>−</m:t>
                                </m:r>
                                <m:r>
                                  <a:rPr lang="en-US" altLang="zh-CN" sz="1800" b="1" i="1" kern="100">
                                    <a:effectLst/>
                                    <a:latin typeface="Cambria Math" panose="02040503050406030204" pitchFamily="18" charset="0"/>
                                    <a:ea typeface="宋体" panose="02010600030101010101" pitchFamily="2" charset="-122"/>
                                    <a:cs typeface="Times New Roman" panose="02020603050405020304" pitchFamily="18" charset="0"/>
                                  </a:rPr>
                                  <m:t>𝟏</m:t>
                                </m:r>
                              </m:e>
                            </m:d>
                            <m:r>
                              <a:rPr lang="en-US" altLang="zh-CN" sz="1800" b="1"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b="1" i="1" kern="100">
                                <a:effectLst/>
                                <a:latin typeface="Cambria Math" panose="02040503050406030204" pitchFamily="18" charset="0"/>
                                <a:ea typeface="宋体" panose="02010600030101010101" pitchFamily="2" charset="-122"/>
                                <a:cs typeface="Times New Roman" panose="02020603050405020304" pitchFamily="18" charset="0"/>
                              </a:rPr>
                              <m:t>𝟐</m:t>
                            </m:r>
                            <m:r>
                              <a:rPr lang="en-US" altLang="zh-CN" sz="1800" b="1"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b="1" i="1" kern="100">
                                <a:effectLst/>
                                <a:latin typeface="Cambria Math" panose="02040503050406030204" pitchFamily="18" charset="0"/>
                                <a:ea typeface="宋体" panose="02010600030101010101" pitchFamily="2" charset="-122"/>
                                <a:cs typeface="Times New Roman" panose="02020603050405020304" pitchFamily="18" charset="0"/>
                              </a:rPr>
                              <m:t>𝟏</m:t>
                            </m:r>
                            <m:r>
                              <a:rPr lang="en-US" altLang="zh-CN" sz="1800" b="1"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b="1" i="1" kern="100">
                                <a:effectLst/>
                                <a:latin typeface="Cambria Math" panose="02040503050406030204" pitchFamily="18" charset="0"/>
                                <a:ea typeface="宋体" panose="02010600030101010101" pitchFamily="2" charset="-122"/>
                                <a:cs typeface="Times New Roman" panose="02020603050405020304" pitchFamily="18" charset="0"/>
                              </a:rPr>
                              <m:t>𝟎</m:t>
                            </m:r>
                          </m:num>
                          <m:den>
                            <m:r>
                              <a:rPr lang="en-US" altLang="zh-CN" sz="1800" b="1" i="1" kern="100">
                                <a:effectLst/>
                                <a:latin typeface="Cambria Math" panose="02040503050406030204" pitchFamily="18" charset="0"/>
                                <a:ea typeface="宋体" panose="02010600030101010101" pitchFamily="2" charset="-122"/>
                                <a:cs typeface="Times New Roman" panose="02020603050405020304" pitchFamily="18" charset="0"/>
                              </a:rPr>
                              <m:t>𝟒</m:t>
                            </m:r>
                          </m:den>
                        </m:f>
                        <m:r>
                          <a:rPr lang="en-US" altLang="zh-CN" sz="1800" b="1"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b="1" i="1" kern="100">
                            <a:effectLst/>
                            <a:latin typeface="Cambria Math" panose="02040503050406030204" pitchFamily="18" charset="0"/>
                            <a:ea typeface="宋体" panose="02010600030101010101" pitchFamily="2" charset="-122"/>
                            <a:cs typeface="Times New Roman" panose="02020603050405020304" pitchFamily="18" charset="0"/>
                          </a:rPr>
                          <m:t>𝟏</m:t>
                        </m:r>
                      </m:oMath>
                    </m:oMathPara>
                  </a14:m>
                  <a:endParaRPr lang="zh-CN" alt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p>
                  <a:pPr indent="127000" algn="just"/>
                  <a:r>
                    <a:rPr lang="en-US" altLang="zh-CN" sz="1800" b="1" kern="100" dirty="0">
                      <a:effectLst/>
                      <a:latin typeface="Times New Roman" panose="02020603050405020304" pitchFamily="18" charset="0"/>
                      <a:ea typeface="宋体" panose="02010600030101010101" pitchFamily="2" charset="-122"/>
                      <a:cs typeface="Times New Roman" panose="02020603050405020304" pitchFamily="18" charset="0"/>
                    </a:rPr>
                    <a:t> </a:t>
                  </a:r>
                  <a:endParaRPr lang="zh-CN" alt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p>
                  <a14:m>
                    <m:oMathPara xmlns:m="http://schemas.openxmlformats.org/officeDocument/2006/math">
                      <m:oMathParaPr>
                        <m:jc m:val="centerGroup"/>
                      </m:oMathParaPr>
                      <m:oMath xmlns:m="http://schemas.openxmlformats.org/officeDocument/2006/math">
                        <m:f>
                          <m:fPr>
                            <m:ctrlPr>
                              <a:rPr lang="zh-CN" altLang="zh-CN" b="1" i="1">
                                <a:effectLst/>
                                <a:latin typeface="Cambria Math" panose="02040503050406030204" pitchFamily="18" charset="0"/>
                                <a:ea typeface="Cambria Math" panose="02040503050406030204" pitchFamily="18" charset="0"/>
                              </a:rPr>
                            </m:ctrlPr>
                          </m:fPr>
                          <m:num>
                            <m:d>
                              <m:dPr>
                                <m:ctrlPr>
                                  <a:rPr lang="zh-CN" altLang="zh-CN" b="1" i="1">
                                    <a:effectLst/>
                                    <a:latin typeface="Cambria Math" panose="02040503050406030204" pitchFamily="18" charset="0"/>
                                    <a:ea typeface="Cambria Math" panose="02040503050406030204" pitchFamily="18" charset="0"/>
                                  </a:rPr>
                                </m:ctrlPr>
                              </m:dPr>
                              <m:e>
                                <m:r>
                                  <a:rPr lang="en-US" altLang="zh-CN" sz="1800" b="1"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b="1" i="1">
                                    <a:effectLst/>
                                    <a:latin typeface="Cambria Math" panose="02040503050406030204" pitchFamily="18" charset="0"/>
                                    <a:ea typeface="宋体" panose="02010600030101010101" pitchFamily="2" charset="-122"/>
                                    <a:cs typeface="Times New Roman" panose="02020603050405020304" pitchFamily="18" charset="0"/>
                                  </a:rPr>
                                  <m:t>𝟏</m:t>
                                </m:r>
                              </m:e>
                            </m:d>
                            <m:r>
                              <a:rPr lang="en-US" altLang="zh-CN" sz="1800" b="1"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b="1" i="1">
                                <a:effectLst/>
                                <a:latin typeface="Cambria Math" panose="02040503050406030204" pitchFamily="18" charset="0"/>
                                <a:ea typeface="宋体" panose="02010600030101010101" pitchFamily="2" charset="-122"/>
                                <a:cs typeface="Times New Roman" panose="02020603050405020304" pitchFamily="18" charset="0"/>
                              </a:rPr>
                              <m:t>𝟎</m:t>
                            </m:r>
                            <m:r>
                              <a:rPr lang="en-US" altLang="zh-CN" sz="1800" b="1" i="1">
                                <a:effectLst/>
                                <a:latin typeface="Cambria Math" panose="02040503050406030204" pitchFamily="18" charset="0"/>
                                <a:ea typeface="宋体" panose="02010600030101010101" pitchFamily="2" charset="-122"/>
                                <a:cs typeface="Times New Roman" panose="02020603050405020304" pitchFamily="18" charset="0"/>
                              </a:rPr>
                              <m:t>+</m:t>
                            </m:r>
                            <m:d>
                              <m:dPr>
                                <m:ctrlPr>
                                  <a:rPr lang="zh-CN" altLang="zh-CN" b="1" i="1">
                                    <a:effectLst/>
                                    <a:latin typeface="Cambria Math" panose="02040503050406030204" pitchFamily="18" charset="0"/>
                                    <a:ea typeface="Cambria Math" panose="02040503050406030204" pitchFamily="18" charset="0"/>
                                  </a:rPr>
                                </m:ctrlPr>
                              </m:dPr>
                              <m:e>
                                <m:r>
                                  <a:rPr lang="en-US" altLang="zh-CN" sz="1800" b="1"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b="1" i="1">
                                    <a:effectLst/>
                                    <a:latin typeface="Cambria Math" panose="02040503050406030204" pitchFamily="18" charset="0"/>
                                    <a:ea typeface="宋体" panose="02010600030101010101" pitchFamily="2" charset="-122"/>
                                    <a:cs typeface="Times New Roman" panose="02020603050405020304" pitchFamily="18" charset="0"/>
                                  </a:rPr>
                                  <m:t>𝟏</m:t>
                                </m:r>
                              </m:e>
                            </m:d>
                            <m:r>
                              <a:rPr lang="en-US" altLang="zh-CN" sz="1800" b="1" i="1">
                                <a:effectLst/>
                                <a:latin typeface="Cambria Math" panose="02040503050406030204" pitchFamily="18" charset="0"/>
                                <a:ea typeface="宋体" panose="02010600030101010101" pitchFamily="2" charset="-122"/>
                                <a:cs typeface="Times New Roman" panose="02020603050405020304" pitchFamily="18" charset="0"/>
                              </a:rPr>
                              <m:t>×</m:t>
                            </m:r>
                            <m:d>
                              <m:dPr>
                                <m:ctrlPr>
                                  <a:rPr lang="zh-CN" altLang="zh-CN" b="1" i="1">
                                    <a:effectLst/>
                                    <a:latin typeface="Cambria Math" panose="02040503050406030204" pitchFamily="18" charset="0"/>
                                    <a:ea typeface="Cambria Math" panose="02040503050406030204" pitchFamily="18" charset="0"/>
                                  </a:rPr>
                                </m:ctrlPr>
                              </m:dPr>
                              <m:e>
                                <m:r>
                                  <a:rPr lang="en-US" altLang="zh-CN" sz="1800" b="1"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b="1" i="1">
                                    <a:effectLst/>
                                    <a:latin typeface="Cambria Math" panose="02040503050406030204" pitchFamily="18" charset="0"/>
                                    <a:ea typeface="宋体" panose="02010600030101010101" pitchFamily="2" charset="-122"/>
                                    <a:cs typeface="Times New Roman" panose="02020603050405020304" pitchFamily="18" charset="0"/>
                                  </a:rPr>
                                  <m:t>𝟐</m:t>
                                </m:r>
                              </m:e>
                            </m:d>
                            <m:r>
                              <a:rPr lang="en-US" altLang="zh-CN" sz="1800" b="1" i="1">
                                <a:effectLst/>
                                <a:latin typeface="Cambria Math" panose="02040503050406030204" pitchFamily="18" charset="0"/>
                                <a:ea typeface="宋体" panose="02010600030101010101" pitchFamily="2" charset="-122"/>
                                <a:cs typeface="Times New Roman" panose="02020603050405020304" pitchFamily="18" charset="0"/>
                              </a:rPr>
                              <m:t>+</m:t>
                            </m:r>
                            <m:d>
                              <m:dPr>
                                <m:ctrlPr>
                                  <a:rPr lang="zh-CN" altLang="zh-CN" b="1" i="1">
                                    <a:effectLst/>
                                    <a:latin typeface="Cambria Math" panose="02040503050406030204" pitchFamily="18" charset="0"/>
                                    <a:ea typeface="Cambria Math" panose="02040503050406030204" pitchFamily="18" charset="0"/>
                                  </a:rPr>
                                </m:ctrlPr>
                              </m:dPr>
                              <m:e>
                                <m:r>
                                  <a:rPr lang="zh-CN" altLang="en-US" sz="1800" b="1" i="1">
                                    <a:effectLst/>
                                    <a:latin typeface="Cambria Math" panose="02040503050406030204" pitchFamily="18" charset="0"/>
                                    <a:ea typeface="微软雅黑" panose="020B0503020204020204" charset="-122"/>
                                    <a:cs typeface="微软雅黑" panose="020B0503020204020204" charset="-122"/>
                                  </a:rPr>
                                  <m:t>−</m:t>
                                </m:r>
                                <m:r>
                                  <a:rPr lang="en-US" altLang="zh-CN" sz="1800" b="1" i="1">
                                    <a:effectLst/>
                                    <a:latin typeface="Cambria Math" panose="02040503050406030204" pitchFamily="18" charset="0"/>
                                    <a:ea typeface="宋体" panose="02010600030101010101" pitchFamily="2" charset="-122"/>
                                    <a:cs typeface="Times New Roman" panose="02020603050405020304" pitchFamily="18" charset="0"/>
                                  </a:rPr>
                                  <m:t>𝟏</m:t>
                                </m:r>
                              </m:e>
                            </m:d>
                            <m:r>
                              <a:rPr lang="en-US" altLang="zh-CN" sz="1800" b="1"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b="1" i="1">
                                <a:effectLst/>
                                <a:latin typeface="Cambria Math" panose="02040503050406030204" pitchFamily="18" charset="0"/>
                                <a:ea typeface="宋体" panose="02010600030101010101" pitchFamily="2" charset="-122"/>
                                <a:cs typeface="Times New Roman" panose="02020603050405020304" pitchFamily="18" charset="0"/>
                              </a:rPr>
                              <m:t>𝟐</m:t>
                            </m:r>
                            <m:r>
                              <a:rPr lang="en-US" altLang="zh-CN" sz="1800" b="1"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b="1" i="1">
                                <a:effectLst/>
                                <a:latin typeface="Cambria Math" panose="02040503050406030204" pitchFamily="18" charset="0"/>
                                <a:ea typeface="宋体" panose="02010600030101010101" pitchFamily="2" charset="-122"/>
                                <a:cs typeface="Times New Roman" panose="02020603050405020304" pitchFamily="18" charset="0"/>
                              </a:rPr>
                              <m:t>𝟏</m:t>
                            </m:r>
                            <m:r>
                              <a:rPr lang="en-US" altLang="zh-CN" sz="1800" b="1"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b="1" i="1">
                                <a:effectLst/>
                                <a:latin typeface="Cambria Math" panose="02040503050406030204" pitchFamily="18" charset="0"/>
                                <a:ea typeface="宋体" panose="02010600030101010101" pitchFamily="2" charset="-122"/>
                                <a:cs typeface="Times New Roman" panose="02020603050405020304" pitchFamily="18" charset="0"/>
                              </a:rPr>
                              <m:t>𝟎</m:t>
                            </m:r>
                          </m:num>
                          <m:den>
                            <m:r>
                              <a:rPr lang="en-US" altLang="zh-CN" sz="1800" b="1" i="1">
                                <a:effectLst/>
                                <a:latin typeface="Cambria Math" panose="02040503050406030204" pitchFamily="18" charset="0"/>
                                <a:ea typeface="宋体" panose="02010600030101010101" pitchFamily="2" charset="-122"/>
                                <a:cs typeface="Times New Roman" panose="02020603050405020304" pitchFamily="18" charset="0"/>
                              </a:rPr>
                              <m:t>𝟒</m:t>
                            </m:r>
                          </m:den>
                        </m:f>
                        <m:r>
                          <a:rPr lang="en-US" altLang="zh-CN" sz="1800" b="1" i="1">
                            <a:effectLst/>
                            <a:latin typeface="Cambria Math" panose="02040503050406030204" pitchFamily="18" charset="0"/>
                            <a:ea typeface="宋体" panose="02010600030101010101" pitchFamily="2" charset="-122"/>
                            <a:cs typeface="Times New Roman" panose="02020603050405020304" pitchFamily="18" charset="0"/>
                          </a:rPr>
                          <m:t>=</m:t>
                        </m:r>
                        <m:r>
                          <a:rPr lang="zh-CN" altLang="en-US" sz="1800" b="1" i="1">
                            <a:effectLst/>
                            <a:latin typeface="Cambria Math" panose="02040503050406030204" pitchFamily="18" charset="0"/>
                            <a:ea typeface="微软雅黑" panose="020B0503020204020204" charset="-122"/>
                            <a:cs typeface="微软雅黑" panose="020B0503020204020204" charset="-122"/>
                          </a:rPr>
                          <m:t>−</m:t>
                        </m:r>
                        <m:r>
                          <a:rPr lang="en-US" altLang="zh-CN" sz="1800" b="1" i="1">
                            <a:effectLst/>
                            <a:latin typeface="Cambria Math" panose="02040503050406030204" pitchFamily="18" charset="0"/>
                            <a:ea typeface="宋体" panose="02010600030101010101" pitchFamily="2" charset="-122"/>
                            <a:cs typeface="Times New Roman" panose="02020603050405020304" pitchFamily="18" charset="0"/>
                          </a:rPr>
                          <m:t>𝟏</m:t>
                        </m:r>
                      </m:oMath>
                    </m:oMathPara>
                  </a14:m>
                  <a:endParaRPr lang="zh-CN" altLang="en-US" b="1" dirty="0"/>
                </a:p>
              </p:txBody>
            </p:sp>
          </mc:Choice>
          <mc:Fallback>
            <p:sp>
              <p:nvSpPr>
                <p:cNvPr id="46" name="文本框 45"/>
                <p:cNvSpPr txBox="1">
                  <a:spLocks noRot="1" noChangeAspect="1" noMove="1" noResize="1" noEditPoints="1" noAdjustHandles="1" noChangeArrowheads="1" noChangeShapeType="1" noTextEdit="1"/>
                </p:cNvSpPr>
                <p:nvPr/>
              </p:nvSpPr>
              <p:spPr>
                <a:xfrm>
                  <a:off x="6056282" y="3136029"/>
                  <a:ext cx="6108568" cy="2253502"/>
                </a:xfrm>
                <a:prstGeom prst="rect">
                  <a:avLst/>
                </a:prstGeom>
                <a:blipFill rotWithShape="1">
                  <a:blip r:embed="rId5"/>
                </a:blipFill>
              </p:spPr>
              <p:txBody>
                <a:bodyPr/>
                <a:lstStyle/>
                <a:p>
                  <a:r>
                    <a:rPr lang="zh-CN" altLang="en-US">
                      <a:noFill/>
                    </a:rPr>
                    <a:t> </a:t>
                  </a:r>
                </a:p>
              </p:txBody>
            </p:sp>
          </mc:Fallback>
        </mc:AlternateContent>
      </p:grpSp>
    </p:spTree>
    <p:custDataLst>
      <p:tags r:id="rId6"/>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2215256" y="2436047"/>
            <a:ext cx="3456000" cy="3456000"/>
            <a:chOff x="2215256" y="2294646"/>
            <a:chExt cx="3456000" cy="3456000"/>
          </a:xfrm>
        </p:grpSpPr>
        <p:sp>
          <p:nvSpPr>
            <p:cNvPr id="24" name="椭圆 23"/>
            <p:cNvSpPr/>
            <p:nvPr/>
          </p:nvSpPr>
          <p:spPr>
            <a:xfrm>
              <a:off x="3655256" y="3734646"/>
              <a:ext cx="576000" cy="576000"/>
            </a:xfrm>
            <a:prstGeom prst="ellipse">
              <a:avLst/>
            </a:prstGeom>
            <a:noFill/>
            <a:ln w="635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nvSpPr>
          <p:spPr>
            <a:xfrm>
              <a:off x="3367256" y="3446646"/>
              <a:ext cx="1152000" cy="1152000"/>
            </a:xfrm>
            <a:prstGeom prst="ellipse">
              <a:avLst/>
            </a:prstGeom>
            <a:noFill/>
            <a:ln w="635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a:off x="3079256" y="3158646"/>
              <a:ext cx="1728000" cy="1728000"/>
            </a:xfrm>
            <a:prstGeom prst="ellipse">
              <a:avLst/>
            </a:prstGeom>
            <a:noFill/>
            <a:ln w="635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p:cNvSpPr/>
            <p:nvPr/>
          </p:nvSpPr>
          <p:spPr>
            <a:xfrm>
              <a:off x="2791256" y="2870646"/>
              <a:ext cx="2304000" cy="2304000"/>
            </a:xfrm>
            <a:prstGeom prst="ellipse">
              <a:avLst/>
            </a:prstGeom>
            <a:noFill/>
            <a:ln w="635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p:cNvSpPr/>
            <p:nvPr/>
          </p:nvSpPr>
          <p:spPr>
            <a:xfrm>
              <a:off x="2503256" y="2582646"/>
              <a:ext cx="2880000" cy="2880000"/>
            </a:xfrm>
            <a:prstGeom prst="ellipse">
              <a:avLst/>
            </a:prstGeom>
            <a:noFill/>
            <a:ln w="635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p:nvPr/>
          </p:nvSpPr>
          <p:spPr>
            <a:xfrm>
              <a:off x="2215256" y="2294646"/>
              <a:ext cx="3456000" cy="3456000"/>
            </a:xfrm>
            <a:prstGeom prst="ellipse">
              <a:avLst/>
            </a:prstGeom>
            <a:noFill/>
            <a:ln w="635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3" name="矩形 32"/>
          <p:cNvSpPr/>
          <p:nvPr/>
        </p:nvSpPr>
        <p:spPr>
          <a:xfrm>
            <a:off x="2215255" y="2436047"/>
            <a:ext cx="1728001" cy="345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6" name="组合 35"/>
          <p:cNvGrpSpPr/>
          <p:nvPr/>
        </p:nvGrpSpPr>
        <p:grpSpPr>
          <a:xfrm>
            <a:off x="304799" y="749300"/>
            <a:ext cx="6266993" cy="400110"/>
            <a:chOff x="424116" y="898245"/>
            <a:chExt cx="6266993" cy="400110"/>
          </a:xfrm>
        </p:grpSpPr>
        <p:sp>
          <p:nvSpPr>
            <p:cNvPr id="38" name="平行四边形 37"/>
            <p:cNvSpPr/>
            <p:nvPr/>
          </p:nvSpPr>
          <p:spPr>
            <a:xfrm>
              <a:off x="424116" y="898245"/>
              <a:ext cx="712237"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02</a:t>
              </a:r>
              <a:endParaRPr lang="zh-CN" altLang="en-US" sz="2200" dirty="0">
                <a:latin typeface="Impact" panose="020B0806030902050204" pitchFamily="34" charset="0"/>
              </a:endParaRPr>
            </a:p>
          </p:txBody>
        </p:sp>
        <p:sp>
          <p:nvSpPr>
            <p:cNvPr id="40" name="文本框 39"/>
            <p:cNvSpPr txBox="1"/>
            <p:nvPr/>
          </p:nvSpPr>
          <p:spPr>
            <a:xfrm>
              <a:off x="1127071" y="898245"/>
              <a:ext cx="5564038" cy="400110"/>
            </a:xfrm>
            <a:prstGeom prst="rect">
              <a:avLst/>
            </a:prstGeom>
            <a:noFill/>
          </p:spPr>
          <p:txBody>
            <a:bodyPr wrap="square" rtlCol="0">
              <a:spAutoFit/>
            </a:bodyPr>
            <a:lstStyle/>
            <a:p>
              <a:r>
                <a:rPr lang="zh-CN" altLang="en-US" sz="2000" b="1" dirty="0"/>
                <a:t>常见的信道复用技术</a:t>
              </a:r>
              <a:endParaRPr lang="zh-CN" altLang="en-US" sz="2000" b="1" dirty="0"/>
            </a:p>
          </p:txBody>
        </p:sp>
      </p:grpSp>
      <p:sp>
        <p:nvSpPr>
          <p:cNvPr id="6" name="矩形 5"/>
          <p:cNvSpPr/>
          <p:nvPr/>
        </p:nvSpPr>
        <p:spPr>
          <a:xfrm>
            <a:off x="1049951" y="1351304"/>
            <a:ext cx="1988545" cy="486923"/>
          </a:xfrm>
          <a:prstGeom prst="rect">
            <a:avLst/>
          </a:prstGeom>
          <a:solidFill>
            <a:schemeClr val="bg2">
              <a:lumMod val="9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rPr>
              <a:t>频分复用</a:t>
            </a:r>
            <a:r>
              <a:rPr lang="en-US" altLang="zh-CN" sz="2000" b="1" dirty="0">
                <a:solidFill>
                  <a:schemeClr val="bg1"/>
                </a:solidFill>
              </a:rPr>
              <a:t>FDM</a:t>
            </a:r>
            <a:endParaRPr lang="zh-CN" altLang="en-US" sz="2000" b="1" dirty="0">
              <a:solidFill>
                <a:schemeClr val="bg1"/>
              </a:solidFill>
            </a:endParaRPr>
          </a:p>
        </p:txBody>
      </p:sp>
      <p:sp>
        <p:nvSpPr>
          <p:cNvPr id="8" name="矩形 7"/>
          <p:cNvSpPr/>
          <p:nvPr/>
        </p:nvSpPr>
        <p:spPr>
          <a:xfrm>
            <a:off x="3765201" y="1351304"/>
            <a:ext cx="1988545" cy="486923"/>
          </a:xfrm>
          <a:prstGeom prst="rect">
            <a:avLst/>
          </a:prstGeom>
          <a:solidFill>
            <a:schemeClr val="bg2">
              <a:lumMod val="9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rPr>
              <a:t>时分复用</a:t>
            </a:r>
            <a:r>
              <a:rPr lang="en-US" altLang="zh-CN" sz="2000" b="1" dirty="0">
                <a:solidFill>
                  <a:schemeClr val="bg1"/>
                </a:solidFill>
              </a:rPr>
              <a:t>TDM</a:t>
            </a:r>
            <a:endParaRPr lang="zh-CN" altLang="en-US" sz="2000" b="1" dirty="0">
              <a:solidFill>
                <a:schemeClr val="bg1"/>
              </a:solidFill>
            </a:endParaRPr>
          </a:p>
        </p:txBody>
      </p:sp>
      <p:sp>
        <p:nvSpPr>
          <p:cNvPr id="9" name="矩形 8"/>
          <p:cNvSpPr/>
          <p:nvPr/>
        </p:nvSpPr>
        <p:spPr>
          <a:xfrm>
            <a:off x="6480451" y="1351304"/>
            <a:ext cx="1988545" cy="486923"/>
          </a:xfrm>
          <a:prstGeom prst="rect">
            <a:avLst/>
          </a:prstGeom>
          <a:solidFill>
            <a:schemeClr val="bg2">
              <a:lumMod val="9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rPr>
              <a:t>波分复用</a:t>
            </a:r>
            <a:r>
              <a:rPr lang="en-US" altLang="zh-CN" sz="2000" b="1" dirty="0">
                <a:solidFill>
                  <a:schemeClr val="bg1"/>
                </a:solidFill>
              </a:rPr>
              <a:t>WDM</a:t>
            </a:r>
            <a:endParaRPr lang="zh-CN" altLang="en-US" sz="2000" b="1" dirty="0">
              <a:solidFill>
                <a:schemeClr val="bg1"/>
              </a:solidFill>
            </a:endParaRPr>
          </a:p>
        </p:txBody>
      </p:sp>
      <p:sp>
        <p:nvSpPr>
          <p:cNvPr id="10" name="矩形 9"/>
          <p:cNvSpPr/>
          <p:nvPr/>
        </p:nvSpPr>
        <p:spPr>
          <a:xfrm>
            <a:off x="9195701" y="1351304"/>
            <a:ext cx="1988545" cy="486923"/>
          </a:xfrm>
          <a:prstGeom prst="rect">
            <a:avLst/>
          </a:prstGeom>
          <a:solidFill>
            <a:schemeClr val="bg2">
              <a:lumMod val="9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rPr>
              <a:t>码分复用</a:t>
            </a:r>
            <a:r>
              <a:rPr lang="en-US" altLang="zh-CN" sz="2000" b="1" dirty="0">
                <a:solidFill>
                  <a:schemeClr val="bg1"/>
                </a:solidFill>
              </a:rPr>
              <a:t>CDM</a:t>
            </a:r>
            <a:endParaRPr lang="zh-CN" altLang="en-US" sz="2000" b="1" dirty="0">
              <a:solidFill>
                <a:schemeClr val="bg1"/>
              </a:solidFill>
            </a:endParaRPr>
          </a:p>
        </p:txBody>
      </p:sp>
      <p:sp>
        <p:nvSpPr>
          <p:cNvPr id="13" name="矩形 12"/>
          <p:cNvSpPr/>
          <p:nvPr/>
        </p:nvSpPr>
        <p:spPr>
          <a:xfrm>
            <a:off x="9195701" y="1351304"/>
            <a:ext cx="1988545" cy="486923"/>
          </a:xfrm>
          <a:prstGeom prst="rect">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rPr>
              <a:t>码分复用</a:t>
            </a:r>
            <a:r>
              <a:rPr lang="en-US" altLang="zh-CN" sz="2000" b="1" dirty="0">
                <a:solidFill>
                  <a:schemeClr val="bg1"/>
                </a:solidFill>
              </a:rPr>
              <a:t>CDM</a:t>
            </a:r>
            <a:endParaRPr lang="zh-CN" altLang="en-US" sz="2000" b="1" dirty="0">
              <a:solidFill>
                <a:schemeClr val="bg1"/>
              </a:solidFill>
            </a:endParaRPr>
          </a:p>
        </p:txBody>
      </p:sp>
      <p:grpSp>
        <p:nvGrpSpPr>
          <p:cNvPr id="2" name="组合 1"/>
          <p:cNvGrpSpPr/>
          <p:nvPr/>
        </p:nvGrpSpPr>
        <p:grpSpPr>
          <a:xfrm>
            <a:off x="319153" y="2611756"/>
            <a:ext cx="5344599" cy="3881366"/>
            <a:chOff x="319153" y="2470355"/>
            <a:chExt cx="5344599" cy="3881366"/>
          </a:xfrm>
        </p:grpSpPr>
        <p:pic>
          <p:nvPicPr>
            <p:cNvPr id="34" name="图形 33"/>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a:off x="319153" y="3837980"/>
              <a:ext cx="1124495" cy="2197877"/>
            </a:xfrm>
            <a:prstGeom prst="rect">
              <a:avLst/>
            </a:prstGeom>
          </p:spPr>
        </p:pic>
        <p:pic>
          <p:nvPicPr>
            <p:cNvPr id="35" name="图形 34"/>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202764" y="2470355"/>
              <a:ext cx="483577" cy="906707"/>
            </a:xfrm>
            <a:prstGeom prst="rect">
              <a:avLst/>
            </a:prstGeom>
          </p:spPr>
        </p:pic>
        <p:pic>
          <p:nvPicPr>
            <p:cNvPr id="37" name="图形 3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180175" y="3569293"/>
              <a:ext cx="483577" cy="906707"/>
            </a:xfrm>
            <a:prstGeom prst="rect">
              <a:avLst/>
            </a:prstGeom>
          </p:spPr>
        </p:pic>
        <p:pic>
          <p:nvPicPr>
            <p:cNvPr id="39" name="图形 38"/>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202764" y="4668232"/>
              <a:ext cx="483577" cy="906707"/>
            </a:xfrm>
            <a:prstGeom prst="rect">
              <a:avLst/>
            </a:prstGeom>
          </p:spPr>
        </p:pic>
        <p:sp>
          <p:nvSpPr>
            <p:cNvPr id="41" name="文本框 40"/>
            <p:cNvSpPr txBox="1"/>
            <p:nvPr/>
          </p:nvSpPr>
          <p:spPr>
            <a:xfrm>
              <a:off x="3535406" y="2860466"/>
              <a:ext cx="860789" cy="369332"/>
            </a:xfrm>
            <a:prstGeom prst="rect">
              <a:avLst/>
            </a:prstGeom>
            <a:noFill/>
          </p:spPr>
          <p:txBody>
            <a:bodyPr wrap="square" rtlCol="0">
              <a:spAutoFit/>
            </a:bodyPr>
            <a:lstStyle/>
            <a:p>
              <a:r>
                <a:rPr lang="zh-CN" altLang="en-US" b="1" dirty="0">
                  <a:latin typeface="+mn-ea"/>
                </a:rPr>
                <a:t>手机</a:t>
              </a:r>
              <a:r>
                <a:rPr lang="en-US" altLang="zh-CN" b="1" dirty="0">
                  <a:latin typeface="+mn-ea"/>
                </a:rPr>
                <a:t>A</a:t>
              </a:r>
              <a:endParaRPr lang="zh-CN" altLang="en-US" b="1" dirty="0">
                <a:latin typeface="+mn-ea"/>
              </a:endParaRPr>
            </a:p>
          </p:txBody>
        </p:sp>
        <p:sp>
          <p:nvSpPr>
            <p:cNvPr id="42" name="文本框 41"/>
            <p:cNvSpPr txBox="1"/>
            <p:nvPr/>
          </p:nvSpPr>
          <p:spPr>
            <a:xfrm>
              <a:off x="4513460" y="4019425"/>
              <a:ext cx="869796" cy="369332"/>
            </a:xfrm>
            <a:prstGeom prst="rect">
              <a:avLst/>
            </a:prstGeom>
            <a:noFill/>
          </p:spPr>
          <p:txBody>
            <a:bodyPr wrap="square" rtlCol="0">
              <a:spAutoFit/>
            </a:bodyPr>
            <a:lstStyle/>
            <a:p>
              <a:r>
                <a:rPr lang="zh-CN" altLang="en-US" b="1" dirty="0">
                  <a:latin typeface="+mn-ea"/>
                </a:rPr>
                <a:t>手机</a:t>
              </a:r>
              <a:r>
                <a:rPr lang="en-US" altLang="zh-CN" b="1" dirty="0">
                  <a:latin typeface="+mn-ea"/>
                </a:rPr>
                <a:t>B</a:t>
              </a:r>
              <a:endParaRPr lang="zh-CN" altLang="en-US" b="1" dirty="0">
                <a:latin typeface="+mn-ea"/>
              </a:endParaRPr>
            </a:p>
          </p:txBody>
        </p:sp>
        <p:sp>
          <p:nvSpPr>
            <p:cNvPr id="43" name="文本框 42"/>
            <p:cNvSpPr txBox="1"/>
            <p:nvPr/>
          </p:nvSpPr>
          <p:spPr>
            <a:xfrm>
              <a:off x="3544150" y="5150039"/>
              <a:ext cx="961150" cy="369332"/>
            </a:xfrm>
            <a:prstGeom prst="rect">
              <a:avLst/>
            </a:prstGeom>
            <a:noFill/>
          </p:spPr>
          <p:txBody>
            <a:bodyPr wrap="square" rtlCol="0">
              <a:spAutoFit/>
            </a:bodyPr>
            <a:lstStyle/>
            <a:p>
              <a:r>
                <a:rPr lang="zh-CN" altLang="en-US" b="1" dirty="0">
                  <a:latin typeface="+mn-ea"/>
                </a:rPr>
                <a:t>手机</a:t>
              </a:r>
              <a:r>
                <a:rPr lang="en-US" altLang="zh-CN" b="1" dirty="0">
                  <a:latin typeface="+mn-ea"/>
                </a:rPr>
                <a:t>C</a:t>
              </a:r>
              <a:endParaRPr lang="zh-CN" altLang="en-US" b="1" dirty="0">
                <a:latin typeface="+mn-ea"/>
              </a:endParaRPr>
            </a:p>
          </p:txBody>
        </p:sp>
        <p:sp>
          <p:nvSpPr>
            <p:cNvPr id="44" name="文本框 43"/>
            <p:cNvSpPr txBox="1"/>
            <p:nvPr/>
          </p:nvSpPr>
          <p:spPr>
            <a:xfrm>
              <a:off x="537329" y="5982389"/>
              <a:ext cx="745151" cy="369332"/>
            </a:xfrm>
            <a:prstGeom prst="rect">
              <a:avLst/>
            </a:prstGeom>
            <a:noFill/>
          </p:spPr>
          <p:txBody>
            <a:bodyPr wrap="square" rtlCol="0">
              <a:spAutoFit/>
            </a:bodyPr>
            <a:lstStyle/>
            <a:p>
              <a:pPr algn="ctr"/>
              <a:r>
                <a:rPr lang="zh-CN" altLang="en-US" b="1" dirty="0">
                  <a:latin typeface="+mn-ea"/>
                </a:rPr>
                <a:t>基站</a:t>
              </a:r>
              <a:endParaRPr lang="zh-CN" altLang="en-US" b="1" dirty="0">
                <a:latin typeface="+mn-ea"/>
              </a:endParaRPr>
            </a:p>
          </p:txBody>
        </p:sp>
      </p:grpSp>
      <p:sp>
        <p:nvSpPr>
          <p:cNvPr id="45" name="文本框 44"/>
          <p:cNvSpPr txBox="1"/>
          <p:nvPr/>
        </p:nvSpPr>
        <p:spPr>
          <a:xfrm>
            <a:off x="264272" y="2713898"/>
            <a:ext cx="2843313" cy="369332"/>
          </a:xfrm>
          <a:prstGeom prst="rect">
            <a:avLst/>
          </a:prstGeom>
          <a:noFill/>
        </p:spPr>
        <p:txBody>
          <a:bodyPr wrap="square" rtlCol="0">
            <a:spAutoFit/>
          </a:bodyPr>
          <a:lstStyle/>
          <a:p>
            <a:r>
              <a:rPr lang="zh-CN" altLang="en-US" b="1" dirty="0">
                <a:latin typeface="+mn-ea"/>
              </a:rPr>
              <a:t>知道各手机的码片序列</a:t>
            </a:r>
            <a:endParaRPr lang="zh-CN" altLang="en-US" b="1" dirty="0">
              <a:latin typeface="+mn-ea"/>
            </a:endParaRPr>
          </a:p>
        </p:txBody>
      </p:sp>
      <p:sp>
        <p:nvSpPr>
          <p:cNvPr id="57" name="文本框 56"/>
          <p:cNvSpPr txBox="1"/>
          <p:nvPr/>
        </p:nvSpPr>
        <p:spPr>
          <a:xfrm>
            <a:off x="3367256" y="2315660"/>
            <a:ext cx="1988546" cy="369332"/>
          </a:xfrm>
          <a:prstGeom prst="rect">
            <a:avLst/>
          </a:prstGeom>
          <a:noFill/>
        </p:spPr>
        <p:txBody>
          <a:bodyPr wrap="square" rtlCol="0">
            <a:spAutoFit/>
          </a:bodyPr>
          <a:lstStyle/>
          <a:p>
            <a:r>
              <a:rPr lang="zh-CN" altLang="en-US" b="1" dirty="0">
                <a:latin typeface="+mn-ea"/>
              </a:rPr>
              <a:t>（</a:t>
            </a:r>
            <a:r>
              <a:rPr lang="en-US" altLang="zh-CN" b="1" dirty="0">
                <a:latin typeface="+mn-ea"/>
              </a:rPr>
              <a:t>+1 -1 +1 -1</a:t>
            </a:r>
            <a:r>
              <a:rPr lang="zh-CN" altLang="en-US" b="1" dirty="0">
                <a:latin typeface="+mn-ea"/>
              </a:rPr>
              <a:t>）</a:t>
            </a:r>
            <a:endParaRPr lang="zh-CN" altLang="en-US" b="1" dirty="0">
              <a:latin typeface="+mn-ea"/>
            </a:endParaRPr>
          </a:p>
        </p:txBody>
      </p:sp>
      <p:sp>
        <p:nvSpPr>
          <p:cNvPr id="58" name="文本框 57"/>
          <p:cNvSpPr txBox="1"/>
          <p:nvPr/>
        </p:nvSpPr>
        <p:spPr>
          <a:xfrm>
            <a:off x="4305441" y="4556726"/>
            <a:ext cx="1988546" cy="369332"/>
          </a:xfrm>
          <a:prstGeom prst="rect">
            <a:avLst/>
          </a:prstGeom>
          <a:noFill/>
        </p:spPr>
        <p:txBody>
          <a:bodyPr wrap="square" rtlCol="0">
            <a:spAutoFit/>
          </a:bodyPr>
          <a:lstStyle/>
          <a:p>
            <a:r>
              <a:rPr lang="zh-CN" altLang="en-US" b="1" dirty="0">
                <a:latin typeface="+mn-ea"/>
              </a:rPr>
              <a:t>（</a:t>
            </a:r>
            <a:r>
              <a:rPr lang="en-US" altLang="zh-CN" b="1" dirty="0">
                <a:latin typeface="+mn-ea"/>
              </a:rPr>
              <a:t>+1 +1 -1 -1</a:t>
            </a:r>
            <a:r>
              <a:rPr lang="zh-CN" altLang="en-US" b="1" dirty="0">
                <a:latin typeface="+mn-ea"/>
              </a:rPr>
              <a:t>）</a:t>
            </a:r>
            <a:endParaRPr lang="zh-CN" altLang="en-US" b="1" dirty="0">
              <a:latin typeface="+mn-ea"/>
            </a:endParaRPr>
          </a:p>
        </p:txBody>
      </p:sp>
      <p:sp>
        <p:nvSpPr>
          <p:cNvPr id="59" name="文本框 58"/>
          <p:cNvSpPr txBox="1"/>
          <p:nvPr/>
        </p:nvSpPr>
        <p:spPr>
          <a:xfrm>
            <a:off x="3367256" y="5773744"/>
            <a:ext cx="1988546" cy="369332"/>
          </a:xfrm>
          <a:prstGeom prst="rect">
            <a:avLst/>
          </a:prstGeom>
          <a:noFill/>
        </p:spPr>
        <p:txBody>
          <a:bodyPr wrap="square" rtlCol="0">
            <a:spAutoFit/>
          </a:bodyPr>
          <a:lstStyle/>
          <a:p>
            <a:r>
              <a:rPr lang="zh-CN" altLang="en-US" b="1" dirty="0">
                <a:latin typeface="+mn-ea"/>
              </a:rPr>
              <a:t>（</a:t>
            </a:r>
            <a:r>
              <a:rPr lang="en-US" altLang="zh-CN" b="1" dirty="0">
                <a:latin typeface="+mn-ea"/>
              </a:rPr>
              <a:t>+1 +1 +1 +1</a:t>
            </a:r>
            <a:r>
              <a:rPr lang="zh-CN" altLang="en-US" b="1" dirty="0">
                <a:latin typeface="+mn-ea"/>
              </a:rPr>
              <a:t>）</a:t>
            </a:r>
            <a:endParaRPr lang="zh-CN" altLang="en-US" b="1" dirty="0">
              <a:latin typeface="+mn-ea"/>
            </a:endParaRPr>
          </a:p>
        </p:txBody>
      </p:sp>
      <p:sp>
        <p:nvSpPr>
          <p:cNvPr id="60" name="文本框 59"/>
          <p:cNvSpPr txBox="1"/>
          <p:nvPr/>
        </p:nvSpPr>
        <p:spPr>
          <a:xfrm>
            <a:off x="264272" y="3040033"/>
            <a:ext cx="2700930" cy="369332"/>
          </a:xfrm>
          <a:prstGeom prst="rect">
            <a:avLst/>
          </a:prstGeom>
          <a:noFill/>
        </p:spPr>
        <p:txBody>
          <a:bodyPr wrap="square" rtlCol="0">
            <a:spAutoFit/>
          </a:bodyPr>
          <a:lstStyle/>
          <a:p>
            <a:r>
              <a:rPr lang="zh-CN" altLang="en-US" b="1" dirty="0">
                <a:latin typeface="+mn-ea"/>
              </a:rPr>
              <a:t>给手机</a:t>
            </a:r>
            <a:r>
              <a:rPr lang="en-US" altLang="zh-CN" b="1" dirty="0">
                <a:latin typeface="+mn-ea"/>
              </a:rPr>
              <a:t>A</a:t>
            </a:r>
            <a:r>
              <a:rPr lang="zh-CN" altLang="en-US" b="1" dirty="0">
                <a:latin typeface="+mn-ea"/>
              </a:rPr>
              <a:t>发送比特串</a:t>
            </a:r>
            <a:r>
              <a:rPr lang="en-US" altLang="zh-CN" b="1" dirty="0">
                <a:latin typeface="+mn-ea"/>
              </a:rPr>
              <a:t>101</a:t>
            </a:r>
            <a:endParaRPr lang="zh-CN" altLang="en-US" b="1" dirty="0">
              <a:latin typeface="+mn-ea"/>
            </a:endParaRPr>
          </a:p>
        </p:txBody>
      </p:sp>
      <p:sp>
        <p:nvSpPr>
          <p:cNvPr id="61" name="文本框 60"/>
          <p:cNvSpPr txBox="1"/>
          <p:nvPr/>
        </p:nvSpPr>
        <p:spPr>
          <a:xfrm>
            <a:off x="256768" y="3361081"/>
            <a:ext cx="2700930" cy="369332"/>
          </a:xfrm>
          <a:prstGeom prst="rect">
            <a:avLst/>
          </a:prstGeom>
          <a:noFill/>
        </p:spPr>
        <p:txBody>
          <a:bodyPr wrap="square" rtlCol="0">
            <a:spAutoFit/>
          </a:bodyPr>
          <a:lstStyle/>
          <a:p>
            <a:r>
              <a:rPr lang="zh-CN" altLang="en-US" b="1" dirty="0">
                <a:latin typeface="+mn-ea"/>
              </a:rPr>
              <a:t>给手机</a:t>
            </a:r>
            <a:r>
              <a:rPr lang="en-US" altLang="zh-CN" b="1" dirty="0">
                <a:latin typeface="+mn-ea"/>
              </a:rPr>
              <a:t>B</a:t>
            </a:r>
            <a:r>
              <a:rPr lang="zh-CN" altLang="en-US" b="1" dirty="0">
                <a:latin typeface="+mn-ea"/>
              </a:rPr>
              <a:t>发送比特串</a:t>
            </a:r>
            <a:r>
              <a:rPr lang="en-US" altLang="zh-CN" b="1" dirty="0">
                <a:latin typeface="+mn-ea"/>
              </a:rPr>
              <a:t>110</a:t>
            </a:r>
            <a:endParaRPr lang="zh-CN" altLang="en-US" b="1" dirty="0">
              <a:latin typeface="+mn-ea"/>
            </a:endParaRPr>
          </a:p>
        </p:txBody>
      </p:sp>
      <p:grpSp>
        <p:nvGrpSpPr>
          <p:cNvPr id="188" name="组合 187"/>
          <p:cNvGrpSpPr/>
          <p:nvPr/>
        </p:nvGrpSpPr>
        <p:grpSpPr>
          <a:xfrm>
            <a:off x="1019383" y="3744494"/>
            <a:ext cx="3211873" cy="428483"/>
            <a:chOff x="1019383" y="3744494"/>
            <a:chExt cx="3211873" cy="428483"/>
          </a:xfrm>
        </p:grpSpPr>
        <p:cxnSp>
          <p:nvCxnSpPr>
            <p:cNvPr id="184" name="直接箭头连接符 183"/>
            <p:cNvCxnSpPr>
              <a:endCxn id="24" idx="6"/>
            </p:cNvCxnSpPr>
            <p:nvPr/>
          </p:nvCxnSpPr>
          <p:spPr>
            <a:xfrm flipV="1">
              <a:off x="1281668" y="4164047"/>
              <a:ext cx="2949588" cy="8930"/>
            </a:xfrm>
            <a:prstGeom prst="straightConnector1">
              <a:avLst/>
            </a:prstGeom>
            <a:ln w="76200">
              <a:solidFill>
                <a:schemeClr val="tx1"/>
              </a:solidFill>
              <a:prstDash val="dash"/>
              <a:tailEnd type="triangle" w="med" len="lg"/>
            </a:ln>
          </p:spPr>
          <p:style>
            <a:lnRef idx="1">
              <a:schemeClr val="accent1"/>
            </a:lnRef>
            <a:fillRef idx="0">
              <a:schemeClr val="accent1"/>
            </a:fillRef>
            <a:effectRef idx="0">
              <a:schemeClr val="accent1"/>
            </a:effectRef>
            <a:fontRef idx="minor">
              <a:schemeClr val="tx1"/>
            </a:fontRef>
          </p:style>
        </p:cxnSp>
        <p:sp>
          <p:nvSpPr>
            <p:cNvPr id="29" name="文本框 28"/>
            <p:cNvSpPr txBox="1"/>
            <p:nvPr/>
          </p:nvSpPr>
          <p:spPr>
            <a:xfrm>
              <a:off x="1019383" y="3744494"/>
              <a:ext cx="2956635" cy="369332"/>
            </a:xfrm>
            <a:prstGeom prst="rect">
              <a:avLst/>
            </a:prstGeom>
            <a:noFill/>
          </p:spPr>
          <p:txBody>
            <a:bodyPr wrap="square" rtlCol="0">
              <a:spAutoFit/>
            </a:bodyPr>
            <a:lstStyle/>
            <a:p>
              <a:r>
                <a:rPr lang="zh-CN" altLang="en-US" b="1" dirty="0"/>
                <a:t>（</a:t>
              </a:r>
              <a:r>
                <a:rPr lang="en-US" altLang="zh-CN" b="1" dirty="0"/>
                <a:t>+2 0 0 -2 0 +2 -2 0 0 -2 +2 0</a:t>
              </a:r>
              <a:r>
                <a:rPr lang="zh-CN" altLang="en-US" b="1" dirty="0"/>
                <a:t>）</a:t>
              </a:r>
              <a:endParaRPr lang="zh-CN" altLang="en-US" b="1" dirty="0"/>
            </a:p>
          </p:txBody>
        </p:sp>
      </p:grpSp>
      <p:grpSp>
        <p:nvGrpSpPr>
          <p:cNvPr id="7" name="组合 6"/>
          <p:cNvGrpSpPr/>
          <p:nvPr/>
        </p:nvGrpSpPr>
        <p:grpSpPr>
          <a:xfrm>
            <a:off x="6010022" y="2115303"/>
            <a:ext cx="6108568" cy="3769375"/>
            <a:chOff x="6028876" y="2115303"/>
            <a:chExt cx="6108568" cy="3769375"/>
          </a:xfrm>
        </p:grpSpPr>
        <p:sp>
          <p:nvSpPr>
            <p:cNvPr id="107" name="文本框 106"/>
            <p:cNvSpPr txBox="1"/>
            <p:nvPr/>
          </p:nvSpPr>
          <p:spPr>
            <a:xfrm>
              <a:off x="6227978" y="2115303"/>
              <a:ext cx="5659222" cy="646331"/>
            </a:xfrm>
            <a:prstGeom prst="rect">
              <a:avLst/>
            </a:prstGeom>
            <a:solidFill>
              <a:schemeClr val="accent1"/>
            </a:solidFill>
          </p:spPr>
          <p:txBody>
            <a:bodyPr wrap="square" rtlCol="0">
              <a:spAutoFit/>
            </a:bodyPr>
            <a:lstStyle/>
            <a:p>
              <a:r>
                <a:rPr lang="zh-CN" altLang="en-US" b="1" dirty="0">
                  <a:solidFill>
                    <a:schemeClr val="bg1"/>
                  </a:solidFill>
                  <a:latin typeface="+mn-ea"/>
                </a:rPr>
                <a:t>手机</a:t>
              </a:r>
              <a:r>
                <a:rPr lang="en-US" altLang="zh-CN" b="1" dirty="0">
                  <a:solidFill>
                    <a:schemeClr val="bg1"/>
                  </a:solidFill>
                  <a:latin typeface="+mn-ea"/>
                </a:rPr>
                <a:t>C</a:t>
              </a:r>
              <a:r>
                <a:rPr lang="zh-CN" altLang="en-US" b="1" dirty="0">
                  <a:solidFill>
                    <a:schemeClr val="bg1"/>
                  </a:solidFill>
                  <a:latin typeface="+mn-ea"/>
                </a:rPr>
                <a:t>收到基站发来的叠加后的信号，就用自己的码片向量与收到的叠加后的码片向量，做规格化内积运算：</a:t>
              </a:r>
              <a:endParaRPr lang="zh-CN" altLang="en-US" b="1" dirty="0">
                <a:solidFill>
                  <a:schemeClr val="bg1"/>
                </a:solidFill>
                <a:latin typeface="+mn-ea"/>
              </a:endParaRPr>
            </a:p>
          </p:txBody>
        </p:sp>
        <p:sp>
          <p:nvSpPr>
            <p:cNvPr id="132" name="文本框 131"/>
            <p:cNvSpPr txBox="1"/>
            <p:nvPr/>
          </p:nvSpPr>
          <p:spPr>
            <a:xfrm>
              <a:off x="6227978" y="5426539"/>
              <a:ext cx="5558671" cy="458139"/>
            </a:xfrm>
            <a:prstGeom prst="rect">
              <a:avLst/>
            </a:prstGeom>
            <a:noFill/>
          </p:spPr>
          <p:txBody>
            <a:bodyPr wrap="square">
              <a:spAutoFit/>
            </a:bodyPr>
            <a:lstStyle/>
            <a:p>
              <a:pPr>
                <a:lnSpc>
                  <a:spcPct val="150000"/>
                </a:lnSpc>
              </a:pPr>
              <a:r>
                <a:rPr lang="zh-CN" altLang="en-US" b="1" dirty="0"/>
                <a:t>根据运算结果可知，基站没有给手机</a:t>
              </a:r>
              <a:r>
                <a:rPr lang="en-US" altLang="zh-CN" b="1" dirty="0"/>
                <a:t>C</a:t>
              </a:r>
              <a:r>
                <a:rPr lang="zh-CN" altLang="en-US" b="1" dirty="0"/>
                <a:t>发送数据。</a:t>
              </a:r>
              <a:endParaRPr lang="zh-CN" altLang="en-US" b="1" dirty="0"/>
            </a:p>
          </p:txBody>
        </p:sp>
        <mc:AlternateContent xmlns:mc="http://schemas.openxmlformats.org/markup-compatibility/2006">
          <mc:Choice xmlns:a14="http://schemas.microsoft.com/office/drawing/2010/main" Requires="a14">
            <p:sp>
              <p:nvSpPr>
                <p:cNvPr id="47" name="文本框 46"/>
                <p:cNvSpPr txBox="1"/>
                <p:nvPr/>
              </p:nvSpPr>
              <p:spPr>
                <a:xfrm>
                  <a:off x="6028876" y="3121767"/>
                  <a:ext cx="6108568" cy="2253502"/>
                </a:xfrm>
                <a:prstGeom prst="rect">
                  <a:avLst/>
                </a:prstGeom>
                <a:noFill/>
              </p:spPr>
              <p:txBody>
                <a:bodyPr wrap="square">
                  <a:spAutoFit/>
                </a:bodyPr>
                <a:lstStyle/>
                <a:p>
                  <a:pPr indent="127000" algn="just"/>
                  <a14:m>
                    <m:oMathPara xmlns:m="http://schemas.openxmlformats.org/officeDocument/2006/math">
                      <m:oMathParaPr>
                        <m:jc m:val="centerGroup"/>
                      </m:oMathParaPr>
                      <m:oMath xmlns:m="http://schemas.openxmlformats.org/officeDocument/2006/math">
                        <m:f>
                          <m:fPr>
                            <m:ctrlPr>
                              <a:rPr lang="zh-CN" altLang="zh-CN" sz="1800" b="1" i="1" kern="100" smtClean="0">
                                <a:effectLst/>
                                <a:latin typeface="Cambria Math" panose="02040503050406030204" pitchFamily="18" charset="0"/>
                                <a:ea typeface="Cambria Math" panose="02040503050406030204" pitchFamily="18" charset="0"/>
                                <a:cs typeface="Times New Roman" panose="02020603050405020304" pitchFamily="18" charset="0"/>
                              </a:rPr>
                            </m:ctrlPr>
                          </m:fPr>
                          <m:num>
                            <m:d>
                              <m:dPr>
                                <m:ctrlPr>
                                  <a:rPr lang="zh-CN" altLang="zh-CN" sz="1800" b="1"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b="1"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b="1" i="1" kern="100">
                                    <a:effectLst/>
                                    <a:latin typeface="Cambria Math" panose="02040503050406030204" pitchFamily="18" charset="0"/>
                                    <a:ea typeface="宋体" panose="02010600030101010101" pitchFamily="2" charset="-122"/>
                                    <a:cs typeface="Times New Roman" panose="02020603050405020304" pitchFamily="18" charset="0"/>
                                  </a:rPr>
                                  <m:t>𝟏</m:t>
                                </m:r>
                              </m:e>
                            </m:d>
                            <m:r>
                              <a:rPr lang="en-US" altLang="zh-CN" sz="1800" b="1" i="1" kern="100">
                                <a:effectLst/>
                                <a:latin typeface="Cambria Math" panose="02040503050406030204" pitchFamily="18" charset="0"/>
                                <a:ea typeface="宋体" panose="02010600030101010101" pitchFamily="2" charset="-122"/>
                                <a:cs typeface="Times New Roman" panose="02020603050405020304" pitchFamily="18" charset="0"/>
                              </a:rPr>
                              <m:t>×</m:t>
                            </m:r>
                            <m:d>
                              <m:dPr>
                                <m:ctrlPr>
                                  <a:rPr lang="zh-CN" altLang="zh-CN" sz="1800" b="1"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b="1"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b="1" i="1" kern="100">
                                    <a:effectLst/>
                                    <a:latin typeface="Cambria Math" panose="02040503050406030204" pitchFamily="18" charset="0"/>
                                    <a:ea typeface="宋体" panose="02010600030101010101" pitchFamily="2" charset="-122"/>
                                    <a:cs typeface="Times New Roman" panose="02020603050405020304" pitchFamily="18" charset="0"/>
                                  </a:rPr>
                                  <m:t>𝟐</m:t>
                                </m:r>
                              </m:e>
                            </m:d>
                            <m:r>
                              <a:rPr lang="en-US" altLang="zh-CN" sz="1800" b="1" i="1" kern="100">
                                <a:effectLst/>
                                <a:latin typeface="Cambria Math" panose="02040503050406030204" pitchFamily="18" charset="0"/>
                                <a:ea typeface="宋体" panose="02010600030101010101" pitchFamily="2" charset="-122"/>
                                <a:cs typeface="Times New Roman" panose="02020603050405020304" pitchFamily="18" charset="0"/>
                              </a:rPr>
                              <m:t>+</m:t>
                            </m:r>
                            <m:d>
                              <m:dPr>
                                <m:ctrlPr>
                                  <a:rPr lang="zh-CN" altLang="zh-CN" sz="1800" b="1"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b="1"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b="1" i="1" kern="100">
                                    <a:effectLst/>
                                    <a:latin typeface="Cambria Math" panose="02040503050406030204" pitchFamily="18" charset="0"/>
                                    <a:ea typeface="宋体" panose="02010600030101010101" pitchFamily="2" charset="-122"/>
                                    <a:cs typeface="Times New Roman" panose="02020603050405020304" pitchFamily="18" charset="0"/>
                                  </a:rPr>
                                  <m:t>𝟏</m:t>
                                </m:r>
                              </m:e>
                            </m:d>
                            <m:r>
                              <a:rPr lang="en-US" altLang="zh-CN" sz="1800" b="1"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b="1" i="1" kern="100">
                                <a:effectLst/>
                                <a:latin typeface="Cambria Math" panose="02040503050406030204" pitchFamily="18" charset="0"/>
                                <a:ea typeface="宋体" panose="02010600030101010101" pitchFamily="2" charset="-122"/>
                                <a:cs typeface="Times New Roman" panose="02020603050405020304" pitchFamily="18" charset="0"/>
                              </a:rPr>
                              <m:t>𝟎</m:t>
                            </m:r>
                            <m:r>
                              <a:rPr lang="en-US" altLang="zh-CN" sz="1800" b="1" i="1" kern="100">
                                <a:effectLst/>
                                <a:latin typeface="Cambria Math" panose="02040503050406030204" pitchFamily="18" charset="0"/>
                                <a:ea typeface="宋体" panose="02010600030101010101" pitchFamily="2" charset="-122"/>
                                <a:cs typeface="Times New Roman" panose="02020603050405020304" pitchFamily="18" charset="0"/>
                              </a:rPr>
                              <m:t>+</m:t>
                            </m:r>
                            <m:d>
                              <m:dPr>
                                <m:ctrlPr>
                                  <a:rPr lang="zh-CN" altLang="zh-CN" sz="1800" b="1"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b="1" i="1" kern="100">
                                    <a:effectLst/>
                                    <a:latin typeface="Cambria Math" panose="02040503050406030204" pitchFamily="18" charset="0"/>
                                    <a:ea typeface="微软雅黑" panose="020B0503020204020204" charset="-122"/>
                                    <a:cs typeface="微软雅黑" panose="020B0503020204020204" charset="-122"/>
                                  </a:rPr>
                                  <m:t>+</m:t>
                                </m:r>
                                <m:r>
                                  <a:rPr lang="en-US" altLang="zh-CN" sz="1800" b="1" i="1" kern="100">
                                    <a:effectLst/>
                                    <a:latin typeface="Cambria Math" panose="02040503050406030204" pitchFamily="18" charset="0"/>
                                    <a:ea typeface="宋体" panose="02010600030101010101" pitchFamily="2" charset="-122"/>
                                    <a:cs typeface="Times New Roman" panose="02020603050405020304" pitchFamily="18" charset="0"/>
                                  </a:rPr>
                                  <m:t>𝟏</m:t>
                                </m:r>
                              </m:e>
                            </m:d>
                            <m:r>
                              <a:rPr lang="en-US" altLang="zh-CN" sz="1800" b="1"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b="1" i="1" kern="100">
                                <a:effectLst/>
                                <a:latin typeface="Cambria Math" panose="02040503050406030204" pitchFamily="18" charset="0"/>
                                <a:ea typeface="宋体" panose="02010600030101010101" pitchFamily="2" charset="-122"/>
                                <a:cs typeface="Times New Roman" panose="02020603050405020304" pitchFamily="18" charset="0"/>
                              </a:rPr>
                              <m:t>𝟎</m:t>
                            </m:r>
                            <m:r>
                              <a:rPr lang="en-US" altLang="zh-CN" sz="1800" b="1"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b="1" i="1" kern="100">
                                <a:effectLst/>
                                <a:latin typeface="Cambria Math" panose="02040503050406030204" pitchFamily="18" charset="0"/>
                                <a:ea typeface="宋体" panose="02010600030101010101" pitchFamily="2" charset="-122"/>
                                <a:cs typeface="Times New Roman" panose="02020603050405020304" pitchFamily="18" charset="0"/>
                              </a:rPr>
                              <m:t>𝟏</m:t>
                            </m:r>
                            <m:r>
                              <a:rPr lang="en-US" altLang="zh-CN" sz="1800" b="1"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b="1" i="1" kern="100">
                                <a:effectLst/>
                                <a:latin typeface="Cambria Math" panose="02040503050406030204" pitchFamily="18" charset="0"/>
                                <a:ea typeface="宋体" panose="02010600030101010101" pitchFamily="2" charset="-122"/>
                                <a:cs typeface="Times New Roman" panose="02020603050405020304" pitchFamily="18" charset="0"/>
                              </a:rPr>
                              <m:t>𝟐</m:t>
                            </m:r>
                            <m:r>
                              <a:rPr lang="en-US" altLang="zh-CN" sz="1800" b="1" i="1" kern="100">
                                <a:effectLst/>
                                <a:latin typeface="Cambria Math" panose="02040503050406030204" pitchFamily="18" charset="0"/>
                                <a:ea typeface="宋体" panose="02010600030101010101" pitchFamily="2" charset="-122"/>
                                <a:cs typeface="Times New Roman" panose="02020603050405020304" pitchFamily="18" charset="0"/>
                              </a:rPr>
                              <m:t>)</m:t>
                            </m:r>
                          </m:num>
                          <m:den>
                            <m:r>
                              <a:rPr lang="en-US" altLang="zh-CN" sz="1800" b="1" i="1" kern="100">
                                <a:effectLst/>
                                <a:latin typeface="Cambria Math" panose="02040503050406030204" pitchFamily="18" charset="0"/>
                                <a:ea typeface="宋体" panose="02010600030101010101" pitchFamily="2" charset="-122"/>
                                <a:cs typeface="Times New Roman" panose="02020603050405020304" pitchFamily="18" charset="0"/>
                              </a:rPr>
                              <m:t>𝟒</m:t>
                            </m:r>
                          </m:den>
                        </m:f>
                        <m:r>
                          <a:rPr lang="en-US" altLang="zh-CN" sz="1800" b="1"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b="1" i="1" kern="100">
                            <a:effectLst/>
                            <a:latin typeface="Cambria Math" panose="02040503050406030204" pitchFamily="18" charset="0"/>
                            <a:ea typeface="宋体" panose="02010600030101010101" pitchFamily="2" charset="-122"/>
                            <a:cs typeface="Times New Roman" panose="02020603050405020304" pitchFamily="18" charset="0"/>
                          </a:rPr>
                          <m:t>𝟎</m:t>
                        </m:r>
                      </m:oMath>
                    </m:oMathPara>
                  </a14:m>
                  <a:endParaRPr lang="zh-CN" alt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p>
                  <a:pPr indent="127000" algn="just"/>
                  <a:r>
                    <a:rPr lang="en-US" altLang="zh-CN" sz="1800" b="1" kern="100" dirty="0">
                      <a:effectLst/>
                      <a:latin typeface="Times New Roman" panose="02020603050405020304" pitchFamily="18" charset="0"/>
                      <a:ea typeface="宋体" panose="02010600030101010101" pitchFamily="2" charset="-122"/>
                      <a:cs typeface="Times New Roman" panose="02020603050405020304" pitchFamily="18" charset="0"/>
                    </a:rPr>
                    <a:t> </a:t>
                  </a:r>
                  <a:endParaRPr lang="zh-CN" alt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p>
                  <a:pPr indent="127000" algn="just"/>
                  <a14:m>
                    <m:oMathPara xmlns:m="http://schemas.openxmlformats.org/officeDocument/2006/math">
                      <m:oMathParaPr>
                        <m:jc m:val="centerGroup"/>
                      </m:oMathParaPr>
                      <m:oMath xmlns:m="http://schemas.openxmlformats.org/officeDocument/2006/math">
                        <m:f>
                          <m:fPr>
                            <m:ctrlPr>
                              <a:rPr lang="zh-CN" altLang="zh-CN" sz="1800" b="1" i="1" kern="100">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800" b="1"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b="1" i="1" kern="100">
                                <a:effectLst/>
                                <a:latin typeface="Cambria Math" panose="02040503050406030204" pitchFamily="18" charset="0"/>
                                <a:ea typeface="宋体" panose="02010600030101010101" pitchFamily="2" charset="-122"/>
                                <a:cs typeface="Times New Roman" panose="02020603050405020304" pitchFamily="18" charset="0"/>
                              </a:rPr>
                              <m:t>𝟏</m:t>
                            </m:r>
                            <m:r>
                              <a:rPr lang="en-US" altLang="zh-CN" sz="1800" b="1"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b="1" i="1" kern="100">
                                <a:effectLst/>
                                <a:latin typeface="Cambria Math" panose="02040503050406030204" pitchFamily="18" charset="0"/>
                                <a:ea typeface="宋体" panose="02010600030101010101" pitchFamily="2" charset="-122"/>
                                <a:cs typeface="Times New Roman" panose="02020603050405020304" pitchFamily="18" charset="0"/>
                              </a:rPr>
                              <m:t>𝟎</m:t>
                            </m:r>
                            <m:r>
                              <a:rPr lang="en-US" altLang="zh-CN" sz="1800" b="1" i="1" kern="100">
                                <a:effectLst/>
                                <a:latin typeface="Cambria Math" panose="02040503050406030204" pitchFamily="18" charset="0"/>
                                <a:ea typeface="宋体" panose="02010600030101010101" pitchFamily="2" charset="-122"/>
                                <a:cs typeface="Times New Roman" panose="02020603050405020304" pitchFamily="18" charset="0"/>
                              </a:rPr>
                              <m:t>+</m:t>
                            </m:r>
                            <m:d>
                              <m:dPr>
                                <m:ctrlPr>
                                  <a:rPr lang="zh-CN" altLang="zh-CN" sz="1800" b="1"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b="1"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b="1" i="1" kern="100">
                                    <a:effectLst/>
                                    <a:latin typeface="Cambria Math" panose="02040503050406030204" pitchFamily="18" charset="0"/>
                                    <a:ea typeface="宋体" panose="02010600030101010101" pitchFamily="2" charset="-122"/>
                                    <a:cs typeface="Times New Roman" panose="02020603050405020304" pitchFamily="18" charset="0"/>
                                  </a:rPr>
                                  <m:t>𝟏</m:t>
                                </m:r>
                              </m:e>
                            </m:d>
                            <m:r>
                              <a:rPr lang="en-US" altLang="zh-CN" sz="1800" b="1"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b="1" i="1" kern="100">
                                <a:effectLst/>
                                <a:latin typeface="Cambria Math" panose="02040503050406030204" pitchFamily="18" charset="0"/>
                                <a:ea typeface="宋体" panose="02010600030101010101" pitchFamily="2" charset="-122"/>
                                <a:cs typeface="Times New Roman" panose="02020603050405020304" pitchFamily="18" charset="0"/>
                              </a:rPr>
                              <m:t>𝟐</m:t>
                            </m:r>
                            <m:r>
                              <a:rPr lang="en-US" altLang="zh-CN" sz="1800" b="1" i="1" kern="100">
                                <a:effectLst/>
                                <a:latin typeface="Cambria Math" panose="02040503050406030204" pitchFamily="18" charset="0"/>
                                <a:ea typeface="宋体" panose="02010600030101010101" pitchFamily="2" charset="-122"/>
                                <a:cs typeface="Times New Roman" panose="02020603050405020304" pitchFamily="18" charset="0"/>
                              </a:rPr>
                              <m:t>)+</m:t>
                            </m:r>
                            <m:d>
                              <m:dPr>
                                <m:ctrlPr>
                                  <a:rPr lang="zh-CN" altLang="zh-CN" sz="1800" b="1"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b="1" i="1" kern="100">
                                    <a:effectLst/>
                                    <a:latin typeface="Cambria Math" panose="02040503050406030204" pitchFamily="18" charset="0"/>
                                    <a:ea typeface="微软雅黑" panose="020B0503020204020204" charset="-122"/>
                                    <a:cs typeface="微软雅黑" panose="020B0503020204020204" charset="-122"/>
                                  </a:rPr>
                                  <m:t>+</m:t>
                                </m:r>
                                <m:r>
                                  <a:rPr lang="en-US" altLang="zh-CN" sz="1800" b="1" i="1" kern="100">
                                    <a:effectLst/>
                                    <a:latin typeface="Cambria Math" panose="02040503050406030204" pitchFamily="18" charset="0"/>
                                    <a:ea typeface="宋体" panose="02010600030101010101" pitchFamily="2" charset="-122"/>
                                    <a:cs typeface="Times New Roman" panose="02020603050405020304" pitchFamily="18" charset="0"/>
                                  </a:rPr>
                                  <m:t>𝟏</m:t>
                                </m:r>
                              </m:e>
                            </m:d>
                            <m:r>
                              <a:rPr lang="en-US" altLang="zh-CN" sz="1800" b="1"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b="1" i="1" kern="100">
                                <a:effectLst/>
                                <a:latin typeface="Cambria Math" panose="02040503050406030204" pitchFamily="18" charset="0"/>
                                <a:ea typeface="宋体" panose="02010600030101010101" pitchFamily="2" charset="-122"/>
                                <a:cs typeface="Times New Roman" panose="02020603050405020304" pitchFamily="18" charset="0"/>
                              </a:rPr>
                              <m:t>𝟐</m:t>
                            </m:r>
                            <m:r>
                              <a:rPr lang="en-US" altLang="zh-CN" sz="1800" b="1"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b="1" i="1" kern="100">
                                <a:effectLst/>
                                <a:latin typeface="Cambria Math" panose="02040503050406030204" pitchFamily="18" charset="0"/>
                                <a:ea typeface="宋体" panose="02010600030101010101" pitchFamily="2" charset="-122"/>
                                <a:cs typeface="Times New Roman" panose="02020603050405020304" pitchFamily="18" charset="0"/>
                              </a:rPr>
                              <m:t>𝟏</m:t>
                            </m:r>
                            <m:r>
                              <a:rPr lang="en-US" altLang="zh-CN" sz="1800" b="1"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b="1" i="1" kern="100">
                                <a:effectLst/>
                                <a:latin typeface="Cambria Math" panose="02040503050406030204" pitchFamily="18" charset="0"/>
                                <a:ea typeface="宋体" panose="02010600030101010101" pitchFamily="2" charset="-122"/>
                                <a:cs typeface="Times New Roman" panose="02020603050405020304" pitchFamily="18" charset="0"/>
                              </a:rPr>
                              <m:t>𝟎</m:t>
                            </m:r>
                          </m:num>
                          <m:den>
                            <m:r>
                              <a:rPr lang="en-US" altLang="zh-CN" sz="1800" b="1" i="1" kern="100">
                                <a:effectLst/>
                                <a:latin typeface="Cambria Math" panose="02040503050406030204" pitchFamily="18" charset="0"/>
                                <a:ea typeface="宋体" panose="02010600030101010101" pitchFamily="2" charset="-122"/>
                                <a:cs typeface="Times New Roman" panose="02020603050405020304" pitchFamily="18" charset="0"/>
                              </a:rPr>
                              <m:t>𝟒</m:t>
                            </m:r>
                          </m:den>
                        </m:f>
                        <m:r>
                          <a:rPr lang="en-US" altLang="zh-CN" sz="1800" b="1"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b="1" i="1" kern="100">
                            <a:effectLst/>
                            <a:latin typeface="Cambria Math" panose="02040503050406030204" pitchFamily="18" charset="0"/>
                            <a:ea typeface="宋体" panose="02010600030101010101" pitchFamily="2" charset="-122"/>
                            <a:cs typeface="Times New Roman" panose="02020603050405020304" pitchFamily="18" charset="0"/>
                          </a:rPr>
                          <m:t>𝟎</m:t>
                        </m:r>
                      </m:oMath>
                    </m:oMathPara>
                  </a14:m>
                  <a:endParaRPr lang="zh-CN" alt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p>
                  <a:pPr indent="127000" algn="just"/>
                  <a:r>
                    <a:rPr lang="en-US" altLang="zh-CN" sz="1800" b="1" kern="100" dirty="0">
                      <a:effectLst/>
                      <a:latin typeface="Times New Roman" panose="02020603050405020304" pitchFamily="18" charset="0"/>
                      <a:ea typeface="宋体" panose="02010600030101010101" pitchFamily="2" charset="-122"/>
                      <a:cs typeface="Times New Roman" panose="02020603050405020304" pitchFamily="18" charset="0"/>
                    </a:rPr>
                    <a:t> </a:t>
                  </a:r>
                  <a:endParaRPr lang="zh-CN" alt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p>
                  <a:pPr indent="127000" algn="just"/>
                  <a14:m>
                    <m:oMathPara xmlns:m="http://schemas.openxmlformats.org/officeDocument/2006/math">
                      <m:oMathParaPr>
                        <m:jc m:val="centerGroup"/>
                      </m:oMathParaPr>
                      <m:oMath xmlns:m="http://schemas.openxmlformats.org/officeDocument/2006/math">
                        <m:f>
                          <m:fPr>
                            <m:ctrlPr>
                              <a:rPr lang="zh-CN" altLang="zh-CN" sz="1800" b="1" i="1" kern="100">
                                <a:effectLst/>
                                <a:latin typeface="Cambria Math" panose="02040503050406030204" pitchFamily="18" charset="0"/>
                                <a:ea typeface="Cambria Math" panose="02040503050406030204" pitchFamily="18" charset="0"/>
                                <a:cs typeface="Times New Roman" panose="02020603050405020304" pitchFamily="18" charset="0"/>
                              </a:rPr>
                            </m:ctrlPr>
                          </m:fPr>
                          <m:num>
                            <m:d>
                              <m:dPr>
                                <m:ctrlPr>
                                  <a:rPr lang="zh-CN" altLang="zh-CN" sz="1800" b="1"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b="1"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b="1" i="1" kern="100">
                                    <a:effectLst/>
                                    <a:latin typeface="Cambria Math" panose="02040503050406030204" pitchFamily="18" charset="0"/>
                                    <a:ea typeface="宋体" panose="02010600030101010101" pitchFamily="2" charset="-122"/>
                                    <a:cs typeface="Times New Roman" panose="02020603050405020304" pitchFamily="18" charset="0"/>
                                  </a:rPr>
                                  <m:t>𝟏</m:t>
                                </m:r>
                              </m:e>
                            </m:d>
                            <m:r>
                              <a:rPr lang="en-US" altLang="zh-CN" sz="1800" b="1"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b="1" i="1" kern="100">
                                <a:effectLst/>
                                <a:latin typeface="Cambria Math" panose="02040503050406030204" pitchFamily="18" charset="0"/>
                                <a:ea typeface="宋体" panose="02010600030101010101" pitchFamily="2" charset="-122"/>
                                <a:cs typeface="Times New Roman" panose="02020603050405020304" pitchFamily="18" charset="0"/>
                              </a:rPr>
                              <m:t>𝟎</m:t>
                            </m:r>
                            <m:r>
                              <a:rPr lang="en-US" altLang="zh-CN" sz="1800" b="1" i="1" kern="100">
                                <a:effectLst/>
                                <a:latin typeface="Cambria Math" panose="02040503050406030204" pitchFamily="18" charset="0"/>
                                <a:ea typeface="宋体" panose="02010600030101010101" pitchFamily="2" charset="-122"/>
                                <a:cs typeface="Times New Roman" panose="02020603050405020304" pitchFamily="18" charset="0"/>
                              </a:rPr>
                              <m:t>+</m:t>
                            </m:r>
                            <m:d>
                              <m:dPr>
                                <m:ctrlPr>
                                  <a:rPr lang="zh-CN" altLang="zh-CN" sz="1800" b="1"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b="1"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b="1" i="1" kern="100">
                                    <a:effectLst/>
                                    <a:latin typeface="Cambria Math" panose="02040503050406030204" pitchFamily="18" charset="0"/>
                                    <a:ea typeface="宋体" panose="02010600030101010101" pitchFamily="2" charset="-122"/>
                                    <a:cs typeface="Times New Roman" panose="02020603050405020304" pitchFamily="18" charset="0"/>
                                  </a:rPr>
                                  <m:t>𝟏</m:t>
                                </m:r>
                              </m:e>
                            </m:d>
                            <m:r>
                              <a:rPr lang="en-US" altLang="zh-CN" sz="1800" b="1" i="1" kern="100">
                                <a:effectLst/>
                                <a:latin typeface="Cambria Math" panose="02040503050406030204" pitchFamily="18" charset="0"/>
                                <a:ea typeface="宋体" panose="02010600030101010101" pitchFamily="2" charset="-122"/>
                                <a:cs typeface="Times New Roman" panose="02020603050405020304" pitchFamily="18" charset="0"/>
                              </a:rPr>
                              <m:t>×</m:t>
                            </m:r>
                            <m:d>
                              <m:dPr>
                                <m:ctrlPr>
                                  <a:rPr lang="zh-CN" altLang="zh-CN" sz="1800" b="1"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b="1"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b="1" i="1" kern="100">
                                    <a:effectLst/>
                                    <a:latin typeface="Cambria Math" panose="02040503050406030204" pitchFamily="18" charset="0"/>
                                    <a:ea typeface="宋体" panose="02010600030101010101" pitchFamily="2" charset="-122"/>
                                    <a:cs typeface="Times New Roman" panose="02020603050405020304" pitchFamily="18" charset="0"/>
                                  </a:rPr>
                                  <m:t>𝟐</m:t>
                                </m:r>
                              </m:e>
                            </m:d>
                            <m:r>
                              <a:rPr lang="en-US" altLang="zh-CN" sz="1800" b="1" i="1" kern="100">
                                <a:effectLst/>
                                <a:latin typeface="Cambria Math" panose="02040503050406030204" pitchFamily="18" charset="0"/>
                                <a:ea typeface="宋体" panose="02010600030101010101" pitchFamily="2" charset="-122"/>
                                <a:cs typeface="Times New Roman" panose="02020603050405020304" pitchFamily="18" charset="0"/>
                              </a:rPr>
                              <m:t>+</m:t>
                            </m:r>
                            <m:d>
                              <m:dPr>
                                <m:ctrlPr>
                                  <a:rPr lang="zh-CN" altLang="zh-CN" sz="1800" b="1"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b="1" i="1" kern="100">
                                    <a:effectLst/>
                                    <a:latin typeface="Cambria Math" panose="02040503050406030204" pitchFamily="18" charset="0"/>
                                    <a:ea typeface="微软雅黑" panose="020B0503020204020204" charset="-122"/>
                                    <a:cs typeface="微软雅黑" panose="020B0503020204020204" charset="-122"/>
                                  </a:rPr>
                                  <m:t>+</m:t>
                                </m:r>
                                <m:r>
                                  <a:rPr lang="en-US" altLang="zh-CN" sz="1800" b="1" i="1" kern="100">
                                    <a:effectLst/>
                                    <a:latin typeface="Cambria Math" panose="02040503050406030204" pitchFamily="18" charset="0"/>
                                    <a:ea typeface="宋体" panose="02010600030101010101" pitchFamily="2" charset="-122"/>
                                    <a:cs typeface="Times New Roman" panose="02020603050405020304" pitchFamily="18" charset="0"/>
                                  </a:rPr>
                                  <m:t>𝟏</m:t>
                                </m:r>
                              </m:e>
                            </m:d>
                            <m:r>
                              <a:rPr lang="en-US" altLang="zh-CN" sz="1800" b="1"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b="1" i="1" kern="100">
                                <a:effectLst/>
                                <a:latin typeface="Cambria Math" panose="02040503050406030204" pitchFamily="18" charset="0"/>
                                <a:ea typeface="宋体" panose="02010600030101010101" pitchFamily="2" charset="-122"/>
                                <a:cs typeface="Times New Roman" panose="02020603050405020304" pitchFamily="18" charset="0"/>
                              </a:rPr>
                              <m:t>𝟐</m:t>
                            </m:r>
                            <m:r>
                              <a:rPr lang="en-US" altLang="zh-CN" sz="1800" b="1"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b="1" i="1" kern="100">
                                <a:effectLst/>
                                <a:latin typeface="Cambria Math" panose="02040503050406030204" pitchFamily="18" charset="0"/>
                                <a:ea typeface="宋体" panose="02010600030101010101" pitchFamily="2" charset="-122"/>
                                <a:cs typeface="Times New Roman" panose="02020603050405020304" pitchFamily="18" charset="0"/>
                              </a:rPr>
                              <m:t>𝟏</m:t>
                            </m:r>
                            <m:r>
                              <a:rPr lang="en-US" altLang="zh-CN" sz="1800" b="1"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b="1" i="1" kern="100">
                                <a:effectLst/>
                                <a:latin typeface="Cambria Math" panose="02040503050406030204" pitchFamily="18" charset="0"/>
                                <a:ea typeface="宋体" panose="02010600030101010101" pitchFamily="2" charset="-122"/>
                                <a:cs typeface="Times New Roman" panose="02020603050405020304" pitchFamily="18" charset="0"/>
                              </a:rPr>
                              <m:t>𝟎</m:t>
                            </m:r>
                          </m:num>
                          <m:den>
                            <m:r>
                              <a:rPr lang="en-US" altLang="zh-CN" sz="1800" b="1" i="1" kern="100">
                                <a:effectLst/>
                                <a:latin typeface="Cambria Math" panose="02040503050406030204" pitchFamily="18" charset="0"/>
                                <a:ea typeface="宋体" panose="02010600030101010101" pitchFamily="2" charset="-122"/>
                                <a:cs typeface="Times New Roman" panose="02020603050405020304" pitchFamily="18" charset="0"/>
                              </a:rPr>
                              <m:t>𝟒</m:t>
                            </m:r>
                          </m:den>
                        </m:f>
                        <m:r>
                          <a:rPr lang="en-US" altLang="zh-CN" sz="1800" b="1"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b="1" i="1" kern="100">
                            <a:effectLst/>
                            <a:latin typeface="Cambria Math" panose="02040503050406030204" pitchFamily="18" charset="0"/>
                            <a:ea typeface="宋体" panose="02010600030101010101" pitchFamily="2" charset="-122"/>
                            <a:cs typeface="Times New Roman" panose="02020603050405020304" pitchFamily="18" charset="0"/>
                          </a:rPr>
                          <m:t>𝟎</m:t>
                        </m:r>
                      </m:oMath>
                    </m:oMathPara>
                  </a14:m>
                  <a:endParaRPr lang="zh-CN" alt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p:txBody>
            </p:sp>
          </mc:Choice>
          <mc:Fallback>
            <p:sp>
              <p:nvSpPr>
                <p:cNvPr id="47" name="文本框 46"/>
                <p:cNvSpPr txBox="1">
                  <a:spLocks noRot="1" noChangeAspect="1" noMove="1" noResize="1" noEditPoints="1" noAdjustHandles="1" noChangeArrowheads="1" noChangeShapeType="1" noTextEdit="1"/>
                </p:cNvSpPr>
                <p:nvPr/>
              </p:nvSpPr>
              <p:spPr>
                <a:xfrm>
                  <a:off x="6028876" y="3121767"/>
                  <a:ext cx="6108568" cy="2253502"/>
                </a:xfrm>
                <a:prstGeom prst="rect">
                  <a:avLst/>
                </a:prstGeom>
                <a:blipFill rotWithShape="1">
                  <a:blip r:embed="rId5"/>
                </a:blipFill>
              </p:spPr>
              <p:txBody>
                <a:bodyPr/>
                <a:lstStyle/>
                <a:p>
                  <a:r>
                    <a:rPr lang="zh-CN" altLang="en-US">
                      <a:noFill/>
                    </a:rPr>
                    <a:t> </a:t>
                  </a:r>
                </a:p>
              </p:txBody>
            </p:sp>
          </mc:Fallback>
        </mc:AlternateContent>
      </p:grpSp>
    </p:spTree>
    <p:custDataLst>
      <p:tags r:id="rId6"/>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1+#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组合 35"/>
          <p:cNvGrpSpPr/>
          <p:nvPr/>
        </p:nvGrpSpPr>
        <p:grpSpPr>
          <a:xfrm>
            <a:off x="304799" y="749300"/>
            <a:ext cx="6266993" cy="400110"/>
            <a:chOff x="424116" y="898245"/>
            <a:chExt cx="6266993" cy="400110"/>
          </a:xfrm>
        </p:grpSpPr>
        <p:sp>
          <p:nvSpPr>
            <p:cNvPr id="38" name="平行四边形 37"/>
            <p:cNvSpPr/>
            <p:nvPr/>
          </p:nvSpPr>
          <p:spPr>
            <a:xfrm>
              <a:off x="424116" y="898245"/>
              <a:ext cx="712237"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02</a:t>
              </a:r>
              <a:endParaRPr lang="zh-CN" altLang="en-US" sz="2200" dirty="0">
                <a:latin typeface="Impact" panose="020B0806030902050204" pitchFamily="34" charset="0"/>
              </a:endParaRPr>
            </a:p>
          </p:txBody>
        </p:sp>
        <p:sp>
          <p:nvSpPr>
            <p:cNvPr id="40" name="文本框 39"/>
            <p:cNvSpPr txBox="1"/>
            <p:nvPr/>
          </p:nvSpPr>
          <p:spPr>
            <a:xfrm>
              <a:off x="1127071" y="898245"/>
              <a:ext cx="5564038" cy="400110"/>
            </a:xfrm>
            <a:prstGeom prst="rect">
              <a:avLst/>
            </a:prstGeom>
            <a:noFill/>
          </p:spPr>
          <p:txBody>
            <a:bodyPr wrap="square" rtlCol="0">
              <a:spAutoFit/>
            </a:bodyPr>
            <a:lstStyle/>
            <a:p>
              <a:r>
                <a:rPr lang="zh-CN" altLang="en-US" sz="2000" b="1" dirty="0"/>
                <a:t>常见的信道复用技术</a:t>
              </a:r>
              <a:endParaRPr lang="zh-CN" altLang="en-US" sz="2000" b="1" dirty="0"/>
            </a:p>
          </p:txBody>
        </p:sp>
      </p:grpSp>
      <p:sp>
        <p:nvSpPr>
          <p:cNvPr id="6" name="矩形 5"/>
          <p:cNvSpPr/>
          <p:nvPr/>
        </p:nvSpPr>
        <p:spPr>
          <a:xfrm>
            <a:off x="1049951" y="1351304"/>
            <a:ext cx="1988545" cy="486923"/>
          </a:xfrm>
          <a:prstGeom prst="rect">
            <a:avLst/>
          </a:prstGeom>
          <a:solidFill>
            <a:schemeClr val="bg2">
              <a:lumMod val="9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rPr>
              <a:t>频分复用</a:t>
            </a:r>
            <a:r>
              <a:rPr lang="en-US" altLang="zh-CN" sz="2000" b="1" dirty="0">
                <a:solidFill>
                  <a:schemeClr val="bg1"/>
                </a:solidFill>
              </a:rPr>
              <a:t>FDM</a:t>
            </a:r>
            <a:endParaRPr lang="zh-CN" altLang="en-US" sz="2000" b="1" dirty="0">
              <a:solidFill>
                <a:schemeClr val="bg1"/>
              </a:solidFill>
            </a:endParaRPr>
          </a:p>
        </p:txBody>
      </p:sp>
      <p:sp>
        <p:nvSpPr>
          <p:cNvPr id="8" name="矩形 7"/>
          <p:cNvSpPr/>
          <p:nvPr/>
        </p:nvSpPr>
        <p:spPr>
          <a:xfrm>
            <a:off x="3765201" y="1351304"/>
            <a:ext cx="1988545" cy="486923"/>
          </a:xfrm>
          <a:prstGeom prst="rect">
            <a:avLst/>
          </a:prstGeom>
          <a:solidFill>
            <a:schemeClr val="bg2">
              <a:lumMod val="9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rPr>
              <a:t>时分复用</a:t>
            </a:r>
            <a:r>
              <a:rPr lang="en-US" altLang="zh-CN" sz="2000" b="1" dirty="0">
                <a:solidFill>
                  <a:schemeClr val="bg1"/>
                </a:solidFill>
              </a:rPr>
              <a:t>TDM</a:t>
            </a:r>
            <a:endParaRPr lang="zh-CN" altLang="en-US" sz="2000" b="1" dirty="0">
              <a:solidFill>
                <a:schemeClr val="bg1"/>
              </a:solidFill>
            </a:endParaRPr>
          </a:p>
        </p:txBody>
      </p:sp>
      <p:sp>
        <p:nvSpPr>
          <p:cNvPr id="9" name="矩形 8"/>
          <p:cNvSpPr/>
          <p:nvPr/>
        </p:nvSpPr>
        <p:spPr>
          <a:xfrm>
            <a:off x="6480451" y="1351304"/>
            <a:ext cx="1988545" cy="486923"/>
          </a:xfrm>
          <a:prstGeom prst="rect">
            <a:avLst/>
          </a:prstGeom>
          <a:solidFill>
            <a:schemeClr val="bg2">
              <a:lumMod val="9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rPr>
              <a:t>波分复用</a:t>
            </a:r>
            <a:r>
              <a:rPr lang="en-US" altLang="zh-CN" sz="2000" b="1" dirty="0">
                <a:solidFill>
                  <a:schemeClr val="bg1"/>
                </a:solidFill>
              </a:rPr>
              <a:t>WDM</a:t>
            </a:r>
            <a:endParaRPr lang="zh-CN" altLang="en-US" sz="2000" b="1" dirty="0">
              <a:solidFill>
                <a:schemeClr val="bg1"/>
              </a:solidFill>
            </a:endParaRPr>
          </a:p>
        </p:txBody>
      </p:sp>
      <p:sp>
        <p:nvSpPr>
          <p:cNvPr id="10" name="矩形 9"/>
          <p:cNvSpPr/>
          <p:nvPr/>
        </p:nvSpPr>
        <p:spPr>
          <a:xfrm>
            <a:off x="9195701" y="1351304"/>
            <a:ext cx="1988545" cy="486923"/>
          </a:xfrm>
          <a:prstGeom prst="rect">
            <a:avLst/>
          </a:prstGeom>
          <a:solidFill>
            <a:schemeClr val="bg2">
              <a:lumMod val="9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rPr>
              <a:t>码分复用</a:t>
            </a:r>
            <a:r>
              <a:rPr lang="en-US" altLang="zh-CN" sz="2000" b="1" dirty="0">
                <a:solidFill>
                  <a:schemeClr val="bg1"/>
                </a:solidFill>
              </a:rPr>
              <a:t>CDM</a:t>
            </a:r>
            <a:endParaRPr lang="zh-CN" altLang="en-US" sz="2000" b="1" dirty="0">
              <a:solidFill>
                <a:schemeClr val="bg1"/>
              </a:solidFill>
            </a:endParaRPr>
          </a:p>
        </p:txBody>
      </p:sp>
      <p:sp>
        <p:nvSpPr>
          <p:cNvPr id="13" name="矩形 12"/>
          <p:cNvSpPr/>
          <p:nvPr/>
        </p:nvSpPr>
        <p:spPr>
          <a:xfrm>
            <a:off x="9195701" y="1351304"/>
            <a:ext cx="1988545" cy="486923"/>
          </a:xfrm>
          <a:prstGeom prst="rect">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rPr>
              <a:t>码分复用</a:t>
            </a:r>
            <a:r>
              <a:rPr lang="en-US" altLang="zh-CN" sz="2000" b="1" dirty="0">
                <a:solidFill>
                  <a:schemeClr val="bg1"/>
                </a:solidFill>
              </a:rPr>
              <a:t>CDM</a:t>
            </a:r>
            <a:endParaRPr lang="zh-CN" altLang="en-US" sz="2000" b="1" dirty="0">
              <a:solidFill>
                <a:schemeClr val="bg1"/>
              </a:solidFill>
            </a:endParaRPr>
          </a:p>
        </p:txBody>
      </p:sp>
      <p:grpSp>
        <p:nvGrpSpPr>
          <p:cNvPr id="5" name="组合 4"/>
          <p:cNvGrpSpPr/>
          <p:nvPr/>
        </p:nvGrpSpPr>
        <p:grpSpPr>
          <a:xfrm>
            <a:off x="838071" y="2040121"/>
            <a:ext cx="10879446" cy="1077127"/>
            <a:chOff x="838071" y="2040121"/>
            <a:chExt cx="10879446" cy="1077127"/>
          </a:xfrm>
        </p:grpSpPr>
        <p:sp>
          <p:nvSpPr>
            <p:cNvPr id="46" name="文本框 45"/>
            <p:cNvSpPr txBox="1"/>
            <p:nvPr/>
          </p:nvSpPr>
          <p:spPr>
            <a:xfrm>
              <a:off x="838071" y="2040121"/>
              <a:ext cx="10879446" cy="646331"/>
            </a:xfrm>
            <a:prstGeom prst="rect">
              <a:avLst/>
            </a:prstGeom>
            <a:noFill/>
          </p:spPr>
          <p:txBody>
            <a:bodyPr wrap="square">
              <a:spAutoFit/>
            </a:bodyPr>
            <a:lstStyle/>
            <a:p>
              <a:r>
                <a:rPr lang="en-US" altLang="zh-CN" b="1" dirty="0">
                  <a:latin typeface="Arial Narrow" panose="020B0606020202030204" charset="0"/>
                </a:rPr>
                <a:t>【2014</a:t>
              </a:r>
              <a:r>
                <a:rPr lang="zh-CN" altLang="en-US" b="1" dirty="0">
                  <a:latin typeface="Arial Narrow" panose="020B0606020202030204" charset="0"/>
                </a:rPr>
                <a:t>年 题</a:t>
              </a:r>
              <a:r>
                <a:rPr lang="en-US" altLang="zh-CN" b="1" dirty="0">
                  <a:latin typeface="Arial Narrow" panose="020B0606020202030204" charset="0"/>
                </a:rPr>
                <a:t>37】</a:t>
              </a:r>
              <a:r>
                <a:rPr lang="zh-CN" altLang="en-US" b="1" dirty="0">
                  <a:latin typeface="Arial Narrow" panose="020B0606020202030204" charset="0"/>
                </a:rPr>
                <a:t>站点A、B、C通过CDMA共享链路，A、B、C的码片序列分别是(1,1,1,1)、(1,-1,1,-1)和(1,1,-1,-1)。</a:t>
              </a:r>
              <a:endParaRPr lang="en-US" altLang="zh-CN" b="1" dirty="0">
                <a:latin typeface="Arial Narrow" panose="020B0606020202030204" charset="0"/>
              </a:endParaRPr>
            </a:p>
            <a:p>
              <a:r>
                <a:rPr lang="en-US" altLang="zh-CN" b="1" dirty="0">
                  <a:latin typeface="Arial Narrow" panose="020B0606020202030204" charset="0"/>
                </a:rPr>
                <a:t>                              </a:t>
              </a:r>
              <a:r>
                <a:rPr lang="zh-CN" altLang="en-US" b="1" dirty="0">
                  <a:latin typeface="Arial Narrow" panose="020B0606020202030204" charset="0"/>
                </a:rPr>
                <a:t>若C从链路上收到的序列是(2,0,2,0,0,-2,0,-2,0,2,0,2)，则C收到A发送的数据是（      ）。</a:t>
              </a:r>
              <a:endParaRPr lang="zh-CN" altLang="en-US" b="1" dirty="0">
                <a:latin typeface="Arial Narrow" panose="020B0606020202030204" charset="0"/>
              </a:endParaRPr>
            </a:p>
          </p:txBody>
        </p:sp>
        <p:sp>
          <p:nvSpPr>
            <p:cNvPr id="48" name="文本框 47"/>
            <p:cNvSpPr txBox="1"/>
            <p:nvPr/>
          </p:nvSpPr>
          <p:spPr>
            <a:xfrm>
              <a:off x="2416837" y="2747916"/>
              <a:ext cx="807129" cy="369332"/>
            </a:xfrm>
            <a:prstGeom prst="rect">
              <a:avLst/>
            </a:prstGeom>
            <a:noFill/>
          </p:spPr>
          <p:txBody>
            <a:bodyPr wrap="square">
              <a:spAutoFit/>
            </a:bodyPr>
            <a:lstStyle/>
            <a:p>
              <a:r>
                <a:rPr lang="en-US" altLang="zh-CN" b="1" dirty="0">
                  <a:latin typeface="Arial Narrow" panose="020B0606020202030204" charset="0"/>
                </a:rPr>
                <a:t>A. 000</a:t>
              </a:r>
              <a:endParaRPr lang="zh-CN" altLang="en-US" b="1" dirty="0">
                <a:latin typeface="Arial Narrow" panose="020B0606020202030204" charset="0"/>
              </a:endParaRPr>
            </a:p>
          </p:txBody>
        </p:sp>
        <p:sp>
          <p:nvSpPr>
            <p:cNvPr id="49" name="文本框 48"/>
            <p:cNvSpPr txBox="1"/>
            <p:nvPr/>
          </p:nvSpPr>
          <p:spPr>
            <a:xfrm>
              <a:off x="3801822" y="2747916"/>
              <a:ext cx="807129" cy="369332"/>
            </a:xfrm>
            <a:prstGeom prst="rect">
              <a:avLst/>
            </a:prstGeom>
            <a:noFill/>
          </p:spPr>
          <p:txBody>
            <a:bodyPr wrap="square">
              <a:spAutoFit/>
            </a:bodyPr>
            <a:lstStyle/>
            <a:p>
              <a:r>
                <a:rPr lang="en-US" altLang="zh-CN" b="1" dirty="0">
                  <a:latin typeface="Arial Narrow" panose="020B0606020202030204" charset="0"/>
                </a:rPr>
                <a:t>B. 101</a:t>
              </a:r>
              <a:endParaRPr lang="zh-CN" altLang="en-US" b="1" dirty="0">
                <a:latin typeface="Arial Narrow" panose="020B0606020202030204" charset="0"/>
              </a:endParaRPr>
            </a:p>
          </p:txBody>
        </p:sp>
        <p:sp>
          <p:nvSpPr>
            <p:cNvPr id="50" name="文本框 49"/>
            <p:cNvSpPr txBox="1"/>
            <p:nvPr/>
          </p:nvSpPr>
          <p:spPr>
            <a:xfrm>
              <a:off x="5186807" y="2747916"/>
              <a:ext cx="807129" cy="369332"/>
            </a:xfrm>
            <a:prstGeom prst="rect">
              <a:avLst/>
            </a:prstGeom>
            <a:noFill/>
          </p:spPr>
          <p:txBody>
            <a:bodyPr wrap="square">
              <a:spAutoFit/>
            </a:bodyPr>
            <a:lstStyle/>
            <a:p>
              <a:r>
                <a:rPr lang="en-US" altLang="zh-CN" b="1" dirty="0">
                  <a:latin typeface="Arial Narrow" panose="020B0606020202030204" charset="0"/>
                </a:rPr>
                <a:t>C. 110</a:t>
              </a:r>
              <a:endParaRPr lang="zh-CN" altLang="en-US" b="1" dirty="0">
                <a:latin typeface="Arial Narrow" panose="020B0606020202030204" charset="0"/>
              </a:endParaRPr>
            </a:p>
          </p:txBody>
        </p:sp>
        <p:sp>
          <p:nvSpPr>
            <p:cNvPr id="51" name="文本框 50"/>
            <p:cNvSpPr txBox="1"/>
            <p:nvPr/>
          </p:nvSpPr>
          <p:spPr>
            <a:xfrm>
              <a:off x="6571792" y="2747916"/>
              <a:ext cx="807129" cy="369332"/>
            </a:xfrm>
            <a:prstGeom prst="rect">
              <a:avLst/>
            </a:prstGeom>
            <a:noFill/>
          </p:spPr>
          <p:txBody>
            <a:bodyPr wrap="square">
              <a:spAutoFit/>
            </a:bodyPr>
            <a:lstStyle/>
            <a:p>
              <a:r>
                <a:rPr lang="en-US" altLang="zh-CN" b="1" dirty="0">
                  <a:latin typeface="Arial Narrow" panose="020B0606020202030204" charset="0"/>
                </a:rPr>
                <a:t>D. 111</a:t>
              </a:r>
              <a:endParaRPr lang="zh-CN" altLang="en-US" b="1" dirty="0">
                <a:latin typeface="Arial Narrow" panose="020B0606020202030204" charset="0"/>
              </a:endParaRPr>
            </a:p>
          </p:txBody>
        </p:sp>
      </p:grpSp>
      <p:sp>
        <p:nvSpPr>
          <p:cNvPr id="52" name="文本框 51"/>
          <p:cNvSpPr txBox="1"/>
          <p:nvPr/>
        </p:nvSpPr>
        <p:spPr>
          <a:xfrm>
            <a:off x="1017036" y="3145529"/>
            <a:ext cx="807129" cy="369332"/>
          </a:xfrm>
          <a:prstGeom prst="rect">
            <a:avLst/>
          </a:prstGeom>
          <a:noFill/>
        </p:spPr>
        <p:txBody>
          <a:bodyPr wrap="square">
            <a:spAutoFit/>
          </a:bodyPr>
          <a:lstStyle/>
          <a:p>
            <a:r>
              <a:rPr lang="zh-CN" altLang="en-US" b="1" dirty="0">
                <a:latin typeface="Arial Narrow" panose="020B0606020202030204" charset="0"/>
              </a:rPr>
              <a:t>解析</a:t>
            </a:r>
            <a:endParaRPr lang="zh-CN" altLang="en-US" b="1" dirty="0">
              <a:latin typeface="Arial Narrow" panose="020B0606020202030204" charset="0"/>
            </a:endParaRPr>
          </a:p>
        </p:txBody>
      </p:sp>
      <p:sp>
        <p:nvSpPr>
          <p:cNvPr id="53" name="文本框 52"/>
          <p:cNvSpPr txBox="1"/>
          <p:nvPr/>
        </p:nvSpPr>
        <p:spPr>
          <a:xfrm>
            <a:off x="1226793" y="3594100"/>
            <a:ext cx="10350631" cy="369332"/>
          </a:xfrm>
          <a:prstGeom prst="rect">
            <a:avLst/>
          </a:prstGeom>
          <a:noFill/>
        </p:spPr>
        <p:txBody>
          <a:bodyPr wrap="square">
            <a:spAutoFit/>
          </a:bodyPr>
          <a:lstStyle/>
          <a:p>
            <a:r>
              <a:rPr lang="zh-CN" altLang="en-US" b="1" dirty="0">
                <a:latin typeface="Arial Narrow" panose="020B0606020202030204" charset="0"/>
              </a:rPr>
              <a:t>由于题目所给各站的码片序列为</a:t>
            </a:r>
            <a:r>
              <a:rPr lang="en-US" altLang="zh-CN" b="1" dirty="0">
                <a:latin typeface="Arial Narrow" panose="020B0606020202030204" charset="0"/>
              </a:rPr>
              <a:t>4</a:t>
            </a:r>
            <a:r>
              <a:rPr lang="zh-CN" altLang="en-US" b="1" dirty="0">
                <a:latin typeface="Arial Narrow" panose="020B0606020202030204" charset="0"/>
              </a:rPr>
              <a:t>比特，因此将站点</a:t>
            </a:r>
            <a:r>
              <a:rPr lang="en-US" altLang="zh-CN" b="1" dirty="0">
                <a:latin typeface="Arial Narrow" panose="020B0606020202030204" charset="0"/>
              </a:rPr>
              <a:t>C</a:t>
            </a:r>
            <a:r>
              <a:rPr lang="zh-CN" altLang="en-US" b="1" dirty="0">
                <a:latin typeface="Arial Narrow" panose="020B0606020202030204" charset="0"/>
              </a:rPr>
              <a:t>收到的序列分成三部分，每部分也由</a:t>
            </a:r>
            <a:r>
              <a:rPr lang="en-US" altLang="zh-CN" b="1" dirty="0">
                <a:latin typeface="Arial Narrow" panose="020B0606020202030204" charset="0"/>
              </a:rPr>
              <a:t>4</a:t>
            </a:r>
            <a:r>
              <a:rPr lang="zh-CN" altLang="en-US" b="1" dirty="0">
                <a:latin typeface="Arial Narrow" panose="020B0606020202030204" charset="0"/>
              </a:rPr>
              <a:t>比特组成：</a:t>
            </a:r>
            <a:endParaRPr lang="zh-CN" altLang="en-US" b="1" dirty="0">
              <a:latin typeface="Arial Narrow" panose="020B0606020202030204" charset="0"/>
            </a:endParaRPr>
          </a:p>
        </p:txBody>
      </p:sp>
      <p:grpSp>
        <p:nvGrpSpPr>
          <p:cNvPr id="14" name="组合 13"/>
          <p:cNvGrpSpPr/>
          <p:nvPr/>
        </p:nvGrpSpPr>
        <p:grpSpPr>
          <a:xfrm>
            <a:off x="1226793" y="4024896"/>
            <a:ext cx="9596085" cy="375522"/>
            <a:chOff x="1753386" y="3710921"/>
            <a:chExt cx="9596085" cy="375522"/>
          </a:xfrm>
        </p:grpSpPr>
        <p:sp>
          <p:nvSpPr>
            <p:cNvPr id="54" name="文本框 53"/>
            <p:cNvSpPr txBox="1"/>
            <p:nvPr/>
          </p:nvSpPr>
          <p:spPr>
            <a:xfrm>
              <a:off x="6425940" y="3710921"/>
              <a:ext cx="1659117" cy="369332"/>
            </a:xfrm>
            <a:prstGeom prst="rect">
              <a:avLst/>
            </a:prstGeom>
            <a:noFill/>
          </p:spPr>
          <p:txBody>
            <a:bodyPr wrap="square">
              <a:spAutoFit/>
            </a:bodyPr>
            <a:lstStyle/>
            <a:p>
              <a:r>
                <a:rPr lang="zh-CN" altLang="en-US" b="1" dirty="0">
                  <a:latin typeface="Arial Narrow" panose="020B0606020202030204" charset="0"/>
                </a:rPr>
                <a:t>（</a:t>
              </a:r>
              <a:r>
                <a:rPr lang="en-US" altLang="zh-CN" b="1" dirty="0">
                  <a:latin typeface="Arial Narrow" panose="020B0606020202030204" charset="0"/>
                </a:rPr>
                <a:t>2, 0, 2, 0</a:t>
              </a:r>
              <a:r>
                <a:rPr lang="zh-CN" altLang="en-US" b="1" dirty="0">
                  <a:latin typeface="Arial Narrow" panose="020B0606020202030204" charset="0"/>
                </a:rPr>
                <a:t>）</a:t>
              </a:r>
              <a:endParaRPr lang="zh-CN" altLang="en-US" b="1" dirty="0">
                <a:latin typeface="Arial Narrow" panose="020B0606020202030204" charset="0"/>
              </a:endParaRPr>
            </a:p>
          </p:txBody>
        </p:sp>
        <p:sp>
          <p:nvSpPr>
            <p:cNvPr id="55" name="文本框 54"/>
            <p:cNvSpPr txBox="1"/>
            <p:nvPr/>
          </p:nvSpPr>
          <p:spPr>
            <a:xfrm>
              <a:off x="7969377" y="3710921"/>
              <a:ext cx="1659117" cy="369332"/>
            </a:xfrm>
            <a:prstGeom prst="rect">
              <a:avLst/>
            </a:prstGeom>
            <a:noFill/>
          </p:spPr>
          <p:txBody>
            <a:bodyPr wrap="square">
              <a:spAutoFit/>
            </a:bodyPr>
            <a:lstStyle/>
            <a:p>
              <a:r>
                <a:rPr lang="zh-CN" altLang="en-US" b="1" dirty="0">
                  <a:latin typeface="Arial Narrow" panose="020B0606020202030204" charset="0"/>
                </a:rPr>
                <a:t>（</a:t>
              </a:r>
              <a:r>
                <a:rPr lang="en-US" altLang="zh-CN" b="1" dirty="0">
                  <a:latin typeface="Arial Narrow" panose="020B0606020202030204" charset="0"/>
                </a:rPr>
                <a:t>0, -2, 0, -2</a:t>
              </a:r>
              <a:r>
                <a:rPr lang="zh-CN" altLang="en-US" b="1" dirty="0">
                  <a:latin typeface="Arial Narrow" panose="020B0606020202030204" charset="0"/>
                </a:rPr>
                <a:t>）</a:t>
              </a:r>
              <a:endParaRPr lang="zh-CN" altLang="en-US" b="1" dirty="0">
                <a:latin typeface="Arial Narrow" panose="020B0606020202030204" charset="0"/>
              </a:endParaRPr>
            </a:p>
          </p:txBody>
        </p:sp>
        <p:sp>
          <p:nvSpPr>
            <p:cNvPr id="56" name="文本框 55"/>
            <p:cNvSpPr txBox="1"/>
            <p:nvPr/>
          </p:nvSpPr>
          <p:spPr>
            <a:xfrm>
              <a:off x="9690354" y="3710921"/>
              <a:ext cx="1659117" cy="369332"/>
            </a:xfrm>
            <a:prstGeom prst="rect">
              <a:avLst/>
            </a:prstGeom>
            <a:noFill/>
          </p:spPr>
          <p:txBody>
            <a:bodyPr wrap="square">
              <a:spAutoFit/>
            </a:bodyPr>
            <a:lstStyle/>
            <a:p>
              <a:r>
                <a:rPr lang="zh-CN" altLang="en-US" b="1" dirty="0">
                  <a:latin typeface="Arial Narrow" panose="020B0606020202030204" charset="0"/>
                </a:rPr>
                <a:t>（</a:t>
              </a:r>
              <a:r>
                <a:rPr lang="en-US" altLang="zh-CN" b="1" dirty="0">
                  <a:latin typeface="Arial Narrow" panose="020B0606020202030204" charset="0"/>
                </a:rPr>
                <a:t>0, 2, 0, 2</a:t>
              </a:r>
              <a:r>
                <a:rPr lang="zh-CN" altLang="en-US" b="1" dirty="0">
                  <a:latin typeface="Arial Narrow" panose="020B0606020202030204" charset="0"/>
                </a:rPr>
                <a:t>）</a:t>
              </a:r>
              <a:endParaRPr lang="zh-CN" altLang="en-US" b="1" dirty="0">
                <a:latin typeface="Arial Narrow" panose="020B0606020202030204" charset="0"/>
              </a:endParaRPr>
            </a:p>
          </p:txBody>
        </p:sp>
        <p:sp>
          <p:nvSpPr>
            <p:cNvPr id="62" name="文本框 61"/>
            <p:cNvSpPr txBox="1"/>
            <p:nvPr/>
          </p:nvSpPr>
          <p:spPr>
            <a:xfrm>
              <a:off x="1753386" y="3717111"/>
              <a:ext cx="3073318" cy="369332"/>
            </a:xfrm>
            <a:prstGeom prst="rect">
              <a:avLst/>
            </a:prstGeom>
            <a:noFill/>
          </p:spPr>
          <p:txBody>
            <a:bodyPr wrap="square">
              <a:spAutoFit/>
            </a:bodyPr>
            <a:lstStyle/>
            <a:p>
              <a:r>
                <a:rPr lang="zh-CN" altLang="en-US" b="1" dirty="0">
                  <a:latin typeface="Arial Narrow" panose="020B0606020202030204" charset="0"/>
                </a:rPr>
                <a:t>(2, 0, 2, 0, 0, -2, 0, -2, 0, 2, 0, 2)</a:t>
              </a:r>
              <a:endParaRPr lang="zh-CN" altLang="en-US" b="1" dirty="0">
                <a:latin typeface="Arial Narrow" panose="020B0606020202030204" charset="0"/>
              </a:endParaRPr>
            </a:p>
          </p:txBody>
        </p:sp>
        <p:cxnSp>
          <p:nvCxnSpPr>
            <p:cNvPr id="12" name="直接箭头连接符 11"/>
            <p:cNvCxnSpPr/>
            <p:nvPr/>
          </p:nvCxnSpPr>
          <p:spPr>
            <a:xfrm>
              <a:off x="4700557" y="3897787"/>
              <a:ext cx="1701337"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63" name="文本框 62"/>
          <p:cNvSpPr txBox="1"/>
          <p:nvPr/>
        </p:nvSpPr>
        <p:spPr>
          <a:xfrm>
            <a:off x="9978762" y="2268543"/>
            <a:ext cx="403565" cy="523220"/>
          </a:xfrm>
          <a:prstGeom prst="rect">
            <a:avLst/>
          </a:prstGeom>
          <a:noFill/>
        </p:spPr>
        <p:txBody>
          <a:bodyPr wrap="square">
            <a:spAutoFit/>
          </a:bodyPr>
          <a:lstStyle/>
          <a:p>
            <a:pPr algn="ctr"/>
            <a:r>
              <a:rPr lang="en-US" altLang="zh-CN" sz="2800" b="1" dirty="0">
                <a:solidFill>
                  <a:schemeClr val="accent1">
                    <a:lumMod val="75000"/>
                  </a:schemeClr>
                </a:solidFill>
                <a:latin typeface="Arial Black" panose="020B0A04020102020204" pitchFamily="34" charset="0"/>
              </a:rPr>
              <a:t>B</a:t>
            </a:r>
            <a:endParaRPr lang="zh-CN" altLang="en-US" sz="2800" b="1" dirty="0">
              <a:solidFill>
                <a:schemeClr val="accent1">
                  <a:lumMod val="75000"/>
                </a:schemeClr>
              </a:solidFill>
              <a:latin typeface="Arial Black" panose="020B0A04020102020204" pitchFamily="34" charset="0"/>
            </a:endParaRPr>
          </a:p>
        </p:txBody>
      </p:sp>
      <p:sp>
        <p:nvSpPr>
          <p:cNvPr id="64" name="文本框 63"/>
          <p:cNvSpPr txBox="1"/>
          <p:nvPr/>
        </p:nvSpPr>
        <p:spPr>
          <a:xfrm>
            <a:off x="1226792" y="4489942"/>
            <a:ext cx="10605155" cy="369332"/>
          </a:xfrm>
          <a:prstGeom prst="rect">
            <a:avLst/>
          </a:prstGeom>
          <a:noFill/>
        </p:spPr>
        <p:txBody>
          <a:bodyPr wrap="square">
            <a:spAutoFit/>
          </a:bodyPr>
          <a:lstStyle/>
          <a:p>
            <a:r>
              <a:rPr lang="zh-CN" altLang="en-US" b="1" dirty="0">
                <a:latin typeface="Arial Narrow" panose="020B0606020202030204" charset="0"/>
              </a:rPr>
              <a:t>将站点</a:t>
            </a:r>
            <a:r>
              <a:rPr lang="en-US" altLang="zh-CN" b="1" dirty="0">
                <a:latin typeface="Arial Narrow" panose="020B0606020202030204" charset="0"/>
              </a:rPr>
              <a:t>A</a:t>
            </a:r>
            <a:r>
              <a:rPr lang="zh-CN" altLang="en-US" b="1" dirty="0">
                <a:latin typeface="Arial Narrow" panose="020B0606020202030204" charset="0"/>
              </a:rPr>
              <a:t>的码片序列（</a:t>
            </a:r>
            <a:r>
              <a:rPr lang="en-US" altLang="zh-CN" b="1" dirty="0">
                <a:latin typeface="Arial Narrow" panose="020B0606020202030204" charset="0"/>
              </a:rPr>
              <a:t>1, 1, 1, 1</a:t>
            </a:r>
            <a:r>
              <a:rPr lang="zh-CN" altLang="en-US" b="1" dirty="0">
                <a:latin typeface="Arial Narrow" panose="020B0606020202030204" charset="0"/>
              </a:rPr>
              <a:t>）分别与上述三个部分进行规格化內积运算，根据结果可判断</a:t>
            </a:r>
            <a:r>
              <a:rPr lang="en-US" altLang="zh-CN" b="1" dirty="0">
                <a:latin typeface="Arial Narrow" panose="020B0606020202030204" charset="0"/>
              </a:rPr>
              <a:t>A</a:t>
            </a:r>
            <a:r>
              <a:rPr lang="zh-CN" altLang="en-US" b="1" dirty="0">
                <a:latin typeface="Arial Narrow" panose="020B0606020202030204" charset="0"/>
              </a:rPr>
              <a:t>发送的数据</a:t>
            </a:r>
            <a:endParaRPr lang="zh-CN" altLang="en-US" b="1" dirty="0">
              <a:latin typeface="Arial Narrow" panose="020B0606020202030204" charset="0"/>
            </a:endParaRPr>
          </a:p>
        </p:txBody>
      </p:sp>
      <p:sp>
        <p:nvSpPr>
          <p:cNvPr id="65" name="文本框 64"/>
          <p:cNvSpPr txBox="1"/>
          <p:nvPr/>
        </p:nvSpPr>
        <p:spPr>
          <a:xfrm>
            <a:off x="1099530" y="4960079"/>
            <a:ext cx="6159109" cy="369332"/>
          </a:xfrm>
          <a:prstGeom prst="rect">
            <a:avLst/>
          </a:prstGeom>
          <a:noFill/>
        </p:spPr>
        <p:txBody>
          <a:bodyPr wrap="square">
            <a:spAutoFit/>
          </a:bodyPr>
          <a:lstStyle/>
          <a:p>
            <a:r>
              <a:rPr lang="zh-CN" altLang="en-US" b="1" dirty="0">
                <a:latin typeface="Arial Narrow" panose="020B0606020202030204" charset="0"/>
              </a:rPr>
              <a:t>（</a:t>
            </a:r>
            <a:r>
              <a:rPr lang="en-US" altLang="zh-CN" b="1" dirty="0">
                <a:latin typeface="Arial Narrow" panose="020B0606020202030204" charset="0"/>
              </a:rPr>
              <a:t>1, 1, 1, 1</a:t>
            </a:r>
            <a:r>
              <a:rPr lang="zh-CN" altLang="en-US" b="1" dirty="0">
                <a:latin typeface="Arial Narrow" panose="020B0606020202030204" charset="0"/>
              </a:rPr>
              <a:t>）</a:t>
            </a:r>
            <a:r>
              <a:rPr lang="en-US" altLang="zh-CN" b="1" dirty="0">
                <a:latin typeface="Arial Narrow" panose="020B0606020202030204" charset="0"/>
              </a:rPr>
              <a:t>·</a:t>
            </a:r>
            <a:r>
              <a:rPr lang="zh-CN" altLang="en-US" b="1" dirty="0">
                <a:latin typeface="Arial Narrow" panose="020B0606020202030204" charset="0"/>
              </a:rPr>
              <a:t>（</a:t>
            </a:r>
            <a:r>
              <a:rPr lang="en-US" altLang="zh-CN" b="1" dirty="0">
                <a:latin typeface="Arial Narrow" panose="020B0606020202030204" charset="0"/>
              </a:rPr>
              <a:t>2, 0, 2, 0</a:t>
            </a:r>
            <a:r>
              <a:rPr lang="zh-CN" altLang="en-US" b="1" dirty="0">
                <a:latin typeface="Arial Narrow" panose="020B0606020202030204" charset="0"/>
              </a:rPr>
              <a:t>）</a:t>
            </a:r>
            <a:r>
              <a:rPr lang="en-US" altLang="zh-CN" b="1" dirty="0">
                <a:latin typeface="Arial Narrow" panose="020B0606020202030204" charset="0"/>
              </a:rPr>
              <a:t>=</a:t>
            </a:r>
            <a:r>
              <a:rPr lang="zh-CN" altLang="en-US" b="1" dirty="0">
                <a:latin typeface="Arial Narrow" panose="020B0606020202030204" charset="0"/>
              </a:rPr>
              <a:t>（</a:t>
            </a:r>
            <a:r>
              <a:rPr lang="en-US" altLang="zh-CN" b="1" dirty="0">
                <a:latin typeface="Arial Narrow" panose="020B0606020202030204" charset="0"/>
              </a:rPr>
              <a:t>1×2 + 1×0 + 1×2 + 1×0</a:t>
            </a:r>
            <a:r>
              <a:rPr lang="zh-CN" altLang="en-US" b="1" dirty="0">
                <a:latin typeface="Arial Narrow" panose="020B0606020202030204" charset="0"/>
              </a:rPr>
              <a:t>）</a:t>
            </a:r>
            <a:r>
              <a:rPr lang="en-US" altLang="zh-CN" b="1" dirty="0">
                <a:latin typeface="Arial Narrow" panose="020B0606020202030204" charset="0"/>
              </a:rPr>
              <a:t>÷ 4 = 1</a:t>
            </a:r>
            <a:endParaRPr lang="zh-CN" altLang="en-US" b="1" dirty="0">
              <a:latin typeface="Arial Narrow" panose="020B0606020202030204" charset="0"/>
            </a:endParaRPr>
          </a:p>
        </p:txBody>
      </p:sp>
      <p:sp>
        <p:nvSpPr>
          <p:cNvPr id="66" name="文本框 65"/>
          <p:cNvSpPr txBox="1"/>
          <p:nvPr/>
        </p:nvSpPr>
        <p:spPr>
          <a:xfrm>
            <a:off x="7939135" y="4960079"/>
            <a:ext cx="1894920" cy="369332"/>
          </a:xfrm>
          <a:prstGeom prst="rect">
            <a:avLst/>
          </a:prstGeom>
          <a:noFill/>
        </p:spPr>
        <p:txBody>
          <a:bodyPr wrap="square">
            <a:spAutoFit/>
          </a:bodyPr>
          <a:lstStyle/>
          <a:p>
            <a:r>
              <a:rPr lang="zh-CN" altLang="en-US" b="1" dirty="0">
                <a:latin typeface="Arial Narrow" panose="020B0606020202030204" charset="0"/>
              </a:rPr>
              <a:t>发送的是比特</a:t>
            </a:r>
            <a:r>
              <a:rPr lang="en-US" altLang="zh-CN" b="1" dirty="0">
                <a:latin typeface="Arial Narrow" panose="020B0606020202030204" charset="0"/>
              </a:rPr>
              <a:t>1</a:t>
            </a:r>
            <a:endParaRPr lang="zh-CN" altLang="en-US" b="1" dirty="0">
              <a:latin typeface="Arial Narrow" panose="020B0606020202030204" charset="0"/>
            </a:endParaRPr>
          </a:p>
        </p:txBody>
      </p:sp>
      <p:sp>
        <p:nvSpPr>
          <p:cNvPr id="67" name="文本框 66"/>
          <p:cNvSpPr txBox="1"/>
          <p:nvPr/>
        </p:nvSpPr>
        <p:spPr>
          <a:xfrm>
            <a:off x="1099530" y="5438373"/>
            <a:ext cx="6724717" cy="369332"/>
          </a:xfrm>
          <a:prstGeom prst="rect">
            <a:avLst/>
          </a:prstGeom>
          <a:noFill/>
        </p:spPr>
        <p:txBody>
          <a:bodyPr wrap="square">
            <a:spAutoFit/>
          </a:bodyPr>
          <a:lstStyle/>
          <a:p>
            <a:r>
              <a:rPr lang="zh-CN" altLang="en-US" b="1" dirty="0">
                <a:latin typeface="Arial Narrow" panose="020B0606020202030204" charset="0"/>
              </a:rPr>
              <a:t>（</a:t>
            </a:r>
            <a:r>
              <a:rPr lang="en-US" altLang="zh-CN" b="1" dirty="0">
                <a:latin typeface="Arial Narrow" panose="020B0606020202030204" charset="0"/>
              </a:rPr>
              <a:t>1, 1, 1, 1</a:t>
            </a:r>
            <a:r>
              <a:rPr lang="zh-CN" altLang="en-US" b="1" dirty="0">
                <a:latin typeface="Arial Narrow" panose="020B0606020202030204" charset="0"/>
              </a:rPr>
              <a:t>）</a:t>
            </a:r>
            <a:r>
              <a:rPr lang="en-US" altLang="zh-CN" b="1" dirty="0">
                <a:latin typeface="Arial Narrow" panose="020B0606020202030204" charset="0"/>
              </a:rPr>
              <a:t>·</a:t>
            </a:r>
            <a:r>
              <a:rPr lang="zh-CN" altLang="en-US" b="1" dirty="0">
                <a:latin typeface="Arial Narrow" panose="020B0606020202030204" charset="0"/>
              </a:rPr>
              <a:t>（</a:t>
            </a:r>
            <a:r>
              <a:rPr lang="en-US" altLang="zh-CN" b="1" dirty="0">
                <a:latin typeface="Arial Narrow" panose="020B0606020202030204" charset="0"/>
              </a:rPr>
              <a:t>0, -2, 0, -2</a:t>
            </a:r>
            <a:r>
              <a:rPr lang="zh-CN" altLang="en-US" b="1" dirty="0">
                <a:latin typeface="Arial Narrow" panose="020B0606020202030204" charset="0"/>
              </a:rPr>
              <a:t>）</a:t>
            </a:r>
            <a:r>
              <a:rPr lang="en-US" altLang="zh-CN" b="1" dirty="0">
                <a:latin typeface="Arial Narrow" panose="020B0606020202030204" charset="0"/>
              </a:rPr>
              <a:t>=</a:t>
            </a:r>
            <a:r>
              <a:rPr lang="zh-CN" altLang="en-US" b="1" dirty="0">
                <a:latin typeface="Arial Narrow" panose="020B0606020202030204" charset="0"/>
              </a:rPr>
              <a:t>（</a:t>
            </a:r>
            <a:r>
              <a:rPr lang="en-US" altLang="zh-CN" b="1" dirty="0">
                <a:latin typeface="Arial Narrow" panose="020B0606020202030204" charset="0"/>
              </a:rPr>
              <a:t>1×0 + 1×(-2) + 1×0 + 1×(-2)</a:t>
            </a:r>
            <a:r>
              <a:rPr lang="zh-CN" altLang="en-US" b="1" dirty="0">
                <a:latin typeface="Arial Narrow" panose="020B0606020202030204" charset="0"/>
              </a:rPr>
              <a:t>）</a:t>
            </a:r>
            <a:r>
              <a:rPr lang="en-US" altLang="zh-CN" b="1" dirty="0">
                <a:latin typeface="Arial Narrow" panose="020B0606020202030204" charset="0"/>
              </a:rPr>
              <a:t>÷ 4 = -1</a:t>
            </a:r>
            <a:endParaRPr lang="zh-CN" altLang="en-US" b="1" dirty="0">
              <a:latin typeface="Arial Narrow" panose="020B0606020202030204" charset="0"/>
            </a:endParaRPr>
          </a:p>
        </p:txBody>
      </p:sp>
      <p:sp>
        <p:nvSpPr>
          <p:cNvPr id="68" name="文本框 67"/>
          <p:cNvSpPr txBox="1"/>
          <p:nvPr/>
        </p:nvSpPr>
        <p:spPr>
          <a:xfrm>
            <a:off x="7939135" y="5438373"/>
            <a:ext cx="1894920" cy="369332"/>
          </a:xfrm>
          <a:prstGeom prst="rect">
            <a:avLst/>
          </a:prstGeom>
          <a:noFill/>
        </p:spPr>
        <p:txBody>
          <a:bodyPr wrap="square">
            <a:spAutoFit/>
          </a:bodyPr>
          <a:lstStyle/>
          <a:p>
            <a:r>
              <a:rPr lang="zh-CN" altLang="en-US" b="1" dirty="0">
                <a:latin typeface="Arial Narrow" panose="020B0606020202030204" charset="0"/>
              </a:rPr>
              <a:t>发送的是比特</a:t>
            </a:r>
            <a:r>
              <a:rPr lang="en-US" altLang="zh-CN" b="1" dirty="0">
                <a:latin typeface="Arial Narrow" panose="020B0606020202030204" charset="0"/>
              </a:rPr>
              <a:t>0</a:t>
            </a:r>
            <a:endParaRPr lang="zh-CN" altLang="en-US" b="1" dirty="0">
              <a:latin typeface="Arial Narrow" panose="020B0606020202030204" charset="0"/>
            </a:endParaRPr>
          </a:p>
        </p:txBody>
      </p:sp>
      <p:sp>
        <p:nvSpPr>
          <p:cNvPr id="71" name="文本框 70"/>
          <p:cNvSpPr txBox="1"/>
          <p:nvPr/>
        </p:nvSpPr>
        <p:spPr>
          <a:xfrm>
            <a:off x="1099530" y="5935160"/>
            <a:ext cx="6159109" cy="369332"/>
          </a:xfrm>
          <a:prstGeom prst="rect">
            <a:avLst/>
          </a:prstGeom>
          <a:noFill/>
        </p:spPr>
        <p:txBody>
          <a:bodyPr wrap="square">
            <a:spAutoFit/>
          </a:bodyPr>
          <a:lstStyle/>
          <a:p>
            <a:r>
              <a:rPr lang="zh-CN" altLang="en-US" b="1" dirty="0">
                <a:latin typeface="Arial Narrow" panose="020B0606020202030204" charset="0"/>
              </a:rPr>
              <a:t>（</a:t>
            </a:r>
            <a:r>
              <a:rPr lang="en-US" altLang="zh-CN" b="1" dirty="0">
                <a:latin typeface="Arial Narrow" panose="020B0606020202030204" charset="0"/>
              </a:rPr>
              <a:t>1, 1, 1, 1</a:t>
            </a:r>
            <a:r>
              <a:rPr lang="zh-CN" altLang="en-US" b="1" dirty="0">
                <a:latin typeface="Arial Narrow" panose="020B0606020202030204" charset="0"/>
              </a:rPr>
              <a:t>）</a:t>
            </a:r>
            <a:r>
              <a:rPr lang="en-US" altLang="zh-CN" b="1" dirty="0">
                <a:latin typeface="Arial Narrow" panose="020B0606020202030204" charset="0"/>
              </a:rPr>
              <a:t>·</a:t>
            </a:r>
            <a:r>
              <a:rPr lang="zh-CN" altLang="en-US" b="1" dirty="0">
                <a:latin typeface="Arial Narrow" panose="020B0606020202030204" charset="0"/>
              </a:rPr>
              <a:t>（</a:t>
            </a:r>
            <a:r>
              <a:rPr lang="en-US" altLang="zh-CN" b="1" dirty="0">
                <a:latin typeface="Arial Narrow" panose="020B0606020202030204" charset="0"/>
              </a:rPr>
              <a:t>0, 2, 0, 2</a:t>
            </a:r>
            <a:r>
              <a:rPr lang="zh-CN" altLang="en-US" b="1" dirty="0">
                <a:latin typeface="Arial Narrow" panose="020B0606020202030204" charset="0"/>
              </a:rPr>
              <a:t>）</a:t>
            </a:r>
            <a:r>
              <a:rPr lang="en-US" altLang="zh-CN" b="1" dirty="0">
                <a:latin typeface="Arial Narrow" panose="020B0606020202030204" charset="0"/>
              </a:rPr>
              <a:t>=</a:t>
            </a:r>
            <a:r>
              <a:rPr lang="zh-CN" altLang="en-US" b="1" dirty="0">
                <a:latin typeface="Arial Narrow" panose="020B0606020202030204" charset="0"/>
              </a:rPr>
              <a:t>（</a:t>
            </a:r>
            <a:r>
              <a:rPr lang="en-US" altLang="zh-CN" b="1" dirty="0">
                <a:latin typeface="Arial Narrow" panose="020B0606020202030204" charset="0"/>
              </a:rPr>
              <a:t>1×0 + 1×2 + 1×0 + 1×2</a:t>
            </a:r>
            <a:r>
              <a:rPr lang="zh-CN" altLang="en-US" b="1" dirty="0">
                <a:latin typeface="Arial Narrow" panose="020B0606020202030204" charset="0"/>
              </a:rPr>
              <a:t>）</a:t>
            </a:r>
            <a:r>
              <a:rPr lang="en-US" altLang="zh-CN" b="1" dirty="0">
                <a:latin typeface="Arial Narrow" panose="020B0606020202030204" charset="0"/>
              </a:rPr>
              <a:t>÷ 4 = 1</a:t>
            </a:r>
            <a:endParaRPr lang="zh-CN" altLang="en-US" b="1" dirty="0">
              <a:latin typeface="Arial Narrow" panose="020B0606020202030204" charset="0"/>
            </a:endParaRPr>
          </a:p>
        </p:txBody>
      </p:sp>
      <p:sp>
        <p:nvSpPr>
          <p:cNvPr id="72" name="文本框 71"/>
          <p:cNvSpPr txBox="1"/>
          <p:nvPr/>
        </p:nvSpPr>
        <p:spPr>
          <a:xfrm>
            <a:off x="7939135" y="5935160"/>
            <a:ext cx="1894920" cy="369332"/>
          </a:xfrm>
          <a:prstGeom prst="rect">
            <a:avLst/>
          </a:prstGeom>
          <a:noFill/>
        </p:spPr>
        <p:txBody>
          <a:bodyPr wrap="square">
            <a:spAutoFit/>
          </a:bodyPr>
          <a:lstStyle/>
          <a:p>
            <a:r>
              <a:rPr lang="zh-CN" altLang="en-US" b="1" dirty="0">
                <a:latin typeface="Arial Narrow" panose="020B0606020202030204" charset="0"/>
              </a:rPr>
              <a:t>发送的是比特</a:t>
            </a:r>
            <a:r>
              <a:rPr lang="en-US" altLang="zh-CN" b="1" dirty="0">
                <a:latin typeface="Arial Narrow" panose="020B0606020202030204" charset="0"/>
              </a:rPr>
              <a:t>1</a:t>
            </a:r>
            <a:endParaRPr lang="zh-CN" altLang="en-US" b="1" dirty="0">
              <a:latin typeface="Arial Narrow" panose="020B0606020202030204" charset="0"/>
            </a:endParaRP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800" decel="100000"/>
                                        <p:tgtEl>
                                          <p:spTgt spid="5"/>
                                        </p:tgtEl>
                                      </p:cBhvr>
                                    </p:animEffect>
                                    <p:anim calcmode="lin" valueType="num">
                                      <p:cBhvr>
                                        <p:cTn id="8" dur="800" decel="100000" fill="hold"/>
                                        <p:tgtEl>
                                          <p:spTgt spid="5"/>
                                        </p:tgtEl>
                                        <p:attrNameLst>
                                          <p:attrName>style.rotation</p:attrName>
                                        </p:attrNameLst>
                                      </p:cBhvr>
                                      <p:tavLst>
                                        <p:tav tm="0">
                                          <p:val>
                                            <p:fltVal val="-90"/>
                                          </p:val>
                                        </p:tav>
                                        <p:tav tm="100000">
                                          <p:val>
                                            <p:fltVal val="0"/>
                                          </p:val>
                                        </p:tav>
                                      </p:tavLst>
                                    </p:anim>
                                    <p:anim calcmode="lin" valueType="num">
                                      <p:cBhvr>
                                        <p:cTn id="9" dur="800" decel="100000" fill="hold"/>
                                        <p:tgtEl>
                                          <p:spTgt spid="5"/>
                                        </p:tgtEl>
                                        <p:attrNameLst>
                                          <p:attrName>ppt_x</p:attrName>
                                        </p:attrNameLst>
                                      </p:cBhvr>
                                      <p:tavLst>
                                        <p:tav tm="0">
                                          <p:val>
                                            <p:strVal val="#ppt_x+0.4"/>
                                          </p:val>
                                        </p:tav>
                                        <p:tav tm="100000">
                                          <p:val>
                                            <p:strVal val="#ppt_x-0.05"/>
                                          </p:val>
                                        </p:tav>
                                      </p:tavLst>
                                    </p:anim>
                                    <p:anim calcmode="lin" valueType="num">
                                      <p:cBhvr>
                                        <p:cTn id="10" dur="800" decel="100000" fill="hold"/>
                                        <p:tgtEl>
                                          <p:spTgt spid="5"/>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5"/>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5"/>
                                        </p:tgtEl>
                                        <p:attrNameLst>
                                          <p:attrName>ppt_y</p:attrName>
                                        </p:attrNameLst>
                                      </p:cBhvr>
                                      <p:tavLst>
                                        <p:tav tm="0">
                                          <p:val>
                                            <p:strVal val="#ppt_y+0.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30" presetClass="entr" presetSubtype="0" fill="hold" grpId="0" nodeType="clickEffect">
                                  <p:stCondLst>
                                    <p:cond delay="0"/>
                                  </p:stCondLst>
                                  <p:childTnLst>
                                    <p:set>
                                      <p:cBhvr>
                                        <p:cTn id="16" dur="1" fill="hold">
                                          <p:stCondLst>
                                            <p:cond delay="0"/>
                                          </p:stCondLst>
                                        </p:cTn>
                                        <p:tgtEl>
                                          <p:spTgt spid="63"/>
                                        </p:tgtEl>
                                        <p:attrNameLst>
                                          <p:attrName>style.visibility</p:attrName>
                                        </p:attrNameLst>
                                      </p:cBhvr>
                                      <p:to>
                                        <p:strVal val="visible"/>
                                      </p:to>
                                    </p:set>
                                    <p:animEffect transition="in" filter="fade">
                                      <p:cBhvr>
                                        <p:cTn id="17" dur="800" decel="100000"/>
                                        <p:tgtEl>
                                          <p:spTgt spid="63"/>
                                        </p:tgtEl>
                                      </p:cBhvr>
                                    </p:animEffect>
                                    <p:anim calcmode="lin" valueType="num">
                                      <p:cBhvr>
                                        <p:cTn id="18" dur="800" decel="100000" fill="hold"/>
                                        <p:tgtEl>
                                          <p:spTgt spid="63"/>
                                        </p:tgtEl>
                                        <p:attrNameLst>
                                          <p:attrName>style.rotation</p:attrName>
                                        </p:attrNameLst>
                                      </p:cBhvr>
                                      <p:tavLst>
                                        <p:tav tm="0">
                                          <p:val>
                                            <p:fltVal val="-90"/>
                                          </p:val>
                                        </p:tav>
                                        <p:tav tm="100000">
                                          <p:val>
                                            <p:fltVal val="0"/>
                                          </p:val>
                                        </p:tav>
                                      </p:tavLst>
                                    </p:anim>
                                    <p:anim calcmode="lin" valueType="num">
                                      <p:cBhvr>
                                        <p:cTn id="19" dur="800" decel="100000" fill="hold"/>
                                        <p:tgtEl>
                                          <p:spTgt spid="63"/>
                                        </p:tgtEl>
                                        <p:attrNameLst>
                                          <p:attrName>ppt_x</p:attrName>
                                        </p:attrNameLst>
                                      </p:cBhvr>
                                      <p:tavLst>
                                        <p:tav tm="0">
                                          <p:val>
                                            <p:strVal val="#ppt_x+0.4"/>
                                          </p:val>
                                        </p:tav>
                                        <p:tav tm="100000">
                                          <p:val>
                                            <p:strVal val="#ppt_x-0.05"/>
                                          </p:val>
                                        </p:tav>
                                      </p:tavLst>
                                    </p:anim>
                                    <p:anim calcmode="lin" valueType="num">
                                      <p:cBhvr>
                                        <p:cTn id="20" dur="800" decel="100000" fill="hold"/>
                                        <p:tgtEl>
                                          <p:spTgt spid="63"/>
                                        </p:tgtEl>
                                        <p:attrNameLst>
                                          <p:attrName>ppt_y</p:attrName>
                                        </p:attrNameLst>
                                      </p:cBhvr>
                                      <p:tavLst>
                                        <p:tav tm="0">
                                          <p:val>
                                            <p:strVal val="#ppt_y-0.4"/>
                                          </p:val>
                                        </p:tav>
                                        <p:tav tm="100000">
                                          <p:val>
                                            <p:strVal val="#ppt_y+0.1"/>
                                          </p:val>
                                        </p:tav>
                                      </p:tavLst>
                                    </p:anim>
                                    <p:anim calcmode="lin" valueType="num">
                                      <p:cBhvr>
                                        <p:cTn id="21" dur="200" accel="100000" fill="hold">
                                          <p:stCondLst>
                                            <p:cond delay="800"/>
                                          </p:stCondLst>
                                        </p:cTn>
                                        <p:tgtEl>
                                          <p:spTgt spid="63"/>
                                        </p:tgtEl>
                                        <p:attrNameLst>
                                          <p:attrName>ppt_x</p:attrName>
                                        </p:attrNameLst>
                                      </p:cBhvr>
                                      <p:tavLst>
                                        <p:tav tm="0">
                                          <p:val>
                                            <p:strVal val="#ppt_x-0.05"/>
                                          </p:val>
                                        </p:tav>
                                        <p:tav tm="100000">
                                          <p:val>
                                            <p:strVal val="#ppt_x"/>
                                          </p:val>
                                        </p:tav>
                                      </p:tavLst>
                                    </p:anim>
                                    <p:anim calcmode="lin" valueType="num">
                                      <p:cBhvr>
                                        <p:cTn id="22" dur="200" accel="100000" fill="hold">
                                          <p:stCondLst>
                                            <p:cond delay="800"/>
                                          </p:stCondLst>
                                        </p:cTn>
                                        <p:tgtEl>
                                          <p:spTgt spid="63"/>
                                        </p:tgtEl>
                                        <p:attrNameLst>
                                          <p:attrName>ppt_y</p:attrName>
                                        </p:attrNameLst>
                                      </p:cBhvr>
                                      <p:tavLst>
                                        <p:tav tm="0">
                                          <p:val>
                                            <p:strVal val="#ppt_y+0.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53" presetClass="entr" presetSubtype="16" fill="hold" grpId="0" nodeType="clickEffect">
                                  <p:stCondLst>
                                    <p:cond delay="0"/>
                                  </p:stCondLst>
                                  <p:childTnLst>
                                    <p:set>
                                      <p:cBhvr>
                                        <p:cTn id="26" dur="1" fill="hold">
                                          <p:stCondLst>
                                            <p:cond delay="0"/>
                                          </p:stCondLst>
                                        </p:cTn>
                                        <p:tgtEl>
                                          <p:spTgt spid="52"/>
                                        </p:tgtEl>
                                        <p:attrNameLst>
                                          <p:attrName>style.visibility</p:attrName>
                                        </p:attrNameLst>
                                      </p:cBhvr>
                                      <p:to>
                                        <p:strVal val="visible"/>
                                      </p:to>
                                    </p:set>
                                    <p:anim calcmode="lin" valueType="num">
                                      <p:cBhvr>
                                        <p:cTn id="27" dur="500" fill="hold"/>
                                        <p:tgtEl>
                                          <p:spTgt spid="52"/>
                                        </p:tgtEl>
                                        <p:attrNameLst>
                                          <p:attrName>ppt_w</p:attrName>
                                        </p:attrNameLst>
                                      </p:cBhvr>
                                      <p:tavLst>
                                        <p:tav tm="0">
                                          <p:val>
                                            <p:fltVal val="0"/>
                                          </p:val>
                                        </p:tav>
                                        <p:tav tm="100000">
                                          <p:val>
                                            <p:strVal val="#ppt_w"/>
                                          </p:val>
                                        </p:tav>
                                      </p:tavLst>
                                    </p:anim>
                                    <p:anim calcmode="lin" valueType="num">
                                      <p:cBhvr>
                                        <p:cTn id="28" dur="500" fill="hold"/>
                                        <p:tgtEl>
                                          <p:spTgt spid="52"/>
                                        </p:tgtEl>
                                        <p:attrNameLst>
                                          <p:attrName>ppt_h</p:attrName>
                                        </p:attrNameLst>
                                      </p:cBhvr>
                                      <p:tavLst>
                                        <p:tav tm="0">
                                          <p:val>
                                            <p:fltVal val="0"/>
                                          </p:val>
                                        </p:tav>
                                        <p:tav tm="100000">
                                          <p:val>
                                            <p:strVal val="#ppt_h"/>
                                          </p:val>
                                        </p:tav>
                                      </p:tavLst>
                                    </p:anim>
                                    <p:animEffect transition="in" filter="fade">
                                      <p:cBhvr>
                                        <p:cTn id="29" dur="500"/>
                                        <p:tgtEl>
                                          <p:spTgt spid="52"/>
                                        </p:tgtEl>
                                      </p:cBhvr>
                                    </p:animEffec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iterate type="lt">
                                    <p:tmAbs val="100"/>
                                  </p:iterate>
                                  <p:childTnLst>
                                    <p:set>
                                      <p:cBhvr>
                                        <p:cTn id="33" dur="1" fill="hold">
                                          <p:stCondLst>
                                            <p:cond delay="0"/>
                                          </p:stCondLst>
                                        </p:cTn>
                                        <p:tgtEl>
                                          <p:spTgt spid="53"/>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nodeType="click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wipe(left)">
                                      <p:cBhvr>
                                        <p:cTn id="38" dur="1000"/>
                                        <p:tgtEl>
                                          <p:spTgt spid="14"/>
                                        </p:tgtEl>
                                      </p:cBhvr>
                                    </p:animEffec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iterate type="lt">
                                    <p:tmAbs val="100"/>
                                  </p:iterate>
                                  <p:childTnLst>
                                    <p:set>
                                      <p:cBhvr>
                                        <p:cTn id="42" dur="1" fill="hold">
                                          <p:stCondLst>
                                            <p:cond delay="0"/>
                                          </p:stCondLst>
                                        </p:cTn>
                                        <p:tgtEl>
                                          <p:spTgt spid="6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65"/>
                                        </p:tgtEl>
                                        <p:attrNameLst>
                                          <p:attrName>style.visibility</p:attrName>
                                        </p:attrNameLst>
                                      </p:cBhvr>
                                      <p:to>
                                        <p:strVal val="visible"/>
                                      </p:to>
                                    </p:set>
                                    <p:animEffect transition="in" filter="wipe(left)">
                                      <p:cBhvr>
                                        <p:cTn id="47" dur="1000"/>
                                        <p:tgtEl>
                                          <p:spTgt spid="65"/>
                                        </p:tgtEl>
                                      </p:cBhvr>
                                    </p:animEffect>
                                  </p:childTnLst>
                                </p:cTn>
                              </p:par>
                            </p:childTnLst>
                          </p:cTn>
                        </p:par>
                      </p:childTnLst>
                    </p:cTn>
                  </p:par>
                  <p:par>
                    <p:cTn id="48" fill="hold">
                      <p:stCondLst>
                        <p:cond delay="indefinite"/>
                      </p:stCondLst>
                      <p:childTnLst>
                        <p:par>
                          <p:cTn id="49" fill="hold">
                            <p:stCondLst>
                              <p:cond delay="0"/>
                            </p:stCondLst>
                            <p:childTnLst>
                              <p:par>
                                <p:cTn id="50" presetID="12" presetClass="entr" presetSubtype="8" fill="hold" grpId="0" nodeType="clickEffect">
                                  <p:stCondLst>
                                    <p:cond delay="0"/>
                                  </p:stCondLst>
                                  <p:childTnLst>
                                    <p:set>
                                      <p:cBhvr>
                                        <p:cTn id="51" dur="1" fill="hold">
                                          <p:stCondLst>
                                            <p:cond delay="0"/>
                                          </p:stCondLst>
                                        </p:cTn>
                                        <p:tgtEl>
                                          <p:spTgt spid="66"/>
                                        </p:tgtEl>
                                        <p:attrNameLst>
                                          <p:attrName>style.visibility</p:attrName>
                                        </p:attrNameLst>
                                      </p:cBhvr>
                                      <p:to>
                                        <p:strVal val="visible"/>
                                      </p:to>
                                    </p:set>
                                    <p:anim calcmode="lin" valueType="num">
                                      <p:cBhvr additive="base">
                                        <p:cTn id="52" dur="500"/>
                                        <p:tgtEl>
                                          <p:spTgt spid="66"/>
                                        </p:tgtEl>
                                        <p:attrNameLst>
                                          <p:attrName>ppt_x</p:attrName>
                                        </p:attrNameLst>
                                      </p:cBhvr>
                                      <p:tavLst>
                                        <p:tav tm="0">
                                          <p:val>
                                            <p:strVal val="#ppt_x-#ppt_w*1.125000"/>
                                          </p:val>
                                        </p:tav>
                                        <p:tav tm="100000">
                                          <p:val>
                                            <p:strVal val="#ppt_x"/>
                                          </p:val>
                                        </p:tav>
                                      </p:tavLst>
                                    </p:anim>
                                    <p:animEffect transition="in" filter="wipe(right)">
                                      <p:cBhvr>
                                        <p:cTn id="53" dur="500"/>
                                        <p:tgtEl>
                                          <p:spTgt spid="66"/>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8" fill="hold" grpId="0" nodeType="clickEffect">
                                  <p:stCondLst>
                                    <p:cond delay="0"/>
                                  </p:stCondLst>
                                  <p:childTnLst>
                                    <p:set>
                                      <p:cBhvr>
                                        <p:cTn id="57" dur="1" fill="hold">
                                          <p:stCondLst>
                                            <p:cond delay="0"/>
                                          </p:stCondLst>
                                        </p:cTn>
                                        <p:tgtEl>
                                          <p:spTgt spid="67"/>
                                        </p:tgtEl>
                                        <p:attrNameLst>
                                          <p:attrName>style.visibility</p:attrName>
                                        </p:attrNameLst>
                                      </p:cBhvr>
                                      <p:to>
                                        <p:strVal val="visible"/>
                                      </p:to>
                                    </p:set>
                                    <p:animEffect transition="in" filter="wipe(left)">
                                      <p:cBhvr>
                                        <p:cTn id="58" dur="1000"/>
                                        <p:tgtEl>
                                          <p:spTgt spid="67"/>
                                        </p:tgtEl>
                                      </p:cBhvr>
                                    </p:animEffect>
                                  </p:childTnLst>
                                </p:cTn>
                              </p:par>
                            </p:childTnLst>
                          </p:cTn>
                        </p:par>
                      </p:childTnLst>
                    </p:cTn>
                  </p:par>
                  <p:par>
                    <p:cTn id="59" fill="hold">
                      <p:stCondLst>
                        <p:cond delay="indefinite"/>
                      </p:stCondLst>
                      <p:childTnLst>
                        <p:par>
                          <p:cTn id="60" fill="hold">
                            <p:stCondLst>
                              <p:cond delay="0"/>
                            </p:stCondLst>
                            <p:childTnLst>
                              <p:par>
                                <p:cTn id="61" presetID="12" presetClass="entr" presetSubtype="8" fill="hold" grpId="0" nodeType="clickEffect">
                                  <p:stCondLst>
                                    <p:cond delay="0"/>
                                  </p:stCondLst>
                                  <p:childTnLst>
                                    <p:set>
                                      <p:cBhvr>
                                        <p:cTn id="62" dur="1" fill="hold">
                                          <p:stCondLst>
                                            <p:cond delay="0"/>
                                          </p:stCondLst>
                                        </p:cTn>
                                        <p:tgtEl>
                                          <p:spTgt spid="68"/>
                                        </p:tgtEl>
                                        <p:attrNameLst>
                                          <p:attrName>style.visibility</p:attrName>
                                        </p:attrNameLst>
                                      </p:cBhvr>
                                      <p:to>
                                        <p:strVal val="visible"/>
                                      </p:to>
                                    </p:set>
                                    <p:anim calcmode="lin" valueType="num">
                                      <p:cBhvr additive="base">
                                        <p:cTn id="63" dur="500"/>
                                        <p:tgtEl>
                                          <p:spTgt spid="68"/>
                                        </p:tgtEl>
                                        <p:attrNameLst>
                                          <p:attrName>ppt_x</p:attrName>
                                        </p:attrNameLst>
                                      </p:cBhvr>
                                      <p:tavLst>
                                        <p:tav tm="0">
                                          <p:val>
                                            <p:strVal val="#ppt_x-#ppt_w*1.125000"/>
                                          </p:val>
                                        </p:tav>
                                        <p:tav tm="100000">
                                          <p:val>
                                            <p:strVal val="#ppt_x"/>
                                          </p:val>
                                        </p:tav>
                                      </p:tavLst>
                                    </p:anim>
                                    <p:animEffect transition="in" filter="wipe(right)">
                                      <p:cBhvr>
                                        <p:cTn id="64" dur="500"/>
                                        <p:tgtEl>
                                          <p:spTgt spid="68"/>
                                        </p:tgtEl>
                                      </p:cBhvr>
                                    </p:animEffect>
                                  </p:childTnLst>
                                </p:cTn>
                              </p:par>
                            </p:childTnLst>
                          </p:cTn>
                        </p:par>
                      </p:childTnLst>
                    </p:cTn>
                  </p:par>
                  <p:par>
                    <p:cTn id="65" fill="hold">
                      <p:stCondLst>
                        <p:cond delay="indefinite"/>
                      </p:stCondLst>
                      <p:childTnLst>
                        <p:par>
                          <p:cTn id="66" fill="hold">
                            <p:stCondLst>
                              <p:cond delay="0"/>
                            </p:stCondLst>
                            <p:childTnLst>
                              <p:par>
                                <p:cTn id="67" presetID="22" presetClass="entr" presetSubtype="8" fill="hold" grpId="0" nodeType="clickEffect">
                                  <p:stCondLst>
                                    <p:cond delay="0"/>
                                  </p:stCondLst>
                                  <p:childTnLst>
                                    <p:set>
                                      <p:cBhvr>
                                        <p:cTn id="68" dur="1" fill="hold">
                                          <p:stCondLst>
                                            <p:cond delay="0"/>
                                          </p:stCondLst>
                                        </p:cTn>
                                        <p:tgtEl>
                                          <p:spTgt spid="71"/>
                                        </p:tgtEl>
                                        <p:attrNameLst>
                                          <p:attrName>style.visibility</p:attrName>
                                        </p:attrNameLst>
                                      </p:cBhvr>
                                      <p:to>
                                        <p:strVal val="visible"/>
                                      </p:to>
                                    </p:set>
                                    <p:animEffect transition="in" filter="wipe(left)">
                                      <p:cBhvr>
                                        <p:cTn id="69" dur="1000"/>
                                        <p:tgtEl>
                                          <p:spTgt spid="71"/>
                                        </p:tgtEl>
                                      </p:cBhvr>
                                    </p:animEffect>
                                  </p:childTnLst>
                                </p:cTn>
                              </p:par>
                            </p:childTnLst>
                          </p:cTn>
                        </p:par>
                      </p:childTnLst>
                    </p:cTn>
                  </p:par>
                  <p:par>
                    <p:cTn id="70" fill="hold">
                      <p:stCondLst>
                        <p:cond delay="indefinite"/>
                      </p:stCondLst>
                      <p:childTnLst>
                        <p:par>
                          <p:cTn id="71" fill="hold">
                            <p:stCondLst>
                              <p:cond delay="0"/>
                            </p:stCondLst>
                            <p:childTnLst>
                              <p:par>
                                <p:cTn id="72" presetID="12" presetClass="entr" presetSubtype="8" fill="hold" grpId="0" nodeType="clickEffect">
                                  <p:stCondLst>
                                    <p:cond delay="0"/>
                                  </p:stCondLst>
                                  <p:childTnLst>
                                    <p:set>
                                      <p:cBhvr>
                                        <p:cTn id="73" dur="1" fill="hold">
                                          <p:stCondLst>
                                            <p:cond delay="0"/>
                                          </p:stCondLst>
                                        </p:cTn>
                                        <p:tgtEl>
                                          <p:spTgt spid="72"/>
                                        </p:tgtEl>
                                        <p:attrNameLst>
                                          <p:attrName>style.visibility</p:attrName>
                                        </p:attrNameLst>
                                      </p:cBhvr>
                                      <p:to>
                                        <p:strVal val="visible"/>
                                      </p:to>
                                    </p:set>
                                    <p:anim calcmode="lin" valueType="num">
                                      <p:cBhvr additive="base">
                                        <p:cTn id="74" dur="500"/>
                                        <p:tgtEl>
                                          <p:spTgt spid="72"/>
                                        </p:tgtEl>
                                        <p:attrNameLst>
                                          <p:attrName>ppt_x</p:attrName>
                                        </p:attrNameLst>
                                      </p:cBhvr>
                                      <p:tavLst>
                                        <p:tav tm="0">
                                          <p:val>
                                            <p:strVal val="#ppt_x-#ppt_w*1.125000"/>
                                          </p:val>
                                        </p:tav>
                                        <p:tav tm="100000">
                                          <p:val>
                                            <p:strVal val="#ppt_x"/>
                                          </p:val>
                                        </p:tav>
                                      </p:tavLst>
                                    </p:anim>
                                    <p:animEffect transition="in" filter="wipe(right)">
                                      <p:cBhvr>
                                        <p:cTn id="75" dur="500"/>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53" grpId="0"/>
      <p:bldP spid="63" grpId="0"/>
      <p:bldP spid="64" grpId="0"/>
      <p:bldP spid="65" grpId="0"/>
      <p:bldP spid="66" grpId="0"/>
      <p:bldP spid="67" grpId="0"/>
      <p:bldP spid="68" grpId="0"/>
      <p:bldP spid="71" grpId="0"/>
      <p:bldP spid="72" grpId="0"/>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558888" y="1188116"/>
            <a:ext cx="7098583" cy="1417496"/>
            <a:chOff x="3156764" y="1188116"/>
            <a:chExt cx="7098583" cy="1417496"/>
          </a:xfrm>
        </p:grpSpPr>
        <p:sp>
          <p:nvSpPr>
            <p:cNvPr id="12" name="íşlïḍè"/>
            <p:cNvSpPr txBox="1"/>
            <p:nvPr/>
          </p:nvSpPr>
          <p:spPr>
            <a:xfrm>
              <a:off x="4563496" y="1188116"/>
              <a:ext cx="4287076" cy="419100"/>
            </a:xfrm>
            <a:prstGeom prst="rect">
              <a:avLst/>
            </a:prstGeom>
            <a:noFill/>
          </p:spPr>
          <p:txBody>
            <a:bodyPr wrap="square" lIns="91440" tIns="45720" rIns="91440" bIns="45720" anchor="ctr">
              <a:noAutofit/>
            </a:bodyPr>
            <a:lstStyle/>
            <a:p>
              <a:pPr algn="ctr"/>
              <a:r>
                <a:rPr lang="en-US" altLang="zh-CN" sz="2400" b="1" dirty="0"/>
                <a:t>3.2 </a:t>
              </a:r>
              <a:r>
                <a:rPr lang="zh-CN" altLang="en-US" sz="2400" b="1" dirty="0"/>
                <a:t>数据链路层的三个重要问题</a:t>
              </a:r>
              <a:endParaRPr lang="en-US" altLang="zh-CN" sz="2400" b="1" dirty="0"/>
            </a:p>
          </p:txBody>
        </p:sp>
        <p:grpSp>
          <p:nvGrpSpPr>
            <p:cNvPr id="6" name="组合 5"/>
            <p:cNvGrpSpPr/>
            <p:nvPr/>
          </p:nvGrpSpPr>
          <p:grpSpPr>
            <a:xfrm>
              <a:off x="3156764" y="2010058"/>
              <a:ext cx="7098583" cy="595554"/>
              <a:chOff x="1183243" y="2200834"/>
              <a:chExt cx="7098583" cy="595554"/>
            </a:xfrm>
          </p:grpSpPr>
          <p:sp>
            <p:nvSpPr>
              <p:cNvPr id="5" name="平行四边形 4"/>
              <p:cNvSpPr/>
              <p:nvPr/>
            </p:nvSpPr>
            <p:spPr>
              <a:xfrm>
                <a:off x="1183243" y="2200834"/>
                <a:ext cx="828092" cy="595554"/>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latin typeface="Impact" panose="020B0806030902050204" pitchFamily="34" charset="0"/>
                  </a:rPr>
                  <a:t>01</a:t>
                </a:r>
                <a:endParaRPr lang="zh-CN" altLang="en-US" sz="2800" dirty="0">
                  <a:latin typeface="Impact" panose="020B0806030902050204" pitchFamily="34" charset="0"/>
                </a:endParaRPr>
              </a:p>
            </p:txBody>
          </p:sp>
          <p:sp>
            <p:nvSpPr>
              <p:cNvPr id="25" name="平行四边形 24"/>
              <p:cNvSpPr/>
              <p:nvPr/>
            </p:nvSpPr>
            <p:spPr>
              <a:xfrm>
                <a:off x="1858679" y="2200834"/>
                <a:ext cx="6423147" cy="595554"/>
              </a:xfrm>
              <a:prstGeom prst="parallelogram">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200" b="1" dirty="0">
                    <a:solidFill>
                      <a:schemeClr val="tx1"/>
                    </a:solidFill>
                    <a:latin typeface="Impact" panose="020B0806030902050204" pitchFamily="34" charset="0"/>
                  </a:rPr>
                  <a:t>数据链路层的三个重要问题</a:t>
                </a:r>
                <a:endParaRPr lang="zh-CN" altLang="en-US" sz="2200" b="1" dirty="0">
                  <a:solidFill>
                    <a:schemeClr val="tx1"/>
                  </a:solidFill>
                  <a:latin typeface="Impact" panose="020B0806030902050204" pitchFamily="34" charset="0"/>
                </a:endParaRP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04800" y="749300"/>
            <a:ext cx="6192344" cy="400110"/>
            <a:chOff x="424117" y="898245"/>
            <a:chExt cx="6192344" cy="400110"/>
          </a:xfrm>
        </p:grpSpPr>
        <p:sp>
          <p:nvSpPr>
            <p:cNvPr id="2" name="平行四边形 1"/>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p:cNvSpPr txBox="1"/>
            <p:nvPr/>
          </p:nvSpPr>
          <p:spPr>
            <a:xfrm>
              <a:off x="1052423" y="898245"/>
              <a:ext cx="5564038" cy="400110"/>
            </a:xfrm>
            <a:prstGeom prst="rect">
              <a:avLst/>
            </a:prstGeom>
            <a:noFill/>
          </p:spPr>
          <p:txBody>
            <a:bodyPr wrap="square" rtlCol="0">
              <a:spAutoFit/>
            </a:bodyPr>
            <a:lstStyle/>
            <a:p>
              <a:r>
                <a:rPr lang="zh-CN" altLang="en-US" sz="2000" b="1" dirty="0"/>
                <a:t>数据链路层的三个重要问题</a:t>
              </a:r>
              <a:endParaRPr lang="zh-CN" altLang="en-US" sz="2000" b="1" dirty="0"/>
            </a:p>
          </p:txBody>
        </p:sp>
      </p:grpSp>
      <p:sp>
        <p:nvSpPr>
          <p:cNvPr id="5" name="矩形 4"/>
          <p:cNvSpPr/>
          <p:nvPr/>
        </p:nvSpPr>
        <p:spPr>
          <a:xfrm>
            <a:off x="4152077" y="1920899"/>
            <a:ext cx="3887845" cy="8486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t>封装成帧和透明传输</a:t>
            </a:r>
            <a:endParaRPr lang="zh-CN" altLang="en-US" sz="2400" b="1" dirty="0"/>
          </a:p>
        </p:txBody>
      </p:sp>
      <p:sp>
        <p:nvSpPr>
          <p:cNvPr id="6" name="矩形 5"/>
          <p:cNvSpPr/>
          <p:nvPr/>
        </p:nvSpPr>
        <p:spPr>
          <a:xfrm>
            <a:off x="4152076" y="3169154"/>
            <a:ext cx="3887845" cy="8486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t>差错检测</a:t>
            </a:r>
            <a:endParaRPr lang="zh-CN" altLang="en-US" sz="2400" b="1" dirty="0"/>
          </a:p>
        </p:txBody>
      </p:sp>
      <p:sp>
        <p:nvSpPr>
          <p:cNvPr id="7" name="矩形 6"/>
          <p:cNvSpPr/>
          <p:nvPr/>
        </p:nvSpPr>
        <p:spPr>
          <a:xfrm>
            <a:off x="4152077" y="4417409"/>
            <a:ext cx="3887845" cy="8486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t>可靠传输</a:t>
            </a:r>
            <a:endParaRPr lang="zh-CN" altLang="en-US" sz="2400" b="1" dirty="0"/>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p:tgtEl>
                                          <p:spTgt spid="4"/>
                                        </p:tgtEl>
                                        <p:attrNameLst>
                                          <p:attrName>ppt_y</p:attrName>
                                        </p:attrNameLst>
                                      </p:cBhvr>
                                      <p:tavLst>
                                        <p:tav tm="0">
                                          <p:val>
                                            <p:strVal val="#ppt_y-#ppt_h*1.125000"/>
                                          </p:val>
                                        </p:tav>
                                        <p:tav tm="100000">
                                          <p:val>
                                            <p:strVal val="#ppt_y"/>
                                          </p:val>
                                        </p:tav>
                                      </p:tavLst>
                                    </p:anim>
                                    <p:animEffect transition="in" filter="wipe(down)">
                                      <p:cBhvr>
                                        <p:cTn id="8" dur="1000"/>
                                        <p:tgtEl>
                                          <p:spTgt spid="4"/>
                                        </p:tgtEl>
                                      </p:cBhvr>
                                    </p:animEffect>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1000"/>
                                        <p:tgtEl>
                                          <p:spTgt spid="5"/>
                                        </p:tgtEl>
                                      </p:cBhvr>
                                    </p:animEffect>
                                    <p:anim calcmode="lin" valueType="num">
                                      <p:cBhvr>
                                        <p:cTn id="14" dur="1000" fill="hold"/>
                                        <p:tgtEl>
                                          <p:spTgt spid="5"/>
                                        </p:tgtEl>
                                        <p:attrNameLst>
                                          <p:attrName>ppt_x</p:attrName>
                                        </p:attrNameLst>
                                      </p:cBhvr>
                                      <p:tavLst>
                                        <p:tav tm="0">
                                          <p:val>
                                            <p:strVal val="#ppt_x"/>
                                          </p:val>
                                        </p:tav>
                                        <p:tav tm="100000">
                                          <p:val>
                                            <p:strVal val="#ppt_x"/>
                                          </p:val>
                                        </p:tav>
                                      </p:tavLst>
                                    </p:anim>
                                    <p:anim calcmode="lin" valueType="num">
                                      <p:cBhvr>
                                        <p:cTn id="15"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grpId="0"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1000"/>
                                        <p:tgtEl>
                                          <p:spTgt spid="6"/>
                                        </p:tgtEl>
                                      </p:cBhvr>
                                    </p:animEffect>
                                    <p:anim calcmode="lin" valueType="num">
                                      <p:cBhvr>
                                        <p:cTn id="21" dur="1000" fill="hold"/>
                                        <p:tgtEl>
                                          <p:spTgt spid="6"/>
                                        </p:tgtEl>
                                        <p:attrNameLst>
                                          <p:attrName>ppt_x</p:attrName>
                                        </p:attrNameLst>
                                      </p:cBhvr>
                                      <p:tavLst>
                                        <p:tav tm="0">
                                          <p:val>
                                            <p:strVal val="#ppt_x"/>
                                          </p:val>
                                        </p:tav>
                                        <p:tav tm="100000">
                                          <p:val>
                                            <p:strVal val="#ppt_x"/>
                                          </p:val>
                                        </p:tav>
                                      </p:tavLst>
                                    </p:anim>
                                    <p:anim calcmode="lin" valueType="num">
                                      <p:cBhvr>
                                        <p:cTn id="22"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1000"/>
                                        <p:tgtEl>
                                          <p:spTgt spid="7"/>
                                        </p:tgtEl>
                                      </p:cBhvr>
                                    </p:animEffect>
                                    <p:anim calcmode="lin" valueType="num">
                                      <p:cBhvr>
                                        <p:cTn id="28" dur="1000" fill="hold"/>
                                        <p:tgtEl>
                                          <p:spTgt spid="7"/>
                                        </p:tgtEl>
                                        <p:attrNameLst>
                                          <p:attrName>ppt_x</p:attrName>
                                        </p:attrNameLst>
                                      </p:cBhvr>
                                      <p:tavLst>
                                        <p:tav tm="0">
                                          <p:val>
                                            <p:strVal val="#ppt_x"/>
                                          </p:val>
                                        </p:tav>
                                        <p:tav tm="100000">
                                          <p:val>
                                            <p:strVal val="#ppt_x"/>
                                          </p:val>
                                        </p:tav>
                                      </p:tavLst>
                                    </p:anim>
                                    <p:anim calcmode="lin" valueType="num">
                                      <p:cBhvr>
                                        <p:cTn id="2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6" grpId="0" bldLvl="0" animBg="1"/>
      <p:bldP spid="7" grpId="0" bldLvl="0" animBg="1"/>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32"/>
          <p:cNvSpPr/>
          <p:nvPr/>
        </p:nvSpPr>
        <p:spPr>
          <a:xfrm>
            <a:off x="-5167" y="5221918"/>
            <a:ext cx="938273" cy="48400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
          <p:cNvGrpSpPr/>
          <p:nvPr/>
        </p:nvGrpSpPr>
        <p:grpSpPr>
          <a:xfrm>
            <a:off x="304800" y="749300"/>
            <a:ext cx="6192343" cy="400110"/>
            <a:chOff x="424117" y="898245"/>
            <a:chExt cx="6192343" cy="400110"/>
          </a:xfrm>
        </p:grpSpPr>
        <p:sp>
          <p:nvSpPr>
            <p:cNvPr id="2" name="平行四边形 1"/>
            <p:cNvSpPr/>
            <p:nvPr/>
          </p:nvSpPr>
          <p:spPr>
            <a:xfrm>
              <a:off x="424117" y="898245"/>
              <a:ext cx="711200"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02</a:t>
              </a:r>
              <a:endParaRPr lang="zh-CN" altLang="en-US" sz="2200" dirty="0">
                <a:latin typeface="Impact" panose="020B0806030902050204" pitchFamily="34" charset="0"/>
              </a:endParaRPr>
            </a:p>
          </p:txBody>
        </p:sp>
        <p:sp>
          <p:nvSpPr>
            <p:cNvPr id="3" name="文本框 2"/>
            <p:cNvSpPr txBox="1"/>
            <p:nvPr/>
          </p:nvSpPr>
          <p:spPr>
            <a:xfrm>
              <a:off x="1204755" y="898245"/>
              <a:ext cx="5411705" cy="400110"/>
            </a:xfrm>
            <a:prstGeom prst="rect">
              <a:avLst/>
            </a:prstGeom>
            <a:noFill/>
          </p:spPr>
          <p:txBody>
            <a:bodyPr wrap="square" rtlCol="0">
              <a:spAutoFit/>
            </a:bodyPr>
            <a:lstStyle/>
            <a:p>
              <a:r>
                <a:rPr lang="zh-CN" altLang="en-US" sz="2000" b="1" dirty="0"/>
                <a:t>透明传输</a:t>
              </a:r>
              <a:endParaRPr lang="zh-CN" altLang="en-US" sz="2000" b="1" dirty="0"/>
            </a:p>
          </p:txBody>
        </p:sp>
      </p:grpSp>
      <p:grpSp>
        <p:nvGrpSpPr>
          <p:cNvPr id="7" name="组合 6"/>
          <p:cNvGrpSpPr/>
          <p:nvPr/>
        </p:nvGrpSpPr>
        <p:grpSpPr>
          <a:xfrm>
            <a:off x="933107" y="1264968"/>
            <a:ext cx="9092401" cy="1238473"/>
            <a:chOff x="933107" y="1264968"/>
            <a:chExt cx="9092401" cy="1238473"/>
          </a:xfrm>
        </p:grpSpPr>
        <p:sp>
          <p:nvSpPr>
            <p:cNvPr id="5" name="文本框 4"/>
            <p:cNvSpPr txBox="1"/>
            <p:nvPr/>
          </p:nvSpPr>
          <p:spPr>
            <a:xfrm>
              <a:off x="933107" y="1264968"/>
              <a:ext cx="8776638" cy="369332"/>
            </a:xfrm>
            <a:prstGeom prst="rect">
              <a:avLst/>
            </a:prstGeom>
            <a:noFill/>
          </p:spPr>
          <p:txBody>
            <a:bodyPr wrap="square" rtlCol="0">
              <a:spAutoFit/>
            </a:bodyPr>
            <a:lstStyle/>
            <a:p>
              <a:r>
                <a:rPr lang="en-US" altLang="zh-CN" b="1" dirty="0"/>
                <a:t>【2013</a:t>
              </a:r>
              <a:r>
                <a:rPr lang="zh-CN" altLang="en-US" b="1" dirty="0"/>
                <a:t>年 题</a:t>
              </a:r>
              <a:r>
                <a:rPr lang="en-US" altLang="zh-CN" b="1" dirty="0"/>
                <a:t>37】HDLC</a:t>
              </a:r>
              <a:r>
                <a:rPr lang="zh-CN" altLang="en-US" b="1" dirty="0"/>
                <a:t>协议对</a:t>
              </a:r>
              <a:r>
                <a:rPr lang="en-US" altLang="zh-CN" b="1" spc="300" dirty="0"/>
                <a:t>0111110001111110</a:t>
              </a:r>
              <a:r>
                <a:rPr lang="zh-CN" altLang="en-US" b="1" dirty="0"/>
                <a:t>组帧后对应的比特串为（      ）。</a:t>
              </a:r>
              <a:endParaRPr lang="zh-CN" altLang="en-US" b="1" dirty="0"/>
            </a:p>
          </p:txBody>
        </p:sp>
        <p:sp>
          <p:nvSpPr>
            <p:cNvPr id="23" name="文本框 22"/>
            <p:cNvSpPr txBox="1"/>
            <p:nvPr/>
          </p:nvSpPr>
          <p:spPr>
            <a:xfrm>
              <a:off x="1201002" y="1762878"/>
              <a:ext cx="2982871" cy="369332"/>
            </a:xfrm>
            <a:prstGeom prst="rect">
              <a:avLst/>
            </a:prstGeom>
            <a:noFill/>
          </p:spPr>
          <p:txBody>
            <a:bodyPr wrap="square" rtlCol="0">
              <a:spAutoFit/>
            </a:bodyPr>
            <a:lstStyle/>
            <a:p>
              <a:r>
                <a:rPr lang="en-US" altLang="zh-CN" b="1" dirty="0"/>
                <a:t>A.</a:t>
              </a:r>
              <a:r>
                <a:rPr lang="zh-CN" altLang="en-US" b="1" dirty="0"/>
                <a:t> </a:t>
              </a:r>
              <a:r>
                <a:rPr lang="en-US" altLang="zh-CN" b="1" spc="300" dirty="0"/>
                <a:t>011111000011111010</a:t>
              </a:r>
              <a:endParaRPr lang="zh-CN" altLang="en-US" b="1" spc="300" dirty="0"/>
            </a:p>
          </p:txBody>
        </p:sp>
        <p:sp>
          <p:nvSpPr>
            <p:cNvPr id="25" name="文本框 24"/>
            <p:cNvSpPr txBox="1"/>
            <p:nvPr/>
          </p:nvSpPr>
          <p:spPr>
            <a:xfrm>
              <a:off x="5445177" y="1762878"/>
              <a:ext cx="4580331" cy="369332"/>
            </a:xfrm>
            <a:prstGeom prst="rect">
              <a:avLst/>
            </a:prstGeom>
            <a:noFill/>
          </p:spPr>
          <p:txBody>
            <a:bodyPr wrap="square" rtlCol="0">
              <a:spAutoFit/>
            </a:bodyPr>
            <a:lstStyle/>
            <a:p>
              <a:r>
                <a:rPr lang="en-US" altLang="zh-CN" b="1" dirty="0"/>
                <a:t>B.</a:t>
              </a:r>
              <a:r>
                <a:rPr lang="zh-CN" altLang="en-US" b="1" dirty="0"/>
                <a:t> </a:t>
              </a:r>
              <a:r>
                <a:rPr lang="en-US" altLang="zh-CN" b="1" spc="300" dirty="0"/>
                <a:t>011111000111110101111110</a:t>
              </a:r>
              <a:endParaRPr lang="zh-CN" altLang="en-US" b="1" spc="300" dirty="0"/>
            </a:p>
          </p:txBody>
        </p:sp>
        <p:sp>
          <p:nvSpPr>
            <p:cNvPr id="26" name="文本框 25"/>
            <p:cNvSpPr txBox="1"/>
            <p:nvPr/>
          </p:nvSpPr>
          <p:spPr>
            <a:xfrm>
              <a:off x="1201001" y="2134109"/>
              <a:ext cx="2982871" cy="369332"/>
            </a:xfrm>
            <a:prstGeom prst="rect">
              <a:avLst/>
            </a:prstGeom>
            <a:noFill/>
          </p:spPr>
          <p:txBody>
            <a:bodyPr wrap="square" rtlCol="0">
              <a:spAutoFit/>
            </a:bodyPr>
            <a:lstStyle/>
            <a:p>
              <a:r>
                <a:rPr lang="en-US" altLang="zh-CN" b="1" dirty="0"/>
                <a:t>C.</a:t>
              </a:r>
              <a:r>
                <a:rPr lang="zh-CN" altLang="en-US" b="1" dirty="0"/>
                <a:t> </a:t>
              </a:r>
              <a:r>
                <a:rPr lang="en-US" altLang="zh-CN" b="1" spc="300" dirty="0"/>
                <a:t>01111100011111010</a:t>
              </a:r>
              <a:endParaRPr lang="zh-CN" altLang="en-US" b="1" spc="300" dirty="0"/>
            </a:p>
          </p:txBody>
        </p:sp>
        <p:sp>
          <p:nvSpPr>
            <p:cNvPr id="27" name="文本框 26"/>
            <p:cNvSpPr txBox="1"/>
            <p:nvPr/>
          </p:nvSpPr>
          <p:spPr>
            <a:xfrm>
              <a:off x="5445176" y="2132210"/>
              <a:ext cx="3751451" cy="369332"/>
            </a:xfrm>
            <a:prstGeom prst="rect">
              <a:avLst/>
            </a:prstGeom>
            <a:noFill/>
          </p:spPr>
          <p:txBody>
            <a:bodyPr wrap="square" rtlCol="0">
              <a:spAutoFit/>
            </a:bodyPr>
            <a:lstStyle/>
            <a:p>
              <a:r>
                <a:rPr lang="en-US" altLang="zh-CN" b="1" dirty="0"/>
                <a:t>D.</a:t>
              </a:r>
              <a:r>
                <a:rPr lang="zh-CN" altLang="en-US" b="1" dirty="0"/>
                <a:t> </a:t>
              </a:r>
              <a:r>
                <a:rPr lang="en-US" altLang="zh-CN" b="1" spc="300" dirty="0"/>
                <a:t>011111000111111001111101</a:t>
              </a:r>
              <a:endParaRPr lang="zh-CN" altLang="en-US" b="1" spc="300" dirty="0"/>
            </a:p>
          </p:txBody>
        </p:sp>
      </p:grpSp>
      <p:sp>
        <p:nvSpPr>
          <p:cNvPr id="28" name="文本框 27"/>
          <p:cNvSpPr txBox="1"/>
          <p:nvPr/>
        </p:nvSpPr>
        <p:spPr>
          <a:xfrm>
            <a:off x="1085438" y="2633918"/>
            <a:ext cx="704920" cy="369332"/>
          </a:xfrm>
          <a:prstGeom prst="rect">
            <a:avLst/>
          </a:prstGeom>
          <a:noFill/>
        </p:spPr>
        <p:txBody>
          <a:bodyPr wrap="square" rtlCol="0">
            <a:spAutoFit/>
          </a:bodyPr>
          <a:lstStyle/>
          <a:p>
            <a:r>
              <a:rPr lang="zh-CN" altLang="en-US" b="1" dirty="0"/>
              <a:t>解析</a:t>
            </a:r>
            <a:endParaRPr lang="zh-CN" altLang="en-US" b="1" dirty="0"/>
          </a:p>
        </p:txBody>
      </p:sp>
      <p:sp>
        <p:nvSpPr>
          <p:cNvPr id="29" name="文本框 28"/>
          <p:cNvSpPr txBox="1"/>
          <p:nvPr/>
        </p:nvSpPr>
        <p:spPr>
          <a:xfrm>
            <a:off x="1612808" y="2947162"/>
            <a:ext cx="10155980" cy="369332"/>
          </a:xfrm>
          <a:prstGeom prst="rect">
            <a:avLst/>
          </a:prstGeom>
          <a:noFill/>
        </p:spPr>
        <p:txBody>
          <a:bodyPr wrap="square" rtlCol="0">
            <a:spAutoFit/>
          </a:bodyPr>
          <a:lstStyle/>
          <a:p>
            <a:r>
              <a:rPr lang="zh-CN" altLang="en-US" b="1" dirty="0"/>
              <a:t>高级数据链路控制协议</a:t>
            </a:r>
            <a:r>
              <a:rPr lang="en-US" altLang="zh-CN" b="1" dirty="0"/>
              <a:t>HDLC</a:t>
            </a:r>
            <a:r>
              <a:rPr lang="zh-CN" altLang="en-US" b="1" dirty="0"/>
              <a:t>采用帧首部和帧尾部中的标志字段作为帧定界符，其值为</a:t>
            </a:r>
            <a:r>
              <a:rPr lang="en-US" altLang="zh-CN" b="1" spc="300" dirty="0"/>
              <a:t>01111110</a:t>
            </a:r>
            <a:r>
              <a:rPr lang="zh-CN" altLang="en-US" b="1" dirty="0"/>
              <a:t>。</a:t>
            </a:r>
            <a:endParaRPr lang="zh-CN" altLang="en-US" b="1" dirty="0"/>
          </a:p>
        </p:txBody>
      </p:sp>
      <p:sp>
        <p:nvSpPr>
          <p:cNvPr id="30" name="文本框 29"/>
          <p:cNvSpPr txBox="1"/>
          <p:nvPr/>
        </p:nvSpPr>
        <p:spPr>
          <a:xfrm>
            <a:off x="1612808" y="3390883"/>
            <a:ext cx="10155980" cy="369332"/>
          </a:xfrm>
          <a:prstGeom prst="rect">
            <a:avLst/>
          </a:prstGeom>
          <a:noFill/>
        </p:spPr>
        <p:txBody>
          <a:bodyPr wrap="square" rtlCol="0">
            <a:spAutoFit/>
          </a:bodyPr>
          <a:lstStyle/>
          <a:p>
            <a:r>
              <a:rPr lang="en-US" altLang="zh-CN" b="1" dirty="0"/>
              <a:t>HDLC</a:t>
            </a:r>
            <a:r>
              <a:rPr lang="zh-CN" altLang="en-US" b="1" dirty="0"/>
              <a:t>为了实现“透明传输”，采用“零比特填充法”，即</a:t>
            </a:r>
            <a:r>
              <a:rPr lang="zh-CN" altLang="en-US" b="1" dirty="0">
                <a:solidFill>
                  <a:schemeClr val="accent1">
                    <a:lumMod val="75000"/>
                  </a:schemeClr>
                </a:solidFill>
              </a:rPr>
              <a:t>每五个连续比特</a:t>
            </a:r>
            <a:r>
              <a:rPr lang="en-US" altLang="zh-CN" b="1" dirty="0">
                <a:solidFill>
                  <a:schemeClr val="accent1">
                    <a:lumMod val="75000"/>
                  </a:schemeClr>
                </a:solidFill>
              </a:rPr>
              <a:t>1</a:t>
            </a:r>
            <a:r>
              <a:rPr lang="zh-CN" altLang="en-US" b="1" dirty="0">
                <a:solidFill>
                  <a:schemeClr val="accent1">
                    <a:lumMod val="75000"/>
                  </a:schemeClr>
                </a:solidFill>
              </a:rPr>
              <a:t>后面插入一个比特</a:t>
            </a:r>
            <a:r>
              <a:rPr lang="en-US" altLang="zh-CN" b="1" dirty="0">
                <a:solidFill>
                  <a:schemeClr val="accent1">
                    <a:lumMod val="75000"/>
                  </a:schemeClr>
                </a:solidFill>
              </a:rPr>
              <a:t>0</a:t>
            </a:r>
            <a:r>
              <a:rPr lang="zh-CN" altLang="en-US" b="1" dirty="0"/>
              <a:t>。</a:t>
            </a:r>
            <a:endParaRPr lang="zh-CN" altLang="en-US" b="1" dirty="0"/>
          </a:p>
        </p:txBody>
      </p:sp>
      <p:sp>
        <p:nvSpPr>
          <p:cNvPr id="31" name="文本框 30"/>
          <p:cNvSpPr txBox="1"/>
          <p:nvPr/>
        </p:nvSpPr>
        <p:spPr>
          <a:xfrm>
            <a:off x="4802244" y="4131446"/>
            <a:ext cx="2587512" cy="369332"/>
          </a:xfrm>
          <a:prstGeom prst="rect">
            <a:avLst/>
          </a:prstGeom>
          <a:noFill/>
        </p:spPr>
        <p:txBody>
          <a:bodyPr wrap="square" rtlCol="0">
            <a:spAutoFit/>
          </a:bodyPr>
          <a:lstStyle/>
          <a:p>
            <a:pPr algn="ctr"/>
            <a:r>
              <a:rPr lang="en-US" altLang="zh-CN" b="1" spc="300" dirty="0"/>
              <a:t>0111110001111110</a:t>
            </a:r>
            <a:endParaRPr lang="zh-CN" altLang="en-US" b="1" dirty="0"/>
          </a:p>
        </p:txBody>
      </p:sp>
      <p:sp>
        <p:nvSpPr>
          <p:cNvPr id="32" name="iconfont-11673-5560710"/>
          <p:cNvSpPr/>
          <p:nvPr/>
        </p:nvSpPr>
        <p:spPr>
          <a:xfrm>
            <a:off x="4932124" y="4182130"/>
            <a:ext cx="447226" cy="447226"/>
          </a:xfrm>
          <a:custGeom>
            <a:avLst/>
            <a:gdLst>
              <a:gd name="connsiteX0" fmla="*/ 409852 w 609586"/>
              <a:gd name="connsiteY0" fmla="*/ 390766 h 609586"/>
              <a:gd name="connsiteX1" fmla="*/ 396374 w 609586"/>
              <a:gd name="connsiteY1" fmla="*/ 396374 h 609586"/>
              <a:gd name="connsiteX2" fmla="*/ 396374 w 609586"/>
              <a:gd name="connsiteY2" fmla="*/ 423329 h 609586"/>
              <a:gd name="connsiteX3" fmla="*/ 558009 w 609586"/>
              <a:gd name="connsiteY3" fmla="*/ 584964 h 609586"/>
              <a:gd name="connsiteX4" fmla="*/ 584964 w 609586"/>
              <a:gd name="connsiteY4" fmla="*/ 584964 h 609586"/>
              <a:gd name="connsiteX5" fmla="*/ 590536 w 609586"/>
              <a:gd name="connsiteY5" fmla="*/ 571487 h 609586"/>
              <a:gd name="connsiteX6" fmla="*/ 584964 w 609586"/>
              <a:gd name="connsiteY6" fmla="*/ 558009 h 609586"/>
              <a:gd name="connsiteX7" fmla="*/ 423329 w 609586"/>
              <a:gd name="connsiteY7" fmla="*/ 396374 h 609586"/>
              <a:gd name="connsiteX8" fmla="*/ 409852 w 609586"/>
              <a:gd name="connsiteY8" fmla="*/ 390766 h 609586"/>
              <a:gd name="connsiteX9" fmla="*/ 199987 w 609586"/>
              <a:gd name="connsiteY9" fmla="*/ 76185 h 609586"/>
              <a:gd name="connsiteX10" fmla="*/ 76185 w 609586"/>
              <a:gd name="connsiteY10" fmla="*/ 199988 h 609586"/>
              <a:gd name="connsiteX11" fmla="*/ 199987 w 609586"/>
              <a:gd name="connsiteY11" fmla="*/ 323790 h 609586"/>
              <a:gd name="connsiteX12" fmla="*/ 323790 w 609586"/>
              <a:gd name="connsiteY12" fmla="*/ 199988 h 609586"/>
              <a:gd name="connsiteX13" fmla="*/ 199987 w 609586"/>
              <a:gd name="connsiteY13" fmla="*/ 76185 h 609586"/>
              <a:gd name="connsiteX14" fmla="*/ 199987 w 609586"/>
              <a:gd name="connsiteY14" fmla="*/ 57139 h 609586"/>
              <a:gd name="connsiteX15" fmla="*/ 342836 w 609586"/>
              <a:gd name="connsiteY15" fmla="*/ 199988 h 609586"/>
              <a:gd name="connsiteX16" fmla="*/ 199987 w 609586"/>
              <a:gd name="connsiteY16" fmla="*/ 342836 h 609586"/>
              <a:gd name="connsiteX17" fmla="*/ 57139 w 609586"/>
              <a:gd name="connsiteY17" fmla="*/ 199988 h 609586"/>
              <a:gd name="connsiteX18" fmla="*/ 199987 w 609586"/>
              <a:gd name="connsiteY18" fmla="*/ 57139 h 609586"/>
              <a:gd name="connsiteX19" fmla="*/ 200020 w 609586"/>
              <a:gd name="connsiteY19" fmla="*/ 19050 h 609586"/>
              <a:gd name="connsiteX20" fmla="*/ 19050 w 609586"/>
              <a:gd name="connsiteY20" fmla="*/ 200020 h 609586"/>
              <a:gd name="connsiteX21" fmla="*/ 200020 w 609586"/>
              <a:gd name="connsiteY21" fmla="*/ 380991 h 609586"/>
              <a:gd name="connsiteX22" fmla="*/ 380991 w 609586"/>
              <a:gd name="connsiteY22" fmla="*/ 200020 h 609586"/>
              <a:gd name="connsiteX23" fmla="*/ 200020 w 609586"/>
              <a:gd name="connsiteY23" fmla="*/ 19050 h 609586"/>
              <a:gd name="connsiteX24" fmla="*/ 200020 w 609586"/>
              <a:gd name="connsiteY24" fmla="*/ 0 h 609586"/>
              <a:gd name="connsiteX25" fmla="*/ 400041 w 609586"/>
              <a:gd name="connsiteY25" fmla="*/ 200020 h 609586"/>
              <a:gd name="connsiteX26" fmla="*/ 347464 w 609586"/>
              <a:gd name="connsiteY26" fmla="*/ 334701 h 609586"/>
              <a:gd name="connsiteX27" fmla="*/ 349655 w 609586"/>
              <a:gd name="connsiteY27" fmla="*/ 336177 h 609586"/>
              <a:gd name="connsiteX28" fmla="*/ 390707 w 609586"/>
              <a:gd name="connsiteY28" fmla="*/ 377229 h 609586"/>
              <a:gd name="connsiteX29" fmla="*/ 436806 w 609586"/>
              <a:gd name="connsiteY29" fmla="*/ 382896 h 609586"/>
              <a:gd name="connsiteX30" fmla="*/ 598442 w 609586"/>
              <a:gd name="connsiteY30" fmla="*/ 544532 h 609586"/>
              <a:gd name="connsiteX31" fmla="*/ 609586 w 609586"/>
              <a:gd name="connsiteY31" fmla="*/ 571487 h 609586"/>
              <a:gd name="connsiteX32" fmla="*/ 598442 w 609586"/>
              <a:gd name="connsiteY32" fmla="*/ 598442 h 609586"/>
              <a:gd name="connsiteX33" fmla="*/ 571487 w 609586"/>
              <a:gd name="connsiteY33" fmla="*/ 609586 h 609586"/>
              <a:gd name="connsiteX34" fmla="*/ 544579 w 609586"/>
              <a:gd name="connsiteY34" fmla="*/ 598442 h 609586"/>
              <a:gd name="connsiteX35" fmla="*/ 382944 w 609586"/>
              <a:gd name="connsiteY35" fmla="*/ 436806 h 609586"/>
              <a:gd name="connsiteX36" fmla="*/ 377134 w 609586"/>
              <a:gd name="connsiteY36" fmla="*/ 390611 h 609586"/>
              <a:gd name="connsiteX37" fmla="*/ 336177 w 609586"/>
              <a:gd name="connsiteY37" fmla="*/ 349655 h 609586"/>
              <a:gd name="connsiteX38" fmla="*/ 334701 w 609586"/>
              <a:gd name="connsiteY38" fmla="*/ 347464 h 609586"/>
              <a:gd name="connsiteX39" fmla="*/ 200020 w 609586"/>
              <a:gd name="connsiteY39" fmla="*/ 400041 h 609586"/>
              <a:gd name="connsiteX40" fmla="*/ 0 w 609586"/>
              <a:gd name="connsiteY40" fmla="*/ 200020 h 609586"/>
              <a:gd name="connsiteX41" fmla="*/ 200020 w 609586"/>
              <a:gd name="connsiteY41" fmla="*/ 0 h 609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609586" h="609586">
                <a:moveTo>
                  <a:pt x="409852" y="390766"/>
                </a:moveTo>
                <a:cubicBezTo>
                  <a:pt x="404970" y="390766"/>
                  <a:pt x="400089" y="392635"/>
                  <a:pt x="396374" y="396374"/>
                </a:cubicBezTo>
                <a:cubicBezTo>
                  <a:pt x="388897" y="403803"/>
                  <a:pt x="388897" y="415900"/>
                  <a:pt x="396374" y="423329"/>
                </a:cubicBezTo>
                <a:lnTo>
                  <a:pt x="558009" y="584964"/>
                </a:lnTo>
                <a:cubicBezTo>
                  <a:pt x="565581" y="592156"/>
                  <a:pt x="577392" y="592156"/>
                  <a:pt x="584964" y="584964"/>
                </a:cubicBezTo>
                <a:cubicBezTo>
                  <a:pt x="588536" y="581345"/>
                  <a:pt x="590536" y="576583"/>
                  <a:pt x="590536" y="571487"/>
                </a:cubicBezTo>
                <a:cubicBezTo>
                  <a:pt x="590536" y="566391"/>
                  <a:pt x="588536" y="561629"/>
                  <a:pt x="584964" y="558009"/>
                </a:cubicBezTo>
                <a:lnTo>
                  <a:pt x="423329" y="396374"/>
                </a:lnTo>
                <a:cubicBezTo>
                  <a:pt x="419614" y="392635"/>
                  <a:pt x="414733" y="390766"/>
                  <a:pt x="409852" y="390766"/>
                </a:cubicBezTo>
                <a:close/>
                <a:moveTo>
                  <a:pt x="199987" y="76185"/>
                </a:moveTo>
                <a:cubicBezTo>
                  <a:pt x="131706" y="76185"/>
                  <a:pt x="76185" y="131706"/>
                  <a:pt x="76185" y="199988"/>
                </a:cubicBezTo>
                <a:cubicBezTo>
                  <a:pt x="76185" y="268269"/>
                  <a:pt x="131706" y="323790"/>
                  <a:pt x="199987" y="323790"/>
                </a:cubicBezTo>
                <a:cubicBezTo>
                  <a:pt x="268269" y="323790"/>
                  <a:pt x="323790" y="268269"/>
                  <a:pt x="323790" y="199988"/>
                </a:cubicBezTo>
                <a:cubicBezTo>
                  <a:pt x="323790" y="131706"/>
                  <a:pt x="268269" y="76185"/>
                  <a:pt x="199987" y="76185"/>
                </a:cubicBezTo>
                <a:close/>
                <a:moveTo>
                  <a:pt x="199987" y="57139"/>
                </a:moveTo>
                <a:cubicBezTo>
                  <a:pt x="278745" y="57139"/>
                  <a:pt x="342836" y="121230"/>
                  <a:pt x="342836" y="199988"/>
                </a:cubicBezTo>
                <a:cubicBezTo>
                  <a:pt x="342836" y="278745"/>
                  <a:pt x="278745" y="342836"/>
                  <a:pt x="199987" y="342836"/>
                </a:cubicBezTo>
                <a:cubicBezTo>
                  <a:pt x="121230" y="342836"/>
                  <a:pt x="57139" y="278745"/>
                  <a:pt x="57139" y="199988"/>
                </a:cubicBezTo>
                <a:cubicBezTo>
                  <a:pt x="57139" y="121230"/>
                  <a:pt x="121230" y="57139"/>
                  <a:pt x="199987" y="57139"/>
                </a:cubicBezTo>
                <a:close/>
                <a:moveTo>
                  <a:pt x="200020" y="19050"/>
                </a:moveTo>
                <a:cubicBezTo>
                  <a:pt x="100248" y="19050"/>
                  <a:pt x="19050" y="100248"/>
                  <a:pt x="19050" y="200020"/>
                </a:cubicBezTo>
                <a:cubicBezTo>
                  <a:pt x="19050" y="299793"/>
                  <a:pt x="100248" y="380991"/>
                  <a:pt x="200020" y="380991"/>
                </a:cubicBezTo>
                <a:cubicBezTo>
                  <a:pt x="299793" y="380991"/>
                  <a:pt x="380991" y="299793"/>
                  <a:pt x="380991" y="200020"/>
                </a:cubicBezTo>
                <a:cubicBezTo>
                  <a:pt x="380991" y="100248"/>
                  <a:pt x="299793" y="19050"/>
                  <a:pt x="200020" y="19050"/>
                </a:cubicBezTo>
                <a:close/>
                <a:moveTo>
                  <a:pt x="200020" y="0"/>
                </a:moveTo>
                <a:cubicBezTo>
                  <a:pt x="310317" y="0"/>
                  <a:pt x="400041" y="89723"/>
                  <a:pt x="400041" y="200020"/>
                </a:cubicBezTo>
                <a:cubicBezTo>
                  <a:pt x="400041" y="249930"/>
                  <a:pt x="381277" y="297983"/>
                  <a:pt x="347464" y="334701"/>
                </a:cubicBezTo>
                <a:cubicBezTo>
                  <a:pt x="348226" y="335129"/>
                  <a:pt x="348988" y="335510"/>
                  <a:pt x="349655" y="336177"/>
                </a:cubicBezTo>
                <a:lnTo>
                  <a:pt x="390707" y="377229"/>
                </a:lnTo>
                <a:cubicBezTo>
                  <a:pt x="405184" y="369038"/>
                  <a:pt x="424710" y="370847"/>
                  <a:pt x="436806" y="382896"/>
                </a:cubicBezTo>
                <a:lnTo>
                  <a:pt x="598442" y="544532"/>
                </a:lnTo>
                <a:cubicBezTo>
                  <a:pt x="605633" y="551771"/>
                  <a:pt x="609586" y="561295"/>
                  <a:pt x="609586" y="571487"/>
                </a:cubicBezTo>
                <a:cubicBezTo>
                  <a:pt x="609586" y="581678"/>
                  <a:pt x="605633" y="591203"/>
                  <a:pt x="598442" y="598442"/>
                </a:cubicBezTo>
                <a:cubicBezTo>
                  <a:pt x="591203" y="605633"/>
                  <a:pt x="581678" y="609586"/>
                  <a:pt x="571487" y="609586"/>
                </a:cubicBezTo>
                <a:cubicBezTo>
                  <a:pt x="561295" y="609586"/>
                  <a:pt x="551771" y="605633"/>
                  <a:pt x="544579" y="598442"/>
                </a:cubicBezTo>
                <a:lnTo>
                  <a:pt x="382944" y="436806"/>
                </a:lnTo>
                <a:cubicBezTo>
                  <a:pt x="370562" y="424615"/>
                  <a:pt x="368180" y="405518"/>
                  <a:pt x="377134" y="390611"/>
                </a:cubicBezTo>
                <a:lnTo>
                  <a:pt x="336177" y="349655"/>
                </a:lnTo>
                <a:cubicBezTo>
                  <a:pt x="335510" y="348988"/>
                  <a:pt x="335129" y="348226"/>
                  <a:pt x="334701" y="347464"/>
                </a:cubicBezTo>
                <a:cubicBezTo>
                  <a:pt x="299126" y="379991"/>
                  <a:pt x="251930" y="400041"/>
                  <a:pt x="200020" y="400041"/>
                </a:cubicBezTo>
                <a:cubicBezTo>
                  <a:pt x="89723" y="400041"/>
                  <a:pt x="0" y="310317"/>
                  <a:pt x="0" y="200020"/>
                </a:cubicBezTo>
                <a:cubicBezTo>
                  <a:pt x="0" y="89723"/>
                  <a:pt x="89723" y="0"/>
                  <a:pt x="200020" y="0"/>
                </a:cubicBez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文本框 33"/>
          <p:cNvSpPr txBox="1"/>
          <p:nvPr/>
        </p:nvSpPr>
        <p:spPr>
          <a:xfrm>
            <a:off x="8406004" y="1251691"/>
            <a:ext cx="553802" cy="461665"/>
          </a:xfrm>
          <a:prstGeom prst="rect">
            <a:avLst/>
          </a:prstGeom>
          <a:noFill/>
        </p:spPr>
        <p:txBody>
          <a:bodyPr wrap="square" rtlCol="0">
            <a:spAutoFit/>
          </a:bodyPr>
          <a:lstStyle/>
          <a:p>
            <a:pPr algn="ctr"/>
            <a:r>
              <a:rPr lang="en-US" altLang="zh-CN" sz="2400" b="1" dirty="0">
                <a:solidFill>
                  <a:schemeClr val="accent1">
                    <a:lumMod val="75000"/>
                  </a:schemeClr>
                </a:solidFill>
                <a:latin typeface="Arial Black" panose="020B0A04020102020204" pitchFamily="34" charset="0"/>
              </a:rPr>
              <a:t>A</a:t>
            </a:r>
            <a:endParaRPr lang="zh-CN" altLang="en-US" sz="2400" b="1" dirty="0">
              <a:solidFill>
                <a:schemeClr val="accent1">
                  <a:lumMod val="75000"/>
                </a:schemeClr>
              </a:solidFill>
              <a:latin typeface="Arial Black" panose="020B0A04020102020204" pitchFamily="34" charset="0"/>
            </a:endParaRPr>
          </a:p>
        </p:txBody>
      </p:sp>
      <p:grpSp>
        <p:nvGrpSpPr>
          <p:cNvPr id="35" name="组合 34"/>
          <p:cNvGrpSpPr/>
          <p:nvPr/>
        </p:nvGrpSpPr>
        <p:grpSpPr>
          <a:xfrm>
            <a:off x="5618923" y="4341080"/>
            <a:ext cx="358525" cy="804588"/>
            <a:chOff x="6138618" y="4226835"/>
            <a:chExt cx="358525" cy="804588"/>
          </a:xfrm>
        </p:grpSpPr>
        <p:sp>
          <p:nvSpPr>
            <p:cNvPr id="36" name="文本框 35"/>
            <p:cNvSpPr txBox="1"/>
            <p:nvPr/>
          </p:nvSpPr>
          <p:spPr>
            <a:xfrm>
              <a:off x="6138618" y="4662091"/>
              <a:ext cx="358525" cy="369332"/>
            </a:xfrm>
            <a:prstGeom prst="rect">
              <a:avLst/>
            </a:prstGeom>
            <a:noFill/>
          </p:spPr>
          <p:txBody>
            <a:bodyPr wrap="square" rtlCol="0">
              <a:spAutoFit/>
            </a:bodyPr>
            <a:lstStyle/>
            <a:p>
              <a:pPr algn="ctr"/>
              <a:r>
                <a:rPr lang="en-US" altLang="zh-CN" b="1" dirty="0">
                  <a:solidFill>
                    <a:schemeClr val="accent1">
                      <a:lumMod val="75000"/>
                    </a:schemeClr>
                  </a:solidFill>
                </a:rPr>
                <a:t>0</a:t>
              </a:r>
              <a:endParaRPr lang="zh-CN" altLang="en-US" b="1" dirty="0">
                <a:solidFill>
                  <a:schemeClr val="accent1">
                    <a:lumMod val="75000"/>
                  </a:schemeClr>
                </a:solidFill>
              </a:endParaRPr>
            </a:p>
          </p:txBody>
        </p:sp>
        <p:cxnSp>
          <p:nvCxnSpPr>
            <p:cNvPr id="37" name="直接箭头连接符 36"/>
            <p:cNvCxnSpPr/>
            <p:nvPr/>
          </p:nvCxnSpPr>
          <p:spPr>
            <a:xfrm flipV="1">
              <a:off x="6317880" y="4226835"/>
              <a:ext cx="0" cy="437756"/>
            </a:xfrm>
            <a:prstGeom prst="straightConnector1">
              <a:avLst/>
            </a:prstGeom>
            <a:ln w="25400">
              <a:solidFill>
                <a:schemeClr val="accent1">
                  <a:lumMod val="75000"/>
                </a:schemeClr>
              </a:solidFill>
              <a:tailEnd type="triangle" w="med" len="lg"/>
            </a:ln>
          </p:spPr>
          <p:style>
            <a:lnRef idx="1">
              <a:schemeClr val="accent1"/>
            </a:lnRef>
            <a:fillRef idx="0">
              <a:schemeClr val="accent1"/>
            </a:fillRef>
            <a:effectRef idx="0">
              <a:schemeClr val="accent1"/>
            </a:effectRef>
            <a:fontRef idx="minor">
              <a:schemeClr val="tx1"/>
            </a:fontRef>
          </p:style>
        </p:cxnSp>
      </p:grpSp>
      <p:grpSp>
        <p:nvGrpSpPr>
          <p:cNvPr id="38" name="组合 37"/>
          <p:cNvGrpSpPr/>
          <p:nvPr/>
        </p:nvGrpSpPr>
        <p:grpSpPr>
          <a:xfrm>
            <a:off x="6717975" y="4341080"/>
            <a:ext cx="358525" cy="804588"/>
            <a:chOff x="6138618" y="4226835"/>
            <a:chExt cx="358525" cy="804588"/>
          </a:xfrm>
        </p:grpSpPr>
        <p:sp>
          <p:nvSpPr>
            <p:cNvPr id="39" name="文本框 38"/>
            <p:cNvSpPr txBox="1"/>
            <p:nvPr/>
          </p:nvSpPr>
          <p:spPr>
            <a:xfrm>
              <a:off x="6138618" y="4662091"/>
              <a:ext cx="358525" cy="369332"/>
            </a:xfrm>
            <a:prstGeom prst="rect">
              <a:avLst/>
            </a:prstGeom>
            <a:noFill/>
          </p:spPr>
          <p:txBody>
            <a:bodyPr wrap="square" rtlCol="0">
              <a:spAutoFit/>
            </a:bodyPr>
            <a:lstStyle/>
            <a:p>
              <a:pPr algn="ctr"/>
              <a:r>
                <a:rPr lang="en-US" altLang="zh-CN" b="1" dirty="0">
                  <a:solidFill>
                    <a:schemeClr val="accent1">
                      <a:lumMod val="75000"/>
                    </a:schemeClr>
                  </a:solidFill>
                </a:rPr>
                <a:t>0</a:t>
              </a:r>
              <a:endParaRPr lang="zh-CN" altLang="en-US" b="1" dirty="0">
                <a:solidFill>
                  <a:schemeClr val="accent1">
                    <a:lumMod val="75000"/>
                  </a:schemeClr>
                </a:solidFill>
              </a:endParaRPr>
            </a:p>
          </p:txBody>
        </p:sp>
        <p:cxnSp>
          <p:nvCxnSpPr>
            <p:cNvPr id="40" name="直接箭头连接符 39"/>
            <p:cNvCxnSpPr/>
            <p:nvPr/>
          </p:nvCxnSpPr>
          <p:spPr>
            <a:xfrm flipV="1">
              <a:off x="6317880" y="4226835"/>
              <a:ext cx="0" cy="437756"/>
            </a:xfrm>
            <a:prstGeom prst="straightConnector1">
              <a:avLst/>
            </a:prstGeom>
            <a:ln w="25400">
              <a:solidFill>
                <a:schemeClr val="accent1">
                  <a:lumMod val="75000"/>
                </a:schemeClr>
              </a:solidFill>
              <a:tailEnd type="triangle" w="med" len="lg"/>
            </a:ln>
          </p:spPr>
          <p:style>
            <a:lnRef idx="1">
              <a:schemeClr val="accent1"/>
            </a:lnRef>
            <a:fillRef idx="0">
              <a:schemeClr val="accent1"/>
            </a:fillRef>
            <a:effectRef idx="0">
              <a:schemeClr val="accent1"/>
            </a:effectRef>
            <a:fontRef idx="minor">
              <a:schemeClr val="tx1"/>
            </a:fontRef>
          </p:style>
        </p:cxnSp>
      </p:grpSp>
    </p:spTree>
    <p:custDataLst>
      <p:tags r:id="rId1"/>
    </p:custData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par>
                          <p:cTn id="7" fill="hold">
                            <p:stCondLst>
                              <p:cond delay="0"/>
                            </p:stCondLst>
                            <p:childTnLst>
                              <p:par>
                                <p:cTn id="8" presetID="42" presetClass="path" presetSubtype="0" accel="50000" decel="50000" fill="hold" grpId="1" nodeType="afterEffect">
                                  <p:stCondLst>
                                    <p:cond delay="0"/>
                                  </p:stCondLst>
                                  <p:childTnLst>
                                    <p:animMotion origin="layout" path="M 3.33333E-6 -1.11111E-6 L 0.16901 0.00139 " pathEditMode="relative" rAng="0" ptsTypes="AA">
                                      <p:cBhvr>
                                        <p:cTn id="9" dur="2000" fill="hold"/>
                                        <p:tgtEl>
                                          <p:spTgt spid="32"/>
                                        </p:tgtEl>
                                        <p:attrNameLst>
                                          <p:attrName>ppt_x</p:attrName>
                                          <p:attrName>ppt_y</p:attrName>
                                        </p:attrNameLst>
                                      </p:cBhvr>
                                      <p:rCtr x="8451" y="69"/>
                                    </p:animMotion>
                                  </p:childTnLst>
                                </p:cTn>
                              </p:par>
                              <p:par>
                                <p:cTn id="10" presetID="12" presetClass="entr" presetSubtype="4" fill="hold" nodeType="withEffect">
                                  <p:stCondLst>
                                    <p:cond delay="900"/>
                                  </p:stCondLst>
                                  <p:childTnLst>
                                    <p:set>
                                      <p:cBhvr>
                                        <p:cTn id="11" dur="1" fill="hold">
                                          <p:stCondLst>
                                            <p:cond delay="0"/>
                                          </p:stCondLst>
                                        </p:cTn>
                                        <p:tgtEl>
                                          <p:spTgt spid="35"/>
                                        </p:tgtEl>
                                        <p:attrNameLst>
                                          <p:attrName>style.visibility</p:attrName>
                                        </p:attrNameLst>
                                      </p:cBhvr>
                                      <p:to>
                                        <p:strVal val="visible"/>
                                      </p:to>
                                    </p:set>
                                    <p:anim calcmode="lin" valueType="num">
                                      <p:cBhvr additive="base">
                                        <p:cTn id="12" dur="500"/>
                                        <p:tgtEl>
                                          <p:spTgt spid="35"/>
                                        </p:tgtEl>
                                        <p:attrNameLst>
                                          <p:attrName>ppt_y</p:attrName>
                                        </p:attrNameLst>
                                      </p:cBhvr>
                                      <p:tavLst>
                                        <p:tav tm="0">
                                          <p:val>
                                            <p:strVal val="#ppt_y+#ppt_h*1.125000"/>
                                          </p:val>
                                        </p:tav>
                                        <p:tav tm="100000">
                                          <p:val>
                                            <p:strVal val="#ppt_y"/>
                                          </p:val>
                                        </p:tav>
                                      </p:tavLst>
                                    </p:anim>
                                    <p:animEffect transition="in" filter="wipe(up)">
                                      <p:cBhvr>
                                        <p:cTn id="13" dur="500"/>
                                        <p:tgtEl>
                                          <p:spTgt spid="35"/>
                                        </p:tgtEl>
                                      </p:cBhvr>
                                    </p:animEffect>
                                  </p:childTnLst>
                                </p:cTn>
                              </p:par>
                              <p:par>
                                <p:cTn id="14" presetID="12" presetClass="entr" presetSubtype="4" fill="hold" nodeType="withEffect">
                                  <p:stCondLst>
                                    <p:cond delay="1300"/>
                                  </p:stCondLst>
                                  <p:childTnLst>
                                    <p:set>
                                      <p:cBhvr>
                                        <p:cTn id="15" dur="1" fill="hold">
                                          <p:stCondLst>
                                            <p:cond delay="0"/>
                                          </p:stCondLst>
                                        </p:cTn>
                                        <p:tgtEl>
                                          <p:spTgt spid="38"/>
                                        </p:tgtEl>
                                        <p:attrNameLst>
                                          <p:attrName>style.visibility</p:attrName>
                                        </p:attrNameLst>
                                      </p:cBhvr>
                                      <p:to>
                                        <p:strVal val="visible"/>
                                      </p:to>
                                    </p:set>
                                    <p:anim calcmode="lin" valueType="num">
                                      <p:cBhvr additive="base">
                                        <p:cTn id="16" dur="500"/>
                                        <p:tgtEl>
                                          <p:spTgt spid="38"/>
                                        </p:tgtEl>
                                        <p:attrNameLst>
                                          <p:attrName>ppt_y</p:attrName>
                                        </p:attrNameLst>
                                      </p:cBhvr>
                                      <p:tavLst>
                                        <p:tav tm="0">
                                          <p:val>
                                            <p:strVal val="#ppt_y+#ppt_h*1.125000"/>
                                          </p:val>
                                        </p:tav>
                                        <p:tav tm="100000">
                                          <p:val>
                                            <p:strVal val="#ppt_y"/>
                                          </p:val>
                                        </p:tav>
                                      </p:tavLst>
                                    </p:anim>
                                    <p:animEffect transition="in" filter="wipe(up)">
                                      <p:cBhvr>
                                        <p:cTn id="17" dur="500"/>
                                        <p:tgtEl>
                                          <p:spTgt spid="38"/>
                                        </p:tgtEl>
                                      </p:cBhvr>
                                    </p:animEffect>
                                  </p:childTnLst>
                                </p:cTn>
                              </p:par>
                            </p:childTnLst>
                          </p:cTn>
                        </p:par>
                        <p:par>
                          <p:cTn id="18" fill="hold">
                            <p:stCondLst>
                              <p:cond delay="2000"/>
                            </p:stCondLst>
                            <p:childTnLst>
                              <p:par>
                                <p:cTn id="19" presetID="1" presetClass="exit" presetSubtype="0" fill="hold" grpId="2" nodeType="afterEffect">
                                  <p:stCondLst>
                                    <p:cond delay="0"/>
                                  </p:stCondLst>
                                  <p:childTnLst>
                                    <p:set>
                                      <p:cBhvr>
                                        <p:cTn id="20" dur="1" fill="hold">
                                          <p:stCondLst>
                                            <p:cond delay="0"/>
                                          </p:stCondLst>
                                        </p:cTn>
                                        <p:tgtEl>
                                          <p:spTgt spid="3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bldLvl="0" animBg="1"/>
      <p:bldP spid="32" grpId="1" bldLvl="0" animBg="1"/>
      <p:bldP spid="32" grpId="2" bldLvl="0" animBg="1"/>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209481" y="755896"/>
            <a:ext cx="11677718" cy="1617482"/>
            <a:chOff x="209481" y="755896"/>
            <a:chExt cx="11677718" cy="1617482"/>
          </a:xfrm>
        </p:grpSpPr>
        <p:sp>
          <p:nvSpPr>
            <p:cNvPr id="5" name="文本框 4"/>
            <p:cNvSpPr txBox="1"/>
            <p:nvPr/>
          </p:nvSpPr>
          <p:spPr>
            <a:xfrm>
              <a:off x="209481" y="755896"/>
              <a:ext cx="11434318" cy="369332"/>
            </a:xfrm>
            <a:prstGeom prst="rect">
              <a:avLst/>
            </a:prstGeom>
            <a:noFill/>
          </p:spPr>
          <p:txBody>
            <a:bodyPr wrap="square" rtlCol="0">
              <a:spAutoFit/>
            </a:bodyPr>
            <a:lstStyle/>
            <a:p>
              <a:r>
                <a:rPr lang="en-US" altLang="zh-CN" b="1" dirty="0"/>
                <a:t>【</a:t>
              </a:r>
              <a:r>
                <a:rPr lang="zh-CN" altLang="en-US" b="1" dirty="0"/>
                <a:t>练习</a:t>
              </a:r>
              <a:r>
                <a:rPr lang="en-US" altLang="zh-CN" b="1" dirty="0"/>
                <a:t>】</a:t>
              </a:r>
              <a:r>
                <a:rPr lang="zh-CN" altLang="en-US" b="1" dirty="0"/>
                <a:t>在某个数据链路层协议中使用下列字符编码：</a:t>
              </a:r>
              <a:endParaRPr lang="zh-CN" altLang="en-US" b="1" dirty="0"/>
            </a:p>
          </p:txBody>
        </p:sp>
        <p:sp>
          <p:nvSpPr>
            <p:cNvPr id="28" name="文本框 27"/>
            <p:cNvSpPr txBox="1"/>
            <p:nvPr/>
          </p:nvSpPr>
          <p:spPr>
            <a:xfrm>
              <a:off x="1201000" y="1587996"/>
              <a:ext cx="4956398" cy="369332"/>
            </a:xfrm>
            <a:prstGeom prst="rect">
              <a:avLst/>
            </a:prstGeom>
            <a:noFill/>
          </p:spPr>
          <p:txBody>
            <a:bodyPr wrap="square" rtlCol="0">
              <a:spAutoFit/>
            </a:bodyPr>
            <a:lstStyle/>
            <a:p>
              <a:r>
                <a:rPr lang="zh-CN" altLang="en-US" b="1" dirty="0"/>
                <a:t>其中，</a:t>
              </a:r>
              <a:r>
                <a:rPr lang="en-US" altLang="zh-CN" b="1" dirty="0"/>
                <a:t>FLAG</a:t>
              </a:r>
              <a:r>
                <a:rPr lang="zh-CN" altLang="en-US" b="1" dirty="0"/>
                <a:t>作为帧定界符，</a:t>
              </a:r>
              <a:r>
                <a:rPr lang="en-US" altLang="zh-CN" b="1" dirty="0"/>
                <a:t>ESC</a:t>
              </a:r>
              <a:r>
                <a:rPr lang="zh-CN" altLang="en-US" b="1" dirty="0"/>
                <a:t>作为转义字符。</a:t>
              </a:r>
              <a:endParaRPr lang="zh-CN" altLang="en-US" b="1" dirty="0"/>
            </a:p>
          </p:txBody>
        </p:sp>
        <p:grpSp>
          <p:nvGrpSpPr>
            <p:cNvPr id="6" name="组合 5"/>
            <p:cNvGrpSpPr/>
            <p:nvPr/>
          </p:nvGrpSpPr>
          <p:grpSpPr>
            <a:xfrm>
              <a:off x="1201000" y="1171946"/>
              <a:ext cx="10686199" cy="369332"/>
              <a:chOff x="1201001" y="1244020"/>
              <a:chExt cx="10686199" cy="369332"/>
            </a:xfrm>
          </p:grpSpPr>
          <p:sp>
            <p:nvSpPr>
              <p:cNvPr id="23" name="文本框 22"/>
              <p:cNvSpPr txBox="1"/>
              <p:nvPr/>
            </p:nvSpPr>
            <p:spPr>
              <a:xfrm>
                <a:off x="1201001" y="1244020"/>
                <a:ext cx="1794371" cy="369332"/>
              </a:xfrm>
              <a:prstGeom prst="rect">
                <a:avLst/>
              </a:prstGeom>
              <a:noFill/>
            </p:spPr>
            <p:txBody>
              <a:bodyPr wrap="square" rtlCol="0">
                <a:spAutoFit/>
              </a:bodyPr>
              <a:lstStyle/>
              <a:p>
                <a:r>
                  <a:rPr lang="en-US" altLang="zh-CN" b="1" spc="300" dirty="0"/>
                  <a:t>A</a:t>
                </a:r>
                <a:r>
                  <a:rPr lang="zh-CN" altLang="en-US" b="1" spc="300" dirty="0"/>
                  <a:t>：</a:t>
                </a:r>
                <a:r>
                  <a:rPr lang="en-US" altLang="zh-CN" b="1" spc="300" dirty="0"/>
                  <a:t>01000111</a:t>
                </a:r>
                <a:endParaRPr lang="zh-CN" altLang="en-US" b="1" spc="300" dirty="0"/>
              </a:p>
            </p:txBody>
          </p:sp>
          <p:sp>
            <p:nvSpPr>
              <p:cNvPr id="24" name="文本框 23"/>
              <p:cNvSpPr txBox="1"/>
              <p:nvPr/>
            </p:nvSpPr>
            <p:spPr>
              <a:xfrm>
                <a:off x="3902607" y="1244020"/>
                <a:ext cx="1794371" cy="369332"/>
              </a:xfrm>
              <a:prstGeom prst="rect">
                <a:avLst/>
              </a:prstGeom>
              <a:noFill/>
            </p:spPr>
            <p:txBody>
              <a:bodyPr wrap="square" rtlCol="0">
                <a:spAutoFit/>
              </a:bodyPr>
              <a:lstStyle/>
              <a:p>
                <a:r>
                  <a:rPr lang="en-US" altLang="zh-CN" b="1" spc="300" dirty="0"/>
                  <a:t>B</a:t>
                </a:r>
                <a:r>
                  <a:rPr lang="zh-CN" altLang="en-US" b="1" spc="300" dirty="0"/>
                  <a:t>：</a:t>
                </a:r>
                <a:r>
                  <a:rPr lang="en-US" altLang="zh-CN" b="1" spc="300" dirty="0"/>
                  <a:t>11100011</a:t>
                </a:r>
                <a:endParaRPr lang="zh-CN" altLang="en-US" b="1" spc="300" dirty="0"/>
              </a:p>
            </p:txBody>
          </p:sp>
          <p:sp>
            <p:nvSpPr>
              <p:cNvPr id="41" name="文本框 40"/>
              <p:cNvSpPr txBox="1"/>
              <p:nvPr/>
            </p:nvSpPr>
            <p:spPr>
              <a:xfrm>
                <a:off x="6604213" y="1244020"/>
                <a:ext cx="2112328" cy="369332"/>
              </a:xfrm>
              <a:prstGeom prst="rect">
                <a:avLst/>
              </a:prstGeom>
              <a:noFill/>
            </p:spPr>
            <p:txBody>
              <a:bodyPr wrap="square" rtlCol="0">
                <a:spAutoFit/>
              </a:bodyPr>
              <a:lstStyle/>
              <a:p>
                <a:r>
                  <a:rPr lang="en-US" altLang="zh-CN" b="1" spc="300" dirty="0"/>
                  <a:t>ESC</a:t>
                </a:r>
                <a:r>
                  <a:rPr lang="zh-CN" altLang="en-US" b="1" spc="300" dirty="0"/>
                  <a:t>：</a:t>
                </a:r>
                <a:r>
                  <a:rPr lang="en-US" altLang="zh-CN" b="1" spc="300" dirty="0"/>
                  <a:t>11100000</a:t>
                </a:r>
                <a:endParaRPr lang="zh-CN" altLang="en-US" b="1" spc="300" dirty="0"/>
              </a:p>
            </p:txBody>
          </p:sp>
          <p:sp>
            <p:nvSpPr>
              <p:cNvPr id="42" name="文本框 41"/>
              <p:cNvSpPr txBox="1"/>
              <p:nvPr/>
            </p:nvSpPr>
            <p:spPr>
              <a:xfrm>
                <a:off x="9623777" y="1244020"/>
                <a:ext cx="2263423" cy="369332"/>
              </a:xfrm>
              <a:prstGeom prst="rect">
                <a:avLst/>
              </a:prstGeom>
              <a:noFill/>
            </p:spPr>
            <p:txBody>
              <a:bodyPr wrap="square" rtlCol="0">
                <a:spAutoFit/>
              </a:bodyPr>
              <a:lstStyle/>
              <a:p>
                <a:r>
                  <a:rPr lang="en-US" altLang="zh-CN" b="1" spc="300" dirty="0"/>
                  <a:t>FLAG</a:t>
                </a:r>
                <a:r>
                  <a:rPr lang="zh-CN" altLang="en-US" b="1" spc="300" dirty="0"/>
                  <a:t>：</a:t>
                </a:r>
                <a:r>
                  <a:rPr lang="en-US" altLang="zh-CN" b="1" spc="300" dirty="0"/>
                  <a:t>01111110</a:t>
                </a:r>
                <a:endParaRPr lang="zh-CN" altLang="en-US" b="1" spc="300" dirty="0"/>
              </a:p>
            </p:txBody>
          </p:sp>
        </p:grpSp>
        <p:sp>
          <p:nvSpPr>
            <p:cNvPr id="43" name="文本框 42"/>
            <p:cNvSpPr txBox="1"/>
            <p:nvPr/>
          </p:nvSpPr>
          <p:spPr>
            <a:xfrm>
              <a:off x="1201000" y="2004046"/>
              <a:ext cx="10686199" cy="369332"/>
            </a:xfrm>
            <a:prstGeom prst="rect">
              <a:avLst/>
            </a:prstGeom>
            <a:noFill/>
          </p:spPr>
          <p:txBody>
            <a:bodyPr wrap="square" rtlCol="0">
              <a:spAutoFit/>
            </a:bodyPr>
            <a:lstStyle/>
            <a:p>
              <a:r>
                <a:rPr lang="zh-CN" altLang="en-US" b="1" dirty="0"/>
                <a:t>假设帧的数据载荷为</a:t>
              </a:r>
              <a:r>
                <a:rPr lang="en-US" altLang="zh-CN" b="1" dirty="0"/>
                <a:t>4</a:t>
              </a:r>
              <a:r>
                <a:rPr lang="zh-CN" altLang="en-US" b="1" dirty="0"/>
                <a:t>个字符</a:t>
              </a:r>
              <a:r>
                <a:rPr lang="en-US" altLang="zh-CN" b="1" dirty="0"/>
                <a:t>A</a:t>
              </a:r>
              <a:r>
                <a:rPr lang="zh-CN" altLang="en-US" b="1" dirty="0"/>
                <a:t>、</a:t>
              </a:r>
              <a:r>
                <a:rPr lang="en-US" altLang="zh-CN" b="1" dirty="0"/>
                <a:t>B</a:t>
              </a:r>
              <a:r>
                <a:rPr lang="zh-CN" altLang="en-US" b="1" dirty="0"/>
                <a:t>、</a:t>
              </a:r>
              <a:r>
                <a:rPr lang="en-US" altLang="zh-CN" b="1" dirty="0"/>
                <a:t>ESC</a:t>
              </a:r>
              <a:r>
                <a:rPr lang="zh-CN" altLang="en-US" b="1" dirty="0"/>
                <a:t>以及</a:t>
              </a:r>
              <a:r>
                <a:rPr lang="en-US" altLang="zh-CN" b="1" dirty="0"/>
                <a:t>FLAG</a:t>
              </a:r>
              <a:r>
                <a:rPr lang="zh-CN" altLang="en-US" b="1" dirty="0"/>
                <a:t>，请分别使用字符填充法和零比特填充法将其封装成帧。</a:t>
              </a:r>
              <a:endParaRPr lang="zh-CN" altLang="en-US" b="1" dirty="0"/>
            </a:p>
          </p:txBody>
        </p:sp>
      </p:grpSp>
      <p:sp>
        <p:nvSpPr>
          <p:cNvPr id="44" name="文本框 43"/>
          <p:cNvSpPr txBox="1"/>
          <p:nvPr/>
        </p:nvSpPr>
        <p:spPr>
          <a:xfrm>
            <a:off x="319041" y="2454781"/>
            <a:ext cx="692673" cy="369332"/>
          </a:xfrm>
          <a:prstGeom prst="rect">
            <a:avLst/>
          </a:prstGeom>
          <a:noFill/>
        </p:spPr>
        <p:txBody>
          <a:bodyPr wrap="square" rtlCol="0">
            <a:spAutoFit/>
          </a:bodyPr>
          <a:lstStyle/>
          <a:p>
            <a:r>
              <a:rPr lang="zh-CN" altLang="en-US" b="1" dirty="0"/>
              <a:t>解析</a:t>
            </a:r>
            <a:endParaRPr lang="zh-CN" altLang="en-US" b="1" dirty="0"/>
          </a:p>
        </p:txBody>
      </p:sp>
      <p:graphicFrame>
        <p:nvGraphicFramePr>
          <p:cNvPr id="8" name="表格 8"/>
          <p:cNvGraphicFramePr>
            <a:graphicFrameLocks noGrp="1"/>
          </p:cNvGraphicFramePr>
          <p:nvPr/>
        </p:nvGraphicFramePr>
        <p:xfrm>
          <a:off x="304800" y="2883353"/>
          <a:ext cx="11582400" cy="1483360"/>
        </p:xfrm>
        <a:graphic>
          <a:graphicData uri="http://schemas.openxmlformats.org/drawingml/2006/table">
            <a:tbl>
              <a:tblPr firstRow="1" bandRow="1">
                <a:tableStyleId>{5C22544A-7EE6-4342-B048-85BDC9FD1C3A}</a:tableStyleId>
              </a:tblPr>
              <a:tblGrid>
                <a:gridCol w="1447800"/>
                <a:gridCol w="1447800"/>
                <a:gridCol w="1447800"/>
                <a:gridCol w="1447800"/>
                <a:gridCol w="1447800"/>
                <a:gridCol w="1447800"/>
                <a:gridCol w="1447800"/>
                <a:gridCol w="1447800"/>
              </a:tblGrid>
              <a:tr h="370840">
                <a:tc gridSpan="8">
                  <a:txBody>
                    <a:bodyPr/>
                    <a:lstStyle/>
                    <a:p>
                      <a:pPr algn="ctr"/>
                      <a:r>
                        <a:rPr lang="zh-CN" altLang="en-US" b="1" dirty="0">
                          <a:solidFill>
                            <a:schemeClr val="tx1"/>
                          </a:solidFill>
                          <a:highlight>
                            <a:srgbClr val="F4B919"/>
                          </a:highlight>
                        </a:rPr>
                        <a:t>字符填充</a:t>
                      </a:r>
                      <a:r>
                        <a:rPr lang="zh-CN" altLang="en-US" b="1" dirty="0">
                          <a:solidFill>
                            <a:schemeClr val="tx1"/>
                          </a:solidFill>
                        </a:rPr>
                        <a:t>法封装成帧</a:t>
                      </a:r>
                      <a:endParaRPr lang="zh-CN" altLang="en-US"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pPr algn="ctr"/>
                      <a:r>
                        <a:rPr lang="zh-CN" altLang="en-US" b="1" dirty="0">
                          <a:solidFill>
                            <a:schemeClr val="tx1"/>
                          </a:solidFill>
                        </a:rPr>
                        <a:t>帧定界符</a:t>
                      </a:r>
                      <a:endParaRPr lang="en-US" altLang="zh-CN"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6">
                  <a:txBody>
                    <a:bodyPr/>
                    <a:lstStyle/>
                    <a:p>
                      <a:pPr algn="ctr"/>
                      <a:r>
                        <a:rPr lang="zh-CN" altLang="en-US" b="1" dirty="0">
                          <a:solidFill>
                            <a:schemeClr val="tx1"/>
                          </a:solidFill>
                        </a:rPr>
                        <a:t>帧的数据载荷</a:t>
                      </a: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b="1" dirty="0">
                          <a:solidFill>
                            <a:schemeClr val="tx1"/>
                          </a:solidFill>
                        </a:rPr>
                        <a:t>帧定界符</a:t>
                      </a:r>
                      <a:endParaRPr lang="en-US" altLang="zh-CN"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pPr algn="ctr"/>
                      <a:r>
                        <a:rPr lang="en-US" altLang="zh-CN" b="1" spc="300" dirty="0">
                          <a:solidFill>
                            <a:schemeClr val="tx1"/>
                          </a:solidFill>
                        </a:rPr>
                        <a:t>FLAG</a:t>
                      </a:r>
                      <a:endParaRPr lang="zh-CN" altLang="en-US" b="1" spc="3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1" spc="300" dirty="0">
                          <a:solidFill>
                            <a:schemeClr val="tx1"/>
                          </a:solidFill>
                        </a:rPr>
                        <a:t>A</a:t>
                      </a:r>
                      <a:endParaRPr lang="zh-CN" altLang="en-US" b="1" spc="3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1" spc="300" dirty="0">
                          <a:solidFill>
                            <a:schemeClr val="tx1"/>
                          </a:solidFill>
                        </a:rPr>
                        <a:t>B</a:t>
                      </a:r>
                      <a:endParaRPr lang="zh-CN" altLang="en-US" b="1" spc="3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b="1" spc="300" dirty="0">
                          <a:solidFill>
                            <a:schemeClr val="tx1"/>
                          </a:solidFill>
                        </a:rPr>
                        <a:t>转义</a:t>
                      </a:r>
                      <a:r>
                        <a:rPr lang="en-US" altLang="zh-CN" b="1" spc="300" dirty="0">
                          <a:solidFill>
                            <a:schemeClr val="tx1"/>
                          </a:solidFill>
                        </a:rPr>
                        <a:t>ESC</a:t>
                      </a:r>
                      <a:endParaRPr lang="zh-CN" altLang="en-US" b="1" spc="3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algn="ctr"/>
                      <a:r>
                        <a:rPr lang="en-US" altLang="zh-CN" b="1" spc="300" dirty="0">
                          <a:solidFill>
                            <a:schemeClr val="tx1"/>
                          </a:solidFill>
                        </a:rPr>
                        <a:t>ESC</a:t>
                      </a:r>
                      <a:endParaRPr lang="zh-CN" altLang="en-US" b="1" spc="3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b="1" spc="300" dirty="0">
                          <a:solidFill>
                            <a:schemeClr val="tx1"/>
                          </a:solidFill>
                        </a:rPr>
                        <a:t>转义</a:t>
                      </a:r>
                      <a:r>
                        <a:rPr lang="en-US" altLang="zh-CN" b="1" spc="300" dirty="0">
                          <a:solidFill>
                            <a:schemeClr val="tx1"/>
                          </a:solidFill>
                        </a:rPr>
                        <a:t>ESC</a:t>
                      </a:r>
                      <a:endParaRPr lang="zh-CN" altLang="en-US" b="1" spc="3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algn="ctr"/>
                      <a:r>
                        <a:rPr lang="en-US" altLang="zh-CN" b="1" spc="300" dirty="0">
                          <a:solidFill>
                            <a:schemeClr val="tx1"/>
                          </a:solidFill>
                        </a:rPr>
                        <a:t>FLAG</a:t>
                      </a:r>
                      <a:endParaRPr lang="zh-CN" altLang="en-US" b="1" spc="3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1" spc="300" dirty="0">
                          <a:solidFill>
                            <a:schemeClr val="tx1"/>
                          </a:solidFill>
                        </a:rPr>
                        <a:t>FLAG</a:t>
                      </a:r>
                      <a:endParaRPr lang="zh-CN" altLang="en-US" b="1" spc="3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pPr algn="ctr"/>
                      <a:r>
                        <a:rPr lang="en-US" altLang="zh-CN" b="1" spc="300" dirty="0">
                          <a:solidFill>
                            <a:schemeClr val="tx1"/>
                          </a:solidFill>
                        </a:rPr>
                        <a:t>01111110</a:t>
                      </a:r>
                      <a:endParaRPr lang="zh-CN" altLang="en-US" b="1" spc="3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1" spc="300" dirty="0">
                          <a:solidFill>
                            <a:schemeClr val="tx1"/>
                          </a:solidFill>
                        </a:rPr>
                        <a:t>01000111</a:t>
                      </a:r>
                      <a:endParaRPr lang="zh-CN" altLang="en-US" b="1" spc="3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1" spc="300" dirty="0">
                          <a:solidFill>
                            <a:schemeClr val="tx1"/>
                          </a:solidFill>
                        </a:rPr>
                        <a:t>11100011</a:t>
                      </a:r>
                      <a:endParaRPr lang="zh-CN" altLang="en-US" b="1" spc="3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1" spc="300" dirty="0">
                          <a:solidFill>
                            <a:schemeClr val="tx1"/>
                          </a:solidFill>
                        </a:rPr>
                        <a:t>11100000</a:t>
                      </a:r>
                      <a:endParaRPr lang="zh-CN" altLang="en-US" b="1" spc="3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algn="ctr"/>
                      <a:r>
                        <a:rPr lang="en-US" altLang="zh-CN" b="1" spc="300" dirty="0">
                          <a:solidFill>
                            <a:schemeClr val="tx1"/>
                          </a:solidFill>
                        </a:rPr>
                        <a:t>11100000</a:t>
                      </a:r>
                      <a:endParaRPr lang="zh-CN" altLang="en-US" b="1" spc="3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1" spc="300" dirty="0">
                          <a:solidFill>
                            <a:schemeClr val="tx1"/>
                          </a:solidFill>
                        </a:rPr>
                        <a:t>11100000</a:t>
                      </a:r>
                      <a:endParaRPr lang="zh-CN" altLang="en-US" b="1" spc="3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algn="ctr"/>
                      <a:r>
                        <a:rPr lang="en-US" altLang="zh-CN" b="1" spc="300" dirty="0">
                          <a:solidFill>
                            <a:schemeClr val="tx1"/>
                          </a:solidFill>
                        </a:rPr>
                        <a:t>01111110</a:t>
                      </a:r>
                      <a:endParaRPr lang="zh-CN" altLang="en-US" b="1" spc="3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1" spc="300" dirty="0">
                          <a:solidFill>
                            <a:schemeClr val="tx1"/>
                          </a:solidFill>
                        </a:rPr>
                        <a:t>01111110</a:t>
                      </a:r>
                      <a:endParaRPr lang="zh-CN" altLang="en-US" b="1" spc="3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graphicFrame>
        <p:nvGraphicFramePr>
          <p:cNvPr id="57" name="表格 8"/>
          <p:cNvGraphicFramePr>
            <a:graphicFrameLocks noGrp="1"/>
          </p:cNvGraphicFramePr>
          <p:nvPr/>
        </p:nvGraphicFramePr>
        <p:xfrm>
          <a:off x="304800" y="4897009"/>
          <a:ext cx="11582400" cy="1483360"/>
        </p:xfrm>
        <a:graphic>
          <a:graphicData uri="http://schemas.openxmlformats.org/drawingml/2006/table">
            <a:tbl>
              <a:tblPr firstRow="1" bandRow="1">
                <a:tableStyleId>{5C22544A-7EE6-4342-B048-85BDC9FD1C3A}</a:tableStyleId>
              </a:tblPr>
              <a:tblGrid>
                <a:gridCol w="1435947"/>
                <a:gridCol w="2174240"/>
                <a:gridCol w="2174240"/>
                <a:gridCol w="2174240"/>
                <a:gridCol w="2174240"/>
                <a:gridCol w="1449493"/>
              </a:tblGrid>
              <a:tr h="370840">
                <a:tc gridSpan="6">
                  <a:txBody>
                    <a:bodyPr/>
                    <a:lstStyle/>
                    <a:p>
                      <a:pPr algn="ctr"/>
                      <a:r>
                        <a:rPr lang="zh-CN" altLang="en-US" b="1" dirty="0">
                          <a:solidFill>
                            <a:schemeClr val="tx1"/>
                          </a:solidFill>
                          <a:highlight>
                            <a:srgbClr val="F4B919"/>
                          </a:highlight>
                        </a:rPr>
                        <a:t>零比特填充</a:t>
                      </a:r>
                      <a:r>
                        <a:rPr lang="zh-CN" altLang="en-US" b="1" dirty="0">
                          <a:solidFill>
                            <a:schemeClr val="tx1"/>
                          </a:solidFill>
                        </a:rPr>
                        <a:t>法封装成帧</a:t>
                      </a:r>
                      <a:endParaRPr lang="zh-CN" altLang="en-US"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pPr algn="ctr"/>
                      <a:r>
                        <a:rPr lang="zh-CN" altLang="en-US" b="1" dirty="0">
                          <a:solidFill>
                            <a:schemeClr val="tx1"/>
                          </a:solidFill>
                        </a:rPr>
                        <a:t>帧定界符</a:t>
                      </a:r>
                      <a:endParaRPr lang="en-US" altLang="zh-CN"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4">
                  <a:txBody>
                    <a:bodyPr/>
                    <a:lstStyle/>
                    <a:p>
                      <a:pPr algn="ctr"/>
                      <a:r>
                        <a:rPr lang="zh-CN" altLang="en-US" b="1" dirty="0">
                          <a:solidFill>
                            <a:schemeClr val="tx1"/>
                          </a:solidFill>
                        </a:rPr>
                        <a:t>帧的数据载荷</a:t>
                      </a: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b="1" dirty="0">
                          <a:solidFill>
                            <a:schemeClr val="tx1"/>
                          </a:solidFill>
                        </a:rPr>
                        <a:t>帧定界符</a:t>
                      </a:r>
                      <a:endParaRPr lang="en-US" altLang="zh-CN"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pPr algn="ctr"/>
                      <a:r>
                        <a:rPr lang="en-US" altLang="zh-CN" b="1" spc="300" dirty="0">
                          <a:solidFill>
                            <a:schemeClr val="tx1"/>
                          </a:solidFill>
                        </a:rPr>
                        <a:t>FLAG</a:t>
                      </a:r>
                      <a:endParaRPr lang="zh-CN" altLang="en-US" b="1" spc="3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1" spc="300" dirty="0">
                          <a:solidFill>
                            <a:schemeClr val="tx1"/>
                          </a:solidFill>
                        </a:rPr>
                        <a:t>A</a:t>
                      </a:r>
                      <a:endParaRPr lang="zh-CN" altLang="en-US" b="1" spc="3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1" spc="300" dirty="0">
                          <a:solidFill>
                            <a:schemeClr val="tx1"/>
                          </a:solidFill>
                        </a:rPr>
                        <a:t>B</a:t>
                      </a:r>
                      <a:endParaRPr lang="zh-CN" altLang="en-US" b="1" spc="3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1" spc="300" dirty="0">
                          <a:solidFill>
                            <a:schemeClr val="tx1"/>
                          </a:solidFill>
                        </a:rPr>
                        <a:t>ESC</a:t>
                      </a:r>
                      <a:endParaRPr lang="zh-CN" altLang="en-US" b="1" spc="3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1" spc="300" dirty="0">
                          <a:solidFill>
                            <a:schemeClr val="tx1"/>
                          </a:solidFill>
                        </a:rPr>
                        <a:t>FLAG</a:t>
                      </a:r>
                      <a:endParaRPr lang="zh-CN" altLang="en-US" b="1" spc="3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1" spc="300" dirty="0">
                          <a:solidFill>
                            <a:schemeClr val="tx1"/>
                          </a:solidFill>
                        </a:rPr>
                        <a:t>FLAG</a:t>
                      </a:r>
                      <a:endParaRPr lang="zh-CN" altLang="en-US" b="1" spc="3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pPr algn="ctr"/>
                      <a:r>
                        <a:rPr lang="en-US" altLang="zh-CN" b="1" spc="300" dirty="0">
                          <a:solidFill>
                            <a:schemeClr val="tx1"/>
                          </a:solidFill>
                        </a:rPr>
                        <a:t>01111110</a:t>
                      </a:r>
                      <a:endParaRPr lang="zh-CN" altLang="en-US" b="1" spc="3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1" spc="300" dirty="0">
                          <a:solidFill>
                            <a:schemeClr val="tx1"/>
                          </a:solidFill>
                        </a:rPr>
                        <a:t>01000111</a:t>
                      </a:r>
                      <a:endParaRPr lang="zh-CN" altLang="en-US" b="1" spc="3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1" spc="300" dirty="0">
                          <a:solidFill>
                            <a:schemeClr val="tx1"/>
                          </a:solidFill>
                        </a:rPr>
                        <a:t>11</a:t>
                      </a:r>
                      <a:r>
                        <a:rPr lang="en-US" altLang="zh-CN" b="1" spc="300" dirty="0">
                          <a:solidFill>
                            <a:schemeClr val="tx1"/>
                          </a:solidFill>
                          <a:highlight>
                            <a:srgbClr val="F4B919"/>
                          </a:highlight>
                        </a:rPr>
                        <a:t>0</a:t>
                      </a:r>
                      <a:r>
                        <a:rPr lang="en-US" altLang="zh-CN" b="1" spc="300" dirty="0">
                          <a:solidFill>
                            <a:schemeClr val="tx1"/>
                          </a:solidFill>
                        </a:rPr>
                        <a:t>100011</a:t>
                      </a:r>
                      <a:endParaRPr lang="zh-CN" altLang="en-US" b="1" spc="3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1" spc="300" dirty="0">
                          <a:solidFill>
                            <a:schemeClr val="tx1"/>
                          </a:solidFill>
                        </a:rPr>
                        <a:t>111</a:t>
                      </a:r>
                      <a:r>
                        <a:rPr lang="en-US" altLang="zh-CN" b="1" spc="300" dirty="0">
                          <a:solidFill>
                            <a:schemeClr val="tx1"/>
                          </a:solidFill>
                          <a:highlight>
                            <a:srgbClr val="F4B919"/>
                          </a:highlight>
                        </a:rPr>
                        <a:t>0</a:t>
                      </a:r>
                      <a:r>
                        <a:rPr lang="en-US" altLang="zh-CN" b="1" spc="300" dirty="0">
                          <a:solidFill>
                            <a:schemeClr val="tx1"/>
                          </a:solidFill>
                        </a:rPr>
                        <a:t>00000</a:t>
                      </a:r>
                      <a:endParaRPr lang="zh-CN" altLang="en-US" b="1" spc="3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1" spc="300" dirty="0">
                          <a:solidFill>
                            <a:schemeClr val="tx1"/>
                          </a:solidFill>
                        </a:rPr>
                        <a:t>011111</a:t>
                      </a:r>
                      <a:r>
                        <a:rPr lang="en-US" altLang="zh-CN" b="1" spc="300" dirty="0">
                          <a:solidFill>
                            <a:schemeClr val="tx1"/>
                          </a:solidFill>
                          <a:highlight>
                            <a:srgbClr val="F4B919"/>
                          </a:highlight>
                        </a:rPr>
                        <a:t>0</a:t>
                      </a:r>
                      <a:r>
                        <a:rPr lang="en-US" altLang="zh-CN" b="1" spc="300" dirty="0">
                          <a:solidFill>
                            <a:schemeClr val="tx1"/>
                          </a:solidFill>
                        </a:rPr>
                        <a:t>10</a:t>
                      </a:r>
                      <a:endParaRPr lang="zh-CN" altLang="en-US" b="1" spc="3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1" spc="300" dirty="0">
                          <a:solidFill>
                            <a:schemeClr val="tx1"/>
                          </a:solidFill>
                        </a:rPr>
                        <a:t>01111110</a:t>
                      </a:r>
                      <a:endParaRPr lang="zh-CN" altLang="en-US" b="1" spc="3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Tree>
    <p:custDataLst>
      <p:tags r:id="rId1"/>
    </p:custData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800" decel="100000"/>
                                        <p:tgtEl>
                                          <p:spTgt spid="9"/>
                                        </p:tgtEl>
                                      </p:cBhvr>
                                    </p:animEffect>
                                    <p:anim calcmode="lin" valueType="num">
                                      <p:cBhvr>
                                        <p:cTn id="8" dur="800" decel="100000" fill="hold"/>
                                        <p:tgtEl>
                                          <p:spTgt spid="9"/>
                                        </p:tgtEl>
                                        <p:attrNameLst>
                                          <p:attrName>style.rotation</p:attrName>
                                        </p:attrNameLst>
                                      </p:cBhvr>
                                      <p:tavLst>
                                        <p:tav tm="0">
                                          <p:val>
                                            <p:fltVal val="-90"/>
                                          </p:val>
                                        </p:tav>
                                        <p:tav tm="100000">
                                          <p:val>
                                            <p:fltVal val="0"/>
                                          </p:val>
                                        </p:tav>
                                      </p:tavLst>
                                    </p:anim>
                                    <p:anim calcmode="lin" valueType="num">
                                      <p:cBhvr>
                                        <p:cTn id="9" dur="800" decel="100000" fill="hold"/>
                                        <p:tgtEl>
                                          <p:spTgt spid="9"/>
                                        </p:tgtEl>
                                        <p:attrNameLst>
                                          <p:attrName>ppt_x</p:attrName>
                                        </p:attrNameLst>
                                      </p:cBhvr>
                                      <p:tavLst>
                                        <p:tav tm="0">
                                          <p:val>
                                            <p:strVal val="#ppt_x+0.4"/>
                                          </p:val>
                                        </p:tav>
                                        <p:tav tm="100000">
                                          <p:val>
                                            <p:strVal val="#ppt_x-0.05"/>
                                          </p:val>
                                        </p:tav>
                                      </p:tavLst>
                                    </p:anim>
                                    <p:anim calcmode="lin" valueType="num">
                                      <p:cBhvr>
                                        <p:cTn id="10" dur="800" decel="100000" fill="hold"/>
                                        <p:tgtEl>
                                          <p:spTgt spid="9"/>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9"/>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9"/>
                                        </p:tgtEl>
                                        <p:attrNameLst>
                                          <p:attrName>ppt_y</p:attrName>
                                        </p:attrNameLst>
                                      </p:cBhvr>
                                      <p:tavLst>
                                        <p:tav tm="0">
                                          <p:val>
                                            <p:strVal val="#ppt_y+0.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44"/>
                                        </p:tgtEl>
                                        <p:attrNameLst>
                                          <p:attrName>style.visibility</p:attrName>
                                        </p:attrNameLst>
                                      </p:cBhvr>
                                      <p:to>
                                        <p:strVal val="visible"/>
                                      </p:to>
                                    </p:set>
                                    <p:animEffect transition="in" filter="wipe(up)">
                                      <p:cBhvr>
                                        <p:cTn id="17" dur="500"/>
                                        <p:tgtEl>
                                          <p:spTgt spid="44"/>
                                        </p:tgtEl>
                                      </p:cBhvr>
                                    </p:animEffect>
                                  </p:childTnLst>
                                </p:cTn>
                              </p:par>
                            </p:childTnLst>
                          </p:cTn>
                        </p:par>
                        <p:par>
                          <p:cTn id="18" fill="hold">
                            <p:stCondLst>
                              <p:cond delay="500"/>
                            </p:stCondLst>
                            <p:childTnLst>
                              <p:par>
                                <p:cTn id="19" presetID="22" presetClass="entr" presetSubtype="1" fill="hold" nodeType="after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wipe(up)">
                                      <p:cBhvr>
                                        <p:cTn id="21" dur="500"/>
                                        <p:tgtEl>
                                          <p:spTgt spid="8"/>
                                        </p:tgtEl>
                                      </p:cBhvr>
                                    </p:animEffect>
                                  </p:childTnLst>
                                </p:cTn>
                              </p:par>
                            </p:childTnLst>
                          </p:cTn>
                        </p:par>
                        <p:par>
                          <p:cTn id="22" fill="hold">
                            <p:stCondLst>
                              <p:cond delay="1000"/>
                            </p:stCondLst>
                            <p:childTnLst>
                              <p:par>
                                <p:cTn id="23" presetID="22" presetClass="entr" presetSubtype="1" fill="hold" nodeType="afterEffect">
                                  <p:stCondLst>
                                    <p:cond delay="0"/>
                                  </p:stCondLst>
                                  <p:childTnLst>
                                    <p:set>
                                      <p:cBhvr>
                                        <p:cTn id="24" dur="1" fill="hold">
                                          <p:stCondLst>
                                            <p:cond delay="0"/>
                                          </p:stCondLst>
                                        </p:cTn>
                                        <p:tgtEl>
                                          <p:spTgt spid="57"/>
                                        </p:tgtEl>
                                        <p:attrNameLst>
                                          <p:attrName>style.visibility</p:attrName>
                                        </p:attrNameLst>
                                      </p:cBhvr>
                                      <p:to>
                                        <p:strVal val="visible"/>
                                      </p:to>
                                    </p:set>
                                    <p:animEffect transition="in" filter="wipe(up)">
                                      <p:cBhvr>
                                        <p:cTn id="25"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287664" y="1188116"/>
            <a:ext cx="4965032" cy="3795840"/>
            <a:chOff x="3287664" y="1188116"/>
            <a:chExt cx="4965032" cy="3795840"/>
          </a:xfrm>
        </p:grpSpPr>
        <p:sp>
          <p:nvSpPr>
            <p:cNvPr id="12" name="íşlïḍè"/>
            <p:cNvSpPr txBox="1"/>
            <p:nvPr/>
          </p:nvSpPr>
          <p:spPr>
            <a:xfrm>
              <a:off x="3965620" y="1188116"/>
              <a:ext cx="4287076" cy="419100"/>
            </a:xfrm>
            <a:prstGeom prst="rect">
              <a:avLst/>
            </a:prstGeom>
            <a:noFill/>
          </p:spPr>
          <p:txBody>
            <a:bodyPr wrap="square" lIns="91440" tIns="45720" rIns="91440" bIns="45720" anchor="ctr">
              <a:noAutofit/>
            </a:bodyPr>
            <a:lstStyle/>
            <a:p>
              <a:pPr algn="ctr"/>
              <a:r>
                <a:rPr lang="en-US" altLang="zh-CN" sz="2400" b="1" dirty="0"/>
                <a:t>3.2.2 </a:t>
              </a:r>
              <a:r>
                <a:rPr lang="zh-CN" altLang="en-US" sz="2400" b="1" dirty="0"/>
                <a:t>差错检测</a:t>
              </a:r>
              <a:endParaRPr lang="en-US" altLang="zh-CN" sz="2400" b="1" dirty="0"/>
            </a:p>
          </p:txBody>
        </p:sp>
        <p:grpSp>
          <p:nvGrpSpPr>
            <p:cNvPr id="6" name="组合 5"/>
            <p:cNvGrpSpPr/>
            <p:nvPr/>
          </p:nvGrpSpPr>
          <p:grpSpPr>
            <a:xfrm>
              <a:off x="3287664" y="2010058"/>
              <a:ext cx="4962513" cy="595554"/>
              <a:chOff x="1912019" y="2200834"/>
              <a:chExt cx="4962513" cy="595554"/>
            </a:xfrm>
          </p:grpSpPr>
          <p:sp>
            <p:nvSpPr>
              <p:cNvPr id="5" name="平行四边形 4"/>
              <p:cNvSpPr/>
              <p:nvPr/>
            </p:nvSpPr>
            <p:spPr>
              <a:xfrm>
                <a:off x="1912019" y="2200834"/>
                <a:ext cx="828092" cy="595554"/>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latin typeface="Impact" panose="020B0806030902050204" pitchFamily="34" charset="0"/>
                  </a:rPr>
                  <a:t>01</a:t>
                </a:r>
                <a:endParaRPr lang="zh-CN" altLang="en-US" sz="2800" dirty="0">
                  <a:latin typeface="Impact" panose="020B0806030902050204" pitchFamily="34" charset="0"/>
                </a:endParaRPr>
              </a:p>
            </p:txBody>
          </p:sp>
          <p:sp>
            <p:nvSpPr>
              <p:cNvPr id="25" name="平行四边形 24"/>
              <p:cNvSpPr/>
              <p:nvPr/>
            </p:nvSpPr>
            <p:spPr>
              <a:xfrm>
                <a:off x="2587456" y="2200834"/>
                <a:ext cx="4287076" cy="595554"/>
              </a:xfrm>
              <a:prstGeom prst="parallelogram">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200" b="1" dirty="0">
                    <a:solidFill>
                      <a:schemeClr val="tx1"/>
                    </a:solidFill>
                    <a:latin typeface="Impact" panose="020B0806030902050204" pitchFamily="34" charset="0"/>
                  </a:rPr>
                  <a:t>误码的相关概念</a:t>
                </a:r>
                <a:endParaRPr lang="zh-CN" altLang="en-US" sz="2200" b="1" dirty="0">
                  <a:solidFill>
                    <a:schemeClr val="tx1"/>
                  </a:solidFill>
                  <a:latin typeface="Impact" panose="020B0806030902050204" pitchFamily="34" charset="0"/>
                </a:endParaRPr>
              </a:p>
            </p:txBody>
          </p:sp>
        </p:grpSp>
        <p:grpSp>
          <p:nvGrpSpPr>
            <p:cNvPr id="32" name="组合 31"/>
            <p:cNvGrpSpPr/>
            <p:nvPr/>
          </p:nvGrpSpPr>
          <p:grpSpPr>
            <a:xfrm>
              <a:off x="3287664" y="3199230"/>
              <a:ext cx="4962511" cy="595554"/>
              <a:chOff x="1912018" y="3390006"/>
              <a:chExt cx="4962511" cy="595554"/>
            </a:xfrm>
          </p:grpSpPr>
          <p:sp>
            <p:nvSpPr>
              <p:cNvPr id="27" name="平行四边形 26"/>
              <p:cNvSpPr/>
              <p:nvPr/>
            </p:nvSpPr>
            <p:spPr>
              <a:xfrm>
                <a:off x="1912018" y="3390006"/>
                <a:ext cx="828092" cy="595554"/>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latin typeface="Impact" panose="020B0806030902050204" pitchFamily="34" charset="0"/>
                  </a:rPr>
                  <a:t>02</a:t>
                </a:r>
                <a:endParaRPr lang="zh-CN" altLang="en-US" sz="2800" dirty="0">
                  <a:latin typeface="Impact" panose="020B0806030902050204" pitchFamily="34" charset="0"/>
                </a:endParaRPr>
              </a:p>
            </p:txBody>
          </p:sp>
          <p:sp>
            <p:nvSpPr>
              <p:cNvPr id="28" name="平行四边形 27"/>
              <p:cNvSpPr/>
              <p:nvPr/>
            </p:nvSpPr>
            <p:spPr>
              <a:xfrm>
                <a:off x="2587454" y="3390006"/>
                <a:ext cx="4287075" cy="595554"/>
              </a:xfrm>
              <a:prstGeom prst="parallelogram">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200" b="1" dirty="0">
                    <a:solidFill>
                      <a:schemeClr val="tx1"/>
                    </a:solidFill>
                    <a:latin typeface="Impact" panose="020B0806030902050204" pitchFamily="34" charset="0"/>
                  </a:rPr>
                  <a:t>奇偶校验</a:t>
                </a:r>
                <a:endParaRPr lang="zh-CN" altLang="en-US" sz="2200" b="1" dirty="0">
                  <a:solidFill>
                    <a:schemeClr val="tx1"/>
                  </a:solidFill>
                  <a:latin typeface="Impact" panose="020B0806030902050204" pitchFamily="34" charset="0"/>
                </a:endParaRPr>
              </a:p>
            </p:txBody>
          </p:sp>
        </p:grpSp>
        <p:grpSp>
          <p:nvGrpSpPr>
            <p:cNvPr id="10" name="组合 9"/>
            <p:cNvGrpSpPr/>
            <p:nvPr/>
          </p:nvGrpSpPr>
          <p:grpSpPr>
            <a:xfrm>
              <a:off x="3287664" y="4388402"/>
              <a:ext cx="4962511" cy="595554"/>
              <a:chOff x="1912018" y="3390006"/>
              <a:chExt cx="4962511" cy="595554"/>
            </a:xfrm>
          </p:grpSpPr>
          <p:sp>
            <p:nvSpPr>
              <p:cNvPr id="11" name="平行四边形 10"/>
              <p:cNvSpPr/>
              <p:nvPr/>
            </p:nvSpPr>
            <p:spPr>
              <a:xfrm>
                <a:off x="1912018" y="3390006"/>
                <a:ext cx="828092" cy="595554"/>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latin typeface="Impact" panose="020B0806030902050204" pitchFamily="34" charset="0"/>
                  </a:rPr>
                  <a:t>03</a:t>
                </a:r>
                <a:endParaRPr lang="zh-CN" altLang="en-US" sz="2800" dirty="0">
                  <a:latin typeface="Impact" panose="020B0806030902050204" pitchFamily="34" charset="0"/>
                </a:endParaRPr>
              </a:p>
            </p:txBody>
          </p:sp>
          <p:sp>
            <p:nvSpPr>
              <p:cNvPr id="13" name="平行四边形 12"/>
              <p:cNvSpPr/>
              <p:nvPr/>
            </p:nvSpPr>
            <p:spPr>
              <a:xfrm>
                <a:off x="2587454" y="3390006"/>
                <a:ext cx="4287075" cy="595554"/>
              </a:xfrm>
              <a:prstGeom prst="parallelogram">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200" b="1" dirty="0">
                    <a:solidFill>
                      <a:schemeClr val="tx1"/>
                    </a:solidFill>
                    <a:latin typeface="Impact" panose="020B0806030902050204" pitchFamily="34" charset="0"/>
                  </a:rPr>
                  <a:t>循环冗余校验</a:t>
                </a:r>
                <a:endParaRPr lang="zh-CN" altLang="en-US" sz="2200" b="1" dirty="0">
                  <a:solidFill>
                    <a:schemeClr val="tx1"/>
                  </a:solidFill>
                  <a:latin typeface="Impact" panose="020B0806030902050204" pitchFamily="34" charset="0"/>
                </a:endParaRP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04800" y="749300"/>
            <a:ext cx="3214576" cy="400110"/>
            <a:chOff x="304800" y="749300"/>
            <a:chExt cx="3214576" cy="400110"/>
          </a:xfrm>
        </p:grpSpPr>
        <p:sp>
          <p:nvSpPr>
            <p:cNvPr id="3" name="平行四边形 2"/>
            <p:cNvSpPr/>
            <p:nvPr/>
          </p:nvSpPr>
          <p:spPr>
            <a:xfrm>
              <a:off x="304800" y="749300"/>
              <a:ext cx="724560"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02</a:t>
              </a:r>
              <a:endParaRPr lang="zh-CN" altLang="en-US" sz="2200" dirty="0">
                <a:latin typeface="Impact" panose="020B0806030902050204" pitchFamily="34" charset="0"/>
              </a:endParaRPr>
            </a:p>
          </p:txBody>
        </p:sp>
        <p:sp>
          <p:nvSpPr>
            <p:cNvPr id="4" name="文本框 3"/>
            <p:cNvSpPr txBox="1"/>
            <p:nvPr/>
          </p:nvSpPr>
          <p:spPr>
            <a:xfrm>
              <a:off x="1029359" y="749300"/>
              <a:ext cx="2490017" cy="400110"/>
            </a:xfrm>
            <a:prstGeom prst="rect">
              <a:avLst/>
            </a:prstGeom>
            <a:noFill/>
          </p:spPr>
          <p:txBody>
            <a:bodyPr wrap="square" rtlCol="0">
              <a:spAutoFit/>
            </a:bodyPr>
            <a:lstStyle/>
            <a:p>
              <a:r>
                <a:rPr lang="zh-CN" altLang="en-US" sz="2000" b="1" dirty="0"/>
                <a:t>计算机网络的分类</a:t>
              </a:r>
              <a:endParaRPr lang="zh-CN" altLang="en-US" sz="2000" b="1" dirty="0"/>
            </a:p>
          </p:txBody>
        </p:sp>
      </p:grpSp>
      <p:sp>
        <p:nvSpPr>
          <p:cNvPr id="5" name="îṡ1îḑè"/>
          <p:cNvSpPr/>
          <p:nvPr/>
        </p:nvSpPr>
        <p:spPr>
          <a:xfrm>
            <a:off x="1029359" y="1330898"/>
            <a:ext cx="1545676" cy="482600"/>
          </a:xfrm>
          <a:prstGeom prst="rect">
            <a:avLst/>
          </a:prstGeom>
          <a:solidFill>
            <a:schemeClr val="accent1"/>
          </a:solidFill>
          <a:ln w="12700" cap="rnd">
            <a:noFill/>
            <a:prstDash val="solid"/>
            <a:round/>
          </a:ln>
          <a:effectLst>
            <a:outerShdw blurRad="254000" dist="127000" algn="ctr" rotWithShape="0">
              <a:schemeClr val="accent1">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r>
              <a:rPr lang="zh-CN" altLang="en-US" sz="2000" b="1" dirty="0">
                <a:solidFill>
                  <a:schemeClr val="bg1"/>
                </a:solidFill>
              </a:rPr>
              <a:t>交换方式</a:t>
            </a:r>
            <a:endParaRPr lang="en-GB" sz="2000" b="1" dirty="0">
              <a:solidFill>
                <a:schemeClr val="bg1"/>
              </a:solidFill>
            </a:endParaRPr>
          </a:p>
        </p:txBody>
      </p:sp>
      <p:sp>
        <p:nvSpPr>
          <p:cNvPr id="6" name="îṧḻîḍê"/>
          <p:cNvSpPr/>
          <p:nvPr/>
        </p:nvSpPr>
        <p:spPr>
          <a:xfrm>
            <a:off x="3286456" y="1330898"/>
            <a:ext cx="1545676" cy="482600"/>
          </a:xfrm>
          <a:prstGeom prst="rect">
            <a:avLst/>
          </a:prstGeom>
          <a:solidFill>
            <a:schemeClr val="bg2">
              <a:lumMod val="90000"/>
            </a:schemeClr>
          </a:solidFill>
          <a:ln w="12700" cap="rnd">
            <a:noFill/>
            <a:prstDash val="solid"/>
            <a:rou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r>
              <a:rPr lang="zh-CN" altLang="en-US" sz="2000" b="1" dirty="0">
                <a:solidFill>
                  <a:schemeClr val="bg1"/>
                </a:solidFill>
              </a:rPr>
              <a:t>使用者</a:t>
            </a:r>
            <a:endParaRPr lang="en-GB" sz="2000" b="1" dirty="0">
              <a:solidFill>
                <a:schemeClr val="bg1"/>
              </a:solidFill>
            </a:endParaRPr>
          </a:p>
        </p:txBody>
      </p:sp>
      <p:sp>
        <p:nvSpPr>
          <p:cNvPr id="7" name="iṡlíďè"/>
          <p:cNvSpPr/>
          <p:nvPr/>
        </p:nvSpPr>
        <p:spPr>
          <a:xfrm>
            <a:off x="5543553" y="1330898"/>
            <a:ext cx="1545676" cy="482600"/>
          </a:xfrm>
          <a:prstGeom prst="rect">
            <a:avLst/>
          </a:prstGeom>
          <a:solidFill>
            <a:schemeClr val="bg2">
              <a:lumMod val="90000"/>
            </a:schemeClr>
          </a:solidFill>
          <a:ln w="12700" cap="rnd">
            <a:noFill/>
            <a:prstDash val="solid"/>
            <a:rou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r>
              <a:rPr lang="zh-CN" altLang="en-US" sz="2000" b="1" dirty="0">
                <a:solidFill>
                  <a:srgbClr val="FFFFFF"/>
                </a:solidFill>
              </a:rPr>
              <a:t>传输介质</a:t>
            </a:r>
            <a:endParaRPr lang="en-GB" sz="2000" b="1" dirty="0">
              <a:solidFill>
                <a:srgbClr val="FFFFFF"/>
              </a:solidFill>
            </a:endParaRPr>
          </a:p>
        </p:txBody>
      </p:sp>
      <p:sp>
        <p:nvSpPr>
          <p:cNvPr id="8" name="iṥľïdè"/>
          <p:cNvSpPr/>
          <p:nvPr/>
        </p:nvSpPr>
        <p:spPr>
          <a:xfrm>
            <a:off x="7800650" y="1330898"/>
            <a:ext cx="1545676" cy="482600"/>
          </a:xfrm>
          <a:prstGeom prst="rect">
            <a:avLst/>
          </a:prstGeom>
          <a:solidFill>
            <a:schemeClr val="bg2">
              <a:lumMod val="90000"/>
            </a:schemeClr>
          </a:solidFill>
          <a:ln w="12700" cap="rnd">
            <a:noFill/>
            <a:prstDash val="solid"/>
            <a:rou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r>
              <a:rPr lang="zh-CN" altLang="en-US" sz="2000" b="1" dirty="0">
                <a:solidFill>
                  <a:schemeClr val="bg1"/>
                </a:solidFill>
              </a:rPr>
              <a:t>覆盖范围</a:t>
            </a:r>
            <a:endParaRPr lang="en-GB" sz="2000" b="1" dirty="0">
              <a:solidFill>
                <a:schemeClr val="bg1"/>
              </a:solidFill>
            </a:endParaRPr>
          </a:p>
        </p:txBody>
      </p:sp>
      <p:sp>
        <p:nvSpPr>
          <p:cNvPr id="9" name="îśľîḍé"/>
          <p:cNvSpPr/>
          <p:nvPr/>
        </p:nvSpPr>
        <p:spPr>
          <a:xfrm>
            <a:off x="10057746" y="1330898"/>
            <a:ext cx="1545676" cy="482600"/>
          </a:xfrm>
          <a:prstGeom prst="rect">
            <a:avLst/>
          </a:prstGeom>
          <a:solidFill>
            <a:schemeClr val="bg2">
              <a:lumMod val="90000"/>
            </a:schemeClr>
          </a:solidFill>
          <a:ln w="12700" cap="rnd">
            <a:noFill/>
            <a:prstDash val="solid"/>
            <a:rou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r>
              <a:rPr lang="zh-CN" altLang="en-US" sz="2000" b="1" dirty="0">
                <a:solidFill>
                  <a:schemeClr val="bg1"/>
                </a:solidFill>
              </a:rPr>
              <a:t>拓扑结构</a:t>
            </a:r>
            <a:endParaRPr lang="en-GB" sz="2000" b="1" dirty="0">
              <a:solidFill>
                <a:schemeClr val="bg1"/>
              </a:solidFill>
            </a:endParaRPr>
          </a:p>
        </p:txBody>
      </p:sp>
      <p:pic>
        <p:nvPicPr>
          <p:cNvPr id="10" name="图片 9" descr="手机屏幕的截图&#10;&#10;描述已自动生成"/>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501254" y="1982263"/>
            <a:ext cx="9197595" cy="4456637"/>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1+#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04800" y="749300"/>
            <a:ext cx="6192343" cy="400110"/>
            <a:chOff x="424117" y="898245"/>
            <a:chExt cx="6192343" cy="400110"/>
          </a:xfrm>
        </p:grpSpPr>
        <p:sp>
          <p:nvSpPr>
            <p:cNvPr id="2" name="平行四边形 1"/>
            <p:cNvSpPr/>
            <p:nvPr/>
          </p:nvSpPr>
          <p:spPr>
            <a:xfrm>
              <a:off x="424117" y="898245"/>
              <a:ext cx="711200"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03</a:t>
              </a:r>
              <a:endParaRPr lang="zh-CN" altLang="en-US" sz="2200" dirty="0">
                <a:latin typeface="Impact" panose="020B0806030902050204" pitchFamily="34" charset="0"/>
              </a:endParaRPr>
            </a:p>
          </p:txBody>
        </p:sp>
        <p:sp>
          <p:nvSpPr>
            <p:cNvPr id="3" name="文本框 2"/>
            <p:cNvSpPr txBox="1"/>
            <p:nvPr/>
          </p:nvSpPr>
          <p:spPr>
            <a:xfrm>
              <a:off x="1204755" y="898245"/>
              <a:ext cx="5411705" cy="400110"/>
            </a:xfrm>
            <a:prstGeom prst="rect">
              <a:avLst/>
            </a:prstGeom>
            <a:noFill/>
          </p:spPr>
          <p:txBody>
            <a:bodyPr wrap="square" rtlCol="0">
              <a:spAutoFit/>
            </a:bodyPr>
            <a:lstStyle/>
            <a:p>
              <a:r>
                <a:rPr lang="zh-CN" altLang="en-US" sz="2000" b="1" dirty="0"/>
                <a:t>循环冗余校验</a:t>
              </a:r>
              <a:endParaRPr lang="zh-CN" altLang="en-US" sz="2000" b="1" dirty="0"/>
            </a:p>
          </p:txBody>
        </p:sp>
      </p:grpSp>
      <mc:AlternateContent xmlns:mc="http://schemas.openxmlformats.org/markup-compatibility/2006">
        <mc:Choice xmlns:a14="http://schemas.microsoft.com/office/drawing/2010/main" Requires="a14">
          <p:sp>
            <p:nvSpPr>
              <p:cNvPr id="5" name="文本框 4"/>
              <p:cNvSpPr txBox="1"/>
              <p:nvPr/>
            </p:nvSpPr>
            <p:spPr>
              <a:xfrm>
                <a:off x="1016000" y="1149410"/>
                <a:ext cx="10956719" cy="407099"/>
              </a:xfrm>
              <a:prstGeom prst="rect">
                <a:avLst/>
              </a:prstGeom>
              <a:noFill/>
            </p:spPr>
            <p:txBody>
              <a:bodyPr wrap="square" rtlCol="0">
                <a:spAutoFit/>
              </a:bodyPr>
              <a:lstStyle/>
              <a:p>
                <a:r>
                  <a:rPr lang="en-US" altLang="zh-CN" sz="2000" b="1" dirty="0"/>
                  <a:t>【CRC</a:t>
                </a:r>
                <a:r>
                  <a:rPr lang="zh-CN" altLang="en-US" sz="2000" b="1" dirty="0"/>
                  <a:t>举例</a:t>
                </a:r>
                <a:r>
                  <a:rPr lang="en-US" altLang="zh-CN" sz="2000" b="1" dirty="0"/>
                  <a:t>】</a:t>
                </a:r>
                <a:r>
                  <a:rPr lang="zh-CN" altLang="en-US" sz="2000" b="1" dirty="0"/>
                  <a:t>接收到的信息为</a:t>
                </a:r>
                <a:r>
                  <a:rPr lang="en-US" altLang="zh-CN" sz="2000" b="1" dirty="0"/>
                  <a:t>101101001</a:t>
                </a:r>
                <a:r>
                  <a:rPr lang="zh-CN" altLang="en-US" sz="2000" b="1" dirty="0"/>
                  <a:t>，生成多项式为</a:t>
                </a:r>
                <a14:m>
                  <m:oMath xmlns:m="http://schemas.openxmlformats.org/officeDocument/2006/math">
                    <m:r>
                      <a:rPr lang="en-US" altLang="zh-CN" sz="2000" b="1" i="1" smtClean="0">
                        <a:latin typeface="Cambria Math" panose="02040503050406030204" pitchFamily="18" charset="0"/>
                      </a:rPr>
                      <m:t>𝑮</m:t>
                    </m:r>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𝑿</m:t>
                        </m:r>
                      </m:e>
                    </m:d>
                    <m:r>
                      <a:rPr lang="en-US" altLang="zh-CN" sz="2000" b="1" i="1" smtClean="0">
                        <a:latin typeface="Cambria Math" panose="02040503050406030204" pitchFamily="18" charset="0"/>
                      </a:rPr>
                      <m:t>=</m:t>
                    </m:r>
                    <m:sSup>
                      <m:sSupPr>
                        <m:ctrlPr>
                          <a:rPr lang="en-US" altLang="zh-CN" sz="2000" b="1" i="1" smtClean="0">
                            <a:latin typeface="Cambria Math" panose="02040503050406030204" pitchFamily="18" charset="0"/>
                          </a:rPr>
                        </m:ctrlPr>
                      </m:sSupPr>
                      <m:e>
                        <m:r>
                          <a:rPr lang="en-US" altLang="zh-CN" sz="2000" b="1" i="1" smtClean="0">
                            <a:latin typeface="Cambria Math" panose="02040503050406030204" pitchFamily="18" charset="0"/>
                          </a:rPr>
                          <m:t> </m:t>
                        </m:r>
                        <m:r>
                          <a:rPr lang="en-US" altLang="zh-CN" sz="2000" b="1" i="1" smtClean="0">
                            <a:latin typeface="Cambria Math" panose="02040503050406030204" pitchFamily="18" charset="0"/>
                          </a:rPr>
                          <m:t>𝑿</m:t>
                        </m:r>
                      </m:e>
                      <m:sup>
                        <m:r>
                          <a:rPr lang="en-US" altLang="zh-CN" sz="2000" b="1" i="1" smtClean="0">
                            <a:latin typeface="Cambria Math" panose="02040503050406030204" pitchFamily="18" charset="0"/>
                          </a:rPr>
                          <m:t>𝟑</m:t>
                        </m:r>
                      </m:sup>
                    </m:sSup>
                    <m:r>
                      <a:rPr lang="en-US" altLang="zh-CN" sz="2000" b="1" i="1" smtClean="0">
                        <a:latin typeface="Cambria Math" panose="02040503050406030204" pitchFamily="18" charset="0"/>
                        <a:ea typeface="Cambria Math" panose="02040503050406030204" pitchFamily="18" charset="0"/>
                      </a:rPr>
                      <m:t>+</m:t>
                    </m:r>
                    <m:sSup>
                      <m:sSupPr>
                        <m:ctrlPr>
                          <a:rPr lang="en-US" altLang="zh-CN" sz="2000" b="1" i="1" smtClean="0">
                            <a:latin typeface="Cambria Math" panose="02040503050406030204" pitchFamily="18" charset="0"/>
                            <a:ea typeface="Cambria Math" panose="02040503050406030204" pitchFamily="18" charset="0"/>
                          </a:rPr>
                        </m:ctrlPr>
                      </m:sSupPr>
                      <m:e>
                        <m:r>
                          <a:rPr lang="en-US" altLang="zh-CN" sz="2000" b="1" i="1" smtClean="0">
                            <a:latin typeface="Cambria Math" panose="02040503050406030204" pitchFamily="18" charset="0"/>
                            <a:ea typeface="Cambria Math" panose="02040503050406030204" pitchFamily="18" charset="0"/>
                          </a:rPr>
                          <m:t> </m:t>
                        </m:r>
                        <m:r>
                          <a:rPr lang="en-US" altLang="zh-CN" sz="2000" b="1" i="1" smtClean="0">
                            <a:latin typeface="Cambria Math" panose="02040503050406030204" pitchFamily="18" charset="0"/>
                            <a:ea typeface="Cambria Math" panose="02040503050406030204" pitchFamily="18" charset="0"/>
                          </a:rPr>
                          <m:t>𝑿</m:t>
                        </m:r>
                      </m:e>
                      <m:sup>
                        <m:r>
                          <a:rPr lang="en-US" altLang="zh-CN" sz="2000" b="1" i="1" smtClean="0">
                            <a:latin typeface="Cambria Math" panose="02040503050406030204" pitchFamily="18" charset="0"/>
                            <a:ea typeface="Cambria Math" panose="02040503050406030204" pitchFamily="18" charset="0"/>
                          </a:rPr>
                          <m:t>𝟐</m:t>
                        </m:r>
                      </m:sup>
                    </m:sSup>
                    <m:r>
                      <a:rPr lang="en-US" altLang="zh-CN" sz="2000" b="1" i="1" smtClean="0">
                        <a:latin typeface="Cambria Math" panose="02040503050406030204" pitchFamily="18" charset="0"/>
                        <a:ea typeface="Cambria Math" panose="02040503050406030204" pitchFamily="18" charset="0"/>
                      </a:rPr>
                      <m:t>+</m:t>
                    </m:r>
                    <m:r>
                      <a:rPr lang="en-US" altLang="zh-CN" sz="2000" b="1" i="1" smtClean="0">
                        <a:latin typeface="Cambria Math" panose="02040503050406030204" pitchFamily="18" charset="0"/>
                        <a:ea typeface="Cambria Math" panose="02040503050406030204" pitchFamily="18" charset="0"/>
                      </a:rPr>
                      <m:t>𝟏</m:t>
                    </m:r>
                    <m:r>
                      <a:rPr lang="zh-CN" altLang="en-US" sz="2000" b="1" i="1">
                        <a:latin typeface="Cambria Math" panose="02040503050406030204" pitchFamily="18" charset="0"/>
                        <a:ea typeface="Cambria Math" panose="02040503050406030204" pitchFamily="18" charset="0"/>
                      </a:rPr>
                      <m:t>，</m:t>
                    </m:r>
                  </m:oMath>
                </a14:m>
                <a:r>
                  <a:rPr lang="zh-CN" altLang="en-US" sz="2000" b="1" dirty="0"/>
                  <a:t>判断传输是否误码？</a:t>
                </a:r>
                <a:endParaRPr lang="zh-CN" altLang="en-US" sz="2000" b="1" dirty="0"/>
              </a:p>
            </p:txBody>
          </p:sp>
        </mc:Choice>
        <mc:Fallback>
          <p:sp>
            <p:nvSpPr>
              <p:cNvPr id="5" name="文本框 4"/>
              <p:cNvSpPr txBox="1">
                <a:spLocks noRot="1" noChangeAspect="1" noMove="1" noResize="1" noEditPoints="1" noAdjustHandles="1" noChangeArrowheads="1" noChangeShapeType="1" noTextEdit="1"/>
              </p:cNvSpPr>
              <p:nvPr/>
            </p:nvSpPr>
            <p:spPr>
              <a:xfrm>
                <a:off x="1016000" y="1149410"/>
                <a:ext cx="10956719" cy="407099"/>
              </a:xfrm>
              <a:prstGeom prst="rect">
                <a:avLst/>
              </a:prstGeom>
              <a:blipFill rotWithShape="1">
                <a:blip r:embed="rId1"/>
                <a:stretch>
                  <a:fillRect t="-15" r="-721" b="30"/>
                </a:stretch>
              </a:blipFill>
            </p:spPr>
            <p:txBody>
              <a:bodyPr/>
              <a:lstStyle/>
              <a:p>
                <a:r>
                  <a:rPr lang="zh-CN" altLang="en-US">
                    <a:noFill/>
                  </a:rPr>
                  <a:t> </a:t>
                </a:r>
              </a:p>
            </p:txBody>
          </p:sp>
        </mc:Fallback>
      </mc:AlternateContent>
      <p:grpSp>
        <p:nvGrpSpPr>
          <p:cNvPr id="9" name="组合 8"/>
          <p:cNvGrpSpPr/>
          <p:nvPr/>
        </p:nvGrpSpPr>
        <p:grpSpPr>
          <a:xfrm>
            <a:off x="304799" y="1956155"/>
            <a:ext cx="6028267" cy="4399892"/>
            <a:chOff x="304799" y="1956155"/>
            <a:chExt cx="6028267" cy="4399892"/>
          </a:xfrm>
        </p:grpSpPr>
        <p:sp>
          <p:nvSpPr>
            <p:cNvPr id="89" name="矩形 88"/>
            <p:cNvSpPr/>
            <p:nvPr/>
          </p:nvSpPr>
          <p:spPr>
            <a:xfrm>
              <a:off x="318702" y="1956619"/>
              <a:ext cx="1204948" cy="1020462"/>
            </a:xfrm>
            <a:prstGeom prst="rect">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latin typeface="Arial Black" panose="020B0A04020102020204" pitchFamily="34" charset="0"/>
                </a:rPr>
                <a:t>1</a:t>
              </a:r>
              <a:endParaRPr lang="zh-CN" altLang="en-US" sz="3200" b="1" dirty="0">
                <a:latin typeface="Arial Black" panose="020B0A04020102020204" pitchFamily="34" charset="0"/>
              </a:endParaRPr>
            </a:p>
          </p:txBody>
        </p:sp>
        <p:grpSp>
          <p:nvGrpSpPr>
            <p:cNvPr id="90" name="组合 89"/>
            <p:cNvGrpSpPr/>
            <p:nvPr/>
          </p:nvGrpSpPr>
          <p:grpSpPr>
            <a:xfrm>
              <a:off x="1523649" y="1956155"/>
              <a:ext cx="4809417" cy="1020462"/>
              <a:chOff x="1523649" y="1956155"/>
              <a:chExt cx="4809417" cy="1020462"/>
            </a:xfrm>
          </p:grpSpPr>
          <p:sp>
            <p:nvSpPr>
              <p:cNvPr id="91" name="文本框 90"/>
              <p:cNvSpPr txBox="1"/>
              <p:nvPr/>
            </p:nvSpPr>
            <p:spPr>
              <a:xfrm>
                <a:off x="1672476" y="1994023"/>
                <a:ext cx="2022766" cy="407099"/>
              </a:xfrm>
              <a:prstGeom prst="rect">
                <a:avLst/>
              </a:prstGeom>
              <a:noFill/>
            </p:spPr>
            <p:txBody>
              <a:bodyPr wrap="square" rtlCol="0">
                <a:spAutoFit/>
              </a:bodyPr>
              <a:lstStyle/>
              <a:p>
                <a:r>
                  <a:rPr lang="zh-CN" altLang="en-US" sz="2000" b="1" dirty="0">
                    <a:solidFill>
                      <a:schemeClr val="accent3">
                        <a:lumMod val="75000"/>
                      </a:schemeClr>
                    </a:solidFill>
                  </a:rPr>
                  <a:t>构造“被除数”</a:t>
                </a:r>
                <a:endParaRPr lang="zh-CN" altLang="en-US" sz="2000" b="1" dirty="0">
                  <a:solidFill>
                    <a:schemeClr val="accent3">
                      <a:lumMod val="75000"/>
                    </a:schemeClr>
                  </a:solidFill>
                </a:endParaRPr>
              </a:p>
            </p:txBody>
          </p:sp>
          <p:sp>
            <p:nvSpPr>
              <p:cNvPr id="92" name="矩形 91"/>
              <p:cNvSpPr/>
              <p:nvPr/>
            </p:nvSpPr>
            <p:spPr>
              <a:xfrm>
                <a:off x="1523649" y="1956155"/>
                <a:ext cx="4809417" cy="1020462"/>
              </a:xfrm>
              <a:prstGeom prst="rect">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b="1" dirty="0">
                  <a:latin typeface="Arial Black" panose="020B0A04020102020204" pitchFamily="34" charset="0"/>
                </a:endParaRPr>
              </a:p>
            </p:txBody>
          </p:sp>
        </p:grpSp>
        <p:sp>
          <p:nvSpPr>
            <p:cNvPr id="93" name="文本框 92"/>
            <p:cNvSpPr txBox="1"/>
            <p:nvPr/>
          </p:nvSpPr>
          <p:spPr>
            <a:xfrm>
              <a:off x="1672475" y="2450988"/>
              <a:ext cx="4660591" cy="369332"/>
            </a:xfrm>
            <a:prstGeom prst="rect">
              <a:avLst/>
            </a:prstGeom>
            <a:noFill/>
          </p:spPr>
          <p:txBody>
            <a:bodyPr wrap="square" rtlCol="0">
              <a:spAutoFit/>
            </a:bodyPr>
            <a:lstStyle/>
            <a:p>
              <a:r>
                <a:rPr lang="zh-CN" altLang="en-US" b="1" dirty="0"/>
                <a:t>接收到的信息作为被除数</a:t>
              </a:r>
              <a:endParaRPr lang="zh-CN" altLang="en-US" b="1" dirty="0"/>
            </a:p>
          </p:txBody>
        </p:sp>
        <p:sp>
          <p:nvSpPr>
            <p:cNvPr id="94" name="矩形 93"/>
            <p:cNvSpPr/>
            <p:nvPr/>
          </p:nvSpPr>
          <p:spPr>
            <a:xfrm>
              <a:off x="304800" y="3083869"/>
              <a:ext cx="1204948" cy="1020462"/>
            </a:xfrm>
            <a:prstGeom prst="rect">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latin typeface="Arial Black" panose="020B0A04020102020204" pitchFamily="34" charset="0"/>
                </a:rPr>
                <a:t>2</a:t>
              </a:r>
              <a:endParaRPr lang="zh-CN" altLang="en-US" sz="3200" b="1" dirty="0">
                <a:latin typeface="Arial Black" panose="020B0A04020102020204" pitchFamily="34" charset="0"/>
              </a:endParaRPr>
            </a:p>
          </p:txBody>
        </p:sp>
        <p:grpSp>
          <p:nvGrpSpPr>
            <p:cNvPr id="95" name="组合 94"/>
            <p:cNvGrpSpPr/>
            <p:nvPr/>
          </p:nvGrpSpPr>
          <p:grpSpPr>
            <a:xfrm>
              <a:off x="1509747" y="3083405"/>
              <a:ext cx="4823319" cy="1020462"/>
              <a:chOff x="1523649" y="1956155"/>
              <a:chExt cx="4823319" cy="1020462"/>
            </a:xfrm>
          </p:grpSpPr>
          <p:sp>
            <p:nvSpPr>
              <p:cNvPr id="96" name="文本框 95"/>
              <p:cNvSpPr txBox="1"/>
              <p:nvPr/>
            </p:nvSpPr>
            <p:spPr>
              <a:xfrm>
                <a:off x="1672476" y="1994023"/>
                <a:ext cx="2022766" cy="407099"/>
              </a:xfrm>
              <a:prstGeom prst="rect">
                <a:avLst/>
              </a:prstGeom>
              <a:noFill/>
            </p:spPr>
            <p:txBody>
              <a:bodyPr wrap="square" rtlCol="0">
                <a:spAutoFit/>
              </a:bodyPr>
              <a:lstStyle/>
              <a:p>
                <a:r>
                  <a:rPr lang="zh-CN" altLang="en-US" sz="2000" b="1" dirty="0">
                    <a:solidFill>
                      <a:schemeClr val="accent3">
                        <a:lumMod val="75000"/>
                      </a:schemeClr>
                    </a:solidFill>
                  </a:rPr>
                  <a:t>构造“除数”</a:t>
                </a:r>
                <a:endParaRPr lang="zh-CN" altLang="en-US" sz="2000" b="1" dirty="0">
                  <a:solidFill>
                    <a:schemeClr val="accent3">
                      <a:lumMod val="75000"/>
                    </a:schemeClr>
                  </a:solidFill>
                </a:endParaRPr>
              </a:p>
            </p:txBody>
          </p:sp>
          <p:sp>
            <p:nvSpPr>
              <p:cNvPr id="97" name="矩形 96"/>
              <p:cNvSpPr/>
              <p:nvPr/>
            </p:nvSpPr>
            <p:spPr>
              <a:xfrm>
                <a:off x="1523649" y="1956155"/>
                <a:ext cx="4823319" cy="1020462"/>
              </a:xfrm>
              <a:prstGeom prst="rect">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b="1" dirty="0">
                  <a:latin typeface="Arial Black" panose="020B0A04020102020204" pitchFamily="34" charset="0"/>
                </a:endParaRPr>
              </a:p>
            </p:txBody>
          </p:sp>
        </p:grpSp>
        <p:sp>
          <p:nvSpPr>
            <p:cNvPr id="98" name="文本框 97"/>
            <p:cNvSpPr txBox="1"/>
            <p:nvPr/>
          </p:nvSpPr>
          <p:spPr>
            <a:xfrm>
              <a:off x="1658573" y="3578238"/>
              <a:ext cx="4660591" cy="369332"/>
            </a:xfrm>
            <a:prstGeom prst="rect">
              <a:avLst/>
            </a:prstGeom>
            <a:noFill/>
          </p:spPr>
          <p:txBody>
            <a:bodyPr wrap="square" rtlCol="0">
              <a:spAutoFit/>
            </a:bodyPr>
            <a:lstStyle/>
            <a:p>
              <a:r>
                <a:rPr lang="zh-CN" altLang="en-US" b="1" dirty="0"/>
                <a:t>生成多项式各项系数构成的比特串作为除数</a:t>
              </a:r>
              <a:endParaRPr lang="zh-CN" altLang="en-US" b="1" dirty="0"/>
            </a:p>
          </p:txBody>
        </p:sp>
        <p:sp>
          <p:nvSpPr>
            <p:cNvPr id="99" name="矩形 98"/>
            <p:cNvSpPr/>
            <p:nvPr/>
          </p:nvSpPr>
          <p:spPr>
            <a:xfrm>
              <a:off x="304799" y="4210191"/>
              <a:ext cx="1204948" cy="1020462"/>
            </a:xfrm>
            <a:prstGeom prst="rect">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latin typeface="Arial Black" panose="020B0A04020102020204" pitchFamily="34" charset="0"/>
                </a:rPr>
                <a:t>3</a:t>
              </a:r>
              <a:endParaRPr lang="zh-CN" altLang="en-US" sz="3200" b="1" dirty="0">
                <a:latin typeface="Arial Black" panose="020B0A04020102020204" pitchFamily="34" charset="0"/>
              </a:endParaRPr>
            </a:p>
          </p:txBody>
        </p:sp>
        <p:grpSp>
          <p:nvGrpSpPr>
            <p:cNvPr id="100" name="组合 99"/>
            <p:cNvGrpSpPr/>
            <p:nvPr/>
          </p:nvGrpSpPr>
          <p:grpSpPr>
            <a:xfrm>
              <a:off x="1509746" y="4209727"/>
              <a:ext cx="4823319" cy="1020462"/>
              <a:chOff x="1523649" y="1956155"/>
              <a:chExt cx="4823319" cy="1020462"/>
            </a:xfrm>
          </p:grpSpPr>
          <p:sp>
            <p:nvSpPr>
              <p:cNvPr id="101" name="文本框 100"/>
              <p:cNvSpPr txBox="1"/>
              <p:nvPr/>
            </p:nvSpPr>
            <p:spPr>
              <a:xfrm>
                <a:off x="1672475" y="1994023"/>
                <a:ext cx="3169985" cy="400110"/>
              </a:xfrm>
              <a:prstGeom prst="rect">
                <a:avLst/>
              </a:prstGeom>
              <a:noFill/>
            </p:spPr>
            <p:txBody>
              <a:bodyPr wrap="square" rtlCol="0">
                <a:spAutoFit/>
              </a:bodyPr>
              <a:lstStyle/>
              <a:p>
                <a:r>
                  <a:rPr lang="zh-CN" altLang="en-US" sz="2000" b="1" dirty="0">
                    <a:solidFill>
                      <a:schemeClr val="accent3">
                        <a:lumMod val="75000"/>
                      </a:schemeClr>
                    </a:solidFill>
                  </a:rPr>
                  <a:t>做“二进制模</a:t>
                </a:r>
                <a:r>
                  <a:rPr lang="en-US" altLang="zh-CN" sz="2000" b="1" dirty="0">
                    <a:solidFill>
                      <a:schemeClr val="accent3">
                        <a:lumMod val="75000"/>
                      </a:schemeClr>
                    </a:solidFill>
                  </a:rPr>
                  <a:t>2</a:t>
                </a:r>
                <a:r>
                  <a:rPr lang="zh-CN" altLang="en-US" sz="2000" b="1" dirty="0">
                    <a:solidFill>
                      <a:schemeClr val="accent3">
                        <a:lumMod val="75000"/>
                      </a:schemeClr>
                    </a:solidFill>
                  </a:rPr>
                  <a:t>除法”</a:t>
                </a:r>
                <a:endParaRPr lang="zh-CN" altLang="en-US" sz="2000" b="1" dirty="0">
                  <a:solidFill>
                    <a:schemeClr val="accent3">
                      <a:lumMod val="75000"/>
                    </a:schemeClr>
                  </a:solidFill>
                </a:endParaRPr>
              </a:p>
            </p:txBody>
          </p:sp>
          <p:sp>
            <p:nvSpPr>
              <p:cNvPr id="102" name="矩形 101"/>
              <p:cNvSpPr/>
              <p:nvPr/>
            </p:nvSpPr>
            <p:spPr>
              <a:xfrm>
                <a:off x="1523649" y="1956155"/>
                <a:ext cx="4823319" cy="1020462"/>
              </a:xfrm>
              <a:prstGeom prst="rect">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b="1" dirty="0">
                  <a:latin typeface="Arial Black" panose="020B0A04020102020204" pitchFamily="34" charset="0"/>
                </a:endParaRPr>
              </a:p>
            </p:txBody>
          </p:sp>
        </p:grpSp>
        <p:sp>
          <p:nvSpPr>
            <p:cNvPr id="103" name="文本框 102"/>
            <p:cNvSpPr txBox="1"/>
            <p:nvPr/>
          </p:nvSpPr>
          <p:spPr>
            <a:xfrm>
              <a:off x="1658572" y="4704560"/>
              <a:ext cx="4071229" cy="369332"/>
            </a:xfrm>
            <a:prstGeom prst="rect">
              <a:avLst/>
            </a:prstGeom>
            <a:noFill/>
          </p:spPr>
          <p:txBody>
            <a:bodyPr wrap="square" rtlCol="0">
              <a:spAutoFit/>
            </a:bodyPr>
            <a:lstStyle/>
            <a:p>
              <a:r>
                <a:rPr lang="zh-CN" altLang="en-US" b="1" dirty="0"/>
                <a:t>相当于对应位进行逻辑异或运算</a:t>
              </a:r>
              <a:endParaRPr lang="zh-CN" altLang="en-US" b="1" dirty="0"/>
            </a:p>
          </p:txBody>
        </p:sp>
        <p:sp>
          <p:nvSpPr>
            <p:cNvPr id="104" name="矩形 103"/>
            <p:cNvSpPr/>
            <p:nvPr/>
          </p:nvSpPr>
          <p:spPr>
            <a:xfrm>
              <a:off x="304800" y="5335585"/>
              <a:ext cx="1204948" cy="1020462"/>
            </a:xfrm>
            <a:prstGeom prst="rect">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latin typeface="Arial Black" panose="020B0A04020102020204" pitchFamily="34" charset="0"/>
                </a:rPr>
                <a:t>4</a:t>
              </a:r>
              <a:endParaRPr lang="zh-CN" altLang="en-US" sz="3200" b="1" dirty="0">
                <a:latin typeface="Arial Black" panose="020B0A04020102020204" pitchFamily="34" charset="0"/>
              </a:endParaRPr>
            </a:p>
          </p:txBody>
        </p:sp>
        <p:grpSp>
          <p:nvGrpSpPr>
            <p:cNvPr id="105" name="组合 104"/>
            <p:cNvGrpSpPr/>
            <p:nvPr/>
          </p:nvGrpSpPr>
          <p:grpSpPr>
            <a:xfrm>
              <a:off x="1509747" y="5335121"/>
              <a:ext cx="4823318" cy="1020462"/>
              <a:chOff x="1523649" y="1956155"/>
              <a:chExt cx="4823318" cy="1020462"/>
            </a:xfrm>
          </p:grpSpPr>
          <p:sp>
            <p:nvSpPr>
              <p:cNvPr id="106" name="文本框 105"/>
              <p:cNvSpPr txBox="1"/>
              <p:nvPr/>
            </p:nvSpPr>
            <p:spPr>
              <a:xfrm>
                <a:off x="1672475" y="1994023"/>
                <a:ext cx="3169985" cy="400110"/>
              </a:xfrm>
              <a:prstGeom prst="rect">
                <a:avLst/>
              </a:prstGeom>
              <a:noFill/>
            </p:spPr>
            <p:txBody>
              <a:bodyPr wrap="square" rtlCol="0">
                <a:spAutoFit/>
              </a:bodyPr>
              <a:lstStyle/>
              <a:p>
                <a:r>
                  <a:rPr lang="zh-CN" altLang="en-US" sz="2000" b="1" dirty="0">
                    <a:solidFill>
                      <a:schemeClr val="accent3">
                        <a:lumMod val="75000"/>
                      </a:schemeClr>
                    </a:solidFill>
                  </a:rPr>
                  <a:t>检查“余数”</a:t>
                </a:r>
                <a:endParaRPr lang="zh-CN" altLang="en-US" sz="2000" b="1" dirty="0">
                  <a:solidFill>
                    <a:schemeClr val="accent3">
                      <a:lumMod val="75000"/>
                    </a:schemeClr>
                  </a:solidFill>
                </a:endParaRPr>
              </a:p>
            </p:txBody>
          </p:sp>
          <p:sp>
            <p:nvSpPr>
              <p:cNvPr id="107" name="矩形 106"/>
              <p:cNvSpPr/>
              <p:nvPr/>
            </p:nvSpPr>
            <p:spPr>
              <a:xfrm>
                <a:off x="1523649" y="1956155"/>
                <a:ext cx="4823318" cy="1020462"/>
              </a:xfrm>
              <a:prstGeom prst="rect">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b="1" dirty="0">
                  <a:latin typeface="Arial Black" panose="020B0A04020102020204" pitchFamily="34" charset="0"/>
                </a:endParaRPr>
              </a:p>
            </p:txBody>
          </p:sp>
        </p:grpSp>
        <p:sp>
          <p:nvSpPr>
            <p:cNvPr id="108" name="文本框 107"/>
            <p:cNvSpPr txBox="1"/>
            <p:nvPr/>
          </p:nvSpPr>
          <p:spPr>
            <a:xfrm>
              <a:off x="1658573" y="5704966"/>
              <a:ext cx="4660590" cy="646331"/>
            </a:xfrm>
            <a:prstGeom prst="rect">
              <a:avLst/>
            </a:prstGeom>
            <a:noFill/>
          </p:spPr>
          <p:txBody>
            <a:bodyPr wrap="square" rtlCol="0">
              <a:spAutoFit/>
            </a:bodyPr>
            <a:lstStyle/>
            <a:p>
              <a:r>
                <a:rPr lang="zh-CN" altLang="en-US" b="1" dirty="0"/>
                <a:t>余数为</a:t>
              </a:r>
              <a:r>
                <a:rPr lang="en-US" altLang="zh-CN" b="1" dirty="0"/>
                <a:t>0</a:t>
              </a:r>
              <a:r>
                <a:rPr lang="zh-CN" altLang="en-US" b="1" dirty="0"/>
                <a:t>，可认为传输过程无误码；</a:t>
              </a:r>
              <a:endParaRPr lang="en-US" altLang="zh-CN" b="1" dirty="0"/>
            </a:p>
            <a:p>
              <a:r>
                <a:rPr lang="zh-CN" altLang="en-US" b="1" dirty="0"/>
                <a:t>余数不为</a:t>
              </a:r>
              <a:r>
                <a:rPr lang="en-US" altLang="zh-CN" b="1" dirty="0"/>
                <a:t>0</a:t>
              </a:r>
              <a:r>
                <a:rPr lang="zh-CN" altLang="en-US" b="1" dirty="0"/>
                <a:t>，可认为传输过程产生了误码。</a:t>
              </a:r>
              <a:endParaRPr lang="zh-CN" altLang="en-US" b="1" dirty="0"/>
            </a:p>
          </p:txBody>
        </p:sp>
      </p:grpSp>
      <p:grpSp>
        <p:nvGrpSpPr>
          <p:cNvPr id="12" name="组合 11"/>
          <p:cNvGrpSpPr/>
          <p:nvPr/>
        </p:nvGrpSpPr>
        <p:grpSpPr>
          <a:xfrm>
            <a:off x="7030132" y="1690314"/>
            <a:ext cx="4604895" cy="4648550"/>
            <a:chOff x="7030132" y="1690314"/>
            <a:chExt cx="4604895" cy="4648550"/>
          </a:xfrm>
        </p:grpSpPr>
        <p:sp>
          <p:nvSpPr>
            <p:cNvPr id="110" name="文本框 109"/>
            <p:cNvSpPr txBox="1"/>
            <p:nvPr/>
          </p:nvSpPr>
          <p:spPr>
            <a:xfrm>
              <a:off x="8470806" y="2316005"/>
              <a:ext cx="3133522" cy="523220"/>
            </a:xfrm>
            <a:prstGeom prst="rect">
              <a:avLst/>
            </a:prstGeom>
            <a:noFill/>
          </p:spPr>
          <p:txBody>
            <a:bodyPr wrap="square" rtlCol="0">
              <a:spAutoFit/>
            </a:bodyPr>
            <a:lstStyle/>
            <a:p>
              <a:r>
                <a:rPr lang="en-US" altLang="zh-CN" sz="2800" b="1" spc="600" dirty="0">
                  <a:latin typeface="Arial Black" panose="020B0A04020102020204" pitchFamily="34" charset="0"/>
                </a:rPr>
                <a:t>101101001</a:t>
              </a:r>
              <a:endParaRPr lang="zh-CN" altLang="en-US" sz="2800" b="1" spc="600" dirty="0">
                <a:latin typeface="Arial Black" panose="020B0A04020102020204" pitchFamily="34" charset="0"/>
              </a:endParaRPr>
            </a:p>
          </p:txBody>
        </p:sp>
        <p:sp>
          <p:nvSpPr>
            <p:cNvPr id="112" name="文本框 111"/>
            <p:cNvSpPr txBox="1"/>
            <p:nvPr/>
          </p:nvSpPr>
          <p:spPr>
            <a:xfrm>
              <a:off x="7030132" y="2307874"/>
              <a:ext cx="1440674" cy="523220"/>
            </a:xfrm>
            <a:prstGeom prst="rect">
              <a:avLst/>
            </a:prstGeom>
            <a:noFill/>
          </p:spPr>
          <p:txBody>
            <a:bodyPr wrap="square" rtlCol="0">
              <a:spAutoFit/>
            </a:bodyPr>
            <a:lstStyle/>
            <a:p>
              <a:r>
                <a:rPr lang="en-US" altLang="zh-CN" sz="2800" b="1" spc="600" dirty="0">
                  <a:solidFill>
                    <a:schemeClr val="accent3"/>
                  </a:solidFill>
                  <a:latin typeface="Arial Black" panose="020B0A04020102020204" pitchFamily="34" charset="0"/>
                </a:rPr>
                <a:t>1101</a:t>
              </a:r>
              <a:endParaRPr lang="zh-CN" altLang="en-US" sz="2800" b="1" spc="600" dirty="0">
                <a:solidFill>
                  <a:schemeClr val="accent3"/>
                </a:solidFill>
                <a:latin typeface="Arial Black" panose="020B0A04020102020204" pitchFamily="34" charset="0"/>
              </a:endParaRPr>
            </a:p>
          </p:txBody>
        </p:sp>
        <p:grpSp>
          <p:nvGrpSpPr>
            <p:cNvPr id="113" name="组合 112"/>
            <p:cNvGrpSpPr/>
            <p:nvPr/>
          </p:nvGrpSpPr>
          <p:grpSpPr>
            <a:xfrm>
              <a:off x="8374321" y="2172113"/>
              <a:ext cx="2999762" cy="527177"/>
              <a:chOff x="8374321" y="2132647"/>
              <a:chExt cx="2999762" cy="527177"/>
            </a:xfrm>
          </p:grpSpPr>
          <p:cxnSp>
            <p:nvCxnSpPr>
              <p:cNvPr id="114" name="直接连接符 113"/>
              <p:cNvCxnSpPr/>
              <p:nvPr/>
            </p:nvCxnSpPr>
            <p:spPr>
              <a:xfrm flipV="1">
                <a:off x="8374321" y="2142420"/>
                <a:ext cx="192970" cy="517404"/>
              </a:xfrm>
              <a:prstGeom prst="line">
                <a:avLst/>
              </a:prstGeom>
              <a:ln w="508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15" name="直接连接符 114"/>
              <p:cNvCxnSpPr/>
              <p:nvPr/>
            </p:nvCxnSpPr>
            <p:spPr>
              <a:xfrm>
                <a:off x="8567291" y="2132647"/>
                <a:ext cx="2806792" cy="0"/>
              </a:xfrm>
              <a:prstGeom prst="line">
                <a:avLst/>
              </a:prstGeom>
              <a:ln w="50800" cap="rnd">
                <a:solidFill>
                  <a:schemeClr val="tx1"/>
                </a:solidFill>
                <a:round/>
              </a:ln>
            </p:spPr>
            <p:style>
              <a:lnRef idx="1">
                <a:schemeClr val="accent1"/>
              </a:lnRef>
              <a:fillRef idx="0">
                <a:schemeClr val="accent1"/>
              </a:fillRef>
              <a:effectRef idx="0">
                <a:schemeClr val="accent1"/>
              </a:effectRef>
              <a:fontRef idx="minor">
                <a:schemeClr val="tx1"/>
              </a:fontRef>
            </p:style>
          </p:cxnSp>
        </p:grpSp>
        <p:sp>
          <p:nvSpPr>
            <p:cNvPr id="116" name="文本框 115"/>
            <p:cNvSpPr txBox="1"/>
            <p:nvPr/>
          </p:nvSpPr>
          <p:spPr>
            <a:xfrm>
              <a:off x="9398933" y="1690314"/>
              <a:ext cx="2152768" cy="523220"/>
            </a:xfrm>
            <a:prstGeom prst="rect">
              <a:avLst/>
            </a:prstGeom>
            <a:noFill/>
          </p:spPr>
          <p:txBody>
            <a:bodyPr wrap="square" rtlCol="0">
              <a:spAutoFit/>
            </a:bodyPr>
            <a:lstStyle/>
            <a:p>
              <a:r>
                <a:rPr lang="en-US" altLang="zh-CN" sz="2800" b="1" spc="600" dirty="0">
                  <a:latin typeface="Arial Black" panose="020B0A04020102020204" pitchFamily="34" charset="0"/>
                </a:rPr>
                <a:t>110010</a:t>
              </a:r>
              <a:endParaRPr lang="zh-CN" altLang="en-US" sz="2800" b="1" spc="600" dirty="0">
                <a:latin typeface="Arial Black" panose="020B0A04020102020204" pitchFamily="34" charset="0"/>
              </a:endParaRPr>
            </a:p>
          </p:txBody>
        </p:sp>
        <p:grpSp>
          <p:nvGrpSpPr>
            <p:cNvPr id="6" name="组合 5"/>
            <p:cNvGrpSpPr/>
            <p:nvPr/>
          </p:nvGrpSpPr>
          <p:grpSpPr>
            <a:xfrm>
              <a:off x="7966736" y="2644665"/>
              <a:ext cx="1944744" cy="563829"/>
              <a:chOff x="7966736" y="2605199"/>
              <a:chExt cx="1944744" cy="563829"/>
            </a:xfrm>
          </p:grpSpPr>
          <p:sp>
            <p:nvSpPr>
              <p:cNvPr id="117" name="文本框 116"/>
              <p:cNvSpPr txBox="1"/>
              <p:nvPr/>
            </p:nvSpPr>
            <p:spPr>
              <a:xfrm>
                <a:off x="8470806" y="2645808"/>
                <a:ext cx="1440674" cy="523220"/>
              </a:xfrm>
              <a:prstGeom prst="rect">
                <a:avLst/>
              </a:prstGeom>
              <a:noFill/>
            </p:spPr>
            <p:txBody>
              <a:bodyPr wrap="square" rtlCol="0">
                <a:spAutoFit/>
              </a:bodyPr>
              <a:lstStyle/>
              <a:p>
                <a:r>
                  <a:rPr lang="en-US" altLang="zh-CN" sz="2800" b="1" spc="600" dirty="0">
                    <a:solidFill>
                      <a:schemeClr val="accent3"/>
                    </a:solidFill>
                    <a:latin typeface="Arial Black" panose="020B0A04020102020204" pitchFamily="34" charset="0"/>
                  </a:rPr>
                  <a:t>1101</a:t>
                </a:r>
                <a:endParaRPr lang="zh-CN" altLang="en-US" sz="2800" b="1" spc="600" dirty="0">
                  <a:solidFill>
                    <a:schemeClr val="accent3"/>
                  </a:solidFill>
                  <a:latin typeface="Arial Black" panose="020B0A04020102020204" pitchFamily="34" charset="0"/>
                </a:endParaRPr>
              </a:p>
            </p:txBody>
          </p:sp>
          <p:grpSp>
            <p:nvGrpSpPr>
              <p:cNvPr id="118" name="组合 117"/>
              <p:cNvGrpSpPr/>
              <p:nvPr/>
            </p:nvGrpSpPr>
            <p:grpSpPr>
              <a:xfrm>
                <a:off x="7966736" y="2605199"/>
                <a:ext cx="1701886" cy="523220"/>
                <a:chOff x="7966736" y="2605199"/>
                <a:chExt cx="1701886" cy="523220"/>
              </a:xfrm>
            </p:grpSpPr>
            <p:cxnSp>
              <p:nvCxnSpPr>
                <p:cNvPr id="119" name="直接连接符 118"/>
                <p:cNvCxnSpPr/>
                <p:nvPr/>
              </p:nvCxnSpPr>
              <p:spPr>
                <a:xfrm>
                  <a:off x="8117215" y="3128419"/>
                  <a:ext cx="1551407" cy="0"/>
                </a:xfrm>
                <a:prstGeom prst="line">
                  <a:avLst/>
                </a:prstGeom>
                <a:ln w="50800" cap="rnd">
                  <a:solidFill>
                    <a:schemeClr val="tx1"/>
                  </a:solidFill>
                  <a:round/>
                </a:ln>
              </p:spPr>
              <p:style>
                <a:lnRef idx="1">
                  <a:schemeClr val="accent1"/>
                </a:lnRef>
                <a:fillRef idx="0">
                  <a:schemeClr val="accent1"/>
                </a:fillRef>
                <a:effectRef idx="0">
                  <a:schemeClr val="accent1"/>
                </a:effectRef>
                <a:fontRef idx="minor">
                  <a:schemeClr val="tx1"/>
                </a:fontRef>
              </p:style>
            </p:cxnSp>
            <p:sp>
              <p:nvSpPr>
                <p:cNvPr id="120" name="文本框 119"/>
                <p:cNvSpPr txBox="1"/>
                <p:nvPr/>
              </p:nvSpPr>
              <p:spPr>
                <a:xfrm>
                  <a:off x="7966736" y="2605199"/>
                  <a:ext cx="547653" cy="523220"/>
                </a:xfrm>
                <a:prstGeom prst="rect">
                  <a:avLst/>
                </a:prstGeom>
                <a:noFill/>
              </p:spPr>
              <p:txBody>
                <a:bodyPr wrap="square">
                  <a:spAutoFit/>
                </a:bodyPr>
                <a:lstStyle/>
                <a:p>
                  <a:pPr algn="ctr"/>
                  <a:r>
                    <a:rPr lang="zh-CN" altLang="en-US" sz="2800" b="1" dirty="0">
                      <a:solidFill>
                        <a:schemeClr val="accent1">
                          <a:lumMod val="75000"/>
                        </a:schemeClr>
                      </a:solidFill>
                    </a:rPr>
                    <a:t>⊕</a:t>
                  </a:r>
                  <a:endParaRPr lang="zh-CN" altLang="en-US" sz="2800" b="1" dirty="0">
                    <a:solidFill>
                      <a:schemeClr val="accent1">
                        <a:lumMod val="75000"/>
                      </a:schemeClr>
                    </a:solidFill>
                  </a:endParaRPr>
                </a:p>
              </p:txBody>
            </p:sp>
          </p:grpSp>
        </p:grpSp>
        <p:sp>
          <p:nvSpPr>
            <p:cNvPr id="121" name="文本框 120"/>
            <p:cNvSpPr txBox="1"/>
            <p:nvPr/>
          </p:nvSpPr>
          <p:spPr>
            <a:xfrm>
              <a:off x="8784936" y="3155195"/>
              <a:ext cx="1748490" cy="523220"/>
            </a:xfrm>
            <a:prstGeom prst="rect">
              <a:avLst/>
            </a:prstGeom>
            <a:noFill/>
          </p:spPr>
          <p:txBody>
            <a:bodyPr wrap="square" rtlCol="0">
              <a:spAutoFit/>
            </a:bodyPr>
            <a:lstStyle/>
            <a:p>
              <a:r>
                <a:rPr lang="en-US" altLang="zh-CN" sz="2800" b="1" spc="600" dirty="0">
                  <a:latin typeface="Arial Black" panose="020B0A04020102020204" pitchFamily="34" charset="0"/>
                </a:rPr>
                <a:t>1100</a:t>
              </a:r>
              <a:endParaRPr lang="zh-CN" altLang="en-US" sz="2800" b="1" spc="600" dirty="0">
                <a:latin typeface="Arial Black" panose="020B0A04020102020204" pitchFamily="34" charset="0"/>
              </a:endParaRPr>
            </a:p>
          </p:txBody>
        </p:sp>
        <p:grpSp>
          <p:nvGrpSpPr>
            <p:cNvPr id="156" name="组合 155"/>
            <p:cNvGrpSpPr/>
            <p:nvPr/>
          </p:nvGrpSpPr>
          <p:grpSpPr>
            <a:xfrm>
              <a:off x="8290175" y="3496545"/>
              <a:ext cx="1944744" cy="563829"/>
              <a:chOff x="7966736" y="2605199"/>
              <a:chExt cx="1944744" cy="563829"/>
            </a:xfrm>
          </p:grpSpPr>
          <p:sp>
            <p:nvSpPr>
              <p:cNvPr id="157" name="文本框 156"/>
              <p:cNvSpPr txBox="1"/>
              <p:nvPr/>
            </p:nvSpPr>
            <p:spPr>
              <a:xfrm>
                <a:off x="8470806" y="2645808"/>
                <a:ext cx="1440674" cy="523220"/>
              </a:xfrm>
              <a:prstGeom prst="rect">
                <a:avLst/>
              </a:prstGeom>
              <a:noFill/>
            </p:spPr>
            <p:txBody>
              <a:bodyPr wrap="square" rtlCol="0">
                <a:spAutoFit/>
              </a:bodyPr>
              <a:lstStyle/>
              <a:p>
                <a:r>
                  <a:rPr lang="en-US" altLang="zh-CN" sz="2800" b="1" spc="600" dirty="0">
                    <a:solidFill>
                      <a:schemeClr val="accent3"/>
                    </a:solidFill>
                    <a:latin typeface="Arial Black" panose="020B0A04020102020204" pitchFamily="34" charset="0"/>
                  </a:rPr>
                  <a:t>1101</a:t>
                </a:r>
                <a:endParaRPr lang="zh-CN" altLang="en-US" sz="2800" b="1" spc="600" dirty="0">
                  <a:solidFill>
                    <a:schemeClr val="accent3"/>
                  </a:solidFill>
                  <a:latin typeface="Arial Black" panose="020B0A04020102020204" pitchFamily="34" charset="0"/>
                </a:endParaRPr>
              </a:p>
            </p:txBody>
          </p:sp>
          <p:grpSp>
            <p:nvGrpSpPr>
              <p:cNvPr id="158" name="组合 157"/>
              <p:cNvGrpSpPr/>
              <p:nvPr/>
            </p:nvGrpSpPr>
            <p:grpSpPr>
              <a:xfrm>
                <a:off x="7966736" y="2605199"/>
                <a:ext cx="1701886" cy="523220"/>
                <a:chOff x="7966736" y="2605199"/>
                <a:chExt cx="1701886" cy="523220"/>
              </a:xfrm>
            </p:grpSpPr>
            <p:cxnSp>
              <p:nvCxnSpPr>
                <p:cNvPr id="159" name="直接连接符 158"/>
                <p:cNvCxnSpPr/>
                <p:nvPr/>
              </p:nvCxnSpPr>
              <p:spPr>
                <a:xfrm>
                  <a:off x="8117215" y="3128419"/>
                  <a:ext cx="1551407" cy="0"/>
                </a:xfrm>
                <a:prstGeom prst="line">
                  <a:avLst/>
                </a:prstGeom>
                <a:ln w="50800" cap="rnd">
                  <a:solidFill>
                    <a:schemeClr val="tx1"/>
                  </a:solidFill>
                  <a:round/>
                </a:ln>
              </p:spPr>
              <p:style>
                <a:lnRef idx="1">
                  <a:schemeClr val="accent1"/>
                </a:lnRef>
                <a:fillRef idx="0">
                  <a:schemeClr val="accent1"/>
                </a:fillRef>
                <a:effectRef idx="0">
                  <a:schemeClr val="accent1"/>
                </a:effectRef>
                <a:fontRef idx="minor">
                  <a:schemeClr val="tx1"/>
                </a:fontRef>
              </p:style>
            </p:cxnSp>
            <p:sp>
              <p:nvSpPr>
                <p:cNvPr id="160" name="文本框 159"/>
                <p:cNvSpPr txBox="1"/>
                <p:nvPr/>
              </p:nvSpPr>
              <p:spPr>
                <a:xfrm>
                  <a:off x="7966736" y="2605199"/>
                  <a:ext cx="547653" cy="523220"/>
                </a:xfrm>
                <a:prstGeom prst="rect">
                  <a:avLst/>
                </a:prstGeom>
                <a:noFill/>
              </p:spPr>
              <p:txBody>
                <a:bodyPr wrap="square">
                  <a:spAutoFit/>
                </a:bodyPr>
                <a:lstStyle/>
                <a:p>
                  <a:pPr algn="ctr"/>
                  <a:r>
                    <a:rPr lang="zh-CN" altLang="en-US" sz="2800" b="1" dirty="0">
                      <a:solidFill>
                        <a:schemeClr val="accent1">
                          <a:lumMod val="75000"/>
                        </a:schemeClr>
                      </a:solidFill>
                    </a:rPr>
                    <a:t>⊕</a:t>
                  </a:r>
                  <a:endParaRPr lang="zh-CN" altLang="en-US" sz="2800" b="1" dirty="0">
                    <a:solidFill>
                      <a:schemeClr val="accent1">
                        <a:lumMod val="75000"/>
                      </a:schemeClr>
                    </a:solidFill>
                  </a:endParaRPr>
                </a:p>
              </p:txBody>
            </p:sp>
          </p:grpSp>
        </p:grpSp>
        <p:sp>
          <p:nvSpPr>
            <p:cNvPr id="161" name="文本框 160"/>
            <p:cNvSpPr txBox="1"/>
            <p:nvPr/>
          </p:nvSpPr>
          <p:spPr>
            <a:xfrm>
              <a:off x="10637994" y="4992602"/>
              <a:ext cx="824761" cy="523220"/>
            </a:xfrm>
            <a:prstGeom prst="rect">
              <a:avLst/>
            </a:prstGeom>
            <a:noFill/>
          </p:spPr>
          <p:txBody>
            <a:bodyPr wrap="square" rtlCol="0">
              <a:spAutoFit/>
            </a:bodyPr>
            <a:lstStyle/>
            <a:p>
              <a:r>
                <a:rPr lang="en-US" altLang="zh-CN" sz="2800" b="1" spc="600" dirty="0">
                  <a:latin typeface="Arial Black" panose="020B0A04020102020204" pitchFamily="34" charset="0"/>
                </a:rPr>
                <a:t>11</a:t>
              </a:r>
              <a:endParaRPr lang="zh-CN" altLang="en-US" sz="2800" b="1" spc="600" dirty="0">
                <a:latin typeface="Arial Black" panose="020B0A04020102020204" pitchFamily="34" charset="0"/>
              </a:endParaRPr>
            </a:p>
          </p:txBody>
        </p:sp>
        <p:grpSp>
          <p:nvGrpSpPr>
            <p:cNvPr id="162" name="组合 161"/>
            <p:cNvGrpSpPr/>
            <p:nvPr/>
          </p:nvGrpSpPr>
          <p:grpSpPr>
            <a:xfrm>
              <a:off x="9191143" y="4423358"/>
              <a:ext cx="1944744" cy="563829"/>
              <a:chOff x="7966736" y="2605199"/>
              <a:chExt cx="1944744" cy="563829"/>
            </a:xfrm>
          </p:grpSpPr>
          <p:sp>
            <p:nvSpPr>
              <p:cNvPr id="163" name="文本框 162"/>
              <p:cNvSpPr txBox="1"/>
              <p:nvPr/>
            </p:nvSpPr>
            <p:spPr>
              <a:xfrm>
                <a:off x="8470806" y="2645808"/>
                <a:ext cx="1440674" cy="523220"/>
              </a:xfrm>
              <a:prstGeom prst="rect">
                <a:avLst/>
              </a:prstGeom>
              <a:noFill/>
            </p:spPr>
            <p:txBody>
              <a:bodyPr wrap="square" rtlCol="0">
                <a:spAutoFit/>
              </a:bodyPr>
              <a:lstStyle/>
              <a:p>
                <a:r>
                  <a:rPr lang="en-US" altLang="zh-CN" sz="2800" b="1" spc="600" dirty="0">
                    <a:solidFill>
                      <a:schemeClr val="accent3"/>
                    </a:solidFill>
                    <a:latin typeface="Arial Black" panose="020B0A04020102020204" pitchFamily="34" charset="0"/>
                  </a:rPr>
                  <a:t>1101</a:t>
                </a:r>
                <a:endParaRPr lang="zh-CN" altLang="en-US" sz="2800" b="1" spc="600" dirty="0">
                  <a:solidFill>
                    <a:schemeClr val="accent3"/>
                  </a:solidFill>
                  <a:latin typeface="Arial Black" panose="020B0A04020102020204" pitchFamily="34" charset="0"/>
                </a:endParaRPr>
              </a:p>
            </p:txBody>
          </p:sp>
          <p:grpSp>
            <p:nvGrpSpPr>
              <p:cNvPr id="164" name="组合 163"/>
              <p:cNvGrpSpPr/>
              <p:nvPr/>
            </p:nvGrpSpPr>
            <p:grpSpPr>
              <a:xfrm>
                <a:off x="7966736" y="2605199"/>
                <a:ext cx="1701886" cy="523220"/>
                <a:chOff x="7966736" y="2605199"/>
                <a:chExt cx="1701886" cy="523220"/>
              </a:xfrm>
            </p:grpSpPr>
            <p:cxnSp>
              <p:nvCxnSpPr>
                <p:cNvPr id="165" name="直接连接符 164"/>
                <p:cNvCxnSpPr/>
                <p:nvPr/>
              </p:nvCxnSpPr>
              <p:spPr>
                <a:xfrm>
                  <a:off x="8117215" y="3128419"/>
                  <a:ext cx="1551407" cy="0"/>
                </a:xfrm>
                <a:prstGeom prst="line">
                  <a:avLst/>
                </a:prstGeom>
                <a:ln w="50800" cap="rnd">
                  <a:solidFill>
                    <a:schemeClr val="tx1"/>
                  </a:solidFill>
                  <a:round/>
                </a:ln>
              </p:spPr>
              <p:style>
                <a:lnRef idx="1">
                  <a:schemeClr val="accent1"/>
                </a:lnRef>
                <a:fillRef idx="0">
                  <a:schemeClr val="accent1"/>
                </a:fillRef>
                <a:effectRef idx="0">
                  <a:schemeClr val="accent1"/>
                </a:effectRef>
                <a:fontRef idx="minor">
                  <a:schemeClr val="tx1"/>
                </a:fontRef>
              </p:style>
            </p:cxnSp>
            <p:sp>
              <p:nvSpPr>
                <p:cNvPr id="166" name="文本框 165"/>
                <p:cNvSpPr txBox="1"/>
                <p:nvPr/>
              </p:nvSpPr>
              <p:spPr>
                <a:xfrm>
                  <a:off x="7966736" y="2605199"/>
                  <a:ext cx="547653" cy="523220"/>
                </a:xfrm>
                <a:prstGeom prst="rect">
                  <a:avLst/>
                </a:prstGeom>
                <a:noFill/>
              </p:spPr>
              <p:txBody>
                <a:bodyPr wrap="square">
                  <a:spAutoFit/>
                </a:bodyPr>
                <a:lstStyle/>
                <a:p>
                  <a:pPr algn="ctr"/>
                  <a:r>
                    <a:rPr lang="zh-CN" altLang="en-US" sz="2800" b="1" dirty="0">
                      <a:solidFill>
                        <a:schemeClr val="accent1">
                          <a:lumMod val="75000"/>
                        </a:schemeClr>
                      </a:solidFill>
                    </a:rPr>
                    <a:t>⊕</a:t>
                  </a:r>
                  <a:endParaRPr lang="zh-CN" altLang="en-US" sz="2800" b="1" dirty="0">
                    <a:solidFill>
                      <a:schemeClr val="accent1">
                        <a:lumMod val="75000"/>
                      </a:schemeClr>
                    </a:solidFill>
                  </a:endParaRPr>
                </a:p>
              </p:txBody>
            </p:sp>
          </p:grpSp>
        </p:grpSp>
        <p:sp>
          <p:nvSpPr>
            <p:cNvPr id="167" name="文本框 166"/>
            <p:cNvSpPr txBox="1"/>
            <p:nvPr/>
          </p:nvSpPr>
          <p:spPr>
            <a:xfrm>
              <a:off x="9714265" y="4060374"/>
              <a:ext cx="1748490" cy="523220"/>
            </a:xfrm>
            <a:prstGeom prst="rect">
              <a:avLst/>
            </a:prstGeom>
            <a:noFill/>
          </p:spPr>
          <p:txBody>
            <a:bodyPr wrap="square" rtlCol="0">
              <a:spAutoFit/>
            </a:bodyPr>
            <a:lstStyle/>
            <a:p>
              <a:r>
                <a:rPr lang="en-US" altLang="zh-CN" sz="2800" b="1" spc="600" dirty="0">
                  <a:latin typeface="Arial Black" panose="020B0A04020102020204" pitchFamily="34" charset="0"/>
                </a:rPr>
                <a:t>1100</a:t>
              </a:r>
              <a:endParaRPr lang="zh-CN" altLang="en-US" sz="2800" b="1" spc="600" dirty="0">
                <a:latin typeface="Arial Black" panose="020B0A04020102020204" pitchFamily="34" charset="0"/>
              </a:endParaRPr>
            </a:p>
          </p:txBody>
        </p:sp>
        <p:sp>
          <p:nvSpPr>
            <p:cNvPr id="168" name="对话气泡: 圆角矩形 167"/>
            <p:cNvSpPr/>
            <p:nvPr/>
          </p:nvSpPr>
          <p:spPr>
            <a:xfrm>
              <a:off x="8306347" y="5573044"/>
              <a:ext cx="3328680" cy="765820"/>
            </a:xfrm>
            <a:prstGeom prst="wedgeRoundRectCallout">
              <a:avLst>
                <a:gd name="adj1" fmla="val 30928"/>
                <a:gd name="adj2" fmla="val -70300"/>
                <a:gd name="adj3" fmla="val 16667"/>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余数不为</a:t>
              </a:r>
              <a:r>
                <a:rPr lang="en-US" altLang="zh-CN" b="1" dirty="0"/>
                <a:t>0</a:t>
              </a:r>
              <a:endParaRPr lang="en-US" altLang="zh-CN" b="1" dirty="0"/>
            </a:p>
            <a:p>
              <a:pPr algn="ctr"/>
              <a:r>
                <a:rPr lang="zh-CN" altLang="en-US" b="1" dirty="0"/>
                <a:t>可认为传输过程产生了误码！</a:t>
              </a:r>
              <a:endParaRPr lang="zh-CN" altLang="en-US" b="1" dirty="0"/>
            </a:p>
          </p:txBody>
        </p:sp>
      </p:gr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800" decel="100000"/>
                                        <p:tgtEl>
                                          <p:spTgt spid="5"/>
                                        </p:tgtEl>
                                      </p:cBhvr>
                                    </p:animEffect>
                                    <p:anim calcmode="lin" valueType="num">
                                      <p:cBhvr>
                                        <p:cTn id="8" dur="800" decel="100000" fill="hold"/>
                                        <p:tgtEl>
                                          <p:spTgt spid="5"/>
                                        </p:tgtEl>
                                        <p:attrNameLst>
                                          <p:attrName>style.rotation</p:attrName>
                                        </p:attrNameLst>
                                      </p:cBhvr>
                                      <p:tavLst>
                                        <p:tav tm="0">
                                          <p:val>
                                            <p:fltVal val="-90"/>
                                          </p:val>
                                        </p:tav>
                                        <p:tav tm="100000">
                                          <p:val>
                                            <p:fltVal val="0"/>
                                          </p:val>
                                        </p:tav>
                                      </p:tavLst>
                                    </p:anim>
                                    <p:anim calcmode="lin" valueType="num">
                                      <p:cBhvr>
                                        <p:cTn id="9" dur="800" decel="100000" fill="hold"/>
                                        <p:tgtEl>
                                          <p:spTgt spid="5"/>
                                        </p:tgtEl>
                                        <p:attrNameLst>
                                          <p:attrName>ppt_x</p:attrName>
                                        </p:attrNameLst>
                                      </p:cBhvr>
                                      <p:tavLst>
                                        <p:tav tm="0">
                                          <p:val>
                                            <p:strVal val="#ppt_x+0.4"/>
                                          </p:val>
                                        </p:tav>
                                        <p:tav tm="100000">
                                          <p:val>
                                            <p:strVal val="#ppt_x-0.05"/>
                                          </p:val>
                                        </p:tav>
                                      </p:tavLst>
                                    </p:anim>
                                    <p:anim calcmode="lin" valueType="num">
                                      <p:cBhvr>
                                        <p:cTn id="10" dur="800" decel="100000" fill="hold"/>
                                        <p:tgtEl>
                                          <p:spTgt spid="5"/>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5"/>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5"/>
                                        </p:tgtEl>
                                        <p:attrNameLst>
                                          <p:attrName>ppt_y</p:attrName>
                                        </p:attrNameLst>
                                      </p:cBhvr>
                                      <p:tavLst>
                                        <p:tav tm="0">
                                          <p:val>
                                            <p:strVal val="#ppt_y+0.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up)">
                                      <p:cBhvr>
                                        <p:cTn id="17" dur="10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wipe(up)">
                                      <p:cBhvr>
                                        <p:cTn id="22"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3493921" y="1188116"/>
            <a:ext cx="5210068" cy="4681298"/>
            <a:chOff x="3493921" y="1188116"/>
            <a:chExt cx="5210068" cy="4681298"/>
          </a:xfrm>
        </p:grpSpPr>
        <p:sp>
          <p:nvSpPr>
            <p:cNvPr id="12" name="íşlïḍè"/>
            <p:cNvSpPr txBox="1"/>
            <p:nvPr/>
          </p:nvSpPr>
          <p:spPr>
            <a:xfrm>
              <a:off x="3965621" y="1188116"/>
              <a:ext cx="4287076" cy="419100"/>
            </a:xfrm>
            <a:prstGeom prst="rect">
              <a:avLst/>
            </a:prstGeom>
            <a:noFill/>
          </p:spPr>
          <p:txBody>
            <a:bodyPr wrap="square" lIns="91440" tIns="45720" rIns="91440" bIns="45720" anchor="ctr">
              <a:noAutofit/>
            </a:bodyPr>
            <a:lstStyle/>
            <a:p>
              <a:pPr algn="ctr"/>
              <a:r>
                <a:rPr lang="en-US" altLang="zh-CN" sz="2400" b="1" dirty="0"/>
                <a:t>3.2.3 </a:t>
              </a:r>
              <a:r>
                <a:rPr lang="zh-CN" altLang="en-US" sz="2400" b="1" dirty="0"/>
                <a:t>可靠传输</a:t>
              </a:r>
              <a:endParaRPr lang="en-US" altLang="zh-CN" sz="2400" b="1" dirty="0"/>
            </a:p>
          </p:txBody>
        </p:sp>
        <p:grpSp>
          <p:nvGrpSpPr>
            <p:cNvPr id="6" name="组合 5"/>
            <p:cNvGrpSpPr/>
            <p:nvPr/>
          </p:nvGrpSpPr>
          <p:grpSpPr>
            <a:xfrm>
              <a:off x="3493921" y="1864102"/>
              <a:ext cx="5210068" cy="595554"/>
              <a:chOff x="1912019" y="2200834"/>
              <a:chExt cx="4962513" cy="595554"/>
            </a:xfrm>
          </p:grpSpPr>
          <p:sp>
            <p:nvSpPr>
              <p:cNvPr id="5" name="平行四边形 4"/>
              <p:cNvSpPr/>
              <p:nvPr/>
            </p:nvSpPr>
            <p:spPr>
              <a:xfrm>
                <a:off x="1912019" y="2200834"/>
                <a:ext cx="828092" cy="595554"/>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latin typeface="Impact" panose="020B0806030902050204" pitchFamily="34" charset="0"/>
                  </a:rPr>
                  <a:t>01</a:t>
                </a:r>
                <a:endParaRPr lang="zh-CN" altLang="en-US" sz="2800" dirty="0">
                  <a:latin typeface="Impact" panose="020B0806030902050204" pitchFamily="34" charset="0"/>
                </a:endParaRPr>
              </a:p>
            </p:txBody>
          </p:sp>
          <p:sp>
            <p:nvSpPr>
              <p:cNvPr id="25" name="平行四边形 24"/>
              <p:cNvSpPr/>
              <p:nvPr/>
            </p:nvSpPr>
            <p:spPr>
              <a:xfrm>
                <a:off x="2587456" y="2200834"/>
                <a:ext cx="4287076" cy="595554"/>
              </a:xfrm>
              <a:prstGeom prst="parallelogram">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200" b="1" dirty="0">
                    <a:solidFill>
                      <a:schemeClr val="tx1"/>
                    </a:solidFill>
                    <a:latin typeface="Impact" panose="020B0806030902050204" pitchFamily="34" charset="0"/>
                  </a:rPr>
                  <a:t>可靠传输的相关基本概念</a:t>
                </a:r>
                <a:endParaRPr lang="zh-CN" altLang="en-US" sz="2200" b="1" dirty="0">
                  <a:solidFill>
                    <a:schemeClr val="tx1"/>
                  </a:solidFill>
                  <a:latin typeface="Impact" panose="020B0806030902050204" pitchFamily="34" charset="0"/>
                </a:endParaRPr>
              </a:p>
            </p:txBody>
          </p:sp>
        </p:grpSp>
        <p:grpSp>
          <p:nvGrpSpPr>
            <p:cNvPr id="32" name="组合 31"/>
            <p:cNvGrpSpPr/>
            <p:nvPr/>
          </p:nvGrpSpPr>
          <p:grpSpPr>
            <a:xfrm>
              <a:off x="3493921" y="2716542"/>
              <a:ext cx="5210068" cy="595554"/>
              <a:chOff x="1912018" y="3390006"/>
              <a:chExt cx="4962511" cy="595554"/>
            </a:xfrm>
          </p:grpSpPr>
          <p:sp>
            <p:nvSpPr>
              <p:cNvPr id="27" name="平行四边形 26"/>
              <p:cNvSpPr/>
              <p:nvPr/>
            </p:nvSpPr>
            <p:spPr>
              <a:xfrm>
                <a:off x="1912018" y="3390006"/>
                <a:ext cx="828092" cy="595554"/>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latin typeface="Impact" panose="020B0806030902050204" pitchFamily="34" charset="0"/>
                  </a:rPr>
                  <a:t>02</a:t>
                </a:r>
                <a:endParaRPr lang="zh-CN" altLang="en-US" sz="2800" dirty="0">
                  <a:latin typeface="Impact" panose="020B0806030902050204" pitchFamily="34" charset="0"/>
                </a:endParaRPr>
              </a:p>
            </p:txBody>
          </p:sp>
          <p:sp>
            <p:nvSpPr>
              <p:cNvPr id="28" name="平行四边形 27"/>
              <p:cNvSpPr/>
              <p:nvPr/>
            </p:nvSpPr>
            <p:spPr>
              <a:xfrm>
                <a:off x="2587454" y="3390006"/>
                <a:ext cx="4287075" cy="595554"/>
              </a:xfrm>
              <a:prstGeom prst="parallelogram">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200" b="1" dirty="0">
                    <a:solidFill>
                      <a:schemeClr val="tx1"/>
                    </a:solidFill>
                    <a:latin typeface="Impact" panose="020B0806030902050204" pitchFamily="34" charset="0"/>
                  </a:rPr>
                  <a:t>停止</a:t>
                </a:r>
                <a:r>
                  <a:rPr lang="en-US" altLang="zh-CN" sz="2200" b="1" dirty="0">
                    <a:solidFill>
                      <a:schemeClr val="tx1"/>
                    </a:solidFill>
                    <a:latin typeface="Impact" panose="020B0806030902050204" pitchFamily="34" charset="0"/>
                  </a:rPr>
                  <a:t>-</a:t>
                </a:r>
                <a:r>
                  <a:rPr lang="zh-CN" altLang="en-US" sz="2200" b="1" dirty="0">
                    <a:solidFill>
                      <a:schemeClr val="tx1"/>
                    </a:solidFill>
                    <a:latin typeface="Impact" panose="020B0806030902050204" pitchFamily="34" charset="0"/>
                  </a:rPr>
                  <a:t>等待协议</a:t>
                </a:r>
                <a:endParaRPr lang="zh-CN" altLang="en-US" sz="2200" b="1" dirty="0">
                  <a:solidFill>
                    <a:schemeClr val="tx1"/>
                  </a:solidFill>
                  <a:latin typeface="Impact" panose="020B0806030902050204" pitchFamily="34" charset="0"/>
                </a:endParaRPr>
              </a:p>
            </p:txBody>
          </p:sp>
        </p:grpSp>
        <p:grpSp>
          <p:nvGrpSpPr>
            <p:cNvPr id="10" name="组合 9"/>
            <p:cNvGrpSpPr/>
            <p:nvPr/>
          </p:nvGrpSpPr>
          <p:grpSpPr>
            <a:xfrm>
              <a:off x="3493921" y="3568982"/>
              <a:ext cx="5210068" cy="595554"/>
              <a:chOff x="1912018" y="3390006"/>
              <a:chExt cx="5210068" cy="595554"/>
            </a:xfrm>
          </p:grpSpPr>
          <p:sp>
            <p:nvSpPr>
              <p:cNvPr id="11" name="平行四边形 10"/>
              <p:cNvSpPr/>
              <p:nvPr/>
            </p:nvSpPr>
            <p:spPr>
              <a:xfrm>
                <a:off x="1912018" y="3390006"/>
                <a:ext cx="828092" cy="595554"/>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latin typeface="Impact" panose="020B0806030902050204" pitchFamily="34" charset="0"/>
                  </a:rPr>
                  <a:t>03</a:t>
                </a:r>
                <a:endParaRPr lang="zh-CN" altLang="en-US" sz="2800" dirty="0">
                  <a:latin typeface="Impact" panose="020B0806030902050204" pitchFamily="34" charset="0"/>
                </a:endParaRPr>
              </a:p>
            </p:txBody>
          </p:sp>
          <p:sp>
            <p:nvSpPr>
              <p:cNvPr id="13" name="平行四边形 12"/>
              <p:cNvSpPr/>
              <p:nvPr/>
            </p:nvSpPr>
            <p:spPr>
              <a:xfrm>
                <a:off x="2587454" y="3390006"/>
                <a:ext cx="4534632" cy="595554"/>
              </a:xfrm>
              <a:prstGeom prst="parallelogram">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200" b="1" dirty="0">
                    <a:solidFill>
                      <a:schemeClr val="tx1"/>
                    </a:solidFill>
                    <a:latin typeface="Impact" panose="020B0806030902050204" pitchFamily="34" charset="0"/>
                  </a:rPr>
                  <a:t>停止</a:t>
                </a:r>
                <a:r>
                  <a:rPr lang="en-US" altLang="zh-CN" sz="2200" b="1" dirty="0">
                    <a:solidFill>
                      <a:schemeClr val="tx1"/>
                    </a:solidFill>
                    <a:latin typeface="Impact" panose="020B0806030902050204" pitchFamily="34" charset="0"/>
                  </a:rPr>
                  <a:t>-</a:t>
                </a:r>
                <a:r>
                  <a:rPr lang="zh-CN" altLang="en-US" sz="2200" b="1" dirty="0">
                    <a:solidFill>
                      <a:schemeClr val="tx1"/>
                    </a:solidFill>
                    <a:latin typeface="Impact" panose="020B0806030902050204" pitchFamily="34" charset="0"/>
                  </a:rPr>
                  <a:t>等待协议的信道利用率</a:t>
                </a:r>
                <a:endParaRPr lang="zh-CN" altLang="en-US" sz="2200" b="1" dirty="0">
                  <a:solidFill>
                    <a:schemeClr val="tx1"/>
                  </a:solidFill>
                  <a:latin typeface="Impact" panose="020B0806030902050204" pitchFamily="34" charset="0"/>
                </a:endParaRPr>
              </a:p>
            </p:txBody>
          </p:sp>
        </p:grpSp>
        <p:grpSp>
          <p:nvGrpSpPr>
            <p:cNvPr id="14" name="组合 13"/>
            <p:cNvGrpSpPr/>
            <p:nvPr/>
          </p:nvGrpSpPr>
          <p:grpSpPr>
            <a:xfrm>
              <a:off x="3493921" y="4421422"/>
              <a:ext cx="5210068" cy="595554"/>
              <a:chOff x="1912018" y="3390006"/>
              <a:chExt cx="5210068" cy="595554"/>
            </a:xfrm>
          </p:grpSpPr>
          <p:sp>
            <p:nvSpPr>
              <p:cNvPr id="15" name="平行四边形 14"/>
              <p:cNvSpPr/>
              <p:nvPr/>
            </p:nvSpPr>
            <p:spPr>
              <a:xfrm>
                <a:off x="1912018" y="3390006"/>
                <a:ext cx="828092" cy="595554"/>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latin typeface="Impact" panose="020B0806030902050204" pitchFamily="34" charset="0"/>
                  </a:rPr>
                  <a:t>04</a:t>
                </a:r>
                <a:endParaRPr lang="zh-CN" altLang="en-US" sz="2800" dirty="0">
                  <a:latin typeface="Impact" panose="020B0806030902050204" pitchFamily="34" charset="0"/>
                </a:endParaRPr>
              </a:p>
            </p:txBody>
          </p:sp>
          <p:sp>
            <p:nvSpPr>
              <p:cNvPr id="16" name="平行四边形 15"/>
              <p:cNvSpPr/>
              <p:nvPr/>
            </p:nvSpPr>
            <p:spPr>
              <a:xfrm>
                <a:off x="2587454" y="3390006"/>
                <a:ext cx="4534632" cy="595554"/>
              </a:xfrm>
              <a:prstGeom prst="parallelogram">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200" b="1" dirty="0">
                    <a:solidFill>
                      <a:schemeClr val="tx1"/>
                    </a:solidFill>
                    <a:latin typeface="Impact" panose="020B0806030902050204" pitchFamily="34" charset="0"/>
                  </a:rPr>
                  <a:t>回退</a:t>
                </a:r>
                <a:r>
                  <a:rPr lang="en-US" altLang="zh-CN" sz="2200" b="1" dirty="0">
                    <a:solidFill>
                      <a:schemeClr val="tx1"/>
                    </a:solidFill>
                    <a:latin typeface="+mn-ea"/>
                  </a:rPr>
                  <a:t>N</a:t>
                </a:r>
                <a:r>
                  <a:rPr lang="zh-CN" altLang="en-US" sz="2200" b="1" dirty="0">
                    <a:solidFill>
                      <a:schemeClr val="tx1"/>
                    </a:solidFill>
                    <a:latin typeface="Impact" panose="020B0806030902050204" pitchFamily="34" charset="0"/>
                  </a:rPr>
                  <a:t>帧协议</a:t>
                </a:r>
                <a:endParaRPr lang="zh-CN" altLang="en-US" sz="2200" b="1" dirty="0">
                  <a:solidFill>
                    <a:schemeClr val="tx1"/>
                  </a:solidFill>
                  <a:latin typeface="Impact" panose="020B0806030902050204" pitchFamily="34" charset="0"/>
                </a:endParaRPr>
              </a:p>
            </p:txBody>
          </p:sp>
        </p:grpSp>
        <p:grpSp>
          <p:nvGrpSpPr>
            <p:cNvPr id="17" name="组合 16"/>
            <p:cNvGrpSpPr/>
            <p:nvPr/>
          </p:nvGrpSpPr>
          <p:grpSpPr>
            <a:xfrm>
              <a:off x="3493921" y="5273860"/>
              <a:ext cx="5210068" cy="595554"/>
              <a:chOff x="1912018" y="3390006"/>
              <a:chExt cx="5210068" cy="595554"/>
            </a:xfrm>
          </p:grpSpPr>
          <p:sp>
            <p:nvSpPr>
              <p:cNvPr id="18" name="平行四边形 17"/>
              <p:cNvSpPr/>
              <p:nvPr/>
            </p:nvSpPr>
            <p:spPr>
              <a:xfrm>
                <a:off x="1912018" y="3390006"/>
                <a:ext cx="828092" cy="595554"/>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latin typeface="Impact" panose="020B0806030902050204" pitchFamily="34" charset="0"/>
                  </a:rPr>
                  <a:t>05</a:t>
                </a:r>
                <a:endParaRPr lang="zh-CN" altLang="en-US" sz="2800" dirty="0">
                  <a:latin typeface="Impact" panose="020B0806030902050204" pitchFamily="34" charset="0"/>
                </a:endParaRPr>
              </a:p>
            </p:txBody>
          </p:sp>
          <p:sp>
            <p:nvSpPr>
              <p:cNvPr id="19" name="平行四边形 18"/>
              <p:cNvSpPr/>
              <p:nvPr/>
            </p:nvSpPr>
            <p:spPr>
              <a:xfrm>
                <a:off x="2587454" y="3390006"/>
                <a:ext cx="4534632" cy="595554"/>
              </a:xfrm>
              <a:prstGeom prst="parallelogram">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200" b="1" dirty="0">
                    <a:solidFill>
                      <a:schemeClr val="tx1"/>
                    </a:solidFill>
                    <a:latin typeface="Impact" panose="020B0806030902050204" pitchFamily="34" charset="0"/>
                  </a:rPr>
                  <a:t>选择重传协议</a:t>
                </a:r>
                <a:endParaRPr lang="zh-CN" altLang="en-US" sz="2200" b="1" dirty="0">
                  <a:solidFill>
                    <a:schemeClr val="tx1"/>
                  </a:solidFill>
                  <a:latin typeface="Impact" panose="020B0806030902050204" pitchFamily="34" charset="0"/>
                </a:endParaRP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矩形 60"/>
          <p:cNvSpPr/>
          <p:nvPr/>
        </p:nvSpPr>
        <p:spPr>
          <a:xfrm>
            <a:off x="4532086" y="2231373"/>
            <a:ext cx="1157225" cy="594264"/>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2749777" y="1479119"/>
            <a:ext cx="2447173" cy="309182"/>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
          <p:cNvGrpSpPr/>
          <p:nvPr/>
        </p:nvGrpSpPr>
        <p:grpSpPr>
          <a:xfrm>
            <a:off x="304800" y="749300"/>
            <a:ext cx="6192343" cy="400110"/>
            <a:chOff x="424117" y="898245"/>
            <a:chExt cx="6192343" cy="400110"/>
          </a:xfrm>
        </p:grpSpPr>
        <p:sp>
          <p:nvSpPr>
            <p:cNvPr id="2" name="平行四边形 1"/>
            <p:cNvSpPr/>
            <p:nvPr/>
          </p:nvSpPr>
          <p:spPr>
            <a:xfrm>
              <a:off x="424117" y="898245"/>
              <a:ext cx="728012"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03</a:t>
              </a:r>
              <a:endParaRPr lang="zh-CN" altLang="en-US" sz="2200" dirty="0">
                <a:latin typeface="Impact" panose="020B0806030902050204" pitchFamily="34" charset="0"/>
              </a:endParaRPr>
            </a:p>
          </p:txBody>
        </p:sp>
        <p:sp>
          <p:nvSpPr>
            <p:cNvPr id="3" name="文本框 2"/>
            <p:cNvSpPr txBox="1"/>
            <p:nvPr/>
          </p:nvSpPr>
          <p:spPr>
            <a:xfrm>
              <a:off x="1263961" y="898245"/>
              <a:ext cx="5352499" cy="400110"/>
            </a:xfrm>
            <a:prstGeom prst="rect">
              <a:avLst/>
            </a:prstGeom>
            <a:noFill/>
          </p:spPr>
          <p:txBody>
            <a:bodyPr wrap="square" rtlCol="0">
              <a:spAutoFit/>
            </a:bodyPr>
            <a:lstStyle/>
            <a:p>
              <a:r>
                <a:rPr lang="zh-CN" altLang="en-US" sz="2000" b="1" dirty="0"/>
                <a:t>停止</a:t>
              </a:r>
              <a:r>
                <a:rPr lang="en-US" altLang="zh-CN" sz="2000" b="1" dirty="0"/>
                <a:t>-</a:t>
              </a:r>
              <a:r>
                <a:rPr lang="zh-CN" altLang="en-US" sz="2000" b="1" dirty="0"/>
                <a:t>等待协议的信道利用率</a:t>
              </a:r>
              <a:endParaRPr lang="zh-CN" altLang="en-US" sz="2000" b="1" dirty="0"/>
            </a:p>
          </p:txBody>
        </p:sp>
      </p:grpSp>
      <p:grpSp>
        <p:nvGrpSpPr>
          <p:cNvPr id="6" name="组合 5"/>
          <p:cNvGrpSpPr/>
          <p:nvPr/>
        </p:nvGrpSpPr>
        <p:grpSpPr>
          <a:xfrm>
            <a:off x="1032812" y="1149410"/>
            <a:ext cx="10597831" cy="1046441"/>
            <a:chOff x="1032812" y="1149410"/>
            <a:chExt cx="10597831" cy="1046441"/>
          </a:xfrm>
        </p:grpSpPr>
        <p:sp>
          <p:nvSpPr>
            <p:cNvPr id="5" name="文本框 4"/>
            <p:cNvSpPr txBox="1"/>
            <p:nvPr/>
          </p:nvSpPr>
          <p:spPr>
            <a:xfrm>
              <a:off x="1032812" y="1149410"/>
              <a:ext cx="10597831" cy="646331"/>
            </a:xfrm>
            <a:prstGeom prst="rect">
              <a:avLst/>
            </a:prstGeom>
            <a:noFill/>
          </p:spPr>
          <p:txBody>
            <a:bodyPr wrap="square" rtlCol="0">
              <a:spAutoFit/>
            </a:bodyPr>
            <a:lstStyle/>
            <a:p>
              <a:r>
                <a:rPr lang="en-US" altLang="zh-CN" b="1" dirty="0"/>
                <a:t>【2018</a:t>
              </a:r>
              <a:r>
                <a:rPr lang="zh-CN" altLang="en-US" b="1" dirty="0"/>
                <a:t>年 题</a:t>
              </a:r>
              <a:r>
                <a:rPr lang="en-US" altLang="zh-CN" b="1" dirty="0"/>
                <a:t>36】</a:t>
              </a:r>
              <a:r>
                <a:rPr lang="zh-CN" altLang="en-US" b="1" dirty="0"/>
                <a:t>主机甲采用停</a:t>
              </a:r>
              <a:r>
                <a:rPr lang="en-US" altLang="zh-CN" b="1" dirty="0"/>
                <a:t>-</a:t>
              </a:r>
              <a:r>
                <a:rPr lang="zh-CN" altLang="en-US" b="1" dirty="0"/>
                <a:t>等协议向主机乙发送数据，数据传输速率是</a:t>
              </a:r>
              <a:r>
                <a:rPr lang="en-US" altLang="zh-CN" b="1" dirty="0"/>
                <a:t>3kbps</a:t>
              </a:r>
              <a:r>
                <a:rPr lang="zh-CN" altLang="en-US" b="1" dirty="0"/>
                <a:t>，单向传播延时是</a:t>
              </a:r>
              <a:r>
                <a:rPr lang="en-US" altLang="zh-CN" b="1" dirty="0"/>
                <a:t>200ms</a:t>
              </a:r>
              <a:r>
                <a:rPr lang="zh-CN" altLang="en-US" b="1" dirty="0"/>
                <a:t>，</a:t>
              </a:r>
              <a:endParaRPr lang="en-US" altLang="zh-CN" b="1" dirty="0"/>
            </a:p>
            <a:p>
              <a:r>
                <a:rPr lang="en-US" altLang="zh-CN" b="1" dirty="0"/>
                <a:t>                               </a:t>
              </a:r>
              <a:r>
                <a:rPr lang="zh-CN" altLang="en-US" b="1" dirty="0"/>
                <a:t>忽略确认帧的传输延时。当信道利用率等于</a:t>
              </a:r>
              <a:r>
                <a:rPr lang="en-US" altLang="zh-CN" b="1" dirty="0"/>
                <a:t>40%</a:t>
              </a:r>
              <a:r>
                <a:rPr lang="zh-CN" altLang="en-US" b="1" dirty="0"/>
                <a:t>时，数据帧的长度为（      ）。</a:t>
              </a:r>
              <a:endParaRPr lang="zh-CN" altLang="en-US" b="1" dirty="0"/>
            </a:p>
          </p:txBody>
        </p:sp>
        <p:sp>
          <p:nvSpPr>
            <p:cNvPr id="34" name="文本框 33"/>
            <p:cNvSpPr txBox="1"/>
            <p:nvPr/>
          </p:nvSpPr>
          <p:spPr>
            <a:xfrm>
              <a:off x="1697232" y="1826519"/>
              <a:ext cx="1256477" cy="369332"/>
            </a:xfrm>
            <a:prstGeom prst="rect">
              <a:avLst/>
            </a:prstGeom>
            <a:noFill/>
          </p:spPr>
          <p:txBody>
            <a:bodyPr wrap="square" rtlCol="0">
              <a:spAutoFit/>
            </a:bodyPr>
            <a:lstStyle/>
            <a:p>
              <a:r>
                <a:rPr lang="en-US" altLang="zh-CN" b="1" dirty="0"/>
                <a:t>A. 240</a:t>
              </a:r>
              <a:r>
                <a:rPr lang="zh-CN" altLang="en-US" b="1" dirty="0"/>
                <a:t>比特</a:t>
              </a:r>
              <a:endParaRPr lang="zh-CN" altLang="en-US" b="1" dirty="0"/>
            </a:p>
          </p:txBody>
        </p:sp>
        <p:sp>
          <p:nvSpPr>
            <p:cNvPr id="35" name="文本框 34"/>
            <p:cNvSpPr txBox="1"/>
            <p:nvPr/>
          </p:nvSpPr>
          <p:spPr>
            <a:xfrm>
              <a:off x="3754450" y="1826519"/>
              <a:ext cx="1256477" cy="369332"/>
            </a:xfrm>
            <a:prstGeom prst="rect">
              <a:avLst/>
            </a:prstGeom>
            <a:noFill/>
          </p:spPr>
          <p:txBody>
            <a:bodyPr wrap="square" rtlCol="0">
              <a:spAutoFit/>
            </a:bodyPr>
            <a:lstStyle/>
            <a:p>
              <a:r>
                <a:rPr lang="en-US" altLang="zh-CN" b="1" dirty="0"/>
                <a:t>B. 400</a:t>
              </a:r>
              <a:r>
                <a:rPr lang="zh-CN" altLang="en-US" b="1" dirty="0"/>
                <a:t>比特</a:t>
              </a:r>
              <a:endParaRPr lang="zh-CN" altLang="en-US" b="1" dirty="0"/>
            </a:p>
          </p:txBody>
        </p:sp>
        <p:sp>
          <p:nvSpPr>
            <p:cNvPr id="36" name="文本框 35"/>
            <p:cNvSpPr txBox="1"/>
            <p:nvPr/>
          </p:nvSpPr>
          <p:spPr>
            <a:xfrm>
              <a:off x="5811668" y="1826519"/>
              <a:ext cx="1256477" cy="369332"/>
            </a:xfrm>
            <a:prstGeom prst="rect">
              <a:avLst/>
            </a:prstGeom>
            <a:noFill/>
          </p:spPr>
          <p:txBody>
            <a:bodyPr wrap="square" rtlCol="0">
              <a:spAutoFit/>
            </a:bodyPr>
            <a:lstStyle/>
            <a:p>
              <a:r>
                <a:rPr lang="en-US" altLang="zh-CN" b="1" dirty="0"/>
                <a:t>C. 480</a:t>
              </a:r>
              <a:r>
                <a:rPr lang="zh-CN" altLang="en-US" b="1" dirty="0"/>
                <a:t>比特</a:t>
              </a:r>
              <a:endParaRPr lang="zh-CN" altLang="en-US" b="1" dirty="0"/>
            </a:p>
          </p:txBody>
        </p:sp>
        <p:sp>
          <p:nvSpPr>
            <p:cNvPr id="37" name="文本框 36"/>
            <p:cNvSpPr txBox="1"/>
            <p:nvPr/>
          </p:nvSpPr>
          <p:spPr>
            <a:xfrm>
              <a:off x="7868885" y="1826519"/>
              <a:ext cx="1256477" cy="369332"/>
            </a:xfrm>
            <a:prstGeom prst="rect">
              <a:avLst/>
            </a:prstGeom>
            <a:noFill/>
          </p:spPr>
          <p:txBody>
            <a:bodyPr wrap="square" rtlCol="0">
              <a:spAutoFit/>
            </a:bodyPr>
            <a:lstStyle/>
            <a:p>
              <a:r>
                <a:rPr lang="en-US" altLang="zh-CN" b="1" dirty="0"/>
                <a:t>D. 800</a:t>
              </a:r>
              <a:r>
                <a:rPr lang="zh-CN" altLang="en-US" b="1" dirty="0"/>
                <a:t>比特</a:t>
              </a:r>
              <a:endParaRPr lang="zh-CN" altLang="en-US" b="1" dirty="0"/>
            </a:p>
          </p:txBody>
        </p:sp>
      </p:grpSp>
      <p:sp>
        <p:nvSpPr>
          <p:cNvPr id="38" name="文本框 37"/>
          <p:cNvSpPr txBox="1"/>
          <p:nvPr/>
        </p:nvSpPr>
        <p:spPr>
          <a:xfrm>
            <a:off x="9692568" y="1367126"/>
            <a:ext cx="467068" cy="523220"/>
          </a:xfrm>
          <a:prstGeom prst="rect">
            <a:avLst/>
          </a:prstGeom>
          <a:noFill/>
        </p:spPr>
        <p:txBody>
          <a:bodyPr wrap="square" rtlCol="0">
            <a:spAutoFit/>
          </a:bodyPr>
          <a:lstStyle/>
          <a:p>
            <a:r>
              <a:rPr lang="en-US" altLang="zh-CN" sz="2800" b="1" dirty="0">
                <a:solidFill>
                  <a:schemeClr val="accent1">
                    <a:lumMod val="75000"/>
                  </a:schemeClr>
                </a:solidFill>
                <a:latin typeface="Arial Black" panose="020B0A04020102020204" pitchFamily="34" charset="0"/>
              </a:rPr>
              <a:t>D</a:t>
            </a:r>
            <a:endParaRPr lang="zh-CN" altLang="en-US" sz="2800" b="1" dirty="0">
              <a:solidFill>
                <a:schemeClr val="accent1">
                  <a:lumMod val="75000"/>
                </a:schemeClr>
              </a:solidFill>
              <a:latin typeface="Arial Black" panose="020B0A04020102020204" pitchFamily="34" charset="0"/>
            </a:endParaRPr>
          </a:p>
        </p:txBody>
      </p:sp>
      <p:sp>
        <p:nvSpPr>
          <p:cNvPr id="39" name="文本框 38"/>
          <p:cNvSpPr txBox="1"/>
          <p:nvPr/>
        </p:nvSpPr>
        <p:spPr>
          <a:xfrm>
            <a:off x="1144644" y="2226629"/>
            <a:ext cx="723627" cy="369332"/>
          </a:xfrm>
          <a:prstGeom prst="rect">
            <a:avLst/>
          </a:prstGeom>
          <a:noFill/>
        </p:spPr>
        <p:txBody>
          <a:bodyPr wrap="square" rtlCol="0">
            <a:spAutoFit/>
          </a:bodyPr>
          <a:lstStyle/>
          <a:p>
            <a:r>
              <a:rPr lang="zh-CN" altLang="en-US" b="1" dirty="0"/>
              <a:t>解析</a:t>
            </a:r>
            <a:endParaRPr lang="zh-CN" altLang="en-US" b="1" dirty="0"/>
          </a:p>
        </p:txBody>
      </p:sp>
      <p:cxnSp>
        <p:nvCxnSpPr>
          <p:cNvPr id="21" name="直接连接符 20"/>
          <p:cNvCxnSpPr/>
          <p:nvPr/>
        </p:nvCxnSpPr>
        <p:spPr>
          <a:xfrm>
            <a:off x="4918364" y="3036148"/>
            <a:ext cx="0" cy="1468329"/>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nvGrpSpPr>
          <p:cNvPr id="29" name="组合 28"/>
          <p:cNvGrpSpPr/>
          <p:nvPr/>
        </p:nvGrpSpPr>
        <p:grpSpPr>
          <a:xfrm>
            <a:off x="2325470" y="4485881"/>
            <a:ext cx="1537856" cy="885322"/>
            <a:chOff x="2325470" y="4485881"/>
            <a:chExt cx="1537856" cy="885322"/>
          </a:xfrm>
        </p:grpSpPr>
        <p:cxnSp>
          <p:nvCxnSpPr>
            <p:cNvPr id="24" name="直接连接符 23"/>
            <p:cNvCxnSpPr/>
            <p:nvPr/>
          </p:nvCxnSpPr>
          <p:spPr>
            <a:xfrm>
              <a:off x="2325470" y="4485881"/>
              <a:ext cx="0" cy="88532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99" name="文本框 198"/>
            <p:cNvSpPr txBox="1"/>
            <p:nvPr/>
          </p:nvSpPr>
          <p:spPr>
            <a:xfrm>
              <a:off x="2526511" y="4724872"/>
              <a:ext cx="1135773" cy="646331"/>
            </a:xfrm>
            <a:prstGeom prst="rect">
              <a:avLst/>
            </a:prstGeom>
            <a:noFill/>
          </p:spPr>
          <p:txBody>
            <a:bodyPr wrap="square" rtlCol="0">
              <a:spAutoFit/>
            </a:bodyPr>
            <a:lstStyle/>
            <a:p>
              <a:pPr algn="ctr"/>
              <a:r>
                <a:rPr lang="zh-CN" altLang="en-US" b="1" dirty="0"/>
                <a:t>数据帧</a:t>
              </a:r>
              <a:endParaRPr lang="en-US" altLang="zh-CN" b="1" dirty="0"/>
            </a:p>
            <a:p>
              <a:pPr algn="ctr"/>
              <a:r>
                <a:rPr lang="zh-CN" altLang="en-US" b="1" dirty="0"/>
                <a:t>发送时延</a:t>
              </a:r>
              <a:endParaRPr lang="zh-CN" altLang="en-US" b="1" dirty="0"/>
            </a:p>
          </p:txBody>
        </p:sp>
        <p:cxnSp>
          <p:nvCxnSpPr>
            <p:cNvPr id="26" name="直接箭头连接符 25"/>
            <p:cNvCxnSpPr/>
            <p:nvPr/>
          </p:nvCxnSpPr>
          <p:spPr>
            <a:xfrm>
              <a:off x="2325470" y="4679845"/>
              <a:ext cx="1537856" cy="0"/>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0" name="直接连接符 199"/>
            <p:cNvCxnSpPr/>
            <p:nvPr/>
          </p:nvCxnSpPr>
          <p:spPr>
            <a:xfrm>
              <a:off x="3863326" y="4485881"/>
              <a:ext cx="0" cy="88532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1" name="组合 30"/>
          <p:cNvGrpSpPr/>
          <p:nvPr/>
        </p:nvGrpSpPr>
        <p:grpSpPr>
          <a:xfrm>
            <a:off x="4884923" y="4485881"/>
            <a:ext cx="1135773" cy="885322"/>
            <a:chOff x="4884923" y="4485881"/>
            <a:chExt cx="1135773" cy="885322"/>
          </a:xfrm>
        </p:grpSpPr>
        <p:cxnSp>
          <p:nvCxnSpPr>
            <p:cNvPr id="202" name="直接连接符 201"/>
            <p:cNvCxnSpPr/>
            <p:nvPr/>
          </p:nvCxnSpPr>
          <p:spPr>
            <a:xfrm>
              <a:off x="5971311" y="4485881"/>
              <a:ext cx="0" cy="88532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5" name="直接箭头连接符 204"/>
            <p:cNvCxnSpPr/>
            <p:nvPr/>
          </p:nvCxnSpPr>
          <p:spPr>
            <a:xfrm>
              <a:off x="4925291" y="4679845"/>
              <a:ext cx="1055038" cy="0"/>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06" name="文本框 205"/>
            <p:cNvSpPr txBox="1"/>
            <p:nvPr/>
          </p:nvSpPr>
          <p:spPr>
            <a:xfrm>
              <a:off x="4884923" y="4724872"/>
              <a:ext cx="1135773" cy="646331"/>
            </a:xfrm>
            <a:prstGeom prst="rect">
              <a:avLst/>
            </a:prstGeom>
            <a:noFill/>
          </p:spPr>
          <p:txBody>
            <a:bodyPr wrap="square" rtlCol="0">
              <a:spAutoFit/>
            </a:bodyPr>
            <a:lstStyle/>
            <a:p>
              <a:pPr algn="ctr"/>
              <a:r>
                <a:rPr lang="zh-CN" altLang="en-US" b="1" dirty="0"/>
                <a:t>单程</a:t>
              </a:r>
              <a:endParaRPr lang="en-US" altLang="zh-CN" b="1" dirty="0"/>
            </a:p>
            <a:p>
              <a:pPr algn="ctr"/>
              <a:r>
                <a:rPr lang="zh-CN" altLang="en-US" b="1" dirty="0"/>
                <a:t>传播时延</a:t>
              </a:r>
              <a:endParaRPr lang="en-US" altLang="zh-CN" b="1" dirty="0"/>
            </a:p>
          </p:txBody>
        </p:sp>
        <p:cxnSp>
          <p:nvCxnSpPr>
            <p:cNvPr id="207" name="直接连接符 206"/>
            <p:cNvCxnSpPr/>
            <p:nvPr/>
          </p:nvCxnSpPr>
          <p:spPr>
            <a:xfrm>
              <a:off x="4918364" y="4485881"/>
              <a:ext cx="0" cy="88532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0" name="组合 29"/>
          <p:cNvGrpSpPr/>
          <p:nvPr/>
        </p:nvGrpSpPr>
        <p:grpSpPr>
          <a:xfrm>
            <a:off x="3822958" y="4485881"/>
            <a:ext cx="1135773" cy="885322"/>
            <a:chOff x="3822958" y="4485881"/>
            <a:chExt cx="1135773" cy="885322"/>
          </a:xfrm>
        </p:grpSpPr>
        <p:cxnSp>
          <p:nvCxnSpPr>
            <p:cNvPr id="201" name="直接连接符 200"/>
            <p:cNvCxnSpPr/>
            <p:nvPr/>
          </p:nvCxnSpPr>
          <p:spPr>
            <a:xfrm>
              <a:off x="4918364" y="4485881"/>
              <a:ext cx="0" cy="88532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3" name="直接箭头连接符 202"/>
            <p:cNvCxnSpPr/>
            <p:nvPr/>
          </p:nvCxnSpPr>
          <p:spPr>
            <a:xfrm>
              <a:off x="3863326" y="4679845"/>
              <a:ext cx="1055038" cy="0"/>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04" name="文本框 203"/>
            <p:cNvSpPr txBox="1"/>
            <p:nvPr/>
          </p:nvSpPr>
          <p:spPr>
            <a:xfrm>
              <a:off x="3822958" y="4724872"/>
              <a:ext cx="1135773" cy="646331"/>
            </a:xfrm>
            <a:prstGeom prst="rect">
              <a:avLst/>
            </a:prstGeom>
            <a:noFill/>
          </p:spPr>
          <p:txBody>
            <a:bodyPr wrap="square" rtlCol="0">
              <a:spAutoFit/>
            </a:bodyPr>
            <a:lstStyle/>
            <a:p>
              <a:pPr algn="ctr"/>
              <a:r>
                <a:rPr lang="zh-CN" altLang="en-US" b="1" dirty="0"/>
                <a:t>单程</a:t>
              </a:r>
              <a:endParaRPr lang="en-US" altLang="zh-CN" b="1" dirty="0"/>
            </a:p>
            <a:p>
              <a:pPr algn="ctr"/>
              <a:r>
                <a:rPr lang="zh-CN" altLang="en-US" b="1" dirty="0"/>
                <a:t>传播时延</a:t>
              </a:r>
              <a:endParaRPr lang="en-US" altLang="zh-CN" b="1" dirty="0"/>
            </a:p>
          </p:txBody>
        </p:sp>
        <p:cxnSp>
          <p:nvCxnSpPr>
            <p:cNvPr id="208" name="直接连接符 207"/>
            <p:cNvCxnSpPr/>
            <p:nvPr/>
          </p:nvCxnSpPr>
          <p:spPr>
            <a:xfrm>
              <a:off x="3863326" y="4485881"/>
              <a:ext cx="0" cy="88532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24" name="组合 223"/>
          <p:cNvGrpSpPr/>
          <p:nvPr/>
        </p:nvGrpSpPr>
        <p:grpSpPr>
          <a:xfrm>
            <a:off x="4553538" y="2202001"/>
            <a:ext cx="1135773" cy="834147"/>
            <a:chOff x="4553538" y="2202001"/>
            <a:chExt cx="1135773" cy="834147"/>
          </a:xfrm>
        </p:grpSpPr>
        <p:cxnSp>
          <p:nvCxnSpPr>
            <p:cNvPr id="211" name="直接箭头连接符 210"/>
            <p:cNvCxnSpPr/>
            <p:nvPr/>
          </p:nvCxnSpPr>
          <p:spPr>
            <a:xfrm>
              <a:off x="4916273" y="2893358"/>
              <a:ext cx="409224" cy="0"/>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12" name="文本框 211"/>
            <p:cNvSpPr txBox="1"/>
            <p:nvPr/>
          </p:nvSpPr>
          <p:spPr>
            <a:xfrm>
              <a:off x="4553538" y="2202001"/>
              <a:ext cx="1135773" cy="646331"/>
            </a:xfrm>
            <a:prstGeom prst="rect">
              <a:avLst/>
            </a:prstGeom>
            <a:noFill/>
          </p:spPr>
          <p:txBody>
            <a:bodyPr wrap="square" rtlCol="0">
              <a:spAutoFit/>
            </a:bodyPr>
            <a:lstStyle/>
            <a:p>
              <a:pPr algn="ctr"/>
              <a:r>
                <a:rPr lang="zh-CN" altLang="en-US" b="1" dirty="0"/>
                <a:t>确认帧</a:t>
              </a:r>
              <a:endParaRPr lang="en-US" altLang="zh-CN" b="1" dirty="0"/>
            </a:p>
            <a:p>
              <a:pPr algn="ctr"/>
              <a:r>
                <a:rPr lang="zh-CN" altLang="en-US" b="1" dirty="0"/>
                <a:t>发送时延</a:t>
              </a:r>
              <a:endParaRPr lang="en-US" altLang="zh-CN" b="1" dirty="0"/>
            </a:p>
          </p:txBody>
        </p:sp>
        <p:cxnSp>
          <p:nvCxnSpPr>
            <p:cNvPr id="213" name="直接连接符 212"/>
            <p:cNvCxnSpPr/>
            <p:nvPr/>
          </p:nvCxnSpPr>
          <p:spPr>
            <a:xfrm>
              <a:off x="4916788" y="2805984"/>
              <a:ext cx="0" cy="23016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4" name="直接连接符 213"/>
            <p:cNvCxnSpPr/>
            <p:nvPr/>
          </p:nvCxnSpPr>
          <p:spPr>
            <a:xfrm>
              <a:off x="5325497" y="2805984"/>
              <a:ext cx="0" cy="23016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38" name="组合 237"/>
          <p:cNvGrpSpPr/>
          <p:nvPr/>
        </p:nvGrpSpPr>
        <p:grpSpPr>
          <a:xfrm>
            <a:off x="2325471" y="3018636"/>
            <a:ext cx="8770916" cy="1476542"/>
            <a:chOff x="2325471" y="3018636"/>
            <a:chExt cx="8770916" cy="1476542"/>
          </a:xfrm>
        </p:grpSpPr>
        <p:grpSp>
          <p:nvGrpSpPr>
            <p:cNvPr id="223" name="组合 222"/>
            <p:cNvGrpSpPr/>
            <p:nvPr/>
          </p:nvGrpSpPr>
          <p:grpSpPr>
            <a:xfrm>
              <a:off x="2325471" y="3026849"/>
              <a:ext cx="2599820" cy="1468329"/>
              <a:chOff x="2325471" y="3026849"/>
              <a:chExt cx="2599820" cy="1468329"/>
            </a:xfrm>
          </p:grpSpPr>
          <p:sp>
            <p:nvSpPr>
              <p:cNvPr id="19" name="平行四边形 18"/>
              <p:cNvSpPr/>
              <p:nvPr/>
            </p:nvSpPr>
            <p:spPr>
              <a:xfrm>
                <a:off x="2325471" y="3026849"/>
                <a:ext cx="2599820" cy="1468329"/>
              </a:xfrm>
              <a:prstGeom prst="parallelogram">
                <a:avLst>
                  <a:gd name="adj" fmla="val 72649"/>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5" name="文本框 214"/>
              <p:cNvSpPr txBox="1"/>
              <p:nvPr/>
            </p:nvSpPr>
            <p:spPr>
              <a:xfrm rot="18430381">
                <a:off x="2972734" y="3631680"/>
                <a:ext cx="1327871" cy="369332"/>
              </a:xfrm>
              <a:prstGeom prst="rect">
                <a:avLst/>
              </a:prstGeom>
              <a:noFill/>
            </p:spPr>
            <p:txBody>
              <a:bodyPr wrap="square" rtlCol="0">
                <a:spAutoFit/>
              </a:bodyPr>
              <a:lstStyle/>
              <a:p>
                <a:pPr algn="ctr"/>
                <a:r>
                  <a:rPr lang="en-US" altLang="zh-CN" b="1" dirty="0">
                    <a:solidFill>
                      <a:schemeClr val="bg1"/>
                    </a:solidFill>
                    <a:latin typeface="+mn-ea"/>
                  </a:rPr>
                  <a:t>DATA0</a:t>
                </a:r>
                <a:endParaRPr lang="zh-CN" altLang="en-US" b="1" dirty="0">
                  <a:solidFill>
                    <a:schemeClr val="bg1"/>
                  </a:solidFill>
                  <a:latin typeface="+mn-ea"/>
                </a:endParaRPr>
              </a:p>
            </p:txBody>
          </p:sp>
          <p:cxnSp>
            <p:nvCxnSpPr>
              <p:cNvPr id="216" name="直接箭头连接符 215"/>
              <p:cNvCxnSpPr/>
              <p:nvPr/>
            </p:nvCxnSpPr>
            <p:spPr>
              <a:xfrm flipV="1">
                <a:off x="3886842" y="3166435"/>
                <a:ext cx="198759" cy="301746"/>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22" name="组合 221"/>
            <p:cNvGrpSpPr/>
            <p:nvPr/>
          </p:nvGrpSpPr>
          <p:grpSpPr>
            <a:xfrm>
              <a:off x="4925291" y="3036149"/>
              <a:ext cx="1447795" cy="1449732"/>
              <a:chOff x="4925291" y="3036149"/>
              <a:chExt cx="1447795" cy="1449732"/>
            </a:xfrm>
          </p:grpSpPr>
          <p:sp>
            <p:nvSpPr>
              <p:cNvPr id="193" name="平行四边形 192"/>
              <p:cNvSpPr/>
              <p:nvPr/>
            </p:nvSpPr>
            <p:spPr>
              <a:xfrm>
                <a:off x="4925291" y="3036149"/>
                <a:ext cx="1447795" cy="1449732"/>
              </a:xfrm>
              <a:prstGeom prst="parallelogram">
                <a:avLst>
                  <a:gd name="adj" fmla="val 72717"/>
                </a:avLst>
              </a:prstGeom>
              <a:solidFill>
                <a:schemeClr val="accent4"/>
              </a:solidFill>
              <a:ln>
                <a:solidFill>
                  <a:schemeClr val="tx1"/>
                </a:solidFill>
              </a:ln>
              <a:scene3d>
                <a:camera prst="orthographicFront">
                  <a:rot lat="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4" name="文本框 193"/>
              <p:cNvSpPr txBox="1"/>
              <p:nvPr/>
            </p:nvSpPr>
            <p:spPr>
              <a:xfrm rot="3259310">
                <a:off x="4969550" y="3556444"/>
                <a:ext cx="1327871" cy="369332"/>
              </a:xfrm>
              <a:prstGeom prst="rect">
                <a:avLst/>
              </a:prstGeom>
              <a:noFill/>
            </p:spPr>
            <p:txBody>
              <a:bodyPr wrap="square" rtlCol="0">
                <a:spAutoFit/>
              </a:bodyPr>
              <a:lstStyle/>
              <a:p>
                <a:pPr algn="ctr"/>
                <a:r>
                  <a:rPr lang="en-US" altLang="zh-CN" b="1" dirty="0">
                    <a:solidFill>
                      <a:schemeClr val="bg1"/>
                    </a:solidFill>
                    <a:latin typeface="+mn-ea"/>
                  </a:rPr>
                  <a:t>ACK0</a:t>
                </a:r>
                <a:endParaRPr lang="zh-CN" altLang="en-US" b="1" dirty="0">
                  <a:solidFill>
                    <a:schemeClr val="bg1"/>
                  </a:solidFill>
                  <a:latin typeface="+mn-ea"/>
                </a:endParaRPr>
              </a:p>
            </p:txBody>
          </p:sp>
          <p:cxnSp>
            <p:nvCxnSpPr>
              <p:cNvPr id="217" name="直接箭头连接符 216"/>
              <p:cNvCxnSpPr/>
              <p:nvPr/>
            </p:nvCxnSpPr>
            <p:spPr>
              <a:xfrm>
                <a:off x="5849715" y="4024271"/>
                <a:ext cx="219664" cy="293617"/>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25" name="组合 224"/>
            <p:cNvGrpSpPr/>
            <p:nvPr/>
          </p:nvGrpSpPr>
          <p:grpSpPr>
            <a:xfrm>
              <a:off x="6394316" y="3018636"/>
              <a:ext cx="2599820" cy="1468329"/>
              <a:chOff x="2325471" y="3026849"/>
              <a:chExt cx="2599820" cy="1468329"/>
            </a:xfrm>
          </p:grpSpPr>
          <p:sp>
            <p:nvSpPr>
              <p:cNvPr id="226" name="平行四边形 225"/>
              <p:cNvSpPr/>
              <p:nvPr/>
            </p:nvSpPr>
            <p:spPr>
              <a:xfrm>
                <a:off x="2325471" y="3026849"/>
                <a:ext cx="2599820" cy="1468329"/>
              </a:xfrm>
              <a:prstGeom prst="parallelogram">
                <a:avLst>
                  <a:gd name="adj" fmla="val 72649"/>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7" name="文本框 226"/>
              <p:cNvSpPr txBox="1"/>
              <p:nvPr/>
            </p:nvSpPr>
            <p:spPr>
              <a:xfrm rot="18430381">
                <a:off x="2972734" y="3631680"/>
                <a:ext cx="1327871" cy="369332"/>
              </a:xfrm>
              <a:prstGeom prst="rect">
                <a:avLst/>
              </a:prstGeom>
              <a:noFill/>
            </p:spPr>
            <p:txBody>
              <a:bodyPr wrap="square" rtlCol="0">
                <a:spAutoFit/>
              </a:bodyPr>
              <a:lstStyle/>
              <a:p>
                <a:pPr algn="ctr"/>
                <a:r>
                  <a:rPr lang="en-US" altLang="zh-CN" b="1" dirty="0">
                    <a:solidFill>
                      <a:schemeClr val="bg1"/>
                    </a:solidFill>
                    <a:latin typeface="+mn-ea"/>
                  </a:rPr>
                  <a:t>DATA1</a:t>
                </a:r>
                <a:endParaRPr lang="zh-CN" altLang="en-US" b="1" dirty="0">
                  <a:solidFill>
                    <a:schemeClr val="bg1"/>
                  </a:solidFill>
                  <a:latin typeface="+mn-ea"/>
                </a:endParaRPr>
              </a:p>
            </p:txBody>
          </p:sp>
          <p:cxnSp>
            <p:nvCxnSpPr>
              <p:cNvPr id="228" name="直接箭头连接符 227"/>
              <p:cNvCxnSpPr/>
              <p:nvPr/>
            </p:nvCxnSpPr>
            <p:spPr>
              <a:xfrm flipV="1">
                <a:off x="3886842" y="3166435"/>
                <a:ext cx="198759" cy="301746"/>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29" name="组合 228"/>
            <p:cNvGrpSpPr/>
            <p:nvPr/>
          </p:nvGrpSpPr>
          <p:grpSpPr>
            <a:xfrm>
              <a:off x="8994136" y="3027936"/>
              <a:ext cx="1447795" cy="1449732"/>
              <a:chOff x="4925291" y="3036149"/>
              <a:chExt cx="1447795" cy="1449732"/>
            </a:xfrm>
          </p:grpSpPr>
          <p:sp>
            <p:nvSpPr>
              <p:cNvPr id="230" name="平行四边形 229"/>
              <p:cNvSpPr/>
              <p:nvPr/>
            </p:nvSpPr>
            <p:spPr>
              <a:xfrm>
                <a:off x="4925291" y="3036149"/>
                <a:ext cx="1447795" cy="1449732"/>
              </a:xfrm>
              <a:prstGeom prst="parallelogram">
                <a:avLst>
                  <a:gd name="adj" fmla="val 72717"/>
                </a:avLst>
              </a:prstGeom>
              <a:solidFill>
                <a:schemeClr val="accent4"/>
              </a:solidFill>
              <a:ln>
                <a:solidFill>
                  <a:schemeClr val="tx1"/>
                </a:solidFill>
              </a:ln>
              <a:scene3d>
                <a:camera prst="orthographicFront">
                  <a:rot lat="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1" name="文本框 230"/>
              <p:cNvSpPr txBox="1"/>
              <p:nvPr/>
            </p:nvSpPr>
            <p:spPr>
              <a:xfrm rot="3259310">
                <a:off x="4969550" y="3556444"/>
                <a:ext cx="1327871" cy="369332"/>
              </a:xfrm>
              <a:prstGeom prst="rect">
                <a:avLst/>
              </a:prstGeom>
              <a:noFill/>
            </p:spPr>
            <p:txBody>
              <a:bodyPr wrap="square" rtlCol="0">
                <a:spAutoFit/>
              </a:bodyPr>
              <a:lstStyle/>
              <a:p>
                <a:pPr algn="ctr"/>
                <a:r>
                  <a:rPr lang="en-US" altLang="zh-CN" b="1" dirty="0">
                    <a:solidFill>
                      <a:schemeClr val="bg1"/>
                    </a:solidFill>
                    <a:latin typeface="+mn-ea"/>
                  </a:rPr>
                  <a:t>ACK1</a:t>
                </a:r>
                <a:endParaRPr lang="zh-CN" altLang="en-US" b="1" dirty="0">
                  <a:solidFill>
                    <a:schemeClr val="bg1"/>
                  </a:solidFill>
                  <a:latin typeface="+mn-ea"/>
                </a:endParaRPr>
              </a:p>
            </p:txBody>
          </p:sp>
          <p:cxnSp>
            <p:nvCxnSpPr>
              <p:cNvPr id="232" name="直接箭头连接符 231"/>
              <p:cNvCxnSpPr/>
              <p:nvPr/>
            </p:nvCxnSpPr>
            <p:spPr>
              <a:xfrm>
                <a:off x="5849715" y="4024271"/>
                <a:ext cx="219664" cy="293617"/>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sp>
          <p:nvSpPr>
            <p:cNvPr id="235" name="文本框 234"/>
            <p:cNvSpPr txBox="1"/>
            <p:nvPr/>
          </p:nvSpPr>
          <p:spPr>
            <a:xfrm>
              <a:off x="10239565" y="3556444"/>
              <a:ext cx="856822" cy="369332"/>
            </a:xfrm>
            <a:prstGeom prst="rect">
              <a:avLst/>
            </a:prstGeom>
            <a:noFill/>
          </p:spPr>
          <p:txBody>
            <a:bodyPr wrap="square" rtlCol="0">
              <a:spAutoFit/>
            </a:bodyPr>
            <a:lstStyle/>
            <a:p>
              <a:pPr algn="ctr"/>
              <a:r>
                <a:rPr lang="en-US" altLang="zh-CN" b="1" dirty="0">
                  <a:latin typeface="+mn-ea"/>
                </a:rPr>
                <a:t>……</a:t>
              </a:r>
              <a:endParaRPr lang="zh-CN" altLang="en-US" b="1" dirty="0">
                <a:latin typeface="+mn-ea"/>
              </a:endParaRPr>
            </a:p>
          </p:txBody>
        </p:sp>
      </p:grpSp>
      <p:grpSp>
        <p:nvGrpSpPr>
          <p:cNvPr id="237" name="组合 236"/>
          <p:cNvGrpSpPr/>
          <p:nvPr/>
        </p:nvGrpSpPr>
        <p:grpSpPr>
          <a:xfrm>
            <a:off x="1086090" y="2776869"/>
            <a:ext cx="10847458" cy="1968290"/>
            <a:chOff x="1086090" y="2776869"/>
            <a:chExt cx="10847458" cy="1968290"/>
          </a:xfrm>
        </p:grpSpPr>
        <p:sp>
          <p:nvSpPr>
            <p:cNvPr id="7" name="矩形 6"/>
            <p:cNvSpPr/>
            <p:nvPr/>
          </p:nvSpPr>
          <p:spPr>
            <a:xfrm>
              <a:off x="1246610" y="2776869"/>
              <a:ext cx="901243" cy="49996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主机乙</a:t>
              </a:r>
              <a:endParaRPr lang="zh-CN" altLang="en-US" b="1" dirty="0">
                <a:solidFill>
                  <a:schemeClr val="tx1"/>
                </a:solidFill>
              </a:endParaRPr>
            </a:p>
          </p:txBody>
        </p:sp>
        <p:sp>
          <p:nvSpPr>
            <p:cNvPr id="188" name="矩形 187"/>
            <p:cNvSpPr/>
            <p:nvPr/>
          </p:nvSpPr>
          <p:spPr>
            <a:xfrm>
              <a:off x="1246610" y="4245199"/>
              <a:ext cx="901243" cy="49996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主机甲</a:t>
              </a:r>
              <a:endParaRPr lang="zh-CN" altLang="en-US" b="1" dirty="0">
                <a:solidFill>
                  <a:schemeClr val="tx1"/>
                </a:solidFill>
              </a:endParaRPr>
            </a:p>
          </p:txBody>
        </p:sp>
        <p:cxnSp>
          <p:nvCxnSpPr>
            <p:cNvPr id="10" name="直接箭头连接符 9"/>
            <p:cNvCxnSpPr>
              <a:stCxn id="7" idx="3"/>
              <a:endCxn id="189" idx="1"/>
            </p:cNvCxnSpPr>
            <p:nvPr/>
          </p:nvCxnSpPr>
          <p:spPr>
            <a:xfrm>
              <a:off x="2147853" y="3026849"/>
              <a:ext cx="906206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9" name="文本框 188"/>
            <p:cNvSpPr txBox="1"/>
            <p:nvPr/>
          </p:nvSpPr>
          <p:spPr>
            <a:xfrm>
              <a:off x="11209921" y="2842183"/>
              <a:ext cx="723627" cy="369332"/>
            </a:xfrm>
            <a:prstGeom prst="rect">
              <a:avLst/>
            </a:prstGeom>
            <a:noFill/>
          </p:spPr>
          <p:txBody>
            <a:bodyPr wrap="square" rtlCol="0">
              <a:spAutoFit/>
            </a:bodyPr>
            <a:lstStyle/>
            <a:p>
              <a:r>
                <a:rPr lang="zh-CN" altLang="en-US" b="1" dirty="0"/>
                <a:t>时间</a:t>
              </a:r>
              <a:endParaRPr lang="zh-CN" altLang="en-US" b="1" dirty="0"/>
            </a:p>
          </p:txBody>
        </p:sp>
        <p:cxnSp>
          <p:nvCxnSpPr>
            <p:cNvPr id="18" name="直接箭头连接符 17"/>
            <p:cNvCxnSpPr>
              <a:stCxn id="188" idx="3"/>
              <a:endCxn id="192" idx="1"/>
            </p:cNvCxnSpPr>
            <p:nvPr/>
          </p:nvCxnSpPr>
          <p:spPr>
            <a:xfrm>
              <a:off x="2147853" y="4495179"/>
              <a:ext cx="906206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2" name="文本框 191"/>
            <p:cNvSpPr txBox="1"/>
            <p:nvPr/>
          </p:nvSpPr>
          <p:spPr>
            <a:xfrm>
              <a:off x="11209921" y="4310513"/>
              <a:ext cx="723627" cy="369332"/>
            </a:xfrm>
            <a:prstGeom prst="rect">
              <a:avLst/>
            </a:prstGeom>
            <a:noFill/>
          </p:spPr>
          <p:txBody>
            <a:bodyPr wrap="square" rtlCol="0">
              <a:spAutoFit/>
            </a:bodyPr>
            <a:lstStyle/>
            <a:p>
              <a:r>
                <a:rPr lang="zh-CN" altLang="en-US" b="1" dirty="0"/>
                <a:t>时间</a:t>
              </a:r>
              <a:endParaRPr lang="zh-CN" altLang="en-US" b="1" dirty="0"/>
            </a:p>
          </p:txBody>
        </p:sp>
        <p:sp>
          <p:nvSpPr>
            <p:cNvPr id="236" name="文本框 235"/>
            <p:cNvSpPr txBox="1"/>
            <p:nvPr/>
          </p:nvSpPr>
          <p:spPr>
            <a:xfrm>
              <a:off x="1086090" y="3468181"/>
              <a:ext cx="1261958" cy="646331"/>
            </a:xfrm>
            <a:prstGeom prst="rect">
              <a:avLst/>
            </a:prstGeom>
            <a:noFill/>
          </p:spPr>
          <p:txBody>
            <a:bodyPr wrap="square" rtlCol="0">
              <a:spAutoFit/>
            </a:bodyPr>
            <a:lstStyle/>
            <a:p>
              <a:pPr algn="ctr"/>
              <a:r>
                <a:rPr lang="zh-CN" altLang="en-US" b="1" dirty="0"/>
                <a:t>停止</a:t>
              </a:r>
              <a:r>
                <a:rPr lang="en-US" altLang="zh-CN" b="1" dirty="0"/>
                <a:t>-</a:t>
              </a:r>
              <a:r>
                <a:rPr lang="zh-CN" altLang="en-US" b="1" dirty="0"/>
                <a:t>等待</a:t>
              </a:r>
              <a:endParaRPr lang="en-US" altLang="zh-CN" b="1" dirty="0"/>
            </a:p>
            <a:p>
              <a:pPr algn="ctr"/>
              <a:r>
                <a:rPr lang="zh-CN" altLang="en-US" b="1" dirty="0"/>
                <a:t>协议</a:t>
              </a:r>
              <a:endParaRPr lang="en-US" altLang="zh-CN" b="1" dirty="0"/>
            </a:p>
          </p:txBody>
        </p:sp>
      </p:grpSp>
      <p:sp>
        <p:nvSpPr>
          <p:cNvPr id="63" name="文本框 62"/>
          <p:cNvSpPr txBox="1"/>
          <p:nvPr/>
        </p:nvSpPr>
        <p:spPr>
          <a:xfrm>
            <a:off x="1246610" y="5741783"/>
            <a:ext cx="1528436" cy="369332"/>
          </a:xfrm>
          <a:prstGeom prst="rect">
            <a:avLst/>
          </a:prstGeom>
          <a:noFill/>
        </p:spPr>
        <p:txBody>
          <a:bodyPr wrap="square" rtlCol="0">
            <a:spAutoFit/>
          </a:bodyPr>
          <a:lstStyle/>
          <a:p>
            <a:r>
              <a:rPr lang="zh-CN" altLang="en-US" b="1" dirty="0"/>
              <a:t>信道利用率</a:t>
            </a:r>
            <a:r>
              <a:rPr lang="en-US" altLang="zh-CN" b="1" dirty="0"/>
              <a:t> =</a:t>
            </a:r>
            <a:endParaRPr lang="en-US" altLang="zh-CN" b="1" dirty="0"/>
          </a:p>
        </p:txBody>
      </p:sp>
      <p:sp>
        <p:nvSpPr>
          <p:cNvPr id="64" name="文本框 63"/>
          <p:cNvSpPr txBox="1"/>
          <p:nvPr/>
        </p:nvSpPr>
        <p:spPr>
          <a:xfrm>
            <a:off x="3479279" y="5548029"/>
            <a:ext cx="2243241" cy="369332"/>
          </a:xfrm>
          <a:prstGeom prst="rect">
            <a:avLst/>
          </a:prstGeom>
          <a:noFill/>
        </p:spPr>
        <p:txBody>
          <a:bodyPr wrap="square" rtlCol="0">
            <a:spAutoFit/>
          </a:bodyPr>
          <a:lstStyle/>
          <a:p>
            <a:pPr algn="ctr"/>
            <a:r>
              <a:rPr lang="zh-CN" altLang="en-US" b="1" dirty="0"/>
              <a:t>数据帧的发送时延</a:t>
            </a:r>
            <a:endParaRPr lang="en-US" altLang="zh-CN" b="1" dirty="0"/>
          </a:p>
        </p:txBody>
      </p:sp>
      <p:sp>
        <p:nvSpPr>
          <p:cNvPr id="65" name="文本框 64"/>
          <p:cNvSpPr txBox="1"/>
          <p:nvPr/>
        </p:nvSpPr>
        <p:spPr>
          <a:xfrm>
            <a:off x="2635806" y="5926449"/>
            <a:ext cx="2047274" cy="369332"/>
          </a:xfrm>
          <a:prstGeom prst="rect">
            <a:avLst/>
          </a:prstGeom>
          <a:noFill/>
        </p:spPr>
        <p:txBody>
          <a:bodyPr wrap="square" rtlCol="0">
            <a:spAutoFit/>
          </a:bodyPr>
          <a:lstStyle/>
          <a:p>
            <a:pPr algn="ctr"/>
            <a:r>
              <a:rPr lang="zh-CN" altLang="en-US" b="1" dirty="0"/>
              <a:t>数据帧的发送时延</a:t>
            </a:r>
            <a:endParaRPr lang="en-US" altLang="zh-CN" b="1" dirty="0"/>
          </a:p>
        </p:txBody>
      </p:sp>
      <p:cxnSp>
        <p:nvCxnSpPr>
          <p:cNvPr id="11" name="直接连接符 10"/>
          <p:cNvCxnSpPr/>
          <p:nvPr/>
        </p:nvCxnSpPr>
        <p:spPr>
          <a:xfrm>
            <a:off x="2674868" y="5930585"/>
            <a:ext cx="403257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68" name="文本框 67"/>
              <p:cNvSpPr txBox="1"/>
              <p:nvPr/>
            </p:nvSpPr>
            <p:spPr>
              <a:xfrm rot="18430381">
                <a:off x="3321484" y="3594493"/>
                <a:ext cx="1514065" cy="369332"/>
              </a:xfrm>
              <a:prstGeom prst="rect">
                <a:avLst/>
              </a:prstGeom>
              <a:solidFill>
                <a:schemeClr val="accent3"/>
              </a:solidFill>
            </p:spPr>
            <p:txBody>
              <a:bodyPr wrap="square" rtlCol="0">
                <a:spAutoFit/>
              </a:bodyPr>
              <a:lstStyle/>
              <a:p>
                <a:pPr algn="ctr"/>
                <a:r>
                  <a:rPr lang="zh-CN" altLang="en-US" b="1" dirty="0">
                    <a:solidFill>
                      <a:schemeClr val="bg1"/>
                    </a:solidFill>
                    <a:latin typeface="+mn-ea"/>
                  </a:rPr>
                  <a:t>长度为</a:t>
                </a:r>
                <a14:m>
                  <m:oMath xmlns:m="http://schemas.openxmlformats.org/officeDocument/2006/math">
                    <m:r>
                      <a:rPr lang="en-US" altLang="zh-CN" i="1">
                        <a:solidFill>
                          <a:schemeClr val="bg1"/>
                        </a:solidFill>
                        <a:latin typeface="Cambria Math" panose="02040503050406030204" pitchFamily="18" charset="0"/>
                      </a:rPr>
                      <m:t>𝑥</m:t>
                    </m:r>
                  </m:oMath>
                </a14:m>
                <a:r>
                  <a:rPr lang="zh-CN" altLang="en-US" b="1" dirty="0">
                    <a:solidFill>
                      <a:schemeClr val="bg1"/>
                    </a:solidFill>
                    <a:latin typeface="+mn-ea"/>
                  </a:rPr>
                  <a:t>比特</a:t>
                </a:r>
                <a:endParaRPr lang="zh-CN" altLang="en-US" b="1" dirty="0">
                  <a:solidFill>
                    <a:schemeClr val="bg1"/>
                  </a:solidFill>
                  <a:latin typeface="+mn-ea"/>
                </a:endParaRPr>
              </a:p>
            </p:txBody>
          </p:sp>
        </mc:Choice>
        <mc:Fallback>
          <p:sp>
            <p:nvSpPr>
              <p:cNvPr id="68" name="文本框 67"/>
              <p:cNvSpPr txBox="1">
                <a:spLocks noRot="1" noChangeAspect="1" noMove="1" noResize="1" noEditPoints="1" noAdjustHandles="1" noChangeArrowheads="1" noChangeShapeType="1" noTextEdit="1"/>
              </p:cNvSpPr>
              <p:nvPr/>
            </p:nvSpPr>
            <p:spPr>
              <a:xfrm rot="18430381">
                <a:off x="3321484" y="3594493"/>
                <a:ext cx="1514065" cy="369332"/>
              </a:xfrm>
              <a:prstGeom prst="rect">
                <a:avLst/>
              </a:prstGeom>
              <a:blipFill rotWithShape="1">
                <a:blip r:embed="rId1"/>
                <a:stretch>
                  <a:fillRect l="10037" t="-143670" r="10109" b="-143521"/>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2" name="文本框 11"/>
              <p:cNvSpPr txBox="1"/>
              <p:nvPr/>
            </p:nvSpPr>
            <p:spPr>
              <a:xfrm>
                <a:off x="7078719" y="5409993"/>
                <a:ext cx="2847383" cy="1032911"/>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altLang="zh-CN" i="1" smtClean="0">
                          <a:latin typeface="Cambria Math" panose="02040503050406030204" pitchFamily="18" charset="0"/>
                        </a:rPr>
                        <m:t>4</m:t>
                      </m:r>
                      <m:r>
                        <a:rPr lang="en-US" altLang="zh-CN" b="0" i="1" smtClean="0">
                          <a:latin typeface="Cambria Math" panose="02040503050406030204" pitchFamily="18" charset="0"/>
                        </a:rPr>
                        <m:t>0</m:t>
                      </m:r>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f>
                            <m:fPr>
                              <m:ctrlPr>
                                <a:rPr lang="en-US" altLang="zh-CN" b="0" i="1" smtClean="0">
                                  <a:latin typeface="Cambria Math" panose="02040503050406030204" pitchFamily="18" charset="0"/>
                                </a:rPr>
                              </m:ctrlPr>
                            </m:fPr>
                            <m:num>
                              <m:r>
                                <a:rPr lang="en-US" altLang="zh-CN" b="0" i="1" smtClean="0">
                                  <a:solidFill>
                                    <a:schemeClr val="tx1"/>
                                  </a:solidFill>
                                  <a:latin typeface="Cambria Math" panose="02040503050406030204" pitchFamily="18" charset="0"/>
                                </a:rPr>
                                <m:t>𝑥</m:t>
                              </m:r>
                              <m:r>
                                <a:rPr lang="en-US" altLang="zh-CN" b="0" i="1" smtClean="0">
                                  <a:solidFill>
                                    <a:schemeClr val="tx1"/>
                                  </a:solidFill>
                                  <a:latin typeface="Cambria Math" panose="02040503050406030204" pitchFamily="18" charset="0"/>
                                </a:rPr>
                                <m:t> </m:t>
                              </m:r>
                              <m:r>
                                <a:rPr lang="en-US" altLang="zh-CN" b="0" i="1" smtClean="0">
                                  <a:latin typeface="Cambria Math" panose="02040503050406030204" pitchFamily="18" charset="0"/>
                                </a:rPr>
                                <m:t>𝑏</m:t>
                              </m:r>
                            </m:num>
                            <m:den>
                              <m:r>
                                <a:rPr lang="en-US" altLang="zh-CN" b="0" i="1" smtClean="0">
                                  <a:latin typeface="Cambria Math" panose="02040503050406030204" pitchFamily="18" charset="0"/>
                                </a:rPr>
                                <m:t>3</m:t>
                              </m:r>
                              <m:r>
                                <a:rPr lang="en-US" altLang="zh-CN" b="0" i="1" smtClean="0">
                                  <a:latin typeface="Cambria Math" panose="02040503050406030204" pitchFamily="18" charset="0"/>
                                </a:rPr>
                                <m:t>𝑘</m:t>
                              </m:r>
                              <m:r>
                                <a:rPr lang="en-US" altLang="zh-CN" b="0" i="1" smtClean="0">
                                  <a:latin typeface="Cambria Math" panose="02040503050406030204" pitchFamily="18" charset="0"/>
                                </a:rPr>
                                <m:t> </m:t>
                              </m:r>
                              <m:r>
                                <a:rPr lang="en-US" altLang="zh-CN" b="0" i="1" smtClean="0">
                                  <a:latin typeface="Cambria Math" panose="02040503050406030204" pitchFamily="18" charset="0"/>
                                </a:rPr>
                                <m:t>𝑏</m:t>
                              </m:r>
                              <m:r>
                                <a:rPr lang="en-US" altLang="zh-CN" b="0" i="1" smtClean="0">
                                  <a:latin typeface="Cambria Math" panose="02040503050406030204" pitchFamily="18" charset="0"/>
                                </a:rPr>
                                <m:t>/</m:t>
                              </m:r>
                              <m:r>
                                <a:rPr lang="en-US" altLang="zh-CN" b="0" i="1" smtClean="0">
                                  <a:latin typeface="Cambria Math" panose="02040503050406030204" pitchFamily="18" charset="0"/>
                                </a:rPr>
                                <m:t>𝑠</m:t>
                              </m:r>
                            </m:den>
                          </m:f>
                        </m:num>
                        <m:den>
                          <m:f>
                            <m:fPr>
                              <m:ctrlPr>
                                <a:rPr lang="en-US" altLang="zh-CN" b="0" i="1" smtClean="0">
                                  <a:latin typeface="Cambria Math" panose="02040503050406030204" pitchFamily="18" charset="0"/>
                                </a:rPr>
                              </m:ctrlPr>
                            </m:fPr>
                            <m:num>
                              <m:r>
                                <a:rPr lang="en-US" altLang="zh-CN" b="0" i="1" smtClean="0">
                                  <a:solidFill>
                                    <a:schemeClr val="tx1"/>
                                  </a:solidFill>
                                  <a:latin typeface="Cambria Math" panose="02040503050406030204" pitchFamily="18" charset="0"/>
                                </a:rPr>
                                <m:t>𝑥</m:t>
                              </m:r>
                              <m:r>
                                <a:rPr lang="en-US" altLang="zh-CN" b="0" i="1" smtClean="0">
                                  <a:solidFill>
                                    <a:schemeClr val="accent1">
                                      <a:lumMod val="75000"/>
                                    </a:schemeClr>
                                  </a:solidFill>
                                  <a:latin typeface="Cambria Math" panose="02040503050406030204" pitchFamily="18" charset="0"/>
                                </a:rPr>
                                <m:t> </m:t>
                              </m:r>
                              <m:r>
                                <a:rPr lang="en-US" altLang="zh-CN" b="0" i="1" smtClean="0">
                                  <a:latin typeface="Cambria Math" panose="02040503050406030204" pitchFamily="18" charset="0"/>
                                </a:rPr>
                                <m:t>𝑏</m:t>
                              </m:r>
                            </m:num>
                            <m:den>
                              <m:r>
                                <a:rPr lang="en-US" altLang="zh-CN" b="0" i="1" smtClean="0">
                                  <a:latin typeface="Cambria Math" panose="02040503050406030204" pitchFamily="18" charset="0"/>
                                </a:rPr>
                                <m:t>3</m:t>
                              </m:r>
                              <m:r>
                                <a:rPr lang="en-US" altLang="zh-CN" b="0" i="1" smtClean="0">
                                  <a:latin typeface="Cambria Math" panose="02040503050406030204" pitchFamily="18" charset="0"/>
                                </a:rPr>
                                <m:t>𝑘</m:t>
                              </m:r>
                              <m:r>
                                <a:rPr lang="en-US" altLang="zh-CN" b="0" i="1" smtClean="0">
                                  <a:latin typeface="Cambria Math" panose="02040503050406030204" pitchFamily="18" charset="0"/>
                                </a:rPr>
                                <m:t> </m:t>
                              </m:r>
                              <m:r>
                                <a:rPr lang="en-US" altLang="zh-CN" b="0" i="1" smtClean="0">
                                  <a:latin typeface="Cambria Math" panose="02040503050406030204" pitchFamily="18" charset="0"/>
                                </a:rPr>
                                <m:t>𝑏</m:t>
                              </m:r>
                              <m:r>
                                <a:rPr lang="en-US" altLang="zh-CN" b="0" i="1" smtClean="0">
                                  <a:latin typeface="Cambria Math" panose="02040503050406030204" pitchFamily="18" charset="0"/>
                                </a:rPr>
                                <m:t>/</m:t>
                              </m:r>
                              <m:r>
                                <a:rPr lang="en-US" altLang="zh-CN" b="0" i="1" smtClean="0">
                                  <a:latin typeface="Cambria Math" panose="02040503050406030204" pitchFamily="18" charset="0"/>
                                </a:rPr>
                                <m:t>𝑠</m:t>
                              </m:r>
                            </m:den>
                          </m:f>
                          <m:r>
                            <a:rPr lang="en-US" altLang="zh-CN" b="0" i="1" smtClean="0">
                              <a:latin typeface="Cambria Math" panose="02040503050406030204" pitchFamily="18" charset="0"/>
                            </a:rPr>
                            <m:t>+</m:t>
                          </m:r>
                          <m:r>
                            <a:rPr lang="en-US" altLang="zh-CN" b="0" i="1" smtClean="0">
                              <a:latin typeface="Cambria Math" panose="02040503050406030204" pitchFamily="18" charset="0"/>
                            </a:rPr>
                            <m:t>200</m:t>
                          </m:r>
                          <m:r>
                            <a:rPr lang="en-US" altLang="zh-CN" b="0" i="1" smtClean="0">
                              <a:latin typeface="Cambria Math" panose="02040503050406030204" pitchFamily="18" charset="0"/>
                            </a:rPr>
                            <m:t>𝑚𝑠</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2</m:t>
                          </m:r>
                        </m:den>
                      </m:f>
                    </m:oMath>
                  </m:oMathPara>
                </a14:m>
                <a:endParaRPr lang="zh-CN" altLang="en-US" dirty="0"/>
              </a:p>
            </p:txBody>
          </p:sp>
        </mc:Choice>
        <mc:Fallback>
          <p:sp>
            <p:nvSpPr>
              <p:cNvPr id="12" name="文本框 11"/>
              <p:cNvSpPr txBox="1">
                <a:spLocks noRot="1" noChangeAspect="1" noMove="1" noResize="1" noEditPoints="1" noAdjustHandles="1" noChangeArrowheads="1" noChangeShapeType="1" noTextEdit="1"/>
              </p:cNvSpPr>
              <p:nvPr/>
            </p:nvSpPr>
            <p:spPr>
              <a:xfrm>
                <a:off x="7078719" y="5409993"/>
                <a:ext cx="2847383" cy="1032911"/>
              </a:xfrm>
              <a:prstGeom prst="rect">
                <a:avLst/>
              </a:prstGeom>
              <a:blipFill rotWithShape="1">
                <a:blip r:embed="rId2"/>
                <a:stretch>
                  <a:fillRect l="-13" t="-41" r="-342" b="19"/>
                </a:stretch>
              </a:blipFill>
            </p:spPr>
            <p:txBody>
              <a:bodyPr/>
              <a:lstStyle/>
              <a:p>
                <a:r>
                  <a:rPr lang="zh-CN" altLang="en-US">
                    <a:noFill/>
                  </a:rPr>
                  <a:t> </a:t>
                </a:r>
              </a:p>
            </p:txBody>
          </p:sp>
        </mc:Fallback>
      </mc:AlternateContent>
      <p:grpSp>
        <p:nvGrpSpPr>
          <p:cNvPr id="14" name="组合 13"/>
          <p:cNvGrpSpPr/>
          <p:nvPr/>
        </p:nvGrpSpPr>
        <p:grpSpPr>
          <a:xfrm>
            <a:off x="10298256" y="5764547"/>
            <a:ext cx="1596261" cy="369332"/>
            <a:chOff x="9845174" y="4948237"/>
            <a:chExt cx="1596261" cy="369332"/>
          </a:xfrm>
        </p:grpSpPr>
        <p:sp>
          <p:nvSpPr>
            <p:cNvPr id="70" name="文本框 69"/>
            <p:cNvSpPr txBox="1"/>
            <p:nvPr/>
          </p:nvSpPr>
          <p:spPr>
            <a:xfrm>
              <a:off x="9845174" y="4948237"/>
              <a:ext cx="647402" cy="369332"/>
            </a:xfrm>
            <a:prstGeom prst="rect">
              <a:avLst/>
            </a:prstGeom>
            <a:noFill/>
          </p:spPr>
          <p:txBody>
            <a:bodyPr wrap="square" rtlCol="0">
              <a:spAutoFit/>
            </a:bodyPr>
            <a:lstStyle/>
            <a:p>
              <a:r>
                <a:rPr lang="zh-CN" altLang="en-US" b="1" dirty="0"/>
                <a:t>解得</a:t>
              </a:r>
              <a:endParaRPr lang="en-US" altLang="zh-CN" b="1" dirty="0"/>
            </a:p>
          </p:txBody>
        </p:sp>
        <mc:AlternateContent xmlns:mc="http://schemas.openxmlformats.org/markup-compatibility/2006">
          <mc:Choice xmlns:a14="http://schemas.microsoft.com/office/drawing/2010/main" Requires="a14">
            <p:sp>
              <p:nvSpPr>
                <p:cNvPr id="13" name="文本框 12"/>
                <p:cNvSpPr txBox="1"/>
                <p:nvPr/>
              </p:nvSpPr>
              <p:spPr>
                <a:xfrm>
                  <a:off x="10441931" y="4994402"/>
                  <a:ext cx="999504"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800</m:t>
                        </m:r>
                        <m:r>
                          <a:rPr lang="en-US" altLang="zh-CN" b="0" i="1" smtClean="0">
                            <a:latin typeface="Cambria Math" panose="02040503050406030204" pitchFamily="18" charset="0"/>
                          </a:rPr>
                          <m:t>𝑏</m:t>
                        </m:r>
                      </m:oMath>
                    </m:oMathPara>
                  </a14:m>
                  <a:endParaRPr lang="zh-CN" altLang="en-US" dirty="0"/>
                </a:p>
              </p:txBody>
            </p:sp>
          </mc:Choice>
          <mc:Fallback>
            <p:sp>
              <p:nvSpPr>
                <p:cNvPr id="13" name="文本框 12"/>
                <p:cNvSpPr txBox="1">
                  <a:spLocks noRot="1" noChangeAspect="1" noMove="1" noResize="1" noEditPoints="1" noAdjustHandles="1" noChangeArrowheads="1" noChangeShapeType="1" noTextEdit="1"/>
                </p:cNvSpPr>
                <p:nvPr/>
              </p:nvSpPr>
              <p:spPr>
                <a:xfrm>
                  <a:off x="10441931" y="4994402"/>
                  <a:ext cx="999504" cy="276999"/>
                </a:xfrm>
                <a:prstGeom prst="rect">
                  <a:avLst/>
                </a:prstGeom>
                <a:blipFill rotWithShape="1">
                  <a:blip r:embed="rId3"/>
                </a:blipFill>
              </p:spPr>
              <p:txBody>
                <a:bodyPr/>
                <a:lstStyle/>
                <a:p>
                  <a:r>
                    <a:rPr lang="zh-CN" altLang="en-US">
                      <a:noFill/>
                    </a:rPr>
                    <a:t> </a:t>
                  </a:r>
                </a:p>
              </p:txBody>
            </p:sp>
          </mc:Fallback>
        </mc:AlternateContent>
      </p:grpSp>
      <p:sp>
        <p:nvSpPr>
          <p:cNvPr id="73" name="文本框 72"/>
          <p:cNvSpPr txBox="1"/>
          <p:nvPr/>
        </p:nvSpPr>
        <p:spPr>
          <a:xfrm>
            <a:off x="4541357" y="5935624"/>
            <a:ext cx="410768" cy="369332"/>
          </a:xfrm>
          <a:prstGeom prst="rect">
            <a:avLst/>
          </a:prstGeom>
          <a:noFill/>
        </p:spPr>
        <p:txBody>
          <a:bodyPr wrap="square" rtlCol="0">
            <a:spAutoFit/>
          </a:bodyPr>
          <a:lstStyle/>
          <a:p>
            <a:pPr algn="ctr"/>
            <a:r>
              <a:rPr lang="en-US" altLang="zh-CN" b="1" dirty="0"/>
              <a:t>+</a:t>
            </a:r>
            <a:endParaRPr lang="en-US" altLang="zh-CN" b="1" dirty="0"/>
          </a:p>
        </p:txBody>
      </p:sp>
      <p:sp>
        <p:nvSpPr>
          <p:cNvPr id="74" name="文本框 73"/>
          <p:cNvSpPr txBox="1"/>
          <p:nvPr/>
        </p:nvSpPr>
        <p:spPr>
          <a:xfrm>
            <a:off x="4772765" y="5926449"/>
            <a:ext cx="2007576" cy="369332"/>
          </a:xfrm>
          <a:prstGeom prst="rect">
            <a:avLst/>
          </a:prstGeom>
          <a:noFill/>
        </p:spPr>
        <p:txBody>
          <a:bodyPr wrap="square" rtlCol="0">
            <a:spAutoFit/>
          </a:bodyPr>
          <a:lstStyle/>
          <a:p>
            <a:pPr algn="ctr"/>
            <a:r>
              <a:rPr lang="zh-CN" altLang="en-US" b="1" dirty="0"/>
              <a:t>单程传播时延 </a:t>
            </a:r>
            <a:r>
              <a:rPr lang="en-US" altLang="zh-CN" b="1" dirty="0"/>
              <a:t>× 2</a:t>
            </a:r>
            <a:endParaRPr lang="en-US" altLang="zh-CN" b="1" dirty="0"/>
          </a:p>
        </p:txBody>
      </p:sp>
    </p:spTree>
    <p:custDataLst>
      <p:tags r:id="rId4"/>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1"/>
                                        </p:tgtEl>
                                        <p:attrNameLst>
                                          <p:attrName>style.visibility</p:attrName>
                                        </p:attrNameLst>
                                      </p:cBhvr>
                                      <p:to>
                                        <p:strVal val="visible"/>
                                      </p:to>
                                    </p:set>
                                    <p:animEffect transition="in" filter="wipe(left)">
                                      <p:cBhvr>
                                        <p:cTn id="12" dur="500"/>
                                        <p:tgtEl>
                                          <p:spTgt spid="61"/>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grpId="0" nodeType="clickEffect">
                                  <p:stCondLst>
                                    <p:cond delay="0"/>
                                  </p:stCondLst>
                                  <p:childTnLst>
                                    <p:set>
                                      <p:cBhvr>
                                        <p:cTn id="16" dur="1" fill="hold">
                                          <p:stCondLst>
                                            <p:cond delay="0"/>
                                          </p:stCondLst>
                                        </p:cTn>
                                        <p:tgtEl>
                                          <p:spTgt spid="63"/>
                                        </p:tgtEl>
                                        <p:attrNameLst>
                                          <p:attrName>style.visibility</p:attrName>
                                        </p:attrNameLst>
                                      </p:cBhvr>
                                      <p:to>
                                        <p:strVal val="visible"/>
                                      </p:to>
                                    </p:set>
                                    <p:anim calcmode="lin" valueType="num">
                                      <p:cBhvr>
                                        <p:cTn id="17" dur="500" fill="hold"/>
                                        <p:tgtEl>
                                          <p:spTgt spid="63"/>
                                        </p:tgtEl>
                                        <p:attrNameLst>
                                          <p:attrName>ppt_w</p:attrName>
                                        </p:attrNameLst>
                                      </p:cBhvr>
                                      <p:tavLst>
                                        <p:tav tm="0">
                                          <p:val>
                                            <p:fltVal val="0"/>
                                          </p:val>
                                        </p:tav>
                                        <p:tav tm="100000">
                                          <p:val>
                                            <p:strVal val="#ppt_w"/>
                                          </p:val>
                                        </p:tav>
                                      </p:tavLst>
                                    </p:anim>
                                    <p:anim calcmode="lin" valueType="num">
                                      <p:cBhvr>
                                        <p:cTn id="18" dur="500" fill="hold"/>
                                        <p:tgtEl>
                                          <p:spTgt spid="63"/>
                                        </p:tgtEl>
                                        <p:attrNameLst>
                                          <p:attrName>ppt_h</p:attrName>
                                        </p:attrNameLst>
                                      </p:cBhvr>
                                      <p:tavLst>
                                        <p:tav tm="0">
                                          <p:val>
                                            <p:fltVal val="0"/>
                                          </p:val>
                                        </p:tav>
                                        <p:tav tm="100000">
                                          <p:val>
                                            <p:strVal val="#ppt_h"/>
                                          </p:val>
                                        </p:tav>
                                      </p:tavLst>
                                    </p:anim>
                                    <p:animEffect transition="in" filter="fade">
                                      <p:cBhvr>
                                        <p:cTn id="19" dur="500"/>
                                        <p:tgtEl>
                                          <p:spTgt spid="63"/>
                                        </p:tgtEl>
                                      </p:cBhvr>
                                    </p:animEffect>
                                  </p:childTnLst>
                                </p:cTn>
                              </p:par>
                            </p:childTnLst>
                          </p:cTn>
                        </p:par>
                      </p:childTnLst>
                    </p:cTn>
                  </p:par>
                  <p:par>
                    <p:cTn id="20" fill="hold">
                      <p:stCondLst>
                        <p:cond delay="indefinite"/>
                      </p:stCondLst>
                      <p:childTnLst>
                        <p:par>
                          <p:cTn id="21" fill="hold">
                            <p:stCondLst>
                              <p:cond delay="0"/>
                            </p:stCondLst>
                            <p:childTnLst>
                              <p:par>
                                <p:cTn id="22" presetID="53" presetClass="entr" presetSubtype="16" fill="hold" grpId="0" nodeType="clickEffect">
                                  <p:stCondLst>
                                    <p:cond delay="0"/>
                                  </p:stCondLst>
                                  <p:childTnLst>
                                    <p:set>
                                      <p:cBhvr>
                                        <p:cTn id="23" dur="1" fill="hold">
                                          <p:stCondLst>
                                            <p:cond delay="0"/>
                                          </p:stCondLst>
                                        </p:cTn>
                                        <p:tgtEl>
                                          <p:spTgt spid="64"/>
                                        </p:tgtEl>
                                        <p:attrNameLst>
                                          <p:attrName>style.visibility</p:attrName>
                                        </p:attrNameLst>
                                      </p:cBhvr>
                                      <p:to>
                                        <p:strVal val="visible"/>
                                      </p:to>
                                    </p:set>
                                    <p:anim calcmode="lin" valueType="num">
                                      <p:cBhvr>
                                        <p:cTn id="24" dur="500" fill="hold"/>
                                        <p:tgtEl>
                                          <p:spTgt spid="64"/>
                                        </p:tgtEl>
                                        <p:attrNameLst>
                                          <p:attrName>ppt_w</p:attrName>
                                        </p:attrNameLst>
                                      </p:cBhvr>
                                      <p:tavLst>
                                        <p:tav tm="0">
                                          <p:val>
                                            <p:fltVal val="0"/>
                                          </p:val>
                                        </p:tav>
                                        <p:tav tm="100000">
                                          <p:val>
                                            <p:strVal val="#ppt_w"/>
                                          </p:val>
                                        </p:tav>
                                      </p:tavLst>
                                    </p:anim>
                                    <p:anim calcmode="lin" valueType="num">
                                      <p:cBhvr>
                                        <p:cTn id="25" dur="500" fill="hold"/>
                                        <p:tgtEl>
                                          <p:spTgt spid="64"/>
                                        </p:tgtEl>
                                        <p:attrNameLst>
                                          <p:attrName>ppt_h</p:attrName>
                                        </p:attrNameLst>
                                      </p:cBhvr>
                                      <p:tavLst>
                                        <p:tav tm="0">
                                          <p:val>
                                            <p:fltVal val="0"/>
                                          </p:val>
                                        </p:tav>
                                        <p:tav tm="100000">
                                          <p:val>
                                            <p:strVal val="#ppt_h"/>
                                          </p:val>
                                        </p:tav>
                                      </p:tavLst>
                                    </p:anim>
                                    <p:animEffect transition="in" filter="fade">
                                      <p:cBhvr>
                                        <p:cTn id="26" dur="500"/>
                                        <p:tgtEl>
                                          <p:spTgt spid="64"/>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wipe(left)">
                                      <p:cBhvr>
                                        <p:cTn id="31" dur="500"/>
                                        <p:tgtEl>
                                          <p:spTgt spid="11"/>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grpId="0" nodeType="clickEffect">
                                  <p:stCondLst>
                                    <p:cond delay="0"/>
                                  </p:stCondLst>
                                  <p:childTnLst>
                                    <p:set>
                                      <p:cBhvr>
                                        <p:cTn id="35" dur="1" fill="hold">
                                          <p:stCondLst>
                                            <p:cond delay="0"/>
                                          </p:stCondLst>
                                        </p:cTn>
                                        <p:tgtEl>
                                          <p:spTgt spid="65"/>
                                        </p:tgtEl>
                                        <p:attrNameLst>
                                          <p:attrName>style.visibility</p:attrName>
                                        </p:attrNameLst>
                                      </p:cBhvr>
                                      <p:to>
                                        <p:strVal val="visible"/>
                                      </p:to>
                                    </p:set>
                                    <p:anim calcmode="lin" valueType="num">
                                      <p:cBhvr>
                                        <p:cTn id="36" dur="500" fill="hold"/>
                                        <p:tgtEl>
                                          <p:spTgt spid="65"/>
                                        </p:tgtEl>
                                        <p:attrNameLst>
                                          <p:attrName>ppt_w</p:attrName>
                                        </p:attrNameLst>
                                      </p:cBhvr>
                                      <p:tavLst>
                                        <p:tav tm="0">
                                          <p:val>
                                            <p:fltVal val="0"/>
                                          </p:val>
                                        </p:tav>
                                        <p:tav tm="100000">
                                          <p:val>
                                            <p:strVal val="#ppt_w"/>
                                          </p:val>
                                        </p:tav>
                                      </p:tavLst>
                                    </p:anim>
                                    <p:anim calcmode="lin" valueType="num">
                                      <p:cBhvr>
                                        <p:cTn id="37" dur="500" fill="hold"/>
                                        <p:tgtEl>
                                          <p:spTgt spid="65"/>
                                        </p:tgtEl>
                                        <p:attrNameLst>
                                          <p:attrName>ppt_h</p:attrName>
                                        </p:attrNameLst>
                                      </p:cBhvr>
                                      <p:tavLst>
                                        <p:tav tm="0">
                                          <p:val>
                                            <p:fltVal val="0"/>
                                          </p:val>
                                        </p:tav>
                                        <p:tav tm="100000">
                                          <p:val>
                                            <p:strVal val="#ppt_h"/>
                                          </p:val>
                                        </p:tav>
                                      </p:tavLst>
                                    </p:anim>
                                    <p:animEffect transition="in" filter="fade">
                                      <p:cBhvr>
                                        <p:cTn id="38" dur="500"/>
                                        <p:tgtEl>
                                          <p:spTgt spid="65"/>
                                        </p:tgtEl>
                                      </p:cBhvr>
                                    </p:animEffect>
                                  </p:childTnLst>
                                </p:cTn>
                              </p:par>
                            </p:childTnLst>
                          </p:cTn>
                        </p:par>
                      </p:childTnLst>
                    </p:cTn>
                  </p:par>
                  <p:par>
                    <p:cTn id="39" fill="hold">
                      <p:stCondLst>
                        <p:cond delay="indefinite"/>
                      </p:stCondLst>
                      <p:childTnLst>
                        <p:par>
                          <p:cTn id="40" fill="hold">
                            <p:stCondLst>
                              <p:cond delay="0"/>
                            </p:stCondLst>
                            <p:childTnLst>
                              <p:par>
                                <p:cTn id="41" presetID="53" presetClass="entr" presetSubtype="16" fill="hold" grpId="0" nodeType="clickEffect">
                                  <p:stCondLst>
                                    <p:cond delay="0"/>
                                  </p:stCondLst>
                                  <p:childTnLst>
                                    <p:set>
                                      <p:cBhvr>
                                        <p:cTn id="42" dur="1" fill="hold">
                                          <p:stCondLst>
                                            <p:cond delay="0"/>
                                          </p:stCondLst>
                                        </p:cTn>
                                        <p:tgtEl>
                                          <p:spTgt spid="73"/>
                                        </p:tgtEl>
                                        <p:attrNameLst>
                                          <p:attrName>style.visibility</p:attrName>
                                        </p:attrNameLst>
                                      </p:cBhvr>
                                      <p:to>
                                        <p:strVal val="visible"/>
                                      </p:to>
                                    </p:set>
                                    <p:anim calcmode="lin" valueType="num">
                                      <p:cBhvr>
                                        <p:cTn id="43" dur="500" fill="hold"/>
                                        <p:tgtEl>
                                          <p:spTgt spid="73"/>
                                        </p:tgtEl>
                                        <p:attrNameLst>
                                          <p:attrName>ppt_w</p:attrName>
                                        </p:attrNameLst>
                                      </p:cBhvr>
                                      <p:tavLst>
                                        <p:tav tm="0">
                                          <p:val>
                                            <p:fltVal val="0"/>
                                          </p:val>
                                        </p:tav>
                                        <p:tav tm="100000">
                                          <p:val>
                                            <p:strVal val="#ppt_w"/>
                                          </p:val>
                                        </p:tav>
                                      </p:tavLst>
                                    </p:anim>
                                    <p:anim calcmode="lin" valueType="num">
                                      <p:cBhvr>
                                        <p:cTn id="44" dur="500" fill="hold"/>
                                        <p:tgtEl>
                                          <p:spTgt spid="73"/>
                                        </p:tgtEl>
                                        <p:attrNameLst>
                                          <p:attrName>ppt_h</p:attrName>
                                        </p:attrNameLst>
                                      </p:cBhvr>
                                      <p:tavLst>
                                        <p:tav tm="0">
                                          <p:val>
                                            <p:fltVal val="0"/>
                                          </p:val>
                                        </p:tav>
                                        <p:tav tm="100000">
                                          <p:val>
                                            <p:strVal val="#ppt_h"/>
                                          </p:val>
                                        </p:tav>
                                      </p:tavLst>
                                    </p:anim>
                                    <p:animEffect transition="in" filter="fade">
                                      <p:cBhvr>
                                        <p:cTn id="45" dur="500"/>
                                        <p:tgtEl>
                                          <p:spTgt spid="73"/>
                                        </p:tgtEl>
                                      </p:cBhvr>
                                    </p:animEffect>
                                  </p:childTnLst>
                                </p:cTn>
                              </p:par>
                            </p:childTnLst>
                          </p:cTn>
                        </p:par>
                      </p:childTnLst>
                    </p:cTn>
                  </p:par>
                  <p:par>
                    <p:cTn id="46" fill="hold">
                      <p:stCondLst>
                        <p:cond delay="indefinite"/>
                      </p:stCondLst>
                      <p:childTnLst>
                        <p:par>
                          <p:cTn id="47" fill="hold">
                            <p:stCondLst>
                              <p:cond delay="0"/>
                            </p:stCondLst>
                            <p:childTnLst>
                              <p:par>
                                <p:cTn id="48" presetID="53" presetClass="entr" presetSubtype="16" fill="hold" grpId="0" nodeType="clickEffect">
                                  <p:stCondLst>
                                    <p:cond delay="0"/>
                                  </p:stCondLst>
                                  <p:childTnLst>
                                    <p:set>
                                      <p:cBhvr>
                                        <p:cTn id="49" dur="1" fill="hold">
                                          <p:stCondLst>
                                            <p:cond delay="0"/>
                                          </p:stCondLst>
                                        </p:cTn>
                                        <p:tgtEl>
                                          <p:spTgt spid="74"/>
                                        </p:tgtEl>
                                        <p:attrNameLst>
                                          <p:attrName>style.visibility</p:attrName>
                                        </p:attrNameLst>
                                      </p:cBhvr>
                                      <p:to>
                                        <p:strVal val="visible"/>
                                      </p:to>
                                    </p:set>
                                    <p:anim calcmode="lin" valueType="num">
                                      <p:cBhvr>
                                        <p:cTn id="50" dur="500" fill="hold"/>
                                        <p:tgtEl>
                                          <p:spTgt spid="74"/>
                                        </p:tgtEl>
                                        <p:attrNameLst>
                                          <p:attrName>ppt_w</p:attrName>
                                        </p:attrNameLst>
                                      </p:cBhvr>
                                      <p:tavLst>
                                        <p:tav tm="0">
                                          <p:val>
                                            <p:fltVal val="0"/>
                                          </p:val>
                                        </p:tav>
                                        <p:tav tm="100000">
                                          <p:val>
                                            <p:strVal val="#ppt_w"/>
                                          </p:val>
                                        </p:tav>
                                      </p:tavLst>
                                    </p:anim>
                                    <p:anim calcmode="lin" valueType="num">
                                      <p:cBhvr>
                                        <p:cTn id="51" dur="500" fill="hold"/>
                                        <p:tgtEl>
                                          <p:spTgt spid="74"/>
                                        </p:tgtEl>
                                        <p:attrNameLst>
                                          <p:attrName>ppt_h</p:attrName>
                                        </p:attrNameLst>
                                      </p:cBhvr>
                                      <p:tavLst>
                                        <p:tav tm="0">
                                          <p:val>
                                            <p:fltVal val="0"/>
                                          </p:val>
                                        </p:tav>
                                        <p:tav tm="100000">
                                          <p:val>
                                            <p:strVal val="#ppt_h"/>
                                          </p:val>
                                        </p:tav>
                                      </p:tavLst>
                                    </p:anim>
                                    <p:animEffect transition="in" filter="fade">
                                      <p:cBhvr>
                                        <p:cTn id="52" dur="500"/>
                                        <p:tgtEl>
                                          <p:spTgt spid="74"/>
                                        </p:tgtEl>
                                      </p:cBhvr>
                                    </p:animEffect>
                                  </p:childTnLst>
                                </p:cTn>
                              </p:par>
                            </p:childTnLst>
                          </p:cTn>
                        </p:par>
                      </p:childTnLst>
                    </p:cTn>
                  </p:par>
                  <p:par>
                    <p:cTn id="53" fill="hold">
                      <p:stCondLst>
                        <p:cond delay="indefinite"/>
                      </p:stCondLst>
                      <p:childTnLst>
                        <p:par>
                          <p:cTn id="54" fill="hold">
                            <p:stCondLst>
                              <p:cond delay="0"/>
                            </p:stCondLst>
                            <p:childTnLst>
                              <p:par>
                                <p:cTn id="55" presetID="30" presetClass="entr" presetSubtype="0" fill="hold" grpId="0" nodeType="clickEffect">
                                  <p:stCondLst>
                                    <p:cond delay="0"/>
                                  </p:stCondLst>
                                  <p:childTnLst>
                                    <p:set>
                                      <p:cBhvr>
                                        <p:cTn id="56" dur="1" fill="hold">
                                          <p:stCondLst>
                                            <p:cond delay="0"/>
                                          </p:stCondLst>
                                        </p:cTn>
                                        <p:tgtEl>
                                          <p:spTgt spid="68"/>
                                        </p:tgtEl>
                                        <p:attrNameLst>
                                          <p:attrName>style.visibility</p:attrName>
                                        </p:attrNameLst>
                                      </p:cBhvr>
                                      <p:to>
                                        <p:strVal val="visible"/>
                                      </p:to>
                                    </p:set>
                                    <p:animEffect transition="in" filter="fade">
                                      <p:cBhvr>
                                        <p:cTn id="57" dur="800" decel="100000"/>
                                        <p:tgtEl>
                                          <p:spTgt spid="68"/>
                                        </p:tgtEl>
                                      </p:cBhvr>
                                    </p:animEffect>
                                    <p:anim calcmode="lin" valueType="num">
                                      <p:cBhvr>
                                        <p:cTn id="58" dur="800" decel="100000" fill="hold"/>
                                        <p:tgtEl>
                                          <p:spTgt spid="68"/>
                                        </p:tgtEl>
                                        <p:attrNameLst>
                                          <p:attrName>style.rotation</p:attrName>
                                        </p:attrNameLst>
                                      </p:cBhvr>
                                      <p:tavLst>
                                        <p:tav tm="0">
                                          <p:val>
                                            <p:fltVal val="-90"/>
                                          </p:val>
                                        </p:tav>
                                        <p:tav tm="100000">
                                          <p:val>
                                            <p:fltVal val="0"/>
                                          </p:val>
                                        </p:tav>
                                      </p:tavLst>
                                    </p:anim>
                                    <p:anim calcmode="lin" valueType="num">
                                      <p:cBhvr>
                                        <p:cTn id="59" dur="800" decel="100000" fill="hold"/>
                                        <p:tgtEl>
                                          <p:spTgt spid="68"/>
                                        </p:tgtEl>
                                        <p:attrNameLst>
                                          <p:attrName>ppt_x</p:attrName>
                                        </p:attrNameLst>
                                      </p:cBhvr>
                                      <p:tavLst>
                                        <p:tav tm="0">
                                          <p:val>
                                            <p:strVal val="#ppt_x+0.4"/>
                                          </p:val>
                                        </p:tav>
                                        <p:tav tm="100000">
                                          <p:val>
                                            <p:strVal val="#ppt_x-0.05"/>
                                          </p:val>
                                        </p:tav>
                                      </p:tavLst>
                                    </p:anim>
                                    <p:anim calcmode="lin" valueType="num">
                                      <p:cBhvr>
                                        <p:cTn id="60" dur="800" decel="100000" fill="hold"/>
                                        <p:tgtEl>
                                          <p:spTgt spid="68"/>
                                        </p:tgtEl>
                                        <p:attrNameLst>
                                          <p:attrName>ppt_y</p:attrName>
                                        </p:attrNameLst>
                                      </p:cBhvr>
                                      <p:tavLst>
                                        <p:tav tm="0">
                                          <p:val>
                                            <p:strVal val="#ppt_y-0.4"/>
                                          </p:val>
                                        </p:tav>
                                        <p:tav tm="100000">
                                          <p:val>
                                            <p:strVal val="#ppt_y+0.1"/>
                                          </p:val>
                                        </p:tav>
                                      </p:tavLst>
                                    </p:anim>
                                    <p:anim calcmode="lin" valueType="num">
                                      <p:cBhvr>
                                        <p:cTn id="61" dur="200" accel="100000" fill="hold">
                                          <p:stCondLst>
                                            <p:cond delay="800"/>
                                          </p:stCondLst>
                                        </p:cTn>
                                        <p:tgtEl>
                                          <p:spTgt spid="68"/>
                                        </p:tgtEl>
                                        <p:attrNameLst>
                                          <p:attrName>ppt_x</p:attrName>
                                        </p:attrNameLst>
                                      </p:cBhvr>
                                      <p:tavLst>
                                        <p:tav tm="0">
                                          <p:val>
                                            <p:strVal val="#ppt_x-0.05"/>
                                          </p:val>
                                        </p:tav>
                                        <p:tav tm="100000">
                                          <p:val>
                                            <p:strVal val="#ppt_x"/>
                                          </p:val>
                                        </p:tav>
                                      </p:tavLst>
                                    </p:anim>
                                    <p:anim calcmode="lin" valueType="num">
                                      <p:cBhvr>
                                        <p:cTn id="62" dur="200" accel="100000" fill="hold">
                                          <p:stCondLst>
                                            <p:cond delay="800"/>
                                          </p:stCondLst>
                                        </p:cTn>
                                        <p:tgtEl>
                                          <p:spTgt spid="68"/>
                                        </p:tgtEl>
                                        <p:attrNameLst>
                                          <p:attrName>ppt_y</p:attrName>
                                        </p:attrNameLst>
                                      </p:cBhvr>
                                      <p:tavLst>
                                        <p:tav tm="0">
                                          <p:val>
                                            <p:strVal val="#ppt_y+0.1"/>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12"/>
                                        </p:tgtEl>
                                        <p:attrNameLst>
                                          <p:attrName>style.visibility</p:attrName>
                                        </p:attrNameLst>
                                      </p:cBhvr>
                                      <p:to>
                                        <p:strVal val="visible"/>
                                      </p:to>
                                    </p:set>
                                    <p:animEffect transition="in" filter="wipe(left)">
                                      <p:cBhvr>
                                        <p:cTn id="67" dur="500"/>
                                        <p:tgtEl>
                                          <p:spTgt spid="12"/>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nodeType="clickEffect">
                                  <p:stCondLst>
                                    <p:cond delay="0"/>
                                  </p:stCondLst>
                                  <p:childTnLst>
                                    <p:set>
                                      <p:cBhvr>
                                        <p:cTn id="71" dur="1" fill="hold">
                                          <p:stCondLst>
                                            <p:cond delay="0"/>
                                          </p:stCondLst>
                                        </p:cTn>
                                        <p:tgtEl>
                                          <p:spTgt spid="14"/>
                                        </p:tgtEl>
                                        <p:attrNameLst>
                                          <p:attrName>style.visibility</p:attrName>
                                        </p:attrNameLst>
                                      </p:cBhvr>
                                      <p:to>
                                        <p:strVal val="visible"/>
                                      </p:to>
                                    </p:set>
                                    <p:animEffect transition="in" filter="wipe(left)">
                                      <p:cBhvr>
                                        <p:cTn id="7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bldLvl="0" animBg="1"/>
      <p:bldP spid="8" grpId="0" bldLvl="0" animBg="1"/>
      <p:bldP spid="63" grpId="0"/>
      <p:bldP spid="64" grpId="0"/>
      <p:bldP spid="65" grpId="0"/>
      <p:bldP spid="68" grpId="0" bldLvl="0" animBg="1"/>
      <p:bldP spid="12" grpId="0"/>
      <p:bldP spid="73" grpId="0"/>
      <p:bldP spid="74" grpId="0"/>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组合 37"/>
          <p:cNvGrpSpPr/>
          <p:nvPr/>
        </p:nvGrpSpPr>
        <p:grpSpPr>
          <a:xfrm>
            <a:off x="3492978" y="3240079"/>
            <a:ext cx="4183200" cy="955020"/>
            <a:chOff x="1404666" y="3244334"/>
            <a:chExt cx="4183200" cy="955020"/>
          </a:xfrm>
        </p:grpSpPr>
        <p:sp>
          <p:nvSpPr>
            <p:cNvPr id="39" name="矩形 38"/>
            <p:cNvSpPr/>
            <p:nvPr/>
          </p:nvSpPr>
          <p:spPr>
            <a:xfrm>
              <a:off x="1404666" y="3657890"/>
              <a:ext cx="4183200" cy="541464"/>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mc:Choice xmlns:a14="http://schemas.microsoft.com/office/drawing/2010/main" Requires="a14">
            <p:sp>
              <p:nvSpPr>
                <p:cNvPr id="40" name="文本框 39"/>
                <p:cNvSpPr txBox="1"/>
                <p:nvPr/>
              </p:nvSpPr>
              <p:spPr>
                <a:xfrm>
                  <a:off x="2973446" y="3244334"/>
                  <a:ext cx="1067217" cy="369332"/>
                </a:xfrm>
                <a:prstGeom prst="rect">
                  <a:avLst/>
                </a:prstGeom>
                <a:noFill/>
              </p:spPr>
              <p:txBody>
                <a:bodyPr wrap="square">
                  <a:spAutoFit/>
                </a:bodyPr>
                <a:lstStyle/>
                <a:p>
                  <a14:m>
                    <m:oMathPara xmlns:m="http://schemas.openxmlformats.org/officeDocument/2006/math">
                      <m:oMathParaPr>
                        <m:jc m:val="centerGroup"/>
                      </m:oMathParaPr>
                      <m:oMath xmlns:m="http://schemas.openxmlformats.org/officeDocument/2006/math">
                        <m:sSub>
                          <m:sSubPr>
                            <m:ctrlPr>
                              <a:rPr lang="en-US" altLang="zh-CN" b="1" i="1" smtClean="0">
                                <a:solidFill>
                                  <a:schemeClr val="accent3"/>
                                </a:solidFill>
                                <a:latin typeface="Cambria Math" panose="02040503050406030204" pitchFamily="18" charset="0"/>
                              </a:rPr>
                            </m:ctrlPr>
                          </m:sSubPr>
                          <m:e>
                            <m:r>
                              <a:rPr lang="en-US" altLang="zh-CN" b="1" i="1" smtClean="0">
                                <a:solidFill>
                                  <a:schemeClr val="accent3"/>
                                </a:solidFill>
                                <a:latin typeface="Cambria Math" panose="02040503050406030204" pitchFamily="18" charset="0"/>
                              </a:rPr>
                              <m:t>𝑾</m:t>
                            </m:r>
                          </m:e>
                          <m:sub>
                            <m:r>
                              <a:rPr lang="en-US" altLang="zh-CN" b="1" i="1" smtClean="0">
                                <a:solidFill>
                                  <a:schemeClr val="accent3"/>
                                </a:solidFill>
                                <a:latin typeface="Cambria Math" panose="02040503050406030204" pitchFamily="18" charset="0"/>
                              </a:rPr>
                              <m:t>𝑻</m:t>
                            </m:r>
                          </m:sub>
                        </m:sSub>
                        <m:r>
                          <a:rPr lang="en-US" altLang="zh-CN" b="1" i="1" smtClean="0">
                            <a:solidFill>
                              <a:schemeClr val="accent3"/>
                            </a:solidFill>
                            <a:latin typeface="Cambria Math" panose="02040503050406030204" pitchFamily="18" charset="0"/>
                          </a:rPr>
                          <m:t>=</m:t>
                        </m:r>
                        <m:r>
                          <a:rPr lang="en-US" altLang="zh-CN" b="1" i="1" smtClean="0">
                            <a:solidFill>
                              <a:schemeClr val="accent3"/>
                            </a:solidFill>
                            <a:latin typeface="Cambria Math" panose="02040503050406030204" pitchFamily="18" charset="0"/>
                          </a:rPr>
                          <m:t>𝟖</m:t>
                        </m:r>
                      </m:oMath>
                    </m:oMathPara>
                  </a14:m>
                  <a:endParaRPr lang="zh-CN" altLang="en-US" dirty="0">
                    <a:solidFill>
                      <a:schemeClr val="accent3"/>
                    </a:solidFill>
                  </a:endParaRPr>
                </a:p>
              </p:txBody>
            </p:sp>
          </mc:Choice>
          <mc:Fallback>
            <p:sp>
              <p:nvSpPr>
                <p:cNvPr id="40" name="文本框 39"/>
                <p:cNvSpPr txBox="1">
                  <a:spLocks noRot="1" noChangeAspect="1" noMove="1" noResize="1" noEditPoints="1" noAdjustHandles="1" noChangeArrowheads="1" noChangeShapeType="1" noTextEdit="1"/>
                </p:cNvSpPr>
                <p:nvPr/>
              </p:nvSpPr>
              <p:spPr>
                <a:xfrm>
                  <a:off x="2973446" y="3244334"/>
                  <a:ext cx="1067217" cy="369332"/>
                </a:xfrm>
                <a:prstGeom prst="rect">
                  <a:avLst/>
                </a:prstGeom>
                <a:blipFill rotWithShape="1">
                  <a:blip r:embed="rId1"/>
                </a:blipFill>
              </p:spPr>
              <p:txBody>
                <a:bodyPr/>
                <a:lstStyle/>
                <a:p>
                  <a:r>
                    <a:rPr lang="zh-CN" altLang="en-US">
                      <a:noFill/>
                    </a:rPr>
                    <a:t> </a:t>
                  </a:r>
                </a:p>
              </p:txBody>
            </p:sp>
          </mc:Fallback>
        </mc:AlternateContent>
      </p:grpSp>
      <p:sp>
        <p:nvSpPr>
          <p:cNvPr id="19" name="矩形 18"/>
          <p:cNvSpPr/>
          <p:nvPr/>
        </p:nvSpPr>
        <p:spPr>
          <a:xfrm>
            <a:off x="2664809" y="1466180"/>
            <a:ext cx="3525482" cy="291253"/>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7147770" y="1180812"/>
            <a:ext cx="2483909" cy="291253"/>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
          <p:cNvGrpSpPr/>
          <p:nvPr/>
        </p:nvGrpSpPr>
        <p:grpSpPr>
          <a:xfrm>
            <a:off x="304800" y="749300"/>
            <a:ext cx="6192344" cy="400110"/>
            <a:chOff x="424117" y="898245"/>
            <a:chExt cx="6192344" cy="400110"/>
          </a:xfrm>
        </p:grpSpPr>
        <p:sp>
          <p:nvSpPr>
            <p:cNvPr id="2" name="平行四边形 1"/>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p:cNvSpPr txBox="1"/>
            <p:nvPr/>
          </p:nvSpPr>
          <p:spPr>
            <a:xfrm>
              <a:off x="1052423" y="898245"/>
              <a:ext cx="5564038" cy="400110"/>
            </a:xfrm>
            <a:prstGeom prst="rect">
              <a:avLst/>
            </a:prstGeom>
            <a:noFill/>
          </p:spPr>
          <p:txBody>
            <a:bodyPr wrap="square" rtlCol="0">
              <a:spAutoFit/>
            </a:bodyPr>
            <a:lstStyle/>
            <a:p>
              <a:r>
                <a:rPr lang="zh-CN" altLang="en-US" sz="2000" b="1" dirty="0"/>
                <a:t>回退</a:t>
              </a:r>
              <a:r>
                <a:rPr lang="en-US" altLang="zh-CN" sz="2000" b="1" dirty="0"/>
                <a:t>N</a:t>
              </a:r>
              <a:r>
                <a:rPr lang="zh-CN" altLang="en-US" sz="2000" b="1" dirty="0"/>
                <a:t>帧协议</a:t>
              </a:r>
              <a:endParaRPr lang="zh-CN" altLang="en-US" sz="2000" b="1" dirty="0"/>
            </a:p>
          </p:txBody>
        </p:sp>
      </p:grpSp>
      <p:grpSp>
        <p:nvGrpSpPr>
          <p:cNvPr id="10" name="组合 9"/>
          <p:cNvGrpSpPr/>
          <p:nvPr/>
        </p:nvGrpSpPr>
        <p:grpSpPr>
          <a:xfrm>
            <a:off x="776253" y="1149141"/>
            <a:ext cx="11110947" cy="1230838"/>
            <a:chOff x="776253" y="1149141"/>
            <a:chExt cx="11110947" cy="1230838"/>
          </a:xfrm>
        </p:grpSpPr>
        <p:sp>
          <p:nvSpPr>
            <p:cNvPr id="6" name="文本框 5"/>
            <p:cNvSpPr txBox="1"/>
            <p:nvPr/>
          </p:nvSpPr>
          <p:spPr>
            <a:xfrm>
              <a:off x="776253" y="1149141"/>
              <a:ext cx="11110947" cy="646331"/>
            </a:xfrm>
            <a:prstGeom prst="rect">
              <a:avLst/>
            </a:prstGeom>
            <a:noFill/>
          </p:spPr>
          <p:txBody>
            <a:bodyPr wrap="square" rtlCol="0">
              <a:spAutoFit/>
            </a:bodyPr>
            <a:lstStyle/>
            <a:p>
              <a:r>
                <a:rPr lang="en-US" altLang="zh-CN" b="1" dirty="0">
                  <a:latin typeface="Arial Narrow" panose="020B0606020202030204" charset="0"/>
                </a:rPr>
                <a:t>【2009</a:t>
              </a:r>
              <a:r>
                <a:rPr lang="zh-CN" altLang="en-US" b="1" dirty="0">
                  <a:latin typeface="Arial Narrow" panose="020B0606020202030204" charset="0"/>
                </a:rPr>
                <a:t>年 题</a:t>
              </a:r>
              <a:r>
                <a:rPr lang="en-US" altLang="zh-CN" b="1" dirty="0">
                  <a:latin typeface="Arial Narrow" panose="020B0606020202030204" charset="0"/>
                </a:rPr>
                <a:t>35】</a:t>
              </a:r>
              <a:r>
                <a:rPr lang="zh-CN" altLang="en-US" b="1" dirty="0">
                  <a:latin typeface="Arial Narrow" panose="020B0606020202030204" charset="0"/>
                </a:rPr>
                <a:t>数据链路层使用后退</a:t>
              </a:r>
              <a:r>
                <a:rPr lang="en-US" altLang="zh-CN" b="1" dirty="0">
                  <a:latin typeface="Arial Narrow" panose="020B0606020202030204" charset="0"/>
                </a:rPr>
                <a:t>N</a:t>
              </a:r>
              <a:r>
                <a:rPr lang="zh-CN" altLang="en-US" b="1" dirty="0">
                  <a:latin typeface="Arial Narrow" panose="020B0606020202030204" charset="0"/>
                </a:rPr>
                <a:t>帧（</a:t>
              </a:r>
              <a:r>
                <a:rPr lang="en-US" altLang="zh-CN" b="1" dirty="0">
                  <a:latin typeface="Arial Narrow" panose="020B0606020202030204" charset="0"/>
                </a:rPr>
                <a:t>GBN</a:t>
              </a:r>
              <a:r>
                <a:rPr lang="zh-CN" altLang="en-US" b="1" dirty="0">
                  <a:latin typeface="Arial Narrow" panose="020B0606020202030204" charset="0"/>
                </a:rPr>
                <a:t>）协议，发送方已经发送了编号</a:t>
              </a:r>
              <a:r>
                <a:rPr lang="en-US" altLang="zh-CN" b="1" dirty="0">
                  <a:latin typeface="Arial Narrow" panose="020B0606020202030204" charset="0"/>
                </a:rPr>
                <a:t>0~7</a:t>
              </a:r>
              <a:r>
                <a:rPr lang="zh-CN" altLang="en-US" b="1" dirty="0">
                  <a:latin typeface="Arial Narrow" panose="020B0606020202030204" charset="0"/>
                </a:rPr>
                <a:t>的帧。当计时器超时时，</a:t>
              </a:r>
              <a:endParaRPr lang="en-US" altLang="zh-CN" b="1" dirty="0">
                <a:latin typeface="Arial Narrow" panose="020B0606020202030204" charset="0"/>
              </a:endParaRPr>
            </a:p>
            <a:p>
              <a:r>
                <a:rPr lang="zh-CN" altLang="en-US" b="1" dirty="0">
                  <a:latin typeface="Arial Narrow" panose="020B0606020202030204" charset="0"/>
                </a:rPr>
                <a:t>                              若发送方只收到了</a:t>
              </a:r>
              <a:r>
                <a:rPr lang="en-US" altLang="zh-CN" b="1" dirty="0">
                  <a:latin typeface="Arial Narrow" panose="020B0606020202030204" charset="0"/>
                </a:rPr>
                <a:t>0</a:t>
              </a:r>
              <a:r>
                <a:rPr lang="zh-CN" altLang="en-US" b="1" dirty="0">
                  <a:latin typeface="Arial Narrow" panose="020B0606020202030204" charset="0"/>
                </a:rPr>
                <a:t>、</a:t>
              </a:r>
              <a:r>
                <a:rPr lang="en-US" altLang="zh-CN" b="1" dirty="0">
                  <a:latin typeface="Arial Narrow" panose="020B0606020202030204" charset="0"/>
                </a:rPr>
                <a:t>2</a:t>
              </a:r>
              <a:r>
                <a:rPr lang="zh-CN" altLang="en-US" b="1" dirty="0">
                  <a:latin typeface="Arial Narrow" panose="020B0606020202030204" charset="0"/>
                </a:rPr>
                <a:t>、</a:t>
              </a:r>
              <a:r>
                <a:rPr lang="en-US" altLang="zh-CN" b="1" dirty="0">
                  <a:latin typeface="Arial Narrow" panose="020B0606020202030204" charset="0"/>
                </a:rPr>
                <a:t>3</a:t>
              </a:r>
              <a:r>
                <a:rPr lang="zh-CN" altLang="en-US" b="1" dirty="0">
                  <a:latin typeface="Arial Narrow" panose="020B0606020202030204" charset="0"/>
                </a:rPr>
                <a:t>号帧的确认，则发送方需要重发的帧数是（      ）。</a:t>
              </a:r>
              <a:endParaRPr lang="zh-CN" altLang="en-US" b="1" dirty="0">
                <a:latin typeface="Arial Narrow" panose="020B0606020202030204" charset="0"/>
              </a:endParaRPr>
            </a:p>
          </p:txBody>
        </p:sp>
        <p:sp>
          <p:nvSpPr>
            <p:cNvPr id="56" name="文本框 55"/>
            <p:cNvSpPr txBox="1"/>
            <p:nvPr/>
          </p:nvSpPr>
          <p:spPr>
            <a:xfrm>
              <a:off x="2382484" y="2010647"/>
              <a:ext cx="590962" cy="369332"/>
            </a:xfrm>
            <a:prstGeom prst="rect">
              <a:avLst/>
            </a:prstGeom>
            <a:noFill/>
          </p:spPr>
          <p:txBody>
            <a:bodyPr wrap="square" rtlCol="0">
              <a:spAutoFit/>
            </a:bodyPr>
            <a:lstStyle/>
            <a:p>
              <a:r>
                <a:rPr lang="en-US" altLang="zh-CN" b="1" dirty="0">
                  <a:latin typeface="Arial Narrow" panose="020B0606020202030204" charset="0"/>
                </a:rPr>
                <a:t>A. 2</a:t>
              </a:r>
              <a:endParaRPr lang="zh-CN" altLang="en-US" b="1" dirty="0">
                <a:latin typeface="Arial Narrow" panose="020B0606020202030204" charset="0"/>
              </a:endParaRPr>
            </a:p>
          </p:txBody>
        </p:sp>
        <p:sp>
          <p:nvSpPr>
            <p:cNvPr id="60" name="文本框 59"/>
            <p:cNvSpPr txBox="1"/>
            <p:nvPr/>
          </p:nvSpPr>
          <p:spPr>
            <a:xfrm>
              <a:off x="4024359" y="2010647"/>
              <a:ext cx="590962" cy="369332"/>
            </a:xfrm>
            <a:prstGeom prst="rect">
              <a:avLst/>
            </a:prstGeom>
            <a:noFill/>
          </p:spPr>
          <p:txBody>
            <a:bodyPr wrap="square" rtlCol="0">
              <a:spAutoFit/>
            </a:bodyPr>
            <a:lstStyle/>
            <a:p>
              <a:r>
                <a:rPr lang="en-US" altLang="zh-CN" b="1" dirty="0">
                  <a:latin typeface="Arial Narrow" panose="020B0606020202030204" charset="0"/>
                </a:rPr>
                <a:t>B. 3</a:t>
              </a:r>
              <a:endParaRPr lang="zh-CN" altLang="en-US" b="1" dirty="0">
                <a:latin typeface="Arial Narrow" panose="020B0606020202030204" charset="0"/>
              </a:endParaRPr>
            </a:p>
          </p:txBody>
        </p:sp>
        <p:sp>
          <p:nvSpPr>
            <p:cNvPr id="61" name="文本框 60"/>
            <p:cNvSpPr txBox="1"/>
            <p:nvPr/>
          </p:nvSpPr>
          <p:spPr>
            <a:xfrm>
              <a:off x="5666234" y="2010647"/>
              <a:ext cx="590962" cy="369332"/>
            </a:xfrm>
            <a:prstGeom prst="rect">
              <a:avLst/>
            </a:prstGeom>
            <a:noFill/>
          </p:spPr>
          <p:txBody>
            <a:bodyPr wrap="square" rtlCol="0">
              <a:spAutoFit/>
            </a:bodyPr>
            <a:lstStyle/>
            <a:p>
              <a:r>
                <a:rPr lang="en-US" altLang="zh-CN" b="1" dirty="0">
                  <a:latin typeface="Arial Narrow" panose="020B0606020202030204" charset="0"/>
                </a:rPr>
                <a:t>C. 4</a:t>
              </a:r>
              <a:endParaRPr lang="zh-CN" altLang="en-US" b="1" dirty="0">
                <a:latin typeface="Arial Narrow" panose="020B0606020202030204" charset="0"/>
              </a:endParaRPr>
            </a:p>
          </p:txBody>
        </p:sp>
        <p:sp>
          <p:nvSpPr>
            <p:cNvPr id="62" name="文本框 61"/>
            <p:cNvSpPr txBox="1"/>
            <p:nvPr/>
          </p:nvSpPr>
          <p:spPr>
            <a:xfrm>
              <a:off x="7308110" y="2010647"/>
              <a:ext cx="590962" cy="369332"/>
            </a:xfrm>
            <a:prstGeom prst="rect">
              <a:avLst/>
            </a:prstGeom>
            <a:noFill/>
          </p:spPr>
          <p:txBody>
            <a:bodyPr wrap="square" rtlCol="0">
              <a:spAutoFit/>
            </a:bodyPr>
            <a:lstStyle/>
            <a:p>
              <a:r>
                <a:rPr lang="en-US" altLang="zh-CN" b="1" dirty="0">
                  <a:latin typeface="Arial Narrow" panose="020B0606020202030204" charset="0"/>
                </a:rPr>
                <a:t>D. 5</a:t>
              </a:r>
              <a:endParaRPr lang="zh-CN" altLang="en-US" b="1" dirty="0">
                <a:latin typeface="Arial Narrow" panose="020B0606020202030204" charset="0"/>
              </a:endParaRPr>
            </a:p>
          </p:txBody>
        </p:sp>
      </p:grpSp>
      <p:sp>
        <p:nvSpPr>
          <p:cNvPr id="63" name="文本框 62"/>
          <p:cNvSpPr txBox="1"/>
          <p:nvPr/>
        </p:nvSpPr>
        <p:spPr>
          <a:xfrm>
            <a:off x="9244870" y="1360106"/>
            <a:ext cx="590962" cy="523220"/>
          </a:xfrm>
          <a:prstGeom prst="rect">
            <a:avLst/>
          </a:prstGeom>
          <a:noFill/>
        </p:spPr>
        <p:txBody>
          <a:bodyPr wrap="square" rtlCol="0">
            <a:spAutoFit/>
          </a:bodyPr>
          <a:lstStyle/>
          <a:p>
            <a:pPr algn="ctr"/>
            <a:r>
              <a:rPr lang="en-US" altLang="zh-CN" sz="2800" b="1" dirty="0">
                <a:solidFill>
                  <a:schemeClr val="accent1">
                    <a:lumMod val="75000"/>
                  </a:schemeClr>
                </a:solidFill>
                <a:latin typeface="Arial Black" panose="020B0A04020102020204" pitchFamily="34" charset="0"/>
              </a:rPr>
              <a:t>C</a:t>
            </a:r>
            <a:endParaRPr lang="zh-CN" altLang="en-US" sz="2800" b="1" dirty="0">
              <a:solidFill>
                <a:schemeClr val="accent1">
                  <a:lumMod val="75000"/>
                </a:schemeClr>
              </a:solidFill>
              <a:latin typeface="Arial Black" panose="020B0A04020102020204" pitchFamily="34" charset="0"/>
            </a:endParaRPr>
          </a:p>
        </p:txBody>
      </p:sp>
      <p:sp>
        <p:nvSpPr>
          <p:cNvPr id="64" name="文本框 63"/>
          <p:cNvSpPr txBox="1"/>
          <p:nvPr/>
        </p:nvSpPr>
        <p:spPr>
          <a:xfrm>
            <a:off x="933106" y="2834046"/>
            <a:ext cx="797018" cy="369332"/>
          </a:xfrm>
          <a:prstGeom prst="rect">
            <a:avLst/>
          </a:prstGeom>
          <a:noFill/>
        </p:spPr>
        <p:txBody>
          <a:bodyPr wrap="square" rtlCol="0">
            <a:spAutoFit/>
          </a:bodyPr>
          <a:lstStyle/>
          <a:p>
            <a:r>
              <a:rPr lang="zh-CN" altLang="en-US" b="1" dirty="0">
                <a:latin typeface="Arial Narrow" panose="020B0606020202030204" charset="0"/>
              </a:rPr>
              <a:t>解析</a:t>
            </a:r>
            <a:endParaRPr lang="zh-CN" altLang="en-US" b="1" dirty="0">
              <a:latin typeface="Arial Narrow" panose="020B0606020202030204" charset="0"/>
            </a:endParaRPr>
          </a:p>
        </p:txBody>
      </p:sp>
      <p:graphicFrame>
        <p:nvGraphicFramePr>
          <p:cNvPr id="12" name="表格 12"/>
          <p:cNvGraphicFramePr>
            <a:graphicFrameLocks noGrp="1"/>
          </p:cNvGraphicFramePr>
          <p:nvPr/>
        </p:nvGraphicFramePr>
        <p:xfrm>
          <a:off x="1411246" y="3752317"/>
          <a:ext cx="9395820" cy="370840"/>
        </p:xfrm>
        <a:graphic>
          <a:graphicData uri="http://schemas.openxmlformats.org/drawingml/2006/table">
            <a:tbl>
              <a:tblPr firstRow="1" bandRow="1">
                <a:tableStyleId>{5C22544A-7EE6-4342-B048-85BDC9FD1C3A}</a:tableStyleId>
              </a:tblPr>
              <a:tblGrid>
                <a:gridCol w="521990"/>
                <a:gridCol w="521990"/>
                <a:gridCol w="521990"/>
                <a:gridCol w="521990"/>
                <a:gridCol w="521990"/>
                <a:gridCol w="521990"/>
                <a:gridCol w="521990"/>
                <a:gridCol w="521990"/>
                <a:gridCol w="521990"/>
                <a:gridCol w="521990"/>
                <a:gridCol w="521990"/>
                <a:gridCol w="521990"/>
                <a:gridCol w="521990"/>
                <a:gridCol w="521990"/>
                <a:gridCol w="521990"/>
                <a:gridCol w="521990"/>
                <a:gridCol w="521990"/>
                <a:gridCol w="521990"/>
              </a:tblGrid>
              <a:tr h="370840">
                <a:tc>
                  <a:txBody>
                    <a:bodyPr/>
                    <a:lstStyle/>
                    <a:p>
                      <a:pPr algn="ctr"/>
                      <a:r>
                        <a:rPr lang="en-US" altLang="zh-CN" dirty="0">
                          <a:solidFill>
                            <a:schemeClr val="tx1"/>
                          </a:solidFill>
                          <a:latin typeface="Arial Black" panose="020B0A04020102020204" pitchFamily="34" charset="0"/>
                        </a:rPr>
                        <a:t>0</a:t>
                      </a:r>
                      <a:endParaRPr lang="zh-CN" altLang="en-US" dirty="0">
                        <a:solidFill>
                          <a:schemeClr val="tx1"/>
                        </a:solidFill>
                        <a:latin typeface="Arial Black" panose="020B0A040201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dirty="0">
                          <a:solidFill>
                            <a:schemeClr val="tx1"/>
                          </a:solidFill>
                          <a:latin typeface="Arial Black" panose="020B0A04020102020204" pitchFamily="34" charset="0"/>
                        </a:rPr>
                        <a:t>1</a:t>
                      </a:r>
                      <a:endParaRPr lang="zh-CN" altLang="en-US" dirty="0">
                        <a:solidFill>
                          <a:schemeClr val="tx1"/>
                        </a:solidFill>
                        <a:latin typeface="Arial Black" panose="020B0A040201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dirty="0">
                          <a:solidFill>
                            <a:schemeClr val="tx1"/>
                          </a:solidFill>
                          <a:latin typeface="Arial Black" panose="020B0A04020102020204" pitchFamily="34" charset="0"/>
                        </a:rPr>
                        <a:t>2</a:t>
                      </a:r>
                      <a:endParaRPr lang="zh-CN" altLang="en-US" dirty="0">
                        <a:solidFill>
                          <a:schemeClr val="tx1"/>
                        </a:solidFill>
                        <a:latin typeface="Arial Black" panose="020B0A040201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dirty="0">
                          <a:solidFill>
                            <a:schemeClr val="tx1"/>
                          </a:solidFill>
                          <a:latin typeface="Arial Black" panose="020B0A04020102020204" pitchFamily="34" charset="0"/>
                        </a:rPr>
                        <a:t>3</a:t>
                      </a:r>
                      <a:endParaRPr lang="zh-CN" altLang="en-US" dirty="0">
                        <a:solidFill>
                          <a:schemeClr val="tx1"/>
                        </a:solidFill>
                        <a:latin typeface="Arial Black" panose="020B0A040201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dirty="0">
                          <a:solidFill>
                            <a:schemeClr val="tx1"/>
                          </a:solidFill>
                          <a:latin typeface="Arial Black" panose="020B0A04020102020204" pitchFamily="34" charset="0"/>
                        </a:rPr>
                        <a:t>4</a:t>
                      </a:r>
                      <a:endParaRPr lang="zh-CN" altLang="en-US" dirty="0">
                        <a:solidFill>
                          <a:schemeClr val="tx1"/>
                        </a:solidFill>
                        <a:latin typeface="Arial Black" panose="020B0A040201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dirty="0">
                          <a:solidFill>
                            <a:schemeClr val="tx1"/>
                          </a:solidFill>
                          <a:latin typeface="Arial Black" panose="020B0A04020102020204" pitchFamily="34" charset="0"/>
                        </a:rPr>
                        <a:t>5</a:t>
                      </a:r>
                      <a:endParaRPr lang="zh-CN" altLang="en-US" dirty="0">
                        <a:solidFill>
                          <a:schemeClr val="tx1"/>
                        </a:solidFill>
                        <a:latin typeface="Arial Black" panose="020B0A040201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dirty="0">
                          <a:solidFill>
                            <a:schemeClr val="tx1"/>
                          </a:solidFill>
                          <a:latin typeface="Arial Black" panose="020B0A04020102020204" pitchFamily="34" charset="0"/>
                        </a:rPr>
                        <a:t>6</a:t>
                      </a:r>
                      <a:endParaRPr lang="zh-CN" altLang="en-US" dirty="0">
                        <a:solidFill>
                          <a:schemeClr val="tx1"/>
                        </a:solidFill>
                        <a:latin typeface="Arial Black" panose="020B0A040201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dirty="0">
                          <a:solidFill>
                            <a:schemeClr val="tx1"/>
                          </a:solidFill>
                          <a:latin typeface="Arial Black" panose="020B0A04020102020204" pitchFamily="34" charset="0"/>
                        </a:rPr>
                        <a:t>7</a:t>
                      </a:r>
                      <a:endParaRPr lang="zh-CN" altLang="en-US" dirty="0">
                        <a:solidFill>
                          <a:schemeClr val="tx1"/>
                        </a:solidFill>
                        <a:latin typeface="Arial Black" panose="020B0A040201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dirty="0">
                          <a:solidFill>
                            <a:schemeClr val="tx1"/>
                          </a:solidFill>
                          <a:latin typeface="Arial Black" panose="020B0A04020102020204" pitchFamily="34" charset="0"/>
                        </a:rPr>
                        <a:t>8</a:t>
                      </a:r>
                      <a:endParaRPr lang="zh-CN" altLang="en-US" dirty="0">
                        <a:solidFill>
                          <a:schemeClr val="tx1"/>
                        </a:solidFill>
                        <a:latin typeface="Arial Black" panose="020B0A040201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dirty="0">
                          <a:solidFill>
                            <a:schemeClr val="tx1"/>
                          </a:solidFill>
                          <a:latin typeface="Arial Black" panose="020B0A04020102020204" pitchFamily="34" charset="0"/>
                        </a:rPr>
                        <a:t>9</a:t>
                      </a:r>
                      <a:endParaRPr lang="zh-CN" altLang="en-US" dirty="0">
                        <a:solidFill>
                          <a:schemeClr val="tx1"/>
                        </a:solidFill>
                        <a:latin typeface="Arial Black" panose="020B0A040201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dirty="0">
                          <a:solidFill>
                            <a:schemeClr val="tx1"/>
                          </a:solidFill>
                          <a:latin typeface="Arial Black" panose="020B0A04020102020204" pitchFamily="34" charset="0"/>
                        </a:rPr>
                        <a:t>10</a:t>
                      </a:r>
                      <a:endParaRPr lang="zh-CN" altLang="en-US" dirty="0">
                        <a:solidFill>
                          <a:schemeClr val="tx1"/>
                        </a:solidFill>
                        <a:latin typeface="Arial Black" panose="020B0A040201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dirty="0">
                          <a:solidFill>
                            <a:schemeClr val="tx1"/>
                          </a:solidFill>
                          <a:latin typeface="Arial Black" panose="020B0A04020102020204" pitchFamily="34" charset="0"/>
                        </a:rPr>
                        <a:t>11</a:t>
                      </a:r>
                      <a:endParaRPr lang="zh-CN" altLang="en-US" dirty="0">
                        <a:solidFill>
                          <a:schemeClr val="tx1"/>
                        </a:solidFill>
                        <a:latin typeface="Arial Black" panose="020B0A040201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dirty="0">
                          <a:solidFill>
                            <a:schemeClr val="tx1"/>
                          </a:solidFill>
                          <a:latin typeface="Arial Black" panose="020B0A04020102020204" pitchFamily="34" charset="0"/>
                        </a:rPr>
                        <a:t>12</a:t>
                      </a:r>
                      <a:endParaRPr lang="zh-CN" altLang="en-US" dirty="0">
                        <a:solidFill>
                          <a:schemeClr val="tx1"/>
                        </a:solidFill>
                        <a:latin typeface="Arial Black" panose="020B0A040201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dirty="0">
                          <a:solidFill>
                            <a:schemeClr val="tx1"/>
                          </a:solidFill>
                          <a:latin typeface="Arial Black" panose="020B0A04020102020204" pitchFamily="34" charset="0"/>
                        </a:rPr>
                        <a:t>13</a:t>
                      </a:r>
                      <a:endParaRPr lang="zh-CN" altLang="en-US" dirty="0">
                        <a:solidFill>
                          <a:schemeClr val="tx1"/>
                        </a:solidFill>
                        <a:latin typeface="Arial Black" panose="020B0A040201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dirty="0">
                          <a:solidFill>
                            <a:schemeClr val="tx1"/>
                          </a:solidFill>
                          <a:latin typeface="Arial Black" panose="020B0A04020102020204" pitchFamily="34" charset="0"/>
                        </a:rPr>
                        <a:t>14</a:t>
                      </a:r>
                      <a:endParaRPr lang="zh-CN" altLang="en-US" dirty="0">
                        <a:solidFill>
                          <a:schemeClr val="tx1"/>
                        </a:solidFill>
                        <a:latin typeface="Arial Black" panose="020B0A040201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dirty="0">
                          <a:solidFill>
                            <a:schemeClr val="tx1"/>
                          </a:solidFill>
                          <a:latin typeface="Arial Black" panose="020B0A04020102020204" pitchFamily="34" charset="0"/>
                        </a:rPr>
                        <a:t>15</a:t>
                      </a:r>
                      <a:endParaRPr lang="zh-CN" altLang="en-US" dirty="0">
                        <a:solidFill>
                          <a:schemeClr val="tx1"/>
                        </a:solidFill>
                        <a:latin typeface="Arial Black" panose="020B0A040201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dirty="0">
                          <a:solidFill>
                            <a:schemeClr val="tx1"/>
                          </a:solidFill>
                          <a:latin typeface="Arial Black" panose="020B0A04020102020204" pitchFamily="34" charset="0"/>
                        </a:rPr>
                        <a:t>0</a:t>
                      </a:r>
                      <a:endParaRPr lang="zh-CN" altLang="en-US" dirty="0">
                        <a:solidFill>
                          <a:schemeClr val="tx1"/>
                        </a:solidFill>
                        <a:latin typeface="Arial Black" panose="020B0A040201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dirty="0">
                          <a:solidFill>
                            <a:schemeClr val="tx1"/>
                          </a:solidFill>
                          <a:latin typeface="Arial Black" panose="020B0A04020102020204" pitchFamily="34" charset="0"/>
                        </a:rPr>
                        <a:t>…</a:t>
                      </a:r>
                      <a:endParaRPr lang="zh-CN" altLang="en-US" dirty="0">
                        <a:solidFill>
                          <a:schemeClr val="tx1"/>
                        </a:solidFill>
                        <a:latin typeface="Arial Black" panose="020B0A040201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bl>
          </a:graphicData>
        </a:graphic>
      </p:graphicFrame>
      <p:sp>
        <p:nvSpPr>
          <p:cNvPr id="70" name="矩形 69"/>
          <p:cNvSpPr/>
          <p:nvPr/>
        </p:nvSpPr>
        <p:spPr>
          <a:xfrm>
            <a:off x="1411246" y="3752317"/>
            <a:ext cx="4176620" cy="369332"/>
          </a:xfrm>
          <a:prstGeom prst="rect">
            <a:avLst/>
          </a:prstGeom>
          <a:solidFill>
            <a:schemeClr val="accent3">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6" name="组合 15"/>
          <p:cNvGrpSpPr/>
          <p:nvPr/>
        </p:nvGrpSpPr>
        <p:grpSpPr>
          <a:xfrm>
            <a:off x="1317154" y="4039425"/>
            <a:ext cx="703823" cy="811196"/>
            <a:chOff x="1317154" y="4039425"/>
            <a:chExt cx="703823" cy="811196"/>
          </a:xfrm>
        </p:grpSpPr>
        <p:sp>
          <p:nvSpPr>
            <p:cNvPr id="20" name="文本框 19"/>
            <p:cNvSpPr txBox="1"/>
            <p:nvPr/>
          </p:nvSpPr>
          <p:spPr>
            <a:xfrm>
              <a:off x="1317154" y="4481289"/>
              <a:ext cx="703823" cy="369332"/>
            </a:xfrm>
            <a:prstGeom prst="rect">
              <a:avLst/>
            </a:prstGeom>
            <a:noFill/>
          </p:spPr>
          <p:txBody>
            <a:bodyPr wrap="square" rtlCol="0">
              <a:spAutoFit/>
            </a:bodyPr>
            <a:lstStyle/>
            <a:p>
              <a:pPr algn="ctr"/>
              <a:r>
                <a:rPr lang="en-US" altLang="zh-CN" b="1" dirty="0">
                  <a:solidFill>
                    <a:schemeClr val="accent4"/>
                  </a:solidFill>
                  <a:latin typeface="Arial Narrow" panose="020B0606020202030204" charset="0"/>
                </a:rPr>
                <a:t>ACK0</a:t>
              </a:r>
              <a:endParaRPr lang="zh-CN" altLang="en-US" b="1" dirty="0">
                <a:solidFill>
                  <a:schemeClr val="accent4"/>
                </a:solidFill>
                <a:latin typeface="Arial Narrow" panose="020B0606020202030204" charset="0"/>
              </a:endParaRPr>
            </a:p>
          </p:txBody>
        </p:sp>
        <p:cxnSp>
          <p:nvCxnSpPr>
            <p:cNvPr id="13" name="直接箭头连接符 12"/>
            <p:cNvCxnSpPr/>
            <p:nvPr/>
          </p:nvCxnSpPr>
          <p:spPr>
            <a:xfrm flipV="1">
              <a:off x="1669066" y="4039425"/>
              <a:ext cx="0" cy="490292"/>
            </a:xfrm>
            <a:prstGeom prst="straightConnector1">
              <a:avLst/>
            </a:prstGeom>
            <a:ln w="254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grpSp>
      <p:grpSp>
        <p:nvGrpSpPr>
          <p:cNvPr id="26" name="组合 25"/>
          <p:cNvGrpSpPr/>
          <p:nvPr/>
        </p:nvGrpSpPr>
        <p:grpSpPr>
          <a:xfrm>
            <a:off x="2326053" y="4039425"/>
            <a:ext cx="703823" cy="811196"/>
            <a:chOff x="1317154" y="4039425"/>
            <a:chExt cx="703823" cy="811196"/>
          </a:xfrm>
        </p:grpSpPr>
        <p:sp>
          <p:nvSpPr>
            <p:cNvPr id="27" name="文本框 26"/>
            <p:cNvSpPr txBox="1"/>
            <p:nvPr/>
          </p:nvSpPr>
          <p:spPr>
            <a:xfrm>
              <a:off x="1317154" y="4481289"/>
              <a:ext cx="703823" cy="369332"/>
            </a:xfrm>
            <a:prstGeom prst="rect">
              <a:avLst/>
            </a:prstGeom>
            <a:noFill/>
          </p:spPr>
          <p:txBody>
            <a:bodyPr wrap="square" rtlCol="0">
              <a:spAutoFit/>
            </a:bodyPr>
            <a:lstStyle/>
            <a:p>
              <a:pPr algn="ctr"/>
              <a:r>
                <a:rPr lang="en-US" altLang="zh-CN" b="1" dirty="0">
                  <a:solidFill>
                    <a:schemeClr val="accent4"/>
                  </a:solidFill>
                  <a:latin typeface="Arial Narrow" panose="020B0606020202030204" charset="0"/>
                </a:rPr>
                <a:t>ACK2</a:t>
              </a:r>
              <a:endParaRPr lang="zh-CN" altLang="en-US" b="1" dirty="0">
                <a:solidFill>
                  <a:schemeClr val="accent4"/>
                </a:solidFill>
                <a:latin typeface="Arial Narrow" panose="020B0606020202030204" charset="0"/>
              </a:endParaRPr>
            </a:p>
          </p:txBody>
        </p:sp>
        <p:cxnSp>
          <p:nvCxnSpPr>
            <p:cNvPr id="31" name="直接箭头连接符 30"/>
            <p:cNvCxnSpPr/>
            <p:nvPr/>
          </p:nvCxnSpPr>
          <p:spPr>
            <a:xfrm flipV="1">
              <a:off x="1669066" y="4039425"/>
              <a:ext cx="0" cy="490292"/>
            </a:xfrm>
            <a:prstGeom prst="straightConnector1">
              <a:avLst/>
            </a:prstGeom>
            <a:ln w="254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grpSp>
      <p:grpSp>
        <p:nvGrpSpPr>
          <p:cNvPr id="35" name="组合 34"/>
          <p:cNvGrpSpPr/>
          <p:nvPr/>
        </p:nvGrpSpPr>
        <p:grpSpPr>
          <a:xfrm>
            <a:off x="2899089" y="4039425"/>
            <a:ext cx="703823" cy="811196"/>
            <a:chOff x="1317154" y="4039425"/>
            <a:chExt cx="703823" cy="811196"/>
          </a:xfrm>
        </p:grpSpPr>
        <p:sp>
          <p:nvSpPr>
            <p:cNvPr id="36" name="文本框 35"/>
            <p:cNvSpPr txBox="1"/>
            <p:nvPr/>
          </p:nvSpPr>
          <p:spPr>
            <a:xfrm>
              <a:off x="1317154" y="4481289"/>
              <a:ext cx="703823" cy="369332"/>
            </a:xfrm>
            <a:prstGeom prst="rect">
              <a:avLst/>
            </a:prstGeom>
            <a:noFill/>
          </p:spPr>
          <p:txBody>
            <a:bodyPr wrap="square" rtlCol="0">
              <a:spAutoFit/>
            </a:bodyPr>
            <a:lstStyle/>
            <a:p>
              <a:pPr algn="ctr"/>
              <a:r>
                <a:rPr lang="en-US" altLang="zh-CN" b="1" dirty="0">
                  <a:solidFill>
                    <a:schemeClr val="accent4"/>
                  </a:solidFill>
                  <a:latin typeface="Arial Narrow" panose="020B0606020202030204" charset="0"/>
                </a:rPr>
                <a:t>ACK3</a:t>
              </a:r>
              <a:endParaRPr lang="zh-CN" altLang="en-US" b="1" dirty="0">
                <a:solidFill>
                  <a:schemeClr val="accent4"/>
                </a:solidFill>
                <a:latin typeface="Arial Narrow" panose="020B0606020202030204" charset="0"/>
              </a:endParaRPr>
            </a:p>
          </p:txBody>
        </p:sp>
        <p:cxnSp>
          <p:nvCxnSpPr>
            <p:cNvPr id="37" name="直接箭头连接符 36"/>
            <p:cNvCxnSpPr/>
            <p:nvPr/>
          </p:nvCxnSpPr>
          <p:spPr>
            <a:xfrm flipV="1">
              <a:off x="1669066" y="4039425"/>
              <a:ext cx="0" cy="490292"/>
            </a:xfrm>
            <a:prstGeom prst="straightConnector1">
              <a:avLst/>
            </a:prstGeom>
            <a:ln w="254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grpSp>
      <p:grpSp>
        <p:nvGrpSpPr>
          <p:cNvPr id="5" name="组合 4"/>
          <p:cNvGrpSpPr/>
          <p:nvPr/>
        </p:nvGrpSpPr>
        <p:grpSpPr>
          <a:xfrm>
            <a:off x="3379010" y="4039425"/>
            <a:ext cx="743578" cy="1230445"/>
            <a:chOff x="4523039" y="4744412"/>
            <a:chExt cx="743578" cy="1230445"/>
          </a:xfrm>
        </p:grpSpPr>
        <p:sp>
          <p:nvSpPr>
            <p:cNvPr id="42" name="chronometer_117482"/>
            <p:cNvSpPr/>
            <p:nvPr/>
          </p:nvSpPr>
          <p:spPr>
            <a:xfrm>
              <a:off x="4742522" y="5286963"/>
              <a:ext cx="304613" cy="369332"/>
            </a:xfrm>
            <a:custGeom>
              <a:avLst/>
              <a:gdLst>
                <a:gd name="T0" fmla="*/ 0 w 3733"/>
                <a:gd name="T1" fmla="*/ 2667 h 4533"/>
                <a:gd name="T2" fmla="*/ 1867 w 3733"/>
                <a:gd name="T3" fmla="*/ 4533 h 4533"/>
                <a:gd name="T4" fmla="*/ 3733 w 3733"/>
                <a:gd name="T5" fmla="*/ 2667 h 4533"/>
                <a:gd name="T6" fmla="*/ 3161 w 3733"/>
                <a:gd name="T7" fmla="*/ 1323 h 4533"/>
                <a:gd name="T8" fmla="*/ 3408 w 3733"/>
                <a:gd name="T9" fmla="*/ 1075 h 4533"/>
                <a:gd name="T10" fmla="*/ 3408 w 3733"/>
                <a:gd name="T11" fmla="*/ 792 h 4533"/>
                <a:gd name="T12" fmla="*/ 3125 w 3733"/>
                <a:gd name="T13" fmla="*/ 792 h 4533"/>
                <a:gd name="T14" fmla="*/ 2842 w 3733"/>
                <a:gd name="T15" fmla="*/ 1076 h 4533"/>
                <a:gd name="T16" fmla="*/ 2067 w 3733"/>
                <a:gd name="T17" fmla="*/ 811 h 4533"/>
                <a:gd name="T18" fmla="*/ 2067 w 3733"/>
                <a:gd name="T19" fmla="*/ 400 h 4533"/>
                <a:gd name="T20" fmla="*/ 2667 w 3733"/>
                <a:gd name="T21" fmla="*/ 400 h 4533"/>
                <a:gd name="T22" fmla="*/ 2867 w 3733"/>
                <a:gd name="T23" fmla="*/ 200 h 4533"/>
                <a:gd name="T24" fmla="*/ 2667 w 3733"/>
                <a:gd name="T25" fmla="*/ 0 h 4533"/>
                <a:gd name="T26" fmla="*/ 1067 w 3733"/>
                <a:gd name="T27" fmla="*/ 0 h 4533"/>
                <a:gd name="T28" fmla="*/ 867 w 3733"/>
                <a:gd name="T29" fmla="*/ 200 h 4533"/>
                <a:gd name="T30" fmla="*/ 1067 w 3733"/>
                <a:gd name="T31" fmla="*/ 400 h 4533"/>
                <a:gd name="T32" fmla="*/ 1667 w 3733"/>
                <a:gd name="T33" fmla="*/ 400 h 4533"/>
                <a:gd name="T34" fmla="*/ 1667 w 3733"/>
                <a:gd name="T35" fmla="*/ 811 h 4533"/>
                <a:gd name="T36" fmla="*/ 891 w 3733"/>
                <a:gd name="T37" fmla="*/ 1076 h 4533"/>
                <a:gd name="T38" fmla="*/ 608 w 3733"/>
                <a:gd name="T39" fmla="*/ 792 h 4533"/>
                <a:gd name="T40" fmla="*/ 325 w 3733"/>
                <a:gd name="T41" fmla="*/ 792 h 4533"/>
                <a:gd name="T42" fmla="*/ 325 w 3733"/>
                <a:gd name="T43" fmla="*/ 1075 h 4533"/>
                <a:gd name="T44" fmla="*/ 573 w 3733"/>
                <a:gd name="T45" fmla="*/ 1323 h 4533"/>
                <a:gd name="T46" fmla="*/ 0 w 3733"/>
                <a:gd name="T47" fmla="*/ 2667 h 4533"/>
                <a:gd name="T48" fmla="*/ 1667 w 3733"/>
                <a:gd name="T49" fmla="*/ 1801 h 4533"/>
                <a:gd name="T50" fmla="*/ 1867 w 3733"/>
                <a:gd name="T51" fmla="*/ 1601 h 4533"/>
                <a:gd name="T52" fmla="*/ 2067 w 3733"/>
                <a:gd name="T53" fmla="*/ 1801 h 4533"/>
                <a:gd name="T54" fmla="*/ 2067 w 3733"/>
                <a:gd name="T55" fmla="*/ 2468 h 4533"/>
                <a:gd name="T56" fmla="*/ 2733 w 3733"/>
                <a:gd name="T57" fmla="*/ 2468 h 4533"/>
                <a:gd name="T58" fmla="*/ 2933 w 3733"/>
                <a:gd name="T59" fmla="*/ 2668 h 4533"/>
                <a:gd name="T60" fmla="*/ 2733 w 3733"/>
                <a:gd name="T61" fmla="*/ 2868 h 4533"/>
                <a:gd name="T62" fmla="*/ 1867 w 3733"/>
                <a:gd name="T63" fmla="*/ 2868 h 4533"/>
                <a:gd name="T64" fmla="*/ 1667 w 3733"/>
                <a:gd name="T65" fmla="*/ 2668 h 4533"/>
                <a:gd name="T66" fmla="*/ 1667 w 3733"/>
                <a:gd name="T67" fmla="*/ 1801 h 4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733" h="4533">
                  <a:moveTo>
                    <a:pt x="0" y="2667"/>
                  </a:moveTo>
                  <a:cubicBezTo>
                    <a:pt x="0" y="3696"/>
                    <a:pt x="837" y="4533"/>
                    <a:pt x="1867" y="4533"/>
                  </a:cubicBezTo>
                  <a:cubicBezTo>
                    <a:pt x="2896" y="4533"/>
                    <a:pt x="3733" y="3696"/>
                    <a:pt x="3733" y="2667"/>
                  </a:cubicBezTo>
                  <a:cubicBezTo>
                    <a:pt x="3733" y="2139"/>
                    <a:pt x="3513" y="1662"/>
                    <a:pt x="3161" y="1323"/>
                  </a:cubicBezTo>
                  <a:lnTo>
                    <a:pt x="3408" y="1075"/>
                  </a:lnTo>
                  <a:cubicBezTo>
                    <a:pt x="3486" y="997"/>
                    <a:pt x="3486" y="870"/>
                    <a:pt x="3408" y="792"/>
                  </a:cubicBezTo>
                  <a:cubicBezTo>
                    <a:pt x="3330" y="714"/>
                    <a:pt x="3203" y="714"/>
                    <a:pt x="3125" y="792"/>
                  </a:cubicBezTo>
                  <a:lnTo>
                    <a:pt x="2842" y="1076"/>
                  </a:lnTo>
                  <a:cubicBezTo>
                    <a:pt x="2612" y="934"/>
                    <a:pt x="2348" y="841"/>
                    <a:pt x="2067" y="811"/>
                  </a:cubicBezTo>
                  <a:lnTo>
                    <a:pt x="2067" y="400"/>
                  </a:lnTo>
                  <a:lnTo>
                    <a:pt x="2667" y="400"/>
                  </a:lnTo>
                  <a:cubicBezTo>
                    <a:pt x="2777" y="400"/>
                    <a:pt x="2867" y="310"/>
                    <a:pt x="2867" y="200"/>
                  </a:cubicBezTo>
                  <a:cubicBezTo>
                    <a:pt x="2867" y="90"/>
                    <a:pt x="2777" y="0"/>
                    <a:pt x="2667" y="0"/>
                  </a:cubicBezTo>
                  <a:lnTo>
                    <a:pt x="1067" y="0"/>
                  </a:lnTo>
                  <a:cubicBezTo>
                    <a:pt x="956" y="0"/>
                    <a:pt x="867" y="90"/>
                    <a:pt x="867" y="200"/>
                  </a:cubicBezTo>
                  <a:cubicBezTo>
                    <a:pt x="867" y="310"/>
                    <a:pt x="956" y="400"/>
                    <a:pt x="1067" y="400"/>
                  </a:cubicBezTo>
                  <a:lnTo>
                    <a:pt x="1667" y="400"/>
                  </a:lnTo>
                  <a:lnTo>
                    <a:pt x="1667" y="811"/>
                  </a:lnTo>
                  <a:cubicBezTo>
                    <a:pt x="1385" y="841"/>
                    <a:pt x="1122" y="934"/>
                    <a:pt x="891" y="1076"/>
                  </a:cubicBezTo>
                  <a:lnTo>
                    <a:pt x="608" y="792"/>
                  </a:lnTo>
                  <a:cubicBezTo>
                    <a:pt x="530" y="714"/>
                    <a:pt x="403" y="714"/>
                    <a:pt x="325" y="792"/>
                  </a:cubicBezTo>
                  <a:cubicBezTo>
                    <a:pt x="247" y="870"/>
                    <a:pt x="247" y="997"/>
                    <a:pt x="325" y="1075"/>
                  </a:cubicBezTo>
                  <a:lnTo>
                    <a:pt x="573" y="1323"/>
                  </a:lnTo>
                  <a:cubicBezTo>
                    <a:pt x="220" y="1662"/>
                    <a:pt x="0" y="2139"/>
                    <a:pt x="0" y="2667"/>
                  </a:cubicBezTo>
                  <a:close/>
                  <a:moveTo>
                    <a:pt x="1667" y="1801"/>
                  </a:moveTo>
                  <a:cubicBezTo>
                    <a:pt x="1667" y="1691"/>
                    <a:pt x="1756" y="1601"/>
                    <a:pt x="1867" y="1601"/>
                  </a:cubicBezTo>
                  <a:cubicBezTo>
                    <a:pt x="1977" y="1601"/>
                    <a:pt x="2067" y="1691"/>
                    <a:pt x="2067" y="1801"/>
                  </a:cubicBezTo>
                  <a:lnTo>
                    <a:pt x="2067" y="2468"/>
                  </a:lnTo>
                  <a:lnTo>
                    <a:pt x="2733" y="2468"/>
                  </a:lnTo>
                  <a:cubicBezTo>
                    <a:pt x="2844" y="2468"/>
                    <a:pt x="2933" y="2557"/>
                    <a:pt x="2933" y="2668"/>
                  </a:cubicBezTo>
                  <a:cubicBezTo>
                    <a:pt x="2933" y="2778"/>
                    <a:pt x="2844" y="2868"/>
                    <a:pt x="2733" y="2868"/>
                  </a:cubicBezTo>
                  <a:lnTo>
                    <a:pt x="1867" y="2868"/>
                  </a:lnTo>
                  <a:cubicBezTo>
                    <a:pt x="1756" y="2868"/>
                    <a:pt x="1667" y="2778"/>
                    <a:pt x="1667" y="2668"/>
                  </a:cubicBezTo>
                  <a:lnTo>
                    <a:pt x="1667" y="1801"/>
                  </a:lnTo>
                  <a:close/>
                </a:path>
              </a:pathLst>
            </a:cu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3" name="íşlïḍè"/>
            <p:cNvSpPr txBox="1"/>
            <p:nvPr/>
          </p:nvSpPr>
          <p:spPr>
            <a:xfrm>
              <a:off x="4523039" y="5656295"/>
              <a:ext cx="743578" cy="318562"/>
            </a:xfrm>
            <a:prstGeom prst="rect">
              <a:avLst/>
            </a:prstGeom>
            <a:noFill/>
          </p:spPr>
          <p:txBody>
            <a:bodyPr wrap="square" lIns="91440" tIns="45720" rIns="91440" bIns="45720" anchor="ctr">
              <a:noAutofit/>
            </a:bodyPr>
            <a:lstStyle/>
            <a:p>
              <a:pPr algn="ctr"/>
              <a:r>
                <a:rPr lang="zh-CN" altLang="en-US" b="1" dirty="0">
                  <a:solidFill>
                    <a:schemeClr val="accent1">
                      <a:lumMod val="75000"/>
                    </a:schemeClr>
                  </a:solidFill>
                </a:rPr>
                <a:t>超时</a:t>
              </a:r>
              <a:endParaRPr lang="en-US" altLang="zh-CN" b="1" dirty="0">
                <a:solidFill>
                  <a:schemeClr val="accent1">
                    <a:lumMod val="75000"/>
                  </a:schemeClr>
                </a:solidFill>
              </a:endParaRPr>
            </a:p>
          </p:txBody>
        </p:sp>
        <p:cxnSp>
          <p:nvCxnSpPr>
            <p:cNvPr id="45" name="直接箭头连接符 44"/>
            <p:cNvCxnSpPr/>
            <p:nvPr/>
          </p:nvCxnSpPr>
          <p:spPr>
            <a:xfrm flipV="1">
              <a:off x="4896702" y="4744412"/>
              <a:ext cx="0" cy="490292"/>
            </a:xfrm>
            <a:prstGeom prst="straightConnector1">
              <a:avLst/>
            </a:prstGeom>
            <a:ln w="254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grpSp>
      <p:sp>
        <p:nvSpPr>
          <p:cNvPr id="47" name="矩形 46"/>
          <p:cNvSpPr/>
          <p:nvPr/>
        </p:nvSpPr>
        <p:spPr>
          <a:xfrm>
            <a:off x="3499558" y="3742625"/>
            <a:ext cx="2088308" cy="379024"/>
          </a:xfrm>
          <a:prstGeom prst="rect">
            <a:avLst/>
          </a:prstGeom>
          <a:solidFill>
            <a:schemeClr val="accent1">
              <a:lumMod val="75000"/>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平行四边形 33"/>
          <p:cNvSpPr/>
          <p:nvPr/>
        </p:nvSpPr>
        <p:spPr>
          <a:xfrm>
            <a:off x="304799" y="749300"/>
            <a:ext cx="695119"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04</a:t>
            </a:r>
            <a:endParaRPr lang="zh-CN" altLang="en-US" sz="2200" dirty="0">
              <a:latin typeface="Impact" panose="020B0806030902050204" pitchFamily="34" charset="0"/>
            </a:endParaRP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p:tgtEl>
                                          <p:spTgt spid="5"/>
                                        </p:tgtEl>
                                        <p:attrNameLst>
                                          <p:attrName>ppt_y</p:attrName>
                                        </p:attrNameLst>
                                      </p:cBhvr>
                                      <p:tavLst>
                                        <p:tav tm="0">
                                          <p:val>
                                            <p:strVal val="#ppt_y+#ppt_h*1.125000"/>
                                          </p:val>
                                        </p:tav>
                                        <p:tav tm="100000">
                                          <p:val>
                                            <p:strVal val="#ppt_y"/>
                                          </p:val>
                                        </p:tav>
                                      </p:tavLst>
                                    </p:anim>
                                    <p:animEffect transition="in" filter="wipe(up)">
                                      <p:cBhvr>
                                        <p:cTn id="8" dur="500"/>
                                        <p:tgtEl>
                                          <p:spTgt spid="5"/>
                                        </p:tgtEl>
                                      </p:cBhvr>
                                    </p:animEffect>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grpId="0" nodeType="clickEffect">
                                  <p:stCondLst>
                                    <p:cond delay="0"/>
                                  </p:stCondLst>
                                  <p:childTnLst>
                                    <p:set>
                                      <p:cBhvr>
                                        <p:cTn id="12" dur="1" fill="hold">
                                          <p:stCondLst>
                                            <p:cond delay="0"/>
                                          </p:stCondLst>
                                        </p:cTn>
                                        <p:tgtEl>
                                          <p:spTgt spid="47"/>
                                        </p:tgtEl>
                                        <p:attrNameLst>
                                          <p:attrName>style.visibility</p:attrName>
                                        </p:attrNameLst>
                                      </p:cBhvr>
                                      <p:to>
                                        <p:strVal val="visible"/>
                                      </p:to>
                                    </p:set>
                                    <p:animEffect transition="in" filter="wipe(left)">
                                      <p:cBhvr>
                                        <p:cTn id="13" dur="10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bldLvl="0" animBg="1"/>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04800" y="749300"/>
            <a:ext cx="6192344" cy="400110"/>
            <a:chOff x="424117" y="898245"/>
            <a:chExt cx="6192344" cy="400110"/>
          </a:xfrm>
        </p:grpSpPr>
        <p:sp>
          <p:nvSpPr>
            <p:cNvPr id="2" name="平行四边形 1"/>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p:cNvSpPr txBox="1"/>
            <p:nvPr/>
          </p:nvSpPr>
          <p:spPr>
            <a:xfrm>
              <a:off x="1052423" y="898245"/>
              <a:ext cx="5564038" cy="400110"/>
            </a:xfrm>
            <a:prstGeom prst="rect">
              <a:avLst/>
            </a:prstGeom>
            <a:noFill/>
          </p:spPr>
          <p:txBody>
            <a:bodyPr wrap="square" rtlCol="0">
              <a:spAutoFit/>
            </a:bodyPr>
            <a:lstStyle/>
            <a:p>
              <a:r>
                <a:rPr lang="zh-CN" altLang="en-US" sz="2000" b="1" dirty="0"/>
                <a:t>回退</a:t>
              </a:r>
              <a:r>
                <a:rPr lang="en-US" altLang="zh-CN" sz="2000" b="1" dirty="0"/>
                <a:t>N</a:t>
              </a:r>
              <a:r>
                <a:rPr lang="zh-CN" altLang="en-US" sz="2000" b="1" dirty="0"/>
                <a:t>帧协议</a:t>
              </a:r>
              <a:endParaRPr lang="zh-CN" altLang="en-US" sz="2000" b="1" dirty="0"/>
            </a:p>
          </p:txBody>
        </p:sp>
      </p:grpSp>
      <p:grpSp>
        <p:nvGrpSpPr>
          <p:cNvPr id="7" name="组合 6"/>
          <p:cNvGrpSpPr/>
          <p:nvPr/>
        </p:nvGrpSpPr>
        <p:grpSpPr>
          <a:xfrm>
            <a:off x="776253" y="1149141"/>
            <a:ext cx="11110947" cy="1566335"/>
            <a:chOff x="776253" y="1149141"/>
            <a:chExt cx="11110947" cy="1566335"/>
          </a:xfrm>
        </p:grpSpPr>
        <p:sp>
          <p:nvSpPr>
            <p:cNvPr id="6" name="文本框 5"/>
            <p:cNvSpPr txBox="1"/>
            <p:nvPr/>
          </p:nvSpPr>
          <p:spPr>
            <a:xfrm>
              <a:off x="776253" y="1149141"/>
              <a:ext cx="11110947" cy="1200329"/>
            </a:xfrm>
            <a:prstGeom prst="rect">
              <a:avLst/>
            </a:prstGeom>
            <a:noFill/>
          </p:spPr>
          <p:txBody>
            <a:bodyPr wrap="square" rtlCol="0">
              <a:spAutoFit/>
            </a:bodyPr>
            <a:lstStyle/>
            <a:p>
              <a:r>
                <a:rPr lang="en-US" altLang="zh-CN" b="1" dirty="0">
                  <a:latin typeface="Arial Narrow" panose="020B0606020202030204" charset="0"/>
                </a:rPr>
                <a:t>【2014</a:t>
              </a:r>
              <a:r>
                <a:rPr lang="zh-CN" altLang="en-US" b="1" dirty="0">
                  <a:latin typeface="Arial Narrow" panose="020B0606020202030204" charset="0"/>
                </a:rPr>
                <a:t>年 题</a:t>
              </a:r>
              <a:r>
                <a:rPr lang="en-US" altLang="zh-CN" b="1" dirty="0">
                  <a:latin typeface="Arial Narrow" panose="020B0606020202030204" charset="0"/>
                </a:rPr>
                <a:t>36】</a:t>
              </a:r>
              <a:r>
                <a:rPr lang="zh-CN" altLang="en-US" b="1" dirty="0">
                  <a:latin typeface="Arial Narrow" panose="020B0606020202030204" charset="0"/>
                </a:rPr>
                <a:t>主机甲与主机乙之间使用后退</a:t>
              </a:r>
              <a:r>
                <a:rPr lang="en-US" altLang="zh-CN" b="1" dirty="0">
                  <a:latin typeface="Arial Narrow" panose="020B0606020202030204" charset="0"/>
                </a:rPr>
                <a:t>N</a:t>
              </a:r>
              <a:r>
                <a:rPr lang="zh-CN" altLang="en-US" b="1" dirty="0">
                  <a:latin typeface="Arial Narrow" panose="020B0606020202030204" charset="0"/>
                </a:rPr>
                <a:t>帧（</a:t>
              </a:r>
              <a:r>
                <a:rPr lang="en-US" altLang="zh-CN" b="1" dirty="0">
                  <a:latin typeface="Arial Narrow" panose="020B0606020202030204" charset="0"/>
                </a:rPr>
                <a:t>GBN</a:t>
              </a:r>
              <a:r>
                <a:rPr lang="zh-CN" altLang="en-US" b="1" dirty="0">
                  <a:latin typeface="Arial Narrow" panose="020B0606020202030204" charset="0"/>
                </a:rPr>
                <a:t>）协议传输数据，甲的发送窗口尺寸为</a:t>
              </a:r>
              <a:r>
                <a:rPr lang="en-US" altLang="zh-CN" b="1" dirty="0">
                  <a:latin typeface="Arial Narrow" panose="020B0606020202030204" charset="0"/>
                </a:rPr>
                <a:t>1000</a:t>
              </a:r>
              <a:r>
                <a:rPr lang="zh-CN" altLang="en-US" b="1" dirty="0">
                  <a:latin typeface="Arial Narrow" panose="020B0606020202030204" charset="0"/>
                </a:rPr>
                <a:t>，</a:t>
              </a:r>
              <a:endParaRPr lang="en-US" altLang="zh-CN" b="1" dirty="0">
                <a:latin typeface="Arial Narrow" panose="020B0606020202030204" charset="0"/>
              </a:endParaRPr>
            </a:p>
            <a:p>
              <a:r>
                <a:rPr lang="en-US" altLang="zh-CN" b="1" dirty="0">
                  <a:latin typeface="Arial Narrow" panose="020B0606020202030204" charset="0"/>
                </a:rPr>
                <a:t>                              </a:t>
              </a:r>
              <a:r>
                <a:rPr lang="zh-CN" altLang="en-US" b="1" dirty="0">
                  <a:latin typeface="Arial Narrow" panose="020B0606020202030204" charset="0"/>
                </a:rPr>
                <a:t>数据帧长为</a:t>
              </a:r>
              <a:r>
                <a:rPr lang="en-US" altLang="zh-CN" b="1" dirty="0">
                  <a:latin typeface="Arial Narrow" panose="020B0606020202030204" charset="0"/>
                </a:rPr>
                <a:t>1000</a:t>
              </a:r>
              <a:r>
                <a:rPr lang="zh-CN" altLang="en-US" b="1" dirty="0">
                  <a:latin typeface="Arial Narrow" panose="020B0606020202030204" charset="0"/>
                </a:rPr>
                <a:t>字节，信道带宽为</a:t>
              </a:r>
              <a:r>
                <a:rPr lang="en-US" altLang="zh-CN" b="1" dirty="0">
                  <a:latin typeface="Arial Narrow" panose="020B0606020202030204" charset="0"/>
                </a:rPr>
                <a:t>100Mbps</a:t>
              </a:r>
              <a:r>
                <a:rPr lang="zh-CN" altLang="en-US" b="1" dirty="0">
                  <a:latin typeface="Arial Narrow" panose="020B0606020202030204" charset="0"/>
                </a:rPr>
                <a:t>，乙每收到一个数据帧就立即利用一个</a:t>
              </a:r>
              <a:endParaRPr lang="en-US" altLang="zh-CN" b="1" dirty="0">
                <a:latin typeface="Arial Narrow" panose="020B0606020202030204" charset="0"/>
              </a:endParaRPr>
            </a:p>
            <a:p>
              <a:r>
                <a:rPr lang="en-US" altLang="zh-CN" b="1" dirty="0">
                  <a:latin typeface="Arial Narrow" panose="020B0606020202030204" charset="0"/>
                </a:rPr>
                <a:t>                              </a:t>
              </a:r>
              <a:r>
                <a:rPr lang="zh-CN" altLang="en-US" b="1" dirty="0">
                  <a:latin typeface="Arial Narrow" panose="020B0606020202030204" charset="0"/>
                </a:rPr>
                <a:t>短帧（忽略其传输延迟）进行确认，若甲乙之间的单向传播延迟是</a:t>
              </a:r>
              <a:r>
                <a:rPr lang="en-US" altLang="zh-CN" b="1" dirty="0">
                  <a:latin typeface="Arial Narrow" panose="020B0606020202030204" charset="0"/>
                </a:rPr>
                <a:t>50ms</a:t>
              </a:r>
              <a:r>
                <a:rPr lang="zh-CN" altLang="en-US" b="1" dirty="0">
                  <a:latin typeface="Arial Narrow" panose="020B0606020202030204" charset="0"/>
                </a:rPr>
                <a:t>，则甲可以</a:t>
              </a:r>
              <a:endParaRPr lang="en-US" altLang="zh-CN" b="1" dirty="0">
                <a:latin typeface="Arial Narrow" panose="020B0606020202030204" charset="0"/>
              </a:endParaRPr>
            </a:p>
            <a:p>
              <a:r>
                <a:rPr lang="en-US" altLang="zh-CN" b="1" dirty="0">
                  <a:latin typeface="Arial Narrow" panose="020B0606020202030204" charset="0"/>
                </a:rPr>
                <a:t>                              </a:t>
              </a:r>
              <a:r>
                <a:rPr lang="zh-CN" altLang="en-US" b="1" dirty="0">
                  <a:latin typeface="Arial Narrow" panose="020B0606020202030204" charset="0"/>
                </a:rPr>
                <a:t>达到的最大平均数据传输速率约为（      ）。</a:t>
              </a:r>
              <a:endParaRPr lang="zh-CN" altLang="en-US" b="1" dirty="0">
                <a:latin typeface="Arial Narrow" panose="020B0606020202030204" charset="0"/>
              </a:endParaRPr>
            </a:p>
          </p:txBody>
        </p:sp>
        <p:sp>
          <p:nvSpPr>
            <p:cNvPr id="56" name="文本框 55"/>
            <p:cNvSpPr txBox="1"/>
            <p:nvPr/>
          </p:nvSpPr>
          <p:spPr>
            <a:xfrm>
              <a:off x="2382484" y="2346144"/>
              <a:ext cx="1230676" cy="369332"/>
            </a:xfrm>
            <a:prstGeom prst="rect">
              <a:avLst/>
            </a:prstGeom>
            <a:noFill/>
          </p:spPr>
          <p:txBody>
            <a:bodyPr wrap="square" rtlCol="0">
              <a:spAutoFit/>
            </a:bodyPr>
            <a:lstStyle/>
            <a:p>
              <a:r>
                <a:rPr lang="en-US" altLang="zh-CN" b="1" dirty="0">
                  <a:latin typeface="Arial Narrow" panose="020B0606020202030204" charset="0"/>
                </a:rPr>
                <a:t>A. 10Mbps</a:t>
              </a:r>
              <a:endParaRPr lang="zh-CN" altLang="en-US" b="1" dirty="0">
                <a:latin typeface="Arial Narrow" panose="020B0606020202030204" charset="0"/>
              </a:endParaRPr>
            </a:p>
          </p:txBody>
        </p:sp>
        <p:sp>
          <p:nvSpPr>
            <p:cNvPr id="60" name="文本框 59"/>
            <p:cNvSpPr txBox="1"/>
            <p:nvPr/>
          </p:nvSpPr>
          <p:spPr>
            <a:xfrm>
              <a:off x="4437881" y="2346144"/>
              <a:ext cx="1231797" cy="369332"/>
            </a:xfrm>
            <a:prstGeom prst="rect">
              <a:avLst/>
            </a:prstGeom>
            <a:noFill/>
          </p:spPr>
          <p:txBody>
            <a:bodyPr wrap="square" rtlCol="0">
              <a:spAutoFit/>
            </a:bodyPr>
            <a:lstStyle/>
            <a:p>
              <a:r>
                <a:rPr lang="en-US" altLang="zh-CN" b="1" dirty="0">
                  <a:latin typeface="Arial Narrow" panose="020B0606020202030204" charset="0"/>
                </a:rPr>
                <a:t>B. 20Mbps</a:t>
              </a:r>
              <a:endParaRPr lang="zh-CN" altLang="en-US" b="1" dirty="0">
                <a:latin typeface="Arial Narrow" panose="020B0606020202030204" charset="0"/>
              </a:endParaRPr>
            </a:p>
          </p:txBody>
        </p:sp>
        <p:sp>
          <p:nvSpPr>
            <p:cNvPr id="61" name="文本框 60"/>
            <p:cNvSpPr txBox="1"/>
            <p:nvPr/>
          </p:nvSpPr>
          <p:spPr>
            <a:xfrm>
              <a:off x="6494399" y="2346144"/>
              <a:ext cx="1154465" cy="369332"/>
            </a:xfrm>
            <a:prstGeom prst="rect">
              <a:avLst/>
            </a:prstGeom>
            <a:noFill/>
          </p:spPr>
          <p:txBody>
            <a:bodyPr wrap="square" rtlCol="0">
              <a:spAutoFit/>
            </a:bodyPr>
            <a:lstStyle/>
            <a:p>
              <a:r>
                <a:rPr lang="en-US" altLang="zh-CN" b="1" dirty="0">
                  <a:latin typeface="Arial Narrow" panose="020B0606020202030204" charset="0"/>
                </a:rPr>
                <a:t>C. 80Mbps</a:t>
              </a:r>
              <a:endParaRPr lang="zh-CN" altLang="en-US" b="1" dirty="0">
                <a:latin typeface="Arial Narrow" panose="020B0606020202030204" charset="0"/>
              </a:endParaRPr>
            </a:p>
          </p:txBody>
        </p:sp>
        <p:sp>
          <p:nvSpPr>
            <p:cNvPr id="62" name="文本框 61"/>
            <p:cNvSpPr txBox="1"/>
            <p:nvPr/>
          </p:nvSpPr>
          <p:spPr>
            <a:xfrm>
              <a:off x="8473586" y="2346144"/>
              <a:ext cx="1335930" cy="369332"/>
            </a:xfrm>
            <a:prstGeom prst="rect">
              <a:avLst/>
            </a:prstGeom>
            <a:noFill/>
          </p:spPr>
          <p:txBody>
            <a:bodyPr wrap="square" rtlCol="0">
              <a:spAutoFit/>
            </a:bodyPr>
            <a:lstStyle/>
            <a:p>
              <a:r>
                <a:rPr lang="en-US" altLang="zh-CN" b="1" dirty="0">
                  <a:latin typeface="Arial Narrow" panose="020B0606020202030204" charset="0"/>
                </a:rPr>
                <a:t>D. 100Mbps</a:t>
              </a:r>
              <a:endParaRPr lang="zh-CN" altLang="en-US" b="1" dirty="0">
                <a:latin typeface="Arial Narrow" panose="020B0606020202030204" charset="0"/>
              </a:endParaRPr>
            </a:p>
          </p:txBody>
        </p:sp>
      </p:grpSp>
      <p:sp>
        <p:nvSpPr>
          <p:cNvPr id="63" name="文本框 62"/>
          <p:cNvSpPr txBox="1"/>
          <p:nvPr/>
        </p:nvSpPr>
        <p:spPr>
          <a:xfrm>
            <a:off x="5962241" y="1919272"/>
            <a:ext cx="590962" cy="523220"/>
          </a:xfrm>
          <a:prstGeom prst="rect">
            <a:avLst/>
          </a:prstGeom>
          <a:noFill/>
        </p:spPr>
        <p:txBody>
          <a:bodyPr wrap="square" rtlCol="0">
            <a:spAutoFit/>
          </a:bodyPr>
          <a:lstStyle/>
          <a:p>
            <a:pPr algn="ctr"/>
            <a:r>
              <a:rPr lang="en-US" altLang="zh-CN" sz="2800" b="1" dirty="0">
                <a:solidFill>
                  <a:schemeClr val="accent1">
                    <a:lumMod val="75000"/>
                  </a:schemeClr>
                </a:solidFill>
                <a:latin typeface="Arial Black" panose="020B0A04020102020204" pitchFamily="34" charset="0"/>
              </a:rPr>
              <a:t>C</a:t>
            </a:r>
            <a:endParaRPr lang="zh-CN" altLang="en-US" sz="2800" b="1" dirty="0">
              <a:solidFill>
                <a:schemeClr val="accent1">
                  <a:lumMod val="75000"/>
                </a:schemeClr>
              </a:solidFill>
              <a:latin typeface="Arial Black" panose="020B0A04020102020204" pitchFamily="34" charset="0"/>
            </a:endParaRPr>
          </a:p>
        </p:txBody>
      </p:sp>
      <p:sp>
        <p:nvSpPr>
          <p:cNvPr id="64" name="文本框 63"/>
          <p:cNvSpPr txBox="1"/>
          <p:nvPr/>
        </p:nvSpPr>
        <p:spPr>
          <a:xfrm>
            <a:off x="933106" y="2688851"/>
            <a:ext cx="797018" cy="369332"/>
          </a:xfrm>
          <a:prstGeom prst="rect">
            <a:avLst/>
          </a:prstGeom>
          <a:noFill/>
        </p:spPr>
        <p:txBody>
          <a:bodyPr wrap="square" rtlCol="0">
            <a:spAutoFit/>
          </a:bodyPr>
          <a:lstStyle/>
          <a:p>
            <a:r>
              <a:rPr lang="zh-CN" altLang="en-US" b="1" dirty="0">
                <a:latin typeface="Arial Narrow" panose="020B0606020202030204" charset="0"/>
              </a:rPr>
              <a:t>解析</a:t>
            </a:r>
            <a:endParaRPr lang="zh-CN" altLang="en-US" b="1" dirty="0">
              <a:latin typeface="Arial Narrow" panose="020B0606020202030204" charset="0"/>
            </a:endParaRPr>
          </a:p>
        </p:txBody>
      </p:sp>
      <p:sp>
        <p:nvSpPr>
          <p:cNvPr id="13" name="平行四边形 12"/>
          <p:cNvSpPr/>
          <p:nvPr/>
        </p:nvSpPr>
        <p:spPr>
          <a:xfrm>
            <a:off x="304799" y="749300"/>
            <a:ext cx="695119"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04</a:t>
            </a:r>
            <a:endParaRPr lang="zh-CN" altLang="en-US" sz="2200" dirty="0">
              <a:latin typeface="Impact" panose="020B0806030902050204" pitchFamily="34" charset="0"/>
            </a:endParaRP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800" decel="100000"/>
                                        <p:tgtEl>
                                          <p:spTgt spid="7"/>
                                        </p:tgtEl>
                                      </p:cBhvr>
                                    </p:animEffect>
                                    <p:anim calcmode="lin" valueType="num">
                                      <p:cBhvr>
                                        <p:cTn id="8" dur="800" decel="100000" fill="hold"/>
                                        <p:tgtEl>
                                          <p:spTgt spid="7"/>
                                        </p:tgtEl>
                                        <p:attrNameLst>
                                          <p:attrName>style.rotation</p:attrName>
                                        </p:attrNameLst>
                                      </p:cBhvr>
                                      <p:tavLst>
                                        <p:tav tm="0">
                                          <p:val>
                                            <p:fltVal val="-90"/>
                                          </p:val>
                                        </p:tav>
                                        <p:tav tm="100000">
                                          <p:val>
                                            <p:fltVal val="0"/>
                                          </p:val>
                                        </p:tav>
                                      </p:tavLst>
                                    </p:anim>
                                    <p:anim calcmode="lin" valueType="num">
                                      <p:cBhvr>
                                        <p:cTn id="9" dur="800" decel="100000" fill="hold"/>
                                        <p:tgtEl>
                                          <p:spTgt spid="7"/>
                                        </p:tgtEl>
                                        <p:attrNameLst>
                                          <p:attrName>ppt_x</p:attrName>
                                        </p:attrNameLst>
                                      </p:cBhvr>
                                      <p:tavLst>
                                        <p:tav tm="0">
                                          <p:val>
                                            <p:strVal val="#ppt_x+0.4"/>
                                          </p:val>
                                        </p:tav>
                                        <p:tav tm="100000">
                                          <p:val>
                                            <p:strVal val="#ppt_x-0.05"/>
                                          </p:val>
                                        </p:tav>
                                      </p:tavLst>
                                    </p:anim>
                                    <p:anim calcmode="lin" valueType="num">
                                      <p:cBhvr>
                                        <p:cTn id="10" dur="800" decel="100000" fill="hold"/>
                                        <p:tgtEl>
                                          <p:spTgt spid="7"/>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7"/>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7"/>
                                        </p:tgtEl>
                                        <p:attrNameLst>
                                          <p:attrName>ppt_y</p:attrName>
                                        </p:attrNameLst>
                                      </p:cBhvr>
                                      <p:tavLst>
                                        <p:tav tm="0">
                                          <p:val>
                                            <p:strVal val="#ppt_y+0.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30" presetClass="entr" presetSubtype="0" fill="hold" grpId="0" nodeType="clickEffect">
                                  <p:stCondLst>
                                    <p:cond delay="0"/>
                                  </p:stCondLst>
                                  <p:childTnLst>
                                    <p:set>
                                      <p:cBhvr>
                                        <p:cTn id="16" dur="1" fill="hold">
                                          <p:stCondLst>
                                            <p:cond delay="0"/>
                                          </p:stCondLst>
                                        </p:cTn>
                                        <p:tgtEl>
                                          <p:spTgt spid="63"/>
                                        </p:tgtEl>
                                        <p:attrNameLst>
                                          <p:attrName>style.visibility</p:attrName>
                                        </p:attrNameLst>
                                      </p:cBhvr>
                                      <p:to>
                                        <p:strVal val="visible"/>
                                      </p:to>
                                    </p:set>
                                    <p:animEffect transition="in" filter="fade">
                                      <p:cBhvr>
                                        <p:cTn id="17" dur="800" decel="100000"/>
                                        <p:tgtEl>
                                          <p:spTgt spid="63"/>
                                        </p:tgtEl>
                                      </p:cBhvr>
                                    </p:animEffect>
                                    <p:anim calcmode="lin" valueType="num">
                                      <p:cBhvr>
                                        <p:cTn id="18" dur="800" decel="100000" fill="hold"/>
                                        <p:tgtEl>
                                          <p:spTgt spid="63"/>
                                        </p:tgtEl>
                                        <p:attrNameLst>
                                          <p:attrName>style.rotation</p:attrName>
                                        </p:attrNameLst>
                                      </p:cBhvr>
                                      <p:tavLst>
                                        <p:tav tm="0">
                                          <p:val>
                                            <p:fltVal val="-90"/>
                                          </p:val>
                                        </p:tav>
                                        <p:tav tm="100000">
                                          <p:val>
                                            <p:fltVal val="0"/>
                                          </p:val>
                                        </p:tav>
                                      </p:tavLst>
                                    </p:anim>
                                    <p:anim calcmode="lin" valueType="num">
                                      <p:cBhvr>
                                        <p:cTn id="19" dur="800" decel="100000" fill="hold"/>
                                        <p:tgtEl>
                                          <p:spTgt spid="63"/>
                                        </p:tgtEl>
                                        <p:attrNameLst>
                                          <p:attrName>ppt_x</p:attrName>
                                        </p:attrNameLst>
                                      </p:cBhvr>
                                      <p:tavLst>
                                        <p:tav tm="0">
                                          <p:val>
                                            <p:strVal val="#ppt_x+0.4"/>
                                          </p:val>
                                        </p:tav>
                                        <p:tav tm="100000">
                                          <p:val>
                                            <p:strVal val="#ppt_x-0.05"/>
                                          </p:val>
                                        </p:tav>
                                      </p:tavLst>
                                    </p:anim>
                                    <p:anim calcmode="lin" valueType="num">
                                      <p:cBhvr>
                                        <p:cTn id="20" dur="800" decel="100000" fill="hold"/>
                                        <p:tgtEl>
                                          <p:spTgt spid="63"/>
                                        </p:tgtEl>
                                        <p:attrNameLst>
                                          <p:attrName>ppt_y</p:attrName>
                                        </p:attrNameLst>
                                      </p:cBhvr>
                                      <p:tavLst>
                                        <p:tav tm="0">
                                          <p:val>
                                            <p:strVal val="#ppt_y-0.4"/>
                                          </p:val>
                                        </p:tav>
                                        <p:tav tm="100000">
                                          <p:val>
                                            <p:strVal val="#ppt_y+0.1"/>
                                          </p:val>
                                        </p:tav>
                                      </p:tavLst>
                                    </p:anim>
                                    <p:anim calcmode="lin" valueType="num">
                                      <p:cBhvr>
                                        <p:cTn id="21" dur="200" accel="100000" fill="hold">
                                          <p:stCondLst>
                                            <p:cond delay="800"/>
                                          </p:stCondLst>
                                        </p:cTn>
                                        <p:tgtEl>
                                          <p:spTgt spid="63"/>
                                        </p:tgtEl>
                                        <p:attrNameLst>
                                          <p:attrName>ppt_x</p:attrName>
                                        </p:attrNameLst>
                                      </p:cBhvr>
                                      <p:tavLst>
                                        <p:tav tm="0">
                                          <p:val>
                                            <p:strVal val="#ppt_x-0.05"/>
                                          </p:val>
                                        </p:tav>
                                        <p:tav tm="100000">
                                          <p:val>
                                            <p:strVal val="#ppt_x"/>
                                          </p:val>
                                        </p:tav>
                                      </p:tavLst>
                                    </p:anim>
                                    <p:anim calcmode="lin" valueType="num">
                                      <p:cBhvr>
                                        <p:cTn id="22" dur="200" accel="100000" fill="hold">
                                          <p:stCondLst>
                                            <p:cond delay="800"/>
                                          </p:stCondLst>
                                        </p:cTn>
                                        <p:tgtEl>
                                          <p:spTgt spid="63"/>
                                        </p:tgtEl>
                                        <p:attrNameLst>
                                          <p:attrName>ppt_y</p:attrName>
                                        </p:attrNameLst>
                                      </p:cBhvr>
                                      <p:tavLst>
                                        <p:tav tm="0">
                                          <p:val>
                                            <p:strVal val="#ppt_y+0.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53" presetClass="entr" presetSubtype="16" fill="hold" grpId="0" nodeType="clickEffect">
                                  <p:stCondLst>
                                    <p:cond delay="0"/>
                                  </p:stCondLst>
                                  <p:childTnLst>
                                    <p:set>
                                      <p:cBhvr>
                                        <p:cTn id="26" dur="1" fill="hold">
                                          <p:stCondLst>
                                            <p:cond delay="0"/>
                                          </p:stCondLst>
                                        </p:cTn>
                                        <p:tgtEl>
                                          <p:spTgt spid="64"/>
                                        </p:tgtEl>
                                        <p:attrNameLst>
                                          <p:attrName>style.visibility</p:attrName>
                                        </p:attrNameLst>
                                      </p:cBhvr>
                                      <p:to>
                                        <p:strVal val="visible"/>
                                      </p:to>
                                    </p:set>
                                    <p:anim calcmode="lin" valueType="num">
                                      <p:cBhvr>
                                        <p:cTn id="27" dur="500" fill="hold"/>
                                        <p:tgtEl>
                                          <p:spTgt spid="64"/>
                                        </p:tgtEl>
                                        <p:attrNameLst>
                                          <p:attrName>ppt_w</p:attrName>
                                        </p:attrNameLst>
                                      </p:cBhvr>
                                      <p:tavLst>
                                        <p:tav tm="0">
                                          <p:val>
                                            <p:fltVal val="0"/>
                                          </p:val>
                                        </p:tav>
                                        <p:tav tm="100000">
                                          <p:val>
                                            <p:strVal val="#ppt_w"/>
                                          </p:val>
                                        </p:tav>
                                      </p:tavLst>
                                    </p:anim>
                                    <p:anim calcmode="lin" valueType="num">
                                      <p:cBhvr>
                                        <p:cTn id="28" dur="500" fill="hold"/>
                                        <p:tgtEl>
                                          <p:spTgt spid="64"/>
                                        </p:tgtEl>
                                        <p:attrNameLst>
                                          <p:attrName>ppt_h</p:attrName>
                                        </p:attrNameLst>
                                      </p:cBhvr>
                                      <p:tavLst>
                                        <p:tav tm="0">
                                          <p:val>
                                            <p:fltVal val="0"/>
                                          </p:val>
                                        </p:tav>
                                        <p:tav tm="100000">
                                          <p:val>
                                            <p:strVal val="#ppt_h"/>
                                          </p:val>
                                        </p:tav>
                                      </p:tavLst>
                                    </p:anim>
                                    <p:animEffect transition="in" filter="fade">
                                      <p:cBhvr>
                                        <p:cTn id="29"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p:bldP spid="64" grpId="0"/>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04800" y="749300"/>
            <a:ext cx="6192344" cy="400110"/>
            <a:chOff x="424117" y="898245"/>
            <a:chExt cx="6192344" cy="400110"/>
          </a:xfrm>
        </p:grpSpPr>
        <p:sp>
          <p:nvSpPr>
            <p:cNvPr id="2" name="平行四边形 1"/>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p:cNvSpPr txBox="1"/>
            <p:nvPr/>
          </p:nvSpPr>
          <p:spPr>
            <a:xfrm>
              <a:off x="1052423" y="898245"/>
              <a:ext cx="5564038" cy="400110"/>
            </a:xfrm>
            <a:prstGeom prst="rect">
              <a:avLst/>
            </a:prstGeom>
            <a:noFill/>
          </p:spPr>
          <p:txBody>
            <a:bodyPr wrap="square" rtlCol="0">
              <a:spAutoFit/>
            </a:bodyPr>
            <a:lstStyle/>
            <a:p>
              <a:r>
                <a:rPr lang="zh-CN" altLang="en-US" sz="2000" b="1" dirty="0"/>
                <a:t>回退</a:t>
              </a:r>
              <a:r>
                <a:rPr lang="en-US" altLang="zh-CN" sz="2000" b="1" dirty="0"/>
                <a:t>N</a:t>
              </a:r>
              <a:r>
                <a:rPr lang="zh-CN" altLang="en-US" sz="2000" b="1" dirty="0"/>
                <a:t>帧协议</a:t>
              </a:r>
              <a:endParaRPr lang="zh-CN" altLang="en-US" sz="2000" b="1" dirty="0"/>
            </a:p>
          </p:txBody>
        </p:sp>
      </p:grpSp>
      <p:grpSp>
        <p:nvGrpSpPr>
          <p:cNvPr id="7" name="组合 6"/>
          <p:cNvGrpSpPr/>
          <p:nvPr/>
        </p:nvGrpSpPr>
        <p:grpSpPr>
          <a:xfrm>
            <a:off x="776253" y="1149141"/>
            <a:ext cx="11110947" cy="1566335"/>
            <a:chOff x="776253" y="1149141"/>
            <a:chExt cx="11110947" cy="1566335"/>
          </a:xfrm>
        </p:grpSpPr>
        <p:sp>
          <p:nvSpPr>
            <p:cNvPr id="6" name="文本框 5"/>
            <p:cNvSpPr txBox="1"/>
            <p:nvPr/>
          </p:nvSpPr>
          <p:spPr>
            <a:xfrm>
              <a:off x="776253" y="1149141"/>
              <a:ext cx="11110947" cy="1200329"/>
            </a:xfrm>
            <a:prstGeom prst="rect">
              <a:avLst/>
            </a:prstGeom>
            <a:noFill/>
          </p:spPr>
          <p:txBody>
            <a:bodyPr wrap="square" rtlCol="0">
              <a:spAutoFit/>
            </a:bodyPr>
            <a:lstStyle/>
            <a:p>
              <a:r>
                <a:rPr lang="en-US" altLang="zh-CN" b="1" dirty="0">
                  <a:latin typeface="Arial Narrow" panose="020B0606020202030204" charset="0"/>
                </a:rPr>
                <a:t>【2014</a:t>
              </a:r>
              <a:r>
                <a:rPr lang="zh-CN" altLang="en-US" b="1" dirty="0">
                  <a:latin typeface="Arial Narrow" panose="020B0606020202030204" charset="0"/>
                </a:rPr>
                <a:t>年 题</a:t>
              </a:r>
              <a:r>
                <a:rPr lang="en-US" altLang="zh-CN" b="1" dirty="0">
                  <a:latin typeface="Arial Narrow" panose="020B0606020202030204" charset="0"/>
                </a:rPr>
                <a:t>36】</a:t>
              </a:r>
              <a:r>
                <a:rPr lang="zh-CN" altLang="en-US" b="1" dirty="0">
                  <a:latin typeface="Arial Narrow" panose="020B0606020202030204" charset="0"/>
                </a:rPr>
                <a:t>主机甲与主机乙之间使用后退</a:t>
              </a:r>
              <a:r>
                <a:rPr lang="en-US" altLang="zh-CN" b="1" dirty="0">
                  <a:latin typeface="Arial Narrow" panose="020B0606020202030204" charset="0"/>
                </a:rPr>
                <a:t>N</a:t>
              </a:r>
              <a:r>
                <a:rPr lang="zh-CN" altLang="en-US" b="1" dirty="0">
                  <a:latin typeface="Arial Narrow" panose="020B0606020202030204" charset="0"/>
                </a:rPr>
                <a:t>帧（</a:t>
              </a:r>
              <a:r>
                <a:rPr lang="en-US" altLang="zh-CN" b="1" dirty="0">
                  <a:latin typeface="Arial Narrow" panose="020B0606020202030204" charset="0"/>
                </a:rPr>
                <a:t>GBN</a:t>
              </a:r>
              <a:r>
                <a:rPr lang="zh-CN" altLang="en-US" b="1" dirty="0">
                  <a:latin typeface="Arial Narrow" panose="020B0606020202030204" charset="0"/>
                </a:rPr>
                <a:t>）协议传输数据，甲的发送窗口尺寸为</a:t>
              </a:r>
              <a:r>
                <a:rPr lang="en-US" altLang="zh-CN" b="1" dirty="0">
                  <a:latin typeface="Arial Narrow" panose="020B0606020202030204" charset="0"/>
                </a:rPr>
                <a:t>1000</a:t>
              </a:r>
              <a:r>
                <a:rPr lang="zh-CN" altLang="en-US" b="1" dirty="0">
                  <a:latin typeface="Arial Narrow" panose="020B0606020202030204" charset="0"/>
                </a:rPr>
                <a:t>，</a:t>
              </a:r>
              <a:endParaRPr lang="en-US" altLang="zh-CN" b="1" dirty="0">
                <a:latin typeface="Arial Narrow" panose="020B0606020202030204" charset="0"/>
              </a:endParaRPr>
            </a:p>
            <a:p>
              <a:r>
                <a:rPr lang="en-US" altLang="zh-CN" b="1" dirty="0">
                  <a:latin typeface="Arial Narrow" panose="020B0606020202030204" charset="0"/>
                </a:rPr>
                <a:t>                              </a:t>
              </a:r>
              <a:r>
                <a:rPr lang="zh-CN" altLang="en-US" b="1" dirty="0">
                  <a:latin typeface="Arial Narrow" panose="020B0606020202030204" charset="0"/>
                </a:rPr>
                <a:t>数据帧长为</a:t>
              </a:r>
              <a:r>
                <a:rPr lang="en-US" altLang="zh-CN" b="1" dirty="0">
                  <a:latin typeface="Arial Narrow" panose="020B0606020202030204" charset="0"/>
                </a:rPr>
                <a:t>1000</a:t>
              </a:r>
              <a:r>
                <a:rPr lang="zh-CN" altLang="en-US" b="1" dirty="0">
                  <a:latin typeface="Arial Narrow" panose="020B0606020202030204" charset="0"/>
                </a:rPr>
                <a:t>字节，信道带宽为</a:t>
              </a:r>
              <a:r>
                <a:rPr lang="en-US" altLang="zh-CN" b="1" dirty="0">
                  <a:latin typeface="Arial Narrow" panose="020B0606020202030204" charset="0"/>
                </a:rPr>
                <a:t>100Mbps</a:t>
              </a:r>
              <a:r>
                <a:rPr lang="zh-CN" altLang="en-US" b="1" dirty="0">
                  <a:latin typeface="Arial Narrow" panose="020B0606020202030204" charset="0"/>
                </a:rPr>
                <a:t>，乙每收到一个数据帧就立即利用一个</a:t>
              </a:r>
              <a:endParaRPr lang="en-US" altLang="zh-CN" b="1" dirty="0">
                <a:latin typeface="Arial Narrow" panose="020B0606020202030204" charset="0"/>
              </a:endParaRPr>
            </a:p>
            <a:p>
              <a:r>
                <a:rPr lang="en-US" altLang="zh-CN" b="1" dirty="0">
                  <a:latin typeface="Arial Narrow" panose="020B0606020202030204" charset="0"/>
                </a:rPr>
                <a:t>                              </a:t>
              </a:r>
              <a:r>
                <a:rPr lang="zh-CN" altLang="en-US" b="1" dirty="0">
                  <a:latin typeface="Arial Narrow" panose="020B0606020202030204" charset="0"/>
                </a:rPr>
                <a:t>短帧（忽略其传输延迟）进行确认，若甲乙之间的单向传播延迟是</a:t>
              </a:r>
              <a:r>
                <a:rPr lang="en-US" altLang="zh-CN" b="1" dirty="0">
                  <a:latin typeface="Arial Narrow" panose="020B0606020202030204" charset="0"/>
                </a:rPr>
                <a:t>50ms</a:t>
              </a:r>
              <a:r>
                <a:rPr lang="zh-CN" altLang="en-US" b="1" dirty="0">
                  <a:latin typeface="Arial Narrow" panose="020B0606020202030204" charset="0"/>
                </a:rPr>
                <a:t>，则甲可以</a:t>
              </a:r>
              <a:endParaRPr lang="en-US" altLang="zh-CN" b="1" dirty="0">
                <a:latin typeface="Arial Narrow" panose="020B0606020202030204" charset="0"/>
              </a:endParaRPr>
            </a:p>
            <a:p>
              <a:r>
                <a:rPr lang="en-US" altLang="zh-CN" b="1" dirty="0">
                  <a:latin typeface="Arial Narrow" panose="020B0606020202030204" charset="0"/>
                </a:rPr>
                <a:t>                              </a:t>
              </a:r>
              <a:r>
                <a:rPr lang="zh-CN" altLang="en-US" b="1" dirty="0">
                  <a:latin typeface="Arial Narrow" panose="020B0606020202030204" charset="0"/>
                </a:rPr>
                <a:t>达到的最大平均数据传输速率约为（      ）。</a:t>
              </a:r>
              <a:endParaRPr lang="zh-CN" altLang="en-US" b="1" dirty="0">
                <a:latin typeface="Arial Narrow" panose="020B0606020202030204" charset="0"/>
              </a:endParaRPr>
            </a:p>
          </p:txBody>
        </p:sp>
        <p:sp>
          <p:nvSpPr>
            <p:cNvPr id="56" name="文本框 55"/>
            <p:cNvSpPr txBox="1"/>
            <p:nvPr/>
          </p:nvSpPr>
          <p:spPr>
            <a:xfrm>
              <a:off x="2382484" y="2346144"/>
              <a:ext cx="1230676" cy="369332"/>
            </a:xfrm>
            <a:prstGeom prst="rect">
              <a:avLst/>
            </a:prstGeom>
            <a:noFill/>
          </p:spPr>
          <p:txBody>
            <a:bodyPr wrap="square" rtlCol="0">
              <a:spAutoFit/>
            </a:bodyPr>
            <a:lstStyle/>
            <a:p>
              <a:r>
                <a:rPr lang="en-US" altLang="zh-CN" b="1" dirty="0">
                  <a:latin typeface="Arial Narrow" panose="020B0606020202030204" charset="0"/>
                </a:rPr>
                <a:t>A. 10Mbps</a:t>
              </a:r>
              <a:endParaRPr lang="zh-CN" altLang="en-US" b="1" dirty="0">
                <a:latin typeface="Arial Narrow" panose="020B0606020202030204" charset="0"/>
              </a:endParaRPr>
            </a:p>
          </p:txBody>
        </p:sp>
        <p:sp>
          <p:nvSpPr>
            <p:cNvPr id="60" name="文本框 59"/>
            <p:cNvSpPr txBox="1"/>
            <p:nvPr/>
          </p:nvSpPr>
          <p:spPr>
            <a:xfrm>
              <a:off x="4437881" y="2346144"/>
              <a:ext cx="1231797" cy="369332"/>
            </a:xfrm>
            <a:prstGeom prst="rect">
              <a:avLst/>
            </a:prstGeom>
            <a:noFill/>
          </p:spPr>
          <p:txBody>
            <a:bodyPr wrap="square" rtlCol="0">
              <a:spAutoFit/>
            </a:bodyPr>
            <a:lstStyle/>
            <a:p>
              <a:r>
                <a:rPr lang="en-US" altLang="zh-CN" b="1" dirty="0">
                  <a:latin typeface="Arial Narrow" panose="020B0606020202030204" charset="0"/>
                </a:rPr>
                <a:t>B. 20Mbps</a:t>
              </a:r>
              <a:endParaRPr lang="zh-CN" altLang="en-US" b="1" dirty="0">
                <a:latin typeface="Arial Narrow" panose="020B0606020202030204" charset="0"/>
              </a:endParaRPr>
            </a:p>
          </p:txBody>
        </p:sp>
        <p:sp>
          <p:nvSpPr>
            <p:cNvPr id="61" name="文本框 60"/>
            <p:cNvSpPr txBox="1"/>
            <p:nvPr/>
          </p:nvSpPr>
          <p:spPr>
            <a:xfrm>
              <a:off x="6494399" y="2346144"/>
              <a:ext cx="1154465" cy="369332"/>
            </a:xfrm>
            <a:prstGeom prst="rect">
              <a:avLst/>
            </a:prstGeom>
            <a:noFill/>
          </p:spPr>
          <p:txBody>
            <a:bodyPr wrap="square" rtlCol="0">
              <a:spAutoFit/>
            </a:bodyPr>
            <a:lstStyle/>
            <a:p>
              <a:r>
                <a:rPr lang="en-US" altLang="zh-CN" b="1" dirty="0">
                  <a:latin typeface="Arial Narrow" panose="020B0606020202030204" charset="0"/>
                </a:rPr>
                <a:t>C. 80Mbps</a:t>
              </a:r>
              <a:endParaRPr lang="zh-CN" altLang="en-US" b="1" dirty="0">
                <a:latin typeface="Arial Narrow" panose="020B0606020202030204" charset="0"/>
              </a:endParaRPr>
            </a:p>
          </p:txBody>
        </p:sp>
        <p:sp>
          <p:nvSpPr>
            <p:cNvPr id="62" name="文本框 61"/>
            <p:cNvSpPr txBox="1"/>
            <p:nvPr/>
          </p:nvSpPr>
          <p:spPr>
            <a:xfrm>
              <a:off x="8473586" y="2346144"/>
              <a:ext cx="1335930" cy="369332"/>
            </a:xfrm>
            <a:prstGeom prst="rect">
              <a:avLst/>
            </a:prstGeom>
            <a:noFill/>
          </p:spPr>
          <p:txBody>
            <a:bodyPr wrap="square" rtlCol="0">
              <a:spAutoFit/>
            </a:bodyPr>
            <a:lstStyle/>
            <a:p>
              <a:r>
                <a:rPr lang="en-US" altLang="zh-CN" b="1" dirty="0">
                  <a:latin typeface="Arial Narrow" panose="020B0606020202030204" charset="0"/>
                </a:rPr>
                <a:t>D. 100Mbps</a:t>
              </a:r>
              <a:endParaRPr lang="zh-CN" altLang="en-US" b="1" dirty="0">
                <a:latin typeface="Arial Narrow" panose="020B0606020202030204" charset="0"/>
              </a:endParaRPr>
            </a:p>
          </p:txBody>
        </p:sp>
      </p:grpSp>
      <p:sp>
        <p:nvSpPr>
          <p:cNvPr id="63" name="文本框 62"/>
          <p:cNvSpPr txBox="1"/>
          <p:nvPr/>
        </p:nvSpPr>
        <p:spPr>
          <a:xfrm>
            <a:off x="5962241" y="1919272"/>
            <a:ext cx="590962" cy="523220"/>
          </a:xfrm>
          <a:prstGeom prst="rect">
            <a:avLst/>
          </a:prstGeom>
          <a:noFill/>
        </p:spPr>
        <p:txBody>
          <a:bodyPr wrap="square" rtlCol="0">
            <a:spAutoFit/>
          </a:bodyPr>
          <a:lstStyle/>
          <a:p>
            <a:pPr algn="ctr"/>
            <a:r>
              <a:rPr lang="en-US" altLang="zh-CN" sz="2800" b="1" dirty="0">
                <a:solidFill>
                  <a:schemeClr val="accent1">
                    <a:lumMod val="75000"/>
                  </a:schemeClr>
                </a:solidFill>
                <a:latin typeface="Arial Black" panose="020B0A04020102020204" pitchFamily="34" charset="0"/>
              </a:rPr>
              <a:t>C</a:t>
            </a:r>
            <a:endParaRPr lang="zh-CN" altLang="en-US" sz="2800" b="1" dirty="0">
              <a:solidFill>
                <a:schemeClr val="accent1">
                  <a:lumMod val="75000"/>
                </a:schemeClr>
              </a:solidFill>
              <a:latin typeface="Arial Black" panose="020B0A04020102020204" pitchFamily="34" charset="0"/>
            </a:endParaRPr>
          </a:p>
        </p:txBody>
      </p:sp>
      <p:sp>
        <p:nvSpPr>
          <p:cNvPr id="64" name="文本框 63"/>
          <p:cNvSpPr txBox="1"/>
          <p:nvPr/>
        </p:nvSpPr>
        <p:spPr>
          <a:xfrm>
            <a:off x="933106" y="2688851"/>
            <a:ext cx="797018" cy="369332"/>
          </a:xfrm>
          <a:prstGeom prst="rect">
            <a:avLst/>
          </a:prstGeom>
          <a:noFill/>
        </p:spPr>
        <p:txBody>
          <a:bodyPr wrap="square" rtlCol="0">
            <a:spAutoFit/>
          </a:bodyPr>
          <a:lstStyle/>
          <a:p>
            <a:r>
              <a:rPr lang="zh-CN" altLang="en-US" b="1" dirty="0">
                <a:latin typeface="Arial Narrow" panose="020B0606020202030204" charset="0"/>
              </a:rPr>
              <a:t>解析</a:t>
            </a:r>
            <a:endParaRPr lang="zh-CN" altLang="en-US" b="1" dirty="0">
              <a:latin typeface="Arial Narrow" panose="020B0606020202030204" charset="0"/>
            </a:endParaRPr>
          </a:p>
        </p:txBody>
      </p:sp>
      <p:grpSp>
        <p:nvGrpSpPr>
          <p:cNvPr id="15" name="组合 14"/>
          <p:cNvGrpSpPr/>
          <p:nvPr/>
        </p:nvGrpSpPr>
        <p:grpSpPr>
          <a:xfrm>
            <a:off x="1611881" y="2806399"/>
            <a:ext cx="10092106" cy="2086969"/>
            <a:chOff x="1611881" y="2806399"/>
            <a:chExt cx="10092106" cy="2086969"/>
          </a:xfrm>
        </p:grpSpPr>
        <p:sp>
          <p:nvSpPr>
            <p:cNvPr id="5" name="矩形 4"/>
            <p:cNvSpPr/>
            <p:nvPr/>
          </p:nvSpPr>
          <p:spPr>
            <a:xfrm>
              <a:off x="1730123" y="4386830"/>
              <a:ext cx="894665" cy="5065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主机甲</a:t>
              </a:r>
              <a:endParaRPr lang="zh-CN" altLang="en-US" b="1" dirty="0">
                <a:solidFill>
                  <a:schemeClr val="tx1"/>
                </a:solidFill>
              </a:endParaRPr>
            </a:p>
          </p:txBody>
        </p:sp>
        <p:sp>
          <p:nvSpPr>
            <p:cNvPr id="14" name="矩形 13"/>
            <p:cNvSpPr/>
            <p:nvPr/>
          </p:nvSpPr>
          <p:spPr>
            <a:xfrm>
              <a:off x="1730123" y="2922462"/>
              <a:ext cx="894665" cy="5065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主机乙</a:t>
              </a:r>
              <a:endParaRPr lang="zh-CN" altLang="en-US" b="1" dirty="0">
                <a:solidFill>
                  <a:schemeClr val="tx1"/>
                </a:solidFill>
              </a:endParaRPr>
            </a:p>
          </p:txBody>
        </p:sp>
        <p:cxnSp>
          <p:nvCxnSpPr>
            <p:cNvPr id="9" name="直接箭头连接符 8"/>
            <p:cNvCxnSpPr>
              <a:stCxn id="14" idx="3"/>
            </p:cNvCxnSpPr>
            <p:nvPr/>
          </p:nvCxnSpPr>
          <p:spPr>
            <a:xfrm>
              <a:off x="2624788" y="3175731"/>
              <a:ext cx="9078216"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p:cNvCxnSpPr>
              <a:stCxn id="5" idx="3"/>
            </p:cNvCxnSpPr>
            <p:nvPr/>
          </p:nvCxnSpPr>
          <p:spPr>
            <a:xfrm>
              <a:off x="2624787" y="4640099"/>
              <a:ext cx="90792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11465937" y="2806399"/>
              <a:ext cx="237067" cy="369332"/>
            </a:xfrm>
            <a:prstGeom prst="rect">
              <a:avLst/>
            </a:prstGeom>
            <a:noFill/>
          </p:spPr>
          <p:txBody>
            <a:bodyPr wrap="square" rtlCol="0">
              <a:spAutoFit/>
            </a:bodyPr>
            <a:lstStyle/>
            <a:p>
              <a:r>
                <a:rPr lang="en-US" altLang="zh-CN" b="1" dirty="0"/>
                <a:t>t</a:t>
              </a:r>
              <a:endParaRPr lang="zh-CN" altLang="en-US" b="1" dirty="0"/>
            </a:p>
          </p:txBody>
        </p:sp>
        <p:sp>
          <p:nvSpPr>
            <p:cNvPr id="21" name="文本框 20"/>
            <p:cNvSpPr txBox="1"/>
            <p:nvPr/>
          </p:nvSpPr>
          <p:spPr>
            <a:xfrm>
              <a:off x="11465937" y="4270766"/>
              <a:ext cx="237067" cy="369332"/>
            </a:xfrm>
            <a:prstGeom prst="rect">
              <a:avLst/>
            </a:prstGeom>
            <a:noFill/>
          </p:spPr>
          <p:txBody>
            <a:bodyPr wrap="square" rtlCol="0">
              <a:spAutoFit/>
            </a:bodyPr>
            <a:lstStyle/>
            <a:p>
              <a:r>
                <a:rPr lang="en-US" altLang="zh-CN" b="1" dirty="0"/>
                <a:t>t</a:t>
              </a:r>
              <a:endParaRPr lang="zh-CN" altLang="en-US" b="1" dirty="0"/>
            </a:p>
          </p:txBody>
        </p:sp>
        <p:sp>
          <p:nvSpPr>
            <p:cNvPr id="13" name="文本框 12"/>
            <p:cNvSpPr txBox="1"/>
            <p:nvPr/>
          </p:nvSpPr>
          <p:spPr>
            <a:xfrm>
              <a:off x="1611881" y="3631175"/>
              <a:ext cx="1131147" cy="646331"/>
            </a:xfrm>
            <a:prstGeom prst="rect">
              <a:avLst/>
            </a:prstGeom>
            <a:noFill/>
          </p:spPr>
          <p:txBody>
            <a:bodyPr wrap="square" rtlCol="0">
              <a:spAutoFit/>
            </a:bodyPr>
            <a:lstStyle/>
            <a:p>
              <a:pPr algn="ctr"/>
              <a:r>
                <a:rPr lang="zh-CN" altLang="en-US" b="1" dirty="0"/>
                <a:t>后退</a:t>
              </a:r>
              <a:r>
                <a:rPr lang="en-US" altLang="zh-CN" b="1" dirty="0"/>
                <a:t>N</a:t>
              </a:r>
              <a:r>
                <a:rPr lang="zh-CN" altLang="en-US" b="1" dirty="0"/>
                <a:t>帧</a:t>
              </a:r>
              <a:endParaRPr lang="en-US" altLang="zh-CN" b="1" dirty="0"/>
            </a:p>
            <a:p>
              <a:pPr algn="ctr"/>
              <a:r>
                <a:rPr lang="zh-CN" altLang="en-US" b="1" dirty="0"/>
                <a:t>协议</a:t>
              </a:r>
              <a:endParaRPr lang="zh-CN" altLang="en-US" b="1" dirty="0"/>
            </a:p>
          </p:txBody>
        </p:sp>
      </p:grpSp>
      <p:grpSp>
        <p:nvGrpSpPr>
          <p:cNvPr id="24" name="组合 23"/>
          <p:cNvGrpSpPr/>
          <p:nvPr/>
        </p:nvGrpSpPr>
        <p:grpSpPr>
          <a:xfrm>
            <a:off x="2707755" y="3175732"/>
            <a:ext cx="2446751" cy="1464366"/>
            <a:chOff x="2707755" y="3175732"/>
            <a:chExt cx="2446751" cy="1464366"/>
          </a:xfrm>
        </p:grpSpPr>
        <p:sp>
          <p:nvSpPr>
            <p:cNvPr id="16" name="平行四边形 15"/>
            <p:cNvSpPr/>
            <p:nvPr/>
          </p:nvSpPr>
          <p:spPr>
            <a:xfrm>
              <a:off x="2707755" y="3175732"/>
              <a:ext cx="2446751" cy="1464366"/>
            </a:xfrm>
            <a:prstGeom prst="parallelogram">
              <a:avLst>
                <a:gd name="adj" fmla="val 107209"/>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29" name="文本框 28"/>
            <p:cNvSpPr txBox="1"/>
            <p:nvPr/>
          </p:nvSpPr>
          <p:spPr>
            <a:xfrm rot="19037316">
              <a:off x="3132106" y="3638189"/>
              <a:ext cx="1503377" cy="646331"/>
            </a:xfrm>
            <a:prstGeom prst="rect">
              <a:avLst/>
            </a:prstGeom>
            <a:noFill/>
          </p:spPr>
          <p:txBody>
            <a:bodyPr wrap="square" rtlCol="0">
              <a:spAutoFit/>
            </a:bodyPr>
            <a:lstStyle/>
            <a:p>
              <a:pPr algn="ctr"/>
              <a:r>
                <a:rPr lang="en-US" altLang="zh-CN" b="1" dirty="0">
                  <a:solidFill>
                    <a:schemeClr val="bg1"/>
                  </a:solidFill>
                  <a:latin typeface="Arial Narrow" panose="020B0606020202030204" charset="0"/>
                </a:rPr>
                <a:t>1</a:t>
              </a:r>
              <a:r>
                <a:rPr lang="zh-CN" altLang="en-US" b="1" dirty="0">
                  <a:solidFill>
                    <a:schemeClr val="bg1"/>
                  </a:solidFill>
                  <a:latin typeface="Arial Narrow" panose="020B0606020202030204" charset="0"/>
                </a:rPr>
                <a:t>号数据帧</a:t>
              </a:r>
              <a:endParaRPr lang="en-US" altLang="zh-CN" b="1" dirty="0">
                <a:solidFill>
                  <a:schemeClr val="bg1"/>
                </a:solidFill>
                <a:latin typeface="Arial Narrow" panose="020B0606020202030204" charset="0"/>
              </a:endParaRPr>
            </a:p>
            <a:p>
              <a:pPr algn="ctr"/>
              <a:r>
                <a:rPr lang="en-US" altLang="zh-CN" b="1" dirty="0">
                  <a:solidFill>
                    <a:schemeClr val="bg1"/>
                  </a:solidFill>
                  <a:latin typeface="Arial Narrow" panose="020B0606020202030204" charset="0"/>
                </a:rPr>
                <a:t>1000</a:t>
              </a:r>
              <a:r>
                <a:rPr lang="zh-CN" altLang="en-US" b="1" dirty="0">
                  <a:solidFill>
                    <a:schemeClr val="bg1"/>
                  </a:solidFill>
                  <a:latin typeface="Arial Narrow" panose="020B0606020202030204" charset="0"/>
                </a:rPr>
                <a:t>字节</a:t>
              </a:r>
              <a:endParaRPr lang="zh-CN" altLang="en-US" b="1" dirty="0">
                <a:solidFill>
                  <a:schemeClr val="bg1"/>
                </a:solidFill>
                <a:latin typeface="Arial Narrow" panose="020B0606020202030204" charset="0"/>
              </a:endParaRPr>
            </a:p>
          </p:txBody>
        </p:sp>
      </p:grpSp>
      <p:grpSp>
        <p:nvGrpSpPr>
          <p:cNvPr id="33" name="组合 32"/>
          <p:cNvGrpSpPr/>
          <p:nvPr/>
        </p:nvGrpSpPr>
        <p:grpSpPr>
          <a:xfrm>
            <a:off x="3588874" y="3170328"/>
            <a:ext cx="2446751" cy="1464366"/>
            <a:chOff x="2707755" y="3175732"/>
            <a:chExt cx="2446751" cy="1464366"/>
          </a:xfrm>
        </p:grpSpPr>
        <p:sp>
          <p:nvSpPr>
            <p:cNvPr id="34" name="平行四边形 33"/>
            <p:cNvSpPr/>
            <p:nvPr/>
          </p:nvSpPr>
          <p:spPr>
            <a:xfrm>
              <a:off x="2707755" y="3175732"/>
              <a:ext cx="2446751" cy="1464366"/>
            </a:xfrm>
            <a:prstGeom prst="parallelogram">
              <a:avLst>
                <a:gd name="adj" fmla="val 107209"/>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35" name="文本框 34"/>
            <p:cNvSpPr txBox="1"/>
            <p:nvPr/>
          </p:nvSpPr>
          <p:spPr>
            <a:xfrm rot="19037316">
              <a:off x="3132106" y="3638189"/>
              <a:ext cx="1503377" cy="646331"/>
            </a:xfrm>
            <a:prstGeom prst="rect">
              <a:avLst/>
            </a:prstGeom>
            <a:noFill/>
          </p:spPr>
          <p:txBody>
            <a:bodyPr wrap="square" rtlCol="0">
              <a:spAutoFit/>
            </a:bodyPr>
            <a:lstStyle/>
            <a:p>
              <a:pPr algn="ctr"/>
              <a:r>
                <a:rPr lang="en-US" altLang="zh-CN" b="1" dirty="0">
                  <a:solidFill>
                    <a:schemeClr val="bg1"/>
                  </a:solidFill>
                  <a:latin typeface="Arial Narrow" panose="020B0606020202030204" charset="0"/>
                </a:rPr>
                <a:t>2</a:t>
              </a:r>
              <a:r>
                <a:rPr lang="zh-CN" altLang="en-US" b="1" dirty="0">
                  <a:solidFill>
                    <a:schemeClr val="bg1"/>
                  </a:solidFill>
                  <a:latin typeface="Arial Narrow" panose="020B0606020202030204" charset="0"/>
                </a:rPr>
                <a:t>号数据帧</a:t>
              </a:r>
              <a:endParaRPr lang="en-US" altLang="zh-CN" b="1" dirty="0">
                <a:solidFill>
                  <a:schemeClr val="bg1"/>
                </a:solidFill>
                <a:latin typeface="Arial Narrow" panose="020B0606020202030204" charset="0"/>
              </a:endParaRPr>
            </a:p>
            <a:p>
              <a:pPr algn="ctr"/>
              <a:r>
                <a:rPr lang="en-US" altLang="zh-CN" b="1" dirty="0">
                  <a:solidFill>
                    <a:schemeClr val="bg1"/>
                  </a:solidFill>
                  <a:latin typeface="Arial Narrow" panose="020B0606020202030204" charset="0"/>
                </a:rPr>
                <a:t>1000</a:t>
              </a:r>
              <a:r>
                <a:rPr lang="zh-CN" altLang="en-US" b="1" dirty="0">
                  <a:solidFill>
                    <a:schemeClr val="bg1"/>
                  </a:solidFill>
                  <a:latin typeface="Arial Narrow" panose="020B0606020202030204" charset="0"/>
                </a:rPr>
                <a:t>字节</a:t>
              </a:r>
              <a:endParaRPr lang="zh-CN" altLang="en-US" b="1" dirty="0">
                <a:solidFill>
                  <a:schemeClr val="bg1"/>
                </a:solidFill>
                <a:latin typeface="Arial Narrow" panose="020B0606020202030204" charset="0"/>
              </a:endParaRPr>
            </a:p>
          </p:txBody>
        </p:sp>
      </p:grpSp>
      <p:grpSp>
        <p:nvGrpSpPr>
          <p:cNvPr id="36" name="组合 35"/>
          <p:cNvGrpSpPr/>
          <p:nvPr/>
        </p:nvGrpSpPr>
        <p:grpSpPr>
          <a:xfrm>
            <a:off x="5444241" y="3174559"/>
            <a:ext cx="2446751" cy="1464366"/>
            <a:chOff x="2707755" y="3175732"/>
            <a:chExt cx="2446751" cy="1464366"/>
          </a:xfrm>
        </p:grpSpPr>
        <p:sp>
          <p:nvSpPr>
            <p:cNvPr id="37" name="平行四边形 36"/>
            <p:cNvSpPr/>
            <p:nvPr/>
          </p:nvSpPr>
          <p:spPr>
            <a:xfrm>
              <a:off x="2707755" y="3175732"/>
              <a:ext cx="2446751" cy="1464366"/>
            </a:xfrm>
            <a:prstGeom prst="parallelogram">
              <a:avLst>
                <a:gd name="adj" fmla="val 107209"/>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38" name="文本框 37"/>
            <p:cNvSpPr txBox="1"/>
            <p:nvPr/>
          </p:nvSpPr>
          <p:spPr>
            <a:xfrm rot="19037316">
              <a:off x="3108433" y="3577645"/>
              <a:ext cx="1681894" cy="646331"/>
            </a:xfrm>
            <a:prstGeom prst="rect">
              <a:avLst/>
            </a:prstGeom>
            <a:noFill/>
          </p:spPr>
          <p:txBody>
            <a:bodyPr wrap="square" rtlCol="0">
              <a:spAutoFit/>
            </a:bodyPr>
            <a:lstStyle/>
            <a:p>
              <a:pPr algn="ctr"/>
              <a:r>
                <a:rPr lang="en-US" altLang="zh-CN" b="1" dirty="0">
                  <a:solidFill>
                    <a:schemeClr val="bg1"/>
                  </a:solidFill>
                  <a:latin typeface="Arial Narrow" panose="020B0606020202030204" charset="0"/>
                </a:rPr>
                <a:t>1000</a:t>
              </a:r>
              <a:r>
                <a:rPr lang="zh-CN" altLang="en-US" b="1" dirty="0">
                  <a:solidFill>
                    <a:schemeClr val="bg1"/>
                  </a:solidFill>
                  <a:latin typeface="Arial Narrow" panose="020B0606020202030204" charset="0"/>
                </a:rPr>
                <a:t>号数据帧</a:t>
              </a:r>
              <a:endParaRPr lang="en-US" altLang="zh-CN" b="1" dirty="0">
                <a:solidFill>
                  <a:schemeClr val="bg1"/>
                </a:solidFill>
                <a:latin typeface="Arial Narrow" panose="020B0606020202030204" charset="0"/>
              </a:endParaRPr>
            </a:p>
            <a:p>
              <a:pPr algn="ctr"/>
              <a:r>
                <a:rPr lang="en-US" altLang="zh-CN" b="1" dirty="0">
                  <a:solidFill>
                    <a:schemeClr val="bg1"/>
                  </a:solidFill>
                  <a:latin typeface="Arial Narrow" panose="020B0606020202030204" charset="0"/>
                </a:rPr>
                <a:t>1000</a:t>
              </a:r>
              <a:r>
                <a:rPr lang="zh-CN" altLang="en-US" b="1" dirty="0">
                  <a:solidFill>
                    <a:schemeClr val="bg1"/>
                  </a:solidFill>
                  <a:latin typeface="Arial Narrow" panose="020B0606020202030204" charset="0"/>
                </a:rPr>
                <a:t>字节</a:t>
              </a:r>
              <a:endParaRPr lang="zh-CN" altLang="en-US" b="1" dirty="0">
                <a:solidFill>
                  <a:schemeClr val="bg1"/>
                </a:solidFill>
                <a:latin typeface="Arial Narrow" panose="020B0606020202030204" charset="0"/>
              </a:endParaRPr>
            </a:p>
          </p:txBody>
        </p:sp>
      </p:grpSp>
      <p:cxnSp>
        <p:nvCxnSpPr>
          <p:cNvPr id="19" name="直接箭头连接符 18"/>
          <p:cNvCxnSpPr/>
          <p:nvPr/>
        </p:nvCxnSpPr>
        <p:spPr>
          <a:xfrm>
            <a:off x="5162301" y="3175731"/>
            <a:ext cx="1638126" cy="1464367"/>
          </a:xfrm>
          <a:prstGeom prst="straightConnector1">
            <a:avLst/>
          </a:prstGeom>
          <a:ln w="25400">
            <a:solidFill>
              <a:schemeClr val="accent4"/>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39" name="直接箭头连接符 38"/>
          <p:cNvCxnSpPr/>
          <p:nvPr/>
        </p:nvCxnSpPr>
        <p:spPr>
          <a:xfrm>
            <a:off x="6016284" y="3185840"/>
            <a:ext cx="1638126" cy="1464367"/>
          </a:xfrm>
          <a:prstGeom prst="straightConnector1">
            <a:avLst/>
          </a:prstGeom>
          <a:ln w="25400">
            <a:solidFill>
              <a:schemeClr val="accent4"/>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40" name="直接箭头连接符 39"/>
          <p:cNvCxnSpPr/>
          <p:nvPr/>
        </p:nvCxnSpPr>
        <p:spPr>
          <a:xfrm>
            <a:off x="7879287" y="3182757"/>
            <a:ext cx="1638126" cy="1464367"/>
          </a:xfrm>
          <a:prstGeom prst="straightConnector1">
            <a:avLst/>
          </a:prstGeom>
          <a:ln w="25400">
            <a:solidFill>
              <a:schemeClr val="accent4"/>
            </a:solidFill>
            <a:tailEnd type="triangle" w="med" len="lg"/>
          </a:ln>
        </p:spPr>
        <p:style>
          <a:lnRef idx="1">
            <a:schemeClr val="accent1"/>
          </a:lnRef>
          <a:fillRef idx="0">
            <a:schemeClr val="accent1"/>
          </a:fillRef>
          <a:effectRef idx="0">
            <a:schemeClr val="accent1"/>
          </a:effectRef>
          <a:fontRef idx="minor">
            <a:schemeClr val="tx1"/>
          </a:fontRef>
        </p:style>
      </p:cxnSp>
      <p:sp>
        <p:nvSpPr>
          <p:cNvPr id="41" name="文本框 40"/>
          <p:cNvSpPr txBox="1"/>
          <p:nvPr/>
        </p:nvSpPr>
        <p:spPr>
          <a:xfrm>
            <a:off x="5196556" y="3656623"/>
            <a:ext cx="797018" cy="523220"/>
          </a:xfrm>
          <a:prstGeom prst="rect">
            <a:avLst/>
          </a:prstGeom>
          <a:noFill/>
        </p:spPr>
        <p:txBody>
          <a:bodyPr wrap="square" rtlCol="0">
            <a:spAutoFit/>
          </a:bodyPr>
          <a:lstStyle/>
          <a:p>
            <a:pPr algn="ctr"/>
            <a:r>
              <a:rPr lang="en-US" altLang="zh-CN" sz="2800" b="1" dirty="0">
                <a:solidFill>
                  <a:schemeClr val="accent3"/>
                </a:solidFill>
                <a:latin typeface="+mn-ea"/>
              </a:rPr>
              <a:t>…</a:t>
            </a:r>
            <a:endParaRPr lang="zh-CN" altLang="en-US" sz="2800" b="1" dirty="0">
              <a:solidFill>
                <a:schemeClr val="accent3"/>
              </a:solidFill>
              <a:latin typeface="+mn-ea"/>
            </a:endParaRPr>
          </a:p>
        </p:txBody>
      </p:sp>
      <p:sp>
        <p:nvSpPr>
          <p:cNvPr id="42" name="文本框 41"/>
          <p:cNvSpPr txBox="1"/>
          <p:nvPr/>
        </p:nvSpPr>
        <p:spPr>
          <a:xfrm>
            <a:off x="7551344" y="3656623"/>
            <a:ext cx="797018" cy="523220"/>
          </a:xfrm>
          <a:prstGeom prst="rect">
            <a:avLst/>
          </a:prstGeom>
          <a:noFill/>
        </p:spPr>
        <p:txBody>
          <a:bodyPr wrap="square" rtlCol="0">
            <a:spAutoFit/>
          </a:bodyPr>
          <a:lstStyle/>
          <a:p>
            <a:pPr algn="ctr"/>
            <a:r>
              <a:rPr lang="en-US" altLang="zh-CN" sz="2800" b="1" dirty="0">
                <a:solidFill>
                  <a:schemeClr val="accent4"/>
                </a:solidFill>
                <a:latin typeface="+mn-ea"/>
              </a:rPr>
              <a:t>…</a:t>
            </a:r>
            <a:endParaRPr lang="zh-CN" altLang="en-US" sz="2800" b="1" dirty="0">
              <a:solidFill>
                <a:schemeClr val="accent4"/>
              </a:solidFill>
              <a:latin typeface="+mn-ea"/>
            </a:endParaRPr>
          </a:p>
        </p:txBody>
      </p:sp>
      <p:grpSp>
        <p:nvGrpSpPr>
          <p:cNvPr id="20" name="组合 19"/>
          <p:cNvGrpSpPr/>
          <p:nvPr/>
        </p:nvGrpSpPr>
        <p:grpSpPr>
          <a:xfrm>
            <a:off x="2448760" y="4634694"/>
            <a:ext cx="1399107" cy="860280"/>
            <a:chOff x="2448760" y="4634694"/>
            <a:chExt cx="1399107" cy="860280"/>
          </a:xfrm>
        </p:grpSpPr>
        <p:cxnSp>
          <p:nvCxnSpPr>
            <p:cNvPr id="10" name="直接连接符 9"/>
            <p:cNvCxnSpPr/>
            <p:nvPr/>
          </p:nvCxnSpPr>
          <p:spPr>
            <a:xfrm>
              <a:off x="2707755" y="4634694"/>
              <a:ext cx="0" cy="34207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a:off x="3588874" y="4634694"/>
              <a:ext cx="0" cy="34207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p:nvPr/>
          </p:nvCxnSpPr>
          <p:spPr>
            <a:xfrm>
              <a:off x="2707755" y="4835137"/>
              <a:ext cx="881119" cy="0"/>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4" name="文本框 43"/>
            <p:cNvSpPr txBox="1"/>
            <p:nvPr/>
          </p:nvSpPr>
          <p:spPr>
            <a:xfrm>
              <a:off x="2448760" y="4848643"/>
              <a:ext cx="1399107" cy="646331"/>
            </a:xfrm>
            <a:prstGeom prst="rect">
              <a:avLst/>
            </a:prstGeom>
            <a:noFill/>
          </p:spPr>
          <p:txBody>
            <a:bodyPr wrap="square" rtlCol="0">
              <a:spAutoFit/>
            </a:bodyPr>
            <a:lstStyle/>
            <a:p>
              <a:pPr algn="ctr"/>
              <a:r>
                <a:rPr lang="zh-CN" altLang="en-US" b="1" dirty="0">
                  <a:latin typeface="Arial Narrow" panose="020B0606020202030204" charset="0"/>
                </a:rPr>
                <a:t>数据帧</a:t>
              </a:r>
              <a:endParaRPr lang="en-US" altLang="zh-CN" b="1" dirty="0">
                <a:latin typeface="Arial Narrow" panose="020B0606020202030204" charset="0"/>
              </a:endParaRPr>
            </a:p>
            <a:p>
              <a:pPr algn="ctr"/>
              <a:r>
                <a:rPr lang="zh-CN" altLang="en-US" b="1" dirty="0">
                  <a:latin typeface="Arial Narrow" panose="020B0606020202030204" charset="0"/>
                </a:rPr>
                <a:t>发送时延</a:t>
              </a:r>
              <a:endParaRPr lang="zh-CN" altLang="en-US" b="1" dirty="0">
                <a:latin typeface="Arial Narrow" panose="020B0606020202030204" charset="0"/>
              </a:endParaRPr>
            </a:p>
          </p:txBody>
        </p:sp>
      </p:grpSp>
      <p:grpSp>
        <p:nvGrpSpPr>
          <p:cNvPr id="27" name="组合 26"/>
          <p:cNvGrpSpPr/>
          <p:nvPr/>
        </p:nvGrpSpPr>
        <p:grpSpPr>
          <a:xfrm>
            <a:off x="3397964" y="4634694"/>
            <a:ext cx="1946796" cy="852008"/>
            <a:chOff x="3397964" y="4634694"/>
            <a:chExt cx="1946796" cy="852008"/>
          </a:xfrm>
        </p:grpSpPr>
        <p:grpSp>
          <p:nvGrpSpPr>
            <p:cNvPr id="26" name="组合 25"/>
            <p:cNvGrpSpPr/>
            <p:nvPr/>
          </p:nvGrpSpPr>
          <p:grpSpPr>
            <a:xfrm>
              <a:off x="3588874" y="4634694"/>
              <a:ext cx="1564977" cy="354508"/>
              <a:chOff x="3588874" y="4634694"/>
              <a:chExt cx="1564977" cy="354508"/>
            </a:xfrm>
          </p:grpSpPr>
          <p:cxnSp>
            <p:nvCxnSpPr>
              <p:cNvPr id="45" name="直接连接符 44"/>
              <p:cNvCxnSpPr/>
              <p:nvPr/>
            </p:nvCxnSpPr>
            <p:spPr>
              <a:xfrm>
                <a:off x="3592841" y="4634694"/>
                <a:ext cx="0" cy="34207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a:off x="5153851" y="4647124"/>
                <a:ext cx="0" cy="34207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直接箭头连接符 48"/>
              <p:cNvCxnSpPr/>
              <p:nvPr/>
            </p:nvCxnSpPr>
            <p:spPr>
              <a:xfrm>
                <a:off x="3588874" y="4835137"/>
                <a:ext cx="1564977" cy="0"/>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50" name="文本框 49"/>
            <p:cNvSpPr txBox="1"/>
            <p:nvPr/>
          </p:nvSpPr>
          <p:spPr>
            <a:xfrm>
              <a:off x="3397964" y="4840371"/>
              <a:ext cx="1946796" cy="646331"/>
            </a:xfrm>
            <a:prstGeom prst="rect">
              <a:avLst/>
            </a:prstGeom>
            <a:noFill/>
          </p:spPr>
          <p:txBody>
            <a:bodyPr wrap="square" rtlCol="0">
              <a:spAutoFit/>
            </a:bodyPr>
            <a:lstStyle/>
            <a:p>
              <a:pPr algn="ctr"/>
              <a:r>
                <a:rPr lang="zh-CN" altLang="en-US" b="1" dirty="0">
                  <a:latin typeface="Arial Narrow" panose="020B0606020202030204" charset="0"/>
                </a:rPr>
                <a:t>信号的</a:t>
              </a:r>
              <a:endParaRPr lang="en-US" altLang="zh-CN" b="1" dirty="0">
                <a:latin typeface="Arial Narrow" panose="020B0606020202030204" charset="0"/>
              </a:endParaRPr>
            </a:p>
            <a:p>
              <a:pPr algn="ctr"/>
              <a:r>
                <a:rPr lang="zh-CN" altLang="en-US" b="1" dirty="0">
                  <a:latin typeface="Arial Narrow" panose="020B0606020202030204" charset="0"/>
                </a:rPr>
                <a:t>单向传播时延</a:t>
              </a:r>
              <a:endParaRPr lang="zh-CN" altLang="en-US" b="1" dirty="0">
                <a:latin typeface="Arial Narrow" panose="020B0606020202030204" charset="0"/>
              </a:endParaRPr>
            </a:p>
          </p:txBody>
        </p:sp>
      </p:grpSp>
      <p:cxnSp>
        <p:nvCxnSpPr>
          <p:cNvPr id="23" name="直接连接符 22"/>
          <p:cNvCxnSpPr/>
          <p:nvPr/>
        </p:nvCxnSpPr>
        <p:spPr>
          <a:xfrm>
            <a:off x="5154506" y="3170328"/>
            <a:ext cx="0" cy="1464366"/>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nvGrpSpPr>
          <p:cNvPr id="53" name="组合 52"/>
          <p:cNvGrpSpPr/>
          <p:nvPr/>
        </p:nvGrpSpPr>
        <p:grpSpPr>
          <a:xfrm>
            <a:off x="4961751" y="4634694"/>
            <a:ext cx="1946796" cy="852008"/>
            <a:chOff x="3397964" y="4634694"/>
            <a:chExt cx="1946796" cy="852008"/>
          </a:xfrm>
        </p:grpSpPr>
        <p:grpSp>
          <p:nvGrpSpPr>
            <p:cNvPr id="54" name="组合 53"/>
            <p:cNvGrpSpPr/>
            <p:nvPr/>
          </p:nvGrpSpPr>
          <p:grpSpPr>
            <a:xfrm>
              <a:off x="3588874" y="4634694"/>
              <a:ext cx="1625936" cy="354508"/>
              <a:chOff x="3588874" y="4634694"/>
              <a:chExt cx="1625936" cy="354508"/>
            </a:xfrm>
          </p:grpSpPr>
          <p:cxnSp>
            <p:nvCxnSpPr>
              <p:cNvPr id="57" name="直接连接符 56"/>
              <p:cNvCxnSpPr/>
              <p:nvPr/>
            </p:nvCxnSpPr>
            <p:spPr>
              <a:xfrm>
                <a:off x="3592841" y="4634694"/>
                <a:ext cx="0" cy="34207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a:off x="5214810" y="4647124"/>
                <a:ext cx="0" cy="34207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直接箭头连接符 58"/>
              <p:cNvCxnSpPr/>
              <p:nvPr/>
            </p:nvCxnSpPr>
            <p:spPr>
              <a:xfrm>
                <a:off x="3588874" y="4835137"/>
                <a:ext cx="1625936" cy="0"/>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55" name="文本框 54"/>
            <p:cNvSpPr txBox="1"/>
            <p:nvPr/>
          </p:nvSpPr>
          <p:spPr>
            <a:xfrm>
              <a:off x="3397964" y="4840371"/>
              <a:ext cx="1946796" cy="646331"/>
            </a:xfrm>
            <a:prstGeom prst="rect">
              <a:avLst/>
            </a:prstGeom>
            <a:noFill/>
          </p:spPr>
          <p:txBody>
            <a:bodyPr wrap="square" rtlCol="0">
              <a:spAutoFit/>
            </a:bodyPr>
            <a:lstStyle/>
            <a:p>
              <a:pPr algn="ctr"/>
              <a:r>
                <a:rPr lang="zh-CN" altLang="en-US" b="1" dirty="0">
                  <a:latin typeface="Arial Narrow" panose="020B0606020202030204" charset="0"/>
                </a:rPr>
                <a:t>信号的</a:t>
              </a:r>
              <a:endParaRPr lang="en-US" altLang="zh-CN" b="1" dirty="0">
                <a:latin typeface="Arial Narrow" panose="020B0606020202030204" charset="0"/>
              </a:endParaRPr>
            </a:p>
            <a:p>
              <a:pPr algn="ctr"/>
              <a:r>
                <a:rPr lang="zh-CN" altLang="en-US" b="1" dirty="0">
                  <a:latin typeface="Arial Narrow" panose="020B0606020202030204" charset="0"/>
                </a:rPr>
                <a:t>单向传播时延</a:t>
              </a:r>
              <a:endParaRPr lang="zh-CN" altLang="en-US" b="1" dirty="0">
                <a:latin typeface="Arial Narrow" panose="020B0606020202030204" charset="0"/>
              </a:endParaRPr>
            </a:p>
          </p:txBody>
        </p:sp>
      </p:grpSp>
      <p:sp>
        <p:nvSpPr>
          <p:cNvPr id="65" name="文本框 64"/>
          <p:cNvSpPr txBox="1"/>
          <p:nvPr/>
        </p:nvSpPr>
        <p:spPr>
          <a:xfrm>
            <a:off x="313574" y="5460773"/>
            <a:ext cx="4036372" cy="369332"/>
          </a:xfrm>
          <a:prstGeom prst="rect">
            <a:avLst/>
          </a:prstGeom>
          <a:noFill/>
        </p:spPr>
        <p:txBody>
          <a:bodyPr wrap="square">
            <a:spAutoFit/>
          </a:bodyPr>
          <a:lstStyle/>
          <a:p>
            <a:r>
              <a:rPr lang="zh-CN" altLang="en-US" b="1" dirty="0">
                <a:latin typeface="Arial Narrow" panose="020B0606020202030204" charset="0"/>
              </a:rPr>
              <a:t>甲可以达到的最大平均数据传输速率 ≈ </a:t>
            </a:r>
            <a:endParaRPr lang="zh-CN" altLang="en-US" dirty="0"/>
          </a:p>
        </p:txBody>
      </p:sp>
      <p:sp>
        <p:nvSpPr>
          <p:cNvPr id="66" name="文本框 65"/>
          <p:cNvSpPr txBox="1"/>
          <p:nvPr/>
        </p:nvSpPr>
        <p:spPr>
          <a:xfrm>
            <a:off x="4264630" y="5456833"/>
            <a:ext cx="2067096" cy="369332"/>
          </a:xfrm>
          <a:prstGeom prst="rect">
            <a:avLst/>
          </a:prstGeom>
          <a:noFill/>
        </p:spPr>
        <p:txBody>
          <a:bodyPr wrap="square">
            <a:spAutoFit/>
          </a:bodyPr>
          <a:lstStyle/>
          <a:p>
            <a:r>
              <a:rPr lang="zh-CN" altLang="en-US" b="1" dirty="0">
                <a:solidFill>
                  <a:schemeClr val="accent3"/>
                </a:solidFill>
                <a:latin typeface="Arial Narrow" panose="020B0606020202030204" charset="0"/>
              </a:rPr>
              <a:t>可发送的数据量</a:t>
            </a:r>
            <a:endParaRPr lang="zh-CN" altLang="en-US" dirty="0">
              <a:solidFill>
                <a:schemeClr val="accent3"/>
              </a:solidFill>
            </a:endParaRPr>
          </a:p>
        </p:txBody>
      </p:sp>
      <p:sp>
        <p:nvSpPr>
          <p:cNvPr id="67" name="文本框 66"/>
          <p:cNvSpPr txBox="1"/>
          <p:nvPr/>
        </p:nvSpPr>
        <p:spPr>
          <a:xfrm>
            <a:off x="6193221" y="5452893"/>
            <a:ext cx="5134211" cy="369332"/>
          </a:xfrm>
          <a:prstGeom prst="rect">
            <a:avLst/>
          </a:prstGeom>
          <a:noFill/>
        </p:spPr>
        <p:txBody>
          <a:bodyPr wrap="square">
            <a:spAutoFit/>
          </a:bodyPr>
          <a:lstStyle/>
          <a:p>
            <a:r>
              <a:rPr lang="zh-CN" altLang="en-US" b="1" dirty="0">
                <a:latin typeface="Arial Narrow" panose="020B0606020202030204" charset="0"/>
              </a:rPr>
              <a:t>（</a:t>
            </a:r>
            <a:r>
              <a:rPr lang="zh-CN" altLang="en-US" b="1" dirty="0">
                <a:solidFill>
                  <a:schemeClr val="accent4"/>
                </a:solidFill>
                <a:latin typeface="Arial Narrow" panose="020B0606020202030204" charset="0"/>
              </a:rPr>
              <a:t>数据帧的发送时延 </a:t>
            </a:r>
            <a:r>
              <a:rPr lang="en-US" altLang="zh-CN" b="1" dirty="0">
                <a:latin typeface="Arial Narrow" panose="020B0606020202030204" charset="0"/>
              </a:rPr>
              <a:t>+ </a:t>
            </a:r>
            <a:r>
              <a:rPr lang="zh-CN" altLang="en-US" b="1" dirty="0">
                <a:solidFill>
                  <a:schemeClr val="accent2"/>
                </a:solidFill>
                <a:latin typeface="Arial Narrow" panose="020B0606020202030204" charset="0"/>
              </a:rPr>
              <a:t>信号的单向传播时延</a:t>
            </a:r>
            <a:r>
              <a:rPr lang="en-US" altLang="zh-CN" b="1" dirty="0">
                <a:solidFill>
                  <a:schemeClr val="accent2"/>
                </a:solidFill>
                <a:latin typeface="Arial Narrow" panose="020B0606020202030204" charset="0"/>
              </a:rPr>
              <a:t>× 2</a:t>
            </a:r>
            <a:r>
              <a:rPr lang="zh-CN" altLang="en-US" b="1" dirty="0">
                <a:latin typeface="Arial Narrow" panose="020B0606020202030204" charset="0"/>
              </a:rPr>
              <a:t>）</a:t>
            </a:r>
            <a:endParaRPr lang="zh-CN" altLang="en-US" dirty="0"/>
          </a:p>
        </p:txBody>
      </p:sp>
      <p:sp>
        <p:nvSpPr>
          <p:cNvPr id="68" name="文本框 67"/>
          <p:cNvSpPr txBox="1"/>
          <p:nvPr/>
        </p:nvSpPr>
        <p:spPr>
          <a:xfrm>
            <a:off x="6064766" y="5460773"/>
            <a:ext cx="256910" cy="369332"/>
          </a:xfrm>
          <a:prstGeom prst="rect">
            <a:avLst/>
          </a:prstGeom>
          <a:noFill/>
        </p:spPr>
        <p:txBody>
          <a:bodyPr wrap="square">
            <a:spAutoFit/>
          </a:bodyPr>
          <a:lstStyle/>
          <a:p>
            <a:pPr algn="ctr"/>
            <a:r>
              <a:rPr lang="en-US" altLang="zh-CN" b="1">
                <a:latin typeface="Arial Narrow" panose="020B0606020202030204" charset="0"/>
              </a:rPr>
              <a:t>÷</a:t>
            </a:r>
            <a:endParaRPr lang="zh-CN" altLang="en-US" dirty="0"/>
          </a:p>
        </p:txBody>
      </p:sp>
      <p:grpSp>
        <p:nvGrpSpPr>
          <p:cNvPr id="22" name="组合 21"/>
          <p:cNvGrpSpPr/>
          <p:nvPr/>
        </p:nvGrpSpPr>
        <p:grpSpPr>
          <a:xfrm>
            <a:off x="4080849" y="5808005"/>
            <a:ext cx="7315725" cy="305661"/>
            <a:chOff x="4080849" y="5808005"/>
            <a:chExt cx="7315725" cy="305661"/>
          </a:xfrm>
        </p:grpSpPr>
        <mc:AlternateContent xmlns:mc="http://schemas.openxmlformats.org/markup-compatibility/2006">
          <mc:Choice xmlns:a14="http://schemas.microsoft.com/office/drawing/2010/main" Requires="a14">
            <p:sp>
              <p:nvSpPr>
                <p:cNvPr id="17" name="文本框 16"/>
                <p:cNvSpPr txBox="1"/>
                <p:nvPr/>
              </p:nvSpPr>
              <p:spPr>
                <a:xfrm>
                  <a:off x="4080849" y="5836667"/>
                  <a:ext cx="2265043" cy="276999"/>
                </a:xfrm>
                <a:prstGeom prst="rect">
                  <a:avLst/>
                </a:prstGeom>
                <a:noFill/>
              </p:spPr>
              <p:txBody>
                <a:bodyPr wrap="none" lIns="0" tIns="0" rIns="0" bIns="0" rtlCol="0">
                  <a:spAutoFit/>
                </a:bodyPr>
                <a:lstStyle/>
                <a:p>
                  <a14:m>
                    <m:oMath xmlns:m="http://schemas.openxmlformats.org/officeDocument/2006/math">
                      <m:r>
                        <a:rPr lang="zh-CN" altLang="en-US" i="1" smtClean="0">
                          <a:solidFill>
                            <a:schemeClr val="accent3"/>
                          </a:solidFill>
                          <a:latin typeface="Cambria Math" panose="02040503050406030204" pitchFamily="18" charset="0"/>
                        </a:rPr>
                        <m:t>≈</m:t>
                      </m:r>
                      <m:r>
                        <a:rPr lang="en-US" altLang="zh-CN" b="0" i="1" smtClean="0">
                          <a:solidFill>
                            <a:schemeClr val="tx1"/>
                          </a:solidFill>
                          <a:latin typeface="Cambria Math" panose="02040503050406030204" pitchFamily="18" charset="0"/>
                        </a:rPr>
                        <m:t>(</m:t>
                      </m:r>
                      <m:r>
                        <a:rPr lang="en-US" altLang="zh-CN" b="0" i="1" smtClean="0">
                          <a:solidFill>
                            <a:schemeClr val="accent3"/>
                          </a:solidFill>
                          <a:latin typeface="Cambria Math" panose="02040503050406030204" pitchFamily="18" charset="0"/>
                        </a:rPr>
                        <m:t>(</m:t>
                      </m:r>
                      <m:r>
                        <a:rPr lang="en-US" altLang="zh-CN" b="0" i="1" smtClean="0">
                          <a:solidFill>
                            <a:schemeClr val="accent3"/>
                          </a:solidFill>
                          <a:latin typeface="Cambria Math" panose="02040503050406030204" pitchFamily="18" charset="0"/>
                        </a:rPr>
                        <m:t>1000</m:t>
                      </m:r>
                      <m:r>
                        <a:rPr lang="en-US" altLang="zh-CN" b="0" i="1" smtClean="0">
                          <a:solidFill>
                            <a:schemeClr val="accent3"/>
                          </a:solidFill>
                          <a:latin typeface="Cambria Math" panose="02040503050406030204" pitchFamily="18" charset="0"/>
                          <a:ea typeface="Cambria Math" panose="02040503050406030204" pitchFamily="18" charset="0"/>
                        </a:rPr>
                        <m:t>×</m:t>
                      </m:r>
                      <m:r>
                        <a:rPr lang="en-US" altLang="zh-CN" b="0" i="1" smtClean="0">
                          <a:solidFill>
                            <a:schemeClr val="accent3"/>
                          </a:solidFill>
                          <a:latin typeface="Cambria Math" panose="02040503050406030204" pitchFamily="18" charset="0"/>
                          <a:ea typeface="Cambria Math" panose="02040503050406030204" pitchFamily="18" charset="0"/>
                        </a:rPr>
                        <m:t>8</m:t>
                      </m:r>
                      <m:r>
                        <a:rPr lang="en-US" altLang="zh-CN" b="0" i="1" smtClean="0">
                          <a:solidFill>
                            <a:schemeClr val="accent3"/>
                          </a:solidFill>
                          <a:latin typeface="Cambria Math" panose="02040503050406030204" pitchFamily="18" charset="0"/>
                        </a:rPr>
                        <m:t>)</m:t>
                      </m:r>
                      <m:r>
                        <a:rPr lang="en-US" altLang="zh-CN" b="0" i="1" smtClean="0">
                          <a:solidFill>
                            <a:schemeClr val="accent3"/>
                          </a:solidFill>
                          <a:latin typeface="Cambria Math" panose="02040503050406030204" pitchFamily="18" charset="0"/>
                          <a:ea typeface="Cambria Math" panose="02040503050406030204" pitchFamily="18" charset="0"/>
                        </a:rPr>
                        <m:t>×</m:t>
                      </m:r>
                      <m:r>
                        <a:rPr lang="en-US" altLang="zh-CN" b="0" i="1" smtClean="0">
                          <a:solidFill>
                            <a:schemeClr val="accent3"/>
                          </a:solidFill>
                          <a:latin typeface="Cambria Math" panose="02040503050406030204" pitchFamily="18" charset="0"/>
                          <a:ea typeface="Cambria Math" panose="02040503050406030204" pitchFamily="18" charset="0"/>
                        </a:rPr>
                        <m:t>1000</m:t>
                      </m:r>
                    </m:oMath>
                  </a14:m>
                  <a:r>
                    <a:rPr lang="en-US" altLang="zh-CN" dirty="0"/>
                    <a:t>)</a:t>
                  </a:r>
                  <a:endParaRPr lang="zh-CN" altLang="en-US" dirty="0"/>
                </a:p>
              </p:txBody>
            </p:sp>
          </mc:Choice>
          <mc:Fallback>
            <p:sp>
              <p:nvSpPr>
                <p:cNvPr id="17" name="文本框 16"/>
                <p:cNvSpPr txBox="1">
                  <a:spLocks noRot="1" noChangeAspect="1" noMove="1" noResize="1" noEditPoints="1" noAdjustHandles="1" noChangeArrowheads="1" noChangeShapeType="1" noTextEdit="1"/>
                </p:cNvSpPr>
                <p:nvPr/>
              </p:nvSpPr>
              <p:spPr>
                <a:xfrm>
                  <a:off x="4080849" y="5836667"/>
                  <a:ext cx="2265043" cy="276999"/>
                </a:xfrm>
                <a:prstGeom prst="rect">
                  <a:avLst/>
                </a:prstGeom>
                <a:blipFill rotWithShape="1">
                  <a:blip r:embed="rId1"/>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9" name="文本框 68"/>
                <p:cNvSpPr txBox="1"/>
                <p:nvPr/>
              </p:nvSpPr>
              <p:spPr>
                <a:xfrm>
                  <a:off x="6383245" y="5822336"/>
                  <a:ext cx="226023"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altLang="zh-CN" i="1" smtClean="0">
                            <a:latin typeface="Cambria Math" panose="02040503050406030204" pitchFamily="18" charset="0"/>
                            <a:ea typeface="Cambria Math" panose="02040503050406030204" pitchFamily="18" charset="0"/>
                          </a:rPr>
                          <m:t>÷</m:t>
                        </m:r>
                      </m:oMath>
                    </m:oMathPara>
                  </a14:m>
                  <a:endParaRPr lang="zh-CN" altLang="en-US" dirty="0"/>
                </a:p>
              </p:txBody>
            </p:sp>
          </mc:Choice>
          <mc:Fallback>
            <p:sp>
              <p:nvSpPr>
                <p:cNvPr id="69" name="文本框 68"/>
                <p:cNvSpPr txBox="1">
                  <a:spLocks noRot="1" noChangeAspect="1" noMove="1" noResize="1" noEditPoints="1" noAdjustHandles="1" noChangeArrowheads="1" noChangeShapeType="1" noTextEdit="1"/>
                </p:cNvSpPr>
                <p:nvPr/>
              </p:nvSpPr>
              <p:spPr>
                <a:xfrm>
                  <a:off x="6383245" y="5822336"/>
                  <a:ext cx="226023" cy="276999"/>
                </a:xfrm>
                <a:prstGeom prst="rect">
                  <a:avLst/>
                </a:prstGeom>
                <a:blipFill rotWithShape="1">
                  <a:blip r:embed="rId2"/>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70" name="文本框 69"/>
                <p:cNvSpPr txBox="1"/>
                <p:nvPr/>
              </p:nvSpPr>
              <p:spPr>
                <a:xfrm>
                  <a:off x="6642131" y="5808005"/>
                  <a:ext cx="4754443"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m:t>
                        </m:r>
                        <m:d>
                          <m:dPr>
                            <m:ctrlPr>
                              <a:rPr lang="en-US" altLang="zh-CN" b="0" i="1" smtClean="0">
                                <a:solidFill>
                                  <a:schemeClr val="accent4"/>
                                </a:solidFill>
                                <a:latin typeface="Cambria Math" panose="02040503050406030204" pitchFamily="18" charset="0"/>
                              </a:rPr>
                            </m:ctrlPr>
                          </m:dPr>
                          <m:e>
                            <m:r>
                              <a:rPr lang="en-US" altLang="zh-CN" b="0" i="1" smtClean="0">
                                <a:solidFill>
                                  <a:schemeClr val="accent4"/>
                                </a:solidFill>
                                <a:latin typeface="Cambria Math" panose="02040503050406030204" pitchFamily="18" charset="0"/>
                              </a:rPr>
                              <m:t>1000</m:t>
                            </m:r>
                            <m:r>
                              <a:rPr lang="en-US" altLang="zh-CN" b="0" i="1" smtClean="0">
                                <a:solidFill>
                                  <a:schemeClr val="accent4"/>
                                </a:solidFill>
                                <a:latin typeface="Cambria Math" panose="02040503050406030204" pitchFamily="18" charset="0"/>
                                <a:ea typeface="Cambria Math" panose="02040503050406030204" pitchFamily="18" charset="0"/>
                              </a:rPr>
                              <m:t>×</m:t>
                            </m:r>
                            <m:r>
                              <a:rPr lang="en-US" altLang="zh-CN" b="0" i="1" smtClean="0">
                                <a:solidFill>
                                  <a:schemeClr val="accent4"/>
                                </a:solidFill>
                                <a:latin typeface="Cambria Math" panose="02040503050406030204" pitchFamily="18" charset="0"/>
                                <a:ea typeface="Cambria Math" panose="02040503050406030204" pitchFamily="18" charset="0"/>
                              </a:rPr>
                              <m:t>8</m:t>
                            </m:r>
                          </m:e>
                        </m:d>
                        <m:r>
                          <a:rPr lang="en-US" altLang="zh-CN" i="1">
                            <a:solidFill>
                              <a:schemeClr val="accent4"/>
                            </a:solidFill>
                            <a:latin typeface="Cambria Math" panose="02040503050406030204" pitchFamily="18" charset="0"/>
                            <a:ea typeface="Cambria Math" panose="02040503050406030204" pitchFamily="18" charset="0"/>
                          </a:rPr>
                          <m:t>÷</m:t>
                        </m:r>
                        <m:d>
                          <m:dPr>
                            <m:ctrlPr>
                              <a:rPr lang="en-US" altLang="zh-CN" b="0" i="1" smtClean="0">
                                <a:solidFill>
                                  <a:schemeClr val="accent4"/>
                                </a:solidFill>
                                <a:latin typeface="Cambria Math" panose="02040503050406030204" pitchFamily="18" charset="0"/>
                                <a:ea typeface="Cambria Math" panose="02040503050406030204" pitchFamily="18" charset="0"/>
                              </a:rPr>
                            </m:ctrlPr>
                          </m:dPr>
                          <m:e>
                            <m:r>
                              <a:rPr lang="en-US" altLang="zh-CN" b="0" i="1" smtClean="0">
                                <a:solidFill>
                                  <a:schemeClr val="accent4"/>
                                </a:solidFill>
                                <a:latin typeface="Cambria Math" panose="02040503050406030204" pitchFamily="18" charset="0"/>
                                <a:ea typeface="Cambria Math" panose="02040503050406030204" pitchFamily="18" charset="0"/>
                              </a:rPr>
                              <m:t>100</m:t>
                            </m:r>
                            <m:r>
                              <a:rPr lang="en-US" altLang="zh-CN" b="0" i="1" smtClean="0">
                                <a:solidFill>
                                  <a:schemeClr val="accent4"/>
                                </a:solidFill>
                                <a:latin typeface="Cambria Math" panose="02040503050406030204" pitchFamily="18" charset="0"/>
                                <a:ea typeface="Cambria Math" panose="02040503050406030204" pitchFamily="18" charset="0"/>
                              </a:rPr>
                              <m:t>×</m:t>
                            </m:r>
                            <m:sSup>
                              <m:sSupPr>
                                <m:ctrlPr>
                                  <a:rPr lang="en-US" altLang="zh-CN" b="0" i="1" smtClean="0">
                                    <a:solidFill>
                                      <a:schemeClr val="accent4"/>
                                    </a:solidFill>
                                    <a:latin typeface="Cambria Math" panose="02040503050406030204" pitchFamily="18" charset="0"/>
                                    <a:ea typeface="Cambria Math" panose="02040503050406030204" pitchFamily="18" charset="0"/>
                                  </a:rPr>
                                </m:ctrlPr>
                              </m:sSupPr>
                              <m:e>
                                <m:r>
                                  <a:rPr lang="en-US" altLang="zh-CN" b="0" i="1" smtClean="0">
                                    <a:solidFill>
                                      <a:schemeClr val="accent4"/>
                                    </a:solidFill>
                                    <a:latin typeface="Cambria Math" panose="02040503050406030204" pitchFamily="18" charset="0"/>
                                    <a:ea typeface="Cambria Math" panose="02040503050406030204" pitchFamily="18" charset="0"/>
                                  </a:rPr>
                                  <m:t>10</m:t>
                                </m:r>
                              </m:e>
                              <m:sup>
                                <m:r>
                                  <a:rPr lang="en-US" altLang="zh-CN" b="0" i="1" smtClean="0">
                                    <a:solidFill>
                                      <a:schemeClr val="accent4"/>
                                    </a:solidFill>
                                    <a:latin typeface="Cambria Math" panose="02040503050406030204" pitchFamily="18" charset="0"/>
                                    <a:ea typeface="Cambria Math" panose="02040503050406030204" pitchFamily="18" charset="0"/>
                                  </a:rPr>
                                  <m:t>6</m:t>
                                </m:r>
                              </m:sup>
                            </m:sSup>
                          </m:e>
                        </m:d>
                        <m:r>
                          <a:rPr lang="en-US" altLang="zh-CN" b="0" i="1" smtClean="0">
                            <a:latin typeface="Cambria Math" panose="02040503050406030204" pitchFamily="18" charset="0"/>
                            <a:ea typeface="Cambria Math" panose="02040503050406030204" pitchFamily="18" charset="0"/>
                          </a:rPr>
                          <m:t> </m:t>
                        </m:r>
                        <m:r>
                          <a:rPr lang="en-US" altLang="zh-CN" b="0" i="1" smtClean="0">
                            <a:solidFill>
                              <a:schemeClr val="tx1"/>
                            </a:solidFill>
                            <a:latin typeface="Cambria Math" panose="02040503050406030204" pitchFamily="18" charset="0"/>
                            <a:ea typeface="Cambria Math" panose="02040503050406030204" pitchFamily="18" charset="0"/>
                          </a:rPr>
                          <m:t>+</m:t>
                        </m:r>
                        <m:r>
                          <a:rPr lang="en-US" altLang="zh-CN" b="0" i="1" smtClean="0">
                            <a:solidFill>
                              <a:schemeClr val="accent2"/>
                            </a:solidFill>
                            <a:latin typeface="Cambria Math" panose="02040503050406030204" pitchFamily="18" charset="0"/>
                            <a:ea typeface="Cambria Math" panose="02040503050406030204" pitchFamily="18" charset="0"/>
                          </a:rPr>
                          <m:t>(</m:t>
                        </m:r>
                        <m:r>
                          <a:rPr lang="en-US" altLang="zh-CN" b="0" i="1" smtClean="0">
                            <a:solidFill>
                              <a:schemeClr val="accent2"/>
                            </a:solidFill>
                            <a:latin typeface="Cambria Math" panose="02040503050406030204" pitchFamily="18" charset="0"/>
                            <a:ea typeface="Cambria Math" panose="02040503050406030204" pitchFamily="18" charset="0"/>
                          </a:rPr>
                          <m:t>50</m:t>
                        </m:r>
                        <m:r>
                          <a:rPr lang="en-US" altLang="zh-CN" b="0" i="1" smtClean="0">
                            <a:solidFill>
                              <a:schemeClr val="accent2"/>
                            </a:solidFill>
                            <a:latin typeface="Cambria Math" panose="02040503050406030204" pitchFamily="18" charset="0"/>
                            <a:ea typeface="Cambria Math" panose="02040503050406030204" pitchFamily="18" charset="0"/>
                          </a:rPr>
                          <m:t>×</m:t>
                        </m:r>
                        <m:sSup>
                          <m:sSupPr>
                            <m:ctrlPr>
                              <a:rPr lang="en-US" altLang="zh-CN" b="0" i="1" smtClean="0">
                                <a:solidFill>
                                  <a:schemeClr val="accent2"/>
                                </a:solidFill>
                                <a:latin typeface="Cambria Math" panose="02040503050406030204" pitchFamily="18" charset="0"/>
                                <a:ea typeface="Cambria Math" panose="02040503050406030204" pitchFamily="18" charset="0"/>
                              </a:rPr>
                            </m:ctrlPr>
                          </m:sSupPr>
                          <m:e>
                            <m:r>
                              <a:rPr lang="en-US" altLang="zh-CN" b="0" i="1" smtClean="0">
                                <a:solidFill>
                                  <a:schemeClr val="accent2"/>
                                </a:solidFill>
                                <a:latin typeface="Cambria Math" panose="02040503050406030204" pitchFamily="18" charset="0"/>
                                <a:ea typeface="Cambria Math" panose="02040503050406030204" pitchFamily="18" charset="0"/>
                              </a:rPr>
                              <m:t>10</m:t>
                            </m:r>
                          </m:e>
                          <m:sup>
                            <m:r>
                              <a:rPr lang="en-US" altLang="zh-CN" b="0" i="1" smtClean="0">
                                <a:solidFill>
                                  <a:schemeClr val="accent2"/>
                                </a:solidFill>
                                <a:latin typeface="Cambria Math" panose="02040503050406030204" pitchFamily="18" charset="0"/>
                                <a:ea typeface="Cambria Math" panose="02040503050406030204" pitchFamily="18" charset="0"/>
                              </a:rPr>
                              <m:t>−</m:t>
                            </m:r>
                            <m:r>
                              <a:rPr lang="en-US" altLang="zh-CN" b="0" i="1" smtClean="0">
                                <a:solidFill>
                                  <a:schemeClr val="accent2"/>
                                </a:solidFill>
                                <a:latin typeface="Cambria Math" panose="02040503050406030204" pitchFamily="18" charset="0"/>
                                <a:ea typeface="Cambria Math" panose="02040503050406030204" pitchFamily="18" charset="0"/>
                              </a:rPr>
                              <m:t>3</m:t>
                            </m:r>
                          </m:sup>
                        </m:sSup>
                        <m:r>
                          <a:rPr lang="en-US" altLang="zh-CN" b="0" i="1" smtClean="0">
                            <a:solidFill>
                              <a:schemeClr val="accent2"/>
                            </a:solidFill>
                            <a:latin typeface="Cambria Math" panose="02040503050406030204" pitchFamily="18" charset="0"/>
                            <a:ea typeface="Cambria Math" panose="02040503050406030204" pitchFamily="18" charset="0"/>
                          </a:rPr>
                          <m:t>)×</m:t>
                        </m:r>
                        <m:r>
                          <a:rPr lang="en-US" altLang="zh-CN" b="0" i="1" smtClean="0">
                            <a:solidFill>
                              <a:schemeClr val="accent2"/>
                            </a:solidFill>
                            <a:latin typeface="Cambria Math" panose="02040503050406030204" pitchFamily="18" charset="0"/>
                            <a:ea typeface="Cambria Math" panose="02040503050406030204" pitchFamily="18" charset="0"/>
                          </a:rPr>
                          <m:t>2</m:t>
                        </m:r>
                        <m:r>
                          <a:rPr lang="en-US" altLang="zh-CN" b="0" i="1" smtClean="0">
                            <a:latin typeface="Cambria Math" panose="02040503050406030204" pitchFamily="18" charset="0"/>
                            <a:ea typeface="Cambria Math" panose="02040503050406030204" pitchFamily="18" charset="0"/>
                          </a:rPr>
                          <m:t>)</m:t>
                        </m:r>
                      </m:oMath>
                    </m:oMathPara>
                  </a14:m>
                  <a:endParaRPr lang="zh-CN" altLang="en-US" dirty="0"/>
                </a:p>
              </p:txBody>
            </p:sp>
          </mc:Choice>
          <mc:Fallback>
            <p:sp>
              <p:nvSpPr>
                <p:cNvPr id="70" name="文本框 69"/>
                <p:cNvSpPr txBox="1">
                  <a:spLocks noRot="1" noChangeAspect="1" noMove="1" noResize="1" noEditPoints="1" noAdjustHandles="1" noChangeArrowheads="1" noChangeShapeType="1" noTextEdit="1"/>
                </p:cNvSpPr>
                <p:nvPr/>
              </p:nvSpPr>
              <p:spPr>
                <a:xfrm>
                  <a:off x="6642131" y="5808005"/>
                  <a:ext cx="4754443" cy="276999"/>
                </a:xfrm>
                <a:prstGeom prst="rect">
                  <a:avLst/>
                </a:prstGeom>
                <a:blipFill rotWithShape="1">
                  <a:blip r:embed="rId3"/>
                </a:blipFill>
              </p:spPr>
              <p:txBody>
                <a:bodyPr/>
                <a:lstStyle/>
                <a:p>
                  <a:r>
                    <a:rPr lang="zh-CN" altLang="en-US">
                      <a:noFill/>
                    </a:rPr>
                    <a:t> </a:t>
                  </a:r>
                </a:p>
              </p:txBody>
            </p:sp>
          </mc:Fallback>
        </mc:AlternateContent>
      </p:grpSp>
      <mc:AlternateContent xmlns:mc="http://schemas.openxmlformats.org/markup-compatibility/2006">
        <mc:Choice xmlns:a14="http://schemas.microsoft.com/office/drawing/2010/main" Requires="a14">
          <p:sp>
            <p:nvSpPr>
              <p:cNvPr id="71" name="文本框 70"/>
              <p:cNvSpPr txBox="1"/>
              <p:nvPr/>
            </p:nvSpPr>
            <p:spPr>
              <a:xfrm>
                <a:off x="4077869" y="6153971"/>
                <a:ext cx="1106008"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altLang="zh-CN" i="1" smtClean="0">
                          <a:latin typeface="Cambria Math" panose="02040503050406030204" pitchFamily="18" charset="0"/>
                          <a:ea typeface="Cambria Math" panose="02040503050406030204" pitchFamily="18" charset="0"/>
                        </a:rPr>
                        <m:t>≈</m:t>
                      </m:r>
                      <m:r>
                        <a:rPr lang="en-US" altLang="zh-CN" i="1" smtClean="0">
                          <a:latin typeface="Cambria Math" panose="02040503050406030204" pitchFamily="18" charset="0"/>
                        </a:rPr>
                        <m:t>8</m:t>
                      </m:r>
                      <m:r>
                        <a:rPr lang="en-US" altLang="zh-CN" b="0" i="1" smtClean="0">
                          <a:latin typeface="Cambria Math" panose="02040503050406030204" pitchFamily="18" charset="0"/>
                        </a:rPr>
                        <m:t>0</m:t>
                      </m:r>
                      <m:r>
                        <a:rPr lang="en-US" altLang="zh-CN" b="0" i="1" smtClean="0">
                          <a:latin typeface="Cambria Math" panose="02040503050406030204" pitchFamily="18" charset="0"/>
                        </a:rPr>
                        <m:t>𝑀𝑏𝑝𝑠</m:t>
                      </m:r>
                    </m:oMath>
                  </m:oMathPara>
                </a14:m>
                <a:endParaRPr lang="zh-CN" altLang="en-US" dirty="0"/>
              </a:p>
            </p:txBody>
          </p:sp>
        </mc:Choice>
        <mc:Fallback>
          <p:sp>
            <p:nvSpPr>
              <p:cNvPr id="71" name="文本框 70"/>
              <p:cNvSpPr txBox="1">
                <a:spLocks noRot="1" noChangeAspect="1" noMove="1" noResize="1" noEditPoints="1" noAdjustHandles="1" noChangeArrowheads="1" noChangeShapeType="1" noTextEdit="1"/>
              </p:cNvSpPr>
              <p:nvPr/>
            </p:nvSpPr>
            <p:spPr>
              <a:xfrm>
                <a:off x="4077869" y="6153971"/>
                <a:ext cx="1106008" cy="276999"/>
              </a:xfrm>
              <a:prstGeom prst="rect">
                <a:avLst/>
              </a:prstGeom>
              <a:blipFill rotWithShape="1">
                <a:blip r:embed="rId4"/>
                <a:stretch>
                  <a:fillRect l="-48" t="-67" r="-483" b="117"/>
                </a:stretch>
              </a:blipFill>
            </p:spPr>
            <p:txBody>
              <a:bodyPr/>
              <a:lstStyle/>
              <a:p>
                <a:r>
                  <a:rPr lang="zh-CN" altLang="en-US">
                    <a:noFill/>
                  </a:rPr>
                  <a:t> </a:t>
                </a:r>
              </a:p>
            </p:txBody>
          </p:sp>
        </mc:Fallback>
      </mc:AlternateContent>
      <p:sp>
        <p:nvSpPr>
          <p:cNvPr id="72" name="平行四边形 71"/>
          <p:cNvSpPr/>
          <p:nvPr/>
        </p:nvSpPr>
        <p:spPr>
          <a:xfrm>
            <a:off x="304799" y="749300"/>
            <a:ext cx="695119"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04</a:t>
            </a:r>
            <a:endParaRPr lang="zh-CN" altLang="en-US" sz="2200" dirty="0">
              <a:latin typeface="Impact" panose="020B0806030902050204" pitchFamily="34" charset="0"/>
            </a:endParaRPr>
          </a:p>
        </p:txBody>
      </p:sp>
    </p:spTree>
    <p:custDataLst>
      <p:tags r:id="rId5"/>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65"/>
                                        </p:tgtEl>
                                        <p:attrNameLst>
                                          <p:attrName>style.visibility</p:attrName>
                                        </p:attrNameLst>
                                      </p:cBhvr>
                                      <p:to>
                                        <p:strVal val="visible"/>
                                      </p:to>
                                    </p:set>
                                    <p:anim calcmode="lin" valueType="num">
                                      <p:cBhvr>
                                        <p:cTn id="7" dur="500" fill="hold"/>
                                        <p:tgtEl>
                                          <p:spTgt spid="65"/>
                                        </p:tgtEl>
                                        <p:attrNameLst>
                                          <p:attrName>ppt_w</p:attrName>
                                        </p:attrNameLst>
                                      </p:cBhvr>
                                      <p:tavLst>
                                        <p:tav tm="0">
                                          <p:val>
                                            <p:fltVal val="0"/>
                                          </p:val>
                                        </p:tav>
                                        <p:tav tm="100000">
                                          <p:val>
                                            <p:strVal val="#ppt_w"/>
                                          </p:val>
                                        </p:tav>
                                      </p:tavLst>
                                    </p:anim>
                                    <p:anim calcmode="lin" valueType="num">
                                      <p:cBhvr>
                                        <p:cTn id="8" dur="500" fill="hold"/>
                                        <p:tgtEl>
                                          <p:spTgt spid="65"/>
                                        </p:tgtEl>
                                        <p:attrNameLst>
                                          <p:attrName>ppt_h</p:attrName>
                                        </p:attrNameLst>
                                      </p:cBhvr>
                                      <p:tavLst>
                                        <p:tav tm="0">
                                          <p:val>
                                            <p:fltVal val="0"/>
                                          </p:val>
                                        </p:tav>
                                        <p:tav tm="100000">
                                          <p:val>
                                            <p:strVal val="#ppt_h"/>
                                          </p:val>
                                        </p:tav>
                                      </p:tavLst>
                                    </p:anim>
                                    <p:animEffect transition="in" filter="fade">
                                      <p:cBhvr>
                                        <p:cTn id="9" dur="500"/>
                                        <p:tgtEl>
                                          <p:spTgt spid="65"/>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66"/>
                                        </p:tgtEl>
                                        <p:attrNameLst>
                                          <p:attrName>style.visibility</p:attrName>
                                        </p:attrNameLst>
                                      </p:cBhvr>
                                      <p:to>
                                        <p:strVal val="visible"/>
                                      </p:to>
                                    </p:set>
                                    <p:anim calcmode="lin" valueType="num">
                                      <p:cBhvr>
                                        <p:cTn id="14" dur="500" fill="hold"/>
                                        <p:tgtEl>
                                          <p:spTgt spid="66"/>
                                        </p:tgtEl>
                                        <p:attrNameLst>
                                          <p:attrName>ppt_w</p:attrName>
                                        </p:attrNameLst>
                                      </p:cBhvr>
                                      <p:tavLst>
                                        <p:tav tm="0">
                                          <p:val>
                                            <p:fltVal val="0"/>
                                          </p:val>
                                        </p:tav>
                                        <p:tav tm="100000">
                                          <p:val>
                                            <p:strVal val="#ppt_w"/>
                                          </p:val>
                                        </p:tav>
                                      </p:tavLst>
                                    </p:anim>
                                    <p:anim calcmode="lin" valueType="num">
                                      <p:cBhvr>
                                        <p:cTn id="15" dur="500" fill="hold"/>
                                        <p:tgtEl>
                                          <p:spTgt spid="66"/>
                                        </p:tgtEl>
                                        <p:attrNameLst>
                                          <p:attrName>ppt_h</p:attrName>
                                        </p:attrNameLst>
                                      </p:cBhvr>
                                      <p:tavLst>
                                        <p:tav tm="0">
                                          <p:val>
                                            <p:fltVal val="0"/>
                                          </p:val>
                                        </p:tav>
                                        <p:tav tm="100000">
                                          <p:val>
                                            <p:strVal val="#ppt_h"/>
                                          </p:val>
                                        </p:tav>
                                      </p:tavLst>
                                    </p:anim>
                                    <p:animEffect transition="in" filter="fade">
                                      <p:cBhvr>
                                        <p:cTn id="16" dur="500"/>
                                        <p:tgtEl>
                                          <p:spTgt spid="66"/>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68"/>
                                        </p:tgtEl>
                                        <p:attrNameLst>
                                          <p:attrName>style.visibility</p:attrName>
                                        </p:attrNameLst>
                                      </p:cBhvr>
                                      <p:to>
                                        <p:strVal val="visible"/>
                                      </p:to>
                                    </p:set>
                                    <p:anim calcmode="lin" valueType="num">
                                      <p:cBhvr>
                                        <p:cTn id="21" dur="500" fill="hold"/>
                                        <p:tgtEl>
                                          <p:spTgt spid="68"/>
                                        </p:tgtEl>
                                        <p:attrNameLst>
                                          <p:attrName>ppt_w</p:attrName>
                                        </p:attrNameLst>
                                      </p:cBhvr>
                                      <p:tavLst>
                                        <p:tav tm="0">
                                          <p:val>
                                            <p:fltVal val="0"/>
                                          </p:val>
                                        </p:tav>
                                        <p:tav tm="100000">
                                          <p:val>
                                            <p:strVal val="#ppt_w"/>
                                          </p:val>
                                        </p:tav>
                                      </p:tavLst>
                                    </p:anim>
                                    <p:anim calcmode="lin" valueType="num">
                                      <p:cBhvr>
                                        <p:cTn id="22" dur="500" fill="hold"/>
                                        <p:tgtEl>
                                          <p:spTgt spid="68"/>
                                        </p:tgtEl>
                                        <p:attrNameLst>
                                          <p:attrName>ppt_h</p:attrName>
                                        </p:attrNameLst>
                                      </p:cBhvr>
                                      <p:tavLst>
                                        <p:tav tm="0">
                                          <p:val>
                                            <p:fltVal val="0"/>
                                          </p:val>
                                        </p:tav>
                                        <p:tav tm="100000">
                                          <p:val>
                                            <p:strVal val="#ppt_h"/>
                                          </p:val>
                                        </p:tav>
                                      </p:tavLst>
                                    </p:anim>
                                    <p:animEffect transition="in" filter="fade">
                                      <p:cBhvr>
                                        <p:cTn id="23" dur="500"/>
                                        <p:tgtEl>
                                          <p:spTgt spid="68"/>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grpId="0" nodeType="clickEffect">
                                  <p:stCondLst>
                                    <p:cond delay="0"/>
                                  </p:stCondLst>
                                  <p:childTnLst>
                                    <p:set>
                                      <p:cBhvr>
                                        <p:cTn id="27" dur="1" fill="hold">
                                          <p:stCondLst>
                                            <p:cond delay="0"/>
                                          </p:stCondLst>
                                        </p:cTn>
                                        <p:tgtEl>
                                          <p:spTgt spid="67"/>
                                        </p:tgtEl>
                                        <p:attrNameLst>
                                          <p:attrName>style.visibility</p:attrName>
                                        </p:attrNameLst>
                                      </p:cBhvr>
                                      <p:to>
                                        <p:strVal val="visible"/>
                                      </p:to>
                                    </p:set>
                                    <p:anim calcmode="lin" valueType="num">
                                      <p:cBhvr>
                                        <p:cTn id="28" dur="500" fill="hold"/>
                                        <p:tgtEl>
                                          <p:spTgt spid="67"/>
                                        </p:tgtEl>
                                        <p:attrNameLst>
                                          <p:attrName>ppt_w</p:attrName>
                                        </p:attrNameLst>
                                      </p:cBhvr>
                                      <p:tavLst>
                                        <p:tav tm="0">
                                          <p:val>
                                            <p:fltVal val="0"/>
                                          </p:val>
                                        </p:tav>
                                        <p:tav tm="100000">
                                          <p:val>
                                            <p:strVal val="#ppt_w"/>
                                          </p:val>
                                        </p:tav>
                                      </p:tavLst>
                                    </p:anim>
                                    <p:anim calcmode="lin" valueType="num">
                                      <p:cBhvr>
                                        <p:cTn id="29" dur="500" fill="hold"/>
                                        <p:tgtEl>
                                          <p:spTgt spid="67"/>
                                        </p:tgtEl>
                                        <p:attrNameLst>
                                          <p:attrName>ppt_h</p:attrName>
                                        </p:attrNameLst>
                                      </p:cBhvr>
                                      <p:tavLst>
                                        <p:tav tm="0">
                                          <p:val>
                                            <p:fltVal val="0"/>
                                          </p:val>
                                        </p:tav>
                                        <p:tav tm="100000">
                                          <p:val>
                                            <p:strVal val="#ppt_h"/>
                                          </p:val>
                                        </p:tav>
                                      </p:tavLst>
                                    </p:anim>
                                    <p:animEffect transition="in" filter="fade">
                                      <p:cBhvr>
                                        <p:cTn id="30" dur="500"/>
                                        <p:tgtEl>
                                          <p:spTgt spid="67"/>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22"/>
                                        </p:tgtEl>
                                        <p:attrNameLst>
                                          <p:attrName>style.visibility</p:attrName>
                                        </p:attrNameLst>
                                      </p:cBhvr>
                                      <p:to>
                                        <p:strVal val="visible"/>
                                      </p:to>
                                    </p:set>
                                    <p:animEffect transition="in" filter="wipe(left)">
                                      <p:cBhvr>
                                        <p:cTn id="35" dur="1000"/>
                                        <p:tgtEl>
                                          <p:spTgt spid="22"/>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71"/>
                                        </p:tgtEl>
                                        <p:attrNameLst>
                                          <p:attrName>style.visibility</p:attrName>
                                        </p:attrNameLst>
                                      </p:cBhvr>
                                      <p:to>
                                        <p:strVal val="visible"/>
                                      </p:to>
                                    </p:set>
                                    <p:animEffect transition="in" filter="wipe(left)">
                                      <p:cBhvr>
                                        <p:cTn id="40" dur="5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p:bldP spid="66" grpId="0"/>
      <p:bldP spid="67" grpId="0"/>
      <p:bldP spid="68" grpId="0"/>
      <p:bldP spid="71" grpId="0"/>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04800" y="749300"/>
            <a:ext cx="6192344" cy="400110"/>
            <a:chOff x="424117" y="898245"/>
            <a:chExt cx="6192344" cy="400110"/>
          </a:xfrm>
        </p:grpSpPr>
        <p:sp>
          <p:nvSpPr>
            <p:cNvPr id="2" name="平行四边形 1"/>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p:cNvSpPr txBox="1"/>
            <p:nvPr/>
          </p:nvSpPr>
          <p:spPr>
            <a:xfrm>
              <a:off x="1052423" y="898245"/>
              <a:ext cx="5564038" cy="400110"/>
            </a:xfrm>
            <a:prstGeom prst="rect">
              <a:avLst/>
            </a:prstGeom>
            <a:noFill/>
          </p:spPr>
          <p:txBody>
            <a:bodyPr wrap="square" rtlCol="0">
              <a:spAutoFit/>
            </a:bodyPr>
            <a:lstStyle/>
            <a:p>
              <a:r>
                <a:rPr lang="zh-CN" altLang="en-US" sz="2000" b="1" dirty="0"/>
                <a:t>回退</a:t>
              </a:r>
              <a:r>
                <a:rPr lang="en-US" altLang="zh-CN" sz="2000" b="1" dirty="0"/>
                <a:t>N</a:t>
              </a:r>
              <a:r>
                <a:rPr lang="zh-CN" altLang="en-US" sz="2000" b="1" dirty="0"/>
                <a:t>帧协议</a:t>
              </a:r>
              <a:endParaRPr lang="zh-CN" altLang="en-US" sz="2000" b="1" dirty="0"/>
            </a:p>
          </p:txBody>
        </p:sp>
      </p:grpSp>
      <p:grpSp>
        <p:nvGrpSpPr>
          <p:cNvPr id="137" name="组合 136"/>
          <p:cNvGrpSpPr/>
          <p:nvPr/>
        </p:nvGrpSpPr>
        <p:grpSpPr>
          <a:xfrm>
            <a:off x="317996" y="1190695"/>
            <a:ext cx="11581645" cy="5160715"/>
            <a:chOff x="317996" y="1190695"/>
            <a:chExt cx="11581645" cy="5160715"/>
          </a:xfrm>
        </p:grpSpPr>
        <p:sp>
          <p:nvSpPr>
            <p:cNvPr id="8" name="矩形 7"/>
            <p:cNvSpPr/>
            <p:nvPr/>
          </p:nvSpPr>
          <p:spPr>
            <a:xfrm>
              <a:off x="317998" y="1190695"/>
              <a:ext cx="5631125" cy="422857"/>
            </a:xfrm>
            <a:prstGeom prst="rect">
              <a:avLst/>
            </a:prstGeom>
            <a:solidFill>
              <a:schemeClr val="accent3"/>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发送方</a:t>
              </a:r>
              <a:endParaRPr lang="zh-CN" altLang="en-US" b="1" dirty="0"/>
            </a:p>
          </p:txBody>
        </p:sp>
        <p:sp>
          <p:nvSpPr>
            <p:cNvPr id="72" name="矩形 71"/>
            <p:cNvSpPr/>
            <p:nvPr/>
          </p:nvSpPr>
          <p:spPr>
            <a:xfrm>
              <a:off x="317997" y="1613551"/>
              <a:ext cx="5631125" cy="3853116"/>
            </a:xfrm>
            <a:prstGeom prst="rect">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grpSp>
          <p:nvGrpSpPr>
            <p:cNvPr id="28" name="组合 27"/>
            <p:cNvGrpSpPr/>
            <p:nvPr/>
          </p:nvGrpSpPr>
          <p:grpSpPr>
            <a:xfrm>
              <a:off x="403534" y="1719546"/>
              <a:ext cx="5397218" cy="568423"/>
              <a:chOff x="490465" y="1976103"/>
              <a:chExt cx="5397218" cy="568423"/>
            </a:xfrm>
          </p:grpSpPr>
          <p:sp>
            <p:nvSpPr>
              <p:cNvPr id="78" name="矩形 77"/>
              <p:cNvSpPr/>
              <p:nvPr/>
            </p:nvSpPr>
            <p:spPr>
              <a:xfrm>
                <a:off x="490465" y="2034544"/>
                <a:ext cx="190252" cy="19025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mc:Choice xmlns:a14="http://schemas.microsoft.com/office/drawing/2010/main" Requires="a14">
              <p:sp>
                <p:nvSpPr>
                  <p:cNvPr id="79" name="íşlïḍè"/>
                  <p:cNvSpPr txBox="1"/>
                  <p:nvPr/>
                </p:nvSpPr>
                <p:spPr>
                  <a:xfrm>
                    <a:off x="710467" y="1976103"/>
                    <a:ext cx="5177216" cy="568423"/>
                  </a:xfrm>
                  <a:prstGeom prst="rect">
                    <a:avLst/>
                  </a:prstGeom>
                  <a:noFill/>
                </p:spPr>
                <p:txBody>
                  <a:bodyPr wrap="square" lIns="91440" tIns="45720" rIns="91440" bIns="45720" anchor="ctr">
                    <a:noAutofit/>
                  </a:bodyPr>
                  <a:lstStyle/>
                  <a:p>
                    <a:r>
                      <a:rPr lang="zh-CN" altLang="en-US" sz="1600" b="1" dirty="0">
                        <a:solidFill>
                          <a:schemeClr val="tx1"/>
                        </a:solidFill>
                      </a:rPr>
                      <a:t>发送窗口</a:t>
                    </a:r>
                    <a14:m>
                      <m:oMath xmlns:m="http://schemas.openxmlformats.org/officeDocument/2006/math">
                        <m:sSub>
                          <m:sSubPr>
                            <m:ctrlPr>
                              <a:rPr lang="en-US" altLang="zh-CN" sz="1600" b="1" i="1" smtClean="0">
                                <a:solidFill>
                                  <a:schemeClr val="tx1"/>
                                </a:solidFill>
                                <a:latin typeface="Cambria Math" panose="02040503050406030204" pitchFamily="18" charset="0"/>
                                <a:ea typeface="Cambria Math" panose="02040503050406030204" pitchFamily="18" charset="0"/>
                              </a:rPr>
                            </m:ctrlPr>
                          </m:sSubPr>
                          <m:e>
                            <m:r>
                              <a:rPr lang="en-US" altLang="zh-CN" sz="1600" b="1" i="1">
                                <a:solidFill>
                                  <a:schemeClr val="tx1"/>
                                </a:solidFill>
                                <a:latin typeface="Cambria Math" panose="02040503050406030204" pitchFamily="18" charset="0"/>
                                <a:ea typeface="Cambria Math" panose="02040503050406030204" pitchFamily="18" charset="0"/>
                              </a:rPr>
                              <m:t>𝑾</m:t>
                            </m:r>
                          </m:e>
                          <m:sub>
                            <m:r>
                              <a:rPr lang="en-US" altLang="zh-CN" sz="1600" b="1" i="1">
                                <a:solidFill>
                                  <a:schemeClr val="tx1"/>
                                </a:solidFill>
                                <a:latin typeface="Cambria Math" panose="02040503050406030204" pitchFamily="18" charset="0"/>
                                <a:ea typeface="Cambria Math" panose="02040503050406030204" pitchFamily="18" charset="0"/>
                              </a:rPr>
                              <m:t>𝑻</m:t>
                            </m:r>
                          </m:sub>
                        </m:sSub>
                        <m:r>
                          <a:rPr lang="en-US" altLang="zh-CN" sz="1600" b="1" i="1">
                            <a:solidFill>
                              <a:schemeClr val="tx1"/>
                            </a:solidFill>
                            <a:latin typeface="Cambria Math" panose="02040503050406030204" pitchFamily="18" charset="0"/>
                            <a:ea typeface="Cambria Math" panose="02040503050406030204" pitchFamily="18" charset="0"/>
                          </a:rPr>
                          <m:t> </m:t>
                        </m:r>
                      </m:oMath>
                    </a14:m>
                    <a:r>
                      <a:rPr lang="zh-CN" altLang="en-US" sz="1600" b="1" dirty="0">
                        <a:solidFill>
                          <a:schemeClr val="tx1"/>
                        </a:solidFill>
                      </a:rPr>
                      <a:t>的取值范围是</a:t>
                    </a:r>
                    <a14:m>
                      <m:oMath xmlns:m="http://schemas.openxmlformats.org/officeDocument/2006/math">
                        <m:r>
                          <a:rPr lang="en-US" altLang="zh-CN" sz="1600" b="1" i="1" smtClean="0">
                            <a:solidFill>
                              <a:schemeClr val="accent1">
                                <a:lumMod val="75000"/>
                              </a:schemeClr>
                            </a:solidFill>
                            <a:latin typeface="Cambria Math" panose="02040503050406030204" pitchFamily="18" charset="0"/>
                          </a:rPr>
                          <m:t>𝟏</m:t>
                        </m:r>
                        <m:r>
                          <a:rPr lang="en-US" altLang="zh-CN" sz="1600" b="1" i="1">
                            <a:solidFill>
                              <a:schemeClr val="accent1">
                                <a:lumMod val="75000"/>
                              </a:schemeClr>
                            </a:solidFill>
                            <a:latin typeface="Cambria Math" panose="02040503050406030204" pitchFamily="18" charset="0"/>
                            <a:ea typeface="Cambria Math" panose="02040503050406030204" pitchFamily="18" charset="0"/>
                          </a:rPr>
                          <m:t>&lt;</m:t>
                        </m:r>
                        <m:sSub>
                          <m:sSubPr>
                            <m:ctrlPr>
                              <a:rPr lang="en-US" altLang="zh-CN" sz="1600" b="1" i="1">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600" b="1" i="1">
                                <a:solidFill>
                                  <a:schemeClr val="accent1">
                                    <a:lumMod val="75000"/>
                                  </a:schemeClr>
                                </a:solidFill>
                                <a:latin typeface="Cambria Math" panose="02040503050406030204" pitchFamily="18" charset="0"/>
                                <a:ea typeface="Cambria Math" panose="02040503050406030204" pitchFamily="18" charset="0"/>
                              </a:rPr>
                              <m:t>𝑾</m:t>
                            </m:r>
                          </m:e>
                          <m:sub>
                            <m:r>
                              <a:rPr lang="en-US" altLang="zh-CN" sz="1600" b="1" i="1">
                                <a:solidFill>
                                  <a:schemeClr val="accent1">
                                    <a:lumMod val="75000"/>
                                  </a:schemeClr>
                                </a:solidFill>
                                <a:latin typeface="Cambria Math" panose="02040503050406030204" pitchFamily="18" charset="0"/>
                                <a:ea typeface="Cambria Math" panose="02040503050406030204" pitchFamily="18" charset="0"/>
                              </a:rPr>
                              <m:t>𝑻</m:t>
                            </m:r>
                          </m:sub>
                        </m:sSub>
                        <m:r>
                          <a:rPr lang="en-US" altLang="zh-CN" sz="1600" b="1" i="1">
                            <a:solidFill>
                              <a:schemeClr val="accent1">
                                <a:lumMod val="75000"/>
                              </a:schemeClr>
                            </a:solidFill>
                            <a:latin typeface="Cambria Math" panose="02040503050406030204" pitchFamily="18" charset="0"/>
                            <a:ea typeface="Cambria Math" panose="02040503050406030204" pitchFamily="18" charset="0"/>
                          </a:rPr>
                          <m:t>≤</m:t>
                        </m:r>
                        <m:sSup>
                          <m:sSupPr>
                            <m:ctrlPr>
                              <a:rPr lang="en-US" altLang="zh-CN" sz="1600" b="1" i="1">
                                <a:solidFill>
                                  <a:schemeClr val="accent1">
                                    <a:lumMod val="75000"/>
                                  </a:schemeClr>
                                </a:solidFill>
                                <a:latin typeface="Cambria Math" panose="02040503050406030204" pitchFamily="18" charset="0"/>
                                <a:ea typeface="Cambria Math" panose="02040503050406030204" pitchFamily="18" charset="0"/>
                              </a:rPr>
                            </m:ctrlPr>
                          </m:sSupPr>
                          <m:e>
                            <m:r>
                              <a:rPr lang="en-US" altLang="zh-CN" sz="1600" b="1" i="1">
                                <a:solidFill>
                                  <a:schemeClr val="accent1">
                                    <a:lumMod val="75000"/>
                                  </a:schemeClr>
                                </a:solidFill>
                                <a:latin typeface="Cambria Math" panose="02040503050406030204" pitchFamily="18" charset="0"/>
                                <a:ea typeface="Cambria Math" panose="02040503050406030204" pitchFamily="18" charset="0"/>
                              </a:rPr>
                              <m:t>(</m:t>
                            </m:r>
                            <m:r>
                              <a:rPr lang="en-US" altLang="zh-CN" sz="1600" b="1" i="1">
                                <a:solidFill>
                                  <a:schemeClr val="accent1">
                                    <a:lumMod val="75000"/>
                                  </a:schemeClr>
                                </a:solidFill>
                                <a:latin typeface="Cambria Math" panose="02040503050406030204" pitchFamily="18" charset="0"/>
                                <a:ea typeface="Cambria Math" panose="02040503050406030204" pitchFamily="18" charset="0"/>
                              </a:rPr>
                              <m:t>𝟐</m:t>
                            </m:r>
                          </m:e>
                          <m:sup>
                            <m:r>
                              <a:rPr lang="en-US" altLang="zh-CN" sz="1600" b="1" i="1">
                                <a:solidFill>
                                  <a:schemeClr val="accent1">
                                    <a:lumMod val="75000"/>
                                  </a:schemeClr>
                                </a:solidFill>
                                <a:latin typeface="Cambria Math" panose="02040503050406030204" pitchFamily="18" charset="0"/>
                                <a:ea typeface="Cambria Math" panose="02040503050406030204" pitchFamily="18" charset="0"/>
                              </a:rPr>
                              <m:t>𝒏</m:t>
                            </m:r>
                          </m:sup>
                        </m:sSup>
                        <m:r>
                          <a:rPr lang="en-US" altLang="zh-CN" sz="1600" b="1" i="1">
                            <a:solidFill>
                              <a:schemeClr val="accent1">
                                <a:lumMod val="75000"/>
                              </a:schemeClr>
                            </a:solidFill>
                            <a:latin typeface="Cambria Math" panose="02040503050406030204" pitchFamily="18" charset="0"/>
                            <a:ea typeface="Cambria Math" panose="02040503050406030204" pitchFamily="18" charset="0"/>
                          </a:rPr>
                          <m:t>−</m:t>
                        </m:r>
                        <m:r>
                          <a:rPr lang="en-US" altLang="zh-CN" sz="1600" b="1" i="1">
                            <a:solidFill>
                              <a:schemeClr val="accent1">
                                <a:lumMod val="75000"/>
                              </a:schemeClr>
                            </a:solidFill>
                            <a:latin typeface="Cambria Math" panose="02040503050406030204" pitchFamily="18" charset="0"/>
                            <a:ea typeface="Cambria Math" panose="02040503050406030204" pitchFamily="18" charset="0"/>
                          </a:rPr>
                          <m:t>𝟏</m:t>
                        </m:r>
                        <m:r>
                          <a:rPr lang="en-US" altLang="zh-CN" sz="1600" b="1" i="1">
                            <a:solidFill>
                              <a:schemeClr val="accent1">
                                <a:lumMod val="75000"/>
                              </a:schemeClr>
                            </a:solidFill>
                            <a:latin typeface="Cambria Math" panose="02040503050406030204" pitchFamily="18" charset="0"/>
                            <a:ea typeface="Cambria Math" panose="02040503050406030204" pitchFamily="18" charset="0"/>
                          </a:rPr>
                          <m:t>)</m:t>
                        </m:r>
                      </m:oMath>
                    </a14:m>
                    <a:r>
                      <a:rPr lang="zh-CN" altLang="en-US" sz="1600" b="1" dirty="0">
                        <a:solidFill>
                          <a:schemeClr val="tx1"/>
                        </a:solidFill>
                      </a:rPr>
                      <a:t>，</a:t>
                    </a:r>
                    <a:endParaRPr lang="en-US" altLang="zh-CN" sz="1600" b="1" dirty="0">
                      <a:solidFill>
                        <a:schemeClr val="tx1"/>
                      </a:solidFill>
                    </a:endParaRPr>
                  </a:p>
                  <a:p>
                    <a:r>
                      <a:rPr lang="zh-CN" altLang="en-US" sz="1600" b="1" dirty="0">
                        <a:solidFill>
                          <a:schemeClr val="tx1"/>
                        </a:solidFill>
                      </a:rPr>
                      <a:t>其中，</a:t>
                    </a:r>
                    <a14:m>
                      <m:oMath xmlns:m="http://schemas.openxmlformats.org/officeDocument/2006/math">
                        <m:r>
                          <a:rPr lang="en-US" altLang="zh-CN" sz="1600" b="1" i="1" dirty="0" smtClean="0">
                            <a:latin typeface="Cambria Math" panose="02040503050406030204" pitchFamily="18" charset="0"/>
                          </a:rPr>
                          <m:t>𝒏</m:t>
                        </m:r>
                      </m:oMath>
                    </a14:m>
                    <a:r>
                      <a:rPr lang="zh-CN" altLang="en-US" sz="1600" b="1" dirty="0"/>
                      <a:t>是构成分组序号的比特数量。</a:t>
                    </a:r>
                    <a:endParaRPr lang="en-US" altLang="zh-CN" sz="1600" b="1" dirty="0">
                      <a:solidFill>
                        <a:schemeClr val="tx1"/>
                      </a:solidFill>
                    </a:endParaRPr>
                  </a:p>
                </p:txBody>
              </p:sp>
            </mc:Choice>
            <mc:Fallback>
              <p:sp>
                <p:nvSpPr>
                  <p:cNvPr id="79" name="íşlïḍè"/>
                  <p:cNvSpPr txBox="1">
                    <a:spLocks noRot="1" noChangeAspect="1" noMove="1" noResize="1" noEditPoints="1" noAdjustHandles="1" noChangeArrowheads="1" noChangeShapeType="1" noTextEdit="1"/>
                  </p:cNvSpPr>
                  <p:nvPr/>
                </p:nvSpPr>
                <p:spPr>
                  <a:xfrm>
                    <a:off x="710467" y="1976103"/>
                    <a:ext cx="5177216" cy="568423"/>
                  </a:xfrm>
                  <a:prstGeom prst="rect">
                    <a:avLst/>
                  </a:prstGeom>
                  <a:blipFill rotWithShape="1">
                    <a:blip r:embed="rId1"/>
                  </a:blipFill>
                </p:spPr>
                <p:txBody>
                  <a:bodyPr/>
                  <a:lstStyle/>
                  <a:p>
                    <a:r>
                      <a:rPr lang="zh-CN" altLang="en-US">
                        <a:noFill/>
                      </a:rPr>
                      <a:t> </a:t>
                    </a:r>
                  </a:p>
                </p:txBody>
              </p:sp>
            </mc:Fallback>
          </mc:AlternateContent>
        </p:grpSp>
        <p:grpSp>
          <p:nvGrpSpPr>
            <p:cNvPr id="134" name="组合 133"/>
            <p:cNvGrpSpPr/>
            <p:nvPr/>
          </p:nvGrpSpPr>
          <p:grpSpPr>
            <a:xfrm>
              <a:off x="6687334" y="3314102"/>
              <a:ext cx="5212306" cy="788123"/>
              <a:chOff x="6601816" y="3799101"/>
              <a:chExt cx="5212306" cy="788123"/>
            </a:xfrm>
          </p:grpSpPr>
          <p:sp>
            <p:nvSpPr>
              <p:cNvPr id="82" name="矩形 81"/>
              <p:cNvSpPr/>
              <p:nvPr/>
            </p:nvSpPr>
            <p:spPr>
              <a:xfrm>
                <a:off x="6601816" y="3857543"/>
                <a:ext cx="190252" cy="19025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íşlïḍè"/>
              <p:cNvSpPr txBox="1"/>
              <p:nvPr/>
            </p:nvSpPr>
            <p:spPr>
              <a:xfrm>
                <a:off x="6821818" y="3799101"/>
                <a:ext cx="4992304" cy="788123"/>
              </a:xfrm>
              <a:prstGeom prst="rect">
                <a:avLst/>
              </a:prstGeom>
              <a:noFill/>
            </p:spPr>
            <p:txBody>
              <a:bodyPr wrap="square" lIns="91440" tIns="45720" rIns="91440" bIns="45720" anchor="ctr">
                <a:noAutofit/>
              </a:bodyPr>
              <a:lstStyle/>
              <a:p>
                <a:r>
                  <a:rPr lang="zh-CN" altLang="en-US" sz="1600" b="1" dirty="0"/>
                  <a:t>可以在连续收到多个按序到达且无误码的数据分组后（数量由具体实现决定），才针对最后一个数据分组发送确认分组，这称为</a:t>
                </a:r>
                <a:r>
                  <a:rPr lang="zh-CN" altLang="en-US" sz="1600" b="1" dirty="0">
                    <a:solidFill>
                      <a:schemeClr val="accent1">
                        <a:lumMod val="75000"/>
                      </a:schemeClr>
                    </a:solidFill>
                  </a:rPr>
                  <a:t>累积确认</a:t>
                </a:r>
                <a:r>
                  <a:rPr lang="zh-CN" altLang="en-US" sz="1600" b="1" dirty="0"/>
                  <a:t>。</a:t>
                </a:r>
                <a:endParaRPr lang="en-US" altLang="zh-CN" sz="1600" b="1" dirty="0">
                  <a:solidFill>
                    <a:schemeClr val="tx1"/>
                  </a:solidFill>
                </a:endParaRPr>
              </a:p>
            </p:txBody>
          </p:sp>
        </p:grpSp>
        <p:grpSp>
          <p:nvGrpSpPr>
            <p:cNvPr id="31" name="组合 30"/>
            <p:cNvGrpSpPr/>
            <p:nvPr/>
          </p:nvGrpSpPr>
          <p:grpSpPr>
            <a:xfrm>
              <a:off x="670318" y="2607116"/>
              <a:ext cx="5048562" cy="288680"/>
              <a:chOff x="747024" y="2937034"/>
              <a:chExt cx="5048562" cy="288680"/>
            </a:xfrm>
          </p:grpSpPr>
          <p:sp>
            <p:nvSpPr>
              <p:cNvPr id="86" name="矩形 85"/>
              <p:cNvSpPr/>
              <p:nvPr/>
            </p:nvSpPr>
            <p:spPr>
              <a:xfrm>
                <a:off x="747024" y="2995475"/>
                <a:ext cx="190252" cy="19025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mc:Choice xmlns:a14="http://schemas.microsoft.com/office/drawing/2010/main" Requires="a14">
              <p:sp>
                <p:nvSpPr>
                  <p:cNvPr id="87" name="íşlïḍè"/>
                  <p:cNvSpPr txBox="1"/>
                  <p:nvPr/>
                </p:nvSpPr>
                <p:spPr>
                  <a:xfrm>
                    <a:off x="967027" y="2937034"/>
                    <a:ext cx="1972429" cy="288680"/>
                  </a:xfrm>
                  <a:prstGeom prst="rect">
                    <a:avLst/>
                  </a:prstGeom>
                  <a:noFill/>
                </p:spPr>
                <p:txBody>
                  <a:bodyPr wrap="square" lIns="91440" tIns="45720" rIns="91440" bIns="45720" anchor="ctr">
                    <a:noAutofit/>
                  </a:bodyPr>
                  <a:lstStyle/>
                  <a:p>
                    <a:r>
                      <a:rPr lang="zh-CN" altLang="en-US" sz="1600" b="1" dirty="0">
                        <a:solidFill>
                          <a:schemeClr val="tx1"/>
                        </a:solidFill>
                      </a:rPr>
                      <a:t>如果</a:t>
                    </a:r>
                    <a14:m>
                      <m:oMath xmlns:m="http://schemas.openxmlformats.org/officeDocument/2006/math">
                        <m:sSub>
                          <m:sSubPr>
                            <m:ctrlPr>
                              <a:rPr lang="en-US" altLang="zh-CN" sz="1600" b="1" i="1" smtClean="0">
                                <a:solidFill>
                                  <a:schemeClr val="tx1"/>
                                </a:solidFill>
                                <a:latin typeface="Cambria Math" panose="02040503050406030204" pitchFamily="18" charset="0"/>
                                <a:ea typeface="Cambria Math" panose="02040503050406030204" pitchFamily="18" charset="0"/>
                              </a:rPr>
                            </m:ctrlPr>
                          </m:sSubPr>
                          <m:e>
                            <m:r>
                              <a:rPr lang="en-US" altLang="zh-CN" sz="1600" b="1" i="1">
                                <a:solidFill>
                                  <a:schemeClr val="tx1"/>
                                </a:solidFill>
                                <a:latin typeface="Cambria Math" panose="02040503050406030204" pitchFamily="18" charset="0"/>
                                <a:ea typeface="Cambria Math" panose="02040503050406030204" pitchFamily="18" charset="0"/>
                              </a:rPr>
                              <m:t>𝑾</m:t>
                            </m:r>
                          </m:e>
                          <m:sub>
                            <m:r>
                              <a:rPr lang="en-US" altLang="zh-CN" sz="1600" b="1" i="1">
                                <a:solidFill>
                                  <a:schemeClr val="tx1"/>
                                </a:solidFill>
                                <a:latin typeface="Cambria Math" panose="02040503050406030204" pitchFamily="18" charset="0"/>
                                <a:ea typeface="Cambria Math" panose="02040503050406030204" pitchFamily="18" charset="0"/>
                              </a:rPr>
                              <m:t>𝑻</m:t>
                            </m:r>
                          </m:sub>
                        </m:sSub>
                        <m:r>
                          <a:rPr lang="en-US" altLang="zh-CN" sz="1600" b="1" i="1" smtClean="0">
                            <a:solidFill>
                              <a:schemeClr val="tx1"/>
                            </a:solidFill>
                            <a:latin typeface="Cambria Math" panose="02040503050406030204" pitchFamily="18" charset="0"/>
                            <a:ea typeface="Cambria Math" panose="02040503050406030204" pitchFamily="18" charset="0"/>
                          </a:rPr>
                          <m:t>&gt;(</m:t>
                        </m:r>
                        <m:sSup>
                          <m:sSupPr>
                            <m:ctrlPr>
                              <a:rPr lang="en-US" altLang="zh-CN" sz="1600" b="1" i="1" smtClean="0">
                                <a:solidFill>
                                  <a:schemeClr val="tx1"/>
                                </a:solidFill>
                                <a:latin typeface="Cambria Math" panose="02040503050406030204" pitchFamily="18" charset="0"/>
                                <a:ea typeface="Cambria Math" panose="02040503050406030204" pitchFamily="18" charset="0"/>
                              </a:rPr>
                            </m:ctrlPr>
                          </m:sSupPr>
                          <m:e>
                            <m:r>
                              <a:rPr lang="en-US" altLang="zh-CN" sz="1600" b="1" i="1" smtClean="0">
                                <a:solidFill>
                                  <a:schemeClr val="tx1"/>
                                </a:solidFill>
                                <a:latin typeface="Cambria Math" panose="02040503050406030204" pitchFamily="18" charset="0"/>
                                <a:ea typeface="Cambria Math" panose="02040503050406030204" pitchFamily="18" charset="0"/>
                              </a:rPr>
                              <m:t>𝟐</m:t>
                            </m:r>
                          </m:e>
                          <m:sup>
                            <m:r>
                              <a:rPr lang="en-US" altLang="zh-CN" sz="1600" b="1" i="1" smtClean="0">
                                <a:solidFill>
                                  <a:schemeClr val="tx1"/>
                                </a:solidFill>
                                <a:latin typeface="Cambria Math" panose="02040503050406030204" pitchFamily="18" charset="0"/>
                                <a:ea typeface="Cambria Math" panose="02040503050406030204" pitchFamily="18" charset="0"/>
                              </a:rPr>
                              <m:t>𝒏</m:t>
                            </m:r>
                          </m:sup>
                        </m:sSup>
                        <m:r>
                          <a:rPr lang="en-US" altLang="zh-CN" sz="1600" b="1" i="1" smtClean="0">
                            <a:solidFill>
                              <a:schemeClr val="tx1"/>
                            </a:solidFill>
                            <a:latin typeface="Cambria Math" panose="02040503050406030204" pitchFamily="18" charset="0"/>
                            <a:ea typeface="Cambria Math" panose="02040503050406030204" pitchFamily="18" charset="0"/>
                          </a:rPr>
                          <m:t>−</m:t>
                        </m:r>
                        <m:r>
                          <a:rPr lang="en-US" altLang="zh-CN" sz="1600" b="1" i="1" smtClean="0">
                            <a:solidFill>
                              <a:schemeClr val="tx1"/>
                            </a:solidFill>
                            <a:latin typeface="Cambria Math" panose="02040503050406030204" pitchFamily="18" charset="0"/>
                            <a:ea typeface="Cambria Math" panose="02040503050406030204" pitchFamily="18" charset="0"/>
                          </a:rPr>
                          <m:t>𝟏</m:t>
                        </m:r>
                        <m:r>
                          <a:rPr lang="en-US" altLang="zh-CN" sz="1600" b="1" i="1" smtClean="0">
                            <a:solidFill>
                              <a:schemeClr val="tx1"/>
                            </a:solidFill>
                            <a:latin typeface="Cambria Math" panose="02040503050406030204" pitchFamily="18" charset="0"/>
                            <a:ea typeface="Cambria Math" panose="02040503050406030204" pitchFamily="18" charset="0"/>
                          </a:rPr>
                          <m:t>)</m:t>
                        </m:r>
                      </m:oMath>
                    </a14:m>
                    <a:endParaRPr lang="en-US" altLang="zh-CN" sz="1600" b="1" dirty="0">
                      <a:solidFill>
                        <a:schemeClr val="tx1"/>
                      </a:solidFill>
                    </a:endParaRPr>
                  </a:p>
                </p:txBody>
              </p:sp>
            </mc:Choice>
            <mc:Fallback>
              <p:sp>
                <p:nvSpPr>
                  <p:cNvPr id="87" name="íşlïḍè"/>
                  <p:cNvSpPr txBox="1">
                    <a:spLocks noRot="1" noChangeAspect="1" noMove="1" noResize="1" noEditPoints="1" noAdjustHandles="1" noChangeArrowheads="1" noChangeShapeType="1" noTextEdit="1"/>
                  </p:cNvSpPr>
                  <p:nvPr/>
                </p:nvSpPr>
                <p:spPr>
                  <a:xfrm>
                    <a:off x="967027" y="2937034"/>
                    <a:ext cx="1972429" cy="288680"/>
                  </a:xfrm>
                  <a:prstGeom prst="rect">
                    <a:avLst/>
                  </a:prstGeom>
                  <a:blipFill rotWithShape="1">
                    <a:blip r:embed="rId2"/>
                  </a:blipFill>
                </p:spPr>
                <p:txBody>
                  <a:bodyPr/>
                  <a:lstStyle/>
                  <a:p>
                    <a:r>
                      <a:rPr lang="zh-CN" altLang="en-US">
                        <a:noFill/>
                      </a:rPr>
                      <a:t> </a:t>
                    </a:r>
                  </a:p>
                </p:txBody>
              </p:sp>
            </mc:Fallback>
          </mc:AlternateContent>
          <p:sp>
            <p:nvSpPr>
              <p:cNvPr id="88" name="íşlïḍè"/>
              <p:cNvSpPr txBox="1"/>
              <p:nvPr/>
            </p:nvSpPr>
            <p:spPr>
              <a:xfrm>
                <a:off x="2939457" y="2937034"/>
                <a:ext cx="2856129" cy="288680"/>
              </a:xfrm>
              <a:prstGeom prst="rect">
                <a:avLst/>
              </a:prstGeom>
              <a:noFill/>
            </p:spPr>
            <p:txBody>
              <a:bodyPr wrap="square" lIns="91440" tIns="45720" rIns="91440" bIns="45720" anchor="ctr">
                <a:noAutofit/>
              </a:bodyPr>
              <a:lstStyle/>
              <a:p>
                <a:r>
                  <a:rPr lang="zh-CN" altLang="en-US" sz="1600" b="1" dirty="0">
                    <a:solidFill>
                      <a:schemeClr val="tx1"/>
                    </a:solidFill>
                  </a:rPr>
                  <a:t>接收方</a:t>
                </a:r>
                <a:r>
                  <a:rPr lang="zh-CN" altLang="en-US" sz="1600" b="1" dirty="0">
                    <a:solidFill>
                      <a:schemeClr val="accent1">
                        <a:lumMod val="75000"/>
                      </a:schemeClr>
                    </a:solidFill>
                  </a:rPr>
                  <a:t>无法分辨新旧数据分组</a:t>
                </a:r>
                <a:endParaRPr lang="en-US" altLang="zh-CN" sz="1600" b="1" dirty="0">
                  <a:solidFill>
                    <a:schemeClr val="accent1">
                      <a:lumMod val="75000"/>
                    </a:schemeClr>
                  </a:solidFill>
                </a:endParaRPr>
              </a:p>
            </p:txBody>
          </p:sp>
        </p:grpSp>
        <p:grpSp>
          <p:nvGrpSpPr>
            <p:cNvPr id="32" name="组合 31"/>
            <p:cNvGrpSpPr/>
            <p:nvPr/>
          </p:nvGrpSpPr>
          <p:grpSpPr>
            <a:xfrm>
              <a:off x="403534" y="2908123"/>
              <a:ext cx="5492963" cy="532025"/>
              <a:chOff x="480240" y="3254013"/>
              <a:chExt cx="5492963" cy="532025"/>
            </a:xfrm>
          </p:grpSpPr>
          <p:sp>
            <p:nvSpPr>
              <p:cNvPr id="89" name="矩形 88"/>
              <p:cNvSpPr/>
              <p:nvPr/>
            </p:nvSpPr>
            <p:spPr>
              <a:xfrm>
                <a:off x="480240" y="3312454"/>
                <a:ext cx="190252" cy="19025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íşlïḍè"/>
              <p:cNvSpPr txBox="1"/>
              <p:nvPr/>
            </p:nvSpPr>
            <p:spPr>
              <a:xfrm>
                <a:off x="700242" y="3254013"/>
                <a:ext cx="5272961" cy="532025"/>
              </a:xfrm>
              <a:prstGeom prst="rect">
                <a:avLst/>
              </a:prstGeom>
              <a:noFill/>
            </p:spPr>
            <p:txBody>
              <a:bodyPr wrap="square" lIns="91440" tIns="45720" rIns="91440" bIns="45720" anchor="ctr">
                <a:noAutofit/>
              </a:bodyPr>
              <a:lstStyle/>
              <a:p>
                <a:r>
                  <a:rPr lang="zh-CN" altLang="en-US" sz="1600" b="1" dirty="0"/>
                  <a:t>可在未收到接收方确认分组的情况下，将序号落入发送窗口内的多个数据分组全部发送出去。</a:t>
                </a:r>
                <a:endParaRPr lang="en-US" altLang="zh-CN" sz="1600" b="1" dirty="0">
                  <a:solidFill>
                    <a:schemeClr val="tx1"/>
                  </a:solidFill>
                </a:endParaRPr>
              </a:p>
            </p:txBody>
          </p:sp>
        </p:grpSp>
        <p:grpSp>
          <p:nvGrpSpPr>
            <p:cNvPr id="46" name="组合 45"/>
            <p:cNvGrpSpPr/>
            <p:nvPr/>
          </p:nvGrpSpPr>
          <p:grpSpPr>
            <a:xfrm>
              <a:off x="403534" y="3452475"/>
              <a:ext cx="5492963" cy="561954"/>
              <a:chOff x="480240" y="3975836"/>
              <a:chExt cx="5492963" cy="561954"/>
            </a:xfrm>
          </p:grpSpPr>
          <p:sp>
            <p:nvSpPr>
              <p:cNvPr id="91" name="矩形 90"/>
              <p:cNvSpPr/>
              <p:nvPr/>
            </p:nvSpPr>
            <p:spPr>
              <a:xfrm>
                <a:off x="480240" y="4034276"/>
                <a:ext cx="190252" cy="19025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íşlïḍè"/>
              <p:cNvSpPr txBox="1"/>
              <p:nvPr/>
            </p:nvSpPr>
            <p:spPr>
              <a:xfrm>
                <a:off x="700242" y="3975836"/>
                <a:ext cx="5272961" cy="561954"/>
              </a:xfrm>
              <a:prstGeom prst="rect">
                <a:avLst/>
              </a:prstGeom>
              <a:noFill/>
            </p:spPr>
            <p:txBody>
              <a:bodyPr wrap="square" lIns="91440" tIns="45720" rIns="91440" bIns="45720" anchor="ctr">
                <a:noAutofit/>
              </a:bodyPr>
              <a:lstStyle/>
              <a:p>
                <a:r>
                  <a:rPr lang="zh-CN" altLang="en-US" sz="1600" b="1" dirty="0"/>
                  <a:t>只有收到对已发送数据分组的确认分组时，发送窗口才能向前滑动到相应位置。</a:t>
                </a:r>
                <a:endParaRPr lang="en-US" altLang="zh-CN" sz="1600" b="1" dirty="0">
                  <a:solidFill>
                    <a:schemeClr val="tx1"/>
                  </a:solidFill>
                </a:endParaRPr>
              </a:p>
            </p:txBody>
          </p:sp>
        </p:grpSp>
        <p:grpSp>
          <p:nvGrpSpPr>
            <p:cNvPr id="47" name="组合 46"/>
            <p:cNvGrpSpPr/>
            <p:nvPr/>
          </p:nvGrpSpPr>
          <p:grpSpPr>
            <a:xfrm>
              <a:off x="403534" y="4026756"/>
              <a:ext cx="5492963" cy="561954"/>
              <a:chOff x="480240" y="4639116"/>
              <a:chExt cx="5492963" cy="561954"/>
            </a:xfrm>
          </p:grpSpPr>
          <p:sp>
            <p:nvSpPr>
              <p:cNvPr id="93" name="矩形 92"/>
              <p:cNvSpPr/>
              <p:nvPr/>
            </p:nvSpPr>
            <p:spPr>
              <a:xfrm>
                <a:off x="480240" y="4697557"/>
                <a:ext cx="190252" cy="19025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íşlïḍè"/>
              <p:cNvSpPr txBox="1"/>
              <p:nvPr/>
            </p:nvSpPr>
            <p:spPr>
              <a:xfrm>
                <a:off x="700242" y="4639116"/>
                <a:ext cx="5272961" cy="561954"/>
              </a:xfrm>
              <a:prstGeom prst="rect">
                <a:avLst/>
              </a:prstGeom>
              <a:noFill/>
            </p:spPr>
            <p:txBody>
              <a:bodyPr wrap="square" lIns="91440" tIns="45720" rIns="91440" bIns="45720" anchor="ctr">
                <a:noAutofit/>
              </a:bodyPr>
              <a:lstStyle/>
              <a:p>
                <a:r>
                  <a:rPr lang="zh-CN" altLang="en-US" sz="1600" b="1" dirty="0"/>
                  <a:t>收到多个重复确认时，可在重传计时器超时前尽早开始重传，由具体实现决定。</a:t>
                </a:r>
                <a:endParaRPr lang="en-US" altLang="zh-CN" sz="1600" b="1" dirty="0">
                  <a:solidFill>
                    <a:schemeClr val="tx1"/>
                  </a:solidFill>
                </a:endParaRPr>
              </a:p>
            </p:txBody>
          </p:sp>
        </p:grpSp>
        <p:grpSp>
          <p:nvGrpSpPr>
            <p:cNvPr id="51" name="组合 50"/>
            <p:cNvGrpSpPr/>
            <p:nvPr/>
          </p:nvGrpSpPr>
          <p:grpSpPr>
            <a:xfrm>
              <a:off x="403916" y="4601037"/>
              <a:ext cx="5492965" cy="788123"/>
              <a:chOff x="490465" y="5303491"/>
              <a:chExt cx="5492965" cy="788123"/>
            </a:xfrm>
          </p:grpSpPr>
          <p:sp>
            <p:nvSpPr>
              <p:cNvPr id="95" name="矩形 94"/>
              <p:cNvSpPr/>
              <p:nvPr/>
            </p:nvSpPr>
            <p:spPr>
              <a:xfrm>
                <a:off x="490465" y="5361932"/>
                <a:ext cx="190252" cy="19025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íşlïḍè"/>
              <p:cNvSpPr txBox="1"/>
              <p:nvPr/>
            </p:nvSpPr>
            <p:spPr>
              <a:xfrm>
                <a:off x="710468" y="5303491"/>
                <a:ext cx="5272962" cy="788123"/>
              </a:xfrm>
              <a:prstGeom prst="rect">
                <a:avLst/>
              </a:prstGeom>
              <a:noFill/>
            </p:spPr>
            <p:txBody>
              <a:bodyPr wrap="square" lIns="91440" tIns="45720" rIns="91440" bIns="45720" anchor="ctr">
                <a:noAutofit/>
              </a:bodyPr>
              <a:lstStyle/>
              <a:p>
                <a:r>
                  <a:rPr lang="zh-CN" altLang="en-US" sz="1600" b="1" dirty="0"/>
                  <a:t>发送窗口内某个已发送的数据分组产生超时重传时，发送窗口内该数据分组的后续已发送的数据分组也必须全部重传，这就是回退</a:t>
                </a:r>
                <a:r>
                  <a:rPr lang="en-US" altLang="zh-CN" sz="1600" b="1" dirty="0"/>
                  <a:t>N</a:t>
                </a:r>
                <a:r>
                  <a:rPr lang="zh-CN" altLang="en-US" sz="1600" b="1" dirty="0"/>
                  <a:t>帧（</a:t>
                </a:r>
                <a:r>
                  <a:rPr lang="en-US" altLang="zh-CN" sz="1600" b="1" dirty="0">
                    <a:solidFill>
                      <a:schemeClr val="accent1">
                        <a:lumMod val="75000"/>
                      </a:schemeClr>
                    </a:solidFill>
                  </a:rPr>
                  <a:t>G</a:t>
                </a:r>
                <a:r>
                  <a:rPr lang="en-US" altLang="zh-CN" sz="1600" b="1" dirty="0"/>
                  <a:t>o-</a:t>
                </a:r>
                <a:r>
                  <a:rPr lang="en-US" altLang="zh-CN" sz="1600" b="1" dirty="0">
                    <a:solidFill>
                      <a:schemeClr val="accent1">
                        <a:lumMod val="75000"/>
                      </a:schemeClr>
                    </a:solidFill>
                  </a:rPr>
                  <a:t>b</a:t>
                </a:r>
                <a:r>
                  <a:rPr lang="en-US" altLang="zh-CN" sz="1600" b="1" dirty="0"/>
                  <a:t>ack-</a:t>
                </a:r>
                <a:r>
                  <a:rPr lang="en-US" altLang="zh-CN" sz="1600" b="1" dirty="0">
                    <a:solidFill>
                      <a:schemeClr val="accent1">
                        <a:lumMod val="75000"/>
                      </a:schemeClr>
                    </a:solidFill>
                  </a:rPr>
                  <a:t>N</a:t>
                </a:r>
                <a:r>
                  <a:rPr lang="zh-CN" altLang="en-US" sz="1600" b="1" dirty="0"/>
                  <a:t>，</a:t>
                </a:r>
                <a:r>
                  <a:rPr lang="en-US" altLang="zh-CN" sz="1600" b="1" dirty="0">
                    <a:solidFill>
                      <a:schemeClr val="accent1">
                        <a:lumMod val="75000"/>
                      </a:schemeClr>
                    </a:solidFill>
                  </a:rPr>
                  <a:t>GBN</a:t>
                </a:r>
                <a:r>
                  <a:rPr lang="zh-CN" altLang="en-US" sz="1600" b="1" dirty="0"/>
                  <a:t>）协议名称的由来。</a:t>
                </a:r>
                <a:endParaRPr lang="en-US" altLang="zh-CN" sz="1600" b="1" dirty="0">
                  <a:solidFill>
                    <a:schemeClr val="tx1"/>
                  </a:solidFill>
                </a:endParaRPr>
              </a:p>
            </p:txBody>
          </p:sp>
        </p:grpSp>
        <p:sp>
          <p:nvSpPr>
            <p:cNvPr id="98" name="矩形 97"/>
            <p:cNvSpPr/>
            <p:nvPr/>
          </p:nvSpPr>
          <p:spPr>
            <a:xfrm>
              <a:off x="6268516" y="1192532"/>
              <a:ext cx="5631125" cy="422857"/>
            </a:xfrm>
            <a:prstGeom prst="rect">
              <a:avLst/>
            </a:prstGeom>
            <a:solidFill>
              <a:schemeClr val="accent4"/>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接收方</a:t>
              </a:r>
              <a:endParaRPr lang="zh-CN" altLang="en-US" b="1" dirty="0"/>
            </a:p>
          </p:txBody>
        </p:sp>
        <p:sp>
          <p:nvSpPr>
            <p:cNvPr id="99" name="矩形 98"/>
            <p:cNvSpPr/>
            <p:nvPr/>
          </p:nvSpPr>
          <p:spPr>
            <a:xfrm>
              <a:off x="6268515" y="1615388"/>
              <a:ext cx="5631125" cy="3851279"/>
            </a:xfrm>
            <a:prstGeom prst="rect">
              <a:avLst/>
            </a:prstGeom>
            <a:no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grpSp>
          <p:nvGrpSpPr>
            <p:cNvPr id="132" name="组合 131"/>
            <p:cNvGrpSpPr/>
            <p:nvPr/>
          </p:nvGrpSpPr>
          <p:grpSpPr>
            <a:xfrm>
              <a:off x="6354052" y="1721383"/>
              <a:ext cx="5397218" cy="288681"/>
              <a:chOff x="6268534" y="1977940"/>
              <a:chExt cx="5397218" cy="288681"/>
            </a:xfrm>
          </p:grpSpPr>
          <p:sp>
            <p:nvSpPr>
              <p:cNvPr id="101" name="矩形 100"/>
              <p:cNvSpPr/>
              <p:nvPr/>
            </p:nvSpPr>
            <p:spPr>
              <a:xfrm>
                <a:off x="6268534" y="2036381"/>
                <a:ext cx="190252" cy="19025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mc:Choice xmlns:a14="http://schemas.microsoft.com/office/drawing/2010/main" Requires="a14">
              <p:sp>
                <p:nvSpPr>
                  <p:cNvPr id="102" name="íşlïḍè"/>
                  <p:cNvSpPr txBox="1"/>
                  <p:nvPr/>
                </p:nvSpPr>
                <p:spPr>
                  <a:xfrm>
                    <a:off x="6488536" y="1977940"/>
                    <a:ext cx="5177216" cy="288681"/>
                  </a:xfrm>
                  <a:prstGeom prst="rect">
                    <a:avLst/>
                  </a:prstGeom>
                  <a:noFill/>
                </p:spPr>
                <p:txBody>
                  <a:bodyPr wrap="square" lIns="91440" tIns="45720" rIns="91440" bIns="45720" anchor="ctr">
                    <a:noAutofit/>
                  </a:bodyPr>
                  <a:lstStyle/>
                  <a:p>
                    <a:r>
                      <a:rPr lang="zh-CN" altLang="en-US" sz="1600" b="1" dirty="0">
                        <a:solidFill>
                          <a:schemeClr val="tx1"/>
                        </a:solidFill>
                      </a:rPr>
                      <a:t>接收窗口</a:t>
                    </a:r>
                    <a14:m>
                      <m:oMath xmlns:m="http://schemas.openxmlformats.org/officeDocument/2006/math">
                        <m:sSub>
                          <m:sSubPr>
                            <m:ctrlPr>
                              <a:rPr lang="en-US" altLang="zh-CN" sz="1600" b="1"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600" b="1" i="1">
                                <a:solidFill>
                                  <a:schemeClr val="accent1">
                                    <a:lumMod val="75000"/>
                                  </a:schemeClr>
                                </a:solidFill>
                                <a:latin typeface="Cambria Math" panose="02040503050406030204" pitchFamily="18" charset="0"/>
                                <a:ea typeface="Cambria Math" panose="02040503050406030204" pitchFamily="18" charset="0"/>
                              </a:rPr>
                              <m:t>𝑾</m:t>
                            </m:r>
                          </m:e>
                          <m:sub>
                            <m:r>
                              <a:rPr lang="en-US" altLang="zh-CN" sz="1600" b="1" i="1" smtClean="0">
                                <a:solidFill>
                                  <a:schemeClr val="accent1">
                                    <a:lumMod val="75000"/>
                                  </a:schemeClr>
                                </a:solidFill>
                                <a:latin typeface="Cambria Math" panose="02040503050406030204" pitchFamily="18" charset="0"/>
                                <a:ea typeface="Cambria Math" panose="02040503050406030204" pitchFamily="18" charset="0"/>
                              </a:rPr>
                              <m:t>𝑹</m:t>
                            </m:r>
                          </m:sub>
                        </m:sSub>
                        <m:r>
                          <a:rPr lang="en-US" altLang="zh-CN" sz="1600" b="1" i="1" smtClean="0">
                            <a:solidFill>
                              <a:schemeClr val="accent1">
                                <a:lumMod val="75000"/>
                              </a:schemeClr>
                            </a:solidFill>
                            <a:latin typeface="Cambria Math" panose="02040503050406030204" pitchFamily="18" charset="0"/>
                            <a:ea typeface="Cambria Math" panose="02040503050406030204" pitchFamily="18" charset="0"/>
                          </a:rPr>
                          <m:t>=</m:t>
                        </m:r>
                        <m:r>
                          <a:rPr lang="en-US" altLang="zh-CN" sz="1600" b="1" i="1" smtClean="0">
                            <a:solidFill>
                              <a:schemeClr val="accent1">
                                <a:lumMod val="75000"/>
                              </a:schemeClr>
                            </a:solidFill>
                            <a:latin typeface="Cambria Math" panose="02040503050406030204" pitchFamily="18" charset="0"/>
                            <a:ea typeface="Cambria Math" panose="02040503050406030204" pitchFamily="18" charset="0"/>
                          </a:rPr>
                          <m:t>𝟏</m:t>
                        </m:r>
                        <m:r>
                          <a:rPr lang="en-US" altLang="zh-CN" sz="1600" b="1" i="1">
                            <a:solidFill>
                              <a:schemeClr val="accent1">
                                <a:lumMod val="75000"/>
                              </a:schemeClr>
                            </a:solidFill>
                            <a:latin typeface="Cambria Math" panose="02040503050406030204" pitchFamily="18" charset="0"/>
                            <a:ea typeface="Cambria Math" panose="02040503050406030204" pitchFamily="18" charset="0"/>
                          </a:rPr>
                          <m:t> </m:t>
                        </m:r>
                      </m:oMath>
                    </a14:m>
                    <a:r>
                      <a:rPr lang="zh-CN" altLang="en-US" sz="1600" b="1" dirty="0">
                        <a:solidFill>
                          <a:schemeClr val="tx1"/>
                        </a:solidFill>
                      </a:rPr>
                      <a:t>的</a:t>
                    </a:r>
                    <a:r>
                      <a:rPr lang="zh-CN" altLang="en-US" sz="1600" b="1" dirty="0"/>
                      <a:t>，</a:t>
                    </a:r>
                    <a:r>
                      <a:rPr lang="zh-CN" altLang="en-US" sz="1600" b="1" dirty="0">
                        <a:solidFill>
                          <a:schemeClr val="tx1"/>
                        </a:solidFill>
                      </a:rPr>
                      <a:t>因此只能按序接收数据分组</a:t>
                    </a:r>
                    <a:r>
                      <a:rPr lang="zh-CN" altLang="en-US" sz="1600" b="1" dirty="0"/>
                      <a:t>。</a:t>
                    </a:r>
                    <a:endParaRPr lang="en-US" altLang="zh-CN" sz="1600" b="1" dirty="0">
                      <a:solidFill>
                        <a:schemeClr val="tx1"/>
                      </a:solidFill>
                    </a:endParaRPr>
                  </a:p>
                </p:txBody>
              </p:sp>
            </mc:Choice>
            <mc:Fallback>
              <p:sp>
                <p:nvSpPr>
                  <p:cNvPr id="102" name="íşlïḍè"/>
                  <p:cNvSpPr txBox="1">
                    <a:spLocks noRot="1" noChangeAspect="1" noMove="1" noResize="1" noEditPoints="1" noAdjustHandles="1" noChangeArrowheads="1" noChangeShapeType="1" noTextEdit="1"/>
                  </p:cNvSpPr>
                  <p:nvPr/>
                </p:nvSpPr>
                <p:spPr>
                  <a:xfrm>
                    <a:off x="6488536" y="1977940"/>
                    <a:ext cx="5177216" cy="288681"/>
                  </a:xfrm>
                  <a:prstGeom prst="rect">
                    <a:avLst/>
                  </a:prstGeom>
                  <a:blipFill rotWithShape="1">
                    <a:blip r:embed="rId3"/>
                  </a:blipFill>
                </p:spPr>
                <p:txBody>
                  <a:bodyPr/>
                  <a:lstStyle/>
                  <a:p>
                    <a:r>
                      <a:rPr lang="zh-CN" altLang="en-US">
                        <a:noFill/>
                      </a:rPr>
                      <a:t> </a:t>
                    </a:r>
                  </a:p>
                </p:txBody>
              </p:sp>
            </mc:Fallback>
          </mc:AlternateContent>
        </p:grpSp>
        <p:grpSp>
          <p:nvGrpSpPr>
            <p:cNvPr id="52" name="组合 51"/>
            <p:cNvGrpSpPr/>
            <p:nvPr/>
          </p:nvGrpSpPr>
          <p:grpSpPr>
            <a:xfrm>
              <a:off x="6354052" y="1985792"/>
              <a:ext cx="5492963" cy="814900"/>
              <a:chOff x="6268534" y="2631169"/>
              <a:chExt cx="5492963" cy="814900"/>
            </a:xfrm>
          </p:grpSpPr>
          <p:sp>
            <p:nvSpPr>
              <p:cNvPr id="112" name="矩形 111"/>
              <p:cNvSpPr/>
              <p:nvPr/>
            </p:nvSpPr>
            <p:spPr>
              <a:xfrm>
                <a:off x="6268534" y="2689610"/>
                <a:ext cx="190252" cy="19025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íşlïḍè"/>
              <p:cNvSpPr txBox="1"/>
              <p:nvPr/>
            </p:nvSpPr>
            <p:spPr>
              <a:xfrm>
                <a:off x="6488536" y="2631169"/>
                <a:ext cx="5272961" cy="814900"/>
              </a:xfrm>
              <a:prstGeom prst="rect">
                <a:avLst/>
              </a:prstGeom>
              <a:noFill/>
            </p:spPr>
            <p:txBody>
              <a:bodyPr wrap="square" lIns="91440" tIns="45720" rIns="91440" bIns="45720" anchor="ctr">
                <a:noAutofit/>
              </a:bodyPr>
              <a:lstStyle/>
              <a:p>
                <a:r>
                  <a:rPr lang="zh-CN" altLang="en-US" sz="1600" b="1" dirty="0"/>
                  <a:t>只接收序号落入接收窗口内且无误码的数据分组，并且将接收窗口向前滑动一个位置，与此同时给发送方发送相应的确认分组。</a:t>
                </a:r>
                <a:endParaRPr lang="en-US" altLang="zh-CN" sz="1600" b="1" dirty="0">
                  <a:solidFill>
                    <a:schemeClr val="tx1"/>
                  </a:solidFill>
                </a:endParaRPr>
              </a:p>
            </p:txBody>
          </p:sp>
        </p:grpSp>
        <p:grpSp>
          <p:nvGrpSpPr>
            <p:cNvPr id="120" name="组合 119"/>
            <p:cNvGrpSpPr/>
            <p:nvPr/>
          </p:nvGrpSpPr>
          <p:grpSpPr>
            <a:xfrm>
              <a:off x="6354052" y="4601037"/>
              <a:ext cx="5492965" cy="788123"/>
              <a:chOff x="490465" y="5303491"/>
              <a:chExt cx="5492965" cy="788123"/>
            </a:xfrm>
          </p:grpSpPr>
          <p:sp>
            <p:nvSpPr>
              <p:cNvPr id="121" name="矩形 120"/>
              <p:cNvSpPr/>
              <p:nvPr/>
            </p:nvSpPr>
            <p:spPr>
              <a:xfrm>
                <a:off x="490465" y="5361932"/>
                <a:ext cx="190252" cy="19025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2" name="íşlïḍè"/>
              <p:cNvSpPr txBox="1"/>
              <p:nvPr/>
            </p:nvSpPr>
            <p:spPr>
              <a:xfrm>
                <a:off x="710468" y="5303491"/>
                <a:ext cx="5272962" cy="788123"/>
              </a:xfrm>
              <a:prstGeom prst="rect">
                <a:avLst/>
              </a:prstGeom>
              <a:noFill/>
            </p:spPr>
            <p:txBody>
              <a:bodyPr wrap="square" lIns="91440" tIns="45720" rIns="91440" bIns="45720" anchor="ctr">
                <a:noAutofit/>
              </a:bodyPr>
              <a:lstStyle/>
              <a:p>
                <a:r>
                  <a:rPr lang="zh-CN" altLang="en-US" sz="1600" b="1" dirty="0"/>
                  <a:t>接收方收到未按序到达的数据分组后，除丢弃外，还可对之前最后一个按序到达的数据分组进行重复确认，以便发送方尽快重传。</a:t>
                </a:r>
                <a:endParaRPr lang="en-US" altLang="zh-CN" sz="1600" b="1" dirty="0">
                  <a:solidFill>
                    <a:schemeClr val="tx1"/>
                  </a:solidFill>
                </a:endParaRPr>
              </a:p>
            </p:txBody>
          </p:sp>
        </p:grpSp>
        <p:grpSp>
          <p:nvGrpSpPr>
            <p:cNvPr id="133" name="组合 132"/>
            <p:cNvGrpSpPr/>
            <p:nvPr/>
          </p:nvGrpSpPr>
          <p:grpSpPr>
            <a:xfrm>
              <a:off x="6354052" y="2776420"/>
              <a:ext cx="5492963" cy="561954"/>
              <a:chOff x="6268534" y="3176355"/>
              <a:chExt cx="5492963" cy="561954"/>
            </a:xfrm>
          </p:grpSpPr>
          <p:sp>
            <p:nvSpPr>
              <p:cNvPr id="124" name="矩形 123"/>
              <p:cNvSpPr/>
              <p:nvPr/>
            </p:nvSpPr>
            <p:spPr>
              <a:xfrm>
                <a:off x="6268534" y="3234796"/>
                <a:ext cx="190252" cy="19025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5" name="íşlïḍè"/>
              <p:cNvSpPr txBox="1"/>
              <p:nvPr/>
            </p:nvSpPr>
            <p:spPr>
              <a:xfrm>
                <a:off x="6488536" y="3176355"/>
                <a:ext cx="5272961" cy="561954"/>
              </a:xfrm>
              <a:prstGeom prst="rect">
                <a:avLst/>
              </a:prstGeom>
              <a:noFill/>
            </p:spPr>
            <p:txBody>
              <a:bodyPr wrap="square" lIns="91440" tIns="45720" rIns="91440" bIns="45720" anchor="ctr">
                <a:noAutofit/>
              </a:bodyPr>
              <a:lstStyle/>
              <a:p>
                <a:r>
                  <a:rPr lang="zh-CN" altLang="en-US" sz="1600" b="1" dirty="0">
                    <a:solidFill>
                      <a:schemeClr val="tx1"/>
                    </a:solidFill>
                  </a:rPr>
                  <a:t>为了减少开销，接收方不必每收到一个按序到达且无误码的数据分组就给发送方发送一个相应的确认分组。</a:t>
                </a:r>
                <a:endParaRPr lang="en-US" altLang="zh-CN" sz="1600" b="1" dirty="0">
                  <a:solidFill>
                    <a:schemeClr val="tx1"/>
                  </a:solidFill>
                </a:endParaRPr>
              </a:p>
            </p:txBody>
          </p:sp>
        </p:grpSp>
        <p:grpSp>
          <p:nvGrpSpPr>
            <p:cNvPr id="126" name="组合 125"/>
            <p:cNvGrpSpPr/>
            <p:nvPr/>
          </p:nvGrpSpPr>
          <p:grpSpPr>
            <a:xfrm>
              <a:off x="670318" y="2300296"/>
              <a:ext cx="4559567" cy="294493"/>
              <a:chOff x="747024" y="2659354"/>
              <a:chExt cx="4559567" cy="294493"/>
            </a:xfrm>
          </p:grpSpPr>
          <p:sp>
            <p:nvSpPr>
              <p:cNvPr id="127" name="矩形 126"/>
              <p:cNvSpPr/>
              <p:nvPr/>
            </p:nvSpPr>
            <p:spPr>
              <a:xfrm>
                <a:off x="747024" y="2717795"/>
                <a:ext cx="190252" cy="19025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mc:Choice xmlns:a14="http://schemas.microsoft.com/office/drawing/2010/main" Requires="a14">
              <p:sp>
                <p:nvSpPr>
                  <p:cNvPr id="128" name="íşlïḍè"/>
                  <p:cNvSpPr txBox="1"/>
                  <p:nvPr/>
                </p:nvSpPr>
                <p:spPr>
                  <a:xfrm>
                    <a:off x="967027" y="2659354"/>
                    <a:ext cx="1713674" cy="288680"/>
                  </a:xfrm>
                  <a:prstGeom prst="rect">
                    <a:avLst/>
                  </a:prstGeom>
                  <a:noFill/>
                </p:spPr>
                <p:txBody>
                  <a:bodyPr wrap="square" lIns="91440" tIns="45720" rIns="91440" bIns="45720" anchor="ctr">
                    <a:noAutofit/>
                  </a:bodyPr>
                  <a:lstStyle/>
                  <a:p>
                    <a:r>
                      <a:rPr lang="zh-CN" altLang="en-US" sz="1600" b="1" dirty="0">
                        <a:solidFill>
                          <a:schemeClr val="tx1"/>
                        </a:solidFill>
                      </a:rPr>
                      <a:t>如果</a:t>
                    </a:r>
                    <a14:m>
                      <m:oMath xmlns:m="http://schemas.openxmlformats.org/officeDocument/2006/math">
                        <m:sSub>
                          <m:sSubPr>
                            <m:ctrlPr>
                              <a:rPr lang="en-US" altLang="zh-CN" sz="1600" b="1" i="1" smtClean="0">
                                <a:solidFill>
                                  <a:schemeClr val="tx1"/>
                                </a:solidFill>
                                <a:latin typeface="Cambria Math" panose="02040503050406030204" pitchFamily="18" charset="0"/>
                                <a:ea typeface="Cambria Math" panose="02040503050406030204" pitchFamily="18" charset="0"/>
                              </a:rPr>
                            </m:ctrlPr>
                          </m:sSubPr>
                          <m:e>
                            <m:r>
                              <a:rPr lang="en-US" altLang="zh-CN" sz="1600" b="1" i="1">
                                <a:solidFill>
                                  <a:schemeClr val="tx1"/>
                                </a:solidFill>
                                <a:latin typeface="Cambria Math" panose="02040503050406030204" pitchFamily="18" charset="0"/>
                                <a:ea typeface="Cambria Math" panose="02040503050406030204" pitchFamily="18" charset="0"/>
                              </a:rPr>
                              <m:t>𝑾</m:t>
                            </m:r>
                          </m:e>
                          <m:sub>
                            <m:r>
                              <a:rPr lang="en-US" altLang="zh-CN" sz="1600" b="1" i="1">
                                <a:solidFill>
                                  <a:schemeClr val="tx1"/>
                                </a:solidFill>
                                <a:latin typeface="Cambria Math" panose="02040503050406030204" pitchFamily="18" charset="0"/>
                                <a:ea typeface="Cambria Math" panose="02040503050406030204" pitchFamily="18" charset="0"/>
                              </a:rPr>
                              <m:t>𝑻</m:t>
                            </m:r>
                          </m:sub>
                        </m:sSub>
                        <m:r>
                          <a:rPr lang="en-US" altLang="zh-CN" sz="1600" b="1" i="1">
                            <a:latin typeface="Cambria Math" panose="02040503050406030204" pitchFamily="18" charset="0"/>
                            <a:ea typeface="Cambria Math" panose="02040503050406030204" pitchFamily="18" charset="0"/>
                          </a:rPr>
                          <m:t>=</m:t>
                        </m:r>
                        <m:r>
                          <a:rPr lang="en-US" altLang="zh-CN" sz="1600" b="1" i="1" smtClean="0">
                            <a:latin typeface="Cambria Math" panose="02040503050406030204" pitchFamily="18" charset="0"/>
                            <a:ea typeface="Cambria Math" panose="02040503050406030204" pitchFamily="18" charset="0"/>
                          </a:rPr>
                          <m:t>𝟏</m:t>
                        </m:r>
                      </m:oMath>
                    </a14:m>
                    <a:endParaRPr lang="en-US" altLang="zh-CN" sz="1600" b="1" dirty="0">
                      <a:solidFill>
                        <a:schemeClr val="tx1"/>
                      </a:solidFill>
                    </a:endParaRPr>
                  </a:p>
                </p:txBody>
              </p:sp>
            </mc:Choice>
            <mc:Fallback>
              <p:sp>
                <p:nvSpPr>
                  <p:cNvPr id="128" name="íşlïḍè"/>
                  <p:cNvSpPr txBox="1">
                    <a:spLocks noRot="1" noChangeAspect="1" noMove="1" noResize="1" noEditPoints="1" noAdjustHandles="1" noChangeArrowheads="1" noChangeShapeType="1" noTextEdit="1"/>
                  </p:cNvSpPr>
                  <p:nvPr/>
                </p:nvSpPr>
                <p:spPr>
                  <a:xfrm>
                    <a:off x="967027" y="2659354"/>
                    <a:ext cx="1713674" cy="288680"/>
                  </a:xfrm>
                  <a:prstGeom prst="rect">
                    <a:avLst/>
                  </a:prstGeom>
                  <a:blipFill rotWithShape="1">
                    <a:blip r:embed="rId4"/>
                  </a:blipFill>
                </p:spPr>
                <p:txBody>
                  <a:bodyPr/>
                  <a:lstStyle/>
                  <a:p>
                    <a:r>
                      <a:rPr lang="zh-CN" altLang="en-US">
                        <a:noFill/>
                      </a:rPr>
                      <a:t> </a:t>
                    </a:r>
                  </a:p>
                </p:txBody>
              </p:sp>
            </mc:Fallback>
          </mc:AlternateContent>
          <p:sp>
            <p:nvSpPr>
              <p:cNvPr id="129" name="íşlïḍè"/>
              <p:cNvSpPr txBox="1"/>
              <p:nvPr/>
            </p:nvSpPr>
            <p:spPr>
              <a:xfrm>
                <a:off x="2939457" y="2665167"/>
                <a:ext cx="2367134" cy="288680"/>
              </a:xfrm>
              <a:prstGeom prst="rect">
                <a:avLst/>
              </a:prstGeom>
              <a:noFill/>
            </p:spPr>
            <p:txBody>
              <a:bodyPr wrap="square" lIns="91440" tIns="45720" rIns="91440" bIns="45720" anchor="ctr">
                <a:noAutofit/>
              </a:bodyPr>
              <a:lstStyle/>
              <a:p>
                <a:r>
                  <a:rPr lang="zh-CN" altLang="en-US" sz="1600" b="1" dirty="0">
                    <a:solidFill>
                      <a:schemeClr val="tx1"/>
                    </a:solidFill>
                  </a:rPr>
                  <a:t>变成了停止</a:t>
                </a:r>
                <a:r>
                  <a:rPr lang="en-US" altLang="zh-CN" sz="1600" b="1" dirty="0">
                    <a:solidFill>
                      <a:schemeClr val="tx1"/>
                    </a:solidFill>
                  </a:rPr>
                  <a:t>-</a:t>
                </a:r>
                <a:r>
                  <a:rPr lang="zh-CN" altLang="en-US" sz="1600" b="1" dirty="0">
                    <a:solidFill>
                      <a:schemeClr val="tx1"/>
                    </a:solidFill>
                  </a:rPr>
                  <a:t>等待协议</a:t>
                </a:r>
                <a:endParaRPr lang="en-US" altLang="zh-CN" sz="1600" b="1" dirty="0">
                  <a:solidFill>
                    <a:schemeClr val="tx1"/>
                  </a:solidFill>
                </a:endParaRPr>
              </a:p>
            </p:txBody>
          </p:sp>
        </p:grpSp>
        <p:grpSp>
          <p:nvGrpSpPr>
            <p:cNvPr id="135" name="组合 134"/>
            <p:cNvGrpSpPr/>
            <p:nvPr/>
          </p:nvGrpSpPr>
          <p:grpSpPr>
            <a:xfrm>
              <a:off x="6687334" y="4077953"/>
              <a:ext cx="5195481" cy="547356"/>
              <a:chOff x="6601816" y="4577232"/>
              <a:chExt cx="5195481" cy="547356"/>
            </a:xfrm>
          </p:grpSpPr>
          <p:sp>
            <p:nvSpPr>
              <p:cNvPr id="130" name="矩形 129"/>
              <p:cNvSpPr/>
              <p:nvPr/>
            </p:nvSpPr>
            <p:spPr>
              <a:xfrm>
                <a:off x="6601816" y="4635673"/>
                <a:ext cx="190252" cy="19025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1" name="íşlïḍè"/>
              <p:cNvSpPr txBox="1"/>
              <p:nvPr/>
            </p:nvSpPr>
            <p:spPr>
              <a:xfrm>
                <a:off x="6821818" y="4577232"/>
                <a:ext cx="4975479" cy="547356"/>
              </a:xfrm>
              <a:prstGeom prst="rect">
                <a:avLst/>
              </a:prstGeom>
              <a:noFill/>
            </p:spPr>
            <p:txBody>
              <a:bodyPr wrap="square" lIns="91440" tIns="45720" rIns="91440" bIns="45720" anchor="ctr">
                <a:noAutofit/>
              </a:bodyPr>
              <a:lstStyle/>
              <a:p>
                <a:r>
                  <a:rPr lang="zh-CN" altLang="en-US" sz="1600" b="1" dirty="0">
                    <a:solidFill>
                      <a:schemeClr val="tx1"/>
                    </a:solidFill>
                  </a:rPr>
                  <a:t>或者可以在自己有数据分组要发送时才对之前按序接收且无误码的数据分组进行捎带确认。</a:t>
                </a:r>
                <a:endParaRPr lang="en-US" altLang="zh-CN" sz="1600" b="1" dirty="0">
                  <a:solidFill>
                    <a:schemeClr val="tx1"/>
                  </a:solidFill>
                </a:endParaRPr>
              </a:p>
            </p:txBody>
          </p:sp>
        </p:grpSp>
        <p:sp>
          <p:nvSpPr>
            <p:cNvPr id="136" name="矩形 135"/>
            <p:cNvSpPr/>
            <p:nvPr/>
          </p:nvSpPr>
          <p:spPr>
            <a:xfrm>
              <a:off x="317996" y="5528870"/>
              <a:ext cx="11581644" cy="8225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ts val="2100"/>
                </a:lnSpc>
              </a:pPr>
              <a:r>
                <a:rPr lang="zh-CN" altLang="en-US" sz="1600" b="1" dirty="0"/>
                <a:t>回退</a:t>
              </a:r>
              <a:r>
                <a:rPr lang="en-US" altLang="zh-CN" sz="1600" b="1" dirty="0"/>
                <a:t>N</a:t>
              </a:r>
              <a:r>
                <a:rPr lang="zh-CN" altLang="en-US" sz="1600" b="1" dirty="0"/>
                <a:t>帧协议在</a:t>
              </a:r>
              <a:r>
                <a:rPr lang="zh-CN" altLang="en-US" sz="1600" b="1" dirty="0">
                  <a:solidFill>
                    <a:schemeClr val="tx1"/>
                  </a:solidFill>
                  <a:highlight>
                    <a:srgbClr val="F4B919"/>
                  </a:highlight>
                </a:rPr>
                <a:t>流水线传输</a:t>
              </a:r>
              <a:r>
                <a:rPr lang="zh-CN" altLang="en-US" sz="1600" b="1" dirty="0"/>
                <a:t>的基础上，利用发送窗口来限制发送方连续发送数据分组的数量，是一种</a:t>
              </a:r>
              <a:r>
                <a:rPr lang="zh-CN" altLang="en-US" sz="1600" b="1" dirty="0">
                  <a:solidFill>
                    <a:schemeClr val="tx1"/>
                  </a:solidFill>
                  <a:highlight>
                    <a:srgbClr val="F4B919"/>
                  </a:highlight>
                </a:rPr>
                <a:t>连续</a:t>
              </a:r>
              <a:r>
                <a:rPr lang="en-US" altLang="zh-CN" sz="1600" b="1" dirty="0">
                  <a:solidFill>
                    <a:schemeClr val="tx1"/>
                  </a:solidFill>
                  <a:highlight>
                    <a:srgbClr val="F4B919"/>
                  </a:highlight>
                </a:rPr>
                <a:t>ARQ</a:t>
              </a:r>
              <a:r>
                <a:rPr lang="zh-CN" altLang="en-US" sz="1600" b="1" dirty="0">
                  <a:solidFill>
                    <a:schemeClr val="tx1"/>
                  </a:solidFill>
                  <a:highlight>
                    <a:srgbClr val="F4B919"/>
                  </a:highlight>
                </a:rPr>
                <a:t>协议</a:t>
              </a:r>
              <a:r>
                <a:rPr lang="zh-CN" altLang="en-US" sz="1600" b="1" dirty="0"/>
                <a:t>。</a:t>
              </a:r>
              <a:endParaRPr lang="en-US" altLang="zh-CN" sz="1600" b="1" dirty="0"/>
            </a:p>
            <a:p>
              <a:pPr>
                <a:lnSpc>
                  <a:spcPts val="2100"/>
                </a:lnSpc>
              </a:pPr>
              <a:r>
                <a:rPr lang="zh-CN" altLang="en-US" sz="1600" b="1" dirty="0"/>
                <a:t>在回退</a:t>
              </a:r>
              <a:r>
                <a:rPr lang="en-US" altLang="zh-CN" sz="1600" b="1" dirty="0"/>
                <a:t>N</a:t>
              </a:r>
              <a:r>
                <a:rPr lang="zh-CN" altLang="en-US" sz="1600" b="1" dirty="0"/>
                <a:t>帧协议的工作过程中，发送窗口和接收窗口不断向前滑动，因此这类协议又称为</a:t>
              </a:r>
              <a:r>
                <a:rPr lang="zh-CN" altLang="en-US" sz="1600" b="1" dirty="0">
                  <a:solidFill>
                    <a:schemeClr val="tx1"/>
                  </a:solidFill>
                  <a:highlight>
                    <a:srgbClr val="F4B919"/>
                  </a:highlight>
                </a:rPr>
                <a:t>滑动窗口协议</a:t>
              </a:r>
              <a:r>
                <a:rPr lang="zh-CN" altLang="en-US" sz="1600" b="1" dirty="0"/>
                <a:t>。</a:t>
              </a:r>
              <a:endParaRPr lang="en-US" altLang="zh-CN" sz="1600" b="1" dirty="0"/>
            </a:p>
            <a:p>
              <a:pPr>
                <a:lnSpc>
                  <a:spcPts val="2100"/>
                </a:lnSpc>
              </a:pPr>
              <a:r>
                <a:rPr lang="zh-CN" altLang="en-US" sz="1600" b="1" dirty="0">
                  <a:solidFill>
                    <a:schemeClr val="tx1"/>
                  </a:solidFill>
                  <a:highlight>
                    <a:srgbClr val="F4B919"/>
                  </a:highlight>
                </a:rPr>
                <a:t>在信道质量较差（容易出现误码）的情况下，回退</a:t>
              </a:r>
              <a:r>
                <a:rPr lang="en-US" altLang="zh-CN" sz="1600" b="1" dirty="0">
                  <a:solidFill>
                    <a:schemeClr val="tx1"/>
                  </a:solidFill>
                  <a:highlight>
                    <a:srgbClr val="F4B919"/>
                  </a:highlight>
                </a:rPr>
                <a:t>N</a:t>
              </a:r>
              <a:r>
                <a:rPr lang="zh-CN" altLang="en-US" sz="1600" b="1" dirty="0">
                  <a:solidFill>
                    <a:schemeClr val="tx1"/>
                  </a:solidFill>
                  <a:highlight>
                    <a:srgbClr val="F4B919"/>
                  </a:highlight>
                </a:rPr>
                <a:t>帧协议的信道利用率并不比停止</a:t>
              </a:r>
              <a:r>
                <a:rPr lang="en-US" altLang="zh-CN" sz="1600" b="1" dirty="0">
                  <a:solidFill>
                    <a:schemeClr val="tx1"/>
                  </a:solidFill>
                  <a:highlight>
                    <a:srgbClr val="F4B919"/>
                  </a:highlight>
                </a:rPr>
                <a:t>-</a:t>
              </a:r>
              <a:r>
                <a:rPr lang="zh-CN" altLang="en-US" sz="1600" b="1" dirty="0">
                  <a:solidFill>
                    <a:schemeClr val="tx1"/>
                  </a:solidFill>
                  <a:highlight>
                    <a:srgbClr val="F4B919"/>
                  </a:highlight>
                </a:rPr>
                <a:t>等待协议的信道利用率高。</a:t>
              </a:r>
              <a:endParaRPr lang="zh-CN" altLang="en-US" sz="1600" b="1" dirty="0">
                <a:solidFill>
                  <a:schemeClr val="tx1"/>
                </a:solidFill>
                <a:highlight>
                  <a:srgbClr val="F4B919"/>
                </a:highlight>
              </a:endParaRPr>
            </a:p>
          </p:txBody>
        </p:sp>
      </p:grpSp>
      <p:sp>
        <p:nvSpPr>
          <p:cNvPr id="53" name="平行四边形 52"/>
          <p:cNvSpPr/>
          <p:nvPr/>
        </p:nvSpPr>
        <p:spPr>
          <a:xfrm>
            <a:off x="304799" y="749300"/>
            <a:ext cx="695119"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04</a:t>
            </a:r>
            <a:endParaRPr lang="zh-CN" altLang="en-US" sz="2200" dirty="0">
              <a:latin typeface="Impact" panose="020B0806030902050204" pitchFamily="34" charset="0"/>
            </a:endParaRPr>
          </a:p>
        </p:txBody>
      </p:sp>
    </p:spTree>
    <p:custDataLst>
      <p:tags r:id="rId5"/>
    </p:custData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ntr" presetSubtype="0" fill="hold" nodeType="withEffect">
                                  <p:stCondLst>
                                    <p:cond delay="0"/>
                                  </p:stCondLst>
                                  <p:childTnLst>
                                    <p:set>
                                      <p:cBhvr>
                                        <p:cTn id="6" dur="1" fill="hold">
                                          <p:stCondLst>
                                            <p:cond delay="0"/>
                                          </p:stCondLst>
                                        </p:cTn>
                                        <p:tgtEl>
                                          <p:spTgt spid="137"/>
                                        </p:tgtEl>
                                        <p:attrNameLst>
                                          <p:attrName>style.visibility</p:attrName>
                                        </p:attrNameLst>
                                      </p:cBhvr>
                                      <p:to>
                                        <p:strVal val="visible"/>
                                      </p:to>
                                    </p:set>
                                    <p:animEffect transition="in" filter="fade">
                                      <p:cBhvr>
                                        <p:cTn id="7" dur="800" decel="100000"/>
                                        <p:tgtEl>
                                          <p:spTgt spid="137"/>
                                        </p:tgtEl>
                                      </p:cBhvr>
                                    </p:animEffect>
                                    <p:anim calcmode="lin" valueType="num">
                                      <p:cBhvr>
                                        <p:cTn id="8" dur="800" decel="100000" fill="hold"/>
                                        <p:tgtEl>
                                          <p:spTgt spid="137"/>
                                        </p:tgtEl>
                                        <p:attrNameLst>
                                          <p:attrName>style.rotation</p:attrName>
                                        </p:attrNameLst>
                                      </p:cBhvr>
                                      <p:tavLst>
                                        <p:tav tm="0">
                                          <p:val>
                                            <p:fltVal val="-90"/>
                                          </p:val>
                                        </p:tav>
                                        <p:tav tm="100000">
                                          <p:val>
                                            <p:fltVal val="0"/>
                                          </p:val>
                                        </p:tav>
                                      </p:tavLst>
                                    </p:anim>
                                    <p:anim calcmode="lin" valueType="num">
                                      <p:cBhvr>
                                        <p:cTn id="9" dur="800" decel="100000" fill="hold"/>
                                        <p:tgtEl>
                                          <p:spTgt spid="137"/>
                                        </p:tgtEl>
                                        <p:attrNameLst>
                                          <p:attrName>ppt_x</p:attrName>
                                        </p:attrNameLst>
                                      </p:cBhvr>
                                      <p:tavLst>
                                        <p:tav tm="0">
                                          <p:val>
                                            <p:strVal val="#ppt_x+0.4"/>
                                          </p:val>
                                        </p:tav>
                                        <p:tav tm="100000">
                                          <p:val>
                                            <p:strVal val="#ppt_x-0.05"/>
                                          </p:val>
                                        </p:tav>
                                      </p:tavLst>
                                    </p:anim>
                                    <p:anim calcmode="lin" valueType="num">
                                      <p:cBhvr>
                                        <p:cTn id="10" dur="800" decel="100000" fill="hold"/>
                                        <p:tgtEl>
                                          <p:spTgt spid="137"/>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137"/>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137"/>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04800" y="749300"/>
            <a:ext cx="6192344" cy="400110"/>
            <a:chOff x="424117" y="898245"/>
            <a:chExt cx="6192344" cy="400110"/>
          </a:xfrm>
        </p:grpSpPr>
        <p:sp>
          <p:nvSpPr>
            <p:cNvPr id="2" name="平行四边形 1"/>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p:cNvSpPr txBox="1"/>
            <p:nvPr/>
          </p:nvSpPr>
          <p:spPr>
            <a:xfrm>
              <a:off x="1052423" y="898245"/>
              <a:ext cx="5564038" cy="400110"/>
            </a:xfrm>
            <a:prstGeom prst="rect">
              <a:avLst/>
            </a:prstGeom>
            <a:noFill/>
          </p:spPr>
          <p:txBody>
            <a:bodyPr wrap="square" rtlCol="0">
              <a:spAutoFit/>
            </a:bodyPr>
            <a:lstStyle/>
            <a:p>
              <a:r>
                <a:rPr lang="zh-CN" altLang="en-US" sz="2000" b="1" dirty="0"/>
                <a:t>选择重传协议</a:t>
              </a:r>
              <a:endParaRPr lang="zh-CN" altLang="en-US" sz="2000" b="1" dirty="0"/>
            </a:p>
          </p:txBody>
        </p:sp>
      </p:grpSp>
      <p:sp>
        <p:nvSpPr>
          <p:cNvPr id="5" name="文本框 4"/>
          <p:cNvSpPr txBox="1"/>
          <p:nvPr/>
        </p:nvSpPr>
        <p:spPr>
          <a:xfrm>
            <a:off x="2148949" y="1269634"/>
            <a:ext cx="7907257" cy="400110"/>
          </a:xfrm>
          <a:prstGeom prst="rect">
            <a:avLst/>
          </a:prstGeom>
          <a:noFill/>
        </p:spPr>
        <p:txBody>
          <a:bodyPr wrap="square" rtlCol="0">
            <a:spAutoFit/>
          </a:bodyPr>
          <a:lstStyle/>
          <a:p>
            <a:pPr algn="ctr"/>
            <a:r>
              <a:rPr lang="zh-CN" altLang="en-US" sz="2000" b="1" dirty="0">
                <a:latin typeface="Arial Narrow" panose="020B0606020202030204" charset="0"/>
              </a:rPr>
              <a:t>从</a:t>
            </a:r>
            <a:r>
              <a:rPr lang="zh-CN" altLang="en-US" sz="2000" b="1" dirty="0">
                <a:solidFill>
                  <a:schemeClr val="accent1">
                    <a:lumMod val="75000"/>
                  </a:schemeClr>
                </a:solidFill>
                <a:latin typeface="Arial Narrow" panose="020B0606020202030204" charset="0"/>
              </a:rPr>
              <a:t>滑动窗口</a:t>
            </a:r>
            <a:r>
              <a:rPr lang="zh-CN" altLang="en-US" sz="2000" b="1" dirty="0">
                <a:latin typeface="Arial Narrow" panose="020B0606020202030204" charset="0"/>
              </a:rPr>
              <a:t>的角度对比停止</a:t>
            </a:r>
            <a:r>
              <a:rPr lang="en-US" altLang="zh-CN" sz="2000" b="1" dirty="0">
                <a:latin typeface="Arial Narrow" panose="020B0606020202030204" charset="0"/>
              </a:rPr>
              <a:t>-</a:t>
            </a:r>
            <a:r>
              <a:rPr lang="zh-CN" altLang="en-US" sz="2000" b="1" dirty="0">
                <a:latin typeface="Arial Narrow" panose="020B0606020202030204" charset="0"/>
              </a:rPr>
              <a:t>等待协议、回退</a:t>
            </a:r>
            <a:r>
              <a:rPr lang="en-US" altLang="zh-CN" sz="2000" b="1" dirty="0">
                <a:latin typeface="Arial Narrow" panose="020B0606020202030204" charset="0"/>
              </a:rPr>
              <a:t>N</a:t>
            </a:r>
            <a:r>
              <a:rPr lang="zh-CN" altLang="en-US" sz="2000" b="1" dirty="0">
                <a:latin typeface="Arial Narrow" panose="020B0606020202030204" charset="0"/>
              </a:rPr>
              <a:t>帧协议和选择重传协议</a:t>
            </a:r>
            <a:endParaRPr lang="zh-CN" altLang="en-US" sz="2000" b="1" dirty="0">
              <a:latin typeface="Arial Narrow" panose="020B0606020202030204" charset="0"/>
            </a:endParaRPr>
          </a:p>
        </p:txBody>
      </p:sp>
      <p:sp>
        <p:nvSpPr>
          <p:cNvPr id="6" name="矩形 5"/>
          <p:cNvSpPr/>
          <p:nvPr/>
        </p:nvSpPr>
        <p:spPr>
          <a:xfrm>
            <a:off x="304800" y="1869449"/>
            <a:ext cx="3729963" cy="40011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zh-CN" altLang="en-US" b="1" dirty="0"/>
              <a:t>停止</a:t>
            </a:r>
            <a:r>
              <a:rPr lang="en-US" altLang="zh-CN" b="1" dirty="0"/>
              <a:t>-</a:t>
            </a:r>
            <a:r>
              <a:rPr lang="zh-CN" altLang="en-US" b="1" dirty="0"/>
              <a:t>等待协议</a:t>
            </a:r>
            <a:endParaRPr lang="zh-CN" altLang="en-US" b="1" dirty="0"/>
          </a:p>
        </p:txBody>
      </p:sp>
      <p:sp>
        <p:nvSpPr>
          <p:cNvPr id="42" name="矩形 41"/>
          <p:cNvSpPr/>
          <p:nvPr/>
        </p:nvSpPr>
        <p:spPr>
          <a:xfrm>
            <a:off x="4231018" y="1869449"/>
            <a:ext cx="3729963" cy="40011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b="1" dirty="0"/>
              <a:t>回退</a:t>
            </a:r>
            <a:r>
              <a:rPr lang="en-US" altLang="zh-CN" b="1" dirty="0"/>
              <a:t>N</a:t>
            </a:r>
            <a:r>
              <a:rPr lang="zh-CN" altLang="en-US" b="1" dirty="0"/>
              <a:t>帧协议</a:t>
            </a:r>
            <a:endParaRPr lang="zh-CN" altLang="en-US" b="1" dirty="0"/>
          </a:p>
        </p:txBody>
      </p:sp>
      <p:sp>
        <p:nvSpPr>
          <p:cNvPr id="43" name="矩形 42"/>
          <p:cNvSpPr/>
          <p:nvPr/>
        </p:nvSpPr>
        <p:spPr>
          <a:xfrm>
            <a:off x="8157237" y="1869449"/>
            <a:ext cx="3729963" cy="40011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b="1" dirty="0"/>
              <a:t>选择重传协议</a:t>
            </a:r>
            <a:endParaRPr lang="zh-CN" altLang="en-US" b="1" dirty="0"/>
          </a:p>
        </p:txBody>
      </p:sp>
      <p:sp>
        <p:nvSpPr>
          <p:cNvPr id="44" name="矩形 43"/>
          <p:cNvSpPr/>
          <p:nvPr/>
        </p:nvSpPr>
        <p:spPr>
          <a:xfrm>
            <a:off x="304800" y="2269558"/>
            <a:ext cx="3729963" cy="3828637"/>
          </a:xfrm>
          <a:prstGeom prst="rect">
            <a:avLst/>
          </a:prstGeom>
          <a:no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b="1" dirty="0"/>
          </a:p>
        </p:txBody>
      </p:sp>
      <p:sp>
        <p:nvSpPr>
          <p:cNvPr id="45" name="矩形 44"/>
          <p:cNvSpPr/>
          <p:nvPr/>
        </p:nvSpPr>
        <p:spPr>
          <a:xfrm>
            <a:off x="4231018" y="2269558"/>
            <a:ext cx="3729963" cy="3828636"/>
          </a:xfrm>
          <a:prstGeom prst="rect">
            <a:avLst/>
          </a:prstGeom>
          <a:no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b="1" dirty="0"/>
          </a:p>
        </p:txBody>
      </p:sp>
      <p:sp>
        <p:nvSpPr>
          <p:cNvPr id="47" name="矩形 46"/>
          <p:cNvSpPr/>
          <p:nvPr/>
        </p:nvSpPr>
        <p:spPr>
          <a:xfrm>
            <a:off x="8157236" y="2269557"/>
            <a:ext cx="3729963" cy="3828635"/>
          </a:xfrm>
          <a:prstGeom prst="rect">
            <a:avLst/>
          </a:prstGeom>
          <a:no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b="1" dirty="0"/>
          </a:p>
        </p:txBody>
      </p:sp>
      <p:sp>
        <p:nvSpPr>
          <p:cNvPr id="18" name="íşlïḍè"/>
          <p:cNvSpPr txBox="1"/>
          <p:nvPr/>
        </p:nvSpPr>
        <p:spPr>
          <a:xfrm>
            <a:off x="380810" y="2469264"/>
            <a:ext cx="2698142" cy="267358"/>
          </a:xfrm>
          <a:prstGeom prst="rect">
            <a:avLst/>
          </a:prstGeom>
          <a:noFill/>
        </p:spPr>
        <p:txBody>
          <a:bodyPr wrap="square" lIns="91440" tIns="45720" rIns="91440" bIns="45720" anchor="ctr">
            <a:noAutofit/>
          </a:bodyPr>
          <a:lstStyle/>
          <a:p>
            <a:r>
              <a:rPr lang="zh-CN" altLang="en-US" b="1" dirty="0"/>
              <a:t>仅用</a:t>
            </a:r>
            <a:r>
              <a:rPr lang="en-US" altLang="zh-CN" b="1" dirty="0"/>
              <a:t>1</a:t>
            </a:r>
            <a:r>
              <a:rPr lang="zh-CN" altLang="en-US" b="1" dirty="0"/>
              <a:t>个比特给分组编号</a:t>
            </a:r>
            <a:endParaRPr lang="en-US" altLang="zh-CN" b="1" dirty="0"/>
          </a:p>
        </p:txBody>
      </p:sp>
      <mc:AlternateContent xmlns:mc="http://schemas.openxmlformats.org/markup-compatibility/2006">
        <mc:Choice xmlns:a14="http://schemas.microsoft.com/office/drawing/2010/main" Requires="a14">
          <p:sp>
            <p:nvSpPr>
              <p:cNvPr id="20" name="íşlïḍè"/>
              <p:cNvSpPr txBox="1"/>
              <p:nvPr/>
            </p:nvSpPr>
            <p:spPr>
              <a:xfrm>
                <a:off x="380810" y="3241764"/>
                <a:ext cx="1104592" cy="267358"/>
              </a:xfrm>
              <a:prstGeom prst="rect">
                <a:avLst/>
              </a:prstGeom>
              <a:noFill/>
            </p:spPr>
            <p:txBody>
              <a:bodyPr wrap="square" lIns="91440" tIns="45720" rIns="91440" bIns="45720" anchor="ctr">
                <a:noAutofit/>
              </a:bodyPr>
              <a:lstStyle/>
              <a:p>
                <a14:m>
                  <m:oMathPara xmlns:m="http://schemas.openxmlformats.org/officeDocument/2006/math">
                    <m:oMathParaPr>
                      <m:jc m:val="left"/>
                    </m:oMathParaPr>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𝑾</m:t>
                          </m:r>
                        </m:e>
                        <m:sub>
                          <m:r>
                            <a:rPr lang="en-US" altLang="zh-CN" b="1" i="1" smtClean="0">
                              <a:latin typeface="Cambria Math" panose="02040503050406030204" pitchFamily="18" charset="0"/>
                            </a:rPr>
                            <m:t>𝑻</m:t>
                          </m:r>
                        </m:sub>
                      </m:sSub>
                      <m:r>
                        <a:rPr lang="en-US" altLang="zh-CN" b="1" i="1" smtClean="0">
                          <a:latin typeface="Cambria Math" panose="02040503050406030204" pitchFamily="18" charset="0"/>
                        </a:rPr>
                        <m:t>=</m:t>
                      </m:r>
                      <m:r>
                        <a:rPr lang="en-US" altLang="zh-CN" b="1" i="1" smtClean="0">
                          <a:latin typeface="Cambria Math" panose="02040503050406030204" pitchFamily="18" charset="0"/>
                        </a:rPr>
                        <m:t>𝟏</m:t>
                      </m:r>
                    </m:oMath>
                  </m:oMathPara>
                </a14:m>
                <a:endParaRPr lang="en-US" altLang="zh-CN" b="1" dirty="0"/>
              </a:p>
            </p:txBody>
          </p:sp>
        </mc:Choice>
        <mc:Fallback>
          <p:sp>
            <p:nvSpPr>
              <p:cNvPr id="20" name="íşlïḍè"/>
              <p:cNvSpPr txBox="1">
                <a:spLocks noRot="1" noChangeAspect="1" noMove="1" noResize="1" noEditPoints="1" noAdjustHandles="1" noChangeArrowheads="1" noChangeShapeType="1" noTextEdit="1"/>
              </p:cNvSpPr>
              <p:nvPr/>
            </p:nvSpPr>
            <p:spPr>
              <a:xfrm>
                <a:off x="380810" y="3241764"/>
                <a:ext cx="1104592" cy="267358"/>
              </a:xfrm>
              <a:prstGeom prst="rect">
                <a:avLst/>
              </a:prstGeom>
              <a:blipFill rotWithShape="1">
                <a:blip r:embed="rId1"/>
                <a:stretch>
                  <a:fillRect l="-40" t="-1221" r="12" b="-1383"/>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2" name="íşlïḍè"/>
              <p:cNvSpPr txBox="1"/>
              <p:nvPr/>
            </p:nvSpPr>
            <p:spPr>
              <a:xfrm>
                <a:off x="380810" y="4014264"/>
                <a:ext cx="1104592" cy="267358"/>
              </a:xfrm>
              <a:prstGeom prst="rect">
                <a:avLst/>
              </a:prstGeom>
              <a:noFill/>
            </p:spPr>
            <p:txBody>
              <a:bodyPr wrap="square" lIns="91440" tIns="45720" rIns="91440" bIns="45720" anchor="ctr">
                <a:noAutofit/>
              </a:bodyPr>
              <a:lstStyle/>
              <a:p>
                <a14:m>
                  <m:oMathPara xmlns:m="http://schemas.openxmlformats.org/officeDocument/2006/math">
                    <m:oMathParaPr>
                      <m:jc m:val="left"/>
                    </m:oMathParaPr>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𝑾</m:t>
                          </m:r>
                        </m:e>
                        <m:sub>
                          <m:r>
                            <a:rPr lang="en-US" altLang="zh-CN" b="1" i="1" smtClean="0">
                              <a:latin typeface="Cambria Math" panose="02040503050406030204" pitchFamily="18" charset="0"/>
                            </a:rPr>
                            <m:t>𝑹</m:t>
                          </m:r>
                        </m:sub>
                      </m:sSub>
                      <m:r>
                        <a:rPr lang="en-US" altLang="zh-CN" b="1" i="1" smtClean="0">
                          <a:latin typeface="Cambria Math" panose="02040503050406030204" pitchFamily="18" charset="0"/>
                        </a:rPr>
                        <m:t>=</m:t>
                      </m:r>
                      <m:r>
                        <a:rPr lang="en-US" altLang="zh-CN" b="1" i="1" smtClean="0">
                          <a:latin typeface="Cambria Math" panose="02040503050406030204" pitchFamily="18" charset="0"/>
                        </a:rPr>
                        <m:t>𝟏</m:t>
                      </m:r>
                    </m:oMath>
                  </m:oMathPara>
                </a14:m>
                <a:endParaRPr lang="en-US" altLang="zh-CN" b="1" dirty="0"/>
              </a:p>
            </p:txBody>
          </p:sp>
        </mc:Choice>
        <mc:Fallback>
          <p:sp>
            <p:nvSpPr>
              <p:cNvPr id="22" name="íşlïḍè"/>
              <p:cNvSpPr txBox="1">
                <a:spLocks noRot="1" noChangeAspect="1" noMove="1" noResize="1" noEditPoints="1" noAdjustHandles="1" noChangeArrowheads="1" noChangeShapeType="1" noTextEdit="1"/>
              </p:cNvSpPr>
              <p:nvPr/>
            </p:nvSpPr>
            <p:spPr>
              <a:xfrm>
                <a:off x="380810" y="4014264"/>
                <a:ext cx="1104592" cy="267358"/>
              </a:xfrm>
              <a:prstGeom prst="rect">
                <a:avLst/>
              </a:prstGeom>
              <a:blipFill rotWithShape="1">
                <a:blip r:embed="rId2"/>
                <a:stretch>
                  <a:fillRect l="-40" t="-1348" r="12" b="-1256"/>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8" name="íşlïḍè"/>
              <p:cNvSpPr txBox="1"/>
              <p:nvPr/>
            </p:nvSpPr>
            <p:spPr>
              <a:xfrm>
                <a:off x="4318552" y="2467431"/>
                <a:ext cx="3128217" cy="267358"/>
              </a:xfrm>
              <a:prstGeom prst="rect">
                <a:avLst/>
              </a:prstGeom>
              <a:noFill/>
            </p:spPr>
            <p:txBody>
              <a:bodyPr wrap="square" lIns="91440" tIns="45720" rIns="91440" bIns="45720" anchor="ctr">
                <a:noAutofit/>
              </a:bodyPr>
              <a:lstStyle/>
              <a:p>
                <a:r>
                  <a:rPr lang="zh-CN" altLang="en-US" b="1" dirty="0"/>
                  <a:t>用</a:t>
                </a:r>
                <a14:m>
                  <m:oMath xmlns:m="http://schemas.openxmlformats.org/officeDocument/2006/math">
                    <m:r>
                      <a:rPr lang="en-US" altLang="zh-CN" b="1" i="1" dirty="0" smtClean="0">
                        <a:latin typeface="Cambria Math" panose="02040503050406030204" pitchFamily="18" charset="0"/>
                      </a:rPr>
                      <m:t>𝒏</m:t>
                    </m:r>
                    <m:r>
                      <a:rPr lang="en-US" altLang="zh-CN" b="1" i="1" dirty="0" smtClean="0">
                        <a:latin typeface="Cambria Math" panose="02040503050406030204" pitchFamily="18" charset="0"/>
                      </a:rPr>
                      <m:t>(</m:t>
                    </m:r>
                    <m:r>
                      <a:rPr lang="en-US" altLang="zh-CN" b="1" i="1" dirty="0" smtClean="0">
                        <a:latin typeface="Cambria Math" panose="02040503050406030204" pitchFamily="18" charset="0"/>
                      </a:rPr>
                      <m:t>𝒏</m:t>
                    </m:r>
                    <m:r>
                      <a:rPr lang="zh-CN" altLang="en-US" b="1" i="1" dirty="0" smtClean="0">
                        <a:latin typeface="Cambria Math" panose="02040503050406030204" pitchFamily="18" charset="0"/>
                      </a:rPr>
                      <m:t>＞</m:t>
                    </m:r>
                    <m:r>
                      <a:rPr lang="en-US" altLang="zh-CN" b="1" i="1" dirty="0" smtClean="0">
                        <a:latin typeface="Cambria Math" panose="02040503050406030204" pitchFamily="18" charset="0"/>
                      </a:rPr>
                      <m:t>𝟏</m:t>
                    </m:r>
                    <m:r>
                      <a:rPr lang="en-US" altLang="zh-CN" b="1" i="1" dirty="0" smtClean="0">
                        <a:latin typeface="Cambria Math" panose="02040503050406030204" pitchFamily="18" charset="0"/>
                      </a:rPr>
                      <m:t>)</m:t>
                    </m:r>
                  </m:oMath>
                </a14:m>
                <a:r>
                  <a:rPr lang="zh-CN" altLang="en-US" b="1" dirty="0"/>
                  <a:t>个比特给分组编号</a:t>
                </a:r>
                <a:endParaRPr lang="en-US" altLang="zh-CN" b="1" dirty="0"/>
              </a:p>
            </p:txBody>
          </p:sp>
        </mc:Choice>
        <mc:Fallback>
          <p:sp>
            <p:nvSpPr>
              <p:cNvPr id="28" name="íşlïḍè"/>
              <p:cNvSpPr txBox="1">
                <a:spLocks noRot="1" noChangeAspect="1" noMove="1" noResize="1" noEditPoints="1" noAdjustHandles="1" noChangeArrowheads="1" noChangeShapeType="1" noTextEdit="1"/>
              </p:cNvSpPr>
              <p:nvPr/>
            </p:nvSpPr>
            <p:spPr>
              <a:xfrm>
                <a:off x="4318552" y="2467431"/>
                <a:ext cx="3128217" cy="267358"/>
              </a:xfrm>
              <a:prstGeom prst="rect">
                <a:avLst/>
              </a:prstGeom>
              <a:blipFill rotWithShape="1">
                <a:blip r:embed="rId3"/>
                <a:stretch>
                  <a:fillRect l="-18" t="-12046" r="4" b="179"/>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1" name="íşlïḍè"/>
              <p:cNvSpPr txBox="1"/>
              <p:nvPr/>
            </p:nvSpPr>
            <p:spPr>
              <a:xfrm>
                <a:off x="4318552" y="3241764"/>
                <a:ext cx="2075670" cy="267358"/>
              </a:xfrm>
              <a:prstGeom prst="rect">
                <a:avLst/>
              </a:prstGeom>
              <a:noFill/>
            </p:spPr>
            <p:txBody>
              <a:bodyPr wrap="square" lIns="91440" tIns="45720" rIns="91440" bIns="45720" anchor="ctr">
                <a:noAutofit/>
              </a:bodyPr>
              <a:lstStyle/>
              <a:p>
                <a14:m>
                  <m:oMathPara xmlns:m="http://schemas.openxmlformats.org/officeDocument/2006/math">
                    <m:oMathParaPr>
                      <m:jc m:val="left"/>
                    </m:oMathParaPr>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𝟏</m:t>
                          </m:r>
                          <m:r>
                            <a:rPr lang="en-US" altLang="zh-CN" b="1" i="1" smtClean="0">
                              <a:latin typeface="Cambria Math" panose="02040503050406030204" pitchFamily="18" charset="0"/>
                              <a:ea typeface="Cambria Math" panose="02040503050406030204" pitchFamily="18" charset="0"/>
                            </a:rPr>
                            <m:t>&lt;</m:t>
                          </m:r>
                          <m:r>
                            <a:rPr lang="en-US" altLang="zh-CN" b="1" i="1" smtClean="0">
                              <a:latin typeface="Cambria Math" panose="02040503050406030204" pitchFamily="18" charset="0"/>
                            </a:rPr>
                            <m:t>𝑾</m:t>
                          </m:r>
                        </m:e>
                        <m:sub>
                          <m:r>
                            <a:rPr lang="en-US" altLang="zh-CN" b="1" i="1" smtClean="0">
                              <a:latin typeface="Cambria Math" panose="02040503050406030204" pitchFamily="18" charset="0"/>
                            </a:rPr>
                            <m:t>𝑻</m:t>
                          </m:r>
                        </m:sub>
                      </m:sSub>
                      <m:r>
                        <a:rPr lang="en-US" altLang="zh-CN" b="1" i="1">
                          <a:latin typeface="Cambria Math" panose="02040503050406030204" pitchFamily="18" charset="0"/>
                          <a:ea typeface="Cambria Math" panose="02040503050406030204" pitchFamily="18" charset="0"/>
                        </a:rPr>
                        <m:t>≤</m:t>
                      </m:r>
                      <m:sSup>
                        <m:sSupPr>
                          <m:ctrlPr>
                            <a:rPr lang="en-US" altLang="zh-CN" b="1" i="1" smtClean="0">
                              <a:latin typeface="Cambria Math" panose="02040503050406030204" pitchFamily="18" charset="0"/>
                              <a:ea typeface="Cambria Math" panose="02040503050406030204" pitchFamily="18" charset="0"/>
                            </a:rPr>
                          </m:ctrlPr>
                        </m:sSupPr>
                        <m:e>
                          <m:r>
                            <a:rPr lang="en-US" altLang="zh-CN" b="1" i="1" smtClean="0">
                              <a:latin typeface="Cambria Math" panose="02040503050406030204" pitchFamily="18" charset="0"/>
                              <a:ea typeface="Cambria Math" panose="02040503050406030204" pitchFamily="18" charset="0"/>
                            </a:rPr>
                            <m:t>(</m:t>
                          </m:r>
                          <m:r>
                            <a:rPr lang="en-US" altLang="zh-CN" b="1" i="1" smtClean="0">
                              <a:latin typeface="Cambria Math" panose="02040503050406030204" pitchFamily="18" charset="0"/>
                              <a:ea typeface="Cambria Math" panose="02040503050406030204" pitchFamily="18" charset="0"/>
                            </a:rPr>
                            <m:t>𝟐</m:t>
                          </m:r>
                        </m:e>
                        <m:sup>
                          <m:r>
                            <a:rPr lang="en-US" altLang="zh-CN" b="1" i="1" smtClean="0">
                              <a:latin typeface="Cambria Math" panose="02040503050406030204" pitchFamily="18" charset="0"/>
                              <a:ea typeface="Cambria Math" panose="02040503050406030204" pitchFamily="18" charset="0"/>
                            </a:rPr>
                            <m:t>𝒏</m:t>
                          </m:r>
                        </m:sup>
                      </m:sSup>
                      <m:r>
                        <a:rPr lang="en-US" altLang="zh-CN" b="1" i="1" smtClean="0">
                          <a:latin typeface="Cambria Math" panose="02040503050406030204" pitchFamily="18" charset="0"/>
                          <a:ea typeface="Cambria Math" panose="02040503050406030204" pitchFamily="18" charset="0"/>
                        </a:rPr>
                        <m:t>−</m:t>
                      </m:r>
                      <m:r>
                        <a:rPr lang="en-US" altLang="zh-CN" b="1" i="1" smtClean="0">
                          <a:latin typeface="Cambria Math" panose="02040503050406030204" pitchFamily="18" charset="0"/>
                          <a:ea typeface="Cambria Math" panose="02040503050406030204" pitchFamily="18" charset="0"/>
                        </a:rPr>
                        <m:t>𝟏</m:t>
                      </m:r>
                      <m:r>
                        <a:rPr lang="en-US" altLang="zh-CN" b="1" i="1" smtClean="0">
                          <a:latin typeface="Cambria Math" panose="02040503050406030204" pitchFamily="18" charset="0"/>
                          <a:ea typeface="Cambria Math" panose="02040503050406030204" pitchFamily="18" charset="0"/>
                        </a:rPr>
                        <m:t>)</m:t>
                      </m:r>
                    </m:oMath>
                  </m:oMathPara>
                </a14:m>
                <a:endParaRPr lang="en-US" altLang="zh-CN" b="1" dirty="0"/>
              </a:p>
            </p:txBody>
          </p:sp>
        </mc:Choice>
        <mc:Fallback>
          <p:sp>
            <p:nvSpPr>
              <p:cNvPr id="31" name="íşlïḍè"/>
              <p:cNvSpPr txBox="1">
                <a:spLocks noRot="1" noChangeAspect="1" noMove="1" noResize="1" noEditPoints="1" noAdjustHandles="1" noChangeArrowheads="1" noChangeShapeType="1" noTextEdit="1"/>
              </p:cNvSpPr>
              <p:nvPr/>
            </p:nvSpPr>
            <p:spPr>
              <a:xfrm>
                <a:off x="4318552" y="3241764"/>
                <a:ext cx="2075670" cy="267358"/>
              </a:xfrm>
              <a:prstGeom prst="rect">
                <a:avLst/>
              </a:prstGeom>
              <a:blipFill rotWithShape="1">
                <a:blip r:embed="rId4"/>
                <a:stretch>
                  <a:fillRect l="-27" t="-52523" r="20" b="-52685"/>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4" name="íşlïḍè"/>
              <p:cNvSpPr txBox="1"/>
              <p:nvPr/>
            </p:nvSpPr>
            <p:spPr>
              <a:xfrm>
                <a:off x="4318552" y="3895508"/>
                <a:ext cx="1104592" cy="386114"/>
              </a:xfrm>
              <a:prstGeom prst="rect">
                <a:avLst/>
              </a:prstGeom>
              <a:noFill/>
            </p:spPr>
            <p:txBody>
              <a:bodyPr wrap="square" lIns="91440" tIns="45720" rIns="91440" bIns="45720" anchor="ctr">
                <a:noAutofit/>
              </a:bodyPr>
              <a:lstStyle/>
              <a:p>
                <a14:m>
                  <m:oMathPara xmlns:m="http://schemas.openxmlformats.org/officeDocument/2006/math">
                    <m:oMathParaPr>
                      <m:jc m:val="left"/>
                    </m:oMathParaPr>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𝑾</m:t>
                          </m:r>
                        </m:e>
                        <m:sub>
                          <m:r>
                            <a:rPr lang="en-US" altLang="zh-CN" b="1" i="1" smtClean="0">
                              <a:latin typeface="Cambria Math" panose="02040503050406030204" pitchFamily="18" charset="0"/>
                            </a:rPr>
                            <m:t>𝑹</m:t>
                          </m:r>
                        </m:sub>
                      </m:sSub>
                      <m:r>
                        <a:rPr lang="en-US" altLang="zh-CN" b="1" i="1" smtClean="0">
                          <a:latin typeface="Cambria Math" panose="02040503050406030204" pitchFamily="18" charset="0"/>
                        </a:rPr>
                        <m:t>=</m:t>
                      </m:r>
                      <m:r>
                        <a:rPr lang="en-US" altLang="zh-CN" b="1" i="1" smtClean="0">
                          <a:latin typeface="Cambria Math" panose="02040503050406030204" pitchFamily="18" charset="0"/>
                        </a:rPr>
                        <m:t>𝟏</m:t>
                      </m:r>
                    </m:oMath>
                  </m:oMathPara>
                </a14:m>
                <a:endParaRPr lang="en-US" altLang="zh-CN" b="1" dirty="0"/>
              </a:p>
            </p:txBody>
          </p:sp>
        </mc:Choice>
        <mc:Fallback>
          <p:sp>
            <p:nvSpPr>
              <p:cNvPr id="34" name="íşlïḍè"/>
              <p:cNvSpPr txBox="1">
                <a:spLocks noRot="1" noChangeAspect="1" noMove="1" noResize="1" noEditPoints="1" noAdjustHandles="1" noChangeArrowheads="1" noChangeShapeType="1" noTextEdit="1"/>
              </p:cNvSpPr>
              <p:nvPr/>
            </p:nvSpPr>
            <p:spPr>
              <a:xfrm>
                <a:off x="4318552" y="3895508"/>
                <a:ext cx="1104592" cy="386114"/>
              </a:xfrm>
              <a:prstGeom prst="rect">
                <a:avLst/>
              </a:prstGeom>
              <a:blipFill rotWithShape="1">
                <a:blip r:embed="rId5"/>
                <a:stretch>
                  <a:fillRect l="-50" t="-108" r="22" b="117"/>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0" name="íşlïḍè"/>
              <p:cNvSpPr txBox="1"/>
              <p:nvPr/>
            </p:nvSpPr>
            <p:spPr>
              <a:xfrm>
                <a:off x="8233808" y="2467431"/>
                <a:ext cx="3128217" cy="267358"/>
              </a:xfrm>
              <a:prstGeom prst="rect">
                <a:avLst/>
              </a:prstGeom>
              <a:noFill/>
            </p:spPr>
            <p:txBody>
              <a:bodyPr wrap="square" lIns="91440" tIns="45720" rIns="91440" bIns="45720" anchor="ctr">
                <a:noAutofit/>
              </a:bodyPr>
              <a:lstStyle/>
              <a:p>
                <a:r>
                  <a:rPr lang="zh-CN" altLang="en-US" b="1" dirty="0"/>
                  <a:t>用</a:t>
                </a:r>
                <a14:m>
                  <m:oMath xmlns:m="http://schemas.openxmlformats.org/officeDocument/2006/math">
                    <m:r>
                      <a:rPr lang="en-US" altLang="zh-CN" b="1" i="1" dirty="0" smtClean="0">
                        <a:latin typeface="Cambria Math" panose="02040503050406030204" pitchFamily="18" charset="0"/>
                      </a:rPr>
                      <m:t>𝒏</m:t>
                    </m:r>
                    <m:r>
                      <a:rPr lang="en-US" altLang="zh-CN" b="1" i="1" dirty="0" smtClean="0">
                        <a:latin typeface="Cambria Math" panose="02040503050406030204" pitchFamily="18" charset="0"/>
                      </a:rPr>
                      <m:t>(</m:t>
                    </m:r>
                    <m:r>
                      <a:rPr lang="en-US" altLang="zh-CN" b="1" i="1" dirty="0" smtClean="0">
                        <a:latin typeface="Cambria Math" panose="02040503050406030204" pitchFamily="18" charset="0"/>
                      </a:rPr>
                      <m:t>𝒏</m:t>
                    </m:r>
                    <m:r>
                      <a:rPr lang="zh-CN" altLang="en-US" b="1" i="1" dirty="0" smtClean="0">
                        <a:latin typeface="Cambria Math" panose="02040503050406030204" pitchFamily="18" charset="0"/>
                      </a:rPr>
                      <m:t>＞</m:t>
                    </m:r>
                    <m:r>
                      <a:rPr lang="en-US" altLang="zh-CN" b="1" i="1" dirty="0" smtClean="0">
                        <a:latin typeface="Cambria Math" panose="02040503050406030204" pitchFamily="18" charset="0"/>
                      </a:rPr>
                      <m:t>𝟏</m:t>
                    </m:r>
                    <m:r>
                      <a:rPr lang="en-US" altLang="zh-CN" b="1" i="1" dirty="0" smtClean="0">
                        <a:latin typeface="Cambria Math" panose="02040503050406030204" pitchFamily="18" charset="0"/>
                      </a:rPr>
                      <m:t>)</m:t>
                    </m:r>
                  </m:oMath>
                </a14:m>
                <a:r>
                  <a:rPr lang="zh-CN" altLang="en-US" b="1" dirty="0"/>
                  <a:t>个比特给分组编号</a:t>
                </a:r>
                <a:endParaRPr lang="en-US" altLang="zh-CN" b="1" dirty="0"/>
              </a:p>
            </p:txBody>
          </p:sp>
        </mc:Choice>
        <mc:Fallback>
          <p:sp>
            <p:nvSpPr>
              <p:cNvPr id="40" name="íşlïḍè"/>
              <p:cNvSpPr txBox="1">
                <a:spLocks noRot="1" noChangeAspect="1" noMove="1" noResize="1" noEditPoints="1" noAdjustHandles="1" noChangeArrowheads="1" noChangeShapeType="1" noTextEdit="1"/>
              </p:cNvSpPr>
              <p:nvPr/>
            </p:nvSpPr>
            <p:spPr>
              <a:xfrm>
                <a:off x="8233808" y="2467431"/>
                <a:ext cx="3128217" cy="267358"/>
              </a:xfrm>
              <a:prstGeom prst="rect">
                <a:avLst/>
              </a:prstGeom>
              <a:blipFill rotWithShape="1">
                <a:blip r:embed="rId3"/>
                <a:stretch>
                  <a:fillRect l="-13" t="-12046" r="19" b="179"/>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3" name="íşlïḍè"/>
              <p:cNvSpPr txBox="1"/>
              <p:nvPr/>
            </p:nvSpPr>
            <p:spPr>
              <a:xfrm>
                <a:off x="8233808" y="3625282"/>
                <a:ext cx="1796726" cy="406624"/>
              </a:xfrm>
              <a:prstGeom prst="rect">
                <a:avLst/>
              </a:prstGeom>
              <a:noFill/>
            </p:spPr>
            <p:txBody>
              <a:bodyPr wrap="square" lIns="91440" tIns="45720" rIns="91440" bIns="45720" anchor="ctr">
                <a:noAutofit/>
              </a:bodyPr>
              <a:lstStyle/>
              <a:p>
                <a14:m>
                  <m:oMathPara xmlns:m="http://schemas.openxmlformats.org/officeDocument/2006/math">
                    <m:oMathParaPr>
                      <m:jc m:val="left"/>
                    </m:oMathParaPr>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𝑾</m:t>
                          </m:r>
                        </m:e>
                        <m:sub>
                          <m:r>
                            <a:rPr lang="en-US" altLang="zh-CN" b="1" i="1" smtClean="0">
                              <a:latin typeface="Cambria Math" panose="02040503050406030204" pitchFamily="18" charset="0"/>
                            </a:rPr>
                            <m:t>𝑻</m:t>
                          </m:r>
                        </m:sub>
                      </m:sSub>
                      <m:r>
                        <a:rPr lang="en-US" altLang="zh-CN" b="1" i="1" smtClean="0">
                          <a:latin typeface="Cambria Math" panose="02040503050406030204" pitchFamily="18" charset="0"/>
                        </a:rPr>
                        <m:t>+</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𝑾</m:t>
                          </m:r>
                        </m:e>
                        <m:sub>
                          <m:r>
                            <a:rPr lang="en-US" altLang="zh-CN" b="1" i="1" smtClean="0">
                              <a:latin typeface="Cambria Math" panose="02040503050406030204" pitchFamily="18" charset="0"/>
                            </a:rPr>
                            <m:t>𝑹</m:t>
                          </m:r>
                        </m:sub>
                      </m:sSub>
                      <m:r>
                        <a:rPr lang="en-US" altLang="zh-CN" b="1" dirty="0">
                          <a:latin typeface="Cambria Math" panose="02040503050406030204" pitchFamily="18" charset="0"/>
                          <a:ea typeface="Cambria Math" panose="02040503050406030204" pitchFamily="18" charset="0"/>
                        </a:rPr>
                        <m:t>≤</m:t>
                      </m:r>
                      <m:sSup>
                        <m:sSupPr>
                          <m:ctrlPr>
                            <a:rPr lang="en-US" altLang="zh-CN" b="1" i="1" dirty="0" smtClean="0">
                              <a:latin typeface="Cambria Math" panose="02040503050406030204" pitchFamily="18" charset="0"/>
                              <a:ea typeface="Cambria Math" panose="02040503050406030204" pitchFamily="18" charset="0"/>
                            </a:rPr>
                          </m:ctrlPr>
                        </m:sSupPr>
                        <m:e>
                          <m:r>
                            <a:rPr lang="en-US" altLang="zh-CN" b="1" i="1" dirty="0" smtClean="0">
                              <a:latin typeface="Cambria Math" panose="02040503050406030204" pitchFamily="18" charset="0"/>
                              <a:ea typeface="Cambria Math" panose="02040503050406030204" pitchFamily="18" charset="0"/>
                            </a:rPr>
                            <m:t>𝟐</m:t>
                          </m:r>
                        </m:e>
                        <m:sup>
                          <m:r>
                            <a:rPr lang="en-US" altLang="zh-CN" b="1" i="1" dirty="0" smtClean="0">
                              <a:latin typeface="Cambria Math" panose="02040503050406030204" pitchFamily="18" charset="0"/>
                              <a:ea typeface="Cambria Math" panose="02040503050406030204" pitchFamily="18" charset="0"/>
                            </a:rPr>
                            <m:t>𝒏</m:t>
                          </m:r>
                        </m:sup>
                      </m:sSup>
                    </m:oMath>
                  </m:oMathPara>
                </a14:m>
                <a:endParaRPr lang="en-US" altLang="zh-CN" b="1" dirty="0"/>
              </a:p>
            </p:txBody>
          </p:sp>
        </mc:Choice>
        <mc:Fallback>
          <p:sp>
            <p:nvSpPr>
              <p:cNvPr id="53" name="íşlïḍè"/>
              <p:cNvSpPr txBox="1">
                <a:spLocks noRot="1" noChangeAspect="1" noMove="1" noResize="1" noEditPoints="1" noAdjustHandles="1" noChangeArrowheads="1" noChangeShapeType="1" noTextEdit="1"/>
              </p:cNvSpPr>
              <p:nvPr/>
            </p:nvSpPr>
            <p:spPr>
              <a:xfrm>
                <a:off x="8233808" y="3625282"/>
                <a:ext cx="1796726" cy="406624"/>
              </a:xfrm>
              <a:prstGeom prst="rect">
                <a:avLst/>
              </a:prstGeom>
              <a:blipFill rotWithShape="1">
                <a:blip r:embed="rId6"/>
                <a:stretch>
                  <a:fillRect l="-22" t="-16" r="4" b="72"/>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4" name="矩形 13"/>
              <p:cNvSpPr/>
              <p:nvPr/>
            </p:nvSpPr>
            <p:spPr>
              <a:xfrm>
                <a:off x="6300571" y="2999380"/>
                <a:ext cx="1492325" cy="78321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sSub>
                      <m:sSubPr>
                        <m:ctrlPr>
                          <a:rPr lang="en-US" altLang="zh-CN" sz="1600" b="1" i="1" smtClean="0">
                            <a:solidFill>
                              <a:schemeClr val="bg1"/>
                            </a:solidFill>
                            <a:latin typeface="Cambria Math" panose="02040503050406030204" pitchFamily="18" charset="0"/>
                          </a:rPr>
                        </m:ctrlPr>
                      </m:sSubPr>
                      <m:e>
                        <m:r>
                          <a:rPr lang="en-US" altLang="zh-CN" sz="1600" b="1" i="1" smtClean="0">
                            <a:solidFill>
                              <a:schemeClr val="bg1"/>
                            </a:solidFill>
                            <a:latin typeface="Cambria Math" panose="02040503050406030204" pitchFamily="18" charset="0"/>
                          </a:rPr>
                          <m:t>𝑾</m:t>
                        </m:r>
                      </m:e>
                      <m:sub>
                        <m:r>
                          <a:rPr lang="en-US" altLang="zh-CN" sz="1600" b="1" i="1" smtClean="0">
                            <a:solidFill>
                              <a:schemeClr val="bg1"/>
                            </a:solidFill>
                            <a:latin typeface="Cambria Math" panose="02040503050406030204" pitchFamily="18" charset="0"/>
                          </a:rPr>
                          <m:t>𝑻</m:t>
                        </m:r>
                      </m:sub>
                    </m:sSub>
                  </m:oMath>
                </a14:m>
                <a:r>
                  <a:rPr lang="zh-CN" altLang="en-US" sz="1600" b="1" dirty="0">
                    <a:solidFill>
                      <a:schemeClr val="bg1"/>
                    </a:solidFill>
                  </a:rPr>
                  <a:t>超过上限</a:t>
                </a:r>
                <a:endParaRPr lang="en-US" altLang="zh-CN" sz="1600" b="1" dirty="0">
                  <a:solidFill>
                    <a:schemeClr val="bg1"/>
                  </a:solidFill>
                </a:endParaRPr>
              </a:p>
              <a:p>
                <a:pPr algn="ctr"/>
                <a:r>
                  <a:rPr lang="zh-CN" altLang="en-US" sz="1600" b="1" dirty="0">
                    <a:solidFill>
                      <a:schemeClr val="bg1"/>
                    </a:solidFill>
                  </a:rPr>
                  <a:t>无法分辨</a:t>
                </a:r>
                <a:endParaRPr lang="en-US" altLang="zh-CN" sz="1600" b="1" dirty="0">
                  <a:solidFill>
                    <a:schemeClr val="bg1"/>
                  </a:solidFill>
                </a:endParaRPr>
              </a:p>
              <a:p>
                <a:pPr algn="ctr"/>
                <a:r>
                  <a:rPr lang="zh-CN" altLang="en-US" sz="1600" b="1" dirty="0">
                    <a:solidFill>
                      <a:schemeClr val="bg1"/>
                    </a:solidFill>
                  </a:rPr>
                  <a:t>新旧数据分组</a:t>
                </a:r>
                <a:endParaRPr lang="zh-CN" altLang="en-US" sz="1600" dirty="0"/>
              </a:p>
            </p:txBody>
          </p:sp>
        </mc:Choice>
        <mc:Fallback>
          <p:sp>
            <p:nvSpPr>
              <p:cNvPr id="14" name="矩形 13"/>
              <p:cNvSpPr>
                <a:spLocks noRot="1" noChangeAspect="1" noMove="1" noResize="1" noEditPoints="1" noAdjustHandles="1" noChangeArrowheads="1" noChangeShapeType="1" noTextEdit="1"/>
              </p:cNvSpPr>
              <p:nvPr/>
            </p:nvSpPr>
            <p:spPr>
              <a:xfrm>
                <a:off x="6300571" y="2999380"/>
                <a:ext cx="1492325" cy="783213"/>
              </a:xfrm>
              <a:prstGeom prst="rect">
                <a:avLst/>
              </a:prstGeom>
              <a:blipFill rotWithShape="1">
                <a:blip r:embed="rId7"/>
                <a:stretch>
                  <a:fillRect l="-7" t="-35" r="12" b="68"/>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p:sp>
        <p:nvSpPr>
          <p:cNvPr id="56" name="矩形 55"/>
          <p:cNvSpPr/>
          <p:nvPr/>
        </p:nvSpPr>
        <p:spPr>
          <a:xfrm>
            <a:off x="8272275" y="4029340"/>
            <a:ext cx="3457043" cy="85725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b="1" dirty="0">
                <a:solidFill>
                  <a:schemeClr val="bg1"/>
                </a:solidFill>
              </a:rPr>
              <a:t>确保接收窗口向前滑动后，落入接收窗口内的新序号与之前的旧序号没有重叠，避免无法分辨新旧数据分组。</a:t>
            </a:r>
            <a:endParaRPr lang="zh-CN" altLang="en-US" sz="1600" dirty="0"/>
          </a:p>
        </p:txBody>
      </p:sp>
      <mc:AlternateContent xmlns:mc="http://schemas.openxmlformats.org/markup-compatibility/2006">
        <mc:Choice xmlns:a14="http://schemas.microsoft.com/office/drawing/2010/main" Requires="a14">
          <p:sp>
            <p:nvSpPr>
              <p:cNvPr id="57" name="íşlïḍè"/>
              <p:cNvSpPr txBox="1"/>
              <p:nvPr/>
            </p:nvSpPr>
            <p:spPr>
              <a:xfrm>
                <a:off x="8233808" y="3144619"/>
                <a:ext cx="1796726" cy="406624"/>
              </a:xfrm>
              <a:prstGeom prst="rect">
                <a:avLst/>
              </a:prstGeom>
              <a:noFill/>
            </p:spPr>
            <p:txBody>
              <a:bodyPr wrap="square" lIns="91440" tIns="45720" rIns="91440" bIns="45720" anchor="ctr">
                <a:noAutofit/>
              </a:bodyPr>
              <a:lstStyle/>
              <a:p>
                <a14:m>
                  <m:oMathPara xmlns:m="http://schemas.openxmlformats.org/officeDocument/2006/math">
                    <m:oMathParaPr>
                      <m:jc m:val="left"/>
                    </m:oMathParaPr>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𝟏</m:t>
                          </m:r>
                          <m:r>
                            <a:rPr lang="en-US" altLang="zh-CN" b="1" i="1" smtClean="0">
                              <a:latin typeface="Cambria Math" panose="02040503050406030204" pitchFamily="18" charset="0"/>
                              <a:ea typeface="Cambria Math" panose="02040503050406030204" pitchFamily="18" charset="0"/>
                            </a:rPr>
                            <m:t>&lt;</m:t>
                          </m:r>
                          <m:r>
                            <a:rPr lang="en-US" altLang="zh-CN" b="1" i="1" smtClean="0">
                              <a:latin typeface="Cambria Math" panose="02040503050406030204" pitchFamily="18" charset="0"/>
                            </a:rPr>
                            <m:t>𝑾</m:t>
                          </m:r>
                        </m:e>
                        <m:sub>
                          <m:r>
                            <a:rPr lang="en-US" altLang="zh-CN" b="1" i="1" smtClean="0">
                              <a:latin typeface="Cambria Math" panose="02040503050406030204" pitchFamily="18" charset="0"/>
                            </a:rPr>
                            <m:t>𝑹</m:t>
                          </m:r>
                        </m:sub>
                      </m:sSub>
                      <m:r>
                        <a:rPr lang="en-US" altLang="zh-CN" b="1" dirty="0">
                          <a:latin typeface="Cambria Math" panose="02040503050406030204" pitchFamily="18" charset="0"/>
                          <a:ea typeface="Cambria Math" panose="02040503050406030204" pitchFamily="18" charset="0"/>
                        </a:rPr>
                        <m:t>≤</m:t>
                      </m:r>
                      <m:sSub>
                        <m:sSubPr>
                          <m:ctrlPr>
                            <a:rPr lang="en-US" altLang="zh-CN" b="1" i="1" dirty="0" smtClean="0">
                              <a:latin typeface="Cambria Math" panose="02040503050406030204" pitchFamily="18" charset="0"/>
                              <a:ea typeface="Cambria Math" panose="02040503050406030204" pitchFamily="18" charset="0"/>
                            </a:rPr>
                          </m:ctrlPr>
                        </m:sSubPr>
                        <m:e>
                          <m:r>
                            <a:rPr lang="en-US" altLang="zh-CN" b="1" i="1" dirty="0" smtClean="0">
                              <a:latin typeface="Cambria Math" panose="02040503050406030204" pitchFamily="18" charset="0"/>
                              <a:ea typeface="Cambria Math" panose="02040503050406030204" pitchFamily="18" charset="0"/>
                            </a:rPr>
                            <m:t>𝑾</m:t>
                          </m:r>
                        </m:e>
                        <m:sub>
                          <m:r>
                            <a:rPr lang="en-US" altLang="zh-CN" b="1" i="1" dirty="0" smtClean="0">
                              <a:latin typeface="Cambria Math" panose="02040503050406030204" pitchFamily="18" charset="0"/>
                              <a:ea typeface="Cambria Math" panose="02040503050406030204" pitchFamily="18" charset="0"/>
                            </a:rPr>
                            <m:t>𝑻</m:t>
                          </m:r>
                        </m:sub>
                      </m:sSub>
                    </m:oMath>
                  </m:oMathPara>
                </a14:m>
                <a:endParaRPr lang="en-US" altLang="zh-CN" b="1" dirty="0"/>
              </a:p>
            </p:txBody>
          </p:sp>
        </mc:Choice>
        <mc:Fallback>
          <p:sp>
            <p:nvSpPr>
              <p:cNvPr id="57" name="íşlïḍè"/>
              <p:cNvSpPr txBox="1">
                <a:spLocks noRot="1" noChangeAspect="1" noMove="1" noResize="1" noEditPoints="1" noAdjustHandles="1" noChangeArrowheads="1" noChangeShapeType="1" noTextEdit="1"/>
              </p:cNvSpPr>
              <p:nvPr/>
            </p:nvSpPr>
            <p:spPr>
              <a:xfrm>
                <a:off x="8233808" y="3144619"/>
                <a:ext cx="1796726" cy="406624"/>
              </a:xfrm>
              <a:prstGeom prst="rect">
                <a:avLst/>
              </a:prstGeom>
              <a:blipFill rotWithShape="1">
                <a:blip r:embed="rId8"/>
                <a:stretch>
                  <a:fillRect l="-22" t="-24" r="4" b="79"/>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9" name="矩形 58"/>
              <p:cNvSpPr/>
              <p:nvPr/>
            </p:nvSpPr>
            <p:spPr>
              <a:xfrm>
                <a:off x="8272274" y="2924339"/>
                <a:ext cx="2068997" cy="26735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sSub>
                      <m:sSubPr>
                        <m:ctrlPr>
                          <a:rPr lang="en-US" altLang="zh-CN" sz="1600" b="1" i="1" smtClean="0">
                            <a:latin typeface="Cambria Math" panose="02040503050406030204" pitchFamily="18" charset="0"/>
                          </a:rPr>
                        </m:ctrlPr>
                      </m:sSubPr>
                      <m:e>
                        <m:r>
                          <a:rPr lang="en-US" altLang="zh-CN" sz="1600" b="1" i="1" smtClean="0">
                            <a:latin typeface="Cambria Math" panose="02040503050406030204" pitchFamily="18" charset="0"/>
                          </a:rPr>
                          <m:t>𝑾</m:t>
                        </m:r>
                      </m:e>
                      <m:sub>
                        <m:r>
                          <a:rPr lang="en-US" altLang="zh-CN" sz="1600" b="1" i="1" smtClean="0">
                            <a:latin typeface="Cambria Math" panose="02040503050406030204" pitchFamily="18" charset="0"/>
                          </a:rPr>
                          <m:t>𝑹</m:t>
                        </m:r>
                      </m:sub>
                    </m:sSub>
                  </m:oMath>
                </a14:m>
                <a:r>
                  <a:rPr lang="zh-CN" altLang="en-US" sz="1600" b="1" dirty="0">
                    <a:solidFill>
                      <a:schemeClr val="bg1"/>
                    </a:solidFill>
                  </a:rPr>
                  <a:t>超过</a:t>
                </a:r>
                <a14:m>
                  <m:oMath xmlns:m="http://schemas.openxmlformats.org/officeDocument/2006/math">
                    <m:sSub>
                      <m:sSubPr>
                        <m:ctrlPr>
                          <a:rPr lang="en-US" altLang="zh-CN" sz="1600" b="1" i="1">
                            <a:latin typeface="Cambria Math" panose="02040503050406030204" pitchFamily="18" charset="0"/>
                          </a:rPr>
                        </m:ctrlPr>
                      </m:sSubPr>
                      <m:e>
                        <m:r>
                          <a:rPr lang="en-US" altLang="zh-CN" sz="1600" b="1" i="1">
                            <a:latin typeface="Cambria Math" panose="02040503050406030204" pitchFamily="18" charset="0"/>
                          </a:rPr>
                          <m:t>𝑾</m:t>
                        </m:r>
                      </m:e>
                      <m:sub>
                        <m:r>
                          <a:rPr lang="en-US" altLang="zh-CN" sz="1600" b="1" i="1">
                            <a:latin typeface="Cambria Math" panose="02040503050406030204" pitchFamily="18" charset="0"/>
                          </a:rPr>
                          <m:t>𝑻</m:t>
                        </m:r>
                      </m:sub>
                    </m:sSub>
                  </m:oMath>
                </a14:m>
                <a:r>
                  <a:rPr lang="zh-CN" altLang="en-US" sz="1600" b="1" dirty="0">
                    <a:solidFill>
                      <a:schemeClr val="bg1"/>
                    </a:solidFill>
                  </a:rPr>
                  <a:t>没有意义</a:t>
                </a:r>
                <a:endParaRPr lang="zh-CN" altLang="en-US" sz="1600" dirty="0"/>
              </a:p>
            </p:txBody>
          </p:sp>
        </mc:Choice>
        <mc:Fallback>
          <p:sp>
            <p:nvSpPr>
              <p:cNvPr id="59" name="矩形 58"/>
              <p:cNvSpPr>
                <a:spLocks noRot="1" noChangeAspect="1" noMove="1" noResize="1" noEditPoints="1" noAdjustHandles="1" noChangeArrowheads="1" noChangeShapeType="1" noTextEdit="1"/>
              </p:cNvSpPr>
              <p:nvPr/>
            </p:nvSpPr>
            <p:spPr>
              <a:xfrm>
                <a:off x="8272274" y="2924339"/>
                <a:ext cx="2068997" cy="267358"/>
              </a:xfrm>
              <a:prstGeom prst="rect">
                <a:avLst/>
              </a:prstGeom>
              <a:blipFill rotWithShape="1">
                <a:blip r:embed="rId9"/>
                <a:stretch>
                  <a:fillRect l="-6" t="-5049" r="14" b="7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p:grpSp>
        <p:nvGrpSpPr>
          <p:cNvPr id="7" name="组合 6"/>
          <p:cNvGrpSpPr/>
          <p:nvPr/>
        </p:nvGrpSpPr>
        <p:grpSpPr>
          <a:xfrm>
            <a:off x="9859951" y="3308787"/>
            <a:ext cx="2107922" cy="585479"/>
            <a:chOff x="9859951" y="3308787"/>
            <a:chExt cx="2107922" cy="585479"/>
          </a:xfrm>
        </p:grpSpPr>
        <p:sp>
          <p:nvSpPr>
            <p:cNvPr id="15" name="右大括号 14"/>
            <p:cNvSpPr/>
            <p:nvPr/>
          </p:nvSpPr>
          <p:spPr>
            <a:xfrm>
              <a:off x="9859951" y="3308787"/>
              <a:ext cx="170583" cy="585479"/>
            </a:xfrm>
            <a:prstGeom prst="rightBrace">
              <a:avLst>
                <a:gd name="adj1" fmla="val 34129"/>
                <a:gd name="adj2"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mc:AlternateContent xmlns:mc="http://schemas.openxmlformats.org/markup-compatibility/2006">
          <mc:Choice xmlns:a14="http://schemas.microsoft.com/office/drawing/2010/main" Requires="a14">
            <p:sp>
              <p:nvSpPr>
                <p:cNvPr id="60" name="íşlïḍè"/>
                <p:cNvSpPr txBox="1"/>
                <p:nvPr/>
              </p:nvSpPr>
              <p:spPr>
                <a:xfrm>
                  <a:off x="10022217" y="3374765"/>
                  <a:ext cx="1945656" cy="406624"/>
                </a:xfrm>
                <a:prstGeom prst="rect">
                  <a:avLst/>
                </a:prstGeom>
                <a:noFill/>
              </p:spPr>
              <p:txBody>
                <a:bodyPr wrap="square" lIns="91440" tIns="45720" rIns="91440" bIns="45720" anchor="ctr">
                  <a:noAutofit/>
                </a:bodyPr>
                <a:lstStyle/>
                <a:p>
                  <a14:m>
                    <m:oMathPara xmlns:m="http://schemas.openxmlformats.org/officeDocument/2006/math">
                      <m:oMathParaPr>
                        <m:jc m:val="left"/>
                      </m:oMathParaPr>
                      <m:oMath xmlns:m="http://schemas.openxmlformats.org/officeDocument/2006/math">
                        <m:r>
                          <a:rPr lang="en-US" altLang="zh-CN" b="1" i="1" smtClean="0">
                            <a:latin typeface="Cambria Math" panose="02040503050406030204" pitchFamily="18" charset="0"/>
                          </a:rPr>
                          <m:t>𝟏</m:t>
                        </m:r>
                        <m:r>
                          <a:rPr lang="en-US" altLang="zh-CN" b="1" i="1" smtClean="0">
                            <a:latin typeface="Cambria Math" panose="02040503050406030204" pitchFamily="18" charset="0"/>
                            <a:ea typeface="Cambria Math" panose="02040503050406030204" pitchFamily="18" charset="0"/>
                          </a:rPr>
                          <m:t>&lt;</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𝑾</m:t>
                            </m:r>
                          </m:e>
                          <m:sub>
                            <m:r>
                              <a:rPr lang="en-US" altLang="zh-CN" b="1" i="1" smtClean="0">
                                <a:latin typeface="Cambria Math" panose="02040503050406030204" pitchFamily="18" charset="0"/>
                              </a:rPr>
                              <m:t>𝑹</m:t>
                            </m:r>
                          </m:sub>
                        </m:sSub>
                        <m:r>
                          <a:rPr lang="en-US" altLang="zh-CN" b="1" dirty="0">
                            <a:latin typeface="Cambria Math" panose="02040503050406030204" pitchFamily="18" charset="0"/>
                            <a:ea typeface="Cambria Math" panose="02040503050406030204" pitchFamily="18" charset="0"/>
                          </a:rPr>
                          <m:t>≤</m:t>
                        </m:r>
                        <m:sSup>
                          <m:sSupPr>
                            <m:ctrlPr>
                              <a:rPr lang="en-US" altLang="zh-CN" b="1" i="1" dirty="0" smtClean="0">
                                <a:latin typeface="Cambria Math" panose="02040503050406030204" pitchFamily="18" charset="0"/>
                                <a:ea typeface="Cambria Math" panose="02040503050406030204" pitchFamily="18" charset="0"/>
                              </a:rPr>
                            </m:ctrlPr>
                          </m:sSupPr>
                          <m:e>
                            <m:r>
                              <a:rPr lang="en-US" altLang="zh-CN" b="1" i="1" dirty="0" smtClean="0">
                                <a:latin typeface="Cambria Math" panose="02040503050406030204" pitchFamily="18" charset="0"/>
                                <a:ea typeface="Cambria Math" panose="02040503050406030204" pitchFamily="18" charset="0"/>
                              </a:rPr>
                              <m:t>𝟐</m:t>
                            </m:r>
                          </m:e>
                          <m:sup>
                            <m:r>
                              <a:rPr lang="en-US" altLang="zh-CN" b="1" i="1" dirty="0" smtClean="0">
                                <a:latin typeface="Cambria Math" panose="02040503050406030204" pitchFamily="18" charset="0"/>
                                <a:ea typeface="Cambria Math" panose="02040503050406030204" pitchFamily="18" charset="0"/>
                              </a:rPr>
                              <m:t>(</m:t>
                            </m:r>
                            <m:r>
                              <a:rPr lang="en-US" altLang="zh-CN" b="1" i="1" dirty="0" smtClean="0">
                                <a:latin typeface="Cambria Math" panose="02040503050406030204" pitchFamily="18" charset="0"/>
                                <a:ea typeface="Cambria Math" panose="02040503050406030204" pitchFamily="18" charset="0"/>
                              </a:rPr>
                              <m:t>𝒏</m:t>
                            </m:r>
                            <m:r>
                              <a:rPr lang="en-US" altLang="zh-CN" b="1" i="1" dirty="0" smtClean="0">
                                <a:latin typeface="Cambria Math" panose="02040503050406030204" pitchFamily="18" charset="0"/>
                                <a:ea typeface="Cambria Math" panose="02040503050406030204" pitchFamily="18" charset="0"/>
                              </a:rPr>
                              <m:t>−</m:t>
                            </m:r>
                            <m:r>
                              <a:rPr lang="en-US" altLang="zh-CN" b="1" i="1" dirty="0" smtClean="0">
                                <a:latin typeface="Cambria Math" panose="02040503050406030204" pitchFamily="18" charset="0"/>
                                <a:ea typeface="Cambria Math" panose="02040503050406030204" pitchFamily="18" charset="0"/>
                              </a:rPr>
                              <m:t>𝟏</m:t>
                            </m:r>
                            <m:r>
                              <a:rPr lang="en-US" altLang="zh-CN" b="1" i="1" dirty="0" smtClean="0">
                                <a:latin typeface="Cambria Math" panose="02040503050406030204" pitchFamily="18" charset="0"/>
                                <a:ea typeface="Cambria Math" panose="02040503050406030204" pitchFamily="18" charset="0"/>
                              </a:rPr>
                              <m:t>)</m:t>
                            </m:r>
                          </m:sup>
                        </m:sSup>
                      </m:oMath>
                    </m:oMathPara>
                  </a14:m>
                  <a:endParaRPr lang="en-US" altLang="zh-CN" b="1" dirty="0"/>
                </a:p>
              </p:txBody>
            </p:sp>
          </mc:Choice>
          <mc:Fallback>
            <p:sp>
              <p:nvSpPr>
                <p:cNvPr id="60" name="íşlïḍè"/>
                <p:cNvSpPr txBox="1">
                  <a:spLocks noRot="1" noChangeAspect="1" noMove="1" noResize="1" noEditPoints="1" noAdjustHandles="1" noChangeArrowheads="1" noChangeShapeType="1" noTextEdit="1"/>
                </p:cNvSpPr>
                <p:nvPr/>
              </p:nvSpPr>
              <p:spPr>
                <a:xfrm>
                  <a:off x="10022217" y="3374765"/>
                  <a:ext cx="1945656" cy="406624"/>
                </a:xfrm>
                <a:prstGeom prst="rect">
                  <a:avLst/>
                </a:prstGeom>
                <a:blipFill rotWithShape="1">
                  <a:blip r:embed="rId10"/>
                </a:blipFill>
              </p:spPr>
              <p:txBody>
                <a:bodyPr/>
                <a:lstStyle/>
                <a:p>
                  <a:r>
                    <a:rPr lang="zh-CN" altLang="en-US">
                      <a:noFill/>
                    </a:rPr>
                    <a:t> </a:t>
                  </a:r>
                </a:p>
              </p:txBody>
            </p:sp>
          </mc:Fallback>
        </mc:AlternateContent>
      </p:grpSp>
      <mc:AlternateContent xmlns:mc="http://schemas.openxmlformats.org/markup-compatibility/2006">
        <mc:Choice xmlns:a14="http://schemas.microsoft.com/office/drawing/2010/main" Requires="a14">
          <p:sp>
            <p:nvSpPr>
              <p:cNvPr id="62" name="矩形 61"/>
              <p:cNvSpPr/>
              <p:nvPr/>
            </p:nvSpPr>
            <p:spPr>
              <a:xfrm>
                <a:off x="8272275" y="5047940"/>
                <a:ext cx="3457043" cy="95662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zh-CN" altLang="en-US" b="1" dirty="0"/>
                  <a:t>当</a:t>
                </a:r>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𝑾</m:t>
                        </m:r>
                      </m:e>
                      <m:sub>
                        <m:r>
                          <a:rPr lang="en-US" altLang="zh-CN" b="1" i="1" smtClean="0">
                            <a:latin typeface="Cambria Math" panose="02040503050406030204" pitchFamily="18" charset="0"/>
                          </a:rPr>
                          <m:t>𝑹</m:t>
                        </m:r>
                      </m:sub>
                    </m:sSub>
                  </m:oMath>
                </a14:m>
                <a:r>
                  <a:rPr lang="zh-CN" altLang="en-US" b="1" dirty="0"/>
                  <a:t>取最大值</a:t>
                </a:r>
                <a14:m>
                  <m:oMath xmlns:m="http://schemas.openxmlformats.org/officeDocument/2006/math">
                    <m:sSup>
                      <m:sSupPr>
                        <m:ctrlPr>
                          <a:rPr lang="en-US" altLang="zh-CN" b="1" i="1" dirty="0">
                            <a:latin typeface="Cambria Math" panose="02040503050406030204" pitchFamily="18" charset="0"/>
                            <a:ea typeface="Cambria Math" panose="02040503050406030204" pitchFamily="18" charset="0"/>
                          </a:rPr>
                        </m:ctrlPr>
                      </m:sSupPr>
                      <m:e>
                        <m:r>
                          <a:rPr lang="en-US" altLang="zh-CN" b="1" i="1" dirty="0">
                            <a:latin typeface="Cambria Math" panose="02040503050406030204" pitchFamily="18" charset="0"/>
                            <a:ea typeface="Cambria Math" panose="02040503050406030204" pitchFamily="18" charset="0"/>
                          </a:rPr>
                          <m:t>𝟐</m:t>
                        </m:r>
                      </m:e>
                      <m:sup>
                        <m:r>
                          <a:rPr lang="en-US" altLang="zh-CN" b="1" i="1" dirty="0">
                            <a:latin typeface="Cambria Math" panose="02040503050406030204" pitchFamily="18" charset="0"/>
                            <a:ea typeface="Cambria Math" panose="02040503050406030204" pitchFamily="18" charset="0"/>
                          </a:rPr>
                          <m:t>(</m:t>
                        </m:r>
                        <m:r>
                          <a:rPr lang="en-US" altLang="zh-CN" b="1" i="1" dirty="0">
                            <a:latin typeface="Cambria Math" panose="02040503050406030204" pitchFamily="18" charset="0"/>
                            <a:ea typeface="Cambria Math" panose="02040503050406030204" pitchFamily="18" charset="0"/>
                          </a:rPr>
                          <m:t>𝒏</m:t>
                        </m:r>
                        <m:r>
                          <a:rPr lang="en-US" altLang="zh-CN" b="1" i="1" dirty="0">
                            <a:latin typeface="Cambria Math" panose="02040503050406030204" pitchFamily="18" charset="0"/>
                            <a:ea typeface="Cambria Math" panose="02040503050406030204" pitchFamily="18" charset="0"/>
                          </a:rPr>
                          <m:t>−</m:t>
                        </m:r>
                        <m:r>
                          <a:rPr lang="en-US" altLang="zh-CN" b="1" i="1" dirty="0">
                            <a:latin typeface="Cambria Math" panose="02040503050406030204" pitchFamily="18" charset="0"/>
                            <a:ea typeface="Cambria Math" panose="02040503050406030204" pitchFamily="18" charset="0"/>
                          </a:rPr>
                          <m:t>𝟏</m:t>
                        </m:r>
                        <m:r>
                          <a:rPr lang="en-US" altLang="zh-CN" b="1" i="1" dirty="0">
                            <a:latin typeface="Cambria Math" panose="02040503050406030204" pitchFamily="18" charset="0"/>
                            <a:ea typeface="Cambria Math" panose="02040503050406030204" pitchFamily="18" charset="0"/>
                          </a:rPr>
                          <m:t>)</m:t>
                        </m:r>
                      </m:sup>
                    </m:sSup>
                  </m:oMath>
                </a14:m>
                <a:r>
                  <a:rPr lang="zh-CN" altLang="en-US" b="1" dirty="0"/>
                  <a:t>时，</a:t>
                </a:r>
                <a:r>
                  <a:rPr lang="en-US" altLang="zh-CN" b="1" dirty="0"/>
                  <a:t> </a:t>
                </a:r>
                <a:endParaRPr lang="en-US" altLang="zh-CN" b="1" i="1" dirty="0">
                  <a:latin typeface="Cambria Math" panose="02040503050406030204" pitchFamily="18" charset="0"/>
                </a:endParaRPr>
              </a:p>
              <a:p>
                <a:pPr>
                  <a:lnSpc>
                    <a:spcPct val="150000"/>
                  </a:lnSpc>
                </a:pPr>
                <a14:m>
                  <m:oMath xmlns:m="http://schemas.openxmlformats.org/officeDocument/2006/math">
                    <m:sSub>
                      <m:sSubPr>
                        <m:ctrlPr>
                          <a:rPr lang="en-US" altLang="zh-CN" b="1" i="1">
                            <a:latin typeface="Cambria Math" panose="02040503050406030204" pitchFamily="18" charset="0"/>
                          </a:rPr>
                        </m:ctrlPr>
                      </m:sSubPr>
                      <m:e>
                        <m:r>
                          <a:rPr lang="en-US" altLang="zh-CN" b="1" i="1">
                            <a:latin typeface="Cambria Math" panose="02040503050406030204" pitchFamily="18" charset="0"/>
                          </a:rPr>
                          <m:t>𝑾</m:t>
                        </m:r>
                      </m:e>
                      <m:sub>
                        <m:r>
                          <a:rPr lang="en-US" altLang="zh-CN" b="1" i="1">
                            <a:latin typeface="Cambria Math" panose="02040503050406030204" pitchFamily="18" charset="0"/>
                          </a:rPr>
                          <m:t>𝑻</m:t>
                        </m:r>
                      </m:sub>
                    </m:sSub>
                  </m:oMath>
                </a14:m>
                <a:r>
                  <a:rPr lang="zh-CN" altLang="en-US" b="1" dirty="0"/>
                  <a:t>能取到的最大值也为</a:t>
                </a:r>
                <a14:m>
                  <m:oMath xmlns:m="http://schemas.openxmlformats.org/officeDocument/2006/math">
                    <m:sSup>
                      <m:sSupPr>
                        <m:ctrlPr>
                          <a:rPr lang="en-US" altLang="zh-CN" b="1" i="1" dirty="0">
                            <a:latin typeface="Cambria Math" panose="02040503050406030204" pitchFamily="18" charset="0"/>
                            <a:ea typeface="Cambria Math" panose="02040503050406030204" pitchFamily="18" charset="0"/>
                          </a:rPr>
                        </m:ctrlPr>
                      </m:sSupPr>
                      <m:e>
                        <m:r>
                          <a:rPr lang="en-US" altLang="zh-CN" b="1" i="1" dirty="0">
                            <a:latin typeface="Cambria Math" panose="02040503050406030204" pitchFamily="18" charset="0"/>
                            <a:ea typeface="Cambria Math" panose="02040503050406030204" pitchFamily="18" charset="0"/>
                          </a:rPr>
                          <m:t>𝟐</m:t>
                        </m:r>
                      </m:e>
                      <m:sup>
                        <m:r>
                          <a:rPr lang="en-US" altLang="zh-CN" b="1" i="1" dirty="0">
                            <a:latin typeface="Cambria Math" panose="02040503050406030204" pitchFamily="18" charset="0"/>
                            <a:ea typeface="Cambria Math" panose="02040503050406030204" pitchFamily="18" charset="0"/>
                          </a:rPr>
                          <m:t>(</m:t>
                        </m:r>
                        <m:r>
                          <a:rPr lang="en-US" altLang="zh-CN" b="1" i="1" dirty="0">
                            <a:latin typeface="Cambria Math" panose="02040503050406030204" pitchFamily="18" charset="0"/>
                            <a:ea typeface="Cambria Math" panose="02040503050406030204" pitchFamily="18" charset="0"/>
                          </a:rPr>
                          <m:t>𝒏</m:t>
                        </m:r>
                        <m:r>
                          <a:rPr lang="en-US" altLang="zh-CN" b="1" i="1" dirty="0">
                            <a:latin typeface="Cambria Math" panose="02040503050406030204" pitchFamily="18" charset="0"/>
                            <a:ea typeface="Cambria Math" panose="02040503050406030204" pitchFamily="18" charset="0"/>
                          </a:rPr>
                          <m:t>−</m:t>
                        </m:r>
                        <m:r>
                          <a:rPr lang="en-US" altLang="zh-CN" b="1" i="1" dirty="0">
                            <a:latin typeface="Cambria Math" panose="02040503050406030204" pitchFamily="18" charset="0"/>
                            <a:ea typeface="Cambria Math" panose="02040503050406030204" pitchFamily="18" charset="0"/>
                          </a:rPr>
                          <m:t>𝟏</m:t>
                        </m:r>
                        <m:r>
                          <a:rPr lang="en-US" altLang="zh-CN" b="1" i="1" dirty="0">
                            <a:latin typeface="Cambria Math" panose="02040503050406030204" pitchFamily="18" charset="0"/>
                            <a:ea typeface="Cambria Math" panose="02040503050406030204" pitchFamily="18" charset="0"/>
                          </a:rPr>
                          <m:t>)</m:t>
                        </m:r>
                      </m:sup>
                    </m:sSup>
                    <m:r>
                      <a:rPr lang="en-US" altLang="zh-CN" b="1" i="1" dirty="0">
                        <a:latin typeface="Cambria Math" panose="02040503050406030204" pitchFamily="18" charset="0"/>
                        <a:ea typeface="Cambria Math" panose="02040503050406030204" pitchFamily="18" charset="0"/>
                      </a:rPr>
                      <m:t> </m:t>
                    </m:r>
                  </m:oMath>
                </a14:m>
                <a:r>
                  <a:rPr lang="zh-CN" altLang="en-US" b="1" dirty="0"/>
                  <a:t>。</a:t>
                </a:r>
                <a:endParaRPr lang="en-US" altLang="zh-CN" b="1" dirty="0"/>
              </a:p>
            </p:txBody>
          </p:sp>
        </mc:Choice>
        <mc:Fallback>
          <p:sp>
            <p:nvSpPr>
              <p:cNvPr id="62" name="矩形 61"/>
              <p:cNvSpPr>
                <a:spLocks noRot="1" noChangeAspect="1" noMove="1" noResize="1" noEditPoints="1" noAdjustHandles="1" noChangeArrowheads="1" noChangeShapeType="1" noTextEdit="1"/>
              </p:cNvSpPr>
              <p:nvPr/>
            </p:nvSpPr>
            <p:spPr>
              <a:xfrm>
                <a:off x="8272275" y="5047940"/>
                <a:ext cx="3457043" cy="956620"/>
              </a:xfrm>
              <a:prstGeom prst="rect">
                <a:avLst/>
              </a:prstGeom>
              <a:blipFill rotWithShape="1">
                <a:blip r:embed="rId11"/>
                <a:stretch>
                  <a:fillRect l="-4" t="-34" r="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p:sp>
        <p:nvSpPr>
          <p:cNvPr id="29" name="平行四边形 28"/>
          <p:cNvSpPr/>
          <p:nvPr/>
        </p:nvSpPr>
        <p:spPr>
          <a:xfrm>
            <a:off x="304800" y="749300"/>
            <a:ext cx="675384"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05</a:t>
            </a:r>
            <a:endParaRPr lang="zh-CN" altLang="en-US" sz="2200" dirty="0">
              <a:latin typeface="Impact" panose="020B0806030902050204" pitchFamily="34" charset="0"/>
            </a:endParaRPr>
          </a:p>
        </p:txBody>
      </p:sp>
    </p:spTree>
    <p:custDataLst>
      <p:tags r:id="rId1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iterate type="lt">
                                    <p:tmAbs val="100"/>
                                  </p:iterate>
                                  <p:childTnLst>
                                    <p:set>
                                      <p:cBhvr>
                                        <p:cTn id="6" dur="1" fill="hold">
                                          <p:stCondLst>
                                            <p:cond delay="0"/>
                                          </p:stCondLst>
                                        </p:cTn>
                                        <p:tgtEl>
                                          <p:spTgt spid="4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53" presetClass="entr" presetSubtype="16" fill="hold" grpId="0" nodeType="clickEffect">
                                  <p:stCondLst>
                                    <p:cond delay="0"/>
                                  </p:stCondLst>
                                  <p:childTnLst>
                                    <p:set>
                                      <p:cBhvr>
                                        <p:cTn id="10" dur="1" fill="hold">
                                          <p:stCondLst>
                                            <p:cond delay="0"/>
                                          </p:stCondLst>
                                        </p:cTn>
                                        <p:tgtEl>
                                          <p:spTgt spid="57"/>
                                        </p:tgtEl>
                                        <p:attrNameLst>
                                          <p:attrName>style.visibility</p:attrName>
                                        </p:attrNameLst>
                                      </p:cBhvr>
                                      <p:to>
                                        <p:strVal val="visible"/>
                                      </p:to>
                                    </p:set>
                                    <p:anim calcmode="lin" valueType="num">
                                      <p:cBhvr>
                                        <p:cTn id="11" dur="500" fill="hold"/>
                                        <p:tgtEl>
                                          <p:spTgt spid="57"/>
                                        </p:tgtEl>
                                        <p:attrNameLst>
                                          <p:attrName>ppt_w</p:attrName>
                                        </p:attrNameLst>
                                      </p:cBhvr>
                                      <p:tavLst>
                                        <p:tav tm="0">
                                          <p:val>
                                            <p:fltVal val="0"/>
                                          </p:val>
                                        </p:tav>
                                        <p:tav tm="100000">
                                          <p:val>
                                            <p:strVal val="#ppt_w"/>
                                          </p:val>
                                        </p:tav>
                                      </p:tavLst>
                                    </p:anim>
                                    <p:anim calcmode="lin" valueType="num">
                                      <p:cBhvr>
                                        <p:cTn id="12" dur="500" fill="hold"/>
                                        <p:tgtEl>
                                          <p:spTgt spid="57"/>
                                        </p:tgtEl>
                                        <p:attrNameLst>
                                          <p:attrName>ppt_h</p:attrName>
                                        </p:attrNameLst>
                                      </p:cBhvr>
                                      <p:tavLst>
                                        <p:tav tm="0">
                                          <p:val>
                                            <p:fltVal val="0"/>
                                          </p:val>
                                        </p:tav>
                                        <p:tav tm="100000">
                                          <p:val>
                                            <p:strVal val="#ppt_h"/>
                                          </p:val>
                                        </p:tav>
                                      </p:tavLst>
                                    </p:anim>
                                    <p:animEffect transition="in" filter="fade">
                                      <p:cBhvr>
                                        <p:cTn id="13" dur="500"/>
                                        <p:tgtEl>
                                          <p:spTgt spid="57"/>
                                        </p:tgtEl>
                                      </p:cBhvr>
                                    </p:animEffect>
                                  </p:childTnLst>
                                </p:cTn>
                              </p:par>
                            </p:childTnLst>
                          </p:cTn>
                        </p:par>
                      </p:childTnLst>
                    </p:cTn>
                  </p:par>
                  <p:par>
                    <p:cTn id="14" fill="hold">
                      <p:stCondLst>
                        <p:cond delay="indefinite"/>
                      </p:stCondLst>
                      <p:childTnLst>
                        <p:par>
                          <p:cTn id="15" fill="hold">
                            <p:stCondLst>
                              <p:cond delay="0"/>
                            </p:stCondLst>
                            <p:childTnLst>
                              <p:par>
                                <p:cTn id="16" presetID="12" presetClass="entr" presetSubtype="4" fill="hold" grpId="0" nodeType="clickEffect">
                                  <p:stCondLst>
                                    <p:cond delay="0"/>
                                  </p:stCondLst>
                                  <p:childTnLst>
                                    <p:set>
                                      <p:cBhvr>
                                        <p:cTn id="17" dur="1" fill="hold">
                                          <p:stCondLst>
                                            <p:cond delay="0"/>
                                          </p:stCondLst>
                                        </p:cTn>
                                        <p:tgtEl>
                                          <p:spTgt spid="59"/>
                                        </p:tgtEl>
                                        <p:attrNameLst>
                                          <p:attrName>style.visibility</p:attrName>
                                        </p:attrNameLst>
                                      </p:cBhvr>
                                      <p:to>
                                        <p:strVal val="visible"/>
                                      </p:to>
                                    </p:set>
                                    <p:anim calcmode="lin" valueType="num">
                                      <p:cBhvr additive="base">
                                        <p:cTn id="18" dur="500"/>
                                        <p:tgtEl>
                                          <p:spTgt spid="59"/>
                                        </p:tgtEl>
                                        <p:attrNameLst>
                                          <p:attrName>ppt_y</p:attrName>
                                        </p:attrNameLst>
                                      </p:cBhvr>
                                      <p:tavLst>
                                        <p:tav tm="0">
                                          <p:val>
                                            <p:strVal val="#ppt_y+#ppt_h*1.125000"/>
                                          </p:val>
                                        </p:tav>
                                        <p:tav tm="100000">
                                          <p:val>
                                            <p:strVal val="#ppt_y"/>
                                          </p:val>
                                        </p:tav>
                                      </p:tavLst>
                                    </p:anim>
                                    <p:animEffect transition="in" filter="wipe(up)">
                                      <p:cBhvr>
                                        <p:cTn id="19" dur="500"/>
                                        <p:tgtEl>
                                          <p:spTgt spid="59"/>
                                        </p:tgtEl>
                                      </p:cBhvr>
                                    </p:animEffect>
                                  </p:childTnLst>
                                </p:cTn>
                              </p:par>
                            </p:childTnLst>
                          </p:cTn>
                        </p:par>
                      </p:childTnLst>
                    </p:cTn>
                  </p:par>
                  <p:par>
                    <p:cTn id="20" fill="hold">
                      <p:stCondLst>
                        <p:cond delay="indefinite"/>
                      </p:stCondLst>
                      <p:childTnLst>
                        <p:par>
                          <p:cTn id="21" fill="hold">
                            <p:stCondLst>
                              <p:cond delay="0"/>
                            </p:stCondLst>
                            <p:childTnLst>
                              <p:par>
                                <p:cTn id="22" presetID="53" presetClass="entr" presetSubtype="16" fill="hold" grpId="0" nodeType="clickEffect">
                                  <p:stCondLst>
                                    <p:cond delay="0"/>
                                  </p:stCondLst>
                                  <p:childTnLst>
                                    <p:set>
                                      <p:cBhvr>
                                        <p:cTn id="23" dur="1" fill="hold">
                                          <p:stCondLst>
                                            <p:cond delay="0"/>
                                          </p:stCondLst>
                                        </p:cTn>
                                        <p:tgtEl>
                                          <p:spTgt spid="53"/>
                                        </p:tgtEl>
                                        <p:attrNameLst>
                                          <p:attrName>style.visibility</p:attrName>
                                        </p:attrNameLst>
                                      </p:cBhvr>
                                      <p:to>
                                        <p:strVal val="visible"/>
                                      </p:to>
                                    </p:set>
                                    <p:anim calcmode="lin" valueType="num">
                                      <p:cBhvr>
                                        <p:cTn id="24" dur="500" fill="hold"/>
                                        <p:tgtEl>
                                          <p:spTgt spid="53"/>
                                        </p:tgtEl>
                                        <p:attrNameLst>
                                          <p:attrName>ppt_w</p:attrName>
                                        </p:attrNameLst>
                                      </p:cBhvr>
                                      <p:tavLst>
                                        <p:tav tm="0">
                                          <p:val>
                                            <p:fltVal val="0"/>
                                          </p:val>
                                        </p:tav>
                                        <p:tav tm="100000">
                                          <p:val>
                                            <p:strVal val="#ppt_w"/>
                                          </p:val>
                                        </p:tav>
                                      </p:tavLst>
                                    </p:anim>
                                    <p:anim calcmode="lin" valueType="num">
                                      <p:cBhvr>
                                        <p:cTn id="25" dur="500" fill="hold"/>
                                        <p:tgtEl>
                                          <p:spTgt spid="53"/>
                                        </p:tgtEl>
                                        <p:attrNameLst>
                                          <p:attrName>ppt_h</p:attrName>
                                        </p:attrNameLst>
                                      </p:cBhvr>
                                      <p:tavLst>
                                        <p:tav tm="0">
                                          <p:val>
                                            <p:fltVal val="0"/>
                                          </p:val>
                                        </p:tav>
                                        <p:tav tm="100000">
                                          <p:val>
                                            <p:strVal val="#ppt_h"/>
                                          </p:val>
                                        </p:tav>
                                      </p:tavLst>
                                    </p:anim>
                                    <p:animEffect transition="in" filter="fade">
                                      <p:cBhvr>
                                        <p:cTn id="26" dur="500"/>
                                        <p:tgtEl>
                                          <p:spTgt spid="53"/>
                                        </p:tgtEl>
                                      </p:cBhvr>
                                    </p:animEffect>
                                  </p:childTnLst>
                                </p:cTn>
                              </p:par>
                            </p:childTnLst>
                          </p:cTn>
                        </p:par>
                      </p:childTnLst>
                    </p:cTn>
                  </p:par>
                  <p:par>
                    <p:cTn id="27" fill="hold">
                      <p:stCondLst>
                        <p:cond delay="indefinite"/>
                      </p:stCondLst>
                      <p:childTnLst>
                        <p:par>
                          <p:cTn id="28" fill="hold">
                            <p:stCondLst>
                              <p:cond delay="0"/>
                            </p:stCondLst>
                            <p:childTnLst>
                              <p:par>
                                <p:cTn id="29" presetID="12" presetClass="entr" presetSubtype="1" fill="hold" grpId="0" nodeType="clickEffect">
                                  <p:stCondLst>
                                    <p:cond delay="0"/>
                                  </p:stCondLst>
                                  <p:childTnLst>
                                    <p:set>
                                      <p:cBhvr>
                                        <p:cTn id="30" dur="1" fill="hold">
                                          <p:stCondLst>
                                            <p:cond delay="0"/>
                                          </p:stCondLst>
                                        </p:cTn>
                                        <p:tgtEl>
                                          <p:spTgt spid="56"/>
                                        </p:tgtEl>
                                        <p:attrNameLst>
                                          <p:attrName>style.visibility</p:attrName>
                                        </p:attrNameLst>
                                      </p:cBhvr>
                                      <p:to>
                                        <p:strVal val="visible"/>
                                      </p:to>
                                    </p:set>
                                    <p:anim calcmode="lin" valueType="num">
                                      <p:cBhvr additive="base">
                                        <p:cTn id="31" dur="500"/>
                                        <p:tgtEl>
                                          <p:spTgt spid="56"/>
                                        </p:tgtEl>
                                        <p:attrNameLst>
                                          <p:attrName>ppt_y</p:attrName>
                                        </p:attrNameLst>
                                      </p:cBhvr>
                                      <p:tavLst>
                                        <p:tav tm="0">
                                          <p:val>
                                            <p:strVal val="#ppt_y-#ppt_h*1.125000"/>
                                          </p:val>
                                        </p:tav>
                                        <p:tav tm="100000">
                                          <p:val>
                                            <p:strVal val="#ppt_y"/>
                                          </p:val>
                                        </p:tav>
                                      </p:tavLst>
                                    </p:anim>
                                    <p:animEffect transition="in" filter="wipe(down)">
                                      <p:cBhvr>
                                        <p:cTn id="32" dur="500"/>
                                        <p:tgtEl>
                                          <p:spTgt spid="56"/>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wipe(left)">
                                      <p:cBhvr>
                                        <p:cTn id="37" dur="500"/>
                                        <p:tgtEl>
                                          <p:spTgt spid="7"/>
                                        </p:tgtEl>
                                      </p:cBhvr>
                                    </p:animEffect>
                                  </p:childTnLst>
                                </p:cTn>
                              </p:par>
                            </p:childTnLst>
                          </p:cTn>
                        </p:par>
                      </p:childTnLst>
                    </p:cTn>
                  </p:par>
                  <p:par>
                    <p:cTn id="38" fill="hold">
                      <p:stCondLst>
                        <p:cond delay="indefinite"/>
                      </p:stCondLst>
                      <p:childTnLst>
                        <p:par>
                          <p:cTn id="39" fill="hold">
                            <p:stCondLst>
                              <p:cond delay="0"/>
                            </p:stCondLst>
                            <p:childTnLst>
                              <p:par>
                                <p:cTn id="40" presetID="47" presetClass="entr" presetSubtype="0" fill="hold" grpId="0" nodeType="clickEffect">
                                  <p:stCondLst>
                                    <p:cond delay="0"/>
                                  </p:stCondLst>
                                  <p:childTnLst>
                                    <p:set>
                                      <p:cBhvr>
                                        <p:cTn id="41" dur="1" fill="hold">
                                          <p:stCondLst>
                                            <p:cond delay="0"/>
                                          </p:stCondLst>
                                        </p:cTn>
                                        <p:tgtEl>
                                          <p:spTgt spid="62"/>
                                        </p:tgtEl>
                                        <p:attrNameLst>
                                          <p:attrName>style.visibility</p:attrName>
                                        </p:attrNameLst>
                                      </p:cBhvr>
                                      <p:to>
                                        <p:strVal val="visible"/>
                                      </p:to>
                                    </p:set>
                                    <p:animEffect transition="in" filter="fade">
                                      <p:cBhvr>
                                        <p:cTn id="42" dur="1000"/>
                                        <p:tgtEl>
                                          <p:spTgt spid="62"/>
                                        </p:tgtEl>
                                      </p:cBhvr>
                                    </p:animEffect>
                                    <p:anim calcmode="lin" valueType="num">
                                      <p:cBhvr>
                                        <p:cTn id="43" dur="1000" fill="hold"/>
                                        <p:tgtEl>
                                          <p:spTgt spid="62"/>
                                        </p:tgtEl>
                                        <p:attrNameLst>
                                          <p:attrName>ppt_x</p:attrName>
                                        </p:attrNameLst>
                                      </p:cBhvr>
                                      <p:tavLst>
                                        <p:tav tm="0">
                                          <p:val>
                                            <p:strVal val="#ppt_x"/>
                                          </p:val>
                                        </p:tav>
                                        <p:tav tm="100000">
                                          <p:val>
                                            <p:strVal val="#ppt_x"/>
                                          </p:val>
                                        </p:tav>
                                      </p:tavLst>
                                    </p:anim>
                                    <p:anim calcmode="lin" valueType="num">
                                      <p:cBhvr>
                                        <p:cTn id="44" dur="1000" fill="hold"/>
                                        <p:tgtEl>
                                          <p:spTgt spid="6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53" grpId="0"/>
      <p:bldP spid="56" grpId="0" bldLvl="0" animBg="1"/>
      <p:bldP spid="57" grpId="0"/>
      <p:bldP spid="59" grpId="0" bldLvl="0" animBg="1"/>
      <p:bldP spid="62" grpId="0" bldLvl="0" animBg="1"/>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1404666" y="2560181"/>
            <a:ext cx="2095200" cy="955020"/>
            <a:chOff x="1404666" y="3244334"/>
            <a:chExt cx="2095200" cy="955020"/>
          </a:xfrm>
        </p:grpSpPr>
        <p:sp>
          <p:nvSpPr>
            <p:cNvPr id="53" name="矩形 52"/>
            <p:cNvSpPr/>
            <p:nvPr/>
          </p:nvSpPr>
          <p:spPr>
            <a:xfrm>
              <a:off x="1404666" y="3657890"/>
              <a:ext cx="2095200" cy="541464"/>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mc:Choice xmlns:a14="http://schemas.microsoft.com/office/drawing/2010/main" Requires="a14">
            <p:sp>
              <p:nvSpPr>
                <p:cNvPr id="54" name="文本框 53"/>
                <p:cNvSpPr txBox="1"/>
                <p:nvPr/>
              </p:nvSpPr>
              <p:spPr>
                <a:xfrm>
                  <a:off x="1920901" y="3244334"/>
                  <a:ext cx="1067217" cy="369332"/>
                </a:xfrm>
                <a:prstGeom prst="rect">
                  <a:avLst/>
                </a:prstGeom>
                <a:noFill/>
              </p:spPr>
              <p:txBody>
                <a:bodyPr wrap="square">
                  <a:spAutoFit/>
                </a:bodyPr>
                <a:lstStyle/>
                <a:p>
                  <a14:m>
                    <m:oMathPara xmlns:m="http://schemas.openxmlformats.org/officeDocument/2006/math">
                      <m:oMathParaPr>
                        <m:jc m:val="centerGroup"/>
                      </m:oMathParaPr>
                      <m:oMath xmlns:m="http://schemas.openxmlformats.org/officeDocument/2006/math">
                        <m:sSub>
                          <m:sSubPr>
                            <m:ctrlPr>
                              <a:rPr lang="en-US" altLang="zh-CN" b="1" i="1" smtClean="0">
                                <a:solidFill>
                                  <a:schemeClr val="accent3"/>
                                </a:solidFill>
                                <a:latin typeface="Cambria Math" panose="02040503050406030204" pitchFamily="18" charset="0"/>
                              </a:rPr>
                            </m:ctrlPr>
                          </m:sSubPr>
                          <m:e>
                            <m:r>
                              <a:rPr lang="en-US" altLang="zh-CN" b="1" i="1" smtClean="0">
                                <a:solidFill>
                                  <a:schemeClr val="accent3"/>
                                </a:solidFill>
                                <a:latin typeface="Cambria Math" panose="02040503050406030204" pitchFamily="18" charset="0"/>
                              </a:rPr>
                              <m:t>𝑾</m:t>
                            </m:r>
                          </m:e>
                          <m:sub>
                            <m:r>
                              <a:rPr lang="en-US" altLang="zh-CN" b="1" i="1" smtClean="0">
                                <a:solidFill>
                                  <a:schemeClr val="accent3"/>
                                </a:solidFill>
                                <a:latin typeface="Cambria Math" panose="02040503050406030204" pitchFamily="18" charset="0"/>
                              </a:rPr>
                              <m:t>𝑻</m:t>
                            </m:r>
                          </m:sub>
                        </m:sSub>
                        <m:r>
                          <a:rPr lang="en-US" altLang="zh-CN" b="1" i="1" smtClean="0">
                            <a:solidFill>
                              <a:schemeClr val="accent3"/>
                            </a:solidFill>
                            <a:latin typeface="Cambria Math" panose="02040503050406030204" pitchFamily="18" charset="0"/>
                          </a:rPr>
                          <m:t>=</m:t>
                        </m:r>
                        <m:r>
                          <a:rPr lang="en-US" altLang="zh-CN" b="1" i="1" smtClean="0">
                            <a:solidFill>
                              <a:schemeClr val="accent3"/>
                            </a:solidFill>
                            <a:latin typeface="Cambria Math" panose="02040503050406030204" pitchFamily="18" charset="0"/>
                          </a:rPr>
                          <m:t>𝟒</m:t>
                        </m:r>
                      </m:oMath>
                    </m:oMathPara>
                  </a14:m>
                  <a:endParaRPr lang="zh-CN" altLang="en-US" dirty="0">
                    <a:solidFill>
                      <a:schemeClr val="accent3"/>
                    </a:solidFill>
                  </a:endParaRPr>
                </a:p>
              </p:txBody>
            </p:sp>
          </mc:Choice>
          <mc:Fallback>
            <p:sp>
              <p:nvSpPr>
                <p:cNvPr id="54" name="文本框 53"/>
                <p:cNvSpPr txBox="1">
                  <a:spLocks noRot="1" noChangeAspect="1" noMove="1" noResize="1" noEditPoints="1" noAdjustHandles="1" noChangeArrowheads="1" noChangeShapeType="1" noTextEdit="1"/>
                </p:cNvSpPr>
                <p:nvPr/>
              </p:nvSpPr>
              <p:spPr>
                <a:xfrm>
                  <a:off x="1920901" y="3244334"/>
                  <a:ext cx="1067217" cy="369332"/>
                </a:xfrm>
                <a:prstGeom prst="rect">
                  <a:avLst/>
                </a:prstGeom>
                <a:blipFill rotWithShape="1">
                  <a:blip r:embed="rId1"/>
                </a:blipFill>
              </p:spPr>
              <p:txBody>
                <a:bodyPr/>
                <a:lstStyle/>
                <a:p>
                  <a:r>
                    <a:rPr lang="zh-CN" altLang="en-US">
                      <a:noFill/>
                    </a:rPr>
                    <a:t> </a:t>
                  </a:r>
                </a:p>
              </p:txBody>
            </p:sp>
          </mc:Fallback>
        </mc:AlternateContent>
      </p:grpSp>
      <p:grpSp>
        <p:nvGrpSpPr>
          <p:cNvPr id="4" name="组合 3"/>
          <p:cNvGrpSpPr/>
          <p:nvPr/>
        </p:nvGrpSpPr>
        <p:grpSpPr>
          <a:xfrm>
            <a:off x="304800" y="749300"/>
            <a:ext cx="6192344" cy="400110"/>
            <a:chOff x="424117" y="898245"/>
            <a:chExt cx="6192344" cy="400110"/>
          </a:xfrm>
        </p:grpSpPr>
        <p:sp>
          <p:nvSpPr>
            <p:cNvPr id="2" name="平行四边形 1"/>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p:cNvSpPr txBox="1"/>
            <p:nvPr/>
          </p:nvSpPr>
          <p:spPr>
            <a:xfrm>
              <a:off x="1052423" y="898245"/>
              <a:ext cx="5564038" cy="400110"/>
            </a:xfrm>
            <a:prstGeom prst="rect">
              <a:avLst/>
            </a:prstGeom>
            <a:noFill/>
          </p:spPr>
          <p:txBody>
            <a:bodyPr wrap="square" rtlCol="0">
              <a:spAutoFit/>
            </a:bodyPr>
            <a:lstStyle/>
            <a:p>
              <a:r>
                <a:rPr lang="zh-CN" altLang="en-US" sz="2000" b="1" dirty="0"/>
                <a:t>选择重传协议</a:t>
              </a:r>
              <a:endParaRPr lang="zh-CN" altLang="en-US" sz="2000" b="1" dirty="0"/>
            </a:p>
          </p:txBody>
        </p:sp>
      </p:grpSp>
      <p:grpSp>
        <p:nvGrpSpPr>
          <p:cNvPr id="8" name="组合 7"/>
          <p:cNvGrpSpPr/>
          <p:nvPr/>
        </p:nvGrpSpPr>
        <p:grpSpPr>
          <a:xfrm>
            <a:off x="835457" y="1149410"/>
            <a:ext cx="10966223" cy="1046441"/>
            <a:chOff x="835457" y="1149410"/>
            <a:chExt cx="10966223" cy="1046441"/>
          </a:xfrm>
        </p:grpSpPr>
        <p:sp>
          <p:nvSpPr>
            <p:cNvPr id="5" name="文本框 4"/>
            <p:cNvSpPr txBox="1"/>
            <p:nvPr/>
          </p:nvSpPr>
          <p:spPr>
            <a:xfrm>
              <a:off x="835457" y="1149410"/>
              <a:ext cx="10966223" cy="646331"/>
            </a:xfrm>
            <a:prstGeom prst="rect">
              <a:avLst/>
            </a:prstGeom>
            <a:noFill/>
          </p:spPr>
          <p:txBody>
            <a:bodyPr wrap="square" rtlCol="0">
              <a:spAutoFit/>
            </a:bodyPr>
            <a:lstStyle/>
            <a:p>
              <a:r>
                <a:rPr lang="en-US" altLang="zh-CN" b="1" dirty="0"/>
                <a:t>【2011</a:t>
              </a:r>
              <a:r>
                <a:rPr lang="zh-CN" altLang="en-US" b="1" dirty="0"/>
                <a:t>年 题</a:t>
              </a:r>
              <a:r>
                <a:rPr lang="en-US" altLang="zh-CN" b="1" dirty="0"/>
                <a:t>35】</a:t>
              </a:r>
              <a:r>
                <a:rPr lang="zh-CN" altLang="en-US" b="1" dirty="0"/>
                <a:t>数据链路层采用选择重传协议（</a:t>
              </a:r>
              <a:r>
                <a:rPr lang="en-US" altLang="zh-CN" b="1" dirty="0"/>
                <a:t>SR</a:t>
              </a:r>
              <a:r>
                <a:rPr lang="zh-CN" altLang="en-US" b="1" dirty="0"/>
                <a:t>）传输数据，发送方已发送了</a:t>
              </a:r>
              <a:r>
                <a:rPr lang="en-US" altLang="zh-CN" b="1" dirty="0"/>
                <a:t>0~3</a:t>
              </a:r>
              <a:r>
                <a:rPr lang="zh-CN" altLang="en-US" b="1" dirty="0"/>
                <a:t>号数据帧，</a:t>
              </a:r>
              <a:endParaRPr lang="en-US" altLang="zh-CN" b="1" dirty="0"/>
            </a:p>
            <a:p>
              <a:r>
                <a:rPr lang="en-US" altLang="zh-CN" b="1" dirty="0"/>
                <a:t>                              </a:t>
              </a:r>
              <a:r>
                <a:rPr lang="zh-CN" altLang="en-US" b="1" dirty="0"/>
                <a:t>现已收到</a:t>
              </a:r>
              <a:r>
                <a:rPr lang="en-US" altLang="zh-CN" b="1" dirty="0"/>
                <a:t>1</a:t>
              </a:r>
              <a:r>
                <a:rPr lang="zh-CN" altLang="en-US" b="1" dirty="0"/>
                <a:t>号帧的确认，而</a:t>
              </a:r>
              <a:r>
                <a:rPr lang="en-US" altLang="zh-CN" b="1" dirty="0"/>
                <a:t>0</a:t>
              </a:r>
              <a:r>
                <a:rPr lang="zh-CN" altLang="en-US" b="1" dirty="0"/>
                <a:t>、</a:t>
              </a:r>
              <a:r>
                <a:rPr lang="en-US" altLang="zh-CN" b="1" dirty="0"/>
                <a:t>2</a:t>
              </a:r>
              <a:r>
                <a:rPr lang="zh-CN" altLang="en-US" b="1" dirty="0"/>
                <a:t>号帧依次超时，则</a:t>
              </a:r>
              <a:r>
                <a:rPr lang="zh-CN" altLang="en-US" b="1" dirty="0">
                  <a:solidFill>
                    <a:schemeClr val="accent1">
                      <a:lumMod val="75000"/>
                    </a:schemeClr>
                  </a:solidFill>
                </a:rPr>
                <a:t>此时</a:t>
              </a:r>
              <a:r>
                <a:rPr lang="zh-CN" altLang="en-US" b="1" dirty="0"/>
                <a:t>需要重传的帧数是（      ）。</a:t>
              </a:r>
              <a:endParaRPr lang="zh-CN" altLang="en-US" b="1" dirty="0"/>
            </a:p>
          </p:txBody>
        </p:sp>
        <p:sp>
          <p:nvSpPr>
            <p:cNvPr id="41" name="文本框 40"/>
            <p:cNvSpPr txBox="1"/>
            <p:nvPr/>
          </p:nvSpPr>
          <p:spPr>
            <a:xfrm>
              <a:off x="2421954" y="1826519"/>
              <a:ext cx="590962" cy="369332"/>
            </a:xfrm>
            <a:prstGeom prst="rect">
              <a:avLst/>
            </a:prstGeom>
            <a:noFill/>
          </p:spPr>
          <p:txBody>
            <a:bodyPr wrap="square" rtlCol="0">
              <a:spAutoFit/>
            </a:bodyPr>
            <a:lstStyle/>
            <a:p>
              <a:r>
                <a:rPr lang="en-US" altLang="zh-CN" b="1" dirty="0">
                  <a:latin typeface="Arial Narrow" panose="020B0606020202030204" charset="0"/>
                </a:rPr>
                <a:t>A. 1</a:t>
              </a:r>
              <a:endParaRPr lang="zh-CN" altLang="en-US" b="1" dirty="0">
                <a:latin typeface="Arial Narrow" panose="020B0606020202030204" charset="0"/>
              </a:endParaRPr>
            </a:p>
          </p:txBody>
        </p:sp>
        <p:sp>
          <p:nvSpPr>
            <p:cNvPr id="42" name="文本框 41"/>
            <p:cNvSpPr txBox="1"/>
            <p:nvPr/>
          </p:nvSpPr>
          <p:spPr>
            <a:xfrm>
              <a:off x="4063829" y="1826519"/>
              <a:ext cx="590962" cy="369332"/>
            </a:xfrm>
            <a:prstGeom prst="rect">
              <a:avLst/>
            </a:prstGeom>
            <a:noFill/>
          </p:spPr>
          <p:txBody>
            <a:bodyPr wrap="square" rtlCol="0">
              <a:spAutoFit/>
            </a:bodyPr>
            <a:lstStyle/>
            <a:p>
              <a:r>
                <a:rPr lang="en-US" altLang="zh-CN" b="1" dirty="0">
                  <a:latin typeface="Arial Narrow" panose="020B0606020202030204" charset="0"/>
                </a:rPr>
                <a:t>B. 2</a:t>
              </a:r>
              <a:endParaRPr lang="zh-CN" altLang="en-US" b="1" dirty="0">
                <a:latin typeface="Arial Narrow" panose="020B0606020202030204" charset="0"/>
              </a:endParaRPr>
            </a:p>
          </p:txBody>
        </p:sp>
        <p:sp>
          <p:nvSpPr>
            <p:cNvPr id="45" name="文本框 44"/>
            <p:cNvSpPr txBox="1"/>
            <p:nvPr/>
          </p:nvSpPr>
          <p:spPr>
            <a:xfrm>
              <a:off x="5705704" y="1826519"/>
              <a:ext cx="590962" cy="369332"/>
            </a:xfrm>
            <a:prstGeom prst="rect">
              <a:avLst/>
            </a:prstGeom>
            <a:noFill/>
          </p:spPr>
          <p:txBody>
            <a:bodyPr wrap="square" rtlCol="0">
              <a:spAutoFit/>
            </a:bodyPr>
            <a:lstStyle/>
            <a:p>
              <a:r>
                <a:rPr lang="en-US" altLang="zh-CN" b="1" dirty="0">
                  <a:latin typeface="Arial Narrow" panose="020B0606020202030204" charset="0"/>
                </a:rPr>
                <a:t>C. 3</a:t>
              </a:r>
              <a:endParaRPr lang="zh-CN" altLang="en-US" b="1" dirty="0">
                <a:latin typeface="Arial Narrow" panose="020B0606020202030204" charset="0"/>
              </a:endParaRPr>
            </a:p>
          </p:txBody>
        </p:sp>
        <p:sp>
          <p:nvSpPr>
            <p:cNvPr id="49" name="文本框 48"/>
            <p:cNvSpPr txBox="1"/>
            <p:nvPr/>
          </p:nvSpPr>
          <p:spPr>
            <a:xfrm>
              <a:off x="7347580" y="1826519"/>
              <a:ext cx="590962" cy="369332"/>
            </a:xfrm>
            <a:prstGeom prst="rect">
              <a:avLst/>
            </a:prstGeom>
            <a:noFill/>
          </p:spPr>
          <p:txBody>
            <a:bodyPr wrap="square" rtlCol="0">
              <a:spAutoFit/>
            </a:bodyPr>
            <a:lstStyle/>
            <a:p>
              <a:r>
                <a:rPr lang="en-US" altLang="zh-CN" b="1" dirty="0">
                  <a:latin typeface="Arial Narrow" panose="020B0606020202030204" charset="0"/>
                </a:rPr>
                <a:t>D. 4</a:t>
              </a:r>
              <a:endParaRPr lang="zh-CN" altLang="en-US" b="1" dirty="0">
                <a:latin typeface="Arial Narrow" panose="020B0606020202030204" charset="0"/>
              </a:endParaRPr>
            </a:p>
          </p:txBody>
        </p:sp>
      </p:grpSp>
      <p:sp>
        <p:nvSpPr>
          <p:cNvPr id="51" name="文本框 50"/>
          <p:cNvSpPr txBox="1"/>
          <p:nvPr/>
        </p:nvSpPr>
        <p:spPr>
          <a:xfrm>
            <a:off x="9770046" y="1369888"/>
            <a:ext cx="590962" cy="523220"/>
          </a:xfrm>
          <a:prstGeom prst="rect">
            <a:avLst/>
          </a:prstGeom>
          <a:noFill/>
        </p:spPr>
        <p:txBody>
          <a:bodyPr wrap="square" rtlCol="0">
            <a:spAutoFit/>
          </a:bodyPr>
          <a:lstStyle/>
          <a:p>
            <a:pPr algn="ctr"/>
            <a:r>
              <a:rPr lang="en-US" altLang="zh-CN" sz="2800" b="1" dirty="0">
                <a:solidFill>
                  <a:schemeClr val="accent1">
                    <a:lumMod val="75000"/>
                  </a:schemeClr>
                </a:solidFill>
                <a:latin typeface="Arial Black" panose="020B0A04020102020204" pitchFamily="34" charset="0"/>
              </a:rPr>
              <a:t>B</a:t>
            </a:r>
            <a:endParaRPr lang="zh-CN" altLang="en-US" sz="2800" b="1" dirty="0">
              <a:solidFill>
                <a:schemeClr val="accent1">
                  <a:lumMod val="75000"/>
                </a:schemeClr>
              </a:solidFill>
              <a:latin typeface="Arial Black" panose="020B0A04020102020204" pitchFamily="34" charset="0"/>
            </a:endParaRPr>
          </a:p>
        </p:txBody>
      </p:sp>
      <p:sp>
        <p:nvSpPr>
          <p:cNvPr id="56" name="文本框 55"/>
          <p:cNvSpPr txBox="1"/>
          <p:nvPr/>
        </p:nvSpPr>
        <p:spPr>
          <a:xfrm>
            <a:off x="933106" y="2149893"/>
            <a:ext cx="797018" cy="369332"/>
          </a:xfrm>
          <a:prstGeom prst="rect">
            <a:avLst/>
          </a:prstGeom>
          <a:noFill/>
        </p:spPr>
        <p:txBody>
          <a:bodyPr wrap="square" rtlCol="0">
            <a:spAutoFit/>
          </a:bodyPr>
          <a:lstStyle/>
          <a:p>
            <a:r>
              <a:rPr lang="zh-CN" altLang="en-US" b="1" dirty="0">
                <a:latin typeface="Arial Narrow" panose="020B0606020202030204" charset="0"/>
              </a:rPr>
              <a:t>解析</a:t>
            </a:r>
            <a:endParaRPr lang="zh-CN" altLang="en-US" b="1" dirty="0">
              <a:latin typeface="Arial Narrow" panose="020B0606020202030204" charset="0"/>
            </a:endParaRPr>
          </a:p>
        </p:txBody>
      </p:sp>
      <p:graphicFrame>
        <p:nvGraphicFramePr>
          <p:cNvPr id="57" name="表格 12"/>
          <p:cNvGraphicFramePr>
            <a:graphicFrameLocks noGrp="1"/>
          </p:cNvGraphicFramePr>
          <p:nvPr/>
        </p:nvGraphicFramePr>
        <p:xfrm>
          <a:off x="1411246" y="3068164"/>
          <a:ext cx="9395820" cy="370840"/>
        </p:xfrm>
        <a:graphic>
          <a:graphicData uri="http://schemas.openxmlformats.org/drawingml/2006/table">
            <a:tbl>
              <a:tblPr firstRow="1" bandRow="1">
                <a:tableStyleId>{5C22544A-7EE6-4342-B048-85BDC9FD1C3A}</a:tableStyleId>
              </a:tblPr>
              <a:tblGrid>
                <a:gridCol w="521990"/>
                <a:gridCol w="521990"/>
                <a:gridCol w="521990"/>
                <a:gridCol w="521990"/>
                <a:gridCol w="521990"/>
                <a:gridCol w="521990"/>
                <a:gridCol w="521990"/>
                <a:gridCol w="521990"/>
                <a:gridCol w="521990"/>
                <a:gridCol w="521990"/>
                <a:gridCol w="521990"/>
                <a:gridCol w="521990"/>
                <a:gridCol w="521990"/>
                <a:gridCol w="521990"/>
                <a:gridCol w="521990"/>
                <a:gridCol w="521990"/>
                <a:gridCol w="521990"/>
                <a:gridCol w="521990"/>
              </a:tblGrid>
              <a:tr h="370840">
                <a:tc>
                  <a:txBody>
                    <a:bodyPr/>
                    <a:lstStyle/>
                    <a:p>
                      <a:pPr algn="ctr"/>
                      <a:r>
                        <a:rPr lang="en-US" altLang="zh-CN" dirty="0">
                          <a:solidFill>
                            <a:schemeClr val="tx1"/>
                          </a:solidFill>
                          <a:latin typeface="Arial Black" panose="020B0A04020102020204" pitchFamily="34" charset="0"/>
                        </a:rPr>
                        <a:t>0</a:t>
                      </a:r>
                      <a:endParaRPr lang="zh-CN" altLang="en-US" dirty="0">
                        <a:solidFill>
                          <a:schemeClr val="tx1"/>
                        </a:solidFill>
                        <a:latin typeface="Arial Black" panose="020B0A040201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dirty="0">
                          <a:solidFill>
                            <a:schemeClr val="tx1"/>
                          </a:solidFill>
                          <a:latin typeface="Arial Black" panose="020B0A04020102020204" pitchFamily="34" charset="0"/>
                        </a:rPr>
                        <a:t>1</a:t>
                      </a:r>
                      <a:endParaRPr lang="zh-CN" altLang="en-US" dirty="0">
                        <a:solidFill>
                          <a:schemeClr val="tx1"/>
                        </a:solidFill>
                        <a:latin typeface="Arial Black" panose="020B0A040201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dirty="0">
                          <a:solidFill>
                            <a:schemeClr val="tx1"/>
                          </a:solidFill>
                          <a:latin typeface="Arial Black" panose="020B0A04020102020204" pitchFamily="34" charset="0"/>
                        </a:rPr>
                        <a:t>2</a:t>
                      </a:r>
                      <a:endParaRPr lang="zh-CN" altLang="en-US" dirty="0">
                        <a:solidFill>
                          <a:schemeClr val="tx1"/>
                        </a:solidFill>
                        <a:latin typeface="Arial Black" panose="020B0A040201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dirty="0">
                          <a:solidFill>
                            <a:schemeClr val="tx1"/>
                          </a:solidFill>
                          <a:latin typeface="Arial Black" panose="020B0A04020102020204" pitchFamily="34" charset="0"/>
                        </a:rPr>
                        <a:t>3</a:t>
                      </a:r>
                      <a:endParaRPr lang="zh-CN" altLang="en-US" dirty="0">
                        <a:solidFill>
                          <a:schemeClr val="tx1"/>
                        </a:solidFill>
                        <a:latin typeface="Arial Black" panose="020B0A040201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dirty="0">
                          <a:solidFill>
                            <a:schemeClr val="tx1"/>
                          </a:solidFill>
                          <a:latin typeface="Arial Black" panose="020B0A04020102020204" pitchFamily="34" charset="0"/>
                        </a:rPr>
                        <a:t>4</a:t>
                      </a:r>
                      <a:endParaRPr lang="zh-CN" altLang="en-US" dirty="0">
                        <a:solidFill>
                          <a:schemeClr val="tx1"/>
                        </a:solidFill>
                        <a:latin typeface="Arial Black" panose="020B0A040201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dirty="0">
                          <a:solidFill>
                            <a:schemeClr val="tx1"/>
                          </a:solidFill>
                          <a:latin typeface="Arial Black" panose="020B0A04020102020204" pitchFamily="34" charset="0"/>
                        </a:rPr>
                        <a:t>5</a:t>
                      </a:r>
                      <a:endParaRPr lang="zh-CN" altLang="en-US" dirty="0">
                        <a:solidFill>
                          <a:schemeClr val="tx1"/>
                        </a:solidFill>
                        <a:latin typeface="Arial Black" panose="020B0A040201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dirty="0">
                          <a:solidFill>
                            <a:schemeClr val="tx1"/>
                          </a:solidFill>
                          <a:latin typeface="Arial Black" panose="020B0A04020102020204" pitchFamily="34" charset="0"/>
                        </a:rPr>
                        <a:t>6</a:t>
                      </a:r>
                      <a:endParaRPr lang="zh-CN" altLang="en-US" dirty="0">
                        <a:solidFill>
                          <a:schemeClr val="tx1"/>
                        </a:solidFill>
                        <a:latin typeface="Arial Black" panose="020B0A040201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dirty="0">
                          <a:solidFill>
                            <a:schemeClr val="tx1"/>
                          </a:solidFill>
                          <a:latin typeface="Arial Black" panose="020B0A04020102020204" pitchFamily="34" charset="0"/>
                        </a:rPr>
                        <a:t>7</a:t>
                      </a:r>
                      <a:endParaRPr lang="zh-CN" altLang="en-US" dirty="0">
                        <a:solidFill>
                          <a:schemeClr val="tx1"/>
                        </a:solidFill>
                        <a:latin typeface="Arial Black" panose="020B0A040201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dirty="0">
                          <a:solidFill>
                            <a:schemeClr val="tx1"/>
                          </a:solidFill>
                          <a:latin typeface="Arial Black" panose="020B0A04020102020204" pitchFamily="34" charset="0"/>
                        </a:rPr>
                        <a:t>8</a:t>
                      </a:r>
                      <a:endParaRPr lang="zh-CN" altLang="en-US" dirty="0">
                        <a:solidFill>
                          <a:schemeClr val="tx1"/>
                        </a:solidFill>
                        <a:latin typeface="Arial Black" panose="020B0A040201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dirty="0">
                          <a:solidFill>
                            <a:schemeClr val="tx1"/>
                          </a:solidFill>
                          <a:latin typeface="Arial Black" panose="020B0A04020102020204" pitchFamily="34" charset="0"/>
                        </a:rPr>
                        <a:t>9</a:t>
                      </a:r>
                      <a:endParaRPr lang="zh-CN" altLang="en-US" dirty="0">
                        <a:solidFill>
                          <a:schemeClr val="tx1"/>
                        </a:solidFill>
                        <a:latin typeface="Arial Black" panose="020B0A040201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dirty="0">
                          <a:solidFill>
                            <a:schemeClr val="tx1"/>
                          </a:solidFill>
                          <a:latin typeface="Arial Black" panose="020B0A04020102020204" pitchFamily="34" charset="0"/>
                        </a:rPr>
                        <a:t>10</a:t>
                      </a:r>
                      <a:endParaRPr lang="zh-CN" altLang="en-US" dirty="0">
                        <a:solidFill>
                          <a:schemeClr val="tx1"/>
                        </a:solidFill>
                        <a:latin typeface="Arial Black" panose="020B0A040201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dirty="0">
                          <a:solidFill>
                            <a:schemeClr val="tx1"/>
                          </a:solidFill>
                          <a:latin typeface="Arial Black" panose="020B0A04020102020204" pitchFamily="34" charset="0"/>
                        </a:rPr>
                        <a:t>11</a:t>
                      </a:r>
                      <a:endParaRPr lang="zh-CN" altLang="en-US" dirty="0">
                        <a:solidFill>
                          <a:schemeClr val="tx1"/>
                        </a:solidFill>
                        <a:latin typeface="Arial Black" panose="020B0A040201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dirty="0">
                          <a:solidFill>
                            <a:schemeClr val="tx1"/>
                          </a:solidFill>
                          <a:latin typeface="Arial Black" panose="020B0A04020102020204" pitchFamily="34" charset="0"/>
                        </a:rPr>
                        <a:t>12</a:t>
                      </a:r>
                      <a:endParaRPr lang="zh-CN" altLang="en-US" dirty="0">
                        <a:solidFill>
                          <a:schemeClr val="tx1"/>
                        </a:solidFill>
                        <a:latin typeface="Arial Black" panose="020B0A040201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dirty="0">
                          <a:solidFill>
                            <a:schemeClr val="tx1"/>
                          </a:solidFill>
                          <a:latin typeface="Arial Black" panose="020B0A04020102020204" pitchFamily="34" charset="0"/>
                        </a:rPr>
                        <a:t>13</a:t>
                      </a:r>
                      <a:endParaRPr lang="zh-CN" altLang="en-US" dirty="0">
                        <a:solidFill>
                          <a:schemeClr val="tx1"/>
                        </a:solidFill>
                        <a:latin typeface="Arial Black" panose="020B0A040201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dirty="0">
                          <a:solidFill>
                            <a:schemeClr val="tx1"/>
                          </a:solidFill>
                          <a:latin typeface="Arial Black" panose="020B0A04020102020204" pitchFamily="34" charset="0"/>
                        </a:rPr>
                        <a:t>14</a:t>
                      </a:r>
                      <a:endParaRPr lang="zh-CN" altLang="en-US" dirty="0">
                        <a:solidFill>
                          <a:schemeClr val="tx1"/>
                        </a:solidFill>
                        <a:latin typeface="Arial Black" panose="020B0A040201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dirty="0">
                          <a:solidFill>
                            <a:schemeClr val="tx1"/>
                          </a:solidFill>
                          <a:latin typeface="Arial Black" panose="020B0A04020102020204" pitchFamily="34" charset="0"/>
                        </a:rPr>
                        <a:t>15</a:t>
                      </a:r>
                      <a:endParaRPr lang="zh-CN" altLang="en-US" dirty="0">
                        <a:solidFill>
                          <a:schemeClr val="tx1"/>
                        </a:solidFill>
                        <a:latin typeface="Arial Black" panose="020B0A040201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dirty="0">
                          <a:solidFill>
                            <a:schemeClr val="tx1"/>
                          </a:solidFill>
                          <a:latin typeface="Arial Black" panose="020B0A04020102020204" pitchFamily="34" charset="0"/>
                        </a:rPr>
                        <a:t>0</a:t>
                      </a:r>
                      <a:endParaRPr lang="zh-CN" altLang="en-US" dirty="0">
                        <a:solidFill>
                          <a:schemeClr val="tx1"/>
                        </a:solidFill>
                        <a:latin typeface="Arial Black" panose="020B0A040201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dirty="0">
                          <a:solidFill>
                            <a:schemeClr val="tx1"/>
                          </a:solidFill>
                          <a:latin typeface="Arial Black" panose="020B0A04020102020204" pitchFamily="34" charset="0"/>
                        </a:rPr>
                        <a:t>…</a:t>
                      </a:r>
                      <a:endParaRPr lang="zh-CN" altLang="en-US" dirty="0">
                        <a:solidFill>
                          <a:schemeClr val="tx1"/>
                        </a:solidFill>
                        <a:latin typeface="Arial Black" panose="020B0A040201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bl>
          </a:graphicData>
        </a:graphic>
      </p:graphicFrame>
      <p:sp>
        <p:nvSpPr>
          <p:cNvPr id="58" name="矩形 57"/>
          <p:cNvSpPr/>
          <p:nvPr/>
        </p:nvSpPr>
        <p:spPr>
          <a:xfrm>
            <a:off x="1411246" y="3068164"/>
            <a:ext cx="2081894" cy="369332"/>
          </a:xfrm>
          <a:prstGeom prst="rect">
            <a:avLst/>
          </a:prstGeom>
          <a:solidFill>
            <a:schemeClr val="accent3">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9" name="组合 58"/>
          <p:cNvGrpSpPr/>
          <p:nvPr/>
        </p:nvGrpSpPr>
        <p:grpSpPr>
          <a:xfrm>
            <a:off x="1850050" y="3384025"/>
            <a:ext cx="703823" cy="811196"/>
            <a:chOff x="1317154" y="4039425"/>
            <a:chExt cx="703823" cy="811196"/>
          </a:xfrm>
        </p:grpSpPr>
        <p:sp>
          <p:nvSpPr>
            <p:cNvPr id="60" name="文本框 59"/>
            <p:cNvSpPr txBox="1"/>
            <p:nvPr/>
          </p:nvSpPr>
          <p:spPr>
            <a:xfrm>
              <a:off x="1317154" y="4481289"/>
              <a:ext cx="703823" cy="369332"/>
            </a:xfrm>
            <a:prstGeom prst="rect">
              <a:avLst/>
            </a:prstGeom>
            <a:noFill/>
          </p:spPr>
          <p:txBody>
            <a:bodyPr wrap="square" rtlCol="0">
              <a:spAutoFit/>
            </a:bodyPr>
            <a:lstStyle/>
            <a:p>
              <a:pPr algn="ctr"/>
              <a:r>
                <a:rPr lang="en-US" altLang="zh-CN" b="1" dirty="0">
                  <a:solidFill>
                    <a:schemeClr val="accent4"/>
                  </a:solidFill>
                  <a:latin typeface="Arial Narrow" panose="020B0606020202030204" charset="0"/>
                </a:rPr>
                <a:t>ACK1</a:t>
              </a:r>
              <a:endParaRPr lang="zh-CN" altLang="en-US" b="1" dirty="0">
                <a:solidFill>
                  <a:schemeClr val="accent4"/>
                </a:solidFill>
                <a:latin typeface="Arial Narrow" panose="020B0606020202030204" charset="0"/>
              </a:endParaRPr>
            </a:p>
          </p:txBody>
        </p:sp>
        <p:cxnSp>
          <p:nvCxnSpPr>
            <p:cNvPr id="61" name="直接箭头连接符 60"/>
            <p:cNvCxnSpPr/>
            <p:nvPr/>
          </p:nvCxnSpPr>
          <p:spPr>
            <a:xfrm flipV="1">
              <a:off x="1669066" y="4039425"/>
              <a:ext cx="0" cy="490292"/>
            </a:xfrm>
            <a:prstGeom prst="straightConnector1">
              <a:avLst/>
            </a:prstGeom>
            <a:ln w="254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grpSp>
      <p:grpSp>
        <p:nvGrpSpPr>
          <p:cNvPr id="65" name="组合 64"/>
          <p:cNvGrpSpPr/>
          <p:nvPr/>
        </p:nvGrpSpPr>
        <p:grpSpPr>
          <a:xfrm>
            <a:off x="1295584" y="3384025"/>
            <a:ext cx="743578" cy="1230445"/>
            <a:chOff x="4523039" y="4744412"/>
            <a:chExt cx="743578" cy="1230445"/>
          </a:xfrm>
        </p:grpSpPr>
        <p:sp>
          <p:nvSpPr>
            <p:cNvPr id="66" name="chronometer_117482"/>
            <p:cNvSpPr/>
            <p:nvPr/>
          </p:nvSpPr>
          <p:spPr>
            <a:xfrm>
              <a:off x="4742522" y="5286963"/>
              <a:ext cx="304613" cy="369332"/>
            </a:xfrm>
            <a:custGeom>
              <a:avLst/>
              <a:gdLst>
                <a:gd name="T0" fmla="*/ 0 w 3733"/>
                <a:gd name="T1" fmla="*/ 2667 h 4533"/>
                <a:gd name="T2" fmla="*/ 1867 w 3733"/>
                <a:gd name="T3" fmla="*/ 4533 h 4533"/>
                <a:gd name="T4" fmla="*/ 3733 w 3733"/>
                <a:gd name="T5" fmla="*/ 2667 h 4533"/>
                <a:gd name="T6" fmla="*/ 3161 w 3733"/>
                <a:gd name="T7" fmla="*/ 1323 h 4533"/>
                <a:gd name="T8" fmla="*/ 3408 w 3733"/>
                <a:gd name="T9" fmla="*/ 1075 h 4533"/>
                <a:gd name="T10" fmla="*/ 3408 w 3733"/>
                <a:gd name="T11" fmla="*/ 792 h 4533"/>
                <a:gd name="T12" fmla="*/ 3125 w 3733"/>
                <a:gd name="T13" fmla="*/ 792 h 4533"/>
                <a:gd name="T14" fmla="*/ 2842 w 3733"/>
                <a:gd name="T15" fmla="*/ 1076 h 4533"/>
                <a:gd name="T16" fmla="*/ 2067 w 3733"/>
                <a:gd name="T17" fmla="*/ 811 h 4533"/>
                <a:gd name="T18" fmla="*/ 2067 w 3733"/>
                <a:gd name="T19" fmla="*/ 400 h 4533"/>
                <a:gd name="T20" fmla="*/ 2667 w 3733"/>
                <a:gd name="T21" fmla="*/ 400 h 4533"/>
                <a:gd name="T22" fmla="*/ 2867 w 3733"/>
                <a:gd name="T23" fmla="*/ 200 h 4533"/>
                <a:gd name="T24" fmla="*/ 2667 w 3733"/>
                <a:gd name="T25" fmla="*/ 0 h 4533"/>
                <a:gd name="T26" fmla="*/ 1067 w 3733"/>
                <a:gd name="T27" fmla="*/ 0 h 4533"/>
                <a:gd name="T28" fmla="*/ 867 w 3733"/>
                <a:gd name="T29" fmla="*/ 200 h 4533"/>
                <a:gd name="T30" fmla="*/ 1067 w 3733"/>
                <a:gd name="T31" fmla="*/ 400 h 4533"/>
                <a:gd name="T32" fmla="*/ 1667 w 3733"/>
                <a:gd name="T33" fmla="*/ 400 h 4533"/>
                <a:gd name="T34" fmla="*/ 1667 w 3733"/>
                <a:gd name="T35" fmla="*/ 811 h 4533"/>
                <a:gd name="T36" fmla="*/ 891 w 3733"/>
                <a:gd name="T37" fmla="*/ 1076 h 4533"/>
                <a:gd name="T38" fmla="*/ 608 w 3733"/>
                <a:gd name="T39" fmla="*/ 792 h 4533"/>
                <a:gd name="T40" fmla="*/ 325 w 3733"/>
                <a:gd name="T41" fmla="*/ 792 h 4533"/>
                <a:gd name="T42" fmla="*/ 325 w 3733"/>
                <a:gd name="T43" fmla="*/ 1075 h 4533"/>
                <a:gd name="T44" fmla="*/ 573 w 3733"/>
                <a:gd name="T45" fmla="*/ 1323 h 4533"/>
                <a:gd name="T46" fmla="*/ 0 w 3733"/>
                <a:gd name="T47" fmla="*/ 2667 h 4533"/>
                <a:gd name="T48" fmla="*/ 1667 w 3733"/>
                <a:gd name="T49" fmla="*/ 1801 h 4533"/>
                <a:gd name="T50" fmla="*/ 1867 w 3733"/>
                <a:gd name="T51" fmla="*/ 1601 h 4533"/>
                <a:gd name="T52" fmla="*/ 2067 w 3733"/>
                <a:gd name="T53" fmla="*/ 1801 h 4533"/>
                <a:gd name="T54" fmla="*/ 2067 w 3733"/>
                <a:gd name="T55" fmla="*/ 2468 h 4533"/>
                <a:gd name="T56" fmla="*/ 2733 w 3733"/>
                <a:gd name="T57" fmla="*/ 2468 h 4533"/>
                <a:gd name="T58" fmla="*/ 2933 w 3733"/>
                <a:gd name="T59" fmla="*/ 2668 h 4533"/>
                <a:gd name="T60" fmla="*/ 2733 w 3733"/>
                <a:gd name="T61" fmla="*/ 2868 h 4533"/>
                <a:gd name="T62" fmla="*/ 1867 w 3733"/>
                <a:gd name="T63" fmla="*/ 2868 h 4533"/>
                <a:gd name="T64" fmla="*/ 1667 w 3733"/>
                <a:gd name="T65" fmla="*/ 2668 h 4533"/>
                <a:gd name="T66" fmla="*/ 1667 w 3733"/>
                <a:gd name="T67" fmla="*/ 1801 h 4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733" h="4533">
                  <a:moveTo>
                    <a:pt x="0" y="2667"/>
                  </a:moveTo>
                  <a:cubicBezTo>
                    <a:pt x="0" y="3696"/>
                    <a:pt x="837" y="4533"/>
                    <a:pt x="1867" y="4533"/>
                  </a:cubicBezTo>
                  <a:cubicBezTo>
                    <a:pt x="2896" y="4533"/>
                    <a:pt x="3733" y="3696"/>
                    <a:pt x="3733" y="2667"/>
                  </a:cubicBezTo>
                  <a:cubicBezTo>
                    <a:pt x="3733" y="2139"/>
                    <a:pt x="3513" y="1662"/>
                    <a:pt x="3161" y="1323"/>
                  </a:cubicBezTo>
                  <a:lnTo>
                    <a:pt x="3408" y="1075"/>
                  </a:lnTo>
                  <a:cubicBezTo>
                    <a:pt x="3486" y="997"/>
                    <a:pt x="3486" y="870"/>
                    <a:pt x="3408" y="792"/>
                  </a:cubicBezTo>
                  <a:cubicBezTo>
                    <a:pt x="3330" y="714"/>
                    <a:pt x="3203" y="714"/>
                    <a:pt x="3125" y="792"/>
                  </a:cubicBezTo>
                  <a:lnTo>
                    <a:pt x="2842" y="1076"/>
                  </a:lnTo>
                  <a:cubicBezTo>
                    <a:pt x="2612" y="934"/>
                    <a:pt x="2348" y="841"/>
                    <a:pt x="2067" y="811"/>
                  </a:cubicBezTo>
                  <a:lnTo>
                    <a:pt x="2067" y="400"/>
                  </a:lnTo>
                  <a:lnTo>
                    <a:pt x="2667" y="400"/>
                  </a:lnTo>
                  <a:cubicBezTo>
                    <a:pt x="2777" y="400"/>
                    <a:pt x="2867" y="310"/>
                    <a:pt x="2867" y="200"/>
                  </a:cubicBezTo>
                  <a:cubicBezTo>
                    <a:pt x="2867" y="90"/>
                    <a:pt x="2777" y="0"/>
                    <a:pt x="2667" y="0"/>
                  </a:cubicBezTo>
                  <a:lnTo>
                    <a:pt x="1067" y="0"/>
                  </a:lnTo>
                  <a:cubicBezTo>
                    <a:pt x="956" y="0"/>
                    <a:pt x="867" y="90"/>
                    <a:pt x="867" y="200"/>
                  </a:cubicBezTo>
                  <a:cubicBezTo>
                    <a:pt x="867" y="310"/>
                    <a:pt x="956" y="400"/>
                    <a:pt x="1067" y="400"/>
                  </a:cubicBezTo>
                  <a:lnTo>
                    <a:pt x="1667" y="400"/>
                  </a:lnTo>
                  <a:lnTo>
                    <a:pt x="1667" y="811"/>
                  </a:lnTo>
                  <a:cubicBezTo>
                    <a:pt x="1385" y="841"/>
                    <a:pt x="1122" y="934"/>
                    <a:pt x="891" y="1076"/>
                  </a:cubicBezTo>
                  <a:lnTo>
                    <a:pt x="608" y="792"/>
                  </a:lnTo>
                  <a:cubicBezTo>
                    <a:pt x="530" y="714"/>
                    <a:pt x="403" y="714"/>
                    <a:pt x="325" y="792"/>
                  </a:cubicBezTo>
                  <a:cubicBezTo>
                    <a:pt x="247" y="870"/>
                    <a:pt x="247" y="997"/>
                    <a:pt x="325" y="1075"/>
                  </a:cubicBezTo>
                  <a:lnTo>
                    <a:pt x="573" y="1323"/>
                  </a:lnTo>
                  <a:cubicBezTo>
                    <a:pt x="220" y="1662"/>
                    <a:pt x="0" y="2139"/>
                    <a:pt x="0" y="2667"/>
                  </a:cubicBezTo>
                  <a:close/>
                  <a:moveTo>
                    <a:pt x="1667" y="1801"/>
                  </a:moveTo>
                  <a:cubicBezTo>
                    <a:pt x="1667" y="1691"/>
                    <a:pt x="1756" y="1601"/>
                    <a:pt x="1867" y="1601"/>
                  </a:cubicBezTo>
                  <a:cubicBezTo>
                    <a:pt x="1977" y="1601"/>
                    <a:pt x="2067" y="1691"/>
                    <a:pt x="2067" y="1801"/>
                  </a:cubicBezTo>
                  <a:lnTo>
                    <a:pt x="2067" y="2468"/>
                  </a:lnTo>
                  <a:lnTo>
                    <a:pt x="2733" y="2468"/>
                  </a:lnTo>
                  <a:cubicBezTo>
                    <a:pt x="2844" y="2468"/>
                    <a:pt x="2933" y="2557"/>
                    <a:pt x="2933" y="2668"/>
                  </a:cubicBezTo>
                  <a:cubicBezTo>
                    <a:pt x="2933" y="2778"/>
                    <a:pt x="2844" y="2868"/>
                    <a:pt x="2733" y="2868"/>
                  </a:cubicBezTo>
                  <a:lnTo>
                    <a:pt x="1867" y="2868"/>
                  </a:lnTo>
                  <a:cubicBezTo>
                    <a:pt x="1756" y="2868"/>
                    <a:pt x="1667" y="2778"/>
                    <a:pt x="1667" y="2668"/>
                  </a:cubicBezTo>
                  <a:lnTo>
                    <a:pt x="1667" y="1801"/>
                  </a:lnTo>
                  <a:close/>
                </a:path>
              </a:pathLst>
            </a:cu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67" name="íşlïḍè"/>
            <p:cNvSpPr txBox="1"/>
            <p:nvPr/>
          </p:nvSpPr>
          <p:spPr>
            <a:xfrm>
              <a:off x="4523039" y="5656295"/>
              <a:ext cx="743578" cy="318562"/>
            </a:xfrm>
            <a:prstGeom prst="rect">
              <a:avLst/>
            </a:prstGeom>
            <a:noFill/>
          </p:spPr>
          <p:txBody>
            <a:bodyPr wrap="square" lIns="91440" tIns="45720" rIns="91440" bIns="45720" anchor="ctr">
              <a:noAutofit/>
            </a:bodyPr>
            <a:lstStyle/>
            <a:p>
              <a:pPr algn="ctr"/>
              <a:r>
                <a:rPr lang="zh-CN" altLang="en-US" b="1" dirty="0">
                  <a:solidFill>
                    <a:schemeClr val="accent1">
                      <a:lumMod val="75000"/>
                    </a:schemeClr>
                  </a:solidFill>
                </a:rPr>
                <a:t>超时</a:t>
              </a:r>
              <a:endParaRPr lang="en-US" altLang="zh-CN" b="1" dirty="0">
                <a:solidFill>
                  <a:schemeClr val="accent1">
                    <a:lumMod val="75000"/>
                  </a:schemeClr>
                </a:solidFill>
              </a:endParaRPr>
            </a:p>
          </p:txBody>
        </p:sp>
        <p:cxnSp>
          <p:nvCxnSpPr>
            <p:cNvPr id="68" name="直接箭头连接符 67"/>
            <p:cNvCxnSpPr/>
            <p:nvPr/>
          </p:nvCxnSpPr>
          <p:spPr>
            <a:xfrm flipV="1">
              <a:off x="4896702" y="4744412"/>
              <a:ext cx="0" cy="490292"/>
            </a:xfrm>
            <a:prstGeom prst="straightConnector1">
              <a:avLst/>
            </a:prstGeom>
            <a:ln w="254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grpSp>
      <p:grpSp>
        <p:nvGrpSpPr>
          <p:cNvPr id="69" name="组合 68"/>
          <p:cNvGrpSpPr/>
          <p:nvPr/>
        </p:nvGrpSpPr>
        <p:grpSpPr>
          <a:xfrm>
            <a:off x="2337829" y="3384025"/>
            <a:ext cx="743578" cy="1230445"/>
            <a:chOff x="4523039" y="4744412"/>
            <a:chExt cx="743578" cy="1230445"/>
          </a:xfrm>
        </p:grpSpPr>
        <p:sp>
          <p:nvSpPr>
            <p:cNvPr id="70" name="chronometer_117482"/>
            <p:cNvSpPr/>
            <p:nvPr/>
          </p:nvSpPr>
          <p:spPr>
            <a:xfrm>
              <a:off x="4742522" y="5286963"/>
              <a:ext cx="304613" cy="369332"/>
            </a:xfrm>
            <a:custGeom>
              <a:avLst/>
              <a:gdLst>
                <a:gd name="T0" fmla="*/ 0 w 3733"/>
                <a:gd name="T1" fmla="*/ 2667 h 4533"/>
                <a:gd name="T2" fmla="*/ 1867 w 3733"/>
                <a:gd name="T3" fmla="*/ 4533 h 4533"/>
                <a:gd name="T4" fmla="*/ 3733 w 3733"/>
                <a:gd name="T5" fmla="*/ 2667 h 4533"/>
                <a:gd name="T6" fmla="*/ 3161 w 3733"/>
                <a:gd name="T7" fmla="*/ 1323 h 4533"/>
                <a:gd name="T8" fmla="*/ 3408 w 3733"/>
                <a:gd name="T9" fmla="*/ 1075 h 4533"/>
                <a:gd name="T10" fmla="*/ 3408 w 3733"/>
                <a:gd name="T11" fmla="*/ 792 h 4533"/>
                <a:gd name="T12" fmla="*/ 3125 w 3733"/>
                <a:gd name="T13" fmla="*/ 792 h 4533"/>
                <a:gd name="T14" fmla="*/ 2842 w 3733"/>
                <a:gd name="T15" fmla="*/ 1076 h 4533"/>
                <a:gd name="T16" fmla="*/ 2067 w 3733"/>
                <a:gd name="T17" fmla="*/ 811 h 4533"/>
                <a:gd name="T18" fmla="*/ 2067 w 3733"/>
                <a:gd name="T19" fmla="*/ 400 h 4533"/>
                <a:gd name="T20" fmla="*/ 2667 w 3733"/>
                <a:gd name="T21" fmla="*/ 400 h 4533"/>
                <a:gd name="T22" fmla="*/ 2867 w 3733"/>
                <a:gd name="T23" fmla="*/ 200 h 4533"/>
                <a:gd name="T24" fmla="*/ 2667 w 3733"/>
                <a:gd name="T25" fmla="*/ 0 h 4533"/>
                <a:gd name="T26" fmla="*/ 1067 w 3733"/>
                <a:gd name="T27" fmla="*/ 0 h 4533"/>
                <a:gd name="T28" fmla="*/ 867 w 3733"/>
                <a:gd name="T29" fmla="*/ 200 h 4533"/>
                <a:gd name="T30" fmla="*/ 1067 w 3733"/>
                <a:gd name="T31" fmla="*/ 400 h 4533"/>
                <a:gd name="T32" fmla="*/ 1667 w 3733"/>
                <a:gd name="T33" fmla="*/ 400 h 4533"/>
                <a:gd name="T34" fmla="*/ 1667 w 3733"/>
                <a:gd name="T35" fmla="*/ 811 h 4533"/>
                <a:gd name="T36" fmla="*/ 891 w 3733"/>
                <a:gd name="T37" fmla="*/ 1076 h 4533"/>
                <a:gd name="T38" fmla="*/ 608 w 3733"/>
                <a:gd name="T39" fmla="*/ 792 h 4533"/>
                <a:gd name="T40" fmla="*/ 325 w 3733"/>
                <a:gd name="T41" fmla="*/ 792 h 4533"/>
                <a:gd name="T42" fmla="*/ 325 w 3733"/>
                <a:gd name="T43" fmla="*/ 1075 h 4533"/>
                <a:gd name="T44" fmla="*/ 573 w 3733"/>
                <a:gd name="T45" fmla="*/ 1323 h 4533"/>
                <a:gd name="T46" fmla="*/ 0 w 3733"/>
                <a:gd name="T47" fmla="*/ 2667 h 4533"/>
                <a:gd name="T48" fmla="*/ 1667 w 3733"/>
                <a:gd name="T49" fmla="*/ 1801 h 4533"/>
                <a:gd name="T50" fmla="*/ 1867 w 3733"/>
                <a:gd name="T51" fmla="*/ 1601 h 4533"/>
                <a:gd name="T52" fmla="*/ 2067 w 3733"/>
                <a:gd name="T53" fmla="*/ 1801 h 4533"/>
                <a:gd name="T54" fmla="*/ 2067 w 3733"/>
                <a:gd name="T55" fmla="*/ 2468 h 4533"/>
                <a:gd name="T56" fmla="*/ 2733 w 3733"/>
                <a:gd name="T57" fmla="*/ 2468 h 4533"/>
                <a:gd name="T58" fmla="*/ 2933 w 3733"/>
                <a:gd name="T59" fmla="*/ 2668 h 4533"/>
                <a:gd name="T60" fmla="*/ 2733 w 3733"/>
                <a:gd name="T61" fmla="*/ 2868 h 4533"/>
                <a:gd name="T62" fmla="*/ 1867 w 3733"/>
                <a:gd name="T63" fmla="*/ 2868 h 4533"/>
                <a:gd name="T64" fmla="*/ 1667 w 3733"/>
                <a:gd name="T65" fmla="*/ 2668 h 4533"/>
                <a:gd name="T66" fmla="*/ 1667 w 3733"/>
                <a:gd name="T67" fmla="*/ 1801 h 4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733" h="4533">
                  <a:moveTo>
                    <a:pt x="0" y="2667"/>
                  </a:moveTo>
                  <a:cubicBezTo>
                    <a:pt x="0" y="3696"/>
                    <a:pt x="837" y="4533"/>
                    <a:pt x="1867" y="4533"/>
                  </a:cubicBezTo>
                  <a:cubicBezTo>
                    <a:pt x="2896" y="4533"/>
                    <a:pt x="3733" y="3696"/>
                    <a:pt x="3733" y="2667"/>
                  </a:cubicBezTo>
                  <a:cubicBezTo>
                    <a:pt x="3733" y="2139"/>
                    <a:pt x="3513" y="1662"/>
                    <a:pt x="3161" y="1323"/>
                  </a:cubicBezTo>
                  <a:lnTo>
                    <a:pt x="3408" y="1075"/>
                  </a:lnTo>
                  <a:cubicBezTo>
                    <a:pt x="3486" y="997"/>
                    <a:pt x="3486" y="870"/>
                    <a:pt x="3408" y="792"/>
                  </a:cubicBezTo>
                  <a:cubicBezTo>
                    <a:pt x="3330" y="714"/>
                    <a:pt x="3203" y="714"/>
                    <a:pt x="3125" y="792"/>
                  </a:cubicBezTo>
                  <a:lnTo>
                    <a:pt x="2842" y="1076"/>
                  </a:lnTo>
                  <a:cubicBezTo>
                    <a:pt x="2612" y="934"/>
                    <a:pt x="2348" y="841"/>
                    <a:pt x="2067" y="811"/>
                  </a:cubicBezTo>
                  <a:lnTo>
                    <a:pt x="2067" y="400"/>
                  </a:lnTo>
                  <a:lnTo>
                    <a:pt x="2667" y="400"/>
                  </a:lnTo>
                  <a:cubicBezTo>
                    <a:pt x="2777" y="400"/>
                    <a:pt x="2867" y="310"/>
                    <a:pt x="2867" y="200"/>
                  </a:cubicBezTo>
                  <a:cubicBezTo>
                    <a:pt x="2867" y="90"/>
                    <a:pt x="2777" y="0"/>
                    <a:pt x="2667" y="0"/>
                  </a:cubicBezTo>
                  <a:lnTo>
                    <a:pt x="1067" y="0"/>
                  </a:lnTo>
                  <a:cubicBezTo>
                    <a:pt x="956" y="0"/>
                    <a:pt x="867" y="90"/>
                    <a:pt x="867" y="200"/>
                  </a:cubicBezTo>
                  <a:cubicBezTo>
                    <a:pt x="867" y="310"/>
                    <a:pt x="956" y="400"/>
                    <a:pt x="1067" y="400"/>
                  </a:cubicBezTo>
                  <a:lnTo>
                    <a:pt x="1667" y="400"/>
                  </a:lnTo>
                  <a:lnTo>
                    <a:pt x="1667" y="811"/>
                  </a:lnTo>
                  <a:cubicBezTo>
                    <a:pt x="1385" y="841"/>
                    <a:pt x="1122" y="934"/>
                    <a:pt x="891" y="1076"/>
                  </a:cubicBezTo>
                  <a:lnTo>
                    <a:pt x="608" y="792"/>
                  </a:lnTo>
                  <a:cubicBezTo>
                    <a:pt x="530" y="714"/>
                    <a:pt x="403" y="714"/>
                    <a:pt x="325" y="792"/>
                  </a:cubicBezTo>
                  <a:cubicBezTo>
                    <a:pt x="247" y="870"/>
                    <a:pt x="247" y="997"/>
                    <a:pt x="325" y="1075"/>
                  </a:cubicBezTo>
                  <a:lnTo>
                    <a:pt x="573" y="1323"/>
                  </a:lnTo>
                  <a:cubicBezTo>
                    <a:pt x="220" y="1662"/>
                    <a:pt x="0" y="2139"/>
                    <a:pt x="0" y="2667"/>
                  </a:cubicBezTo>
                  <a:close/>
                  <a:moveTo>
                    <a:pt x="1667" y="1801"/>
                  </a:moveTo>
                  <a:cubicBezTo>
                    <a:pt x="1667" y="1691"/>
                    <a:pt x="1756" y="1601"/>
                    <a:pt x="1867" y="1601"/>
                  </a:cubicBezTo>
                  <a:cubicBezTo>
                    <a:pt x="1977" y="1601"/>
                    <a:pt x="2067" y="1691"/>
                    <a:pt x="2067" y="1801"/>
                  </a:cubicBezTo>
                  <a:lnTo>
                    <a:pt x="2067" y="2468"/>
                  </a:lnTo>
                  <a:lnTo>
                    <a:pt x="2733" y="2468"/>
                  </a:lnTo>
                  <a:cubicBezTo>
                    <a:pt x="2844" y="2468"/>
                    <a:pt x="2933" y="2557"/>
                    <a:pt x="2933" y="2668"/>
                  </a:cubicBezTo>
                  <a:cubicBezTo>
                    <a:pt x="2933" y="2778"/>
                    <a:pt x="2844" y="2868"/>
                    <a:pt x="2733" y="2868"/>
                  </a:cubicBezTo>
                  <a:lnTo>
                    <a:pt x="1867" y="2868"/>
                  </a:lnTo>
                  <a:cubicBezTo>
                    <a:pt x="1756" y="2868"/>
                    <a:pt x="1667" y="2778"/>
                    <a:pt x="1667" y="2668"/>
                  </a:cubicBezTo>
                  <a:lnTo>
                    <a:pt x="1667" y="1801"/>
                  </a:lnTo>
                  <a:close/>
                </a:path>
              </a:pathLst>
            </a:cu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71" name="íşlïḍè"/>
            <p:cNvSpPr txBox="1"/>
            <p:nvPr/>
          </p:nvSpPr>
          <p:spPr>
            <a:xfrm>
              <a:off x="4523039" y="5656295"/>
              <a:ext cx="743578" cy="318562"/>
            </a:xfrm>
            <a:prstGeom prst="rect">
              <a:avLst/>
            </a:prstGeom>
            <a:noFill/>
          </p:spPr>
          <p:txBody>
            <a:bodyPr wrap="square" lIns="91440" tIns="45720" rIns="91440" bIns="45720" anchor="ctr">
              <a:noAutofit/>
            </a:bodyPr>
            <a:lstStyle/>
            <a:p>
              <a:pPr algn="ctr"/>
              <a:r>
                <a:rPr lang="zh-CN" altLang="en-US" b="1" dirty="0">
                  <a:solidFill>
                    <a:schemeClr val="accent1">
                      <a:lumMod val="75000"/>
                    </a:schemeClr>
                  </a:solidFill>
                </a:rPr>
                <a:t>超时</a:t>
              </a:r>
              <a:endParaRPr lang="en-US" altLang="zh-CN" b="1" dirty="0">
                <a:solidFill>
                  <a:schemeClr val="accent1">
                    <a:lumMod val="75000"/>
                  </a:schemeClr>
                </a:solidFill>
              </a:endParaRPr>
            </a:p>
          </p:txBody>
        </p:sp>
        <p:cxnSp>
          <p:nvCxnSpPr>
            <p:cNvPr id="72" name="直接箭头连接符 71"/>
            <p:cNvCxnSpPr/>
            <p:nvPr/>
          </p:nvCxnSpPr>
          <p:spPr>
            <a:xfrm flipV="1">
              <a:off x="4896702" y="4744412"/>
              <a:ext cx="0" cy="490292"/>
            </a:xfrm>
            <a:prstGeom prst="straightConnector1">
              <a:avLst/>
            </a:prstGeom>
            <a:ln w="254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grpSp>
      <p:sp>
        <p:nvSpPr>
          <p:cNvPr id="11" name="文本框 10"/>
          <p:cNvSpPr txBox="1"/>
          <p:nvPr/>
        </p:nvSpPr>
        <p:spPr>
          <a:xfrm>
            <a:off x="1331614" y="4778562"/>
            <a:ext cx="9831960" cy="646331"/>
          </a:xfrm>
          <a:prstGeom prst="rect">
            <a:avLst/>
          </a:prstGeom>
          <a:noFill/>
        </p:spPr>
        <p:txBody>
          <a:bodyPr wrap="square" rtlCol="0">
            <a:spAutoFit/>
          </a:bodyPr>
          <a:lstStyle/>
          <a:p>
            <a:r>
              <a:rPr lang="zh-CN" altLang="en-US" b="1" dirty="0"/>
              <a:t>与回退</a:t>
            </a:r>
            <a:r>
              <a:rPr lang="en-US" altLang="zh-CN" b="1" dirty="0"/>
              <a:t>N</a:t>
            </a:r>
            <a:r>
              <a:rPr lang="zh-CN" altLang="en-US" b="1" dirty="0"/>
              <a:t>帧协议不同，</a:t>
            </a:r>
            <a:r>
              <a:rPr lang="zh-CN" altLang="en-US" b="1" dirty="0">
                <a:solidFill>
                  <a:schemeClr val="accent1">
                    <a:lumMod val="75000"/>
                  </a:schemeClr>
                </a:solidFill>
              </a:rPr>
              <a:t>选择重传协议不采用累积确认</a:t>
            </a:r>
            <a:r>
              <a:rPr lang="zh-CN" altLang="en-US" b="1" dirty="0"/>
              <a:t>，接收方需要对每一个正确接收的数据分组进行逐一确认。</a:t>
            </a:r>
            <a:endParaRPr lang="zh-CN" altLang="en-US" b="1" dirty="0"/>
          </a:p>
        </p:txBody>
      </p:sp>
      <p:sp>
        <p:nvSpPr>
          <p:cNvPr id="73" name="文本框 72"/>
          <p:cNvSpPr txBox="1"/>
          <p:nvPr/>
        </p:nvSpPr>
        <p:spPr>
          <a:xfrm>
            <a:off x="1331614" y="5474527"/>
            <a:ext cx="9634608" cy="369332"/>
          </a:xfrm>
          <a:prstGeom prst="rect">
            <a:avLst/>
          </a:prstGeom>
          <a:noFill/>
        </p:spPr>
        <p:txBody>
          <a:bodyPr wrap="square" rtlCol="0">
            <a:spAutoFit/>
          </a:bodyPr>
          <a:lstStyle/>
          <a:p>
            <a:r>
              <a:rPr lang="zh-CN" altLang="en-US" b="1" dirty="0">
                <a:solidFill>
                  <a:schemeClr val="accent1">
                    <a:lumMod val="75000"/>
                  </a:schemeClr>
                </a:solidFill>
              </a:rPr>
              <a:t>发送方仅重传未收到确认而超时的数据帧</a:t>
            </a:r>
            <a:r>
              <a:rPr lang="zh-CN" altLang="en-US" b="1" dirty="0"/>
              <a:t>，因此重传</a:t>
            </a:r>
            <a:r>
              <a:rPr lang="en-US" altLang="zh-CN" b="1" dirty="0"/>
              <a:t>0</a:t>
            </a:r>
            <a:r>
              <a:rPr lang="zh-CN" altLang="en-US" b="1" dirty="0"/>
              <a:t>号和</a:t>
            </a:r>
            <a:r>
              <a:rPr lang="en-US" altLang="zh-CN" b="1" dirty="0"/>
              <a:t>2</a:t>
            </a:r>
            <a:r>
              <a:rPr lang="zh-CN" altLang="en-US" b="1" dirty="0"/>
              <a:t>号这两个数据帧。</a:t>
            </a:r>
            <a:endParaRPr lang="zh-CN" altLang="en-US" b="1" dirty="0"/>
          </a:p>
        </p:txBody>
      </p:sp>
      <p:sp>
        <p:nvSpPr>
          <p:cNvPr id="74" name="矩形 73"/>
          <p:cNvSpPr/>
          <p:nvPr/>
        </p:nvSpPr>
        <p:spPr>
          <a:xfrm>
            <a:off x="1420314" y="3070480"/>
            <a:ext cx="516109" cy="369332"/>
          </a:xfrm>
          <a:prstGeom prst="rect">
            <a:avLst/>
          </a:prstGeom>
          <a:solidFill>
            <a:schemeClr val="accent1">
              <a:lumMod val="75000"/>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矩形 75"/>
          <p:cNvSpPr/>
          <p:nvPr/>
        </p:nvSpPr>
        <p:spPr>
          <a:xfrm>
            <a:off x="2451563" y="3065463"/>
            <a:ext cx="516109" cy="369332"/>
          </a:xfrm>
          <a:prstGeom prst="rect">
            <a:avLst/>
          </a:prstGeom>
          <a:solidFill>
            <a:schemeClr val="accent1">
              <a:lumMod val="75000"/>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平行四边形 32"/>
          <p:cNvSpPr/>
          <p:nvPr/>
        </p:nvSpPr>
        <p:spPr>
          <a:xfrm>
            <a:off x="304800" y="749300"/>
            <a:ext cx="675384"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05</a:t>
            </a:r>
            <a:endParaRPr lang="zh-CN" altLang="en-US" sz="2200" dirty="0">
              <a:latin typeface="Impact" panose="020B0806030902050204" pitchFamily="34" charset="0"/>
            </a:endParaRP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800" decel="100000"/>
                                        <p:tgtEl>
                                          <p:spTgt spid="8"/>
                                        </p:tgtEl>
                                      </p:cBhvr>
                                    </p:animEffect>
                                    <p:anim calcmode="lin" valueType="num">
                                      <p:cBhvr>
                                        <p:cTn id="8" dur="800" decel="100000" fill="hold"/>
                                        <p:tgtEl>
                                          <p:spTgt spid="8"/>
                                        </p:tgtEl>
                                        <p:attrNameLst>
                                          <p:attrName>style.rotation</p:attrName>
                                        </p:attrNameLst>
                                      </p:cBhvr>
                                      <p:tavLst>
                                        <p:tav tm="0">
                                          <p:val>
                                            <p:fltVal val="-90"/>
                                          </p:val>
                                        </p:tav>
                                        <p:tav tm="100000">
                                          <p:val>
                                            <p:fltVal val="0"/>
                                          </p:val>
                                        </p:tav>
                                      </p:tavLst>
                                    </p:anim>
                                    <p:anim calcmode="lin" valueType="num">
                                      <p:cBhvr>
                                        <p:cTn id="9" dur="800" decel="100000" fill="hold"/>
                                        <p:tgtEl>
                                          <p:spTgt spid="8"/>
                                        </p:tgtEl>
                                        <p:attrNameLst>
                                          <p:attrName>ppt_x</p:attrName>
                                        </p:attrNameLst>
                                      </p:cBhvr>
                                      <p:tavLst>
                                        <p:tav tm="0">
                                          <p:val>
                                            <p:strVal val="#ppt_x+0.4"/>
                                          </p:val>
                                        </p:tav>
                                        <p:tav tm="100000">
                                          <p:val>
                                            <p:strVal val="#ppt_x-0.05"/>
                                          </p:val>
                                        </p:tav>
                                      </p:tavLst>
                                    </p:anim>
                                    <p:anim calcmode="lin" valueType="num">
                                      <p:cBhvr>
                                        <p:cTn id="10" dur="800" decel="100000" fill="hold"/>
                                        <p:tgtEl>
                                          <p:spTgt spid="8"/>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8"/>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8"/>
                                        </p:tgtEl>
                                        <p:attrNameLst>
                                          <p:attrName>ppt_y</p:attrName>
                                        </p:attrNameLst>
                                      </p:cBhvr>
                                      <p:tavLst>
                                        <p:tav tm="0">
                                          <p:val>
                                            <p:strVal val="#ppt_y+0.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30" presetClass="entr" presetSubtype="0" fill="hold" grpId="0" nodeType="clickEffect">
                                  <p:stCondLst>
                                    <p:cond delay="0"/>
                                  </p:stCondLst>
                                  <p:childTnLst>
                                    <p:set>
                                      <p:cBhvr>
                                        <p:cTn id="16" dur="1" fill="hold">
                                          <p:stCondLst>
                                            <p:cond delay="0"/>
                                          </p:stCondLst>
                                        </p:cTn>
                                        <p:tgtEl>
                                          <p:spTgt spid="51"/>
                                        </p:tgtEl>
                                        <p:attrNameLst>
                                          <p:attrName>style.visibility</p:attrName>
                                        </p:attrNameLst>
                                      </p:cBhvr>
                                      <p:to>
                                        <p:strVal val="visible"/>
                                      </p:to>
                                    </p:set>
                                    <p:animEffect transition="in" filter="fade">
                                      <p:cBhvr>
                                        <p:cTn id="17" dur="800" decel="100000"/>
                                        <p:tgtEl>
                                          <p:spTgt spid="51"/>
                                        </p:tgtEl>
                                      </p:cBhvr>
                                    </p:animEffect>
                                    <p:anim calcmode="lin" valueType="num">
                                      <p:cBhvr>
                                        <p:cTn id="18" dur="800" decel="100000" fill="hold"/>
                                        <p:tgtEl>
                                          <p:spTgt spid="51"/>
                                        </p:tgtEl>
                                        <p:attrNameLst>
                                          <p:attrName>style.rotation</p:attrName>
                                        </p:attrNameLst>
                                      </p:cBhvr>
                                      <p:tavLst>
                                        <p:tav tm="0">
                                          <p:val>
                                            <p:fltVal val="-90"/>
                                          </p:val>
                                        </p:tav>
                                        <p:tav tm="100000">
                                          <p:val>
                                            <p:fltVal val="0"/>
                                          </p:val>
                                        </p:tav>
                                      </p:tavLst>
                                    </p:anim>
                                    <p:anim calcmode="lin" valueType="num">
                                      <p:cBhvr>
                                        <p:cTn id="19" dur="800" decel="100000" fill="hold"/>
                                        <p:tgtEl>
                                          <p:spTgt spid="51"/>
                                        </p:tgtEl>
                                        <p:attrNameLst>
                                          <p:attrName>ppt_x</p:attrName>
                                        </p:attrNameLst>
                                      </p:cBhvr>
                                      <p:tavLst>
                                        <p:tav tm="0">
                                          <p:val>
                                            <p:strVal val="#ppt_x+0.4"/>
                                          </p:val>
                                        </p:tav>
                                        <p:tav tm="100000">
                                          <p:val>
                                            <p:strVal val="#ppt_x-0.05"/>
                                          </p:val>
                                        </p:tav>
                                      </p:tavLst>
                                    </p:anim>
                                    <p:anim calcmode="lin" valueType="num">
                                      <p:cBhvr>
                                        <p:cTn id="20" dur="800" decel="100000" fill="hold"/>
                                        <p:tgtEl>
                                          <p:spTgt spid="51"/>
                                        </p:tgtEl>
                                        <p:attrNameLst>
                                          <p:attrName>ppt_y</p:attrName>
                                        </p:attrNameLst>
                                      </p:cBhvr>
                                      <p:tavLst>
                                        <p:tav tm="0">
                                          <p:val>
                                            <p:strVal val="#ppt_y-0.4"/>
                                          </p:val>
                                        </p:tav>
                                        <p:tav tm="100000">
                                          <p:val>
                                            <p:strVal val="#ppt_y+0.1"/>
                                          </p:val>
                                        </p:tav>
                                      </p:tavLst>
                                    </p:anim>
                                    <p:anim calcmode="lin" valueType="num">
                                      <p:cBhvr>
                                        <p:cTn id="21" dur="200" accel="100000" fill="hold">
                                          <p:stCondLst>
                                            <p:cond delay="800"/>
                                          </p:stCondLst>
                                        </p:cTn>
                                        <p:tgtEl>
                                          <p:spTgt spid="51"/>
                                        </p:tgtEl>
                                        <p:attrNameLst>
                                          <p:attrName>ppt_x</p:attrName>
                                        </p:attrNameLst>
                                      </p:cBhvr>
                                      <p:tavLst>
                                        <p:tav tm="0">
                                          <p:val>
                                            <p:strVal val="#ppt_x-0.05"/>
                                          </p:val>
                                        </p:tav>
                                        <p:tav tm="100000">
                                          <p:val>
                                            <p:strVal val="#ppt_x"/>
                                          </p:val>
                                        </p:tav>
                                      </p:tavLst>
                                    </p:anim>
                                    <p:anim calcmode="lin" valueType="num">
                                      <p:cBhvr>
                                        <p:cTn id="22" dur="200" accel="100000" fill="hold">
                                          <p:stCondLst>
                                            <p:cond delay="800"/>
                                          </p:stCondLst>
                                        </p:cTn>
                                        <p:tgtEl>
                                          <p:spTgt spid="51"/>
                                        </p:tgtEl>
                                        <p:attrNameLst>
                                          <p:attrName>ppt_y</p:attrName>
                                        </p:attrNameLst>
                                      </p:cBhvr>
                                      <p:tavLst>
                                        <p:tav tm="0">
                                          <p:val>
                                            <p:strVal val="#ppt_y+0.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53" presetClass="entr" presetSubtype="16" fill="hold" grpId="0" nodeType="clickEffect">
                                  <p:stCondLst>
                                    <p:cond delay="0"/>
                                  </p:stCondLst>
                                  <p:childTnLst>
                                    <p:set>
                                      <p:cBhvr>
                                        <p:cTn id="26" dur="1" fill="hold">
                                          <p:stCondLst>
                                            <p:cond delay="0"/>
                                          </p:stCondLst>
                                        </p:cTn>
                                        <p:tgtEl>
                                          <p:spTgt spid="56"/>
                                        </p:tgtEl>
                                        <p:attrNameLst>
                                          <p:attrName>style.visibility</p:attrName>
                                        </p:attrNameLst>
                                      </p:cBhvr>
                                      <p:to>
                                        <p:strVal val="visible"/>
                                      </p:to>
                                    </p:set>
                                    <p:anim calcmode="lin" valueType="num">
                                      <p:cBhvr>
                                        <p:cTn id="27" dur="500" fill="hold"/>
                                        <p:tgtEl>
                                          <p:spTgt spid="56"/>
                                        </p:tgtEl>
                                        <p:attrNameLst>
                                          <p:attrName>ppt_w</p:attrName>
                                        </p:attrNameLst>
                                      </p:cBhvr>
                                      <p:tavLst>
                                        <p:tav tm="0">
                                          <p:val>
                                            <p:fltVal val="0"/>
                                          </p:val>
                                        </p:tav>
                                        <p:tav tm="100000">
                                          <p:val>
                                            <p:strVal val="#ppt_w"/>
                                          </p:val>
                                        </p:tav>
                                      </p:tavLst>
                                    </p:anim>
                                    <p:anim calcmode="lin" valueType="num">
                                      <p:cBhvr>
                                        <p:cTn id="28" dur="500" fill="hold"/>
                                        <p:tgtEl>
                                          <p:spTgt spid="56"/>
                                        </p:tgtEl>
                                        <p:attrNameLst>
                                          <p:attrName>ppt_h</p:attrName>
                                        </p:attrNameLst>
                                      </p:cBhvr>
                                      <p:tavLst>
                                        <p:tav tm="0">
                                          <p:val>
                                            <p:fltVal val="0"/>
                                          </p:val>
                                        </p:tav>
                                        <p:tav tm="100000">
                                          <p:val>
                                            <p:strVal val="#ppt_h"/>
                                          </p:val>
                                        </p:tav>
                                      </p:tavLst>
                                    </p:anim>
                                    <p:animEffect transition="in" filter="fade">
                                      <p:cBhvr>
                                        <p:cTn id="29" dur="500"/>
                                        <p:tgtEl>
                                          <p:spTgt spid="56"/>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nodeType="clickEffect">
                                  <p:stCondLst>
                                    <p:cond delay="0"/>
                                  </p:stCondLst>
                                  <p:childTnLst>
                                    <p:set>
                                      <p:cBhvr>
                                        <p:cTn id="33" dur="1" fill="hold">
                                          <p:stCondLst>
                                            <p:cond delay="0"/>
                                          </p:stCondLst>
                                        </p:cTn>
                                        <p:tgtEl>
                                          <p:spTgt spid="57"/>
                                        </p:tgtEl>
                                        <p:attrNameLst>
                                          <p:attrName>style.visibility</p:attrName>
                                        </p:attrNameLst>
                                      </p:cBhvr>
                                      <p:to>
                                        <p:strVal val="visible"/>
                                      </p:to>
                                    </p:set>
                                    <p:animEffect transition="in" filter="wipe(left)">
                                      <p:cBhvr>
                                        <p:cTn id="34" dur="1000"/>
                                        <p:tgtEl>
                                          <p:spTgt spid="57"/>
                                        </p:tgtEl>
                                      </p:cBhvr>
                                    </p:animEffect>
                                  </p:childTnLst>
                                </p:cTn>
                              </p:par>
                            </p:childTnLst>
                          </p:cTn>
                        </p:par>
                      </p:childTnLst>
                    </p:cTn>
                  </p:par>
                  <p:par>
                    <p:cTn id="35" fill="hold">
                      <p:stCondLst>
                        <p:cond delay="indefinite"/>
                      </p:stCondLst>
                      <p:childTnLst>
                        <p:par>
                          <p:cTn id="36" fill="hold">
                            <p:stCondLst>
                              <p:cond delay="0"/>
                            </p:stCondLst>
                            <p:childTnLst>
                              <p:par>
                                <p:cTn id="37" presetID="47" presetClass="entr" presetSubtype="0" fill="hold" nodeType="click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fade">
                                      <p:cBhvr>
                                        <p:cTn id="39" dur="1000"/>
                                        <p:tgtEl>
                                          <p:spTgt spid="10"/>
                                        </p:tgtEl>
                                      </p:cBhvr>
                                    </p:animEffect>
                                    <p:anim calcmode="lin" valueType="num">
                                      <p:cBhvr>
                                        <p:cTn id="40" dur="1000" fill="hold"/>
                                        <p:tgtEl>
                                          <p:spTgt spid="10"/>
                                        </p:tgtEl>
                                        <p:attrNameLst>
                                          <p:attrName>ppt_x</p:attrName>
                                        </p:attrNameLst>
                                      </p:cBhvr>
                                      <p:tavLst>
                                        <p:tav tm="0">
                                          <p:val>
                                            <p:strVal val="#ppt_x"/>
                                          </p:val>
                                        </p:tav>
                                        <p:tav tm="100000">
                                          <p:val>
                                            <p:strVal val="#ppt_x"/>
                                          </p:val>
                                        </p:tav>
                                      </p:tavLst>
                                    </p:anim>
                                    <p:anim calcmode="lin" valueType="num">
                                      <p:cBhvr>
                                        <p:cTn id="41"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grpId="0" nodeType="clickEffect">
                                  <p:stCondLst>
                                    <p:cond delay="0"/>
                                  </p:stCondLst>
                                  <p:childTnLst>
                                    <p:set>
                                      <p:cBhvr>
                                        <p:cTn id="45" dur="1" fill="hold">
                                          <p:stCondLst>
                                            <p:cond delay="0"/>
                                          </p:stCondLst>
                                        </p:cTn>
                                        <p:tgtEl>
                                          <p:spTgt spid="58"/>
                                        </p:tgtEl>
                                        <p:attrNameLst>
                                          <p:attrName>style.visibility</p:attrName>
                                        </p:attrNameLst>
                                      </p:cBhvr>
                                      <p:to>
                                        <p:strVal val="visible"/>
                                      </p:to>
                                    </p:set>
                                    <p:animEffect transition="in" filter="wipe(left)">
                                      <p:cBhvr>
                                        <p:cTn id="46" dur="1000"/>
                                        <p:tgtEl>
                                          <p:spTgt spid="58"/>
                                        </p:tgtEl>
                                      </p:cBhvr>
                                    </p:animEffect>
                                  </p:childTnLst>
                                </p:cTn>
                              </p:par>
                            </p:childTnLst>
                          </p:cTn>
                        </p:par>
                      </p:childTnLst>
                    </p:cTn>
                  </p:par>
                  <p:par>
                    <p:cTn id="47" fill="hold">
                      <p:stCondLst>
                        <p:cond delay="indefinite"/>
                      </p:stCondLst>
                      <p:childTnLst>
                        <p:par>
                          <p:cTn id="48" fill="hold">
                            <p:stCondLst>
                              <p:cond delay="0"/>
                            </p:stCondLst>
                            <p:childTnLst>
                              <p:par>
                                <p:cTn id="49" presetID="12" presetClass="entr" presetSubtype="4" fill="hold" nodeType="clickEffect">
                                  <p:stCondLst>
                                    <p:cond delay="0"/>
                                  </p:stCondLst>
                                  <p:childTnLst>
                                    <p:set>
                                      <p:cBhvr>
                                        <p:cTn id="50" dur="1" fill="hold">
                                          <p:stCondLst>
                                            <p:cond delay="0"/>
                                          </p:stCondLst>
                                        </p:cTn>
                                        <p:tgtEl>
                                          <p:spTgt spid="59"/>
                                        </p:tgtEl>
                                        <p:attrNameLst>
                                          <p:attrName>style.visibility</p:attrName>
                                        </p:attrNameLst>
                                      </p:cBhvr>
                                      <p:to>
                                        <p:strVal val="visible"/>
                                      </p:to>
                                    </p:set>
                                    <p:anim calcmode="lin" valueType="num">
                                      <p:cBhvr additive="base">
                                        <p:cTn id="51" dur="500"/>
                                        <p:tgtEl>
                                          <p:spTgt spid="59"/>
                                        </p:tgtEl>
                                        <p:attrNameLst>
                                          <p:attrName>ppt_y</p:attrName>
                                        </p:attrNameLst>
                                      </p:cBhvr>
                                      <p:tavLst>
                                        <p:tav tm="0">
                                          <p:val>
                                            <p:strVal val="#ppt_y+#ppt_h*1.125000"/>
                                          </p:val>
                                        </p:tav>
                                        <p:tav tm="100000">
                                          <p:val>
                                            <p:strVal val="#ppt_y"/>
                                          </p:val>
                                        </p:tav>
                                      </p:tavLst>
                                    </p:anim>
                                    <p:animEffect transition="in" filter="wipe(up)">
                                      <p:cBhvr>
                                        <p:cTn id="52" dur="500"/>
                                        <p:tgtEl>
                                          <p:spTgt spid="59"/>
                                        </p:tgtEl>
                                      </p:cBhvr>
                                    </p:animEffect>
                                  </p:childTnLst>
                                </p:cTn>
                              </p:par>
                            </p:childTnLst>
                          </p:cTn>
                        </p:par>
                      </p:childTnLst>
                    </p:cTn>
                  </p:par>
                  <p:par>
                    <p:cTn id="53" fill="hold">
                      <p:stCondLst>
                        <p:cond delay="indefinite"/>
                      </p:stCondLst>
                      <p:childTnLst>
                        <p:par>
                          <p:cTn id="54" fill="hold">
                            <p:stCondLst>
                              <p:cond delay="0"/>
                            </p:stCondLst>
                            <p:childTnLst>
                              <p:par>
                                <p:cTn id="55" presetID="12" presetClass="entr" presetSubtype="4" fill="hold" nodeType="clickEffect">
                                  <p:stCondLst>
                                    <p:cond delay="0"/>
                                  </p:stCondLst>
                                  <p:childTnLst>
                                    <p:set>
                                      <p:cBhvr>
                                        <p:cTn id="56" dur="1" fill="hold">
                                          <p:stCondLst>
                                            <p:cond delay="0"/>
                                          </p:stCondLst>
                                        </p:cTn>
                                        <p:tgtEl>
                                          <p:spTgt spid="65"/>
                                        </p:tgtEl>
                                        <p:attrNameLst>
                                          <p:attrName>style.visibility</p:attrName>
                                        </p:attrNameLst>
                                      </p:cBhvr>
                                      <p:to>
                                        <p:strVal val="visible"/>
                                      </p:to>
                                    </p:set>
                                    <p:anim calcmode="lin" valueType="num">
                                      <p:cBhvr additive="base">
                                        <p:cTn id="57" dur="500"/>
                                        <p:tgtEl>
                                          <p:spTgt spid="65"/>
                                        </p:tgtEl>
                                        <p:attrNameLst>
                                          <p:attrName>ppt_y</p:attrName>
                                        </p:attrNameLst>
                                      </p:cBhvr>
                                      <p:tavLst>
                                        <p:tav tm="0">
                                          <p:val>
                                            <p:strVal val="#ppt_y+#ppt_h*1.125000"/>
                                          </p:val>
                                        </p:tav>
                                        <p:tav tm="100000">
                                          <p:val>
                                            <p:strVal val="#ppt_y"/>
                                          </p:val>
                                        </p:tav>
                                      </p:tavLst>
                                    </p:anim>
                                    <p:animEffect transition="in" filter="wipe(up)">
                                      <p:cBhvr>
                                        <p:cTn id="58" dur="500"/>
                                        <p:tgtEl>
                                          <p:spTgt spid="65"/>
                                        </p:tgtEl>
                                      </p:cBhvr>
                                    </p:animEffect>
                                  </p:childTnLst>
                                </p:cTn>
                              </p:par>
                            </p:childTnLst>
                          </p:cTn>
                        </p:par>
                        <p:par>
                          <p:cTn id="59" fill="hold">
                            <p:stCondLst>
                              <p:cond delay="500"/>
                            </p:stCondLst>
                            <p:childTnLst>
                              <p:par>
                                <p:cTn id="60" presetID="12" presetClass="entr" presetSubtype="4" fill="hold" nodeType="afterEffect">
                                  <p:stCondLst>
                                    <p:cond delay="0"/>
                                  </p:stCondLst>
                                  <p:childTnLst>
                                    <p:set>
                                      <p:cBhvr>
                                        <p:cTn id="61" dur="1" fill="hold">
                                          <p:stCondLst>
                                            <p:cond delay="0"/>
                                          </p:stCondLst>
                                        </p:cTn>
                                        <p:tgtEl>
                                          <p:spTgt spid="69"/>
                                        </p:tgtEl>
                                        <p:attrNameLst>
                                          <p:attrName>style.visibility</p:attrName>
                                        </p:attrNameLst>
                                      </p:cBhvr>
                                      <p:to>
                                        <p:strVal val="visible"/>
                                      </p:to>
                                    </p:set>
                                    <p:anim calcmode="lin" valueType="num">
                                      <p:cBhvr additive="base">
                                        <p:cTn id="62" dur="500"/>
                                        <p:tgtEl>
                                          <p:spTgt spid="69"/>
                                        </p:tgtEl>
                                        <p:attrNameLst>
                                          <p:attrName>ppt_y</p:attrName>
                                        </p:attrNameLst>
                                      </p:cBhvr>
                                      <p:tavLst>
                                        <p:tav tm="0">
                                          <p:val>
                                            <p:strVal val="#ppt_y+#ppt_h*1.125000"/>
                                          </p:val>
                                        </p:tav>
                                        <p:tav tm="100000">
                                          <p:val>
                                            <p:strVal val="#ppt_y"/>
                                          </p:val>
                                        </p:tav>
                                      </p:tavLst>
                                    </p:anim>
                                    <p:animEffect transition="in" filter="wipe(up)">
                                      <p:cBhvr>
                                        <p:cTn id="63" dur="500"/>
                                        <p:tgtEl>
                                          <p:spTgt spid="69"/>
                                        </p:tgtEl>
                                      </p:cBhvr>
                                    </p:animEffect>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grpId="0" nodeType="clickEffect">
                                  <p:stCondLst>
                                    <p:cond delay="0"/>
                                  </p:stCondLst>
                                  <p:iterate type="lt">
                                    <p:tmAbs val="100"/>
                                  </p:iterate>
                                  <p:childTnLst>
                                    <p:set>
                                      <p:cBhvr>
                                        <p:cTn id="67" dur="1" fill="hold">
                                          <p:stCondLst>
                                            <p:cond delay="0"/>
                                          </p:stCondLst>
                                        </p:cTn>
                                        <p:tgtEl>
                                          <p:spTgt spid="11"/>
                                        </p:tgtEl>
                                        <p:attrNameLst>
                                          <p:attrName>style.visibility</p:attrName>
                                        </p:attrNameLst>
                                      </p:cBhvr>
                                      <p:to>
                                        <p:strVal val="visible"/>
                                      </p:to>
                                    </p:set>
                                  </p:childTnLst>
                                </p:cTn>
                              </p:par>
                            </p:childTnLst>
                          </p:cTn>
                        </p:par>
                      </p:childTnLst>
                    </p:cTn>
                  </p:par>
                  <p:par>
                    <p:cTn id="68" fill="hold">
                      <p:stCondLst>
                        <p:cond delay="indefinite"/>
                      </p:stCondLst>
                      <p:childTnLst>
                        <p:par>
                          <p:cTn id="69" fill="hold">
                            <p:stCondLst>
                              <p:cond delay="0"/>
                            </p:stCondLst>
                            <p:childTnLst>
                              <p:par>
                                <p:cTn id="70" presetID="1" presetClass="entr" presetSubtype="0" fill="hold" grpId="0" nodeType="clickEffect">
                                  <p:stCondLst>
                                    <p:cond delay="0"/>
                                  </p:stCondLst>
                                  <p:iterate type="lt">
                                    <p:tmAbs val="100"/>
                                  </p:iterate>
                                  <p:childTnLst>
                                    <p:set>
                                      <p:cBhvr>
                                        <p:cTn id="71" dur="1" fill="hold">
                                          <p:stCondLst>
                                            <p:cond delay="0"/>
                                          </p:stCondLst>
                                        </p:cTn>
                                        <p:tgtEl>
                                          <p:spTgt spid="73"/>
                                        </p:tgtEl>
                                        <p:attrNameLst>
                                          <p:attrName>style.visibility</p:attrName>
                                        </p:attrNameLst>
                                      </p:cBhvr>
                                      <p:to>
                                        <p:strVal val="visible"/>
                                      </p:to>
                                    </p:set>
                                  </p:childTnLst>
                                </p:cTn>
                              </p:par>
                            </p:childTnLst>
                          </p:cTn>
                        </p:par>
                        <p:par>
                          <p:cTn id="72" fill="hold">
                            <p:stCondLst>
                              <p:cond delay="3500"/>
                            </p:stCondLst>
                            <p:childTnLst>
                              <p:par>
                                <p:cTn id="73" presetID="22" presetClass="entr" presetSubtype="8" fill="hold" grpId="0" nodeType="afterEffect">
                                  <p:stCondLst>
                                    <p:cond delay="0"/>
                                  </p:stCondLst>
                                  <p:childTnLst>
                                    <p:set>
                                      <p:cBhvr>
                                        <p:cTn id="74" dur="1" fill="hold">
                                          <p:stCondLst>
                                            <p:cond delay="0"/>
                                          </p:stCondLst>
                                        </p:cTn>
                                        <p:tgtEl>
                                          <p:spTgt spid="74"/>
                                        </p:tgtEl>
                                        <p:attrNameLst>
                                          <p:attrName>style.visibility</p:attrName>
                                        </p:attrNameLst>
                                      </p:cBhvr>
                                      <p:to>
                                        <p:strVal val="visible"/>
                                      </p:to>
                                    </p:set>
                                    <p:animEffect transition="in" filter="wipe(left)">
                                      <p:cBhvr>
                                        <p:cTn id="75" dur="500"/>
                                        <p:tgtEl>
                                          <p:spTgt spid="74"/>
                                        </p:tgtEl>
                                      </p:cBhvr>
                                    </p:animEffect>
                                  </p:childTnLst>
                                </p:cTn>
                              </p:par>
                            </p:childTnLst>
                          </p:cTn>
                        </p:par>
                        <p:par>
                          <p:cTn id="76" fill="hold">
                            <p:stCondLst>
                              <p:cond delay="4000"/>
                            </p:stCondLst>
                            <p:childTnLst>
                              <p:par>
                                <p:cTn id="77" presetID="22" presetClass="entr" presetSubtype="8" fill="hold" grpId="0" nodeType="afterEffect">
                                  <p:stCondLst>
                                    <p:cond delay="0"/>
                                  </p:stCondLst>
                                  <p:childTnLst>
                                    <p:set>
                                      <p:cBhvr>
                                        <p:cTn id="78" dur="1" fill="hold">
                                          <p:stCondLst>
                                            <p:cond delay="0"/>
                                          </p:stCondLst>
                                        </p:cTn>
                                        <p:tgtEl>
                                          <p:spTgt spid="76"/>
                                        </p:tgtEl>
                                        <p:attrNameLst>
                                          <p:attrName>style.visibility</p:attrName>
                                        </p:attrNameLst>
                                      </p:cBhvr>
                                      <p:to>
                                        <p:strVal val="visible"/>
                                      </p:to>
                                    </p:set>
                                    <p:animEffect transition="in" filter="wipe(left)">
                                      <p:cBhvr>
                                        <p:cTn id="79" dur="500"/>
                                        <p:tgtEl>
                                          <p:spTgt spid="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P spid="56" grpId="0"/>
      <p:bldP spid="58" grpId="0" bldLvl="0" animBg="1"/>
      <p:bldP spid="11" grpId="0"/>
      <p:bldP spid="73" grpId="0"/>
      <p:bldP spid="74" grpId="0" bldLvl="0" animBg="1"/>
      <p:bldP spid="76" grpId="0" bldLvl="0" animBg="1"/>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04800" y="749300"/>
            <a:ext cx="6192344" cy="400110"/>
            <a:chOff x="424117" y="898245"/>
            <a:chExt cx="6192344" cy="400110"/>
          </a:xfrm>
        </p:grpSpPr>
        <p:sp>
          <p:nvSpPr>
            <p:cNvPr id="2" name="平行四边形 1"/>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p:cNvSpPr txBox="1"/>
            <p:nvPr/>
          </p:nvSpPr>
          <p:spPr>
            <a:xfrm>
              <a:off x="1052423" y="898245"/>
              <a:ext cx="5564038" cy="400110"/>
            </a:xfrm>
            <a:prstGeom prst="rect">
              <a:avLst/>
            </a:prstGeom>
            <a:noFill/>
          </p:spPr>
          <p:txBody>
            <a:bodyPr wrap="square" rtlCol="0">
              <a:spAutoFit/>
            </a:bodyPr>
            <a:lstStyle/>
            <a:p>
              <a:r>
                <a:rPr lang="zh-CN" altLang="en-US" sz="2000" b="1" dirty="0"/>
                <a:t>选择重传协议</a:t>
              </a:r>
              <a:endParaRPr lang="zh-CN" altLang="en-US" sz="2000" b="1" dirty="0"/>
            </a:p>
          </p:txBody>
        </p:sp>
      </p:grpSp>
      <p:grpSp>
        <p:nvGrpSpPr>
          <p:cNvPr id="17" name="组合 16"/>
          <p:cNvGrpSpPr/>
          <p:nvPr/>
        </p:nvGrpSpPr>
        <p:grpSpPr>
          <a:xfrm>
            <a:off x="541664" y="1244419"/>
            <a:ext cx="11108672" cy="5130066"/>
            <a:chOff x="541664" y="1244419"/>
            <a:chExt cx="11108672" cy="5130066"/>
          </a:xfrm>
        </p:grpSpPr>
        <p:sp>
          <p:nvSpPr>
            <p:cNvPr id="108" name="矩形 107"/>
            <p:cNvSpPr/>
            <p:nvPr/>
          </p:nvSpPr>
          <p:spPr>
            <a:xfrm>
              <a:off x="1268608" y="2166542"/>
              <a:ext cx="5152581" cy="5854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b="1" dirty="0">
                  <a:solidFill>
                    <a:schemeClr val="bg1"/>
                  </a:solidFill>
                </a:rPr>
                <a:t>确保接收窗口向前滑动后，落入接收窗口内的新序号与之前的旧序号没有重叠，避免无法分辨新旧数据分组。</a:t>
              </a:r>
              <a:endParaRPr lang="zh-CN" altLang="en-US" sz="1600" dirty="0"/>
            </a:p>
          </p:txBody>
        </p:sp>
        <mc:AlternateContent xmlns:mc="http://schemas.openxmlformats.org/markup-compatibility/2006">
          <mc:Choice xmlns:a14="http://schemas.microsoft.com/office/drawing/2010/main" Requires="a14">
            <p:sp>
              <p:nvSpPr>
                <p:cNvPr id="110" name="矩形 109"/>
                <p:cNvSpPr/>
                <p:nvPr/>
              </p:nvSpPr>
              <p:spPr>
                <a:xfrm>
                  <a:off x="4352192" y="1852129"/>
                  <a:ext cx="2068997" cy="26735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sSub>
                        <m:sSubPr>
                          <m:ctrlPr>
                            <a:rPr lang="en-US" altLang="zh-CN" sz="1600" b="1" i="1" smtClean="0">
                              <a:latin typeface="Cambria Math" panose="02040503050406030204" pitchFamily="18" charset="0"/>
                            </a:rPr>
                          </m:ctrlPr>
                        </m:sSubPr>
                        <m:e>
                          <m:r>
                            <a:rPr lang="en-US" altLang="zh-CN" sz="1600" b="1" i="1" smtClean="0">
                              <a:latin typeface="Cambria Math" panose="02040503050406030204" pitchFamily="18" charset="0"/>
                            </a:rPr>
                            <m:t>𝑾</m:t>
                          </m:r>
                        </m:e>
                        <m:sub>
                          <m:r>
                            <a:rPr lang="en-US" altLang="zh-CN" sz="1600" b="1" i="1" smtClean="0">
                              <a:latin typeface="Cambria Math" panose="02040503050406030204" pitchFamily="18" charset="0"/>
                            </a:rPr>
                            <m:t>𝑹</m:t>
                          </m:r>
                        </m:sub>
                      </m:sSub>
                    </m:oMath>
                  </a14:m>
                  <a:r>
                    <a:rPr lang="zh-CN" altLang="en-US" sz="1600" b="1" dirty="0">
                      <a:solidFill>
                        <a:schemeClr val="bg1"/>
                      </a:solidFill>
                    </a:rPr>
                    <a:t>超过</a:t>
                  </a:r>
                  <a14:m>
                    <m:oMath xmlns:m="http://schemas.openxmlformats.org/officeDocument/2006/math">
                      <m:sSub>
                        <m:sSubPr>
                          <m:ctrlPr>
                            <a:rPr lang="en-US" altLang="zh-CN" sz="1600" b="1" i="1">
                              <a:latin typeface="Cambria Math" panose="02040503050406030204" pitchFamily="18" charset="0"/>
                            </a:rPr>
                          </m:ctrlPr>
                        </m:sSubPr>
                        <m:e>
                          <m:r>
                            <a:rPr lang="en-US" altLang="zh-CN" sz="1600" b="1" i="1">
                              <a:latin typeface="Cambria Math" panose="02040503050406030204" pitchFamily="18" charset="0"/>
                            </a:rPr>
                            <m:t>𝑾</m:t>
                          </m:r>
                        </m:e>
                        <m:sub>
                          <m:r>
                            <a:rPr lang="en-US" altLang="zh-CN" sz="1600" b="1" i="1">
                              <a:latin typeface="Cambria Math" panose="02040503050406030204" pitchFamily="18" charset="0"/>
                            </a:rPr>
                            <m:t>𝑻</m:t>
                          </m:r>
                        </m:sub>
                      </m:sSub>
                    </m:oMath>
                  </a14:m>
                  <a:r>
                    <a:rPr lang="zh-CN" altLang="en-US" sz="1600" b="1" dirty="0">
                      <a:solidFill>
                        <a:schemeClr val="bg1"/>
                      </a:solidFill>
                    </a:rPr>
                    <a:t>没有意义</a:t>
                  </a:r>
                  <a:endParaRPr lang="zh-CN" altLang="en-US" sz="1600" dirty="0"/>
                </a:p>
              </p:txBody>
            </p:sp>
          </mc:Choice>
          <mc:Fallback>
            <p:sp>
              <p:nvSpPr>
                <p:cNvPr id="110" name="矩形 109"/>
                <p:cNvSpPr>
                  <a:spLocks noRot="1" noChangeAspect="1" noMove="1" noResize="1" noEditPoints="1" noAdjustHandles="1" noChangeArrowheads="1" noChangeShapeType="1" noTextEdit="1"/>
                </p:cNvSpPr>
                <p:nvPr/>
              </p:nvSpPr>
              <p:spPr>
                <a:xfrm>
                  <a:off x="4352192" y="1852129"/>
                  <a:ext cx="2068997" cy="267358"/>
                </a:xfrm>
                <a:prstGeom prst="rect">
                  <a:avLst/>
                </a:prstGeom>
                <a:blipFill rotWithShape="1">
                  <a:blip r:embed="rId1"/>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p:grpSp>
          <p:nvGrpSpPr>
            <p:cNvPr id="7" name="组合 6"/>
            <p:cNvGrpSpPr/>
            <p:nvPr/>
          </p:nvGrpSpPr>
          <p:grpSpPr>
            <a:xfrm>
              <a:off x="6457500" y="1782496"/>
              <a:ext cx="3589344" cy="887287"/>
              <a:chOff x="4469857" y="2312450"/>
              <a:chExt cx="3589344" cy="887287"/>
            </a:xfrm>
          </p:grpSpPr>
          <mc:AlternateContent xmlns:mc="http://schemas.openxmlformats.org/markup-compatibility/2006">
            <mc:Choice xmlns:a14="http://schemas.microsoft.com/office/drawing/2010/main" Requires="a14">
              <p:sp>
                <p:nvSpPr>
                  <p:cNvPr id="107" name="íşlïḍè"/>
                  <p:cNvSpPr txBox="1"/>
                  <p:nvPr/>
                </p:nvSpPr>
                <p:spPr>
                  <a:xfrm>
                    <a:off x="4469857" y="2793113"/>
                    <a:ext cx="1796726" cy="406624"/>
                  </a:xfrm>
                  <a:prstGeom prst="rect">
                    <a:avLst/>
                  </a:prstGeom>
                  <a:noFill/>
                </p:spPr>
                <p:txBody>
                  <a:bodyPr wrap="square" lIns="91440" tIns="45720" rIns="91440" bIns="45720" anchor="ctr">
                    <a:noAutofit/>
                  </a:bodyPr>
                  <a:lstStyle/>
                  <a:p>
                    <a14:m>
                      <m:oMathPara xmlns:m="http://schemas.openxmlformats.org/officeDocument/2006/math">
                        <m:oMathParaPr>
                          <m:jc m:val="left"/>
                        </m:oMathParaPr>
                        <m:oMath xmlns:m="http://schemas.openxmlformats.org/officeDocument/2006/math">
                          <m:sSub>
                            <m:sSubPr>
                              <m:ctrlPr>
                                <a:rPr lang="en-US" altLang="zh-CN" sz="1600" b="1" i="1" smtClean="0">
                                  <a:latin typeface="Cambria Math" panose="02040503050406030204" pitchFamily="18" charset="0"/>
                                </a:rPr>
                              </m:ctrlPr>
                            </m:sSubPr>
                            <m:e>
                              <m:r>
                                <a:rPr lang="en-US" altLang="zh-CN" sz="1600" b="1" i="1" smtClean="0">
                                  <a:latin typeface="Cambria Math" panose="02040503050406030204" pitchFamily="18" charset="0"/>
                                </a:rPr>
                                <m:t>𝑾</m:t>
                              </m:r>
                            </m:e>
                            <m:sub>
                              <m:r>
                                <a:rPr lang="en-US" altLang="zh-CN" sz="1600" b="1" i="1" smtClean="0">
                                  <a:latin typeface="Cambria Math" panose="02040503050406030204" pitchFamily="18" charset="0"/>
                                </a:rPr>
                                <m:t>𝑻</m:t>
                              </m:r>
                            </m:sub>
                          </m:sSub>
                          <m:r>
                            <a:rPr lang="en-US" altLang="zh-CN" sz="1600" b="1" i="1" smtClean="0">
                              <a:latin typeface="Cambria Math" panose="02040503050406030204" pitchFamily="18" charset="0"/>
                            </a:rPr>
                            <m:t>+</m:t>
                          </m:r>
                          <m:sSub>
                            <m:sSubPr>
                              <m:ctrlPr>
                                <a:rPr lang="en-US" altLang="zh-CN" sz="1600" b="1" i="1" smtClean="0">
                                  <a:latin typeface="Cambria Math" panose="02040503050406030204" pitchFamily="18" charset="0"/>
                                </a:rPr>
                              </m:ctrlPr>
                            </m:sSubPr>
                            <m:e>
                              <m:r>
                                <a:rPr lang="en-US" altLang="zh-CN" sz="1600" b="1" i="1" smtClean="0">
                                  <a:latin typeface="Cambria Math" panose="02040503050406030204" pitchFamily="18" charset="0"/>
                                </a:rPr>
                                <m:t>𝑾</m:t>
                              </m:r>
                            </m:e>
                            <m:sub>
                              <m:r>
                                <a:rPr lang="en-US" altLang="zh-CN" sz="1600" b="1" i="1" smtClean="0">
                                  <a:latin typeface="Cambria Math" panose="02040503050406030204" pitchFamily="18" charset="0"/>
                                </a:rPr>
                                <m:t>𝑹</m:t>
                              </m:r>
                            </m:sub>
                          </m:sSub>
                          <m:r>
                            <a:rPr lang="en-US" altLang="zh-CN" sz="1600" b="1" dirty="0">
                              <a:latin typeface="Cambria Math" panose="02040503050406030204" pitchFamily="18" charset="0"/>
                              <a:ea typeface="Cambria Math" panose="02040503050406030204" pitchFamily="18" charset="0"/>
                            </a:rPr>
                            <m:t>≤</m:t>
                          </m:r>
                          <m:sSup>
                            <m:sSupPr>
                              <m:ctrlPr>
                                <a:rPr lang="en-US" altLang="zh-CN" sz="1600" b="1" i="1" dirty="0" smtClean="0">
                                  <a:latin typeface="Cambria Math" panose="02040503050406030204" pitchFamily="18" charset="0"/>
                                  <a:ea typeface="Cambria Math" panose="02040503050406030204" pitchFamily="18" charset="0"/>
                                </a:rPr>
                              </m:ctrlPr>
                            </m:sSupPr>
                            <m:e>
                              <m:r>
                                <a:rPr lang="en-US" altLang="zh-CN" sz="1600" b="1" i="1" dirty="0" smtClean="0">
                                  <a:latin typeface="Cambria Math" panose="02040503050406030204" pitchFamily="18" charset="0"/>
                                  <a:ea typeface="Cambria Math" panose="02040503050406030204" pitchFamily="18" charset="0"/>
                                </a:rPr>
                                <m:t>𝟐</m:t>
                              </m:r>
                            </m:e>
                            <m:sup>
                              <m:r>
                                <a:rPr lang="en-US" altLang="zh-CN" sz="1600" b="1" i="1" dirty="0" smtClean="0">
                                  <a:latin typeface="Cambria Math" panose="02040503050406030204" pitchFamily="18" charset="0"/>
                                  <a:ea typeface="Cambria Math" panose="02040503050406030204" pitchFamily="18" charset="0"/>
                                </a:rPr>
                                <m:t>𝒏</m:t>
                              </m:r>
                            </m:sup>
                          </m:sSup>
                        </m:oMath>
                      </m:oMathPara>
                    </a14:m>
                    <a:endParaRPr lang="en-US" altLang="zh-CN" sz="1600" b="1" dirty="0"/>
                  </a:p>
                </p:txBody>
              </p:sp>
            </mc:Choice>
            <mc:Fallback>
              <p:sp>
                <p:nvSpPr>
                  <p:cNvPr id="107" name="íşlïḍè"/>
                  <p:cNvSpPr txBox="1">
                    <a:spLocks noRot="1" noChangeAspect="1" noMove="1" noResize="1" noEditPoints="1" noAdjustHandles="1" noChangeArrowheads="1" noChangeShapeType="1" noTextEdit="1"/>
                  </p:cNvSpPr>
                  <p:nvPr/>
                </p:nvSpPr>
                <p:spPr>
                  <a:xfrm>
                    <a:off x="4469857" y="2793113"/>
                    <a:ext cx="1796726" cy="406624"/>
                  </a:xfrm>
                  <a:prstGeom prst="rect">
                    <a:avLst/>
                  </a:prstGeom>
                  <a:blipFill rotWithShape="1">
                    <a:blip r:embed="rId2"/>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09" name="íşlïḍè"/>
                  <p:cNvSpPr txBox="1"/>
                  <p:nvPr/>
                </p:nvSpPr>
                <p:spPr>
                  <a:xfrm>
                    <a:off x="4469857" y="2312450"/>
                    <a:ext cx="1796726" cy="406624"/>
                  </a:xfrm>
                  <a:prstGeom prst="rect">
                    <a:avLst/>
                  </a:prstGeom>
                  <a:noFill/>
                </p:spPr>
                <p:txBody>
                  <a:bodyPr wrap="square" lIns="91440" tIns="45720" rIns="91440" bIns="45720" anchor="ctr">
                    <a:noAutofit/>
                  </a:bodyPr>
                  <a:lstStyle/>
                  <a:p>
                    <a14:m>
                      <m:oMathPara xmlns:m="http://schemas.openxmlformats.org/officeDocument/2006/math">
                        <m:oMathParaPr>
                          <m:jc m:val="left"/>
                        </m:oMathParaPr>
                        <m:oMath xmlns:m="http://schemas.openxmlformats.org/officeDocument/2006/math">
                          <m:sSub>
                            <m:sSubPr>
                              <m:ctrlPr>
                                <a:rPr lang="en-US" altLang="zh-CN" sz="1600" b="1" i="1" smtClean="0">
                                  <a:latin typeface="Cambria Math" panose="02040503050406030204" pitchFamily="18" charset="0"/>
                                </a:rPr>
                              </m:ctrlPr>
                            </m:sSubPr>
                            <m:e>
                              <m:r>
                                <a:rPr lang="en-US" altLang="zh-CN" sz="1600" b="1" i="1" smtClean="0">
                                  <a:latin typeface="Cambria Math" panose="02040503050406030204" pitchFamily="18" charset="0"/>
                                </a:rPr>
                                <m:t>𝟏</m:t>
                              </m:r>
                              <m:r>
                                <a:rPr lang="en-US" altLang="zh-CN" sz="1600" b="1" i="1" smtClean="0">
                                  <a:latin typeface="Cambria Math" panose="02040503050406030204" pitchFamily="18" charset="0"/>
                                  <a:ea typeface="Cambria Math" panose="02040503050406030204" pitchFamily="18" charset="0"/>
                                </a:rPr>
                                <m:t>&lt;</m:t>
                              </m:r>
                              <m:r>
                                <a:rPr lang="en-US" altLang="zh-CN" sz="1600" b="1" i="1" smtClean="0">
                                  <a:latin typeface="Cambria Math" panose="02040503050406030204" pitchFamily="18" charset="0"/>
                                </a:rPr>
                                <m:t>𝑾</m:t>
                              </m:r>
                            </m:e>
                            <m:sub>
                              <m:r>
                                <a:rPr lang="en-US" altLang="zh-CN" sz="1600" b="1" i="1" smtClean="0">
                                  <a:latin typeface="Cambria Math" panose="02040503050406030204" pitchFamily="18" charset="0"/>
                                </a:rPr>
                                <m:t>𝑹</m:t>
                              </m:r>
                            </m:sub>
                          </m:sSub>
                          <m:r>
                            <a:rPr lang="en-US" altLang="zh-CN" sz="1600" b="1" dirty="0">
                              <a:latin typeface="Cambria Math" panose="02040503050406030204" pitchFamily="18" charset="0"/>
                              <a:ea typeface="Cambria Math" panose="02040503050406030204" pitchFamily="18" charset="0"/>
                            </a:rPr>
                            <m:t>≤</m:t>
                          </m:r>
                          <m:sSub>
                            <m:sSubPr>
                              <m:ctrlPr>
                                <a:rPr lang="en-US" altLang="zh-CN" sz="1600" b="1" i="1" dirty="0" smtClean="0">
                                  <a:latin typeface="Cambria Math" panose="02040503050406030204" pitchFamily="18" charset="0"/>
                                  <a:ea typeface="Cambria Math" panose="02040503050406030204" pitchFamily="18" charset="0"/>
                                </a:rPr>
                              </m:ctrlPr>
                            </m:sSubPr>
                            <m:e>
                              <m:r>
                                <a:rPr lang="en-US" altLang="zh-CN" sz="1600" b="1" i="1" dirty="0" smtClean="0">
                                  <a:latin typeface="Cambria Math" panose="02040503050406030204" pitchFamily="18" charset="0"/>
                                  <a:ea typeface="Cambria Math" panose="02040503050406030204" pitchFamily="18" charset="0"/>
                                </a:rPr>
                                <m:t>𝑾</m:t>
                              </m:r>
                            </m:e>
                            <m:sub>
                              <m:r>
                                <a:rPr lang="en-US" altLang="zh-CN" sz="1600" b="1" i="1" dirty="0" smtClean="0">
                                  <a:latin typeface="Cambria Math" panose="02040503050406030204" pitchFamily="18" charset="0"/>
                                  <a:ea typeface="Cambria Math" panose="02040503050406030204" pitchFamily="18" charset="0"/>
                                </a:rPr>
                                <m:t>𝑻</m:t>
                              </m:r>
                            </m:sub>
                          </m:sSub>
                        </m:oMath>
                      </m:oMathPara>
                    </a14:m>
                    <a:endParaRPr lang="en-US" altLang="zh-CN" sz="1600" b="1" dirty="0"/>
                  </a:p>
                </p:txBody>
              </p:sp>
            </mc:Choice>
            <mc:Fallback>
              <p:sp>
                <p:nvSpPr>
                  <p:cNvPr id="109" name="íşlïḍè"/>
                  <p:cNvSpPr txBox="1">
                    <a:spLocks noRot="1" noChangeAspect="1" noMove="1" noResize="1" noEditPoints="1" noAdjustHandles="1" noChangeArrowheads="1" noChangeShapeType="1" noTextEdit="1"/>
                  </p:cNvSpPr>
                  <p:nvPr/>
                </p:nvSpPr>
                <p:spPr>
                  <a:xfrm>
                    <a:off x="4469857" y="2312450"/>
                    <a:ext cx="1796726" cy="406624"/>
                  </a:xfrm>
                  <a:prstGeom prst="rect">
                    <a:avLst/>
                  </a:prstGeom>
                  <a:blipFill rotWithShape="1">
                    <a:blip r:embed="rId3"/>
                  </a:blipFill>
                </p:spPr>
                <p:txBody>
                  <a:bodyPr/>
                  <a:lstStyle/>
                  <a:p>
                    <a:r>
                      <a:rPr lang="zh-CN" altLang="en-US">
                        <a:noFill/>
                      </a:rPr>
                      <a:t> </a:t>
                    </a:r>
                  </a:p>
                </p:txBody>
              </p:sp>
            </mc:Fallback>
          </mc:AlternateContent>
          <p:grpSp>
            <p:nvGrpSpPr>
              <p:cNvPr id="111" name="组合 110"/>
              <p:cNvGrpSpPr/>
              <p:nvPr/>
            </p:nvGrpSpPr>
            <p:grpSpPr>
              <a:xfrm>
                <a:off x="5951279" y="2476618"/>
                <a:ext cx="2107922" cy="585479"/>
                <a:chOff x="9715230" y="3308787"/>
                <a:chExt cx="2107922" cy="585479"/>
              </a:xfrm>
            </p:grpSpPr>
            <p:sp>
              <p:nvSpPr>
                <p:cNvPr id="112" name="右大括号 111"/>
                <p:cNvSpPr/>
                <p:nvPr/>
              </p:nvSpPr>
              <p:spPr>
                <a:xfrm>
                  <a:off x="9715230" y="3308787"/>
                  <a:ext cx="170583" cy="585479"/>
                </a:xfrm>
                <a:prstGeom prst="rightBrace">
                  <a:avLst>
                    <a:gd name="adj1" fmla="val 34129"/>
                    <a:gd name="adj2"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600"/>
                </a:p>
              </p:txBody>
            </p:sp>
            <mc:AlternateContent xmlns:mc="http://schemas.openxmlformats.org/markup-compatibility/2006">
              <mc:Choice xmlns:a14="http://schemas.microsoft.com/office/drawing/2010/main" Requires="a14">
                <p:sp>
                  <p:nvSpPr>
                    <p:cNvPr id="113" name="íşlïḍè"/>
                    <p:cNvSpPr txBox="1"/>
                    <p:nvPr/>
                  </p:nvSpPr>
                  <p:spPr>
                    <a:xfrm>
                      <a:off x="9877496" y="3374765"/>
                      <a:ext cx="1945656" cy="406624"/>
                    </a:xfrm>
                    <a:prstGeom prst="rect">
                      <a:avLst/>
                    </a:prstGeom>
                    <a:noFill/>
                  </p:spPr>
                  <p:txBody>
                    <a:bodyPr wrap="square" lIns="91440" tIns="45720" rIns="91440" bIns="45720" anchor="ctr">
                      <a:noAutofit/>
                    </a:bodyPr>
                    <a:lstStyle/>
                    <a:p>
                      <a14:m>
                        <m:oMathPara xmlns:m="http://schemas.openxmlformats.org/officeDocument/2006/math">
                          <m:oMathParaPr>
                            <m:jc m:val="left"/>
                          </m:oMathParaPr>
                          <m:oMath xmlns:m="http://schemas.openxmlformats.org/officeDocument/2006/math">
                            <m:r>
                              <a:rPr lang="en-US" altLang="zh-CN" sz="1600" b="1" i="1" smtClean="0">
                                <a:latin typeface="Cambria Math" panose="02040503050406030204" pitchFamily="18" charset="0"/>
                              </a:rPr>
                              <m:t>𝟏</m:t>
                            </m:r>
                            <m:r>
                              <a:rPr lang="en-US" altLang="zh-CN" sz="1600" b="1" i="1" smtClean="0">
                                <a:latin typeface="Cambria Math" panose="02040503050406030204" pitchFamily="18" charset="0"/>
                                <a:ea typeface="Cambria Math" panose="02040503050406030204" pitchFamily="18" charset="0"/>
                              </a:rPr>
                              <m:t>&lt;</m:t>
                            </m:r>
                            <m:sSub>
                              <m:sSubPr>
                                <m:ctrlPr>
                                  <a:rPr lang="en-US" altLang="zh-CN" sz="1600" b="1" i="1" smtClean="0">
                                    <a:latin typeface="Cambria Math" panose="02040503050406030204" pitchFamily="18" charset="0"/>
                                  </a:rPr>
                                </m:ctrlPr>
                              </m:sSubPr>
                              <m:e>
                                <m:r>
                                  <a:rPr lang="en-US" altLang="zh-CN" sz="1600" b="1" i="1" smtClean="0">
                                    <a:latin typeface="Cambria Math" panose="02040503050406030204" pitchFamily="18" charset="0"/>
                                  </a:rPr>
                                  <m:t>𝑾</m:t>
                                </m:r>
                              </m:e>
                              <m:sub>
                                <m:r>
                                  <a:rPr lang="en-US" altLang="zh-CN" sz="1600" b="1" i="1" smtClean="0">
                                    <a:latin typeface="Cambria Math" panose="02040503050406030204" pitchFamily="18" charset="0"/>
                                  </a:rPr>
                                  <m:t>𝑹</m:t>
                                </m:r>
                              </m:sub>
                            </m:sSub>
                            <m:r>
                              <a:rPr lang="en-US" altLang="zh-CN" sz="1600" b="1" dirty="0">
                                <a:latin typeface="Cambria Math" panose="02040503050406030204" pitchFamily="18" charset="0"/>
                                <a:ea typeface="Cambria Math" panose="02040503050406030204" pitchFamily="18" charset="0"/>
                              </a:rPr>
                              <m:t>≤</m:t>
                            </m:r>
                            <m:sSup>
                              <m:sSupPr>
                                <m:ctrlPr>
                                  <a:rPr lang="en-US" altLang="zh-CN" sz="1600" b="1" i="1" dirty="0" smtClean="0">
                                    <a:latin typeface="Cambria Math" panose="02040503050406030204" pitchFamily="18" charset="0"/>
                                    <a:ea typeface="Cambria Math" panose="02040503050406030204" pitchFamily="18" charset="0"/>
                                  </a:rPr>
                                </m:ctrlPr>
                              </m:sSupPr>
                              <m:e>
                                <m:r>
                                  <a:rPr lang="en-US" altLang="zh-CN" sz="1600" b="1" i="1" dirty="0" smtClean="0">
                                    <a:latin typeface="Cambria Math" panose="02040503050406030204" pitchFamily="18" charset="0"/>
                                    <a:ea typeface="Cambria Math" panose="02040503050406030204" pitchFamily="18" charset="0"/>
                                  </a:rPr>
                                  <m:t>𝟐</m:t>
                                </m:r>
                              </m:e>
                              <m:sup>
                                <m:r>
                                  <a:rPr lang="en-US" altLang="zh-CN" sz="1600" b="1" i="1" dirty="0" smtClean="0">
                                    <a:latin typeface="Cambria Math" panose="02040503050406030204" pitchFamily="18" charset="0"/>
                                    <a:ea typeface="Cambria Math" panose="02040503050406030204" pitchFamily="18" charset="0"/>
                                  </a:rPr>
                                  <m:t>(</m:t>
                                </m:r>
                                <m:r>
                                  <a:rPr lang="en-US" altLang="zh-CN" sz="1600" b="1" i="1" dirty="0" smtClean="0">
                                    <a:latin typeface="Cambria Math" panose="02040503050406030204" pitchFamily="18" charset="0"/>
                                    <a:ea typeface="Cambria Math" panose="02040503050406030204" pitchFamily="18" charset="0"/>
                                  </a:rPr>
                                  <m:t>𝒏</m:t>
                                </m:r>
                                <m:r>
                                  <a:rPr lang="en-US" altLang="zh-CN" sz="1600" b="1" i="1" dirty="0" smtClean="0">
                                    <a:latin typeface="Cambria Math" panose="02040503050406030204" pitchFamily="18" charset="0"/>
                                    <a:ea typeface="Cambria Math" panose="02040503050406030204" pitchFamily="18" charset="0"/>
                                  </a:rPr>
                                  <m:t>−</m:t>
                                </m:r>
                                <m:r>
                                  <a:rPr lang="en-US" altLang="zh-CN" sz="1600" b="1" i="1" dirty="0" smtClean="0">
                                    <a:latin typeface="Cambria Math" panose="02040503050406030204" pitchFamily="18" charset="0"/>
                                    <a:ea typeface="Cambria Math" panose="02040503050406030204" pitchFamily="18" charset="0"/>
                                  </a:rPr>
                                  <m:t>𝟏</m:t>
                                </m:r>
                                <m:r>
                                  <a:rPr lang="en-US" altLang="zh-CN" sz="1600" b="1" i="1" dirty="0" smtClean="0">
                                    <a:latin typeface="Cambria Math" panose="02040503050406030204" pitchFamily="18" charset="0"/>
                                    <a:ea typeface="Cambria Math" panose="02040503050406030204" pitchFamily="18" charset="0"/>
                                  </a:rPr>
                                  <m:t>)</m:t>
                                </m:r>
                              </m:sup>
                            </m:sSup>
                          </m:oMath>
                        </m:oMathPara>
                      </a14:m>
                      <a:endParaRPr lang="en-US" altLang="zh-CN" sz="1600" b="1" dirty="0"/>
                    </a:p>
                  </p:txBody>
                </p:sp>
              </mc:Choice>
              <mc:Fallback>
                <p:sp>
                  <p:nvSpPr>
                    <p:cNvPr id="113" name="íşlïḍè"/>
                    <p:cNvSpPr txBox="1">
                      <a:spLocks noRot="1" noChangeAspect="1" noMove="1" noResize="1" noEditPoints="1" noAdjustHandles="1" noChangeArrowheads="1" noChangeShapeType="1" noTextEdit="1"/>
                    </p:cNvSpPr>
                    <p:nvPr/>
                  </p:nvSpPr>
                  <p:spPr>
                    <a:xfrm>
                      <a:off x="9877496" y="3374765"/>
                      <a:ext cx="1945656" cy="406624"/>
                    </a:xfrm>
                    <a:prstGeom prst="rect">
                      <a:avLst/>
                    </a:prstGeom>
                    <a:blipFill rotWithShape="1">
                      <a:blip r:embed="rId4"/>
                    </a:blipFill>
                  </p:spPr>
                  <p:txBody>
                    <a:bodyPr/>
                    <a:lstStyle/>
                    <a:p>
                      <a:r>
                        <a:rPr lang="zh-CN" altLang="en-US">
                          <a:noFill/>
                        </a:rPr>
                        <a:t> </a:t>
                      </a:r>
                    </a:p>
                  </p:txBody>
                </p:sp>
              </mc:Fallback>
            </mc:AlternateContent>
          </p:grpSp>
        </p:grpSp>
        <mc:AlternateContent xmlns:mc="http://schemas.openxmlformats.org/markup-compatibility/2006">
          <mc:Choice xmlns:a14="http://schemas.microsoft.com/office/drawing/2010/main" Requires="a14">
            <p:sp>
              <p:nvSpPr>
                <p:cNvPr id="114" name="矩形 113"/>
                <p:cNvSpPr/>
                <p:nvPr/>
              </p:nvSpPr>
              <p:spPr>
                <a:xfrm>
                  <a:off x="8193293" y="2592980"/>
                  <a:ext cx="3457043" cy="82000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zh-CN" altLang="en-US" b="1" dirty="0"/>
                    <a:t>当</a:t>
                  </a:r>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𝑾</m:t>
                          </m:r>
                        </m:e>
                        <m:sub>
                          <m:r>
                            <a:rPr lang="en-US" altLang="zh-CN" b="1" i="1" smtClean="0">
                              <a:latin typeface="Cambria Math" panose="02040503050406030204" pitchFamily="18" charset="0"/>
                            </a:rPr>
                            <m:t>𝑹</m:t>
                          </m:r>
                        </m:sub>
                      </m:sSub>
                    </m:oMath>
                  </a14:m>
                  <a:r>
                    <a:rPr lang="zh-CN" altLang="en-US" b="1" dirty="0"/>
                    <a:t>取最大值</a:t>
                  </a:r>
                  <a14:m>
                    <m:oMath xmlns:m="http://schemas.openxmlformats.org/officeDocument/2006/math">
                      <m:sSup>
                        <m:sSupPr>
                          <m:ctrlPr>
                            <a:rPr lang="en-US" altLang="zh-CN" b="1" i="1" dirty="0">
                              <a:latin typeface="Cambria Math" panose="02040503050406030204" pitchFamily="18" charset="0"/>
                              <a:ea typeface="Cambria Math" panose="02040503050406030204" pitchFamily="18" charset="0"/>
                            </a:rPr>
                          </m:ctrlPr>
                        </m:sSupPr>
                        <m:e>
                          <m:r>
                            <a:rPr lang="en-US" altLang="zh-CN" b="1" i="1" dirty="0">
                              <a:latin typeface="Cambria Math" panose="02040503050406030204" pitchFamily="18" charset="0"/>
                              <a:ea typeface="Cambria Math" panose="02040503050406030204" pitchFamily="18" charset="0"/>
                            </a:rPr>
                            <m:t>𝟐</m:t>
                          </m:r>
                        </m:e>
                        <m:sup>
                          <m:r>
                            <a:rPr lang="en-US" altLang="zh-CN" b="1" i="1" dirty="0">
                              <a:latin typeface="Cambria Math" panose="02040503050406030204" pitchFamily="18" charset="0"/>
                              <a:ea typeface="Cambria Math" panose="02040503050406030204" pitchFamily="18" charset="0"/>
                            </a:rPr>
                            <m:t>(</m:t>
                          </m:r>
                          <m:r>
                            <a:rPr lang="en-US" altLang="zh-CN" b="1" i="1" dirty="0">
                              <a:latin typeface="Cambria Math" panose="02040503050406030204" pitchFamily="18" charset="0"/>
                              <a:ea typeface="Cambria Math" panose="02040503050406030204" pitchFamily="18" charset="0"/>
                            </a:rPr>
                            <m:t>𝒏</m:t>
                          </m:r>
                          <m:r>
                            <a:rPr lang="en-US" altLang="zh-CN" b="1" i="1" dirty="0">
                              <a:latin typeface="Cambria Math" panose="02040503050406030204" pitchFamily="18" charset="0"/>
                              <a:ea typeface="Cambria Math" panose="02040503050406030204" pitchFamily="18" charset="0"/>
                            </a:rPr>
                            <m:t>−</m:t>
                          </m:r>
                          <m:r>
                            <a:rPr lang="en-US" altLang="zh-CN" b="1" i="1" dirty="0">
                              <a:latin typeface="Cambria Math" panose="02040503050406030204" pitchFamily="18" charset="0"/>
                              <a:ea typeface="Cambria Math" panose="02040503050406030204" pitchFamily="18" charset="0"/>
                            </a:rPr>
                            <m:t>𝟏</m:t>
                          </m:r>
                          <m:r>
                            <a:rPr lang="en-US" altLang="zh-CN" b="1" i="1" dirty="0">
                              <a:latin typeface="Cambria Math" panose="02040503050406030204" pitchFamily="18" charset="0"/>
                              <a:ea typeface="Cambria Math" panose="02040503050406030204" pitchFamily="18" charset="0"/>
                            </a:rPr>
                            <m:t>)</m:t>
                          </m:r>
                        </m:sup>
                      </m:sSup>
                    </m:oMath>
                  </a14:m>
                  <a:r>
                    <a:rPr lang="zh-CN" altLang="en-US" b="1" dirty="0"/>
                    <a:t>时，</a:t>
                  </a:r>
                  <a:r>
                    <a:rPr lang="en-US" altLang="zh-CN" b="1" dirty="0"/>
                    <a:t> </a:t>
                  </a:r>
                  <a:endParaRPr lang="en-US" altLang="zh-CN" b="1" i="1" dirty="0">
                    <a:latin typeface="Cambria Math" panose="02040503050406030204" pitchFamily="18" charset="0"/>
                  </a:endParaRPr>
                </a:p>
                <a:p>
                  <a:pPr>
                    <a:lnSpc>
                      <a:spcPct val="150000"/>
                    </a:lnSpc>
                  </a:pPr>
                  <a14:m>
                    <m:oMath xmlns:m="http://schemas.openxmlformats.org/officeDocument/2006/math">
                      <m:sSub>
                        <m:sSubPr>
                          <m:ctrlPr>
                            <a:rPr lang="en-US" altLang="zh-CN" b="1" i="1">
                              <a:latin typeface="Cambria Math" panose="02040503050406030204" pitchFamily="18" charset="0"/>
                            </a:rPr>
                          </m:ctrlPr>
                        </m:sSubPr>
                        <m:e>
                          <m:r>
                            <a:rPr lang="en-US" altLang="zh-CN" b="1" i="1">
                              <a:latin typeface="Cambria Math" panose="02040503050406030204" pitchFamily="18" charset="0"/>
                            </a:rPr>
                            <m:t>𝑾</m:t>
                          </m:r>
                        </m:e>
                        <m:sub>
                          <m:r>
                            <a:rPr lang="en-US" altLang="zh-CN" b="1" i="1">
                              <a:latin typeface="Cambria Math" panose="02040503050406030204" pitchFamily="18" charset="0"/>
                            </a:rPr>
                            <m:t>𝑻</m:t>
                          </m:r>
                        </m:sub>
                      </m:sSub>
                    </m:oMath>
                  </a14:m>
                  <a:r>
                    <a:rPr lang="zh-CN" altLang="en-US" b="1" dirty="0"/>
                    <a:t>能取到的最大值也为</a:t>
                  </a:r>
                  <a14:m>
                    <m:oMath xmlns:m="http://schemas.openxmlformats.org/officeDocument/2006/math">
                      <m:sSup>
                        <m:sSupPr>
                          <m:ctrlPr>
                            <a:rPr lang="en-US" altLang="zh-CN" b="1" i="1" dirty="0">
                              <a:latin typeface="Cambria Math" panose="02040503050406030204" pitchFamily="18" charset="0"/>
                              <a:ea typeface="Cambria Math" panose="02040503050406030204" pitchFamily="18" charset="0"/>
                            </a:rPr>
                          </m:ctrlPr>
                        </m:sSupPr>
                        <m:e>
                          <m:r>
                            <a:rPr lang="en-US" altLang="zh-CN" b="1" i="1" dirty="0">
                              <a:latin typeface="Cambria Math" panose="02040503050406030204" pitchFamily="18" charset="0"/>
                              <a:ea typeface="Cambria Math" panose="02040503050406030204" pitchFamily="18" charset="0"/>
                            </a:rPr>
                            <m:t>𝟐</m:t>
                          </m:r>
                        </m:e>
                        <m:sup>
                          <m:r>
                            <a:rPr lang="en-US" altLang="zh-CN" b="1" i="1" dirty="0">
                              <a:latin typeface="Cambria Math" panose="02040503050406030204" pitchFamily="18" charset="0"/>
                              <a:ea typeface="Cambria Math" panose="02040503050406030204" pitchFamily="18" charset="0"/>
                            </a:rPr>
                            <m:t>(</m:t>
                          </m:r>
                          <m:r>
                            <a:rPr lang="en-US" altLang="zh-CN" b="1" i="1" dirty="0">
                              <a:latin typeface="Cambria Math" panose="02040503050406030204" pitchFamily="18" charset="0"/>
                              <a:ea typeface="Cambria Math" panose="02040503050406030204" pitchFamily="18" charset="0"/>
                            </a:rPr>
                            <m:t>𝒏</m:t>
                          </m:r>
                          <m:r>
                            <a:rPr lang="en-US" altLang="zh-CN" b="1" i="1" dirty="0">
                              <a:latin typeface="Cambria Math" panose="02040503050406030204" pitchFamily="18" charset="0"/>
                              <a:ea typeface="Cambria Math" panose="02040503050406030204" pitchFamily="18" charset="0"/>
                            </a:rPr>
                            <m:t>−</m:t>
                          </m:r>
                          <m:r>
                            <a:rPr lang="en-US" altLang="zh-CN" b="1" i="1" dirty="0">
                              <a:latin typeface="Cambria Math" panose="02040503050406030204" pitchFamily="18" charset="0"/>
                              <a:ea typeface="Cambria Math" panose="02040503050406030204" pitchFamily="18" charset="0"/>
                            </a:rPr>
                            <m:t>𝟏</m:t>
                          </m:r>
                          <m:r>
                            <a:rPr lang="en-US" altLang="zh-CN" b="1" i="1" dirty="0">
                              <a:latin typeface="Cambria Math" panose="02040503050406030204" pitchFamily="18" charset="0"/>
                              <a:ea typeface="Cambria Math" panose="02040503050406030204" pitchFamily="18" charset="0"/>
                            </a:rPr>
                            <m:t>)</m:t>
                          </m:r>
                        </m:sup>
                      </m:sSup>
                      <m:r>
                        <a:rPr lang="en-US" altLang="zh-CN" b="1" i="1" dirty="0">
                          <a:latin typeface="Cambria Math" panose="02040503050406030204" pitchFamily="18" charset="0"/>
                          <a:ea typeface="Cambria Math" panose="02040503050406030204" pitchFamily="18" charset="0"/>
                        </a:rPr>
                        <m:t> </m:t>
                      </m:r>
                    </m:oMath>
                  </a14:m>
                  <a:r>
                    <a:rPr lang="zh-CN" altLang="en-US" b="1" dirty="0"/>
                    <a:t>。</a:t>
                  </a:r>
                  <a:endParaRPr lang="en-US" altLang="zh-CN" b="1" dirty="0"/>
                </a:p>
              </p:txBody>
            </p:sp>
          </mc:Choice>
          <mc:Fallback>
            <p:sp>
              <p:nvSpPr>
                <p:cNvPr id="114" name="矩形 113"/>
                <p:cNvSpPr>
                  <a:spLocks noRot="1" noChangeAspect="1" noMove="1" noResize="1" noEditPoints="1" noAdjustHandles="1" noChangeArrowheads="1" noChangeShapeType="1" noTextEdit="1"/>
                </p:cNvSpPr>
                <p:nvPr/>
              </p:nvSpPr>
              <p:spPr>
                <a:xfrm>
                  <a:off x="8193293" y="2592980"/>
                  <a:ext cx="3457043" cy="820009"/>
                </a:xfrm>
                <a:prstGeom prst="rect">
                  <a:avLst/>
                </a:prstGeom>
                <a:blipFill rotWithShape="1">
                  <a:blip r:embed="rId5"/>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15" name="文本框 114"/>
                <p:cNvSpPr txBox="1"/>
                <p:nvPr/>
              </p:nvSpPr>
              <p:spPr>
                <a:xfrm>
                  <a:off x="933106" y="1244419"/>
                  <a:ext cx="6741148" cy="338554"/>
                </a:xfrm>
                <a:prstGeom prst="rect">
                  <a:avLst/>
                </a:prstGeom>
                <a:noFill/>
              </p:spPr>
              <p:txBody>
                <a:bodyPr wrap="square">
                  <a:spAutoFit/>
                </a:bodyPr>
                <a:lstStyle/>
                <a:p>
                  <a:r>
                    <a:rPr lang="zh-CN" altLang="en-US" sz="1600" b="1" dirty="0"/>
                    <a:t>用</a:t>
                  </a:r>
                  <a14:m>
                    <m:oMath xmlns:m="http://schemas.openxmlformats.org/officeDocument/2006/math">
                      <m:r>
                        <a:rPr lang="en-US" altLang="zh-CN" sz="1600" b="1" i="1" dirty="0" smtClean="0">
                          <a:latin typeface="Cambria Math" panose="02040503050406030204" pitchFamily="18" charset="0"/>
                        </a:rPr>
                        <m:t>𝒏</m:t>
                      </m:r>
                      <m:r>
                        <a:rPr lang="en-US" altLang="zh-CN" sz="1600" b="1" i="1" dirty="0" smtClean="0">
                          <a:latin typeface="Cambria Math" panose="02040503050406030204" pitchFamily="18" charset="0"/>
                        </a:rPr>
                        <m:t>(</m:t>
                      </m:r>
                      <m:r>
                        <a:rPr lang="en-US" altLang="zh-CN" sz="1600" b="1" i="1" dirty="0" smtClean="0">
                          <a:latin typeface="Cambria Math" panose="02040503050406030204" pitchFamily="18" charset="0"/>
                        </a:rPr>
                        <m:t>𝒏</m:t>
                      </m:r>
                      <m:r>
                        <a:rPr lang="zh-CN" altLang="en-US" sz="1600" b="1" i="1" dirty="0" smtClean="0">
                          <a:latin typeface="Cambria Math" panose="02040503050406030204" pitchFamily="18" charset="0"/>
                        </a:rPr>
                        <m:t>＞</m:t>
                      </m:r>
                      <m:r>
                        <a:rPr lang="en-US" altLang="zh-CN" sz="1600" b="1" i="1" dirty="0" smtClean="0">
                          <a:latin typeface="Cambria Math" panose="02040503050406030204" pitchFamily="18" charset="0"/>
                        </a:rPr>
                        <m:t>𝟏</m:t>
                      </m:r>
                      <m:r>
                        <a:rPr lang="en-US" altLang="zh-CN" sz="1600" b="1" i="1" dirty="0" smtClean="0">
                          <a:latin typeface="Cambria Math" panose="02040503050406030204" pitchFamily="18" charset="0"/>
                        </a:rPr>
                        <m:t>)</m:t>
                      </m:r>
                    </m:oMath>
                  </a14:m>
                  <a:r>
                    <a:rPr lang="zh-CN" altLang="en-US" sz="1600" b="1" dirty="0"/>
                    <a:t>个比特给分组编号，发送窗口</a:t>
                  </a:r>
                  <a14:m>
                    <m:oMath xmlns:m="http://schemas.openxmlformats.org/officeDocument/2006/math">
                      <m:sSub>
                        <m:sSubPr>
                          <m:ctrlPr>
                            <a:rPr lang="en-US" altLang="zh-CN" sz="1600" b="1" i="1" smtClean="0">
                              <a:latin typeface="Cambria Math" panose="02040503050406030204" pitchFamily="18" charset="0"/>
                            </a:rPr>
                          </m:ctrlPr>
                        </m:sSubPr>
                        <m:e>
                          <m:r>
                            <a:rPr lang="en-US" altLang="zh-CN" sz="1600" b="1" i="1" smtClean="0">
                              <a:latin typeface="Cambria Math" panose="02040503050406030204" pitchFamily="18" charset="0"/>
                            </a:rPr>
                            <m:t>𝑾</m:t>
                          </m:r>
                        </m:e>
                        <m:sub>
                          <m:r>
                            <a:rPr lang="en-US" altLang="zh-CN" sz="1600" b="1" i="1" smtClean="0">
                              <a:latin typeface="Cambria Math" panose="02040503050406030204" pitchFamily="18" charset="0"/>
                            </a:rPr>
                            <m:t>𝑻</m:t>
                          </m:r>
                        </m:sub>
                      </m:sSub>
                    </m:oMath>
                  </a14:m>
                  <a:r>
                    <a:rPr lang="zh-CN" altLang="en-US" sz="1600" b="1" dirty="0"/>
                    <a:t>与接收窗口</a:t>
                  </a:r>
                  <a14:m>
                    <m:oMath xmlns:m="http://schemas.openxmlformats.org/officeDocument/2006/math">
                      <m:sSub>
                        <m:sSubPr>
                          <m:ctrlPr>
                            <a:rPr lang="en-US" altLang="zh-CN" sz="1600" b="1" i="1" smtClean="0">
                              <a:latin typeface="Cambria Math" panose="02040503050406030204" pitchFamily="18" charset="0"/>
                            </a:rPr>
                          </m:ctrlPr>
                        </m:sSubPr>
                        <m:e>
                          <m:r>
                            <a:rPr lang="en-US" altLang="zh-CN" sz="1600" b="1" i="1" smtClean="0">
                              <a:latin typeface="Cambria Math" panose="02040503050406030204" pitchFamily="18" charset="0"/>
                            </a:rPr>
                            <m:t>𝑾</m:t>
                          </m:r>
                        </m:e>
                        <m:sub>
                          <m:r>
                            <a:rPr lang="en-US" altLang="zh-CN" sz="1600" b="1" i="1" smtClean="0">
                              <a:latin typeface="Cambria Math" panose="02040503050406030204" pitchFamily="18" charset="0"/>
                            </a:rPr>
                            <m:t>𝑹</m:t>
                          </m:r>
                        </m:sub>
                      </m:sSub>
                    </m:oMath>
                  </a14:m>
                  <a:r>
                    <a:rPr lang="zh-CN" altLang="en-US" sz="1600" b="1" dirty="0"/>
                    <a:t>的关系如下：</a:t>
                  </a:r>
                  <a:endParaRPr lang="en-US" altLang="zh-CN" sz="1600" b="1" dirty="0"/>
                </a:p>
              </p:txBody>
            </p:sp>
          </mc:Choice>
          <mc:Fallback>
            <p:sp>
              <p:nvSpPr>
                <p:cNvPr id="115" name="文本框 114"/>
                <p:cNvSpPr txBox="1">
                  <a:spLocks noRot="1" noChangeAspect="1" noMove="1" noResize="1" noEditPoints="1" noAdjustHandles="1" noChangeArrowheads="1" noChangeShapeType="1" noTextEdit="1"/>
                </p:cNvSpPr>
                <p:nvPr/>
              </p:nvSpPr>
              <p:spPr>
                <a:xfrm>
                  <a:off x="933106" y="1244419"/>
                  <a:ext cx="6741148" cy="338554"/>
                </a:xfrm>
                <a:prstGeom prst="rect">
                  <a:avLst/>
                </a:prstGeom>
                <a:blipFill rotWithShape="1">
                  <a:blip r:embed="rId6"/>
                </a:blipFill>
              </p:spPr>
              <p:txBody>
                <a:bodyPr/>
                <a:lstStyle/>
                <a:p>
                  <a:r>
                    <a:rPr lang="zh-CN" altLang="en-US">
                      <a:noFill/>
                    </a:rPr>
                    <a:t> </a:t>
                  </a:r>
                </a:p>
              </p:txBody>
            </p:sp>
          </mc:Fallback>
        </mc:AlternateContent>
        <p:grpSp>
          <p:nvGrpSpPr>
            <p:cNvPr id="12" name="组合 11"/>
            <p:cNvGrpSpPr/>
            <p:nvPr/>
          </p:nvGrpSpPr>
          <p:grpSpPr>
            <a:xfrm>
              <a:off x="541664" y="3640427"/>
              <a:ext cx="5286814" cy="2734058"/>
              <a:chOff x="541664" y="3640427"/>
              <a:chExt cx="5286814" cy="2734058"/>
            </a:xfrm>
          </p:grpSpPr>
          <p:sp>
            <p:nvSpPr>
              <p:cNvPr id="116" name="矩形 115"/>
              <p:cNvSpPr/>
              <p:nvPr/>
            </p:nvSpPr>
            <p:spPr>
              <a:xfrm>
                <a:off x="541664" y="3640427"/>
                <a:ext cx="5286814" cy="422857"/>
              </a:xfrm>
              <a:prstGeom prst="rect">
                <a:avLst/>
              </a:prstGeom>
              <a:solidFill>
                <a:schemeClr val="accent3"/>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发送方</a:t>
                </a:r>
                <a:endParaRPr lang="zh-CN" altLang="en-US" b="1" dirty="0"/>
              </a:p>
            </p:txBody>
          </p:sp>
          <p:sp>
            <p:nvSpPr>
              <p:cNvPr id="117" name="矩形 116"/>
              <p:cNvSpPr/>
              <p:nvPr/>
            </p:nvSpPr>
            <p:spPr>
              <a:xfrm>
                <a:off x="541664" y="4063284"/>
                <a:ext cx="5286814" cy="2311201"/>
              </a:xfrm>
              <a:prstGeom prst="rect">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grpSp>
        <p:sp>
          <p:nvSpPr>
            <p:cNvPr id="121" name="矩形 120"/>
            <p:cNvSpPr/>
            <p:nvPr/>
          </p:nvSpPr>
          <p:spPr>
            <a:xfrm>
              <a:off x="6363522" y="3640426"/>
              <a:ext cx="5286814" cy="422857"/>
            </a:xfrm>
            <a:prstGeom prst="rect">
              <a:avLst/>
            </a:prstGeom>
            <a:solidFill>
              <a:schemeClr val="accent4"/>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接收方</a:t>
              </a:r>
              <a:endParaRPr lang="zh-CN" altLang="en-US" b="1" dirty="0"/>
            </a:p>
          </p:txBody>
        </p:sp>
        <p:sp>
          <p:nvSpPr>
            <p:cNvPr id="122" name="矩形 121"/>
            <p:cNvSpPr/>
            <p:nvPr/>
          </p:nvSpPr>
          <p:spPr>
            <a:xfrm>
              <a:off x="6363522" y="4070132"/>
              <a:ext cx="5286814" cy="2304353"/>
            </a:xfrm>
            <a:prstGeom prst="rect">
              <a:avLst/>
            </a:prstGeom>
            <a:no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grpSp>
          <p:nvGrpSpPr>
            <p:cNvPr id="16" name="组合 15"/>
            <p:cNvGrpSpPr/>
            <p:nvPr/>
          </p:nvGrpSpPr>
          <p:grpSpPr>
            <a:xfrm>
              <a:off x="698782" y="4176941"/>
              <a:ext cx="5044176" cy="559519"/>
              <a:chOff x="698782" y="4176941"/>
              <a:chExt cx="5044176" cy="559519"/>
            </a:xfrm>
          </p:grpSpPr>
          <p:sp>
            <p:nvSpPr>
              <p:cNvPr id="123" name="矩形 122"/>
              <p:cNvSpPr/>
              <p:nvPr/>
            </p:nvSpPr>
            <p:spPr>
              <a:xfrm>
                <a:off x="698782" y="4235382"/>
                <a:ext cx="190252" cy="19025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íşlïḍè"/>
              <p:cNvSpPr txBox="1"/>
              <p:nvPr/>
            </p:nvSpPr>
            <p:spPr>
              <a:xfrm>
                <a:off x="918784" y="4176941"/>
                <a:ext cx="4824174" cy="559519"/>
              </a:xfrm>
              <a:prstGeom prst="rect">
                <a:avLst/>
              </a:prstGeom>
              <a:noFill/>
            </p:spPr>
            <p:txBody>
              <a:bodyPr wrap="square" lIns="91440" tIns="45720" rIns="91440" bIns="45720" anchor="ctr">
                <a:noAutofit/>
              </a:bodyPr>
              <a:lstStyle/>
              <a:p>
                <a:r>
                  <a:rPr lang="zh-CN" altLang="en-US" sz="1600" b="1" dirty="0"/>
                  <a:t>可在未收到接收方确认分组的情况下，将序号落入发送窗口内的多个数据分组全部发送出去。</a:t>
                </a:r>
                <a:endParaRPr lang="en-US" altLang="zh-CN" sz="1600" b="1" dirty="0">
                  <a:solidFill>
                    <a:schemeClr val="tx1"/>
                  </a:solidFill>
                </a:endParaRPr>
              </a:p>
            </p:txBody>
          </p:sp>
        </p:grpSp>
        <p:grpSp>
          <p:nvGrpSpPr>
            <p:cNvPr id="15" name="组合 14"/>
            <p:cNvGrpSpPr/>
            <p:nvPr/>
          </p:nvGrpSpPr>
          <p:grpSpPr>
            <a:xfrm>
              <a:off x="698782" y="4816391"/>
              <a:ext cx="5044176" cy="559519"/>
              <a:chOff x="698782" y="4757950"/>
              <a:chExt cx="5044176" cy="559519"/>
            </a:xfrm>
          </p:grpSpPr>
          <p:sp>
            <p:nvSpPr>
              <p:cNvPr id="125" name="矩形 124"/>
              <p:cNvSpPr/>
              <p:nvPr/>
            </p:nvSpPr>
            <p:spPr>
              <a:xfrm>
                <a:off x="698782" y="4816391"/>
                <a:ext cx="190252" cy="19025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6" name="íşlïḍè"/>
              <p:cNvSpPr txBox="1"/>
              <p:nvPr/>
            </p:nvSpPr>
            <p:spPr>
              <a:xfrm>
                <a:off x="918784" y="4757950"/>
                <a:ext cx="4824174" cy="559519"/>
              </a:xfrm>
              <a:prstGeom prst="rect">
                <a:avLst/>
              </a:prstGeom>
              <a:noFill/>
            </p:spPr>
            <p:txBody>
              <a:bodyPr wrap="square" lIns="91440" tIns="45720" rIns="91440" bIns="45720" anchor="ctr">
                <a:noAutofit/>
              </a:bodyPr>
              <a:lstStyle/>
              <a:p>
                <a:r>
                  <a:rPr lang="zh-CN" altLang="en-US" sz="1600" b="1" dirty="0">
                    <a:solidFill>
                      <a:schemeClr val="tx1"/>
                    </a:solidFill>
                  </a:rPr>
                  <a:t>只有按序收到对已发送数据分组的确认分组时，发送窗口才能向前滑动到相应位置。</a:t>
                </a:r>
                <a:r>
                  <a:rPr lang="en-US" altLang="zh-CN" sz="1600" b="1" dirty="0">
                    <a:solidFill>
                      <a:schemeClr val="tx1"/>
                    </a:solidFill>
                  </a:rPr>
                  <a:t> </a:t>
                </a:r>
                <a:endParaRPr lang="en-US" altLang="zh-CN" sz="1600" b="1" dirty="0">
                  <a:solidFill>
                    <a:schemeClr val="tx1"/>
                  </a:solidFill>
                </a:endParaRPr>
              </a:p>
            </p:txBody>
          </p:sp>
        </p:grpSp>
        <p:grpSp>
          <p:nvGrpSpPr>
            <p:cNvPr id="14" name="组合 13"/>
            <p:cNvGrpSpPr/>
            <p:nvPr/>
          </p:nvGrpSpPr>
          <p:grpSpPr>
            <a:xfrm>
              <a:off x="698782" y="5509231"/>
              <a:ext cx="5044176" cy="806047"/>
              <a:chOff x="698782" y="5397400"/>
              <a:chExt cx="5044176" cy="806047"/>
            </a:xfrm>
          </p:grpSpPr>
          <p:sp>
            <p:nvSpPr>
              <p:cNvPr id="127" name="矩形 126"/>
              <p:cNvSpPr/>
              <p:nvPr/>
            </p:nvSpPr>
            <p:spPr>
              <a:xfrm>
                <a:off x="698782" y="5455841"/>
                <a:ext cx="190252" cy="19025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 name="íşlïḍè"/>
              <p:cNvSpPr txBox="1"/>
              <p:nvPr/>
            </p:nvSpPr>
            <p:spPr>
              <a:xfrm>
                <a:off x="918784" y="5397400"/>
                <a:ext cx="4824174" cy="806047"/>
              </a:xfrm>
              <a:prstGeom prst="rect">
                <a:avLst/>
              </a:prstGeom>
              <a:noFill/>
            </p:spPr>
            <p:txBody>
              <a:bodyPr wrap="square" lIns="91440" tIns="45720" rIns="91440" bIns="45720" anchor="ctr">
                <a:noAutofit/>
              </a:bodyPr>
              <a:lstStyle/>
              <a:p>
                <a:r>
                  <a:rPr lang="zh-CN" altLang="en-US" sz="1600" b="1" dirty="0"/>
                  <a:t>如果收到未按序到达的确认分组，应对其进行记录，以防止其相应数据分组的超时重发，但发送窗口不能向前滑动。</a:t>
                </a:r>
                <a:endParaRPr lang="en-US" altLang="zh-CN" sz="1600" b="1" dirty="0">
                  <a:solidFill>
                    <a:schemeClr val="tx1"/>
                  </a:solidFill>
                </a:endParaRPr>
              </a:p>
            </p:txBody>
          </p:sp>
        </p:grpSp>
        <p:grpSp>
          <p:nvGrpSpPr>
            <p:cNvPr id="13" name="组合 12"/>
            <p:cNvGrpSpPr/>
            <p:nvPr/>
          </p:nvGrpSpPr>
          <p:grpSpPr>
            <a:xfrm>
              <a:off x="6457500" y="4176941"/>
              <a:ext cx="5044176" cy="559519"/>
              <a:chOff x="6457500" y="4230065"/>
              <a:chExt cx="5044176" cy="559519"/>
            </a:xfrm>
          </p:grpSpPr>
          <p:sp>
            <p:nvSpPr>
              <p:cNvPr id="129" name="矩形 128"/>
              <p:cNvSpPr/>
              <p:nvPr/>
            </p:nvSpPr>
            <p:spPr>
              <a:xfrm>
                <a:off x="6457500" y="4288506"/>
                <a:ext cx="190252" cy="19025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0" name="íşlïḍè"/>
              <p:cNvSpPr txBox="1"/>
              <p:nvPr/>
            </p:nvSpPr>
            <p:spPr>
              <a:xfrm>
                <a:off x="6677502" y="4230065"/>
                <a:ext cx="4824174" cy="559519"/>
              </a:xfrm>
              <a:prstGeom prst="rect">
                <a:avLst/>
              </a:prstGeom>
              <a:noFill/>
            </p:spPr>
            <p:txBody>
              <a:bodyPr wrap="square" lIns="91440" tIns="45720" rIns="91440" bIns="45720" anchor="ctr">
                <a:noAutofit/>
              </a:bodyPr>
              <a:lstStyle/>
              <a:p>
                <a:r>
                  <a:rPr lang="zh-CN" altLang="en-US" sz="1600" b="1" dirty="0">
                    <a:solidFill>
                      <a:schemeClr val="tx1"/>
                    </a:solidFill>
                  </a:rPr>
                  <a:t>可接收未按序到达但没有误码并且序号落入接收窗口内的数据分组。</a:t>
                </a:r>
                <a:endParaRPr lang="en-US" altLang="zh-CN" sz="1600" b="1" dirty="0">
                  <a:solidFill>
                    <a:schemeClr val="tx1"/>
                  </a:solidFill>
                </a:endParaRPr>
              </a:p>
            </p:txBody>
          </p:sp>
        </p:grpSp>
        <p:grpSp>
          <p:nvGrpSpPr>
            <p:cNvPr id="131" name="组合 130"/>
            <p:cNvGrpSpPr/>
            <p:nvPr/>
          </p:nvGrpSpPr>
          <p:grpSpPr>
            <a:xfrm>
              <a:off x="6457500" y="4816391"/>
              <a:ext cx="5044176" cy="797190"/>
              <a:chOff x="6457500" y="4230065"/>
              <a:chExt cx="5044176" cy="797190"/>
            </a:xfrm>
          </p:grpSpPr>
          <p:sp>
            <p:nvSpPr>
              <p:cNvPr id="132" name="矩形 131"/>
              <p:cNvSpPr/>
              <p:nvPr/>
            </p:nvSpPr>
            <p:spPr>
              <a:xfrm>
                <a:off x="6457500" y="4288506"/>
                <a:ext cx="190252" cy="19025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3" name="íşlïḍè"/>
              <p:cNvSpPr txBox="1"/>
              <p:nvPr/>
            </p:nvSpPr>
            <p:spPr>
              <a:xfrm>
                <a:off x="6677502" y="4230065"/>
                <a:ext cx="4824174" cy="797190"/>
              </a:xfrm>
              <a:prstGeom prst="rect">
                <a:avLst/>
              </a:prstGeom>
              <a:noFill/>
            </p:spPr>
            <p:txBody>
              <a:bodyPr wrap="square" lIns="91440" tIns="45720" rIns="91440" bIns="45720" anchor="ctr">
                <a:noAutofit/>
              </a:bodyPr>
              <a:lstStyle/>
              <a:p>
                <a:r>
                  <a:rPr lang="zh-CN" altLang="en-US" sz="1600" b="1" dirty="0"/>
                  <a:t>为了使发送方仅重传出现差错的分组，接收方不再采用累积确认，而需要对每一个正确接收到的数据分组进行逐一确认。</a:t>
                </a:r>
                <a:endParaRPr lang="en-US" altLang="zh-CN" sz="1600" b="1" dirty="0">
                  <a:solidFill>
                    <a:schemeClr val="tx1"/>
                  </a:solidFill>
                </a:endParaRPr>
              </a:p>
            </p:txBody>
          </p:sp>
        </p:grpSp>
        <p:grpSp>
          <p:nvGrpSpPr>
            <p:cNvPr id="134" name="组合 133"/>
            <p:cNvGrpSpPr/>
            <p:nvPr/>
          </p:nvGrpSpPr>
          <p:grpSpPr>
            <a:xfrm>
              <a:off x="6460004" y="5653957"/>
              <a:ext cx="5044176" cy="559519"/>
              <a:chOff x="698782" y="5397400"/>
              <a:chExt cx="5044176" cy="559519"/>
            </a:xfrm>
          </p:grpSpPr>
          <p:sp>
            <p:nvSpPr>
              <p:cNvPr id="135" name="矩形 134"/>
              <p:cNvSpPr/>
              <p:nvPr/>
            </p:nvSpPr>
            <p:spPr>
              <a:xfrm>
                <a:off x="698782" y="5455841"/>
                <a:ext cx="190252" cy="19025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6" name="íşlïḍè"/>
              <p:cNvSpPr txBox="1"/>
              <p:nvPr/>
            </p:nvSpPr>
            <p:spPr>
              <a:xfrm>
                <a:off x="918784" y="5397400"/>
                <a:ext cx="4824174" cy="559519"/>
              </a:xfrm>
              <a:prstGeom prst="rect">
                <a:avLst/>
              </a:prstGeom>
              <a:noFill/>
            </p:spPr>
            <p:txBody>
              <a:bodyPr wrap="square" lIns="91440" tIns="45720" rIns="91440" bIns="45720" anchor="ctr">
                <a:noAutofit/>
              </a:bodyPr>
              <a:lstStyle/>
              <a:p>
                <a:r>
                  <a:rPr lang="zh-CN" altLang="en-US" sz="1600" b="1" dirty="0"/>
                  <a:t>只有在按序接收数据分组后，接收窗口才能向前滑动到相应位置。</a:t>
                </a:r>
                <a:endParaRPr lang="en-US" altLang="zh-CN" sz="1600" b="1" dirty="0">
                  <a:solidFill>
                    <a:schemeClr val="tx1"/>
                  </a:solidFill>
                </a:endParaRPr>
              </a:p>
            </p:txBody>
          </p:sp>
        </p:grpSp>
      </p:grpSp>
      <p:sp>
        <p:nvSpPr>
          <p:cNvPr id="39" name="平行四边形 38"/>
          <p:cNvSpPr/>
          <p:nvPr/>
        </p:nvSpPr>
        <p:spPr>
          <a:xfrm>
            <a:off x="304800" y="749300"/>
            <a:ext cx="675384"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05</a:t>
            </a:r>
            <a:endParaRPr lang="zh-CN" altLang="en-US" sz="2200" dirty="0">
              <a:latin typeface="Impact" panose="020B0806030902050204" pitchFamily="34" charset="0"/>
            </a:endParaRPr>
          </a:p>
        </p:txBody>
      </p:sp>
    </p:spTree>
    <p:custDataLst>
      <p:tags r:id="rId7"/>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ntr" presetSubtype="0"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800" decel="100000"/>
                                        <p:tgtEl>
                                          <p:spTgt spid="17"/>
                                        </p:tgtEl>
                                      </p:cBhvr>
                                    </p:animEffect>
                                    <p:anim calcmode="lin" valueType="num">
                                      <p:cBhvr>
                                        <p:cTn id="8" dur="800" decel="100000" fill="hold"/>
                                        <p:tgtEl>
                                          <p:spTgt spid="17"/>
                                        </p:tgtEl>
                                        <p:attrNameLst>
                                          <p:attrName>style.rotation</p:attrName>
                                        </p:attrNameLst>
                                      </p:cBhvr>
                                      <p:tavLst>
                                        <p:tav tm="0">
                                          <p:val>
                                            <p:fltVal val="-90"/>
                                          </p:val>
                                        </p:tav>
                                        <p:tav tm="100000">
                                          <p:val>
                                            <p:fltVal val="0"/>
                                          </p:val>
                                        </p:tav>
                                      </p:tavLst>
                                    </p:anim>
                                    <p:anim calcmode="lin" valueType="num">
                                      <p:cBhvr>
                                        <p:cTn id="9" dur="800" decel="100000" fill="hold"/>
                                        <p:tgtEl>
                                          <p:spTgt spid="17"/>
                                        </p:tgtEl>
                                        <p:attrNameLst>
                                          <p:attrName>ppt_x</p:attrName>
                                        </p:attrNameLst>
                                      </p:cBhvr>
                                      <p:tavLst>
                                        <p:tav tm="0">
                                          <p:val>
                                            <p:strVal val="#ppt_x+0.4"/>
                                          </p:val>
                                        </p:tav>
                                        <p:tav tm="100000">
                                          <p:val>
                                            <p:strVal val="#ppt_x-0.05"/>
                                          </p:val>
                                        </p:tav>
                                      </p:tavLst>
                                    </p:anim>
                                    <p:anim calcmode="lin" valueType="num">
                                      <p:cBhvr>
                                        <p:cTn id="10" dur="800" decel="100000" fill="hold"/>
                                        <p:tgtEl>
                                          <p:spTgt spid="17"/>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17"/>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17"/>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04800" y="749300"/>
            <a:ext cx="3214576" cy="400110"/>
            <a:chOff x="304800" y="749300"/>
            <a:chExt cx="3214576" cy="400110"/>
          </a:xfrm>
        </p:grpSpPr>
        <p:sp>
          <p:nvSpPr>
            <p:cNvPr id="3" name="平行四边形 2"/>
            <p:cNvSpPr/>
            <p:nvPr/>
          </p:nvSpPr>
          <p:spPr>
            <a:xfrm>
              <a:off x="304800" y="749300"/>
              <a:ext cx="724560"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02</a:t>
              </a:r>
              <a:endParaRPr lang="zh-CN" altLang="en-US" sz="2200" dirty="0">
                <a:latin typeface="Impact" panose="020B0806030902050204" pitchFamily="34" charset="0"/>
              </a:endParaRPr>
            </a:p>
          </p:txBody>
        </p:sp>
        <p:sp>
          <p:nvSpPr>
            <p:cNvPr id="4" name="文本框 3"/>
            <p:cNvSpPr txBox="1"/>
            <p:nvPr/>
          </p:nvSpPr>
          <p:spPr>
            <a:xfrm>
              <a:off x="1029359" y="749300"/>
              <a:ext cx="2490017" cy="400110"/>
            </a:xfrm>
            <a:prstGeom prst="rect">
              <a:avLst/>
            </a:prstGeom>
            <a:noFill/>
          </p:spPr>
          <p:txBody>
            <a:bodyPr wrap="square" rtlCol="0">
              <a:spAutoFit/>
            </a:bodyPr>
            <a:lstStyle/>
            <a:p>
              <a:r>
                <a:rPr lang="zh-CN" altLang="en-US" sz="2000" b="1" dirty="0"/>
                <a:t>计算机网络的分类</a:t>
              </a:r>
              <a:endParaRPr lang="zh-CN" altLang="en-US" sz="2000" b="1" dirty="0"/>
            </a:p>
          </p:txBody>
        </p:sp>
      </p:grpSp>
      <p:sp>
        <p:nvSpPr>
          <p:cNvPr id="5" name="îṡ1îḑè"/>
          <p:cNvSpPr/>
          <p:nvPr/>
        </p:nvSpPr>
        <p:spPr>
          <a:xfrm>
            <a:off x="1029359" y="1330898"/>
            <a:ext cx="1545676" cy="482600"/>
          </a:xfrm>
          <a:prstGeom prst="rect">
            <a:avLst/>
          </a:prstGeom>
          <a:solidFill>
            <a:schemeClr val="bg2">
              <a:lumMod val="90000"/>
            </a:schemeClr>
          </a:solidFill>
          <a:ln w="12700" cap="rnd">
            <a:noFill/>
            <a:prstDash val="solid"/>
            <a:rou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r>
              <a:rPr lang="zh-CN" altLang="en-US" sz="2000" b="1" dirty="0">
                <a:solidFill>
                  <a:schemeClr val="bg1"/>
                </a:solidFill>
              </a:rPr>
              <a:t>交换方式</a:t>
            </a:r>
            <a:endParaRPr lang="en-GB" sz="2000" b="1" dirty="0">
              <a:solidFill>
                <a:schemeClr val="bg1"/>
              </a:solidFill>
            </a:endParaRPr>
          </a:p>
        </p:txBody>
      </p:sp>
      <p:sp>
        <p:nvSpPr>
          <p:cNvPr id="6" name="îṧḻîḍê"/>
          <p:cNvSpPr/>
          <p:nvPr/>
        </p:nvSpPr>
        <p:spPr>
          <a:xfrm>
            <a:off x="3286456" y="1330898"/>
            <a:ext cx="1545676" cy="482600"/>
          </a:xfrm>
          <a:prstGeom prst="rect">
            <a:avLst/>
          </a:prstGeom>
          <a:solidFill>
            <a:schemeClr val="bg2">
              <a:lumMod val="90000"/>
            </a:schemeClr>
          </a:solidFill>
          <a:ln w="12700" cap="rnd">
            <a:noFill/>
            <a:prstDash val="solid"/>
            <a:rou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r>
              <a:rPr lang="zh-CN" altLang="en-US" sz="2000" b="1" dirty="0">
                <a:solidFill>
                  <a:schemeClr val="bg1"/>
                </a:solidFill>
              </a:rPr>
              <a:t>使用者</a:t>
            </a:r>
            <a:endParaRPr lang="en-GB" sz="2000" b="1" dirty="0">
              <a:solidFill>
                <a:schemeClr val="bg1"/>
              </a:solidFill>
            </a:endParaRPr>
          </a:p>
        </p:txBody>
      </p:sp>
      <p:sp>
        <p:nvSpPr>
          <p:cNvPr id="7" name="iṡlíďè"/>
          <p:cNvSpPr/>
          <p:nvPr/>
        </p:nvSpPr>
        <p:spPr>
          <a:xfrm>
            <a:off x="5543553" y="1330898"/>
            <a:ext cx="1545676" cy="482600"/>
          </a:xfrm>
          <a:prstGeom prst="rect">
            <a:avLst/>
          </a:prstGeom>
          <a:solidFill>
            <a:schemeClr val="bg2">
              <a:lumMod val="90000"/>
            </a:schemeClr>
          </a:solidFill>
          <a:ln w="12700" cap="rnd">
            <a:noFill/>
            <a:prstDash val="solid"/>
            <a:rou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r>
              <a:rPr lang="zh-CN" altLang="en-US" sz="2000" b="1" dirty="0">
                <a:solidFill>
                  <a:srgbClr val="FFFFFF"/>
                </a:solidFill>
              </a:rPr>
              <a:t>传输介质</a:t>
            </a:r>
            <a:endParaRPr lang="en-GB" sz="2000" b="1" dirty="0">
              <a:solidFill>
                <a:srgbClr val="FFFFFF"/>
              </a:solidFill>
            </a:endParaRPr>
          </a:p>
        </p:txBody>
      </p:sp>
      <p:sp>
        <p:nvSpPr>
          <p:cNvPr id="8" name="iṥľïdè"/>
          <p:cNvSpPr/>
          <p:nvPr/>
        </p:nvSpPr>
        <p:spPr>
          <a:xfrm>
            <a:off x="7800650" y="1330898"/>
            <a:ext cx="1545676" cy="482600"/>
          </a:xfrm>
          <a:prstGeom prst="rect">
            <a:avLst/>
          </a:prstGeom>
          <a:solidFill>
            <a:schemeClr val="bg2">
              <a:lumMod val="90000"/>
            </a:schemeClr>
          </a:solidFill>
          <a:ln w="12700" cap="rnd">
            <a:noFill/>
            <a:prstDash val="solid"/>
            <a:rou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r>
              <a:rPr lang="zh-CN" altLang="en-US" sz="2000" b="1" dirty="0">
                <a:solidFill>
                  <a:schemeClr val="bg1"/>
                </a:solidFill>
              </a:rPr>
              <a:t>覆盖范围</a:t>
            </a:r>
            <a:endParaRPr lang="en-GB" sz="2000" b="1" dirty="0">
              <a:solidFill>
                <a:schemeClr val="bg1"/>
              </a:solidFill>
            </a:endParaRPr>
          </a:p>
        </p:txBody>
      </p:sp>
      <p:sp>
        <p:nvSpPr>
          <p:cNvPr id="9" name="îśľîḍé"/>
          <p:cNvSpPr/>
          <p:nvPr/>
        </p:nvSpPr>
        <p:spPr>
          <a:xfrm>
            <a:off x="10057746" y="1330898"/>
            <a:ext cx="1545676" cy="482600"/>
          </a:xfrm>
          <a:prstGeom prst="rect">
            <a:avLst/>
          </a:prstGeom>
          <a:solidFill>
            <a:schemeClr val="bg2">
              <a:lumMod val="90000"/>
            </a:schemeClr>
          </a:solidFill>
          <a:ln w="12700" cap="rnd">
            <a:noFill/>
            <a:prstDash val="solid"/>
            <a:rou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r>
              <a:rPr lang="zh-CN" altLang="en-US" sz="2000" b="1" dirty="0">
                <a:solidFill>
                  <a:schemeClr val="bg1"/>
                </a:solidFill>
              </a:rPr>
              <a:t>拓扑结构</a:t>
            </a:r>
            <a:endParaRPr lang="en-GB" sz="2000" b="1" dirty="0">
              <a:solidFill>
                <a:schemeClr val="bg1"/>
              </a:solidFill>
            </a:endParaRPr>
          </a:p>
        </p:txBody>
      </p:sp>
      <p:sp>
        <p:nvSpPr>
          <p:cNvPr id="11" name="îṧḻîḍê"/>
          <p:cNvSpPr/>
          <p:nvPr/>
        </p:nvSpPr>
        <p:spPr>
          <a:xfrm>
            <a:off x="3286456" y="1330898"/>
            <a:ext cx="1545676" cy="482600"/>
          </a:xfrm>
          <a:prstGeom prst="rect">
            <a:avLst/>
          </a:prstGeom>
          <a:solidFill>
            <a:schemeClr val="accent2"/>
          </a:solidFill>
          <a:ln w="12700" cap="rnd">
            <a:noFill/>
            <a:prstDash val="solid"/>
            <a:round/>
          </a:ln>
          <a:effectLst>
            <a:outerShdw blurRad="254000" dist="127000" algn="ctr" rotWithShape="0">
              <a:schemeClr val="accent2">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r>
              <a:rPr lang="zh-CN" altLang="en-US" sz="2000" b="1" dirty="0">
                <a:solidFill>
                  <a:schemeClr val="bg1"/>
                </a:solidFill>
              </a:rPr>
              <a:t>使用者</a:t>
            </a:r>
            <a:endParaRPr lang="en-GB" sz="2000" b="1" dirty="0">
              <a:solidFill>
                <a:schemeClr val="bg1"/>
              </a:solidFill>
            </a:endParaRPr>
          </a:p>
        </p:txBody>
      </p:sp>
      <p:grpSp>
        <p:nvGrpSpPr>
          <p:cNvPr id="1057" name="组合 1056"/>
          <p:cNvGrpSpPr/>
          <p:nvPr/>
        </p:nvGrpSpPr>
        <p:grpSpPr>
          <a:xfrm>
            <a:off x="1284174" y="2363015"/>
            <a:ext cx="3161702" cy="3952158"/>
            <a:chOff x="1284174" y="2363015"/>
            <a:chExt cx="3161702" cy="3952158"/>
          </a:xfrm>
        </p:grpSpPr>
        <p:grpSp>
          <p:nvGrpSpPr>
            <p:cNvPr id="12" name="组合 101"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nvGrpSpPr>
          <p:grpSpPr>
            <a:xfrm>
              <a:off x="1284174" y="2363015"/>
              <a:ext cx="3161702" cy="3164087"/>
              <a:chOff x="3685060" y="1318108"/>
              <a:chExt cx="4821880" cy="4825517"/>
            </a:xfrm>
          </p:grpSpPr>
          <p:sp>
            <p:nvSpPr>
              <p:cNvPr id="13" name="íṩḻïḍè"/>
              <p:cNvSpPr/>
              <p:nvPr/>
            </p:nvSpPr>
            <p:spPr>
              <a:xfrm>
                <a:off x="3685060" y="1318108"/>
                <a:ext cx="4821880" cy="4825517"/>
              </a:xfrm>
              <a:custGeom>
                <a:avLst/>
                <a:gdLst/>
                <a:ahLst/>
                <a:cxnLst>
                  <a:cxn ang="0">
                    <a:pos x="wd2" y="hd2"/>
                  </a:cxn>
                  <a:cxn ang="5400000">
                    <a:pos x="wd2" y="hd2"/>
                  </a:cxn>
                  <a:cxn ang="10800000">
                    <a:pos x="wd2" y="hd2"/>
                  </a:cxn>
                  <a:cxn ang="16200000">
                    <a:pos x="wd2" y="hd2"/>
                  </a:cxn>
                </a:cxnLst>
                <a:rect l="0" t="0" r="r" b="b"/>
                <a:pathLst>
                  <a:path w="21600" h="21600" extrusionOk="0">
                    <a:moveTo>
                      <a:pt x="21283" y="12362"/>
                    </a:moveTo>
                    <a:cubicBezTo>
                      <a:pt x="21283" y="12123"/>
                      <a:pt x="21271" y="11883"/>
                      <a:pt x="21248" y="11645"/>
                    </a:cubicBezTo>
                    <a:cubicBezTo>
                      <a:pt x="21271" y="11583"/>
                      <a:pt x="21293" y="11521"/>
                      <a:pt x="21314" y="11457"/>
                    </a:cubicBezTo>
                    <a:cubicBezTo>
                      <a:pt x="21411" y="11159"/>
                      <a:pt x="21468" y="10930"/>
                      <a:pt x="21502" y="10691"/>
                    </a:cubicBezTo>
                    <a:cubicBezTo>
                      <a:pt x="21503" y="10726"/>
                      <a:pt x="21503" y="10762"/>
                      <a:pt x="21503" y="10797"/>
                    </a:cubicBezTo>
                    <a:cubicBezTo>
                      <a:pt x="21503" y="11581"/>
                      <a:pt x="21416" y="12372"/>
                      <a:pt x="21237" y="13158"/>
                    </a:cubicBezTo>
                    <a:cubicBezTo>
                      <a:pt x="21267" y="12893"/>
                      <a:pt x="21283" y="12627"/>
                      <a:pt x="21283" y="12362"/>
                    </a:cubicBezTo>
                    <a:close/>
                    <a:moveTo>
                      <a:pt x="21144" y="10926"/>
                    </a:moveTo>
                    <a:cubicBezTo>
                      <a:pt x="21159" y="10913"/>
                      <a:pt x="21176" y="10902"/>
                      <a:pt x="21180" y="10884"/>
                    </a:cubicBezTo>
                    <a:cubicBezTo>
                      <a:pt x="21184" y="10867"/>
                      <a:pt x="21146" y="10864"/>
                      <a:pt x="21144" y="10847"/>
                    </a:cubicBezTo>
                    <a:cubicBezTo>
                      <a:pt x="21137" y="10785"/>
                      <a:pt x="21143" y="10721"/>
                      <a:pt x="21154" y="10659"/>
                    </a:cubicBezTo>
                    <a:cubicBezTo>
                      <a:pt x="21156" y="10646"/>
                      <a:pt x="21184" y="10643"/>
                      <a:pt x="21183" y="10630"/>
                    </a:cubicBezTo>
                    <a:cubicBezTo>
                      <a:pt x="21175" y="10404"/>
                      <a:pt x="21154" y="10179"/>
                      <a:pt x="21129" y="9954"/>
                    </a:cubicBezTo>
                    <a:cubicBezTo>
                      <a:pt x="21066" y="9403"/>
                      <a:pt x="21085" y="10548"/>
                      <a:pt x="21048" y="9493"/>
                    </a:cubicBezTo>
                    <a:cubicBezTo>
                      <a:pt x="21046" y="9430"/>
                      <a:pt x="21071" y="9369"/>
                      <a:pt x="21072" y="9306"/>
                    </a:cubicBezTo>
                    <a:cubicBezTo>
                      <a:pt x="21076" y="9018"/>
                      <a:pt x="21062" y="8730"/>
                      <a:pt x="21063" y="8441"/>
                    </a:cubicBezTo>
                    <a:cubicBezTo>
                      <a:pt x="21063" y="8415"/>
                      <a:pt x="21088" y="8375"/>
                      <a:pt x="21086" y="8348"/>
                    </a:cubicBezTo>
                    <a:cubicBezTo>
                      <a:pt x="21084" y="8334"/>
                      <a:pt x="21083" y="8321"/>
                      <a:pt x="21082" y="8307"/>
                    </a:cubicBezTo>
                    <a:cubicBezTo>
                      <a:pt x="21274" y="8860"/>
                      <a:pt x="21385" y="9363"/>
                      <a:pt x="21458" y="9971"/>
                    </a:cubicBezTo>
                    <a:lnTo>
                      <a:pt x="21459" y="9970"/>
                    </a:lnTo>
                    <a:cubicBezTo>
                      <a:pt x="21442" y="10471"/>
                      <a:pt x="21414" y="10763"/>
                      <a:pt x="21299" y="11172"/>
                    </a:cubicBezTo>
                    <a:cubicBezTo>
                      <a:pt x="21303" y="11100"/>
                      <a:pt x="21327" y="10926"/>
                      <a:pt x="21264" y="10960"/>
                    </a:cubicBezTo>
                    <a:cubicBezTo>
                      <a:pt x="21183" y="11004"/>
                      <a:pt x="21217" y="11138"/>
                      <a:pt x="21195" y="11227"/>
                    </a:cubicBezTo>
                    <a:cubicBezTo>
                      <a:pt x="21180" y="11127"/>
                      <a:pt x="21163" y="11026"/>
                      <a:pt x="21144" y="10926"/>
                    </a:cubicBezTo>
                    <a:close/>
                    <a:moveTo>
                      <a:pt x="21002" y="13936"/>
                    </a:moveTo>
                    <a:cubicBezTo>
                      <a:pt x="20781" y="14641"/>
                      <a:pt x="20415" y="15258"/>
                      <a:pt x="19950" y="15796"/>
                    </a:cubicBezTo>
                    <a:cubicBezTo>
                      <a:pt x="20072" y="15277"/>
                      <a:pt x="20124" y="14737"/>
                      <a:pt x="20124" y="14194"/>
                    </a:cubicBezTo>
                    <a:cubicBezTo>
                      <a:pt x="20124" y="13949"/>
                      <a:pt x="20114" y="13703"/>
                      <a:pt x="20094" y="13458"/>
                    </a:cubicBezTo>
                    <a:cubicBezTo>
                      <a:pt x="20541" y="12983"/>
                      <a:pt x="20912" y="12447"/>
                      <a:pt x="21167" y="11846"/>
                    </a:cubicBezTo>
                    <a:cubicBezTo>
                      <a:pt x="21180" y="12018"/>
                      <a:pt x="21186" y="12190"/>
                      <a:pt x="21186" y="12362"/>
                    </a:cubicBezTo>
                    <a:cubicBezTo>
                      <a:pt x="21186" y="12888"/>
                      <a:pt x="21128" y="13414"/>
                      <a:pt x="21002" y="13936"/>
                    </a:cubicBezTo>
                    <a:close/>
                    <a:moveTo>
                      <a:pt x="19503" y="17016"/>
                    </a:moveTo>
                    <a:cubicBezTo>
                      <a:pt x="19672" y="16691"/>
                      <a:pt x="19803" y="16350"/>
                      <a:pt x="19899" y="15998"/>
                    </a:cubicBezTo>
                    <a:cubicBezTo>
                      <a:pt x="20181" y="15690"/>
                      <a:pt x="20430" y="15356"/>
                      <a:pt x="20640" y="14993"/>
                    </a:cubicBezTo>
                    <a:cubicBezTo>
                      <a:pt x="20328" y="15721"/>
                      <a:pt x="19946" y="16397"/>
                      <a:pt x="19503" y="17016"/>
                    </a:cubicBezTo>
                    <a:close/>
                    <a:moveTo>
                      <a:pt x="17327" y="19063"/>
                    </a:moveTo>
                    <a:cubicBezTo>
                      <a:pt x="17597" y="18615"/>
                      <a:pt x="17758" y="18104"/>
                      <a:pt x="17879" y="17560"/>
                    </a:cubicBezTo>
                    <a:cubicBezTo>
                      <a:pt x="18567" y="17169"/>
                      <a:pt x="19211" y="16705"/>
                      <a:pt x="19753" y="16152"/>
                    </a:cubicBezTo>
                    <a:cubicBezTo>
                      <a:pt x="19572" y="16738"/>
                      <a:pt x="19291" y="17289"/>
                      <a:pt x="18885" y="17776"/>
                    </a:cubicBezTo>
                    <a:lnTo>
                      <a:pt x="18887" y="17779"/>
                    </a:lnTo>
                    <a:cubicBezTo>
                      <a:pt x="18431" y="18277"/>
                      <a:pt x="17901" y="18702"/>
                      <a:pt x="17327" y="19063"/>
                    </a:cubicBezTo>
                    <a:close/>
                    <a:moveTo>
                      <a:pt x="16998" y="19509"/>
                    </a:moveTo>
                    <a:cubicBezTo>
                      <a:pt x="17072" y="19427"/>
                      <a:pt x="17140" y="19341"/>
                      <a:pt x="17202" y="19253"/>
                    </a:cubicBezTo>
                    <a:cubicBezTo>
                      <a:pt x="17455" y="19102"/>
                      <a:pt x="17700" y="18939"/>
                      <a:pt x="17935" y="18763"/>
                    </a:cubicBezTo>
                    <a:cubicBezTo>
                      <a:pt x="17636" y="19030"/>
                      <a:pt x="17323" y="19279"/>
                      <a:pt x="16998" y="19509"/>
                    </a:cubicBezTo>
                    <a:close/>
                    <a:moveTo>
                      <a:pt x="16454" y="19870"/>
                    </a:moveTo>
                    <a:cubicBezTo>
                      <a:pt x="15767" y="20297"/>
                      <a:pt x="15034" y="20644"/>
                      <a:pt x="14270" y="20906"/>
                    </a:cubicBezTo>
                    <a:cubicBezTo>
                      <a:pt x="14428" y="20760"/>
                      <a:pt x="14556" y="20569"/>
                      <a:pt x="14660" y="20356"/>
                    </a:cubicBezTo>
                    <a:cubicBezTo>
                      <a:pt x="15457" y="20112"/>
                      <a:pt x="16249" y="19793"/>
                      <a:pt x="16984" y="19379"/>
                    </a:cubicBezTo>
                    <a:cubicBezTo>
                      <a:pt x="16835" y="19558"/>
                      <a:pt x="16660" y="19722"/>
                      <a:pt x="16454" y="19870"/>
                    </a:cubicBezTo>
                    <a:close/>
                    <a:moveTo>
                      <a:pt x="13948" y="21011"/>
                    </a:moveTo>
                    <a:cubicBezTo>
                      <a:pt x="13164" y="21253"/>
                      <a:pt x="12351" y="21405"/>
                      <a:pt x="11525" y="21462"/>
                    </a:cubicBezTo>
                    <a:cubicBezTo>
                      <a:pt x="11554" y="21399"/>
                      <a:pt x="11584" y="21329"/>
                      <a:pt x="11603" y="21282"/>
                    </a:cubicBezTo>
                    <a:cubicBezTo>
                      <a:pt x="11623" y="21233"/>
                      <a:pt x="11627" y="21185"/>
                      <a:pt x="11633" y="21142"/>
                    </a:cubicBezTo>
                    <a:cubicBezTo>
                      <a:pt x="11643" y="21060"/>
                      <a:pt x="11655" y="20977"/>
                      <a:pt x="11667" y="20894"/>
                    </a:cubicBezTo>
                    <a:cubicBezTo>
                      <a:pt x="12000" y="20867"/>
                      <a:pt x="12327" y="20827"/>
                      <a:pt x="12593" y="20804"/>
                    </a:cubicBezTo>
                    <a:cubicBezTo>
                      <a:pt x="13236" y="20746"/>
                      <a:pt x="13912" y="20579"/>
                      <a:pt x="14532" y="20395"/>
                    </a:cubicBezTo>
                    <a:cubicBezTo>
                      <a:pt x="14382" y="20673"/>
                      <a:pt x="14190" y="20899"/>
                      <a:pt x="13948" y="21011"/>
                    </a:cubicBezTo>
                    <a:close/>
                    <a:moveTo>
                      <a:pt x="11414" y="21469"/>
                    </a:moveTo>
                    <a:cubicBezTo>
                      <a:pt x="11209" y="21481"/>
                      <a:pt x="11002" y="21487"/>
                      <a:pt x="10795" y="21487"/>
                    </a:cubicBezTo>
                    <a:cubicBezTo>
                      <a:pt x="10201" y="21487"/>
                      <a:pt x="9602" y="21437"/>
                      <a:pt x="9005" y="21335"/>
                    </a:cubicBezTo>
                    <a:cubicBezTo>
                      <a:pt x="8953" y="21303"/>
                      <a:pt x="8882" y="21225"/>
                      <a:pt x="8821" y="21174"/>
                    </a:cubicBezTo>
                    <a:cubicBezTo>
                      <a:pt x="8731" y="21104"/>
                      <a:pt x="8667" y="20920"/>
                      <a:pt x="8622" y="20797"/>
                    </a:cubicBezTo>
                    <a:cubicBezTo>
                      <a:pt x="8616" y="20780"/>
                      <a:pt x="8610" y="20763"/>
                      <a:pt x="8604" y="20747"/>
                    </a:cubicBezTo>
                    <a:cubicBezTo>
                      <a:pt x="8642" y="20752"/>
                      <a:pt x="8679" y="20758"/>
                      <a:pt x="8717" y="20763"/>
                    </a:cubicBezTo>
                    <a:cubicBezTo>
                      <a:pt x="9470" y="20868"/>
                      <a:pt x="10037" y="20890"/>
                      <a:pt x="10845" y="20922"/>
                    </a:cubicBezTo>
                    <a:cubicBezTo>
                      <a:pt x="10902" y="20924"/>
                      <a:pt x="10961" y="20925"/>
                      <a:pt x="11020" y="20925"/>
                    </a:cubicBezTo>
                    <a:cubicBezTo>
                      <a:pt x="11197" y="20925"/>
                      <a:pt x="11383" y="20916"/>
                      <a:pt x="11568" y="20902"/>
                    </a:cubicBezTo>
                    <a:cubicBezTo>
                      <a:pt x="11557" y="20978"/>
                      <a:pt x="11547" y="21054"/>
                      <a:pt x="11537" y="21130"/>
                    </a:cubicBezTo>
                    <a:cubicBezTo>
                      <a:pt x="11532" y="21174"/>
                      <a:pt x="11527" y="21214"/>
                      <a:pt x="11514" y="21246"/>
                    </a:cubicBezTo>
                    <a:cubicBezTo>
                      <a:pt x="11491" y="21303"/>
                      <a:pt x="11447" y="21402"/>
                      <a:pt x="11414" y="21469"/>
                    </a:cubicBezTo>
                    <a:close/>
                    <a:moveTo>
                      <a:pt x="6642" y="20644"/>
                    </a:moveTo>
                    <a:cubicBezTo>
                      <a:pt x="6587" y="20621"/>
                      <a:pt x="6533" y="20597"/>
                      <a:pt x="6479" y="20574"/>
                    </a:cubicBezTo>
                    <a:cubicBezTo>
                      <a:pt x="6360" y="20505"/>
                      <a:pt x="6253" y="20399"/>
                      <a:pt x="6143" y="20303"/>
                    </a:cubicBezTo>
                    <a:cubicBezTo>
                      <a:pt x="6046" y="20218"/>
                      <a:pt x="5957" y="20119"/>
                      <a:pt x="5875" y="20011"/>
                    </a:cubicBezTo>
                    <a:cubicBezTo>
                      <a:pt x="6723" y="20354"/>
                      <a:pt x="7614" y="20591"/>
                      <a:pt x="8496" y="20730"/>
                    </a:cubicBezTo>
                    <a:cubicBezTo>
                      <a:pt x="8507" y="20764"/>
                      <a:pt x="8519" y="20798"/>
                      <a:pt x="8532" y="20831"/>
                    </a:cubicBezTo>
                    <a:cubicBezTo>
                      <a:pt x="8579" y="20951"/>
                      <a:pt x="8636" y="21145"/>
                      <a:pt x="8760" y="21249"/>
                    </a:cubicBezTo>
                    <a:cubicBezTo>
                      <a:pt x="8777" y="21263"/>
                      <a:pt x="8796" y="21281"/>
                      <a:pt x="8817" y="21301"/>
                    </a:cubicBezTo>
                    <a:cubicBezTo>
                      <a:pt x="8085" y="21162"/>
                      <a:pt x="7356" y="20945"/>
                      <a:pt x="6642" y="20644"/>
                    </a:cubicBezTo>
                    <a:close/>
                    <a:moveTo>
                      <a:pt x="3955" y="19014"/>
                    </a:moveTo>
                    <a:lnTo>
                      <a:pt x="3955" y="19013"/>
                    </a:lnTo>
                    <a:lnTo>
                      <a:pt x="3955" y="19013"/>
                    </a:lnTo>
                    <a:cubicBezTo>
                      <a:pt x="3911" y="18974"/>
                      <a:pt x="3869" y="18934"/>
                      <a:pt x="3828" y="18893"/>
                    </a:cubicBezTo>
                    <a:cubicBezTo>
                      <a:pt x="4407" y="19312"/>
                      <a:pt x="5043" y="19660"/>
                      <a:pt x="5708" y="19942"/>
                    </a:cubicBezTo>
                    <a:cubicBezTo>
                      <a:pt x="5816" y="20105"/>
                      <a:pt x="5939" y="20253"/>
                      <a:pt x="6080" y="20375"/>
                    </a:cubicBezTo>
                    <a:cubicBezTo>
                      <a:pt x="6091" y="20384"/>
                      <a:pt x="6101" y="20394"/>
                      <a:pt x="6112" y="20404"/>
                    </a:cubicBezTo>
                    <a:cubicBezTo>
                      <a:pt x="5324" y="20021"/>
                      <a:pt x="4603" y="19552"/>
                      <a:pt x="3955" y="19014"/>
                    </a:cubicBezTo>
                    <a:close/>
                    <a:moveTo>
                      <a:pt x="2790" y="16951"/>
                    </a:moveTo>
                    <a:cubicBezTo>
                      <a:pt x="2787" y="16942"/>
                      <a:pt x="2785" y="16932"/>
                      <a:pt x="2782" y="16922"/>
                    </a:cubicBezTo>
                    <a:cubicBezTo>
                      <a:pt x="3487" y="17456"/>
                      <a:pt x="4283" y="17890"/>
                      <a:pt x="5111" y="18236"/>
                    </a:cubicBezTo>
                    <a:cubicBezTo>
                      <a:pt x="5183" y="18739"/>
                      <a:pt x="5342" y="19321"/>
                      <a:pt x="5619" y="19798"/>
                    </a:cubicBezTo>
                    <a:cubicBezTo>
                      <a:pt x="4862" y="19466"/>
                      <a:pt x="4147" y="19046"/>
                      <a:pt x="3515" y="18532"/>
                    </a:cubicBezTo>
                    <a:cubicBezTo>
                      <a:pt x="3169" y="18070"/>
                      <a:pt x="2945" y="17529"/>
                      <a:pt x="2790" y="16951"/>
                    </a:cubicBezTo>
                    <a:close/>
                    <a:moveTo>
                      <a:pt x="2404" y="17415"/>
                    </a:moveTo>
                    <a:lnTo>
                      <a:pt x="2399" y="17419"/>
                    </a:lnTo>
                    <a:cubicBezTo>
                      <a:pt x="2146" y="17097"/>
                      <a:pt x="1912" y="16748"/>
                      <a:pt x="1698" y="16401"/>
                    </a:cubicBezTo>
                    <a:lnTo>
                      <a:pt x="1705" y="16384"/>
                    </a:lnTo>
                    <a:lnTo>
                      <a:pt x="1705" y="16384"/>
                    </a:lnTo>
                    <a:cubicBezTo>
                      <a:pt x="1501" y="16066"/>
                      <a:pt x="1342" y="15693"/>
                      <a:pt x="1222" y="15321"/>
                    </a:cubicBezTo>
                    <a:cubicBezTo>
                      <a:pt x="1620" y="15885"/>
                      <a:pt x="2109" y="16386"/>
                      <a:pt x="2657" y="16818"/>
                    </a:cubicBezTo>
                    <a:cubicBezTo>
                      <a:pt x="2670" y="16869"/>
                      <a:pt x="2683" y="16923"/>
                      <a:pt x="2697" y="16973"/>
                    </a:cubicBezTo>
                    <a:cubicBezTo>
                      <a:pt x="2822" y="17441"/>
                      <a:pt x="2994" y="17891"/>
                      <a:pt x="3239" y="18294"/>
                    </a:cubicBezTo>
                    <a:cubicBezTo>
                      <a:pt x="2937" y="18024"/>
                      <a:pt x="2656" y="17733"/>
                      <a:pt x="2404" y="17415"/>
                    </a:cubicBezTo>
                    <a:close/>
                    <a:moveTo>
                      <a:pt x="1065" y="14737"/>
                    </a:moveTo>
                    <a:cubicBezTo>
                      <a:pt x="1047" y="14571"/>
                      <a:pt x="1020" y="14392"/>
                      <a:pt x="980" y="14240"/>
                    </a:cubicBezTo>
                    <a:cubicBezTo>
                      <a:pt x="940" y="13937"/>
                      <a:pt x="921" y="13630"/>
                      <a:pt x="921" y="13321"/>
                    </a:cubicBezTo>
                    <a:cubicBezTo>
                      <a:pt x="921" y="13136"/>
                      <a:pt x="928" y="12950"/>
                      <a:pt x="941" y="12765"/>
                    </a:cubicBezTo>
                    <a:cubicBezTo>
                      <a:pt x="1356" y="13365"/>
                      <a:pt x="1885" y="13888"/>
                      <a:pt x="2482" y="14337"/>
                    </a:cubicBezTo>
                    <a:cubicBezTo>
                      <a:pt x="2469" y="14510"/>
                      <a:pt x="2466" y="14683"/>
                      <a:pt x="2466" y="14856"/>
                    </a:cubicBezTo>
                    <a:cubicBezTo>
                      <a:pt x="2466" y="14977"/>
                      <a:pt x="2467" y="15098"/>
                      <a:pt x="2467" y="15219"/>
                    </a:cubicBezTo>
                    <a:cubicBezTo>
                      <a:pt x="2467" y="15261"/>
                      <a:pt x="2467" y="15304"/>
                      <a:pt x="2466" y="15347"/>
                    </a:cubicBezTo>
                    <a:cubicBezTo>
                      <a:pt x="2466" y="15351"/>
                      <a:pt x="2466" y="15355"/>
                      <a:pt x="2466" y="15358"/>
                    </a:cubicBezTo>
                    <a:cubicBezTo>
                      <a:pt x="2466" y="15396"/>
                      <a:pt x="2468" y="15433"/>
                      <a:pt x="2472" y="15470"/>
                    </a:cubicBezTo>
                    <a:cubicBezTo>
                      <a:pt x="2495" y="15733"/>
                      <a:pt x="2521" y="15996"/>
                      <a:pt x="2549" y="16259"/>
                    </a:cubicBezTo>
                    <a:cubicBezTo>
                      <a:pt x="2563" y="16397"/>
                      <a:pt x="2589" y="16535"/>
                      <a:pt x="2620" y="16672"/>
                    </a:cubicBezTo>
                    <a:cubicBezTo>
                      <a:pt x="2039" y="16200"/>
                      <a:pt x="1530" y="15655"/>
                      <a:pt x="1133" y="15029"/>
                    </a:cubicBezTo>
                    <a:cubicBezTo>
                      <a:pt x="1107" y="14933"/>
                      <a:pt x="1085" y="14835"/>
                      <a:pt x="1065" y="14737"/>
                    </a:cubicBezTo>
                    <a:close/>
                    <a:moveTo>
                      <a:pt x="1052" y="15131"/>
                    </a:moveTo>
                    <a:cubicBezTo>
                      <a:pt x="1050" y="15122"/>
                      <a:pt x="1057" y="15132"/>
                      <a:pt x="1065" y="15146"/>
                    </a:cubicBezTo>
                    <a:cubicBezTo>
                      <a:pt x="1078" y="15191"/>
                      <a:pt x="1091" y="15235"/>
                      <a:pt x="1104" y="15278"/>
                    </a:cubicBezTo>
                    <a:cubicBezTo>
                      <a:pt x="1085" y="15230"/>
                      <a:pt x="1059" y="15183"/>
                      <a:pt x="1052" y="15131"/>
                    </a:cubicBezTo>
                    <a:close/>
                    <a:moveTo>
                      <a:pt x="1103" y="15288"/>
                    </a:moveTo>
                    <a:cubicBezTo>
                      <a:pt x="1102" y="15285"/>
                      <a:pt x="1107" y="15293"/>
                      <a:pt x="1110" y="15297"/>
                    </a:cubicBezTo>
                    <a:cubicBezTo>
                      <a:pt x="1112" y="15305"/>
                      <a:pt x="1115" y="15312"/>
                      <a:pt x="1117" y="15320"/>
                    </a:cubicBezTo>
                    <a:cubicBezTo>
                      <a:pt x="1113" y="15309"/>
                      <a:pt x="1108" y="15298"/>
                      <a:pt x="1103" y="15288"/>
                    </a:cubicBezTo>
                    <a:close/>
                    <a:moveTo>
                      <a:pt x="388" y="11486"/>
                    </a:moveTo>
                    <a:cubicBezTo>
                      <a:pt x="295" y="11224"/>
                      <a:pt x="245" y="10975"/>
                      <a:pt x="216" y="10717"/>
                    </a:cubicBezTo>
                    <a:cubicBezTo>
                      <a:pt x="302" y="9945"/>
                      <a:pt x="507" y="9196"/>
                      <a:pt x="807" y="8481"/>
                    </a:cubicBezTo>
                    <a:cubicBezTo>
                      <a:pt x="884" y="8835"/>
                      <a:pt x="1079" y="9220"/>
                      <a:pt x="1252" y="9506"/>
                    </a:cubicBezTo>
                    <a:cubicBezTo>
                      <a:pt x="1327" y="9631"/>
                      <a:pt x="1409" y="9752"/>
                      <a:pt x="1495" y="9869"/>
                    </a:cubicBezTo>
                    <a:cubicBezTo>
                      <a:pt x="1487" y="9891"/>
                      <a:pt x="1479" y="9912"/>
                      <a:pt x="1471" y="9933"/>
                    </a:cubicBezTo>
                    <a:cubicBezTo>
                      <a:pt x="1175" y="10735"/>
                      <a:pt x="957" y="11602"/>
                      <a:pt x="868" y="12478"/>
                    </a:cubicBezTo>
                    <a:cubicBezTo>
                      <a:pt x="675" y="12168"/>
                      <a:pt x="513" y="11837"/>
                      <a:pt x="388" y="11486"/>
                    </a:cubicBezTo>
                    <a:close/>
                    <a:moveTo>
                      <a:pt x="852" y="13964"/>
                    </a:moveTo>
                    <a:cubicBezTo>
                      <a:pt x="839" y="13952"/>
                      <a:pt x="826" y="13940"/>
                      <a:pt x="817" y="13924"/>
                    </a:cubicBezTo>
                    <a:cubicBezTo>
                      <a:pt x="695" y="13715"/>
                      <a:pt x="661" y="13458"/>
                      <a:pt x="534" y="13255"/>
                    </a:cubicBezTo>
                    <a:cubicBezTo>
                      <a:pt x="501" y="13202"/>
                      <a:pt x="453" y="13157"/>
                      <a:pt x="426" y="13101"/>
                    </a:cubicBezTo>
                    <a:cubicBezTo>
                      <a:pt x="380" y="13005"/>
                      <a:pt x="350" y="12902"/>
                      <a:pt x="316" y="12801"/>
                    </a:cubicBezTo>
                    <a:cubicBezTo>
                      <a:pt x="309" y="12780"/>
                      <a:pt x="311" y="12758"/>
                      <a:pt x="305" y="12737"/>
                    </a:cubicBezTo>
                    <a:cubicBezTo>
                      <a:pt x="276" y="12655"/>
                      <a:pt x="257" y="12591"/>
                      <a:pt x="242" y="12532"/>
                    </a:cubicBezTo>
                    <a:cubicBezTo>
                      <a:pt x="238" y="12513"/>
                      <a:pt x="235" y="12494"/>
                      <a:pt x="232" y="12475"/>
                    </a:cubicBezTo>
                    <a:cubicBezTo>
                      <a:pt x="190" y="12158"/>
                      <a:pt x="170" y="11844"/>
                      <a:pt x="170" y="11534"/>
                    </a:cubicBezTo>
                    <a:cubicBezTo>
                      <a:pt x="170" y="11393"/>
                      <a:pt x="174" y="11253"/>
                      <a:pt x="182" y="11113"/>
                    </a:cubicBezTo>
                    <a:cubicBezTo>
                      <a:pt x="211" y="11246"/>
                      <a:pt x="248" y="11381"/>
                      <a:pt x="297" y="11519"/>
                    </a:cubicBezTo>
                    <a:cubicBezTo>
                      <a:pt x="440" y="11917"/>
                      <a:pt x="628" y="12288"/>
                      <a:pt x="854" y="12635"/>
                    </a:cubicBezTo>
                    <a:cubicBezTo>
                      <a:pt x="835" y="12863"/>
                      <a:pt x="824" y="13092"/>
                      <a:pt x="824" y="13321"/>
                    </a:cubicBezTo>
                    <a:cubicBezTo>
                      <a:pt x="824" y="13536"/>
                      <a:pt x="834" y="13751"/>
                      <a:pt x="852" y="13964"/>
                    </a:cubicBezTo>
                    <a:close/>
                    <a:moveTo>
                      <a:pt x="153" y="9703"/>
                    </a:moveTo>
                    <a:cubicBezTo>
                      <a:pt x="243" y="8820"/>
                      <a:pt x="447" y="7936"/>
                      <a:pt x="770" y="7068"/>
                    </a:cubicBezTo>
                    <a:cubicBezTo>
                      <a:pt x="757" y="7164"/>
                      <a:pt x="745" y="7266"/>
                      <a:pt x="731" y="7379"/>
                    </a:cubicBezTo>
                    <a:cubicBezTo>
                      <a:pt x="722" y="7452"/>
                      <a:pt x="718" y="7528"/>
                      <a:pt x="718" y="7605"/>
                    </a:cubicBezTo>
                    <a:cubicBezTo>
                      <a:pt x="718" y="7847"/>
                      <a:pt x="754" y="8097"/>
                      <a:pt x="779" y="8302"/>
                    </a:cubicBezTo>
                    <a:cubicBezTo>
                      <a:pt x="501" y="8934"/>
                      <a:pt x="296" y="9594"/>
                      <a:pt x="181" y="10273"/>
                    </a:cubicBezTo>
                    <a:cubicBezTo>
                      <a:pt x="172" y="10094"/>
                      <a:pt x="165" y="9906"/>
                      <a:pt x="155" y="9703"/>
                    </a:cubicBezTo>
                    <a:cubicBezTo>
                      <a:pt x="155" y="9703"/>
                      <a:pt x="153" y="9703"/>
                      <a:pt x="153" y="9703"/>
                    </a:cubicBezTo>
                    <a:close/>
                    <a:moveTo>
                      <a:pt x="827" y="7391"/>
                    </a:moveTo>
                    <a:cubicBezTo>
                      <a:pt x="862" y="7112"/>
                      <a:pt x="880" y="6913"/>
                      <a:pt x="941" y="6695"/>
                    </a:cubicBezTo>
                    <a:cubicBezTo>
                      <a:pt x="1266" y="5826"/>
                      <a:pt x="1751" y="5082"/>
                      <a:pt x="2361" y="4443"/>
                    </a:cubicBezTo>
                    <a:cubicBezTo>
                      <a:pt x="2301" y="4602"/>
                      <a:pt x="2251" y="4778"/>
                      <a:pt x="2250" y="4943"/>
                    </a:cubicBezTo>
                    <a:cubicBezTo>
                      <a:pt x="2250" y="4950"/>
                      <a:pt x="2250" y="4957"/>
                      <a:pt x="2251" y="4964"/>
                    </a:cubicBezTo>
                    <a:cubicBezTo>
                      <a:pt x="2262" y="5393"/>
                      <a:pt x="2241" y="5522"/>
                      <a:pt x="2327" y="5823"/>
                    </a:cubicBezTo>
                    <a:cubicBezTo>
                      <a:pt x="1740" y="6535"/>
                      <a:pt x="1237" y="7310"/>
                      <a:pt x="855" y="8132"/>
                    </a:cubicBezTo>
                    <a:cubicBezTo>
                      <a:pt x="835" y="7964"/>
                      <a:pt x="814" y="7780"/>
                      <a:pt x="814" y="7605"/>
                    </a:cubicBezTo>
                    <a:cubicBezTo>
                      <a:pt x="814" y="7531"/>
                      <a:pt x="818" y="7459"/>
                      <a:pt x="827" y="7391"/>
                    </a:cubicBezTo>
                    <a:close/>
                    <a:moveTo>
                      <a:pt x="2620" y="3894"/>
                    </a:moveTo>
                    <a:cubicBezTo>
                      <a:pt x="2561" y="3996"/>
                      <a:pt x="2507" y="4100"/>
                      <a:pt x="2459" y="4207"/>
                    </a:cubicBezTo>
                    <a:cubicBezTo>
                      <a:pt x="2303" y="4359"/>
                      <a:pt x="2155" y="4518"/>
                      <a:pt x="2015" y="4683"/>
                    </a:cubicBezTo>
                    <a:cubicBezTo>
                      <a:pt x="2205" y="4409"/>
                      <a:pt x="2407" y="4146"/>
                      <a:pt x="2620" y="3894"/>
                    </a:cubicBezTo>
                    <a:close/>
                    <a:moveTo>
                      <a:pt x="3072" y="3417"/>
                    </a:moveTo>
                    <a:cubicBezTo>
                      <a:pt x="3078" y="3412"/>
                      <a:pt x="3084" y="3406"/>
                      <a:pt x="3090" y="3401"/>
                    </a:cubicBezTo>
                    <a:cubicBezTo>
                      <a:pt x="3083" y="3408"/>
                      <a:pt x="3070" y="3429"/>
                      <a:pt x="3078" y="3425"/>
                    </a:cubicBezTo>
                    <a:cubicBezTo>
                      <a:pt x="3111" y="3405"/>
                      <a:pt x="3139" y="3379"/>
                      <a:pt x="3169" y="3354"/>
                    </a:cubicBezTo>
                    <a:cubicBezTo>
                      <a:pt x="3192" y="3334"/>
                      <a:pt x="3254" y="3268"/>
                      <a:pt x="3235" y="3291"/>
                    </a:cubicBezTo>
                    <a:cubicBezTo>
                      <a:pt x="3180" y="3357"/>
                      <a:pt x="3005" y="3547"/>
                      <a:pt x="3068" y="3489"/>
                    </a:cubicBezTo>
                    <a:cubicBezTo>
                      <a:pt x="3141" y="3422"/>
                      <a:pt x="3215" y="3355"/>
                      <a:pt x="3280" y="3281"/>
                    </a:cubicBezTo>
                    <a:cubicBezTo>
                      <a:pt x="3307" y="3251"/>
                      <a:pt x="3160" y="3385"/>
                      <a:pt x="3186" y="3354"/>
                    </a:cubicBezTo>
                    <a:cubicBezTo>
                      <a:pt x="3235" y="3293"/>
                      <a:pt x="3300" y="3247"/>
                      <a:pt x="3354" y="3190"/>
                    </a:cubicBezTo>
                    <a:cubicBezTo>
                      <a:pt x="3373" y="3170"/>
                      <a:pt x="3386" y="3144"/>
                      <a:pt x="3399" y="3118"/>
                    </a:cubicBezTo>
                    <a:cubicBezTo>
                      <a:pt x="3956" y="2626"/>
                      <a:pt x="4439" y="2289"/>
                      <a:pt x="4937" y="2043"/>
                    </a:cubicBezTo>
                    <a:cubicBezTo>
                      <a:pt x="4790" y="2232"/>
                      <a:pt x="4677" y="2442"/>
                      <a:pt x="4614" y="2676"/>
                    </a:cubicBezTo>
                    <a:cubicBezTo>
                      <a:pt x="3889" y="3054"/>
                      <a:pt x="3232" y="3496"/>
                      <a:pt x="2662" y="4015"/>
                    </a:cubicBezTo>
                    <a:cubicBezTo>
                      <a:pt x="2779" y="3804"/>
                      <a:pt x="2919" y="3603"/>
                      <a:pt x="3072" y="3417"/>
                    </a:cubicBezTo>
                    <a:close/>
                    <a:moveTo>
                      <a:pt x="3211" y="3288"/>
                    </a:moveTo>
                    <a:cubicBezTo>
                      <a:pt x="3187" y="3316"/>
                      <a:pt x="3158" y="3339"/>
                      <a:pt x="3130" y="3363"/>
                    </a:cubicBezTo>
                    <a:cubicBezTo>
                      <a:pt x="3157" y="3338"/>
                      <a:pt x="3184" y="3313"/>
                      <a:pt x="3211" y="3288"/>
                    </a:cubicBezTo>
                    <a:close/>
                    <a:moveTo>
                      <a:pt x="4985" y="1816"/>
                    </a:moveTo>
                    <a:cubicBezTo>
                      <a:pt x="5144" y="1713"/>
                      <a:pt x="5306" y="1615"/>
                      <a:pt x="5470" y="1521"/>
                    </a:cubicBezTo>
                    <a:cubicBezTo>
                      <a:pt x="5478" y="1517"/>
                      <a:pt x="5495" y="1508"/>
                      <a:pt x="5517" y="1496"/>
                    </a:cubicBezTo>
                    <a:cubicBezTo>
                      <a:pt x="5457" y="1540"/>
                      <a:pt x="5397" y="1585"/>
                      <a:pt x="5340" y="1632"/>
                    </a:cubicBezTo>
                    <a:cubicBezTo>
                      <a:pt x="5210" y="1697"/>
                      <a:pt x="5082" y="1765"/>
                      <a:pt x="4955" y="1835"/>
                    </a:cubicBezTo>
                    <a:cubicBezTo>
                      <a:pt x="4965" y="1829"/>
                      <a:pt x="4975" y="1822"/>
                      <a:pt x="4985" y="1816"/>
                    </a:cubicBezTo>
                    <a:close/>
                    <a:moveTo>
                      <a:pt x="5531" y="1485"/>
                    </a:moveTo>
                    <a:cubicBezTo>
                      <a:pt x="5528" y="1487"/>
                      <a:pt x="5526" y="1490"/>
                      <a:pt x="5523" y="1492"/>
                    </a:cubicBezTo>
                    <a:lnTo>
                      <a:pt x="5502" y="1502"/>
                    </a:lnTo>
                    <a:cubicBezTo>
                      <a:pt x="5512" y="1497"/>
                      <a:pt x="5521" y="1491"/>
                      <a:pt x="5531" y="1485"/>
                    </a:cubicBezTo>
                    <a:close/>
                    <a:moveTo>
                      <a:pt x="5715" y="1561"/>
                    </a:moveTo>
                    <a:cubicBezTo>
                      <a:pt x="5824" y="1511"/>
                      <a:pt x="5933" y="1464"/>
                      <a:pt x="6041" y="1420"/>
                    </a:cubicBezTo>
                    <a:cubicBezTo>
                      <a:pt x="6053" y="1417"/>
                      <a:pt x="6062" y="1413"/>
                      <a:pt x="6068" y="1409"/>
                    </a:cubicBezTo>
                    <a:cubicBezTo>
                      <a:pt x="6577" y="1202"/>
                      <a:pt x="7054" y="1062"/>
                      <a:pt x="7408" y="1025"/>
                    </a:cubicBezTo>
                    <a:cubicBezTo>
                      <a:pt x="7556" y="1009"/>
                      <a:pt x="7703" y="989"/>
                      <a:pt x="7848" y="972"/>
                    </a:cubicBezTo>
                    <a:cubicBezTo>
                      <a:pt x="7770" y="1043"/>
                      <a:pt x="7705" y="1118"/>
                      <a:pt x="7654" y="1197"/>
                    </a:cubicBezTo>
                    <a:cubicBezTo>
                      <a:pt x="7620" y="1203"/>
                      <a:pt x="7585" y="1209"/>
                      <a:pt x="7551" y="1215"/>
                    </a:cubicBezTo>
                    <a:cubicBezTo>
                      <a:pt x="7502" y="1224"/>
                      <a:pt x="7454" y="1232"/>
                      <a:pt x="7405" y="1241"/>
                    </a:cubicBezTo>
                    <a:cubicBezTo>
                      <a:pt x="7358" y="1229"/>
                      <a:pt x="7300" y="1241"/>
                      <a:pt x="7254" y="1268"/>
                    </a:cubicBezTo>
                    <a:cubicBezTo>
                      <a:pt x="6569" y="1393"/>
                      <a:pt x="6007" y="1518"/>
                      <a:pt x="5491" y="1704"/>
                    </a:cubicBezTo>
                    <a:cubicBezTo>
                      <a:pt x="5535" y="1673"/>
                      <a:pt x="5579" y="1641"/>
                      <a:pt x="5625" y="1612"/>
                    </a:cubicBezTo>
                    <a:cubicBezTo>
                      <a:pt x="5654" y="1594"/>
                      <a:pt x="5684" y="1577"/>
                      <a:pt x="5715" y="1561"/>
                    </a:cubicBezTo>
                    <a:close/>
                    <a:moveTo>
                      <a:pt x="6534" y="1026"/>
                    </a:moveTo>
                    <a:cubicBezTo>
                      <a:pt x="6508" y="1074"/>
                      <a:pt x="6482" y="1073"/>
                      <a:pt x="6456" y="1063"/>
                    </a:cubicBezTo>
                    <a:cubicBezTo>
                      <a:pt x="6482" y="1050"/>
                      <a:pt x="6508" y="1038"/>
                      <a:pt x="6534" y="1026"/>
                    </a:cubicBezTo>
                    <a:close/>
                    <a:moveTo>
                      <a:pt x="7640" y="836"/>
                    </a:moveTo>
                    <a:cubicBezTo>
                      <a:pt x="7655" y="784"/>
                      <a:pt x="7747" y="818"/>
                      <a:pt x="7796" y="797"/>
                    </a:cubicBezTo>
                    <a:cubicBezTo>
                      <a:pt x="7848" y="775"/>
                      <a:pt x="7885" y="695"/>
                      <a:pt x="7940" y="708"/>
                    </a:cubicBezTo>
                    <a:cubicBezTo>
                      <a:pt x="7988" y="718"/>
                      <a:pt x="7951" y="847"/>
                      <a:pt x="8000" y="843"/>
                    </a:cubicBezTo>
                    <a:cubicBezTo>
                      <a:pt x="8008" y="843"/>
                      <a:pt x="8014" y="840"/>
                      <a:pt x="8019" y="837"/>
                    </a:cubicBezTo>
                    <a:cubicBezTo>
                      <a:pt x="8008" y="844"/>
                      <a:pt x="7997" y="852"/>
                      <a:pt x="7986" y="860"/>
                    </a:cubicBezTo>
                    <a:cubicBezTo>
                      <a:pt x="7895" y="869"/>
                      <a:pt x="7803" y="880"/>
                      <a:pt x="7713" y="891"/>
                    </a:cubicBezTo>
                    <a:cubicBezTo>
                      <a:pt x="7673" y="878"/>
                      <a:pt x="7631" y="867"/>
                      <a:pt x="7640" y="836"/>
                    </a:cubicBezTo>
                    <a:close/>
                    <a:moveTo>
                      <a:pt x="8104" y="693"/>
                    </a:moveTo>
                    <a:cubicBezTo>
                      <a:pt x="8115" y="687"/>
                      <a:pt x="8126" y="682"/>
                      <a:pt x="8137" y="677"/>
                    </a:cubicBezTo>
                    <a:cubicBezTo>
                      <a:pt x="8189" y="675"/>
                      <a:pt x="8240" y="672"/>
                      <a:pt x="8291" y="672"/>
                    </a:cubicBezTo>
                    <a:cubicBezTo>
                      <a:pt x="8193" y="723"/>
                      <a:pt x="8103" y="778"/>
                      <a:pt x="8021" y="835"/>
                    </a:cubicBezTo>
                    <a:cubicBezTo>
                      <a:pt x="8059" y="808"/>
                      <a:pt x="8058" y="719"/>
                      <a:pt x="8104" y="693"/>
                    </a:cubicBezTo>
                    <a:close/>
                    <a:moveTo>
                      <a:pt x="9426" y="776"/>
                    </a:moveTo>
                    <a:cubicBezTo>
                      <a:pt x="9671" y="825"/>
                      <a:pt x="9913" y="879"/>
                      <a:pt x="10151" y="946"/>
                    </a:cubicBezTo>
                    <a:cubicBezTo>
                      <a:pt x="9396" y="854"/>
                      <a:pt x="9217" y="846"/>
                      <a:pt x="8385" y="839"/>
                    </a:cubicBezTo>
                    <a:cubicBezTo>
                      <a:pt x="8377" y="839"/>
                      <a:pt x="8369" y="839"/>
                      <a:pt x="8361" y="839"/>
                    </a:cubicBezTo>
                    <a:cubicBezTo>
                      <a:pt x="8301" y="839"/>
                      <a:pt x="8241" y="841"/>
                      <a:pt x="8182" y="845"/>
                    </a:cubicBezTo>
                    <a:cubicBezTo>
                      <a:pt x="8281" y="784"/>
                      <a:pt x="8392" y="726"/>
                      <a:pt x="8514" y="672"/>
                    </a:cubicBezTo>
                    <a:cubicBezTo>
                      <a:pt x="8812" y="680"/>
                      <a:pt x="9116" y="715"/>
                      <a:pt x="9426" y="776"/>
                    </a:cubicBezTo>
                    <a:close/>
                    <a:moveTo>
                      <a:pt x="8637" y="516"/>
                    </a:moveTo>
                    <a:cubicBezTo>
                      <a:pt x="8639" y="516"/>
                      <a:pt x="8640" y="516"/>
                      <a:pt x="8642" y="515"/>
                    </a:cubicBezTo>
                    <a:cubicBezTo>
                      <a:pt x="8638" y="517"/>
                      <a:pt x="8634" y="519"/>
                      <a:pt x="8631" y="520"/>
                    </a:cubicBezTo>
                    <a:cubicBezTo>
                      <a:pt x="8633" y="519"/>
                      <a:pt x="8635" y="517"/>
                      <a:pt x="8637" y="516"/>
                    </a:cubicBezTo>
                    <a:close/>
                    <a:moveTo>
                      <a:pt x="9098" y="469"/>
                    </a:moveTo>
                    <a:cubicBezTo>
                      <a:pt x="9377" y="510"/>
                      <a:pt x="9638" y="583"/>
                      <a:pt x="9937" y="708"/>
                    </a:cubicBezTo>
                    <a:cubicBezTo>
                      <a:pt x="10078" y="767"/>
                      <a:pt x="10215" y="833"/>
                      <a:pt x="10351" y="905"/>
                    </a:cubicBezTo>
                    <a:cubicBezTo>
                      <a:pt x="10349" y="904"/>
                      <a:pt x="10348" y="904"/>
                      <a:pt x="10346" y="903"/>
                    </a:cubicBezTo>
                    <a:cubicBezTo>
                      <a:pt x="10049" y="809"/>
                      <a:pt x="9748" y="742"/>
                      <a:pt x="9445" y="682"/>
                    </a:cubicBezTo>
                    <a:cubicBezTo>
                      <a:pt x="9202" y="634"/>
                      <a:pt x="8964" y="602"/>
                      <a:pt x="8728" y="586"/>
                    </a:cubicBezTo>
                    <a:cubicBezTo>
                      <a:pt x="8845" y="543"/>
                      <a:pt x="8968" y="504"/>
                      <a:pt x="9098" y="469"/>
                    </a:cubicBezTo>
                    <a:close/>
                    <a:moveTo>
                      <a:pt x="9357" y="291"/>
                    </a:moveTo>
                    <a:cubicBezTo>
                      <a:pt x="9378" y="286"/>
                      <a:pt x="9420" y="290"/>
                      <a:pt x="9448" y="289"/>
                    </a:cubicBezTo>
                    <a:cubicBezTo>
                      <a:pt x="9325" y="313"/>
                      <a:pt x="9206" y="340"/>
                      <a:pt x="9092" y="371"/>
                    </a:cubicBezTo>
                    <a:cubicBezTo>
                      <a:pt x="9079" y="369"/>
                      <a:pt x="9065" y="367"/>
                      <a:pt x="9052" y="366"/>
                    </a:cubicBezTo>
                    <a:cubicBezTo>
                      <a:pt x="9151" y="332"/>
                      <a:pt x="9255" y="314"/>
                      <a:pt x="9357" y="291"/>
                    </a:cubicBezTo>
                    <a:close/>
                    <a:moveTo>
                      <a:pt x="9351" y="287"/>
                    </a:moveTo>
                    <a:cubicBezTo>
                      <a:pt x="9387" y="265"/>
                      <a:pt x="9426" y="250"/>
                      <a:pt x="9466" y="236"/>
                    </a:cubicBezTo>
                    <a:cubicBezTo>
                      <a:pt x="9519" y="243"/>
                      <a:pt x="9573" y="250"/>
                      <a:pt x="9621" y="257"/>
                    </a:cubicBezTo>
                    <a:cubicBezTo>
                      <a:pt x="9570" y="266"/>
                      <a:pt x="9521" y="275"/>
                      <a:pt x="9472" y="284"/>
                    </a:cubicBezTo>
                    <a:cubicBezTo>
                      <a:pt x="9473" y="282"/>
                      <a:pt x="9472" y="280"/>
                      <a:pt x="9468" y="276"/>
                    </a:cubicBezTo>
                    <a:cubicBezTo>
                      <a:pt x="9437" y="252"/>
                      <a:pt x="9318" y="307"/>
                      <a:pt x="9351" y="287"/>
                    </a:cubicBezTo>
                    <a:close/>
                    <a:moveTo>
                      <a:pt x="10440" y="103"/>
                    </a:moveTo>
                    <a:cubicBezTo>
                      <a:pt x="10453" y="124"/>
                      <a:pt x="10467" y="147"/>
                      <a:pt x="10482" y="170"/>
                    </a:cubicBezTo>
                    <a:cubicBezTo>
                      <a:pt x="10267" y="179"/>
                      <a:pt x="10058" y="196"/>
                      <a:pt x="9857" y="222"/>
                    </a:cubicBezTo>
                    <a:cubicBezTo>
                      <a:pt x="9813" y="204"/>
                      <a:pt x="9769" y="189"/>
                      <a:pt x="9726" y="179"/>
                    </a:cubicBezTo>
                    <a:cubicBezTo>
                      <a:pt x="9730" y="175"/>
                      <a:pt x="9733" y="169"/>
                      <a:pt x="9729" y="169"/>
                    </a:cubicBezTo>
                    <a:cubicBezTo>
                      <a:pt x="9709" y="168"/>
                      <a:pt x="9690" y="168"/>
                      <a:pt x="9671" y="168"/>
                    </a:cubicBezTo>
                    <a:cubicBezTo>
                      <a:pt x="9658" y="166"/>
                      <a:pt x="9645" y="164"/>
                      <a:pt x="9631" y="161"/>
                    </a:cubicBezTo>
                    <a:cubicBezTo>
                      <a:pt x="9900" y="132"/>
                      <a:pt x="10169" y="112"/>
                      <a:pt x="10440" y="103"/>
                    </a:cubicBezTo>
                    <a:close/>
                    <a:moveTo>
                      <a:pt x="10589" y="355"/>
                    </a:moveTo>
                    <a:cubicBezTo>
                      <a:pt x="10591" y="360"/>
                      <a:pt x="10593" y="366"/>
                      <a:pt x="10596" y="371"/>
                    </a:cubicBezTo>
                    <a:cubicBezTo>
                      <a:pt x="10544" y="361"/>
                      <a:pt x="10484" y="366"/>
                      <a:pt x="10433" y="354"/>
                    </a:cubicBezTo>
                    <a:cubicBezTo>
                      <a:pt x="10458" y="376"/>
                      <a:pt x="10484" y="398"/>
                      <a:pt x="10510" y="419"/>
                    </a:cubicBezTo>
                    <a:cubicBezTo>
                      <a:pt x="10529" y="402"/>
                      <a:pt x="10574" y="407"/>
                      <a:pt x="10612" y="412"/>
                    </a:cubicBezTo>
                    <a:cubicBezTo>
                      <a:pt x="10666" y="558"/>
                      <a:pt x="10696" y="763"/>
                      <a:pt x="10722" y="944"/>
                    </a:cubicBezTo>
                    <a:cubicBezTo>
                      <a:pt x="10631" y="839"/>
                      <a:pt x="10537" y="738"/>
                      <a:pt x="10436" y="642"/>
                    </a:cubicBezTo>
                    <a:cubicBezTo>
                      <a:pt x="10323" y="536"/>
                      <a:pt x="10170" y="401"/>
                      <a:pt x="10007" y="302"/>
                    </a:cubicBezTo>
                    <a:cubicBezTo>
                      <a:pt x="10180" y="283"/>
                      <a:pt x="10358" y="271"/>
                      <a:pt x="10540" y="265"/>
                    </a:cubicBezTo>
                    <a:cubicBezTo>
                      <a:pt x="10559" y="297"/>
                      <a:pt x="10577" y="328"/>
                      <a:pt x="10589" y="355"/>
                    </a:cubicBezTo>
                    <a:close/>
                    <a:moveTo>
                      <a:pt x="10805" y="97"/>
                    </a:moveTo>
                    <a:cubicBezTo>
                      <a:pt x="11026" y="97"/>
                      <a:pt x="11248" y="104"/>
                      <a:pt x="11471" y="118"/>
                    </a:cubicBezTo>
                    <a:cubicBezTo>
                      <a:pt x="11428" y="141"/>
                      <a:pt x="11385" y="164"/>
                      <a:pt x="11347" y="186"/>
                    </a:cubicBezTo>
                    <a:cubicBezTo>
                      <a:pt x="11163" y="172"/>
                      <a:pt x="10975" y="164"/>
                      <a:pt x="10782" y="164"/>
                    </a:cubicBezTo>
                    <a:cubicBezTo>
                      <a:pt x="10719" y="164"/>
                      <a:pt x="10656" y="165"/>
                      <a:pt x="10593" y="166"/>
                    </a:cubicBezTo>
                    <a:cubicBezTo>
                      <a:pt x="10579" y="144"/>
                      <a:pt x="10565" y="121"/>
                      <a:pt x="10552" y="100"/>
                    </a:cubicBezTo>
                    <a:cubicBezTo>
                      <a:pt x="10636" y="98"/>
                      <a:pt x="10720" y="97"/>
                      <a:pt x="10805" y="97"/>
                    </a:cubicBezTo>
                    <a:close/>
                    <a:moveTo>
                      <a:pt x="11664" y="132"/>
                    </a:moveTo>
                    <a:cubicBezTo>
                      <a:pt x="11934" y="154"/>
                      <a:pt x="12203" y="186"/>
                      <a:pt x="12473" y="229"/>
                    </a:cubicBezTo>
                    <a:cubicBezTo>
                      <a:pt x="12370" y="241"/>
                      <a:pt x="12269" y="254"/>
                      <a:pt x="12165" y="262"/>
                    </a:cubicBezTo>
                    <a:cubicBezTo>
                      <a:pt x="12134" y="264"/>
                      <a:pt x="12101" y="271"/>
                      <a:pt x="12067" y="279"/>
                    </a:cubicBezTo>
                    <a:cubicBezTo>
                      <a:pt x="11892" y="246"/>
                      <a:pt x="11710" y="220"/>
                      <a:pt x="11521" y="201"/>
                    </a:cubicBezTo>
                    <a:cubicBezTo>
                      <a:pt x="11571" y="176"/>
                      <a:pt x="11620" y="152"/>
                      <a:pt x="11664" y="132"/>
                    </a:cubicBezTo>
                    <a:close/>
                    <a:moveTo>
                      <a:pt x="13477" y="439"/>
                    </a:moveTo>
                    <a:cubicBezTo>
                      <a:pt x="13389" y="433"/>
                      <a:pt x="13301" y="430"/>
                      <a:pt x="13214" y="430"/>
                    </a:cubicBezTo>
                    <a:cubicBezTo>
                      <a:pt x="13061" y="430"/>
                      <a:pt x="12908" y="439"/>
                      <a:pt x="12754" y="455"/>
                    </a:cubicBezTo>
                    <a:cubicBezTo>
                      <a:pt x="12627" y="413"/>
                      <a:pt x="12493" y="374"/>
                      <a:pt x="12353" y="340"/>
                    </a:cubicBezTo>
                    <a:cubicBezTo>
                      <a:pt x="12513" y="322"/>
                      <a:pt x="12669" y="300"/>
                      <a:pt x="12829" y="294"/>
                    </a:cubicBezTo>
                    <a:lnTo>
                      <a:pt x="12829" y="292"/>
                    </a:lnTo>
                    <a:cubicBezTo>
                      <a:pt x="13046" y="334"/>
                      <a:pt x="13261" y="383"/>
                      <a:pt x="13477" y="439"/>
                    </a:cubicBezTo>
                    <a:close/>
                    <a:moveTo>
                      <a:pt x="13712" y="596"/>
                    </a:moveTo>
                    <a:cubicBezTo>
                      <a:pt x="13765" y="640"/>
                      <a:pt x="14094" y="708"/>
                      <a:pt x="14137" y="721"/>
                    </a:cubicBezTo>
                    <a:cubicBezTo>
                      <a:pt x="14208" y="742"/>
                      <a:pt x="14277" y="769"/>
                      <a:pt x="14343" y="802"/>
                    </a:cubicBezTo>
                    <a:cubicBezTo>
                      <a:pt x="14315" y="797"/>
                      <a:pt x="14286" y="791"/>
                      <a:pt x="14258" y="786"/>
                    </a:cubicBezTo>
                    <a:cubicBezTo>
                      <a:pt x="14209" y="763"/>
                      <a:pt x="14162" y="734"/>
                      <a:pt x="14111" y="715"/>
                    </a:cubicBezTo>
                    <a:cubicBezTo>
                      <a:pt x="14098" y="710"/>
                      <a:pt x="14084" y="720"/>
                      <a:pt x="14070" y="717"/>
                    </a:cubicBezTo>
                    <a:cubicBezTo>
                      <a:pt x="14012" y="707"/>
                      <a:pt x="13956" y="688"/>
                      <a:pt x="13898" y="676"/>
                    </a:cubicBezTo>
                    <a:cubicBezTo>
                      <a:pt x="13887" y="674"/>
                      <a:pt x="13859" y="667"/>
                      <a:pt x="13866" y="675"/>
                    </a:cubicBezTo>
                    <a:cubicBezTo>
                      <a:pt x="13885" y="700"/>
                      <a:pt x="13913" y="715"/>
                      <a:pt x="13938" y="735"/>
                    </a:cubicBezTo>
                    <a:cubicBezTo>
                      <a:pt x="13926" y="734"/>
                      <a:pt x="13915" y="733"/>
                      <a:pt x="13904" y="732"/>
                    </a:cubicBezTo>
                    <a:cubicBezTo>
                      <a:pt x="13855" y="711"/>
                      <a:pt x="13807" y="688"/>
                      <a:pt x="13757" y="669"/>
                    </a:cubicBezTo>
                    <a:cubicBezTo>
                      <a:pt x="13731" y="659"/>
                      <a:pt x="13655" y="633"/>
                      <a:pt x="13678" y="648"/>
                    </a:cubicBezTo>
                    <a:cubicBezTo>
                      <a:pt x="13717" y="672"/>
                      <a:pt x="13766" y="677"/>
                      <a:pt x="13806" y="700"/>
                    </a:cubicBezTo>
                    <a:cubicBezTo>
                      <a:pt x="13817" y="707"/>
                      <a:pt x="13825" y="718"/>
                      <a:pt x="13833" y="728"/>
                    </a:cubicBezTo>
                    <a:cubicBezTo>
                      <a:pt x="13821" y="728"/>
                      <a:pt x="13809" y="727"/>
                      <a:pt x="13797" y="727"/>
                    </a:cubicBezTo>
                    <a:cubicBezTo>
                      <a:pt x="13793" y="727"/>
                      <a:pt x="13788" y="727"/>
                      <a:pt x="13783" y="727"/>
                    </a:cubicBezTo>
                    <a:cubicBezTo>
                      <a:pt x="13776" y="727"/>
                      <a:pt x="13768" y="727"/>
                      <a:pt x="13761" y="728"/>
                    </a:cubicBezTo>
                    <a:cubicBezTo>
                      <a:pt x="13721" y="703"/>
                      <a:pt x="13683" y="675"/>
                      <a:pt x="13639" y="663"/>
                    </a:cubicBezTo>
                    <a:cubicBezTo>
                      <a:pt x="13596" y="652"/>
                      <a:pt x="13498" y="628"/>
                      <a:pt x="13507" y="671"/>
                    </a:cubicBezTo>
                    <a:cubicBezTo>
                      <a:pt x="13512" y="696"/>
                      <a:pt x="13524" y="715"/>
                      <a:pt x="13538" y="731"/>
                    </a:cubicBezTo>
                    <a:cubicBezTo>
                      <a:pt x="13486" y="731"/>
                      <a:pt x="13435" y="732"/>
                      <a:pt x="13384" y="733"/>
                    </a:cubicBezTo>
                    <a:cubicBezTo>
                      <a:pt x="13288" y="677"/>
                      <a:pt x="13183" y="624"/>
                      <a:pt x="13071" y="575"/>
                    </a:cubicBezTo>
                    <a:cubicBezTo>
                      <a:pt x="13039" y="561"/>
                      <a:pt x="13005" y="548"/>
                      <a:pt x="12972" y="534"/>
                    </a:cubicBezTo>
                    <a:cubicBezTo>
                      <a:pt x="13052" y="530"/>
                      <a:pt x="13133" y="526"/>
                      <a:pt x="13214" y="526"/>
                    </a:cubicBezTo>
                    <a:cubicBezTo>
                      <a:pt x="13398" y="526"/>
                      <a:pt x="13582" y="540"/>
                      <a:pt x="13767" y="567"/>
                    </a:cubicBezTo>
                    <a:cubicBezTo>
                      <a:pt x="13737" y="570"/>
                      <a:pt x="13696" y="582"/>
                      <a:pt x="13712" y="596"/>
                    </a:cubicBezTo>
                    <a:close/>
                    <a:moveTo>
                      <a:pt x="14548" y="1049"/>
                    </a:moveTo>
                    <a:cubicBezTo>
                      <a:pt x="14590" y="1088"/>
                      <a:pt x="14699" y="1138"/>
                      <a:pt x="14683" y="1178"/>
                    </a:cubicBezTo>
                    <a:cubicBezTo>
                      <a:pt x="14601" y="1158"/>
                      <a:pt x="14518" y="1140"/>
                      <a:pt x="14436" y="1123"/>
                    </a:cubicBezTo>
                    <a:cubicBezTo>
                      <a:pt x="14448" y="1102"/>
                      <a:pt x="14488" y="1073"/>
                      <a:pt x="14478" y="1050"/>
                    </a:cubicBezTo>
                    <a:cubicBezTo>
                      <a:pt x="14462" y="1011"/>
                      <a:pt x="14410" y="1001"/>
                      <a:pt x="14371" y="983"/>
                    </a:cubicBezTo>
                    <a:cubicBezTo>
                      <a:pt x="14331" y="965"/>
                      <a:pt x="14285" y="961"/>
                      <a:pt x="14244" y="944"/>
                    </a:cubicBezTo>
                    <a:cubicBezTo>
                      <a:pt x="14178" y="916"/>
                      <a:pt x="14116" y="881"/>
                      <a:pt x="14053" y="847"/>
                    </a:cubicBezTo>
                    <a:cubicBezTo>
                      <a:pt x="14078" y="851"/>
                      <a:pt x="14104" y="856"/>
                      <a:pt x="14129" y="860"/>
                    </a:cubicBezTo>
                    <a:cubicBezTo>
                      <a:pt x="14168" y="888"/>
                      <a:pt x="14184" y="911"/>
                      <a:pt x="14269" y="929"/>
                    </a:cubicBezTo>
                    <a:cubicBezTo>
                      <a:pt x="14334" y="942"/>
                      <a:pt x="14375" y="946"/>
                      <a:pt x="14403" y="945"/>
                    </a:cubicBezTo>
                    <a:cubicBezTo>
                      <a:pt x="14438" y="992"/>
                      <a:pt x="14504" y="1009"/>
                      <a:pt x="14548" y="1049"/>
                    </a:cubicBezTo>
                    <a:close/>
                    <a:moveTo>
                      <a:pt x="14726" y="1048"/>
                    </a:moveTo>
                    <a:cubicBezTo>
                      <a:pt x="14757" y="1065"/>
                      <a:pt x="14654" y="1046"/>
                      <a:pt x="14620" y="1035"/>
                    </a:cubicBezTo>
                    <a:cubicBezTo>
                      <a:pt x="14578" y="1020"/>
                      <a:pt x="14543" y="990"/>
                      <a:pt x="14502" y="972"/>
                    </a:cubicBezTo>
                    <a:cubicBezTo>
                      <a:pt x="14488" y="965"/>
                      <a:pt x="14463" y="952"/>
                      <a:pt x="14440" y="941"/>
                    </a:cubicBezTo>
                    <a:cubicBezTo>
                      <a:pt x="14490" y="930"/>
                      <a:pt x="14478" y="912"/>
                      <a:pt x="14726" y="1048"/>
                    </a:cubicBezTo>
                    <a:close/>
                    <a:moveTo>
                      <a:pt x="14964" y="9184"/>
                    </a:moveTo>
                    <a:cubicBezTo>
                      <a:pt x="15018" y="9253"/>
                      <a:pt x="15050" y="9336"/>
                      <a:pt x="15097" y="9409"/>
                    </a:cubicBezTo>
                    <a:cubicBezTo>
                      <a:pt x="15135" y="9468"/>
                      <a:pt x="15144" y="9320"/>
                      <a:pt x="15157" y="9512"/>
                    </a:cubicBezTo>
                    <a:cubicBezTo>
                      <a:pt x="15160" y="9554"/>
                      <a:pt x="15127" y="9594"/>
                      <a:pt x="15131" y="9636"/>
                    </a:cubicBezTo>
                    <a:cubicBezTo>
                      <a:pt x="15132" y="9655"/>
                      <a:pt x="15165" y="9659"/>
                      <a:pt x="15172" y="9678"/>
                    </a:cubicBezTo>
                    <a:cubicBezTo>
                      <a:pt x="15190" y="9727"/>
                      <a:pt x="15183" y="9785"/>
                      <a:pt x="15206" y="9833"/>
                    </a:cubicBezTo>
                    <a:cubicBezTo>
                      <a:pt x="15230" y="9885"/>
                      <a:pt x="15274" y="9925"/>
                      <a:pt x="15311" y="9969"/>
                    </a:cubicBezTo>
                    <a:cubicBezTo>
                      <a:pt x="15389" y="10061"/>
                      <a:pt x="15432" y="9978"/>
                      <a:pt x="15575" y="10128"/>
                    </a:cubicBezTo>
                    <a:cubicBezTo>
                      <a:pt x="15705" y="10264"/>
                      <a:pt x="15692" y="10464"/>
                      <a:pt x="15846" y="10580"/>
                    </a:cubicBezTo>
                    <a:cubicBezTo>
                      <a:pt x="15884" y="10609"/>
                      <a:pt x="15947" y="10616"/>
                      <a:pt x="15964" y="10661"/>
                    </a:cubicBezTo>
                    <a:cubicBezTo>
                      <a:pt x="16030" y="10832"/>
                      <a:pt x="16028" y="11023"/>
                      <a:pt x="16084" y="11198"/>
                    </a:cubicBezTo>
                    <a:cubicBezTo>
                      <a:pt x="16094" y="11228"/>
                      <a:pt x="16143" y="11230"/>
                      <a:pt x="16156" y="11258"/>
                    </a:cubicBezTo>
                    <a:cubicBezTo>
                      <a:pt x="16201" y="11350"/>
                      <a:pt x="16231" y="11450"/>
                      <a:pt x="16254" y="11550"/>
                    </a:cubicBezTo>
                    <a:cubicBezTo>
                      <a:pt x="16263" y="11586"/>
                      <a:pt x="16218" y="11647"/>
                      <a:pt x="16253" y="11661"/>
                    </a:cubicBezTo>
                    <a:cubicBezTo>
                      <a:pt x="16368" y="11710"/>
                      <a:pt x="16502" y="11683"/>
                      <a:pt x="16625" y="11705"/>
                    </a:cubicBezTo>
                    <a:cubicBezTo>
                      <a:pt x="16633" y="11706"/>
                      <a:pt x="16627" y="11733"/>
                      <a:pt x="16633" y="11728"/>
                    </a:cubicBezTo>
                    <a:cubicBezTo>
                      <a:pt x="16720" y="11667"/>
                      <a:pt x="16793" y="11587"/>
                      <a:pt x="16879" y="11526"/>
                    </a:cubicBezTo>
                    <a:cubicBezTo>
                      <a:pt x="16897" y="11513"/>
                      <a:pt x="16923" y="11516"/>
                      <a:pt x="16943" y="11506"/>
                    </a:cubicBezTo>
                    <a:cubicBezTo>
                      <a:pt x="16990" y="11483"/>
                      <a:pt x="17037" y="11461"/>
                      <a:pt x="17077" y="11429"/>
                    </a:cubicBezTo>
                    <a:cubicBezTo>
                      <a:pt x="17118" y="11395"/>
                      <a:pt x="17137" y="11337"/>
                      <a:pt x="17183" y="11311"/>
                    </a:cubicBezTo>
                    <a:cubicBezTo>
                      <a:pt x="17210" y="11295"/>
                      <a:pt x="17248" y="11304"/>
                      <a:pt x="17280" y="11301"/>
                    </a:cubicBezTo>
                    <a:cubicBezTo>
                      <a:pt x="17314" y="11424"/>
                      <a:pt x="17348" y="11547"/>
                      <a:pt x="17380" y="11670"/>
                    </a:cubicBezTo>
                    <a:cubicBezTo>
                      <a:pt x="17395" y="11727"/>
                      <a:pt x="17410" y="11783"/>
                      <a:pt x="17425" y="11840"/>
                    </a:cubicBezTo>
                    <a:cubicBezTo>
                      <a:pt x="17286" y="11909"/>
                      <a:pt x="17148" y="11974"/>
                      <a:pt x="17011" y="12034"/>
                    </a:cubicBezTo>
                    <a:cubicBezTo>
                      <a:pt x="16806" y="12125"/>
                      <a:pt x="16599" y="12209"/>
                      <a:pt x="16390" y="12288"/>
                    </a:cubicBezTo>
                    <a:cubicBezTo>
                      <a:pt x="16353" y="12233"/>
                      <a:pt x="16317" y="12163"/>
                      <a:pt x="16266" y="12139"/>
                    </a:cubicBezTo>
                    <a:cubicBezTo>
                      <a:pt x="16218" y="12117"/>
                      <a:pt x="16102" y="12208"/>
                      <a:pt x="16108" y="12156"/>
                    </a:cubicBezTo>
                    <a:cubicBezTo>
                      <a:pt x="16117" y="12078"/>
                      <a:pt x="16313" y="12078"/>
                      <a:pt x="16285" y="12005"/>
                    </a:cubicBezTo>
                    <a:cubicBezTo>
                      <a:pt x="16213" y="11815"/>
                      <a:pt x="16200" y="11819"/>
                      <a:pt x="16026" y="11662"/>
                    </a:cubicBezTo>
                    <a:cubicBezTo>
                      <a:pt x="16022" y="11658"/>
                      <a:pt x="16020" y="11673"/>
                      <a:pt x="16016" y="11671"/>
                    </a:cubicBezTo>
                    <a:cubicBezTo>
                      <a:pt x="15973" y="11649"/>
                      <a:pt x="15931" y="11624"/>
                      <a:pt x="15892" y="11593"/>
                    </a:cubicBezTo>
                    <a:cubicBezTo>
                      <a:pt x="15799" y="11519"/>
                      <a:pt x="15724" y="11422"/>
                      <a:pt x="15623" y="11359"/>
                    </a:cubicBezTo>
                    <a:cubicBezTo>
                      <a:pt x="15601" y="11345"/>
                      <a:pt x="15570" y="11396"/>
                      <a:pt x="15548" y="11381"/>
                    </a:cubicBezTo>
                    <a:cubicBezTo>
                      <a:pt x="15509" y="11353"/>
                      <a:pt x="15524" y="11264"/>
                      <a:pt x="15477" y="11256"/>
                    </a:cubicBezTo>
                    <a:cubicBezTo>
                      <a:pt x="15440" y="11250"/>
                      <a:pt x="15486" y="11361"/>
                      <a:pt x="15449" y="11364"/>
                    </a:cubicBezTo>
                    <a:cubicBezTo>
                      <a:pt x="15410" y="11367"/>
                      <a:pt x="15405" y="11297"/>
                      <a:pt x="15386" y="11263"/>
                    </a:cubicBezTo>
                    <a:cubicBezTo>
                      <a:pt x="15299" y="11103"/>
                      <a:pt x="15337" y="11129"/>
                      <a:pt x="15267" y="10899"/>
                    </a:cubicBezTo>
                    <a:cubicBezTo>
                      <a:pt x="15249" y="10841"/>
                      <a:pt x="15181" y="10686"/>
                      <a:pt x="15142" y="10662"/>
                    </a:cubicBezTo>
                    <a:cubicBezTo>
                      <a:pt x="15115" y="10645"/>
                      <a:pt x="15080" y="10640"/>
                      <a:pt x="15054" y="10620"/>
                    </a:cubicBezTo>
                    <a:cubicBezTo>
                      <a:pt x="15013" y="10589"/>
                      <a:pt x="14986" y="10541"/>
                      <a:pt x="14944" y="10510"/>
                    </a:cubicBezTo>
                    <a:cubicBezTo>
                      <a:pt x="14922" y="10493"/>
                      <a:pt x="14877" y="10505"/>
                      <a:pt x="14868" y="10479"/>
                    </a:cubicBezTo>
                    <a:cubicBezTo>
                      <a:pt x="14803" y="10306"/>
                      <a:pt x="14762" y="10124"/>
                      <a:pt x="14731" y="9942"/>
                    </a:cubicBezTo>
                    <a:cubicBezTo>
                      <a:pt x="14729" y="9927"/>
                      <a:pt x="14779" y="9943"/>
                      <a:pt x="14774" y="9929"/>
                    </a:cubicBezTo>
                    <a:cubicBezTo>
                      <a:pt x="14755" y="9879"/>
                      <a:pt x="14701" y="9848"/>
                      <a:pt x="14679" y="9799"/>
                    </a:cubicBezTo>
                    <a:cubicBezTo>
                      <a:pt x="14664" y="9768"/>
                      <a:pt x="14687" y="9724"/>
                      <a:pt x="14667" y="9695"/>
                    </a:cubicBezTo>
                    <a:cubicBezTo>
                      <a:pt x="14626" y="9638"/>
                      <a:pt x="14560" y="9603"/>
                      <a:pt x="14505" y="9558"/>
                    </a:cubicBezTo>
                    <a:cubicBezTo>
                      <a:pt x="14457" y="9519"/>
                      <a:pt x="14381" y="9502"/>
                      <a:pt x="14357" y="9445"/>
                    </a:cubicBezTo>
                    <a:cubicBezTo>
                      <a:pt x="14332" y="9383"/>
                      <a:pt x="14397" y="9310"/>
                      <a:pt x="14378" y="9247"/>
                    </a:cubicBezTo>
                    <a:cubicBezTo>
                      <a:pt x="14376" y="9241"/>
                      <a:pt x="14337" y="9212"/>
                      <a:pt x="14297" y="9181"/>
                    </a:cubicBezTo>
                    <a:cubicBezTo>
                      <a:pt x="14455" y="9145"/>
                      <a:pt x="14612" y="9107"/>
                      <a:pt x="14768" y="9065"/>
                    </a:cubicBezTo>
                    <a:cubicBezTo>
                      <a:pt x="14827" y="9090"/>
                      <a:pt x="14880" y="9079"/>
                      <a:pt x="14964" y="9184"/>
                    </a:cubicBezTo>
                    <a:close/>
                    <a:moveTo>
                      <a:pt x="16538" y="7602"/>
                    </a:moveTo>
                    <a:cubicBezTo>
                      <a:pt x="16632" y="7542"/>
                      <a:pt x="16720" y="7468"/>
                      <a:pt x="16822" y="7422"/>
                    </a:cubicBezTo>
                    <a:cubicBezTo>
                      <a:pt x="16837" y="7415"/>
                      <a:pt x="16830" y="7455"/>
                      <a:pt x="16841" y="7466"/>
                    </a:cubicBezTo>
                    <a:cubicBezTo>
                      <a:pt x="16928" y="7561"/>
                      <a:pt x="17007" y="7612"/>
                      <a:pt x="17071" y="7724"/>
                    </a:cubicBezTo>
                    <a:cubicBezTo>
                      <a:pt x="17099" y="7773"/>
                      <a:pt x="17114" y="7834"/>
                      <a:pt x="17158" y="7870"/>
                    </a:cubicBezTo>
                    <a:cubicBezTo>
                      <a:pt x="17198" y="7904"/>
                      <a:pt x="17256" y="7904"/>
                      <a:pt x="17309" y="7916"/>
                    </a:cubicBezTo>
                    <a:cubicBezTo>
                      <a:pt x="17189" y="7989"/>
                      <a:pt x="17068" y="8059"/>
                      <a:pt x="16948" y="8124"/>
                    </a:cubicBezTo>
                    <a:cubicBezTo>
                      <a:pt x="16915" y="8096"/>
                      <a:pt x="16881" y="8069"/>
                      <a:pt x="16846" y="8045"/>
                    </a:cubicBezTo>
                    <a:cubicBezTo>
                      <a:pt x="16825" y="8031"/>
                      <a:pt x="16790" y="8051"/>
                      <a:pt x="16770" y="8036"/>
                    </a:cubicBezTo>
                    <a:cubicBezTo>
                      <a:pt x="16756" y="8025"/>
                      <a:pt x="16774" y="7999"/>
                      <a:pt x="16765" y="7984"/>
                    </a:cubicBezTo>
                    <a:cubicBezTo>
                      <a:pt x="16731" y="7928"/>
                      <a:pt x="16680" y="7883"/>
                      <a:pt x="16642" y="7828"/>
                    </a:cubicBezTo>
                    <a:cubicBezTo>
                      <a:pt x="16603" y="7772"/>
                      <a:pt x="16585" y="7699"/>
                      <a:pt x="16536" y="7651"/>
                    </a:cubicBezTo>
                    <a:cubicBezTo>
                      <a:pt x="16519" y="7634"/>
                      <a:pt x="16464" y="7675"/>
                      <a:pt x="16465" y="7651"/>
                    </a:cubicBezTo>
                    <a:cubicBezTo>
                      <a:pt x="16466" y="7622"/>
                      <a:pt x="16513" y="7618"/>
                      <a:pt x="16538" y="7602"/>
                    </a:cubicBezTo>
                    <a:close/>
                    <a:moveTo>
                      <a:pt x="17410" y="8002"/>
                    </a:moveTo>
                    <a:cubicBezTo>
                      <a:pt x="17457" y="8033"/>
                      <a:pt x="17517" y="8041"/>
                      <a:pt x="17566" y="8068"/>
                    </a:cubicBezTo>
                    <a:cubicBezTo>
                      <a:pt x="17660" y="8119"/>
                      <a:pt x="17614" y="8187"/>
                      <a:pt x="17782" y="8141"/>
                    </a:cubicBezTo>
                    <a:cubicBezTo>
                      <a:pt x="17818" y="8132"/>
                      <a:pt x="17827" y="8081"/>
                      <a:pt x="17857" y="8059"/>
                    </a:cubicBezTo>
                    <a:cubicBezTo>
                      <a:pt x="17866" y="8052"/>
                      <a:pt x="17884" y="8064"/>
                      <a:pt x="17893" y="8056"/>
                    </a:cubicBezTo>
                    <a:cubicBezTo>
                      <a:pt x="17915" y="8035"/>
                      <a:pt x="17980" y="7876"/>
                      <a:pt x="18064" y="7934"/>
                    </a:cubicBezTo>
                    <a:cubicBezTo>
                      <a:pt x="18096" y="7957"/>
                      <a:pt x="18114" y="7997"/>
                      <a:pt x="18134" y="8032"/>
                    </a:cubicBezTo>
                    <a:cubicBezTo>
                      <a:pt x="18199" y="8149"/>
                      <a:pt x="18174" y="8229"/>
                      <a:pt x="18302" y="8245"/>
                    </a:cubicBezTo>
                    <a:cubicBezTo>
                      <a:pt x="18319" y="8247"/>
                      <a:pt x="18337" y="8250"/>
                      <a:pt x="18355" y="8252"/>
                    </a:cubicBezTo>
                    <a:cubicBezTo>
                      <a:pt x="18459" y="8445"/>
                      <a:pt x="18560" y="8640"/>
                      <a:pt x="18656" y="8837"/>
                    </a:cubicBezTo>
                    <a:cubicBezTo>
                      <a:pt x="18570" y="8778"/>
                      <a:pt x="18483" y="8721"/>
                      <a:pt x="18392" y="8669"/>
                    </a:cubicBezTo>
                    <a:cubicBezTo>
                      <a:pt x="18371" y="8656"/>
                      <a:pt x="18336" y="8672"/>
                      <a:pt x="18319" y="8653"/>
                    </a:cubicBezTo>
                    <a:cubicBezTo>
                      <a:pt x="18238" y="8562"/>
                      <a:pt x="18146" y="8468"/>
                      <a:pt x="18112" y="8350"/>
                    </a:cubicBezTo>
                    <a:cubicBezTo>
                      <a:pt x="18089" y="8273"/>
                      <a:pt x="18107" y="8172"/>
                      <a:pt x="18049" y="8118"/>
                    </a:cubicBezTo>
                    <a:cubicBezTo>
                      <a:pt x="18011" y="8082"/>
                      <a:pt x="18044" y="8222"/>
                      <a:pt x="18027" y="8271"/>
                    </a:cubicBezTo>
                    <a:cubicBezTo>
                      <a:pt x="18019" y="8294"/>
                      <a:pt x="17988" y="8302"/>
                      <a:pt x="17979" y="8325"/>
                    </a:cubicBezTo>
                    <a:cubicBezTo>
                      <a:pt x="17967" y="8354"/>
                      <a:pt x="17978" y="8389"/>
                      <a:pt x="17970" y="8419"/>
                    </a:cubicBezTo>
                    <a:cubicBezTo>
                      <a:pt x="17964" y="8440"/>
                      <a:pt x="17882" y="8683"/>
                      <a:pt x="17845" y="8703"/>
                    </a:cubicBezTo>
                    <a:cubicBezTo>
                      <a:pt x="17799" y="8728"/>
                      <a:pt x="17739" y="8709"/>
                      <a:pt x="17689" y="8725"/>
                    </a:cubicBezTo>
                    <a:cubicBezTo>
                      <a:pt x="17631" y="8744"/>
                      <a:pt x="17586" y="8794"/>
                      <a:pt x="17527" y="8807"/>
                    </a:cubicBezTo>
                    <a:cubicBezTo>
                      <a:pt x="17457" y="8824"/>
                      <a:pt x="17466" y="8735"/>
                      <a:pt x="17420" y="8720"/>
                    </a:cubicBezTo>
                    <a:cubicBezTo>
                      <a:pt x="17403" y="8715"/>
                      <a:pt x="17384" y="8764"/>
                      <a:pt x="17375" y="8749"/>
                    </a:cubicBezTo>
                    <a:cubicBezTo>
                      <a:pt x="17362" y="8728"/>
                      <a:pt x="17399" y="8704"/>
                      <a:pt x="17396" y="8680"/>
                    </a:cubicBezTo>
                    <a:cubicBezTo>
                      <a:pt x="17387" y="8604"/>
                      <a:pt x="17353" y="8533"/>
                      <a:pt x="17337" y="8458"/>
                    </a:cubicBezTo>
                    <a:cubicBezTo>
                      <a:pt x="17331" y="8428"/>
                      <a:pt x="17361" y="8359"/>
                      <a:pt x="17332" y="8366"/>
                    </a:cubicBezTo>
                    <a:cubicBezTo>
                      <a:pt x="17278" y="8378"/>
                      <a:pt x="17230" y="8432"/>
                      <a:pt x="17219" y="8486"/>
                    </a:cubicBezTo>
                    <a:cubicBezTo>
                      <a:pt x="17208" y="8544"/>
                      <a:pt x="17331" y="8673"/>
                      <a:pt x="17274" y="8656"/>
                    </a:cubicBezTo>
                    <a:cubicBezTo>
                      <a:pt x="17190" y="8630"/>
                      <a:pt x="17159" y="8522"/>
                      <a:pt x="17106" y="8451"/>
                    </a:cubicBezTo>
                    <a:cubicBezTo>
                      <a:pt x="17100" y="8444"/>
                      <a:pt x="17131" y="8472"/>
                      <a:pt x="17129" y="8464"/>
                    </a:cubicBezTo>
                    <a:cubicBezTo>
                      <a:pt x="17121" y="8410"/>
                      <a:pt x="17099" y="8360"/>
                      <a:pt x="17083" y="8309"/>
                    </a:cubicBezTo>
                    <a:cubicBezTo>
                      <a:pt x="17074" y="8282"/>
                      <a:pt x="17073" y="8249"/>
                      <a:pt x="17054" y="8228"/>
                    </a:cubicBezTo>
                    <a:cubicBezTo>
                      <a:pt x="17043" y="8216"/>
                      <a:pt x="17032" y="8205"/>
                      <a:pt x="17021" y="8193"/>
                    </a:cubicBezTo>
                    <a:cubicBezTo>
                      <a:pt x="17145" y="8125"/>
                      <a:pt x="17270" y="8053"/>
                      <a:pt x="17394" y="7977"/>
                    </a:cubicBezTo>
                    <a:cubicBezTo>
                      <a:pt x="17398" y="7987"/>
                      <a:pt x="17402" y="7997"/>
                      <a:pt x="17410" y="8002"/>
                    </a:cubicBezTo>
                    <a:close/>
                    <a:moveTo>
                      <a:pt x="18494" y="8258"/>
                    </a:moveTo>
                    <a:cubicBezTo>
                      <a:pt x="18650" y="8241"/>
                      <a:pt x="18802" y="8200"/>
                      <a:pt x="18957" y="8174"/>
                    </a:cubicBezTo>
                    <a:cubicBezTo>
                      <a:pt x="19040" y="8160"/>
                      <a:pt x="19139" y="8165"/>
                      <a:pt x="19216" y="8124"/>
                    </a:cubicBezTo>
                    <a:cubicBezTo>
                      <a:pt x="19226" y="8118"/>
                      <a:pt x="19205" y="8096"/>
                      <a:pt x="19215" y="8088"/>
                    </a:cubicBezTo>
                    <a:cubicBezTo>
                      <a:pt x="19256" y="8054"/>
                      <a:pt x="19312" y="8042"/>
                      <a:pt x="19354" y="8009"/>
                    </a:cubicBezTo>
                    <a:cubicBezTo>
                      <a:pt x="19366" y="8000"/>
                      <a:pt x="19359" y="7959"/>
                      <a:pt x="19372" y="7967"/>
                    </a:cubicBezTo>
                    <a:cubicBezTo>
                      <a:pt x="19406" y="7988"/>
                      <a:pt x="19415" y="8036"/>
                      <a:pt x="19443" y="8064"/>
                    </a:cubicBezTo>
                    <a:cubicBezTo>
                      <a:pt x="19468" y="8089"/>
                      <a:pt x="19507" y="8096"/>
                      <a:pt x="19527" y="8125"/>
                    </a:cubicBezTo>
                    <a:cubicBezTo>
                      <a:pt x="19565" y="8179"/>
                      <a:pt x="19566" y="8256"/>
                      <a:pt x="19610" y="8305"/>
                    </a:cubicBezTo>
                    <a:cubicBezTo>
                      <a:pt x="19628" y="8325"/>
                      <a:pt x="19667" y="8292"/>
                      <a:pt x="19691" y="8304"/>
                    </a:cubicBezTo>
                    <a:cubicBezTo>
                      <a:pt x="19783" y="8347"/>
                      <a:pt x="19681" y="8470"/>
                      <a:pt x="19853" y="8467"/>
                    </a:cubicBezTo>
                    <a:cubicBezTo>
                      <a:pt x="19902" y="8467"/>
                      <a:pt x="19908" y="8350"/>
                      <a:pt x="19956" y="8361"/>
                    </a:cubicBezTo>
                    <a:cubicBezTo>
                      <a:pt x="19999" y="8370"/>
                      <a:pt x="19973" y="8450"/>
                      <a:pt x="19961" y="8492"/>
                    </a:cubicBezTo>
                    <a:cubicBezTo>
                      <a:pt x="19950" y="8531"/>
                      <a:pt x="19918" y="8561"/>
                      <a:pt x="19890" y="8590"/>
                    </a:cubicBezTo>
                    <a:cubicBezTo>
                      <a:pt x="19883" y="8597"/>
                      <a:pt x="19855" y="8585"/>
                      <a:pt x="19860" y="8593"/>
                    </a:cubicBezTo>
                    <a:cubicBezTo>
                      <a:pt x="19903" y="8658"/>
                      <a:pt x="19961" y="8711"/>
                      <a:pt x="20011" y="8769"/>
                    </a:cubicBezTo>
                    <a:cubicBezTo>
                      <a:pt x="20019" y="8778"/>
                      <a:pt x="20111" y="8892"/>
                      <a:pt x="20123" y="8865"/>
                    </a:cubicBezTo>
                    <a:cubicBezTo>
                      <a:pt x="20180" y="8740"/>
                      <a:pt x="20153" y="8586"/>
                      <a:pt x="20210" y="8463"/>
                    </a:cubicBezTo>
                    <a:cubicBezTo>
                      <a:pt x="20219" y="8481"/>
                      <a:pt x="20229" y="8500"/>
                      <a:pt x="20238" y="8519"/>
                    </a:cubicBezTo>
                    <a:cubicBezTo>
                      <a:pt x="20238" y="8565"/>
                      <a:pt x="20237" y="8618"/>
                      <a:pt x="20244" y="8646"/>
                    </a:cubicBezTo>
                    <a:cubicBezTo>
                      <a:pt x="20286" y="8828"/>
                      <a:pt x="20348" y="9011"/>
                      <a:pt x="20406" y="9191"/>
                    </a:cubicBezTo>
                    <a:cubicBezTo>
                      <a:pt x="20170" y="9663"/>
                      <a:pt x="19837" y="10087"/>
                      <a:pt x="19445" y="10463"/>
                    </a:cubicBezTo>
                    <a:cubicBezTo>
                      <a:pt x="19181" y="9704"/>
                      <a:pt x="18847" y="8966"/>
                      <a:pt x="18469" y="8259"/>
                    </a:cubicBezTo>
                    <a:cubicBezTo>
                      <a:pt x="18477" y="8259"/>
                      <a:pt x="18485" y="8259"/>
                      <a:pt x="18494" y="8258"/>
                    </a:cubicBezTo>
                    <a:close/>
                    <a:moveTo>
                      <a:pt x="17918" y="17406"/>
                    </a:moveTo>
                    <a:cubicBezTo>
                      <a:pt x="17968" y="17164"/>
                      <a:pt x="18029" y="16909"/>
                      <a:pt x="18029" y="16654"/>
                    </a:cubicBezTo>
                    <a:lnTo>
                      <a:pt x="18029" y="16648"/>
                    </a:lnTo>
                    <a:cubicBezTo>
                      <a:pt x="18029" y="16112"/>
                      <a:pt x="18016" y="15576"/>
                      <a:pt x="18009" y="15041"/>
                    </a:cubicBezTo>
                    <a:cubicBezTo>
                      <a:pt x="18739" y="14636"/>
                      <a:pt x="19429" y="14142"/>
                      <a:pt x="20007" y="13551"/>
                    </a:cubicBezTo>
                    <a:cubicBezTo>
                      <a:pt x="20022" y="13766"/>
                      <a:pt x="20029" y="13980"/>
                      <a:pt x="20029" y="14194"/>
                    </a:cubicBezTo>
                    <a:cubicBezTo>
                      <a:pt x="20029" y="14793"/>
                      <a:pt x="19963" y="15387"/>
                      <a:pt x="19812" y="15951"/>
                    </a:cubicBezTo>
                    <a:cubicBezTo>
                      <a:pt x="19272" y="16535"/>
                      <a:pt x="18617" y="17024"/>
                      <a:pt x="17910" y="17433"/>
                    </a:cubicBezTo>
                    <a:cubicBezTo>
                      <a:pt x="17911" y="17424"/>
                      <a:pt x="17916" y="17415"/>
                      <a:pt x="17918" y="17406"/>
                    </a:cubicBezTo>
                    <a:close/>
                    <a:moveTo>
                      <a:pt x="17452" y="11947"/>
                    </a:moveTo>
                    <a:cubicBezTo>
                      <a:pt x="17427" y="11954"/>
                      <a:pt x="17401" y="11962"/>
                      <a:pt x="17376" y="11970"/>
                    </a:cubicBezTo>
                    <a:cubicBezTo>
                      <a:pt x="17401" y="11959"/>
                      <a:pt x="17425" y="11947"/>
                      <a:pt x="17449" y="11935"/>
                    </a:cubicBezTo>
                    <a:cubicBezTo>
                      <a:pt x="17450" y="11939"/>
                      <a:pt x="17451" y="11943"/>
                      <a:pt x="17452" y="11947"/>
                    </a:cubicBezTo>
                    <a:close/>
                    <a:moveTo>
                      <a:pt x="17647" y="11834"/>
                    </a:moveTo>
                    <a:cubicBezTo>
                      <a:pt x="17634" y="11855"/>
                      <a:pt x="17620" y="11874"/>
                      <a:pt x="17600" y="11886"/>
                    </a:cubicBezTo>
                    <a:cubicBezTo>
                      <a:pt x="17582" y="11897"/>
                      <a:pt x="17563" y="11906"/>
                      <a:pt x="17544" y="11915"/>
                    </a:cubicBezTo>
                    <a:cubicBezTo>
                      <a:pt x="17542" y="11907"/>
                      <a:pt x="17540" y="11899"/>
                      <a:pt x="17538" y="11891"/>
                    </a:cubicBezTo>
                    <a:cubicBezTo>
                      <a:pt x="17574" y="11873"/>
                      <a:pt x="17611" y="11853"/>
                      <a:pt x="17647" y="11834"/>
                    </a:cubicBezTo>
                    <a:close/>
                    <a:moveTo>
                      <a:pt x="17811" y="11763"/>
                    </a:moveTo>
                    <a:cubicBezTo>
                      <a:pt x="17809" y="11758"/>
                      <a:pt x="17806" y="11755"/>
                      <a:pt x="17803" y="11752"/>
                    </a:cubicBezTo>
                    <a:cubicBezTo>
                      <a:pt x="18365" y="11447"/>
                      <a:pt x="18920" y="11077"/>
                      <a:pt x="19402" y="10637"/>
                    </a:cubicBezTo>
                    <a:cubicBezTo>
                      <a:pt x="19481" y="10875"/>
                      <a:pt x="19555" y="11116"/>
                      <a:pt x="19620" y="11358"/>
                    </a:cubicBezTo>
                    <a:cubicBezTo>
                      <a:pt x="19796" y="12013"/>
                      <a:pt x="19933" y="12715"/>
                      <a:pt x="19994" y="13423"/>
                    </a:cubicBezTo>
                    <a:cubicBezTo>
                      <a:pt x="19425" y="14020"/>
                      <a:pt x="18733" y="14521"/>
                      <a:pt x="18002" y="14931"/>
                    </a:cubicBezTo>
                    <a:cubicBezTo>
                      <a:pt x="18000" y="14785"/>
                      <a:pt x="17998" y="14638"/>
                      <a:pt x="17996" y="14492"/>
                    </a:cubicBezTo>
                    <a:cubicBezTo>
                      <a:pt x="17992" y="14198"/>
                      <a:pt x="17927" y="13912"/>
                      <a:pt x="17889" y="13630"/>
                    </a:cubicBezTo>
                    <a:cubicBezTo>
                      <a:pt x="17840" y="13262"/>
                      <a:pt x="17771" y="12895"/>
                      <a:pt x="17691" y="12532"/>
                    </a:cubicBezTo>
                    <a:cubicBezTo>
                      <a:pt x="17786" y="12201"/>
                      <a:pt x="17745" y="12234"/>
                      <a:pt x="17785" y="11889"/>
                    </a:cubicBezTo>
                    <a:cubicBezTo>
                      <a:pt x="17790" y="11846"/>
                      <a:pt x="17829" y="11802"/>
                      <a:pt x="17811" y="11763"/>
                    </a:cubicBezTo>
                    <a:close/>
                    <a:moveTo>
                      <a:pt x="17898" y="10622"/>
                    </a:moveTo>
                    <a:cubicBezTo>
                      <a:pt x="17913" y="10586"/>
                      <a:pt x="18161" y="10388"/>
                      <a:pt x="18174" y="10376"/>
                    </a:cubicBezTo>
                    <a:cubicBezTo>
                      <a:pt x="18231" y="10322"/>
                      <a:pt x="18290" y="10269"/>
                      <a:pt x="18337" y="10207"/>
                    </a:cubicBezTo>
                    <a:cubicBezTo>
                      <a:pt x="18352" y="10187"/>
                      <a:pt x="18338" y="10149"/>
                      <a:pt x="18358" y="10133"/>
                    </a:cubicBezTo>
                    <a:cubicBezTo>
                      <a:pt x="18396" y="10101"/>
                      <a:pt x="18467" y="10115"/>
                      <a:pt x="18496" y="10074"/>
                    </a:cubicBezTo>
                    <a:cubicBezTo>
                      <a:pt x="18537" y="10017"/>
                      <a:pt x="18480" y="9912"/>
                      <a:pt x="18534" y="9866"/>
                    </a:cubicBezTo>
                    <a:cubicBezTo>
                      <a:pt x="18575" y="9830"/>
                      <a:pt x="18654" y="9829"/>
                      <a:pt x="18671" y="9778"/>
                    </a:cubicBezTo>
                    <a:cubicBezTo>
                      <a:pt x="18768" y="9488"/>
                      <a:pt x="18511" y="9724"/>
                      <a:pt x="18618" y="9487"/>
                    </a:cubicBezTo>
                    <a:cubicBezTo>
                      <a:pt x="18633" y="9452"/>
                      <a:pt x="18688" y="9449"/>
                      <a:pt x="18707" y="9416"/>
                    </a:cubicBezTo>
                    <a:cubicBezTo>
                      <a:pt x="18722" y="9387"/>
                      <a:pt x="18704" y="9349"/>
                      <a:pt x="18710" y="9317"/>
                    </a:cubicBezTo>
                    <a:cubicBezTo>
                      <a:pt x="18725" y="9236"/>
                      <a:pt x="18753" y="9157"/>
                      <a:pt x="18772" y="9077"/>
                    </a:cubicBezTo>
                    <a:cubicBezTo>
                      <a:pt x="18996" y="9553"/>
                      <a:pt x="19197" y="10039"/>
                      <a:pt x="19368" y="10536"/>
                    </a:cubicBezTo>
                    <a:cubicBezTo>
                      <a:pt x="18818" y="11046"/>
                      <a:pt x="18164" y="11465"/>
                      <a:pt x="17513" y="11796"/>
                    </a:cubicBezTo>
                    <a:cubicBezTo>
                      <a:pt x="17500" y="11746"/>
                      <a:pt x="17487" y="11695"/>
                      <a:pt x="17474" y="11645"/>
                    </a:cubicBezTo>
                    <a:cubicBezTo>
                      <a:pt x="17437" y="11507"/>
                      <a:pt x="17399" y="11368"/>
                      <a:pt x="17360" y="11230"/>
                    </a:cubicBezTo>
                    <a:cubicBezTo>
                      <a:pt x="17379" y="11192"/>
                      <a:pt x="17394" y="11150"/>
                      <a:pt x="17424" y="11121"/>
                    </a:cubicBezTo>
                    <a:cubicBezTo>
                      <a:pt x="17526" y="11021"/>
                      <a:pt x="17843" y="10914"/>
                      <a:pt x="17904" y="10779"/>
                    </a:cubicBezTo>
                    <a:cubicBezTo>
                      <a:pt x="17926" y="10731"/>
                      <a:pt x="17878" y="10670"/>
                      <a:pt x="17898" y="10622"/>
                    </a:cubicBezTo>
                    <a:close/>
                    <a:moveTo>
                      <a:pt x="17187" y="12060"/>
                    </a:moveTo>
                    <a:cubicBezTo>
                      <a:pt x="17222" y="12044"/>
                      <a:pt x="17256" y="12028"/>
                      <a:pt x="17291" y="12011"/>
                    </a:cubicBezTo>
                    <a:cubicBezTo>
                      <a:pt x="17275" y="12027"/>
                      <a:pt x="17263" y="12047"/>
                      <a:pt x="17242" y="12054"/>
                    </a:cubicBezTo>
                    <a:cubicBezTo>
                      <a:pt x="17225" y="12060"/>
                      <a:pt x="17206" y="12060"/>
                      <a:pt x="17187" y="12060"/>
                    </a:cubicBezTo>
                    <a:close/>
                    <a:moveTo>
                      <a:pt x="16844" y="12211"/>
                    </a:moveTo>
                    <a:cubicBezTo>
                      <a:pt x="16906" y="12185"/>
                      <a:pt x="16968" y="12159"/>
                      <a:pt x="17029" y="12131"/>
                    </a:cubicBezTo>
                    <a:cubicBezTo>
                      <a:pt x="16997" y="12168"/>
                      <a:pt x="16966" y="12207"/>
                      <a:pt x="16922" y="12225"/>
                    </a:cubicBezTo>
                    <a:cubicBezTo>
                      <a:pt x="16898" y="12235"/>
                      <a:pt x="16871" y="12222"/>
                      <a:pt x="16844" y="12211"/>
                    </a:cubicBezTo>
                    <a:close/>
                    <a:moveTo>
                      <a:pt x="16473" y="12360"/>
                    </a:moveTo>
                    <a:cubicBezTo>
                      <a:pt x="16514" y="12344"/>
                      <a:pt x="16555" y="12328"/>
                      <a:pt x="16596" y="12312"/>
                    </a:cubicBezTo>
                    <a:cubicBezTo>
                      <a:pt x="16562" y="12333"/>
                      <a:pt x="16528" y="12351"/>
                      <a:pt x="16490" y="12359"/>
                    </a:cubicBezTo>
                    <a:cubicBezTo>
                      <a:pt x="16484" y="12360"/>
                      <a:pt x="16478" y="12360"/>
                      <a:pt x="16473" y="12360"/>
                    </a:cubicBezTo>
                    <a:close/>
                    <a:moveTo>
                      <a:pt x="16609" y="14385"/>
                    </a:moveTo>
                    <a:cubicBezTo>
                      <a:pt x="16741" y="14270"/>
                      <a:pt x="16717" y="14322"/>
                      <a:pt x="16863" y="14172"/>
                    </a:cubicBezTo>
                    <a:cubicBezTo>
                      <a:pt x="17070" y="13959"/>
                      <a:pt x="17366" y="13464"/>
                      <a:pt x="17462" y="13190"/>
                    </a:cubicBezTo>
                    <a:cubicBezTo>
                      <a:pt x="17512" y="13045"/>
                      <a:pt x="17541" y="12883"/>
                      <a:pt x="17599" y="12741"/>
                    </a:cubicBezTo>
                    <a:cubicBezTo>
                      <a:pt x="17605" y="12726"/>
                      <a:pt x="17617" y="12715"/>
                      <a:pt x="17628" y="12702"/>
                    </a:cubicBezTo>
                    <a:cubicBezTo>
                      <a:pt x="17694" y="13015"/>
                      <a:pt x="17751" y="13328"/>
                      <a:pt x="17793" y="13642"/>
                    </a:cubicBezTo>
                    <a:cubicBezTo>
                      <a:pt x="17832" y="13931"/>
                      <a:pt x="17896" y="14213"/>
                      <a:pt x="17900" y="14494"/>
                    </a:cubicBezTo>
                    <a:cubicBezTo>
                      <a:pt x="17902" y="14657"/>
                      <a:pt x="17904" y="14820"/>
                      <a:pt x="17906" y="14984"/>
                    </a:cubicBezTo>
                    <a:cubicBezTo>
                      <a:pt x="17367" y="15279"/>
                      <a:pt x="16809" y="15525"/>
                      <a:pt x="16264" y="15724"/>
                    </a:cubicBezTo>
                    <a:cubicBezTo>
                      <a:pt x="15955" y="15837"/>
                      <a:pt x="15644" y="15936"/>
                      <a:pt x="15331" y="16025"/>
                    </a:cubicBezTo>
                    <a:cubicBezTo>
                      <a:pt x="15331" y="16014"/>
                      <a:pt x="15331" y="16004"/>
                      <a:pt x="15337" y="15996"/>
                    </a:cubicBezTo>
                    <a:cubicBezTo>
                      <a:pt x="15387" y="15928"/>
                      <a:pt x="15447" y="15866"/>
                      <a:pt x="15490" y="15793"/>
                    </a:cubicBezTo>
                    <a:cubicBezTo>
                      <a:pt x="15509" y="15762"/>
                      <a:pt x="15502" y="15719"/>
                      <a:pt x="15520" y="15687"/>
                    </a:cubicBezTo>
                    <a:cubicBezTo>
                      <a:pt x="15528" y="15673"/>
                      <a:pt x="15555" y="15680"/>
                      <a:pt x="15561" y="15665"/>
                    </a:cubicBezTo>
                    <a:cubicBezTo>
                      <a:pt x="15578" y="15626"/>
                      <a:pt x="15563" y="15575"/>
                      <a:pt x="15585" y="15538"/>
                    </a:cubicBezTo>
                    <a:cubicBezTo>
                      <a:pt x="15844" y="15100"/>
                      <a:pt x="15632" y="15466"/>
                      <a:pt x="15840" y="15340"/>
                    </a:cubicBezTo>
                    <a:cubicBezTo>
                      <a:pt x="15925" y="15288"/>
                      <a:pt x="15934" y="15164"/>
                      <a:pt x="15990" y="15082"/>
                    </a:cubicBezTo>
                    <a:cubicBezTo>
                      <a:pt x="16001" y="15066"/>
                      <a:pt x="16028" y="15066"/>
                      <a:pt x="16041" y="15051"/>
                    </a:cubicBezTo>
                    <a:cubicBezTo>
                      <a:pt x="16236" y="14835"/>
                      <a:pt x="16387" y="14579"/>
                      <a:pt x="16609" y="14385"/>
                    </a:cubicBezTo>
                    <a:close/>
                    <a:moveTo>
                      <a:pt x="16853" y="17972"/>
                    </a:moveTo>
                    <a:cubicBezTo>
                      <a:pt x="16904" y="17876"/>
                      <a:pt x="16949" y="17778"/>
                      <a:pt x="16994" y="17670"/>
                    </a:cubicBezTo>
                    <a:cubicBezTo>
                      <a:pt x="17004" y="17646"/>
                      <a:pt x="16989" y="17610"/>
                      <a:pt x="17008" y="17592"/>
                    </a:cubicBezTo>
                    <a:cubicBezTo>
                      <a:pt x="17052" y="17551"/>
                      <a:pt x="17128" y="17552"/>
                      <a:pt x="17168" y="17506"/>
                    </a:cubicBezTo>
                    <a:cubicBezTo>
                      <a:pt x="17187" y="17484"/>
                      <a:pt x="17154" y="17451"/>
                      <a:pt x="17155" y="17422"/>
                    </a:cubicBezTo>
                    <a:cubicBezTo>
                      <a:pt x="17157" y="17337"/>
                      <a:pt x="17166" y="17253"/>
                      <a:pt x="17176" y="17168"/>
                    </a:cubicBezTo>
                    <a:cubicBezTo>
                      <a:pt x="17177" y="17157"/>
                      <a:pt x="17192" y="17147"/>
                      <a:pt x="17187" y="17137"/>
                    </a:cubicBezTo>
                    <a:cubicBezTo>
                      <a:pt x="17163" y="17097"/>
                      <a:pt x="17115" y="17074"/>
                      <a:pt x="17097" y="17032"/>
                    </a:cubicBezTo>
                    <a:cubicBezTo>
                      <a:pt x="17094" y="17026"/>
                      <a:pt x="17097" y="17017"/>
                      <a:pt x="17100" y="17008"/>
                    </a:cubicBezTo>
                    <a:cubicBezTo>
                      <a:pt x="17056" y="17091"/>
                      <a:pt x="17026" y="17183"/>
                      <a:pt x="16969" y="17258"/>
                    </a:cubicBezTo>
                    <a:cubicBezTo>
                      <a:pt x="16915" y="17328"/>
                      <a:pt x="16856" y="17396"/>
                      <a:pt x="16790" y="17456"/>
                    </a:cubicBezTo>
                    <a:cubicBezTo>
                      <a:pt x="16783" y="17462"/>
                      <a:pt x="16780" y="17421"/>
                      <a:pt x="16777" y="17430"/>
                    </a:cubicBezTo>
                    <a:cubicBezTo>
                      <a:pt x="16765" y="17466"/>
                      <a:pt x="16786" y="17516"/>
                      <a:pt x="16760" y="17544"/>
                    </a:cubicBezTo>
                    <a:cubicBezTo>
                      <a:pt x="16739" y="17568"/>
                      <a:pt x="16693" y="17538"/>
                      <a:pt x="16666" y="17555"/>
                    </a:cubicBezTo>
                    <a:cubicBezTo>
                      <a:pt x="16626" y="17581"/>
                      <a:pt x="16594" y="17621"/>
                      <a:pt x="16572" y="17663"/>
                    </a:cubicBezTo>
                    <a:cubicBezTo>
                      <a:pt x="16571" y="17665"/>
                      <a:pt x="16661" y="17820"/>
                      <a:pt x="16536" y="17731"/>
                    </a:cubicBezTo>
                    <a:cubicBezTo>
                      <a:pt x="16520" y="17719"/>
                      <a:pt x="16569" y="17664"/>
                      <a:pt x="16550" y="17672"/>
                    </a:cubicBezTo>
                    <a:cubicBezTo>
                      <a:pt x="16486" y="17696"/>
                      <a:pt x="16449" y="17767"/>
                      <a:pt x="16386" y="17795"/>
                    </a:cubicBezTo>
                    <a:cubicBezTo>
                      <a:pt x="16288" y="17838"/>
                      <a:pt x="16121" y="17890"/>
                      <a:pt x="16044" y="17957"/>
                    </a:cubicBezTo>
                    <a:cubicBezTo>
                      <a:pt x="16022" y="17977"/>
                      <a:pt x="16027" y="18015"/>
                      <a:pt x="16017" y="18044"/>
                    </a:cubicBezTo>
                    <a:cubicBezTo>
                      <a:pt x="15983" y="18150"/>
                      <a:pt x="15947" y="18255"/>
                      <a:pt x="15912" y="18361"/>
                    </a:cubicBezTo>
                    <a:cubicBezTo>
                      <a:pt x="15645" y="18460"/>
                      <a:pt x="15372" y="18553"/>
                      <a:pt x="15094" y="18638"/>
                    </a:cubicBezTo>
                    <a:cubicBezTo>
                      <a:pt x="15111" y="18486"/>
                      <a:pt x="15132" y="18333"/>
                      <a:pt x="15147" y="18178"/>
                    </a:cubicBezTo>
                    <a:cubicBezTo>
                      <a:pt x="15206" y="18124"/>
                      <a:pt x="15261" y="18066"/>
                      <a:pt x="15317" y="18007"/>
                    </a:cubicBezTo>
                    <a:cubicBezTo>
                      <a:pt x="15320" y="18004"/>
                      <a:pt x="15317" y="17964"/>
                      <a:pt x="15321" y="17949"/>
                    </a:cubicBezTo>
                    <a:cubicBezTo>
                      <a:pt x="15358" y="17809"/>
                      <a:pt x="15406" y="17671"/>
                      <a:pt x="15430" y="17528"/>
                    </a:cubicBezTo>
                    <a:cubicBezTo>
                      <a:pt x="15434" y="17499"/>
                      <a:pt x="15404" y="17473"/>
                      <a:pt x="15405" y="17445"/>
                    </a:cubicBezTo>
                    <a:cubicBezTo>
                      <a:pt x="15408" y="17391"/>
                      <a:pt x="15437" y="17341"/>
                      <a:pt x="15440" y="17287"/>
                    </a:cubicBezTo>
                    <a:cubicBezTo>
                      <a:pt x="15440" y="17277"/>
                      <a:pt x="15412" y="17282"/>
                      <a:pt x="15415" y="17273"/>
                    </a:cubicBezTo>
                    <a:cubicBezTo>
                      <a:pt x="15434" y="17226"/>
                      <a:pt x="15484" y="17192"/>
                      <a:pt x="15497" y="17143"/>
                    </a:cubicBezTo>
                    <a:cubicBezTo>
                      <a:pt x="15531" y="17016"/>
                      <a:pt x="15410" y="17222"/>
                      <a:pt x="15314" y="17060"/>
                    </a:cubicBezTo>
                    <a:cubicBezTo>
                      <a:pt x="15286" y="17013"/>
                      <a:pt x="15329" y="16951"/>
                      <a:pt x="15330" y="16897"/>
                    </a:cubicBezTo>
                    <a:cubicBezTo>
                      <a:pt x="15332" y="16809"/>
                      <a:pt x="15340" y="16719"/>
                      <a:pt x="15323" y="16632"/>
                    </a:cubicBezTo>
                    <a:cubicBezTo>
                      <a:pt x="15320" y="16618"/>
                      <a:pt x="15277" y="16654"/>
                      <a:pt x="15280" y="16639"/>
                    </a:cubicBezTo>
                    <a:cubicBezTo>
                      <a:pt x="15295" y="16577"/>
                      <a:pt x="15375" y="16528"/>
                      <a:pt x="15364" y="16464"/>
                    </a:cubicBezTo>
                    <a:cubicBezTo>
                      <a:pt x="15347" y="16372"/>
                      <a:pt x="15186" y="16410"/>
                      <a:pt x="15219" y="16298"/>
                    </a:cubicBezTo>
                    <a:cubicBezTo>
                      <a:pt x="15235" y="16243"/>
                      <a:pt x="15258" y="16191"/>
                      <a:pt x="15282" y="16138"/>
                    </a:cubicBezTo>
                    <a:cubicBezTo>
                      <a:pt x="15623" y="16044"/>
                      <a:pt x="15962" y="15938"/>
                      <a:pt x="16297" y="15815"/>
                    </a:cubicBezTo>
                    <a:cubicBezTo>
                      <a:pt x="16830" y="15620"/>
                      <a:pt x="17377" y="15379"/>
                      <a:pt x="17907" y="15093"/>
                    </a:cubicBezTo>
                    <a:cubicBezTo>
                      <a:pt x="17913" y="15611"/>
                      <a:pt x="17918" y="16129"/>
                      <a:pt x="17921" y="16647"/>
                    </a:cubicBezTo>
                    <a:cubicBezTo>
                      <a:pt x="17920" y="16650"/>
                      <a:pt x="17921" y="16652"/>
                      <a:pt x="17921" y="16654"/>
                    </a:cubicBezTo>
                    <a:cubicBezTo>
                      <a:pt x="17921" y="16895"/>
                      <a:pt x="17867" y="17144"/>
                      <a:pt x="17817" y="17387"/>
                    </a:cubicBezTo>
                    <a:cubicBezTo>
                      <a:pt x="17809" y="17423"/>
                      <a:pt x="17802" y="17460"/>
                      <a:pt x="17794" y="17497"/>
                    </a:cubicBezTo>
                    <a:cubicBezTo>
                      <a:pt x="17487" y="17669"/>
                      <a:pt x="17172" y="17827"/>
                      <a:pt x="16853" y="17972"/>
                    </a:cubicBezTo>
                    <a:close/>
                    <a:moveTo>
                      <a:pt x="14788" y="20059"/>
                    </a:moveTo>
                    <a:cubicBezTo>
                      <a:pt x="14957" y="19604"/>
                      <a:pt x="15043" y="19104"/>
                      <a:pt x="15082" y="18742"/>
                    </a:cubicBezTo>
                    <a:cubicBezTo>
                      <a:pt x="15351" y="18661"/>
                      <a:pt x="15616" y="18572"/>
                      <a:pt x="15875" y="18477"/>
                    </a:cubicBezTo>
                    <a:cubicBezTo>
                      <a:pt x="15870" y="18496"/>
                      <a:pt x="15864" y="18514"/>
                      <a:pt x="15858" y="18533"/>
                    </a:cubicBezTo>
                    <a:cubicBezTo>
                      <a:pt x="15856" y="18541"/>
                      <a:pt x="15875" y="18549"/>
                      <a:pt x="15870" y="18556"/>
                    </a:cubicBezTo>
                    <a:cubicBezTo>
                      <a:pt x="15812" y="18636"/>
                      <a:pt x="15609" y="18831"/>
                      <a:pt x="15551" y="18893"/>
                    </a:cubicBezTo>
                    <a:cubicBezTo>
                      <a:pt x="15551" y="18893"/>
                      <a:pt x="15511" y="18979"/>
                      <a:pt x="15510" y="19025"/>
                    </a:cubicBezTo>
                    <a:cubicBezTo>
                      <a:pt x="15509" y="19056"/>
                      <a:pt x="15550" y="19079"/>
                      <a:pt x="15546" y="19110"/>
                    </a:cubicBezTo>
                    <a:cubicBezTo>
                      <a:pt x="15541" y="19151"/>
                      <a:pt x="15493" y="19177"/>
                      <a:pt x="15485" y="19218"/>
                    </a:cubicBezTo>
                    <a:cubicBezTo>
                      <a:pt x="15468" y="19313"/>
                      <a:pt x="15640" y="19318"/>
                      <a:pt x="15668" y="19314"/>
                    </a:cubicBezTo>
                    <a:cubicBezTo>
                      <a:pt x="15692" y="19311"/>
                      <a:pt x="15813" y="19242"/>
                      <a:pt x="15862" y="19219"/>
                    </a:cubicBezTo>
                    <a:cubicBezTo>
                      <a:pt x="15919" y="19193"/>
                      <a:pt x="15985" y="19184"/>
                      <a:pt x="16033" y="19143"/>
                    </a:cubicBezTo>
                    <a:cubicBezTo>
                      <a:pt x="16146" y="19048"/>
                      <a:pt x="16240" y="18886"/>
                      <a:pt x="16324" y="18759"/>
                    </a:cubicBezTo>
                    <a:cubicBezTo>
                      <a:pt x="16452" y="18568"/>
                      <a:pt x="16589" y="18385"/>
                      <a:pt x="16718" y="18197"/>
                    </a:cubicBezTo>
                    <a:cubicBezTo>
                      <a:pt x="16737" y="18170"/>
                      <a:pt x="16753" y="18142"/>
                      <a:pt x="16770" y="18115"/>
                    </a:cubicBezTo>
                    <a:cubicBezTo>
                      <a:pt x="17106" y="17966"/>
                      <a:pt x="17440" y="17803"/>
                      <a:pt x="17765" y="17624"/>
                    </a:cubicBezTo>
                    <a:cubicBezTo>
                      <a:pt x="17631" y="18202"/>
                      <a:pt x="17450" y="18729"/>
                      <a:pt x="17135" y="19180"/>
                    </a:cubicBezTo>
                    <a:cubicBezTo>
                      <a:pt x="16378" y="19631"/>
                      <a:pt x="15551" y="19976"/>
                      <a:pt x="14715" y="20238"/>
                    </a:cubicBezTo>
                    <a:cubicBezTo>
                      <a:pt x="14741" y="20179"/>
                      <a:pt x="14765" y="20120"/>
                      <a:pt x="14788" y="20059"/>
                    </a:cubicBezTo>
                    <a:close/>
                    <a:moveTo>
                      <a:pt x="11684" y="20768"/>
                    </a:moveTo>
                    <a:cubicBezTo>
                      <a:pt x="11732" y="20763"/>
                      <a:pt x="11780" y="20759"/>
                      <a:pt x="11828" y="20755"/>
                    </a:cubicBezTo>
                    <a:cubicBezTo>
                      <a:pt x="11877" y="20750"/>
                      <a:pt x="11928" y="20755"/>
                      <a:pt x="11976" y="20744"/>
                    </a:cubicBezTo>
                    <a:cubicBezTo>
                      <a:pt x="12324" y="20669"/>
                      <a:pt x="12656" y="20485"/>
                      <a:pt x="12932" y="20270"/>
                    </a:cubicBezTo>
                    <a:cubicBezTo>
                      <a:pt x="13012" y="20208"/>
                      <a:pt x="13139" y="20195"/>
                      <a:pt x="13205" y="20121"/>
                    </a:cubicBezTo>
                    <a:cubicBezTo>
                      <a:pt x="13262" y="20056"/>
                      <a:pt x="13319" y="19990"/>
                      <a:pt x="13358" y="19913"/>
                    </a:cubicBezTo>
                    <a:cubicBezTo>
                      <a:pt x="13382" y="19867"/>
                      <a:pt x="13353" y="19799"/>
                      <a:pt x="13388" y="19762"/>
                    </a:cubicBezTo>
                    <a:cubicBezTo>
                      <a:pt x="13491" y="19652"/>
                      <a:pt x="13814" y="19646"/>
                      <a:pt x="13968" y="19494"/>
                    </a:cubicBezTo>
                    <a:cubicBezTo>
                      <a:pt x="14018" y="19445"/>
                      <a:pt x="14016" y="19142"/>
                      <a:pt x="14008" y="19063"/>
                    </a:cubicBezTo>
                    <a:cubicBezTo>
                      <a:pt x="14007" y="19049"/>
                      <a:pt x="14004" y="19035"/>
                      <a:pt x="14002" y="19020"/>
                    </a:cubicBezTo>
                    <a:cubicBezTo>
                      <a:pt x="14330" y="18951"/>
                      <a:pt x="14659" y="18867"/>
                      <a:pt x="14982" y="18772"/>
                    </a:cubicBezTo>
                    <a:cubicBezTo>
                      <a:pt x="14941" y="19125"/>
                      <a:pt x="14856" y="19599"/>
                      <a:pt x="14697" y="20025"/>
                    </a:cubicBezTo>
                    <a:cubicBezTo>
                      <a:pt x="14665" y="20111"/>
                      <a:pt x="14630" y="20195"/>
                      <a:pt x="14592" y="20276"/>
                    </a:cubicBezTo>
                    <a:cubicBezTo>
                      <a:pt x="13951" y="20470"/>
                      <a:pt x="13248" y="20648"/>
                      <a:pt x="12584" y="20708"/>
                    </a:cubicBezTo>
                    <a:cubicBezTo>
                      <a:pt x="12322" y="20731"/>
                      <a:pt x="12004" y="20769"/>
                      <a:pt x="11680" y="20796"/>
                    </a:cubicBezTo>
                    <a:cubicBezTo>
                      <a:pt x="11681" y="20787"/>
                      <a:pt x="11682" y="20777"/>
                      <a:pt x="11684" y="20768"/>
                    </a:cubicBezTo>
                    <a:close/>
                    <a:moveTo>
                      <a:pt x="11582" y="7343"/>
                    </a:moveTo>
                    <a:cubicBezTo>
                      <a:pt x="11553" y="7338"/>
                      <a:pt x="11516" y="7366"/>
                      <a:pt x="11493" y="7348"/>
                    </a:cubicBezTo>
                    <a:cubicBezTo>
                      <a:pt x="11461" y="7322"/>
                      <a:pt x="11480" y="7257"/>
                      <a:pt x="11446" y="7233"/>
                    </a:cubicBezTo>
                    <a:cubicBezTo>
                      <a:pt x="11440" y="7229"/>
                      <a:pt x="11433" y="7225"/>
                      <a:pt x="11427" y="7222"/>
                    </a:cubicBezTo>
                    <a:cubicBezTo>
                      <a:pt x="11405" y="6889"/>
                      <a:pt x="11383" y="6556"/>
                      <a:pt x="11360" y="6223"/>
                    </a:cubicBezTo>
                    <a:cubicBezTo>
                      <a:pt x="11398" y="6231"/>
                      <a:pt x="11411" y="6300"/>
                      <a:pt x="11452" y="6303"/>
                    </a:cubicBezTo>
                    <a:cubicBezTo>
                      <a:pt x="11478" y="6306"/>
                      <a:pt x="11442" y="6252"/>
                      <a:pt x="11432" y="6228"/>
                    </a:cubicBezTo>
                    <a:cubicBezTo>
                      <a:pt x="11414" y="6185"/>
                      <a:pt x="11370" y="6146"/>
                      <a:pt x="11352" y="6104"/>
                    </a:cubicBezTo>
                    <a:cubicBezTo>
                      <a:pt x="11350" y="6083"/>
                      <a:pt x="11349" y="6063"/>
                      <a:pt x="11348" y="6043"/>
                    </a:cubicBezTo>
                    <a:cubicBezTo>
                      <a:pt x="11368" y="5984"/>
                      <a:pt x="11445" y="5945"/>
                      <a:pt x="11508" y="5940"/>
                    </a:cubicBezTo>
                    <a:cubicBezTo>
                      <a:pt x="11551" y="5937"/>
                      <a:pt x="11563" y="6043"/>
                      <a:pt x="11604" y="6028"/>
                    </a:cubicBezTo>
                    <a:cubicBezTo>
                      <a:pt x="11640" y="6015"/>
                      <a:pt x="11628" y="5948"/>
                      <a:pt x="11607" y="5912"/>
                    </a:cubicBezTo>
                    <a:cubicBezTo>
                      <a:pt x="11747" y="5910"/>
                      <a:pt x="11887" y="5909"/>
                      <a:pt x="12028" y="5907"/>
                    </a:cubicBezTo>
                    <a:cubicBezTo>
                      <a:pt x="12050" y="5923"/>
                      <a:pt x="12118" y="5923"/>
                      <a:pt x="12150" y="5934"/>
                    </a:cubicBezTo>
                    <a:cubicBezTo>
                      <a:pt x="12176" y="5942"/>
                      <a:pt x="12220" y="5925"/>
                      <a:pt x="12230" y="5950"/>
                    </a:cubicBezTo>
                    <a:cubicBezTo>
                      <a:pt x="12240" y="5975"/>
                      <a:pt x="12166" y="5998"/>
                      <a:pt x="12185" y="6018"/>
                    </a:cubicBezTo>
                    <a:cubicBezTo>
                      <a:pt x="12244" y="6083"/>
                      <a:pt x="12334" y="6113"/>
                      <a:pt x="12414" y="6150"/>
                    </a:cubicBezTo>
                    <a:cubicBezTo>
                      <a:pt x="12428" y="6157"/>
                      <a:pt x="12472" y="6142"/>
                      <a:pt x="12460" y="6149"/>
                    </a:cubicBezTo>
                    <a:cubicBezTo>
                      <a:pt x="12402" y="6184"/>
                      <a:pt x="12305" y="6172"/>
                      <a:pt x="12278" y="6233"/>
                    </a:cubicBezTo>
                    <a:cubicBezTo>
                      <a:pt x="12260" y="6274"/>
                      <a:pt x="12368" y="6266"/>
                      <a:pt x="12412" y="6256"/>
                    </a:cubicBezTo>
                    <a:cubicBezTo>
                      <a:pt x="12447" y="6248"/>
                      <a:pt x="12454" y="6177"/>
                      <a:pt x="12489" y="6182"/>
                    </a:cubicBezTo>
                    <a:cubicBezTo>
                      <a:pt x="13498" y="6349"/>
                      <a:pt x="11933" y="6244"/>
                      <a:pt x="12749" y="6348"/>
                    </a:cubicBezTo>
                    <a:cubicBezTo>
                      <a:pt x="13043" y="6386"/>
                      <a:pt x="12770" y="6129"/>
                      <a:pt x="12993" y="6174"/>
                    </a:cubicBezTo>
                    <a:cubicBezTo>
                      <a:pt x="13060" y="6188"/>
                      <a:pt x="13130" y="6200"/>
                      <a:pt x="13189" y="6234"/>
                    </a:cubicBezTo>
                    <a:cubicBezTo>
                      <a:pt x="13198" y="6239"/>
                      <a:pt x="13207" y="6245"/>
                      <a:pt x="13215" y="6252"/>
                    </a:cubicBezTo>
                    <a:cubicBezTo>
                      <a:pt x="13254" y="6368"/>
                      <a:pt x="13292" y="6484"/>
                      <a:pt x="13330" y="6600"/>
                    </a:cubicBezTo>
                    <a:cubicBezTo>
                      <a:pt x="13294" y="6599"/>
                      <a:pt x="13259" y="6594"/>
                      <a:pt x="13268" y="6616"/>
                    </a:cubicBezTo>
                    <a:cubicBezTo>
                      <a:pt x="13291" y="6673"/>
                      <a:pt x="13326" y="6704"/>
                      <a:pt x="13367" y="6717"/>
                    </a:cubicBezTo>
                    <a:cubicBezTo>
                      <a:pt x="13447" y="6969"/>
                      <a:pt x="13525" y="7221"/>
                      <a:pt x="13599" y="7474"/>
                    </a:cubicBezTo>
                    <a:cubicBezTo>
                      <a:pt x="13552" y="7477"/>
                      <a:pt x="13504" y="7474"/>
                      <a:pt x="13461" y="7466"/>
                    </a:cubicBezTo>
                    <a:lnTo>
                      <a:pt x="13566" y="7853"/>
                    </a:lnTo>
                    <a:cubicBezTo>
                      <a:pt x="13614" y="7887"/>
                      <a:pt x="13649" y="7938"/>
                      <a:pt x="13678" y="7989"/>
                    </a:cubicBezTo>
                    <a:cubicBezTo>
                      <a:pt x="13697" y="8021"/>
                      <a:pt x="13685" y="8066"/>
                      <a:pt x="13706" y="8097"/>
                    </a:cubicBezTo>
                    <a:cubicBezTo>
                      <a:pt x="13732" y="8134"/>
                      <a:pt x="13767" y="8163"/>
                      <a:pt x="13802" y="8192"/>
                    </a:cubicBezTo>
                    <a:cubicBezTo>
                      <a:pt x="13833" y="8304"/>
                      <a:pt x="13863" y="8417"/>
                      <a:pt x="13892" y="8530"/>
                    </a:cubicBezTo>
                    <a:cubicBezTo>
                      <a:pt x="13854" y="8454"/>
                      <a:pt x="13794" y="8392"/>
                      <a:pt x="13755" y="8317"/>
                    </a:cubicBezTo>
                    <a:cubicBezTo>
                      <a:pt x="13751" y="8309"/>
                      <a:pt x="13784" y="8318"/>
                      <a:pt x="13779" y="8311"/>
                    </a:cubicBezTo>
                    <a:cubicBezTo>
                      <a:pt x="13652" y="8148"/>
                      <a:pt x="13521" y="8131"/>
                      <a:pt x="13462" y="7901"/>
                    </a:cubicBezTo>
                    <a:cubicBezTo>
                      <a:pt x="13455" y="7875"/>
                      <a:pt x="13520" y="7885"/>
                      <a:pt x="13542" y="7901"/>
                    </a:cubicBezTo>
                    <a:lnTo>
                      <a:pt x="13438" y="7514"/>
                    </a:lnTo>
                    <a:cubicBezTo>
                      <a:pt x="13418" y="7510"/>
                      <a:pt x="13399" y="7506"/>
                      <a:pt x="13382" y="7499"/>
                    </a:cubicBezTo>
                    <a:cubicBezTo>
                      <a:pt x="13232" y="7446"/>
                      <a:pt x="13409" y="7362"/>
                      <a:pt x="13131" y="7435"/>
                    </a:cubicBezTo>
                    <a:cubicBezTo>
                      <a:pt x="13075" y="7449"/>
                      <a:pt x="13038" y="7506"/>
                      <a:pt x="12985" y="7529"/>
                    </a:cubicBezTo>
                    <a:cubicBezTo>
                      <a:pt x="12964" y="7537"/>
                      <a:pt x="12940" y="7524"/>
                      <a:pt x="12918" y="7527"/>
                    </a:cubicBezTo>
                    <a:cubicBezTo>
                      <a:pt x="12775" y="7546"/>
                      <a:pt x="12628" y="7613"/>
                      <a:pt x="12489" y="7578"/>
                    </a:cubicBezTo>
                    <a:cubicBezTo>
                      <a:pt x="12417" y="7560"/>
                      <a:pt x="12352" y="7519"/>
                      <a:pt x="12280" y="7500"/>
                    </a:cubicBezTo>
                    <a:cubicBezTo>
                      <a:pt x="12238" y="7489"/>
                      <a:pt x="12194" y="7493"/>
                      <a:pt x="12151" y="7487"/>
                    </a:cubicBezTo>
                    <a:cubicBezTo>
                      <a:pt x="12118" y="7482"/>
                      <a:pt x="12087" y="7464"/>
                      <a:pt x="12054" y="7465"/>
                    </a:cubicBezTo>
                    <a:cubicBezTo>
                      <a:pt x="12011" y="7467"/>
                      <a:pt x="11970" y="7505"/>
                      <a:pt x="11927" y="7496"/>
                    </a:cubicBezTo>
                    <a:cubicBezTo>
                      <a:pt x="11833" y="7476"/>
                      <a:pt x="11750" y="7420"/>
                      <a:pt x="11662" y="7381"/>
                    </a:cubicBezTo>
                    <a:cubicBezTo>
                      <a:pt x="11635" y="7369"/>
                      <a:pt x="11611" y="7347"/>
                      <a:pt x="11582" y="7343"/>
                    </a:cubicBezTo>
                    <a:close/>
                    <a:moveTo>
                      <a:pt x="11585" y="20776"/>
                    </a:moveTo>
                    <a:cubicBezTo>
                      <a:pt x="11584" y="20786"/>
                      <a:pt x="11583" y="20795"/>
                      <a:pt x="11581" y="20804"/>
                    </a:cubicBezTo>
                    <a:cubicBezTo>
                      <a:pt x="11393" y="20818"/>
                      <a:pt x="11205" y="20828"/>
                      <a:pt x="11026" y="20828"/>
                    </a:cubicBezTo>
                    <a:cubicBezTo>
                      <a:pt x="11212" y="20809"/>
                      <a:pt x="11398" y="20793"/>
                      <a:pt x="11585" y="20776"/>
                    </a:cubicBezTo>
                    <a:close/>
                    <a:moveTo>
                      <a:pt x="10394" y="7679"/>
                    </a:moveTo>
                    <a:cubicBezTo>
                      <a:pt x="10323" y="7637"/>
                      <a:pt x="10172" y="7586"/>
                      <a:pt x="10083" y="7571"/>
                    </a:cubicBezTo>
                    <a:cubicBezTo>
                      <a:pt x="10032" y="7563"/>
                      <a:pt x="9954" y="7577"/>
                      <a:pt x="9904" y="7545"/>
                    </a:cubicBezTo>
                    <a:cubicBezTo>
                      <a:pt x="9643" y="7374"/>
                      <a:pt x="10039" y="7575"/>
                      <a:pt x="9761" y="7284"/>
                    </a:cubicBezTo>
                    <a:cubicBezTo>
                      <a:pt x="9727" y="7249"/>
                      <a:pt x="9664" y="7270"/>
                      <a:pt x="9618" y="7253"/>
                    </a:cubicBezTo>
                    <a:cubicBezTo>
                      <a:pt x="9409" y="7177"/>
                      <a:pt x="9811" y="7200"/>
                      <a:pt x="9366" y="7153"/>
                    </a:cubicBezTo>
                    <a:cubicBezTo>
                      <a:pt x="9327" y="7149"/>
                      <a:pt x="9287" y="7159"/>
                      <a:pt x="9247" y="7166"/>
                    </a:cubicBezTo>
                    <a:cubicBezTo>
                      <a:pt x="9302" y="6854"/>
                      <a:pt x="9360" y="6543"/>
                      <a:pt x="9420" y="6233"/>
                    </a:cubicBezTo>
                    <a:cubicBezTo>
                      <a:pt x="9429" y="6192"/>
                      <a:pt x="9437" y="6151"/>
                      <a:pt x="9445" y="6110"/>
                    </a:cubicBezTo>
                    <a:cubicBezTo>
                      <a:pt x="9479" y="6132"/>
                      <a:pt x="9508" y="6163"/>
                      <a:pt x="9545" y="6181"/>
                    </a:cubicBezTo>
                    <a:cubicBezTo>
                      <a:pt x="9575" y="6195"/>
                      <a:pt x="9614" y="6184"/>
                      <a:pt x="9642" y="6201"/>
                    </a:cubicBezTo>
                    <a:cubicBezTo>
                      <a:pt x="9664" y="6215"/>
                      <a:pt x="9664" y="6252"/>
                      <a:pt x="9687" y="6266"/>
                    </a:cubicBezTo>
                    <a:cubicBezTo>
                      <a:pt x="9720" y="6287"/>
                      <a:pt x="9777" y="6330"/>
                      <a:pt x="9800" y="6298"/>
                    </a:cubicBezTo>
                    <a:cubicBezTo>
                      <a:pt x="9876" y="6197"/>
                      <a:pt x="9886" y="6061"/>
                      <a:pt x="9929" y="5942"/>
                    </a:cubicBezTo>
                    <a:cubicBezTo>
                      <a:pt x="9912" y="5942"/>
                      <a:pt x="9895" y="5942"/>
                      <a:pt x="9879" y="5941"/>
                    </a:cubicBezTo>
                    <a:cubicBezTo>
                      <a:pt x="9905" y="5940"/>
                      <a:pt x="9931" y="5939"/>
                      <a:pt x="9957" y="5939"/>
                    </a:cubicBezTo>
                    <a:cubicBezTo>
                      <a:pt x="9955" y="5945"/>
                      <a:pt x="9953" y="5947"/>
                      <a:pt x="9952" y="5954"/>
                    </a:cubicBezTo>
                    <a:cubicBezTo>
                      <a:pt x="9946" y="5982"/>
                      <a:pt x="10010" y="5984"/>
                      <a:pt x="10035" y="5971"/>
                    </a:cubicBezTo>
                    <a:cubicBezTo>
                      <a:pt x="10055" y="5961"/>
                      <a:pt x="10071" y="5946"/>
                      <a:pt x="10087" y="5929"/>
                    </a:cubicBezTo>
                    <a:cubicBezTo>
                      <a:pt x="10406" y="5927"/>
                      <a:pt x="10724" y="5923"/>
                      <a:pt x="11043" y="5919"/>
                    </a:cubicBezTo>
                    <a:cubicBezTo>
                      <a:pt x="11036" y="5938"/>
                      <a:pt x="11030" y="5960"/>
                      <a:pt x="11025" y="5988"/>
                    </a:cubicBezTo>
                    <a:cubicBezTo>
                      <a:pt x="11017" y="6035"/>
                      <a:pt x="11113" y="6035"/>
                      <a:pt x="11135" y="6077"/>
                    </a:cubicBezTo>
                    <a:cubicBezTo>
                      <a:pt x="11158" y="6119"/>
                      <a:pt x="11114" y="6186"/>
                      <a:pt x="11148" y="6219"/>
                    </a:cubicBezTo>
                    <a:cubicBezTo>
                      <a:pt x="11172" y="6242"/>
                      <a:pt x="11208" y="6158"/>
                      <a:pt x="11237" y="6173"/>
                    </a:cubicBezTo>
                    <a:cubicBezTo>
                      <a:pt x="11263" y="6187"/>
                      <a:pt x="11259" y="6230"/>
                      <a:pt x="11266" y="6261"/>
                    </a:cubicBezTo>
                    <a:cubicBezTo>
                      <a:pt x="11287" y="6572"/>
                      <a:pt x="11308" y="6883"/>
                      <a:pt x="11328" y="7194"/>
                    </a:cubicBezTo>
                    <a:cubicBezTo>
                      <a:pt x="11303" y="7189"/>
                      <a:pt x="11278" y="7184"/>
                      <a:pt x="11254" y="7176"/>
                    </a:cubicBezTo>
                    <a:cubicBezTo>
                      <a:pt x="11247" y="7174"/>
                      <a:pt x="11247" y="7160"/>
                      <a:pt x="11240" y="7160"/>
                    </a:cubicBezTo>
                    <a:cubicBezTo>
                      <a:pt x="11189" y="7167"/>
                      <a:pt x="10925" y="7210"/>
                      <a:pt x="10905" y="7253"/>
                    </a:cubicBezTo>
                    <a:cubicBezTo>
                      <a:pt x="10830" y="7415"/>
                      <a:pt x="10874" y="7730"/>
                      <a:pt x="10639" y="7801"/>
                    </a:cubicBezTo>
                    <a:cubicBezTo>
                      <a:pt x="10517" y="7837"/>
                      <a:pt x="10497" y="7739"/>
                      <a:pt x="10394" y="7679"/>
                    </a:cubicBezTo>
                    <a:close/>
                    <a:moveTo>
                      <a:pt x="7547" y="19000"/>
                    </a:moveTo>
                    <a:cubicBezTo>
                      <a:pt x="7754" y="19045"/>
                      <a:pt x="7989" y="19092"/>
                      <a:pt x="8235" y="19135"/>
                    </a:cubicBezTo>
                    <a:cubicBezTo>
                      <a:pt x="8240" y="19419"/>
                      <a:pt x="8297" y="19696"/>
                      <a:pt x="8331" y="19969"/>
                    </a:cubicBezTo>
                    <a:cubicBezTo>
                      <a:pt x="8359" y="20184"/>
                      <a:pt x="8400" y="20411"/>
                      <a:pt x="8463" y="20627"/>
                    </a:cubicBezTo>
                    <a:cubicBezTo>
                      <a:pt x="7555" y="20480"/>
                      <a:pt x="6638" y="20228"/>
                      <a:pt x="5772" y="19864"/>
                    </a:cubicBezTo>
                    <a:cubicBezTo>
                      <a:pt x="5473" y="19400"/>
                      <a:pt x="5296" y="18801"/>
                      <a:pt x="5215" y="18279"/>
                    </a:cubicBezTo>
                    <a:cubicBezTo>
                      <a:pt x="5984" y="18592"/>
                      <a:pt x="6778" y="18829"/>
                      <a:pt x="7547" y="19000"/>
                    </a:cubicBezTo>
                    <a:close/>
                    <a:moveTo>
                      <a:pt x="5106" y="17239"/>
                    </a:moveTo>
                    <a:cubicBezTo>
                      <a:pt x="5106" y="16743"/>
                      <a:pt x="5107" y="16247"/>
                      <a:pt x="5112" y="15751"/>
                    </a:cubicBezTo>
                    <a:cubicBezTo>
                      <a:pt x="5700" y="15975"/>
                      <a:pt x="6292" y="16153"/>
                      <a:pt x="6863" y="16287"/>
                    </a:cubicBezTo>
                    <a:cubicBezTo>
                      <a:pt x="7319" y="16394"/>
                      <a:pt x="7781" y="16494"/>
                      <a:pt x="8248" y="16560"/>
                    </a:cubicBezTo>
                    <a:cubicBezTo>
                      <a:pt x="8242" y="17385"/>
                      <a:pt x="8237" y="18211"/>
                      <a:pt x="8234" y="19037"/>
                    </a:cubicBezTo>
                    <a:cubicBezTo>
                      <a:pt x="7997" y="18995"/>
                      <a:pt x="7769" y="18950"/>
                      <a:pt x="7569" y="18905"/>
                    </a:cubicBezTo>
                    <a:cubicBezTo>
                      <a:pt x="6786" y="18732"/>
                      <a:pt x="5979" y="18489"/>
                      <a:pt x="5199" y="18168"/>
                    </a:cubicBezTo>
                    <a:cubicBezTo>
                      <a:pt x="5196" y="18146"/>
                      <a:pt x="5197" y="18123"/>
                      <a:pt x="5194" y="18101"/>
                    </a:cubicBezTo>
                    <a:cubicBezTo>
                      <a:pt x="5160" y="17812"/>
                      <a:pt x="5106" y="17527"/>
                      <a:pt x="5106" y="17245"/>
                    </a:cubicBezTo>
                    <a:cubicBezTo>
                      <a:pt x="5106" y="17245"/>
                      <a:pt x="5106" y="17239"/>
                      <a:pt x="5106" y="17239"/>
                    </a:cubicBezTo>
                    <a:close/>
                    <a:moveTo>
                      <a:pt x="5015" y="15295"/>
                    </a:moveTo>
                    <a:cubicBezTo>
                      <a:pt x="5014" y="15400"/>
                      <a:pt x="5013" y="15506"/>
                      <a:pt x="5012" y="15611"/>
                    </a:cubicBezTo>
                    <a:cubicBezTo>
                      <a:pt x="4157" y="15274"/>
                      <a:pt x="3318" y="14837"/>
                      <a:pt x="2583" y="14291"/>
                    </a:cubicBezTo>
                    <a:cubicBezTo>
                      <a:pt x="2585" y="14268"/>
                      <a:pt x="2586" y="14245"/>
                      <a:pt x="2589" y="14222"/>
                    </a:cubicBezTo>
                    <a:cubicBezTo>
                      <a:pt x="2648" y="13660"/>
                      <a:pt x="2710" y="13121"/>
                      <a:pt x="2828" y="12570"/>
                    </a:cubicBezTo>
                    <a:cubicBezTo>
                      <a:pt x="2891" y="12277"/>
                      <a:pt x="2962" y="11986"/>
                      <a:pt x="3040" y="11696"/>
                    </a:cubicBezTo>
                    <a:cubicBezTo>
                      <a:pt x="3059" y="11749"/>
                      <a:pt x="3218" y="12041"/>
                      <a:pt x="3237" y="12058"/>
                    </a:cubicBezTo>
                    <a:cubicBezTo>
                      <a:pt x="3246" y="12067"/>
                      <a:pt x="3256" y="12018"/>
                      <a:pt x="3261" y="12030"/>
                    </a:cubicBezTo>
                    <a:cubicBezTo>
                      <a:pt x="3306" y="12126"/>
                      <a:pt x="3340" y="12229"/>
                      <a:pt x="3364" y="12332"/>
                    </a:cubicBezTo>
                    <a:cubicBezTo>
                      <a:pt x="3374" y="12373"/>
                      <a:pt x="3351" y="12416"/>
                      <a:pt x="3362" y="12456"/>
                    </a:cubicBezTo>
                    <a:cubicBezTo>
                      <a:pt x="3372" y="12498"/>
                      <a:pt x="3414" y="12527"/>
                      <a:pt x="3427" y="12567"/>
                    </a:cubicBezTo>
                    <a:cubicBezTo>
                      <a:pt x="3431" y="12582"/>
                      <a:pt x="3401" y="12598"/>
                      <a:pt x="3411" y="12610"/>
                    </a:cubicBezTo>
                    <a:cubicBezTo>
                      <a:pt x="3446" y="12654"/>
                      <a:pt x="3517" y="12665"/>
                      <a:pt x="3545" y="12715"/>
                    </a:cubicBezTo>
                    <a:cubicBezTo>
                      <a:pt x="3555" y="12735"/>
                      <a:pt x="3476" y="12731"/>
                      <a:pt x="3488" y="12750"/>
                    </a:cubicBezTo>
                    <a:cubicBezTo>
                      <a:pt x="3524" y="12812"/>
                      <a:pt x="3596" y="12846"/>
                      <a:pt x="3650" y="12893"/>
                    </a:cubicBezTo>
                    <a:cubicBezTo>
                      <a:pt x="3655" y="12897"/>
                      <a:pt x="3661" y="12899"/>
                      <a:pt x="3665" y="12904"/>
                    </a:cubicBezTo>
                    <a:cubicBezTo>
                      <a:pt x="3708" y="12964"/>
                      <a:pt x="3742" y="13031"/>
                      <a:pt x="3791" y="13087"/>
                    </a:cubicBezTo>
                    <a:cubicBezTo>
                      <a:pt x="3812" y="13110"/>
                      <a:pt x="3849" y="13114"/>
                      <a:pt x="3870" y="13137"/>
                    </a:cubicBezTo>
                    <a:cubicBezTo>
                      <a:pt x="3954" y="13230"/>
                      <a:pt x="4005" y="13362"/>
                      <a:pt x="4098" y="13449"/>
                    </a:cubicBezTo>
                    <a:cubicBezTo>
                      <a:pt x="4144" y="13492"/>
                      <a:pt x="4196" y="13529"/>
                      <a:pt x="4244" y="13570"/>
                    </a:cubicBezTo>
                    <a:cubicBezTo>
                      <a:pt x="4250" y="13576"/>
                      <a:pt x="4252" y="13588"/>
                      <a:pt x="4260" y="13589"/>
                    </a:cubicBezTo>
                    <a:cubicBezTo>
                      <a:pt x="4380" y="13602"/>
                      <a:pt x="4500" y="13605"/>
                      <a:pt x="4620" y="13610"/>
                    </a:cubicBezTo>
                    <a:cubicBezTo>
                      <a:pt x="4698" y="13614"/>
                      <a:pt x="4610" y="13591"/>
                      <a:pt x="4723" y="13585"/>
                    </a:cubicBezTo>
                    <a:cubicBezTo>
                      <a:pt x="4783" y="13582"/>
                      <a:pt x="4844" y="13607"/>
                      <a:pt x="4901" y="13593"/>
                    </a:cubicBezTo>
                    <a:cubicBezTo>
                      <a:pt x="4925" y="13588"/>
                      <a:pt x="4813" y="13554"/>
                      <a:pt x="4837" y="13558"/>
                    </a:cubicBezTo>
                    <a:cubicBezTo>
                      <a:pt x="4957" y="13577"/>
                      <a:pt x="5075" y="13603"/>
                      <a:pt x="5193" y="13630"/>
                    </a:cubicBezTo>
                    <a:cubicBezTo>
                      <a:pt x="5170" y="13791"/>
                      <a:pt x="5149" y="13951"/>
                      <a:pt x="5132" y="14112"/>
                    </a:cubicBezTo>
                    <a:cubicBezTo>
                      <a:pt x="5090" y="14502"/>
                      <a:pt x="5020" y="14895"/>
                      <a:pt x="5015" y="15295"/>
                    </a:cubicBezTo>
                    <a:close/>
                    <a:moveTo>
                      <a:pt x="1562" y="9967"/>
                    </a:moveTo>
                    <a:cubicBezTo>
                      <a:pt x="1563" y="9964"/>
                      <a:pt x="1564" y="9961"/>
                      <a:pt x="1565" y="9959"/>
                    </a:cubicBezTo>
                    <a:cubicBezTo>
                      <a:pt x="1951" y="10456"/>
                      <a:pt x="2429" y="10878"/>
                      <a:pt x="2948" y="11237"/>
                    </a:cubicBezTo>
                    <a:cubicBezTo>
                      <a:pt x="2920" y="11236"/>
                      <a:pt x="2893" y="11237"/>
                      <a:pt x="2875" y="11249"/>
                    </a:cubicBezTo>
                    <a:cubicBezTo>
                      <a:pt x="2846" y="11266"/>
                      <a:pt x="2893" y="11315"/>
                      <a:pt x="2891" y="11349"/>
                    </a:cubicBezTo>
                    <a:cubicBezTo>
                      <a:pt x="2889" y="11373"/>
                      <a:pt x="2855" y="11393"/>
                      <a:pt x="2863" y="11416"/>
                    </a:cubicBezTo>
                    <a:cubicBezTo>
                      <a:pt x="2883" y="11479"/>
                      <a:pt x="2911" y="11551"/>
                      <a:pt x="2968" y="11585"/>
                    </a:cubicBezTo>
                    <a:cubicBezTo>
                      <a:pt x="2968" y="11586"/>
                      <a:pt x="2969" y="11585"/>
                      <a:pt x="2970" y="11586"/>
                    </a:cubicBezTo>
                    <a:cubicBezTo>
                      <a:pt x="2882" y="11905"/>
                      <a:pt x="2803" y="12227"/>
                      <a:pt x="2734" y="12550"/>
                    </a:cubicBezTo>
                    <a:cubicBezTo>
                      <a:pt x="2615" y="13107"/>
                      <a:pt x="2552" y="13649"/>
                      <a:pt x="2493" y="14212"/>
                    </a:cubicBezTo>
                    <a:cubicBezTo>
                      <a:pt x="2492" y="14216"/>
                      <a:pt x="2492" y="14219"/>
                      <a:pt x="2492" y="14223"/>
                    </a:cubicBezTo>
                    <a:cubicBezTo>
                      <a:pt x="1889" y="13763"/>
                      <a:pt x="1360" y="13227"/>
                      <a:pt x="953" y="12611"/>
                    </a:cubicBezTo>
                    <a:cubicBezTo>
                      <a:pt x="1032" y="11703"/>
                      <a:pt x="1254" y="10799"/>
                      <a:pt x="1562" y="9967"/>
                    </a:cubicBezTo>
                    <a:close/>
                    <a:moveTo>
                      <a:pt x="2362" y="5934"/>
                    </a:moveTo>
                    <a:cubicBezTo>
                      <a:pt x="2495" y="6332"/>
                      <a:pt x="2714" y="6685"/>
                      <a:pt x="2988" y="6997"/>
                    </a:cubicBezTo>
                    <a:cubicBezTo>
                      <a:pt x="2397" y="7877"/>
                      <a:pt x="1905" y="8807"/>
                      <a:pt x="1536" y="9760"/>
                    </a:cubicBezTo>
                    <a:cubicBezTo>
                      <a:pt x="1465" y="9662"/>
                      <a:pt x="1397" y="9561"/>
                      <a:pt x="1334" y="9456"/>
                    </a:cubicBezTo>
                    <a:cubicBezTo>
                      <a:pt x="1141" y="9138"/>
                      <a:pt x="921" y="8689"/>
                      <a:pt x="879" y="8324"/>
                    </a:cubicBezTo>
                    <a:cubicBezTo>
                      <a:pt x="879" y="8322"/>
                      <a:pt x="878" y="8320"/>
                      <a:pt x="878" y="8317"/>
                    </a:cubicBezTo>
                    <a:cubicBezTo>
                      <a:pt x="1254" y="7468"/>
                      <a:pt x="1762" y="6668"/>
                      <a:pt x="2362" y="5934"/>
                    </a:cubicBezTo>
                    <a:close/>
                    <a:moveTo>
                      <a:pt x="7666" y="2029"/>
                    </a:moveTo>
                    <a:cubicBezTo>
                      <a:pt x="7717" y="2104"/>
                      <a:pt x="7782" y="2176"/>
                      <a:pt x="7858" y="2245"/>
                    </a:cubicBezTo>
                    <a:cubicBezTo>
                      <a:pt x="7823" y="2280"/>
                      <a:pt x="7779" y="2326"/>
                      <a:pt x="7751" y="2356"/>
                    </a:cubicBezTo>
                    <a:cubicBezTo>
                      <a:pt x="7739" y="2370"/>
                      <a:pt x="7737" y="2390"/>
                      <a:pt x="7723" y="2401"/>
                    </a:cubicBezTo>
                    <a:cubicBezTo>
                      <a:pt x="7691" y="2427"/>
                      <a:pt x="7645" y="2435"/>
                      <a:pt x="7616" y="2465"/>
                    </a:cubicBezTo>
                    <a:cubicBezTo>
                      <a:pt x="7609" y="2472"/>
                      <a:pt x="7626" y="2488"/>
                      <a:pt x="7636" y="2487"/>
                    </a:cubicBezTo>
                    <a:cubicBezTo>
                      <a:pt x="7641" y="2487"/>
                      <a:pt x="7646" y="2485"/>
                      <a:pt x="7652" y="2483"/>
                    </a:cubicBezTo>
                    <a:cubicBezTo>
                      <a:pt x="7543" y="2551"/>
                      <a:pt x="7435" y="2620"/>
                      <a:pt x="7328" y="2691"/>
                    </a:cubicBezTo>
                    <a:cubicBezTo>
                      <a:pt x="7327" y="2690"/>
                      <a:pt x="7327" y="2690"/>
                      <a:pt x="7327" y="2690"/>
                    </a:cubicBezTo>
                    <a:cubicBezTo>
                      <a:pt x="7283" y="2665"/>
                      <a:pt x="7237" y="2737"/>
                      <a:pt x="7189" y="2750"/>
                    </a:cubicBezTo>
                    <a:cubicBezTo>
                      <a:pt x="7122" y="2768"/>
                      <a:pt x="7050" y="2767"/>
                      <a:pt x="6982" y="2782"/>
                    </a:cubicBezTo>
                    <a:cubicBezTo>
                      <a:pt x="6984" y="2672"/>
                      <a:pt x="6940" y="2655"/>
                      <a:pt x="6773" y="3055"/>
                    </a:cubicBezTo>
                    <a:cubicBezTo>
                      <a:pt x="6769" y="3065"/>
                      <a:pt x="6774" y="3068"/>
                      <a:pt x="6783" y="3067"/>
                    </a:cubicBezTo>
                    <a:cubicBezTo>
                      <a:pt x="6766" y="3079"/>
                      <a:pt x="6750" y="3091"/>
                      <a:pt x="6733" y="3104"/>
                    </a:cubicBezTo>
                    <a:cubicBezTo>
                      <a:pt x="6671" y="3122"/>
                      <a:pt x="6619" y="3146"/>
                      <a:pt x="6627" y="3181"/>
                    </a:cubicBezTo>
                    <a:cubicBezTo>
                      <a:pt x="6162" y="3527"/>
                      <a:pt x="5714" y="3901"/>
                      <a:pt x="5289" y="4299"/>
                    </a:cubicBezTo>
                    <a:cubicBezTo>
                      <a:pt x="5078" y="4104"/>
                      <a:pt x="4902" y="3886"/>
                      <a:pt x="4790" y="3645"/>
                    </a:cubicBezTo>
                    <a:cubicBezTo>
                      <a:pt x="5237" y="3318"/>
                      <a:pt x="5698" y="3021"/>
                      <a:pt x="6165" y="2759"/>
                    </a:cubicBezTo>
                    <a:cubicBezTo>
                      <a:pt x="6650" y="2486"/>
                      <a:pt x="7152" y="2242"/>
                      <a:pt x="7666" y="2029"/>
                    </a:cubicBezTo>
                    <a:close/>
                    <a:moveTo>
                      <a:pt x="8048" y="1526"/>
                    </a:moveTo>
                    <a:cubicBezTo>
                      <a:pt x="8673" y="1370"/>
                      <a:pt x="9294" y="1282"/>
                      <a:pt x="9926" y="1222"/>
                    </a:cubicBezTo>
                    <a:cubicBezTo>
                      <a:pt x="9314" y="1356"/>
                      <a:pt x="8711" y="1528"/>
                      <a:pt x="8121" y="1746"/>
                    </a:cubicBezTo>
                    <a:cubicBezTo>
                      <a:pt x="7981" y="1798"/>
                      <a:pt x="7843" y="1853"/>
                      <a:pt x="7705" y="1909"/>
                    </a:cubicBezTo>
                    <a:cubicBezTo>
                      <a:pt x="7655" y="1820"/>
                      <a:pt x="7627" y="1729"/>
                      <a:pt x="7622" y="1638"/>
                    </a:cubicBezTo>
                    <a:cubicBezTo>
                      <a:pt x="7763" y="1599"/>
                      <a:pt x="7905" y="1562"/>
                      <a:pt x="8048" y="1526"/>
                    </a:cubicBezTo>
                    <a:close/>
                    <a:moveTo>
                      <a:pt x="8994" y="1038"/>
                    </a:moveTo>
                    <a:cubicBezTo>
                      <a:pt x="8986" y="1037"/>
                      <a:pt x="8979" y="1037"/>
                      <a:pt x="8972" y="1037"/>
                    </a:cubicBezTo>
                    <a:cubicBezTo>
                      <a:pt x="8580" y="1037"/>
                      <a:pt x="8179" y="1104"/>
                      <a:pt x="7791" y="1173"/>
                    </a:cubicBezTo>
                    <a:cubicBezTo>
                      <a:pt x="7853" y="1097"/>
                      <a:pt x="7931" y="1023"/>
                      <a:pt x="8023" y="953"/>
                    </a:cubicBezTo>
                    <a:cubicBezTo>
                      <a:pt x="8136" y="943"/>
                      <a:pt x="8248" y="935"/>
                      <a:pt x="8361" y="936"/>
                    </a:cubicBezTo>
                    <a:cubicBezTo>
                      <a:pt x="8369" y="935"/>
                      <a:pt x="8377" y="935"/>
                      <a:pt x="8384" y="936"/>
                    </a:cubicBezTo>
                    <a:cubicBezTo>
                      <a:pt x="9241" y="943"/>
                      <a:pt x="9394" y="950"/>
                      <a:pt x="10207" y="1050"/>
                    </a:cubicBezTo>
                    <a:cubicBezTo>
                      <a:pt x="9816" y="1045"/>
                      <a:pt x="9318" y="1039"/>
                      <a:pt x="8994" y="1038"/>
                    </a:cubicBezTo>
                    <a:close/>
                    <a:moveTo>
                      <a:pt x="10125" y="2842"/>
                    </a:moveTo>
                    <a:cubicBezTo>
                      <a:pt x="10124" y="2845"/>
                      <a:pt x="10123" y="2849"/>
                      <a:pt x="10122" y="2853"/>
                    </a:cubicBezTo>
                    <a:cubicBezTo>
                      <a:pt x="10082" y="2866"/>
                      <a:pt x="10042" y="2880"/>
                      <a:pt x="10003" y="2895"/>
                    </a:cubicBezTo>
                    <a:cubicBezTo>
                      <a:pt x="10000" y="2896"/>
                      <a:pt x="10002" y="2901"/>
                      <a:pt x="10004" y="2905"/>
                    </a:cubicBezTo>
                    <a:cubicBezTo>
                      <a:pt x="9999" y="2905"/>
                      <a:pt x="9993" y="2904"/>
                      <a:pt x="9988" y="2904"/>
                    </a:cubicBezTo>
                    <a:cubicBezTo>
                      <a:pt x="9922" y="2857"/>
                      <a:pt x="9859" y="2766"/>
                      <a:pt x="9789" y="2795"/>
                    </a:cubicBezTo>
                    <a:cubicBezTo>
                      <a:pt x="9745" y="2813"/>
                      <a:pt x="9729" y="2843"/>
                      <a:pt x="9712" y="2867"/>
                    </a:cubicBezTo>
                    <a:cubicBezTo>
                      <a:pt x="9642" y="2857"/>
                      <a:pt x="9574" y="2845"/>
                      <a:pt x="9507" y="2832"/>
                    </a:cubicBezTo>
                    <a:cubicBezTo>
                      <a:pt x="9491" y="2803"/>
                      <a:pt x="9479" y="2767"/>
                      <a:pt x="9454" y="2746"/>
                    </a:cubicBezTo>
                    <a:cubicBezTo>
                      <a:pt x="9448" y="2741"/>
                      <a:pt x="9435" y="2741"/>
                      <a:pt x="9422" y="2742"/>
                    </a:cubicBezTo>
                    <a:cubicBezTo>
                      <a:pt x="9473" y="2671"/>
                      <a:pt x="9525" y="2600"/>
                      <a:pt x="9578" y="2530"/>
                    </a:cubicBezTo>
                    <a:cubicBezTo>
                      <a:pt x="9612" y="2545"/>
                      <a:pt x="9678" y="2573"/>
                      <a:pt x="9644" y="2496"/>
                    </a:cubicBezTo>
                    <a:cubicBezTo>
                      <a:pt x="9639" y="2485"/>
                      <a:pt x="9632" y="2478"/>
                      <a:pt x="9622" y="2471"/>
                    </a:cubicBezTo>
                    <a:cubicBezTo>
                      <a:pt x="9649" y="2436"/>
                      <a:pt x="9675" y="2401"/>
                      <a:pt x="9701" y="2366"/>
                    </a:cubicBezTo>
                    <a:cubicBezTo>
                      <a:pt x="9725" y="2336"/>
                      <a:pt x="9749" y="2306"/>
                      <a:pt x="9773" y="2276"/>
                    </a:cubicBezTo>
                    <a:cubicBezTo>
                      <a:pt x="9774" y="2288"/>
                      <a:pt x="9777" y="2300"/>
                      <a:pt x="9781" y="2314"/>
                    </a:cubicBezTo>
                    <a:cubicBezTo>
                      <a:pt x="9800" y="2375"/>
                      <a:pt x="9870" y="2410"/>
                      <a:pt x="9896" y="2469"/>
                    </a:cubicBezTo>
                    <a:cubicBezTo>
                      <a:pt x="9976" y="2649"/>
                      <a:pt x="9818" y="2454"/>
                      <a:pt x="9831" y="2518"/>
                    </a:cubicBezTo>
                    <a:cubicBezTo>
                      <a:pt x="9838" y="2555"/>
                      <a:pt x="9874" y="2581"/>
                      <a:pt x="9893" y="2613"/>
                    </a:cubicBezTo>
                    <a:cubicBezTo>
                      <a:pt x="9902" y="2630"/>
                      <a:pt x="9897" y="2659"/>
                      <a:pt x="9915" y="2664"/>
                    </a:cubicBezTo>
                    <a:cubicBezTo>
                      <a:pt x="10115" y="2727"/>
                      <a:pt x="9974" y="2605"/>
                      <a:pt x="10118" y="2540"/>
                    </a:cubicBezTo>
                    <a:cubicBezTo>
                      <a:pt x="10145" y="2528"/>
                      <a:pt x="10180" y="2548"/>
                      <a:pt x="10212" y="2558"/>
                    </a:cubicBezTo>
                    <a:cubicBezTo>
                      <a:pt x="10182" y="2653"/>
                      <a:pt x="10154" y="2747"/>
                      <a:pt x="10125" y="2842"/>
                    </a:cubicBezTo>
                    <a:close/>
                    <a:moveTo>
                      <a:pt x="9501" y="5830"/>
                    </a:moveTo>
                    <a:cubicBezTo>
                      <a:pt x="9541" y="5632"/>
                      <a:pt x="9582" y="5434"/>
                      <a:pt x="9624" y="5236"/>
                    </a:cubicBezTo>
                    <a:cubicBezTo>
                      <a:pt x="9631" y="5236"/>
                      <a:pt x="9638" y="5237"/>
                      <a:pt x="9645" y="5241"/>
                    </a:cubicBezTo>
                    <a:cubicBezTo>
                      <a:pt x="9677" y="5258"/>
                      <a:pt x="9667" y="5316"/>
                      <a:pt x="9697" y="5337"/>
                    </a:cubicBezTo>
                    <a:cubicBezTo>
                      <a:pt x="9735" y="5363"/>
                      <a:pt x="9795" y="5339"/>
                      <a:pt x="9831" y="5367"/>
                    </a:cubicBezTo>
                    <a:cubicBezTo>
                      <a:pt x="9873" y="5400"/>
                      <a:pt x="9871" y="5469"/>
                      <a:pt x="9911" y="5504"/>
                    </a:cubicBezTo>
                    <a:cubicBezTo>
                      <a:pt x="9930" y="5521"/>
                      <a:pt x="9973" y="5484"/>
                      <a:pt x="9987" y="5505"/>
                    </a:cubicBezTo>
                    <a:cubicBezTo>
                      <a:pt x="10029" y="5570"/>
                      <a:pt x="10029" y="5654"/>
                      <a:pt x="10056" y="5726"/>
                    </a:cubicBezTo>
                    <a:cubicBezTo>
                      <a:pt x="10059" y="5736"/>
                      <a:pt x="10081" y="5739"/>
                      <a:pt x="10077" y="5749"/>
                    </a:cubicBezTo>
                    <a:cubicBezTo>
                      <a:pt x="10063" y="5779"/>
                      <a:pt x="10041" y="5806"/>
                      <a:pt x="10019" y="5832"/>
                    </a:cubicBezTo>
                    <a:cubicBezTo>
                      <a:pt x="9903" y="5833"/>
                      <a:pt x="9787" y="5835"/>
                      <a:pt x="9671" y="5836"/>
                    </a:cubicBezTo>
                    <a:cubicBezTo>
                      <a:pt x="9667" y="5836"/>
                      <a:pt x="9662" y="5836"/>
                      <a:pt x="9657" y="5836"/>
                    </a:cubicBezTo>
                    <a:cubicBezTo>
                      <a:pt x="9605" y="5836"/>
                      <a:pt x="9553" y="5833"/>
                      <a:pt x="9501" y="5830"/>
                    </a:cubicBezTo>
                    <a:close/>
                    <a:moveTo>
                      <a:pt x="9482" y="5935"/>
                    </a:moveTo>
                    <a:cubicBezTo>
                      <a:pt x="9488" y="5935"/>
                      <a:pt x="9495" y="5936"/>
                      <a:pt x="9502" y="5937"/>
                    </a:cubicBezTo>
                    <a:cubicBezTo>
                      <a:pt x="9494" y="5937"/>
                      <a:pt x="9487" y="5937"/>
                      <a:pt x="9479" y="5937"/>
                    </a:cubicBezTo>
                    <a:cubicBezTo>
                      <a:pt x="9480" y="5933"/>
                      <a:pt x="9481" y="5939"/>
                      <a:pt x="9482" y="5935"/>
                    </a:cubicBezTo>
                    <a:close/>
                    <a:moveTo>
                      <a:pt x="9491" y="4384"/>
                    </a:moveTo>
                    <a:cubicBezTo>
                      <a:pt x="9542" y="4342"/>
                      <a:pt x="9623" y="4363"/>
                      <a:pt x="9688" y="4346"/>
                    </a:cubicBezTo>
                    <a:cubicBezTo>
                      <a:pt x="9699" y="4342"/>
                      <a:pt x="9704" y="4320"/>
                      <a:pt x="9716" y="4323"/>
                    </a:cubicBezTo>
                    <a:cubicBezTo>
                      <a:pt x="9722" y="4325"/>
                      <a:pt x="9725" y="4332"/>
                      <a:pt x="9728" y="4339"/>
                    </a:cubicBezTo>
                    <a:cubicBezTo>
                      <a:pt x="9698" y="4465"/>
                      <a:pt x="9668" y="4592"/>
                      <a:pt x="9639" y="4718"/>
                    </a:cubicBezTo>
                    <a:cubicBezTo>
                      <a:pt x="9582" y="4655"/>
                      <a:pt x="9505" y="4605"/>
                      <a:pt x="9468" y="4528"/>
                    </a:cubicBezTo>
                    <a:cubicBezTo>
                      <a:pt x="9447" y="4484"/>
                      <a:pt x="9454" y="4416"/>
                      <a:pt x="9491" y="4384"/>
                    </a:cubicBezTo>
                    <a:close/>
                    <a:moveTo>
                      <a:pt x="8786" y="5727"/>
                    </a:moveTo>
                    <a:cubicBezTo>
                      <a:pt x="8751" y="5721"/>
                      <a:pt x="8716" y="5714"/>
                      <a:pt x="8681" y="5708"/>
                    </a:cubicBezTo>
                    <a:cubicBezTo>
                      <a:pt x="8739" y="5568"/>
                      <a:pt x="8763" y="5415"/>
                      <a:pt x="8809" y="5270"/>
                    </a:cubicBezTo>
                    <a:cubicBezTo>
                      <a:pt x="8809" y="5270"/>
                      <a:pt x="8709" y="5341"/>
                      <a:pt x="8652" y="5357"/>
                    </a:cubicBezTo>
                    <a:cubicBezTo>
                      <a:pt x="8635" y="5361"/>
                      <a:pt x="8578" y="5259"/>
                      <a:pt x="8589" y="5372"/>
                    </a:cubicBezTo>
                    <a:cubicBezTo>
                      <a:pt x="8594" y="5436"/>
                      <a:pt x="8635" y="5496"/>
                      <a:pt x="8631" y="5559"/>
                    </a:cubicBezTo>
                    <a:cubicBezTo>
                      <a:pt x="8629" y="5605"/>
                      <a:pt x="8593" y="5645"/>
                      <a:pt x="8575" y="5688"/>
                    </a:cubicBezTo>
                    <a:cubicBezTo>
                      <a:pt x="8316" y="5640"/>
                      <a:pt x="8058" y="5585"/>
                      <a:pt x="7804" y="5520"/>
                    </a:cubicBezTo>
                    <a:cubicBezTo>
                      <a:pt x="7833" y="5459"/>
                      <a:pt x="7862" y="5398"/>
                      <a:pt x="7892" y="5337"/>
                    </a:cubicBezTo>
                    <a:cubicBezTo>
                      <a:pt x="7986" y="5149"/>
                      <a:pt x="8082" y="4961"/>
                      <a:pt x="8180" y="4774"/>
                    </a:cubicBezTo>
                    <a:cubicBezTo>
                      <a:pt x="8241" y="4809"/>
                      <a:pt x="8302" y="4844"/>
                      <a:pt x="8366" y="4834"/>
                    </a:cubicBezTo>
                    <a:cubicBezTo>
                      <a:pt x="8422" y="4825"/>
                      <a:pt x="9002" y="4463"/>
                      <a:pt x="9078" y="4659"/>
                    </a:cubicBezTo>
                    <a:cubicBezTo>
                      <a:pt x="9099" y="4711"/>
                      <a:pt x="9119" y="4764"/>
                      <a:pt x="9127" y="4819"/>
                    </a:cubicBezTo>
                    <a:cubicBezTo>
                      <a:pt x="9130" y="4839"/>
                      <a:pt x="9098" y="4864"/>
                      <a:pt x="9111" y="4880"/>
                    </a:cubicBezTo>
                    <a:cubicBezTo>
                      <a:pt x="9159" y="4937"/>
                      <a:pt x="9235" y="4964"/>
                      <a:pt x="9290" y="5014"/>
                    </a:cubicBezTo>
                    <a:cubicBezTo>
                      <a:pt x="9489" y="5195"/>
                      <a:pt x="8790" y="4860"/>
                      <a:pt x="9521" y="5245"/>
                    </a:cubicBezTo>
                    <a:cubicBezTo>
                      <a:pt x="9522" y="5246"/>
                      <a:pt x="9523" y="5246"/>
                      <a:pt x="9524" y="5246"/>
                    </a:cubicBezTo>
                    <a:cubicBezTo>
                      <a:pt x="9483" y="5438"/>
                      <a:pt x="9443" y="5630"/>
                      <a:pt x="9404" y="5822"/>
                    </a:cubicBezTo>
                    <a:cubicBezTo>
                      <a:pt x="9199" y="5802"/>
                      <a:pt x="8991" y="5763"/>
                      <a:pt x="8786" y="5727"/>
                    </a:cubicBezTo>
                    <a:close/>
                    <a:moveTo>
                      <a:pt x="5736" y="5916"/>
                    </a:moveTo>
                    <a:cubicBezTo>
                      <a:pt x="5850" y="5956"/>
                      <a:pt x="5877" y="6138"/>
                      <a:pt x="5992" y="6170"/>
                    </a:cubicBezTo>
                    <a:cubicBezTo>
                      <a:pt x="6043" y="6184"/>
                      <a:pt x="6084" y="6114"/>
                      <a:pt x="6136" y="6104"/>
                    </a:cubicBezTo>
                    <a:cubicBezTo>
                      <a:pt x="6271" y="6078"/>
                      <a:pt x="6409" y="6068"/>
                      <a:pt x="6546" y="6063"/>
                    </a:cubicBezTo>
                    <a:cubicBezTo>
                      <a:pt x="6560" y="6063"/>
                      <a:pt x="6568" y="6096"/>
                      <a:pt x="6579" y="6088"/>
                    </a:cubicBezTo>
                    <a:cubicBezTo>
                      <a:pt x="6630" y="6053"/>
                      <a:pt x="6651" y="5984"/>
                      <a:pt x="6704" y="5953"/>
                    </a:cubicBezTo>
                    <a:cubicBezTo>
                      <a:pt x="6756" y="5923"/>
                      <a:pt x="6831" y="5948"/>
                      <a:pt x="6880" y="5913"/>
                    </a:cubicBezTo>
                    <a:cubicBezTo>
                      <a:pt x="6913" y="5890"/>
                      <a:pt x="6899" y="5833"/>
                      <a:pt x="6922" y="5799"/>
                    </a:cubicBezTo>
                    <a:cubicBezTo>
                      <a:pt x="6961" y="5739"/>
                      <a:pt x="7032" y="5702"/>
                      <a:pt x="7064" y="5637"/>
                    </a:cubicBezTo>
                    <a:cubicBezTo>
                      <a:pt x="7083" y="5601"/>
                      <a:pt x="7048" y="5553"/>
                      <a:pt x="7063" y="5515"/>
                    </a:cubicBezTo>
                    <a:cubicBezTo>
                      <a:pt x="7077" y="5477"/>
                      <a:pt x="7114" y="5455"/>
                      <a:pt x="7143" y="5427"/>
                    </a:cubicBezTo>
                    <a:cubicBezTo>
                      <a:pt x="7316" y="5485"/>
                      <a:pt x="7490" y="5537"/>
                      <a:pt x="7666" y="5584"/>
                    </a:cubicBezTo>
                    <a:cubicBezTo>
                      <a:pt x="7567" y="5790"/>
                      <a:pt x="7471" y="5998"/>
                      <a:pt x="7377" y="6207"/>
                    </a:cubicBezTo>
                    <a:cubicBezTo>
                      <a:pt x="7305" y="6211"/>
                      <a:pt x="7234" y="6215"/>
                      <a:pt x="7162" y="6219"/>
                    </a:cubicBezTo>
                    <a:cubicBezTo>
                      <a:pt x="7112" y="6223"/>
                      <a:pt x="6993" y="6267"/>
                      <a:pt x="6962" y="6285"/>
                    </a:cubicBezTo>
                    <a:cubicBezTo>
                      <a:pt x="6930" y="6305"/>
                      <a:pt x="6915" y="6350"/>
                      <a:pt x="6879" y="6362"/>
                    </a:cubicBezTo>
                    <a:cubicBezTo>
                      <a:pt x="6831" y="6379"/>
                      <a:pt x="6778" y="6359"/>
                      <a:pt x="6729" y="6367"/>
                    </a:cubicBezTo>
                    <a:cubicBezTo>
                      <a:pt x="6369" y="6423"/>
                      <a:pt x="6348" y="6486"/>
                      <a:pt x="6072" y="6453"/>
                    </a:cubicBezTo>
                    <a:cubicBezTo>
                      <a:pt x="5953" y="6439"/>
                      <a:pt x="5993" y="6159"/>
                      <a:pt x="5852" y="6290"/>
                    </a:cubicBezTo>
                    <a:cubicBezTo>
                      <a:pt x="5735" y="6399"/>
                      <a:pt x="5695" y="6587"/>
                      <a:pt x="5554" y="6681"/>
                    </a:cubicBezTo>
                    <a:cubicBezTo>
                      <a:pt x="5494" y="6721"/>
                      <a:pt x="5296" y="6759"/>
                      <a:pt x="5246" y="6800"/>
                    </a:cubicBezTo>
                    <a:cubicBezTo>
                      <a:pt x="5214" y="6826"/>
                      <a:pt x="5188" y="6857"/>
                      <a:pt x="5157" y="6883"/>
                    </a:cubicBezTo>
                    <a:cubicBezTo>
                      <a:pt x="5134" y="6902"/>
                      <a:pt x="5104" y="6914"/>
                      <a:pt x="5082" y="6934"/>
                    </a:cubicBezTo>
                    <a:cubicBezTo>
                      <a:pt x="5290" y="6588"/>
                      <a:pt x="5508" y="6248"/>
                      <a:pt x="5736" y="5916"/>
                    </a:cubicBezTo>
                    <a:close/>
                    <a:moveTo>
                      <a:pt x="7321" y="5253"/>
                    </a:moveTo>
                    <a:cubicBezTo>
                      <a:pt x="7444" y="5138"/>
                      <a:pt x="7620" y="5199"/>
                      <a:pt x="7755" y="5079"/>
                    </a:cubicBezTo>
                    <a:cubicBezTo>
                      <a:pt x="7901" y="4951"/>
                      <a:pt x="7757" y="4743"/>
                      <a:pt x="8008" y="4718"/>
                    </a:cubicBezTo>
                    <a:cubicBezTo>
                      <a:pt x="8037" y="4715"/>
                      <a:pt x="8066" y="4721"/>
                      <a:pt x="8093" y="4732"/>
                    </a:cubicBezTo>
                    <a:cubicBezTo>
                      <a:pt x="7995" y="4918"/>
                      <a:pt x="7899" y="5106"/>
                      <a:pt x="7806" y="5295"/>
                    </a:cubicBezTo>
                    <a:cubicBezTo>
                      <a:pt x="7773" y="5361"/>
                      <a:pt x="7741" y="5428"/>
                      <a:pt x="7709" y="5495"/>
                    </a:cubicBezTo>
                    <a:cubicBezTo>
                      <a:pt x="7545" y="5452"/>
                      <a:pt x="7382" y="5403"/>
                      <a:pt x="7221" y="5350"/>
                    </a:cubicBezTo>
                    <a:cubicBezTo>
                      <a:pt x="7254" y="5318"/>
                      <a:pt x="7286" y="5284"/>
                      <a:pt x="7321" y="5253"/>
                    </a:cubicBezTo>
                    <a:close/>
                    <a:moveTo>
                      <a:pt x="7288" y="4044"/>
                    </a:moveTo>
                    <a:cubicBezTo>
                      <a:pt x="7309" y="4091"/>
                      <a:pt x="7387" y="4099"/>
                      <a:pt x="7399" y="4148"/>
                    </a:cubicBezTo>
                    <a:cubicBezTo>
                      <a:pt x="7411" y="4197"/>
                      <a:pt x="7370" y="4246"/>
                      <a:pt x="7349" y="4292"/>
                    </a:cubicBezTo>
                    <a:cubicBezTo>
                      <a:pt x="7311" y="4377"/>
                      <a:pt x="7183" y="4657"/>
                      <a:pt x="7090" y="4703"/>
                    </a:cubicBezTo>
                    <a:cubicBezTo>
                      <a:pt x="7031" y="4733"/>
                      <a:pt x="6957" y="4715"/>
                      <a:pt x="6892" y="4705"/>
                    </a:cubicBezTo>
                    <a:cubicBezTo>
                      <a:pt x="6864" y="4700"/>
                      <a:pt x="6849" y="4663"/>
                      <a:pt x="6821" y="4660"/>
                    </a:cubicBezTo>
                    <a:cubicBezTo>
                      <a:pt x="6772" y="4654"/>
                      <a:pt x="6723" y="4680"/>
                      <a:pt x="6675" y="4677"/>
                    </a:cubicBezTo>
                    <a:cubicBezTo>
                      <a:pt x="6669" y="4677"/>
                      <a:pt x="6664" y="4676"/>
                      <a:pt x="6659" y="4676"/>
                    </a:cubicBezTo>
                    <a:cubicBezTo>
                      <a:pt x="6867" y="4418"/>
                      <a:pt x="7083" y="4167"/>
                      <a:pt x="7306" y="3921"/>
                    </a:cubicBezTo>
                    <a:cubicBezTo>
                      <a:pt x="7314" y="3934"/>
                      <a:pt x="7319" y="3950"/>
                      <a:pt x="7316" y="3964"/>
                    </a:cubicBezTo>
                    <a:cubicBezTo>
                      <a:pt x="7313" y="3993"/>
                      <a:pt x="7277" y="4018"/>
                      <a:pt x="7288" y="4044"/>
                    </a:cubicBezTo>
                    <a:close/>
                    <a:moveTo>
                      <a:pt x="7859" y="3406"/>
                    </a:moveTo>
                    <a:cubicBezTo>
                      <a:pt x="7869" y="3408"/>
                      <a:pt x="7881" y="3423"/>
                      <a:pt x="7887" y="3416"/>
                    </a:cubicBezTo>
                    <a:cubicBezTo>
                      <a:pt x="7919" y="3382"/>
                      <a:pt x="7923" y="3326"/>
                      <a:pt x="7959" y="3296"/>
                    </a:cubicBezTo>
                    <a:cubicBezTo>
                      <a:pt x="7982" y="3277"/>
                      <a:pt x="8227" y="3214"/>
                      <a:pt x="8216" y="3132"/>
                    </a:cubicBezTo>
                    <a:cubicBezTo>
                      <a:pt x="8212" y="3098"/>
                      <a:pt x="8179" y="3081"/>
                      <a:pt x="8146" y="3064"/>
                    </a:cubicBezTo>
                    <a:cubicBezTo>
                      <a:pt x="8289" y="2929"/>
                      <a:pt x="8433" y="2797"/>
                      <a:pt x="8581" y="2669"/>
                    </a:cubicBezTo>
                    <a:cubicBezTo>
                      <a:pt x="8772" y="2746"/>
                      <a:pt x="8985" y="2813"/>
                      <a:pt x="9214" y="2868"/>
                    </a:cubicBezTo>
                    <a:cubicBezTo>
                      <a:pt x="9199" y="2890"/>
                      <a:pt x="9185" y="2912"/>
                      <a:pt x="9170" y="2934"/>
                    </a:cubicBezTo>
                    <a:cubicBezTo>
                      <a:pt x="9163" y="2920"/>
                      <a:pt x="9155" y="2907"/>
                      <a:pt x="9142" y="2906"/>
                    </a:cubicBezTo>
                    <a:cubicBezTo>
                      <a:pt x="9047" y="2902"/>
                      <a:pt x="8952" y="2930"/>
                      <a:pt x="8859" y="2951"/>
                    </a:cubicBezTo>
                    <a:cubicBezTo>
                      <a:pt x="8571" y="3018"/>
                      <a:pt x="8734" y="2994"/>
                      <a:pt x="8512" y="3201"/>
                    </a:cubicBezTo>
                    <a:cubicBezTo>
                      <a:pt x="8496" y="3215"/>
                      <a:pt x="8468" y="3207"/>
                      <a:pt x="8450" y="3218"/>
                    </a:cubicBezTo>
                    <a:cubicBezTo>
                      <a:pt x="8425" y="3233"/>
                      <a:pt x="8410" y="3262"/>
                      <a:pt x="8384" y="3276"/>
                    </a:cubicBezTo>
                    <a:cubicBezTo>
                      <a:pt x="8344" y="3297"/>
                      <a:pt x="8298" y="3308"/>
                      <a:pt x="8254" y="3320"/>
                    </a:cubicBezTo>
                    <a:cubicBezTo>
                      <a:pt x="8205" y="3333"/>
                      <a:pt x="8144" y="3320"/>
                      <a:pt x="8105" y="3352"/>
                    </a:cubicBezTo>
                    <a:cubicBezTo>
                      <a:pt x="8074" y="3378"/>
                      <a:pt x="8103" y="3443"/>
                      <a:pt x="8071" y="3469"/>
                    </a:cubicBezTo>
                    <a:cubicBezTo>
                      <a:pt x="8027" y="3506"/>
                      <a:pt x="7956" y="3491"/>
                      <a:pt x="7905" y="3519"/>
                    </a:cubicBezTo>
                    <a:cubicBezTo>
                      <a:pt x="7881" y="3532"/>
                      <a:pt x="7881" y="3570"/>
                      <a:pt x="7859" y="3585"/>
                    </a:cubicBezTo>
                    <a:cubicBezTo>
                      <a:pt x="7781" y="3640"/>
                      <a:pt x="7721" y="3583"/>
                      <a:pt x="7656" y="3547"/>
                    </a:cubicBezTo>
                    <a:cubicBezTo>
                      <a:pt x="7706" y="3496"/>
                      <a:pt x="7755" y="3445"/>
                      <a:pt x="7805" y="3395"/>
                    </a:cubicBezTo>
                    <a:cubicBezTo>
                      <a:pt x="7823" y="3399"/>
                      <a:pt x="7841" y="3403"/>
                      <a:pt x="7859" y="3406"/>
                    </a:cubicBezTo>
                    <a:close/>
                    <a:moveTo>
                      <a:pt x="7997" y="2488"/>
                    </a:moveTo>
                    <a:cubicBezTo>
                      <a:pt x="8025" y="2471"/>
                      <a:pt x="8079" y="2451"/>
                      <a:pt x="8105" y="2429"/>
                    </a:cubicBezTo>
                    <a:cubicBezTo>
                      <a:pt x="8217" y="2500"/>
                      <a:pt x="8343" y="2567"/>
                      <a:pt x="8482" y="2627"/>
                    </a:cubicBezTo>
                    <a:cubicBezTo>
                      <a:pt x="8344" y="2748"/>
                      <a:pt x="8209" y="2872"/>
                      <a:pt x="8075" y="2998"/>
                    </a:cubicBezTo>
                    <a:cubicBezTo>
                      <a:pt x="8077" y="2982"/>
                      <a:pt x="8087" y="2964"/>
                      <a:pt x="8082" y="2949"/>
                    </a:cubicBezTo>
                    <a:cubicBezTo>
                      <a:pt x="8061" y="2891"/>
                      <a:pt x="8011" y="2845"/>
                      <a:pt x="7995" y="2785"/>
                    </a:cubicBezTo>
                    <a:cubicBezTo>
                      <a:pt x="7979" y="2721"/>
                      <a:pt x="8028" y="2638"/>
                      <a:pt x="7987" y="2586"/>
                    </a:cubicBezTo>
                    <a:cubicBezTo>
                      <a:pt x="7952" y="2542"/>
                      <a:pt x="7813" y="2619"/>
                      <a:pt x="7819" y="2563"/>
                    </a:cubicBezTo>
                    <a:cubicBezTo>
                      <a:pt x="7825" y="2499"/>
                      <a:pt x="7941" y="2521"/>
                      <a:pt x="7997" y="2488"/>
                    </a:cubicBezTo>
                    <a:close/>
                    <a:moveTo>
                      <a:pt x="9665" y="1577"/>
                    </a:moveTo>
                    <a:cubicBezTo>
                      <a:pt x="9657" y="1582"/>
                      <a:pt x="9693" y="1595"/>
                      <a:pt x="9685" y="1600"/>
                    </a:cubicBezTo>
                    <a:cubicBezTo>
                      <a:pt x="9639" y="1627"/>
                      <a:pt x="9568" y="1627"/>
                      <a:pt x="9496" y="1628"/>
                    </a:cubicBezTo>
                    <a:cubicBezTo>
                      <a:pt x="9604" y="1581"/>
                      <a:pt x="9712" y="1537"/>
                      <a:pt x="9821" y="1494"/>
                    </a:cubicBezTo>
                    <a:cubicBezTo>
                      <a:pt x="9774" y="1512"/>
                      <a:pt x="9724" y="1537"/>
                      <a:pt x="9665" y="1577"/>
                    </a:cubicBezTo>
                    <a:close/>
                    <a:moveTo>
                      <a:pt x="9167" y="1906"/>
                    </a:moveTo>
                    <a:cubicBezTo>
                      <a:pt x="9229" y="1918"/>
                      <a:pt x="9369" y="1869"/>
                      <a:pt x="9366" y="1921"/>
                    </a:cubicBezTo>
                    <a:cubicBezTo>
                      <a:pt x="9338" y="1941"/>
                      <a:pt x="9310" y="1962"/>
                      <a:pt x="9282" y="1983"/>
                    </a:cubicBezTo>
                    <a:cubicBezTo>
                      <a:pt x="9191" y="2015"/>
                      <a:pt x="9063" y="2044"/>
                      <a:pt x="9081" y="2134"/>
                    </a:cubicBezTo>
                    <a:cubicBezTo>
                      <a:pt x="8904" y="2271"/>
                      <a:pt x="8732" y="2412"/>
                      <a:pt x="8563" y="2557"/>
                    </a:cubicBezTo>
                    <a:cubicBezTo>
                      <a:pt x="8553" y="2553"/>
                      <a:pt x="8542" y="2548"/>
                      <a:pt x="8531" y="2544"/>
                    </a:cubicBezTo>
                    <a:cubicBezTo>
                      <a:pt x="8373" y="2476"/>
                      <a:pt x="8234" y="2400"/>
                      <a:pt x="8113" y="2319"/>
                    </a:cubicBezTo>
                    <a:cubicBezTo>
                      <a:pt x="8486" y="2105"/>
                      <a:pt x="8866" y="1911"/>
                      <a:pt x="9252" y="1735"/>
                    </a:cubicBezTo>
                    <a:cubicBezTo>
                      <a:pt x="9281" y="1747"/>
                      <a:pt x="9378" y="1723"/>
                      <a:pt x="9405" y="1757"/>
                    </a:cubicBezTo>
                    <a:cubicBezTo>
                      <a:pt x="9425" y="1780"/>
                      <a:pt x="9354" y="1800"/>
                      <a:pt x="9347" y="1829"/>
                    </a:cubicBezTo>
                    <a:cubicBezTo>
                      <a:pt x="9280" y="1845"/>
                      <a:pt x="9214" y="1864"/>
                      <a:pt x="9149" y="1886"/>
                    </a:cubicBezTo>
                    <a:cubicBezTo>
                      <a:pt x="9140" y="1889"/>
                      <a:pt x="9158" y="1904"/>
                      <a:pt x="9167" y="1906"/>
                    </a:cubicBezTo>
                    <a:close/>
                    <a:moveTo>
                      <a:pt x="9388" y="2940"/>
                    </a:moveTo>
                    <a:cubicBezTo>
                      <a:pt x="9359" y="2974"/>
                      <a:pt x="9309" y="2978"/>
                      <a:pt x="9259" y="2974"/>
                    </a:cubicBezTo>
                    <a:cubicBezTo>
                      <a:pt x="9277" y="2948"/>
                      <a:pt x="9294" y="2922"/>
                      <a:pt x="9312" y="2896"/>
                    </a:cubicBezTo>
                    <a:cubicBezTo>
                      <a:pt x="9352" y="2911"/>
                      <a:pt x="9409" y="2916"/>
                      <a:pt x="9388" y="2940"/>
                    </a:cubicBezTo>
                    <a:close/>
                    <a:moveTo>
                      <a:pt x="9542" y="2404"/>
                    </a:moveTo>
                    <a:cubicBezTo>
                      <a:pt x="9539" y="2393"/>
                      <a:pt x="9549" y="2391"/>
                      <a:pt x="9562" y="2390"/>
                    </a:cubicBezTo>
                    <a:cubicBezTo>
                      <a:pt x="9557" y="2397"/>
                      <a:pt x="9551" y="2405"/>
                      <a:pt x="9545" y="2412"/>
                    </a:cubicBezTo>
                    <a:cubicBezTo>
                      <a:pt x="9545" y="2412"/>
                      <a:pt x="9545" y="2412"/>
                      <a:pt x="9545" y="2412"/>
                    </a:cubicBezTo>
                    <a:cubicBezTo>
                      <a:pt x="9546" y="2432"/>
                      <a:pt x="9444" y="2409"/>
                      <a:pt x="9420" y="2439"/>
                    </a:cubicBezTo>
                    <a:cubicBezTo>
                      <a:pt x="9355" y="2520"/>
                      <a:pt x="9321" y="2624"/>
                      <a:pt x="9288" y="2723"/>
                    </a:cubicBezTo>
                    <a:cubicBezTo>
                      <a:pt x="9282" y="2742"/>
                      <a:pt x="9277" y="2762"/>
                      <a:pt x="9273" y="2783"/>
                    </a:cubicBezTo>
                    <a:cubicBezTo>
                      <a:pt x="9053" y="2732"/>
                      <a:pt x="8848" y="2669"/>
                      <a:pt x="8664" y="2598"/>
                    </a:cubicBezTo>
                    <a:cubicBezTo>
                      <a:pt x="8815" y="2469"/>
                      <a:pt x="8969" y="2343"/>
                      <a:pt x="9126" y="2221"/>
                    </a:cubicBezTo>
                    <a:cubicBezTo>
                      <a:pt x="9249" y="2366"/>
                      <a:pt x="9471" y="2175"/>
                      <a:pt x="9575" y="2114"/>
                    </a:cubicBezTo>
                    <a:cubicBezTo>
                      <a:pt x="9613" y="2092"/>
                      <a:pt x="9660" y="2087"/>
                      <a:pt x="9697" y="2062"/>
                    </a:cubicBezTo>
                    <a:cubicBezTo>
                      <a:pt x="9712" y="2051"/>
                      <a:pt x="9709" y="2002"/>
                      <a:pt x="9724" y="2013"/>
                    </a:cubicBezTo>
                    <a:cubicBezTo>
                      <a:pt x="9766" y="2046"/>
                      <a:pt x="9784" y="2073"/>
                      <a:pt x="9790" y="2098"/>
                    </a:cubicBezTo>
                    <a:cubicBezTo>
                      <a:pt x="9734" y="2167"/>
                      <a:pt x="9679" y="2237"/>
                      <a:pt x="9625" y="2307"/>
                    </a:cubicBezTo>
                    <a:cubicBezTo>
                      <a:pt x="9624" y="2308"/>
                      <a:pt x="9623" y="2309"/>
                      <a:pt x="9623" y="2310"/>
                    </a:cubicBezTo>
                    <a:cubicBezTo>
                      <a:pt x="9571" y="2322"/>
                      <a:pt x="9528" y="2369"/>
                      <a:pt x="9478" y="2389"/>
                    </a:cubicBezTo>
                    <a:cubicBezTo>
                      <a:pt x="9476" y="2390"/>
                      <a:pt x="9474" y="2390"/>
                      <a:pt x="9472" y="2391"/>
                    </a:cubicBezTo>
                    <a:cubicBezTo>
                      <a:pt x="9500" y="2385"/>
                      <a:pt x="9526" y="2384"/>
                      <a:pt x="9542" y="2404"/>
                    </a:cubicBezTo>
                    <a:close/>
                    <a:moveTo>
                      <a:pt x="10132" y="1377"/>
                    </a:moveTo>
                    <a:cubicBezTo>
                      <a:pt x="10011" y="1444"/>
                      <a:pt x="9925" y="1455"/>
                      <a:pt x="9825" y="1493"/>
                    </a:cubicBezTo>
                    <a:cubicBezTo>
                      <a:pt x="9927" y="1453"/>
                      <a:pt x="10029" y="1414"/>
                      <a:pt x="10132" y="1377"/>
                    </a:cubicBezTo>
                    <a:close/>
                    <a:moveTo>
                      <a:pt x="8027" y="2258"/>
                    </a:moveTo>
                    <a:cubicBezTo>
                      <a:pt x="7915" y="2174"/>
                      <a:pt x="7824" y="2084"/>
                      <a:pt x="7757" y="1992"/>
                    </a:cubicBezTo>
                    <a:cubicBezTo>
                      <a:pt x="7889" y="1938"/>
                      <a:pt x="8021" y="1886"/>
                      <a:pt x="8155" y="1837"/>
                    </a:cubicBezTo>
                    <a:cubicBezTo>
                      <a:pt x="8794" y="1600"/>
                      <a:pt x="9447" y="1418"/>
                      <a:pt x="10112" y="1280"/>
                    </a:cubicBezTo>
                    <a:cubicBezTo>
                      <a:pt x="9397" y="1539"/>
                      <a:pt x="8699" y="1869"/>
                      <a:pt x="8027" y="2258"/>
                    </a:cubicBezTo>
                    <a:close/>
                    <a:moveTo>
                      <a:pt x="7676" y="2748"/>
                    </a:moveTo>
                    <a:cubicBezTo>
                      <a:pt x="7715" y="2770"/>
                      <a:pt x="7776" y="2687"/>
                      <a:pt x="7807" y="2719"/>
                    </a:cubicBezTo>
                    <a:cubicBezTo>
                      <a:pt x="7836" y="2750"/>
                      <a:pt x="7781" y="2800"/>
                      <a:pt x="7765" y="2840"/>
                    </a:cubicBezTo>
                    <a:cubicBezTo>
                      <a:pt x="7746" y="2886"/>
                      <a:pt x="7744" y="2948"/>
                      <a:pt x="7702" y="2975"/>
                    </a:cubicBezTo>
                    <a:cubicBezTo>
                      <a:pt x="7514" y="3097"/>
                      <a:pt x="7599" y="2797"/>
                      <a:pt x="7417" y="3042"/>
                    </a:cubicBezTo>
                    <a:cubicBezTo>
                      <a:pt x="7348" y="3134"/>
                      <a:pt x="7308" y="3290"/>
                      <a:pt x="7473" y="3288"/>
                    </a:cubicBezTo>
                    <a:cubicBezTo>
                      <a:pt x="7524" y="3287"/>
                      <a:pt x="7587" y="3190"/>
                      <a:pt x="7617" y="3232"/>
                    </a:cubicBezTo>
                    <a:cubicBezTo>
                      <a:pt x="7646" y="3273"/>
                      <a:pt x="7541" y="3303"/>
                      <a:pt x="7493" y="3317"/>
                    </a:cubicBezTo>
                    <a:cubicBezTo>
                      <a:pt x="7453" y="3329"/>
                      <a:pt x="7039" y="3266"/>
                      <a:pt x="7507" y="3441"/>
                    </a:cubicBezTo>
                    <a:cubicBezTo>
                      <a:pt x="7532" y="3450"/>
                      <a:pt x="7554" y="3416"/>
                      <a:pt x="7578" y="3406"/>
                    </a:cubicBezTo>
                    <a:cubicBezTo>
                      <a:pt x="7609" y="3395"/>
                      <a:pt x="7639" y="3376"/>
                      <a:pt x="7671" y="3376"/>
                    </a:cubicBezTo>
                    <a:cubicBezTo>
                      <a:pt x="7677" y="3376"/>
                      <a:pt x="7682" y="3377"/>
                      <a:pt x="7687" y="3377"/>
                    </a:cubicBezTo>
                    <a:cubicBezTo>
                      <a:pt x="7639" y="3426"/>
                      <a:pt x="7590" y="3476"/>
                      <a:pt x="7542" y="3526"/>
                    </a:cubicBezTo>
                    <a:cubicBezTo>
                      <a:pt x="7541" y="3527"/>
                      <a:pt x="7541" y="3527"/>
                      <a:pt x="7540" y="3527"/>
                    </a:cubicBezTo>
                    <a:cubicBezTo>
                      <a:pt x="7415" y="3569"/>
                      <a:pt x="7302" y="3640"/>
                      <a:pt x="7180" y="3688"/>
                    </a:cubicBezTo>
                    <a:cubicBezTo>
                      <a:pt x="7139" y="3704"/>
                      <a:pt x="7035" y="3681"/>
                      <a:pt x="7053" y="3721"/>
                    </a:cubicBezTo>
                    <a:cubicBezTo>
                      <a:pt x="7083" y="3790"/>
                      <a:pt x="7160" y="3824"/>
                      <a:pt x="7227" y="3865"/>
                    </a:cubicBezTo>
                    <a:cubicBezTo>
                      <a:pt x="6991" y="4125"/>
                      <a:pt x="6764" y="4391"/>
                      <a:pt x="6545" y="4664"/>
                    </a:cubicBezTo>
                    <a:cubicBezTo>
                      <a:pt x="6400" y="4646"/>
                      <a:pt x="6256" y="4618"/>
                      <a:pt x="6111" y="4614"/>
                    </a:cubicBezTo>
                    <a:cubicBezTo>
                      <a:pt x="6076" y="4613"/>
                      <a:pt x="6002" y="4658"/>
                      <a:pt x="5963" y="4681"/>
                    </a:cubicBezTo>
                    <a:cubicBezTo>
                      <a:pt x="5959" y="4684"/>
                      <a:pt x="5949" y="4684"/>
                      <a:pt x="5949" y="4690"/>
                    </a:cubicBezTo>
                    <a:cubicBezTo>
                      <a:pt x="5953" y="4727"/>
                      <a:pt x="5972" y="4764"/>
                      <a:pt x="5978" y="4801"/>
                    </a:cubicBezTo>
                    <a:cubicBezTo>
                      <a:pt x="5763" y="4674"/>
                      <a:pt x="5550" y="4529"/>
                      <a:pt x="5361" y="4364"/>
                    </a:cubicBezTo>
                    <a:cubicBezTo>
                      <a:pt x="5787" y="3965"/>
                      <a:pt x="6236" y="3591"/>
                      <a:pt x="6702" y="3245"/>
                    </a:cubicBezTo>
                    <a:cubicBezTo>
                      <a:pt x="6744" y="3253"/>
                      <a:pt x="6795" y="3230"/>
                      <a:pt x="6838" y="3220"/>
                    </a:cubicBezTo>
                    <a:cubicBezTo>
                      <a:pt x="6924" y="3199"/>
                      <a:pt x="7004" y="3157"/>
                      <a:pt x="7090" y="3136"/>
                    </a:cubicBezTo>
                    <a:cubicBezTo>
                      <a:pt x="7111" y="3130"/>
                      <a:pt x="7140" y="3155"/>
                      <a:pt x="7155" y="3139"/>
                    </a:cubicBezTo>
                    <a:cubicBezTo>
                      <a:pt x="7232" y="3050"/>
                      <a:pt x="7283" y="2940"/>
                      <a:pt x="7347" y="2841"/>
                    </a:cubicBezTo>
                    <a:cubicBezTo>
                      <a:pt x="7347" y="2841"/>
                      <a:pt x="7351" y="2817"/>
                      <a:pt x="7353" y="2788"/>
                    </a:cubicBezTo>
                    <a:cubicBezTo>
                      <a:pt x="7465" y="2714"/>
                      <a:pt x="7578" y="2642"/>
                      <a:pt x="7692" y="2571"/>
                    </a:cubicBezTo>
                    <a:cubicBezTo>
                      <a:pt x="7669" y="2629"/>
                      <a:pt x="7622" y="2716"/>
                      <a:pt x="7676" y="2748"/>
                    </a:cubicBezTo>
                    <a:close/>
                    <a:moveTo>
                      <a:pt x="3044" y="6915"/>
                    </a:moveTo>
                    <a:cubicBezTo>
                      <a:pt x="2771" y="6600"/>
                      <a:pt x="2557" y="6244"/>
                      <a:pt x="2435" y="5845"/>
                    </a:cubicBezTo>
                    <a:cubicBezTo>
                      <a:pt x="3104" y="5041"/>
                      <a:pt x="3882" y="4319"/>
                      <a:pt x="4712" y="3703"/>
                    </a:cubicBezTo>
                    <a:cubicBezTo>
                      <a:pt x="4829" y="3949"/>
                      <a:pt x="5007" y="4170"/>
                      <a:pt x="5218" y="4366"/>
                    </a:cubicBezTo>
                    <a:cubicBezTo>
                      <a:pt x="4403" y="5139"/>
                      <a:pt x="3669" y="5999"/>
                      <a:pt x="3044" y="6915"/>
                    </a:cubicBezTo>
                    <a:close/>
                    <a:moveTo>
                      <a:pt x="3047" y="11667"/>
                    </a:moveTo>
                    <a:cubicBezTo>
                      <a:pt x="3057" y="11633"/>
                      <a:pt x="3067" y="11599"/>
                      <a:pt x="3076" y="11565"/>
                    </a:cubicBezTo>
                    <a:cubicBezTo>
                      <a:pt x="3098" y="11559"/>
                      <a:pt x="3117" y="11557"/>
                      <a:pt x="3128" y="11574"/>
                    </a:cubicBezTo>
                    <a:cubicBezTo>
                      <a:pt x="3151" y="11608"/>
                      <a:pt x="3075" y="11632"/>
                      <a:pt x="3047" y="11667"/>
                    </a:cubicBezTo>
                    <a:close/>
                    <a:moveTo>
                      <a:pt x="3118" y="9436"/>
                    </a:moveTo>
                    <a:cubicBezTo>
                      <a:pt x="3150" y="9491"/>
                      <a:pt x="3218" y="9532"/>
                      <a:pt x="3220" y="9595"/>
                    </a:cubicBezTo>
                    <a:cubicBezTo>
                      <a:pt x="3225" y="9792"/>
                      <a:pt x="3175" y="9988"/>
                      <a:pt x="3138" y="10181"/>
                    </a:cubicBezTo>
                    <a:cubicBezTo>
                      <a:pt x="3103" y="10360"/>
                      <a:pt x="3076" y="10284"/>
                      <a:pt x="3028" y="10426"/>
                    </a:cubicBezTo>
                    <a:cubicBezTo>
                      <a:pt x="2976" y="10578"/>
                      <a:pt x="3034" y="10582"/>
                      <a:pt x="2916" y="10735"/>
                    </a:cubicBezTo>
                    <a:cubicBezTo>
                      <a:pt x="2888" y="10772"/>
                      <a:pt x="2825" y="10775"/>
                      <a:pt x="2803" y="10816"/>
                    </a:cubicBezTo>
                    <a:cubicBezTo>
                      <a:pt x="2793" y="10835"/>
                      <a:pt x="2840" y="10838"/>
                      <a:pt x="2853" y="10854"/>
                    </a:cubicBezTo>
                    <a:cubicBezTo>
                      <a:pt x="2929" y="10952"/>
                      <a:pt x="3054" y="11035"/>
                      <a:pt x="3097" y="11146"/>
                    </a:cubicBezTo>
                    <a:cubicBezTo>
                      <a:pt x="3091" y="11167"/>
                      <a:pt x="3084" y="11189"/>
                      <a:pt x="3077" y="11210"/>
                    </a:cubicBezTo>
                    <a:cubicBezTo>
                      <a:pt x="2519" y="10833"/>
                      <a:pt x="2007" y="10385"/>
                      <a:pt x="1605" y="9853"/>
                    </a:cubicBezTo>
                    <a:cubicBezTo>
                      <a:pt x="1969" y="8894"/>
                      <a:pt x="2461" y="7957"/>
                      <a:pt x="3055" y="7071"/>
                    </a:cubicBezTo>
                    <a:cubicBezTo>
                      <a:pt x="3365" y="7407"/>
                      <a:pt x="3737" y="7694"/>
                      <a:pt x="4127" y="7939"/>
                    </a:cubicBezTo>
                    <a:cubicBezTo>
                      <a:pt x="4069" y="8002"/>
                      <a:pt x="4057" y="8124"/>
                      <a:pt x="3991" y="8166"/>
                    </a:cubicBezTo>
                    <a:cubicBezTo>
                      <a:pt x="3940" y="8199"/>
                      <a:pt x="3882" y="8219"/>
                      <a:pt x="3830" y="8249"/>
                    </a:cubicBezTo>
                    <a:cubicBezTo>
                      <a:pt x="3699" y="8326"/>
                      <a:pt x="3737" y="8501"/>
                      <a:pt x="3658" y="8600"/>
                    </a:cubicBezTo>
                    <a:cubicBezTo>
                      <a:pt x="3608" y="8663"/>
                      <a:pt x="3541" y="8710"/>
                      <a:pt x="3478" y="8761"/>
                    </a:cubicBezTo>
                    <a:cubicBezTo>
                      <a:pt x="3478" y="8762"/>
                      <a:pt x="3478" y="8761"/>
                      <a:pt x="3478" y="8762"/>
                    </a:cubicBezTo>
                    <a:cubicBezTo>
                      <a:pt x="3419" y="8875"/>
                      <a:pt x="3369" y="8998"/>
                      <a:pt x="3284" y="9093"/>
                    </a:cubicBezTo>
                    <a:cubicBezTo>
                      <a:pt x="3259" y="9121"/>
                      <a:pt x="3223" y="9138"/>
                      <a:pt x="3199" y="9167"/>
                    </a:cubicBezTo>
                    <a:cubicBezTo>
                      <a:pt x="3188" y="9180"/>
                      <a:pt x="3188" y="9199"/>
                      <a:pt x="3182" y="9216"/>
                    </a:cubicBezTo>
                    <a:cubicBezTo>
                      <a:pt x="3158" y="9289"/>
                      <a:pt x="3080" y="9370"/>
                      <a:pt x="3118" y="9436"/>
                    </a:cubicBezTo>
                    <a:close/>
                    <a:moveTo>
                      <a:pt x="4902" y="7239"/>
                    </a:moveTo>
                    <a:cubicBezTo>
                      <a:pt x="4831" y="7445"/>
                      <a:pt x="4906" y="7456"/>
                      <a:pt x="4694" y="7658"/>
                    </a:cubicBezTo>
                    <a:cubicBezTo>
                      <a:pt x="4668" y="7682"/>
                      <a:pt x="4652" y="7697"/>
                      <a:pt x="4642" y="7706"/>
                    </a:cubicBezTo>
                    <a:cubicBezTo>
                      <a:pt x="4726" y="7549"/>
                      <a:pt x="4813" y="7393"/>
                      <a:pt x="4902" y="7239"/>
                    </a:cubicBezTo>
                    <a:close/>
                    <a:moveTo>
                      <a:pt x="5059" y="6972"/>
                    </a:moveTo>
                    <a:cubicBezTo>
                      <a:pt x="5055" y="6991"/>
                      <a:pt x="5054" y="7012"/>
                      <a:pt x="5044" y="7027"/>
                    </a:cubicBezTo>
                    <a:cubicBezTo>
                      <a:pt x="5032" y="7046"/>
                      <a:pt x="5015" y="7061"/>
                      <a:pt x="4998" y="7076"/>
                    </a:cubicBezTo>
                    <a:cubicBezTo>
                      <a:pt x="5018" y="7041"/>
                      <a:pt x="5039" y="7007"/>
                      <a:pt x="5059" y="6972"/>
                    </a:cubicBezTo>
                    <a:close/>
                    <a:moveTo>
                      <a:pt x="4478" y="7808"/>
                    </a:moveTo>
                    <a:cubicBezTo>
                      <a:pt x="4461" y="7830"/>
                      <a:pt x="4444" y="7852"/>
                      <a:pt x="4418" y="7860"/>
                    </a:cubicBezTo>
                    <a:cubicBezTo>
                      <a:pt x="4358" y="7878"/>
                      <a:pt x="4293" y="7879"/>
                      <a:pt x="4231" y="7891"/>
                    </a:cubicBezTo>
                    <a:cubicBezTo>
                      <a:pt x="3821" y="7638"/>
                      <a:pt x="3430" y="7340"/>
                      <a:pt x="3110" y="6990"/>
                    </a:cubicBezTo>
                    <a:cubicBezTo>
                      <a:pt x="3736" y="6069"/>
                      <a:pt x="4472" y="5206"/>
                      <a:pt x="5290" y="4431"/>
                    </a:cubicBezTo>
                    <a:cubicBezTo>
                      <a:pt x="5490" y="4606"/>
                      <a:pt x="5715" y="4759"/>
                      <a:pt x="5942" y="4891"/>
                    </a:cubicBezTo>
                    <a:cubicBezTo>
                      <a:pt x="5936" y="4898"/>
                      <a:pt x="5930" y="4904"/>
                      <a:pt x="5927" y="4912"/>
                    </a:cubicBezTo>
                    <a:cubicBezTo>
                      <a:pt x="5858" y="5062"/>
                      <a:pt x="5866" y="5151"/>
                      <a:pt x="5763" y="5283"/>
                    </a:cubicBezTo>
                    <a:cubicBezTo>
                      <a:pt x="5721" y="5336"/>
                      <a:pt x="5540" y="5477"/>
                      <a:pt x="5538" y="5561"/>
                    </a:cubicBezTo>
                    <a:cubicBezTo>
                      <a:pt x="5538" y="5589"/>
                      <a:pt x="5597" y="5590"/>
                      <a:pt x="5601" y="5618"/>
                    </a:cubicBezTo>
                    <a:cubicBezTo>
                      <a:pt x="5610" y="5671"/>
                      <a:pt x="5568" y="5724"/>
                      <a:pt x="5573" y="5778"/>
                    </a:cubicBezTo>
                    <a:cubicBezTo>
                      <a:pt x="5583" y="5874"/>
                      <a:pt x="5589" y="5926"/>
                      <a:pt x="5595" y="5953"/>
                    </a:cubicBezTo>
                    <a:cubicBezTo>
                      <a:pt x="5190" y="6549"/>
                      <a:pt x="4817" y="7169"/>
                      <a:pt x="4478" y="7808"/>
                    </a:cubicBezTo>
                    <a:close/>
                    <a:moveTo>
                      <a:pt x="8253" y="14993"/>
                    </a:moveTo>
                    <a:cubicBezTo>
                      <a:pt x="8253" y="15063"/>
                      <a:pt x="8166" y="15105"/>
                      <a:pt x="8141" y="15170"/>
                    </a:cubicBezTo>
                    <a:cubicBezTo>
                      <a:pt x="8126" y="15208"/>
                      <a:pt x="8165" y="15260"/>
                      <a:pt x="8140" y="15291"/>
                    </a:cubicBezTo>
                    <a:cubicBezTo>
                      <a:pt x="8109" y="15329"/>
                      <a:pt x="8019" y="15297"/>
                      <a:pt x="8002" y="15343"/>
                    </a:cubicBezTo>
                    <a:cubicBezTo>
                      <a:pt x="7984" y="15392"/>
                      <a:pt x="8047" y="15436"/>
                      <a:pt x="8070" y="15483"/>
                    </a:cubicBezTo>
                    <a:cubicBezTo>
                      <a:pt x="8093" y="15530"/>
                      <a:pt x="8108" y="15582"/>
                      <a:pt x="8139" y="15625"/>
                    </a:cubicBezTo>
                    <a:cubicBezTo>
                      <a:pt x="8140" y="15627"/>
                      <a:pt x="8142" y="15628"/>
                      <a:pt x="8143" y="15630"/>
                    </a:cubicBezTo>
                    <a:cubicBezTo>
                      <a:pt x="8178" y="15656"/>
                      <a:pt x="8216" y="15678"/>
                      <a:pt x="8253" y="15702"/>
                    </a:cubicBezTo>
                    <a:cubicBezTo>
                      <a:pt x="8253" y="15721"/>
                      <a:pt x="8253" y="15741"/>
                      <a:pt x="8253" y="15760"/>
                    </a:cubicBezTo>
                    <a:cubicBezTo>
                      <a:pt x="8251" y="15761"/>
                      <a:pt x="8251" y="15763"/>
                      <a:pt x="8252" y="15767"/>
                    </a:cubicBezTo>
                    <a:cubicBezTo>
                      <a:pt x="8252" y="15768"/>
                      <a:pt x="8252" y="15768"/>
                      <a:pt x="8253" y="15769"/>
                    </a:cubicBezTo>
                    <a:cubicBezTo>
                      <a:pt x="8251" y="16000"/>
                      <a:pt x="8249" y="16231"/>
                      <a:pt x="8247" y="16462"/>
                    </a:cubicBezTo>
                    <a:cubicBezTo>
                      <a:pt x="7790" y="16398"/>
                      <a:pt x="7334" y="16299"/>
                      <a:pt x="6883" y="16193"/>
                    </a:cubicBezTo>
                    <a:cubicBezTo>
                      <a:pt x="6304" y="16058"/>
                      <a:pt x="5703" y="15877"/>
                      <a:pt x="5109" y="15648"/>
                    </a:cubicBezTo>
                    <a:cubicBezTo>
                      <a:pt x="5110" y="15531"/>
                      <a:pt x="5111" y="15414"/>
                      <a:pt x="5112" y="15296"/>
                    </a:cubicBezTo>
                    <a:cubicBezTo>
                      <a:pt x="5117" y="14907"/>
                      <a:pt x="5186" y="14517"/>
                      <a:pt x="5228" y="14122"/>
                    </a:cubicBezTo>
                    <a:cubicBezTo>
                      <a:pt x="5244" y="13966"/>
                      <a:pt x="5265" y="13809"/>
                      <a:pt x="5287" y="13653"/>
                    </a:cubicBezTo>
                    <a:cubicBezTo>
                      <a:pt x="5307" y="13658"/>
                      <a:pt x="5327" y="13662"/>
                      <a:pt x="5347" y="13667"/>
                    </a:cubicBezTo>
                    <a:cubicBezTo>
                      <a:pt x="5364" y="13672"/>
                      <a:pt x="5280" y="13667"/>
                      <a:pt x="5295" y="13678"/>
                    </a:cubicBezTo>
                    <a:cubicBezTo>
                      <a:pt x="5342" y="13711"/>
                      <a:pt x="5406" y="13716"/>
                      <a:pt x="5457" y="13745"/>
                    </a:cubicBezTo>
                    <a:cubicBezTo>
                      <a:pt x="5479" y="13757"/>
                      <a:pt x="5485" y="13797"/>
                      <a:pt x="5510" y="13797"/>
                    </a:cubicBezTo>
                    <a:cubicBezTo>
                      <a:pt x="5571" y="13796"/>
                      <a:pt x="5627" y="13761"/>
                      <a:pt x="5685" y="13743"/>
                    </a:cubicBezTo>
                    <a:cubicBezTo>
                      <a:pt x="5777" y="13715"/>
                      <a:pt x="5868" y="13680"/>
                      <a:pt x="5962" y="13660"/>
                    </a:cubicBezTo>
                    <a:cubicBezTo>
                      <a:pt x="6012" y="13649"/>
                      <a:pt x="6065" y="13657"/>
                      <a:pt x="6117" y="13651"/>
                    </a:cubicBezTo>
                    <a:cubicBezTo>
                      <a:pt x="6322" y="13627"/>
                      <a:pt x="6526" y="13588"/>
                      <a:pt x="6732" y="13571"/>
                    </a:cubicBezTo>
                    <a:cubicBezTo>
                      <a:pt x="6941" y="13554"/>
                      <a:pt x="7095" y="13690"/>
                      <a:pt x="7175" y="13876"/>
                    </a:cubicBezTo>
                    <a:cubicBezTo>
                      <a:pt x="7192" y="13914"/>
                      <a:pt x="7182" y="13964"/>
                      <a:pt x="7207" y="13998"/>
                    </a:cubicBezTo>
                    <a:cubicBezTo>
                      <a:pt x="7244" y="14048"/>
                      <a:pt x="7309" y="14071"/>
                      <a:pt x="7352" y="14116"/>
                    </a:cubicBezTo>
                    <a:cubicBezTo>
                      <a:pt x="7361" y="14125"/>
                      <a:pt x="7346" y="14158"/>
                      <a:pt x="7357" y="14152"/>
                    </a:cubicBezTo>
                    <a:cubicBezTo>
                      <a:pt x="7411" y="14121"/>
                      <a:pt x="7439" y="14033"/>
                      <a:pt x="7502" y="14032"/>
                    </a:cubicBezTo>
                    <a:cubicBezTo>
                      <a:pt x="7547" y="14031"/>
                      <a:pt x="7531" y="14127"/>
                      <a:pt x="7570" y="14149"/>
                    </a:cubicBezTo>
                    <a:cubicBezTo>
                      <a:pt x="7594" y="14163"/>
                      <a:pt x="7557" y="14093"/>
                      <a:pt x="7562" y="14065"/>
                    </a:cubicBezTo>
                    <a:cubicBezTo>
                      <a:pt x="7563" y="14057"/>
                      <a:pt x="7579" y="14054"/>
                      <a:pt x="7585" y="14059"/>
                    </a:cubicBezTo>
                    <a:cubicBezTo>
                      <a:pt x="7607" y="14076"/>
                      <a:pt x="7610" y="14118"/>
                      <a:pt x="7637" y="14124"/>
                    </a:cubicBezTo>
                    <a:cubicBezTo>
                      <a:pt x="7662" y="14128"/>
                      <a:pt x="7676" y="14080"/>
                      <a:pt x="7701" y="14082"/>
                    </a:cubicBezTo>
                    <a:cubicBezTo>
                      <a:pt x="7720" y="14084"/>
                      <a:pt x="7710" y="14126"/>
                      <a:pt x="7729" y="14132"/>
                    </a:cubicBezTo>
                    <a:cubicBezTo>
                      <a:pt x="7778" y="14146"/>
                      <a:pt x="7842" y="14166"/>
                      <a:pt x="7881" y="14133"/>
                    </a:cubicBezTo>
                    <a:cubicBezTo>
                      <a:pt x="7909" y="14110"/>
                      <a:pt x="7824" y="14050"/>
                      <a:pt x="7853" y="14027"/>
                    </a:cubicBezTo>
                    <a:cubicBezTo>
                      <a:pt x="7874" y="14010"/>
                      <a:pt x="8029" y="14142"/>
                      <a:pt x="8034" y="14149"/>
                    </a:cubicBezTo>
                    <a:cubicBezTo>
                      <a:pt x="8058" y="14187"/>
                      <a:pt x="8040" y="14254"/>
                      <a:pt x="8079" y="14276"/>
                    </a:cubicBezTo>
                    <a:cubicBezTo>
                      <a:pt x="8124" y="14301"/>
                      <a:pt x="8195" y="14224"/>
                      <a:pt x="8232" y="14260"/>
                    </a:cubicBezTo>
                    <a:cubicBezTo>
                      <a:pt x="8267" y="14293"/>
                      <a:pt x="8199" y="14354"/>
                      <a:pt x="8209" y="14400"/>
                    </a:cubicBezTo>
                    <a:cubicBezTo>
                      <a:pt x="8215" y="14429"/>
                      <a:pt x="8244" y="14449"/>
                      <a:pt x="8264" y="14472"/>
                    </a:cubicBezTo>
                    <a:cubicBezTo>
                      <a:pt x="8264" y="14506"/>
                      <a:pt x="8262" y="14541"/>
                      <a:pt x="8262" y="14575"/>
                    </a:cubicBezTo>
                    <a:cubicBezTo>
                      <a:pt x="8262" y="14598"/>
                      <a:pt x="8262" y="14620"/>
                      <a:pt x="8262" y="14642"/>
                    </a:cubicBezTo>
                    <a:cubicBezTo>
                      <a:pt x="8258" y="14655"/>
                      <a:pt x="8254" y="14668"/>
                      <a:pt x="8252" y="14681"/>
                    </a:cubicBezTo>
                    <a:cubicBezTo>
                      <a:pt x="8244" y="14738"/>
                      <a:pt x="8257" y="14800"/>
                      <a:pt x="8235" y="14854"/>
                    </a:cubicBezTo>
                    <a:cubicBezTo>
                      <a:pt x="8219" y="14893"/>
                      <a:pt x="8138" y="14900"/>
                      <a:pt x="8144" y="14942"/>
                    </a:cubicBezTo>
                    <a:cubicBezTo>
                      <a:pt x="8149" y="14982"/>
                      <a:pt x="8254" y="14953"/>
                      <a:pt x="8253" y="14993"/>
                    </a:cubicBezTo>
                    <a:close/>
                    <a:moveTo>
                      <a:pt x="8349" y="15794"/>
                    </a:moveTo>
                    <a:cubicBezTo>
                      <a:pt x="8349" y="15790"/>
                      <a:pt x="8349" y="15786"/>
                      <a:pt x="8349" y="15783"/>
                    </a:cubicBezTo>
                    <a:cubicBezTo>
                      <a:pt x="8351" y="15785"/>
                      <a:pt x="8354" y="15787"/>
                      <a:pt x="8356" y="15790"/>
                    </a:cubicBezTo>
                    <a:cubicBezTo>
                      <a:pt x="8362" y="15796"/>
                      <a:pt x="8358" y="15797"/>
                      <a:pt x="8349" y="15794"/>
                    </a:cubicBezTo>
                    <a:close/>
                    <a:moveTo>
                      <a:pt x="8384" y="15879"/>
                    </a:moveTo>
                    <a:cubicBezTo>
                      <a:pt x="8486" y="15970"/>
                      <a:pt x="8485" y="16001"/>
                      <a:pt x="8584" y="16096"/>
                    </a:cubicBezTo>
                    <a:cubicBezTo>
                      <a:pt x="8594" y="16105"/>
                      <a:pt x="8607" y="16111"/>
                      <a:pt x="8617" y="16120"/>
                    </a:cubicBezTo>
                    <a:cubicBezTo>
                      <a:pt x="8668" y="16164"/>
                      <a:pt x="8722" y="16204"/>
                      <a:pt x="8767" y="16254"/>
                    </a:cubicBezTo>
                    <a:cubicBezTo>
                      <a:pt x="8794" y="16286"/>
                      <a:pt x="8815" y="16323"/>
                      <a:pt x="8831" y="16361"/>
                    </a:cubicBezTo>
                    <a:cubicBezTo>
                      <a:pt x="8854" y="16414"/>
                      <a:pt x="8834" y="16493"/>
                      <a:pt x="8882" y="16525"/>
                    </a:cubicBezTo>
                    <a:cubicBezTo>
                      <a:pt x="8949" y="16569"/>
                      <a:pt x="9103" y="16475"/>
                      <a:pt x="9120" y="16553"/>
                    </a:cubicBezTo>
                    <a:cubicBezTo>
                      <a:pt x="9122" y="16565"/>
                      <a:pt x="9120" y="16572"/>
                      <a:pt x="9113" y="16576"/>
                    </a:cubicBezTo>
                    <a:cubicBezTo>
                      <a:pt x="8894" y="16558"/>
                      <a:pt x="8673" y="16515"/>
                      <a:pt x="8449" y="16489"/>
                    </a:cubicBezTo>
                    <a:cubicBezTo>
                      <a:pt x="8414" y="16484"/>
                      <a:pt x="8379" y="16480"/>
                      <a:pt x="8344" y="16475"/>
                    </a:cubicBezTo>
                    <a:cubicBezTo>
                      <a:pt x="8345" y="16268"/>
                      <a:pt x="8347" y="16061"/>
                      <a:pt x="8349" y="15854"/>
                    </a:cubicBezTo>
                    <a:cubicBezTo>
                      <a:pt x="8361" y="15862"/>
                      <a:pt x="8373" y="15870"/>
                      <a:pt x="8384" y="15879"/>
                    </a:cubicBezTo>
                    <a:close/>
                    <a:moveTo>
                      <a:pt x="9313" y="17649"/>
                    </a:moveTo>
                    <a:cubicBezTo>
                      <a:pt x="9337" y="17914"/>
                      <a:pt x="9153" y="17857"/>
                      <a:pt x="9043" y="18016"/>
                    </a:cubicBezTo>
                    <a:cubicBezTo>
                      <a:pt x="9022" y="18047"/>
                      <a:pt x="9016" y="18086"/>
                      <a:pt x="9010" y="18123"/>
                    </a:cubicBezTo>
                    <a:cubicBezTo>
                      <a:pt x="8979" y="18300"/>
                      <a:pt x="8947" y="18477"/>
                      <a:pt x="8933" y="18656"/>
                    </a:cubicBezTo>
                    <a:cubicBezTo>
                      <a:pt x="8918" y="18831"/>
                      <a:pt x="9039" y="18843"/>
                      <a:pt x="9140" y="18962"/>
                    </a:cubicBezTo>
                    <a:cubicBezTo>
                      <a:pt x="9190" y="19021"/>
                      <a:pt x="9247" y="19074"/>
                      <a:pt x="9292" y="19136"/>
                    </a:cubicBezTo>
                    <a:cubicBezTo>
                      <a:pt x="9304" y="19152"/>
                      <a:pt x="9312" y="19170"/>
                      <a:pt x="9321" y="19187"/>
                    </a:cubicBezTo>
                    <a:cubicBezTo>
                      <a:pt x="9004" y="19159"/>
                      <a:pt x="8659" y="19110"/>
                      <a:pt x="8330" y="19054"/>
                    </a:cubicBezTo>
                    <a:cubicBezTo>
                      <a:pt x="8333" y="18226"/>
                      <a:pt x="8337" y="17399"/>
                      <a:pt x="8343" y="16572"/>
                    </a:cubicBezTo>
                    <a:cubicBezTo>
                      <a:pt x="8375" y="16576"/>
                      <a:pt x="8406" y="16581"/>
                      <a:pt x="8437" y="16584"/>
                    </a:cubicBezTo>
                    <a:cubicBezTo>
                      <a:pt x="8595" y="16603"/>
                      <a:pt x="8754" y="16631"/>
                      <a:pt x="8914" y="16652"/>
                    </a:cubicBezTo>
                    <a:cubicBezTo>
                      <a:pt x="8952" y="16697"/>
                      <a:pt x="9025" y="16749"/>
                      <a:pt x="9037" y="16768"/>
                    </a:cubicBezTo>
                    <a:cubicBezTo>
                      <a:pt x="9048" y="16788"/>
                      <a:pt x="9044" y="16814"/>
                      <a:pt x="9047" y="16837"/>
                    </a:cubicBezTo>
                    <a:cubicBezTo>
                      <a:pt x="9065" y="16960"/>
                      <a:pt x="9070" y="17085"/>
                      <a:pt x="9101" y="17206"/>
                    </a:cubicBezTo>
                    <a:cubicBezTo>
                      <a:pt x="9111" y="17245"/>
                      <a:pt x="9202" y="17415"/>
                      <a:pt x="9244" y="17469"/>
                    </a:cubicBezTo>
                    <a:cubicBezTo>
                      <a:pt x="9261" y="17490"/>
                      <a:pt x="9293" y="17500"/>
                      <a:pt x="9302" y="17526"/>
                    </a:cubicBezTo>
                    <a:cubicBezTo>
                      <a:pt x="9317" y="17564"/>
                      <a:pt x="9309" y="17608"/>
                      <a:pt x="9313" y="17649"/>
                    </a:cubicBezTo>
                    <a:close/>
                    <a:moveTo>
                      <a:pt x="9298" y="6030"/>
                    </a:moveTo>
                    <a:cubicBezTo>
                      <a:pt x="9308" y="6053"/>
                      <a:pt x="9330" y="6064"/>
                      <a:pt x="9354" y="6073"/>
                    </a:cubicBezTo>
                    <a:cubicBezTo>
                      <a:pt x="9344" y="6120"/>
                      <a:pt x="9335" y="6167"/>
                      <a:pt x="9326" y="6214"/>
                    </a:cubicBezTo>
                    <a:cubicBezTo>
                      <a:pt x="9264" y="6530"/>
                      <a:pt x="9206" y="6845"/>
                      <a:pt x="9150" y="7162"/>
                    </a:cubicBezTo>
                    <a:cubicBezTo>
                      <a:pt x="9014" y="7126"/>
                      <a:pt x="8979" y="7023"/>
                      <a:pt x="8857" y="6954"/>
                    </a:cubicBezTo>
                    <a:cubicBezTo>
                      <a:pt x="8835" y="6941"/>
                      <a:pt x="8799" y="6968"/>
                      <a:pt x="8779" y="6952"/>
                    </a:cubicBezTo>
                    <a:cubicBezTo>
                      <a:pt x="8578" y="6779"/>
                      <a:pt x="8972" y="6766"/>
                      <a:pt x="8985" y="6602"/>
                    </a:cubicBezTo>
                    <a:cubicBezTo>
                      <a:pt x="8991" y="6524"/>
                      <a:pt x="8849" y="6473"/>
                      <a:pt x="8870" y="6397"/>
                    </a:cubicBezTo>
                    <a:cubicBezTo>
                      <a:pt x="8888" y="6333"/>
                      <a:pt x="9067" y="6287"/>
                      <a:pt x="9015" y="6183"/>
                    </a:cubicBezTo>
                    <a:cubicBezTo>
                      <a:pt x="8992" y="6138"/>
                      <a:pt x="8914" y="6170"/>
                      <a:pt x="8865" y="6156"/>
                    </a:cubicBezTo>
                    <a:cubicBezTo>
                      <a:pt x="8838" y="6149"/>
                      <a:pt x="8817" y="6123"/>
                      <a:pt x="8790" y="6120"/>
                    </a:cubicBezTo>
                    <a:cubicBezTo>
                      <a:pt x="8746" y="6117"/>
                      <a:pt x="8704" y="6136"/>
                      <a:pt x="8661" y="6138"/>
                    </a:cubicBezTo>
                    <a:cubicBezTo>
                      <a:pt x="8270" y="6162"/>
                      <a:pt x="7878" y="6180"/>
                      <a:pt x="7486" y="6201"/>
                    </a:cubicBezTo>
                    <a:cubicBezTo>
                      <a:pt x="7576" y="6002"/>
                      <a:pt x="7667" y="5804"/>
                      <a:pt x="7761" y="5608"/>
                    </a:cubicBezTo>
                    <a:cubicBezTo>
                      <a:pt x="8094" y="5694"/>
                      <a:pt x="8431" y="5763"/>
                      <a:pt x="8770" y="5822"/>
                    </a:cubicBezTo>
                    <a:cubicBezTo>
                      <a:pt x="8971" y="5857"/>
                      <a:pt x="9177" y="5896"/>
                      <a:pt x="9385" y="5917"/>
                    </a:cubicBezTo>
                    <a:cubicBezTo>
                      <a:pt x="9383" y="5927"/>
                      <a:pt x="9381" y="5936"/>
                      <a:pt x="9379" y="5946"/>
                    </a:cubicBezTo>
                    <a:cubicBezTo>
                      <a:pt x="9376" y="5946"/>
                      <a:pt x="9372" y="5946"/>
                      <a:pt x="9369" y="5947"/>
                    </a:cubicBezTo>
                    <a:cubicBezTo>
                      <a:pt x="9333" y="5952"/>
                      <a:pt x="9284" y="5997"/>
                      <a:pt x="9298" y="6030"/>
                    </a:cubicBezTo>
                    <a:close/>
                    <a:moveTo>
                      <a:pt x="10252" y="4803"/>
                    </a:moveTo>
                    <a:cubicBezTo>
                      <a:pt x="10277" y="4816"/>
                      <a:pt x="10249" y="4868"/>
                      <a:pt x="10272" y="4885"/>
                    </a:cubicBezTo>
                    <a:cubicBezTo>
                      <a:pt x="10315" y="4916"/>
                      <a:pt x="10377" y="4908"/>
                      <a:pt x="10426" y="4930"/>
                    </a:cubicBezTo>
                    <a:cubicBezTo>
                      <a:pt x="10459" y="4945"/>
                      <a:pt x="10481" y="4978"/>
                      <a:pt x="10515" y="4992"/>
                    </a:cubicBezTo>
                    <a:cubicBezTo>
                      <a:pt x="10531" y="5000"/>
                      <a:pt x="10561" y="4976"/>
                      <a:pt x="10569" y="4992"/>
                    </a:cubicBezTo>
                    <a:cubicBezTo>
                      <a:pt x="10632" y="5130"/>
                      <a:pt x="10675" y="5277"/>
                      <a:pt x="10711" y="5424"/>
                    </a:cubicBezTo>
                    <a:cubicBezTo>
                      <a:pt x="10714" y="5436"/>
                      <a:pt x="10665" y="5418"/>
                      <a:pt x="10673" y="5428"/>
                    </a:cubicBezTo>
                    <a:cubicBezTo>
                      <a:pt x="10702" y="5463"/>
                      <a:pt x="10753" y="5476"/>
                      <a:pt x="10783" y="5510"/>
                    </a:cubicBezTo>
                    <a:cubicBezTo>
                      <a:pt x="10801" y="5530"/>
                      <a:pt x="10797" y="5563"/>
                      <a:pt x="10811" y="5586"/>
                    </a:cubicBezTo>
                    <a:cubicBezTo>
                      <a:pt x="10831" y="5618"/>
                      <a:pt x="10860" y="5642"/>
                      <a:pt x="10882" y="5673"/>
                    </a:cubicBezTo>
                    <a:cubicBezTo>
                      <a:pt x="10906" y="5707"/>
                      <a:pt x="10913" y="5759"/>
                      <a:pt x="10950" y="5778"/>
                    </a:cubicBezTo>
                    <a:cubicBezTo>
                      <a:pt x="10984" y="5796"/>
                      <a:pt x="11021" y="5810"/>
                      <a:pt x="11057" y="5822"/>
                    </a:cubicBezTo>
                    <a:cubicBezTo>
                      <a:pt x="10753" y="5826"/>
                      <a:pt x="10448" y="5829"/>
                      <a:pt x="10143" y="5831"/>
                    </a:cubicBezTo>
                    <a:cubicBezTo>
                      <a:pt x="10143" y="5811"/>
                      <a:pt x="10136" y="5788"/>
                      <a:pt x="10149" y="5775"/>
                    </a:cubicBezTo>
                    <a:cubicBezTo>
                      <a:pt x="10179" y="5745"/>
                      <a:pt x="10239" y="5760"/>
                      <a:pt x="10267" y="5729"/>
                    </a:cubicBezTo>
                    <a:cubicBezTo>
                      <a:pt x="10286" y="5708"/>
                      <a:pt x="10283" y="5666"/>
                      <a:pt x="10265" y="5645"/>
                    </a:cubicBezTo>
                    <a:cubicBezTo>
                      <a:pt x="10197" y="5565"/>
                      <a:pt x="10079" y="5634"/>
                      <a:pt x="10167" y="5493"/>
                    </a:cubicBezTo>
                    <a:cubicBezTo>
                      <a:pt x="10325" y="5238"/>
                      <a:pt x="10419" y="5539"/>
                      <a:pt x="10497" y="5560"/>
                    </a:cubicBezTo>
                    <a:cubicBezTo>
                      <a:pt x="10522" y="5566"/>
                      <a:pt x="10535" y="5513"/>
                      <a:pt x="10527" y="5488"/>
                    </a:cubicBezTo>
                    <a:cubicBezTo>
                      <a:pt x="10494" y="5389"/>
                      <a:pt x="10363" y="5330"/>
                      <a:pt x="10283" y="5294"/>
                    </a:cubicBezTo>
                    <a:cubicBezTo>
                      <a:pt x="10262" y="5285"/>
                      <a:pt x="10077" y="5234"/>
                      <a:pt x="10065" y="5208"/>
                    </a:cubicBezTo>
                    <a:cubicBezTo>
                      <a:pt x="10050" y="5175"/>
                      <a:pt x="10131" y="5128"/>
                      <a:pt x="10102" y="5107"/>
                    </a:cubicBezTo>
                    <a:cubicBezTo>
                      <a:pt x="10054" y="5072"/>
                      <a:pt x="9982" y="5114"/>
                      <a:pt x="9922" y="5105"/>
                    </a:cubicBezTo>
                    <a:cubicBezTo>
                      <a:pt x="9762" y="5081"/>
                      <a:pt x="9746" y="4952"/>
                      <a:pt x="9710" y="4843"/>
                    </a:cubicBezTo>
                    <a:cubicBezTo>
                      <a:pt x="9744" y="4694"/>
                      <a:pt x="9778" y="4545"/>
                      <a:pt x="9813" y="4396"/>
                    </a:cubicBezTo>
                    <a:cubicBezTo>
                      <a:pt x="9916" y="4438"/>
                      <a:pt x="9950" y="4417"/>
                      <a:pt x="10026" y="4626"/>
                    </a:cubicBezTo>
                    <a:cubicBezTo>
                      <a:pt x="10034" y="4648"/>
                      <a:pt x="9949" y="4620"/>
                      <a:pt x="9958" y="4642"/>
                    </a:cubicBezTo>
                    <a:cubicBezTo>
                      <a:pt x="9981" y="4701"/>
                      <a:pt x="10032" y="4751"/>
                      <a:pt x="10088" y="4781"/>
                    </a:cubicBezTo>
                    <a:cubicBezTo>
                      <a:pt x="10136" y="4807"/>
                      <a:pt x="10204" y="4776"/>
                      <a:pt x="10252" y="4803"/>
                    </a:cubicBezTo>
                    <a:close/>
                    <a:moveTo>
                      <a:pt x="10984" y="641"/>
                    </a:moveTo>
                    <a:cubicBezTo>
                      <a:pt x="10928" y="736"/>
                      <a:pt x="10877" y="829"/>
                      <a:pt x="10829" y="927"/>
                    </a:cubicBezTo>
                    <a:cubicBezTo>
                      <a:pt x="10825" y="928"/>
                      <a:pt x="10821" y="928"/>
                      <a:pt x="10817" y="929"/>
                    </a:cubicBezTo>
                    <a:cubicBezTo>
                      <a:pt x="10787" y="723"/>
                      <a:pt x="10753" y="489"/>
                      <a:pt x="10677" y="322"/>
                    </a:cubicBezTo>
                    <a:cubicBezTo>
                      <a:pt x="10669" y="306"/>
                      <a:pt x="10660" y="294"/>
                      <a:pt x="10650" y="276"/>
                    </a:cubicBezTo>
                    <a:cubicBezTo>
                      <a:pt x="10693" y="275"/>
                      <a:pt x="10737" y="289"/>
                      <a:pt x="10781" y="289"/>
                    </a:cubicBezTo>
                    <a:lnTo>
                      <a:pt x="10782" y="289"/>
                    </a:lnTo>
                    <a:cubicBezTo>
                      <a:pt x="10934" y="289"/>
                      <a:pt x="11084" y="280"/>
                      <a:pt x="11231" y="289"/>
                    </a:cubicBezTo>
                    <a:cubicBezTo>
                      <a:pt x="11129" y="393"/>
                      <a:pt x="11042" y="544"/>
                      <a:pt x="10984" y="641"/>
                    </a:cubicBezTo>
                    <a:close/>
                    <a:moveTo>
                      <a:pt x="11427" y="579"/>
                    </a:moveTo>
                    <a:cubicBezTo>
                      <a:pt x="11291" y="661"/>
                      <a:pt x="11160" y="752"/>
                      <a:pt x="11034" y="848"/>
                    </a:cubicBezTo>
                    <a:cubicBezTo>
                      <a:pt x="11019" y="860"/>
                      <a:pt x="11004" y="872"/>
                      <a:pt x="10989" y="884"/>
                    </a:cubicBezTo>
                    <a:cubicBezTo>
                      <a:pt x="10978" y="887"/>
                      <a:pt x="10966" y="889"/>
                      <a:pt x="10954" y="892"/>
                    </a:cubicBezTo>
                    <a:cubicBezTo>
                      <a:pt x="10990" y="821"/>
                      <a:pt x="11027" y="751"/>
                      <a:pt x="11067" y="683"/>
                    </a:cubicBezTo>
                    <a:cubicBezTo>
                      <a:pt x="11137" y="560"/>
                      <a:pt x="11267" y="341"/>
                      <a:pt x="11365" y="286"/>
                    </a:cubicBezTo>
                    <a:cubicBezTo>
                      <a:pt x="11367" y="286"/>
                      <a:pt x="11368" y="285"/>
                      <a:pt x="11369" y="284"/>
                    </a:cubicBezTo>
                    <a:cubicBezTo>
                      <a:pt x="11544" y="298"/>
                      <a:pt x="11714" y="318"/>
                      <a:pt x="11877" y="344"/>
                    </a:cubicBezTo>
                    <a:cubicBezTo>
                      <a:pt x="11711" y="413"/>
                      <a:pt x="11540" y="511"/>
                      <a:pt x="11427" y="579"/>
                    </a:cubicBezTo>
                    <a:close/>
                    <a:moveTo>
                      <a:pt x="11960" y="608"/>
                    </a:moveTo>
                    <a:cubicBezTo>
                      <a:pt x="11740" y="668"/>
                      <a:pt x="11527" y="742"/>
                      <a:pt x="11316" y="825"/>
                    </a:cubicBezTo>
                    <a:cubicBezTo>
                      <a:pt x="11285" y="825"/>
                      <a:pt x="11253" y="828"/>
                      <a:pt x="11219" y="833"/>
                    </a:cubicBezTo>
                    <a:cubicBezTo>
                      <a:pt x="11303" y="773"/>
                      <a:pt x="11389" y="715"/>
                      <a:pt x="11477" y="662"/>
                    </a:cubicBezTo>
                    <a:cubicBezTo>
                      <a:pt x="11623" y="572"/>
                      <a:pt x="11883" y="430"/>
                      <a:pt x="12069" y="378"/>
                    </a:cubicBezTo>
                    <a:cubicBezTo>
                      <a:pt x="12229" y="409"/>
                      <a:pt x="12382" y="445"/>
                      <a:pt x="12527" y="486"/>
                    </a:cubicBezTo>
                    <a:cubicBezTo>
                      <a:pt x="12338" y="516"/>
                      <a:pt x="12149" y="557"/>
                      <a:pt x="11960" y="608"/>
                    </a:cubicBezTo>
                    <a:close/>
                    <a:moveTo>
                      <a:pt x="13588" y="990"/>
                    </a:moveTo>
                    <a:cubicBezTo>
                      <a:pt x="13586" y="991"/>
                      <a:pt x="13583" y="992"/>
                      <a:pt x="13580" y="992"/>
                    </a:cubicBezTo>
                    <a:cubicBezTo>
                      <a:pt x="13354" y="970"/>
                      <a:pt x="13137" y="954"/>
                      <a:pt x="13080" y="949"/>
                    </a:cubicBezTo>
                    <a:cubicBezTo>
                      <a:pt x="13036" y="945"/>
                      <a:pt x="12991" y="934"/>
                      <a:pt x="12945" y="934"/>
                    </a:cubicBezTo>
                    <a:cubicBezTo>
                      <a:pt x="12944" y="934"/>
                      <a:pt x="12941" y="925"/>
                      <a:pt x="12937" y="925"/>
                    </a:cubicBezTo>
                    <a:lnTo>
                      <a:pt x="12902" y="925"/>
                    </a:lnTo>
                    <a:cubicBezTo>
                      <a:pt x="12693" y="925"/>
                      <a:pt x="12483" y="928"/>
                      <a:pt x="12272" y="928"/>
                    </a:cubicBezTo>
                    <a:cubicBezTo>
                      <a:pt x="12074" y="928"/>
                      <a:pt x="11876" y="938"/>
                      <a:pt x="11677" y="957"/>
                    </a:cubicBezTo>
                    <a:cubicBezTo>
                      <a:pt x="11665" y="952"/>
                      <a:pt x="11653" y="948"/>
                      <a:pt x="11641" y="942"/>
                    </a:cubicBezTo>
                    <a:cubicBezTo>
                      <a:pt x="11861" y="893"/>
                      <a:pt x="12081" y="855"/>
                      <a:pt x="12296" y="849"/>
                    </a:cubicBezTo>
                    <a:cubicBezTo>
                      <a:pt x="12522" y="844"/>
                      <a:pt x="12749" y="840"/>
                      <a:pt x="12975" y="836"/>
                    </a:cubicBezTo>
                    <a:cubicBezTo>
                      <a:pt x="13070" y="852"/>
                      <a:pt x="13180" y="869"/>
                      <a:pt x="13255" y="877"/>
                    </a:cubicBezTo>
                    <a:cubicBezTo>
                      <a:pt x="13301" y="883"/>
                      <a:pt x="13164" y="857"/>
                      <a:pt x="13120" y="843"/>
                    </a:cubicBezTo>
                    <a:cubicBezTo>
                      <a:pt x="13117" y="842"/>
                      <a:pt x="13108" y="839"/>
                      <a:pt x="13094" y="834"/>
                    </a:cubicBezTo>
                    <a:cubicBezTo>
                      <a:pt x="13182" y="833"/>
                      <a:pt x="13270" y="831"/>
                      <a:pt x="13358" y="830"/>
                    </a:cubicBezTo>
                    <a:cubicBezTo>
                      <a:pt x="13443" y="881"/>
                      <a:pt x="13520" y="935"/>
                      <a:pt x="13588" y="990"/>
                    </a:cubicBezTo>
                    <a:close/>
                    <a:moveTo>
                      <a:pt x="14183" y="1009"/>
                    </a:moveTo>
                    <a:cubicBezTo>
                      <a:pt x="14076" y="1026"/>
                      <a:pt x="13973" y="923"/>
                      <a:pt x="13865" y="936"/>
                    </a:cubicBezTo>
                    <a:cubicBezTo>
                      <a:pt x="13811" y="942"/>
                      <a:pt x="13758" y="952"/>
                      <a:pt x="13706" y="963"/>
                    </a:cubicBezTo>
                    <a:cubicBezTo>
                      <a:pt x="13653" y="916"/>
                      <a:pt x="13595" y="871"/>
                      <a:pt x="13532" y="827"/>
                    </a:cubicBezTo>
                    <a:cubicBezTo>
                      <a:pt x="13611" y="826"/>
                      <a:pt x="13690" y="825"/>
                      <a:pt x="13769" y="824"/>
                    </a:cubicBezTo>
                    <a:cubicBezTo>
                      <a:pt x="13870" y="866"/>
                      <a:pt x="13968" y="913"/>
                      <a:pt x="14070" y="952"/>
                    </a:cubicBezTo>
                    <a:cubicBezTo>
                      <a:pt x="14109" y="968"/>
                      <a:pt x="14225" y="1002"/>
                      <a:pt x="14183" y="1009"/>
                    </a:cubicBezTo>
                    <a:close/>
                    <a:moveTo>
                      <a:pt x="13821" y="3996"/>
                    </a:moveTo>
                    <a:cubicBezTo>
                      <a:pt x="13853" y="3990"/>
                      <a:pt x="13883" y="3990"/>
                      <a:pt x="13903" y="4011"/>
                    </a:cubicBezTo>
                    <a:cubicBezTo>
                      <a:pt x="13920" y="4029"/>
                      <a:pt x="13901" y="4050"/>
                      <a:pt x="13875" y="4069"/>
                    </a:cubicBezTo>
                    <a:cubicBezTo>
                      <a:pt x="13857" y="4045"/>
                      <a:pt x="13839" y="4021"/>
                      <a:pt x="13821" y="3996"/>
                    </a:cubicBezTo>
                    <a:close/>
                    <a:moveTo>
                      <a:pt x="13683" y="4105"/>
                    </a:moveTo>
                    <a:cubicBezTo>
                      <a:pt x="13704" y="4170"/>
                      <a:pt x="13830" y="4155"/>
                      <a:pt x="13851" y="4219"/>
                    </a:cubicBezTo>
                    <a:cubicBezTo>
                      <a:pt x="13868" y="4272"/>
                      <a:pt x="13814" y="4333"/>
                      <a:pt x="13768" y="4364"/>
                    </a:cubicBezTo>
                    <a:cubicBezTo>
                      <a:pt x="13729" y="4391"/>
                      <a:pt x="13620" y="4365"/>
                      <a:pt x="13593" y="4376"/>
                    </a:cubicBezTo>
                    <a:cubicBezTo>
                      <a:pt x="13595" y="4363"/>
                      <a:pt x="13591" y="4352"/>
                      <a:pt x="13581" y="4349"/>
                    </a:cubicBezTo>
                    <a:cubicBezTo>
                      <a:pt x="13527" y="4334"/>
                      <a:pt x="13470" y="4380"/>
                      <a:pt x="13413" y="4382"/>
                    </a:cubicBezTo>
                    <a:cubicBezTo>
                      <a:pt x="13397" y="4382"/>
                      <a:pt x="13382" y="4369"/>
                      <a:pt x="13371" y="4357"/>
                    </a:cubicBezTo>
                    <a:cubicBezTo>
                      <a:pt x="13329" y="4313"/>
                      <a:pt x="13222" y="4264"/>
                      <a:pt x="13256" y="4213"/>
                    </a:cubicBezTo>
                    <a:cubicBezTo>
                      <a:pt x="13312" y="4132"/>
                      <a:pt x="13447" y="4159"/>
                      <a:pt x="13537" y="4117"/>
                    </a:cubicBezTo>
                    <a:cubicBezTo>
                      <a:pt x="13553" y="4110"/>
                      <a:pt x="13548" y="4080"/>
                      <a:pt x="13564" y="4072"/>
                    </a:cubicBezTo>
                    <a:cubicBezTo>
                      <a:pt x="13613" y="4048"/>
                      <a:pt x="13666" y="4032"/>
                      <a:pt x="13719" y="4021"/>
                    </a:cubicBezTo>
                    <a:cubicBezTo>
                      <a:pt x="13740" y="4049"/>
                      <a:pt x="13761" y="4077"/>
                      <a:pt x="13782" y="4105"/>
                    </a:cubicBezTo>
                    <a:cubicBezTo>
                      <a:pt x="13736" y="4101"/>
                      <a:pt x="13673" y="4072"/>
                      <a:pt x="13683" y="4105"/>
                    </a:cubicBezTo>
                    <a:close/>
                    <a:moveTo>
                      <a:pt x="12813" y="1045"/>
                    </a:moveTo>
                    <a:cubicBezTo>
                      <a:pt x="12843" y="1045"/>
                      <a:pt x="12873" y="1053"/>
                      <a:pt x="12902" y="1053"/>
                    </a:cubicBezTo>
                    <a:lnTo>
                      <a:pt x="12941" y="1053"/>
                    </a:lnTo>
                    <a:lnTo>
                      <a:pt x="12943" y="1045"/>
                    </a:lnTo>
                    <a:cubicBezTo>
                      <a:pt x="12943" y="1045"/>
                      <a:pt x="12943" y="1042"/>
                      <a:pt x="12945" y="1042"/>
                    </a:cubicBezTo>
                    <a:cubicBezTo>
                      <a:pt x="12986" y="1042"/>
                      <a:pt x="13029" y="1043"/>
                      <a:pt x="13071" y="1047"/>
                    </a:cubicBezTo>
                    <a:cubicBezTo>
                      <a:pt x="13091" y="1048"/>
                      <a:pt x="13127" y="1051"/>
                      <a:pt x="13175" y="1054"/>
                    </a:cubicBezTo>
                    <a:cubicBezTo>
                      <a:pt x="13125" y="1097"/>
                      <a:pt x="13077" y="1141"/>
                      <a:pt x="13020" y="1171"/>
                    </a:cubicBezTo>
                    <a:cubicBezTo>
                      <a:pt x="12970" y="1164"/>
                      <a:pt x="12919" y="1157"/>
                      <a:pt x="12869" y="1152"/>
                    </a:cubicBezTo>
                    <a:cubicBezTo>
                      <a:pt x="12843" y="1116"/>
                      <a:pt x="12828" y="1075"/>
                      <a:pt x="12813" y="1045"/>
                    </a:cubicBezTo>
                    <a:close/>
                    <a:moveTo>
                      <a:pt x="12779" y="1239"/>
                    </a:moveTo>
                    <a:cubicBezTo>
                      <a:pt x="12787" y="1240"/>
                      <a:pt x="12796" y="1241"/>
                      <a:pt x="12805" y="1242"/>
                    </a:cubicBezTo>
                    <a:cubicBezTo>
                      <a:pt x="12798" y="1244"/>
                      <a:pt x="12788" y="1242"/>
                      <a:pt x="12779" y="1239"/>
                    </a:cubicBezTo>
                    <a:close/>
                    <a:moveTo>
                      <a:pt x="12373" y="1390"/>
                    </a:moveTo>
                    <a:cubicBezTo>
                      <a:pt x="12396" y="1433"/>
                      <a:pt x="12491" y="1427"/>
                      <a:pt x="12532" y="1467"/>
                    </a:cubicBezTo>
                    <a:cubicBezTo>
                      <a:pt x="12546" y="1479"/>
                      <a:pt x="12540" y="1521"/>
                      <a:pt x="12521" y="1521"/>
                    </a:cubicBezTo>
                    <a:cubicBezTo>
                      <a:pt x="12443" y="1521"/>
                      <a:pt x="12369" y="1486"/>
                      <a:pt x="12292" y="1466"/>
                    </a:cubicBezTo>
                    <a:cubicBezTo>
                      <a:pt x="12274" y="1462"/>
                      <a:pt x="12252" y="1462"/>
                      <a:pt x="12235" y="1455"/>
                    </a:cubicBezTo>
                    <a:cubicBezTo>
                      <a:pt x="12234" y="1455"/>
                      <a:pt x="12233" y="1455"/>
                      <a:pt x="12231" y="1454"/>
                    </a:cubicBezTo>
                    <a:cubicBezTo>
                      <a:pt x="12226" y="1452"/>
                      <a:pt x="12221" y="1448"/>
                      <a:pt x="12216" y="1443"/>
                    </a:cubicBezTo>
                    <a:cubicBezTo>
                      <a:pt x="12196" y="1419"/>
                      <a:pt x="12194" y="1384"/>
                      <a:pt x="12185" y="1354"/>
                    </a:cubicBezTo>
                    <a:cubicBezTo>
                      <a:pt x="12248" y="1365"/>
                      <a:pt x="12310" y="1377"/>
                      <a:pt x="12373" y="1390"/>
                    </a:cubicBezTo>
                    <a:close/>
                    <a:moveTo>
                      <a:pt x="12702" y="1234"/>
                    </a:moveTo>
                    <a:cubicBezTo>
                      <a:pt x="12657" y="1256"/>
                      <a:pt x="12620" y="1294"/>
                      <a:pt x="12587" y="1335"/>
                    </a:cubicBezTo>
                    <a:cubicBezTo>
                      <a:pt x="12501" y="1316"/>
                      <a:pt x="12414" y="1299"/>
                      <a:pt x="12328" y="1282"/>
                    </a:cubicBezTo>
                    <a:cubicBezTo>
                      <a:pt x="12402" y="1283"/>
                      <a:pt x="12471" y="1267"/>
                      <a:pt x="12530" y="1225"/>
                    </a:cubicBezTo>
                    <a:cubicBezTo>
                      <a:pt x="12565" y="1226"/>
                      <a:pt x="12599" y="1227"/>
                      <a:pt x="12633" y="1229"/>
                    </a:cubicBezTo>
                    <a:cubicBezTo>
                      <a:pt x="12656" y="1230"/>
                      <a:pt x="12679" y="1232"/>
                      <a:pt x="12702" y="1234"/>
                    </a:cubicBezTo>
                    <a:close/>
                    <a:moveTo>
                      <a:pt x="12767" y="1142"/>
                    </a:moveTo>
                    <a:cubicBezTo>
                      <a:pt x="12724" y="1138"/>
                      <a:pt x="12681" y="1135"/>
                      <a:pt x="12638" y="1133"/>
                    </a:cubicBezTo>
                    <a:cubicBezTo>
                      <a:pt x="12616" y="1132"/>
                      <a:pt x="12594" y="1131"/>
                      <a:pt x="12571" y="1130"/>
                    </a:cubicBezTo>
                    <a:cubicBezTo>
                      <a:pt x="12556" y="1123"/>
                      <a:pt x="12537" y="1117"/>
                      <a:pt x="12524" y="1113"/>
                    </a:cubicBezTo>
                    <a:cubicBezTo>
                      <a:pt x="12430" y="1082"/>
                      <a:pt x="12333" y="1057"/>
                      <a:pt x="12236" y="1033"/>
                    </a:cubicBezTo>
                    <a:cubicBezTo>
                      <a:pt x="12248" y="1033"/>
                      <a:pt x="12260" y="1033"/>
                      <a:pt x="12272" y="1033"/>
                    </a:cubicBezTo>
                    <a:cubicBezTo>
                      <a:pt x="12435" y="1033"/>
                      <a:pt x="12598" y="1036"/>
                      <a:pt x="12762" y="1037"/>
                    </a:cubicBezTo>
                    <a:cubicBezTo>
                      <a:pt x="12755" y="1049"/>
                      <a:pt x="12748" y="1065"/>
                      <a:pt x="12739" y="1087"/>
                    </a:cubicBezTo>
                    <a:cubicBezTo>
                      <a:pt x="12736" y="1095"/>
                      <a:pt x="12750" y="1117"/>
                      <a:pt x="12767" y="1142"/>
                    </a:cubicBezTo>
                    <a:close/>
                    <a:moveTo>
                      <a:pt x="12048" y="5420"/>
                    </a:moveTo>
                    <a:cubicBezTo>
                      <a:pt x="12053" y="5415"/>
                      <a:pt x="12057" y="5411"/>
                      <a:pt x="12063" y="5409"/>
                    </a:cubicBezTo>
                    <a:cubicBezTo>
                      <a:pt x="12184" y="5356"/>
                      <a:pt x="12317" y="5333"/>
                      <a:pt x="12444" y="5294"/>
                    </a:cubicBezTo>
                    <a:cubicBezTo>
                      <a:pt x="12453" y="5291"/>
                      <a:pt x="12480" y="5290"/>
                      <a:pt x="12473" y="5283"/>
                    </a:cubicBezTo>
                    <a:cubicBezTo>
                      <a:pt x="12426" y="5240"/>
                      <a:pt x="12360" y="5219"/>
                      <a:pt x="12315" y="5174"/>
                    </a:cubicBezTo>
                    <a:cubicBezTo>
                      <a:pt x="12290" y="5150"/>
                      <a:pt x="12291" y="5108"/>
                      <a:pt x="12269" y="5081"/>
                    </a:cubicBezTo>
                    <a:cubicBezTo>
                      <a:pt x="12237" y="5042"/>
                      <a:pt x="12165" y="5030"/>
                      <a:pt x="12154" y="4980"/>
                    </a:cubicBezTo>
                    <a:cubicBezTo>
                      <a:pt x="12124" y="4838"/>
                      <a:pt x="12286" y="4820"/>
                      <a:pt x="12319" y="4718"/>
                    </a:cubicBezTo>
                    <a:cubicBezTo>
                      <a:pt x="12344" y="4642"/>
                      <a:pt x="12297" y="4551"/>
                      <a:pt x="12331" y="4479"/>
                    </a:cubicBezTo>
                    <a:cubicBezTo>
                      <a:pt x="12350" y="4437"/>
                      <a:pt x="12415" y="4442"/>
                      <a:pt x="12457" y="4423"/>
                    </a:cubicBezTo>
                    <a:cubicBezTo>
                      <a:pt x="12457" y="4423"/>
                      <a:pt x="12484" y="4379"/>
                      <a:pt x="12508" y="4337"/>
                    </a:cubicBezTo>
                    <a:cubicBezTo>
                      <a:pt x="12625" y="4623"/>
                      <a:pt x="12737" y="4912"/>
                      <a:pt x="12845" y="5201"/>
                    </a:cubicBezTo>
                    <a:cubicBezTo>
                      <a:pt x="12785" y="5220"/>
                      <a:pt x="12726" y="5236"/>
                      <a:pt x="12665" y="5250"/>
                    </a:cubicBezTo>
                    <a:cubicBezTo>
                      <a:pt x="12638" y="5256"/>
                      <a:pt x="12608" y="5230"/>
                      <a:pt x="12582" y="5241"/>
                    </a:cubicBezTo>
                    <a:cubicBezTo>
                      <a:pt x="12458" y="5295"/>
                      <a:pt x="12355" y="5393"/>
                      <a:pt x="12228" y="5438"/>
                    </a:cubicBezTo>
                    <a:cubicBezTo>
                      <a:pt x="12196" y="5449"/>
                      <a:pt x="12111" y="5413"/>
                      <a:pt x="12048" y="5420"/>
                    </a:cubicBezTo>
                    <a:close/>
                    <a:moveTo>
                      <a:pt x="11888" y="1198"/>
                    </a:moveTo>
                    <a:cubicBezTo>
                      <a:pt x="11905" y="1199"/>
                      <a:pt x="11923" y="1199"/>
                      <a:pt x="11940" y="1200"/>
                    </a:cubicBezTo>
                    <a:cubicBezTo>
                      <a:pt x="11972" y="1209"/>
                      <a:pt x="12007" y="1219"/>
                      <a:pt x="12042" y="1230"/>
                    </a:cubicBezTo>
                    <a:cubicBezTo>
                      <a:pt x="12006" y="1223"/>
                      <a:pt x="11969" y="1217"/>
                      <a:pt x="11932" y="1211"/>
                    </a:cubicBezTo>
                    <a:cubicBezTo>
                      <a:pt x="11918" y="1207"/>
                      <a:pt x="11903" y="1202"/>
                      <a:pt x="11888" y="1198"/>
                    </a:cubicBezTo>
                    <a:close/>
                    <a:moveTo>
                      <a:pt x="11486" y="2031"/>
                    </a:moveTo>
                    <a:cubicBezTo>
                      <a:pt x="11587" y="2026"/>
                      <a:pt x="11687" y="2019"/>
                      <a:pt x="11788" y="2012"/>
                    </a:cubicBezTo>
                    <a:cubicBezTo>
                      <a:pt x="11693" y="2027"/>
                      <a:pt x="11599" y="2044"/>
                      <a:pt x="11505" y="2062"/>
                    </a:cubicBezTo>
                    <a:cubicBezTo>
                      <a:pt x="11499" y="2052"/>
                      <a:pt x="11492" y="2041"/>
                      <a:pt x="11486" y="2031"/>
                    </a:cubicBezTo>
                    <a:close/>
                    <a:moveTo>
                      <a:pt x="10995" y="1809"/>
                    </a:moveTo>
                    <a:cubicBezTo>
                      <a:pt x="11005" y="1864"/>
                      <a:pt x="10974" y="1908"/>
                      <a:pt x="10962" y="1943"/>
                    </a:cubicBezTo>
                    <a:cubicBezTo>
                      <a:pt x="10952" y="1863"/>
                      <a:pt x="10942" y="1783"/>
                      <a:pt x="10931" y="1704"/>
                    </a:cubicBezTo>
                    <a:cubicBezTo>
                      <a:pt x="10950" y="1738"/>
                      <a:pt x="10989" y="1770"/>
                      <a:pt x="10995" y="1809"/>
                    </a:cubicBezTo>
                    <a:close/>
                    <a:moveTo>
                      <a:pt x="11202" y="1324"/>
                    </a:moveTo>
                    <a:cubicBezTo>
                      <a:pt x="11229" y="1335"/>
                      <a:pt x="11256" y="1348"/>
                      <a:pt x="11283" y="1360"/>
                    </a:cubicBezTo>
                    <a:cubicBezTo>
                      <a:pt x="11302" y="1374"/>
                      <a:pt x="11318" y="1389"/>
                      <a:pt x="11327" y="1407"/>
                    </a:cubicBezTo>
                    <a:cubicBezTo>
                      <a:pt x="11329" y="1411"/>
                      <a:pt x="11328" y="1414"/>
                      <a:pt x="11327" y="1416"/>
                    </a:cubicBezTo>
                    <a:cubicBezTo>
                      <a:pt x="11285" y="1385"/>
                      <a:pt x="11244" y="1354"/>
                      <a:pt x="11202" y="1324"/>
                    </a:cubicBezTo>
                    <a:close/>
                    <a:moveTo>
                      <a:pt x="11207" y="1448"/>
                    </a:moveTo>
                    <a:cubicBezTo>
                      <a:pt x="11185" y="1461"/>
                      <a:pt x="11162" y="1475"/>
                      <a:pt x="11140" y="1490"/>
                    </a:cubicBezTo>
                    <a:cubicBezTo>
                      <a:pt x="11100" y="1431"/>
                      <a:pt x="11058" y="1372"/>
                      <a:pt x="11015" y="1315"/>
                    </a:cubicBezTo>
                    <a:cubicBezTo>
                      <a:pt x="11016" y="1314"/>
                      <a:pt x="11018" y="1314"/>
                      <a:pt x="11019" y="1313"/>
                    </a:cubicBezTo>
                    <a:cubicBezTo>
                      <a:pt x="11082" y="1357"/>
                      <a:pt x="11145" y="1402"/>
                      <a:pt x="11207" y="1448"/>
                    </a:cubicBezTo>
                    <a:close/>
                    <a:moveTo>
                      <a:pt x="10889" y="1407"/>
                    </a:moveTo>
                    <a:cubicBezTo>
                      <a:pt x="10888" y="1400"/>
                      <a:pt x="10887" y="1393"/>
                      <a:pt x="10886" y="1387"/>
                    </a:cubicBezTo>
                    <a:cubicBezTo>
                      <a:pt x="10890" y="1378"/>
                      <a:pt x="10902" y="1368"/>
                      <a:pt x="10924" y="1355"/>
                    </a:cubicBezTo>
                    <a:cubicBezTo>
                      <a:pt x="10971" y="1419"/>
                      <a:pt x="11019" y="1483"/>
                      <a:pt x="11064" y="1549"/>
                    </a:cubicBezTo>
                    <a:cubicBezTo>
                      <a:pt x="11064" y="1549"/>
                      <a:pt x="11064" y="1549"/>
                      <a:pt x="11064" y="1549"/>
                    </a:cubicBezTo>
                    <a:cubicBezTo>
                      <a:pt x="11056" y="1556"/>
                      <a:pt x="11047" y="1562"/>
                      <a:pt x="11039" y="1569"/>
                    </a:cubicBezTo>
                    <a:cubicBezTo>
                      <a:pt x="11032" y="1576"/>
                      <a:pt x="11054" y="1592"/>
                      <a:pt x="11047" y="1598"/>
                    </a:cubicBezTo>
                    <a:cubicBezTo>
                      <a:pt x="11011" y="1625"/>
                      <a:pt x="10938" y="1614"/>
                      <a:pt x="10924" y="1654"/>
                    </a:cubicBezTo>
                    <a:cubicBezTo>
                      <a:pt x="10918" y="1610"/>
                      <a:pt x="10912" y="1566"/>
                      <a:pt x="10905" y="1522"/>
                    </a:cubicBezTo>
                    <a:cubicBezTo>
                      <a:pt x="11033" y="1453"/>
                      <a:pt x="10915" y="1439"/>
                      <a:pt x="10889" y="1407"/>
                    </a:cubicBezTo>
                    <a:close/>
                    <a:moveTo>
                      <a:pt x="11243" y="5920"/>
                    </a:moveTo>
                    <a:cubicBezTo>
                      <a:pt x="11241" y="5919"/>
                      <a:pt x="11240" y="5918"/>
                      <a:pt x="11238" y="5917"/>
                    </a:cubicBezTo>
                    <a:cubicBezTo>
                      <a:pt x="11239" y="5917"/>
                      <a:pt x="11241" y="5917"/>
                      <a:pt x="11242" y="5917"/>
                    </a:cubicBezTo>
                    <a:cubicBezTo>
                      <a:pt x="11242" y="5918"/>
                      <a:pt x="11243" y="5919"/>
                      <a:pt x="11243" y="5920"/>
                    </a:cubicBezTo>
                    <a:close/>
                    <a:moveTo>
                      <a:pt x="11212" y="2385"/>
                    </a:moveTo>
                    <a:cubicBezTo>
                      <a:pt x="11177" y="2374"/>
                      <a:pt x="11166" y="2320"/>
                      <a:pt x="11131" y="2312"/>
                    </a:cubicBezTo>
                    <a:cubicBezTo>
                      <a:pt x="11095" y="2303"/>
                      <a:pt x="11055" y="2320"/>
                      <a:pt x="11022" y="2338"/>
                    </a:cubicBezTo>
                    <a:cubicBezTo>
                      <a:pt x="11018" y="2340"/>
                      <a:pt x="11015" y="2343"/>
                      <a:pt x="11012" y="2347"/>
                    </a:cubicBezTo>
                    <a:cubicBezTo>
                      <a:pt x="10998" y="2227"/>
                      <a:pt x="10983" y="2108"/>
                      <a:pt x="10968" y="1988"/>
                    </a:cubicBezTo>
                    <a:cubicBezTo>
                      <a:pt x="10986" y="2008"/>
                      <a:pt x="11034" y="2022"/>
                      <a:pt x="11143" y="2030"/>
                    </a:cubicBezTo>
                    <a:cubicBezTo>
                      <a:pt x="11220" y="2035"/>
                      <a:pt x="11298" y="2036"/>
                      <a:pt x="11376" y="2034"/>
                    </a:cubicBezTo>
                    <a:cubicBezTo>
                      <a:pt x="11385" y="2049"/>
                      <a:pt x="11394" y="2065"/>
                      <a:pt x="11403" y="2080"/>
                    </a:cubicBezTo>
                    <a:cubicBezTo>
                      <a:pt x="11365" y="2087"/>
                      <a:pt x="11328" y="2094"/>
                      <a:pt x="11290" y="2101"/>
                    </a:cubicBezTo>
                    <a:cubicBezTo>
                      <a:pt x="11267" y="2105"/>
                      <a:pt x="11206" y="2087"/>
                      <a:pt x="11218" y="2108"/>
                    </a:cubicBezTo>
                    <a:cubicBezTo>
                      <a:pt x="11246" y="2156"/>
                      <a:pt x="11492" y="2253"/>
                      <a:pt x="11363" y="2384"/>
                    </a:cubicBezTo>
                    <a:cubicBezTo>
                      <a:pt x="11328" y="2420"/>
                      <a:pt x="11260" y="2400"/>
                      <a:pt x="11212" y="2385"/>
                    </a:cubicBezTo>
                    <a:close/>
                    <a:moveTo>
                      <a:pt x="11371" y="5967"/>
                    </a:moveTo>
                    <a:cubicBezTo>
                      <a:pt x="11364" y="5976"/>
                      <a:pt x="11354" y="5979"/>
                      <a:pt x="11343" y="5978"/>
                    </a:cubicBezTo>
                    <a:cubicBezTo>
                      <a:pt x="11342" y="5957"/>
                      <a:pt x="11341" y="5936"/>
                      <a:pt x="11339" y="5916"/>
                    </a:cubicBezTo>
                    <a:cubicBezTo>
                      <a:pt x="11345" y="5916"/>
                      <a:pt x="11351" y="5916"/>
                      <a:pt x="11357" y="5915"/>
                    </a:cubicBezTo>
                    <a:cubicBezTo>
                      <a:pt x="11375" y="5933"/>
                      <a:pt x="11386" y="5951"/>
                      <a:pt x="11371" y="5967"/>
                    </a:cubicBezTo>
                    <a:close/>
                    <a:moveTo>
                      <a:pt x="11329" y="5773"/>
                    </a:moveTo>
                    <a:cubicBezTo>
                      <a:pt x="11328" y="5763"/>
                      <a:pt x="11327" y="5753"/>
                      <a:pt x="11327" y="5744"/>
                    </a:cubicBezTo>
                    <a:cubicBezTo>
                      <a:pt x="11374" y="5726"/>
                      <a:pt x="11452" y="5737"/>
                      <a:pt x="11453" y="5691"/>
                    </a:cubicBezTo>
                    <a:cubicBezTo>
                      <a:pt x="11455" y="5618"/>
                      <a:pt x="11354" y="5583"/>
                      <a:pt x="11310" y="5523"/>
                    </a:cubicBezTo>
                    <a:cubicBezTo>
                      <a:pt x="11307" y="5487"/>
                      <a:pt x="11305" y="5451"/>
                      <a:pt x="11302" y="5415"/>
                    </a:cubicBezTo>
                    <a:cubicBezTo>
                      <a:pt x="11394" y="5405"/>
                      <a:pt x="11481" y="5568"/>
                      <a:pt x="11565" y="5524"/>
                    </a:cubicBezTo>
                    <a:cubicBezTo>
                      <a:pt x="11592" y="5509"/>
                      <a:pt x="11507" y="5450"/>
                      <a:pt x="11534" y="5435"/>
                    </a:cubicBezTo>
                    <a:cubicBezTo>
                      <a:pt x="11567" y="5415"/>
                      <a:pt x="11608" y="5500"/>
                      <a:pt x="11640" y="5480"/>
                    </a:cubicBezTo>
                    <a:cubicBezTo>
                      <a:pt x="11769" y="5401"/>
                      <a:pt x="11716" y="5142"/>
                      <a:pt x="11936" y="5351"/>
                    </a:cubicBezTo>
                    <a:cubicBezTo>
                      <a:pt x="11972" y="5385"/>
                      <a:pt x="11934" y="5471"/>
                      <a:pt x="11976" y="5495"/>
                    </a:cubicBezTo>
                    <a:cubicBezTo>
                      <a:pt x="11975" y="5502"/>
                      <a:pt x="11974" y="5509"/>
                      <a:pt x="11974" y="5518"/>
                    </a:cubicBezTo>
                    <a:cubicBezTo>
                      <a:pt x="11973" y="5579"/>
                      <a:pt x="12175" y="5732"/>
                      <a:pt x="12202" y="5808"/>
                    </a:cubicBezTo>
                    <a:cubicBezTo>
                      <a:pt x="11959" y="5812"/>
                      <a:pt x="11715" y="5814"/>
                      <a:pt x="11471" y="5817"/>
                    </a:cubicBezTo>
                    <a:cubicBezTo>
                      <a:pt x="11465" y="5814"/>
                      <a:pt x="11458" y="5811"/>
                      <a:pt x="11452" y="5808"/>
                    </a:cubicBezTo>
                    <a:cubicBezTo>
                      <a:pt x="11417" y="5788"/>
                      <a:pt x="11363" y="5779"/>
                      <a:pt x="11329" y="5773"/>
                    </a:cubicBezTo>
                    <a:close/>
                    <a:moveTo>
                      <a:pt x="14474" y="5101"/>
                    </a:moveTo>
                    <a:cubicBezTo>
                      <a:pt x="14489" y="5124"/>
                      <a:pt x="14503" y="5147"/>
                      <a:pt x="14518" y="5169"/>
                    </a:cubicBezTo>
                    <a:cubicBezTo>
                      <a:pt x="14347" y="5245"/>
                      <a:pt x="14050" y="5212"/>
                      <a:pt x="13986" y="5220"/>
                    </a:cubicBezTo>
                    <a:cubicBezTo>
                      <a:pt x="13924" y="5228"/>
                      <a:pt x="13872" y="5156"/>
                      <a:pt x="13810" y="5158"/>
                    </a:cubicBezTo>
                    <a:cubicBezTo>
                      <a:pt x="13798" y="5159"/>
                      <a:pt x="13796" y="5190"/>
                      <a:pt x="13785" y="5184"/>
                    </a:cubicBezTo>
                    <a:cubicBezTo>
                      <a:pt x="13749" y="5164"/>
                      <a:pt x="13735" y="5112"/>
                      <a:pt x="13697" y="5097"/>
                    </a:cubicBezTo>
                    <a:cubicBezTo>
                      <a:pt x="13655" y="5081"/>
                      <a:pt x="13607" y="5101"/>
                      <a:pt x="13563" y="5096"/>
                    </a:cubicBezTo>
                    <a:cubicBezTo>
                      <a:pt x="13445" y="5083"/>
                      <a:pt x="13327" y="5025"/>
                      <a:pt x="13211" y="5047"/>
                    </a:cubicBezTo>
                    <a:cubicBezTo>
                      <a:pt x="12895" y="5108"/>
                      <a:pt x="13239" y="5059"/>
                      <a:pt x="13021" y="5141"/>
                    </a:cubicBezTo>
                    <a:cubicBezTo>
                      <a:pt x="12993" y="5151"/>
                      <a:pt x="12965" y="5161"/>
                      <a:pt x="12937" y="5171"/>
                    </a:cubicBezTo>
                    <a:cubicBezTo>
                      <a:pt x="12818" y="4851"/>
                      <a:pt x="12694" y="4533"/>
                      <a:pt x="12562" y="4217"/>
                    </a:cubicBezTo>
                    <a:cubicBezTo>
                      <a:pt x="12570" y="4197"/>
                      <a:pt x="12579" y="4178"/>
                      <a:pt x="12593" y="4162"/>
                    </a:cubicBezTo>
                    <a:cubicBezTo>
                      <a:pt x="12617" y="4135"/>
                      <a:pt x="12665" y="4139"/>
                      <a:pt x="12690" y="4112"/>
                    </a:cubicBezTo>
                    <a:cubicBezTo>
                      <a:pt x="12711" y="4091"/>
                      <a:pt x="12691" y="4017"/>
                      <a:pt x="12719" y="4027"/>
                    </a:cubicBezTo>
                    <a:cubicBezTo>
                      <a:pt x="12827" y="4062"/>
                      <a:pt x="12906" y="4155"/>
                      <a:pt x="13002" y="4215"/>
                    </a:cubicBezTo>
                    <a:cubicBezTo>
                      <a:pt x="13034" y="4235"/>
                      <a:pt x="13097" y="4229"/>
                      <a:pt x="13101" y="4266"/>
                    </a:cubicBezTo>
                    <a:cubicBezTo>
                      <a:pt x="13104" y="4288"/>
                      <a:pt x="12869" y="4309"/>
                      <a:pt x="12917" y="4375"/>
                    </a:cubicBezTo>
                    <a:cubicBezTo>
                      <a:pt x="12956" y="4428"/>
                      <a:pt x="13044" y="4407"/>
                      <a:pt x="13106" y="4428"/>
                    </a:cubicBezTo>
                    <a:cubicBezTo>
                      <a:pt x="13163" y="4448"/>
                      <a:pt x="13213" y="4486"/>
                      <a:pt x="13272" y="4498"/>
                    </a:cubicBezTo>
                    <a:cubicBezTo>
                      <a:pt x="13305" y="4505"/>
                      <a:pt x="13343" y="4498"/>
                      <a:pt x="13372" y="4482"/>
                    </a:cubicBezTo>
                    <a:cubicBezTo>
                      <a:pt x="13397" y="4468"/>
                      <a:pt x="13398" y="4422"/>
                      <a:pt x="13425" y="4414"/>
                    </a:cubicBezTo>
                    <a:cubicBezTo>
                      <a:pt x="13470" y="4401"/>
                      <a:pt x="13523" y="4443"/>
                      <a:pt x="13566" y="4425"/>
                    </a:cubicBezTo>
                    <a:cubicBezTo>
                      <a:pt x="13577" y="4420"/>
                      <a:pt x="13586" y="4406"/>
                      <a:pt x="13590" y="4391"/>
                    </a:cubicBezTo>
                    <a:cubicBezTo>
                      <a:pt x="13591" y="4392"/>
                      <a:pt x="13591" y="4393"/>
                      <a:pt x="13592" y="4394"/>
                    </a:cubicBezTo>
                    <a:cubicBezTo>
                      <a:pt x="13777" y="4642"/>
                      <a:pt x="13830" y="4492"/>
                      <a:pt x="13992" y="4558"/>
                    </a:cubicBezTo>
                    <a:cubicBezTo>
                      <a:pt x="14061" y="4585"/>
                      <a:pt x="14141" y="4651"/>
                      <a:pt x="14205" y="4698"/>
                    </a:cubicBezTo>
                    <a:cubicBezTo>
                      <a:pt x="14296" y="4832"/>
                      <a:pt x="14386" y="4966"/>
                      <a:pt x="14474" y="5101"/>
                    </a:cubicBezTo>
                    <a:close/>
                    <a:moveTo>
                      <a:pt x="14597" y="5114"/>
                    </a:moveTo>
                    <a:cubicBezTo>
                      <a:pt x="14583" y="5092"/>
                      <a:pt x="14569" y="5070"/>
                      <a:pt x="14555" y="5049"/>
                    </a:cubicBezTo>
                    <a:cubicBezTo>
                      <a:pt x="14493" y="4953"/>
                      <a:pt x="14431" y="4859"/>
                      <a:pt x="14367" y="4764"/>
                    </a:cubicBezTo>
                    <a:cubicBezTo>
                      <a:pt x="14380" y="4768"/>
                      <a:pt x="14393" y="4772"/>
                      <a:pt x="14405" y="4777"/>
                    </a:cubicBezTo>
                    <a:cubicBezTo>
                      <a:pt x="14487" y="4814"/>
                      <a:pt x="14645" y="4904"/>
                      <a:pt x="14639" y="5016"/>
                    </a:cubicBezTo>
                    <a:cubicBezTo>
                      <a:pt x="14636" y="5057"/>
                      <a:pt x="14621" y="5088"/>
                      <a:pt x="14597" y="5114"/>
                    </a:cubicBezTo>
                    <a:close/>
                    <a:moveTo>
                      <a:pt x="13899" y="8555"/>
                    </a:moveTo>
                    <a:cubicBezTo>
                      <a:pt x="13904" y="8576"/>
                      <a:pt x="13910" y="8596"/>
                      <a:pt x="13915" y="8617"/>
                    </a:cubicBezTo>
                    <a:cubicBezTo>
                      <a:pt x="13913" y="8614"/>
                      <a:pt x="13912" y="8610"/>
                      <a:pt x="13909" y="8607"/>
                    </a:cubicBezTo>
                    <a:cubicBezTo>
                      <a:pt x="13906" y="8602"/>
                      <a:pt x="13892" y="8607"/>
                      <a:pt x="13891" y="8600"/>
                    </a:cubicBezTo>
                    <a:cubicBezTo>
                      <a:pt x="13888" y="8586"/>
                      <a:pt x="13897" y="8570"/>
                      <a:pt x="13899" y="8555"/>
                    </a:cubicBezTo>
                    <a:close/>
                    <a:moveTo>
                      <a:pt x="13563" y="6527"/>
                    </a:moveTo>
                    <a:cubicBezTo>
                      <a:pt x="13513" y="6539"/>
                      <a:pt x="13458" y="6521"/>
                      <a:pt x="13408" y="6529"/>
                    </a:cubicBezTo>
                    <a:cubicBezTo>
                      <a:pt x="13388" y="6468"/>
                      <a:pt x="13368" y="6406"/>
                      <a:pt x="13347" y="6345"/>
                    </a:cubicBezTo>
                    <a:cubicBezTo>
                      <a:pt x="13352" y="6346"/>
                      <a:pt x="13356" y="6348"/>
                      <a:pt x="13360" y="6348"/>
                    </a:cubicBezTo>
                    <a:cubicBezTo>
                      <a:pt x="13737" y="6386"/>
                      <a:pt x="13425" y="6244"/>
                      <a:pt x="13683" y="6156"/>
                    </a:cubicBezTo>
                    <a:cubicBezTo>
                      <a:pt x="13730" y="6141"/>
                      <a:pt x="13772" y="6218"/>
                      <a:pt x="13820" y="6210"/>
                    </a:cubicBezTo>
                    <a:cubicBezTo>
                      <a:pt x="13868" y="6202"/>
                      <a:pt x="13886" y="6094"/>
                      <a:pt x="13929" y="6114"/>
                    </a:cubicBezTo>
                    <a:cubicBezTo>
                      <a:pt x="13971" y="6134"/>
                      <a:pt x="13913" y="6207"/>
                      <a:pt x="13915" y="6254"/>
                    </a:cubicBezTo>
                    <a:cubicBezTo>
                      <a:pt x="13916" y="6309"/>
                      <a:pt x="13921" y="6366"/>
                      <a:pt x="13939" y="6419"/>
                    </a:cubicBezTo>
                    <a:cubicBezTo>
                      <a:pt x="13998" y="6597"/>
                      <a:pt x="14070" y="6099"/>
                      <a:pt x="14026" y="6628"/>
                    </a:cubicBezTo>
                    <a:cubicBezTo>
                      <a:pt x="14016" y="6744"/>
                      <a:pt x="13970" y="6854"/>
                      <a:pt x="13939" y="6966"/>
                    </a:cubicBezTo>
                    <a:cubicBezTo>
                      <a:pt x="13936" y="6976"/>
                      <a:pt x="13926" y="6983"/>
                      <a:pt x="13924" y="6994"/>
                    </a:cubicBezTo>
                    <a:cubicBezTo>
                      <a:pt x="13908" y="7084"/>
                      <a:pt x="13923" y="7180"/>
                      <a:pt x="13893" y="7267"/>
                    </a:cubicBezTo>
                    <a:cubicBezTo>
                      <a:pt x="13875" y="7321"/>
                      <a:pt x="13864" y="7388"/>
                      <a:pt x="13816" y="7418"/>
                    </a:cubicBezTo>
                    <a:cubicBezTo>
                      <a:pt x="13784" y="7438"/>
                      <a:pt x="13742" y="7453"/>
                      <a:pt x="13696" y="7462"/>
                    </a:cubicBezTo>
                    <a:cubicBezTo>
                      <a:pt x="13623" y="7214"/>
                      <a:pt x="13547" y="6966"/>
                      <a:pt x="13468" y="6719"/>
                    </a:cubicBezTo>
                    <a:cubicBezTo>
                      <a:pt x="13531" y="6704"/>
                      <a:pt x="13592" y="6666"/>
                      <a:pt x="13630" y="6627"/>
                    </a:cubicBezTo>
                    <a:cubicBezTo>
                      <a:pt x="13672" y="6584"/>
                      <a:pt x="13672" y="6515"/>
                      <a:pt x="13693" y="6459"/>
                    </a:cubicBezTo>
                    <a:cubicBezTo>
                      <a:pt x="13650" y="6482"/>
                      <a:pt x="13611" y="6515"/>
                      <a:pt x="13563" y="6527"/>
                    </a:cubicBezTo>
                    <a:close/>
                    <a:moveTo>
                      <a:pt x="14227" y="18741"/>
                    </a:moveTo>
                    <a:cubicBezTo>
                      <a:pt x="14263" y="18720"/>
                      <a:pt x="14309" y="18720"/>
                      <a:pt x="14345" y="18700"/>
                    </a:cubicBezTo>
                    <a:cubicBezTo>
                      <a:pt x="14403" y="18667"/>
                      <a:pt x="14416" y="18585"/>
                      <a:pt x="14466" y="18541"/>
                    </a:cubicBezTo>
                    <a:cubicBezTo>
                      <a:pt x="14479" y="18529"/>
                      <a:pt x="14502" y="18540"/>
                      <a:pt x="14517" y="18532"/>
                    </a:cubicBezTo>
                    <a:cubicBezTo>
                      <a:pt x="14637" y="18473"/>
                      <a:pt x="14748" y="18391"/>
                      <a:pt x="14872" y="18339"/>
                    </a:cubicBezTo>
                    <a:cubicBezTo>
                      <a:pt x="14899" y="18328"/>
                      <a:pt x="14932" y="18333"/>
                      <a:pt x="14957" y="18318"/>
                    </a:cubicBezTo>
                    <a:cubicBezTo>
                      <a:pt x="14987" y="18301"/>
                      <a:pt x="15014" y="18282"/>
                      <a:pt x="15041" y="18263"/>
                    </a:cubicBezTo>
                    <a:cubicBezTo>
                      <a:pt x="15026" y="18397"/>
                      <a:pt x="15008" y="18533"/>
                      <a:pt x="14993" y="18668"/>
                    </a:cubicBezTo>
                    <a:cubicBezTo>
                      <a:pt x="14659" y="18768"/>
                      <a:pt x="14319" y="18855"/>
                      <a:pt x="13980" y="18927"/>
                    </a:cubicBezTo>
                    <a:cubicBezTo>
                      <a:pt x="13978" y="18922"/>
                      <a:pt x="13977" y="18918"/>
                      <a:pt x="13976" y="18914"/>
                    </a:cubicBezTo>
                    <a:cubicBezTo>
                      <a:pt x="13970" y="18899"/>
                      <a:pt x="13925" y="18890"/>
                      <a:pt x="13939" y="18882"/>
                    </a:cubicBezTo>
                    <a:cubicBezTo>
                      <a:pt x="13981" y="18860"/>
                      <a:pt x="14036" y="18881"/>
                      <a:pt x="14077" y="18860"/>
                    </a:cubicBezTo>
                    <a:cubicBezTo>
                      <a:pt x="14135" y="18832"/>
                      <a:pt x="14172" y="18774"/>
                      <a:pt x="14227" y="18741"/>
                    </a:cubicBezTo>
                    <a:close/>
                    <a:moveTo>
                      <a:pt x="14209" y="9103"/>
                    </a:moveTo>
                    <a:cubicBezTo>
                      <a:pt x="14187" y="9068"/>
                      <a:pt x="14175" y="9028"/>
                      <a:pt x="14155" y="8992"/>
                    </a:cubicBezTo>
                    <a:cubicBezTo>
                      <a:pt x="14132" y="8953"/>
                      <a:pt x="14107" y="8915"/>
                      <a:pt x="14081" y="8878"/>
                    </a:cubicBezTo>
                    <a:cubicBezTo>
                      <a:pt x="14028" y="8664"/>
                      <a:pt x="13973" y="8451"/>
                      <a:pt x="13915" y="8238"/>
                    </a:cubicBezTo>
                    <a:cubicBezTo>
                      <a:pt x="13958" y="8142"/>
                      <a:pt x="13967" y="8032"/>
                      <a:pt x="13993" y="7930"/>
                    </a:cubicBezTo>
                    <a:cubicBezTo>
                      <a:pt x="13998" y="7907"/>
                      <a:pt x="14035" y="7855"/>
                      <a:pt x="14041" y="7878"/>
                    </a:cubicBezTo>
                    <a:cubicBezTo>
                      <a:pt x="14055" y="7944"/>
                      <a:pt x="14044" y="8014"/>
                      <a:pt x="14035" y="8081"/>
                    </a:cubicBezTo>
                    <a:cubicBezTo>
                      <a:pt x="14031" y="8120"/>
                      <a:pt x="13976" y="8165"/>
                      <a:pt x="14002" y="8193"/>
                    </a:cubicBezTo>
                    <a:cubicBezTo>
                      <a:pt x="14033" y="8227"/>
                      <a:pt x="14103" y="8165"/>
                      <a:pt x="14139" y="8193"/>
                    </a:cubicBezTo>
                    <a:cubicBezTo>
                      <a:pt x="14210" y="8248"/>
                      <a:pt x="14239" y="8342"/>
                      <a:pt x="14290" y="8416"/>
                    </a:cubicBezTo>
                    <a:cubicBezTo>
                      <a:pt x="14352" y="8504"/>
                      <a:pt x="14451" y="8564"/>
                      <a:pt x="14508" y="8655"/>
                    </a:cubicBezTo>
                    <a:cubicBezTo>
                      <a:pt x="14520" y="8675"/>
                      <a:pt x="14511" y="8703"/>
                      <a:pt x="14521" y="8724"/>
                    </a:cubicBezTo>
                    <a:cubicBezTo>
                      <a:pt x="14559" y="8802"/>
                      <a:pt x="14605" y="8876"/>
                      <a:pt x="14652" y="8950"/>
                    </a:cubicBezTo>
                    <a:cubicBezTo>
                      <a:pt x="14661" y="8965"/>
                      <a:pt x="14670" y="8978"/>
                      <a:pt x="14679" y="8989"/>
                    </a:cubicBezTo>
                    <a:cubicBezTo>
                      <a:pt x="14523" y="9030"/>
                      <a:pt x="14366" y="9067"/>
                      <a:pt x="14209" y="9103"/>
                    </a:cubicBezTo>
                    <a:close/>
                    <a:moveTo>
                      <a:pt x="12737" y="688"/>
                    </a:moveTo>
                    <a:cubicBezTo>
                      <a:pt x="12775" y="669"/>
                      <a:pt x="12764" y="607"/>
                      <a:pt x="12783" y="568"/>
                    </a:cubicBezTo>
                    <a:cubicBezTo>
                      <a:pt x="12870" y="598"/>
                      <a:pt x="12954" y="630"/>
                      <a:pt x="13033" y="664"/>
                    </a:cubicBezTo>
                    <a:cubicBezTo>
                      <a:pt x="13086" y="687"/>
                      <a:pt x="13136" y="711"/>
                      <a:pt x="13185" y="736"/>
                    </a:cubicBezTo>
                    <a:cubicBezTo>
                      <a:pt x="13090" y="737"/>
                      <a:pt x="12994" y="740"/>
                      <a:pt x="12898" y="741"/>
                    </a:cubicBezTo>
                    <a:cubicBezTo>
                      <a:pt x="12893" y="723"/>
                      <a:pt x="12897" y="693"/>
                      <a:pt x="12883" y="699"/>
                    </a:cubicBezTo>
                    <a:cubicBezTo>
                      <a:pt x="12862" y="709"/>
                      <a:pt x="12847" y="725"/>
                      <a:pt x="12833" y="743"/>
                    </a:cubicBezTo>
                    <a:cubicBezTo>
                      <a:pt x="12653" y="746"/>
                      <a:pt x="12473" y="749"/>
                      <a:pt x="12293" y="754"/>
                    </a:cubicBezTo>
                    <a:cubicBezTo>
                      <a:pt x="12045" y="760"/>
                      <a:pt x="11794" y="809"/>
                      <a:pt x="11549" y="866"/>
                    </a:cubicBezTo>
                    <a:cubicBezTo>
                      <a:pt x="11537" y="862"/>
                      <a:pt x="11524" y="857"/>
                      <a:pt x="11512" y="854"/>
                    </a:cubicBezTo>
                    <a:cubicBezTo>
                      <a:pt x="11668" y="797"/>
                      <a:pt x="11825" y="745"/>
                      <a:pt x="11985" y="701"/>
                    </a:cubicBezTo>
                    <a:cubicBezTo>
                      <a:pt x="12239" y="632"/>
                      <a:pt x="12492" y="582"/>
                      <a:pt x="12744" y="554"/>
                    </a:cubicBezTo>
                    <a:cubicBezTo>
                      <a:pt x="12752" y="556"/>
                      <a:pt x="12761" y="560"/>
                      <a:pt x="12769" y="563"/>
                    </a:cubicBezTo>
                    <a:cubicBezTo>
                      <a:pt x="12748" y="575"/>
                      <a:pt x="12726" y="588"/>
                      <a:pt x="12704" y="600"/>
                    </a:cubicBezTo>
                    <a:cubicBezTo>
                      <a:pt x="12704" y="600"/>
                      <a:pt x="12709" y="702"/>
                      <a:pt x="12737" y="688"/>
                    </a:cubicBezTo>
                    <a:close/>
                    <a:moveTo>
                      <a:pt x="9974" y="619"/>
                    </a:moveTo>
                    <a:cubicBezTo>
                      <a:pt x="9747" y="523"/>
                      <a:pt x="9539" y="457"/>
                      <a:pt x="9329" y="412"/>
                    </a:cubicBezTo>
                    <a:cubicBezTo>
                      <a:pt x="9492" y="376"/>
                      <a:pt x="9663" y="345"/>
                      <a:pt x="9842" y="322"/>
                    </a:cubicBezTo>
                    <a:cubicBezTo>
                      <a:pt x="10029" y="410"/>
                      <a:pt x="10233" y="582"/>
                      <a:pt x="10369" y="712"/>
                    </a:cubicBezTo>
                    <a:cubicBezTo>
                      <a:pt x="10437" y="776"/>
                      <a:pt x="10501" y="843"/>
                      <a:pt x="10564" y="912"/>
                    </a:cubicBezTo>
                    <a:cubicBezTo>
                      <a:pt x="10534" y="895"/>
                      <a:pt x="10505" y="878"/>
                      <a:pt x="10476" y="862"/>
                    </a:cubicBezTo>
                    <a:cubicBezTo>
                      <a:pt x="10313" y="773"/>
                      <a:pt x="10146" y="691"/>
                      <a:pt x="9974" y="619"/>
                    </a:cubicBezTo>
                    <a:close/>
                    <a:moveTo>
                      <a:pt x="10531" y="2115"/>
                    </a:moveTo>
                    <a:cubicBezTo>
                      <a:pt x="10557" y="2101"/>
                      <a:pt x="10593" y="2132"/>
                      <a:pt x="10620" y="2120"/>
                    </a:cubicBezTo>
                    <a:cubicBezTo>
                      <a:pt x="10634" y="2114"/>
                      <a:pt x="10610" y="2085"/>
                      <a:pt x="10620" y="2075"/>
                    </a:cubicBezTo>
                    <a:cubicBezTo>
                      <a:pt x="10641" y="2054"/>
                      <a:pt x="10709" y="2068"/>
                      <a:pt x="10701" y="2039"/>
                    </a:cubicBezTo>
                    <a:cubicBezTo>
                      <a:pt x="10686" y="1985"/>
                      <a:pt x="10610" y="1972"/>
                      <a:pt x="10579" y="1925"/>
                    </a:cubicBezTo>
                    <a:cubicBezTo>
                      <a:pt x="10576" y="1921"/>
                      <a:pt x="10563" y="1887"/>
                      <a:pt x="10551" y="1846"/>
                    </a:cubicBezTo>
                    <a:cubicBezTo>
                      <a:pt x="10566" y="1802"/>
                      <a:pt x="10582" y="1758"/>
                      <a:pt x="10598" y="1715"/>
                    </a:cubicBezTo>
                    <a:cubicBezTo>
                      <a:pt x="10605" y="1694"/>
                      <a:pt x="10614" y="1674"/>
                      <a:pt x="10621" y="1654"/>
                    </a:cubicBezTo>
                    <a:cubicBezTo>
                      <a:pt x="10624" y="1653"/>
                      <a:pt x="10626" y="1652"/>
                      <a:pt x="10628" y="1651"/>
                    </a:cubicBezTo>
                    <a:cubicBezTo>
                      <a:pt x="10672" y="1626"/>
                      <a:pt x="10706" y="1585"/>
                      <a:pt x="10753" y="1564"/>
                    </a:cubicBezTo>
                    <a:cubicBezTo>
                      <a:pt x="10771" y="1555"/>
                      <a:pt x="10791" y="1553"/>
                      <a:pt x="10812" y="1551"/>
                    </a:cubicBezTo>
                    <a:cubicBezTo>
                      <a:pt x="10857" y="1870"/>
                      <a:pt x="10898" y="2191"/>
                      <a:pt x="10934" y="2512"/>
                    </a:cubicBezTo>
                    <a:cubicBezTo>
                      <a:pt x="10934" y="2512"/>
                      <a:pt x="10934" y="2512"/>
                      <a:pt x="10933" y="2513"/>
                    </a:cubicBezTo>
                    <a:cubicBezTo>
                      <a:pt x="10933" y="2521"/>
                      <a:pt x="10934" y="2530"/>
                      <a:pt x="10937" y="2539"/>
                    </a:cubicBezTo>
                    <a:cubicBezTo>
                      <a:pt x="10943" y="2591"/>
                      <a:pt x="10948" y="2643"/>
                      <a:pt x="10954" y="2695"/>
                    </a:cubicBezTo>
                    <a:cubicBezTo>
                      <a:pt x="10781" y="2773"/>
                      <a:pt x="10575" y="2752"/>
                      <a:pt x="10387" y="2781"/>
                    </a:cubicBezTo>
                    <a:cubicBezTo>
                      <a:pt x="10370" y="2784"/>
                      <a:pt x="10353" y="2784"/>
                      <a:pt x="10336" y="2789"/>
                    </a:cubicBezTo>
                    <a:cubicBezTo>
                      <a:pt x="10302" y="2799"/>
                      <a:pt x="10267" y="2809"/>
                      <a:pt x="10233" y="2819"/>
                    </a:cubicBezTo>
                    <a:cubicBezTo>
                      <a:pt x="10292" y="2624"/>
                      <a:pt x="10352" y="2429"/>
                      <a:pt x="10416" y="2236"/>
                    </a:cubicBezTo>
                    <a:cubicBezTo>
                      <a:pt x="10439" y="2189"/>
                      <a:pt x="10472" y="2148"/>
                      <a:pt x="10531" y="2115"/>
                    </a:cubicBezTo>
                    <a:close/>
                    <a:moveTo>
                      <a:pt x="7894" y="1360"/>
                    </a:moveTo>
                    <a:cubicBezTo>
                      <a:pt x="7822" y="1354"/>
                      <a:pt x="7750" y="1351"/>
                      <a:pt x="7678" y="1349"/>
                    </a:cubicBezTo>
                    <a:cubicBezTo>
                      <a:pt x="7689" y="1328"/>
                      <a:pt x="7700" y="1306"/>
                      <a:pt x="7713" y="1284"/>
                    </a:cubicBezTo>
                    <a:cubicBezTo>
                      <a:pt x="8130" y="1210"/>
                      <a:pt x="8559" y="1134"/>
                      <a:pt x="8972" y="1134"/>
                    </a:cubicBezTo>
                    <a:cubicBezTo>
                      <a:pt x="8980" y="1134"/>
                      <a:pt x="8986" y="1134"/>
                      <a:pt x="8992" y="1134"/>
                    </a:cubicBezTo>
                    <a:cubicBezTo>
                      <a:pt x="9201" y="1135"/>
                      <a:pt x="9484" y="1138"/>
                      <a:pt x="9762" y="1141"/>
                    </a:cubicBezTo>
                    <a:cubicBezTo>
                      <a:pt x="9180" y="1201"/>
                      <a:pt x="8605" y="1288"/>
                      <a:pt x="8024" y="1432"/>
                    </a:cubicBezTo>
                    <a:cubicBezTo>
                      <a:pt x="7890" y="1466"/>
                      <a:pt x="7757" y="1501"/>
                      <a:pt x="7624" y="1537"/>
                    </a:cubicBezTo>
                    <a:cubicBezTo>
                      <a:pt x="7627" y="1513"/>
                      <a:pt x="7631" y="1490"/>
                      <a:pt x="7637" y="1466"/>
                    </a:cubicBezTo>
                    <a:cubicBezTo>
                      <a:pt x="7657" y="1466"/>
                      <a:pt x="7678" y="1477"/>
                      <a:pt x="7696" y="1469"/>
                    </a:cubicBezTo>
                    <a:cubicBezTo>
                      <a:pt x="7749" y="1447"/>
                      <a:pt x="7793" y="1407"/>
                      <a:pt x="7843" y="1380"/>
                    </a:cubicBezTo>
                    <a:cubicBezTo>
                      <a:pt x="7859" y="1371"/>
                      <a:pt x="7912" y="1362"/>
                      <a:pt x="7894" y="1360"/>
                    </a:cubicBezTo>
                    <a:close/>
                    <a:moveTo>
                      <a:pt x="7527" y="1664"/>
                    </a:moveTo>
                    <a:cubicBezTo>
                      <a:pt x="7537" y="1761"/>
                      <a:pt x="7567" y="1855"/>
                      <a:pt x="7615" y="1945"/>
                    </a:cubicBezTo>
                    <a:cubicBezTo>
                      <a:pt x="7102" y="2159"/>
                      <a:pt x="6602" y="2402"/>
                      <a:pt x="6117" y="2675"/>
                    </a:cubicBezTo>
                    <a:cubicBezTo>
                      <a:pt x="5654" y="2935"/>
                      <a:pt x="5196" y="3230"/>
                      <a:pt x="4751" y="3554"/>
                    </a:cubicBezTo>
                    <a:cubicBezTo>
                      <a:pt x="4691" y="3399"/>
                      <a:pt x="4657" y="3236"/>
                      <a:pt x="4658" y="3064"/>
                    </a:cubicBezTo>
                    <a:cubicBezTo>
                      <a:pt x="4658" y="3000"/>
                      <a:pt x="4663" y="2934"/>
                      <a:pt x="4673" y="2867"/>
                    </a:cubicBezTo>
                    <a:cubicBezTo>
                      <a:pt x="4679" y="2825"/>
                      <a:pt x="4687" y="2784"/>
                      <a:pt x="4697" y="2743"/>
                    </a:cubicBezTo>
                    <a:cubicBezTo>
                      <a:pt x="5556" y="2300"/>
                      <a:pt x="6511" y="1946"/>
                      <a:pt x="7527" y="1664"/>
                    </a:cubicBezTo>
                    <a:close/>
                    <a:moveTo>
                      <a:pt x="7426" y="1335"/>
                    </a:moveTo>
                    <a:cubicBezTo>
                      <a:pt x="7473" y="1327"/>
                      <a:pt x="7520" y="1318"/>
                      <a:pt x="7568" y="1310"/>
                    </a:cubicBezTo>
                    <a:cubicBezTo>
                      <a:pt x="7576" y="1309"/>
                      <a:pt x="7584" y="1307"/>
                      <a:pt x="7593" y="1306"/>
                    </a:cubicBezTo>
                    <a:cubicBezTo>
                      <a:pt x="7586" y="1319"/>
                      <a:pt x="7581" y="1333"/>
                      <a:pt x="7576" y="1347"/>
                    </a:cubicBezTo>
                    <a:cubicBezTo>
                      <a:pt x="7528" y="1346"/>
                      <a:pt x="7480" y="1344"/>
                      <a:pt x="7432" y="1341"/>
                    </a:cubicBezTo>
                    <a:cubicBezTo>
                      <a:pt x="7430" y="1341"/>
                      <a:pt x="7428" y="1338"/>
                      <a:pt x="7426" y="1335"/>
                    </a:cubicBezTo>
                    <a:close/>
                    <a:moveTo>
                      <a:pt x="7357" y="1348"/>
                    </a:moveTo>
                    <a:cubicBezTo>
                      <a:pt x="7373" y="1345"/>
                      <a:pt x="7389" y="1342"/>
                      <a:pt x="7405" y="1339"/>
                    </a:cubicBezTo>
                    <a:cubicBezTo>
                      <a:pt x="7381" y="1358"/>
                      <a:pt x="7353" y="1393"/>
                      <a:pt x="7351" y="1372"/>
                    </a:cubicBezTo>
                    <a:cubicBezTo>
                      <a:pt x="7350" y="1364"/>
                      <a:pt x="7353" y="1356"/>
                      <a:pt x="7357" y="1348"/>
                    </a:cubicBezTo>
                    <a:close/>
                    <a:moveTo>
                      <a:pt x="5382" y="1723"/>
                    </a:moveTo>
                    <a:cubicBezTo>
                      <a:pt x="5386" y="1720"/>
                      <a:pt x="5390" y="1717"/>
                      <a:pt x="5394" y="1714"/>
                    </a:cubicBezTo>
                    <a:cubicBezTo>
                      <a:pt x="5408" y="1707"/>
                      <a:pt x="5422" y="1700"/>
                      <a:pt x="5436" y="1693"/>
                    </a:cubicBezTo>
                    <a:cubicBezTo>
                      <a:pt x="5419" y="1704"/>
                      <a:pt x="5401" y="1714"/>
                      <a:pt x="5382" y="1723"/>
                    </a:cubicBezTo>
                    <a:close/>
                    <a:moveTo>
                      <a:pt x="7356" y="1348"/>
                    </a:moveTo>
                    <a:cubicBezTo>
                      <a:pt x="7353" y="1358"/>
                      <a:pt x="7304" y="1369"/>
                      <a:pt x="7287" y="1383"/>
                    </a:cubicBezTo>
                    <a:cubicBezTo>
                      <a:pt x="7239" y="1422"/>
                      <a:pt x="7194" y="1466"/>
                      <a:pt x="7147" y="1508"/>
                    </a:cubicBezTo>
                    <a:cubicBezTo>
                      <a:pt x="7147" y="1508"/>
                      <a:pt x="7256" y="1564"/>
                      <a:pt x="7314" y="1559"/>
                    </a:cubicBezTo>
                    <a:cubicBezTo>
                      <a:pt x="7390" y="1553"/>
                      <a:pt x="7461" y="1523"/>
                      <a:pt x="7534" y="1496"/>
                    </a:cubicBezTo>
                    <a:cubicBezTo>
                      <a:pt x="7530" y="1519"/>
                      <a:pt x="7528" y="1541"/>
                      <a:pt x="7526" y="1564"/>
                    </a:cubicBezTo>
                    <a:cubicBezTo>
                      <a:pt x="6527" y="1840"/>
                      <a:pt x="5585" y="2185"/>
                      <a:pt x="4731" y="2617"/>
                    </a:cubicBezTo>
                    <a:cubicBezTo>
                      <a:pt x="4814" y="2366"/>
                      <a:pt x="4962" y="2142"/>
                      <a:pt x="5149" y="1943"/>
                    </a:cubicBezTo>
                    <a:cubicBezTo>
                      <a:pt x="5782" y="1664"/>
                      <a:pt x="6459" y="1510"/>
                      <a:pt x="7356" y="1348"/>
                    </a:cubicBezTo>
                    <a:close/>
                    <a:moveTo>
                      <a:pt x="4672" y="3612"/>
                    </a:moveTo>
                    <a:cubicBezTo>
                      <a:pt x="3847" y="4223"/>
                      <a:pt x="3073" y="4937"/>
                      <a:pt x="2403" y="5733"/>
                    </a:cubicBezTo>
                    <a:cubicBezTo>
                      <a:pt x="2341" y="5490"/>
                      <a:pt x="2358" y="5365"/>
                      <a:pt x="2347" y="4961"/>
                    </a:cubicBezTo>
                    <a:cubicBezTo>
                      <a:pt x="2347" y="4955"/>
                      <a:pt x="2347" y="4949"/>
                      <a:pt x="2347" y="4943"/>
                    </a:cubicBezTo>
                    <a:cubicBezTo>
                      <a:pt x="2346" y="4736"/>
                      <a:pt x="2443" y="4483"/>
                      <a:pt x="2528" y="4287"/>
                    </a:cubicBezTo>
                    <a:cubicBezTo>
                      <a:pt x="2532" y="4279"/>
                      <a:pt x="2536" y="4271"/>
                      <a:pt x="2539" y="4263"/>
                    </a:cubicBezTo>
                    <a:cubicBezTo>
                      <a:pt x="3125" y="3691"/>
                      <a:pt x="3816" y="3208"/>
                      <a:pt x="4587" y="2800"/>
                    </a:cubicBezTo>
                    <a:cubicBezTo>
                      <a:pt x="4583" y="2818"/>
                      <a:pt x="4580" y="2835"/>
                      <a:pt x="4577" y="2853"/>
                    </a:cubicBezTo>
                    <a:cubicBezTo>
                      <a:pt x="4567" y="2925"/>
                      <a:pt x="4562" y="2995"/>
                      <a:pt x="4562" y="3064"/>
                    </a:cubicBezTo>
                    <a:cubicBezTo>
                      <a:pt x="4563" y="3259"/>
                      <a:pt x="4603" y="3441"/>
                      <a:pt x="4672" y="3612"/>
                    </a:cubicBezTo>
                    <a:close/>
                    <a:moveTo>
                      <a:pt x="2562" y="14856"/>
                    </a:moveTo>
                    <a:cubicBezTo>
                      <a:pt x="2562" y="14705"/>
                      <a:pt x="2565" y="14554"/>
                      <a:pt x="2574" y="14405"/>
                    </a:cubicBezTo>
                    <a:cubicBezTo>
                      <a:pt x="3316" y="14947"/>
                      <a:pt x="4156" y="15381"/>
                      <a:pt x="5011" y="15714"/>
                    </a:cubicBezTo>
                    <a:cubicBezTo>
                      <a:pt x="5006" y="16222"/>
                      <a:pt x="5002" y="16730"/>
                      <a:pt x="5001" y="17238"/>
                    </a:cubicBezTo>
                    <a:cubicBezTo>
                      <a:pt x="5001" y="17240"/>
                      <a:pt x="5001" y="17243"/>
                      <a:pt x="5001" y="17245"/>
                    </a:cubicBezTo>
                    <a:cubicBezTo>
                      <a:pt x="5001" y="17540"/>
                      <a:pt x="5061" y="17828"/>
                      <a:pt x="5094" y="18113"/>
                    </a:cubicBezTo>
                    <a:cubicBezTo>
                      <a:pt x="5095" y="18117"/>
                      <a:pt x="5095" y="18121"/>
                      <a:pt x="5096" y="18125"/>
                    </a:cubicBezTo>
                    <a:cubicBezTo>
                      <a:pt x="4255" y="17769"/>
                      <a:pt x="3449" y="17321"/>
                      <a:pt x="2743" y="16769"/>
                    </a:cubicBezTo>
                    <a:cubicBezTo>
                      <a:pt x="2700" y="16597"/>
                      <a:pt x="2663" y="16421"/>
                      <a:pt x="2645" y="16249"/>
                    </a:cubicBezTo>
                    <a:cubicBezTo>
                      <a:pt x="2617" y="15987"/>
                      <a:pt x="2592" y="15724"/>
                      <a:pt x="2568" y="15462"/>
                    </a:cubicBezTo>
                    <a:cubicBezTo>
                      <a:pt x="2565" y="15427"/>
                      <a:pt x="2563" y="15392"/>
                      <a:pt x="2563" y="15358"/>
                    </a:cubicBezTo>
                    <a:cubicBezTo>
                      <a:pt x="2563" y="15354"/>
                      <a:pt x="2563" y="15351"/>
                      <a:pt x="2563" y="15349"/>
                    </a:cubicBezTo>
                    <a:cubicBezTo>
                      <a:pt x="2563" y="15305"/>
                      <a:pt x="2564" y="15262"/>
                      <a:pt x="2564" y="15219"/>
                    </a:cubicBezTo>
                    <a:cubicBezTo>
                      <a:pt x="2564" y="15098"/>
                      <a:pt x="2562" y="14977"/>
                      <a:pt x="2562" y="14856"/>
                    </a:cubicBezTo>
                    <a:close/>
                    <a:moveTo>
                      <a:pt x="10471" y="20810"/>
                    </a:moveTo>
                    <a:cubicBezTo>
                      <a:pt x="9852" y="20785"/>
                      <a:pt x="9356" y="20755"/>
                      <a:pt x="8730" y="20668"/>
                    </a:cubicBezTo>
                    <a:cubicBezTo>
                      <a:pt x="8677" y="20660"/>
                      <a:pt x="8623" y="20652"/>
                      <a:pt x="8570" y="20644"/>
                    </a:cubicBezTo>
                    <a:cubicBezTo>
                      <a:pt x="8501" y="20422"/>
                      <a:pt x="8456" y="20184"/>
                      <a:pt x="8427" y="19957"/>
                    </a:cubicBezTo>
                    <a:cubicBezTo>
                      <a:pt x="8392" y="19685"/>
                      <a:pt x="8339" y="19418"/>
                      <a:pt x="8332" y="19152"/>
                    </a:cubicBezTo>
                    <a:cubicBezTo>
                      <a:pt x="8687" y="19212"/>
                      <a:pt x="9058" y="19263"/>
                      <a:pt x="9396" y="19290"/>
                    </a:cubicBezTo>
                    <a:cubicBezTo>
                      <a:pt x="9468" y="19364"/>
                      <a:pt x="9529" y="19389"/>
                      <a:pt x="9581" y="19455"/>
                    </a:cubicBezTo>
                    <a:cubicBezTo>
                      <a:pt x="9647" y="19539"/>
                      <a:pt x="9586" y="19599"/>
                      <a:pt x="9625" y="19707"/>
                    </a:cubicBezTo>
                    <a:cubicBezTo>
                      <a:pt x="9660" y="19805"/>
                      <a:pt x="9712" y="19896"/>
                      <a:pt x="9758" y="19989"/>
                    </a:cubicBezTo>
                    <a:cubicBezTo>
                      <a:pt x="9840" y="20155"/>
                      <a:pt x="9937" y="20178"/>
                      <a:pt x="10089" y="20263"/>
                    </a:cubicBezTo>
                    <a:cubicBezTo>
                      <a:pt x="10183" y="20315"/>
                      <a:pt x="10178" y="20370"/>
                      <a:pt x="10260" y="20456"/>
                    </a:cubicBezTo>
                    <a:cubicBezTo>
                      <a:pt x="10299" y="20496"/>
                      <a:pt x="10345" y="20526"/>
                      <a:pt x="10389" y="20560"/>
                    </a:cubicBezTo>
                    <a:cubicBezTo>
                      <a:pt x="10412" y="20579"/>
                      <a:pt x="10445" y="20588"/>
                      <a:pt x="10461" y="20613"/>
                    </a:cubicBezTo>
                    <a:cubicBezTo>
                      <a:pt x="10573" y="20791"/>
                      <a:pt x="10158" y="20575"/>
                      <a:pt x="10471" y="20810"/>
                    </a:cubicBezTo>
                    <a:close/>
                    <a:moveTo>
                      <a:pt x="20658" y="9933"/>
                    </a:moveTo>
                    <a:cubicBezTo>
                      <a:pt x="20673" y="9970"/>
                      <a:pt x="20706" y="9998"/>
                      <a:pt x="20718" y="10036"/>
                    </a:cubicBezTo>
                    <a:cubicBezTo>
                      <a:pt x="20963" y="10820"/>
                      <a:pt x="20693" y="10065"/>
                      <a:pt x="20851" y="10523"/>
                    </a:cubicBezTo>
                    <a:cubicBezTo>
                      <a:pt x="20887" y="10628"/>
                      <a:pt x="20929" y="10732"/>
                      <a:pt x="20963" y="10838"/>
                    </a:cubicBezTo>
                    <a:cubicBezTo>
                      <a:pt x="20969" y="10856"/>
                      <a:pt x="20965" y="10875"/>
                      <a:pt x="20969" y="10893"/>
                    </a:cubicBezTo>
                    <a:cubicBezTo>
                      <a:pt x="20991" y="10989"/>
                      <a:pt x="20988" y="11096"/>
                      <a:pt x="21040" y="11179"/>
                    </a:cubicBezTo>
                    <a:cubicBezTo>
                      <a:pt x="21050" y="11195"/>
                      <a:pt x="21070" y="11180"/>
                      <a:pt x="21086" y="11158"/>
                    </a:cubicBezTo>
                    <a:cubicBezTo>
                      <a:pt x="21111" y="11316"/>
                      <a:pt x="21134" y="11475"/>
                      <a:pt x="21149" y="11634"/>
                    </a:cubicBezTo>
                    <a:cubicBezTo>
                      <a:pt x="20911" y="12265"/>
                      <a:pt x="20539" y="12829"/>
                      <a:pt x="20082" y="13328"/>
                    </a:cubicBezTo>
                    <a:cubicBezTo>
                      <a:pt x="20018" y="12643"/>
                      <a:pt x="19884" y="11966"/>
                      <a:pt x="19713" y="11333"/>
                    </a:cubicBezTo>
                    <a:cubicBezTo>
                      <a:pt x="19644" y="11074"/>
                      <a:pt x="19565" y="10818"/>
                      <a:pt x="19479" y="10564"/>
                    </a:cubicBezTo>
                    <a:cubicBezTo>
                      <a:pt x="19868" y="10196"/>
                      <a:pt x="20202" y="9782"/>
                      <a:pt x="20448" y="9319"/>
                    </a:cubicBezTo>
                    <a:cubicBezTo>
                      <a:pt x="20514" y="9530"/>
                      <a:pt x="20576" y="9729"/>
                      <a:pt x="20658" y="9933"/>
                    </a:cubicBezTo>
                    <a:close/>
                    <a:moveTo>
                      <a:pt x="21016" y="7618"/>
                    </a:moveTo>
                    <a:cubicBezTo>
                      <a:pt x="21113" y="7928"/>
                      <a:pt x="21197" y="8241"/>
                      <a:pt x="21265" y="8559"/>
                    </a:cubicBezTo>
                    <a:cubicBezTo>
                      <a:pt x="21212" y="8385"/>
                      <a:pt x="21152" y="8209"/>
                      <a:pt x="21082" y="8025"/>
                    </a:cubicBezTo>
                    <a:cubicBezTo>
                      <a:pt x="21068" y="7988"/>
                      <a:pt x="21052" y="7951"/>
                      <a:pt x="21037" y="7914"/>
                    </a:cubicBezTo>
                    <a:cubicBezTo>
                      <a:pt x="21035" y="7896"/>
                      <a:pt x="21033" y="7879"/>
                      <a:pt x="21032" y="7861"/>
                    </a:cubicBezTo>
                    <a:cubicBezTo>
                      <a:pt x="21027" y="7812"/>
                      <a:pt x="21038" y="7760"/>
                      <a:pt x="21028" y="7711"/>
                    </a:cubicBezTo>
                    <a:cubicBezTo>
                      <a:pt x="21016" y="7654"/>
                      <a:pt x="20996" y="7599"/>
                      <a:pt x="20971" y="7547"/>
                    </a:cubicBezTo>
                    <a:cubicBezTo>
                      <a:pt x="20989" y="7571"/>
                      <a:pt x="21003" y="7594"/>
                      <a:pt x="21016" y="7618"/>
                    </a:cubicBezTo>
                    <a:close/>
                    <a:moveTo>
                      <a:pt x="98" y="10938"/>
                    </a:moveTo>
                    <a:cubicBezTo>
                      <a:pt x="97" y="10888"/>
                      <a:pt x="96" y="10838"/>
                      <a:pt x="96" y="10787"/>
                    </a:cubicBezTo>
                    <a:cubicBezTo>
                      <a:pt x="96" y="10698"/>
                      <a:pt x="98" y="10608"/>
                      <a:pt x="100" y="10519"/>
                    </a:cubicBezTo>
                    <a:cubicBezTo>
                      <a:pt x="105" y="10586"/>
                      <a:pt x="111" y="10653"/>
                      <a:pt x="119" y="10719"/>
                    </a:cubicBezTo>
                    <a:cubicBezTo>
                      <a:pt x="111" y="10792"/>
                      <a:pt x="104" y="10865"/>
                      <a:pt x="98" y="10938"/>
                    </a:cubicBezTo>
                    <a:close/>
                    <a:moveTo>
                      <a:pt x="20604" y="6275"/>
                    </a:moveTo>
                    <a:cubicBezTo>
                      <a:pt x="20603" y="6273"/>
                      <a:pt x="20602" y="6269"/>
                      <a:pt x="20601" y="6269"/>
                    </a:cubicBezTo>
                    <a:lnTo>
                      <a:pt x="20601" y="6269"/>
                    </a:lnTo>
                    <a:cubicBezTo>
                      <a:pt x="20080" y="5124"/>
                      <a:pt x="19366" y="4102"/>
                      <a:pt x="18479" y="3205"/>
                    </a:cubicBezTo>
                    <a:cubicBezTo>
                      <a:pt x="18463" y="3188"/>
                      <a:pt x="18447" y="3169"/>
                      <a:pt x="18430" y="3153"/>
                    </a:cubicBezTo>
                    <a:lnTo>
                      <a:pt x="18429" y="3154"/>
                    </a:lnTo>
                    <a:cubicBezTo>
                      <a:pt x="18348" y="3073"/>
                      <a:pt x="18265" y="2993"/>
                      <a:pt x="18182" y="2915"/>
                    </a:cubicBezTo>
                    <a:lnTo>
                      <a:pt x="18182" y="2914"/>
                    </a:lnTo>
                    <a:lnTo>
                      <a:pt x="18182" y="2914"/>
                    </a:lnTo>
                    <a:cubicBezTo>
                      <a:pt x="18176" y="2909"/>
                      <a:pt x="18170" y="2904"/>
                      <a:pt x="18164" y="2899"/>
                    </a:cubicBezTo>
                    <a:cubicBezTo>
                      <a:pt x="17506" y="2286"/>
                      <a:pt x="16763" y="1748"/>
                      <a:pt x="15942" y="1305"/>
                    </a:cubicBezTo>
                    <a:lnTo>
                      <a:pt x="15943" y="1303"/>
                    </a:lnTo>
                    <a:cubicBezTo>
                      <a:pt x="15930" y="1296"/>
                      <a:pt x="15916" y="1290"/>
                      <a:pt x="15902" y="1283"/>
                    </a:cubicBezTo>
                    <a:cubicBezTo>
                      <a:pt x="15731" y="1192"/>
                      <a:pt x="15557" y="1104"/>
                      <a:pt x="15379" y="1021"/>
                    </a:cubicBezTo>
                    <a:cubicBezTo>
                      <a:pt x="15342" y="1003"/>
                      <a:pt x="15306" y="986"/>
                      <a:pt x="15270" y="969"/>
                    </a:cubicBezTo>
                    <a:lnTo>
                      <a:pt x="15269" y="971"/>
                    </a:lnTo>
                    <a:cubicBezTo>
                      <a:pt x="15179" y="930"/>
                      <a:pt x="15088" y="890"/>
                      <a:pt x="14996" y="851"/>
                    </a:cubicBezTo>
                    <a:cubicBezTo>
                      <a:pt x="14764" y="753"/>
                      <a:pt x="14530" y="665"/>
                      <a:pt x="14296" y="584"/>
                    </a:cubicBezTo>
                    <a:lnTo>
                      <a:pt x="14296" y="583"/>
                    </a:lnTo>
                    <a:cubicBezTo>
                      <a:pt x="14290" y="581"/>
                      <a:pt x="14283" y="580"/>
                      <a:pt x="14276" y="578"/>
                    </a:cubicBezTo>
                    <a:cubicBezTo>
                      <a:pt x="13132" y="187"/>
                      <a:pt x="11960" y="0"/>
                      <a:pt x="10805" y="0"/>
                    </a:cubicBezTo>
                    <a:cubicBezTo>
                      <a:pt x="6593" y="0"/>
                      <a:pt x="2591" y="2478"/>
                      <a:pt x="851" y="6599"/>
                    </a:cubicBezTo>
                    <a:cubicBezTo>
                      <a:pt x="274" y="7968"/>
                      <a:pt x="0" y="9389"/>
                      <a:pt x="0" y="10787"/>
                    </a:cubicBezTo>
                    <a:cubicBezTo>
                      <a:pt x="0" y="11360"/>
                      <a:pt x="46" y="11928"/>
                      <a:pt x="136" y="12487"/>
                    </a:cubicBezTo>
                    <a:cubicBezTo>
                      <a:pt x="137" y="12498"/>
                      <a:pt x="138" y="12510"/>
                      <a:pt x="140" y="12521"/>
                    </a:cubicBezTo>
                    <a:lnTo>
                      <a:pt x="141" y="12514"/>
                    </a:lnTo>
                    <a:cubicBezTo>
                      <a:pt x="200" y="12877"/>
                      <a:pt x="278" y="13267"/>
                      <a:pt x="374" y="13585"/>
                    </a:cubicBezTo>
                    <a:lnTo>
                      <a:pt x="374" y="13585"/>
                    </a:lnTo>
                    <a:cubicBezTo>
                      <a:pt x="374" y="13585"/>
                      <a:pt x="375" y="13595"/>
                      <a:pt x="376" y="13597"/>
                    </a:cubicBezTo>
                    <a:cubicBezTo>
                      <a:pt x="1199" y="16637"/>
                      <a:pt x="3341" y="19292"/>
                      <a:pt x="6436" y="20657"/>
                    </a:cubicBezTo>
                    <a:cubicBezTo>
                      <a:pt x="6441" y="20660"/>
                      <a:pt x="6446" y="20665"/>
                      <a:pt x="6451" y="20667"/>
                    </a:cubicBezTo>
                    <a:lnTo>
                      <a:pt x="6452" y="20666"/>
                    </a:lnTo>
                    <a:cubicBezTo>
                      <a:pt x="6502" y="20688"/>
                      <a:pt x="6553" y="20719"/>
                      <a:pt x="6604" y="20741"/>
                    </a:cubicBezTo>
                    <a:cubicBezTo>
                      <a:pt x="7974" y="21318"/>
                      <a:pt x="9396" y="21600"/>
                      <a:pt x="10795" y="21600"/>
                    </a:cubicBezTo>
                    <a:lnTo>
                      <a:pt x="10796" y="21600"/>
                    </a:lnTo>
                    <a:cubicBezTo>
                      <a:pt x="11868" y="21600"/>
                      <a:pt x="12934" y="21431"/>
                      <a:pt x="13946" y="21123"/>
                    </a:cubicBezTo>
                    <a:lnTo>
                      <a:pt x="13955" y="21120"/>
                    </a:lnTo>
                    <a:lnTo>
                      <a:pt x="13955" y="21120"/>
                    </a:lnTo>
                    <a:cubicBezTo>
                      <a:pt x="13955" y="21114"/>
                      <a:pt x="13973" y="21109"/>
                      <a:pt x="13985" y="21103"/>
                    </a:cubicBezTo>
                    <a:cubicBezTo>
                      <a:pt x="14865" y="20832"/>
                      <a:pt x="15705" y="20449"/>
                      <a:pt x="16490" y="19964"/>
                    </a:cubicBezTo>
                    <a:lnTo>
                      <a:pt x="16490" y="19964"/>
                    </a:lnTo>
                    <a:lnTo>
                      <a:pt x="16490" y="19964"/>
                    </a:lnTo>
                    <a:cubicBezTo>
                      <a:pt x="16491" y="19963"/>
                      <a:pt x="16492" y="19963"/>
                      <a:pt x="16493" y="19962"/>
                    </a:cubicBezTo>
                    <a:lnTo>
                      <a:pt x="16492" y="19964"/>
                    </a:lnTo>
                    <a:cubicBezTo>
                      <a:pt x="16498" y="19960"/>
                      <a:pt x="16502" y="19956"/>
                      <a:pt x="16508" y="19952"/>
                    </a:cubicBezTo>
                    <a:cubicBezTo>
                      <a:pt x="18339" y="18815"/>
                      <a:pt x="19847" y="17120"/>
                      <a:pt x="20749" y="14985"/>
                    </a:cubicBezTo>
                    <a:cubicBezTo>
                      <a:pt x="21327" y="13616"/>
                      <a:pt x="21600" y="12195"/>
                      <a:pt x="21600" y="10797"/>
                    </a:cubicBezTo>
                    <a:cubicBezTo>
                      <a:pt x="21600" y="9225"/>
                      <a:pt x="21253" y="7682"/>
                      <a:pt x="20604" y="6275"/>
                    </a:cubicBezTo>
                    <a:close/>
                  </a:path>
                </a:pathLst>
              </a:custGeom>
              <a:solidFill>
                <a:srgbClr val="445362"/>
              </a:solidFill>
              <a:ln w="12700">
                <a:miter lim="400000"/>
              </a:ln>
            </p:spPr>
            <p:txBody>
              <a:bodyPr anchor="ctr"/>
              <a:lstStyle/>
              <a:p>
                <a:pPr algn="ctr"/>
              </a:p>
            </p:txBody>
          </p:sp>
          <p:sp>
            <p:nvSpPr>
              <p:cNvPr id="14" name="ïŝľîdé"/>
              <p:cNvSpPr/>
              <p:nvPr/>
            </p:nvSpPr>
            <p:spPr>
              <a:xfrm flipV="1">
                <a:off x="5939680" y="2778886"/>
                <a:ext cx="235740" cy="638920"/>
              </a:xfrm>
              <a:prstGeom prst="line">
                <a:avLst/>
              </a:prstGeom>
              <a:ln w="25400">
                <a:solidFill>
                  <a:srgbClr val="FFFFFF"/>
                </a:solidFill>
                <a:custDash>
                  <a:ds d="200000" sp="200000"/>
                </a:custDash>
                <a:miter lim="400000"/>
              </a:ln>
            </p:spPr>
            <p:txBody>
              <a:bodyPr anchor="ctr"/>
              <a:lstStyle/>
              <a:p>
                <a:pPr algn="ctr"/>
              </a:p>
            </p:txBody>
          </p:sp>
          <p:sp>
            <p:nvSpPr>
              <p:cNvPr id="15" name="ïŝḻiḍe"/>
              <p:cNvSpPr/>
              <p:nvPr/>
            </p:nvSpPr>
            <p:spPr>
              <a:xfrm flipH="1" flipV="1">
                <a:off x="5376512" y="2962019"/>
                <a:ext cx="337255" cy="455786"/>
              </a:xfrm>
              <a:prstGeom prst="line">
                <a:avLst/>
              </a:prstGeom>
              <a:ln w="25400">
                <a:solidFill>
                  <a:srgbClr val="FFFFFF"/>
                </a:solidFill>
                <a:custDash>
                  <a:ds d="200000" sp="200000"/>
                </a:custDash>
                <a:miter lim="400000"/>
              </a:ln>
            </p:spPr>
            <p:txBody>
              <a:bodyPr anchor="ctr"/>
              <a:lstStyle/>
              <a:p>
                <a:pPr algn="ctr"/>
              </a:p>
            </p:txBody>
          </p:sp>
          <p:sp>
            <p:nvSpPr>
              <p:cNvPr id="16" name="í$ḻïde"/>
              <p:cNvSpPr/>
              <p:nvPr/>
            </p:nvSpPr>
            <p:spPr>
              <a:xfrm flipH="1" flipV="1">
                <a:off x="4695457" y="2813709"/>
                <a:ext cx="752408" cy="752408"/>
              </a:xfrm>
              <a:prstGeom prst="line">
                <a:avLst/>
              </a:prstGeom>
              <a:ln w="25400">
                <a:solidFill>
                  <a:srgbClr val="FFFFFF"/>
                </a:solidFill>
                <a:custDash>
                  <a:ds d="200000" sp="200000"/>
                </a:custDash>
                <a:miter lim="400000"/>
              </a:ln>
            </p:spPr>
            <p:txBody>
              <a:bodyPr anchor="ctr"/>
              <a:lstStyle/>
              <a:p>
                <a:pPr algn="ctr"/>
              </a:p>
            </p:txBody>
          </p:sp>
          <p:sp>
            <p:nvSpPr>
              <p:cNvPr id="17" name="îṩľíḋê"/>
              <p:cNvSpPr/>
              <p:nvPr/>
            </p:nvSpPr>
            <p:spPr>
              <a:xfrm flipH="1" flipV="1">
                <a:off x="4314330" y="3472063"/>
                <a:ext cx="1093903" cy="212832"/>
              </a:xfrm>
              <a:prstGeom prst="line">
                <a:avLst/>
              </a:prstGeom>
              <a:ln w="25400">
                <a:solidFill>
                  <a:srgbClr val="FFFFFF"/>
                </a:solidFill>
                <a:custDash>
                  <a:ds d="200000" sp="200000"/>
                </a:custDash>
                <a:miter lim="400000"/>
              </a:ln>
            </p:spPr>
            <p:txBody>
              <a:bodyPr anchor="ctr"/>
              <a:lstStyle/>
              <a:p>
                <a:pPr algn="ctr"/>
              </a:p>
            </p:txBody>
          </p:sp>
          <p:sp>
            <p:nvSpPr>
              <p:cNvPr id="18" name="íṧḻiḍê"/>
              <p:cNvSpPr/>
              <p:nvPr/>
            </p:nvSpPr>
            <p:spPr>
              <a:xfrm flipH="1">
                <a:off x="4942486" y="3775802"/>
                <a:ext cx="395550" cy="137710"/>
              </a:xfrm>
              <a:prstGeom prst="line">
                <a:avLst/>
              </a:prstGeom>
              <a:ln w="25400">
                <a:solidFill>
                  <a:srgbClr val="FFFFFF"/>
                </a:solidFill>
                <a:custDash>
                  <a:ds d="200000" sp="200000"/>
                </a:custDash>
                <a:miter lim="400000"/>
              </a:ln>
            </p:spPr>
            <p:txBody>
              <a:bodyPr anchor="ctr"/>
              <a:lstStyle/>
              <a:p>
                <a:pPr algn="ctr"/>
              </a:p>
            </p:txBody>
          </p:sp>
          <p:sp>
            <p:nvSpPr>
              <p:cNvPr id="19" name="iś1iḍè"/>
              <p:cNvSpPr/>
              <p:nvPr/>
            </p:nvSpPr>
            <p:spPr>
              <a:xfrm flipH="1">
                <a:off x="5025220" y="4148757"/>
                <a:ext cx="452864" cy="452865"/>
              </a:xfrm>
              <a:prstGeom prst="line">
                <a:avLst/>
              </a:prstGeom>
              <a:ln w="25400">
                <a:solidFill>
                  <a:srgbClr val="FFFFFF"/>
                </a:solidFill>
                <a:custDash>
                  <a:ds d="200000" sp="200000"/>
                </a:custDash>
                <a:miter lim="400000"/>
              </a:ln>
            </p:spPr>
            <p:txBody>
              <a:bodyPr anchor="ctr"/>
              <a:lstStyle/>
              <a:p>
                <a:pPr algn="ctr"/>
              </a:p>
            </p:txBody>
          </p:sp>
          <p:sp>
            <p:nvSpPr>
              <p:cNvPr id="20" name="ísľîdé"/>
              <p:cNvSpPr/>
              <p:nvPr/>
            </p:nvSpPr>
            <p:spPr>
              <a:xfrm flipH="1">
                <a:off x="5408037" y="4237518"/>
                <a:ext cx="335037" cy="1088819"/>
              </a:xfrm>
              <a:prstGeom prst="line">
                <a:avLst/>
              </a:prstGeom>
              <a:ln w="25400">
                <a:solidFill>
                  <a:srgbClr val="FFFFFF"/>
                </a:solidFill>
                <a:custDash>
                  <a:ds d="200000" sp="200000"/>
                </a:custDash>
                <a:miter lim="400000"/>
              </a:ln>
            </p:spPr>
            <p:txBody>
              <a:bodyPr anchor="ctr"/>
              <a:lstStyle/>
              <a:p>
                <a:pPr algn="ctr"/>
              </a:p>
            </p:txBody>
          </p:sp>
          <p:sp>
            <p:nvSpPr>
              <p:cNvPr id="21" name="iśļiḓé"/>
              <p:cNvSpPr/>
              <p:nvPr/>
            </p:nvSpPr>
            <p:spPr>
              <a:xfrm>
                <a:off x="5948697" y="4237429"/>
                <a:ext cx="94448" cy="462127"/>
              </a:xfrm>
              <a:prstGeom prst="line">
                <a:avLst/>
              </a:prstGeom>
              <a:ln w="25400">
                <a:solidFill>
                  <a:srgbClr val="FFFFFF"/>
                </a:solidFill>
                <a:custDash>
                  <a:ds d="200000" sp="200000"/>
                </a:custDash>
                <a:miter lim="400000"/>
              </a:ln>
            </p:spPr>
            <p:txBody>
              <a:bodyPr anchor="ctr"/>
              <a:lstStyle/>
              <a:p>
                <a:pPr algn="ctr"/>
              </a:p>
            </p:txBody>
          </p:sp>
          <p:sp>
            <p:nvSpPr>
              <p:cNvPr id="22" name="iṩľïḋe"/>
              <p:cNvSpPr/>
              <p:nvPr/>
            </p:nvSpPr>
            <p:spPr>
              <a:xfrm>
                <a:off x="6196578" y="4128976"/>
                <a:ext cx="1062777" cy="900405"/>
              </a:xfrm>
              <a:prstGeom prst="line">
                <a:avLst/>
              </a:prstGeom>
              <a:ln w="25400">
                <a:solidFill>
                  <a:srgbClr val="FFFFFF"/>
                </a:solidFill>
                <a:custDash>
                  <a:ds d="200000" sp="200000"/>
                </a:custDash>
                <a:miter lim="400000"/>
              </a:ln>
            </p:spPr>
            <p:txBody>
              <a:bodyPr anchor="ctr"/>
              <a:lstStyle/>
              <a:p>
                <a:pPr algn="ctr"/>
              </a:p>
            </p:txBody>
          </p:sp>
          <p:sp>
            <p:nvSpPr>
              <p:cNvPr id="23" name="ïṩļîḋe"/>
              <p:cNvSpPr/>
              <p:nvPr/>
            </p:nvSpPr>
            <p:spPr>
              <a:xfrm>
                <a:off x="6088129" y="4174733"/>
                <a:ext cx="534429" cy="989878"/>
              </a:xfrm>
              <a:prstGeom prst="line">
                <a:avLst/>
              </a:prstGeom>
              <a:ln w="25400">
                <a:solidFill>
                  <a:srgbClr val="FFFFFF"/>
                </a:solidFill>
                <a:custDash>
                  <a:ds d="200000" sp="200000"/>
                </a:custDash>
                <a:miter lim="400000"/>
              </a:ln>
            </p:spPr>
            <p:txBody>
              <a:bodyPr anchor="ctr"/>
              <a:lstStyle/>
              <a:p>
                <a:pPr algn="ctr"/>
              </a:p>
            </p:txBody>
          </p:sp>
          <p:sp>
            <p:nvSpPr>
              <p:cNvPr id="24" name="îṧlide"/>
              <p:cNvSpPr/>
              <p:nvPr/>
            </p:nvSpPr>
            <p:spPr>
              <a:xfrm>
                <a:off x="6236921" y="3912809"/>
                <a:ext cx="410762" cy="1"/>
              </a:xfrm>
              <a:prstGeom prst="line">
                <a:avLst/>
              </a:prstGeom>
              <a:ln w="25400">
                <a:solidFill>
                  <a:srgbClr val="FFFFFF"/>
                </a:solidFill>
                <a:custDash>
                  <a:ds d="200000" sp="200000"/>
                </a:custDash>
                <a:miter lim="400000"/>
              </a:ln>
            </p:spPr>
            <p:txBody>
              <a:bodyPr anchor="ctr"/>
              <a:lstStyle/>
              <a:p>
                <a:pPr algn="ctr"/>
              </a:p>
            </p:txBody>
          </p:sp>
          <p:sp>
            <p:nvSpPr>
              <p:cNvPr id="25" name="ïṡḷîḑê"/>
              <p:cNvSpPr/>
              <p:nvPr/>
            </p:nvSpPr>
            <p:spPr>
              <a:xfrm flipV="1">
                <a:off x="6233558" y="3049202"/>
                <a:ext cx="751373" cy="578043"/>
              </a:xfrm>
              <a:prstGeom prst="line">
                <a:avLst/>
              </a:prstGeom>
              <a:ln w="25400">
                <a:solidFill>
                  <a:srgbClr val="FFFFFF"/>
                </a:solidFill>
                <a:custDash>
                  <a:ds d="200000" sp="200000"/>
                </a:custDash>
                <a:miter lim="400000"/>
              </a:ln>
            </p:spPr>
            <p:txBody>
              <a:bodyPr anchor="ctr"/>
              <a:lstStyle/>
              <a:p>
                <a:pPr algn="ctr"/>
              </a:p>
            </p:txBody>
          </p:sp>
          <p:sp>
            <p:nvSpPr>
              <p:cNvPr id="26" name="îSlîḋê"/>
              <p:cNvSpPr/>
              <p:nvPr/>
            </p:nvSpPr>
            <p:spPr>
              <a:xfrm flipV="1">
                <a:off x="7332622" y="2333200"/>
                <a:ext cx="190462" cy="343524"/>
              </a:xfrm>
              <a:prstGeom prst="line">
                <a:avLst/>
              </a:prstGeom>
              <a:ln w="25400">
                <a:solidFill>
                  <a:srgbClr val="FFFFFF"/>
                </a:solidFill>
                <a:custDash>
                  <a:ds d="200000" sp="200000"/>
                </a:custDash>
                <a:miter lim="400000"/>
              </a:ln>
            </p:spPr>
            <p:txBody>
              <a:bodyPr anchor="ctr"/>
              <a:lstStyle/>
              <a:p>
                <a:pPr algn="ctr"/>
              </a:p>
            </p:txBody>
          </p:sp>
          <p:sp>
            <p:nvSpPr>
              <p:cNvPr id="27" name="íSḻíďê"/>
              <p:cNvSpPr/>
              <p:nvPr/>
            </p:nvSpPr>
            <p:spPr>
              <a:xfrm flipV="1">
                <a:off x="6150833" y="1833646"/>
                <a:ext cx="1" cy="256984"/>
              </a:xfrm>
              <a:prstGeom prst="line">
                <a:avLst/>
              </a:prstGeom>
              <a:ln w="25400">
                <a:solidFill>
                  <a:srgbClr val="FFFFFF"/>
                </a:solidFill>
                <a:custDash>
                  <a:ds d="200000" sp="200000"/>
                </a:custDash>
                <a:miter lim="400000"/>
              </a:ln>
            </p:spPr>
            <p:txBody>
              <a:bodyPr anchor="ctr"/>
              <a:lstStyle/>
              <a:p>
                <a:pPr algn="ctr"/>
              </a:p>
            </p:txBody>
          </p:sp>
          <p:sp>
            <p:nvSpPr>
              <p:cNvPr id="28" name="î$1ide"/>
              <p:cNvSpPr/>
              <p:nvPr/>
            </p:nvSpPr>
            <p:spPr>
              <a:xfrm flipH="1" flipV="1">
                <a:off x="5322914" y="2112556"/>
                <a:ext cx="508722" cy="143244"/>
              </a:xfrm>
              <a:prstGeom prst="line">
                <a:avLst/>
              </a:prstGeom>
              <a:ln w="25400">
                <a:solidFill>
                  <a:srgbClr val="FFFFFF"/>
                </a:solidFill>
                <a:custDash>
                  <a:ds d="200000" sp="200000"/>
                </a:custDash>
                <a:miter lim="400000"/>
              </a:ln>
            </p:spPr>
            <p:txBody>
              <a:bodyPr anchor="ctr"/>
              <a:lstStyle/>
              <a:p>
                <a:pPr algn="ctr"/>
              </a:p>
            </p:txBody>
          </p:sp>
          <p:sp>
            <p:nvSpPr>
              <p:cNvPr id="29" name="ïšḷidè"/>
              <p:cNvSpPr/>
              <p:nvPr/>
            </p:nvSpPr>
            <p:spPr>
              <a:xfrm flipH="1" flipV="1">
                <a:off x="5177934" y="2182368"/>
                <a:ext cx="58468" cy="462254"/>
              </a:xfrm>
              <a:prstGeom prst="line">
                <a:avLst/>
              </a:prstGeom>
              <a:ln w="25400">
                <a:solidFill>
                  <a:srgbClr val="FFFFFF"/>
                </a:solidFill>
                <a:custDash>
                  <a:ds d="200000" sp="200000"/>
                </a:custDash>
                <a:miter lim="400000"/>
              </a:ln>
            </p:spPr>
            <p:txBody>
              <a:bodyPr anchor="ctr"/>
              <a:lstStyle/>
              <a:p>
                <a:pPr algn="ctr"/>
              </a:p>
            </p:txBody>
          </p:sp>
          <p:sp>
            <p:nvSpPr>
              <p:cNvPr id="30" name="íslíḋè"/>
              <p:cNvSpPr/>
              <p:nvPr/>
            </p:nvSpPr>
            <p:spPr>
              <a:xfrm flipH="1" flipV="1">
                <a:off x="4796398" y="2558344"/>
                <a:ext cx="458251" cy="167756"/>
              </a:xfrm>
              <a:prstGeom prst="line">
                <a:avLst/>
              </a:prstGeom>
              <a:ln w="25400">
                <a:solidFill>
                  <a:srgbClr val="FFFFFF"/>
                </a:solidFill>
                <a:custDash>
                  <a:ds d="200000" sp="200000"/>
                </a:custDash>
                <a:miter lim="400000"/>
              </a:ln>
            </p:spPr>
            <p:txBody>
              <a:bodyPr anchor="ctr"/>
              <a:lstStyle/>
              <a:p>
                <a:pPr algn="ctr"/>
              </a:p>
            </p:txBody>
          </p:sp>
          <p:sp>
            <p:nvSpPr>
              <p:cNvPr id="31" name="ïṥḻíḋe"/>
              <p:cNvSpPr/>
              <p:nvPr/>
            </p:nvSpPr>
            <p:spPr>
              <a:xfrm flipH="1" flipV="1">
                <a:off x="6320906" y="1725183"/>
                <a:ext cx="1128685" cy="448726"/>
              </a:xfrm>
              <a:prstGeom prst="line">
                <a:avLst/>
              </a:prstGeom>
              <a:ln w="25400">
                <a:solidFill>
                  <a:srgbClr val="FFFFFF"/>
                </a:solidFill>
                <a:custDash>
                  <a:ds d="200000" sp="200000"/>
                </a:custDash>
                <a:miter lim="400000"/>
              </a:ln>
            </p:spPr>
            <p:txBody>
              <a:bodyPr anchor="ctr"/>
              <a:lstStyle/>
              <a:p>
                <a:pPr algn="ctr"/>
              </a:p>
            </p:txBody>
          </p:sp>
          <p:sp>
            <p:nvSpPr>
              <p:cNvPr id="32" name="îślîḋe"/>
              <p:cNvSpPr/>
              <p:nvPr/>
            </p:nvSpPr>
            <p:spPr>
              <a:xfrm flipH="1" flipV="1">
                <a:off x="6262105" y="1791363"/>
                <a:ext cx="931724" cy="931724"/>
              </a:xfrm>
              <a:prstGeom prst="line">
                <a:avLst/>
              </a:prstGeom>
              <a:ln w="25400">
                <a:solidFill>
                  <a:srgbClr val="FFFFFF"/>
                </a:solidFill>
                <a:custDash>
                  <a:ds d="200000" sp="200000"/>
                </a:custDash>
                <a:miter lim="400000"/>
              </a:ln>
            </p:spPr>
            <p:txBody>
              <a:bodyPr anchor="ctr"/>
              <a:lstStyle/>
              <a:p>
                <a:pPr algn="ctr"/>
              </a:p>
            </p:txBody>
          </p:sp>
          <p:sp>
            <p:nvSpPr>
              <p:cNvPr id="33" name="í$ḻíḍê"/>
              <p:cNvSpPr/>
              <p:nvPr/>
            </p:nvSpPr>
            <p:spPr>
              <a:xfrm flipH="1" flipV="1">
                <a:off x="7636774" y="2369201"/>
                <a:ext cx="333449" cy="1108484"/>
              </a:xfrm>
              <a:prstGeom prst="line">
                <a:avLst/>
              </a:prstGeom>
              <a:ln w="25400">
                <a:solidFill>
                  <a:srgbClr val="FFFFFF"/>
                </a:solidFill>
                <a:custDash>
                  <a:ds d="200000" sp="200000"/>
                </a:custDash>
                <a:miter lim="400000"/>
              </a:ln>
            </p:spPr>
            <p:txBody>
              <a:bodyPr anchor="ctr"/>
              <a:lstStyle/>
              <a:p>
                <a:pPr algn="ctr"/>
              </a:p>
            </p:txBody>
          </p:sp>
          <p:sp>
            <p:nvSpPr>
              <p:cNvPr id="34" name="išlîďé"/>
              <p:cNvSpPr/>
              <p:nvPr/>
            </p:nvSpPr>
            <p:spPr>
              <a:xfrm flipH="1" flipV="1">
                <a:off x="7324967" y="2963412"/>
                <a:ext cx="620968" cy="620968"/>
              </a:xfrm>
              <a:prstGeom prst="line">
                <a:avLst/>
              </a:prstGeom>
              <a:ln w="25400">
                <a:solidFill>
                  <a:srgbClr val="FFFFFF"/>
                </a:solidFill>
                <a:custDash>
                  <a:ds d="200000" sp="200000"/>
                </a:custDash>
                <a:miter lim="400000"/>
              </a:ln>
            </p:spPr>
            <p:txBody>
              <a:bodyPr anchor="ctr"/>
              <a:lstStyle/>
              <a:p>
                <a:pPr algn="ctr"/>
              </a:p>
            </p:txBody>
          </p:sp>
          <p:sp>
            <p:nvSpPr>
              <p:cNvPr id="35" name="iṥḻïḍe"/>
              <p:cNvSpPr/>
              <p:nvPr/>
            </p:nvSpPr>
            <p:spPr>
              <a:xfrm flipV="1">
                <a:off x="7904052" y="3761120"/>
                <a:ext cx="73797" cy="405821"/>
              </a:xfrm>
              <a:prstGeom prst="line">
                <a:avLst/>
              </a:prstGeom>
              <a:ln w="25400">
                <a:solidFill>
                  <a:srgbClr val="FFFFFF"/>
                </a:solidFill>
                <a:custDash>
                  <a:ds d="200000" sp="200000"/>
                </a:custDash>
                <a:miter lim="400000"/>
              </a:ln>
            </p:spPr>
            <p:txBody>
              <a:bodyPr anchor="ctr"/>
              <a:lstStyle/>
              <a:p>
                <a:pPr algn="ctr"/>
              </a:p>
            </p:txBody>
          </p:sp>
          <p:sp>
            <p:nvSpPr>
              <p:cNvPr id="36" name="îšḷîḍè"/>
              <p:cNvSpPr/>
              <p:nvPr/>
            </p:nvSpPr>
            <p:spPr>
              <a:xfrm flipV="1">
                <a:off x="7453712" y="4628888"/>
                <a:ext cx="236998" cy="403078"/>
              </a:xfrm>
              <a:prstGeom prst="line">
                <a:avLst/>
              </a:prstGeom>
              <a:ln w="25400">
                <a:solidFill>
                  <a:srgbClr val="FFFFFF"/>
                </a:solidFill>
                <a:custDash>
                  <a:ds d="200000" sp="200000"/>
                </a:custDash>
                <a:miter lim="400000"/>
              </a:ln>
            </p:spPr>
            <p:txBody>
              <a:bodyPr anchor="ctr"/>
              <a:lstStyle/>
              <a:p>
                <a:pPr algn="ctr"/>
              </a:p>
            </p:txBody>
          </p:sp>
          <p:sp>
            <p:nvSpPr>
              <p:cNvPr id="37" name="i$ḻïḋê"/>
              <p:cNvSpPr/>
              <p:nvPr/>
            </p:nvSpPr>
            <p:spPr>
              <a:xfrm flipH="1" flipV="1">
                <a:off x="7049752" y="3908325"/>
                <a:ext cx="612961" cy="356926"/>
              </a:xfrm>
              <a:prstGeom prst="line">
                <a:avLst/>
              </a:prstGeom>
              <a:ln w="25400">
                <a:solidFill>
                  <a:srgbClr val="FFFFFF"/>
                </a:solidFill>
                <a:custDash>
                  <a:ds d="200000" sp="200000"/>
                </a:custDash>
                <a:miter lim="400000"/>
              </a:ln>
            </p:spPr>
            <p:txBody>
              <a:bodyPr anchor="ctr"/>
              <a:lstStyle/>
              <a:p>
                <a:pPr algn="ctr"/>
              </a:p>
            </p:txBody>
          </p:sp>
          <p:sp>
            <p:nvSpPr>
              <p:cNvPr id="38" name="î$ļîďê"/>
              <p:cNvSpPr/>
              <p:nvPr/>
            </p:nvSpPr>
            <p:spPr>
              <a:xfrm flipH="1">
                <a:off x="7048740" y="3635121"/>
                <a:ext cx="807402" cy="166908"/>
              </a:xfrm>
              <a:prstGeom prst="line">
                <a:avLst/>
              </a:prstGeom>
              <a:ln w="25400">
                <a:solidFill>
                  <a:srgbClr val="FFFFFF"/>
                </a:solidFill>
                <a:custDash>
                  <a:ds d="200000" sp="200000"/>
                </a:custDash>
                <a:miter lim="400000"/>
              </a:ln>
            </p:spPr>
            <p:txBody>
              <a:bodyPr anchor="ctr"/>
              <a:lstStyle/>
              <a:p>
                <a:pPr algn="ctr"/>
              </a:p>
            </p:txBody>
          </p:sp>
          <p:sp>
            <p:nvSpPr>
              <p:cNvPr id="39" name="íşḷíḍè"/>
              <p:cNvSpPr/>
              <p:nvPr/>
            </p:nvSpPr>
            <p:spPr>
              <a:xfrm flipH="1">
                <a:off x="6953038" y="3119550"/>
                <a:ext cx="233631" cy="578633"/>
              </a:xfrm>
              <a:prstGeom prst="line">
                <a:avLst/>
              </a:prstGeom>
              <a:ln w="25400">
                <a:solidFill>
                  <a:srgbClr val="FFFFFF"/>
                </a:solidFill>
                <a:custDash>
                  <a:ds d="200000" sp="200000"/>
                </a:custDash>
                <a:miter lim="400000"/>
              </a:ln>
            </p:spPr>
            <p:txBody>
              <a:bodyPr anchor="ctr"/>
              <a:lstStyle/>
              <a:p>
                <a:pPr algn="ctr"/>
              </a:p>
            </p:txBody>
          </p:sp>
          <p:sp>
            <p:nvSpPr>
              <p:cNvPr id="40" name="i$ḷiḋé"/>
              <p:cNvSpPr/>
              <p:nvPr/>
            </p:nvSpPr>
            <p:spPr>
              <a:xfrm flipH="1" flipV="1">
                <a:off x="6881214" y="4038585"/>
                <a:ext cx="449334" cy="904077"/>
              </a:xfrm>
              <a:prstGeom prst="line">
                <a:avLst/>
              </a:prstGeom>
              <a:ln w="25400">
                <a:solidFill>
                  <a:srgbClr val="FFFFFF"/>
                </a:solidFill>
                <a:custDash>
                  <a:ds d="200000" sp="200000"/>
                </a:custDash>
                <a:miter lim="400000"/>
              </a:ln>
            </p:spPr>
            <p:txBody>
              <a:bodyPr anchor="ctr"/>
              <a:lstStyle/>
              <a:p>
                <a:pPr algn="ctr"/>
              </a:p>
            </p:txBody>
          </p:sp>
          <p:sp>
            <p:nvSpPr>
              <p:cNvPr id="41" name="iṧḻiďè"/>
              <p:cNvSpPr/>
              <p:nvPr/>
            </p:nvSpPr>
            <p:spPr>
              <a:xfrm flipV="1">
                <a:off x="6879549" y="5267829"/>
                <a:ext cx="345108" cy="165804"/>
              </a:xfrm>
              <a:prstGeom prst="line">
                <a:avLst/>
              </a:prstGeom>
              <a:ln w="25400">
                <a:solidFill>
                  <a:srgbClr val="FFFFFF"/>
                </a:solidFill>
                <a:custDash>
                  <a:ds d="200000" sp="200000"/>
                </a:custDash>
                <a:miter lim="400000"/>
              </a:ln>
            </p:spPr>
            <p:txBody>
              <a:bodyPr anchor="ctr"/>
              <a:lstStyle/>
              <a:p>
                <a:pPr algn="ctr"/>
              </a:p>
            </p:txBody>
          </p:sp>
          <p:sp>
            <p:nvSpPr>
              <p:cNvPr id="42" name="íŝḷîḍe"/>
              <p:cNvSpPr/>
              <p:nvPr/>
            </p:nvSpPr>
            <p:spPr>
              <a:xfrm flipV="1">
                <a:off x="5576711" y="5498154"/>
                <a:ext cx="838422" cy="35488"/>
              </a:xfrm>
              <a:prstGeom prst="line">
                <a:avLst/>
              </a:prstGeom>
              <a:ln w="25400">
                <a:solidFill>
                  <a:srgbClr val="FFFFFF"/>
                </a:solidFill>
                <a:custDash>
                  <a:ds d="200000" sp="200000"/>
                </a:custDash>
                <a:miter lim="400000"/>
              </a:ln>
            </p:spPr>
            <p:txBody>
              <a:bodyPr anchor="ctr"/>
              <a:lstStyle/>
              <a:p>
                <a:pPr algn="ctr"/>
              </a:p>
            </p:txBody>
          </p:sp>
          <p:sp>
            <p:nvSpPr>
              <p:cNvPr id="43" name="ïSļíďé"/>
              <p:cNvSpPr/>
              <p:nvPr/>
            </p:nvSpPr>
            <p:spPr>
              <a:xfrm flipH="1">
                <a:off x="5538275" y="5027225"/>
                <a:ext cx="397859" cy="397859"/>
              </a:xfrm>
              <a:prstGeom prst="line">
                <a:avLst/>
              </a:prstGeom>
              <a:ln w="25400">
                <a:solidFill>
                  <a:srgbClr val="FFFFFF"/>
                </a:solidFill>
                <a:custDash>
                  <a:ds d="200000" sp="200000"/>
                </a:custDash>
                <a:miter lim="400000"/>
              </a:ln>
            </p:spPr>
            <p:txBody>
              <a:bodyPr anchor="ctr"/>
              <a:lstStyle/>
              <a:p>
                <a:pPr algn="ctr"/>
              </a:p>
            </p:txBody>
          </p:sp>
          <p:sp>
            <p:nvSpPr>
              <p:cNvPr id="44" name="iṥḷiḍè"/>
              <p:cNvSpPr/>
              <p:nvPr/>
            </p:nvSpPr>
            <p:spPr>
              <a:xfrm>
                <a:off x="6164756" y="5061403"/>
                <a:ext cx="400755" cy="261138"/>
              </a:xfrm>
              <a:prstGeom prst="line">
                <a:avLst/>
              </a:prstGeom>
              <a:ln w="25400">
                <a:solidFill>
                  <a:srgbClr val="FFFFFF"/>
                </a:solidFill>
                <a:custDash>
                  <a:ds d="200000" sp="200000"/>
                </a:custDash>
                <a:miter lim="400000"/>
              </a:ln>
            </p:spPr>
            <p:txBody>
              <a:bodyPr anchor="ctr"/>
              <a:lstStyle/>
              <a:p>
                <a:pPr algn="ctr"/>
              </a:p>
            </p:txBody>
          </p:sp>
          <p:sp>
            <p:nvSpPr>
              <p:cNvPr id="45" name="íśļíḍe"/>
              <p:cNvSpPr/>
              <p:nvPr/>
            </p:nvSpPr>
            <p:spPr>
              <a:xfrm>
                <a:off x="4987492" y="5185789"/>
                <a:ext cx="237650" cy="237651"/>
              </a:xfrm>
              <a:prstGeom prst="line">
                <a:avLst/>
              </a:prstGeom>
              <a:ln w="25400">
                <a:solidFill>
                  <a:srgbClr val="FFFFFF"/>
                </a:solidFill>
                <a:custDash>
                  <a:ds d="200000" sp="200000"/>
                </a:custDash>
                <a:miter lim="400000"/>
              </a:ln>
            </p:spPr>
            <p:txBody>
              <a:bodyPr anchor="ctr"/>
              <a:lstStyle/>
              <a:p>
                <a:pPr algn="ctr"/>
              </a:p>
            </p:txBody>
          </p:sp>
          <p:sp>
            <p:nvSpPr>
              <p:cNvPr id="46" name="îṧ1iḓé"/>
              <p:cNvSpPr/>
              <p:nvPr/>
            </p:nvSpPr>
            <p:spPr>
              <a:xfrm>
                <a:off x="4275783" y="4553750"/>
                <a:ext cx="237651" cy="237651"/>
              </a:xfrm>
              <a:prstGeom prst="line">
                <a:avLst/>
              </a:prstGeom>
              <a:ln w="25400">
                <a:solidFill>
                  <a:srgbClr val="FFFFFF"/>
                </a:solidFill>
                <a:custDash>
                  <a:ds d="200000" sp="200000"/>
                </a:custDash>
                <a:miter lim="400000"/>
              </a:ln>
            </p:spPr>
            <p:txBody>
              <a:bodyPr anchor="ctr"/>
              <a:lstStyle/>
              <a:p>
                <a:pPr algn="ctr"/>
              </a:p>
            </p:txBody>
          </p:sp>
          <p:sp>
            <p:nvSpPr>
              <p:cNvPr id="47" name="ïṥliḋe"/>
              <p:cNvSpPr/>
              <p:nvPr/>
            </p:nvSpPr>
            <p:spPr>
              <a:xfrm>
                <a:off x="4123442" y="3694159"/>
                <a:ext cx="1" cy="559527"/>
              </a:xfrm>
              <a:prstGeom prst="line">
                <a:avLst/>
              </a:prstGeom>
              <a:ln w="25400">
                <a:solidFill>
                  <a:srgbClr val="FFFFFF"/>
                </a:solidFill>
                <a:custDash>
                  <a:ds d="200000" sp="200000"/>
                </a:custDash>
                <a:miter lim="400000"/>
              </a:ln>
            </p:spPr>
            <p:txBody>
              <a:bodyPr anchor="ctr"/>
              <a:lstStyle/>
              <a:p>
                <a:pPr algn="ctr"/>
              </a:p>
            </p:txBody>
          </p:sp>
          <p:sp>
            <p:nvSpPr>
              <p:cNvPr id="48" name="işļíḍè"/>
              <p:cNvSpPr/>
              <p:nvPr/>
            </p:nvSpPr>
            <p:spPr>
              <a:xfrm>
                <a:off x="4766579" y="4147330"/>
                <a:ext cx="1" cy="410761"/>
              </a:xfrm>
              <a:prstGeom prst="line">
                <a:avLst/>
              </a:prstGeom>
              <a:ln w="25400">
                <a:solidFill>
                  <a:srgbClr val="FFFFFF"/>
                </a:solidFill>
                <a:custDash>
                  <a:ds d="200000" sp="200000"/>
                </a:custDash>
                <a:miter lim="400000"/>
              </a:ln>
            </p:spPr>
            <p:txBody>
              <a:bodyPr anchor="ctr"/>
              <a:lstStyle/>
              <a:p>
                <a:pPr algn="ctr"/>
              </a:p>
            </p:txBody>
          </p:sp>
          <p:sp>
            <p:nvSpPr>
              <p:cNvPr id="49" name="ïŝlïdé"/>
              <p:cNvSpPr/>
              <p:nvPr/>
            </p:nvSpPr>
            <p:spPr>
              <a:xfrm flipH="1">
                <a:off x="4353734" y="4089055"/>
                <a:ext cx="240106" cy="240107"/>
              </a:xfrm>
              <a:prstGeom prst="line">
                <a:avLst/>
              </a:prstGeom>
              <a:ln w="25400">
                <a:solidFill>
                  <a:srgbClr val="FFFFFF"/>
                </a:solidFill>
                <a:custDash>
                  <a:ds d="200000" sp="200000"/>
                </a:custDash>
                <a:miter lim="400000"/>
              </a:ln>
            </p:spPr>
            <p:txBody>
              <a:bodyPr anchor="ctr"/>
              <a:lstStyle/>
              <a:p>
                <a:pPr algn="ctr"/>
              </a:p>
            </p:txBody>
          </p:sp>
          <p:sp>
            <p:nvSpPr>
              <p:cNvPr id="50" name="iSľíḓé"/>
              <p:cNvSpPr/>
              <p:nvPr/>
            </p:nvSpPr>
            <p:spPr>
              <a:xfrm flipH="1" flipV="1">
                <a:off x="4362416" y="3692761"/>
                <a:ext cx="222741" cy="222741"/>
              </a:xfrm>
              <a:prstGeom prst="line">
                <a:avLst/>
              </a:prstGeom>
              <a:ln w="25400">
                <a:solidFill>
                  <a:srgbClr val="FFFFFF"/>
                </a:solidFill>
                <a:custDash>
                  <a:ds d="200000" sp="200000"/>
                </a:custDash>
                <a:miter lim="400000"/>
              </a:ln>
            </p:spPr>
            <p:txBody>
              <a:bodyPr anchor="ctr"/>
              <a:lstStyle/>
              <a:p>
                <a:pPr algn="ctr"/>
              </a:p>
            </p:txBody>
          </p:sp>
          <p:sp>
            <p:nvSpPr>
              <p:cNvPr id="51" name="ïşlîďé"/>
              <p:cNvSpPr/>
              <p:nvPr/>
            </p:nvSpPr>
            <p:spPr>
              <a:xfrm flipV="1">
                <a:off x="4241876" y="2812508"/>
                <a:ext cx="236385" cy="572759"/>
              </a:xfrm>
              <a:prstGeom prst="line">
                <a:avLst/>
              </a:prstGeom>
              <a:ln w="25400">
                <a:solidFill>
                  <a:srgbClr val="FFFFFF"/>
                </a:solidFill>
                <a:custDash>
                  <a:ds d="200000" sp="200000"/>
                </a:custDash>
                <a:miter lim="400000"/>
              </a:ln>
            </p:spPr>
            <p:txBody>
              <a:bodyPr anchor="ctr"/>
              <a:lstStyle/>
              <a:p>
                <a:pPr algn="ctr"/>
              </a:p>
            </p:txBody>
          </p:sp>
          <p:sp>
            <p:nvSpPr>
              <p:cNvPr id="52" name="iṧliḍè"/>
              <p:cNvSpPr/>
              <p:nvPr/>
            </p:nvSpPr>
            <p:spPr>
              <a:xfrm flipV="1">
                <a:off x="4678391" y="2051894"/>
                <a:ext cx="397859" cy="397859"/>
              </a:xfrm>
              <a:prstGeom prst="line">
                <a:avLst/>
              </a:prstGeom>
              <a:ln w="25400">
                <a:solidFill>
                  <a:srgbClr val="FFFFFF"/>
                </a:solidFill>
                <a:custDash>
                  <a:ds d="200000" sp="200000"/>
                </a:custDash>
                <a:miter lim="400000"/>
              </a:ln>
            </p:spPr>
            <p:txBody>
              <a:bodyPr anchor="ctr"/>
              <a:lstStyle/>
              <a:p>
                <a:pPr algn="ctr"/>
              </a:p>
            </p:txBody>
          </p:sp>
          <p:sp>
            <p:nvSpPr>
              <p:cNvPr id="53" name="íşlîdè"/>
              <p:cNvSpPr/>
              <p:nvPr/>
            </p:nvSpPr>
            <p:spPr>
              <a:xfrm flipV="1">
                <a:off x="5304739" y="1591017"/>
                <a:ext cx="804653" cy="325439"/>
              </a:xfrm>
              <a:prstGeom prst="line">
                <a:avLst/>
              </a:prstGeom>
              <a:ln w="25400">
                <a:solidFill>
                  <a:srgbClr val="FFFFFF"/>
                </a:solidFill>
                <a:custDash>
                  <a:ds d="200000" sp="200000"/>
                </a:custDash>
                <a:miter lim="400000"/>
              </a:ln>
            </p:spPr>
            <p:txBody>
              <a:bodyPr anchor="ctr"/>
              <a:lstStyle/>
              <a:p>
                <a:pPr algn="ctr"/>
              </a:p>
            </p:txBody>
          </p:sp>
          <p:sp>
            <p:nvSpPr>
              <p:cNvPr id="54" name="ïşḻíḑê"/>
              <p:cNvSpPr/>
              <p:nvPr/>
            </p:nvSpPr>
            <p:spPr>
              <a:xfrm flipH="1" flipV="1">
                <a:off x="6479299" y="2582765"/>
                <a:ext cx="508722" cy="143244"/>
              </a:xfrm>
              <a:prstGeom prst="line">
                <a:avLst/>
              </a:prstGeom>
              <a:ln w="25400">
                <a:solidFill>
                  <a:srgbClr val="FFFFFF"/>
                </a:solidFill>
                <a:custDash>
                  <a:ds d="200000" sp="200000"/>
                </a:custDash>
                <a:miter lim="400000"/>
              </a:ln>
            </p:spPr>
            <p:txBody>
              <a:bodyPr anchor="ctr"/>
              <a:lstStyle/>
              <a:p>
                <a:pPr algn="ctr"/>
              </a:p>
            </p:txBody>
          </p:sp>
          <p:grpSp>
            <p:nvGrpSpPr>
              <p:cNvPr id="55" name="îSḻîḓé"/>
              <p:cNvGrpSpPr/>
              <p:nvPr/>
            </p:nvGrpSpPr>
            <p:grpSpPr>
              <a:xfrm>
                <a:off x="5332077" y="3325260"/>
                <a:ext cx="999118" cy="999118"/>
                <a:chOff x="0" y="0"/>
                <a:chExt cx="1998233" cy="1998233"/>
              </a:xfrm>
            </p:grpSpPr>
            <p:sp>
              <p:nvSpPr>
                <p:cNvPr id="110" name="iŝḷíḋê"/>
                <p:cNvSpPr/>
                <p:nvPr/>
              </p:nvSpPr>
              <p:spPr>
                <a:xfrm>
                  <a:off x="0" y="0"/>
                  <a:ext cx="1998233" cy="1998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cap="flat">
                  <a:noFill/>
                  <a:miter lim="400000"/>
                </a:ln>
                <a:effectLst/>
              </p:spPr>
              <p:txBody>
                <a:bodyPr anchor="ctr"/>
                <a:lstStyle/>
                <a:p>
                  <a:pPr algn="ctr"/>
                </a:p>
              </p:txBody>
            </p:sp>
            <p:sp>
              <p:nvSpPr>
                <p:cNvPr id="111" name="iṩḷîḋè"/>
                <p:cNvSpPr/>
                <p:nvPr/>
              </p:nvSpPr>
              <p:spPr>
                <a:xfrm>
                  <a:off x="637134" y="385851"/>
                  <a:ext cx="596494" cy="1275751"/>
                </a:xfrm>
                <a:custGeom>
                  <a:avLst/>
                  <a:gdLst/>
                  <a:ahLst/>
                  <a:cxnLst>
                    <a:cxn ang="0">
                      <a:pos x="wd2" y="hd2"/>
                    </a:cxn>
                    <a:cxn ang="5400000">
                      <a:pos x="wd2" y="hd2"/>
                    </a:cxn>
                    <a:cxn ang="10800000">
                      <a:pos x="wd2" y="hd2"/>
                    </a:cxn>
                    <a:cxn ang="16200000">
                      <a:pos x="wd2" y="hd2"/>
                    </a:cxn>
                  </a:cxnLst>
                  <a:rect l="0" t="0" r="r" b="b"/>
                  <a:pathLst>
                    <a:path w="21600" h="21600" extrusionOk="0">
                      <a:moveTo>
                        <a:pt x="21600" y="7083"/>
                      </a:moveTo>
                      <a:lnTo>
                        <a:pt x="14399" y="7083"/>
                      </a:lnTo>
                      <a:lnTo>
                        <a:pt x="14399" y="5260"/>
                      </a:lnTo>
                      <a:cubicBezTo>
                        <a:pt x="14399" y="4698"/>
                        <a:pt x="14573" y="4302"/>
                        <a:pt x="14925" y="4068"/>
                      </a:cubicBezTo>
                      <a:cubicBezTo>
                        <a:pt x="15273" y="3834"/>
                        <a:pt x="16147" y="3717"/>
                        <a:pt x="17548" y="3717"/>
                      </a:cubicBezTo>
                      <a:lnTo>
                        <a:pt x="21448" y="3717"/>
                      </a:lnTo>
                      <a:lnTo>
                        <a:pt x="21448" y="0"/>
                      </a:lnTo>
                      <a:lnTo>
                        <a:pt x="15149" y="0"/>
                      </a:lnTo>
                      <a:cubicBezTo>
                        <a:pt x="11549" y="0"/>
                        <a:pt x="9098" y="410"/>
                        <a:pt x="7799" y="1227"/>
                      </a:cubicBezTo>
                      <a:cubicBezTo>
                        <a:pt x="6499" y="2046"/>
                        <a:pt x="5849" y="3273"/>
                        <a:pt x="5849" y="4909"/>
                      </a:cubicBezTo>
                      <a:lnTo>
                        <a:pt x="5849" y="7083"/>
                      </a:lnTo>
                      <a:lnTo>
                        <a:pt x="0" y="7083"/>
                      </a:lnTo>
                      <a:lnTo>
                        <a:pt x="0" y="10800"/>
                      </a:lnTo>
                      <a:lnTo>
                        <a:pt x="5849" y="10800"/>
                      </a:lnTo>
                      <a:lnTo>
                        <a:pt x="5849" y="21600"/>
                      </a:lnTo>
                      <a:lnTo>
                        <a:pt x="14399" y="21600"/>
                      </a:lnTo>
                      <a:lnTo>
                        <a:pt x="14399" y="10800"/>
                      </a:lnTo>
                      <a:lnTo>
                        <a:pt x="20699" y="10800"/>
                      </a:lnTo>
                      <a:cubicBezTo>
                        <a:pt x="20699" y="10800"/>
                        <a:pt x="21600" y="7083"/>
                        <a:pt x="21600" y="7083"/>
                      </a:cubicBezTo>
                      <a:close/>
                    </a:path>
                  </a:pathLst>
                </a:custGeom>
                <a:solidFill>
                  <a:srgbClr val="FFFFFF"/>
                </a:solidFill>
                <a:ln w="12700" cap="flat">
                  <a:noFill/>
                  <a:miter lim="400000"/>
                </a:ln>
                <a:effectLst/>
              </p:spPr>
              <p:txBody>
                <a:bodyPr anchor="ctr"/>
                <a:lstStyle/>
                <a:p>
                  <a:pPr algn="ctr"/>
                </a:p>
              </p:txBody>
            </p:sp>
          </p:grpSp>
          <p:grpSp>
            <p:nvGrpSpPr>
              <p:cNvPr id="56" name="ïṥľídê"/>
              <p:cNvGrpSpPr/>
              <p:nvPr/>
            </p:nvGrpSpPr>
            <p:grpSpPr>
              <a:xfrm>
                <a:off x="5775425" y="2001214"/>
                <a:ext cx="811297" cy="811297"/>
                <a:chOff x="0" y="0"/>
                <a:chExt cx="1622590" cy="1622590"/>
              </a:xfrm>
            </p:grpSpPr>
            <p:sp>
              <p:nvSpPr>
                <p:cNvPr id="108" name="ïṩ1iḍé"/>
                <p:cNvSpPr/>
                <p:nvPr/>
              </p:nvSpPr>
              <p:spPr>
                <a:xfrm>
                  <a:off x="0" y="0"/>
                  <a:ext cx="1622590" cy="162259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3"/>
                </a:solidFill>
                <a:ln w="12700" cap="flat">
                  <a:noFill/>
                  <a:miter lim="400000"/>
                </a:ln>
                <a:effectLst/>
              </p:spPr>
              <p:txBody>
                <a:bodyPr anchor="ctr"/>
                <a:lstStyle/>
                <a:p>
                  <a:pPr algn="ctr"/>
                </a:p>
              </p:txBody>
            </p:sp>
            <p:sp>
              <p:nvSpPr>
                <p:cNvPr id="109" name="iṧlïḑe"/>
                <p:cNvSpPr/>
                <p:nvPr/>
              </p:nvSpPr>
              <p:spPr>
                <a:xfrm>
                  <a:off x="360509" y="460394"/>
                  <a:ext cx="885229" cy="720857"/>
                </a:xfrm>
                <a:custGeom>
                  <a:avLst/>
                  <a:gdLst/>
                  <a:ahLst/>
                  <a:cxnLst>
                    <a:cxn ang="0">
                      <a:pos x="wd2" y="hd2"/>
                    </a:cxn>
                    <a:cxn ang="5400000">
                      <a:pos x="wd2" y="hd2"/>
                    </a:cxn>
                    <a:cxn ang="10800000">
                      <a:pos x="wd2" y="hd2"/>
                    </a:cxn>
                    <a:cxn ang="16200000">
                      <a:pos x="wd2" y="hd2"/>
                    </a:cxn>
                  </a:cxnLst>
                  <a:rect l="0" t="0" r="r" b="b"/>
                  <a:pathLst>
                    <a:path w="21600" h="21600" extrusionOk="0">
                      <a:moveTo>
                        <a:pt x="21600" y="2592"/>
                      </a:moveTo>
                      <a:cubicBezTo>
                        <a:pt x="20755" y="3054"/>
                        <a:pt x="19911" y="3342"/>
                        <a:pt x="19067" y="3456"/>
                      </a:cubicBezTo>
                      <a:cubicBezTo>
                        <a:pt x="20005" y="2765"/>
                        <a:pt x="20638" y="1758"/>
                        <a:pt x="20967" y="432"/>
                      </a:cubicBezTo>
                      <a:cubicBezTo>
                        <a:pt x="20122" y="1066"/>
                        <a:pt x="19183" y="1498"/>
                        <a:pt x="18152" y="1728"/>
                      </a:cubicBezTo>
                      <a:cubicBezTo>
                        <a:pt x="17308" y="576"/>
                        <a:pt x="16229" y="0"/>
                        <a:pt x="14915" y="0"/>
                      </a:cubicBezTo>
                      <a:cubicBezTo>
                        <a:pt x="13696" y="0"/>
                        <a:pt x="12652" y="533"/>
                        <a:pt x="11785" y="1598"/>
                      </a:cubicBezTo>
                      <a:cubicBezTo>
                        <a:pt x="10916" y="2664"/>
                        <a:pt x="10483" y="3946"/>
                        <a:pt x="10483" y="5444"/>
                      </a:cubicBezTo>
                      <a:cubicBezTo>
                        <a:pt x="10483" y="5905"/>
                        <a:pt x="10529" y="6337"/>
                        <a:pt x="10624" y="6739"/>
                      </a:cubicBezTo>
                      <a:cubicBezTo>
                        <a:pt x="6871" y="6509"/>
                        <a:pt x="3822" y="4609"/>
                        <a:pt x="1477" y="1037"/>
                      </a:cubicBezTo>
                      <a:cubicBezTo>
                        <a:pt x="1055" y="1900"/>
                        <a:pt x="844" y="2823"/>
                        <a:pt x="844" y="3802"/>
                      </a:cubicBezTo>
                      <a:cubicBezTo>
                        <a:pt x="844" y="5702"/>
                        <a:pt x="1523" y="7200"/>
                        <a:pt x="2884" y="8295"/>
                      </a:cubicBezTo>
                      <a:cubicBezTo>
                        <a:pt x="2134" y="8295"/>
                        <a:pt x="1453" y="8065"/>
                        <a:pt x="844" y="7603"/>
                      </a:cubicBezTo>
                      <a:lnTo>
                        <a:pt x="844" y="7690"/>
                      </a:lnTo>
                      <a:cubicBezTo>
                        <a:pt x="844" y="9016"/>
                        <a:pt x="1183" y="10167"/>
                        <a:pt x="1864" y="11146"/>
                      </a:cubicBezTo>
                      <a:cubicBezTo>
                        <a:pt x="2544" y="12126"/>
                        <a:pt x="3400" y="12759"/>
                        <a:pt x="4432" y="13046"/>
                      </a:cubicBezTo>
                      <a:cubicBezTo>
                        <a:pt x="4010" y="13162"/>
                        <a:pt x="3611" y="13220"/>
                        <a:pt x="3237" y="13220"/>
                      </a:cubicBezTo>
                      <a:cubicBezTo>
                        <a:pt x="2955" y="13220"/>
                        <a:pt x="2674" y="13191"/>
                        <a:pt x="2392" y="13133"/>
                      </a:cubicBezTo>
                      <a:cubicBezTo>
                        <a:pt x="2674" y="14228"/>
                        <a:pt x="3189" y="15120"/>
                        <a:pt x="3940" y="15811"/>
                      </a:cubicBezTo>
                      <a:cubicBezTo>
                        <a:pt x="4689" y="16502"/>
                        <a:pt x="5558" y="16878"/>
                        <a:pt x="6543" y="16934"/>
                      </a:cubicBezTo>
                      <a:cubicBezTo>
                        <a:pt x="4901" y="18490"/>
                        <a:pt x="3072" y="19267"/>
                        <a:pt x="1055" y="19267"/>
                      </a:cubicBezTo>
                      <a:cubicBezTo>
                        <a:pt x="679" y="19267"/>
                        <a:pt x="327" y="19239"/>
                        <a:pt x="0" y="19181"/>
                      </a:cubicBezTo>
                      <a:cubicBezTo>
                        <a:pt x="2063" y="20794"/>
                        <a:pt x="4314" y="21600"/>
                        <a:pt x="6754" y="21600"/>
                      </a:cubicBezTo>
                      <a:cubicBezTo>
                        <a:pt x="10600" y="21600"/>
                        <a:pt x="13673" y="20002"/>
                        <a:pt x="15971" y="16805"/>
                      </a:cubicBezTo>
                      <a:cubicBezTo>
                        <a:pt x="18269" y="13608"/>
                        <a:pt x="19419" y="10052"/>
                        <a:pt x="19419" y="6134"/>
                      </a:cubicBezTo>
                      <a:cubicBezTo>
                        <a:pt x="19419" y="5905"/>
                        <a:pt x="19395" y="5674"/>
                        <a:pt x="19348" y="5444"/>
                      </a:cubicBezTo>
                      <a:cubicBezTo>
                        <a:pt x="20239" y="4637"/>
                        <a:pt x="20990" y="3686"/>
                        <a:pt x="21600" y="2592"/>
                      </a:cubicBezTo>
                      <a:close/>
                    </a:path>
                  </a:pathLst>
                </a:custGeom>
                <a:solidFill>
                  <a:srgbClr val="FFFFFF"/>
                </a:solidFill>
                <a:ln w="12700" cap="flat">
                  <a:noFill/>
                  <a:miter lim="400000"/>
                </a:ln>
                <a:effectLst/>
              </p:spPr>
              <p:txBody>
                <a:bodyPr anchor="ctr"/>
                <a:lstStyle/>
                <a:p>
                  <a:pPr algn="ctr"/>
                </a:p>
              </p:txBody>
            </p:sp>
          </p:grpSp>
          <p:grpSp>
            <p:nvGrpSpPr>
              <p:cNvPr id="57" name="íṣḻiḍé"/>
              <p:cNvGrpSpPr/>
              <p:nvPr/>
            </p:nvGrpSpPr>
            <p:grpSpPr>
              <a:xfrm>
                <a:off x="6546683" y="3545054"/>
                <a:ext cx="559528" cy="559529"/>
                <a:chOff x="0" y="0"/>
                <a:chExt cx="1119054" cy="1119054"/>
              </a:xfrm>
            </p:grpSpPr>
            <p:sp>
              <p:nvSpPr>
                <p:cNvPr id="106" name="íṩḻïḓê"/>
                <p:cNvSpPr/>
                <p:nvPr/>
              </p:nvSpPr>
              <p:spPr>
                <a:xfrm>
                  <a:off x="0" y="0"/>
                  <a:ext cx="1119054" cy="111905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2"/>
                </a:solidFill>
                <a:ln w="12700" cap="flat">
                  <a:noFill/>
                  <a:miter lim="400000"/>
                </a:ln>
                <a:effectLst/>
              </p:spPr>
              <p:txBody>
                <a:bodyPr anchor="ctr"/>
                <a:lstStyle/>
                <a:p>
                  <a:pPr algn="ctr"/>
                </a:p>
              </p:txBody>
            </p:sp>
            <p:sp>
              <p:nvSpPr>
                <p:cNvPr id="107" name="îṣlíḑe"/>
                <p:cNvSpPr/>
                <p:nvPr/>
              </p:nvSpPr>
              <p:spPr>
                <a:xfrm>
                  <a:off x="285935" y="247937"/>
                  <a:ext cx="521816" cy="672400"/>
                </a:xfrm>
                <a:custGeom>
                  <a:avLst/>
                  <a:gdLst/>
                  <a:ahLst/>
                  <a:cxnLst>
                    <a:cxn ang="0">
                      <a:pos x="wd2" y="hd2"/>
                    </a:cxn>
                    <a:cxn ang="5400000">
                      <a:pos x="wd2" y="hd2"/>
                    </a:cxn>
                    <a:cxn ang="10800000">
                      <a:pos x="wd2" y="hd2"/>
                    </a:cxn>
                    <a:cxn ang="16200000">
                      <a:pos x="wd2" y="hd2"/>
                    </a:cxn>
                  </a:cxnLst>
                  <a:rect l="0" t="0" r="r" b="b"/>
                  <a:pathLst>
                    <a:path w="21123" h="21430" extrusionOk="0">
                      <a:moveTo>
                        <a:pt x="19157" y="12764"/>
                      </a:moveTo>
                      <a:cubicBezTo>
                        <a:pt x="20836" y="10746"/>
                        <a:pt x="21440" y="8483"/>
                        <a:pt x="20969" y="5978"/>
                      </a:cubicBezTo>
                      <a:cubicBezTo>
                        <a:pt x="20616" y="3937"/>
                        <a:pt x="19303" y="2383"/>
                        <a:pt x="17035" y="1315"/>
                      </a:cubicBezTo>
                      <a:cubicBezTo>
                        <a:pt x="14766" y="248"/>
                        <a:pt x="12157" y="-170"/>
                        <a:pt x="9210" y="62"/>
                      </a:cubicBezTo>
                      <a:cubicBezTo>
                        <a:pt x="6793" y="294"/>
                        <a:pt x="4672" y="1095"/>
                        <a:pt x="2846" y="2463"/>
                      </a:cubicBezTo>
                      <a:cubicBezTo>
                        <a:pt x="1018" y="3832"/>
                        <a:pt x="76" y="5491"/>
                        <a:pt x="17" y="7439"/>
                      </a:cubicBezTo>
                      <a:cubicBezTo>
                        <a:pt x="-160" y="10270"/>
                        <a:pt x="1107" y="11919"/>
                        <a:pt x="3818" y="12381"/>
                      </a:cubicBezTo>
                      <a:cubicBezTo>
                        <a:pt x="4172" y="11686"/>
                        <a:pt x="4318" y="11210"/>
                        <a:pt x="4260" y="10955"/>
                      </a:cubicBezTo>
                      <a:cubicBezTo>
                        <a:pt x="4201" y="10700"/>
                        <a:pt x="4009" y="10363"/>
                        <a:pt x="3686" y="9946"/>
                      </a:cubicBezTo>
                      <a:cubicBezTo>
                        <a:pt x="3361" y="9528"/>
                        <a:pt x="3169" y="9157"/>
                        <a:pt x="3111" y="8832"/>
                      </a:cubicBezTo>
                      <a:cubicBezTo>
                        <a:pt x="2815" y="7533"/>
                        <a:pt x="3096" y="6326"/>
                        <a:pt x="3951" y="5212"/>
                      </a:cubicBezTo>
                      <a:cubicBezTo>
                        <a:pt x="4805" y="4099"/>
                        <a:pt x="5895" y="3264"/>
                        <a:pt x="7222" y="2707"/>
                      </a:cubicBezTo>
                      <a:cubicBezTo>
                        <a:pt x="8548" y="2150"/>
                        <a:pt x="10021" y="1918"/>
                        <a:pt x="11642" y="2010"/>
                      </a:cubicBezTo>
                      <a:cubicBezTo>
                        <a:pt x="13262" y="2104"/>
                        <a:pt x="14633" y="2591"/>
                        <a:pt x="15753" y="3472"/>
                      </a:cubicBezTo>
                      <a:cubicBezTo>
                        <a:pt x="16577" y="4122"/>
                        <a:pt x="17079" y="5050"/>
                        <a:pt x="17256" y="6257"/>
                      </a:cubicBezTo>
                      <a:cubicBezTo>
                        <a:pt x="17433" y="7464"/>
                        <a:pt x="17329" y="8623"/>
                        <a:pt x="16946" y="9737"/>
                      </a:cubicBezTo>
                      <a:cubicBezTo>
                        <a:pt x="16562" y="10851"/>
                        <a:pt x="15886" y="11778"/>
                        <a:pt x="14913" y="12520"/>
                      </a:cubicBezTo>
                      <a:cubicBezTo>
                        <a:pt x="13940" y="13264"/>
                        <a:pt x="12836" y="13542"/>
                        <a:pt x="11598" y="13356"/>
                      </a:cubicBezTo>
                      <a:cubicBezTo>
                        <a:pt x="10478" y="13171"/>
                        <a:pt x="9873" y="12672"/>
                        <a:pt x="9785" y="11860"/>
                      </a:cubicBezTo>
                      <a:cubicBezTo>
                        <a:pt x="9697" y="11048"/>
                        <a:pt x="9917" y="10189"/>
                        <a:pt x="10448" y="9284"/>
                      </a:cubicBezTo>
                      <a:cubicBezTo>
                        <a:pt x="10979" y="8379"/>
                        <a:pt x="11258" y="7486"/>
                        <a:pt x="11289" y="6604"/>
                      </a:cubicBezTo>
                      <a:cubicBezTo>
                        <a:pt x="11317" y="5724"/>
                        <a:pt x="10890" y="5143"/>
                        <a:pt x="10006" y="4864"/>
                      </a:cubicBezTo>
                      <a:cubicBezTo>
                        <a:pt x="9004" y="4540"/>
                        <a:pt x="8120" y="4680"/>
                        <a:pt x="7354" y="5282"/>
                      </a:cubicBezTo>
                      <a:cubicBezTo>
                        <a:pt x="6588" y="5886"/>
                        <a:pt x="6161" y="6639"/>
                        <a:pt x="6073" y="7544"/>
                      </a:cubicBezTo>
                      <a:cubicBezTo>
                        <a:pt x="5985" y="8448"/>
                        <a:pt x="6145" y="9296"/>
                        <a:pt x="6559" y="10084"/>
                      </a:cubicBezTo>
                      <a:cubicBezTo>
                        <a:pt x="6382" y="10688"/>
                        <a:pt x="6102" y="11558"/>
                        <a:pt x="5719" y="12695"/>
                      </a:cubicBezTo>
                      <a:cubicBezTo>
                        <a:pt x="5335" y="13832"/>
                        <a:pt x="5056" y="14725"/>
                        <a:pt x="4879" y="15375"/>
                      </a:cubicBezTo>
                      <a:cubicBezTo>
                        <a:pt x="4703" y="16025"/>
                        <a:pt x="4525" y="16975"/>
                        <a:pt x="4348" y="18228"/>
                      </a:cubicBezTo>
                      <a:cubicBezTo>
                        <a:pt x="4172" y="19481"/>
                        <a:pt x="4230" y="20549"/>
                        <a:pt x="4525" y="21430"/>
                      </a:cubicBezTo>
                      <a:cubicBezTo>
                        <a:pt x="5644" y="20734"/>
                        <a:pt x="6500" y="19806"/>
                        <a:pt x="7088" y="18646"/>
                      </a:cubicBezTo>
                      <a:cubicBezTo>
                        <a:pt x="7678" y="17486"/>
                        <a:pt x="8208" y="16001"/>
                        <a:pt x="8680" y="14191"/>
                      </a:cubicBezTo>
                      <a:cubicBezTo>
                        <a:pt x="8798" y="14238"/>
                        <a:pt x="9136" y="14412"/>
                        <a:pt x="9697" y="14713"/>
                      </a:cubicBezTo>
                      <a:cubicBezTo>
                        <a:pt x="10256" y="15016"/>
                        <a:pt x="10699" y="15224"/>
                        <a:pt x="11023" y="15340"/>
                      </a:cubicBezTo>
                      <a:cubicBezTo>
                        <a:pt x="11346" y="15456"/>
                        <a:pt x="11775" y="15513"/>
                        <a:pt x="12305" y="15513"/>
                      </a:cubicBezTo>
                      <a:cubicBezTo>
                        <a:pt x="15192" y="15700"/>
                        <a:pt x="17477" y="14783"/>
                        <a:pt x="19157" y="12764"/>
                      </a:cubicBezTo>
                      <a:close/>
                    </a:path>
                  </a:pathLst>
                </a:custGeom>
                <a:solidFill>
                  <a:srgbClr val="FFFFFF"/>
                </a:solidFill>
                <a:ln w="12700" cap="flat">
                  <a:noFill/>
                  <a:miter lim="400000"/>
                </a:ln>
                <a:effectLst/>
              </p:spPr>
              <p:txBody>
                <a:bodyPr anchor="ctr"/>
                <a:lstStyle/>
                <a:p>
                  <a:pPr algn="ctr"/>
                </a:p>
              </p:txBody>
            </p:sp>
          </p:grpSp>
          <p:grpSp>
            <p:nvGrpSpPr>
              <p:cNvPr id="58" name="işḷíḑé"/>
              <p:cNvGrpSpPr/>
              <p:nvPr/>
            </p:nvGrpSpPr>
            <p:grpSpPr>
              <a:xfrm>
                <a:off x="4411032" y="4525173"/>
                <a:ext cx="775921" cy="775921"/>
                <a:chOff x="0" y="0"/>
                <a:chExt cx="1551839" cy="1551839"/>
              </a:xfrm>
            </p:grpSpPr>
            <p:sp>
              <p:nvSpPr>
                <p:cNvPr id="104" name="ïṧļíḓê"/>
                <p:cNvSpPr/>
                <p:nvPr/>
              </p:nvSpPr>
              <p:spPr>
                <a:xfrm>
                  <a:off x="0" y="0"/>
                  <a:ext cx="1551839" cy="155183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2"/>
                </a:solidFill>
                <a:ln w="12700" cap="flat">
                  <a:noFill/>
                  <a:miter lim="400000"/>
                </a:ln>
                <a:effectLst/>
              </p:spPr>
              <p:txBody>
                <a:bodyPr anchor="ctr"/>
                <a:lstStyle/>
                <a:p>
                  <a:pPr algn="ctr"/>
                </a:p>
              </p:txBody>
            </p:sp>
            <p:sp>
              <p:nvSpPr>
                <p:cNvPr id="105" name="îšḷïḑé"/>
                <p:cNvSpPr/>
                <p:nvPr/>
              </p:nvSpPr>
              <p:spPr>
                <a:xfrm>
                  <a:off x="399268" y="412820"/>
                  <a:ext cx="840598" cy="762206"/>
                </a:xfrm>
                <a:custGeom>
                  <a:avLst/>
                  <a:gdLst/>
                  <a:ahLst/>
                  <a:cxnLst>
                    <a:cxn ang="0">
                      <a:pos x="wd2" y="hd2"/>
                    </a:cxn>
                    <a:cxn ang="5400000">
                      <a:pos x="wd2" y="hd2"/>
                    </a:cxn>
                    <a:cxn ang="10800000">
                      <a:pos x="wd2" y="hd2"/>
                    </a:cxn>
                    <a:cxn ang="16200000">
                      <a:pos x="wd2" y="hd2"/>
                    </a:cxn>
                  </a:cxnLst>
                  <a:rect l="0" t="0" r="r" b="b"/>
                  <a:pathLst>
                    <a:path w="21600" h="21600" extrusionOk="0">
                      <a:moveTo>
                        <a:pt x="6607" y="0"/>
                      </a:moveTo>
                      <a:cubicBezTo>
                        <a:pt x="5217" y="0"/>
                        <a:pt x="3989" y="498"/>
                        <a:pt x="2918" y="1483"/>
                      </a:cubicBezTo>
                      <a:cubicBezTo>
                        <a:pt x="1846" y="2467"/>
                        <a:pt x="1308" y="3617"/>
                        <a:pt x="1307" y="4930"/>
                      </a:cubicBezTo>
                      <a:cubicBezTo>
                        <a:pt x="1307" y="6286"/>
                        <a:pt x="1747" y="7430"/>
                        <a:pt x="2620" y="8370"/>
                      </a:cubicBezTo>
                      <a:cubicBezTo>
                        <a:pt x="3493" y="9312"/>
                        <a:pt x="4603" y="9783"/>
                        <a:pt x="5953" y="9783"/>
                      </a:cubicBezTo>
                      <a:cubicBezTo>
                        <a:pt x="6150" y="9783"/>
                        <a:pt x="6331" y="9763"/>
                        <a:pt x="6490" y="9719"/>
                      </a:cubicBezTo>
                      <a:cubicBezTo>
                        <a:pt x="6291" y="10157"/>
                        <a:pt x="6187" y="10573"/>
                        <a:pt x="6187" y="10967"/>
                      </a:cubicBezTo>
                      <a:cubicBezTo>
                        <a:pt x="6187" y="11624"/>
                        <a:pt x="6465" y="12254"/>
                        <a:pt x="7021" y="12866"/>
                      </a:cubicBezTo>
                      <a:lnTo>
                        <a:pt x="5953" y="12866"/>
                      </a:lnTo>
                      <a:cubicBezTo>
                        <a:pt x="4325" y="12866"/>
                        <a:pt x="2924" y="13359"/>
                        <a:pt x="1754" y="14343"/>
                      </a:cubicBezTo>
                      <a:cubicBezTo>
                        <a:pt x="583" y="15328"/>
                        <a:pt x="0" y="16436"/>
                        <a:pt x="0" y="17661"/>
                      </a:cubicBezTo>
                      <a:cubicBezTo>
                        <a:pt x="0" y="18842"/>
                        <a:pt x="601" y="19794"/>
                        <a:pt x="1812" y="20516"/>
                      </a:cubicBezTo>
                      <a:cubicBezTo>
                        <a:pt x="3022" y="21238"/>
                        <a:pt x="4503" y="21600"/>
                        <a:pt x="6250" y="21600"/>
                      </a:cubicBezTo>
                      <a:cubicBezTo>
                        <a:pt x="8075" y="21600"/>
                        <a:pt x="9521" y="21121"/>
                        <a:pt x="10593" y="20158"/>
                      </a:cubicBezTo>
                      <a:cubicBezTo>
                        <a:pt x="11664" y="19196"/>
                        <a:pt x="12203" y="18080"/>
                        <a:pt x="12203" y="16811"/>
                      </a:cubicBezTo>
                      <a:cubicBezTo>
                        <a:pt x="12203" y="15805"/>
                        <a:pt x="12042" y="14978"/>
                        <a:pt x="11725" y="14343"/>
                      </a:cubicBezTo>
                      <a:cubicBezTo>
                        <a:pt x="11406" y="13710"/>
                        <a:pt x="10850" y="13066"/>
                        <a:pt x="10056" y="12409"/>
                      </a:cubicBezTo>
                      <a:cubicBezTo>
                        <a:pt x="8985" y="11579"/>
                        <a:pt x="8451" y="10900"/>
                        <a:pt x="8451" y="10375"/>
                      </a:cubicBezTo>
                      <a:cubicBezTo>
                        <a:pt x="8451" y="9981"/>
                        <a:pt x="8531" y="9667"/>
                        <a:pt x="8690" y="9425"/>
                      </a:cubicBezTo>
                      <a:cubicBezTo>
                        <a:pt x="8848" y="9185"/>
                        <a:pt x="9166" y="8844"/>
                        <a:pt x="9641" y="8406"/>
                      </a:cubicBezTo>
                      <a:cubicBezTo>
                        <a:pt x="10792" y="7443"/>
                        <a:pt x="11369" y="6286"/>
                        <a:pt x="11369" y="4930"/>
                      </a:cubicBezTo>
                      <a:cubicBezTo>
                        <a:pt x="11369" y="4055"/>
                        <a:pt x="11189" y="3254"/>
                        <a:pt x="10832" y="2532"/>
                      </a:cubicBezTo>
                      <a:cubicBezTo>
                        <a:pt x="10475" y="1810"/>
                        <a:pt x="9997" y="1317"/>
                        <a:pt x="9402" y="1055"/>
                      </a:cubicBezTo>
                      <a:lnTo>
                        <a:pt x="11310" y="1055"/>
                      </a:lnTo>
                      <a:lnTo>
                        <a:pt x="12676" y="0"/>
                      </a:lnTo>
                      <a:lnTo>
                        <a:pt x="6607" y="0"/>
                      </a:lnTo>
                      <a:close/>
                      <a:moveTo>
                        <a:pt x="5692" y="809"/>
                      </a:moveTo>
                      <a:cubicBezTo>
                        <a:pt x="6486" y="831"/>
                        <a:pt x="7211" y="1240"/>
                        <a:pt x="7866" y="2028"/>
                      </a:cubicBezTo>
                      <a:cubicBezTo>
                        <a:pt x="8521" y="2816"/>
                        <a:pt x="8906" y="3774"/>
                        <a:pt x="9025" y="4912"/>
                      </a:cubicBezTo>
                      <a:cubicBezTo>
                        <a:pt x="9143" y="6050"/>
                        <a:pt x="8975" y="7014"/>
                        <a:pt x="8520" y="7802"/>
                      </a:cubicBezTo>
                      <a:cubicBezTo>
                        <a:pt x="8063" y="8590"/>
                        <a:pt x="7449" y="8973"/>
                        <a:pt x="6676" y="8951"/>
                      </a:cubicBezTo>
                      <a:cubicBezTo>
                        <a:pt x="5902" y="8928"/>
                        <a:pt x="5189" y="8504"/>
                        <a:pt x="4534" y="7673"/>
                      </a:cubicBezTo>
                      <a:cubicBezTo>
                        <a:pt x="3880" y="6841"/>
                        <a:pt x="3482" y="5863"/>
                        <a:pt x="3343" y="4748"/>
                      </a:cubicBezTo>
                      <a:cubicBezTo>
                        <a:pt x="3204" y="3632"/>
                        <a:pt x="3365" y="2695"/>
                        <a:pt x="3821" y="1928"/>
                      </a:cubicBezTo>
                      <a:cubicBezTo>
                        <a:pt x="4277" y="1163"/>
                        <a:pt x="4899" y="787"/>
                        <a:pt x="5692" y="809"/>
                      </a:cubicBezTo>
                      <a:close/>
                      <a:moveTo>
                        <a:pt x="15886" y="1618"/>
                      </a:moveTo>
                      <a:lnTo>
                        <a:pt x="15886" y="5821"/>
                      </a:lnTo>
                      <a:lnTo>
                        <a:pt x="12081" y="5821"/>
                      </a:lnTo>
                      <a:lnTo>
                        <a:pt x="12081" y="7983"/>
                      </a:lnTo>
                      <a:lnTo>
                        <a:pt x="15886" y="7983"/>
                      </a:lnTo>
                      <a:lnTo>
                        <a:pt x="15886" y="12122"/>
                      </a:lnTo>
                      <a:lnTo>
                        <a:pt x="17794" y="12122"/>
                      </a:lnTo>
                      <a:lnTo>
                        <a:pt x="17794" y="7983"/>
                      </a:lnTo>
                      <a:lnTo>
                        <a:pt x="21600" y="7983"/>
                      </a:lnTo>
                      <a:lnTo>
                        <a:pt x="21600" y="5821"/>
                      </a:lnTo>
                      <a:cubicBezTo>
                        <a:pt x="21600" y="5821"/>
                        <a:pt x="17794" y="5821"/>
                        <a:pt x="17794" y="5821"/>
                      </a:cubicBezTo>
                      <a:lnTo>
                        <a:pt x="17794" y="1618"/>
                      </a:lnTo>
                      <a:lnTo>
                        <a:pt x="15886" y="1618"/>
                      </a:lnTo>
                      <a:close/>
                      <a:moveTo>
                        <a:pt x="6601" y="13323"/>
                      </a:moveTo>
                      <a:cubicBezTo>
                        <a:pt x="7117" y="13323"/>
                        <a:pt x="7632" y="13414"/>
                        <a:pt x="8148" y="13587"/>
                      </a:cubicBezTo>
                      <a:cubicBezTo>
                        <a:pt x="8227" y="13675"/>
                        <a:pt x="8388" y="13806"/>
                        <a:pt x="8626" y="13980"/>
                      </a:cubicBezTo>
                      <a:cubicBezTo>
                        <a:pt x="8864" y="14156"/>
                        <a:pt x="9032" y="14286"/>
                        <a:pt x="9131" y="14373"/>
                      </a:cubicBezTo>
                      <a:cubicBezTo>
                        <a:pt x="9230" y="14461"/>
                        <a:pt x="9360" y="14570"/>
                        <a:pt x="9519" y="14701"/>
                      </a:cubicBezTo>
                      <a:cubicBezTo>
                        <a:pt x="9677" y="14832"/>
                        <a:pt x="9795" y="14947"/>
                        <a:pt x="9875" y="15035"/>
                      </a:cubicBezTo>
                      <a:cubicBezTo>
                        <a:pt x="9954" y="15123"/>
                        <a:pt x="10053" y="15239"/>
                        <a:pt x="10173" y="15393"/>
                      </a:cubicBezTo>
                      <a:cubicBezTo>
                        <a:pt x="10292" y="15546"/>
                        <a:pt x="10379" y="15689"/>
                        <a:pt x="10439" y="15820"/>
                      </a:cubicBezTo>
                      <a:cubicBezTo>
                        <a:pt x="10499" y="15952"/>
                        <a:pt x="10529" y="16082"/>
                        <a:pt x="10529" y="16213"/>
                      </a:cubicBezTo>
                      <a:cubicBezTo>
                        <a:pt x="10608" y="16475"/>
                        <a:pt x="10646" y="16716"/>
                        <a:pt x="10646" y="16934"/>
                      </a:cubicBezTo>
                      <a:cubicBezTo>
                        <a:pt x="10646" y="19254"/>
                        <a:pt x="9158" y="20416"/>
                        <a:pt x="6181" y="20416"/>
                      </a:cubicBezTo>
                      <a:cubicBezTo>
                        <a:pt x="5031" y="20416"/>
                        <a:pt x="4080" y="20067"/>
                        <a:pt x="3327" y="19367"/>
                      </a:cubicBezTo>
                      <a:cubicBezTo>
                        <a:pt x="2573" y="18667"/>
                        <a:pt x="2195" y="17812"/>
                        <a:pt x="2195" y="16805"/>
                      </a:cubicBezTo>
                      <a:cubicBezTo>
                        <a:pt x="2195" y="15886"/>
                        <a:pt x="2641" y="15074"/>
                        <a:pt x="3534" y="14373"/>
                      </a:cubicBezTo>
                      <a:cubicBezTo>
                        <a:pt x="4427" y="13673"/>
                        <a:pt x="5450" y="13323"/>
                        <a:pt x="6601" y="13323"/>
                      </a:cubicBezTo>
                      <a:close/>
                    </a:path>
                  </a:pathLst>
                </a:custGeom>
                <a:solidFill>
                  <a:srgbClr val="FFFFFF"/>
                </a:solidFill>
                <a:ln w="12700" cap="flat">
                  <a:noFill/>
                  <a:miter lim="400000"/>
                </a:ln>
                <a:effectLst/>
              </p:spPr>
              <p:txBody>
                <a:bodyPr anchor="ctr"/>
                <a:lstStyle/>
                <a:p>
                  <a:pPr algn="ctr"/>
                </a:p>
              </p:txBody>
            </p:sp>
          </p:grpSp>
          <p:grpSp>
            <p:nvGrpSpPr>
              <p:cNvPr id="59" name="îsḻiďê"/>
              <p:cNvGrpSpPr/>
              <p:nvPr/>
            </p:nvGrpSpPr>
            <p:grpSpPr>
              <a:xfrm>
                <a:off x="5017379" y="1834405"/>
                <a:ext cx="372615" cy="372615"/>
                <a:chOff x="0" y="0"/>
                <a:chExt cx="745227" cy="745227"/>
              </a:xfrm>
            </p:grpSpPr>
            <p:sp>
              <p:nvSpPr>
                <p:cNvPr id="102" name="íṧļíḋê"/>
                <p:cNvSpPr/>
                <p:nvPr/>
              </p:nvSpPr>
              <p:spPr>
                <a:xfrm>
                  <a:off x="0" y="0"/>
                  <a:ext cx="745227" cy="74522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cap="flat">
                  <a:noFill/>
                  <a:miter lim="400000"/>
                </a:ln>
                <a:effectLst/>
              </p:spPr>
              <p:txBody>
                <a:bodyPr anchor="ctr"/>
                <a:lstStyle/>
                <a:p>
                  <a:pPr algn="ctr"/>
                </a:p>
              </p:txBody>
            </p:sp>
            <p:sp>
              <p:nvSpPr>
                <p:cNvPr id="103" name="î$lîďé"/>
                <p:cNvSpPr/>
                <p:nvPr/>
              </p:nvSpPr>
              <p:spPr>
                <a:xfrm>
                  <a:off x="173514" y="217732"/>
                  <a:ext cx="385425" cy="274618"/>
                </a:xfrm>
                <a:custGeom>
                  <a:avLst/>
                  <a:gdLst/>
                  <a:ahLst/>
                  <a:cxnLst>
                    <a:cxn ang="0">
                      <a:pos x="wd2" y="hd2"/>
                    </a:cxn>
                    <a:cxn ang="5400000">
                      <a:pos x="wd2" y="hd2"/>
                    </a:cxn>
                    <a:cxn ang="10800000">
                      <a:pos x="wd2" y="hd2"/>
                    </a:cxn>
                    <a:cxn ang="16200000">
                      <a:pos x="wd2" y="hd2"/>
                    </a:cxn>
                  </a:cxnLst>
                  <a:rect l="0" t="0" r="r" b="b"/>
                  <a:pathLst>
                    <a:path w="21600" h="21600" extrusionOk="0">
                      <a:moveTo>
                        <a:pt x="18495" y="10800"/>
                      </a:moveTo>
                      <a:lnTo>
                        <a:pt x="18495" y="15157"/>
                      </a:lnTo>
                      <a:cubicBezTo>
                        <a:pt x="18495" y="15726"/>
                        <a:pt x="18348" y="16233"/>
                        <a:pt x="18056" y="16674"/>
                      </a:cubicBezTo>
                      <a:cubicBezTo>
                        <a:pt x="17764" y="17116"/>
                        <a:pt x="17392" y="17336"/>
                        <a:pt x="16943" y="17336"/>
                      </a:cubicBezTo>
                      <a:cubicBezTo>
                        <a:pt x="16538" y="17336"/>
                        <a:pt x="16188" y="17100"/>
                        <a:pt x="15896" y="16626"/>
                      </a:cubicBezTo>
                      <a:cubicBezTo>
                        <a:pt x="15603" y="16151"/>
                        <a:pt x="15458" y="15505"/>
                        <a:pt x="15458" y="14684"/>
                      </a:cubicBezTo>
                      <a:lnTo>
                        <a:pt x="15458" y="10421"/>
                      </a:lnTo>
                      <a:lnTo>
                        <a:pt x="13433" y="11274"/>
                      </a:lnTo>
                      <a:lnTo>
                        <a:pt x="12353" y="10421"/>
                      </a:lnTo>
                      <a:lnTo>
                        <a:pt x="12353" y="14684"/>
                      </a:lnTo>
                      <a:cubicBezTo>
                        <a:pt x="12353" y="16643"/>
                        <a:pt x="12801" y="18285"/>
                        <a:pt x="13702" y="19610"/>
                      </a:cubicBezTo>
                      <a:cubicBezTo>
                        <a:pt x="14602" y="20937"/>
                        <a:pt x="15682" y="21600"/>
                        <a:pt x="16943" y="21600"/>
                      </a:cubicBezTo>
                      <a:cubicBezTo>
                        <a:pt x="18247" y="21600"/>
                        <a:pt x="19349" y="20970"/>
                        <a:pt x="20250" y="19705"/>
                      </a:cubicBezTo>
                      <a:cubicBezTo>
                        <a:pt x="21150" y="18443"/>
                        <a:pt x="21600" y="16926"/>
                        <a:pt x="21600" y="15157"/>
                      </a:cubicBezTo>
                      <a:lnTo>
                        <a:pt x="21600" y="10800"/>
                      </a:lnTo>
                      <a:cubicBezTo>
                        <a:pt x="21600" y="10800"/>
                        <a:pt x="18495" y="10800"/>
                        <a:pt x="18495" y="10800"/>
                      </a:cubicBezTo>
                      <a:close/>
                      <a:moveTo>
                        <a:pt x="12353" y="8053"/>
                      </a:moveTo>
                      <a:lnTo>
                        <a:pt x="13433" y="8904"/>
                      </a:lnTo>
                      <a:lnTo>
                        <a:pt x="15458" y="8053"/>
                      </a:lnTo>
                      <a:lnTo>
                        <a:pt x="15458" y="5968"/>
                      </a:lnTo>
                      <a:cubicBezTo>
                        <a:pt x="15458" y="4391"/>
                        <a:pt x="14996" y="3000"/>
                        <a:pt x="14074" y="1800"/>
                      </a:cubicBezTo>
                      <a:cubicBezTo>
                        <a:pt x="13151" y="599"/>
                        <a:pt x="12059" y="0"/>
                        <a:pt x="10800" y="0"/>
                      </a:cubicBezTo>
                      <a:cubicBezTo>
                        <a:pt x="9540" y="0"/>
                        <a:pt x="8448" y="632"/>
                        <a:pt x="7526" y="1894"/>
                      </a:cubicBezTo>
                      <a:cubicBezTo>
                        <a:pt x="6603" y="3159"/>
                        <a:pt x="6142" y="4674"/>
                        <a:pt x="6142" y="6442"/>
                      </a:cubicBezTo>
                      <a:lnTo>
                        <a:pt x="6142" y="15157"/>
                      </a:lnTo>
                      <a:cubicBezTo>
                        <a:pt x="6142" y="15726"/>
                        <a:pt x="5996" y="16233"/>
                        <a:pt x="5703" y="16674"/>
                      </a:cubicBezTo>
                      <a:cubicBezTo>
                        <a:pt x="5411" y="17116"/>
                        <a:pt x="5051" y="17336"/>
                        <a:pt x="4623" y="17336"/>
                      </a:cubicBezTo>
                      <a:cubicBezTo>
                        <a:pt x="4196" y="17336"/>
                        <a:pt x="3836" y="17116"/>
                        <a:pt x="3544" y="16674"/>
                      </a:cubicBezTo>
                      <a:cubicBezTo>
                        <a:pt x="3251" y="16233"/>
                        <a:pt x="3105" y="15726"/>
                        <a:pt x="3105" y="15157"/>
                      </a:cubicBezTo>
                      <a:lnTo>
                        <a:pt x="3105" y="10800"/>
                      </a:lnTo>
                      <a:lnTo>
                        <a:pt x="0" y="10800"/>
                      </a:lnTo>
                      <a:lnTo>
                        <a:pt x="0" y="15157"/>
                      </a:lnTo>
                      <a:cubicBezTo>
                        <a:pt x="0" y="16926"/>
                        <a:pt x="449" y="18443"/>
                        <a:pt x="1350" y="19705"/>
                      </a:cubicBezTo>
                      <a:cubicBezTo>
                        <a:pt x="2249" y="20970"/>
                        <a:pt x="3341" y="21600"/>
                        <a:pt x="4623" y="21600"/>
                      </a:cubicBezTo>
                      <a:cubicBezTo>
                        <a:pt x="5906" y="21600"/>
                        <a:pt x="6997" y="20970"/>
                        <a:pt x="7898" y="19705"/>
                      </a:cubicBezTo>
                      <a:cubicBezTo>
                        <a:pt x="8797" y="18443"/>
                        <a:pt x="9247" y="16926"/>
                        <a:pt x="9247" y="15157"/>
                      </a:cubicBezTo>
                      <a:lnTo>
                        <a:pt x="9247" y="6442"/>
                      </a:lnTo>
                      <a:cubicBezTo>
                        <a:pt x="9247" y="5873"/>
                        <a:pt x="9404" y="5367"/>
                        <a:pt x="9720" y="4926"/>
                      </a:cubicBezTo>
                      <a:cubicBezTo>
                        <a:pt x="10034" y="4486"/>
                        <a:pt x="10395" y="4263"/>
                        <a:pt x="10800" y="4263"/>
                      </a:cubicBezTo>
                      <a:cubicBezTo>
                        <a:pt x="11205" y="4263"/>
                        <a:pt x="11564" y="4452"/>
                        <a:pt x="11880" y="4831"/>
                      </a:cubicBezTo>
                      <a:cubicBezTo>
                        <a:pt x="12194" y="5210"/>
                        <a:pt x="12353" y="5589"/>
                        <a:pt x="12353" y="5968"/>
                      </a:cubicBezTo>
                      <a:cubicBezTo>
                        <a:pt x="12353" y="5968"/>
                        <a:pt x="12353" y="8053"/>
                        <a:pt x="12353" y="8053"/>
                      </a:cubicBezTo>
                      <a:close/>
                    </a:path>
                  </a:pathLst>
                </a:custGeom>
                <a:solidFill>
                  <a:srgbClr val="FFFFFF"/>
                </a:solidFill>
                <a:ln w="12700" cap="flat">
                  <a:noFill/>
                  <a:miter lim="400000"/>
                </a:ln>
                <a:effectLst/>
              </p:spPr>
              <p:txBody>
                <a:bodyPr anchor="ctr"/>
                <a:lstStyle/>
                <a:p>
                  <a:pPr algn="ctr"/>
                </a:p>
              </p:txBody>
            </p:sp>
          </p:grpSp>
          <p:grpSp>
            <p:nvGrpSpPr>
              <p:cNvPr id="60" name="îŝ1îḑe"/>
              <p:cNvGrpSpPr/>
              <p:nvPr/>
            </p:nvGrpSpPr>
            <p:grpSpPr>
              <a:xfrm>
                <a:off x="4498102" y="3754841"/>
                <a:ext cx="465768" cy="465768"/>
                <a:chOff x="0" y="0"/>
                <a:chExt cx="931534" cy="931534"/>
              </a:xfrm>
            </p:grpSpPr>
            <p:sp>
              <p:nvSpPr>
                <p:cNvPr id="100" name="ïśḷiďé"/>
                <p:cNvSpPr/>
                <p:nvPr/>
              </p:nvSpPr>
              <p:spPr>
                <a:xfrm>
                  <a:off x="0" y="0"/>
                  <a:ext cx="931534" cy="9315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3"/>
                </a:solidFill>
                <a:ln w="12700" cap="flat">
                  <a:noFill/>
                  <a:miter lim="400000"/>
                </a:ln>
                <a:effectLst/>
              </p:spPr>
              <p:txBody>
                <a:bodyPr anchor="ctr"/>
                <a:lstStyle/>
                <a:p>
                  <a:pPr algn="ctr"/>
                </a:p>
              </p:txBody>
            </p:sp>
            <p:sp>
              <p:nvSpPr>
                <p:cNvPr id="101" name="ïṥḻïḋé"/>
                <p:cNvSpPr/>
                <p:nvPr/>
              </p:nvSpPr>
              <p:spPr>
                <a:xfrm>
                  <a:off x="194503" y="273381"/>
                  <a:ext cx="521816" cy="456293"/>
                </a:xfrm>
                <a:custGeom>
                  <a:avLst/>
                  <a:gdLst/>
                  <a:ahLst/>
                  <a:cxnLst>
                    <a:cxn ang="0">
                      <a:pos x="wd2" y="hd2"/>
                    </a:cxn>
                    <a:cxn ang="5400000">
                      <a:pos x="wd2" y="hd2"/>
                    </a:cxn>
                    <a:cxn ang="10800000">
                      <a:pos x="wd2" y="hd2"/>
                    </a:cxn>
                    <a:cxn ang="16200000">
                      <a:pos x="wd2" y="hd2"/>
                    </a:cxn>
                  </a:cxnLst>
                  <a:rect l="0" t="0" r="r" b="b"/>
                  <a:pathLst>
                    <a:path w="21430" h="21150" extrusionOk="0">
                      <a:moveTo>
                        <a:pt x="20554" y="1079"/>
                      </a:moveTo>
                      <a:cubicBezTo>
                        <a:pt x="19440" y="-180"/>
                        <a:pt x="17930" y="-337"/>
                        <a:pt x="16025" y="607"/>
                      </a:cubicBezTo>
                      <a:cubicBezTo>
                        <a:pt x="13889" y="1603"/>
                        <a:pt x="12657" y="3308"/>
                        <a:pt x="12333" y="5719"/>
                      </a:cubicBezTo>
                      <a:cubicBezTo>
                        <a:pt x="13493" y="4931"/>
                        <a:pt x="14364" y="4959"/>
                        <a:pt x="14946" y="5797"/>
                      </a:cubicBezTo>
                      <a:cubicBezTo>
                        <a:pt x="15526" y="6637"/>
                        <a:pt x="15468" y="7711"/>
                        <a:pt x="14771" y="9020"/>
                      </a:cubicBezTo>
                      <a:cubicBezTo>
                        <a:pt x="13424" y="11958"/>
                        <a:pt x="12448" y="13425"/>
                        <a:pt x="11845" y="13425"/>
                      </a:cubicBezTo>
                      <a:cubicBezTo>
                        <a:pt x="11380" y="13425"/>
                        <a:pt x="10800" y="11800"/>
                        <a:pt x="10103" y="8549"/>
                      </a:cubicBezTo>
                      <a:cubicBezTo>
                        <a:pt x="9964" y="8077"/>
                        <a:pt x="9835" y="7369"/>
                        <a:pt x="9719" y="6426"/>
                      </a:cubicBezTo>
                      <a:cubicBezTo>
                        <a:pt x="9603" y="5482"/>
                        <a:pt x="9476" y="4684"/>
                        <a:pt x="9337" y="4028"/>
                      </a:cubicBezTo>
                      <a:cubicBezTo>
                        <a:pt x="9197" y="3372"/>
                        <a:pt x="9011" y="2704"/>
                        <a:pt x="8779" y="2023"/>
                      </a:cubicBezTo>
                      <a:cubicBezTo>
                        <a:pt x="8546" y="1341"/>
                        <a:pt x="8233" y="842"/>
                        <a:pt x="7838" y="528"/>
                      </a:cubicBezTo>
                      <a:cubicBezTo>
                        <a:pt x="7443" y="213"/>
                        <a:pt x="6968" y="135"/>
                        <a:pt x="6410" y="292"/>
                      </a:cubicBezTo>
                      <a:cubicBezTo>
                        <a:pt x="5620" y="450"/>
                        <a:pt x="4656" y="1039"/>
                        <a:pt x="3519" y="2062"/>
                      </a:cubicBezTo>
                      <a:cubicBezTo>
                        <a:pt x="2380" y="3084"/>
                        <a:pt x="1579" y="3870"/>
                        <a:pt x="1115" y="4420"/>
                      </a:cubicBezTo>
                      <a:cubicBezTo>
                        <a:pt x="650" y="4971"/>
                        <a:pt x="278" y="5431"/>
                        <a:pt x="0" y="5797"/>
                      </a:cubicBezTo>
                      <a:lnTo>
                        <a:pt x="905" y="7055"/>
                      </a:lnTo>
                      <a:lnTo>
                        <a:pt x="1393" y="6662"/>
                      </a:lnTo>
                      <a:cubicBezTo>
                        <a:pt x="1718" y="6400"/>
                        <a:pt x="2055" y="6218"/>
                        <a:pt x="2403" y="6112"/>
                      </a:cubicBezTo>
                      <a:cubicBezTo>
                        <a:pt x="2753" y="6007"/>
                        <a:pt x="3042" y="6060"/>
                        <a:pt x="3275" y="6269"/>
                      </a:cubicBezTo>
                      <a:cubicBezTo>
                        <a:pt x="3507" y="6583"/>
                        <a:pt x="4111" y="8562"/>
                        <a:pt x="5086" y="12206"/>
                      </a:cubicBezTo>
                      <a:cubicBezTo>
                        <a:pt x="6062" y="15850"/>
                        <a:pt x="6665" y="17934"/>
                        <a:pt x="6898" y="18458"/>
                      </a:cubicBezTo>
                      <a:cubicBezTo>
                        <a:pt x="7177" y="19087"/>
                        <a:pt x="7524" y="19625"/>
                        <a:pt x="7943" y="20070"/>
                      </a:cubicBezTo>
                      <a:cubicBezTo>
                        <a:pt x="8361" y="20516"/>
                        <a:pt x="8884" y="20844"/>
                        <a:pt x="9511" y="21053"/>
                      </a:cubicBezTo>
                      <a:cubicBezTo>
                        <a:pt x="10138" y="21263"/>
                        <a:pt x="10776" y="21131"/>
                        <a:pt x="11427" y="20659"/>
                      </a:cubicBezTo>
                      <a:cubicBezTo>
                        <a:pt x="12077" y="20188"/>
                        <a:pt x="12843" y="19507"/>
                        <a:pt x="13726" y="18615"/>
                      </a:cubicBezTo>
                      <a:cubicBezTo>
                        <a:pt x="14608" y="17724"/>
                        <a:pt x="15584" y="16598"/>
                        <a:pt x="16653" y="15234"/>
                      </a:cubicBezTo>
                      <a:cubicBezTo>
                        <a:pt x="17720" y="13871"/>
                        <a:pt x="18696" y="12285"/>
                        <a:pt x="19579" y="10475"/>
                      </a:cubicBezTo>
                      <a:cubicBezTo>
                        <a:pt x="20461" y="8667"/>
                        <a:pt x="21042" y="6872"/>
                        <a:pt x="21321" y="5089"/>
                      </a:cubicBezTo>
                      <a:cubicBezTo>
                        <a:pt x="21600" y="3308"/>
                        <a:pt x="21344" y="1970"/>
                        <a:pt x="20554" y="1079"/>
                      </a:cubicBezTo>
                      <a:close/>
                    </a:path>
                  </a:pathLst>
                </a:custGeom>
                <a:solidFill>
                  <a:srgbClr val="FFFFFF"/>
                </a:solidFill>
                <a:ln w="12700" cap="flat">
                  <a:noFill/>
                  <a:miter lim="400000"/>
                </a:ln>
                <a:effectLst/>
              </p:spPr>
              <p:txBody>
                <a:bodyPr anchor="ctr"/>
                <a:lstStyle/>
                <a:p>
                  <a:pPr algn="ctr"/>
                </a:p>
              </p:txBody>
            </p:sp>
          </p:grpSp>
          <p:grpSp>
            <p:nvGrpSpPr>
              <p:cNvPr id="61" name="íšlïďè"/>
              <p:cNvGrpSpPr/>
              <p:nvPr/>
            </p:nvGrpSpPr>
            <p:grpSpPr>
              <a:xfrm>
                <a:off x="6907932" y="2589845"/>
                <a:ext cx="559528" cy="559529"/>
                <a:chOff x="0" y="0"/>
                <a:chExt cx="1119054" cy="1119054"/>
              </a:xfrm>
            </p:grpSpPr>
            <p:sp>
              <p:nvSpPr>
                <p:cNvPr id="98" name="iṣḻídé"/>
                <p:cNvSpPr/>
                <p:nvPr/>
              </p:nvSpPr>
              <p:spPr>
                <a:xfrm>
                  <a:off x="0" y="0"/>
                  <a:ext cx="1119054" cy="111905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cap="flat">
                  <a:noFill/>
                  <a:miter lim="400000"/>
                </a:ln>
                <a:effectLst/>
              </p:spPr>
              <p:txBody>
                <a:bodyPr anchor="ctr"/>
                <a:lstStyle/>
                <a:p>
                  <a:pPr algn="ctr"/>
                </a:p>
              </p:txBody>
            </p:sp>
            <p:sp>
              <p:nvSpPr>
                <p:cNvPr id="99" name="íṩḻíḑê"/>
                <p:cNvSpPr/>
                <p:nvPr/>
              </p:nvSpPr>
              <p:spPr>
                <a:xfrm>
                  <a:off x="323083" y="253936"/>
                  <a:ext cx="533940" cy="552485"/>
                </a:xfrm>
                <a:custGeom>
                  <a:avLst/>
                  <a:gdLst/>
                  <a:ahLst/>
                  <a:cxnLst>
                    <a:cxn ang="0">
                      <a:pos x="wd2" y="hd2"/>
                    </a:cxn>
                    <a:cxn ang="5400000">
                      <a:pos x="wd2" y="hd2"/>
                    </a:cxn>
                    <a:cxn ang="10800000">
                      <a:pos x="wd2" y="hd2"/>
                    </a:cxn>
                    <a:cxn ang="16200000">
                      <a:pos x="wd2" y="hd2"/>
                    </a:cxn>
                  </a:cxnLst>
                  <a:rect l="0" t="0" r="r" b="b"/>
                  <a:pathLst>
                    <a:path w="21600" h="21600" extrusionOk="0">
                      <a:moveTo>
                        <a:pt x="20062" y="6741"/>
                      </a:moveTo>
                      <a:cubicBezTo>
                        <a:pt x="19037" y="5824"/>
                        <a:pt x="17950" y="5364"/>
                        <a:pt x="16800" y="5364"/>
                      </a:cubicBezTo>
                      <a:cubicBezTo>
                        <a:pt x="15000" y="5364"/>
                        <a:pt x="13400" y="5871"/>
                        <a:pt x="11999" y="6885"/>
                      </a:cubicBezTo>
                      <a:lnTo>
                        <a:pt x="11999" y="5364"/>
                      </a:lnTo>
                      <a:lnTo>
                        <a:pt x="7200" y="5364"/>
                      </a:lnTo>
                      <a:lnTo>
                        <a:pt x="7200" y="21600"/>
                      </a:lnTo>
                      <a:lnTo>
                        <a:pt x="11999" y="21600"/>
                      </a:lnTo>
                      <a:lnTo>
                        <a:pt x="11999" y="11597"/>
                      </a:lnTo>
                      <a:lnTo>
                        <a:pt x="12225" y="11089"/>
                      </a:lnTo>
                      <a:cubicBezTo>
                        <a:pt x="12324" y="10752"/>
                        <a:pt x="12625" y="10414"/>
                        <a:pt x="13125" y="10075"/>
                      </a:cubicBezTo>
                      <a:cubicBezTo>
                        <a:pt x="13624" y="9737"/>
                        <a:pt x="14224" y="9568"/>
                        <a:pt x="14925" y="9568"/>
                      </a:cubicBezTo>
                      <a:cubicBezTo>
                        <a:pt x="16174" y="9568"/>
                        <a:pt x="16800" y="10245"/>
                        <a:pt x="16800" y="11597"/>
                      </a:cubicBezTo>
                      <a:lnTo>
                        <a:pt x="16800" y="21600"/>
                      </a:lnTo>
                      <a:lnTo>
                        <a:pt x="21600" y="21600"/>
                      </a:lnTo>
                      <a:lnTo>
                        <a:pt x="21600" y="11669"/>
                      </a:lnTo>
                      <a:cubicBezTo>
                        <a:pt x="21600" y="9302"/>
                        <a:pt x="21086" y="7660"/>
                        <a:pt x="20062" y="6741"/>
                      </a:cubicBezTo>
                      <a:close/>
                      <a:moveTo>
                        <a:pt x="2550" y="0"/>
                      </a:moveTo>
                      <a:cubicBezTo>
                        <a:pt x="1950" y="0"/>
                        <a:pt x="1425" y="217"/>
                        <a:pt x="975" y="652"/>
                      </a:cubicBezTo>
                      <a:cubicBezTo>
                        <a:pt x="525" y="1087"/>
                        <a:pt x="299" y="1607"/>
                        <a:pt x="299" y="2210"/>
                      </a:cubicBezTo>
                      <a:cubicBezTo>
                        <a:pt x="299" y="2815"/>
                        <a:pt x="525" y="3322"/>
                        <a:pt x="975" y="3733"/>
                      </a:cubicBezTo>
                      <a:cubicBezTo>
                        <a:pt x="1425" y="4144"/>
                        <a:pt x="1950" y="4349"/>
                        <a:pt x="2550" y="4349"/>
                      </a:cubicBezTo>
                      <a:cubicBezTo>
                        <a:pt x="3150" y="4349"/>
                        <a:pt x="3674" y="4144"/>
                        <a:pt x="4125" y="3733"/>
                      </a:cubicBezTo>
                      <a:cubicBezTo>
                        <a:pt x="4575" y="3322"/>
                        <a:pt x="4800" y="2815"/>
                        <a:pt x="4800" y="2210"/>
                      </a:cubicBezTo>
                      <a:cubicBezTo>
                        <a:pt x="4800" y="1607"/>
                        <a:pt x="4575" y="1087"/>
                        <a:pt x="4125" y="652"/>
                      </a:cubicBezTo>
                      <a:cubicBezTo>
                        <a:pt x="3674" y="217"/>
                        <a:pt x="3150" y="0"/>
                        <a:pt x="2550" y="0"/>
                      </a:cubicBezTo>
                      <a:close/>
                      <a:moveTo>
                        <a:pt x="0" y="21600"/>
                      </a:moveTo>
                      <a:lnTo>
                        <a:pt x="4800" y="21600"/>
                      </a:lnTo>
                      <a:lnTo>
                        <a:pt x="4800" y="5364"/>
                      </a:lnTo>
                      <a:lnTo>
                        <a:pt x="0" y="5364"/>
                      </a:lnTo>
                      <a:cubicBezTo>
                        <a:pt x="0" y="5364"/>
                        <a:pt x="0" y="21600"/>
                        <a:pt x="0" y="21600"/>
                      </a:cubicBezTo>
                      <a:close/>
                    </a:path>
                  </a:pathLst>
                </a:custGeom>
                <a:solidFill>
                  <a:srgbClr val="FFFFFF"/>
                </a:solidFill>
                <a:ln w="12700" cap="flat">
                  <a:noFill/>
                  <a:miter lim="400000"/>
                </a:ln>
                <a:effectLst/>
              </p:spPr>
              <p:txBody>
                <a:bodyPr anchor="ctr"/>
                <a:lstStyle/>
                <a:p>
                  <a:pPr algn="ctr"/>
                </a:p>
              </p:txBody>
            </p:sp>
          </p:grpSp>
          <p:grpSp>
            <p:nvGrpSpPr>
              <p:cNvPr id="62" name="iśļïďe"/>
              <p:cNvGrpSpPr/>
              <p:nvPr/>
            </p:nvGrpSpPr>
            <p:grpSpPr>
              <a:xfrm>
                <a:off x="5122399" y="2602224"/>
                <a:ext cx="465768" cy="465768"/>
                <a:chOff x="0" y="0"/>
                <a:chExt cx="931534" cy="931534"/>
              </a:xfrm>
            </p:grpSpPr>
            <p:sp>
              <p:nvSpPr>
                <p:cNvPr id="96" name="iṩľíḓè"/>
                <p:cNvSpPr/>
                <p:nvPr/>
              </p:nvSpPr>
              <p:spPr>
                <a:xfrm>
                  <a:off x="0" y="0"/>
                  <a:ext cx="931534" cy="9315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2"/>
                </a:solidFill>
                <a:ln w="12700" cap="flat">
                  <a:noFill/>
                  <a:miter lim="400000"/>
                </a:ln>
                <a:effectLst/>
              </p:spPr>
              <p:txBody>
                <a:bodyPr anchor="ctr"/>
                <a:lstStyle/>
                <a:p>
                  <a:pPr algn="ctr"/>
                </a:p>
              </p:txBody>
            </p:sp>
            <p:sp>
              <p:nvSpPr>
                <p:cNvPr id="97" name="ïśḷïḑè"/>
                <p:cNvSpPr/>
                <p:nvPr/>
              </p:nvSpPr>
              <p:spPr>
                <a:xfrm>
                  <a:off x="167351" y="277302"/>
                  <a:ext cx="629685" cy="320769"/>
                </a:xfrm>
                <a:custGeom>
                  <a:avLst/>
                  <a:gdLst/>
                  <a:ahLst/>
                  <a:cxnLst>
                    <a:cxn ang="0">
                      <a:pos x="wd2" y="hd2"/>
                    </a:cxn>
                    <a:cxn ang="5400000">
                      <a:pos x="wd2" y="hd2"/>
                    </a:cxn>
                    <a:cxn ang="10800000">
                      <a:pos x="wd2" y="hd2"/>
                    </a:cxn>
                    <a:cxn ang="16200000">
                      <a:pos x="wd2" y="hd2"/>
                    </a:cxn>
                  </a:cxnLst>
                  <a:rect l="0" t="0" r="r" b="b"/>
                  <a:pathLst>
                    <a:path w="21261" h="21600" extrusionOk="0">
                      <a:moveTo>
                        <a:pt x="3661" y="15463"/>
                      </a:moveTo>
                      <a:cubicBezTo>
                        <a:pt x="3250" y="11947"/>
                        <a:pt x="3866" y="9328"/>
                        <a:pt x="5508" y="7609"/>
                      </a:cubicBezTo>
                      <a:lnTo>
                        <a:pt x="7046" y="13867"/>
                      </a:lnTo>
                      <a:cubicBezTo>
                        <a:pt x="7046" y="13867"/>
                        <a:pt x="3661" y="15463"/>
                        <a:pt x="3661" y="15463"/>
                      </a:cubicBezTo>
                      <a:close/>
                      <a:moveTo>
                        <a:pt x="11662" y="6505"/>
                      </a:moveTo>
                      <a:cubicBezTo>
                        <a:pt x="10800" y="6342"/>
                        <a:pt x="9855" y="6464"/>
                        <a:pt x="8831" y="6872"/>
                      </a:cubicBezTo>
                      <a:lnTo>
                        <a:pt x="11353" y="15832"/>
                      </a:lnTo>
                      <a:lnTo>
                        <a:pt x="21261" y="10309"/>
                      </a:lnTo>
                      <a:cubicBezTo>
                        <a:pt x="21139" y="9818"/>
                        <a:pt x="20974" y="9328"/>
                        <a:pt x="20769" y="8837"/>
                      </a:cubicBezTo>
                      <a:cubicBezTo>
                        <a:pt x="19661" y="6300"/>
                        <a:pt x="17774" y="4500"/>
                        <a:pt x="15108" y="3436"/>
                      </a:cubicBezTo>
                      <a:cubicBezTo>
                        <a:pt x="12892" y="2455"/>
                        <a:pt x="10369" y="2375"/>
                        <a:pt x="7538" y="3191"/>
                      </a:cubicBezTo>
                      <a:cubicBezTo>
                        <a:pt x="7455" y="3191"/>
                        <a:pt x="7353" y="3233"/>
                        <a:pt x="7230" y="3313"/>
                      </a:cubicBezTo>
                      <a:lnTo>
                        <a:pt x="6369" y="0"/>
                      </a:lnTo>
                      <a:cubicBezTo>
                        <a:pt x="5508" y="245"/>
                        <a:pt x="4708" y="614"/>
                        <a:pt x="3969" y="1104"/>
                      </a:cubicBezTo>
                      <a:lnTo>
                        <a:pt x="4830" y="4542"/>
                      </a:lnTo>
                      <a:cubicBezTo>
                        <a:pt x="3435" y="5605"/>
                        <a:pt x="2327" y="7079"/>
                        <a:pt x="1508" y="8958"/>
                      </a:cubicBezTo>
                      <a:cubicBezTo>
                        <a:pt x="70" y="12232"/>
                        <a:pt x="-339" y="15710"/>
                        <a:pt x="277" y="19390"/>
                      </a:cubicBezTo>
                      <a:cubicBezTo>
                        <a:pt x="400" y="20127"/>
                        <a:pt x="584" y="20863"/>
                        <a:pt x="831" y="21600"/>
                      </a:cubicBezTo>
                      <a:lnTo>
                        <a:pt x="10738" y="16077"/>
                      </a:lnTo>
                      <a:lnTo>
                        <a:pt x="7969" y="6013"/>
                      </a:lnTo>
                      <a:cubicBezTo>
                        <a:pt x="8132" y="5933"/>
                        <a:pt x="8236" y="5890"/>
                        <a:pt x="8277" y="5890"/>
                      </a:cubicBezTo>
                      <a:cubicBezTo>
                        <a:pt x="11886" y="4582"/>
                        <a:pt x="14615" y="5728"/>
                        <a:pt x="16461" y="9328"/>
                      </a:cubicBezTo>
                      <a:lnTo>
                        <a:pt x="13077" y="10924"/>
                      </a:lnTo>
                      <a:cubicBezTo>
                        <a:pt x="13077" y="10924"/>
                        <a:pt x="11662" y="6505"/>
                        <a:pt x="11662" y="6505"/>
                      </a:cubicBezTo>
                      <a:close/>
                    </a:path>
                  </a:pathLst>
                </a:custGeom>
                <a:solidFill>
                  <a:srgbClr val="FFFFFF"/>
                </a:solidFill>
                <a:ln w="12700" cap="flat">
                  <a:noFill/>
                  <a:miter lim="400000"/>
                </a:ln>
                <a:effectLst/>
              </p:spPr>
              <p:txBody>
                <a:bodyPr anchor="ctr"/>
                <a:lstStyle/>
                <a:p>
                  <a:pPr algn="ctr"/>
                </a:p>
              </p:txBody>
            </p:sp>
          </p:grpSp>
          <p:grpSp>
            <p:nvGrpSpPr>
              <p:cNvPr id="63" name="î$ḷïḓe"/>
              <p:cNvGrpSpPr/>
              <p:nvPr/>
            </p:nvGrpSpPr>
            <p:grpSpPr>
              <a:xfrm>
                <a:off x="5986473" y="1480337"/>
                <a:ext cx="372615" cy="372615"/>
                <a:chOff x="0" y="0"/>
                <a:chExt cx="745227" cy="745227"/>
              </a:xfrm>
            </p:grpSpPr>
            <p:sp>
              <p:nvSpPr>
                <p:cNvPr id="94" name="iṣḻiďe"/>
                <p:cNvSpPr/>
                <p:nvPr/>
              </p:nvSpPr>
              <p:spPr>
                <a:xfrm>
                  <a:off x="0" y="0"/>
                  <a:ext cx="745227" cy="74522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2"/>
                </a:solidFill>
                <a:ln w="12700" cap="flat">
                  <a:noFill/>
                  <a:miter lim="400000"/>
                </a:ln>
                <a:effectLst/>
              </p:spPr>
              <p:txBody>
                <a:bodyPr anchor="ctr"/>
                <a:lstStyle/>
                <a:p>
                  <a:pPr algn="ctr"/>
                </a:p>
              </p:txBody>
            </p:sp>
            <p:sp>
              <p:nvSpPr>
                <p:cNvPr id="95" name="îṡļiḋé"/>
                <p:cNvSpPr/>
                <p:nvPr/>
              </p:nvSpPr>
              <p:spPr>
                <a:xfrm>
                  <a:off x="188316" y="229073"/>
                  <a:ext cx="385425" cy="275485"/>
                </a:xfrm>
                <a:custGeom>
                  <a:avLst/>
                  <a:gdLst/>
                  <a:ahLst/>
                  <a:cxnLst>
                    <a:cxn ang="0">
                      <a:pos x="wd2" y="hd2"/>
                    </a:cxn>
                    <a:cxn ang="5400000">
                      <a:pos x="wd2" y="hd2"/>
                    </a:cxn>
                    <a:cxn ang="10800000">
                      <a:pos x="wd2" y="hd2"/>
                    </a:cxn>
                    <a:cxn ang="16200000">
                      <a:pos x="wd2" y="hd2"/>
                    </a:cxn>
                  </a:cxnLst>
                  <a:rect l="0" t="0" r="r" b="b"/>
                  <a:pathLst>
                    <a:path w="21488" h="21350" extrusionOk="0">
                      <a:moveTo>
                        <a:pt x="8589" y="16667"/>
                      </a:moveTo>
                      <a:lnTo>
                        <a:pt x="8589" y="4682"/>
                      </a:lnTo>
                      <a:lnTo>
                        <a:pt x="15055" y="10674"/>
                      </a:lnTo>
                      <a:cubicBezTo>
                        <a:pt x="15055" y="10674"/>
                        <a:pt x="8589" y="16667"/>
                        <a:pt x="8589" y="16667"/>
                      </a:cubicBezTo>
                      <a:close/>
                      <a:moveTo>
                        <a:pt x="21320" y="5057"/>
                      </a:moveTo>
                      <a:cubicBezTo>
                        <a:pt x="21275" y="3872"/>
                        <a:pt x="21017" y="2809"/>
                        <a:pt x="20545" y="1873"/>
                      </a:cubicBezTo>
                      <a:cubicBezTo>
                        <a:pt x="20074" y="937"/>
                        <a:pt x="19434" y="437"/>
                        <a:pt x="18626" y="375"/>
                      </a:cubicBezTo>
                      <a:cubicBezTo>
                        <a:pt x="12787" y="-125"/>
                        <a:pt x="7534" y="-125"/>
                        <a:pt x="2863" y="375"/>
                      </a:cubicBezTo>
                      <a:cubicBezTo>
                        <a:pt x="2144" y="501"/>
                        <a:pt x="1527" y="1077"/>
                        <a:pt x="1011" y="2107"/>
                      </a:cubicBezTo>
                      <a:cubicBezTo>
                        <a:pt x="494" y="3138"/>
                        <a:pt x="213" y="4183"/>
                        <a:pt x="169" y="5244"/>
                      </a:cubicBezTo>
                      <a:cubicBezTo>
                        <a:pt x="-56" y="8865"/>
                        <a:pt x="-56" y="12454"/>
                        <a:pt x="169" y="16013"/>
                      </a:cubicBezTo>
                      <a:cubicBezTo>
                        <a:pt x="213" y="17137"/>
                        <a:pt x="494" y="18212"/>
                        <a:pt x="1011" y="19243"/>
                      </a:cubicBezTo>
                      <a:cubicBezTo>
                        <a:pt x="1527" y="20273"/>
                        <a:pt x="2144" y="20851"/>
                        <a:pt x="2863" y="20974"/>
                      </a:cubicBezTo>
                      <a:cubicBezTo>
                        <a:pt x="8566" y="21475"/>
                        <a:pt x="13820" y="21475"/>
                        <a:pt x="18626" y="20974"/>
                      </a:cubicBezTo>
                      <a:cubicBezTo>
                        <a:pt x="19344" y="20789"/>
                        <a:pt x="19962" y="20195"/>
                        <a:pt x="20478" y="19195"/>
                      </a:cubicBezTo>
                      <a:cubicBezTo>
                        <a:pt x="20994" y="18199"/>
                        <a:pt x="21275" y="17137"/>
                        <a:pt x="21320" y="16013"/>
                      </a:cubicBezTo>
                      <a:cubicBezTo>
                        <a:pt x="21544" y="12329"/>
                        <a:pt x="21544" y="8678"/>
                        <a:pt x="21320" y="5057"/>
                      </a:cubicBezTo>
                      <a:close/>
                    </a:path>
                  </a:pathLst>
                </a:custGeom>
                <a:solidFill>
                  <a:srgbClr val="FFFFFF"/>
                </a:solidFill>
                <a:ln w="12700" cap="flat">
                  <a:noFill/>
                  <a:miter lim="400000"/>
                </a:ln>
                <a:effectLst/>
              </p:spPr>
              <p:txBody>
                <a:bodyPr anchor="ctr"/>
                <a:lstStyle/>
                <a:p>
                  <a:pPr algn="ctr"/>
                </a:p>
              </p:txBody>
            </p:sp>
          </p:grpSp>
          <p:grpSp>
            <p:nvGrpSpPr>
              <p:cNvPr id="64" name="i$ľídé"/>
              <p:cNvGrpSpPr/>
              <p:nvPr/>
            </p:nvGrpSpPr>
            <p:grpSpPr>
              <a:xfrm>
                <a:off x="4018735" y="3310681"/>
                <a:ext cx="410762" cy="410762"/>
                <a:chOff x="0" y="0"/>
                <a:chExt cx="821522" cy="821522"/>
              </a:xfrm>
            </p:grpSpPr>
            <p:sp>
              <p:nvSpPr>
                <p:cNvPr id="92" name="ïś1îḋé"/>
                <p:cNvSpPr/>
                <p:nvPr/>
              </p:nvSpPr>
              <p:spPr>
                <a:xfrm>
                  <a:off x="0" y="0"/>
                  <a:ext cx="821522" cy="82152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2"/>
                </a:solidFill>
                <a:ln w="12700" cap="flat">
                  <a:noFill/>
                  <a:miter lim="400000"/>
                </a:ln>
                <a:effectLst/>
              </p:spPr>
              <p:txBody>
                <a:bodyPr anchor="ctr"/>
                <a:lstStyle/>
                <a:p>
                  <a:pPr algn="ctr"/>
                </a:p>
              </p:txBody>
            </p:sp>
            <p:sp>
              <p:nvSpPr>
                <p:cNvPr id="93" name="ïṡḷïḓè"/>
                <p:cNvSpPr/>
                <p:nvPr/>
              </p:nvSpPr>
              <p:spPr>
                <a:xfrm>
                  <a:off x="183938" y="193321"/>
                  <a:ext cx="448373" cy="448357"/>
                </a:xfrm>
                <a:custGeom>
                  <a:avLst/>
                  <a:gdLst/>
                  <a:ahLst/>
                  <a:cxnLst>
                    <a:cxn ang="0">
                      <a:pos x="wd2" y="hd2"/>
                    </a:cxn>
                    <a:cxn ang="5400000">
                      <a:pos x="wd2" y="hd2"/>
                    </a:cxn>
                    <a:cxn ang="10800000">
                      <a:pos x="wd2" y="hd2"/>
                    </a:cxn>
                    <a:cxn ang="16200000">
                      <a:pos x="wd2" y="hd2"/>
                    </a:cxn>
                  </a:cxnLst>
                  <a:rect l="0" t="0" r="r" b="b"/>
                  <a:pathLst>
                    <a:path w="21600" h="21600" extrusionOk="0">
                      <a:moveTo>
                        <a:pt x="19911" y="12277"/>
                      </a:moveTo>
                      <a:cubicBezTo>
                        <a:pt x="18056" y="11685"/>
                        <a:pt x="16144" y="11559"/>
                        <a:pt x="14175" y="11895"/>
                      </a:cubicBezTo>
                      <a:cubicBezTo>
                        <a:pt x="15019" y="14231"/>
                        <a:pt x="15609" y="16425"/>
                        <a:pt x="15946" y="18478"/>
                      </a:cubicBezTo>
                      <a:cubicBezTo>
                        <a:pt x="18167" y="16959"/>
                        <a:pt x="19490" y="14892"/>
                        <a:pt x="19911" y="12277"/>
                      </a:cubicBezTo>
                      <a:close/>
                      <a:moveTo>
                        <a:pt x="20038" y="10716"/>
                      </a:moveTo>
                      <a:cubicBezTo>
                        <a:pt x="20010" y="8578"/>
                        <a:pt x="19307" y="6666"/>
                        <a:pt x="17929" y="4977"/>
                      </a:cubicBezTo>
                      <a:cubicBezTo>
                        <a:pt x="17761" y="5204"/>
                        <a:pt x="17542" y="5463"/>
                        <a:pt x="17275" y="5758"/>
                      </a:cubicBezTo>
                      <a:cubicBezTo>
                        <a:pt x="17008" y="6054"/>
                        <a:pt x="16445" y="6498"/>
                        <a:pt x="15588" y="7087"/>
                      </a:cubicBezTo>
                      <a:cubicBezTo>
                        <a:pt x="14729" y="7677"/>
                        <a:pt x="13796" y="8185"/>
                        <a:pt x="12782" y="8605"/>
                      </a:cubicBezTo>
                      <a:cubicBezTo>
                        <a:pt x="13007" y="9056"/>
                        <a:pt x="13218" y="9507"/>
                        <a:pt x="13416" y="9955"/>
                      </a:cubicBezTo>
                      <a:cubicBezTo>
                        <a:pt x="13471" y="10097"/>
                        <a:pt x="13528" y="10250"/>
                        <a:pt x="13584" y="10419"/>
                      </a:cubicBezTo>
                      <a:cubicBezTo>
                        <a:pt x="15693" y="10167"/>
                        <a:pt x="17845" y="10265"/>
                        <a:pt x="20038" y="10716"/>
                      </a:cubicBezTo>
                      <a:close/>
                      <a:moveTo>
                        <a:pt x="8648" y="1856"/>
                      </a:moveTo>
                      <a:cubicBezTo>
                        <a:pt x="9886" y="3515"/>
                        <a:pt x="11024" y="5316"/>
                        <a:pt x="12066" y="7256"/>
                      </a:cubicBezTo>
                      <a:cubicBezTo>
                        <a:pt x="13049" y="6891"/>
                        <a:pt x="13943" y="6426"/>
                        <a:pt x="14744" y="5864"/>
                      </a:cubicBezTo>
                      <a:cubicBezTo>
                        <a:pt x="15545" y="5301"/>
                        <a:pt x="16073" y="4887"/>
                        <a:pt x="16327" y="4620"/>
                      </a:cubicBezTo>
                      <a:cubicBezTo>
                        <a:pt x="16579" y="4352"/>
                        <a:pt x="16776" y="4119"/>
                        <a:pt x="16917" y="3923"/>
                      </a:cubicBezTo>
                      <a:cubicBezTo>
                        <a:pt x="15173" y="2376"/>
                        <a:pt x="13134" y="1603"/>
                        <a:pt x="10800" y="1603"/>
                      </a:cubicBezTo>
                      <a:cubicBezTo>
                        <a:pt x="10068" y="1603"/>
                        <a:pt x="9351" y="1687"/>
                        <a:pt x="8648" y="1856"/>
                      </a:cubicBezTo>
                      <a:close/>
                      <a:moveTo>
                        <a:pt x="14386" y="19322"/>
                      </a:moveTo>
                      <a:cubicBezTo>
                        <a:pt x="14020" y="17072"/>
                        <a:pt x="13374" y="14738"/>
                        <a:pt x="12445" y="12319"/>
                      </a:cubicBezTo>
                      <a:cubicBezTo>
                        <a:pt x="12417" y="12319"/>
                        <a:pt x="12388" y="12319"/>
                        <a:pt x="12360" y="12319"/>
                      </a:cubicBezTo>
                      <a:cubicBezTo>
                        <a:pt x="11404" y="12656"/>
                        <a:pt x="10498" y="13085"/>
                        <a:pt x="9640" y="13604"/>
                      </a:cubicBezTo>
                      <a:cubicBezTo>
                        <a:pt x="8781" y="14124"/>
                        <a:pt x="8107" y="14603"/>
                        <a:pt x="7615" y="15039"/>
                      </a:cubicBezTo>
                      <a:cubicBezTo>
                        <a:pt x="7122" y="15475"/>
                        <a:pt x="6672" y="15946"/>
                        <a:pt x="6265" y="16453"/>
                      </a:cubicBezTo>
                      <a:cubicBezTo>
                        <a:pt x="5858" y="16959"/>
                        <a:pt x="5590" y="17317"/>
                        <a:pt x="5463" y="17529"/>
                      </a:cubicBezTo>
                      <a:cubicBezTo>
                        <a:pt x="5337" y="17739"/>
                        <a:pt x="5231" y="17930"/>
                        <a:pt x="5147" y="18098"/>
                      </a:cubicBezTo>
                      <a:cubicBezTo>
                        <a:pt x="6806" y="19391"/>
                        <a:pt x="8691" y="20038"/>
                        <a:pt x="10800" y="20038"/>
                      </a:cubicBezTo>
                      <a:cubicBezTo>
                        <a:pt x="12066" y="20038"/>
                        <a:pt x="13260" y="19800"/>
                        <a:pt x="14386" y="19322"/>
                      </a:cubicBezTo>
                      <a:close/>
                      <a:moveTo>
                        <a:pt x="3586" y="5083"/>
                      </a:moveTo>
                      <a:cubicBezTo>
                        <a:pt x="2685" y="6223"/>
                        <a:pt x="2081" y="7508"/>
                        <a:pt x="1772" y="8943"/>
                      </a:cubicBezTo>
                      <a:cubicBezTo>
                        <a:pt x="4500" y="8972"/>
                        <a:pt x="7341" y="8591"/>
                        <a:pt x="10293" y="7804"/>
                      </a:cubicBezTo>
                      <a:cubicBezTo>
                        <a:pt x="9252" y="5920"/>
                        <a:pt x="8114" y="4134"/>
                        <a:pt x="6877" y="2447"/>
                      </a:cubicBezTo>
                      <a:cubicBezTo>
                        <a:pt x="5583" y="3066"/>
                        <a:pt x="4486" y="3944"/>
                        <a:pt x="3586" y="5083"/>
                      </a:cubicBezTo>
                      <a:close/>
                      <a:moveTo>
                        <a:pt x="3966" y="17001"/>
                      </a:moveTo>
                      <a:cubicBezTo>
                        <a:pt x="4106" y="16720"/>
                        <a:pt x="4310" y="16396"/>
                        <a:pt x="4578" y="16031"/>
                      </a:cubicBezTo>
                      <a:cubicBezTo>
                        <a:pt x="4845" y="15665"/>
                        <a:pt x="5294" y="15131"/>
                        <a:pt x="5928" y="14427"/>
                      </a:cubicBezTo>
                      <a:cubicBezTo>
                        <a:pt x="6559" y="13725"/>
                        <a:pt x="7362" y="13050"/>
                        <a:pt x="8332" y="12403"/>
                      </a:cubicBezTo>
                      <a:cubicBezTo>
                        <a:pt x="9302" y="11756"/>
                        <a:pt x="10336" y="11249"/>
                        <a:pt x="11433" y="10884"/>
                      </a:cubicBezTo>
                      <a:cubicBezTo>
                        <a:pt x="11544" y="10857"/>
                        <a:pt x="11671" y="10827"/>
                        <a:pt x="11812" y="10800"/>
                      </a:cubicBezTo>
                      <a:cubicBezTo>
                        <a:pt x="11587" y="10265"/>
                        <a:pt x="11334" y="9745"/>
                        <a:pt x="11053" y="9239"/>
                      </a:cubicBezTo>
                      <a:cubicBezTo>
                        <a:pt x="7875" y="10167"/>
                        <a:pt x="4711" y="10602"/>
                        <a:pt x="1561" y="10546"/>
                      </a:cubicBezTo>
                      <a:cubicBezTo>
                        <a:pt x="1561" y="10632"/>
                        <a:pt x="1561" y="10716"/>
                        <a:pt x="1561" y="10800"/>
                      </a:cubicBezTo>
                      <a:cubicBezTo>
                        <a:pt x="1561" y="13162"/>
                        <a:pt x="2363" y="15230"/>
                        <a:pt x="3966" y="17001"/>
                      </a:cubicBezTo>
                      <a:close/>
                      <a:moveTo>
                        <a:pt x="21600" y="10800"/>
                      </a:moveTo>
                      <a:cubicBezTo>
                        <a:pt x="21600" y="13781"/>
                        <a:pt x="20545" y="16326"/>
                        <a:pt x="18435" y="18435"/>
                      </a:cubicBezTo>
                      <a:cubicBezTo>
                        <a:pt x="16327" y="20545"/>
                        <a:pt x="13781" y="21600"/>
                        <a:pt x="10800" y="21600"/>
                      </a:cubicBezTo>
                      <a:cubicBezTo>
                        <a:pt x="7818" y="21600"/>
                        <a:pt x="5273" y="20545"/>
                        <a:pt x="3164" y="18435"/>
                      </a:cubicBezTo>
                      <a:cubicBezTo>
                        <a:pt x="1055" y="16326"/>
                        <a:pt x="0" y="13781"/>
                        <a:pt x="0" y="10800"/>
                      </a:cubicBezTo>
                      <a:cubicBezTo>
                        <a:pt x="0" y="7818"/>
                        <a:pt x="1055" y="5274"/>
                        <a:pt x="3164" y="3163"/>
                      </a:cubicBezTo>
                      <a:cubicBezTo>
                        <a:pt x="5273" y="1055"/>
                        <a:pt x="7818" y="0"/>
                        <a:pt x="10800" y="0"/>
                      </a:cubicBezTo>
                      <a:cubicBezTo>
                        <a:pt x="13781" y="0"/>
                        <a:pt x="16327" y="1055"/>
                        <a:pt x="18435" y="3163"/>
                      </a:cubicBezTo>
                      <a:cubicBezTo>
                        <a:pt x="20545" y="5274"/>
                        <a:pt x="21600" y="7818"/>
                        <a:pt x="21600" y="10800"/>
                      </a:cubicBezTo>
                      <a:close/>
                    </a:path>
                  </a:pathLst>
                </a:custGeom>
                <a:solidFill>
                  <a:srgbClr val="FFFFFF"/>
                </a:solidFill>
                <a:ln w="12700" cap="flat">
                  <a:noFill/>
                  <a:miter lim="400000"/>
                </a:ln>
                <a:effectLst/>
              </p:spPr>
              <p:txBody>
                <a:bodyPr anchor="ctr"/>
                <a:lstStyle/>
                <a:p>
                  <a:pPr algn="ctr"/>
                </a:p>
              </p:txBody>
            </p:sp>
          </p:grpSp>
          <p:grpSp>
            <p:nvGrpSpPr>
              <p:cNvPr id="65" name="ïšļîḓè"/>
              <p:cNvGrpSpPr/>
              <p:nvPr/>
            </p:nvGrpSpPr>
            <p:grpSpPr>
              <a:xfrm>
                <a:off x="7808514" y="3438921"/>
                <a:ext cx="372615" cy="372615"/>
                <a:chOff x="0" y="0"/>
                <a:chExt cx="745227" cy="745227"/>
              </a:xfrm>
            </p:grpSpPr>
            <p:sp>
              <p:nvSpPr>
                <p:cNvPr id="90" name="iṥḷîdê"/>
                <p:cNvSpPr/>
                <p:nvPr/>
              </p:nvSpPr>
              <p:spPr>
                <a:xfrm>
                  <a:off x="0" y="0"/>
                  <a:ext cx="745227" cy="74522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cap="flat">
                  <a:noFill/>
                  <a:miter lim="400000"/>
                </a:ln>
                <a:effectLst/>
              </p:spPr>
              <p:txBody>
                <a:bodyPr anchor="ctr"/>
                <a:lstStyle/>
                <a:p>
                  <a:pPr algn="ctr"/>
                </a:p>
              </p:txBody>
            </p:sp>
            <p:sp>
              <p:nvSpPr>
                <p:cNvPr id="91" name="ïś1ídé"/>
                <p:cNvSpPr/>
                <p:nvPr/>
              </p:nvSpPr>
              <p:spPr>
                <a:xfrm>
                  <a:off x="242375" y="197585"/>
                  <a:ext cx="316982" cy="316975"/>
                </a:xfrm>
                <a:custGeom>
                  <a:avLst/>
                  <a:gdLst/>
                  <a:ahLst/>
                  <a:cxnLst>
                    <a:cxn ang="0">
                      <a:pos x="wd2" y="hd2"/>
                    </a:cxn>
                    <a:cxn ang="5400000">
                      <a:pos x="wd2" y="hd2"/>
                    </a:cxn>
                    <a:cxn ang="10800000">
                      <a:pos x="wd2" y="hd2"/>
                    </a:cxn>
                    <a:cxn ang="16200000">
                      <a:pos x="wd2" y="hd2"/>
                    </a:cxn>
                  </a:cxnLst>
                  <a:rect l="0" t="0" r="r" b="b"/>
                  <a:pathLst>
                    <a:path w="21600" h="21600" extrusionOk="0">
                      <a:moveTo>
                        <a:pt x="0" y="18710"/>
                      </a:moveTo>
                      <a:cubicBezTo>
                        <a:pt x="0" y="17908"/>
                        <a:pt x="281" y="17226"/>
                        <a:pt x="844" y="16664"/>
                      </a:cubicBezTo>
                      <a:cubicBezTo>
                        <a:pt x="1406" y="16101"/>
                        <a:pt x="2081" y="15819"/>
                        <a:pt x="2868" y="15819"/>
                      </a:cubicBezTo>
                      <a:cubicBezTo>
                        <a:pt x="3656" y="15819"/>
                        <a:pt x="4331" y="16101"/>
                        <a:pt x="4894" y="16664"/>
                      </a:cubicBezTo>
                      <a:cubicBezTo>
                        <a:pt x="5456" y="17226"/>
                        <a:pt x="5738" y="17908"/>
                        <a:pt x="5738" y="18710"/>
                      </a:cubicBezTo>
                      <a:cubicBezTo>
                        <a:pt x="5738" y="19511"/>
                        <a:pt x="5456" y="20186"/>
                        <a:pt x="4894" y="20734"/>
                      </a:cubicBezTo>
                      <a:cubicBezTo>
                        <a:pt x="4331" y="21283"/>
                        <a:pt x="3656" y="21558"/>
                        <a:pt x="2868" y="21558"/>
                      </a:cubicBezTo>
                      <a:cubicBezTo>
                        <a:pt x="2081" y="21558"/>
                        <a:pt x="1406" y="21283"/>
                        <a:pt x="844" y="20734"/>
                      </a:cubicBezTo>
                      <a:cubicBezTo>
                        <a:pt x="281" y="20186"/>
                        <a:pt x="0" y="19511"/>
                        <a:pt x="0" y="18710"/>
                      </a:cubicBezTo>
                      <a:close/>
                      <a:moveTo>
                        <a:pt x="7130" y="14428"/>
                      </a:moveTo>
                      <a:cubicBezTo>
                        <a:pt x="5161" y="12460"/>
                        <a:pt x="2785" y="11474"/>
                        <a:pt x="0" y="11474"/>
                      </a:cubicBezTo>
                      <a:lnTo>
                        <a:pt x="0" y="7340"/>
                      </a:lnTo>
                      <a:cubicBezTo>
                        <a:pt x="2587" y="7340"/>
                        <a:pt x="4971" y="7981"/>
                        <a:pt x="7151" y="9260"/>
                      </a:cubicBezTo>
                      <a:cubicBezTo>
                        <a:pt x="9331" y="10540"/>
                        <a:pt x="11060" y="12269"/>
                        <a:pt x="12340" y="14449"/>
                      </a:cubicBezTo>
                      <a:cubicBezTo>
                        <a:pt x="13621" y="16629"/>
                        <a:pt x="14260" y="19012"/>
                        <a:pt x="14260" y="21600"/>
                      </a:cubicBezTo>
                      <a:lnTo>
                        <a:pt x="10083" y="21600"/>
                      </a:lnTo>
                      <a:cubicBezTo>
                        <a:pt x="10083" y="18787"/>
                        <a:pt x="9097" y="16397"/>
                        <a:pt x="7130" y="14428"/>
                      </a:cubicBezTo>
                      <a:close/>
                      <a:moveTo>
                        <a:pt x="8395" y="1707"/>
                      </a:moveTo>
                      <a:cubicBezTo>
                        <a:pt x="11068" y="2847"/>
                        <a:pt x="13366" y="4381"/>
                        <a:pt x="15293" y="6307"/>
                      </a:cubicBezTo>
                      <a:cubicBezTo>
                        <a:pt x="17220" y="8234"/>
                        <a:pt x="18753" y="10533"/>
                        <a:pt x="19892" y="13203"/>
                      </a:cubicBezTo>
                      <a:cubicBezTo>
                        <a:pt x="21030" y="15876"/>
                        <a:pt x="21600" y="18675"/>
                        <a:pt x="21600" y="21600"/>
                      </a:cubicBezTo>
                      <a:lnTo>
                        <a:pt x="17465" y="21600"/>
                      </a:lnTo>
                      <a:cubicBezTo>
                        <a:pt x="17465" y="18450"/>
                        <a:pt x="16685" y="15532"/>
                        <a:pt x="15124" y="12846"/>
                      </a:cubicBezTo>
                      <a:cubicBezTo>
                        <a:pt x="13563" y="10160"/>
                        <a:pt x="11439" y="8036"/>
                        <a:pt x="8753" y="6475"/>
                      </a:cubicBezTo>
                      <a:cubicBezTo>
                        <a:pt x="6068" y="4914"/>
                        <a:pt x="3150" y="4135"/>
                        <a:pt x="0" y="4135"/>
                      </a:cubicBezTo>
                      <a:lnTo>
                        <a:pt x="0" y="0"/>
                      </a:lnTo>
                      <a:cubicBezTo>
                        <a:pt x="2925" y="0"/>
                        <a:pt x="5724" y="569"/>
                        <a:pt x="8395" y="1707"/>
                      </a:cubicBezTo>
                      <a:close/>
                    </a:path>
                  </a:pathLst>
                </a:custGeom>
                <a:solidFill>
                  <a:srgbClr val="FFFFFF"/>
                </a:solidFill>
                <a:ln w="12700" cap="flat">
                  <a:noFill/>
                  <a:miter lim="400000"/>
                </a:ln>
                <a:effectLst/>
              </p:spPr>
              <p:txBody>
                <a:bodyPr anchor="ctr"/>
                <a:lstStyle/>
                <a:p>
                  <a:pPr algn="ctr"/>
                </a:p>
              </p:txBody>
            </p:sp>
          </p:grpSp>
          <p:grpSp>
            <p:nvGrpSpPr>
              <p:cNvPr id="66" name="ïṥ1îḑé"/>
              <p:cNvGrpSpPr/>
              <p:nvPr/>
            </p:nvGrpSpPr>
            <p:grpSpPr>
              <a:xfrm>
                <a:off x="7373379" y="2091449"/>
                <a:ext cx="352532" cy="352531"/>
                <a:chOff x="0" y="0"/>
                <a:chExt cx="705060" cy="705060"/>
              </a:xfrm>
            </p:grpSpPr>
            <p:sp>
              <p:nvSpPr>
                <p:cNvPr id="88" name="îṡľïḓe"/>
                <p:cNvSpPr/>
                <p:nvPr/>
              </p:nvSpPr>
              <p:spPr>
                <a:xfrm>
                  <a:off x="0" y="0"/>
                  <a:ext cx="705060" cy="70506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3"/>
                </a:solidFill>
                <a:ln w="12700" cap="flat">
                  <a:noFill/>
                  <a:miter lim="400000"/>
                </a:ln>
                <a:effectLst/>
              </p:spPr>
              <p:txBody>
                <a:bodyPr anchor="ctr"/>
                <a:lstStyle/>
                <a:p>
                  <a:pPr algn="ctr"/>
                </a:p>
              </p:txBody>
            </p:sp>
            <p:sp>
              <p:nvSpPr>
                <p:cNvPr id="89" name="í$lïḑé"/>
                <p:cNvSpPr/>
                <p:nvPr/>
              </p:nvSpPr>
              <p:spPr>
                <a:xfrm>
                  <a:off x="162615" y="152975"/>
                  <a:ext cx="385425" cy="385425"/>
                </a:xfrm>
                <a:custGeom>
                  <a:avLst/>
                  <a:gdLst/>
                  <a:ahLst/>
                  <a:cxnLst>
                    <a:cxn ang="0">
                      <a:pos x="wd2" y="hd2"/>
                    </a:cxn>
                    <a:cxn ang="5400000">
                      <a:pos x="wd2" y="hd2"/>
                    </a:cxn>
                    <a:cxn ang="10800000">
                      <a:pos x="wd2" y="hd2"/>
                    </a:cxn>
                    <a:cxn ang="16200000">
                      <a:pos x="wd2" y="hd2"/>
                    </a:cxn>
                  </a:cxnLst>
                  <a:rect l="0" t="0" r="r" b="b"/>
                  <a:pathLst>
                    <a:path w="21600" h="21600" extrusionOk="0">
                      <a:moveTo>
                        <a:pt x="20124" y="5358"/>
                      </a:moveTo>
                      <a:cubicBezTo>
                        <a:pt x="21108" y="7017"/>
                        <a:pt x="21600" y="8831"/>
                        <a:pt x="21600" y="10800"/>
                      </a:cubicBezTo>
                      <a:cubicBezTo>
                        <a:pt x="21600" y="12207"/>
                        <a:pt x="21333" y="13556"/>
                        <a:pt x="20799" y="14850"/>
                      </a:cubicBezTo>
                      <a:lnTo>
                        <a:pt x="16200" y="14850"/>
                      </a:lnTo>
                      <a:lnTo>
                        <a:pt x="16200" y="1434"/>
                      </a:lnTo>
                      <a:cubicBezTo>
                        <a:pt x="17832" y="2390"/>
                        <a:pt x="19138" y="3698"/>
                        <a:pt x="20124" y="5358"/>
                      </a:cubicBezTo>
                      <a:close/>
                      <a:moveTo>
                        <a:pt x="14850" y="8311"/>
                      </a:moveTo>
                      <a:lnTo>
                        <a:pt x="7172" y="632"/>
                      </a:lnTo>
                      <a:cubicBezTo>
                        <a:pt x="8326" y="211"/>
                        <a:pt x="9535" y="0"/>
                        <a:pt x="10800" y="0"/>
                      </a:cubicBezTo>
                      <a:cubicBezTo>
                        <a:pt x="12207" y="0"/>
                        <a:pt x="13557" y="267"/>
                        <a:pt x="14850" y="801"/>
                      </a:cubicBezTo>
                      <a:cubicBezTo>
                        <a:pt x="14850" y="801"/>
                        <a:pt x="14850" y="8311"/>
                        <a:pt x="14850" y="8311"/>
                      </a:cubicBezTo>
                      <a:close/>
                      <a:moveTo>
                        <a:pt x="6750" y="16200"/>
                      </a:moveTo>
                      <a:lnTo>
                        <a:pt x="20166" y="16200"/>
                      </a:lnTo>
                      <a:cubicBezTo>
                        <a:pt x="19209" y="17830"/>
                        <a:pt x="17901" y="19138"/>
                        <a:pt x="16242" y="20124"/>
                      </a:cubicBezTo>
                      <a:cubicBezTo>
                        <a:pt x="14583" y="21107"/>
                        <a:pt x="12769" y="21600"/>
                        <a:pt x="10800" y="21600"/>
                      </a:cubicBezTo>
                      <a:cubicBezTo>
                        <a:pt x="9393" y="21600"/>
                        <a:pt x="8043" y="21332"/>
                        <a:pt x="6750" y="20798"/>
                      </a:cubicBezTo>
                      <a:cubicBezTo>
                        <a:pt x="6750" y="20798"/>
                        <a:pt x="6750" y="16200"/>
                        <a:pt x="6750" y="16200"/>
                      </a:cubicBezTo>
                      <a:close/>
                      <a:moveTo>
                        <a:pt x="887" y="15103"/>
                      </a:moveTo>
                      <a:lnTo>
                        <a:pt x="5400" y="10589"/>
                      </a:lnTo>
                      <a:lnTo>
                        <a:pt x="5400" y="20165"/>
                      </a:lnTo>
                      <a:cubicBezTo>
                        <a:pt x="3347" y="18957"/>
                        <a:pt x="1842" y="17269"/>
                        <a:pt x="887" y="15103"/>
                      </a:cubicBezTo>
                      <a:close/>
                      <a:moveTo>
                        <a:pt x="296" y="13416"/>
                      </a:moveTo>
                      <a:cubicBezTo>
                        <a:pt x="99" y="12544"/>
                        <a:pt x="0" y="11672"/>
                        <a:pt x="0" y="10800"/>
                      </a:cubicBezTo>
                      <a:cubicBezTo>
                        <a:pt x="0" y="8803"/>
                        <a:pt x="506" y="6961"/>
                        <a:pt x="1519" y="5274"/>
                      </a:cubicBezTo>
                      <a:cubicBezTo>
                        <a:pt x="2532" y="3585"/>
                        <a:pt x="3895" y="2277"/>
                        <a:pt x="5612" y="1350"/>
                      </a:cubicBezTo>
                      <a:lnTo>
                        <a:pt x="8987" y="4724"/>
                      </a:lnTo>
                      <a:cubicBezTo>
                        <a:pt x="8987" y="4724"/>
                        <a:pt x="296" y="13416"/>
                        <a:pt x="296" y="13416"/>
                      </a:cubicBezTo>
                      <a:close/>
                    </a:path>
                  </a:pathLst>
                </a:custGeom>
                <a:solidFill>
                  <a:srgbClr val="FFFFFF"/>
                </a:solidFill>
                <a:ln w="12700" cap="flat">
                  <a:noFill/>
                  <a:miter lim="400000"/>
                </a:ln>
                <a:effectLst/>
              </p:spPr>
              <p:txBody>
                <a:bodyPr anchor="ctr"/>
                <a:lstStyle/>
                <a:p>
                  <a:pPr algn="ctr"/>
                </a:p>
              </p:txBody>
            </p:sp>
          </p:grpSp>
          <p:grpSp>
            <p:nvGrpSpPr>
              <p:cNvPr id="67" name="iṡḻîḋè"/>
              <p:cNvGrpSpPr/>
              <p:nvPr/>
            </p:nvGrpSpPr>
            <p:grpSpPr>
              <a:xfrm>
                <a:off x="7523734" y="4103813"/>
                <a:ext cx="559529" cy="559529"/>
                <a:chOff x="0" y="0"/>
                <a:chExt cx="1119054" cy="1119054"/>
              </a:xfrm>
            </p:grpSpPr>
            <p:sp>
              <p:nvSpPr>
                <p:cNvPr id="86" name="iṩ1iďe"/>
                <p:cNvSpPr/>
                <p:nvPr/>
              </p:nvSpPr>
              <p:spPr>
                <a:xfrm>
                  <a:off x="0" y="0"/>
                  <a:ext cx="1119054" cy="111905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3"/>
                </a:solidFill>
                <a:ln w="12700" cap="flat">
                  <a:noFill/>
                  <a:miter lim="400000"/>
                </a:ln>
                <a:effectLst/>
              </p:spPr>
              <p:txBody>
                <a:bodyPr anchor="ctr"/>
                <a:lstStyle/>
                <a:p>
                  <a:pPr algn="ctr"/>
                </a:p>
              </p:txBody>
            </p:sp>
            <p:sp>
              <p:nvSpPr>
                <p:cNvPr id="87" name="î$ḷîḓè"/>
                <p:cNvSpPr/>
                <p:nvPr/>
              </p:nvSpPr>
              <p:spPr>
                <a:xfrm>
                  <a:off x="333013" y="301812"/>
                  <a:ext cx="477555" cy="477536"/>
                </a:xfrm>
                <a:custGeom>
                  <a:avLst/>
                  <a:gdLst/>
                  <a:ahLst/>
                  <a:cxnLst>
                    <a:cxn ang="0">
                      <a:pos x="wd2" y="hd2"/>
                    </a:cxn>
                    <a:cxn ang="5400000">
                      <a:pos x="wd2" y="hd2"/>
                    </a:cxn>
                    <a:cxn ang="10800000">
                      <a:pos x="wd2" y="hd2"/>
                    </a:cxn>
                    <a:cxn ang="16200000">
                      <a:pos x="wd2" y="hd2"/>
                    </a:cxn>
                  </a:cxnLst>
                  <a:rect l="0" t="0" r="r" b="b"/>
                  <a:pathLst>
                    <a:path w="21600" h="21600" extrusionOk="0">
                      <a:moveTo>
                        <a:pt x="15800" y="15799"/>
                      </a:moveTo>
                      <a:cubicBezTo>
                        <a:pt x="16067" y="15532"/>
                        <a:pt x="16200" y="15215"/>
                        <a:pt x="16200" y="14850"/>
                      </a:cubicBezTo>
                      <a:cubicBezTo>
                        <a:pt x="16200" y="14484"/>
                        <a:pt x="16067" y="14167"/>
                        <a:pt x="15800" y="13900"/>
                      </a:cubicBezTo>
                      <a:cubicBezTo>
                        <a:pt x="15531" y="13634"/>
                        <a:pt x="15215" y="13501"/>
                        <a:pt x="14850" y="13501"/>
                      </a:cubicBezTo>
                      <a:lnTo>
                        <a:pt x="6750" y="13501"/>
                      </a:lnTo>
                      <a:cubicBezTo>
                        <a:pt x="6385" y="13501"/>
                        <a:pt x="6069" y="13634"/>
                        <a:pt x="5801" y="13900"/>
                      </a:cubicBezTo>
                      <a:cubicBezTo>
                        <a:pt x="5534" y="14167"/>
                        <a:pt x="5400" y="14484"/>
                        <a:pt x="5400" y="14850"/>
                      </a:cubicBezTo>
                      <a:cubicBezTo>
                        <a:pt x="5400" y="15215"/>
                        <a:pt x="5534" y="15532"/>
                        <a:pt x="5801" y="15799"/>
                      </a:cubicBezTo>
                      <a:cubicBezTo>
                        <a:pt x="6069" y="16066"/>
                        <a:pt x="6385" y="16200"/>
                        <a:pt x="6750" y="16200"/>
                      </a:cubicBezTo>
                      <a:lnTo>
                        <a:pt x="14850" y="16200"/>
                      </a:lnTo>
                      <a:cubicBezTo>
                        <a:pt x="15215" y="16200"/>
                        <a:pt x="15531" y="16066"/>
                        <a:pt x="15800" y="15799"/>
                      </a:cubicBezTo>
                      <a:close/>
                      <a:moveTo>
                        <a:pt x="5801" y="5800"/>
                      </a:moveTo>
                      <a:cubicBezTo>
                        <a:pt x="5534" y="6069"/>
                        <a:pt x="5400" y="6384"/>
                        <a:pt x="5400" y="6750"/>
                      </a:cubicBezTo>
                      <a:cubicBezTo>
                        <a:pt x="5400" y="7115"/>
                        <a:pt x="5534" y="7432"/>
                        <a:pt x="5801" y="7699"/>
                      </a:cubicBezTo>
                      <a:cubicBezTo>
                        <a:pt x="6069" y="7966"/>
                        <a:pt x="6385" y="8100"/>
                        <a:pt x="6750" y="8100"/>
                      </a:cubicBezTo>
                      <a:lnTo>
                        <a:pt x="10800" y="8100"/>
                      </a:lnTo>
                      <a:cubicBezTo>
                        <a:pt x="11166" y="8100"/>
                        <a:pt x="11482" y="7966"/>
                        <a:pt x="11750" y="7699"/>
                      </a:cubicBezTo>
                      <a:cubicBezTo>
                        <a:pt x="12017" y="7432"/>
                        <a:pt x="12150" y="7115"/>
                        <a:pt x="12150" y="6750"/>
                      </a:cubicBezTo>
                      <a:cubicBezTo>
                        <a:pt x="12150" y="6384"/>
                        <a:pt x="12017" y="6069"/>
                        <a:pt x="11750" y="5800"/>
                      </a:cubicBezTo>
                      <a:cubicBezTo>
                        <a:pt x="11482" y="5534"/>
                        <a:pt x="11166" y="5400"/>
                        <a:pt x="10800" y="5400"/>
                      </a:cubicBezTo>
                      <a:lnTo>
                        <a:pt x="6750" y="5400"/>
                      </a:lnTo>
                      <a:cubicBezTo>
                        <a:pt x="6385" y="5400"/>
                        <a:pt x="6069" y="5534"/>
                        <a:pt x="5801" y="5800"/>
                      </a:cubicBezTo>
                      <a:close/>
                      <a:moveTo>
                        <a:pt x="21178" y="8584"/>
                      </a:moveTo>
                      <a:cubicBezTo>
                        <a:pt x="21459" y="8908"/>
                        <a:pt x="21600" y="9282"/>
                        <a:pt x="21600" y="9703"/>
                      </a:cubicBezTo>
                      <a:lnTo>
                        <a:pt x="21600" y="14638"/>
                      </a:lnTo>
                      <a:cubicBezTo>
                        <a:pt x="21600" y="16552"/>
                        <a:pt x="20918" y="18190"/>
                        <a:pt x="19554" y="19553"/>
                      </a:cubicBezTo>
                      <a:cubicBezTo>
                        <a:pt x="18189" y="20917"/>
                        <a:pt x="16538" y="21600"/>
                        <a:pt x="14597" y="21600"/>
                      </a:cubicBezTo>
                      <a:lnTo>
                        <a:pt x="7004" y="21600"/>
                      </a:lnTo>
                      <a:cubicBezTo>
                        <a:pt x="5091" y="21600"/>
                        <a:pt x="3446" y="20917"/>
                        <a:pt x="2068" y="19553"/>
                      </a:cubicBezTo>
                      <a:cubicBezTo>
                        <a:pt x="690" y="18190"/>
                        <a:pt x="0" y="16552"/>
                        <a:pt x="0" y="14638"/>
                      </a:cubicBezTo>
                      <a:lnTo>
                        <a:pt x="0" y="6961"/>
                      </a:lnTo>
                      <a:cubicBezTo>
                        <a:pt x="0" y="5048"/>
                        <a:pt x="690" y="3410"/>
                        <a:pt x="2068" y="2046"/>
                      </a:cubicBezTo>
                      <a:cubicBezTo>
                        <a:pt x="3446" y="681"/>
                        <a:pt x="5091" y="0"/>
                        <a:pt x="7004" y="0"/>
                      </a:cubicBezTo>
                      <a:lnTo>
                        <a:pt x="10547" y="0"/>
                      </a:lnTo>
                      <a:cubicBezTo>
                        <a:pt x="12515" y="0"/>
                        <a:pt x="14175" y="647"/>
                        <a:pt x="15525" y="1940"/>
                      </a:cubicBezTo>
                      <a:cubicBezTo>
                        <a:pt x="16875" y="3235"/>
                        <a:pt x="17550" y="4838"/>
                        <a:pt x="17550" y="6750"/>
                      </a:cubicBezTo>
                      <a:cubicBezTo>
                        <a:pt x="17578" y="7115"/>
                        <a:pt x="17733" y="7432"/>
                        <a:pt x="18014" y="7699"/>
                      </a:cubicBezTo>
                      <a:cubicBezTo>
                        <a:pt x="18295" y="7966"/>
                        <a:pt x="18618" y="8100"/>
                        <a:pt x="18984" y="8100"/>
                      </a:cubicBezTo>
                      <a:lnTo>
                        <a:pt x="19026" y="8100"/>
                      </a:lnTo>
                      <a:lnTo>
                        <a:pt x="20208" y="8100"/>
                      </a:lnTo>
                      <a:cubicBezTo>
                        <a:pt x="20574" y="8100"/>
                        <a:pt x="20897" y="8261"/>
                        <a:pt x="21178" y="8584"/>
                      </a:cubicBezTo>
                      <a:close/>
                    </a:path>
                  </a:pathLst>
                </a:custGeom>
                <a:solidFill>
                  <a:srgbClr val="FFFFFF"/>
                </a:solidFill>
                <a:ln w="12700" cap="flat">
                  <a:noFill/>
                  <a:miter lim="400000"/>
                </a:ln>
                <a:effectLst/>
              </p:spPr>
              <p:txBody>
                <a:bodyPr anchor="ctr"/>
                <a:lstStyle/>
                <a:p>
                  <a:pPr algn="ctr"/>
                </a:p>
              </p:txBody>
            </p:sp>
          </p:grpSp>
          <p:grpSp>
            <p:nvGrpSpPr>
              <p:cNvPr id="68" name="ïṧlïḍê"/>
              <p:cNvGrpSpPr/>
              <p:nvPr/>
            </p:nvGrpSpPr>
            <p:grpSpPr>
              <a:xfrm>
                <a:off x="3973144" y="4178196"/>
                <a:ext cx="410763" cy="410762"/>
                <a:chOff x="0" y="0"/>
                <a:chExt cx="821522" cy="821522"/>
              </a:xfrm>
            </p:grpSpPr>
            <p:sp>
              <p:nvSpPr>
                <p:cNvPr id="84" name="íSľîḋê"/>
                <p:cNvSpPr/>
                <p:nvPr/>
              </p:nvSpPr>
              <p:spPr>
                <a:xfrm>
                  <a:off x="0" y="0"/>
                  <a:ext cx="821522" cy="82152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cap="flat">
                  <a:noFill/>
                  <a:miter lim="400000"/>
                </a:ln>
                <a:effectLst/>
              </p:spPr>
              <p:txBody>
                <a:bodyPr anchor="ctr"/>
                <a:lstStyle/>
                <a:p>
                  <a:pPr algn="ctr"/>
                </a:p>
              </p:txBody>
            </p:sp>
            <p:sp>
              <p:nvSpPr>
                <p:cNvPr id="85" name="îṡ1îḓê"/>
                <p:cNvSpPr/>
                <p:nvPr/>
              </p:nvSpPr>
              <p:spPr>
                <a:xfrm>
                  <a:off x="231206" y="224308"/>
                  <a:ext cx="359381" cy="359393"/>
                </a:xfrm>
                <a:custGeom>
                  <a:avLst/>
                  <a:gdLst/>
                  <a:ahLst/>
                  <a:cxnLst>
                    <a:cxn ang="0">
                      <a:pos x="wd2" y="hd2"/>
                    </a:cxn>
                    <a:cxn ang="5400000">
                      <a:pos x="wd2" y="hd2"/>
                    </a:cxn>
                    <a:cxn ang="10800000">
                      <a:pos x="wd2" y="hd2"/>
                    </a:cxn>
                    <a:cxn ang="16200000">
                      <a:pos x="wd2" y="hd2"/>
                    </a:cxn>
                  </a:cxnLst>
                  <a:rect l="0" t="0" r="r" b="b"/>
                  <a:pathLst>
                    <a:path w="21600" h="21600" extrusionOk="0">
                      <a:moveTo>
                        <a:pt x="20250" y="10842"/>
                      </a:moveTo>
                      <a:lnTo>
                        <a:pt x="20250" y="1350"/>
                      </a:lnTo>
                      <a:lnTo>
                        <a:pt x="10800" y="1350"/>
                      </a:lnTo>
                      <a:lnTo>
                        <a:pt x="10800" y="10800"/>
                      </a:lnTo>
                      <a:lnTo>
                        <a:pt x="1350" y="10800"/>
                      </a:lnTo>
                      <a:lnTo>
                        <a:pt x="1350" y="20250"/>
                      </a:lnTo>
                      <a:lnTo>
                        <a:pt x="10800" y="20250"/>
                      </a:lnTo>
                      <a:lnTo>
                        <a:pt x="10800" y="10842"/>
                      </a:lnTo>
                      <a:cubicBezTo>
                        <a:pt x="10800" y="10842"/>
                        <a:pt x="20250" y="10842"/>
                        <a:pt x="20250" y="10842"/>
                      </a:cubicBezTo>
                      <a:close/>
                      <a:moveTo>
                        <a:pt x="21200" y="400"/>
                      </a:moveTo>
                      <a:cubicBezTo>
                        <a:pt x="21466" y="668"/>
                        <a:pt x="21600" y="984"/>
                        <a:pt x="21600" y="1350"/>
                      </a:cubicBezTo>
                      <a:lnTo>
                        <a:pt x="21600" y="10842"/>
                      </a:lnTo>
                      <a:lnTo>
                        <a:pt x="21600" y="20250"/>
                      </a:lnTo>
                      <a:lnTo>
                        <a:pt x="21600" y="20629"/>
                      </a:lnTo>
                      <a:cubicBezTo>
                        <a:pt x="21600" y="20910"/>
                        <a:pt x="21509" y="21142"/>
                        <a:pt x="21326" y="21325"/>
                      </a:cubicBezTo>
                      <a:cubicBezTo>
                        <a:pt x="21143" y="21508"/>
                        <a:pt x="20910" y="21600"/>
                        <a:pt x="20630" y="21600"/>
                      </a:cubicBezTo>
                      <a:lnTo>
                        <a:pt x="20250" y="21600"/>
                      </a:lnTo>
                      <a:lnTo>
                        <a:pt x="10800" y="21600"/>
                      </a:lnTo>
                      <a:lnTo>
                        <a:pt x="1350" y="21600"/>
                      </a:lnTo>
                      <a:cubicBezTo>
                        <a:pt x="984" y="21600"/>
                        <a:pt x="668" y="21466"/>
                        <a:pt x="400" y="21199"/>
                      </a:cubicBezTo>
                      <a:cubicBezTo>
                        <a:pt x="133" y="20932"/>
                        <a:pt x="0" y="20614"/>
                        <a:pt x="0" y="20250"/>
                      </a:cubicBezTo>
                      <a:lnTo>
                        <a:pt x="0" y="10800"/>
                      </a:lnTo>
                      <a:lnTo>
                        <a:pt x="0" y="1350"/>
                      </a:lnTo>
                      <a:lnTo>
                        <a:pt x="0" y="969"/>
                      </a:lnTo>
                      <a:cubicBezTo>
                        <a:pt x="0" y="689"/>
                        <a:pt x="91" y="456"/>
                        <a:pt x="274" y="275"/>
                      </a:cubicBezTo>
                      <a:cubicBezTo>
                        <a:pt x="456" y="92"/>
                        <a:pt x="688" y="0"/>
                        <a:pt x="971" y="0"/>
                      </a:cubicBezTo>
                      <a:lnTo>
                        <a:pt x="1350" y="0"/>
                      </a:lnTo>
                      <a:lnTo>
                        <a:pt x="10800" y="0"/>
                      </a:lnTo>
                      <a:lnTo>
                        <a:pt x="20250" y="0"/>
                      </a:lnTo>
                      <a:cubicBezTo>
                        <a:pt x="20615" y="0"/>
                        <a:pt x="20932" y="134"/>
                        <a:pt x="21200" y="400"/>
                      </a:cubicBezTo>
                      <a:close/>
                    </a:path>
                  </a:pathLst>
                </a:custGeom>
                <a:solidFill>
                  <a:srgbClr val="FFFFFF"/>
                </a:solidFill>
                <a:ln w="12700" cap="flat">
                  <a:noFill/>
                  <a:miter lim="400000"/>
                </a:ln>
                <a:effectLst/>
              </p:spPr>
              <p:txBody>
                <a:bodyPr anchor="ctr"/>
                <a:lstStyle/>
                <a:p>
                  <a:pPr algn="ctr"/>
                </a:p>
              </p:txBody>
            </p:sp>
          </p:grpSp>
          <p:grpSp>
            <p:nvGrpSpPr>
              <p:cNvPr id="69" name="iṧ1ïḑè"/>
              <p:cNvGrpSpPr/>
              <p:nvPr/>
            </p:nvGrpSpPr>
            <p:grpSpPr>
              <a:xfrm>
                <a:off x="5122399" y="5234050"/>
                <a:ext cx="465768" cy="465768"/>
                <a:chOff x="0" y="0"/>
                <a:chExt cx="931534" cy="931534"/>
              </a:xfrm>
            </p:grpSpPr>
            <p:sp>
              <p:nvSpPr>
                <p:cNvPr id="82" name="işļîḑé"/>
                <p:cNvSpPr/>
                <p:nvPr/>
              </p:nvSpPr>
              <p:spPr>
                <a:xfrm>
                  <a:off x="0" y="0"/>
                  <a:ext cx="931534" cy="9315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3"/>
                </a:solidFill>
                <a:ln w="12700" cap="flat">
                  <a:noFill/>
                  <a:miter lim="400000"/>
                </a:ln>
                <a:effectLst/>
              </p:spPr>
              <p:txBody>
                <a:bodyPr anchor="ctr"/>
                <a:lstStyle/>
                <a:p>
                  <a:pPr algn="ctr"/>
                </a:p>
              </p:txBody>
            </p:sp>
            <p:sp>
              <p:nvSpPr>
                <p:cNvPr id="83" name="íṡḻiḍé"/>
                <p:cNvSpPr/>
                <p:nvPr/>
              </p:nvSpPr>
              <p:spPr>
                <a:xfrm>
                  <a:off x="263013" y="237320"/>
                  <a:ext cx="428100" cy="428101"/>
                </a:xfrm>
                <a:custGeom>
                  <a:avLst/>
                  <a:gdLst/>
                  <a:ahLst/>
                  <a:cxnLst>
                    <a:cxn ang="0">
                      <a:pos x="wd2" y="hd2"/>
                    </a:cxn>
                    <a:cxn ang="5400000">
                      <a:pos x="wd2" y="hd2"/>
                    </a:cxn>
                    <a:cxn ang="10800000">
                      <a:pos x="wd2" y="hd2"/>
                    </a:cxn>
                    <a:cxn ang="16200000">
                      <a:pos x="wd2" y="hd2"/>
                    </a:cxn>
                  </a:cxnLst>
                  <a:rect l="0" t="0" r="r" b="b"/>
                  <a:pathLst>
                    <a:path w="21600" h="21600" extrusionOk="0">
                      <a:moveTo>
                        <a:pt x="20609" y="8120"/>
                      </a:moveTo>
                      <a:cubicBezTo>
                        <a:pt x="21269" y="9036"/>
                        <a:pt x="21600" y="10379"/>
                        <a:pt x="21600" y="12150"/>
                      </a:cubicBezTo>
                      <a:cubicBezTo>
                        <a:pt x="21600" y="12853"/>
                        <a:pt x="21593" y="13436"/>
                        <a:pt x="21578" y="13901"/>
                      </a:cubicBezTo>
                      <a:cubicBezTo>
                        <a:pt x="21563" y="14365"/>
                        <a:pt x="21516" y="14962"/>
                        <a:pt x="21431" y="15693"/>
                      </a:cubicBezTo>
                      <a:cubicBezTo>
                        <a:pt x="21347" y="16425"/>
                        <a:pt x="21220" y="17030"/>
                        <a:pt x="21052" y="17508"/>
                      </a:cubicBezTo>
                      <a:cubicBezTo>
                        <a:pt x="20882" y="17986"/>
                        <a:pt x="20644" y="18506"/>
                        <a:pt x="20334" y="19069"/>
                      </a:cubicBezTo>
                      <a:cubicBezTo>
                        <a:pt x="20025" y="19631"/>
                        <a:pt x="19644" y="20080"/>
                        <a:pt x="19195" y="20418"/>
                      </a:cubicBezTo>
                      <a:cubicBezTo>
                        <a:pt x="18745" y="20756"/>
                        <a:pt x="18168" y="21036"/>
                        <a:pt x="17466" y="21261"/>
                      </a:cubicBezTo>
                      <a:cubicBezTo>
                        <a:pt x="16762" y="21486"/>
                        <a:pt x="15975" y="21600"/>
                        <a:pt x="15103" y="21600"/>
                      </a:cubicBezTo>
                      <a:cubicBezTo>
                        <a:pt x="13556" y="21600"/>
                        <a:pt x="12298" y="21509"/>
                        <a:pt x="11327" y="21325"/>
                      </a:cubicBezTo>
                      <a:cubicBezTo>
                        <a:pt x="10357" y="21142"/>
                        <a:pt x="9668" y="20925"/>
                        <a:pt x="9261" y="20671"/>
                      </a:cubicBezTo>
                      <a:cubicBezTo>
                        <a:pt x="8852" y="20418"/>
                        <a:pt x="8494" y="20166"/>
                        <a:pt x="8185" y="19913"/>
                      </a:cubicBezTo>
                      <a:cubicBezTo>
                        <a:pt x="7875" y="19659"/>
                        <a:pt x="7446" y="19442"/>
                        <a:pt x="6898" y="19257"/>
                      </a:cubicBezTo>
                      <a:cubicBezTo>
                        <a:pt x="6349" y="19076"/>
                        <a:pt x="5611" y="18984"/>
                        <a:pt x="4682" y="18984"/>
                      </a:cubicBezTo>
                      <a:lnTo>
                        <a:pt x="4050" y="18900"/>
                      </a:lnTo>
                      <a:lnTo>
                        <a:pt x="4050" y="8100"/>
                      </a:lnTo>
                      <a:cubicBezTo>
                        <a:pt x="4078" y="8100"/>
                        <a:pt x="4241" y="8036"/>
                        <a:pt x="4536" y="7910"/>
                      </a:cubicBezTo>
                      <a:cubicBezTo>
                        <a:pt x="4831" y="7783"/>
                        <a:pt x="5224" y="7552"/>
                        <a:pt x="5717" y="7214"/>
                      </a:cubicBezTo>
                      <a:cubicBezTo>
                        <a:pt x="6208" y="6877"/>
                        <a:pt x="6686" y="6470"/>
                        <a:pt x="7151" y="5990"/>
                      </a:cubicBezTo>
                      <a:cubicBezTo>
                        <a:pt x="7614" y="5512"/>
                        <a:pt x="8029" y="4872"/>
                        <a:pt x="8395" y="4070"/>
                      </a:cubicBezTo>
                      <a:cubicBezTo>
                        <a:pt x="8761" y="3270"/>
                        <a:pt x="8987" y="2391"/>
                        <a:pt x="9070" y="1434"/>
                      </a:cubicBezTo>
                      <a:lnTo>
                        <a:pt x="9070" y="1097"/>
                      </a:lnTo>
                      <a:cubicBezTo>
                        <a:pt x="9098" y="844"/>
                        <a:pt x="9261" y="597"/>
                        <a:pt x="9555" y="359"/>
                      </a:cubicBezTo>
                      <a:cubicBezTo>
                        <a:pt x="9851" y="120"/>
                        <a:pt x="10252" y="0"/>
                        <a:pt x="10758" y="0"/>
                      </a:cubicBezTo>
                      <a:cubicBezTo>
                        <a:pt x="11263" y="0"/>
                        <a:pt x="11636" y="295"/>
                        <a:pt x="11875" y="886"/>
                      </a:cubicBezTo>
                      <a:cubicBezTo>
                        <a:pt x="12114" y="1476"/>
                        <a:pt x="12220" y="2209"/>
                        <a:pt x="12192" y="3080"/>
                      </a:cubicBezTo>
                      <a:lnTo>
                        <a:pt x="12192" y="6750"/>
                      </a:lnTo>
                      <a:lnTo>
                        <a:pt x="18309" y="6750"/>
                      </a:lnTo>
                      <a:cubicBezTo>
                        <a:pt x="19181" y="6750"/>
                        <a:pt x="19948" y="7208"/>
                        <a:pt x="20609" y="8120"/>
                      </a:cubicBezTo>
                      <a:close/>
                      <a:moveTo>
                        <a:pt x="0" y="18900"/>
                      </a:moveTo>
                      <a:lnTo>
                        <a:pt x="0" y="8142"/>
                      </a:lnTo>
                      <a:cubicBezTo>
                        <a:pt x="0" y="7777"/>
                        <a:pt x="134" y="7461"/>
                        <a:pt x="400" y="7193"/>
                      </a:cubicBezTo>
                      <a:cubicBezTo>
                        <a:pt x="668" y="6926"/>
                        <a:pt x="984" y="6792"/>
                        <a:pt x="1350" y="6792"/>
                      </a:cubicBezTo>
                      <a:cubicBezTo>
                        <a:pt x="1716" y="6792"/>
                        <a:pt x="2032" y="6926"/>
                        <a:pt x="2300" y="7193"/>
                      </a:cubicBezTo>
                      <a:cubicBezTo>
                        <a:pt x="2566" y="7461"/>
                        <a:pt x="2699" y="7777"/>
                        <a:pt x="2699" y="8142"/>
                      </a:cubicBezTo>
                      <a:lnTo>
                        <a:pt x="2699" y="18900"/>
                      </a:lnTo>
                      <a:cubicBezTo>
                        <a:pt x="2699" y="19265"/>
                        <a:pt x="2566" y="19581"/>
                        <a:pt x="2300" y="19850"/>
                      </a:cubicBezTo>
                      <a:cubicBezTo>
                        <a:pt x="2032" y="20116"/>
                        <a:pt x="1716" y="20250"/>
                        <a:pt x="1350" y="20250"/>
                      </a:cubicBezTo>
                      <a:cubicBezTo>
                        <a:pt x="984" y="20250"/>
                        <a:pt x="668" y="20116"/>
                        <a:pt x="400" y="19850"/>
                      </a:cubicBezTo>
                      <a:cubicBezTo>
                        <a:pt x="134" y="19581"/>
                        <a:pt x="0" y="19265"/>
                        <a:pt x="0" y="18900"/>
                      </a:cubicBezTo>
                      <a:close/>
                    </a:path>
                  </a:pathLst>
                </a:custGeom>
                <a:solidFill>
                  <a:srgbClr val="FFFFFF"/>
                </a:solidFill>
                <a:ln w="12700" cap="flat">
                  <a:noFill/>
                  <a:miter lim="400000"/>
                </a:ln>
                <a:effectLst/>
              </p:spPr>
              <p:txBody>
                <a:bodyPr anchor="ctr"/>
                <a:lstStyle/>
                <a:p>
                  <a:pPr algn="ctr"/>
                </a:p>
              </p:txBody>
            </p:sp>
          </p:grpSp>
          <p:grpSp>
            <p:nvGrpSpPr>
              <p:cNvPr id="70" name="ïSḷîde"/>
              <p:cNvGrpSpPr/>
              <p:nvPr/>
            </p:nvGrpSpPr>
            <p:grpSpPr>
              <a:xfrm>
                <a:off x="7169926" y="4955618"/>
                <a:ext cx="372615" cy="372615"/>
                <a:chOff x="0" y="0"/>
                <a:chExt cx="745227" cy="745227"/>
              </a:xfrm>
            </p:grpSpPr>
            <p:sp>
              <p:nvSpPr>
                <p:cNvPr id="80" name="ïṣlïḓê"/>
                <p:cNvSpPr/>
                <p:nvPr/>
              </p:nvSpPr>
              <p:spPr>
                <a:xfrm>
                  <a:off x="0" y="0"/>
                  <a:ext cx="745227" cy="74522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cap="flat">
                  <a:noFill/>
                  <a:miter lim="400000"/>
                </a:ln>
                <a:effectLst/>
              </p:spPr>
              <p:txBody>
                <a:bodyPr anchor="ctr"/>
                <a:lstStyle/>
                <a:p>
                  <a:pPr algn="ctr"/>
                </a:p>
              </p:txBody>
            </p:sp>
            <p:sp>
              <p:nvSpPr>
                <p:cNvPr id="81" name="ï$ļïḑê"/>
                <p:cNvSpPr/>
                <p:nvPr/>
              </p:nvSpPr>
              <p:spPr>
                <a:xfrm>
                  <a:off x="250894" y="183736"/>
                  <a:ext cx="239881" cy="383785"/>
                </a:xfrm>
                <a:custGeom>
                  <a:avLst/>
                  <a:gdLst/>
                  <a:ahLst/>
                  <a:cxnLst>
                    <a:cxn ang="0">
                      <a:pos x="wd2" y="hd2"/>
                    </a:cxn>
                    <a:cxn ang="5400000">
                      <a:pos x="wd2" y="hd2"/>
                    </a:cxn>
                    <a:cxn ang="10800000">
                      <a:pos x="wd2" y="hd2"/>
                    </a:cxn>
                    <a:cxn ang="16200000">
                      <a:pos x="wd2" y="hd2"/>
                    </a:cxn>
                  </a:cxnLst>
                  <a:rect l="0" t="0" r="r" b="b"/>
                  <a:pathLst>
                    <a:path w="21600" h="21600" extrusionOk="0">
                      <a:moveTo>
                        <a:pt x="16587" y="6858"/>
                      </a:moveTo>
                      <a:cubicBezTo>
                        <a:pt x="16587" y="4807"/>
                        <a:pt x="13997" y="3186"/>
                        <a:pt x="10800" y="3186"/>
                      </a:cubicBezTo>
                      <a:cubicBezTo>
                        <a:pt x="7517" y="3186"/>
                        <a:pt x="4926" y="4807"/>
                        <a:pt x="4926" y="6858"/>
                      </a:cubicBezTo>
                      <a:cubicBezTo>
                        <a:pt x="4926" y="8857"/>
                        <a:pt x="7517" y="10476"/>
                        <a:pt x="10800" y="10476"/>
                      </a:cubicBezTo>
                      <a:cubicBezTo>
                        <a:pt x="13997" y="10476"/>
                        <a:pt x="16587" y="8857"/>
                        <a:pt x="16587" y="6858"/>
                      </a:cubicBezTo>
                      <a:close/>
                      <a:moveTo>
                        <a:pt x="21600" y="6749"/>
                      </a:moveTo>
                      <a:cubicBezTo>
                        <a:pt x="21600" y="13176"/>
                        <a:pt x="10800" y="21600"/>
                        <a:pt x="10800" y="21600"/>
                      </a:cubicBezTo>
                      <a:cubicBezTo>
                        <a:pt x="10800" y="21600"/>
                        <a:pt x="0" y="13176"/>
                        <a:pt x="0" y="6749"/>
                      </a:cubicBezTo>
                      <a:cubicBezTo>
                        <a:pt x="0" y="3024"/>
                        <a:pt x="4840" y="0"/>
                        <a:pt x="10800" y="0"/>
                      </a:cubicBezTo>
                      <a:cubicBezTo>
                        <a:pt x="16761" y="0"/>
                        <a:pt x="21600" y="3024"/>
                        <a:pt x="21600" y="6749"/>
                      </a:cubicBezTo>
                      <a:close/>
                    </a:path>
                  </a:pathLst>
                </a:custGeom>
                <a:solidFill>
                  <a:srgbClr val="FFFFFF"/>
                </a:solidFill>
                <a:ln w="12700" cap="flat">
                  <a:noFill/>
                  <a:miter lim="400000"/>
                </a:ln>
                <a:effectLst/>
              </p:spPr>
              <p:txBody>
                <a:bodyPr anchor="ctr"/>
                <a:lstStyle/>
                <a:p>
                  <a:pPr algn="ctr"/>
                </a:p>
              </p:txBody>
            </p:sp>
          </p:grpSp>
          <p:grpSp>
            <p:nvGrpSpPr>
              <p:cNvPr id="71" name="îṥļiďè"/>
              <p:cNvGrpSpPr/>
              <p:nvPr/>
            </p:nvGrpSpPr>
            <p:grpSpPr>
              <a:xfrm>
                <a:off x="6375407" y="5145289"/>
                <a:ext cx="559529" cy="559528"/>
                <a:chOff x="0" y="0"/>
                <a:chExt cx="1119054" cy="1119054"/>
              </a:xfrm>
            </p:grpSpPr>
            <p:sp>
              <p:nvSpPr>
                <p:cNvPr id="78" name="ïṣ1íḍe"/>
                <p:cNvSpPr/>
                <p:nvPr/>
              </p:nvSpPr>
              <p:spPr>
                <a:xfrm>
                  <a:off x="0" y="0"/>
                  <a:ext cx="1119054" cy="111905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2"/>
                </a:solidFill>
                <a:ln w="12700" cap="flat">
                  <a:noFill/>
                  <a:miter lim="400000"/>
                </a:ln>
                <a:effectLst/>
              </p:spPr>
              <p:txBody>
                <a:bodyPr anchor="ctr"/>
                <a:lstStyle/>
                <a:p>
                  <a:pPr algn="ctr"/>
                </a:p>
              </p:txBody>
            </p:sp>
            <p:sp>
              <p:nvSpPr>
                <p:cNvPr id="79" name="íŝļídê"/>
                <p:cNvSpPr/>
                <p:nvPr/>
              </p:nvSpPr>
              <p:spPr>
                <a:xfrm>
                  <a:off x="179527" y="263835"/>
                  <a:ext cx="724022" cy="507044"/>
                </a:xfrm>
                <a:custGeom>
                  <a:avLst/>
                  <a:gdLst/>
                  <a:ahLst/>
                  <a:cxnLst>
                    <a:cxn ang="0">
                      <a:pos x="wd2" y="hd2"/>
                    </a:cxn>
                    <a:cxn ang="5400000">
                      <a:pos x="wd2" y="hd2"/>
                    </a:cxn>
                    <a:cxn ang="10800000">
                      <a:pos x="wd2" y="hd2"/>
                    </a:cxn>
                    <a:cxn ang="16200000">
                      <a:pos x="wd2" y="hd2"/>
                    </a:cxn>
                  </a:cxnLst>
                  <a:rect l="0" t="0" r="r" b="b"/>
                  <a:pathLst>
                    <a:path w="21600" h="21600" extrusionOk="0">
                      <a:moveTo>
                        <a:pt x="3722" y="0"/>
                      </a:moveTo>
                      <a:cubicBezTo>
                        <a:pt x="3722" y="0"/>
                        <a:pt x="3722" y="5218"/>
                        <a:pt x="3722" y="5218"/>
                      </a:cubicBezTo>
                      <a:cubicBezTo>
                        <a:pt x="3722" y="5347"/>
                        <a:pt x="3677" y="5412"/>
                        <a:pt x="3586" y="5412"/>
                      </a:cubicBezTo>
                      <a:lnTo>
                        <a:pt x="0" y="5412"/>
                      </a:lnTo>
                      <a:lnTo>
                        <a:pt x="0" y="16256"/>
                      </a:lnTo>
                      <a:lnTo>
                        <a:pt x="5964" y="16256"/>
                      </a:lnTo>
                      <a:lnTo>
                        <a:pt x="5964" y="0"/>
                      </a:lnTo>
                      <a:lnTo>
                        <a:pt x="3722" y="0"/>
                      </a:lnTo>
                      <a:close/>
                      <a:moveTo>
                        <a:pt x="6548" y="0"/>
                      </a:moveTo>
                      <a:cubicBezTo>
                        <a:pt x="6548" y="0"/>
                        <a:pt x="6548" y="3094"/>
                        <a:pt x="6548" y="3094"/>
                      </a:cubicBezTo>
                      <a:lnTo>
                        <a:pt x="8715" y="3094"/>
                      </a:lnTo>
                      <a:lnTo>
                        <a:pt x="8715" y="0"/>
                      </a:lnTo>
                      <a:lnTo>
                        <a:pt x="6548" y="0"/>
                      </a:lnTo>
                      <a:close/>
                      <a:moveTo>
                        <a:pt x="9822" y="5344"/>
                      </a:moveTo>
                      <a:cubicBezTo>
                        <a:pt x="9822" y="5344"/>
                        <a:pt x="9822" y="16178"/>
                        <a:pt x="9822" y="16178"/>
                      </a:cubicBezTo>
                      <a:lnTo>
                        <a:pt x="13211" y="16178"/>
                      </a:lnTo>
                      <a:cubicBezTo>
                        <a:pt x="13302" y="16195"/>
                        <a:pt x="13347" y="16259"/>
                        <a:pt x="13347" y="16372"/>
                      </a:cubicBezTo>
                      <a:lnTo>
                        <a:pt x="13347" y="18312"/>
                      </a:lnTo>
                      <a:cubicBezTo>
                        <a:pt x="13347" y="18441"/>
                        <a:pt x="13302" y="18496"/>
                        <a:pt x="13211" y="18496"/>
                      </a:cubicBezTo>
                      <a:lnTo>
                        <a:pt x="9822" y="18496"/>
                      </a:lnTo>
                      <a:lnTo>
                        <a:pt x="9822" y="21600"/>
                      </a:lnTo>
                      <a:lnTo>
                        <a:pt x="15582" y="21600"/>
                      </a:lnTo>
                      <a:lnTo>
                        <a:pt x="15582" y="5344"/>
                      </a:lnTo>
                      <a:lnTo>
                        <a:pt x="9822" y="5344"/>
                      </a:lnTo>
                      <a:close/>
                      <a:moveTo>
                        <a:pt x="15901" y="5344"/>
                      </a:moveTo>
                      <a:lnTo>
                        <a:pt x="15901" y="16178"/>
                      </a:lnTo>
                      <a:lnTo>
                        <a:pt x="19494" y="16178"/>
                      </a:lnTo>
                      <a:cubicBezTo>
                        <a:pt x="19584" y="16195"/>
                        <a:pt x="19630" y="16259"/>
                        <a:pt x="19630" y="16372"/>
                      </a:cubicBezTo>
                      <a:lnTo>
                        <a:pt x="19630" y="18312"/>
                      </a:lnTo>
                      <a:cubicBezTo>
                        <a:pt x="19630" y="18441"/>
                        <a:pt x="19584" y="18496"/>
                        <a:pt x="19494" y="18496"/>
                      </a:cubicBezTo>
                      <a:lnTo>
                        <a:pt x="15901" y="18496"/>
                      </a:lnTo>
                      <a:lnTo>
                        <a:pt x="15901" y="21600"/>
                      </a:lnTo>
                      <a:lnTo>
                        <a:pt x="21600" y="21600"/>
                      </a:lnTo>
                      <a:lnTo>
                        <a:pt x="21600" y="5344"/>
                      </a:lnTo>
                      <a:cubicBezTo>
                        <a:pt x="21600" y="5344"/>
                        <a:pt x="15901" y="5344"/>
                        <a:pt x="15901" y="5344"/>
                      </a:cubicBezTo>
                      <a:close/>
                      <a:moveTo>
                        <a:pt x="6548" y="5412"/>
                      </a:moveTo>
                      <a:cubicBezTo>
                        <a:pt x="6548" y="5412"/>
                        <a:pt x="6548" y="16256"/>
                        <a:pt x="6548" y="16256"/>
                      </a:cubicBezTo>
                      <a:lnTo>
                        <a:pt x="8715" y="16256"/>
                      </a:lnTo>
                      <a:lnTo>
                        <a:pt x="8715" y="5412"/>
                      </a:lnTo>
                      <a:lnTo>
                        <a:pt x="6548" y="5412"/>
                      </a:lnTo>
                      <a:close/>
                      <a:moveTo>
                        <a:pt x="2472" y="8011"/>
                      </a:moveTo>
                      <a:lnTo>
                        <a:pt x="3763" y="8011"/>
                      </a:lnTo>
                      <a:cubicBezTo>
                        <a:pt x="3853" y="8027"/>
                        <a:pt x="3892" y="8093"/>
                        <a:pt x="3892" y="8205"/>
                      </a:cubicBezTo>
                      <a:cubicBezTo>
                        <a:pt x="3892" y="8205"/>
                        <a:pt x="3892" y="13045"/>
                        <a:pt x="3892" y="13045"/>
                      </a:cubicBezTo>
                      <a:cubicBezTo>
                        <a:pt x="3892" y="13175"/>
                        <a:pt x="3853" y="13239"/>
                        <a:pt x="3763" y="13239"/>
                      </a:cubicBezTo>
                      <a:lnTo>
                        <a:pt x="2472" y="13239"/>
                      </a:lnTo>
                      <a:cubicBezTo>
                        <a:pt x="2382" y="13239"/>
                        <a:pt x="2337" y="13175"/>
                        <a:pt x="2337" y="13045"/>
                      </a:cubicBezTo>
                      <a:lnTo>
                        <a:pt x="2337" y="8205"/>
                      </a:lnTo>
                      <a:cubicBezTo>
                        <a:pt x="2348" y="8076"/>
                        <a:pt x="2394" y="8012"/>
                        <a:pt x="2472" y="8011"/>
                      </a:cubicBezTo>
                      <a:close/>
                      <a:moveTo>
                        <a:pt x="12294" y="8011"/>
                      </a:moveTo>
                      <a:lnTo>
                        <a:pt x="13381" y="8011"/>
                      </a:lnTo>
                      <a:cubicBezTo>
                        <a:pt x="13472" y="8027"/>
                        <a:pt x="13517" y="8093"/>
                        <a:pt x="13517" y="8205"/>
                      </a:cubicBezTo>
                      <a:lnTo>
                        <a:pt x="13517" y="13045"/>
                      </a:lnTo>
                      <a:cubicBezTo>
                        <a:pt x="13517" y="13175"/>
                        <a:pt x="13472" y="13239"/>
                        <a:pt x="13381" y="13239"/>
                      </a:cubicBezTo>
                      <a:lnTo>
                        <a:pt x="12294" y="13239"/>
                      </a:lnTo>
                      <a:cubicBezTo>
                        <a:pt x="12204" y="13239"/>
                        <a:pt x="12158" y="13175"/>
                        <a:pt x="12158" y="13045"/>
                      </a:cubicBezTo>
                      <a:cubicBezTo>
                        <a:pt x="12158" y="13045"/>
                        <a:pt x="12158" y="8205"/>
                        <a:pt x="12158" y="8205"/>
                      </a:cubicBezTo>
                      <a:cubicBezTo>
                        <a:pt x="12169" y="8076"/>
                        <a:pt x="12215" y="8012"/>
                        <a:pt x="12294" y="8011"/>
                      </a:cubicBezTo>
                      <a:close/>
                      <a:moveTo>
                        <a:pt x="18380" y="8011"/>
                      </a:moveTo>
                      <a:lnTo>
                        <a:pt x="19664" y="8011"/>
                      </a:lnTo>
                      <a:cubicBezTo>
                        <a:pt x="19754" y="8027"/>
                        <a:pt x="19800" y="8093"/>
                        <a:pt x="19800" y="8205"/>
                      </a:cubicBezTo>
                      <a:cubicBezTo>
                        <a:pt x="19800" y="8205"/>
                        <a:pt x="19800" y="13045"/>
                        <a:pt x="19800" y="13045"/>
                      </a:cubicBezTo>
                      <a:cubicBezTo>
                        <a:pt x="19800" y="13175"/>
                        <a:pt x="19754" y="13239"/>
                        <a:pt x="19664" y="13239"/>
                      </a:cubicBezTo>
                      <a:lnTo>
                        <a:pt x="18380" y="13239"/>
                      </a:lnTo>
                      <a:cubicBezTo>
                        <a:pt x="18290" y="13239"/>
                        <a:pt x="18245" y="13175"/>
                        <a:pt x="18245" y="13045"/>
                      </a:cubicBezTo>
                      <a:lnTo>
                        <a:pt x="18245" y="8205"/>
                      </a:lnTo>
                      <a:cubicBezTo>
                        <a:pt x="18255" y="8076"/>
                        <a:pt x="18301" y="8012"/>
                        <a:pt x="18380" y="8011"/>
                      </a:cubicBezTo>
                      <a:close/>
                    </a:path>
                  </a:pathLst>
                </a:custGeom>
                <a:solidFill>
                  <a:srgbClr val="FFFFFF"/>
                </a:solidFill>
                <a:ln w="12700" cap="flat">
                  <a:noFill/>
                  <a:miter lim="400000"/>
                </a:ln>
                <a:effectLst/>
              </p:spPr>
              <p:txBody>
                <a:bodyPr anchor="ctr"/>
                <a:lstStyle/>
                <a:p>
                  <a:pPr algn="ctr"/>
                </a:p>
              </p:txBody>
            </p:sp>
          </p:grpSp>
          <p:grpSp>
            <p:nvGrpSpPr>
              <p:cNvPr id="72" name="işḷiḑè"/>
              <p:cNvGrpSpPr/>
              <p:nvPr/>
            </p:nvGrpSpPr>
            <p:grpSpPr>
              <a:xfrm>
                <a:off x="4314076" y="2374623"/>
                <a:ext cx="559529" cy="559528"/>
                <a:chOff x="0" y="0"/>
                <a:chExt cx="1119054" cy="1119054"/>
              </a:xfrm>
            </p:grpSpPr>
            <p:sp>
              <p:nvSpPr>
                <p:cNvPr id="76" name="îşļiḋè"/>
                <p:cNvSpPr/>
                <p:nvPr/>
              </p:nvSpPr>
              <p:spPr>
                <a:xfrm>
                  <a:off x="0" y="0"/>
                  <a:ext cx="1119054" cy="111905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3"/>
                </a:solidFill>
                <a:ln w="12700" cap="flat">
                  <a:noFill/>
                  <a:miter lim="400000"/>
                </a:ln>
                <a:effectLst/>
              </p:spPr>
              <p:txBody>
                <a:bodyPr anchor="ctr"/>
                <a:lstStyle/>
                <a:p>
                  <a:pPr algn="ctr"/>
                </a:p>
              </p:txBody>
            </p:sp>
            <p:sp>
              <p:nvSpPr>
                <p:cNvPr id="77" name="îsļïďé"/>
                <p:cNvSpPr/>
                <p:nvPr/>
              </p:nvSpPr>
              <p:spPr>
                <a:xfrm>
                  <a:off x="237605" y="363256"/>
                  <a:ext cx="629686" cy="39032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340"/>
                      </a:lnTo>
                      <a:lnTo>
                        <a:pt x="5936" y="21340"/>
                      </a:lnTo>
                      <a:cubicBezTo>
                        <a:pt x="8286" y="21340"/>
                        <a:pt x="9805" y="20111"/>
                        <a:pt x="10469" y="17644"/>
                      </a:cubicBezTo>
                      <a:cubicBezTo>
                        <a:pt x="10649" y="17172"/>
                        <a:pt x="10784" y="16254"/>
                        <a:pt x="10873" y="14912"/>
                      </a:cubicBezTo>
                      <a:cubicBezTo>
                        <a:pt x="10873" y="12643"/>
                        <a:pt x="10225" y="10954"/>
                        <a:pt x="8921" y="9811"/>
                      </a:cubicBezTo>
                      <a:cubicBezTo>
                        <a:pt x="9910" y="8976"/>
                        <a:pt x="10405" y="7660"/>
                        <a:pt x="10405" y="5881"/>
                      </a:cubicBezTo>
                      <a:lnTo>
                        <a:pt x="10405" y="5231"/>
                      </a:lnTo>
                      <a:cubicBezTo>
                        <a:pt x="10405" y="2166"/>
                        <a:pt x="9133" y="418"/>
                        <a:pt x="6614" y="0"/>
                      </a:cubicBezTo>
                      <a:lnTo>
                        <a:pt x="0" y="0"/>
                      </a:lnTo>
                      <a:close/>
                      <a:moveTo>
                        <a:pt x="14454" y="0"/>
                      </a:moveTo>
                      <a:lnTo>
                        <a:pt x="14454" y="2290"/>
                      </a:lnTo>
                      <a:lnTo>
                        <a:pt x="19842" y="2290"/>
                      </a:lnTo>
                      <a:cubicBezTo>
                        <a:pt x="19842" y="2290"/>
                        <a:pt x="19842" y="0"/>
                        <a:pt x="19842" y="0"/>
                      </a:cubicBezTo>
                      <a:lnTo>
                        <a:pt x="14454" y="0"/>
                      </a:lnTo>
                      <a:close/>
                      <a:moveTo>
                        <a:pt x="3468" y="3591"/>
                      </a:moveTo>
                      <a:lnTo>
                        <a:pt x="6033" y="3591"/>
                      </a:lnTo>
                      <a:cubicBezTo>
                        <a:pt x="7293" y="3591"/>
                        <a:pt x="7921" y="4174"/>
                        <a:pt x="7921" y="5335"/>
                      </a:cubicBezTo>
                      <a:lnTo>
                        <a:pt x="7921" y="6194"/>
                      </a:lnTo>
                      <a:cubicBezTo>
                        <a:pt x="7921" y="7500"/>
                        <a:pt x="7254" y="8146"/>
                        <a:pt x="5904" y="8146"/>
                      </a:cubicBezTo>
                      <a:lnTo>
                        <a:pt x="3468" y="8146"/>
                      </a:lnTo>
                      <a:cubicBezTo>
                        <a:pt x="3377" y="8146"/>
                        <a:pt x="3339" y="8083"/>
                        <a:pt x="3339" y="7937"/>
                      </a:cubicBezTo>
                      <a:cubicBezTo>
                        <a:pt x="3339" y="7937"/>
                        <a:pt x="3339" y="3800"/>
                        <a:pt x="3339" y="3800"/>
                      </a:cubicBezTo>
                      <a:cubicBezTo>
                        <a:pt x="3348" y="3654"/>
                        <a:pt x="3389" y="3591"/>
                        <a:pt x="3468" y="3591"/>
                      </a:cubicBezTo>
                      <a:close/>
                      <a:moveTo>
                        <a:pt x="16486" y="5387"/>
                      </a:moveTo>
                      <a:cubicBezTo>
                        <a:pt x="14732" y="5387"/>
                        <a:pt x="13421" y="6894"/>
                        <a:pt x="12566" y="9941"/>
                      </a:cubicBezTo>
                      <a:cubicBezTo>
                        <a:pt x="12341" y="10886"/>
                        <a:pt x="12228" y="11986"/>
                        <a:pt x="12228" y="13220"/>
                      </a:cubicBezTo>
                      <a:lnTo>
                        <a:pt x="12228" y="14079"/>
                      </a:lnTo>
                      <a:cubicBezTo>
                        <a:pt x="12228" y="17383"/>
                        <a:pt x="13103" y="19646"/>
                        <a:pt x="14857" y="20845"/>
                      </a:cubicBezTo>
                      <a:cubicBezTo>
                        <a:pt x="15521" y="21353"/>
                        <a:pt x="16243" y="21600"/>
                        <a:pt x="17019" y="21600"/>
                      </a:cubicBezTo>
                      <a:cubicBezTo>
                        <a:pt x="19189" y="21600"/>
                        <a:pt x="20653" y="20067"/>
                        <a:pt x="21406" y="17020"/>
                      </a:cubicBezTo>
                      <a:cubicBezTo>
                        <a:pt x="21452" y="16895"/>
                        <a:pt x="21471" y="16709"/>
                        <a:pt x="21471" y="16473"/>
                      </a:cubicBezTo>
                      <a:lnTo>
                        <a:pt x="18971" y="16473"/>
                      </a:lnTo>
                      <a:cubicBezTo>
                        <a:pt x="18521" y="17633"/>
                        <a:pt x="17913" y="18217"/>
                        <a:pt x="17148" y="18217"/>
                      </a:cubicBezTo>
                      <a:lnTo>
                        <a:pt x="16954" y="18217"/>
                      </a:lnTo>
                      <a:cubicBezTo>
                        <a:pt x="16020" y="18217"/>
                        <a:pt x="15372" y="17571"/>
                        <a:pt x="15002" y="16265"/>
                      </a:cubicBezTo>
                      <a:cubicBezTo>
                        <a:pt x="14866" y="15793"/>
                        <a:pt x="14793" y="15274"/>
                        <a:pt x="14793" y="14730"/>
                      </a:cubicBezTo>
                      <a:cubicBezTo>
                        <a:pt x="14804" y="14583"/>
                        <a:pt x="14842" y="14521"/>
                        <a:pt x="14922" y="14521"/>
                      </a:cubicBezTo>
                      <a:lnTo>
                        <a:pt x="21600" y="14521"/>
                      </a:lnTo>
                      <a:lnTo>
                        <a:pt x="21600" y="13428"/>
                      </a:lnTo>
                      <a:cubicBezTo>
                        <a:pt x="21600" y="9528"/>
                        <a:pt x="20632" y="6952"/>
                        <a:pt x="18696" y="5699"/>
                      </a:cubicBezTo>
                      <a:cubicBezTo>
                        <a:pt x="18045" y="5481"/>
                        <a:pt x="17529" y="5387"/>
                        <a:pt x="17148" y="5387"/>
                      </a:cubicBezTo>
                      <a:lnTo>
                        <a:pt x="16486" y="5387"/>
                      </a:lnTo>
                      <a:close/>
                      <a:moveTo>
                        <a:pt x="16341" y="8952"/>
                      </a:moveTo>
                      <a:lnTo>
                        <a:pt x="16615" y="8952"/>
                      </a:lnTo>
                      <a:cubicBezTo>
                        <a:pt x="17920" y="9224"/>
                        <a:pt x="18567" y="10207"/>
                        <a:pt x="18567" y="11893"/>
                      </a:cubicBezTo>
                      <a:lnTo>
                        <a:pt x="18438" y="12023"/>
                      </a:lnTo>
                      <a:lnTo>
                        <a:pt x="14583" y="12023"/>
                      </a:lnTo>
                      <a:cubicBezTo>
                        <a:pt x="14492" y="12023"/>
                        <a:pt x="14454" y="11903"/>
                        <a:pt x="14454" y="11685"/>
                      </a:cubicBezTo>
                      <a:cubicBezTo>
                        <a:pt x="14454" y="10687"/>
                        <a:pt x="14873" y="9827"/>
                        <a:pt x="15728" y="9082"/>
                      </a:cubicBezTo>
                      <a:cubicBezTo>
                        <a:pt x="15976" y="9010"/>
                        <a:pt x="16184" y="8952"/>
                        <a:pt x="16341" y="8952"/>
                      </a:cubicBezTo>
                      <a:close/>
                      <a:moveTo>
                        <a:pt x="3468" y="12544"/>
                      </a:moveTo>
                      <a:lnTo>
                        <a:pt x="5501" y="12544"/>
                      </a:lnTo>
                      <a:cubicBezTo>
                        <a:pt x="7301" y="12544"/>
                        <a:pt x="8195" y="13247"/>
                        <a:pt x="8195" y="14626"/>
                      </a:cubicBezTo>
                      <a:cubicBezTo>
                        <a:pt x="8195" y="14626"/>
                        <a:pt x="8195" y="15693"/>
                        <a:pt x="8195" y="15693"/>
                      </a:cubicBezTo>
                      <a:cubicBezTo>
                        <a:pt x="8195" y="17091"/>
                        <a:pt x="7606" y="17887"/>
                        <a:pt x="6436" y="18087"/>
                      </a:cubicBezTo>
                      <a:lnTo>
                        <a:pt x="3468" y="18087"/>
                      </a:lnTo>
                      <a:cubicBezTo>
                        <a:pt x="3377" y="18087"/>
                        <a:pt x="3339" y="18023"/>
                        <a:pt x="3339" y="17879"/>
                      </a:cubicBezTo>
                      <a:lnTo>
                        <a:pt x="3339" y="12778"/>
                      </a:lnTo>
                      <a:cubicBezTo>
                        <a:pt x="3348" y="12633"/>
                        <a:pt x="3389" y="12544"/>
                        <a:pt x="3468" y="12544"/>
                      </a:cubicBezTo>
                      <a:close/>
                    </a:path>
                  </a:pathLst>
                </a:custGeom>
                <a:solidFill>
                  <a:srgbClr val="FFFFFF"/>
                </a:solidFill>
                <a:ln w="12700" cap="flat">
                  <a:noFill/>
                  <a:miter lim="400000"/>
                </a:ln>
                <a:effectLst/>
              </p:spPr>
              <p:txBody>
                <a:bodyPr anchor="ctr"/>
                <a:lstStyle/>
                <a:p>
                  <a:pPr algn="ctr"/>
                </a:p>
              </p:txBody>
            </p:sp>
          </p:grpSp>
          <p:grpSp>
            <p:nvGrpSpPr>
              <p:cNvPr id="73" name="iṣḻiḑè"/>
              <p:cNvGrpSpPr/>
              <p:nvPr/>
            </p:nvGrpSpPr>
            <p:grpSpPr>
              <a:xfrm>
                <a:off x="5846331" y="4674197"/>
                <a:ext cx="465768" cy="465768"/>
                <a:chOff x="0" y="0"/>
                <a:chExt cx="931534" cy="931534"/>
              </a:xfrm>
            </p:grpSpPr>
            <p:sp>
              <p:nvSpPr>
                <p:cNvPr id="74" name="îṧļiḓé"/>
                <p:cNvSpPr/>
                <p:nvPr/>
              </p:nvSpPr>
              <p:spPr>
                <a:xfrm>
                  <a:off x="0" y="0"/>
                  <a:ext cx="931534" cy="9315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2"/>
                </a:solidFill>
                <a:ln w="12700" cap="flat">
                  <a:noFill/>
                  <a:miter lim="400000"/>
                </a:ln>
                <a:effectLst/>
              </p:spPr>
              <p:txBody>
                <a:bodyPr anchor="ctr"/>
                <a:lstStyle/>
                <a:p>
                  <a:pPr algn="ctr"/>
                </a:p>
              </p:txBody>
            </p:sp>
            <p:sp>
              <p:nvSpPr>
                <p:cNvPr id="75" name="ísľïďê"/>
                <p:cNvSpPr/>
                <p:nvPr/>
              </p:nvSpPr>
              <p:spPr>
                <a:xfrm>
                  <a:off x="200702" y="146166"/>
                  <a:ext cx="521816" cy="593764"/>
                </a:xfrm>
                <a:custGeom>
                  <a:avLst/>
                  <a:gdLst/>
                  <a:ahLst/>
                  <a:cxnLst>
                    <a:cxn ang="0">
                      <a:pos x="wd2" y="hd2"/>
                    </a:cxn>
                    <a:cxn ang="5400000">
                      <a:pos x="wd2" y="hd2"/>
                    </a:cxn>
                    <a:cxn ang="10800000">
                      <a:pos x="wd2" y="hd2"/>
                    </a:cxn>
                    <a:cxn ang="16200000">
                      <a:pos x="wd2" y="hd2"/>
                    </a:cxn>
                  </a:cxnLst>
                  <a:rect l="0" t="0" r="r" b="b"/>
                  <a:pathLst>
                    <a:path w="21600" h="21600" extrusionOk="0">
                      <a:moveTo>
                        <a:pt x="12143" y="3522"/>
                      </a:moveTo>
                      <a:cubicBezTo>
                        <a:pt x="12143" y="3031"/>
                        <a:pt x="12247" y="2574"/>
                        <a:pt x="12457" y="2151"/>
                      </a:cubicBezTo>
                      <a:cubicBezTo>
                        <a:pt x="12664" y="1729"/>
                        <a:pt x="12952" y="1357"/>
                        <a:pt x="13320" y="1034"/>
                      </a:cubicBezTo>
                      <a:cubicBezTo>
                        <a:pt x="13689" y="711"/>
                        <a:pt x="14112" y="456"/>
                        <a:pt x="14593" y="274"/>
                      </a:cubicBezTo>
                      <a:cubicBezTo>
                        <a:pt x="15073" y="92"/>
                        <a:pt x="15592" y="0"/>
                        <a:pt x="16153" y="0"/>
                      </a:cubicBezTo>
                      <a:cubicBezTo>
                        <a:pt x="16712" y="0"/>
                        <a:pt x="17232" y="92"/>
                        <a:pt x="17713" y="274"/>
                      </a:cubicBezTo>
                      <a:cubicBezTo>
                        <a:pt x="18192" y="456"/>
                        <a:pt x="18617" y="711"/>
                        <a:pt x="18984" y="1034"/>
                      </a:cubicBezTo>
                      <a:cubicBezTo>
                        <a:pt x="19351" y="1357"/>
                        <a:pt x="19640" y="1729"/>
                        <a:pt x="19849" y="2151"/>
                      </a:cubicBezTo>
                      <a:cubicBezTo>
                        <a:pt x="20057" y="2574"/>
                        <a:pt x="20161" y="3031"/>
                        <a:pt x="20161" y="3522"/>
                      </a:cubicBezTo>
                      <a:cubicBezTo>
                        <a:pt x="20161" y="4015"/>
                        <a:pt x="20057" y="4471"/>
                        <a:pt x="19849" y="4892"/>
                      </a:cubicBezTo>
                      <a:cubicBezTo>
                        <a:pt x="19640" y="5315"/>
                        <a:pt x="19351" y="5682"/>
                        <a:pt x="18984" y="5989"/>
                      </a:cubicBezTo>
                      <a:cubicBezTo>
                        <a:pt x="18617" y="6299"/>
                        <a:pt x="18192" y="6554"/>
                        <a:pt x="17713" y="6749"/>
                      </a:cubicBezTo>
                      <a:cubicBezTo>
                        <a:pt x="17232" y="6945"/>
                        <a:pt x="16712" y="7043"/>
                        <a:pt x="16153" y="7043"/>
                      </a:cubicBezTo>
                      <a:cubicBezTo>
                        <a:pt x="15592" y="7043"/>
                        <a:pt x="15073" y="6945"/>
                        <a:pt x="14593" y="6749"/>
                      </a:cubicBezTo>
                      <a:cubicBezTo>
                        <a:pt x="14112" y="6554"/>
                        <a:pt x="13689" y="6299"/>
                        <a:pt x="13320" y="5989"/>
                      </a:cubicBezTo>
                      <a:cubicBezTo>
                        <a:pt x="12952" y="5682"/>
                        <a:pt x="12664" y="5315"/>
                        <a:pt x="12457" y="4892"/>
                      </a:cubicBezTo>
                      <a:cubicBezTo>
                        <a:pt x="12247" y="4471"/>
                        <a:pt x="12143" y="4015"/>
                        <a:pt x="12143" y="3522"/>
                      </a:cubicBezTo>
                      <a:close/>
                      <a:moveTo>
                        <a:pt x="8401" y="6200"/>
                      </a:moveTo>
                      <a:cubicBezTo>
                        <a:pt x="7568" y="6200"/>
                        <a:pt x="6848" y="5940"/>
                        <a:pt x="6241" y="5420"/>
                      </a:cubicBezTo>
                      <a:cubicBezTo>
                        <a:pt x="5632" y="4899"/>
                        <a:pt x="5329" y="4261"/>
                        <a:pt x="5329" y="3501"/>
                      </a:cubicBezTo>
                      <a:cubicBezTo>
                        <a:pt x="5329" y="2742"/>
                        <a:pt x="5632" y="2102"/>
                        <a:pt x="6241" y="1583"/>
                      </a:cubicBezTo>
                      <a:cubicBezTo>
                        <a:pt x="6848" y="1062"/>
                        <a:pt x="7568" y="801"/>
                        <a:pt x="8401" y="801"/>
                      </a:cubicBezTo>
                      <a:cubicBezTo>
                        <a:pt x="9265" y="801"/>
                        <a:pt x="9992" y="1062"/>
                        <a:pt x="10585" y="1583"/>
                      </a:cubicBezTo>
                      <a:cubicBezTo>
                        <a:pt x="11176" y="2102"/>
                        <a:pt x="11472" y="2742"/>
                        <a:pt x="11472" y="3501"/>
                      </a:cubicBezTo>
                      <a:cubicBezTo>
                        <a:pt x="11472" y="4261"/>
                        <a:pt x="11176" y="4899"/>
                        <a:pt x="10585" y="5420"/>
                      </a:cubicBezTo>
                      <a:cubicBezTo>
                        <a:pt x="9992" y="5940"/>
                        <a:pt x="9265" y="6200"/>
                        <a:pt x="8401" y="6200"/>
                      </a:cubicBezTo>
                      <a:close/>
                      <a:moveTo>
                        <a:pt x="192" y="3501"/>
                      </a:moveTo>
                      <a:cubicBezTo>
                        <a:pt x="192" y="2939"/>
                        <a:pt x="423" y="2461"/>
                        <a:pt x="889" y="2066"/>
                      </a:cubicBezTo>
                      <a:cubicBezTo>
                        <a:pt x="1352" y="1674"/>
                        <a:pt x="1904" y="1476"/>
                        <a:pt x="2544" y="1476"/>
                      </a:cubicBezTo>
                      <a:cubicBezTo>
                        <a:pt x="3184" y="1476"/>
                        <a:pt x="3728" y="1681"/>
                        <a:pt x="4176" y="2088"/>
                      </a:cubicBezTo>
                      <a:cubicBezTo>
                        <a:pt x="4624" y="2496"/>
                        <a:pt x="4849" y="2967"/>
                        <a:pt x="4849" y="3501"/>
                      </a:cubicBezTo>
                      <a:cubicBezTo>
                        <a:pt x="4849" y="4093"/>
                        <a:pt x="4624" y="4584"/>
                        <a:pt x="4176" y="4977"/>
                      </a:cubicBezTo>
                      <a:cubicBezTo>
                        <a:pt x="3728" y="5372"/>
                        <a:pt x="3184" y="5568"/>
                        <a:pt x="2544" y="5568"/>
                      </a:cubicBezTo>
                      <a:cubicBezTo>
                        <a:pt x="1904" y="5568"/>
                        <a:pt x="1352" y="5372"/>
                        <a:pt x="889" y="4977"/>
                      </a:cubicBezTo>
                      <a:cubicBezTo>
                        <a:pt x="423" y="4584"/>
                        <a:pt x="192" y="4093"/>
                        <a:pt x="192" y="3501"/>
                      </a:cubicBezTo>
                      <a:close/>
                      <a:moveTo>
                        <a:pt x="21169" y="11349"/>
                      </a:moveTo>
                      <a:cubicBezTo>
                        <a:pt x="21457" y="11881"/>
                        <a:pt x="21600" y="12500"/>
                        <a:pt x="21600" y="13203"/>
                      </a:cubicBezTo>
                      <a:lnTo>
                        <a:pt x="21600" y="21600"/>
                      </a:lnTo>
                      <a:lnTo>
                        <a:pt x="10800" y="21600"/>
                      </a:lnTo>
                      <a:lnTo>
                        <a:pt x="10800" y="16873"/>
                      </a:lnTo>
                      <a:lnTo>
                        <a:pt x="4032" y="16873"/>
                      </a:lnTo>
                      <a:lnTo>
                        <a:pt x="4032" y="13374"/>
                      </a:lnTo>
                      <a:lnTo>
                        <a:pt x="0" y="13374"/>
                      </a:lnTo>
                      <a:lnTo>
                        <a:pt x="0" y="9025"/>
                      </a:lnTo>
                      <a:cubicBezTo>
                        <a:pt x="0" y="8156"/>
                        <a:pt x="176" y="7564"/>
                        <a:pt x="529" y="7257"/>
                      </a:cubicBezTo>
                      <a:cubicBezTo>
                        <a:pt x="1073" y="6776"/>
                        <a:pt x="1744" y="6538"/>
                        <a:pt x="2544" y="6538"/>
                      </a:cubicBezTo>
                      <a:cubicBezTo>
                        <a:pt x="3216" y="6538"/>
                        <a:pt x="3800" y="6715"/>
                        <a:pt x="4296" y="7065"/>
                      </a:cubicBezTo>
                      <a:cubicBezTo>
                        <a:pt x="4793" y="7418"/>
                        <a:pt x="5120" y="7859"/>
                        <a:pt x="5280" y="8395"/>
                      </a:cubicBezTo>
                      <a:cubicBezTo>
                        <a:pt x="5665" y="8000"/>
                        <a:pt x="6128" y="7691"/>
                        <a:pt x="6671" y="7466"/>
                      </a:cubicBezTo>
                      <a:cubicBezTo>
                        <a:pt x="7216" y="7242"/>
                        <a:pt x="7792" y="7129"/>
                        <a:pt x="8401" y="7129"/>
                      </a:cubicBezTo>
                      <a:cubicBezTo>
                        <a:pt x="9360" y="7129"/>
                        <a:pt x="10200" y="7382"/>
                        <a:pt x="10919" y="7889"/>
                      </a:cubicBezTo>
                      <a:cubicBezTo>
                        <a:pt x="11639" y="8395"/>
                        <a:pt x="12112" y="9025"/>
                        <a:pt x="12337" y="9786"/>
                      </a:cubicBezTo>
                      <a:cubicBezTo>
                        <a:pt x="12816" y="9365"/>
                        <a:pt x="13384" y="9025"/>
                        <a:pt x="14041" y="8773"/>
                      </a:cubicBezTo>
                      <a:cubicBezTo>
                        <a:pt x="14697" y="8520"/>
                        <a:pt x="15401" y="8395"/>
                        <a:pt x="16153" y="8395"/>
                      </a:cubicBezTo>
                      <a:cubicBezTo>
                        <a:pt x="16905" y="8395"/>
                        <a:pt x="17617" y="8520"/>
                        <a:pt x="18288" y="8773"/>
                      </a:cubicBezTo>
                      <a:cubicBezTo>
                        <a:pt x="18960" y="9025"/>
                        <a:pt x="19537" y="9372"/>
                        <a:pt x="20016" y="9808"/>
                      </a:cubicBezTo>
                      <a:cubicBezTo>
                        <a:pt x="20497" y="10244"/>
                        <a:pt x="20881" y="10757"/>
                        <a:pt x="21169" y="11349"/>
                      </a:cubicBezTo>
                      <a:close/>
                    </a:path>
                  </a:pathLst>
                </a:custGeom>
                <a:solidFill>
                  <a:srgbClr val="FFFFFF"/>
                </a:solidFill>
                <a:ln w="12700" cap="flat">
                  <a:noFill/>
                  <a:miter lim="400000"/>
                </a:ln>
                <a:effectLst/>
              </p:spPr>
              <p:txBody>
                <a:bodyPr anchor="ctr"/>
                <a:lstStyle/>
                <a:p>
                  <a:pPr algn="ctr"/>
                </a:p>
              </p:txBody>
            </p:sp>
          </p:grpSp>
        </p:grpSp>
        <p:sp>
          <p:nvSpPr>
            <p:cNvPr id="460" name="文本框 459"/>
            <p:cNvSpPr txBox="1"/>
            <p:nvPr/>
          </p:nvSpPr>
          <p:spPr>
            <a:xfrm>
              <a:off x="2056061" y="5668842"/>
              <a:ext cx="1631133" cy="646331"/>
            </a:xfrm>
            <a:prstGeom prst="rect">
              <a:avLst/>
            </a:prstGeom>
            <a:noFill/>
          </p:spPr>
          <p:txBody>
            <a:bodyPr wrap="square" rtlCol="0">
              <a:spAutoFit/>
            </a:bodyPr>
            <a:lstStyle/>
            <a:p>
              <a:pPr algn="ctr"/>
              <a:r>
                <a:rPr lang="zh-CN" altLang="en-US" b="1" dirty="0">
                  <a:latin typeface="+mn-ea"/>
                </a:rPr>
                <a:t>公用网</a:t>
              </a:r>
              <a:endParaRPr lang="en-US" altLang="zh-CN" b="1" dirty="0">
                <a:latin typeface="+mn-ea"/>
              </a:endParaRPr>
            </a:p>
            <a:p>
              <a:pPr algn="ctr"/>
              <a:r>
                <a:rPr lang="zh-CN" altLang="en-US" b="1" dirty="0">
                  <a:latin typeface="+mn-ea"/>
                </a:rPr>
                <a:t>（因特网）</a:t>
              </a:r>
              <a:endParaRPr lang="zh-CN" altLang="en-US" b="1" dirty="0">
                <a:latin typeface="+mn-ea"/>
              </a:endParaRPr>
            </a:p>
          </p:txBody>
        </p:sp>
      </p:grpSp>
      <p:grpSp>
        <p:nvGrpSpPr>
          <p:cNvPr id="1058" name="组合 1057"/>
          <p:cNvGrpSpPr/>
          <p:nvPr/>
        </p:nvGrpSpPr>
        <p:grpSpPr>
          <a:xfrm>
            <a:off x="6625778" y="2191858"/>
            <a:ext cx="4705362" cy="4123315"/>
            <a:chOff x="6625778" y="2191858"/>
            <a:chExt cx="4705362" cy="4123315"/>
          </a:xfrm>
        </p:grpSpPr>
        <p:sp>
          <p:nvSpPr>
            <p:cNvPr id="461" name="文本框 460"/>
            <p:cNvSpPr txBox="1"/>
            <p:nvPr/>
          </p:nvSpPr>
          <p:spPr>
            <a:xfrm>
              <a:off x="7136256" y="5668842"/>
              <a:ext cx="3120244" cy="646331"/>
            </a:xfrm>
            <a:prstGeom prst="rect">
              <a:avLst/>
            </a:prstGeom>
            <a:noFill/>
          </p:spPr>
          <p:txBody>
            <a:bodyPr wrap="square" rtlCol="0">
              <a:spAutoFit/>
            </a:bodyPr>
            <a:lstStyle/>
            <a:p>
              <a:pPr algn="ctr"/>
              <a:r>
                <a:rPr lang="zh-CN" altLang="en-US" b="1" dirty="0">
                  <a:latin typeface="+mn-ea"/>
                </a:rPr>
                <a:t>专用网</a:t>
              </a:r>
              <a:endParaRPr lang="en-US" altLang="zh-CN" b="1" dirty="0">
                <a:latin typeface="+mn-ea"/>
              </a:endParaRPr>
            </a:p>
            <a:p>
              <a:pPr algn="ctr"/>
              <a:r>
                <a:rPr lang="zh-CN" altLang="en-US" b="1" dirty="0">
                  <a:latin typeface="+mn-ea"/>
                </a:rPr>
                <a:t>（军队、铁路、电力、银行）</a:t>
              </a:r>
              <a:endParaRPr lang="zh-CN" altLang="en-US" b="1" dirty="0">
                <a:latin typeface="+mn-ea"/>
              </a:endParaRPr>
            </a:p>
          </p:txBody>
        </p:sp>
        <p:grpSp>
          <p:nvGrpSpPr>
            <p:cNvPr id="692" name="组合 691"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nvGrpSpPr>
          <p:grpSpPr>
            <a:xfrm>
              <a:off x="8898372" y="2468782"/>
              <a:ext cx="2432768" cy="676106"/>
              <a:chOff x="683739" y="2097088"/>
              <a:chExt cx="10824522" cy="3008312"/>
            </a:xfrm>
          </p:grpSpPr>
          <p:sp>
            <p:nvSpPr>
              <p:cNvPr id="693" name="îsļíḑè"/>
              <p:cNvSpPr/>
              <p:nvPr/>
            </p:nvSpPr>
            <p:spPr bwMode="auto">
              <a:xfrm>
                <a:off x="683739" y="2097088"/>
                <a:ext cx="10824521" cy="2738205"/>
              </a:xfrm>
              <a:custGeom>
                <a:avLst/>
                <a:gdLst>
                  <a:gd name="T0" fmla="*/ 526 w 3087"/>
                  <a:gd name="T1" fmla="*/ 175 h 780"/>
                  <a:gd name="T2" fmla="*/ 282 w 3087"/>
                  <a:gd name="T3" fmla="*/ 509 h 780"/>
                  <a:gd name="T4" fmla="*/ 396 w 3087"/>
                  <a:gd name="T5" fmla="*/ 651 h 780"/>
                  <a:gd name="T6" fmla="*/ 275 w 3087"/>
                  <a:gd name="T7" fmla="*/ 601 h 780"/>
                  <a:gd name="T8" fmla="*/ 445 w 3087"/>
                  <a:gd name="T9" fmla="*/ 716 h 780"/>
                  <a:gd name="T10" fmla="*/ 390 w 3087"/>
                  <a:gd name="T11" fmla="*/ 721 h 780"/>
                  <a:gd name="T12" fmla="*/ 389 w 3087"/>
                  <a:gd name="T13" fmla="*/ 743 h 780"/>
                  <a:gd name="T14" fmla="*/ 0 w 3087"/>
                  <a:gd name="T15" fmla="*/ 780 h 780"/>
                  <a:gd name="T16" fmla="*/ 388 w 3087"/>
                  <a:gd name="T17" fmla="*/ 756 h 780"/>
                  <a:gd name="T18" fmla="*/ 808 w 3087"/>
                  <a:gd name="T19" fmla="*/ 753 h 780"/>
                  <a:gd name="T20" fmla="*/ 820 w 3087"/>
                  <a:gd name="T21" fmla="*/ 723 h 780"/>
                  <a:gd name="T22" fmla="*/ 928 w 3087"/>
                  <a:gd name="T23" fmla="*/ 654 h 780"/>
                  <a:gd name="T24" fmla="*/ 3087 w 3087"/>
                  <a:gd name="T25" fmla="*/ 655 h 780"/>
                  <a:gd name="T26" fmla="*/ 1059 w 3087"/>
                  <a:gd name="T27" fmla="*/ 66 h 780"/>
                  <a:gd name="T28" fmla="*/ 526 w 3087"/>
                  <a:gd name="T29" fmla="*/ 175 h 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87" h="780">
                    <a:moveTo>
                      <a:pt x="526" y="175"/>
                    </a:moveTo>
                    <a:cubicBezTo>
                      <a:pt x="526" y="175"/>
                      <a:pt x="337" y="339"/>
                      <a:pt x="282" y="509"/>
                    </a:cubicBezTo>
                    <a:cubicBezTo>
                      <a:pt x="282" y="509"/>
                      <a:pt x="234" y="651"/>
                      <a:pt x="396" y="651"/>
                    </a:cubicBezTo>
                    <a:cubicBezTo>
                      <a:pt x="396" y="651"/>
                      <a:pt x="308" y="667"/>
                      <a:pt x="275" y="601"/>
                    </a:cubicBezTo>
                    <a:cubicBezTo>
                      <a:pt x="275" y="601"/>
                      <a:pt x="308" y="716"/>
                      <a:pt x="445" y="716"/>
                    </a:cubicBezTo>
                    <a:cubicBezTo>
                      <a:pt x="390" y="721"/>
                      <a:pt x="390" y="721"/>
                      <a:pt x="390" y="721"/>
                    </a:cubicBezTo>
                    <a:cubicBezTo>
                      <a:pt x="389" y="743"/>
                      <a:pt x="389" y="743"/>
                      <a:pt x="389" y="743"/>
                    </a:cubicBezTo>
                    <a:cubicBezTo>
                      <a:pt x="0" y="780"/>
                      <a:pt x="0" y="780"/>
                      <a:pt x="0" y="780"/>
                    </a:cubicBezTo>
                    <a:cubicBezTo>
                      <a:pt x="388" y="756"/>
                      <a:pt x="388" y="756"/>
                      <a:pt x="388" y="756"/>
                    </a:cubicBezTo>
                    <a:cubicBezTo>
                      <a:pt x="808" y="753"/>
                      <a:pt x="808" y="753"/>
                      <a:pt x="808" y="753"/>
                    </a:cubicBezTo>
                    <a:cubicBezTo>
                      <a:pt x="820" y="723"/>
                      <a:pt x="820" y="723"/>
                      <a:pt x="820" y="723"/>
                    </a:cubicBezTo>
                    <a:cubicBezTo>
                      <a:pt x="820" y="723"/>
                      <a:pt x="876" y="712"/>
                      <a:pt x="928" y="654"/>
                    </a:cubicBezTo>
                    <a:cubicBezTo>
                      <a:pt x="3087" y="655"/>
                      <a:pt x="3087" y="655"/>
                      <a:pt x="3087" y="655"/>
                    </a:cubicBezTo>
                    <a:cubicBezTo>
                      <a:pt x="1059" y="66"/>
                      <a:pt x="1059" y="66"/>
                      <a:pt x="1059" y="66"/>
                    </a:cubicBezTo>
                    <a:cubicBezTo>
                      <a:pt x="1059" y="66"/>
                      <a:pt x="726" y="0"/>
                      <a:pt x="526" y="175"/>
                    </a:cubicBezTo>
                    <a:close/>
                  </a:path>
                </a:pathLst>
              </a:custGeom>
              <a:solidFill>
                <a:srgbClr val="5984E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94" name="îṡľïḋè"/>
              <p:cNvSpPr/>
              <p:nvPr/>
            </p:nvSpPr>
            <p:spPr bwMode="auto">
              <a:xfrm>
                <a:off x="1178372" y="4396370"/>
                <a:ext cx="10329889" cy="709030"/>
              </a:xfrm>
              <a:custGeom>
                <a:avLst/>
                <a:gdLst>
                  <a:gd name="T0" fmla="*/ 2946 w 2946"/>
                  <a:gd name="T1" fmla="*/ 0 h 202"/>
                  <a:gd name="T2" fmla="*/ 797 w 2946"/>
                  <a:gd name="T3" fmla="*/ 20 h 202"/>
                  <a:gd name="T4" fmla="*/ 707 w 2946"/>
                  <a:gd name="T5" fmla="*/ 77 h 202"/>
                  <a:gd name="T6" fmla="*/ 701 w 2946"/>
                  <a:gd name="T7" fmla="*/ 109 h 202"/>
                  <a:gd name="T8" fmla="*/ 0 w 2946"/>
                  <a:gd name="T9" fmla="*/ 202 h 202"/>
                  <a:gd name="T10" fmla="*/ 2946 w 2946"/>
                  <a:gd name="T11" fmla="*/ 0 h 202"/>
                </a:gdLst>
                <a:ahLst/>
                <a:cxnLst>
                  <a:cxn ang="0">
                    <a:pos x="T0" y="T1"/>
                  </a:cxn>
                  <a:cxn ang="0">
                    <a:pos x="T2" y="T3"/>
                  </a:cxn>
                  <a:cxn ang="0">
                    <a:pos x="T4" y="T5"/>
                  </a:cxn>
                  <a:cxn ang="0">
                    <a:pos x="T6" y="T7"/>
                  </a:cxn>
                  <a:cxn ang="0">
                    <a:pos x="T8" y="T9"/>
                  </a:cxn>
                  <a:cxn ang="0">
                    <a:pos x="T10" y="T11"/>
                  </a:cxn>
                </a:cxnLst>
                <a:rect l="0" t="0" r="r" b="b"/>
                <a:pathLst>
                  <a:path w="2946" h="202">
                    <a:moveTo>
                      <a:pt x="2946" y="0"/>
                    </a:moveTo>
                    <a:cubicBezTo>
                      <a:pt x="797" y="20"/>
                      <a:pt x="797" y="20"/>
                      <a:pt x="797" y="20"/>
                    </a:cubicBezTo>
                    <a:cubicBezTo>
                      <a:pt x="797" y="20"/>
                      <a:pt x="757" y="65"/>
                      <a:pt x="707" y="77"/>
                    </a:cubicBezTo>
                    <a:cubicBezTo>
                      <a:pt x="701" y="109"/>
                      <a:pt x="701" y="109"/>
                      <a:pt x="701" y="109"/>
                    </a:cubicBezTo>
                    <a:cubicBezTo>
                      <a:pt x="0" y="202"/>
                      <a:pt x="0" y="202"/>
                      <a:pt x="0" y="202"/>
                    </a:cubicBezTo>
                    <a:lnTo>
                      <a:pt x="2946" y="0"/>
                    </a:lnTo>
                    <a:close/>
                  </a:path>
                </a:pathLst>
              </a:custGeom>
              <a:solidFill>
                <a:srgbClr val="5984E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95" name="íṣlïḋe"/>
              <p:cNvSpPr/>
              <p:nvPr/>
            </p:nvSpPr>
            <p:spPr bwMode="auto">
              <a:xfrm>
                <a:off x="2135562" y="2100464"/>
                <a:ext cx="1840101" cy="1196910"/>
              </a:xfrm>
              <a:custGeom>
                <a:avLst/>
                <a:gdLst>
                  <a:gd name="T0" fmla="*/ 525 w 525"/>
                  <a:gd name="T1" fmla="*/ 110 h 341"/>
                  <a:gd name="T2" fmla="*/ 336 w 525"/>
                  <a:gd name="T3" fmla="*/ 289 h 341"/>
                  <a:gd name="T4" fmla="*/ 0 w 525"/>
                  <a:gd name="T5" fmla="*/ 314 h 341"/>
                  <a:gd name="T6" fmla="*/ 525 w 525"/>
                  <a:gd name="T7" fmla="*/ 110 h 341"/>
                </a:gdLst>
                <a:ahLst/>
                <a:cxnLst>
                  <a:cxn ang="0">
                    <a:pos x="T0" y="T1"/>
                  </a:cxn>
                  <a:cxn ang="0">
                    <a:pos x="T2" y="T3"/>
                  </a:cxn>
                  <a:cxn ang="0">
                    <a:pos x="T4" y="T5"/>
                  </a:cxn>
                  <a:cxn ang="0">
                    <a:pos x="T6" y="T7"/>
                  </a:cxn>
                </a:cxnLst>
                <a:rect l="0" t="0" r="r" b="b"/>
                <a:pathLst>
                  <a:path w="525" h="341">
                    <a:moveTo>
                      <a:pt x="525" y="110"/>
                    </a:moveTo>
                    <a:cubicBezTo>
                      <a:pt x="525" y="110"/>
                      <a:pt x="403" y="197"/>
                      <a:pt x="336" y="289"/>
                    </a:cubicBezTo>
                    <a:cubicBezTo>
                      <a:pt x="336" y="289"/>
                      <a:pt x="129" y="341"/>
                      <a:pt x="0" y="314"/>
                    </a:cubicBezTo>
                    <a:cubicBezTo>
                      <a:pt x="0" y="314"/>
                      <a:pt x="202" y="0"/>
                      <a:pt x="525" y="110"/>
                    </a:cubicBezTo>
                    <a:close/>
                  </a:path>
                </a:pathLst>
              </a:cu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96" name="íṡ1íḍé"/>
              <p:cNvSpPr/>
              <p:nvPr/>
            </p:nvSpPr>
            <p:spPr bwMode="auto">
              <a:xfrm>
                <a:off x="2356712" y="3508395"/>
                <a:ext cx="606052" cy="312311"/>
              </a:xfrm>
              <a:custGeom>
                <a:avLst/>
                <a:gdLst>
                  <a:gd name="T0" fmla="*/ 0 w 359"/>
                  <a:gd name="T1" fmla="*/ 174 h 185"/>
                  <a:gd name="T2" fmla="*/ 176 w 359"/>
                  <a:gd name="T3" fmla="*/ 0 h 185"/>
                  <a:gd name="T4" fmla="*/ 359 w 359"/>
                  <a:gd name="T5" fmla="*/ 0 h 185"/>
                  <a:gd name="T6" fmla="*/ 154 w 359"/>
                  <a:gd name="T7" fmla="*/ 185 h 185"/>
                  <a:gd name="T8" fmla="*/ 16 w 359"/>
                  <a:gd name="T9" fmla="*/ 176 h 185"/>
                  <a:gd name="T10" fmla="*/ 149 w 359"/>
                  <a:gd name="T11" fmla="*/ 168 h 185"/>
                  <a:gd name="T12" fmla="*/ 305 w 359"/>
                  <a:gd name="T13" fmla="*/ 10 h 185"/>
                  <a:gd name="T14" fmla="*/ 197 w 359"/>
                  <a:gd name="T15" fmla="*/ 16 h 185"/>
                  <a:gd name="T16" fmla="*/ 0 w 359"/>
                  <a:gd name="T17" fmla="*/ 174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9" h="185">
                    <a:moveTo>
                      <a:pt x="0" y="174"/>
                    </a:moveTo>
                    <a:lnTo>
                      <a:pt x="176" y="0"/>
                    </a:lnTo>
                    <a:lnTo>
                      <a:pt x="359" y="0"/>
                    </a:lnTo>
                    <a:lnTo>
                      <a:pt x="154" y="185"/>
                    </a:lnTo>
                    <a:lnTo>
                      <a:pt x="16" y="176"/>
                    </a:lnTo>
                    <a:lnTo>
                      <a:pt x="149" y="168"/>
                    </a:lnTo>
                    <a:lnTo>
                      <a:pt x="305" y="10"/>
                    </a:lnTo>
                    <a:lnTo>
                      <a:pt x="197" y="16"/>
                    </a:lnTo>
                    <a:lnTo>
                      <a:pt x="0" y="174"/>
                    </a:lnTo>
                    <a:close/>
                  </a:path>
                </a:pathLst>
              </a:cu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97" name="î$ḷîďe"/>
              <p:cNvSpPr/>
              <p:nvPr/>
            </p:nvSpPr>
            <p:spPr bwMode="auto">
              <a:xfrm>
                <a:off x="1757413" y="3508395"/>
                <a:ext cx="258290" cy="283612"/>
              </a:xfrm>
              <a:custGeom>
                <a:avLst/>
                <a:gdLst>
                  <a:gd name="T0" fmla="*/ 95 w 153"/>
                  <a:gd name="T1" fmla="*/ 168 h 168"/>
                  <a:gd name="T2" fmla="*/ 153 w 153"/>
                  <a:gd name="T3" fmla="*/ 0 h 168"/>
                  <a:gd name="T4" fmla="*/ 66 w 153"/>
                  <a:gd name="T5" fmla="*/ 0 h 168"/>
                  <a:gd name="T6" fmla="*/ 0 w 153"/>
                  <a:gd name="T7" fmla="*/ 164 h 168"/>
                  <a:gd name="T8" fmla="*/ 77 w 153"/>
                  <a:gd name="T9" fmla="*/ 166 h 168"/>
                  <a:gd name="T10" fmla="*/ 20 w 153"/>
                  <a:gd name="T11" fmla="*/ 154 h 168"/>
                  <a:gd name="T12" fmla="*/ 77 w 153"/>
                  <a:gd name="T13" fmla="*/ 10 h 168"/>
                  <a:gd name="T14" fmla="*/ 128 w 153"/>
                  <a:gd name="T15" fmla="*/ 12 h 168"/>
                  <a:gd name="T16" fmla="*/ 95 w 153"/>
                  <a:gd name="T17" fmla="*/ 168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3" h="168">
                    <a:moveTo>
                      <a:pt x="95" y="168"/>
                    </a:moveTo>
                    <a:lnTo>
                      <a:pt x="153" y="0"/>
                    </a:lnTo>
                    <a:lnTo>
                      <a:pt x="66" y="0"/>
                    </a:lnTo>
                    <a:lnTo>
                      <a:pt x="0" y="164"/>
                    </a:lnTo>
                    <a:lnTo>
                      <a:pt x="77" y="166"/>
                    </a:lnTo>
                    <a:lnTo>
                      <a:pt x="20" y="154"/>
                    </a:lnTo>
                    <a:lnTo>
                      <a:pt x="77" y="10"/>
                    </a:lnTo>
                    <a:lnTo>
                      <a:pt x="128" y="12"/>
                    </a:lnTo>
                    <a:lnTo>
                      <a:pt x="95" y="168"/>
                    </a:lnTo>
                    <a:close/>
                  </a:path>
                </a:pathLst>
              </a:cu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98" name="ïşḻîdé"/>
              <p:cNvSpPr/>
              <p:nvPr/>
            </p:nvSpPr>
            <p:spPr bwMode="auto">
              <a:xfrm>
                <a:off x="1696639" y="3613061"/>
                <a:ext cx="9811621" cy="783309"/>
              </a:xfrm>
              <a:custGeom>
                <a:avLst/>
                <a:gdLst>
                  <a:gd name="T0" fmla="*/ 0 w 2798"/>
                  <a:gd name="T1" fmla="*/ 138 h 223"/>
                  <a:gd name="T2" fmla="*/ 11 w 2798"/>
                  <a:gd name="T3" fmla="*/ 167 h 223"/>
                  <a:gd name="T4" fmla="*/ 346 w 2798"/>
                  <a:gd name="T5" fmla="*/ 144 h 223"/>
                  <a:gd name="T6" fmla="*/ 712 w 2798"/>
                  <a:gd name="T7" fmla="*/ 66 h 223"/>
                  <a:gd name="T8" fmla="*/ 966 w 2798"/>
                  <a:gd name="T9" fmla="*/ 73 h 223"/>
                  <a:gd name="T10" fmla="*/ 2798 w 2798"/>
                  <a:gd name="T11" fmla="*/ 223 h 223"/>
                  <a:gd name="T12" fmla="*/ 858 w 2798"/>
                  <a:gd name="T13" fmla="*/ 22 h 223"/>
                  <a:gd name="T14" fmla="*/ 479 w 2798"/>
                  <a:gd name="T15" fmla="*/ 66 h 223"/>
                  <a:gd name="T16" fmla="*/ 199 w 2798"/>
                  <a:gd name="T17" fmla="*/ 144 h 223"/>
                  <a:gd name="T18" fmla="*/ 0 w 2798"/>
                  <a:gd name="T19" fmla="*/ 138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98" h="223">
                    <a:moveTo>
                      <a:pt x="0" y="138"/>
                    </a:moveTo>
                    <a:cubicBezTo>
                      <a:pt x="0" y="138"/>
                      <a:pt x="0" y="156"/>
                      <a:pt x="11" y="167"/>
                    </a:cubicBezTo>
                    <a:cubicBezTo>
                      <a:pt x="11" y="167"/>
                      <a:pt x="217" y="187"/>
                      <a:pt x="346" y="144"/>
                    </a:cubicBezTo>
                    <a:cubicBezTo>
                      <a:pt x="346" y="144"/>
                      <a:pt x="548" y="76"/>
                      <a:pt x="712" y="66"/>
                    </a:cubicBezTo>
                    <a:cubicBezTo>
                      <a:pt x="712" y="66"/>
                      <a:pt x="859" y="61"/>
                      <a:pt x="966" y="73"/>
                    </a:cubicBezTo>
                    <a:cubicBezTo>
                      <a:pt x="1274" y="89"/>
                      <a:pt x="2798" y="223"/>
                      <a:pt x="2798" y="223"/>
                    </a:cubicBezTo>
                    <a:cubicBezTo>
                      <a:pt x="858" y="22"/>
                      <a:pt x="858" y="22"/>
                      <a:pt x="858" y="22"/>
                    </a:cubicBezTo>
                    <a:cubicBezTo>
                      <a:pt x="858" y="22"/>
                      <a:pt x="696" y="0"/>
                      <a:pt x="479" y="66"/>
                    </a:cubicBezTo>
                    <a:cubicBezTo>
                      <a:pt x="479" y="66"/>
                      <a:pt x="300" y="140"/>
                      <a:pt x="199" y="144"/>
                    </a:cubicBezTo>
                    <a:cubicBezTo>
                      <a:pt x="199" y="144"/>
                      <a:pt x="22" y="145"/>
                      <a:pt x="0" y="138"/>
                    </a:cubicBezTo>
                    <a:close/>
                  </a:path>
                </a:pathLst>
              </a:cu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99" name="iśļíďè"/>
              <p:cNvSpPr/>
              <p:nvPr/>
            </p:nvSpPr>
            <p:spPr bwMode="auto">
              <a:xfrm>
                <a:off x="3825417" y="2416152"/>
                <a:ext cx="7682844" cy="1980219"/>
              </a:xfrm>
              <a:custGeom>
                <a:avLst/>
                <a:gdLst>
                  <a:gd name="T0" fmla="*/ 0 w 2191"/>
                  <a:gd name="T1" fmla="*/ 165 h 564"/>
                  <a:gd name="T2" fmla="*/ 360 w 2191"/>
                  <a:gd name="T3" fmla="*/ 54 h 564"/>
                  <a:gd name="T4" fmla="*/ 2191 w 2191"/>
                  <a:gd name="T5" fmla="*/ 564 h 564"/>
                  <a:gd name="T6" fmla="*/ 359 w 2191"/>
                  <a:gd name="T7" fmla="*/ 70 h 564"/>
                  <a:gd name="T8" fmla="*/ 0 w 2191"/>
                  <a:gd name="T9" fmla="*/ 165 h 564"/>
                </a:gdLst>
                <a:ahLst/>
                <a:cxnLst>
                  <a:cxn ang="0">
                    <a:pos x="T0" y="T1"/>
                  </a:cxn>
                  <a:cxn ang="0">
                    <a:pos x="T2" y="T3"/>
                  </a:cxn>
                  <a:cxn ang="0">
                    <a:pos x="T4" y="T5"/>
                  </a:cxn>
                  <a:cxn ang="0">
                    <a:pos x="T6" y="T7"/>
                  </a:cxn>
                  <a:cxn ang="0">
                    <a:pos x="T8" y="T9"/>
                  </a:cxn>
                </a:cxnLst>
                <a:rect l="0" t="0" r="r" b="b"/>
                <a:pathLst>
                  <a:path w="2191" h="564">
                    <a:moveTo>
                      <a:pt x="0" y="165"/>
                    </a:moveTo>
                    <a:cubicBezTo>
                      <a:pt x="0" y="165"/>
                      <a:pt x="139" y="0"/>
                      <a:pt x="360" y="54"/>
                    </a:cubicBezTo>
                    <a:cubicBezTo>
                      <a:pt x="2191" y="564"/>
                      <a:pt x="2191" y="564"/>
                      <a:pt x="2191" y="564"/>
                    </a:cubicBezTo>
                    <a:cubicBezTo>
                      <a:pt x="359" y="70"/>
                      <a:pt x="359" y="70"/>
                      <a:pt x="359" y="70"/>
                    </a:cubicBezTo>
                    <a:cubicBezTo>
                      <a:pt x="359" y="70"/>
                      <a:pt x="183" y="9"/>
                      <a:pt x="0" y="165"/>
                    </a:cubicBezTo>
                    <a:close/>
                  </a:path>
                </a:pathLst>
              </a:cu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00" name="íš1íďè"/>
              <p:cNvSpPr/>
              <p:nvPr/>
            </p:nvSpPr>
            <p:spPr bwMode="auto">
              <a:xfrm>
                <a:off x="9127946" y="3889920"/>
                <a:ext cx="433859" cy="266730"/>
              </a:xfrm>
              <a:custGeom>
                <a:avLst/>
                <a:gdLst>
                  <a:gd name="T0" fmla="*/ 257 w 257"/>
                  <a:gd name="T1" fmla="*/ 56 h 158"/>
                  <a:gd name="T2" fmla="*/ 0 w 257"/>
                  <a:gd name="T3" fmla="*/ 0 h 158"/>
                  <a:gd name="T4" fmla="*/ 0 w 257"/>
                  <a:gd name="T5" fmla="*/ 125 h 158"/>
                  <a:gd name="T6" fmla="*/ 257 w 257"/>
                  <a:gd name="T7" fmla="*/ 158 h 158"/>
                  <a:gd name="T8" fmla="*/ 257 w 257"/>
                  <a:gd name="T9" fmla="*/ 56 h 158"/>
                </a:gdLst>
                <a:ahLst/>
                <a:cxnLst>
                  <a:cxn ang="0">
                    <a:pos x="T0" y="T1"/>
                  </a:cxn>
                  <a:cxn ang="0">
                    <a:pos x="T2" y="T3"/>
                  </a:cxn>
                  <a:cxn ang="0">
                    <a:pos x="T4" y="T5"/>
                  </a:cxn>
                  <a:cxn ang="0">
                    <a:pos x="T6" y="T7"/>
                  </a:cxn>
                  <a:cxn ang="0">
                    <a:pos x="T8" y="T9"/>
                  </a:cxn>
                </a:cxnLst>
                <a:rect l="0" t="0" r="r" b="b"/>
                <a:pathLst>
                  <a:path w="257" h="158">
                    <a:moveTo>
                      <a:pt x="257" y="56"/>
                    </a:moveTo>
                    <a:lnTo>
                      <a:pt x="0" y="0"/>
                    </a:lnTo>
                    <a:lnTo>
                      <a:pt x="0" y="125"/>
                    </a:lnTo>
                    <a:lnTo>
                      <a:pt x="257" y="158"/>
                    </a:lnTo>
                    <a:lnTo>
                      <a:pt x="257" y="56"/>
                    </a:lnTo>
                    <a:close/>
                  </a:path>
                </a:pathLst>
              </a:cu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01" name="iṥlïḑè"/>
              <p:cNvSpPr/>
              <p:nvPr/>
            </p:nvSpPr>
            <p:spPr bwMode="auto">
              <a:xfrm>
                <a:off x="7934413" y="3633319"/>
                <a:ext cx="969007" cy="438923"/>
              </a:xfrm>
              <a:custGeom>
                <a:avLst/>
                <a:gdLst>
                  <a:gd name="T0" fmla="*/ 574 w 574"/>
                  <a:gd name="T1" fmla="*/ 123 h 260"/>
                  <a:gd name="T2" fmla="*/ 0 w 574"/>
                  <a:gd name="T3" fmla="*/ 0 h 260"/>
                  <a:gd name="T4" fmla="*/ 0 w 574"/>
                  <a:gd name="T5" fmla="*/ 188 h 260"/>
                  <a:gd name="T6" fmla="*/ 574 w 574"/>
                  <a:gd name="T7" fmla="*/ 260 h 260"/>
                  <a:gd name="T8" fmla="*/ 574 w 574"/>
                  <a:gd name="T9" fmla="*/ 123 h 260"/>
                </a:gdLst>
                <a:ahLst/>
                <a:cxnLst>
                  <a:cxn ang="0">
                    <a:pos x="T0" y="T1"/>
                  </a:cxn>
                  <a:cxn ang="0">
                    <a:pos x="T2" y="T3"/>
                  </a:cxn>
                  <a:cxn ang="0">
                    <a:pos x="T4" y="T5"/>
                  </a:cxn>
                  <a:cxn ang="0">
                    <a:pos x="T6" y="T7"/>
                  </a:cxn>
                  <a:cxn ang="0">
                    <a:pos x="T8" y="T9"/>
                  </a:cxn>
                </a:cxnLst>
                <a:rect l="0" t="0" r="r" b="b"/>
                <a:pathLst>
                  <a:path w="574" h="260">
                    <a:moveTo>
                      <a:pt x="574" y="123"/>
                    </a:moveTo>
                    <a:lnTo>
                      <a:pt x="0" y="0"/>
                    </a:lnTo>
                    <a:lnTo>
                      <a:pt x="0" y="188"/>
                    </a:lnTo>
                    <a:lnTo>
                      <a:pt x="574" y="260"/>
                    </a:lnTo>
                    <a:lnTo>
                      <a:pt x="574" y="123"/>
                    </a:lnTo>
                    <a:close/>
                  </a:path>
                </a:pathLst>
              </a:cu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02" name="îśḷïḑè"/>
              <p:cNvSpPr/>
              <p:nvPr/>
            </p:nvSpPr>
            <p:spPr bwMode="auto">
              <a:xfrm>
                <a:off x="5733044" y="3164009"/>
                <a:ext cx="1754005" cy="729288"/>
              </a:xfrm>
              <a:custGeom>
                <a:avLst/>
                <a:gdLst>
                  <a:gd name="T0" fmla="*/ 0 w 1039"/>
                  <a:gd name="T1" fmla="*/ 301 h 432"/>
                  <a:gd name="T2" fmla="*/ 1039 w 1039"/>
                  <a:gd name="T3" fmla="*/ 432 h 432"/>
                  <a:gd name="T4" fmla="*/ 1039 w 1039"/>
                  <a:gd name="T5" fmla="*/ 222 h 432"/>
                  <a:gd name="T6" fmla="*/ 0 w 1039"/>
                  <a:gd name="T7" fmla="*/ 0 h 432"/>
                  <a:gd name="T8" fmla="*/ 0 w 1039"/>
                  <a:gd name="T9" fmla="*/ 301 h 432"/>
                </a:gdLst>
                <a:ahLst/>
                <a:cxnLst>
                  <a:cxn ang="0">
                    <a:pos x="T0" y="T1"/>
                  </a:cxn>
                  <a:cxn ang="0">
                    <a:pos x="T2" y="T3"/>
                  </a:cxn>
                  <a:cxn ang="0">
                    <a:pos x="T4" y="T5"/>
                  </a:cxn>
                  <a:cxn ang="0">
                    <a:pos x="T6" y="T7"/>
                  </a:cxn>
                  <a:cxn ang="0">
                    <a:pos x="T8" y="T9"/>
                  </a:cxn>
                </a:cxnLst>
                <a:rect l="0" t="0" r="r" b="b"/>
                <a:pathLst>
                  <a:path w="1039" h="432">
                    <a:moveTo>
                      <a:pt x="0" y="301"/>
                    </a:moveTo>
                    <a:lnTo>
                      <a:pt x="1039" y="432"/>
                    </a:lnTo>
                    <a:lnTo>
                      <a:pt x="1039" y="222"/>
                    </a:lnTo>
                    <a:lnTo>
                      <a:pt x="0" y="0"/>
                    </a:lnTo>
                    <a:lnTo>
                      <a:pt x="0" y="301"/>
                    </a:lnTo>
                    <a:close/>
                  </a:path>
                </a:pathLst>
              </a:cu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03" name="íšľidè"/>
              <p:cNvSpPr/>
              <p:nvPr/>
            </p:nvSpPr>
            <p:spPr bwMode="auto">
              <a:xfrm>
                <a:off x="10150974" y="4107694"/>
                <a:ext cx="140118" cy="140118"/>
              </a:xfrm>
              <a:custGeom>
                <a:avLst/>
                <a:gdLst>
                  <a:gd name="T0" fmla="*/ 83 w 83"/>
                  <a:gd name="T1" fmla="*/ 19 h 83"/>
                  <a:gd name="T2" fmla="*/ 0 w 83"/>
                  <a:gd name="T3" fmla="*/ 0 h 83"/>
                  <a:gd name="T4" fmla="*/ 0 w 83"/>
                  <a:gd name="T5" fmla="*/ 73 h 83"/>
                  <a:gd name="T6" fmla="*/ 83 w 83"/>
                  <a:gd name="T7" fmla="*/ 83 h 83"/>
                  <a:gd name="T8" fmla="*/ 83 w 83"/>
                  <a:gd name="T9" fmla="*/ 19 h 83"/>
                </a:gdLst>
                <a:ahLst/>
                <a:cxnLst>
                  <a:cxn ang="0">
                    <a:pos x="T0" y="T1"/>
                  </a:cxn>
                  <a:cxn ang="0">
                    <a:pos x="T2" y="T3"/>
                  </a:cxn>
                  <a:cxn ang="0">
                    <a:pos x="T4" y="T5"/>
                  </a:cxn>
                  <a:cxn ang="0">
                    <a:pos x="T6" y="T7"/>
                  </a:cxn>
                  <a:cxn ang="0">
                    <a:pos x="T8" y="T9"/>
                  </a:cxn>
                </a:cxnLst>
                <a:rect l="0" t="0" r="r" b="b"/>
                <a:pathLst>
                  <a:path w="83" h="83">
                    <a:moveTo>
                      <a:pt x="83" y="19"/>
                    </a:moveTo>
                    <a:lnTo>
                      <a:pt x="0" y="0"/>
                    </a:lnTo>
                    <a:lnTo>
                      <a:pt x="0" y="73"/>
                    </a:lnTo>
                    <a:lnTo>
                      <a:pt x="83" y="83"/>
                    </a:lnTo>
                    <a:lnTo>
                      <a:pt x="83" y="19"/>
                    </a:lnTo>
                    <a:close/>
                  </a:path>
                </a:pathLst>
              </a:cu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04" name="îṧļîḓê"/>
              <p:cNvSpPr/>
              <p:nvPr/>
            </p:nvSpPr>
            <p:spPr bwMode="auto">
              <a:xfrm>
                <a:off x="9717116" y="4016533"/>
                <a:ext cx="280236" cy="197516"/>
              </a:xfrm>
              <a:custGeom>
                <a:avLst/>
                <a:gdLst>
                  <a:gd name="T0" fmla="*/ 166 w 166"/>
                  <a:gd name="T1" fmla="*/ 38 h 117"/>
                  <a:gd name="T2" fmla="*/ 0 w 166"/>
                  <a:gd name="T3" fmla="*/ 0 h 117"/>
                  <a:gd name="T4" fmla="*/ 0 w 166"/>
                  <a:gd name="T5" fmla="*/ 94 h 117"/>
                  <a:gd name="T6" fmla="*/ 166 w 166"/>
                  <a:gd name="T7" fmla="*/ 117 h 117"/>
                  <a:gd name="T8" fmla="*/ 166 w 166"/>
                  <a:gd name="T9" fmla="*/ 38 h 117"/>
                </a:gdLst>
                <a:ahLst/>
                <a:cxnLst>
                  <a:cxn ang="0">
                    <a:pos x="T0" y="T1"/>
                  </a:cxn>
                  <a:cxn ang="0">
                    <a:pos x="T2" y="T3"/>
                  </a:cxn>
                  <a:cxn ang="0">
                    <a:pos x="T4" y="T5"/>
                  </a:cxn>
                  <a:cxn ang="0">
                    <a:pos x="T6" y="T7"/>
                  </a:cxn>
                  <a:cxn ang="0">
                    <a:pos x="T8" y="T9"/>
                  </a:cxn>
                </a:cxnLst>
                <a:rect l="0" t="0" r="r" b="b"/>
                <a:pathLst>
                  <a:path w="166" h="117">
                    <a:moveTo>
                      <a:pt x="166" y="38"/>
                    </a:moveTo>
                    <a:lnTo>
                      <a:pt x="0" y="0"/>
                    </a:lnTo>
                    <a:lnTo>
                      <a:pt x="0" y="94"/>
                    </a:lnTo>
                    <a:lnTo>
                      <a:pt x="166" y="117"/>
                    </a:lnTo>
                    <a:lnTo>
                      <a:pt x="166" y="38"/>
                    </a:lnTo>
                    <a:close/>
                  </a:path>
                </a:pathLst>
              </a:cu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05" name="îsľïdé"/>
              <p:cNvSpPr/>
              <p:nvPr/>
            </p:nvSpPr>
            <p:spPr bwMode="auto">
              <a:xfrm>
                <a:off x="4071889" y="2844946"/>
                <a:ext cx="1114190" cy="757987"/>
              </a:xfrm>
              <a:custGeom>
                <a:avLst/>
                <a:gdLst>
                  <a:gd name="T0" fmla="*/ 318 w 318"/>
                  <a:gd name="T1" fmla="*/ 58 h 216"/>
                  <a:gd name="T2" fmla="*/ 241 w 318"/>
                  <a:gd name="T3" fmla="*/ 41 h 216"/>
                  <a:gd name="T4" fmla="*/ 0 w 318"/>
                  <a:gd name="T5" fmla="*/ 176 h 216"/>
                  <a:gd name="T6" fmla="*/ 318 w 318"/>
                  <a:gd name="T7" fmla="*/ 216 h 216"/>
                  <a:gd name="T8" fmla="*/ 318 w 318"/>
                  <a:gd name="T9" fmla="*/ 58 h 216"/>
                </a:gdLst>
                <a:ahLst/>
                <a:cxnLst>
                  <a:cxn ang="0">
                    <a:pos x="T0" y="T1"/>
                  </a:cxn>
                  <a:cxn ang="0">
                    <a:pos x="T2" y="T3"/>
                  </a:cxn>
                  <a:cxn ang="0">
                    <a:pos x="T4" y="T5"/>
                  </a:cxn>
                  <a:cxn ang="0">
                    <a:pos x="T6" y="T7"/>
                  </a:cxn>
                  <a:cxn ang="0">
                    <a:pos x="T8" y="T9"/>
                  </a:cxn>
                </a:cxnLst>
                <a:rect l="0" t="0" r="r" b="b"/>
                <a:pathLst>
                  <a:path w="318" h="216">
                    <a:moveTo>
                      <a:pt x="318" y="58"/>
                    </a:moveTo>
                    <a:cubicBezTo>
                      <a:pt x="241" y="41"/>
                      <a:pt x="241" y="41"/>
                      <a:pt x="241" y="41"/>
                    </a:cubicBezTo>
                    <a:cubicBezTo>
                      <a:pt x="241" y="41"/>
                      <a:pt x="119" y="0"/>
                      <a:pt x="0" y="176"/>
                    </a:cubicBezTo>
                    <a:cubicBezTo>
                      <a:pt x="318" y="216"/>
                      <a:pt x="318" y="216"/>
                      <a:pt x="318" y="216"/>
                    </a:cubicBezTo>
                    <a:lnTo>
                      <a:pt x="318" y="58"/>
                    </a:lnTo>
                    <a:close/>
                  </a:path>
                </a:pathLst>
              </a:cu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06" name="îśľíḑè"/>
              <p:cNvSpPr/>
              <p:nvPr/>
            </p:nvSpPr>
            <p:spPr bwMode="auto">
              <a:xfrm>
                <a:off x="10404199" y="4165092"/>
                <a:ext cx="1104061" cy="231279"/>
              </a:xfrm>
              <a:custGeom>
                <a:avLst/>
                <a:gdLst>
                  <a:gd name="T0" fmla="*/ 0 w 654"/>
                  <a:gd name="T1" fmla="*/ 0 h 137"/>
                  <a:gd name="T2" fmla="*/ 0 w 654"/>
                  <a:gd name="T3" fmla="*/ 58 h 137"/>
                  <a:gd name="T4" fmla="*/ 654 w 654"/>
                  <a:gd name="T5" fmla="*/ 137 h 137"/>
                  <a:gd name="T6" fmla="*/ 0 w 654"/>
                  <a:gd name="T7" fmla="*/ 0 h 137"/>
                </a:gdLst>
                <a:ahLst/>
                <a:cxnLst>
                  <a:cxn ang="0">
                    <a:pos x="T0" y="T1"/>
                  </a:cxn>
                  <a:cxn ang="0">
                    <a:pos x="T2" y="T3"/>
                  </a:cxn>
                  <a:cxn ang="0">
                    <a:pos x="T4" y="T5"/>
                  </a:cxn>
                  <a:cxn ang="0">
                    <a:pos x="T6" y="T7"/>
                  </a:cxn>
                </a:cxnLst>
                <a:rect l="0" t="0" r="r" b="b"/>
                <a:pathLst>
                  <a:path w="654" h="137">
                    <a:moveTo>
                      <a:pt x="0" y="0"/>
                    </a:moveTo>
                    <a:lnTo>
                      <a:pt x="0" y="58"/>
                    </a:lnTo>
                    <a:lnTo>
                      <a:pt x="654" y="137"/>
                    </a:lnTo>
                    <a:lnTo>
                      <a:pt x="0" y="0"/>
                    </a:lnTo>
                    <a:close/>
                  </a:path>
                </a:pathLst>
              </a:cu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07" name="ïšlîdê"/>
              <p:cNvSpPr/>
              <p:nvPr/>
            </p:nvSpPr>
            <p:spPr bwMode="auto">
              <a:xfrm>
                <a:off x="4157985" y="4617521"/>
                <a:ext cx="57398" cy="77656"/>
              </a:xfrm>
              <a:prstGeom prst="ellipse">
                <a:avLst/>
              </a:prstGeom>
              <a:solidFill>
                <a:srgbClr val="EFECD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08" name="ïśḷíďe"/>
              <p:cNvSpPr/>
              <p:nvPr/>
            </p:nvSpPr>
            <p:spPr bwMode="auto">
              <a:xfrm>
                <a:off x="4021244" y="4494284"/>
                <a:ext cx="145182" cy="322440"/>
              </a:xfrm>
              <a:custGeom>
                <a:avLst/>
                <a:gdLst>
                  <a:gd name="T0" fmla="*/ 40 w 41"/>
                  <a:gd name="T1" fmla="*/ 90 h 92"/>
                  <a:gd name="T2" fmla="*/ 8 w 41"/>
                  <a:gd name="T3" fmla="*/ 46 h 92"/>
                  <a:gd name="T4" fmla="*/ 40 w 41"/>
                  <a:gd name="T5" fmla="*/ 2 h 92"/>
                  <a:gd name="T6" fmla="*/ 41 w 41"/>
                  <a:gd name="T7" fmla="*/ 2 h 92"/>
                  <a:gd name="T8" fmla="*/ 32 w 41"/>
                  <a:gd name="T9" fmla="*/ 0 h 92"/>
                  <a:gd name="T10" fmla="*/ 0 w 41"/>
                  <a:gd name="T11" fmla="*/ 46 h 92"/>
                  <a:gd name="T12" fmla="*/ 32 w 41"/>
                  <a:gd name="T13" fmla="*/ 92 h 92"/>
                  <a:gd name="T14" fmla="*/ 41 w 41"/>
                  <a:gd name="T15" fmla="*/ 90 h 92"/>
                  <a:gd name="T16" fmla="*/ 40 w 41"/>
                  <a:gd name="T17" fmla="*/ 9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92">
                    <a:moveTo>
                      <a:pt x="40" y="90"/>
                    </a:moveTo>
                    <a:cubicBezTo>
                      <a:pt x="22" y="90"/>
                      <a:pt x="8" y="70"/>
                      <a:pt x="8" y="46"/>
                    </a:cubicBezTo>
                    <a:cubicBezTo>
                      <a:pt x="8" y="22"/>
                      <a:pt x="22" y="2"/>
                      <a:pt x="40" y="2"/>
                    </a:cubicBezTo>
                    <a:cubicBezTo>
                      <a:pt x="40" y="2"/>
                      <a:pt x="40" y="2"/>
                      <a:pt x="41" y="2"/>
                    </a:cubicBezTo>
                    <a:cubicBezTo>
                      <a:pt x="38" y="1"/>
                      <a:pt x="35" y="0"/>
                      <a:pt x="32" y="0"/>
                    </a:cubicBezTo>
                    <a:cubicBezTo>
                      <a:pt x="14" y="0"/>
                      <a:pt x="0" y="21"/>
                      <a:pt x="0" y="46"/>
                    </a:cubicBezTo>
                    <a:cubicBezTo>
                      <a:pt x="0" y="71"/>
                      <a:pt x="14" y="92"/>
                      <a:pt x="32" y="92"/>
                    </a:cubicBezTo>
                    <a:cubicBezTo>
                      <a:pt x="35" y="92"/>
                      <a:pt x="38" y="91"/>
                      <a:pt x="41" y="90"/>
                    </a:cubicBezTo>
                    <a:cubicBezTo>
                      <a:pt x="40" y="90"/>
                      <a:pt x="40" y="90"/>
                      <a:pt x="40" y="90"/>
                    </a:cubicBezTo>
                    <a:close/>
                  </a:path>
                </a:pathLst>
              </a:custGeom>
              <a:solidFill>
                <a:srgbClr val="EFECD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09" name="ïsḻîďe"/>
              <p:cNvSpPr/>
              <p:nvPr/>
            </p:nvSpPr>
            <p:spPr bwMode="auto">
              <a:xfrm>
                <a:off x="2419174" y="4114447"/>
                <a:ext cx="1949832" cy="484504"/>
              </a:xfrm>
              <a:custGeom>
                <a:avLst/>
                <a:gdLst>
                  <a:gd name="T0" fmla="*/ 0 w 556"/>
                  <a:gd name="T1" fmla="*/ 138 h 138"/>
                  <a:gd name="T2" fmla="*/ 556 w 556"/>
                  <a:gd name="T3" fmla="*/ 0 h 138"/>
                  <a:gd name="T4" fmla="*/ 0 w 556"/>
                  <a:gd name="T5" fmla="*/ 138 h 138"/>
                </a:gdLst>
                <a:ahLst/>
                <a:cxnLst>
                  <a:cxn ang="0">
                    <a:pos x="T0" y="T1"/>
                  </a:cxn>
                  <a:cxn ang="0">
                    <a:pos x="T2" y="T3"/>
                  </a:cxn>
                  <a:cxn ang="0">
                    <a:pos x="T4" y="T5"/>
                  </a:cxn>
                </a:cxnLst>
                <a:rect l="0" t="0" r="r" b="b"/>
                <a:pathLst>
                  <a:path w="556" h="138">
                    <a:moveTo>
                      <a:pt x="0" y="138"/>
                    </a:moveTo>
                    <a:cubicBezTo>
                      <a:pt x="278" y="108"/>
                      <a:pt x="264" y="11"/>
                      <a:pt x="556" y="0"/>
                    </a:cubicBezTo>
                    <a:cubicBezTo>
                      <a:pt x="303" y="20"/>
                      <a:pt x="271" y="127"/>
                      <a:pt x="0" y="138"/>
                    </a:cubicBezTo>
                    <a:close/>
                  </a:path>
                </a:pathLst>
              </a:cu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grpSp>
        <p:grpSp>
          <p:nvGrpSpPr>
            <p:cNvPr id="710" name="组合 709"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nvGrpSpPr>
          <p:grpSpPr>
            <a:xfrm>
              <a:off x="6915738" y="2191858"/>
              <a:ext cx="830264" cy="1343018"/>
              <a:chOff x="4713288" y="1179513"/>
              <a:chExt cx="2781300" cy="4498975"/>
            </a:xfrm>
          </p:grpSpPr>
          <p:sp>
            <p:nvSpPr>
              <p:cNvPr id="711" name="i$ļïďe"/>
              <p:cNvSpPr/>
              <p:nvPr/>
            </p:nvSpPr>
            <p:spPr bwMode="auto">
              <a:xfrm>
                <a:off x="6251575" y="4425950"/>
                <a:ext cx="877888" cy="744538"/>
              </a:xfrm>
              <a:custGeom>
                <a:avLst/>
                <a:gdLst>
                  <a:gd name="T0" fmla="*/ 48 w 48"/>
                  <a:gd name="T1" fmla="*/ 23 h 41"/>
                  <a:gd name="T2" fmla="*/ 10 w 48"/>
                  <a:gd name="T3" fmla="*/ 0 h 41"/>
                  <a:gd name="T4" fmla="*/ 0 w 48"/>
                  <a:gd name="T5" fmla="*/ 41 h 41"/>
                  <a:gd name="T6" fmla="*/ 48 w 48"/>
                  <a:gd name="T7" fmla="*/ 41 h 41"/>
                  <a:gd name="T8" fmla="*/ 48 w 48"/>
                  <a:gd name="T9" fmla="*/ 23 h 41"/>
                </a:gdLst>
                <a:ahLst/>
                <a:cxnLst>
                  <a:cxn ang="0">
                    <a:pos x="T0" y="T1"/>
                  </a:cxn>
                  <a:cxn ang="0">
                    <a:pos x="T2" y="T3"/>
                  </a:cxn>
                  <a:cxn ang="0">
                    <a:pos x="T4" y="T5"/>
                  </a:cxn>
                  <a:cxn ang="0">
                    <a:pos x="T6" y="T7"/>
                  </a:cxn>
                  <a:cxn ang="0">
                    <a:pos x="T8" y="T9"/>
                  </a:cxn>
                </a:cxnLst>
                <a:rect l="0" t="0" r="r" b="b"/>
                <a:pathLst>
                  <a:path w="48" h="41">
                    <a:moveTo>
                      <a:pt x="48" y="23"/>
                    </a:moveTo>
                    <a:cubicBezTo>
                      <a:pt x="15" y="16"/>
                      <a:pt x="10" y="0"/>
                      <a:pt x="10" y="0"/>
                    </a:cubicBezTo>
                    <a:cubicBezTo>
                      <a:pt x="0" y="41"/>
                      <a:pt x="0" y="41"/>
                      <a:pt x="0" y="41"/>
                    </a:cubicBezTo>
                    <a:cubicBezTo>
                      <a:pt x="10" y="36"/>
                      <a:pt x="31" y="36"/>
                      <a:pt x="48" y="41"/>
                    </a:cubicBezTo>
                    <a:lnTo>
                      <a:pt x="48" y="23"/>
                    </a:lnTo>
                    <a:close/>
                  </a:path>
                </a:pathLst>
              </a:custGeom>
              <a:solidFill>
                <a:srgbClr val="3C364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12" name="íSḷidè"/>
              <p:cNvSpPr/>
              <p:nvPr/>
            </p:nvSpPr>
            <p:spPr bwMode="auto">
              <a:xfrm>
                <a:off x="6946900" y="4064000"/>
                <a:ext cx="547688" cy="1614488"/>
              </a:xfrm>
              <a:custGeom>
                <a:avLst/>
                <a:gdLst>
                  <a:gd name="T0" fmla="*/ 15 w 30"/>
                  <a:gd name="T1" fmla="*/ 0 h 89"/>
                  <a:gd name="T2" fmla="*/ 3 w 30"/>
                  <a:gd name="T3" fmla="*/ 22 h 89"/>
                  <a:gd name="T4" fmla="*/ 0 w 30"/>
                  <a:gd name="T5" fmla="*/ 36 h 89"/>
                  <a:gd name="T6" fmla="*/ 1 w 30"/>
                  <a:gd name="T7" fmla="*/ 50 h 89"/>
                  <a:gd name="T8" fmla="*/ 8 w 30"/>
                  <a:gd name="T9" fmla="*/ 78 h 89"/>
                  <a:gd name="T10" fmla="*/ 11 w 30"/>
                  <a:gd name="T11" fmla="*/ 85 h 89"/>
                  <a:gd name="T12" fmla="*/ 12 w 30"/>
                  <a:gd name="T13" fmla="*/ 88 h 89"/>
                  <a:gd name="T14" fmla="*/ 13 w 30"/>
                  <a:gd name="T15" fmla="*/ 88 h 89"/>
                  <a:gd name="T16" fmla="*/ 15 w 30"/>
                  <a:gd name="T17" fmla="*/ 88 h 89"/>
                  <a:gd name="T18" fmla="*/ 17 w 30"/>
                  <a:gd name="T19" fmla="*/ 88 h 89"/>
                  <a:gd name="T20" fmla="*/ 19 w 30"/>
                  <a:gd name="T21" fmla="*/ 88 h 89"/>
                  <a:gd name="T22" fmla="*/ 19 w 30"/>
                  <a:gd name="T23" fmla="*/ 87 h 89"/>
                  <a:gd name="T24" fmla="*/ 20 w 30"/>
                  <a:gd name="T25" fmla="*/ 85 h 89"/>
                  <a:gd name="T26" fmla="*/ 23 w 30"/>
                  <a:gd name="T27" fmla="*/ 78 h 89"/>
                  <a:gd name="T28" fmla="*/ 29 w 30"/>
                  <a:gd name="T29" fmla="*/ 50 h 89"/>
                  <a:gd name="T30" fmla="*/ 30 w 30"/>
                  <a:gd name="T31" fmla="*/ 35 h 89"/>
                  <a:gd name="T32" fmla="*/ 28 w 30"/>
                  <a:gd name="T33" fmla="*/ 21 h 89"/>
                  <a:gd name="T34" fmla="*/ 23 w 30"/>
                  <a:gd name="T35" fmla="*/ 9 h 89"/>
                  <a:gd name="T36" fmla="*/ 18 w 30"/>
                  <a:gd name="T37" fmla="*/ 3 h 89"/>
                  <a:gd name="T38" fmla="*/ 15 w 30"/>
                  <a:gd name="T39"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0" h="89">
                    <a:moveTo>
                      <a:pt x="15" y="0"/>
                    </a:moveTo>
                    <a:cubicBezTo>
                      <a:pt x="8" y="6"/>
                      <a:pt x="5" y="14"/>
                      <a:pt x="3" y="22"/>
                    </a:cubicBezTo>
                    <a:cubicBezTo>
                      <a:pt x="1" y="26"/>
                      <a:pt x="1" y="31"/>
                      <a:pt x="0" y="36"/>
                    </a:cubicBezTo>
                    <a:cubicBezTo>
                      <a:pt x="0" y="41"/>
                      <a:pt x="1" y="46"/>
                      <a:pt x="1" y="50"/>
                    </a:cubicBezTo>
                    <a:cubicBezTo>
                      <a:pt x="3" y="60"/>
                      <a:pt x="4" y="69"/>
                      <a:pt x="8" y="78"/>
                    </a:cubicBezTo>
                    <a:cubicBezTo>
                      <a:pt x="9" y="81"/>
                      <a:pt x="9" y="83"/>
                      <a:pt x="11" y="85"/>
                    </a:cubicBezTo>
                    <a:cubicBezTo>
                      <a:pt x="11" y="86"/>
                      <a:pt x="11" y="87"/>
                      <a:pt x="12" y="88"/>
                    </a:cubicBezTo>
                    <a:cubicBezTo>
                      <a:pt x="12" y="88"/>
                      <a:pt x="12" y="88"/>
                      <a:pt x="13" y="88"/>
                    </a:cubicBezTo>
                    <a:cubicBezTo>
                      <a:pt x="14" y="88"/>
                      <a:pt x="14" y="88"/>
                      <a:pt x="15" y="88"/>
                    </a:cubicBezTo>
                    <a:cubicBezTo>
                      <a:pt x="16" y="88"/>
                      <a:pt x="16" y="88"/>
                      <a:pt x="17" y="88"/>
                    </a:cubicBezTo>
                    <a:cubicBezTo>
                      <a:pt x="18" y="88"/>
                      <a:pt x="18" y="89"/>
                      <a:pt x="19" y="88"/>
                    </a:cubicBezTo>
                    <a:cubicBezTo>
                      <a:pt x="19" y="88"/>
                      <a:pt x="19" y="87"/>
                      <a:pt x="19" y="87"/>
                    </a:cubicBezTo>
                    <a:cubicBezTo>
                      <a:pt x="20" y="86"/>
                      <a:pt x="20" y="86"/>
                      <a:pt x="20" y="85"/>
                    </a:cubicBezTo>
                    <a:cubicBezTo>
                      <a:pt x="21" y="83"/>
                      <a:pt x="22" y="80"/>
                      <a:pt x="23" y="78"/>
                    </a:cubicBezTo>
                    <a:cubicBezTo>
                      <a:pt x="26" y="69"/>
                      <a:pt x="28" y="60"/>
                      <a:pt x="29" y="50"/>
                    </a:cubicBezTo>
                    <a:cubicBezTo>
                      <a:pt x="30" y="45"/>
                      <a:pt x="30" y="40"/>
                      <a:pt x="30" y="35"/>
                    </a:cubicBezTo>
                    <a:cubicBezTo>
                      <a:pt x="30" y="31"/>
                      <a:pt x="29" y="26"/>
                      <a:pt x="28" y="21"/>
                    </a:cubicBezTo>
                    <a:cubicBezTo>
                      <a:pt x="27" y="17"/>
                      <a:pt x="25" y="12"/>
                      <a:pt x="23" y="9"/>
                    </a:cubicBezTo>
                    <a:cubicBezTo>
                      <a:pt x="21" y="7"/>
                      <a:pt x="20" y="5"/>
                      <a:pt x="18" y="3"/>
                    </a:cubicBezTo>
                    <a:cubicBezTo>
                      <a:pt x="17" y="2"/>
                      <a:pt x="16" y="1"/>
                      <a:pt x="15" y="0"/>
                    </a:cubicBezTo>
                    <a:close/>
                  </a:path>
                </a:pathLst>
              </a:custGeom>
              <a:solidFill>
                <a:srgbClr val="ED6D5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13" name="ïṩľídê"/>
              <p:cNvSpPr/>
              <p:nvPr/>
            </p:nvSpPr>
            <p:spPr bwMode="auto">
              <a:xfrm>
                <a:off x="6964363" y="4498975"/>
                <a:ext cx="530225" cy="127000"/>
              </a:xfrm>
              <a:custGeom>
                <a:avLst/>
                <a:gdLst>
                  <a:gd name="T0" fmla="*/ 28 w 29"/>
                  <a:gd name="T1" fmla="*/ 0 h 7"/>
                  <a:gd name="T2" fmla="*/ 1 w 29"/>
                  <a:gd name="T3" fmla="*/ 0 h 7"/>
                  <a:gd name="T4" fmla="*/ 0 w 29"/>
                  <a:gd name="T5" fmla="*/ 4 h 7"/>
                  <a:gd name="T6" fmla="*/ 0 w 29"/>
                  <a:gd name="T7" fmla="*/ 5 h 7"/>
                  <a:gd name="T8" fmla="*/ 0 w 29"/>
                  <a:gd name="T9" fmla="*/ 5 h 7"/>
                  <a:gd name="T10" fmla="*/ 1 w 29"/>
                  <a:gd name="T11" fmla="*/ 5 h 7"/>
                  <a:gd name="T12" fmla="*/ 14 w 29"/>
                  <a:gd name="T13" fmla="*/ 7 h 7"/>
                  <a:gd name="T14" fmla="*/ 28 w 29"/>
                  <a:gd name="T15" fmla="*/ 5 h 7"/>
                  <a:gd name="T16" fmla="*/ 28 w 29"/>
                  <a:gd name="T17" fmla="*/ 5 h 7"/>
                  <a:gd name="T18" fmla="*/ 28 w 29"/>
                  <a:gd name="T19" fmla="*/ 5 h 7"/>
                  <a:gd name="T20" fmla="*/ 29 w 29"/>
                  <a:gd name="T21" fmla="*/ 4 h 7"/>
                  <a:gd name="T22" fmla="*/ 28 w 29"/>
                  <a:gd name="T23"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 h="7">
                    <a:moveTo>
                      <a:pt x="28" y="0"/>
                    </a:moveTo>
                    <a:cubicBezTo>
                      <a:pt x="19" y="2"/>
                      <a:pt x="10" y="2"/>
                      <a:pt x="1" y="0"/>
                    </a:cubicBezTo>
                    <a:cubicBezTo>
                      <a:pt x="1" y="1"/>
                      <a:pt x="0" y="3"/>
                      <a:pt x="0" y="4"/>
                    </a:cubicBezTo>
                    <a:cubicBezTo>
                      <a:pt x="0" y="5"/>
                      <a:pt x="0" y="5"/>
                      <a:pt x="0" y="5"/>
                    </a:cubicBezTo>
                    <a:cubicBezTo>
                      <a:pt x="0" y="5"/>
                      <a:pt x="0" y="5"/>
                      <a:pt x="0" y="5"/>
                    </a:cubicBezTo>
                    <a:cubicBezTo>
                      <a:pt x="1" y="5"/>
                      <a:pt x="1" y="5"/>
                      <a:pt x="1" y="5"/>
                    </a:cubicBezTo>
                    <a:cubicBezTo>
                      <a:pt x="5" y="7"/>
                      <a:pt x="10" y="7"/>
                      <a:pt x="14" y="7"/>
                    </a:cubicBezTo>
                    <a:cubicBezTo>
                      <a:pt x="19" y="7"/>
                      <a:pt x="24" y="7"/>
                      <a:pt x="28" y="5"/>
                    </a:cubicBezTo>
                    <a:cubicBezTo>
                      <a:pt x="28" y="5"/>
                      <a:pt x="28" y="5"/>
                      <a:pt x="28" y="5"/>
                    </a:cubicBezTo>
                    <a:cubicBezTo>
                      <a:pt x="28" y="5"/>
                      <a:pt x="28" y="5"/>
                      <a:pt x="28" y="5"/>
                    </a:cubicBezTo>
                    <a:cubicBezTo>
                      <a:pt x="28" y="5"/>
                      <a:pt x="29" y="4"/>
                      <a:pt x="29" y="4"/>
                    </a:cubicBezTo>
                    <a:cubicBezTo>
                      <a:pt x="28" y="3"/>
                      <a:pt x="28" y="1"/>
                      <a:pt x="28" y="0"/>
                    </a:cubicBezTo>
                    <a:close/>
                  </a:path>
                </a:pathLst>
              </a:custGeom>
              <a:solidFill>
                <a:srgbClr val="F6C95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14" name="îŝḻiḍé"/>
              <p:cNvSpPr/>
              <p:nvPr/>
            </p:nvSpPr>
            <p:spPr bwMode="auto">
              <a:xfrm>
                <a:off x="7056438" y="5370513"/>
                <a:ext cx="347663" cy="307975"/>
              </a:xfrm>
              <a:custGeom>
                <a:avLst/>
                <a:gdLst>
                  <a:gd name="T0" fmla="*/ 14 w 19"/>
                  <a:gd name="T1" fmla="*/ 13 h 17"/>
                  <a:gd name="T2" fmla="*/ 17 w 19"/>
                  <a:gd name="T3" fmla="*/ 6 h 17"/>
                  <a:gd name="T4" fmla="*/ 19 w 19"/>
                  <a:gd name="T5" fmla="*/ 0 h 17"/>
                  <a:gd name="T6" fmla="*/ 0 w 19"/>
                  <a:gd name="T7" fmla="*/ 0 h 17"/>
                  <a:gd name="T8" fmla="*/ 2 w 19"/>
                  <a:gd name="T9" fmla="*/ 6 h 17"/>
                  <a:gd name="T10" fmla="*/ 5 w 19"/>
                  <a:gd name="T11" fmla="*/ 13 h 17"/>
                  <a:gd name="T12" fmla="*/ 6 w 19"/>
                  <a:gd name="T13" fmla="*/ 16 h 17"/>
                  <a:gd name="T14" fmla="*/ 7 w 19"/>
                  <a:gd name="T15" fmla="*/ 16 h 17"/>
                  <a:gd name="T16" fmla="*/ 9 w 19"/>
                  <a:gd name="T17" fmla="*/ 16 h 17"/>
                  <a:gd name="T18" fmla="*/ 11 w 19"/>
                  <a:gd name="T19" fmla="*/ 16 h 17"/>
                  <a:gd name="T20" fmla="*/ 13 w 19"/>
                  <a:gd name="T21" fmla="*/ 16 h 17"/>
                  <a:gd name="T22" fmla="*/ 13 w 19"/>
                  <a:gd name="T23" fmla="*/ 15 h 17"/>
                  <a:gd name="T24" fmla="*/ 14 w 19"/>
                  <a:gd name="T25" fmla="*/ 13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 h="17">
                    <a:moveTo>
                      <a:pt x="14" y="13"/>
                    </a:moveTo>
                    <a:cubicBezTo>
                      <a:pt x="15" y="11"/>
                      <a:pt x="16" y="8"/>
                      <a:pt x="17" y="6"/>
                    </a:cubicBezTo>
                    <a:cubicBezTo>
                      <a:pt x="18" y="4"/>
                      <a:pt x="18" y="2"/>
                      <a:pt x="19" y="0"/>
                    </a:cubicBezTo>
                    <a:cubicBezTo>
                      <a:pt x="0" y="0"/>
                      <a:pt x="0" y="0"/>
                      <a:pt x="0" y="0"/>
                    </a:cubicBezTo>
                    <a:cubicBezTo>
                      <a:pt x="0" y="2"/>
                      <a:pt x="1" y="4"/>
                      <a:pt x="2" y="6"/>
                    </a:cubicBezTo>
                    <a:cubicBezTo>
                      <a:pt x="3" y="9"/>
                      <a:pt x="3" y="11"/>
                      <a:pt x="5" y="13"/>
                    </a:cubicBezTo>
                    <a:cubicBezTo>
                      <a:pt x="5" y="14"/>
                      <a:pt x="5" y="15"/>
                      <a:pt x="6" y="16"/>
                    </a:cubicBezTo>
                    <a:cubicBezTo>
                      <a:pt x="6" y="16"/>
                      <a:pt x="6" y="16"/>
                      <a:pt x="7" y="16"/>
                    </a:cubicBezTo>
                    <a:cubicBezTo>
                      <a:pt x="8" y="16"/>
                      <a:pt x="8" y="16"/>
                      <a:pt x="9" y="16"/>
                    </a:cubicBezTo>
                    <a:cubicBezTo>
                      <a:pt x="10" y="16"/>
                      <a:pt x="10" y="16"/>
                      <a:pt x="11" y="16"/>
                    </a:cubicBezTo>
                    <a:cubicBezTo>
                      <a:pt x="12" y="16"/>
                      <a:pt x="12" y="17"/>
                      <a:pt x="13" y="16"/>
                    </a:cubicBezTo>
                    <a:cubicBezTo>
                      <a:pt x="13" y="16"/>
                      <a:pt x="13" y="15"/>
                      <a:pt x="13" y="15"/>
                    </a:cubicBezTo>
                    <a:cubicBezTo>
                      <a:pt x="14" y="14"/>
                      <a:pt x="14" y="14"/>
                      <a:pt x="14" y="13"/>
                    </a:cubicBezTo>
                    <a:close/>
                  </a:path>
                </a:pathLst>
              </a:custGeom>
              <a:solidFill>
                <a:srgbClr val="3C364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15" name="íSḻíḋe"/>
              <p:cNvSpPr/>
              <p:nvPr/>
            </p:nvSpPr>
            <p:spPr bwMode="auto">
              <a:xfrm>
                <a:off x="5080000" y="4425950"/>
                <a:ext cx="896938" cy="744538"/>
              </a:xfrm>
              <a:custGeom>
                <a:avLst/>
                <a:gdLst>
                  <a:gd name="T0" fmla="*/ 0 w 49"/>
                  <a:gd name="T1" fmla="*/ 23 h 41"/>
                  <a:gd name="T2" fmla="*/ 39 w 49"/>
                  <a:gd name="T3" fmla="*/ 0 h 41"/>
                  <a:gd name="T4" fmla="*/ 49 w 49"/>
                  <a:gd name="T5" fmla="*/ 41 h 41"/>
                  <a:gd name="T6" fmla="*/ 0 w 49"/>
                  <a:gd name="T7" fmla="*/ 41 h 41"/>
                  <a:gd name="T8" fmla="*/ 0 w 49"/>
                  <a:gd name="T9" fmla="*/ 23 h 41"/>
                </a:gdLst>
                <a:ahLst/>
                <a:cxnLst>
                  <a:cxn ang="0">
                    <a:pos x="T0" y="T1"/>
                  </a:cxn>
                  <a:cxn ang="0">
                    <a:pos x="T2" y="T3"/>
                  </a:cxn>
                  <a:cxn ang="0">
                    <a:pos x="T4" y="T5"/>
                  </a:cxn>
                  <a:cxn ang="0">
                    <a:pos x="T6" y="T7"/>
                  </a:cxn>
                  <a:cxn ang="0">
                    <a:pos x="T8" y="T9"/>
                  </a:cxn>
                </a:cxnLst>
                <a:rect l="0" t="0" r="r" b="b"/>
                <a:pathLst>
                  <a:path w="49" h="41">
                    <a:moveTo>
                      <a:pt x="0" y="23"/>
                    </a:moveTo>
                    <a:cubicBezTo>
                      <a:pt x="34" y="16"/>
                      <a:pt x="39" y="0"/>
                      <a:pt x="39" y="0"/>
                    </a:cubicBezTo>
                    <a:cubicBezTo>
                      <a:pt x="49" y="41"/>
                      <a:pt x="49" y="41"/>
                      <a:pt x="49" y="41"/>
                    </a:cubicBezTo>
                    <a:cubicBezTo>
                      <a:pt x="39" y="36"/>
                      <a:pt x="18" y="36"/>
                      <a:pt x="0" y="41"/>
                    </a:cubicBezTo>
                    <a:lnTo>
                      <a:pt x="0" y="23"/>
                    </a:lnTo>
                    <a:close/>
                  </a:path>
                </a:pathLst>
              </a:custGeom>
              <a:solidFill>
                <a:srgbClr val="3C364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16" name="îṩ1iḍé"/>
              <p:cNvSpPr/>
              <p:nvPr/>
            </p:nvSpPr>
            <p:spPr bwMode="auto">
              <a:xfrm>
                <a:off x="4713288" y="4064000"/>
                <a:ext cx="549275" cy="1614488"/>
              </a:xfrm>
              <a:custGeom>
                <a:avLst/>
                <a:gdLst>
                  <a:gd name="T0" fmla="*/ 15 w 30"/>
                  <a:gd name="T1" fmla="*/ 0 h 89"/>
                  <a:gd name="T2" fmla="*/ 28 w 30"/>
                  <a:gd name="T3" fmla="*/ 22 h 89"/>
                  <a:gd name="T4" fmla="*/ 30 w 30"/>
                  <a:gd name="T5" fmla="*/ 36 h 89"/>
                  <a:gd name="T6" fmla="*/ 29 w 30"/>
                  <a:gd name="T7" fmla="*/ 50 h 89"/>
                  <a:gd name="T8" fmla="*/ 23 w 30"/>
                  <a:gd name="T9" fmla="*/ 78 h 89"/>
                  <a:gd name="T10" fmla="*/ 20 w 30"/>
                  <a:gd name="T11" fmla="*/ 85 h 89"/>
                  <a:gd name="T12" fmla="*/ 18 w 30"/>
                  <a:gd name="T13" fmla="*/ 88 h 89"/>
                  <a:gd name="T14" fmla="*/ 17 w 30"/>
                  <a:gd name="T15" fmla="*/ 88 h 89"/>
                  <a:gd name="T16" fmla="*/ 15 w 30"/>
                  <a:gd name="T17" fmla="*/ 88 h 89"/>
                  <a:gd name="T18" fmla="*/ 13 w 30"/>
                  <a:gd name="T19" fmla="*/ 88 h 89"/>
                  <a:gd name="T20" fmla="*/ 12 w 30"/>
                  <a:gd name="T21" fmla="*/ 88 h 89"/>
                  <a:gd name="T22" fmla="*/ 11 w 30"/>
                  <a:gd name="T23" fmla="*/ 87 h 89"/>
                  <a:gd name="T24" fmla="*/ 10 w 30"/>
                  <a:gd name="T25" fmla="*/ 85 h 89"/>
                  <a:gd name="T26" fmla="*/ 7 w 30"/>
                  <a:gd name="T27" fmla="*/ 78 h 89"/>
                  <a:gd name="T28" fmla="*/ 1 w 30"/>
                  <a:gd name="T29" fmla="*/ 50 h 89"/>
                  <a:gd name="T30" fmla="*/ 0 w 30"/>
                  <a:gd name="T31" fmla="*/ 35 h 89"/>
                  <a:gd name="T32" fmla="*/ 2 w 30"/>
                  <a:gd name="T33" fmla="*/ 21 h 89"/>
                  <a:gd name="T34" fmla="*/ 8 w 30"/>
                  <a:gd name="T35" fmla="*/ 9 h 89"/>
                  <a:gd name="T36" fmla="*/ 12 w 30"/>
                  <a:gd name="T37" fmla="*/ 3 h 89"/>
                  <a:gd name="T38" fmla="*/ 15 w 30"/>
                  <a:gd name="T39"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0" h="89">
                    <a:moveTo>
                      <a:pt x="15" y="0"/>
                    </a:moveTo>
                    <a:cubicBezTo>
                      <a:pt x="22" y="6"/>
                      <a:pt x="26" y="14"/>
                      <a:pt x="28" y="22"/>
                    </a:cubicBezTo>
                    <a:cubicBezTo>
                      <a:pt x="29" y="26"/>
                      <a:pt x="30" y="31"/>
                      <a:pt x="30" y="36"/>
                    </a:cubicBezTo>
                    <a:cubicBezTo>
                      <a:pt x="30" y="41"/>
                      <a:pt x="30" y="46"/>
                      <a:pt x="29" y="50"/>
                    </a:cubicBezTo>
                    <a:cubicBezTo>
                      <a:pt x="28" y="60"/>
                      <a:pt x="26" y="69"/>
                      <a:pt x="23" y="78"/>
                    </a:cubicBezTo>
                    <a:cubicBezTo>
                      <a:pt x="22" y="81"/>
                      <a:pt x="21" y="83"/>
                      <a:pt x="20" y="85"/>
                    </a:cubicBezTo>
                    <a:cubicBezTo>
                      <a:pt x="19" y="86"/>
                      <a:pt x="19" y="87"/>
                      <a:pt x="18" y="88"/>
                    </a:cubicBezTo>
                    <a:cubicBezTo>
                      <a:pt x="18" y="88"/>
                      <a:pt x="18" y="88"/>
                      <a:pt x="17" y="88"/>
                    </a:cubicBezTo>
                    <a:cubicBezTo>
                      <a:pt x="17" y="88"/>
                      <a:pt x="16" y="88"/>
                      <a:pt x="15" y="88"/>
                    </a:cubicBezTo>
                    <a:cubicBezTo>
                      <a:pt x="15" y="88"/>
                      <a:pt x="14" y="88"/>
                      <a:pt x="13" y="88"/>
                    </a:cubicBezTo>
                    <a:cubicBezTo>
                      <a:pt x="13" y="88"/>
                      <a:pt x="12" y="89"/>
                      <a:pt x="12" y="88"/>
                    </a:cubicBezTo>
                    <a:cubicBezTo>
                      <a:pt x="11" y="88"/>
                      <a:pt x="11" y="87"/>
                      <a:pt x="11" y="87"/>
                    </a:cubicBezTo>
                    <a:cubicBezTo>
                      <a:pt x="11" y="86"/>
                      <a:pt x="10" y="86"/>
                      <a:pt x="10" y="85"/>
                    </a:cubicBezTo>
                    <a:cubicBezTo>
                      <a:pt x="9" y="83"/>
                      <a:pt x="8" y="80"/>
                      <a:pt x="7" y="78"/>
                    </a:cubicBezTo>
                    <a:cubicBezTo>
                      <a:pt x="4" y="69"/>
                      <a:pt x="2" y="60"/>
                      <a:pt x="1" y="50"/>
                    </a:cubicBezTo>
                    <a:cubicBezTo>
                      <a:pt x="0" y="45"/>
                      <a:pt x="0" y="40"/>
                      <a:pt x="0" y="35"/>
                    </a:cubicBezTo>
                    <a:cubicBezTo>
                      <a:pt x="0" y="31"/>
                      <a:pt x="1" y="26"/>
                      <a:pt x="2" y="21"/>
                    </a:cubicBezTo>
                    <a:cubicBezTo>
                      <a:pt x="3" y="17"/>
                      <a:pt x="5" y="12"/>
                      <a:pt x="8" y="9"/>
                    </a:cubicBezTo>
                    <a:cubicBezTo>
                      <a:pt x="9" y="7"/>
                      <a:pt x="11" y="5"/>
                      <a:pt x="12" y="3"/>
                    </a:cubicBezTo>
                    <a:cubicBezTo>
                      <a:pt x="13" y="2"/>
                      <a:pt x="14" y="1"/>
                      <a:pt x="15" y="0"/>
                    </a:cubicBezTo>
                    <a:close/>
                  </a:path>
                </a:pathLst>
              </a:custGeom>
              <a:solidFill>
                <a:srgbClr val="ED6D5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17" name="îs1ídé"/>
              <p:cNvSpPr/>
              <p:nvPr/>
            </p:nvSpPr>
            <p:spPr bwMode="auto">
              <a:xfrm>
                <a:off x="4732338" y="4498975"/>
                <a:ext cx="512763" cy="127000"/>
              </a:xfrm>
              <a:custGeom>
                <a:avLst/>
                <a:gdLst>
                  <a:gd name="T0" fmla="*/ 28 w 28"/>
                  <a:gd name="T1" fmla="*/ 4 h 7"/>
                  <a:gd name="T2" fmla="*/ 27 w 28"/>
                  <a:gd name="T3" fmla="*/ 0 h 7"/>
                  <a:gd name="T4" fmla="*/ 1 w 28"/>
                  <a:gd name="T5" fmla="*/ 0 h 7"/>
                  <a:gd name="T6" fmla="*/ 0 w 28"/>
                  <a:gd name="T7" fmla="*/ 4 h 7"/>
                  <a:gd name="T8" fmla="*/ 0 w 28"/>
                  <a:gd name="T9" fmla="*/ 5 h 7"/>
                  <a:gd name="T10" fmla="*/ 0 w 28"/>
                  <a:gd name="T11" fmla="*/ 5 h 7"/>
                  <a:gd name="T12" fmla="*/ 0 w 28"/>
                  <a:gd name="T13" fmla="*/ 5 h 7"/>
                  <a:gd name="T14" fmla="*/ 14 w 28"/>
                  <a:gd name="T15" fmla="*/ 7 h 7"/>
                  <a:gd name="T16" fmla="*/ 28 w 28"/>
                  <a:gd name="T17" fmla="*/ 5 h 7"/>
                  <a:gd name="T18" fmla="*/ 28 w 28"/>
                  <a:gd name="T19" fmla="*/ 5 h 7"/>
                  <a:gd name="T20" fmla="*/ 28 w 28"/>
                  <a:gd name="T21" fmla="*/ 5 h 7"/>
                  <a:gd name="T22" fmla="*/ 28 w 28"/>
                  <a:gd name="T23" fmla="*/ 4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 h="7">
                    <a:moveTo>
                      <a:pt x="28" y="4"/>
                    </a:moveTo>
                    <a:cubicBezTo>
                      <a:pt x="28" y="3"/>
                      <a:pt x="28" y="1"/>
                      <a:pt x="27" y="0"/>
                    </a:cubicBezTo>
                    <a:cubicBezTo>
                      <a:pt x="19" y="2"/>
                      <a:pt x="9" y="2"/>
                      <a:pt x="1" y="0"/>
                    </a:cubicBezTo>
                    <a:cubicBezTo>
                      <a:pt x="0" y="1"/>
                      <a:pt x="0" y="3"/>
                      <a:pt x="0" y="4"/>
                    </a:cubicBezTo>
                    <a:cubicBezTo>
                      <a:pt x="0" y="4"/>
                      <a:pt x="0" y="5"/>
                      <a:pt x="0" y="5"/>
                    </a:cubicBezTo>
                    <a:cubicBezTo>
                      <a:pt x="0" y="5"/>
                      <a:pt x="0" y="5"/>
                      <a:pt x="0" y="5"/>
                    </a:cubicBezTo>
                    <a:cubicBezTo>
                      <a:pt x="0" y="5"/>
                      <a:pt x="0" y="5"/>
                      <a:pt x="0" y="5"/>
                    </a:cubicBezTo>
                    <a:cubicBezTo>
                      <a:pt x="5" y="7"/>
                      <a:pt x="9" y="7"/>
                      <a:pt x="14" y="7"/>
                    </a:cubicBezTo>
                    <a:cubicBezTo>
                      <a:pt x="19" y="7"/>
                      <a:pt x="23" y="7"/>
                      <a:pt x="28" y="5"/>
                    </a:cubicBezTo>
                    <a:cubicBezTo>
                      <a:pt x="28" y="5"/>
                      <a:pt x="28" y="5"/>
                      <a:pt x="28" y="5"/>
                    </a:cubicBezTo>
                    <a:cubicBezTo>
                      <a:pt x="28" y="5"/>
                      <a:pt x="28" y="5"/>
                      <a:pt x="28" y="5"/>
                    </a:cubicBezTo>
                    <a:cubicBezTo>
                      <a:pt x="28" y="5"/>
                      <a:pt x="28" y="5"/>
                      <a:pt x="28" y="4"/>
                    </a:cubicBezTo>
                    <a:close/>
                  </a:path>
                </a:pathLst>
              </a:custGeom>
              <a:solidFill>
                <a:srgbClr val="F6C95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18" name="íṩ1ïḓe"/>
              <p:cNvSpPr/>
              <p:nvPr/>
            </p:nvSpPr>
            <p:spPr bwMode="auto">
              <a:xfrm>
                <a:off x="4805363" y="5370513"/>
                <a:ext cx="365125" cy="307975"/>
              </a:xfrm>
              <a:custGeom>
                <a:avLst/>
                <a:gdLst>
                  <a:gd name="T0" fmla="*/ 18 w 20"/>
                  <a:gd name="T1" fmla="*/ 6 h 17"/>
                  <a:gd name="T2" fmla="*/ 20 w 20"/>
                  <a:gd name="T3" fmla="*/ 0 h 17"/>
                  <a:gd name="T4" fmla="*/ 0 w 20"/>
                  <a:gd name="T5" fmla="*/ 0 h 17"/>
                  <a:gd name="T6" fmla="*/ 2 w 20"/>
                  <a:gd name="T7" fmla="*/ 6 h 17"/>
                  <a:gd name="T8" fmla="*/ 5 w 20"/>
                  <a:gd name="T9" fmla="*/ 13 h 17"/>
                  <a:gd name="T10" fmla="*/ 6 w 20"/>
                  <a:gd name="T11" fmla="*/ 15 h 17"/>
                  <a:gd name="T12" fmla="*/ 7 w 20"/>
                  <a:gd name="T13" fmla="*/ 16 h 17"/>
                  <a:gd name="T14" fmla="*/ 8 w 20"/>
                  <a:gd name="T15" fmla="*/ 16 h 17"/>
                  <a:gd name="T16" fmla="*/ 10 w 20"/>
                  <a:gd name="T17" fmla="*/ 16 h 17"/>
                  <a:gd name="T18" fmla="*/ 12 w 20"/>
                  <a:gd name="T19" fmla="*/ 16 h 17"/>
                  <a:gd name="T20" fmla="*/ 13 w 20"/>
                  <a:gd name="T21" fmla="*/ 16 h 17"/>
                  <a:gd name="T22" fmla="*/ 15 w 20"/>
                  <a:gd name="T23" fmla="*/ 13 h 17"/>
                  <a:gd name="T24" fmla="*/ 18 w 20"/>
                  <a:gd name="T25" fmla="*/ 6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 h="17">
                    <a:moveTo>
                      <a:pt x="18" y="6"/>
                    </a:moveTo>
                    <a:cubicBezTo>
                      <a:pt x="18" y="4"/>
                      <a:pt x="19" y="2"/>
                      <a:pt x="20" y="0"/>
                    </a:cubicBezTo>
                    <a:cubicBezTo>
                      <a:pt x="0" y="0"/>
                      <a:pt x="0" y="0"/>
                      <a:pt x="0" y="0"/>
                    </a:cubicBezTo>
                    <a:cubicBezTo>
                      <a:pt x="1" y="2"/>
                      <a:pt x="2" y="4"/>
                      <a:pt x="2" y="6"/>
                    </a:cubicBezTo>
                    <a:cubicBezTo>
                      <a:pt x="3" y="8"/>
                      <a:pt x="4" y="11"/>
                      <a:pt x="5" y="13"/>
                    </a:cubicBezTo>
                    <a:cubicBezTo>
                      <a:pt x="5" y="14"/>
                      <a:pt x="6" y="14"/>
                      <a:pt x="6" y="15"/>
                    </a:cubicBezTo>
                    <a:cubicBezTo>
                      <a:pt x="6" y="15"/>
                      <a:pt x="6" y="16"/>
                      <a:pt x="7" y="16"/>
                    </a:cubicBezTo>
                    <a:cubicBezTo>
                      <a:pt x="7" y="17"/>
                      <a:pt x="8" y="16"/>
                      <a:pt x="8" y="16"/>
                    </a:cubicBezTo>
                    <a:cubicBezTo>
                      <a:pt x="9" y="16"/>
                      <a:pt x="10" y="16"/>
                      <a:pt x="10" y="16"/>
                    </a:cubicBezTo>
                    <a:cubicBezTo>
                      <a:pt x="11" y="16"/>
                      <a:pt x="12" y="16"/>
                      <a:pt x="12" y="16"/>
                    </a:cubicBezTo>
                    <a:cubicBezTo>
                      <a:pt x="13" y="16"/>
                      <a:pt x="13" y="16"/>
                      <a:pt x="13" y="16"/>
                    </a:cubicBezTo>
                    <a:cubicBezTo>
                      <a:pt x="14" y="15"/>
                      <a:pt x="14" y="14"/>
                      <a:pt x="15" y="13"/>
                    </a:cubicBezTo>
                    <a:cubicBezTo>
                      <a:pt x="16" y="11"/>
                      <a:pt x="17" y="9"/>
                      <a:pt x="18" y="6"/>
                    </a:cubicBezTo>
                    <a:close/>
                  </a:path>
                </a:pathLst>
              </a:custGeom>
              <a:solidFill>
                <a:srgbClr val="3C364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19" name="í$1ïḋê"/>
              <p:cNvSpPr/>
              <p:nvPr/>
            </p:nvSpPr>
            <p:spPr bwMode="auto">
              <a:xfrm>
                <a:off x="5335588" y="1179513"/>
                <a:ext cx="1538288" cy="4135438"/>
              </a:xfrm>
              <a:custGeom>
                <a:avLst/>
                <a:gdLst>
                  <a:gd name="T0" fmla="*/ 42 w 84"/>
                  <a:gd name="T1" fmla="*/ 0 h 228"/>
                  <a:gd name="T2" fmla="*/ 78 w 84"/>
                  <a:gd name="T3" fmla="*/ 55 h 228"/>
                  <a:gd name="T4" fmla="*/ 83 w 84"/>
                  <a:gd name="T5" fmla="*/ 92 h 228"/>
                  <a:gd name="T6" fmla="*/ 81 w 84"/>
                  <a:gd name="T7" fmla="*/ 129 h 228"/>
                  <a:gd name="T8" fmla="*/ 63 w 84"/>
                  <a:gd name="T9" fmla="*/ 202 h 228"/>
                  <a:gd name="T10" fmla="*/ 55 w 84"/>
                  <a:gd name="T11" fmla="*/ 219 h 228"/>
                  <a:gd name="T12" fmla="*/ 52 w 84"/>
                  <a:gd name="T13" fmla="*/ 227 h 228"/>
                  <a:gd name="T14" fmla="*/ 49 w 84"/>
                  <a:gd name="T15" fmla="*/ 228 h 228"/>
                  <a:gd name="T16" fmla="*/ 43 w 84"/>
                  <a:gd name="T17" fmla="*/ 228 h 228"/>
                  <a:gd name="T18" fmla="*/ 37 w 84"/>
                  <a:gd name="T19" fmla="*/ 228 h 228"/>
                  <a:gd name="T20" fmla="*/ 33 w 84"/>
                  <a:gd name="T21" fmla="*/ 227 h 228"/>
                  <a:gd name="T22" fmla="*/ 31 w 84"/>
                  <a:gd name="T23" fmla="*/ 223 h 228"/>
                  <a:gd name="T24" fmla="*/ 29 w 84"/>
                  <a:gd name="T25" fmla="*/ 219 h 228"/>
                  <a:gd name="T26" fmla="*/ 21 w 84"/>
                  <a:gd name="T27" fmla="*/ 201 h 228"/>
                  <a:gd name="T28" fmla="*/ 3 w 84"/>
                  <a:gd name="T29" fmla="*/ 128 h 228"/>
                  <a:gd name="T30" fmla="*/ 1 w 84"/>
                  <a:gd name="T31" fmla="*/ 91 h 228"/>
                  <a:gd name="T32" fmla="*/ 7 w 84"/>
                  <a:gd name="T33" fmla="*/ 54 h 228"/>
                  <a:gd name="T34" fmla="*/ 22 w 84"/>
                  <a:gd name="T35" fmla="*/ 21 h 228"/>
                  <a:gd name="T36" fmla="*/ 35 w 84"/>
                  <a:gd name="T37" fmla="*/ 7 h 228"/>
                  <a:gd name="T38" fmla="*/ 42 w 84"/>
                  <a:gd name="T39" fmla="*/ 0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4" h="228">
                    <a:moveTo>
                      <a:pt x="42" y="0"/>
                    </a:moveTo>
                    <a:cubicBezTo>
                      <a:pt x="61" y="15"/>
                      <a:pt x="72" y="35"/>
                      <a:pt x="78" y="55"/>
                    </a:cubicBezTo>
                    <a:cubicBezTo>
                      <a:pt x="81" y="67"/>
                      <a:pt x="83" y="79"/>
                      <a:pt x="83" y="92"/>
                    </a:cubicBezTo>
                    <a:cubicBezTo>
                      <a:pt x="84" y="104"/>
                      <a:pt x="83" y="117"/>
                      <a:pt x="81" y="129"/>
                    </a:cubicBezTo>
                    <a:cubicBezTo>
                      <a:pt x="77" y="154"/>
                      <a:pt x="72" y="178"/>
                      <a:pt x="63" y="202"/>
                    </a:cubicBezTo>
                    <a:cubicBezTo>
                      <a:pt x="61" y="208"/>
                      <a:pt x="58" y="214"/>
                      <a:pt x="55" y="219"/>
                    </a:cubicBezTo>
                    <a:cubicBezTo>
                      <a:pt x="54" y="222"/>
                      <a:pt x="53" y="224"/>
                      <a:pt x="52" y="227"/>
                    </a:cubicBezTo>
                    <a:cubicBezTo>
                      <a:pt x="51" y="228"/>
                      <a:pt x="50" y="228"/>
                      <a:pt x="49" y="228"/>
                    </a:cubicBezTo>
                    <a:cubicBezTo>
                      <a:pt x="47" y="228"/>
                      <a:pt x="45" y="228"/>
                      <a:pt x="43" y="228"/>
                    </a:cubicBezTo>
                    <a:cubicBezTo>
                      <a:pt x="41" y="228"/>
                      <a:pt x="39" y="228"/>
                      <a:pt x="37" y="228"/>
                    </a:cubicBezTo>
                    <a:cubicBezTo>
                      <a:pt x="36" y="228"/>
                      <a:pt x="34" y="228"/>
                      <a:pt x="33" y="227"/>
                    </a:cubicBezTo>
                    <a:cubicBezTo>
                      <a:pt x="32" y="226"/>
                      <a:pt x="32" y="225"/>
                      <a:pt x="31" y="223"/>
                    </a:cubicBezTo>
                    <a:cubicBezTo>
                      <a:pt x="30" y="222"/>
                      <a:pt x="29" y="220"/>
                      <a:pt x="29" y="219"/>
                    </a:cubicBezTo>
                    <a:cubicBezTo>
                      <a:pt x="26" y="213"/>
                      <a:pt x="23" y="207"/>
                      <a:pt x="21" y="201"/>
                    </a:cubicBezTo>
                    <a:cubicBezTo>
                      <a:pt x="12" y="178"/>
                      <a:pt x="6" y="153"/>
                      <a:pt x="3" y="128"/>
                    </a:cubicBezTo>
                    <a:cubicBezTo>
                      <a:pt x="2" y="116"/>
                      <a:pt x="0" y="103"/>
                      <a:pt x="1" y="91"/>
                    </a:cubicBezTo>
                    <a:cubicBezTo>
                      <a:pt x="2" y="78"/>
                      <a:pt x="3" y="66"/>
                      <a:pt x="7" y="54"/>
                    </a:cubicBezTo>
                    <a:cubicBezTo>
                      <a:pt x="10" y="42"/>
                      <a:pt x="15" y="31"/>
                      <a:pt x="22" y="21"/>
                    </a:cubicBezTo>
                    <a:cubicBezTo>
                      <a:pt x="26" y="16"/>
                      <a:pt x="30" y="11"/>
                      <a:pt x="35" y="7"/>
                    </a:cubicBezTo>
                    <a:cubicBezTo>
                      <a:pt x="37" y="4"/>
                      <a:pt x="40" y="1"/>
                      <a:pt x="42" y="0"/>
                    </a:cubicBezTo>
                    <a:close/>
                  </a:path>
                </a:pathLst>
              </a:custGeom>
              <a:solidFill>
                <a:srgbClr val="58B8C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20" name="í$ḻïḑê"/>
              <p:cNvSpPr/>
              <p:nvPr/>
            </p:nvSpPr>
            <p:spPr bwMode="auto">
              <a:xfrm>
                <a:off x="5646738" y="2376488"/>
                <a:ext cx="915988" cy="906463"/>
              </a:xfrm>
              <a:prstGeom prst="ellipse">
                <a:avLst/>
              </a:prstGeom>
              <a:solidFill>
                <a:srgbClr val="F6C95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21" name="íSḻîḑé"/>
              <p:cNvSpPr/>
              <p:nvPr/>
            </p:nvSpPr>
            <p:spPr bwMode="auto">
              <a:xfrm>
                <a:off x="5592763" y="2303463"/>
                <a:ext cx="1023938" cy="1035050"/>
              </a:xfrm>
              <a:custGeom>
                <a:avLst/>
                <a:gdLst>
                  <a:gd name="T0" fmla="*/ 28 w 56"/>
                  <a:gd name="T1" fmla="*/ 57 h 57"/>
                  <a:gd name="T2" fmla="*/ 28 w 56"/>
                  <a:gd name="T3" fmla="*/ 57 h 57"/>
                  <a:gd name="T4" fmla="*/ 0 w 56"/>
                  <a:gd name="T5" fmla="*/ 29 h 57"/>
                  <a:gd name="T6" fmla="*/ 28 w 56"/>
                  <a:gd name="T7" fmla="*/ 0 h 57"/>
                  <a:gd name="T8" fmla="*/ 56 w 56"/>
                  <a:gd name="T9" fmla="*/ 29 h 57"/>
                  <a:gd name="T10" fmla="*/ 28 w 56"/>
                  <a:gd name="T11" fmla="*/ 57 h 57"/>
                  <a:gd name="T12" fmla="*/ 28 w 56"/>
                  <a:gd name="T13" fmla="*/ 7 h 57"/>
                  <a:gd name="T14" fmla="*/ 6 w 56"/>
                  <a:gd name="T15" fmla="*/ 29 h 57"/>
                  <a:gd name="T16" fmla="*/ 28 w 56"/>
                  <a:gd name="T17" fmla="*/ 50 h 57"/>
                  <a:gd name="T18" fmla="*/ 28 w 56"/>
                  <a:gd name="T19" fmla="*/ 50 h 57"/>
                  <a:gd name="T20" fmla="*/ 50 w 56"/>
                  <a:gd name="T21" fmla="*/ 29 h 57"/>
                  <a:gd name="T22" fmla="*/ 28 w 56"/>
                  <a:gd name="T23" fmla="*/ 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6" h="57">
                    <a:moveTo>
                      <a:pt x="28" y="57"/>
                    </a:moveTo>
                    <a:cubicBezTo>
                      <a:pt x="28" y="57"/>
                      <a:pt x="28" y="57"/>
                      <a:pt x="28" y="57"/>
                    </a:cubicBezTo>
                    <a:cubicBezTo>
                      <a:pt x="13" y="57"/>
                      <a:pt x="0" y="44"/>
                      <a:pt x="0" y="29"/>
                    </a:cubicBezTo>
                    <a:cubicBezTo>
                      <a:pt x="0" y="13"/>
                      <a:pt x="13" y="0"/>
                      <a:pt x="28" y="0"/>
                    </a:cubicBezTo>
                    <a:cubicBezTo>
                      <a:pt x="44" y="0"/>
                      <a:pt x="56" y="13"/>
                      <a:pt x="56" y="29"/>
                    </a:cubicBezTo>
                    <a:cubicBezTo>
                      <a:pt x="56" y="44"/>
                      <a:pt x="44" y="57"/>
                      <a:pt x="28" y="57"/>
                    </a:cubicBezTo>
                    <a:close/>
                    <a:moveTo>
                      <a:pt x="28" y="7"/>
                    </a:moveTo>
                    <a:cubicBezTo>
                      <a:pt x="16" y="7"/>
                      <a:pt x="6" y="17"/>
                      <a:pt x="6" y="29"/>
                    </a:cubicBezTo>
                    <a:cubicBezTo>
                      <a:pt x="6" y="41"/>
                      <a:pt x="16" y="50"/>
                      <a:pt x="28" y="50"/>
                    </a:cubicBezTo>
                    <a:cubicBezTo>
                      <a:pt x="28" y="50"/>
                      <a:pt x="28" y="50"/>
                      <a:pt x="28" y="50"/>
                    </a:cubicBezTo>
                    <a:cubicBezTo>
                      <a:pt x="40" y="50"/>
                      <a:pt x="50" y="41"/>
                      <a:pt x="50" y="29"/>
                    </a:cubicBezTo>
                    <a:cubicBezTo>
                      <a:pt x="50" y="17"/>
                      <a:pt x="40" y="7"/>
                      <a:pt x="28" y="7"/>
                    </a:cubicBezTo>
                    <a:close/>
                  </a:path>
                </a:pathLst>
              </a:custGeom>
              <a:solidFill>
                <a:srgbClr val="3C364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22" name="iŝḻïḑê"/>
              <p:cNvSpPr/>
              <p:nvPr/>
            </p:nvSpPr>
            <p:spPr bwMode="auto">
              <a:xfrm>
                <a:off x="5867400" y="3536950"/>
                <a:ext cx="493713" cy="508000"/>
              </a:xfrm>
              <a:prstGeom prst="ellipse">
                <a:avLst/>
              </a:prstGeom>
              <a:solidFill>
                <a:srgbClr val="F6C95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23" name="î$ļíḓê"/>
              <p:cNvSpPr/>
              <p:nvPr/>
            </p:nvSpPr>
            <p:spPr bwMode="auto">
              <a:xfrm>
                <a:off x="5811838" y="3500438"/>
                <a:ext cx="585788" cy="581025"/>
              </a:xfrm>
              <a:custGeom>
                <a:avLst/>
                <a:gdLst>
                  <a:gd name="T0" fmla="*/ 16 w 32"/>
                  <a:gd name="T1" fmla="*/ 32 h 32"/>
                  <a:gd name="T2" fmla="*/ 0 w 32"/>
                  <a:gd name="T3" fmla="*/ 16 h 32"/>
                  <a:gd name="T4" fmla="*/ 16 w 32"/>
                  <a:gd name="T5" fmla="*/ 0 h 32"/>
                  <a:gd name="T6" fmla="*/ 32 w 32"/>
                  <a:gd name="T7" fmla="*/ 16 h 32"/>
                  <a:gd name="T8" fmla="*/ 16 w 32"/>
                  <a:gd name="T9" fmla="*/ 32 h 32"/>
                  <a:gd name="T10" fmla="*/ 16 w 32"/>
                  <a:gd name="T11" fmla="*/ 5 h 32"/>
                  <a:gd name="T12" fmla="*/ 5 w 32"/>
                  <a:gd name="T13" fmla="*/ 16 h 32"/>
                  <a:gd name="T14" fmla="*/ 16 w 32"/>
                  <a:gd name="T15" fmla="*/ 27 h 32"/>
                  <a:gd name="T16" fmla="*/ 28 w 32"/>
                  <a:gd name="T17" fmla="*/ 16 h 32"/>
                  <a:gd name="T18" fmla="*/ 16 w 32"/>
                  <a:gd name="T19"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2">
                    <a:moveTo>
                      <a:pt x="16" y="32"/>
                    </a:moveTo>
                    <a:cubicBezTo>
                      <a:pt x="7" y="32"/>
                      <a:pt x="0" y="25"/>
                      <a:pt x="0" y="16"/>
                    </a:cubicBezTo>
                    <a:cubicBezTo>
                      <a:pt x="0" y="7"/>
                      <a:pt x="7" y="0"/>
                      <a:pt x="16" y="0"/>
                    </a:cubicBezTo>
                    <a:cubicBezTo>
                      <a:pt x="25" y="0"/>
                      <a:pt x="32" y="7"/>
                      <a:pt x="32" y="16"/>
                    </a:cubicBezTo>
                    <a:cubicBezTo>
                      <a:pt x="32" y="25"/>
                      <a:pt x="25" y="32"/>
                      <a:pt x="16" y="32"/>
                    </a:cubicBezTo>
                    <a:close/>
                    <a:moveTo>
                      <a:pt x="16" y="5"/>
                    </a:moveTo>
                    <a:cubicBezTo>
                      <a:pt x="10" y="5"/>
                      <a:pt x="5" y="10"/>
                      <a:pt x="5" y="16"/>
                    </a:cubicBezTo>
                    <a:cubicBezTo>
                      <a:pt x="5" y="22"/>
                      <a:pt x="10" y="27"/>
                      <a:pt x="16" y="27"/>
                    </a:cubicBezTo>
                    <a:cubicBezTo>
                      <a:pt x="22" y="27"/>
                      <a:pt x="28" y="22"/>
                      <a:pt x="28" y="16"/>
                    </a:cubicBezTo>
                    <a:cubicBezTo>
                      <a:pt x="28" y="10"/>
                      <a:pt x="22" y="5"/>
                      <a:pt x="16" y="5"/>
                    </a:cubicBezTo>
                    <a:close/>
                  </a:path>
                </a:pathLst>
              </a:custGeom>
              <a:solidFill>
                <a:srgbClr val="3C364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24" name="îṩlïḓe"/>
              <p:cNvSpPr/>
              <p:nvPr/>
            </p:nvSpPr>
            <p:spPr bwMode="auto">
              <a:xfrm>
                <a:off x="5518150" y="1179513"/>
                <a:ext cx="1171575" cy="796925"/>
              </a:xfrm>
              <a:custGeom>
                <a:avLst/>
                <a:gdLst>
                  <a:gd name="T0" fmla="*/ 12 w 64"/>
                  <a:gd name="T1" fmla="*/ 21 h 44"/>
                  <a:gd name="T2" fmla="*/ 0 w 64"/>
                  <a:gd name="T3" fmla="*/ 44 h 44"/>
                  <a:gd name="T4" fmla="*/ 64 w 64"/>
                  <a:gd name="T5" fmla="*/ 44 h 44"/>
                  <a:gd name="T6" fmla="*/ 32 w 64"/>
                  <a:gd name="T7" fmla="*/ 0 h 44"/>
                  <a:gd name="T8" fmla="*/ 25 w 64"/>
                  <a:gd name="T9" fmla="*/ 7 h 44"/>
                  <a:gd name="T10" fmla="*/ 12 w 64"/>
                  <a:gd name="T11" fmla="*/ 21 h 44"/>
                </a:gdLst>
                <a:ahLst/>
                <a:cxnLst>
                  <a:cxn ang="0">
                    <a:pos x="T0" y="T1"/>
                  </a:cxn>
                  <a:cxn ang="0">
                    <a:pos x="T2" y="T3"/>
                  </a:cxn>
                  <a:cxn ang="0">
                    <a:pos x="T4" y="T5"/>
                  </a:cxn>
                  <a:cxn ang="0">
                    <a:pos x="T6" y="T7"/>
                  </a:cxn>
                  <a:cxn ang="0">
                    <a:pos x="T8" y="T9"/>
                  </a:cxn>
                  <a:cxn ang="0">
                    <a:pos x="T10" y="T11"/>
                  </a:cxn>
                </a:cxnLst>
                <a:rect l="0" t="0" r="r" b="b"/>
                <a:pathLst>
                  <a:path w="64" h="44">
                    <a:moveTo>
                      <a:pt x="12" y="21"/>
                    </a:moveTo>
                    <a:cubicBezTo>
                      <a:pt x="7" y="28"/>
                      <a:pt x="3" y="36"/>
                      <a:pt x="0" y="44"/>
                    </a:cubicBezTo>
                    <a:cubicBezTo>
                      <a:pt x="64" y="44"/>
                      <a:pt x="64" y="44"/>
                      <a:pt x="64" y="44"/>
                    </a:cubicBezTo>
                    <a:cubicBezTo>
                      <a:pt x="57" y="27"/>
                      <a:pt x="48" y="12"/>
                      <a:pt x="32" y="0"/>
                    </a:cubicBezTo>
                    <a:cubicBezTo>
                      <a:pt x="30" y="1"/>
                      <a:pt x="27" y="4"/>
                      <a:pt x="25" y="7"/>
                    </a:cubicBezTo>
                    <a:cubicBezTo>
                      <a:pt x="20" y="11"/>
                      <a:pt x="16" y="16"/>
                      <a:pt x="12" y="21"/>
                    </a:cubicBezTo>
                    <a:close/>
                  </a:path>
                </a:pathLst>
              </a:custGeom>
              <a:solidFill>
                <a:srgbClr val="ED6D5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25" name="ïŝlíḓè"/>
              <p:cNvSpPr/>
              <p:nvPr/>
            </p:nvSpPr>
            <p:spPr bwMode="auto">
              <a:xfrm>
                <a:off x="5592763" y="4462463"/>
                <a:ext cx="1023938" cy="852488"/>
              </a:xfrm>
              <a:custGeom>
                <a:avLst/>
                <a:gdLst>
                  <a:gd name="T0" fmla="*/ 0 w 56"/>
                  <a:gd name="T1" fmla="*/ 0 h 47"/>
                  <a:gd name="T2" fmla="*/ 7 w 56"/>
                  <a:gd name="T3" fmla="*/ 20 h 47"/>
                  <a:gd name="T4" fmla="*/ 15 w 56"/>
                  <a:gd name="T5" fmla="*/ 38 h 47"/>
                  <a:gd name="T6" fmla="*/ 17 w 56"/>
                  <a:gd name="T7" fmla="*/ 42 h 47"/>
                  <a:gd name="T8" fmla="*/ 19 w 56"/>
                  <a:gd name="T9" fmla="*/ 46 h 47"/>
                  <a:gd name="T10" fmla="*/ 23 w 56"/>
                  <a:gd name="T11" fmla="*/ 47 h 47"/>
                  <a:gd name="T12" fmla="*/ 29 w 56"/>
                  <a:gd name="T13" fmla="*/ 47 h 47"/>
                  <a:gd name="T14" fmla="*/ 35 w 56"/>
                  <a:gd name="T15" fmla="*/ 47 h 47"/>
                  <a:gd name="T16" fmla="*/ 38 w 56"/>
                  <a:gd name="T17" fmla="*/ 46 h 47"/>
                  <a:gd name="T18" fmla="*/ 41 w 56"/>
                  <a:gd name="T19" fmla="*/ 38 h 47"/>
                  <a:gd name="T20" fmla="*/ 49 w 56"/>
                  <a:gd name="T21" fmla="*/ 21 h 47"/>
                  <a:gd name="T22" fmla="*/ 56 w 56"/>
                  <a:gd name="T23" fmla="*/ 0 h 47"/>
                  <a:gd name="T24" fmla="*/ 0 w 56"/>
                  <a:gd name="T25"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 h="47">
                    <a:moveTo>
                      <a:pt x="0" y="0"/>
                    </a:moveTo>
                    <a:cubicBezTo>
                      <a:pt x="2" y="7"/>
                      <a:pt x="4" y="14"/>
                      <a:pt x="7" y="20"/>
                    </a:cubicBezTo>
                    <a:cubicBezTo>
                      <a:pt x="9" y="26"/>
                      <a:pt x="12" y="32"/>
                      <a:pt x="15" y="38"/>
                    </a:cubicBezTo>
                    <a:cubicBezTo>
                      <a:pt x="15" y="39"/>
                      <a:pt x="16" y="41"/>
                      <a:pt x="17" y="42"/>
                    </a:cubicBezTo>
                    <a:cubicBezTo>
                      <a:pt x="18" y="44"/>
                      <a:pt x="18" y="45"/>
                      <a:pt x="19" y="46"/>
                    </a:cubicBezTo>
                    <a:cubicBezTo>
                      <a:pt x="20" y="47"/>
                      <a:pt x="22" y="47"/>
                      <a:pt x="23" y="47"/>
                    </a:cubicBezTo>
                    <a:cubicBezTo>
                      <a:pt x="25" y="47"/>
                      <a:pt x="27" y="47"/>
                      <a:pt x="29" y="47"/>
                    </a:cubicBezTo>
                    <a:cubicBezTo>
                      <a:pt x="31" y="47"/>
                      <a:pt x="33" y="47"/>
                      <a:pt x="35" y="47"/>
                    </a:cubicBezTo>
                    <a:cubicBezTo>
                      <a:pt x="36" y="47"/>
                      <a:pt x="37" y="47"/>
                      <a:pt x="38" y="46"/>
                    </a:cubicBezTo>
                    <a:cubicBezTo>
                      <a:pt x="39" y="43"/>
                      <a:pt x="40" y="41"/>
                      <a:pt x="41" y="38"/>
                    </a:cubicBezTo>
                    <a:cubicBezTo>
                      <a:pt x="44" y="33"/>
                      <a:pt x="47" y="27"/>
                      <a:pt x="49" y="21"/>
                    </a:cubicBezTo>
                    <a:cubicBezTo>
                      <a:pt x="52" y="14"/>
                      <a:pt x="54" y="7"/>
                      <a:pt x="56" y="0"/>
                    </a:cubicBezTo>
                    <a:lnTo>
                      <a:pt x="0" y="0"/>
                    </a:lnTo>
                    <a:close/>
                  </a:path>
                </a:pathLst>
              </a:custGeom>
              <a:solidFill>
                <a:srgbClr val="ED6D5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26" name="îṧľíďe"/>
              <p:cNvSpPr/>
              <p:nvPr/>
            </p:nvSpPr>
            <p:spPr bwMode="auto">
              <a:xfrm>
                <a:off x="5500688" y="1905000"/>
                <a:ext cx="1208088" cy="127000"/>
              </a:xfrm>
              <a:custGeom>
                <a:avLst/>
                <a:gdLst>
                  <a:gd name="T0" fmla="*/ 2 w 66"/>
                  <a:gd name="T1" fmla="*/ 2 h 7"/>
                  <a:gd name="T2" fmla="*/ 0 w 66"/>
                  <a:gd name="T3" fmla="*/ 7 h 7"/>
                  <a:gd name="T4" fmla="*/ 66 w 66"/>
                  <a:gd name="T5" fmla="*/ 7 h 7"/>
                  <a:gd name="T6" fmla="*/ 64 w 66"/>
                  <a:gd name="T7" fmla="*/ 2 h 7"/>
                  <a:gd name="T8" fmla="*/ 2 w 66"/>
                  <a:gd name="T9" fmla="*/ 2 h 7"/>
                </a:gdLst>
                <a:ahLst/>
                <a:cxnLst>
                  <a:cxn ang="0">
                    <a:pos x="T0" y="T1"/>
                  </a:cxn>
                  <a:cxn ang="0">
                    <a:pos x="T2" y="T3"/>
                  </a:cxn>
                  <a:cxn ang="0">
                    <a:pos x="T4" y="T5"/>
                  </a:cxn>
                  <a:cxn ang="0">
                    <a:pos x="T6" y="T7"/>
                  </a:cxn>
                  <a:cxn ang="0">
                    <a:pos x="T8" y="T9"/>
                  </a:cxn>
                </a:cxnLst>
                <a:rect l="0" t="0" r="r" b="b"/>
                <a:pathLst>
                  <a:path w="66" h="7">
                    <a:moveTo>
                      <a:pt x="2" y="2"/>
                    </a:moveTo>
                    <a:cubicBezTo>
                      <a:pt x="2" y="3"/>
                      <a:pt x="1" y="5"/>
                      <a:pt x="0" y="7"/>
                    </a:cubicBezTo>
                    <a:cubicBezTo>
                      <a:pt x="22" y="5"/>
                      <a:pt x="44" y="5"/>
                      <a:pt x="66" y="7"/>
                    </a:cubicBezTo>
                    <a:cubicBezTo>
                      <a:pt x="65" y="5"/>
                      <a:pt x="65" y="3"/>
                      <a:pt x="64" y="2"/>
                    </a:cubicBezTo>
                    <a:cubicBezTo>
                      <a:pt x="44" y="0"/>
                      <a:pt x="22" y="0"/>
                      <a:pt x="2" y="2"/>
                    </a:cubicBezTo>
                    <a:close/>
                  </a:path>
                </a:pathLst>
              </a:custGeom>
              <a:solidFill>
                <a:srgbClr val="F6C95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27" name="îṥḻíḓe"/>
              <p:cNvSpPr/>
              <p:nvPr/>
            </p:nvSpPr>
            <p:spPr bwMode="auto">
              <a:xfrm>
                <a:off x="5464175" y="2032000"/>
                <a:ext cx="1281113" cy="144463"/>
              </a:xfrm>
              <a:custGeom>
                <a:avLst/>
                <a:gdLst>
                  <a:gd name="T0" fmla="*/ 0 w 70"/>
                  <a:gd name="T1" fmla="*/ 8 h 8"/>
                  <a:gd name="T2" fmla="*/ 70 w 70"/>
                  <a:gd name="T3" fmla="*/ 8 h 8"/>
                  <a:gd name="T4" fmla="*/ 69 w 70"/>
                  <a:gd name="T5" fmla="*/ 2 h 8"/>
                  <a:gd name="T6" fmla="*/ 68 w 70"/>
                  <a:gd name="T7" fmla="*/ 2 h 8"/>
                  <a:gd name="T8" fmla="*/ 2 w 70"/>
                  <a:gd name="T9" fmla="*/ 2 h 8"/>
                  <a:gd name="T10" fmla="*/ 2 w 70"/>
                  <a:gd name="T11" fmla="*/ 2 h 8"/>
                  <a:gd name="T12" fmla="*/ 0 w 70"/>
                  <a:gd name="T13" fmla="*/ 7 h 8"/>
                  <a:gd name="T14" fmla="*/ 0 w 70"/>
                  <a:gd name="T15" fmla="*/ 8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8">
                    <a:moveTo>
                      <a:pt x="0" y="8"/>
                    </a:moveTo>
                    <a:cubicBezTo>
                      <a:pt x="23" y="5"/>
                      <a:pt x="47" y="5"/>
                      <a:pt x="70" y="8"/>
                    </a:cubicBezTo>
                    <a:cubicBezTo>
                      <a:pt x="70" y="6"/>
                      <a:pt x="69" y="4"/>
                      <a:pt x="69" y="2"/>
                    </a:cubicBezTo>
                    <a:cubicBezTo>
                      <a:pt x="68" y="2"/>
                      <a:pt x="68" y="2"/>
                      <a:pt x="68" y="2"/>
                    </a:cubicBezTo>
                    <a:cubicBezTo>
                      <a:pt x="46" y="0"/>
                      <a:pt x="24" y="0"/>
                      <a:pt x="2" y="2"/>
                    </a:cubicBezTo>
                    <a:cubicBezTo>
                      <a:pt x="2" y="2"/>
                      <a:pt x="2" y="2"/>
                      <a:pt x="2" y="2"/>
                    </a:cubicBezTo>
                    <a:cubicBezTo>
                      <a:pt x="1" y="4"/>
                      <a:pt x="0" y="5"/>
                      <a:pt x="0" y="7"/>
                    </a:cubicBezTo>
                    <a:cubicBezTo>
                      <a:pt x="0" y="7"/>
                      <a:pt x="0" y="7"/>
                      <a:pt x="0" y="8"/>
                    </a:cubicBezTo>
                    <a:close/>
                  </a:path>
                </a:pathLst>
              </a:custGeom>
              <a:solidFill>
                <a:srgbClr val="F6C95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28" name="iṣļíḋe"/>
              <p:cNvSpPr/>
              <p:nvPr/>
            </p:nvSpPr>
            <p:spPr bwMode="auto">
              <a:xfrm>
                <a:off x="5573713" y="4371975"/>
                <a:ext cx="1079500" cy="144463"/>
              </a:xfrm>
              <a:custGeom>
                <a:avLst/>
                <a:gdLst>
                  <a:gd name="T0" fmla="*/ 0 w 59"/>
                  <a:gd name="T1" fmla="*/ 0 h 8"/>
                  <a:gd name="T2" fmla="*/ 1 w 59"/>
                  <a:gd name="T3" fmla="*/ 6 h 8"/>
                  <a:gd name="T4" fmla="*/ 29 w 59"/>
                  <a:gd name="T5" fmla="*/ 8 h 8"/>
                  <a:gd name="T6" fmla="*/ 57 w 59"/>
                  <a:gd name="T7" fmla="*/ 6 h 8"/>
                  <a:gd name="T8" fmla="*/ 59 w 59"/>
                  <a:gd name="T9" fmla="*/ 0 h 8"/>
                  <a:gd name="T10" fmla="*/ 0 w 59"/>
                  <a:gd name="T11" fmla="*/ 0 h 8"/>
                </a:gdLst>
                <a:ahLst/>
                <a:cxnLst>
                  <a:cxn ang="0">
                    <a:pos x="T0" y="T1"/>
                  </a:cxn>
                  <a:cxn ang="0">
                    <a:pos x="T2" y="T3"/>
                  </a:cxn>
                  <a:cxn ang="0">
                    <a:pos x="T4" y="T5"/>
                  </a:cxn>
                  <a:cxn ang="0">
                    <a:pos x="T6" y="T7"/>
                  </a:cxn>
                  <a:cxn ang="0">
                    <a:pos x="T8" y="T9"/>
                  </a:cxn>
                  <a:cxn ang="0">
                    <a:pos x="T10" y="T11"/>
                  </a:cxn>
                </a:cxnLst>
                <a:rect l="0" t="0" r="r" b="b"/>
                <a:pathLst>
                  <a:path w="59" h="8">
                    <a:moveTo>
                      <a:pt x="0" y="0"/>
                    </a:moveTo>
                    <a:cubicBezTo>
                      <a:pt x="0" y="2"/>
                      <a:pt x="1" y="4"/>
                      <a:pt x="1" y="6"/>
                    </a:cubicBezTo>
                    <a:cubicBezTo>
                      <a:pt x="10" y="7"/>
                      <a:pt x="20" y="8"/>
                      <a:pt x="29" y="8"/>
                    </a:cubicBezTo>
                    <a:cubicBezTo>
                      <a:pt x="38" y="8"/>
                      <a:pt x="48" y="7"/>
                      <a:pt x="57" y="6"/>
                    </a:cubicBezTo>
                    <a:cubicBezTo>
                      <a:pt x="57" y="4"/>
                      <a:pt x="58" y="2"/>
                      <a:pt x="59" y="0"/>
                    </a:cubicBezTo>
                    <a:cubicBezTo>
                      <a:pt x="39" y="3"/>
                      <a:pt x="19" y="3"/>
                      <a:pt x="0" y="0"/>
                    </a:cubicBezTo>
                    <a:close/>
                  </a:path>
                </a:pathLst>
              </a:custGeom>
              <a:solidFill>
                <a:srgbClr val="F6C95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29" name="isľïḋe"/>
              <p:cNvSpPr/>
              <p:nvPr/>
            </p:nvSpPr>
            <p:spPr bwMode="auto">
              <a:xfrm>
                <a:off x="5518150" y="4208463"/>
                <a:ext cx="1171575" cy="163513"/>
              </a:xfrm>
              <a:custGeom>
                <a:avLst/>
                <a:gdLst>
                  <a:gd name="T0" fmla="*/ 0 w 64"/>
                  <a:gd name="T1" fmla="*/ 0 h 9"/>
                  <a:gd name="T2" fmla="*/ 2 w 64"/>
                  <a:gd name="T3" fmla="*/ 6 h 9"/>
                  <a:gd name="T4" fmla="*/ 2 w 64"/>
                  <a:gd name="T5" fmla="*/ 6 h 9"/>
                  <a:gd name="T6" fmla="*/ 2 w 64"/>
                  <a:gd name="T7" fmla="*/ 7 h 9"/>
                  <a:gd name="T8" fmla="*/ 2 w 64"/>
                  <a:gd name="T9" fmla="*/ 7 h 9"/>
                  <a:gd name="T10" fmla="*/ 32 w 64"/>
                  <a:gd name="T11" fmla="*/ 9 h 9"/>
                  <a:gd name="T12" fmla="*/ 62 w 64"/>
                  <a:gd name="T13" fmla="*/ 7 h 9"/>
                  <a:gd name="T14" fmla="*/ 62 w 64"/>
                  <a:gd name="T15" fmla="*/ 7 h 9"/>
                  <a:gd name="T16" fmla="*/ 62 w 64"/>
                  <a:gd name="T17" fmla="*/ 6 h 9"/>
                  <a:gd name="T18" fmla="*/ 62 w 64"/>
                  <a:gd name="T19" fmla="*/ 6 h 9"/>
                  <a:gd name="T20" fmla="*/ 64 w 64"/>
                  <a:gd name="T21" fmla="*/ 0 h 9"/>
                  <a:gd name="T22" fmla="*/ 0 w 64"/>
                  <a:gd name="T23"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9">
                    <a:moveTo>
                      <a:pt x="0" y="0"/>
                    </a:moveTo>
                    <a:cubicBezTo>
                      <a:pt x="1" y="2"/>
                      <a:pt x="1" y="4"/>
                      <a:pt x="2" y="6"/>
                    </a:cubicBezTo>
                    <a:cubicBezTo>
                      <a:pt x="2" y="6"/>
                      <a:pt x="2" y="6"/>
                      <a:pt x="2" y="6"/>
                    </a:cubicBezTo>
                    <a:cubicBezTo>
                      <a:pt x="2" y="7"/>
                      <a:pt x="2" y="7"/>
                      <a:pt x="2" y="7"/>
                    </a:cubicBezTo>
                    <a:cubicBezTo>
                      <a:pt x="2" y="7"/>
                      <a:pt x="2" y="7"/>
                      <a:pt x="2" y="7"/>
                    </a:cubicBezTo>
                    <a:cubicBezTo>
                      <a:pt x="12" y="8"/>
                      <a:pt x="22" y="9"/>
                      <a:pt x="32" y="9"/>
                    </a:cubicBezTo>
                    <a:cubicBezTo>
                      <a:pt x="42" y="9"/>
                      <a:pt x="52" y="8"/>
                      <a:pt x="62" y="7"/>
                    </a:cubicBezTo>
                    <a:cubicBezTo>
                      <a:pt x="62" y="7"/>
                      <a:pt x="62" y="7"/>
                      <a:pt x="62" y="7"/>
                    </a:cubicBezTo>
                    <a:cubicBezTo>
                      <a:pt x="62" y="6"/>
                      <a:pt x="62" y="6"/>
                      <a:pt x="62" y="6"/>
                    </a:cubicBezTo>
                    <a:cubicBezTo>
                      <a:pt x="62" y="6"/>
                      <a:pt x="62" y="6"/>
                      <a:pt x="62" y="6"/>
                    </a:cubicBezTo>
                    <a:cubicBezTo>
                      <a:pt x="63" y="4"/>
                      <a:pt x="63" y="2"/>
                      <a:pt x="64" y="0"/>
                    </a:cubicBezTo>
                    <a:cubicBezTo>
                      <a:pt x="43" y="3"/>
                      <a:pt x="21" y="3"/>
                      <a:pt x="0" y="0"/>
                    </a:cubicBezTo>
                    <a:close/>
                  </a:path>
                </a:pathLst>
              </a:custGeom>
              <a:solidFill>
                <a:srgbClr val="F6C95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grpSp>
        <p:grpSp>
          <p:nvGrpSpPr>
            <p:cNvPr id="730" name="组合 2"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nvGrpSpPr>
          <p:grpSpPr>
            <a:xfrm>
              <a:off x="6625778" y="3918380"/>
              <a:ext cx="1482555" cy="1236973"/>
              <a:chOff x="3110706" y="1154013"/>
              <a:chExt cx="5970588" cy="4981575"/>
            </a:xfrm>
          </p:grpSpPr>
          <p:sp>
            <p:nvSpPr>
              <p:cNvPr id="731" name="ïşḷidé"/>
              <p:cNvSpPr/>
              <p:nvPr/>
            </p:nvSpPr>
            <p:spPr bwMode="auto">
              <a:xfrm>
                <a:off x="3239294" y="5913338"/>
                <a:ext cx="5842000" cy="222250"/>
              </a:xfrm>
              <a:custGeom>
                <a:avLst/>
                <a:gdLst>
                  <a:gd name="T0" fmla="*/ 4779 w 4779"/>
                  <a:gd name="T1" fmla="*/ 53 h 181"/>
                  <a:gd name="T2" fmla="*/ 4715 w 4779"/>
                  <a:gd name="T3" fmla="*/ 0 h 181"/>
                  <a:gd name="T4" fmla="*/ 64 w 4779"/>
                  <a:gd name="T5" fmla="*/ 0 h 181"/>
                  <a:gd name="T6" fmla="*/ 0 w 4779"/>
                  <a:gd name="T7" fmla="*/ 53 h 181"/>
                  <a:gd name="T8" fmla="*/ 0 w 4779"/>
                  <a:gd name="T9" fmla="*/ 128 h 181"/>
                  <a:gd name="T10" fmla="*/ 64 w 4779"/>
                  <a:gd name="T11" fmla="*/ 181 h 181"/>
                  <a:gd name="T12" fmla="*/ 4715 w 4779"/>
                  <a:gd name="T13" fmla="*/ 181 h 181"/>
                  <a:gd name="T14" fmla="*/ 4779 w 4779"/>
                  <a:gd name="T15" fmla="*/ 128 h 181"/>
                  <a:gd name="T16" fmla="*/ 4779 w 4779"/>
                  <a:gd name="T17" fmla="*/ 53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79" h="181">
                    <a:moveTo>
                      <a:pt x="4779" y="53"/>
                    </a:moveTo>
                    <a:cubicBezTo>
                      <a:pt x="4779" y="23"/>
                      <a:pt x="4750" y="0"/>
                      <a:pt x="4715" y="0"/>
                    </a:cubicBezTo>
                    <a:cubicBezTo>
                      <a:pt x="64" y="0"/>
                      <a:pt x="64" y="0"/>
                      <a:pt x="64" y="0"/>
                    </a:cubicBezTo>
                    <a:cubicBezTo>
                      <a:pt x="29" y="0"/>
                      <a:pt x="0" y="23"/>
                      <a:pt x="0" y="53"/>
                    </a:cubicBezTo>
                    <a:cubicBezTo>
                      <a:pt x="0" y="128"/>
                      <a:pt x="0" y="128"/>
                      <a:pt x="0" y="128"/>
                    </a:cubicBezTo>
                    <a:cubicBezTo>
                      <a:pt x="0" y="157"/>
                      <a:pt x="29" y="181"/>
                      <a:pt x="64" y="181"/>
                    </a:cubicBezTo>
                    <a:cubicBezTo>
                      <a:pt x="4715" y="181"/>
                      <a:pt x="4715" y="181"/>
                      <a:pt x="4715" y="181"/>
                    </a:cubicBezTo>
                    <a:cubicBezTo>
                      <a:pt x="4750" y="181"/>
                      <a:pt x="4779" y="157"/>
                      <a:pt x="4779" y="128"/>
                    </a:cubicBezTo>
                    <a:lnTo>
                      <a:pt x="4779" y="53"/>
                    </a:lnTo>
                    <a:close/>
                  </a:path>
                </a:pathLst>
              </a:custGeom>
              <a:solidFill>
                <a:srgbClr val="42680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32" name="îS1ïḓé"/>
              <p:cNvSpPr/>
              <p:nvPr/>
            </p:nvSpPr>
            <p:spPr bwMode="auto">
              <a:xfrm>
                <a:off x="3239294" y="5227538"/>
                <a:ext cx="5842000" cy="790575"/>
              </a:xfrm>
              <a:custGeom>
                <a:avLst/>
                <a:gdLst>
                  <a:gd name="T0" fmla="*/ 4779 w 4779"/>
                  <a:gd name="T1" fmla="*/ 582 h 646"/>
                  <a:gd name="T2" fmla="*/ 4715 w 4779"/>
                  <a:gd name="T3" fmla="*/ 646 h 646"/>
                  <a:gd name="T4" fmla="*/ 64 w 4779"/>
                  <a:gd name="T5" fmla="*/ 646 h 646"/>
                  <a:gd name="T6" fmla="*/ 0 w 4779"/>
                  <a:gd name="T7" fmla="*/ 582 h 646"/>
                  <a:gd name="T8" fmla="*/ 0 w 4779"/>
                  <a:gd name="T9" fmla="*/ 64 h 646"/>
                  <a:gd name="T10" fmla="*/ 64 w 4779"/>
                  <a:gd name="T11" fmla="*/ 0 h 646"/>
                  <a:gd name="T12" fmla="*/ 4715 w 4779"/>
                  <a:gd name="T13" fmla="*/ 0 h 646"/>
                  <a:gd name="T14" fmla="*/ 4779 w 4779"/>
                  <a:gd name="T15" fmla="*/ 64 h 646"/>
                  <a:gd name="T16" fmla="*/ 4779 w 4779"/>
                  <a:gd name="T17" fmla="*/ 582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79" h="646">
                    <a:moveTo>
                      <a:pt x="4779" y="582"/>
                    </a:moveTo>
                    <a:cubicBezTo>
                      <a:pt x="4779" y="618"/>
                      <a:pt x="4750" y="646"/>
                      <a:pt x="4715" y="646"/>
                    </a:cubicBezTo>
                    <a:cubicBezTo>
                      <a:pt x="64" y="646"/>
                      <a:pt x="64" y="646"/>
                      <a:pt x="64" y="646"/>
                    </a:cubicBezTo>
                    <a:cubicBezTo>
                      <a:pt x="29" y="646"/>
                      <a:pt x="0" y="618"/>
                      <a:pt x="0" y="582"/>
                    </a:cubicBezTo>
                    <a:cubicBezTo>
                      <a:pt x="0" y="64"/>
                      <a:pt x="0" y="64"/>
                      <a:pt x="0" y="64"/>
                    </a:cubicBezTo>
                    <a:cubicBezTo>
                      <a:pt x="0" y="28"/>
                      <a:pt x="29" y="0"/>
                      <a:pt x="64" y="0"/>
                    </a:cubicBezTo>
                    <a:cubicBezTo>
                      <a:pt x="4715" y="0"/>
                      <a:pt x="4715" y="0"/>
                      <a:pt x="4715" y="0"/>
                    </a:cubicBezTo>
                    <a:cubicBezTo>
                      <a:pt x="4750" y="0"/>
                      <a:pt x="4779" y="28"/>
                      <a:pt x="4779" y="64"/>
                    </a:cubicBezTo>
                    <a:lnTo>
                      <a:pt x="4779" y="582"/>
                    </a:lnTo>
                    <a:close/>
                  </a:path>
                </a:pathLst>
              </a:custGeom>
              <a:solidFill>
                <a:srgbClr val="7ABF2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33" name="íṧľîďe"/>
              <p:cNvSpPr/>
              <p:nvPr/>
            </p:nvSpPr>
            <p:spPr bwMode="auto">
              <a:xfrm>
                <a:off x="6287294" y="3281263"/>
                <a:ext cx="2162175" cy="2460625"/>
              </a:xfrm>
              <a:custGeom>
                <a:avLst/>
                <a:gdLst>
                  <a:gd name="T0" fmla="*/ 1769 w 1769"/>
                  <a:gd name="T1" fmla="*/ 513 h 2013"/>
                  <a:gd name="T2" fmla="*/ 1735 w 1769"/>
                  <a:gd name="T3" fmla="*/ 470 h 2013"/>
                  <a:gd name="T4" fmla="*/ 957 w 1769"/>
                  <a:gd name="T5" fmla="*/ 20 h 2013"/>
                  <a:gd name="T6" fmla="*/ 872 w 1769"/>
                  <a:gd name="T7" fmla="*/ 12 h 2013"/>
                  <a:gd name="T8" fmla="*/ 0 w 1769"/>
                  <a:gd name="T9" fmla="*/ 180 h 2013"/>
                  <a:gd name="T10" fmla="*/ 128 w 1769"/>
                  <a:gd name="T11" fmla="*/ 451 h 2013"/>
                  <a:gd name="T12" fmla="*/ 78 w 1769"/>
                  <a:gd name="T13" fmla="*/ 483 h 2013"/>
                  <a:gd name="T14" fmla="*/ 78 w 1769"/>
                  <a:gd name="T15" fmla="*/ 483 h 2013"/>
                  <a:gd name="T16" fmla="*/ 66 w 1769"/>
                  <a:gd name="T17" fmla="*/ 513 h 2013"/>
                  <a:gd name="T18" fmla="*/ 66 w 1769"/>
                  <a:gd name="T19" fmla="*/ 1659 h 2013"/>
                  <a:gd name="T20" fmla="*/ 111 w 1769"/>
                  <a:gd name="T21" fmla="*/ 1704 h 2013"/>
                  <a:gd name="T22" fmla="*/ 723 w 1769"/>
                  <a:gd name="T23" fmla="*/ 1704 h 2013"/>
                  <a:gd name="T24" fmla="*/ 869 w 1769"/>
                  <a:gd name="T25" fmla="*/ 2013 h 2013"/>
                  <a:gd name="T26" fmla="*/ 1759 w 1769"/>
                  <a:gd name="T27" fmla="*/ 1686 h 2013"/>
                  <a:gd name="T28" fmla="*/ 1769 w 1769"/>
                  <a:gd name="T29" fmla="*/ 1659 h 2013"/>
                  <a:gd name="T30" fmla="*/ 1769 w 1769"/>
                  <a:gd name="T31" fmla="*/ 513 h 20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69" h="2013">
                    <a:moveTo>
                      <a:pt x="1769" y="513"/>
                    </a:moveTo>
                    <a:cubicBezTo>
                      <a:pt x="1769" y="502"/>
                      <a:pt x="1760" y="481"/>
                      <a:pt x="1735" y="470"/>
                    </a:cubicBezTo>
                    <a:cubicBezTo>
                      <a:pt x="957" y="20"/>
                      <a:pt x="957" y="20"/>
                      <a:pt x="957" y="20"/>
                    </a:cubicBezTo>
                    <a:cubicBezTo>
                      <a:pt x="945" y="12"/>
                      <a:pt x="918" y="0"/>
                      <a:pt x="872" y="12"/>
                    </a:cubicBezTo>
                    <a:cubicBezTo>
                      <a:pt x="0" y="180"/>
                      <a:pt x="0" y="180"/>
                      <a:pt x="0" y="180"/>
                    </a:cubicBezTo>
                    <a:cubicBezTo>
                      <a:pt x="128" y="451"/>
                      <a:pt x="128" y="451"/>
                      <a:pt x="128" y="451"/>
                    </a:cubicBezTo>
                    <a:cubicBezTo>
                      <a:pt x="99" y="469"/>
                      <a:pt x="81" y="480"/>
                      <a:pt x="78" y="483"/>
                    </a:cubicBezTo>
                    <a:cubicBezTo>
                      <a:pt x="78" y="483"/>
                      <a:pt x="78" y="483"/>
                      <a:pt x="78" y="483"/>
                    </a:cubicBezTo>
                    <a:cubicBezTo>
                      <a:pt x="71" y="491"/>
                      <a:pt x="66" y="501"/>
                      <a:pt x="66" y="513"/>
                    </a:cubicBezTo>
                    <a:cubicBezTo>
                      <a:pt x="66" y="1659"/>
                      <a:pt x="66" y="1659"/>
                      <a:pt x="66" y="1659"/>
                    </a:cubicBezTo>
                    <a:cubicBezTo>
                      <a:pt x="66" y="1684"/>
                      <a:pt x="86" y="1704"/>
                      <a:pt x="111" y="1704"/>
                    </a:cubicBezTo>
                    <a:cubicBezTo>
                      <a:pt x="723" y="1704"/>
                      <a:pt x="723" y="1704"/>
                      <a:pt x="723" y="1704"/>
                    </a:cubicBezTo>
                    <a:cubicBezTo>
                      <a:pt x="869" y="2013"/>
                      <a:pt x="869" y="2013"/>
                      <a:pt x="869" y="2013"/>
                    </a:cubicBezTo>
                    <a:cubicBezTo>
                      <a:pt x="1759" y="1686"/>
                      <a:pt x="1759" y="1686"/>
                      <a:pt x="1759" y="1686"/>
                    </a:cubicBezTo>
                    <a:cubicBezTo>
                      <a:pt x="1765" y="1679"/>
                      <a:pt x="1769" y="1670"/>
                      <a:pt x="1769" y="1659"/>
                    </a:cubicBezTo>
                    <a:lnTo>
                      <a:pt x="1769" y="513"/>
                    </a:lnTo>
                    <a:close/>
                  </a:path>
                </a:pathLst>
              </a:custGeom>
              <a:solidFill>
                <a:srgbClr val="6007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34" name="ïṥľíḍe"/>
              <p:cNvSpPr/>
              <p:nvPr/>
            </p:nvSpPr>
            <p:spPr bwMode="auto">
              <a:xfrm>
                <a:off x="5166519" y="3492401"/>
                <a:ext cx="2241550" cy="2249488"/>
              </a:xfrm>
              <a:custGeom>
                <a:avLst/>
                <a:gdLst>
                  <a:gd name="T0" fmla="*/ 1798 w 1834"/>
                  <a:gd name="T1" fmla="*/ 510 h 1840"/>
                  <a:gd name="T2" fmla="*/ 960 w 1834"/>
                  <a:gd name="T3" fmla="*/ 25 h 1840"/>
                  <a:gd name="T4" fmla="*/ 854 w 1834"/>
                  <a:gd name="T5" fmla="*/ 25 h 1840"/>
                  <a:gd name="T6" fmla="*/ 13 w 1834"/>
                  <a:gd name="T7" fmla="*/ 524 h 1840"/>
                  <a:gd name="T8" fmla="*/ 13 w 1834"/>
                  <a:gd name="T9" fmla="*/ 524 h 1840"/>
                  <a:gd name="T10" fmla="*/ 0 w 1834"/>
                  <a:gd name="T11" fmla="*/ 557 h 1840"/>
                  <a:gd name="T12" fmla="*/ 0 w 1834"/>
                  <a:gd name="T13" fmla="*/ 1792 h 1840"/>
                  <a:gd name="T14" fmla="*/ 48 w 1834"/>
                  <a:gd name="T15" fmla="*/ 1840 h 1840"/>
                  <a:gd name="T16" fmla="*/ 1786 w 1834"/>
                  <a:gd name="T17" fmla="*/ 1840 h 1840"/>
                  <a:gd name="T18" fmla="*/ 1834 w 1834"/>
                  <a:gd name="T19" fmla="*/ 1792 h 1840"/>
                  <a:gd name="T20" fmla="*/ 1834 w 1834"/>
                  <a:gd name="T21" fmla="*/ 557 h 1840"/>
                  <a:gd name="T22" fmla="*/ 1798 w 1834"/>
                  <a:gd name="T23" fmla="*/ 510 h 1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34" h="1840">
                    <a:moveTo>
                      <a:pt x="1798" y="510"/>
                    </a:moveTo>
                    <a:cubicBezTo>
                      <a:pt x="960" y="25"/>
                      <a:pt x="960" y="25"/>
                      <a:pt x="960" y="25"/>
                    </a:cubicBezTo>
                    <a:cubicBezTo>
                      <a:pt x="926" y="3"/>
                      <a:pt x="890" y="0"/>
                      <a:pt x="854" y="25"/>
                    </a:cubicBezTo>
                    <a:cubicBezTo>
                      <a:pt x="854" y="25"/>
                      <a:pt x="30" y="506"/>
                      <a:pt x="13" y="524"/>
                    </a:cubicBezTo>
                    <a:cubicBezTo>
                      <a:pt x="13" y="524"/>
                      <a:pt x="13" y="524"/>
                      <a:pt x="13" y="524"/>
                    </a:cubicBezTo>
                    <a:cubicBezTo>
                      <a:pt x="5" y="532"/>
                      <a:pt x="0" y="544"/>
                      <a:pt x="0" y="557"/>
                    </a:cubicBezTo>
                    <a:cubicBezTo>
                      <a:pt x="0" y="1792"/>
                      <a:pt x="0" y="1792"/>
                      <a:pt x="0" y="1792"/>
                    </a:cubicBezTo>
                    <a:cubicBezTo>
                      <a:pt x="0" y="1818"/>
                      <a:pt x="21" y="1840"/>
                      <a:pt x="48" y="1840"/>
                    </a:cubicBezTo>
                    <a:cubicBezTo>
                      <a:pt x="1786" y="1840"/>
                      <a:pt x="1786" y="1840"/>
                      <a:pt x="1786" y="1840"/>
                    </a:cubicBezTo>
                    <a:cubicBezTo>
                      <a:pt x="1813" y="1840"/>
                      <a:pt x="1834" y="1818"/>
                      <a:pt x="1834" y="1792"/>
                    </a:cubicBezTo>
                    <a:cubicBezTo>
                      <a:pt x="1834" y="557"/>
                      <a:pt x="1834" y="557"/>
                      <a:pt x="1834" y="557"/>
                    </a:cubicBezTo>
                    <a:cubicBezTo>
                      <a:pt x="1834" y="534"/>
                      <a:pt x="1821" y="524"/>
                      <a:pt x="1798" y="510"/>
                    </a:cubicBezTo>
                    <a:close/>
                  </a:path>
                </a:pathLst>
              </a:custGeom>
              <a:solidFill>
                <a:srgbClr val="C6C6C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35" name="iśļïḋê"/>
              <p:cNvSpPr/>
              <p:nvPr/>
            </p:nvSpPr>
            <p:spPr bwMode="auto">
              <a:xfrm>
                <a:off x="5326856" y="3665438"/>
                <a:ext cx="1955800" cy="1179513"/>
              </a:xfrm>
              <a:custGeom>
                <a:avLst/>
                <a:gdLst>
                  <a:gd name="T0" fmla="*/ 1568 w 1599"/>
                  <a:gd name="T1" fmla="*/ 445 h 965"/>
                  <a:gd name="T2" fmla="*/ 837 w 1599"/>
                  <a:gd name="T3" fmla="*/ 22 h 965"/>
                  <a:gd name="T4" fmla="*/ 744 w 1599"/>
                  <a:gd name="T5" fmla="*/ 23 h 965"/>
                  <a:gd name="T6" fmla="*/ 12 w 1599"/>
                  <a:gd name="T7" fmla="*/ 457 h 965"/>
                  <a:gd name="T8" fmla="*/ 12 w 1599"/>
                  <a:gd name="T9" fmla="*/ 457 h 965"/>
                  <a:gd name="T10" fmla="*/ 0 w 1599"/>
                  <a:gd name="T11" fmla="*/ 485 h 965"/>
                  <a:gd name="T12" fmla="*/ 0 w 1599"/>
                  <a:gd name="T13" fmla="*/ 965 h 965"/>
                  <a:gd name="T14" fmla="*/ 1599 w 1599"/>
                  <a:gd name="T15" fmla="*/ 965 h 965"/>
                  <a:gd name="T16" fmla="*/ 1599 w 1599"/>
                  <a:gd name="T17" fmla="*/ 485 h 965"/>
                  <a:gd name="T18" fmla="*/ 1568 w 1599"/>
                  <a:gd name="T19" fmla="*/ 445 h 9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99" h="965">
                    <a:moveTo>
                      <a:pt x="1568" y="445"/>
                    </a:moveTo>
                    <a:cubicBezTo>
                      <a:pt x="837" y="22"/>
                      <a:pt x="837" y="22"/>
                      <a:pt x="837" y="22"/>
                    </a:cubicBezTo>
                    <a:cubicBezTo>
                      <a:pt x="808" y="3"/>
                      <a:pt x="776" y="0"/>
                      <a:pt x="744" y="23"/>
                    </a:cubicBezTo>
                    <a:cubicBezTo>
                      <a:pt x="744" y="23"/>
                      <a:pt x="22" y="446"/>
                      <a:pt x="12" y="457"/>
                    </a:cubicBezTo>
                    <a:cubicBezTo>
                      <a:pt x="12" y="457"/>
                      <a:pt x="12" y="457"/>
                      <a:pt x="12" y="457"/>
                    </a:cubicBezTo>
                    <a:cubicBezTo>
                      <a:pt x="5" y="464"/>
                      <a:pt x="0" y="474"/>
                      <a:pt x="0" y="485"/>
                    </a:cubicBezTo>
                    <a:cubicBezTo>
                      <a:pt x="0" y="965"/>
                      <a:pt x="0" y="965"/>
                      <a:pt x="0" y="965"/>
                    </a:cubicBezTo>
                    <a:cubicBezTo>
                      <a:pt x="1599" y="965"/>
                      <a:pt x="1599" y="965"/>
                      <a:pt x="1599" y="965"/>
                    </a:cubicBezTo>
                    <a:cubicBezTo>
                      <a:pt x="1599" y="485"/>
                      <a:pt x="1599" y="485"/>
                      <a:pt x="1599" y="485"/>
                    </a:cubicBezTo>
                    <a:cubicBezTo>
                      <a:pt x="1599" y="466"/>
                      <a:pt x="1588" y="457"/>
                      <a:pt x="1568" y="445"/>
                    </a:cubicBezTo>
                    <a:close/>
                  </a:path>
                </a:pathLst>
              </a:custGeom>
              <a:solidFill>
                <a:srgbClr val="27B7C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36" name="îslidé"/>
              <p:cNvSpPr/>
              <p:nvPr/>
            </p:nvSpPr>
            <p:spPr bwMode="auto">
              <a:xfrm>
                <a:off x="5326856" y="3665438"/>
                <a:ext cx="1131888" cy="1179513"/>
              </a:xfrm>
              <a:custGeom>
                <a:avLst/>
                <a:gdLst>
                  <a:gd name="T0" fmla="*/ 837 w 925"/>
                  <a:gd name="T1" fmla="*/ 22 h 965"/>
                  <a:gd name="T2" fmla="*/ 744 w 925"/>
                  <a:gd name="T3" fmla="*/ 23 h 965"/>
                  <a:gd name="T4" fmla="*/ 582 w 925"/>
                  <a:gd name="T5" fmla="*/ 118 h 965"/>
                  <a:gd name="T6" fmla="*/ 0 w 925"/>
                  <a:gd name="T7" fmla="*/ 847 h 965"/>
                  <a:gd name="T8" fmla="*/ 0 w 925"/>
                  <a:gd name="T9" fmla="*/ 965 h 965"/>
                  <a:gd name="T10" fmla="*/ 214 w 925"/>
                  <a:gd name="T11" fmla="*/ 965 h 965"/>
                  <a:gd name="T12" fmla="*/ 925 w 925"/>
                  <a:gd name="T13" fmla="*/ 73 h 965"/>
                  <a:gd name="T14" fmla="*/ 837 w 925"/>
                  <a:gd name="T15" fmla="*/ 22 h 9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25" h="965">
                    <a:moveTo>
                      <a:pt x="837" y="22"/>
                    </a:moveTo>
                    <a:cubicBezTo>
                      <a:pt x="808" y="3"/>
                      <a:pt x="776" y="0"/>
                      <a:pt x="744" y="23"/>
                    </a:cubicBezTo>
                    <a:cubicBezTo>
                      <a:pt x="744" y="23"/>
                      <a:pt x="676" y="62"/>
                      <a:pt x="582" y="118"/>
                    </a:cubicBezTo>
                    <a:cubicBezTo>
                      <a:pt x="0" y="847"/>
                      <a:pt x="0" y="847"/>
                      <a:pt x="0" y="847"/>
                    </a:cubicBezTo>
                    <a:cubicBezTo>
                      <a:pt x="0" y="965"/>
                      <a:pt x="0" y="965"/>
                      <a:pt x="0" y="965"/>
                    </a:cubicBezTo>
                    <a:cubicBezTo>
                      <a:pt x="214" y="965"/>
                      <a:pt x="214" y="965"/>
                      <a:pt x="214" y="965"/>
                    </a:cubicBezTo>
                    <a:cubicBezTo>
                      <a:pt x="925" y="73"/>
                      <a:pt x="925" y="73"/>
                      <a:pt x="925" y="73"/>
                    </a:cubicBezTo>
                    <a:lnTo>
                      <a:pt x="837" y="22"/>
                    </a:lnTo>
                    <a:close/>
                  </a:path>
                </a:pathLst>
              </a:custGeom>
              <a:solidFill>
                <a:srgbClr val="A3E4E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37" name="ïṩļïḓê"/>
              <p:cNvSpPr/>
              <p:nvPr/>
            </p:nvSpPr>
            <p:spPr bwMode="auto">
              <a:xfrm>
                <a:off x="6061869" y="3792438"/>
                <a:ext cx="641350" cy="711200"/>
              </a:xfrm>
              <a:custGeom>
                <a:avLst/>
                <a:gdLst>
                  <a:gd name="T0" fmla="*/ 41 w 525"/>
                  <a:gd name="T1" fmla="*/ 550 h 583"/>
                  <a:gd name="T2" fmla="*/ 48 w 525"/>
                  <a:gd name="T3" fmla="*/ 555 h 583"/>
                  <a:gd name="T4" fmla="*/ 163 w 525"/>
                  <a:gd name="T5" fmla="*/ 542 h 583"/>
                  <a:gd name="T6" fmla="*/ 525 w 525"/>
                  <a:gd name="T7" fmla="*/ 87 h 583"/>
                  <a:gd name="T8" fmla="*/ 375 w 525"/>
                  <a:gd name="T9" fmla="*/ 0 h 583"/>
                  <a:gd name="T10" fmla="*/ 28 w 525"/>
                  <a:gd name="T11" fmla="*/ 435 h 583"/>
                  <a:gd name="T12" fmla="*/ 41 w 525"/>
                  <a:gd name="T13" fmla="*/ 550 h 583"/>
                </a:gdLst>
                <a:ahLst/>
                <a:cxnLst>
                  <a:cxn ang="0">
                    <a:pos x="T0" y="T1"/>
                  </a:cxn>
                  <a:cxn ang="0">
                    <a:pos x="T2" y="T3"/>
                  </a:cxn>
                  <a:cxn ang="0">
                    <a:pos x="T4" y="T5"/>
                  </a:cxn>
                  <a:cxn ang="0">
                    <a:pos x="T6" y="T7"/>
                  </a:cxn>
                  <a:cxn ang="0">
                    <a:pos x="T8" y="T9"/>
                  </a:cxn>
                  <a:cxn ang="0">
                    <a:pos x="T10" y="T11"/>
                  </a:cxn>
                  <a:cxn ang="0">
                    <a:pos x="T12" y="T13"/>
                  </a:cxn>
                </a:cxnLst>
                <a:rect l="0" t="0" r="r" b="b"/>
                <a:pathLst>
                  <a:path w="525" h="583">
                    <a:moveTo>
                      <a:pt x="41" y="550"/>
                    </a:moveTo>
                    <a:cubicBezTo>
                      <a:pt x="48" y="555"/>
                      <a:pt x="48" y="555"/>
                      <a:pt x="48" y="555"/>
                    </a:cubicBezTo>
                    <a:cubicBezTo>
                      <a:pt x="83" y="583"/>
                      <a:pt x="134" y="577"/>
                      <a:pt x="163" y="542"/>
                    </a:cubicBezTo>
                    <a:cubicBezTo>
                      <a:pt x="525" y="87"/>
                      <a:pt x="525" y="87"/>
                      <a:pt x="525" y="87"/>
                    </a:cubicBezTo>
                    <a:cubicBezTo>
                      <a:pt x="375" y="0"/>
                      <a:pt x="375" y="0"/>
                      <a:pt x="375" y="0"/>
                    </a:cubicBezTo>
                    <a:cubicBezTo>
                      <a:pt x="28" y="435"/>
                      <a:pt x="28" y="435"/>
                      <a:pt x="28" y="435"/>
                    </a:cubicBezTo>
                    <a:cubicBezTo>
                      <a:pt x="0" y="470"/>
                      <a:pt x="6" y="521"/>
                      <a:pt x="41" y="550"/>
                    </a:cubicBezTo>
                    <a:close/>
                  </a:path>
                </a:pathLst>
              </a:custGeom>
              <a:solidFill>
                <a:srgbClr val="A3E4E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38" name="íŝ1íḓè"/>
              <p:cNvSpPr/>
              <p:nvPr/>
            </p:nvSpPr>
            <p:spPr bwMode="auto">
              <a:xfrm>
                <a:off x="6820694" y="3425726"/>
                <a:ext cx="1287463" cy="536575"/>
              </a:xfrm>
              <a:custGeom>
                <a:avLst/>
                <a:gdLst>
                  <a:gd name="T0" fmla="*/ 318 w 811"/>
                  <a:gd name="T1" fmla="*/ 0 h 338"/>
                  <a:gd name="T2" fmla="*/ 0 w 811"/>
                  <a:gd name="T3" fmla="*/ 60 h 338"/>
                  <a:gd name="T4" fmla="*/ 498 w 811"/>
                  <a:gd name="T5" fmla="*/ 338 h 338"/>
                  <a:gd name="T6" fmla="*/ 811 w 811"/>
                  <a:gd name="T7" fmla="*/ 279 h 338"/>
                  <a:gd name="T8" fmla="*/ 318 w 811"/>
                  <a:gd name="T9" fmla="*/ 0 h 338"/>
                </a:gdLst>
                <a:ahLst/>
                <a:cxnLst>
                  <a:cxn ang="0">
                    <a:pos x="T0" y="T1"/>
                  </a:cxn>
                  <a:cxn ang="0">
                    <a:pos x="T2" y="T3"/>
                  </a:cxn>
                  <a:cxn ang="0">
                    <a:pos x="T4" y="T5"/>
                  </a:cxn>
                  <a:cxn ang="0">
                    <a:pos x="T6" y="T7"/>
                  </a:cxn>
                  <a:cxn ang="0">
                    <a:pos x="T8" y="T9"/>
                  </a:cxn>
                </a:cxnLst>
                <a:rect l="0" t="0" r="r" b="b"/>
                <a:pathLst>
                  <a:path w="811" h="338">
                    <a:moveTo>
                      <a:pt x="318" y="0"/>
                    </a:moveTo>
                    <a:lnTo>
                      <a:pt x="0" y="60"/>
                    </a:lnTo>
                    <a:lnTo>
                      <a:pt x="498" y="338"/>
                    </a:lnTo>
                    <a:lnTo>
                      <a:pt x="811" y="279"/>
                    </a:lnTo>
                    <a:lnTo>
                      <a:pt x="318" y="0"/>
                    </a:lnTo>
                    <a:close/>
                  </a:path>
                </a:pathLst>
              </a:custGeom>
              <a:solidFill>
                <a:srgbClr val="2D040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39" name="iŝ1îdê"/>
              <p:cNvSpPr/>
              <p:nvPr/>
            </p:nvSpPr>
            <p:spPr bwMode="auto">
              <a:xfrm>
                <a:off x="6707981" y="4198838"/>
                <a:ext cx="574675" cy="646113"/>
              </a:xfrm>
              <a:custGeom>
                <a:avLst/>
                <a:gdLst>
                  <a:gd name="T0" fmla="*/ 470 w 470"/>
                  <a:gd name="T1" fmla="*/ 49 h 529"/>
                  <a:gd name="T2" fmla="*/ 439 w 470"/>
                  <a:gd name="T3" fmla="*/ 9 h 529"/>
                  <a:gd name="T4" fmla="*/ 423 w 470"/>
                  <a:gd name="T5" fmla="*/ 0 h 529"/>
                  <a:gd name="T6" fmla="*/ 0 w 470"/>
                  <a:gd name="T7" fmla="*/ 529 h 529"/>
                  <a:gd name="T8" fmla="*/ 470 w 470"/>
                  <a:gd name="T9" fmla="*/ 529 h 529"/>
                  <a:gd name="T10" fmla="*/ 470 w 470"/>
                  <a:gd name="T11" fmla="*/ 49 h 529"/>
                </a:gdLst>
                <a:ahLst/>
                <a:cxnLst>
                  <a:cxn ang="0">
                    <a:pos x="T0" y="T1"/>
                  </a:cxn>
                  <a:cxn ang="0">
                    <a:pos x="T2" y="T3"/>
                  </a:cxn>
                  <a:cxn ang="0">
                    <a:pos x="T4" y="T5"/>
                  </a:cxn>
                  <a:cxn ang="0">
                    <a:pos x="T6" y="T7"/>
                  </a:cxn>
                  <a:cxn ang="0">
                    <a:pos x="T8" y="T9"/>
                  </a:cxn>
                  <a:cxn ang="0">
                    <a:pos x="T10" y="T11"/>
                  </a:cxn>
                </a:cxnLst>
                <a:rect l="0" t="0" r="r" b="b"/>
                <a:pathLst>
                  <a:path w="470" h="529">
                    <a:moveTo>
                      <a:pt x="470" y="49"/>
                    </a:moveTo>
                    <a:cubicBezTo>
                      <a:pt x="470" y="30"/>
                      <a:pt x="459" y="21"/>
                      <a:pt x="439" y="9"/>
                    </a:cubicBezTo>
                    <a:cubicBezTo>
                      <a:pt x="423" y="0"/>
                      <a:pt x="423" y="0"/>
                      <a:pt x="423" y="0"/>
                    </a:cubicBezTo>
                    <a:cubicBezTo>
                      <a:pt x="0" y="529"/>
                      <a:pt x="0" y="529"/>
                      <a:pt x="0" y="529"/>
                    </a:cubicBezTo>
                    <a:cubicBezTo>
                      <a:pt x="470" y="529"/>
                      <a:pt x="470" y="529"/>
                      <a:pt x="470" y="529"/>
                    </a:cubicBezTo>
                    <a:lnTo>
                      <a:pt x="470" y="49"/>
                    </a:lnTo>
                    <a:close/>
                  </a:path>
                </a:pathLst>
              </a:custGeom>
              <a:solidFill>
                <a:srgbClr val="A3E4E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40" name="iṩļîdé"/>
              <p:cNvSpPr/>
              <p:nvPr/>
            </p:nvSpPr>
            <p:spPr bwMode="auto">
              <a:xfrm>
                <a:off x="6868319" y="3460651"/>
                <a:ext cx="1198563" cy="501650"/>
              </a:xfrm>
              <a:custGeom>
                <a:avLst/>
                <a:gdLst>
                  <a:gd name="T0" fmla="*/ 287 w 755"/>
                  <a:gd name="T1" fmla="*/ 0 h 316"/>
                  <a:gd name="T2" fmla="*/ 0 w 755"/>
                  <a:gd name="T3" fmla="*/ 55 h 316"/>
                  <a:gd name="T4" fmla="*/ 468 w 755"/>
                  <a:gd name="T5" fmla="*/ 316 h 316"/>
                  <a:gd name="T6" fmla="*/ 755 w 755"/>
                  <a:gd name="T7" fmla="*/ 262 h 316"/>
                  <a:gd name="T8" fmla="*/ 287 w 755"/>
                  <a:gd name="T9" fmla="*/ 0 h 316"/>
                </a:gdLst>
                <a:ahLst/>
                <a:cxnLst>
                  <a:cxn ang="0">
                    <a:pos x="T0" y="T1"/>
                  </a:cxn>
                  <a:cxn ang="0">
                    <a:pos x="T2" y="T3"/>
                  </a:cxn>
                  <a:cxn ang="0">
                    <a:pos x="T4" y="T5"/>
                  </a:cxn>
                  <a:cxn ang="0">
                    <a:pos x="T6" y="T7"/>
                  </a:cxn>
                  <a:cxn ang="0">
                    <a:pos x="T8" y="T9"/>
                  </a:cxn>
                </a:cxnLst>
                <a:rect l="0" t="0" r="r" b="b"/>
                <a:pathLst>
                  <a:path w="755" h="316">
                    <a:moveTo>
                      <a:pt x="287" y="0"/>
                    </a:moveTo>
                    <a:lnTo>
                      <a:pt x="0" y="55"/>
                    </a:lnTo>
                    <a:lnTo>
                      <a:pt x="468" y="316"/>
                    </a:lnTo>
                    <a:lnTo>
                      <a:pt x="755" y="262"/>
                    </a:lnTo>
                    <a:lnTo>
                      <a:pt x="287" y="0"/>
                    </a:lnTo>
                    <a:close/>
                  </a:path>
                </a:pathLst>
              </a:custGeom>
              <a:solidFill>
                <a:srgbClr val="27B7C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41" name="ïṧḻiḋé"/>
              <p:cNvSpPr/>
              <p:nvPr/>
            </p:nvSpPr>
            <p:spPr bwMode="auto">
              <a:xfrm>
                <a:off x="7212806" y="3460651"/>
                <a:ext cx="266700" cy="282575"/>
              </a:xfrm>
              <a:custGeom>
                <a:avLst/>
                <a:gdLst>
                  <a:gd name="T0" fmla="*/ 145 w 218"/>
                  <a:gd name="T1" fmla="*/ 219 h 232"/>
                  <a:gd name="T2" fmla="*/ 153 w 218"/>
                  <a:gd name="T3" fmla="*/ 216 h 232"/>
                  <a:gd name="T4" fmla="*/ 205 w 218"/>
                  <a:gd name="T5" fmla="*/ 118 h 232"/>
                  <a:gd name="T6" fmla="*/ 184 w 218"/>
                  <a:gd name="T7" fmla="*/ 52 h 232"/>
                  <a:gd name="T8" fmla="*/ 91 w 218"/>
                  <a:gd name="T9" fmla="*/ 0 h 232"/>
                  <a:gd name="T10" fmla="*/ 0 w 218"/>
                  <a:gd name="T11" fmla="*/ 17 h 232"/>
                  <a:gd name="T12" fmla="*/ 46 w 218"/>
                  <a:gd name="T13" fmla="*/ 167 h 232"/>
                  <a:gd name="T14" fmla="*/ 145 w 218"/>
                  <a:gd name="T15" fmla="*/ 219 h 2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8" h="232">
                    <a:moveTo>
                      <a:pt x="145" y="219"/>
                    </a:moveTo>
                    <a:cubicBezTo>
                      <a:pt x="153" y="216"/>
                      <a:pt x="153" y="216"/>
                      <a:pt x="153" y="216"/>
                    </a:cubicBezTo>
                    <a:cubicBezTo>
                      <a:pt x="195" y="203"/>
                      <a:pt x="218" y="159"/>
                      <a:pt x="205" y="118"/>
                    </a:cubicBezTo>
                    <a:cubicBezTo>
                      <a:pt x="184" y="52"/>
                      <a:pt x="184" y="52"/>
                      <a:pt x="184" y="52"/>
                    </a:cubicBezTo>
                    <a:cubicBezTo>
                      <a:pt x="91" y="0"/>
                      <a:pt x="91" y="0"/>
                      <a:pt x="91" y="0"/>
                    </a:cubicBezTo>
                    <a:cubicBezTo>
                      <a:pt x="0" y="17"/>
                      <a:pt x="0" y="17"/>
                      <a:pt x="0" y="17"/>
                    </a:cubicBezTo>
                    <a:cubicBezTo>
                      <a:pt x="46" y="167"/>
                      <a:pt x="46" y="167"/>
                      <a:pt x="46" y="167"/>
                    </a:cubicBezTo>
                    <a:cubicBezTo>
                      <a:pt x="60" y="209"/>
                      <a:pt x="104" y="232"/>
                      <a:pt x="145" y="219"/>
                    </a:cubicBezTo>
                    <a:close/>
                  </a:path>
                </a:pathLst>
              </a:custGeom>
              <a:solidFill>
                <a:srgbClr val="A3E4E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42" name="íṡḷïḓé"/>
              <p:cNvSpPr/>
              <p:nvPr/>
            </p:nvSpPr>
            <p:spPr bwMode="auto">
              <a:xfrm>
                <a:off x="7517606" y="3568601"/>
                <a:ext cx="334963" cy="388938"/>
              </a:xfrm>
              <a:custGeom>
                <a:avLst/>
                <a:gdLst>
                  <a:gd name="T0" fmla="*/ 173 w 211"/>
                  <a:gd name="T1" fmla="*/ 97 h 245"/>
                  <a:gd name="T2" fmla="*/ 0 w 211"/>
                  <a:gd name="T3" fmla="*/ 0 h 245"/>
                  <a:gd name="T4" fmla="*/ 77 w 211"/>
                  <a:gd name="T5" fmla="*/ 245 h 245"/>
                  <a:gd name="T6" fmla="*/ 211 w 211"/>
                  <a:gd name="T7" fmla="*/ 220 h 245"/>
                  <a:gd name="T8" fmla="*/ 173 w 211"/>
                  <a:gd name="T9" fmla="*/ 97 h 245"/>
                </a:gdLst>
                <a:ahLst/>
                <a:cxnLst>
                  <a:cxn ang="0">
                    <a:pos x="T0" y="T1"/>
                  </a:cxn>
                  <a:cxn ang="0">
                    <a:pos x="T2" y="T3"/>
                  </a:cxn>
                  <a:cxn ang="0">
                    <a:pos x="T4" y="T5"/>
                  </a:cxn>
                  <a:cxn ang="0">
                    <a:pos x="T6" y="T7"/>
                  </a:cxn>
                  <a:cxn ang="0">
                    <a:pos x="T8" y="T9"/>
                  </a:cxn>
                </a:cxnLst>
                <a:rect l="0" t="0" r="r" b="b"/>
                <a:pathLst>
                  <a:path w="211" h="245">
                    <a:moveTo>
                      <a:pt x="173" y="97"/>
                    </a:moveTo>
                    <a:lnTo>
                      <a:pt x="0" y="0"/>
                    </a:lnTo>
                    <a:lnTo>
                      <a:pt x="77" y="245"/>
                    </a:lnTo>
                    <a:lnTo>
                      <a:pt x="211" y="220"/>
                    </a:lnTo>
                    <a:lnTo>
                      <a:pt x="173" y="97"/>
                    </a:lnTo>
                    <a:close/>
                  </a:path>
                </a:pathLst>
              </a:custGeom>
              <a:solidFill>
                <a:srgbClr val="A3E4E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43" name="îSḷídé"/>
              <p:cNvSpPr/>
              <p:nvPr/>
            </p:nvSpPr>
            <p:spPr bwMode="auto">
              <a:xfrm>
                <a:off x="7781131" y="4141688"/>
                <a:ext cx="428625" cy="1243013"/>
              </a:xfrm>
              <a:custGeom>
                <a:avLst/>
                <a:gdLst>
                  <a:gd name="T0" fmla="*/ 270 w 270"/>
                  <a:gd name="T1" fmla="*/ 697 h 783"/>
                  <a:gd name="T2" fmla="*/ 0 w 270"/>
                  <a:gd name="T3" fmla="*/ 783 h 783"/>
                  <a:gd name="T4" fmla="*/ 0 w 270"/>
                  <a:gd name="T5" fmla="*/ 68 h 783"/>
                  <a:gd name="T6" fmla="*/ 270 w 270"/>
                  <a:gd name="T7" fmla="*/ 0 h 783"/>
                  <a:gd name="T8" fmla="*/ 270 w 270"/>
                  <a:gd name="T9" fmla="*/ 697 h 783"/>
                </a:gdLst>
                <a:ahLst/>
                <a:cxnLst>
                  <a:cxn ang="0">
                    <a:pos x="T0" y="T1"/>
                  </a:cxn>
                  <a:cxn ang="0">
                    <a:pos x="T2" y="T3"/>
                  </a:cxn>
                  <a:cxn ang="0">
                    <a:pos x="T4" y="T5"/>
                  </a:cxn>
                  <a:cxn ang="0">
                    <a:pos x="T6" y="T7"/>
                  </a:cxn>
                  <a:cxn ang="0">
                    <a:pos x="T8" y="T9"/>
                  </a:cxn>
                </a:cxnLst>
                <a:rect l="0" t="0" r="r" b="b"/>
                <a:pathLst>
                  <a:path w="270" h="783">
                    <a:moveTo>
                      <a:pt x="270" y="697"/>
                    </a:moveTo>
                    <a:lnTo>
                      <a:pt x="0" y="783"/>
                    </a:lnTo>
                    <a:lnTo>
                      <a:pt x="0" y="68"/>
                    </a:lnTo>
                    <a:lnTo>
                      <a:pt x="270" y="0"/>
                    </a:lnTo>
                    <a:lnTo>
                      <a:pt x="270" y="697"/>
                    </a:lnTo>
                    <a:close/>
                  </a:path>
                </a:pathLst>
              </a:custGeom>
              <a:solidFill>
                <a:srgbClr val="2D040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44" name="iŝļiḑé"/>
              <p:cNvSpPr/>
              <p:nvPr/>
            </p:nvSpPr>
            <p:spPr bwMode="auto">
              <a:xfrm>
                <a:off x="7781131" y="4181376"/>
                <a:ext cx="395288" cy="1203325"/>
              </a:xfrm>
              <a:custGeom>
                <a:avLst/>
                <a:gdLst>
                  <a:gd name="T0" fmla="*/ 249 w 249"/>
                  <a:gd name="T1" fmla="*/ 368 h 758"/>
                  <a:gd name="T2" fmla="*/ 249 w 249"/>
                  <a:gd name="T3" fmla="*/ 156 h 758"/>
                  <a:gd name="T4" fmla="*/ 249 w 249"/>
                  <a:gd name="T5" fmla="*/ 75 h 758"/>
                  <a:gd name="T6" fmla="*/ 249 w 249"/>
                  <a:gd name="T7" fmla="*/ 0 h 758"/>
                  <a:gd name="T8" fmla="*/ 120 w 249"/>
                  <a:gd name="T9" fmla="*/ 30 h 758"/>
                  <a:gd name="T10" fmla="*/ 0 w 249"/>
                  <a:gd name="T11" fmla="*/ 59 h 758"/>
                  <a:gd name="T12" fmla="*/ 0 w 249"/>
                  <a:gd name="T13" fmla="*/ 180 h 758"/>
                  <a:gd name="T14" fmla="*/ 0 w 249"/>
                  <a:gd name="T15" fmla="*/ 387 h 758"/>
                  <a:gd name="T16" fmla="*/ 0 w 249"/>
                  <a:gd name="T17" fmla="*/ 758 h 758"/>
                  <a:gd name="T18" fmla="*/ 249 w 249"/>
                  <a:gd name="T19" fmla="*/ 679 h 758"/>
                  <a:gd name="T20" fmla="*/ 249 w 249"/>
                  <a:gd name="T21" fmla="*/ 368 h 7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9" h="758">
                    <a:moveTo>
                      <a:pt x="249" y="368"/>
                    </a:moveTo>
                    <a:lnTo>
                      <a:pt x="249" y="156"/>
                    </a:lnTo>
                    <a:lnTo>
                      <a:pt x="249" y="75"/>
                    </a:lnTo>
                    <a:lnTo>
                      <a:pt x="249" y="0"/>
                    </a:lnTo>
                    <a:lnTo>
                      <a:pt x="120" y="30"/>
                    </a:lnTo>
                    <a:lnTo>
                      <a:pt x="0" y="59"/>
                    </a:lnTo>
                    <a:lnTo>
                      <a:pt x="0" y="180"/>
                    </a:lnTo>
                    <a:lnTo>
                      <a:pt x="0" y="387"/>
                    </a:lnTo>
                    <a:lnTo>
                      <a:pt x="0" y="758"/>
                    </a:lnTo>
                    <a:lnTo>
                      <a:pt x="249" y="679"/>
                    </a:lnTo>
                    <a:lnTo>
                      <a:pt x="249" y="368"/>
                    </a:lnTo>
                    <a:close/>
                  </a:path>
                </a:pathLst>
              </a:custGeom>
              <a:solidFill>
                <a:srgbClr val="27B7C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45" name="îş1íḓé"/>
              <p:cNvSpPr/>
              <p:nvPr/>
            </p:nvSpPr>
            <p:spPr bwMode="auto">
              <a:xfrm>
                <a:off x="7781131" y="4181376"/>
                <a:ext cx="395288" cy="614363"/>
              </a:xfrm>
              <a:custGeom>
                <a:avLst/>
                <a:gdLst>
                  <a:gd name="T0" fmla="*/ 249 w 249"/>
                  <a:gd name="T1" fmla="*/ 0 h 387"/>
                  <a:gd name="T2" fmla="*/ 120 w 249"/>
                  <a:gd name="T3" fmla="*/ 30 h 387"/>
                  <a:gd name="T4" fmla="*/ 0 w 249"/>
                  <a:gd name="T5" fmla="*/ 180 h 387"/>
                  <a:gd name="T6" fmla="*/ 0 w 249"/>
                  <a:gd name="T7" fmla="*/ 387 h 387"/>
                  <a:gd name="T8" fmla="*/ 249 w 249"/>
                  <a:gd name="T9" fmla="*/ 75 h 387"/>
                  <a:gd name="T10" fmla="*/ 249 w 249"/>
                  <a:gd name="T11" fmla="*/ 0 h 387"/>
                </a:gdLst>
                <a:ahLst/>
                <a:cxnLst>
                  <a:cxn ang="0">
                    <a:pos x="T0" y="T1"/>
                  </a:cxn>
                  <a:cxn ang="0">
                    <a:pos x="T2" y="T3"/>
                  </a:cxn>
                  <a:cxn ang="0">
                    <a:pos x="T4" y="T5"/>
                  </a:cxn>
                  <a:cxn ang="0">
                    <a:pos x="T6" y="T7"/>
                  </a:cxn>
                  <a:cxn ang="0">
                    <a:pos x="T8" y="T9"/>
                  </a:cxn>
                  <a:cxn ang="0">
                    <a:pos x="T10" y="T11"/>
                  </a:cxn>
                </a:cxnLst>
                <a:rect l="0" t="0" r="r" b="b"/>
                <a:pathLst>
                  <a:path w="249" h="387">
                    <a:moveTo>
                      <a:pt x="249" y="0"/>
                    </a:moveTo>
                    <a:lnTo>
                      <a:pt x="120" y="30"/>
                    </a:lnTo>
                    <a:lnTo>
                      <a:pt x="0" y="180"/>
                    </a:lnTo>
                    <a:lnTo>
                      <a:pt x="0" y="387"/>
                    </a:lnTo>
                    <a:lnTo>
                      <a:pt x="249" y="75"/>
                    </a:lnTo>
                    <a:lnTo>
                      <a:pt x="249" y="0"/>
                    </a:lnTo>
                    <a:close/>
                  </a:path>
                </a:pathLst>
              </a:custGeom>
              <a:solidFill>
                <a:srgbClr val="A3E4E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46" name="i$ľïḓe"/>
              <p:cNvSpPr/>
              <p:nvPr/>
            </p:nvSpPr>
            <p:spPr bwMode="auto">
              <a:xfrm>
                <a:off x="7924006" y="4429026"/>
                <a:ext cx="252413" cy="455613"/>
              </a:xfrm>
              <a:custGeom>
                <a:avLst/>
                <a:gdLst>
                  <a:gd name="T0" fmla="*/ 41 w 207"/>
                  <a:gd name="T1" fmla="*/ 339 h 372"/>
                  <a:gd name="T2" fmla="*/ 47 w 207"/>
                  <a:gd name="T3" fmla="*/ 344 h 372"/>
                  <a:gd name="T4" fmla="*/ 162 w 207"/>
                  <a:gd name="T5" fmla="*/ 331 h 372"/>
                  <a:gd name="T6" fmla="*/ 207 w 207"/>
                  <a:gd name="T7" fmla="*/ 275 h 372"/>
                  <a:gd name="T8" fmla="*/ 206 w 207"/>
                  <a:gd name="T9" fmla="*/ 0 h 372"/>
                  <a:gd name="T10" fmla="*/ 28 w 207"/>
                  <a:gd name="T11" fmla="*/ 224 h 372"/>
                  <a:gd name="T12" fmla="*/ 41 w 207"/>
                  <a:gd name="T13" fmla="*/ 339 h 372"/>
                </a:gdLst>
                <a:ahLst/>
                <a:cxnLst>
                  <a:cxn ang="0">
                    <a:pos x="T0" y="T1"/>
                  </a:cxn>
                  <a:cxn ang="0">
                    <a:pos x="T2" y="T3"/>
                  </a:cxn>
                  <a:cxn ang="0">
                    <a:pos x="T4" y="T5"/>
                  </a:cxn>
                  <a:cxn ang="0">
                    <a:pos x="T6" y="T7"/>
                  </a:cxn>
                  <a:cxn ang="0">
                    <a:pos x="T8" y="T9"/>
                  </a:cxn>
                  <a:cxn ang="0">
                    <a:pos x="T10" y="T11"/>
                  </a:cxn>
                  <a:cxn ang="0">
                    <a:pos x="T12" y="T13"/>
                  </a:cxn>
                </a:cxnLst>
                <a:rect l="0" t="0" r="r" b="b"/>
                <a:pathLst>
                  <a:path w="207" h="372">
                    <a:moveTo>
                      <a:pt x="41" y="339"/>
                    </a:moveTo>
                    <a:cubicBezTo>
                      <a:pt x="47" y="344"/>
                      <a:pt x="47" y="344"/>
                      <a:pt x="47" y="344"/>
                    </a:cubicBezTo>
                    <a:cubicBezTo>
                      <a:pt x="83" y="372"/>
                      <a:pt x="134" y="366"/>
                      <a:pt x="162" y="331"/>
                    </a:cubicBezTo>
                    <a:cubicBezTo>
                      <a:pt x="207" y="275"/>
                      <a:pt x="207" y="275"/>
                      <a:pt x="207" y="275"/>
                    </a:cubicBezTo>
                    <a:cubicBezTo>
                      <a:pt x="206" y="0"/>
                      <a:pt x="206" y="0"/>
                      <a:pt x="206" y="0"/>
                    </a:cubicBezTo>
                    <a:cubicBezTo>
                      <a:pt x="28" y="224"/>
                      <a:pt x="28" y="224"/>
                      <a:pt x="28" y="224"/>
                    </a:cubicBezTo>
                    <a:cubicBezTo>
                      <a:pt x="0" y="260"/>
                      <a:pt x="6" y="311"/>
                      <a:pt x="41" y="339"/>
                    </a:cubicBezTo>
                    <a:close/>
                  </a:path>
                </a:pathLst>
              </a:custGeom>
              <a:solidFill>
                <a:srgbClr val="A3E4E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47" name="i$ľídè"/>
              <p:cNvSpPr/>
              <p:nvPr/>
            </p:nvSpPr>
            <p:spPr bwMode="auto">
              <a:xfrm>
                <a:off x="6654006" y="4948138"/>
                <a:ext cx="490538" cy="793750"/>
              </a:xfrm>
              <a:prstGeom prst="rect">
                <a:avLst/>
              </a:prstGeom>
              <a:solidFill>
                <a:srgbClr val="2D040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748" name="îṡḻîdê"/>
              <p:cNvSpPr/>
              <p:nvPr/>
            </p:nvSpPr>
            <p:spPr bwMode="auto">
              <a:xfrm>
                <a:off x="6958806" y="5329138"/>
                <a:ext cx="142875" cy="55563"/>
              </a:xfrm>
              <a:custGeom>
                <a:avLst/>
                <a:gdLst>
                  <a:gd name="T0" fmla="*/ 118 w 118"/>
                  <a:gd name="T1" fmla="*/ 23 h 45"/>
                  <a:gd name="T2" fmla="*/ 95 w 118"/>
                  <a:gd name="T3" fmla="*/ 45 h 45"/>
                  <a:gd name="T4" fmla="*/ 23 w 118"/>
                  <a:gd name="T5" fmla="*/ 45 h 45"/>
                  <a:gd name="T6" fmla="*/ 0 w 118"/>
                  <a:gd name="T7" fmla="*/ 23 h 45"/>
                  <a:gd name="T8" fmla="*/ 0 w 118"/>
                  <a:gd name="T9" fmla="*/ 23 h 45"/>
                  <a:gd name="T10" fmla="*/ 23 w 118"/>
                  <a:gd name="T11" fmla="*/ 0 h 45"/>
                  <a:gd name="T12" fmla="*/ 95 w 118"/>
                  <a:gd name="T13" fmla="*/ 0 h 45"/>
                  <a:gd name="T14" fmla="*/ 118 w 118"/>
                  <a:gd name="T15" fmla="*/ 23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8" h="45">
                    <a:moveTo>
                      <a:pt x="118" y="23"/>
                    </a:moveTo>
                    <a:cubicBezTo>
                      <a:pt x="118" y="35"/>
                      <a:pt x="108" y="45"/>
                      <a:pt x="95" y="45"/>
                    </a:cubicBezTo>
                    <a:cubicBezTo>
                      <a:pt x="23" y="45"/>
                      <a:pt x="23" y="45"/>
                      <a:pt x="23" y="45"/>
                    </a:cubicBezTo>
                    <a:cubicBezTo>
                      <a:pt x="11" y="45"/>
                      <a:pt x="0" y="35"/>
                      <a:pt x="0" y="23"/>
                    </a:cubicBezTo>
                    <a:cubicBezTo>
                      <a:pt x="0" y="23"/>
                      <a:pt x="0" y="23"/>
                      <a:pt x="0" y="23"/>
                    </a:cubicBezTo>
                    <a:cubicBezTo>
                      <a:pt x="0" y="10"/>
                      <a:pt x="11" y="0"/>
                      <a:pt x="23" y="0"/>
                    </a:cubicBezTo>
                    <a:cubicBezTo>
                      <a:pt x="95" y="0"/>
                      <a:pt x="95" y="0"/>
                      <a:pt x="95" y="0"/>
                    </a:cubicBezTo>
                    <a:cubicBezTo>
                      <a:pt x="108" y="0"/>
                      <a:pt x="118" y="10"/>
                      <a:pt x="118" y="23"/>
                    </a:cubicBezTo>
                    <a:close/>
                  </a:path>
                </a:pathLst>
              </a:custGeom>
              <a:solidFill>
                <a:srgbClr val="F9D23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49" name="išľïḍè"/>
              <p:cNvSpPr/>
              <p:nvPr/>
            </p:nvSpPr>
            <p:spPr bwMode="auto">
              <a:xfrm>
                <a:off x="4120356" y="2438301"/>
                <a:ext cx="303213" cy="2971800"/>
              </a:xfrm>
              <a:custGeom>
                <a:avLst/>
                <a:gdLst>
                  <a:gd name="T0" fmla="*/ 249 w 249"/>
                  <a:gd name="T1" fmla="*/ 2372 h 2431"/>
                  <a:gd name="T2" fmla="*/ 190 w 249"/>
                  <a:gd name="T3" fmla="*/ 2431 h 2431"/>
                  <a:gd name="T4" fmla="*/ 59 w 249"/>
                  <a:gd name="T5" fmla="*/ 2431 h 2431"/>
                  <a:gd name="T6" fmla="*/ 0 w 249"/>
                  <a:gd name="T7" fmla="*/ 2372 h 2431"/>
                  <a:gd name="T8" fmla="*/ 50 w 249"/>
                  <a:gd name="T9" fmla="*/ 60 h 2431"/>
                  <a:gd name="T10" fmla="*/ 109 w 249"/>
                  <a:gd name="T11" fmla="*/ 0 h 2431"/>
                  <a:gd name="T12" fmla="*/ 135 w 249"/>
                  <a:gd name="T13" fmla="*/ 0 h 2431"/>
                  <a:gd name="T14" fmla="*/ 194 w 249"/>
                  <a:gd name="T15" fmla="*/ 60 h 2431"/>
                  <a:gd name="T16" fmla="*/ 249 w 249"/>
                  <a:gd name="T17" fmla="*/ 2372 h 2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9" h="2431">
                    <a:moveTo>
                      <a:pt x="249" y="2372"/>
                    </a:moveTo>
                    <a:cubicBezTo>
                      <a:pt x="249" y="2404"/>
                      <a:pt x="223" y="2431"/>
                      <a:pt x="190" y="2431"/>
                    </a:cubicBezTo>
                    <a:cubicBezTo>
                      <a:pt x="59" y="2431"/>
                      <a:pt x="59" y="2431"/>
                      <a:pt x="59" y="2431"/>
                    </a:cubicBezTo>
                    <a:cubicBezTo>
                      <a:pt x="26" y="2431"/>
                      <a:pt x="0" y="2404"/>
                      <a:pt x="0" y="2372"/>
                    </a:cubicBezTo>
                    <a:cubicBezTo>
                      <a:pt x="50" y="60"/>
                      <a:pt x="50" y="60"/>
                      <a:pt x="50" y="60"/>
                    </a:cubicBezTo>
                    <a:cubicBezTo>
                      <a:pt x="50" y="27"/>
                      <a:pt x="76" y="0"/>
                      <a:pt x="109" y="0"/>
                    </a:cubicBezTo>
                    <a:cubicBezTo>
                      <a:pt x="135" y="0"/>
                      <a:pt x="135" y="0"/>
                      <a:pt x="135" y="0"/>
                    </a:cubicBezTo>
                    <a:cubicBezTo>
                      <a:pt x="168" y="0"/>
                      <a:pt x="194" y="27"/>
                      <a:pt x="194" y="60"/>
                    </a:cubicBezTo>
                    <a:lnTo>
                      <a:pt x="249" y="2372"/>
                    </a:lnTo>
                    <a:close/>
                  </a:path>
                </a:pathLst>
              </a:custGeom>
              <a:solidFill>
                <a:srgbClr val="C6C6C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50" name="iṧ1íḍè"/>
              <p:cNvSpPr/>
              <p:nvPr/>
            </p:nvSpPr>
            <p:spPr bwMode="auto">
              <a:xfrm>
                <a:off x="3110706" y="2330351"/>
                <a:ext cx="1252538" cy="747713"/>
              </a:xfrm>
              <a:custGeom>
                <a:avLst/>
                <a:gdLst>
                  <a:gd name="T0" fmla="*/ 893 w 1024"/>
                  <a:gd name="T1" fmla="*/ 12 h 611"/>
                  <a:gd name="T2" fmla="*/ 955 w 1024"/>
                  <a:gd name="T3" fmla="*/ 32 h 611"/>
                  <a:gd name="T4" fmla="*/ 1012 w 1024"/>
                  <a:gd name="T5" fmla="*/ 140 h 611"/>
                  <a:gd name="T6" fmla="*/ 993 w 1024"/>
                  <a:gd name="T7" fmla="*/ 202 h 611"/>
                  <a:gd name="T8" fmla="*/ 55 w 1024"/>
                  <a:gd name="T9" fmla="*/ 598 h 611"/>
                  <a:gd name="T10" fmla="*/ 29 w 1024"/>
                  <a:gd name="T11" fmla="*/ 555 h 611"/>
                  <a:gd name="T12" fmla="*/ 893 w 1024"/>
                  <a:gd name="T13" fmla="*/ 12 h 611"/>
                </a:gdLst>
                <a:ahLst/>
                <a:cxnLst>
                  <a:cxn ang="0">
                    <a:pos x="T0" y="T1"/>
                  </a:cxn>
                  <a:cxn ang="0">
                    <a:pos x="T2" y="T3"/>
                  </a:cxn>
                  <a:cxn ang="0">
                    <a:pos x="T4" y="T5"/>
                  </a:cxn>
                  <a:cxn ang="0">
                    <a:pos x="T6" y="T7"/>
                  </a:cxn>
                  <a:cxn ang="0">
                    <a:pos x="T8" y="T9"/>
                  </a:cxn>
                  <a:cxn ang="0">
                    <a:pos x="T10" y="T11"/>
                  </a:cxn>
                  <a:cxn ang="0">
                    <a:pos x="T12" y="T13"/>
                  </a:cxn>
                </a:cxnLst>
                <a:rect l="0" t="0" r="r" b="b"/>
                <a:pathLst>
                  <a:path w="1024" h="611">
                    <a:moveTo>
                      <a:pt x="893" y="12"/>
                    </a:moveTo>
                    <a:cubicBezTo>
                      <a:pt x="916" y="0"/>
                      <a:pt x="944" y="9"/>
                      <a:pt x="955" y="32"/>
                    </a:cubicBezTo>
                    <a:cubicBezTo>
                      <a:pt x="1012" y="140"/>
                      <a:pt x="1012" y="140"/>
                      <a:pt x="1012" y="140"/>
                    </a:cubicBezTo>
                    <a:cubicBezTo>
                      <a:pt x="1024" y="163"/>
                      <a:pt x="1015" y="190"/>
                      <a:pt x="993" y="202"/>
                    </a:cubicBezTo>
                    <a:cubicBezTo>
                      <a:pt x="55" y="598"/>
                      <a:pt x="55" y="598"/>
                      <a:pt x="55" y="598"/>
                    </a:cubicBezTo>
                    <a:cubicBezTo>
                      <a:pt x="13" y="611"/>
                      <a:pt x="0" y="576"/>
                      <a:pt x="29" y="555"/>
                    </a:cubicBezTo>
                    <a:lnTo>
                      <a:pt x="893" y="12"/>
                    </a:lnTo>
                    <a:close/>
                  </a:path>
                </a:pathLst>
              </a:custGeom>
              <a:solidFill>
                <a:srgbClr val="DADAD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51" name="îšļiḓé"/>
              <p:cNvSpPr/>
              <p:nvPr/>
            </p:nvSpPr>
            <p:spPr bwMode="auto">
              <a:xfrm>
                <a:off x="4158456" y="2330351"/>
                <a:ext cx="1250950" cy="747713"/>
              </a:xfrm>
              <a:custGeom>
                <a:avLst/>
                <a:gdLst>
                  <a:gd name="T0" fmla="*/ 130 w 1023"/>
                  <a:gd name="T1" fmla="*/ 12 h 611"/>
                  <a:gd name="T2" fmla="*/ 68 w 1023"/>
                  <a:gd name="T3" fmla="*/ 32 h 611"/>
                  <a:gd name="T4" fmla="*/ 11 w 1023"/>
                  <a:gd name="T5" fmla="*/ 140 h 611"/>
                  <a:gd name="T6" fmla="*/ 31 w 1023"/>
                  <a:gd name="T7" fmla="*/ 202 h 611"/>
                  <a:gd name="T8" fmla="*/ 969 w 1023"/>
                  <a:gd name="T9" fmla="*/ 598 h 611"/>
                  <a:gd name="T10" fmla="*/ 994 w 1023"/>
                  <a:gd name="T11" fmla="*/ 555 h 611"/>
                  <a:gd name="T12" fmla="*/ 130 w 1023"/>
                  <a:gd name="T13" fmla="*/ 12 h 611"/>
                </a:gdLst>
                <a:ahLst/>
                <a:cxnLst>
                  <a:cxn ang="0">
                    <a:pos x="T0" y="T1"/>
                  </a:cxn>
                  <a:cxn ang="0">
                    <a:pos x="T2" y="T3"/>
                  </a:cxn>
                  <a:cxn ang="0">
                    <a:pos x="T4" y="T5"/>
                  </a:cxn>
                  <a:cxn ang="0">
                    <a:pos x="T6" y="T7"/>
                  </a:cxn>
                  <a:cxn ang="0">
                    <a:pos x="T8" y="T9"/>
                  </a:cxn>
                  <a:cxn ang="0">
                    <a:pos x="T10" y="T11"/>
                  </a:cxn>
                  <a:cxn ang="0">
                    <a:pos x="T12" y="T13"/>
                  </a:cxn>
                </a:cxnLst>
                <a:rect l="0" t="0" r="r" b="b"/>
                <a:pathLst>
                  <a:path w="1023" h="611">
                    <a:moveTo>
                      <a:pt x="130" y="12"/>
                    </a:moveTo>
                    <a:cubicBezTo>
                      <a:pt x="108" y="0"/>
                      <a:pt x="80" y="9"/>
                      <a:pt x="68" y="32"/>
                    </a:cubicBezTo>
                    <a:cubicBezTo>
                      <a:pt x="11" y="140"/>
                      <a:pt x="11" y="140"/>
                      <a:pt x="11" y="140"/>
                    </a:cubicBezTo>
                    <a:cubicBezTo>
                      <a:pt x="0" y="163"/>
                      <a:pt x="8" y="190"/>
                      <a:pt x="31" y="202"/>
                    </a:cubicBezTo>
                    <a:cubicBezTo>
                      <a:pt x="969" y="598"/>
                      <a:pt x="969" y="598"/>
                      <a:pt x="969" y="598"/>
                    </a:cubicBezTo>
                    <a:cubicBezTo>
                      <a:pt x="1010" y="611"/>
                      <a:pt x="1023" y="576"/>
                      <a:pt x="994" y="555"/>
                    </a:cubicBezTo>
                    <a:lnTo>
                      <a:pt x="130" y="12"/>
                    </a:lnTo>
                    <a:close/>
                  </a:path>
                </a:pathLst>
              </a:custGeom>
              <a:solidFill>
                <a:srgbClr val="DADAD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52" name="iṧlîḋê"/>
              <p:cNvSpPr/>
              <p:nvPr/>
            </p:nvSpPr>
            <p:spPr bwMode="auto">
              <a:xfrm>
                <a:off x="4140994" y="1154013"/>
                <a:ext cx="261938" cy="1347788"/>
              </a:xfrm>
              <a:custGeom>
                <a:avLst/>
                <a:gdLst>
                  <a:gd name="T0" fmla="*/ 215 w 215"/>
                  <a:gd name="T1" fmla="*/ 1057 h 1103"/>
                  <a:gd name="T2" fmla="*/ 169 w 215"/>
                  <a:gd name="T3" fmla="*/ 1103 h 1103"/>
                  <a:gd name="T4" fmla="*/ 46 w 215"/>
                  <a:gd name="T5" fmla="*/ 1103 h 1103"/>
                  <a:gd name="T6" fmla="*/ 0 w 215"/>
                  <a:gd name="T7" fmla="*/ 1057 h 1103"/>
                  <a:gd name="T8" fmla="*/ 85 w 215"/>
                  <a:gd name="T9" fmla="*/ 43 h 1103"/>
                  <a:gd name="T10" fmla="*/ 134 w 215"/>
                  <a:gd name="T11" fmla="*/ 40 h 1103"/>
                  <a:gd name="T12" fmla="*/ 215 w 215"/>
                  <a:gd name="T13" fmla="*/ 1057 h 1103"/>
                </a:gdLst>
                <a:ahLst/>
                <a:cxnLst>
                  <a:cxn ang="0">
                    <a:pos x="T0" y="T1"/>
                  </a:cxn>
                  <a:cxn ang="0">
                    <a:pos x="T2" y="T3"/>
                  </a:cxn>
                  <a:cxn ang="0">
                    <a:pos x="T4" y="T5"/>
                  </a:cxn>
                  <a:cxn ang="0">
                    <a:pos x="T6" y="T7"/>
                  </a:cxn>
                  <a:cxn ang="0">
                    <a:pos x="T8" y="T9"/>
                  </a:cxn>
                  <a:cxn ang="0">
                    <a:pos x="T10" y="T11"/>
                  </a:cxn>
                  <a:cxn ang="0">
                    <a:pos x="T12" y="T13"/>
                  </a:cxn>
                </a:cxnLst>
                <a:rect l="0" t="0" r="r" b="b"/>
                <a:pathLst>
                  <a:path w="215" h="1103">
                    <a:moveTo>
                      <a:pt x="215" y="1057"/>
                    </a:moveTo>
                    <a:cubicBezTo>
                      <a:pt x="215" y="1083"/>
                      <a:pt x="194" y="1103"/>
                      <a:pt x="169" y="1103"/>
                    </a:cubicBezTo>
                    <a:cubicBezTo>
                      <a:pt x="46" y="1103"/>
                      <a:pt x="46" y="1103"/>
                      <a:pt x="46" y="1103"/>
                    </a:cubicBezTo>
                    <a:cubicBezTo>
                      <a:pt x="21" y="1103"/>
                      <a:pt x="0" y="1083"/>
                      <a:pt x="0" y="1057"/>
                    </a:cubicBezTo>
                    <a:cubicBezTo>
                      <a:pt x="85" y="43"/>
                      <a:pt x="85" y="43"/>
                      <a:pt x="85" y="43"/>
                    </a:cubicBezTo>
                    <a:cubicBezTo>
                      <a:pt x="92" y="0"/>
                      <a:pt x="129" y="4"/>
                      <a:pt x="134" y="40"/>
                    </a:cubicBezTo>
                    <a:lnTo>
                      <a:pt x="215" y="1057"/>
                    </a:lnTo>
                    <a:close/>
                  </a:path>
                </a:pathLst>
              </a:custGeom>
              <a:solidFill>
                <a:srgbClr val="DADAD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53" name="íṧḷíḍè"/>
              <p:cNvSpPr/>
              <p:nvPr/>
            </p:nvSpPr>
            <p:spPr bwMode="auto">
              <a:xfrm>
                <a:off x="4115594" y="2306538"/>
                <a:ext cx="312738" cy="311150"/>
              </a:xfrm>
              <a:prstGeom prst="ellipse">
                <a:avLst/>
              </a:prstGeom>
              <a:solidFill>
                <a:srgbClr val="87878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54" name="î$ḻiḍê"/>
              <p:cNvSpPr/>
              <p:nvPr/>
            </p:nvSpPr>
            <p:spPr bwMode="auto">
              <a:xfrm>
                <a:off x="4569619" y="2651026"/>
                <a:ext cx="306388" cy="2970213"/>
              </a:xfrm>
              <a:custGeom>
                <a:avLst/>
                <a:gdLst>
                  <a:gd name="T0" fmla="*/ 250 w 250"/>
                  <a:gd name="T1" fmla="*/ 2371 h 2430"/>
                  <a:gd name="T2" fmla="*/ 190 w 250"/>
                  <a:gd name="T3" fmla="*/ 2430 h 2430"/>
                  <a:gd name="T4" fmla="*/ 60 w 250"/>
                  <a:gd name="T5" fmla="*/ 2430 h 2430"/>
                  <a:gd name="T6" fmla="*/ 0 w 250"/>
                  <a:gd name="T7" fmla="*/ 2371 h 2430"/>
                  <a:gd name="T8" fmla="*/ 50 w 250"/>
                  <a:gd name="T9" fmla="*/ 59 h 2430"/>
                  <a:gd name="T10" fmla="*/ 109 w 250"/>
                  <a:gd name="T11" fmla="*/ 0 h 2430"/>
                  <a:gd name="T12" fmla="*/ 135 w 250"/>
                  <a:gd name="T13" fmla="*/ 0 h 2430"/>
                  <a:gd name="T14" fmla="*/ 195 w 250"/>
                  <a:gd name="T15" fmla="*/ 59 h 2430"/>
                  <a:gd name="T16" fmla="*/ 250 w 250"/>
                  <a:gd name="T17" fmla="*/ 2371 h 2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2430">
                    <a:moveTo>
                      <a:pt x="250" y="2371"/>
                    </a:moveTo>
                    <a:cubicBezTo>
                      <a:pt x="250" y="2404"/>
                      <a:pt x="223" y="2430"/>
                      <a:pt x="190" y="2430"/>
                    </a:cubicBezTo>
                    <a:cubicBezTo>
                      <a:pt x="60" y="2430"/>
                      <a:pt x="60" y="2430"/>
                      <a:pt x="60" y="2430"/>
                    </a:cubicBezTo>
                    <a:cubicBezTo>
                      <a:pt x="27" y="2430"/>
                      <a:pt x="0" y="2404"/>
                      <a:pt x="0" y="2371"/>
                    </a:cubicBezTo>
                    <a:cubicBezTo>
                      <a:pt x="50" y="59"/>
                      <a:pt x="50" y="59"/>
                      <a:pt x="50" y="59"/>
                    </a:cubicBezTo>
                    <a:cubicBezTo>
                      <a:pt x="50" y="26"/>
                      <a:pt x="77" y="0"/>
                      <a:pt x="109" y="0"/>
                    </a:cubicBezTo>
                    <a:cubicBezTo>
                      <a:pt x="135" y="0"/>
                      <a:pt x="135" y="0"/>
                      <a:pt x="135" y="0"/>
                    </a:cubicBezTo>
                    <a:cubicBezTo>
                      <a:pt x="168" y="0"/>
                      <a:pt x="195" y="26"/>
                      <a:pt x="195" y="59"/>
                    </a:cubicBezTo>
                    <a:lnTo>
                      <a:pt x="250" y="2371"/>
                    </a:lnTo>
                    <a:close/>
                  </a:path>
                </a:pathLst>
              </a:custGeom>
              <a:solidFill>
                <a:srgbClr val="DADAD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55" name="ísḻïḓê"/>
              <p:cNvSpPr/>
              <p:nvPr/>
            </p:nvSpPr>
            <p:spPr bwMode="auto">
              <a:xfrm>
                <a:off x="3563144" y="2543076"/>
                <a:ext cx="1249363" cy="747713"/>
              </a:xfrm>
              <a:custGeom>
                <a:avLst/>
                <a:gdLst>
                  <a:gd name="T0" fmla="*/ 893 w 1023"/>
                  <a:gd name="T1" fmla="*/ 12 h 611"/>
                  <a:gd name="T2" fmla="*/ 955 w 1023"/>
                  <a:gd name="T3" fmla="*/ 31 h 611"/>
                  <a:gd name="T4" fmla="*/ 1012 w 1023"/>
                  <a:gd name="T5" fmla="*/ 140 h 611"/>
                  <a:gd name="T6" fmla="*/ 992 w 1023"/>
                  <a:gd name="T7" fmla="*/ 202 h 611"/>
                  <a:gd name="T8" fmla="*/ 54 w 1023"/>
                  <a:gd name="T9" fmla="*/ 597 h 611"/>
                  <a:gd name="T10" fmla="*/ 29 w 1023"/>
                  <a:gd name="T11" fmla="*/ 555 h 611"/>
                  <a:gd name="T12" fmla="*/ 893 w 1023"/>
                  <a:gd name="T13" fmla="*/ 12 h 611"/>
                </a:gdLst>
                <a:ahLst/>
                <a:cxnLst>
                  <a:cxn ang="0">
                    <a:pos x="T0" y="T1"/>
                  </a:cxn>
                  <a:cxn ang="0">
                    <a:pos x="T2" y="T3"/>
                  </a:cxn>
                  <a:cxn ang="0">
                    <a:pos x="T4" y="T5"/>
                  </a:cxn>
                  <a:cxn ang="0">
                    <a:pos x="T6" y="T7"/>
                  </a:cxn>
                  <a:cxn ang="0">
                    <a:pos x="T8" y="T9"/>
                  </a:cxn>
                  <a:cxn ang="0">
                    <a:pos x="T10" y="T11"/>
                  </a:cxn>
                  <a:cxn ang="0">
                    <a:pos x="T12" y="T13"/>
                  </a:cxn>
                </a:cxnLst>
                <a:rect l="0" t="0" r="r" b="b"/>
                <a:pathLst>
                  <a:path w="1023" h="611">
                    <a:moveTo>
                      <a:pt x="893" y="12"/>
                    </a:moveTo>
                    <a:cubicBezTo>
                      <a:pt x="915" y="0"/>
                      <a:pt x="943" y="9"/>
                      <a:pt x="955" y="31"/>
                    </a:cubicBezTo>
                    <a:cubicBezTo>
                      <a:pt x="1012" y="140"/>
                      <a:pt x="1012" y="140"/>
                      <a:pt x="1012" y="140"/>
                    </a:cubicBezTo>
                    <a:cubicBezTo>
                      <a:pt x="1023" y="162"/>
                      <a:pt x="1015" y="190"/>
                      <a:pt x="992" y="202"/>
                    </a:cubicBezTo>
                    <a:cubicBezTo>
                      <a:pt x="54" y="597"/>
                      <a:pt x="54" y="597"/>
                      <a:pt x="54" y="597"/>
                    </a:cubicBezTo>
                    <a:cubicBezTo>
                      <a:pt x="13" y="611"/>
                      <a:pt x="0" y="576"/>
                      <a:pt x="29" y="555"/>
                    </a:cubicBezTo>
                    <a:lnTo>
                      <a:pt x="893" y="12"/>
                    </a:lnTo>
                    <a:close/>
                  </a:path>
                </a:pathLst>
              </a:custGeom>
              <a:solidFill>
                <a:srgbClr val="EDEDE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56" name="ïṧḷiďe"/>
              <p:cNvSpPr/>
              <p:nvPr/>
            </p:nvSpPr>
            <p:spPr bwMode="auto">
              <a:xfrm>
                <a:off x="4609306" y="2543076"/>
                <a:ext cx="1250950" cy="747713"/>
              </a:xfrm>
              <a:custGeom>
                <a:avLst/>
                <a:gdLst>
                  <a:gd name="T0" fmla="*/ 131 w 1024"/>
                  <a:gd name="T1" fmla="*/ 12 h 611"/>
                  <a:gd name="T2" fmla="*/ 69 w 1024"/>
                  <a:gd name="T3" fmla="*/ 31 h 611"/>
                  <a:gd name="T4" fmla="*/ 12 w 1024"/>
                  <a:gd name="T5" fmla="*/ 140 h 611"/>
                  <a:gd name="T6" fmla="*/ 31 w 1024"/>
                  <a:gd name="T7" fmla="*/ 202 h 611"/>
                  <a:gd name="T8" fmla="*/ 969 w 1024"/>
                  <a:gd name="T9" fmla="*/ 597 h 611"/>
                  <a:gd name="T10" fmla="*/ 995 w 1024"/>
                  <a:gd name="T11" fmla="*/ 555 h 611"/>
                  <a:gd name="T12" fmla="*/ 131 w 1024"/>
                  <a:gd name="T13" fmla="*/ 12 h 611"/>
                </a:gdLst>
                <a:ahLst/>
                <a:cxnLst>
                  <a:cxn ang="0">
                    <a:pos x="T0" y="T1"/>
                  </a:cxn>
                  <a:cxn ang="0">
                    <a:pos x="T2" y="T3"/>
                  </a:cxn>
                  <a:cxn ang="0">
                    <a:pos x="T4" y="T5"/>
                  </a:cxn>
                  <a:cxn ang="0">
                    <a:pos x="T6" y="T7"/>
                  </a:cxn>
                  <a:cxn ang="0">
                    <a:pos x="T8" y="T9"/>
                  </a:cxn>
                  <a:cxn ang="0">
                    <a:pos x="T10" y="T11"/>
                  </a:cxn>
                  <a:cxn ang="0">
                    <a:pos x="T12" y="T13"/>
                  </a:cxn>
                </a:cxnLst>
                <a:rect l="0" t="0" r="r" b="b"/>
                <a:pathLst>
                  <a:path w="1024" h="611">
                    <a:moveTo>
                      <a:pt x="131" y="12"/>
                    </a:moveTo>
                    <a:cubicBezTo>
                      <a:pt x="108" y="0"/>
                      <a:pt x="80" y="9"/>
                      <a:pt x="69" y="31"/>
                    </a:cubicBezTo>
                    <a:cubicBezTo>
                      <a:pt x="12" y="140"/>
                      <a:pt x="12" y="140"/>
                      <a:pt x="12" y="140"/>
                    </a:cubicBezTo>
                    <a:cubicBezTo>
                      <a:pt x="0" y="162"/>
                      <a:pt x="9" y="190"/>
                      <a:pt x="31" y="202"/>
                    </a:cubicBezTo>
                    <a:cubicBezTo>
                      <a:pt x="969" y="597"/>
                      <a:pt x="969" y="597"/>
                      <a:pt x="969" y="597"/>
                    </a:cubicBezTo>
                    <a:cubicBezTo>
                      <a:pt x="1010" y="611"/>
                      <a:pt x="1024" y="576"/>
                      <a:pt x="995" y="555"/>
                    </a:cubicBezTo>
                    <a:lnTo>
                      <a:pt x="131" y="12"/>
                    </a:lnTo>
                    <a:close/>
                  </a:path>
                </a:pathLst>
              </a:custGeom>
              <a:solidFill>
                <a:srgbClr val="EDEDE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57" name="îṣļíḍè"/>
              <p:cNvSpPr/>
              <p:nvPr/>
            </p:nvSpPr>
            <p:spPr bwMode="auto">
              <a:xfrm>
                <a:off x="4591844" y="1365151"/>
                <a:ext cx="261938" cy="1349375"/>
              </a:xfrm>
              <a:custGeom>
                <a:avLst/>
                <a:gdLst>
                  <a:gd name="T0" fmla="*/ 214 w 214"/>
                  <a:gd name="T1" fmla="*/ 1058 h 1104"/>
                  <a:gd name="T2" fmla="*/ 168 w 214"/>
                  <a:gd name="T3" fmla="*/ 1104 h 1104"/>
                  <a:gd name="T4" fmla="*/ 46 w 214"/>
                  <a:gd name="T5" fmla="*/ 1104 h 1104"/>
                  <a:gd name="T6" fmla="*/ 0 w 214"/>
                  <a:gd name="T7" fmla="*/ 1058 h 1104"/>
                  <a:gd name="T8" fmla="*/ 84 w 214"/>
                  <a:gd name="T9" fmla="*/ 43 h 1104"/>
                  <a:gd name="T10" fmla="*/ 133 w 214"/>
                  <a:gd name="T11" fmla="*/ 40 h 1104"/>
                  <a:gd name="T12" fmla="*/ 214 w 214"/>
                  <a:gd name="T13" fmla="*/ 1058 h 1104"/>
                </a:gdLst>
                <a:ahLst/>
                <a:cxnLst>
                  <a:cxn ang="0">
                    <a:pos x="T0" y="T1"/>
                  </a:cxn>
                  <a:cxn ang="0">
                    <a:pos x="T2" y="T3"/>
                  </a:cxn>
                  <a:cxn ang="0">
                    <a:pos x="T4" y="T5"/>
                  </a:cxn>
                  <a:cxn ang="0">
                    <a:pos x="T6" y="T7"/>
                  </a:cxn>
                  <a:cxn ang="0">
                    <a:pos x="T8" y="T9"/>
                  </a:cxn>
                  <a:cxn ang="0">
                    <a:pos x="T10" y="T11"/>
                  </a:cxn>
                  <a:cxn ang="0">
                    <a:pos x="T12" y="T13"/>
                  </a:cxn>
                </a:cxnLst>
                <a:rect l="0" t="0" r="r" b="b"/>
                <a:pathLst>
                  <a:path w="214" h="1104">
                    <a:moveTo>
                      <a:pt x="214" y="1058"/>
                    </a:moveTo>
                    <a:cubicBezTo>
                      <a:pt x="214" y="1083"/>
                      <a:pt x="194" y="1104"/>
                      <a:pt x="168" y="1104"/>
                    </a:cubicBezTo>
                    <a:cubicBezTo>
                      <a:pt x="46" y="1104"/>
                      <a:pt x="46" y="1104"/>
                      <a:pt x="46" y="1104"/>
                    </a:cubicBezTo>
                    <a:cubicBezTo>
                      <a:pt x="20" y="1104"/>
                      <a:pt x="0" y="1083"/>
                      <a:pt x="0" y="1058"/>
                    </a:cubicBezTo>
                    <a:cubicBezTo>
                      <a:pt x="84" y="43"/>
                      <a:pt x="84" y="43"/>
                      <a:pt x="84" y="43"/>
                    </a:cubicBezTo>
                    <a:cubicBezTo>
                      <a:pt x="91" y="0"/>
                      <a:pt x="128" y="5"/>
                      <a:pt x="133" y="40"/>
                    </a:cubicBezTo>
                    <a:lnTo>
                      <a:pt x="214" y="1058"/>
                    </a:lnTo>
                    <a:close/>
                  </a:path>
                </a:pathLst>
              </a:custGeom>
              <a:solidFill>
                <a:srgbClr val="EDEDE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58" name="îṡļíḑé"/>
              <p:cNvSpPr/>
              <p:nvPr/>
            </p:nvSpPr>
            <p:spPr bwMode="auto">
              <a:xfrm>
                <a:off x="4568031" y="2519263"/>
                <a:ext cx="309563" cy="309563"/>
              </a:xfrm>
              <a:prstGeom prst="ellipse">
                <a:avLst/>
              </a:prstGeom>
              <a:solidFill>
                <a:srgbClr val="9D9D9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59" name="îṧľïḓè"/>
              <p:cNvSpPr/>
              <p:nvPr/>
            </p:nvSpPr>
            <p:spPr bwMode="auto">
              <a:xfrm>
                <a:off x="8505031" y="4151213"/>
                <a:ext cx="557213" cy="1006475"/>
              </a:xfrm>
              <a:custGeom>
                <a:avLst/>
                <a:gdLst>
                  <a:gd name="T0" fmla="*/ 455 w 455"/>
                  <a:gd name="T1" fmla="*/ 473 h 823"/>
                  <a:gd name="T2" fmla="*/ 228 w 455"/>
                  <a:gd name="T3" fmla="*/ 823 h 823"/>
                  <a:gd name="T4" fmla="*/ 0 w 455"/>
                  <a:gd name="T5" fmla="*/ 473 h 823"/>
                  <a:gd name="T6" fmla="*/ 228 w 455"/>
                  <a:gd name="T7" fmla="*/ 0 h 823"/>
                  <a:gd name="T8" fmla="*/ 455 w 455"/>
                  <a:gd name="T9" fmla="*/ 473 h 823"/>
                </a:gdLst>
                <a:ahLst/>
                <a:cxnLst>
                  <a:cxn ang="0">
                    <a:pos x="T0" y="T1"/>
                  </a:cxn>
                  <a:cxn ang="0">
                    <a:pos x="T2" y="T3"/>
                  </a:cxn>
                  <a:cxn ang="0">
                    <a:pos x="T4" y="T5"/>
                  </a:cxn>
                  <a:cxn ang="0">
                    <a:pos x="T6" y="T7"/>
                  </a:cxn>
                  <a:cxn ang="0">
                    <a:pos x="T8" y="T9"/>
                  </a:cxn>
                </a:cxnLst>
                <a:rect l="0" t="0" r="r" b="b"/>
                <a:pathLst>
                  <a:path w="455" h="823">
                    <a:moveTo>
                      <a:pt x="455" y="473"/>
                    </a:moveTo>
                    <a:cubicBezTo>
                      <a:pt x="455" y="721"/>
                      <a:pt x="353" y="823"/>
                      <a:pt x="228" y="823"/>
                    </a:cubicBezTo>
                    <a:cubicBezTo>
                      <a:pt x="102" y="823"/>
                      <a:pt x="0" y="721"/>
                      <a:pt x="0" y="473"/>
                    </a:cubicBezTo>
                    <a:cubicBezTo>
                      <a:pt x="0" y="224"/>
                      <a:pt x="137" y="0"/>
                      <a:pt x="228" y="0"/>
                    </a:cubicBezTo>
                    <a:cubicBezTo>
                      <a:pt x="303" y="0"/>
                      <a:pt x="455" y="224"/>
                      <a:pt x="455" y="473"/>
                    </a:cubicBezTo>
                    <a:close/>
                  </a:path>
                </a:pathLst>
              </a:custGeom>
              <a:solidFill>
                <a:srgbClr val="005E2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60" name="íṡļîḓé"/>
              <p:cNvSpPr/>
              <p:nvPr/>
            </p:nvSpPr>
            <p:spPr bwMode="auto">
              <a:xfrm>
                <a:off x="8738394" y="4700488"/>
                <a:ext cx="92075" cy="842963"/>
              </a:xfrm>
              <a:custGeom>
                <a:avLst/>
                <a:gdLst>
                  <a:gd name="T0" fmla="*/ 76 w 76"/>
                  <a:gd name="T1" fmla="*/ 664 h 690"/>
                  <a:gd name="T2" fmla="*/ 49 w 76"/>
                  <a:gd name="T3" fmla="*/ 690 h 690"/>
                  <a:gd name="T4" fmla="*/ 26 w 76"/>
                  <a:gd name="T5" fmla="*/ 690 h 690"/>
                  <a:gd name="T6" fmla="*/ 0 w 76"/>
                  <a:gd name="T7" fmla="*/ 664 h 690"/>
                  <a:gd name="T8" fmla="*/ 0 w 76"/>
                  <a:gd name="T9" fmla="*/ 27 h 690"/>
                  <a:gd name="T10" fmla="*/ 26 w 76"/>
                  <a:gd name="T11" fmla="*/ 0 h 690"/>
                  <a:gd name="T12" fmla="*/ 49 w 76"/>
                  <a:gd name="T13" fmla="*/ 0 h 690"/>
                  <a:gd name="T14" fmla="*/ 76 w 76"/>
                  <a:gd name="T15" fmla="*/ 27 h 690"/>
                  <a:gd name="T16" fmla="*/ 76 w 76"/>
                  <a:gd name="T17" fmla="*/ 664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90">
                    <a:moveTo>
                      <a:pt x="76" y="664"/>
                    </a:moveTo>
                    <a:cubicBezTo>
                      <a:pt x="76" y="678"/>
                      <a:pt x="64" y="690"/>
                      <a:pt x="49" y="690"/>
                    </a:cubicBezTo>
                    <a:cubicBezTo>
                      <a:pt x="26" y="690"/>
                      <a:pt x="26" y="690"/>
                      <a:pt x="26" y="690"/>
                    </a:cubicBezTo>
                    <a:cubicBezTo>
                      <a:pt x="12" y="690"/>
                      <a:pt x="0" y="678"/>
                      <a:pt x="0" y="664"/>
                    </a:cubicBezTo>
                    <a:cubicBezTo>
                      <a:pt x="0" y="27"/>
                      <a:pt x="0" y="27"/>
                      <a:pt x="0" y="27"/>
                    </a:cubicBezTo>
                    <a:cubicBezTo>
                      <a:pt x="0" y="12"/>
                      <a:pt x="12" y="0"/>
                      <a:pt x="26" y="0"/>
                    </a:cubicBezTo>
                    <a:cubicBezTo>
                      <a:pt x="49" y="0"/>
                      <a:pt x="49" y="0"/>
                      <a:pt x="49" y="0"/>
                    </a:cubicBezTo>
                    <a:cubicBezTo>
                      <a:pt x="64" y="0"/>
                      <a:pt x="76" y="12"/>
                      <a:pt x="76" y="27"/>
                    </a:cubicBezTo>
                    <a:lnTo>
                      <a:pt x="76" y="664"/>
                    </a:lnTo>
                    <a:close/>
                  </a:path>
                </a:pathLst>
              </a:custGeom>
              <a:solidFill>
                <a:srgbClr val="3D010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61" name="î$1íḓè"/>
              <p:cNvSpPr/>
              <p:nvPr/>
            </p:nvSpPr>
            <p:spPr bwMode="auto">
              <a:xfrm>
                <a:off x="8055769" y="3854351"/>
                <a:ext cx="682625" cy="1236663"/>
              </a:xfrm>
              <a:custGeom>
                <a:avLst/>
                <a:gdLst>
                  <a:gd name="T0" fmla="*/ 559 w 559"/>
                  <a:gd name="T1" fmla="*/ 582 h 1012"/>
                  <a:gd name="T2" fmla="*/ 280 w 559"/>
                  <a:gd name="T3" fmla="*/ 1012 h 1012"/>
                  <a:gd name="T4" fmla="*/ 0 w 559"/>
                  <a:gd name="T5" fmla="*/ 582 h 1012"/>
                  <a:gd name="T6" fmla="*/ 280 w 559"/>
                  <a:gd name="T7" fmla="*/ 0 h 1012"/>
                  <a:gd name="T8" fmla="*/ 559 w 559"/>
                  <a:gd name="T9" fmla="*/ 582 h 1012"/>
                </a:gdLst>
                <a:ahLst/>
                <a:cxnLst>
                  <a:cxn ang="0">
                    <a:pos x="T0" y="T1"/>
                  </a:cxn>
                  <a:cxn ang="0">
                    <a:pos x="T2" y="T3"/>
                  </a:cxn>
                  <a:cxn ang="0">
                    <a:pos x="T4" y="T5"/>
                  </a:cxn>
                  <a:cxn ang="0">
                    <a:pos x="T6" y="T7"/>
                  </a:cxn>
                  <a:cxn ang="0">
                    <a:pos x="T8" y="T9"/>
                  </a:cxn>
                </a:cxnLst>
                <a:rect l="0" t="0" r="r" b="b"/>
                <a:pathLst>
                  <a:path w="559" h="1012">
                    <a:moveTo>
                      <a:pt x="559" y="582"/>
                    </a:moveTo>
                    <a:cubicBezTo>
                      <a:pt x="559" y="887"/>
                      <a:pt x="434" y="1012"/>
                      <a:pt x="280" y="1012"/>
                    </a:cubicBezTo>
                    <a:cubicBezTo>
                      <a:pt x="125" y="1012"/>
                      <a:pt x="0" y="887"/>
                      <a:pt x="0" y="582"/>
                    </a:cubicBezTo>
                    <a:cubicBezTo>
                      <a:pt x="0" y="276"/>
                      <a:pt x="169" y="0"/>
                      <a:pt x="280" y="0"/>
                    </a:cubicBezTo>
                    <a:cubicBezTo>
                      <a:pt x="372" y="0"/>
                      <a:pt x="559" y="276"/>
                      <a:pt x="559" y="582"/>
                    </a:cubicBezTo>
                    <a:close/>
                  </a:path>
                </a:pathLst>
              </a:custGeom>
              <a:solidFill>
                <a:srgbClr val="00925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62" name="isḻîḓê"/>
              <p:cNvSpPr/>
              <p:nvPr/>
            </p:nvSpPr>
            <p:spPr bwMode="auto">
              <a:xfrm>
                <a:off x="8339931" y="4530626"/>
                <a:ext cx="114300" cy="1036638"/>
              </a:xfrm>
              <a:custGeom>
                <a:avLst/>
                <a:gdLst>
                  <a:gd name="T0" fmla="*/ 93 w 93"/>
                  <a:gd name="T1" fmla="*/ 815 h 848"/>
                  <a:gd name="T2" fmla="*/ 61 w 93"/>
                  <a:gd name="T3" fmla="*/ 848 h 848"/>
                  <a:gd name="T4" fmla="*/ 33 w 93"/>
                  <a:gd name="T5" fmla="*/ 848 h 848"/>
                  <a:gd name="T6" fmla="*/ 0 w 93"/>
                  <a:gd name="T7" fmla="*/ 815 h 848"/>
                  <a:gd name="T8" fmla="*/ 0 w 93"/>
                  <a:gd name="T9" fmla="*/ 32 h 848"/>
                  <a:gd name="T10" fmla="*/ 33 w 93"/>
                  <a:gd name="T11" fmla="*/ 0 h 848"/>
                  <a:gd name="T12" fmla="*/ 61 w 93"/>
                  <a:gd name="T13" fmla="*/ 0 h 848"/>
                  <a:gd name="T14" fmla="*/ 93 w 93"/>
                  <a:gd name="T15" fmla="*/ 32 h 848"/>
                  <a:gd name="T16" fmla="*/ 93 w 93"/>
                  <a:gd name="T17" fmla="*/ 815 h 8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848">
                    <a:moveTo>
                      <a:pt x="93" y="815"/>
                    </a:moveTo>
                    <a:cubicBezTo>
                      <a:pt x="93" y="833"/>
                      <a:pt x="79" y="848"/>
                      <a:pt x="61" y="848"/>
                    </a:cubicBezTo>
                    <a:cubicBezTo>
                      <a:pt x="33" y="848"/>
                      <a:pt x="33" y="848"/>
                      <a:pt x="33" y="848"/>
                    </a:cubicBezTo>
                    <a:cubicBezTo>
                      <a:pt x="15" y="848"/>
                      <a:pt x="0" y="833"/>
                      <a:pt x="0" y="815"/>
                    </a:cubicBezTo>
                    <a:cubicBezTo>
                      <a:pt x="0" y="32"/>
                      <a:pt x="0" y="32"/>
                      <a:pt x="0" y="32"/>
                    </a:cubicBezTo>
                    <a:cubicBezTo>
                      <a:pt x="0" y="14"/>
                      <a:pt x="15" y="0"/>
                      <a:pt x="33" y="0"/>
                    </a:cubicBezTo>
                    <a:cubicBezTo>
                      <a:pt x="61" y="0"/>
                      <a:pt x="61" y="0"/>
                      <a:pt x="61" y="0"/>
                    </a:cubicBezTo>
                    <a:cubicBezTo>
                      <a:pt x="79" y="0"/>
                      <a:pt x="93" y="14"/>
                      <a:pt x="93" y="32"/>
                    </a:cubicBezTo>
                    <a:lnTo>
                      <a:pt x="93" y="815"/>
                    </a:lnTo>
                    <a:close/>
                  </a:path>
                </a:pathLst>
              </a:custGeom>
              <a:solidFill>
                <a:srgbClr val="3D010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63" name="îsḻîḑe"/>
              <p:cNvSpPr/>
              <p:nvPr/>
            </p:nvSpPr>
            <p:spPr bwMode="auto">
              <a:xfrm>
                <a:off x="3579019" y="4032151"/>
                <a:ext cx="598488" cy="1084263"/>
              </a:xfrm>
              <a:custGeom>
                <a:avLst/>
                <a:gdLst>
                  <a:gd name="T0" fmla="*/ 490 w 490"/>
                  <a:gd name="T1" fmla="*/ 510 h 887"/>
                  <a:gd name="T2" fmla="*/ 245 w 490"/>
                  <a:gd name="T3" fmla="*/ 887 h 887"/>
                  <a:gd name="T4" fmla="*/ 0 w 490"/>
                  <a:gd name="T5" fmla="*/ 510 h 887"/>
                  <a:gd name="T6" fmla="*/ 245 w 490"/>
                  <a:gd name="T7" fmla="*/ 0 h 887"/>
                  <a:gd name="T8" fmla="*/ 490 w 490"/>
                  <a:gd name="T9" fmla="*/ 510 h 887"/>
                </a:gdLst>
                <a:ahLst/>
                <a:cxnLst>
                  <a:cxn ang="0">
                    <a:pos x="T0" y="T1"/>
                  </a:cxn>
                  <a:cxn ang="0">
                    <a:pos x="T2" y="T3"/>
                  </a:cxn>
                  <a:cxn ang="0">
                    <a:pos x="T4" y="T5"/>
                  </a:cxn>
                  <a:cxn ang="0">
                    <a:pos x="T6" y="T7"/>
                  </a:cxn>
                  <a:cxn ang="0">
                    <a:pos x="T8" y="T9"/>
                  </a:cxn>
                </a:cxnLst>
                <a:rect l="0" t="0" r="r" b="b"/>
                <a:pathLst>
                  <a:path w="490" h="887">
                    <a:moveTo>
                      <a:pt x="490" y="510"/>
                    </a:moveTo>
                    <a:cubicBezTo>
                      <a:pt x="490" y="778"/>
                      <a:pt x="380" y="887"/>
                      <a:pt x="245" y="887"/>
                    </a:cubicBezTo>
                    <a:cubicBezTo>
                      <a:pt x="110" y="887"/>
                      <a:pt x="0" y="778"/>
                      <a:pt x="0" y="510"/>
                    </a:cubicBezTo>
                    <a:cubicBezTo>
                      <a:pt x="0" y="242"/>
                      <a:pt x="148" y="0"/>
                      <a:pt x="245" y="0"/>
                    </a:cubicBezTo>
                    <a:cubicBezTo>
                      <a:pt x="326" y="0"/>
                      <a:pt x="490" y="242"/>
                      <a:pt x="490" y="510"/>
                    </a:cubicBezTo>
                    <a:close/>
                  </a:path>
                </a:pathLst>
              </a:custGeom>
              <a:solidFill>
                <a:srgbClr val="00925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64" name="íšļíḍê"/>
              <p:cNvSpPr/>
              <p:nvPr/>
            </p:nvSpPr>
            <p:spPr bwMode="auto">
              <a:xfrm>
                <a:off x="3828256" y="4625876"/>
                <a:ext cx="100013" cy="908050"/>
              </a:xfrm>
              <a:custGeom>
                <a:avLst/>
                <a:gdLst>
                  <a:gd name="T0" fmla="*/ 82 w 82"/>
                  <a:gd name="T1" fmla="*/ 714 h 743"/>
                  <a:gd name="T2" fmla="*/ 53 w 82"/>
                  <a:gd name="T3" fmla="*/ 743 h 743"/>
                  <a:gd name="T4" fmla="*/ 29 w 82"/>
                  <a:gd name="T5" fmla="*/ 743 h 743"/>
                  <a:gd name="T6" fmla="*/ 0 w 82"/>
                  <a:gd name="T7" fmla="*/ 714 h 743"/>
                  <a:gd name="T8" fmla="*/ 0 w 82"/>
                  <a:gd name="T9" fmla="*/ 28 h 743"/>
                  <a:gd name="T10" fmla="*/ 29 w 82"/>
                  <a:gd name="T11" fmla="*/ 0 h 743"/>
                  <a:gd name="T12" fmla="*/ 53 w 82"/>
                  <a:gd name="T13" fmla="*/ 0 h 743"/>
                  <a:gd name="T14" fmla="*/ 82 w 82"/>
                  <a:gd name="T15" fmla="*/ 28 h 743"/>
                  <a:gd name="T16" fmla="*/ 82 w 82"/>
                  <a:gd name="T17" fmla="*/ 714 h 7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743">
                    <a:moveTo>
                      <a:pt x="82" y="714"/>
                    </a:moveTo>
                    <a:cubicBezTo>
                      <a:pt x="82" y="730"/>
                      <a:pt x="69" y="743"/>
                      <a:pt x="53" y="743"/>
                    </a:cubicBezTo>
                    <a:cubicBezTo>
                      <a:pt x="29" y="743"/>
                      <a:pt x="29" y="743"/>
                      <a:pt x="29" y="743"/>
                    </a:cubicBezTo>
                    <a:cubicBezTo>
                      <a:pt x="13" y="743"/>
                      <a:pt x="0" y="730"/>
                      <a:pt x="0" y="714"/>
                    </a:cubicBezTo>
                    <a:cubicBezTo>
                      <a:pt x="0" y="28"/>
                      <a:pt x="0" y="28"/>
                      <a:pt x="0" y="28"/>
                    </a:cubicBezTo>
                    <a:cubicBezTo>
                      <a:pt x="0" y="12"/>
                      <a:pt x="13" y="0"/>
                      <a:pt x="29" y="0"/>
                    </a:cubicBezTo>
                    <a:cubicBezTo>
                      <a:pt x="53" y="0"/>
                      <a:pt x="53" y="0"/>
                      <a:pt x="53" y="0"/>
                    </a:cubicBezTo>
                    <a:cubicBezTo>
                      <a:pt x="69" y="0"/>
                      <a:pt x="82" y="12"/>
                      <a:pt x="82" y="28"/>
                    </a:cubicBezTo>
                    <a:lnTo>
                      <a:pt x="82" y="714"/>
                    </a:lnTo>
                    <a:close/>
                  </a:path>
                </a:pathLst>
              </a:custGeom>
              <a:solidFill>
                <a:srgbClr val="3D010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grpSp>
        <p:grpSp>
          <p:nvGrpSpPr>
            <p:cNvPr id="911" name="组合 910"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nvGrpSpPr>
          <p:grpSpPr>
            <a:xfrm>
              <a:off x="8971620" y="3946936"/>
              <a:ext cx="2253738" cy="1275592"/>
              <a:chOff x="2690813" y="1506538"/>
              <a:chExt cx="6796088" cy="3846513"/>
            </a:xfrm>
          </p:grpSpPr>
          <p:sp>
            <p:nvSpPr>
              <p:cNvPr id="912" name="îs1íḓê"/>
              <p:cNvSpPr/>
              <p:nvPr/>
            </p:nvSpPr>
            <p:spPr bwMode="auto">
              <a:xfrm>
                <a:off x="7872413" y="3744913"/>
                <a:ext cx="1614488" cy="1493838"/>
              </a:xfrm>
              <a:custGeom>
                <a:avLst/>
                <a:gdLst>
                  <a:gd name="T0" fmla="*/ 1382 w 1382"/>
                  <a:gd name="T1" fmla="*/ 640 h 1280"/>
                  <a:gd name="T2" fmla="*/ 1309 w 1382"/>
                  <a:gd name="T3" fmla="*/ 570 h 1280"/>
                  <a:gd name="T4" fmla="*/ 1309 w 1382"/>
                  <a:gd name="T5" fmla="*/ 146 h 1280"/>
                  <a:gd name="T6" fmla="*/ 1382 w 1382"/>
                  <a:gd name="T7" fmla="*/ 73 h 1280"/>
                  <a:gd name="T8" fmla="*/ 1309 w 1382"/>
                  <a:gd name="T9" fmla="*/ 0 h 1280"/>
                  <a:gd name="T10" fmla="*/ 73 w 1382"/>
                  <a:gd name="T11" fmla="*/ 0 h 1280"/>
                  <a:gd name="T12" fmla="*/ 0 w 1382"/>
                  <a:gd name="T13" fmla="*/ 73 h 1280"/>
                  <a:gd name="T14" fmla="*/ 73 w 1382"/>
                  <a:gd name="T15" fmla="*/ 146 h 1280"/>
                  <a:gd name="T16" fmla="*/ 73 w 1382"/>
                  <a:gd name="T17" fmla="*/ 570 h 1280"/>
                  <a:gd name="T18" fmla="*/ 0 w 1382"/>
                  <a:gd name="T19" fmla="*/ 640 h 1280"/>
                  <a:gd name="T20" fmla="*/ 73 w 1382"/>
                  <a:gd name="T21" fmla="*/ 709 h 1280"/>
                  <a:gd name="T22" fmla="*/ 73 w 1382"/>
                  <a:gd name="T23" fmla="*/ 1141 h 1280"/>
                  <a:gd name="T24" fmla="*/ 0 w 1382"/>
                  <a:gd name="T25" fmla="*/ 1211 h 1280"/>
                  <a:gd name="T26" fmla="*/ 73 w 1382"/>
                  <a:gd name="T27" fmla="*/ 1280 h 1280"/>
                  <a:gd name="T28" fmla="*/ 1309 w 1382"/>
                  <a:gd name="T29" fmla="*/ 1280 h 1280"/>
                  <a:gd name="T30" fmla="*/ 1382 w 1382"/>
                  <a:gd name="T31" fmla="*/ 1211 h 1280"/>
                  <a:gd name="T32" fmla="*/ 1309 w 1382"/>
                  <a:gd name="T33" fmla="*/ 1141 h 1280"/>
                  <a:gd name="T34" fmla="*/ 1309 w 1382"/>
                  <a:gd name="T35" fmla="*/ 709 h 1280"/>
                  <a:gd name="T36" fmla="*/ 1382 w 1382"/>
                  <a:gd name="T37" fmla="*/ 640 h 1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382" h="1280">
                    <a:moveTo>
                      <a:pt x="1382" y="640"/>
                    </a:moveTo>
                    <a:cubicBezTo>
                      <a:pt x="1382" y="599"/>
                      <a:pt x="1349" y="570"/>
                      <a:pt x="1309" y="570"/>
                    </a:cubicBezTo>
                    <a:cubicBezTo>
                      <a:pt x="1309" y="146"/>
                      <a:pt x="1309" y="146"/>
                      <a:pt x="1309" y="146"/>
                    </a:cubicBezTo>
                    <a:cubicBezTo>
                      <a:pt x="1349" y="146"/>
                      <a:pt x="1382" y="113"/>
                      <a:pt x="1382" y="73"/>
                    </a:cubicBezTo>
                    <a:cubicBezTo>
                      <a:pt x="1382" y="33"/>
                      <a:pt x="1349" y="0"/>
                      <a:pt x="1309" y="0"/>
                    </a:cubicBezTo>
                    <a:cubicBezTo>
                      <a:pt x="73" y="0"/>
                      <a:pt x="73" y="0"/>
                      <a:pt x="73" y="0"/>
                    </a:cubicBezTo>
                    <a:cubicBezTo>
                      <a:pt x="33" y="0"/>
                      <a:pt x="0" y="33"/>
                      <a:pt x="0" y="73"/>
                    </a:cubicBezTo>
                    <a:cubicBezTo>
                      <a:pt x="0" y="113"/>
                      <a:pt x="33" y="146"/>
                      <a:pt x="73" y="146"/>
                    </a:cubicBezTo>
                    <a:cubicBezTo>
                      <a:pt x="73" y="570"/>
                      <a:pt x="73" y="570"/>
                      <a:pt x="73" y="570"/>
                    </a:cubicBezTo>
                    <a:cubicBezTo>
                      <a:pt x="33" y="570"/>
                      <a:pt x="0" y="599"/>
                      <a:pt x="0" y="640"/>
                    </a:cubicBezTo>
                    <a:cubicBezTo>
                      <a:pt x="0" y="680"/>
                      <a:pt x="33" y="709"/>
                      <a:pt x="73" y="709"/>
                    </a:cubicBezTo>
                    <a:cubicBezTo>
                      <a:pt x="73" y="1141"/>
                      <a:pt x="73" y="1141"/>
                      <a:pt x="73" y="1141"/>
                    </a:cubicBezTo>
                    <a:cubicBezTo>
                      <a:pt x="33" y="1141"/>
                      <a:pt x="0" y="1170"/>
                      <a:pt x="0" y="1211"/>
                    </a:cubicBezTo>
                    <a:cubicBezTo>
                      <a:pt x="0" y="1251"/>
                      <a:pt x="33" y="1280"/>
                      <a:pt x="73" y="1280"/>
                    </a:cubicBezTo>
                    <a:cubicBezTo>
                      <a:pt x="1309" y="1280"/>
                      <a:pt x="1309" y="1280"/>
                      <a:pt x="1309" y="1280"/>
                    </a:cubicBezTo>
                    <a:cubicBezTo>
                      <a:pt x="1349" y="1280"/>
                      <a:pt x="1382" y="1251"/>
                      <a:pt x="1382" y="1211"/>
                    </a:cubicBezTo>
                    <a:cubicBezTo>
                      <a:pt x="1382" y="1170"/>
                      <a:pt x="1349" y="1141"/>
                      <a:pt x="1309" y="1141"/>
                    </a:cubicBezTo>
                    <a:cubicBezTo>
                      <a:pt x="1309" y="709"/>
                      <a:pt x="1309" y="709"/>
                      <a:pt x="1309" y="709"/>
                    </a:cubicBezTo>
                    <a:cubicBezTo>
                      <a:pt x="1349" y="709"/>
                      <a:pt x="1382" y="680"/>
                      <a:pt x="1382" y="640"/>
                    </a:cubicBezTo>
                    <a:close/>
                  </a:path>
                </a:pathLst>
              </a:custGeom>
              <a:solidFill>
                <a:srgbClr val="C44D4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13" name="iṧlîde"/>
              <p:cNvSpPr/>
              <p:nvPr/>
            </p:nvSpPr>
            <p:spPr bwMode="auto">
              <a:xfrm>
                <a:off x="3976688" y="3162301"/>
                <a:ext cx="1060450" cy="2082800"/>
              </a:xfrm>
              <a:prstGeom prst="rect">
                <a:avLst/>
              </a:prstGeom>
              <a:solidFill>
                <a:srgbClr val="E3E3E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914" name="iṥ1îḑê"/>
              <p:cNvSpPr/>
              <p:nvPr/>
            </p:nvSpPr>
            <p:spPr bwMode="auto">
              <a:xfrm>
                <a:off x="6403976" y="2955926"/>
                <a:ext cx="839788" cy="563563"/>
              </a:xfrm>
              <a:custGeom>
                <a:avLst/>
                <a:gdLst>
                  <a:gd name="T0" fmla="*/ 0 w 529"/>
                  <a:gd name="T1" fmla="*/ 355 h 355"/>
                  <a:gd name="T2" fmla="*/ 265 w 529"/>
                  <a:gd name="T3" fmla="*/ 0 h 355"/>
                  <a:gd name="T4" fmla="*/ 529 w 529"/>
                  <a:gd name="T5" fmla="*/ 355 h 355"/>
                  <a:gd name="T6" fmla="*/ 0 w 529"/>
                  <a:gd name="T7" fmla="*/ 355 h 355"/>
                </a:gdLst>
                <a:ahLst/>
                <a:cxnLst>
                  <a:cxn ang="0">
                    <a:pos x="T0" y="T1"/>
                  </a:cxn>
                  <a:cxn ang="0">
                    <a:pos x="T2" y="T3"/>
                  </a:cxn>
                  <a:cxn ang="0">
                    <a:pos x="T4" y="T5"/>
                  </a:cxn>
                  <a:cxn ang="0">
                    <a:pos x="T6" y="T7"/>
                  </a:cxn>
                </a:cxnLst>
                <a:rect l="0" t="0" r="r" b="b"/>
                <a:pathLst>
                  <a:path w="529" h="355">
                    <a:moveTo>
                      <a:pt x="0" y="355"/>
                    </a:moveTo>
                    <a:lnTo>
                      <a:pt x="265" y="0"/>
                    </a:lnTo>
                    <a:lnTo>
                      <a:pt x="529" y="355"/>
                    </a:lnTo>
                    <a:lnTo>
                      <a:pt x="0" y="355"/>
                    </a:lnTo>
                    <a:close/>
                  </a:path>
                </a:pathLst>
              </a:custGeom>
              <a:solidFill>
                <a:srgbClr val="4A3D3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15" name="îs1ïḑe"/>
              <p:cNvSpPr/>
              <p:nvPr/>
            </p:nvSpPr>
            <p:spPr bwMode="auto">
              <a:xfrm>
                <a:off x="6403976" y="3592513"/>
                <a:ext cx="839788" cy="1644650"/>
              </a:xfrm>
              <a:prstGeom prst="rect">
                <a:avLst/>
              </a:prstGeom>
              <a:solidFill>
                <a:srgbClr val="EEE2C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916" name="iṩľîdê"/>
              <p:cNvSpPr/>
              <p:nvPr/>
            </p:nvSpPr>
            <p:spPr bwMode="auto">
              <a:xfrm>
                <a:off x="5081588" y="4057651"/>
                <a:ext cx="1246188" cy="1173163"/>
              </a:xfrm>
              <a:prstGeom prst="rect">
                <a:avLst/>
              </a:prstGeom>
              <a:solidFill>
                <a:srgbClr val="EFC52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917" name="îṣḻîďé"/>
              <p:cNvSpPr/>
              <p:nvPr/>
            </p:nvSpPr>
            <p:spPr bwMode="auto">
              <a:xfrm>
                <a:off x="3151188" y="4427538"/>
                <a:ext cx="735013" cy="803275"/>
              </a:xfrm>
              <a:prstGeom prst="rect">
                <a:avLst/>
              </a:prstGeom>
              <a:solidFill>
                <a:srgbClr val="D7D1B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918" name="íSḻíḑè"/>
              <p:cNvSpPr/>
              <p:nvPr/>
            </p:nvSpPr>
            <p:spPr bwMode="auto">
              <a:xfrm>
                <a:off x="3224213" y="3267076"/>
                <a:ext cx="360363" cy="384175"/>
              </a:xfrm>
              <a:custGeom>
                <a:avLst/>
                <a:gdLst>
                  <a:gd name="T0" fmla="*/ 114 w 227"/>
                  <a:gd name="T1" fmla="*/ 242 h 242"/>
                  <a:gd name="T2" fmla="*/ 0 w 227"/>
                  <a:gd name="T3" fmla="*/ 242 h 242"/>
                  <a:gd name="T4" fmla="*/ 57 w 227"/>
                  <a:gd name="T5" fmla="*/ 120 h 242"/>
                  <a:gd name="T6" fmla="*/ 114 w 227"/>
                  <a:gd name="T7" fmla="*/ 0 h 242"/>
                  <a:gd name="T8" fmla="*/ 170 w 227"/>
                  <a:gd name="T9" fmla="*/ 120 h 242"/>
                  <a:gd name="T10" fmla="*/ 227 w 227"/>
                  <a:gd name="T11" fmla="*/ 242 h 242"/>
                  <a:gd name="T12" fmla="*/ 114 w 227"/>
                  <a:gd name="T13" fmla="*/ 242 h 242"/>
                </a:gdLst>
                <a:ahLst/>
                <a:cxnLst>
                  <a:cxn ang="0">
                    <a:pos x="T0" y="T1"/>
                  </a:cxn>
                  <a:cxn ang="0">
                    <a:pos x="T2" y="T3"/>
                  </a:cxn>
                  <a:cxn ang="0">
                    <a:pos x="T4" y="T5"/>
                  </a:cxn>
                  <a:cxn ang="0">
                    <a:pos x="T6" y="T7"/>
                  </a:cxn>
                  <a:cxn ang="0">
                    <a:pos x="T8" y="T9"/>
                  </a:cxn>
                  <a:cxn ang="0">
                    <a:pos x="T10" y="T11"/>
                  </a:cxn>
                  <a:cxn ang="0">
                    <a:pos x="T12" y="T13"/>
                  </a:cxn>
                </a:cxnLst>
                <a:rect l="0" t="0" r="r" b="b"/>
                <a:pathLst>
                  <a:path w="227" h="242">
                    <a:moveTo>
                      <a:pt x="114" y="242"/>
                    </a:moveTo>
                    <a:lnTo>
                      <a:pt x="0" y="242"/>
                    </a:lnTo>
                    <a:lnTo>
                      <a:pt x="57" y="120"/>
                    </a:lnTo>
                    <a:lnTo>
                      <a:pt x="114" y="0"/>
                    </a:lnTo>
                    <a:lnTo>
                      <a:pt x="170" y="120"/>
                    </a:lnTo>
                    <a:lnTo>
                      <a:pt x="227" y="242"/>
                    </a:lnTo>
                    <a:lnTo>
                      <a:pt x="114" y="242"/>
                    </a:lnTo>
                    <a:close/>
                  </a:path>
                </a:pathLst>
              </a:custGeom>
              <a:solidFill>
                <a:srgbClr val="4A3D3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19" name="iṧļîḍé"/>
              <p:cNvSpPr/>
              <p:nvPr/>
            </p:nvSpPr>
            <p:spPr bwMode="auto">
              <a:xfrm>
                <a:off x="3262313" y="2263776"/>
                <a:ext cx="649288" cy="438150"/>
              </a:xfrm>
              <a:custGeom>
                <a:avLst/>
                <a:gdLst>
                  <a:gd name="T0" fmla="*/ 429 w 555"/>
                  <a:gd name="T1" fmla="*/ 111 h 375"/>
                  <a:gd name="T2" fmla="*/ 300 w 555"/>
                  <a:gd name="T3" fmla="*/ 0 h 375"/>
                  <a:gd name="T4" fmla="*/ 170 w 555"/>
                  <a:gd name="T5" fmla="*/ 117 h 375"/>
                  <a:gd name="T6" fmla="*/ 132 w 555"/>
                  <a:gd name="T7" fmla="*/ 111 h 375"/>
                  <a:gd name="T8" fmla="*/ 0 w 555"/>
                  <a:gd name="T9" fmla="*/ 243 h 375"/>
                  <a:gd name="T10" fmla="*/ 132 w 555"/>
                  <a:gd name="T11" fmla="*/ 375 h 375"/>
                  <a:gd name="T12" fmla="*/ 423 w 555"/>
                  <a:gd name="T13" fmla="*/ 375 h 375"/>
                  <a:gd name="T14" fmla="*/ 555 w 555"/>
                  <a:gd name="T15" fmla="*/ 243 h 375"/>
                  <a:gd name="T16" fmla="*/ 429 w 555"/>
                  <a:gd name="T17" fmla="*/ 111 h 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5" h="375">
                    <a:moveTo>
                      <a:pt x="429" y="111"/>
                    </a:moveTo>
                    <a:cubicBezTo>
                      <a:pt x="419" y="48"/>
                      <a:pt x="365" y="0"/>
                      <a:pt x="300" y="0"/>
                    </a:cubicBezTo>
                    <a:cubicBezTo>
                      <a:pt x="233" y="0"/>
                      <a:pt x="177" y="51"/>
                      <a:pt x="170" y="117"/>
                    </a:cubicBezTo>
                    <a:cubicBezTo>
                      <a:pt x="158" y="113"/>
                      <a:pt x="145" y="111"/>
                      <a:pt x="132" y="111"/>
                    </a:cubicBezTo>
                    <a:cubicBezTo>
                      <a:pt x="59" y="111"/>
                      <a:pt x="0" y="170"/>
                      <a:pt x="0" y="243"/>
                    </a:cubicBezTo>
                    <a:cubicBezTo>
                      <a:pt x="0" y="316"/>
                      <a:pt x="59" y="375"/>
                      <a:pt x="132" y="375"/>
                    </a:cubicBezTo>
                    <a:cubicBezTo>
                      <a:pt x="201" y="375"/>
                      <a:pt x="356" y="375"/>
                      <a:pt x="423" y="375"/>
                    </a:cubicBezTo>
                    <a:cubicBezTo>
                      <a:pt x="496" y="375"/>
                      <a:pt x="555" y="316"/>
                      <a:pt x="555" y="243"/>
                    </a:cubicBezTo>
                    <a:cubicBezTo>
                      <a:pt x="555" y="172"/>
                      <a:pt x="499" y="114"/>
                      <a:pt x="429" y="111"/>
                    </a:cubicBezTo>
                    <a:close/>
                  </a:path>
                </a:pathLst>
              </a:custGeom>
              <a:solidFill>
                <a:srgbClr val="B9CFE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20" name="ïsļîdé"/>
              <p:cNvSpPr/>
              <p:nvPr/>
            </p:nvSpPr>
            <p:spPr bwMode="auto">
              <a:xfrm>
                <a:off x="7194551" y="1738313"/>
                <a:ext cx="647700" cy="438150"/>
              </a:xfrm>
              <a:custGeom>
                <a:avLst/>
                <a:gdLst>
                  <a:gd name="T0" fmla="*/ 126 w 554"/>
                  <a:gd name="T1" fmla="*/ 111 h 375"/>
                  <a:gd name="T2" fmla="*/ 254 w 554"/>
                  <a:gd name="T3" fmla="*/ 0 h 375"/>
                  <a:gd name="T4" fmla="*/ 384 w 554"/>
                  <a:gd name="T5" fmla="*/ 117 h 375"/>
                  <a:gd name="T6" fmla="*/ 422 w 554"/>
                  <a:gd name="T7" fmla="*/ 111 h 375"/>
                  <a:gd name="T8" fmla="*/ 554 w 554"/>
                  <a:gd name="T9" fmla="*/ 243 h 375"/>
                  <a:gd name="T10" fmla="*/ 422 w 554"/>
                  <a:gd name="T11" fmla="*/ 375 h 375"/>
                  <a:gd name="T12" fmla="*/ 132 w 554"/>
                  <a:gd name="T13" fmla="*/ 375 h 375"/>
                  <a:gd name="T14" fmla="*/ 0 w 554"/>
                  <a:gd name="T15" fmla="*/ 243 h 375"/>
                  <a:gd name="T16" fmla="*/ 126 w 554"/>
                  <a:gd name="T17" fmla="*/ 111 h 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4" h="375">
                    <a:moveTo>
                      <a:pt x="126" y="111"/>
                    </a:moveTo>
                    <a:cubicBezTo>
                      <a:pt x="135" y="48"/>
                      <a:pt x="189" y="0"/>
                      <a:pt x="254" y="0"/>
                    </a:cubicBezTo>
                    <a:cubicBezTo>
                      <a:pt x="322" y="0"/>
                      <a:pt x="377" y="51"/>
                      <a:pt x="384" y="117"/>
                    </a:cubicBezTo>
                    <a:cubicBezTo>
                      <a:pt x="396" y="113"/>
                      <a:pt x="409" y="111"/>
                      <a:pt x="422" y="111"/>
                    </a:cubicBezTo>
                    <a:cubicBezTo>
                      <a:pt x="495" y="111"/>
                      <a:pt x="554" y="170"/>
                      <a:pt x="554" y="243"/>
                    </a:cubicBezTo>
                    <a:cubicBezTo>
                      <a:pt x="554" y="316"/>
                      <a:pt x="495" y="375"/>
                      <a:pt x="422" y="375"/>
                    </a:cubicBezTo>
                    <a:cubicBezTo>
                      <a:pt x="354" y="375"/>
                      <a:pt x="199" y="375"/>
                      <a:pt x="132" y="375"/>
                    </a:cubicBezTo>
                    <a:cubicBezTo>
                      <a:pt x="59" y="375"/>
                      <a:pt x="0" y="316"/>
                      <a:pt x="0" y="243"/>
                    </a:cubicBezTo>
                    <a:cubicBezTo>
                      <a:pt x="0" y="172"/>
                      <a:pt x="55" y="114"/>
                      <a:pt x="126" y="111"/>
                    </a:cubicBezTo>
                    <a:close/>
                  </a:path>
                </a:pathLst>
              </a:custGeom>
              <a:solidFill>
                <a:srgbClr val="B9CFE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21" name="iṣļïḋe"/>
              <p:cNvSpPr/>
              <p:nvPr/>
            </p:nvSpPr>
            <p:spPr bwMode="auto">
              <a:xfrm>
                <a:off x="8059738" y="3933826"/>
                <a:ext cx="300038" cy="441325"/>
              </a:xfrm>
              <a:prstGeom prst="rect">
                <a:avLst/>
              </a:prstGeom>
              <a:solidFill>
                <a:srgbClr val="B9CFE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922" name="îṡḷîḋè"/>
              <p:cNvSpPr/>
              <p:nvPr/>
            </p:nvSpPr>
            <p:spPr bwMode="auto">
              <a:xfrm>
                <a:off x="8520113" y="3933826"/>
                <a:ext cx="301625" cy="441325"/>
              </a:xfrm>
              <a:prstGeom prst="rect">
                <a:avLst/>
              </a:prstGeom>
              <a:solidFill>
                <a:srgbClr val="B9CFE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923" name="iṩļíḋé"/>
              <p:cNvSpPr/>
              <p:nvPr/>
            </p:nvSpPr>
            <p:spPr bwMode="auto">
              <a:xfrm>
                <a:off x="8980488" y="3933826"/>
                <a:ext cx="301625" cy="441325"/>
              </a:xfrm>
              <a:prstGeom prst="rect">
                <a:avLst/>
              </a:prstGeom>
              <a:solidFill>
                <a:srgbClr val="B9CFE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924" name="iṡľîḓê"/>
              <p:cNvSpPr/>
              <p:nvPr/>
            </p:nvSpPr>
            <p:spPr bwMode="auto">
              <a:xfrm>
                <a:off x="8059738" y="4587876"/>
                <a:ext cx="300038" cy="439738"/>
              </a:xfrm>
              <a:prstGeom prst="rect">
                <a:avLst/>
              </a:prstGeom>
              <a:solidFill>
                <a:srgbClr val="B9CFE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925" name="îṩ1ïḓê"/>
              <p:cNvSpPr/>
              <p:nvPr/>
            </p:nvSpPr>
            <p:spPr bwMode="auto">
              <a:xfrm>
                <a:off x="8520113" y="4587876"/>
                <a:ext cx="301625" cy="439738"/>
              </a:xfrm>
              <a:prstGeom prst="rect">
                <a:avLst/>
              </a:prstGeom>
              <a:solidFill>
                <a:srgbClr val="B9CFE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926" name="išļiḍè"/>
              <p:cNvSpPr/>
              <p:nvPr/>
            </p:nvSpPr>
            <p:spPr bwMode="auto">
              <a:xfrm>
                <a:off x="8980488" y="4587876"/>
                <a:ext cx="301625" cy="439738"/>
              </a:xfrm>
              <a:prstGeom prst="rect">
                <a:avLst/>
              </a:prstGeom>
              <a:solidFill>
                <a:srgbClr val="B9CFE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927" name="iśḷîḓe"/>
              <p:cNvSpPr/>
              <p:nvPr/>
            </p:nvSpPr>
            <p:spPr bwMode="auto">
              <a:xfrm>
                <a:off x="6542088" y="4111626"/>
                <a:ext cx="179388" cy="219075"/>
              </a:xfrm>
              <a:prstGeom prst="rect">
                <a:avLst/>
              </a:prstGeom>
              <a:solidFill>
                <a:srgbClr val="B9CFE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928" name="îṥļiḍê"/>
              <p:cNvSpPr/>
              <p:nvPr/>
            </p:nvSpPr>
            <p:spPr bwMode="auto">
              <a:xfrm>
                <a:off x="6873876" y="4111626"/>
                <a:ext cx="179388" cy="219075"/>
              </a:xfrm>
              <a:prstGeom prst="rect">
                <a:avLst/>
              </a:prstGeom>
              <a:solidFill>
                <a:srgbClr val="B9CFE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929" name="ïṩḻiḑé"/>
              <p:cNvSpPr/>
              <p:nvPr/>
            </p:nvSpPr>
            <p:spPr bwMode="auto">
              <a:xfrm>
                <a:off x="6542088" y="3756026"/>
                <a:ext cx="179388" cy="219075"/>
              </a:xfrm>
              <a:prstGeom prst="rect">
                <a:avLst/>
              </a:prstGeom>
              <a:solidFill>
                <a:srgbClr val="B9CFE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930" name="iṩḻïḍê"/>
              <p:cNvSpPr/>
              <p:nvPr/>
            </p:nvSpPr>
            <p:spPr bwMode="auto">
              <a:xfrm>
                <a:off x="6873876" y="3756026"/>
                <a:ext cx="179388" cy="219075"/>
              </a:xfrm>
              <a:prstGeom prst="rect">
                <a:avLst/>
              </a:prstGeom>
              <a:solidFill>
                <a:srgbClr val="B9CFE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931" name="iṧļïḍè"/>
              <p:cNvSpPr/>
              <p:nvPr/>
            </p:nvSpPr>
            <p:spPr bwMode="auto">
              <a:xfrm>
                <a:off x="6542088" y="4467226"/>
                <a:ext cx="179388" cy="217488"/>
              </a:xfrm>
              <a:prstGeom prst="rect">
                <a:avLst/>
              </a:prstGeom>
              <a:solidFill>
                <a:srgbClr val="B9CFE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932" name="ïSḻiḋê"/>
              <p:cNvSpPr/>
              <p:nvPr/>
            </p:nvSpPr>
            <p:spPr bwMode="auto">
              <a:xfrm>
                <a:off x="6873876" y="4467226"/>
                <a:ext cx="179388" cy="217488"/>
              </a:xfrm>
              <a:prstGeom prst="rect">
                <a:avLst/>
              </a:prstGeom>
              <a:solidFill>
                <a:srgbClr val="B9CFE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933" name="ïṩļíďè"/>
              <p:cNvSpPr/>
              <p:nvPr/>
            </p:nvSpPr>
            <p:spPr bwMode="auto">
              <a:xfrm>
                <a:off x="6686551" y="4862513"/>
                <a:ext cx="220663" cy="363538"/>
              </a:xfrm>
              <a:custGeom>
                <a:avLst/>
                <a:gdLst>
                  <a:gd name="T0" fmla="*/ 95 w 189"/>
                  <a:gd name="T1" fmla="*/ 0 h 312"/>
                  <a:gd name="T2" fmla="*/ 0 w 189"/>
                  <a:gd name="T3" fmla="*/ 94 h 312"/>
                  <a:gd name="T4" fmla="*/ 0 w 189"/>
                  <a:gd name="T5" fmla="*/ 312 h 312"/>
                  <a:gd name="T6" fmla="*/ 189 w 189"/>
                  <a:gd name="T7" fmla="*/ 312 h 312"/>
                  <a:gd name="T8" fmla="*/ 189 w 189"/>
                  <a:gd name="T9" fmla="*/ 94 h 312"/>
                  <a:gd name="T10" fmla="*/ 95 w 189"/>
                  <a:gd name="T11" fmla="*/ 0 h 312"/>
                </a:gdLst>
                <a:ahLst/>
                <a:cxnLst>
                  <a:cxn ang="0">
                    <a:pos x="T0" y="T1"/>
                  </a:cxn>
                  <a:cxn ang="0">
                    <a:pos x="T2" y="T3"/>
                  </a:cxn>
                  <a:cxn ang="0">
                    <a:pos x="T4" y="T5"/>
                  </a:cxn>
                  <a:cxn ang="0">
                    <a:pos x="T6" y="T7"/>
                  </a:cxn>
                  <a:cxn ang="0">
                    <a:pos x="T8" y="T9"/>
                  </a:cxn>
                  <a:cxn ang="0">
                    <a:pos x="T10" y="T11"/>
                  </a:cxn>
                </a:cxnLst>
                <a:rect l="0" t="0" r="r" b="b"/>
                <a:pathLst>
                  <a:path w="189" h="312">
                    <a:moveTo>
                      <a:pt x="95" y="0"/>
                    </a:moveTo>
                    <a:cubicBezTo>
                      <a:pt x="43" y="0"/>
                      <a:pt x="0" y="42"/>
                      <a:pt x="0" y="94"/>
                    </a:cubicBezTo>
                    <a:cubicBezTo>
                      <a:pt x="0" y="312"/>
                      <a:pt x="0" y="312"/>
                      <a:pt x="0" y="312"/>
                    </a:cubicBezTo>
                    <a:cubicBezTo>
                      <a:pt x="189" y="312"/>
                      <a:pt x="189" y="312"/>
                      <a:pt x="189" y="312"/>
                    </a:cubicBezTo>
                    <a:cubicBezTo>
                      <a:pt x="189" y="94"/>
                      <a:pt x="189" y="94"/>
                      <a:pt x="189" y="94"/>
                    </a:cubicBezTo>
                    <a:cubicBezTo>
                      <a:pt x="189" y="42"/>
                      <a:pt x="147" y="0"/>
                      <a:pt x="95" y="0"/>
                    </a:cubicBezTo>
                    <a:close/>
                  </a:path>
                </a:pathLst>
              </a:custGeom>
              <a:solidFill>
                <a:srgbClr val="BEE2F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34" name="iṩḻiďè"/>
              <p:cNvSpPr/>
              <p:nvPr/>
            </p:nvSpPr>
            <p:spPr bwMode="auto">
              <a:xfrm>
                <a:off x="4062413" y="3489326"/>
                <a:ext cx="180975" cy="273050"/>
              </a:xfrm>
              <a:custGeom>
                <a:avLst/>
                <a:gdLst>
                  <a:gd name="T0" fmla="*/ 78 w 155"/>
                  <a:gd name="T1" fmla="*/ 0 h 233"/>
                  <a:gd name="T2" fmla="*/ 0 w 155"/>
                  <a:gd name="T3" fmla="*/ 78 h 233"/>
                  <a:gd name="T4" fmla="*/ 0 w 155"/>
                  <a:gd name="T5" fmla="*/ 233 h 233"/>
                  <a:gd name="T6" fmla="*/ 155 w 155"/>
                  <a:gd name="T7" fmla="*/ 233 h 233"/>
                  <a:gd name="T8" fmla="*/ 155 w 155"/>
                  <a:gd name="T9" fmla="*/ 78 h 233"/>
                  <a:gd name="T10" fmla="*/ 78 w 155"/>
                  <a:gd name="T11" fmla="*/ 0 h 233"/>
                </a:gdLst>
                <a:ahLst/>
                <a:cxnLst>
                  <a:cxn ang="0">
                    <a:pos x="T0" y="T1"/>
                  </a:cxn>
                  <a:cxn ang="0">
                    <a:pos x="T2" y="T3"/>
                  </a:cxn>
                  <a:cxn ang="0">
                    <a:pos x="T4" y="T5"/>
                  </a:cxn>
                  <a:cxn ang="0">
                    <a:pos x="T6" y="T7"/>
                  </a:cxn>
                  <a:cxn ang="0">
                    <a:pos x="T8" y="T9"/>
                  </a:cxn>
                  <a:cxn ang="0">
                    <a:pos x="T10" y="T11"/>
                  </a:cxn>
                </a:cxnLst>
                <a:rect l="0" t="0" r="r" b="b"/>
                <a:pathLst>
                  <a:path w="155" h="233">
                    <a:moveTo>
                      <a:pt x="78" y="0"/>
                    </a:moveTo>
                    <a:cubicBezTo>
                      <a:pt x="35" y="0"/>
                      <a:pt x="0" y="35"/>
                      <a:pt x="0" y="78"/>
                    </a:cubicBezTo>
                    <a:cubicBezTo>
                      <a:pt x="0" y="233"/>
                      <a:pt x="0" y="233"/>
                      <a:pt x="0" y="233"/>
                    </a:cubicBezTo>
                    <a:cubicBezTo>
                      <a:pt x="155" y="233"/>
                      <a:pt x="155" y="233"/>
                      <a:pt x="155" y="233"/>
                    </a:cubicBezTo>
                    <a:cubicBezTo>
                      <a:pt x="155" y="78"/>
                      <a:pt x="155" y="78"/>
                      <a:pt x="155" y="78"/>
                    </a:cubicBezTo>
                    <a:cubicBezTo>
                      <a:pt x="155" y="35"/>
                      <a:pt x="121" y="0"/>
                      <a:pt x="78" y="0"/>
                    </a:cubicBezTo>
                    <a:close/>
                  </a:path>
                </a:pathLst>
              </a:custGeom>
              <a:solidFill>
                <a:srgbClr val="B9CFE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35" name="ïslïďe"/>
              <p:cNvSpPr/>
              <p:nvPr/>
            </p:nvSpPr>
            <p:spPr bwMode="auto">
              <a:xfrm>
                <a:off x="4376738" y="3489326"/>
                <a:ext cx="180975" cy="273050"/>
              </a:xfrm>
              <a:custGeom>
                <a:avLst/>
                <a:gdLst>
                  <a:gd name="T0" fmla="*/ 78 w 156"/>
                  <a:gd name="T1" fmla="*/ 0 h 233"/>
                  <a:gd name="T2" fmla="*/ 0 w 156"/>
                  <a:gd name="T3" fmla="*/ 78 h 233"/>
                  <a:gd name="T4" fmla="*/ 0 w 156"/>
                  <a:gd name="T5" fmla="*/ 233 h 233"/>
                  <a:gd name="T6" fmla="*/ 156 w 156"/>
                  <a:gd name="T7" fmla="*/ 233 h 233"/>
                  <a:gd name="T8" fmla="*/ 156 w 156"/>
                  <a:gd name="T9" fmla="*/ 78 h 233"/>
                  <a:gd name="T10" fmla="*/ 78 w 156"/>
                  <a:gd name="T11" fmla="*/ 0 h 233"/>
                </a:gdLst>
                <a:ahLst/>
                <a:cxnLst>
                  <a:cxn ang="0">
                    <a:pos x="T0" y="T1"/>
                  </a:cxn>
                  <a:cxn ang="0">
                    <a:pos x="T2" y="T3"/>
                  </a:cxn>
                  <a:cxn ang="0">
                    <a:pos x="T4" y="T5"/>
                  </a:cxn>
                  <a:cxn ang="0">
                    <a:pos x="T6" y="T7"/>
                  </a:cxn>
                  <a:cxn ang="0">
                    <a:pos x="T8" y="T9"/>
                  </a:cxn>
                  <a:cxn ang="0">
                    <a:pos x="T10" y="T11"/>
                  </a:cxn>
                </a:cxnLst>
                <a:rect l="0" t="0" r="r" b="b"/>
                <a:pathLst>
                  <a:path w="156" h="233">
                    <a:moveTo>
                      <a:pt x="78" y="0"/>
                    </a:moveTo>
                    <a:cubicBezTo>
                      <a:pt x="35" y="0"/>
                      <a:pt x="0" y="35"/>
                      <a:pt x="0" y="78"/>
                    </a:cubicBezTo>
                    <a:cubicBezTo>
                      <a:pt x="0" y="233"/>
                      <a:pt x="0" y="233"/>
                      <a:pt x="0" y="233"/>
                    </a:cubicBezTo>
                    <a:cubicBezTo>
                      <a:pt x="156" y="233"/>
                      <a:pt x="156" y="233"/>
                      <a:pt x="156" y="233"/>
                    </a:cubicBezTo>
                    <a:cubicBezTo>
                      <a:pt x="156" y="78"/>
                      <a:pt x="156" y="78"/>
                      <a:pt x="156" y="78"/>
                    </a:cubicBezTo>
                    <a:cubicBezTo>
                      <a:pt x="156" y="35"/>
                      <a:pt x="121" y="0"/>
                      <a:pt x="78" y="0"/>
                    </a:cubicBezTo>
                    <a:close/>
                  </a:path>
                </a:pathLst>
              </a:custGeom>
              <a:solidFill>
                <a:srgbClr val="B9CFE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36" name="íśḻïḍê"/>
              <p:cNvSpPr/>
              <p:nvPr/>
            </p:nvSpPr>
            <p:spPr bwMode="auto">
              <a:xfrm>
                <a:off x="4691063" y="3489326"/>
                <a:ext cx="180975" cy="273050"/>
              </a:xfrm>
              <a:custGeom>
                <a:avLst/>
                <a:gdLst>
                  <a:gd name="T0" fmla="*/ 78 w 155"/>
                  <a:gd name="T1" fmla="*/ 0 h 233"/>
                  <a:gd name="T2" fmla="*/ 0 w 155"/>
                  <a:gd name="T3" fmla="*/ 78 h 233"/>
                  <a:gd name="T4" fmla="*/ 0 w 155"/>
                  <a:gd name="T5" fmla="*/ 233 h 233"/>
                  <a:gd name="T6" fmla="*/ 155 w 155"/>
                  <a:gd name="T7" fmla="*/ 233 h 233"/>
                  <a:gd name="T8" fmla="*/ 155 w 155"/>
                  <a:gd name="T9" fmla="*/ 78 h 233"/>
                  <a:gd name="T10" fmla="*/ 78 w 155"/>
                  <a:gd name="T11" fmla="*/ 0 h 233"/>
                </a:gdLst>
                <a:ahLst/>
                <a:cxnLst>
                  <a:cxn ang="0">
                    <a:pos x="T0" y="T1"/>
                  </a:cxn>
                  <a:cxn ang="0">
                    <a:pos x="T2" y="T3"/>
                  </a:cxn>
                  <a:cxn ang="0">
                    <a:pos x="T4" y="T5"/>
                  </a:cxn>
                  <a:cxn ang="0">
                    <a:pos x="T6" y="T7"/>
                  </a:cxn>
                  <a:cxn ang="0">
                    <a:pos x="T8" y="T9"/>
                  </a:cxn>
                  <a:cxn ang="0">
                    <a:pos x="T10" y="T11"/>
                  </a:cxn>
                </a:cxnLst>
                <a:rect l="0" t="0" r="r" b="b"/>
                <a:pathLst>
                  <a:path w="155" h="233">
                    <a:moveTo>
                      <a:pt x="78" y="0"/>
                    </a:moveTo>
                    <a:cubicBezTo>
                      <a:pt x="35" y="0"/>
                      <a:pt x="0" y="35"/>
                      <a:pt x="0" y="78"/>
                    </a:cubicBezTo>
                    <a:cubicBezTo>
                      <a:pt x="0" y="233"/>
                      <a:pt x="0" y="233"/>
                      <a:pt x="0" y="233"/>
                    </a:cubicBezTo>
                    <a:cubicBezTo>
                      <a:pt x="155" y="233"/>
                      <a:pt x="155" y="233"/>
                      <a:pt x="155" y="233"/>
                    </a:cubicBezTo>
                    <a:cubicBezTo>
                      <a:pt x="155" y="78"/>
                      <a:pt x="155" y="78"/>
                      <a:pt x="155" y="78"/>
                    </a:cubicBezTo>
                    <a:cubicBezTo>
                      <a:pt x="155" y="35"/>
                      <a:pt x="121" y="0"/>
                      <a:pt x="78" y="0"/>
                    </a:cubicBezTo>
                    <a:close/>
                  </a:path>
                </a:pathLst>
              </a:custGeom>
              <a:solidFill>
                <a:srgbClr val="B9CFE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37" name="îš1íḋè"/>
              <p:cNvSpPr/>
              <p:nvPr/>
            </p:nvSpPr>
            <p:spPr bwMode="auto">
              <a:xfrm>
                <a:off x="4062413" y="3902076"/>
                <a:ext cx="180975" cy="273050"/>
              </a:xfrm>
              <a:custGeom>
                <a:avLst/>
                <a:gdLst>
                  <a:gd name="T0" fmla="*/ 78 w 155"/>
                  <a:gd name="T1" fmla="*/ 0 h 234"/>
                  <a:gd name="T2" fmla="*/ 0 w 155"/>
                  <a:gd name="T3" fmla="*/ 78 h 234"/>
                  <a:gd name="T4" fmla="*/ 0 w 155"/>
                  <a:gd name="T5" fmla="*/ 234 h 234"/>
                  <a:gd name="T6" fmla="*/ 155 w 155"/>
                  <a:gd name="T7" fmla="*/ 234 h 234"/>
                  <a:gd name="T8" fmla="*/ 155 w 155"/>
                  <a:gd name="T9" fmla="*/ 78 h 234"/>
                  <a:gd name="T10" fmla="*/ 78 w 155"/>
                  <a:gd name="T11" fmla="*/ 0 h 234"/>
                </a:gdLst>
                <a:ahLst/>
                <a:cxnLst>
                  <a:cxn ang="0">
                    <a:pos x="T0" y="T1"/>
                  </a:cxn>
                  <a:cxn ang="0">
                    <a:pos x="T2" y="T3"/>
                  </a:cxn>
                  <a:cxn ang="0">
                    <a:pos x="T4" y="T5"/>
                  </a:cxn>
                  <a:cxn ang="0">
                    <a:pos x="T6" y="T7"/>
                  </a:cxn>
                  <a:cxn ang="0">
                    <a:pos x="T8" y="T9"/>
                  </a:cxn>
                  <a:cxn ang="0">
                    <a:pos x="T10" y="T11"/>
                  </a:cxn>
                </a:cxnLst>
                <a:rect l="0" t="0" r="r" b="b"/>
                <a:pathLst>
                  <a:path w="155" h="234">
                    <a:moveTo>
                      <a:pt x="78" y="0"/>
                    </a:moveTo>
                    <a:cubicBezTo>
                      <a:pt x="35" y="0"/>
                      <a:pt x="0" y="35"/>
                      <a:pt x="0" y="78"/>
                    </a:cubicBezTo>
                    <a:cubicBezTo>
                      <a:pt x="0" y="234"/>
                      <a:pt x="0" y="234"/>
                      <a:pt x="0" y="234"/>
                    </a:cubicBezTo>
                    <a:cubicBezTo>
                      <a:pt x="155" y="234"/>
                      <a:pt x="155" y="234"/>
                      <a:pt x="155" y="234"/>
                    </a:cubicBezTo>
                    <a:cubicBezTo>
                      <a:pt x="155" y="78"/>
                      <a:pt x="155" y="78"/>
                      <a:pt x="155" y="78"/>
                    </a:cubicBezTo>
                    <a:cubicBezTo>
                      <a:pt x="155" y="35"/>
                      <a:pt x="121" y="0"/>
                      <a:pt x="78" y="0"/>
                    </a:cubicBezTo>
                    <a:close/>
                  </a:path>
                </a:pathLst>
              </a:custGeom>
              <a:solidFill>
                <a:srgbClr val="B9CFE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38" name="iṧlïde"/>
              <p:cNvSpPr/>
              <p:nvPr/>
            </p:nvSpPr>
            <p:spPr bwMode="auto">
              <a:xfrm>
                <a:off x="4376738" y="3902076"/>
                <a:ext cx="180975" cy="273050"/>
              </a:xfrm>
              <a:custGeom>
                <a:avLst/>
                <a:gdLst>
                  <a:gd name="T0" fmla="*/ 78 w 156"/>
                  <a:gd name="T1" fmla="*/ 0 h 234"/>
                  <a:gd name="T2" fmla="*/ 0 w 156"/>
                  <a:gd name="T3" fmla="*/ 78 h 234"/>
                  <a:gd name="T4" fmla="*/ 0 w 156"/>
                  <a:gd name="T5" fmla="*/ 234 h 234"/>
                  <a:gd name="T6" fmla="*/ 156 w 156"/>
                  <a:gd name="T7" fmla="*/ 234 h 234"/>
                  <a:gd name="T8" fmla="*/ 156 w 156"/>
                  <a:gd name="T9" fmla="*/ 78 h 234"/>
                  <a:gd name="T10" fmla="*/ 78 w 156"/>
                  <a:gd name="T11" fmla="*/ 0 h 234"/>
                </a:gdLst>
                <a:ahLst/>
                <a:cxnLst>
                  <a:cxn ang="0">
                    <a:pos x="T0" y="T1"/>
                  </a:cxn>
                  <a:cxn ang="0">
                    <a:pos x="T2" y="T3"/>
                  </a:cxn>
                  <a:cxn ang="0">
                    <a:pos x="T4" y="T5"/>
                  </a:cxn>
                  <a:cxn ang="0">
                    <a:pos x="T6" y="T7"/>
                  </a:cxn>
                  <a:cxn ang="0">
                    <a:pos x="T8" y="T9"/>
                  </a:cxn>
                  <a:cxn ang="0">
                    <a:pos x="T10" y="T11"/>
                  </a:cxn>
                </a:cxnLst>
                <a:rect l="0" t="0" r="r" b="b"/>
                <a:pathLst>
                  <a:path w="156" h="234">
                    <a:moveTo>
                      <a:pt x="78" y="0"/>
                    </a:moveTo>
                    <a:cubicBezTo>
                      <a:pt x="35" y="0"/>
                      <a:pt x="0" y="35"/>
                      <a:pt x="0" y="78"/>
                    </a:cubicBezTo>
                    <a:cubicBezTo>
                      <a:pt x="0" y="234"/>
                      <a:pt x="0" y="234"/>
                      <a:pt x="0" y="234"/>
                    </a:cubicBezTo>
                    <a:cubicBezTo>
                      <a:pt x="156" y="234"/>
                      <a:pt x="156" y="234"/>
                      <a:pt x="156" y="234"/>
                    </a:cubicBezTo>
                    <a:cubicBezTo>
                      <a:pt x="156" y="78"/>
                      <a:pt x="156" y="78"/>
                      <a:pt x="156" y="78"/>
                    </a:cubicBezTo>
                    <a:cubicBezTo>
                      <a:pt x="156" y="35"/>
                      <a:pt x="121" y="0"/>
                      <a:pt x="78" y="0"/>
                    </a:cubicBezTo>
                    <a:close/>
                  </a:path>
                </a:pathLst>
              </a:custGeom>
              <a:solidFill>
                <a:srgbClr val="B9CFE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39" name="işļîḑê"/>
              <p:cNvSpPr/>
              <p:nvPr/>
            </p:nvSpPr>
            <p:spPr bwMode="auto">
              <a:xfrm>
                <a:off x="4691063" y="3902076"/>
                <a:ext cx="180975" cy="273050"/>
              </a:xfrm>
              <a:custGeom>
                <a:avLst/>
                <a:gdLst>
                  <a:gd name="T0" fmla="*/ 78 w 155"/>
                  <a:gd name="T1" fmla="*/ 0 h 234"/>
                  <a:gd name="T2" fmla="*/ 0 w 155"/>
                  <a:gd name="T3" fmla="*/ 78 h 234"/>
                  <a:gd name="T4" fmla="*/ 0 w 155"/>
                  <a:gd name="T5" fmla="*/ 234 h 234"/>
                  <a:gd name="T6" fmla="*/ 155 w 155"/>
                  <a:gd name="T7" fmla="*/ 234 h 234"/>
                  <a:gd name="T8" fmla="*/ 155 w 155"/>
                  <a:gd name="T9" fmla="*/ 78 h 234"/>
                  <a:gd name="T10" fmla="*/ 78 w 155"/>
                  <a:gd name="T11" fmla="*/ 0 h 234"/>
                </a:gdLst>
                <a:ahLst/>
                <a:cxnLst>
                  <a:cxn ang="0">
                    <a:pos x="T0" y="T1"/>
                  </a:cxn>
                  <a:cxn ang="0">
                    <a:pos x="T2" y="T3"/>
                  </a:cxn>
                  <a:cxn ang="0">
                    <a:pos x="T4" y="T5"/>
                  </a:cxn>
                  <a:cxn ang="0">
                    <a:pos x="T6" y="T7"/>
                  </a:cxn>
                  <a:cxn ang="0">
                    <a:pos x="T8" y="T9"/>
                  </a:cxn>
                  <a:cxn ang="0">
                    <a:pos x="T10" y="T11"/>
                  </a:cxn>
                </a:cxnLst>
                <a:rect l="0" t="0" r="r" b="b"/>
                <a:pathLst>
                  <a:path w="155" h="234">
                    <a:moveTo>
                      <a:pt x="78" y="0"/>
                    </a:moveTo>
                    <a:cubicBezTo>
                      <a:pt x="35" y="0"/>
                      <a:pt x="0" y="35"/>
                      <a:pt x="0" y="78"/>
                    </a:cubicBezTo>
                    <a:cubicBezTo>
                      <a:pt x="0" y="234"/>
                      <a:pt x="0" y="234"/>
                      <a:pt x="0" y="234"/>
                    </a:cubicBezTo>
                    <a:cubicBezTo>
                      <a:pt x="155" y="234"/>
                      <a:pt x="155" y="234"/>
                      <a:pt x="155" y="234"/>
                    </a:cubicBezTo>
                    <a:cubicBezTo>
                      <a:pt x="155" y="78"/>
                      <a:pt x="155" y="78"/>
                      <a:pt x="155" y="78"/>
                    </a:cubicBezTo>
                    <a:cubicBezTo>
                      <a:pt x="155" y="35"/>
                      <a:pt x="121" y="0"/>
                      <a:pt x="78" y="0"/>
                    </a:cubicBezTo>
                    <a:close/>
                  </a:path>
                </a:pathLst>
              </a:custGeom>
              <a:solidFill>
                <a:srgbClr val="B9CFE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40" name="ïsḻíďè"/>
              <p:cNvSpPr/>
              <p:nvPr/>
            </p:nvSpPr>
            <p:spPr bwMode="auto">
              <a:xfrm>
                <a:off x="4062413" y="4313238"/>
                <a:ext cx="180975" cy="273050"/>
              </a:xfrm>
              <a:custGeom>
                <a:avLst/>
                <a:gdLst>
                  <a:gd name="T0" fmla="*/ 78 w 155"/>
                  <a:gd name="T1" fmla="*/ 0 h 234"/>
                  <a:gd name="T2" fmla="*/ 0 w 155"/>
                  <a:gd name="T3" fmla="*/ 78 h 234"/>
                  <a:gd name="T4" fmla="*/ 0 w 155"/>
                  <a:gd name="T5" fmla="*/ 234 h 234"/>
                  <a:gd name="T6" fmla="*/ 155 w 155"/>
                  <a:gd name="T7" fmla="*/ 234 h 234"/>
                  <a:gd name="T8" fmla="*/ 155 w 155"/>
                  <a:gd name="T9" fmla="*/ 78 h 234"/>
                  <a:gd name="T10" fmla="*/ 78 w 155"/>
                  <a:gd name="T11" fmla="*/ 0 h 234"/>
                </a:gdLst>
                <a:ahLst/>
                <a:cxnLst>
                  <a:cxn ang="0">
                    <a:pos x="T0" y="T1"/>
                  </a:cxn>
                  <a:cxn ang="0">
                    <a:pos x="T2" y="T3"/>
                  </a:cxn>
                  <a:cxn ang="0">
                    <a:pos x="T4" y="T5"/>
                  </a:cxn>
                  <a:cxn ang="0">
                    <a:pos x="T6" y="T7"/>
                  </a:cxn>
                  <a:cxn ang="0">
                    <a:pos x="T8" y="T9"/>
                  </a:cxn>
                  <a:cxn ang="0">
                    <a:pos x="T10" y="T11"/>
                  </a:cxn>
                </a:cxnLst>
                <a:rect l="0" t="0" r="r" b="b"/>
                <a:pathLst>
                  <a:path w="155" h="234">
                    <a:moveTo>
                      <a:pt x="78" y="0"/>
                    </a:moveTo>
                    <a:cubicBezTo>
                      <a:pt x="35" y="0"/>
                      <a:pt x="0" y="35"/>
                      <a:pt x="0" y="78"/>
                    </a:cubicBezTo>
                    <a:cubicBezTo>
                      <a:pt x="0" y="234"/>
                      <a:pt x="0" y="234"/>
                      <a:pt x="0" y="234"/>
                    </a:cubicBezTo>
                    <a:cubicBezTo>
                      <a:pt x="155" y="234"/>
                      <a:pt x="155" y="234"/>
                      <a:pt x="155" y="234"/>
                    </a:cubicBezTo>
                    <a:cubicBezTo>
                      <a:pt x="155" y="78"/>
                      <a:pt x="155" y="78"/>
                      <a:pt x="155" y="78"/>
                    </a:cubicBezTo>
                    <a:cubicBezTo>
                      <a:pt x="155" y="35"/>
                      <a:pt x="121" y="0"/>
                      <a:pt x="78" y="0"/>
                    </a:cubicBezTo>
                    <a:close/>
                  </a:path>
                </a:pathLst>
              </a:custGeom>
              <a:solidFill>
                <a:srgbClr val="B9CFE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41" name="ïslïḓê"/>
              <p:cNvSpPr/>
              <p:nvPr/>
            </p:nvSpPr>
            <p:spPr bwMode="auto">
              <a:xfrm>
                <a:off x="4376738" y="4313238"/>
                <a:ext cx="180975" cy="273050"/>
              </a:xfrm>
              <a:custGeom>
                <a:avLst/>
                <a:gdLst>
                  <a:gd name="T0" fmla="*/ 78 w 156"/>
                  <a:gd name="T1" fmla="*/ 0 h 234"/>
                  <a:gd name="T2" fmla="*/ 0 w 156"/>
                  <a:gd name="T3" fmla="*/ 78 h 234"/>
                  <a:gd name="T4" fmla="*/ 0 w 156"/>
                  <a:gd name="T5" fmla="*/ 234 h 234"/>
                  <a:gd name="T6" fmla="*/ 156 w 156"/>
                  <a:gd name="T7" fmla="*/ 234 h 234"/>
                  <a:gd name="T8" fmla="*/ 156 w 156"/>
                  <a:gd name="T9" fmla="*/ 78 h 234"/>
                  <a:gd name="T10" fmla="*/ 78 w 156"/>
                  <a:gd name="T11" fmla="*/ 0 h 234"/>
                </a:gdLst>
                <a:ahLst/>
                <a:cxnLst>
                  <a:cxn ang="0">
                    <a:pos x="T0" y="T1"/>
                  </a:cxn>
                  <a:cxn ang="0">
                    <a:pos x="T2" y="T3"/>
                  </a:cxn>
                  <a:cxn ang="0">
                    <a:pos x="T4" y="T5"/>
                  </a:cxn>
                  <a:cxn ang="0">
                    <a:pos x="T6" y="T7"/>
                  </a:cxn>
                  <a:cxn ang="0">
                    <a:pos x="T8" y="T9"/>
                  </a:cxn>
                  <a:cxn ang="0">
                    <a:pos x="T10" y="T11"/>
                  </a:cxn>
                </a:cxnLst>
                <a:rect l="0" t="0" r="r" b="b"/>
                <a:pathLst>
                  <a:path w="156" h="234">
                    <a:moveTo>
                      <a:pt x="78" y="0"/>
                    </a:moveTo>
                    <a:cubicBezTo>
                      <a:pt x="35" y="0"/>
                      <a:pt x="0" y="35"/>
                      <a:pt x="0" y="78"/>
                    </a:cubicBezTo>
                    <a:cubicBezTo>
                      <a:pt x="0" y="234"/>
                      <a:pt x="0" y="234"/>
                      <a:pt x="0" y="234"/>
                    </a:cubicBezTo>
                    <a:cubicBezTo>
                      <a:pt x="156" y="234"/>
                      <a:pt x="156" y="234"/>
                      <a:pt x="156" y="234"/>
                    </a:cubicBezTo>
                    <a:cubicBezTo>
                      <a:pt x="156" y="78"/>
                      <a:pt x="156" y="78"/>
                      <a:pt x="156" y="78"/>
                    </a:cubicBezTo>
                    <a:cubicBezTo>
                      <a:pt x="156" y="35"/>
                      <a:pt x="121" y="0"/>
                      <a:pt x="78" y="0"/>
                    </a:cubicBezTo>
                    <a:close/>
                  </a:path>
                </a:pathLst>
              </a:custGeom>
              <a:solidFill>
                <a:srgbClr val="B9CFE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42" name="işḻîḓe"/>
              <p:cNvSpPr/>
              <p:nvPr/>
            </p:nvSpPr>
            <p:spPr bwMode="auto">
              <a:xfrm>
                <a:off x="4691063" y="4313238"/>
                <a:ext cx="180975" cy="273050"/>
              </a:xfrm>
              <a:custGeom>
                <a:avLst/>
                <a:gdLst>
                  <a:gd name="T0" fmla="*/ 78 w 155"/>
                  <a:gd name="T1" fmla="*/ 0 h 234"/>
                  <a:gd name="T2" fmla="*/ 0 w 155"/>
                  <a:gd name="T3" fmla="*/ 78 h 234"/>
                  <a:gd name="T4" fmla="*/ 0 w 155"/>
                  <a:gd name="T5" fmla="*/ 234 h 234"/>
                  <a:gd name="T6" fmla="*/ 155 w 155"/>
                  <a:gd name="T7" fmla="*/ 234 h 234"/>
                  <a:gd name="T8" fmla="*/ 155 w 155"/>
                  <a:gd name="T9" fmla="*/ 78 h 234"/>
                  <a:gd name="T10" fmla="*/ 78 w 155"/>
                  <a:gd name="T11" fmla="*/ 0 h 234"/>
                </a:gdLst>
                <a:ahLst/>
                <a:cxnLst>
                  <a:cxn ang="0">
                    <a:pos x="T0" y="T1"/>
                  </a:cxn>
                  <a:cxn ang="0">
                    <a:pos x="T2" y="T3"/>
                  </a:cxn>
                  <a:cxn ang="0">
                    <a:pos x="T4" y="T5"/>
                  </a:cxn>
                  <a:cxn ang="0">
                    <a:pos x="T6" y="T7"/>
                  </a:cxn>
                  <a:cxn ang="0">
                    <a:pos x="T8" y="T9"/>
                  </a:cxn>
                  <a:cxn ang="0">
                    <a:pos x="T10" y="T11"/>
                  </a:cxn>
                </a:cxnLst>
                <a:rect l="0" t="0" r="r" b="b"/>
                <a:pathLst>
                  <a:path w="155" h="234">
                    <a:moveTo>
                      <a:pt x="78" y="0"/>
                    </a:moveTo>
                    <a:cubicBezTo>
                      <a:pt x="35" y="0"/>
                      <a:pt x="0" y="35"/>
                      <a:pt x="0" y="78"/>
                    </a:cubicBezTo>
                    <a:cubicBezTo>
                      <a:pt x="0" y="234"/>
                      <a:pt x="0" y="234"/>
                      <a:pt x="0" y="234"/>
                    </a:cubicBezTo>
                    <a:cubicBezTo>
                      <a:pt x="155" y="234"/>
                      <a:pt x="155" y="234"/>
                      <a:pt x="155" y="234"/>
                    </a:cubicBezTo>
                    <a:cubicBezTo>
                      <a:pt x="155" y="78"/>
                      <a:pt x="155" y="78"/>
                      <a:pt x="155" y="78"/>
                    </a:cubicBezTo>
                    <a:cubicBezTo>
                      <a:pt x="155" y="35"/>
                      <a:pt x="121" y="0"/>
                      <a:pt x="78" y="0"/>
                    </a:cubicBezTo>
                    <a:close/>
                  </a:path>
                </a:pathLst>
              </a:custGeom>
              <a:solidFill>
                <a:srgbClr val="B9CFE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43" name="išlîde"/>
              <p:cNvSpPr/>
              <p:nvPr/>
            </p:nvSpPr>
            <p:spPr bwMode="auto">
              <a:xfrm>
                <a:off x="5213351" y="4648201"/>
                <a:ext cx="203200" cy="569913"/>
              </a:xfrm>
              <a:prstGeom prst="rect">
                <a:avLst/>
              </a:prstGeom>
              <a:solidFill>
                <a:srgbClr val="B9CFE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944" name="iSḻiḓê"/>
              <p:cNvSpPr/>
              <p:nvPr/>
            </p:nvSpPr>
            <p:spPr bwMode="auto">
              <a:xfrm>
                <a:off x="5588001" y="4648201"/>
                <a:ext cx="201613" cy="569913"/>
              </a:xfrm>
              <a:prstGeom prst="rect">
                <a:avLst/>
              </a:prstGeom>
              <a:solidFill>
                <a:srgbClr val="B9CFE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945" name="îšļïdè"/>
              <p:cNvSpPr/>
              <p:nvPr/>
            </p:nvSpPr>
            <p:spPr bwMode="auto">
              <a:xfrm>
                <a:off x="5961063" y="4648201"/>
                <a:ext cx="201613" cy="569913"/>
              </a:xfrm>
              <a:prstGeom prst="rect">
                <a:avLst/>
              </a:prstGeom>
              <a:solidFill>
                <a:srgbClr val="B9CFE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946" name="ïś1ïḍe"/>
              <p:cNvSpPr/>
              <p:nvPr/>
            </p:nvSpPr>
            <p:spPr bwMode="auto">
              <a:xfrm>
                <a:off x="2719388" y="3854451"/>
                <a:ext cx="368300" cy="976313"/>
              </a:xfrm>
              <a:custGeom>
                <a:avLst/>
                <a:gdLst>
                  <a:gd name="T0" fmla="*/ 158 w 316"/>
                  <a:gd name="T1" fmla="*/ 0 h 836"/>
                  <a:gd name="T2" fmla="*/ 36 w 316"/>
                  <a:gd name="T3" fmla="*/ 687 h 836"/>
                  <a:gd name="T4" fmla="*/ 158 w 316"/>
                  <a:gd name="T5" fmla="*/ 836 h 836"/>
                  <a:gd name="T6" fmla="*/ 280 w 316"/>
                  <a:gd name="T7" fmla="*/ 687 h 836"/>
                  <a:gd name="T8" fmla="*/ 158 w 316"/>
                  <a:gd name="T9" fmla="*/ 0 h 836"/>
                </a:gdLst>
                <a:ahLst/>
                <a:cxnLst>
                  <a:cxn ang="0">
                    <a:pos x="T0" y="T1"/>
                  </a:cxn>
                  <a:cxn ang="0">
                    <a:pos x="T2" y="T3"/>
                  </a:cxn>
                  <a:cxn ang="0">
                    <a:pos x="T4" y="T5"/>
                  </a:cxn>
                  <a:cxn ang="0">
                    <a:pos x="T6" y="T7"/>
                  </a:cxn>
                  <a:cxn ang="0">
                    <a:pos x="T8" y="T9"/>
                  </a:cxn>
                </a:cxnLst>
                <a:rect l="0" t="0" r="r" b="b"/>
                <a:pathLst>
                  <a:path w="316" h="836">
                    <a:moveTo>
                      <a:pt x="158" y="0"/>
                    </a:moveTo>
                    <a:cubicBezTo>
                      <a:pt x="89" y="7"/>
                      <a:pt x="0" y="544"/>
                      <a:pt x="36" y="687"/>
                    </a:cubicBezTo>
                    <a:cubicBezTo>
                      <a:pt x="68" y="812"/>
                      <a:pt x="158" y="836"/>
                      <a:pt x="158" y="836"/>
                    </a:cubicBezTo>
                    <a:cubicBezTo>
                      <a:pt x="158" y="836"/>
                      <a:pt x="248" y="812"/>
                      <a:pt x="280" y="687"/>
                    </a:cubicBezTo>
                    <a:cubicBezTo>
                      <a:pt x="316" y="544"/>
                      <a:pt x="226" y="7"/>
                      <a:pt x="158" y="0"/>
                    </a:cubicBezTo>
                    <a:close/>
                  </a:path>
                </a:pathLst>
              </a:custGeom>
              <a:solidFill>
                <a:srgbClr val="9AB23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47" name="isḻíďe"/>
              <p:cNvSpPr/>
              <p:nvPr/>
            </p:nvSpPr>
            <p:spPr bwMode="auto">
              <a:xfrm>
                <a:off x="2900363" y="3854451"/>
                <a:ext cx="4763" cy="0"/>
              </a:xfrm>
              <a:custGeom>
                <a:avLst/>
                <a:gdLst>
                  <a:gd name="T0" fmla="*/ 0 w 3"/>
                  <a:gd name="T1" fmla="*/ 2 w 3"/>
                  <a:gd name="T2" fmla="*/ 3 w 3"/>
                  <a:gd name="T3" fmla="*/ 0 w 3"/>
                </a:gdLst>
                <a:ahLst/>
                <a:cxnLst>
                  <a:cxn ang="0">
                    <a:pos x="T0" y="0"/>
                  </a:cxn>
                  <a:cxn ang="0">
                    <a:pos x="T1" y="0"/>
                  </a:cxn>
                  <a:cxn ang="0">
                    <a:pos x="T2" y="0"/>
                  </a:cxn>
                  <a:cxn ang="0">
                    <a:pos x="T3" y="0"/>
                  </a:cxn>
                </a:cxnLst>
                <a:rect l="0" t="0" r="r" b="b"/>
                <a:pathLst>
                  <a:path w="3">
                    <a:moveTo>
                      <a:pt x="0" y="0"/>
                    </a:moveTo>
                    <a:cubicBezTo>
                      <a:pt x="1" y="0"/>
                      <a:pt x="1" y="0"/>
                      <a:pt x="2" y="0"/>
                    </a:cubicBezTo>
                    <a:cubicBezTo>
                      <a:pt x="2" y="0"/>
                      <a:pt x="3" y="0"/>
                      <a:pt x="3" y="0"/>
                    </a:cubicBezTo>
                    <a:lnTo>
                      <a:pt x="0" y="0"/>
                    </a:lnTo>
                    <a:close/>
                  </a:path>
                </a:pathLst>
              </a:custGeom>
              <a:solidFill>
                <a:srgbClr val="9AB23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48" name="iṩlíḍê"/>
              <p:cNvSpPr/>
              <p:nvPr/>
            </p:nvSpPr>
            <p:spPr bwMode="auto">
              <a:xfrm>
                <a:off x="4389438" y="1525588"/>
                <a:ext cx="328613" cy="422275"/>
              </a:xfrm>
              <a:custGeom>
                <a:avLst/>
                <a:gdLst>
                  <a:gd name="T0" fmla="*/ 275 w 282"/>
                  <a:gd name="T1" fmla="*/ 185 h 362"/>
                  <a:gd name="T2" fmla="*/ 275 w 282"/>
                  <a:gd name="T3" fmla="*/ 185 h 362"/>
                  <a:gd name="T4" fmla="*/ 282 w 282"/>
                  <a:gd name="T5" fmla="*/ 141 h 362"/>
                  <a:gd name="T6" fmla="*/ 141 w 282"/>
                  <a:gd name="T7" fmla="*/ 0 h 362"/>
                  <a:gd name="T8" fmla="*/ 0 w 282"/>
                  <a:gd name="T9" fmla="*/ 141 h 362"/>
                  <a:gd name="T10" fmla="*/ 7 w 282"/>
                  <a:gd name="T11" fmla="*/ 185 h 362"/>
                  <a:gd name="T12" fmla="*/ 7 w 282"/>
                  <a:gd name="T13" fmla="*/ 185 h 362"/>
                  <a:gd name="T14" fmla="*/ 7 w 282"/>
                  <a:gd name="T15" fmla="*/ 185 h 362"/>
                  <a:gd name="T16" fmla="*/ 19 w 282"/>
                  <a:gd name="T17" fmla="*/ 210 h 362"/>
                  <a:gd name="T18" fmla="*/ 104 w 282"/>
                  <a:gd name="T19" fmla="*/ 362 h 362"/>
                  <a:gd name="T20" fmla="*/ 178 w 282"/>
                  <a:gd name="T21" fmla="*/ 362 h 362"/>
                  <a:gd name="T22" fmla="*/ 264 w 282"/>
                  <a:gd name="T23" fmla="*/ 210 h 362"/>
                  <a:gd name="T24" fmla="*/ 275 w 282"/>
                  <a:gd name="T25" fmla="*/ 185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2" h="362">
                    <a:moveTo>
                      <a:pt x="275" y="185"/>
                    </a:moveTo>
                    <a:cubicBezTo>
                      <a:pt x="275" y="185"/>
                      <a:pt x="275" y="185"/>
                      <a:pt x="275" y="185"/>
                    </a:cubicBezTo>
                    <a:cubicBezTo>
                      <a:pt x="280" y="171"/>
                      <a:pt x="282" y="156"/>
                      <a:pt x="282" y="141"/>
                    </a:cubicBezTo>
                    <a:cubicBezTo>
                      <a:pt x="282" y="63"/>
                      <a:pt x="219" y="0"/>
                      <a:pt x="141" y="0"/>
                    </a:cubicBezTo>
                    <a:cubicBezTo>
                      <a:pt x="63" y="0"/>
                      <a:pt x="0" y="63"/>
                      <a:pt x="0" y="141"/>
                    </a:cubicBezTo>
                    <a:cubicBezTo>
                      <a:pt x="0" y="156"/>
                      <a:pt x="3" y="171"/>
                      <a:pt x="7" y="185"/>
                    </a:cubicBezTo>
                    <a:cubicBezTo>
                      <a:pt x="7" y="185"/>
                      <a:pt x="7" y="185"/>
                      <a:pt x="7" y="185"/>
                    </a:cubicBezTo>
                    <a:cubicBezTo>
                      <a:pt x="7" y="185"/>
                      <a:pt x="7" y="185"/>
                      <a:pt x="7" y="185"/>
                    </a:cubicBezTo>
                    <a:cubicBezTo>
                      <a:pt x="10" y="194"/>
                      <a:pt x="14" y="202"/>
                      <a:pt x="19" y="210"/>
                    </a:cubicBezTo>
                    <a:cubicBezTo>
                      <a:pt x="104" y="362"/>
                      <a:pt x="104" y="362"/>
                      <a:pt x="104" y="362"/>
                    </a:cubicBezTo>
                    <a:cubicBezTo>
                      <a:pt x="178" y="362"/>
                      <a:pt x="178" y="362"/>
                      <a:pt x="178" y="362"/>
                    </a:cubicBezTo>
                    <a:cubicBezTo>
                      <a:pt x="264" y="210"/>
                      <a:pt x="264" y="210"/>
                      <a:pt x="264" y="210"/>
                    </a:cubicBezTo>
                    <a:cubicBezTo>
                      <a:pt x="268" y="202"/>
                      <a:pt x="272" y="194"/>
                      <a:pt x="275" y="185"/>
                    </a:cubicBezTo>
                    <a:close/>
                  </a:path>
                </a:pathLst>
              </a:custGeom>
              <a:solidFill>
                <a:srgbClr val="C44D4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49" name="îś1ïḋê"/>
              <p:cNvSpPr/>
              <p:nvPr/>
            </p:nvSpPr>
            <p:spPr bwMode="auto">
              <a:xfrm>
                <a:off x="4518026" y="1984376"/>
                <a:ext cx="71438" cy="71438"/>
              </a:xfrm>
              <a:prstGeom prst="rect">
                <a:avLst/>
              </a:prstGeom>
              <a:solidFill>
                <a:srgbClr val="C44D4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950" name="íšľiḍê"/>
              <p:cNvSpPr/>
              <p:nvPr/>
            </p:nvSpPr>
            <p:spPr bwMode="auto">
              <a:xfrm>
                <a:off x="5303838" y="2060576"/>
                <a:ext cx="441325" cy="441325"/>
              </a:xfrm>
              <a:prstGeom prst="ellipse">
                <a:avLst/>
              </a:prstGeom>
              <a:solidFill>
                <a:srgbClr val="EFC52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51" name="í$ḷîḓè"/>
              <p:cNvSpPr/>
              <p:nvPr/>
            </p:nvSpPr>
            <p:spPr bwMode="auto">
              <a:xfrm>
                <a:off x="3151188" y="3917951"/>
                <a:ext cx="735013" cy="492125"/>
              </a:xfrm>
              <a:custGeom>
                <a:avLst/>
                <a:gdLst>
                  <a:gd name="T0" fmla="*/ 0 w 463"/>
                  <a:gd name="T1" fmla="*/ 310 h 310"/>
                  <a:gd name="T2" fmla="*/ 231 w 463"/>
                  <a:gd name="T3" fmla="*/ 0 h 310"/>
                  <a:gd name="T4" fmla="*/ 463 w 463"/>
                  <a:gd name="T5" fmla="*/ 310 h 310"/>
                  <a:gd name="T6" fmla="*/ 0 w 463"/>
                  <a:gd name="T7" fmla="*/ 310 h 310"/>
                </a:gdLst>
                <a:ahLst/>
                <a:cxnLst>
                  <a:cxn ang="0">
                    <a:pos x="T0" y="T1"/>
                  </a:cxn>
                  <a:cxn ang="0">
                    <a:pos x="T2" y="T3"/>
                  </a:cxn>
                  <a:cxn ang="0">
                    <a:pos x="T4" y="T5"/>
                  </a:cxn>
                  <a:cxn ang="0">
                    <a:pos x="T6" y="T7"/>
                  </a:cxn>
                </a:cxnLst>
                <a:rect l="0" t="0" r="r" b="b"/>
                <a:pathLst>
                  <a:path w="463" h="310">
                    <a:moveTo>
                      <a:pt x="0" y="310"/>
                    </a:moveTo>
                    <a:lnTo>
                      <a:pt x="231" y="0"/>
                    </a:lnTo>
                    <a:lnTo>
                      <a:pt x="463" y="310"/>
                    </a:lnTo>
                    <a:lnTo>
                      <a:pt x="0" y="310"/>
                    </a:lnTo>
                    <a:close/>
                  </a:path>
                </a:pathLst>
              </a:custGeom>
              <a:solidFill>
                <a:srgbClr val="4A3D3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52" name="i$ļiḍê"/>
              <p:cNvSpPr/>
              <p:nvPr/>
            </p:nvSpPr>
            <p:spPr bwMode="auto">
              <a:xfrm>
                <a:off x="8364538" y="1976438"/>
                <a:ext cx="236538" cy="304800"/>
              </a:xfrm>
              <a:custGeom>
                <a:avLst/>
                <a:gdLst>
                  <a:gd name="T0" fmla="*/ 198 w 203"/>
                  <a:gd name="T1" fmla="*/ 133 h 261"/>
                  <a:gd name="T2" fmla="*/ 198 w 203"/>
                  <a:gd name="T3" fmla="*/ 133 h 261"/>
                  <a:gd name="T4" fmla="*/ 203 w 203"/>
                  <a:gd name="T5" fmla="*/ 102 h 261"/>
                  <a:gd name="T6" fmla="*/ 102 w 203"/>
                  <a:gd name="T7" fmla="*/ 0 h 261"/>
                  <a:gd name="T8" fmla="*/ 0 w 203"/>
                  <a:gd name="T9" fmla="*/ 102 h 261"/>
                  <a:gd name="T10" fmla="*/ 5 w 203"/>
                  <a:gd name="T11" fmla="*/ 133 h 261"/>
                  <a:gd name="T12" fmla="*/ 5 w 203"/>
                  <a:gd name="T13" fmla="*/ 133 h 261"/>
                  <a:gd name="T14" fmla="*/ 5 w 203"/>
                  <a:gd name="T15" fmla="*/ 133 h 261"/>
                  <a:gd name="T16" fmla="*/ 14 w 203"/>
                  <a:gd name="T17" fmla="*/ 152 h 261"/>
                  <a:gd name="T18" fmla="*/ 49 w 203"/>
                  <a:gd name="T19" fmla="*/ 261 h 261"/>
                  <a:gd name="T20" fmla="*/ 157 w 203"/>
                  <a:gd name="T21" fmla="*/ 261 h 261"/>
                  <a:gd name="T22" fmla="*/ 190 w 203"/>
                  <a:gd name="T23" fmla="*/ 152 h 261"/>
                  <a:gd name="T24" fmla="*/ 198 w 203"/>
                  <a:gd name="T25" fmla="*/ 134 h 261"/>
                  <a:gd name="T26" fmla="*/ 198 w 203"/>
                  <a:gd name="T27" fmla="*/ 133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3" h="261">
                    <a:moveTo>
                      <a:pt x="198" y="133"/>
                    </a:moveTo>
                    <a:cubicBezTo>
                      <a:pt x="198" y="133"/>
                      <a:pt x="198" y="133"/>
                      <a:pt x="198" y="133"/>
                    </a:cubicBezTo>
                    <a:cubicBezTo>
                      <a:pt x="201" y="123"/>
                      <a:pt x="203" y="113"/>
                      <a:pt x="203" y="102"/>
                    </a:cubicBezTo>
                    <a:cubicBezTo>
                      <a:pt x="203" y="46"/>
                      <a:pt x="158" y="0"/>
                      <a:pt x="102" y="0"/>
                    </a:cubicBezTo>
                    <a:cubicBezTo>
                      <a:pt x="46" y="0"/>
                      <a:pt x="0" y="46"/>
                      <a:pt x="0" y="102"/>
                    </a:cubicBezTo>
                    <a:cubicBezTo>
                      <a:pt x="0" y="113"/>
                      <a:pt x="2" y="123"/>
                      <a:pt x="5" y="133"/>
                    </a:cubicBezTo>
                    <a:cubicBezTo>
                      <a:pt x="5" y="133"/>
                      <a:pt x="5" y="133"/>
                      <a:pt x="5" y="133"/>
                    </a:cubicBezTo>
                    <a:cubicBezTo>
                      <a:pt x="5" y="133"/>
                      <a:pt x="5" y="133"/>
                      <a:pt x="5" y="133"/>
                    </a:cubicBezTo>
                    <a:cubicBezTo>
                      <a:pt x="8" y="140"/>
                      <a:pt x="10" y="146"/>
                      <a:pt x="14" y="152"/>
                    </a:cubicBezTo>
                    <a:cubicBezTo>
                      <a:pt x="49" y="261"/>
                      <a:pt x="49" y="261"/>
                      <a:pt x="49" y="261"/>
                    </a:cubicBezTo>
                    <a:cubicBezTo>
                      <a:pt x="157" y="261"/>
                      <a:pt x="157" y="261"/>
                      <a:pt x="157" y="261"/>
                    </a:cubicBezTo>
                    <a:cubicBezTo>
                      <a:pt x="190" y="152"/>
                      <a:pt x="190" y="152"/>
                      <a:pt x="190" y="152"/>
                    </a:cubicBezTo>
                    <a:cubicBezTo>
                      <a:pt x="193" y="146"/>
                      <a:pt x="196" y="140"/>
                      <a:pt x="198" y="134"/>
                    </a:cubicBezTo>
                    <a:lnTo>
                      <a:pt x="198" y="133"/>
                    </a:lnTo>
                    <a:close/>
                  </a:path>
                </a:pathLst>
              </a:custGeom>
              <a:solidFill>
                <a:srgbClr val="EFC52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53" name="išlîďè"/>
              <p:cNvSpPr/>
              <p:nvPr/>
            </p:nvSpPr>
            <p:spPr bwMode="auto">
              <a:xfrm>
                <a:off x="8408988" y="2308226"/>
                <a:ext cx="142875" cy="31750"/>
              </a:xfrm>
              <a:custGeom>
                <a:avLst/>
                <a:gdLst>
                  <a:gd name="T0" fmla="*/ 109 w 123"/>
                  <a:gd name="T1" fmla="*/ 27 h 27"/>
                  <a:gd name="T2" fmla="*/ 13 w 123"/>
                  <a:gd name="T3" fmla="*/ 27 h 27"/>
                  <a:gd name="T4" fmla="*/ 0 w 123"/>
                  <a:gd name="T5" fmla="*/ 13 h 27"/>
                  <a:gd name="T6" fmla="*/ 0 w 123"/>
                  <a:gd name="T7" fmla="*/ 13 h 27"/>
                  <a:gd name="T8" fmla="*/ 13 w 123"/>
                  <a:gd name="T9" fmla="*/ 0 h 27"/>
                  <a:gd name="T10" fmla="*/ 109 w 123"/>
                  <a:gd name="T11" fmla="*/ 0 h 27"/>
                  <a:gd name="T12" fmla="*/ 123 w 123"/>
                  <a:gd name="T13" fmla="*/ 13 h 27"/>
                  <a:gd name="T14" fmla="*/ 123 w 123"/>
                  <a:gd name="T15" fmla="*/ 13 h 27"/>
                  <a:gd name="T16" fmla="*/ 109 w 123"/>
                  <a:gd name="T17"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 h="27">
                    <a:moveTo>
                      <a:pt x="109" y="27"/>
                    </a:moveTo>
                    <a:cubicBezTo>
                      <a:pt x="13" y="27"/>
                      <a:pt x="13" y="27"/>
                      <a:pt x="13" y="27"/>
                    </a:cubicBezTo>
                    <a:cubicBezTo>
                      <a:pt x="6" y="27"/>
                      <a:pt x="0" y="21"/>
                      <a:pt x="0" y="13"/>
                    </a:cubicBezTo>
                    <a:cubicBezTo>
                      <a:pt x="0" y="13"/>
                      <a:pt x="0" y="13"/>
                      <a:pt x="0" y="13"/>
                    </a:cubicBezTo>
                    <a:cubicBezTo>
                      <a:pt x="0" y="6"/>
                      <a:pt x="6" y="0"/>
                      <a:pt x="13" y="0"/>
                    </a:cubicBezTo>
                    <a:cubicBezTo>
                      <a:pt x="109" y="0"/>
                      <a:pt x="109" y="0"/>
                      <a:pt x="109" y="0"/>
                    </a:cubicBezTo>
                    <a:cubicBezTo>
                      <a:pt x="116" y="0"/>
                      <a:pt x="123" y="6"/>
                      <a:pt x="123" y="13"/>
                    </a:cubicBezTo>
                    <a:cubicBezTo>
                      <a:pt x="123" y="13"/>
                      <a:pt x="123" y="13"/>
                      <a:pt x="123" y="13"/>
                    </a:cubicBezTo>
                    <a:cubicBezTo>
                      <a:pt x="123" y="21"/>
                      <a:pt x="116" y="27"/>
                      <a:pt x="109" y="27"/>
                    </a:cubicBezTo>
                    <a:close/>
                  </a:path>
                </a:pathLst>
              </a:custGeom>
              <a:solidFill>
                <a:srgbClr val="EFC52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54" name="îsľïdê"/>
              <p:cNvSpPr/>
              <p:nvPr/>
            </p:nvSpPr>
            <p:spPr bwMode="auto">
              <a:xfrm>
                <a:off x="8408988" y="2365376"/>
                <a:ext cx="142875" cy="30163"/>
              </a:xfrm>
              <a:custGeom>
                <a:avLst/>
                <a:gdLst>
                  <a:gd name="T0" fmla="*/ 109 w 123"/>
                  <a:gd name="T1" fmla="*/ 27 h 27"/>
                  <a:gd name="T2" fmla="*/ 13 w 123"/>
                  <a:gd name="T3" fmla="*/ 27 h 27"/>
                  <a:gd name="T4" fmla="*/ 0 w 123"/>
                  <a:gd name="T5" fmla="*/ 14 h 27"/>
                  <a:gd name="T6" fmla="*/ 0 w 123"/>
                  <a:gd name="T7" fmla="*/ 14 h 27"/>
                  <a:gd name="T8" fmla="*/ 13 w 123"/>
                  <a:gd name="T9" fmla="*/ 0 h 27"/>
                  <a:gd name="T10" fmla="*/ 109 w 123"/>
                  <a:gd name="T11" fmla="*/ 0 h 27"/>
                  <a:gd name="T12" fmla="*/ 123 w 123"/>
                  <a:gd name="T13" fmla="*/ 14 h 27"/>
                  <a:gd name="T14" fmla="*/ 123 w 123"/>
                  <a:gd name="T15" fmla="*/ 14 h 27"/>
                  <a:gd name="T16" fmla="*/ 109 w 123"/>
                  <a:gd name="T17"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 h="27">
                    <a:moveTo>
                      <a:pt x="109" y="27"/>
                    </a:moveTo>
                    <a:cubicBezTo>
                      <a:pt x="13" y="27"/>
                      <a:pt x="13" y="27"/>
                      <a:pt x="13" y="27"/>
                    </a:cubicBezTo>
                    <a:cubicBezTo>
                      <a:pt x="6" y="27"/>
                      <a:pt x="0" y="21"/>
                      <a:pt x="0" y="14"/>
                    </a:cubicBezTo>
                    <a:cubicBezTo>
                      <a:pt x="0" y="14"/>
                      <a:pt x="0" y="14"/>
                      <a:pt x="0" y="14"/>
                    </a:cubicBezTo>
                    <a:cubicBezTo>
                      <a:pt x="0" y="6"/>
                      <a:pt x="6" y="0"/>
                      <a:pt x="13" y="0"/>
                    </a:cubicBezTo>
                    <a:cubicBezTo>
                      <a:pt x="109" y="0"/>
                      <a:pt x="109" y="0"/>
                      <a:pt x="109" y="0"/>
                    </a:cubicBezTo>
                    <a:cubicBezTo>
                      <a:pt x="116" y="0"/>
                      <a:pt x="123" y="6"/>
                      <a:pt x="123" y="14"/>
                    </a:cubicBezTo>
                    <a:cubicBezTo>
                      <a:pt x="123" y="14"/>
                      <a:pt x="123" y="14"/>
                      <a:pt x="123" y="14"/>
                    </a:cubicBezTo>
                    <a:cubicBezTo>
                      <a:pt x="123" y="21"/>
                      <a:pt x="116" y="27"/>
                      <a:pt x="109" y="27"/>
                    </a:cubicBezTo>
                    <a:close/>
                  </a:path>
                </a:pathLst>
              </a:custGeom>
              <a:solidFill>
                <a:srgbClr val="EFC52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55" name="is1iḑè"/>
              <p:cNvSpPr/>
              <p:nvPr/>
            </p:nvSpPr>
            <p:spPr bwMode="auto">
              <a:xfrm>
                <a:off x="7518401" y="4110038"/>
                <a:ext cx="292100" cy="773113"/>
              </a:xfrm>
              <a:custGeom>
                <a:avLst/>
                <a:gdLst>
                  <a:gd name="T0" fmla="*/ 125 w 250"/>
                  <a:gd name="T1" fmla="*/ 0 h 662"/>
                  <a:gd name="T2" fmla="*/ 29 w 250"/>
                  <a:gd name="T3" fmla="*/ 544 h 662"/>
                  <a:gd name="T4" fmla="*/ 125 w 250"/>
                  <a:gd name="T5" fmla="*/ 662 h 662"/>
                  <a:gd name="T6" fmla="*/ 221 w 250"/>
                  <a:gd name="T7" fmla="*/ 544 h 662"/>
                  <a:gd name="T8" fmla="*/ 125 w 250"/>
                  <a:gd name="T9" fmla="*/ 0 h 662"/>
                </a:gdLst>
                <a:ahLst/>
                <a:cxnLst>
                  <a:cxn ang="0">
                    <a:pos x="T0" y="T1"/>
                  </a:cxn>
                  <a:cxn ang="0">
                    <a:pos x="T2" y="T3"/>
                  </a:cxn>
                  <a:cxn ang="0">
                    <a:pos x="T4" y="T5"/>
                  </a:cxn>
                  <a:cxn ang="0">
                    <a:pos x="T6" y="T7"/>
                  </a:cxn>
                  <a:cxn ang="0">
                    <a:pos x="T8" y="T9"/>
                  </a:cxn>
                </a:cxnLst>
                <a:rect l="0" t="0" r="r" b="b"/>
                <a:pathLst>
                  <a:path w="250" h="662">
                    <a:moveTo>
                      <a:pt x="125" y="0"/>
                    </a:moveTo>
                    <a:cubicBezTo>
                      <a:pt x="71" y="6"/>
                      <a:pt x="0" y="431"/>
                      <a:pt x="29" y="544"/>
                    </a:cubicBezTo>
                    <a:cubicBezTo>
                      <a:pt x="54" y="643"/>
                      <a:pt x="125" y="662"/>
                      <a:pt x="125" y="662"/>
                    </a:cubicBezTo>
                    <a:cubicBezTo>
                      <a:pt x="125" y="662"/>
                      <a:pt x="196" y="643"/>
                      <a:pt x="221" y="544"/>
                    </a:cubicBezTo>
                    <a:cubicBezTo>
                      <a:pt x="250" y="431"/>
                      <a:pt x="179" y="6"/>
                      <a:pt x="125" y="0"/>
                    </a:cubicBezTo>
                    <a:close/>
                  </a:path>
                </a:pathLst>
              </a:custGeom>
              <a:solidFill>
                <a:srgbClr val="9AB23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56" name="îşḷiďé"/>
              <p:cNvSpPr/>
              <p:nvPr/>
            </p:nvSpPr>
            <p:spPr bwMode="auto">
              <a:xfrm>
                <a:off x="7662863" y="4110038"/>
                <a:ext cx="1588" cy="0"/>
              </a:xfrm>
              <a:custGeom>
                <a:avLst/>
                <a:gdLst>
                  <a:gd name="T0" fmla="*/ 0 w 2"/>
                  <a:gd name="T1" fmla="*/ 1 w 2"/>
                  <a:gd name="T2" fmla="*/ 2 w 2"/>
                  <a:gd name="T3" fmla="*/ 0 w 2"/>
                </a:gdLst>
                <a:ahLst/>
                <a:cxnLst>
                  <a:cxn ang="0">
                    <a:pos x="T0" y="0"/>
                  </a:cxn>
                  <a:cxn ang="0">
                    <a:pos x="T1" y="0"/>
                  </a:cxn>
                  <a:cxn ang="0">
                    <a:pos x="T2" y="0"/>
                  </a:cxn>
                  <a:cxn ang="0">
                    <a:pos x="T3" y="0"/>
                  </a:cxn>
                </a:cxnLst>
                <a:rect l="0" t="0" r="r" b="b"/>
                <a:pathLst>
                  <a:path w="2">
                    <a:moveTo>
                      <a:pt x="0" y="0"/>
                    </a:moveTo>
                    <a:cubicBezTo>
                      <a:pt x="0" y="0"/>
                      <a:pt x="1" y="0"/>
                      <a:pt x="1" y="0"/>
                    </a:cubicBezTo>
                    <a:cubicBezTo>
                      <a:pt x="1" y="0"/>
                      <a:pt x="2" y="0"/>
                      <a:pt x="2" y="0"/>
                    </a:cubicBezTo>
                    <a:lnTo>
                      <a:pt x="0" y="0"/>
                    </a:lnTo>
                    <a:close/>
                  </a:path>
                </a:pathLst>
              </a:custGeom>
              <a:solidFill>
                <a:srgbClr val="9AB23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57" name="íṥḷïḍe"/>
              <p:cNvSpPr/>
              <p:nvPr/>
            </p:nvSpPr>
            <p:spPr bwMode="auto">
              <a:xfrm>
                <a:off x="7269163" y="4840288"/>
                <a:ext cx="300038" cy="298450"/>
              </a:xfrm>
              <a:prstGeom prst="ellipse">
                <a:avLst/>
              </a:prstGeom>
              <a:solidFill>
                <a:srgbClr val="85943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58" name="íṣḻiḓè"/>
              <p:cNvSpPr/>
              <p:nvPr/>
            </p:nvSpPr>
            <p:spPr bwMode="auto">
              <a:xfrm>
                <a:off x="3225801" y="2205038"/>
                <a:ext cx="681038" cy="468313"/>
              </a:xfrm>
              <a:custGeom>
                <a:avLst/>
                <a:gdLst>
                  <a:gd name="T0" fmla="*/ 437 w 583"/>
                  <a:gd name="T1" fmla="*/ 402 h 402"/>
                  <a:gd name="T2" fmla="*/ 146 w 583"/>
                  <a:gd name="T3" fmla="*/ 402 h 402"/>
                  <a:gd name="T4" fmla="*/ 0 w 583"/>
                  <a:gd name="T5" fmla="*/ 256 h 402"/>
                  <a:gd name="T6" fmla="*/ 146 w 583"/>
                  <a:gd name="T7" fmla="*/ 110 h 402"/>
                  <a:gd name="T8" fmla="*/ 173 w 583"/>
                  <a:gd name="T9" fmla="*/ 113 h 402"/>
                  <a:gd name="T10" fmla="*/ 314 w 583"/>
                  <a:gd name="T11" fmla="*/ 0 h 402"/>
                  <a:gd name="T12" fmla="*/ 454 w 583"/>
                  <a:gd name="T13" fmla="*/ 111 h 402"/>
                  <a:gd name="T14" fmla="*/ 583 w 583"/>
                  <a:gd name="T15" fmla="*/ 256 h 402"/>
                  <a:gd name="T16" fmla="*/ 437 w 583"/>
                  <a:gd name="T17" fmla="*/ 402 h 402"/>
                  <a:gd name="T18" fmla="*/ 146 w 583"/>
                  <a:gd name="T19" fmla="*/ 138 h 402"/>
                  <a:gd name="T20" fmla="*/ 28 w 583"/>
                  <a:gd name="T21" fmla="*/ 256 h 402"/>
                  <a:gd name="T22" fmla="*/ 146 w 583"/>
                  <a:gd name="T23" fmla="*/ 374 h 402"/>
                  <a:gd name="T24" fmla="*/ 437 w 583"/>
                  <a:gd name="T25" fmla="*/ 374 h 402"/>
                  <a:gd name="T26" fmla="*/ 555 w 583"/>
                  <a:gd name="T27" fmla="*/ 256 h 402"/>
                  <a:gd name="T28" fmla="*/ 442 w 583"/>
                  <a:gd name="T29" fmla="*/ 138 h 402"/>
                  <a:gd name="T30" fmla="*/ 430 w 583"/>
                  <a:gd name="T31" fmla="*/ 138 h 402"/>
                  <a:gd name="T32" fmla="*/ 429 w 583"/>
                  <a:gd name="T33" fmla="*/ 127 h 402"/>
                  <a:gd name="T34" fmla="*/ 314 w 583"/>
                  <a:gd name="T35" fmla="*/ 28 h 402"/>
                  <a:gd name="T36" fmla="*/ 198 w 583"/>
                  <a:gd name="T37" fmla="*/ 131 h 402"/>
                  <a:gd name="T38" fmla="*/ 196 w 583"/>
                  <a:gd name="T39" fmla="*/ 148 h 402"/>
                  <a:gd name="T40" fmla="*/ 180 w 583"/>
                  <a:gd name="T41" fmla="*/ 143 h 402"/>
                  <a:gd name="T42" fmla="*/ 146 w 583"/>
                  <a:gd name="T43" fmla="*/ 138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83" h="402">
                    <a:moveTo>
                      <a:pt x="437" y="402"/>
                    </a:moveTo>
                    <a:cubicBezTo>
                      <a:pt x="146" y="402"/>
                      <a:pt x="146" y="402"/>
                      <a:pt x="146" y="402"/>
                    </a:cubicBezTo>
                    <a:cubicBezTo>
                      <a:pt x="65" y="402"/>
                      <a:pt x="0" y="337"/>
                      <a:pt x="0" y="256"/>
                    </a:cubicBezTo>
                    <a:cubicBezTo>
                      <a:pt x="0" y="176"/>
                      <a:pt x="65" y="110"/>
                      <a:pt x="146" y="110"/>
                    </a:cubicBezTo>
                    <a:cubicBezTo>
                      <a:pt x="155" y="110"/>
                      <a:pt x="164" y="111"/>
                      <a:pt x="173" y="113"/>
                    </a:cubicBezTo>
                    <a:cubicBezTo>
                      <a:pt x="187" y="47"/>
                      <a:pt x="245" y="0"/>
                      <a:pt x="314" y="0"/>
                    </a:cubicBezTo>
                    <a:cubicBezTo>
                      <a:pt x="381" y="0"/>
                      <a:pt x="439" y="47"/>
                      <a:pt x="454" y="111"/>
                    </a:cubicBezTo>
                    <a:cubicBezTo>
                      <a:pt x="527" y="120"/>
                      <a:pt x="583" y="182"/>
                      <a:pt x="583" y="256"/>
                    </a:cubicBezTo>
                    <a:cubicBezTo>
                      <a:pt x="583" y="337"/>
                      <a:pt x="517" y="402"/>
                      <a:pt x="437" y="402"/>
                    </a:cubicBezTo>
                    <a:close/>
                    <a:moveTo>
                      <a:pt x="146" y="138"/>
                    </a:moveTo>
                    <a:cubicBezTo>
                      <a:pt x="81" y="138"/>
                      <a:pt x="28" y="191"/>
                      <a:pt x="28" y="256"/>
                    </a:cubicBezTo>
                    <a:cubicBezTo>
                      <a:pt x="28" y="322"/>
                      <a:pt x="81" y="374"/>
                      <a:pt x="146" y="374"/>
                    </a:cubicBezTo>
                    <a:cubicBezTo>
                      <a:pt x="437" y="374"/>
                      <a:pt x="437" y="374"/>
                      <a:pt x="437" y="374"/>
                    </a:cubicBezTo>
                    <a:cubicBezTo>
                      <a:pt x="502" y="374"/>
                      <a:pt x="555" y="322"/>
                      <a:pt x="555" y="256"/>
                    </a:cubicBezTo>
                    <a:cubicBezTo>
                      <a:pt x="555" y="193"/>
                      <a:pt x="505" y="141"/>
                      <a:pt x="442" y="138"/>
                    </a:cubicBezTo>
                    <a:cubicBezTo>
                      <a:pt x="430" y="138"/>
                      <a:pt x="430" y="138"/>
                      <a:pt x="430" y="138"/>
                    </a:cubicBezTo>
                    <a:cubicBezTo>
                      <a:pt x="429" y="127"/>
                      <a:pt x="429" y="127"/>
                      <a:pt x="429" y="127"/>
                    </a:cubicBezTo>
                    <a:cubicBezTo>
                      <a:pt x="420" y="70"/>
                      <a:pt x="371" y="28"/>
                      <a:pt x="314" y="28"/>
                    </a:cubicBezTo>
                    <a:cubicBezTo>
                      <a:pt x="254" y="28"/>
                      <a:pt x="205" y="72"/>
                      <a:pt x="198" y="131"/>
                    </a:cubicBezTo>
                    <a:cubicBezTo>
                      <a:pt x="196" y="148"/>
                      <a:pt x="196" y="148"/>
                      <a:pt x="196" y="148"/>
                    </a:cubicBezTo>
                    <a:cubicBezTo>
                      <a:pt x="180" y="143"/>
                      <a:pt x="180" y="143"/>
                      <a:pt x="180" y="143"/>
                    </a:cubicBezTo>
                    <a:cubicBezTo>
                      <a:pt x="169" y="140"/>
                      <a:pt x="158" y="138"/>
                      <a:pt x="146" y="138"/>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59" name="îṥḻiḑè"/>
              <p:cNvSpPr/>
              <p:nvPr/>
            </p:nvSpPr>
            <p:spPr bwMode="auto">
              <a:xfrm>
                <a:off x="7158038" y="1679576"/>
                <a:ext cx="681038" cy="469900"/>
              </a:xfrm>
              <a:custGeom>
                <a:avLst/>
                <a:gdLst>
                  <a:gd name="T0" fmla="*/ 437 w 583"/>
                  <a:gd name="T1" fmla="*/ 402 h 402"/>
                  <a:gd name="T2" fmla="*/ 147 w 583"/>
                  <a:gd name="T3" fmla="*/ 402 h 402"/>
                  <a:gd name="T4" fmla="*/ 0 w 583"/>
                  <a:gd name="T5" fmla="*/ 256 h 402"/>
                  <a:gd name="T6" fmla="*/ 129 w 583"/>
                  <a:gd name="T7" fmla="*/ 111 h 402"/>
                  <a:gd name="T8" fmla="*/ 269 w 583"/>
                  <a:gd name="T9" fmla="*/ 0 h 402"/>
                  <a:gd name="T10" fmla="*/ 410 w 583"/>
                  <a:gd name="T11" fmla="*/ 113 h 402"/>
                  <a:gd name="T12" fmla="*/ 437 w 583"/>
                  <a:gd name="T13" fmla="*/ 110 h 402"/>
                  <a:gd name="T14" fmla="*/ 583 w 583"/>
                  <a:gd name="T15" fmla="*/ 256 h 402"/>
                  <a:gd name="T16" fmla="*/ 437 w 583"/>
                  <a:gd name="T17" fmla="*/ 402 h 402"/>
                  <a:gd name="T18" fmla="*/ 269 w 583"/>
                  <a:gd name="T19" fmla="*/ 28 h 402"/>
                  <a:gd name="T20" fmla="*/ 154 w 583"/>
                  <a:gd name="T21" fmla="*/ 126 h 402"/>
                  <a:gd name="T22" fmla="*/ 153 w 583"/>
                  <a:gd name="T23" fmla="*/ 138 h 402"/>
                  <a:gd name="T24" fmla="*/ 141 w 583"/>
                  <a:gd name="T25" fmla="*/ 138 h 402"/>
                  <a:gd name="T26" fmla="*/ 28 w 583"/>
                  <a:gd name="T27" fmla="*/ 256 h 402"/>
                  <a:gd name="T28" fmla="*/ 147 w 583"/>
                  <a:gd name="T29" fmla="*/ 374 h 402"/>
                  <a:gd name="T30" fmla="*/ 437 w 583"/>
                  <a:gd name="T31" fmla="*/ 374 h 402"/>
                  <a:gd name="T32" fmla="*/ 555 w 583"/>
                  <a:gd name="T33" fmla="*/ 256 h 402"/>
                  <a:gd name="T34" fmla="*/ 437 w 583"/>
                  <a:gd name="T35" fmla="*/ 138 h 402"/>
                  <a:gd name="T36" fmla="*/ 403 w 583"/>
                  <a:gd name="T37" fmla="*/ 143 h 402"/>
                  <a:gd name="T38" fmla="*/ 387 w 583"/>
                  <a:gd name="T39" fmla="*/ 148 h 402"/>
                  <a:gd name="T40" fmla="*/ 385 w 583"/>
                  <a:gd name="T41" fmla="*/ 131 h 402"/>
                  <a:gd name="T42" fmla="*/ 269 w 583"/>
                  <a:gd name="T43" fmla="*/ 28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83" h="402">
                    <a:moveTo>
                      <a:pt x="437" y="402"/>
                    </a:moveTo>
                    <a:cubicBezTo>
                      <a:pt x="147" y="402"/>
                      <a:pt x="147" y="402"/>
                      <a:pt x="147" y="402"/>
                    </a:cubicBezTo>
                    <a:cubicBezTo>
                      <a:pt x="66" y="402"/>
                      <a:pt x="0" y="337"/>
                      <a:pt x="0" y="256"/>
                    </a:cubicBezTo>
                    <a:cubicBezTo>
                      <a:pt x="0" y="182"/>
                      <a:pt x="56" y="120"/>
                      <a:pt x="129" y="111"/>
                    </a:cubicBezTo>
                    <a:cubicBezTo>
                      <a:pt x="144" y="47"/>
                      <a:pt x="202" y="0"/>
                      <a:pt x="269" y="0"/>
                    </a:cubicBezTo>
                    <a:cubicBezTo>
                      <a:pt x="338" y="0"/>
                      <a:pt x="396" y="47"/>
                      <a:pt x="410" y="113"/>
                    </a:cubicBezTo>
                    <a:cubicBezTo>
                      <a:pt x="419" y="111"/>
                      <a:pt x="428" y="110"/>
                      <a:pt x="437" y="110"/>
                    </a:cubicBezTo>
                    <a:cubicBezTo>
                      <a:pt x="518" y="110"/>
                      <a:pt x="583" y="176"/>
                      <a:pt x="583" y="256"/>
                    </a:cubicBezTo>
                    <a:cubicBezTo>
                      <a:pt x="583" y="337"/>
                      <a:pt x="518" y="402"/>
                      <a:pt x="437" y="402"/>
                    </a:cubicBezTo>
                    <a:close/>
                    <a:moveTo>
                      <a:pt x="269" y="28"/>
                    </a:moveTo>
                    <a:cubicBezTo>
                      <a:pt x="212" y="28"/>
                      <a:pt x="163" y="70"/>
                      <a:pt x="154" y="126"/>
                    </a:cubicBezTo>
                    <a:cubicBezTo>
                      <a:pt x="153" y="138"/>
                      <a:pt x="153" y="138"/>
                      <a:pt x="153" y="138"/>
                    </a:cubicBezTo>
                    <a:cubicBezTo>
                      <a:pt x="141" y="138"/>
                      <a:pt x="141" y="138"/>
                      <a:pt x="141" y="138"/>
                    </a:cubicBezTo>
                    <a:cubicBezTo>
                      <a:pt x="78" y="141"/>
                      <a:pt x="28" y="193"/>
                      <a:pt x="28" y="256"/>
                    </a:cubicBezTo>
                    <a:cubicBezTo>
                      <a:pt x="28" y="321"/>
                      <a:pt x="81" y="374"/>
                      <a:pt x="147" y="374"/>
                    </a:cubicBezTo>
                    <a:cubicBezTo>
                      <a:pt x="437" y="374"/>
                      <a:pt x="437" y="374"/>
                      <a:pt x="437" y="374"/>
                    </a:cubicBezTo>
                    <a:cubicBezTo>
                      <a:pt x="502" y="374"/>
                      <a:pt x="555" y="321"/>
                      <a:pt x="555" y="256"/>
                    </a:cubicBezTo>
                    <a:cubicBezTo>
                      <a:pt x="555" y="191"/>
                      <a:pt x="502" y="138"/>
                      <a:pt x="437" y="138"/>
                    </a:cubicBezTo>
                    <a:cubicBezTo>
                      <a:pt x="426" y="138"/>
                      <a:pt x="414" y="140"/>
                      <a:pt x="403" y="143"/>
                    </a:cubicBezTo>
                    <a:cubicBezTo>
                      <a:pt x="387" y="148"/>
                      <a:pt x="387" y="148"/>
                      <a:pt x="387" y="148"/>
                    </a:cubicBezTo>
                    <a:cubicBezTo>
                      <a:pt x="385" y="131"/>
                      <a:pt x="385" y="131"/>
                      <a:pt x="385" y="131"/>
                    </a:cubicBezTo>
                    <a:cubicBezTo>
                      <a:pt x="379" y="72"/>
                      <a:pt x="329" y="28"/>
                      <a:pt x="269" y="28"/>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60" name="îṩ1ïḍé"/>
              <p:cNvSpPr/>
              <p:nvPr/>
            </p:nvSpPr>
            <p:spPr bwMode="auto">
              <a:xfrm>
                <a:off x="7808913" y="3690938"/>
                <a:ext cx="1647825" cy="1527175"/>
              </a:xfrm>
              <a:custGeom>
                <a:avLst/>
                <a:gdLst>
                  <a:gd name="T0" fmla="*/ 1323 w 1410"/>
                  <a:gd name="T1" fmla="*/ 1308 h 1308"/>
                  <a:gd name="T2" fmla="*/ 87 w 1410"/>
                  <a:gd name="T3" fmla="*/ 1308 h 1308"/>
                  <a:gd name="T4" fmla="*/ 0 w 1410"/>
                  <a:gd name="T5" fmla="*/ 1225 h 1308"/>
                  <a:gd name="T6" fmla="*/ 73 w 1410"/>
                  <a:gd name="T7" fmla="*/ 1143 h 1308"/>
                  <a:gd name="T8" fmla="*/ 73 w 1410"/>
                  <a:gd name="T9" fmla="*/ 737 h 1308"/>
                  <a:gd name="T10" fmla="*/ 0 w 1410"/>
                  <a:gd name="T11" fmla="*/ 654 h 1308"/>
                  <a:gd name="T12" fmla="*/ 73 w 1410"/>
                  <a:gd name="T13" fmla="*/ 572 h 1308"/>
                  <a:gd name="T14" fmla="*/ 73 w 1410"/>
                  <a:gd name="T15" fmla="*/ 173 h 1308"/>
                  <a:gd name="T16" fmla="*/ 0 w 1410"/>
                  <a:gd name="T17" fmla="*/ 87 h 1308"/>
                  <a:gd name="T18" fmla="*/ 87 w 1410"/>
                  <a:gd name="T19" fmla="*/ 0 h 1308"/>
                  <a:gd name="T20" fmla="*/ 1323 w 1410"/>
                  <a:gd name="T21" fmla="*/ 0 h 1308"/>
                  <a:gd name="T22" fmla="*/ 1410 w 1410"/>
                  <a:gd name="T23" fmla="*/ 87 h 1308"/>
                  <a:gd name="T24" fmla="*/ 1337 w 1410"/>
                  <a:gd name="T25" fmla="*/ 173 h 1308"/>
                  <a:gd name="T26" fmla="*/ 1337 w 1410"/>
                  <a:gd name="T27" fmla="*/ 572 h 1308"/>
                  <a:gd name="T28" fmla="*/ 1410 w 1410"/>
                  <a:gd name="T29" fmla="*/ 654 h 1308"/>
                  <a:gd name="T30" fmla="*/ 1337 w 1410"/>
                  <a:gd name="T31" fmla="*/ 737 h 1308"/>
                  <a:gd name="T32" fmla="*/ 1337 w 1410"/>
                  <a:gd name="T33" fmla="*/ 1143 h 1308"/>
                  <a:gd name="T34" fmla="*/ 1410 w 1410"/>
                  <a:gd name="T35" fmla="*/ 1225 h 1308"/>
                  <a:gd name="T36" fmla="*/ 1323 w 1410"/>
                  <a:gd name="T37" fmla="*/ 1308 h 1308"/>
                  <a:gd name="T38" fmla="*/ 87 w 1410"/>
                  <a:gd name="T39" fmla="*/ 28 h 1308"/>
                  <a:gd name="T40" fmla="*/ 28 w 1410"/>
                  <a:gd name="T41" fmla="*/ 87 h 1308"/>
                  <a:gd name="T42" fmla="*/ 87 w 1410"/>
                  <a:gd name="T43" fmla="*/ 147 h 1308"/>
                  <a:gd name="T44" fmla="*/ 101 w 1410"/>
                  <a:gd name="T45" fmla="*/ 161 h 1308"/>
                  <a:gd name="T46" fmla="*/ 101 w 1410"/>
                  <a:gd name="T47" fmla="*/ 585 h 1308"/>
                  <a:gd name="T48" fmla="*/ 87 w 1410"/>
                  <a:gd name="T49" fmla="*/ 599 h 1308"/>
                  <a:gd name="T50" fmla="*/ 28 w 1410"/>
                  <a:gd name="T51" fmla="*/ 654 h 1308"/>
                  <a:gd name="T52" fmla="*/ 87 w 1410"/>
                  <a:gd name="T53" fmla="*/ 710 h 1308"/>
                  <a:gd name="T54" fmla="*/ 101 w 1410"/>
                  <a:gd name="T55" fmla="*/ 724 h 1308"/>
                  <a:gd name="T56" fmla="*/ 101 w 1410"/>
                  <a:gd name="T57" fmla="*/ 1156 h 1308"/>
                  <a:gd name="T58" fmla="*/ 87 w 1410"/>
                  <a:gd name="T59" fmla="*/ 1170 h 1308"/>
                  <a:gd name="T60" fmla="*/ 28 w 1410"/>
                  <a:gd name="T61" fmla="*/ 1225 h 1308"/>
                  <a:gd name="T62" fmla="*/ 87 w 1410"/>
                  <a:gd name="T63" fmla="*/ 1280 h 1308"/>
                  <a:gd name="T64" fmla="*/ 1323 w 1410"/>
                  <a:gd name="T65" fmla="*/ 1280 h 1308"/>
                  <a:gd name="T66" fmla="*/ 1382 w 1410"/>
                  <a:gd name="T67" fmla="*/ 1225 h 1308"/>
                  <a:gd name="T68" fmla="*/ 1323 w 1410"/>
                  <a:gd name="T69" fmla="*/ 1170 h 1308"/>
                  <a:gd name="T70" fmla="*/ 1309 w 1410"/>
                  <a:gd name="T71" fmla="*/ 1156 h 1308"/>
                  <a:gd name="T72" fmla="*/ 1309 w 1410"/>
                  <a:gd name="T73" fmla="*/ 724 h 1308"/>
                  <a:gd name="T74" fmla="*/ 1323 w 1410"/>
                  <a:gd name="T75" fmla="*/ 710 h 1308"/>
                  <a:gd name="T76" fmla="*/ 1382 w 1410"/>
                  <a:gd name="T77" fmla="*/ 654 h 1308"/>
                  <a:gd name="T78" fmla="*/ 1323 w 1410"/>
                  <a:gd name="T79" fmla="*/ 599 h 1308"/>
                  <a:gd name="T80" fmla="*/ 1309 w 1410"/>
                  <a:gd name="T81" fmla="*/ 585 h 1308"/>
                  <a:gd name="T82" fmla="*/ 1309 w 1410"/>
                  <a:gd name="T83" fmla="*/ 161 h 1308"/>
                  <a:gd name="T84" fmla="*/ 1323 w 1410"/>
                  <a:gd name="T85" fmla="*/ 147 h 1308"/>
                  <a:gd name="T86" fmla="*/ 1382 w 1410"/>
                  <a:gd name="T87" fmla="*/ 87 h 1308"/>
                  <a:gd name="T88" fmla="*/ 1323 w 1410"/>
                  <a:gd name="T89" fmla="*/ 28 h 1308"/>
                  <a:gd name="T90" fmla="*/ 87 w 1410"/>
                  <a:gd name="T91" fmla="*/ 28 h 1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410" h="1308">
                    <a:moveTo>
                      <a:pt x="1323" y="1308"/>
                    </a:moveTo>
                    <a:cubicBezTo>
                      <a:pt x="87" y="1308"/>
                      <a:pt x="87" y="1308"/>
                      <a:pt x="87" y="1308"/>
                    </a:cubicBezTo>
                    <a:cubicBezTo>
                      <a:pt x="38" y="1308"/>
                      <a:pt x="0" y="1272"/>
                      <a:pt x="0" y="1225"/>
                    </a:cubicBezTo>
                    <a:cubicBezTo>
                      <a:pt x="0" y="1182"/>
                      <a:pt x="31" y="1149"/>
                      <a:pt x="73" y="1143"/>
                    </a:cubicBezTo>
                    <a:cubicBezTo>
                      <a:pt x="73" y="737"/>
                      <a:pt x="73" y="737"/>
                      <a:pt x="73" y="737"/>
                    </a:cubicBezTo>
                    <a:cubicBezTo>
                      <a:pt x="31" y="730"/>
                      <a:pt x="0" y="696"/>
                      <a:pt x="0" y="654"/>
                    </a:cubicBezTo>
                    <a:cubicBezTo>
                      <a:pt x="0" y="612"/>
                      <a:pt x="31" y="578"/>
                      <a:pt x="73" y="572"/>
                    </a:cubicBezTo>
                    <a:cubicBezTo>
                      <a:pt x="73" y="173"/>
                      <a:pt x="73" y="173"/>
                      <a:pt x="73" y="173"/>
                    </a:cubicBezTo>
                    <a:cubicBezTo>
                      <a:pt x="32" y="167"/>
                      <a:pt x="0" y="131"/>
                      <a:pt x="0" y="87"/>
                    </a:cubicBezTo>
                    <a:cubicBezTo>
                      <a:pt x="0" y="39"/>
                      <a:pt x="39" y="0"/>
                      <a:pt x="87" y="0"/>
                    </a:cubicBezTo>
                    <a:cubicBezTo>
                      <a:pt x="1323" y="0"/>
                      <a:pt x="1323" y="0"/>
                      <a:pt x="1323" y="0"/>
                    </a:cubicBezTo>
                    <a:cubicBezTo>
                      <a:pt x="1371" y="0"/>
                      <a:pt x="1410" y="39"/>
                      <a:pt x="1410" y="87"/>
                    </a:cubicBezTo>
                    <a:cubicBezTo>
                      <a:pt x="1410" y="131"/>
                      <a:pt x="1378" y="167"/>
                      <a:pt x="1337" y="173"/>
                    </a:cubicBezTo>
                    <a:cubicBezTo>
                      <a:pt x="1337" y="572"/>
                      <a:pt x="1337" y="572"/>
                      <a:pt x="1337" y="572"/>
                    </a:cubicBezTo>
                    <a:cubicBezTo>
                      <a:pt x="1379" y="578"/>
                      <a:pt x="1410" y="612"/>
                      <a:pt x="1410" y="654"/>
                    </a:cubicBezTo>
                    <a:cubicBezTo>
                      <a:pt x="1410" y="696"/>
                      <a:pt x="1379" y="730"/>
                      <a:pt x="1337" y="737"/>
                    </a:cubicBezTo>
                    <a:cubicBezTo>
                      <a:pt x="1337" y="1143"/>
                      <a:pt x="1337" y="1143"/>
                      <a:pt x="1337" y="1143"/>
                    </a:cubicBezTo>
                    <a:cubicBezTo>
                      <a:pt x="1379" y="1149"/>
                      <a:pt x="1410" y="1182"/>
                      <a:pt x="1410" y="1225"/>
                    </a:cubicBezTo>
                    <a:cubicBezTo>
                      <a:pt x="1410" y="1272"/>
                      <a:pt x="1372" y="1308"/>
                      <a:pt x="1323" y="1308"/>
                    </a:cubicBezTo>
                    <a:close/>
                    <a:moveTo>
                      <a:pt x="87" y="28"/>
                    </a:moveTo>
                    <a:cubicBezTo>
                      <a:pt x="55" y="28"/>
                      <a:pt x="28" y="55"/>
                      <a:pt x="28" y="87"/>
                    </a:cubicBezTo>
                    <a:cubicBezTo>
                      <a:pt x="28" y="120"/>
                      <a:pt x="55" y="147"/>
                      <a:pt x="87" y="147"/>
                    </a:cubicBezTo>
                    <a:cubicBezTo>
                      <a:pt x="95" y="147"/>
                      <a:pt x="101" y="153"/>
                      <a:pt x="101" y="161"/>
                    </a:cubicBezTo>
                    <a:cubicBezTo>
                      <a:pt x="101" y="585"/>
                      <a:pt x="101" y="585"/>
                      <a:pt x="101" y="585"/>
                    </a:cubicBezTo>
                    <a:cubicBezTo>
                      <a:pt x="101" y="593"/>
                      <a:pt x="95" y="599"/>
                      <a:pt x="87" y="599"/>
                    </a:cubicBezTo>
                    <a:cubicBezTo>
                      <a:pt x="54" y="599"/>
                      <a:pt x="28" y="623"/>
                      <a:pt x="28" y="654"/>
                    </a:cubicBezTo>
                    <a:cubicBezTo>
                      <a:pt x="28" y="686"/>
                      <a:pt x="54" y="710"/>
                      <a:pt x="87" y="710"/>
                    </a:cubicBezTo>
                    <a:cubicBezTo>
                      <a:pt x="95" y="710"/>
                      <a:pt x="101" y="716"/>
                      <a:pt x="101" y="724"/>
                    </a:cubicBezTo>
                    <a:cubicBezTo>
                      <a:pt x="101" y="1156"/>
                      <a:pt x="101" y="1156"/>
                      <a:pt x="101" y="1156"/>
                    </a:cubicBezTo>
                    <a:cubicBezTo>
                      <a:pt x="101" y="1164"/>
                      <a:pt x="95" y="1170"/>
                      <a:pt x="87" y="1170"/>
                    </a:cubicBezTo>
                    <a:cubicBezTo>
                      <a:pt x="54" y="1170"/>
                      <a:pt x="28" y="1193"/>
                      <a:pt x="28" y="1225"/>
                    </a:cubicBezTo>
                    <a:cubicBezTo>
                      <a:pt x="28" y="1256"/>
                      <a:pt x="54" y="1280"/>
                      <a:pt x="87" y="1280"/>
                    </a:cubicBezTo>
                    <a:cubicBezTo>
                      <a:pt x="1323" y="1280"/>
                      <a:pt x="1323" y="1280"/>
                      <a:pt x="1323" y="1280"/>
                    </a:cubicBezTo>
                    <a:cubicBezTo>
                      <a:pt x="1356" y="1280"/>
                      <a:pt x="1382" y="1256"/>
                      <a:pt x="1382" y="1225"/>
                    </a:cubicBezTo>
                    <a:cubicBezTo>
                      <a:pt x="1382" y="1193"/>
                      <a:pt x="1356" y="1170"/>
                      <a:pt x="1323" y="1170"/>
                    </a:cubicBezTo>
                    <a:cubicBezTo>
                      <a:pt x="1315" y="1170"/>
                      <a:pt x="1309" y="1164"/>
                      <a:pt x="1309" y="1156"/>
                    </a:cubicBezTo>
                    <a:cubicBezTo>
                      <a:pt x="1309" y="724"/>
                      <a:pt x="1309" y="724"/>
                      <a:pt x="1309" y="724"/>
                    </a:cubicBezTo>
                    <a:cubicBezTo>
                      <a:pt x="1309" y="716"/>
                      <a:pt x="1315" y="710"/>
                      <a:pt x="1323" y="710"/>
                    </a:cubicBezTo>
                    <a:cubicBezTo>
                      <a:pt x="1356" y="710"/>
                      <a:pt x="1382" y="686"/>
                      <a:pt x="1382" y="654"/>
                    </a:cubicBezTo>
                    <a:cubicBezTo>
                      <a:pt x="1382" y="623"/>
                      <a:pt x="1356" y="599"/>
                      <a:pt x="1323" y="599"/>
                    </a:cubicBezTo>
                    <a:cubicBezTo>
                      <a:pt x="1315" y="599"/>
                      <a:pt x="1309" y="593"/>
                      <a:pt x="1309" y="585"/>
                    </a:cubicBezTo>
                    <a:cubicBezTo>
                      <a:pt x="1309" y="161"/>
                      <a:pt x="1309" y="161"/>
                      <a:pt x="1309" y="161"/>
                    </a:cubicBezTo>
                    <a:cubicBezTo>
                      <a:pt x="1309" y="153"/>
                      <a:pt x="1315" y="147"/>
                      <a:pt x="1323" y="147"/>
                    </a:cubicBezTo>
                    <a:cubicBezTo>
                      <a:pt x="1355" y="147"/>
                      <a:pt x="1382" y="120"/>
                      <a:pt x="1382" y="87"/>
                    </a:cubicBezTo>
                    <a:cubicBezTo>
                      <a:pt x="1382" y="55"/>
                      <a:pt x="1355" y="28"/>
                      <a:pt x="1323" y="28"/>
                    </a:cubicBezTo>
                    <a:lnTo>
                      <a:pt x="87" y="2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61" name="íṧḷiḍè"/>
              <p:cNvSpPr/>
              <p:nvPr/>
            </p:nvSpPr>
            <p:spPr bwMode="auto">
              <a:xfrm>
                <a:off x="8005763" y="3894138"/>
                <a:ext cx="331788" cy="473075"/>
              </a:xfrm>
              <a:custGeom>
                <a:avLst/>
                <a:gdLst>
                  <a:gd name="T0" fmla="*/ 271 w 285"/>
                  <a:gd name="T1" fmla="*/ 405 h 405"/>
                  <a:gd name="T2" fmla="*/ 14 w 285"/>
                  <a:gd name="T3" fmla="*/ 405 h 405"/>
                  <a:gd name="T4" fmla="*/ 0 w 285"/>
                  <a:gd name="T5" fmla="*/ 391 h 405"/>
                  <a:gd name="T6" fmla="*/ 0 w 285"/>
                  <a:gd name="T7" fmla="*/ 14 h 405"/>
                  <a:gd name="T8" fmla="*/ 14 w 285"/>
                  <a:gd name="T9" fmla="*/ 0 h 405"/>
                  <a:gd name="T10" fmla="*/ 271 w 285"/>
                  <a:gd name="T11" fmla="*/ 0 h 405"/>
                  <a:gd name="T12" fmla="*/ 285 w 285"/>
                  <a:gd name="T13" fmla="*/ 14 h 405"/>
                  <a:gd name="T14" fmla="*/ 285 w 285"/>
                  <a:gd name="T15" fmla="*/ 391 h 405"/>
                  <a:gd name="T16" fmla="*/ 271 w 285"/>
                  <a:gd name="T17" fmla="*/ 405 h 405"/>
                  <a:gd name="T18" fmla="*/ 28 w 285"/>
                  <a:gd name="T19" fmla="*/ 377 h 405"/>
                  <a:gd name="T20" fmla="*/ 257 w 285"/>
                  <a:gd name="T21" fmla="*/ 377 h 405"/>
                  <a:gd name="T22" fmla="*/ 257 w 285"/>
                  <a:gd name="T23" fmla="*/ 28 h 405"/>
                  <a:gd name="T24" fmla="*/ 28 w 285"/>
                  <a:gd name="T25" fmla="*/ 28 h 405"/>
                  <a:gd name="T26" fmla="*/ 28 w 285"/>
                  <a:gd name="T27" fmla="*/ 377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5" h="405">
                    <a:moveTo>
                      <a:pt x="271" y="405"/>
                    </a:moveTo>
                    <a:cubicBezTo>
                      <a:pt x="14" y="405"/>
                      <a:pt x="14" y="405"/>
                      <a:pt x="14" y="405"/>
                    </a:cubicBezTo>
                    <a:cubicBezTo>
                      <a:pt x="6" y="405"/>
                      <a:pt x="0" y="399"/>
                      <a:pt x="0" y="391"/>
                    </a:cubicBezTo>
                    <a:cubicBezTo>
                      <a:pt x="0" y="14"/>
                      <a:pt x="0" y="14"/>
                      <a:pt x="0" y="14"/>
                    </a:cubicBezTo>
                    <a:cubicBezTo>
                      <a:pt x="0" y="6"/>
                      <a:pt x="6" y="0"/>
                      <a:pt x="14" y="0"/>
                    </a:cubicBezTo>
                    <a:cubicBezTo>
                      <a:pt x="271" y="0"/>
                      <a:pt x="271" y="0"/>
                      <a:pt x="271" y="0"/>
                    </a:cubicBezTo>
                    <a:cubicBezTo>
                      <a:pt x="279" y="0"/>
                      <a:pt x="285" y="6"/>
                      <a:pt x="285" y="14"/>
                    </a:cubicBezTo>
                    <a:cubicBezTo>
                      <a:pt x="285" y="391"/>
                      <a:pt x="285" y="391"/>
                      <a:pt x="285" y="391"/>
                    </a:cubicBezTo>
                    <a:cubicBezTo>
                      <a:pt x="285" y="399"/>
                      <a:pt x="279" y="405"/>
                      <a:pt x="271" y="405"/>
                    </a:cubicBezTo>
                    <a:close/>
                    <a:moveTo>
                      <a:pt x="28" y="377"/>
                    </a:moveTo>
                    <a:cubicBezTo>
                      <a:pt x="257" y="377"/>
                      <a:pt x="257" y="377"/>
                      <a:pt x="257" y="377"/>
                    </a:cubicBezTo>
                    <a:cubicBezTo>
                      <a:pt x="257" y="28"/>
                      <a:pt x="257" y="28"/>
                      <a:pt x="257" y="28"/>
                    </a:cubicBezTo>
                    <a:cubicBezTo>
                      <a:pt x="28" y="28"/>
                      <a:pt x="28" y="28"/>
                      <a:pt x="28" y="28"/>
                    </a:cubicBezTo>
                    <a:lnTo>
                      <a:pt x="28" y="377"/>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62" name="iSḻîḍè"/>
              <p:cNvSpPr/>
              <p:nvPr/>
            </p:nvSpPr>
            <p:spPr bwMode="auto">
              <a:xfrm>
                <a:off x="8466138" y="3894138"/>
                <a:ext cx="333375" cy="473075"/>
              </a:xfrm>
              <a:custGeom>
                <a:avLst/>
                <a:gdLst>
                  <a:gd name="T0" fmla="*/ 272 w 286"/>
                  <a:gd name="T1" fmla="*/ 405 h 405"/>
                  <a:gd name="T2" fmla="*/ 14 w 286"/>
                  <a:gd name="T3" fmla="*/ 405 h 405"/>
                  <a:gd name="T4" fmla="*/ 0 w 286"/>
                  <a:gd name="T5" fmla="*/ 391 h 405"/>
                  <a:gd name="T6" fmla="*/ 0 w 286"/>
                  <a:gd name="T7" fmla="*/ 14 h 405"/>
                  <a:gd name="T8" fmla="*/ 14 w 286"/>
                  <a:gd name="T9" fmla="*/ 0 h 405"/>
                  <a:gd name="T10" fmla="*/ 272 w 286"/>
                  <a:gd name="T11" fmla="*/ 0 h 405"/>
                  <a:gd name="T12" fmla="*/ 286 w 286"/>
                  <a:gd name="T13" fmla="*/ 14 h 405"/>
                  <a:gd name="T14" fmla="*/ 286 w 286"/>
                  <a:gd name="T15" fmla="*/ 391 h 405"/>
                  <a:gd name="T16" fmla="*/ 272 w 286"/>
                  <a:gd name="T17" fmla="*/ 405 h 405"/>
                  <a:gd name="T18" fmla="*/ 28 w 286"/>
                  <a:gd name="T19" fmla="*/ 377 h 405"/>
                  <a:gd name="T20" fmla="*/ 258 w 286"/>
                  <a:gd name="T21" fmla="*/ 377 h 405"/>
                  <a:gd name="T22" fmla="*/ 258 w 286"/>
                  <a:gd name="T23" fmla="*/ 28 h 405"/>
                  <a:gd name="T24" fmla="*/ 28 w 286"/>
                  <a:gd name="T25" fmla="*/ 28 h 405"/>
                  <a:gd name="T26" fmla="*/ 28 w 286"/>
                  <a:gd name="T27" fmla="*/ 377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6" h="405">
                    <a:moveTo>
                      <a:pt x="272" y="405"/>
                    </a:moveTo>
                    <a:cubicBezTo>
                      <a:pt x="14" y="405"/>
                      <a:pt x="14" y="405"/>
                      <a:pt x="14" y="405"/>
                    </a:cubicBezTo>
                    <a:cubicBezTo>
                      <a:pt x="7" y="405"/>
                      <a:pt x="0" y="399"/>
                      <a:pt x="0" y="391"/>
                    </a:cubicBezTo>
                    <a:cubicBezTo>
                      <a:pt x="0" y="14"/>
                      <a:pt x="0" y="14"/>
                      <a:pt x="0" y="14"/>
                    </a:cubicBezTo>
                    <a:cubicBezTo>
                      <a:pt x="0" y="6"/>
                      <a:pt x="7" y="0"/>
                      <a:pt x="14" y="0"/>
                    </a:cubicBezTo>
                    <a:cubicBezTo>
                      <a:pt x="272" y="0"/>
                      <a:pt x="272" y="0"/>
                      <a:pt x="272" y="0"/>
                    </a:cubicBezTo>
                    <a:cubicBezTo>
                      <a:pt x="279" y="0"/>
                      <a:pt x="286" y="6"/>
                      <a:pt x="286" y="14"/>
                    </a:cubicBezTo>
                    <a:cubicBezTo>
                      <a:pt x="286" y="391"/>
                      <a:pt x="286" y="391"/>
                      <a:pt x="286" y="391"/>
                    </a:cubicBezTo>
                    <a:cubicBezTo>
                      <a:pt x="286" y="399"/>
                      <a:pt x="279" y="405"/>
                      <a:pt x="272" y="405"/>
                    </a:cubicBezTo>
                    <a:close/>
                    <a:moveTo>
                      <a:pt x="28" y="377"/>
                    </a:moveTo>
                    <a:cubicBezTo>
                      <a:pt x="258" y="377"/>
                      <a:pt x="258" y="377"/>
                      <a:pt x="258" y="377"/>
                    </a:cubicBezTo>
                    <a:cubicBezTo>
                      <a:pt x="258" y="28"/>
                      <a:pt x="258" y="28"/>
                      <a:pt x="258" y="28"/>
                    </a:cubicBezTo>
                    <a:cubicBezTo>
                      <a:pt x="28" y="28"/>
                      <a:pt x="28" y="28"/>
                      <a:pt x="28" y="28"/>
                    </a:cubicBezTo>
                    <a:lnTo>
                      <a:pt x="28" y="377"/>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63" name="îşḷiḑé"/>
              <p:cNvSpPr/>
              <p:nvPr/>
            </p:nvSpPr>
            <p:spPr bwMode="auto">
              <a:xfrm>
                <a:off x="8928101" y="3894138"/>
                <a:ext cx="331788" cy="473075"/>
              </a:xfrm>
              <a:custGeom>
                <a:avLst/>
                <a:gdLst>
                  <a:gd name="T0" fmla="*/ 271 w 285"/>
                  <a:gd name="T1" fmla="*/ 405 h 405"/>
                  <a:gd name="T2" fmla="*/ 14 w 285"/>
                  <a:gd name="T3" fmla="*/ 405 h 405"/>
                  <a:gd name="T4" fmla="*/ 0 w 285"/>
                  <a:gd name="T5" fmla="*/ 391 h 405"/>
                  <a:gd name="T6" fmla="*/ 0 w 285"/>
                  <a:gd name="T7" fmla="*/ 14 h 405"/>
                  <a:gd name="T8" fmla="*/ 14 w 285"/>
                  <a:gd name="T9" fmla="*/ 0 h 405"/>
                  <a:gd name="T10" fmla="*/ 271 w 285"/>
                  <a:gd name="T11" fmla="*/ 0 h 405"/>
                  <a:gd name="T12" fmla="*/ 285 w 285"/>
                  <a:gd name="T13" fmla="*/ 14 h 405"/>
                  <a:gd name="T14" fmla="*/ 285 w 285"/>
                  <a:gd name="T15" fmla="*/ 391 h 405"/>
                  <a:gd name="T16" fmla="*/ 271 w 285"/>
                  <a:gd name="T17" fmla="*/ 405 h 405"/>
                  <a:gd name="T18" fmla="*/ 28 w 285"/>
                  <a:gd name="T19" fmla="*/ 377 h 405"/>
                  <a:gd name="T20" fmla="*/ 257 w 285"/>
                  <a:gd name="T21" fmla="*/ 377 h 405"/>
                  <a:gd name="T22" fmla="*/ 257 w 285"/>
                  <a:gd name="T23" fmla="*/ 28 h 405"/>
                  <a:gd name="T24" fmla="*/ 28 w 285"/>
                  <a:gd name="T25" fmla="*/ 28 h 405"/>
                  <a:gd name="T26" fmla="*/ 28 w 285"/>
                  <a:gd name="T27" fmla="*/ 377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5" h="405">
                    <a:moveTo>
                      <a:pt x="271" y="405"/>
                    </a:moveTo>
                    <a:cubicBezTo>
                      <a:pt x="14" y="405"/>
                      <a:pt x="14" y="405"/>
                      <a:pt x="14" y="405"/>
                    </a:cubicBezTo>
                    <a:cubicBezTo>
                      <a:pt x="6" y="405"/>
                      <a:pt x="0" y="399"/>
                      <a:pt x="0" y="391"/>
                    </a:cubicBezTo>
                    <a:cubicBezTo>
                      <a:pt x="0" y="14"/>
                      <a:pt x="0" y="14"/>
                      <a:pt x="0" y="14"/>
                    </a:cubicBezTo>
                    <a:cubicBezTo>
                      <a:pt x="0" y="6"/>
                      <a:pt x="6" y="0"/>
                      <a:pt x="14" y="0"/>
                    </a:cubicBezTo>
                    <a:cubicBezTo>
                      <a:pt x="271" y="0"/>
                      <a:pt x="271" y="0"/>
                      <a:pt x="271" y="0"/>
                    </a:cubicBezTo>
                    <a:cubicBezTo>
                      <a:pt x="279" y="0"/>
                      <a:pt x="285" y="6"/>
                      <a:pt x="285" y="14"/>
                    </a:cubicBezTo>
                    <a:cubicBezTo>
                      <a:pt x="285" y="391"/>
                      <a:pt x="285" y="391"/>
                      <a:pt x="285" y="391"/>
                    </a:cubicBezTo>
                    <a:cubicBezTo>
                      <a:pt x="285" y="399"/>
                      <a:pt x="279" y="405"/>
                      <a:pt x="271" y="405"/>
                    </a:cubicBezTo>
                    <a:close/>
                    <a:moveTo>
                      <a:pt x="28" y="377"/>
                    </a:moveTo>
                    <a:cubicBezTo>
                      <a:pt x="257" y="377"/>
                      <a:pt x="257" y="377"/>
                      <a:pt x="257" y="377"/>
                    </a:cubicBezTo>
                    <a:cubicBezTo>
                      <a:pt x="257" y="28"/>
                      <a:pt x="257" y="28"/>
                      <a:pt x="257" y="28"/>
                    </a:cubicBezTo>
                    <a:cubicBezTo>
                      <a:pt x="28" y="28"/>
                      <a:pt x="28" y="28"/>
                      <a:pt x="28" y="28"/>
                    </a:cubicBezTo>
                    <a:lnTo>
                      <a:pt x="28" y="377"/>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64" name="ïşľïḑê"/>
              <p:cNvSpPr/>
              <p:nvPr/>
            </p:nvSpPr>
            <p:spPr bwMode="auto">
              <a:xfrm>
                <a:off x="8005763" y="4546601"/>
                <a:ext cx="331788" cy="473075"/>
              </a:xfrm>
              <a:custGeom>
                <a:avLst/>
                <a:gdLst>
                  <a:gd name="T0" fmla="*/ 271 w 285"/>
                  <a:gd name="T1" fmla="*/ 405 h 405"/>
                  <a:gd name="T2" fmla="*/ 14 w 285"/>
                  <a:gd name="T3" fmla="*/ 405 h 405"/>
                  <a:gd name="T4" fmla="*/ 0 w 285"/>
                  <a:gd name="T5" fmla="*/ 391 h 405"/>
                  <a:gd name="T6" fmla="*/ 0 w 285"/>
                  <a:gd name="T7" fmla="*/ 14 h 405"/>
                  <a:gd name="T8" fmla="*/ 14 w 285"/>
                  <a:gd name="T9" fmla="*/ 0 h 405"/>
                  <a:gd name="T10" fmla="*/ 271 w 285"/>
                  <a:gd name="T11" fmla="*/ 0 h 405"/>
                  <a:gd name="T12" fmla="*/ 285 w 285"/>
                  <a:gd name="T13" fmla="*/ 14 h 405"/>
                  <a:gd name="T14" fmla="*/ 285 w 285"/>
                  <a:gd name="T15" fmla="*/ 391 h 405"/>
                  <a:gd name="T16" fmla="*/ 271 w 285"/>
                  <a:gd name="T17" fmla="*/ 405 h 405"/>
                  <a:gd name="T18" fmla="*/ 28 w 285"/>
                  <a:gd name="T19" fmla="*/ 377 h 405"/>
                  <a:gd name="T20" fmla="*/ 257 w 285"/>
                  <a:gd name="T21" fmla="*/ 377 h 405"/>
                  <a:gd name="T22" fmla="*/ 257 w 285"/>
                  <a:gd name="T23" fmla="*/ 28 h 405"/>
                  <a:gd name="T24" fmla="*/ 28 w 285"/>
                  <a:gd name="T25" fmla="*/ 28 h 405"/>
                  <a:gd name="T26" fmla="*/ 28 w 285"/>
                  <a:gd name="T27" fmla="*/ 377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5" h="405">
                    <a:moveTo>
                      <a:pt x="271" y="405"/>
                    </a:moveTo>
                    <a:cubicBezTo>
                      <a:pt x="14" y="405"/>
                      <a:pt x="14" y="405"/>
                      <a:pt x="14" y="405"/>
                    </a:cubicBezTo>
                    <a:cubicBezTo>
                      <a:pt x="6" y="405"/>
                      <a:pt x="0" y="399"/>
                      <a:pt x="0" y="391"/>
                    </a:cubicBezTo>
                    <a:cubicBezTo>
                      <a:pt x="0" y="14"/>
                      <a:pt x="0" y="14"/>
                      <a:pt x="0" y="14"/>
                    </a:cubicBezTo>
                    <a:cubicBezTo>
                      <a:pt x="0" y="6"/>
                      <a:pt x="6" y="0"/>
                      <a:pt x="14" y="0"/>
                    </a:cubicBezTo>
                    <a:cubicBezTo>
                      <a:pt x="271" y="0"/>
                      <a:pt x="271" y="0"/>
                      <a:pt x="271" y="0"/>
                    </a:cubicBezTo>
                    <a:cubicBezTo>
                      <a:pt x="279" y="0"/>
                      <a:pt x="285" y="6"/>
                      <a:pt x="285" y="14"/>
                    </a:cubicBezTo>
                    <a:cubicBezTo>
                      <a:pt x="285" y="391"/>
                      <a:pt x="285" y="391"/>
                      <a:pt x="285" y="391"/>
                    </a:cubicBezTo>
                    <a:cubicBezTo>
                      <a:pt x="285" y="399"/>
                      <a:pt x="279" y="405"/>
                      <a:pt x="271" y="405"/>
                    </a:cubicBezTo>
                    <a:close/>
                    <a:moveTo>
                      <a:pt x="28" y="377"/>
                    </a:moveTo>
                    <a:cubicBezTo>
                      <a:pt x="257" y="377"/>
                      <a:pt x="257" y="377"/>
                      <a:pt x="257" y="377"/>
                    </a:cubicBezTo>
                    <a:cubicBezTo>
                      <a:pt x="257" y="28"/>
                      <a:pt x="257" y="28"/>
                      <a:pt x="257" y="28"/>
                    </a:cubicBezTo>
                    <a:cubicBezTo>
                      <a:pt x="28" y="28"/>
                      <a:pt x="28" y="28"/>
                      <a:pt x="28" y="28"/>
                    </a:cubicBezTo>
                    <a:lnTo>
                      <a:pt x="28" y="377"/>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65" name="îṣľíḑè"/>
              <p:cNvSpPr/>
              <p:nvPr/>
            </p:nvSpPr>
            <p:spPr bwMode="auto">
              <a:xfrm>
                <a:off x="8466138" y="4546601"/>
                <a:ext cx="333375" cy="473075"/>
              </a:xfrm>
              <a:custGeom>
                <a:avLst/>
                <a:gdLst>
                  <a:gd name="T0" fmla="*/ 272 w 286"/>
                  <a:gd name="T1" fmla="*/ 405 h 405"/>
                  <a:gd name="T2" fmla="*/ 14 w 286"/>
                  <a:gd name="T3" fmla="*/ 405 h 405"/>
                  <a:gd name="T4" fmla="*/ 0 w 286"/>
                  <a:gd name="T5" fmla="*/ 391 h 405"/>
                  <a:gd name="T6" fmla="*/ 0 w 286"/>
                  <a:gd name="T7" fmla="*/ 14 h 405"/>
                  <a:gd name="T8" fmla="*/ 14 w 286"/>
                  <a:gd name="T9" fmla="*/ 0 h 405"/>
                  <a:gd name="T10" fmla="*/ 272 w 286"/>
                  <a:gd name="T11" fmla="*/ 0 h 405"/>
                  <a:gd name="T12" fmla="*/ 286 w 286"/>
                  <a:gd name="T13" fmla="*/ 14 h 405"/>
                  <a:gd name="T14" fmla="*/ 286 w 286"/>
                  <a:gd name="T15" fmla="*/ 391 h 405"/>
                  <a:gd name="T16" fmla="*/ 272 w 286"/>
                  <a:gd name="T17" fmla="*/ 405 h 405"/>
                  <a:gd name="T18" fmla="*/ 28 w 286"/>
                  <a:gd name="T19" fmla="*/ 377 h 405"/>
                  <a:gd name="T20" fmla="*/ 258 w 286"/>
                  <a:gd name="T21" fmla="*/ 377 h 405"/>
                  <a:gd name="T22" fmla="*/ 258 w 286"/>
                  <a:gd name="T23" fmla="*/ 28 h 405"/>
                  <a:gd name="T24" fmla="*/ 28 w 286"/>
                  <a:gd name="T25" fmla="*/ 28 h 405"/>
                  <a:gd name="T26" fmla="*/ 28 w 286"/>
                  <a:gd name="T27" fmla="*/ 377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6" h="405">
                    <a:moveTo>
                      <a:pt x="272" y="405"/>
                    </a:moveTo>
                    <a:cubicBezTo>
                      <a:pt x="14" y="405"/>
                      <a:pt x="14" y="405"/>
                      <a:pt x="14" y="405"/>
                    </a:cubicBezTo>
                    <a:cubicBezTo>
                      <a:pt x="7" y="405"/>
                      <a:pt x="0" y="399"/>
                      <a:pt x="0" y="391"/>
                    </a:cubicBezTo>
                    <a:cubicBezTo>
                      <a:pt x="0" y="14"/>
                      <a:pt x="0" y="14"/>
                      <a:pt x="0" y="14"/>
                    </a:cubicBezTo>
                    <a:cubicBezTo>
                      <a:pt x="0" y="6"/>
                      <a:pt x="7" y="0"/>
                      <a:pt x="14" y="0"/>
                    </a:cubicBezTo>
                    <a:cubicBezTo>
                      <a:pt x="272" y="0"/>
                      <a:pt x="272" y="0"/>
                      <a:pt x="272" y="0"/>
                    </a:cubicBezTo>
                    <a:cubicBezTo>
                      <a:pt x="279" y="0"/>
                      <a:pt x="286" y="6"/>
                      <a:pt x="286" y="14"/>
                    </a:cubicBezTo>
                    <a:cubicBezTo>
                      <a:pt x="286" y="391"/>
                      <a:pt x="286" y="391"/>
                      <a:pt x="286" y="391"/>
                    </a:cubicBezTo>
                    <a:cubicBezTo>
                      <a:pt x="286" y="399"/>
                      <a:pt x="279" y="405"/>
                      <a:pt x="272" y="405"/>
                    </a:cubicBezTo>
                    <a:close/>
                    <a:moveTo>
                      <a:pt x="28" y="377"/>
                    </a:moveTo>
                    <a:cubicBezTo>
                      <a:pt x="258" y="377"/>
                      <a:pt x="258" y="377"/>
                      <a:pt x="258" y="377"/>
                    </a:cubicBezTo>
                    <a:cubicBezTo>
                      <a:pt x="258" y="28"/>
                      <a:pt x="258" y="28"/>
                      <a:pt x="258" y="28"/>
                    </a:cubicBezTo>
                    <a:cubicBezTo>
                      <a:pt x="28" y="28"/>
                      <a:pt x="28" y="28"/>
                      <a:pt x="28" y="28"/>
                    </a:cubicBezTo>
                    <a:lnTo>
                      <a:pt x="28" y="377"/>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66" name="îṡ1iḍé"/>
              <p:cNvSpPr/>
              <p:nvPr/>
            </p:nvSpPr>
            <p:spPr bwMode="auto">
              <a:xfrm>
                <a:off x="8928101" y="4546601"/>
                <a:ext cx="331788" cy="473075"/>
              </a:xfrm>
              <a:custGeom>
                <a:avLst/>
                <a:gdLst>
                  <a:gd name="T0" fmla="*/ 271 w 285"/>
                  <a:gd name="T1" fmla="*/ 405 h 405"/>
                  <a:gd name="T2" fmla="*/ 14 w 285"/>
                  <a:gd name="T3" fmla="*/ 405 h 405"/>
                  <a:gd name="T4" fmla="*/ 0 w 285"/>
                  <a:gd name="T5" fmla="*/ 391 h 405"/>
                  <a:gd name="T6" fmla="*/ 0 w 285"/>
                  <a:gd name="T7" fmla="*/ 14 h 405"/>
                  <a:gd name="T8" fmla="*/ 14 w 285"/>
                  <a:gd name="T9" fmla="*/ 0 h 405"/>
                  <a:gd name="T10" fmla="*/ 271 w 285"/>
                  <a:gd name="T11" fmla="*/ 0 h 405"/>
                  <a:gd name="T12" fmla="*/ 285 w 285"/>
                  <a:gd name="T13" fmla="*/ 14 h 405"/>
                  <a:gd name="T14" fmla="*/ 285 w 285"/>
                  <a:gd name="T15" fmla="*/ 391 h 405"/>
                  <a:gd name="T16" fmla="*/ 271 w 285"/>
                  <a:gd name="T17" fmla="*/ 405 h 405"/>
                  <a:gd name="T18" fmla="*/ 28 w 285"/>
                  <a:gd name="T19" fmla="*/ 377 h 405"/>
                  <a:gd name="T20" fmla="*/ 257 w 285"/>
                  <a:gd name="T21" fmla="*/ 377 h 405"/>
                  <a:gd name="T22" fmla="*/ 257 w 285"/>
                  <a:gd name="T23" fmla="*/ 28 h 405"/>
                  <a:gd name="T24" fmla="*/ 28 w 285"/>
                  <a:gd name="T25" fmla="*/ 28 h 405"/>
                  <a:gd name="T26" fmla="*/ 28 w 285"/>
                  <a:gd name="T27" fmla="*/ 377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5" h="405">
                    <a:moveTo>
                      <a:pt x="271" y="405"/>
                    </a:moveTo>
                    <a:cubicBezTo>
                      <a:pt x="14" y="405"/>
                      <a:pt x="14" y="405"/>
                      <a:pt x="14" y="405"/>
                    </a:cubicBezTo>
                    <a:cubicBezTo>
                      <a:pt x="6" y="405"/>
                      <a:pt x="0" y="399"/>
                      <a:pt x="0" y="391"/>
                    </a:cubicBezTo>
                    <a:cubicBezTo>
                      <a:pt x="0" y="14"/>
                      <a:pt x="0" y="14"/>
                      <a:pt x="0" y="14"/>
                    </a:cubicBezTo>
                    <a:cubicBezTo>
                      <a:pt x="0" y="6"/>
                      <a:pt x="6" y="0"/>
                      <a:pt x="14" y="0"/>
                    </a:cubicBezTo>
                    <a:cubicBezTo>
                      <a:pt x="271" y="0"/>
                      <a:pt x="271" y="0"/>
                      <a:pt x="271" y="0"/>
                    </a:cubicBezTo>
                    <a:cubicBezTo>
                      <a:pt x="279" y="0"/>
                      <a:pt x="285" y="6"/>
                      <a:pt x="285" y="14"/>
                    </a:cubicBezTo>
                    <a:cubicBezTo>
                      <a:pt x="285" y="391"/>
                      <a:pt x="285" y="391"/>
                      <a:pt x="285" y="391"/>
                    </a:cubicBezTo>
                    <a:cubicBezTo>
                      <a:pt x="285" y="399"/>
                      <a:pt x="279" y="405"/>
                      <a:pt x="271" y="405"/>
                    </a:cubicBezTo>
                    <a:close/>
                    <a:moveTo>
                      <a:pt x="28" y="377"/>
                    </a:moveTo>
                    <a:cubicBezTo>
                      <a:pt x="257" y="377"/>
                      <a:pt x="257" y="377"/>
                      <a:pt x="257" y="377"/>
                    </a:cubicBezTo>
                    <a:cubicBezTo>
                      <a:pt x="257" y="28"/>
                      <a:pt x="257" y="28"/>
                      <a:pt x="257" y="28"/>
                    </a:cubicBezTo>
                    <a:cubicBezTo>
                      <a:pt x="28" y="28"/>
                      <a:pt x="28" y="28"/>
                      <a:pt x="28" y="28"/>
                    </a:cubicBezTo>
                    <a:lnTo>
                      <a:pt x="28" y="377"/>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67" name="îślîdé"/>
              <p:cNvSpPr/>
              <p:nvPr/>
            </p:nvSpPr>
            <p:spPr bwMode="auto">
              <a:xfrm>
                <a:off x="8321676" y="3609976"/>
                <a:ext cx="30163" cy="968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968" name="íslíḑé"/>
              <p:cNvSpPr/>
              <p:nvPr/>
            </p:nvSpPr>
            <p:spPr bwMode="auto">
              <a:xfrm>
                <a:off x="8305801" y="3594101"/>
                <a:ext cx="63500" cy="128588"/>
              </a:xfrm>
              <a:custGeom>
                <a:avLst/>
                <a:gdLst>
                  <a:gd name="T0" fmla="*/ 40 w 54"/>
                  <a:gd name="T1" fmla="*/ 111 h 111"/>
                  <a:gd name="T2" fmla="*/ 14 w 54"/>
                  <a:gd name="T3" fmla="*/ 111 h 111"/>
                  <a:gd name="T4" fmla="*/ 0 w 54"/>
                  <a:gd name="T5" fmla="*/ 97 h 111"/>
                  <a:gd name="T6" fmla="*/ 0 w 54"/>
                  <a:gd name="T7" fmla="*/ 14 h 111"/>
                  <a:gd name="T8" fmla="*/ 14 w 54"/>
                  <a:gd name="T9" fmla="*/ 0 h 111"/>
                  <a:gd name="T10" fmla="*/ 40 w 54"/>
                  <a:gd name="T11" fmla="*/ 0 h 111"/>
                  <a:gd name="T12" fmla="*/ 54 w 54"/>
                  <a:gd name="T13" fmla="*/ 14 h 111"/>
                  <a:gd name="T14" fmla="*/ 54 w 54"/>
                  <a:gd name="T15" fmla="*/ 97 h 111"/>
                  <a:gd name="T16" fmla="*/ 40 w 54"/>
                  <a:gd name="T17" fmla="*/ 111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111">
                    <a:moveTo>
                      <a:pt x="40" y="111"/>
                    </a:moveTo>
                    <a:cubicBezTo>
                      <a:pt x="14" y="111"/>
                      <a:pt x="14" y="111"/>
                      <a:pt x="14" y="111"/>
                    </a:cubicBezTo>
                    <a:cubicBezTo>
                      <a:pt x="7" y="111"/>
                      <a:pt x="0" y="105"/>
                      <a:pt x="0" y="97"/>
                    </a:cubicBezTo>
                    <a:cubicBezTo>
                      <a:pt x="0" y="14"/>
                      <a:pt x="0" y="14"/>
                      <a:pt x="0" y="14"/>
                    </a:cubicBezTo>
                    <a:cubicBezTo>
                      <a:pt x="0" y="7"/>
                      <a:pt x="7" y="0"/>
                      <a:pt x="14" y="0"/>
                    </a:cubicBezTo>
                    <a:cubicBezTo>
                      <a:pt x="40" y="0"/>
                      <a:pt x="40" y="0"/>
                      <a:pt x="40" y="0"/>
                    </a:cubicBezTo>
                    <a:cubicBezTo>
                      <a:pt x="47" y="0"/>
                      <a:pt x="54" y="7"/>
                      <a:pt x="54" y="14"/>
                    </a:cubicBezTo>
                    <a:cubicBezTo>
                      <a:pt x="54" y="97"/>
                      <a:pt x="54" y="97"/>
                      <a:pt x="54" y="97"/>
                    </a:cubicBezTo>
                    <a:cubicBezTo>
                      <a:pt x="54" y="105"/>
                      <a:pt x="47" y="111"/>
                      <a:pt x="40" y="111"/>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69" name="îṡḻîdé"/>
              <p:cNvSpPr/>
              <p:nvPr/>
            </p:nvSpPr>
            <p:spPr bwMode="auto">
              <a:xfrm>
                <a:off x="8913813" y="3609976"/>
                <a:ext cx="30163" cy="968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970" name="iṥlîḍê"/>
              <p:cNvSpPr/>
              <p:nvPr/>
            </p:nvSpPr>
            <p:spPr bwMode="auto">
              <a:xfrm>
                <a:off x="8896351" y="3594101"/>
                <a:ext cx="63500" cy="128588"/>
              </a:xfrm>
              <a:custGeom>
                <a:avLst/>
                <a:gdLst>
                  <a:gd name="T0" fmla="*/ 40 w 54"/>
                  <a:gd name="T1" fmla="*/ 111 h 111"/>
                  <a:gd name="T2" fmla="*/ 14 w 54"/>
                  <a:gd name="T3" fmla="*/ 111 h 111"/>
                  <a:gd name="T4" fmla="*/ 0 w 54"/>
                  <a:gd name="T5" fmla="*/ 97 h 111"/>
                  <a:gd name="T6" fmla="*/ 0 w 54"/>
                  <a:gd name="T7" fmla="*/ 14 h 111"/>
                  <a:gd name="T8" fmla="*/ 14 w 54"/>
                  <a:gd name="T9" fmla="*/ 0 h 111"/>
                  <a:gd name="T10" fmla="*/ 40 w 54"/>
                  <a:gd name="T11" fmla="*/ 0 h 111"/>
                  <a:gd name="T12" fmla="*/ 54 w 54"/>
                  <a:gd name="T13" fmla="*/ 14 h 111"/>
                  <a:gd name="T14" fmla="*/ 54 w 54"/>
                  <a:gd name="T15" fmla="*/ 97 h 111"/>
                  <a:gd name="T16" fmla="*/ 40 w 54"/>
                  <a:gd name="T17" fmla="*/ 111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111">
                    <a:moveTo>
                      <a:pt x="40" y="111"/>
                    </a:moveTo>
                    <a:cubicBezTo>
                      <a:pt x="14" y="111"/>
                      <a:pt x="14" y="111"/>
                      <a:pt x="14" y="111"/>
                    </a:cubicBezTo>
                    <a:cubicBezTo>
                      <a:pt x="7" y="111"/>
                      <a:pt x="0" y="105"/>
                      <a:pt x="0" y="97"/>
                    </a:cubicBezTo>
                    <a:cubicBezTo>
                      <a:pt x="0" y="14"/>
                      <a:pt x="0" y="14"/>
                      <a:pt x="0" y="14"/>
                    </a:cubicBezTo>
                    <a:cubicBezTo>
                      <a:pt x="0" y="7"/>
                      <a:pt x="7" y="0"/>
                      <a:pt x="14" y="0"/>
                    </a:cubicBezTo>
                    <a:cubicBezTo>
                      <a:pt x="40" y="0"/>
                      <a:pt x="40" y="0"/>
                      <a:pt x="40" y="0"/>
                    </a:cubicBezTo>
                    <a:cubicBezTo>
                      <a:pt x="47" y="0"/>
                      <a:pt x="54" y="7"/>
                      <a:pt x="54" y="14"/>
                    </a:cubicBezTo>
                    <a:cubicBezTo>
                      <a:pt x="54" y="97"/>
                      <a:pt x="54" y="97"/>
                      <a:pt x="54" y="97"/>
                    </a:cubicBezTo>
                    <a:cubicBezTo>
                      <a:pt x="54" y="105"/>
                      <a:pt x="47" y="111"/>
                      <a:pt x="40" y="111"/>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71" name="ïṧľídê"/>
              <p:cNvSpPr/>
              <p:nvPr/>
            </p:nvSpPr>
            <p:spPr bwMode="auto">
              <a:xfrm>
                <a:off x="8189913" y="3330576"/>
                <a:ext cx="885825" cy="2794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972" name="íśľiḑè"/>
              <p:cNvSpPr/>
              <p:nvPr/>
            </p:nvSpPr>
            <p:spPr bwMode="auto">
              <a:xfrm>
                <a:off x="8174038" y="3314701"/>
                <a:ext cx="917575" cy="311150"/>
              </a:xfrm>
              <a:custGeom>
                <a:avLst/>
                <a:gdLst>
                  <a:gd name="T0" fmla="*/ 772 w 786"/>
                  <a:gd name="T1" fmla="*/ 267 h 267"/>
                  <a:gd name="T2" fmla="*/ 14 w 786"/>
                  <a:gd name="T3" fmla="*/ 267 h 267"/>
                  <a:gd name="T4" fmla="*/ 0 w 786"/>
                  <a:gd name="T5" fmla="*/ 253 h 267"/>
                  <a:gd name="T6" fmla="*/ 0 w 786"/>
                  <a:gd name="T7" fmla="*/ 14 h 267"/>
                  <a:gd name="T8" fmla="*/ 14 w 786"/>
                  <a:gd name="T9" fmla="*/ 0 h 267"/>
                  <a:gd name="T10" fmla="*/ 772 w 786"/>
                  <a:gd name="T11" fmla="*/ 0 h 267"/>
                  <a:gd name="T12" fmla="*/ 786 w 786"/>
                  <a:gd name="T13" fmla="*/ 14 h 267"/>
                  <a:gd name="T14" fmla="*/ 786 w 786"/>
                  <a:gd name="T15" fmla="*/ 253 h 267"/>
                  <a:gd name="T16" fmla="*/ 772 w 786"/>
                  <a:gd name="T17" fmla="*/ 267 h 267"/>
                  <a:gd name="T18" fmla="*/ 28 w 786"/>
                  <a:gd name="T19" fmla="*/ 239 h 267"/>
                  <a:gd name="T20" fmla="*/ 758 w 786"/>
                  <a:gd name="T21" fmla="*/ 239 h 267"/>
                  <a:gd name="T22" fmla="*/ 758 w 786"/>
                  <a:gd name="T23" fmla="*/ 28 h 267"/>
                  <a:gd name="T24" fmla="*/ 28 w 786"/>
                  <a:gd name="T25" fmla="*/ 28 h 267"/>
                  <a:gd name="T26" fmla="*/ 28 w 786"/>
                  <a:gd name="T27" fmla="*/ 239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86" h="267">
                    <a:moveTo>
                      <a:pt x="772" y="267"/>
                    </a:moveTo>
                    <a:cubicBezTo>
                      <a:pt x="14" y="267"/>
                      <a:pt x="14" y="267"/>
                      <a:pt x="14" y="267"/>
                    </a:cubicBezTo>
                    <a:cubicBezTo>
                      <a:pt x="6" y="267"/>
                      <a:pt x="0" y="261"/>
                      <a:pt x="0" y="253"/>
                    </a:cubicBezTo>
                    <a:cubicBezTo>
                      <a:pt x="0" y="14"/>
                      <a:pt x="0" y="14"/>
                      <a:pt x="0" y="14"/>
                    </a:cubicBezTo>
                    <a:cubicBezTo>
                      <a:pt x="0" y="6"/>
                      <a:pt x="6" y="0"/>
                      <a:pt x="14" y="0"/>
                    </a:cubicBezTo>
                    <a:cubicBezTo>
                      <a:pt x="772" y="0"/>
                      <a:pt x="772" y="0"/>
                      <a:pt x="772" y="0"/>
                    </a:cubicBezTo>
                    <a:cubicBezTo>
                      <a:pt x="779" y="0"/>
                      <a:pt x="786" y="6"/>
                      <a:pt x="786" y="14"/>
                    </a:cubicBezTo>
                    <a:cubicBezTo>
                      <a:pt x="786" y="253"/>
                      <a:pt x="786" y="253"/>
                      <a:pt x="786" y="253"/>
                    </a:cubicBezTo>
                    <a:cubicBezTo>
                      <a:pt x="786" y="261"/>
                      <a:pt x="779" y="267"/>
                      <a:pt x="772" y="267"/>
                    </a:cubicBezTo>
                    <a:close/>
                    <a:moveTo>
                      <a:pt x="28" y="239"/>
                    </a:moveTo>
                    <a:cubicBezTo>
                      <a:pt x="758" y="239"/>
                      <a:pt x="758" y="239"/>
                      <a:pt x="758" y="239"/>
                    </a:cubicBezTo>
                    <a:cubicBezTo>
                      <a:pt x="758" y="28"/>
                      <a:pt x="758" y="28"/>
                      <a:pt x="758" y="28"/>
                    </a:cubicBezTo>
                    <a:cubicBezTo>
                      <a:pt x="28" y="28"/>
                      <a:pt x="28" y="28"/>
                      <a:pt x="28" y="28"/>
                    </a:cubicBezTo>
                    <a:lnTo>
                      <a:pt x="28" y="239"/>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73" name="íṡḻîḍè"/>
              <p:cNvSpPr/>
              <p:nvPr/>
            </p:nvSpPr>
            <p:spPr bwMode="auto">
              <a:xfrm>
                <a:off x="8245476" y="3400426"/>
                <a:ext cx="147638" cy="146050"/>
              </a:xfrm>
              <a:custGeom>
                <a:avLst/>
                <a:gdLst>
                  <a:gd name="T0" fmla="*/ 93 w 93"/>
                  <a:gd name="T1" fmla="*/ 0 h 92"/>
                  <a:gd name="T2" fmla="*/ 93 w 93"/>
                  <a:gd name="T3" fmla="*/ 92 h 92"/>
                  <a:gd name="T4" fmla="*/ 81 w 93"/>
                  <a:gd name="T5" fmla="*/ 92 h 92"/>
                  <a:gd name="T6" fmla="*/ 81 w 93"/>
                  <a:gd name="T7" fmla="*/ 25 h 92"/>
                  <a:gd name="T8" fmla="*/ 50 w 93"/>
                  <a:gd name="T9" fmla="*/ 92 h 92"/>
                  <a:gd name="T10" fmla="*/ 42 w 93"/>
                  <a:gd name="T11" fmla="*/ 92 h 92"/>
                  <a:gd name="T12" fmla="*/ 11 w 93"/>
                  <a:gd name="T13" fmla="*/ 25 h 92"/>
                  <a:gd name="T14" fmla="*/ 11 w 93"/>
                  <a:gd name="T15" fmla="*/ 92 h 92"/>
                  <a:gd name="T16" fmla="*/ 0 w 93"/>
                  <a:gd name="T17" fmla="*/ 92 h 92"/>
                  <a:gd name="T18" fmla="*/ 0 w 93"/>
                  <a:gd name="T19" fmla="*/ 0 h 92"/>
                  <a:gd name="T20" fmla="*/ 11 w 93"/>
                  <a:gd name="T21" fmla="*/ 0 h 92"/>
                  <a:gd name="T22" fmla="*/ 46 w 93"/>
                  <a:gd name="T23" fmla="*/ 75 h 92"/>
                  <a:gd name="T24" fmla="*/ 81 w 93"/>
                  <a:gd name="T25" fmla="*/ 0 h 92"/>
                  <a:gd name="T26" fmla="*/ 93 w 93"/>
                  <a:gd name="T27" fmla="*/ 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3" h="92">
                    <a:moveTo>
                      <a:pt x="93" y="0"/>
                    </a:moveTo>
                    <a:lnTo>
                      <a:pt x="93" y="92"/>
                    </a:lnTo>
                    <a:lnTo>
                      <a:pt x="81" y="92"/>
                    </a:lnTo>
                    <a:lnTo>
                      <a:pt x="81" y="25"/>
                    </a:lnTo>
                    <a:lnTo>
                      <a:pt x="50" y="92"/>
                    </a:lnTo>
                    <a:lnTo>
                      <a:pt x="42" y="92"/>
                    </a:lnTo>
                    <a:lnTo>
                      <a:pt x="11" y="25"/>
                    </a:lnTo>
                    <a:lnTo>
                      <a:pt x="11" y="92"/>
                    </a:lnTo>
                    <a:lnTo>
                      <a:pt x="0" y="92"/>
                    </a:lnTo>
                    <a:lnTo>
                      <a:pt x="0" y="0"/>
                    </a:lnTo>
                    <a:lnTo>
                      <a:pt x="11" y="0"/>
                    </a:lnTo>
                    <a:lnTo>
                      <a:pt x="46" y="75"/>
                    </a:lnTo>
                    <a:lnTo>
                      <a:pt x="81" y="0"/>
                    </a:lnTo>
                    <a:lnTo>
                      <a:pt x="93"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74" name="îs1ïḓe"/>
              <p:cNvSpPr/>
              <p:nvPr/>
            </p:nvSpPr>
            <p:spPr bwMode="auto">
              <a:xfrm>
                <a:off x="8418513" y="3400426"/>
                <a:ext cx="127000" cy="146050"/>
              </a:xfrm>
              <a:custGeom>
                <a:avLst/>
                <a:gdLst>
                  <a:gd name="T0" fmla="*/ 67 w 80"/>
                  <a:gd name="T1" fmla="*/ 92 h 92"/>
                  <a:gd name="T2" fmla="*/ 60 w 80"/>
                  <a:gd name="T3" fmla="*/ 72 h 92"/>
                  <a:gd name="T4" fmla="*/ 19 w 80"/>
                  <a:gd name="T5" fmla="*/ 72 h 92"/>
                  <a:gd name="T6" fmla="*/ 12 w 80"/>
                  <a:gd name="T7" fmla="*/ 92 h 92"/>
                  <a:gd name="T8" fmla="*/ 0 w 80"/>
                  <a:gd name="T9" fmla="*/ 92 h 92"/>
                  <a:gd name="T10" fmla="*/ 33 w 80"/>
                  <a:gd name="T11" fmla="*/ 0 h 92"/>
                  <a:gd name="T12" fmla="*/ 47 w 80"/>
                  <a:gd name="T13" fmla="*/ 0 h 92"/>
                  <a:gd name="T14" fmla="*/ 80 w 80"/>
                  <a:gd name="T15" fmla="*/ 92 h 92"/>
                  <a:gd name="T16" fmla="*/ 67 w 80"/>
                  <a:gd name="T17" fmla="*/ 92 h 92"/>
                  <a:gd name="T18" fmla="*/ 22 w 80"/>
                  <a:gd name="T19" fmla="*/ 62 h 92"/>
                  <a:gd name="T20" fmla="*/ 56 w 80"/>
                  <a:gd name="T21" fmla="*/ 62 h 92"/>
                  <a:gd name="T22" fmla="*/ 39 w 80"/>
                  <a:gd name="T23" fmla="*/ 14 h 92"/>
                  <a:gd name="T24" fmla="*/ 22 w 80"/>
                  <a:gd name="T25" fmla="*/ 6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0" h="92">
                    <a:moveTo>
                      <a:pt x="67" y="92"/>
                    </a:moveTo>
                    <a:lnTo>
                      <a:pt x="60" y="72"/>
                    </a:lnTo>
                    <a:lnTo>
                      <a:pt x="19" y="72"/>
                    </a:lnTo>
                    <a:lnTo>
                      <a:pt x="12" y="92"/>
                    </a:lnTo>
                    <a:lnTo>
                      <a:pt x="0" y="92"/>
                    </a:lnTo>
                    <a:lnTo>
                      <a:pt x="33" y="0"/>
                    </a:lnTo>
                    <a:lnTo>
                      <a:pt x="47" y="0"/>
                    </a:lnTo>
                    <a:lnTo>
                      <a:pt x="80" y="92"/>
                    </a:lnTo>
                    <a:lnTo>
                      <a:pt x="67" y="92"/>
                    </a:lnTo>
                    <a:close/>
                    <a:moveTo>
                      <a:pt x="22" y="62"/>
                    </a:moveTo>
                    <a:lnTo>
                      <a:pt x="56" y="62"/>
                    </a:lnTo>
                    <a:lnTo>
                      <a:pt x="39" y="14"/>
                    </a:lnTo>
                    <a:lnTo>
                      <a:pt x="22" y="62"/>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75" name="íşľîďê"/>
              <p:cNvSpPr/>
              <p:nvPr/>
            </p:nvSpPr>
            <p:spPr bwMode="auto">
              <a:xfrm>
                <a:off x="8569326" y="3400426"/>
                <a:ext cx="101600" cy="146050"/>
              </a:xfrm>
              <a:custGeom>
                <a:avLst/>
                <a:gdLst>
                  <a:gd name="T0" fmla="*/ 17 w 86"/>
                  <a:gd name="T1" fmla="*/ 74 h 125"/>
                  <a:gd name="T2" fmla="*/ 17 w 86"/>
                  <a:gd name="T3" fmla="*/ 125 h 125"/>
                  <a:gd name="T4" fmla="*/ 0 w 86"/>
                  <a:gd name="T5" fmla="*/ 125 h 125"/>
                  <a:gd name="T6" fmla="*/ 0 w 86"/>
                  <a:gd name="T7" fmla="*/ 0 h 125"/>
                  <a:gd name="T8" fmla="*/ 41 w 86"/>
                  <a:gd name="T9" fmla="*/ 0 h 125"/>
                  <a:gd name="T10" fmla="*/ 73 w 86"/>
                  <a:gd name="T11" fmla="*/ 11 h 125"/>
                  <a:gd name="T12" fmla="*/ 84 w 86"/>
                  <a:gd name="T13" fmla="*/ 36 h 125"/>
                  <a:gd name="T14" fmla="*/ 76 w 86"/>
                  <a:gd name="T15" fmla="*/ 60 h 125"/>
                  <a:gd name="T16" fmla="*/ 51 w 86"/>
                  <a:gd name="T17" fmla="*/ 73 h 125"/>
                  <a:gd name="T18" fmla="*/ 86 w 86"/>
                  <a:gd name="T19" fmla="*/ 125 h 125"/>
                  <a:gd name="T20" fmla="*/ 65 w 86"/>
                  <a:gd name="T21" fmla="*/ 125 h 125"/>
                  <a:gd name="T22" fmla="*/ 33 w 86"/>
                  <a:gd name="T23" fmla="*/ 74 h 125"/>
                  <a:gd name="T24" fmla="*/ 17 w 86"/>
                  <a:gd name="T25" fmla="*/ 74 h 125"/>
                  <a:gd name="T26" fmla="*/ 17 w 86"/>
                  <a:gd name="T27" fmla="*/ 13 h 125"/>
                  <a:gd name="T28" fmla="*/ 17 w 86"/>
                  <a:gd name="T29" fmla="*/ 61 h 125"/>
                  <a:gd name="T30" fmla="*/ 41 w 86"/>
                  <a:gd name="T31" fmla="*/ 61 h 125"/>
                  <a:gd name="T32" fmla="*/ 61 w 86"/>
                  <a:gd name="T33" fmla="*/ 54 h 125"/>
                  <a:gd name="T34" fmla="*/ 67 w 86"/>
                  <a:gd name="T35" fmla="*/ 37 h 125"/>
                  <a:gd name="T36" fmla="*/ 41 w 86"/>
                  <a:gd name="T37" fmla="*/ 13 h 125"/>
                  <a:gd name="T38" fmla="*/ 17 w 86"/>
                  <a:gd name="T39" fmla="*/ 13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6" h="125">
                    <a:moveTo>
                      <a:pt x="17" y="74"/>
                    </a:moveTo>
                    <a:cubicBezTo>
                      <a:pt x="17" y="125"/>
                      <a:pt x="17" y="125"/>
                      <a:pt x="17" y="125"/>
                    </a:cubicBezTo>
                    <a:cubicBezTo>
                      <a:pt x="0" y="125"/>
                      <a:pt x="0" y="125"/>
                      <a:pt x="0" y="125"/>
                    </a:cubicBezTo>
                    <a:cubicBezTo>
                      <a:pt x="0" y="0"/>
                      <a:pt x="0" y="0"/>
                      <a:pt x="0" y="0"/>
                    </a:cubicBezTo>
                    <a:cubicBezTo>
                      <a:pt x="41" y="0"/>
                      <a:pt x="41" y="0"/>
                      <a:pt x="41" y="0"/>
                    </a:cubicBezTo>
                    <a:cubicBezTo>
                      <a:pt x="55" y="0"/>
                      <a:pt x="65" y="4"/>
                      <a:pt x="73" y="11"/>
                    </a:cubicBezTo>
                    <a:cubicBezTo>
                      <a:pt x="80" y="17"/>
                      <a:pt x="84" y="26"/>
                      <a:pt x="84" y="36"/>
                    </a:cubicBezTo>
                    <a:cubicBezTo>
                      <a:pt x="84" y="46"/>
                      <a:pt x="81" y="54"/>
                      <a:pt x="76" y="60"/>
                    </a:cubicBezTo>
                    <a:cubicBezTo>
                      <a:pt x="70" y="67"/>
                      <a:pt x="62" y="71"/>
                      <a:pt x="51" y="73"/>
                    </a:cubicBezTo>
                    <a:cubicBezTo>
                      <a:pt x="86" y="125"/>
                      <a:pt x="86" y="125"/>
                      <a:pt x="86" y="125"/>
                    </a:cubicBezTo>
                    <a:cubicBezTo>
                      <a:pt x="65" y="125"/>
                      <a:pt x="65" y="125"/>
                      <a:pt x="65" y="125"/>
                    </a:cubicBezTo>
                    <a:cubicBezTo>
                      <a:pt x="33" y="74"/>
                      <a:pt x="33" y="74"/>
                      <a:pt x="33" y="74"/>
                    </a:cubicBezTo>
                    <a:lnTo>
                      <a:pt x="17" y="74"/>
                    </a:lnTo>
                    <a:close/>
                    <a:moveTo>
                      <a:pt x="17" y="13"/>
                    </a:moveTo>
                    <a:cubicBezTo>
                      <a:pt x="17" y="61"/>
                      <a:pt x="17" y="61"/>
                      <a:pt x="17" y="61"/>
                    </a:cubicBezTo>
                    <a:cubicBezTo>
                      <a:pt x="41" y="61"/>
                      <a:pt x="41" y="61"/>
                      <a:pt x="41" y="61"/>
                    </a:cubicBezTo>
                    <a:cubicBezTo>
                      <a:pt x="50" y="61"/>
                      <a:pt x="56" y="59"/>
                      <a:pt x="61" y="54"/>
                    </a:cubicBezTo>
                    <a:cubicBezTo>
                      <a:pt x="65" y="50"/>
                      <a:pt x="67" y="44"/>
                      <a:pt x="67" y="37"/>
                    </a:cubicBezTo>
                    <a:cubicBezTo>
                      <a:pt x="67" y="21"/>
                      <a:pt x="58" y="13"/>
                      <a:pt x="41" y="13"/>
                    </a:cubicBezTo>
                    <a:lnTo>
                      <a:pt x="17" y="1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76" name="íṧḻíḑe"/>
              <p:cNvSpPr/>
              <p:nvPr/>
            </p:nvSpPr>
            <p:spPr bwMode="auto">
              <a:xfrm>
                <a:off x="8699501" y="3400426"/>
                <a:ext cx="103188" cy="146050"/>
              </a:xfrm>
              <a:custGeom>
                <a:avLst/>
                <a:gdLst>
                  <a:gd name="T0" fmla="*/ 12 w 65"/>
                  <a:gd name="T1" fmla="*/ 92 h 92"/>
                  <a:gd name="T2" fmla="*/ 0 w 65"/>
                  <a:gd name="T3" fmla="*/ 92 h 92"/>
                  <a:gd name="T4" fmla="*/ 0 w 65"/>
                  <a:gd name="T5" fmla="*/ 0 h 92"/>
                  <a:gd name="T6" fmla="*/ 12 w 65"/>
                  <a:gd name="T7" fmla="*/ 0 h 92"/>
                  <a:gd name="T8" fmla="*/ 12 w 65"/>
                  <a:gd name="T9" fmla="*/ 42 h 92"/>
                  <a:gd name="T10" fmla="*/ 50 w 65"/>
                  <a:gd name="T11" fmla="*/ 0 h 92"/>
                  <a:gd name="T12" fmla="*/ 65 w 65"/>
                  <a:gd name="T13" fmla="*/ 0 h 92"/>
                  <a:gd name="T14" fmla="*/ 23 w 65"/>
                  <a:gd name="T15" fmla="*/ 46 h 92"/>
                  <a:gd name="T16" fmla="*/ 65 w 65"/>
                  <a:gd name="T17" fmla="*/ 92 h 92"/>
                  <a:gd name="T18" fmla="*/ 50 w 65"/>
                  <a:gd name="T19" fmla="*/ 92 h 92"/>
                  <a:gd name="T20" fmla="*/ 12 w 65"/>
                  <a:gd name="T21" fmla="*/ 50 h 92"/>
                  <a:gd name="T22" fmla="*/ 12 w 65"/>
                  <a:gd name="T23" fmla="*/ 9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5" h="92">
                    <a:moveTo>
                      <a:pt x="12" y="92"/>
                    </a:moveTo>
                    <a:lnTo>
                      <a:pt x="0" y="92"/>
                    </a:lnTo>
                    <a:lnTo>
                      <a:pt x="0" y="0"/>
                    </a:lnTo>
                    <a:lnTo>
                      <a:pt x="12" y="0"/>
                    </a:lnTo>
                    <a:lnTo>
                      <a:pt x="12" y="42"/>
                    </a:lnTo>
                    <a:lnTo>
                      <a:pt x="50" y="0"/>
                    </a:lnTo>
                    <a:lnTo>
                      <a:pt x="65" y="0"/>
                    </a:lnTo>
                    <a:lnTo>
                      <a:pt x="23" y="46"/>
                    </a:lnTo>
                    <a:lnTo>
                      <a:pt x="65" y="92"/>
                    </a:lnTo>
                    <a:lnTo>
                      <a:pt x="50" y="92"/>
                    </a:lnTo>
                    <a:lnTo>
                      <a:pt x="12" y="50"/>
                    </a:lnTo>
                    <a:lnTo>
                      <a:pt x="12" y="92"/>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77" name="iş1ídè"/>
              <p:cNvSpPr/>
              <p:nvPr/>
            </p:nvSpPr>
            <p:spPr bwMode="auto">
              <a:xfrm>
                <a:off x="8824913" y="3400426"/>
                <a:ext cx="77788" cy="146050"/>
              </a:xfrm>
              <a:custGeom>
                <a:avLst/>
                <a:gdLst>
                  <a:gd name="T0" fmla="*/ 49 w 49"/>
                  <a:gd name="T1" fmla="*/ 0 h 92"/>
                  <a:gd name="T2" fmla="*/ 49 w 49"/>
                  <a:gd name="T3" fmla="*/ 9 h 92"/>
                  <a:gd name="T4" fmla="*/ 12 w 49"/>
                  <a:gd name="T5" fmla="*/ 9 h 92"/>
                  <a:gd name="T6" fmla="*/ 12 w 49"/>
                  <a:gd name="T7" fmla="*/ 41 h 92"/>
                  <a:gd name="T8" fmla="*/ 45 w 49"/>
                  <a:gd name="T9" fmla="*/ 41 h 92"/>
                  <a:gd name="T10" fmla="*/ 45 w 49"/>
                  <a:gd name="T11" fmla="*/ 50 h 92"/>
                  <a:gd name="T12" fmla="*/ 12 w 49"/>
                  <a:gd name="T13" fmla="*/ 50 h 92"/>
                  <a:gd name="T14" fmla="*/ 12 w 49"/>
                  <a:gd name="T15" fmla="*/ 82 h 92"/>
                  <a:gd name="T16" fmla="*/ 49 w 49"/>
                  <a:gd name="T17" fmla="*/ 82 h 92"/>
                  <a:gd name="T18" fmla="*/ 49 w 49"/>
                  <a:gd name="T19" fmla="*/ 92 h 92"/>
                  <a:gd name="T20" fmla="*/ 0 w 49"/>
                  <a:gd name="T21" fmla="*/ 92 h 92"/>
                  <a:gd name="T22" fmla="*/ 0 w 49"/>
                  <a:gd name="T23" fmla="*/ 0 h 92"/>
                  <a:gd name="T24" fmla="*/ 49 w 49"/>
                  <a:gd name="T25" fmla="*/ 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9" h="92">
                    <a:moveTo>
                      <a:pt x="49" y="0"/>
                    </a:moveTo>
                    <a:lnTo>
                      <a:pt x="49" y="9"/>
                    </a:lnTo>
                    <a:lnTo>
                      <a:pt x="12" y="9"/>
                    </a:lnTo>
                    <a:lnTo>
                      <a:pt x="12" y="41"/>
                    </a:lnTo>
                    <a:lnTo>
                      <a:pt x="45" y="41"/>
                    </a:lnTo>
                    <a:lnTo>
                      <a:pt x="45" y="50"/>
                    </a:lnTo>
                    <a:lnTo>
                      <a:pt x="12" y="50"/>
                    </a:lnTo>
                    <a:lnTo>
                      <a:pt x="12" y="82"/>
                    </a:lnTo>
                    <a:lnTo>
                      <a:pt x="49" y="82"/>
                    </a:lnTo>
                    <a:lnTo>
                      <a:pt x="49" y="92"/>
                    </a:lnTo>
                    <a:lnTo>
                      <a:pt x="0" y="92"/>
                    </a:lnTo>
                    <a:lnTo>
                      <a:pt x="0" y="0"/>
                    </a:lnTo>
                    <a:lnTo>
                      <a:pt x="49"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78" name="iṩḷîḋé"/>
              <p:cNvSpPr/>
              <p:nvPr/>
            </p:nvSpPr>
            <p:spPr bwMode="auto">
              <a:xfrm>
                <a:off x="8924926" y="3400426"/>
                <a:ext cx="95250" cy="146050"/>
              </a:xfrm>
              <a:custGeom>
                <a:avLst/>
                <a:gdLst>
                  <a:gd name="T0" fmla="*/ 0 w 60"/>
                  <a:gd name="T1" fmla="*/ 9 h 92"/>
                  <a:gd name="T2" fmla="*/ 0 w 60"/>
                  <a:gd name="T3" fmla="*/ 0 h 92"/>
                  <a:gd name="T4" fmla="*/ 60 w 60"/>
                  <a:gd name="T5" fmla="*/ 0 h 92"/>
                  <a:gd name="T6" fmla="*/ 60 w 60"/>
                  <a:gd name="T7" fmla="*/ 9 h 92"/>
                  <a:gd name="T8" fmla="*/ 36 w 60"/>
                  <a:gd name="T9" fmla="*/ 9 h 92"/>
                  <a:gd name="T10" fmla="*/ 36 w 60"/>
                  <a:gd name="T11" fmla="*/ 92 h 92"/>
                  <a:gd name="T12" fmla="*/ 24 w 60"/>
                  <a:gd name="T13" fmla="*/ 92 h 92"/>
                  <a:gd name="T14" fmla="*/ 24 w 60"/>
                  <a:gd name="T15" fmla="*/ 9 h 92"/>
                  <a:gd name="T16" fmla="*/ 0 w 60"/>
                  <a:gd name="T17" fmla="*/ 9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92">
                    <a:moveTo>
                      <a:pt x="0" y="9"/>
                    </a:moveTo>
                    <a:lnTo>
                      <a:pt x="0" y="0"/>
                    </a:lnTo>
                    <a:lnTo>
                      <a:pt x="60" y="0"/>
                    </a:lnTo>
                    <a:lnTo>
                      <a:pt x="60" y="9"/>
                    </a:lnTo>
                    <a:lnTo>
                      <a:pt x="36" y="9"/>
                    </a:lnTo>
                    <a:lnTo>
                      <a:pt x="36" y="92"/>
                    </a:lnTo>
                    <a:lnTo>
                      <a:pt x="24" y="92"/>
                    </a:lnTo>
                    <a:lnTo>
                      <a:pt x="24" y="9"/>
                    </a:lnTo>
                    <a:lnTo>
                      <a:pt x="0" y="9"/>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79" name="îṣlïďe"/>
              <p:cNvSpPr/>
              <p:nvPr/>
            </p:nvSpPr>
            <p:spPr bwMode="auto">
              <a:xfrm>
                <a:off x="3824288" y="5313363"/>
                <a:ext cx="3486150" cy="31750"/>
              </a:xfrm>
              <a:custGeom>
                <a:avLst/>
                <a:gdLst>
                  <a:gd name="T0" fmla="*/ 2968 w 2982"/>
                  <a:gd name="T1" fmla="*/ 0 h 28"/>
                  <a:gd name="T2" fmla="*/ 14 w 2982"/>
                  <a:gd name="T3" fmla="*/ 0 h 28"/>
                  <a:gd name="T4" fmla="*/ 0 w 2982"/>
                  <a:gd name="T5" fmla="*/ 14 h 28"/>
                  <a:gd name="T6" fmla="*/ 14 w 2982"/>
                  <a:gd name="T7" fmla="*/ 28 h 28"/>
                  <a:gd name="T8" fmla="*/ 2968 w 2982"/>
                  <a:gd name="T9" fmla="*/ 28 h 28"/>
                  <a:gd name="T10" fmla="*/ 2982 w 2982"/>
                  <a:gd name="T11" fmla="*/ 14 h 28"/>
                  <a:gd name="T12" fmla="*/ 2968 w 2982"/>
                  <a:gd name="T13" fmla="*/ 0 h 28"/>
                </a:gdLst>
                <a:ahLst/>
                <a:cxnLst>
                  <a:cxn ang="0">
                    <a:pos x="T0" y="T1"/>
                  </a:cxn>
                  <a:cxn ang="0">
                    <a:pos x="T2" y="T3"/>
                  </a:cxn>
                  <a:cxn ang="0">
                    <a:pos x="T4" y="T5"/>
                  </a:cxn>
                  <a:cxn ang="0">
                    <a:pos x="T6" y="T7"/>
                  </a:cxn>
                  <a:cxn ang="0">
                    <a:pos x="T8" y="T9"/>
                  </a:cxn>
                  <a:cxn ang="0">
                    <a:pos x="T10" y="T11"/>
                  </a:cxn>
                  <a:cxn ang="0">
                    <a:pos x="T12" y="T13"/>
                  </a:cxn>
                </a:cxnLst>
                <a:rect l="0" t="0" r="r" b="b"/>
                <a:pathLst>
                  <a:path w="2982" h="28">
                    <a:moveTo>
                      <a:pt x="2968" y="0"/>
                    </a:moveTo>
                    <a:cubicBezTo>
                      <a:pt x="14" y="0"/>
                      <a:pt x="14" y="0"/>
                      <a:pt x="14" y="0"/>
                    </a:cubicBezTo>
                    <a:cubicBezTo>
                      <a:pt x="6" y="0"/>
                      <a:pt x="0" y="6"/>
                      <a:pt x="0" y="14"/>
                    </a:cubicBezTo>
                    <a:cubicBezTo>
                      <a:pt x="0" y="21"/>
                      <a:pt x="6" y="28"/>
                      <a:pt x="14" y="28"/>
                    </a:cubicBezTo>
                    <a:cubicBezTo>
                      <a:pt x="2968" y="28"/>
                      <a:pt x="2968" y="28"/>
                      <a:pt x="2968" y="28"/>
                    </a:cubicBezTo>
                    <a:cubicBezTo>
                      <a:pt x="2976" y="28"/>
                      <a:pt x="2982" y="21"/>
                      <a:pt x="2982" y="14"/>
                    </a:cubicBezTo>
                    <a:cubicBezTo>
                      <a:pt x="2982" y="6"/>
                      <a:pt x="2976" y="0"/>
                      <a:pt x="2968"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80" name="ïş1íde"/>
              <p:cNvSpPr/>
              <p:nvPr/>
            </p:nvSpPr>
            <p:spPr bwMode="auto">
              <a:xfrm>
                <a:off x="8767763" y="5313363"/>
                <a:ext cx="706438" cy="31750"/>
              </a:xfrm>
              <a:custGeom>
                <a:avLst/>
                <a:gdLst>
                  <a:gd name="T0" fmla="*/ 591 w 605"/>
                  <a:gd name="T1" fmla="*/ 0 h 28"/>
                  <a:gd name="T2" fmla="*/ 14 w 605"/>
                  <a:gd name="T3" fmla="*/ 0 h 28"/>
                  <a:gd name="T4" fmla="*/ 0 w 605"/>
                  <a:gd name="T5" fmla="*/ 14 h 28"/>
                  <a:gd name="T6" fmla="*/ 14 w 605"/>
                  <a:gd name="T7" fmla="*/ 28 h 28"/>
                  <a:gd name="T8" fmla="*/ 591 w 605"/>
                  <a:gd name="T9" fmla="*/ 28 h 28"/>
                  <a:gd name="T10" fmla="*/ 605 w 605"/>
                  <a:gd name="T11" fmla="*/ 14 h 28"/>
                  <a:gd name="T12" fmla="*/ 591 w 605"/>
                  <a:gd name="T13" fmla="*/ 0 h 28"/>
                </a:gdLst>
                <a:ahLst/>
                <a:cxnLst>
                  <a:cxn ang="0">
                    <a:pos x="T0" y="T1"/>
                  </a:cxn>
                  <a:cxn ang="0">
                    <a:pos x="T2" y="T3"/>
                  </a:cxn>
                  <a:cxn ang="0">
                    <a:pos x="T4" y="T5"/>
                  </a:cxn>
                  <a:cxn ang="0">
                    <a:pos x="T6" y="T7"/>
                  </a:cxn>
                  <a:cxn ang="0">
                    <a:pos x="T8" y="T9"/>
                  </a:cxn>
                  <a:cxn ang="0">
                    <a:pos x="T10" y="T11"/>
                  </a:cxn>
                  <a:cxn ang="0">
                    <a:pos x="T12" y="T13"/>
                  </a:cxn>
                </a:cxnLst>
                <a:rect l="0" t="0" r="r" b="b"/>
                <a:pathLst>
                  <a:path w="605" h="28">
                    <a:moveTo>
                      <a:pt x="591" y="0"/>
                    </a:moveTo>
                    <a:cubicBezTo>
                      <a:pt x="14" y="0"/>
                      <a:pt x="14" y="0"/>
                      <a:pt x="14" y="0"/>
                    </a:cubicBezTo>
                    <a:cubicBezTo>
                      <a:pt x="6" y="0"/>
                      <a:pt x="0" y="6"/>
                      <a:pt x="0" y="14"/>
                    </a:cubicBezTo>
                    <a:cubicBezTo>
                      <a:pt x="0" y="21"/>
                      <a:pt x="6" y="28"/>
                      <a:pt x="14" y="28"/>
                    </a:cubicBezTo>
                    <a:cubicBezTo>
                      <a:pt x="591" y="28"/>
                      <a:pt x="591" y="28"/>
                      <a:pt x="591" y="28"/>
                    </a:cubicBezTo>
                    <a:cubicBezTo>
                      <a:pt x="599" y="28"/>
                      <a:pt x="605" y="21"/>
                      <a:pt x="605" y="14"/>
                    </a:cubicBezTo>
                    <a:cubicBezTo>
                      <a:pt x="605" y="6"/>
                      <a:pt x="599" y="0"/>
                      <a:pt x="591"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81" name="îšľîḓê"/>
              <p:cNvSpPr/>
              <p:nvPr/>
            </p:nvSpPr>
            <p:spPr bwMode="auto">
              <a:xfrm>
                <a:off x="7464426" y="5313363"/>
                <a:ext cx="1246188" cy="31750"/>
              </a:xfrm>
              <a:custGeom>
                <a:avLst/>
                <a:gdLst>
                  <a:gd name="T0" fmla="*/ 1052 w 1066"/>
                  <a:gd name="T1" fmla="*/ 0 h 28"/>
                  <a:gd name="T2" fmla="*/ 14 w 1066"/>
                  <a:gd name="T3" fmla="*/ 0 h 28"/>
                  <a:gd name="T4" fmla="*/ 0 w 1066"/>
                  <a:gd name="T5" fmla="*/ 14 h 28"/>
                  <a:gd name="T6" fmla="*/ 14 w 1066"/>
                  <a:gd name="T7" fmla="*/ 28 h 28"/>
                  <a:gd name="T8" fmla="*/ 1052 w 1066"/>
                  <a:gd name="T9" fmla="*/ 28 h 28"/>
                  <a:gd name="T10" fmla="*/ 1066 w 1066"/>
                  <a:gd name="T11" fmla="*/ 14 h 28"/>
                  <a:gd name="T12" fmla="*/ 1052 w 1066"/>
                  <a:gd name="T13" fmla="*/ 0 h 28"/>
                </a:gdLst>
                <a:ahLst/>
                <a:cxnLst>
                  <a:cxn ang="0">
                    <a:pos x="T0" y="T1"/>
                  </a:cxn>
                  <a:cxn ang="0">
                    <a:pos x="T2" y="T3"/>
                  </a:cxn>
                  <a:cxn ang="0">
                    <a:pos x="T4" y="T5"/>
                  </a:cxn>
                  <a:cxn ang="0">
                    <a:pos x="T6" y="T7"/>
                  </a:cxn>
                  <a:cxn ang="0">
                    <a:pos x="T8" y="T9"/>
                  </a:cxn>
                  <a:cxn ang="0">
                    <a:pos x="T10" y="T11"/>
                  </a:cxn>
                  <a:cxn ang="0">
                    <a:pos x="T12" y="T13"/>
                  </a:cxn>
                </a:cxnLst>
                <a:rect l="0" t="0" r="r" b="b"/>
                <a:pathLst>
                  <a:path w="1066" h="28">
                    <a:moveTo>
                      <a:pt x="1052" y="0"/>
                    </a:moveTo>
                    <a:cubicBezTo>
                      <a:pt x="14" y="0"/>
                      <a:pt x="14" y="0"/>
                      <a:pt x="14" y="0"/>
                    </a:cubicBezTo>
                    <a:cubicBezTo>
                      <a:pt x="6" y="0"/>
                      <a:pt x="0" y="6"/>
                      <a:pt x="0" y="14"/>
                    </a:cubicBezTo>
                    <a:cubicBezTo>
                      <a:pt x="0" y="21"/>
                      <a:pt x="6" y="28"/>
                      <a:pt x="14" y="28"/>
                    </a:cubicBezTo>
                    <a:cubicBezTo>
                      <a:pt x="1052" y="28"/>
                      <a:pt x="1052" y="28"/>
                      <a:pt x="1052" y="28"/>
                    </a:cubicBezTo>
                    <a:cubicBezTo>
                      <a:pt x="1060" y="28"/>
                      <a:pt x="1066" y="21"/>
                      <a:pt x="1066" y="14"/>
                    </a:cubicBezTo>
                    <a:cubicBezTo>
                      <a:pt x="1066" y="6"/>
                      <a:pt x="1060" y="0"/>
                      <a:pt x="1052"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82" name="íṧḷîḍè"/>
              <p:cNvSpPr/>
              <p:nvPr/>
            </p:nvSpPr>
            <p:spPr bwMode="auto">
              <a:xfrm>
                <a:off x="2792413" y="5313363"/>
                <a:ext cx="952500" cy="31750"/>
              </a:xfrm>
              <a:custGeom>
                <a:avLst/>
                <a:gdLst>
                  <a:gd name="T0" fmla="*/ 801 w 815"/>
                  <a:gd name="T1" fmla="*/ 0 h 28"/>
                  <a:gd name="T2" fmla="*/ 14 w 815"/>
                  <a:gd name="T3" fmla="*/ 0 h 28"/>
                  <a:gd name="T4" fmla="*/ 0 w 815"/>
                  <a:gd name="T5" fmla="*/ 14 h 28"/>
                  <a:gd name="T6" fmla="*/ 14 w 815"/>
                  <a:gd name="T7" fmla="*/ 28 h 28"/>
                  <a:gd name="T8" fmla="*/ 801 w 815"/>
                  <a:gd name="T9" fmla="*/ 28 h 28"/>
                  <a:gd name="T10" fmla="*/ 815 w 815"/>
                  <a:gd name="T11" fmla="*/ 14 h 28"/>
                  <a:gd name="T12" fmla="*/ 801 w 815"/>
                  <a:gd name="T13" fmla="*/ 0 h 28"/>
                </a:gdLst>
                <a:ahLst/>
                <a:cxnLst>
                  <a:cxn ang="0">
                    <a:pos x="T0" y="T1"/>
                  </a:cxn>
                  <a:cxn ang="0">
                    <a:pos x="T2" y="T3"/>
                  </a:cxn>
                  <a:cxn ang="0">
                    <a:pos x="T4" y="T5"/>
                  </a:cxn>
                  <a:cxn ang="0">
                    <a:pos x="T6" y="T7"/>
                  </a:cxn>
                  <a:cxn ang="0">
                    <a:pos x="T8" y="T9"/>
                  </a:cxn>
                  <a:cxn ang="0">
                    <a:pos x="T10" y="T11"/>
                  </a:cxn>
                  <a:cxn ang="0">
                    <a:pos x="T12" y="T13"/>
                  </a:cxn>
                </a:cxnLst>
                <a:rect l="0" t="0" r="r" b="b"/>
                <a:pathLst>
                  <a:path w="815" h="28">
                    <a:moveTo>
                      <a:pt x="801" y="0"/>
                    </a:moveTo>
                    <a:cubicBezTo>
                      <a:pt x="14" y="0"/>
                      <a:pt x="14" y="0"/>
                      <a:pt x="14" y="0"/>
                    </a:cubicBezTo>
                    <a:cubicBezTo>
                      <a:pt x="7" y="0"/>
                      <a:pt x="0" y="6"/>
                      <a:pt x="0" y="14"/>
                    </a:cubicBezTo>
                    <a:cubicBezTo>
                      <a:pt x="0" y="21"/>
                      <a:pt x="7" y="28"/>
                      <a:pt x="14" y="28"/>
                    </a:cubicBezTo>
                    <a:cubicBezTo>
                      <a:pt x="801" y="28"/>
                      <a:pt x="801" y="28"/>
                      <a:pt x="801" y="28"/>
                    </a:cubicBezTo>
                    <a:cubicBezTo>
                      <a:pt x="808" y="28"/>
                      <a:pt x="815" y="21"/>
                      <a:pt x="815" y="14"/>
                    </a:cubicBezTo>
                    <a:cubicBezTo>
                      <a:pt x="815" y="6"/>
                      <a:pt x="808" y="0"/>
                      <a:pt x="801"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83" name="íṩ1îḓè"/>
              <p:cNvSpPr/>
              <p:nvPr/>
            </p:nvSpPr>
            <p:spPr bwMode="auto">
              <a:xfrm>
                <a:off x="5022851" y="4006851"/>
                <a:ext cx="1279525" cy="1204913"/>
              </a:xfrm>
              <a:custGeom>
                <a:avLst/>
                <a:gdLst>
                  <a:gd name="T0" fmla="*/ 1080 w 1094"/>
                  <a:gd name="T1" fmla="*/ 1032 h 1032"/>
                  <a:gd name="T2" fmla="*/ 14 w 1094"/>
                  <a:gd name="T3" fmla="*/ 1032 h 1032"/>
                  <a:gd name="T4" fmla="*/ 0 w 1094"/>
                  <a:gd name="T5" fmla="*/ 1018 h 1032"/>
                  <a:gd name="T6" fmla="*/ 0 w 1094"/>
                  <a:gd name="T7" fmla="*/ 14 h 1032"/>
                  <a:gd name="T8" fmla="*/ 14 w 1094"/>
                  <a:gd name="T9" fmla="*/ 0 h 1032"/>
                  <a:gd name="T10" fmla="*/ 1080 w 1094"/>
                  <a:gd name="T11" fmla="*/ 0 h 1032"/>
                  <a:gd name="T12" fmla="*/ 1094 w 1094"/>
                  <a:gd name="T13" fmla="*/ 14 h 1032"/>
                  <a:gd name="T14" fmla="*/ 1094 w 1094"/>
                  <a:gd name="T15" fmla="*/ 1018 h 1032"/>
                  <a:gd name="T16" fmla="*/ 1080 w 1094"/>
                  <a:gd name="T17" fmla="*/ 1032 h 1032"/>
                  <a:gd name="T18" fmla="*/ 28 w 1094"/>
                  <a:gd name="T19" fmla="*/ 1004 h 1032"/>
                  <a:gd name="T20" fmla="*/ 1066 w 1094"/>
                  <a:gd name="T21" fmla="*/ 1004 h 1032"/>
                  <a:gd name="T22" fmla="*/ 1066 w 1094"/>
                  <a:gd name="T23" fmla="*/ 28 h 1032"/>
                  <a:gd name="T24" fmla="*/ 28 w 1094"/>
                  <a:gd name="T25" fmla="*/ 28 h 1032"/>
                  <a:gd name="T26" fmla="*/ 28 w 1094"/>
                  <a:gd name="T27" fmla="*/ 1004 h 10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94" h="1032">
                    <a:moveTo>
                      <a:pt x="1080" y="1032"/>
                    </a:moveTo>
                    <a:cubicBezTo>
                      <a:pt x="14" y="1032"/>
                      <a:pt x="14" y="1032"/>
                      <a:pt x="14" y="1032"/>
                    </a:cubicBezTo>
                    <a:cubicBezTo>
                      <a:pt x="6" y="1032"/>
                      <a:pt x="0" y="1025"/>
                      <a:pt x="0" y="1018"/>
                    </a:cubicBezTo>
                    <a:cubicBezTo>
                      <a:pt x="0" y="14"/>
                      <a:pt x="0" y="14"/>
                      <a:pt x="0" y="14"/>
                    </a:cubicBezTo>
                    <a:cubicBezTo>
                      <a:pt x="0" y="6"/>
                      <a:pt x="6" y="0"/>
                      <a:pt x="14" y="0"/>
                    </a:cubicBezTo>
                    <a:cubicBezTo>
                      <a:pt x="1080" y="0"/>
                      <a:pt x="1080" y="0"/>
                      <a:pt x="1080" y="0"/>
                    </a:cubicBezTo>
                    <a:cubicBezTo>
                      <a:pt x="1087" y="0"/>
                      <a:pt x="1094" y="6"/>
                      <a:pt x="1094" y="14"/>
                    </a:cubicBezTo>
                    <a:cubicBezTo>
                      <a:pt x="1094" y="1018"/>
                      <a:pt x="1094" y="1018"/>
                      <a:pt x="1094" y="1018"/>
                    </a:cubicBezTo>
                    <a:cubicBezTo>
                      <a:pt x="1094" y="1025"/>
                      <a:pt x="1087" y="1032"/>
                      <a:pt x="1080" y="1032"/>
                    </a:cubicBezTo>
                    <a:close/>
                    <a:moveTo>
                      <a:pt x="28" y="1004"/>
                    </a:moveTo>
                    <a:cubicBezTo>
                      <a:pt x="1066" y="1004"/>
                      <a:pt x="1066" y="1004"/>
                      <a:pt x="1066" y="1004"/>
                    </a:cubicBezTo>
                    <a:cubicBezTo>
                      <a:pt x="1066" y="28"/>
                      <a:pt x="1066" y="28"/>
                      <a:pt x="1066" y="28"/>
                    </a:cubicBezTo>
                    <a:cubicBezTo>
                      <a:pt x="28" y="28"/>
                      <a:pt x="28" y="28"/>
                      <a:pt x="28" y="28"/>
                    </a:cubicBezTo>
                    <a:lnTo>
                      <a:pt x="28" y="1004"/>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84" name="íṧļîďè"/>
              <p:cNvSpPr/>
              <p:nvPr/>
            </p:nvSpPr>
            <p:spPr bwMode="auto">
              <a:xfrm>
                <a:off x="5172076" y="4610101"/>
                <a:ext cx="234950" cy="601663"/>
              </a:xfrm>
              <a:custGeom>
                <a:avLst/>
                <a:gdLst>
                  <a:gd name="T0" fmla="*/ 187 w 201"/>
                  <a:gd name="T1" fmla="*/ 515 h 515"/>
                  <a:gd name="T2" fmla="*/ 14 w 201"/>
                  <a:gd name="T3" fmla="*/ 515 h 515"/>
                  <a:gd name="T4" fmla="*/ 0 w 201"/>
                  <a:gd name="T5" fmla="*/ 501 h 515"/>
                  <a:gd name="T6" fmla="*/ 0 w 201"/>
                  <a:gd name="T7" fmla="*/ 14 h 515"/>
                  <a:gd name="T8" fmla="*/ 14 w 201"/>
                  <a:gd name="T9" fmla="*/ 0 h 515"/>
                  <a:gd name="T10" fmla="*/ 187 w 201"/>
                  <a:gd name="T11" fmla="*/ 0 h 515"/>
                  <a:gd name="T12" fmla="*/ 201 w 201"/>
                  <a:gd name="T13" fmla="*/ 14 h 515"/>
                  <a:gd name="T14" fmla="*/ 201 w 201"/>
                  <a:gd name="T15" fmla="*/ 501 h 515"/>
                  <a:gd name="T16" fmla="*/ 187 w 201"/>
                  <a:gd name="T17" fmla="*/ 515 h 515"/>
                  <a:gd name="T18" fmla="*/ 28 w 201"/>
                  <a:gd name="T19" fmla="*/ 487 h 515"/>
                  <a:gd name="T20" fmla="*/ 173 w 201"/>
                  <a:gd name="T21" fmla="*/ 487 h 515"/>
                  <a:gd name="T22" fmla="*/ 173 w 201"/>
                  <a:gd name="T23" fmla="*/ 28 h 515"/>
                  <a:gd name="T24" fmla="*/ 28 w 201"/>
                  <a:gd name="T25" fmla="*/ 28 h 515"/>
                  <a:gd name="T26" fmla="*/ 28 w 201"/>
                  <a:gd name="T27" fmla="*/ 487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1" h="515">
                    <a:moveTo>
                      <a:pt x="187" y="515"/>
                    </a:moveTo>
                    <a:cubicBezTo>
                      <a:pt x="14" y="515"/>
                      <a:pt x="14" y="515"/>
                      <a:pt x="14" y="515"/>
                    </a:cubicBezTo>
                    <a:cubicBezTo>
                      <a:pt x="7" y="515"/>
                      <a:pt x="0" y="508"/>
                      <a:pt x="0" y="501"/>
                    </a:cubicBezTo>
                    <a:cubicBezTo>
                      <a:pt x="0" y="14"/>
                      <a:pt x="0" y="14"/>
                      <a:pt x="0" y="14"/>
                    </a:cubicBezTo>
                    <a:cubicBezTo>
                      <a:pt x="0" y="6"/>
                      <a:pt x="7" y="0"/>
                      <a:pt x="14" y="0"/>
                    </a:cubicBezTo>
                    <a:cubicBezTo>
                      <a:pt x="187" y="0"/>
                      <a:pt x="187" y="0"/>
                      <a:pt x="187" y="0"/>
                    </a:cubicBezTo>
                    <a:cubicBezTo>
                      <a:pt x="194" y="0"/>
                      <a:pt x="201" y="6"/>
                      <a:pt x="201" y="14"/>
                    </a:cubicBezTo>
                    <a:cubicBezTo>
                      <a:pt x="201" y="501"/>
                      <a:pt x="201" y="501"/>
                      <a:pt x="201" y="501"/>
                    </a:cubicBezTo>
                    <a:cubicBezTo>
                      <a:pt x="201" y="508"/>
                      <a:pt x="194" y="515"/>
                      <a:pt x="187" y="515"/>
                    </a:cubicBezTo>
                    <a:close/>
                    <a:moveTo>
                      <a:pt x="28" y="487"/>
                    </a:moveTo>
                    <a:cubicBezTo>
                      <a:pt x="173" y="487"/>
                      <a:pt x="173" y="487"/>
                      <a:pt x="173" y="487"/>
                    </a:cubicBezTo>
                    <a:cubicBezTo>
                      <a:pt x="173" y="28"/>
                      <a:pt x="173" y="28"/>
                      <a:pt x="173" y="28"/>
                    </a:cubicBezTo>
                    <a:cubicBezTo>
                      <a:pt x="28" y="28"/>
                      <a:pt x="28" y="28"/>
                      <a:pt x="28" y="28"/>
                    </a:cubicBezTo>
                    <a:lnTo>
                      <a:pt x="28" y="487"/>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85" name="îṩḷîḓé"/>
              <p:cNvSpPr/>
              <p:nvPr/>
            </p:nvSpPr>
            <p:spPr bwMode="auto">
              <a:xfrm>
                <a:off x="5546726" y="4610101"/>
                <a:ext cx="233363" cy="601663"/>
              </a:xfrm>
              <a:custGeom>
                <a:avLst/>
                <a:gdLst>
                  <a:gd name="T0" fmla="*/ 186 w 200"/>
                  <a:gd name="T1" fmla="*/ 515 h 515"/>
                  <a:gd name="T2" fmla="*/ 14 w 200"/>
                  <a:gd name="T3" fmla="*/ 515 h 515"/>
                  <a:gd name="T4" fmla="*/ 0 w 200"/>
                  <a:gd name="T5" fmla="*/ 501 h 515"/>
                  <a:gd name="T6" fmla="*/ 0 w 200"/>
                  <a:gd name="T7" fmla="*/ 14 h 515"/>
                  <a:gd name="T8" fmla="*/ 14 w 200"/>
                  <a:gd name="T9" fmla="*/ 0 h 515"/>
                  <a:gd name="T10" fmla="*/ 186 w 200"/>
                  <a:gd name="T11" fmla="*/ 0 h 515"/>
                  <a:gd name="T12" fmla="*/ 200 w 200"/>
                  <a:gd name="T13" fmla="*/ 14 h 515"/>
                  <a:gd name="T14" fmla="*/ 200 w 200"/>
                  <a:gd name="T15" fmla="*/ 501 h 515"/>
                  <a:gd name="T16" fmla="*/ 186 w 200"/>
                  <a:gd name="T17" fmla="*/ 515 h 515"/>
                  <a:gd name="T18" fmla="*/ 28 w 200"/>
                  <a:gd name="T19" fmla="*/ 487 h 515"/>
                  <a:gd name="T20" fmla="*/ 172 w 200"/>
                  <a:gd name="T21" fmla="*/ 487 h 515"/>
                  <a:gd name="T22" fmla="*/ 172 w 200"/>
                  <a:gd name="T23" fmla="*/ 28 h 515"/>
                  <a:gd name="T24" fmla="*/ 28 w 200"/>
                  <a:gd name="T25" fmla="*/ 28 h 515"/>
                  <a:gd name="T26" fmla="*/ 28 w 200"/>
                  <a:gd name="T27" fmla="*/ 487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0" h="515">
                    <a:moveTo>
                      <a:pt x="186" y="515"/>
                    </a:moveTo>
                    <a:cubicBezTo>
                      <a:pt x="14" y="515"/>
                      <a:pt x="14" y="515"/>
                      <a:pt x="14" y="515"/>
                    </a:cubicBezTo>
                    <a:cubicBezTo>
                      <a:pt x="6" y="515"/>
                      <a:pt x="0" y="508"/>
                      <a:pt x="0" y="501"/>
                    </a:cubicBezTo>
                    <a:cubicBezTo>
                      <a:pt x="0" y="14"/>
                      <a:pt x="0" y="14"/>
                      <a:pt x="0" y="14"/>
                    </a:cubicBezTo>
                    <a:cubicBezTo>
                      <a:pt x="0" y="6"/>
                      <a:pt x="6" y="0"/>
                      <a:pt x="14" y="0"/>
                    </a:cubicBezTo>
                    <a:cubicBezTo>
                      <a:pt x="186" y="0"/>
                      <a:pt x="186" y="0"/>
                      <a:pt x="186" y="0"/>
                    </a:cubicBezTo>
                    <a:cubicBezTo>
                      <a:pt x="193" y="0"/>
                      <a:pt x="200" y="6"/>
                      <a:pt x="200" y="14"/>
                    </a:cubicBezTo>
                    <a:cubicBezTo>
                      <a:pt x="200" y="501"/>
                      <a:pt x="200" y="501"/>
                      <a:pt x="200" y="501"/>
                    </a:cubicBezTo>
                    <a:cubicBezTo>
                      <a:pt x="200" y="508"/>
                      <a:pt x="193" y="515"/>
                      <a:pt x="186" y="515"/>
                    </a:cubicBezTo>
                    <a:close/>
                    <a:moveTo>
                      <a:pt x="28" y="487"/>
                    </a:moveTo>
                    <a:cubicBezTo>
                      <a:pt x="172" y="487"/>
                      <a:pt x="172" y="487"/>
                      <a:pt x="172" y="487"/>
                    </a:cubicBezTo>
                    <a:cubicBezTo>
                      <a:pt x="172" y="28"/>
                      <a:pt x="172" y="28"/>
                      <a:pt x="172" y="28"/>
                    </a:cubicBezTo>
                    <a:cubicBezTo>
                      <a:pt x="28" y="28"/>
                      <a:pt x="28" y="28"/>
                      <a:pt x="28" y="28"/>
                    </a:cubicBezTo>
                    <a:lnTo>
                      <a:pt x="28" y="487"/>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86" name="išḻïḓe"/>
              <p:cNvSpPr/>
              <p:nvPr/>
            </p:nvSpPr>
            <p:spPr bwMode="auto">
              <a:xfrm>
                <a:off x="5918201" y="4610101"/>
                <a:ext cx="234950" cy="601663"/>
              </a:xfrm>
              <a:custGeom>
                <a:avLst/>
                <a:gdLst>
                  <a:gd name="T0" fmla="*/ 186 w 200"/>
                  <a:gd name="T1" fmla="*/ 515 h 515"/>
                  <a:gd name="T2" fmla="*/ 14 w 200"/>
                  <a:gd name="T3" fmla="*/ 515 h 515"/>
                  <a:gd name="T4" fmla="*/ 0 w 200"/>
                  <a:gd name="T5" fmla="*/ 501 h 515"/>
                  <a:gd name="T6" fmla="*/ 0 w 200"/>
                  <a:gd name="T7" fmla="*/ 14 h 515"/>
                  <a:gd name="T8" fmla="*/ 14 w 200"/>
                  <a:gd name="T9" fmla="*/ 0 h 515"/>
                  <a:gd name="T10" fmla="*/ 186 w 200"/>
                  <a:gd name="T11" fmla="*/ 0 h 515"/>
                  <a:gd name="T12" fmla="*/ 200 w 200"/>
                  <a:gd name="T13" fmla="*/ 14 h 515"/>
                  <a:gd name="T14" fmla="*/ 200 w 200"/>
                  <a:gd name="T15" fmla="*/ 501 h 515"/>
                  <a:gd name="T16" fmla="*/ 186 w 200"/>
                  <a:gd name="T17" fmla="*/ 515 h 515"/>
                  <a:gd name="T18" fmla="*/ 28 w 200"/>
                  <a:gd name="T19" fmla="*/ 487 h 515"/>
                  <a:gd name="T20" fmla="*/ 172 w 200"/>
                  <a:gd name="T21" fmla="*/ 487 h 515"/>
                  <a:gd name="T22" fmla="*/ 172 w 200"/>
                  <a:gd name="T23" fmla="*/ 28 h 515"/>
                  <a:gd name="T24" fmla="*/ 28 w 200"/>
                  <a:gd name="T25" fmla="*/ 28 h 515"/>
                  <a:gd name="T26" fmla="*/ 28 w 200"/>
                  <a:gd name="T27" fmla="*/ 487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0" h="515">
                    <a:moveTo>
                      <a:pt x="186" y="515"/>
                    </a:moveTo>
                    <a:cubicBezTo>
                      <a:pt x="14" y="515"/>
                      <a:pt x="14" y="515"/>
                      <a:pt x="14" y="515"/>
                    </a:cubicBezTo>
                    <a:cubicBezTo>
                      <a:pt x="6" y="515"/>
                      <a:pt x="0" y="508"/>
                      <a:pt x="0" y="501"/>
                    </a:cubicBezTo>
                    <a:cubicBezTo>
                      <a:pt x="0" y="14"/>
                      <a:pt x="0" y="14"/>
                      <a:pt x="0" y="14"/>
                    </a:cubicBezTo>
                    <a:cubicBezTo>
                      <a:pt x="0" y="6"/>
                      <a:pt x="6" y="0"/>
                      <a:pt x="14" y="0"/>
                    </a:cubicBezTo>
                    <a:cubicBezTo>
                      <a:pt x="186" y="0"/>
                      <a:pt x="186" y="0"/>
                      <a:pt x="186" y="0"/>
                    </a:cubicBezTo>
                    <a:cubicBezTo>
                      <a:pt x="194" y="0"/>
                      <a:pt x="200" y="6"/>
                      <a:pt x="200" y="14"/>
                    </a:cubicBezTo>
                    <a:cubicBezTo>
                      <a:pt x="200" y="501"/>
                      <a:pt x="200" y="501"/>
                      <a:pt x="200" y="501"/>
                    </a:cubicBezTo>
                    <a:cubicBezTo>
                      <a:pt x="200" y="508"/>
                      <a:pt x="194" y="515"/>
                      <a:pt x="186" y="515"/>
                    </a:cubicBezTo>
                    <a:close/>
                    <a:moveTo>
                      <a:pt x="28" y="487"/>
                    </a:moveTo>
                    <a:cubicBezTo>
                      <a:pt x="172" y="487"/>
                      <a:pt x="172" y="487"/>
                      <a:pt x="172" y="487"/>
                    </a:cubicBezTo>
                    <a:cubicBezTo>
                      <a:pt x="172" y="28"/>
                      <a:pt x="172" y="28"/>
                      <a:pt x="172" y="28"/>
                    </a:cubicBezTo>
                    <a:cubicBezTo>
                      <a:pt x="28" y="28"/>
                      <a:pt x="28" y="28"/>
                      <a:pt x="28" y="28"/>
                    </a:cubicBezTo>
                    <a:lnTo>
                      <a:pt x="28" y="487"/>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87" name="ïṥļïḋè"/>
              <p:cNvSpPr/>
              <p:nvPr/>
            </p:nvSpPr>
            <p:spPr bwMode="auto">
              <a:xfrm>
                <a:off x="5356226" y="4221163"/>
                <a:ext cx="133350" cy="188913"/>
              </a:xfrm>
              <a:custGeom>
                <a:avLst/>
                <a:gdLst>
                  <a:gd name="T0" fmla="*/ 0 w 114"/>
                  <a:gd name="T1" fmla="*/ 0 h 163"/>
                  <a:gd name="T2" fmla="*/ 58 w 114"/>
                  <a:gd name="T3" fmla="*/ 0 h 163"/>
                  <a:gd name="T4" fmla="*/ 97 w 114"/>
                  <a:gd name="T5" fmla="*/ 12 h 163"/>
                  <a:gd name="T6" fmla="*/ 110 w 114"/>
                  <a:gd name="T7" fmla="*/ 43 h 163"/>
                  <a:gd name="T8" fmla="*/ 79 w 114"/>
                  <a:gd name="T9" fmla="*/ 79 h 163"/>
                  <a:gd name="T10" fmla="*/ 105 w 114"/>
                  <a:gd name="T11" fmla="*/ 93 h 163"/>
                  <a:gd name="T12" fmla="*/ 114 w 114"/>
                  <a:gd name="T13" fmla="*/ 120 h 163"/>
                  <a:gd name="T14" fmla="*/ 100 w 114"/>
                  <a:gd name="T15" fmla="*/ 151 h 163"/>
                  <a:gd name="T16" fmla="*/ 61 w 114"/>
                  <a:gd name="T17" fmla="*/ 163 h 163"/>
                  <a:gd name="T18" fmla="*/ 0 w 114"/>
                  <a:gd name="T19" fmla="*/ 163 h 163"/>
                  <a:gd name="T20" fmla="*/ 0 w 114"/>
                  <a:gd name="T21" fmla="*/ 0 h 163"/>
                  <a:gd name="T22" fmla="*/ 21 w 114"/>
                  <a:gd name="T23" fmla="*/ 17 h 163"/>
                  <a:gd name="T24" fmla="*/ 21 w 114"/>
                  <a:gd name="T25" fmla="*/ 71 h 163"/>
                  <a:gd name="T26" fmla="*/ 57 w 114"/>
                  <a:gd name="T27" fmla="*/ 71 h 163"/>
                  <a:gd name="T28" fmla="*/ 80 w 114"/>
                  <a:gd name="T29" fmla="*/ 64 h 163"/>
                  <a:gd name="T30" fmla="*/ 89 w 114"/>
                  <a:gd name="T31" fmla="*/ 44 h 163"/>
                  <a:gd name="T32" fmla="*/ 80 w 114"/>
                  <a:gd name="T33" fmla="*/ 25 h 163"/>
                  <a:gd name="T34" fmla="*/ 57 w 114"/>
                  <a:gd name="T35" fmla="*/ 17 h 163"/>
                  <a:gd name="T36" fmla="*/ 21 w 114"/>
                  <a:gd name="T37" fmla="*/ 17 h 163"/>
                  <a:gd name="T38" fmla="*/ 21 w 114"/>
                  <a:gd name="T39" fmla="*/ 146 h 163"/>
                  <a:gd name="T40" fmla="*/ 60 w 114"/>
                  <a:gd name="T41" fmla="*/ 146 h 163"/>
                  <a:gd name="T42" fmla="*/ 84 w 114"/>
                  <a:gd name="T43" fmla="*/ 138 h 163"/>
                  <a:gd name="T44" fmla="*/ 93 w 114"/>
                  <a:gd name="T45" fmla="*/ 117 h 163"/>
                  <a:gd name="T46" fmla="*/ 84 w 114"/>
                  <a:gd name="T47" fmla="*/ 96 h 163"/>
                  <a:gd name="T48" fmla="*/ 58 w 114"/>
                  <a:gd name="T49" fmla="*/ 88 h 163"/>
                  <a:gd name="T50" fmla="*/ 21 w 114"/>
                  <a:gd name="T51" fmla="*/ 88 h 163"/>
                  <a:gd name="T52" fmla="*/ 21 w 114"/>
                  <a:gd name="T53" fmla="*/ 14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4" h="163">
                    <a:moveTo>
                      <a:pt x="0" y="0"/>
                    </a:moveTo>
                    <a:cubicBezTo>
                      <a:pt x="58" y="0"/>
                      <a:pt x="58" y="0"/>
                      <a:pt x="58" y="0"/>
                    </a:cubicBezTo>
                    <a:cubicBezTo>
                      <a:pt x="75" y="0"/>
                      <a:pt x="88" y="4"/>
                      <a:pt x="97" y="12"/>
                    </a:cubicBezTo>
                    <a:cubicBezTo>
                      <a:pt x="106" y="20"/>
                      <a:pt x="110" y="31"/>
                      <a:pt x="110" y="43"/>
                    </a:cubicBezTo>
                    <a:cubicBezTo>
                      <a:pt x="110" y="62"/>
                      <a:pt x="100" y="74"/>
                      <a:pt x="79" y="79"/>
                    </a:cubicBezTo>
                    <a:cubicBezTo>
                      <a:pt x="90" y="81"/>
                      <a:pt x="98" y="86"/>
                      <a:pt x="105" y="93"/>
                    </a:cubicBezTo>
                    <a:cubicBezTo>
                      <a:pt x="111" y="101"/>
                      <a:pt x="114" y="110"/>
                      <a:pt x="114" y="120"/>
                    </a:cubicBezTo>
                    <a:cubicBezTo>
                      <a:pt x="114" y="132"/>
                      <a:pt x="109" y="143"/>
                      <a:pt x="100" y="151"/>
                    </a:cubicBezTo>
                    <a:cubicBezTo>
                      <a:pt x="90" y="159"/>
                      <a:pt x="77" y="163"/>
                      <a:pt x="61" y="163"/>
                    </a:cubicBezTo>
                    <a:cubicBezTo>
                      <a:pt x="0" y="163"/>
                      <a:pt x="0" y="163"/>
                      <a:pt x="0" y="163"/>
                    </a:cubicBezTo>
                    <a:lnTo>
                      <a:pt x="0" y="0"/>
                    </a:lnTo>
                    <a:close/>
                    <a:moveTo>
                      <a:pt x="21" y="17"/>
                    </a:moveTo>
                    <a:cubicBezTo>
                      <a:pt x="21" y="71"/>
                      <a:pt x="21" y="71"/>
                      <a:pt x="21" y="71"/>
                    </a:cubicBezTo>
                    <a:cubicBezTo>
                      <a:pt x="57" y="71"/>
                      <a:pt x="57" y="71"/>
                      <a:pt x="57" y="71"/>
                    </a:cubicBezTo>
                    <a:cubicBezTo>
                      <a:pt x="67" y="71"/>
                      <a:pt x="75" y="68"/>
                      <a:pt x="80" y="64"/>
                    </a:cubicBezTo>
                    <a:cubicBezTo>
                      <a:pt x="86" y="59"/>
                      <a:pt x="89" y="52"/>
                      <a:pt x="89" y="44"/>
                    </a:cubicBezTo>
                    <a:cubicBezTo>
                      <a:pt x="89" y="36"/>
                      <a:pt x="86" y="29"/>
                      <a:pt x="80" y="25"/>
                    </a:cubicBezTo>
                    <a:cubicBezTo>
                      <a:pt x="75" y="20"/>
                      <a:pt x="67" y="17"/>
                      <a:pt x="57" y="17"/>
                    </a:cubicBezTo>
                    <a:lnTo>
                      <a:pt x="21" y="17"/>
                    </a:lnTo>
                    <a:close/>
                    <a:moveTo>
                      <a:pt x="21" y="146"/>
                    </a:moveTo>
                    <a:cubicBezTo>
                      <a:pt x="60" y="146"/>
                      <a:pt x="60" y="146"/>
                      <a:pt x="60" y="146"/>
                    </a:cubicBezTo>
                    <a:cubicBezTo>
                      <a:pt x="70" y="146"/>
                      <a:pt x="78" y="144"/>
                      <a:pt x="84" y="138"/>
                    </a:cubicBezTo>
                    <a:cubicBezTo>
                      <a:pt x="90" y="133"/>
                      <a:pt x="93" y="126"/>
                      <a:pt x="93" y="117"/>
                    </a:cubicBezTo>
                    <a:cubicBezTo>
                      <a:pt x="93" y="108"/>
                      <a:pt x="90" y="101"/>
                      <a:pt x="84" y="96"/>
                    </a:cubicBezTo>
                    <a:cubicBezTo>
                      <a:pt x="77" y="91"/>
                      <a:pt x="69" y="88"/>
                      <a:pt x="58" y="88"/>
                    </a:cubicBezTo>
                    <a:cubicBezTo>
                      <a:pt x="21" y="88"/>
                      <a:pt x="21" y="88"/>
                      <a:pt x="21" y="88"/>
                    </a:cubicBezTo>
                    <a:lnTo>
                      <a:pt x="21" y="146"/>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88" name="ïşlïḍé"/>
              <p:cNvSpPr/>
              <p:nvPr/>
            </p:nvSpPr>
            <p:spPr bwMode="auto">
              <a:xfrm>
                <a:off x="5516563" y="4221163"/>
                <a:ext cx="165100" cy="188913"/>
              </a:xfrm>
              <a:custGeom>
                <a:avLst/>
                <a:gdLst>
                  <a:gd name="T0" fmla="*/ 88 w 104"/>
                  <a:gd name="T1" fmla="*/ 119 h 119"/>
                  <a:gd name="T2" fmla="*/ 79 w 104"/>
                  <a:gd name="T3" fmla="*/ 93 h 119"/>
                  <a:gd name="T4" fmla="*/ 25 w 104"/>
                  <a:gd name="T5" fmla="*/ 93 h 119"/>
                  <a:gd name="T6" fmla="*/ 16 w 104"/>
                  <a:gd name="T7" fmla="*/ 119 h 119"/>
                  <a:gd name="T8" fmla="*/ 0 w 104"/>
                  <a:gd name="T9" fmla="*/ 119 h 119"/>
                  <a:gd name="T10" fmla="*/ 44 w 104"/>
                  <a:gd name="T11" fmla="*/ 0 h 119"/>
                  <a:gd name="T12" fmla="*/ 61 w 104"/>
                  <a:gd name="T13" fmla="*/ 0 h 119"/>
                  <a:gd name="T14" fmla="*/ 104 w 104"/>
                  <a:gd name="T15" fmla="*/ 119 h 119"/>
                  <a:gd name="T16" fmla="*/ 88 w 104"/>
                  <a:gd name="T17" fmla="*/ 119 h 119"/>
                  <a:gd name="T18" fmla="*/ 30 w 104"/>
                  <a:gd name="T19" fmla="*/ 80 h 119"/>
                  <a:gd name="T20" fmla="*/ 74 w 104"/>
                  <a:gd name="T21" fmla="*/ 80 h 119"/>
                  <a:gd name="T22" fmla="*/ 52 w 104"/>
                  <a:gd name="T23" fmla="*/ 19 h 119"/>
                  <a:gd name="T24" fmla="*/ 30 w 104"/>
                  <a:gd name="T25" fmla="*/ 8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4" h="119">
                    <a:moveTo>
                      <a:pt x="88" y="119"/>
                    </a:moveTo>
                    <a:lnTo>
                      <a:pt x="79" y="93"/>
                    </a:lnTo>
                    <a:lnTo>
                      <a:pt x="25" y="93"/>
                    </a:lnTo>
                    <a:lnTo>
                      <a:pt x="16" y="119"/>
                    </a:lnTo>
                    <a:lnTo>
                      <a:pt x="0" y="119"/>
                    </a:lnTo>
                    <a:lnTo>
                      <a:pt x="44" y="0"/>
                    </a:lnTo>
                    <a:lnTo>
                      <a:pt x="61" y="0"/>
                    </a:lnTo>
                    <a:lnTo>
                      <a:pt x="104" y="119"/>
                    </a:lnTo>
                    <a:lnTo>
                      <a:pt x="88" y="119"/>
                    </a:lnTo>
                    <a:close/>
                    <a:moveTo>
                      <a:pt x="30" y="80"/>
                    </a:moveTo>
                    <a:lnTo>
                      <a:pt x="74" y="80"/>
                    </a:lnTo>
                    <a:lnTo>
                      <a:pt x="52" y="19"/>
                    </a:lnTo>
                    <a:lnTo>
                      <a:pt x="30" y="8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89" name="iS1îďe"/>
              <p:cNvSpPr/>
              <p:nvPr/>
            </p:nvSpPr>
            <p:spPr bwMode="auto">
              <a:xfrm>
                <a:off x="5715001" y="4221163"/>
                <a:ext cx="150813" cy="188913"/>
              </a:xfrm>
              <a:custGeom>
                <a:avLst/>
                <a:gdLst>
                  <a:gd name="T0" fmla="*/ 79 w 95"/>
                  <a:gd name="T1" fmla="*/ 0 h 119"/>
                  <a:gd name="T2" fmla="*/ 95 w 95"/>
                  <a:gd name="T3" fmla="*/ 0 h 119"/>
                  <a:gd name="T4" fmla="*/ 95 w 95"/>
                  <a:gd name="T5" fmla="*/ 119 h 119"/>
                  <a:gd name="T6" fmla="*/ 79 w 95"/>
                  <a:gd name="T7" fmla="*/ 119 h 119"/>
                  <a:gd name="T8" fmla="*/ 16 w 95"/>
                  <a:gd name="T9" fmla="*/ 25 h 119"/>
                  <a:gd name="T10" fmla="*/ 16 w 95"/>
                  <a:gd name="T11" fmla="*/ 119 h 119"/>
                  <a:gd name="T12" fmla="*/ 0 w 95"/>
                  <a:gd name="T13" fmla="*/ 119 h 119"/>
                  <a:gd name="T14" fmla="*/ 0 w 95"/>
                  <a:gd name="T15" fmla="*/ 0 h 119"/>
                  <a:gd name="T16" fmla="*/ 16 w 95"/>
                  <a:gd name="T17" fmla="*/ 0 h 119"/>
                  <a:gd name="T18" fmla="*/ 79 w 95"/>
                  <a:gd name="T19" fmla="*/ 94 h 119"/>
                  <a:gd name="T20" fmla="*/ 79 w 95"/>
                  <a:gd name="T21" fmla="*/ 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5" h="119">
                    <a:moveTo>
                      <a:pt x="79" y="0"/>
                    </a:moveTo>
                    <a:lnTo>
                      <a:pt x="95" y="0"/>
                    </a:lnTo>
                    <a:lnTo>
                      <a:pt x="95" y="119"/>
                    </a:lnTo>
                    <a:lnTo>
                      <a:pt x="79" y="119"/>
                    </a:lnTo>
                    <a:lnTo>
                      <a:pt x="16" y="25"/>
                    </a:lnTo>
                    <a:lnTo>
                      <a:pt x="16" y="119"/>
                    </a:lnTo>
                    <a:lnTo>
                      <a:pt x="0" y="119"/>
                    </a:lnTo>
                    <a:lnTo>
                      <a:pt x="0" y="0"/>
                    </a:lnTo>
                    <a:lnTo>
                      <a:pt x="16" y="0"/>
                    </a:lnTo>
                    <a:lnTo>
                      <a:pt x="79" y="94"/>
                    </a:lnTo>
                    <a:lnTo>
                      <a:pt x="79"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90" name="íš1iḓè"/>
              <p:cNvSpPr/>
              <p:nvPr/>
            </p:nvSpPr>
            <p:spPr bwMode="auto">
              <a:xfrm>
                <a:off x="5905501" y="4221163"/>
                <a:ext cx="136525" cy="188913"/>
              </a:xfrm>
              <a:custGeom>
                <a:avLst/>
                <a:gdLst>
                  <a:gd name="T0" fmla="*/ 17 w 86"/>
                  <a:gd name="T1" fmla="*/ 119 h 119"/>
                  <a:gd name="T2" fmla="*/ 0 w 86"/>
                  <a:gd name="T3" fmla="*/ 119 h 119"/>
                  <a:gd name="T4" fmla="*/ 0 w 86"/>
                  <a:gd name="T5" fmla="*/ 0 h 119"/>
                  <a:gd name="T6" fmla="*/ 17 w 86"/>
                  <a:gd name="T7" fmla="*/ 0 h 119"/>
                  <a:gd name="T8" fmla="*/ 17 w 86"/>
                  <a:gd name="T9" fmla="*/ 55 h 119"/>
                  <a:gd name="T10" fmla="*/ 66 w 86"/>
                  <a:gd name="T11" fmla="*/ 0 h 119"/>
                  <a:gd name="T12" fmla="*/ 86 w 86"/>
                  <a:gd name="T13" fmla="*/ 0 h 119"/>
                  <a:gd name="T14" fmla="*/ 30 w 86"/>
                  <a:gd name="T15" fmla="*/ 61 h 119"/>
                  <a:gd name="T16" fmla="*/ 86 w 86"/>
                  <a:gd name="T17" fmla="*/ 119 h 119"/>
                  <a:gd name="T18" fmla="*/ 65 w 86"/>
                  <a:gd name="T19" fmla="*/ 119 h 119"/>
                  <a:gd name="T20" fmla="*/ 17 w 86"/>
                  <a:gd name="T21" fmla="*/ 66 h 119"/>
                  <a:gd name="T22" fmla="*/ 17 w 86"/>
                  <a:gd name="T23" fmla="*/ 11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6" h="119">
                    <a:moveTo>
                      <a:pt x="17" y="119"/>
                    </a:moveTo>
                    <a:lnTo>
                      <a:pt x="0" y="119"/>
                    </a:lnTo>
                    <a:lnTo>
                      <a:pt x="0" y="0"/>
                    </a:lnTo>
                    <a:lnTo>
                      <a:pt x="17" y="0"/>
                    </a:lnTo>
                    <a:lnTo>
                      <a:pt x="17" y="55"/>
                    </a:lnTo>
                    <a:lnTo>
                      <a:pt x="66" y="0"/>
                    </a:lnTo>
                    <a:lnTo>
                      <a:pt x="86" y="0"/>
                    </a:lnTo>
                    <a:lnTo>
                      <a:pt x="30" y="61"/>
                    </a:lnTo>
                    <a:lnTo>
                      <a:pt x="86" y="119"/>
                    </a:lnTo>
                    <a:lnTo>
                      <a:pt x="65" y="119"/>
                    </a:lnTo>
                    <a:lnTo>
                      <a:pt x="17" y="66"/>
                    </a:lnTo>
                    <a:lnTo>
                      <a:pt x="17" y="119"/>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91" name="iŝ1iḍè"/>
              <p:cNvSpPr/>
              <p:nvPr/>
            </p:nvSpPr>
            <p:spPr bwMode="auto">
              <a:xfrm>
                <a:off x="3897313" y="3094038"/>
                <a:ext cx="1090613" cy="2116138"/>
              </a:xfrm>
              <a:custGeom>
                <a:avLst/>
                <a:gdLst>
                  <a:gd name="T0" fmla="*/ 920 w 934"/>
                  <a:gd name="T1" fmla="*/ 1813 h 1813"/>
                  <a:gd name="T2" fmla="*/ 14 w 934"/>
                  <a:gd name="T3" fmla="*/ 1813 h 1813"/>
                  <a:gd name="T4" fmla="*/ 0 w 934"/>
                  <a:gd name="T5" fmla="*/ 1799 h 1813"/>
                  <a:gd name="T6" fmla="*/ 0 w 934"/>
                  <a:gd name="T7" fmla="*/ 14 h 1813"/>
                  <a:gd name="T8" fmla="*/ 14 w 934"/>
                  <a:gd name="T9" fmla="*/ 0 h 1813"/>
                  <a:gd name="T10" fmla="*/ 920 w 934"/>
                  <a:gd name="T11" fmla="*/ 0 h 1813"/>
                  <a:gd name="T12" fmla="*/ 934 w 934"/>
                  <a:gd name="T13" fmla="*/ 14 h 1813"/>
                  <a:gd name="T14" fmla="*/ 934 w 934"/>
                  <a:gd name="T15" fmla="*/ 1799 h 1813"/>
                  <a:gd name="T16" fmla="*/ 920 w 934"/>
                  <a:gd name="T17" fmla="*/ 1813 h 1813"/>
                  <a:gd name="T18" fmla="*/ 28 w 934"/>
                  <a:gd name="T19" fmla="*/ 1785 h 1813"/>
                  <a:gd name="T20" fmla="*/ 906 w 934"/>
                  <a:gd name="T21" fmla="*/ 1785 h 1813"/>
                  <a:gd name="T22" fmla="*/ 906 w 934"/>
                  <a:gd name="T23" fmla="*/ 28 h 1813"/>
                  <a:gd name="T24" fmla="*/ 28 w 934"/>
                  <a:gd name="T25" fmla="*/ 28 h 1813"/>
                  <a:gd name="T26" fmla="*/ 28 w 934"/>
                  <a:gd name="T27" fmla="*/ 1785 h 18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34" h="1813">
                    <a:moveTo>
                      <a:pt x="920" y="1813"/>
                    </a:moveTo>
                    <a:cubicBezTo>
                      <a:pt x="14" y="1813"/>
                      <a:pt x="14" y="1813"/>
                      <a:pt x="14" y="1813"/>
                    </a:cubicBezTo>
                    <a:cubicBezTo>
                      <a:pt x="7" y="1813"/>
                      <a:pt x="0" y="1807"/>
                      <a:pt x="0" y="1799"/>
                    </a:cubicBezTo>
                    <a:cubicBezTo>
                      <a:pt x="0" y="14"/>
                      <a:pt x="0" y="14"/>
                      <a:pt x="0" y="14"/>
                    </a:cubicBezTo>
                    <a:cubicBezTo>
                      <a:pt x="0" y="6"/>
                      <a:pt x="7" y="0"/>
                      <a:pt x="14" y="0"/>
                    </a:cubicBezTo>
                    <a:cubicBezTo>
                      <a:pt x="920" y="0"/>
                      <a:pt x="920" y="0"/>
                      <a:pt x="920" y="0"/>
                    </a:cubicBezTo>
                    <a:cubicBezTo>
                      <a:pt x="927" y="0"/>
                      <a:pt x="934" y="6"/>
                      <a:pt x="934" y="14"/>
                    </a:cubicBezTo>
                    <a:cubicBezTo>
                      <a:pt x="934" y="1799"/>
                      <a:pt x="934" y="1799"/>
                      <a:pt x="934" y="1799"/>
                    </a:cubicBezTo>
                    <a:cubicBezTo>
                      <a:pt x="934" y="1807"/>
                      <a:pt x="927" y="1813"/>
                      <a:pt x="920" y="1813"/>
                    </a:cubicBezTo>
                    <a:close/>
                    <a:moveTo>
                      <a:pt x="28" y="1785"/>
                    </a:moveTo>
                    <a:cubicBezTo>
                      <a:pt x="906" y="1785"/>
                      <a:pt x="906" y="1785"/>
                      <a:pt x="906" y="1785"/>
                    </a:cubicBezTo>
                    <a:cubicBezTo>
                      <a:pt x="906" y="28"/>
                      <a:pt x="906" y="28"/>
                      <a:pt x="906" y="28"/>
                    </a:cubicBezTo>
                    <a:cubicBezTo>
                      <a:pt x="28" y="28"/>
                      <a:pt x="28" y="28"/>
                      <a:pt x="28" y="28"/>
                    </a:cubicBezTo>
                    <a:lnTo>
                      <a:pt x="28" y="1785"/>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92" name="íṩḷïḓè"/>
              <p:cNvSpPr/>
              <p:nvPr/>
            </p:nvSpPr>
            <p:spPr bwMode="auto">
              <a:xfrm>
                <a:off x="3897313" y="3217863"/>
                <a:ext cx="1090613" cy="96838"/>
              </a:xfrm>
              <a:custGeom>
                <a:avLst/>
                <a:gdLst>
                  <a:gd name="T0" fmla="*/ 920 w 934"/>
                  <a:gd name="T1" fmla="*/ 83 h 83"/>
                  <a:gd name="T2" fmla="*/ 14 w 934"/>
                  <a:gd name="T3" fmla="*/ 83 h 83"/>
                  <a:gd name="T4" fmla="*/ 0 w 934"/>
                  <a:gd name="T5" fmla="*/ 69 h 83"/>
                  <a:gd name="T6" fmla="*/ 0 w 934"/>
                  <a:gd name="T7" fmla="*/ 14 h 83"/>
                  <a:gd name="T8" fmla="*/ 14 w 934"/>
                  <a:gd name="T9" fmla="*/ 0 h 83"/>
                  <a:gd name="T10" fmla="*/ 920 w 934"/>
                  <a:gd name="T11" fmla="*/ 0 h 83"/>
                  <a:gd name="T12" fmla="*/ 934 w 934"/>
                  <a:gd name="T13" fmla="*/ 14 h 83"/>
                  <a:gd name="T14" fmla="*/ 934 w 934"/>
                  <a:gd name="T15" fmla="*/ 69 h 83"/>
                  <a:gd name="T16" fmla="*/ 920 w 934"/>
                  <a:gd name="T17" fmla="*/ 83 h 83"/>
                  <a:gd name="T18" fmla="*/ 28 w 934"/>
                  <a:gd name="T19" fmla="*/ 55 h 83"/>
                  <a:gd name="T20" fmla="*/ 906 w 934"/>
                  <a:gd name="T21" fmla="*/ 55 h 83"/>
                  <a:gd name="T22" fmla="*/ 906 w 934"/>
                  <a:gd name="T23" fmla="*/ 28 h 83"/>
                  <a:gd name="T24" fmla="*/ 28 w 934"/>
                  <a:gd name="T25" fmla="*/ 28 h 83"/>
                  <a:gd name="T26" fmla="*/ 28 w 934"/>
                  <a:gd name="T27" fmla="*/ 55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34" h="83">
                    <a:moveTo>
                      <a:pt x="920" y="83"/>
                    </a:moveTo>
                    <a:cubicBezTo>
                      <a:pt x="14" y="83"/>
                      <a:pt x="14" y="83"/>
                      <a:pt x="14" y="83"/>
                    </a:cubicBezTo>
                    <a:cubicBezTo>
                      <a:pt x="7" y="83"/>
                      <a:pt x="0" y="76"/>
                      <a:pt x="0" y="69"/>
                    </a:cubicBezTo>
                    <a:cubicBezTo>
                      <a:pt x="0" y="14"/>
                      <a:pt x="0" y="14"/>
                      <a:pt x="0" y="14"/>
                    </a:cubicBezTo>
                    <a:cubicBezTo>
                      <a:pt x="0" y="7"/>
                      <a:pt x="7" y="0"/>
                      <a:pt x="14" y="0"/>
                    </a:cubicBezTo>
                    <a:cubicBezTo>
                      <a:pt x="920" y="0"/>
                      <a:pt x="920" y="0"/>
                      <a:pt x="920" y="0"/>
                    </a:cubicBezTo>
                    <a:cubicBezTo>
                      <a:pt x="927" y="0"/>
                      <a:pt x="934" y="7"/>
                      <a:pt x="934" y="14"/>
                    </a:cubicBezTo>
                    <a:cubicBezTo>
                      <a:pt x="934" y="69"/>
                      <a:pt x="934" y="69"/>
                      <a:pt x="934" y="69"/>
                    </a:cubicBezTo>
                    <a:cubicBezTo>
                      <a:pt x="934" y="76"/>
                      <a:pt x="927" y="83"/>
                      <a:pt x="920" y="83"/>
                    </a:cubicBezTo>
                    <a:close/>
                    <a:moveTo>
                      <a:pt x="28" y="55"/>
                    </a:moveTo>
                    <a:cubicBezTo>
                      <a:pt x="906" y="55"/>
                      <a:pt x="906" y="55"/>
                      <a:pt x="906" y="55"/>
                    </a:cubicBezTo>
                    <a:cubicBezTo>
                      <a:pt x="906" y="28"/>
                      <a:pt x="906" y="28"/>
                      <a:pt x="906" y="28"/>
                    </a:cubicBezTo>
                    <a:cubicBezTo>
                      <a:pt x="28" y="28"/>
                      <a:pt x="28" y="28"/>
                      <a:pt x="28" y="28"/>
                    </a:cubicBezTo>
                    <a:lnTo>
                      <a:pt x="28" y="55"/>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93" name="îṥľiḓê"/>
              <p:cNvSpPr/>
              <p:nvPr/>
            </p:nvSpPr>
            <p:spPr bwMode="auto">
              <a:xfrm>
                <a:off x="4021138" y="3451226"/>
                <a:ext cx="214313" cy="304800"/>
              </a:xfrm>
              <a:custGeom>
                <a:avLst/>
                <a:gdLst>
                  <a:gd name="T0" fmla="*/ 169 w 183"/>
                  <a:gd name="T1" fmla="*/ 261 h 261"/>
                  <a:gd name="T2" fmla="*/ 14 w 183"/>
                  <a:gd name="T3" fmla="*/ 261 h 261"/>
                  <a:gd name="T4" fmla="*/ 0 w 183"/>
                  <a:gd name="T5" fmla="*/ 247 h 261"/>
                  <a:gd name="T6" fmla="*/ 0 w 183"/>
                  <a:gd name="T7" fmla="*/ 92 h 261"/>
                  <a:gd name="T8" fmla="*/ 91 w 183"/>
                  <a:gd name="T9" fmla="*/ 0 h 261"/>
                  <a:gd name="T10" fmla="*/ 183 w 183"/>
                  <a:gd name="T11" fmla="*/ 92 h 261"/>
                  <a:gd name="T12" fmla="*/ 183 w 183"/>
                  <a:gd name="T13" fmla="*/ 247 h 261"/>
                  <a:gd name="T14" fmla="*/ 169 w 183"/>
                  <a:gd name="T15" fmla="*/ 261 h 261"/>
                  <a:gd name="T16" fmla="*/ 28 w 183"/>
                  <a:gd name="T17" fmla="*/ 233 h 261"/>
                  <a:gd name="T18" fmla="*/ 155 w 183"/>
                  <a:gd name="T19" fmla="*/ 233 h 261"/>
                  <a:gd name="T20" fmla="*/ 155 w 183"/>
                  <a:gd name="T21" fmla="*/ 92 h 261"/>
                  <a:gd name="T22" fmla="*/ 91 w 183"/>
                  <a:gd name="T23" fmla="*/ 28 h 261"/>
                  <a:gd name="T24" fmla="*/ 28 w 183"/>
                  <a:gd name="T25" fmla="*/ 92 h 261"/>
                  <a:gd name="T26" fmla="*/ 28 w 183"/>
                  <a:gd name="T27" fmla="*/ 233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3" h="261">
                    <a:moveTo>
                      <a:pt x="169" y="261"/>
                    </a:moveTo>
                    <a:cubicBezTo>
                      <a:pt x="14" y="261"/>
                      <a:pt x="14" y="261"/>
                      <a:pt x="14" y="261"/>
                    </a:cubicBezTo>
                    <a:cubicBezTo>
                      <a:pt x="6" y="261"/>
                      <a:pt x="0" y="255"/>
                      <a:pt x="0" y="247"/>
                    </a:cubicBezTo>
                    <a:cubicBezTo>
                      <a:pt x="0" y="92"/>
                      <a:pt x="0" y="92"/>
                      <a:pt x="0" y="92"/>
                    </a:cubicBezTo>
                    <a:cubicBezTo>
                      <a:pt x="0" y="41"/>
                      <a:pt x="41" y="0"/>
                      <a:pt x="91" y="0"/>
                    </a:cubicBezTo>
                    <a:cubicBezTo>
                      <a:pt x="142" y="0"/>
                      <a:pt x="183" y="41"/>
                      <a:pt x="183" y="92"/>
                    </a:cubicBezTo>
                    <a:cubicBezTo>
                      <a:pt x="183" y="247"/>
                      <a:pt x="183" y="247"/>
                      <a:pt x="183" y="247"/>
                    </a:cubicBezTo>
                    <a:cubicBezTo>
                      <a:pt x="183" y="255"/>
                      <a:pt x="177" y="261"/>
                      <a:pt x="169" y="261"/>
                    </a:cubicBezTo>
                    <a:close/>
                    <a:moveTo>
                      <a:pt x="28" y="233"/>
                    </a:moveTo>
                    <a:cubicBezTo>
                      <a:pt x="155" y="233"/>
                      <a:pt x="155" y="233"/>
                      <a:pt x="155" y="233"/>
                    </a:cubicBezTo>
                    <a:cubicBezTo>
                      <a:pt x="155" y="92"/>
                      <a:pt x="155" y="92"/>
                      <a:pt x="155" y="92"/>
                    </a:cubicBezTo>
                    <a:cubicBezTo>
                      <a:pt x="155" y="56"/>
                      <a:pt x="127" y="28"/>
                      <a:pt x="91" y="28"/>
                    </a:cubicBezTo>
                    <a:cubicBezTo>
                      <a:pt x="56" y="28"/>
                      <a:pt x="28" y="56"/>
                      <a:pt x="28" y="92"/>
                    </a:cubicBezTo>
                    <a:lnTo>
                      <a:pt x="28" y="23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94" name="iş1íḑé"/>
              <p:cNvSpPr/>
              <p:nvPr/>
            </p:nvSpPr>
            <p:spPr bwMode="auto">
              <a:xfrm>
                <a:off x="4335463" y="3451226"/>
                <a:ext cx="214313" cy="304800"/>
              </a:xfrm>
              <a:custGeom>
                <a:avLst/>
                <a:gdLst>
                  <a:gd name="T0" fmla="*/ 170 w 184"/>
                  <a:gd name="T1" fmla="*/ 261 h 261"/>
                  <a:gd name="T2" fmla="*/ 14 w 184"/>
                  <a:gd name="T3" fmla="*/ 261 h 261"/>
                  <a:gd name="T4" fmla="*/ 0 w 184"/>
                  <a:gd name="T5" fmla="*/ 247 h 261"/>
                  <a:gd name="T6" fmla="*/ 0 w 184"/>
                  <a:gd name="T7" fmla="*/ 92 h 261"/>
                  <a:gd name="T8" fmla="*/ 92 w 184"/>
                  <a:gd name="T9" fmla="*/ 0 h 261"/>
                  <a:gd name="T10" fmla="*/ 184 w 184"/>
                  <a:gd name="T11" fmla="*/ 92 h 261"/>
                  <a:gd name="T12" fmla="*/ 184 w 184"/>
                  <a:gd name="T13" fmla="*/ 247 h 261"/>
                  <a:gd name="T14" fmla="*/ 170 w 184"/>
                  <a:gd name="T15" fmla="*/ 261 h 261"/>
                  <a:gd name="T16" fmla="*/ 28 w 184"/>
                  <a:gd name="T17" fmla="*/ 233 h 261"/>
                  <a:gd name="T18" fmla="*/ 156 w 184"/>
                  <a:gd name="T19" fmla="*/ 233 h 261"/>
                  <a:gd name="T20" fmla="*/ 156 w 184"/>
                  <a:gd name="T21" fmla="*/ 92 h 261"/>
                  <a:gd name="T22" fmla="*/ 92 w 184"/>
                  <a:gd name="T23" fmla="*/ 28 h 261"/>
                  <a:gd name="T24" fmla="*/ 28 w 184"/>
                  <a:gd name="T25" fmla="*/ 92 h 261"/>
                  <a:gd name="T26" fmla="*/ 28 w 184"/>
                  <a:gd name="T27" fmla="*/ 233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4" h="261">
                    <a:moveTo>
                      <a:pt x="170" y="261"/>
                    </a:moveTo>
                    <a:cubicBezTo>
                      <a:pt x="14" y="261"/>
                      <a:pt x="14" y="261"/>
                      <a:pt x="14" y="261"/>
                    </a:cubicBezTo>
                    <a:cubicBezTo>
                      <a:pt x="7" y="261"/>
                      <a:pt x="0" y="255"/>
                      <a:pt x="0" y="247"/>
                    </a:cubicBezTo>
                    <a:cubicBezTo>
                      <a:pt x="0" y="92"/>
                      <a:pt x="0" y="92"/>
                      <a:pt x="0" y="92"/>
                    </a:cubicBezTo>
                    <a:cubicBezTo>
                      <a:pt x="0" y="41"/>
                      <a:pt x="41" y="0"/>
                      <a:pt x="92" y="0"/>
                    </a:cubicBezTo>
                    <a:cubicBezTo>
                      <a:pt x="143" y="0"/>
                      <a:pt x="184" y="41"/>
                      <a:pt x="184" y="92"/>
                    </a:cubicBezTo>
                    <a:cubicBezTo>
                      <a:pt x="184" y="247"/>
                      <a:pt x="184" y="247"/>
                      <a:pt x="184" y="247"/>
                    </a:cubicBezTo>
                    <a:cubicBezTo>
                      <a:pt x="184" y="255"/>
                      <a:pt x="177" y="261"/>
                      <a:pt x="170" y="261"/>
                    </a:cubicBezTo>
                    <a:close/>
                    <a:moveTo>
                      <a:pt x="28" y="233"/>
                    </a:moveTo>
                    <a:cubicBezTo>
                      <a:pt x="156" y="233"/>
                      <a:pt x="156" y="233"/>
                      <a:pt x="156" y="233"/>
                    </a:cubicBezTo>
                    <a:cubicBezTo>
                      <a:pt x="156" y="92"/>
                      <a:pt x="156" y="92"/>
                      <a:pt x="156" y="92"/>
                    </a:cubicBezTo>
                    <a:cubicBezTo>
                      <a:pt x="156" y="56"/>
                      <a:pt x="127" y="28"/>
                      <a:pt x="92" y="28"/>
                    </a:cubicBezTo>
                    <a:cubicBezTo>
                      <a:pt x="57" y="28"/>
                      <a:pt x="28" y="56"/>
                      <a:pt x="28" y="92"/>
                    </a:cubicBezTo>
                    <a:lnTo>
                      <a:pt x="28" y="23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95" name="îṥ1îḍê"/>
              <p:cNvSpPr/>
              <p:nvPr/>
            </p:nvSpPr>
            <p:spPr bwMode="auto">
              <a:xfrm>
                <a:off x="4649788" y="3451226"/>
                <a:ext cx="214313" cy="304800"/>
              </a:xfrm>
              <a:custGeom>
                <a:avLst/>
                <a:gdLst>
                  <a:gd name="T0" fmla="*/ 169 w 183"/>
                  <a:gd name="T1" fmla="*/ 261 h 261"/>
                  <a:gd name="T2" fmla="*/ 14 w 183"/>
                  <a:gd name="T3" fmla="*/ 261 h 261"/>
                  <a:gd name="T4" fmla="*/ 0 w 183"/>
                  <a:gd name="T5" fmla="*/ 247 h 261"/>
                  <a:gd name="T6" fmla="*/ 0 w 183"/>
                  <a:gd name="T7" fmla="*/ 92 h 261"/>
                  <a:gd name="T8" fmla="*/ 92 w 183"/>
                  <a:gd name="T9" fmla="*/ 0 h 261"/>
                  <a:gd name="T10" fmla="*/ 183 w 183"/>
                  <a:gd name="T11" fmla="*/ 92 h 261"/>
                  <a:gd name="T12" fmla="*/ 183 w 183"/>
                  <a:gd name="T13" fmla="*/ 247 h 261"/>
                  <a:gd name="T14" fmla="*/ 169 w 183"/>
                  <a:gd name="T15" fmla="*/ 261 h 261"/>
                  <a:gd name="T16" fmla="*/ 28 w 183"/>
                  <a:gd name="T17" fmla="*/ 233 h 261"/>
                  <a:gd name="T18" fmla="*/ 155 w 183"/>
                  <a:gd name="T19" fmla="*/ 233 h 261"/>
                  <a:gd name="T20" fmla="*/ 155 w 183"/>
                  <a:gd name="T21" fmla="*/ 92 h 261"/>
                  <a:gd name="T22" fmla="*/ 92 w 183"/>
                  <a:gd name="T23" fmla="*/ 28 h 261"/>
                  <a:gd name="T24" fmla="*/ 28 w 183"/>
                  <a:gd name="T25" fmla="*/ 92 h 261"/>
                  <a:gd name="T26" fmla="*/ 28 w 183"/>
                  <a:gd name="T27" fmla="*/ 233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3" h="261">
                    <a:moveTo>
                      <a:pt x="169" y="261"/>
                    </a:moveTo>
                    <a:cubicBezTo>
                      <a:pt x="14" y="261"/>
                      <a:pt x="14" y="261"/>
                      <a:pt x="14" y="261"/>
                    </a:cubicBezTo>
                    <a:cubicBezTo>
                      <a:pt x="6" y="261"/>
                      <a:pt x="0" y="255"/>
                      <a:pt x="0" y="247"/>
                    </a:cubicBezTo>
                    <a:cubicBezTo>
                      <a:pt x="0" y="92"/>
                      <a:pt x="0" y="92"/>
                      <a:pt x="0" y="92"/>
                    </a:cubicBezTo>
                    <a:cubicBezTo>
                      <a:pt x="0" y="41"/>
                      <a:pt x="41" y="0"/>
                      <a:pt x="92" y="0"/>
                    </a:cubicBezTo>
                    <a:cubicBezTo>
                      <a:pt x="142" y="0"/>
                      <a:pt x="183" y="41"/>
                      <a:pt x="183" y="92"/>
                    </a:cubicBezTo>
                    <a:cubicBezTo>
                      <a:pt x="183" y="247"/>
                      <a:pt x="183" y="247"/>
                      <a:pt x="183" y="247"/>
                    </a:cubicBezTo>
                    <a:cubicBezTo>
                      <a:pt x="183" y="255"/>
                      <a:pt x="177" y="261"/>
                      <a:pt x="169" y="261"/>
                    </a:cubicBezTo>
                    <a:close/>
                    <a:moveTo>
                      <a:pt x="28" y="233"/>
                    </a:moveTo>
                    <a:cubicBezTo>
                      <a:pt x="155" y="233"/>
                      <a:pt x="155" y="233"/>
                      <a:pt x="155" y="233"/>
                    </a:cubicBezTo>
                    <a:cubicBezTo>
                      <a:pt x="155" y="92"/>
                      <a:pt x="155" y="92"/>
                      <a:pt x="155" y="92"/>
                    </a:cubicBezTo>
                    <a:cubicBezTo>
                      <a:pt x="155" y="56"/>
                      <a:pt x="127" y="28"/>
                      <a:pt x="92" y="28"/>
                    </a:cubicBezTo>
                    <a:cubicBezTo>
                      <a:pt x="56" y="28"/>
                      <a:pt x="28" y="56"/>
                      <a:pt x="28" y="92"/>
                    </a:cubicBezTo>
                    <a:lnTo>
                      <a:pt x="28" y="23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96" name="išḷíďé"/>
              <p:cNvSpPr/>
              <p:nvPr/>
            </p:nvSpPr>
            <p:spPr bwMode="auto">
              <a:xfrm>
                <a:off x="4021138" y="3863976"/>
                <a:ext cx="214313" cy="304800"/>
              </a:xfrm>
              <a:custGeom>
                <a:avLst/>
                <a:gdLst>
                  <a:gd name="T0" fmla="*/ 169 w 183"/>
                  <a:gd name="T1" fmla="*/ 262 h 262"/>
                  <a:gd name="T2" fmla="*/ 14 w 183"/>
                  <a:gd name="T3" fmla="*/ 262 h 262"/>
                  <a:gd name="T4" fmla="*/ 0 w 183"/>
                  <a:gd name="T5" fmla="*/ 248 h 262"/>
                  <a:gd name="T6" fmla="*/ 0 w 183"/>
                  <a:gd name="T7" fmla="*/ 92 h 262"/>
                  <a:gd name="T8" fmla="*/ 91 w 183"/>
                  <a:gd name="T9" fmla="*/ 0 h 262"/>
                  <a:gd name="T10" fmla="*/ 183 w 183"/>
                  <a:gd name="T11" fmla="*/ 92 h 262"/>
                  <a:gd name="T12" fmla="*/ 183 w 183"/>
                  <a:gd name="T13" fmla="*/ 248 h 262"/>
                  <a:gd name="T14" fmla="*/ 169 w 183"/>
                  <a:gd name="T15" fmla="*/ 262 h 262"/>
                  <a:gd name="T16" fmla="*/ 28 w 183"/>
                  <a:gd name="T17" fmla="*/ 234 h 262"/>
                  <a:gd name="T18" fmla="*/ 155 w 183"/>
                  <a:gd name="T19" fmla="*/ 234 h 262"/>
                  <a:gd name="T20" fmla="*/ 155 w 183"/>
                  <a:gd name="T21" fmla="*/ 92 h 262"/>
                  <a:gd name="T22" fmla="*/ 91 w 183"/>
                  <a:gd name="T23" fmla="*/ 28 h 262"/>
                  <a:gd name="T24" fmla="*/ 28 w 183"/>
                  <a:gd name="T25" fmla="*/ 92 h 262"/>
                  <a:gd name="T26" fmla="*/ 28 w 183"/>
                  <a:gd name="T27" fmla="*/ 234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3" h="262">
                    <a:moveTo>
                      <a:pt x="169" y="262"/>
                    </a:moveTo>
                    <a:cubicBezTo>
                      <a:pt x="14" y="262"/>
                      <a:pt x="14" y="262"/>
                      <a:pt x="14" y="262"/>
                    </a:cubicBezTo>
                    <a:cubicBezTo>
                      <a:pt x="6" y="262"/>
                      <a:pt x="0" y="255"/>
                      <a:pt x="0" y="248"/>
                    </a:cubicBezTo>
                    <a:cubicBezTo>
                      <a:pt x="0" y="92"/>
                      <a:pt x="0" y="92"/>
                      <a:pt x="0" y="92"/>
                    </a:cubicBezTo>
                    <a:cubicBezTo>
                      <a:pt x="0" y="41"/>
                      <a:pt x="41" y="0"/>
                      <a:pt x="91" y="0"/>
                    </a:cubicBezTo>
                    <a:cubicBezTo>
                      <a:pt x="142" y="0"/>
                      <a:pt x="183" y="41"/>
                      <a:pt x="183" y="92"/>
                    </a:cubicBezTo>
                    <a:cubicBezTo>
                      <a:pt x="183" y="248"/>
                      <a:pt x="183" y="248"/>
                      <a:pt x="183" y="248"/>
                    </a:cubicBezTo>
                    <a:cubicBezTo>
                      <a:pt x="183" y="255"/>
                      <a:pt x="177" y="262"/>
                      <a:pt x="169" y="262"/>
                    </a:cubicBezTo>
                    <a:close/>
                    <a:moveTo>
                      <a:pt x="28" y="234"/>
                    </a:moveTo>
                    <a:cubicBezTo>
                      <a:pt x="155" y="234"/>
                      <a:pt x="155" y="234"/>
                      <a:pt x="155" y="234"/>
                    </a:cubicBezTo>
                    <a:cubicBezTo>
                      <a:pt x="155" y="92"/>
                      <a:pt x="155" y="92"/>
                      <a:pt x="155" y="92"/>
                    </a:cubicBezTo>
                    <a:cubicBezTo>
                      <a:pt x="155" y="57"/>
                      <a:pt x="127" y="28"/>
                      <a:pt x="91" y="28"/>
                    </a:cubicBezTo>
                    <a:cubicBezTo>
                      <a:pt x="56" y="28"/>
                      <a:pt x="28" y="57"/>
                      <a:pt x="28" y="92"/>
                    </a:cubicBezTo>
                    <a:lnTo>
                      <a:pt x="28" y="234"/>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97" name="íšļïḋê"/>
              <p:cNvSpPr/>
              <p:nvPr/>
            </p:nvSpPr>
            <p:spPr bwMode="auto">
              <a:xfrm>
                <a:off x="4335463" y="3863976"/>
                <a:ext cx="214313" cy="304800"/>
              </a:xfrm>
              <a:custGeom>
                <a:avLst/>
                <a:gdLst>
                  <a:gd name="T0" fmla="*/ 170 w 184"/>
                  <a:gd name="T1" fmla="*/ 262 h 262"/>
                  <a:gd name="T2" fmla="*/ 14 w 184"/>
                  <a:gd name="T3" fmla="*/ 262 h 262"/>
                  <a:gd name="T4" fmla="*/ 0 w 184"/>
                  <a:gd name="T5" fmla="*/ 248 h 262"/>
                  <a:gd name="T6" fmla="*/ 0 w 184"/>
                  <a:gd name="T7" fmla="*/ 92 h 262"/>
                  <a:gd name="T8" fmla="*/ 92 w 184"/>
                  <a:gd name="T9" fmla="*/ 0 h 262"/>
                  <a:gd name="T10" fmla="*/ 184 w 184"/>
                  <a:gd name="T11" fmla="*/ 92 h 262"/>
                  <a:gd name="T12" fmla="*/ 184 w 184"/>
                  <a:gd name="T13" fmla="*/ 248 h 262"/>
                  <a:gd name="T14" fmla="*/ 170 w 184"/>
                  <a:gd name="T15" fmla="*/ 262 h 262"/>
                  <a:gd name="T16" fmla="*/ 28 w 184"/>
                  <a:gd name="T17" fmla="*/ 234 h 262"/>
                  <a:gd name="T18" fmla="*/ 156 w 184"/>
                  <a:gd name="T19" fmla="*/ 234 h 262"/>
                  <a:gd name="T20" fmla="*/ 156 w 184"/>
                  <a:gd name="T21" fmla="*/ 92 h 262"/>
                  <a:gd name="T22" fmla="*/ 92 w 184"/>
                  <a:gd name="T23" fmla="*/ 28 h 262"/>
                  <a:gd name="T24" fmla="*/ 28 w 184"/>
                  <a:gd name="T25" fmla="*/ 92 h 262"/>
                  <a:gd name="T26" fmla="*/ 28 w 184"/>
                  <a:gd name="T27" fmla="*/ 234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4" h="262">
                    <a:moveTo>
                      <a:pt x="170" y="262"/>
                    </a:moveTo>
                    <a:cubicBezTo>
                      <a:pt x="14" y="262"/>
                      <a:pt x="14" y="262"/>
                      <a:pt x="14" y="262"/>
                    </a:cubicBezTo>
                    <a:cubicBezTo>
                      <a:pt x="7" y="262"/>
                      <a:pt x="0" y="255"/>
                      <a:pt x="0" y="248"/>
                    </a:cubicBezTo>
                    <a:cubicBezTo>
                      <a:pt x="0" y="92"/>
                      <a:pt x="0" y="92"/>
                      <a:pt x="0" y="92"/>
                    </a:cubicBezTo>
                    <a:cubicBezTo>
                      <a:pt x="0" y="41"/>
                      <a:pt x="41" y="0"/>
                      <a:pt x="92" y="0"/>
                    </a:cubicBezTo>
                    <a:cubicBezTo>
                      <a:pt x="143" y="0"/>
                      <a:pt x="184" y="41"/>
                      <a:pt x="184" y="92"/>
                    </a:cubicBezTo>
                    <a:cubicBezTo>
                      <a:pt x="184" y="248"/>
                      <a:pt x="184" y="248"/>
                      <a:pt x="184" y="248"/>
                    </a:cubicBezTo>
                    <a:cubicBezTo>
                      <a:pt x="184" y="255"/>
                      <a:pt x="177" y="262"/>
                      <a:pt x="170" y="262"/>
                    </a:cubicBezTo>
                    <a:close/>
                    <a:moveTo>
                      <a:pt x="28" y="234"/>
                    </a:moveTo>
                    <a:cubicBezTo>
                      <a:pt x="156" y="234"/>
                      <a:pt x="156" y="234"/>
                      <a:pt x="156" y="234"/>
                    </a:cubicBezTo>
                    <a:cubicBezTo>
                      <a:pt x="156" y="92"/>
                      <a:pt x="156" y="92"/>
                      <a:pt x="156" y="92"/>
                    </a:cubicBezTo>
                    <a:cubicBezTo>
                      <a:pt x="156" y="57"/>
                      <a:pt x="127" y="28"/>
                      <a:pt x="92" y="28"/>
                    </a:cubicBezTo>
                    <a:cubicBezTo>
                      <a:pt x="57" y="28"/>
                      <a:pt x="28" y="57"/>
                      <a:pt x="28" y="92"/>
                    </a:cubicBezTo>
                    <a:lnTo>
                      <a:pt x="28" y="234"/>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98" name="ïślïdè"/>
              <p:cNvSpPr/>
              <p:nvPr/>
            </p:nvSpPr>
            <p:spPr bwMode="auto">
              <a:xfrm>
                <a:off x="4649788" y="3863976"/>
                <a:ext cx="214313" cy="304800"/>
              </a:xfrm>
              <a:custGeom>
                <a:avLst/>
                <a:gdLst>
                  <a:gd name="T0" fmla="*/ 169 w 183"/>
                  <a:gd name="T1" fmla="*/ 262 h 262"/>
                  <a:gd name="T2" fmla="*/ 14 w 183"/>
                  <a:gd name="T3" fmla="*/ 262 h 262"/>
                  <a:gd name="T4" fmla="*/ 0 w 183"/>
                  <a:gd name="T5" fmla="*/ 248 h 262"/>
                  <a:gd name="T6" fmla="*/ 0 w 183"/>
                  <a:gd name="T7" fmla="*/ 92 h 262"/>
                  <a:gd name="T8" fmla="*/ 92 w 183"/>
                  <a:gd name="T9" fmla="*/ 0 h 262"/>
                  <a:gd name="T10" fmla="*/ 183 w 183"/>
                  <a:gd name="T11" fmla="*/ 92 h 262"/>
                  <a:gd name="T12" fmla="*/ 183 w 183"/>
                  <a:gd name="T13" fmla="*/ 248 h 262"/>
                  <a:gd name="T14" fmla="*/ 169 w 183"/>
                  <a:gd name="T15" fmla="*/ 262 h 262"/>
                  <a:gd name="T16" fmla="*/ 28 w 183"/>
                  <a:gd name="T17" fmla="*/ 234 h 262"/>
                  <a:gd name="T18" fmla="*/ 155 w 183"/>
                  <a:gd name="T19" fmla="*/ 234 h 262"/>
                  <a:gd name="T20" fmla="*/ 155 w 183"/>
                  <a:gd name="T21" fmla="*/ 92 h 262"/>
                  <a:gd name="T22" fmla="*/ 92 w 183"/>
                  <a:gd name="T23" fmla="*/ 28 h 262"/>
                  <a:gd name="T24" fmla="*/ 28 w 183"/>
                  <a:gd name="T25" fmla="*/ 92 h 262"/>
                  <a:gd name="T26" fmla="*/ 28 w 183"/>
                  <a:gd name="T27" fmla="*/ 234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3" h="262">
                    <a:moveTo>
                      <a:pt x="169" y="262"/>
                    </a:moveTo>
                    <a:cubicBezTo>
                      <a:pt x="14" y="262"/>
                      <a:pt x="14" y="262"/>
                      <a:pt x="14" y="262"/>
                    </a:cubicBezTo>
                    <a:cubicBezTo>
                      <a:pt x="6" y="262"/>
                      <a:pt x="0" y="255"/>
                      <a:pt x="0" y="248"/>
                    </a:cubicBezTo>
                    <a:cubicBezTo>
                      <a:pt x="0" y="92"/>
                      <a:pt x="0" y="92"/>
                      <a:pt x="0" y="92"/>
                    </a:cubicBezTo>
                    <a:cubicBezTo>
                      <a:pt x="0" y="41"/>
                      <a:pt x="41" y="0"/>
                      <a:pt x="92" y="0"/>
                    </a:cubicBezTo>
                    <a:cubicBezTo>
                      <a:pt x="142" y="0"/>
                      <a:pt x="183" y="41"/>
                      <a:pt x="183" y="92"/>
                    </a:cubicBezTo>
                    <a:cubicBezTo>
                      <a:pt x="183" y="248"/>
                      <a:pt x="183" y="248"/>
                      <a:pt x="183" y="248"/>
                    </a:cubicBezTo>
                    <a:cubicBezTo>
                      <a:pt x="183" y="255"/>
                      <a:pt x="177" y="262"/>
                      <a:pt x="169" y="262"/>
                    </a:cubicBezTo>
                    <a:close/>
                    <a:moveTo>
                      <a:pt x="28" y="234"/>
                    </a:moveTo>
                    <a:cubicBezTo>
                      <a:pt x="155" y="234"/>
                      <a:pt x="155" y="234"/>
                      <a:pt x="155" y="234"/>
                    </a:cubicBezTo>
                    <a:cubicBezTo>
                      <a:pt x="155" y="92"/>
                      <a:pt x="155" y="92"/>
                      <a:pt x="155" y="92"/>
                    </a:cubicBezTo>
                    <a:cubicBezTo>
                      <a:pt x="155" y="57"/>
                      <a:pt x="127" y="28"/>
                      <a:pt x="92" y="28"/>
                    </a:cubicBezTo>
                    <a:cubicBezTo>
                      <a:pt x="56" y="28"/>
                      <a:pt x="28" y="57"/>
                      <a:pt x="28" y="92"/>
                    </a:cubicBezTo>
                    <a:lnTo>
                      <a:pt x="28" y="234"/>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99" name="ïśliďê"/>
              <p:cNvSpPr/>
              <p:nvPr/>
            </p:nvSpPr>
            <p:spPr bwMode="auto">
              <a:xfrm>
                <a:off x="4021138" y="4275138"/>
                <a:ext cx="214313" cy="306388"/>
              </a:xfrm>
              <a:custGeom>
                <a:avLst/>
                <a:gdLst>
                  <a:gd name="T0" fmla="*/ 169 w 183"/>
                  <a:gd name="T1" fmla="*/ 262 h 262"/>
                  <a:gd name="T2" fmla="*/ 14 w 183"/>
                  <a:gd name="T3" fmla="*/ 262 h 262"/>
                  <a:gd name="T4" fmla="*/ 0 w 183"/>
                  <a:gd name="T5" fmla="*/ 248 h 262"/>
                  <a:gd name="T6" fmla="*/ 0 w 183"/>
                  <a:gd name="T7" fmla="*/ 92 h 262"/>
                  <a:gd name="T8" fmla="*/ 91 w 183"/>
                  <a:gd name="T9" fmla="*/ 0 h 262"/>
                  <a:gd name="T10" fmla="*/ 183 w 183"/>
                  <a:gd name="T11" fmla="*/ 92 h 262"/>
                  <a:gd name="T12" fmla="*/ 183 w 183"/>
                  <a:gd name="T13" fmla="*/ 248 h 262"/>
                  <a:gd name="T14" fmla="*/ 169 w 183"/>
                  <a:gd name="T15" fmla="*/ 262 h 262"/>
                  <a:gd name="T16" fmla="*/ 28 w 183"/>
                  <a:gd name="T17" fmla="*/ 234 h 262"/>
                  <a:gd name="T18" fmla="*/ 155 w 183"/>
                  <a:gd name="T19" fmla="*/ 234 h 262"/>
                  <a:gd name="T20" fmla="*/ 155 w 183"/>
                  <a:gd name="T21" fmla="*/ 92 h 262"/>
                  <a:gd name="T22" fmla="*/ 91 w 183"/>
                  <a:gd name="T23" fmla="*/ 28 h 262"/>
                  <a:gd name="T24" fmla="*/ 28 w 183"/>
                  <a:gd name="T25" fmla="*/ 92 h 262"/>
                  <a:gd name="T26" fmla="*/ 28 w 183"/>
                  <a:gd name="T27" fmla="*/ 234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3" h="262">
                    <a:moveTo>
                      <a:pt x="169" y="262"/>
                    </a:moveTo>
                    <a:cubicBezTo>
                      <a:pt x="14" y="262"/>
                      <a:pt x="14" y="262"/>
                      <a:pt x="14" y="262"/>
                    </a:cubicBezTo>
                    <a:cubicBezTo>
                      <a:pt x="6" y="262"/>
                      <a:pt x="0" y="255"/>
                      <a:pt x="0" y="248"/>
                    </a:cubicBezTo>
                    <a:cubicBezTo>
                      <a:pt x="0" y="92"/>
                      <a:pt x="0" y="92"/>
                      <a:pt x="0" y="92"/>
                    </a:cubicBezTo>
                    <a:cubicBezTo>
                      <a:pt x="0" y="41"/>
                      <a:pt x="41" y="0"/>
                      <a:pt x="91" y="0"/>
                    </a:cubicBezTo>
                    <a:cubicBezTo>
                      <a:pt x="142" y="0"/>
                      <a:pt x="183" y="41"/>
                      <a:pt x="183" y="92"/>
                    </a:cubicBezTo>
                    <a:cubicBezTo>
                      <a:pt x="183" y="248"/>
                      <a:pt x="183" y="248"/>
                      <a:pt x="183" y="248"/>
                    </a:cubicBezTo>
                    <a:cubicBezTo>
                      <a:pt x="183" y="255"/>
                      <a:pt x="177" y="262"/>
                      <a:pt x="169" y="262"/>
                    </a:cubicBezTo>
                    <a:close/>
                    <a:moveTo>
                      <a:pt x="28" y="234"/>
                    </a:moveTo>
                    <a:cubicBezTo>
                      <a:pt x="155" y="234"/>
                      <a:pt x="155" y="234"/>
                      <a:pt x="155" y="234"/>
                    </a:cubicBezTo>
                    <a:cubicBezTo>
                      <a:pt x="155" y="92"/>
                      <a:pt x="155" y="92"/>
                      <a:pt x="155" y="92"/>
                    </a:cubicBezTo>
                    <a:cubicBezTo>
                      <a:pt x="155" y="57"/>
                      <a:pt x="127" y="28"/>
                      <a:pt x="91" y="28"/>
                    </a:cubicBezTo>
                    <a:cubicBezTo>
                      <a:pt x="56" y="28"/>
                      <a:pt x="28" y="57"/>
                      <a:pt x="28" y="92"/>
                    </a:cubicBezTo>
                    <a:lnTo>
                      <a:pt x="28" y="234"/>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00" name="íṧlíḑê"/>
              <p:cNvSpPr/>
              <p:nvPr/>
            </p:nvSpPr>
            <p:spPr bwMode="auto">
              <a:xfrm>
                <a:off x="4335463" y="4275138"/>
                <a:ext cx="214313" cy="306388"/>
              </a:xfrm>
              <a:custGeom>
                <a:avLst/>
                <a:gdLst>
                  <a:gd name="T0" fmla="*/ 170 w 184"/>
                  <a:gd name="T1" fmla="*/ 262 h 262"/>
                  <a:gd name="T2" fmla="*/ 14 w 184"/>
                  <a:gd name="T3" fmla="*/ 262 h 262"/>
                  <a:gd name="T4" fmla="*/ 0 w 184"/>
                  <a:gd name="T5" fmla="*/ 248 h 262"/>
                  <a:gd name="T6" fmla="*/ 0 w 184"/>
                  <a:gd name="T7" fmla="*/ 92 h 262"/>
                  <a:gd name="T8" fmla="*/ 92 w 184"/>
                  <a:gd name="T9" fmla="*/ 0 h 262"/>
                  <a:gd name="T10" fmla="*/ 184 w 184"/>
                  <a:gd name="T11" fmla="*/ 92 h 262"/>
                  <a:gd name="T12" fmla="*/ 184 w 184"/>
                  <a:gd name="T13" fmla="*/ 248 h 262"/>
                  <a:gd name="T14" fmla="*/ 170 w 184"/>
                  <a:gd name="T15" fmla="*/ 262 h 262"/>
                  <a:gd name="T16" fmla="*/ 28 w 184"/>
                  <a:gd name="T17" fmla="*/ 234 h 262"/>
                  <a:gd name="T18" fmla="*/ 156 w 184"/>
                  <a:gd name="T19" fmla="*/ 234 h 262"/>
                  <a:gd name="T20" fmla="*/ 156 w 184"/>
                  <a:gd name="T21" fmla="*/ 92 h 262"/>
                  <a:gd name="T22" fmla="*/ 92 w 184"/>
                  <a:gd name="T23" fmla="*/ 28 h 262"/>
                  <a:gd name="T24" fmla="*/ 28 w 184"/>
                  <a:gd name="T25" fmla="*/ 92 h 262"/>
                  <a:gd name="T26" fmla="*/ 28 w 184"/>
                  <a:gd name="T27" fmla="*/ 234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4" h="262">
                    <a:moveTo>
                      <a:pt x="170" y="262"/>
                    </a:moveTo>
                    <a:cubicBezTo>
                      <a:pt x="14" y="262"/>
                      <a:pt x="14" y="262"/>
                      <a:pt x="14" y="262"/>
                    </a:cubicBezTo>
                    <a:cubicBezTo>
                      <a:pt x="7" y="262"/>
                      <a:pt x="0" y="255"/>
                      <a:pt x="0" y="248"/>
                    </a:cubicBezTo>
                    <a:cubicBezTo>
                      <a:pt x="0" y="92"/>
                      <a:pt x="0" y="92"/>
                      <a:pt x="0" y="92"/>
                    </a:cubicBezTo>
                    <a:cubicBezTo>
                      <a:pt x="0" y="41"/>
                      <a:pt x="41" y="0"/>
                      <a:pt x="92" y="0"/>
                    </a:cubicBezTo>
                    <a:cubicBezTo>
                      <a:pt x="143" y="0"/>
                      <a:pt x="184" y="41"/>
                      <a:pt x="184" y="92"/>
                    </a:cubicBezTo>
                    <a:cubicBezTo>
                      <a:pt x="184" y="248"/>
                      <a:pt x="184" y="248"/>
                      <a:pt x="184" y="248"/>
                    </a:cubicBezTo>
                    <a:cubicBezTo>
                      <a:pt x="184" y="255"/>
                      <a:pt x="177" y="262"/>
                      <a:pt x="170" y="262"/>
                    </a:cubicBezTo>
                    <a:close/>
                    <a:moveTo>
                      <a:pt x="28" y="234"/>
                    </a:moveTo>
                    <a:cubicBezTo>
                      <a:pt x="156" y="234"/>
                      <a:pt x="156" y="234"/>
                      <a:pt x="156" y="234"/>
                    </a:cubicBezTo>
                    <a:cubicBezTo>
                      <a:pt x="156" y="92"/>
                      <a:pt x="156" y="92"/>
                      <a:pt x="156" y="92"/>
                    </a:cubicBezTo>
                    <a:cubicBezTo>
                      <a:pt x="156" y="57"/>
                      <a:pt x="127" y="28"/>
                      <a:pt x="92" y="28"/>
                    </a:cubicBezTo>
                    <a:cubicBezTo>
                      <a:pt x="57" y="28"/>
                      <a:pt x="28" y="57"/>
                      <a:pt x="28" y="92"/>
                    </a:cubicBezTo>
                    <a:lnTo>
                      <a:pt x="28" y="234"/>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01" name="íṧḻïḓê"/>
              <p:cNvSpPr/>
              <p:nvPr/>
            </p:nvSpPr>
            <p:spPr bwMode="auto">
              <a:xfrm>
                <a:off x="4649788" y="4275138"/>
                <a:ext cx="214313" cy="306388"/>
              </a:xfrm>
              <a:custGeom>
                <a:avLst/>
                <a:gdLst>
                  <a:gd name="T0" fmla="*/ 169 w 183"/>
                  <a:gd name="T1" fmla="*/ 262 h 262"/>
                  <a:gd name="T2" fmla="*/ 14 w 183"/>
                  <a:gd name="T3" fmla="*/ 262 h 262"/>
                  <a:gd name="T4" fmla="*/ 0 w 183"/>
                  <a:gd name="T5" fmla="*/ 248 h 262"/>
                  <a:gd name="T6" fmla="*/ 0 w 183"/>
                  <a:gd name="T7" fmla="*/ 92 h 262"/>
                  <a:gd name="T8" fmla="*/ 92 w 183"/>
                  <a:gd name="T9" fmla="*/ 0 h 262"/>
                  <a:gd name="T10" fmla="*/ 183 w 183"/>
                  <a:gd name="T11" fmla="*/ 92 h 262"/>
                  <a:gd name="T12" fmla="*/ 183 w 183"/>
                  <a:gd name="T13" fmla="*/ 248 h 262"/>
                  <a:gd name="T14" fmla="*/ 169 w 183"/>
                  <a:gd name="T15" fmla="*/ 262 h 262"/>
                  <a:gd name="T16" fmla="*/ 28 w 183"/>
                  <a:gd name="T17" fmla="*/ 234 h 262"/>
                  <a:gd name="T18" fmla="*/ 155 w 183"/>
                  <a:gd name="T19" fmla="*/ 234 h 262"/>
                  <a:gd name="T20" fmla="*/ 155 w 183"/>
                  <a:gd name="T21" fmla="*/ 92 h 262"/>
                  <a:gd name="T22" fmla="*/ 92 w 183"/>
                  <a:gd name="T23" fmla="*/ 28 h 262"/>
                  <a:gd name="T24" fmla="*/ 28 w 183"/>
                  <a:gd name="T25" fmla="*/ 92 h 262"/>
                  <a:gd name="T26" fmla="*/ 28 w 183"/>
                  <a:gd name="T27" fmla="*/ 234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3" h="262">
                    <a:moveTo>
                      <a:pt x="169" y="262"/>
                    </a:moveTo>
                    <a:cubicBezTo>
                      <a:pt x="14" y="262"/>
                      <a:pt x="14" y="262"/>
                      <a:pt x="14" y="262"/>
                    </a:cubicBezTo>
                    <a:cubicBezTo>
                      <a:pt x="6" y="262"/>
                      <a:pt x="0" y="255"/>
                      <a:pt x="0" y="248"/>
                    </a:cubicBezTo>
                    <a:cubicBezTo>
                      <a:pt x="0" y="92"/>
                      <a:pt x="0" y="92"/>
                      <a:pt x="0" y="92"/>
                    </a:cubicBezTo>
                    <a:cubicBezTo>
                      <a:pt x="0" y="41"/>
                      <a:pt x="41" y="0"/>
                      <a:pt x="92" y="0"/>
                    </a:cubicBezTo>
                    <a:cubicBezTo>
                      <a:pt x="142" y="0"/>
                      <a:pt x="183" y="41"/>
                      <a:pt x="183" y="92"/>
                    </a:cubicBezTo>
                    <a:cubicBezTo>
                      <a:pt x="183" y="248"/>
                      <a:pt x="183" y="248"/>
                      <a:pt x="183" y="248"/>
                    </a:cubicBezTo>
                    <a:cubicBezTo>
                      <a:pt x="183" y="255"/>
                      <a:pt x="177" y="262"/>
                      <a:pt x="169" y="262"/>
                    </a:cubicBezTo>
                    <a:close/>
                    <a:moveTo>
                      <a:pt x="28" y="234"/>
                    </a:moveTo>
                    <a:cubicBezTo>
                      <a:pt x="155" y="234"/>
                      <a:pt x="155" y="234"/>
                      <a:pt x="155" y="234"/>
                    </a:cubicBezTo>
                    <a:cubicBezTo>
                      <a:pt x="155" y="92"/>
                      <a:pt x="155" y="92"/>
                      <a:pt x="155" y="92"/>
                    </a:cubicBezTo>
                    <a:cubicBezTo>
                      <a:pt x="155" y="57"/>
                      <a:pt x="127" y="28"/>
                      <a:pt x="92" y="28"/>
                    </a:cubicBezTo>
                    <a:cubicBezTo>
                      <a:pt x="56" y="28"/>
                      <a:pt x="28" y="57"/>
                      <a:pt x="28" y="92"/>
                    </a:cubicBezTo>
                    <a:lnTo>
                      <a:pt x="28" y="234"/>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02" name="îśļïḓê"/>
              <p:cNvSpPr/>
              <p:nvPr/>
            </p:nvSpPr>
            <p:spPr bwMode="auto">
              <a:xfrm>
                <a:off x="4059238" y="4687888"/>
                <a:ext cx="244475" cy="4016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1003" name="íśļiḍe"/>
              <p:cNvSpPr/>
              <p:nvPr/>
            </p:nvSpPr>
            <p:spPr bwMode="auto">
              <a:xfrm>
                <a:off x="4043363" y="4670426"/>
                <a:ext cx="276225" cy="434975"/>
              </a:xfrm>
              <a:custGeom>
                <a:avLst/>
                <a:gdLst>
                  <a:gd name="T0" fmla="*/ 223 w 237"/>
                  <a:gd name="T1" fmla="*/ 372 h 372"/>
                  <a:gd name="T2" fmla="*/ 14 w 237"/>
                  <a:gd name="T3" fmla="*/ 372 h 372"/>
                  <a:gd name="T4" fmla="*/ 0 w 237"/>
                  <a:gd name="T5" fmla="*/ 358 h 372"/>
                  <a:gd name="T6" fmla="*/ 0 w 237"/>
                  <a:gd name="T7" fmla="*/ 14 h 372"/>
                  <a:gd name="T8" fmla="*/ 14 w 237"/>
                  <a:gd name="T9" fmla="*/ 0 h 372"/>
                  <a:gd name="T10" fmla="*/ 223 w 237"/>
                  <a:gd name="T11" fmla="*/ 0 h 372"/>
                  <a:gd name="T12" fmla="*/ 237 w 237"/>
                  <a:gd name="T13" fmla="*/ 14 h 372"/>
                  <a:gd name="T14" fmla="*/ 237 w 237"/>
                  <a:gd name="T15" fmla="*/ 358 h 372"/>
                  <a:gd name="T16" fmla="*/ 223 w 237"/>
                  <a:gd name="T17" fmla="*/ 372 h 372"/>
                  <a:gd name="T18" fmla="*/ 28 w 237"/>
                  <a:gd name="T19" fmla="*/ 344 h 372"/>
                  <a:gd name="T20" fmla="*/ 209 w 237"/>
                  <a:gd name="T21" fmla="*/ 344 h 372"/>
                  <a:gd name="T22" fmla="*/ 209 w 237"/>
                  <a:gd name="T23" fmla="*/ 28 h 372"/>
                  <a:gd name="T24" fmla="*/ 28 w 237"/>
                  <a:gd name="T25" fmla="*/ 28 h 372"/>
                  <a:gd name="T26" fmla="*/ 28 w 237"/>
                  <a:gd name="T27" fmla="*/ 344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7" h="372">
                    <a:moveTo>
                      <a:pt x="223" y="372"/>
                    </a:moveTo>
                    <a:cubicBezTo>
                      <a:pt x="14" y="372"/>
                      <a:pt x="14" y="372"/>
                      <a:pt x="14" y="372"/>
                    </a:cubicBezTo>
                    <a:cubicBezTo>
                      <a:pt x="6" y="372"/>
                      <a:pt x="0" y="365"/>
                      <a:pt x="0" y="358"/>
                    </a:cubicBezTo>
                    <a:cubicBezTo>
                      <a:pt x="0" y="14"/>
                      <a:pt x="0" y="14"/>
                      <a:pt x="0" y="14"/>
                    </a:cubicBezTo>
                    <a:cubicBezTo>
                      <a:pt x="0" y="6"/>
                      <a:pt x="6" y="0"/>
                      <a:pt x="14" y="0"/>
                    </a:cubicBezTo>
                    <a:cubicBezTo>
                      <a:pt x="223" y="0"/>
                      <a:pt x="223" y="0"/>
                      <a:pt x="223" y="0"/>
                    </a:cubicBezTo>
                    <a:cubicBezTo>
                      <a:pt x="231" y="0"/>
                      <a:pt x="237" y="6"/>
                      <a:pt x="237" y="14"/>
                    </a:cubicBezTo>
                    <a:cubicBezTo>
                      <a:pt x="237" y="358"/>
                      <a:pt x="237" y="358"/>
                      <a:pt x="237" y="358"/>
                    </a:cubicBezTo>
                    <a:cubicBezTo>
                      <a:pt x="237" y="365"/>
                      <a:pt x="231" y="372"/>
                      <a:pt x="223" y="372"/>
                    </a:cubicBezTo>
                    <a:close/>
                    <a:moveTo>
                      <a:pt x="28" y="344"/>
                    </a:moveTo>
                    <a:cubicBezTo>
                      <a:pt x="209" y="344"/>
                      <a:pt x="209" y="344"/>
                      <a:pt x="209" y="344"/>
                    </a:cubicBezTo>
                    <a:cubicBezTo>
                      <a:pt x="209" y="28"/>
                      <a:pt x="209" y="28"/>
                      <a:pt x="209" y="28"/>
                    </a:cubicBezTo>
                    <a:cubicBezTo>
                      <a:pt x="28" y="28"/>
                      <a:pt x="28" y="28"/>
                      <a:pt x="28" y="28"/>
                    </a:cubicBezTo>
                    <a:lnTo>
                      <a:pt x="28" y="344"/>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04" name="íṣļîďe"/>
              <p:cNvSpPr/>
              <p:nvPr/>
            </p:nvSpPr>
            <p:spPr bwMode="auto">
              <a:xfrm>
                <a:off x="3338513" y="4732338"/>
                <a:ext cx="279400" cy="4572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1005" name="îSḻïde"/>
              <p:cNvSpPr/>
              <p:nvPr/>
            </p:nvSpPr>
            <p:spPr bwMode="auto">
              <a:xfrm>
                <a:off x="3321051" y="4716463"/>
                <a:ext cx="312738" cy="488950"/>
              </a:xfrm>
              <a:custGeom>
                <a:avLst/>
                <a:gdLst>
                  <a:gd name="T0" fmla="*/ 253 w 267"/>
                  <a:gd name="T1" fmla="*/ 419 h 419"/>
                  <a:gd name="T2" fmla="*/ 14 w 267"/>
                  <a:gd name="T3" fmla="*/ 419 h 419"/>
                  <a:gd name="T4" fmla="*/ 0 w 267"/>
                  <a:gd name="T5" fmla="*/ 405 h 419"/>
                  <a:gd name="T6" fmla="*/ 0 w 267"/>
                  <a:gd name="T7" fmla="*/ 14 h 419"/>
                  <a:gd name="T8" fmla="*/ 14 w 267"/>
                  <a:gd name="T9" fmla="*/ 0 h 419"/>
                  <a:gd name="T10" fmla="*/ 253 w 267"/>
                  <a:gd name="T11" fmla="*/ 0 h 419"/>
                  <a:gd name="T12" fmla="*/ 267 w 267"/>
                  <a:gd name="T13" fmla="*/ 14 h 419"/>
                  <a:gd name="T14" fmla="*/ 267 w 267"/>
                  <a:gd name="T15" fmla="*/ 405 h 419"/>
                  <a:gd name="T16" fmla="*/ 253 w 267"/>
                  <a:gd name="T17" fmla="*/ 419 h 419"/>
                  <a:gd name="T18" fmla="*/ 28 w 267"/>
                  <a:gd name="T19" fmla="*/ 391 h 419"/>
                  <a:gd name="T20" fmla="*/ 239 w 267"/>
                  <a:gd name="T21" fmla="*/ 391 h 419"/>
                  <a:gd name="T22" fmla="*/ 239 w 267"/>
                  <a:gd name="T23" fmla="*/ 28 h 419"/>
                  <a:gd name="T24" fmla="*/ 28 w 267"/>
                  <a:gd name="T25" fmla="*/ 28 h 419"/>
                  <a:gd name="T26" fmla="*/ 28 w 267"/>
                  <a:gd name="T27" fmla="*/ 391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67" h="419">
                    <a:moveTo>
                      <a:pt x="253" y="419"/>
                    </a:moveTo>
                    <a:cubicBezTo>
                      <a:pt x="14" y="419"/>
                      <a:pt x="14" y="419"/>
                      <a:pt x="14" y="419"/>
                    </a:cubicBezTo>
                    <a:cubicBezTo>
                      <a:pt x="6" y="419"/>
                      <a:pt x="0" y="413"/>
                      <a:pt x="0" y="405"/>
                    </a:cubicBezTo>
                    <a:cubicBezTo>
                      <a:pt x="0" y="14"/>
                      <a:pt x="0" y="14"/>
                      <a:pt x="0" y="14"/>
                    </a:cubicBezTo>
                    <a:cubicBezTo>
                      <a:pt x="0" y="6"/>
                      <a:pt x="6" y="0"/>
                      <a:pt x="14" y="0"/>
                    </a:cubicBezTo>
                    <a:cubicBezTo>
                      <a:pt x="253" y="0"/>
                      <a:pt x="253" y="0"/>
                      <a:pt x="253" y="0"/>
                    </a:cubicBezTo>
                    <a:cubicBezTo>
                      <a:pt x="260" y="0"/>
                      <a:pt x="267" y="6"/>
                      <a:pt x="267" y="14"/>
                    </a:cubicBezTo>
                    <a:cubicBezTo>
                      <a:pt x="267" y="405"/>
                      <a:pt x="267" y="405"/>
                      <a:pt x="267" y="405"/>
                    </a:cubicBezTo>
                    <a:cubicBezTo>
                      <a:pt x="267" y="413"/>
                      <a:pt x="260" y="419"/>
                      <a:pt x="253" y="419"/>
                    </a:cubicBezTo>
                    <a:close/>
                    <a:moveTo>
                      <a:pt x="28" y="391"/>
                    </a:moveTo>
                    <a:cubicBezTo>
                      <a:pt x="239" y="391"/>
                      <a:pt x="239" y="391"/>
                      <a:pt x="239" y="391"/>
                    </a:cubicBezTo>
                    <a:cubicBezTo>
                      <a:pt x="239" y="28"/>
                      <a:pt x="239" y="28"/>
                      <a:pt x="239" y="28"/>
                    </a:cubicBezTo>
                    <a:cubicBezTo>
                      <a:pt x="28" y="28"/>
                      <a:pt x="28" y="28"/>
                      <a:pt x="28" y="28"/>
                    </a:cubicBezTo>
                    <a:lnTo>
                      <a:pt x="28" y="391"/>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06" name="íSlîḍè"/>
              <p:cNvSpPr/>
              <p:nvPr/>
            </p:nvSpPr>
            <p:spPr bwMode="auto">
              <a:xfrm>
                <a:off x="3995738" y="5141913"/>
                <a:ext cx="376238" cy="523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1007" name="ïšļiḍé"/>
              <p:cNvSpPr/>
              <p:nvPr/>
            </p:nvSpPr>
            <p:spPr bwMode="auto">
              <a:xfrm>
                <a:off x="3978276" y="5124451"/>
                <a:ext cx="409575" cy="85725"/>
              </a:xfrm>
              <a:custGeom>
                <a:avLst/>
                <a:gdLst>
                  <a:gd name="T0" fmla="*/ 336 w 350"/>
                  <a:gd name="T1" fmla="*/ 73 h 73"/>
                  <a:gd name="T2" fmla="*/ 14 w 350"/>
                  <a:gd name="T3" fmla="*/ 73 h 73"/>
                  <a:gd name="T4" fmla="*/ 0 w 350"/>
                  <a:gd name="T5" fmla="*/ 59 h 73"/>
                  <a:gd name="T6" fmla="*/ 0 w 350"/>
                  <a:gd name="T7" fmla="*/ 14 h 73"/>
                  <a:gd name="T8" fmla="*/ 14 w 350"/>
                  <a:gd name="T9" fmla="*/ 0 h 73"/>
                  <a:gd name="T10" fmla="*/ 336 w 350"/>
                  <a:gd name="T11" fmla="*/ 0 h 73"/>
                  <a:gd name="T12" fmla="*/ 350 w 350"/>
                  <a:gd name="T13" fmla="*/ 14 h 73"/>
                  <a:gd name="T14" fmla="*/ 350 w 350"/>
                  <a:gd name="T15" fmla="*/ 59 h 73"/>
                  <a:gd name="T16" fmla="*/ 336 w 350"/>
                  <a:gd name="T17" fmla="*/ 73 h 73"/>
                  <a:gd name="T18" fmla="*/ 28 w 350"/>
                  <a:gd name="T19" fmla="*/ 45 h 73"/>
                  <a:gd name="T20" fmla="*/ 322 w 350"/>
                  <a:gd name="T21" fmla="*/ 45 h 73"/>
                  <a:gd name="T22" fmla="*/ 322 w 350"/>
                  <a:gd name="T23" fmla="*/ 28 h 73"/>
                  <a:gd name="T24" fmla="*/ 28 w 350"/>
                  <a:gd name="T25" fmla="*/ 28 h 73"/>
                  <a:gd name="T26" fmla="*/ 28 w 350"/>
                  <a:gd name="T27"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0" h="73">
                    <a:moveTo>
                      <a:pt x="336" y="73"/>
                    </a:moveTo>
                    <a:cubicBezTo>
                      <a:pt x="14" y="73"/>
                      <a:pt x="14" y="73"/>
                      <a:pt x="14" y="73"/>
                    </a:cubicBezTo>
                    <a:cubicBezTo>
                      <a:pt x="6" y="73"/>
                      <a:pt x="0" y="67"/>
                      <a:pt x="0" y="59"/>
                    </a:cubicBezTo>
                    <a:cubicBezTo>
                      <a:pt x="0" y="14"/>
                      <a:pt x="0" y="14"/>
                      <a:pt x="0" y="14"/>
                    </a:cubicBezTo>
                    <a:cubicBezTo>
                      <a:pt x="0" y="6"/>
                      <a:pt x="6" y="0"/>
                      <a:pt x="14" y="0"/>
                    </a:cubicBezTo>
                    <a:cubicBezTo>
                      <a:pt x="336" y="0"/>
                      <a:pt x="336" y="0"/>
                      <a:pt x="336" y="0"/>
                    </a:cubicBezTo>
                    <a:cubicBezTo>
                      <a:pt x="343" y="0"/>
                      <a:pt x="350" y="6"/>
                      <a:pt x="350" y="14"/>
                    </a:cubicBezTo>
                    <a:cubicBezTo>
                      <a:pt x="350" y="59"/>
                      <a:pt x="350" y="59"/>
                      <a:pt x="350" y="59"/>
                    </a:cubicBezTo>
                    <a:cubicBezTo>
                      <a:pt x="350" y="67"/>
                      <a:pt x="343" y="73"/>
                      <a:pt x="336" y="73"/>
                    </a:cubicBezTo>
                    <a:close/>
                    <a:moveTo>
                      <a:pt x="28" y="45"/>
                    </a:moveTo>
                    <a:cubicBezTo>
                      <a:pt x="322" y="45"/>
                      <a:pt x="322" y="45"/>
                      <a:pt x="322" y="45"/>
                    </a:cubicBezTo>
                    <a:cubicBezTo>
                      <a:pt x="322" y="28"/>
                      <a:pt x="322" y="28"/>
                      <a:pt x="322" y="28"/>
                    </a:cubicBezTo>
                    <a:cubicBezTo>
                      <a:pt x="28" y="28"/>
                      <a:pt x="28" y="28"/>
                      <a:pt x="28" y="28"/>
                    </a:cubicBezTo>
                    <a:lnTo>
                      <a:pt x="28" y="45"/>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08" name="ïšļíḓé"/>
              <p:cNvSpPr/>
              <p:nvPr/>
            </p:nvSpPr>
            <p:spPr bwMode="auto">
              <a:xfrm>
                <a:off x="4038601" y="5089526"/>
                <a:ext cx="285750" cy="523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1009" name="isliďê"/>
              <p:cNvSpPr/>
              <p:nvPr/>
            </p:nvSpPr>
            <p:spPr bwMode="auto">
              <a:xfrm>
                <a:off x="4021138" y="5072063"/>
                <a:ext cx="319088" cy="85725"/>
              </a:xfrm>
              <a:custGeom>
                <a:avLst/>
                <a:gdLst>
                  <a:gd name="T0" fmla="*/ 259 w 273"/>
                  <a:gd name="T1" fmla="*/ 73 h 73"/>
                  <a:gd name="T2" fmla="*/ 14 w 273"/>
                  <a:gd name="T3" fmla="*/ 73 h 73"/>
                  <a:gd name="T4" fmla="*/ 0 w 273"/>
                  <a:gd name="T5" fmla="*/ 59 h 73"/>
                  <a:gd name="T6" fmla="*/ 0 w 273"/>
                  <a:gd name="T7" fmla="*/ 14 h 73"/>
                  <a:gd name="T8" fmla="*/ 14 w 273"/>
                  <a:gd name="T9" fmla="*/ 0 h 73"/>
                  <a:gd name="T10" fmla="*/ 259 w 273"/>
                  <a:gd name="T11" fmla="*/ 0 h 73"/>
                  <a:gd name="T12" fmla="*/ 273 w 273"/>
                  <a:gd name="T13" fmla="*/ 14 h 73"/>
                  <a:gd name="T14" fmla="*/ 273 w 273"/>
                  <a:gd name="T15" fmla="*/ 59 h 73"/>
                  <a:gd name="T16" fmla="*/ 259 w 273"/>
                  <a:gd name="T17" fmla="*/ 73 h 73"/>
                  <a:gd name="T18" fmla="*/ 28 w 273"/>
                  <a:gd name="T19" fmla="*/ 45 h 73"/>
                  <a:gd name="T20" fmla="*/ 245 w 273"/>
                  <a:gd name="T21" fmla="*/ 45 h 73"/>
                  <a:gd name="T22" fmla="*/ 245 w 273"/>
                  <a:gd name="T23" fmla="*/ 28 h 73"/>
                  <a:gd name="T24" fmla="*/ 28 w 273"/>
                  <a:gd name="T25" fmla="*/ 28 h 73"/>
                  <a:gd name="T26" fmla="*/ 28 w 273"/>
                  <a:gd name="T27"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3" h="73">
                    <a:moveTo>
                      <a:pt x="259" y="73"/>
                    </a:moveTo>
                    <a:cubicBezTo>
                      <a:pt x="14" y="73"/>
                      <a:pt x="14" y="73"/>
                      <a:pt x="14" y="73"/>
                    </a:cubicBezTo>
                    <a:cubicBezTo>
                      <a:pt x="6" y="73"/>
                      <a:pt x="0" y="67"/>
                      <a:pt x="0" y="59"/>
                    </a:cubicBezTo>
                    <a:cubicBezTo>
                      <a:pt x="0" y="14"/>
                      <a:pt x="0" y="14"/>
                      <a:pt x="0" y="14"/>
                    </a:cubicBezTo>
                    <a:cubicBezTo>
                      <a:pt x="0" y="6"/>
                      <a:pt x="6" y="0"/>
                      <a:pt x="14" y="0"/>
                    </a:cubicBezTo>
                    <a:cubicBezTo>
                      <a:pt x="259" y="0"/>
                      <a:pt x="259" y="0"/>
                      <a:pt x="259" y="0"/>
                    </a:cubicBezTo>
                    <a:cubicBezTo>
                      <a:pt x="267" y="0"/>
                      <a:pt x="273" y="6"/>
                      <a:pt x="273" y="14"/>
                    </a:cubicBezTo>
                    <a:cubicBezTo>
                      <a:pt x="273" y="59"/>
                      <a:pt x="273" y="59"/>
                      <a:pt x="273" y="59"/>
                    </a:cubicBezTo>
                    <a:cubicBezTo>
                      <a:pt x="273" y="67"/>
                      <a:pt x="267" y="73"/>
                      <a:pt x="259" y="73"/>
                    </a:cubicBezTo>
                    <a:close/>
                    <a:moveTo>
                      <a:pt x="28" y="45"/>
                    </a:moveTo>
                    <a:cubicBezTo>
                      <a:pt x="245" y="45"/>
                      <a:pt x="245" y="45"/>
                      <a:pt x="245" y="45"/>
                    </a:cubicBezTo>
                    <a:cubicBezTo>
                      <a:pt x="245" y="28"/>
                      <a:pt x="245" y="28"/>
                      <a:pt x="245" y="28"/>
                    </a:cubicBezTo>
                    <a:cubicBezTo>
                      <a:pt x="28" y="28"/>
                      <a:pt x="28" y="28"/>
                      <a:pt x="28" y="28"/>
                    </a:cubicBezTo>
                    <a:lnTo>
                      <a:pt x="28" y="45"/>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10" name="íšḻïḋé"/>
              <p:cNvSpPr/>
              <p:nvPr/>
            </p:nvSpPr>
            <p:spPr bwMode="auto">
              <a:xfrm>
                <a:off x="6335713" y="2928938"/>
                <a:ext cx="876300" cy="595313"/>
              </a:xfrm>
              <a:custGeom>
                <a:avLst/>
                <a:gdLst>
                  <a:gd name="T0" fmla="*/ 734 w 749"/>
                  <a:gd name="T1" fmla="*/ 511 h 511"/>
                  <a:gd name="T2" fmla="*/ 15 w 749"/>
                  <a:gd name="T3" fmla="*/ 511 h 511"/>
                  <a:gd name="T4" fmla="*/ 3 w 749"/>
                  <a:gd name="T5" fmla="*/ 503 h 511"/>
                  <a:gd name="T6" fmla="*/ 4 w 749"/>
                  <a:gd name="T7" fmla="*/ 488 h 511"/>
                  <a:gd name="T8" fmla="*/ 364 w 749"/>
                  <a:gd name="T9" fmla="*/ 5 h 511"/>
                  <a:gd name="T10" fmla="*/ 375 w 749"/>
                  <a:gd name="T11" fmla="*/ 0 h 511"/>
                  <a:gd name="T12" fmla="*/ 386 w 749"/>
                  <a:gd name="T13" fmla="*/ 5 h 511"/>
                  <a:gd name="T14" fmla="*/ 746 w 749"/>
                  <a:gd name="T15" fmla="*/ 488 h 511"/>
                  <a:gd name="T16" fmla="*/ 747 w 749"/>
                  <a:gd name="T17" fmla="*/ 503 h 511"/>
                  <a:gd name="T18" fmla="*/ 734 w 749"/>
                  <a:gd name="T19" fmla="*/ 511 h 511"/>
                  <a:gd name="T20" fmla="*/ 43 w 749"/>
                  <a:gd name="T21" fmla="*/ 483 h 511"/>
                  <a:gd name="T22" fmla="*/ 707 w 749"/>
                  <a:gd name="T23" fmla="*/ 483 h 511"/>
                  <a:gd name="T24" fmla="*/ 375 w 749"/>
                  <a:gd name="T25" fmla="*/ 37 h 511"/>
                  <a:gd name="T26" fmla="*/ 43 w 749"/>
                  <a:gd name="T27" fmla="*/ 483 h 5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49" h="511">
                    <a:moveTo>
                      <a:pt x="734" y="511"/>
                    </a:moveTo>
                    <a:cubicBezTo>
                      <a:pt x="15" y="511"/>
                      <a:pt x="15" y="511"/>
                      <a:pt x="15" y="511"/>
                    </a:cubicBezTo>
                    <a:cubicBezTo>
                      <a:pt x="10" y="511"/>
                      <a:pt x="5" y="508"/>
                      <a:pt x="3" y="503"/>
                    </a:cubicBezTo>
                    <a:cubicBezTo>
                      <a:pt x="0" y="498"/>
                      <a:pt x="1" y="493"/>
                      <a:pt x="4" y="488"/>
                    </a:cubicBezTo>
                    <a:cubicBezTo>
                      <a:pt x="364" y="5"/>
                      <a:pt x="364" y="5"/>
                      <a:pt x="364" y="5"/>
                    </a:cubicBezTo>
                    <a:cubicBezTo>
                      <a:pt x="366" y="2"/>
                      <a:pt x="370" y="0"/>
                      <a:pt x="375" y="0"/>
                    </a:cubicBezTo>
                    <a:cubicBezTo>
                      <a:pt x="379" y="0"/>
                      <a:pt x="383" y="2"/>
                      <a:pt x="386" y="5"/>
                    </a:cubicBezTo>
                    <a:cubicBezTo>
                      <a:pt x="746" y="488"/>
                      <a:pt x="746" y="488"/>
                      <a:pt x="746" y="488"/>
                    </a:cubicBezTo>
                    <a:cubicBezTo>
                      <a:pt x="749" y="493"/>
                      <a:pt x="749" y="498"/>
                      <a:pt x="747" y="503"/>
                    </a:cubicBezTo>
                    <a:cubicBezTo>
                      <a:pt x="745" y="508"/>
                      <a:pt x="740" y="511"/>
                      <a:pt x="734" y="511"/>
                    </a:cubicBezTo>
                    <a:close/>
                    <a:moveTo>
                      <a:pt x="43" y="483"/>
                    </a:moveTo>
                    <a:cubicBezTo>
                      <a:pt x="707" y="483"/>
                      <a:pt x="707" y="483"/>
                      <a:pt x="707" y="483"/>
                    </a:cubicBezTo>
                    <a:cubicBezTo>
                      <a:pt x="375" y="37"/>
                      <a:pt x="375" y="37"/>
                      <a:pt x="375" y="37"/>
                    </a:cubicBezTo>
                    <a:lnTo>
                      <a:pt x="43" y="483"/>
                    </a:lnTo>
                    <a:close/>
                  </a:path>
                </a:pathLst>
              </a:custGeom>
              <a:solidFill>
                <a:srgbClr val="2B2A2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11" name="iṣlíḑé"/>
              <p:cNvSpPr/>
              <p:nvPr/>
            </p:nvSpPr>
            <p:spPr bwMode="auto">
              <a:xfrm>
                <a:off x="6337301" y="3543301"/>
                <a:ext cx="873125" cy="1677988"/>
              </a:xfrm>
              <a:custGeom>
                <a:avLst/>
                <a:gdLst>
                  <a:gd name="T0" fmla="*/ 733 w 747"/>
                  <a:gd name="T1" fmla="*/ 1437 h 1437"/>
                  <a:gd name="T2" fmla="*/ 14 w 747"/>
                  <a:gd name="T3" fmla="*/ 1437 h 1437"/>
                  <a:gd name="T4" fmla="*/ 0 w 747"/>
                  <a:gd name="T5" fmla="*/ 1423 h 1437"/>
                  <a:gd name="T6" fmla="*/ 0 w 747"/>
                  <a:gd name="T7" fmla="*/ 14 h 1437"/>
                  <a:gd name="T8" fmla="*/ 14 w 747"/>
                  <a:gd name="T9" fmla="*/ 0 h 1437"/>
                  <a:gd name="T10" fmla="*/ 733 w 747"/>
                  <a:gd name="T11" fmla="*/ 0 h 1437"/>
                  <a:gd name="T12" fmla="*/ 747 w 747"/>
                  <a:gd name="T13" fmla="*/ 14 h 1437"/>
                  <a:gd name="T14" fmla="*/ 747 w 747"/>
                  <a:gd name="T15" fmla="*/ 1423 h 1437"/>
                  <a:gd name="T16" fmla="*/ 733 w 747"/>
                  <a:gd name="T17" fmla="*/ 1437 h 1437"/>
                  <a:gd name="T18" fmla="*/ 28 w 747"/>
                  <a:gd name="T19" fmla="*/ 1409 h 1437"/>
                  <a:gd name="T20" fmla="*/ 719 w 747"/>
                  <a:gd name="T21" fmla="*/ 1409 h 1437"/>
                  <a:gd name="T22" fmla="*/ 719 w 747"/>
                  <a:gd name="T23" fmla="*/ 28 h 1437"/>
                  <a:gd name="T24" fmla="*/ 28 w 747"/>
                  <a:gd name="T25" fmla="*/ 28 h 1437"/>
                  <a:gd name="T26" fmla="*/ 28 w 747"/>
                  <a:gd name="T27" fmla="*/ 1409 h 14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47" h="1437">
                    <a:moveTo>
                      <a:pt x="733" y="1437"/>
                    </a:moveTo>
                    <a:cubicBezTo>
                      <a:pt x="14" y="1437"/>
                      <a:pt x="14" y="1437"/>
                      <a:pt x="14" y="1437"/>
                    </a:cubicBezTo>
                    <a:cubicBezTo>
                      <a:pt x="6" y="1437"/>
                      <a:pt x="0" y="1430"/>
                      <a:pt x="0" y="1423"/>
                    </a:cubicBezTo>
                    <a:cubicBezTo>
                      <a:pt x="0" y="14"/>
                      <a:pt x="0" y="14"/>
                      <a:pt x="0" y="14"/>
                    </a:cubicBezTo>
                    <a:cubicBezTo>
                      <a:pt x="0" y="6"/>
                      <a:pt x="6" y="0"/>
                      <a:pt x="14" y="0"/>
                    </a:cubicBezTo>
                    <a:cubicBezTo>
                      <a:pt x="733" y="0"/>
                      <a:pt x="733" y="0"/>
                      <a:pt x="733" y="0"/>
                    </a:cubicBezTo>
                    <a:cubicBezTo>
                      <a:pt x="741" y="0"/>
                      <a:pt x="747" y="6"/>
                      <a:pt x="747" y="14"/>
                    </a:cubicBezTo>
                    <a:cubicBezTo>
                      <a:pt x="747" y="1423"/>
                      <a:pt x="747" y="1423"/>
                      <a:pt x="747" y="1423"/>
                    </a:cubicBezTo>
                    <a:cubicBezTo>
                      <a:pt x="747" y="1430"/>
                      <a:pt x="741" y="1437"/>
                      <a:pt x="733" y="1437"/>
                    </a:cubicBezTo>
                    <a:close/>
                    <a:moveTo>
                      <a:pt x="28" y="1409"/>
                    </a:moveTo>
                    <a:cubicBezTo>
                      <a:pt x="719" y="1409"/>
                      <a:pt x="719" y="1409"/>
                      <a:pt x="719" y="1409"/>
                    </a:cubicBezTo>
                    <a:cubicBezTo>
                      <a:pt x="719" y="28"/>
                      <a:pt x="719" y="28"/>
                      <a:pt x="719" y="28"/>
                    </a:cubicBezTo>
                    <a:cubicBezTo>
                      <a:pt x="28" y="28"/>
                      <a:pt x="28" y="28"/>
                      <a:pt x="28" y="28"/>
                    </a:cubicBezTo>
                    <a:lnTo>
                      <a:pt x="28" y="1409"/>
                    </a:lnTo>
                    <a:close/>
                  </a:path>
                </a:pathLst>
              </a:custGeom>
              <a:solidFill>
                <a:srgbClr val="2B2A2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12" name="îŝḻiḋé"/>
              <p:cNvSpPr/>
              <p:nvPr/>
            </p:nvSpPr>
            <p:spPr bwMode="auto">
              <a:xfrm>
                <a:off x="6683376" y="3236913"/>
                <a:ext cx="182563" cy="180975"/>
              </a:xfrm>
              <a:custGeom>
                <a:avLst/>
                <a:gdLst>
                  <a:gd name="T0" fmla="*/ 142 w 156"/>
                  <a:gd name="T1" fmla="*/ 156 h 156"/>
                  <a:gd name="T2" fmla="*/ 14 w 156"/>
                  <a:gd name="T3" fmla="*/ 156 h 156"/>
                  <a:gd name="T4" fmla="*/ 0 w 156"/>
                  <a:gd name="T5" fmla="*/ 142 h 156"/>
                  <a:gd name="T6" fmla="*/ 0 w 156"/>
                  <a:gd name="T7" fmla="*/ 78 h 156"/>
                  <a:gd name="T8" fmla="*/ 78 w 156"/>
                  <a:gd name="T9" fmla="*/ 0 h 156"/>
                  <a:gd name="T10" fmla="*/ 156 w 156"/>
                  <a:gd name="T11" fmla="*/ 78 h 156"/>
                  <a:gd name="T12" fmla="*/ 156 w 156"/>
                  <a:gd name="T13" fmla="*/ 142 h 156"/>
                  <a:gd name="T14" fmla="*/ 142 w 156"/>
                  <a:gd name="T15" fmla="*/ 156 h 156"/>
                  <a:gd name="T16" fmla="*/ 28 w 156"/>
                  <a:gd name="T17" fmla="*/ 128 h 156"/>
                  <a:gd name="T18" fmla="*/ 128 w 156"/>
                  <a:gd name="T19" fmla="*/ 128 h 156"/>
                  <a:gd name="T20" fmla="*/ 128 w 156"/>
                  <a:gd name="T21" fmla="*/ 78 h 156"/>
                  <a:gd name="T22" fmla="*/ 78 w 156"/>
                  <a:gd name="T23" fmla="*/ 28 h 156"/>
                  <a:gd name="T24" fmla="*/ 28 w 156"/>
                  <a:gd name="T25" fmla="*/ 78 h 156"/>
                  <a:gd name="T26" fmla="*/ 28 w 156"/>
                  <a:gd name="T27" fmla="*/ 128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6" h="156">
                    <a:moveTo>
                      <a:pt x="142" y="156"/>
                    </a:moveTo>
                    <a:cubicBezTo>
                      <a:pt x="14" y="156"/>
                      <a:pt x="14" y="156"/>
                      <a:pt x="14" y="156"/>
                    </a:cubicBezTo>
                    <a:cubicBezTo>
                      <a:pt x="6" y="156"/>
                      <a:pt x="0" y="150"/>
                      <a:pt x="0" y="142"/>
                    </a:cubicBezTo>
                    <a:cubicBezTo>
                      <a:pt x="0" y="78"/>
                      <a:pt x="0" y="78"/>
                      <a:pt x="0" y="78"/>
                    </a:cubicBezTo>
                    <a:cubicBezTo>
                      <a:pt x="0" y="35"/>
                      <a:pt x="35" y="0"/>
                      <a:pt x="78" y="0"/>
                    </a:cubicBezTo>
                    <a:cubicBezTo>
                      <a:pt x="121" y="0"/>
                      <a:pt x="156" y="35"/>
                      <a:pt x="156" y="78"/>
                    </a:cubicBezTo>
                    <a:cubicBezTo>
                      <a:pt x="156" y="142"/>
                      <a:pt x="156" y="142"/>
                      <a:pt x="156" y="142"/>
                    </a:cubicBezTo>
                    <a:cubicBezTo>
                      <a:pt x="156" y="150"/>
                      <a:pt x="150" y="156"/>
                      <a:pt x="142" y="156"/>
                    </a:cubicBezTo>
                    <a:close/>
                    <a:moveTo>
                      <a:pt x="28" y="128"/>
                    </a:moveTo>
                    <a:cubicBezTo>
                      <a:pt x="128" y="128"/>
                      <a:pt x="128" y="128"/>
                      <a:pt x="128" y="128"/>
                    </a:cubicBezTo>
                    <a:cubicBezTo>
                      <a:pt x="128" y="78"/>
                      <a:pt x="128" y="78"/>
                      <a:pt x="128" y="78"/>
                    </a:cubicBezTo>
                    <a:cubicBezTo>
                      <a:pt x="128" y="50"/>
                      <a:pt x="105" y="28"/>
                      <a:pt x="78" y="28"/>
                    </a:cubicBezTo>
                    <a:cubicBezTo>
                      <a:pt x="50" y="28"/>
                      <a:pt x="28" y="50"/>
                      <a:pt x="28" y="78"/>
                    </a:cubicBezTo>
                    <a:lnTo>
                      <a:pt x="28" y="128"/>
                    </a:lnTo>
                    <a:close/>
                  </a:path>
                </a:pathLst>
              </a:custGeom>
              <a:solidFill>
                <a:srgbClr val="2B2A2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13" name="î$lïďe"/>
              <p:cNvSpPr/>
              <p:nvPr/>
            </p:nvSpPr>
            <p:spPr bwMode="auto">
              <a:xfrm>
                <a:off x="3092451" y="3881438"/>
                <a:ext cx="769938" cy="525463"/>
              </a:xfrm>
              <a:custGeom>
                <a:avLst/>
                <a:gdLst>
                  <a:gd name="T0" fmla="*/ 644 w 659"/>
                  <a:gd name="T1" fmla="*/ 450 h 450"/>
                  <a:gd name="T2" fmla="*/ 15 w 659"/>
                  <a:gd name="T3" fmla="*/ 450 h 450"/>
                  <a:gd name="T4" fmla="*/ 2 w 659"/>
                  <a:gd name="T5" fmla="*/ 443 h 450"/>
                  <a:gd name="T6" fmla="*/ 4 w 659"/>
                  <a:gd name="T7" fmla="*/ 428 h 450"/>
                  <a:gd name="T8" fmla="*/ 318 w 659"/>
                  <a:gd name="T9" fmla="*/ 6 h 450"/>
                  <a:gd name="T10" fmla="*/ 329 w 659"/>
                  <a:gd name="T11" fmla="*/ 0 h 450"/>
                  <a:gd name="T12" fmla="*/ 341 w 659"/>
                  <a:gd name="T13" fmla="*/ 6 h 450"/>
                  <a:gd name="T14" fmla="*/ 655 w 659"/>
                  <a:gd name="T15" fmla="*/ 428 h 450"/>
                  <a:gd name="T16" fmla="*/ 656 w 659"/>
                  <a:gd name="T17" fmla="*/ 443 h 450"/>
                  <a:gd name="T18" fmla="*/ 644 w 659"/>
                  <a:gd name="T19" fmla="*/ 450 h 450"/>
                  <a:gd name="T20" fmla="*/ 43 w 659"/>
                  <a:gd name="T21" fmla="*/ 422 h 450"/>
                  <a:gd name="T22" fmla="*/ 616 w 659"/>
                  <a:gd name="T23" fmla="*/ 422 h 450"/>
                  <a:gd name="T24" fmla="*/ 329 w 659"/>
                  <a:gd name="T25" fmla="*/ 38 h 450"/>
                  <a:gd name="T26" fmla="*/ 43 w 659"/>
                  <a:gd name="T27" fmla="*/ 422 h 4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59" h="450">
                    <a:moveTo>
                      <a:pt x="644" y="450"/>
                    </a:moveTo>
                    <a:cubicBezTo>
                      <a:pt x="15" y="450"/>
                      <a:pt x="15" y="450"/>
                      <a:pt x="15" y="450"/>
                    </a:cubicBezTo>
                    <a:cubicBezTo>
                      <a:pt x="10" y="450"/>
                      <a:pt x="5" y="447"/>
                      <a:pt x="2" y="443"/>
                    </a:cubicBezTo>
                    <a:cubicBezTo>
                      <a:pt x="0" y="438"/>
                      <a:pt x="1" y="432"/>
                      <a:pt x="4" y="428"/>
                    </a:cubicBezTo>
                    <a:cubicBezTo>
                      <a:pt x="318" y="6"/>
                      <a:pt x="318" y="6"/>
                      <a:pt x="318" y="6"/>
                    </a:cubicBezTo>
                    <a:cubicBezTo>
                      <a:pt x="321" y="2"/>
                      <a:pt x="325" y="0"/>
                      <a:pt x="329" y="0"/>
                    </a:cubicBezTo>
                    <a:cubicBezTo>
                      <a:pt x="334" y="0"/>
                      <a:pt x="338" y="2"/>
                      <a:pt x="341" y="6"/>
                    </a:cubicBezTo>
                    <a:cubicBezTo>
                      <a:pt x="655" y="428"/>
                      <a:pt x="655" y="428"/>
                      <a:pt x="655" y="428"/>
                    </a:cubicBezTo>
                    <a:cubicBezTo>
                      <a:pt x="658" y="432"/>
                      <a:pt x="659" y="438"/>
                      <a:pt x="656" y="443"/>
                    </a:cubicBezTo>
                    <a:cubicBezTo>
                      <a:pt x="654" y="447"/>
                      <a:pt x="649" y="450"/>
                      <a:pt x="644" y="450"/>
                    </a:cubicBezTo>
                    <a:close/>
                    <a:moveTo>
                      <a:pt x="43" y="422"/>
                    </a:moveTo>
                    <a:cubicBezTo>
                      <a:pt x="616" y="422"/>
                      <a:pt x="616" y="422"/>
                      <a:pt x="616" y="422"/>
                    </a:cubicBezTo>
                    <a:cubicBezTo>
                      <a:pt x="329" y="38"/>
                      <a:pt x="329" y="38"/>
                      <a:pt x="329" y="38"/>
                    </a:cubicBezTo>
                    <a:lnTo>
                      <a:pt x="43" y="422"/>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14" name="îṡliḑê"/>
              <p:cNvSpPr/>
              <p:nvPr/>
            </p:nvSpPr>
            <p:spPr bwMode="auto">
              <a:xfrm>
                <a:off x="3411538" y="4154488"/>
                <a:ext cx="131763" cy="133350"/>
              </a:xfrm>
              <a:custGeom>
                <a:avLst/>
                <a:gdLst>
                  <a:gd name="T0" fmla="*/ 56 w 112"/>
                  <a:gd name="T1" fmla="*/ 0 h 113"/>
                  <a:gd name="T2" fmla="*/ 0 w 112"/>
                  <a:gd name="T3" fmla="*/ 56 h 113"/>
                  <a:gd name="T4" fmla="*/ 0 w 112"/>
                  <a:gd name="T5" fmla="*/ 113 h 113"/>
                  <a:gd name="T6" fmla="*/ 112 w 112"/>
                  <a:gd name="T7" fmla="*/ 113 h 113"/>
                  <a:gd name="T8" fmla="*/ 112 w 112"/>
                  <a:gd name="T9" fmla="*/ 56 h 113"/>
                  <a:gd name="T10" fmla="*/ 56 w 112"/>
                  <a:gd name="T11" fmla="*/ 0 h 113"/>
                </a:gdLst>
                <a:ahLst/>
                <a:cxnLst>
                  <a:cxn ang="0">
                    <a:pos x="T0" y="T1"/>
                  </a:cxn>
                  <a:cxn ang="0">
                    <a:pos x="T2" y="T3"/>
                  </a:cxn>
                  <a:cxn ang="0">
                    <a:pos x="T4" y="T5"/>
                  </a:cxn>
                  <a:cxn ang="0">
                    <a:pos x="T6" y="T7"/>
                  </a:cxn>
                  <a:cxn ang="0">
                    <a:pos x="T8" y="T9"/>
                  </a:cxn>
                  <a:cxn ang="0">
                    <a:pos x="T10" y="T11"/>
                  </a:cxn>
                </a:cxnLst>
                <a:rect l="0" t="0" r="r" b="b"/>
                <a:pathLst>
                  <a:path w="112" h="113">
                    <a:moveTo>
                      <a:pt x="56" y="0"/>
                    </a:moveTo>
                    <a:cubicBezTo>
                      <a:pt x="25" y="0"/>
                      <a:pt x="0" y="25"/>
                      <a:pt x="0" y="56"/>
                    </a:cubicBezTo>
                    <a:cubicBezTo>
                      <a:pt x="0" y="113"/>
                      <a:pt x="0" y="113"/>
                      <a:pt x="0" y="113"/>
                    </a:cubicBezTo>
                    <a:cubicBezTo>
                      <a:pt x="112" y="113"/>
                      <a:pt x="112" y="113"/>
                      <a:pt x="112" y="113"/>
                    </a:cubicBezTo>
                    <a:cubicBezTo>
                      <a:pt x="112" y="56"/>
                      <a:pt x="112" y="56"/>
                      <a:pt x="112" y="56"/>
                    </a:cubicBezTo>
                    <a:cubicBezTo>
                      <a:pt x="112" y="25"/>
                      <a:pt x="87" y="0"/>
                      <a:pt x="56"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15" name="ïś1íḋé"/>
              <p:cNvSpPr/>
              <p:nvPr/>
            </p:nvSpPr>
            <p:spPr bwMode="auto">
              <a:xfrm>
                <a:off x="3395663" y="4138613"/>
                <a:ext cx="163513" cy="165100"/>
              </a:xfrm>
              <a:custGeom>
                <a:avLst/>
                <a:gdLst>
                  <a:gd name="T0" fmla="*/ 126 w 140"/>
                  <a:gd name="T1" fmla="*/ 141 h 141"/>
                  <a:gd name="T2" fmla="*/ 14 w 140"/>
                  <a:gd name="T3" fmla="*/ 141 h 141"/>
                  <a:gd name="T4" fmla="*/ 0 w 140"/>
                  <a:gd name="T5" fmla="*/ 127 h 141"/>
                  <a:gd name="T6" fmla="*/ 0 w 140"/>
                  <a:gd name="T7" fmla="*/ 70 h 141"/>
                  <a:gd name="T8" fmla="*/ 70 w 140"/>
                  <a:gd name="T9" fmla="*/ 0 h 141"/>
                  <a:gd name="T10" fmla="*/ 140 w 140"/>
                  <a:gd name="T11" fmla="*/ 70 h 141"/>
                  <a:gd name="T12" fmla="*/ 140 w 140"/>
                  <a:gd name="T13" fmla="*/ 127 h 141"/>
                  <a:gd name="T14" fmla="*/ 126 w 140"/>
                  <a:gd name="T15" fmla="*/ 141 h 141"/>
                  <a:gd name="T16" fmla="*/ 28 w 140"/>
                  <a:gd name="T17" fmla="*/ 113 h 141"/>
                  <a:gd name="T18" fmla="*/ 112 w 140"/>
                  <a:gd name="T19" fmla="*/ 113 h 141"/>
                  <a:gd name="T20" fmla="*/ 112 w 140"/>
                  <a:gd name="T21" fmla="*/ 70 h 141"/>
                  <a:gd name="T22" fmla="*/ 70 w 140"/>
                  <a:gd name="T23" fmla="*/ 28 h 141"/>
                  <a:gd name="T24" fmla="*/ 28 w 140"/>
                  <a:gd name="T25" fmla="*/ 70 h 141"/>
                  <a:gd name="T26" fmla="*/ 28 w 140"/>
                  <a:gd name="T27" fmla="*/ 113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0" h="141">
                    <a:moveTo>
                      <a:pt x="126" y="141"/>
                    </a:moveTo>
                    <a:cubicBezTo>
                      <a:pt x="14" y="141"/>
                      <a:pt x="14" y="141"/>
                      <a:pt x="14" y="141"/>
                    </a:cubicBezTo>
                    <a:cubicBezTo>
                      <a:pt x="7" y="141"/>
                      <a:pt x="0" y="134"/>
                      <a:pt x="0" y="127"/>
                    </a:cubicBezTo>
                    <a:cubicBezTo>
                      <a:pt x="0" y="70"/>
                      <a:pt x="0" y="70"/>
                      <a:pt x="0" y="70"/>
                    </a:cubicBezTo>
                    <a:cubicBezTo>
                      <a:pt x="0" y="32"/>
                      <a:pt x="32" y="0"/>
                      <a:pt x="70" y="0"/>
                    </a:cubicBezTo>
                    <a:cubicBezTo>
                      <a:pt x="109" y="0"/>
                      <a:pt x="140" y="32"/>
                      <a:pt x="140" y="70"/>
                    </a:cubicBezTo>
                    <a:cubicBezTo>
                      <a:pt x="140" y="127"/>
                      <a:pt x="140" y="127"/>
                      <a:pt x="140" y="127"/>
                    </a:cubicBezTo>
                    <a:cubicBezTo>
                      <a:pt x="140" y="134"/>
                      <a:pt x="134" y="141"/>
                      <a:pt x="126" y="141"/>
                    </a:cubicBezTo>
                    <a:close/>
                    <a:moveTo>
                      <a:pt x="28" y="113"/>
                    </a:moveTo>
                    <a:cubicBezTo>
                      <a:pt x="112" y="113"/>
                      <a:pt x="112" y="113"/>
                      <a:pt x="112" y="113"/>
                    </a:cubicBezTo>
                    <a:cubicBezTo>
                      <a:pt x="112" y="70"/>
                      <a:pt x="112" y="70"/>
                      <a:pt x="112" y="70"/>
                    </a:cubicBezTo>
                    <a:cubicBezTo>
                      <a:pt x="112" y="47"/>
                      <a:pt x="94" y="28"/>
                      <a:pt x="70" y="28"/>
                    </a:cubicBezTo>
                    <a:cubicBezTo>
                      <a:pt x="47" y="28"/>
                      <a:pt x="28" y="47"/>
                      <a:pt x="28" y="70"/>
                    </a:cubicBezTo>
                    <a:lnTo>
                      <a:pt x="28" y="11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16" name="îsļïḋé"/>
              <p:cNvSpPr/>
              <p:nvPr/>
            </p:nvSpPr>
            <p:spPr bwMode="auto">
              <a:xfrm>
                <a:off x="3322638" y="3489326"/>
                <a:ext cx="96838" cy="96838"/>
              </a:xfrm>
              <a:custGeom>
                <a:avLst/>
                <a:gdLst>
                  <a:gd name="T0" fmla="*/ 41 w 82"/>
                  <a:gd name="T1" fmla="*/ 0 h 82"/>
                  <a:gd name="T2" fmla="*/ 0 w 82"/>
                  <a:gd name="T3" fmla="*/ 41 h 82"/>
                  <a:gd name="T4" fmla="*/ 0 w 82"/>
                  <a:gd name="T5" fmla="*/ 82 h 82"/>
                  <a:gd name="T6" fmla="*/ 82 w 82"/>
                  <a:gd name="T7" fmla="*/ 82 h 82"/>
                  <a:gd name="T8" fmla="*/ 82 w 82"/>
                  <a:gd name="T9" fmla="*/ 41 h 82"/>
                  <a:gd name="T10" fmla="*/ 41 w 82"/>
                  <a:gd name="T11" fmla="*/ 0 h 82"/>
                </a:gdLst>
                <a:ahLst/>
                <a:cxnLst>
                  <a:cxn ang="0">
                    <a:pos x="T0" y="T1"/>
                  </a:cxn>
                  <a:cxn ang="0">
                    <a:pos x="T2" y="T3"/>
                  </a:cxn>
                  <a:cxn ang="0">
                    <a:pos x="T4" y="T5"/>
                  </a:cxn>
                  <a:cxn ang="0">
                    <a:pos x="T6" y="T7"/>
                  </a:cxn>
                  <a:cxn ang="0">
                    <a:pos x="T8" y="T9"/>
                  </a:cxn>
                  <a:cxn ang="0">
                    <a:pos x="T10" y="T11"/>
                  </a:cxn>
                </a:cxnLst>
                <a:rect l="0" t="0" r="r" b="b"/>
                <a:pathLst>
                  <a:path w="82" h="82">
                    <a:moveTo>
                      <a:pt x="41" y="0"/>
                    </a:moveTo>
                    <a:cubicBezTo>
                      <a:pt x="19" y="0"/>
                      <a:pt x="0" y="18"/>
                      <a:pt x="0" y="41"/>
                    </a:cubicBezTo>
                    <a:cubicBezTo>
                      <a:pt x="0" y="82"/>
                      <a:pt x="0" y="82"/>
                      <a:pt x="0" y="82"/>
                    </a:cubicBezTo>
                    <a:cubicBezTo>
                      <a:pt x="82" y="82"/>
                      <a:pt x="82" y="82"/>
                      <a:pt x="82" y="82"/>
                    </a:cubicBezTo>
                    <a:cubicBezTo>
                      <a:pt x="82" y="41"/>
                      <a:pt x="82" y="41"/>
                      <a:pt x="82" y="41"/>
                    </a:cubicBezTo>
                    <a:cubicBezTo>
                      <a:pt x="82" y="18"/>
                      <a:pt x="64" y="0"/>
                      <a:pt x="41"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17" name="íślïḓe"/>
              <p:cNvSpPr/>
              <p:nvPr/>
            </p:nvSpPr>
            <p:spPr bwMode="auto">
              <a:xfrm>
                <a:off x="3306763" y="3473451"/>
                <a:ext cx="128588" cy="128588"/>
              </a:xfrm>
              <a:custGeom>
                <a:avLst/>
                <a:gdLst>
                  <a:gd name="T0" fmla="*/ 96 w 110"/>
                  <a:gd name="T1" fmla="*/ 110 h 110"/>
                  <a:gd name="T2" fmla="*/ 14 w 110"/>
                  <a:gd name="T3" fmla="*/ 110 h 110"/>
                  <a:gd name="T4" fmla="*/ 0 w 110"/>
                  <a:gd name="T5" fmla="*/ 96 h 110"/>
                  <a:gd name="T6" fmla="*/ 0 w 110"/>
                  <a:gd name="T7" fmla="*/ 55 h 110"/>
                  <a:gd name="T8" fmla="*/ 55 w 110"/>
                  <a:gd name="T9" fmla="*/ 0 h 110"/>
                  <a:gd name="T10" fmla="*/ 110 w 110"/>
                  <a:gd name="T11" fmla="*/ 55 h 110"/>
                  <a:gd name="T12" fmla="*/ 110 w 110"/>
                  <a:gd name="T13" fmla="*/ 96 h 110"/>
                  <a:gd name="T14" fmla="*/ 96 w 110"/>
                  <a:gd name="T15" fmla="*/ 110 h 110"/>
                  <a:gd name="T16" fmla="*/ 28 w 110"/>
                  <a:gd name="T17" fmla="*/ 82 h 110"/>
                  <a:gd name="T18" fmla="*/ 82 w 110"/>
                  <a:gd name="T19" fmla="*/ 82 h 110"/>
                  <a:gd name="T20" fmla="*/ 82 w 110"/>
                  <a:gd name="T21" fmla="*/ 55 h 110"/>
                  <a:gd name="T22" fmla="*/ 55 w 110"/>
                  <a:gd name="T23" fmla="*/ 28 h 110"/>
                  <a:gd name="T24" fmla="*/ 28 w 110"/>
                  <a:gd name="T25" fmla="*/ 55 h 110"/>
                  <a:gd name="T26" fmla="*/ 28 w 110"/>
                  <a:gd name="T27" fmla="*/ 82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0" h="110">
                    <a:moveTo>
                      <a:pt x="96" y="110"/>
                    </a:moveTo>
                    <a:cubicBezTo>
                      <a:pt x="14" y="110"/>
                      <a:pt x="14" y="110"/>
                      <a:pt x="14" y="110"/>
                    </a:cubicBezTo>
                    <a:cubicBezTo>
                      <a:pt x="7" y="110"/>
                      <a:pt x="0" y="104"/>
                      <a:pt x="0" y="96"/>
                    </a:cubicBezTo>
                    <a:cubicBezTo>
                      <a:pt x="0" y="55"/>
                      <a:pt x="0" y="55"/>
                      <a:pt x="0" y="55"/>
                    </a:cubicBezTo>
                    <a:cubicBezTo>
                      <a:pt x="0" y="25"/>
                      <a:pt x="25" y="0"/>
                      <a:pt x="55" y="0"/>
                    </a:cubicBezTo>
                    <a:cubicBezTo>
                      <a:pt x="85" y="0"/>
                      <a:pt x="110" y="25"/>
                      <a:pt x="110" y="55"/>
                    </a:cubicBezTo>
                    <a:cubicBezTo>
                      <a:pt x="110" y="96"/>
                      <a:pt x="110" y="96"/>
                      <a:pt x="110" y="96"/>
                    </a:cubicBezTo>
                    <a:cubicBezTo>
                      <a:pt x="110" y="104"/>
                      <a:pt x="104" y="110"/>
                      <a:pt x="96" y="110"/>
                    </a:cubicBezTo>
                    <a:close/>
                    <a:moveTo>
                      <a:pt x="28" y="82"/>
                    </a:moveTo>
                    <a:cubicBezTo>
                      <a:pt x="82" y="82"/>
                      <a:pt x="82" y="82"/>
                      <a:pt x="82" y="82"/>
                    </a:cubicBezTo>
                    <a:cubicBezTo>
                      <a:pt x="82" y="55"/>
                      <a:pt x="82" y="55"/>
                      <a:pt x="82" y="55"/>
                    </a:cubicBezTo>
                    <a:cubicBezTo>
                      <a:pt x="82" y="40"/>
                      <a:pt x="70" y="28"/>
                      <a:pt x="55" y="28"/>
                    </a:cubicBezTo>
                    <a:cubicBezTo>
                      <a:pt x="40" y="28"/>
                      <a:pt x="28" y="40"/>
                      <a:pt x="28" y="55"/>
                    </a:cubicBezTo>
                    <a:lnTo>
                      <a:pt x="28" y="82"/>
                    </a:lnTo>
                    <a:close/>
                  </a:path>
                </a:pathLst>
              </a:custGeom>
              <a:solidFill>
                <a:srgbClr val="2B2A2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18" name="îsḻîḋé"/>
              <p:cNvSpPr/>
              <p:nvPr/>
            </p:nvSpPr>
            <p:spPr bwMode="auto">
              <a:xfrm>
                <a:off x="6502401" y="4071938"/>
                <a:ext cx="212725" cy="252413"/>
              </a:xfrm>
              <a:custGeom>
                <a:avLst/>
                <a:gdLst>
                  <a:gd name="T0" fmla="*/ 168 w 182"/>
                  <a:gd name="T1" fmla="*/ 216 h 216"/>
                  <a:gd name="T2" fmla="*/ 14 w 182"/>
                  <a:gd name="T3" fmla="*/ 216 h 216"/>
                  <a:gd name="T4" fmla="*/ 0 w 182"/>
                  <a:gd name="T5" fmla="*/ 202 h 216"/>
                  <a:gd name="T6" fmla="*/ 0 w 182"/>
                  <a:gd name="T7" fmla="*/ 14 h 216"/>
                  <a:gd name="T8" fmla="*/ 14 w 182"/>
                  <a:gd name="T9" fmla="*/ 0 h 216"/>
                  <a:gd name="T10" fmla="*/ 168 w 182"/>
                  <a:gd name="T11" fmla="*/ 0 h 216"/>
                  <a:gd name="T12" fmla="*/ 182 w 182"/>
                  <a:gd name="T13" fmla="*/ 14 h 216"/>
                  <a:gd name="T14" fmla="*/ 182 w 182"/>
                  <a:gd name="T15" fmla="*/ 202 h 216"/>
                  <a:gd name="T16" fmla="*/ 168 w 182"/>
                  <a:gd name="T17" fmla="*/ 216 h 216"/>
                  <a:gd name="T18" fmla="*/ 28 w 182"/>
                  <a:gd name="T19" fmla="*/ 188 h 216"/>
                  <a:gd name="T20" fmla="*/ 154 w 182"/>
                  <a:gd name="T21" fmla="*/ 188 h 216"/>
                  <a:gd name="T22" fmla="*/ 154 w 182"/>
                  <a:gd name="T23" fmla="*/ 28 h 216"/>
                  <a:gd name="T24" fmla="*/ 28 w 182"/>
                  <a:gd name="T25" fmla="*/ 28 h 216"/>
                  <a:gd name="T26" fmla="*/ 28 w 182"/>
                  <a:gd name="T27" fmla="*/ 188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2" h="216">
                    <a:moveTo>
                      <a:pt x="168" y="216"/>
                    </a:moveTo>
                    <a:cubicBezTo>
                      <a:pt x="14" y="216"/>
                      <a:pt x="14" y="216"/>
                      <a:pt x="14" y="216"/>
                    </a:cubicBezTo>
                    <a:cubicBezTo>
                      <a:pt x="7" y="216"/>
                      <a:pt x="0" y="210"/>
                      <a:pt x="0" y="202"/>
                    </a:cubicBezTo>
                    <a:cubicBezTo>
                      <a:pt x="0" y="14"/>
                      <a:pt x="0" y="14"/>
                      <a:pt x="0" y="14"/>
                    </a:cubicBezTo>
                    <a:cubicBezTo>
                      <a:pt x="0" y="7"/>
                      <a:pt x="7" y="0"/>
                      <a:pt x="14" y="0"/>
                    </a:cubicBezTo>
                    <a:cubicBezTo>
                      <a:pt x="168" y="0"/>
                      <a:pt x="168" y="0"/>
                      <a:pt x="168" y="0"/>
                    </a:cubicBezTo>
                    <a:cubicBezTo>
                      <a:pt x="176" y="0"/>
                      <a:pt x="182" y="7"/>
                      <a:pt x="182" y="14"/>
                    </a:cubicBezTo>
                    <a:cubicBezTo>
                      <a:pt x="182" y="202"/>
                      <a:pt x="182" y="202"/>
                      <a:pt x="182" y="202"/>
                    </a:cubicBezTo>
                    <a:cubicBezTo>
                      <a:pt x="182" y="210"/>
                      <a:pt x="176" y="216"/>
                      <a:pt x="168" y="216"/>
                    </a:cubicBezTo>
                    <a:close/>
                    <a:moveTo>
                      <a:pt x="28" y="188"/>
                    </a:moveTo>
                    <a:cubicBezTo>
                      <a:pt x="154" y="188"/>
                      <a:pt x="154" y="188"/>
                      <a:pt x="154" y="188"/>
                    </a:cubicBezTo>
                    <a:cubicBezTo>
                      <a:pt x="154" y="28"/>
                      <a:pt x="154" y="28"/>
                      <a:pt x="154" y="28"/>
                    </a:cubicBezTo>
                    <a:cubicBezTo>
                      <a:pt x="28" y="28"/>
                      <a:pt x="28" y="28"/>
                      <a:pt x="28" y="28"/>
                    </a:cubicBezTo>
                    <a:lnTo>
                      <a:pt x="28" y="188"/>
                    </a:lnTo>
                    <a:close/>
                  </a:path>
                </a:pathLst>
              </a:custGeom>
              <a:solidFill>
                <a:srgbClr val="2B2A2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19" name="îṥ1ïḋê"/>
              <p:cNvSpPr/>
              <p:nvPr/>
            </p:nvSpPr>
            <p:spPr bwMode="auto">
              <a:xfrm>
                <a:off x="6834188" y="4071938"/>
                <a:ext cx="211138" cy="252413"/>
              </a:xfrm>
              <a:custGeom>
                <a:avLst/>
                <a:gdLst>
                  <a:gd name="T0" fmla="*/ 167 w 181"/>
                  <a:gd name="T1" fmla="*/ 216 h 216"/>
                  <a:gd name="T2" fmla="*/ 14 w 181"/>
                  <a:gd name="T3" fmla="*/ 216 h 216"/>
                  <a:gd name="T4" fmla="*/ 0 w 181"/>
                  <a:gd name="T5" fmla="*/ 202 h 216"/>
                  <a:gd name="T6" fmla="*/ 0 w 181"/>
                  <a:gd name="T7" fmla="*/ 14 h 216"/>
                  <a:gd name="T8" fmla="*/ 14 w 181"/>
                  <a:gd name="T9" fmla="*/ 0 h 216"/>
                  <a:gd name="T10" fmla="*/ 167 w 181"/>
                  <a:gd name="T11" fmla="*/ 0 h 216"/>
                  <a:gd name="T12" fmla="*/ 181 w 181"/>
                  <a:gd name="T13" fmla="*/ 14 h 216"/>
                  <a:gd name="T14" fmla="*/ 181 w 181"/>
                  <a:gd name="T15" fmla="*/ 202 h 216"/>
                  <a:gd name="T16" fmla="*/ 167 w 181"/>
                  <a:gd name="T17" fmla="*/ 216 h 216"/>
                  <a:gd name="T18" fmla="*/ 28 w 181"/>
                  <a:gd name="T19" fmla="*/ 188 h 216"/>
                  <a:gd name="T20" fmla="*/ 153 w 181"/>
                  <a:gd name="T21" fmla="*/ 188 h 216"/>
                  <a:gd name="T22" fmla="*/ 153 w 181"/>
                  <a:gd name="T23" fmla="*/ 28 h 216"/>
                  <a:gd name="T24" fmla="*/ 28 w 181"/>
                  <a:gd name="T25" fmla="*/ 28 h 216"/>
                  <a:gd name="T26" fmla="*/ 28 w 181"/>
                  <a:gd name="T27" fmla="*/ 188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1" h="216">
                    <a:moveTo>
                      <a:pt x="167" y="216"/>
                    </a:moveTo>
                    <a:cubicBezTo>
                      <a:pt x="14" y="216"/>
                      <a:pt x="14" y="216"/>
                      <a:pt x="14" y="216"/>
                    </a:cubicBezTo>
                    <a:cubicBezTo>
                      <a:pt x="6" y="216"/>
                      <a:pt x="0" y="210"/>
                      <a:pt x="0" y="202"/>
                    </a:cubicBezTo>
                    <a:cubicBezTo>
                      <a:pt x="0" y="14"/>
                      <a:pt x="0" y="14"/>
                      <a:pt x="0" y="14"/>
                    </a:cubicBezTo>
                    <a:cubicBezTo>
                      <a:pt x="0" y="7"/>
                      <a:pt x="6" y="0"/>
                      <a:pt x="14" y="0"/>
                    </a:cubicBezTo>
                    <a:cubicBezTo>
                      <a:pt x="167" y="0"/>
                      <a:pt x="167" y="0"/>
                      <a:pt x="167" y="0"/>
                    </a:cubicBezTo>
                    <a:cubicBezTo>
                      <a:pt x="175" y="0"/>
                      <a:pt x="181" y="7"/>
                      <a:pt x="181" y="14"/>
                    </a:cubicBezTo>
                    <a:cubicBezTo>
                      <a:pt x="181" y="202"/>
                      <a:pt x="181" y="202"/>
                      <a:pt x="181" y="202"/>
                    </a:cubicBezTo>
                    <a:cubicBezTo>
                      <a:pt x="181" y="210"/>
                      <a:pt x="175" y="216"/>
                      <a:pt x="167" y="216"/>
                    </a:cubicBezTo>
                    <a:close/>
                    <a:moveTo>
                      <a:pt x="28" y="188"/>
                    </a:moveTo>
                    <a:cubicBezTo>
                      <a:pt x="153" y="188"/>
                      <a:pt x="153" y="188"/>
                      <a:pt x="153" y="188"/>
                    </a:cubicBezTo>
                    <a:cubicBezTo>
                      <a:pt x="153" y="28"/>
                      <a:pt x="153" y="28"/>
                      <a:pt x="153" y="28"/>
                    </a:cubicBezTo>
                    <a:cubicBezTo>
                      <a:pt x="28" y="28"/>
                      <a:pt x="28" y="28"/>
                      <a:pt x="28" y="28"/>
                    </a:cubicBezTo>
                    <a:lnTo>
                      <a:pt x="28" y="188"/>
                    </a:lnTo>
                    <a:close/>
                  </a:path>
                </a:pathLst>
              </a:custGeom>
              <a:solidFill>
                <a:srgbClr val="2B2A2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20" name="íṧḻíḑè"/>
              <p:cNvSpPr/>
              <p:nvPr/>
            </p:nvSpPr>
            <p:spPr bwMode="auto">
              <a:xfrm>
                <a:off x="6502401" y="3717926"/>
                <a:ext cx="212725" cy="252413"/>
              </a:xfrm>
              <a:custGeom>
                <a:avLst/>
                <a:gdLst>
                  <a:gd name="T0" fmla="*/ 168 w 182"/>
                  <a:gd name="T1" fmla="*/ 216 h 216"/>
                  <a:gd name="T2" fmla="*/ 14 w 182"/>
                  <a:gd name="T3" fmla="*/ 216 h 216"/>
                  <a:gd name="T4" fmla="*/ 0 w 182"/>
                  <a:gd name="T5" fmla="*/ 202 h 216"/>
                  <a:gd name="T6" fmla="*/ 0 w 182"/>
                  <a:gd name="T7" fmla="*/ 14 h 216"/>
                  <a:gd name="T8" fmla="*/ 14 w 182"/>
                  <a:gd name="T9" fmla="*/ 0 h 216"/>
                  <a:gd name="T10" fmla="*/ 168 w 182"/>
                  <a:gd name="T11" fmla="*/ 0 h 216"/>
                  <a:gd name="T12" fmla="*/ 182 w 182"/>
                  <a:gd name="T13" fmla="*/ 14 h 216"/>
                  <a:gd name="T14" fmla="*/ 182 w 182"/>
                  <a:gd name="T15" fmla="*/ 202 h 216"/>
                  <a:gd name="T16" fmla="*/ 168 w 182"/>
                  <a:gd name="T17" fmla="*/ 216 h 216"/>
                  <a:gd name="T18" fmla="*/ 28 w 182"/>
                  <a:gd name="T19" fmla="*/ 188 h 216"/>
                  <a:gd name="T20" fmla="*/ 154 w 182"/>
                  <a:gd name="T21" fmla="*/ 188 h 216"/>
                  <a:gd name="T22" fmla="*/ 154 w 182"/>
                  <a:gd name="T23" fmla="*/ 28 h 216"/>
                  <a:gd name="T24" fmla="*/ 28 w 182"/>
                  <a:gd name="T25" fmla="*/ 28 h 216"/>
                  <a:gd name="T26" fmla="*/ 28 w 182"/>
                  <a:gd name="T27" fmla="*/ 188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2" h="216">
                    <a:moveTo>
                      <a:pt x="168" y="216"/>
                    </a:moveTo>
                    <a:cubicBezTo>
                      <a:pt x="14" y="216"/>
                      <a:pt x="14" y="216"/>
                      <a:pt x="14" y="216"/>
                    </a:cubicBezTo>
                    <a:cubicBezTo>
                      <a:pt x="7" y="216"/>
                      <a:pt x="0" y="209"/>
                      <a:pt x="0" y="202"/>
                    </a:cubicBezTo>
                    <a:cubicBezTo>
                      <a:pt x="0" y="14"/>
                      <a:pt x="0" y="14"/>
                      <a:pt x="0" y="14"/>
                    </a:cubicBezTo>
                    <a:cubicBezTo>
                      <a:pt x="0" y="6"/>
                      <a:pt x="7" y="0"/>
                      <a:pt x="14" y="0"/>
                    </a:cubicBezTo>
                    <a:cubicBezTo>
                      <a:pt x="168" y="0"/>
                      <a:pt x="168" y="0"/>
                      <a:pt x="168" y="0"/>
                    </a:cubicBezTo>
                    <a:cubicBezTo>
                      <a:pt x="176" y="0"/>
                      <a:pt x="182" y="6"/>
                      <a:pt x="182" y="14"/>
                    </a:cubicBezTo>
                    <a:cubicBezTo>
                      <a:pt x="182" y="202"/>
                      <a:pt x="182" y="202"/>
                      <a:pt x="182" y="202"/>
                    </a:cubicBezTo>
                    <a:cubicBezTo>
                      <a:pt x="182" y="209"/>
                      <a:pt x="176" y="216"/>
                      <a:pt x="168" y="216"/>
                    </a:cubicBezTo>
                    <a:close/>
                    <a:moveTo>
                      <a:pt x="28" y="188"/>
                    </a:moveTo>
                    <a:cubicBezTo>
                      <a:pt x="154" y="188"/>
                      <a:pt x="154" y="188"/>
                      <a:pt x="154" y="188"/>
                    </a:cubicBezTo>
                    <a:cubicBezTo>
                      <a:pt x="154" y="28"/>
                      <a:pt x="154" y="28"/>
                      <a:pt x="154" y="28"/>
                    </a:cubicBezTo>
                    <a:cubicBezTo>
                      <a:pt x="28" y="28"/>
                      <a:pt x="28" y="28"/>
                      <a:pt x="28" y="28"/>
                    </a:cubicBezTo>
                    <a:lnTo>
                      <a:pt x="28" y="188"/>
                    </a:lnTo>
                    <a:close/>
                  </a:path>
                </a:pathLst>
              </a:custGeom>
              <a:solidFill>
                <a:srgbClr val="2B2A2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21" name="î$ľíḑe"/>
              <p:cNvSpPr/>
              <p:nvPr/>
            </p:nvSpPr>
            <p:spPr bwMode="auto">
              <a:xfrm>
                <a:off x="6834188" y="3717926"/>
                <a:ext cx="211138" cy="252413"/>
              </a:xfrm>
              <a:custGeom>
                <a:avLst/>
                <a:gdLst>
                  <a:gd name="T0" fmla="*/ 167 w 181"/>
                  <a:gd name="T1" fmla="*/ 216 h 216"/>
                  <a:gd name="T2" fmla="*/ 14 w 181"/>
                  <a:gd name="T3" fmla="*/ 216 h 216"/>
                  <a:gd name="T4" fmla="*/ 0 w 181"/>
                  <a:gd name="T5" fmla="*/ 202 h 216"/>
                  <a:gd name="T6" fmla="*/ 0 w 181"/>
                  <a:gd name="T7" fmla="*/ 14 h 216"/>
                  <a:gd name="T8" fmla="*/ 14 w 181"/>
                  <a:gd name="T9" fmla="*/ 0 h 216"/>
                  <a:gd name="T10" fmla="*/ 167 w 181"/>
                  <a:gd name="T11" fmla="*/ 0 h 216"/>
                  <a:gd name="T12" fmla="*/ 181 w 181"/>
                  <a:gd name="T13" fmla="*/ 14 h 216"/>
                  <a:gd name="T14" fmla="*/ 181 w 181"/>
                  <a:gd name="T15" fmla="*/ 202 h 216"/>
                  <a:gd name="T16" fmla="*/ 167 w 181"/>
                  <a:gd name="T17" fmla="*/ 216 h 216"/>
                  <a:gd name="T18" fmla="*/ 28 w 181"/>
                  <a:gd name="T19" fmla="*/ 188 h 216"/>
                  <a:gd name="T20" fmla="*/ 153 w 181"/>
                  <a:gd name="T21" fmla="*/ 188 h 216"/>
                  <a:gd name="T22" fmla="*/ 153 w 181"/>
                  <a:gd name="T23" fmla="*/ 28 h 216"/>
                  <a:gd name="T24" fmla="*/ 28 w 181"/>
                  <a:gd name="T25" fmla="*/ 28 h 216"/>
                  <a:gd name="T26" fmla="*/ 28 w 181"/>
                  <a:gd name="T27" fmla="*/ 188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1" h="216">
                    <a:moveTo>
                      <a:pt x="167" y="216"/>
                    </a:moveTo>
                    <a:cubicBezTo>
                      <a:pt x="14" y="216"/>
                      <a:pt x="14" y="216"/>
                      <a:pt x="14" y="216"/>
                    </a:cubicBezTo>
                    <a:cubicBezTo>
                      <a:pt x="6" y="216"/>
                      <a:pt x="0" y="209"/>
                      <a:pt x="0" y="202"/>
                    </a:cubicBezTo>
                    <a:cubicBezTo>
                      <a:pt x="0" y="14"/>
                      <a:pt x="0" y="14"/>
                      <a:pt x="0" y="14"/>
                    </a:cubicBezTo>
                    <a:cubicBezTo>
                      <a:pt x="0" y="6"/>
                      <a:pt x="6" y="0"/>
                      <a:pt x="14" y="0"/>
                    </a:cubicBezTo>
                    <a:cubicBezTo>
                      <a:pt x="167" y="0"/>
                      <a:pt x="167" y="0"/>
                      <a:pt x="167" y="0"/>
                    </a:cubicBezTo>
                    <a:cubicBezTo>
                      <a:pt x="175" y="0"/>
                      <a:pt x="181" y="6"/>
                      <a:pt x="181" y="14"/>
                    </a:cubicBezTo>
                    <a:cubicBezTo>
                      <a:pt x="181" y="202"/>
                      <a:pt x="181" y="202"/>
                      <a:pt x="181" y="202"/>
                    </a:cubicBezTo>
                    <a:cubicBezTo>
                      <a:pt x="181" y="209"/>
                      <a:pt x="175" y="216"/>
                      <a:pt x="167" y="216"/>
                    </a:cubicBezTo>
                    <a:close/>
                    <a:moveTo>
                      <a:pt x="28" y="188"/>
                    </a:moveTo>
                    <a:cubicBezTo>
                      <a:pt x="153" y="188"/>
                      <a:pt x="153" y="188"/>
                      <a:pt x="153" y="188"/>
                    </a:cubicBezTo>
                    <a:cubicBezTo>
                      <a:pt x="153" y="28"/>
                      <a:pt x="153" y="28"/>
                      <a:pt x="153" y="28"/>
                    </a:cubicBezTo>
                    <a:cubicBezTo>
                      <a:pt x="28" y="28"/>
                      <a:pt x="28" y="28"/>
                      <a:pt x="28" y="28"/>
                    </a:cubicBezTo>
                    <a:lnTo>
                      <a:pt x="28" y="188"/>
                    </a:lnTo>
                    <a:close/>
                  </a:path>
                </a:pathLst>
              </a:custGeom>
              <a:solidFill>
                <a:srgbClr val="2B2A2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22" name="iŝ1îḍé"/>
              <p:cNvSpPr/>
              <p:nvPr/>
            </p:nvSpPr>
            <p:spPr bwMode="auto">
              <a:xfrm>
                <a:off x="6502401" y="4427538"/>
                <a:ext cx="212725" cy="252413"/>
              </a:xfrm>
              <a:custGeom>
                <a:avLst/>
                <a:gdLst>
                  <a:gd name="T0" fmla="*/ 168 w 182"/>
                  <a:gd name="T1" fmla="*/ 215 h 215"/>
                  <a:gd name="T2" fmla="*/ 14 w 182"/>
                  <a:gd name="T3" fmla="*/ 215 h 215"/>
                  <a:gd name="T4" fmla="*/ 0 w 182"/>
                  <a:gd name="T5" fmla="*/ 201 h 215"/>
                  <a:gd name="T6" fmla="*/ 0 w 182"/>
                  <a:gd name="T7" fmla="*/ 14 h 215"/>
                  <a:gd name="T8" fmla="*/ 14 w 182"/>
                  <a:gd name="T9" fmla="*/ 0 h 215"/>
                  <a:gd name="T10" fmla="*/ 168 w 182"/>
                  <a:gd name="T11" fmla="*/ 0 h 215"/>
                  <a:gd name="T12" fmla="*/ 182 w 182"/>
                  <a:gd name="T13" fmla="*/ 14 h 215"/>
                  <a:gd name="T14" fmla="*/ 182 w 182"/>
                  <a:gd name="T15" fmla="*/ 201 h 215"/>
                  <a:gd name="T16" fmla="*/ 168 w 182"/>
                  <a:gd name="T17" fmla="*/ 215 h 215"/>
                  <a:gd name="T18" fmla="*/ 28 w 182"/>
                  <a:gd name="T19" fmla="*/ 187 h 215"/>
                  <a:gd name="T20" fmla="*/ 154 w 182"/>
                  <a:gd name="T21" fmla="*/ 187 h 215"/>
                  <a:gd name="T22" fmla="*/ 154 w 182"/>
                  <a:gd name="T23" fmla="*/ 28 h 215"/>
                  <a:gd name="T24" fmla="*/ 28 w 182"/>
                  <a:gd name="T25" fmla="*/ 28 h 215"/>
                  <a:gd name="T26" fmla="*/ 28 w 182"/>
                  <a:gd name="T27" fmla="*/ 187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2" h="215">
                    <a:moveTo>
                      <a:pt x="168" y="215"/>
                    </a:moveTo>
                    <a:cubicBezTo>
                      <a:pt x="14" y="215"/>
                      <a:pt x="14" y="215"/>
                      <a:pt x="14" y="215"/>
                    </a:cubicBezTo>
                    <a:cubicBezTo>
                      <a:pt x="7" y="215"/>
                      <a:pt x="0" y="209"/>
                      <a:pt x="0" y="201"/>
                    </a:cubicBezTo>
                    <a:cubicBezTo>
                      <a:pt x="0" y="14"/>
                      <a:pt x="0" y="14"/>
                      <a:pt x="0" y="14"/>
                    </a:cubicBezTo>
                    <a:cubicBezTo>
                      <a:pt x="0" y="6"/>
                      <a:pt x="7" y="0"/>
                      <a:pt x="14" y="0"/>
                    </a:cubicBezTo>
                    <a:cubicBezTo>
                      <a:pt x="168" y="0"/>
                      <a:pt x="168" y="0"/>
                      <a:pt x="168" y="0"/>
                    </a:cubicBezTo>
                    <a:cubicBezTo>
                      <a:pt x="176" y="0"/>
                      <a:pt x="182" y="6"/>
                      <a:pt x="182" y="14"/>
                    </a:cubicBezTo>
                    <a:cubicBezTo>
                      <a:pt x="182" y="201"/>
                      <a:pt x="182" y="201"/>
                      <a:pt x="182" y="201"/>
                    </a:cubicBezTo>
                    <a:cubicBezTo>
                      <a:pt x="182" y="209"/>
                      <a:pt x="176" y="215"/>
                      <a:pt x="168" y="215"/>
                    </a:cubicBezTo>
                    <a:close/>
                    <a:moveTo>
                      <a:pt x="28" y="187"/>
                    </a:moveTo>
                    <a:cubicBezTo>
                      <a:pt x="154" y="187"/>
                      <a:pt x="154" y="187"/>
                      <a:pt x="154" y="187"/>
                    </a:cubicBezTo>
                    <a:cubicBezTo>
                      <a:pt x="154" y="28"/>
                      <a:pt x="154" y="28"/>
                      <a:pt x="154" y="28"/>
                    </a:cubicBezTo>
                    <a:cubicBezTo>
                      <a:pt x="28" y="28"/>
                      <a:pt x="28" y="28"/>
                      <a:pt x="28" y="28"/>
                    </a:cubicBezTo>
                    <a:lnTo>
                      <a:pt x="28" y="187"/>
                    </a:lnTo>
                    <a:close/>
                  </a:path>
                </a:pathLst>
              </a:custGeom>
              <a:solidFill>
                <a:srgbClr val="2B2A2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23" name="ïŝļiḑé"/>
              <p:cNvSpPr/>
              <p:nvPr/>
            </p:nvSpPr>
            <p:spPr bwMode="auto">
              <a:xfrm>
                <a:off x="6834188" y="4427538"/>
                <a:ext cx="211138" cy="252413"/>
              </a:xfrm>
              <a:custGeom>
                <a:avLst/>
                <a:gdLst>
                  <a:gd name="T0" fmla="*/ 167 w 181"/>
                  <a:gd name="T1" fmla="*/ 215 h 215"/>
                  <a:gd name="T2" fmla="*/ 14 w 181"/>
                  <a:gd name="T3" fmla="*/ 215 h 215"/>
                  <a:gd name="T4" fmla="*/ 0 w 181"/>
                  <a:gd name="T5" fmla="*/ 201 h 215"/>
                  <a:gd name="T6" fmla="*/ 0 w 181"/>
                  <a:gd name="T7" fmla="*/ 14 h 215"/>
                  <a:gd name="T8" fmla="*/ 14 w 181"/>
                  <a:gd name="T9" fmla="*/ 0 h 215"/>
                  <a:gd name="T10" fmla="*/ 167 w 181"/>
                  <a:gd name="T11" fmla="*/ 0 h 215"/>
                  <a:gd name="T12" fmla="*/ 181 w 181"/>
                  <a:gd name="T13" fmla="*/ 14 h 215"/>
                  <a:gd name="T14" fmla="*/ 181 w 181"/>
                  <a:gd name="T15" fmla="*/ 201 h 215"/>
                  <a:gd name="T16" fmla="*/ 167 w 181"/>
                  <a:gd name="T17" fmla="*/ 215 h 215"/>
                  <a:gd name="T18" fmla="*/ 28 w 181"/>
                  <a:gd name="T19" fmla="*/ 187 h 215"/>
                  <a:gd name="T20" fmla="*/ 153 w 181"/>
                  <a:gd name="T21" fmla="*/ 187 h 215"/>
                  <a:gd name="T22" fmla="*/ 153 w 181"/>
                  <a:gd name="T23" fmla="*/ 28 h 215"/>
                  <a:gd name="T24" fmla="*/ 28 w 181"/>
                  <a:gd name="T25" fmla="*/ 28 h 215"/>
                  <a:gd name="T26" fmla="*/ 28 w 181"/>
                  <a:gd name="T27" fmla="*/ 187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1" h="215">
                    <a:moveTo>
                      <a:pt x="167" y="215"/>
                    </a:moveTo>
                    <a:cubicBezTo>
                      <a:pt x="14" y="215"/>
                      <a:pt x="14" y="215"/>
                      <a:pt x="14" y="215"/>
                    </a:cubicBezTo>
                    <a:cubicBezTo>
                      <a:pt x="6" y="215"/>
                      <a:pt x="0" y="209"/>
                      <a:pt x="0" y="201"/>
                    </a:cubicBezTo>
                    <a:cubicBezTo>
                      <a:pt x="0" y="14"/>
                      <a:pt x="0" y="14"/>
                      <a:pt x="0" y="14"/>
                    </a:cubicBezTo>
                    <a:cubicBezTo>
                      <a:pt x="0" y="6"/>
                      <a:pt x="6" y="0"/>
                      <a:pt x="14" y="0"/>
                    </a:cubicBezTo>
                    <a:cubicBezTo>
                      <a:pt x="167" y="0"/>
                      <a:pt x="167" y="0"/>
                      <a:pt x="167" y="0"/>
                    </a:cubicBezTo>
                    <a:cubicBezTo>
                      <a:pt x="175" y="0"/>
                      <a:pt x="181" y="6"/>
                      <a:pt x="181" y="14"/>
                    </a:cubicBezTo>
                    <a:cubicBezTo>
                      <a:pt x="181" y="201"/>
                      <a:pt x="181" y="201"/>
                      <a:pt x="181" y="201"/>
                    </a:cubicBezTo>
                    <a:cubicBezTo>
                      <a:pt x="181" y="209"/>
                      <a:pt x="175" y="215"/>
                      <a:pt x="167" y="215"/>
                    </a:cubicBezTo>
                    <a:close/>
                    <a:moveTo>
                      <a:pt x="28" y="187"/>
                    </a:moveTo>
                    <a:cubicBezTo>
                      <a:pt x="153" y="187"/>
                      <a:pt x="153" y="187"/>
                      <a:pt x="153" y="187"/>
                    </a:cubicBezTo>
                    <a:cubicBezTo>
                      <a:pt x="153" y="28"/>
                      <a:pt x="153" y="28"/>
                      <a:pt x="153" y="28"/>
                    </a:cubicBezTo>
                    <a:cubicBezTo>
                      <a:pt x="28" y="28"/>
                      <a:pt x="28" y="28"/>
                      <a:pt x="28" y="28"/>
                    </a:cubicBezTo>
                    <a:lnTo>
                      <a:pt x="28" y="187"/>
                    </a:lnTo>
                    <a:close/>
                  </a:path>
                </a:pathLst>
              </a:custGeom>
              <a:solidFill>
                <a:srgbClr val="2B2A2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24" name="i$ḻíḓé"/>
              <p:cNvSpPr/>
              <p:nvPr/>
            </p:nvSpPr>
            <p:spPr bwMode="auto">
              <a:xfrm>
                <a:off x="6662738" y="4840288"/>
                <a:ext cx="222250" cy="363538"/>
              </a:xfrm>
              <a:custGeom>
                <a:avLst/>
                <a:gdLst>
                  <a:gd name="T0" fmla="*/ 95 w 189"/>
                  <a:gd name="T1" fmla="*/ 0 h 312"/>
                  <a:gd name="T2" fmla="*/ 0 w 189"/>
                  <a:gd name="T3" fmla="*/ 94 h 312"/>
                  <a:gd name="T4" fmla="*/ 0 w 189"/>
                  <a:gd name="T5" fmla="*/ 312 h 312"/>
                  <a:gd name="T6" fmla="*/ 189 w 189"/>
                  <a:gd name="T7" fmla="*/ 312 h 312"/>
                  <a:gd name="T8" fmla="*/ 189 w 189"/>
                  <a:gd name="T9" fmla="*/ 94 h 312"/>
                  <a:gd name="T10" fmla="*/ 95 w 189"/>
                  <a:gd name="T11" fmla="*/ 0 h 312"/>
                </a:gdLst>
                <a:ahLst/>
                <a:cxnLst>
                  <a:cxn ang="0">
                    <a:pos x="T0" y="T1"/>
                  </a:cxn>
                  <a:cxn ang="0">
                    <a:pos x="T2" y="T3"/>
                  </a:cxn>
                  <a:cxn ang="0">
                    <a:pos x="T4" y="T5"/>
                  </a:cxn>
                  <a:cxn ang="0">
                    <a:pos x="T6" y="T7"/>
                  </a:cxn>
                  <a:cxn ang="0">
                    <a:pos x="T8" y="T9"/>
                  </a:cxn>
                  <a:cxn ang="0">
                    <a:pos x="T10" y="T11"/>
                  </a:cxn>
                </a:cxnLst>
                <a:rect l="0" t="0" r="r" b="b"/>
                <a:pathLst>
                  <a:path w="189" h="312">
                    <a:moveTo>
                      <a:pt x="95" y="0"/>
                    </a:moveTo>
                    <a:cubicBezTo>
                      <a:pt x="43" y="0"/>
                      <a:pt x="0" y="42"/>
                      <a:pt x="0" y="94"/>
                    </a:cubicBezTo>
                    <a:cubicBezTo>
                      <a:pt x="0" y="312"/>
                      <a:pt x="0" y="312"/>
                      <a:pt x="0" y="312"/>
                    </a:cubicBezTo>
                    <a:cubicBezTo>
                      <a:pt x="189" y="312"/>
                      <a:pt x="189" y="312"/>
                      <a:pt x="189" y="312"/>
                    </a:cubicBezTo>
                    <a:cubicBezTo>
                      <a:pt x="189" y="94"/>
                      <a:pt x="189" y="94"/>
                      <a:pt x="189" y="94"/>
                    </a:cubicBezTo>
                    <a:cubicBezTo>
                      <a:pt x="189" y="42"/>
                      <a:pt x="147" y="0"/>
                      <a:pt x="95"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25" name="íŝḻîḑè"/>
              <p:cNvSpPr/>
              <p:nvPr/>
            </p:nvSpPr>
            <p:spPr bwMode="auto">
              <a:xfrm>
                <a:off x="6646863" y="4824413"/>
                <a:ext cx="254000" cy="396875"/>
              </a:xfrm>
              <a:custGeom>
                <a:avLst/>
                <a:gdLst>
                  <a:gd name="T0" fmla="*/ 203 w 217"/>
                  <a:gd name="T1" fmla="*/ 340 h 340"/>
                  <a:gd name="T2" fmla="*/ 14 w 217"/>
                  <a:gd name="T3" fmla="*/ 340 h 340"/>
                  <a:gd name="T4" fmla="*/ 0 w 217"/>
                  <a:gd name="T5" fmla="*/ 326 h 340"/>
                  <a:gd name="T6" fmla="*/ 0 w 217"/>
                  <a:gd name="T7" fmla="*/ 108 h 340"/>
                  <a:gd name="T8" fmla="*/ 109 w 217"/>
                  <a:gd name="T9" fmla="*/ 0 h 340"/>
                  <a:gd name="T10" fmla="*/ 217 w 217"/>
                  <a:gd name="T11" fmla="*/ 108 h 340"/>
                  <a:gd name="T12" fmla="*/ 217 w 217"/>
                  <a:gd name="T13" fmla="*/ 326 h 340"/>
                  <a:gd name="T14" fmla="*/ 203 w 217"/>
                  <a:gd name="T15" fmla="*/ 340 h 340"/>
                  <a:gd name="T16" fmla="*/ 28 w 217"/>
                  <a:gd name="T17" fmla="*/ 312 h 340"/>
                  <a:gd name="T18" fmla="*/ 189 w 217"/>
                  <a:gd name="T19" fmla="*/ 312 h 340"/>
                  <a:gd name="T20" fmla="*/ 189 w 217"/>
                  <a:gd name="T21" fmla="*/ 108 h 340"/>
                  <a:gd name="T22" fmla="*/ 109 w 217"/>
                  <a:gd name="T23" fmla="*/ 28 h 340"/>
                  <a:gd name="T24" fmla="*/ 28 w 217"/>
                  <a:gd name="T25" fmla="*/ 108 h 340"/>
                  <a:gd name="T26" fmla="*/ 28 w 217"/>
                  <a:gd name="T27" fmla="*/ 312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7" h="340">
                    <a:moveTo>
                      <a:pt x="203" y="340"/>
                    </a:moveTo>
                    <a:cubicBezTo>
                      <a:pt x="14" y="340"/>
                      <a:pt x="14" y="340"/>
                      <a:pt x="14" y="340"/>
                    </a:cubicBezTo>
                    <a:cubicBezTo>
                      <a:pt x="7" y="340"/>
                      <a:pt x="0" y="333"/>
                      <a:pt x="0" y="326"/>
                    </a:cubicBezTo>
                    <a:cubicBezTo>
                      <a:pt x="0" y="108"/>
                      <a:pt x="0" y="108"/>
                      <a:pt x="0" y="108"/>
                    </a:cubicBezTo>
                    <a:cubicBezTo>
                      <a:pt x="0" y="49"/>
                      <a:pt x="49" y="0"/>
                      <a:pt x="109" y="0"/>
                    </a:cubicBezTo>
                    <a:cubicBezTo>
                      <a:pt x="169" y="0"/>
                      <a:pt x="217" y="49"/>
                      <a:pt x="217" y="108"/>
                    </a:cubicBezTo>
                    <a:cubicBezTo>
                      <a:pt x="217" y="326"/>
                      <a:pt x="217" y="326"/>
                      <a:pt x="217" y="326"/>
                    </a:cubicBezTo>
                    <a:cubicBezTo>
                      <a:pt x="217" y="333"/>
                      <a:pt x="211" y="340"/>
                      <a:pt x="203" y="340"/>
                    </a:cubicBezTo>
                    <a:close/>
                    <a:moveTo>
                      <a:pt x="28" y="312"/>
                    </a:moveTo>
                    <a:cubicBezTo>
                      <a:pt x="189" y="312"/>
                      <a:pt x="189" y="312"/>
                      <a:pt x="189" y="312"/>
                    </a:cubicBezTo>
                    <a:cubicBezTo>
                      <a:pt x="189" y="108"/>
                      <a:pt x="189" y="108"/>
                      <a:pt x="189" y="108"/>
                    </a:cubicBezTo>
                    <a:cubicBezTo>
                      <a:pt x="189" y="64"/>
                      <a:pt x="153" y="28"/>
                      <a:pt x="109" y="28"/>
                    </a:cubicBezTo>
                    <a:cubicBezTo>
                      <a:pt x="64" y="28"/>
                      <a:pt x="28" y="64"/>
                      <a:pt x="28" y="108"/>
                    </a:cubicBezTo>
                    <a:lnTo>
                      <a:pt x="28" y="312"/>
                    </a:lnTo>
                    <a:close/>
                  </a:path>
                </a:pathLst>
              </a:custGeom>
              <a:solidFill>
                <a:srgbClr val="2B2A2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26" name="ïsļïḋé"/>
              <p:cNvSpPr/>
              <p:nvPr/>
            </p:nvSpPr>
            <p:spPr bwMode="auto">
              <a:xfrm>
                <a:off x="2852738" y="4186238"/>
                <a:ext cx="33338" cy="1003300"/>
              </a:xfrm>
              <a:custGeom>
                <a:avLst/>
                <a:gdLst>
                  <a:gd name="T0" fmla="*/ 14 w 28"/>
                  <a:gd name="T1" fmla="*/ 859 h 859"/>
                  <a:gd name="T2" fmla="*/ 0 w 28"/>
                  <a:gd name="T3" fmla="*/ 845 h 859"/>
                  <a:gd name="T4" fmla="*/ 0 w 28"/>
                  <a:gd name="T5" fmla="*/ 14 h 859"/>
                  <a:gd name="T6" fmla="*/ 14 w 28"/>
                  <a:gd name="T7" fmla="*/ 0 h 859"/>
                  <a:gd name="T8" fmla="*/ 28 w 28"/>
                  <a:gd name="T9" fmla="*/ 14 h 859"/>
                  <a:gd name="T10" fmla="*/ 28 w 28"/>
                  <a:gd name="T11" fmla="*/ 845 h 859"/>
                  <a:gd name="T12" fmla="*/ 14 w 28"/>
                  <a:gd name="T13" fmla="*/ 859 h 859"/>
                </a:gdLst>
                <a:ahLst/>
                <a:cxnLst>
                  <a:cxn ang="0">
                    <a:pos x="T0" y="T1"/>
                  </a:cxn>
                  <a:cxn ang="0">
                    <a:pos x="T2" y="T3"/>
                  </a:cxn>
                  <a:cxn ang="0">
                    <a:pos x="T4" y="T5"/>
                  </a:cxn>
                  <a:cxn ang="0">
                    <a:pos x="T6" y="T7"/>
                  </a:cxn>
                  <a:cxn ang="0">
                    <a:pos x="T8" y="T9"/>
                  </a:cxn>
                  <a:cxn ang="0">
                    <a:pos x="T10" y="T11"/>
                  </a:cxn>
                  <a:cxn ang="0">
                    <a:pos x="T12" y="T13"/>
                  </a:cxn>
                </a:cxnLst>
                <a:rect l="0" t="0" r="r" b="b"/>
                <a:pathLst>
                  <a:path w="28" h="859">
                    <a:moveTo>
                      <a:pt x="14" y="859"/>
                    </a:moveTo>
                    <a:cubicBezTo>
                      <a:pt x="6" y="859"/>
                      <a:pt x="0" y="852"/>
                      <a:pt x="0" y="845"/>
                    </a:cubicBezTo>
                    <a:cubicBezTo>
                      <a:pt x="0" y="14"/>
                      <a:pt x="0" y="14"/>
                      <a:pt x="0" y="14"/>
                    </a:cubicBezTo>
                    <a:cubicBezTo>
                      <a:pt x="0" y="7"/>
                      <a:pt x="6" y="0"/>
                      <a:pt x="14" y="0"/>
                    </a:cubicBezTo>
                    <a:cubicBezTo>
                      <a:pt x="21" y="0"/>
                      <a:pt x="28" y="7"/>
                      <a:pt x="28" y="14"/>
                    </a:cubicBezTo>
                    <a:cubicBezTo>
                      <a:pt x="28" y="845"/>
                      <a:pt x="28" y="845"/>
                      <a:pt x="28" y="845"/>
                    </a:cubicBezTo>
                    <a:cubicBezTo>
                      <a:pt x="28" y="852"/>
                      <a:pt x="21" y="859"/>
                      <a:pt x="14" y="859"/>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27" name="îśļïḑé"/>
              <p:cNvSpPr/>
              <p:nvPr/>
            </p:nvSpPr>
            <p:spPr bwMode="auto">
              <a:xfrm>
                <a:off x="2771776" y="4286251"/>
                <a:ext cx="115888" cy="114300"/>
              </a:xfrm>
              <a:custGeom>
                <a:avLst/>
                <a:gdLst>
                  <a:gd name="T0" fmla="*/ 84 w 99"/>
                  <a:gd name="T1" fmla="*/ 98 h 98"/>
                  <a:gd name="T2" fmla="*/ 74 w 99"/>
                  <a:gd name="T3" fmla="*/ 94 h 98"/>
                  <a:gd name="T4" fmla="*/ 6 w 99"/>
                  <a:gd name="T5" fmla="*/ 26 h 98"/>
                  <a:gd name="T6" fmla="*/ 6 w 99"/>
                  <a:gd name="T7" fmla="*/ 6 h 98"/>
                  <a:gd name="T8" fmla="*/ 26 w 99"/>
                  <a:gd name="T9" fmla="*/ 6 h 98"/>
                  <a:gd name="T10" fmla="*/ 94 w 99"/>
                  <a:gd name="T11" fmla="*/ 74 h 98"/>
                  <a:gd name="T12" fmla="*/ 94 w 99"/>
                  <a:gd name="T13" fmla="*/ 94 h 98"/>
                  <a:gd name="T14" fmla="*/ 84 w 99"/>
                  <a:gd name="T15" fmla="*/ 98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9" h="98">
                    <a:moveTo>
                      <a:pt x="84" y="98"/>
                    </a:moveTo>
                    <a:cubicBezTo>
                      <a:pt x="80" y="98"/>
                      <a:pt x="76" y="96"/>
                      <a:pt x="74" y="94"/>
                    </a:cubicBezTo>
                    <a:cubicBezTo>
                      <a:pt x="6" y="26"/>
                      <a:pt x="6" y="26"/>
                      <a:pt x="6" y="26"/>
                    </a:cubicBezTo>
                    <a:cubicBezTo>
                      <a:pt x="0" y="20"/>
                      <a:pt x="0" y="11"/>
                      <a:pt x="6" y="6"/>
                    </a:cubicBezTo>
                    <a:cubicBezTo>
                      <a:pt x="11" y="0"/>
                      <a:pt x="20" y="0"/>
                      <a:pt x="26" y="6"/>
                    </a:cubicBezTo>
                    <a:cubicBezTo>
                      <a:pt x="94" y="74"/>
                      <a:pt x="94" y="74"/>
                      <a:pt x="94" y="74"/>
                    </a:cubicBezTo>
                    <a:cubicBezTo>
                      <a:pt x="99" y="79"/>
                      <a:pt x="99" y="88"/>
                      <a:pt x="94" y="94"/>
                    </a:cubicBezTo>
                    <a:cubicBezTo>
                      <a:pt x="91" y="96"/>
                      <a:pt x="87" y="98"/>
                      <a:pt x="84" y="98"/>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28" name="îslídé"/>
              <p:cNvSpPr/>
              <p:nvPr/>
            </p:nvSpPr>
            <p:spPr bwMode="auto">
              <a:xfrm>
                <a:off x="2851151" y="4387851"/>
                <a:ext cx="123825" cy="158750"/>
              </a:xfrm>
              <a:custGeom>
                <a:avLst/>
                <a:gdLst>
                  <a:gd name="T0" fmla="*/ 16 w 106"/>
                  <a:gd name="T1" fmla="*/ 137 h 137"/>
                  <a:gd name="T2" fmla="*/ 8 w 106"/>
                  <a:gd name="T3" fmla="*/ 135 h 137"/>
                  <a:gd name="T4" fmla="*/ 4 w 106"/>
                  <a:gd name="T5" fmla="*/ 115 h 137"/>
                  <a:gd name="T6" fmla="*/ 79 w 106"/>
                  <a:gd name="T7" fmla="*/ 8 h 137"/>
                  <a:gd name="T8" fmla="*/ 98 w 106"/>
                  <a:gd name="T9" fmla="*/ 5 h 137"/>
                  <a:gd name="T10" fmla="*/ 102 w 106"/>
                  <a:gd name="T11" fmla="*/ 24 h 137"/>
                  <a:gd name="T12" fmla="*/ 27 w 106"/>
                  <a:gd name="T13" fmla="*/ 131 h 137"/>
                  <a:gd name="T14" fmla="*/ 16 w 106"/>
                  <a:gd name="T15" fmla="*/ 137 h 1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137">
                    <a:moveTo>
                      <a:pt x="16" y="137"/>
                    </a:moveTo>
                    <a:cubicBezTo>
                      <a:pt x="13" y="137"/>
                      <a:pt x="10" y="137"/>
                      <a:pt x="8" y="135"/>
                    </a:cubicBezTo>
                    <a:cubicBezTo>
                      <a:pt x="1" y="131"/>
                      <a:pt x="0" y="122"/>
                      <a:pt x="4" y="115"/>
                    </a:cubicBezTo>
                    <a:cubicBezTo>
                      <a:pt x="79" y="8"/>
                      <a:pt x="79" y="8"/>
                      <a:pt x="79" y="8"/>
                    </a:cubicBezTo>
                    <a:cubicBezTo>
                      <a:pt x="83" y="2"/>
                      <a:pt x="92" y="0"/>
                      <a:pt x="98" y="5"/>
                    </a:cubicBezTo>
                    <a:cubicBezTo>
                      <a:pt x="104" y="9"/>
                      <a:pt x="106" y="18"/>
                      <a:pt x="102" y="24"/>
                    </a:cubicBezTo>
                    <a:cubicBezTo>
                      <a:pt x="27" y="131"/>
                      <a:pt x="27" y="131"/>
                      <a:pt x="27" y="131"/>
                    </a:cubicBezTo>
                    <a:cubicBezTo>
                      <a:pt x="24" y="135"/>
                      <a:pt x="20" y="137"/>
                      <a:pt x="16" y="137"/>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29" name="í$líḋè"/>
              <p:cNvSpPr/>
              <p:nvPr/>
            </p:nvSpPr>
            <p:spPr bwMode="auto">
              <a:xfrm>
                <a:off x="2690813" y="3800476"/>
                <a:ext cx="360363" cy="1008063"/>
              </a:xfrm>
              <a:custGeom>
                <a:avLst/>
                <a:gdLst>
                  <a:gd name="T0" fmla="*/ 155 w 309"/>
                  <a:gd name="T1" fmla="*/ 864 h 864"/>
                  <a:gd name="T2" fmla="*/ 151 w 309"/>
                  <a:gd name="T3" fmla="*/ 863 h 864"/>
                  <a:gd name="T4" fmla="*/ 19 w 309"/>
                  <a:gd name="T5" fmla="*/ 705 h 864"/>
                  <a:gd name="T6" fmla="*/ 34 w 309"/>
                  <a:gd name="T7" fmla="*/ 344 h 864"/>
                  <a:gd name="T8" fmla="*/ 125 w 309"/>
                  <a:gd name="T9" fmla="*/ 18 h 864"/>
                  <a:gd name="T10" fmla="*/ 147 w 309"/>
                  <a:gd name="T11" fmla="*/ 1 h 864"/>
                  <a:gd name="T12" fmla="*/ 153 w 309"/>
                  <a:gd name="T13" fmla="*/ 0 h 864"/>
                  <a:gd name="T14" fmla="*/ 156 w 309"/>
                  <a:gd name="T15" fmla="*/ 0 h 864"/>
                  <a:gd name="T16" fmla="*/ 162 w 309"/>
                  <a:gd name="T17" fmla="*/ 1 h 864"/>
                  <a:gd name="T18" fmla="*/ 184 w 309"/>
                  <a:gd name="T19" fmla="*/ 18 h 864"/>
                  <a:gd name="T20" fmla="*/ 275 w 309"/>
                  <a:gd name="T21" fmla="*/ 344 h 864"/>
                  <a:gd name="T22" fmla="*/ 290 w 309"/>
                  <a:gd name="T23" fmla="*/ 705 h 864"/>
                  <a:gd name="T24" fmla="*/ 158 w 309"/>
                  <a:gd name="T25" fmla="*/ 863 h 864"/>
                  <a:gd name="T26" fmla="*/ 155 w 309"/>
                  <a:gd name="T27" fmla="*/ 864 h 864"/>
                  <a:gd name="T28" fmla="*/ 155 w 309"/>
                  <a:gd name="T29" fmla="*/ 28 h 864"/>
                  <a:gd name="T30" fmla="*/ 144 w 309"/>
                  <a:gd name="T31" fmla="*/ 40 h 864"/>
                  <a:gd name="T32" fmla="*/ 46 w 309"/>
                  <a:gd name="T33" fmla="*/ 698 h 864"/>
                  <a:gd name="T34" fmla="*/ 155 w 309"/>
                  <a:gd name="T35" fmla="*/ 835 h 864"/>
                  <a:gd name="T36" fmla="*/ 263 w 309"/>
                  <a:gd name="T37" fmla="*/ 698 h 864"/>
                  <a:gd name="T38" fmla="*/ 165 w 309"/>
                  <a:gd name="T39" fmla="*/ 40 h 864"/>
                  <a:gd name="T40" fmla="*/ 155 w 309"/>
                  <a:gd name="T41" fmla="*/ 28 h 8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09" h="864">
                    <a:moveTo>
                      <a:pt x="155" y="864"/>
                    </a:moveTo>
                    <a:cubicBezTo>
                      <a:pt x="153" y="864"/>
                      <a:pt x="152" y="864"/>
                      <a:pt x="151" y="863"/>
                    </a:cubicBezTo>
                    <a:cubicBezTo>
                      <a:pt x="147" y="862"/>
                      <a:pt x="53" y="836"/>
                      <a:pt x="19" y="705"/>
                    </a:cubicBezTo>
                    <a:cubicBezTo>
                      <a:pt x="0" y="630"/>
                      <a:pt x="15" y="470"/>
                      <a:pt x="34" y="344"/>
                    </a:cubicBezTo>
                    <a:cubicBezTo>
                      <a:pt x="53" y="218"/>
                      <a:pt x="88" y="67"/>
                      <a:pt x="125" y="18"/>
                    </a:cubicBezTo>
                    <a:cubicBezTo>
                      <a:pt x="132" y="9"/>
                      <a:pt x="139" y="4"/>
                      <a:pt x="147" y="1"/>
                    </a:cubicBezTo>
                    <a:cubicBezTo>
                      <a:pt x="149" y="0"/>
                      <a:pt x="151" y="0"/>
                      <a:pt x="153" y="0"/>
                    </a:cubicBezTo>
                    <a:cubicBezTo>
                      <a:pt x="156" y="0"/>
                      <a:pt x="156" y="0"/>
                      <a:pt x="156" y="0"/>
                    </a:cubicBezTo>
                    <a:cubicBezTo>
                      <a:pt x="158" y="0"/>
                      <a:pt x="160" y="0"/>
                      <a:pt x="162" y="1"/>
                    </a:cubicBezTo>
                    <a:cubicBezTo>
                      <a:pt x="170" y="4"/>
                      <a:pt x="177" y="9"/>
                      <a:pt x="184" y="18"/>
                    </a:cubicBezTo>
                    <a:cubicBezTo>
                      <a:pt x="221" y="67"/>
                      <a:pt x="256" y="218"/>
                      <a:pt x="275" y="344"/>
                    </a:cubicBezTo>
                    <a:cubicBezTo>
                      <a:pt x="295" y="470"/>
                      <a:pt x="309" y="630"/>
                      <a:pt x="290" y="705"/>
                    </a:cubicBezTo>
                    <a:cubicBezTo>
                      <a:pt x="256" y="836"/>
                      <a:pt x="162" y="862"/>
                      <a:pt x="158" y="863"/>
                    </a:cubicBezTo>
                    <a:cubicBezTo>
                      <a:pt x="157" y="864"/>
                      <a:pt x="156" y="864"/>
                      <a:pt x="155" y="864"/>
                    </a:cubicBezTo>
                    <a:close/>
                    <a:moveTo>
                      <a:pt x="155" y="28"/>
                    </a:moveTo>
                    <a:cubicBezTo>
                      <a:pt x="153" y="29"/>
                      <a:pt x="149" y="32"/>
                      <a:pt x="144" y="40"/>
                    </a:cubicBezTo>
                    <a:cubicBezTo>
                      <a:pt x="82" y="135"/>
                      <a:pt x="16" y="577"/>
                      <a:pt x="46" y="698"/>
                    </a:cubicBezTo>
                    <a:cubicBezTo>
                      <a:pt x="72" y="800"/>
                      <a:pt x="139" y="829"/>
                      <a:pt x="155" y="835"/>
                    </a:cubicBezTo>
                    <a:cubicBezTo>
                      <a:pt x="171" y="829"/>
                      <a:pt x="237" y="800"/>
                      <a:pt x="263" y="698"/>
                    </a:cubicBezTo>
                    <a:cubicBezTo>
                      <a:pt x="293" y="577"/>
                      <a:pt x="228" y="135"/>
                      <a:pt x="165" y="40"/>
                    </a:cubicBezTo>
                    <a:cubicBezTo>
                      <a:pt x="160" y="32"/>
                      <a:pt x="156" y="29"/>
                      <a:pt x="155" y="28"/>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30" name="í$ľîďê"/>
              <p:cNvSpPr/>
              <p:nvPr/>
            </p:nvSpPr>
            <p:spPr bwMode="auto">
              <a:xfrm>
                <a:off x="7612063" y="4397376"/>
                <a:ext cx="33338" cy="814388"/>
              </a:xfrm>
              <a:custGeom>
                <a:avLst/>
                <a:gdLst>
                  <a:gd name="T0" fmla="*/ 14 w 28"/>
                  <a:gd name="T1" fmla="*/ 697 h 697"/>
                  <a:gd name="T2" fmla="*/ 0 w 28"/>
                  <a:gd name="T3" fmla="*/ 683 h 697"/>
                  <a:gd name="T4" fmla="*/ 0 w 28"/>
                  <a:gd name="T5" fmla="*/ 14 h 697"/>
                  <a:gd name="T6" fmla="*/ 14 w 28"/>
                  <a:gd name="T7" fmla="*/ 0 h 697"/>
                  <a:gd name="T8" fmla="*/ 28 w 28"/>
                  <a:gd name="T9" fmla="*/ 14 h 697"/>
                  <a:gd name="T10" fmla="*/ 28 w 28"/>
                  <a:gd name="T11" fmla="*/ 683 h 697"/>
                  <a:gd name="T12" fmla="*/ 14 w 28"/>
                  <a:gd name="T13" fmla="*/ 697 h 697"/>
                </a:gdLst>
                <a:ahLst/>
                <a:cxnLst>
                  <a:cxn ang="0">
                    <a:pos x="T0" y="T1"/>
                  </a:cxn>
                  <a:cxn ang="0">
                    <a:pos x="T2" y="T3"/>
                  </a:cxn>
                  <a:cxn ang="0">
                    <a:pos x="T4" y="T5"/>
                  </a:cxn>
                  <a:cxn ang="0">
                    <a:pos x="T6" y="T7"/>
                  </a:cxn>
                  <a:cxn ang="0">
                    <a:pos x="T8" y="T9"/>
                  </a:cxn>
                  <a:cxn ang="0">
                    <a:pos x="T10" y="T11"/>
                  </a:cxn>
                  <a:cxn ang="0">
                    <a:pos x="T12" y="T13"/>
                  </a:cxn>
                </a:cxnLst>
                <a:rect l="0" t="0" r="r" b="b"/>
                <a:pathLst>
                  <a:path w="28" h="697">
                    <a:moveTo>
                      <a:pt x="14" y="697"/>
                    </a:moveTo>
                    <a:cubicBezTo>
                      <a:pt x="6" y="697"/>
                      <a:pt x="0" y="691"/>
                      <a:pt x="0" y="683"/>
                    </a:cubicBezTo>
                    <a:cubicBezTo>
                      <a:pt x="0" y="14"/>
                      <a:pt x="0" y="14"/>
                      <a:pt x="0" y="14"/>
                    </a:cubicBezTo>
                    <a:cubicBezTo>
                      <a:pt x="0" y="7"/>
                      <a:pt x="6" y="0"/>
                      <a:pt x="14" y="0"/>
                    </a:cubicBezTo>
                    <a:cubicBezTo>
                      <a:pt x="22" y="0"/>
                      <a:pt x="28" y="7"/>
                      <a:pt x="28" y="14"/>
                    </a:cubicBezTo>
                    <a:cubicBezTo>
                      <a:pt x="28" y="683"/>
                      <a:pt x="28" y="683"/>
                      <a:pt x="28" y="683"/>
                    </a:cubicBezTo>
                    <a:cubicBezTo>
                      <a:pt x="28" y="691"/>
                      <a:pt x="22" y="697"/>
                      <a:pt x="14" y="697"/>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31" name="iṩ1îḓe"/>
              <p:cNvSpPr/>
              <p:nvPr/>
            </p:nvSpPr>
            <p:spPr bwMode="auto">
              <a:xfrm>
                <a:off x="7546976" y="4476751"/>
                <a:ext cx="100013" cy="100013"/>
              </a:xfrm>
              <a:custGeom>
                <a:avLst/>
                <a:gdLst>
                  <a:gd name="T0" fmla="*/ 70 w 85"/>
                  <a:gd name="T1" fmla="*/ 85 h 85"/>
                  <a:gd name="T2" fmla="*/ 60 w 85"/>
                  <a:gd name="T3" fmla="*/ 80 h 85"/>
                  <a:gd name="T4" fmla="*/ 5 w 85"/>
                  <a:gd name="T5" fmla="*/ 26 h 85"/>
                  <a:gd name="T6" fmla="*/ 5 w 85"/>
                  <a:gd name="T7" fmla="*/ 6 h 85"/>
                  <a:gd name="T8" fmla="*/ 25 w 85"/>
                  <a:gd name="T9" fmla="*/ 6 h 85"/>
                  <a:gd name="T10" fmla="*/ 80 w 85"/>
                  <a:gd name="T11" fmla="*/ 61 h 85"/>
                  <a:gd name="T12" fmla="*/ 80 w 85"/>
                  <a:gd name="T13" fmla="*/ 80 h 85"/>
                  <a:gd name="T14" fmla="*/ 70 w 85"/>
                  <a:gd name="T15" fmla="*/ 85 h 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5" h="85">
                    <a:moveTo>
                      <a:pt x="70" y="85"/>
                    </a:moveTo>
                    <a:cubicBezTo>
                      <a:pt x="66" y="85"/>
                      <a:pt x="63" y="83"/>
                      <a:pt x="60" y="80"/>
                    </a:cubicBezTo>
                    <a:cubicBezTo>
                      <a:pt x="5" y="26"/>
                      <a:pt x="5" y="26"/>
                      <a:pt x="5" y="26"/>
                    </a:cubicBezTo>
                    <a:cubicBezTo>
                      <a:pt x="0" y="20"/>
                      <a:pt x="0" y="11"/>
                      <a:pt x="5" y="6"/>
                    </a:cubicBezTo>
                    <a:cubicBezTo>
                      <a:pt x="11" y="0"/>
                      <a:pt x="20" y="0"/>
                      <a:pt x="25" y="6"/>
                    </a:cubicBezTo>
                    <a:cubicBezTo>
                      <a:pt x="80" y="61"/>
                      <a:pt x="80" y="61"/>
                      <a:pt x="80" y="61"/>
                    </a:cubicBezTo>
                    <a:cubicBezTo>
                      <a:pt x="85" y="66"/>
                      <a:pt x="85" y="75"/>
                      <a:pt x="80" y="80"/>
                    </a:cubicBezTo>
                    <a:cubicBezTo>
                      <a:pt x="77" y="83"/>
                      <a:pt x="74" y="85"/>
                      <a:pt x="70" y="85"/>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32" name="ïšľiḍe"/>
              <p:cNvSpPr/>
              <p:nvPr/>
            </p:nvSpPr>
            <p:spPr bwMode="auto">
              <a:xfrm>
                <a:off x="7610476" y="4559301"/>
                <a:ext cx="107950" cy="136525"/>
              </a:xfrm>
              <a:custGeom>
                <a:avLst/>
                <a:gdLst>
                  <a:gd name="T0" fmla="*/ 16 w 92"/>
                  <a:gd name="T1" fmla="*/ 117 h 117"/>
                  <a:gd name="T2" fmla="*/ 8 w 92"/>
                  <a:gd name="T3" fmla="*/ 114 h 117"/>
                  <a:gd name="T4" fmla="*/ 5 w 92"/>
                  <a:gd name="T5" fmla="*/ 95 h 117"/>
                  <a:gd name="T6" fmla="*/ 65 w 92"/>
                  <a:gd name="T7" fmla="*/ 8 h 117"/>
                  <a:gd name="T8" fmla="*/ 84 w 92"/>
                  <a:gd name="T9" fmla="*/ 5 h 117"/>
                  <a:gd name="T10" fmla="*/ 88 w 92"/>
                  <a:gd name="T11" fmla="*/ 24 h 117"/>
                  <a:gd name="T12" fmla="*/ 28 w 92"/>
                  <a:gd name="T13" fmla="*/ 111 h 117"/>
                  <a:gd name="T14" fmla="*/ 16 w 92"/>
                  <a:gd name="T15" fmla="*/ 117 h 1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2" h="117">
                    <a:moveTo>
                      <a:pt x="16" y="117"/>
                    </a:moveTo>
                    <a:cubicBezTo>
                      <a:pt x="13" y="117"/>
                      <a:pt x="10" y="116"/>
                      <a:pt x="8" y="114"/>
                    </a:cubicBezTo>
                    <a:cubicBezTo>
                      <a:pt x="2" y="110"/>
                      <a:pt x="0" y="101"/>
                      <a:pt x="5" y="95"/>
                    </a:cubicBezTo>
                    <a:cubicBezTo>
                      <a:pt x="65" y="8"/>
                      <a:pt x="65" y="8"/>
                      <a:pt x="65" y="8"/>
                    </a:cubicBezTo>
                    <a:cubicBezTo>
                      <a:pt x="69" y="2"/>
                      <a:pt x="78" y="0"/>
                      <a:pt x="84" y="5"/>
                    </a:cubicBezTo>
                    <a:cubicBezTo>
                      <a:pt x="90" y="9"/>
                      <a:pt x="92" y="18"/>
                      <a:pt x="88" y="24"/>
                    </a:cubicBezTo>
                    <a:cubicBezTo>
                      <a:pt x="28" y="111"/>
                      <a:pt x="28" y="111"/>
                      <a:pt x="28" y="111"/>
                    </a:cubicBezTo>
                    <a:cubicBezTo>
                      <a:pt x="25" y="115"/>
                      <a:pt x="20" y="117"/>
                      <a:pt x="16" y="117"/>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33" name="ï$ļíďé"/>
              <p:cNvSpPr/>
              <p:nvPr/>
            </p:nvSpPr>
            <p:spPr bwMode="auto">
              <a:xfrm>
                <a:off x="7467601" y="4086226"/>
                <a:ext cx="325438" cy="819150"/>
              </a:xfrm>
              <a:custGeom>
                <a:avLst/>
                <a:gdLst>
                  <a:gd name="T0" fmla="*/ 140 w 279"/>
                  <a:gd name="T1" fmla="*/ 702 h 702"/>
                  <a:gd name="T2" fmla="*/ 136 w 279"/>
                  <a:gd name="T3" fmla="*/ 701 h 702"/>
                  <a:gd name="T4" fmla="*/ 28 w 279"/>
                  <a:gd name="T5" fmla="*/ 571 h 702"/>
                  <a:gd name="T6" fmla="*/ 114 w 279"/>
                  <a:gd name="T7" fmla="*/ 16 h 702"/>
                  <a:gd name="T8" fmla="*/ 132 w 279"/>
                  <a:gd name="T9" fmla="*/ 2 h 702"/>
                  <a:gd name="T10" fmla="*/ 139 w 279"/>
                  <a:gd name="T11" fmla="*/ 0 h 702"/>
                  <a:gd name="T12" fmla="*/ 141 w 279"/>
                  <a:gd name="T13" fmla="*/ 0 h 702"/>
                  <a:gd name="T14" fmla="*/ 147 w 279"/>
                  <a:gd name="T15" fmla="*/ 2 h 702"/>
                  <a:gd name="T16" fmla="*/ 165 w 279"/>
                  <a:gd name="T17" fmla="*/ 16 h 702"/>
                  <a:gd name="T18" fmla="*/ 251 w 279"/>
                  <a:gd name="T19" fmla="*/ 571 h 702"/>
                  <a:gd name="T20" fmla="*/ 143 w 279"/>
                  <a:gd name="T21" fmla="*/ 701 h 702"/>
                  <a:gd name="T22" fmla="*/ 140 w 279"/>
                  <a:gd name="T23" fmla="*/ 702 h 702"/>
                  <a:gd name="T24" fmla="*/ 140 w 279"/>
                  <a:gd name="T25" fmla="*/ 29 h 702"/>
                  <a:gd name="T26" fmla="*/ 72 w 279"/>
                  <a:gd name="T27" fmla="*/ 259 h 702"/>
                  <a:gd name="T28" fmla="*/ 55 w 279"/>
                  <a:gd name="T29" fmla="*/ 564 h 702"/>
                  <a:gd name="T30" fmla="*/ 140 w 279"/>
                  <a:gd name="T31" fmla="*/ 673 h 702"/>
                  <a:gd name="T32" fmla="*/ 224 w 279"/>
                  <a:gd name="T33" fmla="*/ 564 h 702"/>
                  <a:gd name="T34" fmla="*/ 208 w 279"/>
                  <a:gd name="T35" fmla="*/ 259 h 702"/>
                  <a:gd name="T36" fmla="*/ 140 w 279"/>
                  <a:gd name="T37" fmla="*/ 29 h 7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9" h="702">
                    <a:moveTo>
                      <a:pt x="140" y="702"/>
                    </a:moveTo>
                    <a:cubicBezTo>
                      <a:pt x="138" y="702"/>
                      <a:pt x="137" y="701"/>
                      <a:pt x="136" y="701"/>
                    </a:cubicBezTo>
                    <a:cubicBezTo>
                      <a:pt x="133" y="700"/>
                      <a:pt x="55" y="679"/>
                      <a:pt x="28" y="571"/>
                    </a:cubicBezTo>
                    <a:cubicBezTo>
                      <a:pt x="0" y="462"/>
                      <a:pt x="58" y="88"/>
                      <a:pt x="114" y="16"/>
                    </a:cubicBezTo>
                    <a:cubicBezTo>
                      <a:pt x="120" y="9"/>
                      <a:pt x="126" y="4"/>
                      <a:pt x="132" y="2"/>
                    </a:cubicBezTo>
                    <a:cubicBezTo>
                      <a:pt x="134" y="1"/>
                      <a:pt x="136" y="0"/>
                      <a:pt x="139" y="0"/>
                    </a:cubicBezTo>
                    <a:cubicBezTo>
                      <a:pt x="141" y="0"/>
                      <a:pt x="141" y="0"/>
                      <a:pt x="141" y="0"/>
                    </a:cubicBezTo>
                    <a:cubicBezTo>
                      <a:pt x="143" y="0"/>
                      <a:pt x="145" y="1"/>
                      <a:pt x="147" y="2"/>
                    </a:cubicBezTo>
                    <a:cubicBezTo>
                      <a:pt x="153" y="4"/>
                      <a:pt x="159" y="9"/>
                      <a:pt x="165" y="16"/>
                    </a:cubicBezTo>
                    <a:cubicBezTo>
                      <a:pt x="221" y="88"/>
                      <a:pt x="279" y="462"/>
                      <a:pt x="251" y="571"/>
                    </a:cubicBezTo>
                    <a:cubicBezTo>
                      <a:pt x="224" y="679"/>
                      <a:pt x="146" y="700"/>
                      <a:pt x="143" y="701"/>
                    </a:cubicBezTo>
                    <a:cubicBezTo>
                      <a:pt x="142" y="701"/>
                      <a:pt x="141" y="702"/>
                      <a:pt x="140" y="702"/>
                    </a:cubicBezTo>
                    <a:close/>
                    <a:moveTo>
                      <a:pt x="140" y="29"/>
                    </a:moveTo>
                    <a:cubicBezTo>
                      <a:pt x="127" y="39"/>
                      <a:pt x="98" y="103"/>
                      <a:pt x="72" y="259"/>
                    </a:cubicBezTo>
                    <a:cubicBezTo>
                      <a:pt x="49" y="392"/>
                      <a:pt x="42" y="515"/>
                      <a:pt x="55" y="564"/>
                    </a:cubicBezTo>
                    <a:cubicBezTo>
                      <a:pt x="75" y="644"/>
                      <a:pt x="126" y="668"/>
                      <a:pt x="140" y="673"/>
                    </a:cubicBezTo>
                    <a:cubicBezTo>
                      <a:pt x="154" y="668"/>
                      <a:pt x="204" y="644"/>
                      <a:pt x="224" y="564"/>
                    </a:cubicBezTo>
                    <a:cubicBezTo>
                      <a:pt x="237" y="515"/>
                      <a:pt x="230" y="392"/>
                      <a:pt x="208" y="259"/>
                    </a:cubicBezTo>
                    <a:cubicBezTo>
                      <a:pt x="181" y="103"/>
                      <a:pt x="152" y="39"/>
                      <a:pt x="140" y="29"/>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34" name="íSļíḋè"/>
              <p:cNvSpPr/>
              <p:nvPr/>
            </p:nvSpPr>
            <p:spPr bwMode="auto">
              <a:xfrm>
                <a:off x="7377113" y="4895851"/>
                <a:ext cx="33338" cy="457200"/>
              </a:xfrm>
              <a:custGeom>
                <a:avLst/>
                <a:gdLst>
                  <a:gd name="T0" fmla="*/ 14 w 28"/>
                  <a:gd name="T1" fmla="*/ 391 h 391"/>
                  <a:gd name="T2" fmla="*/ 0 w 28"/>
                  <a:gd name="T3" fmla="*/ 377 h 391"/>
                  <a:gd name="T4" fmla="*/ 0 w 28"/>
                  <a:gd name="T5" fmla="*/ 14 h 391"/>
                  <a:gd name="T6" fmla="*/ 14 w 28"/>
                  <a:gd name="T7" fmla="*/ 0 h 391"/>
                  <a:gd name="T8" fmla="*/ 28 w 28"/>
                  <a:gd name="T9" fmla="*/ 14 h 391"/>
                  <a:gd name="T10" fmla="*/ 28 w 28"/>
                  <a:gd name="T11" fmla="*/ 377 h 391"/>
                  <a:gd name="T12" fmla="*/ 14 w 28"/>
                  <a:gd name="T13" fmla="*/ 391 h 391"/>
                </a:gdLst>
                <a:ahLst/>
                <a:cxnLst>
                  <a:cxn ang="0">
                    <a:pos x="T0" y="T1"/>
                  </a:cxn>
                  <a:cxn ang="0">
                    <a:pos x="T2" y="T3"/>
                  </a:cxn>
                  <a:cxn ang="0">
                    <a:pos x="T4" y="T5"/>
                  </a:cxn>
                  <a:cxn ang="0">
                    <a:pos x="T6" y="T7"/>
                  </a:cxn>
                  <a:cxn ang="0">
                    <a:pos x="T8" y="T9"/>
                  </a:cxn>
                  <a:cxn ang="0">
                    <a:pos x="T10" y="T11"/>
                  </a:cxn>
                  <a:cxn ang="0">
                    <a:pos x="T12" y="T13"/>
                  </a:cxn>
                </a:cxnLst>
                <a:rect l="0" t="0" r="r" b="b"/>
                <a:pathLst>
                  <a:path w="28" h="391">
                    <a:moveTo>
                      <a:pt x="14" y="391"/>
                    </a:moveTo>
                    <a:cubicBezTo>
                      <a:pt x="7" y="391"/>
                      <a:pt x="0" y="384"/>
                      <a:pt x="0" y="377"/>
                    </a:cubicBezTo>
                    <a:cubicBezTo>
                      <a:pt x="0" y="14"/>
                      <a:pt x="0" y="14"/>
                      <a:pt x="0" y="14"/>
                    </a:cubicBezTo>
                    <a:cubicBezTo>
                      <a:pt x="0" y="6"/>
                      <a:pt x="7" y="0"/>
                      <a:pt x="14" y="0"/>
                    </a:cubicBezTo>
                    <a:cubicBezTo>
                      <a:pt x="22" y="0"/>
                      <a:pt x="28" y="6"/>
                      <a:pt x="28" y="14"/>
                    </a:cubicBezTo>
                    <a:cubicBezTo>
                      <a:pt x="28" y="377"/>
                      <a:pt x="28" y="377"/>
                      <a:pt x="28" y="377"/>
                    </a:cubicBezTo>
                    <a:cubicBezTo>
                      <a:pt x="28" y="384"/>
                      <a:pt x="22" y="391"/>
                      <a:pt x="14" y="391"/>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35" name="iśḻiḑe"/>
              <p:cNvSpPr/>
              <p:nvPr/>
            </p:nvSpPr>
            <p:spPr bwMode="auto">
              <a:xfrm>
                <a:off x="7335838" y="4930776"/>
                <a:ext cx="76200" cy="74613"/>
              </a:xfrm>
              <a:custGeom>
                <a:avLst/>
                <a:gdLst>
                  <a:gd name="T0" fmla="*/ 50 w 66"/>
                  <a:gd name="T1" fmla="*/ 64 h 64"/>
                  <a:gd name="T2" fmla="*/ 40 w 66"/>
                  <a:gd name="T3" fmla="*/ 60 h 64"/>
                  <a:gd name="T4" fmla="*/ 5 w 66"/>
                  <a:gd name="T5" fmla="*/ 25 h 64"/>
                  <a:gd name="T6" fmla="*/ 5 w 66"/>
                  <a:gd name="T7" fmla="*/ 5 h 64"/>
                  <a:gd name="T8" fmla="*/ 25 w 66"/>
                  <a:gd name="T9" fmla="*/ 5 h 64"/>
                  <a:gd name="T10" fmla="*/ 60 w 66"/>
                  <a:gd name="T11" fmla="*/ 40 h 64"/>
                  <a:gd name="T12" fmla="*/ 60 w 66"/>
                  <a:gd name="T13" fmla="*/ 60 h 64"/>
                  <a:gd name="T14" fmla="*/ 50 w 66"/>
                  <a:gd name="T15" fmla="*/ 64 h 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64">
                    <a:moveTo>
                      <a:pt x="50" y="64"/>
                    </a:moveTo>
                    <a:cubicBezTo>
                      <a:pt x="47" y="64"/>
                      <a:pt x="43" y="63"/>
                      <a:pt x="40" y="60"/>
                    </a:cubicBezTo>
                    <a:cubicBezTo>
                      <a:pt x="5" y="25"/>
                      <a:pt x="5" y="25"/>
                      <a:pt x="5" y="25"/>
                    </a:cubicBezTo>
                    <a:cubicBezTo>
                      <a:pt x="0" y="20"/>
                      <a:pt x="0" y="11"/>
                      <a:pt x="5" y="5"/>
                    </a:cubicBezTo>
                    <a:cubicBezTo>
                      <a:pt x="10" y="0"/>
                      <a:pt x="19" y="0"/>
                      <a:pt x="25" y="5"/>
                    </a:cubicBezTo>
                    <a:cubicBezTo>
                      <a:pt x="60" y="40"/>
                      <a:pt x="60" y="40"/>
                      <a:pt x="60" y="40"/>
                    </a:cubicBezTo>
                    <a:cubicBezTo>
                      <a:pt x="66" y="46"/>
                      <a:pt x="66" y="55"/>
                      <a:pt x="60" y="60"/>
                    </a:cubicBezTo>
                    <a:cubicBezTo>
                      <a:pt x="57" y="63"/>
                      <a:pt x="54" y="64"/>
                      <a:pt x="50" y="64"/>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36" name="iSľîḑe"/>
              <p:cNvSpPr/>
              <p:nvPr/>
            </p:nvSpPr>
            <p:spPr bwMode="auto">
              <a:xfrm>
                <a:off x="7375526" y="4970463"/>
                <a:ext cx="87313" cy="109538"/>
              </a:xfrm>
              <a:custGeom>
                <a:avLst/>
                <a:gdLst>
                  <a:gd name="T0" fmla="*/ 16 w 75"/>
                  <a:gd name="T1" fmla="*/ 93 h 93"/>
                  <a:gd name="T2" fmla="*/ 8 w 75"/>
                  <a:gd name="T3" fmla="*/ 91 h 93"/>
                  <a:gd name="T4" fmla="*/ 5 w 75"/>
                  <a:gd name="T5" fmla="*/ 71 h 93"/>
                  <a:gd name="T6" fmla="*/ 47 w 75"/>
                  <a:gd name="T7" fmla="*/ 9 h 93"/>
                  <a:gd name="T8" fmla="*/ 66 w 75"/>
                  <a:gd name="T9" fmla="*/ 5 h 93"/>
                  <a:gd name="T10" fmla="*/ 70 w 75"/>
                  <a:gd name="T11" fmla="*/ 24 h 93"/>
                  <a:gd name="T12" fmla="*/ 28 w 75"/>
                  <a:gd name="T13" fmla="*/ 87 h 93"/>
                  <a:gd name="T14" fmla="*/ 16 w 75"/>
                  <a:gd name="T15" fmla="*/ 93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5" h="93">
                    <a:moveTo>
                      <a:pt x="16" y="93"/>
                    </a:moveTo>
                    <a:cubicBezTo>
                      <a:pt x="14" y="93"/>
                      <a:pt x="11" y="92"/>
                      <a:pt x="8" y="91"/>
                    </a:cubicBezTo>
                    <a:cubicBezTo>
                      <a:pt x="2" y="87"/>
                      <a:pt x="0" y="78"/>
                      <a:pt x="5" y="71"/>
                    </a:cubicBezTo>
                    <a:cubicBezTo>
                      <a:pt x="47" y="9"/>
                      <a:pt x="47" y="9"/>
                      <a:pt x="47" y="9"/>
                    </a:cubicBezTo>
                    <a:cubicBezTo>
                      <a:pt x="51" y="2"/>
                      <a:pt x="60" y="0"/>
                      <a:pt x="66" y="5"/>
                    </a:cubicBezTo>
                    <a:cubicBezTo>
                      <a:pt x="73" y="9"/>
                      <a:pt x="75" y="18"/>
                      <a:pt x="70" y="24"/>
                    </a:cubicBezTo>
                    <a:cubicBezTo>
                      <a:pt x="28" y="87"/>
                      <a:pt x="28" y="87"/>
                      <a:pt x="28" y="87"/>
                    </a:cubicBezTo>
                    <a:cubicBezTo>
                      <a:pt x="25" y="91"/>
                      <a:pt x="21" y="93"/>
                      <a:pt x="16" y="93"/>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37" name="íšľiḍè"/>
              <p:cNvSpPr/>
              <p:nvPr/>
            </p:nvSpPr>
            <p:spPr bwMode="auto">
              <a:xfrm>
                <a:off x="7227888" y="4803776"/>
                <a:ext cx="331788" cy="331788"/>
              </a:xfrm>
              <a:custGeom>
                <a:avLst/>
                <a:gdLst>
                  <a:gd name="T0" fmla="*/ 142 w 284"/>
                  <a:gd name="T1" fmla="*/ 284 h 284"/>
                  <a:gd name="T2" fmla="*/ 0 w 284"/>
                  <a:gd name="T3" fmla="*/ 142 h 284"/>
                  <a:gd name="T4" fmla="*/ 142 w 284"/>
                  <a:gd name="T5" fmla="*/ 0 h 284"/>
                  <a:gd name="T6" fmla="*/ 284 w 284"/>
                  <a:gd name="T7" fmla="*/ 142 h 284"/>
                  <a:gd name="T8" fmla="*/ 142 w 284"/>
                  <a:gd name="T9" fmla="*/ 284 h 284"/>
                  <a:gd name="T10" fmla="*/ 142 w 284"/>
                  <a:gd name="T11" fmla="*/ 28 h 284"/>
                  <a:gd name="T12" fmla="*/ 28 w 284"/>
                  <a:gd name="T13" fmla="*/ 142 h 284"/>
                  <a:gd name="T14" fmla="*/ 142 w 284"/>
                  <a:gd name="T15" fmla="*/ 256 h 284"/>
                  <a:gd name="T16" fmla="*/ 256 w 284"/>
                  <a:gd name="T17" fmla="*/ 142 h 284"/>
                  <a:gd name="T18" fmla="*/ 142 w 284"/>
                  <a:gd name="T19" fmla="*/ 28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4" h="284">
                    <a:moveTo>
                      <a:pt x="142" y="284"/>
                    </a:moveTo>
                    <a:cubicBezTo>
                      <a:pt x="64" y="284"/>
                      <a:pt x="0" y="220"/>
                      <a:pt x="0" y="142"/>
                    </a:cubicBezTo>
                    <a:cubicBezTo>
                      <a:pt x="0" y="63"/>
                      <a:pt x="64" y="0"/>
                      <a:pt x="142" y="0"/>
                    </a:cubicBezTo>
                    <a:cubicBezTo>
                      <a:pt x="221" y="0"/>
                      <a:pt x="284" y="63"/>
                      <a:pt x="284" y="142"/>
                    </a:cubicBezTo>
                    <a:cubicBezTo>
                      <a:pt x="284" y="220"/>
                      <a:pt x="221" y="284"/>
                      <a:pt x="142" y="284"/>
                    </a:cubicBezTo>
                    <a:close/>
                    <a:moveTo>
                      <a:pt x="142" y="28"/>
                    </a:moveTo>
                    <a:cubicBezTo>
                      <a:pt x="79" y="28"/>
                      <a:pt x="28" y="79"/>
                      <a:pt x="28" y="142"/>
                    </a:cubicBezTo>
                    <a:cubicBezTo>
                      <a:pt x="28" y="205"/>
                      <a:pt x="79" y="256"/>
                      <a:pt x="142" y="256"/>
                    </a:cubicBezTo>
                    <a:cubicBezTo>
                      <a:pt x="205" y="256"/>
                      <a:pt x="256" y="205"/>
                      <a:pt x="256" y="142"/>
                    </a:cubicBezTo>
                    <a:cubicBezTo>
                      <a:pt x="256" y="79"/>
                      <a:pt x="205" y="28"/>
                      <a:pt x="142" y="28"/>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38" name="i$ḷiḍe"/>
              <p:cNvSpPr/>
              <p:nvPr/>
            </p:nvSpPr>
            <p:spPr bwMode="auto">
              <a:xfrm>
                <a:off x="3094038" y="4375151"/>
                <a:ext cx="768350" cy="836613"/>
              </a:xfrm>
              <a:custGeom>
                <a:avLst/>
                <a:gdLst>
                  <a:gd name="T0" fmla="*/ 643 w 657"/>
                  <a:gd name="T1" fmla="*/ 716 h 716"/>
                  <a:gd name="T2" fmla="*/ 14 w 657"/>
                  <a:gd name="T3" fmla="*/ 716 h 716"/>
                  <a:gd name="T4" fmla="*/ 0 w 657"/>
                  <a:gd name="T5" fmla="*/ 702 h 716"/>
                  <a:gd name="T6" fmla="*/ 0 w 657"/>
                  <a:gd name="T7" fmla="*/ 14 h 716"/>
                  <a:gd name="T8" fmla="*/ 14 w 657"/>
                  <a:gd name="T9" fmla="*/ 0 h 716"/>
                  <a:gd name="T10" fmla="*/ 643 w 657"/>
                  <a:gd name="T11" fmla="*/ 0 h 716"/>
                  <a:gd name="T12" fmla="*/ 657 w 657"/>
                  <a:gd name="T13" fmla="*/ 14 h 716"/>
                  <a:gd name="T14" fmla="*/ 657 w 657"/>
                  <a:gd name="T15" fmla="*/ 702 h 716"/>
                  <a:gd name="T16" fmla="*/ 643 w 657"/>
                  <a:gd name="T17" fmla="*/ 716 h 716"/>
                  <a:gd name="T18" fmla="*/ 28 w 657"/>
                  <a:gd name="T19" fmla="*/ 688 h 716"/>
                  <a:gd name="T20" fmla="*/ 629 w 657"/>
                  <a:gd name="T21" fmla="*/ 688 h 716"/>
                  <a:gd name="T22" fmla="*/ 629 w 657"/>
                  <a:gd name="T23" fmla="*/ 28 h 716"/>
                  <a:gd name="T24" fmla="*/ 28 w 657"/>
                  <a:gd name="T25" fmla="*/ 28 h 716"/>
                  <a:gd name="T26" fmla="*/ 28 w 657"/>
                  <a:gd name="T27" fmla="*/ 688 h 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57" h="716">
                    <a:moveTo>
                      <a:pt x="643" y="716"/>
                    </a:moveTo>
                    <a:cubicBezTo>
                      <a:pt x="14" y="716"/>
                      <a:pt x="14" y="716"/>
                      <a:pt x="14" y="716"/>
                    </a:cubicBezTo>
                    <a:cubicBezTo>
                      <a:pt x="6" y="716"/>
                      <a:pt x="0" y="709"/>
                      <a:pt x="0" y="702"/>
                    </a:cubicBezTo>
                    <a:cubicBezTo>
                      <a:pt x="0" y="14"/>
                      <a:pt x="0" y="14"/>
                      <a:pt x="0" y="14"/>
                    </a:cubicBezTo>
                    <a:cubicBezTo>
                      <a:pt x="0" y="6"/>
                      <a:pt x="6" y="0"/>
                      <a:pt x="14" y="0"/>
                    </a:cubicBezTo>
                    <a:cubicBezTo>
                      <a:pt x="643" y="0"/>
                      <a:pt x="643" y="0"/>
                      <a:pt x="643" y="0"/>
                    </a:cubicBezTo>
                    <a:cubicBezTo>
                      <a:pt x="650" y="0"/>
                      <a:pt x="657" y="6"/>
                      <a:pt x="657" y="14"/>
                    </a:cubicBezTo>
                    <a:cubicBezTo>
                      <a:pt x="657" y="702"/>
                      <a:pt x="657" y="702"/>
                      <a:pt x="657" y="702"/>
                    </a:cubicBezTo>
                    <a:cubicBezTo>
                      <a:pt x="657" y="709"/>
                      <a:pt x="650" y="716"/>
                      <a:pt x="643" y="716"/>
                    </a:cubicBezTo>
                    <a:close/>
                    <a:moveTo>
                      <a:pt x="28" y="688"/>
                    </a:moveTo>
                    <a:cubicBezTo>
                      <a:pt x="629" y="688"/>
                      <a:pt x="629" y="688"/>
                      <a:pt x="629" y="688"/>
                    </a:cubicBezTo>
                    <a:cubicBezTo>
                      <a:pt x="629" y="28"/>
                      <a:pt x="629" y="28"/>
                      <a:pt x="629" y="28"/>
                    </a:cubicBezTo>
                    <a:cubicBezTo>
                      <a:pt x="28" y="28"/>
                      <a:pt x="28" y="28"/>
                      <a:pt x="28" y="28"/>
                    </a:cubicBezTo>
                    <a:lnTo>
                      <a:pt x="28" y="68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39" name="ïšlïḋê"/>
              <p:cNvSpPr/>
              <p:nvPr/>
            </p:nvSpPr>
            <p:spPr bwMode="auto">
              <a:xfrm>
                <a:off x="3182938" y="3671888"/>
                <a:ext cx="376238" cy="615950"/>
              </a:xfrm>
              <a:custGeom>
                <a:avLst/>
                <a:gdLst>
                  <a:gd name="T0" fmla="*/ 14 w 322"/>
                  <a:gd name="T1" fmla="*/ 528 h 528"/>
                  <a:gd name="T2" fmla="*/ 0 w 322"/>
                  <a:gd name="T3" fmla="*/ 514 h 528"/>
                  <a:gd name="T4" fmla="*/ 0 w 322"/>
                  <a:gd name="T5" fmla="*/ 14 h 528"/>
                  <a:gd name="T6" fmla="*/ 14 w 322"/>
                  <a:gd name="T7" fmla="*/ 0 h 528"/>
                  <a:gd name="T8" fmla="*/ 308 w 322"/>
                  <a:gd name="T9" fmla="*/ 0 h 528"/>
                  <a:gd name="T10" fmla="*/ 322 w 322"/>
                  <a:gd name="T11" fmla="*/ 14 h 528"/>
                  <a:gd name="T12" fmla="*/ 322 w 322"/>
                  <a:gd name="T13" fmla="*/ 264 h 528"/>
                  <a:gd name="T14" fmla="*/ 308 w 322"/>
                  <a:gd name="T15" fmla="*/ 278 h 528"/>
                  <a:gd name="T16" fmla="*/ 294 w 322"/>
                  <a:gd name="T17" fmla="*/ 264 h 528"/>
                  <a:gd name="T18" fmla="*/ 294 w 322"/>
                  <a:gd name="T19" fmla="*/ 28 h 528"/>
                  <a:gd name="T20" fmla="*/ 28 w 322"/>
                  <a:gd name="T21" fmla="*/ 28 h 528"/>
                  <a:gd name="T22" fmla="*/ 28 w 322"/>
                  <a:gd name="T23" fmla="*/ 514 h 528"/>
                  <a:gd name="T24" fmla="*/ 14 w 322"/>
                  <a:gd name="T25" fmla="*/ 528 h 5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2" h="528">
                    <a:moveTo>
                      <a:pt x="14" y="528"/>
                    </a:moveTo>
                    <a:cubicBezTo>
                      <a:pt x="6" y="528"/>
                      <a:pt x="0" y="522"/>
                      <a:pt x="0" y="514"/>
                    </a:cubicBezTo>
                    <a:cubicBezTo>
                      <a:pt x="0" y="14"/>
                      <a:pt x="0" y="14"/>
                      <a:pt x="0" y="14"/>
                    </a:cubicBezTo>
                    <a:cubicBezTo>
                      <a:pt x="0" y="6"/>
                      <a:pt x="6" y="0"/>
                      <a:pt x="14" y="0"/>
                    </a:cubicBezTo>
                    <a:cubicBezTo>
                      <a:pt x="308" y="0"/>
                      <a:pt x="308" y="0"/>
                      <a:pt x="308" y="0"/>
                    </a:cubicBezTo>
                    <a:cubicBezTo>
                      <a:pt x="316" y="0"/>
                      <a:pt x="322" y="6"/>
                      <a:pt x="322" y="14"/>
                    </a:cubicBezTo>
                    <a:cubicBezTo>
                      <a:pt x="322" y="264"/>
                      <a:pt x="322" y="264"/>
                      <a:pt x="322" y="264"/>
                    </a:cubicBezTo>
                    <a:cubicBezTo>
                      <a:pt x="322" y="272"/>
                      <a:pt x="316" y="278"/>
                      <a:pt x="308" y="278"/>
                    </a:cubicBezTo>
                    <a:cubicBezTo>
                      <a:pt x="301" y="278"/>
                      <a:pt x="294" y="272"/>
                      <a:pt x="294" y="264"/>
                    </a:cubicBezTo>
                    <a:cubicBezTo>
                      <a:pt x="294" y="28"/>
                      <a:pt x="294" y="28"/>
                      <a:pt x="294" y="28"/>
                    </a:cubicBezTo>
                    <a:cubicBezTo>
                      <a:pt x="28" y="28"/>
                      <a:pt x="28" y="28"/>
                      <a:pt x="28" y="28"/>
                    </a:cubicBezTo>
                    <a:cubicBezTo>
                      <a:pt x="28" y="514"/>
                      <a:pt x="28" y="514"/>
                      <a:pt x="28" y="514"/>
                    </a:cubicBezTo>
                    <a:cubicBezTo>
                      <a:pt x="28" y="522"/>
                      <a:pt x="22" y="528"/>
                      <a:pt x="14" y="528"/>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40" name="íşlïḓè"/>
              <p:cNvSpPr/>
              <p:nvPr/>
            </p:nvSpPr>
            <p:spPr bwMode="auto">
              <a:xfrm>
                <a:off x="3175001" y="3232151"/>
                <a:ext cx="393700" cy="415925"/>
              </a:xfrm>
              <a:custGeom>
                <a:avLst/>
                <a:gdLst>
                  <a:gd name="T0" fmla="*/ 322 w 337"/>
                  <a:gd name="T1" fmla="*/ 357 h 357"/>
                  <a:gd name="T2" fmla="*/ 14 w 337"/>
                  <a:gd name="T3" fmla="*/ 357 h 357"/>
                  <a:gd name="T4" fmla="*/ 3 w 337"/>
                  <a:gd name="T5" fmla="*/ 350 h 357"/>
                  <a:gd name="T6" fmla="*/ 2 w 337"/>
                  <a:gd name="T7" fmla="*/ 337 h 357"/>
                  <a:gd name="T8" fmla="*/ 155 w 337"/>
                  <a:gd name="T9" fmla="*/ 8 h 357"/>
                  <a:gd name="T10" fmla="*/ 168 w 337"/>
                  <a:gd name="T11" fmla="*/ 0 h 357"/>
                  <a:gd name="T12" fmla="*/ 181 w 337"/>
                  <a:gd name="T13" fmla="*/ 8 h 357"/>
                  <a:gd name="T14" fmla="*/ 335 w 337"/>
                  <a:gd name="T15" fmla="*/ 337 h 357"/>
                  <a:gd name="T16" fmla="*/ 334 w 337"/>
                  <a:gd name="T17" fmla="*/ 350 h 357"/>
                  <a:gd name="T18" fmla="*/ 322 w 337"/>
                  <a:gd name="T19" fmla="*/ 357 h 357"/>
                  <a:gd name="T20" fmla="*/ 36 w 337"/>
                  <a:gd name="T21" fmla="*/ 329 h 357"/>
                  <a:gd name="T22" fmla="*/ 300 w 337"/>
                  <a:gd name="T23" fmla="*/ 329 h 357"/>
                  <a:gd name="T24" fmla="*/ 168 w 337"/>
                  <a:gd name="T25" fmla="*/ 47 h 357"/>
                  <a:gd name="T26" fmla="*/ 36 w 337"/>
                  <a:gd name="T27" fmla="*/ 329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7" h="357">
                    <a:moveTo>
                      <a:pt x="322" y="357"/>
                    </a:moveTo>
                    <a:cubicBezTo>
                      <a:pt x="14" y="357"/>
                      <a:pt x="14" y="357"/>
                      <a:pt x="14" y="357"/>
                    </a:cubicBezTo>
                    <a:cubicBezTo>
                      <a:pt x="10" y="357"/>
                      <a:pt x="5" y="354"/>
                      <a:pt x="3" y="350"/>
                    </a:cubicBezTo>
                    <a:cubicBezTo>
                      <a:pt x="0" y="346"/>
                      <a:pt x="0" y="341"/>
                      <a:pt x="2" y="337"/>
                    </a:cubicBezTo>
                    <a:cubicBezTo>
                      <a:pt x="155" y="8"/>
                      <a:pt x="155" y="8"/>
                      <a:pt x="155" y="8"/>
                    </a:cubicBezTo>
                    <a:cubicBezTo>
                      <a:pt x="158" y="3"/>
                      <a:pt x="163" y="0"/>
                      <a:pt x="168" y="0"/>
                    </a:cubicBezTo>
                    <a:cubicBezTo>
                      <a:pt x="174" y="0"/>
                      <a:pt x="179" y="3"/>
                      <a:pt x="181" y="8"/>
                    </a:cubicBezTo>
                    <a:cubicBezTo>
                      <a:pt x="335" y="337"/>
                      <a:pt x="335" y="337"/>
                      <a:pt x="335" y="337"/>
                    </a:cubicBezTo>
                    <a:cubicBezTo>
                      <a:pt x="337" y="341"/>
                      <a:pt x="336" y="346"/>
                      <a:pt x="334" y="350"/>
                    </a:cubicBezTo>
                    <a:cubicBezTo>
                      <a:pt x="331" y="354"/>
                      <a:pt x="327" y="357"/>
                      <a:pt x="322" y="357"/>
                    </a:cubicBezTo>
                    <a:close/>
                    <a:moveTo>
                      <a:pt x="36" y="329"/>
                    </a:moveTo>
                    <a:cubicBezTo>
                      <a:pt x="300" y="329"/>
                      <a:pt x="300" y="329"/>
                      <a:pt x="300" y="329"/>
                    </a:cubicBezTo>
                    <a:cubicBezTo>
                      <a:pt x="168" y="47"/>
                      <a:pt x="168" y="47"/>
                      <a:pt x="168" y="47"/>
                    </a:cubicBezTo>
                    <a:lnTo>
                      <a:pt x="36" y="329"/>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41" name="íṧlíďè"/>
              <p:cNvSpPr/>
              <p:nvPr/>
            </p:nvSpPr>
            <p:spPr bwMode="auto">
              <a:xfrm>
                <a:off x="4338638" y="2803526"/>
                <a:ext cx="2789238" cy="352425"/>
              </a:xfrm>
              <a:custGeom>
                <a:avLst/>
                <a:gdLst>
                  <a:gd name="T0" fmla="*/ 1757 w 1757"/>
                  <a:gd name="T1" fmla="*/ 222 h 222"/>
                  <a:gd name="T2" fmla="*/ 1757 w 1757"/>
                  <a:gd name="T3" fmla="*/ 193 h 222"/>
                  <a:gd name="T4" fmla="*/ 1757 w 1757"/>
                  <a:gd name="T5" fmla="*/ 158 h 222"/>
                  <a:gd name="T6" fmla="*/ 3 w 1757"/>
                  <a:gd name="T7" fmla="*/ 123 h 222"/>
                  <a:gd name="T8" fmla="*/ 1757 w 1757"/>
                  <a:gd name="T9" fmla="*/ 123 h 222"/>
                  <a:gd name="T10" fmla="*/ 3 w 1757"/>
                  <a:gd name="T11" fmla="*/ 87 h 222"/>
                  <a:gd name="T12" fmla="*/ 1757 w 1757"/>
                  <a:gd name="T13" fmla="*/ 87 h 222"/>
                  <a:gd name="T14" fmla="*/ 3 w 1757"/>
                  <a:gd name="T15" fmla="*/ 52 h 222"/>
                  <a:gd name="T16" fmla="*/ 1757 w 1757"/>
                  <a:gd name="T17" fmla="*/ 52 h 222"/>
                  <a:gd name="T18" fmla="*/ 4 w 1757"/>
                  <a:gd name="T19" fmla="*/ 3 h 222"/>
                  <a:gd name="T20" fmla="*/ 1754 w 1757"/>
                  <a:gd name="T21" fmla="*/ 3 h 222"/>
                  <a:gd name="T22" fmla="*/ 1735 w 1757"/>
                  <a:gd name="T23" fmla="*/ 3 h 222"/>
                  <a:gd name="T24" fmla="*/ 1700 w 1757"/>
                  <a:gd name="T25" fmla="*/ 3 h 222"/>
                  <a:gd name="T26" fmla="*/ 1665 w 1757"/>
                  <a:gd name="T27" fmla="*/ 3 h 222"/>
                  <a:gd name="T28" fmla="*/ 1629 w 1757"/>
                  <a:gd name="T29" fmla="*/ 3 h 222"/>
                  <a:gd name="T30" fmla="*/ 1594 w 1757"/>
                  <a:gd name="T31" fmla="*/ 3 h 222"/>
                  <a:gd name="T32" fmla="*/ 1559 w 1757"/>
                  <a:gd name="T33" fmla="*/ 3 h 222"/>
                  <a:gd name="T34" fmla="*/ 1523 w 1757"/>
                  <a:gd name="T35" fmla="*/ 3 h 222"/>
                  <a:gd name="T36" fmla="*/ 1488 w 1757"/>
                  <a:gd name="T37" fmla="*/ 3 h 222"/>
                  <a:gd name="T38" fmla="*/ 1453 w 1757"/>
                  <a:gd name="T39" fmla="*/ 3 h 222"/>
                  <a:gd name="T40" fmla="*/ 1417 w 1757"/>
                  <a:gd name="T41" fmla="*/ 3 h 222"/>
                  <a:gd name="T42" fmla="*/ 1382 w 1757"/>
                  <a:gd name="T43" fmla="*/ 3 h 222"/>
                  <a:gd name="T44" fmla="*/ 1347 w 1757"/>
                  <a:gd name="T45" fmla="*/ 3 h 222"/>
                  <a:gd name="T46" fmla="*/ 1311 w 1757"/>
                  <a:gd name="T47" fmla="*/ 3 h 222"/>
                  <a:gd name="T48" fmla="*/ 1276 w 1757"/>
                  <a:gd name="T49" fmla="*/ 3 h 222"/>
                  <a:gd name="T50" fmla="*/ 1241 w 1757"/>
                  <a:gd name="T51" fmla="*/ 3 h 222"/>
                  <a:gd name="T52" fmla="*/ 1205 w 1757"/>
                  <a:gd name="T53" fmla="*/ 3 h 222"/>
                  <a:gd name="T54" fmla="*/ 1170 w 1757"/>
                  <a:gd name="T55" fmla="*/ 3 h 222"/>
                  <a:gd name="T56" fmla="*/ 1135 w 1757"/>
                  <a:gd name="T57" fmla="*/ 3 h 222"/>
                  <a:gd name="T58" fmla="*/ 1099 w 1757"/>
                  <a:gd name="T59" fmla="*/ 3 h 222"/>
                  <a:gd name="T60" fmla="*/ 1064 w 1757"/>
                  <a:gd name="T61" fmla="*/ 3 h 222"/>
                  <a:gd name="T62" fmla="*/ 1029 w 1757"/>
                  <a:gd name="T63" fmla="*/ 3 h 222"/>
                  <a:gd name="T64" fmla="*/ 993 w 1757"/>
                  <a:gd name="T65" fmla="*/ 3 h 222"/>
                  <a:gd name="T66" fmla="*/ 958 w 1757"/>
                  <a:gd name="T67" fmla="*/ 3 h 222"/>
                  <a:gd name="T68" fmla="*/ 923 w 1757"/>
                  <a:gd name="T69" fmla="*/ 3 h 222"/>
                  <a:gd name="T70" fmla="*/ 887 w 1757"/>
                  <a:gd name="T71" fmla="*/ 3 h 222"/>
                  <a:gd name="T72" fmla="*/ 852 w 1757"/>
                  <a:gd name="T73" fmla="*/ 3 h 222"/>
                  <a:gd name="T74" fmla="*/ 817 w 1757"/>
                  <a:gd name="T75" fmla="*/ 3 h 222"/>
                  <a:gd name="T76" fmla="*/ 781 w 1757"/>
                  <a:gd name="T77" fmla="*/ 3 h 222"/>
                  <a:gd name="T78" fmla="*/ 746 w 1757"/>
                  <a:gd name="T79" fmla="*/ 3 h 222"/>
                  <a:gd name="T80" fmla="*/ 710 w 1757"/>
                  <a:gd name="T81" fmla="*/ 3 h 222"/>
                  <a:gd name="T82" fmla="*/ 675 w 1757"/>
                  <a:gd name="T83" fmla="*/ 3 h 222"/>
                  <a:gd name="T84" fmla="*/ 640 w 1757"/>
                  <a:gd name="T85" fmla="*/ 3 h 222"/>
                  <a:gd name="T86" fmla="*/ 604 w 1757"/>
                  <a:gd name="T87" fmla="*/ 3 h 222"/>
                  <a:gd name="T88" fmla="*/ 569 w 1757"/>
                  <a:gd name="T89" fmla="*/ 3 h 222"/>
                  <a:gd name="T90" fmla="*/ 534 w 1757"/>
                  <a:gd name="T91" fmla="*/ 3 h 222"/>
                  <a:gd name="T92" fmla="*/ 498 w 1757"/>
                  <a:gd name="T93" fmla="*/ 3 h 222"/>
                  <a:gd name="T94" fmla="*/ 463 w 1757"/>
                  <a:gd name="T95" fmla="*/ 3 h 222"/>
                  <a:gd name="T96" fmla="*/ 428 w 1757"/>
                  <a:gd name="T97" fmla="*/ 3 h 222"/>
                  <a:gd name="T98" fmla="*/ 392 w 1757"/>
                  <a:gd name="T99" fmla="*/ 3 h 222"/>
                  <a:gd name="T100" fmla="*/ 357 w 1757"/>
                  <a:gd name="T101" fmla="*/ 3 h 222"/>
                  <a:gd name="T102" fmla="*/ 322 w 1757"/>
                  <a:gd name="T103" fmla="*/ 3 h 222"/>
                  <a:gd name="T104" fmla="*/ 286 w 1757"/>
                  <a:gd name="T105" fmla="*/ 3 h 222"/>
                  <a:gd name="T106" fmla="*/ 251 w 1757"/>
                  <a:gd name="T107" fmla="*/ 3 h 222"/>
                  <a:gd name="T108" fmla="*/ 216 w 1757"/>
                  <a:gd name="T109" fmla="*/ 3 h 222"/>
                  <a:gd name="T110" fmla="*/ 180 w 1757"/>
                  <a:gd name="T111" fmla="*/ 3 h 222"/>
                  <a:gd name="T112" fmla="*/ 145 w 1757"/>
                  <a:gd name="T113" fmla="*/ 3 h 222"/>
                  <a:gd name="T114" fmla="*/ 110 w 1757"/>
                  <a:gd name="T115" fmla="*/ 3 h 222"/>
                  <a:gd name="T116" fmla="*/ 74 w 1757"/>
                  <a:gd name="T117" fmla="*/ 3 h 222"/>
                  <a:gd name="T118" fmla="*/ 39 w 1757"/>
                  <a:gd name="T119" fmla="*/ 3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57" h="222">
                    <a:moveTo>
                      <a:pt x="1757" y="222"/>
                    </a:moveTo>
                    <a:lnTo>
                      <a:pt x="1754" y="222"/>
                    </a:lnTo>
                    <a:lnTo>
                      <a:pt x="1754" y="211"/>
                    </a:lnTo>
                    <a:lnTo>
                      <a:pt x="1757" y="211"/>
                    </a:lnTo>
                    <a:lnTo>
                      <a:pt x="1757" y="222"/>
                    </a:lnTo>
                    <a:close/>
                    <a:moveTo>
                      <a:pt x="1757" y="193"/>
                    </a:moveTo>
                    <a:lnTo>
                      <a:pt x="1754" y="193"/>
                    </a:lnTo>
                    <a:lnTo>
                      <a:pt x="1754" y="176"/>
                    </a:lnTo>
                    <a:lnTo>
                      <a:pt x="1757" y="176"/>
                    </a:lnTo>
                    <a:lnTo>
                      <a:pt x="1757" y="193"/>
                    </a:lnTo>
                    <a:close/>
                    <a:moveTo>
                      <a:pt x="1757" y="158"/>
                    </a:moveTo>
                    <a:lnTo>
                      <a:pt x="1754" y="158"/>
                    </a:lnTo>
                    <a:lnTo>
                      <a:pt x="1754" y="140"/>
                    </a:lnTo>
                    <a:lnTo>
                      <a:pt x="1757" y="140"/>
                    </a:lnTo>
                    <a:lnTo>
                      <a:pt x="1757" y="158"/>
                    </a:lnTo>
                    <a:close/>
                    <a:moveTo>
                      <a:pt x="3" y="123"/>
                    </a:moveTo>
                    <a:lnTo>
                      <a:pt x="0" y="123"/>
                    </a:lnTo>
                    <a:lnTo>
                      <a:pt x="0" y="105"/>
                    </a:lnTo>
                    <a:lnTo>
                      <a:pt x="3" y="105"/>
                    </a:lnTo>
                    <a:lnTo>
                      <a:pt x="3" y="123"/>
                    </a:lnTo>
                    <a:close/>
                    <a:moveTo>
                      <a:pt x="1757" y="123"/>
                    </a:moveTo>
                    <a:lnTo>
                      <a:pt x="1754" y="123"/>
                    </a:lnTo>
                    <a:lnTo>
                      <a:pt x="1754" y="105"/>
                    </a:lnTo>
                    <a:lnTo>
                      <a:pt x="1757" y="105"/>
                    </a:lnTo>
                    <a:lnTo>
                      <a:pt x="1757" y="123"/>
                    </a:lnTo>
                    <a:close/>
                    <a:moveTo>
                      <a:pt x="3" y="87"/>
                    </a:moveTo>
                    <a:lnTo>
                      <a:pt x="0" y="87"/>
                    </a:lnTo>
                    <a:lnTo>
                      <a:pt x="0" y="70"/>
                    </a:lnTo>
                    <a:lnTo>
                      <a:pt x="3" y="70"/>
                    </a:lnTo>
                    <a:lnTo>
                      <a:pt x="3" y="87"/>
                    </a:lnTo>
                    <a:close/>
                    <a:moveTo>
                      <a:pt x="1757" y="87"/>
                    </a:moveTo>
                    <a:lnTo>
                      <a:pt x="1754" y="87"/>
                    </a:lnTo>
                    <a:lnTo>
                      <a:pt x="1754" y="70"/>
                    </a:lnTo>
                    <a:lnTo>
                      <a:pt x="1757" y="70"/>
                    </a:lnTo>
                    <a:lnTo>
                      <a:pt x="1757" y="87"/>
                    </a:lnTo>
                    <a:close/>
                    <a:moveTo>
                      <a:pt x="3" y="52"/>
                    </a:moveTo>
                    <a:lnTo>
                      <a:pt x="0" y="52"/>
                    </a:lnTo>
                    <a:lnTo>
                      <a:pt x="0" y="35"/>
                    </a:lnTo>
                    <a:lnTo>
                      <a:pt x="3" y="35"/>
                    </a:lnTo>
                    <a:lnTo>
                      <a:pt x="3" y="52"/>
                    </a:lnTo>
                    <a:close/>
                    <a:moveTo>
                      <a:pt x="1757" y="52"/>
                    </a:moveTo>
                    <a:lnTo>
                      <a:pt x="1754" y="52"/>
                    </a:lnTo>
                    <a:lnTo>
                      <a:pt x="1754" y="35"/>
                    </a:lnTo>
                    <a:lnTo>
                      <a:pt x="1757" y="35"/>
                    </a:lnTo>
                    <a:lnTo>
                      <a:pt x="1757" y="52"/>
                    </a:lnTo>
                    <a:close/>
                    <a:moveTo>
                      <a:pt x="3" y="17"/>
                    </a:moveTo>
                    <a:lnTo>
                      <a:pt x="0" y="17"/>
                    </a:lnTo>
                    <a:lnTo>
                      <a:pt x="0" y="0"/>
                    </a:lnTo>
                    <a:lnTo>
                      <a:pt x="4" y="0"/>
                    </a:lnTo>
                    <a:lnTo>
                      <a:pt x="4" y="3"/>
                    </a:lnTo>
                    <a:lnTo>
                      <a:pt x="3" y="3"/>
                    </a:lnTo>
                    <a:lnTo>
                      <a:pt x="3" y="17"/>
                    </a:lnTo>
                    <a:close/>
                    <a:moveTo>
                      <a:pt x="1757" y="17"/>
                    </a:moveTo>
                    <a:lnTo>
                      <a:pt x="1754" y="17"/>
                    </a:lnTo>
                    <a:lnTo>
                      <a:pt x="1754" y="3"/>
                    </a:lnTo>
                    <a:lnTo>
                      <a:pt x="1753" y="3"/>
                    </a:lnTo>
                    <a:lnTo>
                      <a:pt x="1753" y="0"/>
                    </a:lnTo>
                    <a:lnTo>
                      <a:pt x="1757" y="0"/>
                    </a:lnTo>
                    <a:lnTo>
                      <a:pt x="1757" y="17"/>
                    </a:lnTo>
                    <a:close/>
                    <a:moveTo>
                      <a:pt x="1735" y="3"/>
                    </a:moveTo>
                    <a:lnTo>
                      <a:pt x="1718" y="3"/>
                    </a:lnTo>
                    <a:lnTo>
                      <a:pt x="1718" y="0"/>
                    </a:lnTo>
                    <a:lnTo>
                      <a:pt x="1735" y="0"/>
                    </a:lnTo>
                    <a:lnTo>
                      <a:pt x="1735" y="3"/>
                    </a:lnTo>
                    <a:close/>
                    <a:moveTo>
                      <a:pt x="1700" y="3"/>
                    </a:moveTo>
                    <a:lnTo>
                      <a:pt x="1682" y="3"/>
                    </a:lnTo>
                    <a:lnTo>
                      <a:pt x="1682" y="0"/>
                    </a:lnTo>
                    <a:lnTo>
                      <a:pt x="1700" y="0"/>
                    </a:lnTo>
                    <a:lnTo>
                      <a:pt x="1700" y="3"/>
                    </a:lnTo>
                    <a:close/>
                    <a:moveTo>
                      <a:pt x="1665" y="3"/>
                    </a:moveTo>
                    <a:lnTo>
                      <a:pt x="1647" y="3"/>
                    </a:lnTo>
                    <a:lnTo>
                      <a:pt x="1647" y="0"/>
                    </a:lnTo>
                    <a:lnTo>
                      <a:pt x="1665" y="0"/>
                    </a:lnTo>
                    <a:lnTo>
                      <a:pt x="1665" y="3"/>
                    </a:lnTo>
                    <a:close/>
                    <a:moveTo>
                      <a:pt x="1629" y="3"/>
                    </a:moveTo>
                    <a:lnTo>
                      <a:pt x="1612" y="3"/>
                    </a:lnTo>
                    <a:lnTo>
                      <a:pt x="1612" y="0"/>
                    </a:lnTo>
                    <a:lnTo>
                      <a:pt x="1629" y="0"/>
                    </a:lnTo>
                    <a:lnTo>
                      <a:pt x="1629" y="3"/>
                    </a:lnTo>
                    <a:close/>
                    <a:moveTo>
                      <a:pt x="1594" y="3"/>
                    </a:moveTo>
                    <a:lnTo>
                      <a:pt x="1576" y="3"/>
                    </a:lnTo>
                    <a:lnTo>
                      <a:pt x="1576" y="0"/>
                    </a:lnTo>
                    <a:lnTo>
                      <a:pt x="1594" y="0"/>
                    </a:lnTo>
                    <a:lnTo>
                      <a:pt x="1594" y="3"/>
                    </a:lnTo>
                    <a:close/>
                    <a:moveTo>
                      <a:pt x="1559" y="3"/>
                    </a:moveTo>
                    <a:lnTo>
                      <a:pt x="1541" y="3"/>
                    </a:lnTo>
                    <a:lnTo>
                      <a:pt x="1541" y="0"/>
                    </a:lnTo>
                    <a:lnTo>
                      <a:pt x="1559" y="0"/>
                    </a:lnTo>
                    <a:lnTo>
                      <a:pt x="1559" y="3"/>
                    </a:lnTo>
                    <a:close/>
                    <a:moveTo>
                      <a:pt x="1523" y="3"/>
                    </a:moveTo>
                    <a:lnTo>
                      <a:pt x="1506" y="3"/>
                    </a:lnTo>
                    <a:lnTo>
                      <a:pt x="1506" y="0"/>
                    </a:lnTo>
                    <a:lnTo>
                      <a:pt x="1523" y="0"/>
                    </a:lnTo>
                    <a:lnTo>
                      <a:pt x="1523" y="3"/>
                    </a:lnTo>
                    <a:close/>
                    <a:moveTo>
                      <a:pt x="1488" y="3"/>
                    </a:moveTo>
                    <a:lnTo>
                      <a:pt x="1470" y="3"/>
                    </a:lnTo>
                    <a:lnTo>
                      <a:pt x="1470" y="0"/>
                    </a:lnTo>
                    <a:lnTo>
                      <a:pt x="1488" y="0"/>
                    </a:lnTo>
                    <a:lnTo>
                      <a:pt x="1488" y="3"/>
                    </a:lnTo>
                    <a:close/>
                    <a:moveTo>
                      <a:pt x="1453" y="3"/>
                    </a:moveTo>
                    <a:lnTo>
                      <a:pt x="1435" y="3"/>
                    </a:lnTo>
                    <a:lnTo>
                      <a:pt x="1435" y="0"/>
                    </a:lnTo>
                    <a:lnTo>
                      <a:pt x="1453" y="0"/>
                    </a:lnTo>
                    <a:lnTo>
                      <a:pt x="1453" y="3"/>
                    </a:lnTo>
                    <a:close/>
                    <a:moveTo>
                      <a:pt x="1417" y="3"/>
                    </a:moveTo>
                    <a:lnTo>
                      <a:pt x="1400" y="3"/>
                    </a:lnTo>
                    <a:lnTo>
                      <a:pt x="1400" y="0"/>
                    </a:lnTo>
                    <a:lnTo>
                      <a:pt x="1417" y="0"/>
                    </a:lnTo>
                    <a:lnTo>
                      <a:pt x="1417" y="3"/>
                    </a:lnTo>
                    <a:close/>
                    <a:moveTo>
                      <a:pt x="1382" y="3"/>
                    </a:moveTo>
                    <a:lnTo>
                      <a:pt x="1364" y="3"/>
                    </a:lnTo>
                    <a:lnTo>
                      <a:pt x="1364" y="0"/>
                    </a:lnTo>
                    <a:lnTo>
                      <a:pt x="1382" y="0"/>
                    </a:lnTo>
                    <a:lnTo>
                      <a:pt x="1382" y="3"/>
                    </a:lnTo>
                    <a:close/>
                    <a:moveTo>
                      <a:pt x="1347" y="3"/>
                    </a:moveTo>
                    <a:lnTo>
                      <a:pt x="1329" y="3"/>
                    </a:lnTo>
                    <a:lnTo>
                      <a:pt x="1329" y="0"/>
                    </a:lnTo>
                    <a:lnTo>
                      <a:pt x="1347" y="0"/>
                    </a:lnTo>
                    <a:lnTo>
                      <a:pt x="1347" y="3"/>
                    </a:lnTo>
                    <a:close/>
                    <a:moveTo>
                      <a:pt x="1311" y="3"/>
                    </a:moveTo>
                    <a:lnTo>
                      <a:pt x="1294" y="3"/>
                    </a:lnTo>
                    <a:lnTo>
                      <a:pt x="1294" y="0"/>
                    </a:lnTo>
                    <a:lnTo>
                      <a:pt x="1311" y="0"/>
                    </a:lnTo>
                    <a:lnTo>
                      <a:pt x="1311" y="3"/>
                    </a:lnTo>
                    <a:close/>
                    <a:moveTo>
                      <a:pt x="1276" y="3"/>
                    </a:moveTo>
                    <a:lnTo>
                      <a:pt x="1258" y="3"/>
                    </a:lnTo>
                    <a:lnTo>
                      <a:pt x="1258" y="0"/>
                    </a:lnTo>
                    <a:lnTo>
                      <a:pt x="1276" y="0"/>
                    </a:lnTo>
                    <a:lnTo>
                      <a:pt x="1276" y="3"/>
                    </a:lnTo>
                    <a:close/>
                    <a:moveTo>
                      <a:pt x="1241" y="3"/>
                    </a:moveTo>
                    <a:lnTo>
                      <a:pt x="1223" y="3"/>
                    </a:lnTo>
                    <a:lnTo>
                      <a:pt x="1223" y="0"/>
                    </a:lnTo>
                    <a:lnTo>
                      <a:pt x="1241" y="0"/>
                    </a:lnTo>
                    <a:lnTo>
                      <a:pt x="1241" y="3"/>
                    </a:lnTo>
                    <a:close/>
                    <a:moveTo>
                      <a:pt x="1205" y="3"/>
                    </a:moveTo>
                    <a:lnTo>
                      <a:pt x="1188" y="3"/>
                    </a:lnTo>
                    <a:lnTo>
                      <a:pt x="1188" y="0"/>
                    </a:lnTo>
                    <a:lnTo>
                      <a:pt x="1205" y="0"/>
                    </a:lnTo>
                    <a:lnTo>
                      <a:pt x="1205" y="3"/>
                    </a:lnTo>
                    <a:close/>
                    <a:moveTo>
                      <a:pt x="1170" y="3"/>
                    </a:moveTo>
                    <a:lnTo>
                      <a:pt x="1152" y="3"/>
                    </a:lnTo>
                    <a:lnTo>
                      <a:pt x="1152" y="0"/>
                    </a:lnTo>
                    <a:lnTo>
                      <a:pt x="1170" y="0"/>
                    </a:lnTo>
                    <a:lnTo>
                      <a:pt x="1170" y="3"/>
                    </a:lnTo>
                    <a:close/>
                    <a:moveTo>
                      <a:pt x="1135" y="3"/>
                    </a:moveTo>
                    <a:lnTo>
                      <a:pt x="1117" y="3"/>
                    </a:lnTo>
                    <a:lnTo>
                      <a:pt x="1117" y="0"/>
                    </a:lnTo>
                    <a:lnTo>
                      <a:pt x="1135" y="0"/>
                    </a:lnTo>
                    <a:lnTo>
                      <a:pt x="1135" y="3"/>
                    </a:lnTo>
                    <a:close/>
                    <a:moveTo>
                      <a:pt x="1099" y="3"/>
                    </a:moveTo>
                    <a:lnTo>
                      <a:pt x="1082" y="3"/>
                    </a:lnTo>
                    <a:lnTo>
                      <a:pt x="1082" y="0"/>
                    </a:lnTo>
                    <a:lnTo>
                      <a:pt x="1099" y="0"/>
                    </a:lnTo>
                    <a:lnTo>
                      <a:pt x="1099" y="3"/>
                    </a:lnTo>
                    <a:close/>
                    <a:moveTo>
                      <a:pt x="1064" y="3"/>
                    </a:moveTo>
                    <a:lnTo>
                      <a:pt x="1046" y="3"/>
                    </a:lnTo>
                    <a:lnTo>
                      <a:pt x="1046" y="0"/>
                    </a:lnTo>
                    <a:lnTo>
                      <a:pt x="1064" y="0"/>
                    </a:lnTo>
                    <a:lnTo>
                      <a:pt x="1064" y="3"/>
                    </a:lnTo>
                    <a:close/>
                    <a:moveTo>
                      <a:pt x="1029" y="3"/>
                    </a:moveTo>
                    <a:lnTo>
                      <a:pt x="1011" y="3"/>
                    </a:lnTo>
                    <a:lnTo>
                      <a:pt x="1011" y="0"/>
                    </a:lnTo>
                    <a:lnTo>
                      <a:pt x="1029" y="0"/>
                    </a:lnTo>
                    <a:lnTo>
                      <a:pt x="1029" y="3"/>
                    </a:lnTo>
                    <a:close/>
                    <a:moveTo>
                      <a:pt x="993" y="3"/>
                    </a:moveTo>
                    <a:lnTo>
                      <a:pt x="976" y="3"/>
                    </a:lnTo>
                    <a:lnTo>
                      <a:pt x="976" y="0"/>
                    </a:lnTo>
                    <a:lnTo>
                      <a:pt x="993" y="0"/>
                    </a:lnTo>
                    <a:lnTo>
                      <a:pt x="993" y="3"/>
                    </a:lnTo>
                    <a:close/>
                    <a:moveTo>
                      <a:pt x="958" y="3"/>
                    </a:moveTo>
                    <a:lnTo>
                      <a:pt x="940" y="3"/>
                    </a:lnTo>
                    <a:lnTo>
                      <a:pt x="940" y="0"/>
                    </a:lnTo>
                    <a:lnTo>
                      <a:pt x="958" y="0"/>
                    </a:lnTo>
                    <a:lnTo>
                      <a:pt x="958" y="3"/>
                    </a:lnTo>
                    <a:close/>
                    <a:moveTo>
                      <a:pt x="923" y="3"/>
                    </a:moveTo>
                    <a:lnTo>
                      <a:pt x="905" y="3"/>
                    </a:lnTo>
                    <a:lnTo>
                      <a:pt x="905" y="0"/>
                    </a:lnTo>
                    <a:lnTo>
                      <a:pt x="923" y="0"/>
                    </a:lnTo>
                    <a:lnTo>
                      <a:pt x="923" y="3"/>
                    </a:lnTo>
                    <a:close/>
                    <a:moveTo>
                      <a:pt x="887" y="3"/>
                    </a:moveTo>
                    <a:lnTo>
                      <a:pt x="870" y="3"/>
                    </a:lnTo>
                    <a:lnTo>
                      <a:pt x="870" y="0"/>
                    </a:lnTo>
                    <a:lnTo>
                      <a:pt x="887" y="0"/>
                    </a:lnTo>
                    <a:lnTo>
                      <a:pt x="887" y="3"/>
                    </a:lnTo>
                    <a:close/>
                    <a:moveTo>
                      <a:pt x="852" y="3"/>
                    </a:moveTo>
                    <a:lnTo>
                      <a:pt x="834" y="3"/>
                    </a:lnTo>
                    <a:lnTo>
                      <a:pt x="834" y="0"/>
                    </a:lnTo>
                    <a:lnTo>
                      <a:pt x="852" y="0"/>
                    </a:lnTo>
                    <a:lnTo>
                      <a:pt x="852" y="3"/>
                    </a:lnTo>
                    <a:close/>
                    <a:moveTo>
                      <a:pt x="817" y="3"/>
                    </a:moveTo>
                    <a:lnTo>
                      <a:pt x="799" y="3"/>
                    </a:lnTo>
                    <a:lnTo>
                      <a:pt x="799" y="0"/>
                    </a:lnTo>
                    <a:lnTo>
                      <a:pt x="817" y="0"/>
                    </a:lnTo>
                    <a:lnTo>
                      <a:pt x="817" y="3"/>
                    </a:lnTo>
                    <a:close/>
                    <a:moveTo>
                      <a:pt x="781" y="3"/>
                    </a:moveTo>
                    <a:lnTo>
                      <a:pt x="763" y="3"/>
                    </a:lnTo>
                    <a:lnTo>
                      <a:pt x="763" y="0"/>
                    </a:lnTo>
                    <a:lnTo>
                      <a:pt x="781" y="0"/>
                    </a:lnTo>
                    <a:lnTo>
                      <a:pt x="781" y="3"/>
                    </a:lnTo>
                    <a:close/>
                    <a:moveTo>
                      <a:pt x="746" y="3"/>
                    </a:moveTo>
                    <a:lnTo>
                      <a:pt x="728" y="3"/>
                    </a:lnTo>
                    <a:lnTo>
                      <a:pt x="728" y="0"/>
                    </a:lnTo>
                    <a:lnTo>
                      <a:pt x="746" y="0"/>
                    </a:lnTo>
                    <a:lnTo>
                      <a:pt x="746" y="3"/>
                    </a:lnTo>
                    <a:close/>
                    <a:moveTo>
                      <a:pt x="710" y="3"/>
                    </a:moveTo>
                    <a:lnTo>
                      <a:pt x="693" y="3"/>
                    </a:lnTo>
                    <a:lnTo>
                      <a:pt x="693" y="0"/>
                    </a:lnTo>
                    <a:lnTo>
                      <a:pt x="710" y="0"/>
                    </a:lnTo>
                    <a:lnTo>
                      <a:pt x="710" y="3"/>
                    </a:lnTo>
                    <a:close/>
                    <a:moveTo>
                      <a:pt x="675" y="3"/>
                    </a:moveTo>
                    <a:lnTo>
                      <a:pt x="657" y="3"/>
                    </a:lnTo>
                    <a:lnTo>
                      <a:pt x="657" y="0"/>
                    </a:lnTo>
                    <a:lnTo>
                      <a:pt x="675" y="0"/>
                    </a:lnTo>
                    <a:lnTo>
                      <a:pt x="675" y="3"/>
                    </a:lnTo>
                    <a:close/>
                    <a:moveTo>
                      <a:pt x="640" y="3"/>
                    </a:moveTo>
                    <a:lnTo>
                      <a:pt x="622" y="3"/>
                    </a:lnTo>
                    <a:lnTo>
                      <a:pt x="622" y="0"/>
                    </a:lnTo>
                    <a:lnTo>
                      <a:pt x="640" y="0"/>
                    </a:lnTo>
                    <a:lnTo>
                      <a:pt x="640" y="3"/>
                    </a:lnTo>
                    <a:close/>
                    <a:moveTo>
                      <a:pt x="604" y="3"/>
                    </a:moveTo>
                    <a:lnTo>
                      <a:pt x="587" y="3"/>
                    </a:lnTo>
                    <a:lnTo>
                      <a:pt x="587" y="0"/>
                    </a:lnTo>
                    <a:lnTo>
                      <a:pt x="604" y="0"/>
                    </a:lnTo>
                    <a:lnTo>
                      <a:pt x="604" y="3"/>
                    </a:lnTo>
                    <a:close/>
                    <a:moveTo>
                      <a:pt x="569" y="3"/>
                    </a:moveTo>
                    <a:lnTo>
                      <a:pt x="551" y="3"/>
                    </a:lnTo>
                    <a:lnTo>
                      <a:pt x="551" y="0"/>
                    </a:lnTo>
                    <a:lnTo>
                      <a:pt x="569" y="0"/>
                    </a:lnTo>
                    <a:lnTo>
                      <a:pt x="569" y="3"/>
                    </a:lnTo>
                    <a:close/>
                    <a:moveTo>
                      <a:pt x="534" y="3"/>
                    </a:moveTo>
                    <a:lnTo>
                      <a:pt x="516" y="3"/>
                    </a:lnTo>
                    <a:lnTo>
                      <a:pt x="516" y="0"/>
                    </a:lnTo>
                    <a:lnTo>
                      <a:pt x="534" y="0"/>
                    </a:lnTo>
                    <a:lnTo>
                      <a:pt x="534" y="3"/>
                    </a:lnTo>
                    <a:close/>
                    <a:moveTo>
                      <a:pt x="498" y="3"/>
                    </a:moveTo>
                    <a:lnTo>
                      <a:pt x="481" y="3"/>
                    </a:lnTo>
                    <a:lnTo>
                      <a:pt x="481" y="0"/>
                    </a:lnTo>
                    <a:lnTo>
                      <a:pt x="498" y="0"/>
                    </a:lnTo>
                    <a:lnTo>
                      <a:pt x="498" y="3"/>
                    </a:lnTo>
                    <a:close/>
                    <a:moveTo>
                      <a:pt x="463" y="3"/>
                    </a:moveTo>
                    <a:lnTo>
                      <a:pt x="445" y="3"/>
                    </a:lnTo>
                    <a:lnTo>
                      <a:pt x="445" y="0"/>
                    </a:lnTo>
                    <a:lnTo>
                      <a:pt x="463" y="0"/>
                    </a:lnTo>
                    <a:lnTo>
                      <a:pt x="463" y="3"/>
                    </a:lnTo>
                    <a:close/>
                    <a:moveTo>
                      <a:pt x="428" y="3"/>
                    </a:moveTo>
                    <a:lnTo>
                      <a:pt x="410" y="3"/>
                    </a:lnTo>
                    <a:lnTo>
                      <a:pt x="410" y="0"/>
                    </a:lnTo>
                    <a:lnTo>
                      <a:pt x="428" y="0"/>
                    </a:lnTo>
                    <a:lnTo>
                      <a:pt x="428" y="3"/>
                    </a:lnTo>
                    <a:close/>
                    <a:moveTo>
                      <a:pt x="392" y="3"/>
                    </a:moveTo>
                    <a:lnTo>
                      <a:pt x="375" y="3"/>
                    </a:lnTo>
                    <a:lnTo>
                      <a:pt x="375" y="0"/>
                    </a:lnTo>
                    <a:lnTo>
                      <a:pt x="392" y="0"/>
                    </a:lnTo>
                    <a:lnTo>
                      <a:pt x="392" y="3"/>
                    </a:lnTo>
                    <a:close/>
                    <a:moveTo>
                      <a:pt x="357" y="3"/>
                    </a:moveTo>
                    <a:lnTo>
                      <a:pt x="339" y="3"/>
                    </a:lnTo>
                    <a:lnTo>
                      <a:pt x="339" y="0"/>
                    </a:lnTo>
                    <a:lnTo>
                      <a:pt x="357" y="0"/>
                    </a:lnTo>
                    <a:lnTo>
                      <a:pt x="357" y="3"/>
                    </a:lnTo>
                    <a:close/>
                    <a:moveTo>
                      <a:pt x="322" y="3"/>
                    </a:moveTo>
                    <a:lnTo>
                      <a:pt x="304" y="3"/>
                    </a:lnTo>
                    <a:lnTo>
                      <a:pt x="304" y="0"/>
                    </a:lnTo>
                    <a:lnTo>
                      <a:pt x="322" y="0"/>
                    </a:lnTo>
                    <a:lnTo>
                      <a:pt x="322" y="3"/>
                    </a:lnTo>
                    <a:close/>
                    <a:moveTo>
                      <a:pt x="286" y="3"/>
                    </a:moveTo>
                    <a:lnTo>
                      <a:pt x="269" y="3"/>
                    </a:lnTo>
                    <a:lnTo>
                      <a:pt x="269" y="0"/>
                    </a:lnTo>
                    <a:lnTo>
                      <a:pt x="286" y="0"/>
                    </a:lnTo>
                    <a:lnTo>
                      <a:pt x="286" y="3"/>
                    </a:lnTo>
                    <a:close/>
                    <a:moveTo>
                      <a:pt x="251" y="3"/>
                    </a:moveTo>
                    <a:lnTo>
                      <a:pt x="233" y="3"/>
                    </a:lnTo>
                    <a:lnTo>
                      <a:pt x="233" y="0"/>
                    </a:lnTo>
                    <a:lnTo>
                      <a:pt x="251" y="0"/>
                    </a:lnTo>
                    <a:lnTo>
                      <a:pt x="251" y="3"/>
                    </a:lnTo>
                    <a:close/>
                    <a:moveTo>
                      <a:pt x="216" y="3"/>
                    </a:moveTo>
                    <a:lnTo>
                      <a:pt x="198" y="3"/>
                    </a:lnTo>
                    <a:lnTo>
                      <a:pt x="198" y="0"/>
                    </a:lnTo>
                    <a:lnTo>
                      <a:pt x="216" y="0"/>
                    </a:lnTo>
                    <a:lnTo>
                      <a:pt x="216" y="3"/>
                    </a:lnTo>
                    <a:close/>
                    <a:moveTo>
                      <a:pt x="180" y="3"/>
                    </a:moveTo>
                    <a:lnTo>
                      <a:pt x="163" y="3"/>
                    </a:lnTo>
                    <a:lnTo>
                      <a:pt x="163" y="0"/>
                    </a:lnTo>
                    <a:lnTo>
                      <a:pt x="180" y="0"/>
                    </a:lnTo>
                    <a:lnTo>
                      <a:pt x="180" y="3"/>
                    </a:lnTo>
                    <a:close/>
                    <a:moveTo>
                      <a:pt x="145" y="3"/>
                    </a:moveTo>
                    <a:lnTo>
                      <a:pt x="127" y="3"/>
                    </a:lnTo>
                    <a:lnTo>
                      <a:pt x="127" y="0"/>
                    </a:lnTo>
                    <a:lnTo>
                      <a:pt x="145" y="0"/>
                    </a:lnTo>
                    <a:lnTo>
                      <a:pt x="145" y="3"/>
                    </a:lnTo>
                    <a:close/>
                    <a:moveTo>
                      <a:pt x="110" y="3"/>
                    </a:moveTo>
                    <a:lnTo>
                      <a:pt x="92" y="3"/>
                    </a:lnTo>
                    <a:lnTo>
                      <a:pt x="92" y="0"/>
                    </a:lnTo>
                    <a:lnTo>
                      <a:pt x="110" y="0"/>
                    </a:lnTo>
                    <a:lnTo>
                      <a:pt x="110" y="3"/>
                    </a:lnTo>
                    <a:close/>
                    <a:moveTo>
                      <a:pt x="74" y="3"/>
                    </a:moveTo>
                    <a:lnTo>
                      <a:pt x="57" y="3"/>
                    </a:lnTo>
                    <a:lnTo>
                      <a:pt x="57" y="0"/>
                    </a:lnTo>
                    <a:lnTo>
                      <a:pt x="74" y="0"/>
                    </a:lnTo>
                    <a:lnTo>
                      <a:pt x="74" y="3"/>
                    </a:lnTo>
                    <a:close/>
                    <a:moveTo>
                      <a:pt x="39" y="3"/>
                    </a:moveTo>
                    <a:lnTo>
                      <a:pt x="21" y="3"/>
                    </a:lnTo>
                    <a:lnTo>
                      <a:pt x="21" y="0"/>
                    </a:lnTo>
                    <a:lnTo>
                      <a:pt x="39" y="0"/>
                    </a:lnTo>
                    <a:lnTo>
                      <a:pt x="39" y="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42" name="ïśļîďê"/>
              <p:cNvSpPr/>
              <p:nvPr/>
            </p:nvSpPr>
            <p:spPr bwMode="auto">
              <a:xfrm>
                <a:off x="8459788" y="2436813"/>
                <a:ext cx="4763" cy="800100"/>
              </a:xfrm>
              <a:custGeom>
                <a:avLst/>
                <a:gdLst>
                  <a:gd name="T0" fmla="*/ 0 w 4"/>
                  <a:gd name="T1" fmla="*/ 683 h 685"/>
                  <a:gd name="T2" fmla="*/ 2 w 4"/>
                  <a:gd name="T3" fmla="*/ 657 h 685"/>
                  <a:gd name="T4" fmla="*/ 4 w 4"/>
                  <a:gd name="T5" fmla="*/ 683 h 685"/>
                  <a:gd name="T6" fmla="*/ 2 w 4"/>
                  <a:gd name="T7" fmla="*/ 637 h 685"/>
                  <a:gd name="T8" fmla="*/ 0 w 4"/>
                  <a:gd name="T9" fmla="*/ 611 h 685"/>
                  <a:gd name="T10" fmla="*/ 4 w 4"/>
                  <a:gd name="T11" fmla="*/ 611 h 685"/>
                  <a:gd name="T12" fmla="*/ 2 w 4"/>
                  <a:gd name="T13" fmla="*/ 637 h 685"/>
                  <a:gd name="T14" fmla="*/ 0 w 4"/>
                  <a:gd name="T15" fmla="*/ 587 h 685"/>
                  <a:gd name="T16" fmla="*/ 2 w 4"/>
                  <a:gd name="T17" fmla="*/ 561 h 685"/>
                  <a:gd name="T18" fmla="*/ 4 w 4"/>
                  <a:gd name="T19" fmla="*/ 587 h 685"/>
                  <a:gd name="T20" fmla="*/ 2 w 4"/>
                  <a:gd name="T21" fmla="*/ 541 h 685"/>
                  <a:gd name="T22" fmla="*/ 0 w 4"/>
                  <a:gd name="T23" fmla="*/ 515 h 685"/>
                  <a:gd name="T24" fmla="*/ 4 w 4"/>
                  <a:gd name="T25" fmla="*/ 515 h 685"/>
                  <a:gd name="T26" fmla="*/ 2 w 4"/>
                  <a:gd name="T27" fmla="*/ 541 h 685"/>
                  <a:gd name="T28" fmla="*/ 0 w 4"/>
                  <a:gd name="T29" fmla="*/ 491 h 685"/>
                  <a:gd name="T30" fmla="*/ 2 w 4"/>
                  <a:gd name="T31" fmla="*/ 465 h 685"/>
                  <a:gd name="T32" fmla="*/ 4 w 4"/>
                  <a:gd name="T33" fmla="*/ 491 h 685"/>
                  <a:gd name="T34" fmla="*/ 2 w 4"/>
                  <a:gd name="T35" fmla="*/ 445 h 685"/>
                  <a:gd name="T36" fmla="*/ 0 w 4"/>
                  <a:gd name="T37" fmla="*/ 419 h 685"/>
                  <a:gd name="T38" fmla="*/ 4 w 4"/>
                  <a:gd name="T39" fmla="*/ 419 h 685"/>
                  <a:gd name="T40" fmla="*/ 2 w 4"/>
                  <a:gd name="T41" fmla="*/ 445 h 685"/>
                  <a:gd name="T42" fmla="*/ 0 w 4"/>
                  <a:gd name="T43" fmla="*/ 395 h 685"/>
                  <a:gd name="T44" fmla="*/ 2 w 4"/>
                  <a:gd name="T45" fmla="*/ 369 h 685"/>
                  <a:gd name="T46" fmla="*/ 4 w 4"/>
                  <a:gd name="T47" fmla="*/ 395 h 685"/>
                  <a:gd name="T48" fmla="*/ 2 w 4"/>
                  <a:gd name="T49" fmla="*/ 349 h 685"/>
                  <a:gd name="T50" fmla="*/ 0 w 4"/>
                  <a:gd name="T51" fmla="*/ 323 h 685"/>
                  <a:gd name="T52" fmla="*/ 4 w 4"/>
                  <a:gd name="T53" fmla="*/ 323 h 685"/>
                  <a:gd name="T54" fmla="*/ 2 w 4"/>
                  <a:gd name="T55" fmla="*/ 349 h 685"/>
                  <a:gd name="T56" fmla="*/ 0 w 4"/>
                  <a:gd name="T57" fmla="*/ 299 h 685"/>
                  <a:gd name="T58" fmla="*/ 2 w 4"/>
                  <a:gd name="T59" fmla="*/ 273 h 685"/>
                  <a:gd name="T60" fmla="*/ 4 w 4"/>
                  <a:gd name="T61" fmla="*/ 299 h 685"/>
                  <a:gd name="T62" fmla="*/ 2 w 4"/>
                  <a:gd name="T63" fmla="*/ 253 h 685"/>
                  <a:gd name="T64" fmla="*/ 0 w 4"/>
                  <a:gd name="T65" fmla="*/ 227 h 685"/>
                  <a:gd name="T66" fmla="*/ 4 w 4"/>
                  <a:gd name="T67" fmla="*/ 227 h 685"/>
                  <a:gd name="T68" fmla="*/ 2 w 4"/>
                  <a:gd name="T69" fmla="*/ 253 h 685"/>
                  <a:gd name="T70" fmla="*/ 0 w 4"/>
                  <a:gd name="T71" fmla="*/ 203 h 685"/>
                  <a:gd name="T72" fmla="*/ 2 w 4"/>
                  <a:gd name="T73" fmla="*/ 177 h 685"/>
                  <a:gd name="T74" fmla="*/ 4 w 4"/>
                  <a:gd name="T75" fmla="*/ 203 h 685"/>
                  <a:gd name="T76" fmla="*/ 2 w 4"/>
                  <a:gd name="T77" fmla="*/ 157 h 685"/>
                  <a:gd name="T78" fmla="*/ 0 w 4"/>
                  <a:gd name="T79" fmla="*/ 131 h 685"/>
                  <a:gd name="T80" fmla="*/ 4 w 4"/>
                  <a:gd name="T81" fmla="*/ 131 h 685"/>
                  <a:gd name="T82" fmla="*/ 2 w 4"/>
                  <a:gd name="T83" fmla="*/ 157 h 685"/>
                  <a:gd name="T84" fmla="*/ 0 w 4"/>
                  <a:gd name="T85" fmla="*/ 107 h 685"/>
                  <a:gd name="T86" fmla="*/ 2 w 4"/>
                  <a:gd name="T87" fmla="*/ 81 h 685"/>
                  <a:gd name="T88" fmla="*/ 4 w 4"/>
                  <a:gd name="T89" fmla="*/ 107 h 685"/>
                  <a:gd name="T90" fmla="*/ 2 w 4"/>
                  <a:gd name="T91" fmla="*/ 61 h 685"/>
                  <a:gd name="T92" fmla="*/ 0 w 4"/>
                  <a:gd name="T93" fmla="*/ 35 h 685"/>
                  <a:gd name="T94" fmla="*/ 4 w 4"/>
                  <a:gd name="T95" fmla="*/ 35 h 685"/>
                  <a:gd name="T96" fmla="*/ 2 w 4"/>
                  <a:gd name="T97" fmla="*/ 61 h 685"/>
                  <a:gd name="T98" fmla="*/ 0 w 4"/>
                  <a:gd name="T99" fmla="*/ 11 h 685"/>
                  <a:gd name="T100" fmla="*/ 2 w 4"/>
                  <a:gd name="T101" fmla="*/ 0 h 685"/>
                  <a:gd name="T102" fmla="*/ 4 w 4"/>
                  <a:gd name="T103" fmla="*/ 11 h 6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 h="685">
                    <a:moveTo>
                      <a:pt x="2" y="685"/>
                    </a:moveTo>
                    <a:cubicBezTo>
                      <a:pt x="1" y="685"/>
                      <a:pt x="0" y="685"/>
                      <a:pt x="0" y="683"/>
                    </a:cubicBezTo>
                    <a:cubicBezTo>
                      <a:pt x="0" y="659"/>
                      <a:pt x="0" y="659"/>
                      <a:pt x="0" y="659"/>
                    </a:cubicBezTo>
                    <a:cubicBezTo>
                      <a:pt x="0" y="658"/>
                      <a:pt x="1" y="657"/>
                      <a:pt x="2" y="657"/>
                    </a:cubicBezTo>
                    <a:cubicBezTo>
                      <a:pt x="4" y="657"/>
                      <a:pt x="4" y="658"/>
                      <a:pt x="4" y="659"/>
                    </a:cubicBezTo>
                    <a:cubicBezTo>
                      <a:pt x="4" y="683"/>
                      <a:pt x="4" y="683"/>
                      <a:pt x="4" y="683"/>
                    </a:cubicBezTo>
                    <a:cubicBezTo>
                      <a:pt x="4" y="685"/>
                      <a:pt x="4" y="685"/>
                      <a:pt x="2" y="685"/>
                    </a:cubicBezTo>
                    <a:close/>
                    <a:moveTo>
                      <a:pt x="2" y="637"/>
                    </a:moveTo>
                    <a:cubicBezTo>
                      <a:pt x="1" y="637"/>
                      <a:pt x="0" y="637"/>
                      <a:pt x="0" y="635"/>
                    </a:cubicBezTo>
                    <a:cubicBezTo>
                      <a:pt x="0" y="611"/>
                      <a:pt x="0" y="611"/>
                      <a:pt x="0" y="611"/>
                    </a:cubicBezTo>
                    <a:cubicBezTo>
                      <a:pt x="0" y="610"/>
                      <a:pt x="1" y="609"/>
                      <a:pt x="2" y="609"/>
                    </a:cubicBezTo>
                    <a:cubicBezTo>
                      <a:pt x="4" y="609"/>
                      <a:pt x="4" y="610"/>
                      <a:pt x="4" y="611"/>
                    </a:cubicBezTo>
                    <a:cubicBezTo>
                      <a:pt x="4" y="635"/>
                      <a:pt x="4" y="635"/>
                      <a:pt x="4" y="635"/>
                    </a:cubicBezTo>
                    <a:cubicBezTo>
                      <a:pt x="4" y="637"/>
                      <a:pt x="4" y="637"/>
                      <a:pt x="2" y="637"/>
                    </a:cubicBezTo>
                    <a:close/>
                    <a:moveTo>
                      <a:pt x="2" y="589"/>
                    </a:moveTo>
                    <a:cubicBezTo>
                      <a:pt x="1" y="589"/>
                      <a:pt x="0" y="589"/>
                      <a:pt x="0" y="587"/>
                    </a:cubicBezTo>
                    <a:cubicBezTo>
                      <a:pt x="0" y="563"/>
                      <a:pt x="0" y="563"/>
                      <a:pt x="0" y="563"/>
                    </a:cubicBezTo>
                    <a:cubicBezTo>
                      <a:pt x="0" y="562"/>
                      <a:pt x="1" y="561"/>
                      <a:pt x="2" y="561"/>
                    </a:cubicBezTo>
                    <a:cubicBezTo>
                      <a:pt x="4" y="561"/>
                      <a:pt x="4" y="562"/>
                      <a:pt x="4" y="563"/>
                    </a:cubicBezTo>
                    <a:cubicBezTo>
                      <a:pt x="4" y="587"/>
                      <a:pt x="4" y="587"/>
                      <a:pt x="4" y="587"/>
                    </a:cubicBezTo>
                    <a:cubicBezTo>
                      <a:pt x="4" y="589"/>
                      <a:pt x="4" y="589"/>
                      <a:pt x="2" y="589"/>
                    </a:cubicBezTo>
                    <a:close/>
                    <a:moveTo>
                      <a:pt x="2" y="541"/>
                    </a:moveTo>
                    <a:cubicBezTo>
                      <a:pt x="1" y="541"/>
                      <a:pt x="0" y="541"/>
                      <a:pt x="0" y="539"/>
                    </a:cubicBezTo>
                    <a:cubicBezTo>
                      <a:pt x="0" y="515"/>
                      <a:pt x="0" y="515"/>
                      <a:pt x="0" y="515"/>
                    </a:cubicBezTo>
                    <a:cubicBezTo>
                      <a:pt x="0" y="514"/>
                      <a:pt x="1" y="513"/>
                      <a:pt x="2" y="513"/>
                    </a:cubicBezTo>
                    <a:cubicBezTo>
                      <a:pt x="4" y="513"/>
                      <a:pt x="4" y="514"/>
                      <a:pt x="4" y="515"/>
                    </a:cubicBezTo>
                    <a:cubicBezTo>
                      <a:pt x="4" y="539"/>
                      <a:pt x="4" y="539"/>
                      <a:pt x="4" y="539"/>
                    </a:cubicBezTo>
                    <a:cubicBezTo>
                      <a:pt x="4" y="541"/>
                      <a:pt x="4" y="541"/>
                      <a:pt x="2" y="541"/>
                    </a:cubicBezTo>
                    <a:close/>
                    <a:moveTo>
                      <a:pt x="2" y="493"/>
                    </a:moveTo>
                    <a:cubicBezTo>
                      <a:pt x="1" y="493"/>
                      <a:pt x="0" y="493"/>
                      <a:pt x="0" y="491"/>
                    </a:cubicBezTo>
                    <a:cubicBezTo>
                      <a:pt x="0" y="467"/>
                      <a:pt x="0" y="467"/>
                      <a:pt x="0" y="467"/>
                    </a:cubicBezTo>
                    <a:cubicBezTo>
                      <a:pt x="0" y="466"/>
                      <a:pt x="1" y="465"/>
                      <a:pt x="2" y="465"/>
                    </a:cubicBezTo>
                    <a:cubicBezTo>
                      <a:pt x="4" y="465"/>
                      <a:pt x="4" y="466"/>
                      <a:pt x="4" y="467"/>
                    </a:cubicBezTo>
                    <a:cubicBezTo>
                      <a:pt x="4" y="491"/>
                      <a:pt x="4" y="491"/>
                      <a:pt x="4" y="491"/>
                    </a:cubicBezTo>
                    <a:cubicBezTo>
                      <a:pt x="4" y="493"/>
                      <a:pt x="4" y="493"/>
                      <a:pt x="2" y="493"/>
                    </a:cubicBezTo>
                    <a:close/>
                    <a:moveTo>
                      <a:pt x="2" y="445"/>
                    </a:moveTo>
                    <a:cubicBezTo>
                      <a:pt x="1" y="445"/>
                      <a:pt x="0" y="445"/>
                      <a:pt x="0" y="443"/>
                    </a:cubicBezTo>
                    <a:cubicBezTo>
                      <a:pt x="0" y="419"/>
                      <a:pt x="0" y="419"/>
                      <a:pt x="0" y="419"/>
                    </a:cubicBezTo>
                    <a:cubicBezTo>
                      <a:pt x="0" y="418"/>
                      <a:pt x="1" y="417"/>
                      <a:pt x="2" y="417"/>
                    </a:cubicBezTo>
                    <a:cubicBezTo>
                      <a:pt x="4" y="417"/>
                      <a:pt x="4" y="418"/>
                      <a:pt x="4" y="419"/>
                    </a:cubicBezTo>
                    <a:cubicBezTo>
                      <a:pt x="4" y="443"/>
                      <a:pt x="4" y="443"/>
                      <a:pt x="4" y="443"/>
                    </a:cubicBezTo>
                    <a:cubicBezTo>
                      <a:pt x="4" y="445"/>
                      <a:pt x="4" y="445"/>
                      <a:pt x="2" y="445"/>
                    </a:cubicBezTo>
                    <a:close/>
                    <a:moveTo>
                      <a:pt x="2" y="397"/>
                    </a:moveTo>
                    <a:cubicBezTo>
                      <a:pt x="1" y="397"/>
                      <a:pt x="0" y="397"/>
                      <a:pt x="0" y="395"/>
                    </a:cubicBezTo>
                    <a:cubicBezTo>
                      <a:pt x="0" y="371"/>
                      <a:pt x="0" y="371"/>
                      <a:pt x="0" y="371"/>
                    </a:cubicBezTo>
                    <a:cubicBezTo>
                      <a:pt x="0" y="370"/>
                      <a:pt x="1" y="369"/>
                      <a:pt x="2" y="369"/>
                    </a:cubicBezTo>
                    <a:cubicBezTo>
                      <a:pt x="4" y="369"/>
                      <a:pt x="4" y="370"/>
                      <a:pt x="4" y="371"/>
                    </a:cubicBezTo>
                    <a:cubicBezTo>
                      <a:pt x="4" y="395"/>
                      <a:pt x="4" y="395"/>
                      <a:pt x="4" y="395"/>
                    </a:cubicBezTo>
                    <a:cubicBezTo>
                      <a:pt x="4" y="397"/>
                      <a:pt x="4" y="397"/>
                      <a:pt x="2" y="397"/>
                    </a:cubicBezTo>
                    <a:close/>
                    <a:moveTo>
                      <a:pt x="2" y="349"/>
                    </a:moveTo>
                    <a:cubicBezTo>
                      <a:pt x="1" y="349"/>
                      <a:pt x="0" y="349"/>
                      <a:pt x="0" y="347"/>
                    </a:cubicBezTo>
                    <a:cubicBezTo>
                      <a:pt x="0" y="323"/>
                      <a:pt x="0" y="323"/>
                      <a:pt x="0" y="323"/>
                    </a:cubicBezTo>
                    <a:cubicBezTo>
                      <a:pt x="0" y="322"/>
                      <a:pt x="1" y="321"/>
                      <a:pt x="2" y="321"/>
                    </a:cubicBezTo>
                    <a:cubicBezTo>
                      <a:pt x="4" y="321"/>
                      <a:pt x="4" y="322"/>
                      <a:pt x="4" y="323"/>
                    </a:cubicBezTo>
                    <a:cubicBezTo>
                      <a:pt x="4" y="347"/>
                      <a:pt x="4" y="347"/>
                      <a:pt x="4" y="347"/>
                    </a:cubicBezTo>
                    <a:cubicBezTo>
                      <a:pt x="4" y="349"/>
                      <a:pt x="4" y="349"/>
                      <a:pt x="2" y="349"/>
                    </a:cubicBezTo>
                    <a:close/>
                    <a:moveTo>
                      <a:pt x="2" y="301"/>
                    </a:moveTo>
                    <a:cubicBezTo>
                      <a:pt x="1" y="301"/>
                      <a:pt x="0" y="301"/>
                      <a:pt x="0" y="299"/>
                    </a:cubicBezTo>
                    <a:cubicBezTo>
                      <a:pt x="0" y="275"/>
                      <a:pt x="0" y="275"/>
                      <a:pt x="0" y="275"/>
                    </a:cubicBezTo>
                    <a:cubicBezTo>
                      <a:pt x="0" y="274"/>
                      <a:pt x="1" y="273"/>
                      <a:pt x="2" y="273"/>
                    </a:cubicBezTo>
                    <a:cubicBezTo>
                      <a:pt x="4" y="273"/>
                      <a:pt x="4" y="274"/>
                      <a:pt x="4" y="275"/>
                    </a:cubicBezTo>
                    <a:cubicBezTo>
                      <a:pt x="4" y="299"/>
                      <a:pt x="4" y="299"/>
                      <a:pt x="4" y="299"/>
                    </a:cubicBezTo>
                    <a:cubicBezTo>
                      <a:pt x="4" y="301"/>
                      <a:pt x="4" y="301"/>
                      <a:pt x="2" y="301"/>
                    </a:cubicBezTo>
                    <a:close/>
                    <a:moveTo>
                      <a:pt x="2" y="253"/>
                    </a:moveTo>
                    <a:cubicBezTo>
                      <a:pt x="1" y="253"/>
                      <a:pt x="0" y="253"/>
                      <a:pt x="0" y="251"/>
                    </a:cubicBezTo>
                    <a:cubicBezTo>
                      <a:pt x="0" y="227"/>
                      <a:pt x="0" y="227"/>
                      <a:pt x="0" y="227"/>
                    </a:cubicBezTo>
                    <a:cubicBezTo>
                      <a:pt x="0" y="226"/>
                      <a:pt x="1" y="225"/>
                      <a:pt x="2" y="225"/>
                    </a:cubicBezTo>
                    <a:cubicBezTo>
                      <a:pt x="4" y="225"/>
                      <a:pt x="4" y="226"/>
                      <a:pt x="4" y="227"/>
                    </a:cubicBezTo>
                    <a:cubicBezTo>
                      <a:pt x="4" y="251"/>
                      <a:pt x="4" y="251"/>
                      <a:pt x="4" y="251"/>
                    </a:cubicBezTo>
                    <a:cubicBezTo>
                      <a:pt x="4" y="253"/>
                      <a:pt x="4" y="253"/>
                      <a:pt x="2" y="253"/>
                    </a:cubicBezTo>
                    <a:close/>
                    <a:moveTo>
                      <a:pt x="2" y="205"/>
                    </a:moveTo>
                    <a:cubicBezTo>
                      <a:pt x="1" y="205"/>
                      <a:pt x="0" y="205"/>
                      <a:pt x="0" y="203"/>
                    </a:cubicBezTo>
                    <a:cubicBezTo>
                      <a:pt x="0" y="179"/>
                      <a:pt x="0" y="179"/>
                      <a:pt x="0" y="179"/>
                    </a:cubicBezTo>
                    <a:cubicBezTo>
                      <a:pt x="0" y="178"/>
                      <a:pt x="1" y="177"/>
                      <a:pt x="2" y="177"/>
                    </a:cubicBezTo>
                    <a:cubicBezTo>
                      <a:pt x="4" y="177"/>
                      <a:pt x="4" y="178"/>
                      <a:pt x="4" y="179"/>
                    </a:cubicBezTo>
                    <a:cubicBezTo>
                      <a:pt x="4" y="203"/>
                      <a:pt x="4" y="203"/>
                      <a:pt x="4" y="203"/>
                    </a:cubicBezTo>
                    <a:cubicBezTo>
                      <a:pt x="4" y="205"/>
                      <a:pt x="4" y="205"/>
                      <a:pt x="2" y="205"/>
                    </a:cubicBezTo>
                    <a:close/>
                    <a:moveTo>
                      <a:pt x="2" y="157"/>
                    </a:moveTo>
                    <a:cubicBezTo>
                      <a:pt x="1" y="157"/>
                      <a:pt x="0" y="157"/>
                      <a:pt x="0" y="155"/>
                    </a:cubicBezTo>
                    <a:cubicBezTo>
                      <a:pt x="0" y="131"/>
                      <a:pt x="0" y="131"/>
                      <a:pt x="0" y="131"/>
                    </a:cubicBezTo>
                    <a:cubicBezTo>
                      <a:pt x="0" y="130"/>
                      <a:pt x="1" y="129"/>
                      <a:pt x="2" y="129"/>
                    </a:cubicBezTo>
                    <a:cubicBezTo>
                      <a:pt x="4" y="129"/>
                      <a:pt x="4" y="130"/>
                      <a:pt x="4" y="131"/>
                    </a:cubicBezTo>
                    <a:cubicBezTo>
                      <a:pt x="4" y="155"/>
                      <a:pt x="4" y="155"/>
                      <a:pt x="4" y="155"/>
                    </a:cubicBezTo>
                    <a:cubicBezTo>
                      <a:pt x="4" y="157"/>
                      <a:pt x="4" y="157"/>
                      <a:pt x="2" y="157"/>
                    </a:cubicBezTo>
                    <a:close/>
                    <a:moveTo>
                      <a:pt x="2" y="109"/>
                    </a:moveTo>
                    <a:cubicBezTo>
                      <a:pt x="1" y="109"/>
                      <a:pt x="0" y="109"/>
                      <a:pt x="0" y="107"/>
                    </a:cubicBezTo>
                    <a:cubicBezTo>
                      <a:pt x="0" y="83"/>
                      <a:pt x="0" y="83"/>
                      <a:pt x="0" y="83"/>
                    </a:cubicBezTo>
                    <a:cubicBezTo>
                      <a:pt x="0" y="82"/>
                      <a:pt x="1" y="81"/>
                      <a:pt x="2" y="81"/>
                    </a:cubicBezTo>
                    <a:cubicBezTo>
                      <a:pt x="4" y="81"/>
                      <a:pt x="4" y="82"/>
                      <a:pt x="4" y="83"/>
                    </a:cubicBezTo>
                    <a:cubicBezTo>
                      <a:pt x="4" y="107"/>
                      <a:pt x="4" y="107"/>
                      <a:pt x="4" y="107"/>
                    </a:cubicBezTo>
                    <a:cubicBezTo>
                      <a:pt x="4" y="109"/>
                      <a:pt x="4" y="109"/>
                      <a:pt x="2" y="109"/>
                    </a:cubicBezTo>
                    <a:close/>
                    <a:moveTo>
                      <a:pt x="2" y="61"/>
                    </a:moveTo>
                    <a:cubicBezTo>
                      <a:pt x="1" y="61"/>
                      <a:pt x="0" y="61"/>
                      <a:pt x="0" y="59"/>
                    </a:cubicBezTo>
                    <a:cubicBezTo>
                      <a:pt x="0" y="35"/>
                      <a:pt x="0" y="35"/>
                      <a:pt x="0" y="35"/>
                    </a:cubicBezTo>
                    <a:cubicBezTo>
                      <a:pt x="0" y="34"/>
                      <a:pt x="1" y="33"/>
                      <a:pt x="2" y="33"/>
                    </a:cubicBezTo>
                    <a:cubicBezTo>
                      <a:pt x="4" y="33"/>
                      <a:pt x="4" y="34"/>
                      <a:pt x="4" y="35"/>
                    </a:cubicBezTo>
                    <a:cubicBezTo>
                      <a:pt x="4" y="59"/>
                      <a:pt x="4" y="59"/>
                      <a:pt x="4" y="59"/>
                    </a:cubicBezTo>
                    <a:cubicBezTo>
                      <a:pt x="4" y="61"/>
                      <a:pt x="4" y="61"/>
                      <a:pt x="2" y="61"/>
                    </a:cubicBezTo>
                    <a:close/>
                    <a:moveTo>
                      <a:pt x="2" y="13"/>
                    </a:moveTo>
                    <a:cubicBezTo>
                      <a:pt x="1" y="13"/>
                      <a:pt x="0" y="13"/>
                      <a:pt x="0" y="11"/>
                    </a:cubicBezTo>
                    <a:cubicBezTo>
                      <a:pt x="0" y="2"/>
                      <a:pt x="0" y="2"/>
                      <a:pt x="0" y="2"/>
                    </a:cubicBezTo>
                    <a:cubicBezTo>
                      <a:pt x="0" y="1"/>
                      <a:pt x="1" y="0"/>
                      <a:pt x="2" y="0"/>
                    </a:cubicBezTo>
                    <a:cubicBezTo>
                      <a:pt x="4" y="0"/>
                      <a:pt x="4" y="1"/>
                      <a:pt x="4" y="2"/>
                    </a:cubicBezTo>
                    <a:cubicBezTo>
                      <a:pt x="4" y="11"/>
                      <a:pt x="4" y="11"/>
                      <a:pt x="4" y="11"/>
                    </a:cubicBezTo>
                    <a:cubicBezTo>
                      <a:pt x="4" y="13"/>
                      <a:pt x="4" y="13"/>
                      <a:pt x="2" y="13"/>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43" name="íṩļíḋe"/>
              <p:cNvSpPr/>
              <p:nvPr/>
            </p:nvSpPr>
            <p:spPr bwMode="auto">
              <a:xfrm>
                <a:off x="5486401" y="2536826"/>
                <a:ext cx="4763" cy="1376363"/>
              </a:xfrm>
              <a:custGeom>
                <a:avLst/>
                <a:gdLst>
                  <a:gd name="T0" fmla="*/ 0 w 4"/>
                  <a:gd name="T1" fmla="*/ 1154 h 1180"/>
                  <a:gd name="T2" fmla="*/ 4 w 4"/>
                  <a:gd name="T3" fmla="*/ 1178 h 1180"/>
                  <a:gd name="T4" fmla="*/ 0 w 4"/>
                  <a:gd name="T5" fmla="*/ 1130 h 1180"/>
                  <a:gd name="T6" fmla="*/ 4 w 4"/>
                  <a:gd name="T7" fmla="*/ 1106 h 1180"/>
                  <a:gd name="T8" fmla="*/ 2 w 4"/>
                  <a:gd name="T9" fmla="*/ 1084 h 1180"/>
                  <a:gd name="T10" fmla="*/ 2 w 4"/>
                  <a:gd name="T11" fmla="*/ 1056 h 1180"/>
                  <a:gd name="T12" fmla="*/ 2 w 4"/>
                  <a:gd name="T13" fmla="*/ 1084 h 1180"/>
                  <a:gd name="T14" fmla="*/ 0 w 4"/>
                  <a:gd name="T15" fmla="*/ 1010 h 1180"/>
                  <a:gd name="T16" fmla="*/ 4 w 4"/>
                  <a:gd name="T17" fmla="*/ 1034 h 1180"/>
                  <a:gd name="T18" fmla="*/ 0 w 4"/>
                  <a:gd name="T19" fmla="*/ 986 h 1180"/>
                  <a:gd name="T20" fmla="*/ 4 w 4"/>
                  <a:gd name="T21" fmla="*/ 962 h 1180"/>
                  <a:gd name="T22" fmla="*/ 2 w 4"/>
                  <a:gd name="T23" fmla="*/ 940 h 1180"/>
                  <a:gd name="T24" fmla="*/ 2 w 4"/>
                  <a:gd name="T25" fmla="*/ 912 h 1180"/>
                  <a:gd name="T26" fmla="*/ 2 w 4"/>
                  <a:gd name="T27" fmla="*/ 940 h 1180"/>
                  <a:gd name="T28" fmla="*/ 0 w 4"/>
                  <a:gd name="T29" fmla="*/ 866 h 1180"/>
                  <a:gd name="T30" fmla="*/ 4 w 4"/>
                  <a:gd name="T31" fmla="*/ 890 h 1180"/>
                  <a:gd name="T32" fmla="*/ 0 w 4"/>
                  <a:gd name="T33" fmla="*/ 842 h 1180"/>
                  <a:gd name="T34" fmla="*/ 4 w 4"/>
                  <a:gd name="T35" fmla="*/ 818 h 1180"/>
                  <a:gd name="T36" fmla="*/ 2 w 4"/>
                  <a:gd name="T37" fmla="*/ 796 h 1180"/>
                  <a:gd name="T38" fmla="*/ 2 w 4"/>
                  <a:gd name="T39" fmla="*/ 768 h 1180"/>
                  <a:gd name="T40" fmla="*/ 2 w 4"/>
                  <a:gd name="T41" fmla="*/ 796 h 1180"/>
                  <a:gd name="T42" fmla="*/ 0 w 4"/>
                  <a:gd name="T43" fmla="*/ 722 h 1180"/>
                  <a:gd name="T44" fmla="*/ 4 w 4"/>
                  <a:gd name="T45" fmla="*/ 746 h 1180"/>
                  <a:gd name="T46" fmla="*/ 0 w 4"/>
                  <a:gd name="T47" fmla="*/ 698 h 1180"/>
                  <a:gd name="T48" fmla="*/ 4 w 4"/>
                  <a:gd name="T49" fmla="*/ 674 h 1180"/>
                  <a:gd name="T50" fmla="*/ 2 w 4"/>
                  <a:gd name="T51" fmla="*/ 652 h 1180"/>
                  <a:gd name="T52" fmla="*/ 2 w 4"/>
                  <a:gd name="T53" fmla="*/ 624 h 1180"/>
                  <a:gd name="T54" fmla="*/ 2 w 4"/>
                  <a:gd name="T55" fmla="*/ 652 h 1180"/>
                  <a:gd name="T56" fmla="*/ 0 w 4"/>
                  <a:gd name="T57" fmla="*/ 578 h 1180"/>
                  <a:gd name="T58" fmla="*/ 4 w 4"/>
                  <a:gd name="T59" fmla="*/ 602 h 1180"/>
                  <a:gd name="T60" fmla="*/ 0 w 4"/>
                  <a:gd name="T61" fmla="*/ 554 h 1180"/>
                  <a:gd name="T62" fmla="*/ 4 w 4"/>
                  <a:gd name="T63" fmla="*/ 530 h 1180"/>
                  <a:gd name="T64" fmla="*/ 2 w 4"/>
                  <a:gd name="T65" fmla="*/ 508 h 1180"/>
                  <a:gd name="T66" fmla="*/ 2 w 4"/>
                  <a:gd name="T67" fmla="*/ 480 h 1180"/>
                  <a:gd name="T68" fmla="*/ 2 w 4"/>
                  <a:gd name="T69" fmla="*/ 508 h 1180"/>
                  <a:gd name="T70" fmla="*/ 0 w 4"/>
                  <a:gd name="T71" fmla="*/ 434 h 1180"/>
                  <a:gd name="T72" fmla="*/ 4 w 4"/>
                  <a:gd name="T73" fmla="*/ 458 h 1180"/>
                  <a:gd name="T74" fmla="*/ 0 w 4"/>
                  <a:gd name="T75" fmla="*/ 410 h 1180"/>
                  <a:gd name="T76" fmla="*/ 4 w 4"/>
                  <a:gd name="T77" fmla="*/ 386 h 1180"/>
                  <a:gd name="T78" fmla="*/ 2 w 4"/>
                  <a:gd name="T79" fmla="*/ 364 h 1180"/>
                  <a:gd name="T80" fmla="*/ 2 w 4"/>
                  <a:gd name="T81" fmla="*/ 336 h 1180"/>
                  <a:gd name="T82" fmla="*/ 2 w 4"/>
                  <a:gd name="T83" fmla="*/ 364 h 1180"/>
                  <a:gd name="T84" fmla="*/ 0 w 4"/>
                  <a:gd name="T85" fmla="*/ 290 h 1180"/>
                  <a:gd name="T86" fmla="*/ 4 w 4"/>
                  <a:gd name="T87" fmla="*/ 314 h 1180"/>
                  <a:gd name="T88" fmla="*/ 0 w 4"/>
                  <a:gd name="T89" fmla="*/ 266 h 1180"/>
                  <a:gd name="T90" fmla="*/ 4 w 4"/>
                  <a:gd name="T91" fmla="*/ 242 h 1180"/>
                  <a:gd name="T92" fmla="*/ 2 w 4"/>
                  <a:gd name="T93" fmla="*/ 220 h 1180"/>
                  <a:gd name="T94" fmla="*/ 2 w 4"/>
                  <a:gd name="T95" fmla="*/ 192 h 1180"/>
                  <a:gd name="T96" fmla="*/ 2 w 4"/>
                  <a:gd name="T97" fmla="*/ 220 h 1180"/>
                  <a:gd name="T98" fmla="*/ 0 w 4"/>
                  <a:gd name="T99" fmla="*/ 146 h 1180"/>
                  <a:gd name="T100" fmla="*/ 4 w 4"/>
                  <a:gd name="T101" fmla="*/ 170 h 1180"/>
                  <a:gd name="T102" fmla="*/ 0 w 4"/>
                  <a:gd name="T103" fmla="*/ 122 h 1180"/>
                  <a:gd name="T104" fmla="*/ 4 w 4"/>
                  <a:gd name="T105" fmla="*/ 98 h 1180"/>
                  <a:gd name="T106" fmla="*/ 2 w 4"/>
                  <a:gd name="T107" fmla="*/ 76 h 1180"/>
                  <a:gd name="T108" fmla="*/ 2 w 4"/>
                  <a:gd name="T109" fmla="*/ 48 h 1180"/>
                  <a:gd name="T110" fmla="*/ 2 w 4"/>
                  <a:gd name="T111" fmla="*/ 76 h 1180"/>
                  <a:gd name="T112" fmla="*/ 0 w 4"/>
                  <a:gd name="T113" fmla="*/ 2 h 1180"/>
                  <a:gd name="T114" fmla="*/ 4 w 4"/>
                  <a:gd name="T115" fmla="*/ 26 h 1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 h="1180">
                    <a:moveTo>
                      <a:pt x="2" y="1180"/>
                    </a:moveTo>
                    <a:cubicBezTo>
                      <a:pt x="1" y="1180"/>
                      <a:pt x="0" y="1179"/>
                      <a:pt x="0" y="1178"/>
                    </a:cubicBezTo>
                    <a:cubicBezTo>
                      <a:pt x="0" y="1154"/>
                      <a:pt x="0" y="1154"/>
                      <a:pt x="0" y="1154"/>
                    </a:cubicBezTo>
                    <a:cubicBezTo>
                      <a:pt x="0" y="1153"/>
                      <a:pt x="1" y="1152"/>
                      <a:pt x="2" y="1152"/>
                    </a:cubicBezTo>
                    <a:cubicBezTo>
                      <a:pt x="3" y="1152"/>
                      <a:pt x="4" y="1153"/>
                      <a:pt x="4" y="1154"/>
                    </a:cubicBezTo>
                    <a:cubicBezTo>
                      <a:pt x="4" y="1178"/>
                      <a:pt x="4" y="1178"/>
                      <a:pt x="4" y="1178"/>
                    </a:cubicBezTo>
                    <a:cubicBezTo>
                      <a:pt x="4" y="1179"/>
                      <a:pt x="3" y="1180"/>
                      <a:pt x="2" y="1180"/>
                    </a:cubicBezTo>
                    <a:close/>
                    <a:moveTo>
                      <a:pt x="2" y="1132"/>
                    </a:moveTo>
                    <a:cubicBezTo>
                      <a:pt x="1" y="1132"/>
                      <a:pt x="0" y="1131"/>
                      <a:pt x="0" y="1130"/>
                    </a:cubicBezTo>
                    <a:cubicBezTo>
                      <a:pt x="0" y="1106"/>
                      <a:pt x="0" y="1106"/>
                      <a:pt x="0" y="1106"/>
                    </a:cubicBezTo>
                    <a:cubicBezTo>
                      <a:pt x="0" y="1105"/>
                      <a:pt x="1" y="1104"/>
                      <a:pt x="2" y="1104"/>
                    </a:cubicBezTo>
                    <a:cubicBezTo>
                      <a:pt x="3" y="1104"/>
                      <a:pt x="4" y="1105"/>
                      <a:pt x="4" y="1106"/>
                    </a:cubicBezTo>
                    <a:cubicBezTo>
                      <a:pt x="4" y="1130"/>
                      <a:pt x="4" y="1130"/>
                      <a:pt x="4" y="1130"/>
                    </a:cubicBezTo>
                    <a:cubicBezTo>
                      <a:pt x="4" y="1131"/>
                      <a:pt x="3" y="1132"/>
                      <a:pt x="2" y="1132"/>
                    </a:cubicBezTo>
                    <a:close/>
                    <a:moveTo>
                      <a:pt x="2" y="1084"/>
                    </a:moveTo>
                    <a:cubicBezTo>
                      <a:pt x="1" y="1084"/>
                      <a:pt x="0" y="1083"/>
                      <a:pt x="0" y="1082"/>
                    </a:cubicBezTo>
                    <a:cubicBezTo>
                      <a:pt x="0" y="1058"/>
                      <a:pt x="0" y="1058"/>
                      <a:pt x="0" y="1058"/>
                    </a:cubicBezTo>
                    <a:cubicBezTo>
                      <a:pt x="0" y="1057"/>
                      <a:pt x="1" y="1056"/>
                      <a:pt x="2" y="1056"/>
                    </a:cubicBezTo>
                    <a:cubicBezTo>
                      <a:pt x="3" y="1056"/>
                      <a:pt x="4" y="1057"/>
                      <a:pt x="4" y="1058"/>
                    </a:cubicBezTo>
                    <a:cubicBezTo>
                      <a:pt x="4" y="1082"/>
                      <a:pt x="4" y="1082"/>
                      <a:pt x="4" y="1082"/>
                    </a:cubicBezTo>
                    <a:cubicBezTo>
                      <a:pt x="4" y="1083"/>
                      <a:pt x="3" y="1084"/>
                      <a:pt x="2" y="1084"/>
                    </a:cubicBezTo>
                    <a:close/>
                    <a:moveTo>
                      <a:pt x="2" y="1036"/>
                    </a:moveTo>
                    <a:cubicBezTo>
                      <a:pt x="1" y="1036"/>
                      <a:pt x="0" y="1035"/>
                      <a:pt x="0" y="1034"/>
                    </a:cubicBezTo>
                    <a:cubicBezTo>
                      <a:pt x="0" y="1010"/>
                      <a:pt x="0" y="1010"/>
                      <a:pt x="0" y="1010"/>
                    </a:cubicBezTo>
                    <a:cubicBezTo>
                      <a:pt x="0" y="1009"/>
                      <a:pt x="1" y="1008"/>
                      <a:pt x="2" y="1008"/>
                    </a:cubicBezTo>
                    <a:cubicBezTo>
                      <a:pt x="3" y="1008"/>
                      <a:pt x="4" y="1009"/>
                      <a:pt x="4" y="1010"/>
                    </a:cubicBezTo>
                    <a:cubicBezTo>
                      <a:pt x="4" y="1034"/>
                      <a:pt x="4" y="1034"/>
                      <a:pt x="4" y="1034"/>
                    </a:cubicBezTo>
                    <a:cubicBezTo>
                      <a:pt x="4" y="1035"/>
                      <a:pt x="3" y="1036"/>
                      <a:pt x="2" y="1036"/>
                    </a:cubicBezTo>
                    <a:close/>
                    <a:moveTo>
                      <a:pt x="2" y="988"/>
                    </a:moveTo>
                    <a:cubicBezTo>
                      <a:pt x="1" y="988"/>
                      <a:pt x="0" y="987"/>
                      <a:pt x="0" y="986"/>
                    </a:cubicBezTo>
                    <a:cubicBezTo>
                      <a:pt x="0" y="962"/>
                      <a:pt x="0" y="962"/>
                      <a:pt x="0" y="962"/>
                    </a:cubicBezTo>
                    <a:cubicBezTo>
                      <a:pt x="0" y="961"/>
                      <a:pt x="1" y="960"/>
                      <a:pt x="2" y="960"/>
                    </a:cubicBezTo>
                    <a:cubicBezTo>
                      <a:pt x="3" y="960"/>
                      <a:pt x="4" y="961"/>
                      <a:pt x="4" y="962"/>
                    </a:cubicBezTo>
                    <a:cubicBezTo>
                      <a:pt x="4" y="986"/>
                      <a:pt x="4" y="986"/>
                      <a:pt x="4" y="986"/>
                    </a:cubicBezTo>
                    <a:cubicBezTo>
                      <a:pt x="4" y="987"/>
                      <a:pt x="3" y="988"/>
                      <a:pt x="2" y="988"/>
                    </a:cubicBezTo>
                    <a:close/>
                    <a:moveTo>
                      <a:pt x="2" y="940"/>
                    </a:moveTo>
                    <a:cubicBezTo>
                      <a:pt x="1" y="940"/>
                      <a:pt x="0" y="939"/>
                      <a:pt x="0" y="938"/>
                    </a:cubicBezTo>
                    <a:cubicBezTo>
                      <a:pt x="0" y="914"/>
                      <a:pt x="0" y="914"/>
                      <a:pt x="0" y="914"/>
                    </a:cubicBezTo>
                    <a:cubicBezTo>
                      <a:pt x="0" y="913"/>
                      <a:pt x="1" y="912"/>
                      <a:pt x="2" y="912"/>
                    </a:cubicBezTo>
                    <a:cubicBezTo>
                      <a:pt x="3" y="912"/>
                      <a:pt x="4" y="913"/>
                      <a:pt x="4" y="914"/>
                    </a:cubicBezTo>
                    <a:cubicBezTo>
                      <a:pt x="4" y="938"/>
                      <a:pt x="4" y="938"/>
                      <a:pt x="4" y="938"/>
                    </a:cubicBezTo>
                    <a:cubicBezTo>
                      <a:pt x="4" y="939"/>
                      <a:pt x="3" y="940"/>
                      <a:pt x="2" y="940"/>
                    </a:cubicBezTo>
                    <a:close/>
                    <a:moveTo>
                      <a:pt x="2" y="892"/>
                    </a:moveTo>
                    <a:cubicBezTo>
                      <a:pt x="1" y="892"/>
                      <a:pt x="0" y="891"/>
                      <a:pt x="0" y="890"/>
                    </a:cubicBezTo>
                    <a:cubicBezTo>
                      <a:pt x="0" y="866"/>
                      <a:pt x="0" y="866"/>
                      <a:pt x="0" y="866"/>
                    </a:cubicBezTo>
                    <a:cubicBezTo>
                      <a:pt x="0" y="865"/>
                      <a:pt x="1" y="864"/>
                      <a:pt x="2" y="864"/>
                    </a:cubicBezTo>
                    <a:cubicBezTo>
                      <a:pt x="3" y="864"/>
                      <a:pt x="4" y="865"/>
                      <a:pt x="4" y="866"/>
                    </a:cubicBezTo>
                    <a:cubicBezTo>
                      <a:pt x="4" y="890"/>
                      <a:pt x="4" y="890"/>
                      <a:pt x="4" y="890"/>
                    </a:cubicBezTo>
                    <a:cubicBezTo>
                      <a:pt x="4" y="891"/>
                      <a:pt x="3" y="892"/>
                      <a:pt x="2" y="892"/>
                    </a:cubicBezTo>
                    <a:close/>
                    <a:moveTo>
                      <a:pt x="2" y="844"/>
                    </a:moveTo>
                    <a:cubicBezTo>
                      <a:pt x="1" y="844"/>
                      <a:pt x="0" y="843"/>
                      <a:pt x="0" y="842"/>
                    </a:cubicBezTo>
                    <a:cubicBezTo>
                      <a:pt x="0" y="818"/>
                      <a:pt x="0" y="818"/>
                      <a:pt x="0" y="818"/>
                    </a:cubicBezTo>
                    <a:cubicBezTo>
                      <a:pt x="0" y="817"/>
                      <a:pt x="1" y="816"/>
                      <a:pt x="2" y="816"/>
                    </a:cubicBezTo>
                    <a:cubicBezTo>
                      <a:pt x="3" y="816"/>
                      <a:pt x="4" y="817"/>
                      <a:pt x="4" y="818"/>
                    </a:cubicBezTo>
                    <a:cubicBezTo>
                      <a:pt x="4" y="842"/>
                      <a:pt x="4" y="842"/>
                      <a:pt x="4" y="842"/>
                    </a:cubicBezTo>
                    <a:cubicBezTo>
                      <a:pt x="4" y="843"/>
                      <a:pt x="3" y="844"/>
                      <a:pt x="2" y="844"/>
                    </a:cubicBezTo>
                    <a:close/>
                    <a:moveTo>
                      <a:pt x="2" y="796"/>
                    </a:moveTo>
                    <a:cubicBezTo>
                      <a:pt x="1" y="796"/>
                      <a:pt x="0" y="795"/>
                      <a:pt x="0" y="794"/>
                    </a:cubicBezTo>
                    <a:cubicBezTo>
                      <a:pt x="0" y="770"/>
                      <a:pt x="0" y="770"/>
                      <a:pt x="0" y="770"/>
                    </a:cubicBezTo>
                    <a:cubicBezTo>
                      <a:pt x="0" y="769"/>
                      <a:pt x="1" y="768"/>
                      <a:pt x="2" y="768"/>
                    </a:cubicBezTo>
                    <a:cubicBezTo>
                      <a:pt x="3" y="768"/>
                      <a:pt x="4" y="769"/>
                      <a:pt x="4" y="770"/>
                    </a:cubicBezTo>
                    <a:cubicBezTo>
                      <a:pt x="4" y="794"/>
                      <a:pt x="4" y="794"/>
                      <a:pt x="4" y="794"/>
                    </a:cubicBezTo>
                    <a:cubicBezTo>
                      <a:pt x="4" y="795"/>
                      <a:pt x="3" y="796"/>
                      <a:pt x="2" y="796"/>
                    </a:cubicBezTo>
                    <a:close/>
                    <a:moveTo>
                      <a:pt x="2" y="748"/>
                    </a:moveTo>
                    <a:cubicBezTo>
                      <a:pt x="1" y="748"/>
                      <a:pt x="0" y="747"/>
                      <a:pt x="0" y="746"/>
                    </a:cubicBezTo>
                    <a:cubicBezTo>
                      <a:pt x="0" y="722"/>
                      <a:pt x="0" y="722"/>
                      <a:pt x="0" y="722"/>
                    </a:cubicBezTo>
                    <a:cubicBezTo>
                      <a:pt x="0" y="721"/>
                      <a:pt x="1" y="720"/>
                      <a:pt x="2" y="720"/>
                    </a:cubicBezTo>
                    <a:cubicBezTo>
                      <a:pt x="3" y="720"/>
                      <a:pt x="4" y="721"/>
                      <a:pt x="4" y="722"/>
                    </a:cubicBezTo>
                    <a:cubicBezTo>
                      <a:pt x="4" y="746"/>
                      <a:pt x="4" y="746"/>
                      <a:pt x="4" y="746"/>
                    </a:cubicBezTo>
                    <a:cubicBezTo>
                      <a:pt x="4" y="747"/>
                      <a:pt x="3" y="748"/>
                      <a:pt x="2" y="748"/>
                    </a:cubicBezTo>
                    <a:close/>
                    <a:moveTo>
                      <a:pt x="2" y="700"/>
                    </a:moveTo>
                    <a:cubicBezTo>
                      <a:pt x="1" y="700"/>
                      <a:pt x="0" y="699"/>
                      <a:pt x="0" y="698"/>
                    </a:cubicBezTo>
                    <a:cubicBezTo>
                      <a:pt x="0" y="674"/>
                      <a:pt x="0" y="674"/>
                      <a:pt x="0" y="674"/>
                    </a:cubicBezTo>
                    <a:cubicBezTo>
                      <a:pt x="0" y="673"/>
                      <a:pt x="1" y="672"/>
                      <a:pt x="2" y="672"/>
                    </a:cubicBezTo>
                    <a:cubicBezTo>
                      <a:pt x="3" y="672"/>
                      <a:pt x="4" y="673"/>
                      <a:pt x="4" y="674"/>
                    </a:cubicBezTo>
                    <a:cubicBezTo>
                      <a:pt x="4" y="698"/>
                      <a:pt x="4" y="698"/>
                      <a:pt x="4" y="698"/>
                    </a:cubicBezTo>
                    <a:cubicBezTo>
                      <a:pt x="4" y="699"/>
                      <a:pt x="3" y="700"/>
                      <a:pt x="2" y="700"/>
                    </a:cubicBezTo>
                    <a:close/>
                    <a:moveTo>
                      <a:pt x="2" y="652"/>
                    </a:moveTo>
                    <a:cubicBezTo>
                      <a:pt x="1" y="652"/>
                      <a:pt x="0" y="651"/>
                      <a:pt x="0" y="650"/>
                    </a:cubicBezTo>
                    <a:cubicBezTo>
                      <a:pt x="0" y="626"/>
                      <a:pt x="0" y="626"/>
                      <a:pt x="0" y="626"/>
                    </a:cubicBezTo>
                    <a:cubicBezTo>
                      <a:pt x="0" y="625"/>
                      <a:pt x="1" y="624"/>
                      <a:pt x="2" y="624"/>
                    </a:cubicBezTo>
                    <a:cubicBezTo>
                      <a:pt x="3" y="624"/>
                      <a:pt x="4" y="625"/>
                      <a:pt x="4" y="626"/>
                    </a:cubicBezTo>
                    <a:cubicBezTo>
                      <a:pt x="4" y="650"/>
                      <a:pt x="4" y="650"/>
                      <a:pt x="4" y="650"/>
                    </a:cubicBezTo>
                    <a:cubicBezTo>
                      <a:pt x="4" y="651"/>
                      <a:pt x="3" y="652"/>
                      <a:pt x="2" y="652"/>
                    </a:cubicBezTo>
                    <a:close/>
                    <a:moveTo>
                      <a:pt x="2" y="604"/>
                    </a:moveTo>
                    <a:cubicBezTo>
                      <a:pt x="1" y="604"/>
                      <a:pt x="0" y="603"/>
                      <a:pt x="0" y="602"/>
                    </a:cubicBezTo>
                    <a:cubicBezTo>
                      <a:pt x="0" y="578"/>
                      <a:pt x="0" y="578"/>
                      <a:pt x="0" y="578"/>
                    </a:cubicBezTo>
                    <a:cubicBezTo>
                      <a:pt x="0" y="577"/>
                      <a:pt x="1" y="576"/>
                      <a:pt x="2" y="576"/>
                    </a:cubicBezTo>
                    <a:cubicBezTo>
                      <a:pt x="3" y="576"/>
                      <a:pt x="4" y="577"/>
                      <a:pt x="4" y="578"/>
                    </a:cubicBezTo>
                    <a:cubicBezTo>
                      <a:pt x="4" y="602"/>
                      <a:pt x="4" y="602"/>
                      <a:pt x="4" y="602"/>
                    </a:cubicBezTo>
                    <a:cubicBezTo>
                      <a:pt x="4" y="603"/>
                      <a:pt x="3" y="604"/>
                      <a:pt x="2" y="604"/>
                    </a:cubicBezTo>
                    <a:close/>
                    <a:moveTo>
                      <a:pt x="2" y="556"/>
                    </a:moveTo>
                    <a:cubicBezTo>
                      <a:pt x="1" y="556"/>
                      <a:pt x="0" y="555"/>
                      <a:pt x="0" y="554"/>
                    </a:cubicBezTo>
                    <a:cubicBezTo>
                      <a:pt x="0" y="530"/>
                      <a:pt x="0" y="530"/>
                      <a:pt x="0" y="530"/>
                    </a:cubicBezTo>
                    <a:cubicBezTo>
                      <a:pt x="0" y="529"/>
                      <a:pt x="1" y="528"/>
                      <a:pt x="2" y="528"/>
                    </a:cubicBezTo>
                    <a:cubicBezTo>
                      <a:pt x="3" y="528"/>
                      <a:pt x="4" y="529"/>
                      <a:pt x="4" y="530"/>
                    </a:cubicBezTo>
                    <a:cubicBezTo>
                      <a:pt x="4" y="554"/>
                      <a:pt x="4" y="554"/>
                      <a:pt x="4" y="554"/>
                    </a:cubicBezTo>
                    <a:cubicBezTo>
                      <a:pt x="4" y="555"/>
                      <a:pt x="3" y="556"/>
                      <a:pt x="2" y="556"/>
                    </a:cubicBezTo>
                    <a:close/>
                    <a:moveTo>
                      <a:pt x="2" y="508"/>
                    </a:moveTo>
                    <a:cubicBezTo>
                      <a:pt x="1" y="508"/>
                      <a:pt x="0" y="507"/>
                      <a:pt x="0" y="506"/>
                    </a:cubicBezTo>
                    <a:cubicBezTo>
                      <a:pt x="0" y="482"/>
                      <a:pt x="0" y="482"/>
                      <a:pt x="0" y="482"/>
                    </a:cubicBezTo>
                    <a:cubicBezTo>
                      <a:pt x="0" y="481"/>
                      <a:pt x="1" y="480"/>
                      <a:pt x="2" y="480"/>
                    </a:cubicBezTo>
                    <a:cubicBezTo>
                      <a:pt x="3" y="480"/>
                      <a:pt x="4" y="481"/>
                      <a:pt x="4" y="482"/>
                    </a:cubicBezTo>
                    <a:cubicBezTo>
                      <a:pt x="4" y="506"/>
                      <a:pt x="4" y="506"/>
                      <a:pt x="4" y="506"/>
                    </a:cubicBezTo>
                    <a:cubicBezTo>
                      <a:pt x="4" y="507"/>
                      <a:pt x="3" y="508"/>
                      <a:pt x="2" y="508"/>
                    </a:cubicBezTo>
                    <a:close/>
                    <a:moveTo>
                      <a:pt x="2" y="460"/>
                    </a:moveTo>
                    <a:cubicBezTo>
                      <a:pt x="1" y="460"/>
                      <a:pt x="0" y="459"/>
                      <a:pt x="0" y="458"/>
                    </a:cubicBezTo>
                    <a:cubicBezTo>
                      <a:pt x="0" y="434"/>
                      <a:pt x="0" y="434"/>
                      <a:pt x="0" y="434"/>
                    </a:cubicBezTo>
                    <a:cubicBezTo>
                      <a:pt x="0" y="433"/>
                      <a:pt x="1" y="432"/>
                      <a:pt x="2" y="432"/>
                    </a:cubicBezTo>
                    <a:cubicBezTo>
                      <a:pt x="3" y="432"/>
                      <a:pt x="4" y="433"/>
                      <a:pt x="4" y="434"/>
                    </a:cubicBezTo>
                    <a:cubicBezTo>
                      <a:pt x="4" y="458"/>
                      <a:pt x="4" y="458"/>
                      <a:pt x="4" y="458"/>
                    </a:cubicBezTo>
                    <a:cubicBezTo>
                      <a:pt x="4" y="459"/>
                      <a:pt x="3" y="460"/>
                      <a:pt x="2" y="460"/>
                    </a:cubicBezTo>
                    <a:close/>
                    <a:moveTo>
                      <a:pt x="2" y="412"/>
                    </a:moveTo>
                    <a:cubicBezTo>
                      <a:pt x="1" y="412"/>
                      <a:pt x="0" y="411"/>
                      <a:pt x="0" y="410"/>
                    </a:cubicBezTo>
                    <a:cubicBezTo>
                      <a:pt x="0" y="386"/>
                      <a:pt x="0" y="386"/>
                      <a:pt x="0" y="386"/>
                    </a:cubicBezTo>
                    <a:cubicBezTo>
                      <a:pt x="0" y="385"/>
                      <a:pt x="1" y="384"/>
                      <a:pt x="2" y="384"/>
                    </a:cubicBezTo>
                    <a:cubicBezTo>
                      <a:pt x="3" y="384"/>
                      <a:pt x="4" y="385"/>
                      <a:pt x="4" y="386"/>
                    </a:cubicBezTo>
                    <a:cubicBezTo>
                      <a:pt x="4" y="410"/>
                      <a:pt x="4" y="410"/>
                      <a:pt x="4" y="410"/>
                    </a:cubicBezTo>
                    <a:cubicBezTo>
                      <a:pt x="4" y="411"/>
                      <a:pt x="3" y="412"/>
                      <a:pt x="2" y="412"/>
                    </a:cubicBezTo>
                    <a:close/>
                    <a:moveTo>
                      <a:pt x="2" y="364"/>
                    </a:moveTo>
                    <a:cubicBezTo>
                      <a:pt x="1" y="364"/>
                      <a:pt x="0" y="363"/>
                      <a:pt x="0" y="362"/>
                    </a:cubicBezTo>
                    <a:cubicBezTo>
                      <a:pt x="0" y="338"/>
                      <a:pt x="0" y="338"/>
                      <a:pt x="0" y="338"/>
                    </a:cubicBezTo>
                    <a:cubicBezTo>
                      <a:pt x="0" y="337"/>
                      <a:pt x="1" y="336"/>
                      <a:pt x="2" y="336"/>
                    </a:cubicBezTo>
                    <a:cubicBezTo>
                      <a:pt x="3" y="336"/>
                      <a:pt x="4" y="337"/>
                      <a:pt x="4" y="338"/>
                    </a:cubicBezTo>
                    <a:cubicBezTo>
                      <a:pt x="4" y="362"/>
                      <a:pt x="4" y="362"/>
                      <a:pt x="4" y="362"/>
                    </a:cubicBezTo>
                    <a:cubicBezTo>
                      <a:pt x="4" y="363"/>
                      <a:pt x="3" y="364"/>
                      <a:pt x="2" y="364"/>
                    </a:cubicBezTo>
                    <a:close/>
                    <a:moveTo>
                      <a:pt x="2" y="316"/>
                    </a:moveTo>
                    <a:cubicBezTo>
                      <a:pt x="1" y="316"/>
                      <a:pt x="0" y="315"/>
                      <a:pt x="0" y="314"/>
                    </a:cubicBezTo>
                    <a:cubicBezTo>
                      <a:pt x="0" y="290"/>
                      <a:pt x="0" y="290"/>
                      <a:pt x="0" y="290"/>
                    </a:cubicBezTo>
                    <a:cubicBezTo>
                      <a:pt x="0" y="289"/>
                      <a:pt x="1" y="288"/>
                      <a:pt x="2" y="288"/>
                    </a:cubicBezTo>
                    <a:cubicBezTo>
                      <a:pt x="3" y="288"/>
                      <a:pt x="4" y="289"/>
                      <a:pt x="4" y="290"/>
                    </a:cubicBezTo>
                    <a:cubicBezTo>
                      <a:pt x="4" y="314"/>
                      <a:pt x="4" y="314"/>
                      <a:pt x="4" y="314"/>
                    </a:cubicBezTo>
                    <a:cubicBezTo>
                      <a:pt x="4" y="315"/>
                      <a:pt x="3" y="316"/>
                      <a:pt x="2" y="316"/>
                    </a:cubicBezTo>
                    <a:close/>
                    <a:moveTo>
                      <a:pt x="2" y="268"/>
                    </a:moveTo>
                    <a:cubicBezTo>
                      <a:pt x="1" y="268"/>
                      <a:pt x="0" y="267"/>
                      <a:pt x="0" y="266"/>
                    </a:cubicBezTo>
                    <a:cubicBezTo>
                      <a:pt x="0" y="242"/>
                      <a:pt x="0" y="242"/>
                      <a:pt x="0" y="242"/>
                    </a:cubicBezTo>
                    <a:cubicBezTo>
                      <a:pt x="0" y="241"/>
                      <a:pt x="1" y="240"/>
                      <a:pt x="2" y="240"/>
                    </a:cubicBezTo>
                    <a:cubicBezTo>
                      <a:pt x="3" y="240"/>
                      <a:pt x="4" y="241"/>
                      <a:pt x="4" y="242"/>
                    </a:cubicBezTo>
                    <a:cubicBezTo>
                      <a:pt x="4" y="266"/>
                      <a:pt x="4" y="266"/>
                      <a:pt x="4" y="266"/>
                    </a:cubicBezTo>
                    <a:cubicBezTo>
                      <a:pt x="4" y="267"/>
                      <a:pt x="3" y="268"/>
                      <a:pt x="2" y="268"/>
                    </a:cubicBezTo>
                    <a:close/>
                    <a:moveTo>
                      <a:pt x="2" y="220"/>
                    </a:moveTo>
                    <a:cubicBezTo>
                      <a:pt x="1" y="220"/>
                      <a:pt x="0" y="219"/>
                      <a:pt x="0" y="218"/>
                    </a:cubicBezTo>
                    <a:cubicBezTo>
                      <a:pt x="0" y="194"/>
                      <a:pt x="0" y="194"/>
                      <a:pt x="0" y="194"/>
                    </a:cubicBezTo>
                    <a:cubicBezTo>
                      <a:pt x="0" y="193"/>
                      <a:pt x="1" y="192"/>
                      <a:pt x="2" y="192"/>
                    </a:cubicBezTo>
                    <a:cubicBezTo>
                      <a:pt x="3" y="192"/>
                      <a:pt x="4" y="193"/>
                      <a:pt x="4" y="194"/>
                    </a:cubicBezTo>
                    <a:cubicBezTo>
                      <a:pt x="4" y="218"/>
                      <a:pt x="4" y="218"/>
                      <a:pt x="4" y="218"/>
                    </a:cubicBezTo>
                    <a:cubicBezTo>
                      <a:pt x="4" y="219"/>
                      <a:pt x="3" y="220"/>
                      <a:pt x="2" y="220"/>
                    </a:cubicBezTo>
                    <a:close/>
                    <a:moveTo>
                      <a:pt x="2" y="172"/>
                    </a:moveTo>
                    <a:cubicBezTo>
                      <a:pt x="1" y="172"/>
                      <a:pt x="0" y="171"/>
                      <a:pt x="0" y="170"/>
                    </a:cubicBezTo>
                    <a:cubicBezTo>
                      <a:pt x="0" y="146"/>
                      <a:pt x="0" y="146"/>
                      <a:pt x="0" y="146"/>
                    </a:cubicBezTo>
                    <a:cubicBezTo>
                      <a:pt x="0" y="145"/>
                      <a:pt x="1" y="144"/>
                      <a:pt x="2" y="144"/>
                    </a:cubicBezTo>
                    <a:cubicBezTo>
                      <a:pt x="3" y="144"/>
                      <a:pt x="4" y="145"/>
                      <a:pt x="4" y="146"/>
                    </a:cubicBezTo>
                    <a:cubicBezTo>
                      <a:pt x="4" y="170"/>
                      <a:pt x="4" y="170"/>
                      <a:pt x="4" y="170"/>
                    </a:cubicBezTo>
                    <a:cubicBezTo>
                      <a:pt x="4" y="171"/>
                      <a:pt x="3" y="172"/>
                      <a:pt x="2" y="172"/>
                    </a:cubicBezTo>
                    <a:close/>
                    <a:moveTo>
                      <a:pt x="2" y="124"/>
                    </a:moveTo>
                    <a:cubicBezTo>
                      <a:pt x="1" y="124"/>
                      <a:pt x="0" y="123"/>
                      <a:pt x="0" y="122"/>
                    </a:cubicBezTo>
                    <a:cubicBezTo>
                      <a:pt x="0" y="98"/>
                      <a:pt x="0" y="98"/>
                      <a:pt x="0" y="98"/>
                    </a:cubicBezTo>
                    <a:cubicBezTo>
                      <a:pt x="0" y="97"/>
                      <a:pt x="1" y="96"/>
                      <a:pt x="2" y="96"/>
                    </a:cubicBezTo>
                    <a:cubicBezTo>
                      <a:pt x="3" y="96"/>
                      <a:pt x="4" y="97"/>
                      <a:pt x="4" y="98"/>
                    </a:cubicBezTo>
                    <a:cubicBezTo>
                      <a:pt x="4" y="122"/>
                      <a:pt x="4" y="122"/>
                      <a:pt x="4" y="122"/>
                    </a:cubicBezTo>
                    <a:cubicBezTo>
                      <a:pt x="4" y="123"/>
                      <a:pt x="3" y="124"/>
                      <a:pt x="2" y="124"/>
                    </a:cubicBezTo>
                    <a:close/>
                    <a:moveTo>
                      <a:pt x="2" y="76"/>
                    </a:moveTo>
                    <a:cubicBezTo>
                      <a:pt x="1" y="76"/>
                      <a:pt x="0" y="75"/>
                      <a:pt x="0" y="74"/>
                    </a:cubicBezTo>
                    <a:cubicBezTo>
                      <a:pt x="0" y="50"/>
                      <a:pt x="0" y="50"/>
                      <a:pt x="0" y="50"/>
                    </a:cubicBezTo>
                    <a:cubicBezTo>
                      <a:pt x="0" y="49"/>
                      <a:pt x="1" y="48"/>
                      <a:pt x="2" y="48"/>
                    </a:cubicBezTo>
                    <a:cubicBezTo>
                      <a:pt x="3" y="48"/>
                      <a:pt x="4" y="49"/>
                      <a:pt x="4" y="50"/>
                    </a:cubicBezTo>
                    <a:cubicBezTo>
                      <a:pt x="4" y="74"/>
                      <a:pt x="4" y="74"/>
                      <a:pt x="4" y="74"/>
                    </a:cubicBezTo>
                    <a:cubicBezTo>
                      <a:pt x="4" y="75"/>
                      <a:pt x="3" y="76"/>
                      <a:pt x="2" y="76"/>
                    </a:cubicBezTo>
                    <a:close/>
                    <a:moveTo>
                      <a:pt x="2" y="28"/>
                    </a:moveTo>
                    <a:cubicBezTo>
                      <a:pt x="1" y="28"/>
                      <a:pt x="0" y="27"/>
                      <a:pt x="0" y="26"/>
                    </a:cubicBezTo>
                    <a:cubicBezTo>
                      <a:pt x="0" y="2"/>
                      <a:pt x="0" y="2"/>
                      <a:pt x="0" y="2"/>
                    </a:cubicBezTo>
                    <a:cubicBezTo>
                      <a:pt x="0" y="1"/>
                      <a:pt x="1" y="0"/>
                      <a:pt x="2" y="0"/>
                    </a:cubicBezTo>
                    <a:cubicBezTo>
                      <a:pt x="3" y="0"/>
                      <a:pt x="4" y="1"/>
                      <a:pt x="4" y="2"/>
                    </a:cubicBezTo>
                    <a:cubicBezTo>
                      <a:pt x="4" y="26"/>
                      <a:pt x="4" y="26"/>
                      <a:pt x="4" y="26"/>
                    </a:cubicBezTo>
                    <a:cubicBezTo>
                      <a:pt x="4" y="27"/>
                      <a:pt x="3" y="28"/>
                      <a:pt x="2" y="28"/>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44" name="îšḷïḋê"/>
              <p:cNvSpPr/>
              <p:nvPr/>
            </p:nvSpPr>
            <p:spPr bwMode="auto">
              <a:xfrm>
                <a:off x="4362451" y="1506538"/>
                <a:ext cx="352425" cy="447675"/>
              </a:xfrm>
              <a:custGeom>
                <a:avLst/>
                <a:gdLst>
                  <a:gd name="T0" fmla="*/ 194 w 302"/>
                  <a:gd name="T1" fmla="*/ 383 h 383"/>
                  <a:gd name="T2" fmla="*/ 108 w 302"/>
                  <a:gd name="T3" fmla="*/ 383 h 383"/>
                  <a:gd name="T4" fmla="*/ 20 w 302"/>
                  <a:gd name="T5" fmla="*/ 226 h 383"/>
                  <a:gd name="T6" fmla="*/ 7 w 302"/>
                  <a:gd name="T7" fmla="*/ 199 h 383"/>
                  <a:gd name="T8" fmla="*/ 0 w 302"/>
                  <a:gd name="T9" fmla="*/ 151 h 383"/>
                  <a:gd name="T10" fmla="*/ 151 w 302"/>
                  <a:gd name="T11" fmla="*/ 0 h 383"/>
                  <a:gd name="T12" fmla="*/ 302 w 302"/>
                  <a:gd name="T13" fmla="*/ 151 h 383"/>
                  <a:gd name="T14" fmla="*/ 294 w 302"/>
                  <a:gd name="T15" fmla="*/ 199 h 383"/>
                  <a:gd name="T16" fmla="*/ 294 w 302"/>
                  <a:gd name="T17" fmla="*/ 199 h 383"/>
                  <a:gd name="T18" fmla="*/ 282 w 302"/>
                  <a:gd name="T19" fmla="*/ 226 h 383"/>
                  <a:gd name="T20" fmla="*/ 194 w 302"/>
                  <a:gd name="T21" fmla="*/ 383 h 383"/>
                  <a:gd name="T22" fmla="*/ 120 w 302"/>
                  <a:gd name="T23" fmla="*/ 363 h 383"/>
                  <a:gd name="T24" fmla="*/ 182 w 302"/>
                  <a:gd name="T25" fmla="*/ 363 h 383"/>
                  <a:gd name="T26" fmla="*/ 265 w 302"/>
                  <a:gd name="T27" fmla="*/ 216 h 383"/>
                  <a:gd name="T28" fmla="*/ 275 w 302"/>
                  <a:gd name="T29" fmla="*/ 192 h 383"/>
                  <a:gd name="T30" fmla="*/ 275 w 302"/>
                  <a:gd name="T31" fmla="*/ 192 h 383"/>
                  <a:gd name="T32" fmla="*/ 282 w 302"/>
                  <a:gd name="T33" fmla="*/ 151 h 383"/>
                  <a:gd name="T34" fmla="*/ 151 w 302"/>
                  <a:gd name="T35" fmla="*/ 20 h 383"/>
                  <a:gd name="T36" fmla="*/ 20 w 302"/>
                  <a:gd name="T37" fmla="*/ 151 h 383"/>
                  <a:gd name="T38" fmla="*/ 26 w 302"/>
                  <a:gd name="T39" fmla="*/ 192 h 383"/>
                  <a:gd name="T40" fmla="*/ 37 w 302"/>
                  <a:gd name="T41" fmla="*/ 216 h 383"/>
                  <a:gd name="T42" fmla="*/ 120 w 302"/>
                  <a:gd name="T43" fmla="*/ 363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2" h="383">
                    <a:moveTo>
                      <a:pt x="194" y="383"/>
                    </a:moveTo>
                    <a:cubicBezTo>
                      <a:pt x="108" y="383"/>
                      <a:pt x="108" y="383"/>
                      <a:pt x="108" y="383"/>
                    </a:cubicBezTo>
                    <a:cubicBezTo>
                      <a:pt x="20" y="226"/>
                      <a:pt x="20" y="226"/>
                      <a:pt x="20" y="226"/>
                    </a:cubicBezTo>
                    <a:cubicBezTo>
                      <a:pt x="15" y="217"/>
                      <a:pt x="11" y="208"/>
                      <a:pt x="7" y="199"/>
                    </a:cubicBezTo>
                    <a:cubicBezTo>
                      <a:pt x="2" y="183"/>
                      <a:pt x="0" y="167"/>
                      <a:pt x="0" y="151"/>
                    </a:cubicBezTo>
                    <a:cubicBezTo>
                      <a:pt x="0" y="68"/>
                      <a:pt x="68" y="0"/>
                      <a:pt x="151" y="0"/>
                    </a:cubicBezTo>
                    <a:cubicBezTo>
                      <a:pt x="234" y="0"/>
                      <a:pt x="302" y="68"/>
                      <a:pt x="302" y="151"/>
                    </a:cubicBezTo>
                    <a:cubicBezTo>
                      <a:pt x="302" y="167"/>
                      <a:pt x="299" y="183"/>
                      <a:pt x="294" y="199"/>
                    </a:cubicBezTo>
                    <a:cubicBezTo>
                      <a:pt x="294" y="199"/>
                      <a:pt x="294" y="199"/>
                      <a:pt x="294" y="199"/>
                    </a:cubicBezTo>
                    <a:cubicBezTo>
                      <a:pt x="291" y="208"/>
                      <a:pt x="287" y="217"/>
                      <a:pt x="282" y="226"/>
                    </a:cubicBezTo>
                    <a:lnTo>
                      <a:pt x="194" y="383"/>
                    </a:lnTo>
                    <a:close/>
                    <a:moveTo>
                      <a:pt x="120" y="363"/>
                    </a:moveTo>
                    <a:cubicBezTo>
                      <a:pt x="182" y="363"/>
                      <a:pt x="182" y="363"/>
                      <a:pt x="182" y="363"/>
                    </a:cubicBezTo>
                    <a:cubicBezTo>
                      <a:pt x="265" y="216"/>
                      <a:pt x="265" y="216"/>
                      <a:pt x="265" y="216"/>
                    </a:cubicBezTo>
                    <a:cubicBezTo>
                      <a:pt x="269" y="209"/>
                      <a:pt x="272" y="201"/>
                      <a:pt x="275" y="192"/>
                    </a:cubicBezTo>
                    <a:cubicBezTo>
                      <a:pt x="275" y="192"/>
                      <a:pt x="275" y="192"/>
                      <a:pt x="275" y="192"/>
                    </a:cubicBezTo>
                    <a:cubicBezTo>
                      <a:pt x="280" y="179"/>
                      <a:pt x="282" y="165"/>
                      <a:pt x="282" y="151"/>
                    </a:cubicBezTo>
                    <a:cubicBezTo>
                      <a:pt x="282" y="79"/>
                      <a:pt x="223" y="20"/>
                      <a:pt x="151" y="20"/>
                    </a:cubicBezTo>
                    <a:cubicBezTo>
                      <a:pt x="79" y="20"/>
                      <a:pt x="20" y="79"/>
                      <a:pt x="20" y="151"/>
                    </a:cubicBezTo>
                    <a:cubicBezTo>
                      <a:pt x="20" y="165"/>
                      <a:pt x="22" y="179"/>
                      <a:pt x="26" y="192"/>
                    </a:cubicBezTo>
                    <a:cubicBezTo>
                      <a:pt x="29" y="201"/>
                      <a:pt x="33" y="209"/>
                      <a:pt x="37" y="216"/>
                    </a:cubicBezTo>
                    <a:lnTo>
                      <a:pt x="120" y="36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45" name="ïśḻíḍé"/>
              <p:cNvSpPr/>
              <p:nvPr/>
            </p:nvSpPr>
            <p:spPr bwMode="auto">
              <a:xfrm>
                <a:off x="4491038" y="1965326"/>
                <a:ext cx="93663" cy="95250"/>
              </a:xfrm>
              <a:custGeom>
                <a:avLst/>
                <a:gdLst>
                  <a:gd name="T0" fmla="*/ 71 w 81"/>
                  <a:gd name="T1" fmla="*/ 82 h 82"/>
                  <a:gd name="T2" fmla="*/ 10 w 81"/>
                  <a:gd name="T3" fmla="*/ 82 h 82"/>
                  <a:gd name="T4" fmla="*/ 0 w 81"/>
                  <a:gd name="T5" fmla="*/ 72 h 82"/>
                  <a:gd name="T6" fmla="*/ 0 w 81"/>
                  <a:gd name="T7" fmla="*/ 10 h 82"/>
                  <a:gd name="T8" fmla="*/ 10 w 81"/>
                  <a:gd name="T9" fmla="*/ 0 h 82"/>
                  <a:gd name="T10" fmla="*/ 71 w 81"/>
                  <a:gd name="T11" fmla="*/ 0 h 82"/>
                  <a:gd name="T12" fmla="*/ 81 w 81"/>
                  <a:gd name="T13" fmla="*/ 10 h 82"/>
                  <a:gd name="T14" fmla="*/ 81 w 81"/>
                  <a:gd name="T15" fmla="*/ 72 h 82"/>
                  <a:gd name="T16" fmla="*/ 71 w 81"/>
                  <a:gd name="T17" fmla="*/ 82 h 82"/>
                  <a:gd name="T18" fmla="*/ 20 w 81"/>
                  <a:gd name="T19" fmla="*/ 62 h 82"/>
                  <a:gd name="T20" fmla="*/ 61 w 81"/>
                  <a:gd name="T21" fmla="*/ 62 h 82"/>
                  <a:gd name="T22" fmla="*/ 61 w 81"/>
                  <a:gd name="T23" fmla="*/ 20 h 82"/>
                  <a:gd name="T24" fmla="*/ 20 w 81"/>
                  <a:gd name="T25" fmla="*/ 20 h 82"/>
                  <a:gd name="T26" fmla="*/ 20 w 81"/>
                  <a:gd name="T27" fmla="*/ 62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1" h="82">
                    <a:moveTo>
                      <a:pt x="71" y="82"/>
                    </a:moveTo>
                    <a:cubicBezTo>
                      <a:pt x="10" y="82"/>
                      <a:pt x="10" y="82"/>
                      <a:pt x="10" y="82"/>
                    </a:cubicBezTo>
                    <a:cubicBezTo>
                      <a:pt x="5" y="82"/>
                      <a:pt x="0" y="77"/>
                      <a:pt x="0" y="72"/>
                    </a:cubicBezTo>
                    <a:cubicBezTo>
                      <a:pt x="0" y="10"/>
                      <a:pt x="0" y="10"/>
                      <a:pt x="0" y="10"/>
                    </a:cubicBezTo>
                    <a:cubicBezTo>
                      <a:pt x="0" y="5"/>
                      <a:pt x="5" y="0"/>
                      <a:pt x="10" y="0"/>
                    </a:cubicBezTo>
                    <a:cubicBezTo>
                      <a:pt x="71" y="0"/>
                      <a:pt x="71" y="0"/>
                      <a:pt x="71" y="0"/>
                    </a:cubicBezTo>
                    <a:cubicBezTo>
                      <a:pt x="77" y="0"/>
                      <a:pt x="81" y="5"/>
                      <a:pt x="81" y="10"/>
                    </a:cubicBezTo>
                    <a:cubicBezTo>
                      <a:pt x="81" y="72"/>
                      <a:pt x="81" y="72"/>
                      <a:pt x="81" y="72"/>
                    </a:cubicBezTo>
                    <a:cubicBezTo>
                      <a:pt x="81" y="77"/>
                      <a:pt x="77" y="82"/>
                      <a:pt x="71" y="82"/>
                    </a:cubicBezTo>
                    <a:close/>
                    <a:moveTo>
                      <a:pt x="20" y="62"/>
                    </a:moveTo>
                    <a:cubicBezTo>
                      <a:pt x="61" y="62"/>
                      <a:pt x="61" y="62"/>
                      <a:pt x="61" y="62"/>
                    </a:cubicBezTo>
                    <a:cubicBezTo>
                      <a:pt x="61" y="20"/>
                      <a:pt x="61" y="20"/>
                      <a:pt x="61" y="20"/>
                    </a:cubicBezTo>
                    <a:cubicBezTo>
                      <a:pt x="20" y="20"/>
                      <a:pt x="20" y="20"/>
                      <a:pt x="20" y="20"/>
                    </a:cubicBezTo>
                    <a:lnTo>
                      <a:pt x="20" y="62"/>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46" name="ïṣlïḓé"/>
              <p:cNvSpPr/>
              <p:nvPr/>
            </p:nvSpPr>
            <p:spPr bwMode="auto">
              <a:xfrm>
                <a:off x="4438651" y="1506538"/>
                <a:ext cx="193675" cy="447675"/>
              </a:xfrm>
              <a:custGeom>
                <a:avLst/>
                <a:gdLst>
                  <a:gd name="T0" fmla="*/ 74 w 166"/>
                  <a:gd name="T1" fmla="*/ 383 h 384"/>
                  <a:gd name="T2" fmla="*/ 64 w 166"/>
                  <a:gd name="T3" fmla="*/ 376 h 384"/>
                  <a:gd name="T4" fmla="*/ 45 w 166"/>
                  <a:gd name="T5" fmla="*/ 328 h 384"/>
                  <a:gd name="T6" fmla="*/ 0 w 166"/>
                  <a:gd name="T7" fmla="*/ 171 h 384"/>
                  <a:gd name="T8" fmla="*/ 86 w 166"/>
                  <a:gd name="T9" fmla="*/ 0 h 384"/>
                  <a:gd name="T10" fmla="*/ 166 w 166"/>
                  <a:gd name="T11" fmla="*/ 175 h 384"/>
                  <a:gd name="T12" fmla="*/ 127 w 166"/>
                  <a:gd name="T13" fmla="*/ 323 h 384"/>
                  <a:gd name="T14" fmla="*/ 108 w 166"/>
                  <a:gd name="T15" fmla="*/ 376 h 384"/>
                  <a:gd name="T16" fmla="*/ 96 w 166"/>
                  <a:gd name="T17" fmla="*/ 383 h 384"/>
                  <a:gd name="T18" fmla="*/ 89 w 166"/>
                  <a:gd name="T19" fmla="*/ 370 h 384"/>
                  <a:gd name="T20" fmla="*/ 109 w 166"/>
                  <a:gd name="T21" fmla="*/ 316 h 384"/>
                  <a:gd name="T22" fmla="*/ 146 w 166"/>
                  <a:gd name="T23" fmla="*/ 175 h 384"/>
                  <a:gd name="T24" fmla="*/ 86 w 166"/>
                  <a:gd name="T25" fmla="*/ 20 h 384"/>
                  <a:gd name="T26" fmla="*/ 20 w 166"/>
                  <a:gd name="T27" fmla="*/ 171 h 384"/>
                  <a:gd name="T28" fmla="*/ 64 w 166"/>
                  <a:gd name="T29" fmla="*/ 320 h 384"/>
                  <a:gd name="T30" fmla="*/ 83 w 166"/>
                  <a:gd name="T31" fmla="*/ 370 h 384"/>
                  <a:gd name="T32" fmla="*/ 77 w 166"/>
                  <a:gd name="T33" fmla="*/ 382 h 384"/>
                  <a:gd name="T34" fmla="*/ 74 w 166"/>
                  <a:gd name="T35" fmla="*/ 383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6" h="384">
                    <a:moveTo>
                      <a:pt x="74" y="383"/>
                    </a:moveTo>
                    <a:cubicBezTo>
                      <a:pt x="69" y="383"/>
                      <a:pt x="66" y="380"/>
                      <a:pt x="64" y="376"/>
                    </a:cubicBezTo>
                    <a:cubicBezTo>
                      <a:pt x="59" y="362"/>
                      <a:pt x="52" y="346"/>
                      <a:pt x="45" y="328"/>
                    </a:cubicBezTo>
                    <a:cubicBezTo>
                      <a:pt x="25" y="279"/>
                      <a:pt x="0" y="218"/>
                      <a:pt x="0" y="171"/>
                    </a:cubicBezTo>
                    <a:cubicBezTo>
                      <a:pt x="0" y="67"/>
                      <a:pt x="56" y="0"/>
                      <a:pt x="86" y="0"/>
                    </a:cubicBezTo>
                    <a:cubicBezTo>
                      <a:pt x="117" y="0"/>
                      <a:pt x="166" y="75"/>
                      <a:pt x="166" y="175"/>
                    </a:cubicBezTo>
                    <a:cubicBezTo>
                      <a:pt x="166" y="226"/>
                      <a:pt x="144" y="280"/>
                      <a:pt x="127" y="323"/>
                    </a:cubicBezTo>
                    <a:cubicBezTo>
                      <a:pt x="120" y="343"/>
                      <a:pt x="112" y="361"/>
                      <a:pt x="108" y="376"/>
                    </a:cubicBezTo>
                    <a:cubicBezTo>
                      <a:pt x="107" y="381"/>
                      <a:pt x="101" y="384"/>
                      <a:pt x="96" y="383"/>
                    </a:cubicBezTo>
                    <a:cubicBezTo>
                      <a:pt x="91" y="381"/>
                      <a:pt x="87" y="376"/>
                      <a:pt x="89" y="370"/>
                    </a:cubicBezTo>
                    <a:cubicBezTo>
                      <a:pt x="93" y="354"/>
                      <a:pt x="101" y="336"/>
                      <a:pt x="109" y="316"/>
                    </a:cubicBezTo>
                    <a:cubicBezTo>
                      <a:pt x="126" y="272"/>
                      <a:pt x="146" y="222"/>
                      <a:pt x="146" y="175"/>
                    </a:cubicBezTo>
                    <a:cubicBezTo>
                      <a:pt x="146" y="77"/>
                      <a:pt x="99" y="20"/>
                      <a:pt x="86" y="20"/>
                    </a:cubicBezTo>
                    <a:cubicBezTo>
                      <a:pt x="72" y="20"/>
                      <a:pt x="20" y="75"/>
                      <a:pt x="20" y="171"/>
                    </a:cubicBezTo>
                    <a:cubicBezTo>
                      <a:pt x="20" y="214"/>
                      <a:pt x="44" y="273"/>
                      <a:pt x="64" y="320"/>
                    </a:cubicBezTo>
                    <a:cubicBezTo>
                      <a:pt x="71" y="338"/>
                      <a:pt x="78" y="355"/>
                      <a:pt x="83" y="370"/>
                    </a:cubicBezTo>
                    <a:cubicBezTo>
                      <a:pt x="85" y="375"/>
                      <a:pt x="82" y="381"/>
                      <a:pt x="77" y="382"/>
                    </a:cubicBezTo>
                    <a:cubicBezTo>
                      <a:pt x="76" y="383"/>
                      <a:pt x="75" y="383"/>
                      <a:pt x="74" y="383"/>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47" name="iṧlíḋe"/>
              <p:cNvSpPr/>
              <p:nvPr/>
            </p:nvSpPr>
            <p:spPr bwMode="auto">
              <a:xfrm>
                <a:off x="8337551" y="1952626"/>
                <a:ext cx="260350" cy="328613"/>
              </a:xfrm>
              <a:custGeom>
                <a:avLst/>
                <a:gdLst>
                  <a:gd name="T0" fmla="*/ 111 w 223"/>
                  <a:gd name="T1" fmla="*/ 0 h 281"/>
                  <a:gd name="T2" fmla="*/ 0 w 223"/>
                  <a:gd name="T3" fmla="*/ 112 h 281"/>
                  <a:gd name="T4" fmla="*/ 6 w 223"/>
                  <a:gd name="T5" fmla="*/ 147 h 281"/>
                  <a:gd name="T6" fmla="*/ 14 w 223"/>
                  <a:gd name="T7" fmla="*/ 166 h 281"/>
                  <a:gd name="T8" fmla="*/ 49 w 223"/>
                  <a:gd name="T9" fmla="*/ 274 h 281"/>
                  <a:gd name="T10" fmla="*/ 59 w 223"/>
                  <a:gd name="T11" fmla="*/ 281 h 281"/>
                  <a:gd name="T12" fmla="*/ 167 w 223"/>
                  <a:gd name="T13" fmla="*/ 281 h 281"/>
                  <a:gd name="T14" fmla="*/ 176 w 223"/>
                  <a:gd name="T15" fmla="*/ 274 h 281"/>
                  <a:gd name="T16" fmla="*/ 209 w 223"/>
                  <a:gd name="T17" fmla="*/ 166 h 281"/>
                  <a:gd name="T18" fmla="*/ 217 w 223"/>
                  <a:gd name="T19" fmla="*/ 147 h 281"/>
                  <a:gd name="T20" fmla="*/ 217 w 223"/>
                  <a:gd name="T21" fmla="*/ 147 h 281"/>
                  <a:gd name="T22" fmla="*/ 217 w 223"/>
                  <a:gd name="T23" fmla="*/ 147 h 281"/>
                  <a:gd name="T24" fmla="*/ 223 w 223"/>
                  <a:gd name="T25" fmla="*/ 112 h 281"/>
                  <a:gd name="T26" fmla="*/ 111 w 223"/>
                  <a:gd name="T27" fmla="*/ 0 h 281"/>
                  <a:gd name="T28" fmla="*/ 208 w 223"/>
                  <a:gd name="T29" fmla="*/ 143 h 281"/>
                  <a:gd name="T30" fmla="*/ 198 w 223"/>
                  <a:gd name="T31" fmla="*/ 140 h 281"/>
                  <a:gd name="T32" fmla="*/ 191 w 223"/>
                  <a:gd name="T33" fmla="*/ 157 h 281"/>
                  <a:gd name="T34" fmla="*/ 190 w 223"/>
                  <a:gd name="T35" fmla="*/ 159 h 281"/>
                  <a:gd name="T36" fmla="*/ 159 w 223"/>
                  <a:gd name="T37" fmla="*/ 261 h 281"/>
                  <a:gd name="T38" fmla="*/ 66 w 223"/>
                  <a:gd name="T39" fmla="*/ 261 h 281"/>
                  <a:gd name="T40" fmla="*/ 33 w 223"/>
                  <a:gd name="T41" fmla="*/ 159 h 281"/>
                  <a:gd name="T42" fmla="*/ 32 w 223"/>
                  <a:gd name="T43" fmla="*/ 157 h 281"/>
                  <a:gd name="T44" fmla="*/ 25 w 223"/>
                  <a:gd name="T45" fmla="*/ 140 h 281"/>
                  <a:gd name="T46" fmla="*/ 20 w 223"/>
                  <a:gd name="T47" fmla="*/ 112 h 281"/>
                  <a:gd name="T48" fmla="*/ 111 w 223"/>
                  <a:gd name="T49" fmla="*/ 20 h 281"/>
                  <a:gd name="T50" fmla="*/ 203 w 223"/>
                  <a:gd name="T51" fmla="*/ 112 h 281"/>
                  <a:gd name="T52" fmla="*/ 198 w 223"/>
                  <a:gd name="T53" fmla="*/ 140 h 281"/>
                  <a:gd name="T54" fmla="*/ 208 w 223"/>
                  <a:gd name="T55" fmla="*/ 143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23" h="281">
                    <a:moveTo>
                      <a:pt x="111" y="0"/>
                    </a:moveTo>
                    <a:cubicBezTo>
                      <a:pt x="50" y="0"/>
                      <a:pt x="0" y="50"/>
                      <a:pt x="0" y="112"/>
                    </a:cubicBezTo>
                    <a:cubicBezTo>
                      <a:pt x="0" y="123"/>
                      <a:pt x="2" y="135"/>
                      <a:pt x="6" y="147"/>
                    </a:cubicBezTo>
                    <a:cubicBezTo>
                      <a:pt x="8" y="153"/>
                      <a:pt x="11" y="160"/>
                      <a:pt x="14" y="166"/>
                    </a:cubicBezTo>
                    <a:cubicBezTo>
                      <a:pt x="49" y="274"/>
                      <a:pt x="49" y="274"/>
                      <a:pt x="49" y="274"/>
                    </a:cubicBezTo>
                    <a:cubicBezTo>
                      <a:pt x="51" y="278"/>
                      <a:pt x="55" y="281"/>
                      <a:pt x="59" y="281"/>
                    </a:cubicBezTo>
                    <a:cubicBezTo>
                      <a:pt x="167" y="281"/>
                      <a:pt x="167" y="281"/>
                      <a:pt x="167" y="281"/>
                    </a:cubicBezTo>
                    <a:cubicBezTo>
                      <a:pt x="171" y="281"/>
                      <a:pt x="175" y="278"/>
                      <a:pt x="176" y="274"/>
                    </a:cubicBezTo>
                    <a:cubicBezTo>
                      <a:pt x="209" y="166"/>
                      <a:pt x="209" y="166"/>
                      <a:pt x="209" y="166"/>
                    </a:cubicBezTo>
                    <a:cubicBezTo>
                      <a:pt x="212" y="160"/>
                      <a:pt x="215" y="153"/>
                      <a:pt x="217" y="147"/>
                    </a:cubicBezTo>
                    <a:cubicBezTo>
                      <a:pt x="217" y="147"/>
                      <a:pt x="217" y="147"/>
                      <a:pt x="217" y="147"/>
                    </a:cubicBezTo>
                    <a:cubicBezTo>
                      <a:pt x="217" y="147"/>
                      <a:pt x="217" y="147"/>
                      <a:pt x="217" y="147"/>
                    </a:cubicBezTo>
                    <a:cubicBezTo>
                      <a:pt x="221" y="135"/>
                      <a:pt x="223" y="123"/>
                      <a:pt x="223" y="112"/>
                    </a:cubicBezTo>
                    <a:cubicBezTo>
                      <a:pt x="223" y="50"/>
                      <a:pt x="173" y="0"/>
                      <a:pt x="111" y="0"/>
                    </a:cubicBezTo>
                    <a:close/>
                    <a:moveTo>
                      <a:pt x="208" y="143"/>
                    </a:moveTo>
                    <a:cubicBezTo>
                      <a:pt x="198" y="140"/>
                      <a:pt x="198" y="140"/>
                      <a:pt x="198" y="140"/>
                    </a:cubicBezTo>
                    <a:cubicBezTo>
                      <a:pt x="196" y="146"/>
                      <a:pt x="194" y="152"/>
                      <a:pt x="191" y="157"/>
                    </a:cubicBezTo>
                    <a:cubicBezTo>
                      <a:pt x="190" y="157"/>
                      <a:pt x="190" y="158"/>
                      <a:pt x="190" y="159"/>
                    </a:cubicBezTo>
                    <a:cubicBezTo>
                      <a:pt x="159" y="261"/>
                      <a:pt x="159" y="261"/>
                      <a:pt x="159" y="261"/>
                    </a:cubicBezTo>
                    <a:cubicBezTo>
                      <a:pt x="66" y="261"/>
                      <a:pt x="66" y="261"/>
                      <a:pt x="66" y="261"/>
                    </a:cubicBezTo>
                    <a:cubicBezTo>
                      <a:pt x="33" y="159"/>
                      <a:pt x="33" y="159"/>
                      <a:pt x="33" y="159"/>
                    </a:cubicBezTo>
                    <a:cubicBezTo>
                      <a:pt x="33" y="158"/>
                      <a:pt x="32" y="157"/>
                      <a:pt x="32" y="157"/>
                    </a:cubicBezTo>
                    <a:cubicBezTo>
                      <a:pt x="29" y="152"/>
                      <a:pt x="26" y="146"/>
                      <a:pt x="25" y="140"/>
                    </a:cubicBezTo>
                    <a:cubicBezTo>
                      <a:pt x="22" y="131"/>
                      <a:pt x="20" y="121"/>
                      <a:pt x="20" y="112"/>
                    </a:cubicBezTo>
                    <a:cubicBezTo>
                      <a:pt x="20" y="61"/>
                      <a:pt x="61" y="20"/>
                      <a:pt x="111" y="20"/>
                    </a:cubicBezTo>
                    <a:cubicBezTo>
                      <a:pt x="162" y="20"/>
                      <a:pt x="203" y="61"/>
                      <a:pt x="203" y="112"/>
                    </a:cubicBezTo>
                    <a:cubicBezTo>
                      <a:pt x="203" y="121"/>
                      <a:pt x="201" y="131"/>
                      <a:pt x="198" y="140"/>
                    </a:cubicBezTo>
                    <a:lnTo>
                      <a:pt x="208" y="14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48" name="îṡḻíḑê"/>
              <p:cNvSpPr/>
              <p:nvPr/>
            </p:nvSpPr>
            <p:spPr bwMode="auto">
              <a:xfrm>
                <a:off x="8380413" y="2289176"/>
                <a:ext cx="166688" cy="53975"/>
              </a:xfrm>
              <a:custGeom>
                <a:avLst/>
                <a:gdLst>
                  <a:gd name="T0" fmla="*/ 120 w 143"/>
                  <a:gd name="T1" fmla="*/ 0 h 46"/>
                  <a:gd name="T2" fmla="*/ 24 w 143"/>
                  <a:gd name="T3" fmla="*/ 0 h 46"/>
                  <a:gd name="T4" fmla="*/ 0 w 143"/>
                  <a:gd name="T5" fmla="*/ 23 h 46"/>
                  <a:gd name="T6" fmla="*/ 24 w 143"/>
                  <a:gd name="T7" fmla="*/ 46 h 46"/>
                  <a:gd name="T8" fmla="*/ 120 w 143"/>
                  <a:gd name="T9" fmla="*/ 46 h 46"/>
                  <a:gd name="T10" fmla="*/ 143 w 143"/>
                  <a:gd name="T11" fmla="*/ 23 h 46"/>
                  <a:gd name="T12" fmla="*/ 120 w 143"/>
                  <a:gd name="T13" fmla="*/ 0 h 46"/>
                  <a:gd name="T14" fmla="*/ 120 w 143"/>
                  <a:gd name="T15" fmla="*/ 26 h 46"/>
                  <a:gd name="T16" fmla="*/ 24 w 143"/>
                  <a:gd name="T17" fmla="*/ 26 h 46"/>
                  <a:gd name="T18" fmla="*/ 20 w 143"/>
                  <a:gd name="T19" fmla="*/ 23 h 46"/>
                  <a:gd name="T20" fmla="*/ 24 w 143"/>
                  <a:gd name="T21" fmla="*/ 20 h 46"/>
                  <a:gd name="T22" fmla="*/ 120 w 143"/>
                  <a:gd name="T23" fmla="*/ 20 h 46"/>
                  <a:gd name="T24" fmla="*/ 123 w 143"/>
                  <a:gd name="T25" fmla="*/ 23 h 46"/>
                  <a:gd name="T26" fmla="*/ 120 w 143"/>
                  <a:gd name="T27" fmla="*/ 2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3" h="46">
                    <a:moveTo>
                      <a:pt x="120" y="0"/>
                    </a:moveTo>
                    <a:cubicBezTo>
                      <a:pt x="24" y="0"/>
                      <a:pt x="24" y="0"/>
                      <a:pt x="24" y="0"/>
                    </a:cubicBezTo>
                    <a:cubicBezTo>
                      <a:pt x="11" y="0"/>
                      <a:pt x="0" y="10"/>
                      <a:pt x="0" y="23"/>
                    </a:cubicBezTo>
                    <a:cubicBezTo>
                      <a:pt x="0" y="36"/>
                      <a:pt x="11" y="46"/>
                      <a:pt x="24" y="46"/>
                    </a:cubicBezTo>
                    <a:cubicBezTo>
                      <a:pt x="120" y="46"/>
                      <a:pt x="120" y="46"/>
                      <a:pt x="120" y="46"/>
                    </a:cubicBezTo>
                    <a:cubicBezTo>
                      <a:pt x="133" y="46"/>
                      <a:pt x="143" y="36"/>
                      <a:pt x="143" y="23"/>
                    </a:cubicBezTo>
                    <a:cubicBezTo>
                      <a:pt x="143" y="10"/>
                      <a:pt x="133" y="0"/>
                      <a:pt x="120" y="0"/>
                    </a:cubicBezTo>
                    <a:close/>
                    <a:moveTo>
                      <a:pt x="120" y="26"/>
                    </a:moveTo>
                    <a:cubicBezTo>
                      <a:pt x="24" y="26"/>
                      <a:pt x="24" y="26"/>
                      <a:pt x="24" y="26"/>
                    </a:cubicBezTo>
                    <a:cubicBezTo>
                      <a:pt x="22" y="26"/>
                      <a:pt x="20" y="25"/>
                      <a:pt x="20" y="23"/>
                    </a:cubicBezTo>
                    <a:cubicBezTo>
                      <a:pt x="20" y="21"/>
                      <a:pt x="22" y="20"/>
                      <a:pt x="24" y="20"/>
                    </a:cubicBezTo>
                    <a:cubicBezTo>
                      <a:pt x="120" y="20"/>
                      <a:pt x="120" y="20"/>
                      <a:pt x="120" y="20"/>
                    </a:cubicBezTo>
                    <a:cubicBezTo>
                      <a:pt x="122" y="20"/>
                      <a:pt x="123" y="21"/>
                      <a:pt x="123" y="23"/>
                    </a:cubicBezTo>
                    <a:cubicBezTo>
                      <a:pt x="123" y="25"/>
                      <a:pt x="122" y="26"/>
                      <a:pt x="120" y="26"/>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49" name="íşḷiḋê"/>
              <p:cNvSpPr/>
              <p:nvPr/>
            </p:nvSpPr>
            <p:spPr bwMode="auto">
              <a:xfrm>
                <a:off x="8380413" y="2351088"/>
                <a:ext cx="166688" cy="53975"/>
              </a:xfrm>
              <a:custGeom>
                <a:avLst/>
                <a:gdLst>
                  <a:gd name="T0" fmla="*/ 120 w 143"/>
                  <a:gd name="T1" fmla="*/ 0 h 47"/>
                  <a:gd name="T2" fmla="*/ 24 w 143"/>
                  <a:gd name="T3" fmla="*/ 0 h 47"/>
                  <a:gd name="T4" fmla="*/ 0 w 143"/>
                  <a:gd name="T5" fmla="*/ 23 h 47"/>
                  <a:gd name="T6" fmla="*/ 24 w 143"/>
                  <a:gd name="T7" fmla="*/ 47 h 47"/>
                  <a:gd name="T8" fmla="*/ 120 w 143"/>
                  <a:gd name="T9" fmla="*/ 47 h 47"/>
                  <a:gd name="T10" fmla="*/ 143 w 143"/>
                  <a:gd name="T11" fmla="*/ 23 h 47"/>
                  <a:gd name="T12" fmla="*/ 120 w 143"/>
                  <a:gd name="T13" fmla="*/ 0 h 47"/>
                  <a:gd name="T14" fmla="*/ 120 w 143"/>
                  <a:gd name="T15" fmla="*/ 27 h 47"/>
                  <a:gd name="T16" fmla="*/ 24 w 143"/>
                  <a:gd name="T17" fmla="*/ 27 h 47"/>
                  <a:gd name="T18" fmla="*/ 20 w 143"/>
                  <a:gd name="T19" fmla="*/ 23 h 47"/>
                  <a:gd name="T20" fmla="*/ 24 w 143"/>
                  <a:gd name="T21" fmla="*/ 20 h 47"/>
                  <a:gd name="T22" fmla="*/ 120 w 143"/>
                  <a:gd name="T23" fmla="*/ 20 h 47"/>
                  <a:gd name="T24" fmla="*/ 123 w 143"/>
                  <a:gd name="T25" fmla="*/ 23 h 47"/>
                  <a:gd name="T26" fmla="*/ 120 w 143"/>
                  <a:gd name="T27" fmla="*/ 2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3" h="47">
                    <a:moveTo>
                      <a:pt x="120" y="0"/>
                    </a:moveTo>
                    <a:cubicBezTo>
                      <a:pt x="24" y="0"/>
                      <a:pt x="24" y="0"/>
                      <a:pt x="24" y="0"/>
                    </a:cubicBezTo>
                    <a:cubicBezTo>
                      <a:pt x="11" y="0"/>
                      <a:pt x="0" y="11"/>
                      <a:pt x="0" y="23"/>
                    </a:cubicBezTo>
                    <a:cubicBezTo>
                      <a:pt x="0" y="36"/>
                      <a:pt x="11" y="47"/>
                      <a:pt x="24" y="47"/>
                    </a:cubicBezTo>
                    <a:cubicBezTo>
                      <a:pt x="120" y="47"/>
                      <a:pt x="120" y="47"/>
                      <a:pt x="120" y="47"/>
                    </a:cubicBezTo>
                    <a:cubicBezTo>
                      <a:pt x="133" y="47"/>
                      <a:pt x="143" y="36"/>
                      <a:pt x="143" y="23"/>
                    </a:cubicBezTo>
                    <a:cubicBezTo>
                      <a:pt x="143" y="11"/>
                      <a:pt x="133" y="0"/>
                      <a:pt x="120" y="0"/>
                    </a:cubicBezTo>
                    <a:close/>
                    <a:moveTo>
                      <a:pt x="120" y="27"/>
                    </a:moveTo>
                    <a:cubicBezTo>
                      <a:pt x="24" y="27"/>
                      <a:pt x="24" y="27"/>
                      <a:pt x="24" y="27"/>
                    </a:cubicBezTo>
                    <a:cubicBezTo>
                      <a:pt x="22" y="27"/>
                      <a:pt x="20" y="25"/>
                      <a:pt x="20" y="23"/>
                    </a:cubicBezTo>
                    <a:cubicBezTo>
                      <a:pt x="20" y="22"/>
                      <a:pt x="22" y="20"/>
                      <a:pt x="24" y="20"/>
                    </a:cubicBezTo>
                    <a:cubicBezTo>
                      <a:pt x="120" y="20"/>
                      <a:pt x="120" y="20"/>
                      <a:pt x="120" y="20"/>
                    </a:cubicBezTo>
                    <a:cubicBezTo>
                      <a:pt x="122" y="20"/>
                      <a:pt x="123" y="22"/>
                      <a:pt x="123" y="23"/>
                    </a:cubicBezTo>
                    <a:cubicBezTo>
                      <a:pt x="123" y="25"/>
                      <a:pt x="122" y="27"/>
                      <a:pt x="120" y="27"/>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50" name="îṥļíḑé"/>
              <p:cNvSpPr/>
              <p:nvPr/>
            </p:nvSpPr>
            <p:spPr bwMode="auto">
              <a:xfrm>
                <a:off x="8453438" y="1793876"/>
                <a:ext cx="22225" cy="114300"/>
              </a:xfrm>
              <a:custGeom>
                <a:avLst/>
                <a:gdLst>
                  <a:gd name="T0" fmla="*/ 10 w 20"/>
                  <a:gd name="T1" fmla="*/ 98 h 98"/>
                  <a:gd name="T2" fmla="*/ 20 w 20"/>
                  <a:gd name="T3" fmla="*/ 88 h 98"/>
                  <a:gd name="T4" fmla="*/ 20 w 20"/>
                  <a:gd name="T5" fmla="*/ 10 h 98"/>
                  <a:gd name="T6" fmla="*/ 10 w 20"/>
                  <a:gd name="T7" fmla="*/ 0 h 98"/>
                  <a:gd name="T8" fmla="*/ 0 w 20"/>
                  <a:gd name="T9" fmla="*/ 10 h 98"/>
                  <a:gd name="T10" fmla="*/ 0 w 20"/>
                  <a:gd name="T11" fmla="*/ 88 h 98"/>
                  <a:gd name="T12" fmla="*/ 10 w 20"/>
                  <a:gd name="T13" fmla="*/ 98 h 98"/>
                </a:gdLst>
                <a:ahLst/>
                <a:cxnLst>
                  <a:cxn ang="0">
                    <a:pos x="T0" y="T1"/>
                  </a:cxn>
                  <a:cxn ang="0">
                    <a:pos x="T2" y="T3"/>
                  </a:cxn>
                  <a:cxn ang="0">
                    <a:pos x="T4" y="T5"/>
                  </a:cxn>
                  <a:cxn ang="0">
                    <a:pos x="T6" y="T7"/>
                  </a:cxn>
                  <a:cxn ang="0">
                    <a:pos x="T8" y="T9"/>
                  </a:cxn>
                  <a:cxn ang="0">
                    <a:pos x="T10" y="T11"/>
                  </a:cxn>
                  <a:cxn ang="0">
                    <a:pos x="T12" y="T13"/>
                  </a:cxn>
                </a:cxnLst>
                <a:rect l="0" t="0" r="r" b="b"/>
                <a:pathLst>
                  <a:path w="20" h="98">
                    <a:moveTo>
                      <a:pt x="10" y="98"/>
                    </a:moveTo>
                    <a:cubicBezTo>
                      <a:pt x="15" y="98"/>
                      <a:pt x="20" y="93"/>
                      <a:pt x="20" y="88"/>
                    </a:cubicBezTo>
                    <a:cubicBezTo>
                      <a:pt x="20" y="10"/>
                      <a:pt x="20" y="10"/>
                      <a:pt x="20" y="10"/>
                    </a:cubicBezTo>
                    <a:cubicBezTo>
                      <a:pt x="20" y="4"/>
                      <a:pt x="15" y="0"/>
                      <a:pt x="10" y="0"/>
                    </a:cubicBezTo>
                    <a:cubicBezTo>
                      <a:pt x="4" y="0"/>
                      <a:pt x="0" y="4"/>
                      <a:pt x="0" y="10"/>
                    </a:cubicBezTo>
                    <a:cubicBezTo>
                      <a:pt x="0" y="88"/>
                      <a:pt x="0" y="88"/>
                      <a:pt x="0" y="88"/>
                    </a:cubicBezTo>
                    <a:cubicBezTo>
                      <a:pt x="0" y="93"/>
                      <a:pt x="4" y="98"/>
                      <a:pt x="10" y="98"/>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51" name="îṡḻïḑè"/>
              <p:cNvSpPr/>
              <p:nvPr/>
            </p:nvSpPr>
            <p:spPr bwMode="auto">
              <a:xfrm>
                <a:off x="8555038" y="1863726"/>
                <a:ext cx="90488" cy="88900"/>
              </a:xfrm>
              <a:custGeom>
                <a:avLst/>
                <a:gdLst>
                  <a:gd name="T0" fmla="*/ 11 w 77"/>
                  <a:gd name="T1" fmla="*/ 76 h 76"/>
                  <a:gd name="T2" fmla="*/ 18 w 77"/>
                  <a:gd name="T3" fmla="*/ 73 h 76"/>
                  <a:gd name="T4" fmla="*/ 73 w 77"/>
                  <a:gd name="T5" fmla="*/ 18 h 76"/>
                  <a:gd name="T6" fmla="*/ 73 w 77"/>
                  <a:gd name="T7" fmla="*/ 4 h 76"/>
                  <a:gd name="T8" fmla="*/ 59 w 77"/>
                  <a:gd name="T9" fmla="*/ 4 h 76"/>
                  <a:gd name="T10" fmla="*/ 4 w 77"/>
                  <a:gd name="T11" fmla="*/ 59 h 76"/>
                  <a:gd name="T12" fmla="*/ 4 w 77"/>
                  <a:gd name="T13" fmla="*/ 73 h 76"/>
                  <a:gd name="T14" fmla="*/ 11 w 77"/>
                  <a:gd name="T15" fmla="*/ 76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76">
                    <a:moveTo>
                      <a:pt x="11" y="76"/>
                    </a:moveTo>
                    <a:cubicBezTo>
                      <a:pt x="14" y="76"/>
                      <a:pt x="16" y="75"/>
                      <a:pt x="18" y="73"/>
                    </a:cubicBezTo>
                    <a:cubicBezTo>
                      <a:pt x="73" y="18"/>
                      <a:pt x="73" y="18"/>
                      <a:pt x="73" y="18"/>
                    </a:cubicBezTo>
                    <a:cubicBezTo>
                      <a:pt x="77" y="14"/>
                      <a:pt x="77" y="8"/>
                      <a:pt x="73" y="4"/>
                    </a:cubicBezTo>
                    <a:cubicBezTo>
                      <a:pt x="70" y="0"/>
                      <a:pt x="63" y="0"/>
                      <a:pt x="59" y="4"/>
                    </a:cubicBezTo>
                    <a:cubicBezTo>
                      <a:pt x="4" y="59"/>
                      <a:pt x="4" y="59"/>
                      <a:pt x="4" y="59"/>
                    </a:cubicBezTo>
                    <a:cubicBezTo>
                      <a:pt x="0" y="63"/>
                      <a:pt x="0" y="69"/>
                      <a:pt x="4" y="73"/>
                    </a:cubicBezTo>
                    <a:cubicBezTo>
                      <a:pt x="6" y="75"/>
                      <a:pt x="9" y="76"/>
                      <a:pt x="11" y="76"/>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52" name="ïṡḷïḋè"/>
              <p:cNvSpPr/>
              <p:nvPr/>
            </p:nvSpPr>
            <p:spPr bwMode="auto">
              <a:xfrm>
                <a:off x="8599488" y="2033588"/>
                <a:ext cx="114300" cy="23813"/>
              </a:xfrm>
              <a:custGeom>
                <a:avLst/>
                <a:gdLst>
                  <a:gd name="T0" fmla="*/ 88 w 98"/>
                  <a:gd name="T1" fmla="*/ 0 h 20"/>
                  <a:gd name="T2" fmla="*/ 10 w 98"/>
                  <a:gd name="T3" fmla="*/ 0 h 20"/>
                  <a:gd name="T4" fmla="*/ 0 w 98"/>
                  <a:gd name="T5" fmla="*/ 10 h 20"/>
                  <a:gd name="T6" fmla="*/ 10 w 98"/>
                  <a:gd name="T7" fmla="*/ 20 h 20"/>
                  <a:gd name="T8" fmla="*/ 88 w 98"/>
                  <a:gd name="T9" fmla="*/ 20 h 20"/>
                  <a:gd name="T10" fmla="*/ 98 w 98"/>
                  <a:gd name="T11" fmla="*/ 10 h 20"/>
                  <a:gd name="T12" fmla="*/ 88 w 98"/>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98" h="20">
                    <a:moveTo>
                      <a:pt x="88" y="0"/>
                    </a:moveTo>
                    <a:cubicBezTo>
                      <a:pt x="10" y="0"/>
                      <a:pt x="10" y="0"/>
                      <a:pt x="10" y="0"/>
                    </a:cubicBezTo>
                    <a:cubicBezTo>
                      <a:pt x="5" y="0"/>
                      <a:pt x="0" y="5"/>
                      <a:pt x="0" y="10"/>
                    </a:cubicBezTo>
                    <a:cubicBezTo>
                      <a:pt x="0" y="16"/>
                      <a:pt x="5" y="20"/>
                      <a:pt x="10" y="20"/>
                    </a:cubicBezTo>
                    <a:cubicBezTo>
                      <a:pt x="88" y="20"/>
                      <a:pt x="88" y="20"/>
                      <a:pt x="88" y="20"/>
                    </a:cubicBezTo>
                    <a:cubicBezTo>
                      <a:pt x="94" y="20"/>
                      <a:pt x="98" y="16"/>
                      <a:pt x="98" y="10"/>
                    </a:cubicBezTo>
                    <a:cubicBezTo>
                      <a:pt x="98" y="5"/>
                      <a:pt x="94" y="0"/>
                      <a:pt x="88"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53" name="ïsļîḋê"/>
              <p:cNvSpPr/>
              <p:nvPr/>
            </p:nvSpPr>
            <p:spPr bwMode="auto">
              <a:xfrm>
                <a:off x="8210551" y="2032001"/>
                <a:ext cx="114300" cy="23813"/>
              </a:xfrm>
              <a:custGeom>
                <a:avLst/>
                <a:gdLst>
                  <a:gd name="T0" fmla="*/ 88 w 98"/>
                  <a:gd name="T1" fmla="*/ 0 h 20"/>
                  <a:gd name="T2" fmla="*/ 10 w 98"/>
                  <a:gd name="T3" fmla="*/ 0 h 20"/>
                  <a:gd name="T4" fmla="*/ 0 w 98"/>
                  <a:gd name="T5" fmla="*/ 10 h 20"/>
                  <a:gd name="T6" fmla="*/ 10 w 98"/>
                  <a:gd name="T7" fmla="*/ 20 h 20"/>
                  <a:gd name="T8" fmla="*/ 88 w 98"/>
                  <a:gd name="T9" fmla="*/ 20 h 20"/>
                  <a:gd name="T10" fmla="*/ 98 w 98"/>
                  <a:gd name="T11" fmla="*/ 10 h 20"/>
                  <a:gd name="T12" fmla="*/ 88 w 98"/>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98" h="20">
                    <a:moveTo>
                      <a:pt x="88" y="0"/>
                    </a:moveTo>
                    <a:cubicBezTo>
                      <a:pt x="10" y="0"/>
                      <a:pt x="10" y="0"/>
                      <a:pt x="10" y="0"/>
                    </a:cubicBezTo>
                    <a:cubicBezTo>
                      <a:pt x="5" y="0"/>
                      <a:pt x="0" y="4"/>
                      <a:pt x="0" y="10"/>
                    </a:cubicBezTo>
                    <a:cubicBezTo>
                      <a:pt x="0" y="15"/>
                      <a:pt x="5" y="20"/>
                      <a:pt x="10" y="20"/>
                    </a:cubicBezTo>
                    <a:cubicBezTo>
                      <a:pt x="88" y="20"/>
                      <a:pt x="88" y="20"/>
                      <a:pt x="88" y="20"/>
                    </a:cubicBezTo>
                    <a:cubicBezTo>
                      <a:pt x="94" y="20"/>
                      <a:pt x="98" y="15"/>
                      <a:pt x="98" y="10"/>
                    </a:cubicBezTo>
                    <a:cubicBezTo>
                      <a:pt x="98" y="4"/>
                      <a:pt x="94" y="0"/>
                      <a:pt x="88"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54" name="ïṡḷidè"/>
              <p:cNvSpPr/>
              <p:nvPr/>
            </p:nvSpPr>
            <p:spPr bwMode="auto">
              <a:xfrm>
                <a:off x="8280401" y="1862138"/>
                <a:ext cx="92075" cy="88900"/>
              </a:xfrm>
              <a:custGeom>
                <a:avLst/>
                <a:gdLst>
                  <a:gd name="T0" fmla="*/ 60 w 78"/>
                  <a:gd name="T1" fmla="*/ 73 h 76"/>
                  <a:gd name="T2" fmla="*/ 67 w 78"/>
                  <a:gd name="T3" fmla="*/ 76 h 76"/>
                  <a:gd name="T4" fmla="*/ 74 w 78"/>
                  <a:gd name="T5" fmla="*/ 73 h 76"/>
                  <a:gd name="T6" fmla="*/ 74 w 78"/>
                  <a:gd name="T7" fmla="*/ 59 h 76"/>
                  <a:gd name="T8" fmla="*/ 19 w 78"/>
                  <a:gd name="T9" fmla="*/ 4 h 76"/>
                  <a:gd name="T10" fmla="*/ 4 w 78"/>
                  <a:gd name="T11" fmla="*/ 4 h 76"/>
                  <a:gd name="T12" fmla="*/ 4 w 78"/>
                  <a:gd name="T13" fmla="*/ 18 h 76"/>
                  <a:gd name="T14" fmla="*/ 60 w 78"/>
                  <a:gd name="T15" fmla="*/ 73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8" h="76">
                    <a:moveTo>
                      <a:pt x="60" y="73"/>
                    </a:moveTo>
                    <a:cubicBezTo>
                      <a:pt x="61" y="75"/>
                      <a:pt x="64" y="76"/>
                      <a:pt x="67" y="76"/>
                    </a:cubicBezTo>
                    <a:cubicBezTo>
                      <a:pt x="69" y="76"/>
                      <a:pt x="72" y="75"/>
                      <a:pt x="74" y="73"/>
                    </a:cubicBezTo>
                    <a:cubicBezTo>
                      <a:pt x="78" y="69"/>
                      <a:pt x="78" y="63"/>
                      <a:pt x="74" y="59"/>
                    </a:cubicBezTo>
                    <a:cubicBezTo>
                      <a:pt x="19" y="4"/>
                      <a:pt x="19" y="4"/>
                      <a:pt x="19" y="4"/>
                    </a:cubicBezTo>
                    <a:cubicBezTo>
                      <a:pt x="15" y="0"/>
                      <a:pt x="8" y="0"/>
                      <a:pt x="4" y="4"/>
                    </a:cubicBezTo>
                    <a:cubicBezTo>
                      <a:pt x="0" y="8"/>
                      <a:pt x="0" y="14"/>
                      <a:pt x="4" y="18"/>
                    </a:cubicBezTo>
                    <a:lnTo>
                      <a:pt x="60" y="7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55" name="ïŝľíḋe"/>
              <p:cNvSpPr/>
              <p:nvPr/>
            </p:nvSpPr>
            <p:spPr bwMode="auto">
              <a:xfrm>
                <a:off x="5413376" y="2105026"/>
                <a:ext cx="169863" cy="314325"/>
              </a:xfrm>
              <a:custGeom>
                <a:avLst/>
                <a:gdLst>
                  <a:gd name="T0" fmla="*/ 145 w 145"/>
                  <a:gd name="T1" fmla="*/ 183 h 270"/>
                  <a:gd name="T2" fmla="*/ 128 w 145"/>
                  <a:gd name="T3" fmla="*/ 224 h 270"/>
                  <a:gd name="T4" fmla="*/ 81 w 145"/>
                  <a:gd name="T5" fmla="*/ 245 h 270"/>
                  <a:gd name="T6" fmla="*/ 81 w 145"/>
                  <a:gd name="T7" fmla="*/ 270 h 270"/>
                  <a:gd name="T8" fmla="*/ 63 w 145"/>
                  <a:gd name="T9" fmla="*/ 270 h 270"/>
                  <a:gd name="T10" fmla="*/ 63 w 145"/>
                  <a:gd name="T11" fmla="*/ 245 h 270"/>
                  <a:gd name="T12" fmla="*/ 17 w 145"/>
                  <a:gd name="T13" fmla="*/ 228 h 270"/>
                  <a:gd name="T14" fmla="*/ 0 w 145"/>
                  <a:gd name="T15" fmla="*/ 189 h 270"/>
                  <a:gd name="T16" fmla="*/ 30 w 145"/>
                  <a:gd name="T17" fmla="*/ 189 h 270"/>
                  <a:gd name="T18" fmla="*/ 39 w 145"/>
                  <a:gd name="T19" fmla="*/ 211 h 270"/>
                  <a:gd name="T20" fmla="*/ 63 w 145"/>
                  <a:gd name="T21" fmla="*/ 221 h 270"/>
                  <a:gd name="T22" fmla="*/ 63 w 145"/>
                  <a:gd name="T23" fmla="*/ 145 h 270"/>
                  <a:gd name="T24" fmla="*/ 20 w 145"/>
                  <a:gd name="T25" fmla="*/ 129 h 270"/>
                  <a:gd name="T26" fmla="*/ 2 w 145"/>
                  <a:gd name="T27" fmla="*/ 105 h 270"/>
                  <a:gd name="T28" fmla="*/ 0 w 145"/>
                  <a:gd name="T29" fmla="*/ 86 h 270"/>
                  <a:gd name="T30" fmla="*/ 17 w 145"/>
                  <a:gd name="T31" fmla="*/ 44 h 270"/>
                  <a:gd name="T32" fmla="*/ 63 w 145"/>
                  <a:gd name="T33" fmla="*/ 26 h 270"/>
                  <a:gd name="T34" fmla="*/ 63 w 145"/>
                  <a:gd name="T35" fmla="*/ 0 h 270"/>
                  <a:gd name="T36" fmla="*/ 81 w 145"/>
                  <a:gd name="T37" fmla="*/ 0 h 270"/>
                  <a:gd name="T38" fmla="*/ 81 w 145"/>
                  <a:gd name="T39" fmla="*/ 26 h 270"/>
                  <a:gd name="T40" fmla="*/ 123 w 145"/>
                  <a:gd name="T41" fmla="*/ 42 h 270"/>
                  <a:gd name="T42" fmla="*/ 142 w 145"/>
                  <a:gd name="T43" fmla="*/ 80 h 270"/>
                  <a:gd name="T44" fmla="*/ 111 w 145"/>
                  <a:gd name="T45" fmla="*/ 80 h 270"/>
                  <a:gd name="T46" fmla="*/ 102 w 145"/>
                  <a:gd name="T47" fmla="*/ 61 h 270"/>
                  <a:gd name="T48" fmla="*/ 81 w 145"/>
                  <a:gd name="T49" fmla="*/ 50 h 270"/>
                  <a:gd name="T50" fmla="*/ 81 w 145"/>
                  <a:gd name="T51" fmla="*/ 125 h 270"/>
                  <a:gd name="T52" fmla="*/ 132 w 145"/>
                  <a:gd name="T53" fmla="*/ 146 h 270"/>
                  <a:gd name="T54" fmla="*/ 145 w 145"/>
                  <a:gd name="T55" fmla="*/ 183 h 270"/>
                  <a:gd name="T56" fmla="*/ 37 w 145"/>
                  <a:gd name="T57" fmla="*/ 60 h 270"/>
                  <a:gd name="T58" fmla="*/ 27 w 145"/>
                  <a:gd name="T59" fmla="*/ 84 h 270"/>
                  <a:gd name="T60" fmla="*/ 37 w 145"/>
                  <a:gd name="T61" fmla="*/ 108 h 270"/>
                  <a:gd name="T62" fmla="*/ 63 w 145"/>
                  <a:gd name="T63" fmla="*/ 120 h 270"/>
                  <a:gd name="T64" fmla="*/ 63 w 145"/>
                  <a:gd name="T65" fmla="*/ 49 h 270"/>
                  <a:gd name="T66" fmla="*/ 37 w 145"/>
                  <a:gd name="T67" fmla="*/ 60 h 270"/>
                  <a:gd name="T68" fmla="*/ 107 w 145"/>
                  <a:gd name="T69" fmla="*/ 209 h 270"/>
                  <a:gd name="T70" fmla="*/ 117 w 145"/>
                  <a:gd name="T71" fmla="*/ 184 h 270"/>
                  <a:gd name="T72" fmla="*/ 108 w 145"/>
                  <a:gd name="T73" fmla="*/ 162 h 270"/>
                  <a:gd name="T74" fmla="*/ 81 w 145"/>
                  <a:gd name="T75" fmla="*/ 149 h 270"/>
                  <a:gd name="T76" fmla="*/ 81 w 145"/>
                  <a:gd name="T77" fmla="*/ 221 h 270"/>
                  <a:gd name="T78" fmla="*/ 107 w 145"/>
                  <a:gd name="T79" fmla="*/ 209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45" h="270">
                    <a:moveTo>
                      <a:pt x="145" y="183"/>
                    </a:moveTo>
                    <a:cubicBezTo>
                      <a:pt x="145" y="199"/>
                      <a:pt x="139" y="212"/>
                      <a:pt x="128" y="224"/>
                    </a:cubicBezTo>
                    <a:cubicBezTo>
                      <a:pt x="117" y="236"/>
                      <a:pt x="101" y="243"/>
                      <a:pt x="81" y="245"/>
                    </a:cubicBezTo>
                    <a:cubicBezTo>
                      <a:pt x="81" y="270"/>
                      <a:pt x="81" y="270"/>
                      <a:pt x="81" y="270"/>
                    </a:cubicBezTo>
                    <a:cubicBezTo>
                      <a:pt x="63" y="270"/>
                      <a:pt x="63" y="270"/>
                      <a:pt x="63" y="270"/>
                    </a:cubicBezTo>
                    <a:cubicBezTo>
                      <a:pt x="63" y="245"/>
                      <a:pt x="63" y="245"/>
                      <a:pt x="63" y="245"/>
                    </a:cubicBezTo>
                    <a:cubicBezTo>
                      <a:pt x="45" y="243"/>
                      <a:pt x="29" y="238"/>
                      <a:pt x="17" y="228"/>
                    </a:cubicBezTo>
                    <a:cubicBezTo>
                      <a:pt x="6" y="218"/>
                      <a:pt x="0" y="205"/>
                      <a:pt x="0" y="189"/>
                    </a:cubicBezTo>
                    <a:cubicBezTo>
                      <a:pt x="30" y="189"/>
                      <a:pt x="30" y="189"/>
                      <a:pt x="30" y="189"/>
                    </a:cubicBezTo>
                    <a:cubicBezTo>
                      <a:pt x="31" y="198"/>
                      <a:pt x="34" y="205"/>
                      <a:pt x="39" y="211"/>
                    </a:cubicBezTo>
                    <a:cubicBezTo>
                      <a:pt x="45" y="217"/>
                      <a:pt x="53" y="220"/>
                      <a:pt x="63" y="221"/>
                    </a:cubicBezTo>
                    <a:cubicBezTo>
                      <a:pt x="63" y="145"/>
                      <a:pt x="63" y="145"/>
                      <a:pt x="63" y="145"/>
                    </a:cubicBezTo>
                    <a:cubicBezTo>
                      <a:pt x="42" y="140"/>
                      <a:pt x="27" y="135"/>
                      <a:pt x="20" y="129"/>
                    </a:cubicBezTo>
                    <a:cubicBezTo>
                      <a:pt x="10" y="121"/>
                      <a:pt x="4" y="113"/>
                      <a:pt x="2" y="105"/>
                    </a:cubicBezTo>
                    <a:cubicBezTo>
                      <a:pt x="1" y="99"/>
                      <a:pt x="0" y="93"/>
                      <a:pt x="0" y="86"/>
                    </a:cubicBezTo>
                    <a:cubicBezTo>
                      <a:pt x="0" y="69"/>
                      <a:pt x="5" y="55"/>
                      <a:pt x="17" y="44"/>
                    </a:cubicBezTo>
                    <a:cubicBezTo>
                      <a:pt x="28" y="33"/>
                      <a:pt x="44" y="27"/>
                      <a:pt x="63" y="26"/>
                    </a:cubicBezTo>
                    <a:cubicBezTo>
                      <a:pt x="63" y="0"/>
                      <a:pt x="63" y="0"/>
                      <a:pt x="63" y="0"/>
                    </a:cubicBezTo>
                    <a:cubicBezTo>
                      <a:pt x="81" y="0"/>
                      <a:pt x="81" y="0"/>
                      <a:pt x="81" y="0"/>
                    </a:cubicBezTo>
                    <a:cubicBezTo>
                      <a:pt x="81" y="26"/>
                      <a:pt x="81" y="26"/>
                      <a:pt x="81" y="26"/>
                    </a:cubicBezTo>
                    <a:cubicBezTo>
                      <a:pt x="98" y="27"/>
                      <a:pt x="112" y="33"/>
                      <a:pt x="123" y="42"/>
                    </a:cubicBezTo>
                    <a:cubicBezTo>
                      <a:pt x="134" y="51"/>
                      <a:pt x="140" y="64"/>
                      <a:pt x="142" y="80"/>
                    </a:cubicBezTo>
                    <a:cubicBezTo>
                      <a:pt x="111" y="80"/>
                      <a:pt x="111" y="80"/>
                      <a:pt x="111" y="80"/>
                    </a:cubicBezTo>
                    <a:cubicBezTo>
                      <a:pt x="110" y="73"/>
                      <a:pt x="107" y="67"/>
                      <a:pt x="102" y="61"/>
                    </a:cubicBezTo>
                    <a:cubicBezTo>
                      <a:pt x="97" y="56"/>
                      <a:pt x="89" y="52"/>
                      <a:pt x="81" y="50"/>
                    </a:cubicBezTo>
                    <a:cubicBezTo>
                      <a:pt x="81" y="125"/>
                      <a:pt x="81" y="125"/>
                      <a:pt x="81" y="125"/>
                    </a:cubicBezTo>
                    <a:cubicBezTo>
                      <a:pt x="106" y="130"/>
                      <a:pt x="123" y="137"/>
                      <a:pt x="132" y="146"/>
                    </a:cubicBezTo>
                    <a:cubicBezTo>
                      <a:pt x="140" y="155"/>
                      <a:pt x="145" y="168"/>
                      <a:pt x="145" y="183"/>
                    </a:cubicBezTo>
                    <a:close/>
                    <a:moveTo>
                      <a:pt x="37" y="60"/>
                    </a:moveTo>
                    <a:cubicBezTo>
                      <a:pt x="31" y="66"/>
                      <a:pt x="27" y="74"/>
                      <a:pt x="27" y="84"/>
                    </a:cubicBezTo>
                    <a:cubicBezTo>
                      <a:pt x="27" y="95"/>
                      <a:pt x="30" y="103"/>
                      <a:pt x="37" y="108"/>
                    </a:cubicBezTo>
                    <a:cubicBezTo>
                      <a:pt x="43" y="113"/>
                      <a:pt x="52" y="117"/>
                      <a:pt x="63" y="120"/>
                    </a:cubicBezTo>
                    <a:cubicBezTo>
                      <a:pt x="63" y="49"/>
                      <a:pt x="63" y="49"/>
                      <a:pt x="63" y="49"/>
                    </a:cubicBezTo>
                    <a:cubicBezTo>
                      <a:pt x="52" y="50"/>
                      <a:pt x="44" y="54"/>
                      <a:pt x="37" y="60"/>
                    </a:cubicBezTo>
                    <a:close/>
                    <a:moveTo>
                      <a:pt x="107" y="209"/>
                    </a:moveTo>
                    <a:cubicBezTo>
                      <a:pt x="114" y="202"/>
                      <a:pt x="117" y="194"/>
                      <a:pt x="117" y="184"/>
                    </a:cubicBezTo>
                    <a:cubicBezTo>
                      <a:pt x="117" y="174"/>
                      <a:pt x="114" y="167"/>
                      <a:pt x="108" y="162"/>
                    </a:cubicBezTo>
                    <a:cubicBezTo>
                      <a:pt x="101" y="157"/>
                      <a:pt x="92" y="153"/>
                      <a:pt x="81" y="149"/>
                    </a:cubicBezTo>
                    <a:cubicBezTo>
                      <a:pt x="81" y="221"/>
                      <a:pt x="81" y="221"/>
                      <a:pt x="81" y="221"/>
                    </a:cubicBezTo>
                    <a:cubicBezTo>
                      <a:pt x="92" y="220"/>
                      <a:pt x="101" y="216"/>
                      <a:pt x="107" y="209"/>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56" name="iṣ1îďê"/>
              <p:cNvSpPr/>
              <p:nvPr/>
            </p:nvSpPr>
            <p:spPr bwMode="auto">
              <a:xfrm>
                <a:off x="5257801" y="2025651"/>
                <a:ext cx="465138" cy="461963"/>
              </a:xfrm>
              <a:custGeom>
                <a:avLst/>
                <a:gdLst>
                  <a:gd name="T0" fmla="*/ 199 w 398"/>
                  <a:gd name="T1" fmla="*/ 397 h 397"/>
                  <a:gd name="T2" fmla="*/ 0 w 398"/>
                  <a:gd name="T3" fmla="*/ 198 h 397"/>
                  <a:gd name="T4" fmla="*/ 199 w 398"/>
                  <a:gd name="T5" fmla="*/ 0 h 397"/>
                  <a:gd name="T6" fmla="*/ 398 w 398"/>
                  <a:gd name="T7" fmla="*/ 198 h 397"/>
                  <a:gd name="T8" fmla="*/ 199 w 398"/>
                  <a:gd name="T9" fmla="*/ 397 h 397"/>
                  <a:gd name="T10" fmla="*/ 199 w 398"/>
                  <a:gd name="T11" fmla="*/ 20 h 397"/>
                  <a:gd name="T12" fmla="*/ 20 w 398"/>
                  <a:gd name="T13" fmla="*/ 198 h 397"/>
                  <a:gd name="T14" fmla="*/ 199 w 398"/>
                  <a:gd name="T15" fmla="*/ 377 h 397"/>
                  <a:gd name="T16" fmla="*/ 378 w 398"/>
                  <a:gd name="T17" fmla="*/ 198 h 397"/>
                  <a:gd name="T18" fmla="*/ 199 w 398"/>
                  <a:gd name="T19" fmla="*/ 20 h 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98" h="397">
                    <a:moveTo>
                      <a:pt x="199" y="397"/>
                    </a:moveTo>
                    <a:cubicBezTo>
                      <a:pt x="90" y="397"/>
                      <a:pt x="0" y="308"/>
                      <a:pt x="0" y="198"/>
                    </a:cubicBezTo>
                    <a:cubicBezTo>
                      <a:pt x="0" y="89"/>
                      <a:pt x="90" y="0"/>
                      <a:pt x="199" y="0"/>
                    </a:cubicBezTo>
                    <a:cubicBezTo>
                      <a:pt x="309" y="0"/>
                      <a:pt x="398" y="89"/>
                      <a:pt x="398" y="198"/>
                    </a:cubicBezTo>
                    <a:cubicBezTo>
                      <a:pt x="398" y="308"/>
                      <a:pt x="309" y="397"/>
                      <a:pt x="199" y="397"/>
                    </a:cubicBezTo>
                    <a:close/>
                    <a:moveTo>
                      <a:pt x="199" y="20"/>
                    </a:moveTo>
                    <a:cubicBezTo>
                      <a:pt x="101" y="20"/>
                      <a:pt x="20" y="100"/>
                      <a:pt x="20" y="198"/>
                    </a:cubicBezTo>
                    <a:cubicBezTo>
                      <a:pt x="20" y="297"/>
                      <a:pt x="101" y="377"/>
                      <a:pt x="199" y="377"/>
                    </a:cubicBezTo>
                    <a:cubicBezTo>
                      <a:pt x="298" y="377"/>
                      <a:pt x="378" y="297"/>
                      <a:pt x="378" y="198"/>
                    </a:cubicBezTo>
                    <a:cubicBezTo>
                      <a:pt x="378" y="100"/>
                      <a:pt x="298" y="20"/>
                      <a:pt x="199" y="2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grpSp>
      </p:gr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1057"/>
                                        </p:tgtEl>
                                        <p:attrNameLst>
                                          <p:attrName>style.visibility</p:attrName>
                                        </p:attrNameLst>
                                      </p:cBhvr>
                                      <p:to>
                                        <p:strVal val="visible"/>
                                      </p:to>
                                    </p:set>
                                    <p:anim calcmode="lin" valueType="num">
                                      <p:cBhvr additive="base">
                                        <p:cTn id="12" dur="500" fill="hold"/>
                                        <p:tgtEl>
                                          <p:spTgt spid="1057"/>
                                        </p:tgtEl>
                                        <p:attrNameLst>
                                          <p:attrName>ppt_x</p:attrName>
                                        </p:attrNameLst>
                                      </p:cBhvr>
                                      <p:tavLst>
                                        <p:tav tm="0">
                                          <p:val>
                                            <p:strVal val="0-#ppt_w/2"/>
                                          </p:val>
                                        </p:tav>
                                        <p:tav tm="100000">
                                          <p:val>
                                            <p:strVal val="#ppt_x"/>
                                          </p:val>
                                        </p:tav>
                                      </p:tavLst>
                                    </p:anim>
                                    <p:anim calcmode="lin" valueType="num">
                                      <p:cBhvr additive="base">
                                        <p:cTn id="13" dur="500" fill="hold"/>
                                        <p:tgtEl>
                                          <p:spTgt spid="1057"/>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2" fill="hold" nodeType="clickEffect">
                                  <p:stCondLst>
                                    <p:cond delay="0"/>
                                  </p:stCondLst>
                                  <p:childTnLst>
                                    <p:set>
                                      <p:cBhvr>
                                        <p:cTn id="17" dur="1" fill="hold">
                                          <p:stCondLst>
                                            <p:cond delay="0"/>
                                          </p:stCondLst>
                                        </p:cTn>
                                        <p:tgtEl>
                                          <p:spTgt spid="1058"/>
                                        </p:tgtEl>
                                        <p:attrNameLst>
                                          <p:attrName>style.visibility</p:attrName>
                                        </p:attrNameLst>
                                      </p:cBhvr>
                                      <p:to>
                                        <p:strVal val="visible"/>
                                      </p:to>
                                    </p:set>
                                    <p:anim calcmode="lin" valueType="num">
                                      <p:cBhvr additive="base">
                                        <p:cTn id="18" dur="500" fill="hold"/>
                                        <p:tgtEl>
                                          <p:spTgt spid="1058"/>
                                        </p:tgtEl>
                                        <p:attrNameLst>
                                          <p:attrName>ppt_x</p:attrName>
                                        </p:attrNameLst>
                                      </p:cBhvr>
                                      <p:tavLst>
                                        <p:tav tm="0">
                                          <p:val>
                                            <p:strVal val="1+#ppt_w/2"/>
                                          </p:val>
                                        </p:tav>
                                        <p:tav tm="100000">
                                          <p:val>
                                            <p:strVal val="#ppt_x"/>
                                          </p:val>
                                        </p:tav>
                                      </p:tavLst>
                                    </p:anim>
                                    <p:anim calcmode="lin" valueType="num">
                                      <p:cBhvr additive="base">
                                        <p:cTn id="19" dur="500" fill="hold"/>
                                        <p:tgtEl>
                                          <p:spTgt spid="105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ldLvl="0" animBg="1"/>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3493921" y="1188116"/>
            <a:ext cx="5210068" cy="4681298"/>
            <a:chOff x="3493921" y="1188116"/>
            <a:chExt cx="5210068" cy="4681298"/>
          </a:xfrm>
        </p:grpSpPr>
        <p:sp>
          <p:nvSpPr>
            <p:cNvPr id="12" name="íşlïḍè"/>
            <p:cNvSpPr txBox="1"/>
            <p:nvPr/>
          </p:nvSpPr>
          <p:spPr>
            <a:xfrm>
              <a:off x="3965621" y="1188116"/>
              <a:ext cx="4287076" cy="419100"/>
            </a:xfrm>
            <a:prstGeom prst="rect">
              <a:avLst/>
            </a:prstGeom>
            <a:noFill/>
          </p:spPr>
          <p:txBody>
            <a:bodyPr wrap="square" lIns="91440" tIns="45720" rIns="91440" bIns="45720" anchor="ctr">
              <a:noAutofit/>
            </a:bodyPr>
            <a:lstStyle/>
            <a:p>
              <a:pPr algn="ctr"/>
              <a:r>
                <a:rPr lang="en-US" altLang="zh-CN" sz="2400" b="1" dirty="0"/>
                <a:t>3.3 </a:t>
              </a:r>
              <a:r>
                <a:rPr lang="zh-CN" altLang="en-US" sz="2400" b="1" dirty="0"/>
                <a:t>点对点协议</a:t>
              </a:r>
              <a:endParaRPr lang="en-US" altLang="zh-CN" sz="2400" b="1" dirty="0"/>
            </a:p>
          </p:txBody>
        </p:sp>
        <p:grpSp>
          <p:nvGrpSpPr>
            <p:cNvPr id="6" name="组合 5"/>
            <p:cNvGrpSpPr/>
            <p:nvPr/>
          </p:nvGrpSpPr>
          <p:grpSpPr>
            <a:xfrm>
              <a:off x="3493921" y="1864102"/>
              <a:ext cx="5210068" cy="595554"/>
              <a:chOff x="1912019" y="2200834"/>
              <a:chExt cx="4962513" cy="595554"/>
            </a:xfrm>
          </p:grpSpPr>
          <p:sp>
            <p:nvSpPr>
              <p:cNvPr id="5" name="平行四边形 4"/>
              <p:cNvSpPr/>
              <p:nvPr/>
            </p:nvSpPr>
            <p:spPr>
              <a:xfrm>
                <a:off x="1912019" y="2200834"/>
                <a:ext cx="828092" cy="595554"/>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latin typeface="Impact" panose="020B0806030902050204" pitchFamily="34" charset="0"/>
                  </a:rPr>
                  <a:t>01</a:t>
                </a:r>
                <a:endParaRPr lang="zh-CN" altLang="en-US" sz="2800" dirty="0">
                  <a:latin typeface="Impact" panose="020B0806030902050204" pitchFamily="34" charset="0"/>
                </a:endParaRPr>
              </a:p>
            </p:txBody>
          </p:sp>
          <p:sp>
            <p:nvSpPr>
              <p:cNvPr id="25" name="平行四边形 24"/>
              <p:cNvSpPr/>
              <p:nvPr/>
            </p:nvSpPr>
            <p:spPr>
              <a:xfrm>
                <a:off x="2587456" y="2200834"/>
                <a:ext cx="4287076" cy="595554"/>
              </a:xfrm>
              <a:prstGeom prst="parallelogram">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200" b="1" dirty="0">
                    <a:solidFill>
                      <a:schemeClr val="tx1"/>
                    </a:solidFill>
                    <a:latin typeface="Impact" panose="020B0806030902050204" pitchFamily="34" charset="0"/>
                  </a:rPr>
                  <a:t>点对点协议</a:t>
                </a:r>
                <a:r>
                  <a:rPr lang="en-US" altLang="zh-CN" sz="2200" b="1" dirty="0">
                    <a:solidFill>
                      <a:schemeClr val="tx1"/>
                    </a:solidFill>
                    <a:latin typeface="+mn-ea"/>
                  </a:rPr>
                  <a:t>PPP</a:t>
                </a:r>
                <a:r>
                  <a:rPr lang="zh-CN" altLang="en-US" sz="2200" b="1" dirty="0">
                    <a:solidFill>
                      <a:schemeClr val="tx1"/>
                    </a:solidFill>
                    <a:latin typeface="Impact" panose="020B0806030902050204" pitchFamily="34" charset="0"/>
                  </a:rPr>
                  <a:t>概述</a:t>
                </a:r>
                <a:endParaRPr lang="zh-CN" altLang="en-US" sz="2200" b="1" dirty="0">
                  <a:solidFill>
                    <a:schemeClr val="tx1"/>
                  </a:solidFill>
                  <a:latin typeface="Impact" panose="020B0806030902050204" pitchFamily="34" charset="0"/>
                </a:endParaRPr>
              </a:p>
            </p:txBody>
          </p:sp>
        </p:grpSp>
        <p:grpSp>
          <p:nvGrpSpPr>
            <p:cNvPr id="32" name="组合 31"/>
            <p:cNvGrpSpPr/>
            <p:nvPr/>
          </p:nvGrpSpPr>
          <p:grpSpPr>
            <a:xfrm>
              <a:off x="3493921" y="2716542"/>
              <a:ext cx="5210068" cy="595554"/>
              <a:chOff x="1912018" y="3390006"/>
              <a:chExt cx="4962511" cy="595554"/>
            </a:xfrm>
          </p:grpSpPr>
          <p:sp>
            <p:nvSpPr>
              <p:cNvPr id="27" name="平行四边形 26"/>
              <p:cNvSpPr/>
              <p:nvPr/>
            </p:nvSpPr>
            <p:spPr>
              <a:xfrm>
                <a:off x="1912018" y="3390006"/>
                <a:ext cx="828092" cy="595554"/>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latin typeface="Impact" panose="020B0806030902050204" pitchFamily="34" charset="0"/>
                  </a:rPr>
                  <a:t>02</a:t>
                </a:r>
                <a:endParaRPr lang="zh-CN" altLang="en-US" sz="2800" dirty="0">
                  <a:latin typeface="Impact" panose="020B0806030902050204" pitchFamily="34" charset="0"/>
                </a:endParaRPr>
              </a:p>
            </p:txBody>
          </p:sp>
          <p:sp>
            <p:nvSpPr>
              <p:cNvPr id="28" name="平行四边形 27"/>
              <p:cNvSpPr/>
              <p:nvPr/>
            </p:nvSpPr>
            <p:spPr>
              <a:xfrm>
                <a:off x="2587454" y="3390006"/>
                <a:ext cx="4287075" cy="595554"/>
              </a:xfrm>
              <a:prstGeom prst="parallelogram">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200" b="1" dirty="0">
                    <a:solidFill>
                      <a:schemeClr val="tx1"/>
                    </a:solidFill>
                    <a:latin typeface="+mn-ea"/>
                  </a:rPr>
                  <a:t>PPP</a:t>
                </a:r>
                <a:r>
                  <a:rPr lang="zh-CN" altLang="en-US" sz="2200" b="1" dirty="0">
                    <a:solidFill>
                      <a:schemeClr val="tx1"/>
                    </a:solidFill>
                    <a:latin typeface="+mn-ea"/>
                  </a:rPr>
                  <a:t>的帧格式</a:t>
                </a:r>
                <a:endParaRPr lang="zh-CN" altLang="en-US" sz="2200" b="1" dirty="0">
                  <a:solidFill>
                    <a:schemeClr val="tx1"/>
                  </a:solidFill>
                  <a:latin typeface="+mn-ea"/>
                </a:endParaRPr>
              </a:p>
            </p:txBody>
          </p:sp>
        </p:grpSp>
        <p:grpSp>
          <p:nvGrpSpPr>
            <p:cNvPr id="10" name="组合 9"/>
            <p:cNvGrpSpPr/>
            <p:nvPr/>
          </p:nvGrpSpPr>
          <p:grpSpPr>
            <a:xfrm>
              <a:off x="3493921" y="3568982"/>
              <a:ext cx="5210068" cy="595554"/>
              <a:chOff x="1912018" y="3390006"/>
              <a:chExt cx="5210068" cy="595554"/>
            </a:xfrm>
          </p:grpSpPr>
          <p:sp>
            <p:nvSpPr>
              <p:cNvPr id="11" name="平行四边形 10"/>
              <p:cNvSpPr/>
              <p:nvPr/>
            </p:nvSpPr>
            <p:spPr>
              <a:xfrm>
                <a:off x="1912018" y="3390006"/>
                <a:ext cx="828092" cy="595554"/>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latin typeface="Impact" panose="020B0806030902050204" pitchFamily="34" charset="0"/>
                  </a:rPr>
                  <a:t>03</a:t>
                </a:r>
                <a:endParaRPr lang="zh-CN" altLang="en-US" sz="2800" dirty="0">
                  <a:latin typeface="Impact" panose="020B0806030902050204" pitchFamily="34" charset="0"/>
                </a:endParaRPr>
              </a:p>
            </p:txBody>
          </p:sp>
          <p:sp>
            <p:nvSpPr>
              <p:cNvPr id="13" name="平行四边形 12"/>
              <p:cNvSpPr/>
              <p:nvPr/>
            </p:nvSpPr>
            <p:spPr>
              <a:xfrm>
                <a:off x="2587454" y="3390006"/>
                <a:ext cx="4534632" cy="595554"/>
              </a:xfrm>
              <a:prstGeom prst="parallelogram">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200" b="1" dirty="0">
                    <a:solidFill>
                      <a:schemeClr val="tx1"/>
                    </a:solidFill>
                    <a:latin typeface="+mn-ea"/>
                  </a:rPr>
                  <a:t>PPP</a:t>
                </a:r>
                <a:r>
                  <a:rPr lang="zh-CN" altLang="en-US" sz="2200" b="1" dirty="0">
                    <a:solidFill>
                      <a:schemeClr val="tx1"/>
                    </a:solidFill>
                    <a:latin typeface="+mn-ea"/>
                  </a:rPr>
                  <a:t>帧的透明传输</a:t>
                </a:r>
                <a:endParaRPr lang="zh-CN" altLang="en-US" sz="2200" b="1" dirty="0">
                  <a:solidFill>
                    <a:schemeClr val="tx1"/>
                  </a:solidFill>
                  <a:latin typeface="+mn-ea"/>
                </a:endParaRPr>
              </a:p>
            </p:txBody>
          </p:sp>
        </p:grpSp>
        <p:grpSp>
          <p:nvGrpSpPr>
            <p:cNvPr id="14" name="组合 13"/>
            <p:cNvGrpSpPr/>
            <p:nvPr/>
          </p:nvGrpSpPr>
          <p:grpSpPr>
            <a:xfrm>
              <a:off x="3493921" y="4421422"/>
              <a:ext cx="5210068" cy="595554"/>
              <a:chOff x="1912018" y="3390006"/>
              <a:chExt cx="5210068" cy="595554"/>
            </a:xfrm>
          </p:grpSpPr>
          <p:sp>
            <p:nvSpPr>
              <p:cNvPr id="15" name="平行四边形 14"/>
              <p:cNvSpPr/>
              <p:nvPr/>
            </p:nvSpPr>
            <p:spPr>
              <a:xfrm>
                <a:off x="1912018" y="3390006"/>
                <a:ext cx="828092" cy="595554"/>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latin typeface="Impact" panose="020B0806030902050204" pitchFamily="34" charset="0"/>
                  </a:rPr>
                  <a:t>04</a:t>
                </a:r>
                <a:endParaRPr lang="zh-CN" altLang="en-US" sz="2800" dirty="0">
                  <a:latin typeface="Impact" panose="020B0806030902050204" pitchFamily="34" charset="0"/>
                </a:endParaRPr>
              </a:p>
            </p:txBody>
          </p:sp>
          <p:sp>
            <p:nvSpPr>
              <p:cNvPr id="16" name="平行四边形 15"/>
              <p:cNvSpPr/>
              <p:nvPr/>
            </p:nvSpPr>
            <p:spPr>
              <a:xfrm>
                <a:off x="2587454" y="3390006"/>
                <a:ext cx="4534632" cy="595554"/>
              </a:xfrm>
              <a:prstGeom prst="parallelogram">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200" b="1" dirty="0">
                    <a:solidFill>
                      <a:schemeClr val="tx1"/>
                    </a:solidFill>
                    <a:latin typeface="+mn-ea"/>
                  </a:rPr>
                  <a:t>PPP</a:t>
                </a:r>
                <a:r>
                  <a:rPr lang="zh-CN" altLang="en-US" sz="2200" b="1" dirty="0">
                    <a:solidFill>
                      <a:schemeClr val="tx1"/>
                    </a:solidFill>
                    <a:latin typeface="+mn-ea"/>
                  </a:rPr>
                  <a:t>帧的差错检测</a:t>
                </a:r>
                <a:endParaRPr lang="zh-CN" altLang="en-US" sz="2200" b="1" dirty="0">
                  <a:solidFill>
                    <a:schemeClr val="tx1"/>
                  </a:solidFill>
                  <a:latin typeface="+mn-ea"/>
                </a:endParaRPr>
              </a:p>
            </p:txBody>
          </p:sp>
        </p:grpSp>
        <p:grpSp>
          <p:nvGrpSpPr>
            <p:cNvPr id="17" name="组合 16"/>
            <p:cNvGrpSpPr/>
            <p:nvPr/>
          </p:nvGrpSpPr>
          <p:grpSpPr>
            <a:xfrm>
              <a:off x="3493921" y="5273860"/>
              <a:ext cx="5210068" cy="595554"/>
              <a:chOff x="1912018" y="3390006"/>
              <a:chExt cx="5210068" cy="595554"/>
            </a:xfrm>
          </p:grpSpPr>
          <p:sp>
            <p:nvSpPr>
              <p:cNvPr id="18" name="平行四边形 17"/>
              <p:cNvSpPr/>
              <p:nvPr/>
            </p:nvSpPr>
            <p:spPr>
              <a:xfrm>
                <a:off x="1912018" y="3390006"/>
                <a:ext cx="828092" cy="595554"/>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latin typeface="Impact" panose="020B0806030902050204" pitchFamily="34" charset="0"/>
                  </a:rPr>
                  <a:t>05</a:t>
                </a:r>
                <a:endParaRPr lang="zh-CN" altLang="en-US" sz="2800" dirty="0">
                  <a:latin typeface="Impact" panose="020B0806030902050204" pitchFamily="34" charset="0"/>
                </a:endParaRPr>
              </a:p>
            </p:txBody>
          </p:sp>
          <p:sp>
            <p:nvSpPr>
              <p:cNvPr id="19" name="平行四边形 18"/>
              <p:cNvSpPr/>
              <p:nvPr/>
            </p:nvSpPr>
            <p:spPr>
              <a:xfrm>
                <a:off x="2587454" y="3390006"/>
                <a:ext cx="4534632" cy="595554"/>
              </a:xfrm>
              <a:prstGeom prst="parallelogram">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200" b="1" dirty="0">
                    <a:solidFill>
                      <a:schemeClr val="tx1"/>
                    </a:solidFill>
                    <a:latin typeface="+mn-ea"/>
                  </a:rPr>
                  <a:t>PPP</a:t>
                </a:r>
                <a:r>
                  <a:rPr lang="zh-CN" altLang="en-US" sz="2200" b="1" dirty="0">
                    <a:solidFill>
                      <a:schemeClr val="tx1"/>
                    </a:solidFill>
                    <a:latin typeface="+mn-ea"/>
                  </a:rPr>
                  <a:t>的工作状态</a:t>
                </a:r>
                <a:endParaRPr lang="zh-CN" altLang="en-US" sz="2200" b="1" dirty="0">
                  <a:solidFill>
                    <a:schemeClr val="tx1"/>
                  </a:solidFill>
                  <a:latin typeface="+mn-ea"/>
                </a:endParaRP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04800" y="749300"/>
            <a:ext cx="6192344" cy="400110"/>
            <a:chOff x="424117" y="898245"/>
            <a:chExt cx="6192344" cy="400110"/>
          </a:xfrm>
        </p:grpSpPr>
        <p:sp>
          <p:nvSpPr>
            <p:cNvPr id="2" name="平行四边形 1"/>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p:cNvSpPr txBox="1"/>
            <p:nvPr/>
          </p:nvSpPr>
          <p:spPr>
            <a:xfrm>
              <a:off x="1052423" y="898245"/>
              <a:ext cx="5564038" cy="400110"/>
            </a:xfrm>
            <a:prstGeom prst="rect">
              <a:avLst/>
            </a:prstGeom>
            <a:noFill/>
          </p:spPr>
          <p:txBody>
            <a:bodyPr wrap="square" rtlCol="0">
              <a:spAutoFit/>
            </a:bodyPr>
            <a:lstStyle/>
            <a:p>
              <a:r>
                <a:rPr lang="en-US" altLang="zh-CN" sz="2000" b="1" dirty="0"/>
                <a:t>CSMA/CD</a:t>
              </a:r>
              <a:r>
                <a:rPr lang="zh-CN" altLang="en-US" sz="2000" b="1" dirty="0"/>
                <a:t>协议的基本原理</a:t>
              </a:r>
              <a:endParaRPr lang="en-US" altLang="zh-CN" sz="2000" b="1" dirty="0"/>
            </a:p>
          </p:txBody>
        </p:sp>
      </p:grpSp>
      <p:grpSp>
        <p:nvGrpSpPr>
          <p:cNvPr id="5" name="组合 4"/>
          <p:cNvGrpSpPr/>
          <p:nvPr/>
        </p:nvGrpSpPr>
        <p:grpSpPr>
          <a:xfrm>
            <a:off x="4462359" y="730007"/>
            <a:ext cx="2153414" cy="461665"/>
            <a:chOff x="4462359" y="730007"/>
            <a:chExt cx="2153414" cy="461665"/>
          </a:xfrm>
        </p:grpSpPr>
        <p:sp>
          <p:nvSpPr>
            <p:cNvPr id="6" name="矩形 5"/>
            <p:cNvSpPr/>
            <p:nvPr/>
          </p:nvSpPr>
          <p:spPr>
            <a:xfrm>
              <a:off x="4462359" y="757078"/>
              <a:ext cx="2153414" cy="400110"/>
            </a:xfrm>
            <a:prstGeom prst="rect">
              <a:avLst/>
            </a:prstGeom>
            <a:solidFill>
              <a:schemeClr val="accent4"/>
            </a:solidFill>
            <a:ln>
              <a:solidFill>
                <a:schemeClr val="accent4"/>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b="1" dirty="0"/>
            </a:p>
          </p:txBody>
        </p:sp>
        <p:sp>
          <p:nvSpPr>
            <p:cNvPr id="8" name="文本框 7"/>
            <p:cNvSpPr txBox="1"/>
            <p:nvPr/>
          </p:nvSpPr>
          <p:spPr>
            <a:xfrm>
              <a:off x="4473322" y="772467"/>
              <a:ext cx="1598556" cy="400110"/>
            </a:xfrm>
            <a:prstGeom prst="rect">
              <a:avLst/>
            </a:prstGeom>
            <a:noFill/>
          </p:spPr>
          <p:txBody>
            <a:bodyPr wrap="square" rtlCol="0">
              <a:spAutoFit/>
            </a:bodyPr>
            <a:lstStyle/>
            <a:p>
              <a:pPr algn="ctr"/>
              <a:r>
                <a:rPr lang="zh-CN" altLang="en-US" sz="2000" b="1" dirty="0">
                  <a:solidFill>
                    <a:schemeClr val="bg1"/>
                  </a:solidFill>
                </a:rPr>
                <a:t>多址接入</a:t>
              </a:r>
              <a:endParaRPr lang="zh-CN" altLang="en-US" sz="2000" b="1" dirty="0">
                <a:solidFill>
                  <a:schemeClr val="bg1"/>
                </a:solidFill>
              </a:endParaRPr>
            </a:p>
          </p:txBody>
        </p:sp>
        <p:sp>
          <p:nvSpPr>
            <p:cNvPr id="41" name="文本框 40"/>
            <p:cNvSpPr txBox="1"/>
            <p:nvPr/>
          </p:nvSpPr>
          <p:spPr>
            <a:xfrm>
              <a:off x="5708713" y="730007"/>
              <a:ext cx="383192" cy="461665"/>
            </a:xfrm>
            <a:prstGeom prst="rect">
              <a:avLst/>
            </a:prstGeom>
            <a:noFill/>
          </p:spPr>
          <p:txBody>
            <a:bodyPr wrap="square">
              <a:spAutoFit/>
            </a:bodyPr>
            <a:lstStyle/>
            <a:p>
              <a:r>
                <a:rPr lang="en-US" altLang="zh-CN" sz="2400" b="1" dirty="0">
                  <a:solidFill>
                    <a:schemeClr val="bg1"/>
                  </a:solidFill>
                  <a:latin typeface="Arial Narrow" panose="020B0606020202030204" charset="0"/>
                </a:rPr>
                <a:t>M</a:t>
              </a:r>
              <a:endParaRPr lang="zh-CN" altLang="en-US" sz="2400" dirty="0">
                <a:solidFill>
                  <a:schemeClr val="bg1"/>
                </a:solidFill>
              </a:endParaRPr>
            </a:p>
          </p:txBody>
        </p:sp>
        <p:sp>
          <p:nvSpPr>
            <p:cNvPr id="54" name="文本框 53"/>
            <p:cNvSpPr txBox="1"/>
            <p:nvPr/>
          </p:nvSpPr>
          <p:spPr>
            <a:xfrm>
              <a:off x="5948810" y="730007"/>
              <a:ext cx="383192" cy="461665"/>
            </a:xfrm>
            <a:prstGeom prst="rect">
              <a:avLst/>
            </a:prstGeom>
            <a:noFill/>
          </p:spPr>
          <p:txBody>
            <a:bodyPr wrap="square">
              <a:spAutoFit/>
            </a:bodyPr>
            <a:lstStyle/>
            <a:p>
              <a:r>
                <a:rPr lang="en-US" altLang="zh-CN" sz="2400" b="1" dirty="0">
                  <a:solidFill>
                    <a:schemeClr val="bg1"/>
                  </a:solidFill>
                  <a:latin typeface="Arial Narrow" panose="020B0606020202030204" charset="0"/>
                </a:rPr>
                <a:t>A</a:t>
              </a:r>
              <a:endParaRPr lang="zh-CN" altLang="en-US" sz="2400" dirty="0">
                <a:solidFill>
                  <a:schemeClr val="bg1"/>
                </a:solidFill>
              </a:endParaRPr>
            </a:p>
          </p:txBody>
        </p:sp>
      </p:grpSp>
      <p:grpSp>
        <p:nvGrpSpPr>
          <p:cNvPr id="7" name="组合 6"/>
          <p:cNvGrpSpPr/>
          <p:nvPr/>
        </p:nvGrpSpPr>
        <p:grpSpPr>
          <a:xfrm>
            <a:off x="7094783" y="730441"/>
            <a:ext cx="2153414" cy="461665"/>
            <a:chOff x="7094783" y="730441"/>
            <a:chExt cx="2153414" cy="461665"/>
          </a:xfrm>
        </p:grpSpPr>
        <p:sp>
          <p:nvSpPr>
            <p:cNvPr id="56" name="矩形 55"/>
            <p:cNvSpPr/>
            <p:nvPr/>
          </p:nvSpPr>
          <p:spPr>
            <a:xfrm>
              <a:off x="7094783" y="757078"/>
              <a:ext cx="2153414" cy="400110"/>
            </a:xfrm>
            <a:prstGeom prst="rect">
              <a:avLst/>
            </a:prstGeom>
            <a:solidFill>
              <a:schemeClr val="accent3"/>
            </a:solidFill>
            <a:ln>
              <a:solidFill>
                <a:schemeClr val="accent3"/>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59" name="文本框 58"/>
            <p:cNvSpPr txBox="1"/>
            <p:nvPr/>
          </p:nvSpPr>
          <p:spPr>
            <a:xfrm>
              <a:off x="7236053" y="772467"/>
              <a:ext cx="1598556" cy="400110"/>
            </a:xfrm>
            <a:prstGeom prst="rect">
              <a:avLst/>
            </a:prstGeom>
            <a:noFill/>
          </p:spPr>
          <p:txBody>
            <a:bodyPr wrap="square" rtlCol="0">
              <a:spAutoFit/>
            </a:bodyPr>
            <a:lstStyle/>
            <a:p>
              <a:pPr algn="ctr"/>
              <a:r>
                <a:rPr lang="zh-CN" altLang="en-US" sz="2000" b="1" dirty="0">
                  <a:solidFill>
                    <a:schemeClr val="bg1"/>
                  </a:solidFill>
                </a:rPr>
                <a:t>载波监听</a:t>
              </a:r>
              <a:endParaRPr lang="zh-CN" altLang="en-US" sz="2000" b="1" dirty="0">
                <a:solidFill>
                  <a:schemeClr val="bg1"/>
                </a:solidFill>
              </a:endParaRPr>
            </a:p>
          </p:txBody>
        </p:sp>
        <p:sp>
          <p:nvSpPr>
            <p:cNvPr id="38" name="文本框 37"/>
            <p:cNvSpPr txBox="1"/>
            <p:nvPr/>
          </p:nvSpPr>
          <p:spPr>
            <a:xfrm>
              <a:off x="8481180" y="730441"/>
              <a:ext cx="383192" cy="461665"/>
            </a:xfrm>
            <a:prstGeom prst="rect">
              <a:avLst/>
            </a:prstGeom>
            <a:noFill/>
          </p:spPr>
          <p:txBody>
            <a:bodyPr wrap="square">
              <a:spAutoFit/>
            </a:bodyPr>
            <a:lstStyle/>
            <a:p>
              <a:r>
                <a:rPr lang="en-US" altLang="zh-CN" sz="2400" b="1" dirty="0">
                  <a:solidFill>
                    <a:schemeClr val="bg1"/>
                  </a:solidFill>
                  <a:latin typeface="Arial Narrow" panose="020B0606020202030204" charset="0"/>
                </a:rPr>
                <a:t>C</a:t>
              </a:r>
              <a:endParaRPr lang="zh-CN" altLang="en-US" sz="2400" dirty="0">
                <a:solidFill>
                  <a:schemeClr val="bg1"/>
                </a:solidFill>
              </a:endParaRPr>
            </a:p>
          </p:txBody>
        </p:sp>
        <p:sp>
          <p:nvSpPr>
            <p:cNvPr id="39" name="文本框 38"/>
            <p:cNvSpPr txBox="1"/>
            <p:nvPr/>
          </p:nvSpPr>
          <p:spPr>
            <a:xfrm>
              <a:off x="8675232" y="730441"/>
              <a:ext cx="383192" cy="461665"/>
            </a:xfrm>
            <a:prstGeom prst="rect">
              <a:avLst/>
            </a:prstGeom>
            <a:noFill/>
          </p:spPr>
          <p:txBody>
            <a:bodyPr wrap="square">
              <a:spAutoFit/>
            </a:bodyPr>
            <a:lstStyle/>
            <a:p>
              <a:r>
                <a:rPr lang="en-US" altLang="zh-CN" sz="2400" b="1" dirty="0">
                  <a:solidFill>
                    <a:schemeClr val="bg1"/>
                  </a:solidFill>
                  <a:latin typeface="Arial Narrow" panose="020B0606020202030204" charset="0"/>
                </a:rPr>
                <a:t>S</a:t>
              </a:r>
              <a:endParaRPr lang="zh-CN" altLang="en-US" sz="2400" dirty="0">
                <a:solidFill>
                  <a:schemeClr val="bg1"/>
                </a:solidFill>
              </a:endParaRPr>
            </a:p>
          </p:txBody>
        </p:sp>
      </p:grpSp>
      <p:grpSp>
        <p:nvGrpSpPr>
          <p:cNvPr id="9" name="组合 8"/>
          <p:cNvGrpSpPr/>
          <p:nvPr/>
        </p:nvGrpSpPr>
        <p:grpSpPr>
          <a:xfrm>
            <a:off x="9727206" y="734232"/>
            <a:ext cx="2153414" cy="461665"/>
            <a:chOff x="9727206" y="734232"/>
            <a:chExt cx="2153414" cy="461665"/>
          </a:xfrm>
        </p:grpSpPr>
        <p:sp>
          <p:nvSpPr>
            <p:cNvPr id="58" name="矩形 57"/>
            <p:cNvSpPr/>
            <p:nvPr/>
          </p:nvSpPr>
          <p:spPr>
            <a:xfrm>
              <a:off x="9727206" y="757078"/>
              <a:ext cx="2153414" cy="400110"/>
            </a:xfrm>
            <a:prstGeom prst="rect">
              <a:avLst/>
            </a:prstGeom>
            <a:solidFill>
              <a:schemeClr val="bg2">
                <a:lumMod val="90000"/>
              </a:schemeClr>
            </a:solidFill>
            <a:ln>
              <a:solidFill>
                <a:schemeClr val="bg2">
                  <a:lumMod val="90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p>
          </p:txBody>
        </p:sp>
        <p:sp>
          <p:nvSpPr>
            <p:cNvPr id="60" name="文本框 59"/>
            <p:cNvSpPr txBox="1"/>
            <p:nvPr/>
          </p:nvSpPr>
          <p:spPr>
            <a:xfrm>
              <a:off x="9791788" y="772467"/>
              <a:ext cx="1598556" cy="400110"/>
            </a:xfrm>
            <a:prstGeom prst="rect">
              <a:avLst/>
            </a:prstGeom>
            <a:noFill/>
          </p:spPr>
          <p:txBody>
            <a:bodyPr wrap="square" rtlCol="0">
              <a:spAutoFit/>
            </a:bodyPr>
            <a:lstStyle/>
            <a:p>
              <a:pPr algn="ctr"/>
              <a:r>
                <a:rPr lang="zh-CN" altLang="en-US" sz="2000" b="1" dirty="0">
                  <a:solidFill>
                    <a:schemeClr val="bg1"/>
                  </a:solidFill>
                </a:rPr>
                <a:t>碰撞检测</a:t>
              </a:r>
              <a:endParaRPr lang="zh-CN" altLang="en-US" sz="2000" b="1" dirty="0">
                <a:solidFill>
                  <a:schemeClr val="bg1"/>
                </a:solidFill>
              </a:endParaRPr>
            </a:p>
          </p:txBody>
        </p:sp>
        <p:sp>
          <p:nvSpPr>
            <p:cNvPr id="55" name="文本框 54"/>
            <p:cNvSpPr txBox="1"/>
            <p:nvPr/>
          </p:nvSpPr>
          <p:spPr>
            <a:xfrm>
              <a:off x="11033742" y="734232"/>
              <a:ext cx="383192" cy="461665"/>
            </a:xfrm>
            <a:prstGeom prst="rect">
              <a:avLst/>
            </a:prstGeom>
            <a:noFill/>
          </p:spPr>
          <p:txBody>
            <a:bodyPr wrap="square">
              <a:spAutoFit/>
            </a:bodyPr>
            <a:lstStyle/>
            <a:p>
              <a:r>
                <a:rPr lang="en-US" altLang="zh-CN" sz="2400" b="1" dirty="0">
                  <a:solidFill>
                    <a:schemeClr val="bg1"/>
                  </a:solidFill>
                  <a:latin typeface="Arial Narrow" panose="020B0606020202030204" charset="0"/>
                </a:rPr>
                <a:t>C</a:t>
              </a:r>
              <a:endParaRPr lang="zh-CN" altLang="en-US" sz="2400" dirty="0">
                <a:solidFill>
                  <a:schemeClr val="bg1"/>
                </a:solidFill>
              </a:endParaRPr>
            </a:p>
          </p:txBody>
        </p:sp>
        <p:sp>
          <p:nvSpPr>
            <p:cNvPr id="57" name="文本框 56"/>
            <p:cNvSpPr txBox="1"/>
            <p:nvPr/>
          </p:nvSpPr>
          <p:spPr>
            <a:xfrm>
              <a:off x="11260686" y="734232"/>
              <a:ext cx="383192" cy="461665"/>
            </a:xfrm>
            <a:prstGeom prst="rect">
              <a:avLst/>
            </a:prstGeom>
            <a:noFill/>
          </p:spPr>
          <p:txBody>
            <a:bodyPr wrap="square">
              <a:spAutoFit/>
            </a:bodyPr>
            <a:lstStyle/>
            <a:p>
              <a:r>
                <a:rPr lang="en-US" altLang="zh-CN" sz="2400" b="1" dirty="0">
                  <a:solidFill>
                    <a:schemeClr val="bg1"/>
                  </a:solidFill>
                  <a:latin typeface="Arial Narrow" panose="020B0606020202030204" charset="0"/>
                </a:rPr>
                <a:t>D</a:t>
              </a:r>
              <a:endParaRPr lang="zh-CN" altLang="en-US" sz="2400" dirty="0">
                <a:solidFill>
                  <a:schemeClr val="bg1"/>
                </a:solidFill>
              </a:endParaRPr>
            </a:p>
          </p:txBody>
        </p:sp>
      </p:grpSp>
      <p:grpSp>
        <p:nvGrpSpPr>
          <p:cNvPr id="77" name="组合 76"/>
          <p:cNvGrpSpPr/>
          <p:nvPr/>
        </p:nvGrpSpPr>
        <p:grpSpPr>
          <a:xfrm>
            <a:off x="9727206" y="734232"/>
            <a:ext cx="2153414" cy="461665"/>
            <a:chOff x="9727206" y="734232"/>
            <a:chExt cx="2153414" cy="461665"/>
          </a:xfrm>
        </p:grpSpPr>
        <p:sp>
          <p:nvSpPr>
            <p:cNvPr id="79" name="矩形 78"/>
            <p:cNvSpPr/>
            <p:nvPr/>
          </p:nvSpPr>
          <p:spPr>
            <a:xfrm>
              <a:off x="9727206" y="757078"/>
              <a:ext cx="2153414" cy="400110"/>
            </a:xfrm>
            <a:prstGeom prst="rect">
              <a:avLst/>
            </a:prstGeom>
            <a:solidFill>
              <a:schemeClr val="accent5"/>
            </a:solidFill>
            <a:ln>
              <a:solidFill>
                <a:schemeClr val="accent5"/>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p>
          </p:txBody>
        </p:sp>
        <p:sp>
          <p:nvSpPr>
            <p:cNvPr id="80" name="文本框 79"/>
            <p:cNvSpPr txBox="1"/>
            <p:nvPr/>
          </p:nvSpPr>
          <p:spPr>
            <a:xfrm>
              <a:off x="9791788" y="772467"/>
              <a:ext cx="1598556" cy="400110"/>
            </a:xfrm>
            <a:prstGeom prst="rect">
              <a:avLst/>
            </a:prstGeom>
            <a:noFill/>
          </p:spPr>
          <p:txBody>
            <a:bodyPr wrap="square" rtlCol="0">
              <a:spAutoFit/>
            </a:bodyPr>
            <a:lstStyle/>
            <a:p>
              <a:pPr algn="ctr"/>
              <a:r>
                <a:rPr lang="zh-CN" altLang="en-US" sz="2000" b="1" dirty="0">
                  <a:solidFill>
                    <a:schemeClr val="bg1"/>
                  </a:solidFill>
                </a:rPr>
                <a:t>碰撞检测</a:t>
              </a:r>
              <a:endParaRPr lang="zh-CN" altLang="en-US" sz="2000" b="1" dirty="0">
                <a:solidFill>
                  <a:schemeClr val="bg1"/>
                </a:solidFill>
              </a:endParaRPr>
            </a:p>
          </p:txBody>
        </p:sp>
        <p:sp>
          <p:nvSpPr>
            <p:cNvPr id="85" name="文本框 84"/>
            <p:cNvSpPr txBox="1"/>
            <p:nvPr/>
          </p:nvSpPr>
          <p:spPr>
            <a:xfrm>
              <a:off x="11033742" y="734232"/>
              <a:ext cx="383192" cy="461665"/>
            </a:xfrm>
            <a:prstGeom prst="rect">
              <a:avLst/>
            </a:prstGeom>
            <a:noFill/>
          </p:spPr>
          <p:txBody>
            <a:bodyPr wrap="square">
              <a:spAutoFit/>
            </a:bodyPr>
            <a:lstStyle/>
            <a:p>
              <a:r>
                <a:rPr lang="en-US" altLang="zh-CN" sz="2400" b="1" dirty="0">
                  <a:solidFill>
                    <a:schemeClr val="bg1"/>
                  </a:solidFill>
                  <a:latin typeface="Arial Narrow" panose="020B0606020202030204" charset="0"/>
                </a:rPr>
                <a:t>C</a:t>
              </a:r>
              <a:endParaRPr lang="zh-CN" altLang="en-US" sz="2400" dirty="0">
                <a:solidFill>
                  <a:schemeClr val="bg1"/>
                </a:solidFill>
              </a:endParaRPr>
            </a:p>
          </p:txBody>
        </p:sp>
        <p:sp>
          <p:nvSpPr>
            <p:cNvPr id="86" name="文本框 85"/>
            <p:cNvSpPr txBox="1"/>
            <p:nvPr/>
          </p:nvSpPr>
          <p:spPr>
            <a:xfrm>
              <a:off x="11260686" y="734232"/>
              <a:ext cx="383192" cy="461665"/>
            </a:xfrm>
            <a:prstGeom prst="rect">
              <a:avLst/>
            </a:prstGeom>
            <a:noFill/>
          </p:spPr>
          <p:txBody>
            <a:bodyPr wrap="square">
              <a:spAutoFit/>
            </a:bodyPr>
            <a:lstStyle/>
            <a:p>
              <a:r>
                <a:rPr lang="en-US" altLang="zh-CN" sz="2400" b="1" dirty="0">
                  <a:solidFill>
                    <a:schemeClr val="bg1"/>
                  </a:solidFill>
                  <a:latin typeface="Arial Narrow" panose="020B0606020202030204" charset="0"/>
                </a:rPr>
                <a:t>D</a:t>
              </a:r>
              <a:endParaRPr lang="zh-CN" altLang="en-US" sz="2400" dirty="0">
                <a:solidFill>
                  <a:schemeClr val="bg1"/>
                </a:solidFill>
              </a:endParaRPr>
            </a:p>
          </p:txBody>
        </p:sp>
      </p:grpSp>
      <p:sp>
        <p:nvSpPr>
          <p:cNvPr id="68" name="矩形 67"/>
          <p:cNvSpPr/>
          <p:nvPr/>
        </p:nvSpPr>
        <p:spPr>
          <a:xfrm>
            <a:off x="1056633" y="1335374"/>
            <a:ext cx="256976" cy="2569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íşlïḍè"/>
          <p:cNvSpPr txBox="1"/>
          <p:nvPr/>
        </p:nvSpPr>
        <p:spPr>
          <a:xfrm>
            <a:off x="1373861" y="1281052"/>
            <a:ext cx="10270017" cy="400111"/>
          </a:xfrm>
          <a:prstGeom prst="rect">
            <a:avLst/>
          </a:prstGeom>
          <a:noFill/>
        </p:spPr>
        <p:txBody>
          <a:bodyPr wrap="square" lIns="91440" tIns="45720" rIns="91440" bIns="45720" anchor="ctr">
            <a:noAutofit/>
          </a:bodyPr>
          <a:lstStyle/>
          <a:p>
            <a:r>
              <a:rPr lang="zh-CN" altLang="en-US" b="1" dirty="0">
                <a:latin typeface="Arial Narrow" panose="020B0606020202030204" charset="0"/>
              </a:rPr>
              <a:t>载波监听检测到总线空闲，但</a:t>
            </a:r>
            <a:r>
              <a:rPr lang="zh-CN" altLang="en-US" b="1" dirty="0">
                <a:solidFill>
                  <a:schemeClr val="accent1">
                    <a:lumMod val="75000"/>
                  </a:schemeClr>
                </a:solidFill>
                <a:latin typeface="Arial Narrow" panose="020B0606020202030204" charset="0"/>
              </a:rPr>
              <a:t>总线并不一定空闲</a:t>
            </a:r>
            <a:r>
              <a:rPr lang="zh-CN" altLang="en-US" b="1" dirty="0">
                <a:latin typeface="Arial Narrow" panose="020B0606020202030204" charset="0"/>
              </a:rPr>
              <a:t>。</a:t>
            </a:r>
            <a:endParaRPr lang="zh-CN" altLang="en-US" b="1" dirty="0">
              <a:latin typeface="Arial Narrow" panose="020B0606020202030204" charset="0"/>
            </a:endParaRPr>
          </a:p>
        </p:txBody>
      </p:sp>
      <p:sp>
        <p:nvSpPr>
          <p:cNvPr id="71" name="矩形 70"/>
          <p:cNvSpPr/>
          <p:nvPr/>
        </p:nvSpPr>
        <p:spPr>
          <a:xfrm>
            <a:off x="1056633" y="1805667"/>
            <a:ext cx="256976" cy="2569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íşlïḍè"/>
          <p:cNvSpPr txBox="1"/>
          <p:nvPr/>
        </p:nvSpPr>
        <p:spPr>
          <a:xfrm>
            <a:off x="1373861" y="1751345"/>
            <a:ext cx="10270017" cy="616885"/>
          </a:xfrm>
          <a:prstGeom prst="rect">
            <a:avLst/>
          </a:prstGeom>
          <a:noFill/>
        </p:spPr>
        <p:txBody>
          <a:bodyPr wrap="square" lIns="91440" tIns="45720" rIns="91440" bIns="45720" anchor="ctr">
            <a:noAutofit/>
          </a:bodyPr>
          <a:lstStyle/>
          <a:p>
            <a:r>
              <a:rPr lang="zh-CN" altLang="en-US" b="1" dirty="0">
                <a:latin typeface="Arial Narrow" panose="020B0606020202030204" charset="0"/>
              </a:rPr>
              <a:t>使用</a:t>
            </a:r>
            <a:r>
              <a:rPr lang="en-US" altLang="zh-CN" b="1" dirty="0">
                <a:latin typeface="Arial Narrow" panose="020B0606020202030204" charset="0"/>
              </a:rPr>
              <a:t>CSMA/CD</a:t>
            </a:r>
            <a:r>
              <a:rPr lang="zh-CN" altLang="en-US" b="1" dirty="0">
                <a:latin typeface="Arial Narrow" panose="020B0606020202030204" charset="0"/>
              </a:rPr>
              <a:t>协议的共享总线以太网上的各站点，只是尽量避免碰撞并在出现碰撞时做出退避后重发的处理，但</a:t>
            </a:r>
            <a:r>
              <a:rPr lang="zh-CN" altLang="en-US" b="1" dirty="0">
                <a:solidFill>
                  <a:schemeClr val="accent1">
                    <a:lumMod val="75000"/>
                  </a:schemeClr>
                </a:solidFill>
                <a:latin typeface="Arial Narrow" panose="020B0606020202030204" charset="0"/>
              </a:rPr>
              <a:t>不能完全避免碰撞</a:t>
            </a:r>
            <a:r>
              <a:rPr lang="zh-CN" altLang="en-US" b="1" dirty="0">
                <a:latin typeface="Arial Narrow" panose="020B0606020202030204" charset="0"/>
              </a:rPr>
              <a:t>。</a:t>
            </a:r>
            <a:endParaRPr lang="zh-CN" altLang="en-US" b="1" dirty="0">
              <a:latin typeface="Arial Narrow" panose="020B0606020202030204" charset="0"/>
            </a:endParaRPr>
          </a:p>
        </p:txBody>
      </p:sp>
      <p:sp>
        <p:nvSpPr>
          <p:cNvPr id="73" name="矩形 72"/>
          <p:cNvSpPr/>
          <p:nvPr/>
        </p:nvSpPr>
        <p:spPr>
          <a:xfrm>
            <a:off x="1056633" y="2492734"/>
            <a:ext cx="256976" cy="2569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íşlïḍè"/>
          <p:cNvSpPr txBox="1"/>
          <p:nvPr/>
        </p:nvSpPr>
        <p:spPr>
          <a:xfrm>
            <a:off x="1373861" y="2438412"/>
            <a:ext cx="10270017" cy="616885"/>
          </a:xfrm>
          <a:prstGeom prst="rect">
            <a:avLst/>
          </a:prstGeom>
          <a:noFill/>
        </p:spPr>
        <p:txBody>
          <a:bodyPr wrap="square" lIns="91440" tIns="45720" rIns="91440" bIns="45720" anchor="ctr">
            <a:noAutofit/>
          </a:bodyPr>
          <a:lstStyle/>
          <a:p>
            <a:r>
              <a:rPr lang="zh-CN" altLang="en-US" b="1" dirty="0">
                <a:latin typeface="Arial Narrow" panose="020B0606020202030204" charset="0"/>
              </a:rPr>
              <a:t>在使用</a:t>
            </a:r>
            <a:r>
              <a:rPr lang="en-US" altLang="zh-CN" b="1" dirty="0">
                <a:latin typeface="Arial Narrow" panose="020B0606020202030204" charset="0"/>
              </a:rPr>
              <a:t>CSMA/CD</a:t>
            </a:r>
            <a:r>
              <a:rPr lang="zh-CN" altLang="en-US" b="1" dirty="0">
                <a:latin typeface="Arial Narrow" panose="020B0606020202030204" charset="0"/>
              </a:rPr>
              <a:t>协议时，由于正在发送帧的站点必须“边发送帧边检测碰撞”，因此站点不可能同时进行发送和接收，也就是不可能进行全双工通信，而</a:t>
            </a:r>
            <a:r>
              <a:rPr lang="zh-CN" altLang="en-US" b="1" dirty="0">
                <a:solidFill>
                  <a:schemeClr val="accent1">
                    <a:lumMod val="75000"/>
                  </a:schemeClr>
                </a:solidFill>
                <a:latin typeface="Arial Narrow" panose="020B0606020202030204" charset="0"/>
              </a:rPr>
              <a:t>只能进行半双工通信</a:t>
            </a:r>
            <a:r>
              <a:rPr lang="zh-CN" altLang="en-US" b="1" dirty="0">
                <a:latin typeface="Arial Narrow" panose="020B0606020202030204" charset="0"/>
              </a:rPr>
              <a:t>（双向交替通信）。</a:t>
            </a:r>
            <a:endParaRPr lang="zh-CN" altLang="en-US" b="1" dirty="0">
              <a:latin typeface="Arial Narrow" panose="020B0606020202030204" charset="0"/>
            </a:endParaRP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withEffect">
                                  <p:stCondLst>
                                    <p:cond delay="0"/>
                                  </p:stCondLst>
                                  <p:childTnLst>
                                    <p:set>
                                      <p:cBhvr>
                                        <p:cTn id="6" dur="1" fill="hold">
                                          <p:stCondLst>
                                            <p:cond delay="0"/>
                                          </p:stCondLst>
                                        </p:cTn>
                                        <p:tgtEl>
                                          <p:spTgt spid="68"/>
                                        </p:tgtEl>
                                        <p:attrNameLst>
                                          <p:attrName>style.visibility</p:attrName>
                                        </p:attrNameLst>
                                      </p:cBhvr>
                                      <p:to>
                                        <p:strVal val="visible"/>
                                      </p:to>
                                    </p:set>
                                    <p:anim calcmode="lin" valueType="num">
                                      <p:cBhvr>
                                        <p:cTn id="7" dur="500" fill="hold"/>
                                        <p:tgtEl>
                                          <p:spTgt spid="68"/>
                                        </p:tgtEl>
                                        <p:attrNameLst>
                                          <p:attrName>ppt_w</p:attrName>
                                        </p:attrNameLst>
                                      </p:cBhvr>
                                      <p:tavLst>
                                        <p:tav tm="0">
                                          <p:val>
                                            <p:fltVal val="0"/>
                                          </p:val>
                                        </p:tav>
                                        <p:tav tm="100000">
                                          <p:val>
                                            <p:strVal val="#ppt_w"/>
                                          </p:val>
                                        </p:tav>
                                      </p:tavLst>
                                    </p:anim>
                                    <p:anim calcmode="lin" valueType="num">
                                      <p:cBhvr>
                                        <p:cTn id="8" dur="500" fill="hold"/>
                                        <p:tgtEl>
                                          <p:spTgt spid="68"/>
                                        </p:tgtEl>
                                        <p:attrNameLst>
                                          <p:attrName>ppt_h</p:attrName>
                                        </p:attrNameLst>
                                      </p:cBhvr>
                                      <p:tavLst>
                                        <p:tav tm="0">
                                          <p:val>
                                            <p:fltVal val="0"/>
                                          </p:val>
                                        </p:tav>
                                        <p:tav tm="100000">
                                          <p:val>
                                            <p:strVal val="#ppt_h"/>
                                          </p:val>
                                        </p:tav>
                                      </p:tavLst>
                                    </p:anim>
                                    <p:anim calcmode="lin" valueType="num">
                                      <p:cBhvr>
                                        <p:cTn id="9" dur="500" fill="hold"/>
                                        <p:tgtEl>
                                          <p:spTgt spid="68"/>
                                        </p:tgtEl>
                                        <p:attrNameLst>
                                          <p:attrName>style.rotation</p:attrName>
                                        </p:attrNameLst>
                                      </p:cBhvr>
                                      <p:tavLst>
                                        <p:tav tm="0">
                                          <p:val>
                                            <p:fltVal val="360"/>
                                          </p:val>
                                        </p:tav>
                                        <p:tav tm="100000">
                                          <p:val>
                                            <p:fltVal val="0"/>
                                          </p:val>
                                        </p:tav>
                                      </p:tavLst>
                                    </p:anim>
                                    <p:animEffect transition="in" filter="fade">
                                      <p:cBhvr>
                                        <p:cTn id="10" dur="500"/>
                                        <p:tgtEl>
                                          <p:spTgt spid="68"/>
                                        </p:tgtEl>
                                      </p:cBhvr>
                                    </p:animEffect>
                                  </p:childTnLst>
                                </p:cTn>
                              </p:par>
                            </p:childTnLst>
                          </p:cTn>
                        </p:par>
                        <p:par>
                          <p:cTn id="11" fill="hold">
                            <p:stCondLst>
                              <p:cond delay="500"/>
                            </p:stCondLst>
                            <p:childTnLst>
                              <p:par>
                                <p:cTn id="12" presetID="1" presetClass="entr" presetSubtype="0" fill="hold" grpId="0" nodeType="afterEffect">
                                  <p:stCondLst>
                                    <p:cond delay="0"/>
                                  </p:stCondLst>
                                  <p:iterate type="lt">
                                    <p:tmAbs val="100"/>
                                  </p:iterate>
                                  <p:childTnLst>
                                    <p:set>
                                      <p:cBhvr>
                                        <p:cTn id="13" dur="1" fill="hold">
                                          <p:stCondLst>
                                            <p:cond delay="0"/>
                                          </p:stCondLst>
                                        </p:cTn>
                                        <p:tgtEl>
                                          <p:spTgt spid="69"/>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49" presetClass="entr" presetSubtype="0" decel="100000" fill="hold" grpId="0" nodeType="clickEffect">
                                  <p:stCondLst>
                                    <p:cond delay="0"/>
                                  </p:stCondLst>
                                  <p:childTnLst>
                                    <p:set>
                                      <p:cBhvr>
                                        <p:cTn id="17" dur="1" fill="hold">
                                          <p:stCondLst>
                                            <p:cond delay="0"/>
                                          </p:stCondLst>
                                        </p:cTn>
                                        <p:tgtEl>
                                          <p:spTgt spid="71"/>
                                        </p:tgtEl>
                                        <p:attrNameLst>
                                          <p:attrName>style.visibility</p:attrName>
                                        </p:attrNameLst>
                                      </p:cBhvr>
                                      <p:to>
                                        <p:strVal val="visible"/>
                                      </p:to>
                                    </p:set>
                                    <p:anim calcmode="lin" valueType="num">
                                      <p:cBhvr>
                                        <p:cTn id="18" dur="500" fill="hold"/>
                                        <p:tgtEl>
                                          <p:spTgt spid="71"/>
                                        </p:tgtEl>
                                        <p:attrNameLst>
                                          <p:attrName>ppt_w</p:attrName>
                                        </p:attrNameLst>
                                      </p:cBhvr>
                                      <p:tavLst>
                                        <p:tav tm="0">
                                          <p:val>
                                            <p:fltVal val="0"/>
                                          </p:val>
                                        </p:tav>
                                        <p:tav tm="100000">
                                          <p:val>
                                            <p:strVal val="#ppt_w"/>
                                          </p:val>
                                        </p:tav>
                                      </p:tavLst>
                                    </p:anim>
                                    <p:anim calcmode="lin" valueType="num">
                                      <p:cBhvr>
                                        <p:cTn id="19" dur="500" fill="hold"/>
                                        <p:tgtEl>
                                          <p:spTgt spid="71"/>
                                        </p:tgtEl>
                                        <p:attrNameLst>
                                          <p:attrName>ppt_h</p:attrName>
                                        </p:attrNameLst>
                                      </p:cBhvr>
                                      <p:tavLst>
                                        <p:tav tm="0">
                                          <p:val>
                                            <p:fltVal val="0"/>
                                          </p:val>
                                        </p:tav>
                                        <p:tav tm="100000">
                                          <p:val>
                                            <p:strVal val="#ppt_h"/>
                                          </p:val>
                                        </p:tav>
                                      </p:tavLst>
                                    </p:anim>
                                    <p:anim calcmode="lin" valueType="num">
                                      <p:cBhvr>
                                        <p:cTn id="20" dur="500" fill="hold"/>
                                        <p:tgtEl>
                                          <p:spTgt spid="71"/>
                                        </p:tgtEl>
                                        <p:attrNameLst>
                                          <p:attrName>style.rotation</p:attrName>
                                        </p:attrNameLst>
                                      </p:cBhvr>
                                      <p:tavLst>
                                        <p:tav tm="0">
                                          <p:val>
                                            <p:fltVal val="360"/>
                                          </p:val>
                                        </p:tav>
                                        <p:tav tm="100000">
                                          <p:val>
                                            <p:fltVal val="0"/>
                                          </p:val>
                                        </p:tav>
                                      </p:tavLst>
                                    </p:anim>
                                    <p:animEffect transition="in" filter="fade">
                                      <p:cBhvr>
                                        <p:cTn id="21" dur="500"/>
                                        <p:tgtEl>
                                          <p:spTgt spid="71"/>
                                        </p:tgtEl>
                                      </p:cBhvr>
                                    </p:animEffect>
                                  </p:childTnLst>
                                </p:cTn>
                              </p:par>
                            </p:childTnLst>
                          </p:cTn>
                        </p:par>
                        <p:par>
                          <p:cTn id="22" fill="hold">
                            <p:stCondLst>
                              <p:cond delay="500"/>
                            </p:stCondLst>
                            <p:childTnLst>
                              <p:par>
                                <p:cTn id="23" presetID="1" presetClass="entr" presetSubtype="0" fill="hold" grpId="0" nodeType="afterEffect">
                                  <p:stCondLst>
                                    <p:cond delay="0"/>
                                  </p:stCondLst>
                                  <p:iterate type="lt">
                                    <p:tmAbs val="100"/>
                                  </p:iterate>
                                  <p:childTnLst>
                                    <p:set>
                                      <p:cBhvr>
                                        <p:cTn id="24" dur="1" fill="hold">
                                          <p:stCondLst>
                                            <p:cond delay="0"/>
                                          </p:stCondLst>
                                        </p:cTn>
                                        <p:tgtEl>
                                          <p:spTgt spid="7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49" presetClass="entr" presetSubtype="0" decel="100000" fill="hold" grpId="0" nodeType="clickEffect">
                                  <p:stCondLst>
                                    <p:cond delay="0"/>
                                  </p:stCondLst>
                                  <p:childTnLst>
                                    <p:set>
                                      <p:cBhvr>
                                        <p:cTn id="28" dur="1" fill="hold">
                                          <p:stCondLst>
                                            <p:cond delay="0"/>
                                          </p:stCondLst>
                                        </p:cTn>
                                        <p:tgtEl>
                                          <p:spTgt spid="73"/>
                                        </p:tgtEl>
                                        <p:attrNameLst>
                                          <p:attrName>style.visibility</p:attrName>
                                        </p:attrNameLst>
                                      </p:cBhvr>
                                      <p:to>
                                        <p:strVal val="visible"/>
                                      </p:to>
                                    </p:set>
                                    <p:anim calcmode="lin" valueType="num">
                                      <p:cBhvr>
                                        <p:cTn id="29" dur="500" fill="hold"/>
                                        <p:tgtEl>
                                          <p:spTgt spid="73"/>
                                        </p:tgtEl>
                                        <p:attrNameLst>
                                          <p:attrName>ppt_w</p:attrName>
                                        </p:attrNameLst>
                                      </p:cBhvr>
                                      <p:tavLst>
                                        <p:tav tm="0">
                                          <p:val>
                                            <p:fltVal val="0"/>
                                          </p:val>
                                        </p:tav>
                                        <p:tav tm="100000">
                                          <p:val>
                                            <p:strVal val="#ppt_w"/>
                                          </p:val>
                                        </p:tav>
                                      </p:tavLst>
                                    </p:anim>
                                    <p:anim calcmode="lin" valueType="num">
                                      <p:cBhvr>
                                        <p:cTn id="30" dur="500" fill="hold"/>
                                        <p:tgtEl>
                                          <p:spTgt spid="73"/>
                                        </p:tgtEl>
                                        <p:attrNameLst>
                                          <p:attrName>ppt_h</p:attrName>
                                        </p:attrNameLst>
                                      </p:cBhvr>
                                      <p:tavLst>
                                        <p:tav tm="0">
                                          <p:val>
                                            <p:fltVal val="0"/>
                                          </p:val>
                                        </p:tav>
                                        <p:tav tm="100000">
                                          <p:val>
                                            <p:strVal val="#ppt_h"/>
                                          </p:val>
                                        </p:tav>
                                      </p:tavLst>
                                    </p:anim>
                                    <p:anim calcmode="lin" valueType="num">
                                      <p:cBhvr>
                                        <p:cTn id="31" dur="500" fill="hold"/>
                                        <p:tgtEl>
                                          <p:spTgt spid="73"/>
                                        </p:tgtEl>
                                        <p:attrNameLst>
                                          <p:attrName>style.rotation</p:attrName>
                                        </p:attrNameLst>
                                      </p:cBhvr>
                                      <p:tavLst>
                                        <p:tav tm="0">
                                          <p:val>
                                            <p:fltVal val="360"/>
                                          </p:val>
                                        </p:tav>
                                        <p:tav tm="100000">
                                          <p:val>
                                            <p:fltVal val="0"/>
                                          </p:val>
                                        </p:tav>
                                      </p:tavLst>
                                    </p:anim>
                                    <p:animEffect transition="in" filter="fade">
                                      <p:cBhvr>
                                        <p:cTn id="32" dur="500"/>
                                        <p:tgtEl>
                                          <p:spTgt spid="73"/>
                                        </p:tgtEl>
                                      </p:cBhvr>
                                    </p:animEffect>
                                  </p:childTnLst>
                                </p:cTn>
                              </p:par>
                            </p:childTnLst>
                          </p:cTn>
                        </p:par>
                        <p:par>
                          <p:cTn id="33" fill="hold">
                            <p:stCondLst>
                              <p:cond delay="500"/>
                            </p:stCondLst>
                            <p:childTnLst>
                              <p:par>
                                <p:cTn id="34" presetID="1" presetClass="entr" presetSubtype="0" fill="hold" grpId="0" nodeType="afterEffect">
                                  <p:stCondLst>
                                    <p:cond delay="0"/>
                                  </p:stCondLst>
                                  <p:iterate type="lt">
                                    <p:tmAbs val="100"/>
                                  </p:iterate>
                                  <p:childTnLst>
                                    <p:set>
                                      <p:cBhvr>
                                        <p:cTn id="35" dur="1" fill="hold">
                                          <p:stCondLst>
                                            <p:cond delay="0"/>
                                          </p:stCondLst>
                                        </p:cTn>
                                        <p:tgtEl>
                                          <p:spTgt spid="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bldLvl="0" animBg="1"/>
      <p:bldP spid="69" grpId="0"/>
      <p:bldP spid="71" grpId="0" bldLvl="0" animBg="1"/>
      <p:bldP spid="72" grpId="0"/>
      <p:bldP spid="73" grpId="0" bldLvl="0" animBg="1"/>
      <p:bldP spid="74" grpId="0"/>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04800" y="749300"/>
            <a:ext cx="6192344" cy="400110"/>
            <a:chOff x="424117" y="898245"/>
            <a:chExt cx="6192344" cy="400110"/>
          </a:xfrm>
        </p:grpSpPr>
        <p:sp>
          <p:nvSpPr>
            <p:cNvPr id="2" name="平行四边形 1"/>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p:cNvSpPr txBox="1"/>
            <p:nvPr/>
          </p:nvSpPr>
          <p:spPr>
            <a:xfrm>
              <a:off x="1052423" y="898245"/>
              <a:ext cx="5564038" cy="400110"/>
            </a:xfrm>
            <a:prstGeom prst="rect">
              <a:avLst/>
            </a:prstGeom>
            <a:noFill/>
          </p:spPr>
          <p:txBody>
            <a:bodyPr wrap="square" rtlCol="0">
              <a:spAutoFit/>
            </a:bodyPr>
            <a:lstStyle/>
            <a:p>
              <a:r>
                <a:rPr lang="en-US" altLang="zh-CN" sz="2000" b="1" dirty="0"/>
                <a:t>CSMA/CD</a:t>
              </a:r>
              <a:r>
                <a:rPr lang="zh-CN" altLang="en-US" sz="2000" b="1" dirty="0"/>
                <a:t>协议的基本原理</a:t>
              </a:r>
              <a:endParaRPr lang="en-US" altLang="zh-CN" sz="2000" b="1" dirty="0"/>
            </a:p>
          </p:txBody>
        </p:sp>
      </p:grpSp>
      <p:grpSp>
        <p:nvGrpSpPr>
          <p:cNvPr id="5" name="组合 4"/>
          <p:cNvGrpSpPr/>
          <p:nvPr/>
        </p:nvGrpSpPr>
        <p:grpSpPr>
          <a:xfrm>
            <a:off x="4462359" y="730007"/>
            <a:ext cx="2153414" cy="461665"/>
            <a:chOff x="4462359" y="730007"/>
            <a:chExt cx="2153414" cy="461665"/>
          </a:xfrm>
        </p:grpSpPr>
        <p:sp>
          <p:nvSpPr>
            <p:cNvPr id="6" name="矩形 5"/>
            <p:cNvSpPr/>
            <p:nvPr/>
          </p:nvSpPr>
          <p:spPr>
            <a:xfrm>
              <a:off x="4462359" y="757078"/>
              <a:ext cx="2153414" cy="400110"/>
            </a:xfrm>
            <a:prstGeom prst="rect">
              <a:avLst/>
            </a:prstGeom>
            <a:solidFill>
              <a:schemeClr val="accent4"/>
            </a:solidFill>
            <a:ln>
              <a:solidFill>
                <a:schemeClr val="accent4"/>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b="1" dirty="0"/>
            </a:p>
          </p:txBody>
        </p:sp>
        <p:sp>
          <p:nvSpPr>
            <p:cNvPr id="8" name="文本框 7"/>
            <p:cNvSpPr txBox="1"/>
            <p:nvPr/>
          </p:nvSpPr>
          <p:spPr>
            <a:xfrm>
              <a:off x="4473322" y="772467"/>
              <a:ext cx="1598556" cy="400110"/>
            </a:xfrm>
            <a:prstGeom prst="rect">
              <a:avLst/>
            </a:prstGeom>
            <a:noFill/>
          </p:spPr>
          <p:txBody>
            <a:bodyPr wrap="square" rtlCol="0">
              <a:spAutoFit/>
            </a:bodyPr>
            <a:lstStyle/>
            <a:p>
              <a:pPr algn="ctr"/>
              <a:r>
                <a:rPr lang="zh-CN" altLang="en-US" sz="2000" b="1" dirty="0">
                  <a:solidFill>
                    <a:schemeClr val="bg1"/>
                  </a:solidFill>
                </a:rPr>
                <a:t>多址接入</a:t>
              </a:r>
              <a:endParaRPr lang="zh-CN" altLang="en-US" sz="2000" b="1" dirty="0">
                <a:solidFill>
                  <a:schemeClr val="bg1"/>
                </a:solidFill>
              </a:endParaRPr>
            </a:p>
          </p:txBody>
        </p:sp>
        <p:sp>
          <p:nvSpPr>
            <p:cNvPr id="41" name="文本框 40"/>
            <p:cNvSpPr txBox="1"/>
            <p:nvPr/>
          </p:nvSpPr>
          <p:spPr>
            <a:xfrm>
              <a:off x="5708713" y="730007"/>
              <a:ext cx="383192" cy="461665"/>
            </a:xfrm>
            <a:prstGeom prst="rect">
              <a:avLst/>
            </a:prstGeom>
            <a:noFill/>
          </p:spPr>
          <p:txBody>
            <a:bodyPr wrap="square">
              <a:spAutoFit/>
            </a:bodyPr>
            <a:lstStyle/>
            <a:p>
              <a:r>
                <a:rPr lang="en-US" altLang="zh-CN" sz="2400" b="1" dirty="0">
                  <a:solidFill>
                    <a:schemeClr val="bg1"/>
                  </a:solidFill>
                  <a:latin typeface="Arial Narrow" panose="020B0606020202030204" charset="0"/>
                </a:rPr>
                <a:t>M</a:t>
              </a:r>
              <a:endParaRPr lang="zh-CN" altLang="en-US" sz="2400" dirty="0">
                <a:solidFill>
                  <a:schemeClr val="bg1"/>
                </a:solidFill>
              </a:endParaRPr>
            </a:p>
          </p:txBody>
        </p:sp>
        <p:sp>
          <p:nvSpPr>
            <p:cNvPr id="54" name="文本框 53"/>
            <p:cNvSpPr txBox="1"/>
            <p:nvPr/>
          </p:nvSpPr>
          <p:spPr>
            <a:xfrm>
              <a:off x="5948810" y="730007"/>
              <a:ext cx="383192" cy="461665"/>
            </a:xfrm>
            <a:prstGeom prst="rect">
              <a:avLst/>
            </a:prstGeom>
            <a:noFill/>
          </p:spPr>
          <p:txBody>
            <a:bodyPr wrap="square">
              <a:spAutoFit/>
            </a:bodyPr>
            <a:lstStyle/>
            <a:p>
              <a:r>
                <a:rPr lang="en-US" altLang="zh-CN" sz="2400" b="1" dirty="0">
                  <a:solidFill>
                    <a:schemeClr val="bg1"/>
                  </a:solidFill>
                  <a:latin typeface="Arial Narrow" panose="020B0606020202030204" charset="0"/>
                </a:rPr>
                <a:t>A</a:t>
              </a:r>
              <a:endParaRPr lang="zh-CN" altLang="en-US" sz="2400" dirty="0">
                <a:solidFill>
                  <a:schemeClr val="bg1"/>
                </a:solidFill>
              </a:endParaRPr>
            </a:p>
          </p:txBody>
        </p:sp>
      </p:grpSp>
      <p:grpSp>
        <p:nvGrpSpPr>
          <p:cNvPr id="7" name="组合 6"/>
          <p:cNvGrpSpPr/>
          <p:nvPr/>
        </p:nvGrpSpPr>
        <p:grpSpPr>
          <a:xfrm>
            <a:off x="7094783" y="730441"/>
            <a:ext cx="2153414" cy="461665"/>
            <a:chOff x="7094783" y="730441"/>
            <a:chExt cx="2153414" cy="461665"/>
          </a:xfrm>
        </p:grpSpPr>
        <p:sp>
          <p:nvSpPr>
            <p:cNvPr id="56" name="矩形 55"/>
            <p:cNvSpPr/>
            <p:nvPr/>
          </p:nvSpPr>
          <p:spPr>
            <a:xfrm>
              <a:off x="7094783" y="757078"/>
              <a:ext cx="2153414" cy="400110"/>
            </a:xfrm>
            <a:prstGeom prst="rect">
              <a:avLst/>
            </a:prstGeom>
            <a:solidFill>
              <a:schemeClr val="accent3"/>
            </a:solidFill>
            <a:ln>
              <a:solidFill>
                <a:schemeClr val="accent3"/>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59" name="文本框 58"/>
            <p:cNvSpPr txBox="1"/>
            <p:nvPr/>
          </p:nvSpPr>
          <p:spPr>
            <a:xfrm>
              <a:off x="7236053" y="772467"/>
              <a:ext cx="1598556" cy="400110"/>
            </a:xfrm>
            <a:prstGeom prst="rect">
              <a:avLst/>
            </a:prstGeom>
            <a:noFill/>
          </p:spPr>
          <p:txBody>
            <a:bodyPr wrap="square" rtlCol="0">
              <a:spAutoFit/>
            </a:bodyPr>
            <a:lstStyle/>
            <a:p>
              <a:pPr algn="ctr"/>
              <a:r>
                <a:rPr lang="zh-CN" altLang="en-US" sz="2000" b="1" dirty="0">
                  <a:solidFill>
                    <a:schemeClr val="bg1"/>
                  </a:solidFill>
                </a:rPr>
                <a:t>载波监听</a:t>
              </a:r>
              <a:endParaRPr lang="zh-CN" altLang="en-US" sz="2000" b="1" dirty="0">
                <a:solidFill>
                  <a:schemeClr val="bg1"/>
                </a:solidFill>
              </a:endParaRPr>
            </a:p>
          </p:txBody>
        </p:sp>
        <p:sp>
          <p:nvSpPr>
            <p:cNvPr id="38" name="文本框 37"/>
            <p:cNvSpPr txBox="1"/>
            <p:nvPr/>
          </p:nvSpPr>
          <p:spPr>
            <a:xfrm>
              <a:off x="8481180" y="730441"/>
              <a:ext cx="383192" cy="461665"/>
            </a:xfrm>
            <a:prstGeom prst="rect">
              <a:avLst/>
            </a:prstGeom>
            <a:noFill/>
          </p:spPr>
          <p:txBody>
            <a:bodyPr wrap="square">
              <a:spAutoFit/>
            </a:bodyPr>
            <a:lstStyle/>
            <a:p>
              <a:r>
                <a:rPr lang="en-US" altLang="zh-CN" sz="2400" b="1" dirty="0">
                  <a:solidFill>
                    <a:schemeClr val="bg1"/>
                  </a:solidFill>
                  <a:latin typeface="Arial Narrow" panose="020B0606020202030204" charset="0"/>
                </a:rPr>
                <a:t>C</a:t>
              </a:r>
              <a:endParaRPr lang="zh-CN" altLang="en-US" sz="2400" dirty="0">
                <a:solidFill>
                  <a:schemeClr val="bg1"/>
                </a:solidFill>
              </a:endParaRPr>
            </a:p>
          </p:txBody>
        </p:sp>
        <p:sp>
          <p:nvSpPr>
            <p:cNvPr id="39" name="文本框 38"/>
            <p:cNvSpPr txBox="1"/>
            <p:nvPr/>
          </p:nvSpPr>
          <p:spPr>
            <a:xfrm>
              <a:off x="8675232" y="730441"/>
              <a:ext cx="383192" cy="461665"/>
            </a:xfrm>
            <a:prstGeom prst="rect">
              <a:avLst/>
            </a:prstGeom>
            <a:noFill/>
          </p:spPr>
          <p:txBody>
            <a:bodyPr wrap="square">
              <a:spAutoFit/>
            </a:bodyPr>
            <a:lstStyle/>
            <a:p>
              <a:r>
                <a:rPr lang="en-US" altLang="zh-CN" sz="2400" b="1" dirty="0">
                  <a:solidFill>
                    <a:schemeClr val="bg1"/>
                  </a:solidFill>
                  <a:latin typeface="Arial Narrow" panose="020B0606020202030204" charset="0"/>
                </a:rPr>
                <a:t>S</a:t>
              </a:r>
              <a:endParaRPr lang="zh-CN" altLang="en-US" sz="2400" dirty="0">
                <a:solidFill>
                  <a:schemeClr val="bg1"/>
                </a:solidFill>
              </a:endParaRPr>
            </a:p>
          </p:txBody>
        </p:sp>
      </p:grpSp>
      <p:grpSp>
        <p:nvGrpSpPr>
          <p:cNvPr id="9" name="组合 8"/>
          <p:cNvGrpSpPr/>
          <p:nvPr/>
        </p:nvGrpSpPr>
        <p:grpSpPr>
          <a:xfrm>
            <a:off x="9727206" y="734232"/>
            <a:ext cx="2153414" cy="461665"/>
            <a:chOff x="9727206" y="734232"/>
            <a:chExt cx="2153414" cy="461665"/>
          </a:xfrm>
        </p:grpSpPr>
        <p:sp>
          <p:nvSpPr>
            <p:cNvPr id="58" name="矩形 57"/>
            <p:cNvSpPr/>
            <p:nvPr/>
          </p:nvSpPr>
          <p:spPr>
            <a:xfrm>
              <a:off x="9727206" y="757078"/>
              <a:ext cx="2153414" cy="400110"/>
            </a:xfrm>
            <a:prstGeom prst="rect">
              <a:avLst/>
            </a:prstGeom>
            <a:solidFill>
              <a:schemeClr val="bg2">
                <a:lumMod val="90000"/>
              </a:schemeClr>
            </a:solidFill>
            <a:ln>
              <a:solidFill>
                <a:schemeClr val="bg2">
                  <a:lumMod val="90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p>
          </p:txBody>
        </p:sp>
        <p:sp>
          <p:nvSpPr>
            <p:cNvPr id="60" name="文本框 59"/>
            <p:cNvSpPr txBox="1"/>
            <p:nvPr/>
          </p:nvSpPr>
          <p:spPr>
            <a:xfrm>
              <a:off x="9791788" y="772467"/>
              <a:ext cx="1598556" cy="400110"/>
            </a:xfrm>
            <a:prstGeom prst="rect">
              <a:avLst/>
            </a:prstGeom>
            <a:noFill/>
          </p:spPr>
          <p:txBody>
            <a:bodyPr wrap="square" rtlCol="0">
              <a:spAutoFit/>
            </a:bodyPr>
            <a:lstStyle/>
            <a:p>
              <a:pPr algn="ctr"/>
              <a:r>
                <a:rPr lang="zh-CN" altLang="en-US" sz="2000" b="1" dirty="0">
                  <a:solidFill>
                    <a:schemeClr val="bg1"/>
                  </a:solidFill>
                </a:rPr>
                <a:t>碰撞检测</a:t>
              </a:r>
              <a:endParaRPr lang="zh-CN" altLang="en-US" sz="2000" b="1" dirty="0">
                <a:solidFill>
                  <a:schemeClr val="bg1"/>
                </a:solidFill>
              </a:endParaRPr>
            </a:p>
          </p:txBody>
        </p:sp>
        <p:sp>
          <p:nvSpPr>
            <p:cNvPr id="55" name="文本框 54"/>
            <p:cNvSpPr txBox="1"/>
            <p:nvPr/>
          </p:nvSpPr>
          <p:spPr>
            <a:xfrm>
              <a:off x="11033742" y="734232"/>
              <a:ext cx="383192" cy="461665"/>
            </a:xfrm>
            <a:prstGeom prst="rect">
              <a:avLst/>
            </a:prstGeom>
            <a:noFill/>
          </p:spPr>
          <p:txBody>
            <a:bodyPr wrap="square">
              <a:spAutoFit/>
            </a:bodyPr>
            <a:lstStyle/>
            <a:p>
              <a:r>
                <a:rPr lang="en-US" altLang="zh-CN" sz="2400" b="1" dirty="0">
                  <a:solidFill>
                    <a:schemeClr val="bg1"/>
                  </a:solidFill>
                  <a:latin typeface="Arial Narrow" panose="020B0606020202030204" charset="0"/>
                </a:rPr>
                <a:t>C</a:t>
              </a:r>
              <a:endParaRPr lang="zh-CN" altLang="en-US" sz="2400" dirty="0">
                <a:solidFill>
                  <a:schemeClr val="bg1"/>
                </a:solidFill>
              </a:endParaRPr>
            </a:p>
          </p:txBody>
        </p:sp>
        <p:sp>
          <p:nvSpPr>
            <p:cNvPr id="57" name="文本框 56"/>
            <p:cNvSpPr txBox="1"/>
            <p:nvPr/>
          </p:nvSpPr>
          <p:spPr>
            <a:xfrm>
              <a:off x="11260686" y="734232"/>
              <a:ext cx="383192" cy="461665"/>
            </a:xfrm>
            <a:prstGeom prst="rect">
              <a:avLst/>
            </a:prstGeom>
            <a:noFill/>
          </p:spPr>
          <p:txBody>
            <a:bodyPr wrap="square">
              <a:spAutoFit/>
            </a:bodyPr>
            <a:lstStyle/>
            <a:p>
              <a:r>
                <a:rPr lang="en-US" altLang="zh-CN" sz="2400" b="1" dirty="0">
                  <a:solidFill>
                    <a:schemeClr val="bg1"/>
                  </a:solidFill>
                  <a:latin typeface="Arial Narrow" panose="020B0606020202030204" charset="0"/>
                </a:rPr>
                <a:t>D</a:t>
              </a:r>
              <a:endParaRPr lang="zh-CN" altLang="en-US" sz="2400" dirty="0">
                <a:solidFill>
                  <a:schemeClr val="bg1"/>
                </a:solidFill>
              </a:endParaRPr>
            </a:p>
          </p:txBody>
        </p:sp>
      </p:grpSp>
      <p:grpSp>
        <p:nvGrpSpPr>
          <p:cNvPr id="77" name="组合 76"/>
          <p:cNvGrpSpPr/>
          <p:nvPr/>
        </p:nvGrpSpPr>
        <p:grpSpPr>
          <a:xfrm>
            <a:off x="9727206" y="734232"/>
            <a:ext cx="2153414" cy="461665"/>
            <a:chOff x="9727206" y="734232"/>
            <a:chExt cx="2153414" cy="461665"/>
          </a:xfrm>
        </p:grpSpPr>
        <p:sp>
          <p:nvSpPr>
            <p:cNvPr id="79" name="矩形 78"/>
            <p:cNvSpPr/>
            <p:nvPr/>
          </p:nvSpPr>
          <p:spPr>
            <a:xfrm>
              <a:off x="9727206" y="757078"/>
              <a:ext cx="2153414" cy="400110"/>
            </a:xfrm>
            <a:prstGeom prst="rect">
              <a:avLst/>
            </a:prstGeom>
            <a:solidFill>
              <a:schemeClr val="accent5"/>
            </a:solidFill>
            <a:ln>
              <a:solidFill>
                <a:schemeClr val="accent5"/>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p>
          </p:txBody>
        </p:sp>
        <p:sp>
          <p:nvSpPr>
            <p:cNvPr id="80" name="文本框 79"/>
            <p:cNvSpPr txBox="1"/>
            <p:nvPr/>
          </p:nvSpPr>
          <p:spPr>
            <a:xfrm>
              <a:off x="9791788" y="772467"/>
              <a:ext cx="1598556" cy="400110"/>
            </a:xfrm>
            <a:prstGeom prst="rect">
              <a:avLst/>
            </a:prstGeom>
            <a:noFill/>
          </p:spPr>
          <p:txBody>
            <a:bodyPr wrap="square" rtlCol="0">
              <a:spAutoFit/>
            </a:bodyPr>
            <a:lstStyle/>
            <a:p>
              <a:pPr algn="ctr"/>
              <a:r>
                <a:rPr lang="zh-CN" altLang="en-US" sz="2000" b="1" dirty="0">
                  <a:solidFill>
                    <a:schemeClr val="bg1"/>
                  </a:solidFill>
                </a:rPr>
                <a:t>碰撞检测</a:t>
              </a:r>
              <a:endParaRPr lang="zh-CN" altLang="en-US" sz="2000" b="1" dirty="0">
                <a:solidFill>
                  <a:schemeClr val="bg1"/>
                </a:solidFill>
              </a:endParaRPr>
            </a:p>
          </p:txBody>
        </p:sp>
        <p:sp>
          <p:nvSpPr>
            <p:cNvPr id="85" name="文本框 84"/>
            <p:cNvSpPr txBox="1"/>
            <p:nvPr/>
          </p:nvSpPr>
          <p:spPr>
            <a:xfrm>
              <a:off x="11033742" y="734232"/>
              <a:ext cx="383192" cy="461665"/>
            </a:xfrm>
            <a:prstGeom prst="rect">
              <a:avLst/>
            </a:prstGeom>
            <a:noFill/>
          </p:spPr>
          <p:txBody>
            <a:bodyPr wrap="square">
              <a:spAutoFit/>
            </a:bodyPr>
            <a:lstStyle/>
            <a:p>
              <a:r>
                <a:rPr lang="en-US" altLang="zh-CN" sz="2400" b="1" dirty="0">
                  <a:solidFill>
                    <a:schemeClr val="bg1"/>
                  </a:solidFill>
                  <a:latin typeface="Arial Narrow" panose="020B0606020202030204" charset="0"/>
                </a:rPr>
                <a:t>C</a:t>
              </a:r>
              <a:endParaRPr lang="zh-CN" altLang="en-US" sz="2400" dirty="0">
                <a:solidFill>
                  <a:schemeClr val="bg1"/>
                </a:solidFill>
              </a:endParaRPr>
            </a:p>
          </p:txBody>
        </p:sp>
        <p:sp>
          <p:nvSpPr>
            <p:cNvPr id="86" name="文本框 85"/>
            <p:cNvSpPr txBox="1"/>
            <p:nvPr/>
          </p:nvSpPr>
          <p:spPr>
            <a:xfrm>
              <a:off x="11260686" y="734232"/>
              <a:ext cx="383192" cy="461665"/>
            </a:xfrm>
            <a:prstGeom prst="rect">
              <a:avLst/>
            </a:prstGeom>
            <a:noFill/>
          </p:spPr>
          <p:txBody>
            <a:bodyPr wrap="square">
              <a:spAutoFit/>
            </a:bodyPr>
            <a:lstStyle/>
            <a:p>
              <a:r>
                <a:rPr lang="en-US" altLang="zh-CN" sz="2400" b="1" dirty="0">
                  <a:solidFill>
                    <a:schemeClr val="bg1"/>
                  </a:solidFill>
                  <a:latin typeface="Arial Narrow" panose="020B0606020202030204" charset="0"/>
                </a:rPr>
                <a:t>D</a:t>
              </a:r>
              <a:endParaRPr lang="zh-CN" altLang="en-US" sz="2400" dirty="0">
                <a:solidFill>
                  <a:schemeClr val="bg1"/>
                </a:solidFill>
              </a:endParaRPr>
            </a:p>
          </p:txBody>
        </p:sp>
      </p:grpSp>
      <p:grpSp>
        <p:nvGrpSpPr>
          <p:cNvPr id="10" name="组合 9"/>
          <p:cNvGrpSpPr/>
          <p:nvPr/>
        </p:nvGrpSpPr>
        <p:grpSpPr>
          <a:xfrm>
            <a:off x="1373861" y="1281052"/>
            <a:ext cx="10270017" cy="885375"/>
            <a:chOff x="1373861" y="1281052"/>
            <a:chExt cx="10270017" cy="885375"/>
          </a:xfrm>
        </p:grpSpPr>
        <p:sp>
          <p:nvSpPr>
            <p:cNvPr id="69" name="íşlïḍè"/>
            <p:cNvSpPr txBox="1"/>
            <p:nvPr/>
          </p:nvSpPr>
          <p:spPr>
            <a:xfrm>
              <a:off x="1373861" y="1281052"/>
              <a:ext cx="10270017" cy="400111"/>
            </a:xfrm>
            <a:prstGeom prst="rect">
              <a:avLst/>
            </a:prstGeom>
            <a:noFill/>
          </p:spPr>
          <p:txBody>
            <a:bodyPr wrap="square" lIns="91440" tIns="45720" rIns="91440" bIns="45720" anchor="ctr">
              <a:noAutofit/>
            </a:bodyPr>
            <a:lstStyle/>
            <a:p>
              <a:r>
                <a:rPr lang="en-US" altLang="zh-CN" b="1" dirty="0">
                  <a:latin typeface="Arial Narrow" panose="020B0606020202030204" charset="0"/>
                </a:rPr>
                <a:t>【2013</a:t>
              </a:r>
              <a:r>
                <a:rPr lang="zh-CN" altLang="en-US" b="1" dirty="0">
                  <a:latin typeface="Arial Narrow" panose="020B0606020202030204" charset="0"/>
                </a:rPr>
                <a:t>年 题</a:t>
              </a:r>
              <a:r>
                <a:rPr lang="en-US" altLang="zh-CN" b="1" dirty="0">
                  <a:latin typeface="Arial Narrow" panose="020B0606020202030204" charset="0"/>
                </a:rPr>
                <a:t>36】</a:t>
              </a:r>
              <a:r>
                <a:rPr lang="zh-CN" altLang="en-US" b="1" dirty="0">
                  <a:latin typeface="Arial Narrow" panose="020B0606020202030204" charset="0"/>
                </a:rPr>
                <a:t>下列介质访问控制方法中，可能发生冲突的是（      ）。</a:t>
              </a:r>
              <a:endParaRPr lang="zh-CN" altLang="en-US" b="1" dirty="0">
                <a:latin typeface="Arial Narrow" panose="020B0606020202030204" charset="0"/>
              </a:endParaRPr>
            </a:p>
          </p:txBody>
        </p:sp>
        <p:sp>
          <p:nvSpPr>
            <p:cNvPr id="31" name="íşlïḍè"/>
            <p:cNvSpPr txBox="1"/>
            <p:nvPr/>
          </p:nvSpPr>
          <p:spPr>
            <a:xfrm>
              <a:off x="2900323" y="1766316"/>
              <a:ext cx="1448157" cy="400111"/>
            </a:xfrm>
            <a:prstGeom prst="rect">
              <a:avLst/>
            </a:prstGeom>
            <a:noFill/>
          </p:spPr>
          <p:txBody>
            <a:bodyPr wrap="square" lIns="91440" tIns="45720" rIns="91440" bIns="45720" anchor="ctr">
              <a:noAutofit/>
            </a:bodyPr>
            <a:lstStyle/>
            <a:p>
              <a:r>
                <a:rPr lang="en-US" altLang="zh-CN" b="1" dirty="0">
                  <a:latin typeface="Arial Narrow" panose="020B0606020202030204" charset="0"/>
                </a:rPr>
                <a:t>A. CDMA</a:t>
              </a:r>
              <a:endParaRPr lang="zh-CN" altLang="en-US" b="1" dirty="0">
                <a:latin typeface="Arial Narrow" panose="020B0606020202030204" charset="0"/>
              </a:endParaRPr>
            </a:p>
          </p:txBody>
        </p:sp>
        <p:sp>
          <p:nvSpPr>
            <p:cNvPr id="32" name="íşlïḍè"/>
            <p:cNvSpPr txBox="1"/>
            <p:nvPr/>
          </p:nvSpPr>
          <p:spPr>
            <a:xfrm>
              <a:off x="4693232" y="1766316"/>
              <a:ext cx="1448157" cy="400111"/>
            </a:xfrm>
            <a:prstGeom prst="rect">
              <a:avLst/>
            </a:prstGeom>
            <a:noFill/>
          </p:spPr>
          <p:txBody>
            <a:bodyPr wrap="square" lIns="91440" tIns="45720" rIns="91440" bIns="45720" anchor="ctr">
              <a:noAutofit/>
            </a:bodyPr>
            <a:lstStyle/>
            <a:p>
              <a:r>
                <a:rPr lang="en-US" altLang="zh-CN" b="1" dirty="0">
                  <a:latin typeface="Arial Narrow" panose="020B0606020202030204" charset="0"/>
                </a:rPr>
                <a:t>B. CSMA</a:t>
              </a:r>
              <a:endParaRPr lang="zh-CN" altLang="en-US" b="1" dirty="0">
                <a:latin typeface="Arial Narrow" panose="020B0606020202030204" charset="0"/>
              </a:endParaRPr>
            </a:p>
          </p:txBody>
        </p:sp>
        <p:sp>
          <p:nvSpPr>
            <p:cNvPr id="33" name="íşlïḍè"/>
            <p:cNvSpPr txBox="1"/>
            <p:nvPr/>
          </p:nvSpPr>
          <p:spPr>
            <a:xfrm>
              <a:off x="6486141" y="1766316"/>
              <a:ext cx="1448157" cy="400111"/>
            </a:xfrm>
            <a:prstGeom prst="rect">
              <a:avLst/>
            </a:prstGeom>
            <a:noFill/>
          </p:spPr>
          <p:txBody>
            <a:bodyPr wrap="square" lIns="91440" tIns="45720" rIns="91440" bIns="45720" anchor="ctr">
              <a:noAutofit/>
            </a:bodyPr>
            <a:lstStyle/>
            <a:p>
              <a:r>
                <a:rPr lang="en-US" altLang="zh-CN" b="1" dirty="0">
                  <a:latin typeface="Arial Narrow" panose="020B0606020202030204" charset="0"/>
                </a:rPr>
                <a:t>C. TDMA</a:t>
              </a:r>
              <a:endParaRPr lang="zh-CN" altLang="en-US" b="1" dirty="0">
                <a:latin typeface="Arial Narrow" panose="020B0606020202030204" charset="0"/>
              </a:endParaRPr>
            </a:p>
          </p:txBody>
        </p:sp>
        <p:sp>
          <p:nvSpPr>
            <p:cNvPr id="34" name="íşlïḍè"/>
            <p:cNvSpPr txBox="1"/>
            <p:nvPr/>
          </p:nvSpPr>
          <p:spPr>
            <a:xfrm>
              <a:off x="8279049" y="1766316"/>
              <a:ext cx="1448157" cy="400111"/>
            </a:xfrm>
            <a:prstGeom prst="rect">
              <a:avLst/>
            </a:prstGeom>
            <a:noFill/>
          </p:spPr>
          <p:txBody>
            <a:bodyPr wrap="square" lIns="91440" tIns="45720" rIns="91440" bIns="45720" anchor="ctr">
              <a:noAutofit/>
            </a:bodyPr>
            <a:lstStyle/>
            <a:p>
              <a:r>
                <a:rPr lang="en-US" altLang="zh-CN" b="1" dirty="0">
                  <a:latin typeface="Arial Narrow" panose="020B0606020202030204" charset="0"/>
                </a:rPr>
                <a:t>D. FDMA</a:t>
              </a:r>
              <a:endParaRPr lang="zh-CN" altLang="en-US" b="1" dirty="0">
                <a:latin typeface="Arial Narrow" panose="020B0606020202030204" charset="0"/>
              </a:endParaRPr>
            </a:p>
          </p:txBody>
        </p:sp>
      </p:grpSp>
      <p:sp>
        <p:nvSpPr>
          <p:cNvPr id="35" name="íşlïḍè"/>
          <p:cNvSpPr txBox="1"/>
          <p:nvPr/>
        </p:nvSpPr>
        <p:spPr>
          <a:xfrm>
            <a:off x="7824333" y="1296441"/>
            <a:ext cx="394903" cy="400111"/>
          </a:xfrm>
          <a:prstGeom prst="rect">
            <a:avLst/>
          </a:prstGeom>
          <a:noFill/>
        </p:spPr>
        <p:txBody>
          <a:bodyPr wrap="square" lIns="91440" tIns="45720" rIns="91440" bIns="45720" anchor="ctr">
            <a:noAutofit/>
          </a:bodyPr>
          <a:lstStyle/>
          <a:p>
            <a:pPr algn="ctr"/>
            <a:r>
              <a:rPr lang="en-US" altLang="zh-CN" sz="2800" b="1" dirty="0">
                <a:solidFill>
                  <a:schemeClr val="accent1">
                    <a:lumMod val="75000"/>
                  </a:schemeClr>
                </a:solidFill>
                <a:latin typeface="Arial Black" panose="020B0A04020102020204" pitchFamily="34" charset="0"/>
              </a:rPr>
              <a:t>B</a:t>
            </a:r>
            <a:endParaRPr lang="zh-CN" altLang="en-US" sz="2800" b="1" dirty="0">
              <a:solidFill>
                <a:schemeClr val="accent1">
                  <a:lumMod val="75000"/>
                </a:schemeClr>
              </a:solidFill>
              <a:latin typeface="Arial Black" panose="020B0A04020102020204" pitchFamily="34" charset="0"/>
            </a:endParaRPr>
          </a:p>
        </p:txBody>
      </p:sp>
      <p:sp>
        <p:nvSpPr>
          <p:cNvPr id="37" name="íşlïḍè"/>
          <p:cNvSpPr txBox="1"/>
          <p:nvPr/>
        </p:nvSpPr>
        <p:spPr>
          <a:xfrm>
            <a:off x="1610004" y="2474129"/>
            <a:ext cx="720024" cy="400111"/>
          </a:xfrm>
          <a:prstGeom prst="rect">
            <a:avLst/>
          </a:prstGeom>
          <a:noFill/>
        </p:spPr>
        <p:txBody>
          <a:bodyPr wrap="square" lIns="91440" tIns="45720" rIns="91440" bIns="45720" anchor="ctr">
            <a:noAutofit/>
          </a:bodyPr>
          <a:lstStyle/>
          <a:p>
            <a:r>
              <a:rPr lang="zh-CN" altLang="en-US" b="1" dirty="0">
                <a:latin typeface="Arial Narrow" panose="020B0606020202030204" charset="0"/>
              </a:rPr>
              <a:t>解析</a:t>
            </a:r>
            <a:endParaRPr lang="zh-CN" altLang="en-US" b="1" dirty="0">
              <a:latin typeface="Arial Narrow" panose="020B0606020202030204" charset="0"/>
            </a:endParaRP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800" decel="100000"/>
                                        <p:tgtEl>
                                          <p:spTgt spid="10"/>
                                        </p:tgtEl>
                                      </p:cBhvr>
                                    </p:animEffect>
                                    <p:anim calcmode="lin" valueType="num">
                                      <p:cBhvr>
                                        <p:cTn id="8" dur="800" decel="100000" fill="hold"/>
                                        <p:tgtEl>
                                          <p:spTgt spid="10"/>
                                        </p:tgtEl>
                                        <p:attrNameLst>
                                          <p:attrName>style.rotation</p:attrName>
                                        </p:attrNameLst>
                                      </p:cBhvr>
                                      <p:tavLst>
                                        <p:tav tm="0">
                                          <p:val>
                                            <p:fltVal val="-90"/>
                                          </p:val>
                                        </p:tav>
                                        <p:tav tm="100000">
                                          <p:val>
                                            <p:fltVal val="0"/>
                                          </p:val>
                                        </p:tav>
                                      </p:tavLst>
                                    </p:anim>
                                    <p:anim calcmode="lin" valueType="num">
                                      <p:cBhvr>
                                        <p:cTn id="9" dur="800" decel="100000" fill="hold"/>
                                        <p:tgtEl>
                                          <p:spTgt spid="10"/>
                                        </p:tgtEl>
                                        <p:attrNameLst>
                                          <p:attrName>ppt_x</p:attrName>
                                        </p:attrNameLst>
                                      </p:cBhvr>
                                      <p:tavLst>
                                        <p:tav tm="0">
                                          <p:val>
                                            <p:strVal val="#ppt_x+0.4"/>
                                          </p:val>
                                        </p:tav>
                                        <p:tav tm="100000">
                                          <p:val>
                                            <p:strVal val="#ppt_x-0.05"/>
                                          </p:val>
                                        </p:tav>
                                      </p:tavLst>
                                    </p:anim>
                                    <p:anim calcmode="lin" valueType="num">
                                      <p:cBhvr>
                                        <p:cTn id="10" dur="800" decel="100000" fill="hold"/>
                                        <p:tgtEl>
                                          <p:spTgt spid="10"/>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10"/>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10"/>
                                        </p:tgtEl>
                                        <p:attrNameLst>
                                          <p:attrName>ppt_y</p:attrName>
                                        </p:attrNameLst>
                                      </p:cBhvr>
                                      <p:tavLst>
                                        <p:tav tm="0">
                                          <p:val>
                                            <p:strVal val="#ppt_y+0.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30" presetClass="entr" presetSubtype="0" fill="hold" grpId="0" nodeType="clickEffect">
                                  <p:stCondLst>
                                    <p:cond delay="0"/>
                                  </p:stCondLst>
                                  <p:childTnLst>
                                    <p:set>
                                      <p:cBhvr>
                                        <p:cTn id="16" dur="1" fill="hold">
                                          <p:stCondLst>
                                            <p:cond delay="0"/>
                                          </p:stCondLst>
                                        </p:cTn>
                                        <p:tgtEl>
                                          <p:spTgt spid="35"/>
                                        </p:tgtEl>
                                        <p:attrNameLst>
                                          <p:attrName>style.visibility</p:attrName>
                                        </p:attrNameLst>
                                      </p:cBhvr>
                                      <p:to>
                                        <p:strVal val="visible"/>
                                      </p:to>
                                    </p:set>
                                    <p:animEffect transition="in" filter="fade">
                                      <p:cBhvr>
                                        <p:cTn id="17" dur="800" decel="100000"/>
                                        <p:tgtEl>
                                          <p:spTgt spid="35"/>
                                        </p:tgtEl>
                                      </p:cBhvr>
                                    </p:animEffect>
                                    <p:anim calcmode="lin" valueType="num">
                                      <p:cBhvr>
                                        <p:cTn id="18" dur="800" decel="100000" fill="hold"/>
                                        <p:tgtEl>
                                          <p:spTgt spid="35"/>
                                        </p:tgtEl>
                                        <p:attrNameLst>
                                          <p:attrName>style.rotation</p:attrName>
                                        </p:attrNameLst>
                                      </p:cBhvr>
                                      <p:tavLst>
                                        <p:tav tm="0">
                                          <p:val>
                                            <p:fltVal val="-90"/>
                                          </p:val>
                                        </p:tav>
                                        <p:tav tm="100000">
                                          <p:val>
                                            <p:fltVal val="0"/>
                                          </p:val>
                                        </p:tav>
                                      </p:tavLst>
                                    </p:anim>
                                    <p:anim calcmode="lin" valueType="num">
                                      <p:cBhvr>
                                        <p:cTn id="19" dur="800" decel="100000" fill="hold"/>
                                        <p:tgtEl>
                                          <p:spTgt spid="35"/>
                                        </p:tgtEl>
                                        <p:attrNameLst>
                                          <p:attrName>ppt_x</p:attrName>
                                        </p:attrNameLst>
                                      </p:cBhvr>
                                      <p:tavLst>
                                        <p:tav tm="0">
                                          <p:val>
                                            <p:strVal val="#ppt_x+0.4"/>
                                          </p:val>
                                        </p:tav>
                                        <p:tav tm="100000">
                                          <p:val>
                                            <p:strVal val="#ppt_x-0.05"/>
                                          </p:val>
                                        </p:tav>
                                      </p:tavLst>
                                    </p:anim>
                                    <p:anim calcmode="lin" valueType="num">
                                      <p:cBhvr>
                                        <p:cTn id="20" dur="800" decel="100000" fill="hold"/>
                                        <p:tgtEl>
                                          <p:spTgt spid="35"/>
                                        </p:tgtEl>
                                        <p:attrNameLst>
                                          <p:attrName>ppt_y</p:attrName>
                                        </p:attrNameLst>
                                      </p:cBhvr>
                                      <p:tavLst>
                                        <p:tav tm="0">
                                          <p:val>
                                            <p:strVal val="#ppt_y-0.4"/>
                                          </p:val>
                                        </p:tav>
                                        <p:tav tm="100000">
                                          <p:val>
                                            <p:strVal val="#ppt_y+0.1"/>
                                          </p:val>
                                        </p:tav>
                                      </p:tavLst>
                                    </p:anim>
                                    <p:anim calcmode="lin" valueType="num">
                                      <p:cBhvr>
                                        <p:cTn id="21" dur="200" accel="100000" fill="hold">
                                          <p:stCondLst>
                                            <p:cond delay="800"/>
                                          </p:stCondLst>
                                        </p:cTn>
                                        <p:tgtEl>
                                          <p:spTgt spid="35"/>
                                        </p:tgtEl>
                                        <p:attrNameLst>
                                          <p:attrName>ppt_x</p:attrName>
                                        </p:attrNameLst>
                                      </p:cBhvr>
                                      <p:tavLst>
                                        <p:tav tm="0">
                                          <p:val>
                                            <p:strVal val="#ppt_x-0.05"/>
                                          </p:val>
                                        </p:tav>
                                        <p:tav tm="100000">
                                          <p:val>
                                            <p:strVal val="#ppt_x"/>
                                          </p:val>
                                        </p:tav>
                                      </p:tavLst>
                                    </p:anim>
                                    <p:anim calcmode="lin" valueType="num">
                                      <p:cBhvr>
                                        <p:cTn id="22" dur="200" accel="100000" fill="hold">
                                          <p:stCondLst>
                                            <p:cond delay="800"/>
                                          </p:stCondLst>
                                        </p:cTn>
                                        <p:tgtEl>
                                          <p:spTgt spid="35"/>
                                        </p:tgtEl>
                                        <p:attrNameLst>
                                          <p:attrName>ppt_y</p:attrName>
                                        </p:attrNameLst>
                                      </p:cBhvr>
                                      <p:tavLst>
                                        <p:tav tm="0">
                                          <p:val>
                                            <p:strVal val="#ppt_y+0.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53" presetClass="entr" presetSubtype="16" fill="hold" grpId="0" nodeType="clickEffect">
                                  <p:stCondLst>
                                    <p:cond delay="0"/>
                                  </p:stCondLst>
                                  <p:childTnLst>
                                    <p:set>
                                      <p:cBhvr>
                                        <p:cTn id="26" dur="1" fill="hold">
                                          <p:stCondLst>
                                            <p:cond delay="0"/>
                                          </p:stCondLst>
                                        </p:cTn>
                                        <p:tgtEl>
                                          <p:spTgt spid="37"/>
                                        </p:tgtEl>
                                        <p:attrNameLst>
                                          <p:attrName>style.visibility</p:attrName>
                                        </p:attrNameLst>
                                      </p:cBhvr>
                                      <p:to>
                                        <p:strVal val="visible"/>
                                      </p:to>
                                    </p:set>
                                    <p:anim calcmode="lin" valueType="num">
                                      <p:cBhvr>
                                        <p:cTn id="27" dur="500" fill="hold"/>
                                        <p:tgtEl>
                                          <p:spTgt spid="37"/>
                                        </p:tgtEl>
                                        <p:attrNameLst>
                                          <p:attrName>ppt_w</p:attrName>
                                        </p:attrNameLst>
                                      </p:cBhvr>
                                      <p:tavLst>
                                        <p:tav tm="0">
                                          <p:val>
                                            <p:fltVal val="0"/>
                                          </p:val>
                                        </p:tav>
                                        <p:tav tm="100000">
                                          <p:val>
                                            <p:strVal val="#ppt_w"/>
                                          </p:val>
                                        </p:tav>
                                      </p:tavLst>
                                    </p:anim>
                                    <p:anim calcmode="lin" valueType="num">
                                      <p:cBhvr>
                                        <p:cTn id="28" dur="500" fill="hold"/>
                                        <p:tgtEl>
                                          <p:spTgt spid="37"/>
                                        </p:tgtEl>
                                        <p:attrNameLst>
                                          <p:attrName>ppt_h</p:attrName>
                                        </p:attrNameLst>
                                      </p:cBhvr>
                                      <p:tavLst>
                                        <p:tav tm="0">
                                          <p:val>
                                            <p:fltVal val="0"/>
                                          </p:val>
                                        </p:tav>
                                        <p:tav tm="100000">
                                          <p:val>
                                            <p:strVal val="#ppt_h"/>
                                          </p:val>
                                        </p:tav>
                                      </p:tavLst>
                                    </p:anim>
                                    <p:animEffect transition="in" filter="fade">
                                      <p:cBhvr>
                                        <p:cTn id="29"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37" grpId="0"/>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04800" y="749300"/>
            <a:ext cx="6192344" cy="400110"/>
            <a:chOff x="424117" y="898245"/>
            <a:chExt cx="6192344" cy="400110"/>
          </a:xfrm>
        </p:grpSpPr>
        <p:sp>
          <p:nvSpPr>
            <p:cNvPr id="2" name="平行四边形 1"/>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p:cNvSpPr txBox="1"/>
            <p:nvPr/>
          </p:nvSpPr>
          <p:spPr>
            <a:xfrm>
              <a:off x="1052423" y="898245"/>
              <a:ext cx="5564038" cy="400110"/>
            </a:xfrm>
            <a:prstGeom prst="rect">
              <a:avLst/>
            </a:prstGeom>
            <a:noFill/>
          </p:spPr>
          <p:txBody>
            <a:bodyPr wrap="square" rtlCol="0">
              <a:spAutoFit/>
            </a:bodyPr>
            <a:lstStyle/>
            <a:p>
              <a:r>
                <a:rPr lang="en-US" altLang="zh-CN" sz="2000" b="1" dirty="0"/>
                <a:t>CSMA/CD</a:t>
              </a:r>
              <a:r>
                <a:rPr lang="zh-CN" altLang="en-US" sz="2000" b="1" dirty="0"/>
                <a:t>协议的基本原理</a:t>
              </a:r>
              <a:endParaRPr lang="en-US" altLang="zh-CN" sz="2000" b="1" dirty="0"/>
            </a:p>
          </p:txBody>
        </p:sp>
      </p:grpSp>
      <p:grpSp>
        <p:nvGrpSpPr>
          <p:cNvPr id="5" name="组合 4"/>
          <p:cNvGrpSpPr/>
          <p:nvPr/>
        </p:nvGrpSpPr>
        <p:grpSpPr>
          <a:xfrm>
            <a:off x="4462359" y="730007"/>
            <a:ext cx="2153414" cy="461665"/>
            <a:chOff x="4462359" y="730007"/>
            <a:chExt cx="2153414" cy="461665"/>
          </a:xfrm>
        </p:grpSpPr>
        <p:sp>
          <p:nvSpPr>
            <p:cNvPr id="6" name="矩形 5"/>
            <p:cNvSpPr/>
            <p:nvPr/>
          </p:nvSpPr>
          <p:spPr>
            <a:xfrm>
              <a:off x="4462359" y="757078"/>
              <a:ext cx="2153414" cy="400110"/>
            </a:xfrm>
            <a:prstGeom prst="rect">
              <a:avLst/>
            </a:prstGeom>
            <a:solidFill>
              <a:schemeClr val="accent4"/>
            </a:solidFill>
            <a:ln>
              <a:solidFill>
                <a:schemeClr val="accent4"/>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b="1" dirty="0"/>
            </a:p>
          </p:txBody>
        </p:sp>
        <p:sp>
          <p:nvSpPr>
            <p:cNvPr id="8" name="文本框 7"/>
            <p:cNvSpPr txBox="1"/>
            <p:nvPr/>
          </p:nvSpPr>
          <p:spPr>
            <a:xfrm>
              <a:off x="4473322" y="772467"/>
              <a:ext cx="1598556" cy="400110"/>
            </a:xfrm>
            <a:prstGeom prst="rect">
              <a:avLst/>
            </a:prstGeom>
            <a:noFill/>
          </p:spPr>
          <p:txBody>
            <a:bodyPr wrap="square" rtlCol="0">
              <a:spAutoFit/>
            </a:bodyPr>
            <a:lstStyle/>
            <a:p>
              <a:pPr algn="ctr"/>
              <a:r>
                <a:rPr lang="zh-CN" altLang="en-US" sz="2000" b="1" dirty="0">
                  <a:solidFill>
                    <a:schemeClr val="bg1"/>
                  </a:solidFill>
                </a:rPr>
                <a:t>多址接入</a:t>
              </a:r>
              <a:endParaRPr lang="zh-CN" altLang="en-US" sz="2000" b="1" dirty="0">
                <a:solidFill>
                  <a:schemeClr val="bg1"/>
                </a:solidFill>
              </a:endParaRPr>
            </a:p>
          </p:txBody>
        </p:sp>
        <p:sp>
          <p:nvSpPr>
            <p:cNvPr id="41" name="文本框 40"/>
            <p:cNvSpPr txBox="1"/>
            <p:nvPr/>
          </p:nvSpPr>
          <p:spPr>
            <a:xfrm>
              <a:off x="5708713" y="730007"/>
              <a:ext cx="383192" cy="461665"/>
            </a:xfrm>
            <a:prstGeom prst="rect">
              <a:avLst/>
            </a:prstGeom>
            <a:noFill/>
          </p:spPr>
          <p:txBody>
            <a:bodyPr wrap="square">
              <a:spAutoFit/>
            </a:bodyPr>
            <a:lstStyle/>
            <a:p>
              <a:r>
                <a:rPr lang="en-US" altLang="zh-CN" sz="2400" b="1" dirty="0">
                  <a:solidFill>
                    <a:schemeClr val="bg1"/>
                  </a:solidFill>
                  <a:latin typeface="Arial Narrow" panose="020B0606020202030204" charset="0"/>
                </a:rPr>
                <a:t>M</a:t>
              </a:r>
              <a:endParaRPr lang="zh-CN" altLang="en-US" sz="2400" dirty="0">
                <a:solidFill>
                  <a:schemeClr val="bg1"/>
                </a:solidFill>
              </a:endParaRPr>
            </a:p>
          </p:txBody>
        </p:sp>
        <p:sp>
          <p:nvSpPr>
            <p:cNvPr id="54" name="文本框 53"/>
            <p:cNvSpPr txBox="1"/>
            <p:nvPr/>
          </p:nvSpPr>
          <p:spPr>
            <a:xfrm>
              <a:off x="5948810" y="730007"/>
              <a:ext cx="383192" cy="461665"/>
            </a:xfrm>
            <a:prstGeom prst="rect">
              <a:avLst/>
            </a:prstGeom>
            <a:noFill/>
          </p:spPr>
          <p:txBody>
            <a:bodyPr wrap="square">
              <a:spAutoFit/>
            </a:bodyPr>
            <a:lstStyle/>
            <a:p>
              <a:r>
                <a:rPr lang="en-US" altLang="zh-CN" sz="2400" b="1" dirty="0">
                  <a:solidFill>
                    <a:schemeClr val="bg1"/>
                  </a:solidFill>
                  <a:latin typeface="Arial Narrow" panose="020B0606020202030204" charset="0"/>
                </a:rPr>
                <a:t>A</a:t>
              </a:r>
              <a:endParaRPr lang="zh-CN" altLang="en-US" sz="2400" dirty="0">
                <a:solidFill>
                  <a:schemeClr val="bg1"/>
                </a:solidFill>
              </a:endParaRPr>
            </a:p>
          </p:txBody>
        </p:sp>
      </p:grpSp>
      <p:grpSp>
        <p:nvGrpSpPr>
          <p:cNvPr id="7" name="组合 6"/>
          <p:cNvGrpSpPr/>
          <p:nvPr/>
        </p:nvGrpSpPr>
        <p:grpSpPr>
          <a:xfrm>
            <a:off x="7094783" y="730441"/>
            <a:ext cx="2153414" cy="461665"/>
            <a:chOff x="7094783" y="730441"/>
            <a:chExt cx="2153414" cy="461665"/>
          </a:xfrm>
        </p:grpSpPr>
        <p:sp>
          <p:nvSpPr>
            <p:cNvPr id="56" name="矩形 55"/>
            <p:cNvSpPr/>
            <p:nvPr/>
          </p:nvSpPr>
          <p:spPr>
            <a:xfrm>
              <a:off x="7094783" y="757078"/>
              <a:ext cx="2153414" cy="400110"/>
            </a:xfrm>
            <a:prstGeom prst="rect">
              <a:avLst/>
            </a:prstGeom>
            <a:solidFill>
              <a:schemeClr val="accent3"/>
            </a:solidFill>
            <a:ln>
              <a:solidFill>
                <a:schemeClr val="accent3"/>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59" name="文本框 58"/>
            <p:cNvSpPr txBox="1"/>
            <p:nvPr/>
          </p:nvSpPr>
          <p:spPr>
            <a:xfrm>
              <a:off x="7236053" y="772467"/>
              <a:ext cx="1598556" cy="400110"/>
            </a:xfrm>
            <a:prstGeom prst="rect">
              <a:avLst/>
            </a:prstGeom>
            <a:noFill/>
          </p:spPr>
          <p:txBody>
            <a:bodyPr wrap="square" rtlCol="0">
              <a:spAutoFit/>
            </a:bodyPr>
            <a:lstStyle/>
            <a:p>
              <a:pPr algn="ctr"/>
              <a:r>
                <a:rPr lang="zh-CN" altLang="en-US" sz="2000" b="1" dirty="0">
                  <a:solidFill>
                    <a:schemeClr val="bg1"/>
                  </a:solidFill>
                </a:rPr>
                <a:t>载波监听</a:t>
              </a:r>
              <a:endParaRPr lang="zh-CN" altLang="en-US" sz="2000" b="1" dirty="0">
                <a:solidFill>
                  <a:schemeClr val="bg1"/>
                </a:solidFill>
              </a:endParaRPr>
            </a:p>
          </p:txBody>
        </p:sp>
        <p:sp>
          <p:nvSpPr>
            <p:cNvPr id="38" name="文本框 37"/>
            <p:cNvSpPr txBox="1"/>
            <p:nvPr/>
          </p:nvSpPr>
          <p:spPr>
            <a:xfrm>
              <a:off x="8481180" y="730441"/>
              <a:ext cx="383192" cy="461665"/>
            </a:xfrm>
            <a:prstGeom prst="rect">
              <a:avLst/>
            </a:prstGeom>
            <a:noFill/>
          </p:spPr>
          <p:txBody>
            <a:bodyPr wrap="square">
              <a:spAutoFit/>
            </a:bodyPr>
            <a:lstStyle/>
            <a:p>
              <a:r>
                <a:rPr lang="en-US" altLang="zh-CN" sz="2400" b="1" dirty="0">
                  <a:solidFill>
                    <a:schemeClr val="bg1"/>
                  </a:solidFill>
                  <a:latin typeface="Arial Narrow" panose="020B0606020202030204" charset="0"/>
                </a:rPr>
                <a:t>C</a:t>
              </a:r>
              <a:endParaRPr lang="zh-CN" altLang="en-US" sz="2400" dirty="0">
                <a:solidFill>
                  <a:schemeClr val="bg1"/>
                </a:solidFill>
              </a:endParaRPr>
            </a:p>
          </p:txBody>
        </p:sp>
        <p:sp>
          <p:nvSpPr>
            <p:cNvPr id="39" name="文本框 38"/>
            <p:cNvSpPr txBox="1"/>
            <p:nvPr/>
          </p:nvSpPr>
          <p:spPr>
            <a:xfrm>
              <a:off x="8675232" y="730441"/>
              <a:ext cx="383192" cy="461665"/>
            </a:xfrm>
            <a:prstGeom prst="rect">
              <a:avLst/>
            </a:prstGeom>
            <a:noFill/>
          </p:spPr>
          <p:txBody>
            <a:bodyPr wrap="square">
              <a:spAutoFit/>
            </a:bodyPr>
            <a:lstStyle/>
            <a:p>
              <a:r>
                <a:rPr lang="en-US" altLang="zh-CN" sz="2400" b="1" dirty="0">
                  <a:solidFill>
                    <a:schemeClr val="bg1"/>
                  </a:solidFill>
                  <a:latin typeface="Arial Narrow" panose="020B0606020202030204" charset="0"/>
                </a:rPr>
                <a:t>S</a:t>
              </a:r>
              <a:endParaRPr lang="zh-CN" altLang="en-US" sz="2400" dirty="0">
                <a:solidFill>
                  <a:schemeClr val="bg1"/>
                </a:solidFill>
              </a:endParaRPr>
            </a:p>
          </p:txBody>
        </p:sp>
      </p:grpSp>
      <p:grpSp>
        <p:nvGrpSpPr>
          <p:cNvPr id="9" name="组合 8"/>
          <p:cNvGrpSpPr/>
          <p:nvPr/>
        </p:nvGrpSpPr>
        <p:grpSpPr>
          <a:xfrm>
            <a:off x="9727206" y="734232"/>
            <a:ext cx="2153414" cy="461665"/>
            <a:chOff x="9727206" y="734232"/>
            <a:chExt cx="2153414" cy="461665"/>
          </a:xfrm>
        </p:grpSpPr>
        <p:sp>
          <p:nvSpPr>
            <p:cNvPr id="58" name="矩形 57"/>
            <p:cNvSpPr/>
            <p:nvPr/>
          </p:nvSpPr>
          <p:spPr>
            <a:xfrm>
              <a:off x="9727206" y="757078"/>
              <a:ext cx="2153414" cy="400110"/>
            </a:xfrm>
            <a:prstGeom prst="rect">
              <a:avLst/>
            </a:prstGeom>
            <a:solidFill>
              <a:schemeClr val="bg2">
                <a:lumMod val="90000"/>
              </a:schemeClr>
            </a:solidFill>
            <a:ln>
              <a:solidFill>
                <a:schemeClr val="bg2">
                  <a:lumMod val="90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p>
          </p:txBody>
        </p:sp>
        <p:sp>
          <p:nvSpPr>
            <p:cNvPr id="60" name="文本框 59"/>
            <p:cNvSpPr txBox="1"/>
            <p:nvPr/>
          </p:nvSpPr>
          <p:spPr>
            <a:xfrm>
              <a:off x="9791788" y="772467"/>
              <a:ext cx="1598556" cy="400110"/>
            </a:xfrm>
            <a:prstGeom prst="rect">
              <a:avLst/>
            </a:prstGeom>
            <a:noFill/>
          </p:spPr>
          <p:txBody>
            <a:bodyPr wrap="square" rtlCol="0">
              <a:spAutoFit/>
            </a:bodyPr>
            <a:lstStyle/>
            <a:p>
              <a:pPr algn="ctr"/>
              <a:r>
                <a:rPr lang="zh-CN" altLang="en-US" sz="2000" b="1" dirty="0">
                  <a:solidFill>
                    <a:schemeClr val="bg1"/>
                  </a:solidFill>
                </a:rPr>
                <a:t>碰撞检测</a:t>
              </a:r>
              <a:endParaRPr lang="zh-CN" altLang="en-US" sz="2000" b="1" dirty="0">
                <a:solidFill>
                  <a:schemeClr val="bg1"/>
                </a:solidFill>
              </a:endParaRPr>
            </a:p>
          </p:txBody>
        </p:sp>
        <p:sp>
          <p:nvSpPr>
            <p:cNvPr id="55" name="文本框 54"/>
            <p:cNvSpPr txBox="1"/>
            <p:nvPr/>
          </p:nvSpPr>
          <p:spPr>
            <a:xfrm>
              <a:off x="11033742" y="734232"/>
              <a:ext cx="383192" cy="461665"/>
            </a:xfrm>
            <a:prstGeom prst="rect">
              <a:avLst/>
            </a:prstGeom>
            <a:noFill/>
          </p:spPr>
          <p:txBody>
            <a:bodyPr wrap="square">
              <a:spAutoFit/>
            </a:bodyPr>
            <a:lstStyle/>
            <a:p>
              <a:r>
                <a:rPr lang="en-US" altLang="zh-CN" sz="2400" b="1" dirty="0">
                  <a:solidFill>
                    <a:schemeClr val="bg1"/>
                  </a:solidFill>
                  <a:latin typeface="Arial Narrow" panose="020B0606020202030204" charset="0"/>
                </a:rPr>
                <a:t>C</a:t>
              </a:r>
              <a:endParaRPr lang="zh-CN" altLang="en-US" sz="2400" dirty="0">
                <a:solidFill>
                  <a:schemeClr val="bg1"/>
                </a:solidFill>
              </a:endParaRPr>
            </a:p>
          </p:txBody>
        </p:sp>
        <p:sp>
          <p:nvSpPr>
            <p:cNvPr id="57" name="文本框 56"/>
            <p:cNvSpPr txBox="1"/>
            <p:nvPr/>
          </p:nvSpPr>
          <p:spPr>
            <a:xfrm>
              <a:off x="11260686" y="734232"/>
              <a:ext cx="383192" cy="461665"/>
            </a:xfrm>
            <a:prstGeom prst="rect">
              <a:avLst/>
            </a:prstGeom>
            <a:noFill/>
          </p:spPr>
          <p:txBody>
            <a:bodyPr wrap="square">
              <a:spAutoFit/>
            </a:bodyPr>
            <a:lstStyle/>
            <a:p>
              <a:r>
                <a:rPr lang="en-US" altLang="zh-CN" sz="2400" b="1" dirty="0">
                  <a:solidFill>
                    <a:schemeClr val="bg1"/>
                  </a:solidFill>
                  <a:latin typeface="Arial Narrow" panose="020B0606020202030204" charset="0"/>
                </a:rPr>
                <a:t>D</a:t>
              </a:r>
              <a:endParaRPr lang="zh-CN" altLang="en-US" sz="2400" dirty="0">
                <a:solidFill>
                  <a:schemeClr val="bg1"/>
                </a:solidFill>
              </a:endParaRPr>
            </a:p>
          </p:txBody>
        </p:sp>
      </p:grpSp>
      <p:grpSp>
        <p:nvGrpSpPr>
          <p:cNvPr id="77" name="组合 76"/>
          <p:cNvGrpSpPr/>
          <p:nvPr/>
        </p:nvGrpSpPr>
        <p:grpSpPr>
          <a:xfrm>
            <a:off x="9727206" y="734232"/>
            <a:ext cx="2153414" cy="461665"/>
            <a:chOff x="9727206" y="734232"/>
            <a:chExt cx="2153414" cy="461665"/>
          </a:xfrm>
        </p:grpSpPr>
        <p:sp>
          <p:nvSpPr>
            <p:cNvPr id="79" name="矩形 78"/>
            <p:cNvSpPr/>
            <p:nvPr/>
          </p:nvSpPr>
          <p:spPr>
            <a:xfrm>
              <a:off x="9727206" y="757078"/>
              <a:ext cx="2153414" cy="400110"/>
            </a:xfrm>
            <a:prstGeom prst="rect">
              <a:avLst/>
            </a:prstGeom>
            <a:solidFill>
              <a:schemeClr val="accent5"/>
            </a:solidFill>
            <a:ln>
              <a:solidFill>
                <a:schemeClr val="accent5"/>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p>
          </p:txBody>
        </p:sp>
        <p:sp>
          <p:nvSpPr>
            <p:cNvPr id="80" name="文本框 79"/>
            <p:cNvSpPr txBox="1"/>
            <p:nvPr/>
          </p:nvSpPr>
          <p:spPr>
            <a:xfrm>
              <a:off x="9791788" y="772467"/>
              <a:ext cx="1598556" cy="400110"/>
            </a:xfrm>
            <a:prstGeom prst="rect">
              <a:avLst/>
            </a:prstGeom>
            <a:noFill/>
          </p:spPr>
          <p:txBody>
            <a:bodyPr wrap="square" rtlCol="0">
              <a:spAutoFit/>
            </a:bodyPr>
            <a:lstStyle/>
            <a:p>
              <a:pPr algn="ctr"/>
              <a:r>
                <a:rPr lang="zh-CN" altLang="en-US" sz="2000" b="1" dirty="0">
                  <a:solidFill>
                    <a:schemeClr val="bg1"/>
                  </a:solidFill>
                </a:rPr>
                <a:t>碰撞检测</a:t>
              </a:r>
              <a:endParaRPr lang="zh-CN" altLang="en-US" sz="2000" b="1" dirty="0">
                <a:solidFill>
                  <a:schemeClr val="bg1"/>
                </a:solidFill>
              </a:endParaRPr>
            </a:p>
          </p:txBody>
        </p:sp>
        <p:sp>
          <p:nvSpPr>
            <p:cNvPr id="85" name="文本框 84"/>
            <p:cNvSpPr txBox="1"/>
            <p:nvPr/>
          </p:nvSpPr>
          <p:spPr>
            <a:xfrm>
              <a:off x="11033742" y="734232"/>
              <a:ext cx="383192" cy="461665"/>
            </a:xfrm>
            <a:prstGeom prst="rect">
              <a:avLst/>
            </a:prstGeom>
            <a:noFill/>
          </p:spPr>
          <p:txBody>
            <a:bodyPr wrap="square">
              <a:spAutoFit/>
            </a:bodyPr>
            <a:lstStyle/>
            <a:p>
              <a:r>
                <a:rPr lang="en-US" altLang="zh-CN" sz="2400" b="1" dirty="0">
                  <a:solidFill>
                    <a:schemeClr val="bg1"/>
                  </a:solidFill>
                  <a:latin typeface="Arial Narrow" panose="020B0606020202030204" charset="0"/>
                </a:rPr>
                <a:t>C</a:t>
              </a:r>
              <a:endParaRPr lang="zh-CN" altLang="en-US" sz="2400" dirty="0">
                <a:solidFill>
                  <a:schemeClr val="bg1"/>
                </a:solidFill>
              </a:endParaRPr>
            </a:p>
          </p:txBody>
        </p:sp>
        <p:sp>
          <p:nvSpPr>
            <p:cNvPr id="86" name="文本框 85"/>
            <p:cNvSpPr txBox="1"/>
            <p:nvPr/>
          </p:nvSpPr>
          <p:spPr>
            <a:xfrm>
              <a:off x="11260686" y="734232"/>
              <a:ext cx="383192" cy="461665"/>
            </a:xfrm>
            <a:prstGeom prst="rect">
              <a:avLst/>
            </a:prstGeom>
            <a:noFill/>
          </p:spPr>
          <p:txBody>
            <a:bodyPr wrap="square">
              <a:spAutoFit/>
            </a:bodyPr>
            <a:lstStyle/>
            <a:p>
              <a:r>
                <a:rPr lang="en-US" altLang="zh-CN" sz="2400" b="1" dirty="0">
                  <a:solidFill>
                    <a:schemeClr val="bg1"/>
                  </a:solidFill>
                  <a:latin typeface="Arial Narrow" panose="020B0606020202030204" charset="0"/>
                </a:rPr>
                <a:t>D</a:t>
              </a:r>
              <a:endParaRPr lang="zh-CN" altLang="en-US" sz="2400" dirty="0">
                <a:solidFill>
                  <a:schemeClr val="bg1"/>
                </a:solidFill>
              </a:endParaRPr>
            </a:p>
          </p:txBody>
        </p:sp>
      </p:grpSp>
      <p:sp>
        <p:nvSpPr>
          <p:cNvPr id="69" name="íşlïḍè"/>
          <p:cNvSpPr txBox="1"/>
          <p:nvPr/>
        </p:nvSpPr>
        <p:spPr>
          <a:xfrm>
            <a:off x="1373861" y="1281052"/>
            <a:ext cx="10270017" cy="400111"/>
          </a:xfrm>
          <a:prstGeom prst="rect">
            <a:avLst/>
          </a:prstGeom>
          <a:noFill/>
        </p:spPr>
        <p:txBody>
          <a:bodyPr wrap="square" lIns="91440" tIns="45720" rIns="91440" bIns="45720" anchor="ctr">
            <a:noAutofit/>
          </a:bodyPr>
          <a:lstStyle/>
          <a:p>
            <a:r>
              <a:rPr lang="en-US" altLang="zh-CN" b="1" dirty="0">
                <a:latin typeface="Arial Narrow" panose="020B0606020202030204" charset="0"/>
              </a:rPr>
              <a:t>【2013</a:t>
            </a:r>
            <a:r>
              <a:rPr lang="zh-CN" altLang="en-US" b="1" dirty="0">
                <a:latin typeface="Arial Narrow" panose="020B0606020202030204" charset="0"/>
              </a:rPr>
              <a:t>年 题</a:t>
            </a:r>
            <a:r>
              <a:rPr lang="en-US" altLang="zh-CN" b="1" dirty="0">
                <a:latin typeface="Arial Narrow" panose="020B0606020202030204" charset="0"/>
              </a:rPr>
              <a:t>36】</a:t>
            </a:r>
            <a:r>
              <a:rPr lang="zh-CN" altLang="en-US" b="1" dirty="0">
                <a:latin typeface="Arial Narrow" panose="020B0606020202030204" charset="0"/>
              </a:rPr>
              <a:t>下列介质访问控制方法中，可能发生冲突的是（      ）。</a:t>
            </a:r>
            <a:endParaRPr lang="zh-CN" altLang="en-US" b="1" dirty="0">
              <a:latin typeface="Arial Narrow" panose="020B0606020202030204" charset="0"/>
            </a:endParaRPr>
          </a:p>
        </p:txBody>
      </p:sp>
      <p:sp>
        <p:nvSpPr>
          <p:cNvPr id="31" name="íşlïḍè"/>
          <p:cNvSpPr txBox="1"/>
          <p:nvPr/>
        </p:nvSpPr>
        <p:spPr>
          <a:xfrm>
            <a:off x="2900323" y="1766316"/>
            <a:ext cx="1448157" cy="400111"/>
          </a:xfrm>
          <a:prstGeom prst="rect">
            <a:avLst/>
          </a:prstGeom>
          <a:noFill/>
        </p:spPr>
        <p:txBody>
          <a:bodyPr wrap="square" lIns="91440" tIns="45720" rIns="91440" bIns="45720" anchor="ctr">
            <a:noAutofit/>
          </a:bodyPr>
          <a:lstStyle/>
          <a:p>
            <a:r>
              <a:rPr lang="en-US" altLang="zh-CN" b="1" dirty="0">
                <a:latin typeface="Arial Narrow" panose="020B0606020202030204" charset="0"/>
              </a:rPr>
              <a:t>A. CDMA</a:t>
            </a:r>
            <a:endParaRPr lang="zh-CN" altLang="en-US" b="1" dirty="0">
              <a:latin typeface="Arial Narrow" panose="020B0606020202030204" charset="0"/>
            </a:endParaRPr>
          </a:p>
        </p:txBody>
      </p:sp>
      <p:sp>
        <p:nvSpPr>
          <p:cNvPr id="32" name="íşlïḍè"/>
          <p:cNvSpPr txBox="1"/>
          <p:nvPr/>
        </p:nvSpPr>
        <p:spPr>
          <a:xfrm>
            <a:off x="4693232" y="1766316"/>
            <a:ext cx="1448157" cy="400111"/>
          </a:xfrm>
          <a:prstGeom prst="rect">
            <a:avLst/>
          </a:prstGeom>
          <a:noFill/>
        </p:spPr>
        <p:txBody>
          <a:bodyPr wrap="square" lIns="91440" tIns="45720" rIns="91440" bIns="45720" anchor="ctr">
            <a:noAutofit/>
          </a:bodyPr>
          <a:lstStyle/>
          <a:p>
            <a:r>
              <a:rPr lang="en-US" altLang="zh-CN" b="1" dirty="0">
                <a:latin typeface="Arial Narrow" panose="020B0606020202030204" charset="0"/>
              </a:rPr>
              <a:t>B. CSMA</a:t>
            </a:r>
            <a:endParaRPr lang="zh-CN" altLang="en-US" b="1" dirty="0">
              <a:latin typeface="Arial Narrow" panose="020B0606020202030204" charset="0"/>
            </a:endParaRPr>
          </a:p>
        </p:txBody>
      </p:sp>
      <p:sp>
        <p:nvSpPr>
          <p:cNvPr id="33" name="íşlïḍè"/>
          <p:cNvSpPr txBox="1"/>
          <p:nvPr/>
        </p:nvSpPr>
        <p:spPr>
          <a:xfrm>
            <a:off x="6486141" y="1766316"/>
            <a:ext cx="1448157" cy="400111"/>
          </a:xfrm>
          <a:prstGeom prst="rect">
            <a:avLst/>
          </a:prstGeom>
          <a:noFill/>
        </p:spPr>
        <p:txBody>
          <a:bodyPr wrap="square" lIns="91440" tIns="45720" rIns="91440" bIns="45720" anchor="ctr">
            <a:noAutofit/>
          </a:bodyPr>
          <a:lstStyle/>
          <a:p>
            <a:r>
              <a:rPr lang="en-US" altLang="zh-CN" b="1" dirty="0">
                <a:latin typeface="Arial Narrow" panose="020B0606020202030204" charset="0"/>
              </a:rPr>
              <a:t>C. TDMA</a:t>
            </a:r>
            <a:endParaRPr lang="zh-CN" altLang="en-US" b="1" dirty="0">
              <a:latin typeface="Arial Narrow" panose="020B0606020202030204" charset="0"/>
            </a:endParaRPr>
          </a:p>
        </p:txBody>
      </p:sp>
      <p:sp>
        <p:nvSpPr>
          <p:cNvPr id="34" name="íşlïḍè"/>
          <p:cNvSpPr txBox="1"/>
          <p:nvPr/>
        </p:nvSpPr>
        <p:spPr>
          <a:xfrm>
            <a:off x="8279049" y="1766316"/>
            <a:ext cx="1448157" cy="400111"/>
          </a:xfrm>
          <a:prstGeom prst="rect">
            <a:avLst/>
          </a:prstGeom>
          <a:noFill/>
        </p:spPr>
        <p:txBody>
          <a:bodyPr wrap="square" lIns="91440" tIns="45720" rIns="91440" bIns="45720" anchor="ctr">
            <a:noAutofit/>
          </a:bodyPr>
          <a:lstStyle/>
          <a:p>
            <a:r>
              <a:rPr lang="en-US" altLang="zh-CN" b="1" dirty="0">
                <a:latin typeface="Arial Narrow" panose="020B0606020202030204" charset="0"/>
              </a:rPr>
              <a:t>D. FDMA</a:t>
            </a:r>
            <a:endParaRPr lang="zh-CN" altLang="en-US" b="1" dirty="0">
              <a:latin typeface="Arial Narrow" panose="020B0606020202030204" charset="0"/>
            </a:endParaRPr>
          </a:p>
        </p:txBody>
      </p:sp>
      <p:sp>
        <p:nvSpPr>
          <p:cNvPr id="35" name="íşlïḍè"/>
          <p:cNvSpPr txBox="1"/>
          <p:nvPr/>
        </p:nvSpPr>
        <p:spPr>
          <a:xfrm>
            <a:off x="7824333" y="1296441"/>
            <a:ext cx="394903" cy="400111"/>
          </a:xfrm>
          <a:prstGeom prst="rect">
            <a:avLst/>
          </a:prstGeom>
          <a:noFill/>
        </p:spPr>
        <p:txBody>
          <a:bodyPr wrap="square" lIns="91440" tIns="45720" rIns="91440" bIns="45720" anchor="ctr">
            <a:noAutofit/>
          </a:bodyPr>
          <a:lstStyle/>
          <a:p>
            <a:pPr algn="ctr"/>
            <a:r>
              <a:rPr lang="en-US" altLang="zh-CN" sz="2800" b="1" dirty="0">
                <a:solidFill>
                  <a:schemeClr val="accent1">
                    <a:lumMod val="75000"/>
                  </a:schemeClr>
                </a:solidFill>
                <a:latin typeface="Arial Black" panose="020B0A04020102020204" pitchFamily="34" charset="0"/>
              </a:rPr>
              <a:t>B</a:t>
            </a:r>
            <a:endParaRPr lang="zh-CN" altLang="en-US" sz="2800" b="1" dirty="0">
              <a:solidFill>
                <a:schemeClr val="accent1">
                  <a:lumMod val="75000"/>
                </a:schemeClr>
              </a:solidFill>
              <a:latin typeface="Arial Black" panose="020B0A04020102020204" pitchFamily="34" charset="0"/>
            </a:endParaRPr>
          </a:p>
        </p:txBody>
      </p:sp>
      <p:sp>
        <p:nvSpPr>
          <p:cNvPr id="37" name="íşlïḍè"/>
          <p:cNvSpPr txBox="1"/>
          <p:nvPr/>
        </p:nvSpPr>
        <p:spPr>
          <a:xfrm>
            <a:off x="1610004" y="2474129"/>
            <a:ext cx="720024" cy="400111"/>
          </a:xfrm>
          <a:prstGeom prst="rect">
            <a:avLst/>
          </a:prstGeom>
          <a:noFill/>
        </p:spPr>
        <p:txBody>
          <a:bodyPr wrap="square" lIns="91440" tIns="45720" rIns="91440" bIns="45720" anchor="ctr">
            <a:noAutofit/>
          </a:bodyPr>
          <a:lstStyle/>
          <a:p>
            <a:r>
              <a:rPr lang="zh-CN" altLang="en-US" b="1" dirty="0">
                <a:latin typeface="Arial Narrow" panose="020B0606020202030204" charset="0"/>
              </a:rPr>
              <a:t>解析</a:t>
            </a:r>
            <a:endParaRPr lang="zh-CN" altLang="en-US" b="1" dirty="0">
              <a:latin typeface="Arial Narrow" panose="020B0606020202030204" charset="0"/>
            </a:endParaRPr>
          </a:p>
        </p:txBody>
      </p:sp>
      <p:sp>
        <p:nvSpPr>
          <p:cNvPr id="11" name="文本框 10"/>
          <p:cNvSpPr txBox="1"/>
          <p:nvPr/>
        </p:nvSpPr>
        <p:spPr>
          <a:xfrm>
            <a:off x="2243817" y="2808457"/>
            <a:ext cx="9314462" cy="646331"/>
          </a:xfrm>
          <a:prstGeom prst="rect">
            <a:avLst/>
          </a:prstGeom>
          <a:noFill/>
        </p:spPr>
        <p:txBody>
          <a:bodyPr wrap="square" rtlCol="0">
            <a:spAutoFit/>
          </a:bodyPr>
          <a:lstStyle/>
          <a:p>
            <a:r>
              <a:rPr lang="en-US" altLang="zh-CN" b="1" dirty="0"/>
              <a:t>CDMA</a:t>
            </a:r>
            <a:r>
              <a:rPr lang="zh-CN" altLang="en-US" b="1" dirty="0"/>
              <a:t>（</a:t>
            </a:r>
            <a:r>
              <a:rPr lang="en-US" altLang="zh-CN" b="1" dirty="0"/>
              <a:t>Code Division Multiplex Access</a:t>
            </a:r>
            <a:r>
              <a:rPr lang="zh-CN" altLang="en-US" b="1" dirty="0"/>
              <a:t>）是码分多址的英文缩写词。</a:t>
            </a:r>
            <a:r>
              <a:rPr lang="en-US" altLang="zh-CN" b="1" dirty="0"/>
              <a:t> CDMA</a:t>
            </a:r>
            <a:r>
              <a:rPr lang="zh-CN" altLang="en-US" b="1" dirty="0"/>
              <a:t>的每个用户可以</a:t>
            </a:r>
            <a:r>
              <a:rPr lang="zh-CN" altLang="en-US" b="1" dirty="0">
                <a:solidFill>
                  <a:schemeClr val="accent1">
                    <a:lumMod val="75000"/>
                  </a:schemeClr>
                </a:solidFill>
              </a:rPr>
              <a:t>在相同的时间使用相同的频带进行通信</a:t>
            </a:r>
            <a:r>
              <a:rPr lang="zh-CN" altLang="en-US" b="1" dirty="0"/>
              <a:t>。</a:t>
            </a:r>
            <a:endParaRPr lang="zh-CN" altLang="en-US" b="1" dirty="0"/>
          </a:p>
        </p:txBody>
      </p:sp>
      <p:pic>
        <p:nvPicPr>
          <p:cNvPr id="13" name="图片 12" descr="图示&#10;&#10;中度可信度描述已自动生成"/>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2870026" y="3681919"/>
            <a:ext cx="7199445" cy="2756981"/>
          </a:xfrm>
          <a:prstGeom prst="rect">
            <a:avLst/>
          </a:prstGeom>
        </p:spPr>
      </p:pic>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4" presetClass="emph" presetSubtype="0" fill="hold" grpId="0" nodeType="withEffect">
                                  <p:stCondLst>
                                    <p:cond delay="0"/>
                                  </p:stCondLst>
                                  <p:iterate type="lt">
                                    <p:tmPct val="10000"/>
                                  </p:iterate>
                                  <p:childTnLst>
                                    <p:animMotion origin="layout" path="M 0.0 0.0 L 0.0 -0.07213" pathEditMode="relative" ptsTypes="">
                                      <p:cBhvr>
                                        <p:cTn id="6" dur="250" accel="50000" decel="50000" autoRev="1" fill="hold">
                                          <p:stCondLst>
                                            <p:cond delay="0"/>
                                          </p:stCondLst>
                                        </p:cTn>
                                        <p:tgtEl>
                                          <p:spTgt spid="31"/>
                                        </p:tgtEl>
                                        <p:attrNameLst>
                                          <p:attrName>ppt_x</p:attrName>
                                          <p:attrName>ppt_y</p:attrName>
                                        </p:attrNameLst>
                                      </p:cBhvr>
                                    </p:animMotion>
                                    <p:animRot by="1500000">
                                      <p:cBhvr>
                                        <p:cTn id="7" dur="125" fill="hold">
                                          <p:stCondLst>
                                            <p:cond delay="0"/>
                                          </p:stCondLst>
                                        </p:cTn>
                                        <p:tgtEl>
                                          <p:spTgt spid="31"/>
                                        </p:tgtEl>
                                        <p:attrNameLst>
                                          <p:attrName>r</p:attrName>
                                        </p:attrNameLst>
                                      </p:cBhvr>
                                    </p:animRot>
                                    <p:animRot by="-1500000">
                                      <p:cBhvr>
                                        <p:cTn id="8" dur="125" fill="hold">
                                          <p:stCondLst>
                                            <p:cond delay="125"/>
                                          </p:stCondLst>
                                        </p:cTn>
                                        <p:tgtEl>
                                          <p:spTgt spid="31"/>
                                        </p:tgtEl>
                                        <p:attrNameLst>
                                          <p:attrName>r</p:attrName>
                                        </p:attrNameLst>
                                      </p:cBhvr>
                                    </p:animRot>
                                    <p:animRot by="-1500000">
                                      <p:cBhvr>
                                        <p:cTn id="9" dur="125" fill="hold">
                                          <p:stCondLst>
                                            <p:cond delay="250"/>
                                          </p:stCondLst>
                                        </p:cTn>
                                        <p:tgtEl>
                                          <p:spTgt spid="31"/>
                                        </p:tgtEl>
                                        <p:attrNameLst>
                                          <p:attrName>r</p:attrName>
                                        </p:attrNameLst>
                                      </p:cBhvr>
                                    </p:animRot>
                                    <p:animRot by="1500000">
                                      <p:cBhvr>
                                        <p:cTn id="10" dur="125" fill="hold">
                                          <p:stCondLst>
                                            <p:cond delay="375"/>
                                          </p:stCondLst>
                                        </p:cTn>
                                        <p:tgtEl>
                                          <p:spTgt spid="31"/>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type="lt">
                                    <p:tmAbs val="100"/>
                                  </p:iterate>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30"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800" decel="100000"/>
                                        <p:tgtEl>
                                          <p:spTgt spid="13"/>
                                        </p:tgtEl>
                                      </p:cBhvr>
                                    </p:animEffect>
                                    <p:anim calcmode="lin" valueType="num">
                                      <p:cBhvr>
                                        <p:cTn id="20" dur="800" decel="100000" fill="hold"/>
                                        <p:tgtEl>
                                          <p:spTgt spid="13"/>
                                        </p:tgtEl>
                                        <p:attrNameLst>
                                          <p:attrName>style.rotation</p:attrName>
                                        </p:attrNameLst>
                                      </p:cBhvr>
                                      <p:tavLst>
                                        <p:tav tm="0">
                                          <p:val>
                                            <p:fltVal val="-90"/>
                                          </p:val>
                                        </p:tav>
                                        <p:tav tm="100000">
                                          <p:val>
                                            <p:fltVal val="0"/>
                                          </p:val>
                                        </p:tav>
                                      </p:tavLst>
                                    </p:anim>
                                    <p:anim calcmode="lin" valueType="num">
                                      <p:cBhvr>
                                        <p:cTn id="21" dur="800" decel="100000" fill="hold"/>
                                        <p:tgtEl>
                                          <p:spTgt spid="13"/>
                                        </p:tgtEl>
                                        <p:attrNameLst>
                                          <p:attrName>ppt_x</p:attrName>
                                        </p:attrNameLst>
                                      </p:cBhvr>
                                      <p:tavLst>
                                        <p:tav tm="0">
                                          <p:val>
                                            <p:strVal val="#ppt_x+0.4"/>
                                          </p:val>
                                        </p:tav>
                                        <p:tav tm="100000">
                                          <p:val>
                                            <p:strVal val="#ppt_x-0.05"/>
                                          </p:val>
                                        </p:tav>
                                      </p:tavLst>
                                    </p:anim>
                                    <p:anim calcmode="lin" valueType="num">
                                      <p:cBhvr>
                                        <p:cTn id="22" dur="800" decel="100000" fill="hold"/>
                                        <p:tgtEl>
                                          <p:spTgt spid="13"/>
                                        </p:tgtEl>
                                        <p:attrNameLst>
                                          <p:attrName>ppt_y</p:attrName>
                                        </p:attrNameLst>
                                      </p:cBhvr>
                                      <p:tavLst>
                                        <p:tav tm="0">
                                          <p:val>
                                            <p:strVal val="#ppt_y-0.4"/>
                                          </p:val>
                                        </p:tav>
                                        <p:tav tm="100000">
                                          <p:val>
                                            <p:strVal val="#ppt_y+0.1"/>
                                          </p:val>
                                        </p:tav>
                                      </p:tavLst>
                                    </p:anim>
                                    <p:anim calcmode="lin" valueType="num">
                                      <p:cBhvr>
                                        <p:cTn id="23" dur="200" accel="100000" fill="hold">
                                          <p:stCondLst>
                                            <p:cond delay="800"/>
                                          </p:stCondLst>
                                        </p:cTn>
                                        <p:tgtEl>
                                          <p:spTgt spid="13"/>
                                        </p:tgtEl>
                                        <p:attrNameLst>
                                          <p:attrName>ppt_x</p:attrName>
                                        </p:attrNameLst>
                                      </p:cBhvr>
                                      <p:tavLst>
                                        <p:tav tm="0">
                                          <p:val>
                                            <p:strVal val="#ppt_x-0.05"/>
                                          </p:val>
                                        </p:tav>
                                        <p:tav tm="100000">
                                          <p:val>
                                            <p:strVal val="#ppt_x"/>
                                          </p:val>
                                        </p:tav>
                                      </p:tavLst>
                                    </p:anim>
                                    <p:anim calcmode="lin" valueType="num">
                                      <p:cBhvr>
                                        <p:cTn id="24" dur="200" accel="100000" fill="hold">
                                          <p:stCondLst>
                                            <p:cond delay="800"/>
                                          </p:stCondLst>
                                        </p:cTn>
                                        <p:tgtEl>
                                          <p:spTgt spid="13"/>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11" grpId="0"/>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04800" y="749300"/>
            <a:ext cx="6192344" cy="400110"/>
            <a:chOff x="424117" y="898245"/>
            <a:chExt cx="6192344" cy="400110"/>
          </a:xfrm>
        </p:grpSpPr>
        <p:sp>
          <p:nvSpPr>
            <p:cNvPr id="2" name="平行四边形 1"/>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p:cNvSpPr txBox="1"/>
            <p:nvPr/>
          </p:nvSpPr>
          <p:spPr>
            <a:xfrm>
              <a:off x="1052423" y="898245"/>
              <a:ext cx="5564038" cy="400110"/>
            </a:xfrm>
            <a:prstGeom prst="rect">
              <a:avLst/>
            </a:prstGeom>
            <a:noFill/>
          </p:spPr>
          <p:txBody>
            <a:bodyPr wrap="square" rtlCol="0">
              <a:spAutoFit/>
            </a:bodyPr>
            <a:lstStyle/>
            <a:p>
              <a:r>
                <a:rPr lang="en-US" altLang="zh-CN" sz="2000" b="1" dirty="0"/>
                <a:t>CSMA/CD</a:t>
              </a:r>
              <a:r>
                <a:rPr lang="zh-CN" altLang="en-US" sz="2000" b="1" dirty="0"/>
                <a:t>协议的基本原理</a:t>
              </a:r>
              <a:endParaRPr lang="en-US" altLang="zh-CN" sz="2000" b="1" dirty="0"/>
            </a:p>
          </p:txBody>
        </p:sp>
      </p:grpSp>
      <p:grpSp>
        <p:nvGrpSpPr>
          <p:cNvPr id="5" name="组合 4"/>
          <p:cNvGrpSpPr/>
          <p:nvPr/>
        </p:nvGrpSpPr>
        <p:grpSpPr>
          <a:xfrm>
            <a:off x="4462359" y="730007"/>
            <a:ext cx="2153414" cy="461665"/>
            <a:chOff x="4462359" y="730007"/>
            <a:chExt cx="2153414" cy="461665"/>
          </a:xfrm>
        </p:grpSpPr>
        <p:sp>
          <p:nvSpPr>
            <p:cNvPr id="6" name="矩形 5"/>
            <p:cNvSpPr/>
            <p:nvPr/>
          </p:nvSpPr>
          <p:spPr>
            <a:xfrm>
              <a:off x="4462359" y="757078"/>
              <a:ext cx="2153414" cy="400110"/>
            </a:xfrm>
            <a:prstGeom prst="rect">
              <a:avLst/>
            </a:prstGeom>
            <a:solidFill>
              <a:schemeClr val="accent4"/>
            </a:solidFill>
            <a:ln>
              <a:solidFill>
                <a:schemeClr val="accent4"/>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b="1" dirty="0"/>
            </a:p>
          </p:txBody>
        </p:sp>
        <p:sp>
          <p:nvSpPr>
            <p:cNvPr id="8" name="文本框 7"/>
            <p:cNvSpPr txBox="1"/>
            <p:nvPr/>
          </p:nvSpPr>
          <p:spPr>
            <a:xfrm>
              <a:off x="4473322" y="772467"/>
              <a:ext cx="1598556" cy="400110"/>
            </a:xfrm>
            <a:prstGeom prst="rect">
              <a:avLst/>
            </a:prstGeom>
            <a:noFill/>
          </p:spPr>
          <p:txBody>
            <a:bodyPr wrap="square" rtlCol="0">
              <a:spAutoFit/>
            </a:bodyPr>
            <a:lstStyle/>
            <a:p>
              <a:pPr algn="ctr"/>
              <a:r>
                <a:rPr lang="zh-CN" altLang="en-US" sz="2000" b="1" dirty="0">
                  <a:solidFill>
                    <a:schemeClr val="bg1"/>
                  </a:solidFill>
                </a:rPr>
                <a:t>多址接入</a:t>
              </a:r>
              <a:endParaRPr lang="zh-CN" altLang="en-US" sz="2000" b="1" dirty="0">
                <a:solidFill>
                  <a:schemeClr val="bg1"/>
                </a:solidFill>
              </a:endParaRPr>
            </a:p>
          </p:txBody>
        </p:sp>
        <p:sp>
          <p:nvSpPr>
            <p:cNvPr id="41" name="文本框 40"/>
            <p:cNvSpPr txBox="1"/>
            <p:nvPr/>
          </p:nvSpPr>
          <p:spPr>
            <a:xfrm>
              <a:off x="5708713" y="730007"/>
              <a:ext cx="383192" cy="461665"/>
            </a:xfrm>
            <a:prstGeom prst="rect">
              <a:avLst/>
            </a:prstGeom>
            <a:noFill/>
          </p:spPr>
          <p:txBody>
            <a:bodyPr wrap="square">
              <a:spAutoFit/>
            </a:bodyPr>
            <a:lstStyle/>
            <a:p>
              <a:r>
                <a:rPr lang="en-US" altLang="zh-CN" sz="2400" b="1" dirty="0">
                  <a:solidFill>
                    <a:schemeClr val="bg1"/>
                  </a:solidFill>
                  <a:latin typeface="Arial Narrow" panose="020B0606020202030204" charset="0"/>
                </a:rPr>
                <a:t>M</a:t>
              </a:r>
              <a:endParaRPr lang="zh-CN" altLang="en-US" sz="2400" dirty="0">
                <a:solidFill>
                  <a:schemeClr val="bg1"/>
                </a:solidFill>
              </a:endParaRPr>
            </a:p>
          </p:txBody>
        </p:sp>
        <p:sp>
          <p:nvSpPr>
            <p:cNvPr id="54" name="文本框 53"/>
            <p:cNvSpPr txBox="1"/>
            <p:nvPr/>
          </p:nvSpPr>
          <p:spPr>
            <a:xfrm>
              <a:off x="5948810" y="730007"/>
              <a:ext cx="383192" cy="461665"/>
            </a:xfrm>
            <a:prstGeom prst="rect">
              <a:avLst/>
            </a:prstGeom>
            <a:noFill/>
          </p:spPr>
          <p:txBody>
            <a:bodyPr wrap="square">
              <a:spAutoFit/>
            </a:bodyPr>
            <a:lstStyle/>
            <a:p>
              <a:r>
                <a:rPr lang="en-US" altLang="zh-CN" sz="2400" b="1" dirty="0">
                  <a:solidFill>
                    <a:schemeClr val="bg1"/>
                  </a:solidFill>
                  <a:latin typeface="Arial Narrow" panose="020B0606020202030204" charset="0"/>
                </a:rPr>
                <a:t>A</a:t>
              </a:r>
              <a:endParaRPr lang="zh-CN" altLang="en-US" sz="2400" dirty="0">
                <a:solidFill>
                  <a:schemeClr val="bg1"/>
                </a:solidFill>
              </a:endParaRPr>
            </a:p>
          </p:txBody>
        </p:sp>
      </p:grpSp>
      <p:grpSp>
        <p:nvGrpSpPr>
          <p:cNvPr id="7" name="组合 6"/>
          <p:cNvGrpSpPr/>
          <p:nvPr/>
        </p:nvGrpSpPr>
        <p:grpSpPr>
          <a:xfrm>
            <a:off x="7094783" y="730441"/>
            <a:ext cx="2153414" cy="461665"/>
            <a:chOff x="7094783" y="730441"/>
            <a:chExt cx="2153414" cy="461665"/>
          </a:xfrm>
        </p:grpSpPr>
        <p:sp>
          <p:nvSpPr>
            <p:cNvPr id="56" name="矩形 55"/>
            <p:cNvSpPr/>
            <p:nvPr/>
          </p:nvSpPr>
          <p:spPr>
            <a:xfrm>
              <a:off x="7094783" y="757078"/>
              <a:ext cx="2153414" cy="400110"/>
            </a:xfrm>
            <a:prstGeom prst="rect">
              <a:avLst/>
            </a:prstGeom>
            <a:solidFill>
              <a:schemeClr val="accent3"/>
            </a:solidFill>
            <a:ln>
              <a:solidFill>
                <a:schemeClr val="accent3"/>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59" name="文本框 58"/>
            <p:cNvSpPr txBox="1"/>
            <p:nvPr/>
          </p:nvSpPr>
          <p:spPr>
            <a:xfrm>
              <a:off x="7236053" y="772467"/>
              <a:ext cx="1598556" cy="400110"/>
            </a:xfrm>
            <a:prstGeom prst="rect">
              <a:avLst/>
            </a:prstGeom>
            <a:noFill/>
          </p:spPr>
          <p:txBody>
            <a:bodyPr wrap="square" rtlCol="0">
              <a:spAutoFit/>
            </a:bodyPr>
            <a:lstStyle/>
            <a:p>
              <a:pPr algn="ctr"/>
              <a:r>
                <a:rPr lang="zh-CN" altLang="en-US" sz="2000" b="1" dirty="0">
                  <a:solidFill>
                    <a:schemeClr val="bg1"/>
                  </a:solidFill>
                </a:rPr>
                <a:t>载波监听</a:t>
              </a:r>
              <a:endParaRPr lang="zh-CN" altLang="en-US" sz="2000" b="1" dirty="0">
                <a:solidFill>
                  <a:schemeClr val="bg1"/>
                </a:solidFill>
              </a:endParaRPr>
            </a:p>
          </p:txBody>
        </p:sp>
        <p:sp>
          <p:nvSpPr>
            <p:cNvPr id="38" name="文本框 37"/>
            <p:cNvSpPr txBox="1"/>
            <p:nvPr/>
          </p:nvSpPr>
          <p:spPr>
            <a:xfrm>
              <a:off x="8481180" y="730441"/>
              <a:ext cx="383192" cy="461665"/>
            </a:xfrm>
            <a:prstGeom prst="rect">
              <a:avLst/>
            </a:prstGeom>
            <a:noFill/>
          </p:spPr>
          <p:txBody>
            <a:bodyPr wrap="square">
              <a:spAutoFit/>
            </a:bodyPr>
            <a:lstStyle/>
            <a:p>
              <a:r>
                <a:rPr lang="en-US" altLang="zh-CN" sz="2400" b="1" dirty="0">
                  <a:solidFill>
                    <a:schemeClr val="bg1"/>
                  </a:solidFill>
                  <a:latin typeface="Arial Narrow" panose="020B0606020202030204" charset="0"/>
                </a:rPr>
                <a:t>C</a:t>
              </a:r>
              <a:endParaRPr lang="zh-CN" altLang="en-US" sz="2400" dirty="0">
                <a:solidFill>
                  <a:schemeClr val="bg1"/>
                </a:solidFill>
              </a:endParaRPr>
            </a:p>
          </p:txBody>
        </p:sp>
        <p:sp>
          <p:nvSpPr>
            <p:cNvPr id="39" name="文本框 38"/>
            <p:cNvSpPr txBox="1"/>
            <p:nvPr/>
          </p:nvSpPr>
          <p:spPr>
            <a:xfrm>
              <a:off x="8675232" y="730441"/>
              <a:ext cx="383192" cy="461665"/>
            </a:xfrm>
            <a:prstGeom prst="rect">
              <a:avLst/>
            </a:prstGeom>
            <a:noFill/>
          </p:spPr>
          <p:txBody>
            <a:bodyPr wrap="square">
              <a:spAutoFit/>
            </a:bodyPr>
            <a:lstStyle/>
            <a:p>
              <a:r>
                <a:rPr lang="en-US" altLang="zh-CN" sz="2400" b="1" dirty="0">
                  <a:solidFill>
                    <a:schemeClr val="bg1"/>
                  </a:solidFill>
                  <a:latin typeface="Arial Narrow" panose="020B0606020202030204" charset="0"/>
                </a:rPr>
                <a:t>S</a:t>
              </a:r>
              <a:endParaRPr lang="zh-CN" altLang="en-US" sz="2400" dirty="0">
                <a:solidFill>
                  <a:schemeClr val="bg1"/>
                </a:solidFill>
              </a:endParaRPr>
            </a:p>
          </p:txBody>
        </p:sp>
      </p:grpSp>
      <p:grpSp>
        <p:nvGrpSpPr>
          <p:cNvPr id="9" name="组合 8"/>
          <p:cNvGrpSpPr/>
          <p:nvPr/>
        </p:nvGrpSpPr>
        <p:grpSpPr>
          <a:xfrm>
            <a:off x="9727206" y="734232"/>
            <a:ext cx="2153414" cy="461665"/>
            <a:chOff x="9727206" y="734232"/>
            <a:chExt cx="2153414" cy="461665"/>
          </a:xfrm>
        </p:grpSpPr>
        <p:sp>
          <p:nvSpPr>
            <p:cNvPr id="58" name="矩形 57"/>
            <p:cNvSpPr/>
            <p:nvPr/>
          </p:nvSpPr>
          <p:spPr>
            <a:xfrm>
              <a:off x="9727206" y="757078"/>
              <a:ext cx="2153414" cy="400110"/>
            </a:xfrm>
            <a:prstGeom prst="rect">
              <a:avLst/>
            </a:prstGeom>
            <a:solidFill>
              <a:schemeClr val="bg2">
                <a:lumMod val="90000"/>
              </a:schemeClr>
            </a:solidFill>
            <a:ln>
              <a:solidFill>
                <a:schemeClr val="bg2">
                  <a:lumMod val="90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p>
          </p:txBody>
        </p:sp>
        <p:sp>
          <p:nvSpPr>
            <p:cNvPr id="60" name="文本框 59"/>
            <p:cNvSpPr txBox="1"/>
            <p:nvPr/>
          </p:nvSpPr>
          <p:spPr>
            <a:xfrm>
              <a:off x="9791788" y="772467"/>
              <a:ext cx="1598556" cy="400110"/>
            </a:xfrm>
            <a:prstGeom prst="rect">
              <a:avLst/>
            </a:prstGeom>
            <a:noFill/>
          </p:spPr>
          <p:txBody>
            <a:bodyPr wrap="square" rtlCol="0">
              <a:spAutoFit/>
            </a:bodyPr>
            <a:lstStyle/>
            <a:p>
              <a:pPr algn="ctr"/>
              <a:r>
                <a:rPr lang="zh-CN" altLang="en-US" sz="2000" b="1" dirty="0">
                  <a:solidFill>
                    <a:schemeClr val="bg1"/>
                  </a:solidFill>
                </a:rPr>
                <a:t>碰撞检测</a:t>
              </a:r>
              <a:endParaRPr lang="zh-CN" altLang="en-US" sz="2000" b="1" dirty="0">
                <a:solidFill>
                  <a:schemeClr val="bg1"/>
                </a:solidFill>
              </a:endParaRPr>
            </a:p>
          </p:txBody>
        </p:sp>
        <p:sp>
          <p:nvSpPr>
            <p:cNvPr id="55" name="文本框 54"/>
            <p:cNvSpPr txBox="1"/>
            <p:nvPr/>
          </p:nvSpPr>
          <p:spPr>
            <a:xfrm>
              <a:off x="11033742" y="734232"/>
              <a:ext cx="383192" cy="461665"/>
            </a:xfrm>
            <a:prstGeom prst="rect">
              <a:avLst/>
            </a:prstGeom>
            <a:noFill/>
          </p:spPr>
          <p:txBody>
            <a:bodyPr wrap="square">
              <a:spAutoFit/>
            </a:bodyPr>
            <a:lstStyle/>
            <a:p>
              <a:r>
                <a:rPr lang="en-US" altLang="zh-CN" sz="2400" b="1" dirty="0">
                  <a:solidFill>
                    <a:schemeClr val="bg1"/>
                  </a:solidFill>
                  <a:latin typeface="Arial Narrow" panose="020B0606020202030204" charset="0"/>
                </a:rPr>
                <a:t>C</a:t>
              </a:r>
              <a:endParaRPr lang="zh-CN" altLang="en-US" sz="2400" dirty="0">
                <a:solidFill>
                  <a:schemeClr val="bg1"/>
                </a:solidFill>
              </a:endParaRPr>
            </a:p>
          </p:txBody>
        </p:sp>
        <p:sp>
          <p:nvSpPr>
            <p:cNvPr id="57" name="文本框 56"/>
            <p:cNvSpPr txBox="1"/>
            <p:nvPr/>
          </p:nvSpPr>
          <p:spPr>
            <a:xfrm>
              <a:off x="11260686" y="734232"/>
              <a:ext cx="383192" cy="461665"/>
            </a:xfrm>
            <a:prstGeom prst="rect">
              <a:avLst/>
            </a:prstGeom>
            <a:noFill/>
          </p:spPr>
          <p:txBody>
            <a:bodyPr wrap="square">
              <a:spAutoFit/>
            </a:bodyPr>
            <a:lstStyle/>
            <a:p>
              <a:r>
                <a:rPr lang="en-US" altLang="zh-CN" sz="2400" b="1" dirty="0">
                  <a:solidFill>
                    <a:schemeClr val="bg1"/>
                  </a:solidFill>
                  <a:latin typeface="Arial Narrow" panose="020B0606020202030204" charset="0"/>
                </a:rPr>
                <a:t>D</a:t>
              </a:r>
              <a:endParaRPr lang="zh-CN" altLang="en-US" sz="2400" dirty="0">
                <a:solidFill>
                  <a:schemeClr val="bg1"/>
                </a:solidFill>
              </a:endParaRPr>
            </a:p>
          </p:txBody>
        </p:sp>
      </p:grpSp>
      <p:grpSp>
        <p:nvGrpSpPr>
          <p:cNvPr id="77" name="组合 76"/>
          <p:cNvGrpSpPr/>
          <p:nvPr/>
        </p:nvGrpSpPr>
        <p:grpSpPr>
          <a:xfrm>
            <a:off x="9727206" y="734232"/>
            <a:ext cx="2153414" cy="461665"/>
            <a:chOff x="9727206" y="734232"/>
            <a:chExt cx="2153414" cy="461665"/>
          </a:xfrm>
        </p:grpSpPr>
        <p:sp>
          <p:nvSpPr>
            <p:cNvPr id="79" name="矩形 78"/>
            <p:cNvSpPr/>
            <p:nvPr/>
          </p:nvSpPr>
          <p:spPr>
            <a:xfrm>
              <a:off x="9727206" y="757078"/>
              <a:ext cx="2153414" cy="400110"/>
            </a:xfrm>
            <a:prstGeom prst="rect">
              <a:avLst/>
            </a:prstGeom>
            <a:solidFill>
              <a:schemeClr val="accent5"/>
            </a:solidFill>
            <a:ln>
              <a:solidFill>
                <a:schemeClr val="accent5"/>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p>
          </p:txBody>
        </p:sp>
        <p:sp>
          <p:nvSpPr>
            <p:cNvPr id="80" name="文本框 79"/>
            <p:cNvSpPr txBox="1"/>
            <p:nvPr/>
          </p:nvSpPr>
          <p:spPr>
            <a:xfrm>
              <a:off x="9791788" y="772467"/>
              <a:ext cx="1598556" cy="400110"/>
            </a:xfrm>
            <a:prstGeom prst="rect">
              <a:avLst/>
            </a:prstGeom>
            <a:noFill/>
          </p:spPr>
          <p:txBody>
            <a:bodyPr wrap="square" rtlCol="0">
              <a:spAutoFit/>
            </a:bodyPr>
            <a:lstStyle/>
            <a:p>
              <a:pPr algn="ctr"/>
              <a:r>
                <a:rPr lang="zh-CN" altLang="en-US" sz="2000" b="1" dirty="0">
                  <a:solidFill>
                    <a:schemeClr val="bg1"/>
                  </a:solidFill>
                </a:rPr>
                <a:t>碰撞检测</a:t>
              </a:r>
              <a:endParaRPr lang="zh-CN" altLang="en-US" sz="2000" b="1" dirty="0">
                <a:solidFill>
                  <a:schemeClr val="bg1"/>
                </a:solidFill>
              </a:endParaRPr>
            </a:p>
          </p:txBody>
        </p:sp>
        <p:sp>
          <p:nvSpPr>
            <p:cNvPr id="85" name="文本框 84"/>
            <p:cNvSpPr txBox="1"/>
            <p:nvPr/>
          </p:nvSpPr>
          <p:spPr>
            <a:xfrm>
              <a:off x="11033742" y="734232"/>
              <a:ext cx="383192" cy="461665"/>
            </a:xfrm>
            <a:prstGeom prst="rect">
              <a:avLst/>
            </a:prstGeom>
            <a:noFill/>
          </p:spPr>
          <p:txBody>
            <a:bodyPr wrap="square">
              <a:spAutoFit/>
            </a:bodyPr>
            <a:lstStyle/>
            <a:p>
              <a:r>
                <a:rPr lang="en-US" altLang="zh-CN" sz="2400" b="1" dirty="0">
                  <a:solidFill>
                    <a:schemeClr val="bg1"/>
                  </a:solidFill>
                  <a:latin typeface="Arial Narrow" panose="020B0606020202030204" charset="0"/>
                </a:rPr>
                <a:t>C</a:t>
              </a:r>
              <a:endParaRPr lang="zh-CN" altLang="en-US" sz="2400" dirty="0">
                <a:solidFill>
                  <a:schemeClr val="bg1"/>
                </a:solidFill>
              </a:endParaRPr>
            </a:p>
          </p:txBody>
        </p:sp>
        <p:sp>
          <p:nvSpPr>
            <p:cNvPr id="86" name="文本框 85"/>
            <p:cNvSpPr txBox="1"/>
            <p:nvPr/>
          </p:nvSpPr>
          <p:spPr>
            <a:xfrm>
              <a:off x="11260686" y="734232"/>
              <a:ext cx="383192" cy="461665"/>
            </a:xfrm>
            <a:prstGeom prst="rect">
              <a:avLst/>
            </a:prstGeom>
            <a:noFill/>
          </p:spPr>
          <p:txBody>
            <a:bodyPr wrap="square">
              <a:spAutoFit/>
            </a:bodyPr>
            <a:lstStyle/>
            <a:p>
              <a:r>
                <a:rPr lang="en-US" altLang="zh-CN" sz="2400" b="1" dirty="0">
                  <a:solidFill>
                    <a:schemeClr val="bg1"/>
                  </a:solidFill>
                  <a:latin typeface="Arial Narrow" panose="020B0606020202030204" charset="0"/>
                </a:rPr>
                <a:t>D</a:t>
              </a:r>
              <a:endParaRPr lang="zh-CN" altLang="en-US" sz="2400" dirty="0">
                <a:solidFill>
                  <a:schemeClr val="bg1"/>
                </a:solidFill>
              </a:endParaRPr>
            </a:p>
          </p:txBody>
        </p:sp>
      </p:grpSp>
      <p:sp>
        <p:nvSpPr>
          <p:cNvPr id="69" name="íşlïḍè"/>
          <p:cNvSpPr txBox="1"/>
          <p:nvPr/>
        </p:nvSpPr>
        <p:spPr>
          <a:xfrm>
            <a:off x="1373861" y="1281052"/>
            <a:ext cx="10270017" cy="400111"/>
          </a:xfrm>
          <a:prstGeom prst="rect">
            <a:avLst/>
          </a:prstGeom>
          <a:noFill/>
        </p:spPr>
        <p:txBody>
          <a:bodyPr wrap="square" lIns="91440" tIns="45720" rIns="91440" bIns="45720" anchor="ctr">
            <a:noAutofit/>
          </a:bodyPr>
          <a:lstStyle/>
          <a:p>
            <a:r>
              <a:rPr lang="en-US" altLang="zh-CN" b="1" dirty="0">
                <a:latin typeface="Arial Narrow" panose="020B0606020202030204" charset="0"/>
              </a:rPr>
              <a:t>【2013</a:t>
            </a:r>
            <a:r>
              <a:rPr lang="zh-CN" altLang="en-US" b="1" dirty="0">
                <a:latin typeface="Arial Narrow" panose="020B0606020202030204" charset="0"/>
              </a:rPr>
              <a:t>年 题</a:t>
            </a:r>
            <a:r>
              <a:rPr lang="en-US" altLang="zh-CN" b="1" dirty="0">
                <a:latin typeface="Arial Narrow" panose="020B0606020202030204" charset="0"/>
              </a:rPr>
              <a:t>36】</a:t>
            </a:r>
            <a:r>
              <a:rPr lang="zh-CN" altLang="en-US" b="1" dirty="0">
                <a:latin typeface="Arial Narrow" panose="020B0606020202030204" charset="0"/>
              </a:rPr>
              <a:t>下列介质访问控制方法中，可能发生冲突的是（      ）。</a:t>
            </a:r>
            <a:endParaRPr lang="zh-CN" altLang="en-US" b="1" dirty="0">
              <a:latin typeface="Arial Narrow" panose="020B0606020202030204" charset="0"/>
            </a:endParaRPr>
          </a:p>
        </p:txBody>
      </p:sp>
      <p:sp>
        <p:nvSpPr>
          <p:cNvPr id="31" name="íşlïḍè"/>
          <p:cNvSpPr txBox="1"/>
          <p:nvPr/>
        </p:nvSpPr>
        <p:spPr>
          <a:xfrm>
            <a:off x="2900323" y="1766316"/>
            <a:ext cx="1448157" cy="400111"/>
          </a:xfrm>
          <a:prstGeom prst="rect">
            <a:avLst/>
          </a:prstGeom>
          <a:noFill/>
        </p:spPr>
        <p:txBody>
          <a:bodyPr wrap="square" lIns="91440" tIns="45720" rIns="91440" bIns="45720" anchor="ctr">
            <a:noAutofit/>
          </a:bodyPr>
          <a:lstStyle/>
          <a:p>
            <a:r>
              <a:rPr lang="en-US" altLang="zh-CN" b="1" dirty="0">
                <a:latin typeface="Arial Narrow" panose="020B0606020202030204" charset="0"/>
              </a:rPr>
              <a:t>A. CDMA</a:t>
            </a:r>
            <a:endParaRPr lang="zh-CN" altLang="en-US" b="1" dirty="0">
              <a:latin typeface="Arial Narrow" panose="020B0606020202030204" charset="0"/>
            </a:endParaRPr>
          </a:p>
        </p:txBody>
      </p:sp>
      <p:sp>
        <p:nvSpPr>
          <p:cNvPr id="32" name="íşlïḍè"/>
          <p:cNvSpPr txBox="1"/>
          <p:nvPr/>
        </p:nvSpPr>
        <p:spPr>
          <a:xfrm>
            <a:off x="4693232" y="1766316"/>
            <a:ext cx="1448157" cy="400111"/>
          </a:xfrm>
          <a:prstGeom prst="rect">
            <a:avLst/>
          </a:prstGeom>
          <a:noFill/>
        </p:spPr>
        <p:txBody>
          <a:bodyPr wrap="square" lIns="91440" tIns="45720" rIns="91440" bIns="45720" anchor="ctr">
            <a:noAutofit/>
          </a:bodyPr>
          <a:lstStyle/>
          <a:p>
            <a:r>
              <a:rPr lang="en-US" altLang="zh-CN" b="1" dirty="0">
                <a:latin typeface="Arial Narrow" panose="020B0606020202030204" charset="0"/>
              </a:rPr>
              <a:t>B. CSMA</a:t>
            </a:r>
            <a:endParaRPr lang="zh-CN" altLang="en-US" b="1" dirty="0">
              <a:latin typeface="Arial Narrow" panose="020B0606020202030204" charset="0"/>
            </a:endParaRPr>
          </a:p>
        </p:txBody>
      </p:sp>
      <p:sp>
        <p:nvSpPr>
          <p:cNvPr id="33" name="íşlïḍè"/>
          <p:cNvSpPr txBox="1"/>
          <p:nvPr/>
        </p:nvSpPr>
        <p:spPr>
          <a:xfrm>
            <a:off x="6486141" y="1766316"/>
            <a:ext cx="1448157" cy="400111"/>
          </a:xfrm>
          <a:prstGeom prst="rect">
            <a:avLst/>
          </a:prstGeom>
          <a:noFill/>
        </p:spPr>
        <p:txBody>
          <a:bodyPr wrap="square" lIns="91440" tIns="45720" rIns="91440" bIns="45720" anchor="ctr">
            <a:noAutofit/>
          </a:bodyPr>
          <a:lstStyle/>
          <a:p>
            <a:r>
              <a:rPr lang="en-US" altLang="zh-CN" b="1" dirty="0">
                <a:latin typeface="Arial Narrow" panose="020B0606020202030204" charset="0"/>
              </a:rPr>
              <a:t>C. TDMA</a:t>
            </a:r>
            <a:endParaRPr lang="zh-CN" altLang="en-US" b="1" dirty="0">
              <a:latin typeface="Arial Narrow" panose="020B0606020202030204" charset="0"/>
            </a:endParaRPr>
          </a:p>
        </p:txBody>
      </p:sp>
      <p:sp>
        <p:nvSpPr>
          <p:cNvPr id="34" name="íşlïḍè"/>
          <p:cNvSpPr txBox="1"/>
          <p:nvPr/>
        </p:nvSpPr>
        <p:spPr>
          <a:xfrm>
            <a:off x="8279049" y="1766316"/>
            <a:ext cx="1448157" cy="400111"/>
          </a:xfrm>
          <a:prstGeom prst="rect">
            <a:avLst/>
          </a:prstGeom>
          <a:noFill/>
        </p:spPr>
        <p:txBody>
          <a:bodyPr wrap="square" lIns="91440" tIns="45720" rIns="91440" bIns="45720" anchor="ctr">
            <a:noAutofit/>
          </a:bodyPr>
          <a:lstStyle/>
          <a:p>
            <a:r>
              <a:rPr lang="en-US" altLang="zh-CN" b="1" dirty="0">
                <a:latin typeface="Arial Narrow" panose="020B0606020202030204" charset="0"/>
              </a:rPr>
              <a:t>D. FDMA</a:t>
            </a:r>
            <a:endParaRPr lang="zh-CN" altLang="en-US" b="1" dirty="0">
              <a:latin typeface="Arial Narrow" panose="020B0606020202030204" charset="0"/>
            </a:endParaRPr>
          </a:p>
        </p:txBody>
      </p:sp>
      <p:sp>
        <p:nvSpPr>
          <p:cNvPr id="35" name="íşlïḍè"/>
          <p:cNvSpPr txBox="1"/>
          <p:nvPr/>
        </p:nvSpPr>
        <p:spPr>
          <a:xfrm>
            <a:off x="7824333" y="1296441"/>
            <a:ext cx="394903" cy="400111"/>
          </a:xfrm>
          <a:prstGeom prst="rect">
            <a:avLst/>
          </a:prstGeom>
          <a:noFill/>
        </p:spPr>
        <p:txBody>
          <a:bodyPr wrap="square" lIns="91440" tIns="45720" rIns="91440" bIns="45720" anchor="ctr">
            <a:noAutofit/>
          </a:bodyPr>
          <a:lstStyle/>
          <a:p>
            <a:pPr algn="ctr"/>
            <a:r>
              <a:rPr lang="en-US" altLang="zh-CN" sz="2800" b="1" dirty="0">
                <a:solidFill>
                  <a:schemeClr val="accent1">
                    <a:lumMod val="75000"/>
                  </a:schemeClr>
                </a:solidFill>
                <a:latin typeface="Arial Black" panose="020B0A04020102020204" pitchFamily="34" charset="0"/>
              </a:rPr>
              <a:t>B</a:t>
            </a:r>
            <a:endParaRPr lang="zh-CN" altLang="en-US" sz="2800" b="1" dirty="0">
              <a:solidFill>
                <a:schemeClr val="accent1">
                  <a:lumMod val="75000"/>
                </a:schemeClr>
              </a:solidFill>
              <a:latin typeface="Arial Black" panose="020B0A04020102020204" pitchFamily="34" charset="0"/>
            </a:endParaRPr>
          </a:p>
        </p:txBody>
      </p:sp>
      <p:sp>
        <p:nvSpPr>
          <p:cNvPr id="37" name="íşlïḍè"/>
          <p:cNvSpPr txBox="1"/>
          <p:nvPr/>
        </p:nvSpPr>
        <p:spPr>
          <a:xfrm>
            <a:off x="1610004" y="2474129"/>
            <a:ext cx="720024" cy="400111"/>
          </a:xfrm>
          <a:prstGeom prst="rect">
            <a:avLst/>
          </a:prstGeom>
          <a:noFill/>
        </p:spPr>
        <p:txBody>
          <a:bodyPr wrap="square" lIns="91440" tIns="45720" rIns="91440" bIns="45720" anchor="ctr">
            <a:noAutofit/>
          </a:bodyPr>
          <a:lstStyle/>
          <a:p>
            <a:r>
              <a:rPr lang="zh-CN" altLang="en-US" b="1" dirty="0">
                <a:latin typeface="Arial Narrow" panose="020B0606020202030204" charset="0"/>
              </a:rPr>
              <a:t>解析</a:t>
            </a:r>
            <a:endParaRPr lang="zh-CN" altLang="en-US" b="1" dirty="0">
              <a:latin typeface="Arial Narrow" panose="020B0606020202030204" charset="0"/>
            </a:endParaRPr>
          </a:p>
        </p:txBody>
      </p:sp>
      <p:sp>
        <p:nvSpPr>
          <p:cNvPr id="11" name="文本框 10"/>
          <p:cNvSpPr txBox="1"/>
          <p:nvPr/>
        </p:nvSpPr>
        <p:spPr>
          <a:xfrm>
            <a:off x="2243817" y="2808457"/>
            <a:ext cx="9314462" cy="369332"/>
          </a:xfrm>
          <a:prstGeom prst="rect">
            <a:avLst/>
          </a:prstGeom>
          <a:noFill/>
        </p:spPr>
        <p:txBody>
          <a:bodyPr wrap="square" rtlCol="0">
            <a:spAutoFit/>
          </a:bodyPr>
          <a:lstStyle/>
          <a:p>
            <a:r>
              <a:rPr lang="en-US" altLang="zh-CN" b="1" dirty="0"/>
              <a:t>TDMA</a:t>
            </a:r>
            <a:r>
              <a:rPr lang="zh-CN" altLang="en-US" b="1" dirty="0"/>
              <a:t>（</a:t>
            </a:r>
            <a:r>
              <a:rPr lang="en-US" altLang="zh-CN" b="1" dirty="0"/>
              <a:t>Time Division Multiplex Access</a:t>
            </a:r>
            <a:r>
              <a:rPr lang="zh-CN" altLang="en-US" b="1" dirty="0"/>
              <a:t>）是时分多址的英文缩写词。</a:t>
            </a:r>
            <a:endParaRPr lang="zh-CN" altLang="en-US" b="1" dirty="0"/>
          </a:p>
        </p:txBody>
      </p:sp>
      <p:pic>
        <p:nvPicPr>
          <p:cNvPr id="12" name="图片 11" descr="图形用户界面, 应用程序, Teams&#10;&#10;描述已自动生成"/>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2363301" y="3256728"/>
            <a:ext cx="7480356" cy="3166718"/>
          </a:xfrm>
          <a:prstGeom prst="rect">
            <a:avLst/>
          </a:prstGeom>
        </p:spPr>
      </p:pic>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4" presetClass="emph" presetSubtype="0" fill="hold" grpId="0" nodeType="withEffect">
                                  <p:stCondLst>
                                    <p:cond delay="0"/>
                                  </p:stCondLst>
                                  <p:iterate type="lt">
                                    <p:tmPct val="10000"/>
                                  </p:iterate>
                                  <p:childTnLst>
                                    <p:animMotion origin="layout" path="M 0.0 0.0 L 0.0 -0.07213" pathEditMode="relative" ptsTypes="">
                                      <p:cBhvr>
                                        <p:cTn id="6" dur="250" accel="50000" decel="50000" autoRev="1" fill="hold">
                                          <p:stCondLst>
                                            <p:cond delay="0"/>
                                          </p:stCondLst>
                                        </p:cTn>
                                        <p:tgtEl>
                                          <p:spTgt spid="33"/>
                                        </p:tgtEl>
                                        <p:attrNameLst>
                                          <p:attrName>ppt_x</p:attrName>
                                          <p:attrName>ppt_y</p:attrName>
                                        </p:attrNameLst>
                                      </p:cBhvr>
                                    </p:animMotion>
                                    <p:animRot by="1500000">
                                      <p:cBhvr>
                                        <p:cTn id="7" dur="125" fill="hold">
                                          <p:stCondLst>
                                            <p:cond delay="0"/>
                                          </p:stCondLst>
                                        </p:cTn>
                                        <p:tgtEl>
                                          <p:spTgt spid="33"/>
                                        </p:tgtEl>
                                        <p:attrNameLst>
                                          <p:attrName>r</p:attrName>
                                        </p:attrNameLst>
                                      </p:cBhvr>
                                    </p:animRot>
                                    <p:animRot by="-1500000">
                                      <p:cBhvr>
                                        <p:cTn id="8" dur="125" fill="hold">
                                          <p:stCondLst>
                                            <p:cond delay="125"/>
                                          </p:stCondLst>
                                        </p:cTn>
                                        <p:tgtEl>
                                          <p:spTgt spid="33"/>
                                        </p:tgtEl>
                                        <p:attrNameLst>
                                          <p:attrName>r</p:attrName>
                                        </p:attrNameLst>
                                      </p:cBhvr>
                                    </p:animRot>
                                    <p:animRot by="-1500000">
                                      <p:cBhvr>
                                        <p:cTn id="9" dur="125" fill="hold">
                                          <p:stCondLst>
                                            <p:cond delay="250"/>
                                          </p:stCondLst>
                                        </p:cTn>
                                        <p:tgtEl>
                                          <p:spTgt spid="33"/>
                                        </p:tgtEl>
                                        <p:attrNameLst>
                                          <p:attrName>r</p:attrName>
                                        </p:attrNameLst>
                                      </p:cBhvr>
                                    </p:animRot>
                                    <p:animRot by="1500000">
                                      <p:cBhvr>
                                        <p:cTn id="10" dur="125" fill="hold">
                                          <p:stCondLst>
                                            <p:cond delay="375"/>
                                          </p:stCondLst>
                                        </p:cTn>
                                        <p:tgtEl>
                                          <p:spTgt spid="33"/>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type="lt">
                                    <p:tmAbs val="100"/>
                                  </p:iterate>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30"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800" decel="100000"/>
                                        <p:tgtEl>
                                          <p:spTgt spid="12"/>
                                        </p:tgtEl>
                                      </p:cBhvr>
                                    </p:animEffect>
                                    <p:anim calcmode="lin" valueType="num">
                                      <p:cBhvr>
                                        <p:cTn id="20" dur="800" decel="100000" fill="hold"/>
                                        <p:tgtEl>
                                          <p:spTgt spid="12"/>
                                        </p:tgtEl>
                                        <p:attrNameLst>
                                          <p:attrName>style.rotation</p:attrName>
                                        </p:attrNameLst>
                                      </p:cBhvr>
                                      <p:tavLst>
                                        <p:tav tm="0">
                                          <p:val>
                                            <p:fltVal val="-90"/>
                                          </p:val>
                                        </p:tav>
                                        <p:tav tm="100000">
                                          <p:val>
                                            <p:fltVal val="0"/>
                                          </p:val>
                                        </p:tav>
                                      </p:tavLst>
                                    </p:anim>
                                    <p:anim calcmode="lin" valueType="num">
                                      <p:cBhvr>
                                        <p:cTn id="21" dur="800" decel="100000" fill="hold"/>
                                        <p:tgtEl>
                                          <p:spTgt spid="12"/>
                                        </p:tgtEl>
                                        <p:attrNameLst>
                                          <p:attrName>ppt_x</p:attrName>
                                        </p:attrNameLst>
                                      </p:cBhvr>
                                      <p:tavLst>
                                        <p:tav tm="0">
                                          <p:val>
                                            <p:strVal val="#ppt_x+0.4"/>
                                          </p:val>
                                        </p:tav>
                                        <p:tav tm="100000">
                                          <p:val>
                                            <p:strVal val="#ppt_x-0.05"/>
                                          </p:val>
                                        </p:tav>
                                      </p:tavLst>
                                    </p:anim>
                                    <p:anim calcmode="lin" valueType="num">
                                      <p:cBhvr>
                                        <p:cTn id="22" dur="800" decel="100000" fill="hold"/>
                                        <p:tgtEl>
                                          <p:spTgt spid="12"/>
                                        </p:tgtEl>
                                        <p:attrNameLst>
                                          <p:attrName>ppt_y</p:attrName>
                                        </p:attrNameLst>
                                      </p:cBhvr>
                                      <p:tavLst>
                                        <p:tav tm="0">
                                          <p:val>
                                            <p:strVal val="#ppt_y-0.4"/>
                                          </p:val>
                                        </p:tav>
                                        <p:tav tm="100000">
                                          <p:val>
                                            <p:strVal val="#ppt_y+0.1"/>
                                          </p:val>
                                        </p:tav>
                                      </p:tavLst>
                                    </p:anim>
                                    <p:anim calcmode="lin" valueType="num">
                                      <p:cBhvr>
                                        <p:cTn id="23" dur="200" accel="100000" fill="hold">
                                          <p:stCondLst>
                                            <p:cond delay="800"/>
                                          </p:stCondLst>
                                        </p:cTn>
                                        <p:tgtEl>
                                          <p:spTgt spid="12"/>
                                        </p:tgtEl>
                                        <p:attrNameLst>
                                          <p:attrName>ppt_x</p:attrName>
                                        </p:attrNameLst>
                                      </p:cBhvr>
                                      <p:tavLst>
                                        <p:tav tm="0">
                                          <p:val>
                                            <p:strVal val="#ppt_x-0.05"/>
                                          </p:val>
                                        </p:tav>
                                        <p:tav tm="100000">
                                          <p:val>
                                            <p:strVal val="#ppt_x"/>
                                          </p:val>
                                        </p:tav>
                                      </p:tavLst>
                                    </p:anim>
                                    <p:anim calcmode="lin" valueType="num">
                                      <p:cBhvr>
                                        <p:cTn id="24" dur="200" accel="100000" fill="hold">
                                          <p:stCondLst>
                                            <p:cond delay="800"/>
                                          </p:stCondLst>
                                        </p:cTn>
                                        <p:tgtEl>
                                          <p:spTgt spid="12"/>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11" grpId="0"/>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04800" y="749300"/>
            <a:ext cx="6192344" cy="400110"/>
            <a:chOff x="424117" y="898245"/>
            <a:chExt cx="6192344" cy="400110"/>
          </a:xfrm>
        </p:grpSpPr>
        <p:sp>
          <p:nvSpPr>
            <p:cNvPr id="2" name="平行四边形 1"/>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p:cNvSpPr txBox="1"/>
            <p:nvPr/>
          </p:nvSpPr>
          <p:spPr>
            <a:xfrm>
              <a:off x="1052423" y="898245"/>
              <a:ext cx="5564038" cy="400110"/>
            </a:xfrm>
            <a:prstGeom prst="rect">
              <a:avLst/>
            </a:prstGeom>
            <a:noFill/>
          </p:spPr>
          <p:txBody>
            <a:bodyPr wrap="square" rtlCol="0">
              <a:spAutoFit/>
            </a:bodyPr>
            <a:lstStyle/>
            <a:p>
              <a:r>
                <a:rPr lang="en-US" altLang="zh-CN" sz="2000" b="1" dirty="0"/>
                <a:t>CSMA/CD</a:t>
              </a:r>
              <a:r>
                <a:rPr lang="zh-CN" altLang="en-US" sz="2000" b="1" dirty="0"/>
                <a:t>协议的基本原理</a:t>
              </a:r>
              <a:endParaRPr lang="en-US" altLang="zh-CN" sz="2000" b="1" dirty="0"/>
            </a:p>
          </p:txBody>
        </p:sp>
      </p:grpSp>
      <p:grpSp>
        <p:nvGrpSpPr>
          <p:cNvPr id="5" name="组合 4"/>
          <p:cNvGrpSpPr/>
          <p:nvPr/>
        </p:nvGrpSpPr>
        <p:grpSpPr>
          <a:xfrm>
            <a:off x="4462359" y="730007"/>
            <a:ext cx="2153414" cy="461665"/>
            <a:chOff x="4462359" y="730007"/>
            <a:chExt cx="2153414" cy="461665"/>
          </a:xfrm>
        </p:grpSpPr>
        <p:sp>
          <p:nvSpPr>
            <p:cNvPr id="6" name="矩形 5"/>
            <p:cNvSpPr/>
            <p:nvPr/>
          </p:nvSpPr>
          <p:spPr>
            <a:xfrm>
              <a:off x="4462359" y="757078"/>
              <a:ext cx="2153414" cy="400110"/>
            </a:xfrm>
            <a:prstGeom prst="rect">
              <a:avLst/>
            </a:prstGeom>
            <a:solidFill>
              <a:schemeClr val="accent4"/>
            </a:solidFill>
            <a:ln>
              <a:solidFill>
                <a:schemeClr val="accent4"/>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b="1" dirty="0"/>
            </a:p>
          </p:txBody>
        </p:sp>
        <p:sp>
          <p:nvSpPr>
            <p:cNvPr id="8" name="文本框 7"/>
            <p:cNvSpPr txBox="1"/>
            <p:nvPr/>
          </p:nvSpPr>
          <p:spPr>
            <a:xfrm>
              <a:off x="4473322" y="772467"/>
              <a:ext cx="1598556" cy="400110"/>
            </a:xfrm>
            <a:prstGeom prst="rect">
              <a:avLst/>
            </a:prstGeom>
            <a:noFill/>
          </p:spPr>
          <p:txBody>
            <a:bodyPr wrap="square" rtlCol="0">
              <a:spAutoFit/>
            </a:bodyPr>
            <a:lstStyle/>
            <a:p>
              <a:pPr algn="ctr"/>
              <a:r>
                <a:rPr lang="zh-CN" altLang="en-US" sz="2000" b="1" dirty="0">
                  <a:solidFill>
                    <a:schemeClr val="bg1"/>
                  </a:solidFill>
                </a:rPr>
                <a:t>多址接入</a:t>
              </a:r>
              <a:endParaRPr lang="zh-CN" altLang="en-US" sz="2000" b="1" dirty="0">
                <a:solidFill>
                  <a:schemeClr val="bg1"/>
                </a:solidFill>
              </a:endParaRPr>
            </a:p>
          </p:txBody>
        </p:sp>
        <p:sp>
          <p:nvSpPr>
            <p:cNvPr id="41" name="文本框 40"/>
            <p:cNvSpPr txBox="1"/>
            <p:nvPr/>
          </p:nvSpPr>
          <p:spPr>
            <a:xfrm>
              <a:off x="5708713" y="730007"/>
              <a:ext cx="383192" cy="461665"/>
            </a:xfrm>
            <a:prstGeom prst="rect">
              <a:avLst/>
            </a:prstGeom>
            <a:noFill/>
          </p:spPr>
          <p:txBody>
            <a:bodyPr wrap="square">
              <a:spAutoFit/>
            </a:bodyPr>
            <a:lstStyle/>
            <a:p>
              <a:r>
                <a:rPr lang="en-US" altLang="zh-CN" sz="2400" b="1" dirty="0">
                  <a:solidFill>
                    <a:schemeClr val="bg1"/>
                  </a:solidFill>
                  <a:latin typeface="Arial Narrow" panose="020B0606020202030204" charset="0"/>
                </a:rPr>
                <a:t>M</a:t>
              </a:r>
              <a:endParaRPr lang="zh-CN" altLang="en-US" sz="2400" dirty="0">
                <a:solidFill>
                  <a:schemeClr val="bg1"/>
                </a:solidFill>
              </a:endParaRPr>
            </a:p>
          </p:txBody>
        </p:sp>
        <p:sp>
          <p:nvSpPr>
            <p:cNvPr id="54" name="文本框 53"/>
            <p:cNvSpPr txBox="1"/>
            <p:nvPr/>
          </p:nvSpPr>
          <p:spPr>
            <a:xfrm>
              <a:off x="5948810" y="730007"/>
              <a:ext cx="383192" cy="461665"/>
            </a:xfrm>
            <a:prstGeom prst="rect">
              <a:avLst/>
            </a:prstGeom>
            <a:noFill/>
          </p:spPr>
          <p:txBody>
            <a:bodyPr wrap="square">
              <a:spAutoFit/>
            </a:bodyPr>
            <a:lstStyle/>
            <a:p>
              <a:r>
                <a:rPr lang="en-US" altLang="zh-CN" sz="2400" b="1" dirty="0">
                  <a:solidFill>
                    <a:schemeClr val="bg1"/>
                  </a:solidFill>
                  <a:latin typeface="Arial Narrow" panose="020B0606020202030204" charset="0"/>
                </a:rPr>
                <a:t>A</a:t>
              </a:r>
              <a:endParaRPr lang="zh-CN" altLang="en-US" sz="2400" dirty="0">
                <a:solidFill>
                  <a:schemeClr val="bg1"/>
                </a:solidFill>
              </a:endParaRPr>
            </a:p>
          </p:txBody>
        </p:sp>
      </p:grpSp>
      <p:grpSp>
        <p:nvGrpSpPr>
          <p:cNvPr id="7" name="组合 6"/>
          <p:cNvGrpSpPr/>
          <p:nvPr/>
        </p:nvGrpSpPr>
        <p:grpSpPr>
          <a:xfrm>
            <a:off x="7094783" y="730441"/>
            <a:ext cx="2153414" cy="461665"/>
            <a:chOff x="7094783" y="730441"/>
            <a:chExt cx="2153414" cy="461665"/>
          </a:xfrm>
        </p:grpSpPr>
        <p:sp>
          <p:nvSpPr>
            <p:cNvPr id="56" name="矩形 55"/>
            <p:cNvSpPr/>
            <p:nvPr/>
          </p:nvSpPr>
          <p:spPr>
            <a:xfrm>
              <a:off x="7094783" y="757078"/>
              <a:ext cx="2153414" cy="400110"/>
            </a:xfrm>
            <a:prstGeom prst="rect">
              <a:avLst/>
            </a:prstGeom>
            <a:solidFill>
              <a:schemeClr val="accent3"/>
            </a:solidFill>
            <a:ln>
              <a:solidFill>
                <a:schemeClr val="accent3"/>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59" name="文本框 58"/>
            <p:cNvSpPr txBox="1"/>
            <p:nvPr/>
          </p:nvSpPr>
          <p:spPr>
            <a:xfrm>
              <a:off x="7236053" y="772467"/>
              <a:ext cx="1598556" cy="400110"/>
            </a:xfrm>
            <a:prstGeom prst="rect">
              <a:avLst/>
            </a:prstGeom>
            <a:noFill/>
          </p:spPr>
          <p:txBody>
            <a:bodyPr wrap="square" rtlCol="0">
              <a:spAutoFit/>
            </a:bodyPr>
            <a:lstStyle/>
            <a:p>
              <a:pPr algn="ctr"/>
              <a:r>
                <a:rPr lang="zh-CN" altLang="en-US" sz="2000" b="1" dirty="0">
                  <a:solidFill>
                    <a:schemeClr val="bg1"/>
                  </a:solidFill>
                </a:rPr>
                <a:t>载波监听</a:t>
              </a:r>
              <a:endParaRPr lang="zh-CN" altLang="en-US" sz="2000" b="1" dirty="0">
                <a:solidFill>
                  <a:schemeClr val="bg1"/>
                </a:solidFill>
              </a:endParaRPr>
            </a:p>
          </p:txBody>
        </p:sp>
        <p:sp>
          <p:nvSpPr>
            <p:cNvPr id="38" name="文本框 37"/>
            <p:cNvSpPr txBox="1"/>
            <p:nvPr/>
          </p:nvSpPr>
          <p:spPr>
            <a:xfrm>
              <a:off x="8481180" y="730441"/>
              <a:ext cx="383192" cy="461665"/>
            </a:xfrm>
            <a:prstGeom prst="rect">
              <a:avLst/>
            </a:prstGeom>
            <a:noFill/>
          </p:spPr>
          <p:txBody>
            <a:bodyPr wrap="square">
              <a:spAutoFit/>
            </a:bodyPr>
            <a:lstStyle/>
            <a:p>
              <a:r>
                <a:rPr lang="en-US" altLang="zh-CN" sz="2400" b="1" dirty="0">
                  <a:solidFill>
                    <a:schemeClr val="bg1"/>
                  </a:solidFill>
                  <a:latin typeface="Arial Narrow" panose="020B0606020202030204" charset="0"/>
                </a:rPr>
                <a:t>C</a:t>
              </a:r>
              <a:endParaRPr lang="zh-CN" altLang="en-US" sz="2400" dirty="0">
                <a:solidFill>
                  <a:schemeClr val="bg1"/>
                </a:solidFill>
              </a:endParaRPr>
            </a:p>
          </p:txBody>
        </p:sp>
        <p:sp>
          <p:nvSpPr>
            <p:cNvPr id="39" name="文本框 38"/>
            <p:cNvSpPr txBox="1"/>
            <p:nvPr/>
          </p:nvSpPr>
          <p:spPr>
            <a:xfrm>
              <a:off x="8675232" y="730441"/>
              <a:ext cx="383192" cy="461665"/>
            </a:xfrm>
            <a:prstGeom prst="rect">
              <a:avLst/>
            </a:prstGeom>
            <a:noFill/>
          </p:spPr>
          <p:txBody>
            <a:bodyPr wrap="square">
              <a:spAutoFit/>
            </a:bodyPr>
            <a:lstStyle/>
            <a:p>
              <a:r>
                <a:rPr lang="en-US" altLang="zh-CN" sz="2400" b="1" dirty="0">
                  <a:solidFill>
                    <a:schemeClr val="bg1"/>
                  </a:solidFill>
                  <a:latin typeface="Arial Narrow" panose="020B0606020202030204" charset="0"/>
                </a:rPr>
                <a:t>S</a:t>
              </a:r>
              <a:endParaRPr lang="zh-CN" altLang="en-US" sz="2400" dirty="0">
                <a:solidFill>
                  <a:schemeClr val="bg1"/>
                </a:solidFill>
              </a:endParaRPr>
            </a:p>
          </p:txBody>
        </p:sp>
      </p:grpSp>
      <p:grpSp>
        <p:nvGrpSpPr>
          <p:cNvPr id="9" name="组合 8"/>
          <p:cNvGrpSpPr/>
          <p:nvPr/>
        </p:nvGrpSpPr>
        <p:grpSpPr>
          <a:xfrm>
            <a:off x="9727206" y="734232"/>
            <a:ext cx="2153414" cy="461665"/>
            <a:chOff x="9727206" y="734232"/>
            <a:chExt cx="2153414" cy="461665"/>
          </a:xfrm>
        </p:grpSpPr>
        <p:sp>
          <p:nvSpPr>
            <p:cNvPr id="58" name="矩形 57"/>
            <p:cNvSpPr/>
            <p:nvPr/>
          </p:nvSpPr>
          <p:spPr>
            <a:xfrm>
              <a:off x="9727206" y="757078"/>
              <a:ext cx="2153414" cy="400110"/>
            </a:xfrm>
            <a:prstGeom prst="rect">
              <a:avLst/>
            </a:prstGeom>
            <a:solidFill>
              <a:schemeClr val="bg2">
                <a:lumMod val="90000"/>
              </a:schemeClr>
            </a:solidFill>
            <a:ln>
              <a:solidFill>
                <a:schemeClr val="bg2">
                  <a:lumMod val="90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p>
          </p:txBody>
        </p:sp>
        <p:sp>
          <p:nvSpPr>
            <p:cNvPr id="60" name="文本框 59"/>
            <p:cNvSpPr txBox="1"/>
            <p:nvPr/>
          </p:nvSpPr>
          <p:spPr>
            <a:xfrm>
              <a:off x="9791788" y="772467"/>
              <a:ext cx="1598556" cy="400110"/>
            </a:xfrm>
            <a:prstGeom prst="rect">
              <a:avLst/>
            </a:prstGeom>
            <a:noFill/>
          </p:spPr>
          <p:txBody>
            <a:bodyPr wrap="square" rtlCol="0">
              <a:spAutoFit/>
            </a:bodyPr>
            <a:lstStyle/>
            <a:p>
              <a:pPr algn="ctr"/>
              <a:r>
                <a:rPr lang="zh-CN" altLang="en-US" sz="2000" b="1" dirty="0">
                  <a:solidFill>
                    <a:schemeClr val="bg1"/>
                  </a:solidFill>
                </a:rPr>
                <a:t>碰撞检测</a:t>
              </a:r>
              <a:endParaRPr lang="zh-CN" altLang="en-US" sz="2000" b="1" dirty="0">
                <a:solidFill>
                  <a:schemeClr val="bg1"/>
                </a:solidFill>
              </a:endParaRPr>
            </a:p>
          </p:txBody>
        </p:sp>
        <p:sp>
          <p:nvSpPr>
            <p:cNvPr id="55" name="文本框 54"/>
            <p:cNvSpPr txBox="1"/>
            <p:nvPr/>
          </p:nvSpPr>
          <p:spPr>
            <a:xfrm>
              <a:off x="11033742" y="734232"/>
              <a:ext cx="383192" cy="461665"/>
            </a:xfrm>
            <a:prstGeom prst="rect">
              <a:avLst/>
            </a:prstGeom>
            <a:noFill/>
          </p:spPr>
          <p:txBody>
            <a:bodyPr wrap="square">
              <a:spAutoFit/>
            </a:bodyPr>
            <a:lstStyle/>
            <a:p>
              <a:r>
                <a:rPr lang="en-US" altLang="zh-CN" sz="2400" b="1" dirty="0">
                  <a:solidFill>
                    <a:schemeClr val="bg1"/>
                  </a:solidFill>
                  <a:latin typeface="Arial Narrow" panose="020B0606020202030204" charset="0"/>
                </a:rPr>
                <a:t>C</a:t>
              </a:r>
              <a:endParaRPr lang="zh-CN" altLang="en-US" sz="2400" dirty="0">
                <a:solidFill>
                  <a:schemeClr val="bg1"/>
                </a:solidFill>
              </a:endParaRPr>
            </a:p>
          </p:txBody>
        </p:sp>
        <p:sp>
          <p:nvSpPr>
            <p:cNvPr id="57" name="文本框 56"/>
            <p:cNvSpPr txBox="1"/>
            <p:nvPr/>
          </p:nvSpPr>
          <p:spPr>
            <a:xfrm>
              <a:off x="11260686" y="734232"/>
              <a:ext cx="383192" cy="461665"/>
            </a:xfrm>
            <a:prstGeom prst="rect">
              <a:avLst/>
            </a:prstGeom>
            <a:noFill/>
          </p:spPr>
          <p:txBody>
            <a:bodyPr wrap="square">
              <a:spAutoFit/>
            </a:bodyPr>
            <a:lstStyle/>
            <a:p>
              <a:r>
                <a:rPr lang="en-US" altLang="zh-CN" sz="2400" b="1" dirty="0">
                  <a:solidFill>
                    <a:schemeClr val="bg1"/>
                  </a:solidFill>
                  <a:latin typeface="Arial Narrow" panose="020B0606020202030204" charset="0"/>
                </a:rPr>
                <a:t>D</a:t>
              </a:r>
              <a:endParaRPr lang="zh-CN" altLang="en-US" sz="2400" dirty="0">
                <a:solidFill>
                  <a:schemeClr val="bg1"/>
                </a:solidFill>
              </a:endParaRPr>
            </a:p>
          </p:txBody>
        </p:sp>
      </p:grpSp>
      <p:grpSp>
        <p:nvGrpSpPr>
          <p:cNvPr id="77" name="组合 76"/>
          <p:cNvGrpSpPr/>
          <p:nvPr/>
        </p:nvGrpSpPr>
        <p:grpSpPr>
          <a:xfrm>
            <a:off x="9727206" y="734232"/>
            <a:ext cx="2153414" cy="461665"/>
            <a:chOff x="9727206" y="734232"/>
            <a:chExt cx="2153414" cy="461665"/>
          </a:xfrm>
        </p:grpSpPr>
        <p:sp>
          <p:nvSpPr>
            <p:cNvPr id="79" name="矩形 78"/>
            <p:cNvSpPr/>
            <p:nvPr/>
          </p:nvSpPr>
          <p:spPr>
            <a:xfrm>
              <a:off x="9727206" y="757078"/>
              <a:ext cx="2153414" cy="400110"/>
            </a:xfrm>
            <a:prstGeom prst="rect">
              <a:avLst/>
            </a:prstGeom>
            <a:solidFill>
              <a:schemeClr val="accent5"/>
            </a:solidFill>
            <a:ln>
              <a:solidFill>
                <a:schemeClr val="accent5"/>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p>
          </p:txBody>
        </p:sp>
        <p:sp>
          <p:nvSpPr>
            <p:cNvPr id="80" name="文本框 79"/>
            <p:cNvSpPr txBox="1"/>
            <p:nvPr/>
          </p:nvSpPr>
          <p:spPr>
            <a:xfrm>
              <a:off x="9791788" y="772467"/>
              <a:ext cx="1598556" cy="400110"/>
            </a:xfrm>
            <a:prstGeom prst="rect">
              <a:avLst/>
            </a:prstGeom>
            <a:noFill/>
          </p:spPr>
          <p:txBody>
            <a:bodyPr wrap="square" rtlCol="0">
              <a:spAutoFit/>
            </a:bodyPr>
            <a:lstStyle/>
            <a:p>
              <a:pPr algn="ctr"/>
              <a:r>
                <a:rPr lang="zh-CN" altLang="en-US" sz="2000" b="1" dirty="0">
                  <a:solidFill>
                    <a:schemeClr val="bg1"/>
                  </a:solidFill>
                </a:rPr>
                <a:t>碰撞检测</a:t>
              </a:r>
              <a:endParaRPr lang="zh-CN" altLang="en-US" sz="2000" b="1" dirty="0">
                <a:solidFill>
                  <a:schemeClr val="bg1"/>
                </a:solidFill>
              </a:endParaRPr>
            </a:p>
          </p:txBody>
        </p:sp>
        <p:sp>
          <p:nvSpPr>
            <p:cNvPr id="85" name="文本框 84"/>
            <p:cNvSpPr txBox="1"/>
            <p:nvPr/>
          </p:nvSpPr>
          <p:spPr>
            <a:xfrm>
              <a:off x="11033742" y="734232"/>
              <a:ext cx="383192" cy="461665"/>
            </a:xfrm>
            <a:prstGeom prst="rect">
              <a:avLst/>
            </a:prstGeom>
            <a:noFill/>
          </p:spPr>
          <p:txBody>
            <a:bodyPr wrap="square">
              <a:spAutoFit/>
            </a:bodyPr>
            <a:lstStyle/>
            <a:p>
              <a:r>
                <a:rPr lang="en-US" altLang="zh-CN" sz="2400" b="1" dirty="0">
                  <a:solidFill>
                    <a:schemeClr val="bg1"/>
                  </a:solidFill>
                  <a:latin typeface="Arial Narrow" panose="020B0606020202030204" charset="0"/>
                </a:rPr>
                <a:t>C</a:t>
              </a:r>
              <a:endParaRPr lang="zh-CN" altLang="en-US" sz="2400" dirty="0">
                <a:solidFill>
                  <a:schemeClr val="bg1"/>
                </a:solidFill>
              </a:endParaRPr>
            </a:p>
          </p:txBody>
        </p:sp>
        <p:sp>
          <p:nvSpPr>
            <p:cNvPr id="86" name="文本框 85"/>
            <p:cNvSpPr txBox="1"/>
            <p:nvPr/>
          </p:nvSpPr>
          <p:spPr>
            <a:xfrm>
              <a:off x="11260686" y="734232"/>
              <a:ext cx="383192" cy="461665"/>
            </a:xfrm>
            <a:prstGeom prst="rect">
              <a:avLst/>
            </a:prstGeom>
            <a:noFill/>
          </p:spPr>
          <p:txBody>
            <a:bodyPr wrap="square">
              <a:spAutoFit/>
            </a:bodyPr>
            <a:lstStyle/>
            <a:p>
              <a:r>
                <a:rPr lang="en-US" altLang="zh-CN" sz="2400" b="1" dirty="0">
                  <a:solidFill>
                    <a:schemeClr val="bg1"/>
                  </a:solidFill>
                  <a:latin typeface="Arial Narrow" panose="020B0606020202030204" charset="0"/>
                </a:rPr>
                <a:t>D</a:t>
              </a:r>
              <a:endParaRPr lang="zh-CN" altLang="en-US" sz="2400" dirty="0">
                <a:solidFill>
                  <a:schemeClr val="bg1"/>
                </a:solidFill>
              </a:endParaRPr>
            </a:p>
          </p:txBody>
        </p:sp>
      </p:grpSp>
      <p:sp>
        <p:nvSpPr>
          <p:cNvPr id="69" name="íşlïḍè"/>
          <p:cNvSpPr txBox="1"/>
          <p:nvPr/>
        </p:nvSpPr>
        <p:spPr>
          <a:xfrm>
            <a:off x="1373861" y="1281052"/>
            <a:ext cx="10270017" cy="400111"/>
          </a:xfrm>
          <a:prstGeom prst="rect">
            <a:avLst/>
          </a:prstGeom>
          <a:noFill/>
        </p:spPr>
        <p:txBody>
          <a:bodyPr wrap="square" lIns="91440" tIns="45720" rIns="91440" bIns="45720" anchor="ctr">
            <a:noAutofit/>
          </a:bodyPr>
          <a:lstStyle/>
          <a:p>
            <a:r>
              <a:rPr lang="en-US" altLang="zh-CN" b="1" dirty="0">
                <a:latin typeface="Arial Narrow" panose="020B0606020202030204" charset="0"/>
              </a:rPr>
              <a:t>【2013</a:t>
            </a:r>
            <a:r>
              <a:rPr lang="zh-CN" altLang="en-US" b="1" dirty="0">
                <a:latin typeface="Arial Narrow" panose="020B0606020202030204" charset="0"/>
              </a:rPr>
              <a:t>年 题</a:t>
            </a:r>
            <a:r>
              <a:rPr lang="en-US" altLang="zh-CN" b="1" dirty="0">
                <a:latin typeface="Arial Narrow" panose="020B0606020202030204" charset="0"/>
              </a:rPr>
              <a:t>36】</a:t>
            </a:r>
            <a:r>
              <a:rPr lang="zh-CN" altLang="en-US" b="1" dirty="0">
                <a:latin typeface="Arial Narrow" panose="020B0606020202030204" charset="0"/>
              </a:rPr>
              <a:t>下列介质访问控制方法中，可能发生冲突的是（      ）。</a:t>
            </a:r>
            <a:endParaRPr lang="zh-CN" altLang="en-US" b="1" dirty="0">
              <a:latin typeface="Arial Narrow" panose="020B0606020202030204" charset="0"/>
            </a:endParaRPr>
          </a:p>
        </p:txBody>
      </p:sp>
      <p:sp>
        <p:nvSpPr>
          <p:cNvPr id="31" name="íşlïḍè"/>
          <p:cNvSpPr txBox="1"/>
          <p:nvPr/>
        </p:nvSpPr>
        <p:spPr>
          <a:xfrm>
            <a:off x="2900323" y="1766316"/>
            <a:ext cx="1448157" cy="400111"/>
          </a:xfrm>
          <a:prstGeom prst="rect">
            <a:avLst/>
          </a:prstGeom>
          <a:noFill/>
        </p:spPr>
        <p:txBody>
          <a:bodyPr wrap="square" lIns="91440" tIns="45720" rIns="91440" bIns="45720" anchor="ctr">
            <a:noAutofit/>
          </a:bodyPr>
          <a:lstStyle/>
          <a:p>
            <a:r>
              <a:rPr lang="en-US" altLang="zh-CN" b="1" dirty="0">
                <a:latin typeface="Arial Narrow" panose="020B0606020202030204" charset="0"/>
              </a:rPr>
              <a:t>A. CDMA</a:t>
            </a:r>
            <a:endParaRPr lang="zh-CN" altLang="en-US" b="1" dirty="0">
              <a:latin typeface="Arial Narrow" panose="020B0606020202030204" charset="0"/>
            </a:endParaRPr>
          </a:p>
        </p:txBody>
      </p:sp>
      <p:sp>
        <p:nvSpPr>
          <p:cNvPr id="32" name="íşlïḍè"/>
          <p:cNvSpPr txBox="1"/>
          <p:nvPr/>
        </p:nvSpPr>
        <p:spPr>
          <a:xfrm>
            <a:off x="4693232" y="1766316"/>
            <a:ext cx="1448157" cy="400111"/>
          </a:xfrm>
          <a:prstGeom prst="rect">
            <a:avLst/>
          </a:prstGeom>
          <a:noFill/>
        </p:spPr>
        <p:txBody>
          <a:bodyPr wrap="square" lIns="91440" tIns="45720" rIns="91440" bIns="45720" anchor="ctr">
            <a:noAutofit/>
          </a:bodyPr>
          <a:lstStyle/>
          <a:p>
            <a:r>
              <a:rPr lang="en-US" altLang="zh-CN" b="1" dirty="0">
                <a:latin typeface="Arial Narrow" panose="020B0606020202030204" charset="0"/>
              </a:rPr>
              <a:t>B. CSMA</a:t>
            </a:r>
            <a:endParaRPr lang="zh-CN" altLang="en-US" b="1" dirty="0">
              <a:latin typeface="Arial Narrow" panose="020B0606020202030204" charset="0"/>
            </a:endParaRPr>
          </a:p>
        </p:txBody>
      </p:sp>
      <p:sp>
        <p:nvSpPr>
          <p:cNvPr id="33" name="íşlïḍè"/>
          <p:cNvSpPr txBox="1"/>
          <p:nvPr/>
        </p:nvSpPr>
        <p:spPr>
          <a:xfrm>
            <a:off x="6486141" y="1766316"/>
            <a:ext cx="1448157" cy="400111"/>
          </a:xfrm>
          <a:prstGeom prst="rect">
            <a:avLst/>
          </a:prstGeom>
          <a:noFill/>
        </p:spPr>
        <p:txBody>
          <a:bodyPr wrap="square" lIns="91440" tIns="45720" rIns="91440" bIns="45720" anchor="ctr">
            <a:noAutofit/>
          </a:bodyPr>
          <a:lstStyle/>
          <a:p>
            <a:r>
              <a:rPr lang="en-US" altLang="zh-CN" b="1" dirty="0">
                <a:latin typeface="Arial Narrow" panose="020B0606020202030204" charset="0"/>
              </a:rPr>
              <a:t>C. TDMA</a:t>
            </a:r>
            <a:endParaRPr lang="zh-CN" altLang="en-US" b="1" dirty="0">
              <a:latin typeface="Arial Narrow" panose="020B0606020202030204" charset="0"/>
            </a:endParaRPr>
          </a:p>
        </p:txBody>
      </p:sp>
      <p:sp>
        <p:nvSpPr>
          <p:cNvPr id="34" name="íşlïḍè"/>
          <p:cNvSpPr txBox="1"/>
          <p:nvPr/>
        </p:nvSpPr>
        <p:spPr>
          <a:xfrm>
            <a:off x="8279049" y="1766316"/>
            <a:ext cx="1448157" cy="400111"/>
          </a:xfrm>
          <a:prstGeom prst="rect">
            <a:avLst/>
          </a:prstGeom>
          <a:noFill/>
        </p:spPr>
        <p:txBody>
          <a:bodyPr wrap="square" lIns="91440" tIns="45720" rIns="91440" bIns="45720" anchor="ctr">
            <a:noAutofit/>
          </a:bodyPr>
          <a:lstStyle/>
          <a:p>
            <a:r>
              <a:rPr lang="en-US" altLang="zh-CN" b="1" dirty="0">
                <a:latin typeface="Arial Narrow" panose="020B0606020202030204" charset="0"/>
              </a:rPr>
              <a:t>D. FDMA</a:t>
            </a:r>
            <a:endParaRPr lang="zh-CN" altLang="en-US" b="1" dirty="0">
              <a:latin typeface="Arial Narrow" panose="020B0606020202030204" charset="0"/>
            </a:endParaRPr>
          </a:p>
        </p:txBody>
      </p:sp>
      <p:sp>
        <p:nvSpPr>
          <p:cNvPr id="35" name="íşlïḍè"/>
          <p:cNvSpPr txBox="1"/>
          <p:nvPr/>
        </p:nvSpPr>
        <p:spPr>
          <a:xfrm>
            <a:off x="7824333" y="1296441"/>
            <a:ext cx="394903" cy="400111"/>
          </a:xfrm>
          <a:prstGeom prst="rect">
            <a:avLst/>
          </a:prstGeom>
          <a:noFill/>
        </p:spPr>
        <p:txBody>
          <a:bodyPr wrap="square" lIns="91440" tIns="45720" rIns="91440" bIns="45720" anchor="ctr">
            <a:noAutofit/>
          </a:bodyPr>
          <a:lstStyle/>
          <a:p>
            <a:pPr algn="ctr"/>
            <a:r>
              <a:rPr lang="en-US" altLang="zh-CN" sz="2800" b="1" dirty="0">
                <a:solidFill>
                  <a:schemeClr val="accent1">
                    <a:lumMod val="75000"/>
                  </a:schemeClr>
                </a:solidFill>
                <a:latin typeface="Arial Black" panose="020B0A04020102020204" pitchFamily="34" charset="0"/>
              </a:rPr>
              <a:t>B</a:t>
            </a:r>
            <a:endParaRPr lang="zh-CN" altLang="en-US" sz="2800" b="1" dirty="0">
              <a:solidFill>
                <a:schemeClr val="accent1">
                  <a:lumMod val="75000"/>
                </a:schemeClr>
              </a:solidFill>
              <a:latin typeface="Arial Black" panose="020B0A04020102020204" pitchFamily="34" charset="0"/>
            </a:endParaRPr>
          </a:p>
        </p:txBody>
      </p:sp>
      <p:sp>
        <p:nvSpPr>
          <p:cNvPr id="37" name="íşlïḍè"/>
          <p:cNvSpPr txBox="1"/>
          <p:nvPr/>
        </p:nvSpPr>
        <p:spPr>
          <a:xfrm>
            <a:off x="1610004" y="2474129"/>
            <a:ext cx="720024" cy="400111"/>
          </a:xfrm>
          <a:prstGeom prst="rect">
            <a:avLst/>
          </a:prstGeom>
          <a:noFill/>
        </p:spPr>
        <p:txBody>
          <a:bodyPr wrap="square" lIns="91440" tIns="45720" rIns="91440" bIns="45720" anchor="ctr">
            <a:noAutofit/>
          </a:bodyPr>
          <a:lstStyle/>
          <a:p>
            <a:r>
              <a:rPr lang="zh-CN" altLang="en-US" b="1" dirty="0">
                <a:latin typeface="Arial Narrow" panose="020B0606020202030204" charset="0"/>
              </a:rPr>
              <a:t>解析</a:t>
            </a:r>
            <a:endParaRPr lang="zh-CN" altLang="en-US" b="1" dirty="0">
              <a:latin typeface="Arial Narrow" panose="020B0606020202030204" charset="0"/>
            </a:endParaRPr>
          </a:p>
        </p:txBody>
      </p:sp>
      <p:sp>
        <p:nvSpPr>
          <p:cNvPr id="11" name="文本框 10"/>
          <p:cNvSpPr txBox="1"/>
          <p:nvPr/>
        </p:nvSpPr>
        <p:spPr>
          <a:xfrm>
            <a:off x="2243817" y="2808457"/>
            <a:ext cx="9314462" cy="369332"/>
          </a:xfrm>
          <a:prstGeom prst="rect">
            <a:avLst/>
          </a:prstGeom>
          <a:noFill/>
        </p:spPr>
        <p:txBody>
          <a:bodyPr wrap="square" rtlCol="0">
            <a:spAutoFit/>
          </a:bodyPr>
          <a:lstStyle/>
          <a:p>
            <a:r>
              <a:rPr lang="en-US" altLang="zh-CN" b="1" dirty="0"/>
              <a:t>FDMA</a:t>
            </a:r>
            <a:r>
              <a:rPr lang="zh-CN" altLang="en-US" b="1" dirty="0"/>
              <a:t>（</a:t>
            </a:r>
            <a:r>
              <a:rPr lang="en-US" altLang="zh-CN" b="1" dirty="0"/>
              <a:t>Frequency Division Multiplex Access</a:t>
            </a:r>
            <a:r>
              <a:rPr lang="zh-CN" altLang="en-US" b="1" dirty="0"/>
              <a:t>）是频分多址的英文缩写词。</a:t>
            </a:r>
            <a:endParaRPr lang="zh-CN" altLang="en-US" b="1" dirty="0"/>
          </a:p>
        </p:txBody>
      </p:sp>
      <p:pic>
        <p:nvPicPr>
          <p:cNvPr id="13" name="图片 12" descr="图形用户界面, 应用程序&#10;&#10;描述已自动生成"/>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2243817" y="3282804"/>
            <a:ext cx="7908251" cy="3156096"/>
          </a:xfrm>
          <a:prstGeom prst="rect">
            <a:avLst/>
          </a:prstGeom>
        </p:spPr>
      </p:pic>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4" presetClass="emph" presetSubtype="0" fill="hold" grpId="0" nodeType="withEffect">
                                  <p:stCondLst>
                                    <p:cond delay="0"/>
                                  </p:stCondLst>
                                  <p:iterate type="lt">
                                    <p:tmPct val="10000"/>
                                  </p:iterate>
                                  <p:childTnLst>
                                    <p:animMotion origin="layout" path="M 0.0 0.0 L 0.0 -0.07213" pathEditMode="relative" ptsTypes="">
                                      <p:cBhvr>
                                        <p:cTn id="6" dur="250" accel="50000" decel="50000" autoRev="1" fill="hold">
                                          <p:stCondLst>
                                            <p:cond delay="0"/>
                                          </p:stCondLst>
                                        </p:cTn>
                                        <p:tgtEl>
                                          <p:spTgt spid="34"/>
                                        </p:tgtEl>
                                        <p:attrNameLst>
                                          <p:attrName>ppt_x</p:attrName>
                                          <p:attrName>ppt_y</p:attrName>
                                        </p:attrNameLst>
                                      </p:cBhvr>
                                    </p:animMotion>
                                    <p:animRot by="1500000">
                                      <p:cBhvr>
                                        <p:cTn id="7" dur="125" fill="hold">
                                          <p:stCondLst>
                                            <p:cond delay="0"/>
                                          </p:stCondLst>
                                        </p:cTn>
                                        <p:tgtEl>
                                          <p:spTgt spid="34"/>
                                        </p:tgtEl>
                                        <p:attrNameLst>
                                          <p:attrName>r</p:attrName>
                                        </p:attrNameLst>
                                      </p:cBhvr>
                                    </p:animRot>
                                    <p:animRot by="-1500000">
                                      <p:cBhvr>
                                        <p:cTn id="8" dur="125" fill="hold">
                                          <p:stCondLst>
                                            <p:cond delay="125"/>
                                          </p:stCondLst>
                                        </p:cTn>
                                        <p:tgtEl>
                                          <p:spTgt spid="34"/>
                                        </p:tgtEl>
                                        <p:attrNameLst>
                                          <p:attrName>r</p:attrName>
                                        </p:attrNameLst>
                                      </p:cBhvr>
                                    </p:animRot>
                                    <p:animRot by="-1500000">
                                      <p:cBhvr>
                                        <p:cTn id="9" dur="125" fill="hold">
                                          <p:stCondLst>
                                            <p:cond delay="250"/>
                                          </p:stCondLst>
                                        </p:cTn>
                                        <p:tgtEl>
                                          <p:spTgt spid="34"/>
                                        </p:tgtEl>
                                        <p:attrNameLst>
                                          <p:attrName>r</p:attrName>
                                        </p:attrNameLst>
                                      </p:cBhvr>
                                    </p:animRot>
                                    <p:animRot by="1500000">
                                      <p:cBhvr>
                                        <p:cTn id="10" dur="125" fill="hold">
                                          <p:stCondLst>
                                            <p:cond delay="375"/>
                                          </p:stCondLst>
                                        </p:cTn>
                                        <p:tgtEl>
                                          <p:spTgt spid="34"/>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type="lt">
                                    <p:tmAbs val="100"/>
                                  </p:iterate>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30"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800" decel="100000"/>
                                        <p:tgtEl>
                                          <p:spTgt spid="13"/>
                                        </p:tgtEl>
                                      </p:cBhvr>
                                    </p:animEffect>
                                    <p:anim calcmode="lin" valueType="num">
                                      <p:cBhvr>
                                        <p:cTn id="20" dur="800" decel="100000" fill="hold"/>
                                        <p:tgtEl>
                                          <p:spTgt spid="13"/>
                                        </p:tgtEl>
                                        <p:attrNameLst>
                                          <p:attrName>style.rotation</p:attrName>
                                        </p:attrNameLst>
                                      </p:cBhvr>
                                      <p:tavLst>
                                        <p:tav tm="0">
                                          <p:val>
                                            <p:fltVal val="-90"/>
                                          </p:val>
                                        </p:tav>
                                        <p:tav tm="100000">
                                          <p:val>
                                            <p:fltVal val="0"/>
                                          </p:val>
                                        </p:tav>
                                      </p:tavLst>
                                    </p:anim>
                                    <p:anim calcmode="lin" valueType="num">
                                      <p:cBhvr>
                                        <p:cTn id="21" dur="800" decel="100000" fill="hold"/>
                                        <p:tgtEl>
                                          <p:spTgt spid="13"/>
                                        </p:tgtEl>
                                        <p:attrNameLst>
                                          <p:attrName>ppt_x</p:attrName>
                                        </p:attrNameLst>
                                      </p:cBhvr>
                                      <p:tavLst>
                                        <p:tav tm="0">
                                          <p:val>
                                            <p:strVal val="#ppt_x+0.4"/>
                                          </p:val>
                                        </p:tav>
                                        <p:tav tm="100000">
                                          <p:val>
                                            <p:strVal val="#ppt_x-0.05"/>
                                          </p:val>
                                        </p:tav>
                                      </p:tavLst>
                                    </p:anim>
                                    <p:anim calcmode="lin" valueType="num">
                                      <p:cBhvr>
                                        <p:cTn id="22" dur="800" decel="100000" fill="hold"/>
                                        <p:tgtEl>
                                          <p:spTgt spid="13"/>
                                        </p:tgtEl>
                                        <p:attrNameLst>
                                          <p:attrName>ppt_y</p:attrName>
                                        </p:attrNameLst>
                                      </p:cBhvr>
                                      <p:tavLst>
                                        <p:tav tm="0">
                                          <p:val>
                                            <p:strVal val="#ppt_y-0.4"/>
                                          </p:val>
                                        </p:tav>
                                        <p:tav tm="100000">
                                          <p:val>
                                            <p:strVal val="#ppt_y+0.1"/>
                                          </p:val>
                                        </p:tav>
                                      </p:tavLst>
                                    </p:anim>
                                    <p:anim calcmode="lin" valueType="num">
                                      <p:cBhvr>
                                        <p:cTn id="23" dur="200" accel="100000" fill="hold">
                                          <p:stCondLst>
                                            <p:cond delay="800"/>
                                          </p:stCondLst>
                                        </p:cTn>
                                        <p:tgtEl>
                                          <p:spTgt spid="13"/>
                                        </p:tgtEl>
                                        <p:attrNameLst>
                                          <p:attrName>ppt_x</p:attrName>
                                        </p:attrNameLst>
                                      </p:cBhvr>
                                      <p:tavLst>
                                        <p:tav tm="0">
                                          <p:val>
                                            <p:strVal val="#ppt_x-0.05"/>
                                          </p:val>
                                        </p:tav>
                                        <p:tav tm="100000">
                                          <p:val>
                                            <p:strVal val="#ppt_x"/>
                                          </p:val>
                                        </p:tav>
                                      </p:tavLst>
                                    </p:anim>
                                    <p:anim calcmode="lin" valueType="num">
                                      <p:cBhvr>
                                        <p:cTn id="24" dur="200" accel="100000" fill="hold">
                                          <p:stCondLst>
                                            <p:cond delay="800"/>
                                          </p:stCondLst>
                                        </p:cTn>
                                        <p:tgtEl>
                                          <p:spTgt spid="13"/>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11" grpId="0"/>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04800" y="749300"/>
            <a:ext cx="6192344" cy="400110"/>
            <a:chOff x="424117" y="898245"/>
            <a:chExt cx="6192344" cy="400110"/>
          </a:xfrm>
        </p:grpSpPr>
        <p:sp>
          <p:nvSpPr>
            <p:cNvPr id="2" name="平行四边形 1"/>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p:cNvSpPr txBox="1"/>
            <p:nvPr/>
          </p:nvSpPr>
          <p:spPr>
            <a:xfrm>
              <a:off x="1052423" y="898245"/>
              <a:ext cx="5564038" cy="400110"/>
            </a:xfrm>
            <a:prstGeom prst="rect">
              <a:avLst/>
            </a:prstGeom>
            <a:noFill/>
          </p:spPr>
          <p:txBody>
            <a:bodyPr wrap="square" rtlCol="0">
              <a:spAutoFit/>
            </a:bodyPr>
            <a:lstStyle/>
            <a:p>
              <a:r>
                <a:rPr lang="en-US" altLang="zh-CN" sz="2000" b="1" dirty="0"/>
                <a:t>CSMA/CD</a:t>
              </a:r>
              <a:r>
                <a:rPr lang="zh-CN" altLang="en-US" sz="2000" b="1" dirty="0"/>
                <a:t>协议的基本原理</a:t>
              </a:r>
              <a:endParaRPr lang="en-US" altLang="zh-CN" sz="2000" b="1" dirty="0"/>
            </a:p>
          </p:txBody>
        </p:sp>
      </p:grpSp>
      <p:grpSp>
        <p:nvGrpSpPr>
          <p:cNvPr id="5" name="组合 4"/>
          <p:cNvGrpSpPr/>
          <p:nvPr/>
        </p:nvGrpSpPr>
        <p:grpSpPr>
          <a:xfrm>
            <a:off x="4462359" y="730007"/>
            <a:ext cx="2153414" cy="461665"/>
            <a:chOff x="4462359" y="730007"/>
            <a:chExt cx="2153414" cy="461665"/>
          </a:xfrm>
        </p:grpSpPr>
        <p:sp>
          <p:nvSpPr>
            <p:cNvPr id="6" name="矩形 5"/>
            <p:cNvSpPr/>
            <p:nvPr/>
          </p:nvSpPr>
          <p:spPr>
            <a:xfrm>
              <a:off x="4462359" y="757078"/>
              <a:ext cx="2153414" cy="400110"/>
            </a:xfrm>
            <a:prstGeom prst="rect">
              <a:avLst/>
            </a:prstGeom>
            <a:solidFill>
              <a:schemeClr val="accent4"/>
            </a:solidFill>
            <a:ln>
              <a:solidFill>
                <a:schemeClr val="accent4"/>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b="1" dirty="0"/>
            </a:p>
          </p:txBody>
        </p:sp>
        <p:sp>
          <p:nvSpPr>
            <p:cNvPr id="8" name="文本框 7"/>
            <p:cNvSpPr txBox="1"/>
            <p:nvPr/>
          </p:nvSpPr>
          <p:spPr>
            <a:xfrm>
              <a:off x="4473322" y="772467"/>
              <a:ext cx="1598556" cy="400110"/>
            </a:xfrm>
            <a:prstGeom prst="rect">
              <a:avLst/>
            </a:prstGeom>
            <a:noFill/>
          </p:spPr>
          <p:txBody>
            <a:bodyPr wrap="square" rtlCol="0">
              <a:spAutoFit/>
            </a:bodyPr>
            <a:lstStyle/>
            <a:p>
              <a:pPr algn="ctr"/>
              <a:r>
                <a:rPr lang="zh-CN" altLang="en-US" sz="2000" b="1" dirty="0">
                  <a:solidFill>
                    <a:schemeClr val="bg1"/>
                  </a:solidFill>
                </a:rPr>
                <a:t>多址接入</a:t>
              </a:r>
              <a:endParaRPr lang="zh-CN" altLang="en-US" sz="2000" b="1" dirty="0">
                <a:solidFill>
                  <a:schemeClr val="bg1"/>
                </a:solidFill>
              </a:endParaRPr>
            </a:p>
          </p:txBody>
        </p:sp>
        <p:sp>
          <p:nvSpPr>
            <p:cNvPr id="41" name="文本框 40"/>
            <p:cNvSpPr txBox="1"/>
            <p:nvPr/>
          </p:nvSpPr>
          <p:spPr>
            <a:xfrm>
              <a:off x="5708713" y="730007"/>
              <a:ext cx="383192" cy="461665"/>
            </a:xfrm>
            <a:prstGeom prst="rect">
              <a:avLst/>
            </a:prstGeom>
            <a:noFill/>
          </p:spPr>
          <p:txBody>
            <a:bodyPr wrap="square">
              <a:spAutoFit/>
            </a:bodyPr>
            <a:lstStyle/>
            <a:p>
              <a:r>
                <a:rPr lang="en-US" altLang="zh-CN" sz="2400" b="1" dirty="0">
                  <a:solidFill>
                    <a:schemeClr val="bg1"/>
                  </a:solidFill>
                  <a:latin typeface="Arial Narrow" panose="020B0606020202030204" charset="0"/>
                </a:rPr>
                <a:t>M</a:t>
              </a:r>
              <a:endParaRPr lang="zh-CN" altLang="en-US" sz="2400" dirty="0">
                <a:solidFill>
                  <a:schemeClr val="bg1"/>
                </a:solidFill>
              </a:endParaRPr>
            </a:p>
          </p:txBody>
        </p:sp>
        <p:sp>
          <p:nvSpPr>
            <p:cNvPr id="54" name="文本框 53"/>
            <p:cNvSpPr txBox="1"/>
            <p:nvPr/>
          </p:nvSpPr>
          <p:spPr>
            <a:xfrm>
              <a:off x="5948810" y="730007"/>
              <a:ext cx="383192" cy="461665"/>
            </a:xfrm>
            <a:prstGeom prst="rect">
              <a:avLst/>
            </a:prstGeom>
            <a:noFill/>
          </p:spPr>
          <p:txBody>
            <a:bodyPr wrap="square">
              <a:spAutoFit/>
            </a:bodyPr>
            <a:lstStyle/>
            <a:p>
              <a:r>
                <a:rPr lang="en-US" altLang="zh-CN" sz="2400" b="1" dirty="0">
                  <a:solidFill>
                    <a:schemeClr val="bg1"/>
                  </a:solidFill>
                  <a:latin typeface="Arial Narrow" panose="020B0606020202030204" charset="0"/>
                </a:rPr>
                <a:t>A</a:t>
              </a:r>
              <a:endParaRPr lang="zh-CN" altLang="en-US" sz="2400" dirty="0">
                <a:solidFill>
                  <a:schemeClr val="bg1"/>
                </a:solidFill>
              </a:endParaRPr>
            </a:p>
          </p:txBody>
        </p:sp>
      </p:grpSp>
      <p:grpSp>
        <p:nvGrpSpPr>
          <p:cNvPr id="7" name="组合 6"/>
          <p:cNvGrpSpPr/>
          <p:nvPr/>
        </p:nvGrpSpPr>
        <p:grpSpPr>
          <a:xfrm>
            <a:off x="7094783" y="730441"/>
            <a:ext cx="2153414" cy="461665"/>
            <a:chOff x="7094783" y="730441"/>
            <a:chExt cx="2153414" cy="461665"/>
          </a:xfrm>
        </p:grpSpPr>
        <p:sp>
          <p:nvSpPr>
            <p:cNvPr id="56" name="矩形 55"/>
            <p:cNvSpPr/>
            <p:nvPr/>
          </p:nvSpPr>
          <p:spPr>
            <a:xfrm>
              <a:off x="7094783" y="757078"/>
              <a:ext cx="2153414" cy="400110"/>
            </a:xfrm>
            <a:prstGeom prst="rect">
              <a:avLst/>
            </a:prstGeom>
            <a:solidFill>
              <a:schemeClr val="accent3"/>
            </a:solidFill>
            <a:ln>
              <a:solidFill>
                <a:schemeClr val="accent3"/>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59" name="文本框 58"/>
            <p:cNvSpPr txBox="1"/>
            <p:nvPr/>
          </p:nvSpPr>
          <p:spPr>
            <a:xfrm>
              <a:off x="7236053" y="772467"/>
              <a:ext cx="1598556" cy="400110"/>
            </a:xfrm>
            <a:prstGeom prst="rect">
              <a:avLst/>
            </a:prstGeom>
            <a:noFill/>
          </p:spPr>
          <p:txBody>
            <a:bodyPr wrap="square" rtlCol="0">
              <a:spAutoFit/>
            </a:bodyPr>
            <a:lstStyle/>
            <a:p>
              <a:pPr algn="ctr"/>
              <a:r>
                <a:rPr lang="zh-CN" altLang="en-US" sz="2000" b="1" dirty="0">
                  <a:solidFill>
                    <a:schemeClr val="bg1"/>
                  </a:solidFill>
                </a:rPr>
                <a:t>载波监听</a:t>
              </a:r>
              <a:endParaRPr lang="zh-CN" altLang="en-US" sz="2000" b="1" dirty="0">
                <a:solidFill>
                  <a:schemeClr val="bg1"/>
                </a:solidFill>
              </a:endParaRPr>
            </a:p>
          </p:txBody>
        </p:sp>
        <p:sp>
          <p:nvSpPr>
            <p:cNvPr id="38" name="文本框 37"/>
            <p:cNvSpPr txBox="1"/>
            <p:nvPr/>
          </p:nvSpPr>
          <p:spPr>
            <a:xfrm>
              <a:off x="8481180" y="730441"/>
              <a:ext cx="383192" cy="461665"/>
            </a:xfrm>
            <a:prstGeom prst="rect">
              <a:avLst/>
            </a:prstGeom>
            <a:noFill/>
          </p:spPr>
          <p:txBody>
            <a:bodyPr wrap="square">
              <a:spAutoFit/>
            </a:bodyPr>
            <a:lstStyle/>
            <a:p>
              <a:r>
                <a:rPr lang="en-US" altLang="zh-CN" sz="2400" b="1" dirty="0">
                  <a:solidFill>
                    <a:schemeClr val="bg1"/>
                  </a:solidFill>
                  <a:latin typeface="Arial Narrow" panose="020B0606020202030204" charset="0"/>
                </a:rPr>
                <a:t>C</a:t>
              </a:r>
              <a:endParaRPr lang="zh-CN" altLang="en-US" sz="2400" dirty="0">
                <a:solidFill>
                  <a:schemeClr val="bg1"/>
                </a:solidFill>
              </a:endParaRPr>
            </a:p>
          </p:txBody>
        </p:sp>
        <p:sp>
          <p:nvSpPr>
            <p:cNvPr id="39" name="文本框 38"/>
            <p:cNvSpPr txBox="1"/>
            <p:nvPr/>
          </p:nvSpPr>
          <p:spPr>
            <a:xfrm>
              <a:off x="8675232" y="730441"/>
              <a:ext cx="383192" cy="461665"/>
            </a:xfrm>
            <a:prstGeom prst="rect">
              <a:avLst/>
            </a:prstGeom>
            <a:noFill/>
          </p:spPr>
          <p:txBody>
            <a:bodyPr wrap="square">
              <a:spAutoFit/>
            </a:bodyPr>
            <a:lstStyle/>
            <a:p>
              <a:r>
                <a:rPr lang="en-US" altLang="zh-CN" sz="2400" b="1" dirty="0">
                  <a:solidFill>
                    <a:schemeClr val="bg1"/>
                  </a:solidFill>
                  <a:latin typeface="Arial Narrow" panose="020B0606020202030204" charset="0"/>
                </a:rPr>
                <a:t>S</a:t>
              </a:r>
              <a:endParaRPr lang="zh-CN" altLang="en-US" sz="2400" dirty="0">
                <a:solidFill>
                  <a:schemeClr val="bg1"/>
                </a:solidFill>
              </a:endParaRPr>
            </a:p>
          </p:txBody>
        </p:sp>
      </p:grpSp>
      <p:grpSp>
        <p:nvGrpSpPr>
          <p:cNvPr id="9" name="组合 8"/>
          <p:cNvGrpSpPr/>
          <p:nvPr/>
        </p:nvGrpSpPr>
        <p:grpSpPr>
          <a:xfrm>
            <a:off x="9727206" y="734232"/>
            <a:ext cx="2153414" cy="461665"/>
            <a:chOff x="9727206" y="734232"/>
            <a:chExt cx="2153414" cy="461665"/>
          </a:xfrm>
        </p:grpSpPr>
        <p:sp>
          <p:nvSpPr>
            <p:cNvPr id="58" name="矩形 57"/>
            <p:cNvSpPr/>
            <p:nvPr/>
          </p:nvSpPr>
          <p:spPr>
            <a:xfrm>
              <a:off x="9727206" y="757078"/>
              <a:ext cx="2153414" cy="400110"/>
            </a:xfrm>
            <a:prstGeom prst="rect">
              <a:avLst/>
            </a:prstGeom>
            <a:solidFill>
              <a:schemeClr val="bg2">
                <a:lumMod val="90000"/>
              </a:schemeClr>
            </a:solidFill>
            <a:ln>
              <a:solidFill>
                <a:schemeClr val="bg2">
                  <a:lumMod val="90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p>
          </p:txBody>
        </p:sp>
        <p:sp>
          <p:nvSpPr>
            <p:cNvPr id="60" name="文本框 59"/>
            <p:cNvSpPr txBox="1"/>
            <p:nvPr/>
          </p:nvSpPr>
          <p:spPr>
            <a:xfrm>
              <a:off x="9791788" y="772467"/>
              <a:ext cx="1598556" cy="400110"/>
            </a:xfrm>
            <a:prstGeom prst="rect">
              <a:avLst/>
            </a:prstGeom>
            <a:noFill/>
          </p:spPr>
          <p:txBody>
            <a:bodyPr wrap="square" rtlCol="0">
              <a:spAutoFit/>
            </a:bodyPr>
            <a:lstStyle/>
            <a:p>
              <a:pPr algn="ctr"/>
              <a:r>
                <a:rPr lang="zh-CN" altLang="en-US" sz="2000" b="1" dirty="0">
                  <a:solidFill>
                    <a:schemeClr val="bg1"/>
                  </a:solidFill>
                </a:rPr>
                <a:t>碰撞检测</a:t>
              </a:r>
              <a:endParaRPr lang="zh-CN" altLang="en-US" sz="2000" b="1" dirty="0">
                <a:solidFill>
                  <a:schemeClr val="bg1"/>
                </a:solidFill>
              </a:endParaRPr>
            </a:p>
          </p:txBody>
        </p:sp>
        <p:sp>
          <p:nvSpPr>
            <p:cNvPr id="55" name="文本框 54"/>
            <p:cNvSpPr txBox="1"/>
            <p:nvPr/>
          </p:nvSpPr>
          <p:spPr>
            <a:xfrm>
              <a:off x="11033742" y="734232"/>
              <a:ext cx="383192" cy="461665"/>
            </a:xfrm>
            <a:prstGeom prst="rect">
              <a:avLst/>
            </a:prstGeom>
            <a:noFill/>
          </p:spPr>
          <p:txBody>
            <a:bodyPr wrap="square">
              <a:spAutoFit/>
            </a:bodyPr>
            <a:lstStyle/>
            <a:p>
              <a:r>
                <a:rPr lang="en-US" altLang="zh-CN" sz="2400" b="1" dirty="0">
                  <a:solidFill>
                    <a:schemeClr val="bg1"/>
                  </a:solidFill>
                  <a:latin typeface="Arial Narrow" panose="020B0606020202030204" charset="0"/>
                </a:rPr>
                <a:t>C</a:t>
              </a:r>
              <a:endParaRPr lang="zh-CN" altLang="en-US" sz="2400" dirty="0">
                <a:solidFill>
                  <a:schemeClr val="bg1"/>
                </a:solidFill>
              </a:endParaRPr>
            </a:p>
          </p:txBody>
        </p:sp>
        <p:sp>
          <p:nvSpPr>
            <p:cNvPr id="57" name="文本框 56"/>
            <p:cNvSpPr txBox="1"/>
            <p:nvPr/>
          </p:nvSpPr>
          <p:spPr>
            <a:xfrm>
              <a:off x="11260686" y="734232"/>
              <a:ext cx="383192" cy="461665"/>
            </a:xfrm>
            <a:prstGeom prst="rect">
              <a:avLst/>
            </a:prstGeom>
            <a:noFill/>
          </p:spPr>
          <p:txBody>
            <a:bodyPr wrap="square">
              <a:spAutoFit/>
            </a:bodyPr>
            <a:lstStyle/>
            <a:p>
              <a:r>
                <a:rPr lang="en-US" altLang="zh-CN" sz="2400" b="1" dirty="0">
                  <a:solidFill>
                    <a:schemeClr val="bg1"/>
                  </a:solidFill>
                  <a:latin typeface="Arial Narrow" panose="020B0606020202030204" charset="0"/>
                </a:rPr>
                <a:t>D</a:t>
              </a:r>
              <a:endParaRPr lang="zh-CN" altLang="en-US" sz="2400" dirty="0">
                <a:solidFill>
                  <a:schemeClr val="bg1"/>
                </a:solidFill>
              </a:endParaRPr>
            </a:p>
          </p:txBody>
        </p:sp>
      </p:grpSp>
      <p:grpSp>
        <p:nvGrpSpPr>
          <p:cNvPr id="77" name="组合 76"/>
          <p:cNvGrpSpPr/>
          <p:nvPr/>
        </p:nvGrpSpPr>
        <p:grpSpPr>
          <a:xfrm>
            <a:off x="9727206" y="734232"/>
            <a:ext cx="2153414" cy="461665"/>
            <a:chOff x="9727206" y="734232"/>
            <a:chExt cx="2153414" cy="461665"/>
          </a:xfrm>
        </p:grpSpPr>
        <p:sp>
          <p:nvSpPr>
            <p:cNvPr id="79" name="矩形 78"/>
            <p:cNvSpPr/>
            <p:nvPr/>
          </p:nvSpPr>
          <p:spPr>
            <a:xfrm>
              <a:off x="9727206" y="757078"/>
              <a:ext cx="2153414" cy="400110"/>
            </a:xfrm>
            <a:prstGeom prst="rect">
              <a:avLst/>
            </a:prstGeom>
            <a:solidFill>
              <a:schemeClr val="accent5"/>
            </a:solidFill>
            <a:ln>
              <a:solidFill>
                <a:schemeClr val="accent5"/>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p>
          </p:txBody>
        </p:sp>
        <p:sp>
          <p:nvSpPr>
            <p:cNvPr id="80" name="文本框 79"/>
            <p:cNvSpPr txBox="1"/>
            <p:nvPr/>
          </p:nvSpPr>
          <p:spPr>
            <a:xfrm>
              <a:off x="9791788" y="772467"/>
              <a:ext cx="1598556" cy="400110"/>
            </a:xfrm>
            <a:prstGeom prst="rect">
              <a:avLst/>
            </a:prstGeom>
            <a:noFill/>
          </p:spPr>
          <p:txBody>
            <a:bodyPr wrap="square" rtlCol="0">
              <a:spAutoFit/>
            </a:bodyPr>
            <a:lstStyle/>
            <a:p>
              <a:pPr algn="ctr"/>
              <a:r>
                <a:rPr lang="zh-CN" altLang="en-US" sz="2000" b="1" dirty="0">
                  <a:solidFill>
                    <a:schemeClr val="bg1"/>
                  </a:solidFill>
                </a:rPr>
                <a:t>碰撞检测</a:t>
              </a:r>
              <a:endParaRPr lang="zh-CN" altLang="en-US" sz="2000" b="1" dirty="0">
                <a:solidFill>
                  <a:schemeClr val="bg1"/>
                </a:solidFill>
              </a:endParaRPr>
            </a:p>
          </p:txBody>
        </p:sp>
        <p:sp>
          <p:nvSpPr>
            <p:cNvPr id="85" name="文本框 84"/>
            <p:cNvSpPr txBox="1"/>
            <p:nvPr/>
          </p:nvSpPr>
          <p:spPr>
            <a:xfrm>
              <a:off x="11033742" y="734232"/>
              <a:ext cx="383192" cy="461665"/>
            </a:xfrm>
            <a:prstGeom prst="rect">
              <a:avLst/>
            </a:prstGeom>
            <a:noFill/>
          </p:spPr>
          <p:txBody>
            <a:bodyPr wrap="square">
              <a:spAutoFit/>
            </a:bodyPr>
            <a:lstStyle/>
            <a:p>
              <a:r>
                <a:rPr lang="en-US" altLang="zh-CN" sz="2400" b="1" dirty="0">
                  <a:solidFill>
                    <a:schemeClr val="bg1"/>
                  </a:solidFill>
                  <a:latin typeface="Arial Narrow" panose="020B0606020202030204" charset="0"/>
                </a:rPr>
                <a:t>C</a:t>
              </a:r>
              <a:endParaRPr lang="zh-CN" altLang="en-US" sz="2400" dirty="0">
                <a:solidFill>
                  <a:schemeClr val="bg1"/>
                </a:solidFill>
              </a:endParaRPr>
            </a:p>
          </p:txBody>
        </p:sp>
        <p:sp>
          <p:nvSpPr>
            <p:cNvPr id="86" name="文本框 85"/>
            <p:cNvSpPr txBox="1"/>
            <p:nvPr/>
          </p:nvSpPr>
          <p:spPr>
            <a:xfrm>
              <a:off x="11260686" y="734232"/>
              <a:ext cx="383192" cy="461665"/>
            </a:xfrm>
            <a:prstGeom prst="rect">
              <a:avLst/>
            </a:prstGeom>
            <a:noFill/>
          </p:spPr>
          <p:txBody>
            <a:bodyPr wrap="square">
              <a:spAutoFit/>
            </a:bodyPr>
            <a:lstStyle/>
            <a:p>
              <a:r>
                <a:rPr lang="en-US" altLang="zh-CN" sz="2400" b="1" dirty="0">
                  <a:solidFill>
                    <a:schemeClr val="bg1"/>
                  </a:solidFill>
                  <a:latin typeface="Arial Narrow" panose="020B0606020202030204" charset="0"/>
                </a:rPr>
                <a:t>D</a:t>
              </a:r>
              <a:endParaRPr lang="zh-CN" altLang="en-US" sz="2400" dirty="0">
                <a:solidFill>
                  <a:schemeClr val="bg1"/>
                </a:solidFill>
              </a:endParaRPr>
            </a:p>
          </p:txBody>
        </p:sp>
      </p:grpSp>
      <p:sp>
        <p:nvSpPr>
          <p:cNvPr id="69" name="íşlïḍè"/>
          <p:cNvSpPr txBox="1"/>
          <p:nvPr/>
        </p:nvSpPr>
        <p:spPr>
          <a:xfrm>
            <a:off x="1373861" y="1281052"/>
            <a:ext cx="10270017" cy="400111"/>
          </a:xfrm>
          <a:prstGeom prst="rect">
            <a:avLst/>
          </a:prstGeom>
          <a:noFill/>
        </p:spPr>
        <p:txBody>
          <a:bodyPr wrap="square" lIns="91440" tIns="45720" rIns="91440" bIns="45720" anchor="ctr">
            <a:noAutofit/>
          </a:bodyPr>
          <a:lstStyle/>
          <a:p>
            <a:r>
              <a:rPr lang="en-US" altLang="zh-CN" b="1" dirty="0">
                <a:latin typeface="Arial Narrow" panose="020B0606020202030204" charset="0"/>
              </a:rPr>
              <a:t>【2013</a:t>
            </a:r>
            <a:r>
              <a:rPr lang="zh-CN" altLang="en-US" b="1" dirty="0">
                <a:latin typeface="Arial Narrow" panose="020B0606020202030204" charset="0"/>
              </a:rPr>
              <a:t>年 题</a:t>
            </a:r>
            <a:r>
              <a:rPr lang="en-US" altLang="zh-CN" b="1" dirty="0">
                <a:latin typeface="Arial Narrow" panose="020B0606020202030204" charset="0"/>
              </a:rPr>
              <a:t>36】</a:t>
            </a:r>
            <a:r>
              <a:rPr lang="zh-CN" altLang="en-US" b="1" dirty="0">
                <a:latin typeface="Arial Narrow" panose="020B0606020202030204" charset="0"/>
              </a:rPr>
              <a:t>下列介质访问控制方法中，可能发生冲突的是（      ）。</a:t>
            </a:r>
            <a:endParaRPr lang="zh-CN" altLang="en-US" b="1" dirty="0">
              <a:latin typeface="Arial Narrow" panose="020B0606020202030204" charset="0"/>
            </a:endParaRPr>
          </a:p>
        </p:txBody>
      </p:sp>
      <p:sp>
        <p:nvSpPr>
          <p:cNvPr id="31" name="íşlïḍè"/>
          <p:cNvSpPr txBox="1"/>
          <p:nvPr/>
        </p:nvSpPr>
        <p:spPr>
          <a:xfrm>
            <a:off x="2900323" y="1766316"/>
            <a:ext cx="1448157" cy="400111"/>
          </a:xfrm>
          <a:prstGeom prst="rect">
            <a:avLst/>
          </a:prstGeom>
          <a:noFill/>
        </p:spPr>
        <p:txBody>
          <a:bodyPr wrap="square" lIns="91440" tIns="45720" rIns="91440" bIns="45720" anchor="ctr">
            <a:noAutofit/>
          </a:bodyPr>
          <a:lstStyle/>
          <a:p>
            <a:r>
              <a:rPr lang="en-US" altLang="zh-CN" b="1" dirty="0">
                <a:latin typeface="Arial Narrow" panose="020B0606020202030204" charset="0"/>
              </a:rPr>
              <a:t>A. CDMA</a:t>
            </a:r>
            <a:endParaRPr lang="zh-CN" altLang="en-US" b="1" dirty="0">
              <a:latin typeface="Arial Narrow" panose="020B0606020202030204" charset="0"/>
            </a:endParaRPr>
          </a:p>
        </p:txBody>
      </p:sp>
      <p:sp>
        <p:nvSpPr>
          <p:cNvPr id="32" name="íşlïḍè"/>
          <p:cNvSpPr txBox="1"/>
          <p:nvPr/>
        </p:nvSpPr>
        <p:spPr>
          <a:xfrm>
            <a:off x="4693232" y="1766316"/>
            <a:ext cx="1448157" cy="400111"/>
          </a:xfrm>
          <a:prstGeom prst="rect">
            <a:avLst/>
          </a:prstGeom>
          <a:noFill/>
        </p:spPr>
        <p:txBody>
          <a:bodyPr wrap="square" lIns="91440" tIns="45720" rIns="91440" bIns="45720" anchor="ctr">
            <a:noAutofit/>
          </a:bodyPr>
          <a:lstStyle/>
          <a:p>
            <a:r>
              <a:rPr lang="en-US" altLang="zh-CN" b="1" dirty="0">
                <a:latin typeface="Arial Narrow" panose="020B0606020202030204" charset="0"/>
              </a:rPr>
              <a:t>B. CSMA</a:t>
            </a:r>
            <a:endParaRPr lang="zh-CN" altLang="en-US" b="1" dirty="0">
              <a:latin typeface="Arial Narrow" panose="020B0606020202030204" charset="0"/>
            </a:endParaRPr>
          </a:p>
        </p:txBody>
      </p:sp>
      <p:sp>
        <p:nvSpPr>
          <p:cNvPr id="33" name="íşlïḍè"/>
          <p:cNvSpPr txBox="1"/>
          <p:nvPr/>
        </p:nvSpPr>
        <p:spPr>
          <a:xfrm>
            <a:off x="6486141" y="1766316"/>
            <a:ext cx="1448157" cy="400111"/>
          </a:xfrm>
          <a:prstGeom prst="rect">
            <a:avLst/>
          </a:prstGeom>
          <a:noFill/>
        </p:spPr>
        <p:txBody>
          <a:bodyPr wrap="square" lIns="91440" tIns="45720" rIns="91440" bIns="45720" anchor="ctr">
            <a:noAutofit/>
          </a:bodyPr>
          <a:lstStyle/>
          <a:p>
            <a:r>
              <a:rPr lang="en-US" altLang="zh-CN" b="1" dirty="0">
                <a:latin typeface="Arial Narrow" panose="020B0606020202030204" charset="0"/>
              </a:rPr>
              <a:t>C. TDMA</a:t>
            </a:r>
            <a:endParaRPr lang="zh-CN" altLang="en-US" b="1" dirty="0">
              <a:latin typeface="Arial Narrow" panose="020B0606020202030204" charset="0"/>
            </a:endParaRPr>
          </a:p>
        </p:txBody>
      </p:sp>
      <p:sp>
        <p:nvSpPr>
          <p:cNvPr id="34" name="íşlïḍè"/>
          <p:cNvSpPr txBox="1"/>
          <p:nvPr/>
        </p:nvSpPr>
        <p:spPr>
          <a:xfrm>
            <a:off x="8279049" y="1766316"/>
            <a:ext cx="1448157" cy="400111"/>
          </a:xfrm>
          <a:prstGeom prst="rect">
            <a:avLst/>
          </a:prstGeom>
          <a:noFill/>
        </p:spPr>
        <p:txBody>
          <a:bodyPr wrap="square" lIns="91440" tIns="45720" rIns="91440" bIns="45720" anchor="ctr">
            <a:noAutofit/>
          </a:bodyPr>
          <a:lstStyle/>
          <a:p>
            <a:r>
              <a:rPr lang="en-US" altLang="zh-CN" b="1" dirty="0">
                <a:latin typeface="Arial Narrow" panose="020B0606020202030204" charset="0"/>
              </a:rPr>
              <a:t>D. FDMA</a:t>
            </a:r>
            <a:endParaRPr lang="zh-CN" altLang="en-US" b="1" dirty="0">
              <a:latin typeface="Arial Narrow" panose="020B0606020202030204" charset="0"/>
            </a:endParaRPr>
          </a:p>
        </p:txBody>
      </p:sp>
      <p:sp>
        <p:nvSpPr>
          <p:cNvPr id="35" name="íşlïḍè"/>
          <p:cNvSpPr txBox="1"/>
          <p:nvPr/>
        </p:nvSpPr>
        <p:spPr>
          <a:xfrm>
            <a:off x="7824333" y="1296441"/>
            <a:ext cx="394903" cy="400111"/>
          </a:xfrm>
          <a:prstGeom prst="rect">
            <a:avLst/>
          </a:prstGeom>
          <a:noFill/>
        </p:spPr>
        <p:txBody>
          <a:bodyPr wrap="square" lIns="91440" tIns="45720" rIns="91440" bIns="45720" anchor="ctr">
            <a:noAutofit/>
          </a:bodyPr>
          <a:lstStyle/>
          <a:p>
            <a:pPr algn="ctr"/>
            <a:r>
              <a:rPr lang="en-US" altLang="zh-CN" sz="2800" b="1" dirty="0">
                <a:solidFill>
                  <a:schemeClr val="accent1">
                    <a:lumMod val="75000"/>
                  </a:schemeClr>
                </a:solidFill>
                <a:latin typeface="Arial Black" panose="020B0A04020102020204" pitchFamily="34" charset="0"/>
              </a:rPr>
              <a:t>B</a:t>
            </a:r>
            <a:endParaRPr lang="zh-CN" altLang="en-US" sz="2800" b="1" dirty="0">
              <a:solidFill>
                <a:schemeClr val="accent1">
                  <a:lumMod val="75000"/>
                </a:schemeClr>
              </a:solidFill>
              <a:latin typeface="Arial Black" panose="020B0A04020102020204" pitchFamily="34" charset="0"/>
            </a:endParaRPr>
          </a:p>
        </p:txBody>
      </p:sp>
      <p:sp>
        <p:nvSpPr>
          <p:cNvPr id="37" name="íşlïḍè"/>
          <p:cNvSpPr txBox="1"/>
          <p:nvPr/>
        </p:nvSpPr>
        <p:spPr>
          <a:xfrm>
            <a:off x="1610004" y="2474129"/>
            <a:ext cx="720024" cy="400111"/>
          </a:xfrm>
          <a:prstGeom prst="rect">
            <a:avLst/>
          </a:prstGeom>
          <a:noFill/>
        </p:spPr>
        <p:txBody>
          <a:bodyPr wrap="square" lIns="91440" tIns="45720" rIns="91440" bIns="45720" anchor="ctr">
            <a:noAutofit/>
          </a:bodyPr>
          <a:lstStyle/>
          <a:p>
            <a:r>
              <a:rPr lang="zh-CN" altLang="en-US" b="1" dirty="0">
                <a:latin typeface="Arial Narrow" panose="020B0606020202030204" charset="0"/>
              </a:rPr>
              <a:t>解析</a:t>
            </a:r>
            <a:endParaRPr lang="zh-CN" altLang="en-US" b="1" dirty="0">
              <a:latin typeface="Arial Narrow" panose="020B0606020202030204" charset="0"/>
            </a:endParaRPr>
          </a:p>
        </p:txBody>
      </p:sp>
      <p:sp>
        <p:nvSpPr>
          <p:cNvPr id="11" name="文本框 10"/>
          <p:cNvSpPr txBox="1"/>
          <p:nvPr/>
        </p:nvSpPr>
        <p:spPr>
          <a:xfrm>
            <a:off x="2243817" y="2808457"/>
            <a:ext cx="9314462" cy="369332"/>
          </a:xfrm>
          <a:prstGeom prst="rect">
            <a:avLst/>
          </a:prstGeom>
          <a:noFill/>
        </p:spPr>
        <p:txBody>
          <a:bodyPr wrap="square" rtlCol="0">
            <a:spAutoFit/>
          </a:bodyPr>
          <a:lstStyle/>
          <a:p>
            <a:r>
              <a:rPr lang="en-US" altLang="zh-CN" b="1" dirty="0"/>
              <a:t>CSMA</a:t>
            </a:r>
            <a:r>
              <a:rPr lang="zh-CN" altLang="en-US" b="1" dirty="0"/>
              <a:t>（</a:t>
            </a:r>
            <a:r>
              <a:rPr lang="en-US" altLang="zh-CN" b="1" dirty="0"/>
              <a:t>Carrier Sense Multiple Access</a:t>
            </a:r>
            <a:r>
              <a:rPr lang="zh-CN" altLang="en-US" b="1" dirty="0"/>
              <a:t>）是载波监听多址接入的英文缩写词。</a:t>
            </a:r>
            <a:endParaRPr lang="zh-CN" altLang="en-US" b="1" dirty="0"/>
          </a:p>
        </p:txBody>
      </p:sp>
      <p:sp>
        <p:nvSpPr>
          <p:cNvPr id="36" name="文本框 35"/>
          <p:cNvSpPr txBox="1"/>
          <p:nvPr/>
        </p:nvSpPr>
        <p:spPr>
          <a:xfrm>
            <a:off x="2243817" y="3177789"/>
            <a:ext cx="9314462" cy="646331"/>
          </a:xfrm>
          <a:prstGeom prst="rect">
            <a:avLst/>
          </a:prstGeom>
          <a:noFill/>
        </p:spPr>
        <p:txBody>
          <a:bodyPr wrap="square" rtlCol="0">
            <a:spAutoFit/>
          </a:bodyPr>
          <a:lstStyle/>
          <a:p>
            <a:r>
              <a:rPr lang="en-US" altLang="zh-CN" b="1" dirty="0">
                <a:solidFill>
                  <a:schemeClr val="accent1">
                    <a:lumMod val="75000"/>
                  </a:schemeClr>
                </a:solidFill>
              </a:rPr>
              <a:t>CSMA</a:t>
            </a:r>
            <a:r>
              <a:rPr lang="zh-CN" altLang="en-US" b="1" dirty="0"/>
              <a:t>属于争用型的媒体接入控制协议，连接在同一媒体上的多个站点使用该协议以竞争方式发送数据帧，</a:t>
            </a:r>
            <a:r>
              <a:rPr lang="zh-CN" altLang="en-US" b="1" dirty="0">
                <a:solidFill>
                  <a:schemeClr val="accent1">
                    <a:lumMod val="75000"/>
                  </a:schemeClr>
                </a:solidFill>
              </a:rPr>
              <a:t>可能出现冲突</a:t>
            </a:r>
            <a:r>
              <a:rPr lang="zh-CN" altLang="en-US" b="1" dirty="0"/>
              <a:t>（也称为碰撞）。</a:t>
            </a:r>
            <a:endParaRPr lang="zh-CN" altLang="en-US" b="1" dirty="0"/>
          </a:p>
        </p:txBody>
      </p:sp>
      <p:sp>
        <p:nvSpPr>
          <p:cNvPr id="40" name="文本框 39"/>
          <p:cNvSpPr txBox="1"/>
          <p:nvPr/>
        </p:nvSpPr>
        <p:spPr>
          <a:xfrm>
            <a:off x="2243817" y="4001534"/>
            <a:ext cx="9314462" cy="646331"/>
          </a:xfrm>
          <a:prstGeom prst="rect">
            <a:avLst/>
          </a:prstGeom>
          <a:noFill/>
        </p:spPr>
        <p:txBody>
          <a:bodyPr wrap="square" rtlCol="0">
            <a:spAutoFit/>
          </a:bodyPr>
          <a:lstStyle/>
          <a:p>
            <a:r>
              <a:rPr lang="en-US" altLang="zh-CN" b="1" dirty="0">
                <a:solidFill>
                  <a:schemeClr val="accent4"/>
                </a:solidFill>
              </a:rPr>
              <a:t>TDMA</a:t>
            </a:r>
            <a:r>
              <a:rPr lang="zh-CN" altLang="en-US" b="1" dirty="0">
                <a:solidFill>
                  <a:schemeClr val="accent4"/>
                </a:solidFill>
              </a:rPr>
              <a:t>、</a:t>
            </a:r>
            <a:r>
              <a:rPr lang="en-US" altLang="zh-CN" b="1" dirty="0">
                <a:solidFill>
                  <a:schemeClr val="accent4"/>
                </a:solidFill>
              </a:rPr>
              <a:t>FDMA</a:t>
            </a:r>
            <a:r>
              <a:rPr lang="zh-CN" altLang="en-US" b="1" dirty="0">
                <a:solidFill>
                  <a:schemeClr val="accent4"/>
                </a:solidFill>
              </a:rPr>
              <a:t>、</a:t>
            </a:r>
            <a:r>
              <a:rPr lang="en-US" altLang="zh-CN" b="1" dirty="0">
                <a:solidFill>
                  <a:schemeClr val="accent4"/>
                </a:solidFill>
              </a:rPr>
              <a:t>CDMA</a:t>
            </a:r>
            <a:r>
              <a:rPr lang="zh-CN" altLang="en-US" b="1" dirty="0"/>
              <a:t>是常见的物理层信道复用技术，属于静态划分信道，用于多用户共享信道，</a:t>
            </a:r>
            <a:r>
              <a:rPr lang="zh-CN" altLang="en-US" b="1" dirty="0">
                <a:solidFill>
                  <a:schemeClr val="accent4"/>
                </a:solidFill>
              </a:rPr>
              <a:t>不会发生冲突</a:t>
            </a:r>
            <a:r>
              <a:rPr lang="zh-CN" altLang="en-US" b="1" dirty="0"/>
              <a:t>。</a:t>
            </a:r>
            <a:endParaRPr lang="zh-CN" altLang="en-US" b="1" dirty="0"/>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4" presetClass="emph" presetSubtype="0" fill="hold" grpId="0" nodeType="withEffect">
                                  <p:stCondLst>
                                    <p:cond delay="0"/>
                                  </p:stCondLst>
                                  <p:iterate type="lt">
                                    <p:tmPct val="10000"/>
                                  </p:iterate>
                                  <p:childTnLst>
                                    <p:animMotion origin="layout" path="M 0.0 0.0 L 0.0 -0.07213" pathEditMode="relative" ptsTypes="">
                                      <p:cBhvr>
                                        <p:cTn id="6" dur="250" accel="50000" decel="50000" autoRev="1" fill="hold">
                                          <p:stCondLst>
                                            <p:cond delay="0"/>
                                          </p:stCondLst>
                                        </p:cTn>
                                        <p:tgtEl>
                                          <p:spTgt spid="32"/>
                                        </p:tgtEl>
                                        <p:attrNameLst>
                                          <p:attrName>ppt_x</p:attrName>
                                          <p:attrName>ppt_y</p:attrName>
                                        </p:attrNameLst>
                                      </p:cBhvr>
                                    </p:animMotion>
                                    <p:animRot by="1500000">
                                      <p:cBhvr>
                                        <p:cTn id="7" dur="125" fill="hold">
                                          <p:stCondLst>
                                            <p:cond delay="0"/>
                                          </p:stCondLst>
                                        </p:cTn>
                                        <p:tgtEl>
                                          <p:spTgt spid="32"/>
                                        </p:tgtEl>
                                        <p:attrNameLst>
                                          <p:attrName>r</p:attrName>
                                        </p:attrNameLst>
                                      </p:cBhvr>
                                    </p:animRot>
                                    <p:animRot by="-1500000">
                                      <p:cBhvr>
                                        <p:cTn id="8" dur="125" fill="hold">
                                          <p:stCondLst>
                                            <p:cond delay="125"/>
                                          </p:stCondLst>
                                        </p:cTn>
                                        <p:tgtEl>
                                          <p:spTgt spid="32"/>
                                        </p:tgtEl>
                                        <p:attrNameLst>
                                          <p:attrName>r</p:attrName>
                                        </p:attrNameLst>
                                      </p:cBhvr>
                                    </p:animRot>
                                    <p:animRot by="-1500000">
                                      <p:cBhvr>
                                        <p:cTn id="9" dur="125" fill="hold">
                                          <p:stCondLst>
                                            <p:cond delay="250"/>
                                          </p:stCondLst>
                                        </p:cTn>
                                        <p:tgtEl>
                                          <p:spTgt spid="32"/>
                                        </p:tgtEl>
                                        <p:attrNameLst>
                                          <p:attrName>r</p:attrName>
                                        </p:attrNameLst>
                                      </p:cBhvr>
                                    </p:animRot>
                                    <p:animRot by="1500000">
                                      <p:cBhvr>
                                        <p:cTn id="10" dur="125" fill="hold">
                                          <p:stCondLst>
                                            <p:cond delay="375"/>
                                          </p:stCondLst>
                                        </p:cTn>
                                        <p:tgtEl>
                                          <p:spTgt spid="32"/>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type="lt">
                                    <p:tmAbs val="100"/>
                                  </p:iterate>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iterate type="lt">
                                    <p:tmAbs val="100"/>
                                  </p:iterate>
                                  <p:childTnLst>
                                    <p:set>
                                      <p:cBhvr>
                                        <p:cTn id="18" dur="1" fill="hold">
                                          <p:stCondLst>
                                            <p:cond delay="0"/>
                                          </p:stCondLst>
                                        </p:cTn>
                                        <p:tgtEl>
                                          <p:spTgt spid="3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iterate type="lt">
                                    <p:tmAbs val="100"/>
                                  </p:iterate>
                                  <p:childTnLst>
                                    <p:set>
                                      <p:cBhvr>
                                        <p:cTn id="22"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11" grpId="0"/>
      <p:bldP spid="36" grpId="0"/>
      <p:bldP spid="40" grpId="0"/>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04800" y="749300"/>
            <a:ext cx="6192344" cy="400110"/>
            <a:chOff x="424117" y="898245"/>
            <a:chExt cx="6192344" cy="400110"/>
          </a:xfrm>
        </p:grpSpPr>
        <p:sp>
          <p:nvSpPr>
            <p:cNvPr id="2" name="平行四边形 1"/>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p:cNvSpPr txBox="1"/>
            <p:nvPr/>
          </p:nvSpPr>
          <p:spPr>
            <a:xfrm>
              <a:off x="1052423" y="898245"/>
              <a:ext cx="5564038" cy="400110"/>
            </a:xfrm>
            <a:prstGeom prst="rect">
              <a:avLst/>
            </a:prstGeom>
            <a:noFill/>
          </p:spPr>
          <p:txBody>
            <a:bodyPr wrap="square" rtlCol="0">
              <a:spAutoFit/>
            </a:bodyPr>
            <a:lstStyle/>
            <a:p>
              <a:r>
                <a:rPr lang="zh-CN" altLang="en-US" sz="2000" b="1" dirty="0"/>
                <a:t>共享式以太网的争用期</a:t>
              </a:r>
              <a:endParaRPr lang="en-US" altLang="zh-CN" sz="2000" b="1" dirty="0"/>
            </a:p>
          </p:txBody>
        </p:sp>
      </p:grpSp>
      <p:sp>
        <p:nvSpPr>
          <p:cNvPr id="76" name="矩形 75"/>
          <p:cNvSpPr/>
          <p:nvPr/>
        </p:nvSpPr>
        <p:spPr>
          <a:xfrm>
            <a:off x="1056633" y="1335374"/>
            <a:ext cx="256976" cy="2569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mc:Choice xmlns:a14="http://schemas.microsoft.com/office/drawing/2010/main" Requires="a14">
          <p:sp>
            <p:nvSpPr>
              <p:cNvPr id="77" name="íşlïḍè"/>
              <p:cNvSpPr txBox="1"/>
              <p:nvPr/>
            </p:nvSpPr>
            <p:spPr>
              <a:xfrm>
                <a:off x="1373861" y="1281053"/>
                <a:ext cx="10684378" cy="400110"/>
              </a:xfrm>
              <a:prstGeom prst="rect">
                <a:avLst/>
              </a:prstGeom>
              <a:noFill/>
            </p:spPr>
            <p:txBody>
              <a:bodyPr wrap="square" lIns="91440" tIns="45720" rIns="91440" bIns="45720" anchor="ctr">
                <a:noAutofit/>
              </a:bodyPr>
              <a:lstStyle/>
              <a:p>
                <a:r>
                  <a:rPr lang="zh-CN" altLang="en-US" b="1" dirty="0">
                    <a:latin typeface="Arial Narrow" panose="020B0606020202030204" charset="0"/>
                  </a:rPr>
                  <a:t>站点从发送帧开始，最多经过时长</a:t>
                </a:r>
                <a14:m>
                  <m:oMath xmlns:m="http://schemas.openxmlformats.org/officeDocument/2006/math">
                    <m:r>
                      <a:rPr lang="en-US" altLang="zh-CN" b="1" i="1" dirty="0">
                        <a:latin typeface="Cambria Math" panose="02040503050406030204" pitchFamily="18" charset="0"/>
                      </a:rPr>
                      <m:t>𝟐</m:t>
                    </m:r>
                    <m:r>
                      <a:rPr lang="el-GR" altLang="zh-CN" b="1" i="1" dirty="0">
                        <a:latin typeface="Cambria Math" panose="02040503050406030204" pitchFamily="18" charset="0"/>
                      </a:rPr>
                      <m:t>𝝉</m:t>
                    </m:r>
                    <m:r>
                      <a:rPr lang="el-GR" altLang="zh-CN" b="1" i="1" dirty="0">
                        <a:latin typeface="Cambria Math" panose="02040503050406030204" pitchFamily="18" charset="0"/>
                      </a:rPr>
                      <m:t> </m:t>
                    </m:r>
                  </m:oMath>
                </a14:m>
                <a:r>
                  <a:rPr lang="zh-CN" altLang="en-US" b="1" dirty="0">
                    <a:latin typeface="Arial Narrow" panose="020B0606020202030204" charset="0"/>
                  </a:rPr>
                  <a:t>（即</a:t>
                </a:r>
                <a14:m>
                  <m:oMath xmlns:m="http://schemas.openxmlformats.org/officeDocument/2006/math">
                    <m:r>
                      <a:rPr lang="zh-CN" altLang="en-US" b="1" i="1" dirty="0">
                        <a:latin typeface="Cambria Math" panose="02040503050406030204" pitchFamily="18" charset="0"/>
                      </a:rPr>
                      <m:t>𝜹</m:t>
                    </m:r>
                    <m:r>
                      <a:rPr lang="zh-CN" altLang="en-US" b="1" i="1" dirty="0" smtClean="0">
                        <a:latin typeface="Cambria Math" panose="02040503050406030204" pitchFamily="18" charset="0"/>
                      </a:rPr>
                      <m:t>→</m:t>
                    </m:r>
                    <m:r>
                      <a:rPr lang="en-US" altLang="zh-CN" b="1" i="1" dirty="0" smtClean="0">
                        <a:latin typeface="Cambria Math" panose="02040503050406030204" pitchFamily="18" charset="0"/>
                      </a:rPr>
                      <m:t>𝟎</m:t>
                    </m:r>
                  </m:oMath>
                </a14:m>
                <a:r>
                  <a:rPr lang="zh-CN" altLang="en-US" b="1" dirty="0">
                    <a:latin typeface="Arial Narrow" panose="020B0606020202030204" charset="0"/>
                  </a:rPr>
                  <a:t>）就可检测出所发送的帧是否遭遇了碰撞。</a:t>
                </a:r>
                <a:endParaRPr lang="zh-CN" altLang="en-US" b="1" dirty="0">
                  <a:latin typeface="Arial Narrow" panose="020B0606020202030204" charset="0"/>
                </a:endParaRPr>
              </a:p>
            </p:txBody>
          </p:sp>
        </mc:Choice>
        <mc:Fallback>
          <p:sp>
            <p:nvSpPr>
              <p:cNvPr id="77" name="íşlïḍè"/>
              <p:cNvSpPr txBox="1">
                <a:spLocks noRot="1" noChangeAspect="1" noMove="1" noResize="1" noEditPoints="1" noAdjustHandles="1" noChangeArrowheads="1" noChangeShapeType="1" noTextEdit="1"/>
              </p:cNvSpPr>
              <p:nvPr/>
            </p:nvSpPr>
            <p:spPr>
              <a:xfrm>
                <a:off x="1373861" y="1281053"/>
                <a:ext cx="10684378" cy="400110"/>
              </a:xfrm>
              <a:prstGeom prst="rect">
                <a:avLst/>
              </a:prstGeom>
              <a:blipFill rotWithShape="1">
                <a:blip r:embed="rId1"/>
                <a:stretch>
                  <a:fillRect l="-3" t="-64" r="2" b="79"/>
                </a:stretch>
              </a:blipFill>
            </p:spPr>
            <p:txBody>
              <a:bodyPr/>
              <a:lstStyle/>
              <a:p>
                <a:r>
                  <a:rPr lang="zh-CN" altLang="en-US">
                    <a:noFill/>
                  </a:rPr>
                  <a:t> </a:t>
                </a:r>
              </a:p>
            </p:txBody>
          </p:sp>
        </mc:Fallback>
      </mc:AlternateContent>
      <p:sp>
        <p:nvSpPr>
          <p:cNvPr id="78" name="矩形 77"/>
          <p:cNvSpPr/>
          <p:nvPr/>
        </p:nvSpPr>
        <p:spPr>
          <a:xfrm>
            <a:off x="1056633" y="1867127"/>
            <a:ext cx="256976" cy="2569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mc:Choice xmlns:a14="http://schemas.microsoft.com/office/drawing/2010/main" Requires="a14">
          <p:sp>
            <p:nvSpPr>
              <p:cNvPr id="79" name="íşlïḍè"/>
              <p:cNvSpPr txBox="1"/>
              <p:nvPr/>
            </p:nvSpPr>
            <p:spPr>
              <a:xfrm>
                <a:off x="1373861" y="1812806"/>
                <a:ext cx="10684378" cy="647522"/>
              </a:xfrm>
              <a:prstGeom prst="rect">
                <a:avLst/>
              </a:prstGeom>
              <a:noFill/>
            </p:spPr>
            <p:txBody>
              <a:bodyPr wrap="square" lIns="91440" tIns="45720" rIns="91440" bIns="45720" anchor="ctr">
                <a:noAutofit/>
              </a:bodyPr>
              <a:lstStyle/>
              <a:p>
                <a:r>
                  <a:rPr lang="zh-CN" altLang="en-US" b="1" dirty="0">
                    <a:latin typeface="Arial Narrow" panose="020B0606020202030204" charset="0"/>
                  </a:rPr>
                  <a:t>因此，共享总线以太网的</a:t>
                </a:r>
                <a:r>
                  <a:rPr lang="zh-CN" altLang="en-US" b="1" dirty="0">
                    <a:solidFill>
                      <a:schemeClr val="accent1">
                        <a:lumMod val="75000"/>
                      </a:schemeClr>
                    </a:solidFill>
                    <a:latin typeface="Arial Narrow" panose="020B0606020202030204" charset="0"/>
                  </a:rPr>
                  <a:t>端到端往返时间</a:t>
                </a:r>
                <a14:m>
                  <m:oMath xmlns:m="http://schemas.openxmlformats.org/officeDocument/2006/math">
                    <m:r>
                      <a:rPr lang="en-US" altLang="zh-CN" b="1" i="1" dirty="0">
                        <a:solidFill>
                          <a:schemeClr val="accent1">
                            <a:lumMod val="75000"/>
                          </a:schemeClr>
                        </a:solidFill>
                        <a:latin typeface="Cambria Math" panose="02040503050406030204" pitchFamily="18" charset="0"/>
                      </a:rPr>
                      <m:t>𝟐</m:t>
                    </m:r>
                    <m:r>
                      <a:rPr lang="el-GR" altLang="zh-CN" b="1" i="1" dirty="0">
                        <a:solidFill>
                          <a:schemeClr val="accent1">
                            <a:lumMod val="75000"/>
                          </a:schemeClr>
                        </a:solidFill>
                        <a:latin typeface="Cambria Math" panose="02040503050406030204" pitchFamily="18" charset="0"/>
                      </a:rPr>
                      <m:t>𝝉</m:t>
                    </m:r>
                  </m:oMath>
                </a14:m>
                <a:r>
                  <a:rPr lang="zh-CN" altLang="en-US" b="1" dirty="0">
                    <a:latin typeface="Arial Narrow" panose="020B0606020202030204" charset="0"/>
                  </a:rPr>
                  <a:t>被称为</a:t>
                </a:r>
                <a:r>
                  <a:rPr lang="zh-CN" altLang="en-US" b="1" dirty="0">
                    <a:solidFill>
                      <a:schemeClr val="accent1">
                        <a:lumMod val="75000"/>
                      </a:schemeClr>
                    </a:solidFill>
                    <a:latin typeface="Arial Narrow" panose="020B0606020202030204" charset="0"/>
                  </a:rPr>
                  <a:t>争用期</a:t>
                </a:r>
                <a:r>
                  <a:rPr lang="zh-CN" altLang="en-US" b="1" dirty="0">
                    <a:latin typeface="Arial Narrow" panose="020B0606020202030204" charset="0"/>
                  </a:rPr>
                  <a:t>（</a:t>
                </a:r>
                <a:r>
                  <a:rPr lang="en-US" altLang="zh-CN" b="1" dirty="0">
                    <a:latin typeface="Arial Narrow" panose="020B0606020202030204" charset="0"/>
                  </a:rPr>
                  <a:t>Contention Period</a:t>
                </a:r>
                <a:r>
                  <a:rPr lang="zh-CN" altLang="en-US" b="1" dirty="0">
                    <a:latin typeface="Arial Narrow" panose="020B0606020202030204" charset="0"/>
                  </a:rPr>
                  <a:t>）或</a:t>
                </a:r>
                <a:r>
                  <a:rPr lang="zh-CN" altLang="en-US" b="1" dirty="0">
                    <a:solidFill>
                      <a:schemeClr val="accent1">
                        <a:lumMod val="75000"/>
                      </a:schemeClr>
                    </a:solidFill>
                    <a:latin typeface="Arial Narrow" panose="020B0606020202030204" charset="0"/>
                  </a:rPr>
                  <a:t>碰撞窗口</a:t>
                </a:r>
                <a:r>
                  <a:rPr lang="zh-CN" altLang="en-US" b="1" dirty="0">
                    <a:latin typeface="Arial Narrow" panose="020B0606020202030204" charset="0"/>
                  </a:rPr>
                  <a:t>（</a:t>
                </a:r>
                <a:r>
                  <a:rPr lang="en-US" altLang="zh-CN" b="1" dirty="0">
                    <a:latin typeface="Arial Narrow" panose="020B0606020202030204" charset="0"/>
                  </a:rPr>
                  <a:t>Collision Window</a:t>
                </a:r>
                <a:r>
                  <a:rPr lang="zh-CN" altLang="en-US" b="1" dirty="0">
                    <a:latin typeface="Arial Narrow" panose="020B0606020202030204" charset="0"/>
                  </a:rPr>
                  <a:t>），它是一个非常重要的参数。</a:t>
                </a:r>
                <a:endParaRPr lang="zh-CN" altLang="en-US" b="1" dirty="0">
                  <a:latin typeface="Arial Narrow" panose="020B0606020202030204" charset="0"/>
                </a:endParaRPr>
              </a:p>
            </p:txBody>
          </p:sp>
        </mc:Choice>
        <mc:Fallback>
          <p:sp>
            <p:nvSpPr>
              <p:cNvPr id="79" name="íşlïḍè"/>
              <p:cNvSpPr txBox="1">
                <a:spLocks noRot="1" noChangeAspect="1" noMove="1" noResize="1" noEditPoints="1" noAdjustHandles="1" noChangeArrowheads="1" noChangeShapeType="1" noTextEdit="1"/>
              </p:cNvSpPr>
              <p:nvPr/>
            </p:nvSpPr>
            <p:spPr>
              <a:xfrm>
                <a:off x="1373861" y="1812806"/>
                <a:ext cx="10684378" cy="647522"/>
              </a:xfrm>
              <a:prstGeom prst="rect">
                <a:avLst/>
              </a:prstGeom>
              <a:blipFill rotWithShape="1">
                <a:blip r:embed="rId2"/>
                <a:stretch>
                  <a:fillRect l="-3" t="-80" r="2" b="52"/>
                </a:stretch>
              </a:blipFill>
            </p:spPr>
            <p:txBody>
              <a:bodyPr/>
              <a:lstStyle/>
              <a:p>
                <a:r>
                  <a:rPr lang="zh-CN" altLang="en-US">
                    <a:noFill/>
                  </a:rPr>
                  <a:t> </a:t>
                </a:r>
              </a:p>
            </p:txBody>
          </p:sp>
        </mc:Fallback>
      </mc:AlternateContent>
      <p:sp>
        <p:nvSpPr>
          <p:cNvPr id="11" name="矩形 10"/>
          <p:cNvSpPr/>
          <p:nvPr/>
        </p:nvSpPr>
        <p:spPr>
          <a:xfrm>
            <a:off x="1491905" y="2646292"/>
            <a:ext cx="256976" cy="25697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mc:Choice xmlns:a14="http://schemas.microsoft.com/office/drawing/2010/main" Requires="a14">
          <p:sp>
            <p:nvSpPr>
              <p:cNvPr id="12" name="íşlïḍè"/>
              <p:cNvSpPr txBox="1"/>
              <p:nvPr/>
            </p:nvSpPr>
            <p:spPr>
              <a:xfrm>
                <a:off x="1809133" y="2591971"/>
                <a:ext cx="10078067" cy="400110"/>
              </a:xfrm>
              <a:prstGeom prst="rect">
                <a:avLst/>
              </a:prstGeom>
              <a:noFill/>
            </p:spPr>
            <p:txBody>
              <a:bodyPr wrap="square" lIns="91440" tIns="45720" rIns="91440" bIns="45720" anchor="ctr">
                <a:noAutofit/>
              </a:bodyPr>
              <a:lstStyle/>
              <a:p>
                <a:r>
                  <a:rPr lang="zh-CN" altLang="en-US" b="1" dirty="0">
                    <a:latin typeface="Arial Narrow" panose="020B0606020202030204" charset="0"/>
                  </a:rPr>
                  <a:t>站点从发送帧开始，</a:t>
                </a:r>
                <a:r>
                  <a:rPr lang="zh-CN" altLang="en-US" b="1" dirty="0">
                    <a:solidFill>
                      <a:schemeClr val="accent1">
                        <a:lumMod val="75000"/>
                      </a:schemeClr>
                    </a:solidFill>
                    <a:latin typeface="Arial Narrow" panose="020B0606020202030204" charset="0"/>
                  </a:rPr>
                  <a:t>经过争用期</a:t>
                </a:r>
                <a14:m>
                  <m:oMath xmlns:m="http://schemas.openxmlformats.org/officeDocument/2006/math">
                    <m:r>
                      <a:rPr lang="en-US" altLang="zh-CN" b="1" i="1" dirty="0">
                        <a:solidFill>
                          <a:schemeClr val="accent1">
                            <a:lumMod val="75000"/>
                          </a:schemeClr>
                        </a:solidFill>
                        <a:latin typeface="Cambria Math" panose="02040503050406030204" pitchFamily="18" charset="0"/>
                      </a:rPr>
                      <m:t>𝟐</m:t>
                    </m:r>
                    <m:r>
                      <a:rPr lang="el-GR" altLang="zh-CN" b="1" i="1" dirty="0">
                        <a:solidFill>
                          <a:schemeClr val="accent1">
                            <a:lumMod val="75000"/>
                          </a:schemeClr>
                        </a:solidFill>
                        <a:latin typeface="Cambria Math" panose="02040503050406030204" pitchFamily="18" charset="0"/>
                      </a:rPr>
                      <m:t>𝝉</m:t>
                    </m:r>
                  </m:oMath>
                </a14:m>
                <a:r>
                  <a:rPr lang="zh-CN" altLang="en-US" b="1" dirty="0">
                    <a:solidFill>
                      <a:schemeClr val="accent1">
                        <a:lumMod val="75000"/>
                      </a:schemeClr>
                    </a:solidFill>
                    <a:latin typeface="Arial Narrow" panose="020B0606020202030204" charset="0"/>
                  </a:rPr>
                  <a:t>这段时间还没有检测到碰撞</a:t>
                </a:r>
                <a:r>
                  <a:rPr lang="zh-CN" altLang="en-US" b="1" dirty="0">
                    <a:latin typeface="Arial Narrow" panose="020B0606020202030204" charset="0"/>
                  </a:rPr>
                  <a:t>，</a:t>
                </a:r>
                <a:r>
                  <a:rPr lang="zh-CN" altLang="en-US" b="1" dirty="0">
                    <a:solidFill>
                      <a:schemeClr val="accent1">
                        <a:lumMod val="75000"/>
                      </a:schemeClr>
                    </a:solidFill>
                    <a:latin typeface="Arial Narrow" panose="020B0606020202030204" charset="0"/>
                  </a:rPr>
                  <a:t>就可以肯定这次发送不会产生碰撞</a:t>
                </a:r>
                <a:r>
                  <a:rPr lang="zh-CN" altLang="en-US" b="1" dirty="0">
                    <a:latin typeface="Arial Narrow" panose="020B0606020202030204" charset="0"/>
                  </a:rPr>
                  <a:t>。</a:t>
                </a:r>
                <a:endParaRPr lang="zh-CN" altLang="en-US" b="1" dirty="0">
                  <a:latin typeface="Arial Narrow" panose="020B0606020202030204" charset="0"/>
                </a:endParaRPr>
              </a:p>
            </p:txBody>
          </p:sp>
        </mc:Choice>
        <mc:Fallback>
          <p:sp>
            <p:nvSpPr>
              <p:cNvPr id="12" name="íşlïḍè"/>
              <p:cNvSpPr txBox="1">
                <a:spLocks noRot="1" noChangeAspect="1" noMove="1" noResize="1" noEditPoints="1" noAdjustHandles="1" noChangeArrowheads="1" noChangeShapeType="1" noTextEdit="1"/>
              </p:cNvSpPr>
              <p:nvPr/>
            </p:nvSpPr>
            <p:spPr>
              <a:xfrm>
                <a:off x="1809133" y="2591971"/>
                <a:ext cx="10078067" cy="400110"/>
              </a:xfrm>
              <a:prstGeom prst="rect">
                <a:avLst/>
              </a:prstGeom>
              <a:blipFill rotWithShape="1">
                <a:blip r:embed="rId3"/>
                <a:stretch>
                  <a:fillRect t="-134" r="-958" b="149"/>
                </a:stretch>
              </a:blipFill>
            </p:spPr>
            <p:txBody>
              <a:bodyPr/>
              <a:lstStyle/>
              <a:p>
                <a:r>
                  <a:rPr lang="zh-CN" altLang="en-US">
                    <a:noFill/>
                  </a:rPr>
                  <a:t> </a:t>
                </a:r>
              </a:p>
            </p:txBody>
          </p:sp>
        </mc:Fallback>
      </mc:AlternateContent>
      <p:sp>
        <p:nvSpPr>
          <p:cNvPr id="14" name="矩形 13"/>
          <p:cNvSpPr/>
          <p:nvPr/>
        </p:nvSpPr>
        <p:spPr>
          <a:xfrm>
            <a:off x="1056633" y="3143553"/>
            <a:ext cx="256976" cy="2569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mc:Choice xmlns:a14="http://schemas.microsoft.com/office/drawing/2010/main" Requires="a14">
          <p:sp>
            <p:nvSpPr>
              <p:cNvPr id="15" name="íşlïḍè"/>
              <p:cNvSpPr txBox="1"/>
              <p:nvPr/>
            </p:nvSpPr>
            <p:spPr>
              <a:xfrm>
                <a:off x="1373861" y="3089231"/>
                <a:ext cx="10684378" cy="923603"/>
              </a:xfrm>
              <a:prstGeom prst="rect">
                <a:avLst/>
              </a:prstGeom>
              <a:noFill/>
            </p:spPr>
            <p:txBody>
              <a:bodyPr wrap="square" lIns="91440" tIns="45720" rIns="91440" bIns="45720" anchor="ctr">
                <a:noAutofit/>
              </a:bodyPr>
              <a:lstStyle/>
              <a:p>
                <a:r>
                  <a:rPr lang="zh-CN" altLang="en-US" b="1" dirty="0">
                    <a:latin typeface="Arial Narrow" panose="020B0606020202030204" charset="0"/>
                  </a:rPr>
                  <a:t>从争用期的概念可以看出，共享总线以太网上的每一个站点从发送帧开始，到之后的一小段时间内，都有可能遭遇碰撞，而</a:t>
                </a:r>
                <a:r>
                  <a:rPr lang="zh-CN" altLang="en-US" b="1" dirty="0">
                    <a:solidFill>
                      <a:schemeClr val="accent1">
                        <a:lumMod val="75000"/>
                      </a:schemeClr>
                    </a:solidFill>
                    <a:latin typeface="Arial Narrow" panose="020B0606020202030204" charset="0"/>
                  </a:rPr>
                  <a:t>这一小段时间的长短是不确定</a:t>
                </a:r>
                <a:r>
                  <a:rPr lang="zh-CN" altLang="en-US" b="1" dirty="0">
                    <a:latin typeface="Arial Narrow" panose="020B0606020202030204" charset="0"/>
                  </a:rPr>
                  <a:t>的，它</a:t>
                </a:r>
                <a:r>
                  <a:rPr lang="zh-CN" altLang="en-US" b="1" dirty="0">
                    <a:solidFill>
                      <a:schemeClr val="accent1">
                        <a:lumMod val="75000"/>
                      </a:schemeClr>
                    </a:solidFill>
                    <a:latin typeface="Arial Narrow" panose="020B0606020202030204" charset="0"/>
                  </a:rPr>
                  <a:t>取决于另一个发送帧的站点与本站点的距离</a:t>
                </a:r>
                <a:r>
                  <a:rPr lang="zh-CN" altLang="en-US" b="1" dirty="0">
                    <a:latin typeface="Arial Narrow" panose="020B0606020202030204" charset="0"/>
                  </a:rPr>
                  <a:t>，但不会超过总线的端到端往返传播时延，即一个争用期</a:t>
                </a:r>
                <a14:m>
                  <m:oMath xmlns:m="http://schemas.openxmlformats.org/officeDocument/2006/math">
                    <m:r>
                      <a:rPr lang="en-US" altLang="zh-CN" b="1" i="1" dirty="0">
                        <a:latin typeface="Cambria Math" panose="02040503050406030204" pitchFamily="18" charset="0"/>
                      </a:rPr>
                      <m:t>𝟐</m:t>
                    </m:r>
                    <m:r>
                      <a:rPr lang="el-GR" altLang="zh-CN" b="1" i="1" dirty="0">
                        <a:latin typeface="Cambria Math" panose="02040503050406030204" pitchFamily="18" charset="0"/>
                      </a:rPr>
                      <m:t>𝝉</m:t>
                    </m:r>
                    <m:r>
                      <a:rPr lang="el-GR" altLang="zh-CN" b="1" i="1" dirty="0">
                        <a:latin typeface="Cambria Math" panose="02040503050406030204" pitchFamily="18" charset="0"/>
                      </a:rPr>
                      <m:t> </m:t>
                    </m:r>
                  </m:oMath>
                </a14:m>
                <a:r>
                  <a:rPr lang="zh-CN" altLang="en-US" b="1" dirty="0">
                    <a:latin typeface="Arial Narrow" panose="020B0606020202030204" charset="0"/>
                  </a:rPr>
                  <a:t>。</a:t>
                </a:r>
                <a:endParaRPr lang="zh-CN" altLang="en-US" b="1" dirty="0">
                  <a:latin typeface="Arial Narrow" panose="020B0606020202030204" charset="0"/>
                </a:endParaRPr>
              </a:p>
            </p:txBody>
          </p:sp>
        </mc:Choice>
        <mc:Fallback>
          <p:sp>
            <p:nvSpPr>
              <p:cNvPr id="15" name="íşlïḍè"/>
              <p:cNvSpPr txBox="1">
                <a:spLocks noRot="1" noChangeAspect="1" noMove="1" noResize="1" noEditPoints="1" noAdjustHandles="1" noChangeArrowheads="1" noChangeShapeType="1" noTextEdit="1"/>
              </p:cNvSpPr>
              <p:nvPr/>
            </p:nvSpPr>
            <p:spPr>
              <a:xfrm>
                <a:off x="1373861" y="3089231"/>
                <a:ext cx="10684378" cy="923603"/>
              </a:xfrm>
              <a:prstGeom prst="rect">
                <a:avLst/>
              </a:prstGeom>
              <a:blipFill rotWithShape="1">
                <a:blip r:embed="rId4"/>
                <a:stretch>
                  <a:fillRect l="-3" t="-64" r="2" b="29"/>
                </a:stretch>
              </a:blipFill>
            </p:spPr>
            <p:txBody>
              <a:bodyPr/>
              <a:lstStyle/>
              <a:p>
                <a:r>
                  <a:rPr lang="zh-CN" altLang="en-US">
                    <a:noFill/>
                  </a:rPr>
                  <a:t> </a:t>
                </a:r>
              </a:p>
            </p:txBody>
          </p:sp>
        </mc:Fallback>
      </mc:AlternateContent>
      <p:sp>
        <p:nvSpPr>
          <p:cNvPr id="16" name="矩形 15"/>
          <p:cNvSpPr/>
          <p:nvPr/>
        </p:nvSpPr>
        <p:spPr>
          <a:xfrm>
            <a:off x="1491905" y="4253118"/>
            <a:ext cx="256976" cy="25697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íşlïḍè"/>
          <p:cNvSpPr txBox="1"/>
          <p:nvPr/>
        </p:nvSpPr>
        <p:spPr>
          <a:xfrm>
            <a:off x="1809133" y="4198797"/>
            <a:ext cx="10078067" cy="647522"/>
          </a:xfrm>
          <a:prstGeom prst="rect">
            <a:avLst/>
          </a:prstGeom>
          <a:noFill/>
        </p:spPr>
        <p:txBody>
          <a:bodyPr wrap="square" lIns="91440" tIns="45720" rIns="91440" bIns="45720" anchor="ctr">
            <a:noAutofit/>
          </a:bodyPr>
          <a:lstStyle/>
          <a:p>
            <a:r>
              <a:rPr lang="zh-CN" altLang="en-US" b="1" dirty="0">
                <a:latin typeface="Arial Narrow" panose="020B0606020202030204" charset="0"/>
              </a:rPr>
              <a:t>很显然，总线的长度越长（单程端到端传播时延越大），网络中站点数量越多，发生碰撞的概率就越大。</a:t>
            </a:r>
            <a:endParaRPr lang="zh-CN" altLang="en-US" b="1" dirty="0">
              <a:latin typeface="Arial Narrow" panose="020B0606020202030204" charset="0"/>
            </a:endParaRPr>
          </a:p>
        </p:txBody>
      </p:sp>
      <p:sp>
        <p:nvSpPr>
          <p:cNvPr id="18" name="矩形 17"/>
          <p:cNvSpPr/>
          <p:nvPr/>
        </p:nvSpPr>
        <p:spPr>
          <a:xfrm>
            <a:off x="1491905" y="5030468"/>
            <a:ext cx="256976" cy="25697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íşlïḍè"/>
          <p:cNvSpPr txBox="1"/>
          <p:nvPr/>
        </p:nvSpPr>
        <p:spPr>
          <a:xfrm>
            <a:off x="1809133" y="4976147"/>
            <a:ext cx="10078067" cy="378685"/>
          </a:xfrm>
          <a:prstGeom prst="rect">
            <a:avLst/>
          </a:prstGeom>
          <a:noFill/>
        </p:spPr>
        <p:txBody>
          <a:bodyPr wrap="square" lIns="91440" tIns="45720" rIns="91440" bIns="45720" anchor="ctr">
            <a:noAutofit/>
          </a:bodyPr>
          <a:lstStyle/>
          <a:p>
            <a:r>
              <a:rPr lang="zh-CN" altLang="en-US" b="1" dirty="0">
                <a:latin typeface="Arial Narrow" panose="020B0606020202030204" charset="0"/>
              </a:rPr>
              <a:t>因此，共享以太网的总线长度不能太长，接入的站点数量也不能太多。</a:t>
            </a:r>
            <a:endParaRPr lang="zh-CN" altLang="en-US" b="1" dirty="0">
              <a:latin typeface="Arial Narrow" panose="020B0606020202030204" charset="0"/>
            </a:endParaRPr>
          </a:p>
        </p:txBody>
      </p:sp>
      <p:sp>
        <p:nvSpPr>
          <p:cNvPr id="20" name="平行四边形 19"/>
          <p:cNvSpPr/>
          <p:nvPr/>
        </p:nvSpPr>
        <p:spPr>
          <a:xfrm>
            <a:off x="304799" y="749300"/>
            <a:ext cx="695119"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02</a:t>
            </a:r>
            <a:endParaRPr lang="zh-CN" altLang="en-US" sz="2200" dirty="0">
              <a:latin typeface="Impact" panose="020B0806030902050204" pitchFamily="34" charset="0"/>
            </a:endParaRPr>
          </a:p>
        </p:txBody>
      </p:sp>
    </p:spTree>
    <p:custDataLst>
      <p:tags r:id="rId5"/>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 calcmode="lin" valueType="num">
                                      <p:cBhvr>
                                        <p:cTn id="9" dur="500" fill="hold"/>
                                        <p:tgtEl>
                                          <p:spTgt spid="11"/>
                                        </p:tgtEl>
                                        <p:attrNameLst>
                                          <p:attrName>style.rotation</p:attrName>
                                        </p:attrNameLst>
                                      </p:cBhvr>
                                      <p:tavLst>
                                        <p:tav tm="0">
                                          <p:val>
                                            <p:fltVal val="360"/>
                                          </p:val>
                                        </p:tav>
                                        <p:tav tm="100000">
                                          <p:val>
                                            <p:fltVal val="0"/>
                                          </p:val>
                                        </p:tav>
                                      </p:tavLst>
                                    </p:anim>
                                    <p:animEffect transition="in" filter="fade">
                                      <p:cBhvr>
                                        <p:cTn id="10" dur="500"/>
                                        <p:tgtEl>
                                          <p:spTgt spid="11"/>
                                        </p:tgtEl>
                                      </p:cBhvr>
                                    </p:animEffect>
                                  </p:childTnLst>
                                </p:cTn>
                              </p:par>
                            </p:childTnLst>
                          </p:cTn>
                        </p:par>
                        <p:par>
                          <p:cTn id="11" fill="hold">
                            <p:stCondLst>
                              <p:cond delay="500"/>
                            </p:stCondLst>
                            <p:childTnLst>
                              <p:par>
                                <p:cTn id="12" presetID="1" presetClass="entr" presetSubtype="0" fill="hold" grpId="0" nodeType="afterEffect">
                                  <p:stCondLst>
                                    <p:cond delay="0"/>
                                  </p:stCondLst>
                                  <p:iterate type="lt">
                                    <p:tmAbs val="100"/>
                                  </p:iterate>
                                  <p:childTnLst>
                                    <p:set>
                                      <p:cBhvr>
                                        <p:cTn id="13" dur="1" fill="hold">
                                          <p:stCondLst>
                                            <p:cond delay="0"/>
                                          </p:stCondLst>
                                        </p:cTn>
                                        <p:tgtEl>
                                          <p:spTgt spid="12"/>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49" presetClass="entr" presetSubtype="0" decel="100000" fill="hold" grpId="0" nodeType="clickEffect">
                                  <p:stCondLst>
                                    <p:cond delay="0"/>
                                  </p:stCondLst>
                                  <p:childTnLst>
                                    <p:set>
                                      <p:cBhvr>
                                        <p:cTn id="17" dur="1" fill="hold">
                                          <p:stCondLst>
                                            <p:cond delay="0"/>
                                          </p:stCondLst>
                                        </p:cTn>
                                        <p:tgtEl>
                                          <p:spTgt spid="14"/>
                                        </p:tgtEl>
                                        <p:attrNameLst>
                                          <p:attrName>style.visibility</p:attrName>
                                        </p:attrNameLst>
                                      </p:cBhvr>
                                      <p:to>
                                        <p:strVal val="visible"/>
                                      </p:to>
                                    </p:set>
                                    <p:anim calcmode="lin" valueType="num">
                                      <p:cBhvr>
                                        <p:cTn id="18" dur="500" fill="hold"/>
                                        <p:tgtEl>
                                          <p:spTgt spid="14"/>
                                        </p:tgtEl>
                                        <p:attrNameLst>
                                          <p:attrName>ppt_w</p:attrName>
                                        </p:attrNameLst>
                                      </p:cBhvr>
                                      <p:tavLst>
                                        <p:tav tm="0">
                                          <p:val>
                                            <p:fltVal val="0"/>
                                          </p:val>
                                        </p:tav>
                                        <p:tav tm="100000">
                                          <p:val>
                                            <p:strVal val="#ppt_w"/>
                                          </p:val>
                                        </p:tav>
                                      </p:tavLst>
                                    </p:anim>
                                    <p:anim calcmode="lin" valueType="num">
                                      <p:cBhvr>
                                        <p:cTn id="19" dur="500" fill="hold"/>
                                        <p:tgtEl>
                                          <p:spTgt spid="14"/>
                                        </p:tgtEl>
                                        <p:attrNameLst>
                                          <p:attrName>ppt_h</p:attrName>
                                        </p:attrNameLst>
                                      </p:cBhvr>
                                      <p:tavLst>
                                        <p:tav tm="0">
                                          <p:val>
                                            <p:fltVal val="0"/>
                                          </p:val>
                                        </p:tav>
                                        <p:tav tm="100000">
                                          <p:val>
                                            <p:strVal val="#ppt_h"/>
                                          </p:val>
                                        </p:tav>
                                      </p:tavLst>
                                    </p:anim>
                                    <p:anim calcmode="lin" valueType="num">
                                      <p:cBhvr>
                                        <p:cTn id="20" dur="500" fill="hold"/>
                                        <p:tgtEl>
                                          <p:spTgt spid="14"/>
                                        </p:tgtEl>
                                        <p:attrNameLst>
                                          <p:attrName>style.rotation</p:attrName>
                                        </p:attrNameLst>
                                      </p:cBhvr>
                                      <p:tavLst>
                                        <p:tav tm="0">
                                          <p:val>
                                            <p:fltVal val="360"/>
                                          </p:val>
                                        </p:tav>
                                        <p:tav tm="100000">
                                          <p:val>
                                            <p:fltVal val="0"/>
                                          </p:val>
                                        </p:tav>
                                      </p:tavLst>
                                    </p:anim>
                                    <p:animEffect transition="in" filter="fade">
                                      <p:cBhvr>
                                        <p:cTn id="21" dur="500"/>
                                        <p:tgtEl>
                                          <p:spTgt spid="14"/>
                                        </p:tgtEl>
                                      </p:cBhvr>
                                    </p:animEffect>
                                  </p:childTnLst>
                                </p:cTn>
                              </p:par>
                            </p:childTnLst>
                          </p:cTn>
                        </p:par>
                        <p:par>
                          <p:cTn id="22" fill="hold">
                            <p:stCondLst>
                              <p:cond delay="500"/>
                            </p:stCondLst>
                            <p:childTnLst>
                              <p:par>
                                <p:cTn id="23" presetID="1" presetClass="entr" presetSubtype="0" fill="hold" grpId="0" nodeType="afterEffect">
                                  <p:stCondLst>
                                    <p:cond delay="0"/>
                                  </p:stCondLst>
                                  <p:iterate type="lt">
                                    <p:tmAbs val="100"/>
                                  </p:iterate>
                                  <p:childTnLst>
                                    <p:set>
                                      <p:cBhvr>
                                        <p:cTn id="24" dur="1" fill="hold">
                                          <p:stCondLst>
                                            <p:cond delay="0"/>
                                          </p:stCondLst>
                                        </p:cTn>
                                        <p:tgtEl>
                                          <p:spTgt spid="1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49" presetClass="entr" presetSubtype="0" decel="100000" fill="hold" grpId="0" nodeType="clickEffect">
                                  <p:stCondLst>
                                    <p:cond delay="0"/>
                                  </p:stCondLst>
                                  <p:childTnLst>
                                    <p:set>
                                      <p:cBhvr>
                                        <p:cTn id="28" dur="1" fill="hold">
                                          <p:stCondLst>
                                            <p:cond delay="0"/>
                                          </p:stCondLst>
                                        </p:cTn>
                                        <p:tgtEl>
                                          <p:spTgt spid="16"/>
                                        </p:tgtEl>
                                        <p:attrNameLst>
                                          <p:attrName>style.visibility</p:attrName>
                                        </p:attrNameLst>
                                      </p:cBhvr>
                                      <p:to>
                                        <p:strVal val="visible"/>
                                      </p:to>
                                    </p:set>
                                    <p:anim calcmode="lin" valueType="num">
                                      <p:cBhvr>
                                        <p:cTn id="29" dur="500" fill="hold"/>
                                        <p:tgtEl>
                                          <p:spTgt spid="16"/>
                                        </p:tgtEl>
                                        <p:attrNameLst>
                                          <p:attrName>ppt_w</p:attrName>
                                        </p:attrNameLst>
                                      </p:cBhvr>
                                      <p:tavLst>
                                        <p:tav tm="0">
                                          <p:val>
                                            <p:fltVal val="0"/>
                                          </p:val>
                                        </p:tav>
                                        <p:tav tm="100000">
                                          <p:val>
                                            <p:strVal val="#ppt_w"/>
                                          </p:val>
                                        </p:tav>
                                      </p:tavLst>
                                    </p:anim>
                                    <p:anim calcmode="lin" valueType="num">
                                      <p:cBhvr>
                                        <p:cTn id="30" dur="500" fill="hold"/>
                                        <p:tgtEl>
                                          <p:spTgt spid="16"/>
                                        </p:tgtEl>
                                        <p:attrNameLst>
                                          <p:attrName>ppt_h</p:attrName>
                                        </p:attrNameLst>
                                      </p:cBhvr>
                                      <p:tavLst>
                                        <p:tav tm="0">
                                          <p:val>
                                            <p:fltVal val="0"/>
                                          </p:val>
                                        </p:tav>
                                        <p:tav tm="100000">
                                          <p:val>
                                            <p:strVal val="#ppt_h"/>
                                          </p:val>
                                        </p:tav>
                                      </p:tavLst>
                                    </p:anim>
                                    <p:anim calcmode="lin" valueType="num">
                                      <p:cBhvr>
                                        <p:cTn id="31" dur="500" fill="hold"/>
                                        <p:tgtEl>
                                          <p:spTgt spid="16"/>
                                        </p:tgtEl>
                                        <p:attrNameLst>
                                          <p:attrName>style.rotation</p:attrName>
                                        </p:attrNameLst>
                                      </p:cBhvr>
                                      <p:tavLst>
                                        <p:tav tm="0">
                                          <p:val>
                                            <p:fltVal val="360"/>
                                          </p:val>
                                        </p:tav>
                                        <p:tav tm="100000">
                                          <p:val>
                                            <p:fltVal val="0"/>
                                          </p:val>
                                        </p:tav>
                                      </p:tavLst>
                                    </p:anim>
                                    <p:animEffect transition="in" filter="fade">
                                      <p:cBhvr>
                                        <p:cTn id="32" dur="500"/>
                                        <p:tgtEl>
                                          <p:spTgt spid="16"/>
                                        </p:tgtEl>
                                      </p:cBhvr>
                                    </p:animEffect>
                                  </p:childTnLst>
                                </p:cTn>
                              </p:par>
                            </p:childTnLst>
                          </p:cTn>
                        </p:par>
                        <p:par>
                          <p:cTn id="33" fill="hold">
                            <p:stCondLst>
                              <p:cond delay="500"/>
                            </p:stCondLst>
                            <p:childTnLst>
                              <p:par>
                                <p:cTn id="34" presetID="1" presetClass="entr" presetSubtype="0" fill="hold" grpId="0" nodeType="afterEffect">
                                  <p:stCondLst>
                                    <p:cond delay="0"/>
                                  </p:stCondLst>
                                  <p:iterate type="lt">
                                    <p:tmAbs val="100"/>
                                  </p:iterate>
                                  <p:childTnLst>
                                    <p:set>
                                      <p:cBhvr>
                                        <p:cTn id="35" dur="1" fill="hold">
                                          <p:stCondLst>
                                            <p:cond delay="0"/>
                                          </p:stCondLst>
                                        </p:cTn>
                                        <p:tgtEl>
                                          <p:spTgt spid="17"/>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49" presetClass="entr" presetSubtype="0" decel="100000" fill="hold" grpId="0" nodeType="clickEffect">
                                  <p:stCondLst>
                                    <p:cond delay="0"/>
                                  </p:stCondLst>
                                  <p:childTnLst>
                                    <p:set>
                                      <p:cBhvr>
                                        <p:cTn id="39" dur="1" fill="hold">
                                          <p:stCondLst>
                                            <p:cond delay="0"/>
                                          </p:stCondLst>
                                        </p:cTn>
                                        <p:tgtEl>
                                          <p:spTgt spid="18"/>
                                        </p:tgtEl>
                                        <p:attrNameLst>
                                          <p:attrName>style.visibility</p:attrName>
                                        </p:attrNameLst>
                                      </p:cBhvr>
                                      <p:to>
                                        <p:strVal val="visible"/>
                                      </p:to>
                                    </p:set>
                                    <p:anim calcmode="lin" valueType="num">
                                      <p:cBhvr>
                                        <p:cTn id="40" dur="500" fill="hold"/>
                                        <p:tgtEl>
                                          <p:spTgt spid="18"/>
                                        </p:tgtEl>
                                        <p:attrNameLst>
                                          <p:attrName>ppt_w</p:attrName>
                                        </p:attrNameLst>
                                      </p:cBhvr>
                                      <p:tavLst>
                                        <p:tav tm="0">
                                          <p:val>
                                            <p:fltVal val="0"/>
                                          </p:val>
                                        </p:tav>
                                        <p:tav tm="100000">
                                          <p:val>
                                            <p:strVal val="#ppt_w"/>
                                          </p:val>
                                        </p:tav>
                                      </p:tavLst>
                                    </p:anim>
                                    <p:anim calcmode="lin" valueType="num">
                                      <p:cBhvr>
                                        <p:cTn id="41" dur="500" fill="hold"/>
                                        <p:tgtEl>
                                          <p:spTgt spid="18"/>
                                        </p:tgtEl>
                                        <p:attrNameLst>
                                          <p:attrName>ppt_h</p:attrName>
                                        </p:attrNameLst>
                                      </p:cBhvr>
                                      <p:tavLst>
                                        <p:tav tm="0">
                                          <p:val>
                                            <p:fltVal val="0"/>
                                          </p:val>
                                        </p:tav>
                                        <p:tav tm="100000">
                                          <p:val>
                                            <p:strVal val="#ppt_h"/>
                                          </p:val>
                                        </p:tav>
                                      </p:tavLst>
                                    </p:anim>
                                    <p:anim calcmode="lin" valueType="num">
                                      <p:cBhvr>
                                        <p:cTn id="42" dur="500" fill="hold"/>
                                        <p:tgtEl>
                                          <p:spTgt spid="18"/>
                                        </p:tgtEl>
                                        <p:attrNameLst>
                                          <p:attrName>style.rotation</p:attrName>
                                        </p:attrNameLst>
                                      </p:cBhvr>
                                      <p:tavLst>
                                        <p:tav tm="0">
                                          <p:val>
                                            <p:fltVal val="360"/>
                                          </p:val>
                                        </p:tav>
                                        <p:tav tm="100000">
                                          <p:val>
                                            <p:fltVal val="0"/>
                                          </p:val>
                                        </p:tav>
                                      </p:tavLst>
                                    </p:anim>
                                    <p:animEffect transition="in" filter="fade">
                                      <p:cBhvr>
                                        <p:cTn id="43" dur="500"/>
                                        <p:tgtEl>
                                          <p:spTgt spid="18"/>
                                        </p:tgtEl>
                                      </p:cBhvr>
                                    </p:animEffect>
                                  </p:childTnLst>
                                </p:cTn>
                              </p:par>
                            </p:childTnLst>
                          </p:cTn>
                        </p:par>
                        <p:par>
                          <p:cTn id="44" fill="hold">
                            <p:stCondLst>
                              <p:cond delay="500"/>
                            </p:stCondLst>
                            <p:childTnLst>
                              <p:par>
                                <p:cTn id="45" presetID="1" presetClass="entr" presetSubtype="0" fill="hold" grpId="0" nodeType="afterEffect">
                                  <p:stCondLst>
                                    <p:cond delay="0"/>
                                  </p:stCondLst>
                                  <p:iterate type="lt">
                                    <p:tmAbs val="100"/>
                                  </p:iterate>
                                  <p:childTnLst>
                                    <p:set>
                                      <p:cBhvr>
                                        <p:cTn id="4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ldLvl="0" animBg="1"/>
      <p:bldP spid="12" grpId="0"/>
      <p:bldP spid="14" grpId="0" bldLvl="0" animBg="1"/>
      <p:bldP spid="15" grpId="0"/>
      <p:bldP spid="16" grpId="0" bldLvl="0" animBg="1"/>
      <p:bldP spid="17" grpId="0"/>
      <p:bldP spid="18" grpId="0" bldLvl="0" animBg="1"/>
      <p:bldP spid="19" grpId="0"/>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04800" y="749300"/>
            <a:ext cx="6192344" cy="400110"/>
            <a:chOff x="424117" y="898245"/>
            <a:chExt cx="6192344" cy="400110"/>
          </a:xfrm>
        </p:grpSpPr>
        <p:sp>
          <p:nvSpPr>
            <p:cNvPr id="2" name="平行四边形 1"/>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p:cNvSpPr txBox="1"/>
            <p:nvPr/>
          </p:nvSpPr>
          <p:spPr>
            <a:xfrm>
              <a:off x="1052423" y="898245"/>
              <a:ext cx="5564038" cy="400110"/>
            </a:xfrm>
            <a:prstGeom prst="rect">
              <a:avLst/>
            </a:prstGeom>
            <a:noFill/>
          </p:spPr>
          <p:txBody>
            <a:bodyPr wrap="square" rtlCol="0">
              <a:spAutoFit/>
            </a:bodyPr>
            <a:lstStyle/>
            <a:p>
              <a:r>
                <a:rPr lang="zh-CN" altLang="en-US" sz="2000" b="1" dirty="0"/>
                <a:t>共享式以太网的争用期</a:t>
              </a:r>
              <a:endParaRPr lang="en-US" altLang="zh-CN" sz="2000" b="1" dirty="0"/>
            </a:p>
          </p:txBody>
        </p:sp>
      </p:grpSp>
      <p:sp>
        <p:nvSpPr>
          <p:cNvPr id="76" name="矩形 75"/>
          <p:cNvSpPr/>
          <p:nvPr/>
        </p:nvSpPr>
        <p:spPr>
          <a:xfrm>
            <a:off x="1056633" y="1335374"/>
            <a:ext cx="256976" cy="2569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mc:Choice xmlns:a14="http://schemas.microsoft.com/office/drawing/2010/main" Requires="a14">
          <p:sp>
            <p:nvSpPr>
              <p:cNvPr id="77" name="íşlïḍè"/>
              <p:cNvSpPr txBox="1"/>
              <p:nvPr/>
            </p:nvSpPr>
            <p:spPr>
              <a:xfrm>
                <a:off x="1373861" y="1281053"/>
                <a:ext cx="10684378" cy="400110"/>
              </a:xfrm>
              <a:prstGeom prst="rect">
                <a:avLst/>
              </a:prstGeom>
              <a:noFill/>
            </p:spPr>
            <p:txBody>
              <a:bodyPr wrap="square" lIns="91440" tIns="45720" rIns="91440" bIns="45720" anchor="ctr">
                <a:noAutofit/>
              </a:bodyPr>
              <a:lstStyle/>
              <a:p>
                <a14:m>
                  <m:oMath xmlns:m="http://schemas.openxmlformats.org/officeDocument/2006/math">
                    <m:r>
                      <a:rPr lang="en-US" altLang="zh-CN" b="1" i="1" dirty="0" smtClean="0">
                        <a:latin typeface="Cambria Math" panose="02040503050406030204" pitchFamily="18" charset="0"/>
                      </a:rPr>
                      <m:t>𝟏𝟎</m:t>
                    </m:r>
                    <m:r>
                      <a:rPr lang="en-US" altLang="zh-CN" b="1" i="1" dirty="0" smtClean="0">
                        <a:latin typeface="Cambria Math" panose="02040503050406030204" pitchFamily="18" charset="0"/>
                      </a:rPr>
                      <m:t>𝑴𝒃</m:t>
                    </m:r>
                    <m:r>
                      <a:rPr lang="en-US" altLang="zh-CN" b="1" i="1" dirty="0" smtClean="0">
                        <a:latin typeface="Cambria Math" panose="02040503050406030204" pitchFamily="18" charset="0"/>
                      </a:rPr>
                      <m:t>/</m:t>
                    </m:r>
                    <m:r>
                      <a:rPr lang="en-US" altLang="zh-CN" b="1" i="1" dirty="0" smtClean="0">
                        <a:latin typeface="Cambria Math" panose="02040503050406030204" pitchFamily="18" charset="0"/>
                      </a:rPr>
                      <m:t>𝒔</m:t>
                    </m:r>
                  </m:oMath>
                </a14:m>
                <a:r>
                  <a:rPr lang="zh-CN" altLang="en-US" b="1" dirty="0">
                    <a:latin typeface="Arial Narrow" panose="020B0606020202030204" charset="0"/>
                  </a:rPr>
                  <a:t>共享总线以太网（传统以太网）规定：</a:t>
                </a:r>
                <a:r>
                  <a:rPr lang="zh-CN" altLang="en-US" b="1" dirty="0">
                    <a:solidFill>
                      <a:schemeClr val="accent1">
                        <a:lumMod val="75000"/>
                      </a:schemeClr>
                    </a:solidFill>
                    <a:latin typeface="Arial Narrow" panose="020B0606020202030204" charset="0"/>
                  </a:rPr>
                  <a:t>争用期</a:t>
                </a:r>
                <a14:m>
                  <m:oMath xmlns:m="http://schemas.openxmlformats.org/officeDocument/2006/math">
                    <m:r>
                      <a:rPr lang="en-US" altLang="zh-CN" b="1" i="1" dirty="0">
                        <a:solidFill>
                          <a:schemeClr val="accent1">
                            <a:lumMod val="75000"/>
                          </a:schemeClr>
                        </a:solidFill>
                        <a:latin typeface="Cambria Math" panose="02040503050406030204" pitchFamily="18" charset="0"/>
                      </a:rPr>
                      <m:t>𝟐</m:t>
                    </m:r>
                    <m:r>
                      <a:rPr lang="el-GR" altLang="zh-CN" b="1" i="1" dirty="0">
                        <a:solidFill>
                          <a:schemeClr val="accent1">
                            <a:lumMod val="75000"/>
                          </a:schemeClr>
                        </a:solidFill>
                        <a:latin typeface="Cambria Math" panose="02040503050406030204" pitchFamily="18" charset="0"/>
                      </a:rPr>
                      <m:t>𝝉</m:t>
                    </m:r>
                    <m:r>
                      <a:rPr lang="el-GR" altLang="zh-CN" b="1" i="1" dirty="0">
                        <a:solidFill>
                          <a:schemeClr val="accent1">
                            <a:lumMod val="75000"/>
                          </a:schemeClr>
                        </a:solidFill>
                        <a:latin typeface="Cambria Math" panose="02040503050406030204" pitchFamily="18" charset="0"/>
                      </a:rPr>
                      <m:t> </m:t>
                    </m:r>
                  </m:oMath>
                </a14:m>
                <a:r>
                  <a:rPr lang="zh-CN" altLang="en-US" b="1" dirty="0">
                    <a:solidFill>
                      <a:schemeClr val="accent1">
                        <a:lumMod val="75000"/>
                      </a:schemeClr>
                    </a:solidFill>
                    <a:latin typeface="Arial Narrow" panose="020B0606020202030204" charset="0"/>
                  </a:rPr>
                  <a:t>的值为</a:t>
                </a:r>
                <a14:m>
                  <m:oMath xmlns:m="http://schemas.openxmlformats.org/officeDocument/2006/math">
                    <m:r>
                      <a:rPr lang="en-US" altLang="zh-CN" b="1" i="1" dirty="0" smtClean="0">
                        <a:solidFill>
                          <a:schemeClr val="accent1">
                            <a:lumMod val="75000"/>
                          </a:schemeClr>
                        </a:solidFill>
                        <a:latin typeface="Cambria Math" panose="02040503050406030204" pitchFamily="18" charset="0"/>
                      </a:rPr>
                      <m:t>𝟓𝟏𝟐</m:t>
                    </m:r>
                  </m:oMath>
                </a14:m>
                <a:r>
                  <a:rPr lang="zh-CN" altLang="en-US" b="1" dirty="0">
                    <a:solidFill>
                      <a:schemeClr val="accent1">
                        <a:lumMod val="75000"/>
                      </a:schemeClr>
                    </a:solidFill>
                    <a:latin typeface="Arial Narrow" panose="020B0606020202030204" charset="0"/>
                  </a:rPr>
                  <a:t>比特的发送时间</a:t>
                </a:r>
                <a:r>
                  <a:rPr lang="zh-CN" altLang="en-US" b="1" dirty="0">
                    <a:latin typeface="Arial Narrow" panose="020B0606020202030204" charset="0"/>
                  </a:rPr>
                  <a:t>，即</a:t>
                </a:r>
                <a14:m>
                  <m:oMath xmlns:m="http://schemas.openxmlformats.org/officeDocument/2006/math">
                    <m:r>
                      <a:rPr lang="en-US" altLang="zh-CN" b="1" i="1" dirty="0" smtClean="0">
                        <a:latin typeface="Cambria Math" panose="02040503050406030204" pitchFamily="18" charset="0"/>
                      </a:rPr>
                      <m:t>𝟓𝟏</m:t>
                    </m:r>
                    <m:r>
                      <a:rPr lang="en-US" altLang="zh-CN" b="1" i="1" dirty="0" smtClean="0">
                        <a:latin typeface="Cambria Math" panose="02040503050406030204" pitchFamily="18" charset="0"/>
                      </a:rPr>
                      <m:t>.</m:t>
                    </m:r>
                    <m:r>
                      <a:rPr lang="en-US" altLang="zh-CN" b="1" i="1" dirty="0" smtClean="0">
                        <a:latin typeface="Cambria Math" panose="02040503050406030204" pitchFamily="18" charset="0"/>
                      </a:rPr>
                      <m:t>𝟐</m:t>
                    </m:r>
                    <m:r>
                      <a:rPr lang="zh-CN" altLang="en-US" b="1" i="1" dirty="0" smtClean="0">
                        <a:latin typeface="Cambria Math" panose="02040503050406030204" pitchFamily="18" charset="0"/>
                      </a:rPr>
                      <m:t>𝝁</m:t>
                    </m:r>
                    <m:r>
                      <m:rPr>
                        <m:sty m:val="p"/>
                      </m:rPr>
                      <a:rPr lang="en-US" altLang="zh-CN" b="1" i="1" dirty="0">
                        <a:latin typeface="Cambria Math" panose="02040503050406030204" pitchFamily="18" charset="0"/>
                      </a:rPr>
                      <m:t>s</m:t>
                    </m:r>
                    <m:r>
                      <a:rPr lang="el-GR" altLang="zh-CN" b="1" i="1" dirty="0" smtClean="0">
                        <a:latin typeface="Cambria Math" panose="02040503050406030204" pitchFamily="18" charset="0"/>
                      </a:rPr>
                      <m:t> </m:t>
                    </m:r>
                  </m:oMath>
                </a14:m>
                <a:r>
                  <a:rPr lang="zh-CN" altLang="en-US" b="1" dirty="0">
                    <a:latin typeface="Arial Narrow" panose="020B0606020202030204" charset="0"/>
                  </a:rPr>
                  <a:t>。</a:t>
                </a:r>
                <a:endParaRPr lang="zh-CN" altLang="en-US" b="1" dirty="0">
                  <a:latin typeface="Arial Narrow" panose="020B0606020202030204" charset="0"/>
                </a:endParaRPr>
              </a:p>
            </p:txBody>
          </p:sp>
        </mc:Choice>
        <mc:Fallback>
          <p:sp>
            <p:nvSpPr>
              <p:cNvPr id="77" name="íşlïḍè"/>
              <p:cNvSpPr txBox="1">
                <a:spLocks noRot="1" noChangeAspect="1" noMove="1" noResize="1" noEditPoints="1" noAdjustHandles="1" noChangeArrowheads="1" noChangeShapeType="1" noTextEdit="1"/>
              </p:cNvSpPr>
              <p:nvPr/>
            </p:nvSpPr>
            <p:spPr>
              <a:xfrm>
                <a:off x="1373861" y="1281053"/>
                <a:ext cx="10684378" cy="400110"/>
              </a:xfrm>
              <a:prstGeom prst="rect">
                <a:avLst/>
              </a:prstGeom>
              <a:blipFill rotWithShape="1">
                <a:blip r:embed="rId1"/>
                <a:stretch>
                  <a:fillRect l="-3" t="-64" r="2" b="79"/>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 name="文本框 4"/>
              <p:cNvSpPr txBox="1"/>
              <p:nvPr/>
            </p:nvSpPr>
            <p:spPr>
              <a:xfrm>
                <a:off x="1373861" y="1805951"/>
                <a:ext cx="5907419" cy="676852"/>
              </a:xfrm>
              <a:prstGeom prst="rect">
                <a:avLst/>
              </a:prstGeom>
              <a:noFill/>
            </p:spPr>
            <p:txBody>
              <a:bodyPr wrap="square" rtlCol="0">
                <a:spAutoFit/>
              </a:bodyPr>
              <a:lstStyle/>
              <a:p>
                <a:r>
                  <a:rPr lang="zh-CN" altLang="en-US" b="1" dirty="0">
                    <a:latin typeface="Arial Narrow" panose="020B0606020202030204" charset="0"/>
                  </a:rPr>
                  <a:t>争用期</a:t>
                </a:r>
                <a14:m>
                  <m:oMath xmlns:m="http://schemas.openxmlformats.org/officeDocument/2006/math">
                    <m:r>
                      <a:rPr lang="en-US" altLang="zh-CN" sz="2400" b="1" i="1" dirty="0">
                        <a:latin typeface="Cambria Math" panose="02040503050406030204" pitchFamily="18" charset="0"/>
                      </a:rPr>
                      <m:t>𝟐</m:t>
                    </m:r>
                    <m:r>
                      <a:rPr lang="el-GR" altLang="zh-CN" sz="2400" b="1" i="1" dirty="0" smtClean="0">
                        <a:latin typeface="Cambria Math" panose="02040503050406030204" pitchFamily="18" charset="0"/>
                      </a:rPr>
                      <m:t>𝝉</m:t>
                    </m:r>
                    <m:r>
                      <a:rPr lang="el-GR" altLang="zh-CN" sz="2400" b="1" i="1" dirty="0" smtClean="0">
                        <a:latin typeface="Cambria Math" panose="02040503050406030204" pitchFamily="18" charset="0"/>
                        <a:ea typeface="Cambria Math" panose="02040503050406030204" pitchFamily="18" charset="0"/>
                      </a:rPr>
                      <m:t>=</m:t>
                    </m:r>
                    <m:f>
                      <m:fPr>
                        <m:ctrlPr>
                          <a:rPr lang="el-GR" altLang="zh-CN" sz="2400" b="1" i="1" dirty="0" smtClean="0">
                            <a:latin typeface="Cambria Math" panose="02040503050406030204" pitchFamily="18" charset="0"/>
                            <a:ea typeface="Cambria Math" panose="02040503050406030204" pitchFamily="18" charset="0"/>
                          </a:rPr>
                        </m:ctrlPr>
                      </m:fPr>
                      <m:num>
                        <m:r>
                          <a:rPr lang="en-US" altLang="zh-CN" sz="2400" b="1" i="1" dirty="0" smtClean="0">
                            <a:latin typeface="Cambria Math" panose="02040503050406030204" pitchFamily="18" charset="0"/>
                            <a:ea typeface="Cambria Math" panose="02040503050406030204" pitchFamily="18" charset="0"/>
                          </a:rPr>
                          <m:t>𝟓𝟏𝟐</m:t>
                        </m:r>
                        <m:r>
                          <a:rPr lang="en-US" altLang="zh-CN" sz="2400" b="1" i="1" dirty="0" smtClean="0">
                            <a:latin typeface="Cambria Math" panose="02040503050406030204" pitchFamily="18" charset="0"/>
                            <a:ea typeface="Cambria Math" panose="02040503050406030204" pitchFamily="18" charset="0"/>
                          </a:rPr>
                          <m:t> </m:t>
                        </m:r>
                        <m:r>
                          <a:rPr lang="en-US" altLang="zh-CN" sz="2400" b="1" i="1" dirty="0" smtClean="0">
                            <a:latin typeface="Cambria Math" panose="02040503050406030204" pitchFamily="18" charset="0"/>
                            <a:ea typeface="Cambria Math" panose="02040503050406030204" pitchFamily="18" charset="0"/>
                          </a:rPr>
                          <m:t>𝒃</m:t>
                        </m:r>
                      </m:num>
                      <m:den>
                        <m:r>
                          <a:rPr lang="en-US" altLang="zh-CN" sz="2400" b="1" i="1" dirty="0" smtClean="0">
                            <a:latin typeface="Cambria Math" panose="02040503050406030204" pitchFamily="18" charset="0"/>
                            <a:ea typeface="Cambria Math" panose="02040503050406030204" pitchFamily="18" charset="0"/>
                          </a:rPr>
                          <m:t>𝟏𝟎</m:t>
                        </m:r>
                        <m:r>
                          <a:rPr lang="en-US" altLang="zh-CN" sz="2400" b="1" i="1" dirty="0" smtClean="0">
                            <a:latin typeface="Cambria Math" panose="02040503050406030204" pitchFamily="18" charset="0"/>
                            <a:ea typeface="Cambria Math" panose="02040503050406030204" pitchFamily="18" charset="0"/>
                          </a:rPr>
                          <m:t> </m:t>
                        </m:r>
                        <m:r>
                          <a:rPr lang="en-US" altLang="zh-CN" sz="2400" b="1" i="1" dirty="0" smtClean="0">
                            <a:latin typeface="Cambria Math" panose="02040503050406030204" pitchFamily="18" charset="0"/>
                            <a:ea typeface="Cambria Math" panose="02040503050406030204" pitchFamily="18" charset="0"/>
                          </a:rPr>
                          <m:t>𝑴𝒃</m:t>
                        </m:r>
                        <m:r>
                          <a:rPr lang="en-US" altLang="zh-CN" sz="2400" b="1" i="1" dirty="0" smtClean="0">
                            <a:latin typeface="Cambria Math" panose="02040503050406030204" pitchFamily="18" charset="0"/>
                            <a:ea typeface="Cambria Math" panose="02040503050406030204" pitchFamily="18" charset="0"/>
                          </a:rPr>
                          <m:t>/</m:t>
                        </m:r>
                        <m:r>
                          <a:rPr lang="en-US" altLang="zh-CN" sz="2400" b="1" i="1" dirty="0" smtClean="0">
                            <a:latin typeface="Cambria Math" panose="02040503050406030204" pitchFamily="18" charset="0"/>
                            <a:ea typeface="Cambria Math" panose="02040503050406030204" pitchFamily="18" charset="0"/>
                          </a:rPr>
                          <m:t>𝒔</m:t>
                        </m:r>
                      </m:den>
                    </m:f>
                    <m:r>
                      <a:rPr lang="el-GR" altLang="zh-CN" sz="2400" b="1" i="1" dirty="0" smtClean="0">
                        <a:latin typeface="Cambria Math" panose="02040503050406030204" pitchFamily="18" charset="0"/>
                        <a:ea typeface="Cambria Math" panose="02040503050406030204" pitchFamily="18" charset="0"/>
                      </a:rPr>
                      <m:t>=</m:t>
                    </m:r>
                    <m:f>
                      <m:fPr>
                        <m:ctrlPr>
                          <a:rPr lang="el-GR" altLang="zh-CN" sz="2400" b="1" i="1" dirty="0" smtClean="0">
                            <a:latin typeface="Cambria Math" panose="02040503050406030204" pitchFamily="18" charset="0"/>
                            <a:ea typeface="Cambria Math" panose="02040503050406030204" pitchFamily="18" charset="0"/>
                          </a:rPr>
                        </m:ctrlPr>
                      </m:fPr>
                      <m:num>
                        <m:r>
                          <a:rPr lang="en-US" altLang="zh-CN" sz="2400" b="1" i="1" dirty="0" smtClean="0">
                            <a:latin typeface="Cambria Math" panose="02040503050406030204" pitchFamily="18" charset="0"/>
                            <a:ea typeface="Cambria Math" panose="02040503050406030204" pitchFamily="18" charset="0"/>
                          </a:rPr>
                          <m:t>𝟓𝟏𝟐</m:t>
                        </m:r>
                        <m:r>
                          <a:rPr lang="en-US" altLang="zh-CN" sz="2400" b="1" i="1" dirty="0" smtClean="0">
                            <a:latin typeface="Cambria Math" panose="02040503050406030204" pitchFamily="18" charset="0"/>
                            <a:ea typeface="Cambria Math" panose="02040503050406030204" pitchFamily="18" charset="0"/>
                          </a:rPr>
                          <m:t> </m:t>
                        </m:r>
                        <m:r>
                          <a:rPr lang="en-US" altLang="zh-CN" sz="2400" b="1" i="1" dirty="0" smtClean="0">
                            <a:latin typeface="Cambria Math" panose="02040503050406030204" pitchFamily="18" charset="0"/>
                            <a:ea typeface="Cambria Math" panose="02040503050406030204" pitchFamily="18" charset="0"/>
                          </a:rPr>
                          <m:t>𝒃</m:t>
                        </m:r>
                      </m:num>
                      <m:den>
                        <m:r>
                          <a:rPr lang="en-US" altLang="zh-CN" sz="2400" b="1" i="1" dirty="0" smtClean="0">
                            <a:latin typeface="Cambria Math" panose="02040503050406030204" pitchFamily="18" charset="0"/>
                            <a:ea typeface="Cambria Math" panose="02040503050406030204" pitchFamily="18" charset="0"/>
                          </a:rPr>
                          <m:t>𝟏𝟎</m:t>
                        </m:r>
                        <m:r>
                          <a:rPr lang="en-US" altLang="zh-CN" sz="2400" b="1" i="1" dirty="0" smtClean="0">
                            <a:latin typeface="Cambria Math" panose="02040503050406030204" pitchFamily="18" charset="0"/>
                            <a:ea typeface="Cambria Math" panose="02040503050406030204" pitchFamily="18" charset="0"/>
                          </a:rPr>
                          <m:t>×</m:t>
                        </m:r>
                        <m:sSup>
                          <m:sSupPr>
                            <m:ctrlPr>
                              <a:rPr lang="en-US" altLang="zh-CN" sz="2400" b="1" i="1" dirty="0" smtClean="0">
                                <a:latin typeface="Cambria Math" panose="02040503050406030204" pitchFamily="18" charset="0"/>
                                <a:ea typeface="Cambria Math" panose="02040503050406030204" pitchFamily="18" charset="0"/>
                              </a:rPr>
                            </m:ctrlPr>
                          </m:sSupPr>
                          <m:e>
                            <m:r>
                              <a:rPr lang="en-US" altLang="zh-CN" sz="2400" b="1" i="1" dirty="0" smtClean="0">
                                <a:latin typeface="Cambria Math" panose="02040503050406030204" pitchFamily="18" charset="0"/>
                                <a:ea typeface="Cambria Math" panose="02040503050406030204" pitchFamily="18" charset="0"/>
                              </a:rPr>
                              <m:t>𝟏𝟎</m:t>
                            </m:r>
                          </m:e>
                          <m:sup>
                            <m:r>
                              <a:rPr lang="en-US" altLang="zh-CN" sz="2400" b="1" i="1" dirty="0" smtClean="0">
                                <a:latin typeface="Cambria Math" panose="02040503050406030204" pitchFamily="18" charset="0"/>
                                <a:ea typeface="Cambria Math" panose="02040503050406030204" pitchFamily="18" charset="0"/>
                              </a:rPr>
                              <m:t>𝟔</m:t>
                            </m:r>
                          </m:sup>
                        </m:sSup>
                        <m:r>
                          <a:rPr lang="en-US" altLang="zh-CN" sz="2400" b="1" i="1" dirty="0" smtClean="0">
                            <a:latin typeface="Cambria Math" panose="02040503050406030204" pitchFamily="18" charset="0"/>
                            <a:ea typeface="Cambria Math" panose="02040503050406030204" pitchFamily="18" charset="0"/>
                          </a:rPr>
                          <m:t> </m:t>
                        </m:r>
                        <m:r>
                          <a:rPr lang="en-US" altLang="zh-CN" sz="2400" b="1" i="1" dirty="0" smtClean="0">
                            <a:latin typeface="Cambria Math" panose="02040503050406030204" pitchFamily="18" charset="0"/>
                            <a:ea typeface="Cambria Math" panose="02040503050406030204" pitchFamily="18" charset="0"/>
                          </a:rPr>
                          <m:t>𝒃</m:t>
                        </m:r>
                        <m:r>
                          <a:rPr lang="en-US" altLang="zh-CN" sz="2400" b="1" i="1" dirty="0" smtClean="0">
                            <a:latin typeface="Cambria Math" panose="02040503050406030204" pitchFamily="18" charset="0"/>
                            <a:ea typeface="Cambria Math" panose="02040503050406030204" pitchFamily="18" charset="0"/>
                          </a:rPr>
                          <m:t>/</m:t>
                        </m:r>
                        <m:r>
                          <a:rPr lang="en-US" altLang="zh-CN" sz="2400" b="1" i="1" dirty="0" smtClean="0">
                            <a:latin typeface="Cambria Math" panose="02040503050406030204" pitchFamily="18" charset="0"/>
                            <a:ea typeface="Cambria Math" panose="02040503050406030204" pitchFamily="18" charset="0"/>
                          </a:rPr>
                          <m:t>𝒔</m:t>
                        </m:r>
                      </m:den>
                    </m:f>
                    <m:r>
                      <a:rPr lang="el-GR" altLang="zh-CN" sz="2400" b="1" i="1" dirty="0" smtClean="0">
                        <a:latin typeface="Cambria Math" panose="02040503050406030204" pitchFamily="18" charset="0"/>
                        <a:ea typeface="Cambria Math" panose="02040503050406030204" pitchFamily="18" charset="0"/>
                      </a:rPr>
                      <m:t>=</m:t>
                    </m:r>
                    <m:r>
                      <a:rPr lang="en-US" altLang="zh-CN" sz="2400" b="1" i="1" dirty="0" smtClean="0">
                        <a:latin typeface="Cambria Math" panose="02040503050406030204" pitchFamily="18" charset="0"/>
                        <a:ea typeface="Cambria Math" panose="02040503050406030204" pitchFamily="18" charset="0"/>
                      </a:rPr>
                      <m:t>𝟓𝟏</m:t>
                    </m:r>
                    <m:r>
                      <a:rPr lang="en-US" altLang="zh-CN" sz="2400" b="1" i="1" dirty="0" smtClean="0">
                        <a:latin typeface="Cambria Math" panose="02040503050406030204" pitchFamily="18" charset="0"/>
                        <a:ea typeface="Cambria Math" panose="02040503050406030204" pitchFamily="18" charset="0"/>
                      </a:rPr>
                      <m:t>.</m:t>
                    </m:r>
                    <m:r>
                      <a:rPr lang="en-US" altLang="zh-CN" sz="2400" b="1" i="1" dirty="0" smtClean="0">
                        <a:latin typeface="Cambria Math" panose="02040503050406030204" pitchFamily="18" charset="0"/>
                        <a:ea typeface="Cambria Math" panose="02040503050406030204" pitchFamily="18" charset="0"/>
                      </a:rPr>
                      <m:t>𝟐</m:t>
                    </m:r>
                    <m:r>
                      <a:rPr lang="zh-CN" altLang="en-US" sz="2400" b="1" i="1" dirty="0" smtClean="0">
                        <a:latin typeface="Cambria Math" panose="02040503050406030204" pitchFamily="18" charset="0"/>
                        <a:ea typeface="Cambria Math" panose="02040503050406030204" pitchFamily="18" charset="0"/>
                      </a:rPr>
                      <m:t>𝝁</m:t>
                    </m:r>
                    <m:r>
                      <a:rPr lang="en-US" altLang="zh-CN" sz="2400" b="1" i="1" dirty="0" smtClean="0">
                        <a:latin typeface="Cambria Math" panose="02040503050406030204" pitchFamily="18" charset="0"/>
                        <a:ea typeface="Cambria Math" panose="02040503050406030204" pitchFamily="18" charset="0"/>
                      </a:rPr>
                      <m:t>𝒔</m:t>
                    </m:r>
                  </m:oMath>
                </a14:m>
                <a:endParaRPr lang="zh-CN" altLang="en-US" dirty="0"/>
              </a:p>
            </p:txBody>
          </p:sp>
        </mc:Choice>
        <mc:Fallback>
          <p:sp>
            <p:nvSpPr>
              <p:cNvPr id="5" name="文本框 4"/>
              <p:cNvSpPr txBox="1">
                <a:spLocks noRot="1" noChangeAspect="1" noMove="1" noResize="1" noEditPoints="1" noAdjustHandles="1" noChangeArrowheads="1" noChangeShapeType="1" noTextEdit="1"/>
              </p:cNvSpPr>
              <p:nvPr/>
            </p:nvSpPr>
            <p:spPr>
              <a:xfrm>
                <a:off x="1373861" y="1805951"/>
                <a:ext cx="5907419" cy="676852"/>
              </a:xfrm>
              <a:prstGeom prst="rect">
                <a:avLst/>
              </a:prstGeom>
              <a:blipFill rotWithShape="1">
                <a:blip r:embed="rId2"/>
                <a:stretch>
                  <a:fillRect l="-6" t="-2" r="6" b="87"/>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2" name="文本框 11"/>
              <p:cNvSpPr txBox="1"/>
              <p:nvPr/>
            </p:nvSpPr>
            <p:spPr>
              <a:xfrm>
                <a:off x="1373861" y="2826945"/>
                <a:ext cx="5907419" cy="629531"/>
              </a:xfrm>
              <a:prstGeom prst="rect">
                <a:avLst/>
              </a:prstGeom>
              <a:noFill/>
            </p:spPr>
            <p:txBody>
              <a:bodyPr wrap="square" rtlCol="0">
                <a:spAutoFit/>
              </a:bodyPr>
              <a:lstStyle/>
              <a:p>
                <a:r>
                  <a:rPr lang="zh-CN" altLang="en-US" b="1" dirty="0">
                    <a:latin typeface="Arial Narrow" panose="020B0606020202030204" charset="0"/>
                  </a:rPr>
                  <a:t>单程端到端传播时延</a:t>
                </a:r>
                <a14:m>
                  <m:oMath xmlns:m="http://schemas.openxmlformats.org/officeDocument/2006/math">
                    <m:r>
                      <a:rPr lang="el-GR" altLang="zh-CN" sz="2400" b="1" i="1" dirty="0" smtClean="0">
                        <a:latin typeface="Cambria Math" panose="02040503050406030204" pitchFamily="18" charset="0"/>
                      </a:rPr>
                      <m:t>𝝉</m:t>
                    </m:r>
                    <m:r>
                      <a:rPr lang="el-GR" altLang="zh-CN" sz="2400" b="1" i="1" dirty="0" smtClean="0">
                        <a:latin typeface="Cambria Math" panose="02040503050406030204" pitchFamily="18" charset="0"/>
                        <a:ea typeface="Cambria Math" panose="02040503050406030204" pitchFamily="18" charset="0"/>
                      </a:rPr>
                      <m:t>=</m:t>
                    </m:r>
                    <m:f>
                      <m:fPr>
                        <m:ctrlPr>
                          <a:rPr lang="el-GR" altLang="zh-CN" sz="2400" b="1" i="1" dirty="0" smtClean="0">
                            <a:latin typeface="Cambria Math" panose="02040503050406030204" pitchFamily="18" charset="0"/>
                            <a:ea typeface="Cambria Math" panose="02040503050406030204" pitchFamily="18" charset="0"/>
                          </a:rPr>
                        </m:ctrlPr>
                      </m:fPr>
                      <m:num>
                        <m:r>
                          <a:rPr lang="en-US" altLang="zh-CN" sz="2400" b="1" i="1" dirty="0" smtClean="0">
                            <a:latin typeface="Cambria Math" panose="02040503050406030204" pitchFamily="18" charset="0"/>
                            <a:ea typeface="Cambria Math" panose="02040503050406030204" pitchFamily="18" charset="0"/>
                          </a:rPr>
                          <m:t>𝟓𝟏</m:t>
                        </m:r>
                        <m:r>
                          <a:rPr lang="en-US" altLang="zh-CN" sz="2400" b="1" i="1" dirty="0" smtClean="0">
                            <a:latin typeface="Cambria Math" panose="02040503050406030204" pitchFamily="18" charset="0"/>
                            <a:ea typeface="Cambria Math" panose="02040503050406030204" pitchFamily="18" charset="0"/>
                          </a:rPr>
                          <m:t>.</m:t>
                        </m:r>
                        <m:r>
                          <a:rPr lang="en-US" altLang="zh-CN" sz="2400" b="1" i="1" dirty="0" smtClean="0">
                            <a:latin typeface="Cambria Math" panose="02040503050406030204" pitchFamily="18" charset="0"/>
                            <a:ea typeface="Cambria Math" panose="02040503050406030204" pitchFamily="18" charset="0"/>
                          </a:rPr>
                          <m:t>𝟐</m:t>
                        </m:r>
                        <m:r>
                          <a:rPr lang="en-US" altLang="zh-CN" sz="2400" b="1" i="1" dirty="0" smtClean="0">
                            <a:latin typeface="Cambria Math" panose="02040503050406030204" pitchFamily="18" charset="0"/>
                            <a:ea typeface="Cambria Math" panose="02040503050406030204" pitchFamily="18" charset="0"/>
                          </a:rPr>
                          <m:t> </m:t>
                        </m:r>
                        <m:r>
                          <a:rPr lang="zh-CN" altLang="en-US" sz="2400" b="1" i="1" dirty="0" smtClean="0">
                            <a:latin typeface="Cambria Math" panose="02040503050406030204" pitchFamily="18" charset="0"/>
                            <a:ea typeface="Cambria Math" panose="02040503050406030204" pitchFamily="18" charset="0"/>
                          </a:rPr>
                          <m:t>𝝁</m:t>
                        </m:r>
                        <m:r>
                          <a:rPr lang="en-US" altLang="zh-CN" sz="2400" b="1" i="1" dirty="0" smtClean="0">
                            <a:latin typeface="Cambria Math" panose="02040503050406030204" pitchFamily="18" charset="0"/>
                            <a:ea typeface="Cambria Math" panose="02040503050406030204" pitchFamily="18" charset="0"/>
                          </a:rPr>
                          <m:t>𝒔</m:t>
                        </m:r>
                      </m:num>
                      <m:den>
                        <m:r>
                          <a:rPr lang="en-US" altLang="zh-CN" sz="2400" b="1" i="1" dirty="0" smtClean="0">
                            <a:latin typeface="Cambria Math" panose="02040503050406030204" pitchFamily="18" charset="0"/>
                            <a:ea typeface="Cambria Math" panose="02040503050406030204" pitchFamily="18" charset="0"/>
                          </a:rPr>
                          <m:t>𝟐</m:t>
                        </m:r>
                      </m:den>
                    </m:f>
                    <m:r>
                      <a:rPr lang="el-GR" altLang="zh-CN" sz="2400" b="1" i="1" dirty="0" smtClean="0">
                        <a:latin typeface="Cambria Math" panose="02040503050406030204" pitchFamily="18" charset="0"/>
                        <a:ea typeface="Cambria Math" panose="02040503050406030204" pitchFamily="18" charset="0"/>
                      </a:rPr>
                      <m:t>=</m:t>
                    </m:r>
                    <m:r>
                      <a:rPr lang="en-US" altLang="zh-CN" sz="2400" b="1" i="1" dirty="0" smtClean="0">
                        <a:latin typeface="Cambria Math" panose="02040503050406030204" pitchFamily="18" charset="0"/>
                        <a:ea typeface="Cambria Math" panose="02040503050406030204" pitchFamily="18" charset="0"/>
                      </a:rPr>
                      <m:t>𝟐𝟓</m:t>
                    </m:r>
                    <m:r>
                      <a:rPr lang="en-US" altLang="zh-CN" sz="2400" b="1" i="1" dirty="0" smtClean="0">
                        <a:latin typeface="Cambria Math" panose="02040503050406030204" pitchFamily="18" charset="0"/>
                        <a:ea typeface="Cambria Math" panose="02040503050406030204" pitchFamily="18" charset="0"/>
                      </a:rPr>
                      <m:t>.</m:t>
                    </m:r>
                    <m:r>
                      <a:rPr lang="en-US" altLang="zh-CN" sz="2400" b="1" i="1" dirty="0" smtClean="0">
                        <a:latin typeface="Cambria Math" panose="02040503050406030204" pitchFamily="18" charset="0"/>
                        <a:ea typeface="Cambria Math" panose="02040503050406030204" pitchFamily="18" charset="0"/>
                      </a:rPr>
                      <m:t>𝟔</m:t>
                    </m:r>
                    <m:r>
                      <a:rPr lang="zh-CN" altLang="en-US" sz="2400" b="1" i="1" dirty="0">
                        <a:latin typeface="Cambria Math" panose="02040503050406030204" pitchFamily="18" charset="0"/>
                        <a:ea typeface="Cambria Math" panose="02040503050406030204" pitchFamily="18" charset="0"/>
                      </a:rPr>
                      <m:t>𝝁</m:t>
                    </m:r>
                    <m:r>
                      <a:rPr lang="en-US" altLang="zh-CN" sz="2400" b="1" i="1" dirty="0">
                        <a:latin typeface="Cambria Math" panose="02040503050406030204" pitchFamily="18" charset="0"/>
                        <a:ea typeface="Cambria Math" panose="02040503050406030204" pitchFamily="18" charset="0"/>
                      </a:rPr>
                      <m:t>𝒔</m:t>
                    </m:r>
                  </m:oMath>
                </a14:m>
                <a:endParaRPr lang="zh-CN" altLang="en-US" sz="2400" dirty="0"/>
              </a:p>
            </p:txBody>
          </p:sp>
        </mc:Choice>
        <mc:Fallback>
          <p:sp>
            <p:nvSpPr>
              <p:cNvPr id="12" name="文本框 11"/>
              <p:cNvSpPr txBox="1">
                <a:spLocks noRot="1" noChangeAspect="1" noMove="1" noResize="1" noEditPoints="1" noAdjustHandles="1" noChangeArrowheads="1" noChangeShapeType="1" noTextEdit="1"/>
              </p:cNvSpPr>
              <p:nvPr/>
            </p:nvSpPr>
            <p:spPr>
              <a:xfrm>
                <a:off x="1373861" y="2826945"/>
                <a:ext cx="5907419" cy="629531"/>
              </a:xfrm>
              <a:prstGeom prst="rect">
                <a:avLst/>
              </a:prstGeom>
              <a:blipFill rotWithShape="1">
                <a:blip r:embed="rId3"/>
                <a:stretch>
                  <a:fillRect l="-6" t="-89" r="6" b="27"/>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4" name="文本框 13"/>
              <p:cNvSpPr txBox="1"/>
              <p:nvPr/>
            </p:nvSpPr>
            <p:spPr>
              <a:xfrm>
                <a:off x="1373861" y="3800618"/>
                <a:ext cx="4480930" cy="470000"/>
              </a:xfrm>
              <a:prstGeom prst="rect">
                <a:avLst/>
              </a:prstGeom>
              <a:noFill/>
            </p:spPr>
            <p:txBody>
              <a:bodyPr wrap="square" rtlCol="0">
                <a:spAutoFit/>
              </a:bodyPr>
              <a:lstStyle/>
              <a:p>
                <a:r>
                  <a:rPr lang="zh-CN" altLang="en-US" b="1" dirty="0">
                    <a:latin typeface="Arial Narrow" panose="020B0606020202030204" charset="0"/>
                  </a:rPr>
                  <a:t>假设信号的传播速率为</a:t>
                </a:r>
                <a14:m>
                  <m:oMath xmlns:m="http://schemas.openxmlformats.org/officeDocument/2006/math">
                    <m:r>
                      <a:rPr lang="en-US" altLang="zh-CN" sz="2400" b="1" i="1" dirty="0" smtClean="0">
                        <a:latin typeface="Cambria Math" panose="02040503050406030204" pitchFamily="18" charset="0"/>
                      </a:rPr>
                      <m:t>𝟐</m:t>
                    </m:r>
                    <m:r>
                      <a:rPr lang="en-US" altLang="zh-CN" sz="2400" b="1" i="1" dirty="0" smtClean="0">
                        <a:latin typeface="Cambria Math" panose="02040503050406030204" pitchFamily="18" charset="0"/>
                        <a:ea typeface="Cambria Math" panose="02040503050406030204" pitchFamily="18" charset="0"/>
                      </a:rPr>
                      <m:t>×</m:t>
                    </m:r>
                    <m:sSup>
                      <m:sSupPr>
                        <m:ctrlPr>
                          <a:rPr lang="en-US" altLang="zh-CN" sz="2400" b="1" i="1" dirty="0" smtClean="0">
                            <a:latin typeface="Cambria Math" panose="02040503050406030204" pitchFamily="18" charset="0"/>
                            <a:ea typeface="Cambria Math" panose="02040503050406030204" pitchFamily="18" charset="0"/>
                          </a:rPr>
                        </m:ctrlPr>
                      </m:sSupPr>
                      <m:e>
                        <m:r>
                          <a:rPr lang="en-US" altLang="zh-CN" sz="2400" b="1" i="1" dirty="0" smtClean="0">
                            <a:latin typeface="Cambria Math" panose="02040503050406030204" pitchFamily="18" charset="0"/>
                            <a:ea typeface="Cambria Math" panose="02040503050406030204" pitchFamily="18" charset="0"/>
                          </a:rPr>
                          <m:t>𝟏𝟎</m:t>
                        </m:r>
                      </m:e>
                      <m:sup>
                        <m:r>
                          <a:rPr lang="en-US" altLang="zh-CN" sz="2400" b="1" i="1" dirty="0" smtClean="0">
                            <a:latin typeface="Cambria Math" panose="02040503050406030204" pitchFamily="18" charset="0"/>
                            <a:ea typeface="Cambria Math" panose="02040503050406030204" pitchFamily="18" charset="0"/>
                          </a:rPr>
                          <m:t>𝟖</m:t>
                        </m:r>
                      </m:sup>
                    </m:sSup>
                    <m:r>
                      <m:rPr>
                        <m:sty m:val="p"/>
                      </m:rPr>
                      <a:rPr lang="en-US" altLang="zh-CN" sz="2400" b="1" i="1" dirty="0">
                        <a:latin typeface="Cambria Math" panose="02040503050406030204" pitchFamily="18" charset="0"/>
                        <a:ea typeface="Cambria Math" panose="02040503050406030204" pitchFamily="18" charset="0"/>
                      </a:rPr>
                      <m:t>m</m:t>
                    </m:r>
                    <m:r>
                      <a:rPr lang="en-US" altLang="zh-CN" sz="2400" b="1" i="1" dirty="0" smtClean="0">
                        <a:latin typeface="Cambria Math" panose="02040503050406030204" pitchFamily="18" charset="0"/>
                        <a:ea typeface="Cambria Math" panose="02040503050406030204" pitchFamily="18" charset="0"/>
                      </a:rPr>
                      <m:t>/</m:t>
                    </m:r>
                    <m:r>
                      <a:rPr lang="en-US" altLang="zh-CN" sz="2400" b="1" i="1" dirty="0" smtClean="0">
                        <a:latin typeface="Cambria Math" panose="02040503050406030204" pitchFamily="18" charset="0"/>
                        <a:ea typeface="Cambria Math" panose="02040503050406030204" pitchFamily="18" charset="0"/>
                      </a:rPr>
                      <m:t>𝒔</m:t>
                    </m:r>
                  </m:oMath>
                </a14:m>
                <a:endParaRPr lang="zh-CN" altLang="en-US" sz="2400" dirty="0"/>
              </a:p>
            </p:txBody>
          </p:sp>
        </mc:Choice>
        <mc:Fallback>
          <p:sp>
            <p:nvSpPr>
              <p:cNvPr id="14" name="文本框 13"/>
              <p:cNvSpPr txBox="1">
                <a:spLocks noRot="1" noChangeAspect="1" noMove="1" noResize="1" noEditPoints="1" noAdjustHandles="1" noChangeArrowheads="1" noChangeShapeType="1" noTextEdit="1"/>
              </p:cNvSpPr>
              <p:nvPr/>
            </p:nvSpPr>
            <p:spPr>
              <a:xfrm>
                <a:off x="1373861" y="3800618"/>
                <a:ext cx="4480930" cy="470000"/>
              </a:xfrm>
              <a:prstGeom prst="rect">
                <a:avLst/>
              </a:prstGeom>
              <a:blipFill rotWithShape="1">
                <a:blip r:embed="rId4"/>
                <a:stretch>
                  <a:fillRect l="-8" t="-30" r="2" b="52"/>
                </a:stretch>
              </a:blipFill>
            </p:spPr>
            <p:txBody>
              <a:bodyPr/>
              <a:lstStyle/>
              <a:p>
                <a:r>
                  <a:rPr lang="zh-CN" altLang="en-US">
                    <a:noFill/>
                  </a:rPr>
                  <a:t> </a:t>
                </a:r>
              </a:p>
            </p:txBody>
          </p:sp>
        </mc:Fallback>
      </mc:AlternateContent>
      <p:grpSp>
        <p:nvGrpSpPr>
          <p:cNvPr id="6" name="组合 5"/>
          <p:cNvGrpSpPr/>
          <p:nvPr/>
        </p:nvGrpSpPr>
        <p:grpSpPr>
          <a:xfrm>
            <a:off x="1373861" y="4614761"/>
            <a:ext cx="6362358" cy="470000"/>
            <a:chOff x="1373861" y="4614761"/>
            <a:chExt cx="6362358" cy="470000"/>
          </a:xfrm>
        </p:grpSpPr>
        <mc:AlternateContent xmlns:mc="http://schemas.openxmlformats.org/markup-compatibility/2006">
          <mc:Choice xmlns:a14="http://schemas.microsoft.com/office/drawing/2010/main" Requires="a14">
            <p:sp>
              <p:nvSpPr>
                <p:cNvPr id="15" name="文本框 14"/>
                <p:cNvSpPr txBox="1"/>
                <p:nvPr/>
              </p:nvSpPr>
              <p:spPr>
                <a:xfrm>
                  <a:off x="1373861" y="4614761"/>
                  <a:ext cx="5013782" cy="470000"/>
                </a:xfrm>
                <a:prstGeom prst="rect">
                  <a:avLst/>
                </a:prstGeom>
                <a:noFill/>
              </p:spPr>
              <p:txBody>
                <a:bodyPr wrap="square" rtlCol="0">
                  <a:spAutoFit/>
                </a:bodyPr>
                <a:lstStyle/>
                <a:p>
                  <a:r>
                    <a:rPr lang="zh-CN" altLang="en-US" b="1" dirty="0">
                      <a:latin typeface="Arial Narrow" panose="020B0606020202030204" charset="0"/>
                    </a:rPr>
                    <a:t>则总线长度为</a:t>
                  </a:r>
                  <a14:m>
                    <m:oMath xmlns:m="http://schemas.openxmlformats.org/officeDocument/2006/math">
                      <m:r>
                        <a:rPr lang="en-US" altLang="zh-CN" sz="2400" b="1" i="1" dirty="0" smtClean="0">
                          <a:latin typeface="Cambria Math" panose="02040503050406030204" pitchFamily="18" charset="0"/>
                        </a:rPr>
                        <m:t>𝟐</m:t>
                      </m:r>
                      <m:r>
                        <a:rPr lang="en-US" altLang="zh-CN" sz="2400" b="1" i="1" dirty="0" smtClean="0">
                          <a:latin typeface="Cambria Math" panose="02040503050406030204" pitchFamily="18" charset="0"/>
                          <a:ea typeface="Cambria Math" panose="02040503050406030204" pitchFamily="18" charset="0"/>
                        </a:rPr>
                        <m:t>×</m:t>
                      </m:r>
                      <m:sSup>
                        <m:sSupPr>
                          <m:ctrlPr>
                            <a:rPr lang="en-US" altLang="zh-CN" sz="2400" b="1" i="1" dirty="0" smtClean="0">
                              <a:latin typeface="Cambria Math" panose="02040503050406030204" pitchFamily="18" charset="0"/>
                              <a:ea typeface="Cambria Math" panose="02040503050406030204" pitchFamily="18" charset="0"/>
                            </a:rPr>
                          </m:ctrlPr>
                        </m:sSupPr>
                        <m:e>
                          <m:r>
                            <a:rPr lang="en-US" altLang="zh-CN" sz="2400" b="1" i="1" dirty="0" smtClean="0">
                              <a:latin typeface="Cambria Math" panose="02040503050406030204" pitchFamily="18" charset="0"/>
                              <a:ea typeface="Cambria Math" panose="02040503050406030204" pitchFamily="18" charset="0"/>
                            </a:rPr>
                            <m:t>𝟏𝟎</m:t>
                          </m:r>
                        </m:e>
                        <m:sup>
                          <m:r>
                            <a:rPr lang="en-US" altLang="zh-CN" sz="2400" b="1" i="1" dirty="0" smtClean="0">
                              <a:latin typeface="Cambria Math" panose="02040503050406030204" pitchFamily="18" charset="0"/>
                              <a:ea typeface="Cambria Math" panose="02040503050406030204" pitchFamily="18" charset="0"/>
                            </a:rPr>
                            <m:t>𝟖</m:t>
                          </m:r>
                        </m:sup>
                      </m:sSup>
                      <m:r>
                        <a:rPr lang="en-US" altLang="zh-CN" sz="2400" b="1" i="1" dirty="0" smtClean="0">
                          <a:latin typeface="Cambria Math" panose="02040503050406030204" pitchFamily="18" charset="0"/>
                          <a:ea typeface="Cambria Math" panose="02040503050406030204" pitchFamily="18" charset="0"/>
                        </a:rPr>
                        <m:t>𝒎</m:t>
                      </m:r>
                      <m:r>
                        <a:rPr lang="en-US" altLang="zh-CN" sz="2400" b="1" i="1" dirty="0" smtClean="0">
                          <a:latin typeface="Cambria Math" panose="02040503050406030204" pitchFamily="18" charset="0"/>
                          <a:ea typeface="Cambria Math" panose="02040503050406030204" pitchFamily="18" charset="0"/>
                        </a:rPr>
                        <m:t>/</m:t>
                      </m:r>
                      <m:r>
                        <a:rPr lang="en-US" altLang="zh-CN" sz="2400" b="1" i="1" dirty="0" smtClean="0">
                          <a:latin typeface="Cambria Math" panose="02040503050406030204" pitchFamily="18" charset="0"/>
                          <a:ea typeface="Cambria Math" panose="02040503050406030204" pitchFamily="18" charset="0"/>
                        </a:rPr>
                        <m:t>𝒔</m:t>
                      </m:r>
                      <m:r>
                        <a:rPr lang="en-US" altLang="zh-CN" sz="2400" b="1" i="1" dirty="0" smtClean="0">
                          <a:latin typeface="Cambria Math" panose="02040503050406030204" pitchFamily="18" charset="0"/>
                          <a:ea typeface="Cambria Math" panose="02040503050406030204" pitchFamily="18" charset="0"/>
                        </a:rPr>
                        <m:t>   ×  </m:t>
                      </m:r>
                      <m:r>
                        <a:rPr lang="en-US" altLang="zh-CN" sz="2400" b="1" i="1" dirty="0" smtClean="0">
                          <a:latin typeface="Cambria Math" panose="02040503050406030204" pitchFamily="18" charset="0"/>
                          <a:ea typeface="Cambria Math" panose="02040503050406030204" pitchFamily="18" charset="0"/>
                        </a:rPr>
                        <m:t>𝟐𝟓</m:t>
                      </m:r>
                      <m:r>
                        <a:rPr lang="en-US" altLang="zh-CN" sz="2400" b="1" i="1" dirty="0" smtClean="0">
                          <a:latin typeface="Cambria Math" panose="02040503050406030204" pitchFamily="18" charset="0"/>
                          <a:ea typeface="Cambria Math" panose="02040503050406030204" pitchFamily="18" charset="0"/>
                        </a:rPr>
                        <m:t>.</m:t>
                      </m:r>
                      <m:r>
                        <a:rPr lang="en-US" altLang="zh-CN" sz="2400" b="1" i="1" dirty="0" smtClean="0">
                          <a:latin typeface="Cambria Math" panose="02040503050406030204" pitchFamily="18" charset="0"/>
                          <a:ea typeface="Cambria Math" panose="02040503050406030204" pitchFamily="18" charset="0"/>
                        </a:rPr>
                        <m:t>𝟔</m:t>
                      </m:r>
                      <m:r>
                        <a:rPr lang="zh-CN" altLang="en-US" sz="2400" b="1" i="1" dirty="0" smtClean="0">
                          <a:latin typeface="Cambria Math" panose="02040503050406030204" pitchFamily="18" charset="0"/>
                          <a:ea typeface="Cambria Math" panose="02040503050406030204" pitchFamily="18" charset="0"/>
                        </a:rPr>
                        <m:t>𝝁</m:t>
                      </m:r>
                      <m:r>
                        <a:rPr lang="en-US" altLang="zh-CN" sz="2400" b="1" i="1" dirty="0" smtClean="0">
                          <a:latin typeface="Cambria Math" panose="02040503050406030204" pitchFamily="18" charset="0"/>
                          <a:ea typeface="Cambria Math" panose="02040503050406030204" pitchFamily="18" charset="0"/>
                        </a:rPr>
                        <m:t>𝒔</m:t>
                      </m:r>
                    </m:oMath>
                  </a14:m>
                  <a:endParaRPr lang="zh-CN" altLang="en-US" sz="2400" dirty="0"/>
                </a:p>
              </p:txBody>
            </p:sp>
          </mc:Choice>
          <mc:Fallback>
            <p:sp>
              <p:nvSpPr>
                <p:cNvPr id="15" name="文本框 14"/>
                <p:cNvSpPr txBox="1">
                  <a:spLocks noRot="1" noChangeAspect="1" noMove="1" noResize="1" noEditPoints="1" noAdjustHandles="1" noChangeArrowheads="1" noChangeShapeType="1" noTextEdit="1"/>
                </p:cNvSpPr>
                <p:nvPr/>
              </p:nvSpPr>
              <p:spPr>
                <a:xfrm>
                  <a:off x="1373861" y="4614761"/>
                  <a:ext cx="5013782" cy="470000"/>
                </a:xfrm>
                <a:prstGeom prst="rect">
                  <a:avLst/>
                </a:prstGeom>
                <a:blipFill rotWithShape="1">
                  <a:blip r:embed="rId5"/>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6" name="文本框 15"/>
                <p:cNvSpPr txBox="1"/>
                <p:nvPr/>
              </p:nvSpPr>
              <p:spPr>
                <a:xfrm>
                  <a:off x="6150888" y="4614761"/>
                  <a:ext cx="1585331" cy="470000"/>
                </a:xfrm>
                <a:prstGeom prst="rect">
                  <a:avLst/>
                </a:prstGeom>
                <a:noFill/>
              </p:spPr>
              <p:txBody>
                <a:bodyPr wrap="square" rtlCol="0">
                  <a:spAutoFit/>
                </a:bodyPr>
                <a:lstStyle/>
                <a:p>
                  <a14:m>
                    <m:oMathPara xmlns:m="http://schemas.openxmlformats.org/officeDocument/2006/math">
                      <m:oMathParaPr>
                        <m:jc m:val="left"/>
                      </m:oMathParaPr>
                      <m:oMath xmlns:m="http://schemas.openxmlformats.org/officeDocument/2006/math">
                        <m:r>
                          <a:rPr lang="en-US" altLang="zh-CN" sz="2400" b="1" i="1" dirty="0" smtClean="0">
                            <a:latin typeface="Cambria Math" panose="02040503050406030204" pitchFamily="18" charset="0"/>
                            <a:ea typeface="Cambria Math" panose="02040503050406030204" pitchFamily="18" charset="0"/>
                          </a:rPr>
                          <m:t>=</m:t>
                        </m:r>
                        <m:r>
                          <a:rPr lang="en-US" altLang="zh-CN" sz="2400" b="1" i="1" dirty="0" smtClean="0">
                            <a:latin typeface="Cambria Math" panose="02040503050406030204" pitchFamily="18" charset="0"/>
                            <a:ea typeface="Cambria Math" panose="02040503050406030204" pitchFamily="18" charset="0"/>
                          </a:rPr>
                          <m:t>𝟓𝟏𝟐𝟎</m:t>
                        </m:r>
                        <m:r>
                          <a:rPr lang="en-US" altLang="zh-CN" sz="2400" b="1" i="1" dirty="0" smtClean="0">
                            <a:latin typeface="Cambria Math" panose="02040503050406030204" pitchFamily="18" charset="0"/>
                            <a:ea typeface="Cambria Math" panose="02040503050406030204" pitchFamily="18" charset="0"/>
                          </a:rPr>
                          <m:t>𝒎</m:t>
                        </m:r>
                      </m:oMath>
                    </m:oMathPara>
                  </a14:m>
                  <a:endParaRPr lang="zh-CN" altLang="en-US" sz="2400" dirty="0"/>
                </a:p>
              </p:txBody>
            </p:sp>
          </mc:Choice>
          <mc:Fallback>
            <p:sp>
              <p:nvSpPr>
                <p:cNvPr id="16" name="文本框 15"/>
                <p:cNvSpPr txBox="1">
                  <a:spLocks noRot="1" noChangeAspect="1" noMove="1" noResize="1" noEditPoints="1" noAdjustHandles="1" noChangeArrowheads="1" noChangeShapeType="1" noTextEdit="1"/>
                </p:cNvSpPr>
                <p:nvPr/>
              </p:nvSpPr>
              <p:spPr>
                <a:xfrm>
                  <a:off x="6150888" y="4614761"/>
                  <a:ext cx="1585331" cy="470000"/>
                </a:xfrm>
                <a:prstGeom prst="rect">
                  <a:avLst/>
                </a:prstGeom>
                <a:blipFill rotWithShape="1">
                  <a:blip r:embed="rId6"/>
                </a:blipFill>
              </p:spPr>
              <p:txBody>
                <a:bodyPr/>
                <a:lstStyle/>
                <a:p>
                  <a:r>
                    <a:rPr lang="zh-CN" altLang="en-US">
                      <a:noFill/>
                    </a:rPr>
                    <a:t> </a:t>
                  </a:r>
                </a:p>
              </p:txBody>
            </p:sp>
          </mc:Fallback>
        </mc:AlternateContent>
      </p:grpSp>
      <mc:AlternateContent xmlns:mc="http://schemas.openxmlformats.org/markup-compatibility/2006">
        <mc:Choice xmlns:a14="http://schemas.microsoft.com/office/drawing/2010/main" Requires="a14">
          <p:sp>
            <p:nvSpPr>
              <p:cNvPr id="7" name="对话气泡: 圆角矩形 6"/>
              <p:cNvSpPr/>
              <p:nvPr/>
            </p:nvSpPr>
            <p:spPr>
              <a:xfrm>
                <a:off x="7367826" y="1805950"/>
                <a:ext cx="4519374" cy="1325377"/>
              </a:xfrm>
              <a:prstGeom prst="wedgeRoundRectCallout">
                <a:avLst>
                  <a:gd name="adj1" fmla="val -61869"/>
                  <a:gd name="adj2" fmla="val -22711"/>
                  <a:gd name="adj3" fmla="val 16667"/>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r>
                  <a:rPr lang="zh-CN" altLang="en-US" b="1" dirty="0"/>
                  <a:t>除考虑了信号传播时延外，还考虑到网络中可能存在转发器所带来的时延以及产生碰撞时继续发送</a:t>
                </a:r>
                <a14:m>
                  <m:oMath xmlns:m="http://schemas.openxmlformats.org/officeDocument/2006/math">
                    <m:r>
                      <a:rPr lang="en-US" altLang="zh-CN" b="1" i="1" dirty="0" smtClean="0">
                        <a:latin typeface="Cambria Math" panose="02040503050406030204" pitchFamily="18" charset="0"/>
                      </a:rPr>
                      <m:t>𝟑𝟐</m:t>
                    </m:r>
                  </m:oMath>
                </a14:m>
                <a:r>
                  <a:rPr lang="zh-CN" altLang="en-US" b="1" dirty="0"/>
                  <a:t>比特或</a:t>
                </a:r>
                <a14:m>
                  <m:oMath xmlns:m="http://schemas.openxmlformats.org/officeDocument/2006/math">
                    <m:r>
                      <a:rPr lang="en-US" altLang="zh-CN" b="1" i="1" dirty="0" smtClean="0">
                        <a:latin typeface="Cambria Math" panose="02040503050406030204" pitchFamily="18" charset="0"/>
                      </a:rPr>
                      <m:t>𝟒𝟖</m:t>
                    </m:r>
                  </m:oMath>
                </a14:m>
                <a:r>
                  <a:rPr lang="zh-CN" altLang="en-US" b="1" dirty="0"/>
                  <a:t>比特人为干扰信号所持续的时间等。</a:t>
                </a:r>
                <a:endParaRPr lang="zh-CN" altLang="en-US" b="1" dirty="0"/>
              </a:p>
            </p:txBody>
          </p:sp>
        </mc:Choice>
        <mc:Fallback>
          <p:sp>
            <p:nvSpPr>
              <p:cNvPr id="7" name="对话气泡: 圆角矩形 6"/>
              <p:cNvSpPr>
                <a:spLocks noRot="1" noChangeAspect="1" noMove="1" noResize="1" noEditPoints="1" noAdjustHandles="1" noChangeArrowheads="1" noChangeShapeType="1" noTextEdit="1"/>
              </p:cNvSpPr>
              <p:nvPr/>
            </p:nvSpPr>
            <p:spPr>
              <a:xfrm>
                <a:off x="7367826" y="1805950"/>
                <a:ext cx="4519374" cy="1325377"/>
              </a:xfrm>
              <a:prstGeom prst="wedgeRoundRectCallout">
                <a:avLst>
                  <a:gd name="adj1" fmla="val -61869"/>
                  <a:gd name="adj2" fmla="val -22711"/>
                  <a:gd name="adj3" fmla="val 16667"/>
                </a:avLst>
              </a:prstGeom>
              <a:blipFill rotWithShape="1">
                <a:blip r:embed="rId7"/>
                <a:stretch>
                  <a:fillRect l="-12349" t="-480" r="-141" b="-468"/>
                </a:stretch>
              </a:blipFill>
            </p:spPr>
            <p:style>
              <a:lnRef idx="2">
                <a:schemeClr val="accent4">
                  <a:shade val="50000"/>
                </a:schemeClr>
              </a:lnRef>
              <a:fillRef idx="1">
                <a:schemeClr val="accent4"/>
              </a:fillRef>
              <a:effectRef idx="0">
                <a:schemeClr val="accent4"/>
              </a:effectRef>
              <a:fontRef idx="minor">
                <a:schemeClr val="lt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8" name="对话气泡: 圆角矩形 17"/>
              <p:cNvSpPr/>
              <p:nvPr/>
            </p:nvSpPr>
            <p:spPr>
              <a:xfrm>
                <a:off x="8013609" y="4692320"/>
                <a:ext cx="3307847" cy="784881"/>
              </a:xfrm>
              <a:prstGeom prst="wedgeRoundRectCallout">
                <a:avLst>
                  <a:gd name="adj1" fmla="val -62538"/>
                  <a:gd name="adj2" fmla="val -26682"/>
                  <a:gd name="adj3" fmla="val 16667"/>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r>
                  <a:rPr lang="zh-CN" altLang="en-US" b="1" dirty="0"/>
                  <a:t>共享总线以太网规定：</a:t>
                </a:r>
                <a:endParaRPr lang="en-US" altLang="zh-CN" b="1" dirty="0"/>
              </a:p>
              <a:p>
                <a:r>
                  <a:rPr lang="zh-CN" altLang="en-US" b="1" dirty="0"/>
                  <a:t>总线长度不能超过</a:t>
                </a:r>
                <a14:m>
                  <m:oMath xmlns:m="http://schemas.openxmlformats.org/officeDocument/2006/math">
                    <m:r>
                      <a:rPr lang="en-US" altLang="zh-CN" b="1" i="1" dirty="0" smtClean="0">
                        <a:latin typeface="Cambria Math" panose="02040503050406030204" pitchFamily="18" charset="0"/>
                      </a:rPr>
                      <m:t>𝟐𝟓𝟎𝟎</m:t>
                    </m:r>
                    <m:r>
                      <a:rPr lang="en-US" altLang="zh-CN" b="1" i="1" dirty="0" smtClean="0">
                        <a:latin typeface="Cambria Math" panose="02040503050406030204" pitchFamily="18" charset="0"/>
                      </a:rPr>
                      <m:t>𝒎</m:t>
                    </m:r>
                  </m:oMath>
                </a14:m>
                <a:r>
                  <a:rPr lang="zh-CN" altLang="en-US" b="1" dirty="0"/>
                  <a:t>。</a:t>
                </a:r>
                <a:endParaRPr lang="zh-CN" altLang="en-US" b="1" dirty="0"/>
              </a:p>
            </p:txBody>
          </p:sp>
        </mc:Choice>
        <mc:Fallback>
          <p:sp>
            <p:nvSpPr>
              <p:cNvPr id="18" name="对话气泡: 圆角矩形 17"/>
              <p:cNvSpPr>
                <a:spLocks noRot="1" noChangeAspect="1" noMove="1" noResize="1" noEditPoints="1" noAdjustHandles="1" noChangeArrowheads="1" noChangeShapeType="1" noTextEdit="1"/>
              </p:cNvSpPr>
              <p:nvPr/>
            </p:nvSpPr>
            <p:spPr>
              <a:xfrm>
                <a:off x="8013609" y="4692320"/>
                <a:ext cx="3307847" cy="784881"/>
              </a:xfrm>
              <a:prstGeom prst="wedgeRoundRectCallout">
                <a:avLst>
                  <a:gd name="adj1" fmla="val -62538"/>
                  <a:gd name="adj2" fmla="val -26682"/>
                  <a:gd name="adj3" fmla="val 16667"/>
                </a:avLst>
              </a:prstGeom>
              <a:blipFill rotWithShape="1">
                <a:blip r:embed="rId8"/>
                <a:stretch>
                  <a:fillRect l="-13377" t="-848" r="-191" b="-768"/>
                </a:stretch>
              </a:blipFill>
            </p:spPr>
            <p:style>
              <a:lnRef idx="2">
                <a:schemeClr val="accent4">
                  <a:shade val="50000"/>
                </a:schemeClr>
              </a:lnRef>
              <a:fillRef idx="1">
                <a:schemeClr val="accent4"/>
              </a:fillRef>
              <a:effectRef idx="0">
                <a:schemeClr val="accent4"/>
              </a:effectRef>
              <a:fontRef idx="minor">
                <a:schemeClr val="lt1"/>
              </a:fontRef>
            </p:style>
            <p:txBody>
              <a:bodyPr/>
              <a:lstStyle/>
              <a:p>
                <a:r>
                  <a:rPr lang="zh-CN" altLang="en-US">
                    <a:noFill/>
                  </a:rPr>
                  <a:t> </a:t>
                </a:r>
              </a:p>
            </p:txBody>
          </p:sp>
        </mc:Fallback>
      </mc:AlternateContent>
      <p:sp>
        <p:nvSpPr>
          <p:cNvPr id="17" name="平行四边形 16"/>
          <p:cNvSpPr/>
          <p:nvPr/>
        </p:nvSpPr>
        <p:spPr>
          <a:xfrm>
            <a:off x="304799" y="749300"/>
            <a:ext cx="695119"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02</a:t>
            </a:r>
            <a:endParaRPr lang="zh-CN" altLang="en-US" sz="2200" dirty="0">
              <a:latin typeface="Impact" panose="020B0806030902050204" pitchFamily="34" charset="0"/>
            </a:endParaRPr>
          </a:p>
        </p:txBody>
      </p:sp>
    </p:spTree>
    <p:custDataLst>
      <p:tags r:id="rId9"/>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withEffect">
                                  <p:stCondLst>
                                    <p:cond delay="0"/>
                                  </p:stCondLst>
                                  <p:childTnLst>
                                    <p:set>
                                      <p:cBhvr>
                                        <p:cTn id="6" dur="1" fill="hold">
                                          <p:stCondLst>
                                            <p:cond delay="0"/>
                                          </p:stCondLst>
                                        </p:cTn>
                                        <p:tgtEl>
                                          <p:spTgt spid="76"/>
                                        </p:tgtEl>
                                        <p:attrNameLst>
                                          <p:attrName>style.visibility</p:attrName>
                                        </p:attrNameLst>
                                      </p:cBhvr>
                                      <p:to>
                                        <p:strVal val="visible"/>
                                      </p:to>
                                    </p:set>
                                    <p:anim calcmode="lin" valueType="num">
                                      <p:cBhvr>
                                        <p:cTn id="7" dur="500" fill="hold"/>
                                        <p:tgtEl>
                                          <p:spTgt spid="76"/>
                                        </p:tgtEl>
                                        <p:attrNameLst>
                                          <p:attrName>ppt_w</p:attrName>
                                        </p:attrNameLst>
                                      </p:cBhvr>
                                      <p:tavLst>
                                        <p:tav tm="0">
                                          <p:val>
                                            <p:fltVal val="0"/>
                                          </p:val>
                                        </p:tav>
                                        <p:tav tm="100000">
                                          <p:val>
                                            <p:strVal val="#ppt_w"/>
                                          </p:val>
                                        </p:tav>
                                      </p:tavLst>
                                    </p:anim>
                                    <p:anim calcmode="lin" valueType="num">
                                      <p:cBhvr>
                                        <p:cTn id="8" dur="500" fill="hold"/>
                                        <p:tgtEl>
                                          <p:spTgt spid="76"/>
                                        </p:tgtEl>
                                        <p:attrNameLst>
                                          <p:attrName>ppt_h</p:attrName>
                                        </p:attrNameLst>
                                      </p:cBhvr>
                                      <p:tavLst>
                                        <p:tav tm="0">
                                          <p:val>
                                            <p:fltVal val="0"/>
                                          </p:val>
                                        </p:tav>
                                        <p:tav tm="100000">
                                          <p:val>
                                            <p:strVal val="#ppt_h"/>
                                          </p:val>
                                        </p:tav>
                                      </p:tavLst>
                                    </p:anim>
                                    <p:anim calcmode="lin" valueType="num">
                                      <p:cBhvr>
                                        <p:cTn id="9" dur="500" fill="hold"/>
                                        <p:tgtEl>
                                          <p:spTgt spid="76"/>
                                        </p:tgtEl>
                                        <p:attrNameLst>
                                          <p:attrName>style.rotation</p:attrName>
                                        </p:attrNameLst>
                                      </p:cBhvr>
                                      <p:tavLst>
                                        <p:tav tm="0">
                                          <p:val>
                                            <p:fltVal val="360"/>
                                          </p:val>
                                        </p:tav>
                                        <p:tav tm="100000">
                                          <p:val>
                                            <p:fltVal val="0"/>
                                          </p:val>
                                        </p:tav>
                                      </p:tavLst>
                                    </p:anim>
                                    <p:animEffect transition="in" filter="fade">
                                      <p:cBhvr>
                                        <p:cTn id="10" dur="500"/>
                                        <p:tgtEl>
                                          <p:spTgt spid="76"/>
                                        </p:tgtEl>
                                      </p:cBhvr>
                                    </p:animEffect>
                                  </p:childTnLst>
                                </p:cTn>
                              </p:par>
                            </p:childTnLst>
                          </p:cTn>
                        </p:par>
                        <p:par>
                          <p:cTn id="11" fill="hold">
                            <p:stCondLst>
                              <p:cond delay="500"/>
                            </p:stCondLst>
                            <p:childTnLst>
                              <p:par>
                                <p:cTn id="12" presetID="1" presetClass="entr" presetSubtype="0" fill="hold" grpId="0" nodeType="afterEffect">
                                  <p:stCondLst>
                                    <p:cond delay="0"/>
                                  </p:stCondLst>
                                  <p:iterate type="lt">
                                    <p:tmAbs val="100"/>
                                  </p:iterate>
                                  <p:childTnLst>
                                    <p:set>
                                      <p:cBhvr>
                                        <p:cTn id="13" dur="1" fill="hold">
                                          <p:stCondLst>
                                            <p:cond delay="0"/>
                                          </p:stCondLst>
                                        </p:cTn>
                                        <p:tgtEl>
                                          <p:spTgt spid="77"/>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wipe(left)">
                                      <p:cBhvr>
                                        <p:cTn id="18" dur="1000"/>
                                        <p:tgtEl>
                                          <p:spTgt spid="5"/>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wipe(left)">
                                      <p:cBhvr>
                                        <p:cTn id="23" dur="1000"/>
                                        <p:tgtEl>
                                          <p:spTgt spid="12"/>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wipe(left)">
                                      <p:cBhvr>
                                        <p:cTn id="28" dur="1000"/>
                                        <p:tgtEl>
                                          <p:spTgt spid="14"/>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6"/>
                                        </p:tgtEl>
                                        <p:attrNameLst>
                                          <p:attrName>style.visibility</p:attrName>
                                        </p:attrNameLst>
                                      </p:cBhvr>
                                      <p:to>
                                        <p:strVal val="visible"/>
                                      </p:to>
                                    </p:set>
                                    <p:animEffect transition="in" filter="wipe(left)">
                                      <p:cBhvr>
                                        <p:cTn id="33" dur="1000"/>
                                        <p:tgtEl>
                                          <p:spTgt spid="6"/>
                                        </p:tgtEl>
                                      </p:cBhvr>
                                    </p:animEffect>
                                  </p:childTnLst>
                                </p:cTn>
                              </p:par>
                            </p:childTnLst>
                          </p:cTn>
                        </p:par>
                      </p:childTnLst>
                    </p:cTn>
                  </p:par>
                  <p:par>
                    <p:cTn id="34" fill="hold">
                      <p:stCondLst>
                        <p:cond delay="indefinite"/>
                      </p:stCondLst>
                      <p:childTnLst>
                        <p:par>
                          <p:cTn id="35" fill="hold">
                            <p:stCondLst>
                              <p:cond delay="0"/>
                            </p:stCondLst>
                            <p:childTnLst>
                              <p:par>
                                <p:cTn id="36" presetID="2" presetClass="entr" presetSubtype="2" fill="hold" grpId="0" nodeType="clickEffect">
                                  <p:stCondLst>
                                    <p:cond delay="0"/>
                                  </p:stCondLst>
                                  <p:childTnLst>
                                    <p:set>
                                      <p:cBhvr>
                                        <p:cTn id="37" dur="1" fill="hold">
                                          <p:stCondLst>
                                            <p:cond delay="0"/>
                                          </p:stCondLst>
                                        </p:cTn>
                                        <p:tgtEl>
                                          <p:spTgt spid="7"/>
                                        </p:tgtEl>
                                        <p:attrNameLst>
                                          <p:attrName>style.visibility</p:attrName>
                                        </p:attrNameLst>
                                      </p:cBhvr>
                                      <p:to>
                                        <p:strVal val="visible"/>
                                      </p:to>
                                    </p:set>
                                    <p:anim calcmode="lin" valueType="num">
                                      <p:cBhvr additive="base">
                                        <p:cTn id="38" dur="500" fill="hold"/>
                                        <p:tgtEl>
                                          <p:spTgt spid="7"/>
                                        </p:tgtEl>
                                        <p:attrNameLst>
                                          <p:attrName>ppt_x</p:attrName>
                                        </p:attrNameLst>
                                      </p:cBhvr>
                                      <p:tavLst>
                                        <p:tav tm="0">
                                          <p:val>
                                            <p:strVal val="1+#ppt_w/2"/>
                                          </p:val>
                                        </p:tav>
                                        <p:tav tm="100000">
                                          <p:val>
                                            <p:strVal val="#ppt_x"/>
                                          </p:val>
                                        </p:tav>
                                      </p:tavLst>
                                    </p:anim>
                                    <p:anim calcmode="lin" valueType="num">
                                      <p:cBhvr additive="base">
                                        <p:cTn id="39"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 presetClass="entr" presetSubtype="2" fill="hold" grpId="0" nodeType="clickEffect">
                                  <p:stCondLst>
                                    <p:cond delay="0"/>
                                  </p:stCondLst>
                                  <p:childTnLst>
                                    <p:set>
                                      <p:cBhvr>
                                        <p:cTn id="43" dur="1" fill="hold">
                                          <p:stCondLst>
                                            <p:cond delay="0"/>
                                          </p:stCondLst>
                                        </p:cTn>
                                        <p:tgtEl>
                                          <p:spTgt spid="18"/>
                                        </p:tgtEl>
                                        <p:attrNameLst>
                                          <p:attrName>style.visibility</p:attrName>
                                        </p:attrNameLst>
                                      </p:cBhvr>
                                      <p:to>
                                        <p:strVal val="visible"/>
                                      </p:to>
                                    </p:set>
                                    <p:anim calcmode="lin" valueType="num">
                                      <p:cBhvr additive="base">
                                        <p:cTn id="44" dur="500" fill="hold"/>
                                        <p:tgtEl>
                                          <p:spTgt spid="18"/>
                                        </p:tgtEl>
                                        <p:attrNameLst>
                                          <p:attrName>ppt_x</p:attrName>
                                        </p:attrNameLst>
                                      </p:cBhvr>
                                      <p:tavLst>
                                        <p:tav tm="0">
                                          <p:val>
                                            <p:strVal val="1+#ppt_w/2"/>
                                          </p:val>
                                        </p:tav>
                                        <p:tav tm="100000">
                                          <p:val>
                                            <p:strVal val="#ppt_x"/>
                                          </p:val>
                                        </p:tav>
                                      </p:tavLst>
                                    </p:anim>
                                    <p:anim calcmode="lin" valueType="num">
                                      <p:cBhvr additive="base">
                                        <p:cTn id="45" dur="500" fill="hold"/>
                                        <p:tgtEl>
                                          <p:spTgt spid="1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bldLvl="0" animBg="1"/>
      <p:bldP spid="77" grpId="0"/>
      <p:bldP spid="5" grpId="0"/>
      <p:bldP spid="12" grpId="0"/>
      <p:bldP spid="14" grpId="0"/>
      <p:bldP spid="7" grpId="0" bldLvl="0" animBg="1"/>
      <p:bldP spid="18" grpId="0" bldLvl="0" animBg="1"/>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9571596" y="1921310"/>
            <a:ext cx="256557" cy="309181"/>
          </a:xfrm>
          <a:prstGeom prst="rect">
            <a:avLst/>
          </a:prstGeom>
          <a:solidFill>
            <a:schemeClr val="accent6"/>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grpSp>
        <p:nvGrpSpPr>
          <p:cNvPr id="4" name="组合 3"/>
          <p:cNvGrpSpPr/>
          <p:nvPr/>
        </p:nvGrpSpPr>
        <p:grpSpPr>
          <a:xfrm>
            <a:off x="304800" y="749300"/>
            <a:ext cx="6192344" cy="400110"/>
            <a:chOff x="424117" y="898245"/>
            <a:chExt cx="6192344" cy="400110"/>
          </a:xfrm>
        </p:grpSpPr>
        <p:sp>
          <p:nvSpPr>
            <p:cNvPr id="2" name="平行四边形 1"/>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p:cNvSpPr txBox="1"/>
            <p:nvPr/>
          </p:nvSpPr>
          <p:spPr>
            <a:xfrm>
              <a:off x="1052423" y="898245"/>
              <a:ext cx="5564038" cy="400110"/>
            </a:xfrm>
            <a:prstGeom prst="rect">
              <a:avLst/>
            </a:prstGeom>
            <a:noFill/>
          </p:spPr>
          <p:txBody>
            <a:bodyPr wrap="square" rtlCol="0">
              <a:spAutoFit/>
            </a:bodyPr>
            <a:lstStyle/>
            <a:p>
              <a:r>
                <a:rPr lang="zh-CN" altLang="en-US" sz="2000" b="1" dirty="0"/>
                <a:t>共享式以太网的争用期</a:t>
              </a:r>
              <a:endParaRPr lang="en-US" altLang="zh-CN" sz="2000" b="1" dirty="0"/>
            </a:p>
          </p:txBody>
        </p:sp>
      </p:grpSp>
      <p:grpSp>
        <p:nvGrpSpPr>
          <p:cNvPr id="8" name="组合 7"/>
          <p:cNvGrpSpPr/>
          <p:nvPr/>
        </p:nvGrpSpPr>
        <p:grpSpPr>
          <a:xfrm>
            <a:off x="822302" y="1127212"/>
            <a:ext cx="11320427" cy="1450734"/>
            <a:chOff x="822302" y="1215265"/>
            <a:chExt cx="11320427" cy="1450734"/>
          </a:xfrm>
        </p:grpSpPr>
        <p:sp>
          <p:nvSpPr>
            <p:cNvPr id="17" name="íşlïḍè"/>
            <p:cNvSpPr txBox="1"/>
            <p:nvPr/>
          </p:nvSpPr>
          <p:spPr>
            <a:xfrm>
              <a:off x="822302" y="1215265"/>
              <a:ext cx="11209623" cy="725367"/>
            </a:xfrm>
            <a:prstGeom prst="rect">
              <a:avLst/>
            </a:prstGeom>
            <a:noFill/>
          </p:spPr>
          <p:txBody>
            <a:bodyPr wrap="square" lIns="91440" tIns="45720" rIns="91440" bIns="45720" anchor="ctr">
              <a:noAutofit/>
            </a:bodyPr>
            <a:lstStyle/>
            <a:p>
              <a:r>
                <a:rPr lang="en-US" altLang="zh-CN" b="1" dirty="0">
                  <a:latin typeface="Arial Narrow" panose="020B0606020202030204" charset="0"/>
                </a:rPr>
                <a:t>【2010</a:t>
              </a:r>
              <a:r>
                <a:rPr lang="zh-CN" altLang="en-US" b="1" dirty="0">
                  <a:latin typeface="Arial Narrow" panose="020B0606020202030204" charset="0"/>
                </a:rPr>
                <a:t>年 题</a:t>
              </a:r>
              <a:r>
                <a:rPr lang="en-US" altLang="zh-CN" b="1" dirty="0">
                  <a:latin typeface="Arial Narrow" panose="020B0606020202030204" charset="0"/>
                </a:rPr>
                <a:t>47】</a:t>
              </a:r>
              <a:r>
                <a:rPr lang="zh-CN" altLang="en-US" b="1" dirty="0">
                  <a:latin typeface="Arial Narrow" panose="020B0606020202030204" charset="0"/>
                </a:rPr>
                <a:t>某局域网采用</a:t>
              </a:r>
              <a:r>
                <a:rPr lang="en-US" altLang="zh-CN" b="1" dirty="0">
                  <a:latin typeface="Arial Narrow" panose="020B0606020202030204" charset="0"/>
                </a:rPr>
                <a:t>CSMA/CD</a:t>
              </a:r>
              <a:r>
                <a:rPr lang="zh-CN" altLang="en-US" b="1" dirty="0">
                  <a:latin typeface="Arial Narrow" panose="020B0606020202030204" charset="0"/>
                </a:rPr>
                <a:t>协议实现介质访问控制，数据传输速率为</a:t>
              </a:r>
              <a:r>
                <a:rPr lang="en-US" altLang="zh-CN" b="1" dirty="0">
                  <a:latin typeface="Arial Narrow" panose="020B0606020202030204" charset="0"/>
                </a:rPr>
                <a:t>10Mbps</a:t>
              </a:r>
              <a:r>
                <a:rPr lang="zh-CN" altLang="en-US" b="1" dirty="0">
                  <a:latin typeface="Arial Narrow" panose="020B0606020202030204" charset="0"/>
                </a:rPr>
                <a:t>，主机甲和主机乙之间</a:t>
              </a:r>
              <a:r>
                <a:rPr lang="en-US" altLang="zh-CN" b="1" dirty="0">
                  <a:latin typeface="Arial Narrow" panose="020B0606020202030204" charset="0"/>
                </a:rPr>
                <a:t>                           </a:t>
              </a:r>
              <a:endParaRPr lang="en-US" altLang="zh-CN" b="1" dirty="0">
                <a:latin typeface="Arial Narrow" panose="020B0606020202030204" charset="0"/>
              </a:endParaRPr>
            </a:p>
            <a:p>
              <a:r>
                <a:rPr lang="en-US" altLang="zh-CN" b="1" dirty="0">
                  <a:latin typeface="Arial Narrow" panose="020B0606020202030204" charset="0"/>
                </a:rPr>
                <a:t>                              </a:t>
              </a:r>
              <a:r>
                <a:rPr lang="zh-CN" altLang="en-US" b="1" dirty="0">
                  <a:latin typeface="Arial Narrow" panose="020B0606020202030204" charset="0"/>
                </a:rPr>
                <a:t>的距离为</a:t>
              </a:r>
              <a:r>
                <a:rPr lang="en-US" altLang="zh-CN" b="1" dirty="0">
                  <a:latin typeface="Arial Narrow" panose="020B0606020202030204" charset="0"/>
                </a:rPr>
                <a:t>2km</a:t>
              </a:r>
              <a:r>
                <a:rPr lang="zh-CN" altLang="en-US" b="1" dirty="0">
                  <a:latin typeface="Arial Narrow" panose="020B0606020202030204" charset="0"/>
                </a:rPr>
                <a:t>，信号传播速度是</a:t>
              </a:r>
              <a:r>
                <a:rPr lang="en-US" altLang="zh-CN" b="1" dirty="0">
                  <a:latin typeface="Arial Narrow" panose="020B0606020202030204" charset="0"/>
                </a:rPr>
                <a:t>200 000km/s</a:t>
              </a:r>
              <a:r>
                <a:rPr lang="zh-CN" altLang="en-US" b="1" dirty="0">
                  <a:latin typeface="Arial Narrow" panose="020B0606020202030204" charset="0"/>
                </a:rPr>
                <a:t>。请回答下列问题，要求说明理由或写出计算过程。</a:t>
              </a:r>
              <a:endParaRPr lang="zh-CN" altLang="en-US" b="1" dirty="0">
                <a:latin typeface="Arial Narrow" panose="020B0606020202030204" charset="0"/>
              </a:endParaRPr>
            </a:p>
          </p:txBody>
        </p:sp>
        <p:sp>
          <p:nvSpPr>
            <p:cNvPr id="19" name="íşlïḍè"/>
            <p:cNvSpPr txBox="1"/>
            <p:nvPr/>
          </p:nvSpPr>
          <p:spPr>
            <a:xfrm>
              <a:off x="933106" y="1940632"/>
              <a:ext cx="11209623" cy="725367"/>
            </a:xfrm>
            <a:prstGeom prst="rect">
              <a:avLst/>
            </a:prstGeom>
            <a:noFill/>
          </p:spPr>
          <p:txBody>
            <a:bodyPr wrap="square" lIns="91440" tIns="45720" rIns="91440" bIns="45720" anchor="ctr">
              <a:noAutofit/>
            </a:bodyPr>
            <a:lstStyle/>
            <a:p>
              <a:r>
                <a:rPr lang="zh-CN" altLang="en-US" b="1" dirty="0">
                  <a:latin typeface="Arial Narrow" panose="020B0606020202030204" charset="0"/>
                </a:rPr>
                <a:t>（</a:t>
              </a:r>
              <a:r>
                <a:rPr lang="en-US" altLang="zh-CN" b="1" dirty="0">
                  <a:latin typeface="Arial Narrow" panose="020B0606020202030204" charset="0"/>
                </a:rPr>
                <a:t>1</a:t>
              </a:r>
              <a:r>
                <a:rPr lang="zh-CN" altLang="en-US" b="1" dirty="0">
                  <a:latin typeface="Arial Narrow" panose="020B0606020202030204" charset="0"/>
                </a:rPr>
                <a:t>）若主机甲和主机乙发送数据时发送冲突，则从开始发送数据时刻起，到两台主机均检测到冲突时刻止，最短需经过多长时间？最长需经过多长时间（假设主机甲和主机乙发送数据过程中，其他主机不发送数据）？</a:t>
              </a:r>
              <a:endParaRPr lang="zh-CN" altLang="en-US" b="1" dirty="0">
                <a:latin typeface="Arial Narrow" panose="020B0606020202030204" charset="0"/>
              </a:endParaRPr>
            </a:p>
          </p:txBody>
        </p:sp>
      </p:grpSp>
      <p:sp>
        <p:nvSpPr>
          <p:cNvPr id="20" name="íşlïḍè"/>
          <p:cNvSpPr txBox="1"/>
          <p:nvPr/>
        </p:nvSpPr>
        <p:spPr>
          <a:xfrm>
            <a:off x="933106" y="2716181"/>
            <a:ext cx="716200" cy="313194"/>
          </a:xfrm>
          <a:prstGeom prst="rect">
            <a:avLst/>
          </a:prstGeom>
          <a:noFill/>
        </p:spPr>
        <p:txBody>
          <a:bodyPr wrap="square" lIns="91440" tIns="45720" rIns="91440" bIns="45720" anchor="ctr">
            <a:noAutofit/>
          </a:bodyPr>
          <a:lstStyle/>
          <a:p>
            <a:r>
              <a:rPr lang="zh-CN" altLang="en-US" b="1" dirty="0">
                <a:latin typeface="Arial Narrow" panose="020B0606020202030204" charset="0"/>
              </a:rPr>
              <a:t>解析</a:t>
            </a:r>
            <a:endParaRPr lang="zh-CN" altLang="en-US" b="1" dirty="0">
              <a:latin typeface="Arial Narrow" panose="020B0606020202030204" charset="0"/>
            </a:endParaRPr>
          </a:p>
        </p:txBody>
      </p:sp>
      <p:grpSp>
        <p:nvGrpSpPr>
          <p:cNvPr id="26" name="组合 25"/>
          <p:cNvGrpSpPr/>
          <p:nvPr/>
        </p:nvGrpSpPr>
        <p:grpSpPr>
          <a:xfrm>
            <a:off x="1649306" y="2965686"/>
            <a:ext cx="8632614" cy="1600322"/>
            <a:chOff x="1649306" y="2965686"/>
            <a:chExt cx="8632614" cy="1600322"/>
          </a:xfrm>
        </p:grpSpPr>
        <p:sp>
          <p:nvSpPr>
            <p:cNvPr id="9" name="矩形 8"/>
            <p:cNvSpPr/>
            <p:nvPr/>
          </p:nvSpPr>
          <p:spPr>
            <a:xfrm>
              <a:off x="1649306" y="3687514"/>
              <a:ext cx="880534" cy="87849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b="1" dirty="0"/>
                <a:t>主机甲</a:t>
              </a:r>
              <a:endParaRPr lang="zh-CN" altLang="en-US" b="1" dirty="0"/>
            </a:p>
          </p:txBody>
        </p:sp>
        <p:sp>
          <p:nvSpPr>
            <p:cNvPr id="21" name="矩形 20"/>
            <p:cNvSpPr/>
            <p:nvPr/>
          </p:nvSpPr>
          <p:spPr>
            <a:xfrm>
              <a:off x="9401386" y="3687514"/>
              <a:ext cx="880534" cy="87849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b="1" dirty="0"/>
                <a:t>主机乙</a:t>
              </a:r>
              <a:endParaRPr lang="zh-CN" altLang="en-US" b="1" dirty="0"/>
            </a:p>
          </p:txBody>
        </p:sp>
        <p:cxnSp>
          <p:nvCxnSpPr>
            <p:cNvPr id="11" name="直接连接符 10"/>
            <p:cNvCxnSpPr>
              <a:stCxn id="9" idx="3"/>
              <a:endCxn id="21" idx="1"/>
            </p:cNvCxnSpPr>
            <p:nvPr/>
          </p:nvCxnSpPr>
          <p:spPr>
            <a:xfrm>
              <a:off x="2529840" y="4126761"/>
              <a:ext cx="6871546"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V="1">
              <a:off x="2529840" y="2965686"/>
              <a:ext cx="0" cy="874929"/>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V="1">
              <a:off x="9401386" y="2965686"/>
              <a:ext cx="0" cy="874929"/>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p:nvPr/>
          </p:nvCxnSpPr>
          <p:spPr>
            <a:xfrm>
              <a:off x="2529840" y="3244427"/>
              <a:ext cx="6871546" cy="0"/>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8" name="íşlïḍè"/>
            <p:cNvSpPr txBox="1"/>
            <p:nvPr/>
          </p:nvSpPr>
          <p:spPr>
            <a:xfrm>
              <a:off x="5634606" y="3088642"/>
              <a:ext cx="662014" cy="313194"/>
            </a:xfrm>
            <a:prstGeom prst="rect">
              <a:avLst/>
            </a:prstGeom>
            <a:solidFill>
              <a:schemeClr val="bg1"/>
            </a:solidFill>
          </p:spPr>
          <p:txBody>
            <a:bodyPr wrap="square" lIns="91440" tIns="45720" rIns="91440" bIns="45720" anchor="ctr">
              <a:noAutofit/>
            </a:bodyPr>
            <a:lstStyle/>
            <a:p>
              <a:pPr algn="ctr"/>
              <a:r>
                <a:rPr lang="en-US" altLang="zh-CN" b="1" dirty="0">
                  <a:latin typeface="Arial Narrow" panose="020B0606020202030204" charset="0"/>
                </a:rPr>
                <a:t>2km</a:t>
              </a:r>
              <a:endParaRPr lang="zh-CN" altLang="en-US" b="1" dirty="0">
                <a:latin typeface="Arial Narrow" panose="020B0606020202030204" charset="0"/>
              </a:endParaRPr>
            </a:p>
          </p:txBody>
        </p:sp>
      </p:grpSp>
      <p:cxnSp>
        <p:nvCxnSpPr>
          <p:cNvPr id="7" name="直接箭头连接符 6"/>
          <p:cNvCxnSpPr/>
          <p:nvPr/>
        </p:nvCxnSpPr>
        <p:spPr>
          <a:xfrm>
            <a:off x="2529840" y="3840615"/>
            <a:ext cx="6429964" cy="0"/>
          </a:xfrm>
          <a:prstGeom prst="straightConnector1">
            <a:avLst/>
          </a:prstGeom>
          <a:ln w="76200">
            <a:solidFill>
              <a:schemeClr val="accent3"/>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23" name="直接箭头连接符 22"/>
          <p:cNvCxnSpPr/>
          <p:nvPr/>
        </p:nvCxnSpPr>
        <p:spPr>
          <a:xfrm flipH="1">
            <a:off x="8959804" y="3840615"/>
            <a:ext cx="441582" cy="0"/>
          </a:xfrm>
          <a:prstGeom prst="straightConnector1">
            <a:avLst/>
          </a:prstGeom>
          <a:ln w="76200">
            <a:solidFill>
              <a:schemeClr val="accent3"/>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27" name="直接箭头连接符 26"/>
          <p:cNvCxnSpPr/>
          <p:nvPr/>
        </p:nvCxnSpPr>
        <p:spPr>
          <a:xfrm flipH="1">
            <a:off x="2529840" y="4338455"/>
            <a:ext cx="6351023" cy="0"/>
          </a:xfrm>
          <a:prstGeom prst="straightConnector1">
            <a:avLst/>
          </a:prstGeom>
          <a:ln w="76200">
            <a:solidFill>
              <a:schemeClr val="accent1">
                <a:lumMod val="75000"/>
              </a:schemeClr>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29" name="直接箭头连接符 28"/>
          <p:cNvCxnSpPr/>
          <p:nvPr/>
        </p:nvCxnSpPr>
        <p:spPr>
          <a:xfrm>
            <a:off x="8880863" y="4338455"/>
            <a:ext cx="520523" cy="0"/>
          </a:xfrm>
          <a:prstGeom prst="straightConnector1">
            <a:avLst/>
          </a:prstGeom>
          <a:ln w="76200">
            <a:solidFill>
              <a:schemeClr val="accent1">
                <a:lumMod val="75000"/>
              </a:schemeClr>
            </a:solidFill>
            <a:tailEnd type="triangle" w="med" len="lg"/>
          </a:ln>
        </p:spPr>
        <p:style>
          <a:lnRef idx="1">
            <a:schemeClr val="accent1"/>
          </a:lnRef>
          <a:fillRef idx="0">
            <a:schemeClr val="accent1"/>
          </a:fillRef>
          <a:effectRef idx="0">
            <a:schemeClr val="accent1"/>
          </a:effectRef>
          <a:fontRef idx="minor">
            <a:schemeClr val="tx1"/>
          </a:fontRef>
        </p:style>
      </p:cxnSp>
      <p:grpSp>
        <p:nvGrpSpPr>
          <p:cNvPr id="30" name="组合 29"/>
          <p:cNvGrpSpPr/>
          <p:nvPr/>
        </p:nvGrpSpPr>
        <p:grpSpPr>
          <a:xfrm>
            <a:off x="8579600" y="3316493"/>
            <a:ext cx="820470" cy="820470"/>
            <a:chOff x="9290558" y="4054613"/>
            <a:chExt cx="820470" cy="820470"/>
          </a:xfrm>
        </p:grpSpPr>
        <p:sp>
          <p:nvSpPr>
            <p:cNvPr id="31" name="爆炸形: 8 pt  30"/>
            <p:cNvSpPr/>
            <p:nvPr/>
          </p:nvSpPr>
          <p:spPr>
            <a:xfrm>
              <a:off x="9290558" y="4054613"/>
              <a:ext cx="820470" cy="820470"/>
            </a:xfrm>
            <a:prstGeom prst="irregularSeal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dirty="0"/>
            </a:p>
          </p:txBody>
        </p:sp>
        <p:sp>
          <p:nvSpPr>
            <p:cNvPr id="32" name="文本框 31"/>
            <p:cNvSpPr txBox="1"/>
            <p:nvPr/>
          </p:nvSpPr>
          <p:spPr>
            <a:xfrm>
              <a:off x="9290558" y="4250289"/>
              <a:ext cx="777741" cy="369332"/>
            </a:xfrm>
            <a:prstGeom prst="rect">
              <a:avLst/>
            </a:prstGeom>
            <a:noFill/>
          </p:spPr>
          <p:txBody>
            <a:bodyPr wrap="square" rtlCol="0">
              <a:spAutoFit/>
            </a:bodyPr>
            <a:lstStyle/>
            <a:p>
              <a:pPr algn="ctr"/>
              <a:r>
                <a:rPr lang="zh-CN" altLang="en-US" b="1" dirty="0">
                  <a:solidFill>
                    <a:schemeClr val="bg1"/>
                  </a:solidFill>
                </a:rPr>
                <a:t>碰撞</a:t>
              </a:r>
              <a:endParaRPr lang="zh-CN" altLang="en-US" b="1" dirty="0">
                <a:solidFill>
                  <a:schemeClr val="bg1"/>
                </a:solidFill>
              </a:endParaRPr>
            </a:p>
          </p:txBody>
        </p:sp>
      </p:grpSp>
      <p:sp>
        <p:nvSpPr>
          <p:cNvPr id="33" name="íşlïḍè"/>
          <p:cNvSpPr txBox="1"/>
          <p:nvPr/>
        </p:nvSpPr>
        <p:spPr>
          <a:xfrm>
            <a:off x="5367357" y="4432376"/>
            <a:ext cx="1105072" cy="313194"/>
          </a:xfrm>
          <a:prstGeom prst="rect">
            <a:avLst/>
          </a:prstGeom>
          <a:noFill/>
        </p:spPr>
        <p:txBody>
          <a:bodyPr wrap="square" lIns="91440" tIns="45720" rIns="91440" bIns="45720" anchor="ctr">
            <a:noAutofit/>
          </a:bodyPr>
          <a:lstStyle/>
          <a:p>
            <a:pPr algn="ctr"/>
            <a:r>
              <a:rPr lang="zh-CN" altLang="en-US" b="1" dirty="0">
                <a:solidFill>
                  <a:schemeClr val="accent1">
                    <a:lumMod val="75000"/>
                  </a:schemeClr>
                </a:solidFill>
                <a:latin typeface="Arial Narrow" panose="020B0606020202030204" charset="0"/>
              </a:rPr>
              <a:t>碰撞信号</a:t>
            </a:r>
            <a:endParaRPr lang="zh-CN" altLang="en-US" b="1" dirty="0">
              <a:solidFill>
                <a:schemeClr val="accent1">
                  <a:lumMod val="75000"/>
                </a:schemeClr>
              </a:solidFill>
              <a:latin typeface="Arial Narrow" panose="020B0606020202030204" charset="0"/>
            </a:endParaRPr>
          </a:p>
        </p:txBody>
      </p:sp>
      <mc:AlternateContent xmlns:mc="http://schemas.openxmlformats.org/markup-compatibility/2006">
        <mc:Choice xmlns:a14="http://schemas.microsoft.com/office/drawing/2010/main" Requires="a14">
          <p:sp>
            <p:nvSpPr>
              <p:cNvPr id="34" name="íşlïḍè"/>
              <p:cNvSpPr txBox="1"/>
              <p:nvPr/>
            </p:nvSpPr>
            <p:spPr>
              <a:xfrm>
                <a:off x="2529839" y="4950183"/>
                <a:ext cx="6962817" cy="313194"/>
              </a:xfrm>
              <a:prstGeom prst="rect">
                <a:avLst/>
              </a:prstGeom>
              <a:noFill/>
            </p:spPr>
            <p:txBody>
              <a:bodyPr wrap="square" lIns="91440" tIns="45720" rIns="91440" bIns="45720" anchor="ctr">
                <a:noAutofit/>
              </a:bodyPr>
              <a:lstStyle/>
              <a:p>
                <a:r>
                  <a:rPr lang="zh-CN" altLang="en-US" b="1" dirty="0">
                    <a:latin typeface="Arial Narrow" panose="020B0606020202030204" charset="0"/>
                  </a:rPr>
                  <a:t>最短需要经过的时长：两主机之间信号的单程传播时延，记为</a:t>
                </a:r>
                <a14:m>
                  <m:oMath xmlns:m="http://schemas.openxmlformats.org/officeDocument/2006/math">
                    <m:r>
                      <a:rPr lang="el-GR" altLang="zh-CN" sz="2400" b="1" i="1" dirty="0" smtClean="0">
                        <a:latin typeface="Cambria Math" panose="02040503050406030204" pitchFamily="18" charset="0"/>
                      </a:rPr>
                      <m:t>𝝉</m:t>
                    </m:r>
                    <m:r>
                      <a:rPr lang="zh-CN" altLang="en-US" sz="2400" b="1" i="1" dirty="0">
                        <a:latin typeface="Cambria Math" panose="02040503050406030204" pitchFamily="18" charset="0"/>
                      </a:rPr>
                      <m:t>。</m:t>
                    </m:r>
                  </m:oMath>
                </a14:m>
                <a:endParaRPr lang="zh-CN" altLang="en-US" b="1" dirty="0">
                  <a:latin typeface="Arial Narrow" panose="020B0606020202030204" charset="0"/>
                </a:endParaRPr>
              </a:p>
            </p:txBody>
          </p:sp>
        </mc:Choice>
        <mc:Fallback>
          <p:sp>
            <p:nvSpPr>
              <p:cNvPr id="34" name="íşlïḍè"/>
              <p:cNvSpPr txBox="1">
                <a:spLocks noRot="1" noChangeAspect="1" noMove="1" noResize="1" noEditPoints="1" noAdjustHandles="1" noChangeArrowheads="1" noChangeShapeType="1" noTextEdit="1"/>
              </p:cNvSpPr>
              <p:nvPr/>
            </p:nvSpPr>
            <p:spPr>
              <a:xfrm>
                <a:off x="2529839" y="4950183"/>
                <a:ext cx="6962817" cy="313194"/>
              </a:xfrm>
              <a:prstGeom prst="rect">
                <a:avLst/>
              </a:prstGeom>
              <a:blipFill rotWithShape="1">
                <a:blip r:embed="rId1"/>
                <a:stretch>
                  <a:fillRect l="-9" t="-8427" r="1" b="-8357"/>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5" name="íşlïḍè"/>
              <p:cNvSpPr txBox="1"/>
              <p:nvPr/>
            </p:nvSpPr>
            <p:spPr>
              <a:xfrm>
                <a:off x="2529839" y="5334358"/>
                <a:ext cx="7357522" cy="313194"/>
              </a:xfrm>
              <a:prstGeom prst="rect">
                <a:avLst/>
              </a:prstGeom>
              <a:noFill/>
            </p:spPr>
            <p:txBody>
              <a:bodyPr wrap="square" lIns="91440" tIns="45720" rIns="91440" bIns="45720" anchor="ctr">
                <a:noAutofit/>
              </a:bodyPr>
              <a:lstStyle/>
              <a:p>
                <a:r>
                  <a:rPr lang="zh-CN" altLang="en-US" b="1" dirty="0">
                    <a:latin typeface="Arial Narrow" panose="020B0606020202030204" charset="0"/>
                  </a:rPr>
                  <a:t>最长需要经过的时长：两主机之间信号的往返传播时延，记为</a:t>
                </a:r>
                <a14:m>
                  <m:oMath xmlns:m="http://schemas.openxmlformats.org/officeDocument/2006/math">
                    <m:r>
                      <a:rPr lang="en-US" altLang="zh-CN" sz="2400" b="1" i="0" dirty="0" smtClean="0">
                        <a:latin typeface="Cambria Math" panose="02040503050406030204" pitchFamily="18" charset="0"/>
                      </a:rPr>
                      <m:t>𝟐</m:t>
                    </m:r>
                    <m:r>
                      <a:rPr lang="el-GR" altLang="zh-CN" sz="2400" b="1" i="1" dirty="0" smtClean="0">
                        <a:latin typeface="Cambria Math" panose="02040503050406030204" pitchFamily="18" charset="0"/>
                      </a:rPr>
                      <m:t>𝝉</m:t>
                    </m:r>
                    <m:r>
                      <a:rPr lang="zh-CN" altLang="en-US" sz="2400" b="1" i="1" dirty="0">
                        <a:latin typeface="Cambria Math" panose="02040503050406030204" pitchFamily="18" charset="0"/>
                      </a:rPr>
                      <m:t>。</m:t>
                    </m:r>
                  </m:oMath>
                </a14:m>
                <a:endParaRPr lang="zh-CN" altLang="en-US" b="1" dirty="0">
                  <a:latin typeface="Arial Narrow" panose="020B0606020202030204" charset="0"/>
                </a:endParaRPr>
              </a:p>
            </p:txBody>
          </p:sp>
        </mc:Choice>
        <mc:Fallback>
          <p:sp>
            <p:nvSpPr>
              <p:cNvPr id="35" name="íşlïḍè"/>
              <p:cNvSpPr txBox="1">
                <a:spLocks noRot="1" noChangeAspect="1" noMove="1" noResize="1" noEditPoints="1" noAdjustHandles="1" noChangeArrowheads="1" noChangeShapeType="1" noTextEdit="1"/>
              </p:cNvSpPr>
              <p:nvPr/>
            </p:nvSpPr>
            <p:spPr>
              <a:xfrm>
                <a:off x="2529839" y="5334358"/>
                <a:ext cx="7357522" cy="313194"/>
              </a:xfrm>
              <a:prstGeom prst="rect">
                <a:avLst/>
              </a:prstGeom>
              <a:blipFill rotWithShape="1">
                <a:blip r:embed="rId2"/>
                <a:stretch>
                  <a:fillRect l="-9" t="-8427" r="6" b="-8357"/>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6" name="íşlïḍè"/>
              <p:cNvSpPr txBox="1"/>
              <p:nvPr/>
            </p:nvSpPr>
            <p:spPr>
              <a:xfrm>
                <a:off x="2424586" y="5658766"/>
                <a:ext cx="7357522" cy="797307"/>
              </a:xfrm>
              <a:prstGeom prst="rect">
                <a:avLst/>
              </a:prstGeom>
              <a:noFill/>
            </p:spPr>
            <p:txBody>
              <a:bodyPr wrap="square" lIns="91440" tIns="45720" rIns="91440" bIns="45720" anchor="ctr">
                <a:noAutofit/>
              </a:bodyPr>
              <a:lstStyle/>
              <a:p>
                <a14:m>
                  <m:oMathPara xmlns:m="http://schemas.openxmlformats.org/officeDocument/2006/math">
                    <m:oMathParaPr>
                      <m:jc m:val="centerGroup"/>
                    </m:oMathParaPr>
                    <m:oMath xmlns:m="http://schemas.openxmlformats.org/officeDocument/2006/math">
                      <m:r>
                        <a:rPr lang="el-GR" altLang="zh-CN" sz="2400" b="1" i="1" dirty="0" smtClean="0">
                          <a:latin typeface="Cambria Math" panose="02040503050406030204" pitchFamily="18" charset="0"/>
                        </a:rPr>
                        <m:t>𝝉</m:t>
                      </m:r>
                      <m:r>
                        <a:rPr lang="el-GR" altLang="zh-CN" sz="2400" b="1" i="1" dirty="0" smtClean="0">
                          <a:latin typeface="Cambria Math" panose="02040503050406030204" pitchFamily="18" charset="0"/>
                          <a:ea typeface="Cambria Math" panose="02040503050406030204" pitchFamily="18" charset="0"/>
                        </a:rPr>
                        <m:t>=</m:t>
                      </m:r>
                      <m:f>
                        <m:fPr>
                          <m:ctrlPr>
                            <a:rPr lang="el-GR" altLang="zh-CN" sz="2400" b="1" i="1" dirty="0" smtClean="0">
                              <a:latin typeface="Cambria Math" panose="02040503050406030204" pitchFamily="18" charset="0"/>
                              <a:ea typeface="Cambria Math" panose="02040503050406030204" pitchFamily="18" charset="0"/>
                            </a:rPr>
                          </m:ctrlPr>
                        </m:fPr>
                        <m:num>
                          <m:r>
                            <a:rPr lang="en-US" altLang="zh-CN" sz="2400" b="1" i="1" dirty="0" smtClean="0">
                              <a:latin typeface="Cambria Math" panose="02040503050406030204" pitchFamily="18" charset="0"/>
                              <a:ea typeface="Cambria Math" panose="02040503050406030204" pitchFamily="18" charset="0"/>
                            </a:rPr>
                            <m:t>𝟐</m:t>
                          </m:r>
                          <m:r>
                            <a:rPr lang="en-US" altLang="zh-CN" sz="2400" b="1" i="1" dirty="0" smtClean="0">
                              <a:latin typeface="Cambria Math" panose="02040503050406030204" pitchFamily="18" charset="0"/>
                              <a:ea typeface="Cambria Math" panose="02040503050406030204" pitchFamily="18" charset="0"/>
                            </a:rPr>
                            <m:t>𝒌𝒎</m:t>
                          </m:r>
                        </m:num>
                        <m:den>
                          <m:r>
                            <a:rPr lang="en-US" altLang="zh-CN" sz="2400" b="1" i="1" dirty="0" smtClean="0">
                              <a:latin typeface="Cambria Math" panose="02040503050406030204" pitchFamily="18" charset="0"/>
                              <a:ea typeface="Cambria Math" panose="02040503050406030204" pitchFamily="18" charset="0"/>
                            </a:rPr>
                            <m:t>𝟐𝟎𝟎𝟎𝟎𝟎</m:t>
                          </m:r>
                          <m:r>
                            <a:rPr lang="en-US" altLang="zh-CN" sz="2400" b="1" i="1" dirty="0" smtClean="0">
                              <a:latin typeface="Cambria Math" panose="02040503050406030204" pitchFamily="18" charset="0"/>
                              <a:ea typeface="Cambria Math" panose="02040503050406030204" pitchFamily="18" charset="0"/>
                            </a:rPr>
                            <m:t>𝒌𝒎</m:t>
                          </m:r>
                          <m:r>
                            <a:rPr lang="en-US" altLang="zh-CN" sz="2400" b="1" i="1" dirty="0" smtClean="0">
                              <a:latin typeface="Cambria Math" panose="02040503050406030204" pitchFamily="18" charset="0"/>
                              <a:ea typeface="Cambria Math" panose="02040503050406030204" pitchFamily="18" charset="0"/>
                            </a:rPr>
                            <m:t>/</m:t>
                          </m:r>
                          <m:r>
                            <a:rPr lang="en-US" altLang="zh-CN" sz="2400" b="1" i="1" dirty="0" smtClean="0">
                              <a:latin typeface="Cambria Math" panose="02040503050406030204" pitchFamily="18" charset="0"/>
                              <a:ea typeface="Cambria Math" panose="02040503050406030204" pitchFamily="18" charset="0"/>
                            </a:rPr>
                            <m:t>𝒔</m:t>
                          </m:r>
                        </m:den>
                      </m:f>
                      <m:r>
                        <a:rPr lang="en-US" altLang="zh-CN" sz="2400" b="1" i="1" dirty="0" smtClean="0">
                          <a:latin typeface="Cambria Math" panose="02040503050406030204" pitchFamily="18" charset="0"/>
                          <a:ea typeface="Cambria Math" panose="02040503050406030204" pitchFamily="18" charset="0"/>
                        </a:rPr>
                        <m:t>=</m:t>
                      </m:r>
                      <m:sSup>
                        <m:sSupPr>
                          <m:ctrlPr>
                            <a:rPr lang="en-US" altLang="zh-CN" sz="2400" b="1" i="1" dirty="0" smtClean="0">
                              <a:latin typeface="Cambria Math" panose="02040503050406030204" pitchFamily="18" charset="0"/>
                              <a:ea typeface="Cambria Math" panose="02040503050406030204" pitchFamily="18" charset="0"/>
                            </a:rPr>
                          </m:ctrlPr>
                        </m:sSupPr>
                        <m:e>
                          <m:r>
                            <a:rPr lang="en-US" altLang="zh-CN" sz="2400" b="1" i="1" dirty="0" smtClean="0">
                              <a:latin typeface="Cambria Math" panose="02040503050406030204" pitchFamily="18" charset="0"/>
                              <a:ea typeface="Cambria Math" panose="02040503050406030204" pitchFamily="18" charset="0"/>
                            </a:rPr>
                            <m:t>𝟏𝟎</m:t>
                          </m:r>
                        </m:e>
                        <m:sup>
                          <m:r>
                            <a:rPr lang="en-US" altLang="zh-CN" sz="2400" b="1" i="1" dirty="0" smtClean="0">
                              <a:latin typeface="Cambria Math" panose="02040503050406030204" pitchFamily="18" charset="0"/>
                              <a:ea typeface="Cambria Math" panose="02040503050406030204" pitchFamily="18" charset="0"/>
                            </a:rPr>
                            <m:t>−</m:t>
                          </m:r>
                          <m:r>
                            <a:rPr lang="en-US" altLang="zh-CN" sz="2400" b="1" i="1" dirty="0" smtClean="0">
                              <a:latin typeface="Cambria Math" panose="02040503050406030204" pitchFamily="18" charset="0"/>
                              <a:ea typeface="Cambria Math" panose="02040503050406030204" pitchFamily="18" charset="0"/>
                            </a:rPr>
                            <m:t>𝟓</m:t>
                          </m:r>
                        </m:sup>
                      </m:sSup>
                      <m:r>
                        <a:rPr lang="en-US" altLang="zh-CN" sz="2400" b="1" i="1" dirty="0" smtClean="0">
                          <a:latin typeface="Cambria Math" panose="02040503050406030204" pitchFamily="18" charset="0"/>
                          <a:ea typeface="Cambria Math" panose="02040503050406030204" pitchFamily="18" charset="0"/>
                        </a:rPr>
                        <m:t> </m:t>
                      </m:r>
                      <m:r>
                        <a:rPr lang="en-US" altLang="zh-CN" sz="2400" b="1" i="1" dirty="0" smtClean="0">
                          <a:latin typeface="Cambria Math" panose="02040503050406030204" pitchFamily="18" charset="0"/>
                          <a:ea typeface="Cambria Math" panose="02040503050406030204" pitchFamily="18" charset="0"/>
                        </a:rPr>
                        <m:t>𝒔</m:t>
                      </m:r>
                    </m:oMath>
                  </m:oMathPara>
                </a14:m>
                <a:endParaRPr lang="zh-CN" altLang="en-US" b="1" dirty="0">
                  <a:latin typeface="Arial Narrow" panose="020B0606020202030204" charset="0"/>
                </a:endParaRPr>
              </a:p>
            </p:txBody>
          </p:sp>
        </mc:Choice>
        <mc:Fallback>
          <p:sp>
            <p:nvSpPr>
              <p:cNvPr id="36" name="íşlïḍè"/>
              <p:cNvSpPr txBox="1">
                <a:spLocks noRot="1" noChangeAspect="1" noMove="1" noResize="1" noEditPoints="1" noAdjustHandles="1" noChangeArrowheads="1" noChangeShapeType="1" noTextEdit="1"/>
              </p:cNvSpPr>
              <p:nvPr/>
            </p:nvSpPr>
            <p:spPr>
              <a:xfrm>
                <a:off x="2424586" y="5658766"/>
                <a:ext cx="7357522" cy="797307"/>
              </a:xfrm>
              <a:prstGeom prst="rect">
                <a:avLst/>
              </a:prstGeom>
              <a:blipFill rotWithShape="1">
                <a:blip r:embed="rId3"/>
                <a:stretch>
                  <a:fillRect l="-2" t="-35" r="8" b="4"/>
                </a:stretch>
              </a:blipFill>
            </p:spPr>
            <p:txBody>
              <a:bodyPr/>
              <a:lstStyle/>
              <a:p>
                <a:r>
                  <a:rPr lang="zh-CN" altLang="en-US">
                    <a:noFill/>
                  </a:rPr>
                  <a:t> </a:t>
                </a:r>
              </a:p>
            </p:txBody>
          </p:sp>
        </mc:Fallback>
      </mc:AlternateContent>
      <p:sp>
        <p:nvSpPr>
          <p:cNvPr id="37" name="平行四边形 36"/>
          <p:cNvSpPr/>
          <p:nvPr/>
        </p:nvSpPr>
        <p:spPr>
          <a:xfrm>
            <a:off x="304799" y="749300"/>
            <a:ext cx="695119"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02</a:t>
            </a:r>
            <a:endParaRPr lang="zh-CN" altLang="en-US" sz="2200" dirty="0">
              <a:latin typeface="Impact" panose="020B0806030902050204" pitchFamily="34" charset="0"/>
            </a:endParaRPr>
          </a:p>
        </p:txBody>
      </p:sp>
    </p:spTree>
    <p:custDataLst>
      <p:tags r:id="rId4"/>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20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wipe(right)">
                                      <p:cBhvr>
                                        <p:cTn id="12" dur="500"/>
                                        <p:tgtEl>
                                          <p:spTgt spid="23"/>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nodeType="click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p:cTn id="17" dur="500" fill="hold"/>
                                        <p:tgtEl>
                                          <p:spTgt spid="30"/>
                                        </p:tgtEl>
                                        <p:attrNameLst>
                                          <p:attrName>ppt_w</p:attrName>
                                        </p:attrNameLst>
                                      </p:cBhvr>
                                      <p:tavLst>
                                        <p:tav tm="0">
                                          <p:val>
                                            <p:fltVal val="0"/>
                                          </p:val>
                                        </p:tav>
                                        <p:tav tm="100000">
                                          <p:val>
                                            <p:strVal val="#ppt_w"/>
                                          </p:val>
                                        </p:tav>
                                      </p:tavLst>
                                    </p:anim>
                                    <p:anim calcmode="lin" valueType="num">
                                      <p:cBhvr>
                                        <p:cTn id="18" dur="500" fill="hold"/>
                                        <p:tgtEl>
                                          <p:spTgt spid="30"/>
                                        </p:tgtEl>
                                        <p:attrNameLst>
                                          <p:attrName>ppt_h</p:attrName>
                                        </p:attrNameLst>
                                      </p:cBhvr>
                                      <p:tavLst>
                                        <p:tav tm="0">
                                          <p:val>
                                            <p:fltVal val="0"/>
                                          </p:val>
                                        </p:tav>
                                        <p:tav tm="100000">
                                          <p:val>
                                            <p:strVal val="#ppt_h"/>
                                          </p:val>
                                        </p:tav>
                                      </p:tavLst>
                                    </p:anim>
                                    <p:animEffect transition="in" filter="fade">
                                      <p:cBhvr>
                                        <p:cTn id="19" dur="500"/>
                                        <p:tgtEl>
                                          <p:spTgt spid="30"/>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2" fill="hold" nodeType="clickEffect">
                                  <p:stCondLst>
                                    <p:cond delay="0"/>
                                  </p:stCondLst>
                                  <p:childTnLst>
                                    <p:set>
                                      <p:cBhvr>
                                        <p:cTn id="23" dur="1" fill="hold">
                                          <p:stCondLst>
                                            <p:cond delay="0"/>
                                          </p:stCondLst>
                                        </p:cTn>
                                        <p:tgtEl>
                                          <p:spTgt spid="27"/>
                                        </p:tgtEl>
                                        <p:attrNameLst>
                                          <p:attrName>style.visibility</p:attrName>
                                        </p:attrNameLst>
                                      </p:cBhvr>
                                      <p:to>
                                        <p:strVal val="visible"/>
                                      </p:to>
                                    </p:set>
                                    <p:animEffect transition="in" filter="wipe(right)">
                                      <p:cBhvr>
                                        <p:cTn id="24" dur="2000"/>
                                        <p:tgtEl>
                                          <p:spTgt spid="27"/>
                                        </p:tgtEl>
                                      </p:cBhvr>
                                    </p:animEffect>
                                  </p:childTnLst>
                                </p:cTn>
                              </p:par>
                              <p:par>
                                <p:cTn id="25" presetID="22" presetClass="entr" presetSubtype="8" fill="hold" nodeType="withEffect">
                                  <p:stCondLst>
                                    <p:cond delay="0"/>
                                  </p:stCondLst>
                                  <p:childTnLst>
                                    <p:set>
                                      <p:cBhvr>
                                        <p:cTn id="26" dur="1" fill="hold">
                                          <p:stCondLst>
                                            <p:cond delay="0"/>
                                          </p:stCondLst>
                                        </p:cTn>
                                        <p:tgtEl>
                                          <p:spTgt spid="29"/>
                                        </p:tgtEl>
                                        <p:attrNameLst>
                                          <p:attrName>style.visibility</p:attrName>
                                        </p:attrNameLst>
                                      </p:cBhvr>
                                      <p:to>
                                        <p:strVal val="visible"/>
                                      </p:to>
                                    </p:set>
                                    <p:animEffect transition="in" filter="wipe(left)">
                                      <p:cBhvr>
                                        <p:cTn id="27" dur="500"/>
                                        <p:tgtEl>
                                          <p:spTgt spid="29"/>
                                        </p:tgtEl>
                                      </p:cBhvr>
                                    </p:animEffect>
                                  </p:childTnLst>
                                </p:cTn>
                              </p:par>
                              <p:par>
                                <p:cTn id="28" presetID="12" presetClass="entr" presetSubtype="1" fill="hold" grpId="0" nodeType="withEffect">
                                  <p:stCondLst>
                                    <p:cond delay="600"/>
                                  </p:stCondLst>
                                  <p:childTnLst>
                                    <p:set>
                                      <p:cBhvr>
                                        <p:cTn id="29" dur="1" fill="hold">
                                          <p:stCondLst>
                                            <p:cond delay="0"/>
                                          </p:stCondLst>
                                        </p:cTn>
                                        <p:tgtEl>
                                          <p:spTgt spid="33"/>
                                        </p:tgtEl>
                                        <p:attrNameLst>
                                          <p:attrName>style.visibility</p:attrName>
                                        </p:attrNameLst>
                                      </p:cBhvr>
                                      <p:to>
                                        <p:strVal val="visible"/>
                                      </p:to>
                                    </p:set>
                                    <p:anim calcmode="lin" valueType="num">
                                      <p:cBhvr additive="base">
                                        <p:cTn id="30" dur="500"/>
                                        <p:tgtEl>
                                          <p:spTgt spid="33"/>
                                        </p:tgtEl>
                                        <p:attrNameLst>
                                          <p:attrName>ppt_y</p:attrName>
                                        </p:attrNameLst>
                                      </p:cBhvr>
                                      <p:tavLst>
                                        <p:tav tm="0">
                                          <p:val>
                                            <p:strVal val="#ppt_y-#ppt_h*1.125000"/>
                                          </p:val>
                                        </p:tav>
                                        <p:tav tm="100000">
                                          <p:val>
                                            <p:strVal val="#ppt_y"/>
                                          </p:val>
                                        </p:tav>
                                      </p:tavLst>
                                    </p:anim>
                                    <p:animEffect transition="in" filter="wipe(down)">
                                      <p:cBhvr>
                                        <p:cTn id="31" dur="500"/>
                                        <p:tgtEl>
                                          <p:spTgt spid="33"/>
                                        </p:tgtEl>
                                      </p:cBhvr>
                                    </p:animEffect>
                                  </p:childTnLst>
                                </p:cTn>
                              </p:par>
                            </p:childTnLst>
                          </p:cTn>
                        </p:par>
                      </p:childTnLst>
                    </p:cTn>
                  </p:par>
                  <p:par>
                    <p:cTn id="32" fill="hold">
                      <p:stCondLst>
                        <p:cond delay="indefinite"/>
                      </p:stCondLst>
                      <p:childTnLst>
                        <p:par>
                          <p:cTn id="33" fill="hold">
                            <p:stCondLst>
                              <p:cond delay="0"/>
                            </p:stCondLst>
                            <p:childTnLst>
                              <p:par>
                                <p:cTn id="34" presetID="32" presetClass="emph" presetSubtype="0" fill="hold" nodeType="clickEffect">
                                  <p:stCondLst>
                                    <p:cond delay="0"/>
                                  </p:stCondLst>
                                  <p:childTnLst>
                                    <p:animRot by="120000">
                                      <p:cBhvr>
                                        <p:cTn id="35" dur="100" fill="hold">
                                          <p:stCondLst>
                                            <p:cond delay="0"/>
                                          </p:stCondLst>
                                        </p:cTn>
                                        <p:tgtEl>
                                          <p:spTgt spid="7"/>
                                        </p:tgtEl>
                                        <p:attrNameLst>
                                          <p:attrName>r</p:attrName>
                                        </p:attrNameLst>
                                      </p:cBhvr>
                                    </p:animRot>
                                    <p:animRot by="-240000">
                                      <p:cBhvr>
                                        <p:cTn id="36" dur="200" fill="hold">
                                          <p:stCondLst>
                                            <p:cond delay="200"/>
                                          </p:stCondLst>
                                        </p:cTn>
                                        <p:tgtEl>
                                          <p:spTgt spid="7"/>
                                        </p:tgtEl>
                                        <p:attrNameLst>
                                          <p:attrName>r</p:attrName>
                                        </p:attrNameLst>
                                      </p:cBhvr>
                                    </p:animRot>
                                    <p:animRot by="240000">
                                      <p:cBhvr>
                                        <p:cTn id="37" dur="200" fill="hold">
                                          <p:stCondLst>
                                            <p:cond delay="400"/>
                                          </p:stCondLst>
                                        </p:cTn>
                                        <p:tgtEl>
                                          <p:spTgt spid="7"/>
                                        </p:tgtEl>
                                        <p:attrNameLst>
                                          <p:attrName>r</p:attrName>
                                        </p:attrNameLst>
                                      </p:cBhvr>
                                    </p:animRot>
                                    <p:animRot by="-240000">
                                      <p:cBhvr>
                                        <p:cTn id="38" dur="200" fill="hold">
                                          <p:stCondLst>
                                            <p:cond delay="600"/>
                                          </p:stCondLst>
                                        </p:cTn>
                                        <p:tgtEl>
                                          <p:spTgt spid="7"/>
                                        </p:tgtEl>
                                        <p:attrNameLst>
                                          <p:attrName>r</p:attrName>
                                        </p:attrNameLst>
                                      </p:cBhvr>
                                    </p:animRot>
                                    <p:animRot by="120000">
                                      <p:cBhvr>
                                        <p:cTn id="39" dur="200" fill="hold">
                                          <p:stCondLst>
                                            <p:cond delay="800"/>
                                          </p:stCondLst>
                                        </p:cTn>
                                        <p:tgtEl>
                                          <p:spTgt spid="7"/>
                                        </p:tgtEl>
                                        <p:attrNameLst>
                                          <p:attrName>r</p:attrName>
                                        </p:attrNameLst>
                                      </p:cBhvr>
                                    </p:animRot>
                                  </p:childTnLst>
                                </p:cTn>
                              </p:par>
                            </p:childTnLst>
                          </p:cTn>
                        </p:par>
                      </p:childTnLst>
                    </p:cTn>
                  </p:par>
                  <p:par>
                    <p:cTn id="40" fill="hold">
                      <p:stCondLst>
                        <p:cond delay="indefinite"/>
                      </p:stCondLst>
                      <p:childTnLst>
                        <p:par>
                          <p:cTn id="41" fill="hold">
                            <p:stCondLst>
                              <p:cond delay="0"/>
                            </p:stCondLst>
                            <p:childTnLst>
                              <p:par>
                                <p:cTn id="42" presetID="32" presetClass="emph" presetSubtype="0" fill="hold" nodeType="clickEffect">
                                  <p:stCondLst>
                                    <p:cond delay="0"/>
                                  </p:stCondLst>
                                  <p:childTnLst>
                                    <p:animRot by="120000">
                                      <p:cBhvr>
                                        <p:cTn id="43" dur="100" fill="hold">
                                          <p:stCondLst>
                                            <p:cond delay="0"/>
                                          </p:stCondLst>
                                        </p:cTn>
                                        <p:tgtEl>
                                          <p:spTgt spid="27"/>
                                        </p:tgtEl>
                                        <p:attrNameLst>
                                          <p:attrName>r</p:attrName>
                                        </p:attrNameLst>
                                      </p:cBhvr>
                                    </p:animRot>
                                    <p:animRot by="-240000">
                                      <p:cBhvr>
                                        <p:cTn id="44" dur="200" fill="hold">
                                          <p:stCondLst>
                                            <p:cond delay="200"/>
                                          </p:stCondLst>
                                        </p:cTn>
                                        <p:tgtEl>
                                          <p:spTgt spid="27"/>
                                        </p:tgtEl>
                                        <p:attrNameLst>
                                          <p:attrName>r</p:attrName>
                                        </p:attrNameLst>
                                      </p:cBhvr>
                                    </p:animRot>
                                    <p:animRot by="240000">
                                      <p:cBhvr>
                                        <p:cTn id="45" dur="200" fill="hold">
                                          <p:stCondLst>
                                            <p:cond delay="400"/>
                                          </p:stCondLst>
                                        </p:cTn>
                                        <p:tgtEl>
                                          <p:spTgt spid="27"/>
                                        </p:tgtEl>
                                        <p:attrNameLst>
                                          <p:attrName>r</p:attrName>
                                        </p:attrNameLst>
                                      </p:cBhvr>
                                    </p:animRot>
                                    <p:animRot by="-240000">
                                      <p:cBhvr>
                                        <p:cTn id="46" dur="200" fill="hold">
                                          <p:stCondLst>
                                            <p:cond delay="600"/>
                                          </p:stCondLst>
                                        </p:cTn>
                                        <p:tgtEl>
                                          <p:spTgt spid="27"/>
                                        </p:tgtEl>
                                        <p:attrNameLst>
                                          <p:attrName>r</p:attrName>
                                        </p:attrNameLst>
                                      </p:cBhvr>
                                    </p:animRot>
                                    <p:animRot by="120000">
                                      <p:cBhvr>
                                        <p:cTn id="47" dur="200" fill="hold">
                                          <p:stCondLst>
                                            <p:cond delay="800"/>
                                          </p:stCondLst>
                                        </p:cTn>
                                        <p:tgtEl>
                                          <p:spTgt spid="27"/>
                                        </p:tgtEl>
                                        <p:attrNameLst>
                                          <p:attrName>r</p:attrName>
                                        </p:attrNameLst>
                                      </p:cBhvr>
                                    </p:animRo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iterate type="lt">
                                    <p:tmAbs val="100"/>
                                  </p:iterate>
                                  <p:childTnLst>
                                    <p:set>
                                      <p:cBhvr>
                                        <p:cTn id="51" dur="1" fill="hold">
                                          <p:stCondLst>
                                            <p:cond delay="0"/>
                                          </p:stCondLst>
                                        </p:cTn>
                                        <p:tgtEl>
                                          <p:spTgt spid="35"/>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grpId="0" nodeType="clickEffect">
                                  <p:stCondLst>
                                    <p:cond delay="0"/>
                                  </p:stCondLst>
                                  <p:childTnLst>
                                    <p:set>
                                      <p:cBhvr>
                                        <p:cTn id="55" dur="1" fill="hold">
                                          <p:stCondLst>
                                            <p:cond delay="0"/>
                                          </p:stCondLst>
                                        </p:cTn>
                                        <p:tgtEl>
                                          <p:spTgt spid="36"/>
                                        </p:tgtEl>
                                        <p:attrNameLst>
                                          <p:attrName>style.visibility</p:attrName>
                                        </p:attrNameLst>
                                      </p:cBhvr>
                                      <p:to>
                                        <p:strVal val="visible"/>
                                      </p:to>
                                    </p:set>
                                    <p:animEffect transition="in" filter="wipe(left)">
                                      <p:cBhvr>
                                        <p:cTn id="56" dur="10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5" grpId="0"/>
      <p:bldP spid="3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04800" y="749300"/>
            <a:ext cx="3214576" cy="400110"/>
            <a:chOff x="304800" y="749300"/>
            <a:chExt cx="3214576" cy="400110"/>
          </a:xfrm>
        </p:grpSpPr>
        <p:sp>
          <p:nvSpPr>
            <p:cNvPr id="3" name="平行四边形 2"/>
            <p:cNvSpPr/>
            <p:nvPr/>
          </p:nvSpPr>
          <p:spPr>
            <a:xfrm>
              <a:off x="304800" y="749300"/>
              <a:ext cx="724560"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02</a:t>
              </a:r>
              <a:endParaRPr lang="zh-CN" altLang="en-US" sz="2200" dirty="0">
                <a:latin typeface="Impact" panose="020B0806030902050204" pitchFamily="34" charset="0"/>
              </a:endParaRPr>
            </a:p>
          </p:txBody>
        </p:sp>
        <p:sp>
          <p:nvSpPr>
            <p:cNvPr id="4" name="文本框 3"/>
            <p:cNvSpPr txBox="1"/>
            <p:nvPr/>
          </p:nvSpPr>
          <p:spPr>
            <a:xfrm>
              <a:off x="1029359" y="749300"/>
              <a:ext cx="2490017" cy="400110"/>
            </a:xfrm>
            <a:prstGeom prst="rect">
              <a:avLst/>
            </a:prstGeom>
            <a:noFill/>
          </p:spPr>
          <p:txBody>
            <a:bodyPr wrap="square" rtlCol="0">
              <a:spAutoFit/>
            </a:bodyPr>
            <a:lstStyle/>
            <a:p>
              <a:r>
                <a:rPr lang="zh-CN" altLang="en-US" sz="2000" b="1" dirty="0"/>
                <a:t>计算机网络的分类</a:t>
              </a:r>
              <a:endParaRPr lang="zh-CN" altLang="en-US" sz="2000" b="1" dirty="0"/>
            </a:p>
          </p:txBody>
        </p:sp>
      </p:grpSp>
      <p:sp>
        <p:nvSpPr>
          <p:cNvPr id="5" name="îṡ1îḑè"/>
          <p:cNvSpPr/>
          <p:nvPr/>
        </p:nvSpPr>
        <p:spPr>
          <a:xfrm>
            <a:off x="1029359" y="1330898"/>
            <a:ext cx="1545676" cy="482600"/>
          </a:xfrm>
          <a:prstGeom prst="rect">
            <a:avLst/>
          </a:prstGeom>
          <a:solidFill>
            <a:schemeClr val="bg2">
              <a:lumMod val="90000"/>
            </a:schemeClr>
          </a:solidFill>
          <a:ln w="12700" cap="rnd">
            <a:noFill/>
            <a:prstDash val="solid"/>
            <a:rou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r>
              <a:rPr lang="zh-CN" altLang="en-US" sz="2000" b="1" dirty="0">
                <a:solidFill>
                  <a:schemeClr val="bg1"/>
                </a:solidFill>
              </a:rPr>
              <a:t>交换方式</a:t>
            </a:r>
            <a:endParaRPr lang="en-GB" sz="2000" b="1" dirty="0">
              <a:solidFill>
                <a:schemeClr val="bg1"/>
              </a:solidFill>
            </a:endParaRPr>
          </a:p>
        </p:txBody>
      </p:sp>
      <p:sp>
        <p:nvSpPr>
          <p:cNvPr id="6" name="îṧḻîḍê"/>
          <p:cNvSpPr/>
          <p:nvPr/>
        </p:nvSpPr>
        <p:spPr>
          <a:xfrm>
            <a:off x="3286456" y="1330898"/>
            <a:ext cx="1545676" cy="482600"/>
          </a:xfrm>
          <a:prstGeom prst="rect">
            <a:avLst/>
          </a:prstGeom>
          <a:solidFill>
            <a:schemeClr val="bg2">
              <a:lumMod val="90000"/>
            </a:schemeClr>
          </a:solidFill>
          <a:ln w="12700" cap="rnd">
            <a:noFill/>
            <a:prstDash val="solid"/>
            <a:rou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r>
              <a:rPr lang="zh-CN" altLang="en-US" sz="2000" b="1" dirty="0">
                <a:solidFill>
                  <a:schemeClr val="bg1"/>
                </a:solidFill>
              </a:rPr>
              <a:t>使用者</a:t>
            </a:r>
            <a:endParaRPr lang="en-GB" sz="2000" b="1" dirty="0">
              <a:solidFill>
                <a:schemeClr val="bg1"/>
              </a:solidFill>
            </a:endParaRPr>
          </a:p>
        </p:txBody>
      </p:sp>
      <p:sp>
        <p:nvSpPr>
          <p:cNvPr id="7" name="iṡlíďè"/>
          <p:cNvSpPr/>
          <p:nvPr/>
        </p:nvSpPr>
        <p:spPr>
          <a:xfrm>
            <a:off x="5543553" y="1330898"/>
            <a:ext cx="1545676" cy="482600"/>
          </a:xfrm>
          <a:prstGeom prst="rect">
            <a:avLst/>
          </a:prstGeom>
          <a:solidFill>
            <a:schemeClr val="bg2">
              <a:lumMod val="90000"/>
            </a:schemeClr>
          </a:solidFill>
          <a:ln w="12700" cap="rnd">
            <a:noFill/>
            <a:prstDash val="solid"/>
            <a:rou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r>
              <a:rPr lang="zh-CN" altLang="en-US" sz="2000" b="1" dirty="0">
                <a:solidFill>
                  <a:srgbClr val="FFFFFF"/>
                </a:solidFill>
              </a:rPr>
              <a:t>传输介质</a:t>
            </a:r>
            <a:endParaRPr lang="en-GB" sz="2000" b="1" dirty="0">
              <a:solidFill>
                <a:srgbClr val="FFFFFF"/>
              </a:solidFill>
            </a:endParaRPr>
          </a:p>
        </p:txBody>
      </p:sp>
      <p:sp>
        <p:nvSpPr>
          <p:cNvPr id="8" name="iṥľïdè"/>
          <p:cNvSpPr/>
          <p:nvPr/>
        </p:nvSpPr>
        <p:spPr>
          <a:xfrm>
            <a:off x="7800650" y="1330898"/>
            <a:ext cx="1545676" cy="482600"/>
          </a:xfrm>
          <a:prstGeom prst="rect">
            <a:avLst/>
          </a:prstGeom>
          <a:solidFill>
            <a:schemeClr val="bg2">
              <a:lumMod val="90000"/>
            </a:schemeClr>
          </a:solidFill>
          <a:ln w="12700" cap="rnd">
            <a:noFill/>
            <a:prstDash val="solid"/>
            <a:rou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r>
              <a:rPr lang="zh-CN" altLang="en-US" sz="2000" b="1" dirty="0">
                <a:solidFill>
                  <a:schemeClr val="bg1"/>
                </a:solidFill>
              </a:rPr>
              <a:t>覆盖范围</a:t>
            </a:r>
            <a:endParaRPr lang="en-GB" sz="2000" b="1" dirty="0">
              <a:solidFill>
                <a:schemeClr val="bg1"/>
              </a:solidFill>
            </a:endParaRPr>
          </a:p>
        </p:txBody>
      </p:sp>
      <p:sp>
        <p:nvSpPr>
          <p:cNvPr id="9" name="îśľîḍé"/>
          <p:cNvSpPr/>
          <p:nvPr/>
        </p:nvSpPr>
        <p:spPr>
          <a:xfrm>
            <a:off x="10057746" y="1330898"/>
            <a:ext cx="1545676" cy="482600"/>
          </a:xfrm>
          <a:prstGeom prst="rect">
            <a:avLst/>
          </a:prstGeom>
          <a:solidFill>
            <a:schemeClr val="bg2">
              <a:lumMod val="90000"/>
            </a:schemeClr>
          </a:solidFill>
          <a:ln w="12700" cap="rnd">
            <a:noFill/>
            <a:prstDash val="solid"/>
            <a:rou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r>
              <a:rPr lang="zh-CN" altLang="en-US" sz="2000" b="1" dirty="0">
                <a:solidFill>
                  <a:schemeClr val="bg1"/>
                </a:solidFill>
              </a:rPr>
              <a:t>拓扑结构</a:t>
            </a:r>
            <a:endParaRPr lang="en-GB" sz="2000" b="1" dirty="0">
              <a:solidFill>
                <a:schemeClr val="bg1"/>
              </a:solidFill>
            </a:endParaRPr>
          </a:p>
        </p:txBody>
      </p:sp>
      <p:sp>
        <p:nvSpPr>
          <p:cNvPr id="11" name="îṧḻîḍê"/>
          <p:cNvSpPr/>
          <p:nvPr/>
        </p:nvSpPr>
        <p:spPr>
          <a:xfrm>
            <a:off x="5543553" y="1335078"/>
            <a:ext cx="1545676" cy="482600"/>
          </a:xfrm>
          <a:prstGeom prst="rect">
            <a:avLst/>
          </a:prstGeom>
          <a:solidFill>
            <a:schemeClr val="accent3"/>
          </a:solidFill>
          <a:ln w="12700" cap="rnd">
            <a:noFill/>
            <a:prstDash val="solid"/>
            <a:round/>
          </a:ln>
          <a:effectLst>
            <a:outerShdw blurRad="254000" dist="127000" algn="ctr" rotWithShape="0">
              <a:schemeClr val="accent3">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r>
              <a:rPr lang="zh-CN" altLang="en-US" sz="2000" b="1" dirty="0">
                <a:solidFill>
                  <a:schemeClr val="bg1"/>
                </a:solidFill>
              </a:rPr>
              <a:t>传输介质</a:t>
            </a:r>
            <a:endParaRPr lang="en-GB" sz="2000" b="1" dirty="0">
              <a:solidFill>
                <a:schemeClr val="bg1"/>
              </a:solidFill>
            </a:endParaRPr>
          </a:p>
        </p:txBody>
      </p:sp>
      <p:grpSp>
        <p:nvGrpSpPr>
          <p:cNvPr id="334" name="组合 333"/>
          <p:cNvGrpSpPr/>
          <p:nvPr/>
        </p:nvGrpSpPr>
        <p:grpSpPr>
          <a:xfrm>
            <a:off x="3524965" y="2325132"/>
            <a:ext cx="5142070" cy="3903072"/>
            <a:chOff x="6559958" y="1804271"/>
            <a:chExt cx="5142070" cy="3903072"/>
          </a:xfrm>
        </p:grpSpPr>
        <p:cxnSp>
          <p:nvCxnSpPr>
            <p:cNvPr id="335" name="直接连接符 334"/>
            <p:cNvCxnSpPr/>
            <p:nvPr/>
          </p:nvCxnSpPr>
          <p:spPr>
            <a:xfrm>
              <a:off x="7633024" y="4141212"/>
              <a:ext cx="302395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336" name="图形 33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411690" y="2118625"/>
              <a:ext cx="690492" cy="667853"/>
            </a:xfrm>
            <a:prstGeom prst="rect">
              <a:avLst/>
            </a:prstGeom>
          </p:spPr>
        </p:pic>
        <p:pic>
          <p:nvPicPr>
            <p:cNvPr id="337" name="图形 336"/>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841015" y="3849826"/>
              <a:ext cx="611911" cy="582772"/>
            </a:xfrm>
            <a:prstGeom prst="rect">
              <a:avLst/>
            </a:prstGeom>
          </p:spPr>
        </p:pic>
        <p:pic>
          <p:nvPicPr>
            <p:cNvPr id="338" name="图形 337"/>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820216" y="1804271"/>
              <a:ext cx="714971" cy="554719"/>
            </a:xfrm>
            <a:prstGeom prst="rect">
              <a:avLst/>
            </a:prstGeom>
          </p:spPr>
        </p:pic>
        <p:pic>
          <p:nvPicPr>
            <p:cNvPr id="339" name="图形 338"/>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917051" y="2165697"/>
              <a:ext cx="840483" cy="554719"/>
            </a:xfrm>
            <a:prstGeom prst="rect">
              <a:avLst/>
            </a:prstGeom>
          </p:spPr>
        </p:pic>
        <p:cxnSp>
          <p:nvCxnSpPr>
            <p:cNvPr id="340" name="直接连接符 339"/>
            <p:cNvCxnSpPr/>
            <p:nvPr/>
          </p:nvCxnSpPr>
          <p:spPr>
            <a:xfrm flipH="1">
              <a:off x="6928836" y="4052229"/>
              <a:ext cx="704188" cy="119595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1" name="直接连接符 340"/>
            <p:cNvCxnSpPr/>
            <p:nvPr/>
          </p:nvCxnSpPr>
          <p:spPr>
            <a:xfrm>
              <a:off x="7633024" y="4141212"/>
              <a:ext cx="224731" cy="120564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2" name="直接连接符 341"/>
            <p:cNvCxnSpPr/>
            <p:nvPr/>
          </p:nvCxnSpPr>
          <p:spPr>
            <a:xfrm flipV="1">
              <a:off x="9996150" y="4042539"/>
              <a:ext cx="610046" cy="116985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3" name="直接连接符 342"/>
            <p:cNvCxnSpPr/>
            <p:nvPr/>
          </p:nvCxnSpPr>
          <p:spPr>
            <a:xfrm flipH="1" flipV="1">
              <a:off x="10609963" y="4049572"/>
              <a:ext cx="397983" cy="123882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344" name="图形 343"/>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373943" y="3718303"/>
              <a:ext cx="518162" cy="667853"/>
            </a:xfrm>
            <a:prstGeom prst="rect">
              <a:avLst/>
            </a:prstGeom>
          </p:spPr>
        </p:pic>
        <p:pic>
          <p:nvPicPr>
            <p:cNvPr id="345" name="图形 344"/>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670972" y="5050935"/>
              <a:ext cx="497186" cy="652557"/>
            </a:xfrm>
            <a:prstGeom prst="rect">
              <a:avLst/>
            </a:prstGeom>
          </p:spPr>
        </p:pic>
        <p:pic>
          <p:nvPicPr>
            <p:cNvPr id="346" name="图形 345"/>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729469" y="5170241"/>
              <a:ext cx="843256" cy="512359"/>
            </a:xfrm>
            <a:prstGeom prst="rect">
              <a:avLst/>
            </a:prstGeom>
          </p:spPr>
        </p:pic>
        <p:pic>
          <p:nvPicPr>
            <p:cNvPr id="347" name="图形 346"/>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9659998" y="5054785"/>
              <a:ext cx="569694" cy="652558"/>
            </a:xfrm>
            <a:prstGeom prst="rect">
              <a:avLst/>
            </a:prstGeom>
          </p:spPr>
        </p:pic>
        <p:pic>
          <p:nvPicPr>
            <p:cNvPr id="348" name="图形 347"/>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397900" y="3718303"/>
              <a:ext cx="518162" cy="667853"/>
            </a:xfrm>
            <a:prstGeom prst="rect">
              <a:avLst/>
            </a:prstGeom>
          </p:spPr>
        </p:pic>
        <p:pic>
          <p:nvPicPr>
            <p:cNvPr id="349" name="图形 348"/>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0942348" y="5181030"/>
              <a:ext cx="732066" cy="434413"/>
            </a:xfrm>
            <a:prstGeom prst="rect">
              <a:avLst/>
            </a:prstGeom>
          </p:spPr>
        </p:pic>
        <p:pic>
          <p:nvPicPr>
            <p:cNvPr id="350" name="图形 349"/>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8765113" y="3505741"/>
              <a:ext cx="383154" cy="265261"/>
            </a:xfrm>
            <a:prstGeom prst="rect">
              <a:avLst/>
            </a:prstGeom>
          </p:spPr>
        </p:pic>
        <p:pic>
          <p:nvPicPr>
            <p:cNvPr id="351" name="图形 350"/>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9152033" y="3505741"/>
              <a:ext cx="383154" cy="265261"/>
            </a:xfrm>
            <a:prstGeom prst="rect">
              <a:avLst/>
            </a:prstGeom>
          </p:spPr>
        </p:pic>
        <p:pic>
          <p:nvPicPr>
            <p:cNvPr id="352" name="图形 351"/>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rot="7723627">
              <a:off x="7442855" y="2542856"/>
              <a:ext cx="383154" cy="265261"/>
            </a:xfrm>
            <a:prstGeom prst="rect">
              <a:avLst/>
            </a:prstGeom>
          </p:spPr>
        </p:pic>
        <p:pic>
          <p:nvPicPr>
            <p:cNvPr id="353" name="图形 352"/>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rot="10800000">
              <a:off x="8943145" y="2370564"/>
              <a:ext cx="383154" cy="265261"/>
            </a:xfrm>
            <a:prstGeom prst="rect">
              <a:avLst/>
            </a:prstGeom>
          </p:spPr>
        </p:pic>
        <p:pic>
          <p:nvPicPr>
            <p:cNvPr id="354" name="图形 353"/>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rot="13052912">
              <a:off x="10270834" y="2715495"/>
              <a:ext cx="383154" cy="265261"/>
            </a:xfrm>
            <a:prstGeom prst="rect">
              <a:avLst/>
            </a:prstGeom>
          </p:spPr>
        </p:pic>
        <p:sp>
          <p:nvSpPr>
            <p:cNvPr id="355" name="文本框 354"/>
            <p:cNvSpPr txBox="1"/>
            <p:nvPr/>
          </p:nvSpPr>
          <p:spPr>
            <a:xfrm>
              <a:off x="7248762" y="5127709"/>
              <a:ext cx="371816" cy="369332"/>
            </a:xfrm>
            <a:prstGeom prst="rect">
              <a:avLst/>
            </a:prstGeom>
            <a:noFill/>
          </p:spPr>
          <p:txBody>
            <a:bodyPr wrap="square" rtlCol="0">
              <a:spAutoFit/>
            </a:bodyPr>
            <a:lstStyle/>
            <a:p>
              <a:pPr algn="ctr"/>
              <a:r>
                <a:rPr lang="en-US" altLang="zh-CN" b="1" dirty="0"/>
                <a:t>…</a:t>
              </a:r>
              <a:endParaRPr lang="zh-CN" altLang="en-US" b="1" dirty="0"/>
            </a:p>
          </p:txBody>
        </p:sp>
        <p:sp>
          <p:nvSpPr>
            <p:cNvPr id="356" name="文本框 355"/>
            <p:cNvSpPr txBox="1"/>
            <p:nvPr/>
          </p:nvSpPr>
          <p:spPr>
            <a:xfrm>
              <a:off x="9953375" y="2133431"/>
              <a:ext cx="371816" cy="369332"/>
            </a:xfrm>
            <a:prstGeom prst="rect">
              <a:avLst/>
            </a:prstGeom>
            <a:noFill/>
          </p:spPr>
          <p:txBody>
            <a:bodyPr wrap="square" rtlCol="0">
              <a:spAutoFit/>
            </a:bodyPr>
            <a:lstStyle/>
            <a:p>
              <a:pPr algn="ctr"/>
              <a:r>
                <a:rPr lang="en-US" altLang="zh-CN" b="1" dirty="0"/>
                <a:t>…</a:t>
              </a:r>
              <a:endParaRPr lang="zh-CN" altLang="en-US" b="1" dirty="0"/>
            </a:p>
          </p:txBody>
        </p:sp>
        <p:sp>
          <p:nvSpPr>
            <p:cNvPr id="357" name="文本框 356"/>
            <p:cNvSpPr txBox="1"/>
            <p:nvPr/>
          </p:nvSpPr>
          <p:spPr>
            <a:xfrm>
              <a:off x="10377018" y="5110762"/>
              <a:ext cx="371816" cy="369332"/>
            </a:xfrm>
            <a:prstGeom prst="rect">
              <a:avLst/>
            </a:prstGeom>
            <a:noFill/>
          </p:spPr>
          <p:txBody>
            <a:bodyPr wrap="square" rtlCol="0">
              <a:spAutoFit/>
            </a:bodyPr>
            <a:lstStyle/>
            <a:p>
              <a:pPr algn="ctr"/>
              <a:r>
                <a:rPr lang="en-US" altLang="zh-CN" b="1" dirty="0"/>
                <a:t>…</a:t>
              </a:r>
              <a:endParaRPr lang="zh-CN" altLang="en-US" b="1" dirty="0"/>
            </a:p>
          </p:txBody>
        </p:sp>
        <p:sp>
          <p:nvSpPr>
            <p:cNvPr id="358" name="íşlïḋé"/>
            <p:cNvSpPr txBox="1"/>
            <p:nvPr/>
          </p:nvSpPr>
          <p:spPr>
            <a:xfrm>
              <a:off x="6559958" y="3899535"/>
              <a:ext cx="812102" cy="338554"/>
            </a:xfrm>
            <a:prstGeom prst="rect">
              <a:avLst/>
            </a:prstGeom>
            <a:noFill/>
          </p:spPr>
          <p:txBody>
            <a:bodyPr wrap="square">
              <a:spAutoFit/>
            </a:bodyPr>
            <a:lstStyle/>
            <a:p>
              <a:pPr marL="0" marR="0" lvl="0" indent="0" algn="ctr" defTabSz="913765" rtl="0" eaLnBrk="1" fontAlgn="auto" latinLnBrk="0" hangingPunct="1">
                <a:lnSpc>
                  <a:spcPct val="100000"/>
                </a:lnSpc>
                <a:spcBef>
                  <a:spcPts val="0"/>
                </a:spcBef>
                <a:spcAft>
                  <a:spcPts val="0"/>
                </a:spcAft>
                <a:buClrTx/>
                <a:buSzPct val="25000"/>
                <a:buFontTx/>
                <a:buNone/>
                <a:defRPr/>
              </a:pPr>
              <a:r>
                <a:rPr kumimoji="0" lang="zh-CN" altLang="en-US" sz="1600" b="1" i="0" u="none" strike="noStrike" kern="1200" cap="none" spc="0" normalizeH="0" baseline="0" noProof="0" dirty="0">
                  <a:ln>
                    <a:noFill/>
                  </a:ln>
                  <a:effectLst/>
                  <a:uLnTx/>
                  <a:uFillTx/>
                </a:rPr>
                <a:t>交换机</a:t>
              </a:r>
              <a:endParaRPr kumimoji="0" lang="en-US" altLang="zh-CN" sz="1600" b="1" i="0" u="none" strike="noStrike" kern="1200" cap="none" spc="0" normalizeH="0" baseline="0" noProof="0" dirty="0">
                <a:ln>
                  <a:noFill/>
                </a:ln>
                <a:effectLst/>
                <a:uLnTx/>
                <a:uFillTx/>
              </a:endParaRPr>
            </a:p>
          </p:txBody>
        </p:sp>
        <p:sp>
          <p:nvSpPr>
            <p:cNvPr id="359" name="íşlïḋé"/>
            <p:cNvSpPr txBox="1"/>
            <p:nvPr/>
          </p:nvSpPr>
          <p:spPr>
            <a:xfrm>
              <a:off x="10889926" y="3915710"/>
              <a:ext cx="812102" cy="338554"/>
            </a:xfrm>
            <a:prstGeom prst="rect">
              <a:avLst/>
            </a:prstGeom>
            <a:noFill/>
          </p:spPr>
          <p:txBody>
            <a:bodyPr wrap="square">
              <a:spAutoFit/>
            </a:bodyPr>
            <a:lstStyle/>
            <a:p>
              <a:pPr marL="0" marR="0" lvl="0" indent="0" algn="ctr" defTabSz="913765" rtl="0" eaLnBrk="1" fontAlgn="auto" latinLnBrk="0" hangingPunct="1">
                <a:lnSpc>
                  <a:spcPct val="100000"/>
                </a:lnSpc>
                <a:spcBef>
                  <a:spcPts val="0"/>
                </a:spcBef>
                <a:spcAft>
                  <a:spcPts val="0"/>
                </a:spcAft>
                <a:buClrTx/>
                <a:buSzPct val="25000"/>
                <a:buFontTx/>
                <a:buNone/>
                <a:defRPr/>
              </a:pPr>
              <a:r>
                <a:rPr kumimoji="0" lang="zh-CN" altLang="en-US" sz="1600" b="1" i="0" u="none" strike="noStrike" kern="1200" cap="none" spc="0" normalizeH="0" baseline="0" noProof="0" dirty="0">
                  <a:ln>
                    <a:noFill/>
                  </a:ln>
                  <a:effectLst/>
                  <a:uLnTx/>
                  <a:uFillTx/>
                </a:rPr>
                <a:t>交换机</a:t>
              </a:r>
              <a:endParaRPr kumimoji="0" lang="en-US" altLang="zh-CN" sz="1600" b="1" i="0" u="none" strike="noStrike" kern="1200" cap="none" spc="0" normalizeH="0" baseline="0" noProof="0" dirty="0">
                <a:ln>
                  <a:noFill/>
                </a:ln>
                <a:effectLst/>
                <a:uLnTx/>
                <a:uFillTx/>
              </a:endParaRPr>
            </a:p>
          </p:txBody>
        </p:sp>
        <p:sp>
          <p:nvSpPr>
            <p:cNvPr id="360" name="íşlïḋé"/>
            <p:cNvSpPr txBox="1"/>
            <p:nvPr/>
          </p:nvSpPr>
          <p:spPr>
            <a:xfrm>
              <a:off x="8765113" y="4418047"/>
              <a:ext cx="812102" cy="584775"/>
            </a:xfrm>
            <a:prstGeom prst="rect">
              <a:avLst/>
            </a:prstGeom>
            <a:noFill/>
          </p:spPr>
          <p:txBody>
            <a:bodyPr wrap="square">
              <a:spAutoFit/>
            </a:bodyPr>
            <a:lstStyle/>
            <a:p>
              <a:pPr marL="0" marR="0" lvl="0" indent="0" algn="ctr" defTabSz="913765" rtl="0" eaLnBrk="1" fontAlgn="auto" latinLnBrk="0" hangingPunct="1">
                <a:lnSpc>
                  <a:spcPct val="100000"/>
                </a:lnSpc>
                <a:spcBef>
                  <a:spcPts val="0"/>
                </a:spcBef>
                <a:spcAft>
                  <a:spcPts val="0"/>
                </a:spcAft>
                <a:buClrTx/>
                <a:buSzPct val="25000"/>
                <a:buFontTx/>
                <a:buNone/>
                <a:defRPr/>
              </a:pPr>
              <a:r>
                <a:rPr kumimoji="0" lang="zh-CN" altLang="en-US" sz="1600" b="1" i="0" u="none" strike="noStrike" kern="1200" cap="none" spc="0" normalizeH="0" baseline="0" noProof="0" dirty="0">
                  <a:ln>
                    <a:noFill/>
                  </a:ln>
                  <a:effectLst/>
                  <a:uLnTx/>
                  <a:uFillTx/>
                </a:rPr>
                <a:t>无线</a:t>
              </a:r>
              <a:endParaRPr kumimoji="0" lang="en-US" altLang="zh-CN" sz="1600" b="1" i="0" u="none" strike="noStrike" kern="1200" cap="none" spc="0" normalizeH="0" baseline="0" noProof="0" dirty="0">
                <a:ln>
                  <a:noFill/>
                </a:ln>
                <a:effectLst/>
                <a:uLnTx/>
                <a:uFillTx/>
              </a:endParaRPr>
            </a:p>
            <a:p>
              <a:pPr marL="0" marR="0" lvl="0" indent="0" algn="ctr" defTabSz="913765" rtl="0" eaLnBrk="1" fontAlgn="auto" latinLnBrk="0" hangingPunct="1">
                <a:lnSpc>
                  <a:spcPct val="100000"/>
                </a:lnSpc>
                <a:spcBef>
                  <a:spcPts val="0"/>
                </a:spcBef>
                <a:spcAft>
                  <a:spcPts val="0"/>
                </a:spcAft>
                <a:buClrTx/>
                <a:buSzPct val="25000"/>
                <a:buFontTx/>
                <a:buNone/>
                <a:defRPr/>
              </a:pPr>
              <a:r>
                <a:rPr kumimoji="0" lang="zh-CN" altLang="en-US" sz="1600" b="1" i="0" u="none" strike="noStrike" kern="1200" cap="none" spc="0" normalizeH="0" baseline="0" noProof="0" dirty="0">
                  <a:ln>
                    <a:noFill/>
                  </a:ln>
                  <a:effectLst/>
                  <a:uLnTx/>
                  <a:uFillTx/>
                </a:rPr>
                <a:t>路由器</a:t>
              </a:r>
              <a:endParaRPr kumimoji="0" lang="en-US" altLang="zh-CN" sz="1600" b="1" i="0" u="none" strike="noStrike" kern="1200" cap="none" spc="0" normalizeH="0" baseline="0" noProof="0" dirty="0">
                <a:ln>
                  <a:noFill/>
                </a:ln>
                <a:effectLst/>
                <a:uLnTx/>
                <a:uFillTx/>
              </a:endParaRPr>
            </a:p>
          </p:txBody>
        </p:sp>
      </p:grpSp>
      <p:grpSp>
        <p:nvGrpSpPr>
          <p:cNvPr id="897" name="组合 896"/>
          <p:cNvGrpSpPr/>
          <p:nvPr/>
        </p:nvGrpSpPr>
        <p:grpSpPr>
          <a:xfrm>
            <a:off x="2571269" y="4775125"/>
            <a:ext cx="3011525" cy="1622273"/>
            <a:chOff x="2571269" y="4775125"/>
            <a:chExt cx="3011525" cy="1622273"/>
          </a:xfrm>
        </p:grpSpPr>
        <p:sp>
          <p:nvSpPr>
            <p:cNvPr id="10" name="矩形 9"/>
            <p:cNvSpPr/>
            <p:nvPr/>
          </p:nvSpPr>
          <p:spPr>
            <a:xfrm>
              <a:off x="2575036" y="4775125"/>
              <a:ext cx="3007758" cy="1622273"/>
            </a:xfrm>
            <a:prstGeom prst="rect">
              <a:avLst/>
            </a:prstGeom>
            <a:noFill/>
            <a:ln w="2540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4" name="文本框 363"/>
            <p:cNvSpPr txBox="1"/>
            <p:nvPr/>
          </p:nvSpPr>
          <p:spPr>
            <a:xfrm>
              <a:off x="2571269" y="4843762"/>
              <a:ext cx="1160462" cy="369332"/>
            </a:xfrm>
            <a:prstGeom prst="rect">
              <a:avLst/>
            </a:prstGeom>
            <a:noFill/>
          </p:spPr>
          <p:txBody>
            <a:bodyPr wrap="square" rtlCol="0">
              <a:spAutoFit/>
            </a:bodyPr>
            <a:lstStyle/>
            <a:p>
              <a:pPr algn="ctr"/>
              <a:r>
                <a:rPr lang="zh-CN" altLang="en-US" b="1" dirty="0">
                  <a:solidFill>
                    <a:schemeClr val="accent3"/>
                  </a:solidFill>
                  <a:latin typeface="+mn-ea"/>
                </a:rPr>
                <a:t>有线网络</a:t>
              </a:r>
              <a:endParaRPr lang="zh-CN" altLang="en-US" b="1" dirty="0">
                <a:solidFill>
                  <a:schemeClr val="accent3"/>
                </a:solidFill>
                <a:latin typeface="+mn-ea"/>
              </a:endParaRPr>
            </a:p>
          </p:txBody>
        </p:sp>
      </p:grpSp>
      <p:grpSp>
        <p:nvGrpSpPr>
          <p:cNvPr id="898" name="组合 897"/>
          <p:cNvGrpSpPr/>
          <p:nvPr/>
        </p:nvGrpSpPr>
        <p:grpSpPr>
          <a:xfrm>
            <a:off x="6531704" y="4775125"/>
            <a:ext cx="3010745" cy="1622273"/>
            <a:chOff x="6531704" y="4775125"/>
            <a:chExt cx="3010745" cy="1622273"/>
          </a:xfrm>
        </p:grpSpPr>
        <p:sp>
          <p:nvSpPr>
            <p:cNvPr id="362" name="矩形 361"/>
            <p:cNvSpPr/>
            <p:nvPr/>
          </p:nvSpPr>
          <p:spPr>
            <a:xfrm>
              <a:off x="6531704" y="4775125"/>
              <a:ext cx="3007758" cy="1622273"/>
            </a:xfrm>
            <a:prstGeom prst="rect">
              <a:avLst/>
            </a:prstGeom>
            <a:noFill/>
            <a:ln w="2540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5" name="文本框 364"/>
            <p:cNvSpPr txBox="1"/>
            <p:nvPr/>
          </p:nvSpPr>
          <p:spPr>
            <a:xfrm>
              <a:off x="8381987" y="4843762"/>
              <a:ext cx="1160462" cy="369332"/>
            </a:xfrm>
            <a:prstGeom prst="rect">
              <a:avLst/>
            </a:prstGeom>
            <a:noFill/>
          </p:spPr>
          <p:txBody>
            <a:bodyPr wrap="square" rtlCol="0">
              <a:spAutoFit/>
            </a:bodyPr>
            <a:lstStyle/>
            <a:p>
              <a:pPr algn="ctr"/>
              <a:r>
                <a:rPr lang="zh-CN" altLang="en-US" b="1" dirty="0">
                  <a:solidFill>
                    <a:schemeClr val="accent3"/>
                  </a:solidFill>
                  <a:latin typeface="+mn-ea"/>
                </a:rPr>
                <a:t>有线网络</a:t>
              </a:r>
              <a:endParaRPr lang="zh-CN" altLang="en-US" b="1" dirty="0">
                <a:solidFill>
                  <a:schemeClr val="accent3"/>
                </a:solidFill>
                <a:latin typeface="+mn-ea"/>
              </a:endParaRPr>
            </a:p>
          </p:txBody>
        </p:sp>
      </p:grpSp>
      <p:grpSp>
        <p:nvGrpSpPr>
          <p:cNvPr id="896" name="组合 895"/>
          <p:cNvGrpSpPr/>
          <p:nvPr/>
        </p:nvGrpSpPr>
        <p:grpSpPr>
          <a:xfrm>
            <a:off x="3819624" y="2090332"/>
            <a:ext cx="4733560" cy="2201529"/>
            <a:chOff x="3819624" y="2090332"/>
            <a:chExt cx="4733560" cy="2201529"/>
          </a:xfrm>
        </p:grpSpPr>
        <p:sp>
          <p:nvSpPr>
            <p:cNvPr id="363" name="矩形 362"/>
            <p:cNvSpPr/>
            <p:nvPr/>
          </p:nvSpPr>
          <p:spPr>
            <a:xfrm>
              <a:off x="3819624" y="2090332"/>
              <a:ext cx="4710917" cy="2201529"/>
            </a:xfrm>
            <a:prstGeom prst="rect">
              <a:avLst/>
            </a:prstGeom>
            <a:noFill/>
            <a:ln w="25400">
              <a:solidFill>
                <a:schemeClr val="accent4"/>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6" name="文本框 365"/>
            <p:cNvSpPr txBox="1"/>
            <p:nvPr/>
          </p:nvSpPr>
          <p:spPr>
            <a:xfrm>
              <a:off x="7392722" y="2137275"/>
              <a:ext cx="1160462" cy="369332"/>
            </a:xfrm>
            <a:prstGeom prst="rect">
              <a:avLst/>
            </a:prstGeom>
            <a:noFill/>
          </p:spPr>
          <p:txBody>
            <a:bodyPr wrap="square" rtlCol="0">
              <a:spAutoFit/>
            </a:bodyPr>
            <a:lstStyle/>
            <a:p>
              <a:pPr algn="ctr"/>
              <a:r>
                <a:rPr lang="zh-CN" altLang="en-US" b="1" dirty="0">
                  <a:solidFill>
                    <a:schemeClr val="accent4"/>
                  </a:solidFill>
                  <a:latin typeface="+mn-ea"/>
                </a:rPr>
                <a:t>无线网络</a:t>
              </a:r>
              <a:endParaRPr lang="zh-CN" altLang="en-US" b="1" dirty="0">
                <a:solidFill>
                  <a:schemeClr val="accent4"/>
                </a:solidFill>
                <a:latin typeface="+mn-ea"/>
              </a:endParaRPr>
            </a:p>
          </p:txBody>
        </p:sp>
      </p:grpSp>
    </p:spTree>
    <p:custDataLst>
      <p:tags r:id="rId19"/>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30" presetClass="entr" presetSubtype="0" fill="hold" nodeType="clickEffect">
                                  <p:stCondLst>
                                    <p:cond delay="0"/>
                                  </p:stCondLst>
                                  <p:childTnLst>
                                    <p:set>
                                      <p:cBhvr>
                                        <p:cTn id="11" dur="1" fill="hold">
                                          <p:stCondLst>
                                            <p:cond delay="0"/>
                                          </p:stCondLst>
                                        </p:cTn>
                                        <p:tgtEl>
                                          <p:spTgt spid="334"/>
                                        </p:tgtEl>
                                        <p:attrNameLst>
                                          <p:attrName>style.visibility</p:attrName>
                                        </p:attrNameLst>
                                      </p:cBhvr>
                                      <p:to>
                                        <p:strVal val="visible"/>
                                      </p:to>
                                    </p:set>
                                    <p:animEffect transition="in" filter="fade">
                                      <p:cBhvr>
                                        <p:cTn id="12" dur="800" decel="100000"/>
                                        <p:tgtEl>
                                          <p:spTgt spid="334"/>
                                        </p:tgtEl>
                                      </p:cBhvr>
                                    </p:animEffect>
                                    <p:anim calcmode="lin" valueType="num">
                                      <p:cBhvr>
                                        <p:cTn id="13" dur="800" decel="100000" fill="hold"/>
                                        <p:tgtEl>
                                          <p:spTgt spid="334"/>
                                        </p:tgtEl>
                                        <p:attrNameLst>
                                          <p:attrName>style.rotation</p:attrName>
                                        </p:attrNameLst>
                                      </p:cBhvr>
                                      <p:tavLst>
                                        <p:tav tm="0">
                                          <p:val>
                                            <p:fltVal val="-90"/>
                                          </p:val>
                                        </p:tav>
                                        <p:tav tm="100000">
                                          <p:val>
                                            <p:fltVal val="0"/>
                                          </p:val>
                                        </p:tav>
                                      </p:tavLst>
                                    </p:anim>
                                    <p:anim calcmode="lin" valueType="num">
                                      <p:cBhvr>
                                        <p:cTn id="14" dur="800" decel="100000" fill="hold"/>
                                        <p:tgtEl>
                                          <p:spTgt spid="334"/>
                                        </p:tgtEl>
                                        <p:attrNameLst>
                                          <p:attrName>ppt_x</p:attrName>
                                        </p:attrNameLst>
                                      </p:cBhvr>
                                      <p:tavLst>
                                        <p:tav tm="0">
                                          <p:val>
                                            <p:strVal val="#ppt_x+0.4"/>
                                          </p:val>
                                        </p:tav>
                                        <p:tav tm="100000">
                                          <p:val>
                                            <p:strVal val="#ppt_x-0.05"/>
                                          </p:val>
                                        </p:tav>
                                      </p:tavLst>
                                    </p:anim>
                                    <p:anim calcmode="lin" valueType="num">
                                      <p:cBhvr>
                                        <p:cTn id="15" dur="800" decel="100000" fill="hold"/>
                                        <p:tgtEl>
                                          <p:spTgt spid="334"/>
                                        </p:tgtEl>
                                        <p:attrNameLst>
                                          <p:attrName>ppt_y</p:attrName>
                                        </p:attrNameLst>
                                      </p:cBhvr>
                                      <p:tavLst>
                                        <p:tav tm="0">
                                          <p:val>
                                            <p:strVal val="#ppt_y-0.4"/>
                                          </p:val>
                                        </p:tav>
                                        <p:tav tm="100000">
                                          <p:val>
                                            <p:strVal val="#ppt_y+0.1"/>
                                          </p:val>
                                        </p:tav>
                                      </p:tavLst>
                                    </p:anim>
                                    <p:anim calcmode="lin" valueType="num">
                                      <p:cBhvr>
                                        <p:cTn id="16" dur="200" accel="100000" fill="hold">
                                          <p:stCondLst>
                                            <p:cond delay="800"/>
                                          </p:stCondLst>
                                        </p:cTn>
                                        <p:tgtEl>
                                          <p:spTgt spid="334"/>
                                        </p:tgtEl>
                                        <p:attrNameLst>
                                          <p:attrName>ppt_x</p:attrName>
                                        </p:attrNameLst>
                                      </p:cBhvr>
                                      <p:tavLst>
                                        <p:tav tm="0">
                                          <p:val>
                                            <p:strVal val="#ppt_x-0.05"/>
                                          </p:val>
                                        </p:tav>
                                        <p:tav tm="100000">
                                          <p:val>
                                            <p:strVal val="#ppt_x"/>
                                          </p:val>
                                        </p:tav>
                                      </p:tavLst>
                                    </p:anim>
                                    <p:anim calcmode="lin" valueType="num">
                                      <p:cBhvr>
                                        <p:cTn id="17" dur="200" accel="100000" fill="hold">
                                          <p:stCondLst>
                                            <p:cond delay="800"/>
                                          </p:stCondLst>
                                        </p:cTn>
                                        <p:tgtEl>
                                          <p:spTgt spid="334"/>
                                        </p:tgtEl>
                                        <p:attrNameLst>
                                          <p:attrName>ppt_y</p:attrName>
                                        </p:attrNameLst>
                                      </p:cBhvr>
                                      <p:tavLst>
                                        <p:tav tm="0">
                                          <p:val>
                                            <p:strVal val="#ppt_y+0.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53" presetClass="entr" presetSubtype="16" fill="hold" nodeType="clickEffect">
                                  <p:stCondLst>
                                    <p:cond delay="0"/>
                                  </p:stCondLst>
                                  <p:childTnLst>
                                    <p:set>
                                      <p:cBhvr>
                                        <p:cTn id="21" dur="1" fill="hold">
                                          <p:stCondLst>
                                            <p:cond delay="0"/>
                                          </p:stCondLst>
                                        </p:cTn>
                                        <p:tgtEl>
                                          <p:spTgt spid="897"/>
                                        </p:tgtEl>
                                        <p:attrNameLst>
                                          <p:attrName>style.visibility</p:attrName>
                                        </p:attrNameLst>
                                      </p:cBhvr>
                                      <p:to>
                                        <p:strVal val="visible"/>
                                      </p:to>
                                    </p:set>
                                    <p:anim calcmode="lin" valueType="num">
                                      <p:cBhvr>
                                        <p:cTn id="22" dur="500" fill="hold"/>
                                        <p:tgtEl>
                                          <p:spTgt spid="897"/>
                                        </p:tgtEl>
                                        <p:attrNameLst>
                                          <p:attrName>ppt_w</p:attrName>
                                        </p:attrNameLst>
                                      </p:cBhvr>
                                      <p:tavLst>
                                        <p:tav tm="0">
                                          <p:val>
                                            <p:fltVal val="0"/>
                                          </p:val>
                                        </p:tav>
                                        <p:tav tm="100000">
                                          <p:val>
                                            <p:strVal val="#ppt_w"/>
                                          </p:val>
                                        </p:tav>
                                      </p:tavLst>
                                    </p:anim>
                                    <p:anim calcmode="lin" valueType="num">
                                      <p:cBhvr>
                                        <p:cTn id="23" dur="500" fill="hold"/>
                                        <p:tgtEl>
                                          <p:spTgt spid="897"/>
                                        </p:tgtEl>
                                        <p:attrNameLst>
                                          <p:attrName>ppt_h</p:attrName>
                                        </p:attrNameLst>
                                      </p:cBhvr>
                                      <p:tavLst>
                                        <p:tav tm="0">
                                          <p:val>
                                            <p:fltVal val="0"/>
                                          </p:val>
                                        </p:tav>
                                        <p:tav tm="100000">
                                          <p:val>
                                            <p:strVal val="#ppt_h"/>
                                          </p:val>
                                        </p:tav>
                                      </p:tavLst>
                                    </p:anim>
                                    <p:animEffect transition="in" filter="fade">
                                      <p:cBhvr>
                                        <p:cTn id="24" dur="500"/>
                                        <p:tgtEl>
                                          <p:spTgt spid="897"/>
                                        </p:tgtEl>
                                      </p:cBhvr>
                                    </p:animEffect>
                                  </p:childTnLst>
                                </p:cTn>
                              </p:par>
                              <p:par>
                                <p:cTn id="25" presetID="53" presetClass="entr" presetSubtype="16" fill="hold" nodeType="withEffect">
                                  <p:stCondLst>
                                    <p:cond delay="0"/>
                                  </p:stCondLst>
                                  <p:childTnLst>
                                    <p:set>
                                      <p:cBhvr>
                                        <p:cTn id="26" dur="1" fill="hold">
                                          <p:stCondLst>
                                            <p:cond delay="0"/>
                                          </p:stCondLst>
                                        </p:cTn>
                                        <p:tgtEl>
                                          <p:spTgt spid="898"/>
                                        </p:tgtEl>
                                        <p:attrNameLst>
                                          <p:attrName>style.visibility</p:attrName>
                                        </p:attrNameLst>
                                      </p:cBhvr>
                                      <p:to>
                                        <p:strVal val="visible"/>
                                      </p:to>
                                    </p:set>
                                    <p:anim calcmode="lin" valueType="num">
                                      <p:cBhvr>
                                        <p:cTn id="27" dur="500" fill="hold"/>
                                        <p:tgtEl>
                                          <p:spTgt spid="898"/>
                                        </p:tgtEl>
                                        <p:attrNameLst>
                                          <p:attrName>ppt_w</p:attrName>
                                        </p:attrNameLst>
                                      </p:cBhvr>
                                      <p:tavLst>
                                        <p:tav tm="0">
                                          <p:val>
                                            <p:fltVal val="0"/>
                                          </p:val>
                                        </p:tav>
                                        <p:tav tm="100000">
                                          <p:val>
                                            <p:strVal val="#ppt_w"/>
                                          </p:val>
                                        </p:tav>
                                      </p:tavLst>
                                    </p:anim>
                                    <p:anim calcmode="lin" valueType="num">
                                      <p:cBhvr>
                                        <p:cTn id="28" dur="500" fill="hold"/>
                                        <p:tgtEl>
                                          <p:spTgt spid="898"/>
                                        </p:tgtEl>
                                        <p:attrNameLst>
                                          <p:attrName>ppt_h</p:attrName>
                                        </p:attrNameLst>
                                      </p:cBhvr>
                                      <p:tavLst>
                                        <p:tav tm="0">
                                          <p:val>
                                            <p:fltVal val="0"/>
                                          </p:val>
                                        </p:tav>
                                        <p:tav tm="100000">
                                          <p:val>
                                            <p:strVal val="#ppt_h"/>
                                          </p:val>
                                        </p:tav>
                                      </p:tavLst>
                                    </p:anim>
                                    <p:animEffect transition="in" filter="fade">
                                      <p:cBhvr>
                                        <p:cTn id="29" dur="500"/>
                                        <p:tgtEl>
                                          <p:spTgt spid="898"/>
                                        </p:tgtEl>
                                      </p:cBhvr>
                                    </p:animEffect>
                                  </p:childTnLst>
                                </p:cTn>
                              </p:par>
                            </p:childTnLst>
                          </p:cTn>
                        </p:par>
                      </p:childTnLst>
                    </p:cTn>
                  </p:par>
                  <p:par>
                    <p:cTn id="30" fill="hold">
                      <p:stCondLst>
                        <p:cond delay="indefinite"/>
                      </p:stCondLst>
                      <p:childTnLst>
                        <p:par>
                          <p:cTn id="31" fill="hold">
                            <p:stCondLst>
                              <p:cond delay="0"/>
                            </p:stCondLst>
                            <p:childTnLst>
                              <p:par>
                                <p:cTn id="32" presetID="53" presetClass="entr" presetSubtype="16" fill="hold" nodeType="clickEffect">
                                  <p:stCondLst>
                                    <p:cond delay="0"/>
                                  </p:stCondLst>
                                  <p:childTnLst>
                                    <p:set>
                                      <p:cBhvr>
                                        <p:cTn id="33" dur="1" fill="hold">
                                          <p:stCondLst>
                                            <p:cond delay="0"/>
                                          </p:stCondLst>
                                        </p:cTn>
                                        <p:tgtEl>
                                          <p:spTgt spid="896"/>
                                        </p:tgtEl>
                                        <p:attrNameLst>
                                          <p:attrName>style.visibility</p:attrName>
                                        </p:attrNameLst>
                                      </p:cBhvr>
                                      <p:to>
                                        <p:strVal val="visible"/>
                                      </p:to>
                                    </p:set>
                                    <p:anim calcmode="lin" valueType="num">
                                      <p:cBhvr>
                                        <p:cTn id="34" dur="500" fill="hold"/>
                                        <p:tgtEl>
                                          <p:spTgt spid="896"/>
                                        </p:tgtEl>
                                        <p:attrNameLst>
                                          <p:attrName>ppt_w</p:attrName>
                                        </p:attrNameLst>
                                      </p:cBhvr>
                                      <p:tavLst>
                                        <p:tav tm="0">
                                          <p:val>
                                            <p:fltVal val="0"/>
                                          </p:val>
                                        </p:tav>
                                        <p:tav tm="100000">
                                          <p:val>
                                            <p:strVal val="#ppt_w"/>
                                          </p:val>
                                        </p:tav>
                                      </p:tavLst>
                                    </p:anim>
                                    <p:anim calcmode="lin" valueType="num">
                                      <p:cBhvr>
                                        <p:cTn id="35" dur="500" fill="hold"/>
                                        <p:tgtEl>
                                          <p:spTgt spid="896"/>
                                        </p:tgtEl>
                                        <p:attrNameLst>
                                          <p:attrName>ppt_h</p:attrName>
                                        </p:attrNameLst>
                                      </p:cBhvr>
                                      <p:tavLst>
                                        <p:tav tm="0">
                                          <p:val>
                                            <p:fltVal val="0"/>
                                          </p:val>
                                        </p:tav>
                                        <p:tav tm="100000">
                                          <p:val>
                                            <p:strVal val="#ppt_h"/>
                                          </p:val>
                                        </p:tav>
                                      </p:tavLst>
                                    </p:anim>
                                    <p:animEffect transition="in" filter="fade">
                                      <p:cBhvr>
                                        <p:cTn id="36" dur="500"/>
                                        <p:tgtEl>
                                          <p:spTgt spid="8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ldLvl="0" animBg="1"/>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04799" y="749300"/>
            <a:ext cx="6192345" cy="400110"/>
            <a:chOff x="424116" y="898245"/>
            <a:chExt cx="6192345" cy="400110"/>
          </a:xfrm>
        </p:grpSpPr>
        <p:sp>
          <p:nvSpPr>
            <p:cNvPr id="2" name="平行四边形 1"/>
            <p:cNvSpPr/>
            <p:nvPr/>
          </p:nvSpPr>
          <p:spPr>
            <a:xfrm>
              <a:off x="424116" y="898245"/>
              <a:ext cx="688541"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03</a:t>
              </a:r>
              <a:endParaRPr lang="zh-CN" altLang="en-US" sz="2200" dirty="0">
                <a:latin typeface="Impact" panose="020B0806030902050204" pitchFamily="34" charset="0"/>
              </a:endParaRPr>
            </a:p>
          </p:txBody>
        </p:sp>
        <p:sp>
          <p:nvSpPr>
            <p:cNvPr id="3" name="文本框 2"/>
            <p:cNvSpPr txBox="1"/>
            <p:nvPr/>
          </p:nvSpPr>
          <p:spPr>
            <a:xfrm>
              <a:off x="1052423" y="898245"/>
              <a:ext cx="5564038" cy="400110"/>
            </a:xfrm>
            <a:prstGeom prst="rect">
              <a:avLst/>
            </a:prstGeom>
            <a:noFill/>
          </p:spPr>
          <p:txBody>
            <a:bodyPr wrap="square" rtlCol="0">
              <a:spAutoFit/>
            </a:bodyPr>
            <a:lstStyle/>
            <a:p>
              <a:r>
                <a:rPr lang="zh-CN" altLang="en-US" sz="2000" b="1" dirty="0"/>
                <a:t>共享式以太网的最小帧长和最大帧长</a:t>
              </a:r>
              <a:endParaRPr lang="en-US" altLang="zh-CN" sz="2000" b="1" dirty="0"/>
            </a:p>
          </p:txBody>
        </p:sp>
      </p:grpSp>
      <p:sp>
        <p:nvSpPr>
          <p:cNvPr id="53" name="矩形 52"/>
          <p:cNvSpPr/>
          <p:nvPr/>
        </p:nvSpPr>
        <p:spPr>
          <a:xfrm>
            <a:off x="1056633" y="1335374"/>
            <a:ext cx="256976" cy="2569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mc:Choice xmlns:a14="http://schemas.microsoft.com/office/drawing/2010/main" Requires="a14">
          <p:sp>
            <p:nvSpPr>
              <p:cNvPr id="54" name="íşlïḍè"/>
              <p:cNvSpPr txBox="1"/>
              <p:nvPr/>
            </p:nvSpPr>
            <p:spPr>
              <a:xfrm>
                <a:off x="1373861" y="1281052"/>
                <a:ext cx="10276516" cy="639197"/>
              </a:xfrm>
              <a:prstGeom prst="rect">
                <a:avLst/>
              </a:prstGeom>
              <a:noFill/>
            </p:spPr>
            <p:txBody>
              <a:bodyPr wrap="square" lIns="91440" tIns="45720" rIns="91440" bIns="45720" anchor="ctr">
                <a:noAutofit/>
              </a:bodyPr>
              <a:lstStyle/>
              <a:p>
                <a:r>
                  <a:rPr lang="zh-CN" altLang="en-US" b="1" dirty="0">
                    <a:latin typeface="Arial Narrow" panose="020B0606020202030204" charset="0"/>
                  </a:rPr>
                  <a:t>为了确保共享总线以太网上的每一个站点在发送完一个完整的帧之前，能够检测出是否产生了碰撞，</a:t>
                </a:r>
                <a:r>
                  <a:rPr lang="zh-CN" altLang="en-US" b="1" dirty="0">
                    <a:solidFill>
                      <a:schemeClr val="accent1">
                        <a:lumMod val="75000"/>
                      </a:schemeClr>
                    </a:solidFill>
                    <a:latin typeface="Arial Narrow" panose="020B0606020202030204" charset="0"/>
                  </a:rPr>
                  <a:t>帧的发送时延就不能少于共享总线以太网端到端的往返时间</a:t>
                </a:r>
                <a:r>
                  <a:rPr lang="zh-CN" altLang="en-US" b="1" dirty="0">
                    <a:latin typeface="Arial Narrow" panose="020B0606020202030204" charset="0"/>
                  </a:rPr>
                  <a:t>，即一个争用期</a:t>
                </a:r>
                <a14:m>
                  <m:oMath xmlns:m="http://schemas.openxmlformats.org/officeDocument/2006/math">
                    <m:r>
                      <a:rPr lang="en-US" altLang="zh-CN" b="1" i="1" dirty="0">
                        <a:latin typeface="Cambria Math" panose="02040503050406030204" pitchFamily="18" charset="0"/>
                      </a:rPr>
                      <m:t>𝟐</m:t>
                    </m:r>
                    <m:r>
                      <a:rPr lang="el-GR" altLang="zh-CN" b="1" i="1" dirty="0">
                        <a:latin typeface="Cambria Math" panose="02040503050406030204" pitchFamily="18" charset="0"/>
                      </a:rPr>
                      <m:t>𝝉</m:t>
                    </m:r>
                    <m:r>
                      <a:rPr lang="el-GR" altLang="zh-CN" b="1" i="1" dirty="0">
                        <a:latin typeface="Cambria Math" panose="02040503050406030204" pitchFamily="18" charset="0"/>
                      </a:rPr>
                      <m:t> </m:t>
                    </m:r>
                  </m:oMath>
                </a14:m>
                <a:r>
                  <a:rPr lang="zh-CN" altLang="en-US" b="1" dirty="0">
                    <a:latin typeface="Arial Narrow" panose="020B0606020202030204" charset="0"/>
                  </a:rPr>
                  <a:t>。</a:t>
                </a:r>
                <a:endParaRPr lang="zh-CN" altLang="en-US" b="1" dirty="0">
                  <a:latin typeface="Arial Narrow" panose="020B0606020202030204" charset="0"/>
                </a:endParaRPr>
              </a:p>
            </p:txBody>
          </p:sp>
        </mc:Choice>
        <mc:Fallback>
          <p:sp>
            <p:nvSpPr>
              <p:cNvPr id="54" name="íşlïḍè"/>
              <p:cNvSpPr txBox="1">
                <a:spLocks noRot="1" noChangeAspect="1" noMove="1" noResize="1" noEditPoints="1" noAdjustHandles="1" noChangeArrowheads="1" noChangeShapeType="1" noTextEdit="1"/>
              </p:cNvSpPr>
              <p:nvPr/>
            </p:nvSpPr>
            <p:spPr>
              <a:xfrm>
                <a:off x="1373861" y="1281052"/>
                <a:ext cx="10276516" cy="639197"/>
              </a:xfrm>
              <a:prstGeom prst="rect">
                <a:avLst/>
              </a:prstGeom>
              <a:blipFill rotWithShape="1">
                <a:blip r:embed="rId1"/>
                <a:stretch>
                  <a:fillRect l="-3" t="-40" b="1"/>
                </a:stretch>
              </a:blipFill>
            </p:spPr>
            <p:txBody>
              <a:bodyPr/>
              <a:lstStyle/>
              <a:p>
                <a:r>
                  <a:rPr lang="zh-CN" altLang="en-US">
                    <a:noFill/>
                  </a:rPr>
                  <a:t> </a:t>
                </a:r>
              </a:p>
            </p:txBody>
          </p:sp>
        </mc:Fallback>
      </mc:AlternateContent>
      <p:sp>
        <p:nvSpPr>
          <p:cNvPr id="55" name="矩形 54"/>
          <p:cNvSpPr/>
          <p:nvPr/>
        </p:nvSpPr>
        <p:spPr>
          <a:xfrm>
            <a:off x="1056633" y="2101478"/>
            <a:ext cx="256976" cy="2569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mc:Choice xmlns:a14="http://schemas.microsoft.com/office/drawing/2010/main" Requires="a14">
          <p:sp>
            <p:nvSpPr>
              <p:cNvPr id="56" name="íşlïḍè"/>
              <p:cNvSpPr txBox="1"/>
              <p:nvPr/>
            </p:nvSpPr>
            <p:spPr>
              <a:xfrm>
                <a:off x="1373861" y="2047156"/>
                <a:ext cx="10276516" cy="406779"/>
              </a:xfrm>
              <a:prstGeom prst="rect">
                <a:avLst/>
              </a:prstGeom>
              <a:noFill/>
            </p:spPr>
            <p:txBody>
              <a:bodyPr wrap="square" lIns="91440" tIns="45720" rIns="91440" bIns="45720" anchor="ctr">
                <a:noAutofit/>
              </a:bodyPr>
              <a:lstStyle/>
              <a:p>
                <a:r>
                  <a:rPr lang="zh-CN" altLang="en-US" b="1" dirty="0">
                    <a:latin typeface="Arial Narrow" panose="020B0606020202030204" charset="0"/>
                  </a:rPr>
                  <a:t>对于</a:t>
                </a:r>
                <a14:m>
                  <m:oMath xmlns:m="http://schemas.openxmlformats.org/officeDocument/2006/math">
                    <m:r>
                      <a:rPr lang="en-US" altLang="zh-CN" b="1" i="1" dirty="0" smtClean="0">
                        <a:latin typeface="Cambria Math" panose="02040503050406030204" pitchFamily="18" charset="0"/>
                      </a:rPr>
                      <m:t>𝟏𝟎</m:t>
                    </m:r>
                    <m:r>
                      <a:rPr lang="en-US" altLang="zh-CN" b="1" i="1" dirty="0" smtClean="0">
                        <a:latin typeface="Cambria Math" panose="02040503050406030204" pitchFamily="18" charset="0"/>
                      </a:rPr>
                      <m:t>𝑴𝒃</m:t>
                    </m:r>
                    <m:r>
                      <a:rPr lang="en-US" altLang="zh-CN" b="1" i="1" dirty="0" smtClean="0">
                        <a:latin typeface="Cambria Math" panose="02040503050406030204" pitchFamily="18" charset="0"/>
                      </a:rPr>
                      <m:t>/</m:t>
                    </m:r>
                    <m:r>
                      <a:rPr lang="en-US" altLang="zh-CN" b="1" i="1" dirty="0" smtClean="0">
                        <a:latin typeface="Cambria Math" panose="02040503050406030204" pitchFamily="18" charset="0"/>
                      </a:rPr>
                      <m:t>𝒔</m:t>
                    </m:r>
                  </m:oMath>
                </a14:m>
                <a:r>
                  <a:rPr lang="zh-CN" altLang="en-US" b="1" dirty="0">
                    <a:latin typeface="Arial Narrow" panose="020B0606020202030204" charset="0"/>
                  </a:rPr>
                  <a:t>的共享总线以太网，其争用期</a:t>
                </a:r>
                <a14:m>
                  <m:oMath xmlns:m="http://schemas.openxmlformats.org/officeDocument/2006/math">
                    <m:r>
                      <a:rPr lang="en-US" altLang="zh-CN" b="1" i="1" dirty="0">
                        <a:latin typeface="Cambria Math" panose="02040503050406030204" pitchFamily="18" charset="0"/>
                      </a:rPr>
                      <m:t>𝟐</m:t>
                    </m:r>
                    <m:r>
                      <a:rPr lang="el-GR" altLang="zh-CN" b="1" i="1" dirty="0">
                        <a:latin typeface="Cambria Math" panose="02040503050406030204" pitchFamily="18" charset="0"/>
                      </a:rPr>
                      <m:t>𝝉</m:t>
                    </m:r>
                    <m:r>
                      <a:rPr lang="el-GR" altLang="zh-CN" b="1" i="1" dirty="0">
                        <a:latin typeface="Cambria Math" panose="02040503050406030204" pitchFamily="18" charset="0"/>
                      </a:rPr>
                      <m:t> </m:t>
                    </m:r>
                  </m:oMath>
                </a14:m>
                <a:r>
                  <a:rPr lang="zh-CN" altLang="en-US" b="1" dirty="0">
                    <a:latin typeface="Arial Narrow" panose="020B0606020202030204" charset="0"/>
                  </a:rPr>
                  <a:t>的值规定为</a:t>
                </a:r>
                <a14:m>
                  <m:oMath xmlns:m="http://schemas.openxmlformats.org/officeDocument/2006/math">
                    <m:r>
                      <a:rPr lang="en-US" altLang="zh-CN" b="1" i="1" dirty="0" smtClean="0">
                        <a:latin typeface="Cambria Math" panose="02040503050406030204" pitchFamily="18" charset="0"/>
                      </a:rPr>
                      <m:t>𝟓𝟏</m:t>
                    </m:r>
                    <m:r>
                      <a:rPr lang="en-US" altLang="zh-CN" b="1" i="1" dirty="0" smtClean="0">
                        <a:latin typeface="Cambria Math" panose="02040503050406030204" pitchFamily="18" charset="0"/>
                      </a:rPr>
                      <m:t>.</m:t>
                    </m:r>
                    <m:r>
                      <a:rPr lang="en-US" altLang="zh-CN" b="1" i="1" dirty="0" smtClean="0">
                        <a:latin typeface="Cambria Math" panose="02040503050406030204" pitchFamily="18" charset="0"/>
                      </a:rPr>
                      <m:t>𝟐</m:t>
                    </m:r>
                    <m:r>
                      <a:rPr lang="zh-CN" altLang="en-US" b="1" i="1" dirty="0" smtClean="0">
                        <a:latin typeface="Cambria Math" panose="02040503050406030204" pitchFamily="18" charset="0"/>
                      </a:rPr>
                      <m:t>𝝁</m:t>
                    </m:r>
                    <m:r>
                      <m:rPr>
                        <m:sty m:val="p"/>
                      </m:rPr>
                      <a:rPr lang="en-US" altLang="zh-CN" b="1" i="1" dirty="0">
                        <a:latin typeface="Cambria Math" panose="02040503050406030204" pitchFamily="18" charset="0"/>
                      </a:rPr>
                      <m:t>s</m:t>
                    </m:r>
                  </m:oMath>
                </a14:m>
                <a:r>
                  <a:rPr lang="zh-CN" altLang="en-US" b="1" dirty="0">
                    <a:latin typeface="Arial Narrow" panose="020B0606020202030204" charset="0"/>
                  </a:rPr>
                  <a:t>，因此其</a:t>
                </a:r>
                <a:r>
                  <a:rPr lang="zh-CN" altLang="en-US" b="1" dirty="0">
                    <a:solidFill>
                      <a:schemeClr val="accent1">
                        <a:lumMod val="75000"/>
                      </a:schemeClr>
                    </a:solidFill>
                    <a:latin typeface="Arial Narrow" panose="020B0606020202030204" charset="0"/>
                  </a:rPr>
                  <a:t>最小帧长为</a:t>
                </a:r>
                <a14:m>
                  <m:oMath xmlns:m="http://schemas.openxmlformats.org/officeDocument/2006/math">
                    <m:r>
                      <a:rPr lang="en-US" altLang="zh-CN" b="1" i="1" dirty="0" smtClean="0">
                        <a:solidFill>
                          <a:schemeClr val="accent1">
                            <a:lumMod val="75000"/>
                          </a:schemeClr>
                        </a:solidFill>
                        <a:latin typeface="Cambria Math" panose="02040503050406030204" pitchFamily="18" charset="0"/>
                      </a:rPr>
                      <m:t>𝟓𝟏𝟐</m:t>
                    </m:r>
                    <m:r>
                      <a:rPr lang="en-US" altLang="zh-CN" b="1" i="1" dirty="0" smtClean="0">
                        <a:solidFill>
                          <a:schemeClr val="accent1">
                            <a:lumMod val="75000"/>
                          </a:schemeClr>
                        </a:solidFill>
                        <a:latin typeface="Cambria Math" panose="02040503050406030204" pitchFamily="18" charset="0"/>
                      </a:rPr>
                      <m:t>𝒃</m:t>
                    </m:r>
                  </m:oMath>
                </a14:m>
                <a:r>
                  <a:rPr lang="zh-CN" altLang="en-US" b="1" dirty="0">
                    <a:solidFill>
                      <a:schemeClr val="accent1">
                        <a:lumMod val="75000"/>
                      </a:schemeClr>
                    </a:solidFill>
                    <a:latin typeface="Arial Narrow" panose="020B0606020202030204" charset="0"/>
                  </a:rPr>
                  <a:t>，即</a:t>
                </a:r>
                <a14:m>
                  <m:oMath xmlns:m="http://schemas.openxmlformats.org/officeDocument/2006/math">
                    <m:r>
                      <a:rPr lang="en-US" altLang="zh-CN" b="1" i="1" dirty="0" smtClean="0">
                        <a:solidFill>
                          <a:schemeClr val="accent1">
                            <a:lumMod val="75000"/>
                          </a:schemeClr>
                        </a:solidFill>
                        <a:latin typeface="Cambria Math" panose="02040503050406030204" pitchFamily="18" charset="0"/>
                      </a:rPr>
                      <m:t>𝟔𝟒</m:t>
                    </m:r>
                    <m:r>
                      <a:rPr lang="en-US" altLang="zh-CN" b="1" i="1" dirty="0" smtClean="0">
                        <a:solidFill>
                          <a:schemeClr val="accent1">
                            <a:lumMod val="75000"/>
                          </a:schemeClr>
                        </a:solidFill>
                        <a:latin typeface="Cambria Math" panose="02040503050406030204" pitchFamily="18" charset="0"/>
                      </a:rPr>
                      <m:t>𝑩</m:t>
                    </m:r>
                  </m:oMath>
                </a14:m>
                <a:r>
                  <a:rPr lang="zh-CN" altLang="en-US" b="1" dirty="0">
                    <a:latin typeface="Arial Narrow" panose="020B0606020202030204" charset="0"/>
                  </a:rPr>
                  <a:t>。</a:t>
                </a:r>
                <a:endParaRPr lang="zh-CN" altLang="en-US" b="1" dirty="0">
                  <a:latin typeface="Arial Narrow" panose="020B0606020202030204" charset="0"/>
                </a:endParaRPr>
              </a:p>
            </p:txBody>
          </p:sp>
        </mc:Choice>
        <mc:Fallback>
          <p:sp>
            <p:nvSpPr>
              <p:cNvPr id="56" name="íşlïḍè"/>
              <p:cNvSpPr txBox="1">
                <a:spLocks noRot="1" noChangeAspect="1" noMove="1" noResize="1" noEditPoints="1" noAdjustHandles="1" noChangeArrowheads="1" noChangeShapeType="1" noTextEdit="1"/>
              </p:cNvSpPr>
              <p:nvPr/>
            </p:nvSpPr>
            <p:spPr>
              <a:xfrm>
                <a:off x="1373861" y="2047156"/>
                <a:ext cx="10276516" cy="406779"/>
              </a:xfrm>
              <a:prstGeom prst="rect">
                <a:avLst/>
              </a:prstGeom>
              <a:blipFill rotWithShape="1">
                <a:blip r:embed="rId2"/>
                <a:stretch>
                  <a:fillRect l="-3" t="-135" r="-55" b="73"/>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7" name="íşlïḍè"/>
              <p:cNvSpPr txBox="1"/>
              <p:nvPr/>
            </p:nvSpPr>
            <p:spPr>
              <a:xfrm>
                <a:off x="3937764" y="2600576"/>
                <a:ext cx="4329627" cy="467167"/>
              </a:xfrm>
              <a:prstGeom prst="rect">
                <a:avLst/>
              </a:prstGeom>
              <a:noFill/>
            </p:spPr>
            <p:txBody>
              <a:bodyPr wrap="square" lIns="91440" tIns="45720" rIns="91440" bIns="45720" anchor="ctr">
                <a:noAutofit/>
              </a:bodyPr>
              <a:lstStyle/>
              <a:p>
                <a14:m>
                  <m:oMathPara xmlns:m="http://schemas.openxmlformats.org/officeDocument/2006/math">
                    <m:oMathParaPr>
                      <m:jc m:val="centerGroup"/>
                    </m:oMathParaPr>
                    <m:oMath xmlns:m="http://schemas.openxmlformats.org/officeDocument/2006/math">
                      <m:r>
                        <a:rPr lang="en-US" altLang="zh-CN" b="1" i="1" dirty="0" smtClean="0">
                          <a:latin typeface="Cambria Math" panose="02040503050406030204" pitchFamily="18" charset="0"/>
                        </a:rPr>
                        <m:t>𝟏𝟎</m:t>
                      </m:r>
                      <m:r>
                        <a:rPr lang="en-US" altLang="zh-CN" b="1" i="1" dirty="0" smtClean="0">
                          <a:latin typeface="Cambria Math" panose="02040503050406030204" pitchFamily="18" charset="0"/>
                        </a:rPr>
                        <m:t>𝑴𝒃</m:t>
                      </m:r>
                      <m:r>
                        <a:rPr lang="en-US" altLang="zh-CN" b="1" i="1" dirty="0" smtClean="0">
                          <a:latin typeface="Cambria Math" panose="02040503050406030204" pitchFamily="18" charset="0"/>
                        </a:rPr>
                        <m:t>/</m:t>
                      </m:r>
                      <m:r>
                        <a:rPr lang="en-US" altLang="zh-CN" b="1" i="1" dirty="0" smtClean="0">
                          <a:latin typeface="Cambria Math" panose="02040503050406030204" pitchFamily="18" charset="0"/>
                        </a:rPr>
                        <m:t>𝒔</m:t>
                      </m:r>
                      <m:r>
                        <a:rPr lang="en-US" altLang="zh-CN" b="1" i="1" dirty="0" smtClean="0">
                          <a:latin typeface="Cambria Math" panose="02040503050406030204" pitchFamily="18" charset="0"/>
                          <a:ea typeface="Cambria Math" panose="02040503050406030204" pitchFamily="18" charset="0"/>
                        </a:rPr>
                        <m:t>×</m:t>
                      </m:r>
                      <m:r>
                        <a:rPr lang="en-US" altLang="zh-CN" b="1" i="1" dirty="0" smtClean="0">
                          <a:latin typeface="Cambria Math" panose="02040503050406030204" pitchFamily="18" charset="0"/>
                        </a:rPr>
                        <m:t>𝟓𝟏</m:t>
                      </m:r>
                      <m:r>
                        <a:rPr lang="en-US" altLang="zh-CN" b="1" i="1" dirty="0" smtClean="0">
                          <a:latin typeface="Cambria Math" panose="02040503050406030204" pitchFamily="18" charset="0"/>
                        </a:rPr>
                        <m:t>.</m:t>
                      </m:r>
                      <m:r>
                        <a:rPr lang="en-US" altLang="zh-CN" b="1" i="1" dirty="0" smtClean="0">
                          <a:latin typeface="Cambria Math" panose="02040503050406030204" pitchFamily="18" charset="0"/>
                        </a:rPr>
                        <m:t>𝟐</m:t>
                      </m:r>
                      <m:r>
                        <a:rPr lang="zh-CN" altLang="en-US" b="1" i="1" dirty="0" smtClean="0">
                          <a:latin typeface="Cambria Math" panose="02040503050406030204" pitchFamily="18" charset="0"/>
                        </a:rPr>
                        <m:t>𝝁</m:t>
                      </m:r>
                      <m:r>
                        <m:rPr>
                          <m:sty m:val="p"/>
                        </m:rPr>
                        <a:rPr lang="en-US" altLang="zh-CN" b="1" i="1" dirty="0">
                          <a:latin typeface="Cambria Math" panose="02040503050406030204" pitchFamily="18" charset="0"/>
                        </a:rPr>
                        <m:t>s</m:t>
                      </m:r>
                      <m:r>
                        <a:rPr lang="en-US" altLang="zh-CN" b="1" i="1" dirty="0" smtClean="0">
                          <a:latin typeface="Cambria Math" panose="02040503050406030204" pitchFamily="18" charset="0"/>
                        </a:rPr>
                        <m:t>=</m:t>
                      </m:r>
                      <m:r>
                        <a:rPr lang="en-US" altLang="zh-CN" b="1" i="1" dirty="0" smtClean="0">
                          <a:latin typeface="Cambria Math" panose="02040503050406030204" pitchFamily="18" charset="0"/>
                        </a:rPr>
                        <m:t>𝟓𝟏𝟐</m:t>
                      </m:r>
                      <m:r>
                        <a:rPr lang="en-US" altLang="zh-CN" b="1" i="1" dirty="0" smtClean="0">
                          <a:latin typeface="Cambria Math" panose="02040503050406030204" pitchFamily="18" charset="0"/>
                        </a:rPr>
                        <m:t>𝒃</m:t>
                      </m:r>
                      <m:r>
                        <a:rPr lang="en-US" altLang="zh-CN" b="1" i="1" dirty="0" smtClean="0">
                          <a:latin typeface="Cambria Math" panose="02040503050406030204" pitchFamily="18" charset="0"/>
                        </a:rPr>
                        <m:t>=</m:t>
                      </m:r>
                      <m:r>
                        <a:rPr lang="en-US" altLang="zh-CN" b="1" i="1" dirty="0" smtClean="0">
                          <a:latin typeface="Cambria Math" panose="02040503050406030204" pitchFamily="18" charset="0"/>
                        </a:rPr>
                        <m:t>𝟔𝟒</m:t>
                      </m:r>
                      <m:r>
                        <a:rPr lang="en-US" altLang="zh-CN" b="1" i="1" dirty="0" smtClean="0">
                          <a:latin typeface="Cambria Math" panose="02040503050406030204" pitchFamily="18" charset="0"/>
                        </a:rPr>
                        <m:t>𝑩</m:t>
                      </m:r>
                    </m:oMath>
                  </m:oMathPara>
                </a14:m>
                <a:endParaRPr lang="zh-CN" altLang="en-US" b="1" dirty="0">
                  <a:latin typeface="Arial Narrow" panose="020B0606020202030204" charset="0"/>
                </a:endParaRPr>
              </a:p>
            </p:txBody>
          </p:sp>
        </mc:Choice>
        <mc:Fallback>
          <p:sp>
            <p:nvSpPr>
              <p:cNvPr id="57" name="íşlïḍè"/>
              <p:cNvSpPr txBox="1">
                <a:spLocks noRot="1" noChangeAspect="1" noMove="1" noResize="1" noEditPoints="1" noAdjustHandles="1" noChangeArrowheads="1" noChangeShapeType="1" noTextEdit="1"/>
              </p:cNvSpPr>
              <p:nvPr/>
            </p:nvSpPr>
            <p:spPr>
              <a:xfrm>
                <a:off x="3937764" y="2600576"/>
                <a:ext cx="4329627" cy="467167"/>
              </a:xfrm>
              <a:prstGeom prst="rect">
                <a:avLst/>
              </a:prstGeom>
              <a:blipFill rotWithShape="1">
                <a:blip r:embed="rId3"/>
                <a:stretch>
                  <a:fillRect l="-3" t="-54" r="8" b="12"/>
                </a:stretch>
              </a:blipFill>
            </p:spPr>
            <p:txBody>
              <a:bodyPr/>
              <a:lstStyle/>
              <a:p>
                <a:r>
                  <a:rPr lang="zh-CN" altLang="en-US">
                    <a:noFill/>
                  </a:rPr>
                  <a:t> </a:t>
                </a:r>
              </a:p>
            </p:txBody>
          </p:sp>
        </mc:Fallback>
      </mc:AlternateContent>
      <p:sp>
        <p:nvSpPr>
          <p:cNvPr id="48" name="矩形 47"/>
          <p:cNvSpPr/>
          <p:nvPr/>
        </p:nvSpPr>
        <p:spPr>
          <a:xfrm>
            <a:off x="1452434" y="3279932"/>
            <a:ext cx="256976" cy="25697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mc:Choice xmlns:a14="http://schemas.microsoft.com/office/drawing/2010/main" Requires="a14">
          <p:sp>
            <p:nvSpPr>
              <p:cNvPr id="58" name="íşlïḍè"/>
              <p:cNvSpPr txBox="1"/>
              <p:nvPr/>
            </p:nvSpPr>
            <p:spPr>
              <a:xfrm>
                <a:off x="1769662" y="3225610"/>
                <a:ext cx="10117538" cy="639197"/>
              </a:xfrm>
              <a:prstGeom prst="rect">
                <a:avLst/>
              </a:prstGeom>
              <a:noFill/>
            </p:spPr>
            <p:txBody>
              <a:bodyPr wrap="square" lIns="91440" tIns="45720" rIns="91440" bIns="45720" anchor="ctr">
                <a:noAutofit/>
              </a:bodyPr>
              <a:lstStyle/>
              <a:p>
                <a:r>
                  <a:rPr lang="zh-CN" altLang="en-US" b="1" dirty="0">
                    <a:latin typeface="Arial Narrow" panose="020B0606020202030204" charset="0"/>
                  </a:rPr>
                  <a:t>当某个站点在发送帧时，如果帧的前</a:t>
                </a:r>
                <a14:m>
                  <m:oMath xmlns:m="http://schemas.openxmlformats.org/officeDocument/2006/math">
                    <m:r>
                      <a:rPr lang="en-US" altLang="zh-CN" b="1" i="1" dirty="0" smtClean="0">
                        <a:latin typeface="Cambria Math" panose="02040503050406030204" pitchFamily="18" charset="0"/>
                      </a:rPr>
                      <m:t>𝟔𝟒</m:t>
                    </m:r>
                    <m:r>
                      <a:rPr lang="en-US" altLang="zh-CN" b="1" i="1" dirty="0" smtClean="0">
                        <a:latin typeface="Cambria Math" panose="02040503050406030204" pitchFamily="18" charset="0"/>
                      </a:rPr>
                      <m:t>𝑩</m:t>
                    </m:r>
                  </m:oMath>
                </a14:m>
                <a:r>
                  <a:rPr lang="zh-CN" altLang="en-US" b="1" dirty="0">
                    <a:latin typeface="Arial Narrow" panose="020B0606020202030204" charset="0"/>
                  </a:rPr>
                  <a:t>没有遭遇碰撞，那么帧的后续部分也就不会遭遇碰撞。也就是说，如果遭遇碰撞，就一定是在帧的前</a:t>
                </a:r>
                <a14:m>
                  <m:oMath xmlns:m="http://schemas.openxmlformats.org/officeDocument/2006/math">
                    <m:r>
                      <a:rPr lang="en-US" altLang="zh-CN" b="1" i="1" dirty="0" smtClean="0">
                        <a:latin typeface="Cambria Math" panose="02040503050406030204" pitchFamily="18" charset="0"/>
                      </a:rPr>
                      <m:t>𝟔𝟒</m:t>
                    </m:r>
                    <m:r>
                      <a:rPr lang="en-US" altLang="zh-CN" b="1" i="1" dirty="0" smtClean="0">
                        <a:latin typeface="Cambria Math" panose="02040503050406030204" pitchFamily="18" charset="0"/>
                      </a:rPr>
                      <m:t>𝑩</m:t>
                    </m:r>
                  </m:oMath>
                </a14:m>
                <a:r>
                  <a:rPr lang="zh-CN" altLang="en-US" b="1" dirty="0">
                    <a:latin typeface="Arial Narrow" panose="020B0606020202030204" charset="0"/>
                  </a:rPr>
                  <a:t>之内。</a:t>
                </a:r>
                <a:endParaRPr lang="zh-CN" altLang="en-US" b="1" dirty="0">
                  <a:latin typeface="Arial Narrow" panose="020B0606020202030204" charset="0"/>
                </a:endParaRPr>
              </a:p>
            </p:txBody>
          </p:sp>
        </mc:Choice>
        <mc:Fallback>
          <p:sp>
            <p:nvSpPr>
              <p:cNvPr id="58" name="íşlïḍè"/>
              <p:cNvSpPr txBox="1">
                <a:spLocks noRot="1" noChangeAspect="1" noMove="1" noResize="1" noEditPoints="1" noAdjustHandles="1" noChangeArrowheads="1" noChangeShapeType="1" noTextEdit="1"/>
              </p:cNvSpPr>
              <p:nvPr/>
            </p:nvSpPr>
            <p:spPr>
              <a:xfrm>
                <a:off x="1769662" y="3225610"/>
                <a:ext cx="10117538" cy="639197"/>
              </a:xfrm>
              <a:prstGeom prst="rect">
                <a:avLst/>
              </a:prstGeom>
              <a:blipFill rotWithShape="1">
                <a:blip r:embed="rId4"/>
                <a:stretch>
                  <a:fillRect l="-5" t="-70" b="31"/>
                </a:stretch>
              </a:blipFill>
            </p:spPr>
            <p:txBody>
              <a:bodyPr/>
              <a:lstStyle/>
              <a:p>
                <a:r>
                  <a:rPr lang="zh-CN" altLang="en-US">
                    <a:noFill/>
                  </a:rPr>
                  <a:t> </a:t>
                </a:r>
              </a:p>
            </p:txBody>
          </p:sp>
        </mc:Fallback>
      </mc:AlternateContent>
      <p:sp>
        <p:nvSpPr>
          <p:cNvPr id="59" name="矩形 58"/>
          <p:cNvSpPr/>
          <p:nvPr/>
        </p:nvSpPr>
        <p:spPr>
          <a:xfrm>
            <a:off x="1452434" y="4064253"/>
            <a:ext cx="256976" cy="25697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mc:Choice xmlns:a14="http://schemas.microsoft.com/office/drawing/2010/main" Requires="a14">
          <p:sp>
            <p:nvSpPr>
              <p:cNvPr id="60" name="íşlïḍè"/>
              <p:cNvSpPr txBox="1"/>
              <p:nvPr/>
            </p:nvSpPr>
            <p:spPr>
              <a:xfrm>
                <a:off x="1769662" y="4009931"/>
                <a:ext cx="10117538" cy="930460"/>
              </a:xfrm>
              <a:prstGeom prst="rect">
                <a:avLst/>
              </a:prstGeom>
              <a:noFill/>
            </p:spPr>
            <p:txBody>
              <a:bodyPr wrap="square" lIns="91440" tIns="45720" rIns="91440" bIns="45720" anchor="ctr">
                <a:noAutofit/>
              </a:bodyPr>
              <a:lstStyle/>
              <a:p>
                <a:r>
                  <a:rPr lang="zh-CN" altLang="en-US" b="1" dirty="0">
                    <a:latin typeface="Arial Narrow" panose="020B0606020202030204" charset="0"/>
                  </a:rPr>
                  <a:t>由于发送帧的站点边发送帧边检测碰撞，一旦检测到碰撞就立即中止帧的发送，此时已发送的数据量一定小于</a:t>
                </a:r>
                <a14:m>
                  <m:oMath xmlns:m="http://schemas.openxmlformats.org/officeDocument/2006/math">
                    <m:r>
                      <a:rPr lang="en-US" altLang="zh-CN" b="1" i="1" dirty="0" smtClean="0">
                        <a:latin typeface="Cambria Math" panose="02040503050406030204" pitchFamily="18" charset="0"/>
                      </a:rPr>
                      <m:t>𝟔𝟒</m:t>
                    </m:r>
                    <m:r>
                      <a:rPr lang="en-US" altLang="zh-CN" b="1" i="1" dirty="0">
                        <a:latin typeface="Cambria Math" panose="02040503050406030204" pitchFamily="18" charset="0"/>
                      </a:rPr>
                      <m:t>𝑩</m:t>
                    </m:r>
                  </m:oMath>
                </a14:m>
                <a:r>
                  <a:rPr lang="zh-CN" altLang="en-US" b="1" dirty="0">
                    <a:latin typeface="Arial Narrow" panose="020B0606020202030204" charset="0"/>
                  </a:rPr>
                  <a:t>。因此，接收站点收到</a:t>
                </a:r>
                <a:r>
                  <a:rPr lang="zh-CN" altLang="en-US" b="1" dirty="0">
                    <a:solidFill>
                      <a:schemeClr val="accent1">
                        <a:lumMod val="75000"/>
                      </a:schemeClr>
                    </a:solidFill>
                    <a:latin typeface="Arial Narrow" panose="020B0606020202030204" charset="0"/>
                  </a:rPr>
                  <a:t>长度小于</a:t>
                </a:r>
                <a14:m>
                  <m:oMath xmlns:m="http://schemas.openxmlformats.org/officeDocument/2006/math">
                    <m:r>
                      <a:rPr lang="en-US" altLang="zh-CN" b="1" i="1" dirty="0" smtClean="0">
                        <a:solidFill>
                          <a:schemeClr val="accent1">
                            <a:lumMod val="75000"/>
                          </a:schemeClr>
                        </a:solidFill>
                        <a:latin typeface="Cambria Math" panose="02040503050406030204" pitchFamily="18" charset="0"/>
                      </a:rPr>
                      <m:t>𝟔𝟒</m:t>
                    </m:r>
                    <m:r>
                      <a:rPr lang="en-US" altLang="zh-CN" b="1" i="1" dirty="0" smtClean="0">
                        <a:solidFill>
                          <a:schemeClr val="accent1">
                            <a:lumMod val="75000"/>
                          </a:schemeClr>
                        </a:solidFill>
                        <a:latin typeface="Cambria Math" panose="02040503050406030204" pitchFamily="18" charset="0"/>
                      </a:rPr>
                      <m:t>𝑩</m:t>
                    </m:r>
                  </m:oMath>
                </a14:m>
                <a:r>
                  <a:rPr lang="zh-CN" altLang="en-US" b="1" dirty="0">
                    <a:solidFill>
                      <a:schemeClr val="accent1">
                        <a:lumMod val="75000"/>
                      </a:schemeClr>
                    </a:solidFill>
                    <a:latin typeface="Arial Narrow" panose="020B0606020202030204" charset="0"/>
                  </a:rPr>
                  <a:t>的帧</a:t>
                </a:r>
                <a:r>
                  <a:rPr lang="zh-CN" altLang="en-US" b="1" dirty="0">
                    <a:latin typeface="Arial Narrow" panose="020B0606020202030204" charset="0"/>
                  </a:rPr>
                  <a:t>，就可判定这是一个</a:t>
                </a:r>
                <a:r>
                  <a:rPr lang="zh-CN" altLang="en-US" b="1" dirty="0">
                    <a:solidFill>
                      <a:schemeClr val="accent1">
                        <a:lumMod val="75000"/>
                      </a:schemeClr>
                    </a:solidFill>
                    <a:latin typeface="Arial Narrow" panose="020B0606020202030204" charset="0"/>
                  </a:rPr>
                  <a:t>遭遇了碰撞而异常中止的无效帧</a:t>
                </a:r>
                <a:r>
                  <a:rPr lang="zh-CN" altLang="en-US" b="1" dirty="0">
                    <a:latin typeface="Arial Narrow" panose="020B0606020202030204" charset="0"/>
                  </a:rPr>
                  <a:t>，将其丢弃即可。</a:t>
                </a:r>
                <a:endParaRPr lang="zh-CN" altLang="en-US" b="1" dirty="0">
                  <a:latin typeface="Arial Narrow" panose="020B0606020202030204" charset="0"/>
                </a:endParaRPr>
              </a:p>
            </p:txBody>
          </p:sp>
        </mc:Choice>
        <mc:Fallback>
          <p:sp>
            <p:nvSpPr>
              <p:cNvPr id="60" name="íşlïḍè"/>
              <p:cNvSpPr txBox="1">
                <a:spLocks noRot="1" noChangeAspect="1" noMove="1" noResize="1" noEditPoints="1" noAdjustHandles="1" noChangeArrowheads="1" noChangeShapeType="1" noTextEdit="1"/>
              </p:cNvSpPr>
              <p:nvPr/>
            </p:nvSpPr>
            <p:spPr>
              <a:xfrm>
                <a:off x="1769662" y="4009931"/>
                <a:ext cx="10117538" cy="930460"/>
              </a:xfrm>
              <a:prstGeom prst="rect">
                <a:avLst/>
              </a:prstGeom>
              <a:blipFill rotWithShape="1">
                <a:blip r:embed="rId5"/>
                <a:stretch>
                  <a:fillRect l="-5" t="-58" b="10"/>
                </a:stretch>
              </a:blipFill>
            </p:spPr>
            <p:txBody>
              <a:bodyPr/>
              <a:lstStyle/>
              <a:p>
                <a:r>
                  <a:rPr lang="zh-CN" altLang="en-US">
                    <a:noFill/>
                  </a:rPr>
                  <a:t> </a:t>
                </a:r>
              </a:p>
            </p:txBody>
          </p:sp>
        </mc:Fallback>
      </mc:AlternateContent>
    </p:spTree>
    <p:custDataLst>
      <p:tags r:id="rId6"/>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fade">
                                      <p:cBhvr>
                                        <p:cTn id="7" dur="1000"/>
                                        <p:tgtEl>
                                          <p:spTgt spid="57"/>
                                        </p:tgtEl>
                                      </p:cBhvr>
                                    </p:animEffect>
                                    <p:anim calcmode="lin" valueType="num">
                                      <p:cBhvr>
                                        <p:cTn id="8" dur="1000" fill="hold"/>
                                        <p:tgtEl>
                                          <p:spTgt spid="57"/>
                                        </p:tgtEl>
                                        <p:attrNameLst>
                                          <p:attrName>ppt_x</p:attrName>
                                        </p:attrNameLst>
                                      </p:cBhvr>
                                      <p:tavLst>
                                        <p:tav tm="0">
                                          <p:val>
                                            <p:strVal val="#ppt_x"/>
                                          </p:val>
                                        </p:tav>
                                        <p:tav tm="100000">
                                          <p:val>
                                            <p:strVal val="#ppt_x"/>
                                          </p:val>
                                        </p:tav>
                                      </p:tavLst>
                                    </p:anim>
                                    <p:anim calcmode="lin" valueType="num">
                                      <p:cBhvr>
                                        <p:cTn id="9" dur="1000" fill="hold"/>
                                        <p:tgtEl>
                                          <p:spTgt spid="5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9" presetClass="entr" presetSubtype="0" decel="100000" fill="hold" grpId="0" nodeType="clickEffect">
                                  <p:stCondLst>
                                    <p:cond delay="0"/>
                                  </p:stCondLst>
                                  <p:childTnLst>
                                    <p:set>
                                      <p:cBhvr>
                                        <p:cTn id="13" dur="1" fill="hold">
                                          <p:stCondLst>
                                            <p:cond delay="0"/>
                                          </p:stCondLst>
                                        </p:cTn>
                                        <p:tgtEl>
                                          <p:spTgt spid="48"/>
                                        </p:tgtEl>
                                        <p:attrNameLst>
                                          <p:attrName>style.visibility</p:attrName>
                                        </p:attrNameLst>
                                      </p:cBhvr>
                                      <p:to>
                                        <p:strVal val="visible"/>
                                      </p:to>
                                    </p:set>
                                    <p:anim calcmode="lin" valueType="num">
                                      <p:cBhvr>
                                        <p:cTn id="14" dur="500" fill="hold"/>
                                        <p:tgtEl>
                                          <p:spTgt spid="48"/>
                                        </p:tgtEl>
                                        <p:attrNameLst>
                                          <p:attrName>ppt_w</p:attrName>
                                        </p:attrNameLst>
                                      </p:cBhvr>
                                      <p:tavLst>
                                        <p:tav tm="0">
                                          <p:val>
                                            <p:fltVal val="0"/>
                                          </p:val>
                                        </p:tav>
                                        <p:tav tm="100000">
                                          <p:val>
                                            <p:strVal val="#ppt_w"/>
                                          </p:val>
                                        </p:tav>
                                      </p:tavLst>
                                    </p:anim>
                                    <p:anim calcmode="lin" valueType="num">
                                      <p:cBhvr>
                                        <p:cTn id="15" dur="500" fill="hold"/>
                                        <p:tgtEl>
                                          <p:spTgt spid="48"/>
                                        </p:tgtEl>
                                        <p:attrNameLst>
                                          <p:attrName>ppt_h</p:attrName>
                                        </p:attrNameLst>
                                      </p:cBhvr>
                                      <p:tavLst>
                                        <p:tav tm="0">
                                          <p:val>
                                            <p:fltVal val="0"/>
                                          </p:val>
                                        </p:tav>
                                        <p:tav tm="100000">
                                          <p:val>
                                            <p:strVal val="#ppt_h"/>
                                          </p:val>
                                        </p:tav>
                                      </p:tavLst>
                                    </p:anim>
                                    <p:anim calcmode="lin" valueType="num">
                                      <p:cBhvr>
                                        <p:cTn id="16" dur="500" fill="hold"/>
                                        <p:tgtEl>
                                          <p:spTgt spid="48"/>
                                        </p:tgtEl>
                                        <p:attrNameLst>
                                          <p:attrName>style.rotation</p:attrName>
                                        </p:attrNameLst>
                                      </p:cBhvr>
                                      <p:tavLst>
                                        <p:tav tm="0">
                                          <p:val>
                                            <p:fltVal val="360"/>
                                          </p:val>
                                        </p:tav>
                                        <p:tav tm="100000">
                                          <p:val>
                                            <p:fltVal val="0"/>
                                          </p:val>
                                        </p:tav>
                                      </p:tavLst>
                                    </p:anim>
                                    <p:animEffect transition="in" filter="fade">
                                      <p:cBhvr>
                                        <p:cTn id="17" dur="500"/>
                                        <p:tgtEl>
                                          <p:spTgt spid="48"/>
                                        </p:tgtEl>
                                      </p:cBhvr>
                                    </p:animEffect>
                                  </p:childTnLst>
                                </p:cTn>
                              </p:par>
                            </p:childTnLst>
                          </p:cTn>
                        </p:par>
                        <p:par>
                          <p:cTn id="18" fill="hold">
                            <p:stCondLst>
                              <p:cond delay="500"/>
                            </p:stCondLst>
                            <p:childTnLst>
                              <p:par>
                                <p:cTn id="19" presetID="1" presetClass="entr" presetSubtype="0" fill="hold" grpId="0" nodeType="afterEffect">
                                  <p:stCondLst>
                                    <p:cond delay="0"/>
                                  </p:stCondLst>
                                  <p:iterate type="lt">
                                    <p:tmAbs val="100"/>
                                  </p:iterate>
                                  <p:childTnLst>
                                    <p:set>
                                      <p:cBhvr>
                                        <p:cTn id="20" dur="1" fill="hold">
                                          <p:stCondLst>
                                            <p:cond delay="0"/>
                                          </p:stCondLst>
                                        </p:cTn>
                                        <p:tgtEl>
                                          <p:spTgt spid="5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49" presetClass="entr" presetSubtype="0" decel="100000" fill="hold" grpId="0" nodeType="clickEffect">
                                  <p:stCondLst>
                                    <p:cond delay="0"/>
                                  </p:stCondLst>
                                  <p:childTnLst>
                                    <p:set>
                                      <p:cBhvr>
                                        <p:cTn id="24" dur="1" fill="hold">
                                          <p:stCondLst>
                                            <p:cond delay="0"/>
                                          </p:stCondLst>
                                        </p:cTn>
                                        <p:tgtEl>
                                          <p:spTgt spid="59"/>
                                        </p:tgtEl>
                                        <p:attrNameLst>
                                          <p:attrName>style.visibility</p:attrName>
                                        </p:attrNameLst>
                                      </p:cBhvr>
                                      <p:to>
                                        <p:strVal val="visible"/>
                                      </p:to>
                                    </p:set>
                                    <p:anim calcmode="lin" valueType="num">
                                      <p:cBhvr>
                                        <p:cTn id="25" dur="500" fill="hold"/>
                                        <p:tgtEl>
                                          <p:spTgt spid="59"/>
                                        </p:tgtEl>
                                        <p:attrNameLst>
                                          <p:attrName>ppt_w</p:attrName>
                                        </p:attrNameLst>
                                      </p:cBhvr>
                                      <p:tavLst>
                                        <p:tav tm="0">
                                          <p:val>
                                            <p:fltVal val="0"/>
                                          </p:val>
                                        </p:tav>
                                        <p:tav tm="100000">
                                          <p:val>
                                            <p:strVal val="#ppt_w"/>
                                          </p:val>
                                        </p:tav>
                                      </p:tavLst>
                                    </p:anim>
                                    <p:anim calcmode="lin" valueType="num">
                                      <p:cBhvr>
                                        <p:cTn id="26" dur="500" fill="hold"/>
                                        <p:tgtEl>
                                          <p:spTgt spid="59"/>
                                        </p:tgtEl>
                                        <p:attrNameLst>
                                          <p:attrName>ppt_h</p:attrName>
                                        </p:attrNameLst>
                                      </p:cBhvr>
                                      <p:tavLst>
                                        <p:tav tm="0">
                                          <p:val>
                                            <p:fltVal val="0"/>
                                          </p:val>
                                        </p:tav>
                                        <p:tav tm="100000">
                                          <p:val>
                                            <p:strVal val="#ppt_h"/>
                                          </p:val>
                                        </p:tav>
                                      </p:tavLst>
                                    </p:anim>
                                    <p:anim calcmode="lin" valueType="num">
                                      <p:cBhvr>
                                        <p:cTn id="27" dur="500" fill="hold"/>
                                        <p:tgtEl>
                                          <p:spTgt spid="59"/>
                                        </p:tgtEl>
                                        <p:attrNameLst>
                                          <p:attrName>style.rotation</p:attrName>
                                        </p:attrNameLst>
                                      </p:cBhvr>
                                      <p:tavLst>
                                        <p:tav tm="0">
                                          <p:val>
                                            <p:fltVal val="360"/>
                                          </p:val>
                                        </p:tav>
                                        <p:tav tm="100000">
                                          <p:val>
                                            <p:fltVal val="0"/>
                                          </p:val>
                                        </p:tav>
                                      </p:tavLst>
                                    </p:anim>
                                    <p:animEffect transition="in" filter="fade">
                                      <p:cBhvr>
                                        <p:cTn id="28" dur="500"/>
                                        <p:tgtEl>
                                          <p:spTgt spid="59"/>
                                        </p:tgtEl>
                                      </p:cBhvr>
                                    </p:animEffect>
                                  </p:childTnLst>
                                </p:cTn>
                              </p:par>
                            </p:childTnLst>
                          </p:cTn>
                        </p:par>
                        <p:par>
                          <p:cTn id="29" fill="hold">
                            <p:stCondLst>
                              <p:cond delay="500"/>
                            </p:stCondLst>
                            <p:childTnLst>
                              <p:par>
                                <p:cTn id="30" presetID="1" presetClass="entr" presetSubtype="0" fill="hold" grpId="0" nodeType="afterEffect">
                                  <p:stCondLst>
                                    <p:cond delay="0"/>
                                  </p:stCondLst>
                                  <p:iterate type="lt">
                                    <p:tmAbs val="100"/>
                                  </p:iterate>
                                  <p:childTnLst>
                                    <p:set>
                                      <p:cBhvr>
                                        <p:cTn id="31" dur="1" fill="hold">
                                          <p:stCondLst>
                                            <p:cond delay="0"/>
                                          </p:stCondLst>
                                        </p:cTn>
                                        <p:tgtEl>
                                          <p:spTgt spid="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P spid="48" grpId="0" bldLvl="0" animBg="1"/>
      <p:bldP spid="58" grpId="0"/>
      <p:bldP spid="59" grpId="0" bldLvl="0" animBg="1"/>
      <p:bldP spid="60" grpId="0"/>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04799" y="749300"/>
            <a:ext cx="6192345" cy="400110"/>
            <a:chOff x="424116" y="898245"/>
            <a:chExt cx="6192345" cy="400110"/>
          </a:xfrm>
        </p:grpSpPr>
        <p:sp>
          <p:nvSpPr>
            <p:cNvPr id="2" name="平行四边形 1"/>
            <p:cNvSpPr/>
            <p:nvPr/>
          </p:nvSpPr>
          <p:spPr>
            <a:xfrm>
              <a:off x="424116" y="898245"/>
              <a:ext cx="688541"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03</a:t>
              </a:r>
              <a:endParaRPr lang="zh-CN" altLang="en-US" sz="2200" dirty="0">
                <a:latin typeface="Impact" panose="020B0806030902050204" pitchFamily="34" charset="0"/>
              </a:endParaRPr>
            </a:p>
          </p:txBody>
        </p:sp>
        <p:sp>
          <p:nvSpPr>
            <p:cNvPr id="3" name="文本框 2"/>
            <p:cNvSpPr txBox="1"/>
            <p:nvPr/>
          </p:nvSpPr>
          <p:spPr>
            <a:xfrm>
              <a:off x="1052423" y="898245"/>
              <a:ext cx="5564038" cy="400110"/>
            </a:xfrm>
            <a:prstGeom prst="rect">
              <a:avLst/>
            </a:prstGeom>
            <a:noFill/>
          </p:spPr>
          <p:txBody>
            <a:bodyPr wrap="square" rtlCol="0">
              <a:spAutoFit/>
            </a:bodyPr>
            <a:lstStyle/>
            <a:p>
              <a:r>
                <a:rPr lang="zh-CN" altLang="en-US" sz="2000" b="1" dirty="0"/>
                <a:t>共享式以太网的最小帧长和最大帧长</a:t>
              </a:r>
              <a:endParaRPr lang="en-US" altLang="zh-CN" sz="2000" b="1" dirty="0"/>
            </a:p>
          </p:txBody>
        </p:sp>
      </p:grpSp>
      <p:sp>
        <p:nvSpPr>
          <p:cNvPr id="7" name="矩形 6"/>
          <p:cNvSpPr/>
          <p:nvPr/>
        </p:nvSpPr>
        <p:spPr>
          <a:xfrm>
            <a:off x="3044860" y="2423780"/>
            <a:ext cx="864000" cy="499960"/>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rPr>
              <a:t>类型</a:t>
            </a:r>
            <a:endParaRPr lang="zh-CN" altLang="en-US" b="1" dirty="0">
              <a:solidFill>
                <a:schemeClr val="bg1"/>
              </a:solidFill>
            </a:endParaRPr>
          </a:p>
        </p:txBody>
      </p:sp>
      <p:sp>
        <p:nvSpPr>
          <p:cNvPr id="61" name="矩形 60"/>
          <p:cNvSpPr/>
          <p:nvPr/>
        </p:nvSpPr>
        <p:spPr>
          <a:xfrm>
            <a:off x="3044860" y="2923740"/>
            <a:ext cx="864000" cy="49996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chemeClr val="tx1"/>
                </a:solidFill>
              </a:rPr>
              <a:t>2B</a:t>
            </a:r>
            <a:endParaRPr lang="zh-CN" altLang="en-US" sz="2400" b="1" dirty="0">
              <a:solidFill>
                <a:schemeClr val="tx1"/>
              </a:solidFill>
            </a:endParaRPr>
          </a:p>
        </p:txBody>
      </p:sp>
      <p:sp>
        <p:nvSpPr>
          <p:cNvPr id="62" name="矩形 61"/>
          <p:cNvSpPr/>
          <p:nvPr/>
        </p:nvSpPr>
        <p:spPr>
          <a:xfrm>
            <a:off x="504365" y="2423780"/>
            <a:ext cx="1270249" cy="499960"/>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rPr>
              <a:t>目的地址</a:t>
            </a:r>
            <a:endParaRPr lang="zh-CN" altLang="en-US" b="1" dirty="0">
              <a:solidFill>
                <a:schemeClr val="bg1"/>
              </a:solidFill>
            </a:endParaRPr>
          </a:p>
        </p:txBody>
      </p:sp>
      <p:sp>
        <p:nvSpPr>
          <p:cNvPr id="63" name="矩形 62"/>
          <p:cNvSpPr/>
          <p:nvPr/>
        </p:nvSpPr>
        <p:spPr>
          <a:xfrm>
            <a:off x="504364" y="2923740"/>
            <a:ext cx="1270249" cy="49996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chemeClr val="tx1"/>
                </a:solidFill>
              </a:rPr>
              <a:t>6B</a:t>
            </a:r>
            <a:endParaRPr lang="zh-CN" altLang="en-US" sz="2400" b="1" dirty="0">
              <a:solidFill>
                <a:schemeClr val="tx1"/>
              </a:solidFill>
            </a:endParaRPr>
          </a:p>
        </p:txBody>
      </p:sp>
      <p:sp>
        <p:nvSpPr>
          <p:cNvPr id="64" name="矩形 63"/>
          <p:cNvSpPr/>
          <p:nvPr/>
        </p:nvSpPr>
        <p:spPr>
          <a:xfrm>
            <a:off x="1774613" y="2423780"/>
            <a:ext cx="1270249" cy="499960"/>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rPr>
              <a:t>源地址</a:t>
            </a:r>
            <a:endParaRPr lang="zh-CN" altLang="en-US" b="1" dirty="0">
              <a:solidFill>
                <a:schemeClr val="bg1"/>
              </a:solidFill>
            </a:endParaRPr>
          </a:p>
        </p:txBody>
      </p:sp>
      <p:sp>
        <p:nvSpPr>
          <p:cNvPr id="65" name="矩形 64"/>
          <p:cNvSpPr/>
          <p:nvPr/>
        </p:nvSpPr>
        <p:spPr>
          <a:xfrm>
            <a:off x="1774612" y="2923740"/>
            <a:ext cx="1270249" cy="49996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chemeClr val="tx1"/>
                </a:solidFill>
              </a:rPr>
              <a:t>6B</a:t>
            </a:r>
            <a:endParaRPr lang="zh-CN" altLang="en-US" sz="2400" b="1" dirty="0">
              <a:solidFill>
                <a:schemeClr val="tx1"/>
              </a:solidFill>
            </a:endParaRPr>
          </a:p>
        </p:txBody>
      </p:sp>
      <p:sp>
        <p:nvSpPr>
          <p:cNvPr id="66" name="矩形 65"/>
          <p:cNvSpPr/>
          <p:nvPr/>
        </p:nvSpPr>
        <p:spPr>
          <a:xfrm>
            <a:off x="3908859" y="2423780"/>
            <a:ext cx="6759387" cy="49996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accent4"/>
                </a:solidFill>
              </a:rPr>
              <a:t>数据载荷</a:t>
            </a:r>
            <a:endParaRPr lang="zh-CN" altLang="en-US" b="1" dirty="0">
              <a:solidFill>
                <a:schemeClr val="accent4"/>
              </a:solidFill>
            </a:endParaRPr>
          </a:p>
        </p:txBody>
      </p:sp>
      <p:sp>
        <p:nvSpPr>
          <p:cNvPr id="67" name="矩形 66"/>
          <p:cNvSpPr/>
          <p:nvPr/>
        </p:nvSpPr>
        <p:spPr>
          <a:xfrm>
            <a:off x="3908857" y="2923740"/>
            <a:ext cx="6759387" cy="49996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chemeClr val="tx1"/>
                </a:solidFill>
              </a:rPr>
              <a:t>46B ~ 1500B</a:t>
            </a:r>
            <a:endParaRPr lang="zh-CN" altLang="en-US" sz="2400" b="1" dirty="0">
              <a:solidFill>
                <a:schemeClr val="tx1"/>
              </a:solidFill>
            </a:endParaRPr>
          </a:p>
        </p:txBody>
      </p:sp>
      <p:sp>
        <p:nvSpPr>
          <p:cNvPr id="68" name="矩形 67"/>
          <p:cNvSpPr/>
          <p:nvPr/>
        </p:nvSpPr>
        <p:spPr>
          <a:xfrm>
            <a:off x="10668248" y="2423780"/>
            <a:ext cx="1019387" cy="499960"/>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rPr>
              <a:t>FCS</a:t>
            </a:r>
            <a:endParaRPr lang="zh-CN" altLang="en-US" b="1" dirty="0">
              <a:solidFill>
                <a:schemeClr val="bg1"/>
              </a:solidFill>
            </a:endParaRPr>
          </a:p>
        </p:txBody>
      </p:sp>
      <p:sp>
        <p:nvSpPr>
          <p:cNvPr id="107" name="矩形 106"/>
          <p:cNvSpPr/>
          <p:nvPr/>
        </p:nvSpPr>
        <p:spPr>
          <a:xfrm>
            <a:off x="10668247" y="2923740"/>
            <a:ext cx="1019387" cy="49996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chemeClr val="tx1"/>
                </a:solidFill>
              </a:rPr>
              <a:t>4B</a:t>
            </a:r>
            <a:endParaRPr lang="zh-CN" altLang="en-US" sz="2400" b="1" dirty="0">
              <a:solidFill>
                <a:schemeClr val="tx1"/>
              </a:solidFill>
            </a:endParaRPr>
          </a:p>
        </p:txBody>
      </p:sp>
      <p:sp>
        <p:nvSpPr>
          <p:cNvPr id="108" name="矩形 107"/>
          <p:cNvSpPr/>
          <p:nvPr/>
        </p:nvSpPr>
        <p:spPr>
          <a:xfrm>
            <a:off x="504364" y="1922326"/>
            <a:ext cx="11183271" cy="49996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以太网</a:t>
            </a:r>
            <a:r>
              <a:rPr lang="en-US" altLang="zh-CN" b="1" dirty="0">
                <a:solidFill>
                  <a:schemeClr val="tx1"/>
                </a:solidFill>
              </a:rPr>
              <a:t>V2</a:t>
            </a:r>
            <a:r>
              <a:rPr lang="zh-CN" altLang="en-US" b="1" dirty="0">
                <a:solidFill>
                  <a:schemeClr val="tx1"/>
                </a:solidFill>
              </a:rPr>
              <a:t>的</a:t>
            </a:r>
            <a:r>
              <a:rPr lang="en-US" altLang="zh-CN" b="1" dirty="0">
                <a:solidFill>
                  <a:schemeClr val="tx1"/>
                </a:solidFill>
              </a:rPr>
              <a:t>MAC</a:t>
            </a:r>
            <a:r>
              <a:rPr lang="zh-CN" altLang="en-US" b="1" dirty="0">
                <a:solidFill>
                  <a:schemeClr val="tx1"/>
                </a:solidFill>
              </a:rPr>
              <a:t>帧（最大长度</a:t>
            </a:r>
            <a:r>
              <a:rPr lang="en-US" altLang="zh-CN" sz="2400" b="1" dirty="0">
                <a:solidFill>
                  <a:schemeClr val="tx1"/>
                </a:solidFill>
              </a:rPr>
              <a:t>1518B</a:t>
            </a:r>
            <a:r>
              <a:rPr lang="zh-CN" altLang="en-US" b="1" dirty="0">
                <a:solidFill>
                  <a:schemeClr val="tx1"/>
                </a:solidFill>
              </a:rPr>
              <a:t>）</a:t>
            </a:r>
            <a:endParaRPr lang="zh-CN" altLang="en-US" b="1" dirty="0">
              <a:solidFill>
                <a:schemeClr val="tx1"/>
              </a:solidFill>
            </a:endParaRPr>
          </a:p>
        </p:txBody>
      </p:sp>
      <p:sp>
        <p:nvSpPr>
          <p:cNvPr id="109" name="矩形 108"/>
          <p:cNvSpPr/>
          <p:nvPr/>
        </p:nvSpPr>
        <p:spPr>
          <a:xfrm>
            <a:off x="857489" y="3005969"/>
            <a:ext cx="2861071" cy="335499"/>
          </a:xfrm>
          <a:prstGeom prst="rect">
            <a:avLst/>
          </a:prstGeom>
          <a:noFill/>
          <a:ln w="25400">
            <a:solidFill>
              <a:schemeClr val="accent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矩形 109"/>
          <p:cNvSpPr/>
          <p:nvPr/>
        </p:nvSpPr>
        <p:spPr>
          <a:xfrm>
            <a:off x="10842991" y="3005968"/>
            <a:ext cx="669898" cy="335499"/>
          </a:xfrm>
          <a:prstGeom prst="rect">
            <a:avLst/>
          </a:prstGeom>
          <a:noFill/>
          <a:ln w="25400">
            <a:solidFill>
              <a:schemeClr val="accent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对话气泡: 圆角矩形 4"/>
          <p:cNvSpPr/>
          <p:nvPr/>
        </p:nvSpPr>
        <p:spPr>
          <a:xfrm>
            <a:off x="3424233" y="4193376"/>
            <a:ext cx="4450132" cy="1240396"/>
          </a:xfrm>
          <a:prstGeom prst="wedgeRoundRectCallout">
            <a:avLst>
              <a:gd name="adj1" fmla="val 24108"/>
              <a:gd name="adj2" fmla="val -11808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b="1" dirty="0"/>
              <a:t>满足最小帧长为</a:t>
            </a:r>
            <a:r>
              <a:rPr lang="en-US" altLang="zh-CN" sz="2400" b="1" dirty="0"/>
              <a:t>64B</a:t>
            </a:r>
            <a:r>
              <a:rPr lang="zh-CN" altLang="en-US" b="1" dirty="0"/>
              <a:t>的要求</a:t>
            </a:r>
            <a:endParaRPr lang="en-US" altLang="zh-CN" b="1" dirty="0"/>
          </a:p>
          <a:p>
            <a:pPr algn="ctr">
              <a:lnSpc>
                <a:spcPct val="150000"/>
              </a:lnSpc>
            </a:pPr>
            <a:r>
              <a:rPr lang="zh-CN" altLang="en-US" b="1" dirty="0"/>
              <a:t>（ </a:t>
            </a:r>
            <a:r>
              <a:rPr lang="en-US" altLang="zh-CN" sz="2400" b="1" dirty="0"/>
              <a:t>6B + 6B + 2B + 46B + 4B = 64B </a:t>
            </a:r>
            <a:r>
              <a:rPr lang="zh-CN" altLang="en-US" b="1" dirty="0"/>
              <a:t>）</a:t>
            </a:r>
            <a:endParaRPr lang="zh-CN" altLang="en-US" b="1" dirty="0"/>
          </a:p>
        </p:txBody>
      </p:sp>
    </p:spTree>
    <p:custDataLst>
      <p:tags r:id="rId1"/>
    </p:custData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2498701" y="2573520"/>
            <a:ext cx="710469" cy="37765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b="1" dirty="0">
                <a:solidFill>
                  <a:schemeClr val="tx1"/>
                </a:solidFill>
              </a:rPr>
              <a:t>排除</a:t>
            </a:r>
            <a:endParaRPr lang="zh-CN" altLang="en-US" b="1" dirty="0">
              <a:solidFill>
                <a:schemeClr val="tx1"/>
              </a:solidFill>
            </a:endParaRPr>
          </a:p>
        </p:txBody>
      </p:sp>
      <p:sp>
        <p:nvSpPr>
          <p:cNvPr id="30" name="矩形 29"/>
          <p:cNvSpPr/>
          <p:nvPr/>
        </p:nvSpPr>
        <p:spPr>
          <a:xfrm>
            <a:off x="4694797" y="2573520"/>
            <a:ext cx="710469" cy="37765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b="1" dirty="0">
                <a:solidFill>
                  <a:schemeClr val="tx1"/>
                </a:solidFill>
              </a:rPr>
              <a:t>排除</a:t>
            </a:r>
            <a:endParaRPr lang="zh-CN" altLang="en-US" b="1" dirty="0">
              <a:solidFill>
                <a:schemeClr val="tx1"/>
              </a:solidFill>
            </a:endParaRPr>
          </a:p>
        </p:txBody>
      </p:sp>
      <p:grpSp>
        <p:nvGrpSpPr>
          <p:cNvPr id="4" name="组合 3"/>
          <p:cNvGrpSpPr/>
          <p:nvPr/>
        </p:nvGrpSpPr>
        <p:grpSpPr>
          <a:xfrm>
            <a:off x="304799" y="749300"/>
            <a:ext cx="6192345" cy="400110"/>
            <a:chOff x="424116" y="898245"/>
            <a:chExt cx="6192345" cy="400110"/>
          </a:xfrm>
        </p:grpSpPr>
        <p:sp>
          <p:nvSpPr>
            <p:cNvPr id="2" name="平行四边形 1"/>
            <p:cNvSpPr/>
            <p:nvPr/>
          </p:nvSpPr>
          <p:spPr>
            <a:xfrm>
              <a:off x="424116" y="898245"/>
              <a:ext cx="688541"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03</a:t>
              </a:r>
              <a:endParaRPr lang="zh-CN" altLang="en-US" sz="2200" dirty="0">
                <a:latin typeface="Impact" panose="020B0806030902050204" pitchFamily="34" charset="0"/>
              </a:endParaRPr>
            </a:p>
          </p:txBody>
        </p:sp>
        <p:sp>
          <p:nvSpPr>
            <p:cNvPr id="3" name="文本框 2"/>
            <p:cNvSpPr txBox="1"/>
            <p:nvPr/>
          </p:nvSpPr>
          <p:spPr>
            <a:xfrm>
              <a:off x="1052423" y="898245"/>
              <a:ext cx="5564038" cy="400110"/>
            </a:xfrm>
            <a:prstGeom prst="rect">
              <a:avLst/>
            </a:prstGeom>
            <a:noFill/>
          </p:spPr>
          <p:txBody>
            <a:bodyPr wrap="square" rtlCol="0">
              <a:spAutoFit/>
            </a:bodyPr>
            <a:lstStyle/>
            <a:p>
              <a:r>
                <a:rPr lang="zh-CN" altLang="en-US" sz="2000" b="1" dirty="0"/>
                <a:t>共享式以太网的最小帧长和最大帧长</a:t>
              </a:r>
              <a:endParaRPr lang="en-US" altLang="zh-CN" sz="2000" b="1" dirty="0"/>
            </a:p>
          </p:txBody>
        </p:sp>
      </p:grpSp>
      <p:grpSp>
        <p:nvGrpSpPr>
          <p:cNvPr id="9" name="组合 8"/>
          <p:cNvGrpSpPr/>
          <p:nvPr/>
        </p:nvGrpSpPr>
        <p:grpSpPr>
          <a:xfrm>
            <a:off x="782831" y="1226381"/>
            <a:ext cx="10361008" cy="1377208"/>
            <a:chOff x="782831" y="1226381"/>
            <a:chExt cx="10361008" cy="1377208"/>
          </a:xfrm>
        </p:grpSpPr>
        <p:sp>
          <p:nvSpPr>
            <p:cNvPr id="20" name="íşlïḍè"/>
            <p:cNvSpPr txBox="1"/>
            <p:nvPr/>
          </p:nvSpPr>
          <p:spPr>
            <a:xfrm>
              <a:off x="782831" y="1226381"/>
              <a:ext cx="10361008" cy="909561"/>
            </a:xfrm>
            <a:prstGeom prst="rect">
              <a:avLst/>
            </a:prstGeom>
            <a:noFill/>
          </p:spPr>
          <p:txBody>
            <a:bodyPr wrap="square" lIns="91440" tIns="45720" rIns="91440" bIns="45720" anchor="ctr">
              <a:noAutofit/>
            </a:bodyPr>
            <a:lstStyle/>
            <a:p>
              <a:r>
                <a:rPr lang="en-US" altLang="zh-CN" b="1" dirty="0">
                  <a:latin typeface="Arial Narrow" panose="020B0606020202030204" charset="0"/>
                </a:rPr>
                <a:t>【2009</a:t>
              </a:r>
              <a:r>
                <a:rPr lang="zh-CN" altLang="en-US" b="1" dirty="0">
                  <a:latin typeface="Arial Narrow" panose="020B0606020202030204" charset="0"/>
                </a:rPr>
                <a:t>年 题</a:t>
              </a:r>
              <a:r>
                <a:rPr lang="en-US" altLang="zh-CN" b="1" dirty="0">
                  <a:latin typeface="Arial Narrow" panose="020B0606020202030204" charset="0"/>
                </a:rPr>
                <a:t>37】</a:t>
              </a:r>
              <a:r>
                <a:rPr lang="zh-CN" altLang="en-US" b="1" dirty="0">
                  <a:latin typeface="Arial Narrow" panose="020B0606020202030204" charset="0"/>
                </a:rPr>
                <a:t>在一个采用</a:t>
              </a:r>
              <a:r>
                <a:rPr lang="en-US" altLang="zh-CN" b="1" dirty="0">
                  <a:latin typeface="Arial Narrow" panose="020B0606020202030204" charset="0"/>
                </a:rPr>
                <a:t>CSMA/CD</a:t>
              </a:r>
              <a:r>
                <a:rPr lang="zh-CN" altLang="en-US" b="1" dirty="0">
                  <a:latin typeface="Arial Narrow" panose="020B0606020202030204" charset="0"/>
                </a:rPr>
                <a:t>协议的网络中，传输介质是一根完整的电缆，传输速率为</a:t>
              </a:r>
              <a:r>
                <a:rPr lang="en-US" altLang="zh-CN" b="1" dirty="0">
                  <a:latin typeface="Arial Narrow" panose="020B0606020202030204" charset="0"/>
                </a:rPr>
                <a:t>1Gbps</a:t>
              </a:r>
              <a:r>
                <a:rPr lang="zh-CN" altLang="en-US" b="1" dirty="0">
                  <a:latin typeface="Arial Narrow" panose="020B0606020202030204" charset="0"/>
                </a:rPr>
                <a:t>，</a:t>
              </a:r>
              <a:endParaRPr lang="en-US" altLang="zh-CN" b="1" dirty="0">
                <a:latin typeface="Arial Narrow" panose="020B0606020202030204" charset="0"/>
              </a:endParaRPr>
            </a:p>
            <a:p>
              <a:r>
                <a:rPr lang="en-US" altLang="zh-CN" b="1" dirty="0">
                  <a:latin typeface="Arial Narrow" panose="020B0606020202030204" charset="0"/>
                </a:rPr>
                <a:t>                               </a:t>
              </a:r>
              <a:r>
                <a:rPr lang="zh-CN" altLang="en-US" b="1" dirty="0">
                  <a:latin typeface="Arial Narrow" panose="020B0606020202030204" charset="0"/>
                </a:rPr>
                <a:t>电缆中的信号传播速度是</a:t>
              </a:r>
              <a:r>
                <a:rPr lang="en-US" altLang="zh-CN" b="1" dirty="0">
                  <a:latin typeface="Arial Narrow" panose="020B0606020202030204" charset="0"/>
                </a:rPr>
                <a:t>200 000km/s</a:t>
              </a:r>
              <a:r>
                <a:rPr lang="zh-CN" altLang="en-US" b="1" dirty="0">
                  <a:latin typeface="Arial Narrow" panose="020B0606020202030204" charset="0"/>
                </a:rPr>
                <a:t>。若最小数据帧长度减少</a:t>
              </a:r>
              <a:r>
                <a:rPr lang="en-US" altLang="zh-CN" b="1" dirty="0">
                  <a:latin typeface="Arial Narrow" panose="020B0606020202030204" charset="0"/>
                </a:rPr>
                <a:t>800</a:t>
              </a:r>
              <a:r>
                <a:rPr lang="zh-CN" altLang="en-US" b="1" dirty="0">
                  <a:latin typeface="Arial Narrow" panose="020B0606020202030204" charset="0"/>
                </a:rPr>
                <a:t>比特，则最远的两个</a:t>
              </a:r>
              <a:endParaRPr lang="en-US" altLang="zh-CN" b="1" dirty="0">
                <a:latin typeface="Arial Narrow" panose="020B0606020202030204" charset="0"/>
              </a:endParaRPr>
            </a:p>
            <a:p>
              <a:r>
                <a:rPr lang="en-US" altLang="zh-CN" b="1" dirty="0">
                  <a:latin typeface="Arial Narrow" panose="020B0606020202030204" charset="0"/>
                </a:rPr>
                <a:t>                               </a:t>
              </a:r>
              <a:r>
                <a:rPr lang="zh-CN" altLang="en-US" b="1" dirty="0">
                  <a:latin typeface="Arial Narrow" panose="020B0606020202030204" charset="0"/>
                </a:rPr>
                <a:t>站点之间的距离至少需要（      ）</a:t>
              </a:r>
              <a:endParaRPr lang="zh-CN" altLang="en-US" b="1" dirty="0">
                <a:latin typeface="Arial Narrow" panose="020B0606020202030204" charset="0"/>
              </a:endParaRPr>
            </a:p>
          </p:txBody>
        </p:sp>
        <p:sp>
          <p:nvSpPr>
            <p:cNvPr id="21" name="íşlïḍè"/>
            <p:cNvSpPr txBox="1"/>
            <p:nvPr/>
          </p:nvSpPr>
          <p:spPr>
            <a:xfrm>
              <a:off x="2389061" y="2225933"/>
              <a:ext cx="1492205" cy="377656"/>
            </a:xfrm>
            <a:prstGeom prst="rect">
              <a:avLst/>
            </a:prstGeom>
            <a:noFill/>
          </p:spPr>
          <p:txBody>
            <a:bodyPr wrap="square" lIns="91440" tIns="45720" rIns="91440" bIns="45720" anchor="ctr">
              <a:noAutofit/>
            </a:bodyPr>
            <a:lstStyle/>
            <a:p>
              <a:r>
                <a:rPr lang="en-US" altLang="zh-CN" b="1" dirty="0">
                  <a:latin typeface="Arial Narrow" panose="020B0606020202030204" charset="0"/>
                </a:rPr>
                <a:t>A. </a:t>
              </a:r>
              <a:r>
                <a:rPr lang="zh-CN" altLang="en-US" b="1" dirty="0">
                  <a:latin typeface="Arial Narrow" panose="020B0606020202030204" charset="0"/>
                </a:rPr>
                <a:t>增加</a:t>
              </a:r>
              <a:r>
                <a:rPr lang="en-US" altLang="zh-CN" b="1" dirty="0">
                  <a:latin typeface="Arial Narrow" panose="020B0606020202030204" charset="0"/>
                </a:rPr>
                <a:t>160m</a:t>
              </a:r>
              <a:endParaRPr lang="zh-CN" altLang="en-US" b="1" dirty="0">
                <a:latin typeface="Arial Narrow" panose="020B0606020202030204" charset="0"/>
              </a:endParaRPr>
            </a:p>
          </p:txBody>
        </p:sp>
        <p:sp>
          <p:nvSpPr>
            <p:cNvPr id="22" name="íşlïḍè"/>
            <p:cNvSpPr txBox="1"/>
            <p:nvPr/>
          </p:nvSpPr>
          <p:spPr>
            <a:xfrm>
              <a:off x="4577847" y="2225933"/>
              <a:ext cx="1492205" cy="377656"/>
            </a:xfrm>
            <a:prstGeom prst="rect">
              <a:avLst/>
            </a:prstGeom>
            <a:noFill/>
          </p:spPr>
          <p:txBody>
            <a:bodyPr wrap="square" lIns="91440" tIns="45720" rIns="91440" bIns="45720" anchor="ctr">
              <a:noAutofit/>
            </a:bodyPr>
            <a:lstStyle/>
            <a:p>
              <a:r>
                <a:rPr lang="en-US" altLang="zh-CN" b="1" dirty="0">
                  <a:latin typeface="Arial Narrow" panose="020B0606020202030204" charset="0"/>
                </a:rPr>
                <a:t>B. </a:t>
              </a:r>
              <a:r>
                <a:rPr lang="zh-CN" altLang="en-US" b="1" dirty="0">
                  <a:latin typeface="Arial Narrow" panose="020B0606020202030204" charset="0"/>
                </a:rPr>
                <a:t>增加</a:t>
              </a:r>
              <a:r>
                <a:rPr lang="en-US" altLang="zh-CN" b="1" dirty="0">
                  <a:latin typeface="Arial Narrow" panose="020B0606020202030204" charset="0"/>
                </a:rPr>
                <a:t>80m</a:t>
              </a:r>
              <a:endParaRPr lang="zh-CN" altLang="en-US" b="1" dirty="0">
                <a:latin typeface="Arial Narrow" panose="020B0606020202030204" charset="0"/>
              </a:endParaRPr>
            </a:p>
          </p:txBody>
        </p:sp>
        <p:sp>
          <p:nvSpPr>
            <p:cNvPr id="23" name="íşlïḍè"/>
            <p:cNvSpPr txBox="1"/>
            <p:nvPr/>
          </p:nvSpPr>
          <p:spPr>
            <a:xfrm>
              <a:off x="6766633" y="2225933"/>
              <a:ext cx="1492205" cy="377656"/>
            </a:xfrm>
            <a:prstGeom prst="rect">
              <a:avLst/>
            </a:prstGeom>
            <a:noFill/>
          </p:spPr>
          <p:txBody>
            <a:bodyPr wrap="square" lIns="91440" tIns="45720" rIns="91440" bIns="45720" anchor="ctr">
              <a:noAutofit/>
            </a:bodyPr>
            <a:lstStyle/>
            <a:p>
              <a:r>
                <a:rPr lang="en-US" altLang="zh-CN" b="1" dirty="0">
                  <a:latin typeface="Arial Narrow" panose="020B0606020202030204" charset="0"/>
                </a:rPr>
                <a:t>C. </a:t>
              </a:r>
              <a:r>
                <a:rPr lang="zh-CN" altLang="en-US" b="1" dirty="0">
                  <a:latin typeface="Arial Narrow" panose="020B0606020202030204" charset="0"/>
                </a:rPr>
                <a:t>减少</a:t>
              </a:r>
              <a:r>
                <a:rPr lang="en-US" altLang="zh-CN" b="1" dirty="0">
                  <a:latin typeface="Arial Narrow" panose="020B0606020202030204" charset="0"/>
                </a:rPr>
                <a:t>160m</a:t>
              </a:r>
              <a:endParaRPr lang="zh-CN" altLang="en-US" b="1" dirty="0">
                <a:latin typeface="Arial Narrow" panose="020B0606020202030204" charset="0"/>
              </a:endParaRPr>
            </a:p>
          </p:txBody>
        </p:sp>
        <p:sp>
          <p:nvSpPr>
            <p:cNvPr id="24" name="íşlïḍè"/>
            <p:cNvSpPr txBox="1"/>
            <p:nvPr/>
          </p:nvSpPr>
          <p:spPr>
            <a:xfrm>
              <a:off x="8955418" y="2225933"/>
              <a:ext cx="1492205" cy="377656"/>
            </a:xfrm>
            <a:prstGeom prst="rect">
              <a:avLst/>
            </a:prstGeom>
            <a:noFill/>
          </p:spPr>
          <p:txBody>
            <a:bodyPr wrap="square" lIns="91440" tIns="45720" rIns="91440" bIns="45720" anchor="ctr">
              <a:noAutofit/>
            </a:bodyPr>
            <a:lstStyle/>
            <a:p>
              <a:r>
                <a:rPr lang="en-US" altLang="zh-CN" b="1" dirty="0">
                  <a:latin typeface="Arial Narrow" panose="020B0606020202030204" charset="0"/>
                </a:rPr>
                <a:t>D. </a:t>
              </a:r>
              <a:r>
                <a:rPr lang="zh-CN" altLang="en-US" b="1" dirty="0">
                  <a:latin typeface="Arial Narrow" panose="020B0606020202030204" charset="0"/>
                </a:rPr>
                <a:t>减少</a:t>
              </a:r>
              <a:r>
                <a:rPr lang="en-US" altLang="zh-CN" b="1" dirty="0">
                  <a:latin typeface="Arial Narrow" panose="020B0606020202030204" charset="0"/>
                </a:rPr>
                <a:t>80m</a:t>
              </a:r>
              <a:endParaRPr lang="zh-CN" altLang="en-US" b="1" dirty="0">
                <a:latin typeface="Arial Narrow" panose="020B0606020202030204" charset="0"/>
              </a:endParaRPr>
            </a:p>
          </p:txBody>
        </p:sp>
      </p:grpSp>
      <p:sp>
        <p:nvSpPr>
          <p:cNvPr id="25" name="íşlïḍè"/>
          <p:cNvSpPr txBox="1"/>
          <p:nvPr/>
        </p:nvSpPr>
        <p:spPr>
          <a:xfrm>
            <a:off x="993340" y="2957234"/>
            <a:ext cx="730205" cy="377656"/>
          </a:xfrm>
          <a:prstGeom prst="rect">
            <a:avLst/>
          </a:prstGeom>
          <a:noFill/>
        </p:spPr>
        <p:txBody>
          <a:bodyPr wrap="square" lIns="91440" tIns="45720" rIns="91440" bIns="45720" anchor="ctr">
            <a:noAutofit/>
          </a:bodyPr>
          <a:lstStyle/>
          <a:p>
            <a:r>
              <a:rPr lang="zh-CN" altLang="en-US" b="1" dirty="0">
                <a:latin typeface="Arial Narrow" panose="020B0606020202030204" charset="0"/>
              </a:rPr>
              <a:t>解析</a:t>
            </a:r>
            <a:endParaRPr lang="zh-CN" altLang="en-US" b="1" dirty="0">
              <a:latin typeface="Arial Narrow" panose="020B0606020202030204" charset="0"/>
            </a:endParaRPr>
          </a:p>
        </p:txBody>
      </p:sp>
      <p:sp>
        <p:nvSpPr>
          <p:cNvPr id="26" name="íşlïḍè"/>
          <p:cNvSpPr txBox="1"/>
          <p:nvPr/>
        </p:nvSpPr>
        <p:spPr>
          <a:xfrm>
            <a:off x="5185985" y="1776970"/>
            <a:ext cx="438562" cy="377656"/>
          </a:xfrm>
          <a:prstGeom prst="rect">
            <a:avLst/>
          </a:prstGeom>
          <a:noFill/>
        </p:spPr>
        <p:txBody>
          <a:bodyPr wrap="square" lIns="91440" tIns="45720" rIns="91440" bIns="45720" anchor="ctr">
            <a:noAutofit/>
          </a:bodyPr>
          <a:lstStyle/>
          <a:p>
            <a:pPr algn="ctr"/>
            <a:r>
              <a:rPr lang="en-US" altLang="zh-CN" sz="2800" b="1" dirty="0">
                <a:solidFill>
                  <a:schemeClr val="accent1">
                    <a:lumMod val="75000"/>
                  </a:schemeClr>
                </a:solidFill>
                <a:latin typeface="Arial Black" panose="020B0A04020102020204" pitchFamily="34" charset="0"/>
              </a:rPr>
              <a:t>D</a:t>
            </a:r>
            <a:endParaRPr lang="zh-CN" altLang="en-US" sz="2800" b="1" dirty="0">
              <a:solidFill>
                <a:schemeClr val="accent1">
                  <a:lumMod val="75000"/>
                </a:schemeClr>
              </a:solidFill>
              <a:latin typeface="Arial Black" panose="020B0A04020102020204" pitchFamily="34" charset="0"/>
            </a:endParaRPr>
          </a:p>
        </p:txBody>
      </p:sp>
      <mc:AlternateContent xmlns:mc="http://schemas.openxmlformats.org/markup-compatibility/2006">
        <mc:Choice xmlns:a14="http://schemas.microsoft.com/office/drawing/2010/main" Requires="a14">
          <p:sp>
            <p:nvSpPr>
              <p:cNvPr id="14" name="íşlïḍè"/>
              <p:cNvSpPr txBox="1"/>
              <p:nvPr/>
            </p:nvSpPr>
            <p:spPr>
              <a:xfrm>
                <a:off x="2329635" y="3542779"/>
                <a:ext cx="4682957" cy="377656"/>
              </a:xfrm>
              <a:prstGeom prst="rect">
                <a:avLst/>
              </a:prstGeom>
              <a:noFill/>
            </p:spPr>
            <p:txBody>
              <a:bodyPr wrap="square" lIns="91440" tIns="45720" rIns="91440" bIns="45720" anchor="ctr">
                <a:noAutofit/>
              </a:bodyPr>
              <a:lstStyle/>
              <a:p>
                <a:r>
                  <a:rPr lang="zh-CN" altLang="en-US" b="1" dirty="0">
                    <a:latin typeface="Arial Narrow" panose="020B0606020202030204" charset="0"/>
                  </a:rPr>
                  <a:t>最小帧长    </a:t>
                </a:r>
                <a:r>
                  <a:rPr lang="en-US" altLang="zh-CN" b="1" dirty="0">
                    <a:latin typeface="Arial Narrow" panose="020B0606020202030204" charset="0"/>
                  </a:rPr>
                  <a:t>=    </a:t>
                </a:r>
                <a:r>
                  <a:rPr lang="zh-CN" altLang="en-US" b="1" dirty="0">
                    <a:latin typeface="Arial Narrow" panose="020B0606020202030204" charset="0"/>
                  </a:rPr>
                  <a:t>数据传输速率    </a:t>
                </a:r>
                <a:r>
                  <a:rPr lang="en-US" altLang="zh-CN" b="1" dirty="0">
                    <a:latin typeface="Arial Narrow" panose="020B0606020202030204" charset="0"/>
                  </a:rPr>
                  <a:t>×    </a:t>
                </a:r>
                <a:r>
                  <a:rPr lang="zh-CN" altLang="en-US" b="1" dirty="0">
                    <a:latin typeface="Arial Narrow" panose="020B0606020202030204" charset="0"/>
                  </a:rPr>
                  <a:t>争用期</a:t>
                </a:r>
                <a14:m>
                  <m:oMath xmlns:m="http://schemas.openxmlformats.org/officeDocument/2006/math">
                    <m:r>
                      <a:rPr lang="en-US" altLang="zh-CN" b="1" i="1" dirty="0" smtClean="0">
                        <a:latin typeface="Cambria Math" panose="02040503050406030204" pitchFamily="18" charset="0"/>
                      </a:rPr>
                      <m:t>𝟐</m:t>
                    </m:r>
                    <m:r>
                      <a:rPr lang="el-GR" altLang="zh-CN" b="1" i="1" dirty="0">
                        <a:latin typeface="Cambria Math" panose="02040503050406030204" pitchFamily="18" charset="0"/>
                      </a:rPr>
                      <m:t>𝝉</m:t>
                    </m:r>
                    <m:r>
                      <a:rPr lang="el-GR" altLang="zh-CN" b="1" i="1" dirty="0">
                        <a:latin typeface="Cambria Math" panose="02040503050406030204" pitchFamily="18" charset="0"/>
                      </a:rPr>
                      <m:t> </m:t>
                    </m:r>
                  </m:oMath>
                </a14:m>
                <a:endParaRPr lang="zh-CN" altLang="en-US" b="1" dirty="0">
                  <a:latin typeface="Arial Narrow" panose="020B0606020202030204" charset="0"/>
                </a:endParaRPr>
              </a:p>
            </p:txBody>
          </p:sp>
        </mc:Choice>
        <mc:Fallback>
          <p:sp>
            <p:nvSpPr>
              <p:cNvPr id="14" name="íşlïḍè"/>
              <p:cNvSpPr txBox="1">
                <a:spLocks noRot="1" noChangeAspect="1" noMove="1" noResize="1" noEditPoints="1" noAdjustHandles="1" noChangeArrowheads="1" noChangeShapeType="1" noTextEdit="1"/>
              </p:cNvSpPr>
              <p:nvPr/>
            </p:nvSpPr>
            <p:spPr>
              <a:xfrm>
                <a:off x="2329635" y="3542779"/>
                <a:ext cx="4682957" cy="377656"/>
              </a:xfrm>
              <a:prstGeom prst="rect">
                <a:avLst/>
              </a:prstGeom>
              <a:blipFill rotWithShape="1">
                <a:blip r:embed="rId1"/>
                <a:stretch>
                  <a:fillRect l="-10" t="-30" r="6" b="154"/>
                </a:stretch>
              </a:blipFill>
            </p:spPr>
            <p:txBody>
              <a:bodyPr/>
              <a:lstStyle/>
              <a:p>
                <a:r>
                  <a:rPr lang="zh-CN" altLang="en-US">
                    <a:noFill/>
                  </a:rPr>
                  <a:t> </a:t>
                </a:r>
              </a:p>
            </p:txBody>
          </p:sp>
        </mc:Fallback>
      </mc:AlternateContent>
      <p:cxnSp>
        <p:nvCxnSpPr>
          <p:cNvPr id="6" name="直接箭头连接符 5"/>
          <p:cNvCxnSpPr/>
          <p:nvPr/>
        </p:nvCxnSpPr>
        <p:spPr>
          <a:xfrm>
            <a:off x="3426530" y="3542779"/>
            <a:ext cx="0" cy="480225"/>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26"/>
          <p:cNvCxnSpPr/>
          <p:nvPr/>
        </p:nvCxnSpPr>
        <p:spPr>
          <a:xfrm>
            <a:off x="6884314" y="3542779"/>
            <a:ext cx="0" cy="480225"/>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对话气泡: 圆角矩形 27"/>
          <p:cNvSpPr/>
          <p:nvPr/>
        </p:nvSpPr>
        <p:spPr>
          <a:xfrm>
            <a:off x="7291807" y="3146062"/>
            <a:ext cx="4450132" cy="909561"/>
          </a:xfrm>
          <a:prstGeom prst="wedgeRoundRectCallout">
            <a:avLst>
              <a:gd name="adj1" fmla="val -57778"/>
              <a:gd name="adj2" fmla="val 1505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b="1" dirty="0"/>
              <a:t>相当于减少最远的两个站点之间的距离</a:t>
            </a:r>
            <a:endParaRPr lang="en-US" altLang="zh-CN" b="1" dirty="0"/>
          </a:p>
          <a:p>
            <a:pPr algn="ctr">
              <a:lnSpc>
                <a:spcPct val="150000"/>
              </a:lnSpc>
            </a:pPr>
            <a:r>
              <a:rPr lang="zh-CN" altLang="en-US" b="1" dirty="0"/>
              <a:t>（即减少总线长度）</a:t>
            </a:r>
            <a:endParaRPr lang="zh-CN" altLang="en-US" b="1" dirty="0"/>
          </a:p>
        </p:txBody>
      </p:sp>
    </p:spTree>
    <p:custDataLst>
      <p:tags r:id="rId2"/>
    </p:custData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iterate type="lt">
                                    <p:tmAbs val="100"/>
                                  </p:iterate>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2" presetClass="entr" presetSubtype="1"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p:tgtEl>
                                          <p:spTgt spid="6"/>
                                        </p:tgtEl>
                                        <p:attrNameLst>
                                          <p:attrName>ppt_y</p:attrName>
                                        </p:attrNameLst>
                                      </p:cBhvr>
                                      <p:tavLst>
                                        <p:tav tm="0">
                                          <p:val>
                                            <p:strVal val="#ppt_y-#ppt_h*1.125000"/>
                                          </p:val>
                                        </p:tav>
                                        <p:tav tm="100000">
                                          <p:val>
                                            <p:strVal val="#ppt_y"/>
                                          </p:val>
                                        </p:tav>
                                      </p:tavLst>
                                    </p:anim>
                                    <p:animEffect transition="in" filter="wipe(down)">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1" fill="hold" nodeType="clickEffect">
                                  <p:stCondLst>
                                    <p:cond delay="0"/>
                                  </p:stCondLst>
                                  <p:childTnLst>
                                    <p:set>
                                      <p:cBhvr>
                                        <p:cTn id="16" dur="1" fill="hold">
                                          <p:stCondLst>
                                            <p:cond delay="0"/>
                                          </p:stCondLst>
                                        </p:cTn>
                                        <p:tgtEl>
                                          <p:spTgt spid="27"/>
                                        </p:tgtEl>
                                        <p:attrNameLst>
                                          <p:attrName>style.visibility</p:attrName>
                                        </p:attrNameLst>
                                      </p:cBhvr>
                                      <p:to>
                                        <p:strVal val="visible"/>
                                      </p:to>
                                    </p:set>
                                    <p:anim calcmode="lin" valueType="num">
                                      <p:cBhvr additive="base">
                                        <p:cTn id="17" dur="500"/>
                                        <p:tgtEl>
                                          <p:spTgt spid="27"/>
                                        </p:tgtEl>
                                        <p:attrNameLst>
                                          <p:attrName>ppt_y</p:attrName>
                                        </p:attrNameLst>
                                      </p:cBhvr>
                                      <p:tavLst>
                                        <p:tav tm="0">
                                          <p:val>
                                            <p:strVal val="#ppt_y-#ppt_h*1.125000"/>
                                          </p:val>
                                        </p:tav>
                                        <p:tav tm="100000">
                                          <p:val>
                                            <p:strVal val="#ppt_y"/>
                                          </p:val>
                                        </p:tav>
                                      </p:tavLst>
                                    </p:anim>
                                    <p:animEffect transition="in" filter="wipe(down)">
                                      <p:cBhvr>
                                        <p:cTn id="18" dur="500"/>
                                        <p:tgtEl>
                                          <p:spTgt spid="27"/>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2" fill="hold" grpId="0" nodeType="clickEffect">
                                  <p:stCondLst>
                                    <p:cond delay="0"/>
                                  </p:stCondLst>
                                  <p:childTnLst>
                                    <p:set>
                                      <p:cBhvr>
                                        <p:cTn id="22" dur="1" fill="hold">
                                          <p:stCondLst>
                                            <p:cond delay="0"/>
                                          </p:stCondLst>
                                        </p:cTn>
                                        <p:tgtEl>
                                          <p:spTgt spid="28"/>
                                        </p:tgtEl>
                                        <p:attrNameLst>
                                          <p:attrName>style.visibility</p:attrName>
                                        </p:attrNameLst>
                                      </p:cBhvr>
                                      <p:to>
                                        <p:strVal val="visible"/>
                                      </p:to>
                                    </p:set>
                                    <p:anim calcmode="lin" valueType="num">
                                      <p:cBhvr additive="base">
                                        <p:cTn id="23" dur="500" fill="hold"/>
                                        <p:tgtEl>
                                          <p:spTgt spid="28"/>
                                        </p:tgtEl>
                                        <p:attrNameLst>
                                          <p:attrName>ppt_x</p:attrName>
                                        </p:attrNameLst>
                                      </p:cBhvr>
                                      <p:tavLst>
                                        <p:tav tm="0">
                                          <p:val>
                                            <p:strVal val="1+#ppt_w/2"/>
                                          </p:val>
                                        </p:tav>
                                        <p:tav tm="100000">
                                          <p:val>
                                            <p:strVal val="#ppt_x"/>
                                          </p:val>
                                        </p:tav>
                                      </p:tavLst>
                                    </p:anim>
                                    <p:anim calcmode="lin" valueType="num">
                                      <p:cBhvr additive="base">
                                        <p:cTn id="24" dur="500" fill="hold"/>
                                        <p:tgtEl>
                                          <p:spTgt spid="28"/>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2" presetClass="entr" presetSubtype="1"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anim calcmode="lin" valueType="num">
                                      <p:cBhvr additive="base">
                                        <p:cTn id="29" dur="500"/>
                                        <p:tgtEl>
                                          <p:spTgt spid="10"/>
                                        </p:tgtEl>
                                        <p:attrNameLst>
                                          <p:attrName>ppt_y</p:attrName>
                                        </p:attrNameLst>
                                      </p:cBhvr>
                                      <p:tavLst>
                                        <p:tav tm="0">
                                          <p:val>
                                            <p:strVal val="#ppt_y-#ppt_h*1.125000"/>
                                          </p:val>
                                        </p:tav>
                                        <p:tav tm="100000">
                                          <p:val>
                                            <p:strVal val="#ppt_y"/>
                                          </p:val>
                                        </p:tav>
                                      </p:tavLst>
                                    </p:anim>
                                    <p:animEffect transition="in" filter="wipe(down)">
                                      <p:cBhvr>
                                        <p:cTn id="30" dur="500"/>
                                        <p:tgtEl>
                                          <p:spTgt spid="10"/>
                                        </p:tgtEl>
                                      </p:cBhvr>
                                    </p:animEffect>
                                  </p:childTnLst>
                                </p:cTn>
                              </p:par>
                              <p:par>
                                <p:cTn id="31" presetID="12" presetClass="entr" presetSubtype="1" fill="hold" grpId="0" nodeType="withEffect">
                                  <p:stCondLst>
                                    <p:cond delay="0"/>
                                  </p:stCondLst>
                                  <p:childTnLst>
                                    <p:set>
                                      <p:cBhvr>
                                        <p:cTn id="32" dur="1" fill="hold">
                                          <p:stCondLst>
                                            <p:cond delay="0"/>
                                          </p:stCondLst>
                                        </p:cTn>
                                        <p:tgtEl>
                                          <p:spTgt spid="30"/>
                                        </p:tgtEl>
                                        <p:attrNameLst>
                                          <p:attrName>style.visibility</p:attrName>
                                        </p:attrNameLst>
                                      </p:cBhvr>
                                      <p:to>
                                        <p:strVal val="visible"/>
                                      </p:to>
                                    </p:set>
                                    <p:anim calcmode="lin" valueType="num">
                                      <p:cBhvr additive="base">
                                        <p:cTn id="33" dur="500"/>
                                        <p:tgtEl>
                                          <p:spTgt spid="30"/>
                                        </p:tgtEl>
                                        <p:attrNameLst>
                                          <p:attrName>ppt_y</p:attrName>
                                        </p:attrNameLst>
                                      </p:cBhvr>
                                      <p:tavLst>
                                        <p:tav tm="0">
                                          <p:val>
                                            <p:strVal val="#ppt_y-#ppt_h*1.125000"/>
                                          </p:val>
                                        </p:tav>
                                        <p:tav tm="100000">
                                          <p:val>
                                            <p:strVal val="#ppt_y"/>
                                          </p:val>
                                        </p:tav>
                                      </p:tavLst>
                                    </p:anim>
                                    <p:animEffect transition="in" filter="wipe(down)">
                                      <p:cBhvr>
                                        <p:cTn id="34"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ldLvl="0" animBg="1"/>
      <p:bldP spid="30" grpId="0" bldLvl="0" animBg="1"/>
      <p:bldP spid="14" grpId="0"/>
      <p:bldP spid="28" grpId="0" bldLvl="0" animBg="1"/>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2498701" y="2573520"/>
            <a:ext cx="710469" cy="37765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b="1" dirty="0">
                <a:solidFill>
                  <a:schemeClr val="tx1"/>
                </a:solidFill>
              </a:rPr>
              <a:t>排除</a:t>
            </a:r>
            <a:endParaRPr lang="zh-CN" altLang="en-US" b="1" dirty="0">
              <a:solidFill>
                <a:schemeClr val="tx1"/>
              </a:solidFill>
            </a:endParaRPr>
          </a:p>
        </p:txBody>
      </p:sp>
      <p:sp>
        <p:nvSpPr>
          <p:cNvPr id="30" name="矩形 29"/>
          <p:cNvSpPr/>
          <p:nvPr/>
        </p:nvSpPr>
        <p:spPr>
          <a:xfrm>
            <a:off x="4694797" y="2573520"/>
            <a:ext cx="710469" cy="37765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b="1" dirty="0">
                <a:solidFill>
                  <a:schemeClr val="tx1"/>
                </a:solidFill>
              </a:rPr>
              <a:t>排除</a:t>
            </a:r>
            <a:endParaRPr lang="zh-CN" altLang="en-US" b="1" dirty="0">
              <a:solidFill>
                <a:schemeClr val="tx1"/>
              </a:solidFill>
            </a:endParaRPr>
          </a:p>
        </p:txBody>
      </p:sp>
      <p:grpSp>
        <p:nvGrpSpPr>
          <p:cNvPr id="4" name="组合 3"/>
          <p:cNvGrpSpPr/>
          <p:nvPr/>
        </p:nvGrpSpPr>
        <p:grpSpPr>
          <a:xfrm>
            <a:off x="304799" y="749300"/>
            <a:ext cx="6192345" cy="400110"/>
            <a:chOff x="424116" y="898245"/>
            <a:chExt cx="6192345" cy="400110"/>
          </a:xfrm>
        </p:grpSpPr>
        <p:sp>
          <p:nvSpPr>
            <p:cNvPr id="2" name="平行四边形 1"/>
            <p:cNvSpPr/>
            <p:nvPr/>
          </p:nvSpPr>
          <p:spPr>
            <a:xfrm>
              <a:off x="424116" y="898245"/>
              <a:ext cx="688541"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03</a:t>
              </a:r>
              <a:endParaRPr lang="zh-CN" altLang="en-US" sz="2200" dirty="0">
                <a:latin typeface="Impact" panose="020B0806030902050204" pitchFamily="34" charset="0"/>
              </a:endParaRPr>
            </a:p>
          </p:txBody>
        </p:sp>
        <p:sp>
          <p:nvSpPr>
            <p:cNvPr id="3" name="文本框 2"/>
            <p:cNvSpPr txBox="1"/>
            <p:nvPr/>
          </p:nvSpPr>
          <p:spPr>
            <a:xfrm>
              <a:off x="1052423" y="898245"/>
              <a:ext cx="5564038" cy="400110"/>
            </a:xfrm>
            <a:prstGeom prst="rect">
              <a:avLst/>
            </a:prstGeom>
            <a:noFill/>
          </p:spPr>
          <p:txBody>
            <a:bodyPr wrap="square" rtlCol="0">
              <a:spAutoFit/>
            </a:bodyPr>
            <a:lstStyle/>
            <a:p>
              <a:r>
                <a:rPr lang="zh-CN" altLang="en-US" sz="2000" b="1" dirty="0"/>
                <a:t>共享式以太网的最小帧长和最大帧长</a:t>
              </a:r>
              <a:endParaRPr lang="en-US" altLang="zh-CN" sz="2000" b="1" dirty="0"/>
            </a:p>
          </p:txBody>
        </p:sp>
      </p:grpSp>
      <p:grpSp>
        <p:nvGrpSpPr>
          <p:cNvPr id="9" name="组合 8"/>
          <p:cNvGrpSpPr/>
          <p:nvPr/>
        </p:nvGrpSpPr>
        <p:grpSpPr>
          <a:xfrm>
            <a:off x="782831" y="1226381"/>
            <a:ext cx="10361008" cy="1377208"/>
            <a:chOff x="782831" y="1226381"/>
            <a:chExt cx="10361008" cy="1377208"/>
          </a:xfrm>
        </p:grpSpPr>
        <p:sp>
          <p:nvSpPr>
            <p:cNvPr id="20" name="íşlïḍè"/>
            <p:cNvSpPr txBox="1"/>
            <p:nvPr/>
          </p:nvSpPr>
          <p:spPr>
            <a:xfrm>
              <a:off x="782831" y="1226381"/>
              <a:ext cx="10361008" cy="909561"/>
            </a:xfrm>
            <a:prstGeom prst="rect">
              <a:avLst/>
            </a:prstGeom>
            <a:noFill/>
          </p:spPr>
          <p:txBody>
            <a:bodyPr wrap="square" lIns="91440" tIns="45720" rIns="91440" bIns="45720" anchor="ctr">
              <a:noAutofit/>
            </a:bodyPr>
            <a:lstStyle/>
            <a:p>
              <a:r>
                <a:rPr lang="en-US" altLang="zh-CN" b="1" dirty="0">
                  <a:latin typeface="Arial Narrow" panose="020B0606020202030204" charset="0"/>
                </a:rPr>
                <a:t>【2009</a:t>
              </a:r>
              <a:r>
                <a:rPr lang="zh-CN" altLang="en-US" b="1" dirty="0">
                  <a:latin typeface="Arial Narrow" panose="020B0606020202030204" charset="0"/>
                </a:rPr>
                <a:t>年 题</a:t>
              </a:r>
              <a:r>
                <a:rPr lang="en-US" altLang="zh-CN" b="1" dirty="0">
                  <a:latin typeface="Arial Narrow" panose="020B0606020202030204" charset="0"/>
                </a:rPr>
                <a:t>37】</a:t>
              </a:r>
              <a:r>
                <a:rPr lang="zh-CN" altLang="en-US" b="1" dirty="0">
                  <a:latin typeface="Arial Narrow" panose="020B0606020202030204" charset="0"/>
                </a:rPr>
                <a:t>在一个采用</a:t>
              </a:r>
              <a:r>
                <a:rPr lang="en-US" altLang="zh-CN" b="1" dirty="0">
                  <a:latin typeface="Arial Narrow" panose="020B0606020202030204" charset="0"/>
                </a:rPr>
                <a:t>CSMA/CD</a:t>
              </a:r>
              <a:r>
                <a:rPr lang="zh-CN" altLang="en-US" b="1" dirty="0">
                  <a:latin typeface="Arial Narrow" panose="020B0606020202030204" charset="0"/>
                </a:rPr>
                <a:t>协议的网络中，传输介质是一根完整的电缆，传输速率为</a:t>
              </a:r>
              <a:r>
                <a:rPr lang="en-US" altLang="zh-CN" b="1" dirty="0">
                  <a:latin typeface="Arial Narrow" panose="020B0606020202030204" charset="0"/>
                </a:rPr>
                <a:t>1Gbps</a:t>
              </a:r>
              <a:r>
                <a:rPr lang="zh-CN" altLang="en-US" b="1" dirty="0">
                  <a:latin typeface="Arial Narrow" panose="020B0606020202030204" charset="0"/>
                </a:rPr>
                <a:t>，</a:t>
              </a:r>
              <a:endParaRPr lang="en-US" altLang="zh-CN" b="1" dirty="0">
                <a:latin typeface="Arial Narrow" panose="020B0606020202030204" charset="0"/>
              </a:endParaRPr>
            </a:p>
            <a:p>
              <a:r>
                <a:rPr lang="en-US" altLang="zh-CN" b="1" dirty="0">
                  <a:latin typeface="Arial Narrow" panose="020B0606020202030204" charset="0"/>
                </a:rPr>
                <a:t>                               </a:t>
              </a:r>
              <a:r>
                <a:rPr lang="zh-CN" altLang="en-US" b="1" dirty="0">
                  <a:latin typeface="Arial Narrow" panose="020B0606020202030204" charset="0"/>
                </a:rPr>
                <a:t>电缆中的信号传播速度是</a:t>
              </a:r>
              <a:r>
                <a:rPr lang="en-US" altLang="zh-CN" b="1" dirty="0">
                  <a:latin typeface="Arial Narrow" panose="020B0606020202030204" charset="0"/>
                </a:rPr>
                <a:t>200 000km/s</a:t>
              </a:r>
              <a:r>
                <a:rPr lang="zh-CN" altLang="en-US" b="1" dirty="0">
                  <a:latin typeface="Arial Narrow" panose="020B0606020202030204" charset="0"/>
                </a:rPr>
                <a:t>。若最小数据帧长度减少</a:t>
              </a:r>
              <a:r>
                <a:rPr lang="en-US" altLang="zh-CN" b="1" dirty="0">
                  <a:latin typeface="Arial Narrow" panose="020B0606020202030204" charset="0"/>
                </a:rPr>
                <a:t>800</a:t>
              </a:r>
              <a:r>
                <a:rPr lang="zh-CN" altLang="en-US" b="1" dirty="0">
                  <a:latin typeface="Arial Narrow" panose="020B0606020202030204" charset="0"/>
                </a:rPr>
                <a:t>比特，则最远的两个</a:t>
              </a:r>
              <a:endParaRPr lang="en-US" altLang="zh-CN" b="1" dirty="0">
                <a:latin typeface="Arial Narrow" panose="020B0606020202030204" charset="0"/>
              </a:endParaRPr>
            </a:p>
            <a:p>
              <a:r>
                <a:rPr lang="en-US" altLang="zh-CN" b="1" dirty="0">
                  <a:latin typeface="Arial Narrow" panose="020B0606020202030204" charset="0"/>
                </a:rPr>
                <a:t>                               </a:t>
              </a:r>
              <a:r>
                <a:rPr lang="zh-CN" altLang="en-US" b="1" dirty="0">
                  <a:latin typeface="Arial Narrow" panose="020B0606020202030204" charset="0"/>
                </a:rPr>
                <a:t>站点之间的距离至少需要（      ）</a:t>
              </a:r>
              <a:endParaRPr lang="zh-CN" altLang="en-US" b="1" dirty="0">
                <a:latin typeface="Arial Narrow" panose="020B0606020202030204" charset="0"/>
              </a:endParaRPr>
            </a:p>
          </p:txBody>
        </p:sp>
        <p:sp>
          <p:nvSpPr>
            <p:cNvPr id="21" name="íşlïḍè"/>
            <p:cNvSpPr txBox="1"/>
            <p:nvPr/>
          </p:nvSpPr>
          <p:spPr>
            <a:xfrm>
              <a:off x="2389061" y="2225933"/>
              <a:ext cx="1492205" cy="377656"/>
            </a:xfrm>
            <a:prstGeom prst="rect">
              <a:avLst/>
            </a:prstGeom>
            <a:noFill/>
          </p:spPr>
          <p:txBody>
            <a:bodyPr wrap="square" lIns="91440" tIns="45720" rIns="91440" bIns="45720" anchor="ctr">
              <a:noAutofit/>
            </a:bodyPr>
            <a:lstStyle/>
            <a:p>
              <a:r>
                <a:rPr lang="en-US" altLang="zh-CN" b="1" dirty="0">
                  <a:latin typeface="Arial Narrow" panose="020B0606020202030204" charset="0"/>
                </a:rPr>
                <a:t>A. </a:t>
              </a:r>
              <a:r>
                <a:rPr lang="zh-CN" altLang="en-US" b="1" dirty="0">
                  <a:latin typeface="Arial Narrow" panose="020B0606020202030204" charset="0"/>
                </a:rPr>
                <a:t>增加</a:t>
              </a:r>
              <a:r>
                <a:rPr lang="en-US" altLang="zh-CN" b="1" dirty="0">
                  <a:latin typeface="Arial Narrow" panose="020B0606020202030204" charset="0"/>
                </a:rPr>
                <a:t>160m</a:t>
              </a:r>
              <a:endParaRPr lang="zh-CN" altLang="en-US" b="1" dirty="0">
                <a:latin typeface="Arial Narrow" panose="020B0606020202030204" charset="0"/>
              </a:endParaRPr>
            </a:p>
          </p:txBody>
        </p:sp>
        <p:sp>
          <p:nvSpPr>
            <p:cNvPr id="22" name="íşlïḍè"/>
            <p:cNvSpPr txBox="1"/>
            <p:nvPr/>
          </p:nvSpPr>
          <p:spPr>
            <a:xfrm>
              <a:off x="4577847" y="2225933"/>
              <a:ext cx="1492205" cy="377656"/>
            </a:xfrm>
            <a:prstGeom prst="rect">
              <a:avLst/>
            </a:prstGeom>
            <a:noFill/>
          </p:spPr>
          <p:txBody>
            <a:bodyPr wrap="square" lIns="91440" tIns="45720" rIns="91440" bIns="45720" anchor="ctr">
              <a:noAutofit/>
            </a:bodyPr>
            <a:lstStyle/>
            <a:p>
              <a:r>
                <a:rPr lang="en-US" altLang="zh-CN" b="1" dirty="0">
                  <a:latin typeface="Arial Narrow" panose="020B0606020202030204" charset="0"/>
                </a:rPr>
                <a:t>B. </a:t>
              </a:r>
              <a:r>
                <a:rPr lang="zh-CN" altLang="en-US" b="1" dirty="0">
                  <a:latin typeface="Arial Narrow" panose="020B0606020202030204" charset="0"/>
                </a:rPr>
                <a:t>增加</a:t>
              </a:r>
              <a:r>
                <a:rPr lang="en-US" altLang="zh-CN" b="1" dirty="0">
                  <a:latin typeface="Arial Narrow" panose="020B0606020202030204" charset="0"/>
                </a:rPr>
                <a:t>80m</a:t>
              </a:r>
              <a:endParaRPr lang="zh-CN" altLang="en-US" b="1" dirty="0">
                <a:latin typeface="Arial Narrow" panose="020B0606020202030204" charset="0"/>
              </a:endParaRPr>
            </a:p>
          </p:txBody>
        </p:sp>
        <p:sp>
          <p:nvSpPr>
            <p:cNvPr id="23" name="íşlïḍè"/>
            <p:cNvSpPr txBox="1"/>
            <p:nvPr/>
          </p:nvSpPr>
          <p:spPr>
            <a:xfrm>
              <a:off x="6766633" y="2225933"/>
              <a:ext cx="1492205" cy="377656"/>
            </a:xfrm>
            <a:prstGeom prst="rect">
              <a:avLst/>
            </a:prstGeom>
            <a:noFill/>
          </p:spPr>
          <p:txBody>
            <a:bodyPr wrap="square" lIns="91440" tIns="45720" rIns="91440" bIns="45720" anchor="ctr">
              <a:noAutofit/>
            </a:bodyPr>
            <a:lstStyle/>
            <a:p>
              <a:r>
                <a:rPr lang="en-US" altLang="zh-CN" b="1" dirty="0">
                  <a:latin typeface="Arial Narrow" panose="020B0606020202030204" charset="0"/>
                </a:rPr>
                <a:t>C. </a:t>
              </a:r>
              <a:r>
                <a:rPr lang="zh-CN" altLang="en-US" b="1" dirty="0">
                  <a:latin typeface="Arial Narrow" panose="020B0606020202030204" charset="0"/>
                </a:rPr>
                <a:t>减少</a:t>
              </a:r>
              <a:r>
                <a:rPr lang="en-US" altLang="zh-CN" b="1" dirty="0">
                  <a:latin typeface="Arial Narrow" panose="020B0606020202030204" charset="0"/>
                </a:rPr>
                <a:t>160m</a:t>
              </a:r>
              <a:endParaRPr lang="zh-CN" altLang="en-US" b="1" dirty="0">
                <a:latin typeface="Arial Narrow" panose="020B0606020202030204" charset="0"/>
              </a:endParaRPr>
            </a:p>
          </p:txBody>
        </p:sp>
        <p:sp>
          <p:nvSpPr>
            <p:cNvPr id="24" name="íşlïḍè"/>
            <p:cNvSpPr txBox="1"/>
            <p:nvPr/>
          </p:nvSpPr>
          <p:spPr>
            <a:xfrm>
              <a:off x="8955418" y="2225933"/>
              <a:ext cx="1492205" cy="377656"/>
            </a:xfrm>
            <a:prstGeom prst="rect">
              <a:avLst/>
            </a:prstGeom>
            <a:noFill/>
          </p:spPr>
          <p:txBody>
            <a:bodyPr wrap="square" lIns="91440" tIns="45720" rIns="91440" bIns="45720" anchor="ctr">
              <a:noAutofit/>
            </a:bodyPr>
            <a:lstStyle/>
            <a:p>
              <a:r>
                <a:rPr lang="en-US" altLang="zh-CN" b="1" dirty="0">
                  <a:latin typeface="Arial Narrow" panose="020B0606020202030204" charset="0"/>
                </a:rPr>
                <a:t>D. </a:t>
              </a:r>
              <a:r>
                <a:rPr lang="zh-CN" altLang="en-US" b="1" dirty="0">
                  <a:latin typeface="Arial Narrow" panose="020B0606020202030204" charset="0"/>
                </a:rPr>
                <a:t>减少</a:t>
              </a:r>
              <a:r>
                <a:rPr lang="en-US" altLang="zh-CN" b="1" dirty="0">
                  <a:latin typeface="Arial Narrow" panose="020B0606020202030204" charset="0"/>
                </a:rPr>
                <a:t>80m</a:t>
              </a:r>
              <a:endParaRPr lang="zh-CN" altLang="en-US" b="1" dirty="0">
                <a:latin typeface="Arial Narrow" panose="020B0606020202030204" charset="0"/>
              </a:endParaRPr>
            </a:p>
          </p:txBody>
        </p:sp>
      </p:grpSp>
      <p:sp>
        <p:nvSpPr>
          <p:cNvPr id="25" name="íşlïḍè"/>
          <p:cNvSpPr txBox="1"/>
          <p:nvPr/>
        </p:nvSpPr>
        <p:spPr>
          <a:xfrm>
            <a:off x="993340" y="2957234"/>
            <a:ext cx="730205" cy="377656"/>
          </a:xfrm>
          <a:prstGeom prst="rect">
            <a:avLst/>
          </a:prstGeom>
          <a:noFill/>
        </p:spPr>
        <p:txBody>
          <a:bodyPr wrap="square" lIns="91440" tIns="45720" rIns="91440" bIns="45720" anchor="ctr">
            <a:noAutofit/>
          </a:bodyPr>
          <a:lstStyle/>
          <a:p>
            <a:r>
              <a:rPr lang="zh-CN" altLang="en-US" b="1" dirty="0">
                <a:latin typeface="Arial Narrow" panose="020B0606020202030204" charset="0"/>
              </a:rPr>
              <a:t>解析</a:t>
            </a:r>
            <a:endParaRPr lang="zh-CN" altLang="en-US" b="1" dirty="0">
              <a:latin typeface="Arial Narrow" panose="020B0606020202030204" charset="0"/>
            </a:endParaRPr>
          </a:p>
        </p:txBody>
      </p:sp>
      <p:sp>
        <p:nvSpPr>
          <p:cNvPr id="26" name="íşlïḍè"/>
          <p:cNvSpPr txBox="1"/>
          <p:nvPr/>
        </p:nvSpPr>
        <p:spPr>
          <a:xfrm>
            <a:off x="5185985" y="1776970"/>
            <a:ext cx="438562" cy="377656"/>
          </a:xfrm>
          <a:prstGeom prst="rect">
            <a:avLst/>
          </a:prstGeom>
          <a:noFill/>
        </p:spPr>
        <p:txBody>
          <a:bodyPr wrap="square" lIns="91440" tIns="45720" rIns="91440" bIns="45720" anchor="ctr">
            <a:noAutofit/>
          </a:bodyPr>
          <a:lstStyle/>
          <a:p>
            <a:pPr algn="ctr"/>
            <a:r>
              <a:rPr lang="en-US" altLang="zh-CN" sz="2800" b="1" dirty="0">
                <a:solidFill>
                  <a:schemeClr val="accent1">
                    <a:lumMod val="75000"/>
                  </a:schemeClr>
                </a:solidFill>
                <a:latin typeface="Arial Black" panose="020B0A04020102020204" pitchFamily="34" charset="0"/>
              </a:rPr>
              <a:t>D</a:t>
            </a:r>
            <a:endParaRPr lang="zh-CN" altLang="en-US" sz="2800" b="1" dirty="0">
              <a:solidFill>
                <a:schemeClr val="accent1">
                  <a:lumMod val="75000"/>
                </a:schemeClr>
              </a:solidFill>
              <a:latin typeface="Arial Black" panose="020B0A04020102020204" pitchFamily="34" charset="0"/>
            </a:endParaRPr>
          </a:p>
        </p:txBody>
      </p:sp>
      <mc:AlternateContent xmlns:mc="http://schemas.openxmlformats.org/markup-compatibility/2006">
        <mc:Choice xmlns:a14="http://schemas.microsoft.com/office/drawing/2010/main" Requires="a14">
          <p:sp>
            <p:nvSpPr>
              <p:cNvPr id="14" name="íşlïḍè"/>
              <p:cNvSpPr txBox="1"/>
              <p:nvPr/>
            </p:nvSpPr>
            <p:spPr>
              <a:xfrm>
                <a:off x="2329635" y="3542779"/>
                <a:ext cx="4682957" cy="377656"/>
              </a:xfrm>
              <a:prstGeom prst="rect">
                <a:avLst/>
              </a:prstGeom>
              <a:noFill/>
            </p:spPr>
            <p:txBody>
              <a:bodyPr wrap="square" lIns="91440" tIns="45720" rIns="91440" bIns="45720" anchor="ctr">
                <a:noAutofit/>
              </a:bodyPr>
              <a:lstStyle/>
              <a:p>
                <a:r>
                  <a:rPr lang="zh-CN" altLang="en-US" b="1" dirty="0">
                    <a:latin typeface="Arial Narrow" panose="020B0606020202030204" charset="0"/>
                  </a:rPr>
                  <a:t>最小帧长    </a:t>
                </a:r>
                <a:r>
                  <a:rPr lang="en-US" altLang="zh-CN" b="1" dirty="0">
                    <a:latin typeface="Arial Narrow" panose="020B0606020202030204" charset="0"/>
                  </a:rPr>
                  <a:t>=    </a:t>
                </a:r>
                <a:r>
                  <a:rPr lang="zh-CN" altLang="en-US" b="1" dirty="0">
                    <a:latin typeface="Arial Narrow" panose="020B0606020202030204" charset="0"/>
                  </a:rPr>
                  <a:t>数据传输速率    </a:t>
                </a:r>
                <a:r>
                  <a:rPr lang="en-US" altLang="zh-CN" b="1" dirty="0">
                    <a:latin typeface="Arial Narrow" panose="020B0606020202030204" charset="0"/>
                  </a:rPr>
                  <a:t>×    </a:t>
                </a:r>
                <a:r>
                  <a:rPr lang="zh-CN" altLang="en-US" b="1" dirty="0">
                    <a:latin typeface="Arial Narrow" panose="020B0606020202030204" charset="0"/>
                  </a:rPr>
                  <a:t>争用期</a:t>
                </a:r>
                <a14:m>
                  <m:oMath xmlns:m="http://schemas.openxmlformats.org/officeDocument/2006/math">
                    <m:r>
                      <a:rPr lang="en-US" altLang="zh-CN" b="1" i="1" dirty="0" smtClean="0">
                        <a:latin typeface="Cambria Math" panose="02040503050406030204" pitchFamily="18" charset="0"/>
                      </a:rPr>
                      <m:t>𝟐</m:t>
                    </m:r>
                    <m:r>
                      <a:rPr lang="el-GR" altLang="zh-CN" b="1" i="1" dirty="0">
                        <a:latin typeface="Cambria Math" panose="02040503050406030204" pitchFamily="18" charset="0"/>
                      </a:rPr>
                      <m:t>𝝉</m:t>
                    </m:r>
                    <m:r>
                      <a:rPr lang="el-GR" altLang="zh-CN" b="1" i="1" dirty="0">
                        <a:latin typeface="Cambria Math" panose="02040503050406030204" pitchFamily="18" charset="0"/>
                      </a:rPr>
                      <m:t> </m:t>
                    </m:r>
                  </m:oMath>
                </a14:m>
                <a:endParaRPr lang="zh-CN" altLang="en-US" b="1" dirty="0">
                  <a:latin typeface="Arial Narrow" panose="020B0606020202030204" charset="0"/>
                </a:endParaRPr>
              </a:p>
            </p:txBody>
          </p:sp>
        </mc:Choice>
        <mc:Fallback>
          <p:sp>
            <p:nvSpPr>
              <p:cNvPr id="14" name="íşlïḍè"/>
              <p:cNvSpPr txBox="1">
                <a:spLocks noRot="1" noChangeAspect="1" noMove="1" noResize="1" noEditPoints="1" noAdjustHandles="1" noChangeArrowheads="1" noChangeShapeType="1" noTextEdit="1"/>
              </p:cNvSpPr>
              <p:nvPr/>
            </p:nvSpPr>
            <p:spPr>
              <a:xfrm>
                <a:off x="2329635" y="3542779"/>
                <a:ext cx="4682957" cy="377656"/>
              </a:xfrm>
              <a:prstGeom prst="rect">
                <a:avLst/>
              </a:prstGeom>
              <a:blipFill rotWithShape="1">
                <a:blip r:embed="rId1"/>
                <a:stretch>
                  <a:fillRect l="-10" t="-30" r="6" b="154"/>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9" name="íşlïḍè"/>
              <p:cNvSpPr txBox="1"/>
              <p:nvPr/>
            </p:nvSpPr>
            <p:spPr>
              <a:xfrm>
                <a:off x="2329635" y="3920435"/>
                <a:ext cx="6182837" cy="909560"/>
              </a:xfrm>
              <a:prstGeom prst="rect">
                <a:avLst/>
              </a:prstGeom>
              <a:noFill/>
            </p:spPr>
            <p:txBody>
              <a:bodyPr wrap="square" lIns="91440" tIns="45720" rIns="91440" bIns="45720" anchor="ctr">
                <a:noAutofit/>
              </a:bodyPr>
              <a:lstStyle/>
              <a:p>
                <a:pPr>
                  <a:lnSpc>
                    <a:spcPct val="150000"/>
                  </a:lnSpc>
                </a:pPr>
                <a:r>
                  <a:rPr lang="zh-CN" altLang="en-US" b="1" dirty="0">
                    <a:latin typeface="Arial Narrow" panose="020B0606020202030204" charset="0"/>
                  </a:rPr>
                  <a:t>设最远两个站点之间的距离为</a:t>
                </a:r>
                <a14:m>
                  <m:oMath xmlns:m="http://schemas.openxmlformats.org/officeDocument/2006/math">
                    <m:r>
                      <a:rPr lang="en-US" altLang="zh-CN" b="1" i="1" dirty="0" smtClean="0">
                        <a:latin typeface="Cambria Math" panose="02040503050406030204" pitchFamily="18" charset="0"/>
                      </a:rPr>
                      <m:t>𝒅</m:t>
                    </m:r>
                    <m:r>
                      <a:rPr lang="en-US" altLang="zh-CN" b="1" i="1" dirty="0" smtClean="0">
                        <a:latin typeface="Cambria Math" panose="02040503050406030204" pitchFamily="18" charset="0"/>
                      </a:rPr>
                      <m:t>(</m:t>
                    </m:r>
                    <m:r>
                      <a:rPr lang="en-US" altLang="zh-CN" b="1" i="1" dirty="0" smtClean="0">
                        <a:latin typeface="Cambria Math" panose="02040503050406030204" pitchFamily="18" charset="0"/>
                      </a:rPr>
                      <m:t>𝒎</m:t>
                    </m:r>
                    <m:r>
                      <a:rPr lang="en-US" altLang="zh-CN" b="1" i="1" dirty="0" smtClean="0">
                        <a:latin typeface="Cambria Math" panose="02040503050406030204" pitchFamily="18" charset="0"/>
                      </a:rPr>
                      <m:t>)</m:t>
                    </m:r>
                  </m:oMath>
                </a14:m>
                <a:r>
                  <a:rPr lang="zh-CN" altLang="en-US" b="1" dirty="0">
                    <a:latin typeface="Arial Narrow" panose="020B0606020202030204" charset="0"/>
                  </a:rPr>
                  <a:t>，最小帧长为</a:t>
                </a:r>
                <a14:m>
                  <m:oMath xmlns:m="http://schemas.openxmlformats.org/officeDocument/2006/math">
                    <m:r>
                      <a:rPr lang="en-US" altLang="zh-CN" b="1" i="1" dirty="0" smtClean="0">
                        <a:latin typeface="Cambria Math" panose="02040503050406030204" pitchFamily="18" charset="0"/>
                      </a:rPr>
                      <m:t>𝒍</m:t>
                    </m:r>
                    <m:r>
                      <a:rPr lang="en-US" altLang="zh-CN" b="1" i="1" dirty="0" smtClean="0">
                        <a:latin typeface="Cambria Math" panose="02040503050406030204" pitchFamily="18" charset="0"/>
                      </a:rPr>
                      <m:t>(</m:t>
                    </m:r>
                    <m:r>
                      <a:rPr lang="en-US" altLang="zh-CN" b="1" i="1" dirty="0" smtClean="0">
                        <a:latin typeface="Cambria Math" panose="02040503050406030204" pitchFamily="18" charset="0"/>
                      </a:rPr>
                      <m:t>𝒃</m:t>
                    </m:r>
                    <m:r>
                      <a:rPr lang="en-US" altLang="zh-CN" b="1" i="1" dirty="0" smtClean="0">
                        <a:latin typeface="Cambria Math" panose="02040503050406030204" pitchFamily="18" charset="0"/>
                      </a:rPr>
                      <m:t>)</m:t>
                    </m:r>
                  </m:oMath>
                </a14:m>
                <a:r>
                  <a:rPr lang="zh-CN" altLang="en-US" b="1" dirty="0">
                    <a:latin typeface="Arial Narrow" panose="020B0606020202030204" charset="0"/>
                  </a:rPr>
                  <a:t>，</a:t>
                </a:r>
                <a:endParaRPr lang="en-US" altLang="zh-CN" b="1" dirty="0">
                  <a:latin typeface="Arial Narrow" panose="020B0606020202030204" charset="0"/>
                </a:endParaRPr>
              </a:p>
              <a:p>
                <a:pPr>
                  <a:lnSpc>
                    <a:spcPct val="150000"/>
                  </a:lnSpc>
                </a:pPr>
                <a:r>
                  <a:rPr lang="zh-CN" altLang="en-US" b="1" dirty="0">
                    <a:latin typeface="Arial Narrow" panose="020B0606020202030204" charset="0"/>
                  </a:rPr>
                  <a:t>与题目给定相关已知量一起代入上式：</a:t>
                </a:r>
                <a:endParaRPr lang="zh-CN" altLang="en-US" b="1" dirty="0">
                  <a:latin typeface="Arial Narrow" panose="020B0606020202030204" charset="0"/>
                </a:endParaRPr>
              </a:p>
            </p:txBody>
          </p:sp>
        </mc:Choice>
        <mc:Fallback>
          <p:sp>
            <p:nvSpPr>
              <p:cNvPr id="19" name="íşlïḍè"/>
              <p:cNvSpPr txBox="1">
                <a:spLocks noRot="1" noChangeAspect="1" noMove="1" noResize="1" noEditPoints="1" noAdjustHandles="1" noChangeArrowheads="1" noChangeShapeType="1" noTextEdit="1"/>
              </p:cNvSpPr>
              <p:nvPr/>
            </p:nvSpPr>
            <p:spPr>
              <a:xfrm>
                <a:off x="2329635" y="3920435"/>
                <a:ext cx="6182837" cy="909560"/>
              </a:xfrm>
              <a:prstGeom prst="rect">
                <a:avLst/>
              </a:prstGeom>
              <a:blipFill rotWithShape="1">
                <a:blip r:embed="rId2"/>
                <a:stretch>
                  <a:fillRect l="-7" t="-64" r="5" b="20"/>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9" name="íşlïḍè"/>
              <p:cNvSpPr txBox="1"/>
              <p:nvPr/>
            </p:nvSpPr>
            <p:spPr>
              <a:xfrm>
                <a:off x="1761553" y="4527392"/>
                <a:ext cx="5005080" cy="1177536"/>
              </a:xfrm>
              <a:prstGeom prst="rect">
                <a:avLst/>
              </a:prstGeom>
              <a:noFill/>
            </p:spPr>
            <p:txBody>
              <a:bodyPr wrap="square" lIns="91440" tIns="45720" rIns="91440" bIns="45720" anchor="ctr">
                <a:noAutofit/>
              </a:bodyPr>
              <a:lstStyle/>
              <a:p>
                <a:pPr>
                  <a:lnSpc>
                    <a:spcPct val="150000"/>
                  </a:lnSpc>
                </a:pPr>
                <a14:m>
                  <m:oMathPara xmlns:m="http://schemas.openxmlformats.org/officeDocument/2006/math">
                    <m:oMathParaPr>
                      <m:jc m:val="centerGroup"/>
                    </m:oMathParaPr>
                    <m:oMath xmlns:m="http://schemas.openxmlformats.org/officeDocument/2006/math">
                      <m:r>
                        <a:rPr lang="en-US" altLang="zh-CN" sz="2000" b="1" i="1" dirty="0" smtClean="0">
                          <a:latin typeface="Cambria Math" panose="02040503050406030204" pitchFamily="18" charset="0"/>
                        </a:rPr>
                        <m:t>𝒍</m:t>
                      </m:r>
                      <m:r>
                        <a:rPr lang="en-US" altLang="zh-CN" sz="2000" b="1" i="1" dirty="0" smtClean="0">
                          <a:latin typeface="Cambria Math" panose="02040503050406030204" pitchFamily="18" charset="0"/>
                          <a:ea typeface="Cambria Math" panose="02040503050406030204" pitchFamily="18" charset="0"/>
                        </a:rPr>
                        <m:t>=(</m:t>
                      </m:r>
                      <m:f>
                        <m:fPr>
                          <m:ctrlPr>
                            <a:rPr lang="en-US" altLang="zh-CN" sz="2000" b="1" i="1" dirty="0" smtClean="0">
                              <a:latin typeface="Cambria Math" panose="02040503050406030204" pitchFamily="18" charset="0"/>
                              <a:ea typeface="Cambria Math" panose="02040503050406030204" pitchFamily="18" charset="0"/>
                            </a:rPr>
                          </m:ctrlPr>
                        </m:fPr>
                        <m:num>
                          <m:r>
                            <a:rPr lang="en-US" altLang="zh-CN" sz="2000" b="1" i="1" dirty="0" smtClean="0">
                              <a:latin typeface="Cambria Math" panose="02040503050406030204" pitchFamily="18" charset="0"/>
                              <a:ea typeface="Cambria Math" panose="02040503050406030204" pitchFamily="18" charset="0"/>
                            </a:rPr>
                            <m:t>𝒅</m:t>
                          </m:r>
                        </m:num>
                        <m:den>
                          <m:r>
                            <a:rPr lang="en-US" altLang="zh-CN" sz="2000" b="1" i="1" dirty="0" smtClean="0">
                              <a:latin typeface="Cambria Math" panose="02040503050406030204" pitchFamily="18" charset="0"/>
                              <a:ea typeface="Cambria Math" panose="02040503050406030204" pitchFamily="18" charset="0"/>
                            </a:rPr>
                            <m:t>𝟐𝟎𝟎𝟎𝟎𝟎</m:t>
                          </m:r>
                          <m:r>
                            <a:rPr lang="en-US" altLang="zh-CN" sz="2000" b="1" i="1" dirty="0" smtClean="0">
                              <a:latin typeface="Cambria Math" panose="02040503050406030204" pitchFamily="18" charset="0"/>
                              <a:ea typeface="Cambria Math" panose="02040503050406030204" pitchFamily="18" charset="0"/>
                            </a:rPr>
                            <m:t>×</m:t>
                          </m:r>
                          <m:sSup>
                            <m:sSupPr>
                              <m:ctrlPr>
                                <a:rPr lang="en-US" altLang="zh-CN" sz="2000" b="1" i="1" dirty="0" smtClean="0">
                                  <a:latin typeface="Cambria Math" panose="02040503050406030204" pitchFamily="18" charset="0"/>
                                  <a:ea typeface="Cambria Math" panose="02040503050406030204" pitchFamily="18" charset="0"/>
                                </a:rPr>
                              </m:ctrlPr>
                            </m:sSupPr>
                            <m:e>
                              <m:r>
                                <a:rPr lang="en-US" altLang="zh-CN" sz="2000" b="1" i="1" dirty="0" smtClean="0">
                                  <a:latin typeface="Cambria Math" panose="02040503050406030204" pitchFamily="18" charset="0"/>
                                  <a:ea typeface="Cambria Math" panose="02040503050406030204" pitchFamily="18" charset="0"/>
                                </a:rPr>
                                <m:t>𝟏𝟎</m:t>
                              </m:r>
                            </m:e>
                            <m:sup>
                              <m:r>
                                <a:rPr lang="en-US" altLang="zh-CN" sz="2000" b="1" i="1" dirty="0" smtClean="0">
                                  <a:latin typeface="Cambria Math" panose="02040503050406030204" pitchFamily="18" charset="0"/>
                                  <a:ea typeface="Cambria Math" panose="02040503050406030204" pitchFamily="18" charset="0"/>
                                </a:rPr>
                                <m:t>𝟑</m:t>
                              </m:r>
                            </m:sup>
                          </m:sSup>
                        </m:den>
                      </m:f>
                      <m:r>
                        <a:rPr lang="en-US" altLang="zh-CN" sz="2000" b="1" i="1" dirty="0" smtClean="0">
                          <a:latin typeface="Cambria Math" panose="02040503050406030204" pitchFamily="18" charset="0"/>
                          <a:ea typeface="Cambria Math" panose="02040503050406030204" pitchFamily="18" charset="0"/>
                        </a:rPr>
                        <m:t>×</m:t>
                      </m:r>
                      <m:r>
                        <a:rPr lang="en-US" altLang="zh-CN" sz="2000" b="1" i="1" dirty="0" smtClean="0">
                          <a:latin typeface="Cambria Math" panose="02040503050406030204" pitchFamily="18" charset="0"/>
                          <a:ea typeface="Cambria Math" panose="02040503050406030204" pitchFamily="18" charset="0"/>
                        </a:rPr>
                        <m:t>𝟐</m:t>
                      </m:r>
                      <m:r>
                        <a:rPr lang="en-US" altLang="zh-CN" sz="2000" b="1" i="1" dirty="0" smtClean="0">
                          <a:latin typeface="Cambria Math" panose="02040503050406030204" pitchFamily="18" charset="0"/>
                          <a:ea typeface="Cambria Math" panose="02040503050406030204" pitchFamily="18" charset="0"/>
                        </a:rPr>
                        <m:t>)×</m:t>
                      </m:r>
                      <m:sSup>
                        <m:sSupPr>
                          <m:ctrlPr>
                            <a:rPr lang="en-US" altLang="zh-CN" sz="2000" b="1" i="1" dirty="0" smtClean="0">
                              <a:latin typeface="Cambria Math" panose="02040503050406030204" pitchFamily="18" charset="0"/>
                              <a:ea typeface="Cambria Math" panose="02040503050406030204" pitchFamily="18" charset="0"/>
                            </a:rPr>
                          </m:ctrlPr>
                        </m:sSupPr>
                        <m:e>
                          <m:r>
                            <a:rPr lang="en-US" altLang="zh-CN" sz="2000" b="1" i="1" dirty="0" smtClean="0">
                              <a:latin typeface="Cambria Math" panose="02040503050406030204" pitchFamily="18" charset="0"/>
                              <a:ea typeface="Cambria Math" panose="02040503050406030204" pitchFamily="18" charset="0"/>
                            </a:rPr>
                            <m:t>𝟏𝟎</m:t>
                          </m:r>
                        </m:e>
                        <m:sup>
                          <m:r>
                            <a:rPr lang="en-US" altLang="zh-CN" sz="2000" b="1" i="1" dirty="0" smtClean="0">
                              <a:latin typeface="Cambria Math" panose="02040503050406030204" pitchFamily="18" charset="0"/>
                              <a:ea typeface="Cambria Math" panose="02040503050406030204" pitchFamily="18" charset="0"/>
                            </a:rPr>
                            <m:t>𝟗</m:t>
                          </m:r>
                        </m:sup>
                      </m:sSup>
                    </m:oMath>
                  </m:oMathPara>
                </a14:m>
                <a:endParaRPr lang="en-US" altLang="zh-CN" b="1" dirty="0">
                  <a:latin typeface="Arial Narrow" panose="020B0606020202030204" charset="0"/>
                </a:endParaRPr>
              </a:p>
            </p:txBody>
          </p:sp>
        </mc:Choice>
        <mc:Fallback>
          <p:sp>
            <p:nvSpPr>
              <p:cNvPr id="29" name="íşlïḍè"/>
              <p:cNvSpPr txBox="1">
                <a:spLocks noRot="1" noChangeAspect="1" noMove="1" noResize="1" noEditPoints="1" noAdjustHandles="1" noChangeArrowheads="1" noChangeShapeType="1" noTextEdit="1"/>
              </p:cNvSpPr>
              <p:nvPr/>
            </p:nvSpPr>
            <p:spPr>
              <a:xfrm>
                <a:off x="1761553" y="4527392"/>
                <a:ext cx="5005080" cy="1177536"/>
              </a:xfrm>
              <a:prstGeom prst="rect">
                <a:avLst/>
              </a:prstGeom>
              <a:blipFill rotWithShape="1">
                <a:blip r:embed="rId3"/>
                <a:stretch>
                  <a:fillRect l="-1" t="-41" r="1" b="7"/>
                </a:stretch>
              </a:blipFill>
            </p:spPr>
            <p:txBody>
              <a:bodyPr/>
              <a:lstStyle/>
              <a:p>
                <a:r>
                  <a:rPr lang="zh-CN" altLang="en-US">
                    <a:noFill/>
                  </a:rPr>
                  <a:t> </a:t>
                </a:r>
              </a:p>
            </p:txBody>
          </p:sp>
        </mc:Fallback>
      </mc:AlternateContent>
      <p:cxnSp>
        <p:nvCxnSpPr>
          <p:cNvPr id="7" name="直接箭头连接符 6"/>
          <p:cNvCxnSpPr/>
          <p:nvPr/>
        </p:nvCxnSpPr>
        <p:spPr>
          <a:xfrm>
            <a:off x="6177133" y="5262734"/>
            <a:ext cx="83545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1" name="íşlïḍè"/>
              <p:cNvSpPr txBox="1"/>
              <p:nvPr/>
            </p:nvSpPr>
            <p:spPr>
              <a:xfrm>
                <a:off x="6766633" y="4512037"/>
                <a:ext cx="1693260" cy="1177536"/>
              </a:xfrm>
              <a:prstGeom prst="rect">
                <a:avLst/>
              </a:prstGeom>
              <a:noFill/>
            </p:spPr>
            <p:txBody>
              <a:bodyPr wrap="square" lIns="91440" tIns="45720" rIns="91440" bIns="45720" anchor="ctr">
                <a:noAutofit/>
              </a:bodyPr>
              <a:lstStyle/>
              <a:p>
                <a:pPr>
                  <a:lnSpc>
                    <a:spcPct val="150000"/>
                  </a:lnSpc>
                </a:pPr>
                <a14:m>
                  <m:oMathPara xmlns:m="http://schemas.openxmlformats.org/officeDocument/2006/math">
                    <m:oMathParaPr>
                      <m:jc m:val="centerGroup"/>
                    </m:oMathParaPr>
                    <m:oMath xmlns:m="http://schemas.openxmlformats.org/officeDocument/2006/math">
                      <m:r>
                        <a:rPr lang="en-US" altLang="zh-CN" sz="2000" b="1" i="1" dirty="0" smtClean="0">
                          <a:latin typeface="Cambria Math" panose="02040503050406030204" pitchFamily="18" charset="0"/>
                        </a:rPr>
                        <m:t>𝒅</m:t>
                      </m:r>
                      <m:r>
                        <a:rPr lang="en-US" altLang="zh-CN" sz="2000" b="1" i="1" dirty="0" smtClean="0">
                          <a:latin typeface="Cambria Math" panose="02040503050406030204" pitchFamily="18" charset="0"/>
                          <a:ea typeface="Cambria Math" panose="02040503050406030204" pitchFamily="18" charset="0"/>
                        </a:rPr>
                        <m:t>=</m:t>
                      </m:r>
                      <m:f>
                        <m:fPr>
                          <m:ctrlPr>
                            <a:rPr lang="en-US" altLang="zh-CN" sz="2000" b="1" i="1" dirty="0" smtClean="0">
                              <a:latin typeface="Cambria Math" panose="02040503050406030204" pitchFamily="18" charset="0"/>
                              <a:ea typeface="Cambria Math" panose="02040503050406030204" pitchFamily="18" charset="0"/>
                            </a:rPr>
                          </m:ctrlPr>
                        </m:fPr>
                        <m:num>
                          <m:r>
                            <a:rPr lang="en-US" altLang="zh-CN" sz="2000" b="1" i="1" dirty="0" smtClean="0">
                              <a:latin typeface="Cambria Math" panose="02040503050406030204" pitchFamily="18" charset="0"/>
                              <a:ea typeface="Cambria Math" panose="02040503050406030204" pitchFamily="18" charset="0"/>
                            </a:rPr>
                            <m:t>𝒍</m:t>
                          </m:r>
                        </m:num>
                        <m:den>
                          <m:r>
                            <a:rPr lang="en-US" altLang="zh-CN" sz="2000" b="1" i="1" dirty="0" smtClean="0">
                              <a:latin typeface="Cambria Math" panose="02040503050406030204" pitchFamily="18" charset="0"/>
                              <a:ea typeface="Cambria Math" panose="02040503050406030204" pitchFamily="18" charset="0"/>
                            </a:rPr>
                            <m:t>𝟏𝟎</m:t>
                          </m:r>
                        </m:den>
                      </m:f>
                    </m:oMath>
                  </m:oMathPara>
                </a14:m>
                <a:endParaRPr lang="en-US" altLang="zh-CN" b="1" dirty="0">
                  <a:latin typeface="Arial Narrow" panose="020B0606020202030204" charset="0"/>
                </a:endParaRPr>
              </a:p>
            </p:txBody>
          </p:sp>
        </mc:Choice>
        <mc:Fallback>
          <p:sp>
            <p:nvSpPr>
              <p:cNvPr id="31" name="íşlïḍè"/>
              <p:cNvSpPr txBox="1">
                <a:spLocks noRot="1" noChangeAspect="1" noMove="1" noResize="1" noEditPoints="1" noAdjustHandles="1" noChangeArrowheads="1" noChangeShapeType="1" noTextEdit="1"/>
              </p:cNvSpPr>
              <p:nvPr/>
            </p:nvSpPr>
            <p:spPr>
              <a:xfrm>
                <a:off x="6766633" y="4512037"/>
                <a:ext cx="1693260" cy="1177536"/>
              </a:xfrm>
              <a:prstGeom prst="rect">
                <a:avLst/>
              </a:prstGeom>
              <a:blipFill rotWithShape="1">
                <a:blip r:embed="rId4"/>
                <a:stretch>
                  <a:fillRect l="-4" t="-31" r="25" b="52"/>
                </a:stretch>
              </a:blipFill>
            </p:spPr>
            <p:txBody>
              <a:bodyPr/>
              <a:lstStyle/>
              <a:p>
                <a:r>
                  <a:rPr lang="zh-CN" altLang="en-US">
                    <a:noFill/>
                  </a:rPr>
                  <a:t> </a:t>
                </a:r>
              </a:p>
            </p:txBody>
          </p:sp>
        </mc:Fallback>
      </mc:AlternateContent>
      <p:sp>
        <p:nvSpPr>
          <p:cNvPr id="32" name="íşlïḍè"/>
          <p:cNvSpPr txBox="1"/>
          <p:nvPr/>
        </p:nvSpPr>
        <p:spPr>
          <a:xfrm>
            <a:off x="2389061" y="5731044"/>
            <a:ext cx="8576966" cy="377656"/>
          </a:xfrm>
          <a:prstGeom prst="rect">
            <a:avLst/>
          </a:prstGeom>
          <a:noFill/>
        </p:spPr>
        <p:txBody>
          <a:bodyPr wrap="square" lIns="91440" tIns="45720" rIns="91440" bIns="45720" anchor="ctr">
            <a:noAutofit/>
          </a:bodyPr>
          <a:lstStyle/>
          <a:p>
            <a:r>
              <a:rPr lang="zh-CN" altLang="en-US" b="1" dirty="0">
                <a:latin typeface="Arial Narrow" panose="020B0606020202030204" charset="0"/>
              </a:rPr>
              <a:t>显然，若最小帧长减少</a:t>
            </a:r>
            <a:r>
              <a:rPr lang="en-US" altLang="zh-CN" b="1" dirty="0">
                <a:latin typeface="Arial Narrow" panose="020B0606020202030204" charset="0"/>
              </a:rPr>
              <a:t>800</a:t>
            </a:r>
            <a:r>
              <a:rPr lang="zh-CN" altLang="en-US" b="1" dirty="0">
                <a:latin typeface="Arial Narrow" panose="020B0606020202030204" charset="0"/>
              </a:rPr>
              <a:t>比特，最远的两个站点之间的距离至少需要减少</a:t>
            </a:r>
            <a:r>
              <a:rPr lang="en-US" altLang="zh-CN" b="1" dirty="0">
                <a:latin typeface="Arial Narrow" panose="020B0606020202030204" charset="0"/>
              </a:rPr>
              <a:t>80m</a:t>
            </a:r>
            <a:r>
              <a:rPr lang="zh-CN" altLang="en-US" b="1" dirty="0">
                <a:latin typeface="Arial Narrow" panose="020B0606020202030204" charset="0"/>
              </a:rPr>
              <a:t>。</a:t>
            </a:r>
            <a:endParaRPr lang="zh-CN" altLang="en-US" b="1" dirty="0">
              <a:latin typeface="Arial Narrow" panose="020B0606020202030204" charset="0"/>
            </a:endParaRPr>
          </a:p>
        </p:txBody>
      </p:sp>
    </p:spTree>
    <p:custDataLst>
      <p:tags r:id="rId5"/>
    </p:custData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iterate type="lt">
                                    <p:tmAbs val="100"/>
                                  </p:iterate>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wipe(left)">
                                      <p:cBhvr>
                                        <p:cTn id="11" dur="1000"/>
                                        <p:tgtEl>
                                          <p:spTgt spid="29"/>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ipe(left)">
                                      <p:cBhvr>
                                        <p:cTn id="16" dur="5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31"/>
                                        </p:tgtEl>
                                        <p:attrNameLst>
                                          <p:attrName>style.visibility</p:attrName>
                                        </p:attrNameLst>
                                      </p:cBhvr>
                                      <p:to>
                                        <p:strVal val="visible"/>
                                      </p:to>
                                    </p:set>
                                    <p:animEffect transition="in" filter="wipe(left)">
                                      <p:cBhvr>
                                        <p:cTn id="21" dur="500"/>
                                        <p:tgtEl>
                                          <p:spTgt spid="31"/>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iterate type="lt">
                                    <p:tmAbs val="100"/>
                                  </p:iterate>
                                  <p:childTnLst>
                                    <p:set>
                                      <p:cBhvr>
                                        <p:cTn id="25"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9" grpId="0"/>
      <p:bldP spid="31" grpId="0"/>
      <p:bldP spid="32" grpId="0"/>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04800" y="749300"/>
            <a:ext cx="6192344" cy="400110"/>
            <a:chOff x="424117" y="898245"/>
            <a:chExt cx="6192344" cy="400110"/>
          </a:xfrm>
        </p:grpSpPr>
        <p:sp>
          <p:nvSpPr>
            <p:cNvPr id="2" name="平行四边形 1"/>
            <p:cNvSpPr/>
            <p:nvPr/>
          </p:nvSpPr>
          <p:spPr>
            <a:xfrm>
              <a:off x="424117" y="898245"/>
              <a:ext cx="675384"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04</a:t>
              </a:r>
              <a:endParaRPr lang="zh-CN" altLang="en-US" sz="2200" dirty="0">
                <a:latin typeface="Impact" panose="020B0806030902050204" pitchFamily="34" charset="0"/>
              </a:endParaRPr>
            </a:p>
          </p:txBody>
        </p:sp>
        <p:sp>
          <p:nvSpPr>
            <p:cNvPr id="3" name="文本框 2"/>
            <p:cNvSpPr txBox="1"/>
            <p:nvPr/>
          </p:nvSpPr>
          <p:spPr>
            <a:xfrm>
              <a:off x="1052423" y="898245"/>
              <a:ext cx="5564038" cy="400110"/>
            </a:xfrm>
            <a:prstGeom prst="rect">
              <a:avLst/>
            </a:prstGeom>
            <a:noFill/>
          </p:spPr>
          <p:txBody>
            <a:bodyPr wrap="square" rtlCol="0">
              <a:spAutoFit/>
            </a:bodyPr>
            <a:lstStyle/>
            <a:p>
              <a:r>
                <a:rPr lang="zh-CN" altLang="en-US" sz="2000" b="1" dirty="0"/>
                <a:t>共享式以太网的退避算法</a:t>
              </a:r>
              <a:endParaRPr lang="en-US" altLang="zh-CN" sz="2000" b="1" dirty="0"/>
            </a:p>
          </p:txBody>
        </p:sp>
      </p:grpSp>
      <p:grpSp>
        <p:nvGrpSpPr>
          <p:cNvPr id="54" name="组合 53"/>
          <p:cNvGrpSpPr/>
          <p:nvPr/>
        </p:nvGrpSpPr>
        <p:grpSpPr>
          <a:xfrm>
            <a:off x="8477189" y="3716806"/>
            <a:ext cx="3309436" cy="2661797"/>
            <a:chOff x="3207781" y="1105990"/>
            <a:chExt cx="5776438" cy="4646020"/>
          </a:xfrm>
        </p:grpSpPr>
        <p:sp>
          <p:nvSpPr>
            <p:cNvPr id="55" name="任意多边形 4"/>
            <p:cNvSpPr/>
            <p:nvPr/>
          </p:nvSpPr>
          <p:spPr>
            <a:xfrm>
              <a:off x="3598883" y="5220505"/>
              <a:ext cx="5385336" cy="531505"/>
            </a:xfrm>
            <a:custGeom>
              <a:avLst/>
              <a:gdLst>
                <a:gd name="connsiteX0" fmla="*/ -514 w 4756429"/>
                <a:gd name="connsiteY0" fmla="*/ 234476 h 469435"/>
                <a:gd name="connsiteX1" fmla="*/ 2377732 w 4756429"/>
                <a:gd name="connsiteY1" fmla="*/ -210 h 469435"/>
                <a:gd name="connsiteX2" fmla="*/ 4755915 w 4756429"/>
                <a:gd name="connsiteY2" fmla="*/ 234476 h 469435"/>
                <a:gd name="connsiteX3" fmla="*/ 2377732 w 4756429"/>
                <a:gd name="connsiteY3" fmla="*/ 469226 h 469435"/>
                <a:gd name="connsiteX4" fmla="*/ -514 w 4756429"/>
                <a:gd name="connsiteY4" fmla="*/ 234476 h 4694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56429" h="469435">
                  <a:moveTo>
                    <a:pt x="-514" y="234476"/>
                  </a:moveTo>
                  <a:cubicBezTo>
                    <a:pt x="-514" y="104871"/>
                    <a:pt x="1064277" y="-210"/>
                    <a:pt x="2377732" y="-210"/>
                  </a:cubicBezTo>
                  <a:cubicBezTo>
                    <a:pt x="3691187" y="-210"/>
                    <a:pt x="4755915" y="104871"/>
                    <a:pt x="4755915" y="234476"/>
                  </a:cubicBezTo>
                  <a:cubicBezTo>
                    <a:pt x="4755915" y="364081"/>
                    <a:pt x="3691187" y="469226"/>
                    <a:pt x="2377732" y="469226"/>
                  </a:cubicBezTo>
                  <a:cubicBezTo>
                    <a:pt x="1064277" y="469226"/>
                    <a:pt x="-514" y="364144"/>
                    <a:pt x="-514" y="234476"/>
                  </a:cubicBezTo>
                  <a:close/>
                </a:path>
              </a:pathLst>
            </a:custGeom>
            <a:solidFill>
              <a:srgbClr val="E8E8E8"/>
            </a:solidFill>
            <a:ln w="6346" cap="flat">
              <a:noFill/>
              <a:prstDash val="solid"/>
              <a:miter/>
            </a:ln>
          </p:spPr>
          <p:txBody>
            <a:bodyPr rtlCol="0" anchor="ctr"/>
            <a:lstStyle/>
            <a:p>
              <a:endParaRPr lang="zh-CN" altLang="en-US"/>
            </a:p>
          </p:txBody>
        </p:sp>
        <p:sp>
          <p:nvSpPr>
            <p:cNvPr id="56" name="任意多边形 5"/>
            <p:cNvSpPr/>
            <p:nvPr/>
          </p:nvSpPr>
          <p:spPr>
            <a:xfrm>
              <a:off x="4313321" y="3382454"/>
              <a:ext cx="883608" cy="1118025"/>
            </a:xfrm>
            <a:custGeom>
              <a:avLst/>
              <a:gdLst>
                <a:gd name="connsiteX0" fmla="*/ 304303 w 780419"/>
                <a:gd name="connsiteY0" fmla="*/ 118570 h 987461"/>
                <a:gd name="connsiteX1" fmla="*/ 254240 w 780419"/>
                <a:gd name="connsiteY1" fmla="*/ 127782 h 987461"/>
                <a:gd name="connsiteX2" fmla="*/ 200428 w 780419"/>
                <a:gd name="connsiteY2" fmla="*/ 182038 h 987461"/>
                <a:gd name="connsiteX3" fmla="*/ 189374 w 780419"/>
                <a:gd name="connsiteY3" fmla="*/ 260437 h 987461"/>
                <a:gd name="connsiteX4" fmla="*/ 195727 w 780419"/>
                <a:gd name="connsiteY4" fmla="*/ 517740 h 987461"/>
                <a:gd name="connsiteX5" fmla="*/ 71395 w 780419"/>
                <a:gd name="connsiteY5" fmla="*/ 592835 h 987461"/>
                <a:gd name="connsiteX6" fmla="*/ 24001 w 780419"/>
                <a:gd name="connsiteY6" fmla="*/ 840164 h 987461"/>
                <a:gd name="connsiteX7" fmla="*/ 249411 w 780419"/>
                <a:gd name="connsiteY7" fmla="*/ 982284 h 987461"/>
                <a:gd name="connsiteX8" fmla="*/ 522597 w 780419"/>
                <a:gd name="connsiteY8" fmla="*/ 959286 h 987461"/>
                <a:gd name="connsiteX9" fmla="*/ 699597 w 780419"/>
                <a:gd name="connsiteY9" fmla="*/ 889401 h 987461"/>
                <a:gd name="connsiteX10" fmla="*/ 708555 w 780419"/>
                <a:gd name="connsiteY10" fmla="*/ 575617 h 987461"/>
                <a:gd name="connsiteX11" fmla="*/ 764082 w 780419"/>
                <a:gd name="connsiteY11" fmla="*/ 389088 h 987461"/>
                <a:gd name="connsiteX12" fmla="*/ 606968 w 780419"/>
                <a:gd name="connsiteY12" fmla="*/ 27466 h 987461"/>
                <a:gd name="connsiteX13" fmla="*/ 304303 w 780419"/>
                <a:gd name="connsiteY13" fmla="*/ 118761 h 987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80419" h="987461">
                  <a:moveTo>
                    <a:pt x="304303" y="118570"/>
                  </a:moveTo>
                  <a:cubicBezTo>
                    <a:pt x="307860" y="110184"/>
                    <a:pt x="258432" y="125940"/>
                    <a:pt x="254240" y="127782"/>
                  </a:cubicBezTo>
                  <a:cubicBezTo>
                    <a:pt x="230002" y="138284"/>
                    <a:pt x="210733" y="157712"/>
                    <a:pt x="200428" y="182038"/>
                  </a:cubicBezTo>
                  <a:cubicBezTo>
                    <a:pt x="191299" y="207108"/>
                    <a:pt x="187531" y="233817"/>
                    <a:pt x="189374" y="260437"/>
                  </a:cubicBezTo>
                  <a:cubicBezTo>
                    <a:pt x="191216" y="342393"/>
                    <a:pt x="253985" y="444679"/>
                    <a:pt x="195727" y="517740"/>
                  </a:cubicBezTo>
                  <a:cubicBezTo>
                    <a:pt x="165486" y="555478"/>
                    <a:pt x="111484" y="565706"/>
                    <a:pt x="71395" y="592835"/>
                  </a:cubicBezTo>
                  <a:cubicBezTo>
                    <a:pt x="-4843" y="644295"/>
                    <a:pt x="-20154" y="759351"/>
                    <a:pt x="24001" y="840164"/>
                  </a:cubicBezTo>
                  <a:cubicBezTo>
                    <a:pt x="68155" y="920976"/>
                    <a:pt x="158306" y="968752"/>
                    <a:pt x="249411" y="982284"/>
                  </a:cubicBezTo>
                  <a:cubicBezTo>
                    <a:pt x="340516" y="995816"/>
                    <a:pt x="433081" y="979552"/>
                    <a:pt x="522597" y="959286"/>
                  </a:cubicBezTo>
                  <a:cubicBezTo>
                    <a:pt x="584986" y="945182"/>
                    <a:pt x="648835" y="928092"/>
                    <a:pt x="699597" y="889401"/>
                  </a:cubicBezTo>
                  <a:cubicBezTo>
                    <a:pt x="819354" y="797724"/>
                    <a:pt x="763510" y="682986"/>
                    <a:pt x="708555" y="575617"/>
                  </a:cubicBezTo>
                  <a:cubicBezTo>
                    <a:pt x="673358" y="506876"/>
                    <a:pt x="736509" y="474475"/>
                    <a:pt x="764082" y="389088"/>
                  </a:cubicBezTo>
                  <a:cubicBezTo>
                    <a:pt x="813700" y="235469"/>
                    <a:pt x="742608" y="86360"/>
                    <a:pt x="606968" y="27466"/>
                  </a:cubicBezTo>
                  <a:cubicBezTo>
                    <a:pt x="384225" y="-69039"/>
                    <a:pt x="304747" y="117744"/>
                    <a:pt x="304303" y="118761"/>
                  </a:cubicBezTo>
                  <a:close/>
                </a:path>
              </a:pathLst>
            </a:custGeom>
            <a:solidFill>
              <a:srgbClr val="971D05"/>
            </a:solidFill>
            <a:ln w="6346" cap="flat">
              <a:noFill/>
              <a:prstDash val="solid"/>
              <a:miter/>
            </a:ln>
          </p:spPr>
          <p:txBody>
            <a:bodyPr rtlCol="0" anchor="ctr"/>
            <a:lstStyle/>
            <a:p>
              <a:endParaRPr lang="zh-CN" altLang="en-US"/>
            </a:p>
          </p:txBody>
        </p:sp>
        <p:sp>
          <p:nvSpPr>
            <p:cNvPr id="57" name="任意多边形 6"/>
            <p:cNvSpPr/>
            <p:nvPr/>
          </p:nvSpPr>
          <p:spPr>
            <a:xfrm>
              <a:off x="4743753" y="3967018"/>
              <a:ext cx="251762" cy="311178"/>
            </a:xfrm>
            <a:custGeom>
              <a:avLst/>
              <a:gdLst>
                <a:gd name="connsiteX0" fmla="*/ 110730 w 222361"/>
                <a:gd name="connsiteY0" fmla="*/ 274628 h 274838"/>
                <a:gd name="connsiteX1" fmla="*/ 110730 w 222361"/>
                <a:gd name="connsiteY1" fmla="*/ 274628 h 274838"/>
                <a:gd name="connsiteX2" fmla="*/ -514 w 222361"/>
                <a:gd name="connsiteY2" fmla="*/ 126853 h 274838"/>
                <a:gd name="connsiteX3" fmla="*/ -514 w 222361"/>
                <a:gd name="connsiteY3" fmla="*/ -210 h 274838"/>
                <a:gd name="connsiteX4" fmla="*/ 221847 w 222361"/>
                <a:gd name="connsiteY4" fmla="*/ -210 h 274838"/>
                <a:gd name="connsiteX5" fmla="*/ 221847 w 222361"/>
                <a:gd name="connsiteY5" fmla="*/ 126853 h 274838"/>
                <a:gd name="connsiteX6" fmla="*/ 111937 w 222361"/>
                <a:gd name="connsiteY6" fmla="*/ 274628 h 27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2361" h="274838">
                  <a:moveTo>
                    <a:pt x="110730" y="274628"/>
                  </a:moveTo>
                  <a:lnTo>
                    <a:pt x="110730" y="274628"/>
                  </a:lnTo>
                  <a:cubicBezTo>
                    <a:pt x="49358" y="274628"/>
                    <a:pt x="-451" y="163639"/>
                    <a:pt x="-514" y="126853"/>
                  </a:cubicBezTo>
                  <a:lnTo>
                    <a:pt x="-514" y="-210"/>
                  </a:lnTo>
                  <a:lnTo>
                    <a:pt x="221847" y="-210"/>
                  </a:lnTo>
                  <a:lnTo>
                    <a:pt x="221847" y="126853"/>
                  </a:lnTo>
                  <a:cubicBezTo>
                    <a:pt x="221847" y="163448"/>
                    <a:pt x="172991" y="274438"/>
                    <a:pt x="111937" y="274628"/>
                  </a:cubicBezTo>
                  <a:close/>
                </a:path>
              </a:pathLst>
            </a:custGeom>
            <a:solidFill>
              <a:srgbClr val="FF93B1"/>
            </a:solidFill>
            <a:ln w="6346" cap="flat">
              <a:noFill/>
              <a:prstDash val="solid"/>
              <a:miter/>
            </a:ln>
          </p:spPr>
          <p:txBody>
            <a:bodyPr rtlCol="0" anchor="ctr"/>
            <a:lstStyle/>
            <a:p>
              <a:endParaRPr lang="zh-CN" altLang="en-US"/>
            </a:p>
          </p:txBody>
        </p:sp>
        <p:sp>
          <p:nvSpPr>
            <p:cNvPr id="58" name="任意多边形 7"/>
            <p:cNvSpPr/>
            <p:nvPr/>
          </p:nvSpPr>
          <p:spPr>
            <a:xfrm>
              <a:off x="4572555" y="3764605"/>
              <a:ext cx="121406" cy="141542"/>
            </a:xfrm>
            <a:custGeom>
              <a:avLst/>
              <a:gdLst>
                <a:gd name="connsiteX0" fmla="*/ 77312 w 107228"/>
                <a:gd name="connsiteY0" fmla="*/ 27741 h 125013"/>
                <a:gd name="connsiteX1" fmla="*/ -514 w 107228"/>
                <a:gd name="connsiteY1" fmla="*/ 46801 h 125013"/>
                <a:gd name="connsiteX2" fmla="*/ 94783 w 107228"/>
                <a:gd name="connsiteY2" fmla="*/ 110332 h 125013"/>
                <a:gd name="connsiteX3" fmla="*/ 77312 w 107228"/>
                <a:gd name="connsiteY3" fmla="*/ 27741 h 125013"/>
              </a:gdLst>
              <a:ahLst/>
              <a:cxnLst>
                <a:cxn ang="0">
                  <a:pos x="connsiteX0" y="connsiteY0"/>
                </a:cxn>
                <a:cxn ang="0">
                  <a:pos x="connsiteX1" y="connsiteY1"/>
                </a:cxn>
                <a:cxn ang="0">
                  <a:pos x="connsiteX2" y="connsiteY2"/>
                </a:cxn>
                <a:cxn ang="0">
                  <a:pos x="connsiteX3" y="connsiteY3"/>
                </a:cxn>
              </a:cxnLst>
              <a:rect l="l" t="t" r="r" b="b"/>
              <a:pathLst>
                <a:path w="107228" h="125013">
                  <a:moveTo>
                    <a:pt x="77312" y="27741"/>
                  </a:moveTo>
                  <a:cubicBezTo>
                    <a:pt x="41226" y="-26515"/>
                    <a:pt x="-514" y="8364"/>
                    <a:pt x="-514" y="46801"/>
                  </a:cubicBezTo>
                  <a:cubicBezTo>
                    <a:pt x="-514" y="102073"/>
                    <a:pt x="60031" y="149722"/>
                    <a:pt x="94783" y="110332"/>
                  </a:cubicBezTo>
                  <a:cubicBezTo>
                    <a:pt x="129535" y="70943"/>
                    <a:pt x="77312" y="27741"/>
                    <a:pt x="77312" y="27741"/>
                  </a:cubicBezTo>
                  <a:close/>
                </a:path>
              </a:pathLst>
            </a:custGeom>
            <a:solidFill>
              <a:srgbClr val="FED0D6"/>
            </a:solidFill>
            <a:ln w="6346" cap="flat">
              <a:noFill/>
              <a:prstDash val="solid"/>
              <a:miter/>
            </a:ln>
          </p:spPr>
          <p:txBody>
            <a:bodyPr rtlCol="0" anchor="ctr"/>
            <a:lstStyle/>
            <a:p>
              <a:endParaRPr lang="zh-CN" altLang="en-US"/>
            </a:p>
          </p:txBody>
        </p:sp>
        <p:sp>
          <p:nvSpPr>
            <p:cNvPr id="59" name="任意多边形 8"/>
            <p:cNvSpPr/>
            <p:nvPr/>
          </p:nvSpPr>
          <p:spPr>
            <a:xfrm>
              <a:off x="5034066" y="3764605"/>
              <a:ext cx="121425" cy="141542"/>
            </a:xfrm>
            <a:custGeom>
              <a:avLst/>
              <a:gdLst>
                <a:gd name="connsiteX0" fmla="*/ 28968 w 107245"/>
                <a:gd name="connsiteY0" fmla="*/ 27741 h 125013"/>
                <a:gd name="connsiteX1" fmla="*/ 106731 w 107245"/>
                <a:gd name="connsiteY1" fmla="*/ 46801 h 125013"/>
                <a:gd name="connsiteX2" fmla="*/ 11433 w 107245"/>
                <a:gd name="connsiteY2" fmla="*/ 110332 h 125013"/>
                <a:gd name="connsiteX3" fmla="*/ 28968 w 107245"/>
                <a:gd name="connsiteY3" fmla="*/ 27741 h 125013"/>
              </a:gdLst>
              <a:ahLst/>
              <a:cxnLst>
                <a:cxn ang="0">
                  <a:pos x="connsiteX0" y="connsiteY0"/>
                </a:cxn>
                <a:cxn ang="0">
                  <a:pos x="connsiteX1" y="connsiteY1"/>
                </a:cxn>
                <a:cxn ang="0">
                  <a:pos x="connsiteX2" y="connsiteY2"/>
                </a:cxn>
                <a:cxn ang="0">
                  <a:pos x="connsiteX3" y="connsiteY3"/>
                </a:cxn>
              </a:cxnLst>
              <a:rect l="l" t="t" r="r" b="b"/>
              <a:pathLst>
                <a:path w="107245" h="125013">
                  <a:moveTo>
                    <a:pt x="28968" y="27741"/>
                  </a:moveTo>
                  <a:cubicBezTo>
                    <a:pt x="64927" y="-26515"/>
                    <a:pt x="106731" y="8364"/>
                    <a:pt x="106731" y="46801"/>
                  </a:cubicBezTo>
                  <a:cubicBezTo>
                    <a:pt x="106731" y="102073"/>
                    <a:pt x="46249" y="149722"/>
                    <a:pt x="11433" y="110332"/>
                  </a:cubicBezTo>
                  <a:cubicBezTo>
                    <a:pt x="-23382" y="70943"/>
                    <a:pt x="28968" y="27741"/>
                    <a:pt x="28968" y="27741"/>
                  </a:cubicBezTo>
                  <a:close/>
                </a:path>
              </a:pathLst>
            </a:custGeom>
            <a:solidFill>
              <a:srgbClr val="FED0D6"/>
            </a:solidFill>
            <a:ln w="6346" cap="flat">
              <a:noFill/>
              <a:prstDash val="solid"/>
              <a:miter/>
            </a:ln>
          </p:spPr>
          <p:txBody>
            <a:bodyPr rtlCol="0" anchor="ctr"/>
            <a:lstStyle/>
            <a:p>
              <a:endParaRPr lang="zh-CN" altLang="en-US"/>
            </a:p>
          </p:txBody>
        </p:sp>
        <p:sp>
          <p:nvSpPr>
            <p:cNvPr id="60" name="任意多边形 9"/>
            <p:cNvSpPr/>
            <p:nvPr/>
          </p:nvSpPr>
          <p:spPr>
            <a:xfrm>
              <a:off x="4636485" y="3571274"/>
              <a:ext cx="453974" cy="467243"/>
            </a:xfrm>
            <a:custGeom>
              <a:avLst/>
              <a:gdLst>
                <a:gd name="connsiteX0" fmla="*/ 199817 w 400958"/>
                <a:gd name="connsiteY0" fmla="*/ 412468 h 412678"/>
                <a:gd name="connsiteX1" fmla="*/ 6744 w 400958"/>
                <a:gd name="connsiteY1" fmla="*/ 98113 h 412678"/>
                <a:gd name="connsiteX2" fmla="*/ 393207 w 400958"/>
                <a:gd name="connsiteY2" fmla="*/ 98113 h 412678"/>
                <a:gd name="connsiteX3" fmla="*/ 199817 w 400958"/>
                <a:gd name="connsiteY3" fmla="*/ 412468 h 412678"/>
              </a:gdLst>
              <a:ahLst/>
              <a:cxnLst>
                <a:cxn ang="0">
                  <a:pos x="connsiteX0" y="connsiteY0"/>
                </a:cxn>
                <a:cxn ang="0">
                  <a:pos x="connsiteX1" y="connsiteY1"/>
                </a:cxn>
                <a:cxn ang="0">
                  <a:pos x="connsiteX2" y="connsiteY2"/>
                </a:cxn>
                <a:cxn ang="0">
                  <a:pos x="connsiteX3" y="connsiteY3"/>
                </a:cxn>
              </a:cxnLst>
              <a:rect l="l" t="t" r="r" b="b"/>
              <a:pathLst>
                <a:path w="400958" h="412678">
                  <a:moveTo>
                    <a:pt x="199817" y="412468"/>
                  </a:moveTo>
                  <a:cubicBezTo>
                    <a:pt x="57569" y="412468"/>
                    <a:pt x="-26547" y="257387"/>
                    <a:pt x="6744" y="98113"/>
                  </a:cubicBezTo>
                  <a:cubicBezTo>
                    <a:pt x="34063" y="-33016"/>
                    <a:pt x="365762" y="-32953"/>
                    <a:pt x="393207" y="98113"/>
                  </a:cubicBezTo>
                  <a:cubicBezTo>
                    <a:pt x="426434" y="257387"/>
                    <a:pt x="342382" y="412595"/>
                    <a:pt x="199817" y="412468"/>
                  </a:cubicBezTo>
                  <a:close/>
                </a:path>
              </a:pathLst>
            </a:custGeom>
            <a:solidFill>
              <a:srgbClr val="FED0D6"/>
            </a:solidFill>
            <a:ln w="6346" cap="flat">
              <a:noFill/>
              <a:prstDash val="solid"/>
              <a:miter/>
            </a:ln>
          </p:spPr>
          <p:txBody>
            <a:bodyPr rtlCol="0" anchor="ctr"/>
            <a:lstStyle/>
            <a:p>
              <a:endParaRPr lang="zh-CN" altLang="en-US"/>
            </a:p>
          </p:txBody>
        </p:sp>
        <p:sp>
          <p:nvSpPr>
            <p:cNvPr id="61" name="任意多边形 10"/>
            <p:cNvSpPr/>
            <p:nvPr/>
          </p:nvSpPr>
          <p:spPr>
            <a:xfrm>
              <a:off x="4757636" y="3487392"/>
              <a:ext cx="367502" cy="234313"/>
            </a:xfrm>
            <a:custGeom>
              <a:avLst/>
              <a:gdLst>
                <a:gd name="connsiteX0" fmla="*/ -514 w 324585"/>
                <a:gd name="connsiteY0" fmla="*/ 31541 h 206950"/>
                <a:gd name="connsiteX1" fmla="*/ 303231 w 324585"/>
                <a:gd name="connsiteY1" fmla="*/ 198693 h 206950"/>
                <a:gd name="connsiteX2" fmla="*/ 184045 w 324585"/>
                <a:gd name="connsiteY2" fmla="*/ 21757 h 206950"/>
                <a:gd name="connsiteX3" fmla="*/ -514 w 324585"/>
                <a:gd name="connsiteY3" fmla="*/ 31541 h 206950"/>
              </a:gdLst>
              <a:ahLst/>
              <a:cxnLst>
                <a:cxn ang="0">
                  <a:pos x="connsiteX0" y="connsiteY0"/>
                </a:cxn>
                <a:cxn ang="0">
                  <a:pos x="connsiteX1" y="connsiteY1"/>
                </a:cxn>
                <a:cxn ang="0">
                  <a:pos x="connsiteX2" y="connsiteY2"/>
                </a:cxn>
                <a:cxn ang="0">
                  <a:pos x="connsiteX3" y="connsiteY3"/>
                </a:cxn>
              </a:cxnLst>
              <a:rect l="l" t="t" r="r" b="b"/>
              <a:pathLst>
                <a:path w="324585" h="206950">
                  <a:moveTo>
                    <a:pt x="-514" y="31541"/>
                  </a:moveTo>
                  <a:cubicBezTo>
                    <a:pt x="-514" y="165911"/>
                    <a:pt x="253612" y="230650"/>
                    <a:pt x="303231" y="198693"/>
                  </a:cubicBezTo>
                  <a:cubicBezTo>
                    <a:pt x="352849" y="166737"/>
                    <a:pt x="314158" y="52951"/>
                    <a:pt x="184045" y="21757"/>
                  </a:cubicBezTo>
                  <a:cubicBezTo>
                    <a:pt x="53932" y="-9437"/>
                    <a:pt x="-197" y="-8484"/>
                    <a:pt x="-514" y="31541"/>
                  </a:cubicBezTo>
                  <a:close/>
                </a:path>
              </a:pathLst>
            </a:custGeom>
            <a:solidFill>
              <a:srgbClr val="971D05"/>
            </a:solidFill>
            <a:ln w="6346" cap="flat">
              <a:noFill/>
              <a:prstDash val="solid"/>
              <a:miter/>
            </a:ln>
          </p:spPr>
          <p:txBody>
            <a:bodyPr rtlCol="0" anchor="ctr"/>
            <a:lstStyle/>
            <a:p>
              <a:endParaRPr lang="zh-CN" altLang="en-US"/>
            </a:p>
          </p:txBody>
        </p:sp>
        <p:sp>
          <p:nvSpPr>
            <p:cNvPr id="62" name="任意多边形 11"/>
            <p:cNvSpPr/>
            <p:nvPr/>
          </p:nvSpPr>
          <p:spPr>
            <a:xfrm>
              <a:off x="4592900" y="3508707"/>
              <a:ext cx="173053" cy="238281"/>
            </a:xfrm>
            <a:custGeom>
              <a:avLst/>
              <a:gdLst>
                <a:gd name="connsiteX0" fmla="*/ 145428 w 152844"/>
                <a:gd name="connsiteY0" fmla="*/ 11762 h 210454"/>
                <a:gd name="connsiteX1" fmla="*/ 38759 w 152844"/>
                <a:gd name="connsiteY1" fmla="*/ 209790 h 210454"/>
                <a:gd name="connsiteX2" fmla="*/ 27704 w 152844"/>
                <a:gd name="connsiteY2" fmla="*/ 78089 h 210454"/>
                <a:gd name="connsiteX3" fmla="*/ 145428 w 152844"/>
                <a:gd name="connsiteY3" fmla="*/ 11762 h 210454"/>
              </a:gdLst>
              <a:ahLst/>
              <a:cxnLst>
                <a:cxn ang="0">
                  <a:pos x="connsiteX0" y="connsiteY0"/>
                </a:cxn>
                <a:cxn ang="0">
                  <a:pos x="connsiteX1" y="connsiteY1"/>
                </a:cxn>
                <a:cxn ang="0">
                  <a:pos x="connsiteX2" y="connsiteY2"/>
                </a:cxn>
                <a:cxn ang="0">
                  <a:pos x="connsiteX3" y="connsiteY3"/>
                </a:cxn>
              </a:cxnLst>
              <a:rect l="l" t="t" r="r" b="b"/>
              <a:pathLst>
                <a:path w="152844" h="210454">
                  <a:moveTo>
                    <a:pt x="145428" y="11762"/>
                  </a:moveTo>
                  <a:cubicBezTo>
                    <a:pt x="177703" y="76501"/>
                    <a:pt x="89076" y="219320"/>
                    <a:pt x="38759" y="209790"/>
                  </a:cubicBezTo>
                  <a:cubicBezTo>
                    <a:pt x="-11559" y="200261"/>
                    <a:pt x="-11622" y="144416"/>
                    <a:pt x="27704" y="78089"/>
                  </a:cubicBezTo>
                  <a:cubicBezTo>
                    <a:pt x="67030" y="11762"/>
                    <a:pt x="130117" y="-18987"/>
                    <a:pt x="145428" y="11762"/>
                  </a:cubicBezTo>
                  <a:close/>
                </a:path>
              </a:pathLst>
            </a:custGeom>
            <a:solidFill>
              <a:srgbClr val="971D05"/>
            </a:solidFill>
            <a:ln w="6346" cap="flat">
              <a:noFill/>
              <a:prstDash val="solid"/>
              <a:miter/>
            </a:ln>
          </p:spPr>
          <p:txBody>
            <a:bodyPr rtlCol="0" anchor="ctr"/>
            <a:lstStyle/>
            <a:p>
              <a:endParaRPr lang="zh-CN" altLang="en-US"/>
            </a:p>
          </p:txBody>
        </p:sp>
        <p:sp>
          <p:nvSpPr>
            <p:cNvPr id="63" name="任意多边形 12"/>
            <p:cNvSpPr/>
            <p:nvPr/>
          </p:nvSpPr>
          <p:spPr>
            <a:xfrm>
              <a:off x="3612370" y="4281731"/>
              <a:ext cx="915035" cy="627652"/>
            </a:xfrm>
            <a:custGeom>
              <a:avLst/>
              <a:gdLst>
                <a:gd name="connsiteX0" fmla="*/ 797158 w 808176"/>
                <a:gd name="connsiteY0" fmla="*/ 72207 h 554354"/>
                <a:gd name="connsiteX1" fmla="*/ 561011 w 808176"/>
                <a:gd name="connsiteY1" fmla="*/ 325698 h 554354"/>
                <a:gd name="connsiteX2" fmla="*/ 47611 w 808176"/>
                <a:gd name="connsiteY2" fmla="*/ 553523 h 554354"/>
                <a:gd name="connsiteX3" fmla="*/ 47611 w 808176"/>
                <a:gd name="connsiteY3" fmla="*/ 451110 h 554354"/>
                <a:gd name="connsiteX4" fmla="*/ 496844 w 808176"/>
                <a:gd name="connsiteY4" fmla="*/ 243743 h 554354"/>
                <a:gd name="connsiteX5" fmla="*/ 650844 w 808176"/>
                <a:gd name="connsiteY5" fmla="*/ 90123 h 554354"/>
                <a:gd name="connsiteX6" fmla="*/ 699637 w 808176"/>
                <a:gd name="connsiteY6" fmla="*/ 36375 h 554354"/>
                <a:gd name="connsiteX7" fmla="*/ 709866 w 808176"/>
                <a:gd name="connsiteY7" fmla="*/ 18459 h 554354"/>
                <a:gd name="connsiteX8" fmla="*/ 709866 w 808176"/>
                <a:gd name="connsiteY8" fmla="*/ 21000 h 554354"/>
                <a:gd name="connsiteX9" fmla="*/ 797158 w 808176"/>
                <a:gd name="connsiteY9" fmla="*/ 72207 h 554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8176" h="554354">
                  <a:moveTo>
                    <a:pt x="797158" y="72207"/>
                  </a:moveTo>
                  <a:cubicBezTo>
                    <a:pt x="727280" y="164525"/>
                    <a:pt x="648151" y="249460"/>
                    <a:pt x="561011" y="325698"/>
                  </a:cubicBezTo>
                  <a:cubicBezTo>
                    <a:pt x="422385" y="446027"/>
                    <a:pt x="242717" y="563752"/>
                    <a:pt x="47611" y="553523"/>
                  </a:cubicBezTo>
                  <a:cubicBezTo>
                    <a:pt x="-16556" y="548377"/>
                    <a:pt x="-16556" y="446027"/>
                    <a:pt x="47611" y="451110"/>
                  </a:cubicBezTo>
                  <a:cubicBezTo>
                    <a:pt x="219591" y="461339"/>
                    <a:pt x="376197" y="351302"/>
                    <a:pt x="496844" y="243743"/>
                  </a:cubicBezTo>
                  <a:cubicBezTo>
                    <a:pt x="553323" y="197682"/>
                    <a:pt x="602052" y="143871"/>
                    <a:pt x="650844" y="90123"/>
                  </a:cubicBezTo>
                  <a:cubicBezTo>
                    <a:pt x="668824" y="72207"/>
                    <a:pt x="684199" y="54291"/>
                    <a:pt x="699637" y="36375"/>
                  </a:cubicBezTo>
                  <a:cubicBezTo>
                    <a:pt x="703589" y="30727"/>
                    <a:pt x="707013" y="24730"/>
                    <a:pt x="709866" y="18459"/>
                  </a:cubicBezTo>
                  <a:cubicBezTo>
                    <a:pt x="717553" y="10772"/>
                    <a:pt x="702178" y="31165"/>
                    <a:pt x="709866" y="21000"/>
                  </a:cubicBezTo>
                  <a:cubicBezTo>
                    <a:pt x="748366" y="-30206"/>
                    <a:pt x="838199" y="21000"/>
                    <a:pt x="797158" y="72207"/>
                  </a:cubicBezTo>
                  <a:close/>
                </a:path>
              </a:pathLst>
            </a:custGeom>
            <a:solidFill>
              <a:srgbClr val="FED0D6"/>
            </a:solidFill>
            <a:ln w="6346" cap="flat">
              <a:noFill/>
              <a:prstDash val="solid"/>
              <a:miter/>
            </a:ln>
          </p:spPr>
          <p:txBody>
            <a:bodyPr rtlCol="0" anchor="ctr"/>
            <a:lstStyle/>
            <a:p>
              <a:endParaRPr lang="zh-CN" altLang="en-US"/>
            </a:p>
          </p:txBody>
        </p:sp>
        <p:sp>
          <p:nvSpPr>
            <p:cNvPr id="64" name="任意多边形 13"/>
            <p:cNvSpPr/>
            <p:nvPr/>
          </p:nvSpPr>
          <p:spPr>
            <a:xfrm>
              <a:off x="5248839" y="3957542"/>
              <a:ext cx="415701" cy="712692"/>
            </a:xfrm>
            <a:custGeom>
              <a:avLst/>
              <a:gdLst>
                <a:gd name="connsiteX0" fmla="*/ 90290 w 367155"/>
                <a:gd name="connsiteY0" fmla="*/ 275691 h 629463"/>
                <a:gd name="connsiteX1" fmla="*/ 229361 w 367155"/>
                <a:gd name="connsiteY1" fmla="*/ 451738 h 629463"/>
                <a:gd name="connsiteX2" fmla="*/ 246959 w 367155"/>
                <a:gd name="connsiteY2" fmla="*/ 471877 h 629463"/>
                <a:gd name="connsiteX3" fmla="*/ 201979 w 367155"/>
                <a:gd name="connsiteY3" fmla="*/ 211016 h 629463"/>
                <a:gd name="connsiteX4" fmla="*/ 194292 w 367155"/>
                <a:gd name="connsiteY4" fmla="*/ 113241 h 629463"/>
                <a:gd name="connsiteX5" fmla="*/ 298420 w 367155"/>
                <a:gd name="connsiteY5" fmla="*/ 6952 h 629463"/>
                <a:gd name="connsiteX6" fmla="*/ 340732 w 367155"/>
                <a:gd name="connsiteY6" fmla="*/ 100280 h 629463"/>
                <a:gd name="connsiteX7" fmla="*/ 314748 w 367155"/>
                <a:gd name="connsiteY7" fmla="*/ 117624 h 629463"/>
                <a:gd name="connsiteX8" fmla="*/ 294544 w 367155"/>
                <a:gd name="connsiteY8" fmla="*/ 135286 h 629463"/>
                <a:gd name="connsiteX9" fmla="*/ 296006 w 367155"/>
                <a:gd name="connsiteY9" fmla="*/ 157077 h 629463"/>
                <a:gd name="connsiteX10" fmla="*/ 320402 w 367155"/>
                <a:gd name="connsiteY10" fmla="*/ 297927 h 629463"/>
                <a:gd name="connsiteX11" fmla="*/ 354518 w 367155"/>
                <a:gd name="connsiteY11" fmla="*/ 572194 h 629463"/>
                <a:gd name="connsiteX12" fmla="*/ 268560 w 367155"/>
                <a:gd name="connsiteY12" fmla="*/ 625243 h 629463"/>
                <a:gd name="connsiteX13" fmla="*/ 170785 w 367155"/>
                <a:gd name="connsiteY13" fmla="*/ 540237 h 629463"/>
                <a:gd name="connsiteX14" fmla="*/ 9668 w 367155"/>
                <a:gd name="connsiteY14" fmla="*/ 340176 h 629463"/>
                <a:gd name="connsiteX15" fmla="*/ 90290 w 367155"/>
                <a:gd name="connsiteY15" fmla="*/ 275437 h 629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67155" h="629463">
                  <a:moveTo>
                    <a:pt x="90290" y="275691"/>
                  </a:moveTo>
                  <a:cubicBezTo>
                    <a:pt x="134762" y="336999"/>
                    <a:pt x="181013" y="394877"/>
                    <a:pt x="229361" y="451738"/>
                  </a:cubicBezTo>
                  <a:cubicBezTo>
                    <a:pt x="235714" y="459997"/>
                    <a:pt x="241432" y="465969"/>
                    <a:pt x="246959" y="471877"/>
                  </a:cubicBezTo>
                  <a:cubicBezTo>
                    <a:pt x="235460" y="384267"/>
                    <a:pt x="213478" y="298626"/>
                    <a:pt x="201979" y="211016"/>
                  </a:cubicBezTo>
                  <a:cubicBezTo>
                    <a:pt x="196325" y="179822"/>
                    <a:pt x="189273" y="146277"/>
                    <a:pt x="194292" y="113241"/>
                  </a:cubicBezTo>
                  <a:cubicBezTo>
                    <a:pt x="199692" y="62923"/>
                    <a:pt x="258395" y="30649"/>
                    <a:pt x="298420" y="6952"/>
                  </a:cubicBezTo>
                  <a:cubicBezTo>
                    <a:pt x="353692" y="-26593"/>
                    <a:pt x="396068" y="66735"/>
                    <a:pt x="340732" y="100280"/>
                  </a:cubicBezTo>
                  <a:cubicBezTo>
                    <a:pt x="351342" y="92593"/>
                    <a:pt x="319449" y="115528"/>
                    <a:pt x="314748" y="117624"/>
                  </a:cubicBezTo>
                  <a:cubicBezTo>
                    <a:pt x="304138" y="125311"/>
                    <a:pt x="296705" y="139924"/>
                    <a:pt x="294544" y="135286"/>
                  </a:cubicBezTo>
                  <a:cubicBezTo>
                    <a:pt x="294544" y="141004"/>
                    <a:pt x="296451" y="145642"/>
                    <a:pt x="296006" y="157077"/>
                  </a:cubicBezTo>
                  <a:cubicBezTo>
                    <a:pt x="303375" y="204409"/>
                    <a:pt x="310682" y="251740"/>
                    <a:pt x="320402" y="297927"/>
                  </a:cubicBezTo>
                  <a:cubicBezTo>
                    <a:pt x="335523" y="381090"/>
                    <a:pt x="369321" y="486744"/>
                    <a:pt x="354518" y="572194"/>
                  </a:cubicBezTo>
                  <a:cubicBezTo>
                    <a:pt x="348165" y="614442"/>
                    <a:pt x="311698" y="639474"/>
                    <a:pt x="268560" y="625243"/>
                  </a:cubicBezTo>
                  <a:cubicBezTo>
                    <a:pt x="230124" y="608915"/>
                    <a:pt x="198358" y="569906"/>
                    <a:pt x="170785" y="540237"/>
                  </a:cubicBezTo>
                  <a:cubicBezTo>
                    <a:pt x="113695" y="476343"/>
                    <a:pt x="59922" y="409571"/>
                    <a:pt x="9668" y="340176"/>
                  </a:cubicBezTo>
                  <a:cubicBezTo>
                    <a:pt x="-28451" y="287127"/>
                    <a:pt x="49821" y="223468"/>
                    <a:pt x="90290" y="275437"/>
                  </a:cubicBezTo>
                  <a:close/>
                </a:path>
              </a:pathLst>
            </a:custGeom>
            <a:solidFill>
              <a:srgbClr val="FED0D6"/>
            </a:solidFill>
            <a:ln w="6346" cap="flat">
              <a:noFill/>
              <a:prstDash val="solid"/>
              <a:miter/>
            </a:ln>
          </p:spPr>
          <p:txBody>
            <a:bodyPr rtlCol="0" anchor="ctr"/>
            <a:lstStyle/>
            <a:p>
              <a:endParaRPr lang="zh-CN" altLang="en-US"/>
            </a:p>
          </p:txBody>
        </p:sp>
        <p:sp>
          <p:nvSpPr>
            <p:cNvPr id="65" name="任意多边形 14"/>
            <p:cNvSpPr/>
            <p:nvPr/>
          </p:nvSpPr>
          <p:spPr>
            <a:xfrm>
              <a:off x="4494869" y="4089375"/>
              <a:ext cx="731188" cy="915335"/>
            </a:xfrm>
            <a:custGeom>
              <a:avLst/>
              <a:gdLst>
                <a:gd name="connsiteX0" fmla="*/ -514 w 645799"/>
                <a:gd name="connsiteY0" fmla="*/ 61416 h 808441"/>
                <a:gd name="connsiteX1" fmla="*/ 219877 w 645799"/>
                <a:gd name="connsiteY1" fmla="*/ -210 h 808441"/>
                <a:gd name="connsiteX2" fmla="*/ 333662 w 645799"/>
                <a:gd name="connsiteY2" fmla="*/ 71263 h 808441"/>
                <a:gd name="connsiteX3" fmla="*/ 441666 w 645799"/>
                <a:gd name="connsiteY3" fmla="*/ -210 h 808441"/>
                <a:gd name="connsiteX4" fmla="*/ 481564 w 645799"/>
                <a:gd name="connsiteY4" fmla="*/ 3475 h 808441"/>
                <a:gd name="connsiteX5" fmla="*/ 625527 w 645799"/>
                <a:gd name="connsiteY5" fmla="*/ 23360 h 808441"/>
                <a:gd name="connsiteX6" fmla="*/ 637598 w 645799"/>
                <a:gd name="connsiteY6" fmla="*/ 333459 h 808441"/>
                <a:gd name="connsiteX7" fmla="*/ 645285 w 645799"/>
                <a:gd name="connsiteY7" fmla="*/ 792920 h 808441"/>
                <a:gd name="connsiteX8" fmla="*/ 384488 w 645799"/>
                <a:gd name="connsiteY8" fmla="*/ 808231 h 808441"/>
                <a:gd name="connsiteX9" fmla="*/ 20006 w 645799"/>
                <a:gd name="connsiteY9" fmla="*/ 792920 h 808441"/>
                <a:gd name="connsiteX10" fmla="*/ 27694 w 645799"/>
                <a:gd name="connsiteY10" fmla="*/ 333459 h 808441"/>
                <a:gd name="connsiteX11" fmla="*/ -514 w 645799"/>
                <a:gd name="connsiteY11" fmla="*/ 61416 h 808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45799" h="808441">
                  <a:moveTo>
                    <a:pt x="-514" y="61416"/>
                  </a:moveTo>
                  <a:lnTo>
                    <a:pt x="219877" y="-210"/>
                  </a:lnTo>
                  <a:cubicBezTo>
                    <a:pt x="235252" y="69103"/>
                    <a:pt x="308250" y="71263"/>
                    <a:pt x="333662" y="71263"/>
                  </a:cubicBezTo>
                  <a:cubicBezTo>
                    <a:pt x="365428" y="71263"/>
                    <a:pt x="426292" y="69103"/>
                    <a:pt x="441666" y="-210"/>
                  </a:cubicBezTo>
                  <a:lnTo>
                    <a:pt x="481564" y="3475"/>
                  </a:lnTo>
                  <a:cubicBezTo>
                    <a:pt x="594142" y="14085"/>
                    <a:pt x="625527" y="23360"/>
                    <a:pt x="625527" y="23360"/>
                  </a:cubicBezTo>
                  <a:cubicBezTo>
                    <a:pt x="597382" y="336508"/>
                    <a:pt x="658436" y="258428"/>
                    <a:pt x="637598" y="333459"/>
                  </a:cubicBezTo>
                  <a:cubicBezTo>
                    <a:pt x="581436" y="535045"/>
                    <a:pt x="645285" y="792920"/>
                    <a:pt x="645285" y="792920"/>
                  </a:cubicBezTo>
                  <a:cubicBezTo>
                    <a:pt x="543317" y="808231"/>
                    <a:pt x="455770" y="808231"/>
                    <a:pt x="384488" y="808231"/>
                  </a:cubicBezTo>
                  <a:cubicBezTo>
                    <a:pt x="17401" y="808231"/>
                    <a:pt x="20006" y="792920"/>
                    <a:pt x="20006" y="792920"/>
                  </a:cubicBezTo>
                  <a:cubicBezTo>
                    <a:pt x="20006" y="792920"/>
                    <a:pt x="85889" y="477866"/>
                    <a:pt x="27694" y="333459"/>
                  </a:cubicBezTo>
                  <a:cubicBezTo>
                    <a:pt x="2281" y="269927"/>
                    <a:pt x="-514" y="61416"/>
                    <a:pt x="-514" y="61416"/>
                  </a:cubicBezTo>
                  <a:close/>
                </a:path>
              </a:pathLst>
            </a:custGeom>
            <a:solidFill>
              <a:srgbClr val="BE5ED3"/>
            </a:solidFill>
            <a:ln w="6346" cap="flat">
              <a:noFill/>
              <a:prstDash val="solid"/>
              <a:miter/>
            </a:ln>
          </p:spPr>
          <p:txBody>
            <a:bodyPr rtlCol="0" anchor="ctr"/>
            <a:lstStyle/>
            <a:p>
              <a:endParaRPr lang="zh-CN" altLang="en-US"/>
            </a:p>
          </p:txBody>
        </p:sp>
        <p:sp>
          <p:nvSpPr>
            <p:cNvPr id="67" name="任意多边形 15"/>
            <p:cNvSpPr/>
            <p:nvPr/>
          </p:nvSpPr>
          <p:spPr>
            <a:xfrm>
              <a:off x="4736560" y="4414867"/>
              <a:ext cx="302114" cy="302114"/>
            </a:xfrm>
            <a:custGeom>
              <a:avLst/>
              <a:gdLst>
                <a:gd name="connsiteX0" fmla="*/ 266833 w 266833"/>
                <a:gd name="connsiteY0" fmla="*/ 133417 h 266833"/>
                <a:gd name="connsiteX1" fmla="*/ 133417 w 266833"/>
                <a:gd name="connsiteY1" fmla="*/ 266833 h 266833"/>
                <a:gd name="connsiteX2" fmla="*/ 0 w 266833"/>
                <a:gd name="connsiteY2" fmla="*/ 133417 h 266833"/>
                <a:gd name="connsiteX3" fmla="*/ 133417 w 266833"/>
                <a:gd name="connsiteY3" fmla="*/ 0 h 266833"/>
                <a:gd name="connsiteX4" fmla="*/ 266833 w 266833"/>
                <a:gd name="connsiteY4" fmla="*/ 133417 h 2668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833" h="266833">
                  <a:moveTo>
                    <a:pt x="266833" y="133417"/>
                  </a:moveTo>
                  <a:cubicBezTo>
                    <a:pt x="266833" y="207101"/>
                    <a:pt x="207101" y="266833"/>
                    <a:pt x="133417" y="266833"/>
                  </a:cubicBezTo>
                  <a:cubicBezTo>
                    <a:pt x="59733" y="266833"/>
                    <a:pt x="0" y="207101"/>
                    <a:pt x="0" y="133417"/>
                  </a:cubicBezTo>
                  <a:cubicBezTo>
                    <a:pt x="0" y="59733"/>
                    <a:pt x="59733" y="0"/>
                    <a:pt x="133417" y="0"/>
                  </a:cubicBezTo>
                  <a:cubicBezTo>
                    <a:pt x="207101" y="0"/>
                    <a:pt x="266833" y="59733"/>
                    <a:pt x="266833" y="133417"/>
                  </a:cubicBezTo>
                  <a:close/>
                </a:path>
              </a:pathLst>
            </a:custGeom>
            <a:solidFill>
              <a:srgbClr val="FFC545"/>
            </a:solidFill>
            <a:ln w="6346" cap="flat">
              <a:noFill/>
              <a:prstDash val="solid"/>
              <a:miter/>
            </a:ln>
          </p:spPr>
          <p:txBody>
            <a:bodyPr rtlCol="0" anchor="ctr"/>
            <a:lstStyle/>
            <a:p>
              <a:endParaRPr lang="zh-CN" altLang="en-US"/>
            </a:p>
          </p:txBody>
        </p:sp>
        <p:sp>
          <p:nvSpPr>
            <p:cNvPr id="68" name="任意多边形 16"/>
            <p:cNvSpPr/>
            <p:nvPr/>
          </p:nvSpPr>
          <p:spPr>
            <a:xfrm>
              <a:off x="4808492" y="4501185"/>
              <a:ext cx="28772" cy="57545"/>
            </a:xfrm>
            <a:custGeom>
              <a:avLst/>
              <a:gdLst>
                <a:gd name="connsiteX0" fmla="*/ 25413 w 25412"/>
                <a:gd name="connsiteY0" fmla="*/ 25413 h 50825"/>
                <a:gd name="connsiteX1" fmla="*/ 12706 w 25412"/>
                <a:gd name="connsiteY1" fmla="*/ 50825 h 50825"/>
                <a:gd name="connsiteX2" fmla="*/ 0 w 25412"/>
                <a:gd name="connsiteY2" fmla="*/ 25413 h 50825"/>
                <a:gd name="connsiteX3" fmla="*/ 12706 w 25412"/>
                <a:gd name="connsiteY3" fmla="*/ 0 h 50825"/>
                <a:gd name="connsiteX4" fmla="*/ 25413 w 25412"/>
                <a:gd name="connsiteY4" fmla="*/ 25413 h 50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2" h="50825">
                  <a:moveTo>
                    <a:pt x="25413" y="25413"/>
                  </a:moveTo>
                  <a:cubicBezTo>
                    <a:pt x="25413" y="39448"/>
                    <a:pt x="19724" y="50825"/>
                    <a:pt x="12706" y="50825"/>
                  </a:cubicBezTo>
                  <a:cubicBezTo>
                    <a:pt x="5689" y="50825"/>
                    <a:pt x="0" y="39448"/>
                    <a:pt x="0" y="25413"/>
                  </a:cubicBezTo>
                  <a:cubicBezTo>
                    <a:pt x="0" y="11378"/>
                    <a:pt x="5689" y="0"/>
                    <a:pt x="12706" y="0"/>
                  </a:cubicBezTo>
                  <a:cubicBezTo>
                    <a:pt x="19724" y="0"/>
                    <a:pt x="25413" y="11378"/>
                    <a:pt x="25413" y="25413"/>
                  </a:cubicBezTo>
                  <a:close/>
                </a:path>
              </a:pathLst>
            </a:custGeom>
            <a:solidFill>
              <a:srgbClr val="00002B"/>
            </a:solidFill>
            <a:ln w="6346" cap="flat">
              <a:noFill/>
              <a:prstDash val="solid"/>
              <a:miter/>
            </a:ln>
          </p:spPr>
          <p:txBody>
            <a:bodyPr rtlCol="0" anchor="ctr"/>
            <a:lstStyle/>
            <a:p>
              <a:endParaRPr lang="zh-CN" altLang="en-US"/>
            </a:p>
          </p:txBody>
        </p:sp>
        <p:sp>
          <p:nvSpPr>
            <p:cNvPr id="69" name="任意多边形 17"/>
            <p:cNvSpPr/>
            <p:nvPr/>
          </p:nvSpPr>
          <p:spPr>
            <a:xfrm>
              <a:off x="4937970" y="4501185"/>
              <a:ext cx="28772" cy="57545"/>
            </a:xfrm>
            <a:custGeom>
              <a:avLst/>
              <a:gdLst>
                <a:gd name="connsiteX0" fmla="*/ 25413 w 25412"/>
                <a:gd name="connsiteY0" fmla="*/ 25413 h 50825"/>
                <a:gd name="connsiteX1" fmla="*/ 12706 w 25412"/>
                <a:gd name="connsiteY1" fmla="*/ 50825 h 50825"/>
                <a:gd name="connsiteX2" fmla="*/ 0 w 25412"/>
                <a:gd name="connsiteY2" fmla="*/ 25413 h 50825"/>
                <a:gd name="connsiteX3" fmla="*/ 12706 w 25412"/>
                <a:gd name="connsiteY3" fmla="*/ 0 h 50825"/>
                <a:gd name="connsiteX4" fmla="*/ 25413 w 25412"/>
                <a:gd name="connsiteY4" fmla="*/ 25413 h 50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2" h="50825">
                  <a:moveTo>
                    <a:pt x="25413" y="25413"/>
                  </a:moveTo>
                  <a:cubicBezTo>
                    <a:pt x="25413" y="39448"/>
                    <a:pt x="19724" y="50825"/>
                    <a:pt x="12706" y="50825"/>
                  </a:cubicBezTo>
                  <a:cubicBezTo>
                    <a:pt x="5689" y="50825"/>
                    <a:pt x="0" y="39448"/>
                    <a:pt x="0" y="25413"/>
                  </a:cubicBezTo>
                  <a:cubicBezTo>
                    <a:pt x="0" y="11378"/>
                    <a:pt x="5689" y="0"/>
                    <a:pt x="12706" y="0"/>
                  </a:cubicBezTo>
                  <a:cubicBezTo>
                    <a:pt x="19724" y="0"/>
                    <a:pt x="25413" y="11378"/>
                    <a:pt x="25413" y="25413"/>
                  </a:cubicBezTo>
                  <a:close/>
                </a:path>
              </a:pathLst>
            </a:custGeom>
            <a:solidFill>
              <a:srgbClr val="00002B"/>
            </a:solidFill>
            <a:ln w="6346" cap="flat">
              <a:noFill/>
              <a:prstDash val="solid"/>
              <a:miter/>
            </a:ln>
          </p:spPr>
          <p:txBody>
            <a:bodyPr rtlCol="0" anchor="ctr"/>
            <a:lstStyle/>
            <a:p>
              <a:endParaRPr lang="zh-CN" altLang="en-US"/>
            </a:p>
          </p:txBody>
        </p:sp>
        <p:sp>
          <p:nvSpPr>
            <p:cNvPr id="70" name="任意多边形 18"/>
            <p:cNvSpPr/>
            <p:nvPr/>
          </p:nvSpPr>
          <p:spPr>
            <a:xfrm>
              <a:off x="4809355" y="4601890"/>
              <a:ext cx="156524" cy="64640"/>
            </a:xfrm>
            <a:custGeom>
              <a:avLst/>
              <a:gdLst>
                <a:gd name="connsiteX0" fmla="*/ -514 w 138245"/>
                <a:gd name="connsiteY0" fmla="*/ -210 h 57091"/>
                <a:gd name="connsiteX1" fmla="*/ 81924 w 138245"/>
                <a:gd name="connsiteY1" fmla="*/ 55596 h 57091"/>
                <a:gd name="connsiteX2" fmla="*/ 137731 w 138245"/>
                <a:gd name="connsiteY2" fmla="*/ -210 h 57091"/>
              </a:gdLst>
              <a:ahLst/>
              <a:cxnLst>
                <a:cxn ang="0">
                  <a:pos x="connsiteX0" y="connsiteY0"/>
                </a:cxn>
                <a:cxn ang="0">
                  <a:pos x="connsiteX1" y="connsiteY1"/>
                </a:cxn>
                <a:cxn ang="0">
                  <a:pos x="connsiteX2" y="connsiteY2"/>
                </a:cxn>
              </a:cxnLst>
              <a:rect l="l" t="t" r="r" b="b"/>
              <a:pathLst>
                <a:path w="138245" h="57091">
                  <a:moveTo>
                    <a:pt x="-514" y="-210"/>
                  </a:moveTo>
                  <a:cubicBezTo>
                    <a:pt x="6836" y="37966"/>
                    <a:pt x="43748" y="62953"/>
                    <a:pt x="81924" y="55596"/>
                  </a:cubicBezTo>
                  <a:cubicBezTo>
                    <a:pt x="110183" y="50152"/>
                    <a:pt x="132286" y="28055"/>
                    <a:pt x="137731" y="-210"/>
                  </a:cubicBezTo>
                  <a:close/>
                </a:path>
              </a:pathLst>
            </a:custGeom>
            <a:solidFill>
              <a:srgbClr val="E27AA5"/>
            </a:solidFill>
            <a:ln w="6346" cap="flat">
              <a:noFill/>
              <a:prstDash val="solid"/>
              <a:miter/>
            </a:ln>
          </p:spPr>
          <p:txBody>
            <a:bodyPr rtlCol="0" anchor="ctr"/>
            <a:lstStyle/>
            <a:p>
              <a:endParaRPr lang="zh-CN" altLang="en-US"/>
            </a:p>
          </p:txBody>
        </p:sp>
        <p:sp>
          <p:nvSpPr>
            <p:cNvPr id="71" name="任意多边形 19"/>
            <p:cNvSpPr/>
            <p:nvPr/>
          </p:nvSpPr>
          <p:spPr>
            <a:xfrm>
              <a:off x="4509837" y="4987374"/>
              <a:ext cx="724245" cy="307437"/>
            </a:xfrm>
            <a:custGeom>
              <a:avLst/>
              <a:gdLst>
                <a:gd name="connsiteX0" fmla="*/ 6214 w 639667"/>
                <a:gd name="connsiteY0" fmla="*/ -210 h 271534"/>
                <a:gd name="connsiteX1" fmla="*/ 632637 w 639667"/>
                <a:gd name="connsiteY1" fmla="*/ -210 h 271534"/>
                <a:gd name="connsiteX2" fmla="*/ 537657 w 639667"/>
                <a:gd name="connsiteY2" fmla="*/ 271325 h 271534"/>
                <a:gd name="connsiteX3" fmla="*/ 101194 w 639667"/>
                <a:gd name="connsiteY3" fmla="*/ 271325 h 271534"/>
                <a:gd name="connsiteX4" fmla="*/ 5897 w 639667"/>
                <a:gd name="connsiteY4" fmla="*/ -210 h 2715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9667" h="271534">
                  <a:moveTo>
                    <a:pt x="6214" y="-210"/>
                  </a:moveTo>
                  <a:cubicBezTo>
                    <a:pt x="295029" y="15101"/>
                    <a:pt x="632637" y="-210"/>
                    <a:pt x="632637" y="-210"/>
                  </a:cubicBezTo>
                  <a:cubicBezTo>
                    <a:pt x="632637" y="-210"/>
                    <a:pt x="676283" y="271325"/>
                    <a:pt x="537657" y="271325"/>
                  </a:cubicBezTo>
                  <a:lnTo>
                    <a:pt x="101194" y="271325"/>
                  </a:lnTo>
                  <a:cubicBezTo>
                    <a:pt x="-37432" y="271325"/>
                    <a:pt x="5897" y="-210"/>
                    <a:pt x="5897" y="-210"/>
                  </a:cubicBezTo>
                  <a:close/>
                </a:path>
              </a:pathLst>
            </a:custGeom>
            <a:solidFill>
              <a:srgbClr val="00002B"/>
            </a:solidFill>
            <a:ln w="6346" cap="flat">
              <a:noFill/>
              <a:prstDash val="solid"/>
              <a:miter/>
            </a:ln>
          </p:spPr>
          <p:txBody>
            <a:bodyPr rtlCol="0" anchor="ctr"/>
            <a:lstStyle/>
            <a:p>
              <a:endParaRPr lang="zh-CN" altLang="en-US"/>
            </a:p>
          </p:txBody>
        </p:sp>
        <p:sp>
          <p:nvSpPr>
            <p:cNvPr id="72" name="任意多边形 20"/>
            <p:cNvSpPr/>
            <p:nvPr/>
          </p:nvSpPr>
          <p:spPr>
            <a:xfrm>
              <a:off x="5524719" y="5246473"/>
              <a:ext cx="230304" cy="183920"/>
            </a:xfrm>
            <a:custGeom>
              <a:avLst/>
              <a:gdLst>
                <a:gd name="connsiteX0" fmla="*/ 27630 w 203409"/>
                <a:gd name="connsiteY0" fmla="*/ -210 h 162442"/>
                <a:gd name="connsiteX1" fmla="*/ 202787 w 203409"/>
                <a:gd name="connsiteY1" fmla="*/ 97057 h 162442"/>
                <a:gd name="connsiteX2" fmla="*/ -514 w 203409"/>
                <a:gd name="connsiteY2" fmla="*/ 161034 h 162442"/>
                <a:gd name="connsiteX3" fmla="*/ 27630 w 203409"/>
                <a:gd name="connsiteY3" fmla="*/ -210 h 162442"/>
              </a:gdLst>
              <a:ahLst/>
              <a:cxnLst>
                <a:cxn ang="0">
                  <a:pos x="connsiteX0" y="connsiteY0"/>
                </a:cxn>
                <a:cxn ang="0">
                  <a:pos x="connsiteX1" y="connsiteY1"/>
                </a:cxn>
                <a:cxn ang="0">
                  <a:pos x="connsiteX2" y="connsiteY2"/>
                </a:cxn>
                <a:cxn ang="0">
                  <a:pos x="connsiteX3" y="connsiteY3"/>
                </a:cxn>
              </a:cxnLst>
              <a:rect l="l" t="t" r="r" b="b"/>
              <a:pathLst>
                <a:path w="203409" h="162442">
                  <a:moveTo>
                    <a:pt x="27630" y="-210"/>
                  </a:moveTo>
                  <a:cubicBezTo>
                    <a:pt x="27630" y="-210"/>
                    <a:pt x="207933" y="20247"/>
                    <a:pt x="202787" y="97057"/>
                  </a:cubicBezTo>
                  <a:cubicBezTo>
                    <a:pt x="200246" y="176408"/>
                    <a:pt x="-514" y="161034"/>
                    <a:pt x="-514" y="161034"/>
                  </a:cubicBezTo>
                  <a:lnTo>
                    <a:pt x="27630" y="-210"/>
                  </a:lnTo>
                  <a:close/>
                </a:path>
              </a:pathLst>
            </a:custGeom>
            <a:solidFill>
              <a:srgbClr val="00002B"/>
            </a:solidFill>
            <a:ln w="6346" cap="flat">
              <a:noFill/>
              <a:prstDash val="solid"/>
              <a:miter/>
            </a:ln>
          </p:spPr>
          <p:txBody>
            <a:bodyPr rtlCol="0" anchor="ctr"/>
            <a:lstStyle/>
            <a:p>
              <a:endParaRPr lang="zh-CN" altLang="en-US"/>
            </a:p>
          </p:txBody>
        </p:sp>
        <p:sp>
          <p:nvSpPr>
            <p:cNvPr id="73" name="任意多边形 21"/>
            <p:cNvSpPr/>
            <p:nvPr/>
          </p:nvSpPr>
          <p:spPr>
            <a:xfrm>
              <a:off x="4100646" y="5006258"/>
              <a:ext cx="1488236" cy="437236"/>
            </a:xfrm>
            <a:custGeom>
              <a:avLst/>
              <a:gdLst>
                <a:gd name="connsiteX0" fmla="*/ 1313924 w 1314438"/>
                <a:gd name="connsiteY0" fmla="*/ 208966 h 386175"/>
                <a:gd name="connsiteX1" fmla="*/ 2820 w 1314438"/>
                <a:gd name="connsiteY1" fmla="*/ 90797 h 386175"/>
                <a:gd name="connsiteX2" fmla="*/ 1293403 w 1314438"/>
                <a:gd name="connsiteY2" fmla="*/ 385966 h 386175"/>
                <a:gd name="connsiteX3" fmla="*/ 1313924 w 1314438"/>
                <a:gd name="connsiteY3" fmla="*/ 208712 h 386175"/>
              </a:gdLst>
              <a:ahLst/>
              <a:cxnLst>
                <a:cxn ang="0">
                  <a:pos x="connsiteX0" y="connsiteY0"/>
                </a:cxn>
                <a:cxn ang="0">
                  <a:pos x="connsiteX1" y="connsiteY1"/>
                </a:cxn>
                <a:cxn ang="0">
                  <a:pos x="connsiteX2" y="connsiteY2"/>
                </a:cxn>
                <a:cxn ang="0">
                  <a:pos x="connsiteX3" y="connsiteY3"/>
                </a:cxn>
              </a:cxnLst>
              <a:rect l="l" t="t" r="r" b="b"/>
              <a:pathLst>
                <a:path w="1314438" h="386175">
                  <a:moveTo>
                    <a:pt x="1313924" y="208966"/>
                  </a:moveTo>
                  <a:cubicBezTo>
                    <a:pt x="1313924" y="208966"/>
                    <a:pt x="82361" y="-168603"/>
                    <a:pt x="2820" y="90797"/>
                  </a:cubicBezTo>
                  <a:cubicBezTo>
                    <a:pt x="-76722" y="347847"/>
                    <a:pt x="1293403" y="385966"/>
                    <a:pt x="1293403" y="385966"/>
                  </a:cubicBezTo>
                  <a:lnTo>
                    <a:pt x="1313924" y="208712"/>
                  </a:lnTo>
                  <a:close/>
                </a:path>
              </a:pathLst>
            </a:custGeom>
            <a:solidFill>
              <a:srgbClr val="1E2160"/>
            </a:solidFill>
            <a:ln w="6346" cap="flat">
              <a:noFill/>
              <a:prstDash val="solid"/>
              <a:miter/>
            </a:ln>
          </p:spPr>
          <p:txBody>
            <a:bodyPr rtlCol="0" anchor="ctr"/>
            <a:lstStyle/>
            <a:p>
              <a:endParaRPr lang="zh-CN" altLang="en-US"/>
            </a:p>
          </p:txBody>
        </p:sp>
        <p:sp>
          <p:nvSpPr>
            <p:cNvPr id="74" name="任意多边形 22"/>
            <p:cNvSpPr/>
            <p:nvPr/>
          </p:nvSpPr>
          <p:spPr>
            <a:xfrm>
              <a:off x="4002665" y="5286755"/>
              <a:ext cx="235837" cy="184637"/>
            </a:xfrm>
            <a:custGeom>
              <a:avLst/>
              <a:gdLst>
                <a:gd name="connsiteX0" fmla="*/ 169282 w 208296"/>
                <a:gd name="connsiteY0" fmla="*/ -210 h 163075"/>
                <a:gd name="connsiteX1" fmla="*/ -94 w 208296"/>
                <a:gd name="connsiteY1" fmla="*/ 109382 h 163075"/>
                <a:gd name="connsiteX2" fmla="*/ 207782 w 208296"/>
                <a:gd name="connsiteY2" fmla="*/ 157857 h 163075"/>
                <a:gd name="connsiteX3" fmla="*/ 169282 w 208296"/>
                <a:gd name="connsiteY3" fmla="*/ -210 h 163075"/>
              </a:gdLst>
              <a:ahLst/>
              <a:cxnLst>
                <a:cxn ang="0">
                  <a:pos x="connsiteX0" y="connsiteY0"/>
                </a:cxn>
                <a:cxn ang="0">
                  <a:pos x="connsiteX1" y="connsiteY1"/>
                </a:cxn>
                <a:cxn ang="0">
                  <a:pos x="connsiteX2" y="connsiteY2"/>
                </a:cxn>
                <a:cxn ang="0">
                  <a:pos x="connsiteX3" y="connsiteY3"/>
                </a:cxn>
              </a:cxnLst>
              <a:rect l="l" t="t" r="r" b="b"/>
              <a:pathLst>
                <a:path w="208296" h="163075">
                  <a:moveTo>
                    <a:pt x="169282" y="-210"/>
                  </a:moveTo>
                  <a:cubicBezTo>
                    <a:pt x="169282" y="-210"/>
                    <a:pt x="-10322" y="32890"/>
                    <a:pt x="-94" y="109382"/>
                  </a:cubicBezTo>
                  <a:cubicBezTo>
                    <a:pt x="10135" y="185874"/>
                    <a:pt x="207782" y="157857"/>
                    <a:pt x="207782" y="157857"/>
                  </a:cubicBezTo>
                  <a:lnTo>
                    <a:pt x="169282" y="-210"/>
                  </a:lnTo>
                  <a:close/>
                </a:path>
              </a:pathLst>
            </a:custGeom>
            <a:solidFill>
              <a:srgbClr val="00002B"/>
            </a:solidFill>
            <a:ln w="6346" cap="flat">
              <a:noFill/>
              <a:prstDash val="solid"/>
              <a:miter/>
            </a:ln>
          </p:spPr>
          <p:txBody>
            <a:bodyPr rtlCol="0" anchor="ctr"/>
            <a:lstStyle/>
            <a:p>
              <a:endParaRPr lang="zh-CN" altLang="en-US"/>
            </a:p>
          </p:txBody>
        </p:sp>
        <p:sp>
          <p:nvSpPr>
            <p:cNvPr id="75" name="任意多边形 23"/>
            <p:cNvSpPr/>
            <p:nvPr/>
          </p:nvSpPr>
          <p:spPr>
            <a:xfrm>
              <a:off x="4163334" y="4959760"/>
              <a:ext cx="1475212" cy="524448"/>
            </a:xfrm>
            <a:custGeom>
              <a:avLst/>
              <a:gdLst>
                <a:gd name="connsiteX0" fmla="*/ -514 w 1302935"/>
                <a:gd name="connsiteY0" fmla="*/ 288407 h 463202"/>
                <a:gd name="connsiteX1" fmla="*/ 1297439 w 1302935"/>
                <a:gd name="connsiteY1" fmla="*/ 75449 h 463202"/>
                <a:gd name="connsiteX2" fmla="*/ 30298 w 1302935"/>
                <a:gd name="connsiteY2" fmla="*/ 462992 h 463202"/>
                <a:gd name="connsiteX3" fmla="*/ -514 w 1302935"/>
                <a:gd name="connsiteY3" fmla="*/ 288535 h 463202"/>
              </a:gdLst>
              <a:ahLst/>
              <a:cxnLst>
                <a:cxn ang="0">
                  <a:pos x="connsiteX0" y="connsiteY0"/>
                </a:cxn>
                <a:cxn ang="0">
                  <a:pos x="connsiteX1" y="connsiteY1"/>
                </a:cxn>
                <a:cxn ang="0">
                  <a:pos x="connsiteX2" y="connsiteY2"/>
                </a:cxn>
                <a:cxn ang="0">
                  <a:pos x="connsiteX3" y="connsiteY3"/>
                </a:cxn>
              </a:cxnLst>
              <a:rect l="l" t="t" r="r" b="b"/>
              <a:pathLst>
                <a:path w="1302935" h="463202">
                  <a:moveTo>
                    <a:pt x="-514" y="288407"/>
                  </a:moveTo>
                  <a:cubicBezTo>
                    <a:pt x="-514" y="288407"/>
                    <a:pt x="1197376" y="-178551"/>
                    <a:pt x="1297439" y="75449"/>
                  </a:cubicBezTo>
                  <a:cubicBezTo>
                    <a:pt x="1394896" y="326908"/>
                    <a:pt x="30298" y="462992"/>
                    <a:pt x="30298" y="462992"/>
                  </a:cubicBezTo>
                  <a:lnTo>
                    <a:pt x="-514" y="288535"/>
                  </a:lnTo>
                  <a:close/>
                </a:path>
              </a:pathLst>
            </a:custGeom>
            <a:solidFill>
              <a:srgbClr val="2A3072"/>
            </a:solidFill>
            <a:ln w="6346" cap="flat">
              <a:noFill/>
              <a:prstDash val="solid"/>
              <a:miter/>
            </a:ln>
          </p:spPr>
          <p:txBody>
            <a:bodyPr rtlCol="0" anchor="ctr"/>
            <a:lstStyle/>
            <a:p>
              <a:endParaRPr lang="zh-CN" altLang="en-US"/>
            </a:p>
          </p:txBody>
        </p:sp>
        <p:sp>
          <p:nvSpPr>
            <p:cNvPr id="76" name="任意多边形 24"/>
            <p:cNvSpPr/>
            <p:nvPr/>
          </p:nvSpPr>
          <p:spPr>
            <a:xfrm>
              <a:off x="4197069" y="4159220"/>
              <a:ext cx="334881" cy="457055"/>
            </a:xfrm>
            <a:custGeom>
              <a:avLst/>
              <a:gdLst>
                <a:gd name="connsiteX0" fmla="*/ 262507 w 295773"/>
                <a:gd name="connsiteY0" fmla="*/ -210 h 403680"/>
                <a:gd name="connsiteX1" fmla="*/ -514 w 295773"/>
                <a:gd name="connsiteY1" fmla="*/ 206522 h 403680"/>
                <a:gd name="connsiteX2" fmla="*/ 151962 w 295773"/>
                <a:gd name="connsiteY2" fmla="*/ 403470 h 403680"/>
                <a:gd name="connsiteX3" fmla="*/ 290969 w 295773"/>
                <a:gd name="connsiteY3" fmla="*/ 272468 h 403680"/>
                <a:gd name="connsiteX4" fmla="*/ 262507 w 295773"/>
                <a:gd name="connsiteY4" fmla="*/ -210 h 403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773" h="403680">
                  <a:moveTo>
                    <a:pt x="262507" y="-210"/>
                  </a:moveTo>
                  <a:cubicBezTo>
                    <a:pt x="262507" y="-210"/>
                    <a:pt x="113843" y="47693"/>
                    <a:pt x="-514" y="206522"/>
                  </a:cubicBezTo>
                  <a:lnTo>
                    <a:pt x="151962" y="403470"/>
                  </a:lnTo>
                  <a:cubicBezTo>
                    <a:pt x="151962" y="403470"/>
                    <a:pt x="278326" y="317766"/>
                    <a:pt x="290969" y="272468"/>
                  </a:cubicBezTo>
                  <a:cubicBezTo>
                    <a:pt x="309393" y="206395"/>
                    <a:pt x="262507" y="-210"/>
                    <a:pt x="262507" y="-210"/>
                  </a:cubicBezTo>
                  <a:close/>
                </a:path>
              </a:pathLst>
            </a:custGeom>
            <a:solidFill>
              <a:srgbClr val="BE5ED3"/>
            </a:solidFill>
            <a:ln w="6346" cap="flat">
              <a:noFill/>
              <a:prstDash val="solid"/>
              <a:miter/>
            </a:ln>
          </p:spPr>
          <p:txBody>
            <a:bodyPr rtlCol="0" anchor="ctr"/>
            <a:lstStyle/>
            <a:p>
              <a:endParaRPr lang="zh-CN" altLang="en-US"/>
            </a:p>
          </p:txBody>
        </p:sp>
        <p:sp>
          <p:nvSpPr>
            <p:cNvPr id="77" name="任意多边形 25"/>
            <p:cNvSpPr/>
            <p:nvPr/>
          </p:nvSpPr>
          <p:spPr>
            <a:xfrm>
              <a:off x="5168201" y="4116061"/>
              <a:ext cx="316452" cy="449862"/>
            </a:xfrm>
            <a:custGeom>
              <a:avLst/>
              <a:gdLst>
                <a:gd name="connsiteX0" fmla="*/ 30827 w 279496"/>
                <a:gd name="connsiteY0" fmla="*/ -210 h 397327"/>
                <a:gd name="connsiteX1" fmla="*/ 278982 w 279496"/>
                <a:gd name="connsiteY1" fmla="*/ 203092 h 397327"/>
                <a:gd name="connsiteX2" fmla="*/ 134892 w 279496"/>
                <a:gd name="connsiteY2" fmla="*/ 397117 h 397327"/>
                <a:gd name="connsiteX3" fmla="*/ 3508 w 279496"/>
                <a:gd name="connsiteY3" fmla="*/ 268148 h 397327"/>
                <a:gd name="connsiteX4" fmla="*/ 30827 w 279496"/>
                <a:gd name="connsiteY4" fmla="*/ -210 h 3973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496" h="397327">
                  <a:moveTo>
                    <a:pt x="30827" y="-210"/>
                  </a:moveTo>
                  <a:cubicBezTo>
                    <a:pt x="30827" y="-210"/>
                    <a:pt x="161575" y="21899"/>
                    <a:pt x="278982" y="203092"/>
                  </a:cubicBezTo>
                  <a:lnTo>
                    <a:pt x="134892" y="397117"/>
                  </a:lnTo>
                  <a:cubicBezTo>
                    <a:pt x="134892" y="397117"/>
                    <a:pt x="15452" y="312747"/>
                    <a:pt x="3508" y="268148"/>
                  </a:cubicBezTo>
                  <a:cubicBezTo>
                    <a:pt x="-13899" y="203155"/>
                    <a:pt x="30827" y="-210"/>
                    <a:pt x="30827" y="-210"/>
                  </a:cubicBezTo>
                  <a:close/>
                </a:path>
              </a:pathLst>
            </a:custGeom>
            <a:solidFill>
              <a:srgbClr val="BE5ED3"/>
            </a:solidFill>
            <a:ln w="6346" cap="flat">
              <a:noFill/>
              <a:prstDash val="solid"/>
              <a:miter/>
            </a:ln>
          </p:spPr>
          <p:txBody>
            <a:bodyPr rtlCol="0" anchor="ctr"/>
            <a:lstStyle/>
            <a:p>
              <a:endParaRPr lang="zh-CN" altLang="en-US"/>
            </a:p>
          </p:txBody>
        </p:sp>
        <p:sp>
          <p:nvSpPr>
            <p:cNvPr id="78" name="任意多边形 26"/>
            <p:cNvSpPr/>
            <p:nvPr/>
          </p:nvSpPr>
          <p:spPr>
            <a:xfrm>
              <a:off x="3207781" y="3560975"/>
              <a:ext cx="1486066" cy="1759003"/>
            </a:xfrm>
            <a:custGeom>
              <a:avLst/>
              <a:gdLst>
                <a:gd name="connsiteX0" fmla="*/ 933471 w 1312521"/>
                <a:gd name="connsiteY0" fmla="*/ 872704 h 1553585"/>
                <a:gd name="connsiteX1" fmla="*/ 1030738 w 1312521"/>
                <a:gd name="connsiteY1" fmla="*/ 1006121 h 1553585"/>
                <a:gd name="connsiteX2" fmla="*/ 1002848 w 1312521"/>
                <a:gd name="connsiteY2" fmla="*/ 1177656 h 1553585"/>
                <a:gd name="connsiteX3" fmla="*/ 831211 w 1312521"/>
                <a:gd name="connsiteY3" fmla="*/ 1152962 h 1553585"/>
                <a:gd name="connsiteX4" fmla="*/ 830677 w 1312521"/>
                <a:gd name="connsiteY4" fmla="*/ 1152244 h 1553585"/>
                <a:gd name="connsiteX5" fmla="*/ 674897 w 1312521"/>
                <a:gd name="connsiteY5" fmla="*/ 940874 h 1553585"/>
                <a:gd name="connsiteX6" fmla="*/ 674008 w 1312521"/>
                <a:gd name="connsiteY6" fmla="*/ 935220 h 1553585"/>
                <a:gd name="connsiteX7" fmla="*/ 669942 w 1312521"/>
                <a:gd name="connsiteY7" fmla="*/ 931217 h 1553585"/>
                <a:gd name="connsiteX8" fmla="*/ 695354 w 1312521"/>
                <a:gd name="connsiteY8" fmla="*/ 758792 h 1553585"/>
                <a:gd name="connsiteX9" fmla="*/ 761046 w 1312521"/>
                <a:gd name="connsiteY9" fmla="*/ 359495 h 1553585"/>
                <a:gd name="connsiteX10" fmla="*/ 364075 w 1312521"/>
                <a:gd name="connsiteY10" fmla="*/ 301001 h 1553585"/>
                <a:gd name="connsiteX11" fmla="*/ 362321 w 1312521"/>
                <a:gd name="connsiteY11" fmla="*/ 302316 h 1553585"/>
                <a:gd name="connsiteX12" fmla="*/ 248727 w 1312521"/>
                <a:gd name="connsiteY12" fmla="*/ 557015 h 1553585"/>
                <a:gd name="connsiteX13" fmla="*/ 137946 w 1312521"/>
                <a:gd name="connsiteY13" fmla="*/ 696670 h 1553585"/>
                <a:gd name="connsiteX14" fmla="*/ 136910 w 1312521"/>
                <a:gd name="connsiteY14" fmla="*/ 696785 h 1553585"/>
                <a:gd name="connsiteX15" fmla="*/ 2668 w 1312521"/>
                <a:gd name="connsiteY15" fmla="*/ 586557 h 1553585"/>
                <a:gd name="connsiteX16" fmla="*/ 216389 w 1312521"/>
                <a:gd name="connsiteY16" fmla="*/ 102509 h 1553585"/>
                <a:gd name="connsiteX17" fmla="*/ 960282 w 1312521"/>
                <a:gd name="connsiteY17" fmla="*/ 215786 h 1553585"/>
                <a:gd name="connsiteX18" fmla="*/ 933471 w 1312521"/>
                <a:gd name="connsiteY18" fmla="*/ 872704 h 1553585"/>
                <a:gd name="connsiteX19" fmla="*/ 1259071 w 1312521"/>
                <a:gd name="connsiteY19" fmla="*/ 1318824 h 1553585"/>
                <a:gd name="connsiteX20" fmla="*/ 1287153 w 1312521"/>
                <a:gd name="connsiteY20" fmla="*/ 1357388 h 1553585"/>
                <a:gd name="connsiteX21" fmla="*/ 1259199 w 1312521"/>
                <a:gd name="connsiteY21" fmla="*/ 1528923 h 1553585"/>
                <a:gd name="connsiteX22" fmla="*/ 1087644 w 1312521"/>
                <a:gd name="connsiteY22" fmla="*/ 1504260 h 1553585"/>
                <a:gd name="connsiteX23" fmla="*/ 1087091 w 1312521"/>
                <a:gd name="connsiteY23" fmla="*/ 1503511 h 1553585"/>
                <a:gd name="connsiteX24" fmla="*/ 1061678 w 1312521"/>
                <a:gd name="connsiteY24" fmla="*/ 1465391 h 1553585"/>
                <a:gd name="connsiteX25" fmla="*/ 1087091 w 1312521"/>
                <a:gd name="connsiteY25" fmla="*/ 1292967 h 1553585"/>
                <a:gd name="connsiteX26" fmla="*/ 1259199 w 1312521"/>
                <a:gd name="connsiteY26" fmla="*/ 1318379 h 1553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312521" h="1553585">
                  <a:moveTo>
                    <a:pt x="933471" y="872704"/>
                  </a:moveTo>
                  <a:lnTo>
                    <a:pt x="1030738" y="1006121"/>
                  </a:lnTo>
                  <a:cubicBezTo>
                    <a:pt x="1071971" y="1062410"/>
                    <a:pt x="1061551" y="1137187"/>
                    <a:pt x="1002848" y="1177656"/>
                  </a:cubicBezTo>
                  <a:cubicBezTo>
                    <a:pt x="948630" y="1218234"/>
                    <a:pt x="871788" y="1207179"/>
                    <a:pt x="831211" y="1152962"/>
                  </a:cubicBezTo>
                  <a:cubicBezTo>
                    <a:pt x="831033" y="1152720"/>
                    <a:pt x="830855" y="1152485"/>
                    <a:pt x="830677" y="1152244"/>
                  </a:cubicBezTo>
                  <a:lnTo>
                    <a:pt x="674897" y="940874"/>
                  </a:lnTo>
                  <a:cubicBezTo>
                    <a:pt x="673246" y="937633"/>
                    <a:pt x="676486" y="935982"/>
                    <a:pt x="674008" y="935220"/>
                  </a:cubicBezTo>
                  <a:cubicBezTo>
                    <a:pt x="671530" y="934457"/>
                    <a:pt x="671594" y="934457"/>
                    <a:pt x="669942" y="931217"/>
                  </a:cubicBezTo>
                  <a:cubicBezTo>
                    <a:pt x="630362" y="878168"/>
                    <a:pt x="642369" y="798499"/>
                    <a:pt x="695354" y="758792"/>
                  </a:cubicBezTo>
                  <a:cubicBezTo>
                    <a:pt x="824769" y="665400"/>
                    <a:pt x="855010" y="486495"/>
                    <a:pt x="761046" y="359495"/>
                  </a:cubicBezTo>
                  <a:cubicBezTo>
                    <a:pt x="667578" y="233721"/>
                    <a:pt x="489849" y="207534"/>
                    <a:pt x="364075" y="301001"/>
                  </a:cubicBezTo>
                  <a:cubicBezTo>
                    <a:pt x="363490" y="301439"/>
                    <a:pt x="362906" y="301878"/>
                    <a:pt x="362321" y="302316"/>
                  </a:cubicBezTo>
                  <a:cubicBezTo>
                    <a:pt x="281636" y="360797"/>
                    <a:pt x="238326" y="457912"/>
                    <a:pt x="248727" y="557015"/>
                  </a:cubicBezTo>
                  <a:cubicBezTo>
                    <a:pt x="256700" y="626169"/>
                    <a:pt x="207101" y="688697"/>
                    <a:pt x="137946" y="696670"/>
                  </a:cubicBezTo>
                  <a:cubicBezTo>
                    <a:pt x="137603" y="696708"/>
                    <a:pt x="137254" y="696747"/>
                    <a:pt x="136910" y="696785"/>
                  </a:cubicBezTo>
                  <a:cubicBezTo>
                    <a:pt x="68106" y="701741"/>
                    <a:pt x="9847" y="656252"/>
                    <a:pt x="2668" y="586557"/>
                  </a:cubicBezTo>
                  <a:cubicBezTo>
                    <a:pt x="-18056" y="398554"/>
                    <a:pt x="63493" y="213855"/>
                    <a:pt x="216389" y="102509"/>
                  </a:cubicBezTo>
                  <a:cubicBezTo>
                    <a:pt x="453375" y="-70456"/>
                    <a:pt x="785519" y="-19878"/>
                    <a:pt x="960282" y="215786"/>
                  </a:cubicBezTo>
                  <a:cubicBezTo>
                    <a:pt x="1106405" y="415975"/>
                    <a:pt x="1089251" y="688017"/>
                    <a:pt x="933471" y="872704"/>
                  </a:cubicBezTo>
                  <a:close/>
                  <a:moveTo>
                    <a:pt x="1259071" y="1318824"/>
                  </a:moveTo>
                  <a:lnTo>
                    <a:pt x="1287153" y="1357388"/>
                  </a:lnTo>
                  <a:cubicBezTo>
                    <a:pt x="1328321" y="1413677"/>
                    <a:pt x="1317902" y="1488454"/>
                    <a:pt x="1259199" y="1528923"/>
                  </a:cubicBezTo>
                  <a:cubicBezTo>
                    <a:pt x="1205012" y="1569488"/>
                    <a:pt x="1128209" y="1558440"/>
                    <a:pt x="1087644" y="1504260"/>
                  </a:cubicBezTo>
                  <a:cubicBezTo>
                    <a:pt x="1087460" y="1504013"/>
                    <a:pt x="1087275" y="1503758"/>
                    <a:pt x="1087091" y="1503511"/>
                  </a:cubicBezTo>
                  <a:lnTo>
                    <a:pt x="1061678" y="1465391"/>
                  </a:lnTo>
                  <a:cubicBezTo>
                    <a:pt x="1019684" y="1411517"/>
                    <a:pt x="1034106" y="1332610"/>
                    <a:pt x="1087091" y="1292967"/>
                  </a:cubicBezTo>
                  <a:cubicBezTo>
                    <a:pt x="1141671" y="1252592"/>
                    <a:pt x="1218621" y="1263958"/>
                    <a:pt x="1259199" y="1318379"/>
                  </a:cubicBezTo>
                  <a:close/>
                </a:path>
              </a:pathLst>
            </a:custGeom>
            <a:solidFill>
              <a:srgbClr val="FFC545"/>
            </a:solidFill>
            <a:ln w="6346" cap="flat">
              <a:noFill/>
              <a:prstDash val="solid"/>
              <a:miter/>
            </a:ln>
          </p:spPr>
          <p:txBody>
            <a:bodyPr rtlCol="0" anchor="ctr"/>
            <a:lstStyle/>
            <a:p>
              <a:endParaRPr lang="zh-CN" altLang="en-US"/>
            </a:p>
          </p:txBody>
        </p:sp>
        <p:sp>
          <p:nvSpPr>
            <p:cNvPr id="85" name="任意多边形 27"/>
            <p:cNvSpPr/>
            <p:nvPr/>
          </p:nvSpPr>
          <p:spPr>
            <a:xfrm>
              <a:off x="6164723" y="1962102"/>
              <a:ext cx="703194" cy="564027"/>
            </a:xfrm>
            <a:custGeom>
              <a:avLst/>
              <a:gdLst>
                <a:gd name="connsiteX0" fmla="*/ 577794 w 621074"/>
                <a:gd name="connsiteY0" fmla="*/ 416455 h 498159"/>
                <a:gd name="connsiteX1" fmla="*/ 538976 w 621074"/>
                <a:gd name="connsiteY1" fmla="*/ 192061 h 498159"/>
                <a:gd name="connsiteX2" fmla="*/ 398317 w 621074"/>
                <a:gd name="connsiteY2" fmla="*/ 31135 h 498159"/>
                <a:gd name="connsiteX3" fmla="*/ 10265 w 621074"/>
                <a:gd name="connsiteY3" fmla="*/ 121159 h 498159"/>
                <a:gd name="connsiteX4" fmla="*/ 38156 w 621074"/>
                <a:gd name="connsiteY4" fmla="*/ 265504 h 498159"/>
                <a:gd name="connsiteX5" fmla="*/ 65983 w 621074"/>
                <a:gd name="connsiteY5" fmla="*/ 440152 h 498159"/>
                <a:gd name="connsiteX6" fmla="*/ 577794 w 621074"/>
                <a:gd name="connsiteY6" fmla="*/ 416455 h 498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1074" h="498159">
                  <a:moveTo>
                    <a:pt x="577794" y="416455"/>
                  </a:moveTo>
                  <a:cubicBezTo>
                    <a:pt x="667819" y="254576"/>
                    <a:pt x="596536" y="161629"/>
                    <a:pt x="538976" y="192061"/>
                  </a:cubicBezTo>
                  <a:cubicBezTo>
                    <a:pt x="538976" y="192061"/>
                    <a:pt x="530399" y="91617"/>
                    <a:pt x="398317" y="31135"/>
                  </a:cubicBezTo>
                  <a:cubicBezTo>
                    <a:pt x="245841" y="-38750"/>
                    <a:pt x="48893" y="15633"/>
                    <a:pt x="10265" y="121159"/>
                  </a:cubicBezTo>
                  <a:cubicBezTo>
                    <a:pt x="-25186" y="218554"/>
                    <a:pt x="38156" y="265504"/>
                    <a:pt x="38156" y="265504"/>
                  </a:cubicBezTo>
                  <a:cubicBezTo>
                    <a:pt x="38156" y="265504"/>
                    <a:pt x="-1043" y="335388"/>
                    <a:pt x="65983" y="440152"/>
                  </a:cubicBezTo>
                  <a:cubicBezTo>
                    <a:pt x="133009" y="544916"/>
                    <a:pt x="537515" y="488945"/>
                    <a:pt x="577794" y="416455"/>
                  </a:cubicBezTo>
                  <a:close/>
                </a:path>
              </a:pathLst>
            </a:custGeom>
            <a:solidFill>
              <a:srgbClr val="981D04"/>
            </a:solidFill>
            <a:ln w="6346" cap="flat">
              <a:noFill/>
              <a:prstDash val="solid"/>
              <a:miter/>
            </a:ln>
          </p:spPr>
          <p:txBody>
            <a:bodyPr rtlCol="0" anchor="ctr"/>
            <a:lstStyle/>
            <a:p>
              <a:endParaRPr lang="zh-CN" altLang="en-US"/>
            </a:p>
          </p:txBody>
        </p:sp>
        <p:sp>
          <p:nvSpPr>
            <p:cNvPr id="86" name="任意多边形 28"/>
            <p:cNvSpPr/>
            <p:nvPr/>
          </p:nvSpPr>
          <p:spPr>
            <a:xfrm>
              <a:off x="6390997" y="2695691"/>
              <a:ext cx="273341" cy="276362"/>
            </a:xfrm>
            <a:custGeom>
              <a:avLst/>
              <a:gdLst>
                <a:gd name="connsiteX0" fmla="*/ 120196 w 241420"/>
                <a:gd name="connsiteY0" fmla="*/ 243879 h 244088"/>
                <a:gd name="connsiteX1" fmla="*/ 120196 w 241420"/>
                <a:gd name="connsiteY1" fmla="*/ 243879 h 244088"/>
                <a:gd name="connsiteX2" fmla="*/ -514 w 241420"/>
                <a:gd name="connsiteY2" fmla="*/ 160017 h 244088"/>
                <a:gd name="connsiteX3" fmla="*/ -514 w 241420"/>
                <a:gd name="connsiteY3" fmla="*/ -210 h 244088"/>
                <a:gd name="connsiteX4" fmla="*/ 240906 w 241420"/>
                <a:gd name="connsiteY4" fmla="*/ -210 h 244088"/>
                <a:gd name="connsiteX5" fmla="*/ 240906 w 241420"/>
                <a:gd name="connsiteY5" fmla="*/ 160335 h 244088"/>
                <a:gd name="connsiteX6" fmla="*/ 120958 w 241420"/>
                <a:gd name="connsiteY6" fmla="*/ 243752 h 244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20" h="244088">
                  <a:moveTo>
                    <a:pt x="120196" y="243879"/>
                  </a:moveTo>
                  <a:lnTo>
                    <a:pt x="120196" y="243879"/>
                  </a:lnTo>
                  <a:cubicBezTo>
                    <a:pt x="53551" y="243879"/>
                    <a:pt x="-514" y="206332"/>
                    <a:pt x="-514" y="160017"/>
                  </a:cubicBezTo>
                  <a:lnTo>
                    <a:pt x="-514" y="-210"/>
                  </a:lnTo>
                  <a:lnTo>
                    <a:pt x="240906" y="-210"/>
                  </a:lnTo>
                  <a:lnTo>
                    <a:pt x="240906" y="160335"/>
                  </a:lnTo>
                  <a:cubicBezTo>
                    <a:pt x="240906" y="206395"/>
                    <a:pt x="187222" y="243752"/>
                    <a:pt x="120958" y="243752"/>
                  </a:cubicBezTo>
                  <a:close/>
                </a:path>
              </a:pathLst>
            </a:custGeom>
            <a:solidFill>
              <a:srgbClr val="FF93B1"/>
            </a:solidFill>
            <a:ln w="6346" cap="flat">
              <a:noFill/>
              <a:prstDash val="solid"/>
              <a:miter/>
            </a:ln>
          </p:spPr>
          <p:txBody>
            <a:bodyPr rtlCol="0" anchor="ctr"/>
            <a:lstStyle/>
            <a:p>
              <a:endParaRPr lang="zh-CN" altLang="en-US"/>
            </a:p>
          </p:txBody>
        </p:sp>
        <p:sp>
          <p:nvSpPr>
            <p:cNvPr id="87" name="任意多边形 29"/>
            <p:cNvSpPr/>
            <p:nvPr/>
          </p:nvSpPr>
          <p:spPr>
            <a:xfrm>
              <a:off x="6190954" y="2434905"/>
              <a:ext cx="140645" cy="163868"/>
            </a:xfrm>
            <a:custGeom>
              <a:avLst/>
              <a:gdLst>
                <a:gd name="connsiteX0" fmla="*/ 89827 w 124220"/>
                <a:gd name="connsiteY0" fmla="*/ 32284 h 144731"/>
                <a:gd name="connsiteX1" fmla="*/ -514 w 124220"/>
                <a:gd name="connsiteY1" fmla="*/ 54139 h 144731"/>
                <a:gd name="connsiteX2" fmla="*/ 109904 w 124220"/>
                <a:gd name="connsiteY2" fmla="*/ 127518 h 144731"/>
                <a:gd name="connsiteX3" fmla="*/ 89827 w 124220"/>
                <a:gd name="connsiteY3" fmla="*/ 32221 h 144731"/>
              </a:gdLst>
              <a:ahLst/>
              <a:cxnLst>
                <a:cxn ang="0">
                  <a:pos x="connsiteX0" y="connsiteY0"/>
                </a:cxn>
                <a:cxn ang="0">
                  <a:pos x="connsiteX1" y="connsiteY1"/>
                </a:cxn>
                <a:cxn ang="0">
                  <a:pos x="connsiteX2" y="connsiteY2"/>
                </a:cxn>
                <a:cxn ang="0">
                  <a:pos x="connsiteX3" y="connsiteY3"/>
                </a:cxn>
              </a:cxnLst>
              <a:rect l="l" t="t" r="r" b="b"/>
              <a:pathLst>
                <a:path w="124220" h="144731">
                  <a:moveTo>
                    <a:pt x="89827" y="32284"/>
                  </a:moveTo>
                  <a:cubicBezTo>
                    <a:pt x="47960" y="-30739"/>
                    <a:pt x="-514" y="9730"/>
                    <a:pt x="-514" y="54139"/>
                  </a:cubicBezTo>
                  <a:cubicBezTo>
                    <a:pt x="-514" y="118306"/>
                    <a:pt x="69752" y="173579"/>
                    <a:pt x="109904" y="127518"/>
                  </a:cubicBezTo>
                  <a:cubicBezTo>
                    <a:pt x="150056" y="81458"/>
                    <a:pt x="89827" y="32221"/>
                    <a:pt x="89827" y="32221"/>
                  </a:cubicBezTo>
                  <a:close/>
                </a:path>
              </a:pathLst>
            </a:custGeom>
            <a:solidFill>
              <a:srgbClr val="FED0D6"/>
            </a:solidFill>
            <a:ln w="6346" cap="flat">
              <a:noFill/>
              <a:prstDash val="solid"/>
              <a:miter/>
            </a:ln>
          </p:spPr>
          <p:txBody>
            <a:bodyPr rtlCol="0" anchor="ctr"/>
            <a:lstStyle/>
            <a:p>
              <a:endParaRPr lang="zh-CN" altLang="en-US"/>
            </a:p>
          </p:txBody>
        </p:sp>
        <p:sp>
          <p:nvSpPr>
            <p:cNvPr id="88" name="任意多边形 30"/>
            <p:cNvSpPr/>
            <p:nvPr/>
          </p:nvSpPr>
          <p:spPr>
            <a:xfrm>
              <a:off x="6727091" y="2434905"/>
              <a:ext cx="140816" cy="163868"/>
            </a:xfrm>
            <a:custGeom>
              <a:avLst/>
              <a:gdLst>
                <a:gd name="connsiteX0" fmla="*/ 33579 w 124371"/>
                <a:gd name="connsiteY0" fmla="*/ 32284 h 144731"/>
                <a:gd name="connsiteX1" fmla="*/ 123857 w 124371"/>
                <a:gd name="connsiteY1" fmla="*/ 54139 h 144731"/>
                <a:gd name="connsiteX2" fmla="*/ 13439 w 124371"/>
                <a:gd name="connsiteY2" fmla="*/ 127518 h 144731"/>
                <a:gd name="connsiteX3" fmla="*/ 33579 w 124371"/>
                <a:gd name="connsiteY3" fmla="*/ 32221 h 144731"/>
              </a:gdLst>
              <a:ahLst/>
              <a:cxnLst>
                <a:cxn ang="0">
                  <a:pos x="connsiteX0" y="connsiteY0"/>
                </a:cxn>
                <a:cxn ang="0">
                  <a:pos x="connsiteX1" y="connsiteY1"/>
                </a:cxn>
                <a:cxn ang="0">
                  <a:pos x="connsiteX2" y="connsiteY2"/>
                </a:cxn>
                <a:cxn ang="0">
                  <a:pos x="connsiteX3" y="connsiteY3"/>
                </a:cxn>
              </a:cxnLst>
              <a:rect l="l" t="t" r="r" b="b"/>
              <a:pathLst>
                <a:path w="124371" h="144731">
                  <a:moveTo>
                    <a:pt x="33579" y="32284"/>
                  </a:moveTo>
                  <a:cubicBezTo>
                    <a:pt x="75319" y="-30739"/>
                    <a:pt x="123857" y="9730"/>
                    <a:pt x="123857" y="54139"/>
                  </a:cubicBezTo>
                  <a:cubicBezTo>
                    <a:pt x="123857" y="118306"/>
                    <a:pt x="53972" y="173579"/>
                    <a:pt x="13439" y="127518"/>
                  </a:cubicBezTo>
                  <a:cubicBezTo>
                    <a:pt x="-27095" y="81458"/>
                    <a:pt x="33579" y="32221"/>
                    <a:pt x="33579" y="32221"/>
                  </a:cubicBezTo>
                  <a:close/>
                </a:path>
              </a:pathLst>
            </a:custGeom>
            <a:solidFill>
              <a:srgbClr val="FED0D6"/>
            </a:solidFill>
            <a:ln w="6346" cap="flat">
              <a:noFill/>
              <a:prstDash val="solid"/>
              <a:miter/>
            </a:ln>
          </p:spPr>
          <p:txBody>
            <a:bodyPr rtlCol="0" anchor="ctr"/>
            <a:lstStyle/>
            <a:p>
              <a:endParaRPr lang="zh-CN" altLang="en-US"/>
            </a:p>
          </p:txBody>
        </p:sp>
        <p:sp>
          <p:nvSpPr>
            <p:cNvPr id="89" name="任意多边形 31"/>
            <p:cNvSpPr/>
            <p:nvPr/>
          </p:nvSpPr>
          <p:spPr>
            <a:xfrm>
              <a:off x="6265196" y="2209296"/>
              <a:ext cx="527030" cy="543940"/>
            </a:xfrm>
            <a:custGeom>
              <a:avLst/>
              <a:gdLst>
                <a:gd name="connsiteX0" fmla="*/ 232068 w 465483"/>
                <a:gd name="connsiteY0" fmla="*/ 480209 h 480418"/>
                <a:gd name="connsiteX1" fmla="*/ 7928 w 465483"/>
                <a:gd name="connsiteY1" fmla="*/ 114266 h 480418"/>
                <a:gd name="connsiteX2" fmla="*/ 456589 w 465483"/>
                <a:gd name="connsiteY2" fmla="*/ 114266 h 480418"/>
                <a:gd name="connsiteX3" fmla="*/ 232068 w 465483"/>
                <a:gd name="connsiteY3" fmla="*/ 480209 h 480418"/>
              </a:gdLst>
              <a:ahLst/>
              <a:cxnLst>
                <a:cxn ang="0">
                  <a:pos x="connsiteX0" y="connsiteY0"/>
                </a:cxn>
                <a:cxn ang="0">
                  <a:pos x="connsiteX1" y="connsiteY1"/>
                </a:cxn>
                <a:cxn ang="0">
                  <a:pos x="connsiteX2" y="connsiteY2"/>
                </a:cxn>
                <a:cxn ang="0">
                  <a:pos x="connsiteX3" y="connsiteY3"/>
                </a:cxn>
              </a:cxnLst>
              <a:rect l="l" t="t" r="r" b="b"/>
              <a:pathLst>
                <a:path w="465483" h="480418">
                  <a:moveTo>
                    <a:pt x="232068" y="480209"/>
                  </a:moveTo>
                  <a:cubicBezTo>
                    <a:pt x="66886" y="480209"/>
                    <a:pt x="-30763" y="299588"/>
                    <a:pt x="7928" y="114266"/>
                  </a:cubicBezTo>
                  <a:cubicBezTo>
                    <a:pt x="39694" y="-38527"/>
                    <a:pt x="424696" y="-38210"/>
                    <a:pt x="456589" y="114266"/>
                  </a:cubicBezTo>
                  <a:cubicBezTo>
                    <a:pt x="495153" y="299588"/>
                    <a:pt x="397251" y="480209"/>
                    <a:pt x="232068" y="480209"/>
                  </a:cubicBezTo>
                  <a:close/>
                </a:path>
              </a:pathLst>
            </a:custGeom>
            <a:solidFill>
              <a:srgbClr val="FED0D6"/>
            </a:solidFill>
            <a:ln w="6346" cap="flat">
              <a:noFill/>
              <a:prstDash val="solid"/>
              <a:miter/>
            </a:ln>
          </p:spPr>
          <p:txBody>
            <a:bodyPr rtlCol="0" anchor="ctr"/>
            <a:lstStyle/>
            <a:p>
              <a:endParaRPr lang="zh-CN" altLang="en-US"/>
            </a:p>
          </p:txBody>
        </p:sp>
        <p:sp>
          <p:nvSpPr>
            <p:cNvPr id="90" name="任意多边形 32"/>
            <p:cNvSpPr/>
            <p:nvPr/>
          </p:nvSpPr>
          <p:spPr>
            <a:xfrm>
              <a:off x="6255890" y="2082565"/>
              <a:ext cx="448236" cy="230262"/>
            </a:xfrm>
            <a:custGeom>
              <a:avLst/>
              <a:gdLst>
                <a:gd name="connsiteX0" fmla="*/ 386663 w 395890"/>
                <a:gd name="connsiteY0" fmla="*/ 112221 h 203372"/>
                <a:gd name="connsiteX1" fmla="*/ 250388 w 395890"/>
                <a:gd name="connsiteY1" fmla="*/ 153708 h 203372"/>
                <a:gd name="connsiteX2" fmla="*/ 94799 w 395890"/>
                <a:gd name="connsiteY2" fmla="*/ 202246 h 203372"/>
                <a:gd name="connsiteX3" fmla="*/ 66146 w 395890"/>
                <a:gd name="connsiteY3" fmla="*/ 31028 h 203372"/>
                <a:gd name="connsiteX4" fmla="*/ 386663 w 395890"/>
                <a:gd name="connsiteY4" fmla="*/ 112221 h 2033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5890" h="203372">
                  <a:moveTo>
                    <a:pt x="386663" y="112221"/>
                  </a:moveTo>
                  <a:cubicBezTo>
                    <a:pt x="344034" y="208472"/>
                    <a:pt x="250388" y="153708"/>
                    <a:pt x="250388" y="153708"/>
                  </a:cubicBezTo>
                  <a:cubicBezTo>
                    <a:pt x="207091" y="190022"/>
                    <a:pt x="151062" y="207500"/>
                    <a:pt x="94799" y="202246"/>
                  </a:cubicBezTo>
                  <a:cubicBezTo>
                    <a:pt x="581" y="192970"/>
                    <a:pt x="-48592" y="79439"/>
                    <a:pt x="66146" y="31028"/>
                  </a:cubicBezTo>
                  <a:cubicBezTo>
                    <a:pt x="180884" y="-17383"/>
                    <a:pt x="446701" y="-22784"/>
                    <a:pt x="386663" y="112221"/>
                  </a:cubicBezTo>
                  <a:close/>
                </a:path>
              </a:pathLst>
            </a:custGeom>
            <a:solidFill>
              <a:srgbClr val="981D04"/>
            </a:solidFill>
            <a:ln w="6346" cap="flat">
              <a:noFill/>
              <a:prstDash val="solid"/>
              <a:miter/>
            </a:ln>
          </p:spPr>
          <p:txBody>
            <a:bodyPr rtlCol="0" anchor="ctr"/>
            <a:lstStyle/>
            <a:p>
              <a:endParaRPr lang="zh-CN" altLang="en-US"/>
            </a:p>
          </p:txBody>
        </p:sp>
        <p:sp>
          <p:nvSpPr>
            <p:cNvPr id="91" name="任意多边形 33"/>
            <p:cNvSpPr/>
            <p:nvPr/>
          </p:nvSpPr>
          <p:spPr>
            <a:xfrm>
              <a:off x="5999615" y="5296537"/>
              <a:ext cx="484830" cy="136671"/>
            </a:xfrm>
            <a:custGeom>
              <a:avLst/>
              <a:gdLst>
                <a:gd name="connsiteX0" fmla="*/ 415046 w 428211"/>
                <a:gd name="connsiteY0" fmla="*/ -210 h 120710"/>
                <a:gd name="connsiteX1" fmla="*/ 150755 w 428211"/>
                <a:gd name="connsiteY1" fmla="*/ -210 h 120710"/>
                <a:gd name="connsiteX2" fmla="*/ -514 w 428211"/>
                <a:gd name="connsiteY2" fmla="*/ 107794 h 120710"/>
                <a:gd name="connsiteX3" fmla="*/ -514 w 428211"/>
                <a:gd name="connsiteY3" fmla="*/ 120500 h 120710"/>
                <a:gd name="connsiteX4" fmla="*/ 425148 w 428211"/>
                <a:gd name="connsiteY4" fmla="*/ 120500 h 120710"/>
                <a:gd name="connsiteX5" fmla="*/ 414856 w 428211"/>
                <a:gd name="connsiteY5" fmla="*/ -210 h 120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8211" h="120710">
                  <a:moveTo>
                    <a:pt x="415046" y="-210"/>
                  </a:moveTo>
                  <a:lnTo>
                    <a:pt x="150755" y="-210"/>
                  </a:lnTo>
                  <a:cubicBezTo>
                    <a:pt x="150755" y="-210"/>
                    <a:pt x="14924" y="76981"/>
                    <a:pt x="-514" y="107794"/>
                  </a:cubicBezTo>
                  <a:lnTo>
                    <a:pt x="-514" y="120500"/>
                  </a:lnTo>
                  <a:lnTo>
                    <a:pt x="425148" y="120500"/>
                  </a:lnTo>
                  <a:cubicBezTo>
                    <a:pt x="425148" y="120500"/>
                    <a:pt x="435377" y="30412"/>
                    <a:pt x="414856" y="-210"/>
                  </a:cubicBezTo>
                  <a:close/>
                </a:path>
              </a:pathLst>
            </a:custGeom>
            <a:solidFill>
              <a:srgbClr val="00065B"/>
            </a:solidFill>
            <a:ln w="6346" cap="flat">
              <a:noFill/>
              <a:prstDash val="solid"/>
              <a:miter/>
            </a:ln>
          </p:spPr>
          <p:txBody>
            <a:bodyPr rtlCol="0" anchor="ctr"/>
            <a:lstStyle/>
            <a:p>
              <a:endParaRPr lang="zh-CN" altLang="en-US"/>
            </a:p>
          </p:txBody>
        </p:sp>
        <p:sp>
          <p:nvSpPr>
            <p:cNvPr id="92" name="任意多边形 34"/>
            <p:cNvSpPr/>
            <p:nvPr/>
          </p:nvSpPr>
          <p:spPr>
            <a:xfrm>
              <a:off x="5999255" y="5433496"/>
              <a:ext cx="483023" cy="22802"/>
            </a:xfrm>
            <a:custGeom>
              <a:avLst/>
              <a:gdLst>
                <a:gd name="connsiteX0" fmla="*/ 426615 w 426615"/>
                <a:gd name="connsiteY0" fmla="*/ 0 h 20139"/>
                <a:gd name="connsiteX1" fmla="*/ 0 w 426615"/>
                <a:gd name="connsiteY1" fmla="*/ 0 h 20139"/>
                <a:gd name="connsiteX2" fmla="*/ 0 w 426615"/>
                <a:gd name="connsiteY2" fmla="*/ 20140 h 20139"/>
                <a:gd name="connsiteX3" fmla="*/ 426615 w 426615"/>
                <a:gd name="connsiteY3" fmla="*/ 20140 h 20139"/>
                <a:gd name="connsiteX4" fmla="*/ 426615 w 426615"/>
                <a:gd name="connsiteY4" fmla="*/ 0 h 20139"/>
                <a:gd name="connsiteX5" fmla="*/ 426615 w 426615"/>
                <a:gd name="connsiteY5" fmla="*/ 0 h 20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6615" h="20139">
                  <a:moveTo>
                    <a:pt x="426615" y="0"/>
                  </a:moveTo>
                  <a:lnTo>
                    <a:pt x="0" y="0"/>
                  </a:lnTo>
                  <a:lnTo>
                    <a:pt x="0" y="20140"/>
                  </a:lnTo>
                  <a:lnTo>
                    <a:pt x="426615" y="20140"/>
                  </a:lnTo>
                  <a:lnTo>
                    <a:pt x="426615" y="0"/>
                  </a:lnTo>
                  <a:lnTo>
                    <a:pt x="426615" y="0"/>
                  </a:lnTo>
                  <a:close/>
                </a:path>
              </a:pathLst>
            </a:custGeom>
            <a:solidFill>
              <a:srgbClr val="434CC0"/>
            </a:solidFill>
            <a:ln w="6346" cap="flat">
              <a:noFill/>
              <a:prstDash val="solid"/>
              <a:miter/>
            </a:ln>
          </p:spPr>
          <p:txBody>
            <a:bodyPr rtlCol="0" anchor="ctr"/>
            <a:lstStyle/>
            <a:p>
              <a:endParaRPr lang="zh-CN" altLang="en-US"/>
            </a:p>
          </p:txBody>
        </p:sp>
        <p:sp>
          <p:nvSpPr>
            <p:cNvPr id="93" name="任意多边形 35"/>
            <p:cNvSpPr/>
            <p:nvPr/>
          </p:nvSpPr>
          <p:spPr>
            <a:xfrm>
              <a:off x="6140242" y="3782441"/>
              <a:ext cx="395626" cy="1526181"/>
            </a:xfrm>
            <a:custGeom>
              <a:avLst/>
              <a:gdLst>
                <a:gd name="connsiteX0" fmla="*/ 348910 w 349424"/>
                <a:gd name="connsiteY0" fmla="*/ -210 h 1347952"/>
                <a:gd name="connsiteX1" fmla="*/ 17656 w 349424"/>
                <a:gd name="connsiteY1" fmla="*/ -210 h 1347952"/>
                <a:gd name="connsiteX2" fmla="*/ -514 w 349424"/>
                <a:gd name="connsiteY2" fmla="*/ 1347742 h 1347952"/>
                <a:gd name="connsiteX3" fmla="*/ 305200 w 349424"/>
                <a:gd name="connsiteY3" fmla="*/ 1347742 h 1347952"/>
                <a:gd name="connsiteX4" fmla="*/ 346369 w 349424"/>
                <a:gd name="connsiteY4" fmla="*/ 202583 h 13479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424" h="1347952">
                  <a:moveTo>
                    <a:pt x="348910" y="-210"/>
                  </a:moveTo>
                  <a:lnTo>
                    <a:pt x="17656" y="-210"/>
                  </a:lnTo>
                  <a:lnTo>
                    <a:pt x="-514" y="1347742"/>
                  </a:lnTo>
                  <a:lnTo>
                    <a:pt x="305200" y="1347742"/>
                  </a:lnTo>
                  <a:cubicBezTo>
                    <a:pt x="305200" y="1347742"/>
                    <a:pt x="303548" y="602833"/>
                    <a:pt x="346369" y="202583"/>
                  </a:cubicBezTo>
                  <a:close/>
                </a:path>
              </a:pathLst>
            </a:custGeom>
            <a:solidFill>
              <a:srgbClr val="981D04"/>
            </a:solidFill>
            <a:ln w="6346" cap="flat">
              <a:noFill/>
              <a:prstDash val="solid"/>
              <a:miter/>
            </a:ln>
          </p:spPr>
          <p:txBody>
            <a:bodyPr rtlCol="0" anchor="ctr"/>
            <a:lstStyle/>
            <a:p>
              <a:endParaRPr lang="zh-CN" altLang="en-US"/>
            </a:p>
          </p:txBody>
        </p:sp>
        <p:sp>
          <p:nvSpPr>
            <p:cNvPr id="94" name="任意多边形 36"/>
            <p:cNvSpPr/>
            <p:nvPr/>
          </p:nvSpPr>
          <p:spPr>
            <a:xfrm>
              <a:off x="6583298" y="5296537"/>
              <a:ext cx="484866" cy="136671"/>
            </a:xfrm>
            <a:custGeom>
              <a:avLst/>
              <a:gdLst>
                <a:gd name="connsiteX0" fmla="*/ 12168 w 428243"/>
                <a:gd name="connsiteY0" fmla="*/ -210 h 120710"/>
                <a:gd name="connsiteX1" fmla="*/ 276460 w 428243"/>
                <a:gd name="connsiteY1" fmla="*/ -210 h 120710"/>
                <a:gd name="connsiteX2" fmla="*/ 427729 w 428243"/>
                <a:gd name="connsiteY2" fmla="*/ 107794 h 120710"/>
                <a:gd name="connsiteX3" fmla="*/ 427729 w 428243"/>
                <a:gd name="connsiteY3" fmla="*/ 120500 h 120710"/>
                <a:gd name="connsiteX4" fmla="*/ 2067 w 428243"/>
                <a:gd name="connsiteY4" fmla="*/ 120500 h 120710"/>
                <a:gd name="connsiteX5" fmla="*/ 12295 w 428243"/>
                <a:gd name="connsiteY5" fmla="*/ -210 h 120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8243" h="120710">
                  <a:moveTo>
                    <a:pt x="12168" y="-210"/>
                  </a:moveTo>
                  <a:lnTo>
                    <a:pt x="276460" y="-210"/>
                  </a:lnTo>
                  <a:cubicBezTo>
                    <a:pt x="276460" y="-210"/>
                    <a:pt x="412354" y="76981"/>
                    <a:pt x="427729" y="107794"/>
                  </a:cubicBezTo>
                  <a:lnTo>
                    <a:pt x="427729" y="120500"/>
                  </a:lnTo>
                  <a:lnTo>
                    <a:pt x="2067" y="120500"/>
                  </a:lnTo>
                  <a:cubicBezTo>
                    <a:pt x="2067" y="120500"/>
                    <a:pt x="-8226" y="30412"/>
                    <a:pt x="12295" y="-210"/>
                  </a:cubicBezTo>
                  <a:close/>
                </a:path>
              </a:pathLst>
            </a:custGeom>
            <a:solidFill>
              <a:srgbClr val="00065B"/>
            </a:solidFill>
            <a:ln w="6346" cap="flat">
              <a:noFill/>
              <a:prstDash val="solid"/>
              <a:miter/>
            </a:ln>
          </p:spPr>
          <p:txBody>
            <a:bodyPr rtlCol="0" anchor="ctr"/>
            <a:lstStyle/>
            <a:p>
              <a:endParaRPr lang="zh-CN" altLang="en-US"/>
            </a:p>
          </p:txBody>
        </p:sp>
        <p:sp>
          <p:nvSpPr>
            <p:cNvPr id="95" name="任意多边形 37"/>
            <p:cNvSpPr/>
            <p:nvPr/>
          </p:nvSpPr>
          <p:spPr>
            <a:xfrm>
              <a:off x="6585142" y="5433496"/>
              <a:ext cx="483023" cy="22802"/>
            </a:xfrm>
            <a:custGeom>
              <a:avLst/>
              <a:gdLst>
                <a:gd name="connsiteX0" fmla="*/ 0 w 426615"/>
                <a:gd name="connsiteY0" fmla="*/ 0 h 20139"/>
                <a:gd name="connsiteX1" fmla="*/ 426615 w 426615"/>
                <a:gd name="connsiteY1" fmla="*/ 0 h 20139"/>
                <a:gd name="connsiteX2" fmla="*/ 426615 w 426615"/>
                <a:gd name="connsiteY2" fmla="*/ 20140 h 20139"/>
                <a:gd name="connsiteX3" fmla="*/ 0 w 426615"/>
                <a:gd name="connsiteY3" fmla="*/ 20140 h 20139"/>
                <a:gd name="connsiteX4" fmla="*/ 0 w 426615"/>
                <a:gd name="connsiteY4" fmla="*/ 0 h 20139"/>
                <a:gd name="connsiteX5" fmla="*/ 0 w 426615"/>
                <a:gd name="connsiteY5" fmla="*/ 0 h 20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6615" h="20139">
                  <a:moveTo>
                    <a:pt x="0" y="0"/>
                  </a:moveTo>
                  <a:lnTo>
                    <a:pt x="426615" y="0"/>
                  </a:lnTo>
                  <a:lnTo>
                    <a:pt x="426615" y="20140"/>
                  </a:lnTo>
                  <a:lnTo>
                    <a:pt x="0" y="20140"/>
                  </a:lnTo>
                  <a:lnTo>
                    <a:pt x="0" y="0"/>
                  </a:lnTo>
                  <a:lnTo>
                    <a:pt x="0" y="0"/>
                  </a:lnTo>
                  <a:close/>
                </a:path>
              </a:pathLst>
            </a:custGeom>
            <a:solidFill>
              <a:srgbClr val="434CC0"/>
            </a:solidFill>
            <a:ln w="6346" cap="flat">
              <a:noFill/>
              <a:prstDash val="solid"/>
              <a:miter/>
            </a:ln>
          </p:spPr>
          <p:txBody>
            <a:bodyPr rtlCol="0" anchor="ctr"/>
            <a:lstStyle/>
            <a:p>
              <a:endParaRPr lang="zh-CN" altLang="en-US"/>
            </a:p>
          </p:txBody>
        </p:sp>
        <p:sp>
          <p:nvSpPr>
            <p:cNvPr id="96" name="任意多边形 38"/>
            <p:cNvSpPr/>
            <p:nvPr/>
          </p:nvSpPr>
          <p:spPr>
            <a:xfrm>
              <a:off x="6531551" y="3782441"/>
              <a:ext cx="395698" cy="1526181"/>
            </a:xfrm>
            <a:custGeom>
              <a:avLst/>
              <a:gdLst>
                <a:gd name="connsiteX0" fmla="*/ -514 w 349488"/>
                <a:gd name="connsiteY0" fmla="*/ -210 h 1347952"/>
                <a:gd name="connsiteX1" fmla="*/ 330803 w 349488"/>
                <a:gd name="connsiteY1" fmla="*/ -210 h 1347952"/>
                <a:gd name="connsiteX2" fmla="*/ 348974 w 349488"/>
                <a:gd name="connsiteY2" fmla="*/ 1347742 h 1347952"/>
                <a:gd name="connsiteX3" fmla="*/ 43259 w 349488"/>
                <a:gd name="connsiteY3" fmla="*/ 1347742 h 1347952"/>
                <a:gd name="connsiteX4" fmla="*/ 2408 w 349488"/>
                <a:gd name="connsiteY4" fmla="*/ 202583 h 13479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488" h="1347952">
                  <a:moveTo>
                    <a:pt x="-514" y="-210"/>
                  </a:moveTo>
                  <a:lnTo>
                    <a:pt x="330803" y="-210"/>
                  </a:lnTo>
                  <a:lnTo>
                    <a:pt x="348974" y="1347742"/>
                  </a:lnTo>
                  <a:lnTo>
                    <a:pt x="43259" y="1347742"/>
                  </a:lnTo>
                  <a:cubicBezTo>
                    <a:pt x="43259" y="1347742"/>
                    <a:pt x="44911" y="602833"/>
                    <a:pt x="2408" y="202583"/>
                  </a:cubicBezTo>
                  <a:close/>
                </a:path>
              </a:pathLst>
            </a:custGeom>
            <a:solidFill>
              <a:srgbClr val="981D04"/>
            </a:solidFill>
            <a:ln w="6346" cap="flat">
              <a:noFill/>
              <a:prstDash val="solid"/>
              <a:miter/>
            </a:ln>
          </p:spPr>
          <p:txBody>
            <a:bodyPr rtlCol="0" anchor="ctr"/>
            <a:lstStyle/>
            <a:p>
              <a:endParaRPr lang="zh-CN" altLang="en-US"/>
            </a:p>
          </p:txBody>
        </p:sp>
        <p:sp>
          <p:nvSpPr>
            <p:cNvPr id="97" name="任意多边形 39"/>
            <p:cNvSpPr/>
            <p:nvPr/>
          </p:nvSpPr>
          <p:spPr>
            <a:xfrm>
              <a:off x="6096076" y="2836102"/>
              <a:ext cx="877570" cy="1154292"/>
            </a:xfrm>
            <a:custGeom>
              <a:avLst/>
              <a:gdLst>
                <a:gd name="connsiteX0" fmla="*/ 259966 w 775086"/>
                <a:gd name="connsiteY0" fmla="*/ -210 h 1019493"/>
                <a:gd name="connsiteX1" fmla="*/ 380676 w 775086"/>
                <a:gd name="connsiteY1" fmla="*/ 81873 h 1019493"/>
                <a:gd name="connsiteX2" fmla="*/ 383217 w 775086"/>
                <a:gd name="connsiteY2" fmla="*/ 81873 h 1019493"/>
                <a:gd name="connsiteX3" fmla="*/ 501132 w 775086"/>
                <a:gd name="connsiteY3" fmla="*/ -210 h 1019493"/>
                <a:gd name="connsiteX4" fmla="*/ 703735 w 775086"/>
                <a:gd name="connsiteY4" fmla="*/ 40832 h 1019493"/>
                <a:gd name="connsiteX5" fmla="*/ 774573 w 775086"/>
                <a:gd name="connsiteY5" fmla="*/ 943109 h 1019493"/>
                <a:gd name="connsiteX6" fmla="*/ -514 w 775086"/>
                <a:gd name="connsiteY6" fmla="*/ 924050 h 1019493"/>
                <a:gd name="connsiteX7" fmla="*/ 66893 w 775086"/>
                <a:gd name="connsiteY7" fmla="*/ 30603 h 1019493"/>
                <a:gd name="connsiteX8" fmla="*/ 260029 w 775086"/>
                <a:gd name="connsiteY8" fmla="*/ -210 h 1019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75086" h="1019493">
                  <a:moveTo>
                    <a:pt x="259966" y="-210"/>
                  </a:moveTo>
                  <a:cubicBezTo>
                    <a:pt x="277882" y="79268"/>
                    <a:pt x="372734" y="81873"/>
                    <a:pt x="380676" y="81873"/>
                  </a:cubicBezTo>
                  <a:lnTo>
                    <a:pt x="383217" y="81873"/>
                  </a:lnTo>
                  <a:cubicBezTo>
                    <a:pt x="390904" y="81873"/>
                    <a:pt x="480611" y="79268"/>
                    <a:pt x="501132" y="-210"/>
                  </a:cubicBezTo>
                  <a:lnTo>
                    <a:pt x="703735" y="40832"/>
                  </a:lnTo>
                  <a:lnTo>
                    <a:pt x="774573" y="943109"/>
                  </a:lnTo>
                  <a:cubicBezTo>
                    <a:pt x="615743" y="1025700"/>
                    <a:pt x="132394" y="1069347"/>
                    <a:pt x="-514" y="924050"/>
                  </a:cubicBezTo>
                  <a:lnTo>
                    <a:pt x="66893" y="30603"/>
                  </a:lnTo>
                  <a:lnTo>
                    <a:pt x="260029" y="-210"/>
                  </a:lnTo>
                  <a:close/>
                </a:path>
              </a:pathLst>
            </a:custGeom>
            <a:solidFill>
              <a:srgbClr val="00065B"/>
            </a:solidFill>
            <a:ln w="6346" cap="flat">
              <a:noFill/>
              <a:prstDash val="solid"/>
              <a:miter/>
            </a:ln>
          </p:spPr>
          <p:txBody>
            <a:bodyPr rtlCol="0" anchor="ctr"/>
            <a:lstStyle/>
            <a:p>
              <a:endParaRPr lang="zh-CN" altLang="en-US"/>
            </a:p>
          </p:txBody>
        </p:sp>
        <p:sp>
          <p:nvSpPr>
            <p:cNvPr id="98" name="任意多边形 40"/>
            <p:cNvSpPr/>
            <p:nvPr/>
          </p:nvSpPr>
          <p:spPr>
            <a:xfrm>
              <a:off x="5368249" y="3005839"/>
              <a:ext cx="792980" cy="422613"/>
            </a:xfrm>
            <a:custGeom>
              <a:avLst/>
              <a:gdLst>
                <a:gd name="connsiteX0" fmla="*/ 698477 w 700375"/>
                <a:gd name="connsiteY0" fmla="*/ 67344 h 373260"/>
                <a:gd name="connsiteX1" fmla="*/ 582976 w 700375"/>
                <a:gd name="connsiteY1" fmla="*/ 238880 h 373260"/>
                <a:gd name="connsiteX2" fmla="*/ 51470 w 700375"/>
                <a:gd name="connsiteY2" fmla="*/ 369755 h 373260"/>
                <a:gd name="connsiteX3" fmla="*/ 51470 w 700375"/>
                <a:gd name="connsiteY3" fmla="*/ 261751 h 373260"/>
                <a:gd name="connsiteX4" fmla="*/ 505786 w 700375"/>
                <a:gd name="connsiteY4" fmla="*/ 161816 h 373260"/>
                <a:gd name="connsiteX5" fmla="*/ 580181 w 700375"/>
                <a:gd name="connsiteY5" fmla="*/ 74714 h 373260"/>
                <a:gd name="connsiteX6" fmla="*/ 587932 w 700375"/>
                <a:gd name="connsiteY6" fmla="*/ 56798 h 373260"/>
                <a:gd name="connsiteX7" fmla="*/ 587932 w 700375"/>
                <a:gd name="connsiteY7" fmla="*/ 59339 h 373260"/>
                <a:gd name="connsiteX8" fmla="*/ 590474 w 700375"/>
                <a:gd name="connsiteY8" fmla="*/ 51652 h 373260"/>
                <a:gd name="connsiteX9" fmla="*/ 593015 w 700375"/>
                <a:gd name="connsiteY9" fmla="*/ 38945 h 373260"/>
                <a:gd name="connsiteX10" fmla="*/ 698287 w 700375"/>
                <a:gd name="connsiteY10" fmla="*/ 67154 h 373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00375" h="373260">
                  <a:moveTo>
                    <a:pt x="698477" y="67344"/>
                  </a:moveTo>
                  <a:cubicBezTo>
                    <a:pt x="683039" y="133989"/>
                    <a:pt x="634310" y="195488"/>
                    <a:pt x="582976" y="238880"/>
                  </a:cubicBezTo>
                  <a:cubicBezTo>
                    <a:pt x="439014" y="362068"/>
                    <a:pt x="233933" y="382525"/>
                    <a:pt x="51470" y="369755"/>
                  </a:cubicBezTo>
                  <a:cubicBezTo>
                    <a:pt x="-17843" y="364609"/>
                    <a:pt x="-17843" y="256986"/>
                    <a:pt x="51470" y="261751"/>
                  </a:cubicBezTo>
                  <a:cubicBezTo>
                    <a:pt x="202930" y="274457"/>
                    <a:pt x="385139" y="264356"/>
                    <a:pt x="505786" y="161816"/>
                  </a:cubicBezTo>
                  <a:cubicBezTo>
                    <a:pt x="541681" y="131066"/>
                    <a:pt x="559660" y="110609"/>
                    <a:pt x="580181" y="74714"/>
                  </a:cubicBezTo>
                  <a:cubicBezTo>
                    <a:pt x="582284" y="68545"/>
                    <a:pt x="584876" y="62554"/>
                    <a:pt x="587932" y="56798"/>
                  </a:cubicBezTo>
                  <a:cubicBezTo>
                    <a:pt x="593015" y="46506"/>
                    <a:pt x="582786" y="69504"/>
                    <a:pt x="587932" y="59339"/>
                  </a:cubicBezTo>
                  <a:cubicBezTo>
                    <a:pt x="587932" y="56798"/>
                    <a:pt x="590474" y="54193"/>
                    <a:pt x="590474" y="51652"/>
                  </a:cubicBezTo>
                  <a:cubicBezTo>
                    <a:pt x="591077" y="47370"/>
                    <a:pt x="591928" y="43132"/>
                    <a:pt x="593015" y="38945"/>
                  </a:cubicBezTo>
                  <a:cubicBezTo>
                    <a:pt x="610994" y="-30241"/>
                    <a:pt x="713725" y="509"/>
                    <a:pt x="698287" y="67154"/>
                  </a:cubicBezTo>
                  <a:close/>
                </a:path>
              </a:pathLst>
            </a:custGeom>
            <a:solidFill>
              <a:srgbClr val="FED0D6"/>
            </a:solidFill>
            <a:ln w="6346" cap="flat">
              <a:noFill/>
              <a:prstDash val="solid"/>
              <a:miter/>
            </a:ln>
          </p:spPr>
          <p:txBody>
            <a:bodyPr rtlCol="0" anchor="ctr"/>
            <a:lstStyle/>
            <a:p>
              <a:endParaRPr lang="zh-CN" altLang="en-US"/>
            </a:p>
          </p:txBody>
        </p:sp>
        <p:sp>
          <p:nvSpPr>
            <p:cNvPr id="99" name="任意多边形 41"/>
            <p:cNvSpPr/>
            <p:nvPr/>
          </p:nvSpPr>
          <p:spPr>
            <a:xfrm>
              <a:off x="5555003" y="2870989"/>
              <a:ext cx="617392" cy="613005"/>
            </a:xfrm>
            <a:custGeom>
              <a:avLst/>
              <a:gdLst>
                <a:gd name="connsiteX0" fmla="*/ 14860 w 545292"/>
                <a:gd name="connsiteY0" fmla="*/ 541208 h 541418"/>
                <a:gd name="connsiteX1" fmla="*/ 534550 w 545292"/>
                <a:gd name="connsiteY1" fmla="*/ 283332 h 541418"/>
                <a:gd name="connsiteX2" fmla="*/ 544778 w 545292"/>
                <a:gd name="connsiteY2" fmla="*/ -210 h 541418"/>
                <a:gd name="connsiteX3" fmla="*/ 544778 w 545292"/>
                <a:gd name="connsiteY3" fmla="*/ -210 h 541418"/>
                <a:gd name="connsiteX4" fmla="*/ 356661 w 545292"/>
                <a:gd name="connsiteY4" fmla="*/ 143562 h 541418"/>
                <a:gd name="connsiteX5" fmla="*/ -514 w 545292"/>
                <a:gd name="connsiteY5" fmla="*/ 353662 h 541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5292" h="541418">
                  <a:moveTo>
                    <a:pt x="14860" y="541208"/>
                  </a:moveTo>
                  <a:cubicBezTo>
                    <a:pt x="14860" y="541208"/>
                    <a:pt x="369367" y="543812"/>
                    <a:pt x="534550" y="283332"/>
                  </a:cubicBezTo>
                  <a:lnTo>
                    <a:pt x="544778" y="-210"/>
                  </a:lnTo>
                  <a:lnTo>
                    <a:pt x="544778" y="-210"/>
                  </a:lnTo>
                  <a:cubicBezTo>
                    <a:pt x="544778" y="-210"/>
                    <a:pt x="471018" y="3793"/>
                    <a:pt x="356661" y="143562"/>
                  </a:cubicBezTo>
                  <a:cubicBezTo>
                    <a:pt x="285251" y="230855"/>
                    <a:pt x="140653" y="363890"/>
                    <a:pt x="-514" y="353662"/>
                  </a:cubicBezTo>
                  <a:close/>
                </a:path>
              </a:pathLst>
            </a:custGeom>
            <a:solidFill>
              <a:srgbClr val="434CC0"/>
            </a:solidFill>
            <a:ln w="6346" cap="flat">
              <a:noFill/>
              <a:prstDash val="solid"/>
              <a:miter/>
            </a:ln>
          </p:spPr>
          <p:txBody>
            <a:bodyPr rtlCol="0" anchor="ctr"/>
            <a:lstStyle/>
            <a:p>
              <a:endParaRPr lang="zh-CN" altLang="en-US"/>
            </a:p>
          </p:txBody>
        </p:sp>
        <p:sp>
          <p:nvSpPr>
            <p:cNvPr id="100" name="任意多边形 42"/>
            <p:cNvSpPr/>
            <p:nvPr/>
          </p:nvSpPr>
          <p:spPr>
            <a:xfrm>
              <a:off x="4621893" y="1105990"/>
              <a:ext cx="1140920" cy="1998720"/>
            </a:xfrm>
            <a:custGeom>
              <a:avLst/>
              <a:gdLst>
                <a:gd name="connsiteX0" fmla="*/ 596690 w 1007682"/>
                <a:gd name="connsiteY0" fmla="*/ 1042540 h 1765307"/>
                <a:gd name="connsiteX1" fmla="*/ 596690 w 1007682"/>
                <a:gd name="connsiteY1" fmla="*/ 1209120 h 1765307"/>
                <a:gd name="connsiteX2" fmla="*/ 479747 w 1007682"/>
                <a:gd name="connsiteY2" fmla="*/ 1332124 h 1765307"/>
                <a:gd name="connsiteX3" fmla="*/ 473502 w 1007682"/>
                <a:gd name="connsiteY3" fmla="*/ 1332118 h 1765307"/>
                <a:gd name="connsiteX4" fmla="*/ 350314 w 1007682"/>
                <a:gd name="connsiteY4" fmla="*/ 1209120 h 1765307"/>
                <a:gd name="connsiteX5" fmla="*/ 350314 w 1007682"/>
                <a:gd name="connsiteY5" fmla="*/ 945209 h 1765307"/>
                <a:gd name="connsiteX6" fmla="*/ 352855 w 1007682"/>
                <a:gd name="connsiteY6" fmla="*/ 940063 h 1765307"/>
                <a:gd name="connsiteX7" fmla="*/ 350314 w 1007682"/>
                <a:gd name="connsiteY7" fmla="*/ 934981 h 1765307"/>
                <a:gd name="connsiteX8" fmla="*/ 473502 w 1007682"/>
                <a:gd name="connsiteY8" fmla="*/ 811983 h 1765307"/>
                <a:gd name="connsiteX9" fmla="*/ 760983 w 1007682"/>
                <a:gd name="connsiteY9" fmla="*/ 530157 h 1765307"/>
                <a:gd name="connsiteX10" fmla="*/ 473502 w 1007682"/>
                <a:gd name="connsiteY10" fmla="*/ 245725 h 1765307"/>
                <a:gd name="connsiteX11" fmla="*/ 229667 w 1007682"/>
                <a:gd name="connsiteY11" fmla="*/ 384097 h 1765307"/>
                <a:gd name="connsiteX12" fmla="*/ 62134 w 1007682"/>
                <a:gd name="connsiteY12" fmla="*/ 430888 h 1765307"/>
                <a:gd name="connsiteX13" fmla="*/ 15343 w 1007682"/>
                <a:gd name="connsiteY13" fmla="*/ 263355 h 1765307"/>
                <a:gd name="connsiteX14" fmla="*/ 16645 w 1007682"/>
                <a:gd name="connsiteY14" fmla="*/ 261100 h 1765307"/>
                <a:gd name="connsiteX15" fmla="*/ 473502 w 1007682"/>
                <a:gd name="connsiteY15" fmla="*/ -206 h 1765307"/>
                <a:gd name="connsiteX16" fmla="*/ 1007168 w 1007682"/>
                <a:gd name="connsiteY16" fmla="*/ 530157 h 1765307"/>
                <a:gd name="connsiteX17" fmla="*/ 596499 w 1007682"/>
                <a:gd name="connsiteY17" fmla="*/ 1042540 h 1765307"/>
                <a:gd name="connsiteX18" fmla="*/ 596690 w 1007682"/>
                <a:gd name="connsiteY18" fmla="*/ 1595965 h 1765307"/>
                <a:gd name="connsiteX19" fmla="*/ 596690 w 1007682"/>
                <a:gd name="connsiteY19" fmla="*/ 1642089 h 1765307"/>
                <a:gd name="connsiteX20" fmla="*/ 473502 w 1007682"/>
                <a:gd name="connsiteY20" fmla="*/ 1765086 h 1765307"/>
                <a:gd name="connsiteX21" fmla="*/ 350314 w 1007682"/>
                <a:gd name="connsiteY21" fmla="*/ 1645221 h 1765307"/>
                <a:gd name="connsiteX22" fmla="*/ 350314 w 1007682"/>
                <a:gd name="connsiteY22" fmla="*/ 1642089 h 1765307"/>
                <a:gd name="connsiteX23" fmla="*/ 350314 w 1007682"/>
                <a:gd name="connsiteY23" fmla="*/ 1595965 h 1765307"/>
                <a:gd name="connsiteX24" fmla="*/ 473502 w 1007682"/>
                <a:gd name="connsiteY24" fmla="*/ 1473031 h 1765307"/>
                <a:gd name="connsiteX25" fmla="*/ 596690 w 1007682"/>
                <a:gd name="connsiteY25" fmla="*/ 1592769 h 1765307"/>
                <a:gd name="connsiteX26" fmla="*/ 596690 w 1007682"/>
                <a:gd name="connsiteY26" fmla="*/ 1595965 h 1765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007682" h="1765307">
                  <a:moveTo>
                    <a:pt x="596690" y="1042540"/>
                  </a:moveTo>
                  <a:lnTo>
                    <a:pt x="596690" y="1209120"/>
                  </a:lnTo>
                  <a:cubicBezTo>
                    <a:pt x="598361" y="1275377"/>
                    <a:pt x="546004" y="1330447"/>
                    <a:pt x="479747" y="1332124"/>
                  </a:cubicBezTo>
                  <a:cubicBezTo>
                    <a:pt x="477663" y="1332175"/>
                    <a:pt x="475579" y="1332175"/>
                    <a:pt x="473502" y="1332118"/>
                  </a:cubicBezTo>
                  <a:cubicBezTo>
                    <a:pt x="405529" y="1332156"/>
                    <a:pt x="350384" y="1277093"/>
                    <a:pt x="350314" y="1209120"/>
                  </a:cubicBezTo>
                  <a:lnTo>
                    <a:pt x="350314" y="945209"/>
                  </a:lnTo>
                  <a:cubicBezTo>
                    <a:pt x="350314" y="942668"/>
                    <a:pt x="352855" y="942668"/>
                    <a:pt x="352855" y="940063"/>
                  </a:cubicBezTo>
                  <a:cubicBezTo>
                    <a:pt x="350314" y="937522"/>
                    <a:pt x="350314" y="937522"/>
                    <a:pt x="350314" y="934981"/>
                  </a:cubicBezTo>
                  <a:cubicBezTo>
                    <a:pt x="350314" y="870941"/>
                    <a:pt x="406793" y="811983"/>
                    <a:pt x="473502" y="811983"/>
                  </a:cubicBezTo>
                  <a:cubicBezTo>
                    <a:pt x="632649" y="811983"/>
                    <a:pt x="760983" y="686445"/>
                    <a:pt x="760983" y="530157"/>
                  </a:cubicBezTo>
                  <a:cubicBezTo>
                    <a:pt x="760983" y="368723"/>
                    <a:pt x="632649" y="245725"/>
                    <a:pt x="473502" y="245725"/>
                  </a:cubicBezTo>
                  <a:cubicBezTo>
                    <a:pt x="373636" y="246094"/>
                    <a:pt x="281198" y="298552"/>
                    <a:pt x="229667" y="384097"/>
                  </a:cubicBezTo>
                  <a:cubicBezTo>
                    <a:pt x="196326" y="443283"/>
                    <a:pt x="121320" y="464230"/>
                    <a:pt x="62134" y="430888"/>
                  </a:cubicBezTo>
                  <a:cubicBezTo>
                    <a:pt x="2948" y="397547"/>
                    <a:pt x="-17999" y="322541"/>
                    <a:pt x="15343" y="263355"/>
                  </a:cubicBezTo>
                  <a:cubicBezTo>
                    <a:pt x="15769" y="262599"/>
                    <a:pt x="16201" y="261850"/>
                    <a:pt x="16645" y="261100"/>
                  </a:cubicBezTo>
                  <a:cubicBezTo>
                    <a:pt x="111346" y="98668"/>
                    <a:pt x="285480" y="-930"/>
                    <a:pt x="473502" y="-206"/>
                  </a:cubicBezTo>
                  <a:cubicBezTo>
                    <a:pt x="766129" y="-206"/>
                    <a:pt x="1007168" y="235497"/>
                    <a:pt x="1007168" y="530157"/>
                  </a:cubicBezTo>
                  <a:cubicBezTo>
                    <a:pt x="1007168" y="778693"/>
                    <a:pt x="832647" y="988792"/>
                    <a:pt x="596499" y="1042540"/>
                  </a:cubicBezTo>
                  <a:close/>
                  <a:moveTo>
                    <a:pt x="596690" y="1595965"/>
                  </a:moveTo>
                  <a:lnTo>
                    <a:pt x="596690" y="1642089"/>
                  </a:lnTo>
                  <a:cubicBezTo>
                    <a:pt x="596690" y="1713816"/>
                    <a:pt x="545356" y="1765086"/>
                    <a:pt x="473502" y="1765086"/>
                  </a:cubicBezTo>
                  <a:cubicBezTo>
                    <a:pt x="406387" y="1766001"/>
                    <a:pt x="351235" y="1712336"/>
                    <a:pt x="350314" y="1645221"/>
                  </a:cubicBezTo>
                  <a:cubicBezTo>
                    <a:pt x="350301" y="1644179"/>
                    <a:pt x="350301" y="1643131"/>
                    <a:pt x="350314" y="1642089"/>
                  </a:cubicBezTo>
                  <a:lnTo>
                    <a:pt x="350314" y="1595965"/>
                  </a:lnTo>
                  <a:cubicBezTo>
                    <a:pt x="351305" y="1528386"/>
                    <a:pt x="405923" y="1473882"/>
                    <a:pt x="473502" y="1473031"/>
                  </a:cubicBezTo>
                  <a:cubicBezTo>
                    <a:pt x="540585" y="1472078"/>
                    <a:pt x="595737" y="1525686"/>
                    <a:pt x="596690" y="1592769"/>
                  </a:cubicBezTo>
                  <a:cubicBezTo>
                    <a:pt x="596703" y="1593830"/>
                    <a:pt x="596703" y="1594897"/>
                    <a:pt x="596690" y="1595965"/>
                  </a:cubicBezTo>
                  <a:close/>
                </a:path>
              </a:pathLst>
            </a:custGeom>
            <a:solidFill>
              <a:srgbClr val="FFC545"/>
            </a:solidFill>
            <a:ln w="6346" cap="flat">
              <a:noFill/>
              <a:prstDash val="solid"/>
              <a:miter/>
            </a:ln>
          </p:spPr>
          <p:txBody>
            <a:bodyPr rtlCol="0" anchor="ctr"/>
            <a:lstStyle/>
            <a:p>
              <a:endParaRPr lang="zh-CN" altLang="en-US"/>
            </a:p>
          </p:txBody>
        </p:sp>
        <p:sp>
          <p:nvSpPr>
            <p:cNvPr id="101" name="任意多边形 43"/>
            <p:cNvSpPr/>
            <p:nvPr/>
          </p:nvSpPr>
          <p:spPr>
            <a:xfrm>
              <a:off x="6447837" y="2687348"/>
              <a:ext cx="549892" cy="723736"/>
            </a:xfrm>
            <a:custGeom>
              <a:avLst/>
              <a:gdLst>
                <a:gd name="connsiteX0" fmla="*/ 104936 w 485675"/>
                <a:gd name="connsiteY0" fmla="*/ 49599 h 639217"/>
                <a:gd name="connsiteX1" fmla="*/ 228188 w 485675"/>
                <a:gd name="connsiteY1" fmla="*/ 397943 h 639217"/>
                <a:gd name="connsiteX2" fmla="*/ 282126 w 485675"/>
                <a:gd name="connsiteY2" fmla="*/ 492733 h 639217"/>
                <a:gd name="connsiteX3" fmla="*/ 305252 w 485675"/>
                <a:gd name="connsiteY3" fmla="*/ 523482 h 639217"/>
                <a:gd name="connsiteX4" fmla="*/ 315544 w 485675"/>
                <a:gd name="connsiteY4" fmla="*/ 533711 h 639217"/>
                <a:gd name="connsiteX5" fmla="*/ 294959 w 485675"/>
                <a:gd name="connsiteY5" fmla="*/ 533711 h 639217"/>
                <a:gd name="connsiteX6" fmla="*/ 310398 w 485675"/>
                <a:gd name="connsiteY6" fmla="*/ 513253 h 639217"/>
                <a:gd name="connsiteX7" fmla="*/ 341210 w 485675"/>
                <a:gd name="connsiteY7" fmla="*/ 456837 h 639217"/>
                <a:gd name="connsiteX8" fmla="*/ 379711 w 485675"/>
                <a:gd name="connsiteY8" fmla="*/ 308300 h 639217"/>
                <a:gd name="connsiteX9" fmla="*/ 484982 w 485675"/>
                <a:gd name="connsiteY9" fmla="*/ 308300 h 639217"/>
                <a:gd name="connsiteX10" fmla="*/ 364272 w 485675"/>
                <a:gd name="connsiteY10" fmla="*/ 613252 h 639217"/>
                <a:gd name="connsiteX11" fmla="*/ 179395 w 485675"/>
                <a:gd name="connsiteY11" fmla="*/ 528692 h 639217"/>
                <a:gd name="connsiteX12" fmla="*/ 53602 w 485675"/>
                <a:gd name="connsiteY12" fmla="*/ 267449 h 639217"/>
                <a:gd name="connsiteX13" fmla="*/ -336 w 485675"/>
                <a:gd name="connsiteY13" fmla="*/ 49726 h 639217"/>
                <a:gd name="connsiteX14" fmla="*/ 104936 w 485675"/>
                <a:gd name="connsiteY14" fmla="*/ 49726 h 639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85675" h="639217">
                  <a:moveTo>
                    <a:pt x="104936" y="49599"/>
                  </a:moveTo>
                  <a:cubicBezTo>
                    <a:pt x="115228" y="172533"/>
                    <a:pt x="174312" y="290384"/>
                    <a:pt x="228188" y="397943"/>
                  </a:cubicBezTo>
                  <a:cubicBezTo>
                    <a:pt x="246167" y="431234"/>
                    <a:pt x="261605" y="461983"/>
                    <a:pt x="282126" y="492733"/>
                  </a:cubicBezTo>
                  <a:lnTo>
                    <a:pt x="305252" y="523482"/>
                  </a:lnTo>
                  <a:cubicBezTo>
                    <a:pt x="307793" y="528565"/>
                    <a:pt x="320626" y="536188"/>
                    <a:pt x="315544" y="533711"/>
                  </a:cubicBezTo>
                  <a:cubicBezTo>
                    <a:pt x="297564" y="541398"/>
                    <a:pt x="290131" y="541398"/>
                    <a:pt x="294959" y="533711"/>
                  </a:cubicBezTo>
                  <a:cubicBezTo>
                    <a:pt x="302647" y="528565"/>
                    <a:pt x="305252" y="521004"/>
                    <a:pt x="310398" y="513253"/>
                  </a:cubicBezTo>
                  <a:cubicBezTo>
                    <a:pt x="322596" y="495566"/>
                    <a:pt x="332951" y="476659"/>
                    <a:pt x="341210" y="456837"/>
                  </a:cubicBezTo>
                  <a:cubicBezTo>
                    <a:pt x="364145" y="410497"/>
                    <a:pt x="377233" y="359932"/>
                    <a:pt x="379711" y="308300"/>
                  </a:cubicBezTo>
                  <a:cubicBezTo>
                    <a:pt x="382252" y="241719"/>
                    <a:pt x="490129" y="241719"/>
                    <a:pt x="484982" y="308300"/>
                  </a:cubicBezTo>
                  <a:cubicBezTo>
                    <a:pt x="479837" y="410777"/>
                    <a:pt x="441336" y="541398"/>
                    <a:pt x="364272" y="613252"/>
                  </a:cubicBezTo>
                  <a:cubicBezTo>
                    <a:pt x="287208" y="685107"/>
                    <a:pt x="218149" y="590190"/>
                    <a:pt x="179395" y="528692"/>
                  </a:cubicBezTo>
                  <a:cubicBezTo>
                    <a:pt x="128061" y="446736"/>
                    <a:pt x="92102" y="357156"/>
                    <a:pt x="53602" y="267449"/>
                  </a:cubicBezTo>
                  <a:cubicBezTo>
                    <a:pt x="25185" y="197869"/>
                    <a:pt x="7014" y="124528"/>
                    <a:pt x="-336" y="49726"/>
                  </a:cubicBezTo>
                  <a:cubicBezTo>
                    <a:pt x="-5419" y="-16855"/>
                    <a:pt x="99853" y="-16855"/>
                    <a:pt x="104936" y="49726"/>
                  </a:cubicBezTo>
                  <a:close/>
                </a:path>
              </a:pathLst>
            </a:custGeom>
            <a:solidFill>
              <a:srgbClr val="FED0D6"/>
            </a:solidFill>
            <a:ln w="6346" cap="flat">
              <a:noFill/>
              <a:prstDash val="solid"/>
              <a:miter/>
            </a:ln>
          </p:spPr>
          <p:txBody>
            <a:bodyPr rtlCol="0" anchor="ctr"/>
            <a:lstStyle/>
            <a:p>
              <a:endParaRPr lang="zh-CN" altLang="en-US"/>
            </a:p>
          </p:txBody>
        </p:sp>
        <p:sp>
          <p:nvSpPr>
            <p:cNvPr id="102" name="任意多边形 44"/>
            <p:cNvSpPr/>
            <p:nvPr/>
          </p:nvSpPr>
          <p:spPr>
            <a:xfrm>
              <a:off x="6450484" y="2821356"/>
              <a:ext cx="595677" cy="626971"/>
            </a:xfrm>
            <a:custGeom>
              <a:avLst/>
              <a:gdLst>
                <a:gd name="connsiteX0" fmla="*/ 391667 w 526113"/>
                <a:gd name="connsiteY0" fmla="*/ 53983 h 553753"/>
                <a:gd name="connsiteX1" fmla="*/ 525083 w 526113"/>
                <a:gd name="connsiteY1" fmla="*/ 215734 h 553753"/>
                <a:gd name="connsiteX2" fmla="*/ 273815 w 526113"/>
                <a:gd name="connsiteY2" fmla="*/ 552135 h 553753"/>
                <a:gd name="connsiteX3" fmla="*/ -514 w 526113"/>
                <a:gd name="connsiteY3" fmla="*/ 53983 h 553753"/>
                <a:gd name="connsiteX4" fmla="*/ 137540 w 526113"/>
                <a:gd name="connsiteY4" fmla="*/ -210 h 553753"/>
                <a:gd name="connsiteX5" fmla="*/ 299037 w 526113"/>
                <a:gd name="connsiteY5" fmla="*/ 364398 h 553753"/>
                <a:gd name="connsiteX6" fmla="*/ 391667 w 526113"/>
                <a:gd name="connsiteY6" fmla="*/ 53983 h 5537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6113" h="553753">
                  <a:moveTo>
                    <a:pt x="391667" y="53983"/>
                  </a:moveTo>
                  <a:cubicBezTo>
                    <a:pt x="391667" y="53983"/>
                    <a:pt x="535248" y="69357"/>
                    <a:pt x="525083" y="215734"/>
                  </a:cubicBezTo>
                  <a:cubicBezTo>
                    <a:pt x="514791" y="364653"/>
                    <a:pt x="391667" y="572656"/>
                    <a:pt x="273815" y="552135"/>
                  </a:cubicBezTo>
                  <a:cubicBezTo>
                    <a:pt x="155837" y="529009"/>
                    <a:pt x="27630" y="187463"/>
                    <a:pt x="-514" y="53983"/>
                  </a:cubicBezTo>
                  <a:lnTo>
                    <a:pt x="137540" y="-210"/>
                  </a:lnTo>
                  <a:cubicBezTo>
                    <a:pt x="137540" y="-210"/>
                    <a:pt x="275975" y="356711"/>
                    <a:pt x="299037" y="364398"/>
                  </a:cubicBezTo>
                  <a:lnTo>
                    <a:pt x="391667" y="53983"/>
                  </a:lnTo>
                  <a:close/>
                </a:path>
              </a:pathLst>
            </a:custGeom>
            <a:solidFill>
              <a:srgbClr val="434CC0"/>
            </a:solidFill>
            <a:ln w="6346" cap="flat">
              <a:noFill/>
              <a:prstDash val="solid"/>
              <a:miter/>
            </a:ln>
          </p:spPr>
          <p:txBody>
            <a:bodyPr rtlCol="0" anchor="ctr"/>
            <a:lstStyle/>
            <a:p>
              <a:endParaRPr lang="zh-CN" altLang="en-US"/>
            </a:p>
          </p:txBody>
        </p:sp>
        <p:sp>
          <p:nvSpPr>
            <p:cNvPr id="103" name="任意多边形 45"/>
            <p:cNvSpPr/>
            <p:nvPr/>
          </p:nvSpPr>
          <p:spPr>
            <a:xfrm>
              <a:off x="8263601" y="2004798"/>
              <a:ext cx="273214" cy="237195"/>
            </a:xfrm>
            <a:custGeom>
              <a:avLst/>
              <a:gdLst>
                <a:gd name="connsiteX0" fmla="*/ -513 w 241308"/>
                <a:gd name="connsiteY0" fmla="*/ 130082 h 209495"/>
                <a:gd name="connsiteX1" fmla="*/ 215813 w 241308"/>
                <a:gd name="connsiteY1" fmla="*/ 56513 h 209495"/>
                <a:gd name="connsiteX2" fmla="*/ 122294 w 241308"/>
                <a:gd name="connsiteY2" fmla="*/ 208608 h 209495"/>
                <a:gd name="connsiteX3" fmla="*/ 21470 w 241308"/>
                <a:gd name="connsiteY3" fmla="*/ 130972 h 209495"/>
              </a:gdLst>
              <a:ahLst/>
              <a:cxnLst>
                <a:cxn ang="0">
                  <a:pos x="connsiteX0" y="connsiteY0"/>
                </a:cxn>
                <a:cxn ang="0">
                  <a:pos x="connsiteX1" y="connsiteY1"/>
                </a:cxn>
                <a:cxn ang="0">
                  <a:pos x="connsiteX2" y="connsiteY2"/>
                </a:cxn>
                <a:cxn ang="0">
                  <a:pos x="connsiteX3" y="connsiteY3"/>
                </a:cxn>
              </a:cxnLst>
              <a:rect l="l" t="t" r="r" b="b"/>
              <a:pathLst>
                <a:path w="241308" h="209495">
                  <a:moveTo>
                    <a:pt x="-513" y="130082"/>
                  </a:moveTo>
                  <a:cubicBezTo>
                    <a:pt x="-1084" y="1177"/>
                    <a:pt x="150439" y="-48188"/>
                    <a:pt x="215813" y="56513"/>
                  </a:cubicBezTo>
                  <a:cubicBezTo>
                    <a:pt x="281187" y="161213"/>
                    <a:pt x="207046" y="216104"/>
                    <a:pt x="122294" y="208608"/>
                  </a:cubicBezTo>
                  <a:cubicBezTo>
                    <a:pt x="37543" y="201111"/>
                    <a:pt x="21470" y="130972"/>
                    <a:pt x="21470" y="130972"/>
                  </a:cubicBezTo>
                  <a:close/>
                </a:path>
              </a:pathLst>
            </a:custGeom>
            <a:solidFill>
              <a:srgbClr val="981D04"/>
            </a:solidFill>
            <a:ln w="6346" cap="flat">
              <a:noFill/>
              <a:prstDash val="solid"/>
              <a:miter/>
            </a:ln>
          </p:spPr>
          <p:txBody>
            <a:bodyPr rtlCol="0" anchor="ctr"/>
            <a:lstStyle/>
            <a:p>
              <a:endParaRPr lang="zh-CN" altLang="en-US"/>
            </a:p>
          </p:txBody>
        </p:sp>
        <p:sp>
          <p:nvSpPr>
            <p:cNvPr id="104" name="任意多边形 46"/>
            <p:cNvSpPr/>
            <p:nvPr/>
          </p:nvSpPr>
          <p:spPr>
            <a:xfrm>
              <a:off x="8197929" y="2105151"/>
              <a:ext cx="197911" cy="239513"/>
            </a:xfrm>
            <a:custGeom>
              <a:avLst/>
              <a:gdLst>
                <a:gd name="connsiteX0" fmla="*/ -514 w 174799"/>
                <a:gd name="connsiteY0" fmla="*/ 24739 h 211542"/>
                <a:gd name="connsiteX1" fmla="*/ 166701 w 174799"/>
                <a:gd name="connsiteY1" fmla="*/ 92020 h 211542"/>
                <a:gd name="connsiteX2" fmla="*/ 160348 w 174799"/>
                <a:gd name="connsiteY2" fmla="*/ 211332 h 211542"/>
              </a:gdLst>
              <a:ahLst/>
              <a:cxnLst>
                <a:cxn ang="0">
                  <a:pos x="connsiteX0" y="connsiteY0"/>
                </a:cxn>
                <a:cxn ang="0">
                  <a:pos x="connsiteX1" y="connsiteY1"/>
                </a:cxn>
                <a:cxn ang="0">
                  <a:pos x="connsiteX2" y="connsiteY2"/>
                </a:cxn>
              </a:cxnLst>
              <a:rect l="l" t="t" r="r" b="b"/>
              <a:pathLst>
                <a:path w="174799" h="211542">
                  <a:moveTo>
                    <a:pt x="-514" y="24739"/>
                  </a:moveTo>
                  <a:cubicBezTo>
                    <a:pt x="35890" y="-41461"/>
                    <a:pt x="146498" y="39161"/>
                    <a:pt x="166701" y="92020"/>
                  </a:cubicBezTo>
                  <a:cubicBezTo>
                    <a:pt x="186904" y="144878"/>
                    <a:pt x="160348" y="211332"/>
                    <a:pt x="160348" y="211332"/>
                  </a:cubicBezTo>
                  <a:close/>
                </a:path>
              </a:pathLst>
            </a:custGeom>
            <a:solidFill>
              <a:srgbClr val="F93F57"/>
            </a:solidFill>
            <a:ln w="6346" cap="flat">
              <a:noFill/>
              <a:prstDash val="solid"/>
              <a:miter/>
            </a:ln>
          </p:spPr>
          <p:txBody>
            <a:bodyPr rtlCol="0" anchor="ctr"/>
            <a:lstStyle/>
            <a:p>
              <a:endParaRPr lang="zh-CN" altLang="en-US"/>
            </a:p>
          </p:txBody>
        </p:sp>
        <p:sp>
          <p:nvSpPr>
            <p:cNvPr id="105" name="任意多边形 47"/>
            <p:cNvSpPr/>
            <p:nvPr/>
          </p:nvSpPr>
          <p:spPr>
            <a:xfrm>
              <a:off x="7774250" y="2086348"/>
              <a:ext cx="652587" cy="579300"/>
            </a:xfrm>
            <a:custGeom>
              <a:avLst/>
              <a:gdLst>
                <a:gd name="connsiteX0" fmla="*/ -514 w 576377"/>
                <a:gd name="connsiteY0" fmla="*/ 291788 h 511649"/>
                <a:gd name="connsiteX1" fmla="*/ 355898 w 576377"/>
                <a:gd name="connsiteY1" fmla="*/ 7992 h 511649"/>
                <a:gd name="connsiteX2" fmla="*/ 556976 w 576377"/>
                <a:gd name="connsiteY2" fmla="*/ 175842 h 511649"/>
                <a:gd name="connsiteX3" fmla="*/ 473114 w 576377"/>
                <a:gd name="connsiteY3" fmla="*/ 482701 h 511649"/>
                <a:gd name="connsiteX4" fmla="*/ -514 w 576377"/>
                <a:gd name="connsiteY4" fmla="*/ 291661 h 5116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6377" h="511649">
                  <a:moveTo>
                    <a:pt x="-514" y="291788"/>
                  </a:moveTo>
                  <a:cubicBezTo>
                    <a:pt x="10667" y="33341"/>
                    <a:pt x="203739" y="-24473"/>
                    <a:pt x="355898" y="7992"/>
                  </a:cubicBezTo>
                  <a:cubicBezTo>
                    <a:pt x="508056" y="40456"/>
                    <a:pt x="556976" y="175842"/>
                    <a:pt x="556976" y="175842"/>
                  </a:cubicBezTo>
                  <a:cubicBezTo>
                    <a:pt x="556976" y="175842"/>
                    <a:pt x="635247" y="359195"/>
                    <a:pt x="473114" y="482701"/>
                  </a:cubicBezTo>
                  <a:cubicBezTo>
                    <a:pt x="310981" y="606206"/>
                    <a:pt x="-514" y="291661"/>
                    <a:pt x="-514" y="291661"/>
                  </a:cubicBezTo>
                  <a:close/>
                </a:path>
              </a:pathLst>
            </a:custGeom>
            <a:solidFill>
              <a:srgbClr val="981D04"/>
            </a:solidFill>
            <a:ln w="6346" cap="flat">
              <a:noFill/>
              <a:prstDash val="solid"/>
              <a:miter/>
            </a:ln>
          </p:spPr>
          <p:txBody>
            <a:bodyPr rtlCol="0" anchor="ctr"/>
            <a:lstStyle/>
            <a:p>
              <a:endParaRPr lang="zh-CN" altLang="en-US"/>
            </a:p>
          </p:txBody>
        </p:sp>
        <p:sp>
          <p:nvSpPr>
            <p:cNvPr id="106" name="任意多边形 48"/>
            <p:cNvSpPr/>
            <p:nvPr/>
          </p:nvSpPr>
          <p:spPr>
            <a:xfrm>
              <a:off x="7926027" y="2682959"/>
              <a:ext cx="248884" cy="276290"/>
            </a:xfrm>
            <a:custGeom>
              <a:avLst/>
              <a:gdLst>
                <a:gd name="connsiteX0" fmla="*/ 109395 w 219819"/>
                <a:gd name="connsiteY0" fmla="*/ 243815 h 244025"/>
                <a:gd name="connsiteX1" fmla="*/ 109395 w 219819"/>
                <a:gd name="connsiteY1" fmla="*/ 243815 h 244025"/>
                <a:gd name="connsiteX2" fmla="*/ -514 w 219819"/>
                <a:gd name="connsiteY2" fmla="*/ 160906 h 244025"/>
                <a:gd name="connsiteX3" fmla="*/ -514 w 219819"/>
                <a:gd name="connsiteY3" fmla="*/ -210 h 244025"/>
                <a:gd name="connsiteX4" fmla="*/ 219305 w 219819"/>
                <a:gd name="connsiteY4" fmla="*/ -210 h 244025"/>
                <a:gd name="connsiteX5" fmla="*/ 219305 w 219819"/>
                <a:gd name="connsiteY5" fmla="*/ 160017 h 244025"/>
                <a:gd name="connsiteX6" fmla="*/ 110602 w 219819"/>
                <a:gd name="connsiteY6" fmla="*/ 243815 h 244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9819" h="244025">
                  <a:moveTo>
                    <a:pt x="109395" y="243815"/>
                  </a:moveTo>
                  <a:lnTo>
                    <a:pt x="109395" y="243815"/>
                  </a:lnTo>
                  <a:cubicBezTo>
                    <a:pt x="48976" y="243815"/>
                    <a:pt x="-197" y="206967"/>
                    <a:pt x="-514" y="160906"/>
                  </a:cubicBezTo>
                  <a:lnTo>
                    <a:pt x="-514" y="-210"/>
                  </a:lnTo>
                  <a:lnTo>
                    <a:pt x="219305" y="-210"/>
                  </a:lnTo>
                  <a:lnTo>
                    <a:pt x="219305" y="160017"/>
                  </a:lnTo>
                  <a:cubicBezTo>
                    <a:pt x="219305" y="206014"/>
                    <a:pt x="170958" y="243498"/>
                    <a:pt x="110602" y="243815"/>
                  </a:cubicBezTo>
                  <a:close/>
                </a:path>
              </a:pathLst>
            </a:custGeom>
            <a:solidFill>
              <a:srgbClr val="FF93B1"/>
            </a:solidFill>
            <a:ln w="6346" cap="flat">
              <a:noFill/>
              <a:prstDash val="solid"/>
              <a:miter/>
            </a:ln>
          </p:spPr>
          <p:txBody>
            <a:bodyPr rtlCol="0" anchor="ctr"/>
            <a:lstStyle/>
            <a:p>
              <a:endParaRPr lang="zh-CN" altLang="en-US"/>
            </a:p>
          </p:txBody>
        </p:sp>
        <p:sp>
          <p:nvSpPr>
            <p:cNvPr id="107" name="任意多边形 49"/>
            <p:cNvSpPr/>
            <p:nvPr/>
          </p:nvSpPr>
          <p:spPr>
            <a:xfrm>
              <a:off x="7730087" y="2415564"/>
              <a:ext cx="132524" cy="169000"/>
            </a:xfrm>
            <a:custGeom>
              <a:avLst/>
              <a:gdLst>
                <a:gd name="connsiteX0" fmla="*/ 93764 w 117048"/>
                <a:gd name="connsiteY0" fmla="*/ 41043 h 149264"/>
                <a:gd name="connsiteX1" fmla="*/ 1072 w 117048"/>
                <a:gd name="connsiteY1" fmla="*/ 45490 h 149264"/>
                <a:gd name="connsiteX2" fmla="*/ 95670 w 117048"/>
                <a:gd name="connsiteY2" fmla="*/ 138183 h 149264"/>
                <a:gd name="connsiteX3" fmla="*/ 93764 w 117048"/>
                <a:gd name="connsiteY3" fmla="*/ 41043 h 149264"/>
              </a:gdLst>
              <a:ahLst/>
              <a:cxnLst>
                <a:cxn ang="0">
                  <a:pos x="connsiteX0" y="connsiteY0"/>
                </a:cxn>
                <a:cxn ang="0">
                  <a:pos x="connsiteX1" y="connsiteY1"/>
                </a:cxn>
                <a:cxn ang="0">
                  <a:pos x="connsiteX2" y="connsiteY2"/>
                </a:cxn>
                <a:cxn ang="0">
                  <a:pos x="connsiteX3" y="connsiteY3"/>
                </a:cxn>
              </a:cxnLst>
              <a:rect l="l" t="t" r="r" b="b"/>
              <a:pathLst>
                <a:path w="117048" h="149264">
                  <a:moveTo>
                    <a:pt x="93764" y="41043"/>
                  </a:moveTo>
                  <a:cubicBezTo>
                    <a:pt x="64540" y="-28842"/>
                    <a:pt x="9394" y="2098"/>
                    <a:pt x="1072" y="45490"/>
                  </a:cubicBezTo>
                  <a:cubicBezTo>
                    <a:pt x="-10936" y="108450"/>
                    <a:pt x="47640" y="175857"/>
                    <a:pt x="95670" y="138183"/>
                  </a:cubicBezTo>
                  <a:cubicBezTo>
                    <a:pt x="143700" y="100509"/>
                    <a:pt x="93764" y="41043"/>
                    <a:pt x="93764" y="41043"/>
                  </a:cubicBezTo>
                  <a:close/>
                </a:path>
              </a:pathLst>
            </a:custGeom>
            <a:solidFill>
              <a:srgbClr val="FED0D6"/>
            </a:solidFill>
            <a:ln w="6346" cap="flat">
              <a:noFill/>
              <a:prstDash val="solid"/>
              <a:miter/>
            </a:ln>
          </p:spPr>
          <p:txBody>
            <a:bodyPr rtlCol="0" anchor="ctr"/>
            <a:lstStyle/>
            <a:p>
              <a:endParaRPr lang="zh-CN" altLang="en-US"/>
            </a:p>
          </p:txBody>
        </p:sp>
        <p:sp>
          <p:nvSpPr>
            <p:cNvPr id="108" name="任意多边形 50"/>
            <p:cNvSpPr/>
            <p:nvPr/>
          </p:nvSpPr>
          <p:spPr>
            <a:xfrm>
              <a:off x="8248927" y="2523567"/>
              <a:ext cx="148402" cy="155616"/>
            </a:xfrm>
            <a:custGeom>
              <a:avLst/>
              <a:gdLst>
                <a:gd name="connsiteX0" fmla="*/ 44850 w 131071"/>
                <a:gd name="connsiteY0" fmla="*/ 23606 h 137443"/>
                <a:gd name="connsiteX1" fmla="*/ 129474 w 131071"/>
                <a:gd name="connsiteY1" fmla="*/ 61725 h 137443"/>
                <a:gd name="connsiteX2" fmla="*/ 7430 w 131071"/>
                <a:gd name="connsiteY2" fmla="*/ 113122 h 137443"/>
                <a:gd name="connsiteX3" fmla="*/ 44850 w 131071"/>
                <a:gd name="connsiteY3" fmla="*/ 23479 h 137443"/>
              </a:gdLst>
              <a:ahLst/>
              <a:cxnLst>
                <a:cxn ang="0">
                  <a:pos x="connsiteX0" y="connsiteY0"/>
                </a:cxn>
                <a:cxn ang="0">
                  <a:pos x="connsiteX1" y="connsiteY1"/>
                </a:cxn>
                <a:cxn ang="0">
                  <a:pos x="connsiteX2" y="connsiteY2"/>
                </a:cxn>
                <a:cxn ang="0">
                  <a:pos x="connsiteX3" y="connsiteY3"/>
                </a:cxn>
              </a:cxnLst>
              <a:rect l="l" t="t" r="r" b="b"/>
              <a:pathLst>
                <a:path w="131071" h="137443">
                  <a:moveTo>
                    <a:pt x="44850" y="23606"/>
                  </a:moveTo>
                  <a:cubicBezTo>
                    <a:pt x="97708" y="-30396"/>
                    <a:pt x="137734" y="18397"/>
                    <a:pt x="129474" y="61725"/>
                  </a:cubicBezTo>
                  <a:cubicBezTo>
                    <a:pt x="117466" y="124685"/>
                    <a:pt x="38115" y="165790"/>
                    <a:pt x="7430" y="113122"/>
                  </a:cubicBezTo>
                  <a:cubicBezTo>
                    <a:pt x="-23256" y="60455"/>
                    <a:pt x="44850" y="23479"/>
                    <a:pt x="44850" y="23479"/>
                  </a:cubicBezTo>
                  <a:close/>
                </a:path>
              </a:pathLst>
            </a:custGeom>
            <a:solidFill>
              <a:srgbClr val="FED0D6"/>
            </a:solidFill>
            <a:ln w="6346" cap="flat">
              <a:noFill/>
              <a:prstDash val="solid"/>
              <a:miter/>
            </a:ln>
          </p:spPr>
          <p:txBody>
            <a:bodyPr rtlCol="0" anchor="ctr"/>
            <a:lstStyle/>
            <a:p>
              <a:endParaRPr lang="zh-CN" altLang="en-US"/>
            </a:p>
          </p:txBody>
        </p:sp>
        <p:sp>
          <p:nvSpPr>
            <p:cNvPr id="109" name="任意多边形 51"/>
            <p:cNvSpPr/>
            <p:nvPr/>
          </p:nvSpPr>
          <p:spPr>
            <a:xfrm>
              <a:off x="7809723" y="2240589"/>
              <a:ext cx="532212" cy="546181"/>
            </a:xfrm>
            <a:custGeom>
              <a:avLst/>
              <a:gdLst>
                <a:gd name="connsiteX0" fmla="*/ 180923 w 470060"/>
                <a:gd name="connsiteY0" fmla="*/ 478301 h 482397"/>
                <a:gd name="connsiteX1" fmla="*/ 29463 w 470060"/>
                <a:gd name="connsiteY1" fmla="*/ 77479 h 482397"/>
                <a:gd name="connsiteX2" fmla="*/ 469484 w 470060"/>
                <a:gd name="connsiteY2" fmla="*/ 161341 h 482397"/>
                <a:gd name="connsiteX3" fmla="*/ 180923 w 470060"/>
                <a:gd name="connsiteY3" fmla="*/ 478301 h 482397"/>
              </a:gdLst>
              <a:ahLst/>
              <a:cxnLst>
                <a:cxn ang="0">
                  <a:pos x="connsiteX0" y="connsiteY0"/>
                </a:cxn>
                <a:cxn ang="0">
                  <a:pos x="connsiteX1" y="connsiteY1"/>
                </a:cxn>
                <a:cxn ang="0">
                  <a:pos x="connsiteX2" y="connsiteY2"/>
                </a:cxn>
                <a:cxn ang="0">
                  <a:pos x="connsiteX3" y="connsiteY3"/>
                </a:cxn>
              </a:cxnLst>
              <a:rect l="l" t="t" r="r" b="b"/>
              <a:pathLst>
                <a:path w="470060" h="482397">
                  <a:moveTo>
                    <a:pt x="180923" y="478301"/>
                  </a:moveTo>
                  <a:cubicBezTo>
                    <a:pt x="19045" y="447488"/>
                    <a:pt x="-42962" y="252065"/>
                    <a:pt x="29463" y="77479"/>
                  </a:cubicBezTo>
                  <a:cubicBezTo>
                    <a:pt x="89247" y="-66293"/>
                    <a:pt x="466880" y="5688"/>
                    <a:pt x="469484" y="161341"/>
                  </a:cubicBezTo>
                  <a:cubicBezTo>
                    <a:pt x="472788" y="350348"/>
                    <a:pt x="342929" y="509304"/>
                    <a:pt x="180923" y="478301"/>
                  </a:cubicBezTo>
                  <a:close/>
                </a:path>
              </a:pathLst>
            </a:custGeom>
            <a:solidFill>
              <a:srgbClr val="FED0D6"/>
            </a:solidFill>
            <a:ln w="6346" cap="flat">
              <a:noFill/>
              <a:prstDash val="solid"/>
              <a:miter/>
            </a:ln>
          </p:spPr>
          <p:txBody>
            <a:bodyPr rtlCol="0" anchor="ctr"/>
            <a:lstStyle/>
            <a:p>
              <a:endParaRPr lang="zh-CN" altLang="en-US"/>
            </a:p>
          </p:txBody>
        </p:sp>
        <p:sp>
          <p:nvSpPr>
            <p:cNvPr id="110" name="任意多边形 52"/>
            <p:cNvSpPr/>
            <p:nvPr/>
          </p:nvSpPr>
          <p:spPr>
            <a:xfrm>
              <a:off x="7789201" y="2165401"/>
              <a:ext cx="375782" cy="560573"/>
            </a:xfrm>
            <a:custGeom>
              <a:avLst/>
              <a:gdLst>
                <a:gd name="connsiteX0" fmla="*/ 331384 w 331898"/>
                <a:gd name="connsiteY0" fmla="*/ 36709 h 495109"/>
                <a:gd name="connsiteX1" fmla="*/ 61184 w 331898"/>
                <a:gd name="connsiteY1" fmla="*/ 494899 h 495109"/>
                <a:gd name="connsiteX2" fmla="*/ 61184 w 331898"/>
                <a:gd name="connsiteY2" fmla="*/ 494899 h 495109"/>
                <a:gd name="connsiteX3" fmla="*/ 42633 w 331898"/>
                <a:gd name="connsiteY3" fmla="*/ 73430 h 495109"/>
                <a:gd name="connsiteX4" fmla="*/ 331384 w 331898"/>
                <a:gd name="connsiteY4" fmla="*/ 36709 h 495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898" h="495109">
                  <a:moveTo>
                    <a:pt x="331384" y="36709"/>
                  </a:moveTo>
                  <a:cubicBezTo>
                    <a:pt x="45491" y="74002"/>
                    <a:pt x="40409" y="335308"/>
                    <a:pt x="61184" y="494899"/>
                  </a:cubicBezTo>
                  <a:lnTo>
                    <a:pt x="61184" y="494899"/>
                  </a:lnTo>
                  <a:cubicBezTo>
                    <a:pt x="61184" y="494899"/>
                    <a:pt x="-64292" y="213962"/>
                    <a:pt x="42633" y="73430"/>
                  </a:cubicBezTo>
                  <a:cubicBezTo>
                    <a:pt x="149556" y="-67102"/>
                    <a:pt x="331384" y="36709"/>
                    <a:pt x="331384" y="36709"/>
                  </a:cubicBezTo>
                  <a:close/>
                </a:path>
              </a:pathLst>
            </a:custGeom>
            <a:solidFill>
              <a:srgbClr val="981D04"/>
            </a:solidFill>
            <a:ln w="6346" cap="flat">
              <a:noFill/>
              <a:prstDash val="solid"/>
              <a:miter/>
            </a:ln>
          </p:spPr>
          <p:txBody>
            <a:bodyPr rtlCol="0" anchor="ctr"/>
            <a:lstStyle/>
            <a:p>
              <a:endParaRPr lang="zh-CN" altLang="en-US"/>
            </a:p>
          </p:txBody>
        </p:sp>
        <p:sp>
          <p:nvSpPr>
            <p:cNvPr id="111" name="任意多边形 53"/>
            <p:cNvSpPr/>
            <p:nvPr/>
          </p:nvSpPr>
          <p:spPr>
            <a:xfrm>
              <a:off x="7703109" y="2838260"/>
              <a:ext cx="683282" cy="765140"/>
            </a:xfrm>
            <a:custGeom>
              <a:avLst/>
              <a:gdLst>
                <a:gd name="connsiteX0" fmla="*/ 602973 w 603487"/>
                <a:gd name="connsiteY0" fmla="*/ 61225 h 675786"/>
                <a:gd name="connsiteX1" fmla="*/ 415491 w 603487"/>
                <a:gd name="connsiteY1" fmla="*/ -210 h 675786"/>
                <a:gd name="connsiteX2" fmla="*/ 302532 w 603487"/>
                <a:gd name="connsiteY2" fmla="*/ 86828 h 675786"/>
                <a:gd name="connsiteX3" fmla="*/ 299927 w 603487"/>
                <a:gd name="connsiteY3" fmla="*/ 86828 h 675786"/>
                <a:gd name="connsiteX4" fmla="*/ 197260 w 603487"/>
                <a:gd name="connsiteY4" fmla="*/ -210 h 675786"/>
                <a:gd name="connsiteX5" fmla="*/ -514 w 603487"/>
                <a:gd name="connsiteY5" fmla="*/ 61225 h 675786"/>
                <a:gd name="connsiteX6" fmla="*/ 24898 w 603487"/>
                <a:gd name="connsiteY6" fmla="*/ 268529 h 675786"/>
                <a:gd name="connsiteX7" fmla="*/ 50311 w 603487"/>
                <a:gd name="connsiteY7" fmla="*/ 406774 h 675786"/>
                <a:gd name="connsiteX8" fmla="*/ 88811 w 603487"/>
                <a:gd name="connsiteY8" fmla="*/ 675577 h 675786"/>
                <a:gd name="connsiteX9" fmla="*/ 512504 w 603487"/>
                <a:gd name="connsiteY9" fmla="*/ 675577 h 675786"/>
                <a:gd name="connsiteX10" fmla="*/ 553609 w 603487"/>
                <a:gd name="connsiteY10" fmla="*/ 406774 h 675786"/>
                <a:gd name="connsiteX11" fmla="*/ 576735 w 603487"/>
                <a:gd name="connsiteY11" fmla="*/ 268529 h 675786"/>
                <a:gd name="connsiteX12" fmla="*/ 602147 w 603487"/>
                <a:gd name="connsiteY12" fmla="*/ 61225 h 675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03487" h="675786">
                  <a:moveTo>
                    <a:pt x="602973" y="61225"/>
                  </a:moveTo>
                  <a:lnTo>
                    <a:pt x="415491" y="-210"/>
                  </a:lnTo>
                  <a:cubicBezTo>
                    <a:pt x="400116" y="66308"/>
                    <a:pt x="315365" y="86828"/>
                    <a:pt x="302532" y="86828"/>
                  </a:cubicBezTo>
                  <a:lnTo>
                    <a:pt x="299927" y="86828"/>
                  </a:lnTo>
                  <a:cubicBezTo>
                    <a:pt x="287220" y="86828"/>
                    <a:pt x="212634" y="66308"/>
                    <a:pt x="197260" y="-210"/>
                  </a:cubicBezTo>
                  <a:lnTo>
                    <a:pt x="-514" y="61225"/>
                  </a:lnTo>
                  <a:lnTo>
                    <a:pt x="24898" y="268529"/>
                  </a:lnTo>
                  <a:cubicBezTo>
                    <a:pt x="24898" y="268529"/>
                    <a:pt x="9460" y="347880"/>
                    <a:pt x="50311" y="406774"/>
                  </a:cubicBezTo>
                  <a:cubicBezTo>
                    <a:pt x="88811" y="463063"/>
                    <a:pt x="88811" y="675577"/>
                    <a:pt x="88811" y="675577"/>
                  </a:cubicBezTo>
                  <a:lnTo>
                    <a:pt x="512504" y="675577"/>
                  </a:lnTo>
                  <a:cubicBezTo>
                    <a:pt x="512504" y="675577"/>
                    <a:pt x="512504" y="463063"/>
                    <a:pt x="553609" y="406774"/>
                  </a:cubicBezTo>
                  <a:cubicBezTo>
                    <a:pt x="592109" y="347880"/>
                    <a:pt x="576735" y="268529"/>
                    <a:pt x="576735" y="268529"/>
                  </a:cubicBezTo>
                  <a:lnTo>
                    <a:pt x="602147" y="61225"/>
                  </a:lnTo>
                  <a:close/>
                </a:path>
              </a:pathLst>
            </a:custGeom>
            <a:solidFill>
              <a:srgbClr val="F93F57"/>
            </a:solidFill>
            <a:ln w="6346" cap="flat">
              <a:noFill/>
              <a:prstDash val="solid"/>
              <a:miter/>
            </a:ln>
          </p:spPr>
          <p:txBody>
            <a:bodyPr rtlCol="0" anchor="ctr"/>
            <a:lstStyle/>
            <a:p>
              <a:endParaRPr lang="zh-CN" altLang="en-US"/>
            </a:p>
          </p:txBody>
        </p:sp>
        <p:sp>
          <p:nvSpPr>
            <p:cNvPr id="112" name="任意多边形 54"/>
            <p:cNvSpPr/>
            <p:nvPr/>
          </p:nvSpPr>
          <p:spPr>
            <a:xfrm>
              <a:off x="7668222" y="2246131"/>
              <a:ext cx="203061" cy="147805"/>
            </a:xfrm>
            <a:custGeom>
              <a:avLst/>
              <a:gdLst>
                <a:gd name="connsiteX0" fmla="*/ -514 w 179347"/>
                <a:gd name="connsiteY0" fmla="*/ 71186 h 130544"/>
                <a:gd name="connsiteX1" fmla="*/ 171784 w 179347"/>
                <a:gd name="connsiteY1" fmla="*/ 4287 h 130544"/>
                <a:gd name="connsiteX2" fmla="*/ 43195 w 179347"/>
                <a:gd name="connsiteY2" fmla="*/ 130334 h 130544"/>
                <a:gd name="connsiteX3" fmla="*/ -514 w 179347"/>
                <a:gd name="connsiteY3" fmla="*/ 71186 h 130544"/>
              </a:gdLst>
              <a:ahLst/>
              <a:cxnLst>
                <a:cxn ang="0">
                  <a:pos x="connsiteX0" y="connsiteY0"/>
                </a:cxn>
                <a:cxn ang="0">
                  <a:pos x="connsiteX1" y="connsiteY1"/>
                </a:cxn>
                <a:cxn ang="0">
                  <a:pos x="connsiteX2" y="connsiteY2"/>
                </a:cxn>
                <a:cxn ang="0">
                  <a:pos x="connsiteX3" y="connsiteY3"/>
                </a:cxn>
              </a:cxnLst>
              <a:rect l="l" t="t" r="r" b="b"/>
              <a:pathLst>
                <a:path w="179347" h="130544">
                  <a:moveTo>
                    <a:pt x="-514" y="71186"/>
                  </a:moveTo>
                  <a:cubicBezTo>
                    <a:pt x="-514" y="71186"/>
                    <a:pt x="146053" y="-21379"/>
                    <a:pt x="171784" y="4287"/>
                  </a:cubicBezTo>
                  <a:cubicBezTo>
                    <a:pt x="197196" y="27477"/>
                    <a:pt x="153804" y="73728"/>
                    <a:pt x="43195" y="130334"/>
                  </a:cubicBezTo>
                  <a:lnTo>
                    <a:pt x="-514" y="71186"/>
                  </a:lnTo>
                  <a:close/>
                </a:path>
              </a:pathLst>
            </a:custGeom>
            <a:solidFill>
              <a:srgbClr val="FED0D6"/>
            </a:solidFill>
            <a:ln w="6346" cap="flat">
              <a:noFill/>
              <a:prstDash val="solid"/>
              <a:miter/>
            </a:ln>
          </p:spPr>
          <p:txBody>
            <a:bodyPr rtlCol="0" anchor="ctr"/>
            <a:lstStyle/>
            <a:p>
              <a:endParaRPr lang="zh-CN" altLang="en-US"/>
            </a:p>
          </p:txBody>
        </p:sp>
        <p:sp>
          <p:nvSpPr>
            <p:cNvPr id="113" name="任意多边形 55"/>
            <p:cNvSpPr/>
            <p:nvPr/>
          </p:nvSpPr>
          <p:spPr>
            <a:xfrm>
              <a:off x="7253337" y="2273163"/>
              <a:ext cx="519616" cy="812040"/>
            </a:xfrm>
            <a:custGeom>
              <a:avLst/>
              <a:gdLst>
                <a:gd name="connsiteX0" fmla="*/ 396859 w 458935"/>
                <a:gd name="connsiteY0" fmla="*/ 560775 h 717209"/>
                <a:gd name="connsiteX1" fmla="*/ 147942 w 458935"/>
                <a:gd name="connsiteY1" fmla="*/ 358426 h 717209"/>
                <a:gd name="connsiteX2" fmla="*/ 458421 w 458935"/>
                <a:gd name="connsiteY2" fmla="*/ 107349 h 717209"/>
                <a:gd name="connsiteX3" fmla="*/ 409628 w 458935"/>
                <a:gd name="connsiteY3" fmla="*/ -210 h 717209"/>
                <a:gd name="connsiteX4" fmla="*/ 4297 w 458935"/>
                <a:gd name="connsiteY4" fmla="*/ 348134 h 717209"/>
                <a:gd name="connsiteX5" fmla="*/ 417253 w 458935"/>
                <a:gd name="connsiteY5" fmla="*/ 716999 h 717209"/>
                <a:gd name="connsiteX6" fmla="*/ 396732 w 458935"/>
                <a:gd name="connsiteY6" fmla="*/ 560775 h 717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8935" h="717209">
                  <a:moveTo>
                    <a:pt x="396859" y="560775"/>
                  </a:moveTo>
                  <a:cubicBezTo>
                    <a:pt x="396859" y="560775"/>
                    <a:pt x="158234" y="399404"/>
                    <a:pt x="147942" y="358426"/>
                  </a:cubicBezTo>
                  <a:cubicBezTo>
                    <a:pt x="137713" y="320307"/>
                    <a:pt x="458421" y="107349"/>
                    <a:pt x="458421" y="107349"/>
                  </a:cubicBezTo>
                  <a:lnTo>
                    <a:pt x="409628" y="-210"/>
                  </a:lnTo>
                  <a:cubicBezTo>
                    <a:pt x="409628" y="-210"/>
                    <a:pt x="47879" y="230346"/>
                    <a:pt x="4297" y="348134"/>
                  </a:cubicBezTo>
                  <a:cubicBezTo>
                    <a:pt x="-41891" y="465986"/>
                    <a:pt x="255691" y="696542"/>
                    <a:pt x="417253" y="716999"/>
                  </a:cubicBezTo>
                  <a:lnTo>
                    <a:pt x="396732" y="560775"/>
                  </a:lnTo>
                  <a:close/>
                </a:path>
              </a:pathLst>
            </a:custGeom>
            <a:solidFill>
              <a:srgbClr val="F93F57"/>
            </a:solidFill>
            <a:ln w="6346" cap="flat">
              <a:noFill/>
              <a:prstDash val="solid"/>
              <a:miter/>
            </a:ln>
          </p:spPr>
          <p:txBody>
            <a:bodyPr rtlCol="0" anchor="ctr"/>
            <a:lstStyle/>
            <a:p>
              <a:endParaRPr lang="zh-CN" altLang="en-US"/>
            </a:p>
          </p:txBody>
        </p:sp>
        <p:sp>
          <p:nvSpPr>
            <p:cNvPr id="114" name="任意多边形 56"/>
            <p:cNvSpPr/>
            <p:nvPr/>
          </p:nvSpPr>
          <p:spPr>
            <a:xfrm>
              <a:off x="7861504" y="4281217"/>
              <a:ext cx="152998" cy="1017478"/>
            </a:xfrm>
            <a:custGeom>
              <a:avLst/>
              <a:gdLst>
                <a:gd name="connsiteX0" fmla="*/ 126555 w 135131"/>
                <a:gd name="connsiteY0" fmla="*/ 898656 h 898656"/>
                <a:gd name="connsiteX1" fmla="*/ 0 w 135131"/>
                <a:gd name="connsiteY1" fmla="*/ 898656 h 898656"/>
                <a:gd name="connsiteX2" fmla="*/ 0 w 135131"/>
                <a:gd name="connsiteY2" fmla="*/ 0 h 898656"/>
                <a:gd name="connsiteX3" fmla="*/ 135132 w 135131"/>
                <a:gd name="connsiteY3" fmla="*/ 0 h 898656"/>
                <a:gd name="connsiteX4" fmla="*/ 126555 w 135131"/>
                <a:gd name="connsiteY4" fmla="*/ 898656 h 898656"/>
                <a:gd name="connsiteX5" fmla="*/ 126555 w 135131"/>
                <a:gd name="connsiteY5" fmla="*/ 898656 h 898656"/>
                <a:gd name="connsiteX6" fmla="*/ 126555 w 135131"/>
                <a:gd name="connsiteY6" fmla="*/ 898656 h 898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5131" h="898656">
                  <a:moveTo>
                    <a:pt x="126555" y="898656"/>
                  </a:moveTo>
                  <a:lnTo>
                    <a:pt x="0" y="898656"/>
                  </a:lnTo>
                  <a:lnTo>
                    <a:pt x="0" y="0"/>
                  </a:lnTo>
                  <a:lnTo>
                    <a:pt x="135132" y="0"/>
                  </a:lnTo>
                  <a:lnTo>
                    <a:pt x="126555" y="898656"/>
                  </a:lnTo>
                  <a:lnTo>
                    <a:pt x="126555" y="898656"/>
                  </a:lnTo>
                  <a:lnTo>
                    <a:pt x="126555" y="898656"/>
                  </a:lnTo>
                  <a:close/>
                </a:path>
              </a:pathLst>
            </a:custGeom>
            <a:solidFill>
              <a:srgbClr val="FED0D6"/>
            </a:solidFill>
            <a:ln w="6346" cap="flat">
              <a:noFill/>
              <a:prstDash val="solid"/>
              <a:miter/>
            </a:ln>
          </p:spPr>
          <p:txBody>
            <a:bodyPr rtlCol="0" anchor="ctr"/>
            <a:lstStyle/>
            <a:p>
              <a:endParaRPr lang="zh-CN" altLang="en-US"/>
            </a:p>
          </p:txBody>
        </p:sp>
        <p:sp>
          <p:nvSpPr>
            <p:cNvPr id="115" name="任意多边形 57"/>
            <p:cNvSpPr/>
            <p:nvPr/>
          </p:nvSpPr>
          <p:spPr>
            <a:xfrm>
              <a:off x="7703109" y="5287978"/>
              <a:ext cx="316405" cy="123506"/>
            </a:xfrm>
            <a:custGeom>
              <a:avLst/>
              <a:gdLst>
                <a:gd name="connsiteX0" fmla="*/ 264603 w 279455"/>
                <a:gd name="connsiteY0" fmla="*/ -210 h 109083"/>
                <a:gd name="connsiteX1" fmla="*/ 138493 w 279455"/>
                <a:gd name="connsiteY1" fmla="*/ -210 h 109083"/>
                <a:gd name="connsiteX2" fmla="*/ -514 w 279455"/>
                <a:gd name="connsiteY2" fmla="*/ 96168 h 109083"/>
                <a:gd name="connsiteX3" fmla="*/ -514 w 279455"/>
                <a:gd name="connsiteY3" fmla="*/ 108874 h 109083"/>
                <a:gd name="connsiteX4" fmla="*/ 277500 w 279455"/>
                <a:gd name="connsiteY4" fmla="*/ 108874 h 109083"/>
                <a:gd name="connsiteX5" fmla="*/ 264794 w 279455"/>
                <a:gd name="connsiteY5" fmla="*/ -210 h 109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9455" h="109083">
                  <a:moveTo>
                    <a:pt x="264603" y="-210"/>
                  </a:moveTo>
                  <a:lnTo>
                    <a:pt x="138493" y="-210"/>
                  </a:lnTo>
                  <a:cubicBezTo>
                    <a:pt x="138493" y="-210"/>
                    <a:pt x="12382" y="68277"/>
                    <a:pt x="-514" y="96168"/>
                  </a:cubicBezTo>
                  <a:lnTo>
                    <a:pt x="-514" y="108874"/>
                  </a:lnTo>
                  <a:lnTo>
                    <a:pt x="277500" y="108874"/>
                  </a:lnTo>
                  <a:cubicBezTo>
                    <a:pt x="277500" y="108874"/>
                    <a:pt x="285251" y="27681"/>
                    <a:pt x="264794" y="-210"/>
                  </a:cubicBezTo>
                  <a:close/>
                </a:path>
              </a:pathLst>
            </a:custGeom>
            <a:solidFill>
              <a:srgbClr val="F93F57"/>
            </a:solidFill>
            <a:ln w="6346" cap="flat">
              <a:noFill/>
              <a:prstDash val="solid"/>
              <a:miter/>
            </a:ln>
          </p:spPr>
          <p:txBody>
            <a:bodyPr rtlCol="0" anchor="ctr"/>
            <a:lstStyle/>
            <a:p>
              <a:endParaRPr lang="zh-CN" altLang="en-US"/>
            </a:p>
          </p:txBody>
        </p:sp>
        <p:sp>
          <p:nvSpPr>
            <p:cNvPr id="116" name="任意多边形 58"/>
            <p:cNvSpPr/>
            <p:nvPr/>
          </p:nvSpPr>
          <p:spPr>
            <a:xfrm>
              <a:off x="7703109" y="5411484"/>
              <a:ext cx="314126" cy="18773"/>
            </a:xfrm>
            <a:custGeom>
              <a:avLst/>
              <a:gdLst>
                <a:gd name="connsiteX0" fmla="*/ 0 w 277442"/>
                <a:gd name="connsiteY0" fmla="*/ 0 h 16581"/>
                <a:gd name="connsiteX1" fmla="*/ 277443 w 277442"/>
                <a:gd name="connsiteY1" fmla="*/ 0 h 16581"/>
                <a:gd name="connsiteX2" fmla="*/ 277443 w 277442"/>
                <a:gd name="connsiteY2" fmla="*/ 16582 h 16581"/>
                <a:gd name="connsiteX3" fmla="*/ 0 w 277442"/>
                <a:gd name="connsiteY3" fmla="*/ 16582 h 16581"/>
                <a:gd name="connsiteX4" fmla="*/ 0 w 277442"/>
                <a:gd name="connsiteY4" fmla="*/ 0 h 16581"/>
                <a:gd name="connsiteX5" fmla="*/ 0 w 277442"/>
                <a:gd name="connsiteY5" fmla="*/ 0 h 16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442" h="16581">
                  <a:moveTo>
                    <a:pt x="0" y="0"/>
                  </a:moveTo>
                  <a:lnTo>
                    <a:pt x="277443" y="0"/>
                  </a:lnTo>
                  <a:lnTo>
                    <a:pt x="277443" y="16582"/>
                  </a:lnTo>
                  <a:lnTo>
                    <a:pt x="0" y="16582"/>
                  </a:lnTo>
                  <a:lnTo>
                    <a:pt x="0" y="0"/>
                  </a:lnTo>
                  <a:lnTo>
                    <a:pt x="0" y="0"/>
                  </a:lnTo>
                  <a:close/>
                </a:path>
              </a:pathLst>
            </a:custGeom>
            <a:solidFill>
              <a:srgbClr val="981D04"/>
            </a:solidFill>
            <a:ln w="6346" cap="flat">
              <a:noFill/>
              <a:prstDash val="solid"/>
              <a:miter/>
            </a:ln>
          </p:spPr>
          <p:txBody>
            <a:bodyPr rtlCol="0" anchor="ctr"/>
            <a:lstStyle/>
            <a:p>
              <a:endParaRPr lang="zh-CN" altLang="en-US"/>
            </a:p>
          </p:txBody>
        </p:sp>
        <p:sp>
          <p:nvSpPr>
            <p:cNvPr id="117" name="任意多边形 59"/>
            <p:cNvSpPr/>
            <p:nvPr/>
          </p:nvSpPr>
          <p:spPr>
            <a:xfrm>
              <a:off x="8074926" y="4281217"/>
              <a:ext cx="154366" cy="1017478"/>
            </a:xfrm>
            <a:custGeom>
              <a:avLst/>
              <a:gdLst>
                <a:gd name="connsiteX0" fmla="*/ 8704 w 136339"/>
                <a:gd name="connsiteY0" fmla="*/ 898656 h 898656"/>
                <a:gd name="connsiteX1" fmla="*/ 136339 w 136339"/>
                <a:gd name="connsiteY1" fmla="*/ 898656 h 898656"/>
                <a:gd name="connsiteX2" fmla="*/ 136339 w 136339"/>
                <a:gd name="connsiteY2" fmla="*/ 0 h 898656"/>
                <a:gd name="connsiteX3" fmla="*/ 0 w 136339"/>
                <a:gd name="connsiteY3" fmla="*/ 0 h 898656"/>
                <a:gd name="connsiteX4" fmla="*/ 8704 w 136339"/>
                <a:gd name="connsiteY4" fmla="*/ 898656 h 898656"/>
                <a:gd name="connsiteX5" fmla="*/ 8704 w 136339"/>
                <a:gd name="connsiteY5" fmla="*/ 898656 h 898656"/>
                <a:gd name="connsiteX6" fmla="*/ 8704 w 136339"/>
                <a:gd name="connsiteY6" fmla="*/ 898656 h 898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339" h="898656">
                  <a:moveTo>
                    <a:pt x="8704" y="898656"/>
                  </a:moveTo>
                  <a:lnTo>
                    <a:pt x="136339" y="898656"/>
                  </a:lnTo>
                  <a:lnTo>
                    <a:pt x="136339" y="0"/>
                  </a:lnTo>
                  <a:lnTo>
                    <a:pt x="0" y="0"/>
                  </a:lnTo>
                  <a:lnTo>
                    <a:pt x="8704" y="898656"/>
                  </a:lnTo>
                  <a:lnTo>
                    <a:pt x="8704" y="898656"/>
                  </a:lnTo>
                  <a:lnTo>
                    <a:pt x="8704" y="898656"/>
                  </a:lnTo>
                  <a:close/>
                </a:path>
              </a:pathLst>
            </a:custGeom>
            <a:solidFill>
              <a:srgbClr val="FED0D6"/>
            </a:solidFill>
            <a:ln w="6346" cap="flat">
              <a:noFill/>
              <a:prstDash val="solid"/>
              <a:miter/>
            </a:ln>
          </p:spPr>
          <p:txBody>
            <a:bodyPr rtlCol="0" anchor="ctr"/>
            <a:lstStyle/>
            <a:p>
              <a:endParaRPr lang="zh-CN" altLang="en-US"/>
            </a:p>
          </p:txBody>
        </p:sp>
        <p:sp>
          <p:nvSpPr>
            <p:cNvPr id="118" name="任意多边形 60"/>
            <p:cNvSpPr/>
            <p:nvPr/>
          </p:nvSpPr>
          <p:spPr>
            <a:xfrm>
              <a:off x="8073764" y="5287978"/>
              <a:ext cx="312627" cy="123506"/>
            </a:xfrm>
            <a:custGeom>
              <a:avLst/>
              <a:gdLst>
                <a:gd name="connsiteX0" fmla="*/ 11376 w 276118"/>
                <a:gd name="connsiteY0" fmla="*/ -210 h 109083"/>
                <a:gd name="connsiteX1" fmla="*/ 139646 w 276118"/>
                <a:gd name="connsiteY1" fmla="*/ -210 h 109083"/>
                <a:gd name="connsiteX2" fmla="*/ 275604 w 276118"/>
                <a:gd name="connsiteY2" fmla="*/ 96168 h 109083"/>
                <a:gd name="connsiteX3" fmla="*/ 275604 w 276118"/>
                <a:gd name="connsiteY3" fmla="*/ 108874 h 109083"/>
                <a:gd name="connsiteX4" fmla="*/ 1147 w 276118"/>
                <a:gd name="connsiteY4" fmla="*/ 108874 h 109083"/>
                <a:gd name="connsiteX5" fmla="*/ 11376 w 276118"/>
                <a:gd name="connsiteY5" fmla="*/ -210 h 109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6118" h="109083">
                  <a:moveTo>
                    <a:pt x="11376" y="-210"/>
                  </a:moveTo>
                  <a:lnTo>
                    <a:pt x="139646" y="-210"/>
                  </a:lnTo>
                  <a:cubicBezTo>
                    <a:pt x="139646" y="-210"/>
                    <a:pt x="262771" y="68277"/>
                    <a:pt x="275604" y="96168"/>
                  </a:cubicBezTo>
                  <a:lnTo>
                    <a:pt x="275604" y="108874"/>
                  </a:lnTo>
                  <a:lnTo>
                    <a:pt x="1147" y="108874"/>
                  </a:lnTo>
                  <a:cubicBezTo>
                    <a:pt x="1147" y="108874"/>
                    <a:pt x="-6604" y="27681"/>
                    <a:pt x="11376" y="-210"/>
                  </a:cubicBezTo>
                  <a:close/>
                </a:path>
              </a:pathLst>
            </a:custGeom>
            <a:solidFill>
              <a:srgbClr val="F93F57"/>
            </a:solidFill>
            <a:ln w="6346" cap="flat">
              <a:noFill/>
              <a:prstDash val="solid"/>
              <a:miter/>
            </a:ln>
          </p:spPr>
          <p:txBody>
            <a:bodyPr rtlCol="0" anchor="ctr"/>
            <a:lstStyle/>
            <a:p>
              <a:endParaRPr lang="zh-CN" altLang="en-US"/>
            </a:p>
          </p:txBody>
        </p:sp>
        <p:sp>
          <p:nvSpPr>
            <p:cNvPr id="119" name="任意多边形 61"/>
            <p:cNvSpPr/>
            <p:nvPr/>
          </p:nvSpPr>
          <p:spPr>
            <a:xfrm>
              <a:off x="8074926" y="5411484"/>
              <a:ext cx="311393" cy="18773"/>
            </a:xfrm>
            <a:custGeom>
              <a:avLst/>
              <a:gdLst>
                <a:gd name="connsiteX0" fmla="*/ 0 w 275028"/>
                <a:gd name="connsiteY0" fmla="*/ 0 h 16581"/>
                <a:gd name="connsiteX1" fmla="*/ 275029 w 275028"/>
                <a:gd name="connsiteY1" fmla="*/ 0 h 16581"/>
                <a:gd name="connsiteX2" fmla="*/ 275029 w 275028"/>
                <a:gd name="connsiteY2" fmla="*/ 16582 h 16581"/>
                <a:gd name="connsiteX3" fmla="*/ 0 w 275028"/>
                <a:gd name="connsiteY3" fmla="*/ 16582 h 16581"/>
                <a:gd name="connsiteX4" fmla="*/ 0 w 275028"/>
                <a:gd name="connsiteY4" fmla="*/ 0 h 16581"/>
                <a:gd name="connsiteX5" fmla="*/ 0 w 275028"/>
                <a:gd name="connsiteY5" fmla="*/ 0 h 16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5028" h="16581">
                  <a:moveTo>
                    <a:pt x="0" y="0"/>
                  </a:moveTo>
                  <a:lnTo>
                    <a:pt x="275029" y="0"/>
                  </a:lnTo>
                  <a:lnTo>
                    <a:pt x="275029" y="16582"/>
                  </a:lnTo>
                  <a:lnTo>
                    <a:pt x="0" y="16582"/>
                  </a:lnTo>
                  <a:lnTo>
                    <a:pt x="0" y="0"/>
                  </a:lnTo>
                  <a:lnTo>
                    <a:pt x="0" y="0"/>
                  </a:lnTo>
                  <a:close/>
                </a:path>
              </a:pathLst>
            </a:custGeom>
            <a:solidFill>
              <a:srgbClr val="981D04"/>
            </a:solidFill>
            <a:ln w="6346" cap="flat">
              <a:noFill/>
              <a:prstDash val="solid"/>
              <a:miter/>
            </a:ln>
          </p:spPr>
          <p:txBody>
            <a:bodyPr rtlCol="0" anchor="ctr"/>
            <a:lstStyle/>
            <a:p>
              <a:endParaRPr lang="zh-CN" altLang="en-US"/>
            </a:p>
          </p:txBody>
        </p:sp>
        <p:sp>
          <p:nvSpPr>
            <p:cNvPr id="120" name="任意多边形 62"/>
            <p:cNvSpPr/>
            <p:nvPr/>
          </p:nvSpPr>
          <p:spPr>
            <a:xfrm>
              <a:off x="7564855" y="3584555"/>
              <a:ext cx="961084" cy="1110846"/>
            </a:xfrm>
            <a:custGeom>
              <a:avLst/>
              <a:gdLst>
                <a:gd name="connsiteX0" fmla="*/ 635502 w 848847"/>
                <a:gd name="connsiteY0" fmla="*/ -210 h 981120"/>
                <a:gd name="connsiteX1" fmla="*/ 212380 w 848847"/>
                <a:gd name="connsiteY1" fmla="*/ -210 h 981120"/>
                <a:gd name="connsiteX2" fmla="*/ -514 w 848847"/>
                <a:gd name="connsiteY2" fmla="*/ 980910 h 981120"/>
                <a:gd name="connsiteX3" fmla="*/ 848334 w 848847"/>
                <a:gd name="connsiteY3" fmla="*/ 980910 h 981120"/>
                <a:gd name="connsiteX4" fmla="*/ 635502 w 848847"/>
                <a:gd name="connsiteY4" fmla="*/ -210 h 981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8847" h="981120">
                  <a:moveTo>
                    <a:pt x="635502" y="-210"/>
                  </a:moveTo>
                  <a:lnTo>
                    <a:pt x="212380" y="-210"/>
                  </a:lnTo>
                  <a:cubicBezTo>
                    <a:pt x="12319" y="253281"/>
                    <a:pt x="-514" y="980910"/>
                    <a:pt x="-514" y="980910"/>
                  </a:cubicBezTo>
                  <a:lnTo>
                    <a:pt x="848334" y="980910"/>
                  </a:lnTo>
                  <a:cubicBezTo>
                    <a:pt x="848334" y="980910"/>
                    <a:pt x="838104" y="253281"/>
                    <a:pt x="635502" y="-210"/>
                  </a:cubicBezTo>
                  <a:close/>
                </a:path>
              </a:pathLst>
            </a:custGeom>
            <a:solidFill>
              <a:srgbClr val="434CC0"/>
            </a:solidFill>
            <a:ln w="6346" cap="flat">
              <a:noFill/>
              <a:prstDash val="solid"/>
              <a:miter/>
            </a:ln>
          </p:spPr>
          <p:txBody>
            <a:bodyPr rtlCol="0" anchor="ctr"/>
            <a:lstStyle/>
            <a:p>
              <a:endParaRPr lang="zh-CN" altLang="en-US"/>
            </a:p>
          </p:txBody>
        </p:sp>
        <p:sp>
          <p:nvSpPr>
            <p:cNvPr id="121" name="任意多边形 63"/>
            <p:cNvSpPr/>
            <p:nvPr/>
          </p:nvSpPr>
          <p:spPr>
            <a:xfrm>
              <a:off x="6993099" y="2948350"/>
              <a:ext cx="1467130" cy="1769867"/>
            </a:xfrm>
            <a:custGeom>
              <a:avLst/>
              <a:gdLst>
                <a:gd name="connsiteX0" fmla="*/ 927593 w 1295797"/>
                <a:gd name="connsiteY0" fmla="*/ 878849 h 1563180"/>
                <a:gd name="connsiteX1" fmla="*/ 1022891 w 1295797"/>
                <a:gd name="connsiteY1" fmla="*/ 1014617 h 1563180"/>
                <a:gd name="connsiteX2" fmla="*/ 992077 w 1295797"/>
                <a:gd name="connsiteY2" fmla="*/ 1186152 h 1563180"/>
                <a:gd name="connsiteX3" fmla="*/ 821876 w 1295797"/>
                <a:gd name="connsiteY3" fmla="*/ 1157900 h 1563180"/>
                <a:gd name="connsiteX4" fmla="*/ 820161 w 1295797"/>
                <a:gd name="connsiteY4" fmla="*/ 1155403 h 1563180"/>
                <a:gd name="connsiteX5" fmla="*/ 668447 w 1295797"/>
                <a:gd name="connsiteY5" fmla="*/ 940348 h 1563180"/>
                <a:gd name="connsiteX6" fmla="*/ 668447 w 1295797"/>
                <a:gd name="connsiteY6" fmla="*/ 935202 h 1563180"/>
                <a:gd name="connsiteX7" fmla="*/ 663300 w 1295797"/>
                <a:gd name="connsiteY7" fmla="*/ 932661 h 1563180"/>
                <a:gd name="connsiteX8" fmla="*/ 694114 w 1295797"/>
                <a:gd name="connsiteY8" fmla="*/ 761125 h 1563180"/>
                <a:gd name="connsiteX9" fmla="*/ 765968 w 1295797"/>
                <a:gd name="connsiteY9" fmla="*/ 364243 h 1563180"/>
                <a:gd name="connsiteX10" fmla="*/ 368196 w 1295797"/>
                <a:gd name="connsiteY10" fmla="*/ 297661 h 1563180"/>
                <a:gd name="connsiteX11" fmla="*/ 250154 w 1295797"/>
                <a:gd name="connsiteY11" fmla="*/ 551153 h 1563180"/>
                <a:gd name="connsiteX12" fmla="*/ 134780 w 1295797"/>
                <a:gd name="connsiteY12" fmla="*/ 686793 h 1563180"/>
                <a:gd name="connsiteX13" fmla="*/ 1364 w 1295797"/>
                <a:gd name="connsiteY13" fmla="*/ 574152 h 1563180"/>
                <a:gd name="connsiteX14" fmla="*/ 224614 w 1295797"/>
                <a:gd name="connsiteY14" fmla="*/ 95313 h 1563180"/>
                <a:gd name="connsiteX15" fmla="*/ 966156 w 1295797"/>
                <a:gd name="connsiteY15" fmla="*/ 223329 h 1563180"/>
                <a:gd name="connsiteX16" fmla="*/ 927657 w 1295797"/>
                <a:gd name="connsiteY16" fmla="*/ 878849 h 1563180"/>
                <a:gd name="connsiteX17" fmla="*/ 1245823 w 1295797"/>
                <a:gd name="connsiteY17" fmla="*/ 1332149 h 1563180"/>
                <a:gd name="connsiteX18" fmla="*/ 1271236 w 1295797"/>
                <a:gd name="connsiteY18" fmla="*/ 1367980 h 1563180"/>
                <a:gd name="connsiteX19" fmla="*/ 1242965 w 1295797"/>
                <a:gd name="connsiteY19" fmla="*/ 1542121 h 1563180"/>
                <a:gd name="connsiteX20" fmla="*/ 1068506 w 1295797"/>
                <a:gd name="connsiteY20" fmla="*/ 1511371 h 1563180"/>
                <a:gd name="connsiteX21" fmla="*/ 1043093 w 1295797"/>
                <a:gd name="connsiteY21" fmla="*/ 1473252 h 1563180"/>
                <a:gd name="connsiteX22" fmla="*/ 1073906 w 1295797"/>
                <a:gd name="connsiteY22" fmla="*/ 1301717 h 1563180"/>
                <a:gd name="connsiteX23" fmla="*/ 1242583 w 1295797"/>
                <a:gd name="connsiteY23" fmla="*/ 1327847 h 1563180"/>
                <a:gd name="connsiteX24" fmla="*/ 1245823 w 1295797"/>
                <a:gd name="connsiteY24" fmla="*/ 1332466 h 1563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95797" h="1563180">
                  <a:moveTo>
                    <a:pt x="927593" y="878849"/>
                  </a:moveTo>
                  <a:lnTo>
                    <a:pt x="1022891" y="1014617"/>
                  </a:lnTo>
                  <a:cubicBezTo>
                    <a:pt x="1063932" y="1070906"/>
                    <a:pt x="1051098" y="1145174"/>
                    <a:pt x="992077" y="1186152"/>
                  </a:cubicBezTo>
                  <a:cubicBezTo>
                    <a:pt x="937313" y="1225345"/>
                    <a:pt x="861075" y="1212696"/>
                    <a:pt x="821876" y="1157900"/>
                  </a:cubicBezTo>
                  <a:cubicBezTo>
                    <a:pt x="821305" y="1157074"/>
                    <a:pt x="820732" y="1156242"/>
                    <a:pt x="820161" y="1155403"/>
                  </a:cubicBezTo>
                  <a:lnTo>
                    <a:pt x="668447" y="940348"/>
                  </a:lnTo>
                  <a:lnTo>
                    <a:pt x="668447" y="935202"/>
                  </a:lnTo>
                  <a:cubicBezTo>
                    <a:pt x="663300" y="935202"/>
                    <a:pt x="663300" y="935202"/>
                    <a:pt x="663300" y="932661"/>
                  </a:cubicBezTo>
                  <a:cubicBezTo>
                    <a:pt x="624801" y="878849"/>
                    <a:pt x="640239" y="799244"/>
                    <a:pt x="694114" y="761125"/>
                  </a:cubicBezTo>
                  <a:cubicBezTo>
                    <a:pt x="822384" y="668941"/>
                    <a:pt x="855738" y="492259"/>
                    <a:pt x="765968" y="364243"/>
                  </a:cubicBezTo>
                  <a:cubicBezTo>
                    <a:pt x="673593" y="233621"/>
                    <a:pt x="499135" y="208018"/>
                    <a:pt x="368196" y="297661"/>
                  </a:cubicBezTo>
                  <a:cubicBezTo>
                    <a:pt x="283572" y="359096"/>
                    <a:pt x="239926" y="456491"/>
                    <a:pt x="250154" y="551153"/>
                  </a:cubicBezTo>
                  <a:cubicBezTo>
                    <a:pt x="255618" y="620421"/>
                    <a:pt x="204030" y="681056"/>
                    <a:pt x="134780" y="686793"/>
                  </a:cubicBezTo>
                  <a:cubicBezTo>
                    <a:pt x="65467" y="691939"/>
                    <a:pt x="9051" y="643274"/>
                    <a:pt x="1364" y="574152"/>
                  </a:cubicBezTo>
                  <a:cubicBezTo>
                    <a:pt x="-14456" y="386231"/>
                    <a:pt x="70486" y="204003"/>
                    <a:pt x="224614" y="95313"/>
                  </a:cubicBezTo>
                  <a:cubicBezTo>
                    <a:pt x="466035" y="-71140"/>
                    <a:pt x="799386" y="-14788"/>
                    <a:pt x="966156" y="223329"/>
                  </a:cubicBezTo>
                  <a:cubicBezTo>
                    <a:pt x="1107832" y="424058"/>
                    <a:pt x="1091822" y="696081"/>
                    <a:pt x="927657" y="878849"/>
                  </a:cubicBezTo>
                  <a:close/>
                  <a:moveTo>
                    <a:pt x="1245823" y="1332149"/>
                  </a:moveTo>
                  <a:lnTo>
                    <a:pt x="1271236" y="1367980"/>
                  </a:lnTo>
                  <a:cubicBezTo>
                    <a:pt x="1312277" y="1426874"/>
                    <a:pt x="1299444" y="1501397"/>
                    <a:pt x="1242965" y="1542121"/>
                  </a:cubicBezTo>
                  <a:cubicBezTo>
                    <a:pt x="1189089" y="1577953"/>
                    <a:pt x="1109548" y="1567533"/>
                    <a:pt x="1068506" y="1511371"/>
                  </a:cubicBezTo>
                  <a:lnTo>
                    <a:pt x="1043093" y="1473252"/>
                  </a:lnTo>
                  <a:cubicBezTo>
                    <a:pt x="1004593" y="1419505"/>
                    <a:pt x="1019968" y="1339836"/>
                    <a:pt x="1073906" y="1301717"/>
                  </a:cubicBezTo>
                  <a:cubicBezTo>
                    <a:pt x="1127718" y="1262346"/>
                    <a:pt x="1203257" y="1274049"/>
                    <a:pt x="1242583" y="1327847"/>
                  </a:cubicBezTo>
                  <a:cubicBezTo>
                    <a:pt x="1243727" y="1329359"/>
                    <a:pt x="1244806" y="1330903"/>
                    <a:pt x="1245823" y="1332466"/>
                  </a:cubicBezTo>
                  <a:close/>
                </a:path>
              </a:pathLst>
            </a:custGeom>
            <a:solidFill>
              <a:srgbClr val="FFC545"/>
            </a:solidFill>
            <a:ln w="6346" cap="flat">
              <a:noFill/>
              <a:prstDash val="solid"/>
              <a:miter/>
            </a:ln>
          </p:spPr>
          <p:txBody>
            <a:bodyPr rtlCol="0" anchor="ctr"/>
            <a:lstStyle/>
            <a:p>
              <a:endParaRPr lang="zh-CN" altLang="en-US"/>
            </a:p>
          </p:txBody>
        </p:sp>
        <p:sp>
          <p:nvSpPr>
            <p:cNvPr id="122" name="任意多边形 64"/>
            <p:cNvSpPr/>
            <p:nvPr/>
          </p:nvSpPr>
          <p:spPr>
            <a:xfrm>
              <a:off x="8074926" y="2908035"/>
              <a:ext cx="512041" cy="826857"/>
            </a:xfrm>
            <a:custGeom>
              <a:avLst/>
              <a:gdLst>
                <a:gd name="connsiteX0" fmla="*/ 274260 w 452244"/>
                <a:gd name="connsiteY0" fmla="*/ -210 h 730296"/>
                <a:gd name="connsiteX1" fmla="*/ 451387 w 452244"/>
                <a:gd name="connsiteY1" fmla="*/ 381616 h 730296"/>
                <a:gd name="connsiteX2" fmla="*/ 43132 w 452244"/>
                <a:gd name="connsiteY2" fmla="*/ 730087 h 730296"/>
                <a:gd name="connsiteX3" fmla="*/ -514 w 452244"/>
                <a:gd name="connsiteY3" fmla="*/ 558551 h 730296"/>
                <a:gd name="connsiteX4" fmla="*/ 315302 w 452244"/>
                <a:gd name="connsiteY4" fmla="*/ 366368 h 730296"/>
                <a:gd name="connsiteX5" fmla="*/ 248594 w 452244"/>
                <a:gd name="connsiteY5" fmla="*/ 207539 h 730296"/>
                <a:gd name="connsiteX6" fmla="*/ 274007 w 452244"/>
                <a:gd name="connsiteY6" fmla="*/ -19 h 730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2244" h="730296">
                  <a:moveTo>
                    <a:pt x="274260" y="-210"/>
                  </a:moveTo>
                  <a:cubicBezTo>
                    <a:pt x="274260" y="-210"/>
                    <a:pt x="438553" y="292036"/>
                    <a:pt x="451387" y="381616"/>
                  </a:cubicBezTo>
                  <a:cubicBezTo>
                    <a:pt x="464093" y="473864"/>
                    <a:pt x="120196" y="717317"/>
                    <a:pt x="43132" y="730087"/>
                  </a:cubicBezTo>
                  <a:lnTo>
                    <a:pt x="-514" y="558551"/>
                  </a:lnTo>
                  <a:cubicBezTo>
                    <a:pt x="-514" y="558551"/>
                    <a:pt x="284489" y="425135"/>
                    <a:pt x="315302" y="366368"/>
                  </a:cubicBezTo>
                  <a:lnTo>
                    <a:pt x="248594" y="207539"/>
                  </a:lnTo>
                  <a:lnTo>
                    <a:pt x="274007" y="-19"/>
                  </a:lnTo>
                  <a:close/>
                </a:path>
              </a:pathLst>
            </a:custGeom>
            <a:solidFill>
              <a:srgbClr val="F93F57"/>
            </a:solidFill>
            <a:ln w="6346" cap="flat">
              <a:noFill/>
              <a:prstDash val="solid"/>
              <a:miter/>
            </a:ln>
          </p:spPr>
          <p:txBody>
            <a:bodyPr rtlCol="0" anchor="ctr"/>
            <a:lstStyle/>
            <a:p>
              <a:endParaRPr lang="zh-CN" altLang="en-US"/>
            </a:p>
          </p:txBody>
        </p:sp>
        <p:sp>
          <p:nvSpPr>
            <p:cNvPr id="123" name="任意多边形 65"/>
            <p:cNvSpPr/>
            <p:nvPr/>
          </p:nvSpPr>
          <p:spPr>
            <a:xfrm>
              <a:off x="8008236" y="3573622"/>
              <a:ext cx="101648" cy="117572"/>
            </a:xfrm>
            <a:custGeom>
              <a:avLst/>
              <a:gdLst>
                <a:gd name="connsiteX0" fmla="*/ 66265 w 89777"/>
                <a:gd name="connsiteY0" fmla="*/ 362 h 103842"/>
                <a:gd name="connsiteX1" fmla="*/ 5147 w 89777"/>
                <a:gd name="connsiteY1" fmla="*/ 15800 h 103842"/>
                <a:gd name="connsiteX2" fmla="*/ 89263 w 89777"/>
                <a:gd name="connsiteY2" fmla="*/ 95596 h 103842"/>
                <a:gd name="connsiteX3" fmla="*/ 66265 w 89777"/>
                <a:gd name="connsiteY3" fmla="*/ 298 h 103842"/>
              </a:gdLst>
              <a:ahLst/>
              <a:cxnLst>
                <a:cxn ang="0">
                  <a:pos x="connsiteX0" y="connsiteY0"/>
                </a:cxn>
                <a:cxn ang="0">
                  <a:pos x="connsiteX1" y="connsiteY1"/>
                </a:cxn>
                <a:cxn ang="0">
                  <a:pos x="connsiteX2" y="connsiteY2"/>
                </a:cxn>
                <a:cxn ang="0">
                  <a:pos x="connsiteX3" y="connsiteY3"/>
                </a:cxn>
              </a:cxnLst>
              <a:rect l="l" t="t" r="r" b="b"/>
              <a:pathLst>
                <a:path w="89777" h="103842">
                  <a:moveTo>
                    <a:pt x="66265" y="362"/>
                  </a:moveTo>
                  <a:cubicBezTo>
                    <a:pt x="66265" y="362"/>
                    <a:pt x="15439" y="-4784"/>
                    <a:pt x="5147" y="15800"/>
                  </a:cubicBezTo>
                  <a:cubicBezTo>
                    <a:pt x="-5145" y="36384"/>
                    <a:pt x="-12705" y="131555"/>
                    <a:pt x="89263" y="95596"/>
                  </a:cubicBezTo>
                  <a:lnTo>
                    <a:pt x="66265" y="298"/>
                  </a:lnTo>
                  <a:close/>
                </a:path>
              </a:pathLst>
            </a:custGeom>
            <a:solidFill>
              <a:srgbClr val="FF93B1"/>
            </a:solidFill>
            <a:ln w="6346" cap="flat">
              <a:noFill/>
              <a:prstDash val="solid"/>
              <a:miter/>
            </a:ln>
          </p:spPr>
          <p:txBody>
            <a:bodyPr rtlCol="0" anchor="ctr"/>
            <a:lstStyle/>
            <a:p>
              <a:endParaRPr lang="zh-CN" altLang="en-US"/>
            </a:p>
          </p:txBody>
        </p:sp>
        <p:sp>
          <p:nvSpPr>
            <p:cNvPr id="124" name="任意多边形 67"/>
            <p:cNvSpPr/>
            <p:nvPr/>
          </p:nvSpPr>
          <p:spPr>
            <a:xfrm rot="19901924">
              <a:off x="4001212" y="2597109"/>
              <a:ext cx="340051" cy="595716"/>
            </a:xfrm>
            <a:custGeom>
              <a:avLst/>
              <a:gdLst>
                <a:gd name="connsiteX0" fmla="*/ 596690 w 1007682"/>
                <a:gd name="connsiteY0" fmla="*/ 1042540 h 1765307"/>
                <a:gd name="connsiteX1" fmla="*/ 596690 w 1007682"/>
                <a:gd name="connsiteY1" fmla="*/ 1209120 h 1765307"/>
                <a:gd name="connsiteX2" fmla="*/ 479747 w 1007682"/>
                <a:gd name="connsiteY2" fmla="*/ 1332124 h 1765307"/>
                <a:gd name="connsiteX3" fmla="*/ 473502 w 1007682"/>
                <a:gd name="connsiteY3" fmla="*/ 1332118 h 1765307"/>
                <a:gd name="connsiteX4" fmla="*/ 350314 w 1007682"/>
                <a:gd name="connsiteY4" fmla="*/ 1209120 h 1765307"/>
                <a:gd name="connsiteX5" fmla="*/ 350314 w 1007682"/>
                <a:gd name="connsiteY5" fmla="*/ 945209 h 1765307"/>
                <a:gd name="connsiteX6" fmla="*/ 352855 w 1007682"/>
                <a:gd name="connsiteY6" fmla="*/ 940063 h 1765307"/>
                <a:gd name="connsiteX7" fmla="*/ 350314 w 1007682"/>
                <a:gd name="connsiteY7" fmla="*/ 934981 h 1765307"/>
                <a:gd name="connsiteX8" fmla="*/ 473502 w 1007682"/>
                <a:gd name="connsiteY8" fmla="*/ 811983 h 1765307"/>
                <a:gd name="connsiteX9" fmla="*/ 760983 w 1007682"/>
                <a:gd name="connsiteY9" fmla="*/ 530157 h 1765307"/>
                <a:gd name="connsiteX10" fmla="*/ 473502 w 1007682"/>
                <a:gd name="connsiteY10" fmla="*/ 245725 h 1765307"/>
                <a:gd name="connsiteX11" fmla="*/ 229667 w 1007682"/>
                <a:gd name="connsiteY11" fmla="*/ 384097 h 1765307"/>
                <a:gd name="connsiteX12" fmla="*/ 62134 w 1007682"/>
                <a:gd name="connsiteY12" fmla="*/ 430888 h 1765307"/>
                <a:gd name="connsiteX13" fmla="*/ 15343 w 1007682"/>
                <a:gd name="connsiteY13" fmla="*/ 263355 h 1765307"/>
                <a:gd name="connsiteX14" fmla="*/ 16645 w 1007682"/>
                <a:gd name="connsiteY14" fmla="*/ 261100 h 1765307"/>
                <a:gd name="connsiteX15" fmla="*/ 473502 w 1007682"/>
                <a:gd name="connsiteY15" fmla="*/ -206 h 1765307"/>
                <a:gd name="connsiteX16" fmla="*/ 1007168 w 1007682"/>
                <a:gd name="connsiteY16" fmla="*/ 530157 h 1765307"/>
                <a:gd name="connsiteX17" fmla="*/ 596499 w 1007682"/>
                <a:gd name="connsiteY17" fmla="*/ 1042540 h 1765307"/>
                <a:gd name="connsiteX18" fmla="*/ 596690 w 1007682"/>
                <a:gd name="connsiteY18" fmla="*/ 1595965 h 1765307"/>
                <a:gd name="connsiteX19" fmla="*/ 596690 w 1007682"/>
                <a:gd name="connsiteY19" fmla="*/ 1642089 h 1765307"/>
                <a:gd name="connsiteX20" fmla="*/ 473502 w 1007682"/>
                <a:gd name="connsiteY20" fmla="*/ 1765086 h 1765307"/>
                <a:gd name="connsiteX21" fmla="*/ 350314 w 1007682"/>
                <a:gd name="connsiteY21" fmla="*/ 1645221 h 1765307"/>
                <a:gd name="connsiteX22" fmla="*/ 350314 w 1007682"/>
                <a:gd name="connsiteY22" fmla="*/ 1642089 h 1765307"/>
                <a:gd name="connsiteX23" fmla="*/ 350314 w 1007682"/>
                <a:gd name="connsiteY23" fmla="*/ 1595965 h 1765307"/>
                <a:gd name="connsiteX24" fmla="*/ 473502 w 1007682"/>
                <a:gd name="connsiteY24" fmla="*/ 1473031 h 1765307"/>
                <a:gd name="connsiteX25" fmla="*/ 596690 w 1007682"/>
                <a:gd name="connsiteY25" fmla="*/ 1592769 h 1765307"/>
                <a:gd name="connsiteX26" fmla="*/ 596690 w 1007682"/>
                <a:gd name="connsiteY26" fmla="*/ 1595965 h 1765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007682" h="1765307">
                  <a:moveTo>
                    <a:pt x="596690" y="1042540"/>
                  </a:moveTo>
                  <a:lnTo>
                    <a:pt x="596690" y="1209120"/>
                  </a:lnTo>
                  <a:cubicBezTo>
                    <a:pt x="598361" y="1275377"/>
                    <a:pt x="546004" y="1330447"/>
                    <a:pt x="479747" y="1332124"/>
                  </a:cubicBezTo>
                  <a:cubicBezTo>
                    <a:pt x="477663" y="1332175"/>
                    <a:pt x="475579" y="1332175"/>
                    <a:pt x="473502" y="1332118"/>
                  </a:cubicBezTo>
                  <a:cubicBezTo>
                    <a:pt x="405529" y="1332156"/>
                    <a:pt x="350384" y="1277093"/>
                    <a:pt x="350314" y="1209120"/>
                  </a:cubicBezTo>
                  <a:lnTo>
                    <a:pt x="350314" y="945209"/>
                  </a:lnTo>
                  <a:cubicBezTo>
                    <a:pt x="350314" y="942668"/>
                    <a:pt x="352855" y="942668"/>
                    <a:pt x="352855" y="940063"/>
                  </a:cubicBezTo>
                  <a:cubicBezTo>
                    <a:pt x="350314" y="937522"/>
                    <a:pt x="350314" y="937522"/>
                    <a:pt x="350314" y="934981"/>
                  </a:cubicBezTo>
                  <a:cubicBezTo>
                    <a:pt x="350314" y="870941"/>
                    <a:pt x="406793" y="811983"/>
                    <a:pt x="473502" y="811983"/>
                  </a:cubicBezTo>
                  <a:cubicBezTo>
                    <a:pt x="632649" y="811983"/>
                    <a:pt x="760983" y="686445"/>
                    <a:pt x="760983" y="530157"/>
                  </a:cubicBezTo>
                  <a:cubicBezTo>
                    <a:pt x="760983" y="368723"/>
                    <a:pt x="632649" y="245725"/>
                    <a:pt x="473502" y="245725"/>
                  </a:cubicBezTo>
                  <a:cubicBezTo>
                    <a:pt x="373636" y="246094"/>
                    <a:pt x="281198" y="298552"/>
                    <a:pt x="229667" y="384097"/>
                  </a:cubicBezTo>
                  <a:cubicBezTo>
                    <a:pt x="196326" y="443283"/>
                    <a:pt x="121320" y="464230"/>
                    <a:pt x="62134" y="430888"/>
                  </a:cubicBezTo>
                  <a:cubicBezTo>
                    <a:pt x="2948" y="397547"/>
                    <a:pt x="-17999" y="322541"/>
                    <a:pt x="15343" y="263355"/>
                  </a:cubicBezTo>
                  <a:cubicBezTo>
                    <a:pt x="15769" y="262599"/>
                    <a:pt x="16201" y="261850"/>
                    <a:pt x="16645" y="261100"/>
                  </a:cubicBezTo>
                  <a:cubicBezTo>
                    <a:pt x="111346" y="98668"/>
                    <a:pt x="285480" y="-930"/>
                    <a:pt x="473502" y="-206"/>
                  </a:cubicBezTo>
                  <a:cubicBezTo>
                    <a:pt x="766129" y="-206"/>
                    <a:pt x="1007168" y="235497"/>
                    <a:pt x="1007168" y="530157"/>
                  </a:cubicBezTo>
                  <a:cubicBezTo>
                    <a:pt x="1007168" y="778693"/>
                    <a:pt x="832647" y="988792"/>
                    <a:pt x="596499" y="1042540"/>
                  </a:cubicBezTo>
                  <a:close/>
                  <a:moveTo>
                    <a:pt x="596690" y="1595965"/>
                  </a:moveTo>
                  <a:lnTo>
                    <a:pt x="596690" y="1642089"/>
                  </a:lnTo>
                  <a:cubicBezTo>
                    <a:pt x="596690" y="1713816"/>
                    <a:pt x="545356" y="1765086"/>
                    <a:pt x="473502" y="1765086"/>
                  </a:cubicBezTo>
                  <a:cubicBezTo>
                    <a:pt x="406387" y="1766001"/>
                    <a:pt x="351235" y="1712336"/>
                    <a:pt x="350314" y="1645221"/>
                  </a:cubicBezTo>
                  <a:cubicBezTo>
                    <a:pt x="350301" y="1644179"/>
                    <a:pt x="350301" y="1643131"/>
                    <a:pt x="350314" y="1642089"/>
                  </a:cubicBezTo>
                  <a:lnTo>
                    <a:pt x="350314" y="1595965"/>
                  </a:lnTo>
                  <a:cubicBezTo>
                    <a:pt x="351305" y="1528386"/>
                    <a:pt x="405923" y="1473882"/>
                    <a:pt x="473502" y="1473031"/>
                  </a:cubicBezTo>
                  <a:cubicBezTo>
                    <a:pt x="540585" y="1472078"/>
                    <a:pt x="595737" y="1525686"/>
                    <a:pt x="596690" y="1592769"/>
                  </a:cubicBezTo>
                  <a:cubicBezTo>
                    <a:pt x="596703" y="1593830"/>
                    <a:pt x="596703" y="1594897"/>
                    <a:pt x="596690" y="1595965"/>
                  </a:cubicBezTo>
                  <a:close/>
                </a:path>
              </a:pathLst>
            </a:custGeom>
            <a:solidFill>
              <a:srgbClr val="D0D4DA"/>
            </a:solidFill>
            <a:ln w="6346" cap="flat">
              <a:noFill/>
              <a:prstDash val="solid"/>
              <a:miter/>
            </a:ln>
          </p:spPr>
          <p:txBody>
            <a:bodyPr rtlCol="0" anchor="ctr"/>
            <a:lstStyle/>
            <a:p>
              <a:endParaRPr lang="zh-CN" altLang="en-US"/>
            </a:p>
          </p:txBody>
        </p:sp>
      </p:grpSp>
      <p:sp>
        <p:nvSpPr>
          <p:cNvPr id="79" name="矩形 78"/>
          <p:cNvSpPr/>
          <p:nvPr/>
        </p:nvSpPr>
        <p:spPr>
          <a:xfrm>
            <a:off x="1056633" y="1335374"/>
            <a:ext cx="256976" cy="2569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íşlïḍè"/>
          <p:cNvSpPr txBox="1"/>
          <p:nvPr/>
        </p:nvSpPr>
        <p:spPr>
          <a:xfrm>
            <a:off x="1373860" y="1281052"/>
            <a:ext cx="10513339" cy="640539"/>
          </a:xfrm>
          <a:prstGeom prst="rect">
            <a:avLst/>
          </a:prstGeom>
          <a:noFill/>
        </p:spPr>
        <p:txBody>
          <a:bodyPr wrap="square" lIns="91440" tIns="45720" rIns="91440" bIns="45720" anchor="ctr">
            <a:noAutofit/>
          </a:bodyPr>
          <a:lstStyle/>
          <a:p>
            <a:r>
              <a:rPr lang="zh-CN" altLang="en-US" b="1" dirty="0">
                <a:latin typeface="Arial Narrow" panose="020B0606020202030204" charset="0"/>
              </a:rPr>
              <a:t>在使用</a:t>
            </a:r>
            <a:r>
              <a:rPr lang="en-US" altLang="zh-CN" b="1" dirty="0">
                <a:latin typeface="Arial Narrow" panose="020B0606020202030204" charset="0"/>
              </a:rPr>
              <a:t>CSMA/CD</a:t>
            </a:r>
            <a:r>
              <a:rPr lang="zh-CN" altLang="en-US" b="1" dirty="0">
                <a:latin typeface="Arial Narrow" panose="020B0606020202030204" charset="0"/>
              </a:rPr>
              <a:t>协议的共享总线以太网中，正在发送帧的站点一边发送帧一边检测碰撞，当检测到碰撞时就立即停止发送，</a:t>
            </a:r>
            <a:r>
              <a:rPr lang="zh-CN" altLang="en-US" b="1" dirty="0">
                <a:solidFill>
                  <a:schemeClr val="accent1">
                    <a:lumMod val="75000"/>
                  </a:schemeClr>
                </a:solidFill>
                <a:latin typeface="Arial Narrow" panose="020B0606020202030204" charset="0"/>
              </a:rPr>
              <a:t>退避一段随机时间</a:t>
            </a:r>
            <a:r>
              <a:rPr lang="zh-CN" altLang="en-US" b="1" dirty="0">
                <a:latin typeface="Arial Narrow" panose="020B0606020202030204" charset="0"/>
              </a:rPr>
              <a:t>后再重新发送。</a:t>
            </a:r>
            <a:endParaRPr lang="zh-CN" altLang="en-US" b="1" dirty="0">
              <a:latin typeface="Arial Narrow" panose="020B0606020202030204" charset="0"/>
            </a:endParaRPr>
          </a:p>
        </p:txBody>
      </p:sp>
      <p:sp>
        <p:nvSpPr>
          <p:cNvPr id="5" name="对话气泡: 椭圆形 4"/>
          <p:cNvSpPr/>
          <p:nvPr/>
        </p:nvSpPr>
        <p:spPr>
          <a:xfrm>
            <a:off x="6246616" y="3297232"/>
            <a:ext cx="2618211" cy="1519614"/>
          </a:xfrm>
          <a:prstGeom prst="wedgeEllipseCallout">
            <a:avLst>
              <a:gd name="adj1" fmla="val 51780"/>
              <a:gd name="adj2" fmla="val 3566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这段随机时间应该如何选择呢？</a:t>
            </a:r>
            <a:endParaRPr lang="zh-CN" altLang="en-US" b="1" dirty="0"/>
          </a:p>
        </p:txBody>
      </p:sp>
      <p:sp>
        <p:nvSpPr>
          <p:cNvPr id="81" name="矩形 80"/>
          <p:cNvSpPr/>
          <p:nvPr/>
        </p:nvSpPr>
        <p:spPr>
          <a:xfrm>
            <a:off x="1056634" y="2119657"/>
            <a:ext cx="256976" cy="2569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íşlïḍè"/>
          <p:cNvSpPr txBox="1"/>
          <p:nvPr/>
        </p:nvSpPr>
        <p:spPr>
          <a:xfrm>
            <a:off x="1373861" y="2065335"/>
            <a:ext cx="10513339" cy="640539"/>
          </a:xfrm>
          <a:prstGeom prst="rect">
            <a:avLst/>
          </a:prstGeom>
          <a:noFill/>
        </p:spPr>
        <p:txBody>
          <a:bodyPr wrap="square" lIns="91440" tIns="45720" rIns="91440" bIns="45720" anchor="ctr">
            <a:noAutofit/>
          </a:bodyPr>
          <a:lstStyle/>
          <a:p>
            <a:r>
              <a:rPr lang="zh-CN" altLang="en-US" b="1" dirty="0">
                <a:latin typeface="Arial Narrow" panose="020B0606020202030204" charset="0"/>
              </a:rPr>
              <a:t>共享总线以太网中的各站点采用</a:t>
            </a:r>
            <a:r>
              <a:rPr lang="zh-CN" altLang="en-US" b="1" dirty="0">
                <a:solidFill>
                  <a:schemeClr val="accent1">
                    <a:lumMod val="75000"/>
                  </a:schemeClr>
                </a:solidFill>
                <a:latin typeface="Arial Narrow" panose="020B0606020202030204" charset="0"/>
              </a:rPr>
              <a:t>截断二进制指数退避</a:t>
            </a:r>
            <a:r>
              <a:rPr lang="zh-CN" altLang="en-US" b="1" dirty="0">
                <a:latin typeface="Arial Narrow" panose="020B0606020202030204" charset="0"/>
              </a:rPr>
              <a:t>（</a:t>
            </a:r>
            <a:r>
              <a:rPr lang="en-US" altLang="zh-CN" b="1" dirty="0">
                <a:latin typeface="Arial Narrow" panose="020B0606020202030204" charset="0"/>
              </a:rPr>
              <a:t>Truncated Binary Exponential Backoff</a:t>
            </a:r>
            <a:r>
              <a:rPr lang="zh-CN" altLang="en-US" b="1" dirty="0">
                <a:latin typeface="Arial Narrow" panose="020B0606020202030204" charset="0"/>
              </a:rPr>
              <a:t>）算法来选择退避的随机时间。</a:t>
            </a:r>
            <a:endParaRPr lang="zh-CN" altLang="en-US" b="1" dirty="0">
              <a:latin typeface="Arial Narrow" panose="020B0606020202030204" charset="0"/>
            </a:endParaRP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p:tgtEl>
                                          <p:spTgt spid="4"/>
                                        </p:tgtEl>
                                        <p:attrNameLst>
                                          <p:attrName>ppt_y</p:attrName>
                                        </p:attrNameLst>
                                      </p:cBhvr>
                                      <p:tavLst>
                                        <p:tav tm="0">
                                          <p:val>
                                            <p:strVal val="#ppt_y-#ppt_h*1.125000"/>
                                          </p:val>
                                        </p:tav>
                                        <p:tav tm="100000">
                                          <p:val>
                                            <p:strVal val="#ppt_y"/>
                                          </p:val>
                                        </p:tav>
                                      </p:tavLst>
                                    </p:anim>
                                    <p:animEffect transition="in" filter="wipe(down)">
                                      <p:cBhvr>
                                        <p:cTn id="8" dur="1000"/>
                                        <p:tgtEl>
                                          <p:spTgt spid="4"/>
                                        </p:tgtEl>
                                      </p:cBhvr>
                                    </p:animEffect>
                                  </p:childTnLst>
                                </p:cTn>
                              </p:par>
                            </p:childTnLst>
                          </p:cTn>
                        </p:par>
                      </p:childTnLst>
                    </p:cTn>
                  </p:par>
                  <p:par>
                    <p:cTn id="9" fill="hold">
                      <p:stCondLst>
                        <p:cond delay="indefinite"/>
                      </p:stCondLst>
                      <p:childTnLst>
                        <p:par>
                          <p:cTn id="10" fill="hold">
                            <p:stCondLst>
                              <p:cond delay="0"/>
                            </p:stCondLst>
                            <p:childTnLst>
                              <p:par>
                                <p:cTn id="11" presetID="49" presetClass="entr" presetSubtype="0" decel="100000" fill="hold" grpId="0" nodeType="clickEffect">
                                  <p:stCondLst>
                                    <p:cond delay="0"/>
                                  </p:stCondLst>
                                  <p:childTnLst>
                                    <p:set>
                                      <p:cBhvr>
                                        <p:cTn id="12" dur="1" fill="hold">
                                          <p:stCondLst>
                                            <p:cond delay="0"/>
                                          </p:stCondLst>
                                        </p:cTn>
                                        <p:tgtEl>
                                          <p:spTgt spid="79"/>
                                        </p:tgtEl>
                                        <p:attrNameLst>
                                          <p:attrName>style.visibility</p:attrName>
                                        </p:attrNameLst>
                                      </p:cBhvr>
                                      <p:to>
                                        <p:strVal val="visible"/>
                                      </p:to>
                                    </p:set>
                                    <p:anim calcmode="lin" valueType="num">
                                      <p:cBhvr>
                                        <p:cTn id="13" dur="500" fill="hold"/>
                                        <p:tgtEl>
                                          <p:spTgt spid="79"/>
                                        </p:tgtEl>
                                        <p:attrNameLst>
                                          <p:attrName>ppt_w</p:attrName>
                                        </p:attrNameLst>
                                      </p:cBhvr>
                                      <p:tavLst>
                                        <p:tav tm="0">
                                          <p:val>
                                            <p:fltVal val="0"/>
                                          </p:val>
                                        </p:tav>
                                        <p:tav tm="100000">
                                          <p:val>
                                            <p:strVal val="#ppt_w"/>
                                          </p:val>
                                        </p:tav>
                                      </p:tavLst>
                                    </p:anim>
                                    <p:anim calcmode="lin" valueType="num">
                                      <p:cBhvr>
                                        <p:cTn id="14" dur="500" fill="hold"/>
                                        <p:tgtEl>
                                          <p:spTgt spid="79"/>
                                        </p:tgtEl>
                                        <p:attrNameLst>
                                          <p:attrName>ppt_h</p:attrName>
                                        </p:attrNameLst>
                                      </p:cBhvr>
                                      <p:tavLst>
                                        <p:tav tm="0">
                                          <p:val>
                                            <p:fltVal val="0"/>
                                          </p:val>
                                        </p:tav>
                                        <p:tav tm="100000">
                                          <p:val>
                                            <p:strVal val="#ppt_h"/>
                                          </p:val>
                                        </p:tav>
                                      </p:tavLst>
                                    </p:anim>
                                    <p:anim calcmode="lin" valueType="num">
                                      <p:cBhvr>
                                        <p:cTn id="15" dur="500" fill="hold"/>
                                        <p:tgtEl>
                                          <p:spTgt spid="79"/>
                                        </p:tgtEl>
                                        <p:attrNameLst>
                                          <p:attrName>style.rotation</p:attrName>
                                        </p:attrNameLst>
                                      </p:cBhvr>
                                      <p:tavLst>
                                        <p:tav tm="0">
                                          <p:val>
                                            <p:fltVal val="360"/>
                                          </p:val>
                                        </p:tav>
                                        <p:tav tm="100000">
                                          <p:val>
                                            <p:fltVal val="0"/>
                                          </p:val>
                                        </p:tav>
                                      </p:tavLst>
                                    </p:anim>
                                    <p:animEffect transition="in" filter="fade">
                                      <p:cBhvr>
                                        <p:cTn id="16" dur="500"/>
                                        <p:tgtEl>
                                          <p:spTgt spid="79"/>
                                        </p:tgtEl>
                                      </p:cBhvr>
                                    </p:animEffect>
                                  </p:childTnLst>
                                </p:cTn>
                              </p:par>
                            </p:childTnLst>
                          </p:cTn>
                        </p:par>
                        <p:par>
                          <p:cTn id="17" fill="hold">
                            <p:stCondLst>
                              <p:cond delay="500"/>
                            </p:stCondLst>
                            <p:childTnLst>
                              <p:par>
                                <p:cTn id="18" presetID="1" presetClass="entr" presetSubtype="0" fill="hold" grpId="0" nodeType="afterEffect">
                                  <p:stCondLst>
                                    <p:cond delay="0"/>
                                  </p:stCondLst>
                                  <p:iterate type="lt">
                                    <p:tmAbs val="100"/>
                                  </p:iterate>
                                  <p:childTnLst>
                                    <p:set>
                                      <p:cBhvr>
                                        <p:cTn id="19" dur="1" fill="hold">
                                          <p:stCondLst>
                                            <p:cond delay="0"/>
                                          </p:stCondLst>
                                        </p:cTn>
                                        <p:tgtEl>
                                          <p:spTgt spid="80"/>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2" presetClass="entr" presetSubtype="2" fill="hold" nodeType="clickEffect">
                                  <p:stCondLst>
                                    <p:cond delay="0"/>
                                  </p:stCondLst>
                                  <p:childTnLst>
                                    <p:set>
                                      <p:cBhvr>
                                        <p:cTn id="23" dur="1" fill="hold">
                                          <p:stCondLst>
                                            <p:cond delay="0"/>
                                          </p:stCondLst>
                                        </p:cTn>
                                        <p:tgtEl>
                                          <p:spTgt spid="54"/>
                                        </p:tgtEl>
                                        <p:attrNameLst>
                                          <p:attrName>style.visibility</p:attrName>
                                        </p:attrNameLst>
                                      </p:cBhvr>
                                      <p:to>
                                        <p:strVal val="visible"/>
                                      </p:to>
                                    </p:set>
                                    <p:anim calcmode="lin" valueType="num">
                                      <p:cBhvr additive="base">
                                        <p:cTn id="24" dur="500" fill="hold"/>
                                        <p:tgtEl>
                                          <p:spTgt spid="54"/>
                                        </p:tgtEl>
                                        <p:attrNameLst>
                                          <p:attrName>ppt_x</p:attrName>
                                        </p:attrNameLst>
                                      </p:cBhvr>
                                      <p:tavLst>
                                        <p:tav tm="0">
                                          <p:val>
                                            <p:strVal val="1+#ppt_w/2"/>
                                          </p:val>
                                        </p:tav>
                                        <p:tav tm="100000">
                                          <p:val>
                                            <p:strVal val="#ppt_x"/>
                                          </p:val>
                                        </p:tav>
                                      </p:tavLst>
                                    </p:anim>
                                    <p:anim calcmode="lin" valueType="num">
                                      <p:cBhvr additive="base">
                                        <p:cTn id="25" dur="500" fill="hold"/>
                                        <p:tgtEl>
                                          <p:spTgt spid="54"/>
                                        </p:tgtEl>
                                        <p:attrNameLst>
                                          <p:attrName>ppt_y</p:attrName>
                                        </p:attrNameLst>
                                      </p:cBhvr>
                                      <p:tavLst>
                                        <p:tav tm="0">
                                          <p:val>
                                            <p:strVal val="#ppt_y"/>
                                          </p:val>
                                        </p:tav>
                                        <p:tav tm="100000">
                                          <p:val>
                                            <p:strVal val="#ppt_y"/>
                                          </p:val>
                                        </p:tav>
                                      </p:tavLst>
                                    </p:anim>
                                  </p:childTnLst>
                                </p:cTn>
                              </p:par>
                            </p:childTnLst>
                          </p:cTn>
                        </p:par>
                        <p:par>
                          <p:cTn id="26" fill="hold">
                            <p:stCondLst>
                              <p:cond delay="500"/>
                            </p:stCondLst>
                            <p:childTnLst>
                              <p:par>
                                <p:cTn id="27" presetID="12" presetClass="entr" presetSubtype="2" fill="hold" grpId="0" nodeType="afterEffect">
                                  <p:stCondLst>
                                    <p:cond delay="0"/>
                                  </p:stCondLst>
                                  <p:childTnLst>
                                    <p:set>
                                      <p:cBhvr>
                                        <p:cTn id="28" dur="1" fill="hold">
                                          <p:stCondLst>
                                            <p:cond delay="0"/>
                                          </p:stCondLst>
                                        </p:cTn>
                                        <p:tgtEl>
                                          <p:spTgt spid="5"/>
                                        </p:tgtEl>
                                        <p:attrNameLst>
                                          <p:attrName>style.visibility</p:attrName>
                                        </p:attrNameLst>
                                      </p:cBhvr>
                                      <p:to>
                                        <p:strVal val="visible"/>
                                      </p:to>
                                    </p:set>
                                    <p:anim calcmode="lin" valueType="num">
                                      <p:cBhvr additive="base">
                                        <p:cTn id="29" dur="500"/>
                                        <p:tgtEl>
                                          <p:spTgt spid="5"/>
                                        </p:tgtEl>
                                        <p:attrNameLst>
                                          <p:attrName>ppt_x</p:attrName>
                                        </p:attrNameLst>
                                      </p:cBhvr>
                                      <p:tavLst>
                                        <p:tav tm="0">
                                          <p:val>
                                            <p:strVal val="#ppt_x+#ppt_w*1.125000"/>
                                          </p:val>
                                        </p:tav>
                                        <p:tav tm="100000">
                                          <p:val>
                                            <p:strVal val="#ppt_x"/>
                                          </p:val>
                                        </p:tav>
                                      </p:tavLst>
                                    </p:anim>
                                    <p:animEffect transition="in" filter="wipe(left)">
                                      <p:cBhvr>
                                        <p:cTn id="30" dur="500"/>
                                        <p:tgtEl>
                                          <p:spTgt spid="5"/>
                                        </p:tgtEl>
                                      </p:cBhvr>
                                    </p:animEffect>
                                  </p:childTnLst>
                                </p:cTn>
                              </p:par>
                            </p:childTnLst>
                          </p:cTn>
                        </p:par>
                      </p:childTnLst>
                    </p:cTn>
                  </p:par>
                  <p:par>
                    <p:cTn id="31" fill="hold">
                      <p:stCondLst>
                        <p:cond delay="indefinite"/>
                      </p:stCondLst>
                      <p:childTnLst>
                        <p:par>
                          <p:cTn id="32" fill="hold">
                            <p:stCondLst>
                              <p:cond delay="0"/>
                            </p:stCondLst>
                            <p:childTnLst>
                              <p:par>
                                <p:cTn id="33" presetID="49" presetClass="entr" presetSubtype="0" decel="100000" fill="hold" grpId="0" nodeType="clickEffect">
                                  <p:stCondLst>
                                    <p:cond delay="0"/>
                                  </p:stCondLst>
                                  <p:childTnLst>
                                    <p:set>
                                      <p:cBhvr>
                                        <p:cTn id="34" dur="1" fill="hold">
                                          <p:stCondLst>
                                            <p:cond delay="0"/>
                                          </p:stCondLst>
                                        </p:cTn>
                                        <p:tgtEl>
                                          <p:spTgt spid="81"/>
                                        </p:tgtEl>
                                        <p:attrNameLst>
                                          <p:attrName>style.visibility</p:attrName>
                                        </p:attrNameLst>
                                      </p:cBhvr>
                                      <p:to>
                                        <p:strVal val="visible"/>
                                      </p:to>
                                    </p:set>
                                    <p:anim calcmode="lin" valueType="num">
                                      <p:cBhvr>
                                        <p:cTn id="35" dur="500" fill="hold"/>
                                        <p:tgtEl>
                                          <p:spTgt spid="81"/>
                                        </p:tgtEl>
                                        <p:attrNameLst>
                                          <p:attrName>ppt_w</p:attrName>
                                        </p:attrNameLst>
                                      </p:cBhvr>
                                      <p:tavLst>
                                        <p:tav tm="0">
                                          <p:val>
                                            <p:fltVal val="0"/>
                                          </p:val>
                                        </p:tav>
                                        <p:tav tm="100000">
                                          <p:val>
                                            <p:strVal val="#ppt_w"/>
                                          </p:val>
                                        </p:tav>
                                      </p:tavLst>
                                    </p:anim>
                                    <p:anim calcmode="lin" valueType="num">
                                      <p:cBhvr>
                                        <p:cTn id="36" dur="500" fill="hold"/>
                                        <p:tgtEl>
                                          <p:spTgt spid="81"/>
                                        </p:tgtEl>
                                        <p:attrNameLst>
                                          <p:attrName>ppt_h</p:attrName>
                                        </p:attrNameLst>
                                      </p:cBhvr>
                                      <p:tavLst>
                                        <p:tav tm="0">
                                          <p:val>
                                            <p:fltVal val="0"/>
                                          </p:val>
                                        </p:tav>
                                        <p:tav tm="100000">
                                          <p:val>
                                            <p:strVal val="#ppt_h"/>
                                          </p:val>
                                        </p:tav>
                                      </p:tavLst>
                                    </p:anim>
                                    <p:anim calcmode="lin" valueType="num">
                                      <p:cBhvr>
                                        <p:cTn id="37" dur="500" fill="hold"/>
                                        <p:tgtEl>
                                          <p:spTgt spid="81"/>
                                        </p:tgtEl>
                                        <p:attrNameLst>
                                          <p:attrName>style.rotation</p:attrName>
                                        </p:attrNameLst>
                                      </p:cBhvr>
                                      <p:tavLst>
                                        <p:tav tm="0">
                                          <p:val>
                                            <p:fltVal val="360"/>
                                          </p:val>
                                        </p:tav>
                                        <p:tav tm="100000">
                                          <p:val>
                                            <p:fltVal val="0"/>
                                          </p:val>
                                        </p:tav>
                                      </p:tavLst>
                                    </p:anim>
                                    <p:animEffect transition="in" filter="fade">
                                      <p:cBhvr>
                                        <p:cTn id="38" dur="500"/>
                                        <p:tgtEl>
                                          <p:spTgt spid="81"/>
                                        </p:tgtEl>
                                      </p:cBhvr>
                                    </p:animEffect>
                                  </p:childTnLst>
                                </p:cTn>
                              </p:par>
                            </p:childTnLst>
                          </p:cTn>
                        </p:par>
                        <p:par>
                          <p:cTn id="39" fill="hold">
                            <p:stCondLst>
                              <p:cond delay="500"/>
                            </p:stCondLst>
                            <p:childTnLst>
                              <p:par>
                                <p:cTn id="40" presetID="1" presetClass="entr" presetSubtype="0" fill="hold" grpId="0" nodeType="afterEffect">
                                  <p:stCondLst>
                                    <p:cond delay="0"/>
                                  </p:stCondLst>
                                  <p:iterate type="lt">
                                    <p:tmAbs val="100"/>
                                  </p:iterate>
                                  <p:childTnLst>
                                    <p:set>
                                      <p:cBhvr>
                                        <p:cTn id="41" dur="1" fill="hold">
                                          <p:stCondLst>
                                            <p:cond delay="0"/>
                                          </p:stCondLst>
                                        </p:cTn>
                                        <p:tgtEl>
                                          <p:spTgt spid="8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 grpId="0" bldLvl="0" animBg="1"/>
      <p:bldP spid="80" grpId="0"/>
      <p:bldP spid="5" grpId="0" bldLvl="0" animBg="1"/>
      <p:bldP spid="81" grpId="0" bldLvl="0" animBg="1"/>
      <p:bldP spid="82" grpId="0"/>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04800" y="749300"/>
            <a:ext cx="6192344" cy="400110"/>
            <a:chOff x="424117" y="898245"/>
            <a:chExt cx="6192344" cy="400110"/>
          </a:xfrm>
        </p:grpSpPr>
        <p:sp>
          <p:nvSpPr>
            <p:cNvPr id="2" name="平行四边形 1"/>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p:cNvSpPr txBox="1"/>
            <p:nvPr/>
          </p:nvSpPr>
          <p:spPr>
            <a:xfrm>
              <a:off x="1052423" y="898245"/>
              <a:ext cx="5564038" cy="400110"/>
            </a:xfrm>
            <a:prstGeom prst="rect">
              <a:avLst/>
            </a:prstGeom>
            <a:noFill/>
          </p:spPr>
          <p:txBody>
            <a:bodyPr wrap="square" rtlCol="0">
              <a:spAutoFit/>
            </a:bodyPr>
            <a:lstStyle/>
            <a:p>
              <a:r>
                <a:rPr lang="zh-CN" altLang="en-US" sz="2000" b="1" dirty="0"/>
                <a:t>共享式以太网的退避算法</a:t>
              </a:r>
              <a:endParaRPr lang="en-US" altLang="zh-CN" sz="2000" b="1" dirty="0"/>
            </a:p>
          </p:txBody>
        </p:sp>
      </p:grpSp>
      <p:sp>
        <p:nvSpPr>
          <p:cNvPr id="83" name="文本框 82"/>
          <p:cNvSpPr txBox="1"/>
          <p:nvPr/>
        </p:nvSpPr>
        <p:spPr>
          <a:xfrm>
            <a:off x="3822128" y="736280"/>
            <a:ext cx="3618061" cy="400110"/>
          </a:xfrm>
          <a:prstGeom prst="rect">
            <a:avLst/>
          </a:prstGeom>
          <a:noFill/>
        </p:spPr>
        <p:txBody>
          <a:bodyPr wrap="square" rtlCol="0">
            <a:spAutoFit/>
          </a:bodyPr>
          <a:lstStyle/>
          <a:p>
            <a:r>
              <a:rPr lang="en-US" altLang="zh-CN" sz="2000" b="1" dirty="0"/>
              <a:t>—— </a:t>
            </a:r>
            <a:r>
              <a:rPr lang="zh-CN" altLang="en-US" sz="2000" b="1" dirty="0"/>
              <a:t>截断二进制指数退避算法</a:t>
            </a:r>
            <a:endParaRPr lang="en-US" altLang="zh-CN" sz="2000" b="1" dirty="0"/>
          </a:p>
        </p:txBody>
      </p:sp>
      <p:sp>
        <p:nvSpPr>
          <p:cNvPr id="6" name="椭圆 5"/>
          <p:cNvSpPr/>
          <p:nvPr/>
        </p:nvSpPr>
        <p:spPr>
          <a:xfrm>
            <a:off x="304800" y="1545928"/>
            <a:ext cx="1776173" cy="1776173"/>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sz="2800" b="1" dirty="0">
                <a:solidFill>
                  <a:schemeClr val="tx1"/>
                </a:solidFill>
                <a:latin typeface="+mn-ea"/>
              </a:rPr>
              <a:t>退避</a:t>
            </a:r>
            <a:endParaRPr lang="en-US" altLang="zh-CN" sz="2800" b="1" dirty="0">
              <a:solidFill>
                <a:schemeClr val="tx1"/>
              </a:solidFill>
              <a:latin typeface="+mn-ea"/>
            </a:endParaRPr>
          </a:p>
          <a:p>
            <a:pPr algn="ctr"/>
            <a:r>
              <a:rPr lang="zh-CN" altLang="en-US" sz="2800" b="1" dirty="0">
                <a:solidFill>
                  <a:schemeClr val="tx1"/>
                </a:solidFill>
                <a:latin typeface="+mn-ea"/>
              </a:rPr>
              <a:t>时间</a:t>
            </a:r>
            <a:endParaRPr lang="zh-CN" altLang="en-US" sz="2800" b="1" dirty="0">
              <a:solidFill>
                <a:schemeClr val="tx1"/>
              </a:solidFill>
              <a:latin typeface="+mn-ea"/>
            </a:endParaRPr>
          </a:p>
        </p:txBody>
      </p:sp>
      <p:sp>
        <p:nvSpPr>
          <p:cNvPr id="7" name="文本框 6"/>
          <p:cNvSpPr txBox="1"/>
          <p:nvPr/>
        </p:nvSpPr>
        <p:spPr>
          <a:xfrm>
            <a:off x="2130593" y="1649183"/>
            <a:ext cx="855194" cy="1569660"/>
          </a:xfrm>
          <a:prstGeom prst="rect">
            <a:avLst/>
          </a:prstGeom>
          <a:noFill/>
        </p:spPr>
        <p:txBody>
          <a:bodyPr wrap="square" rtlCol="0">
            <a:spAutoFit/>
          </a:bodyPr>
          <a:lstStyle/>
          <a:p>
            <a:pPr algn="ctr"/>
            <a:r>
              <a:rPr lang="en-US" altLang="zh-CN" sz="9600" b="1" dirty="0">
                <a:latin typeface="+mn-ea"/>
              </a:rPr>
              <a:t>=</a:t>
            </a:r>
            <a:endParaRPr lang="zh-CN" altLang="en-US" sz="9600" b="1" dirty="0">
              <a:latin typeface="+mn-ea"/>
            </a:endParaRPr>
          </a:p>
        </p:txBody>
      </p:sp>
      <p:sp>
        <p:nvSpPr>
          <p:cNvPr id="8" name="矩形 7"/>
          <p:cNvSpPr/>
          <p:nvPr/>
        </p:nvSpPr>
        <p:spPr>
          <a:xfrm>
            <a:off x="3072158" y="1545927"/>
            <a:ext cx="2420824" cy="17761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84" name="文本框 83"/>
          <p:cNvSpPr txBox="1"/>
          <p:nvPr/>
        </p:nvSpPr>
        <p:spPr>
          <a:xfrm>
            <a:off x="3109931" y="1573769"/>
            <a:ext cx="2345278" cy="523220"/>
          </a:xfrm>
          <a:prstGeom prst="rect">
            <a:avLst/>
          </a:prstGeom>
          <a:noFill/>
        </p:spPr>
        <p:txBody>
          <a:bodyPr wrap="square">
            <a:spAutoFit/>
          </a:bodyPr>
          <a:lstStyle/>
          <a:p>
            <a:pPr algn="ctr"/>
            <a:r>
              <a:rPr lang="zh-CN" altLang="en-US" sz="2800" b="1" dirty="0">
                <a:solidFill>
                  <a:schemeClr val="bg1"/>
                </a:solidFill>
                <a:latin typeface="+mn-ea"/>
              </a:rPr>
              <a:t>基本退避时间</a:t>
            </a:r>
            <a:endParaRPr lang="zh-CN" altLang="en-US" sz="2800" b="1" dirty="0">
              <a:solidFill>
                <a:schemeClr val="bg1"/>
              </a:solidFill>
              <a:latin typeface="+mn-ea"/>
            </a:endParaRPr>
          </a:p>
        </p:txBody>
      </p:sp>
      <p:sp>
        <p:nvSpPr>
          <p:cNvPr id="125" name="文本框 124"/>
          <p:cNvSpPr txBox="1"/>
          <p:nvPr/>
        </p:nvSpPr>
        <p:spPr>
          <a:xfrm>
            <a:off x="5668403" y="1649183"/>
            <a:ext cx="855194" cy="1569660"/>
          </a:xfrm>
          <a:prstGeom prst="rect">
            <a:avLst/>
          </a:prstGeom>
          <a:noFill/>
        </p:spPr>
        <p:txBody>
          <a:bodyPr wrap="square" rtlCol="0">
            <a:spAutoFit/>
          </a:bodyPr>
          <a:lstStyle/>
          <a:p>
            <a:pPr algn="ctr"/>
            <a:r>
              <a:rPr lang="en-US" altLang="zh-CN" sz="9600" b="1" dirty="0">
                <a:latin typeface="+mn-ea"/>
              </a:rPr>
              <a:t>×</a:t>
            </a:r>
            <a:endParaRPr lang="zh-CN" altLang="en-US" sz="9600" b="1" dirty="0">
              <a:latin typeface="+mn-ea"/>
            </a:endParaRPr>
          </a:p>
        </p:txBody>
      </p:sp>
      <p:sp>
        <p:nvSpPr>
          <p:cNvPr id="126" name="矩形 125"/>
          <p:cNvSpPr/>
          <p:nvPr/>
        </p:nvSpPr>
        <p:spPr>
          <a:xfrm>
            <a:off x="6645334" y="1545926"/>
            <a:ext cx="5110297" cy="177617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mc:AlternateContent xmlns:mc="http://schemas.openxmlformats.org/markup-compatibility/2006">
        <mc:Choice xmlns:a14="http://schemas.microsoft.com/office/drawing/2010/main" Requires="a14">
          <p:sp>
            <p:nvSpPr>
              <p:cNvPr id="127" name="文本框 126"/>
              <p:cNvSpPr txBox="1"/>
              <p:nvPr/>
            </p:nvSpPr>
            <p:spPr>
              <a:xfrm>
                <a:off x="8027843" y="1573769"/>
                <a:ext cx="2345278" cy="523220"/>
              </a:xfrm>
              <a:prstGeom prst="rect">
                <a:avLst/>
              </a:prstGeom>
              <a:noFill/>
            </p:spPr>
            <p:txBody>
              <a:bodyPr wrap="square">
                <a:spAutoFit/>
              </a:bodyPr>
              <a:lstStyle/>
              <a:p>
                <a:pPr algn="ctr"/>
                <a:r>
                  <a:rPr lang="zh-CN" altLang="en-US" sz="2800" b="1" dirty="0">
                    <a:solidFill>
                      <a:schemeClr val="bg1"/>
                    </a:solidFill>
                    <a:latin typeface="+mn-ea"/>
                  </a:rPr>
                  <a:t>随机数 </a:t>
                </a:r>
                <a14:m>
                  <m:oMath xmlns:m="http://schemas.openxmlformats.org/officeDocument/2006/math">
                    <m:r>
                      <a:rPr lang="en-US" altLang="zh-CN" sz="2800" b="1" i="1" dirty="0" smtClean="0">
                        <a:solidFill>
                          <a:schemeClr val="bg1"/>
                        </a:solidFill>
                        <a:latin typeface="Cambria Math" panose="02040503050406030204" pitchFamily="18" charset="0"/>
                      </a:rPr>
                      <m:t>𝒓</m:t>
                    </m:r>
                  </m:oMath>
                </a14:m>
                <a:endParaRPr lang="zh-CN" altLang="en-US" sz="2800" b="1" dirty="0">
                  <a:solidFill>
                    <a:schemeClr val="bg1"/>
                  </a:solidFill>
                  <a:latin typeface="Arial Black" panose="020B0A04020102020204" pitchFamily="34" charset="0"/>
                </a:endParaRPr>
              </a:p>
            </p:txBody>
          </p:sp>
        </mc:Choice>
        <mc:Fallback>
          <p:sp>
            <p:nvSpPr>
              <p:cNvPr id="127" name="文本框 126"/>
              <p:cNvSpPr txBox="1">
                <a:spLocks noRot="1" noChangeAspect="1" noMove="1" noResize="1" noEditPoints="1" noAdjustHandles="1" noChangeArrowheads="1" noChangeShapeType="1" noTextEdit="1"/>
              </p:cNvSpPr>
              <p:nvPr/>
            </p:nvSpPr>
            <p:spPr>
              <a:xfrm>
                <a:off x="8027843" y="1573769"/>
                <a:ext cx="2345278" cy="523220"/>
              </a:xfrm>
              <a:prstGeom prst="rect">
                <a:avLst/>
              </a:prstGeom>
              <a:blipFill rotWithShape="1">
                <a:blip r:embed="rId1"/>
                <a:stretch>
                  <a:fillRect l="-7" t="-46" r="17" b="42"/>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 name="矩形 4"/>
              <p:cNvSpPr/>
              <p:nvPr/>
            </p:nvSpPr>
            <p:spPr>
              <a:xfrm>
                <a:off x="3161208" y="2064099"/>
                <a:ext cx="2236130" cy="11547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a:solidFill>
                      <a:schemeClr val="tx1"/>
                    </a:solidFill>
                  </a:rPr>
                  <a:t>争用期</a:t>
                </a:r>
                <a14:m>
                  <m:oMath xmlns:m="http://schemas.openxmlformats.org/officeDocument/2006/math">
                    <m:r>
                      <a:rPr lang="en-US" altLang="zh-CN" sz="2800" b="1" i="1" dirty="0" smtClean="0">
                        <a:solidFill>
                          <a:schemeClr val="tx1"/>
                        </a:solidFill>
                        <a:latin typeface="Cambria Math" panose="02040503050406030204" pitchFamily="18" charset="0"/>
                      </a:rPr>
                      <m:t>𝟐</m:t>
                    </m:r>
                    <m:r>
                      <a:rPr lang="el-GR" altLang="zh-CN" sz="2800" b="1" i="1" dirty="0" smtClean="0">
                        <a:solidFill>
                          <a:schemeClr val="tx1"/>
                        </a:solidFill>
                        <a:latin typeface="Cambria Math" panose="02040503050406030204" pitchFamily="18" charset="0"/>
                      </a:rPr>
                      <m:t>𝝉</m:t>
                    </m:r>
                  </m:oMath>
                </a14:m>
                <a:endParaRPr lang="zh-CN" altLang="en-US" sz="2800" b="1" dirty="0">
                  <a:solidFill>
                    <a:schemeClr val="tx1"/>
                  </a:solidFill>
                </a:endParaRPr>
              </a:p>
            </p:txBody>
          </p:sp>
        </mc:Choice>
        <mc:Fallback>
          <p:sp>
            <p:nvSpPr>
              <p:cNvPr id="5" name="矩形 4"/>
              <p:cNvSpPr>
                <a:spLocks noRot="1" noChangeAspect="1" noMove="1" noResize="1" noEditPoints="1" noAdjustHandles="1" noChangeArrowheads="1" noChangeShapeType="1" noTextEdit="1"/>
              </p:cNvSpPr>
              <p:nvPr/>
            </p:nvSpPr>
            <p:spPr>
              <a:xfrm>
                <a:off x="3161208" y="2064099"/>
                <a:ext cx="2236130" cy="1154744"/>
              </a:xfrm>
              <a:prstGeom prst="rect">
                <a:avLst/>
              </a:prstGeom>
              <a:blipFill rotWithShape="1">
                <a:blip r:embed="rId2"/>
                <a:stretch>
                  <a:fillRect l="-8" t="-30" r="21" b="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5" name="矩形 14"/>
              <p:cNvSpPr/>
              <p:nvPr/>
            </p:nvSpPr>
            <p:spPr>
              <a:xfrm>
                <a:off x="6738487" y="2064099"/>
                <a:ext cx="4911890" cy="11547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14:m>
                  <m:oMath xmlns:m="http://schemas.openxmlformats.org/officeDocument/2006/math">
                    <m:r>
                      <a:rPr lang="en-US" altLang="zh-CN" sz="2000" b="1" i="1" smtClean="0">
                        <a:solidFill>
                          <a:schemeClr val="tx1"/>
                        </a:solidFill>
                        <a:latin typeface="Cambria Math" panose="02040503050406030204" pitchFamily="18" charset="0"/>
                      </a:rPr>
                      <m:t>𝒓</m:t>
                    </m:r>
                  </m:oMath>
                </a14:m>
                <a:r>
                  <a:rPr lang="zh-CN" altLang="en-US" sz="2000" b="1" dirty="0">
                    <a:solidFill>
                      <a:schemeClr val="tx1"/>
                    </a:solidFill>
                  </a:rPr>
                  <a:t>从离散的整数集合</a:t>
                </a:r>
                <a14:m>
                  <m:oMath xmlns:m="http://schemas.openxmlformats.org/officeDocument/2006/math">
                    <m:r>
                      <a:rPr lang="en-US" altLang="zh-CN" sz="2000" b="1" i="1" dirty="0" smtClean="0">
                        <a:solidFill>
                          <a:schemeClr val="tx1"/>
                        </a:solidFill>
                        <a:latin typeface="Cambria Math" panose="02040503050406030204" pitchFamily="18" charset="0"/>
                      </a:rPr>
                      <m:t>{</m:t>
                    </m:r>
                    <m:r>
                      <a:rPr lang="en-US" altLang="zh-CN" sz="2000" b="1" i="1" dirty="0" smtClean="0">
                        <a:solidFill>
                          <a:schemeClr val="tx1"/>
                        </a:solidFill>
                        <a:latin typeface="Cambria Math" panose="02040503050406030204" pitchFamily="18" charset="0"/>
                      </a:rPr>
                      <m:t>𝟎</m:t>
                    </m:r>
                    <m:r>
                      <a:rPr lang="en-US" altLang="zh-CN" sz="2000" b="1" i="1" dirty="0" smtClean="0">
                        <a:solidFill>
                          <a:schemeClr val="tx1"/>
                        </a:solidFill>
                        <a:latin typeface="Cambria Math" panose="02040503050406030204" pitchFamily="18" charset="0"/>
                      </a:rPr>
                      <m:t>,</m:t>
                    </m:r>
                    <m:r>
                      <a:rPr lang="en-US" altLang="zh-CN" sz="2000" b="1" i="1" dirty="0" smtClean="0">
                        <a:solidFill>
                          <a:schemeClr val="tx1"/>
                        </a:solidFill>
                        <a:latin typeface="Cambria Math" panose="02040503050406030204" pitchFamily="18" charset="0"/>
                      </a:rPr>
                      <m:t>𝟏</m:t>
                    </m:r>
                    <m:r>
                      <a:rPr lang="en-US" altLang="zh-CN" sz="2000" b="1" i="1" dirty="0" smtClean="0">
                        <a:solidFill>
                          <a:schemeClr val="tx1"/>
                        </a:solidFill>
                        <a:latin typeface="Cambria Math" panose="02040503050406030204" pitchFamily="18" charset="0"/>
                      </a:rPr>
                      <m:t>,…,(</m:t>
                    </m:r>
                    <m:sSup>
                      <m:sSupPr>
                        <m:ctrlPr>
                          <a:rPr lang="en-US" altLang="zh-CN" sz="2000" b="1" i="1" dirty="0" smtClean="0">
                            <a:solidFill>
                              <a:schemeClr val="tx1"/>
                            </a:solidFill>
                            <a:latin typeface="Cambria Math" panose="02040503050406030204" pitchFamily="18" charset="0"/>
                          </a:rPr>
                        </m:ctrlPr>
                      </m:sSupPr>
                      <m:e>
                        <m:r>
                          <a:rPr lang="en-US" altLang="zh-CN" sz="2000" b="1" i="1" dirty="0" smtClean="0">
                            <a:solidFill>
                              <a:schemeClr val="tx1"/>
                            </a:solidFill>
                            <a:latin typeface="Cambria Math" panose="02040503050406030204" pitchFamily="18" charset="0"/>
                          </a:rPr>
                          <m:t>𝟐</m:t>
                        </m:r>
                      </m:e>
                      <m:sup>
                        <m:r>
                          <a:rPr lang="en-US" altLang="zh-CN" sz="2000" b="1" i="1" dirty="0" smtClean="0">
                            <a:solidFill>
                              <a:schemeClr val="tx1"/>
                            </a:solidFill>
                            <a:latin typeface="Cambria Math" panose="02040503050406030204" pitchFamily="18" charset="0"/>
                          </a:rPr>
                          <m:t>𝒌</m:t>
                        </m:r>
                      </m:sup>
                    </m:sSup>
                    <m:r>
                      <a:rPr lang="en-US" altLang="zh-CN" sz="2000" b="1" i="1" dirty="0" smtClean="0">
                        <a:solidFill>
                          <a:schemeClr val="tx1"/>
                        </a:solidFill>
                        <a:latin typeface="Cambria Math" panose="02040503050406030204" pitchFamily="18" charset="0"/>
                      </a:rPr>
                      <m:t>−</m:t>
                    </m:r>
                    <m:r>
                      <a:rPr lang="en-US" altLang="zh-CN" sz="2000" b="1" i="1" dirty="0" smtClean="0">
                        <a:solidFill>
                          <a:schemeClr val="tx1"/>
                        </a:solidFill>
                        <a:latin typeface="Cambria Math" panose="02040503050406030204" pitchFamily="18" charset="0"/>
                      </a:rPr>
                      <m:t>𝟏</m:t>
                    </m:r>
                    <m:r>
                      <a:rPr lang="en-US" altLang="zh-CN" sz="2000" b="1" i="1" dirty="0" smtClean="0">
                        <a:solidFill>
                          <a:schemeClr val="tx1"/>
                        </a:solidFill>
                        <a:latin typeface="Cambria Math" panose="02040503050406030204" pitchFamily="18" charset="0"/>
                      </a:rPr>
                      <m:t>)}</m:t>
                    </m:r>
                  </m:oMath>
                </a14:m>
                <a:r>
                  <a:rPr lang="zh-CN" altLang="en-US" sz="2000" b="1" dirty="0">
                    <a:solidFill>
                      <a:schemeClr val="tx1"/>
                    </a:solidFill>
                  </a:rPr>
                  <a:t>中</a:t>
                </a:r>
                <a:r>
                  <a:rPr lang="zh-CN" altLang="en-US" sz="2000" b="1" dirty="0">
                    <a:solidFill>
                      <a:schemeClr val="accent3"/>
                    </a:solidFill>
                  </a:rPr>
                  <a:t>随机选出</a:t>
                </a:r>
                <a:r>
                  <a:rPr lang="zh-CN" altLang="en-US" sz="2000" b="1" dirty="0">
                    <a:solidFill>
                      <a:schemeClr val="tx1"/>
                    </a:solidFill>
                  </a:rPr>
                  <a:t>一个数，</a:t>
                </a:r>
                <a14:m>
                  <m:oMath xmlns:m="http://schemas.openxmlformats.org/officeDocument/2006/math">
                    <m:r>
                      <a:rPr lang="en-US" altLang="zh-CN" sz="2000" b="1" i="1" dirty="0" smtClean="0">
                        <a:solidFill>
                          <a:schemeClr val="tx1"/>
                        </a:solidFill>
                        <a:latin typeface="Cambria Math" panose="02040503050406030204" pitchFamily="18" charset="0"/>
                      </a:rPr>
                      <m:t>𝒌</m:t>
                    </m:r>
                    <m:r>
                      <a:rPr lang="en-US" altLang="zh-CN" sz="2000" b="1" i="1" dirty="0" smtClean="0">
                        <a:solidFill>
                          <a:schemeClr val="tx1"/>
                        </a:solidFill>
                        <a:latin typeface="Cambria Math" panose="02040503050406030204" pitchFamily="18" charset="0"/>
                      </a:rPr>
                      <m:t>=</m:t>
                    </m:r>
                    <m:r>
                      <m:rPr>
                        <m:sty m:val="p"/>
                      </m:rPr>
                      <a:rPr lang="en-US" altLang="zh-CN" sz="2000" b="1" i="1" dirty="0" smtClean="0">
                        <a:solidFill>
                          <a:schemeClr val="tx1"/>
                        </a:solidFill>
                        <a:latin typeface="Cambria Math" panose="02040503050406030204" pitchFamily="18" charset="0"/>
                      </a:rPr>
                      <m:t>min</m:t>
                    </m:r>
                    <m:r>
                      <a:rPr lang="en-US" altLang="zh-CN" sz="2000" b="1" i="1" dirty="0" smtClean="0">
                        <a:solidFill>
                          <a:schemeClr val="tx1"/>
                        </a:solidFill>
                        <a:latin typeface="Cambria Math" panose="02040503050406030204" pitchFamily="18" charset="0"/>
                      </a:rPr>
                      <m:t>⁡[</m:t>
                    </m:r>
                  </m:oMath>
                </a14:m>
                <a:r>
                  <a:rPr lang="zh-CN" altLang="en-US" sz="2000" b="1" dirty="0">
                    <a:solidFill>
                      <a:schemeClr val="tx1"/>
                    </a:solidFill>
                  </a:rPr>
                  <a:t>重传次数</a:t>
                </a:r>
                <a14:m>
                  <m:oMath xmlns:m="http://schemas.openxmlformats.org/officeDocument/2006/math">
                    <m:r>
                      <a:rPr lang="zh-CN" altLang="en-US" sz="2000" b="1" i="1" dirty="0" smtClean="0">
                        <a:solidFill>
                          <a:schemeClr val="tx1"/>
                        </a:solidFill>
                        <a:latin typeface="Cambria Math" panose="02040503050406030204" pitchFamily="18" charset="0"/>
                      </a:rPr>
                      <m:t>，</m:t>
                    </m:r>
                    <m:r>
                      <a:rPr lang="en-US" altLang="zh-CN" sz="2000" b="1" i="1" dirty="0" smtClean="0">
                        <a:solidFill>
                          <a:schemeClr val="tx1"/>
                        </a:solidFill>
                        <a:latin typeface="Cambria Math" panose="02040503050406030204" pitchFamily="18" charset="0"/>
                      </a:rPr>
                      <m:t>𝟏𝟎</m:t>
                    </m:r>
                    <m:r>
                      <a:rPr lang="en-US" altLang="zh-CN" sz="2000" b="1" i="1" dirty="0" smtClean="0">
                        <a:solidFill>
                          <a:schemeClr val="tx1"/>
                        </a:solidFill>
                        <a:latin typeface="Cambria Math" panose="02040503050406030204" pitchFamily="18" charset="0"/>
                      </a:rPr>
                      <m:t>]</m:t>
                    </m:r>
                  </m:oMath>
                </a14:m>
                <a:endParaRPr lang="zh-CN" altLang="en-US" sz="2000" b="1" dirty="0">
                  <a:solidFill>
                    <a:schemeClr val="tx1"/>
                  </a:solidFill>
                </a:endParaRPr>
              </a:p>
            </p:txBody>
          </p:sp>
        </mc:Choice>
        <mc:Fallback>
          <p:sp>
            <p:nvSpPr>
              <p:cNvPr id="15" name="矩形 14"/>
              <p:cNvSpPr>
                <a:spLocks noRot="1" noChangeAspect="1" noMove="1" noResize="1" noEditPoints="1" noAdjustHandles="1" noChangeArrowheads="1" noChangeShapeType="1" noTextEdit="1"/>
              </p:cNvSpPr>
              <p:nvPr/>
            </p:nvSpPr>
            <p:spPr>
              <a:xfrm>
                <a:off x="6738487" y="2064099"/>
                <a:ext cx="4911890" cy="1154744"/>
              </a:xfrm>
              <a:prstGeom prst="rect">
                <a:avLst/>
              </a:prstGeom>
              <a:blipFill rotWithShape="1">
                <a:blip r:embed="rId3"/>
                <a:stretch>
                  <a:fillRect l="-10" t="-30" r="1" b="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p:grpSp>
        <p:nvGrpSpPr>
          <p:cNvPr id="9" name="组合 8"/>
          <p:cNvGrpSpPr/>
          <p:nvPr/>
        </p:nvGrpSpPr>
        <p:grpSpPr>
          <a:xfrm>
            <a:off x="328087" y="3925117"/>
            <a:ext cx="11535825" cy="2076600"/>
            <a:chOff x="328087" y="3925117"/>
            <a:chExt cx="11535825" cy="2076600"/>
          </a:xfrm>
        </p:grpSpPr>
        <p:sp>
          <p:nvSpPr>
            <p:cNvPr id="10" name="矩形 9"/>
            <p:cNvSpPr/>
            <p:nvPr/>
          </p:nvSpPr>
          <p:spPr>
            <a:xfrm>
              <a:off x="328087" y="3925117"/>
              <a:ext cx="723044" cy="697312"/>
            </a:xfrm>
            <a:prstGeom prst="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tx1"/>
                  </a:solidFill>
                </a:rPr>
                <a:t>重传</a:t>
              </a:r>
              <a:endParaRPr lang="en-US" altLang="zh-CN" sz="2000" b="1" dirty="0">
                <a:solidFill>
                  <a:schemeClr val="tx1"/>
                </a:solidFill>
              </a:endParaRPr>
            </a:p>
            <a:p>
              <a:pPr algn="ctr"/>
              <a:r>
                <a:rPr lang="zh-CN" altLang="en-US" sz="2000" b="1" dirty="0">
                  <a:solidFill>
                    <a:schemeClr val="tx1"/>
                  </a:solidFill>
                </a:rPr>
                <a:t>次数</a:t>
              </a:r>
              <a:endParaRPr lang="zh-CN" altLang="en-US" sz="2000" b="1" dirty="0">
                <a:solidFill>
                  <a:schemeClr val="tx1"/>
                </a:solidFill>
              </a:endParaRPr>
            </a:p>
          </p:txBody>
        </p:sp>
        <mc:AlternateContent xmlns:mc="http://schemas.openxmlformats.org/markup-compatibility/2006">
          <mc:Choice xmlns:a14="http://schemas.microsoft.com/office/drawing/2010/main" Requires="a14">
            <p:sp>
              <p:nvSpPr>
                <p:cNvPr id="17" name="矩形 16"/>
                <p:cNvSpPr/>
                <p:nvPr/>
              </p:nvSpPr>
              <p:spPr>
                <a:xfrm>
                  <a:off x="1047842" y="3925117"/>
                  <a:ext cx="611794" cy="697312"/>
                </a:xfrm>
                <a:prstGeom prst="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sz="2000" b="1" i="1" smtClean="0">
                            <a:solidFill>
                              <a:schemeClr val="tx1"/>
                            </a:solidFill>
                            <a:latin typeface="Cambria Math" panose="02040503050406030204" pitchFamily="18" charset="0"/>
                          </a:rPr>
                          <m:t>𝒌</m:t>
                        </m:r>
                      </m:oMath>
                    </m:oMathPara>
                  </a14:m>
                  <a:endParaRPr lang="zh-CN" altLang="en-US" sz="2000" b="1" dirty="0">
                    <a:solidFill>
                      <a:schemeClr val="tx1"/>
                    </a:solidFill>
                  </a:endParaRPr>
                </a:p>
              </p:txBody>
            </p:sp>
          </mc:Choice>
          <mc:Fallback>
            <p:sp>
              <p:nvSpPr>
                <p:cNvPr id="17" name="矩形 16"/>
                <p:cNvSpPr>
                  <a:spLocks noRot="1" noChangeAspect="1" noMove="1" noResize="1" noEditPoints="1" noAdjustHandles="1" noChangeArrowheads="1" noChangeShapeType="1" noTextEdit="1"/>
                </p:cNvSpPr>
                <p:nvPr/>
              </p:nvSpPr>
              <p:spPr>
                <a:xfrm>
                  <a:off x="1047842" y="3925117"/>
                  <a:ext cx="611794" cy="697312"/>
                </a:xfrm>
                <a:prstGeom prst="rect">
                  <a:avLst/>
                </a:prstGeom>
                <a:blipFill rotWithShape="1">
                  <a:blip r:embed="rId4"/>
                </a:bli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8" name="矩形 17"/>
                <p:cNvSpPr/>
                <p:nvPr/>
              </p:nvSpPr>
              <p:spPr>
                <a:xfrm>
                  <a:off x="1659634" y="3925117"/>
                  <a:ext cx="5102139" cy="697312"/>
                </a:xfrm>
                <a:prstGeom prst="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tx1"/>
                      </a:solidFill>
                    </a:rPr>
                    <a:t>离散的整数集合</a:t>
                  </a:r>
                  <a14:m>
                    <m:oMath xmlns:m="http://schemas.openxmlformats.org/officeDocument/2006/math">
                      <m:r>
                        <a:rPr lang="en-US" altLang="zh-CN" sz="2000" b="1" i="1" dirty="0" smtClean="0">
                          <a:solidFill>
                            <a:schemeClr val="tx1"/>
                          </a:solidFill>
                          <a:latin typeface="Cambria Math" panose="02040503050406030204" pitchFamily="18" charset="0"/>
                        </a:rPr>
                        <m:t>{</m:t>
                      </m:r>
                      <m:r>
                        <a:rPr lang="en-US" altLang="zh-CN" sz="2000" b="1" i="1" dirty="0" smtClean="0">
                          <a:solidFill>
                            <a:schemeClr val="tx1"/>
                          </a:solidFill>
                          <a:latin typeface="Cambria Math" panose="02040503050406030204" pitchFamily="18" charset="0"/>
                        </a:rPr>
                        <m:t>𝟎</m:t>
                      </m:r>
                      <m:r>
                        <a:rPr lang="en-US" altLang="zh-CN" sz="2000" b="1" i="1" dirty="0" smtClean="0">
                          <a:solidFill>
                            <a:schemeClr val="tx1"/>
                          </a:solidFill>
                          <a:latin typeface="Cambria Math" panose="02040503050406030204" pitchFamily="18" charset="0"/>
                        </a:rPr>
                        <m:t>,</m:t>
                      </m:r>
                      <m:r>
                        <a:rPr lang="en-US" altLang="zh-CN" sz="2000" b="1" i="1" dirty="0" smtClean="0">
                          <a:solidFill>
                            <a:schemeClr val="tx1"/>
                          </a:solidFill>
                          <a:latin typeface="Cambria Math" panose="02040503050406030204" pitchFamily="18" charset="0"/>
                        </a:rPr>
                        <m:t>𝟏</m:t>
                      </m:r>
                      <m:r>
                        <a:rPr lang="en-US" altLang="zh-CN" sz="2000" b="1" i="1" dirty="0" smtClean="0">
                          <a:solidFill>
                            <a:schemeClr val="tx1"/>
                          </a:solidFill>
                          <a:latin typeface="Cambria Math" panose="02040503050406030204" pitchFamily="18" charset="0"/>
                        </a:rPr>
                        <m:t>,…,(</m:t>
                      </m:r>
                      <m:sSup>
                        <m:sSupPr>
                          <m:ctrlPr>
                            <a:rPr lang="en-US" altLang="zh-CN" sz="2000" b="1" i="1" dirty="0" smtClean="0">
                              <a:solidFill>
                                <a:schemeClr val="tx1"/>
                              </a:solidFill>
                              <a:latin typeface="Cambria Math" panose="02040503050406030204" pitchFamily="18" charset="0"/>
                            </a:rPr>
                          </m:ctrlPr>
                        </m:sSupPr>
                        <m:e>
                          <m:r>
                            <a:rPr lang="en-US" altLang="zh-CN" sz="2000" b="1" i="1" dirty="0" smtClean="0">
                              <a:solidFill>
                                <a:schemeClr val="tx1"/>
                              </a:solidFill>
                              <a:latin typeface="Cambria Math" panose="02040503050406030204" pitchFamily="18" charset="0"/>
                            </a:rPr>
                            <m:t>𝟐</m:t>
                          </m:r>
                        </m:e>
                        <m:sup>
                          <m:r>
                            <a:rPr lang="en-US" altLang="zh-CN" sz="2000" b="1" i="1" dirty="0" smtClean="0">
                              <a:solidFill>
                                <a:schemeClr val="tx1"/>
                              </a:solidFill>
                              <a:latin typeface="Cambria Math" panose="02040503050406030204" pitchFamily="18" charset="0"/>
                            </a:rPr>
                            <m:t>𝒌</m:t>
                          </m:r>
                        </m:sup>
                      </m:sSup>
                      <m:r>
                        <a:rPr lang="en-US" altLang="zh-CN" sz="2000" b="1" i="1" dirty="0" smtClean="0">
                          <a:solidFill>
                            <a:schemeClr val="tx1"/>
                          </a:solidFill>
                          <a:latin typeface="Cambria Math" panose="02040503050406030204" pitchFamily="18" charset="0"/>
                        </a:rPr>
                        <m:t>−</m:t>
                      </m:r>
                      <m:r>
                        <a:rPr lang="en-US" altLang="zh-CN" sz="2000" b="1" i="1" dirty="0" smtClean="0">
                          <a:solidFill>
                            <a:schemeClr val="tx1"/>
                          </a:solidFill>
                          <a:latin typeface="Cambria Math" panose="02040503050406030204" pitchFamily="18" charset="0"/>
                        </a:rPr>
                        <m:t>𝟏</m:t>
                      </m:r>
                      <m:r>
                        <a:rPr lang="en-US" altLang="zh-CN" sz="2000" b="1" i="1" dirty="0" smtClean="0">
                          <a:solidFill>
                            <a:schemeClr val="tx1"/>
                          </a:solidFill>
                          <a:latin typeface="Cambria Math" panose="02040503050406030204" pitchFamily="18" charset="0"/>
                        </a:rPr>
                        <m:t>)}</m:t>
                      </m:r>
                    </m:oMath>
                  </a14:m>
                  <a:endParaRPr lang="zh-CN" altLang="en-US" sz="2000" b="1" dirty="0">
                    <a:solidFill>
                      <a:schemeClr val="tx1"/>
                    </a:solidFill>
                  </a:endParaRPr>
                </a:p>
              </p:txBody>
            </p:sp>
          </mc:Choice>
          <mc:Fallback>
            <p:sp>
              <p:nvSpPr>
                <p:cNvPr id="18" name="矩形 17"/>
                <p:cNvSpPr>
                  <a:spLocks noRot="1" noChangeAspect="1" noMove="1" noResize="1" noEditPoints="1" noAdjustHandles="1" noChangeArrowheads="1" noChangeShapeType="1" noTextEdit="1"/>
                </p:cNvSpPr>
                <p:nvPr/>
              </p:nvSpPr>
              <p:spPr>
                <a:xfrm>
                  <a:off x="1659634" y="3925117"/>
                  <a:ext cx="5102139" cy="697312"/>
                </a:xfrm>
                <a:prstGeom prst="rect">
                  <a:avLst/>
                </a:prstGeom>
                <a:blipFill rotWithShape="1">
                  <a:blip r:embed="rId5"/>
                </a:bli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p:sp>
          <p:nvSpPr>
            <p:cNvPr id="22" name="矩形 21"/>
            <p:cNvSpPr/>
            <p:nvPr/>
          </p:nvSpPr>
          <p:spPr>
            <a:xfrm>
              <a:off x="6761773" y="3925117"/>
              <a:ext cx="5102139" cy="697312"/>
            </a:xfrm>
            <a:prstGeom prst="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tx1"/>
                  </a:solidFill>
                </a:rPr>
                <a:t>可能的退避时间</a:t>
              </a:r>
              <a:endParaRPr lang="zh-CN" altLang="en-US" sz="2000" b="1" dirty="0">
                <a:solidFill>
                  <a:schemeClr val="tx1"/>
                </a:solidFill>
              </a:endParaRPr>
            </a:p>
          </p:txBody>
        </p:sp>
        <p:sp>
          <p:nvSpPr>
            <p:cNvPr id="24" name="矩形 23"/>
            <p:cNvSpPr/>
            <p:nvPr/>
          </p:nvSpPr>
          <p:spPr>
            <a:xfrm>
              <a:off x="328087" y="4626811"/>
              <a:ext cx="719755" cy="45830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dirty="0">
                <a:solidFill>
                  <a:schemeClr val="tx1"/>
                </a:solidFill>
              </a:endParaRPr>
            </a:p>
          </p:txBody>
        </p:sp>
        <p:sp>
          <p:nvSpPr>
            <p:cNvPr id="25" name="矩形 24"/>
            <p:cNvSpPr/>
            <p:nvPr/>
          </p:nvSpPr>
          <p:spPr>
            <a:xfrm>
              <a:off x="1047842" y="4626811"/>
              <a:ext cx="608503" cy="45830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dirty="0">
                <a:solidFill>
                  <a:schemeClr val="tx1"/>
                </a:solidFill>
              </a:endParaRPr>
            </a:p>
          </p:txBody>
        </p:sp>
        <p:sp>
          <p:nvSpPr>
            <p:cNvPr id="26" name="矩形 25"/>
            <p:cNvSpPr/>
            <p:nvPr/>
          </p:nvSpPr>
          <p:spPr>
            <a:xfrm>
              <a:off x="1656345" y="4626811"/>
              <a:ext cx="5108717" cy="45830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dirty="0">
                <a:solidFill>
                  <a:schemeClr val="tx1"/>
                </a:solidFill>
              </a:endParaRPr>
            </a:p>
          </p:txBody>
        </p:sp>
        <p:sp>
          <p:nvSpPr>
            <p:cNvPr id="27" name="矩形 26"/>
            <p:cNvSpPr/>
            <p:nvPr/>
          </p:nvSpPr>
          <p:spPr>
            <a:xfrm>
              <a:off x="6761839" y="4626811"/>
              <a:ext cx="5102071" cy="45830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000" b="1" dirty="0">
                <a:solidFill>
                  <a:schemeClr val="tx1"/>
                </a:solidFill>
              </a:endParaRPr>
            </a:p>
          </p:txBody>
        </p:sp>
        <p:sp>
          <p:nvSpPr>
            <p:cNvPr id="28" name="矩形 27"/>
            <p:cNvSpPr/>
            <p:nvPr/>
          </p:nvSpPr>
          <p:spPr>
            <a:xfrm>
              <a:off x="328087" y="5085113"/>
              <a:ext cx="719755" cy="45830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dirty="0">
                <a:solidFill>
                  <a:schemeClr val="tx1"/>
                </a:solidFill>
              </a:endParaRPr>
            </a:p>
          </p:txBody>
        </p:sp>
        <p:sp>
          <p:nvSpPr>
            <p:cNvPr id="29" name="矩形 28"/>
            <p:cNvSpPr/>
            <p:nvPr/>
          </p:nvSpPr>
          <p:spPr>
            <a:xfrm>
              <a:off x="1047842" y="5085113"/>
              <a:ext cx="608503" cy="45830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dirty="0">
                <a:solidFill>
                  <a:schemeClr val="tx1"/>
                </a:solidFill>
              </a:endParaRPr>
            </a:p>
          </p:txBody>
        </p:sp>
        <p:sp>
          <p:nvSpPr>
            <p:cNvPr id="30" name="矩形 29"/>
            <p:cNvSpPr/>
            <p:nvPr/>
          </p:nvSpPr>
          <p:spPr>
            <a:xfrm>
              <a:off x="1656345" y="5085113"/>
              <a:ext cx="5108717" cy="45830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dirty="0">
                <a:solidFill>
                  <a:schemeClr val="tx1"/>
                </a:solidFill>
              </a:endParaRPr>
            </a:p>
          </p:txBody>
        </p:sp>
        <p:sp>
          <p:nvSpPr>
            <p:cNvPr id="31" name="矩形 30"/>
            <p:cNvSpPr/>
            <p:nvPr/>
          </p:nvSpPr>
          <p:spPr>
            <a:xfrm>
              <a:off x="6761839" y="5085113"/>
              <a:ext cx="5102071" cy="45830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000" b="1" dirty="0">
                <a:solidFill>
                  <a:schemeClr val="tx1"/>
                </a:solidFill>
              </a:endParaRPr>
            </a:p>
          </p:txBody>
        </p:sp>
        <p:sp>
          <p:nvSpPr>
            <p:cNvPr id="32" name="矩形 31"/>
            <p:cNvSpPr/>
            <p:nvPr/>
          </p:nvSpPr>
          <p:spPr>
            <a:xfrm>
              <a:off x="328087" y="5543415"/>
              <a:ext cx="719755" cy="45830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dirty="0">
                <a:solidFill>
                  <a:schemeClr val="tx1"/>
                </a:solidFill>
              </a:endParaRPr>
            </a:p>
          </p:txBody>
        </p:sp>
        <p:sp>
          <p:nvSpPr>
            <p:cNvPr id="33" name="矩形 32"/>
            <p:cNvSpPr/>
            <p:nvPr/>
          </p:nvSpPr>
          <p:spPr>
            <a:xfrm>
              <a:off x="1047842" y="5543415"/>
              <a:ext cx="608503" cy="45830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dirty="0">
                <a:solidFill>
                  <a:schemeClr val="tx1"/>
                </a:solidFill>
              </a:endParaRPr>
            </a:p>
          </p:txBody>
        </p:sp>
        <p:sp>
          <p:nvSpPr>
            <p:cNvPr id="34" name="矩形 33"/>
            <p:cNvSpPr/>
            <p:nvPr/>
          </p:nvSpPr>
          <p:spPr>
            <a:xfrm>
              <a:off x="1656345" y="5543415"/>
              <a:ext cx="5108717" cy="45830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dirty="0">
                <a:solidFill>
                  <a:schemeClr val="tx1"/>
                </a:solidFill>
              </a:endParaRPr>
            </a:p>
          </p:txBody>
        </p:sp>
        <p:sp>
          <p:nvSpPr>
            <p:cNvPr id="35" name="矩形 34"/>
            <p:cNvSpPr/>
            <p:nvPr/>
          </p:nvSpPr>
          <p:spPr>
            <a:xfrm>
              <a:off x="6761839" y="5543415"/>
              <a:ext cx="5102071" cy="45830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000" b="1" dirty="0">
                <a:solidFill>
                  <a:schemeClr val="tx1"/>
                </a:solidFill>
              </a:endParaRPr>
            </a:p>
          </p:txBody>
        </p:sp>
      </p:grpSp>
      <mc:AlternateContent xmlns:mc="http://schemas.openxmlformats.org/markup-compatibility/2006">
        <mc:Choice xmlns:a14="http://schemas.microsoft.com/office/drawing/2010/main" Requires="a14">
          <p:sp>
            <p:nvSpPr>
              <p:cNvPr id="37" name="矩形 36"/>
              <p:cNvSpPr/>
              <p:nvPr/>
            </p:nvSpPr>
            <p:spPr>
              <a:xfrm>
                <a:off x="328087" y="4626811"/>
                <a:ext cx="719755" cy="4583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sz="2000" b="1" i="1" dirty="0" smtClean="0">
                          <a:solidFill>
                            <a:schemeClr val="tx1"/>
                          </a:solidFill>
                          <a:latin typeface="Cambria Math" panose="02040503050406030204" pitchFamily="18" charset="0"/>
                        </a:rPr>
                        <m:t>𝟏</m:t>
                      </m:r>
                    </m:oMath>
                  </m:oMathPara>
                </a14:m>
                <a:endParaRPr lang="zh-CN" altLang="en-US" sz="2000" b="1" dirty="0">
                  <a:solidFill>
                    <a:schemeClr val="tx1"/>
                  </a:solidFill>
                </a:endParaRPr>
              </a:p>
            </p:txBody>
          </p:sp>
        </mc:Choice>
        <mc:Fallback>
          <p:sp>
            <p:nvSpPr>
              <p:cNvPr id="37" name="矩形 36"/>
              <p:cNvSpPr>
                <a:spLocks noRot="1" noChangeAspect="1" noMove="1" noResize="1" noEditPoints="1" noAdjustHandles="1" noChangeArrowheads="1" noChangeShapeType="1" noTextEdit="1"/>
              </p:cNvSpPr>
              <p:nvPr/>
            </p:nvSpPr>
            <p:spPr>
              <a:xfrm>
                <a:off x="328087" y="4626811"/>
                <a:ext cx="719755" cy="458302"/>
              </a:xfrm>
              <a:prstGeom prst="rect">
                <a:avLst/>
              </a:prstGeom>
              <a:blipFill rotWithShape="1">
                <a:blip r:embed="rId6"/>
                <a:stretch>
                  <a:fillRect l="-59" t="-44" r="13" b="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8" name="矩形 37"/>
              <p:cNvSpPr/>
              <p:nvPr/>
            </p:nvSpPr>
            <p:spPr>
              <a:xfrm>
                <a:off x="1047842" y="4626811"/>
                <a:ext cx="608503" cy="4583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sz="2000" b="1" i="1" dirty="0" smtClean="0">
                          <a:solidFill>
                            <a:schemeClr val="tx1"/>
                          </a:solidFill>
                          <a:latin typeface="Cambria Math" panose="02040503050406030204" pitchFamily="18" charset="0"/>
                        </a:rPr>
                        <m:t>𝟏</m:t>
                      </m:r>
                    </m:oMath>
                  </m:oMathPara>
                </a14:m>
                <a:endParaRPr lang="zh-CN" altLang="en-US" sz="2000" b="1" dirty="0">
                  <a:solidFill>
                    <a:schemeClr val="tx1"/>
                  </a:solidFill>
                </a:endParaRPr>
              </a:p>
            </p:txBody>
          </p:sp>
        </mc:Choice>
        <mc:Fallback>
          <p:sp>
            <p:nvSpPr>
              <p:cNvPr id="38" name="矩形 37"/>
              <p:cNvSpPr>
                <a:spLocks noRot="1" noChangeAspect="1" noMove="1" noResize="1" noEditPoints="1" noAdjustHandles="1" noChangeArrowheads="1" noChangeShapeType="1" noTextEdit="1"/>
              </p:cNvSpPr>
              <p:nvPr/>
            </p:nvSpPr>
            <p:spPr>
              <a:xfrm>
                <a:off x="1047842" y="4626811"/>
                <a:ext cx="608503" cy="458302"/>
              </a:xfrm>
              <a:prstGeom prst="rect">
                <a:avLst/>
              </a:prstGeom>
              <a:blipFill rotWithShape="1">
                <a:blip r:embed="rId7"/>
                <a:stretch>
                  <a:fillRect l="-15" t="-44" r="44" b="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9" name="矩形 38"/>
              <p:cNvSpPr/>
              <p:nvPr/>
            </p:nvSpPr>
            <p:spPr>
              <a:xfrm>
                <a:off x="1656346" y="4626811"/>
                <a:ext cx="1040806" cy="4583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left"/>
                    </m:oMathParaPr>
                    <m:oMath xmlns:m="http://schemas.openxmlformats.org/officeDocument/2006/math">
                      <m:r>
                        <a:rPr lang="en-US" altLang="zh-CN" sz="2000" b="1" i="1" dirty="0">
                          <a:solidFill>
                            <a:schemeClr val="tx1"/>
                          </a:solidFill>
                          <a:latin typeface="Cambria Math" panose="02040503050406030204" pitchFamily="18" charset="0"/>
                        </a:rPr>
                        <m:t>{</m:t>
                      </m:r>
                      <m:r>
                        <a:rPr lang="en-US" altLang="zh-CN" sz="2000" b="1" i="1" dirty="0">
                          <a:solidFill>
                            <a:schemeClr val="tx1"/>
                          </a:solidFill>
                          <a:latin typeface="Cambria Math" panose="02040503050406030204" pitchFamily="18" charset="0"/>
                        </a:rPr>
                        <m:t>𝟎</m:t>
                      </m:r>
                      <m:r>
                        <a:rPr lang="zh-CN" altLang="en-US" sz="2000" b="1" i="1" dirty="0">
                          <a:solidFill>
                            <a:schemeClr val="tx1"/>
                          </a:solidFill>
                          <a:latin typeface="Cambria Math" panose="02040503050406030204" pitchFamily="18" charset="0"/>
                          <a:ea typeface="Cambria Math" panose="02040503050406030204" pitchFamily="18" charset="0"/>
                        </a:rPr>
                        <m:t>，</m:t>
                      </m:r>
                      <m:r>
                        <a:rPr lang="en-US" altLang="zh-CN" sz="2000" b="1" i="1" dirty="0">
                          <a:solidFill>
                            <a:schemeClr val="tx1"/>
                          </a:solidFill>
                          <a:latin typeface="Cambria Math" panose="02040503050406030204" pitchFamily="18" charset="0"/>
                        </a:rPr>
                        <m:t>𝟏</m:t>
                      </m:r>
                      <m:r>
                        <a:rPr lang="en-US" altLang="zh-CN" sz="2000" b="1" i="1" dirty="0">
                          <a:solidFill>
                            <a:schemeClr val="tx1"/>
                          </a:solidFill>
                          <a:latin typeface="Cambria Math" panose="02040503050406030204" pitchFamily="18" charset="0"/>
                        </a:rPr>
                        <m:t>}</m:t>
                      </m:r>
                    </m:oMath>
                  </m:oMathPara>
                </a14:m>
                <a:endParaRPr lang="zh-CN" altLang="en-US" sz="2000" b="1" dirty="0">
                  <a:solidFill>
                    <a:schemeClr val="tx1"/>
                  </a:solidFill>
                </a:endParaRPr>
              </a:p>
            </p:txBody>
          </p:sp>
        </mc:Choice>
        <mc:Fallback>
          <p:sp>
            <p:nvSpPr>
              <p:cNvPr id="39" name="矩形 38"/>
              <p:cNvSpPr>
                <a:spLocks noRot="1" noChangeAspect="1" noMove="1" noResize="1" noEditPoints="1" noAdjustHandles="1" noChangeArrowheads="1" noChangeShapeType="1" noTextEdit="1"/>
              </p:cNvSpPr>
              <p:nvPr/>
            </p:nvSpPr>
            <p:spPr>
              <a:xfrm>
                <a:off x="1656346" y="4626811"/>
                <a:ext cx="1040806" cy="458302"/>
              </a:xfrm>
              <a:prstGeom prst="rect">
                <a:avLst/>
              </a:prstGeom>
              <a:blipFill rotWithShape="1">
                <a:blip r:embed="rId8"/>
                <a:stretch>
                  <a:fillRect l="-26" t="-44" r="29" b="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0" name="矩形 39"/>
              <p:cNvSpPr/>
              <p:nvPr/>
            </p:nvSpPr>
            <p:spPr>
              <a:xfrm>
                <a:off x="6761840" y="4626811"/>
                <a:ext cx="1965802" cy="4583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14:m>
                  <m:oMathPara xmlns:m="http://schemas.openxmlformats.org/officeDocument/2006/math">
                    <m:oMathParaPr>
                      <m:jc m:val="left"/>
                    </m:oMathParaPr>
                    <m:oMath xmlns:m="http://schemas.openxmlformats.org/officeDocument/2006/math">
                      <m:r>
                        <a:rPr lang="en-US" altLang="zh-CN" sz="2000" b="1" i="1" dirty="0" smtClean="0">
                          <a:solidFill>
                            <a:schemeClr val="tx1"/>
                          </a:solidFill>
                          <a:latin typeface="Cambria Math" panose="02040503050406030204" pitchFamily="18" charset="0"/>
                        </a:rPr>
                        <m:t>𝟎</m:t>
                      </m:r>
                      <m:r>
                        <a:rPr lang="en-US" altLang="zh-CN" sz="2000" b="1" i="1" dirty="0" smtClean="0">
                          <a:solidFill>
                            <a:schemeClr val="tx1"/>
                          </a:solidFill>
                          <a:latin typeface="Cambria Math" panose="02040503050406030204" pitchFamily="18" charset="0"/>
                          <a:ea typeface="Cambria Math" panose="02040503050406030204" pitchFamily="18" charset="0"/>
                        </a:rPr>
                        <m:t>×</m:t>
                      </m:r>
                      <m:r>
                        <a:rPr lang="en-US" altLang="zh-CN" sz="2000" b="1" i="1" dirty="0" smtClean="0">
                          <a:solidFill>
                            <a:schemeClr val="tx1"/>
                          </a:solidFill>
                          <a:latin typeface="Cambria Math" panose="02040503050406030204" pitchFamily="18" charset="0"/>
                          <a:ea typeface="Cambria Math" panose="02040503050406030204" pitchFamily="18" charset="0"/>
                        </a:rPr>
                        <m:t>𝟐</m:t>
                      </m:r>
                      <m:r>
                        <a:rPr lang="zh-CN" altLang="en-US" sz="2000" b="1" i="1" dirty="0" smtClean="0">
                          <a:solidFill>
                            <a:schemeClr val="tx1"/>
                          </a:solidFill>
                          <a:latin typeface="Cambria Math" panose="02040503050406030204" pitchFamily="18" charset="0"/>
                          <a:ea typeface="Cambria Math" panose="02040503050406030204" pitchFamily="18" charset="0"/>
                        </a:rPr>
                        <m:t>𝝉</m:t>
                      </m:r>
                      <m:r>
                        <a:rPr lang="zh-CN" altLang="en-US" sz="2000" b="1" i="1" dirty="0">
                          <a:solidFill>
                            <a:schemeClr val="tx1"/>
                          </a:solidFill>
                          <a:latin typeface="Cambria Math" panose="02040503050406030204" pitchFamily="18" charset="0"/>
                          <a:ea typeface="Cambria Math" panose="02040503050406030204" pitchFamily="18" charset="0"/>
                        </a:rPr>
                        <m:t>，</m:t>
                      </m:r>
                      <m:r>
                        <a:rPr lang="en-US" altLang="zh-CN" sz="2000" b="1" i="1" dirty="0" smtClean="0">
                          <a:solidFill>
                            <a:schemeClr val="tx1"/>
                          </a:solidFill>
                          <a:latin typeface="Cambria Math" panose="02040503050406030204" pitchFamily="18" charset="0"/>
                        </a:rPr>
                        <m:t>𝟏</m:t>
                      </m:r>
                      <m:r>
                        <a:rPr lang="en-US" altLang="zh-CN" sz="2000" b="1" i="1" dirty="0">
                          <a:solidFill>
                            <a:schemeClr val="tx1"/>
                          </a:solidFill>
                          <a:latin typeface="Cambria Math" panose="02040503050406030204" pitchFamily="18" charset="0"/>
                          <a:ea typeface="Cambria Math" panose="02040503050406030204" pitchFamily="18" charset="0"/>
                        </a:rPr>
                        <m:t>×</m:t>
                      </m:r>
                      <m:r>
                        <a:rPr lang="en-US" altLang="zh-CN" sz="2000" b="1" i="1" dirty="0">
                          <a:solidFill>
                            <a:schemeClr val="tx1"/>
                          </a:solidFill>
                          <a:latin typeface="Cambria Math" panose="02040503050406030204" pitchFamily="18" charset="0"/>
                          <a:ea typeface="Cambria Math" panose="02040503050406030204" pitchFamily="18" charset="0"/>
                        </a:rPr>
                        <m:t>𝟐</m:t>
                      </m:r>
                      <m:r>
                        <a:rPr lang="zh-CN" altLang="en-US" sz="2000" b="1" i="1" dirty="0">
                          <a:solidFill>
                            <a:schemeClr val="tx1"/>
                          </a:solidFill>
                          <a:latin typeface="Cambria Math" panose="02040503050406030204" pitchFamily="18" charset="0"/>
                          <a:ea typeface="Cambria Math" panose="02040503050406030204" pitchFamily="18" charset="0"/>
                        </a:rPr>
                        <m:t>𝝉</m:t>
                      </m:r>
                    </m:oMath>
                  </m:oMathPara>
                </a14:m>
                <a:endParaRPr lang="zh-CN" altLang="en-US" sz="2000" b="1" dirty="0">
                  <a:solidFill>
                    <a:schemeClr val="tx1"/>
                  </a:solidFill>
                </a:endParaRPr>
              </a:p>
            </p:txBody>
          </p:sp>
        </mc:Choice>
        <mc:Fallback>
          <p:sp>
            <p:nvSpPr>
              <p:cNvPr id="40" name="矩形 39"/>
              <p:cNvSpPr>
                <a:spLocks noRot="1" noChangeAspect="1" noMove="1" noResize="1" noEditPoints="1" noAdjustHandles="1" noChangeArrowheads="1" noChangeShapeType="1" noTextEdit="1"/>
              </p:cNvSpPr>
              <p:nvPr/>
            </p:nvSpPr>
            <p:spPr>
              <a:xfrm>
                <a:off x="6761840" y="4626811"/>
                <a:ext cx="1965802" cy="458302"/>
              </a:xfrm>
              <a:prstGeom prst="rect">
                <a:avLst/>
              </a:prstGeom>
              <a:blipFill rotWithShape="1">
                <a:blip r:embed="rId9"/>
                <a:stretch>
                  <a:fillRect l="-18" t="-44" r="10" b="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1" name="矩形 40"/>
              <p:cNvSpPr/>
              <p:nvPr/>
            </p:nvSpPr>
            <p:spPr>
              <a:xfrm>
                <a:off x="328087" y="5085113"/>
                <a:ext cx="719755" cy="4583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sz="2000" b="1" i="1" dirty="0" smtClean="0">
                          <a:solidFill>
                            <a:schemeClr val="tx1"/>
                          </a:solidFill>
                          <a:latin typeface="Cambria Math" panose="02040503050406030204" pitchFamily="18" charset="0"/>
                        </a:rPr>
                        <m:t>𝟐</m:t>
                      </m:r>
                    </m:oMath>
                  </m:oMathPara>
                </a14:m>
                <a:endParaRPr lang="zh-CN" altLang="en-US" sz="2000" b="1" dirty="0">
                  <a:solidFill>
                    <a:schemeClr val="tx1"/>
                  </a:solidFill>
                </a:endParaRPr>
              </a:p>
            </p:txBody>
          </p:sp>
        </mc:Choice>
        <mc:Fallback>
          <p:sp>
            <p:nvSpPr>
              <p:cNvPr id="41" name="矩形 40"/>
              <p:cNvSpPr>
                <a:spLocks noRot="1" noChangeAspect="1" noMove="1" noResize="1" noEditPoints="1" noAdjustHandles="1" noChangeArrowheads="1" noChangeShapeType="1" noTextEdit="1"/>
              </p:cNvSpPr>
              <p:nvPr/>
            </p:nvSpPr>
            <p:spPr>
              <a:xfrm>
                <a:off x="328087" y="5085113"/>
                <a:ext cx="719755" cy="458302"/>
              </a:xfrm>
              <a:prstGeom prst="rect">
                <a:avLst/>
              </a:prstGeom>
              <a:blipFill rotWithShape="1">
                <a:blip r:embed="rId10"/>
                <a:stretch>
                  <a:fillRect l="-59" t="-7" r="13" b="109"/>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2" name="矩形 41"/>
              <p:cNvSpPr/>
              <p:nvPr/>
            </p:nvSpPr>
            <p:spPr>
              <a:xfrm>
                <a:off x="1047842" y="5085113"/>
                <a:ext cx="608503" cy="4583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sz="2000" b="1" i="1" dirty="0" smtClean="0">
                          <a:solidFill>
                            <a:schemeClr val="tx1"/>
                          </a:solidFill>
                          <a:latin typeface="Cambria Math" panose="02040503050406030204" pitchFamily="18" charset="0"/>
                        </a:rPr>
                        <m:t>𝟐</m:t>
                      </m:r>
                    </m:oMath>
                  </m:oMathPara>
                </a14:m>
                <a:endParaRPr lang="zh-CN" altLang="en-US" sz="2000" b="1" dirty="0">
                  <a:solidFill>
                    <a:schemeClr val="tx1"/>
                  </a:solidFill>
                </a:endParaRPr>
              </a:p>
            </p:txBody>
          </p:sp>
        </mc:Choice>
        <mc:Fallback>
          <p:sp>
            <p:nvSpPr>
              <p:cNvPr id="42" name="矩形 41"/>
              <p:cNvSpPr>
                <a:spLocks noRot="1" noChangeAspect="1" noMove="1" noResize="1" noEditPoints="1" noAdjustHandles="1" noChangeArrowheads="1" noChangeShapeType="1" noTextEdit="1"/>
              </p:cNvSpPr>
              <p:nvPr/>
            </p:nvSpPr>
            <p:spPr>
              <a:xfrm>
                <a:off x="1047842" y="5085113"/>
                <a:ext cx="608503" cy="458302"/>
              </a:xfrm>
              <a:prstGeom prst="rect">
                <a:avLst/>
              </a:prstGeom>
              <a:blipFill rotWithShape="1">
                <a:blip r:embed="rId11"/>
                <a:stretch>
                  <a:fillRect l="-15" t="-7" r="44" b="109"/>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3" name="矩形 42"/>
              <p:cNvSpPr/>
              <p:nvPr/>
            </p:nvSpPr>
            <p:spPr>
              <a:xfrm>
                <a:off x="1656345" y="5085113"/>
                <a:ext cx="1869687" cy="4583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left"/>
                    </m:oMathParaPr>
                    <m:oMath xmlns:m="http://schemas.openxmlformats.org/officeDocument/2006/math">
                      <m:r>
                        <a:rPr lang="en-US" altLang="zh-CN" sz="2000" b="1" i="1" dirty="0" smtClean="0">
                          <a:solidFill>
                            <a:schemeClr val="tx1"/>
                          </a:solidFill>
                          <a:latin typeface="Cambria Math" panose="02040503050406030204" pitchFamily="18" charset="0"/>
                        </a:rPr>
                        <m:t>{</m:t>
                      </m:r>
                      <m:r>
                        <a:rPr lang="en-US" altLang="zh-CN" sz="2000" b="1" i="1" dirty="0" smtClean="0">
                          <a:solidFill>
                            <a:schemeClr val="tx1"/>
                          </a:solidFill>
                          <a:latin typeface="Cambria Math" panose="02040503050406030204" pitchFamily="18" charset="0"/>
                        </a:rPr>
                        <m:t>𝟎</m:t>
                      </m:r>
                      <m:r>
                        <a:rPr lang="zh-CN" altLang="en-US" sz="2000" b="1" i="1" dirty="0">
                          <a:solidFill>
                            <a:schemeClr val="tx1"/>
                          </a:solidFill>
                          <a:latin typeface="Cambria Math" panose="02040503050406030204" pitchFamily="18" charset="0"/>
                          <a:ea typeface="Cambria Math" panose="02040503050406030204" pitchFamily="18" charset="0"/>
                        </a:rPr>
                        <m:t>，</m:t>
                      </m:r>
                      <m:r>
                        <a:rPr lang="en-US" altLang="zh-CN" sz="2000" b="1" i="1" dirty="0">
                          <a:solidFill>
                            <a:schemeClr val="tx1"/>
                          </a:solidFill>
                          <a:latin typeface="Cambria Math" panose="02040503050406030204" pitchFamily="18" charset="0"/>
                        </a:rPr>
                        <m:t>𝟏</m:t>
                      </m:r>
                      <m:r>
                        <a:rPr lang="zh-CN" altLang="en-US" sz="2000" b="1" i="1" dirty="0">
                          <a:solidFill>
                            <a:schemeClr val="tx1"/>
                          </a:solidFill>
                          <a:latin typeface="Cambria Math" panose="02040503050406030204" pitchFamily="18" charset="0"/>
                          <a:ea typeface="Cambria Math" panose="02040503050406030204" pitchFamily="18" charset="0"/>
                        </a:rPr>
                        <m:t>，</m:t>
                      </m:r>
                      <m:r>
                        <a:rPr lang="en-US" altLang="zh-CN" sz="2000" b="1" i="1" dirty="0" smtClean="0">
                          <a:solidFill>
                            <a:schemeClr val="tx1"/>
                          </a:solidFill>
                          <a:latin typeface="Cambria Math" panose="02040503050406030204" pitchFamily="18" charset="0"/>
                        </a:rPr>
                        <m:t>𝟐</m:t>
                      </m:r>
                      <m:r>
                        <a:rPr lang="zh-CN" altLang="en-US" sz="2000" b="1" i="1" dirty="0">
                          <a:solidFill>
                            <a:schemeClr val="tx1"/>
                          </a:solidFill>
                          <a:latin typeface="Cambria Math" panose="02040503050406030204" pitchFamily="18" charset="0"/>
                          <a:ea typeface="Cambria Math" panose="02040503050406030204" pitchFamily="18" charset="0"/>
                        </a:rPr>
                        <m:t>，</m:t>
                      </m:r>
                      <m:r>
                        <a:rPr lang="en-US" altLang="zh-CN" sz="2000" b="1" i="1" dirty="0" smtClean="0">
                          <a:solidFill>
                            <a:schemeClr val="tx1"/>
                          </a:solidFill>
                          <a:latin typeface="Cambria Math" panose="02040503050406030204" pitchFamily="18" charset="0"/>
                          <a:ea typeface="Cambria Math" panose="02040503050406030204" pitchFamily="18" charset="0"/>
                        </a:rPr>
                        <m:t>𝟑</m:t>
                      </m:r>
                      <m:r>
                        <a:rPr lang="en-US" altLang="zh-CN" sz="2000" b="1" i="1" dirty="0">
                          <a:solidFill>
                            <a:schemeClr val="tx1"/>
                          </a:solidFill>
                          <a:latin typeface="Cambria Math" panose="02040503050406030204" pitchFamily="18" charset="0"/>
                        </a:rPr>
                        <m:t>}</m:t>
                      </m:r>
                    </m:oMath>
                  </m:oMathPara>
                </a14:m>
                <a:endParaRPr lang="zh-CN" altLang="en-US" sz="2000" b="1" dirty="0">
                  <a:solidFill>
                    <a:schemeClr val="tx1"/>
                  </a:solidFill>
                </a:endParaRPr>
              </a:p>
            </p:txBody>
          </p:sp>
        </mc:Choice>
        <mc:Fallback>
          <p:sp>
            <p:nvSpPr>
              <p:cNvPr id="43" name="矩形 42"/>
              <p:cNvSpPr>
                <a:spLocks noRot="1" noChangeAspect="1" noMove="1" noResize="1" noEditPoints="1" noAdjustHandles="1" noChangeArrowheads="1" noChangeShapeType="1" noTextEdit="1"/>
              </p:cNvSpPr>
              <p:nvPr/>
            </p:nvSpPr>
            <p:spPr>
              <a:xfrm>
                <a:off x="1656345" y="5085113"/>
                <a:ext cx="1869687" cy="458302"/>
              </a:xfrm>
              <a:prstGeom prst="rect">
                <a:avLst/>
              </a:prstGeom>
              <a:blipFill rotWithShape="1">
                <a:blip r:embed="rId12"/>
                <a:stretch>
                  <a:fillRect l="-14" t="-7" r="27" b="109"/>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4" name="矩形 43"/>
              <p:cNvSpPr/>
              <p:nvPr/>
            </p:nvSpPr>
            <p:spPr>
              <a:xfrm>
                <a:off x="6761839" y="5085113"/>
                <a:ext cx="3934667" cy="4583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14:m>
                  <m:oMathPara xmlns:m="http://schemas.openxmlformats.org/officeDocument/2006/math">
                    <m:oMathParaPr>
                      <m:jc m:val="left"/>
                    </m:oMathParaPr>
                    <m:oMath xmlns:m="http://schemas.openxmlformats.org/officeDocument/2006/math">
                      <m:r>
                        <a:rPr lang="en-US" altLang="zh-CN" sz="2000" b="1" i="1" dirty="0" smtClean="0">
                          <a:solidFill>
                            <a:schemeClr val="tx1"/>
                          </a:solidFill>
                          <a:latin typeface="Cambria Math" panose="02040503050406030204" pitchFamily="18" charset="0"/>
                        </a:rPr>
                        <m:t>𝟎</m:t>
                      </m:r>
                      <m:r>
                        <a:rPr lang="en-US" altLang="zh-CN" sz="2000" b="1" i="1" dirty="0" smtClean="0">
                          <a:solidFill>
                            <a:schemeClr val="tx1"/>
                          </a:solidFill>
                          <a:latin typeface="Cambria Math" panose="02040503050406030204" pitchFamily="18" charset="0"/>
                          <a:ea typeface="Cambria Math" panose="02040503050406030204" pitchFamily="18" charset="0"/>
                        </a:rPr>
                        <m:t>×</m:t>
                      </m:r>
                      <m:r>
                        <a:rPr lang="en-US" altLang="zh-CN" sz="2000" b="1" i="1" dirty="0" smtClean="0">
                          <a:solidFill>
                            <a:schemeClr val="tx1"/>
                          </a:solidFill>
                          <a:latin typeface="Cambria Math" panose="02040503050406030204" pitchFamily="18" charset="0"/>
                          <a:ea typeface="Cambria Math" panose="02040503050406030204" pitchFamily="18" charset="0"/>
                        </a:rPr>
                        <m:t>𝟐</m:t>
                      </m:r>
                      <m:r>
                        <a:rPr lang="zh-CN" altLang="en-US" sz="2000" b="1" i="1" dirty="0" smtClean="0">
                          <a:solidFill>
                            <a:schemeClr val="tx1"/>
                          </a:solidFill>
                          <a:latin typeface="Cambria Math" panose="02040503050406030204" pitchFamily="18" charset="0"/>
                          <a:ea typeface="Cambria Math" panose="02040503050406030204" pitchFamily="18" charset="0"/>
                        </a:rPr>
                        <m:t>𝝉</m:t>
                      </m:r>
                      <m:r>
                        <a:rPr lang="zh-CN" altLang="en-US" sz="2000" b="1" i="1" dirty="0">
                          <a:solidFill>
                            <a:schemeClr val="tx1"/>
                          </a:solidFill>
                          <a:latin typeface="Cambria Math" panose="02040503050406030204" pitchFamily="18" charset="0"/>
                          <a:ea typeface="Cambria Math" panose="02040503050406030204" pitchFamily="18" charset="0"/>
                        </a:rPr>
                        <m:t>，</m:t>
                      </m:r>
                      <m:r>
                        <a:rPr lang="en-US" altLang="zh-CN" sz="2000" b="1" i="1" dirty="0" smtClean="0">
                          <a:solidFill>
                            <a:schemeClr val="tx1"/>
                          </a:solidFill>
                          <a:latin typeface="Cambria Math" panose="02040503050406030204" pitchFamily="18" charset="0"/>
                        </a:rPr>
                        <m:t>𝟏</m:t>
                      </m:r>
                      <m:r>
                        <a:rPr lang="en-US" altLang="zh-CN" sz="2000" b="1" i="1" dirty="0">
                          <a:solidFill>
                            <a:schemeClr val="tx1"/>
                          </a:solidFill>
                          <a:latin typeface="Cambria Math" panose="02040503050406030204" pitchFamily="18" charset="0"/>
                          <a:ea typeface="Cambria Math" panose="02040503050406030204" pitchFamily="18" charset="0"/>
                        </a:rPr>
                        <m:t>×</m:t>
                      </m:r>
                      <m:r>
                        <a:rPr lang="en-US" altLang="zh-CN" sz="2000" b="1" i="1" dirty="0">
                          <a:solidFill>
                            <a:schemeClr val="tx1"/>
                          </a:solidFill>
                          <a:latin typeface="Cambria Math" panose="02040503050406030204" pitchFamily="18" charset="0"/>
                          <a:ea typeface="Cambria Math" panose="02040503050406030204" pitchFamily="18" charset="0"/>
                        </a:rPr>
                        <m:t>𝟐</m:t>
                      </m:r>
                      <m:r>
                        <a:rPr lang="zh-CN" altLang="en-US" sz="2000" b="1" i="1" dirty="0">
                          <a:solidFill>
                            <a:schemeClr val="tx1"/>
                          </a:solidFill>
                          <a:latin typeface="Cambria Math" panose="02040503050406030204" pitchFamily="18" charset="0"/>
                          <a:ea typeface="Cambria Math" panose="02040503050406030204" pitchFamily="18" charset="0"/>
                        </a:rPr>
                        <m:t>𝝉</m:t>
                      </m:r>
                      <m:r>
                        <a:rPr lang="zh-CN" altLang="en-US" sz="2000" b="1" i="1" dirty="0">
                          <a:solidFill>
                            <a:schemeClr val="tx1"/>
                          </a:solidFill>
                          <a:latin typeface="Cambria Math" panose="02040503050406030204" pitchFamily="18" charset="0"/>
                          <a:ea typeface="Cambria Math" panose="02040503050406030204" pitchFamily="18" charset="0"/>
                        </a:rPr>
                        <m:t>，</m:t>
                      </m:r>
                      <m:r>
                        <a:rPr lang="en-US" altLang="zh-CN" sz="2000" b="1" i="1" dirty="0" smtClean="0">
                          <a:solidFill>
                            <a:schemeClr val="tx1"/>
                          </a:solidFill>
                          <a:latin typeface="Cambria Math" panose="02040503050406030204" pitchFamily="18" charset="0"/>
                        </a:rPr>
                        <m:t>𝟐</m:t>
                      </m:r>
                      <m:r>
                        <a:rPr lang="en-US" altLang="zh-CN" sz="2000" b="1" i="1" dirty="0">
                          <a:solidFill>
                            <a:schemeClr val="tx1"/>
                          </a:solidFill>
                          <a:latin typeface="Cambria Math" panose="02040503050406030204" pitchFamily="18" charset="0"/>
                          <a:ea typeface="Cambria Math" panose="02040503050406030204" pitchFamily="18" charset="0"/>
                        </a:rPr>
                        <m:t>×</m:t>
                      </m:r>
                      <m:r>
                        <a:rPr lang="en-US" altLang="zh-CN" sz="2000" b="1" i="1" dirty="0">
                          <a:solidFill>
                            <a:schemeClr val="tx1"/>
                          </a:solidFill>
                          <a:latin typeface="Cambria Math" panose="02040503050406030204" pitchFamily="18" charset="0"/>
                          <a:ea typeface="Cambria Math" panose="02040503050406030204" pitchFamily="18" charset="0"/>
                        </a:rPr>
                        <m:t>𝟐</m:t>
                      </m:r>
                      <m:r>
                        <a:rPr lang="zh-CN" altLang="en-US" sz="2000" b="1" i="1" dirty="0">
                          <a:solidFill>
                            <a:schemeClr val="tx1"/>
                          </a:solidFill>
                          <a:latin typeface="Cambria Math" panose="02040503050406030204" pitchFamily="18" charset="0"/>
                          <a:ea typeface="Cambria Math" panose="02040503050406030204" pitchFamily="18" charset="0"/>
                        </a:rPr>
                        <m:t>𝝉</m:t>
                      </m:r>
                      <m:r>
                        <a:rPr lang="zh-CN" altLang="en-US" sz="2000" b="1" i="1" dirty="0">
                          <a:solidFill>
                            <a:schemeClr val="tx1"/>
                          </a:solidFill>
                          <a:latin typeface="Cambria Math" panose="02040503050406030204" pitchFamily="18" charset="0"/>
                          <a:ea typeface="Cambria Math" panose="02040503050406030204" pitchFamily="18" charset="0"/>
                        </a:rPr>
                        <m:t>，</m:t>
                      </m:r>
                      <m:r>
                        <a:rPr lang="en-US" altLang="zh-CN" sz="2000" b="1" i="1" dirty="0" smtClean="0">
                          <a:solidFill>
                            <a:schemeClr val="tx1"/>
                          </a:solidFill>
                          <a:latin typeface="Cambria Math" panose="02040503050406030204" pitchFamily="18" charset="0"/>
                        </a:rPr>
                        <m:t>𝟑</m:t>
                      </m:r>
                      <m:r>
                        <a:rPr lang="en-US" altLang="zh-CN" sz="2000" b="1" i="1" dirty="0">
                          <a:solidFill>
                            <a:schemeClr val="tx1"/>
                          </a:solidFill>
                          <a:latin typeface="Cambria Math" panose="02040503050406030204" pitchFamily="18" charset="0"/>
                          <a:ea typeface="Cambria Math" panose="02040503050406030204" pitchFamily="18" charset="0"/>
                        </a:rPr>
                        <m:t>×</m:t>
                      </m:r>
                      <m:r>
                        <a:rPr lang="en-US" altLang="zh-CN" sz="2000" b="1" i="1" dirty="0">
                          <a:solidFill>
                            <a:schemeClr val="tx1"/>
                          </a:solidFill>
                          <a:latin typeface="Cambria Math" panose="02040503050406030204" pitchFamily="18" charset="0"/>
                          <a:ea typeface="Cambria Math" panose="02040503050406030204" pitchFamily="18" charset="0"/>
                        </a:rPr>
                        <m:t>𝟐</m:t>
                      </m:r>
                      <m:r>
                        <a:rPr lang="zh-CN" altLang="en-US" sz="2000" b="1" i="1" dirty="0">
                          <a:solidFill>
                            <a:schemeClr val="tx1"/>
                          </a:solidFill>
                          <a:latin typeface="Cambria Math" panose="02040503050406030204" pitchFamily="18" charset="0"/>
                          <a:ea typeface="Cambria Math" panose="02040503050406030204" pitchFamily="18" charset="0"/>
                        </a:rPr>
                        <m:t>𝝉</m:t>
                      </m:r>
                    </m:oMath>
                  </m:oMathPara>
                </a14:m>
                <a:endParaRPr lang="zh-CN" altLang="en-US" sz="2000" b="1" dirty="0">
                  <a:solidFill>
                    <a:schemeClr val="tx1"/>
                  </a:solidFill>
                </a:endParaRPr>
              </a:p>
            </p:txBody>
          </p:sp>
        </mc:Choice>
        <mc:Fallback>
          <p:sp>
            <p:nvSpPr>
              <p:cNvPr id="44" name="矩形 43"/>
              <p:cNvSpPr>
                <a:spLocks noRot="1" noChangeAspect="1" noMove="1" noResize="1" noEditPoints="1" noAdjustHandles="1" noChangeArrowheads="1" noChangeShapeType="1" noTextEdit="1"/>
              </p:cNvSpPr>
              <p:nvPr/>
            </p:nvSpPr>
            <p:spPr>
              <a:xfrm>
                <a:off x="6761839" y="5085113"/>
                <a:ext cx="3934667" cy="458302"/>
              </a:xfrm>
              <a:prstGeom prst="rect">
                <a:avLst/>
              </a:prstGeom>
              <a:blipFill rotWithShape="1">
                <a:blip r:embed="rId13"/>
                <a:stretch>
                  <a:fillRect l="-9" t="-7" r="14" b="109"/>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5" name="矩形 44"/>
              <p:cNvSpPr/>
              <p:nvPr/>
            </p:nvSpPr>
            <p:spPr>
              <a:xfrm>
                <a:off x="328087" y="5543415"/>
                <a:ext cx="719755" cy="4583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sz="2000" b="1" i="1" dirty="0" smtClean="0">
                          <a:solidFill>
                            <a:schemeClr val="tx1"/>
                          </a:solidFill>
                          <a:latin typeface="Cambria Math" panose="02040503050406030204" pitchFamily="18" charset="0"/>
                        </a:rPr>
                        <m:t>𝟏𝟐</m:t>
                      </m:r>
                    </m:oMath>
                  </m:oMathPara>
                </a14:m>
                <a:endParaRPr lang="zh-CN" altLang="en-US" sz="2000" b="1" dirty="0">
                  <a:solidFill>
                    <a:schemeClr val="tx1"/>
                  </a:solidFill>
                </a:endParaRPr>
              </a:p>
            </p:txBody>
          </p:sp>
        </mc:Choice>
        <mc:Fallback>
          <p:sp>
            <p:nvSpPr>
              <p:cNvPr id="45" name="矩形 44"/>
              <p:cNvSpPr>
                <a:spLocks noRot="1" noChangeAspect="1" noMove="1" noResize="1" noEditPoints="1" noAdjustHandles="1" noChangeArrowheads="1" noChangeShapeType="1" noTextEdit="1"/>
              </p:cNvSpPr>
              <p:nvPr/>
            </p:nvSpPr>
            <p:spPr>
              <a:xfrm>
                <a:off x="328087" y="5543415"/>
                <a:ext cx="719755" cy="458302"/>
              </a:xfrm>
              <a:prstGeom prst="rect">
                <a:avLst/>
              </a:prstGeom>
              <a:blipFill rotWithShape="1">
                <a:blip r:embed="rId14"/>
                <a:stretch>
                  <a:fillRect l="-59" t="-109" r="13" b="7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6" name="矩形 45"/>
              <p:cNvSpPr/>
              <p:nvPr/>
            </p:nvSpPr>
            <p:spPr>
              <a:xfrm>
                <a:off x="1047842" y="5543415"/>
                <a:ext cx="608503" cy="4583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sz="2000" b="1" i="1" dirty="0" smtClean="0">
                          <a:solidFill>
                            <a:schemeClr val="accent1">
                              <a:lumMod val="75000"/>
                            </a:schemeClr>
                          </a:solidFill>
                          <a:latin typeface="Cambria Math" panose="02040503050406030204" pitchFamily="18" charset="0"/>
                        </a:rPr>
                        <m:t>𝟏𝟎</m:t>
                      </m:r>
                    </m:oMath>
                  </m:oMathPara>
                </a14:m>
                <a:endParaRPr lang="zh-CN" altLang="en-US" sz="2000" b="1" dirty="0">
                  <a:solidFill>
                    <a:schemeClr val="tx1"/>
                  </a:solidFill>
                </a:endParaRPr>
              </a:p>
            </p:txBody>
          </p:sp>
        </mc:Choice>
        <mc:Fallback>
          <p:sp>
            <p:nvSpPr>
              <p:cNvPr id="46" name="矩形 45"/>
              <p:cNvSpPr>
                <a:spLocks noRot="1" noChangeAspect="1" noMove="1" noResize="1" noEditPoints="1" noAdjustHandles="1" noChangeArrowheads="1" noChangeShapeType="1" noTextEdit="1"/>
              </p:cNvSpPr>
              <p:nvPr/>
            </p:nvSpPr>
            <p:spPr>
              <a:xfrm>
                <a:off x="1047842" y="5543415"/>
                <a:ext cx="608503" cy="458302"/>
              </a:xfrm>
              <a:prstGeom prst="rect">
                <a:avLst/>
              </a:prstGeom>
              <a:blipFill rotWithShape="1">
                <a:blip r:embed="rId15"/>
                <a:stretch>
                  <a:fillRect l="-15" t="-109" r="44" b="7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7" name="矩形 46"/>
              <p:cNvSpPr/>
              <p:nvPr/>
            </p:nvSpPr>
            <p:spPr>
              <a:xfrm>
                <a:off x="1656346" y="5543415"/>
                <a:ext cx="4231338" cy="4583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left"/>
                    </m:oMathParaPr>
                    <m:oMath xmlns:m="http://schemas.openxmlformats.org/officeDocument/2006/math">
                      <m:r>
                        <a:rPr lang="en-US" altLang="zh-CN" sz="2000" b="1" i="1" dirty="0" smtClean="0">
                          <a:solidFill>
                            <a:schemeClr val="tx1"/>
                          </a:solidFill>
                          <a:latin typeface="Cambria Math" panose="02040503050406030204" pitchFamily="18" charset="0"/>
                        </a:rPr>
                        <m:t>{</m:t>
                      </m:r>
                      <m:r>
                        <a:rPr lang="en-US" altLang="zh-CN" sz="2000" b="1" i="1" dirty="0" smtClean="0">
                          <a:solidFill>
                            <a:schemeClr val="tx1"/>
                          </a:solidFill>
                          <a:latin typeface="Cambria Math" panose="02040503050406030204" pitchFamily="18" charset="0"/>
                        </a:rPr>
                        <m:t>𝟎</m:t>
                      </m:r>
                      <m:r>
                        <a:rPr lang="zh-CN" altLang="en-US" sz="2000" b="1" i="1" dirty="0">
                          <a:solidFill>
                            <a:schemeClr val="tx1"/>
                          </a:solidFill>
                          <a:latin typeface="Cambria Math" panose="02040503050406030204" pitchFamily="18" charset="0"/>
                          <a:ea typeface="Cambria Math" panose="02040503050406030204" pitchFamily="18" charset="0"/>
                        </a:rPr>
                        <m:t>，</m:t>
                      </m:r>
                      <m:r>
                        <a:rPr lang="en-US" altLang="zh-CN" sz="2000" b="1" i="1" dirty="0">
                          <a:solidFill>
                            <a:schemeClr val="tx1"/>
                          </a:solidFill>
                          <a:latin typeface="Cambria Math" panose="02040503050406030204" pitchFamily="18" charset="0"/>
                        </a:rPr>
                        <m:t>𝟏</m:t>
                      </m:r>
                      <m:r>
                        <a:rPr lang="zh-CN" altLang="en-US" sz="2000" b="1" i="1" dirty="0">
                          <a:solidFill>
                            <a:schemeClr val="tx1"/>
                          </a:solidFill>
                          <a:latin typeface="Cambria Math" panose="02040503050406030204" pitchFamily="18" charset="0"/>
                          <a:ea typeface="Cambria Math" panose="02040503050406030204" pitchFamily="18" charset="0"/>
                        </a:rPr>
                        <m:t>，</m:t>
                      </m:r>
                      <m:r>
                        <a:rPr lang="en-US" altLang="zh-CN" sz="2000" b="1" i="1" dirty="0" smtClean="0">
                          <a:solidFill>
                            <a:schemeClr val="tx1"/>
                          </a:solidFill>
                          <a:latin typeface="Cambria Math" panose="02040503050406030204" pitchFamily="18" charset="0"/>
                        </a:rPr>
                        <m:t>𝟐</m:t>
                      </m:r>
                      <m:r>
                        <a:rPr lang="zh-CN" altLang="en-US" sz="2000" b="1" i="1" dirty="0">
                          <a:solidFill>
                            <a:schemeClr val="tx1"/>
                          </a:solidFill>
                          <a:latin typeface="Cambria Math" panose="02040503050406030204" pitchFamily="18" charset="0"/>
                          <a:ea typeface="Cambria Math" panose="02040503050406030204" pitchFamily="18" charset="0"/>
                        </a:rPr>
                        <m:t>，</m:t>
                      </m:r>
                      <m:r>
                        <a:rPr lang="en-US" altLang="zh-CN" sz="2000" b="1" i="1" dirty="0" smtClean="0">
                          <a:solidFill>
                            <a:schemeClr val="tx1"/>
                          </a:solidFill>
                          <a:latin typeface="Cambria Math" panose="02040503050406030204" pitchFamily="18" charset="0"/>
                          <a:ea typeface="Cambria Math" panose="02040503050406030204" pitchFamily="18" charset="0"/>
                        </a:rPr>
                        <m:t>𝟑</m:t>
                      </m:r>
                      <m:r>
                        <a:rPr lang="zh-CN" altLang="en-US" sz="2000" b="1" i="1" dirty="0">
                          <a:solidFill>
                            <a:schemeClr val="tx1"/>
                          </a:solidFill>
                          <a:latin typeface="Cambria Math" panose="02040503050406030204" pitchFamily="18" charset="0"/>
                          <a:ea typeface="Cambria Math" panose="02040503050406030204" pitchFamily="18" charset="0"/>
                        </a:rPr>
                        <m:t>，</m:t>
                      </m:r>
                      <m:r>
                        <a:rPr lang="en-US" altLang="zh-CN" sz="2000" b="1" i="1" dirty="0" smtClean="0">
                          <a:solidFill>
                            <a:schemeClr val="tx1"/>
                          </a:solidFill>
                          <a:latin typeface="Cambria Math" panose="02040503050406030204" pitchFamily="18" charset="0"/>
                          <a:ea typeface="Cambria Math" panose="02040503050406030204" pitchFamily="18" charset="0"/>
                        </a:rPr>
                        <m:t>𝟒</m:t>
                      </m:r>
                      <m:r>
                        <a:rPr lang="zh-CN" altLang="en-US" sz="2000" b="1" i="1" dirty="0">
                          <a:solidFill>
                            <a:schemeClr val="tx1"/>
                          </a:solidFill>
                          <a:latin typeface="Cambria Math" panose="02040503050406030204" pitchFamily="18" charset="0"/>
                          <a:ea typeface="Cambria Math" panose="02040503050406030204" pitchFamily="18" charset="0"/>
                        </a:rPr>
                        <m:t>，</m:t>
                      </m:r>
                      <m:r>
                        <a:rPr lang="en-US" altLang="zh-CN" sz="2000" b="1" i="1" dirty="0" smtClean="0">
                          <a:solidFill>
                            <a:schemeClr val="tx1"/>
                          </a:solidFill>
                          <a:latin typeface="Cambria Math" panose="02040503050406030204" pitchFamily="18" charset="0"/>
                          <a:ea typeface="Cambria Math" panose="02040503050406030204" pitchFamily="18" charset="0"/>
                        </a:rPr>
                        <m:t>𝟓</m:t>
                      </m:r>
                      <m:r>
                        <a:rPr lang="zh-CN" altLang="en-US" sz="2000" b="1" i="1" dirty="0">
                          <a:solidFill>
                            <a:schemeClr val="tx1"/>
                          </a:solidFill>
                          <a:latin typeface="Cambria Math" panose="02040503050406030204" pitchFamily="18" charset="0"/>
                          <a:ea typeface="Cambria Math" panose="02040503050406030204" pitchFamily="18" charset="0"/>
                        </a:rPr>
                        <m:t>，</m:t>
                      </m:r>
                      <m:r>
                        <a:rPr lang="en-US" altLang="zh-CN" sz="2000" b="1" i="1" dirty="0" smtClean="0">
                          <a:solidFill>
                            <a:schemeClr val="tx1"/>
                          </a:solidFill>
                          <a:latin typeface="Cambria Math" panose="02040503050406030204" pitchFamily="18" charset="0"/>
                          <a:ea typeface="Cambria Math" panose="02040503050406030204" pitchFamily="18" charset="0"/>
                        </a:rPr>
                        <m:t>…   </m:t>
                      </m:r>
                      <m:r>
                        <a:rPr lang="zh-CN" altLang="en-US" sz="2000" b="1" i="1" dirty="0">
                          <a:solidFill>
                            <a:schemeClr val="tx1"/>
                          </a:solidFill>
                          <a:latin typeface="Cambria Math" panose="02040503050406030204" pitchFamily="18" charset="0"/>
                          <a:ea typeface="Cambria Math" panose="02040503050406030204" pitchFamily="18" charset="0"/>
                        </a:rPr>
                        <m:t>，</m:t>
                      </m:r>
                      <m:r>
                        <a:rPr lang="en-US" altLang="zh-CN" sz="2000" b="1" i="1" dirty="0" smtClean="0">
                          <a:solidFill>
                            <a:schemeClr val="tx1"/>
                          </a:solidFill>
                          <a:latin typeface="Cambria Math" panose="02040503050406030204" pitchFamily="18" charset="0"/>
                          <a:ea typeface="Cambria Math" panose="02040503050406030204" pitchFamily="18" charset="0"/>
                        </a:rPr>
                        <m:t>𝟏𝟎𝟐</m:t>
                      </m:r>
                      <m:r>
                        <a:rPr lang="en-US" altLang="zh-CN" sz="2000" b="1" i="1" dirty="0">
                          <a:solidFill>
                            <a:schemeClr val="tx1"/>
                          </a:solidFill>
                          <a:latin typeface="Cambria Math" panose="02040503050406030204" pitchFamily="18" charset="0"/>
                          <a:ea typeface="Cambria Math" panose="02040503050406030204" pitchFamily="18" charset="0"/>
                        </a:rPr>
                        <m:t>𝟑</m:t>
                      </m:r>
                      <m:r>
                        <a:rPr lang="en-US" altLang="zh-CN" sz="2000" b="1" i="1" dirty="0">
                          <a:solidFill>
                            <a:schemeClr val="tx1"/>
                          </a:solidFill>
                          <a:latin typeface="Cambria Math" panose="02040503050406030204" pitchFamily="18" charset="0"/>
                        </a:rPr>
                        <m:t>}</m:t>
                      </m:r>
                    </m:oMath>
                  </m:oMathPara>
                </a14:m>
                <a:endParaRPr lang="zh-CN" altLang="en-US" sz="2000" b="1" dirty="0">
                  <a:solidFill>
                    <a:schemeClr val="tx1"/>
                  </a:solidFill>
                </a:endParaRPr>
              </a:p>
            </p:txBody>
          </p:sp>
        </mc:Choice>
        <mc:Fallback>
          <p:sp>
            <p:nvSpPr>
              <p:cNvPr id="47" name="矩形 46"/>
              <p:cNvSpPr>
                <a:spLocks noRot="1" noChangeAspect="1" noMove="1" noResize="1" noEditPoints="1" noAdjustHandles="1" noChangeArrowheads="1" noChangeShapeType="1" noTextEdit="1"/>
              </p:cNvSpPr>
              <p:nvPr/>
            </p:nvSpPr>
            <p:spPr>
              <a:xfrm>
                <a:off x="1656346" y="5543415"/>
                <a:ext cx="4231338" cy="458302"/>
              </a:xfrm>
              <a:prstGeom prst="rect">
                <a:avLst/>
              </a:prstGeom>
              <a:blipFill rotWithShape="1">
                <a:blip r:embed="rId16"/>
                <a:stretch>
                  <a:fillRect l="-6" t="-109" r="14" b="7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8" name="矩形 47"/>
              <p:cNvSpPr/>
              <p:nvPr/>
            </p:nvSpPr>
            <p:spPr>
              <a:xfrm>
                <a:off x="6761839" y="5543415"/>
                <a:ext cx="5102071" cy="4583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14:m>
                  <m:oMath xmlns:m="http://schemas.openxmlformats.org/officeDocument/2006/math">
                    <m:r>
                      <a:rPr lang="en-US" altLang="zh-CN" sz="2000" b="1" i="1" dirty="0" smtClean="0">
                        <a:solidFill>
                          <a:schemeClr val="tx1"/>
                        </a:solidFill>
                        <a:latin typeface="Cambria Math" panose="02040503050406030204" pitchFamily="18" charset="0"/>
                      </a:rPr>
                      <m:t>𝟎</m:t>
                    </m:r>
                    <m:r>
                      <a:rPr lang="en-US" altLang="zh-CN" sz="2000" b="1" i="1" dirty="0" smtClean="0">
                        <a:solidFill>
                          <a:schemeClr val="tx1"/>
                        </a:solidFill>
                        <a:latin typeface="Cambria Math" panose="02040503050406030204" pitchFamily="18" charset="0"/>
                        <a:ea typeface="Cambria Math" panose="02040503050406030204" pitchFamily="18" charset="0"/>
                      </a:rPr>
                      <m:t>×</m:t>
                    </m:r>
                    <m:r>
                      <a:rPr lang="en-US" altLang="zh-CN" sz="2000" b="1" i="1" dirty="0" smtClean="0">
                        <a:solidFill>
                          <a:schemeClr val="tx1"/>
                        </a:solidFill>
                        <a:latin typeface="Cambria Math" panose="02040503050406030204" pitchFamily="18" charset="0"/>
                        <a:ea typeface="Cambria Math" panose="02040503050406030204" pitchFamily="18" charset="0"/>
                      </a:rPr>
                      <m:t>𝟐</m:t>
                    </m:r>
                    <m:r>
                      <a:rPr lang="zh-CN" altLang="en-US" sz="2000" b="1" i="1" dirty="0" smtClean="0">
                        <a:solidFill>
                          <a:schemeClr val="tx1"/>
                        </a:solidFill>
                        <a:latin typeface="Cambria Math" panose="02040503050406030204" pitchFamily="18" charset="0"/>
                        <a:ea typeface="Cambria Math" panose="02040503050406030204" pitchFamily="18" charset="0"/>
                      </a:rPr>
                      <m:t>𝝉</m:t>
                    </m:r>
                    <m:r>
                      <a:rPr lang="zh-CN" altLang="en-US" sz="2000" b="1" i="1" dirty="0">
                        <a:solidFill>
                          <a:schemeClr val="tx1"/>
                        </a:solidFill>
                        <a:latin typeface="Cambria Math" panose="02040503050406030204" pitchFamily="18" charset="0"/>
                        <a:ea typeface="Cambria Math" panose="02040503050406030204" pitchFamily="18" charset="0"/>
                      </a:rPr>
                      <m:t>，</m:t>
                    </m:r>
                    <m:r>
                      <a:rPr lang="en-US" altLang="zh-CN" sz="2000" b="1" i="1" dirty="0" smtClean="0">
                        <a:solidFill>
                          <a:schemeClr val="tx1"/>
                        </a:solidFill>
                        <a:latin typeface="Cambria Math" panose="02040503050406030204" pitchFamily="18" charset="0"/>
                      </a:rPr>
                      <m:t>𝟏</m:t>
                    </m:r>
                    <m:r>
                      <a:rPr lang="en-US" altLang="zh-CN" sz="2000" b="1" i="1" dirty="0">
                        <a:solidFill>
                          <a:schemeClr val="tx1"/>
                        </a:solidFill>
                        <a:latin typeface="Cambria Math" panose="02040503050406030204" pitchFamily="18" charset="0"/>
                        <a:ea typeface="Cambria Math" panose="02040503050406030204" pitchFamily="18" charset="0"/>
                      </a:rPr>
                      <m:t>×</m:t>
                    </m:r>
                    <m:r>
                      <a:rPr lang="en-US" altLang="zh-CN" sz="2000" b="1" i="1" dirty="0">
                        <a:solidFill>
                          <a:schemeClr val="tx1"/>
                        </a:solidFill>
                        <a:latin typeface="Cambria Math" panose="02040503050406030204" pitchFamily="18" charset="0"/>
                        <a:ea typeface="Cambria Math" panose="02040503050406030204" pitchFamily="18" charset="0"/>
                      </a:rPr>
                      <m:t>𝟐</m:t>
                    </m:r>
                    <m:r>
                      <a:rPr lang="zh-CN" altLang="en-US" sz="2000" b="1" i="1" dirty="0">
                        <a:solidFill>
                          <a:schemeClr val="tx1"/>
                        </a:solidFill>
                        <a:latin typeface="Cambria Math" panose="02040503050406030204" pitchFamily="18" charset="0"/>
                        <a:ea typeface="Cambria Math" panose="02040503050406030204" pitchFamily="18" charset="0"/>
                      </a:rPr>
                      <m:t>𝝉</m:t>
                    </m:r>
                    <m:r>
                      <a:rPr lang="zh-CN" altLang="en-US" sz="2000" b="1" i="1" dirty="0">
                        <a:solidFill>
                          <a:schemeClr val="tx1"/>
                        </a:solidFill>
                        <a:latin typeface="Cambria Math" panose="02040503050406030204" pitchFamily="18" charset="0"/>
                        <a:ea typeface="Cambria Math" panose="02040503050406030204" pitchFamily="18" charset="0"/>
                      </a:rPr>
                      <m:t>，</m:t>
                    </m:r>
                    <m:r>
                      <a:rPr lang="en-US" altLang="zh-CN" sz="2000" b="1" i="1" dirty="0" smtClean="0">
                        <a:solidFill>
                          <a:schemeClr val="tx1"/>
                        </a:solidFill>
                        <a:latin typeface="Cambria Math" panose="02040503050406030204" pitchFamily="18" charset="0"/>
                      </a:rPr>
                      <m:t>𝟐</m:t>
                    </m:r>
                    <m:r>
                      <a:rPr lang="en-US" altLang="zh-CN" sz="2000" b="1" i="1" dirty="0">
                        <a:solidFill>
                          <a:schemeClr val="tx1"/>
                        </a:solidFill>
                        <a:latin typeface="Cambria Math" panose="02040503050406030204" pitchFamily="18" charset="0"/>
                        <a:ea typeface="Cambria Math" panose="02040503050406030204" pitchFamily="18" charset="0"/>
                      </a:rPr>
                      <m:t>×</m:t>
                    </m:r>
                    <m:r>
                      <a:rPr lang="en-US" altLang="zh-CN" sz="2000" b="1" i="1" dirty="0">
                        <a:solidFill>
                          <a:schemeClr val="tx1"/>
                        </a:solidFill>
                        <a:latin typeface="Cambria Math" panose="02040503050406030204" pitchFamily="18" charset="0"/>
                        <a:ea typeface="Cambria Math" panose="02040503050406030204" pitchFamily="18" charset="0"/>
                      </a:rPr>
                      <m:t>𝟐</m:t>
                    </m:r>
                    <m:r>
                      <a:rPr lang="zh-CN" altLang="en-US" sz="2000" b="1" i="1" dirty="0">
                        <a:solidFill>
                          <a:schemeClr val="tx1"/>
                        </a:solidFill>
                        <a:latin typeface="Cambria Math" panose="02040503050406030204" pitchFamily="18" charset="0"/>
                        <a:ea typeface="Cambria Math" panose="02040503050406030204" pitchFamily="18" charset="0"/>
                      </a:rPr>
                      <m:t>𝝉</m:t>
                    </m:r>
                    <m:r>
                      <a:rPr lang="zh-CN" altLang="en-US" sz="2000" b="1" i="1" dirty="0">
                        <a:solidFill>
                          <a:schemeClr val="tx1"/>
                        </a:solidFill>
                        <a:latin typeface="Cambria Math" panose="02040503050406030204" pitchFamily="18" charset="0"/>
                        <a:ea typeface="Cambria Math" panose="02040503050406030204" pitchFamily="18" charset="0"/>
                      </a:rPr>
                      <m:t>，…   ，</m:t>
                    </m:r>
                    <m:r>
                      <a:rPr lang="en-US" altLang="zh-CN" sz="2000" b="1" i="1" dirty="0">
                        <a:solidFill>
                          <a:schemeClr val="tx1"/>
                        </a:solidFill>
                        <a:latin typeface="Cambria Math" panose="02040503050406030204" pitchFamily="18" charset="0"/>
                        <a:ea typeface="Cambria Math" panose="02040503050406030204" pitchFamily="18" charset="0"/>
                      </a:rPr>
                      <m:t>𝟏𝟎𝟐𝟑</m:t>
                    </m:r>
                  </m:oMath>
                </a14:m>
                <a:r>
                  <a:rPr lang="en-US" altLang="zh-CN" sz="2000" b="1" dirty="0">
                    <a:solidFill>
                      <a:schemeClr val="tx1"/>
                    </a:solidFill>
                    <a:ea typeface="Cambria Math" panose="02040503050406030204" pitchFamily="18" charset="0"/>
                  </a:rPr>
                  <a:t> </a:t>
                </a:r>
                <a14:m>
                  <m:oMath xmlns:m="http://schemas.openxmlformats.org/officeDocument/2006/math">
                    <m:r>
                      <a:rPr lang="en-US" altLang="zh-CN" sz="2000" b="1" i="1" dirty="0">
                        <a:solidFill>
                          <a:schemeClr val="tx1"/>
                        </a:solidFill>
                        <a:latin typeface="Cambria Math" panose="02040503050406030204" pitchFamily="18" charset="0"/>
                        <a:ea typeface="Cambria Math" panose="02040503050406030204" pitchFamily="18" charset="0"/>
                      </a:rPr>
                      <m:t>×</m:t>
                    </m:r>
                    <m:r>
                      <a:rPr lang="en-US" altLang="zh-CN" sz="2000" b="1" i="1" dirty="0">
                        <a:solidFill>
                          <a:schemeClr val="tx1"/>
                        </a:solidFill>
                        <a:latin typeface="Cambria Math" panose="02040503050406030204" pitchFamily="18" charset="0"/>
                        <a:ea typeface="Cambria Math" panose="02040503050406030204" pitchFamily="18" charset="0"/>
                      </a:rPr>
                      <m:t>𝟐</m:t>
                    </m:r>
                    <m:r>
                      <a:rPr lang="zh-CN" altLang="en-US" sz="2000" b="1" i="1" dirty="0">
                        <a:solidFill>
                          <a:schemeClr val="tx1"/>
                        </a:solidFill>
                        <a:latin typeface="Cambria Math" panose="02040503050406030204" pitchFamily="18" charset="0"/>
                        <a:ea typeface="Cambria Math" panose="02040503050406030204" pitchFamily="18" charset="0"/>
                      </a:rPr>
                      <m:t>𝝉</m:t>
                    </m:r>
                  </m:oMath>
                </a14:m>
                <a:endParaRPr lang="zh-CN" altLang="en-US" sz="2000" b="1" dirty="0">
                  <a:solidFill>
                    <a:schemeClr val="tx1"/>
                  </a:solidFill>
                </a:endParaRPr>
              </a:p>
            </p:txBody>
          </p:sp>
        </mc:Choice>
        <mc:Fallback>
          <p:sp>
            <p:nvSpPr>
              <p:cNvPr id="48" name="矩形 47"/>
              <p:cNvSpPr>
                <a:spLocks noRot="1" noChangeAspect="1" noMove="1" noResize="1" noEditPoints="1" noAdjustHandles="1" noChangeArrowheads="1" noChangeShapeType="1" noTextEdit="1"/>
              </p:cNvSpPr>
              <p:nvPr/>
            </p:nvSpPr>
            <p:spPr>
              <a:xfrm>
                <a:off x="6761839" y="5543415"/>
                <a:ext cx="5102071" cy="458302"/>
              </a:xfrm>
              <a:prstGeom prst="rect">
                <a:avLst/>
              </a:prstGeom>
              <a:blipFill rotWithShape="1">
                <a:blip r:embed="rId17"/>
                <a:stretch>
                  <a:fillRect l="-7" t="-109" r="4" b="7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p:sp>
        <p:nvSpPr>
          <p:cNvPr id="49" name="平行四边形 48"/>
          <p:cNvSpPr/>
          <p:nvPr/>
        </p:nvSpPr>
        <p:spPr>
          <a:xfrm>
            <a:off x="304800" y="749300"/>
            <a:ext cx="675384"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04</a:t>
            </a:r>
            <a:endParaRPr lang="zh-CN" altLang="en-US" sz="2200" dirty="0">
              <a:latin typeface="Impact" panose="020B0806030902050204" pitchFamily="34" charset="0"/>
            </a:endParaRPr>
          </a:p>
        </p:txBody>
      </p:sp>
    </p:spTree>
    <p:custDataLst>
      <p:tags r:id="rId18"/>
    </p:custData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1000" fill="hold"/>
                                        <p:tgtEl>
                                          <p:spTgt spid="9"/>
                                        </p:tgtEl>
                                        <p:attrNameLst>
                                          <p:attrName>ppt_w</p:attrName>
                                        </p:attrNameLst>
                                      </p:cBhvr>
                                      <p:tavLst>
                                        <p:tav tm="0">
                                          <p:val>
                                            <p:fltVal val="0"/>
                                          </p:val>
                                        </p:tav>
                                        <p:tav tm="100000">
                                          <p:val>
                                            <p:strVal val="#ppt_w"/>
                                          </p:val>
                                        </p:tav>
                                      </p:tavLst>
                                    </p:anim>
                                    <p:anim calcmode="lin" valueType="num">
                                      <p:cBhvr>
                                        <p:cTn id="8" dur="1000" fill="hold"/>
                                        <p:tgtEl>
                                          <p:spTgt spid="9"/>
                                        </p:tgtEl>
                                        <p:attrNameLst>
                                          <p:attrName>ppt_h</p:attrName>
                                        </p:attrNameLst>
                                      </p:cBhvr>
                                      <p:tavLst>
                                        <p:tav tm="0">
                                          <p:val>
                                            <p:fltVal val="0"/>
                                          </p:val>
                                        </p:tav>
                                        <p:tav tm="100000">
                                          <p:val>
                                            <p:strVal val="#ppt_h"/>
                                          </p:val>
                                        </p:tav>
                                      </p:tavLst>
                                    </p:anim>
                                    <p:anim calcmode="lin" valueType="num">
                                      <p:cBhvr>
                                        <p:cTn id="9" dur="1000" fill="hold"/>
                                        <p:tgtEl>
                                          <p:spTgt spid="9"/>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9"/>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11" fill="hold">
                      <p:stCondLst>
                        <p:cond delay="indefinite"/>
                      </p:stCondLst>
                      <p:childTnLst>
                        <p:par>
                          <p:cTn id="12" fill="hold">
                            <p:stCondLst>
                              <p:cond delay="0"/>
                            </p:stCondLst>
                            <p:childTnLst>
                              <p:par>
                                <p:cTn id="13" presetID="53" presetClass="entr" presetSubtype="16" fill="hold" grpId="0" nodeType="clickEffect">
                                  <p:stCondLst>
                                    <p:cond delay="0"/>
                                  </p:stCondLst>
                                  <p:childTnLst>
                                    <p:set>
                                      <p:cBhvr>
                                        <p:cTn id="14" dur="1" fill="hold">
                                          <p:stCondLst>
                                            <p:cond delay="0"/>
                                          </p:stCondLst>
                                        </p:cTn>
                                        <p:tgtEl>
                                          <p:spTgt spid="37"/>
                                        </p:tgtEl>
                                        <p:attrNameLst>
                                          <p:attrName>style.visibility</p:attrName>
                                        </p:attrNameLst>
                                      </p:cBhvr>
                                      <p:to>
                                        <p:strVal val="visible"/>
                                      </p:to>
                                    </p:set>
                                    <p:anim calcmode="lin" valueType="num">
                                      <p:cBhvr>
                                        <p:cTn id="15" dur="500" fill="hold"/>
                                        <p:tgtEl>
                                          <p:spTgt spid="37"/>
                                        </p:tgtEl>
                                        <p:attrNameLst>
                                          <p:attrName>ppt_w</p:attrName>
                                        </p:attrNameLst>
                                      </p:cBhvr>
                                      <p:tavLst>
                                        <p:tav tm="0">
                                          <p:val>
                                            <p:fltVal val="0"/>
                                          </p:val>
                                        </p:tav>
                                        <p:tav tm="100000">
                                          <p:val>
                                            <p:strVal val="#ppt_w"/>
                                          </p:val>
                                        </p:tav>
                                      </p:tavLst>
                                    </p:anim>
                                    <p:anim calcmode="lin" valueType="num">
                                      <p:cBhvr>
                                        <p:cTn id="16" dur="500" fill="hold"/>
                                        <p:tgtEl>
                                          <p:spTgt spid="37"/>
                                        </p:tgtEl>
                                        <p:attrNameLst>
                                          <p:attrName>ppt_h</p:attrName>
                                        </p:attrNameLst>
                                      </p:cBhvr>
                                      <p:tavLst>
                                        <p:tav tm="0">
                                          <p:val>
                                            <p:fltVal val="0"/>
                                          </p:val>
                                        </p:tav>
                                        <p:tav tm="100000">
                                          <p:val>
                                            <p:strVal val="#ppt_h"/>
                                          </p:val>
                                        </p:tav>
                                      </p:tavLst>
                                    </p:anim>
                                    <p:animEffect transition="in" filter="fade">
                                      <p:cBhvr>
                                        <p:cTn id="17" dur="500"/>
                                        <p:tgtEl>
                                          <p:spTgt spid="37"/>
                                        </p:tgtEl>
                                      </p:cBhvr>
                                    </p:animEffect>
                                  </p:childTnLst>
                                </p:cTn>
                              </p:par>
                            </p:childTnLst>
                          </p:cTn>
                        </p:par>
                      </p:childTnLst>
                    </p:cTn>
                  </p:par>
                  <p:par>
                    <p:cTn id="18" fill="hold">
                      <p:stCondLst>
                        <p:cond delay="indefinite"/>
                      </p:stCondLst>
                      <p:childTnLst>
                        <p:par>
                          <p:cTn id="19" fill="hold">
                            <p:stCondLst>
                              <p:cond delay="0"/>
                            </p:stCondLst>
                            <p:childTnLst>
                              <p:par>
                                <p:cTn id="20" presetID="53" presetClass="entr" presetSubtype="16" fill="hold" grpId="0" nodeType="clickEffect">
                                  <p:stCondLst>
                                    <p:cond delay="0"/>
                                  </p:stCondLst>
                                  <p:childTnLst>
                                    <p:set>
                                      <p:cBhvr>
                                        <p:cTn id="21" dur="1" fill="hold">
                                          <p:stCondLst>
                                            <p:cond delay="0"/>
                                          </p:stCondLst>
                                        </p:cTn>
                                        <p:tgtEl>
                                          <p:spTgt spid="38"/>
                                        </p:tgtEl>
                                        <p:attrNameLst>
                                          <p:attrName>style.visibility</p:attrName>
                                        </p:attrNameLst>
                                      </p:cBhvr>
                                      <p:to>
                                        <p:strVal val="visible"/>
                                      </p:to>
                                    </p:set>
                                    <p:anim calcmode="lin" valueType="num">
                                      <p:cBhvr>
                                        <p:cTn id="22" dur="500" fill="hold"/>
                                        <p:tgtEl>
                                          <p:spTgt spid="38"/>
                                        </p:tgtEl>
                                        <p:attrNameLst>
                                          <p:attrName>ppt_w</p:attrName>
                                        </p:attrNameLst>
                                      </p:cBhvr>
                                      <p:tavLst>
                                        <p:tav tm="0">
                                          <p:val>
                                            <p:fltVal val="0"/>
                                          </p:val>
                                        </p:tav>
                                        <p:tav tm="100000">
                                          <p:val>
                                            <p:strVal val="#ppt_w"/>
                                          </p:val>
                                        </p:tav>
                                      </p:tavLst>
                                    </p:anim>
                                    <p:anim calcmode="lin" valueType="num">
                                      <p:cBhvr>
                                        <p:cTn id="23" dur="500" fill="hold"/>
                                        <p:tgtEl>
                                          <p:spTgt spid="38"/>
                                        </p:tgtEl>
                                        <p:attrNameLst>
                                          <p:attrName>ppt_h</p:attrName>
                                        </p:attrNameLst>
                                      </p:cBhvr>
                                      <p:tavLst>
                                        <p:tav tm="0">
                                          <p:val>
                                            <p:fltVal val="0"/>
                                          </p:val>
                                        </p:tav>
                                        <p:tav tm="100000">
                                          <p:val>
                                            <p:strVal val="#ppt_h"/>
                                          </p:val>
                                        </p:tav>
                                      </p:tavLst>
                                    </p:anim>
                                    <p:animEffect transition="in" filter="fade">
                                      <p:cBhvr>
                                        <p:cTn id="24" dur="500"/>
                                        <p:tgtEl>
                                          <p:spTgt spid="38"/>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39"/>
                                        </p:tgtEl>
                                        <p:attrNameLst>
                                          <p:attrName>style.visibility</p:attrName>
                                        </p:attrNameLst>
                                      </p:cBhvr>
                                      <p:to>
                                        <p:strVal val="visible"/>
                                      </p:to>
                                    </p:set>
                                    <p:animEffect transition="in" filter="wipe(left)">
                                      <p:cBhvr>
                                        <p:cTn id="29" dur="1000"/>
                                        <p:tgtEl>
                                          <p:spTgt spid="39"/>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40"/>
                                        </p:tgtEl>
                                        <p:attrNameLst>
                                          <p:attrName>style.visibility</p:attrName>
                                        </p:attrNameLst>
                                      </p:cBhvr>
                                      <p:to>
                                        <p:strVal val="visible"/>
                                      </p:to>
                                    </p:set>
                                    <p:animEffect transition="in" filter="wipe(left)">
                                      <p:cBhvr>
                                        <p:cTn id="34" dur="1000"/>
                                        <p:tgtEl>
                                          <p:spTgt spid="40"/>
                                        </p:tgtEl>
                                      </p:cBhvr>
                                    </p:animEffect>
                                  </p:childTnLst>
                                </p:cTn>
                              </p:par>
                            </p:childTnLst>
                          </p:cTn>
                        </p:par>
                      </p:childTnLst>
                    </p:cTn>
                  </p:par>
                  <p:par>
                    <p:cTn id="35" fill="hold">
                      <p:stCondLst>
                        <p:cond delay="indefinite"/>
                      </p:stCondLst>
                      <p:childTnLst>
                        <p:par>
                          <p:cTn id="36" fill="hold">
                            <p:stCondLst>
                              <p:cond delay="0"/>
                            </p:stCondLst>
                            <p:childTnLst>
                              <p:par>
                                <p:cTn id="37" presetID="53" presetClass="entr" presetSubtype="16" fill="hold" grpId="0" nodeType="clickEffect">
                                  <p:stCondLst>
                                    <p:cond delay="0"/>
                                  </p:stCondLst>
                                  <p:childTnLst>
                                    <p:set>
                                      <p:cBhvr>
                                        <p:cTn id="38" dur="1" fill="hold">
                                          <p:stCondLst>
                                            <p:cond delay="0"/>
                                          </p:stCondLst>
                                        </p:cTn>
                                        <p:tgtEl>
                                          <p:spTgt spid="41"/>
                                        </p:tgtEl>
                                        <p:attrNameLst>
                                          <p:attrName>style.visibility</p:attrName>
                                        </p:attrNameLst>
                                      </p:cBhvr>
                                      <p:to>
                                        <p:strVal val="visible"/>
                                      </p:to>
                                    </p:set>
                                    <p:anim calcmode="lin" valueType="num">
                                      <p:cBhvr>
                                        <p:cTn id="39" dur="500" fill="hold"/>
                                        <p:tgtEl>
                                          <p:spTgt spid="41"/>
                                        </p:tgtEl>
                                        <p:attrNameLst>
                                          <p:attrName>ppt_w</p:attrName>
                                        </p:attrNameLst>
                                      </p:cBhvr>
                                      <p:tavLst>
                                        <p:tav tm="0">
                                          <p:val>
                                            <p:fltVal val="0"/>
                                          </p:val>
                                        </p:tav>
                                        <p:tav tm="100000">
                                          <p:val>
                                            <p:strVal val="#ppt_w"/>
                                          </p:val>
                                        </p:tav>
                                      </p:tavLst>
                                    </p:anim>
                                    <p:anim calcmode="lin" valueType="num">
                                      <p:cBhvr>
                                        <p:cTn id="40" dur="500" fill="hold"/>
                                        <p:tgtEl>
                                          <p:spTgt spid="41"/>
                                        </p:tgtEl>
                                        <p:attrNameLst>
                                          <p:attrName>ppt_h</p:attrName>
                                        </p:attrNameLst>
                                      </p:cBhvr>
                                      <p:tavLst>
                                        <p:tav tm="0">
                                          <p:val>
                                            <p:fltVal val="0"/>
                                          </p:val>
                                        </p:tav>
                                        <p:tav tm="100000">
                                          <p:val>
                                            <p:strVal val="#ppt_h"/>
                                          </p:val>
                                        </p:tav>
                                      </p:tavLst>
                                    </p:anim>
                                    <p:animEffect transition="in" filter="fade">
                                      <p:cBhvr>
                                        <p:cTn id="41" dur="500"/>
                                        <p:tgtEl>
                                          <p:spTgt spid="41"/>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grpId="0" nodeType="clickEffect">
                                  <p:stCondLst>
                                    <p:cond delay="0"/>
                                  </p:stCondLst>
                                  <p:childTnLst>
                                    <p:set>
                                      <p:cBhvr>
                                        <p:cTn id="45" dur="1" fill="hold">
                                          <p:stCondLst>
                                            <p:cond delay="0"/>
                                          </p:stCondLst>
                                        </p:cTn>
                                        <p:tgtEl>
                                          <p:spTgt spid="42"/>
                                        </p:tgtEl>
                                        <p:attrNameLst>
                                          <p:attrName>style.visibility</p:attrName>
                                        </p:attrNameLst>
                                      </p:cBhvr>
                                      <p:to>
                                        <p:strVal val="visible"/>
                                      </p:to>
                                    </p:set>
                                    <p:anim calcmode="lin" valueType="num">
                                      <p:cBhvr>
                                        <p:cTn id="46" dur="500" fill="hold"/>
                                        <p:tgtEl>
                                          <p:spTgt spid="42"/>
                                        </p:tgtEl>
                                        <p:attrNameLst>
                                          <p:attrName>ppt_w</p:attrName>
                                        </p:attrNameLst>
                                      </p:cBhvr>
                                      <p:tavLst>
                                        <p:tav tm="0">
                                          <p:val>
                                            <p:fltVal val="0"/>
                                          </p:val>
                                        </p:tav>
                                        <p:tav tm="100000">
                                          <p:val>
                                            <p:strVal val="#ppt_w"/>
                                          </p:val>
                                        </p:tav>
                                      </p:tavLst>
                                    </p:anim>
                                    <p:anim calcmode="lin" valueType="num">
                                      <p:cBhvr>
                                        <p:cTn id="47" dur="500" fill="hold"/>
                                        <p:tgtEl>
                                          <p:spTgt spid="42"/>
                                        </p:tgtEl>
                                        <p:attrNameLst>
                                          <p:attrName>ppt_h</p:attrName>
                                        </p:attrNameLst>
                                      </p:cBhvr>
                                      <p:tavLst>
                                        <p:tav tm="0">
                                          <p:val>
                                            <p:fltVal val="0"/>
                                          </p:val>
                                        </p:tav>
                                        <p:tav tm="100000">
                                          <p:val>
                                            <p:strVal val="#ppt_h"/>
                                          </p:val>
                                        </p:tav>
                                      </p:tavLst>
                                    </p:anim>
                                    <p:animEffect transition="in" filter="fade">
                                      <p:cBhvr>
                                        <p:cTn id="48" dur="500"/>
                                        <p:tgtEl>
                                          <p:spTgt spid="42"/>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8" fill="hold" grpId="0" nodeType="clickEffect">
                                  <p:stCondLst>
                                    <p:cond delay="0"/>
                                  </p:stCondLst>
                                  <p:childTnLst>
                                    <p:set>
                                      <p:cBhvr>
                                        <p:cTn id="52" dur="1" fill="hold">
                                          <p:stCondLst>
                                            <p:cond delay="0"/>
                                          </p:stCondLst>
                                        </p:cTn>
                                        <p:tgtEl>
                                          <p:spTgt spid="43"/>
                                        </p:tgtEl>
                                        <p:attrNameLst>
                                          <p:attrName>style.visibility</p:attrName>
                                        </p:attrNameLst>
                                      </p:cBhvr>
                                      <p:to>
                                        <p:strVal val="visible"/>
                                      </p:to>
                                    </p:set>
                                    <p:animEffect transition="in" filter="wipe(left)">
                                      <p:cBhvr>
                                        <p:cTn id="53" dur="1000"/>
                                        <p:tgtEl>
                                          <p:spTgt spid="43"/>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8" fill="hold" grpId="0" nodeType="clickEffect">
                                  <p:stCondLst>
                                    <p:cond delay="0"/>
                                  </p:stCondLst>
                                  <p:childTnLst>
                                    <p:set>
                                      <p:cBhvr>
                                        <p:cTn id="57" dur="1" fill="hold">
                                          <p:stCondLst>
                                            <p:cond delay="0"/>
                                          </p:stCondLst>
                                        </p:cTn>
                                        <p:tgtEl>
                                          <p:spTgt spid="44"/>
                                        </p:tgtEl>
                                        <p:attrNameLst>
                                          <p:attrName>style.visibility</p:attrName>
                                        </p:attrNameLst>
                                      </p:cBhvr>
                                      <p:to>
                                        <p:strVal val="visible"/>
                                      </p:to>
                                    </p:set>
                                    <p:animEffect transition="in" filter="wipe(left)">
                                      <p:cBhvr>
                                        <p:cTn id="58" dur="1000"/>
                                        <p:tgtEl>
                                          <p:spTgt spid="44"/>
                                        </p:tgtEl>
                                      </p:cBhvr>
                                    </p:animEffect>
                                  </p:childTnLst>
                                </p:cTn>
                              </p:par>
                            </p:childTnLst>
                          </p:cTn>
                        </p:par>
                      </p:childTnLst>
                    </p:cTn>
                  </p:par>
                  <p:par>
                    <p:cTn id="59" fill="hold">
                      <p:stCondLst>
                        <p:cond delay="indefinite"/>
                      </p:stCondLst>
                      <p:childTnLst>
                        <p:par>
                          <p:cTn id="60" fill="hold">
                            <p:stCondLst>
                              <p:cond delay="0"/>
                            </p:stCondLst>
                            <p:childTnLst>
                              <p:par>
                                <p:cTn id="61" presetID="53" presetClass="entr" presetSubtype="16" fill="hold" grpId="0" nodeType="clickEffect">
                                  <p:stCondLst>
                                    <p:cond delay="0"/>
                                  </p:stCondLst>
                                  <p:childTnLst>
                                    <p:set>
                                      <p:cBhvr>
                                        <p:cTn id="62" dur="1" fill="hold">
                                          <p:stCondLst>
                                            <p:cond delay="0"/>
                                          </p:stCondLst>
                                        </p:cTn>
                                        <p:tgtEl>
                                          <p:spTgt spid="45"/>
                                        </p:tgtEl>
                                        <p:attrNameLst>
                                          <p:attrName>style.visibility</p:attrName>
                                        </p:attrNameLst>
                                      </p:cBhvr>
                                      <p:to>
                                        <p:strVal val="visible"/>
                                      </p:to>
                                    </p:set>
                                    <p:anim calcmode="lin" valueType="num">
                                      <p:cBhvr>
                                        <p:cTn id="63" dur="500" fill="hold"/>
                                        <p:tgtEl>
                                          <p:spTgt spid="45"/>
                                        </p:tgtEl>
                                        <p:attrNameLst>
                                          <p:attrName>ppt_w</p:attrName>
                                        </p:attrNameLst>
                                      </p:cBhvr>
                                      <p:tavLst>
                                        <p:tav tm="0">
                                          <p:val>
                                            <p:fltVal val="0"/>
                                          </p:val>
                                        </p:tav>
                                        <p:tav tm="100000">
                                          <p:val>
                                            <p:strVal val="#ppt_w"/>
                                          </p:val>
                                        </p:tav>
                                      </p:tavLst>
                                    </p:anim>
                                    <p:anim calcmode="lin" valueType="num">
                                      <p:cBhvr>
                                        <p:cTn id="64" dur="500" fill="hold"/>
                                        <p:tgtEl>
                                          <p:spTgt spid="45"/>
                                        </p:tgtEl>
                                        <p:attrNameLst>
                                          <p:attrName>ppt_h</p:attrName>
                                        </p:attrNameLst>
                                      </p:cBhvr>
                                      <p:tavLst>
                                        <p:tav tm="0">
                                          <p:val>
                                            <p:fltVal val="0"/>
                                          </p:val>
                                        </p:tav>
                                        <p:tav tm="100000">
                                          <p:val>
                                            <p:strVal val="#ppt_h"/>
                                          </p:val>
                                        </p:tav>
                                      </p:tavLst>
                                    </p:anim>
                                    <p:animEffect transition="in" filter="fade">
                                      <p:cBhvr>
                                        <p:cTn id="65" dur="500"/>
                                        <p:tgtEl>
                                          <p:spTgt spid="45"/>
                                        </p:tgtEl>
                                      </p:cBhvr>
                                    </p:animEffect>
                                  </p:childTnLst>
                                </p:cTn>
                              </p:par>
                            </p:childTnLst>
                          </p:cTn>
                        </p:par>
                      </p:childTnLst>
                    </p:cTn>
                  </p:par>
                  <p:par>
                    <p:cTn id="66" fill="hold">
                      <p:stCondLst>
                        <p:cond delay="indefinite"/>
                      </p:stCondLst>
                      <p:childTnLst>
                        <p:par>
                          <p:cTn id="67" fill="hold">
                            <p:stCondLst>
                              <p:cond delay="0"/>
                            </p:stCondLst>
                            <p:childTnLst>
                              <p:par>
                                <p:cTn id="68" presetID="53" presetClass="entr" presetSubtype="16" fill="hold" grpId="0" nodeType="clickEffect">
                                  <p:stCondLst>
                                    <p:cond delay="0"/>
                                  </p:stCondLst>
                                  <p:childTnLst>
                                    <p:set>
                                      <p:cBhvr>
                                        <p:cTn id="69" dur="1" fill="hold">
                                          <p:stCondLst>
                                            <p:cond delay="0"/>
                                          </p:stCondLst>
                                        </p:cTn>
                                        <p:tgtEl>
                                          <p:spTgt spid="46"/>
                                        </p:tgtEl>
                                        <p:attrNameLst>
                                          <p:attrName>style.visibility</p:attrName>
                                        </p:attrNameLst>
                                      </p:cBhvr>
                                      <p:to>
                                        <p:strVal val="visible"/>
                                      </p:to>
                                    </p:set>
                                    <p:anim calcmode="lin" valueType="num">
                                      <p:cBhvr>
                                        <p:cTn id="70" dur="500" fill="hold"/>
                                        <p:tgtEl>
                                          <p:spTgt spid="46"/>
                                        </p:tgtEl>
                                        <p:attrNameLst>
                                          <p:attrName>ppt_w</p:attrName>
                                        </p:attrNameLst>
                                      </p:cBhvr>
                                      <p:tavLst>
                                        <p:tav tm="0">
                                          <p:val>
                                            <p:fltVal val="0"/>
                                          </p:val>
                                        </p:tav>
                                        <p:tav tm="100000">
                                          <p:val>
                                            <p:strVal val="#ppt_w"/>
                                          </p:val>
                                        </p:tav>
                                      </p:tavLst>
                                    </p:anim>
                                    <p:anim calcmode="lin" valueType="num">
                                      <p:cBhvr>
                                        <p:cTn id="71" dur="500" fill="hold"/>
                                        <p:tgtEl>
                                          <p:spTgt spid="46"/>
                                        </p:tgtEl>
                                        <p:attrNameLst>
                                          <p:attrName>ppt_h</p:attrName>
                                        </p:attrNameLst>
                                      </p:cBhvr>
                                      <p:tavLst>
                                        <p:tav tm="0">
                                          <p:val>
                                            <p:fltVal val="0"/>
                                          </p:val>
                                        </p:tav>
                                        <p:tav tm="100000">
                                          <p:val>
                                            <p:strVal val="#ppt_h"/>
                                          </p:val>
                                        </p:tav>
                                      </p:tavLst>
                                    </p:anim>
                                    <p:animEffect transition="in" filter="fade">
                                      <p:cBhvr>
                                        <p:cTn id="72" dur="500"/>
                                        <p:tgtEl>
                                          <p:spTgt spid="46"/>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grpId="0" nodeType="clickEffect">
                                  <p:stCondLst>
                                    <p:cond delay="0"/>
                                  </p:stCondLst>
                                  <p:childTnLst>
                                    <p:set>
                                      <p:cBhvr>
                                        <p:cTn id="76" dur="1" fill="hold">
                                          <p:stCondLst>
                                            <p:cond delay="0"/>
                                          </p:stCondLst>
                                        </p:cTn>
                                        <p:tgtEl>
                                          <p:spTgt spid="47"/>
                                        </p:tgtEl>
                                        <p:attrNameLst>
                                          <p:attrName>style.visibility</p:attrName>
                                        </p:attrNameLst>
                                      </p:cBhvr>
                                      <p:to>
                                        <p:strVal val="visible"/>
                                      </p:to>
                                    </p:set>
                                    <p:animEffect transition="in" filter="wipe(left)">
                                      <p:cBhvr>
                                        <p:cTn id="77" dur="1000"/>
                                        <p:tgtEl>
                                          <p:spTgt spid="47"/>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8" fill="hold" grpId="0" nodeType="clickEffect">
                                  <p:stCondLst>
                                    <p:cond delay="0"/>
                                  </p:stCondLst>
                                  <p:childTnLst>
                                    <p:set>
                                      <p:cBhvr>
                                        <p:cTn id="81" dur="1" fill="hold">
                                          <p:stCondLst>
                                            <p:cond delay="0"/>
                                          </p:stCondLst>
                                        </p:cTn>
                                        <p:tgtEl>
                                          <p:spTgt spid="48"/>
                                        </p:tgtEl>
                                        <p:attrNameLst>
                                          <p:attrName>style.visibility</p:attrName>
                                        </p:attrNameLst>
                                      </p:cBhvr>
                                      <p:to>
                                        <p:strVal val="visible"/>
                                      </p:to>
                                    </p:set>
                                    <p:animEffect transition="in" filter="wipe(left)">
                                      <p:cBhvr>
                                        <p:cTn id="82" dur="10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bldLvl="0" animBg="1"/>
      <p:bldP spid="38" grpId="0" bldLvl="0" animBg="1"/>
      <p:bldP spid="39" grpId="0" bldLvl="0" animBg="1"/>
      <p:bldP spid="40" grpId="0" bldLvl="0" animBg="1"/>
      <p:bldP spid="41" grpId="0" bldLvl="0" animBg="1"/>
      <p:bldP spid="42" grpId="0" bldLvl="0" animBg="1"/>
      <p:bldP spid="43" grpId="0" bldLvl="0" animBg="1"/>
      <p:bldP spid="44" grpId="0" bldLvl="0" animBg="1"/>
      <p:bldP spid="45" grpId="0" bldLvl="0" animBg="1"/>
      <p:bldP spid="46" grpId="0" bldLvl="0" animBg="1"/>
      <p:bldP spid="47" grpId="0" bldLvl="0" animBg="1"/>
      <p:bldP spid="48" grpId="0" bldLvl="0" animBg="1"/>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04800" y="749300"/>
            <a:ext cx="6192344" cy="400110"/>
            <a:chOff x="424117" y="898245"/>
            <a:chExt cx="6192344" cy="400110"/>
          </a:xfrm>
        </p:grpSpPr>
        <p:sp>
          <p:nvSpPr>
            <p:cNvPr id="2" name="平行四边形 1"/>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p:cNvSpPr txBox="1"/>
            <p:nvPr/>
          </p:nvSpPr>
          <p:spPr>
            <a:xfrm>
              <a:off x="1052423" y="898245"/>
              <a:ext cx="5564038" cy="400110"/>
            </a:xfrm>
            <a:prstGeom prst="rect">
              <a:avLst/>
            </a:prstGeom>
            <a:noFill/>
          </p:spPr>
          <p:txBody>
            <a:bodyPr wrap="square" rtlCol="0">
              <a:spAutoFit/>
            </a:bodyPr>
            <a:lstStyle/>
            <a:p>
              <a:r>
                <a:rPr lang="zh-CN" altLang="en-US" sz="2000" b="1" dirty="0"/>
                <a:t>共享式以太网的退避算法</a:t>
              </a:r>
              <a:endParaRPr lang="en-US" altLang="zh-CN" sz="2000" b="1" dirty="0"/>
            </a:p>
          </p:txBody>
        </p:sp>
      </p:grpSp>
      <p:sp>
        <p:nvSpPr>
          <p:cNvPr id="83" name="文本框 82"/>
          <p:cNvSpPr txBox="1"/>
          <p:nvPr/>
        </p:nvSpPr>
        <p:spPr>
          <a:xfrm>
            <a:off x="3822128" y="736280"/>
            <a:ext cx="3618061" cy="400110"/>
          </a:xfrm>
          <a:prstGeom prst="rect">
            <a:avLst/>
          </a:prstGeom>
          <a:noFill/>
        </p:spPr>
        <p:txBody>
          <a:bodyPr wrap="square" rtlCol="0">
            <a:spAutoFit/>
          </a:bodyPr>
          <a:lstStyle/>
          <a:p>
            <a:r>
              <a:rPr lang="en-US" altLang="zh-CN" sz="2000" b="1" dirty="0"/>
              <a:t>—— </a:t>
            </a:r>
            <a:r>
              <a:rPr lang="zh-CN" altLang="en-US" sz="2000" b="1" dirty="0"/>
              <a:t>截断二进制指数退避算法</a:t>
            </a:r>
            <a:endParaRPr lang="en-US" altLang="zh-CN" sz="2000" b="1" dirty="0"/>
          </a:p>
        </p:txBody>
      </p:sp>
      <p:grpSp>
        <p:nvGrpSpPr>
          <p:cNvPr id="9" name="组合 8"/>
          <p:cNvGrpSpPr/>
          <p:nvPr/>
        </p:nvGrpSpPr>
        <p:grpSpPr>
          <a:xfrm>
            <a:off x="328087" y="3925117"/>
            <a:ext cx="11535825" cy="2076600"/>
            <a:chOff x="328087" y="3925117"/>
            <a:chExt cx="11535825" cy="2076600"/>
          </a:xfrm>
        </p:grpSpPr>
        <p:sp>
          <p:nvSpPr>
            <p:cNvPr id="10" name="矩形 9"/>
            <p:cNvSpPr/>
            <p:nvPr/>
          </p:nvSpPr>
          <p:spPr>
            <a:xfrm>
              <a:off x="328087" y="3925117"/>
              <a:ext cx="723044" cy="697312"/>
            </a:xfrm>
            <a:prstGeom prst="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tx1"/>
                  </a:solidFill>
                </a:rPr>
                <a:t>重传</a:t>
              </a:r>
              <a:endParaRPr lang="en-US" altLang="zh-CN" sz="2000" b="1" dirty="0">
                <a:solidFill>
                  <a:schemeClr val="tx1"/>
                </a:solidFill>
              </a:endParaRPr>
            </a:p>
            <a:p>
              <a:pPr algn="ctr"/>
              <a:r>
                <a:rPr lang="zh-CN" altLang="en-US" sz="2000" b="1" dirty="0">
                  <a:solidFill>
                    <a:schemeClr val="tx1"/>
                  </a:solidFill>
                </a:rPr>
                <a:t>次数</a:t>
              </a:r>
              <a:endParaRPr lang="zh-CN" altLang="en-US" sz="2000" b="1" dirty="0">
                <a:solidFill>
                  <a:schemeClr val="tx1"/>
                </a:solidFill>
              </a:endParaRPr>
            </a:p>
          </p:txBody>
        </p:sp>
        <mc:AlternateContent xmlns:mc="http://schemas.openxmlformats.org/markup-compatibility/2006">
          <mc:Choice xmlns:a14="http://schemas.microsoft.com/office/drawing/2010/main" Requires="a14">
            <p:sp>
              <p:nvSpPr>
                <p:cNvPr id="17" name="矩形 16"/>
                <p:cNvSpPr/>
                <p:nvPr/>
              </p:nvSpPr>
              <p:spPr>
                <a:xfrm>
                  <a:off x="1047842" y="3925117"/>
                  <a:ext cx="611794" cy="697312"/>
                </a:xfrm>
                <a:prstGeom prst="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sz="2000" b="1" i="1" smtClean="0">
                            <a:solidFill>
                              <a:schemeClr val="tx1"/>
                            </a:solidFill>
                            <a:latin typeface="Cambria Math" panose="02040503050406030204" pitchFamily="18" charset="0"/>
                          </a:rPr>
                          <m:t>𝒌</m:t>
                        </m:r>
                      </m:oMath>
                    </m:oMathPara>
                  </a14:m>
                  <a:endParaRPr lang="zh-CN" altLang="en-US" sz="2000" b="1" dirty="0">
                    <a:solidFill>
                      <a:schemeClr val="tx1"/>
                    </a:solidFill>
                  </a:endParaRPr>
                </a:p>
              </p:txBody>
            </p:sp>
          </mc:Choice>
          <mc:Fallback>
            <p:sp>
              <p:nvSpPr>
                <p:cNvPr id="17" name="矩形 16"/>
                <p:cNvSpPr>
                  <a:spLocks noRot="1" noChangeAspect="1" noMove="1" noResize="1" noEditPoints="1" noAdjustHandles="1" noChangeArrowheads="1" noChangeShapeType="1" noTextEdit="1"/>
                </p:cNvSpPr>
                <p:nvPr/>
              </p:nvSpPr>
              <p:spPr>
                <a:xfrm>
                  <a:off x="1047842" y="3925117"/>
                  <a:ext cx="611794" cy="697312"/>
                </a:xfrm>
                <a:prstGeom prst="rect">
                  <a:avLst/>
                </a:prstGeom>
                <a:blipFill rotWithShape="1">
                  <a:blip r:embed="rId1"/>
                </a:bli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8" name="矩形 17"/>
                <p:cNvSpPr/>
                <p:nvPr/>
              </p:nvSpPr>
              <p:spPr>
                <a:xfrm>
                  <a:off x="1659634" y="3925117"/>
                  <a:ext cx="5102139" cy="697312"/>
                </a:xfrm>
                <a:prstGeom prst="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tx1"/>
                      </a:solidFill>
                    </a:rPr>
                    <a:t>离散的整数集合</a:t>
                  </a:r>
                  <a14:m>
                    <m:oMath xmlns:m="http://schemas.openxmlformats.org/officeDocument/2006/math">
                      <m:r>
                        <a:rPr lang="en-US" altLang="zh-CN" sz="2000" b="1" i="1" dirty="0" smtClean="0">
                          <a:solidFill>
                            <a:schemeClr val="tx1"/>
                          </a:solidFill>
                          <a:latin typeface="Cambria Math" panose="02040503050406030204" pitchFamily="18" charset="0"/>
                        </a:rPr>
                        <m:t>{</m:t>
                      </m:r>
                      <m:r>
                        <a:rPr lang="en-US" altLang="zh-CN" sz="2000" b="1" i="1" dirty="0" smtClean="0">
                          <a:solidFill>
                            <a:schemeClr val="tx1"/>
                          </a:solidFill>
                          <a:latin typeface="Cambria Math" panose="02040503050406030204" pitchFamily="18" charset="0"/>
                        </a:rPr>
                        <m:t>𝟎</m:t>
                      </m:r>
                      <m:r>
                        <a:rPr lang="en-US" altLang="zh-CN" sz="2000" b="1" i="1" dirty="0" smtClean="0">
                          <a:solidFill>
                            <a:schemeClr val="tx1"/>
                          </a:solidFill>
                          <a:latin typeface="Cambria Math" panose="02040503050406030204" pitchFamily="18" charset="0"/>
                        </a:rPr>
                        <m:t>,</m:t>
                      </m:r>
                      <m:r>
                        <a:rPr lang="en-US" altLang="zh-CN" sz="2000" b="1" i="1" dirty="0" smtClean="0">
                          <a:solidFill>
                            <a:schemeClr val="tx1"/>
                          </a:solidFill>
                          <a:latin typeface="Cambria Math" panose="02040503050406030204" pitchFamily="18" charset="0"/>
                        </a:rPr>
                        <m:t>𝟏</m:t>
                      </m:r>
                      <m:r>
                        <a:rPr lang="en-US" altLang="zh-CN" sz="2000" b="1" i="1" dirty="0" smtClean="0">
                          <a:solidFill>
                            <a:schemeClr val="tx1"/>
                          </a:solidFill>
                          <a:latin typeface="Cambria Math" panose="02040503050406030204" pitchFamily="18" charset="0"/>
                        </a:rPr>
                        <m:t>,…,(</m:t>
                      </m:r>
                      <m:sSup>
                        <m:sSupPr>
                          <m:ctrlPr>
                            <a:rPr lang="en-US" altLang="zh-CN" sz="2000" b="1" i="1" dirty="0" smtClean="0">
                              <a:solidFill>
                                <a:schemeClr val="tx1"/>
                              </a:solidFill>
                              <a:latin typeface="Cambria Math" panose="02040503050406030204" pitchFamily="18" charset="0"/>
                            </a:rPr>
                          </m:ctrlPr>
                        </m:sSupPr>
                        <m:e>
                          <m:r>
                            <a:rPr lang="en-US" altLang="zh-CN" sz="2000" b="1" i="1" dirty="0" smtClean="0">
                              <a:solidFill>
                                <a:schemeClr val="tx1"/>
                              </a:solidFill>
                              <a:latin typeface="Cambria Math" panose="02040503050406030204" pitchFamily="18" charset="0"/>
                            </a:rPr>
                            <m:t>𝟐</m:t>
                          </m:r>
                        </m:e>
                        <m:sup>
                          <m:r>
                            <a:rPr lang="en-US" altLang="zh-CN" sz="2000" b="1" i="1" dirty="0" smtClean="0">
                              <a:solidFill>
                                <a:schemeClr val="tx1"/>
                              </a:solidFill>
                              <a:latin typeface="Cambria Math" panose="02040503050406030204" pitchFamily="18" charset="0"/>
                            </a:rPr>
                            <m:t>𝒌</m:t>
                          </m:r>
                        </m:sup>
                      </m:sSup>
                      <m:r>
                        <a:rPr lang="en-US" altLang="zh-CN" sz="2000" b="1" i="1" dirty="0" smtClean="0">
                          <a:solidFill>
                            <a:schemeClr val="tx1"/>
                          </a:solidFill>
                          <a:latin typeface="Cambria Math" panose="02040503050406030204" pitchFamily="18" charset="0"/>
                        </a:rPr>
                        <m:t>−</m:t>
                      </m:r>
                      <m:r>
                        <a:rPr lang="en-US" altLang="zh-CN" sz="2000" b="1" i="1" dirty="0" smtClean="0">
                          <a:solidFill>
                            <a:schemeClr val="tx1"/>
                          </a:solidFill>
                          <a:latin typeface="Cambria Math" panose="02040503050406030204" pitchFamily="18" charset="0"/>
                        </a:rPr>
                        <m:t>𝟏</m:t>
                      </m:r>
                      <m:r>
                        <a:rPr lang="en-US" altLang="zh-CN" sz="2000" b="1" i="1" dirty="0" smtClean="0">
                          <a:solidFill>
                            <a:schemeClr val="tx1"/>
                          </a:solidFill>
                          <a:latin typeface="Cambria Math" panose="02040503050406030204" pitchFamily="18" charset="0"/>
                        </a:rPr>
                        <m:t>)}</m:t>
                      </m:r>
                    </m:oMath>
                  </a14:m>
                  <a:endParaRPr lang="zh-CN" altLang="en-US" sz="2000" b="1" dirty="0">
                    <a:solidFill>
                      <a:schemeClr val="tx1"/>
                    </a:solidFill>
                  </a:endParaRPr>
                </a:p>
              </p:txBody>
            </p:sp>
          </mc:Choice>
          <mc:Fallback>
            <p:sp>
              <p:nvSpPr>
                <p:cNvPr id="18" name="矩形 17"/>
                <p:cNvSpPr>
                  <a:spLocks noRot="1" noChangeAspect="1" noMove="1" noResize="1" noEditPoints="1" noAdjustHandles="1" noChangeArrowheads="1" noChangeShapeType="1" noTextEdit="1"/>
                </p:cNvSpPr>
                <p:nvPr/>
              </p:nvSpPr>
              <p:spPr>
                <a:xfrm>
                  <a:off x="1659634" y="3925117"/>
                  <a:ext cx="5102139" cy="697312"/>
                </a:xfrm>
                <a:prstGeom prst="rect">
                  <a:avLst/>
                </a:prstGeom>
                <a:blipFill rotWithShape="1">
                  <a:blip r:embed="rId2"/>
                </a:bli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p:sp>
          <p:nvSpPr>
            <p:cNvPr id="22" name="矩形 21"/>
            <p:cNvSpPr/>
            <p:nvPr/>
          </p:nvSpPr>
          <p:spPr>
            <a:xfrm>
              <a:off x="6761773" y="3925117"/>
              <a:ext cx="5102139" cy="697312"/>
            </a:xfrm>
            <a:prstGeom prst="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tx1"/>
                  </a:solidFill>
                </a:rPr>
                <a:t>可能的退避时间</a:t>
              </a:r>
              <a:endParaRPr lang="zh-CN" altLang="en-US" sz="2000" b="1" dirty="0">
                <a:solidFill>
                  <a:schemeClr val="tx1"/>
                </a:solidFill>
              </a:endParaRPr>
            </a:p>
          </p:txBody>
        </p:sp>
        <p:sp>
          <p:nvSpPr>
            <p:cNvPr id="24" name="矩形 23"/>
            <p:cNvSpPr/>
            <p:nvPr/>
          </p:nvSpPr>
          <p:spPr>
            <a:xfrm>
              <a:off x="328087" y="4626811"/>
              <a:ext cx="719755" cy="45830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dirty="0">
                <a:solidFill>
                  <a:schemeClr val="tx1"/>
                </a:solidFill>
              </a:endParaRPr>
            </a:p>
          </p:txBody>
        </p:sp>
        <p:sp>
          <p:nvSpPr>
            <p:cNvPr id="25" name="矩形 24"/>
            <p:cNvSpPr/>
            <p:nvPr/>
          </p:nvSpPr>
          <p:spPr>
            <a:xfrm>
              <a:off x="1047842" y="4626811"/>
              <a:ext cx="608503" cy="45830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dirty="0">
                <a:solidFill>
                  <a:schemeClr val="tx1"/>
                </a:solidFill>
              </a:endParaRPr>
            </a:p>
          </p:txBody>
        </p:sp>
        <p:sp>
          <p:nvSpPr>
            <p:cNvPr id="26" name="矩形 25"/>
            <p:cNvSpPr/>
            <p:nvPr/>
          </p:nvSpPr>
          <p:spPr>
            <a:xfrm>
              <a:off x="1656345" y="4626811"/>
              <a:ext cx="5108717" cy="45830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dirty="0">
                <a:solidFill>
                  <a:schemeClr val="tx1"/>
                </a:solidFill>
              </a:endParaRPr>
            </a:p>
          </p:txBody>
        </p:sp>
        <p:sp>
          <p:nvSpPr>
            <p:cNvPr id="27" name="矩形 26"/>
            <p:cNvSpPr/>
            <p:nvPr/>
          </p:nvSpPr>
          <p:spPr>
            <a:xfrm>
              <a:off x="6761839" y="4626811"/>
              <a:ext cx="5102071" cy="45830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000" b="1" dirty="0">
                <a:solidFill>
                  <a:schemeClr val="tx1"/>
                </a:solidFill>
              </a:endParaRPr>
            </a:p>
          </p:txBody>
        </p:sp>
        <p:sp>
          <p:nvSpPr>
            <p:cNvPr id="28" name="矩形 27"/>
            <p:cNvSpPr/>
            <p:nvPr/>
          </p:nvSpPr>
          <p:spPr>
            <a:xfrm>
              <a:off x="328087" y="5085113"/>
              <a:ext cx="719755" cy="45830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dirty="0">
                <a:solidFill>
                  <a:schemeClr val="tx1"/>
                </a:solidFill>
              </a:endParaRPr>
            </a:p>
          </p:txBody>
        </p:sp>
        <p:sp>
          <p:nvSpPr>
            <p:cNvPr id="29" name="矩形 28"/>
            <p:cNvSpPr/>
            <p:nvPr/>
          </p:nvSpPr>
          <p:spPr>
            <a:xfrm>
              <a:off x="1047842" y="5085113"/>
              <a:ext cx="608503" cy="45830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dirty="0">
                <a:solidFill>
                  <a:schemeClr val="tx1"/>
                </a:solidFill>
              </a:endParaRPr>
            </a:p>
          </p:txBody>
        </p:sp>
        <p:sp>
          <p:nvSpPr>
            <p:cNvPr id="30" name="矩形 29"/>
            <p:cNvSpPr/>
            <p:nvPr/>
          </p:nvSpPr>
          <p:spPr>
            <a:xfrm>
              <a:off x="1656345" y="5085113"/>
              <a:ext cx="5108717" cy="45830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dirty="0">
                <a:solidFill>
                  <a:schemeClr val="tx1"/>
                </a:solidFill>
              </a:endParaRPr>
            </a:p>
          </p:txBody>
        </p:sp>
        <p:sp>
          <p:nvSpPr>
            <p:cNvPr id="31" name="矩形 30"/>
            <p:cNvSpPr/>
            <p:nvPr/>
          </p:nvSpPr>
          <p:spPr>
            <a:xfrm>
              <a:off x="6761839" y="5085113"/>
              <a:ext cx="5102071" cy="45830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000" b="1" dirty="0">
                <a:solidFill>
                  <a:schemeClr val="tx1"/>
                </a:solidFill>
              </a:endParaRPr>
            </a:p>
          </p:txBody>
        </p:sp>
        <p:sp>
          <p:nvSpPr>
            <p:cNvPr id="32" name="矩形 31"/>
            <p:cNvSpPr/>
            <p:nvPr/>
          </p:nvSpPr>
          <p:spPr>
            <a:xfrm>
              <a:off x="328087" y="5543415"/>
              <a:ext cx="719755" cy="45830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dirty="0">
                <a:solidFill>
                  <a:schemeClr val="tx1"/>
                </a:solidFill>
              </a:endParaRPr>
            </a:p>
          </p:txBody>
        </p:sp>
        <p:sp>
          <p:nvSpPr>
            <p:cNvPr id="33" name="矩形 32"/>
            <p:cNvSpPr/>
            <p:nvPr/>
          </p:nvSpPr>
          <p:spPr>
            <a:xfrm>
              <a:off x="1047842" y="5543415"/>
              <a:ext cx="608503" cy="45830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dirty="0">
                <a:solidFill>
                  <a:schemeClr val="tx1"/>
                </a:solidFill>
              </a:endParaRPr>
            </a:p>
          </p:txBody>
        </p:sp>
        <p:sp>
          <p:nvSpPr>
            <p:cNvPr id="34" name="矩形 33"/>
            <p:cNvSpPr/>
            <p:nvPr/>
          </p:nvSpPr>
          <p:spPr>
            <a:xfrm>
              <a:off x="1656345" y="5543415"/>
              <a:ext cx="5108717" cy="45830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dirty="0">
                <a:solidFill>
                  <a:schemeClr val="tx1"/>
                </a:solidFill>
              </a:endParaRPr>
            </a:p>
          </p:txBody>
        </p:sp>
        <p:sp>
          <p:nvSpPr>
            <p:cNvPr id="35" name="矩形 34"/>
            <p:cNvSpPr/>
            <p:nvPr/>
          </p:nvSpPr>
          <p:spPr>
            <a:xfrm>
              <a:off x="6761839" y="5543415"/>
              <a:ext cx="5102071" cy="45830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000" b="1" dirty="0">
                <a:solidFill>
                  <a:schemeClr val="tx1"/>
                </a:solidFill>
              </a:endParaRPr>
            </a:p>
          </p:txBody>
        </p:sp>
      </p:grpSp>
      <mc:AlternateContent xmlns:mc="http://schemas.openxmlformats.org/markup-compatibility/2006">
        <mc:Choice xmlns:a14="http://schemas.microsoft.com/office/drawing/2010/main" Requires="a14">
          <p:sp>
            <p:nvSpPr>
              <p:cNvPr id="37" name="矩形 36"/>
              <p:cNvSpPr/>
              <p:nvPr/>
            </p:nvSpPr>
            <p:spPr>
              <a:xfrm>
                <a:off x="328087" y="4626811"/>
                <a:ext cx="719755" cy="4583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sz="2000" b="1" i="1" dirty="0" smtClean="0">
                          <a:solidFill>
                            <a:schemeClr val="tx1"/>
                          </a:solidFill>
                          <a:latin typeface="Cambria Math" panose="02040503050406030204" pitchFamily="18" charset="0"/>
                        </a:rPr>
                        <m:t>𝟏</m:t>
                      </m:r>
                    </m:oMath>
                  </m:oMathPara>
                </a14:m>
                <a:endParaRPr lang="zh-CN" altLang="en-US" sz="2000" b="1" dirty="0">
                  <a:solidFill>
                    <a:schemeClr val="tx1"/>
                  </a:solidFill>
                </a:endParaRPr>
              </a:p>
            </p:txBody>
          </p:sp>
        </mc:Choice>
        <mc:Fallback>
          <p:sp>
            <p:nvSpPr>
              <p:cNvPr id="37" name="矩形 36"/>
              <p:cNvSpPr>
                <a:spLocks noRot="1" noChangeAspect="1" noMove="1" noResize="1" noEditPoints="1" noAdjustHandles="1" noChangeArrowheads="1" noChangeShapeType="1" noTextEdit="1"/>
              </p:cNvSpPr>
              <p:nvPr/>
            </p:nvSpPr>
            <p:spPr>
              <a:xfrm>
                <a:off x="328087" y="4626811"/>
                <a:ext cx="719755" cy="458302"/>
              </a:xfrm>
              <a:prstGeom prst="rect">
                <a:avLst/>
              </a:prstGeom>
              <a:blipFill rotWithShape="1">
                <a:blip r:embed="rId3"/>
                <a:stretch>
                  <a:fillRect l="-59" t="-44" r="13" b="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8" name="矩形 37"/>
              <p:cNvSpPr/>
              <p:nvPr/>
            </p:nvSpPr>
            <p:spPr>
              <a:xfrm>
                <a:off x="1047842" y="4626811"/>
                <a:ext cx="608503" cy="4583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sz="2000" b="1" i="1" dirty="0" smtClean="0">
                          <a:solidFill>
                            <a:schemeClr val="tx1"/>
                          </a:solidFill>
                          <a:latin typeface="Cambria Math" panose="02040503050406030204" pitchFamily="18" charset="0"/>
                        </a:rPr>
                        <m:t>𝟏</m:t>
                      </m:r>
                    </m:oMath>
                  </m:oMathPara>
                </a14:m>
                <a:endParaRPr lang="zh-CN" altLang="en-US" sz="2000" b="1" dirty="0">
                  <a:solidFill>
                    <a:schemeClr val="tx1"/>
                  </a:solidFill>
                </a:endParaRPr>
              </a:p>
            </p:txBody>
          </p:sp>
        </mc:Choice>
        <mc:Fallback>
          <p:sp>
            <p:nvSpPr>
              <p:cNvPr id="38" name="矩形 37"/>
              <p:cNvSpPr>
                <a:spLocks noRot="1" noChangeAspect="1" noMove="1" noResize="1" noEditPoints="1" noAdjustHandles="1" noChangeArrowheads="1" noChangeShapeType="1" noTextEdit="1"/>
              </p:cNvSpPr>
              <p:nvPr/>
            </p:nvSpPr>
            <p:spPr>
              <a:xfrm>
                <a:off x="1047842" y="4626811"/>
                <a:ext cx="608503" cy="458302"/>
              </a:xfrm>
              <a:prstGeom prst="rect">
                <a:avLst/>
              </a:prstGeom>
              <a:blipFill rotWithShape="1">
                <a:blip r:embed="rId4"/>
                <a:stretch>
                  <a:fillRect l="-15" t="-44" r="44" b="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9" name="矩形 38"/>
              <p:cNvSpPr/>
              <p:nvPr/>
            </p:nvSpPr>
            <p:spPr>
              <a:xfrm>
                <a:off x="1656346" y="4626811"/>
                <a:ext cx="1040806" cy="4583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left"/>
                    </m:oMathParaPr>
                    <m:oMath xmlns:m="http://schemas.openxmlformats.org/officeDocument/2006/math">
                      <m:r>
                        <a:rPr lang="en-US" altLang="zh-CN" sz="2000" b="1" i="1" dirty="0">
                          <a:solidFill>
                            <a:schemeClr val="tx1"/>
                          </a:solidFill>
                          <a:latin typeface="Cambria Math" panose="02040503050406030204" pitchFamily="18" charset="0"/>
                        </a:rPr>
                        <m:t>{</m:t>
                      </m:r>
                      <m:r>
                        <a:rPr lang="en-US" altLang="zh-CN" sz="2000" b="1" i="1" dirty="0">
                          <a:solidFill>
                            <a:schemeClr val="tx1"/>
                          </a:solidFill>
                          <a:latin typeface="Cambria Math" panose="02040503050406030204" pitchFamily="18" charset="0"/>
                        </a:rPr>
                        <m:t>𝟎</m:t>
                      </m:r>
                      <m:r>
                        <a:rPr lang="zh-CN" altLang="en-US" sz="2000" b="1" i="1" dirty="0">
                          <a:solidFill>
                            <a:schemeClr val="tx1"/>
                          </a:solidFill>
                          <a:latin typeface="Cambria Math" panose="02040503050406030204" pitchFamily="18" charset="0"/>
                          <a:ea typeface="Cambria Math" panose="02040503050406030204" pitchFamily="18" charset="0"/>
                        </a:rPr>
                        <m:t>，</m:t>
                      </m:r>
                      <m:r>
                        <a:rPr lang="en-US" altLang="zh-CN" sz="2000" b="1" i="1" dirty="0">
                          <a:solidFill>
                            <a:schemeClr val="tx1"/>
                          </a:solidFill>
                          <a:latin typeface="Cambria Math" panose="02040503050406030204" pitchFamily="18" charset="0"/>
                        </a:rPr>
                        <m:t>𝟏</m:t>
                      </m:r>
                      <m:r>
                        <a:rPr lang="en-US" altLang="zh-CN" sz="2000" b="1" i="1" dirty="0">
                          <a:solidFill>
                            <a:schemeClr val="tx1"/>
                          </a:solidFill>
                          <a:latin typeface="Cambria Math" panose="02040503050406030204" pitchFamily="18" charset="0"/>
                        </a:rPr>
                        <m:t>}</m:t>
                      </m:r>
                    </m:oMath>
                  </m:oMathPara>
                </a14:m>
                <a:endParaRPr lang="zh-CN" altLang="en-US" sz="2000" b="1" dirty="0">
                  <a:solidFill>
                    <a:schemeClr val="tx1"/>
                  </a:solidFill>
                </a:endParaRPr>
              </a:p>
            </p:txBody>
          </p:sp>
        </mc:Choice>
        <mc:Fallback>
          <p:sp>
            <p:nvSpPr>
              <p:cNvPr id="39" name="矩形 38"/>
              <p:cNvSpPr>
                <a:spLocks noRot="1" noChangeAspect="1" noMove="1" noResize="1" noEditPoints="1" noAdjustHandles="1" noChangeArrowheads="1" noChangeShapeType="1" noTextEdit="1"/>
              </p:cNvSpPr>
              <p:nvPr/>
            </p:nvSpPr>
            <p:spPr>
              <a:xfrm>
                <a:off x="1656346" y="4626811"/>
                <a:ext cx="1040806" cy="458302"/>
              </a:xfrm>
              <a:prstGeom prst="rect">
                <a:avLst/>
              </a:prstGeom>
              <a:blipFill rotWithShape="1">
                <a:blip r:embed="rId5"/>
                <a:stretch>
                  <a:fillRect l="-26" t="-44" r="29" b="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0" name="矩形 39"/>
              <p:cNvSpPr/>
              <p:nvPr/>
            </p:nvSpPr>
            <p:spPr>
              <a:xfrm>
                <a:off x="6761840" y="4626811"/>
                <a:ext cx="1965802" cy="4583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14:m>
                  <m:oMathPara xmlns:m="http://schemas.openxmlformats.org/officeDocument/2006/math">
                    <m:oMathParaPr>
                      <m:jc m:val="left"/>
                    </m:oMathParaPr>
                    <m:oMath xmlns:m="http://schemas.openxmlformats.org/officeDocument/2006/math">
                      <m:r>
                        <a:rPr lang="en-US" altLang="zh-CN" sz="2000" b="1" i="1" dirty="0" smtClean="0">
                          <a:solidFill>
                            <a:schemeClr val="tx1"/>
                          </a:solidFill>
                          <a:latin typeface="Cambria Math" panose="02040503050406030204" pitchFamily="18" charset="0"/>
                        </a:rPr>
                        <m:t>𝟎</m:t>
                      </m:r>
                      <m:r>
                        <a:rPr lang="en-US" altLang="zh-CN" sz="2000" b="1" i="1" dirty="0" smtClean="0">
                          <a:solidFill>
                            <a:schemeClr val="tx1"/>
                          </a:solidFill>
                          <a:latin typeface="Cambria Math" panose="02040503050406030204" pitchFamily="18" charset="0"/>
                          <a:ea typeface="Cambria Math" panose="02040503050406030204" pitchFamily="18" charset="0"/>
                        </a:rPr>
                        <m:t>×</m:t>
                      </m:r>
                      <m:r>
                        <a:rPr lang="en-US" altLang="zh-CN" sz="2000" b="1" i="1" dirty="0" smtClean="0">
                          <a:solidFill>
                            <a:schemeClr val="tx1"/>
                          </a:solidFill>
                          <a:latin typeface="Cambria Math" panose="02040503050406030204" pitchFamily="18" charset="0"/>
                          <a:ea typeface="Cambria Math" panose="02040503050406030204" pitchFamily="18" charset="0"/>
                        </a:rPr>
                        <m:t>𝟐</m:t>
                      </m:r>
                      <m:r>
                        <a:rPr lang="zh-CN" altLang="en-US" sz="2000" b="1" i="1" dirty="0" smtClean="0">
                          <a:solidFill>
                            <a:schemeClr val="tx1"/>
                          </a:solidFill>
                          <a:latin typeface="Cambria Math" panose="02040503050406030204" pitchFamily="18" charset="0"/>
                          <a:ea typeface="Cambria Math" panose="02040503050406030204" pitchFamily="18" charset="0"/>
                        </a:rPr>
                        <m:t>𝝉</m:t>
                      </m:r>
                      <m:r>
                        <a:rPr lang="zh-CN" altLang="en-US" sz="2000" b="1" i="1" dirty="0">
                          <a:solidFill>
                            <a:schemeClr val="tx1"/>
                          </a:solidFill>
                          <a:latin typeface="Cambria Math" panose="02040503050406030204" pitchFamily="18" charset="0"/>
                          <a:ea typeface="Cambria Math" panose="02040503050406030204" pitchFamily="18" charset="0"/>
                        </a:rPr>
                        <m:t>，</m:t>
                      </m:r>
                      <m:r>
                        <a:rPr lang="en-US" altLang="zh-CN" sz="2000" b="1" i="1" dirty="0" smtClean="0">
                          <a:solidFill>
                            <a:schemeClr val="tx1"/>
                          </a:solidFill>
                          <a:latin typeface="Cambria Math" panose="02040503050406030204" pitchFamily="18" charset="0"/>
                        </a:rPr>
                        <m:t>𝟏</m:t>
                      </m:r>
                      <m:r>
                        <a:rPr lang="en-US" altLang="zh-CN" sz="2000" b="1" i="1" dirty="0">
                          <a:solidFill>
                            <a:schemeClr val="tx1"/>
                          </a:solidFill>
                          <a:latin typeface="Cambria Math" panose="02040503050406030204" pitchFamily="18" charset="0"/>
                          <a:ea typeface="Cambria Math" panose="02040503050406030204" pitchFamily="18" charset="0"/>
                        </a:rPr>
                        <m:t>×</m:t>
                      </m:r>
                      <m:r>
                        <a:rPr lang="en-US" altLang="zh-CN" sz="2000" b="1" i="1" dirty="0">
                          <a:solidFill>
                            <a:schemeClr val="tx1"/>
                          </a:solidFill>
                          <a:latin typeface="Cambria Math" panose="02040503050406030204" pitchFamily="18" charset="0"/>
                          <a:ea typeface="Cambria Math" panose="02040503050406030204" pitchFamily="18" charset="0"/>
                        </a:rPr>
                        <m:t>𝟐</m:t>
                      </m:r>
                      <m:r>
                        <a:rPr lang="zh-CN" altLang="en-US" sz="2000" b="1" i="1" dirty="0">
                          <a:solidFill>
                            <a:schemeClr val="tx1"/>
                          </a:solidFill>
                          <a:latin typeface="Cambria Math" panose="02040503050406030204" pitchFamily="18" charset="0"/>
                          <a:ea typeface="Cambria Math" panose="02040503050406030204" pitchFamily="18" charset="0"/>
                        </a:rPr>
                        <m:t>𝝉</m:t>
                      </m:r>
                    </m:oMath>
                  </m:oMathPara>
                </a14:m>
                <a:endParaRPr lang="zh-CN" altLang="en-US" sz="2000" b="1" dirty="0">
                  <a:solidFill>
                    <a:schemeClr val="tx1"/>
                  </a:solidFill>
                </a:endParaRPr>
              </a:p>
            </p:txBody>
          </p:sp>
        </mc:Choice>
        <mc:Fallback>
          <p:sp>
            <p:nvSpPr>
              <p:cNvPr id="40" name="矩形 39"/>
              <p:cNvSpPr>
                <a:spLocks noRot="1" noChangeAspect="1" noMove="1" noResize="1" noEditPoints="1" noAdjustHandles="1" noChangeArrowheads="1" noChangeShapeType="1" noTextEdit="1"/>
              </p:cNvSpPr>
              <p:nvPr/>
            </p:nvSpPr>
            <p:spPr>
              <a:xfrm>
                <a:off x="6761840" y="4626811"/>
                <a:ext cx="1965802" cy="458302"/>
              </a:xfrm>
              <a:prstGeom prst="rect">
                <a:avLst/>
              </a:prstGeom>
              <a:blipFill rotWithShape="1">
                <a:blip r:embed="rId6"/>
                <a:stretch>
                  <a:fillRect l="-18" t="-44" r="10" b="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1" name="矩形 40"/>
              <p:cNvSpPr/>
              <p:nvPr/>
            </p:nvSpPr>
            <p:spPr>
              <a:xfrm>
                <a:off x="328087" y="5085113"/>
                <a:ext cx="719755" cy="4583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sz="2000" b="1" i="1" dirty="0" smtClean="0">
                          <a:solidFill>
                            <a:schemeClr val="tx1"/>
                          </a:solidFill>
                          <a:latin typeface="Cambria Math" panose="02040503050406030204" pitchFamily="18" charset="0"/>
                        </a:rPr>
                        <m:t>𝟐</m:t>
                      </m:r>
                    </m:oMath>
                  </m:oMathPara>
                </a14:m>
                <a:endParaRPr lang="zh-CN" altLang="en-US" sz="2000" b="1" dirty="0">
                  <a:solidFill>
                    <a:schemeClr val="tx1"/>
                  </a:solidFill>
                </a:endParaRPr>
              </a:p>
            </p:txBody>
          </p:sp>
        </mc:Choice>
        <mc:Fallback>
          <p:sp>
            <p:nvSpPr>
              <p:cNvPr id="41" name="矩形 40"/>
              <p:cNvSpPr>
                <a:spLocks noRot="1" noChangeAspect="1" noMove="1" noResize="1" noEditPoints="1" noAdjustHandles="1" noChangeArrowheads="1" noChangeShapeType="1" noTextEdit="1"/>
              </p:cNvSpPr>
              <p:nvPr/>
            </p:nvSpPr>
            <p:spPr>
              <a:xfrm>
                <a:off x="328087" y="5085113"/>
                <a:ext cx="719755" cy="458302"/>
              </a:xfrm>
              <a:prstGeom prst="rect">
                <a:avLst/>
              </a:prstGeom>
              <a:blipFill rotWithShape="1">
                <a:blip r:embed="rId7"/>
                <a:stretch>
                  <a:fillRect l="-59" t="-7" r="13" b="109"/>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2" name="矩形 41"/>
              <p:cNvSpPr/>
              <p:nvPr/>
            </p:nvSpPr>
            <p:spPr>
              <a:xfrm>
                <a:off x="1047842" y="5085113"/>
                <a:ext cx="608503" cy="4583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sz="2000" b="1" i="1" dirty="0" smtClean="0">
                          <a:solidFill>
                            <a:schemeClr val="tx1"/>
                          </a:solidFill>
                          <a:latin typeface="Cambria Math" panose="02040503050406030204" pitchFamily="18" charset="0"/>
                        </a:rPr>
                        <m:t>𝟐</m:t>
                      </m:r>
                    </m:oMath>
                  </m:oMathPara>
                </a14:m>
                <a:endParaRPr lang="zh-CN" altLang="en-US" sz="2000" b="1" dirty="0">
                  <a:solidFill>
                    <a:schemeClr val="tx1"/>
                  </a:solidFill>
                </a:endParaRPr>
              </a:p>
            </p:txBody>
          </p:sp>
        </mc:Choice>
        <mc:Fallback>
          <p:sp>
            <p:nvSpPr>
              <p:cNvPr id="42" name="矩形 41"/>
              <p:cNvSpPr>
                <a:spLocks noRot="1" noChangeAspect="1" noMove="1" noResize="1" noEditPoints="1" noAdjustHandles="1" noChangeArrowheads="1" noChangeShapeType="1" noTextEdit="1"/>
              </p:cNvSpPr>
              <p:nvPr/>
            </p:nvSpPr>
            <p:spPr>
              <a:xfrm>
                <a:off x="1047842" y="5085113"/>
                <a:ext cx="608503" cy="458302"/>
              </a:xfrm>
              <a:prstGeom prst="rect">
                <a:avLst/>
              </a:prstGeom>
              <a:blipFill rotWithShape="1">
                <a:blip r:embed="rId8"/>
                <a:stretch>
                  <a:fillRect l="-15" t="-7" r="44" b="109"/>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3" name="矩形 42"/>
              <p:cNvSpPr/>
              <p:nvPr/>
            </p:nvSpPr>
            <p:spPr>
              <a:xfrm>
                <a:off x="1656345" y="5085113"/>
                <a:ext cx="1869687" cy="4583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left"/>
                    </m:oMathParaPr>
                    <m:oMath xmlns:m="http://schemas.openxmlformats.org/officeDocument/2006/math">
                      <m:r>
                        <a:rPr lang="en-US" altLang="zh-CN" sz="2000" b="1" i="1" dirty="0" smtClean="0">
                          <a:solidFill>
                            <a:schemeClr val="tx1"/>
                          </a:solidFill>
                          <a:latin typeface="Cambria Math" panose="02040503050406030204" pitchFamily="18" charset="0"/>
                        </a:rPr>
                        <m:t>{</m:t>
                      </m:r>
                      <m:r>
                        <a:rPr lang="en-US" altLang="zh-CN" sz="2000" b="1" i="1" dirty="0" smtClean="0">
                          <a:solidFill>
                            <a:schemeClr val="tx1"/>
                          </a:solidFill>
                          <a:latin typeface="Cambria Math" panose="02040503050406030204" pitchFamily="18" charset="0"/>
                        </a:rPr>
                        <m:t>𝟎</m:t>
                      </m:r>
                      <m:r>
                        <a:rPr lang="zh-CN" altLang="en-US" sz="2000" b="1" i="1" dirty="0">
                          <a:solidFill>
                            <a:schemeClr val="tx1"/>
                          </a:solidFill>
                          <a:latin typeface="Cambria Math" panose="02040503050406030204" pitchFamily="18" charset="0"/>
                          <a:ea typeface="Cambria Math" panose="02040503050406030204" pitchFamily="18" charset="0"/>
                        </a:rPr>
                        <m:t>，</m:t>
                      </m:r>
                      <m:r>
                        <a:rPr lang="en-US" altLang="zh-CN" sz="2000" b="1" i="1" dirty="0">
                          <a:solidFill>
                            <a:schemeClr val="tx1"/>
                          </a:solidFill>
                          <a:latin typeface="Cambria Math" panose="02040503050406030204" pitchFamily="18" charset="0"/>
                        </a:rPr>
                        <m:t>𝟏</m:t>
                      </m:r>
                      <m:r>
                        <a:rPr lang="zh-CN" altLang="en-US" sz="2000" b="1" i="1" dirty="0">
                          <a:solidFill>
                            <a:schemeClr val="tx1"/>
                          </a:solidFill>
                          <a:latin typeface="Cambria Math" panose="02040503050406030204" pitchFamily="18" charset="0"/>
                          <a:ea typeface="Cambria Math" panose="02040503050406030204" pitchFamily="18" charset="0"/>
                        </a:rPr>
                        <m:t>，</m:t>
                      </m:r>
                      <m:r>
                        <a:rPr lang="en-US" altLang="zh-CN" sz="2000" b="1" i="1" dirty="0" smtClean="0">
                          <a:solidFill>
                            <a:schemeClr val="tx1"/>
                          </a:solidFill>
                          <a:latin typeface="Cambria Math" panose="02040503050406030204" pitchFamily="18" charset="0"/>
                        </a:rPr>
                        <m:t>𝟐</m:t>
                      </m:r>
                      <m:r>
                        <a:rPr lang="zh-CN" altLang="en-US" sz="2000" b="1" i="1" dirty="0">
                          <a:solidFill>
                            <a:schemeClr val="tx1"/>
                          </a:solidFill>
                          <a:latin typeface="Cambria Math" panose="02040503050406030204" pitchFamily="18" charset="0"/>
                          <a:ea typeface="Cambria Math" panose="02040503050406030204" pitchFamily="18" charset="0"/>
                        </a:rPr>
                        <m:t>，</m:t>
                      </m:r>
                      <m:r>
                        <a:rPr lang="en-US" altLang="zh-CN" sz="2000" b="1" i="1" dirty="0" smtClean="0">
                          <a:solidFill>
                            <a:schemeClr val="tx1"/>
                          </a:solidFill>
                          <a:latin typeface="Cambria Math" panose="02040503050406030204" pitchFamily="18" charset="0"/>
                          <a:ea typeface="Cambria Math" panose="02040503050406030204" pitchFamily="18" charset="0"/>
                        </a:rPr>
                        <m:t>𝟑</m:t>
                      </m:r>
                      <m:r>
                        <a:rPr lang="en-US" altLang="zh-CN" sz="2000" b="1" i="1" dirty="0">
                          <a:solidFill>
                            <a:schemeClr val="tx1"/>
                          </a:solidFill>
                          <a:latin typeface="Cambria Math" panose="02040503050406030204" pitchFamily="18" charset="0"/>
                        </a:rPr>
                        <m:t>}</m:t>
                      </m:r>
                    </m:oMath>
                  </m:oMathPara>
                </a14:m>
                <a:endParaRPr lang="zh-CN" altLang="en-US" sz="2000" b="1" dirty="0">
                  <a:solidFill>
                    <a:schemeClr val="tx1"/>
                  </a:solidFill>
                </a:endParaRPr>
              </a:p>
            </p:txBody>
          </p:sp>
        </mc:Choice>
        <mc:Fallback>
          <p:sp>
            <p:nvSpPr>
              <p:cNvPr id="43" name="矩形 42"/>
              <p:cNvSpPr>
                <a:spLocks noRot="1" noChangeAspect="1" noMove="1" noResize="1" noEditPoints="1" noAdjustHandles="1" noChangeArrowheads="1" noChangeShapeType="1" noTextEdit="1"/>
              </p:cNvSpPr>
              <p:nvPr/>
            </p:nvSpPr>
            <p:spPr>
              <a:xfrm>
                <a:off x="1656345" y="5085113"/>
                <a:ext cx="1869687" cy="458302"/>
              </a:xfrm>
              <a:prstGeom prst="rect">
                <a:avLst/>
              </a:prstGeom>
              <a:blipFill rotWithShape="1">
                <a:blip r:embed="rId9"/>
                <a:stretch>
                  <a:fillRect l="-14" t="-7" r="27" b="109"/>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4" name="矩形 43"/>
              <p:cNvSpPr/>
              <p:nvPr/>
            </p:nvSpPr>
            <p:spPr>
              <a:xfrm>
                <a:off x="6761839" y="5085113"/>
                <a:ext cx="3934667" cy="4583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14:m>
                  <m:oMathPara xmlns:m="http://schemas.openxmlformats.org/officeDocument/2006/math">
                    <m:oMathParaPr>
                      <m:jc m:val="left"/>
                    </m:oMathParaPr>
                    <m:oMath xmlns:m="http://schemas.openxmlformats.org/officeDocument/2006/math">
                      <m:r>
                        <a:rPr lang="en-US" altLang="zh-CN" sz="2000" b="1" i="1" dirty="0" smtClean="0">
                          <a:solidFill>
                            <a:schemeClr val="tx1"/>
                          </a:solidFill>
                          <a:latin typeface="Cambria Math" panose="02040503050406030204" pitchFamily="18" charset="0"/>
                        </a:rPr>
                        <m:t>𝟎</m:t>
                      </m:r>
                      <m:r>
                        <a:rPr lang="en-US" altLang="zh-CN" sz="2000" b="1" i="1" dirty="0" smtClean="0">
                          <a:solidFill>
                            <a:schemeClr val="tx1"/>
                          </a:solidFill>
                          <a:latin typeface="Cambria Math" panose="02040503050406030204" pitchFamily="18" charset="0"/>
                          <a:ea typeface="Cambria Math" panose="02040503050406030204" pitchFamily="18" charset="0"/>
                        </a:rPr>
                        <m:t>×</m:t>
                      </m:r>
                      <m:r>
                        <a:rPr lang="en-US" altLang="zh-CN" sz="2000" b="1" i="1" dirty="0" smtClean="0">
                          <a:solidFill>
                            <a:schemeClr val="tx1"/>
                          </a:solidFill>
                          <a:latin typeface="Cambria Math" panose="02040503050406030204" pitchFamily="18" charset="0"/>
                          <a:ea typeface="Cambria Math" panose="02040503050406030204" pitchFamily="18" charset="0"/>
                        </a:rPr>
                        <m:t>𝟐</m:t>
                      </m:r>
                      <m:r>
                        <a:rPr lang="zh-CN" altLang="en-US" sz="2000" b="1" i="1" dirty="0" smtClean="0">
                          <a:solidFill>
                            <a:schemeClr val="tx1"/>
                          </a:solidFill>
                          <a:latin typeface="Cambria Math" panose="02040503050406030204" pitchFamily="18" charset="0"/>
                          <a:ea typeface="Cambria Math" panose="02040503050406030204" pitchFamily="18" charset="0"/>
                        </a:rPr>
                        <m:t>𝝉</m:t>
                      </m:r>
                      <m:r>
                        <a:rPr lang="zh-CN" altLang="en-US" sz="2000" b="1" i="1" dirty="0">
                          <a:solidFill>
                            <a:schemeClr val="tx1"/>
                          </a:solidFill>
                          <a:latin typeface="Cambria Math" panose="02040503050406030204" pitchFamily="18" charset="0"/>
                          <a:ea typeface="Cambria Math" panose="02040503050406030204" pitchFamily="18" charset="0"/>
                        </a:rPr>
                        <m:t>，</m:t>
                      </m:r>
                      <m:r>
                        <a:rPr lang="en-US" altLang="zh-CN" sz="2000" b="1" i="1" dirty="0" smtClean="0">
                          <a:solidFill>
                            <a:schemeClr val="tx1"/>
                          </a:solidFill>
                          <a:latin typeface="Cambria Math" panose="02040503050406030204" pitchFamily="18" charset="0"/>
                        </a:rPr>
                        <m:t>𝟏</m:t>
                      </m:r>
                      <m:r>
                        <a:rPr lang="en-US" altLang="zh-CN" sz="2000" b="1" i="1" dirty="0">
                          <a:solidFill>
                            <a:schemeClr val="tx1"/>
                          </a:solidFill>
                          <a:latin typeface="Cambria Math" panose="02040503050406030204" pitchFamily="18" charset="0"/>
                          <a:ea typeface="Cambria Math" panose="02040503050406030204" pitchFamily="18" charset="0"/>
                        </a:rPr>
                        <m:t>×</m:t>
                      </m:r>
                      <m:r>
                        <a:rPr lang="en-US" altLang="zh-CN" sz="2000" b="1" i="1" dirty="0">
                          <a:solidFill>
                            <a:schemeClr val="tx1"/>
                          </a:solidFill>
                          <a:latin typeface="Cambria Math" panose="02040503050406030204" pitchFamily="18" charset="0"/>
                          <a:ea typeface="Cambria Math" panose="02040503050406030204" pitchFamily="18" charset="0"/>
                        </a:rPr>
                        <m:t>𝟐</m:t>
                      </m:r>
                      <m:r>
                        <a:rPr lang="zh-CN" altLang="en-US" sz="2000" b="1" i="1" dirty="0">
                          <a:solidFill>
                            <a:schemeClr val="tx1"/>
                          </a:solidFill>
                          <a:latin typeface="Cambria Math" panose="02040503050406030204" pitchFamily="18" charset="0"/>
                          <a:ea typeface="Cambria Math" panose="02040503050406030204" pitchFamily="18" charset="0"/>
                        </a:rPr>
                        <m:t>𝝉</m:t>
                      </m:r>
                      <m:r>
                        <a:rPr lang="zh-CN" altLang="en-US" sz="2000" b="1" i="1" dirty="0">
                          <a:solidFill>
                            <a:schemeClr val="tx1"/>
                          </a:solidFill>
                          <a:latin typeface="Cambria Math" panose="02040503050406030204" pitchFamily="18" charset="0"/>
                          <a:ea typeface="Cambria Math" panose="02040503050406030204" pitchFamily="18" charset="0"/>
                        </a:rPr>
                        <m:t>，</m:t>
                      </m:r>
                      <m:r>
                        <a:rPr lang="en-US" altLang="zh-CN" sz="2000" b="1" i="1" dirty="0" smtClean="0">
                          <a:solidFill>
                            <a:schemeClr val="tx1"/>
                          </a:solidFill>
                          <a:latin typeface="Cambria Math" panose="02040503050406030204" pitchFamily="18" charset="0"/>
                        </a:rPr>
                        <m:t>𝟐</m:t>
                      </m:r>
                      <m:r>
                        <a:rPr lang="en-US" altLang="zh-CN" sz="2000" b="1" i="1" dirty="0">
                          <a:solidFill>
                            <a:schemeClr val="tx1"/>
                          </a:solidFill>
                          <a:latin typeface="Cambria Math" panose="02040503050406030204" pitchFamily="18" charset="0"/>
                          <a:ea typeface="Cambria Math" panose="02040503050406030204" pitchFamily="18" charset="0"/>
                        </a:rPr>
                        <m:t>×</m:t>
                      </m:r>
                      <m:r>
                        <a:rPr lang="en-US" altLang="zh-CN" sz="2000" b="1" i="1" dirty="0">
                          <a:solidFill>
                            <a:schemeClr val="tx1"/>
                          </a:solidFill>
                          <a:latin typeface="Cambria Math" panose="02040503050406030204" pitchFamily="18" charset="0"/>
                          <a:ea typeface="Cambria Math" panose="02040503050406030204" pitchFamily="18" charset="0"/>
                        </a:rPr>
                        <m:t>𝟐</m:t>
                      </m:r>
                      <m:r>
                        <a:rPr lang="zh-CN" altLang="en-US" sz="2000" b="1" i="1" dirty="0">
                          <a:solidFill>
                            <a:schemeClr val="tx1"/>
                          </a:solidFill>
                          <a:latin typeface="Cambria Math" panose="02040503050406030204" pitchFamily="18" charset="0"/>
                          <a:ea typeface="Cambria Math" panose="02040503050406030204" pitchFamily="18" charset="0"/>
                        </a:rPr>
                        <m:t>𝝉</m:t>
                      </m:r>
                      <m:r>
                        <a:rPr lang="zh-CN" altLang="en-US" sz="2000" b="1" i="1" dirty="0">
                          <a:solidFill>
                            <a:schemeClr val="tx1"/>
                          </a:solidFill>
                          <a:latin typeface="Cambria Math" panose="02040503050406030204" pitchFamily="18" charset="0"/>
                          <a:ea typeface="Cambria Math" panose="02040503050406030204" pitchFamily="18" charset="0"/>
                        </a:rPr>
                        <m:t>，</m:t>
                      </m:r>
                      <m:r>
                        <a:rPr lang="en-US" altLang="zh-CN" sz="2000" b="1" i="1" dirty="0" smtClean="0">
                          <a:solidFill>
                            <a:schemeClr val="tx1"/>
                          </a:solidFill>
                          <a:latin typeface="Cambria Math" panose="02040503050406030204" pitchFamily="18" charset="0"/>
                        </a:rPr>
                        <m:t>𝟑</m:t>
                      </m:r>
                      <m:r>
                        <a:rPr lang="en-US" altLang="zh-CN" sz="2000" b="1" i="1" dirty="0">
                          <a:solidFill>
                            <a:schemeClr val="tx1"/>
                          </a:solidFill>
                          <a:latin typeface="Cambria Math" panose="02040503050406030204" pitchFamily="18" charset="0"/>
                          <a:ea typeface="Cambria Math" panose="02040503050406030204" pitchFamily="18" charset="0"/>
                        </a:rPr>
                        <m:t>×</m:t>
                      </m:r>
                      <m:r>
                        <a:rPr lang="en-US" altLang="zh-CN" sz="2000" b="1" i="1" dirty="0">
                          <a:solidFill>
                            <a:schemeClr val="tx1"/>
                          </a:solidFill>
                          <a:latin typeface="Cambria Math" panose="02040503050406030204" pitchFamily="18" charset="0"/>
                          <a:ea typeface="Cambria Math" panose="02040503050406030204" pitchFamily="18" charset="0"/>
                        </a:rPr>
                        <m:t>𝟐</m:t>
                      </m:r>
                      <m:r>
                        <a:rPr lang="zh-CN" altLang="en-US" sz="2000" b="1" i="1" dirty="0">
                          <a:solidFill>
                            <a:schemeClr val="tx1"/>
                          </a:solidFill>
                          <a:latin typeface="Cambria Math" panose="02040503050406030204" pitchFamily="18" charset="0"/>
                          <a:ea typeface="Cambria Math" panose="02040503050406030204" pitchFamily="18" charset="0"/>
                        </a:rPr>
                        <m:t>𝝉</m:t>
                      </m:r>
                    </m:oMath>
                  </m:oMathPara>
                </a14:m>
                <a:endParaRPr lang="zh-CN" altLang="en-US" sz="2000" b="1" dirty="0">
                  <a:solidFill>
                    <a:schemeClr val="tx1"/>
                  </a:solidFill>
                </a:endParaRPr>
              </a:p>
            </p:txBody>
          </p:sp>
        </mc:Choice>
        <mc:Fallback>
          <p:sp>
            <p:nvSpPr>
              <p:cNvPr id="44" name="矩形 43"/>
              <p:cNvSpPr>
                <a:spLocks noRot="1" noChangeAspect="1" noMove="1" noResize="1" noEditPoints="1" noAdjustHandles="1" noChangeArrowheads="1" noChangeShapeType="1" noTextEdit="1"/>
              </p:cNvSpPr>
              <p:nvPr/>
            </p:nvSpPr>
            <p:spPr>
              <a:xfrm>
                <a:off x="6761839" y="5085113"/>
                <a:ext cx="3934667" cy="458302"/>
              </a:xfrm>
              <a:prstGeom prst="rect">
                <a:avLst/>
              </a:prstGeom>
              <a:blipFill rotWithShape="1">
                <a:blip r:embed="rId10"/>
                <a:stretch>
                  <a:fillRect l="-9" t="-7" r="14" b="109"/>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5" name="矩形 44"/>
              <p:cNvSpPr/>
              <p:nvPr/>
            </p:nvSpPr>
            <p:spPr>
              <a:xfrm>
                <a:off x="328087" y="5543415"/>
                <a:ext cx="719755" cy="4583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sz="2000" b="1" i="1" dirty="0" smtClean="0">
                          <a:solidFill>
                            <a:schemeClr val="tx1"/>
                          </a:solidFill>
                          <a:latin typeface="Cambria Math" panose="02040503050406030204" pitchFamily="18" charset="0"/>
                        </a:rPr>
                        <m:t>𝟏𝟐</m:t>
                      </m:r>
                    </m:oMath>
                  </m:oMathPara>
                </a14:m>
                <a:endParaRPr lang="zh-CN" altLang="en-US" sz="2000" b="1" dirty="0">
                  <a:solidFill>
                    <a:schemeClr val="tx1"/>
                  </a:solidFill>
                </a:endParaRPr>
              </a:p>
            </p:txBody>
          </p:sp>
        </mc:Choice>
        <mc:Fallback>
          <p:sp>
            <p:nvSpPr>
              <p:cNvPr id="45" name="矩形 44"/>
              <p:cNvSpPr>
                <a:spLocks noRot="1" noChangeAspect="1" noMove="1" noResize="1" noEditPoints="1" noAdjustHandles="1" noChangeArrowheads="1" noChangeShapeType="1" noTextEdit="1"/>
              </p:cNvSpPr>
              <p:nvPr/>
            </p:nvSpPr>
            <p:spPr>
              <a:xfrm>
                <a:off x="328087" y="5543415"/>
                <a:ext cx="719755" cy="458302"/>
              </a:xfrm>
              <a:prstGeom prst="rect">
                <a:avLst/>
              </a:prstGeom>
              <a:blipFill rotWithShape="1">
                <a:blip r:embed="rId11"/>
                <a:stretch>
                  <a:fillRect l="-59" t="-109" r="13" b="7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6" name="矩形 45"/>
              <p:cNvSpPr/>
              <p:nvPr/>
            </p:nvSpPr>
            <p:spPr>
              <a:xfrm>
                <a:off x="1047842" y="5543415"/>
                <a:ext cx="608503" cy="4583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sz="2000" b="1" i="1" dirty="0" smtClean="0">
                          <a:solidFill>
                            <a:schemeClr val="accent1">
                              <a:lumMod val="75000"/>
                            </a:schemeClr>
                          </a:solidFill>
                          <a:latin typeface="Cambria Math" panose="02040503050406030204" pitchFamily="18" charset="0"/>
                        </a:rPr>
                        <m:t>𝟏𝟎</m:t>
                      </m:r>
                    </m:oMath>
                  </m:oMathPara>
                </a14:m>
                <a:endParaRPr lang="zh-CN" altLang="en-US" sz="2000" b="1" dirty="0">
                  <a:solidFill>
                    <a:schemeClr val="tx1"/>
                  </a:solidFill>
                </a:endParaRPr>
              </a:p>
            </p:txBody>
          </p:sp>
        </mc:Choice>
        <mc:Fallback>
          <p:sp>
            <p:nvSpPr>
              <p:cNvPr id="46" name="矩形 45"/>
              <p:cNvSpPr>
                <a:spLocks noRot="1" noChangeAspect="1" noMove="1" noResize="1" noEditPoints="1" noAdjustHandles="1" noChangeArrowheads="1" noChangeShapeType="1" noTextEdit="1"/>
              </p:cNvSpPr>
              <p:nvPr/>
            </p:nvSpPr>
            <p:spPr>
              <a:xfrm>
                <a:off x="1047842" y="5543415"/>
                <a:ext cx="608503" cy="458302"/>
              </a:xfrm>
              <a:prstGeom prst="rect">
                <a:avLst/>
              </a:prstGeom>
              <a:blipFill rotWithShape="1">
                <a:blip r:embed="rId12"/>
                <a:stretch>
                  <a:fillRect l="-15" t="-109" r="44" b="7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7" name="矩形 46"/>
              <p:cNvSpPr/>
              <p:nvPr/>
            </p:nvSpPr>
            <p:spPr>
              <a:xfrm>
                <a:off x="1656346" y="5543415"/>
                <a:ext cx="4231338" cy="4583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left"/>
                    </m:oMathParaPr>
                    <m:oMath xmlns:m="http://schemas.openxmlformats.org/officeDocument/2006/math">
                      <m:r>
                        <a:rPr lang="en-US" altLang="zh-CN" sz="2000" b="1" i="1" dirty="0" smtClean="0">
                          <a:solidFill>
                            <a:schemeClr val="tx1"/>
                          </a:solidFill>
                          <a:latin typeface="Cambria Math" panose="02040503050406030204" pitchFamily="18" charset="0"/>
                        </a:rPr>
                        <m:t>{</m:t>
                      </m:r>
                      <m:r>
                        <a:rPr lang="en-US" altLang="zh-CN" sz="2000" b="1" i="1" dirty="0" smtClean="0">
                          <a:solidFill>
                            <a:schemeClr val="tx1"/>
                          </a:solidFill>
                          <a:latin typeface="Cambria Math" panose="02040503050406030204" pitchFamily="18" charset="0"/>
                        </a:rPr>
                        <m:t>𝟎</m:t>
                      </m:r>
                      <m:r>
                        <a:rPr lang="zh-CN" altLang="en-US" sz="2000" b="1" i="1" dirty="0">
                          <a:solidFill>
                            <a:schemeClr val="tx1"/>
                          </a:solidFill>
                          <a:latin typeface="Cambria Math" panose="02040503050406030204" pitchFamily="18" charset="0"/>
                          <a:ea typeface="Cambria Math" panose="02040503050406030204" pitchFamily="18" charset="0"/>
                        </a:rPr>
                        <m:t>，</m:t>
                      </m:r>
                      <m:r>
                        <a:rPr lang="en-US" altLang="zh-CN" sz="2000" b="1" i="1" dirty="0">
                          <a:solidFill>
                            <a:schemeClr val="tx1"/>
                          </a:solidFill>
                          <a:latin typeface="Cambria Math" panose="02040503050406030204" pitchFamily="18" charset="0"/>
                        </a:rPr>
                        <m:t>𝟏</m:t>
                      </m:r>
                      <m:r>
                        <a:rPr lang="zh-CN" altLang="en-US" sz="2000" b="1" i="1" dirty="0">
                          <a:solidFill>
                            <a:schemeClr val="tx1"/>
                          </a:solidFill>
                          <a:latin typeface="Cambria Math" panose="02040503050406030204" pitchFamily="18" charset="0"/>
                          <a:ea typeface="Cambria Math" panose="02040503050406030204" pitchFamily="18" charset="0"/>
                        </a:rPr>
                        <m:t>，</m:t>
                      </m:r>
                      <m:r>
                        <a:rPr lang="en-US" altLang="zh-CN" sz="2000" b="1" i="1" dirty="0" smtClean="0">
                          <a:solidFill>
                            <a:schemeClr val="tx1"/>
                          </a:solidFill>
                          <a:latin typeface="Cambria Math" panose="02040503050406030204" pitchFamily="18" charset="0"/>
                        </a:rPr>
                        <m:t>𝟐</m:t>
                      </m:r>
                      <m:r>
                        <a:rPr lang="zh-CN" altLang="en-US" sz="2000" b="1" i="1" dirty="0">
                          <a:solidFill>
                            <a:schemeClr val="tx1"/>
                          </a:solidFill>
                          <a:latin typeface="Cambria Math" panose="02040503050406030204" pitchFamily="18" charset="0"/>
                          <a:ea typeface="Cambria Math" panose="02040503050406030204" pitchFamily="18" charset="0"/>
                        </a:rPr>
                        <m:t>，</m:t>
                      </m:r>
                      <m:r>
                        <a:rPr lang="en-US" altLang="zh-CN" sz="2000" b="1" i="1" dirty="0" smtClean="0">
                          <a:solidFill>
                            <a:schemeClr val="tx1"/>
                          </a:solidFill>
                          <a:latin typeface="Cambria Math" panose="02040503050406030204" pitchFamily="18" charset="0"/>
                          <a:ea typeface="Cambria Math" panose="02040503050406030204" pitchFamily="18" charset="0"/>
                        </a:rPr>
                        <m:t>𝟑</m:t>
                      </m:r>
                      <m:r>
                        <a:rPr lang="zh-CN" altLang="en-US" sz="2000" b="1" i="1" dirty="0">
                          <a:solidFill>
                            <a:schemeClr val="tx1"/>
                          </a:solidFill>
                          <a:latin typeface="Cambria Math" panose="02040503050406030204" pitchFamily="18" charset="0"/>
                          <a:ea typeface="Cambria Math" panose="02040503050406030204" pitchFamily="18" charset="0"/>
                        </a:rPr>
                        <m:t>，</m:t>
                      </m:r>
                      <m:r>
                        <a:rPr lang="en-US" altLang="zh-CN" sz="2000" b="1" i="1" dirty="0" smtClean="0">
                          <a:solidFill>
                            <a:schemeClr val="tx1"/>
                          </a:solidFill>
                          <a:latin typeface="Cambria Math" panose="02040503050406030204" pitchFamily="18" charset="0"/>
                          <a:ea typeface="Cambria Math" panose="02040503050406030204" pitchFamily="18" charset="0"/>
                        </a:rPr>
                        <m:t>𝟒</m:t>
                      </m:r>
                      <m:r>
                        <a:rPr lang="zh-CN" altLang="en-US" sz="2000" b="1" i="1" dirty="0">
                          <a:solidFill>
                            <a:schemeClr val="tx1"/>
                          </a:solidFill>
                          <a:latin typeface="Cambria Math" panose="02040503050406030204" pitchFamily="18" charset="0"/>
                          <a:ea typeface="Cambria Math" panose="02040503050406030204" pitchFamily="18" charset="0"/>
                        </a:rPr>
                        <m:t>，</m:t>
                      </m:r>
                      <m:r>
                        <a:rPr lang="en-US" altLang="zh-CN" sz="2000" b="1" i="1" dirty="0" smtClean="0">
                          <a:solidFill>
                            <a:schemeClr val="tx1"/>
                          </a:solidFill>
                          <a:latin typeface="Cambria Math" panose="02040503050406030204" pitchFamily="18" charset="0"/>
                          <a:ea typeface="Cambria Math" panose="02040503050406030204" pitchFamily="18" charset="0"/>
                        </a:rPr>
                        <m:t>𝟓</m:t>
                      </m:r>
                      <m:r>
                        <a:rPr lang="zh-CN" altLang="en-US" sz="2000" b="1" i="1" dirty="0">
                          <a:solidFill>
                            <a:schemeClr val="tx1"/>
                          </a:solidFill>
                          <a:latin typeface="Cambria Math" panose="02040503050406030204" pitchFamily="18" charset="0"/>
                          <a:ea typeface="Cambria Math" panose="02040503050406030204" pitchFamily="18" charset="0"/>
                        </a:rPr>
                        <m:t>，</m:t>
                      </m:r>
                      <m:r>
                        <a:rPr lang="en-US" altLang="zh-CN" sz="2000" b="1" i="1" dirty="0" smtClean="0">
                          <a:solidFill>
                            <a:schemeClr val="tx1"/>
                          </a:solidFill>
                          <a:latin typeface="Cambria Math" panose="02040503050406030204" pitchFamily="18" charset="0"/>
                          <a:ea typeface="Cambria Math" panose="02040503050406030204" pitchFamily="18" charset="0"/>
                        </a:rPr>
                        <m:t>…   </m:t>
                      </m:r>
                      <m:r>
                        <a:rPr lang="zh-CN" altLang="en-US" sz="2000" b="1" i="1" dirty="0">
                          <a:solidFill>
                            <a:schemeClr val="tx1"/>
                          </a:solidFill>
                          <a:latin typeface="Cambria Math" panose="02040503050406030204" pitchFamily="18" charset="0"/>
                          <a:ea typeface="Cambria Math" panose="02040503050406030204" pitchFamily="18" charset="0"/>
                        </a:rPr>
                        <m:t>，</m:t>
                      </m:r>
                      <m:r>
                        <a:rPr lang="en-US" altLang="zh-CN" sz="2000" b="1" i="1" dirty="0" smtClean="0">
                          <a:solidFill>
                            <a:schemeClr val="tx1"/>
                          </a:solidFill>
                          <a:latin typeface="Cambria Math" panose="02040503050406030204" pitchFamily="18" charset="0"/>
                          <a:ea typeface="Cambria Math" panose="02040503050406030204" pitchFamily="18" charset="0"/>
                        </a:rPr>
                        <m:t>𝟏𝟎𝟐</m:t>
                      </m:r>
                      <m:r>
                        <a:rPr lang="en-US" altLang="zh-CN" sz="2000" b="1" i="1" dirty="0">
                          <a:solidFill>
                            <a:schemeClr val="tx1"/>
                          </a:solidFill>
                          <a:latin typeface="Cambria Math" panose="02040503050406030204" pitchFamily="18" charset="0"/>
                          <a:ea typeface="Cambria Math" panose="02040503050406030204" pitchFamily="18" charset="0"/>
                        </a:rPr>
                        <m:t>𝟑</m:t>
                      </m:r>
                      <m:r>
                        <a:rPr lang="en-US" altLang="zh-CN" sz="2000" b="1" i="1" dirty="0">
                          <a:solidFill>
                            <a:schemeClr val="tx1"/>
                          </a:solidFill>
                          <a:latin typeface="Cambria Math" panose="02040503050406030204" pitchFamily="18" charset="0"/>
                        </a:rPr>
                        <m:t>}</m:t>
                      </m:r>
                    </m:oMath>
                  </m:oMathPara>
                </a14:m>
                <a:endParaRPr lang="zh-CN" altLang="en-US" sz="2000" b="1" dirty="0">
                  <a:solidFill>
                    <a:schemeClr val="tx1"/>
                  </a:solidFill>
                </a:endParaRPr>
              </a:p>
            </p:txBody>
          </p:sp>
        </mc:Choice>
        <mc:Fallback>
          <p:sp>
            <p:nvSpPr>
              <p:cNvPr id="47" name="矩形 46"/>
              <p:cNvSpPr>
                <a:spLocks noRot="1" noChangeAspect="1" noMove="1" noResize="1" noEditPoints="1" noAdjustHandles="1" noChangeArrowheads="1" noChangeShapeType="1" noTextEdit="1"/>
              </p:cNvSpPr>
              <p:nvPr/>
            </p:nvSpPr>
            <p:spPr>
              <a:xfrm>
                <a:off x="1656346" y="5543415"/>
                <a:ext cx="4231338" cy="458302"/>
              </a:xfrm>
              <a:prstGeom prst="rect">
                <a:avLst/>
              </a:prstGeom>
              <a:blipFill rotWithShape="1">
                <a:blip r:embed="rId13"/>
                <a:stretch>
                  <a:fillRect l="-6" t="-109" r="14" b="7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8" name="矩形 47"/>
              <p:cNvSpPr/>
              <p:nvPr/>
            </p:nvSpPr>
            <p:spPr>
              <a:xfrm>
                <a:off x="6761839" y="5543415"/>
                <a:ext cx="5102071" cy="4583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14:m>
                  <m:oMath xmlns:m="http://schemas.openxmlformats.org/officeDocument/2006/math">
                    <m:r>
                      <a:rPr lang="en-US" altLang="zh-CN" sz="2000" b="1" i="1" dirty="0" smtClean="0">
                        <a:solidFill>
                          <a:schemeClr val="tx1"/>
                        </a:solidFill>
                        <a:latin typeface="Cambria Math" panose="02040503050406030204" pitchFamily="18" charset="0"/>
                      </a:rPr>
                      <m:t>𝟎</m:t>
                    </m:r>
                    <m:r>
                      <a:rPr lang="en-US" altLang="zh-CN" sz="2000" b="1" i="1" dirty="0" smtClean="0">
                        <a:solidFill>
                          <a:schemeClr val="tx1"/>
                        </a:solidFill>
                        <a:latin typeface="Cambria Math" panose="02040503050406030204" pitchFamily="18" charset="0"/>
                        <a:ea typeface="Cambria Math" panose="02040503050406030204" pitchFamily="18" charset="0"/>
                      </a:rPr>
                      <m:t>×</m:t>
                    </m:r>
                    <m:r>
                      <a:rPr lang="en-US" altLang="zh-CN" sz="2000" b="1" i="1" dirty="0" smtClean="0">
                        <a:solidFill>
                          <a:schemeClr val="tx1"/>
                        </a:solidFill>
                        <a:latin typeface="Cambria Math" panose="02040503050406030204" pitchFamily="18" charset="0"/>
                        <a:ea typeface="Cambria Math" panose="02040503050406030204" pitchFamily="18" charset="0"/>
                      </a:rPr>
                      <m:t>𝟐</m:t>
                    </m:r>
                    <m:r>
                      <a:rPr lang="zh-CN" altLang="en-US" sz="2000" b="1" i="1" dirty="0" smtClean="0">
                        <a:solidFill>
                          <a:schemeClr val="tx1"/>
                        </a:solidFill>
                        <a:latin typeface="Cambria Math" panose="02040503050406030204" pitchFamily="18" charset="0"/>
                        <a:ea typeface="Cambria Math" panose="02040503050406030204" pitchFamily="18" charset="0"/>
                      </a:rPr>
                      <m:t>𝝉</m:t>
                    </m:r>
                    <m:r>
                      <a:rPr lang="zh-CN" altLang="en-US" sz="2000" b="1" i="1" dirty="0">
                        <a:solidFill>
                          <a:schemeClr val="tx1"/>
                        </a:solidFill>
                        <a:latin typeface="Cambria Math" panose="02040503050406030204" pitchFamily="18" charset="0"/>
                        <a:ea typeface="Cambria Math" panose="02040503050406030204" pitchFamily="18" charset="0"/>
                      </a:rPr>
                      <m:t>，</m:t>
                    </m:r>
                    <m:r>
                      <a:rPr lang="en-US" altLang="zh-CN" sz="2000" b="1" i="1" dirty="0" smtClean="0">
                        <a:solidFill>
                          <a:schemeClr val="tx1"/>
                        </a:solidFill>
                        <a:latin typeface="Cambria Math" panose="02040503050406030204" pitchFamily="18" charset="0"/>
                      </a:rPr>
                      <m:t>𝟏</m:t>
                    </m:r>
                    <m:r>
                      <a:rPr lang="en-US" altLang="zh-CN" sz="2000" b="1" i="1" dirty="0">
                        <a:solidFill>
                          <a:schemeClr val="tx1"/>
                        </a:solidFill>
                        <a:latin typeface="Cambria Math" panose="02040503050406030204" pitchFamily="18" charset="0"/>
                        <a:ea typeface="Cambria Math" panose="02040503050406030204" pitchFamily="18" charset="0"/>
                      </a:rPr>
                      <m:t>×</m:t>
                    </m:r>
                    <m:r>
                      <a:rPr lang="en-US" altLang="zh-CN" sz="2000" b="1" i="1" dirty="0">
                        <a:solidFill>
                          <a:schemeClr val="tx1"/>
                        </a:solidFill>
                        <a:latin typeface="Cambria Math" panose="02040503050406030204" pitchFamily="18" charset="0"/>
                        <a:ea typeface="Cambria Math" panose="02040503050406030204" pitchFamily="18" charset="0"/>
                      </a:rPr>
                      <m:t>𝟐</m:t>
                    </m:r>
                    <m:r>
                      <a:rPr lang="zh-CN" altLang="en-US" sz="2000" b="1" i="1" dirty="0">
                        <a:solidFill>
                          <a:schemeClr val="tx1"/>
                        </a:solidFill>
                        <a:latin typeface="Cambria Math" panose="02040503050406030204" pitchFamily="18" charset="0"/>
                        <a:ea typeface="Cambria Math" panose="02040503050406030204" pitchFamily="18" charset="0"/>
                      </a:rPr>
                      <m:t>𝝉</m:t>
                    </m:r>
                    <m:r>
                      <a:rPr lang="zh-CN" altLang="en-US" sz="2000" b="1" i="1" dirty="0">
                        <a:solidFill>
                          <a:schemeClr val="tx1"/>
                        </a:solidFill>
                        <a:latin typeface="Cambria Math" panose="02040503050406030204" pitchFamily="18" charset="0"/>
                        <a:ea typeface="Cambria Math" panose="02040503050406030204" pitchFamily="18" charset="0"/>
                      </a:rPr>
                      <m:t>，</m:t>
                    </m:r>
                    <m:r>
                      <a:rPr lang="en-US" altLang="zh-CN" sz="2000" b="1" i="1" dirty="0" smtClean="0">
                        <a:solidFill>
                          <a:schemeClr val="tx1"/>
                        </a:solidFill>
                        <a:latin typeface="Cambria Math" panose="02040503050406030204" pitchFamily="18" charset="0"/>
                      </a:rPr>
                      <m:t>𝟐</m:t>
                    </m:r>
                    <m:r>
                      <a:rPr lang="en-US" altLang="zh-CN" sz="2000" b="1" i="1" dirty="0">
                        <a:solidFill>
                          <a:schemeClr val="tx1"/>
                        </a:solidFill>
                        <a:latin typeface="Cambria Math" panose="02040503050406030204" pitchFamily="18" charset="0"/>
                        <a:ea typeface="Cambria Math" panose="02040503050406030204" pitchFamily="18" charset="0"/>
                      </a:rPr>
                      <m:t>×</m:t>
                    </m:r>
                    <m:r>
                      <a:rPr lang="en-US" altLang="zh-CN" sz="2000" b="1" i="1" dirty="0">
                        <a:solidFill>
                          <a:schemeClr val="tx1"/>
                        </a:solidFill>
                        <a:latin typeface="Cambria Math" panose="02040503050406030204" pitchFamily="18" charset="0"/>
                        <a:ea typeface="Cambria Math" panose="02040503050406030204" pitchFamily="18" charset="0"/>
                      </a:rPr>
                      <m:t>𝟐</m:t>
                    </m:r>
                    <m:r>
                      <a:rPr lang="zh-CN" altLang="en-US" sz="2000" b="1" i="1" dirty="0">
                        <a:solidFill>
                          <a:schemeClr val="tx1"/>
                        </a:solidFill>
                        <a:latin typeface="Cambria Math" panose="02040503050406030204" pitchFamily="18" charset="0"/>
                        <a:ea typeface="Cambria Math" panose="02040503050406030204" pitchFamily="18" charset="0"/>
                      </a:rPr>
                      <m:t>𝝉</m:t>
                    </m:r>
                    <m:r>
                      <a:rPr lang="zh-CN" altLang="en-US" sz="2000" b="1" i="1" dirty="0">
                        <a:solidFill>
                          <a:schemeClr val="tx1"/>
                        </a:solidFill>
                        <a:latin typeface="Cambria Math" panose="02040503050406030204" pitchFamily="18" charset="0"/>
                        <a:ea typeface="Cambria Math" panose="02040503050406030204" pitchFamily="18" charset="0"/>
                      </a:rPr>
                      <m:t>，…   ，</m:t>
                    </m:r>
                    <m:r>
                      <a:rPr lang="en-US" altLang="zh-CN" sz="2000" b="1" i="1" dirty="0">
                        <a:solidFill>
                          <a:schemeClr val="tx1"/>
                        </a:solidFill>
                        <a:latin typeface="Cambria Math" panose="02040503050406030204" pitchFamily="18" charset="0"/>
                        <a:ea typeface="Cambria Math" panose="02040503050406030204" pitchFamily="18" charset="0"/>
                      </a:rPr>
                      <m:t>𝟏𝟎𝟐𝟑</m:t>
                    </m:r>
                  </m:oMath>
                </a14:m>
                <a:r>
                  <a:rPr lang="en-US" altLang="zh-CN" sz="2000" b="1" dirty="0">
                    <a:solidFill>
                      <a:schemeClr val="tx1"/>
                    </a:solidFill>
                    <a:ea typeface="Cambria Math" panose="02040503050406030204" pitchFamily="18" charset="0"/>
                  </a:rPr>
                  <a:t> </a:t>
                </a:r>
                <a14:m>
                  <m:oMath xmlns:m="http://schemas.openxmlformats.org/officeDocument/2006/math">
                    <m:r>
                      <a:rPr lang="en-US" altLang="zh-CN" sz="2000" b="1" i="1" dirty="0">
                        <a:solidFill>
                          <a:schemeClr val="tx1"/>
                        </a:solidFill>
                        <a:latin typeface="Cambria Math" panose="02040503050406030204" pitchFamily="18" charset="0"/>
                        <a:ea typeface="Cambria Math" panose="02040503050406030204" pitchFamily="18" charset="0"/>
                      </a:rPr>
                      <m:t>×</m:t>
                    </m:r>
                    <m:r>
                      <a:rPr lang="en-US" altLang="zh-CN" sz="2000" b="1" i="1" dirty="0">
                        <a:solidFill>
                          <a:schemeClr val="tx1"/>
                        </a:solidFill>
                        <a:latin typeface="Cambria Math" panose="02040503050406030204" pitchFamily="18" charset="0"/>
                        <a:ea typeface="Cambria Math" panose="02040503050406030204" pitchFamily="18" charset="0"/>
                      </a:rPr>
                      <m:t>𝟐</m:t>
                    </m:r>
                    <m:r>
                      <a:rPr lang="zh-CN" altLang="en-US" sz="2000" b="1" i="1" dirty="0">
                        <a:solidFill>
                          <a:schemeClr val="tx1"/>
                        </a:solidFill>
                        <a:latin typeface="Cambria Math" panose="02040503050406030204" pitchFamily="18" charset="0"/>
                        <a:ea typeface="Cambria Math" panose="02040503050406030204" pitchFamily="18" charset="0"/>
                      </a:rPr>
                      <m:t>𝝉</m:t>
                    </m:r>
                  </m:oMath>
                </a14:m>
                <a:endParaRPr lang="zh-CN" altLang="en-US" sz="2000" b="1" dirty="0">
                  <a:solidFill>
                    <a:schemeClr val="tx1"/>
                  </a:solidFill>
                </a:endParaRPr>
              </a:p>
            </p:txBody>
          </p:sp>
        </mc:Choice>
        <mc:Fallback>
          <p:sp>
            <p:nvSpPr>
              <p:cNvPr id="48" name="矩形 47"/>
              <p:cNvSpPr>
                <a:spLocks noRot="1" noChangeAspect="1" noMove="1" noResize="1" noEditPoints="1" noAdjustHandles="1" noChangeArrowheads="1" noChangeShapeType="1" noTextEdit="1"/>
              </p:cNvSpPr>
              <p:nvPr/>
            </p:nvSpPr>
            <p:spPr>
              <a:xfrm>
                <a:off x="6761839" y="5543415"/>
                <a:ext cx="5102071" cy="458302"/>
              </a:xfrm>
              <a:prstGeom prst="rect">
                <a:avLst/>
              </a:prstGeom>
              <a:blipFill rotWithShape="1">
                <a:blip r:embed="rId14"/>
                <a:stretch>
                  <a:fillRect l="-7" t="-109" r="4" b="7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p:sp>
        <p:nvSpPr>
          <p:cNvPr id="49" name="矩形 48"/>
          <p:cNvSpPr/>
          <p:nvPr/>
        </p:nvSpPr>
        <p:spPr>
          <a:xfrm>
            <a:off x="1056633" y="1335374"/>
            <a:ext cx="256976" cy="2569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íşlïḍè"/>
          <p:cNvSpPr txBox="1"/>
          <p:nvPr/>
        </p:nvSpPr>
        <p:spPr>
          <a:xfrm>
            <a:off x="1373860" y="1281052"/>
            <a:ext cx="10513339" cy="640539"/>
          </a:xfrm>
          <a:prstGeom prst="rect">
            <a:avLst/>
          </a:prstGeom>
          <a:noFill/>
        </p:spPr>
        <p:txBody>
          <a:bodyPr wrap="square" lIns="91440" tIns="45720" rIns="91440" bIns="45720" anchor="ctr">
            <a:noAutofit/>
          </a:bodyPr>
          <a:lstStyle/>
          <a:p>
            <a:r>
              <a:rPr lang="zh-CN" altLang="en-US" b="1" dirty="0">
                <a:latin typeface="Arial Narrow" panose="020B0606020202030204" charset="0"/>
              </a:rPr>
              <a:t>如果连续多次发送碰撞，就表明可能有较多的站点参与竞争信道。但使用上述退避算法可</a:t>
            </a:r>
            <a:r>
              <a:rPr lang="zh-CN" altLang="en-US" b="1" dirty="0">
                <a:solidFill>
                  <a:schemeClr val="accent1">
                    <a:lumMod val="75000"/>
                  </a:schemeClr>
                </a:solidFill>
                <a:latin typeface="Arial Narrow" panose="020B0606020202030204" charset="0"/>
              </a:rPr>
              <a:t>使重传需要推迟的平均时间随重传次数而增大</a:t>
            </a:r>
            <a:r>
              <a:rPr lang="zh-CN" altLang="en-US" b="1" dirty="0">
                <a:latin typeface="Arial Narrow" panose="020B0606020202030204" charset="0"/>
              </a:rPr>
              <a:t>（即</a:t>
            </a:r>
            <a:r>
              <a:rPr lang="zh-CN" altLang="en-US" b="1" dirty="0">
                <a:solidFill>
                  <a:schemeClr val="accent1">
                    <a:lumMod val="75000"/>
                  </a:schemeClr>
                </a:solidFill>
                <a:latin typeface="Arial Narrow" panose="020B0606020202030204" charset="0"/>
              </a:rPr>
              <a:t>动态退避</a:t>
            </a:r>
            <a:r>
              <a:rPr lang="zh-CN" altLang="en-US" b="1" dirty="0">
                <a:latin typeface="Arial Narrow" panose="020B0606020202030204" charset="0"/>
              </a:rPr>
              <a:t>），因而</a:t>
            </a:r>
            <a:r>
              <a:rPr lang="zh-CN" altLang="en-US" b="1" dirty="0">
                <a:solidFill>
                  <a:schemeClr val="accent1">
                    <a:lumMod val="75000"/>
                  </a:schemeClr>
                </a:solidFill>
                <a:latin typeface="Arial Narrow" panose="020B0606020202030204" charset="0"/>
              </a:rPr>
              <a:t>减小产生碰撞的概率</a:t>
            </a:r>
            <a:r>
              <a:rPr lang="zh-CN" altLang="en-US" b="1" dirty="0">
                <a:latin typeface="Arial Narrow" panose="020B0606020202030204" charset="0"/>
              </a:rPr>
              <a:t>。</a:t>
            </a:r>
            <a:endParaRPr lang="zh-CN" altLang="en-US" b="1" dirty="0">
              <a:latin typeface="Arial Narrow" panose="020B0606020202030204" charset="0"/>
            </a:endParaRPr>
          </a:p>
        </p:txBody>
      </p:sp>
      <p:sp>
        <p:nvSpPr>
          <p:cNvPr id="51" name="矩形 50"/>
          <p:cNvSpPr/>
          <p:nvPr/>
        </p:nvSpPr>
        <p:spPr>
          <a:xfrm>
            <a:off x="1056634" y="2104974"/>
            <a:ext cx="256976" cy="2569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íşlïḍè"/>
          <p:cNvSpPr txBox="1"/>
          <p:nvPr/>
        </p:nvSpPr>
        <p:spPr>
          <a:xfrm>
            <a:off x="1373861" y="2050652"/>
            <a:ext cx="10513339" cy="640539"/>
          </a:xfrm>
          <a:prstGeom prst="rect">
            <a:avLst/>
          </a:prstGeom>
          <a:noFill/>
        </p:spPr>
        <p:txBody>
          <a:bodyPr wrap="square" lIns="91440" tIns="45720" rIns="91440" bIns="45720" anchor="ctr">
            <a:noAutofit/>
          </a:bodyPr>
          <a:lstStyle/>
          <a:p>
            <a:r>
              <a:rPr lang="zh-CN" altLang="en-US" b="1" dirty="0">
                <a:solidFill>
                  <a:schemeClr val="accent1">
                    <a:lumMod val="75000"/>
                  </a:schemeClr>
                </a:solidFill>
                <a:latin typeface="Arial Narrow" panose="020B0606020202030204" charset="0"/>
              </a:rPr>
              <a:t>当重传达</a:t>
            </a:r>
            <a:r>
              <a:rPr lang="en-US" altLang="zh-CN" b="1" dirty="0">
                <a:solidFill>
                  <a:schemeClr val="accent1">
                    <a:lumMod val="75000"/>
                  </a:schemeClr>
                </a:solidFill>
                <a:latin typeface="Arial Narrow" panose="020B0606020202030204" charset="0"/>
              </a:rPr>
              <a:t>16</a:t>
            </a:r>
            <a:r>
              <a:rPr lang="zh-CN" altLang="en-US" b="1" dirty="0">
                <a:solidFill>
                  <a:schemeClr val="accent1">
                    <a:lumMod val="75000"/>
                  </a:schemeClr>
                </a:solidFill>
                <a:latin typeface="Arial Narrow" panose="020B0606020202030204" charset="0"/>
              </a:rPr>
              <a:t>次仍不能成功时</a:t>
            </a:r>
            <a:r>
              <a:rPr lang="zh-CN" altLang="en-US" b="1" dirty="0">
                <a:latin typeface="Arial Narrow" panose="020B0606020202030204" charset="0"/>
              </a:rPr>
              <a:t>，就表明同时打算发送帧的站点太多，以至于连续产生碰撞，此时应</a:t>
            </a:r>
            <a:r>
              <a:rPr lang="zh-CN" altLang="en-US" b="1" dirty="0">
                <a:solidFill>
                  <a:schemeClr val="accent1">
                    <a:lumMod val="75000"/>
                  </a:schemeClr>
                </a:solidFill>
                <a:latin typeface="Arial Narrow" panose="020B0606020202030204" charset="0"/>
              </a:rPr>
              <a:t>放弃重传</a:t>
            </a:r>
            <a:r>
              <a:rPr lang="zh-CN" altLang="en-US" b="1" dirty="0">
                <a:latin typeface="Arial Narrow" panose="020B0606020202030204" charset="0"/>
              </a:rPr>
              <a:t>并向高层报告。</a:t>
            </a:r>
            <a:endParaRPr lang="zh-CN" altLang="en-US" b="1" dirty="0">
              <a:latin typeface="Arial Narrow" panose="020B0606020202030204" charset="0"/>
            </a:endParaRPr>
          </a:p>
        </p:txBody>
      </p:sp>
      <p:sp>
        <p:nvSpPr>
          <p:cNvPr id="53" name="平行四边形 52"/>
          <p:cNvSpPr/>
          <p:nvPr/>
        </p:nvSpPr>
        <p:spPr>
          <a:xfrm>
            <a:off x="304800" y="749300"/>
            <a:ext cx="675384"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04</a:t>
            </a:r>
            <a:endParaRPr lang="zh-CN" altLang="en-US" sz="2200" dirty="0">
              <a:latin typeface="Impact" panose="020B0806030902050204" pitchFamily="34" charset="0"/>
            </a:endParaRPr>
          </a:p>
        </p:txBody>
      </p:sp>
    </p:spTree>
    <p:custDataLst>
      <p:tags r:id="rId15"/>
    </p:custData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withEffect">
                                  <p:stCondLst>
                                    <p:cond delay="0"/>
                                  </p:stCondLst>
                                  <p:childTnLst>
                                    <p:set>
                                      <p:cBhvr>
                                        <p:cTn id="6" dur="1" fill="hold">
                                          <p:stCondLst>
                                            <p:cond delay="0"/>
                                          </p:stCondLst>
                                        </p:cTn>
                                        <p:tgtEl>
                                          <p:spTgt spid="49"/>
                                        </p:tgtEl>
                                        <p:attrNameLst>
                                          <p:attrName>style.visibility</p:attrName>
                                        </p:attrNameLst>
                                      </p:cBhvr>
                                      <p:to>
                                        <p:strVal val="visible"/>
                                      </p:to>
                                    </p:set>
                                    <p:anim calcmode="lin" valueType="num">
                                      <p:cBhvr>
                                        <p:cTn id="7" dur="500" fill="hold"/>
                                        <p:tgtEl>
                                          <p:spTgt spid="49"/>
                                        </p:tgtEl>
                                        <p:attrNameLst>
                                          <p:attrName>ppt_w</p:attrName>
                                        </p:attrNameLst>
                                      </p:cBhvr>
                                      <p:tavLst>
                                        <p:tav tm="0">
                                          <p:val>
                                            <p:fltVal val="0"/>
                                          </p:val>
                                        </p:tav>
                                        <p:tav tm="100000">
                                          <p:val>
                                            <p:strVal val="#ppt_w"/>
                                          </p:val>
                                        </p:tav>
                                      </p:tavLst>
                                    </p:anim>
                                    <p:anim calcmode="lin" valueType="num">
                                      <p:cBhvr>
                                        <p:cTn id="8" dur="500" fill="hold"/>
                                        <p:tgtEl>
                                          <p:spTgt spid="49"/>
                                        </p:tgtEl>
                                        <p:attrNameLst>
                                          <p:attrName>ppt_h</p:attrName>
                                        </p:attrNameLst>
                                      </p:cBhvr>
                                      <p:tavLst>
                                        <p:tav tm="0">
                                          <p:val>
                                            <p:fltVal val="0"/>
                                          </p:val>
                                        </p:tav>
                                        <p:tav tm="100000">
                                          <p:val>
                                            <p:strVal val="#ppt_h"/>
                                          </p:val>
                                        </p:tav>
                                      </p:tavLst>
                                    </p:anim>
                                    <p:anim calcmode="lin" valueType="num">
                                      <p:cBhvr>
                                        <p:cTn id="9" dur="500" fill="hold"/>
                                        <p:tgtEl>
                                          <p:spTgt spid="49"/>
                                        </p:tgtEl>
                                        <p:attrNameLst>
                                          <p:attrName>style.rotation</p:attrName>
                                        </p:attrNameLst>
                                      </p:cBhvr>
                                      <p:tavLst>
                                        <p:tav tm="0">
                                          <p:val>
                                            <p:fltVal val="360"/>
                                          </p:val>
                                        </p:tav>
                                        <p:tav tm="100000">
                                          <p:val>
                                            <p:fltVal val="0"/>
                                          </p:val>
                                        </p:tav>
                                      </p:tavLst>
                                    </p:anim>
                                    <p:animEffect transition="in" filter="fade">
                                      <p:cBhvr>
                                        <p:cTn id="10" dur="500"/>
                                        <p:tgtEl>
                                          <p:spTgt spid="49"/>
                                        </p:tgtEl>
                                      </p:cBhvr>
                                    </p:animEffect>
                                  </p:childTnLst>
                                </p:cTn>
                              </p:par>
                            </p:childTnLst>
                          </p:cTn>
                        </p:par>
                        <p:par>
                          <p:cTn id="11" fill="hold">
                            <p:stCondLst>
                              <p:cond delay="500"/>
                            </p:stCondLst>
                            <p:childTnLst>
                              <p:par>
                                <p:cTn id="12" presetID="1" presetClass="entr" presetSubtype="0" fill="hold" grpId="0" nodeType="afterEffect">
                                  <p:stCondLst>
                                    <p:cond delay="0"/>
                                  </p:stCondLst>
                                  <p:iterate type="lt">
                                    <p:tmAbs val="100"/>
                                  </p:iterate>
                                  <p:childTnLst>
                                    <p:set>
                                      <p:cBhvr>
                                        <p:cTn id="13" dur="1" fill="hold">
                                          <p:stCondLst>
                                            <p:cond delay="0"/>
                                          </p:stCondLst>
                                        </p:cTn>
                                        <p:tgtEl>
                                          <p:spTgt spid="50"/>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49" presetClass="entr" presetSubtype="0" decel="100000" fill="hold" grpId="0" nodeType="clickEffect">
                                  <p:stCondLst>
                                    <p:cond delay="0"/>
                                  </p:stCondLst>
                                  <p:childTnLst>
                                    <p:set>
                                      <p:cBhvr>
                                        <p:cTn id="17" dur="1" fill="hold">
                                          <p:stCondLst>
                                            <p:cond delay="0"/>
                                          </p:stCondLst>
                                        </p:cTn>
                                        <p:tgtEl>
                                          <p:spTgt spid="51"/>
                                        </p:tgtEl>
                                        <p:attrNameLst>
                                          <p:attrName>style.visibility</p:attrName>
                                        </p:attrNameLst>
                                      </p:cBhvr>
                                      <p:to>
                                        <p:strVal val="visible"/>
                                      </p:to>
                                    </p:set>
                                    <p:anim calcmode="lin" valueType="num">
                                      <p:cBhvr>
                                        <p:cTn id="18" dur="500" fill="hold"/>
                                        <p:tgtEl>
                                          <p:spTgt spid="51"/>
                                        </p:tgtEl>
                                        <p:attrNameLst>
                                          <p:attrName>ppt_w</p:attrName>
                                        </p:attrNameLst>
                                      </p:cBhvr>
                                      <p:tavLst>
                                        <p:tav tm="0">
                                          <p:val>
                                            <p:fltVal val="0"/>
                                          </p:val>
                                        </p:tav>
                                        <p:tav tm="100000">
                                          <p:val>
                                            <p:strVal val="#ppt_w"/>
                                          </p:val>
                                        </p:tav>
                                      </p:tavLst>
                                    </p:anim>
                                    <p:anim calcmode="lin" valueType="num">
                                      <p:cBhvr>
                                        <p:cTn id="19" dur="500" fill="hold"/>
                                        <p:tgtEl>
                                          <p:spTgt spid="51"/>
                                        </p:tgtEl>
                                        <p:attrNameLst>
                                          <p:attrName>ppt_h</p:attrName>
                                        </p:attrNameLst>
                                      </p:cBhvr>
                                      <p:tavLst>
                                        <p:tav tm="0">
                                          <p:val>
                                            <p:fltVal val="0"/>
                                          </p:val>
                                        </p:tav>
                                        <p:tav tm="100000">
                                          <p:val>
                                            <p:strVal val="#ppt_h"/>
                                          </p:val>
                                        </p:tav>
                                      </p:tavLst>
                                    </p:anim>
                                    <p:anim calcmode="lin" valueType="num">
                                      <p:cBhvr>
                                        <p:cTn id="20" dur="500" fill="hold"/>
                                        <p:tgtEl>
                                          <p:spTgt spid="51"/>
                                        </p:tgtEl>
                                        <p:attrNameLst>
                                          <p:attrName>style.rotation</p:attrName>
                                        </p:attrNameLst>
                                      </p:cBhvr>
                                      <p:tavLst>
                                        <p:tav tm="0">
                                          <p:val>
                                            <p:fltVal val="360"/>
                                          </p:val>
                                        </p:tav>
                                        <p:tav tm="100000">
                                          <p:val>
                                            <p:fltVal val="0"/>
                                          </p:val>
                                        </p:tav>
                                      </p:tavLst>
                                    </p:anim>
                                    <p:animEffect transition="in" filter="fade">
                                      <p:cBhvr>
                                        <p:cTn id="21" dur="500"/>
                                        <p:tgtEl>
                                          <p:spTgt spid="51"/>
                                        </p:tgtEl>
                                      </p:cBhvr>
                                    </p:animEffect>
                                  </p:childTnLst>
                                </p:cTn>
                              </p:par>
                            </p:childTnLst>
                          </p:cTn>
                        </p:par>
                        <p:par>
                          <p:cTn id="22" fill="hold">
                            <p:stCondLst>
                              <p:cond delay="500"/>
                            </p:stCondLst>
                            <p:childTnLst>
                              <p:par>
                                <p:cTn id="23" presetID="1" presetClass="entr" presetSubtype="0" fill="hold" grpId="0" nodeType="afterEffect">
                                  <p:stCondLst>
                                    <p:cond delay="0"/>
                                  </p:stCondLst>
                                  <p:iterate type="lt">
                                    <p:tmAbs val="100"/>
                                  </p:iterate>
                                  <p:childTnLst>
                                    <p:set>
                                      <p:cBhvr>
                                        <p:cTn id="24" dur="1" fill="hold">
                                          <p:stCondLst>
                                            <p:cond delay="0"/>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bldLvl="0" animBg="1"/>
      <p:bldP spid="50" grpId="0"/>
      <p:bldP spid="51" grpId="0" bldLvl="0" animBg="1"/>
      <p:bldP spid="52" grpId="0"/>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矩形 137"/>
          <p:cNvSpPr/>
          <p:nvPr/>
        </p:nvSpPr>
        <p:spPr>
          <a:xfrm>
            <a:off x="304800" y="1480900"/>
            <a:ext cx="5564038" cy="592002"/>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ea typeface="微软雅黑" panose="020B0503020204020204" charset="-122"/>
              </a:rPr>
              <a:t>TCP</a:t>
            </a:r>
            <a:endParaRPr lang="zh-CN" altLang="en-US" sz="2800" b="1" dirty="0">
              <a:ea typeface="微软雅黑" panose="020B0503020204020204" charset="-122"/>
            </a:endParaRPr>
          </a:p>
        </p:txBody>
      </p:sp>
      <p:sp>
        <p:nvSpPr>
          <p:cNvPr id="49" name="矩形 48"/>
          <p:cNvSpPr/>
          <p:nvPr/>
        </p:nvSpPr>
        <p:spPr>
          <a:xfrm>
            <a:off x="304801" y="2072902"/>
            <a:ext cx="5564038" cy="38837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dirty="0">
              <a:ea typeface="微软雅黑" panose="020B0503020204020204" charset="-122"/>
            </a:endParaRPr>
          </a:p>
        </p:txBody>
      </p:sp>
      <p:sp>
        <p:nvSpPr>
          <p:cNvPr id="8" name="椭圆 7"/>
          <p:cNvSpPr/>
          <p:nvPr/>
        </p:nvSpPr>
        <p:spPr>
          <a:xfrm>
            <a:off x="422916" y="2358534"/>
            <a:ext cx="169817" cy="16981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592733" y="2268247"/>
            <a:ext cx="5276105" cy="646331"/>
          </a:xfrm>
          <a:prstGeom prst="rect">
            <a:avLst/>
          </a:prstGeom>
          <a:noFill/>
        </p:spPr>
        <p:txBody>
          <a:bodyPr wrap="square" rtlCol="0">
            <a:spAutoFit/>
          </a:bodyPr>
          <a:lstStyle/>
          <a:p>
            <a:r>
              <a:rPr lang="zh-CN" altLang="en-US" b="1" dirty="0">
                <a:solidFill>
                  <a:schemeClr val="accent1">
                    <a:lumMod val="75000"/>
                  </a:schemeClr>
                </a:solidFill>
              </a:rPr>
              <a:t>传输控制协议</a:t>
            </a:r>
            <a:r>
              <a:rPr lang="zh-CN" altLang="en-US" b="1" dirty="0"/>
              <a:t>（</a:t>
            </a:r>
            <a:r>
              <a:rPr lang="en-US" altLang="zh-CN" b="1" dirty="0">
                <a:solidFill>
                  <a:schemeClr val="accent1">
                    <a:lumMod val="75000"/>
                  </a:schemeClr>
                </a:solidFill>
              </a:rPr>
              <a:t>T</a:t>
            </a:r>
            <a:r>
              <a:rPr lang="en-US" altLang="zh-CN" b="1" dirty="0"/>
              <a:t>ransmission </a:t>
            </a:r>
            <a:r>
              <a:rPr lang="en-US" altLang="zh-CN" b="1" dirty="0">
                <a:solidFill>
                  <a:schemeClr val="accent1">
                    <a:lumMod val="75000"/>
                  </a:schemeClr>
                </a:solidFill>
              </a:rPr>
              <a:t>C</a:t>
            </a:r>
            <a:r>
              <a:rPr lang="en-US" altLang="zh-CN" b="1" dirty="0"/>
              <a:t>ontrol </a:t>
            </a:r>
            <a:r>
              <a:rPr lang="en-US" altLang="zh-CN" b="1" dirty="0">
                <a:solidFill>
                  <a:schemeClr val="accent1">
                    <a:lumMod val="75000"/>
                  </a:schemeClr>
                </a:solidFill>
              </a:rPr>
              <a:t>P</a:t>
            </a:r>
            <a:r>
              <a:rPr lang="en-US" altLang="zh-CN" b="1" dirty="0"/>
              <a:t>rotocol</a:t>
            </a:r>
            <a:r>
              <a:rPr lang="zh-CN" altLang="en-US" b="1" dirty="0"/>
              <a:t>，</a:t>
            </a:r>
            <a:r>
              <a:rPr lang="en-US" altLang="zh-CN" b="1" dirty="0">
                <a:solidFill>
                  <a:schemeClr val="accent1">
                    <a:lumMod val="75000"/>
                  </a:schemeClr>
                </a:solidFill>
              </a:rPr>
              <a:t>TCP</a:t>
            </a:r>
            <a:r>
              <a:rPr lang="zh-CN" altLang="en-US" b="1" dirty="0"/>
              <a:t>）为其上层提供的是</a:t>
            </a:r>
            <a:r>
              <a:rPr lang="zh-CN" altLang="en-US" b="1" dirty="0">
                <a:solidFill>
                  <a:schemeClr val="accent1">
                    <a:lumMod val="75000"/>
                  </a:schemeClr>
                </a:solidFill>
              </a:rPr>
              <a:t>面向连接</a:t>
            </a:r>
            <a:r>
              <a:rPr lang="zh-CN" altLang="en-US" b="1" dirty="0"/>
              <a:t>的</a:t>
            </a:r>
            <a:r>
              <a:rPr lang="zh-CN" altLang="en-US" b="1" dirty="0">
                <a:solidFill>
                  <a:schemeClr val="accent1">
                    <a:lumMod val="75000"/>
                  </a:schemeClr>
                </a:solidFill>
              </a:rPr>
              <a:t>可靠</a:t>
            </a:r>
            <a:r>
              <a:rPr lang="zh-CN" altLang="en-US" b="1" dirty="0"/>
              <a:t>的数据传输服务。</a:t>
            </a:r>
            <a:endParaRPr lang="zh-CN" altLang="en-US" b="1" dirty="0"/>
          </a:p>
        </p:txBody>
      </p:sp>
      <p:sp>
        <p:nvSpPr>
          <p:cNvPr id="50" name="椭圆 49"/>
          <p:cNvSpPr/>
          <p:nvPr/>
        </p:nvSpPr>
        <p:spPr>
          <a:xfrm>
            <a:off x="422916" y="3188758"/>
            <a:ext cx="169817" cy="16981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文本框 50"/>
          <p:cNvSpPr txBox="1"/>
          <p:nvPr/>
        </p:nvSpPr>
        <p:spPr>
          <a:xfrm>
            <a:off x="618953" y="3092601"/>
            <a:ext cx="5249885" cy="923330"/>
          </a:xfrm>
          <a:prstGeom prst="rect">
            <a:avLst/>
          </a:prstGeom>
          <a:noFill/>
        </p:spPr>
        <p:txBody>
          <a:bodyPr wrap="square" rtlCol="0">
            <a:spAutoFit/>
          </a:bodyPr>
          <a:lstStyle/>
          <a:p>
            <a:r>
              <a:rPr lang="zh-CN" altLang="en-US" b="1" dirty="0"/>
              <a:t>使用</a:t>
            </a:r>
            <a:r>
              <a:rPr lang="en-US" altLang="zh-CN" b="1" dirty="0"/>
              <a:t>TCP</a:t>
            </a:r>
            <a:r>
              <a:rPr lang="zh-CN" altLang="en-US" b="1" dirty="0"/>
              <a:t>通信的双方，在传送数据之前</a:t>
            </a:r>
            <a:r>
              <a:rPr lang="zh-CN" altLang="en-US" b="1" dirty="0">
                <a:solidFill>
                  <a:schemeClr val="accent1">
                    <a:lumMod val="75000"/>
                  </a:schemeClr>
                </a:solidFill>
              </a:rPr>
              <a:t>必须首先建立</a:t>
            </a:r>
            <a:r>
              <a:rPr lang="en-US" altLang="zh-CN" b="1" dirty="0">
                <a:solidFill>
                  <a:schemeClr val="accent1">
                    <a:lumMod val="75000"/>
                  </a:schemeClr>
                </a:solidFill>
              </a:rPr>
              <a:t>TCP</a:t>
            </a:r>
            <a:r>
              <a:rPr lang="zh-CN" altLang="en-US" b="1" dirty="0">
                <a:solidFill>
                  <a:schemeClr val="accent1">
                    <a:lumMod val="75000"/>
                  </a:schemeClr>
                </a:solidFill>
              </a:rPr>
              <a:t>连接</a:t>
            </a:r>
            <a:r>
              <a:rPr lang="zh-CN" altLang="en-US" b="1" dirty="0"/>
              <a:t>（逻辑连接，而非物理连接）。数据传输结束后</a:t>
            </a:r>
            <a:r>
              <a:rPr lang="zh-CN" altLang="en-US" b="1" dirty="0">
                <a:solidFill>
                  <a:schemeClr val="accent1">
                    <a:lumMod val="75000"/>
                  </a:schemeClr>
                </a:solidFill>
              </a:rPr>
              <a:t>必须要释放</a:t>
            </a:r>
            <a:r>
              <a:rPr lang="en-US" altLang="zh-CN" b="1" dirty="0">
                <a:solidFill>
                  <a:schemeClr val="accent1">
                    <a:lumMod val="75000"/>
                  </a:schemeClr>
                </a:solidFill>
              </a:rPr>
              <a:t>TCP</a:t>
            </a:r>
            <a:r>
              <a:rPr lang="zh-CN" altLang="en-US" b="1" dirty="0">
                <a:solidFill>
                  <a:schemeClr val="accent1">
                    <a:lumMod val="75000"/>
                  </a:schemeClr>
                </a:solidFill>
              </a:rPr>
              <a:t>连接</a:t>
            </a:r>
            <a:r>
              <a:rPr lang="zh-CN" altLang="en-US" b="1" dirty="0"/>
              <a:t>。</a:t>
            </a:r>
            <a:endParaRPr lang="zh-CN" altLang="en-US" b="1" dirty="0"/>
          </a:p>
        </p:txBody>
      </p:sp>
      <p:sp>
        <p:nvSpPr>
          <p:cNvPr id="52" name="椭圆 51"/>
          <p:cNvSpPr/>
          <p:nvPr/>
        </p:nvSpPr>
        <p:spPr>
          <a:xfrm>
            <a:off x="422915" y="4282067"/>
            <a:ext cx="169817" cy="16981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文本框 52"/>
          <p:cNvSpPr txBox="1"/>
          <p:nvPr/>
        </p:nvSpPr>
        <p:spPr>
          <a:xfrm>
            <a:off x="618953" y="4191613"/>
            <a:ext cx="5249885" cy="923330"/>
          </a:xfrm>
          <a:prstGeom prst="rect">
            <a:avLst/>
          </a:prstGeom>
          <a:noFill/>
        </p:spPr>
        <p:txBody>
          <a:bodyPr wrap="square" rtlCol="0">
            <a:spAutoFit/>
          </a:bodyPr>
          <a:lstStyle/>
          <a:p>
            <a:r>
              <a:rPr lang="en-US" altLang="zh-CN" b="1" dirty="0"/>
              <a:t>TCP</a:t>
            </a:r>
            <a:r>
              <a:rPr lang="zh-CN" altLang="en-US" b="1" dirty="0"/>
              <a:t>为了实现可靠传输，就必须使用很多措施，例如</a:t>
            </a:r>
            <a:r>
              <a:rPr lang="en-US" altLang="zh-CN" b="1" dirty="0">
                <a:solidFill>
                  <a:schemeClr val="accent1">
                    <a:lumMod val="75000"/>
                  </a:schemeClr>
                </a:solidFill>
              </a:rPr>
              <a:t>TCP</a:t>
            </a:r>
            <a:r>
              <a:rPr lang="zh-CN" altLang="en-US" b="1" dirty="0">
                <a:solidFill>
                  <a:schemeClr val="accent1">
                    <a:lumMod val="75000"/>
                  </a:schemeClr>
                </a:solidFill>
              </a:rPr>
              <a:t>连接管理</a:t>
            </a:r>
            <a:r>
              <a:rPr lang="zh-CN" altLang="en-US" b="1" dirty="0"/>
              <a:t>、</a:t>
            </a:r>
            <a:r>
              <a:rPr lang="zh-CN" altLang="en-US" b="1" dirty="0">
                <a:solidFill>
                  <a:schemeClr val="accent1">
                    <a:lumMod val="75000"/>
                  </a:schemeClr>
                </a:solidFill>
              </a:rPr>
              <a:t>确认机制</a:t>
            </a:r>
            <a:r>
              <a:rPr lang="zh-CN" altLang="en-US" b="1" dirty="0"/>
              <a:t>、</a:t>
            </a:r>
            <a:r>
              <a:rPr lang="zh-CN" altLang="en-US" b="1" dirty="0">
                <a:solidFill>
                  <a:schemeClr val="accent1">
                    <a:lumMod val="75000"/>
                  </a:schemeClr>
                </a:solidFill>
              </a:rPr>
              <a:t>超时重传</a:t>
            </a:r>
            <a:r>
              <a:rPr lang="zh-CN" altLang="en-US" b="1" dirty="0"/>
              <a:t>、</a:t>
            </a:r>
            <a:r>
              <a:rPr lang="zh-CN" altLang="en-US" b="1" dirty="0">
                <a:solidFill>
                  <a:schemeClr val="accent1">
                    <a:lumMod val="75000"/>
                  </a:schemeClr>
                </a:solidFill>
              </a:rPr>
              <a:t>流量控制</a:t>
            </a:r>
            <a:r>
              <a:rPr lang="zh-CN" altLang="en-US" b="1" dirty="0"/>
              <a:t>以及</a:t>
            </a:r>
            <a:r>
              <a:rPr lang="zh-CN" altLang="en-US" b="1" dirty="0">
                <a:solidFill>
                  <a:schemeClr val="accent1">
                    <a:lumMod val="75000"/>
                  </a:schemeClr>
                </a:solidFill>
              </a:rPr>
              <a:t>拥塞控制</a:t>
            </a:r>
            <a:r>
              <a:rPr lang="zh-CN" altLang="en-US" b="1" dirty="0"/>
              <a:t>等。</a:t>
            </a:r>
            <a:endParaRPr lang="zh-CN" altLang="en-US" b="1" dirty="0"/>
          </a:p>
        </p:txBody>
      </p:sp>
      <p:sp>
        <p:nvSpPr>
          <p:cNvPr id="57" name="椭圆 56"/>
          <p:cNvSpPr/>
          <p:nvPr/>
        </p:nvSpPr>
        <p:spPr>
          <a:xfrm>
            <a:off x="422915" y="5290467"/>
            <a:ext cx="169817" cy="16981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文本框 57"/>
          <p:cNvSpPr txBox="1"/>
          <p:nvPr/>
        </p:nvSpPr>
        <p:spPr>
          <a:xfrm>
            <a:off x="618953" y="5200013"/>
            <a:ext cx="5249885" cy="646331"/>
          </a:xfrm>
          <a:prstGeom prst="rect">
            <a:avLst/>
          </a:prstGeom>
          <a:noFill/>
        </p:spPr>
        <p:txBody>
          <a:bodyPr wrap="square" rtlCol="0">
            <a:spAutoFit/>
          </a:bodyPr>
          <a:lstStyle/>
          <a:p>
            <a:r>
              <a:rPr lang="en-US" altLang="zh-CN" b="1" dirty="0"/>
              <a:t>TCP</a:t>
            </a:r>
            <a:r>
              <a:rPr lang="zh-CN" altLang="en-US" b="1" dirty="0"/>
              <a:t>的</a:t>
            </a:r>
            <a:r>
              <a:rPr lang="zh-CN" altLang="en-US" b="1" dirty="0">
                <a:solidFill>
                  <a:schemeClr val="accent1">
                    <a:lumMod val="75000"/>
                  </a:schemeClr>
                </a:solidFill>
              </a:rPr>
              <a:t>实现复杂</a:t>
            </a:r>
            <a:r>
              <a:rPr lang="zh-CN" altLang="en-US" b="1" dirty="0"/>
              <a:t>，</a:t>
            </a:r>
            <a:r>
              <a:rPr lang="en-US" altLang="zh-CN" b="1" dirty="0"/>
              <a:t>TCP</a:t>
            </a:r>
            <a:r>
              <a:rPr lang="zh-CN" altLang="en-US" b="1" dirty="0"/>
              <a:t>报文段的</a:t>
            </a:r>
            <a:r>
              <a:rPr lang="zh-CN" altLang="en-US" b="1" dirty="0">
                <a:solidFill>
                  <a:schemeClr val="accent1">
                    <a:lumMod val="75000"/>
                  </a:schemeClr>
                </a:solidFill>
              </a:rPr>
              <a:t>首部比较大</a:t>
            </a:r>
            <a:r>
              <a:rPr lang="zh-CN" altLang="en-US" b="1" dirty="0"/>
              <a:t>，</a:t>
            </a:r>
            <a:r>
              <a:rPr lang="zh-CN" altLang="en-US" b="1" dirty="0">
                <a:solidFill>
                  <a:schemeClr val="accent1">
                    <a:lumMod val="75000"/>
                  </a:schemeClr>
                </a:solidFill>
              </a:rPr>
              <a:t>占用处理机资源比较多</a:t>
            </a:r>
            <a:r>
              <a:rPr lang="zh-CN" altLang="en-US" b="1" dirty="0"/>
              <a:t>。</a:t>
            </a:r>
            <a:endParaRPr lang="zh-CN" altLang="en-US" b="1" dirty="0"/>
          </a:p>
        </p:txBody>
      </p:sp>
      <p:sp>
        <p:nvSpPr>
          <p:cNvPr id="59" name="矩形 58"/>
          <p:cNvSpPr/>
          <p:nvPr/>
        </p:nvSpPr>
        <p:spPr>
          <a:xfrm>
            <a:off x="6323160" y="1480900"/>
            <a:ext cx="5564038" cy="592002"/>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ea typeface="微软雅黑" panose="020B0503020204020204" charset="-122"/>
              </a:rPr>
              <a:t>UDP</a:t>
            </a:r>
            <a:endParaRPr lang="zh-CN" altLang="en-US" sz="2800" b="1" dirty="0">
              <a:ea typeface="微软雅黑" panose="020B0503020204020204" charset="-122"/>
            </a:endParaRPr>
          </a:p>
        </p:txBody>
      </p:sp>
      <p:sp>
        <p:nvSpPr>
          <p:cNvPr id="60" name="矩形 59"/>
          <p:cNvSpPr/>
          <p:nvPr/>
        </p:nvSpPr>
        <p:spPr>
          <a:xfrm>
            <a:off x="6323161" y="2072902"/>
            <a:ext cx="5564038" cy="38837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dirty="0">
              <a:ea typeface="微软雅黑" panose="020B0503020204020204" charset="-122"/>
            </a:endParaRPr>
          </a:p>
        </p:txBody>
      </p:sp>
      <p:sp>
        <p:nvSpPr>
          <p:cNvPr id="61" name="椭圆 60"/>
          <p:cNvSpPr/>
          <p:nvPr/>
        </p:nvSpPr>
        <p:spPr>
          <a:xfrm>
            <a:off x="6441276" y="2358534"/>
            <a:ext cx="169817" cy="16981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文本框 61"/>
          <p:cNvSpPr txBox="1"/>
          <p:nvPr/>
        </p:nvSpPr>
        <p:spPr>
          <a:xfrm>
            <a:off x="6611093" y="2268247"/>
            <a:ext cx="5276105" cy="646331"/>
          </a:xfrm>
          <a:prstGeom prst="rect">
            <a:avLst/>
          </a:prstGeom>
          <a:noFill/>
        </p:spPr>
        <p:txBody>
          <a:bodyPr wrap="square" rtlCol="0">
            <a:spAutoFit/>
          </a:bodyPr>
          <a:lstStyle/>
          <a:p>
            <a:r>
              <a:rPr lang="zh-CN" altLang="en-US" b="1" dirty="0">
                <a:solidFill>
                  <a:schemeClr val="accent1">
                    <a:lumMod val="75000"/>
                  </a:schemeClr>
                </a:solidFill>
              </a:rPr>
              <a:t>用户数据报协议</a:t>
            </a:r>
            <a:r>
              <a:rPr lang="zh-CN" altLang="en-US" b="1" dirty="0"/>
              <a:t>（</a:t>
            </a:r>
            <a:r>
              <a:rPr lang="en-US" altLang="zh-CN" b="1" dirty="0">
                <a:solidFill>
                  <a:schemeClr val="accent1">
                    <a:lumMod val="75000"/>
                  </a:schemeClr>
                </a:solidFill>
              </a:rPr>
              <a:t>U</a:t>
            </a:r>
            <a:r>
              <a:rPr lang="en-US" altLang="zh-CN" b="1" dirty="0"/>
              <a:t>ser </a:t>
            </a:r>
            <a:r>
              <a:rPr lang="en-US" altLang="zh-CN" b="1" dirty="0">
                <a:solidFill>
                  <a:schemeClr val="accent1">
                    <a:lumMod val="75000"/>
                  </a:schemeClr>
                </a:solidFill>
              </a:rPr>
              <a:t>D</a:t>
            </a:r>
            <a:r>
              <a:rPr lang="en-US" altLang="zh-CN" b="1" dirty="0"/>
              <a:t>atagram </a:t>
            </a:r>
            <a:r>
              <a:rPr lang="en-US" altLang="zh-CN" b="1" dirty="0">
                <a:solidFill>
                  <a:schemeClr val="accent1">
                    <a:lumMod val="75000"/>
                  </a:schemeClr>
                </a:solidFill>
              </a:rPr>
              <a:t>P</a:t>
            </a:r>
            <a:r>
              <a:rPr lang="en-US" altLang="zh-CN" b="1" dirty="0"/>
              <a:t>rotocol</a:t>
            </a:r>
            <a:r>
              <a:rPr lang="zh-CN" altLang="en-US" b="1" dirty="0"/>
              <a:t>，</a:t>
            </a:r>
            <a:r>
              <a:rPr lang="en-US" altLang="zh-CN" b="1" dirty="0">
                <a:solidFill>
                  <a:schemeClr val="accent1">
                    <a:lumMod val="75000"/>
                  </a:schemeClr>
                </a:solidFill>
              </a:rPr>
              <a:t>UDP</a:t>
            </a:r>
            <a:r>
              <a:rPr lang="zh-CN" altLang="en-US" b="1" dirty="0"/>
              <a:t>）为其上层提供的是</a:t>
            </a:r>
            <a:r>
              <a:rPr lang="zh-CN" altLang="en-US" b="1" dirty="0">
                <a:solidFill>
                  <a:schemeClr val="accent1">
                    <a:lumMod val="75000"/>
                  </a:schemeClr>
                </a:solidFill>
              </a:rPr>
              <a:t>无连接</a:t>
            </a:r>
            <a:r>
              <a:rPr lang="zh-CN" altLang="en-US" b="1" dirty="0"/>
              <a:t>的</a:t>
            </a:r>
            <a:r>
              <a:rPr lang="zh-CN" altLang="en-US" b="1" dirty="0">
                <a:solidFill>
                  <a:schemeClr val="accent1">
                    <a:lumMod val="75000"/>
                  </a:schemeClr>
                </a:solidFill>
              </a:rPr>
              <a:t>不可靠</a:t>
            </a:r>
            <a:r>
              <a:rPr lang="zh-CN" altLang="en-US" b="1" dirty="0"/>
              <a:t>的数据传输服务。</a:t>
            </a:r>
            <a:endParaRPr lang="zh-CN" altLang="en-US" b="1" dirty="0"/>
          </a:p>
        </p:txBody>
      </p:sp>
      <p:sp>
        <p:nvSpPr>
          <p:cNvPr id="63" name="椭圆 62"/>
          <p:cNvSpPr/>
          <p:nvPr/>
        </p:nvSpPr>
        <p:spPr>
          <a:xfrm>
            <a:off x="6441276" y="3188758"/>
            <a:ext cx="169817" cy="16981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文本框 63"/>
          <p:cNvSpPr txBox="1"/>
          <p:nvPr/>
        </p:nvSpPr>
        <p:spPr>
          <a:xfrm>
            <a:off x="6637313" y="3092601"/>
            <a:ext cx="5249885" cy="646331"/>
          </a:xfrm>
          <a:prstGeom prst="rect">
            <a:avLst/>
          </a:prstGeom>
          <a:noFill/>
        </p:spPr>
        <p:txBody>
          <a:bodyPr wrap="square" rtlCol="0">
            <a:spAutoFit/>
          </a:bodyPr>
          <a:lstStyle/>
          <a:p>
            <a:r>
              <a:rPr lang="zh-CN" altLang="en-US" b="1" dirty="0"/>
              <a:t>使用</a:t>
            </a:r>
            <a:r>
              <a:rPr lang="en-US" altLang="zh-CN" b="1" dirty="0"/>
              <a:t>UDP</a:t>
            </a:r>
            <a:r>
              <a:rPr lang="zh-CN" altLang="en-US" b="1" dirty="0"/>
              <a:t>通信的双方，在传送数据之前</a:t>
            </a:r>
            <a:r>
              <a:rPr lang="zh-CN" altLang="en-US" b="1" dirty="0">
                <a:solidFill>
                  <a:schemeClr val="accent1">
                    <a:lumMod val="75000"/>
                  </a:schemeClr>
                </a:solidFill>
              </a:rPr>
              <a:t>不需要建立连接</a:t>
            </a:r>
            <a:r>
              <a:rPr lang="zh-CN" altLang="en-US" b="1" dirty="0"/>
              <a:t>。</a:t>
            </a:r>
            <a:endParaRPr lang="zh-CN" altLang="en-US" b="1" dirty="0"/>
          </a:p>
        </p:txBody>
      </p:sp>
      <p:sp>
        <p:nvSpPr>
          <p:cNvPr id="65" name="椭圆 64"/>
          <p:cNvSpPr/>
          <p:nvPr/>
        </p:nvSpPr>
        <p:spPr>
          <a:xfrm>
            <a:off x="6441275" y="4282067"/>
            <a:ext cx="169817" cy="16981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文本框 65"/>
          <p:cNvSpPr txBox="1"/>
          <p:nvPr/>
        </p:nvSpPr>
        <p:spPr>
          <a:xfrm>
            <a:off x="6637313" y="4191613"/>
            <a:ext cx="5249885" cy="646331"/>
          </a:xfrm>
          <a:prstGeom prst="rect">
            <a:avLst/>
          </a:prstGeom>
          <a:noFill/>
        </p:spPr>
        <p:txBody>
          <a:bodyPr wrap="square" rtlCol="0">
            <a:spAutoFit/>
          </a:bodyPr>
          <a:lstStyle/>
          <a:p>
            <a:r>
              <a:rPr lang="en-US" altLang="zh-CN" b="1" dirty="0"/>
              <a:t>UDP</a:t>
            </a:r>
            <a:r>
              <a:rPr lang="zh-CN" altLang="en-US" b="1" dirty="0"/>
              <a:t>不需要实现可靠传输，因此</a:t>
            </a:r>
            <a:r>
              <a:rPr lang="zh-CN" altLang="en-US" b="1" dirty="0">
                <a:solidFill>
                  <a:schemeClr val="accent1">
                    <a:lumMod val="75000"/>
                  </a:schemeClr>
                </a:solidFill>
              </a:rPr>
              <a:t>不需要使用实现可靠传输的各种机制</a:t>
            </a:r>
            <a:r>
              <a:rPr lang="zh-CN" altLang="en-US" b="1" dirty="0"/>
              <a:t>。</a:t>
            </a:r>
            <a:endParaRPr lang="zh-CN" altLang="en-US" b="1" dirty="0"/>
          </a:p>
        </p:txBody>
      </p:sp>
      <p:sp>
        <p:nvSpPr>
          <p:cNvPr id="67" name="椭圆 66"/>
          <p:cNvSpPr/>
          <p:nvPr/>
        </p:nvSpPr>
        <p:spPr>
          <a:xfrm>
            <a:off x="6441275" y="5290467"/>
            <a:ext cx="169817" cy="16981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文本框 67"/>
          <p:cNvSpPr txBox="1"/>
          <p:nvPr/>
        </p:nvSpPr>
        <p:spPr>
          <a:xfrm>
            <a:off x="6637313" y="5200013"/>
            <a:ext cx="5249885" cy="369332"/>
          </a:xfrm>
          <a:prstGeom prst="rect">
            <a:avLst/>
          </a:prstGeom>
          <a:noFill/>
        </p:spPr>
        <p:txBody>
          <a:bodyPr wrap="square" rtlCol="0">
            <a:spAutoFit/>
          </a:bodyPr>
          <a:lstStyle/>
          <a:p>
            <a:r>
              <a:rPr lang="en-US" altLang="zh-CN" b="1" dirty="0"/>
              <a:t>UDP</a:t>
            </a:r>
            <a:r>
              <a:rPr lang="zh-CN" altLang="en-US" b="1" dirty="0"/>
              <a:t>的</a:t>
            </a:r>
            <a:r>
              <a:rPr lang="zh-CN" altLang="en-US" b="1" dirty="0">
                <a:solidFill>
                  <a:schemeClr val="accent1">
                    <a:lumMod val="75000"/>
                  </a:schemeClr>
                </a:solidFill>
              </a:rPr>
              <a:t>实现简单</a:t>
            </a:r>
            <a:r>
              <a:rPr lang="zh-CN" altLang="en-US" b="1" dirty="0"/>
              <a:t>，</a:t>
            </a:r>
            <a:r>
              <a:rPr lang="en-US" altLang="zh-CN" b="1" dirty="0"/>
              <a:t>UDP</a:t>
            </a:r>
            <a:r>
              <a:rPr lang="zh-CN" altLang="en-US" b="1" dirty="0"/>
              <a:t>用户数据报的</a:t>
            </a:r>
            <a:r>
              <a:rPr lang="zh-CN" altLang="en-US" b="1" dirty="0">
                <a:solidFill>
                  <a:schemeClr val="accent1">
                    <a:lumMod val="75000"/>
                  </a:schemeClr>
                </a:solidFill>
              </a:rPr>
              <a:t>首部比较小</a:t>
            </a:r>
            <a:r>
              <a:rPr lang="zh-CN" altLang="en-US" b="1" dirty="0"/>
              <a:t>。</a:t>
            </a:r>
            <a:endParaRPr lang="zh-CN" altLang="en-US" b="1" dirty="0"/>
          </a:p>
        </p:txBody>
      </p:sp>
      <p:grpSp>
        <p:nvGrpSpPr>
          <p:cNvPr id="5" name="组合 4"/>
          <p:cNvGrpSpPr/>
          <p:nvPr/>
        </p:nvGrpSpPr>
        <p:grpSpPr>
          <a:xfrm>
            <a:off x="304800" y="749300"/>
            <a:ext cx="6192343" cy="400110"/>
            <a:chOff x="424117" y="898245"/>
            <a:chExt cx="6192343" cy="400110"/>
          </a:xfrm>
        </p:grpSpPr>
        <p:sp>
          <p:nvSpPr>
            <p:cNvPr id="6" name="平行四边形 5"/>
            <p:cNvSpPr/>
            <p:nvPr/>
          </p:nvSpPr>
          <p:spPr>
            <a:xfrm>
              <a:off x="424117" y="898245"/>
              <a:ext cx="674451"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02</a:t>
              </a:r>
              <a:endParaRPr lang="zh-CN" altLang="en-US" sz="2200" dirty="0">
                <a:latin typeface="Impact" panose="020B0806030902050204" pitchFamily="34" charset="0"/>
              </a:endParaRPr>
            </a:p>
          </p:txBody>
        </p:sp>
        <p:sp>
          <p:nvSpPr>
            <p:cNvPr id="7" name="文本框 6"/>
            <p:cNvSpPr txBox="1"/>
            <p:nvPr/>
          </p:nvSpPr>
          <p:spPr>
            <a:xfrm>
              <a:off x="1098567" y="898245"/>
              <a:ext cx="5517893" cy="400110"/>
            </a:xfrm>
            <a:prstGeom prst="rect">
              <a:avLst/>
            </a:prstGeom>
            <a:noFill/>
          </p:spPr>
          <p:txBody>
            <a:bodyPr wrap="square" rtlCol="0">
              <a:spAutoFit/>
            </a:bodyPr>
            <a:lstStyle/>
            <a:p>
              <a:r>
                <a:rPr lang="en-US" altLang="zh-CN" sz="2000" b="1" dirty="0"/>
                <a:t>TCP/IP</a:t>
              </a:r>
              <a:r>
                <a:rPr lang="zh-CN" altLang="en-US" sz="2000" b="1" dirty="0"/>
                <a:t>运输层中的两个重要协议</a:t>
              </a:r>
              <a:endParaRPr lang="zh-CN" altLang="en-US" sz="2000" b="1" dirty="0"/>
            </a:p>
          </p:txBody>
        </p:sp>
      </p:gr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ntr" presetSubtype="0" fill="hold" grpId="0" nodeType="with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800" decel="100000"/>
                                        <p:tgtEl>
                                          <p:spTgt spid="59"/>
                                        </p:tgtEl>
                                      </p:cBhvr>
                                    </p:animEffect>
                                    <p:anim calcmode="lin" valueType="num">
                                      <p:cBhvr>
                                        <p:cTn id="8" dur="800" decel="100000" fill="hold"/>
                                        <p:tgtEl>
                                          <p:spTgt spid="59"/>
                                        </p:tgtEl>
                                        <p:attrNameLst>
                                          <p:attrName>style.rotation</p:attrName>
                                        </p:attrNameLst>
                                      </p:cBhvr>
                                      <p:tavLst>
                                        <p:tav tm="0">
                                          <p:val>
                                            <p:fltVal val="-90"/>
                                          </p:val>
                                        </p:tav>
                                        <p:tav tm="100000">
                                          <p:val>
                                            <p:fltVal val="0"/>
                                          </p:val>
                                        </p:tav>
                                      </p:tavLst>
                                    </p:anim>
                                    <p:anim calcmode="lin" valueType="num">
                                      <p:cBhvr>
                                        <p:cTn id="9" dur="800" decel="100000" fill="hold"/>
                                        <p:tgtEl>
                                          <p:spTgt spid="59"/>
                                        </p:tgtEl>
                                        <p:attrNameLst>
                                          <p:attrName>ppt_x</p:attrName>
                                        </p:attrNameLst>
                                      </p:cBhvr>
                                      <p:tavLst>
                                        <p:tav tm="0">
                                          <p:val>
                                            <p:strVal val="#ppt_x+0.4"/>
                                          </p:val>
                                        </p:tav>
                                        <p:tav tm="100000">
                                          <p:val>
                                            <p:strVal val="#ppt_x-0.05"/>
                                          </p:val>
                                        </p:tav>
                                      </p:tavLst>
                                    </p:anim>
                                    <p:anim calcmode="lin" valueType="num">
                                      <p:cBhvr>
                                        <p:cTn id="10" dur="800" decel="100000" fill="hold"/>
                                        <p:tgtEl>
                                          <p:spTgt spid="59"/>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59"/>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59"/>
                                        </p:tgtEl>
                                        <p:attrNameLst>
                                          <p:attrName>ppt_y</p:attrName>
                                        </p:attrNameLst>
                                      </p:cBhvr>
                                      <p:tavLst>
                                        <p:tav tm="0">
                                          <p:val>
                                            <p:strVal val="#ppt_y+0.1"/>
                                          </p:val>
                                        </p:tav>
                                        <p:tav tm="100000">
                                          <p:val>
                                            <p:strVal val="#ppt_y"/>
                                          </p:val>
                                        </p:tav>
                                      </p:tavLst>
                                    </p:anim>
                                  </p:childTnLst>
                                </p:cTn>
                              </p:par>
                            </p:childTnLst>
                          </p:cTn>
                        </p:par>
                        <p:par>
                          <p:cTn id="13" fill="hold">
                            <p:stCondLst>
                              <p:cond delay="1000"/>
                            </p:stCondLst>
                            <p:childTnLst>
                              <p:par>
                                <p:cTn id="14" presetID="22" presetClass="entr" presetSubtype="1" fill="hold" grpId="0" nodeType="afterEffect">
                                  <p:stCondLst>
                                    <p:cond delay="0"/>
                                  </p:stCondLst>
                                  <p:childTnLst>
                                    <p:set>
                                      <p:cBhvr>
                                        <p:cTn id="15" dur="1" fill="hold">
                                          <p:stCondLst>
                                            <p:cond delay="0"/>
                                          </p:stCondLst>
                                        </p:cTn>
                                        <p:tgtEl>
                                          <p:spTgt spid="60"/>
                                        </p:tgtEl>
                                        <p:attrNameLst>
                                          <p:attrName>style.visibility</p:attrName>
                                        </p:attrNameLst>
                                      </p:cBhvr>
                                      <p:to>
                                        <p:strVal val="visible"/>
                                      </p:to>
                                    </p:set>
                                    <p:animEffect transition="in" filter="wipe(up)">
                                      <p:cBhvr>
                                        <p:cTn id="16" dur="500"/>
                                        <p:tgtEl>
                                          <p:spTgt spid="60"/>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61"/>
                                        </p:tgtEl>
                                        <p:attrNameLst>
                                          <p:attrName>style.visibility</p:attrName>
                                        </p:attrNameLst>
                                      </p:cBhvr>
                                      <p:to>
                                        <p:strVal val="visible"/>
                                      </p:to>
                                    </p:set>
                                    <p:anim calcmode="lin" valueType="num">
                                      <p:cBhvr>
                                        <p:cTn id="21" dur="500" fill="hold"/>
                                        <p:tgtEl>
                                          <p:spTgt spid="61"/>
                                        </p:tgtEl>
                                        <p:attrNameLst>
                                          <p:attrName>ppt_w</p:attrName>
                                        </p:attrNameLst>
                                      </p:cBhvr>
                                      <p:tavLst>
                                        <p:tav tm="0">
                                          <p:val>
                                            <p:fltVal val="0"/>
                                          </p:val>
                                        </p:tav>
                                        <p:tav tm="100000">
                                          <p:val>
                                            <p:strVal val="#ppt_w"/>
                                          </p:val>
                                        </p:tav>
                                      </p:tavLst>
                                    </p:anim>
                                    <p:anim calcmode="lin" valueType="num">
                                      <p:cBhvr>
                                        <p:cTn id="22" dur="500" fill="hold"/>
                                        <p:tgtEl>
                                          <p:spTgt spid="61"/>
                                        </p:tgtEl>
                                        <p:attrNameLst>
                                          <p:attrName>ppt_h</p:attrName>
                                        </p:attrNameLst>
                                      </p:cBhvr>
                                      <p:tavLst>
                                        <p:tav tm="0">
                                          <p:val>
                                            <p:fltVal val="0"/>
                                          </p:val>
                                        </p:tav>
                                        <p:tav tm="100000">
                                          <p:val>
                                            <p:strVal val="#ppt_h"/>
                                          </p:val>
                                        </p:tav>
                                      </p:tavLst>
                                    </p:anim>
                                    <p:animEffect transition="in" filter="fade">
                                      <p:cBhvr>
                                        <p:cTn id="23" dur="500"/>
                                        <p:tgtEl>
                                          <p:spTgt spid="61"/>
                                        </p:tgtEl>
                                      </p:cBhvr>
                                    </p:animEffect>
                                  </p:childTnLst>
                                </p:cTn>
                              </p:par>
                            </p:childTnLst>
                          </p:cTn>
                        </p:par>
                        <p:par>
                          <p:cTn id="24" fill="hold">
                            <p:stCondLst>
                              <p:cond delay="500"/>
                            </p:stCondLst>
                            <p:childTnLst>
                              <p:par>
                                <p:cTn id="25" presetID="1" presetClass="entr" presetSubtype="0" fill="hold" grpId="0" nodeType="afterEffect">
                                  <p:stCondLst>
                                    <p:cond delay="0"/>
                                  </p:stCondLst>
                                  <p:iterate type="lt">
                                    <p:tmAbs val="100"/>
                                  </p:iterate>
                                  <p:childTnLst>
                                    <p:set>
                                      <p:cBhvr>
                                        <p:cTn id="26" dur="1" fill="hold">
                                          <p:stCondLst>
                                            <p:cond delay="0"/>
                                          </p:stCondLst>
                                        </p:cTn>
                                        <p:tgtEl>
                                          <p:spTgt spid="6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53" presetClass="entr" presetSubtype="16" fill="hold" grpId="0" nodeType="clickEffect">
                                  <p:stCondLst>
                                    <p:cond delay="0"/>
                                  </p:stCondLst>
                                  <p:childTnLst>
                                    <p:set>
                                      <p:cBhvr>
                                        <p:cTn id="30" dur="1" fill="hold">
                                          <p:stCondLst>
                                            <p:cond delay="0"/>
                                          </p:stCondLst>
                                        </p:cTn>
                                        <p:tgtEl>
                                          <p:spTgt spid="63"/>
                                        </p:tgtEl>
                                        <p:attrNameLst>
                                          <p:attrName>style.visibility</p:attrName>
                                        </p:attrNameLst>
                                      </p:cBhvr>
                                      <p:to>
                                        <p:strVal val="visible"/>
                                      </p:to>
                                    </p:set>
                                    <p:anim calcmode="lin" valueType="num">
                                      <p:cBhvr>
                                        <p:cTn id="31" dur="500" fill="hold"/>
                                        <p:tgtEl>
                                          <p:spTgt spid="63"/>
                                        </p:tgtEl>
                                        <p:attrNameLst>
                                          <p:attrName>ppt_w</p:attrName>
                                        </p:attrNameLst>
                                      </p:cBhvr>
                                      <p:tavLst>
                                        <p:tav tm="0">
                                          <p:val>
                                            <p:fltVal val="0"/>
                                          </p:val>
                                        </p:tav>
                                        <p:tav tm="100000">
                                          <p:val>
                                            <p:strVal val="#ppt_w"/>
                                          </p:val>
                                        </p:tav>
                                      </p:tavLst>
                                    </p:anim>
                                    <p:anim calcmode="lin" valueType="num">
                                      <p:cBhvr>
                                        <p:cTn id="32" dur="500" fill="hold"/>
                                        <p:tgtEl>
                                          <p:spTgt spid="63"/>
                                        </p:tgtEl>
                                        <p:attrNameLst>
                                          <p:attrName>ppt_h</p:attrName>
                                        </p:attrNameLst>
                                      </p:cBhvr>
                                      <p:tavLst>
                                        <p:tav tm="0">
                                          <p:val>
                                            <p:fltVal val="0"/>
                                          </p:val>
                                        </p:tav>
                                        <p:tav tm="100000">
                                          <p:val>
                                            <p:strVal val="#ppt_h"/>
                                          </p:val>
                                        </p:tav>
                                      </p:tavLst>
                                    </p:anim>
                                    <p:animEffect transition="in" filter="fade">
                                      <p:cBhvr>
                                        <p:cTn id="33" dur="500"/>
                                        <p:tgtEl>
                                          <p:spTgt spid="63"/>
                                        </p:tgtEl>
                                      </p:cBhvr>
                                    </p:animEffect>
                                  </p:childTnLst>
                                </p:cTn>
                              </p:par>
                            </p:childTnLst>
                          </p:cTn>
                        </p:par>
                        <p:par>
                          <p:cTn id="34" fill="hold">
                            <p:stCondLst>
                              <p:cond delay="500"/>
                            </p:stCondLst>
                            <p:childTnLst>
                              <p:par>
                                <p:cTn id="35" presetID="1" presetClass="entr" presetSubtype="0" fill="hold" grpId="0" nodeType="afterEffect">
                                  <p:stCondLst>
                                    <p:cond delay="0"/>
                                  </p:stCondLst>
                                  <p:iterate type="lt">
                                    <p:tmAbs val="100"/>
                                  </p:iterate>
                                  <p:childTnLst>
                                    <p:set>
                                      <p:cBhvr>
                                        <p:cTn id="36" dur="1" fill="hold">
                                          <p:stCondLst>
                                            <p:cond delay="0"/>
                                          </p:stCondLst>
                                        </p:cTn>
                                        <p:tgtEl>
                                          <p:spTgt spid="6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53" presetClass="entr" presetSubtype="16" fill="hold" grpId="0" nodeType="clickEffect">
                                  <p:stCondLst>
                                    <p:cond delay="0"/>
                                  </p:stCondLst>
                                  <p:childTnLst>
                                    <p:set>
                                      <p:cBhvr>
                                        <p:cTn id="40" dur="1" fill="hold">
                                          <p:stCondLst>
                                            <p:cond delay="0"/>
                                          </p:stCondLst>
                                        </p:cTn>
                                        <p:tgtEl>
                                          <p:spTgt spid="65"/>
                                        </p:tgtEl>
                                        <p:attrNameLst>
                                          <p:attrName>style.visibility</p:attrName>
                                        </p:attrNameLst>
                                      </p:cBhvr>
                                      <p:to>
                                        <p:strVal val="visible"/>
                                      </p:to>
                                    </p:set>
                                    <p:anim calcmode="lin" valueType="num">
                                      <p:cBhvr>
                                        <p:cTn id="41" dur="500" fill="hold"/>
                                        <p:tgtEl>
                                          <p:spTgt spid="65"/>
                                        </p:tgtEl>
                                        <p:attrNameLst>
                                          <p:attrName>ppt_w</p:attrName>
                                        </p:attrNameLst>
                                      </p:cBhvr>
                                      <p:tavLst>
                                        <p:tav tm="0">
                                          <p:val>
                                            <p:fltVal val="0"/>
                                          </p:val>
                                        </p:tav>
                                        <p:tav tm="100000">
                                          <p:val>
                                            <p:strVal val="#ppt_w"/>
                                          </p:val>
                                        </p:tav>
                                      </p:tavLst>
                                    </p:anim>
                                    <p:anim calcmode="lin" valueType="num">
                                      <p:cBhvr>
                                        <p:cTn id="42" dur="500" fill="hold"/>
                                        <p:tgtEl>
                                          <p:spTgt spid="65"/>
                                        </p:tgtEl>
                                        <p:attrNameLst>
                                          <p:attrName>ppt_h</p:attrName>
                                        </p:attrNameLst>
                                      </p:cBhvr>
                                      <p:tavLst>
                                        <p:tav tm="0">
                                          <p:val>
                                            <p:fltVal val="0"/>
                                          </p:val>
                                        </p:tav>
                                        <p:tav tm="100000">
                                          <p:val>
                                            <p:strVal val="#ppt_h"/>
                                          </p:val>
                                        </p:tav>
                                      </p:tavLst>
                                    </p:anim>
                                    <p:animEffect transition="in" filter="fade">
                                      <p:cBhvr>
                                        <p:cTn id="43" dur="500"/>
                                        <p:tgtEl>
                                          <p:spTgt spid="65"/>
                                        </p:tgtEl>
                                      </p:cBhvr>
                                    </p:animEffect>
                                  </p:childTnLst>
                                </p:cTn>
                              </p:par>
                            </p:childTnLst>
                          </p:cTn>
                        </p:par>
                        <p:par>
                          <p:cTn id="44" fill="hold">
                            <p:stCondLst>
                              <p:cond delay="500"/>
                            </p:stCondLst>
                            <p:childTnLst>
                              <p:par>
                                <p:cTn id="45" presetID="1" presetClass="entr" presetSubtype="0" fill="hold" grpId="0" nodeType="afterEffect">
                                  <p:stCondLst>
                                    <p:cond delay="0"/>
                                  </p:stCondLst>
                                  <p:iterate type="lt">
                                    <p:tmAbs val="100"/>
                                  </p:iterate>
                                  <p:childTnLst>
                                    <p:set>
                                      <p:cBhvr>
                                        <p:cTn id="46" dur="1" fill="hold">
                                          <p:stCondLst>
                                            <p:cond delay="0"/>
                                          </p:stCondLst>
                                        </p:cTn>
                                        <p:tgtEl>
                                          <p:spTgt spid="6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53" presetClass="entr" presetSubtype="16" fill="hold" grpId="0" nodeType="clickEffect">
                                  <p:stCondLst>
                                    <p:cond delay="0"/>
                                  </p:stCondLst>
                                  <p:childTnLst>
                                    <p:set>
                                      <p:cBhvr>
                                        <p:cTn id="50" dur="1" fill="hold">
                                          <p:stCondLst>
                                            <p:cond delay="0"/>
                                          </p:stCondLst>
                                        </p:cTn>
                                        <p:tgtEl>
                                          <p:spTgt spid="67"/>
                                        </p:tgtEl>
                                        <p:attrNameLst>
                                          <p:attrName>style.visibility</p:attrName>
                                        </p:attrNameLst>
                                      </p:cBhvr>
                                      <p:to>
                                        <p:strVal val="visible"/>
                                      </p:to>
                                    </p:set>
                                    <p:anim calcmode="lin" valueType="num">
                                      <p:cBhvr>
                                        <p:cTn id="51" dur="500" fill="hold"/>
                                        <p:tgtEl>
                                          <p:spTgt spid="67"/>
                                        </p:tgtEl>
                                        <p:attrNameLst>
                                          <p:attrName>ppt_w</p:attrName>
                                        </p:attrNameLst>
                                      </p:cBhvr>
                                      <p:tavLst>
                                        <p:tav tm="0">
                                          <p:val>
                                            <p:fltVal val="0"/>
                                          </p:val>
                                        </p:tav>
                                        <p:tav tm="100000">
                                          <p:val>
                                            <p:strVal val="#ppt_w"/>
                                          </p:val>
                                        </p:tav>
                                      </p:tavLst>
                                    </p:anim>
                                    <p:anim calcmode="lin" valueType="num">
                                      <p:cBhvr>
                                        <p:cTn id="52" dur="500" fill="hold"/>
                                        <p:tgtEl>
                                          <p:spTgt spid="67"/>
                                        </p:tgtEl>
                                        <p:attrNameLst>
                                          <p:attrName>ppt_h</p:attrName>
                                        </p:attrNameLst>
                                      </p:cBhvr>
                                      <p:tavLst>
                                        <p:tav tm="0">
                                          <p:val>
                                            <p:fltVal val="0"/>
                                          </p:val>
                                        </p:tav>
                                        <p:tav tm="100000">
                                          <p:val>
                                            <p:strVal val="#ppt_h"/>
                                          </p:val>
                                        </p:tav>
                                      </p:tavLst>
                                    </p:anim>
                                    <p:animEffect transition="in" filter="fade">
                                      <p:cBhvr>
                                        <p:cTn id="53" dur="500"/>
                                        <p:tgtEl>
                                          <p:spTgt spid="67"/>
                                        </p:tgtEl>
                                      </p:cBhvr>
                                    </p:animEffect>
                                  </p:childTnLst>
                                </p:cTn>
                              </p:par>
                            </p:childTnLst>
                          </p:cTn>
                        </p:par>
                        <p:par>
                          <p:cTn id="54" fill="hold">
                            <p:stCondLst>
                              <p:cond delay="500"/>
                            </p:stCondLst>
                            <p:childTnLst>
                              <p:par>
                                <p:cTn id="55" presetID="1" presetClass="entr" presetSubtype="0" fill="hold" grpId="0" nodeType="afterEffect">
                                  <p:stCondLst>
                                    <p:cond delay="0"/>
                                  </p:stCondLst>
                                  <p:iterate type="lt">
                                    <p:tmAbs val="100"/>
                                  </p:iterate>
                                  <p:childTnLst>
                                    <p:set>
                                      <p:cBhvr>
                                        <p:cTn id="56" dur="1" fill="hold">
                                          <p:stCondLst>
                                            <p:cond delay="0"/>
                                          </p:stCondLst>
                                        </p:cTn>
                                        <p:tgtEl>
                                          <p:spTgt spid="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bldLvl="0" animBg="1"/>
      <p:bldP spid="60" grpId="0" bldLvl="0" animBg="1"/>
      <p:bldP spid="61" grpId="0" bldLvl="0" animBg="1"/>
      <p:bldP spid="62" grpId="0"/>
      <p:bldP spid="63" grpId="0" bldLvl="0" animBg="1"/>
      <p:bldP spid="64" grpId="0"/>
      <p:bldP spid="65" grpId="0" bldLvl="0" animBg="1"/>
      <p:bldP spid="66" grpId="0"/>
      <p:bldP spid="67" grpId="0" bldLvl="0" animBg="1"/>
      <p:bldP spid="68" grpId="0"/>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304800" y="3555685"/>
            <a:ext cx="1608913" cy="64008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b="1" dirty="0"/>
              <a:t>端口号</a:t>
            </a:r>
            <a:endParaRPr lang="en-US" altLang="zh-CN" b="1" dirty="0"/>
          </a:p>
          <a:p>
            <a:pPr algn="ctr"/>
            <a:r>
              <a:rPr lang="en-US" altLang="zh-CN" b="1" dirty="0"/>
              <a:t>0~65535</a:t>
            </a:r>
            <a:endParaRPr lang="en-US" altLang="zh-CN" b="1" dirty="0"/>
          </a:p>
        </p:txBody>
      </p:sp>
      <p:sp>
        <p:nvSpPr>
          <p:cNvPr id="7" name="文本框 6"/>
          <p:cNvSpPr txBox="1"/>
          <p:nvPr/>
        </p:nvSpPr>
        <p:spPr>
          <a:xfrm>
            <a:off x="7123608" y="1947927"/>
            <a:ext cx="4763591" cy="646331"/>
          </a:xfrm>
          <a:prstGeom prst="rect">
            <a:avLst/>
          </a:prstGeom>
          <a:noFill/>
        </p:spPr>
        <p:txBody>
          <a:bodyPr wrap="square" rtlCol="0">
            <a:spAutoFit/>
          </a:bodyPr>
          <a:lstStyle/>
          <a:p>
            <a:r>
              <a:rPr lang="zh-CN" altLang="en-US" b="1" dirty="0"/>
              <a:t>由</a:t>
            </a:r>
            <a:r>
              <a:rPr lang="en-US" altLang="zh-CN" b="1" dirty="0"/>
              <a:t>IANA</a:t>
            </a:r>
            <a:r>
              <a:rPr lang="zh-CN" altLang="en-US" b="1" dirty="0"/>
              <a:t>分配给</a:t>
            </a:r>
            <a:r>
              <a:rPr lang="en-US" altLang="zh-CN" b="1" dirty="0"/>
              <a:t>TCP/IP</a:t>
            </a:r>
            <a:r>
              <a:rPr lang="zh-CN" altLang="en-US" b="1" dirty="0"/>
              <a:t>体系结构应用层中最重要的一些应用协议。</a:t>
            </a:r>
            <a:endParaRPr lang="zh-CN" altLang="en-US" b="1" dirty="0"/>
          </a:p>
        </p:txBody>
      </p:sp>
      <p:graphicFrame>
        <p:nvGraphicFramePr>
          <p:cNvPr id="8" name="表格 8"/>
          <p:cNvGraphicFramePr>
            <a:graphicFrameLocks noGrp="1"/>
          </p:cNvGraphicFramePr>
          <p:nvPr/>
        </p:nvGraphicFramePr>
        <p:xfrm>
          <a:off x="5408024" y="998216"/>
          <a:ext cx="6479176" cy="741680"/>
        </p:xfrm>
        <a:graphic>
          <a:graphicData uri="http://schemas.openxmlformats.org/drawingml/2006/table">
            <a:tbl>
              <a:tblPr firstRow="1" bandRow="1">
                <a:tableStyleId>{5C22544A-7EE6-4342-B048-85BDC9FD1C3A}</a:tableStyleId>
              </a:tblPr>
              <a:tblGrid>
                <a:gridCol w="809897"/>
                <a:gridCol w="809897"/>
                <a:gridCol w="809897"/>
                <a:gridCol w="809897"/>
                <a:gridCol w="809897"/>
                <a:gridCol w="809897"/>
                <a:gridCol w="809897"/>
                <a:gridCol w="809897"/>
              </a:tblGrid>
              <a:tr h="370840">
                <a:tc>
                  <a:txBody>
                    <a:bodyPr/>
                    <a:lstStyle/>
                    <a:p>
                      <a:pPr algn="ctr"/>
                      <a:r>
                        <a:rPr lang="en-US" altLang="zh-CN" b="1" dirty="0">
                          <a:solidFill>
                            <a:schemeClr val="tx1"/>
                          </a:solidFill>
                        </a:rPr>
                        <a:t>FTP</a:t>
                      </a:r>
                      <a:endParaRPr lang="zh-CN" altLang="en-US"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b="1" dirty="0">
                          <a:solidFill>
                            <a:schemeClr val="tx1"/>
                          </a:solidFill>
                        </a:rPr>
                        <a:t>SMTP</a:t>
                      </a:r>
                      <a:endParaRPr lang="zh-CN" altLang="en-US"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b="1" dirty="0">
                          <a:solidFill>
                            <a:schemeClr val="tx1"/>
                          </a:solidFill>
                        </a:rPr>
                        <a:t>DNS</a:t>
                      </a:r>
                      <a:endParaRPr lang="zh-CN" altLang="en-US"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b="1" dirty="0">
                          <a:solidFill>
                            <a:schemeClr val="tx1"/>
                          </a:solidFill>
                        </a:rPr>
                        <a:t>DHCP</a:t>
                      </a:r>
                      <a:endParaRPr lang="zh-CN" altLang="en-US"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b="1" dirty="0">
                          <a:solidFill>
                            <a:schemeClr val="tx1"/>
                          </a:solidFill>
                        </a:rPr>
                        <a:t>HTTP</a:t>
                      </a:r>
                      <a:endParaRPr lang="zh-CN" altLang="en-US"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b="1" dirty="0">
                          <a:solidFill>
                            <a:schemeClr val="tx1"/>
                          </a:solidFill>
                        </a:rPr>
                        <a:t>BGP</a:t>
                      </a:r>
                      <a:endParaRPr lang="zh-CN" altLang="en-US"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b="1" dirty="0">
                          <a:solidFill>
                            <a:schemeClr val="tx1"/>
                          </a:solidFill>
                        </a:rPr>
                        <a:t>HTTPS</a:t>
                      </a:r>
                      <a:endParaRPr lang="zh-CN" altLang="en-US"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b="1" dirty="0">
                          <a:solidFill>
                            <a:schemeClr val="tx1"/>
                          </a:solidFill>
                        </a:rPr>
                        <a:t>RIP</a:t>
                      </a:r>
                      <a:endParaRPr lang="zh-CN" altLang="en-US"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370840">
                <a:tc>
                  <a:txBody>
                    <a:bodyPr/>
                    <a:lstStyle/>
                    <a:p>
                      <a:pPr algn="ctr"/>
                      <a:r>
                        <a:rPr lang="en-US" altLang="zh-CN" b="1" dirty="0">
                          <a:solidFill>
                            <a:schemeClr val="tx1"/>
                          </a:solidFill>
                        </a:rPr>
                        <a:t>21/20</a:t>
                      </a:r>
                      <a:endParaRPr lang="zh-CN" altLang="en-US"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b="1" dirty="0">
                          <a:solidFill>
                            <a:schemeClr val="tx1"/>
                          </a:solidFill>
                        </a:rPr>
                        <a:t>25</a:t>
                      </a:r>
                      <a:endParaRPr lang="zh-CN" altLang="en-US"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b="1" dirty="0">
                          <a:solidFill>
                            <a:schemeClr val="tx1"/>
                          </a:solidFill>
                        </a:rPr>
                        <a:t>53</a:t>
                      </a:r>
                      <a:endParaRPr lang="zh-CN" altLang="en-US"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b="1" dirty="0">
                          <a:solidFill>
                            <a:schemeClr val="tx1"/>
                          </a:solidFill>
                        </a:rPr>
                        <a:t>67/68</a:t>
                      </a:r>
                      <a:endParaRPr lang="zh-CN" altLang="en-US"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b="1" dirty="0">
                          <a:solidFill>
                            <a:schemeClr val="tx1"/>
                          </a:solidFill>
                        </a:rPr>
                        <a:t>80</a:t>
                      </a:r>
                      <a:endParaRPr lang="zh-CN" altLang="en-US"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b="1" dirty="0">
                          <a:solidFill>
                            <a:schemeClr val="tx1"/>
                          </a:solidFill>
                        </a:rPr>
                        <a:t>179</a:t>
                      </a:r>
                      <a:endParaRPr lang="zh-CN" altLang="en-US"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b="1" dirty="0">
                          <a:solidFill>
                            <a:schemeClr val="tx1"/>
                          </a:solidFill>
                        </a:rPr>
                        <a:t>443</a:t>
                      </a:r>
                      <a:endParaRPr lang="zh-CN" altLang="en-US"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b="1" dirty="0">
                          <a:solidFill>
                            <a:schemeClr val="tx1"/>
                          </a:solidFill>
                        </a:rPr>
                        <a:t>520</a:t>
                      </a:r>
                      <a:endParaRPr lang="zh-CN" altLang="en-US"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bl>
          </a:graphicData>
        </a:graphic>
      </p:graphicFrame>
      <p:sp>
        <p:nvSpPr>
          <p:cNvPr id="25" name="文本框 24"/>
          <p:cNvSpPr txBox="1"/>
          <p:nvPr/>
        </p:nvSpPr>
        <p:spPr>
          <a:xfrm>
            <a:off x="7123607" y="2988536"/>
            <a:ext cx="4763591" cy="1200329"/>
          </a:xfrm>
          <a:prstGeom prst="rect">
            <a:avLst/>
          </a:prstGeom>
          <a:noFill/>
        </p:spPr>
        <p:txBody>
          <a:bodyPr wrap="square" rtlCol="0">
            <a:spAutoFit/>
          </a:bodyPr>
          <a:lstStyle/>
          <a:p>
            <a:r>
              <a:rPr lang="zh-CN" altLang="en-US" b="1" dirty="0"/>
              <a:t>为没有熟知端口号的应用程序使用。要使用这类端口号，必须在</a:t>
            </a:r>
            <a:r>
              <a:rPr lang="en-US" altLang="zh-CN" b="1" dirty="0"/>
              <a:t>IANA</a:t>
            </a:r>
            <a:r>
              <a:rPr lang="zh-CN" altLang="en-US" b="1" dirty="0"/>
              <a:t>进行登记，以防止重复。</a:t>
            </a:r>
            <a:endParaRPr lang="en-US" altLang="zh-CN" b="1" dirty="0"/>
          </a:p>
          <a:p>
            <a:r>
              <a:rPr lang="zh-CN" altLang="en-US" b="1" dirty="0"/>
              <a:t>例如，</a:t>
            </a:r>
            <a:r>
              <a:rPr lang="en-US" altLang="zh-CN" b="1" dirty="0"/>
              <a:t>Microsoft RDP</a:t>
            </a:r>
            <a:r>
              <a:rPr lang="zh-CN" altLang="en-US" b="1" dirty="0"/>
              <a:t>微软远程桌面应用程序使用的端口号是</a:t>
            </a:r>
            <a:r>
              <a:rPr lang="en-US" altLang="zh-CN" b="1" dirty="0"/>
              <a:t>3389</a:t>
            </a:r>
            <a:r>
              <a:rPr lang="zh-CN" altLang="en-US" b="1" dirty="0"/>
              <a:t>。</a:t>
            </a:r>
            <a:endParaRPr lang="zh-CN" altLang="en-US" b="1" dirty="0"/>
          </a:p>
        </p:txBody>
      </p:sp>
      <p:sp>
        <p:nvSpPr>
          <p:cNvPr id="27" name="文本框 26"/>
          <p:cNvSpPr txBox="1"/>
          <p:nvPr/>
        </p:nvSpPr>
        <p:spPr>
          <a:xfrm>
            <a:off x="7123609" y="4583143"/>
            <a:ext cx="4763591" cy="923330"/>
          </a:xfrm>
          <a:prstGeom prst="rect">
            <a:avLst/>
          </a:prstGeom>
          <a:noFill/>
        </p:spPr>
        <p:txBody>
          <a:bodyPr wrap="square" rtlCol="0">
            <a:spAutoFit/>
          </a:bodyPr>
          <a:lstStyle/>
          <a:p>
            <a:r>
              <a:rPr lang="zh-CN" altLang="en-US" b="1" dirty="0"/>
              <a:t>仅在客户端使用，由客户进程在运行时动态选择，通信结束后会被系统收回，以便给其他客户进程使用。</a:t>
            </a:r>
            <a:endParaRPr lang="zh-CN" altLang="en-US" b="1" dirty="0"/>
          </a:p>
        </p:txBody>
      </p:sp>
      <p:grpSp>
        <p:nvGrpSpPr>
          <p:cNvPr id="32" name="组合 31"/>
          <p:cNvGrpSpPr/>
          <p:nvPr/>
        </p:nvGrpSpPr>
        <p:grpSpPr>
          <a:xfrm>
            <a:off x="1913713" y="2490159"/>
            <a:ext cx="2540724" cy="2771131"/>
            <a:chOff x="1913713" y="2490159"/>
            <a:chExt cx="2540724" cy="2771131"/>
          </a:xfrm>
        </p:grpSpPr>
        <p:sp>
          <p:nvSpPr>
            <p:cNvPr id="17" name="矩形 16"/>
            <p:cNvSpPr/>
            <p:nvPr/>
          </p:nvSpPr>
          <p:spPr>
            <a:xfrm>
              <a:off x="2845526" y="2490159"/>
              <a:ext cx="1608911" cy="64008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b="1" dirty="0"/>
                <a:t>服务器端使用端口号</a:t>
              </a:r>
              <a:endParaRPr lang="en-US" altLang="zh-CN" b="1" dirty="0"/>
            </a:p>
          </p:txBody>
        </p:sp>
        <p:sp>
          <p:nvSpPr>
            <p:cNvPr id="18" name="矩形 17"/>
            <p:cNvSpPr/>
            <p:nvPr/>
          </p:nvSpPr>
          <p:spPr>
            <a:xfrm>
              <a:off x="2845525" y="4621210"/>
              <a:ext cx="1608912" cy="64008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zh-CN" altLang="en-US" b="1" dirty="0"/>
                <a:t>客户端使用</a:t>
              </a:r>
              <a:endParaRPr lang="en-US" altLang="zh-CN" b="1" dirty="0"/>
            </a:p>
            <a:p>
              <a:pPr algn="ctr"/>
              <a:r>
                <a:rPr lang="zh-CN" altLang="en-US" b="1" dirty="0"/>
                <a:t>端口号</a:t>
              </a:r>
              <a:endParaRPr lang="en-US" altLang="zh-CN" b="1" dirty="0"/>
            </a:p>
          </p:txBody>
        </p:sp>
        <p:cxnSp>
          <p:nvCxnSpPr>
            <p:cNvPr id="10" name="连接符: 肘形 9"/>
            <p:cNvCxnSpPr>
              <a:stCxn id="17" idx="1"/>
              <a:endCxn id="5" idx="3"/>
            </p:cNvCxnSpPr>
            <p:nvPr/>
          </p:nvCxnSpPr>
          <p:spPr>
            <a:xfrm rot="10800000" flipV="1">
              <a:off x="1913714" y="2810199"/>
              <a:ext cx="931813" cy="1065526"/>
            </a:xfrm>
            <a:prstGeom prst="bentConnector3">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连接符: 肘形 29"/>
            <p:cNvCxnSpPr>
              <a:stCxn id="18" idx="1"/>
              <a:endCxn id="5" idx="3"/>
            </p:cNvCxnSpPr>
            <p:nvPr/>
          </p:nvCxnSpPr>
          <p:spPr>
            <a:xfrm rot="10800000">
              <a:off x="1913713" y="3875726"/>
              <a:ext cx="931812" cy="1065525"/>
            </a:xfrm>
            <a:prstGeom prst="bentConnector3">
              <a:avLst>
                <a:gd name="adj1" fmla="val 50000"/>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4" name="组合 33"/>
          <p:cNvGrpSpPr/>
          <p:nvPr/>
        </p:nvGrpSpPr>
        <p:grpSpPr>
          <a:xfrm>
            <a:off x="4454437" y="1954457"/>
            <a:ext cx="2540724" cy="1724546"/>
            <a:chOff x="4454437" y="1954457"/>
            <a:chExt cx="2540724" cy="1724546"/>
          </a:xfrm>
        </p:grpSpPr>
        <p:sp>
          <p:nvSpPr>
            <p:cNvPr id="19" name="矩形 18"/>
            <p:cNvSpPr/>
            <p:nvPr/>
          </p:nvSpPr>
          <p:spPr>
            <a:xfrm>
              <a:off x="5386251" y="1954457"/>
              <a:ext cx="1608910" cy="64008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b="1" dirty="0"/>
                <a:t>熟知端口号</a:t>
              </a:r>
              <a:endParaRPr lang="en-US" altLang="zh-CN" b="1" dirty="0"/>
            </a:p>
            <a:p>
              <a:pPr algn="ctr"/>
              <a:r>
                <a:rPr lang="en-US" altLang="zh-CN" b="1" dirty="0"/>
                <a:t>0~1023</a:t>
              </a:r>
              <a:endParaRPr lang="en-US" altLang="zh-CN" b="1" dirty="0"/>
            </a:p>
          </p:txBody>
        </p:sp>
        <p:sp>
          <p:nvSpPr>
            <p:cNvPr id="20" name="矩形 19"/>
            <p:cNvSpPr/>
            <p:nvPr/>
          </p:nvSpPr>
          <p:spPr>
            <a:xfrm>
              <a:off x="5386251" y="3038923"/>
              <a:ext cx="1608910" cy="64008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b="1" dirty="0"/>
                <a:t>登记端口号</a:t>
              </a:r>
              <a:endParaRPr lang="en-US" altLang="zh-CN" b="1" dirty="0"/>
            </a:p>
            <a:p>
              <a:pPr algn="ctr"/>
              <a:r>
                <a:rPr lang="en-US" altLang="zh-CN" b="1" dirty="0"/>
                <a:t>1024~49151</a:t>
              </a:r>
              <a:endParaRPr lang="en-US" altLang="zh-CN" b="1" dirty="0"/>
            </a:p>
          </p:txBody>
        </p:sp>
        <p:cxnSp>
          <p:nvCxnSpPr>
            <p:cNvPr id="33" name="连接符: 肘形 32"/>
            <p:cNvCxnSpPr>
              <a:stCxn id="19" idx="1"/>
              <a:endCxn id="17" idx="3"/>
            </p:cNvCxnSpPr>
            <p:nvPr/>
          </p:nvCxnSpPr>
          <p:spPr>
            <a:xfrm rot="10800000" flipV="1">
              <a:off x="4454437" y="2274497"/>
              <a:ext cx="931814" cy="535702"/>
            </a:xfrm>
            <a:prstGeom prst="bentConnector3">
              <a:avLst>
                <a:gd name="adj1" fmla="val 50000"/>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连接符: 肘形 35"/>
            <p:cNvCxnSpPr>
              <a:stCxn id="20" idx="1"/>
              <a:endCxn id="17" idx="3"/>
            </p:cNvCxnSpPr>
            <p:nvPr/>
          </p:nvCxnSpPr>
          <p:spPr>
            <a:xfrm rot="10800000">
              <a:off x="4454437" y="2810199"/>
              <a:ext cx="931814" cy="548764"/>
            </a:xfrm>
            <a:prstGeom prst="bentConnector3">
              <a:avLst>
                <a:gd name="adj1" fmla="val 50000"/>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5" name="组合 34"/>
          <p:cNvGrpSpPr/>
          <p:nvPr/>
        </p:nvGrpSpPr>
        <p:grpSpPr>
          <a:xfrm>
            <a:off x="4454437" y="4621210"/>
            <a:ext cx="2540724" cy="640080"/>
            <a:chOff x="4454437" y="4621210"/>
            <a:chExt cx="2540724" cy="640080"/>
          </a:xfrm>
        </p:grpSpPr>
        <p:sp>
          <p:nvSpPr>
            <p:cNvPr id="26" name="矩形 25"/>
            <p:cNvSpPr/>
            <p:nvPr/>
          </p:nvSpPr>
          <p:spPr>
            <a:xfrm>
              <a:off x="5386249" y="4621210"/>
              <a:ext cx="1608912" cy="64008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zh-CN" altLang="en-US" b="1" dirty="0"/>
                <a:t>短暂端口号</a:t>
              </a:r>
              <a:endParaRPr lang="en-US" altLang="zh-CN" b="1" dirty="0"/>
            </a:p>
            <a:p>
              <a:pPr algn="ctr"/>
              <a:r>
                <a:rPr lang="en-US" altLang="zh-CN" b="1" dirty="0"/>
                <a:t>49152~65535</a:t>
              </a:r>
              <a:endParaRPr lang="en-US" altLang="zh-CN" b="1" dirty="0"/>
            </a:p>
          </p:txBody>
        </p:sp>
        <p:cxnSp>
          <p:nvCxnSpPr>
            <p:cNvPr id="29" name="直接连接符 28"/>
            <p:cNvCxnSpPr>
              <a:stCxn id="18" idx="3"/>
              <a:endCxn id="26" idx="1"/>
            </p:cNvCxnSpPr>
            <p:nvPr/>
          </p:nvCxnSpPr>
          <p:spPr>
            <a:xfrm>
              <a:off x="4454437" y="4941250"/>
              <a:ext cx="93181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1" name="矩形 30"/>
          <p:cNvSpPr/>
          <p:nvPr/>
        </p:nvSpPr>
        <p:spPr>
          <a:xfrm>
            <a:off x="304800" y="5506474"/>
            <a:ext cx="11582398" cy="9422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zh-CN" altLang="en-US" b="1" dirty="0"/>
              <a:t>         端口号只具有本地意义，即端口号只是为了标识本计算机网络协议栈应用层中的各应用进程。在因特网中，不同计算机中的相同端口号是没有关系的，即相互独立。另外，</a:t>
            </a:r>
            <a:r>
              <a:rPr lang="en-US" altLang="zh-CN" b="1" dirty="0"/>
              <a:t>TCP</a:t>
            </a:r>
            <a:r>
              <a:rPr lang="zh-CN" altLang="en-US" b="1" dirty="0"/>
              <a:t>和</a:t>
            </a:r>
            <a:r>
              <a:rPr lang="en-US" altLang="zh-CN" b="1" dirty="0"/>
              <a:t>UDP</a:t>
            </a:r>
            <a:r>
              <a:rPr lang="zh-CN" altLang="en-US" b="1" dirty="0"/>
              <a:t>端口号之间也是没有关系的。</a:t>
            </a:r>
            <a:endParaRPr lang="zh-CN" altLang="en-US" b="1" dirty="0"/>
          </a:p>
        </p:txBody>
      </p:sp>
      <p:grpSp>
        <p:nvGrpSpPr>
          <p:cNvPr id="6" name="组合 5"/>
          <p:cNvGrpSpPr/>
          <p:nvPr/>
        </p:nvGrpSpPr>
        <p:grpSpPr>
          <a:xfrm>
            <a:off x="304799" y="749300"/>
            <a:ext cx="6192345" cy="400110"/>
            <a:chOff x="424116" y="898245"/>
            <a:chExt cx="6192345" cy="400110"/>
          </a:xfrm>
        </p:grpSpPr>
        <p:sp>
          <p:nvSpPr>
            <p:cNvPr id="9" name="平行四边形 8"/>
            <p:cNvSpPr/>
            <p:nvPr/>
          </p:nvSpPr>
          <p:spPr>
            <a:xfrm>
              <a:off x="424116" y="898245"/>
              <a:ext cx="674451"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03</a:t>
              </a:r>
              <a:endParaRPr lang="zh-CN" altLang="en-US" sz="2200" dirty="0">
                <a:latin typeface="Impact" panose="020B0806030902050204" pitchFamily="34" charset="0"/>
              </a:endParaRPr>
            </a:p>
          </p:txBody>
        </p:sp>
        <p:sp>
          <p:nvSpPr>
            <p:cNvPr id="11" name="文本框 10"/>
            <p:cNvSpPr txBox="1"/>
            <p:nvPr/>
          </p:nvSpPr>
          <p:spPr>
            <a:xfrm>
              <a:off x="1098567" y="898245"/>
              <a:ext cx="5517894" cy="400110"/>
            </a:xfrm>
            <a:prstGeom prst="rect">
              <a:avLst/>
            </a:prstGeom>
            <a:noFill/>
          </p:spPr>
          <p:txBody>
            <a:bodyPr wrap="square" rtlCol="0">
              <a:spAutoFit/>
            </a:bodyPr>
            <a:lstStyle/>
            <a:p>
              <a:r>
                <a:rPr lang="zh-CN" altLang="en-US" sz="2000" b="1" dirty="0"/>
                <a:t>运输层端口号</a:t>
              </a:r>
              <a:endParaRPr lang="zh-CN" altLang="en-US" sz="2000" b="1" dirty="0"/>
            </a:p>
          </p:txBody>
        </p:sp>
      </p:gr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 calcmode="lin" valueType="num">
                                      <p:cBhvr>
                                        <p:cTn id="9" dur="500" fill="hold"/>
                                        <p:tgtEl>
                                          <p:spTgt spid="5"/>
                                        </p:tgtEl>
                                        <p:attrNameLst>
                                          <p:attrName>style.rotation</p:attrName>
                                        </p:attrNameLst>
                                      </p:cBhvr>
                                      <p:tavLst>
                                        <p:tav tm="0">
                                          <p:val>
                                            <p:fltVal val="360"/>
                                          </p:val>
                                        </p:tav>
                                        <p:tav tm="100000">
                                          <p:val>
                                            <p:fltVal val="0"/>
                                          </p:val>
                                        </p:tav>
                                      </p:tavLst>
                                    </p:anim>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32"/>
                                        </p:tgtEl>
                                        <p:attrNameLst>
                                          <p:attrName>style.visibility</p:attrName>
                                        </p:attrNameLst>
                                      </p:cBhvr>
                                      <p:to>
                                        <p:strVal val="visible"/>
                                      </p:to>
                                    </p:set>
                                    <p:animEffect transition="in" filter="wipe(left)">
                                      <p:cBhvr>
                                        <p:cTn id="15" dur="1000"/>
                                        <p:tgtEl>
                                          <p:spTgt spid="32"/>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34"/>
                                        </p:tgtEl>
                                        <p:attrNameLst>
                                          <p:attrName>style.visibility</p:attrName>
                                        </p:attrNameLst>
                                      </p:cBhvr>
                                      <p:to>
                                        <p:strVal val="visible"/>
                                      </p:to>
                                    </p:set>
                                    <p:animEffect transition="in" filter="wipe(left)">
                                      <p:cBhvr>
                                        <p:cTn id="20" dur="1000"/>
                                        <p:tgtEl>
                                          <p:spTgt spid="34"/>
                                        </p:tgtEl>
                                      </p:cBhvr>
                                    </p:animEffect>
                                  </p:childTnLst>
                                </p:cTn>
                              </p:par>
                            </p:childTnLst>
                          </p:cTn>
                        </p:par>
                      </p:childTnLst>
                    </p:cTn>
                  </p:par>
                  <p:par>
                    <p:cTn id="21" fill="hold">
                      <p:stCondLst>
                        <p:cond delay="indefinite"/>
                      </p:stCondLst>
                      <p:childTnLst>
                        <p:par>
                          <p:cTn id="22" fill="hold">
                            <p:stCondLst>
                              <p:cond delay="0"/>
                            </p:stCondLst>
                            <p:childTnLst>
                              <p:par>
                                <p:cTn id="23" presetID="12" presetClass="entr" presetSubtype="8"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p:tgtEl>
                                          <p:spTgt spid="7"/>
                                        </p:tgtEl>
                                        <p:attrNameLst>
                                          <p:attrName>ppt_x</p:attrName>
                                        </p:attrNameLst>
                                      </p:cBhvr>
                                      <p:tavLst>
                                        <p:tav tm="0">
                                          <p:val>
                                            <p:strVal val="#ppt_x-#ppt_w*1.125000"/>
                                          </p:val>
                                        </p:tav>
                                        <p:tav tm="100000">
                                          <p:val>
                                            <p:strVal val="#ppt_x"/>
                                          </p:val>
                                        </p:tav>
                                      </p:tavLst>
                                    </p:anim>
                                    <p:animEffect transition="in" filter="wipe(right)">
                                      <p:cBhvr>
                                        <p:cTn id="26" dur="500"/>
                                        <p:tgtEl>
                                          <p:spTgt spid="7"/>
                                        </p:tgtEl>
                                      </p:cBhvr>
                                    </p:animEffect>
                                  </p:childTnLst>
                                </p:cTn>
                              </p:par>
                            </p:childTnLst>
                          </p:cTn>
                        </p:par>
                      </p:childTnLst>
                    </p:cTn>
                  </p:par>
                  <p:par>
                    <p:cTn id="27" fill="hold">
                      <p:stCondLst>
                        <p:cond delay="indefinite"/>
                      </p:stCondLst>
                      <p:childTnLst>
                        <p:par>
                          <p:cTn id="28" fill="hold">
                            <p:stCondLst>
                              <p:cond delay="0"/>
                            </p:stCondLst>
                            <p:childTnLst>
                              <p:par>
                                <p:cTn id="29" presetID="12" presetClass="entr" presetSubtype="4"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additive="base">
                                        <p:cTn id="31" dur="500"/>
                                        <p:tgtEl>
                                          <p:spTgt spid="8"/>
                                        </p:tgtEl>
                                        <p:attrNameLst>
                                          <p:attrName>ppt_y</p:attrName>
                                        </p:attrNameLst>
                                      </p:cBhvr>
                                      <p:tavLst>
                                        <p:tav tm="0">
                                          <p:val>
                                            <p:strVal val="#ppt_y+#ppt_h*1.125000"/>
                                          </p:val>
                                        </p:tav>
                                        <p:tav tm="100000">
                                          <p:val>
                                            <p:strVal val="#ppt_y"/>
                                          </p:val>
                                        </p:tav>
                                      </p:tavLst>
                                    </p:anim>
                                    <p:animEffect transition="in" filter="wipe(up)">
                                      <p:cBhvr>
                                        <p:cTn id="32" dur="500"/>
                                        <p:tgtEl>
                                          <p:spTgt spid="8"/>
                                        </p:tgtEl>
                                      </p:cBhvr>
                                    </p:animEffect>
                                  </p:childTnLst>
                                </p:cTn>
                              </p:par>
                            </p:childTnLst>
                          </p:cTn>
                        </p:par>
                      </p:childTnLst>
                    </p:cTn>
                  </p:par>
                  <p:par>
                    <p:cTn id="33" fill="hold">
                      <p:stCondLst>
                        <p:cond delay="indefinite"/>
                      </p:stCondLst>
                      <p:childTnLst>
                        <p:par>
                          <p:cTn id="34" fill="hold">
                            <p:stCondLst>
                              <p:cond delay="0"/>
                            </p:stCondLst>
                            <p:childTnLst>
                              <p:par>
                                <p:cTn id="35" presetID="12" presetClass="entr" presetSubtype="8" fill="hold" grpId="0" nodeType="clickEffect">
                                  <p:stCondLst>
                                    <p:cond delay="0"/>
                                  </p:stCondLst>
                                  <p:childTnLst>
                                    <p:set>
                                      <p:cBhvr>
                                        <p:cTn id="36" dur="1" fill="hold">
                                          <p:stCondLst>
                                            <p:cond delay="0"/>
                                          </p:stCondLst>
                                        </p:cTn>
                                        <p:tgtEl>
                                          <p:spTgt spid="25"/>
                                        </p:tgtEl>
                                        <p:attrNameLst>
                                          <p:attrName>style.visibility</p:attrName>
                                        </p:attrNameLst>
                                      </p:cBhvr>
                                      <p:to>
                                        <p:strVal val="visible"/>
                                      </p:to>
                                    </p:set>
                                    <p:anim calcmode="lin" valueType="num">
                                      <p:cBhvr additive="base">
                                        <p:cTn id="37" dur="500"/>
                                        <p:tgtEl>
                                          <p:spTgt spid="25"/>
                                        </p:tgtEl>
                                        <p:attrNameLst>
                                          <p:attrName>ppt_x</p:attrName>
                                        </p:attrNameLst>
                                      </p:cBhvr>
                                      <p:tavLst>
                                        <p:tav tm="0">
                                          <p:val>
                                            <p:strVal val="#ppt_x-#ppt_w*1.125000"/>
                                          </p:val>
                                        </p:tav>
                                        <p:tav tm="100000">
                                          <p:val>
                                            <p:strVal val="#ppt_x"/>
                                          </p:val>
                                        </p:tav>
                                      </p:tavLst>
                                    </p:anim>
                                    <p:animEffect transition="in" filter="wipe(right)">
                                      <p:cBhvr>
                                        <p:cTn id="38" dur="500"/>
                                        <p:tgtEl>
                                          <p:spTgt spid="25"/>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nodeType="clickEffect">
                                  <p:stCondLst>
                                    <p:cond delay="0"/>
                                  </p:stCondLst>
                                  <p:childTnLst>
                                    <p:set>
                                      <p:cBhvr>
                                        <p:cTn id="42" dur="1" fill="hold">
                                          <p:stCondLst>
                                            <p:cond delay="0"/>
                                          </p:stCondLst>
                                        </p:cTn>
                                        <p:tgtEl>
                                          <p:spTgt spid="35"/>
                                        </p:tgtEl>
                                        <p:attrNameLst>
                                          <p:attrName>style.visibility</p:attrName>
                                        </p:attrNameLst>
                                      </p:cBhvr>
                                      <p:to>
                                        <p:strVal val="visible"/>
                                      </p:to>
                                    </p:set>
                                    <p:animEffect transition="in" filter="wipe(left)">
                                      <p:cBhvr>
                                        <p:cTn id="43" dur="1000"/>
                                        <p:tgtEl>
                                          <p:spTgt spid="35"/>
                                        </p:tgtEl>
                                      </p:cBhvr>
                                    </p:animEffect>
                                  </p:childTnLst>
                                </p:cTn>
                              </p:par>
                            </p:childTnLst>
                          </p:cTn>
                        </p:par>
                      </p:childTnLst>
                    </p:cTn>
                  </p:par>
                  <p:par>
                    <p:cTn id="44" fill="hold">
                      <p:stCondLst>
                        <p:cond delay="indefinite"/>
                      </p:stCondLst>
                      <p:childTnLst>
                        <p:par>
                          <p:cTn id="45" fill="hold">
                            <p:stCondLst>
                              <p:cond delay="0"/>
                            </p:stCondLst>
                            <p:childTnLst>
                              <p:par>
                                <p:cTn id="46" presetID="12" presetClass="entr" presetSubtype="8" fill="hold" grpId="0" nodeType="clickEffect">
                                  <p:stCondLst>
                                    <p:cond delay="0"/>
                                  </p:stCondLst>
                                  <p:childTnLst>
                                    <p:set>
                                      <p:cBhvr>
                                        <p:cTn id="47" dur="1" fill="hold">
                                          <p:stCondLst>
                                            <p:cond delay="0"/>
                                          </p:stCondLst>
                                        </p:cTn>
                                        <p:tgtEl>
                                          <p:spTgt spid="27"/>
                                        </p:tgtEl>
                                        <p:attrNameLst>
                                          <p:attrName>style.visibility</p:attrName>
                                        </p:attrNameLst>
                                      </p:cBhvr>
                                      <p:to>
                                        <p:strVal val="visible"/>
                                      </p:to>
                                    </p:set>
                                    <p:anim calcmode="lin" valueType="num">
                                      <p:cBhvr additive="base">
                                        <p:cTn id="48" dur="500"/>
                                        <p:tgtEl>
                                          <p:spTgt spid="27"/>
                                        </p:tgtEl>
                                        <p:attrNameLst>
                                          <p:attrName>ppt_x</p:attrName>
                                        </p:attrNameLst>
                                      </p:cBhvr>
                                      <p:tavLst>
                                        <p:tav tm="0">
                                          <p:val>
                                            <p:strVal val="#ppt_x-#ppt_w*1.125000"/>
                                          </p:val>
                                        </p:tav>
                                        <p:tav tm="100000">
                                          <p:val>
                                            <p:strVal val="#ppt_x"/>
                                          </p:val>
                                        </p:tav>
                                      </p:tavLst>
                                    </p:anim>
                                    <p:animEffect transition="in" filter="wipe(right)">
                                      <p:cBhvr>
                                        <p:cTn id="49" dur="500"/>
                                        <p:tgtEl>
                                          <p:spTgt spid="27"/>
                                        </p:tgtEl>
                                      </p:cBhvr>
                                    </p:animEffect>
                                  </p:childTnLst>
                                </p:cTn>
                              </p:par>
                            </p:childTnLst>
                          </p:cTn>
                        </p:par>
                      </p:childTnLst>
                    </p:cTn>
                  </p:par>
                  <p:par>
                    <p:cTn id="50" fill="hold">
                      <p:stCondLst>
                        <p:cond delay="indefinite"/>
                      </p:stCondLst>
                      <p:childTnLst>
                        <p:par>
                          <p:cTn id="51" fill="hold">
                            <p:stCondLst>
                              <p:cond delay="0"/>
                            </p:stCondLst>
                            <p:childTnLst>
                              <p:par>
                                <p:cTn id="52" presetID="30" presetClass="entr" presetSubtype="0" fill="hold" grpId="0" nodeType="clickEffect">
                                  <p:stCondLst>
                                    <p:cond delay="0"/>
                                  </p:stCondLst>
                                  <p:childTnLst>
                                    <p:set>
                                      <p:cBhvr>
                                        <p:cTn id="53" dur="1" fill="hold">
                                          <p:stCondLst>
                                            <p:cond delay="0"/>
                                          </p:stCondLst>
                                        </p:cTn>
                                        <p:tgtEl>
                                          <p:spTgt spid="31"/>
                                        </p:tgtEl>
                                        <p:attrNameLst>
                                          <p:attrName>style.visibility</p:attrName>
                                        </p:attrNameLst>
                                      </p:cBhvr>
                                      <p:to>
                                        <p:strVal val="visible"/>
                                      </p:to>
                                    </p:set>
                                    <p:animEffect transition="in" filter="fade">
                                      <p:cBhvr>
                                        <p:cTn id="54" dur="800" decel="100000"/>
                                        <p:tgtEl>
                                          <p:spTgt spid="31"/>
                                        </p:tgtEl>
                                      </p:cBhvr>
                                    </p:animEffect>
                                    <p:anim calcmode="lin" valueType="num">
                                      <p:cBhvr>
                                        <p:cTn id="55" dur="800" decel="100000" fill="hold"/>
                                        <p:tgtEl>
                                          <p:spTgt spid="31"/>
                                        </p:tgtEl>
                                        <p:attrNameLst>
                                          <p:attrName>style.rotation</p:attrName>
                                        </p:attrNameLst>
                                      </p:cBhvr>
                                      <p:tavLst>
                                        <p:tav tm="0">
                                          <p:val>
                                            <p:fltVal val="-90"/>
                                          </p:val>
                                        </p:tav>
                                        <p:tav tm="100000">
                                          <p:val>
                                            <p:fltVal val="0"/>
                                          </p:val>
                                        </p:tav>
                                      </p:tavLst>
                                    </p:anim>
                                    <p:anim calcmode="lin" valueType="num">
                                      <p:cBhvr>
                                        <p:cTn id="56" dur="800" decel="100000" fill="hold"/>
                                        <p:tgtEl>
                                          <p:spTgt spid="31"/>
                                        </p:tgtEl>
                                        <p:attrNameLst>
                                          <p:attrName>ppt_x</p:attrName>
                                        </p:attrNameLst>
                                      </p:cBhvr>
                                      <p:tavLst>
                                        <p:tav tm="0">
                                          <p:val>
                                            <p:strVal val="#ppt_x+0.4"/>
                                          </p:val>
                                        </p:tav>
                                        <p:tav tm="100000">
                                          <p:val>
                                            <p:strVal val="#ppt_x-0.05"/>
                                          </p:val>
                                        </p:tav>
                                      </p:tavLst>
                                    </p:anim>
                                    <p:anim calcmode="lin" valueType="num">
                                      <p:cBhvr>
                                        <p:cTn id="57" dur="800" decel="100000" fill="hold"/>
                                        <p:tgtEl>
                                          <p:spTgt spid="31"/>
                                        </p:tgtEl>
                                        <p:attrNameLst>
                                          <p:attrName>ppt_y</p:attrName>
                                        </p:attrNameLst>
                                      </p:cBhvr>
                                      <p:tavLst>
                                        <p:tav tm="0">
                                          <p:val>
                                            <p:strVal val="#ppt_y-0.4"/>
                                          </p:val>
                                        </p:tav>
                                        <p:tav tm="100000">
                                          <p:val>
                                            <p:strVal val="#ppt_y+0.1"/>
                                          </p:val>
                                        </p:tav>
                                      </p:tavLst>
                                    </p:anim>
                                    <p:anim calcmode="lin" valueType="num">
                                      <p:cBhvr>
                                        <p:cTn id="58" dur="200" accel="100000" fill="hold">
                                          <p:stCondLst>
                                            <p:cond delay="800"/>
                                          </p:stCondLst>
                                        </p:cTn>
                                        <p:tgtEl>
                                          <p:spTgt spid="31"/>
                                        </p:tgtEl>
                                        <p:attrNameLst>
                                          <p:attrName>ppt_x</p:attrName>
                                        </p:attrNameLst>
                                      </p:cBhvr>
                                      <p:tavLst>
                                        <p:tav tm="0">
                                          <p:val>
                                            <p:strVal val="#ppt_x-0.05"/>
                                          </p:val>
                                        </p:tav>
                                        <p:tav tm="100000">
                                          <p:val>
                                            <p:strVal val="#ppt_x"/>
                                          </p:val>
                                        </p:tav>
                                      </p:tavLst>
                                    </p:anim>
                                    <p:anim calcmode="lin" valueType="num">
                                      <p:cBhvr>
                                        <p:cTn id="59" dur="200" accel="100000" fill="hold">
                                          <p:stCondLst>
                                            <p:cond delay="800"/>
                                          </p:stCondLst>
                                        </p:cTn>
                                        <p:tgtEl>
                                          <p:spTgt spid="31"/>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7" grpId="0"/>
      <p:bldP spid="25" grpId="0"/>
      <p:bldP spid="27" grpId="0"/>
      <p:bldP spid="31" grpId="0" bldLvl="0" animBg="1"/>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文本框 1"/>
              <p:cNvSpPr txBox="1"/>
              <p:nvPr/>
            </p:nvSpPr>
            <p:spPr>
              <a:xfrm>
                <a:off x="10464764" y="1651882"/>
                <a:ext cx="1205394" cy="56630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f>
                        <m:fPr>
                          <m:ctrlPr>
                            <a:rPr lang="en-US" altLang="zh-CN" b="1" i="1" smtClean="0">
                              <a:latin typeface="Cambria Math" panose="02040503050406030204" pitchFamily="18" charset="0"/>
                            </a:rPr>
                          </m:ctrlPr>
                        </m:fPr>
                        <m:num>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𝟐</m:t>
                              </m:r>
                            </m:e>
                            <m:sup>
                              <m:r>
                                <a:rPr lang="en-US" altLang="zh-CN" b="1" i="1" smtClean="0">
                                  <a:latin typeface="Cambria Math" panose="02040503050406030204" pitchFamily="18" charset="0"/>
                                </a:rPr>
                                <m:t>(</m:t>
                              </m:r>
                              <m:r>
                                <a:rPr lang="en-US" altLang="zh-CN" b="1" i="1" smtClean="0">
                                  <a:latin typeface="Cambria Math" panose="02040503050406030204" pitchFamily="18" charset="0"/>
                                </a:rPr>
                                <m:t>𝟑𝟐</m:t>
                              </m:r>
                              <m:r>
                                <a:rPr lang="en-US" altLang="zh-CN" b="1" i="1" smtClean="0">
                                  <a:latin typeface="Cambria Math" panose="02040503050406030204" pitchFamily="18" charset="0"/>
                                </a:rPr>
                                <m:t>−</m:t>
                              </m:r>
                              <m:r>
                                <a:rPr lang="en-US" altLang="zh-CN" b="1" i="1" smtClean="0">
                                  <a:latin typeface="Cambria Math" panose="02040503050406030204" pitchFamily="18" charset="0"/>
                                </a:rPr>
                                <m:t>𝟏</m:t>
                              </m:r>
                              <m:r>
                                <a:rPr lang="en-US" altLang="zh-CN" b="1" i="1" smtClean="0">
                                  <a:latin typeface="Cambria Math" panose="02040503050406030204" pitchFamily="18" charset="0"/>
                                </a:rPr>
                                <m:t>)</m:t>
                              </m:r>
                            </m:sup>
                          </m:sSup>
                        </m:num>
                        <m:den>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𝟐</m:t>
                              </m:r>
                            </m:e>
                            <m:sup>
                              <m:r>
                                <a:rPr lang="en-US" altLang="zh-CN" b="1" i="1" smtClean="0">
                                  <a:latin typeface="Cambria Math" panose="02040503050406030204" pitchFamily="18" charset="0"/>
                                </a:rPr>
                                <m:t>𝟑𝟐</m:t>
                              </m:r>
                            </m:sup>
                          </m:sSup>
                        </m:den>
                      </m:f>
                      <m:r>
                        <a:rPr lang="en-US" altLang="zh-CN" b="1" i="1" smtClean="0">
                          <a:latin typeface="Cambria Math" panose="02040503050406030204" pitchFamily="18" charset="0"/>
                        </a:rPr>
                        <m:t>=</m:t>
                      </m:r>
                      <m:f>
                        <m:fPr>
                          <m:ctrlPr>
                            <a:rPr lang="en-US" altLang="zh-CN" b="1" i="1" smtClean="0">
                              <a:latin typeface="Cambria Math" panose="02040503050406030204" pitchFamily="18" charset="0"/>
                            </a:rPr>
                          </m:ctrlPr>
                        </m:fPr>
                        <m:num>
                          <m:r>
                            <a:rPr lang="en-US" altLang="zh-CN" b="1" i="1" smtClean="0">
                              <a:latin typeface="Cambria Math" panose="02040503050406030204" pitchFamily="18" charset="0"/>
                            </a:rPr>
                            <m:t>𝟏</m:t>
                          </m:r>
                        </m:num>
                        <m:den>
                          <m:r>
                            <a:rPr lang="en-US" altLang="zh-CN" b="1" i="1" smtClean="0">
                              <a:latin typeface="Cambria Math" panose="02040503050406030204" pitchFamily="18" charset="0"/>
                            </a:rPr>
                            <m:t>𝟐</m:t>
                          </m:r>
                        </m:den>
                      </m:f>
                    </m:oMath>
                  </m:oMathPara>
                </a14:m>
                <a:endParaRPr lang="zh-CN" altLang="en-US" b="1" dirty="0"/>
              </a:p>
            </p:txBody>
          </p:sp>
        </mc:Choice>
        <mc:Fallback>
          <p:sp>
            <p:nvSpPr>
              <p:cNvPr id="2" name="文本框 1"/>
              <p:cNvSpPr txBox="1">
                <a:spLocks noRot="1" noChangeAspect="1" noMove="1" noResize="1" noEditPoints="1" noAdjustHandles="1" noChangeArrowheads="1" noChangeShapeType="1" noTextEdit="1"/>
              </p:cNvSpPr>
              <p:nvPr/>
            </p:nvSpPr>
            <p:spPr>
              <a:xfrm>
                <a:off x="10464764" y="1651882"/>
                <a:ext cx="1205394" cy="566309"/>
              </a:xfrm>
              <a:prstGeom prst="rect">
                <a:avLst/>
              </a:prstGeom>
              <a:blipFill rotWithShape="1">
                <a:blip r:embed="rId1"/>
                <a:stretch>
                  <a:fillRect l="-50" t="-44" r="-1306" b="-88"/>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5" name="文本框 54"/>
              <p:cNvSpPr txBox="1"/>
              <p:nvPr/>
            </p:nvSpPr>
            <p:spPr>
              <a:xfrm>
                <a:off x="10464764" y="2684478"/>
                <a:ext cx="1205394" cy="56630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f>
                        <m:fPr>
                          <m:ctrlPr>
                            <a:rPr lang="en-US" altLang="zh-CN" b="1" i="1" smtClean="0">
                              <a:latin typeface="Cambria Math" panose="02040503050406030204" pitchFamily="18" charset="0"/>
                            </a:rPr>
                          </m:ctrlPr>
                        </m:fPr>
                        <m:num>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𝟐</m:t>
                              </m:r>
                            </m:e>
                            <m:sup>
                              <m:r>
                                <a:rPr lang="en-US" altLang="zh-CN" b="1" i="1" smtClean="0">
                                  <a:latin typeface="Cambria Math" panose="02040503050406030204" pitchFamily="18" charset="0"/>
                                </a:rPr>
                                <m:t>(</m:t>
                              </m:r>
                              <m:r>
                                <a:rPr lang="en-US" altLang="zh-CN" b="1" i="1" smtClean="0">
                                  <a:latin typeface="Cambria Math" panose="02040503050406030204" pitchFamily="18" charset="0"/>
                                </a:rPr>
                                <m:t>𝟑𝟐</m:t>
                              </m:r>
                              <m:r>
                                <a:rPr lang="en-US" altLang="zh-CN" b="1" i="1" smtClean="0">
                                  <a:latin typeface="Cambria Math" panose="02040503050406030204" pitchFamily="18" charset="0"/>
                                </a:rPr>
                                <m:t>−</m:t>
                              </m:r>
                              <m:r>
                                <a:rPr lang="en-US" altLang="zh-CN" b="1" i="1" smtClean="0">
                                  <a:latin typeface="Cambria Math" panose="02040503050406030204" pitchFamily="18" charset="0"/>
                                </a:rPr>
                                <m:t>𝟐</m:t>
                              </m:r>
                              <m:r>
                                <a:rPr lang="en-US" altLang="zh-CN" b="1" i="1" smtClean="0">
                                  <a:latin typeface="Cambria Math" panose="02040503050406030204" pitchFamily="18" charset="0"/>
                                </a:rPr>
                                <m:t>)</m:t>
                              </m:r>
                            </m:sup>
                          </m:sSup>
                        </m:num>
                        <m:den>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𝟐</m:t>
                              </m:r>
                            </m:e>
                            <m:sup>
                              <m:r>
                                <a:rPr lang="en-US" altLang="zh-CN" b="1" i="1" smtClean="0">
                                  <a:latin typeface="Cambria Math" panose="02040503050406030204" pitchFamily="18" charset="0"/>
                                </a:rPr>
                                <m:t>𝟑𝟐</m:t>
                              </m:r>
                            </m:sup>
                          </m:sSup>
                        </m:den>
                      </m:f>
                      <m:r>
                        <a:rPr lang="en-US" altLang="zh-CN" b="1" i="1" smtClean="0">
                          <a:latin typeface="Cambria Math" panose="02040503050406030204" pitchFamily="18" charset="0"/>
                        </a:rPr>
                        <m:t>=</m:t>
                      </m:r>
                      <m:f>
                        <m:fPr>
                          <m:ctrlPr>
                            <a:rPr lang="en-US" altLang="zh-CN" b="1" i="1" smtClean="0">
                              <a:latin typeface="Cambria Math" panose="02040503050406030204" pitchFamily="18" charset="0"/>
                            </a:rPr>
                          </m:ctrlPr>
                        </m:fPr>
                        <m:num>
                          <m:r>
                            <a:rPr lang="en-US" altLang="zh-CN" b="1" i="1" smtClean="0">
                              <a:latin typeface="Cambria Math" panose="02040503050406030204" pitchFamily="18" charset="0"/>
                            </a:rPr>
                            <m:t>𝟏</m:t>
                          </m:r>
                        </m:num>
                        <m:den>
                          <m:r>
                            <a:rPr lang="en-US" altLang="zh-CN" b="1" i="1" smtClean="0">
                              <a:latin typeface="Cambria Math" panose="02040503050406030204" pitchFamily="18" charset="0"/>
                            </a:rPr>
                            <m:t>𝟒</m:t>
                          </m:r>
                        </m:den>
                      </m:f>
                    </m:oMath>
                  </m:oMathPara>
                </a14:m>
                <a:endParaRPr lang="zh-CN" altLang="en-US" b="1" dirty="0"/>
              </a:p>
            </p:txBody>
          </p:sp>
        </mc:Choice>
        <mc:Fallback>
          <p:sp>
            <p:nvSpPr>
              <p:cNvPr id="55" name="文本框 54"/>
              <p:cNvSpPr txBox="1">
                <a:spLocks noRot="1" noChangeAspect="1" noMove="1" noResize="1" noEditPoints="1" noAdjustHandles="1" noChangeArrowheads="1" noChangeShapeType="1" noTextEdit="1"/>
              </p:cNvSpPr>
              <p:nvPr/>
            </p:nvSpPr>
            <p:spPr>
              <a:xfrm>
                <a:off x="10464764" y="2684478"/>
                <a:ext cx="1205394" cy="566309"/>
              </a:xfrm>
              <a:prstGeom prst="rect">
                <a:avLst/>
              </a:prstGeom>
              <a:blipFill rotWithShape="1">
                <a:blip r:embed="rId2"/>
                <a:stretch>
                  <a:fillRect l="-50" t="-59" r="-1306" b="-73"/>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6" name="文本框 55"/>
              <p:cNvSpPr txBox="1"/>
              <p:nvPr/>
            </p:nvSpPr>
            <p:spPr>
              <a:xfrm>
                <a:off x="10464764" y="3742210"/>
                <a:ext cx="1205394" cy="56816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f>
                        <m:fPr>
                          <m:ctrlPr>
                            <a:rPr lang="en-US" altLang="zh-CN" b="1" i="1" smtClean="0">
                              <a:latin typeface="Cambria Math" panose="02040503050406030204" pitchFamily="18" charset="0"/>
                            </a:rPr>
                          </m:ctrlPr>
                        </m:fPr>
                        <m:num>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𝟐</m:t>
                              </m:r>
                            </m:e>
                            <m:sup>
                              <m:r>
                                <a:rPr lang="en-US" altLang="zh-CN" b="1" i="1" smtClean="0">
                                  <a:latin typeface="Cambria Math" panose="02040503050406030204" pitchFamily="18" charset="0"/>
                                </a:rPr>
                                <m:t>(</m:t>
                              </m:r>
                              <m:r>
                                <a:rPr lang="en-US" altLang="zh-CN" b="1" i="1" smtClean="0">
                                  <a:latin typeface="Cambria Math" panose="02040503050406030204" pitchFamily="18" charset="0"/>
                                </a:rPr>
                                <m:t>𝟑𝟐</m:t>
                              </m:r>
                              <m:r>
                                <a:rPr lang="en-US" altLang="zh-CN" b="1" i="1" smtClean="0">
                                  <a:latin typeface="Cambria Math" panose="02040503050406030204" pitchFamily="18" charset="0"/>
                                </a:rPr>
                                <m:t>−</m:t>
                              </m:r>
                              <m:r>
                                <a:rPr lang="en-US" altLang="zh-CN" b="1" i="1" smtClean="0">
                                  <a:latin typeface="Cambria Math" panose="02040503050406030204" pitchFamily="18" charset="0"/>
                                </a:rPr>
                                <m:t>𝟑</m:t>
                              </m:r>
                              <m:r>
                                <a:rPr lang="en-US" altLang="zh-CN" b="1" i="1" smtClean="0">
                                  <a:latin typeface="Cambria Math" panose="02040503050406030204" pitchFamily="18" charset="0"/>
                                </a:rPr>
                                <m:t>)</m:t>
                              </m:r>
                            </m:sup>
                          </m:sSup>
                        </m:num>
                        <m:den>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𝟐</m:t>
                              </m:r>
                            </m:e>
                            <m:sup>
                              <m:r>
                                <a:rPr lang="en-US" altLang="zh-CN" b="1" i="1" smtClean="0">
                                  <a:latin typeface="Cambria Math" panose="02040503050406030204" pitchFamily="18" charset="0"/>
                                </a:rPr>
                                <m:t>𝟑𝟐</m:t>
                              </m:r>
                            </m:sup>
                          </m:sSup>
                        </m:den>
                      </m:f>
                      <m:r>
                        <a:rPr lang="en-US" altLang="zh-CN" b="1" i="1" smtClean="0">
                          <a:latin typeface="Cambria Math" panose="02040503050406030204" pitchFamily="18" charset="0"/>
                        </a:rPr>
                        <m:t>=</m:t>
                      </m:r>
                      <m:f>
                        <m:fPr>
                          <m:ctrlPr>
                            <a:rPr lang="en-US" altLang="zh-CN" b="1" i="1" smtClean="0">
                              <a:latin typeface="Cambria Math" panose="02040503050406030204" pitchFamily="18" charset="0"/>
                            </a:rPr>
                          </m:ctrlPr>
                        </m:fPr>
                        <m:num>
                          <m:r>
                            <a:rPr lang="en-US" altLang="zh-CN" b="1" i="1" smtClean="0">
                              <a:latin typeface="Cambria Math" panose="02040503050406030204" pitchFamily="18" charset="0"/>
                            </a:rPr>
                            <m:t>𝟏</m:t>
                          </m:r>
                        </m:num>
                        <m:den>
                          <m:r>
                            <a:rPr lang="en-US" altLang="zh-CN" b="1" i="1" smtClean="0">
                              <a:latin typeface="Cambria Math" panose="02040503050406030204" pitchFamily="18" charset="0"/>
                            </a:rPr>
                            <m:t>𝟖</m:t>
                          </m:r>
                        </m:den>
                      </m:f>
                    </m:oMath>
                  </m:oMathPara>
                </a14:m>
                <a:endParaRPr lang="zh-CN" altLang="en-US" b="1" dirty="0"/>
              </a:p>
            </p:txBody>
          </p:sp>
        </mc:Choice>
        <mc:Fallback>
          <p:sp>
            <p:nvSpPr>
              <p:cNvPr id="56" name="文本框 55"/>
              <p:cNvSpPr txBox="1">
                <a:spLocks noRot="1" noChangeAspect="1" noMove="1" noResize="1" noEditPoints="1" noAdjustHandles="1" noChangeArrowheads="1" noChangeShapeType="1" noTextEdit="1"/>
              </p:cNvSpPr>
              <p:nvPr/>
            </p:nvSpPr>
            <p:spPr>
              <a:xfrm>
                <a:off x="10464764" y="3742210"/>
                <a:ext cx="1205394" cy="568169"/>
              </a:xfrm>
              <a:prstGeom prst="rect">
                <a:avLst/>
              </a:prstGeom>
              <a:blipFill rotWithShape="1">
                <a:blip r:embed="rId3"/>
                <a:stretch>
                  <a:fillRect l="-50" t="-27" r="-1306" b="112"/>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7" name="文本框 56"/>
              <p:cNvSpPr txBox="1"/>
              <p:nvPr/>
            </p:nvSpPr>
            <p:spPr>
              <a:xfrm>
                <a:off x="10464764" y="4751620"/>
                <a:ext cx="1343253" cy="568104"/>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f>
                        <m:fPr>
                          <m:ctrlPr>
                            <a:rPr lang="en-US" altLang="zh-CN" b="1" i="1" smtClean="0">
                              <a:latin typeface="Cambria Math" panose="02040503050406030204" pitchFamily="18" charset="0"/>
                            </a:rPr>
                          </m:ctrlPr>
                        </m:fPr>
                        <m:num>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𝟐</m:t>
                              </m:r>
                            </m:e>
                            <m:sup>
                              <m:r>
                                <a:rPr lang="en-US" altLang="zh-CN" b="1" i="1" smtClean="0">
                                  <a:latin typeface="Cambria Math" panose="02040503050406030204" pitchFamily="18" charset="0"/>
                                </a:rPr>
                                <m:t>(</m:t>
                              </m:r>
                              <m:r>
                                <a:rPr lang="en-US" altLang="zh-CN" b="1" i="1" smtClean="0">
                                  <a:latin typeface="Cambria Math" panose="02040503050406030204" pitchFamily="18" charset="0"/>
                                </a:rPr>
                                <m:t>𝟑𝟐</m:t>
                              </m:r>
                              <m:r>
                                <a:rPr lang="en-US" altLang="zh-CN" b="1" i="1" smtClean="0">
                                  <a:latin typeface="Cambria Math" panose="02040503050406030204" pitchFamily="18" charset="0"/>
                                </a:rPr>
                                <m:t>−</m:t>
                              </m:r>
                              <m:r>
                                <a:rPr lang="en-US" altLang="zh-CN" b="1" i="1" smtClean="0">
                                  <a:latin typeface="Cambria Math" panose="02040503050406030204" pitchFamily="18" charset="0"/>
                                </a:rPr>
                                <m:t>𝟒</m:t>
                              </m:r>
                              <m:r>
                                <a:rPr lang="en-US" altLang="zh-CN" b="1" i="1" smtClean="0">
                                  <a:latin typeface="Cambria Math" panose="02040503050406030204" pitchFamily="18" charset="0"/>
                                </a:rPr>
                                <m:t>)</m:t>
                              </m:r>
                            </m:sup>
                          </m:sSup>
                        </m:num>
                        <m:den>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𝟐</m:t>
                              </m:r>
                            </m:e>
                            <m:sup>
                              <m:r>
                                <a:rPr lang="en-US" altLang="zh-CN" b="1" i="1" smtClean="0">
                                  <a:latin typeface="Cambria Math" panose="02040503050406030204" pitchFamily="18" charset="0"/>
                                </a:rPr>
                                <m:t>𝟑𝟐</m:t>
                              </m:r>
                            </m:sup>
                          </m:sSup>
                        </m:den>
                      </m:f>
                      <m:r>
                        <a:rPr lang="en-US" altLang="zh-CN" b="1" i="1" smtClean="0">
                          <a:latin typeface="Cambria Math" panose="02040503050406030204" pitchFamily="18" charset="0"/>
                        </a:rPr>
                        <m:t>=</m:t>
                      </m:r>
                      <m:f>
                        <m:fPr>
                          <m:ctrlPr>
                            <a:rPr lang="en-US" altLang="zh-CN" b="1" i="1" smtClean="0">
                              <a:latin typeface="Cambria Math" panose="02040503050406030204" pitchFamily="18" charset="0"/>
                            </a:rPr>
                          </m:ctrlPr>
                        </m:fPr>
                        <m:num>
                          <m:r>
                            <a:rPr lang="en-US" altLang="zh-CN" b="1" i="1" smtClean="0">
                              <a:latin typeface="Cambria Math" panose="02040503050406030204" pitchFamily="18" charset="0"/>
                            </a:rPr>
                            <m:t>𝟏</m:t>
                          </m:r>
                        </m:num>
                        <m:den>
                          <m:r>
                            <a:rPr lang="en-US" altLang="zh-CN" b="1" i="1" smtClean="0">
                              <a:latin typeface="Cambria Math" panose="02040503050406030204" pitchFamily="18" charset="0"/>
                            </a:rPr>
                            <m:t>𝟏𝟔</m:t>
                          </m:r>
                        </m:den>
                      </m:f>
                    </m:oMath>
                  </m:oMathPara>
                </a14:m>
                <a:endParaRPr lang="zh-CN" altLang="en-US" b="1" dirty="0"/>
              </a:p>
            </p:txBody>
          </p:sp>
        </mc:Choice>
        <mc:Fallback>
          <p:sp>
            <p:nvSpPr>
              <p:cNvPr id="57" name="文本框 56"/>
              <p:cNvSpPr txBox="1">
                <a:spLocks noRot="1" noChangeAspect="1" noMove="1" noResize="1" noEditPoints="1" noAdjustHandles="1" noChangeArrowheads="1" noChangeShapeType="1" noTextEdit="1"/>
              </p:cNvSpPr>
              <p:nvPr/>
            </p:nvSpPr>
            <p:spPr>
              <a:xfrm>
                <a:off x="10464764" y="4751620"/>
                <a:ext cx="1343253" cy="568104"/>
              </a:xfrm>
              <a:prstGeom prst="rect">
                <a:avLst/>
              </a:prstGeom>
              <a:blipFill rotWithShape="1">
                <a:blip r:embed="rId4"/>
                <a:stretch>
                  <a:fillRect l="-45" t="-97" r="-1120" b="58"/>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8" name="文本框 57"/>
              <p:cNvSpPr txBox="1"/>
              <p:nvPr/>
            </p:nvSpPr>
            <p:spPr>
              <a:xfrm>
                <a:off x="10464764" y="5846097"/>
                <a:ext cx="1343253" cy="568104"/>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f>
                        <m:fPr>
                          <m:ctrlPr>
                            <a:rPr lang="en-US" altLang="zh-CN" b="1" i="1" smtClean="0">
                              <a:latin typeface="Cambria Math" panose="02040503050406030204" pitchFamily="18" charset="0"/>
                            </a:rPr>
                          </m:ctrlPr>
                        </m:fPr>
                        <m:num>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𝟐</m:t>
                              </m:r>
                            </m:e>
                            <m:sup>
                              <m:r>
                                <a:rPr lang="en-US" altLang="zh-CN" b="1" i="1" smtClean="0">
                                  <a:latin typeface="Cambria Math" panose="02040503050406030204" pitchFamily="18" charset="0"/>
                                </a:rPr>
                                <m:t>(</m:t>
                              </m:r>
                              <m:r>
                                <a:rPr lang="en-US" altLang="zh-CN" b="1" i="1" smtClean="0">
                                  <a:latin typeface="Cambria Math" panose="02040503050406030204" pitchFamily="18" charset="0"/>
                                </a:rPr>
                                <m:t>𝟑𝟐</m:t>
                              </m:r>
                              <m:r>
                                <a:rPr lang="en-US" altLang="zh-CN" b="1" i="1" smtClean="0">
                                  <a:latin typeface="Cambria Math" panose="02040503050406030204" pitchFamily="18" charset="0"/>
                                </a:rPr>
                                <m:t>−</m:t>
                              </m:r>
                              <m:r>
                                <a:rPr lang="en-US" altLang="zh-CN" b="1" i="1" smtClean="0">
                                  <a:latin typeface="Cambria Math" panose="02040503050406030204" pitchFamily="18" charset="0"/>
                                </a:rPr>
                                <m:t>𝟒</m:t>
                              </m:r>
                              <m:r>
                                <a:rPr lang="en-US" altLang="zh-CN" b="1" i="1" smtClean="0">
                                  <a:latin typeface="Cambria Math" panose="02040503050406030204" pitchFamily="18" charset="0"/>
                                </a:rPr>
                                <m:t>)</m:t>
                              </m:r>
                            </m:sup>
                          </m:sSup>
                        </m:num>
                        <m:den>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𝟐</m:t>
                              </m:r>
                            </m:e>
                            <m:sup>
                              <m:r>
                                <a:rPr lang="en-US" altLang="zh-CN" b="1" i="1" smtClean="0">
                                  <a:latin typeface="Cambria Math" panose="02040503050406030204" pitchFamily="18" charset="0"/>
                                </a:rPr>
                                <m:t>𝟑𝟐</m:t>
                              </m:r>
                            </m:sup>
                          </m:sSup>
                        </m:den>
                      </m:f>
                      <m:r>
                        <a:rPr lang="en-US" altLang="zh-CN" b="1" i="1" smtClean="0">
                          <a:latin typeface="Cambria Math" panose="02040503050406030204" pitchFamily="18" charset="0"/>
                        </a:rPr>
                        <m:t>=</m:t>
                      </m:r>
                      <m:f>
                        <m:fPr>
                          <m:ctrlPr>
                            <a:rPr lang="en-US" altLang="zh-CN" b="1" i="1" smtClean="0">
                              <a:latin typeface="Cambria Math" panose="02040503050406030204" pitchFamily="18" charset="0"/>
                            </a:rPr>
                          </m:ctrlPr>
                        </m:fPr>
                        <m:num>
                          <m:r>
                            <a:rPr lang="en-US" altLang="zh-CN" b="1" i="1" smtClean="0">
                              <a:latin typeface="Cambria Math" panose="02040503050406030204" pitchFamily="18" charset="0"/>
                            </a:rPr>
                            <m:t>𝟏</m:t>
                          </m:r>
                        </m:num>
                        <m:den>
                          <m:r>
                            <a:rPr lang="en-US" altLang="zh-CN" b="1" i="1" smtClean="0">
                              <a:latin typeface="Cambria Math" panose="02040503050406030204" pitchFamily="18" charset="0"/>
                            </a:rPr>
                            <m:t>𝟏𝟔</m:t>
                          </m:r>
                        </m:den>
                      </m:f>
                    </m:oMath>
                  </m:oMathPara>
                </a14:m>
                <a:endParaRPr lang="zh-CN" altLang="en-US" b="1" dirty="0"/>
              </a:p>
            </p:txBody>
          </p:sp>
        </mc:Choice>
        <mc:Fallback>
          <p:sp>
            <p:nvSpPr>
              <p:cNvPr id="58" name="文本框 57"/>
              <p:cNvSpPr txBox="1">
                <a:spLocks noRot="1" noChangeAspect="1" noMove="1" noResize="1" noEditPoints="1" noAdjustHandles="1" noChangeArrowheads="1" noChangeShapeType="1" noTextEdit="1"/>
              </p:cNvSpPr>
              <p:nvPr/>
            </p:nvSpPr>
            <p:spPr>
              <a:xfrm>
                <a:off x="10464764" y="5846097"/>
                <a:ext cx="1343253" cy="568104"/>
              </a:xfrm>
              <a:prstGeom prst="rect">
                <a:avLst/>
              </a:prstGeom>
              <a:blipFill rotWithShape="1">
                <a:blip r:embed="rId4"/>
                <a:stretch>
                  <a:fillRect l="-45" t="-51" r="-1120" b="12"/>
                </a:stretch>
              </a:blipFill>
            </p:spPr>
            <p:txBody>
              <a:bodyPr/>
              <a:lstStyle/>
              <a:p>
                <a:r>
                  <a:rPr lang="zh-CN" altLang="en-US">
                    <a:noFill/>
                  </a:rPr>
                  <a:t> </a:t>
                </a:r>
              </a:p>
            </p:txBody>
          </p:sp>
        </mc:Fallback>
      </mc:AlternateContent>
      <p:grpSp>
        <p:nvGrpSpPr>
          <p:cNvPr id="73" name="组合 72"/>
          <p:cNvGrpSpPr/>
          <p:nvPr/>
        </p:nvGrpSpPr>
        <p:grpSpPr>
          <a:xfrm>
            <a:off x="1499564" y="1379929"/>
            <a:ext cx="8640000" cy="422802"/>
            <a:chOff x="2565273" y="1287837"/>
            <a:chExt cx="8640000" cy="422802"/>
          </a:xfrm>
        </p:grpSpPr>
        <p:cxnSp>
          <p:nvCxnSpPr>
            <p:cNvPr id="15" name="直接连接符 14"/>
            <p:cNvCxnSpPr/>
            <p:nvPr/>
          </p:nvCxnSpPr>
          <p:spPr>
            <a:xfrm flipV="1">
              <a:off x="2565273" y="1295401"/>
              <a:ext cx="0" cy="41523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6" name="直接连接符 165"/>
            <p:cNvCxnSpPr/>
            <p:nvPr/>
          </p:nvCxnSpPr>
          <p:spPr>
            <a:xfrm flipV="1">
              <a:off x="4725273" y="1295401"/>
              <a:ext cx="0" cy="41523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直接箭头连接符 47"/>
            <p:cNvCxnSpPr/>
            <p:nvPr/>
          </p:nvCxnSpPr>
          <p:spPr>
            <a:xfrm>
              <a:off x="2565273" y="1495456"/>
              <a:ext cx="2160000" cy="0"/>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67" name="文本框 166"/>
            <p:cNvSpPr txBox="1"/>
            <p:nvPr/>
          </p:nvSpPr>
          <p:spPr>
            <a:xfrm>
              <a:off x="3327763" y="1295401"/>
              <a:ext cx="658758" cy="400110"/>
            </a:xfrm>
            <a:prstGeom prst="rect">
              <a:avLst/>
            </a:prstGeom>
            <a:solidFill>
              <a:schemeClr val="bg1"/>
            </a:solidFill>
          </p:spPr>
          <p:txBody>
            <a:bodyPr wrap="square" rtlCol="0">
              <a:spAutoFit/>
            </a:bodyPr>
            <a:lstStyle/>
            <a:p>
              <a:pPr algn="ctr"/>
              <a:r>
                <a:rPr lang="en-US" altLang="zh-CN" sz="2000" b="1" dirty="0"/>
                <a:t>8</a:t>
              </a:r>
              <a:r>
                <a:rPr lang="zh-CN" altLang="en-US" sz="2000" b="1" dirty="0"/>
                <a:t>位</a:t>
              </a:r>
              <a:endParaRPr lang="zh-CN" altLang="en-US" sz="2000" b="1" dirty="0"/>
            </a:p>
          </p:txBody>
        </p:sp>
        <p:cxnSp>
          <p:nvCxnSpPr>
            <p:cNvPr id="169" name="直接连接符 168"/>
            <p:cNvCxnSpPr/>
            <p:nvPr/>
          </p:nvCxnSpPr>
          <p:spPr>
            <a:xfrm flipV="1">
              <a:off x="4725272" y="1287837"/>
              <a:ext cx="0" cy="41523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0" name="直接连接符 169"/>
            <p:cNvCxnSpPr/>
            <p:nvPr/>
          </p:nvCxnSpPr>
          <p:spPr>
            <a:xfrm flipV="1">
              <a:off x="11205273" y="1295401"/>
              <a:ext cx="0" cy="41523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1" name="直接箭头连接符 170"/>
            <p:cNvCxnSpPr/>
            <p:nvPr/>
          </p:nvCxnSpPr>
          <p:spPr>
            <a:xfrm>
              <a:off x="4725272" y="1495456"/>
              <a:ext cx="6480001" cy="0"/>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72" name="文本框 171"/>
            <p:cNvSpPr txBox="1"/>
            <p:nvPr/>
          </p:nvSpPr>
          <p:spPr>
            <a:xfrm>
              <a:off x="7573572" y="1287837"/>
              <a:ext cx="794177" cy="400110"/>
            </a:xfrm>
            <a:prstGeom prst="rect">
              <a:avLst/>
            </a:prstGeom>
            <a:solidFill>
              <a:schemeClr val="bg1"/>
            </a:solidFill>
          </p:spPr>
          <p:txBody>
            <a:bodyPr wrap="square" rtlCol="0">
              <a:spAutoFit/>
            </a:bodyPr>
            <a:lstStyle/>
            <a:p>
              <a:pPr algn="ctr"/>
              <a:r>
                <a:rPr lang="en-US" altLang="zh-CN" sz="2000" b="1" dirty="0"/>
                <a:t>24</a:t>
              </a:r>
              <a:r>
                <a:rPr lang="zh-CN" altLang="en-US" sz="2000" b="1" dirty="0"/>
                <a:t>位</a:t>
              </a:r>
              <a:endParaRPr lang="zh-CN" altLang="en-US" sz="2000" b="1" dirty="0"/>
            </a:p>
          </p:txBody>
        </p:sp>
      </p:grpSp>
      <p:grpSp>
        <p:nvGrpSpPr>
          <p:cNvPr id="215" name="组合 214"/>
          <p:cNvGrpSpPr/>
          <p:nvPr/>
        </p:nvGrpSpPr>
        <p:grpSpPr>
          <a:xfrm>
            <a:off x="1499564" y="2395556"/>
            <a:ext cx="8640000" cy="422802"/>
            <a:chOff x="2565273" y="2303464"/>
            <a:chExt cx="8640000" cy="422802"/>
          </a:xfrm>
        </p:grpSpPr>
        <p:cxnSp>
          <p:nvCxnSpPr>
            <p:cNvPr id="182" name="直接连接符 181"/>
            <p:cNvCxnSpPr/>
            <p:nvPr/>
          </p:nvCxnSpPr>
          <p:spPr>
            <a:xfrm flipV="1">
              <a:off x="2565273" y="2311028"/>
              <a:ext cx="0" cy="41523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4" name="直接箭头连接符 183"/>
            <p:cNvCxnSpPr/>
            <p:nvPr/>
          </p:nvCxnSpPr>
          <p:spPr>
            <a:xfrm>
              <a:off x="2565273" y="2511083"/>
              <a:ext cx="4320000" cy="0"/>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85" name="文本框 184"/>
            <p:cNvSpPr txBox="1"/>
            <p:nvPr/>
          </p:nvSpPr>
          <p:spPr>
            <a:xfrm>
              <a:off x="4337398" y="2311028"/>
              <a:ext cx="785728" cy="400110"/>
            </a:xfrm>
            <a:prstGeom prst="rect">
              <a:avLst/>
            </a:prstGeom>
            <a:solidFill>
              <a:schemeClr val="bg1"/>
            </a:solidFill>
          </p:spPr>
          <p:txBody>
            <a:bodyPr wrap="square" rtlCol="0">
              <a:spAutoFit/>
            </a:bodyPr>
            <a:lstStyle/>
            <a:p>
              <a:pPr algn="ctr"/>
              <a:r>
                <a:rPr lang="en-US" altLang="zh-CN" sz="2000" b="1" dirty="0"/>
                <a:t>16</a:t>
              </a:r>
              <a:r>
                <a:rPr lang="zh-CN" altLang="en-US" sz="2000" b="1" dirty="0"/>
                <a:t>位</a:t>
              </a:r>
              <a:endParaRPr lang="zh-CN" altLang="en-US" sz="2000" b="1" dirty="0"/>
            </a:p>
          </p:txBody>
        </p:sp>
        <p:cxnSp>
          <p:nvCxnSpPr>
            <p:cNvPr id="178" name="直接连接符 177"/>
            <p:cNvCxnSpPr/>
            <p:nvPr/>
          </p:nvCxnSpPr>
          <p:spPr>
            <a:xfrm flipV="1">
              <a:off x="6885273" y="2311028"/>
              <a:ext cx="0" cy="41523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flipV="1">
              <a:off x="11205273" y="2311028"/>
              <a:ext cx="0" cy="41523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0" name="直接箭头连接符 179"/>
            <p:cNvCxnSpPr/>
            <p:nvPr/>
          </p:nvCxnSpPr>
          <p:spPr>
            <a:xfrm>
              <a:off x="6885273" y="2511083"/>
              <a:ext cx="4320000" cy="0"/>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81" name="文本框 180"/>
            <p:cNvSpPr txBox="1"/>
            <p:nvPr/>
          </p:nvSpPr>
          <p:spPr>
            <a:xfrm>
              <a:off x="8637924" y="2303464"/>
              <a:ext cx="785721" cy="400110"/>
            </a:xfrm>
            <a:prstGeom prst="rect">
              <a:avLst/>
            </a:prstGeom>
            <a:solidFill>
              <a:schemeClr val="bg1"/>
            </a:solidFill>
          </p:spPr>
          <p:txBody>
            <a:bodyPr wrap="square" rtlCol="0">
              <a:spAutoFit/>
            </a:bodyPr>
            <a:lstStyle/>
            <a:p>
              <a:pPr algn="ctr"/>
              <a:r>
                <a:rPr lang="en-US" altLang="zh-CN" sz="2000" b="1" dirty="0"/>
                <a:t>16</a:t>
              </a:r>
              <a:r>
                <a:rPr lang="zh-CN" altLang="en-US" sz="2000" b="1" dirty="0"/>
                <a:t>位</a:t>
              </a:r>
              <a:endParaRPr lang="zh-CN" altLang="en-US" sz="2000" b="1" dirty="0"/>
            </a:p>
          </p:txBody>
        </p:sp>
      </p:grpSp>
      <p:grpSp>
        <p:nvGrpSpPr>
          <p:cNvPr id="216" name="组合 215"/>
          <p:cNvGrpSpPr/>
          <p:nvPr/>
        </p:nvGrpSpPr>
        <p:grpSpPr>
          <a:xfrm>
            <a:off x="1499564" y="3431964"/>
            <a:ext cx="8640000" cy="422802"/>
            <a:chOff x="2565273" y="3339872"/>
            <a:chExt cx="8640000" cy="422802"/>
          </a:xfrm>
        </p:grpSpPr>
        <p:cxnSp>
          <p:nvCxnSpPr>
            <p:cNvPr id="195" name="直接连接符 194"/>
            <p:cNvCxnSpPr/>
            <p:nvPr/>
          </p:nvCxnSpPr>
          <p:spPr>
            <a:xfrm flipV="1">
              <a:off x="2565273" y="3347436"/>
              <a:ext cx="0" cy="41523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6" name="直接连接符 195"/>
            <p:cNvCxnSpPr/>
            <p:nvPr/>
          </p:nvCxnSpPr>
          <p:spPr>
            <a:xfrm flipV="1">
              <a:off x="9047902" y="3347436"/>
              <a:ext cx="0" cy="41523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7" name="直接箭头连接符 196"/>
            <p:cNvCxnSpPr/>
            <p:nvPr/>
          </p:nvCxnSpPr>
          <p:spPr>
            <a:xfrm>
              <a:off x="2565273" y="3547491"/>
              <a:ext cx="6480000" cy="0"/>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98" name="文本框 197"/>
            <p:cNvSpPr txBox="1"/>
            <p:nvPr/>
          </p:nvSpPr>
          <p:spPr>
            <a:xfrm>
              <a:off x="5390348" y="3347436"/>
              <a:ext cx="816488" cy="400110"/>
            </a:xfrm>
            <a:prstGeom prst="rect">
              <a:avLst/>
            </a:prstGeom>
            <a:solidFill>
              <a:schemeClr val="bg1"/>
            </a:solidFill>
          </p:spPr>
          <p:txBody>
            <a:bodyPr wrap="square" rtlCol="0">
              <a:spAutoFit/>
            </a:bodyPr>
            <a:lstStyle/>
            <a:p>
              <a:pPr algn="ctr"/>
              <a:r>
                <a:rPr lang="en-US" altLang="zh-CN" sz="2000" b="1" dirty="0"/>
                <a:t>24</a:t>
              </a:r>
              <a:r>
                <a:rPr lang="zh-CN" altLang="en-US" sz="2000" b="1" dirty="0"/>
                <a:t>位</a:t>
              </a:r>
              <a:endParaRPr lang="zh-CN" altLang="en-US" sz="2000" b="1" dirty="0"/>
            </a:p>
          </p:txBody>
        </p:sp>
        <p:cxnSp>
          <p:nvCxnSpPr>
            <p:cNvPr id="192" name="直接连接符 191"/>
            <p:cNvCxnSpPr/>
            <p:nvPr/>
          </p:nvCxnSpPr>
          <p:spPr>
            <a:xfrm flipV="1">
              <a:off x="11205273" y="3347436"/>
              <a:ext cx="0" cy="41523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3" name="直接箭头连接符 192"/>
            <p:cNvCxnSpPr/>
            <p:nvPr/>
          </p:nvCxnSpPr>
          <p:spPr>
            <a:xfrm>
              <a:off x="9045273" y="3547491"/>
              <a:ext cx="2160000" cy="0"/>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94" name="文本框 193"/>
            <p:cNvSpPr txBox="1"/>
            <p:nvPr/>
          </p:nvSpPr>
          <p:spPr>
            <a:xfrm>
              <a:off x="9767076" y="3339872"/>
              <a:ext cx="693108" cy="400110"/>
            </a:xfrm>
            <a:prstGeom prst="rect">
              <a:avLst/>
            </a:prstGeom>
            <a:solidFill>
              <a:schemeClr val="bg1"/>
            </a:solidFill>
          </p:spPr>
          <p:txBody>
            <a:bodyPr wrap="square" rtlCol="0">
              <a:spAutoFit/>
            </a:bodyPr>
            <a:lstStyle/>
            <a:p>
              <a:pPr algn="ctr"/>
              <a:r>
                <a:rPr lang="en-US" altLang="zh-CN" sz="2000" b="1" dirty="0"/>
                <a:t>8</a:t>
              </a:r>
              <a:r>
                <a:rPr lang="zh-CN" altLang="en-US" sz="2000" b="1" dirty="0"/>
                <a:t>位</a:t>
              </a:r>
              <a:endParaRPr lang="zh-CN" altLang="en-US" sz="2000" b="1" dirty="0"/>
            </a:p>
          </p:txBody>
        </p:sp>
      </p:grpSp>
      <p:grpSp>
        <p:nvGrpSpPr>
          <p:cNvPr id="86" name="组合 85"/>
          <p:cNvGrpSpPr/>
          <p:nvPr/>
        </p:nvGrpSpPr>
        <p:grpSpPr>
          <a:xfrm>
            <a:off x="304800" y="749300"/>
            <a:ext cx="6192344" cy="400110"/>
            <a:chOff x="424117" y="898245"/>
            <a:chExt cx="6192344" cy="400110"/>
          </a:xfrm>
        </p:grpSpPr>
        <p:sp>
          <p:nvSpPr>
            <p:cNvPr id="87" name="平行四边形 86"/>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88" name="文本框 87"/>
            <p:cNvSpPr txBox="1"/>
            <p:nvPr/>
          </p:nvSpPr>
          <p:spPr>
            <a:xfrm>
              <a:off x="1052423" y="898245"/>
              <a:ext cx="5564038" cy="400110"/>
            </a:xfrm>
            <a:prstGeom prst="rect">
              <a:avLst/>
            </a:prstGeom>
            <a:noFill/>
          </p:spPr>
          <p:txBody>
            <a:bodyPr wrap="square" rtlCol="0">
              <a:spAutoFit/>
            </a:bodyPr>
            <a:lstStyle/>
            <a:p>
              <a:r>
                <a:rPr lang="en-US" altLang="zh-CN" sz="2000" b="1" dirty="0"/>
                <a:t>IPv4</a:t>
              </a:r>
              <a:r>
                <a:rPr lang="zh-CN" altLang="en-US" sz="2000" b="1" dirty="0"/>
                <a:t>地址的分类编址方法</a:t>
              </a:r>
              <a:endParaRPr lang="zh-CN" altLang="en-US" sz="2000" b="1" dirty="0"/>
            </a:p>
          </p:txBody>
        </p:sp>
      </p:grpSp>
      <p:grpSp>
        <p:nvGrpSpPr>
          <p:cNvPr id="66" name="组合 65"/>
          <p:cNvGrpSpPr/>
          <p:nvPr/>
        </p:nvGrpSpPr>
        <p:grpSpPr>
          <a:xfrm>
            <a:off x="1499564" y="1802731"/>
            <a:ext cx="8640000" cy="457598"/>
            <a:chOff x="2565273" y="1710639"/>
            <a:chExt cx="8640000" cy="457598"/>
          </a:xfrm>
        </p:grpSpPr>
        <p:sp>
          <p:nvSpPr>
            <p:cNvPr id="7" name="矩形 6"/>
            <p:cNvSpPr/>
            <p:nvPr/>
          </p:nvSpPr>
          <p:spPr>
            <a:xfrm>
              <a:off x="2565273" y="1710640"/>
              <a:ext cx="2160000" cy="457597"/>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zh-CN" altLang="en-US" sz="2000" b="1" dirty="0"/>
                <a:t>网络号</a:t>
              </a:r>
              <a:endParaRPr lang="zh-CN" altLang="en-US" sz="2000" b="1" dirty="0"/>
            </a:p>
          </p:txBody>
        </p:sp>
        <p:sp>
          <p:nvSpPr>
            <p:cNvPr id="164" name="矩形 163"/>
            <p:cNvSpPr/>
            <p:nvPr/>
          </p:nvSpPr>
          <p:spPr>
            <a:xfrm>
              <a:off x="4725273" y="1710639"/>
              <a:ext cx="6480000" cy="45759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2000" b="1" dirty="0"/>
                <a:t>主机号</a:t>
              </a:r>
              <a:endParaRPr lang="zh-CN" altLang="en-US" sz="2000" b="1" dirty="0"/>
            </a:p>
          </p:txBody>
        </p:sp>
      </p:grpSp>
      <p:grpSp>
        <p:nvGrpSpPr>
          <p:cNvPr id="67" name="组合 66"/>
          <p:cNvGrpSpPr/>
          <p:nvPr/>
        </p:nvGrpSpPr>
        <p:grpSpPr>
          <a:xfrm>
            <a:off x="1499564" y="2818358"/>
            <a:ext cx="8640000" cy="457598"/>
            <a:chOff x="2565273" y="2726266"/>
            <a:chExt cx="8640000" cy="457598"/>
          </a:xfrm>
        </p:grpSpPr>
        <p:sp>
          <p:nvSpPr>
            <p:cNvPr id="174" name="矩形 173"/>
            <p:cNvSpPr/>
            <p:nvPr/>
          </p:nvSpPr>
          <p:spPr>
            <a:xfrm>
              <a:off x="2565273" y="2726267"/>
              <a:ext cx="4320000" cy="457597"/>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zh-CN" altLang="en-US" sz="2000" b="1" dirty="0"/>
                <a:t>网络号</a:t>
              </a:r>
              <a:endParaRPr lang="zh-CN" altLang="en-US" sz="2000" b="1" dirty="0"/>
            </a:p>
          </p:txBody>
        </p:sp>
        <p:sp>
          <p:nvSpPr>
            <p:cNvPr id="175" name="矩形 174"/>
            <p:cNvSpPr/>
            <p:nvPr/>
          </p:nvSpPr>
          <p:spPr>
            <a:xfrm>
              <a:off x="6885273" y="2726266"/>
              <a:ext cx="4320000" cy="45759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2000" b="1" dirty="0"/>
                <a:t>主机号</a:t>
              </a:r>
              <a:endParaRPr lang="zh-CN" altLang="en-US" sz="2000" b="1" dirty="0"/>
            </a:p>
          </p:txBody>
        </p:sp>
      </p:grpSp>
      <p:grpSp>
        <p:nvGrpSpPr>
          <p:cNvPr id="72" name="组合 71"/>
          <p:cNvGrpSpPr/>
          <p:nvPr/>
        </p:nvGrpSpPr>
        <p:grpSpPr>
          <a:xfrm>
            <a:off x="1499564" y="3854767"/>
            <a:ext cx="8640000" cy="457597"/>
            <a:chOff x="2565273" y="3762675"/>
            <a:chExt cx="8640000" cy="457597"/>
          </a:xfrm>
        </p:grpSpPr>
        <p:sp>
          <p:nvSpPr>
            <p:cNvPr id="187" name="矩形 186"/>
            <p:cNvSpPr/>
            <p:nvPr/>
          </p:nvSpPr>
          <p:spPr>
            <a:xfrm>
              <a:off x="2565273" y="3762675"/>
              <a:ext cx="6480000" cy="457597"/>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zh-CN" altLang="en-US" sz="2000" b="1" dirty="0"/>
                <a:t>网络号</a:t>
              </a:r>
              <a:endParaRPr lang="zh-CN" altLang="en-US" sz="2000" b="1" dirty="0"/>
            </a:p>
          </p:txBody>
        </p:sp>
        <p:sp>
          <p:nvSpPr>
            <p:cNvPr id="188" name="矩形 187"/>
            <p:cNvSpPr/>
            <p:nvPr/>
          </p:nvSpPr>
          <p:spPr>
            <a:xfrm>
              <a:off x="9045273" y="3762675"/>
              <a:ext cx="2160000" cy="45759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2000" b="1" dirty="0"/>
                <a:t>主机号</a:t>
              </a:r>
              <a:endParaRPr lang="zh-CN" altLang="en-US" sz="2000" b="1" dirty="0"/>
            </a:p>
          </p:txBody>
        </p:sp>
      </p:grpSp>
      <p:sp>
        <p:nvSpPr>
          <p:cNvPr id="201" name="矩形 200"/>
          <p:cNvSpPr/>
          <p:nvPr/>
        </p:nvSpPr>
        <p:spPr>
          <a:xfrm>
            <a:off x="1499564" y="4890936"/>
            <a:ext cx="8640000" cy="457597"/>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zh-CN" altLang="en-US" sz="2000" b="1" dirty="0"/>
              <a:t>多播地址</a:t>
            </a:r>
            <a:endParaRPr lang="zh-CN" altLang="en-US" sz="2000" b="1" dirty="0"/>
          </a:p>
        </p:txBody>
      </p:sp>
      <p:sp>
        <p:nvSpPr>
          <p:cNvPr id="213" name="矩形 212"/>
          <p:cNvSpPr/>
          <p:nvPr/>
        </p:nvSpPr>
        <p:spPr>
          <a:xfrm>
            <a:off x="1499564" y="5956604"/>
            <a:ext cx="8640000" cy="457597"/>
          </a:xfrm>
          <a:prstGeom prst="rect">
            <a:avLst/>
          </a:prstGeom>
          <a:solidFill>
            <a:schemeClr val="tx1">
              <a:lumMod val="50000"/>
              <a:lumOff val="50000"/>
            </a:schemeClr>
          </a:solidFill>
          <a:ln>
            <a:solidFill>
              <a:schemeClr val="tx2"/>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zh-CN" altLang="en-US" sz="2000" b="1" dirty="0"/>
              <a:t>保留地址</a:t>
            </a:r>
            <a:endParaRPr lang="zh-CN" altLang="en-US" sz="2000" b="1" dirty="0"/>
          </a:p>
        </p:txBody>
      </p:sp>
      <p:grpSp>
        <p:nvGrpSpPr>
          <p:cNvPr id="222" name="组合 221"/>
          <p:cNvGrpSpPr/>
          <p:nvPr/>
        </p:nvGrpSpPr>
        <p:grpSpPr>
          <a:xfrm>
            <a:off x="357692" y="1831473"/>
            <a:ext cx="1332112" cy="4553984"/>
            <a:chOff x="1002379" y="1739381"/>
            <a:chExt cx="1332112" cy="4553984"/>
          </a:xfrm>
        </p:grpSpPr>
        <p:sp>
          <p:nvSpPr>
            <p:cNvPr id="8" name="文本框 7"/>
            <p:cNvSpPr txBox="1"/>
            <p:nvPr/>
          </p:nvSpPr>
          <p:spPr>
            <a:xfrm>
              <a:off x="1002379" y="1739381"/>
              <a:ext cx="1332112" cy="400110"/>
            </a:xfrm>
            <a:prstGeom prst="rect">
              <a:avLst/>
            </a:prstGeom>
            <a:noFill/>
          </p:spPr>
          <p:txBody>
            <a:bodyPr wrap="square" rtlCol="0">
              <a:spAutoFit/>
            </a:bodyPr>
            <a:lstStyle/>
            <a:p>
              <a:r>
                <a:rPr lang="en-US" altLang="zh-CN" sz="2000" b="1" dirty="0"/>
                <a:t>A</a:t>
              </a:r>
              <a:r>
                <a:rPr lang="zh-CN" altLang="en-US" sz="2000" b="1" dirty="0"/>
                <a:t>类地址</a:t>
              </a:r>
              <a:endParaRPr lang="zh-CN" altLang="en-US" sz="2000" b="1" dirty="0"/>
            </a:p>
          </p:txBody>
        </p:sp>
        <p:sp>
          <p:nvSpPr>
            <p:cNvPr id="176" name="文本框 175"/>
            <p:cNvSpPr txBox="1"/>
            <p:nvPr/>
          </p:nvSpPr>
          <p:spPr>
            <a:xfrm>
              <a:off x="1002379" y="2777849"/>
              <a:ext cx="1332112" cy="400110"/>
            </a:xfrm>
            <a:prstGeom prst="rect">
              <a:avLst/>
            </a:prstGeom>
            <a:noFill/>
          </p:spPr>
          <p:txBody>
            <a:bodyPr wrap="square" rtlCol="0">
              <a:spAutoFit/>
            </a:bodyPr>
            <a:lstStyle/>
            <a:p>
              <a:r>
                <a:rPr lang="en-US" altLang="zh-CN" sz="2000" b="1" dirty="0"/>
                <a:t>B</a:t>
              </a:r>
              <a:r>
                <a:rPr lang="zh-CN" altLang="en-US" sz="2000" b="1" dirty="0"/>
                <a:t>类地址</a:t>
              </a:r>
              <a:endParaRPr lang="zh-CN" altLang="en-US" sz="2000" b="1" dirty="0"/>
            </a:p>
          </p:txBody>
        </p:sp>
        <p:sp>
          <p:nvSpPr>
            <p:cNvPr id="189" name="文本框 188"/>
            <p:cNvSpPr txBox="1"/>
            <p:nvPr/>
          </p:nvSpPr>
          <p:spPr>
            <a:xfrm>
              <a:off x="1002379" y="3816317"/>
              <a:ext cx="1332112" cy="400110"/>
            </a:xfrm>
            <a:prstGeom prst="rect">
              <a:avLst/>
            </a:prstGeom>
            <a:noFill/>
          </p:spPr>
          <p:txBody>
            <a:bodyPr wrap="square" rtlCol="0">
              <a:spAutoFit/>
            </a:bodyPr>
            <a:lstStyle/>
            <a:p>
              <a:r>
                <a:rPr lang="en-US" altLang="zh-CN" sz="2000" b="1" dirty="0"/>
                <a:t>C</a:t>
              </a:r>
              <a:r>
                <a:rPr lang="zh-CN" altLang="en-US" sz="2000" b="1" dirty="0"/>
                <a:t>类地址</a:t>
              </a:r>
              <a:endParaRPr lang="zh-CN" altLang="en-US" sz="2000" b="1" dirty="0"/>
            </a:p>
          </p:txBody>
        </p:sp>
        <p:sp>
          <p:nvSpPr>
            <p:cNvPr id="202" name="文本框 201"/>
            <p:cNvSpPr txBox="1"/>
            <p:nvPr/>
          </p:nvSpPr>
          <p:spPr>
            <a:xfrm>
              <a:off x="1002379" y="4854785"/>
              <a:ext cx="1332112" cy="400110"/>
            </a:xfrm>
            <a:prstGeom prst="rect">
              <a:avLst/>
            </a:prstGeom>
            <a:noFill/>
          </p:spPr>
          <p:txBody>
            <a:bodyPr wrap="square" rtlCol="0">
              <a:spAutoFit/>
            </a:bodyPr>
            <a:lstStyle/>
            <a:p>
              <a:r>
                <a:rPr lang="en-US" altLang="zh-CN" sz="2000" b="1" dirty="0"/>
                <a:t>D</a:t>
              </a:r>
              <a:r>
                <a:rPr lang="zh-CN" altLang="en-US" sz="2000" b="1" dirty="0"/>
                <a:t>类地址</a:t>
              </a:r>
              <a:endParaRPr lang="zh-CN" altLang="en-US" sz="2000" b="1" dirty="0"/>
            </a:p>
          </p:txBody>
        </p:sp>
        <p:sp>
          <p:nvSpPr>
            <p:cNvPr id="214" name="文本框 213"/>
            <p:cNvSpPr txBox="1"/>
            <p:nvPr/>
          </p:nvSpPr>
          <p:spPr>
            <a:xfrm>
              <a:off x="1002379" y="5893255"/>
              <a:ext cx="1332112" cy="400110"/>
            </a:xfrm>
            <a:prstGeom prst="rect">
              <a:avLst/>
            </a:prstGeom>
            <a:noFill/>
          </p:spPr>
          <p:txBody>
            <a:bodyPr wrap="square" rtlCol="0">
              <a:spAutoFit/>
            </a:bodyPr>
            <a:lstStyle/>
            <a:p>
              <a:r>
                <a:rPr lang="en-US" altLang="zh-CN" sz="2000" b="1" dirty="0"/>
                <a:t>E</a:t>
              </a:r>
              <a:r>
                <a:rPr lang="zh-CN" altLang="en-US" sz="2000" b="1" dirty="0"/>
                <a:t>类地址</a:t>
              </a:r>
              <a:endParaRPr lang="zh-CN" altLang="en-US" sz="2000" b="1" dirty="0"/>
            </a:p>
          </p:txBody>
        </p:sp>
      </p:grpSp>
      <p:sp>
        <p:nvSpPr>
          <p:cNvPr id="217" name="文本框 216"/>
          <p:cNvSpPr txBox="1"/>
          <p:nvPr/>
        </p:nvSpPr>
        <p:spPr>
          <a:xfrm>
            <a:off x="1513416" y="2850677"/>
            <a:ext cx="545075" cy="400110"/>
          </a:xfrm>
          <a:prstGeom prst="rect">
            <a:avLst/>
          </a:prstGeom>
          <a:solidFill>
            <a:schemeClr val="bg1"/>
          </a:solidFill>
        </p:spPr>
        <p:txBody>
          <a:bodyPr wrap="square" rtlCol="0">
            <a:spAutoFit/>
          </a:bodyPr>
          <a:lstStyle/>
          <a:p>
            <a:pPr algn="ctr"/>
            <a:r>
              <a:rPr lang="en-US" altLang="zh-CN" sz="2000" b="1" dirty="0">
                <a:solidFill>
                  <a:srgbClr val="FF0000"/>
                </a:solidFill>
                <a:latin typeface="Arial Black" panose="020B0A04020102020204" pitchFamily="34" charset="0"/>
              </a:rPr>
              <a:t>10</a:t>
            </a:r>
            <a:endParaRPr lang="zh-CN" altLang="en-US" sz="2000" b="1" dirty="0">
              <a:solidFill>
                <a:srgbClr val="FF0000"/>
              </a:solidFill>
              <a:latin typeface="Arial Black" panose="020B0A04020102020204" pitchFamily="34" charset="0"/>
            </a:endParaRPr>
          </a:p>
        </p:txBody>
      </p:sp>
      <p:sp>
        <p:nvSpPr>
          <p:cNvPr id="218" name="文本框 217"/>
          <p:cNvSpPr txBox="1"/>
          <p:nvPr/>
        </p:nvSpPr>
        <p:spPr>
          <a:xfrm>
            <a:off x="1513416" y="1818081"/>
            <a:ext cx="253466" cy="400110"/>
          </a:xfrm>
          <a:prstGeom prst="rect">
            <a:avLst/>
          </a:prstGeom>
          <a:solidFill>
            <a:schemeClr val="bg1"/>
          </a:solidFill>
        </p:spPr>
        <p:txBody>
          <a:bodyPr wrap="square" rtlCol="0">
            <a:spAutoFit/>
          </a:bodyPr>
          <a:lstStyle/>
          <a:p>
            <a:pPr algn="ctr"/>
            <a:r>
              <a:rPr lang="en-US" altLang="zh-CN" sz="2000" b="1" dirty="0">
                <a:solidFill>
                  <a:srgbClr val="FF0000"/>
                </a:solidFill>
                <a:latin typeface="Arial Black" panose="020B0A04020102020204" pitchFamily="34" charset="0"/>
              </a:rPr>
              <a:t>0</a:t>
            </a:r>
            <a:endParaRPr lang="zh-CN" altLang="en-US" sz="2000" b="1" dirty="0">
              <a:solidFill>
                <a:srgbClr val="FF0000"/>
              </a:solidFill>
              <a:latin typeface="Arial Black" panose="020B0A04020102020204" pitchFamily="34" charset="0"/>
            </a:endParaRPr>
          </a:p>
        </p:txBody>
      </p:sp>
      <p:sp>
        <p:nvSpPr>
          <p:cNvPr id="219" name="文本框 218"/>
          <p:cNvSpPr txBox="1"/>
          <p:nvPr/>
        </p:nvSpPr>
        <p:spPr>
          <a:xfrm>
            <a:off x="1513416" y="3882755"/>
            <a:ext cx="781528" cy="400110"/>
          </a:xfrm>
          <a:prstGeom prst="rect">
            <a:avLst/>
          </a:prstGeom>
          <a:solidFill>
            <a:schemeClr val="bg1"/>
          </a:solidFill>
        </p:spPr>
        <p:txBody>
          <a:bodyPr wrap="square" rtlCol="0">
            <a:spAutoFit/>
          </a:bodyPr>
          <a:lstStyle/>
          <a:p>
            <a:pPr algn="ctr"/>
            <a:r>
              <a:rPr lang="en-US" altLang="zh-CN" sz="2000" b="1" dirty="0">
                <a:solidFill>
                  <a:srgbClr val="FF0000"/>
                </a:solidFill>
                <a:latin typeface="Arial Black" panose="020B0A04020102020204" pitchFamily="34" charset="0"/>
              </a:rPr>
              <a:t>110</a:t>
            </a:r>
            <a:endParaRPr lang="zh-CN" altLang="en-US" sz="2000" b="1" dirty="0">
              <a:solidFill>
                <a:srgbClr val="FF0000"/>
              </a:solidFill>
              <a:latin typeface="Arial Black" panose="020B0A04020102020204" pitchFamily="34" charset="0"/>
            </a:endParaRPr>
          </a:p>
        </p:txBody>
      </p:sp>
      <p:sp>
        <p:nvSpPr>
          <p:cNvPr id="220" name="文本框 219"/>
          <p:cNvSpPr txBox="1"/>
          <p:nvPr/>
        </p:nvSpPr>
        <p:spPr>
          <a:xfrm>
            <a:off x="1513416" y="4919679"/>
            <a:ext cx="869130" cy="400110"/>
          </a:xfrm>
          <a:prstGeom prst="rect">
            <a:avLst/>
          </a:prstGeom>
          <a:solidFill>
            <a:schemeClr val="bg1"/>
          </a:solidFill>
        </p:spPr>
        <p:txBody>
          <a:bodyPr wrap="square" rtlCol="0">
            <a:spAutoFit/>
          </a:bodyPr>
          <a:lstStyle/>
          <a:p>
            <a:pPr algn="ctr"/>
            <a:r>
              <a:rPr lang="en-US" altLang="zh-CN" sz="2000" b="1" dirty="0">
                <a:solidFill>
                  <a:srgbClr val="FF0000"/>
                </a:solidFill>
                <a:latin typeface="Arial Black" panose="020B0A04020102020204" pitchFamily="34" charset="0"/>
              </a:rPr>
              <a:t>1110</a:t>
            </a:r>
            <a:endParaRPr lang="zh-CN" altLang="en-US" sz="2000" b="1" dirty="0">
              <a:solidFill>
                <a:srgbClr val="FF0000"/>
              </a:solidFill>
              <a:latin typeface="Arial Black" panose="020B0A04020102020204" pitchFamily="34" charset="0"/>
            </a:endParaRPr>
          </a:p>
        </p:txBody>
      </p:sp>
      <p:sp>
        <p:nvSpPr>
          <p:cNvPr id="221" name="文本框 220"/>
          <p:cNvSpPr txBox="1"/>
          <p:nvPr/>
        </p:nvSpPr>
        <p:spPr>
          <a:xfrm>
            <a:off x="1513416" y="5979851"/>
            <a:ext cx="869130" cy="400110"/>
          </a:xfrm>
          <a:prstGeom prst="rect">
            <a:avLst/>
          </a:prstGeom>
          <a:solidFill>
            <a:schemeClr val="bg1"/>
          </a:solidFill>
        </p:spPr>
        <p:txBody>
          <a:bodyPr wrap="square" rtlCol="0">
            <a:spAutoFit/>
          </a:bodyPr>
          <a:lstStyle/>
          <a:p>
            <a:pPr algn="ctr"/>
            <a:r>
              <a:rPr lang="en-US" altLang="zh-CN" sz="2000" b="1" dirty="0">
                <a:solidFill>
                  <a:srgbClr val="FF0000"/>
                </a:solidFill>
                <a:latin typeface="Arial Black" panose="020B0A04020102020204" pitchFamily="34" charset="0"/>
              </a:rPr>
              <a:t>1111</a:t>
            </a:r>
            <a:endParaRPr lang="zh-CN" altLang="en-US" sz="2000" b="1" dirty="0">
              <a:solidFill>
                <a:srgbClr val="FF0000"/>
              </a:solidFill>
              <a:latin typeface="Arial Black" panose="020B0A04020102020204" pitchFamily="34" charset="0"/>
            </a:endParaRPr>
          </a:p>
        </p:txBody>
      </p:sp>
      <p:sp>
        <p:nvSpPr>
          <p:cNvPr id="54" name="文本框 53"/>
          <p:cNvSpPr txBox="1"/>
          <p:nvPr/>
        </p:nvSpPr>
        <p:spPr>
          <a:xfrm>
            <a:off x="10150338" y="1195002"/>
            <a:ext cx="1838403" cy="400110"/>
          </a:xfrm>
          <a:prstGeom prst="rect">
            <a:avLst/>
          </a:prstGeom>
          <a:noFill/>
        </p:spPr>
        <p:txBody>
          <a:bodyPr wrap="square" rtlCol="0">
            <a:spAutoFit/>
          </a:bodyPr>
          <a:lstStyle/>
          <a:p>
            <a:pPr algn="ctr"/>
            <a:r>
              <a:rPr lang="zh-CN" altLang="en-US" sz="2000" b="1" dirty="0"/>
              <a:t>地址数量占比</a:t>
            </a:r>
            <a:endParaRPr lang="zh-CN" altLang="en-US" sz="2000" b="1" dirty="0"/>
          </a:p>
        </p:txBody>
      </p:sp>
      <p:sp>
        <p:nvSpPr>
          <p:cNvPr id="59" name="平行四边形 58"/>
          <p:cNvSpPr/>
          <p:nvPr/>
        </p:nvSpPr>
        <p:spPr>
          <a:xfrm>
            <a:off x="304799" y="749300"/>
            <a:ext cx="681963"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03</a:t>
            </a:r>
            <a:endParaRPr lang="zh-CN" altLang="en-US" sz="2200" dirty="0">
              <a:latin typeface="Impact" panose="020B0806030902050204" pitchFamily="34" charset="0"/>
            </a:endParaRPr>
          </a:p>
        </p:txBody>
      </p:sp>
    </p:spTree>
    <p:custDataLst>
      <p:tags r:id="rId5"/>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222"/>
                                        </p:tgtEl>
                                        <p:attrNameLst>
                                          <p:attrName>style.visibility</p:attrName>
                                        </p:attrNameLst>
                                      </p:cBhvr>
                                      <p:to>
                                        <p:strVal val="visible"/>
                                      </p:to>
                                    </p:set>
                                    <p:animEffect transition="in" filter="wipe(up)">
                                      <p:cBhvr>
                                        <p:cTn id="7" dur="2000"/>
                                        <p:tgtEl>
                                          <p:spTgt spid="22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66"/>
                                        </p:tgtEl>
                                        <p:attrNameLst>
                                          <p:attrName>style.visibility</p:attrName>
                                        </p:attrNameLst>
                                      </p:cBhvr>
                                      <p:to>
                                        <p:strVal val="visible"/>
                                      </p:to>
                                    </p:set>
                                    <p:anim calcmode="lin" valueType="num">
                                      <p:cBhvr additive="base">
                                        <p:cTn id="12" dur="500" fill="hold"/>
                                        <p:tgtEl>
                                          <p:spTgt spid="66"/>
                                        </p:tgtEl>
                                        <p:attrNameLst>
                                          <p:attrName>ppt_x</p:attrName>
                                        </p:attrNameLst>
                                      </p:cBhvr>
                                      <p:tavLst>
                                        <p:tav tm="0">
                                          <p:val>
                                            <p:strVal val="1+#ppt_w/2"/>
                                          </p:val>
                                        </p:tav>
                                        <p:tav tm="100000">
                                          <p:val>
                                            <p:strVal val="#ppt_x"/>
                                          </p:val>
                                        </p:tav>
                                      </p:tavLst>
                                    </p:anim>
                                    <p:anim calcmode="lin" valueType="num">
                                      <p:cBhvr additive="base">
                                        <p:cTn id="13" dur="500" fill="hold"/>
                                        <p:tgtEl>
                                          <p:spTgt spid="66"/>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2" presetClass="entr" presetSubtype="4" fill="hold" nodeType="clickEffect">
                                  <p:stCondLst>
                                    <p:cond delay="0"/>
                                  </p:stCondLst>
                                  <p:childTnLst>
                                    <p:set>
                                      <p:cBhvr>
                                        <p:cTn id="17" dur="1" fill="hold">
                                          <p:stCondLst>
                                            <p:cond delay="0"/>
                                          </p:stCondLst>
                                        </p:cTn>
                                        <p:tgtEl>
                                          <p:spTgt spid="73"/>
                                        </p:tgtEl>
                                        <p:attrNameLst>
                                          <p:attrName>style.visibility</p:attrName>
                                        </p:attrNameLst>
                                      </p:cBhvr>
                                      <p:to>
                                        <p:strVal val="visible"/>
                                      </p:to>
                                    </p:set>
                                    <p:anim calcmode="lin" valueType="num">
                                      <p:cBhvr additive="base">
                                        <p:cTn id="18" dur="500"/>
                                        <p:tgtEl>
                                          <p:spTgt spid="73"/>
                                        </p:tgtEl>
                                        <p:attrNameLst>
                                          <p:attrName>ppt_y</p:attrName>
                                        </p:attrNameLst>
                                      </p:cBhvr>
                                      <p:tavLst>
                                        <p:tav tm="0">
                                          <p:val>
                                            <p:strVal val="#ppt_y+#ppt_h*1.125000"/>
                                          </p:val>
                                        </p:tav>
                                        <p:tav tm="100000">
                                          <p:val>
                                            <p:strVal val="#ppt_y"/>
                                          </p:val>
                                        </p:tav>
                                      </p:tavLst>
                                    </p:anim>
                                    <p:animEffect transition="in" filter="wipe(up)">
                                      <p:cBhvr>
                                        <p:cTn id="19" dur="500"/>
                                        <p:tgtEl>
                                          <p:spTgt spid="73"/>
                                        </p:tgtEl>
                                      </p:cBhvr>
                                    </p:animEffect>
                                  </p:childTnLst>
                                </p:cTn>
                              </p:par>
                            </p:childTnLst>
                          </p:cTn>
                        </p:par>
                      </p:childTnLst>
                    </p:cTn>
                  </p:par>
                  <p:par>
                    <p:cTn id="20" fill="hold">
                      <p:stCondLst>
                        <p:cond delay="indefinite"/>
                      </p:stCondLst>
                      <p:childTnLst>
                        <p:par>
                          <p:cTn id="21" fill="hold">
                            <p:stCondLst>
                              <p:cond delay="0"/>
                            </p:stCondLst>
                            <p:childTnLst>
                              <p:par>
                                <p:cTn id="22" presetID="21" presetClass="entr" presetSubtype="1" fill="hold" grpId="0" nodeType="clickEffect">
                                  <p:stCondLst>
                                    <p:cond delay="0"/>
                                  </p:stCondLst>
                                  <p:childTnLst>
                                    <p:set>
                                      <p:cBhvr>
                                        <p:cTn id="23" dur="1" fill="hold">
                                          <p:stCondLst>
                                            <p:cond delay="0"/>
                                          </p:stCondLst>
                                        </p:cTn>
                                        <p:tgtEl>
                                          <p:spTgt spid="218"/>
                                        </p:tgtEl>
                                        <p:attrNameLst>
                                          <p:attrName>style.visibility</p:attrName>
                                        </p:attrNameLst>
                                      </p:cBhvr>
                                      <p:to>
                                        <p:strVal val="visible"/>
                                      </p:to>
                                    </p:set>
                                    <p:animEffect transition="in" filter="wheel(1)">
                                      <p:cBhvr>
                                        <p:cTn id="24" dur="1000"/>
                                        <p:tgtEl>
                                          <p:spTgt spid="218"/>
                                        </p:tgtEl>
                                      </p:cBhvr>
                                    </p:animEffect>
                                  </p:childTnLst>
                                </p:cTn>
                              </p:par>
                            </p:childTnLst>
                          </p:cTn>
                        </p:par>
                      </p:childTnLst>
                    </p:cTn>
                  </p:par>
                  <p:par>
                    <p:cTn id="25" fill="hold">
                      <p:stCondLst>
                        <p:cond delay="indefinite"/>
                      </p:stCondLst>
                      <p:childTnLst>
                        <p:par>
                          <p:cTn id="26" fill="hold">
                            <p:stCondLst>
                              <p:cond delay="0"/>
                            </p:stCondLst>
                            <p:childTnLst>
                              <p:par>
                                <p:cTn id="27" presetID="2" presetClass="entr" presetSubtype="2" fill="hold" nodeType="clickEffect">
                                  <p:stCondLst>
                                    <p:cond delay="0"/>
                                  </p:stCondLst>
                                  <p:childTnLst>
                                    <p:set>
                                      <p:cBhvr>
                                        <p:cTn id="28" dur="1" fill="hold">
                                          <p:stCondLst>
                                            <p:cond delay="0"/>
                                          </p:stCondLst>
                                        </p:cTn>
                                        <p:tgtEl>
                                          <p:spTgt spid="67"/>
                                        </p:tgtEl>
                                        <p:attrNameLst>
                                          <p:attrName>style.visibility</p:attrName>
                                        </p:attrNameLst>
                                      </p:cBhvr>
                                      <p:to>
                                        <p:strVal val="visible"/>
                                      </p:to>
                                    </p:set>
                                    <p:anim calcmode="lin" valueType="num">
                                      <p:cBhvr additive="base">
                                        <p:cTn id="29" dur="500" fill="hold"/>
                                        <p:tgtEl>
                                          <p:spTgt spid="67"/>
                                        </p:tgtEl>
                                        <p:attrNameLst>
                                          <p:attrName>ppt_x</p:attrName>
                                        </p:attrNameLst>
                                      </p:cBhvr>
                                      <p:tavLst>
                                        <p:tav tm="0">
                                          <p:val>
                                            <p:strVal val="1+#ppt_w/2"/>
                                          </p:val>
                                        </p:tav>
                                        <p:tav tm="100000">
                                          <p:val>
                                            <p:strVal val="#ppt_x"/>
                                          </p:val>
                                        </p:tav>
                                      </p:tavLst>
                                    </p:anim>
                                    <p:anim calcmode="lin" valueType="num">
                                      <p:cBhvr additive="base">
                                        <p:cTn id="30" dur="500" fill="hold"/>
                                        <p:tgtEl>
                                          <p:spTgt spid="67"/>
                                        </p:tgtEl>
                                        <p:attrNameLst>
                                          <p:attrName>ppt_y</p:attrName>
                                        </p:attrNameLst>
                                      </p:cBhvr>
                                      <p:tavLst>
                                        <p:tav tm="0">
                                          <p:val>
                                            <p:strVal val="#ppt_y"/>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2" presetClass="entr" presetSubtype="4" fill="hold" nodeType="clickEffect">
                                  <p:stCondLst>
                                    <p:cond delay="0"/>
                                  </p:stCondLst>
                                  <p:childTnLst>
                                    <p:set>
                                      <p:cBhvr>
                                        <p:cTn id="34" dur="1" fill="hold">
                                          <p:stCondLst>
                                            <p:cond delay="0"/>
                                          </p:stCondLst>
                                        </p:cTn>
                                        <p:tgtEl>
                                          <p:spTgt spid="215"/>
                                        </p:tgtEl>
                                        <p:attrNameLst>
                                          <p:attrName>style.visibility</p:attrName>
                                        </p:attrNameLst>
                                      </p:cBhvr>
                                      <p:to>
                                        <p:strVal val="visible"/>
                                      </p:to>
                                    </p:set>
                                    <p:anim calcmode="lin" valueType="num">
                                      <p:cBhvr additive="base">
                                        <p:cTn id="35" dur="500"/>
                                        <p:tgtEl>
                                          <p:spTgt spid="215"/>
                                        </p:tgtEl>
                                        <p:attrNameLst>
                                          <p:attrName>ppt_y</p:attrName>
                                        </p:attrNameLst>
                                      </p:cBhvr>
                                      <p:tavLst>
                                        <p:tav tm="0">
                                          <p:val>
                                            <p:strVal val="#ppt_y+#ppt_h*1.125000"/>
                                          </p:val>
                                        </p:tav>
                                        <p:tav tm="100000">
                                          <p:val>
                                            <p:strVal val="#ppt_y"/>
                                          </p:val>
                                        </p:tav>
                                      </p:tavLst>
                                    </p:anim>
                                    <p:animEffect transition="in" filter="wipe(up)">
                                      <p:cBhvr>
                                        <p:cTn id="36" dur="500"/>
                                        <p:tgtEl>
                                          <p:spTgt spid="215"/>
                                        </p:tgtEl>
                                      </p:cBhvr>
                                    </p:animEffect>
                                  </p:childTnLst>
                                </p:cTn>
                              </p:par>
                            </p:childTnLst>
                          </p:cTn>
                        </p:par>
                      </p:childTnLst>
                    </p:cTn>
                  </p:par>
                  <p:par>
                    <p:cTn id="37" fill="hold">
                      <p:stCondLst>
                        <p:cond delay="indefinite"/>
                      </p:stCondLst>
                      <p:childTnLst>
                        <p:par>
                          <p:cTn id="38" fill="hold">
                            <p:stCondLst>
                              <p:cond delay="0"/>
                            </p:stCondLst>
                            <p:childTnLst>
                              <p:par>
                                <p:cTn id="39" presetID="21" presetClass="entr" presetSubtype="1" fill="hold" grpId="0" nodeType="clickEffect">
                                  <p:stCondLst>
                                    <p:cond delay="0"/>
                                  </p:stCondLst>
                                  <p:childTnLst>
                                    <p:set>
                                      <p:cBhvr>
                                        <p:cTn id="40" dur="1" fill="hold">
                                          <p:stCondLst>
                                            <p:cond delay="0"/>
                                          </p:stCondLst>
                                        </p:cTn>
                                        <p:tgtEl>
                                          <p:spTgt spid="217"/>
                                        </p:tgtEl>
                                        <p:attrNameLst>
                                          <p:attrName>style.visibility</p:attrName>
                                        </p:attrNameLst>
                                      </p:cBhvr>
                                      <p:to>
                                        <p:strVal val="visible"/>
                                      </p:to>
                                    </p:set>
                                    <p:animEffect transition="in" filter="wheel(1)">
                                      <p:cBhvr>
                                        <p:cTn id="41" dur="1000"/>
                                        <p:tgtEl>
                                          <p:spTgt spid="217"/>
                                        </p:tgtEl>
                                      </p:cBhvr>
                                    </p:animEffect>
                                  </p:childTnLst>
                                </p:cTn>
                              </p:par>
                            </p:childTnLst>
                          </p:cTn>
                        </p:par>
                      </p:childTnLst>
                    </p:cTn>
                  </p:par>
                  <p:par>
                    <p:cTn id="42" fill="hold">
                      <p:stCondLst>
                        <p:cond delay="indefinite"/>
                      </p:stCondLst>
                      <p:childTnLst>
                        <p:par>
                          <p:cTn id="43" fill="hold">
                            <p:stCondLst>
                              <p:cond delay="0"/>
                            </p:stCondLst>
                            <p:childTnLst>
                              <p:par>
                                <p:cTn id="44" presetID="2" presetClass="entr" presetSubtype="2" fill="hold" nodeType="clickEffect">
                                  <p:stCondLst>
                                    <p:cond delay="0"/>
                                  </p:stCondLst>
                                  <p:childTnLst>
                                    <p:set>
                                      <p:cBhvr>
                                        <p:cTn id="45" dur="1" fill="hold">
                                          <p:stCondLst>
                                            <p:cond delay="0"/>
                                          </p:stCondLst>
                                        </p:cTn>
                                        <p:tgtEl>
                                          <p:spTgt spid="72"/>
                                        </p:tgtEl>
                                        <p:attrNameLst>
                                          <p:attrName>style.visibility</p:attrName>
                                        </p:attrNameLst>
                                      </p:cBhvr>
                                      <p:to>
                                        <p:strVal val="visible"/>
                                      </p:to>
                                    </p:set>
                                    <p:anim calcmode="lin" valueType="num">
                                      <p:cBhvr additive="base">
                                        <p:cTn id="46" dur="500" fill="hold"/>
                                        <p:tgtEl>
                                          <p:spTgt spid="72"/>
                                        </p:tgtEl>
                                        <p:attrNameLst>
                                          <p:attrName>ppt_x</p:attrName>
                                        </p:attrNameLst>
                                      </p:cBhvr>
                                      <p:tavLst>
                                        <p:tav tm="0">
                                          <p:val>
                                            <p:strVal val="1+#ppt_w/2"/>
                                          </p:val>
                                        </p:tav>
                                        <p:tav tm="100000">
                                          <p:val>
                                            <p:strVal val="#ppt_x"/>
                                          </p:val>
                                        </p:tav>
                                      </p:tavLst>
                                    </p:anim>
                                    <p:anim calcmode="lin" valueType="num">
                                      <p:cBhvr additive="base">
                                        <p:cTn id="47" dur="500" fill="hold"/>
                                        <p:tgtEl>
                                          <p:spTgt spid="72"/>
                                        </p:tgtEl>
                                        <p:attrNameLst>
                                          <p:attrName>ppt_y</p:attrName>
                                        </p:attrNameLst>
                                      </p:cBhvr>
                                      <p:tavLst>
                                        <p:tav tm="0">
                                          <p:val>
                                            <p:strVal val="#ppt_y"/>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12" presetClass="entr" presetSubtype="4" fill="hold" nodeType="clickEffect">
                                  <p:stCondLst>
                                    <p:cond delay="0"/>
                                  </p:stCondLst>
                                  <p:childTnLst>
                                    <p:set>
                                      <p:cBhvr>
                                        <p:cTn id="51" dur="1" fill="hold">
                                          <p:stCondLst>
                                            <p:cond delay="0"/>
                                          </p:stCondLst>
                                        </p:cTn>
                                        <p:tgtEl>
                                          <p:spTgt spid="216"/>
                                        </p:tgtEl>
                                        <p:attrNameLst>
                                          <p:attrName>style.visibility</p:attrName>
                                        </p:attrNameLst>
                                      </p:cBhvr>
                                      <p:to>
                                        <p:strVal val="visible"/>
                                      </p:to>
                                    </p:set>
                                    <p:anim calcmode="lin" valueType="num">
                                      <p:cBhvr additive="base">
                                        <p:cTn id="52" dur="500"/>
                                        <p:tgtEl>
                                          <p:spTgt spid="216"/>
                                        </p:tgtEl>
                                        <p:attrNameLst>
                                          <p:attrName>ppt_y</p:attrName>
                                        </p:attrNameLst>
                                      </p:cBhvr>
                                      <p:tavLst>
                                        <p:tav tm="0">
                                          <p:val>
                                            <p:strVal val="#ppt_y+#ppt_h*1.125000"/>
                                          </p:val>
                                        </p:tav>
                                        <p:tav tm="100000">
                                          <p:val>
                                            <p:strVal val="#ppt_y"/>
                                          </p:val>
                                        </p:tav>
                                      </p:tavLst>
                                    </p:anim>
                                    <p:animEffect transition="in" filter="wipe(up)">
                                      <p:cBhvr>
                                        <p:cTn id="53" dur="500"/>
                                        <p:tgtEl>
                                          <p:spTgt spid="216"/>
                                        </p:tgtEl>
                                      </p:cBhvr>
                                    </p:animEffect>
                                  </p:childTnLst>
                                </p:cTn>
                              </p:par>
                            </p:childTnLst>
                          </p:cTn>
                        </p:par>
                      </p:childTnLst>
                    </p:cTn>
                  </p:par>
                  <p:par>
                    <p:cTn id="54" fill="hold">
                      <p:stCondLst>
                        <p:cond delay="indefinite"/>
                      </p:stCondLst>
                      <p:childTnLst>
                        <p:par>
                          <p:cTn id="55" fill="hold">
                            <p:stCondLst>
                              <p:cond delay="0"/>
                            </p:stCondLst>
                            <p:childTnLst>
                              <p:par>
                                <p:cTn id="56" presetID="21" presetClass="entr" presetSubtype="1" fill="hold" grpId="0" nodeType="clickEffect">
                                  <p:stCondLst>
                                    <p:cond delay="0"/>
                                  </p:stCondLst>
                                  <p:childTnLst>
                                    <p:set>
                                      <p:cBhvr>
                                        <p:cTn id="57" dur="1" fill="hold">
                                          <p:stCondLst>
                                            <p:cond delay="0"/>
                                          </p:stCondLst>
                                        </p:cTn>
                                        <p:tgtEl>
                                          <p:spTgt spid="219"/>
                                        </p:tgtEl>
                                        <p:attrNameLst>
                                          <p:attrName>style.visibility</p:attrName>
                                        </p:attrNameLst>
                                      </p:cBhvr>
                                      <p:to>
                                        <p:strVal val="visible"/>
                                      </p:to>
                                    </p:set>
                                    <p:animEffect transition="in" filter="wheel(1)">
                                      <p:cBhvr>
                                        <p:cTn id="58" dur="1000"/>
                                        <p:tgtEl>
                                          <p:spTgt spid="219"/>
                                        </p:tgtEl>
                                      </p:cBhvr>
                                    </p:animEffect>
                                  </p:childTnLst>
                                </p:cTn>
                              </p:par>
                            </p:childTnLst>
                          </p:cTn>
                        </p:par>
                      </p:childTnLst>
                    </p:cTn>
                  </p:par>
                  <p:par>
                    <p:cTn id="59" fill="hold">
                      <p:stCondLst>
                        <p:cond delay="indefinite"/>
                      </p:stCondLst>
                      <p:childTnLst>
                        <p:par>
                          <p:cTn id="60" fill="hold">
                            <p:stCondLst>
                              <p:cond delay="0"/>
                            </p:stCondLst>
                            <p:childTnLst>
                              <p:par>
                                <p:cTn id="61" presetID="2" presetClass="entr" presetSubtype="2" fill="hold" grpId="0" nodeType="clickEffect">
                                  <p:stCondLst>
                                    <p:cond delay="0"/>
                                  </p:stCondLst>
                                  <p:childTnLst>
                                    <p:set>
                                      <p:cBhvr>
                                        <p:cTn id="62" dur="1" fill="hold">
                                          <p:stCondLst>
                                            <p:cond delay="0"/>
                                          </p:stCondLst>
                                        </p:cTn>
                                        <p:tgtEl>
                                          <p:spTgt spid="201"/>
                                        </p:tgtEl>
                                        <p:attrNameLst>
                                          <p:attrName>style.visibility</p:attrName>
                                        </p:attrNameLst>
                                      </p:cBhvr>
                                      <p:to>
                                        <p:strVal val="visible"/>
                                      </p:to>
                                    </p:set>
                                    <p:anim calcmode="lin" valueType="num">
                                      <p:cBhvr additive="base">
                                        <p:cTn id="63" dur="500" fill="hold"/>
                                        <p:tgtEl>
                                          <p:spTgt spid="201"/>
                                        </p:tgtEl>
                                        <p:attrNameLst>
                                          <p:attrName>ppt_x</p:attrName>
                                        </p:attrNameLst>
                                      </p:cBhvr>
                                      <p:tavLst>
                                        <p:tav tm="0">
                                          <p:val>
                                            <p:strVal val="1+#ppt_w/2"/>
                                          </p:val>
                                        </p:tav>
                                        <p:tav tm="100000">
                                          <p:val>
                                            <p:strVal val="#ppt_x"/>
                                          </p:val>
                                        </p:tav>
                                      </p:tavLst>
                                    </p:anim>
                                    <p:anim calcmode="lin" valueType="num">
                                      <p:cBhvr additive="base">
                                        <p:cTn id="64" dur="500" fill="hold"/>
                                        <p:tgtEl>
                                          <p:spTgt spid="201"/>
                                        </p:tgtEl>
                                        <p:attrNameLst>
                                          <p:attrName>ppt_y</p:attrName>
                                        </p:attrNameLst>
                                      </p:cBhvr>
                                      <p:tavLst>
                                        <p:tav tm="0">
                                          <p:val>
                                            <p:strVal val="#ppt_y"/>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21" presetClass="entr" presetSubtype="1" fill="hold" grpId="0" nodeType="clickEffect">
                                  <p:stCondLst>
                                    <p:cond delay="0"/>
                                  </p:stCondLst>
                                  <p:childTnLst>
                                    <p:set>
                                      <p:cBhvr>
                                        <p:cTn id="68" dur="1" fill="hold">
                                          <p:stCondLst>
                                            <p:cond delay="0"/>
                                          </p:stCondLst>
                                        </p:cTn>
                                        <p:tgtEl>
                                          <p:spTgt spid="220"/>
                                        </p:tgtEl>
                                        <p:attrNameLst>
                                          <p:attrName>style.visibility</p:attrName>
                                        </p:attrNameLst>
                                      </p:cBhvr>
                                      <p:to>
                                        <p:strVal val="visible"/>
                                      </p:to>
                                    </p:set>
                                    <p:animEffect transition="in" filter="wheel(1)">
                                      <p:cBhvr>
                                        <p:cTn id="69" dur="1000"/>
                                        <p:tgtEl>
                                          <p:spTgt spid="220"/>
                                        </p:tgtEl>
                                      </p:cBhvr>
                                    </p:animEffect>
                                  </p:childTnLst>
                                </p:cTn>
                              </p:par>
                            </p:childTnLst>
                          </p:cTn>
                        </p:par>
                      </p:childTnLst>
                    </p:cTn>
                  </p:par>
                  <p:par>
                    <p:cTn id="70" fill="hold">
                      <p:stCondLst>
                        <p:cond delay="indefinite"/>
                      </p:stCondLst>
                      <p:childTnLst>
                        <p:par>
                          <p:cTn id="71" fill="hold">
                            <p:stCondLst>
                              <p:cond delay="0"/>
                            </p:stCondLst>
                            <p:childTnLst>
                              <p:par>
                                <p:cTn id="72" presetID="2" presetClass="entr" presetSubtype="2" fill="hold" grpId="0" nodeType="clickEffect">
                                  <p:stCondLst>
                                    <p:cond delay="0"/>
                                  </p:stCondLst>
                                  <p:childTnLst>
                                    <p:set>
                                      <p:cBhvr>
                                        <p:cTn id="73" dur="1" fill="hold">
                                          <p:stCondLst>
                                            <p:cond delay="0"/>
                                          </p:stCondLst>
                                        </p:cTn>
                                        <p:tgtEl>
                                          <p:spTgt spid="213"/>
                                        </p:tgtEl>
                                        <p:attrNameLst>
                                          <p:attrName>style.visibility</p:attrName>
                                        </p:attrNameLst>
                                      </p:cBhvr>
                                      <p:to>
                                        <p:strVal val="visible"/>
                                      </p:to>
                                    </p:set>
                                    <p:anim calcmode="lin" valueType="num">
                                      <p:cBhvr additive="base">
                                        <p:cTn id="74" dur="500" fill="hold"/>
                                        <p:tgtEl>
                                          <p:spTgt spid="213"/>
                                        </p:tgtEl>
                                        <p:attrNameLst>
                                          <p:attrName>ppt_x</p:attrName>
                                        </p:attrNameLst>
                                      </p:cBhvr>
                                      <p:tavLst>
                                        <p:tav tm="0">
                                          <p:val>
                                            <p:strVal val="1+#ppt_w/2"/>
                                          </p:val>
                                        </p:tav>
                                        <p:tav tm="100000">
                                          <p:val>
                                            <p:strVal val="#ppt_x"/>
                                          </p:val>
                                        </p:tav>
                                      </p:tavLst>
                                    </p:anim>
                                    <p:anim calcmode="lin" valueType="num">
                                      <p:cBhvr additive="base">
                                        <p:cTn id="75" dur="500" fill="hold"/>
                                        <p:tgtEl>
                                          <p:spTgt spid="213"/>
                                        </p:tgtEl>
                                        <p:attrNameLst>
                                          <p:attrName>ppt_y</p:attrName>
                                        </p:attrNameLst>
                                      </p:cBhvr>
                                      <p:tavLst>
                                        <p:tav tm="0">
                                          <p:val>
                                            <p:strVal val="#ppt_y"/>
                                          </p:val>
                                        </p:tav>
                                        <p:tav tm="100000">
                                          <p:val>
                                            <p:strVal val="#ppt_y"/>
                                          </p:val>
                                        </p:tav>
                                      </p:tavLst>
                                    </p:anim>
                                  </p:childTnLst>
                                </p:cTn>
                              </p:par>
                            </p:childTnLst>
                          </p:cTn>
                        </p:par>
                      </p:childTnLst>
                    </p:cTn>
                  </p:par>
                  <p:par>
                    <p:cTn id="76" fill="hold">
                      <p:stCondLst>
                        <p:cond delay="indefinite"/>
                      </p:stCondLst>
                      <p:childTnLst>
                        <p:par>
                          <p:cTn id="77" fill="hold">
                            <p:stCondLst>
                              <p:cond delay="0"/>
                            </p:stCondLst>
                            <p:childTnLst>
                              <p:par>
                                <p:cTn id="78" presetID="21" presetClass="entr" presetSubtype="1" fill="hold" grpId="0" nodeType="clickEffect">
                                  <p:stCondLst>
                                    <p:cond delay="0"/>
                                  </p:stCondLst>
                                  <p:childTnLst>
                                    <p:set>
                                      <p:cBhvr>
                                        <p:cTn id="79" dur="1" fill="hold">
                                          <p:stCondLst>
                                            <p:cond delay="0"/>
                                          </p:stCondLst>
                                        </p:cTn>
                                        <p:tgtEl>
                                          <p:spTgt spid="221"/>
                                        </p:tgtEl>
                                        <p:attrNameLst>
                                          <p:attrName>style.visibility</p:attrName>
                                        </p:attrNameLst>
                                      </p:cBhvr>
                                      <p:to>
                                        <p:strVal val="visible"/>
                                      </p:to>
                                    </p:set>
                                    <p:animEffect transition="in" filter="wheel(1)">
                                      <p:cBhvr>
                                        <p:cTn id="80" dur="1000"/>
                                        <p:tgtEl>
                                          <p:spTgt spid="221"/>
                                        </p:tgtEl>
                                      </p:cBhvr>
                                    </p:animEffect>
                                  </p:childTnLst>
                                </p:cTn>
                              </p:par>
                            </p:childTnLst>
                          </p:cTn>
                        </p:par>
                      </p:childTnLst>
                    </p:cTn>
                  </p:par>
                  <p:par>
                    <p:cTn id="81" fill="hold">
                      <p:stCondLst>
                        <p:cond delay="indefinite"/>
                      </p:stCondLst>
                      <p:childTnLst>
                        <p:par>
                          <p:cTn id="82" fill="hold">
                            <p:stCondLst>
                              <p:cond delay="0"/>
                            </p:stCondLst>
                            <p:childTnLst>
                              <p:par>
                                <p:cTn id="83" presetID="30" presetClass="entr" presetSubtype="0" fill="hold" grpId="0" nodeType="clickEffect">
                                  <p:stCondLst>
                                    <p:cond delay="0"/>
                                  </p:stCondLst>
                                  <p:childTnLst>
                                    <p:set>
                                      <p:cBhvr>
                                        <p:cTn id="84" dur="1" fill="hold">
                                          <p:stCondLst>
                                            <p:cond delay="0"/>
                                          </p:stCondLst>
                                        </p:cTn>
                                        <p:tgtEl>
                                          <p:spTgt spid="54"/>
                                        </p:tgtEl>
                                        <p:attrNameLst>
                                          <p:attrName>style.visibility</p:attrName>
                                        </p:attrNameLst>
                                      </p:cBhvr>
                                      <p:to>
                                        <p:strVal val="visible"/>
                                      </p:to>
                                    </p:set>
                                    <p:animEffect transition="in" filter="fade">
                                      <p:cBhvr>
                                        <p:cTn id="85" dur="800" decel="100000"/>
                                        <p:tgtEl>
                                          <p:spTgt spid="54"/>
                                        </p:tgtEl>
                                      </p:cBhvr>
                                    </p:animEffect>
                                    <p:anim calcmode="lin" valueType="num">
                                      <p:cBhvr>
                                        <p:cTn id="86" dur="800" decel="100000" fill="hold"/>
                                        <p:tgtEl>
                                          <p:spTgt spid="54"/>
                                        </p:tgtEl>
                                        <p:attrNameLst>
                                          <p:attrName>style.rotation</p:attrName>
                                        </p:attrNameLst>
                                      </p:cBhvr>
                                      <p:tavLst>
                                        <p:tav tm="0">
                                          <p:val>
                                            <p:fltVal val="-90"/>
                                          </p:val>
                                        </p:tav>
                                        <p:tav tm="100000">
                                          <p:val>
                                            <p:fltVal val="0"/>
                                          </p:val>
                                        </p:tav>
                                      </p:tavLst>
                                    </p:anim>
                                    <p:anim calcmode="lin" valueType="num">
                                      <p:cBhvr>
                                        <p:cTn id="87" dur="800" decel="100000" fill="hold"/>
                                        <p:tgtEl>
                                          <p:spTgt spid="54"/>
                                        </p:tgtEl>
                                        <p:attrNameLst>
                                          <p:attrName>ppt_x</p:attrName>
                                        </p:attrNameLst>
                                      </p:cBhvr>
                                      <p:tavLst>
                                        <p:tav tm="0">
                                          <p:val>
                                            <p:strVal val="#ppt_x+0.4"/>
                                          </p:val>
                                        </p:tav>
                                        <p:tav tm="100000">
                                          <p:val>
                                            <p:strVal val="#ppt_x-0.05"/>
                                          </p:val>
                                        </p:tav>
                                      </p:tavLst>
                                    </p:anim>
                                    <p:anim calcmode="lin" valueType="num">
                                      <p:cBhvr>
                                        <p:cTn id="88" dur="800" decel="100000" fill="hold"/>
                                        <p:tgtEl>
                                          <p:spTgt spid="54"/>
                                        </p:tgtEl>
                                        <p:attrNameLst>
                                          <p:attrName>ppt_y</p:attrName>
                                        </p:attrNameLst>
                                      </p:cBhvr>
                                      <p:tavLst>
                                        <p:tav tm="0">
                                          <p:val>
                                            <p:strVal val="#ppt_y-0.4"/>
                                          </p:val>
                                        </p:tav>
                                        <p:tav tm="100000">
                                          <p:val>
                                            <p:strVal val="#ppt_y+0.1"/>
                                          </p:val>
                                        </p:tav>
                                      </p:tavLst>
                                    </p:anim>
                                    <p:anim calcmode="lin" valueType="num">
                                      <p:cBhvr>
                                        <p:cTn id="89" dur="200" accel="100000" fill="hold">
                                          <p:stCondLst>
                                            <p:cond delay="800"/>
                                          </p:stCondLst>
                                        </p:cTn>
                                        <p:tgtEl>
                                          <p:spTgt spid="54"/>
                                        </p:tgtEl>
                                        <p:attrNameLst>
                                          <p:attrName>ppt_x</p:attrName>
                                        </p:attrNameLst>
                                      </p:cBhvr>
                                      <p:tavLst>
                                        <p:tav tm="0">
                                          <p:val>
                                            <p:strVal val="#ppt_x-0.05"/>
                                          </p:val>
                                        </p:tav>
                                        <p:tav tm="100000">
                                          <p:val>
                                            <p:strVal val="#ppt_x"/>
                                          </p:val>
                                        </p:tav>
                                      </p:tavLst>
                                    </p:anim>
                                    <p:anim calcmode="lin" valueType="num">
                                      <p:cBhvr>
                                        <p:cTn id="90" dur="200" accel="100000" fill="hold">
                                          <p:stCondLst>
                                            <p:cond delay="800"/>
                                          </p:stCondLst>
                                        </p:cTn>
                                        <p:tgtEl>
                                          <p:spTgt spid="54"/>
                                        </p:tgtEl>
                                        <p:attrNameLst>
                                          <p:attrName>ppt_y</p:attrName>
                                        </p:attrNameLst>
                                      </p:cBhvr>
                                      <p:tavLst>
                                        <p:tav tm="0">
                                          <p:val>
                                            <p:strVal val="#ppt_y+0.1"/>
                                          </p:val>
                                        </p:tav>
                                        <p:tav tm="100000">
                                          <p:val>
                                            <p:strVal val="#ppt_y"/>
                                          </p:val>
                                        </p:tav>
                                      </p:tavLst>
                                    </p:anim>
                                  </p:childTnLst>
                                </p:cTn>
                              </p:par>
                            </p:childTnLst>
                          </p:cTn>
                        </p:par>
                      </p:childTnLst>
                    </p:cTn>
                  </p:par>
                  <p:par>
                    <p:cTn id="91" fill="hold">
                      <p:stCondLst>
                        <p:cond delay="indefinite"/>
                      </p:stCondLst>
                      <p:childTnLst>
                        <p:par>
                          <p:cTn id="92" fill="hold">
                            <p:stCondLst>
                              <p:cond delay="0"/>
                            </p:stCondLst>
                            <p:childTnLst>
                              <p:par>
                                <p:cTn id="93" presetID="12" presetClass="entr" presetSubtype="8" fill="hold" grpId="0" nodeType="clickEffect">
                                  <p:stCondLst>
                                    <p:cond delay="0"/>
                                  </p:stCondLst>
                                  <p:childTnLst>
                                    <p:set>
                                      <p:cBhvr>
                                        <p:cTn id="94" dur="1" fill="hold">
                                          <p:stCondLst>
                                            <p:cond delay="0"/>
                                          </p:stCondLst>
                                        </p:cTn>
                                        <p:tgtEl>
                                          <p:spTgt spid="2"/>
                                        </p:tgtEl>
                                        <p:attrNameLst>
                                          <p:attrName>style.visibility</p:attrName>
                                        </p:attrNameLst>
                                      </p:cBhvr>
                                      <p:to>
                                        <p:strVal val="visible"/>
                                      </p:to>
                                    </p:set>
                                    <p:anim calcmode="lin" valueType="num">
                                      <p:cBhvr additive="base">
                                        <p:cTn id="95" dur="500"/>
                                        <p:tgtEl>
                                          <p:spTgt spid="2"/>
                                        </p:tgtEl>
                                        <p:attrNameLst>
                                          <p:attrName>ppt_x</p:attrName>
                                        </p:attrNameLst>
                                      </p:cBhvr>
                                      <p:tavLst>
                                        <p:tav tm="0">
                                          <p:val>
                                            <p:strVal val="#ppt_x-#ppt_w*1.125000"/>
                                          </p:val>
                                        </p:tav>
                                        <p:tav tm="100000">
                                          <p:val>
                                            <p:strVal val="#ppt_x"/>
                                          </p:val>
                                        </p:tav>
                                      </p:tavLst>
                                    </p:anim>
                                    <p:animEffect transition="in" filter="wipe(right)">
                                      <p:cBhvr>
                                        <p:cTn id="96" dur="500"/>
                                        <p:tgtEl>
                                          <p:spTgt spid="2"/>
                                        </p:tgtEl>
                                      </p:cBhvr>
                                    </p:animEffect>
                                  </p:childTnLst>
                                </p:cTn>
                              </p:par>
                            </p:childTnLst>
                          </p:cTn>
                        </p:par>
                      </p:childTnLst>
                    </p:cTn>
                  </p:par>
                  <p:par>
                    <p:cTn id="97" fill="hold">
                      <p:stCondLst>
                        <p:cond delay="indefinite"/>
                      </p:stCondLst>
                      <p:childTnLst>
                        <p:par>
                          <p:cTn id="98" fill="hold">
                            <p:stCondLst>
                              <p:cond delay="0"/>
                            </p:stCondLst>
                            <p:childTnLst>
                              <p:par>
                                <p:cTn id="99" presetID="12" presetClass="entr" presetSubtype="8" fill="hold" grpId="0" nodeType="clickEffect">
                                  <p:stCondLst>
                                    <p:cond delay="0"/>
                                  </p:stCondLst>
                                  <p:childTnLst>
                                    <p:set>
                                      <p:cBhvr>
                                        <p:cTn id="100" dur="1" fill="hold">
                                          <p:stCondLst>
                                            <p:cond delay="0"/>
                                          </p:stCondLst>
                                        </p:cTn>
                                        <p:tgtEl>
                                          <p:spTgt spid="55"/>
                                        </p:tgtEl>
                                        <p:attrNameLst>
                                          <p:attrName>style.visibility</p:attrName>
                                        </p:attrNameLst>
                                      </p:cBhvr>
                                      <p:to>
                                        <p:strVal val="visible"/>
                                      </p:to>
                                    </p:set>
                                    <p:anim calcmode="lin" valueType="num">
                                      <p:cBhvr additive="base">
                                        <p:cTn id="101" dur="500"/>
                                        <p:tgtEl>
                                          <p:spTgt spid="55"/>
                                        </p:tgtEl>
                                        <p:attrNameLst>
                                          <p:attrName>ppt_x</p:attrName>
                                        </p:attrNameLst>
                                      </p:cBhvr>
                                      <p:tavLst>
                                        <p:tav tm="0">
                                          <p:val>
                                            <p:strVal val="#ppt_x-#ppt_w*1.125000"/>
                                          </p:val>
                                        </p:tav>
                                        <p:tav tm="100000">
                                          <p:val>
                                            <p:strVal val="#ppt_x"/>
                                          </p:val>
                                        </p:tav>
                                      </p:tavLst>
                                    </p:anim>
                                    <p:animEffect transition="in" filter="wipe(right)">
                                      <p:cBhvr>
                                        <p:cTn id="102" dur="500"/>
                                        <p:tgtEl>
                                          <p:spTgt spid="55"/>
                                        </p:tgtEl>
                                      </p:cBhvr>
                                    </p:animEffect>
                                  </p:childTnLst>
                                </p:cTn>
                              </p:par>
                            </p:childTnLst>
                          </p:cTn>
                        </p:par>
                      </p:childTnLst>
                    </p:cTn>
                  </p:par>
                  <p:par>
                    <p:cTn id="103" fill="hold">
                      <p:stCondLst>
                        <p:cond delay="indefinite"/>
                      </p:stCondLst>
                      <p:childTnLst>
                        <p:par>
                          <p:cTn id="104" fill="hold">
                            <p:stCondLst>
                              <p:cond delay="0"/>
                            </p:stCondLst>
                            <p:childTnLst>
                              <p:par>
                                <p:cTn id="105" presetID="12" presetClass="entr" presetSubtype="8" fill="hold" grpId="0" nodeType="clickEffect">
                                  <p:stCondLst>
                                    <p:cond delay="0"/>
                                  </p:stCondLst>
                                  <p:childTnLst>
                                    <p:set>
                                      <p:cBhvr>
                                        <p:cTn id="106" dur="1" fill="hold">
                                          <p:stCondLst>
                                            <p:cond delay="0"/>
                                          </p:stCondLst>
                                        </p:cTn>
                                        <p:tgtEl>
                                          <p:spTgt spid="56"/>
                                        </p:tgtEl>
                                        <p:attrNameLst>
                                          <p:attrName>style.visibility</p:attrName>
                                        </p:attrNameLst>
                                      </p:cBhvr>
                                      <p:to>
                                        <p:strVal val="visible"/>
                                      </p:to>
                                    </p:set>
                                    <p:anim calcmode="lin" valueType="num">
                                      <p:cBhvr additive="base">
                                        <p:cTn id="107" dur="500"/>
                                        <p:tgtEl>
                                          <p:spTgt spid="56"/>
                                        </p:tgtEl>
                                        <p:attrNameLst>
                                          <p:attrName>ppt_x</p:attrName>
                                        </p:attrNameLst>
                                      </p:cBhvr>
                                      <p:tavLst>
                                        <p:tav tm="0">
                                          <p:val>
                                            <p:strVal val="#ppt_x-#ppt_w*1.125000"/>
                                          </p:val>
                                        </p:tav>
                                        <p:tav tm="100000">
                                          <p:val>
                                            <p:strVal val="#ppt_x"/>
                                          </p:val>
                                        </p:tav>
                                      </p:tavLst>
                                    </p:anim>
                                    <p:animEffect transition="in" filter="wipe(right)">
                                      <p:cBhvr>
                                        <p:cTn id="108" dur="500"/>
                                        <p:tgtEl>
                                          <p:spTgt spid="56"/>
                                        </p:tgtEl>
                                      </p:cBhvr>
                                    </p:animEffect>
                                  </p:childTnLst>
                                </p:cTn>
                              </p:par>
                            </p:childTnLst>
                          </p:cTn>
                        </p:par>
                      </p:childTnLst>
                    </p:cTn>
                  </p:par>
                  <p:par>
                    <p:cTn id="109" fill="hold">
                      <p:stCondLst>
                        <p:cond delay="indefinite"/>
                      </p:stCondLst>
                      <p:childTnLst>
                        <p:par>
                          <p:cTn id="110" fill="hold">
                            <p:stCondLst>
                              <p:cond delay="0"/>
                            </p:stCondLst>
                            <p:childTnLst>
                              <p:par>
                                <p:cTn id="111" presetID="12" presetClass="entr" presetSubtype="8" fill="hold" grpId="0" nodeType="clickEffect">
                                  <p:stCondLst>
                                    <p:cond delay="0"/>
                                  </p:stCondLst>
                                  <p:childTnLst>
                                    <p:set>
                                      <p:cBhvr>
                                        <p:cTn id="112" dur="1" fill="hold">
                                          <p:stCondLst>
                                            <p:cond delay="0"/>
                                          </p:stCondLst>
                                        </p:cTn>
                                        <p:tgtEl>
                                          <p:spTgt spid="57"/>
                                        </p:tgtEl>
                                        <p:attrNameLst>
                                          <p:attrName>style.visibility</p:attrName>
                                        </p:attrNameLst>
                                      </p:cBhvr>
                                      <p:to>
                                        <p:strVal val="visible"/>
                                      </p:to>
                                    </p:set>
                                    <p:anim calcmode="lin" valueType="num">
                                      <p:cBhvr additive="base">
                                        <p:cTn id="113" dur="500"/>
                                        <p:tgtEl>
                                          <p:spTgt spid="57"/>
                                        </p:tgtEl>
                                        <p:attrNameLst>
                                          <p:attrName>ppt_x</p:attrName>
                                        </p:attrNameLst>
                                      </p:cBhvr>
                                      <p:tavLst>
                                        <p:tav tm="0">
                                          <p:val>
                                            <p:strVal val="#ppt_x-#ppt_w*1.125000"/>
                                          </p:val>
                                        </p:tav>
                                        <p:tav tm="100000">
                                          <p:val>
                                            <p:strVal val="#ppt_x"/>
                                          </p:val>
                                        </p:tav>
                                      </p:tavLst>
                                    </p:anim>
                                    <p:animEffect transition="in" filter="wipe(right)">
                                      <p:cBhvr>
                                        <p:cTn id="114" dur="500"/>
                                        <p:tgtEl>
                                          <p:spTgt spid="57"/>
                                        </p:tgtEl>
                                      </p:cBhvr>
                                    </p:animEffect>
                                  </p:childTnLst>
                                </p:cTn>
                              </p:par>
                            </p:childTnLst>
                          </p:cTn>
                        </p:par>
                      </p:childTnLst>
                    </p:cTn>
                  </p:par>
                  <p:par>
                    <p:cTn id="115" fill="hold">
                      <p:stCondLst>
                        <p:cond delay="indefinite"/>
                      </p:stCondLst>
                      <p:childTnLst>
                        <p:par>
                          <p:cTn id="116" fill="hold">
                            <p:stCondLst>
                              <p:cond delay="0"/>
                            </p:stCondLst>
                            <p:childTnLst>
                              <p:par>
                                <p:cTn id="117" presetID="12" presetClass="entr" presetSubtype="8" fill="hold" grpId="0" nodeType="clickEffect">
                                  <p:stCondLst>
                                    <p:cond delay="0"/>
                                  </p:stCondLst>
                                  <p:childTnLst>
                                    <p:set>
                                      <p:cBhvr>
                                        <p:cTn id="118" dur="1" fill="hold">
                                          <p:stCondLst>
                                            <p:cond delay="0"/>
                                          </p:stCondLst>
                                        </p:cTn>
                                        <p:tgtEl>
                                          <p:spTgt spid="58"/>
                                        </p:tgtEl>
                                        <p:attrNameLst>
                                          <p:attrName>style.visibility</p:attrName>
                                        </p:attrNameLst>
                                      </p:cBhvr>
                                      <p:to>
                                        <p:strVal val="visible"/>
                                      </p:to>
                                    </p:set>
                                    <p:anim calcmode="lin" valueType="num">
                                      <p:cBhvr additive="base">
                                        <p:cTn id="119" dur="500"/>
                                        <p:tgtEl>
                                          <p:spTgt spid="58"/>
                                        </p:tgtEl>
                                        <p:attrNameLst>
                                          <p:attrName>ppt_x</p:attrName>
                                        </p:attrNameLst>
                                      </p:cBhvr>
                                      <p:tavLst>
                                        <p:tav tm="0">
                                          <p:val>
                                            <p:strVal val="#ppt_x-#ppt_w*1.125000"/>
                                          </p:val>
                                        </p:tav>
                                        <p:tav tm="100000">
                                          <p:val>
                                            <p:strVal val="#ppt_x"/>
                                          </p:val>
                                        </p:tav>
                                      </p:tavLst>
                                    </p:anim>
                                    <p:animEffect transition="in" filter="wipe(right)">
                                      <p:cBhvr>
                                        <p:cTn id="120"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5" grpId="0"/>
      <p:bldP spid="56" grpId="0"/>
      <p:bldP spid="57" grpId="0"/>
      <p:bldP spid="58" grpId="0"/>
      <p:bldP spid="201" grpId="0" bldLvl="0" animBg="1"/>
      <p:bldP spid="213" grpId="0" bldLvl="0" animBg="1"/>
      <p:bldP spid="217" grpId="0" bldLvl="0" animBg="1"/>
      <p:bldP spid="218" grpId="0" bldLvl="0" animBg="1"/>
      <p:bldP spid="219" grpId="0" bldLvl="0" animBg="1"/>
      <p:bldP spid="220" grpId="0" bldLvl="0" animBg="1"/>
      <p:bldP spid="221" grpId="0" bldLvl="0" animBg="1"/>
      <p:bldP spid="5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04800" y="749300"/>
            <a:ext cx="3214576" cy="400110"/>
            <a:chOff x="304800" y="749300"/>
            <a:chExt cx="3214576" cy="400110"/>
          </a:xfrm>
        </p:grpSpPr>
        <p:sp>
          <p:nvSpPr>
            <p:cNvPr id="3" name="平行四边形 2"/>
            <p:cNvSpPr/>
            <p:nvPr/>
          </p:nvSpPr>
          <p:spPr>
            <a:xfrm>
              <a:off x="304800" y="749300"/>
              <a:ext cx="724560"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02</a:t>
              </a:r>
              <a:endParaRPr lang="zh-CN" altLang="en-US" sz="2200" dirty="0">
                <a:latin typeface="Impact" panose="020B0806030902050204" pitchFamily="34" charset="0"/>
              </a:endParaRPr>
            </a:p>
          </p:txBody>
        </p:sp>
        <p:sp>
          <p:nvSpPr>
            <p:cNvPr id="4" name="文本框 3"/>
            <p:cNvSpPr txBox="1"/>
            <p:nvPr/>
          </p:nvSpPr>
          <p:spPr>
            <a:xfrm>
              <a:off x="1029359" y="749300"/>
              <a:ext cx="2490017" cy="400110"/>
            </a:xfrm>
            <a:prstGeom prst="rect">
              <a:avLst/>
            </a:prstGeom>
            <a:noFill/>
          </p:spPr>
          <p:txBody>
            <a:bodyPr wrap="square" rtlCol="0">
              <a:spAutoFit/>
            </a:bodyPr>
            <a:lstStyle/>
            <a:p>
              <a:r>
                <a:rPr lang="zh-CN" altLang="en-US" sz="2000" b="1" dirty="0"/>
                <a:t>计算机网络的分类</a:t>
              </a:r>
              <a:endParaRPr lang="zh-CN" altLang="en-US" sz="2000" b="1" dirty="0"/>
            </a:p>
          </p:txBody>
        </p:sp>
      </p:grpSp>
      <p:sp>
        <p:nvSpPr>
          <p:cNvPr id="5" name="îṡ1îḑè"/>
          <p:cNvSpPr/>
          <p:nvPr/>
        </p:nvSpPr>
        <p:spPr>
          <a:xfrm>
            <a:off x="1029359" y="1330898"/>
            <a:ext cx="1545676" cy="482600"/>
          </a:xfrm>
          <a:prstGeom prst="rect">
            <a:avLst/>
          </a:prstGeom>
          <a:solidFill>
            <a:schemeClr val="bg2">
              <a:lumMod val="90000"/>
            </a:schemeClr>
          </a:solidFill>
          <a:ln w="12700" cap="rnd">
            <a:noFill/>
            <a:prstDash val="solid"/>
            <a:rou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r>
              <a:rPr lang="zh-CN" altLang="en-US" sz="2000" b="1" dirty="0">
                <a:solidFill>
                  <a:schemeClr val="bg1"/>
                </a:solidFill>
              </a:rPr>
              <a:t>交换方式</a:t>
            </a:r>
            <a:endParaRPr lang="en-GB" sz="2000" b="1" dirty="0">
              <a:solidFill>
                <a:schemeClr val="bg1"/>
              </a:solidFill>
            </a:endParaRPr>
          </a:p>
        </p:txBody>
      </p:sp>
      <p:sp>
        <p:nvSpPr>
          <p:cNvPr id="6" name="îṧḻîḍê"/>
          <p:cNvSpPr/>
          <p:nvPr/>
        </p:nvSpPr>
        <p:spPr>
          <a:xfrm>
            <a:off x="3286456" y="1330898"/>
            <a:ext cx="1545676" cy="482600"/>
          </a:xfrm>
          <a:prstGeom prst="rect">
            <a:avLst/>
          </a:prstGeom>
          <a:solidFill>
            <a:schemeClr val="bg2">
              <a:lumMod val="90000"/>
            </a:schemeClr>
          </a:solidFill>
          <a:ln w="12700" cap="rnd">
            <a:noFill/>
            <a:prstDash val="solid"/>
            <a:rou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r>
              <a:rPr lang="zh-CN" altLang="en-US" sz="2000" b="1" dirty="0">
                <a:solidFill>
                  <a:schemeClr val="bg1"/>
                </a:solidFill>
              </a:rPr>
              <a:t>使用者</a:t>
            </a:r>
            <a:endParaRPr lang="en-GB" sz="2000" b="1" dirty="0">
              <a:solidFill>
                <a:schemeClr val="bg1"/>
              </a:solidFill>
            </a:endParaRPr>
          </a:p>
        </p:txBody>
      </p:sp>
      <p:sp>
        <p:nvSpPr>
          <p:cNvPr id="7" name="iṡlíďè"/>
          <p:cNvSpPr/>
          <p:nvPr/>
        </p:nvSpPr>
        <p:spPr>
          <a:xfrm>
            <a:off x="5543553" y="1330898"/>
            <a:ext cx="1545676" cy="482600"/>
          </a:xfrm>
          <a:prstGeom prst="rect">
            <a:avLst/>
          </a:prstGeom>
          <a:solidFill>
            <a:schemeClr val="bg2">
              <a:lumMod val="90000"/>
            </a:schemeClr>
          </a:solidFill>
          <a:ln w="12700" cap="rnd">
            <a:noFill/>
            <a:prstDash val="solid"/>
            <a:rou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r>
              <a:rPr lang="zh-CN" altLang="en-US" sz="2000" b="1" dirty="0">
                <a:solidFill>
                  <a:srgbClr val="FFFFFF"/>
                </a:solidFill>
              </a:rPr>
              <a:t>传输介质</a:t>
            </a:r>
            <a:endParaRPr lang="en-GB" sz="2000" b="1" dirty="0">
              <a:solidFill>
                <a:srgbClr val="FFFFFF"/>
              </a:solidFill>
            </a:endParaRPr>
          </a:p>
        </p:txBody>
      </p:sp>
      <p:sp>
        <p:nvSpPr>
          <p:cNvPr id="8" name="iṥľïdè"/>
          <p:cNvSpPr/>
          <p:nvPr/>
        </p:nvSpPr>
        <p:spPr>
          <a:xfrm>
            <a:off x="7800650" y="1330898"/>
            <a:ext cx="1545676" cy="482600"/>
          </a:xfrm>
          <a:prstGeom prst="rect">
            <a:avLst/>
          </a:prstGeom>
          <a:solidFill>
            <a:schemeClr val="bg2">
              <a:lumMod val="90000"/>
            </a:schemeClr>
          </a:solidFill>
          <a:ln w="12700" cap="rnd">
            <a:noFill/>
            <a:prstDash val="solid"/>
            <a:rou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r>
              <a:rPr lang="zh-CN" altLang="en-US" sz="2000" b="1" dirty="0">
                <a:solidFill>
                  <a:schemeClr val="bg1"/>
                </a:solidFill>
              </a:rPr>
              <a:t>覆盖范围</a:t>
            </a:r>
            <a:endParaRPr lang="en-GB" sz="2000" b="1" dirty="0">
              <a:solidFill>
                <a:schemeClr val="bg1"/>
              </a:solidFill>
            </a:endParaRPr>
          </a:p>
        </p:txBody>
      </p:sp>
      <p:sp>
        <p:nvSpPr>
          <p:cNvPr id="9" name="îśľîḍé"/>
          <p:cNvSpPr/>
          <p:nvPr/>
        </p:nvSpPr>
        <p:spPr>
          <a:xfrm>
            <a:off x="10057746" y="1330898"/>
            <a:ext cx="1545676" cy="482600"/>
          </a:xfrm>
          <a:prstGeom prst="rect">
            <a:avLst/>
          </a:prstGeom>
          <a:solidFill>
            <a:schemeClr val="bg2">
              <a:lumMod val="90000"/>
            </a:schemeClr>
          </a:solidFill>
          <a:ln w="12700" cap="rnd">
            <a:noFill/>
            <a:prstDash val="solid"/>
            <a:rou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r>
              <a:rPr lang="zh-CN" altLang="en-US" sz="2000" b="1" dirty="0">
                <a:solidFill>
                  <a:schemeClr val="bg1"/>
                </a:solidFill>
              </a:rPr>
              <a:t>拓扑结构</a:t>
            </a:r>
            <a:endParaRPr lang="en-GB" sz="2000" b="1" dirty="0">
              <a:solidFill>
                <a:schemeClr val="bg1"/>
              </a:solidFill>
            </a:endParaRPr>
          </a:p>
        </p:txBody>
      </p:sp>
      <p:sp>
        <p:nvSpPr>
          <p:cNvPr id="11" name="îṧḻîḍê"/>
          <p:cNvSpPr/>
          <p:nvPr/>
        </p:nvSpPr>
        <p:spPr>
          <a:xfrm>
            <a:off x="7800649" y="1330898"/>
            <a:ext cx="1545676" cy="482600"/>
          </a:xfrm>
          <a:prstGeom prst="rect">
            <a:avLst/>
          </a:prstGeom>
          <a:solidFill>
            <a:schemeClr val="accent4"/>
          </a:solidFill>
          <a:ln w="12700" cap="rnd">
            <a:noFill/>
            <a:prstDash val="solid"/>
            <a:round/>
          </a:ln>
          <a:effectLst>
            <a:outerShdw blurRad="254000" dist="127000" algn="ctr" rotWithShape="0">
              <a:schemeClr val="accent4">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r>
              <a:rPr lang="zh-CN" altLang="en-US" sz="2000" b="1" dirty="0">
                <a:solidFill>
                  <a:schemeClr val="bg1"/>
                </a:solidFill>
              </a:rPr>
              <a:t>覆盖范围</a:t>
            </a:r>
            <a:endParaRPr lang="en-GB" sz="2000" b="1" dirty="0">
              <a:solidFill>
                <a:schemeClr val="bg1"/>
              </a:solidFill>
            </a:endParaRPr>
          </a:p>
        </p:txBody>
      </p:sp>
      <p:grpSp>
        <p:nvGrpSpPr>
          <p:cNvPr id="21" name="组合 20"/>
          <p:cNvGrpSpPr/>
          <p:nvPr/>
        </p:nvGrpSpPr>
        <p:grpSpPr>
          <a:xfrm>
            <a:off x="6497563" y="2851082"/>
            <a:ext cx="1624448" cy="1244572"/>
            <a:chOff x="6497563" y="2851082"/>
            <a:chExt cx="1624448" cy="1244572"/>
          </a:xfrm>
        </p:grpSpPr>
        <p:sp>
          <p:nvSpPr>
            <p:cNvPr id="52" name="文本框 51"/>
            <p:cNvSpPr txBox="1"/>
            <p:nvPr/>
          </p:nvSpPr>
          <p:spPr>
            <a:xfrm>
              <a:off x="6497563" y="3387768"/>
              <a:ext cx="1624448" cy="707886"/>
            </a:xfrm>
            <a:prstGeom prst="rect">
              <a:avLst/>
            </a:prstGeom>
            <a:noFill/>
            <a:ln>
              <a:noFill/>
            </a:ln>
          </p:spPr>
          <p:txBody>
            <a:bodyPr wrap="square" lIns="91440" tIns="45720" rIns="91440" bIns="45720" anchor="ctr" anchorCtr="0">
              <a:spAutoFit/>
            </a:bodyPr>
            <a:lstStyle/>
            <a:p>
              <a:pPr algn="ctr">
                <a:buSzPct val="25000"/>
              </a:pPr>
              <a:r>
                <a:rPr lang="zh-CN" altLang="en-US" sz="2000" b="1" dirty="0"/>
                <a:t>局域网</a:t>
              </a:r>
              <a:endParaRPr lang="en-US" altLang="zh-CN" sz="2000" b="1" dirty="0"/>
            </a:p>
            <a:p>
              <a:pPr algn="ctr">
                <a:buSzPct val="25000"/>
              </a:pPr>
              <a:r>
                <a:rPr lang="zh-CN" altLang="en-US" sz="2000" b="1" dirty="0"/>
                <a:t>（</a:t>
              </a:r>
              <a:r>
                <a:rPr lang="en-US" altLang="zh-CN" sz="2000" b="1" dirty="0"/>
                <a:t>LAN</a:t>
              </a:r>
              <a:r>
                <a:rPr lang="zh-CN" altLang="en-US" sz="2000" b="1" dirty="0"/>
                <a:t>）</a:t>
              </a:r>
              <a:endParaRPr lang="en-US" altLang="zh-CN" sz="2000" b="1" dirty="0"/>
            </a:p>
          </p:txBody>
        </p:sp>
        <p:sp>
          <p:nvSpPr>
            <p:cNvPr id="78" name="任意多边形 5"/>
            <p:cNvSpPr/>
            <p:nvPr/>
          </p:nvSpPr>
          <p:spPr bwMode="auto">
            <a:xfrm>
              <a:off x="7046915" y="2851082"/>
              <a:ext cx="525744" cy="354489"/>
            </a:xfrm>
            <a:custGeom>
              <a:avLst/>
              <a:gdLst>
                <a:gd name="T0" fmla="*/ 5266 w 5266"/>
                <a:gd name="T1" fmla="*/ 2818 h 3556"/>
                <a:gd name="T2" fmla="*/ 4601 w 5266"/>
                <a:gd name="T3" fmla="*/ 2744 h 3556"/>
                <a:gd name="T4" fmla="*/ 4528 w 5266"/>
                <a:gd name="T5" fmla="*/ 1773 h 3556"/>
                <a:gd name="T6" fmla="*/ 2706 w 5266"/>
                <a:gd name="T7" fmla="*/ 1033 h 3556"/>
                <a:gd name="T8" fmla="*/ 3593 w 5266"/>
                <a:gd name="T9" fmla="*/ 960 h 3556"/>
                <a:gd name="T10" fmla="*/ 3520 w 5266"/>
                <a:gd name="T11" fmla="*/ 0 h 3556"/>
                <a:gd name="T12" fmla="*/ 1673 w 5266"/>
                <a:gd name="T13" fmla="*/ 73 h 3556"/>
                <a:gd name="T14" fmla="*/ 1746 w 5266"/>
                <a:gd name="T15" fmla="*/ 1033 h 3556"/>
                <a:gd name="T16" fmla="*/ 2560 w 5266"/>
                <a:gd name="T17" fmla="*/ 1773 h 3556"/>
                <a:gd name="T18" fmla="*/ 665 w 5266"/>
                <a:gd name="T19" fmla="*/ 1847 h 3556"/>
                <a:gd name="T20" fmla="*/ 73 w 5266"/>
                <a:gd name="T21" fmla="*/ 2744 h 3556"/>
                <a:gd name="T22" fmla="*/ 0 w 5266"/>
                <a:gd name="T23" fmla="*/ 3483 h 3556"/>
                <a:gd name="T24" fmla="*/ 1403 w 5266"/>
                <a:gd name="T25" fmla="*/ 3556 h 3556"/>
                <a:gd name="T26" fmla="*/ 1477 w 5266"/>
                <a:gd name="T27" fmla="*/ 2818 h 3556"/>
                <a:gd name="T28" fmla="*/ 812 w 5266"/>
                <a:gd name="T29" fmla="*/ 2744 h 3556"/>
                <a:gd name="T30" fmla="*/ 2560 w 5266"/>
                <a:gd name="T31" fmla="*/ 1920 h 3556"/>
                <a:gd name="T32" fmla="*/ 1968 w 5266"/>
                <a:gd name="T33" fmla="*/ 2744 h 3556"/>
                <a:gd name="T34" fmla="*/ 1895 w 5266"/>
                <a:gd name="T35" fmla="*/ 3483 h 3556"/>
                <a:gd name="T36" fmla="*/ 3298 w 5266"/>
                <a:gd name="T37" fmla="*/ 3556 h 3556"/>
                <a:gd name="T38" fmla="*/ 3371 w 5266"/>
                <a:gd name="T39" fmla="*/ 2818 h 3556"/>
                <a:gd name="T40" fmla="*/ 2706 w 5266"/>
                <a:gd name="T41" fmla="*/ 2744 h 3556"/>
                <a:gd name="T42" fmla="*/ 4454 w 5266"/>
                <a:gd name="T43" fmla="*/ 1920 h 3556"/>
                <a:gd name="T44" fmla="*/ 3863 w 5266"/>
                <a:gd name="T45" fmla="*/ 2744 h 3556"/>
                <a:gd name="T46" fmla="*/ 3789 w 5266"/>
                <a:gd name="T47" fmla="*/ 3483 h 3556"/>
                <a:gd name="T48" fmla="*/ 5193 w 5266"/>
                <a:gd name="T49" fmla="*/ 3556 h 3556"/>
                <a:gd name="T50" fmla="*/ 1820 w 5266"/>
                <a:gd name="T51" fmla="*/ 887 h 3556"/>
                <a:gd name="T52" fmla="*/ 3446 w 5266"/>
                <a:gd name="T53" fmla="*/ 147 h 3556"/>
                <a:gd name="T54" fmla="*/ 2633 w 5266"/>
                <a:gd name="T55" fmla="*/ 887 h 3556"/>
                <a:gd name="T56" fmla="*/ 1330 w 5266"/>
                <a:gd name="T57" fmla="*/ 2891 h 3556"/>
                <a:gd name="T58" fmla="*/ 147 w 5266"/>
                <a:gd name="T59" fmla="*/ 3409 h 3556"/>
                <a:gd name="T60" fmla="*/ 738 w 5266"/>
                <a:gd name="T61" fmla="*/ 2891 h 3556"/>
                <a:gd name="T62" fmla="*/ 3225 w 5266"/>
                <a:gd name="T63" fmla="*/ 2891 h 3556"/>
                <a:gd name="T64" fmla="*/ 2041 w 5266"/>
                <a:gd name="T65" fmla="*/ 3409 h 3556"/>
                <a:gd name="T66" fmla="*/ 2633 w 5266"/>
                <a:gd name="T67" fmla="*/ 2891 h 3556"/>
                <a:gd name="T68" fmla="*/ 5119 w 5266"/>
                <a:gd name="T69" fmla="*/ 3409 h 3556"/>
                <a:gd name="T70" fmla="*/ 3936 w 5266"/>
                <a:gd name="T71" fmla="*/ 2891 h 3556"/>
                <a:gd name="T72" fmla="*/ 5119 w 5266"/>
                <a:gd name="T73" fmla="*/ 2891 h 3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266" h="3556">
                  <a:moveTo>
                    <a:pt x="5266" y="3483"/>
                  </a:moveTo>
                  <a:lnTo>
                    <a:pt x="5266" y="2818"/>
                  </a:lnTo>
                  <a:cubicBezTo>
                    <a:pt x="5266" y="2777"/>
                    <a:pt x="5233" y="2744"/>
                    <a:pt x="5193" y="2744"/>
                  </a:cubicBezTo>
                  <a:lnTo>
                    <a:pt x="4601" y="2744"/>
                  </a:lnTo>
                  <a:lnTo>
                    <a:pt x="4601" y="1847"/>
                  </a:lnTo>
                  <a:cubicBezTo>
                    <a:pt x="4601" y="1806"/>
                    <a:pt x="4568" y="1773"/>
                    <a:pt x="4528" y="1773"/>
                  </a:cubicBezTo>
                  <a:lnTo>
                    <a:pt x="2706" y="1773"/>
                  </a:lnTo>
                  <a:lnTo>
                    <a:pt x="2706" y="1033"/>
                  </a:lnTo>
                  <a:lnTo>
                    <a:pt x="3520" y="1033"/>
                  </a:lnTo>
                  <a:cubicBezTo>
                    <a:pt x="3560" y="1033"/>
                    <a:pt x="3593" y="1000"/>
                    <a:pt x="3593" y="960"/>
                  </a:cubicBezTo>
                  <a:lnTo>
                    <a:pt x="3593" y="73"/>
                  </a:lnTo>
                  <a:cubicBezTo>
                    <a:pt x="3593" y="33"/>
                    <a:pt x="3560" y="0"/>
                    <a:pt x="3520" y="0"/>
                  </a:cubicBezTo>
                  <a:lnTo>
                    <a:pt x="1746" y="0"/>
                  </a:lnTo>
                  <a:cubicBezTo>
                    <a:pt x="1706" y="0"/>
                    <a:pt x="1673" y="33"/>
                    <a:pt x="1673" y="73"/>
                  </a:cubicBezTo>
                  <a:lnTo>
                    <a:pt x="1673" y="960"/>
                  </a:lnTo>
                  <a:cubicBezTo>
                    <a:pt x="1673" y="1000"/>
                    <a:pt x="1706" y="1033"/>
                    <a:pt x="1746" y="1033"/>
                  </a:cubicBezTo>
                  <a:lnTo>
                    <a:pt x="2560" y="1033"/>
                  </a:lnTo>
                  <a:lnTo>
                    <a:pt x="2560" y="1773"/>
                  </a:lnTo>
                  <a:lnTo>
                    <a:pt x="738" y="1773"/>
                  </a:lnTo>
                  <a:cubicBezTo>
                    <a:pt x="698" y="1773"/>
                    <a:pt x="665" y="1806"/>
                    <a:pt x="665" y="1847"/>
                  </a:cubicBezTo>
                  <a:lnTo>
                    <a:pt x="665" y="2744"/>
                  </a:lnTo>
                  <a:lnTo>
                    <a:pt x="73" y="2744"/>
                  </a:lnTo>
                  <a:cubicBezTo>
                    <a:pt x="33" y="2744"/>
                    <a:pt x="0" y="2777"/>
                    <a:pt x="0" y="2818"/>
                  </a:cubicBezTo>
                  <a:lnTo>
                    <a:pt x="0" y="3483"/>
                  </a:lnTo>
                  <a:cubicBezTo>
                    <a:pt x="0" y="3523"/>
                    <a:pt x="33" y="3556"/>
                    <a:pt x="73" y="3556"/>
                  </a:cubicBezTo>
                  <a:lnTo>
                    <a:pt x="1403" y="3556"/>
                  </a:lnTo>
                  <a:cubicBezTo>
                    <a:pt x="1444" y="3556"/>
                    <a:pt x="1477" y="3523"/>
                    <a:pt x="1477" y="3483"/>
                  </a:cubicBezTo>
                  <a:lnTo>
                    <a:pt x="1477" y="2818"/>
                  </a:lnTo>
                  <a:cubicBezTo>
                    <a:pt x="1477" y="2777"/>
                    <a:pt x="1444" y="2744"/>
                    <a:pt x="1403" y="2744"/>
                  </a:cubicBezTo>
                  <a:lnTo>
                    <a:pt x="812" y="2744"/>
                  </a:lnTo>
                  <a:lnTo>
                    <a:pt x="812" y="1920"/>
                  </a:lnTo>
                  <a:lnTo>
                    <a:pt x="2560" y="1920"/>
                  </a:lnTo>
                  <a:lnTo>
                    <a:pt x="2560" y="2744"/>
                  </a:lnTo>
                  <a:lnTo>
                    <a:pt x="1968" y="2744"/>
                  </a:lnTo>
                  <a:cubicBezTo>
                    <a:pt x="1927" y="2744"/>
                    <a:pt x="1895" y="2777"/>
                    <a:pt x="1895" y="2818"/>
                  </a:cubicBezTo>
                  <a:lnTo>
                    <a:pt x="1895" y="3483"/>
                  </a:lnTo>
                  <a:cubicBezTo>
                    <a:pt x="1895" y="3523"/>
                    <a:pt x="1927" y="3556"/>
                    <a:pt x="1968" y="3556"/>
                  </a:cubicBezTo>
                  <a:lnTo>
                    <a:pt x="3298" y="3556"/>
                  </a:lnTo>
                  <a:cubicBezTo>
                    <a:pt x="3338" y="3556"/>
                    <a:pt x="3371" y="3523"/>
                    <a:pt x="3371" y="3483"/>
                  </a:cubicBezTo>
                  <a:lnTo>
                    <a:pt x="3371" y="2818"/>
                  </a:lnTo>
                  <a:cubicBezTo>
                    <a:pt x="3371" y="2777"/>
                    <a:pt x="3338" y="2744"/>
                    <a:pt x="3298" y="2744"/>
                  </a:cubicBezTo>
                  <a:lnTo>
                    <a:pt x="2706" y="2744"/>
                  </a:lnTo>
                  <a:lnTo>
                    <a:pt x="2706" y="1920"/>
                  </a:lnTo>
                  <a:lnTo>
                    <a:pt x="4454" y="1920"/>
                  </a:lnTo>
                  <a:lnTo>
                    <a:pt x="4454" y="2744"/>
                  </a:lnTo>
                  <a:lnTo>
                    <a:pt x="3863" y="2744"/>
                  </a:lnTo>
                  <a:cubicBezTo>
                    <a:pt x="3822" y="2744"/>
                    <a:pt x="3789" y="2777"/>
                    <a:pt x="3789" y="2818"/>
                  </a:cubicBezTo>
                  <a:lnTo>
                    <a:pt x="3789" y="3483"/>
                  </a:lnTo>
                  <a:cubicBezTo>
                    <a:pt x="3789" y="3523"/>
                    <a:pt x="3822" y="3556"/>
                    <a:pt x="3863" y="3556"/>
                  </a:cubicBezTo>
                  <a:lnTo>
                    <a:pt x="5193" y="3556"/>
                  </a:lnTo>
                  <a:cubicBezTo>
                    <a:pt x="5233" y="3556"/>
                    <a:pt x="5266" y="3523"/>
                    <a:pt x="5266" y="3483"/>
                  </a:cubicBezTo>
                  <a:close/>
                  <a:moveTo>
                    <a:pt x="1820" y="887"/>
                  </a:moveTo>
                  <a:lnTo>
                    <a:pt x="1820" y="147"/>
                  </a:lnTo>
                  <a:lnTo>
                    <a:pt x="3446" y="147"/>
                  </a:lnTo>
                  <a:lnTo>
                    <a:pt x="3446" y="887"/>
                  </a:lnTo>
                  <a:lnTo>
                    <a:pt x="2633" y="887"/>
                  </a:lnTo>
                  <a:lnTo>
                    <a:pt x="1820" y="887"/>
                  </a:lnTo>
                  <a:close/>
                  <a:moveTo>
                    <a:pt x="1330" y="2891"/>
                  </a:moveTo>
                  <a:lnTo>
                    <a:pt x="1330" y="3409"/>
                  </a:lnTo>
                  <a:lnTo>
                    <a:pt x="147" y="3409"/>
                  </a:lnTo>
                  <a:lnTo>
                    <a:pt x="147" y="2891"/>
                  </a:lnTo>
                  <a:lnTo>
                    <a:pt x="738" y="2891"/>
                  </a:lnTo>
                  <a:lnTo>
                    <a:pt x="1330" y="2891"/>
                  </a:lnTo>
                  <a:close/>
                  <a:moveTo>
                    <a:pt x="3225" y="2891"/>
                  </a:moveTo>
                  <a:lnTo>
                    <a:pt x="3225" y="3409"/>
                  </a:lnTo>
                  <a:lnTo>
                    <a:pt x="2041" y="3409"/>
                  </a:lnTo>
                  <a:lnTo>
                    <a:pt x="2041" y="2891"/>
                  </a:lnTo>
                  <a:lnTo>
                    <a:pt x="2633" y="2891"/>
                  </a:lnTo>
                  <a:lnTo>
                    <a:pt x="3225" y="2891"/>
                  </a:lnTo>
                  <a:close/>
                  <a:moveTo>
                    <a:pt x="5119" y="3409"/>
                  </a:moveTo>
                  <a:lnTo>
                    <a:pt x="3936" y="3409"/>
                  </a:lnTo>
                  <a:lnTo>
                    <a:pt x="3936" y="2891"/>
                  </a:lnTo>
                  <a:lnTo>
                    <a:pt x="4528" y="2891"/>
                  </a:lnTo>
                  <a:lnTo>
                    <a:pt x="5119" y="2891"/>
                  </a:lnTo>
                  <a:lnTo>
                    <a:pt x="5119" y="3409"/>
                  </a:lnTo>
                  <a:close/>
                </a:path>
              </a:pathLst>
            </a:custGeom>
            <a:solidFill>
              <a:schemeClr val="accent4"/>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grpSp>
        <p:nvGrpSpPr>
          <p:cNvPr id="22" name="组合 21"/>
          <p:cNvGrpSpPr/>
          <p:nvPr/>
        </p:nvGrpSpPr>
        <p:grpSpPr>
          <a:xfrm>
            <a:off x="9047265" y="2754795"/>
            <a:ext cx="1838691" cy="1348409"/>
            <a:chOff x="9047265" y="2754795"/>
            <a:chExt cx="1838691" cy="1348409"/>
          </a:xfrm>
        </p:grpSpPr>
        <p:sp>
          <p:nvSpPr>
            <p:cNvPr id="77" name="任意多边形 9"/>
            <p:cNvSpPr/>
            <p:nvPr/>
          </p:nvSpPr>
          <p:spPr bwMode="auto">
            <a:xfrm>
              <a:off x="9703740" y="2754795"/>
              <a:ext cx="525742" cy="524972"/>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 name="connsiteX42" fmla="*/ 373273 h 605239"/>
                <a:gd name="connsiteY42" fmla="*/ 373273 h 605239"/>
                <a:gd name="connsiteX43" fmla="*/ 373273 h 605239"/>
                <a:gd name="connsiteY43" fmla="*/ 373273 h 605239"/>
                <a:gd name="connsiteX44" fmla="*/ 373273 h 605239"/>
                <a:gd name="connsiteY44" fmla="*/ 373273 h 605239"/>
                <a:gd name="connsiteX45" fmla="*/ 373273 h 605239"/>
                <a:gd name="connsiteY45" fmla="*/ 373273 h 605239"/>
                <a:gd name="connsiteX46" fmla="*/ 373273 h 605239"/>
                <a:gd name="connsiteY46" fmla="*/ 373273 h 605239"/>
                <a:gd name="connsiteX47" fmla="*/ 373273 h 605239"/>
                <a:gd name="connsiteY47" fmla="*/ 373273 h 605239"/>
                <a:gd name="connsiteX48" fmla="*/ 373273 h 605239"/>
                <a:gd name="connsiteY48" fmla="*/ 373273 h 605239"/>
                <a:gd name="connsiteX49" fmla="*/ 373273 h 605239"/>
                <a:gd name="connsiteY49" fmla="*/ 373273 h 605239"/>
                <a:gd name="connsiteX50" fmla="*/ 373273 h 605239"/>
                <a:gd name="connsiteY50" fmla="*/ 373273 h 605239"/>
                <a:gd name="connsiteX51" fmla="*/ 373273 h 605239"/>
                <a:gd name="connsiteY51" fmla="*/ 373273 h 605239"/>
                <a:gd name="connsiteX52" fmla="*/ 373273 h 605239"/>
                <a:gd name="connsiteY52" fmla="*/ 373273 h 605239"/>
                <a:gd name="connsiteX53" fmla="*/ 373273 h 605239"/>
                <a:gd name="connsiteY53" fmla="*/ 373273 h 605239"/>
                <a:gd name="connsiteX54" fmla="*/ 373273 h 605239"/>
                <a:gd name="connsiteY54" fmla="*/ 373273 h 605239"/>
                <a:gd name="connsiteX55" fmla="*/ 373273 h 605239"/>
                <a:gd name="connsiteY55" fmla="*/ 373273 h 605239"/>
                <a:gd name="connsiteX56" fmla="*/ 373273 h 605239"/>
                <a:gd name="connsiteY56" fmla="*/ 373273 h 605239"/>
                <a:gd name="connsiteX57" fmla="*/ 373273 h 605239"/>
                <a:gd name="connsiteY57" fmla="*/ 373273 h 605239"/>
                <a:gd name="connsiteX58" fmla="*/ 373273 h 605239"/>
                <a:gd name="connsiteY58" fmla="*/ 373273 h 605239"/>
                <a:gd name="connsiteX59" fmla="*/ 373273 h 605239"/>
                <a:gd name="connsiteY59" fmla="*/ 373273 h 605239"/>
                <a:gd name="connsiteX60" fmla="*/ 373273 h 605239"/>
                <a:gd name="connsiteY60" fmla="*/ 373273 h 605239"/>
                <a:gd name="connsiteX61" fmla="*/ 373273 h 605239"/>
                <a:gd name="connsiteY61" fmla="*/ 373273 h 605239"/>
                <a:gd name="connsiteX62" fmla="*/ 373273 h 605239"/>
                <a:gd name="connsiteY62" fmla="*/ 373273 h 605239"/>
                <a:gd name="connsiteX63" fmla="*/ 373273 h 605239"/>
                <a:gd name="connsiteY63" fmla="*/ 373273 h 605239"/>
                <a:gd name="connsiteX64" fmla="*/ 373273 h 605239"/>
                <a:gd name="connsiteY64" fmla="*/ 373273 h 605239"/>
                <a:gd name="connsiteX65" fmla="*/ 373273 h 605239"/>
                <a:gd name="connsiteY65" fmla="*/ 373273 h 605239"/>
                <a:gd name="connsiteX66" fmla="*/ 373273 h 605239"/>
                <a:gd name="connsiteY66" fmla="*/ 373273 h 605239"/>
                <a:gd name="connsiteX67" fmla="*/ 373273 h 605239"/>
                <a:gd name="connsiteY67" fmla="*/ 373273 h 605239"/>
                <a:gd name="connsiteX68" fmla="*/ 373273 h 605239"/>
                <a:gd name="connsiteY68" fmla="*/ 373273 h 605239"/>
                <a:gd name="connsiteX69" fmla="*/ 373273 h 605239"/>
                <a:gd name="connsiteY69" fmla="*/ 373273 h 605239"/>
                <a:gd name="connsiteX70" fmla="*/ 373273 h 605239"/>
                <a:gd name="connsiteY70" fmla="*/ 373273 h 605239"/>
                <a:gd name="connsiteX71" fmla="*/ 373273 h 605239"/>
                <a:gd name="connsiteY71" fmla="*/ 373273 h 605239"/>
                <a:gd name="connsiteX72" fmla="*/ 373273 h 605239"/>
                <a:gd name="connsiteY72" fmla="*/ 373273 h 605239"/>
                <a:gd name="connsiteX73" fmla="*/ 373273 h 605239"/>
                <a:gd name="connsiteY73" fmla="*/ 373273 h 605239"/>
                <a:gd name="connsiteX74" fmla="*/ 373273 h 605239"/>
                <a:gd name="connsiteY74" fmla="*/ 373273 h 605239"/>
                <a:gd name="connsiteX75" fmla="*/ 373273 h 605239"/>
                <a:gd name="connsiteY75" fmla="*/ 373273 h 605239"/>
                <a:gd name="connsiteX76" fmla="*/ 373273 h 605239"/>
                <a:gd name="connsiteY76" fmla="*/ 373273 h 605239"/>
                <a:gd name="connsiteX77" fmla="*/ 373273 h 605239"/>
                <a:gd name="connsiteY77" fmla="*/ 373273 h 605239"/>
                <a:gd name="connsiteX78" fmla="*/ 373273 h 605239"/>
                <a:gd name="connsiteY78" fmla="*/ 373273 h 605239"/>
                <a:gd name="connsiteX79" fmla="*/ 373273 h 605239"/>
                <a:gd name="connsiteY79" fmla="*/ 373273 h 605239"/>
                <a:gd name="connsiteX80" fmla="*/ 373273 h 605239"/>
                <a:gd name="connsiteY80" fmla="*/ 373273 h 605239"/>
                <a:gd name="connsiteX81" fmla="*/ 373273 h 605239"/>
                <a:gd name="connsiteY81" fmla="*/ 373273 h 605239"/>
                <a:gd name="connsiteX82" fmla="*/ 373273 h 605239"/>
                <a:gd name="connsiteY82" fmla="*/ 373273 h 605239"/>
                <a:gd name="connsiteX83" fmla="*/ 373273 h 605239"/>
                <a:gd name="connsiteY83" fmla="*/ 373273 h 605239"/>
                <a:gd name="connsiteX84" fmla="*/ 373273 h 605239"/>
                <a:gd name="connsiteY84" fmla="*/ 373273 h 605239"/>
                <a:gd name="connsiteX85" fmla="*/ 373273 h 605239"/>
                <a:gd name="connsiteY85" fmla="*/ 373273 h 605239"/>
                <a:gd name="connsiteX86" fmla="*/ 373273 h 605239"/>
                <a:gd name="connsiteY86" fmla="*/ 373273 h 605239"/>
                <a:gd name="connsiteX87" fmla="*/ 373273 h 605239"/>
                <a:gd name="connsiteY87" fmla="*/ 373273 h 605239"/>
                <a:gd name="connsiteX88" fmla="*/ 373273 h 605239"/>
                <a:gd name="connsiteY88"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579060" h="578213">
                  <a:moveTo>
                    <a:pt x="517469" y="479741"/>
                  </a:moveTo>
                  <a:cubicBezTo>
                    <a:pt x="496553" y="479741"/>
                    <a:pt x="480533" y="495738"/>
                    <a:pt x="480533" y="516535"/>
                  </a:cubicBezTo>
                  <a:cubicBezTo>
                    <a:pt x="480533" y="537420"/>
                    <a:pt x="496553" y="553417"/>
                    <a:pt x="517469" y="553417"/>
                  </a:cubicBezTo>
                  <a:cubicBezTo>
                    <a:pt x="538296" y="553417"/>
                    <a:pt x="554317" y="537420"/>
                    <a:pt x="554317" y="516535"/>
                  </a:cubicBezTo>
                  <a:cubicBezTo>
                    <a:pt x="554317" y="495738"/>
                    <a:pt x="538296" y="479741"/>
                    <a:pt x="517469" y="479741"/>
                  </a:cubicBezTo>
                  <a:close/>
                  <a:moveTo>
                    <a:pt x="61591" y="479741"/>
                  </a:moveTo>
                  <a:cubicBezTo>
                    <a:pt x="40764" y="479741"/>
                    <a:pt x="24743" y="495738"/>
                    <a:pt x="24743" y="516535"/>
                  </a:cubicBezTo>
                  <a:cubicBezTo>
                    <a:pt x="24743" y="537420"/>
                    <a:pt x="40764" y="553417"/>
                    <a:pt x="61591" y="553417"/>
                  </a:cubicBezTo>
                  <a:cubicBezTo>
                    <a:pt x="82507" y="553417"/>
                    <a:pt x="98527" y="537420"/>
                    <a:pt x="98527" y="516535"/>
                  </a:cubicBezTo>
                  <a:cubicBezTo>
                    <a:pt x="98527" y="495738"/>
                    <a:pt x="82507" y="479741"/>
                    <a:pt x="61591" y="479741"/>
                  </a:cubicBezTo>
                  <a:close/>
                  <a:moveTo>
                    <a:pt x="254907" y="351852"/>
                  </a:moveTo>
                  <a:cubicBezTo>
                    <a:pt x="224201" y="351852"/>
                    <a:pt x="198301" y="376381"/>
                    <a:pt x="198301" y="408375"/>
                  </a:cubicBezTo>
                  <a:lnTo>
                    <a:pt x="198301" y="431927"/>
                  </a:lnTo>
                  <a:cubicBezTo>
                    <a:pt x="224646" y="448813"/>
                    <a:pt x="255886" y="458500"/>
                    <a:pt x="289441" y="458500"/>
                  </a:cubicBezTo>
                  <a:cubicBezTo>
                    <a:pt x="324153" y="458500"/>
                    <a:pt x="356283" y="448191"/>
                    <a:pt x="383073" y="430416"/>
                  </a:cubicBezTo>
                  <a:lnTo>
                    <a:pt x="382984" y="430416"/>
                  </a:lnTo>
                  <a:lnTo>
                    <a:pt x="382984" y="408375"/>
                  </a:lnTo>
                  <a:cubicBezTo>
                    <a:pt x="382984" y="377714"/>
                    <a:pt x="358419" y="351852"/>
                    <a:pt x="326378" y="351852"/>
                  </a:cubicBezTo>
                  <a:close/>
                  <a:moveTo>
                    <a:pt x="289460" y="195506"/>
                  </a:moveTo>
                  <a:cubicBezTo>
                    <a:pt x="267301" y="195506"/>
                    <a:pt x="250125" y="213996"/>
                    <a:pt x="250125" y="234886"/>
                  </a:cubicBezTo>
                  <a:cubicBezTo>
                    <a:pt x="250125" y="255776"/>
                    <a:pt x="268636" y="274265"/>
                    <a:pt x="289460" y="274265"/>
                  </a:cubicBezTo>
                  <a:cubicBezTo>
                    <a:pt x="310372" y="274265"/>
                    <a:pt x="328882" y="255776"/>
                    <a:pt x="328882" y="234886"/>
                  </a:cubicBezTo>
                  <a:cubicBezTo>
                    <a:pt x="328882" y="213996"/>
                    <a:pt x="311707" y="195506"/>
                    <a:pt x="289460" y="195506"/>
                  </a:cubicBezTo>
                  <a:close/>
                  <a:moveTo>
                    <a:pt x="289460" y="172038"/>
                  </a:moveTo>
                  <a:cubicBezTo>
                    <a:pt x="325234" y="172038"/>
                    <a:pt x="353533" y="200395"/>
                    <a:pt x="353533" y="236041"/>
                  </a:cubicBezTo>
                  <a:cubicBezTo>
                    <a:pt x="353533" y="271776"/>
                    <a:pt x="325234" y="300044"/>
                    <a:pt x="289460" y="300044"/>
                  </a:cubicBezTo>
                  <a:cubicBezTo>
                    <a:pt x="253774" y="300044"/>
                    <a:pt x="225386" y="271865"/>
                    <a:pt x="225386" y="236041"/>
                  </a:cubicBezTo>
                  <a:cubicBezTo>
                    <a:pt x="225386" y="200395"/>
                    <a:pt x="253774" y="172038"/>
                    <a:pt x="289460" y="172038"/>
                  </a:cubicBezTo>
                  <a:close/>
                  <a:moveTo>
                    <a:pt x="289619" y="119624"/>
                  </a:moveTo>
                  <a:cubicBezTo>
                    <a:pt x="195809" y="119624"/>
                    <a:pt x="119888" y="195434"/>
                    <a:pt x="119888" y="289018"/>
                  </a:cubicBezTo>
                  <a:cubicBezTo>
                    <a:pt x="119888" y="337276"/>
                    <a:pt x="140181" y="380913"/>
                    <a:pt x="172579" y="411664"/>
                  </a:cubicBezTo>
                  <a:lnTo>
                    <a:pt x="172579" y="408287"/>
                  </a:lnTo>
                  <a:cubicBezTo>
                    <a:pt x="172579" y="363938"/>
                    <a:pt x="208269" y="327056"/>
                    <a:pt x="253839" y="327056"/>
                  </a:cubicBezTo>
                  <a:lnTo>
                    <a:pt x="325310" y="327056"/>
                  </a:lnTo>
                  <a:cubicBezTo>
                    <a:pt x="369723" y="327056"/>
                    <a:pt x="406570" y="362783"/>
                    <a:pt x="406570" y="408287"/>
                  </a:cubicBezTo>
                  <a:lnTo>
                    <a:pt x="406570" y="411664"/>
                  </a:lnTo>
                  <a:cubicBezTo>
                    <a:pt x="439146" y="380913"/>
                    <a:pt x="459261" y="337276"/>
                    <a:pt x="459261" y="289018"/>
                  </a:cubicBezTo>
                  <a:cubicBezTo>
                    <a:pt x="459261" y="195434"/>
                    <a:pt x="383340" y="119624"/>
                    <a:pt x="289619" y="119624"/>
                  </a:cubicBezTo>
                  <a:close/>
                  <a:moveTo>
                    <a:pt x="517291" y="24707"/>
                  </a:moveTo>
                  <a:cubicBezTo>
                    <a:pt x="496464" y="24707"/>
                    <a:pt x="480444" y="40704"/>
                    <a:pt x="480444" y="61501"/>
                  </a:cubicBezTo>
                  <a:cubicBezTo>
                    <a:pt x="480444" y="82386"/>
                    <a:pt x="496464" y="98384"/>
                    <a:pt x="517291" y="98384"/>
                  </a:cubicBezTo>
                  <a:cubicBezTo>
                    <a:pt x="538207" y="98384"/>
                    <a:pt x="554228" y="82386"/>
                    <a:pt x="554228" y="61501"/>
                  </a:cubicBezTo>
                  <a:cubicBezTo>
                    <a:pt x="554228" y="40704"/>
                    <a:pt x="538207" y="24707"/>
                    <a:pt x="517291" y="24707"/>
                  </a:cubicBezTo>
                  <a:close/>
                  <a:moveTo>
                    <a:pt x="61591" y="24707"/>
                  </a:moveTo>
                  <a:cubicBezTo>
                    <a:pt x="40764" y="24707"/>
                    <a:pt x="24743" y="40704"/>
                    <a:pt x="24743" y="61501"/>
                  </a:cubicBezTo>
                  <a:cubicBezTo>
                    <a:pt x="24743" y="82386"/>
                    <a:pt x="40764" y="98384"/>
                    <a:pt x="61591" y="98384"/>
                  </a:cubicBezTo>
                  <a:cubicBezTo>
                    <a:pt x="82507" y="98384"/>
                    <a:pt x="98527" y="82386"/>
                    <a:pt x="98527" y="61501"/>
                  </a:cubicBezTo>
                  <a:cubicBezTo>
                    <a:pt x="98527" y="40704"/>
                    <a:pt x="82507" y="24707"/>
                    <a:pt x="61591" y="24707"/>
                  </a:cubicBezTo>
                  <a:close/>
                  <a:moveTo>
                    <a:pt x="61591" y="0"/>
                  </a:moveTo>
                  <a:cubicBezTo>
                    <a:pt x="91852" y="0"/>
                    <a:pt x="116417" y="20886"/>
                    <a:pt x="122024" y="49236"/>
                  </a:cubicBezTo>
                  <a:lnTo>
                    <a:pt x="289352" y="49236"/>
                  </a:lnTo>
                  <a:cubicBezTo>
                    <a:pt x="296739" y="49236"/>
                    <a:pt x="301724" y="54213"/>
                    <a:pt x="301724" y="61501"/>
                  </a:cubicBezTo>
                  <a:lnTo>
                    <a:pt x="301724" y="96339"/>
                  </a:lnTo>
                  <a:cubicBezTo>
                    <a:pt x="398293" y="102383"/>
                    <a:pt x="475637" y="179348"/>
                    <a:pt x="482313" y="275509"/>
                  </a:cubicBezTo>
                  <a:lnTo>
                    <a:pt x="505009" y="275509"/>
                  </a:lnTo>
                  <a:lnTo>
                    <a:pt x="505009" y="121846"/>
                  </a:lnTo>
                  <a:cubicBezTo>
                    <a:pt x="476616" y="116247"/>
                    <a:pt x="455700" y="91718"/>
                    <a:pt x="455700" y="61501"/>
                  </a:cubicBezTo>
                  <a:cubicBezTo>
                    <a:pt x="455700" y="27018"/>
                    <a:pt x="482758" y="0"/>
                    <a:pt x="517291" y="0"/>
                  </a:cubicBezTo>
                  <a:cubicBezTo>
                    <a:pt x="551825" y="0"/>
                    <a:pt x="578882" y="27018"/>
                    <a:pt x="578882" y="61501"/>
                  </a:cubicBezTo>
                  <a:cubicBezTo>
                    <a:pt x="578882" y="91718"/>
                    <a:pt x="558055" y="116247"/>
                    <a:pt x="529663" y="121846"/>
                  </a:cubicBezTo>
                  <a:lnTo>
                    <a:pt x="529663" y="287774"/>
                  </a:lnTo>
                  <a:cubicBezTo>
                    <a:pt x="529663" y="295061"/>
                    <a:pt x="524679" y="300038"/>
                    <a:pt x="517291" y="300038"/>
                  </a:cubicBezTo>
                  <a:lnTo>
                    <a:pt x="482580" y="300038"/>
                  </a:lnTo>
                  <a:cubicBezTo>
                    <a:pt x="476972" y="397444"/>
                    <a:pt x="399272" y="475564"/>
                    <a:pt x="301813" y="481696"/>
                  </a:cubicBezTo>
                  <a:lnTo>
                    <a:pt x="301813" y="504270"/>
                  </a:lnTo>
                  <a:lnTo>
                    <a:pt x="456947" y="504270"/>
                  </a:lnTo>
                  <a:cubicBezTo>
                    <a:pt x="462465" y="475919"/>
                    <a:pt x="487030" y="455034"/>
                    <a:pt x="517291" y="455034"/>
                  </a:cubicBezTo>
                  <a:cubicBezTo>
                    <a:pt x="551825" y="455034"/>
                    <a:pt x="579060" y="482052"/>
                    <a:pt x="579060" y="516535"/>
                  </a:cubicBezTo>
                  <a:cubicBezTo>
                    <a:pt x="579060" y="551018"/>
                    <a:pt x="552003" y="578035"/>
                    <a:pt x="517469" y="578035"/>
                  </a:cubicBezTo>
                  <a:cubicBezTo>
                    <a:pt x="487208" y="578035"/>
                    <a:pt x="462643" y="557239"/>
                    <a:pt x="457036" y="528888"/>
                  </a:cubicBezTo>
                  <a:lnTo>
                    <a:pt x="289619" y="528888"/>
                  </a:lnTo>
                  <a:cubicBezTo>
                    <a:pt x="282232" y="528888"/>
                    <a:pt x="277247" y="523911"/>
                    <a:pt x="277247" y="516535"/>
                  </a:cubicBezTo>
                  <a:lnTo>
                    <a:pt x="277247" y="481696"/>
                  </a:lnTo>
                  <a:cubicBezTo>
                    <a:pt x="179788" y="475564"/>
                    <a:pt x="101999" y="397444"/>
                    <a:pt x="96480" y="300038"/>
                  </a:cubicBezTo>
                  <a:lnTo>
                    <a:pt x="73962" y="300038"/>
                  </a:lnTo>
                  <a:lnTo>
                    <a:pt x="73962" y="456367"/>
                  </a:lnTo>
                  <a:cubicBezTo>
                    <a:pt x="102355" y="461966"/>
                    <a:pt x="123182" y="486495"/>
                    <a:pt x="123182" y="516713"/>
                  </a:cubicBezTo>
                  <a:cubicBezTo>
                    <a:pt x="123182" y="551196"/>
                    <a:pt x="96124" y="578213"/>
                    <a:pt x="61591" y="578213"/>
                  </a:cubicBezTo>
                  <a:cubicBezTo>
                    <a:pt x="27057" y="578213"/>
                    <a:pt x="0" y="551196"/>
                    <a:pt x="0" y="516713"/>
                  </a:cubicBezTo>
                  <a:cubicBezTo>
                    <a:pt x="0" y="486495"/>
                    <a:pt x="20916" y="461966"/>
                    <a:pt x="49308" y="456367"/>
                  </a:cubicBezTo>
                  <a:lnTo>
                    <a:pt x="49308" y="287863"/>
                  </a:lnTo>
                  <a:cubicBezTo>
                    <a:pt x="49308" y="280486"/>
                    <a:pt x="54292" y="275509"/>
                    <a:pt x="61591" y="275509"/>
                  </a:cubicBezTo>
                  <a:lnTo>
                    <a:pt x="96480" y="275509"/>
                  </a:lnTo>
                  <a:cubicBezTo>
                    <a:pt x="103245" y="179348"/>
                    <a:pt x="180500" y="102383"/>
                    <a:pt x="277158" y="96339"/>
                  </a:cubicBezTo>
                  <a:lnTo>
                    <a:pt x="277158" y="73854"/>
                  </a:lnTo>
                  <a:lnTo>
                    <a:pt x="122024" y="73854"/>
                  </a:lnTo>
                  <a:cubicBezTo>
                    <a:pt x="116417" y="102205"/>
                    <a:pt x="91852" y="123002"/>
                    <a:pt x="61591" y="123002"/>
                  </a:cubicBezTo>
                  <a:cubicBezTo>
                    <a:pt x="27057" y="123002"/>
                    <a:pt x="0" y="95984"/>
                    <a:pt x="0" y="61501"/>
                  </a:cubicBezTo>
                  <a:cubicBezTo>
                    <a:pt x="0" y="27018"/>
                    <a:pt x="27057" y="0"/>
                    <a:pt x="61591" y="0"/>
                  </a:cubicBezTo>
                  <a:close/>
                </a:path>
              </a:pathLst>
            </a:custGeom>
            <a:solidFill>
              <a:schemeClr val="accent4"/>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7" name="文本框 56"/>
            <p:cNvSpPr txBox="1"/>
            <p:nvPr/>
          </p:nvSpPr>
          <p:spPr>
            <a:xfrm>
              <a:off x="9047265" y="3395318"/>
              <a:ext cx="1838691" cy="707886"/>
            </a:xfrm>
            <a:prstGeom prst="rect">
              <a:avLst/>
            </a:prstGeom>
            <a:noFill/>
            <a:ln>
              <a:noFill/>
            </a:ln>
          </p:spPr>
          <p:txBody>
            <a:bodyPr wrap="square" lIns="91440" tIns="45720" rIns="91440" bIns="45720" anchor="ctr" anchorCtr="0">
              <a:spAutoFit/>
            </a:bodyPr>
            <a:lstStyle/>
            <a:p>
              <a:pPr algn="ctr">
                <a:buSzPct val="25000"/>
              </a:pPr>
              <a:r>
                <a:rPr lang="zh-CN" altLang="en-US" sz="2000" b="1" dirty="0"/>
                <a:t>个域网</a:t>
              </a:r>
              <a:endParaRPr lang="en-US" altLang="zh-CN" sz="2000" b="1" dirty="0"/>
            </a:p>
            <a:p>
              <a:pPr algn="ctr">
                <a:buSzPct val="25000"/>
              </a:pPr>
              <a:r>
                <a:rPr lang="zh-CN" altLang="en-US" sz="2000" b="1" dirty="0"/>
                <a:t>（</a:t>
              </a:r>
              <a:r>
                <a:rPr lang="en-US" altLang="zh-CN" sz="2000" b="1" dirty="0"/>
                <a:t>PAN</a:t>
              </a:r>
              <a:r>
                <a:rPr lang="zh-CN" altLang="en-US" sz="2000" b="1" dirty="0"/>
                <a:t>）</a:t>
              </a:r>
              <a:endParaRPr lang="en-US" altLang="zh-CN" sz="2000" b="1" dirty="0"/>
            </a:p>
          </p:txBody>
        </p:sp>
      </p:grpSp>
      <p:grpSp>
        <p:nvGrpSpPr>
          <p:cNvPr id="20" name="组合 19"/>
          <p:cNvGrpSpPr/>
          <p:nvPr/>
        </p:nvGrpSpPr>
        <p:grpSpPr>
          <a:xfrm>
            <a:off x="3880104" y="2760992"/>
            <a:ext cx="1545676" cy="1334662"/>
            <a:chOff x="3880104" y="2760992"/>
            <a:chExt cx="1545676" cy="1334662"/>
          </a:xfrm>
        </p:grpSpPr>
        <p:sp>
          <p:nvSpPr>
            <p:cNvPr id="73" name="任意多边形 12"/>
            <p:cNvSpPr/>
            <p:nvPr/>
          </p:nvSpPr>
          <p:spPr bwMode="auto">
            <a:xfrm>
              <a:off x="4390071" y="2760992"/>
              <a:ext cx="525743" cy="524852"/>
            </a:xfrm>
            <a:custGeom>
              <a:avLst/>
              <a:gdLst>
                <a:gd name="connsiteX0" fmla="*/ 498153 w 579692"/>
                <a:gd name="connsiteY0" fmla="*/ 506823 h 578710"/>
                <a:gd name="connsiteX1" fmla="*/ 480486 w 579692"/>
                <a:gd name="connsiteY1" fmla="*/ 524456 h 578710"/>
                <a:gd name="connsiteX2" fmla="*/ 470973 w 579692"/>
                <a:gd name="connsiteY2" fmla="*/ 533950 h 578710"/>
                <a:gd name="connsiteX3" fmla="*/ 453306 w 579692"/>
                <a:gd name="connsiteY3" fmla="*/ 551583 h 578710"/>
                <a:gd name="connsiteX4" fmla="*/ 552512 w 579692"/>
                <a:gd name="connsiteY4" fmla="*/ 551583 h 578710"/>
                <a:gd name="connsiteX5" fmla="*/ 534845 w 579692"/>
                <a:gd name="connsiteY5" fmla="*/ 533950 h 578710"/>
                <a:gd name="connsiteX6" fmla="*/ 525332 w 579692"/>
                <a:gd name="connsiteY6" fmla="*/ 533950 h 578710"/>
                <a:gd name="connsiteX7" fmla="*/ 516499 w 579692"/>
                <a:gd name="connsiteY7" fmla="*/ 524456 h 578710"/>
                <a:gd name="connsiteX8" fmla="*/ 498153 w 579692"/>
                <a:gd name="connsiteY8" fmla="*/ 506823 h 578710"/>
                <a:gd name="connsiteX9" fmla="*/ 290186 w 579692"/>
                <a:gd name="connsiteY9" fmla="*/ 506823 h 578710"/>
                <a:gd name="connsiteX10" fmla="*/ 271840 w 579692"/>
                <a:gd name="connsiteY10" fmla="*/ 524456 h 578710"/>
                <a:gd name="connsiteX11" fmla="*/ 263007 w 579692"/>
                <a:gd name="connsiteY11" fmla="*/ 533950 h 578710"/>
                <a:gd name="connsiteX12" fmla="*/ 244660 w 579692"/>
                <a:gd name="connsiteY12" fmla="*/ 551583 h 578710"/>
                <a:gd name="connsiteX13" fmla="*/ 344546 w 579692"/>
                <a:gd name="connsiteY13" fmla="*/ 551583 h 578710"/>
                <a:gd name="connsiteX14" fmla="*/ 326199 w 579692"/>
                <a:gd name="connsiteY14" fmla="*/ 533950 h 578710"/>
                <a:gd name="connsiteX15" fmla="*/ 317366 w 579692"/>
                <a:gd name="connsiteY15" fmla="*/ 533950 h 578710"/>
                <a:gd name="connsiteX16" fmla="*/ 307853 w 579692"/>
                <a:gd name="connsiteY16" fmla="*/ 524456 h 578710"/>
                <a:gd name="connsiteX17" fmla="*/ 290186 w 579692"/>
                <a:gd name="connsiteY17" fmla="*/ 506823 h 578710"/>
                <a:gd name="connsiteX18" fmla="*/ 81515 w 579692"/>
                <a:gd name="connsiteY18" fmla="*/ 506823 h 578710"/>
                <a:gd name="connsiteX19" fmla="*/ 63169 w 579692"/>
                <a:gd name="connsiteY19" fmla="*/ 524456 h 578710"/>
                <a:gd name="connsiteX20" fmla="*/ 54336 w 579692"/>
                <a:gd name="connsiteY20" fmla="*/ 533950 h 578710"/>
                <a:gd name="connsiteX21" fmla="*/ 35989 w 579692"/>
                <a:gd name="connsiteY21" fmla="*/ 551583 h 578710"/>
                <a:gd name="connsiteX22" fmla="*/ 135875 w 579692"/>
                <a:gd name="connsiteY22" fmla="*/ 551583 h 578710"/>
                <a:gd name="connsiteX23" fmla="*/ 117528 w 579692"/>
                <a:gd name="connsiteY23" fmla="*/ 533950 h 578710"/>
                <a:gd name="connsiteX24" fmla="*/ 108695 w 579692"/>
                <a:gd name="connsiteY24" fmla="*/ 533950 h 578710"/>
                <a:gd name="connsiteX25" fmla="*/ 99862 w 579692"/>
                <a:gd name="connsiteY25" fmla="*/ 524456 h 578710"/>
                <a:gd name="connsiteX26" fmla="*/ 81515 w 579692"/>
                <a:gd name="connsiteY26" fmla="*/ 506823 h 578710"/>
                <a:gd name="connsiteX27" fmla="*/ 562023 w 579692"/>
                <a:gd name="connsiteY27" fmla="*/ 488512 h 578710"/>
                <a:gd name="connsiteX28" fmla="*/ 579692 w 579692"/>
                <a:gd name="connsiteY28" fmla="*/ 488512 h 578710"/>
                <a:gd name="connsiteX29" fmla="*/ 579692 w 579692"/>
                <a:gd name="connsiteY29" fmla="*/ 506835 h 578710"/>
                <a:gd name="connsiteX30" fmla="*/ 562023 w 579692"/>
                <a:gd name="connsiteY30" fmla="*/ 506835 h 578710"/>
                <a:gd name="connsiteX31" fmla="*/ 498153 w 579692"/>
                <a:gd name="connsiteY31" fmla="*/ 488512 h 578710"/>
                <a:gd name="connsiteX32" fmla="*/ 533486 w 579692"/>
                <a:gd name="connsiteY32" fmla="*/ 515639 h 578710"/>
                <a:gd name="connsiteX33" fmla="*/ 534845 w 579692"/>
                <a:gd name="connsiteY33" fmla="*/ 515639 h 578710"/>
                <a:gd name="connsiteX34" fmla="*/ 570858 w 579692"/>
                <a:gd name="connsiteY34" fmla="*/ 551583 h 578710"/>
                <a:gd name="connsiteX35" fmla="*/ 570858 w 579692"/>
                <a:gd name="connsiteY35" fmla="*/ 561077 h 578710"/>
                <a:gd name="connsiteX36" fmla="*/ 562025 w 579692"/>
                <a:gd name="connsiteY36" fmla="*/ 569894 h 578710"/>
                <a:gd name="connsiteX37" fmla="*/ 552512 w 579692"/>
                <a:gd name="connsiteY37" fmla="*/ 569894 h 578710"/>
                <a:gd name="connsiteX38" fmla="*/ 552512 w 579692"/>
                <a:gd name="connsiteY38" fmla="*/ 578710 h 578710"/>
                <a:gd name="connsiteX39" fmla="*/ 534845 w 579692"/>
                <a:gd name="connsiteY39" fmla="*/ 578710 h 578710"/>
                <a:gd name="connsiteX40" fmla="*/ 534845 w 579692"/>
                <a:gd name="connsiteY40" fmla="*/ 569894 h 578710"/>
                <a:gd name="connsiteX41" fmla="*/ 470973 w 579692"/>
                <a:gd name="connsiteY41" fmla="*/ 569894 h 578710"/>
                <a:gd name="connsiteX42" fmla="*/ 470973 w 579692"/>
                <a:gd name="connsiteY42" fmla="*/ 578710 h 578710"/>
                <a:gd name="connsiteX43" fmla="*/ 453306 w 579692"/>
                <a:gd name="connsiteY43" fmla="*/ 578710 h 578710"/>
                <a:gd name="connsiteX44" fmla="*/ 453306 w 579692"/>
                <a:gd name="connsiteY44" fmla="*/ 569894 h 578710"/>
                <a:gd name="connsiteX45" fmla="*/ 443794 w 579692"/>
                <a:gd name="connsiteY45" fmla="*/ 569894 h 578710"/>
                <a:gd name="connsiteX46" fmla="*/ 434960 w 579692"/>
                <a:gd name="connsiteY46" fmla="*/ 561077 h 578710"/>
                <a:gd name="connsiteX47" fmla="*/ 434960 w 579692"/>
                <a:gd name="connsiteY47" fmla="*/ 551583 h 578710"/>
                <a:gd name="connsiteX48" fmla="*/ 462819 w 579692"/>
                <a:gd name="connsiteY48" fmla="*/ 516317 h 578710"/>
                <a:gd name="connsiteX49" fmla="*/ 498153 w 579692"/>
                <a:gd name="connsiteY49" fmla="*/ 488512 h 578710"/>
                <a:gd name="connsiteX50" fmla="*/ 362212 w 579692"/>
                <a:gd name="connsiteY50" fmla="*/ 488512 h 578710"/>
                <a:gd name="connsiteX51" fmla="*/ 434960 w 579692"/>
                <a:gd name="connsiteY51" fmla="*/ 488512 h 578710"/>
                <a:gd name="connsiteX52" fmla="*/ 434960 w 579692"/>
                <a:gd name="connsiteY52" fmla="*/ 506835 h 578710"/>
                <a:gd name="connsiteX53" fmla="*/ 362212 w 579692"/>
                <a:gd name="connsiteY53" fmla="*/ 506835 h 578710"/>
                <a:gd name="connsiteX54" fmla="*/ 290186 w 579692"/>
                <a:gd name="connsiteY54" fmla="*/ 488512 h 578710"/>
                <a:gd name="connsiteX55" fmla="*/ 324840 w 579692"/>
                <a:gd name="connsiteY55" fmla="*/ 515639 h 578710"/>
                <a:gd name="connsiteX56" fmla="*/ 326199 w 579692"/>
                <a:gd name="connsiteY56" fmla="*/ 515639 h 578710"/>
                <a:gd name="connsiteX57" fmla="*/ 362212 w 579692"/>
                <a:gd name="connsiteY57" fmla="*/ 551583 h 578710"/>
                <a:gd name="connsiteX58" fmla="*/ 362212 w 579692"/>
                <a:gd name="connsiteY58" fmla="*/ 561077 h 578710"/>
                <a:gd name="connsiteX59" fmla="*/ 353379 w 579692"/>
                <a:gd name="connsiteY59" fmla="*/ 569894 h 578710"/>
                <a:gd name="connsiteX60" fmla="*/ 344546 w 579692"/>
                <a:gd name="connsiteY60" fmla="*/ 569894 h 578710"/>
                <a:gd name="connsiteX61" fmla="*/ 344546 w 579692"/>
                <a:gd name="connsiteY61" fmla="*/ 578710 h 578710"/>
                <a:gd name="connsiteX62" fmla="*/ 326199 w 579692"/>
                <a:gd name="connsiteY62" fmla="*/ 578710 h 578710"/>
                <a:gd name="connsiteX63" fmla="*/ 326199 w 579692"/>
                <a:gd name="connsiteY63" fmla="*/ 569894 h 578710"/>
                <a:gd name="connsiteX64" fmla="*/ 263007 w 579692"/>
                <a:gd name="connsiteY64" fmla="*/ 569894 h 578710"/>
                <a:gd name="connsiteX65" fmla="*/ 263007 w 579692"/>
                <a:gd name="connsiteY65" fmla="*/ 578710 h 578710"/>
                <a:gd name="connsiteX66" fmla="*/ 244660 w 579692"/>
                <a:gd name="connsiteY66" fmla="*/ 578710 h 578710"/>
                <a:gd name="connsiteX67" fmla="*/ 244660 w 579692"/>
                <a:gd name="connsiteY67" fmla="*/ 569894 h 578710"/>
                <a:gd name="connsiteX68" fmla="*/ 235827 w 579692"/>
                <a:gd name="connsiteY68" fmla="*/ 569894 h 578710"/>
                <a:gd name="connsiteX69" fmla="*/ 226314 w 579692"/>
                <a:gd name="connsiteY69" fmla="*/ 561077 h 578710"/>
                <a:gd name="connsiteX70" fmla="*/ 226314 w 579692"/>
                <a:gd name="connsiteY70" fmla="*/ 551583 h 578710"/>
                <a:gd name="connsiteX71" fmla="*/ 254853 w 579692"/>
                <a:gd name="connsiteY71" fmla="*/ 516317 h 578710"/>
                <a:gd name="connsiteX72" fmla="*/ 290186 w 579692"/>
                <a:gd name="connsiteY72" fmla="*/ 488512 h 578710"/>
                <a:gd name="connsiteX73" fmla="*/ 154221 w 579692"/>
                <a:gd name="connsiteY73" fmla="*/ 488512 h 578710"/>
                <a:gd name="connsiteX74" fmla="*/ 226314 w 579692"/>
                <a:gd name="connsiteY74" fmla="*/ 488512 h 578710"/>
                <a:gd name="connsiteX75" fmla="*/ 226314 w 579692"/>
                <a:gd name="connsiteY75" fmla="*/ 506835 h 578710"/>
                <a:gd name="connsiteX76" fmla="*/ 154221 w 579692"/>
                <a:gd name="connsiteY76" fmla="*/ 506835 h 578710"/>
                <a:gd name="connsiteX77" fmla="*/ 81515 w 579692"/>
                <a:gd name="connsiteY77" fmla="*/ 488512 h 578710"/>
                <a:gd name="connsiteX78" fmla="*/ 116849 w 579692"/>
                <a:gd name="connsiteY78" fmla="*/ 515639 h 578710"/>
                <a:gd name="connsiteX79" fmla="*/ 117528 w 579692"/>
                <a:gd name="connsiteY79" fmla="*/ 515639 h 578710"/>
                <a:gd name="connsiteX80" fmla="*/ 154221 w 579692"/>
                <a:gd name="connsiteY80" fmla="*/ 551583 h 578710"/>
                <a:gd name="connsiteX81" fmla="*/ 154221 w 579692"/>
                <a:gd name="connsiteY81" fmla="*/ 561077 h 578710"/>
                <a:gd name="connsiteX82" fmla="*/ 144708 w 579692"/>
                <a:gd name="connsiteY82" fmla="*/ 569894 h 578710"/>
                <a:gd name="connsiteX83" fmla="*/ 135875 w 579692"/>
                <a:gd name="connsiteY83" fmla="*/ 569894 h 578710"/>
                <a:gd name="connsiteX84" fmla="*/ 135875 w 579692"/>
                <a:gd name="connsiteY84" fmla="*/ 578710 h 578710"/>
                <a:gd name="connsiteX85" fmla="*/ 117528 w 579692"/>
                <a:gd name="connsiteY85" fmla="*/ 578710 h 578710"/>
                <a:gd name="connsiteX86" fmla="*/ 117528 w 579692"/>
                <a:gd name="connsiteY86" fmla="*/ 569894 h 578710"/>
                <a:gd name="connsiteX87" fmla="*/ 54336 w 579692"/>
                <a:gd name="connsiteY87" fmla="*/ 569894 h 578710"/>
                <a:gd name="connsiteX88" fmla="*/ 54336 w 579692"/>
                <a:gd name="connsiteY88" fmla="*/ 578710 h 578710"/>
                <a:gd name="connsiteX89" fmla="*/ 35989 w 579692"/>
                <a:gd name="connsiteY89" fmla="*/ 578710 h 578710"/>
                <a:gd name="connsiteX90" fmla="*/ 35989 w 579692"/>
                <a:gd name="connsiteY90" fmla="*/ 569894 h 578710"/>
                <a:gd name="connsiteX91" fmla="*/ 27156 w 579692"/>
                <a:gd name="connsiteY91" fmla="*/ 569894 h 578710"/>
                <a:gd name="connsiteX92" fmla="*/ 18323 w 579692"/>
                <a:gd name="connsiteY92" fmla="*/ 561077 h 578710"/>
                <a:gd name="connsiteX93" fmla="*/ 18323 w 579692"/>
                <a:gd name="connsiteY93" fmla="*/ 551583 h 578710"/>
                <a:gd name="connsiteX94" fmla="*/ 46182 w 579692"/>
                <a:gd name="connsiteY94" fmla="*/ 516317 h 578710"/>
                <a:gd name="connsiteX95" fmla="*/ 81515 w 579692"/>
                <a:gd name="connsiteY95" fmla="*/ 488512 h 578710"/>
                <a:gd name="connsiteX96" fmla="*/ 0 w 579692"/>
                <a:gd name="connsiteY96" fmla="*/ 488512 h 578710"/>
                <a:gd name="connsiteX97" fmla="*/ 18323 w 579692"/>
                <a:gd name="connsiteY97" fmla="*/ 488512 h 578710"/>
                <a:gd name="connsiteX98" fmla="*/ 18323 w 579692"/>
                <a:gd name="connsiteY98" fmla="*/ 506835 h 578710"/>
                <a:gd name="connsiteX99" fmla="*/ 0 w 579692"/>
                <a:gd name="connsiteY99" fmla="*/ 506835 h 578710"/>
                <a:gd name="connsiteX100" fmla="*/ 27158 w 579692"/>
                <a:gd name="connsiteY100" fmla="*/ 415873 h 578710"/>
                <a:gd name="connsiteX101" fmla="*/ 45481 w 579692"/>
                <a:gd name="connsiteY101" fmla="*/ 415873 h 578710"/>
                <a:gd name="connsiteX102" fmla="*/ 45481 w 579692"/>
                <a:gd name="connsiteY102" fmla="*/ 434196 h 578710"/>
                <a:gd name="connsiteX103" fmla="*/ 27158 w 579692"/>
                <a:gd name="connsiteY103" fmla="*/ 434196 h 578710"/>
                <a:gd name="connsiteX104" fmla="*/ 525267 w 579692"/>
                <a:gd name="connsiteY104" fmla="*/ 407038 h 578710"/>
                <a:gd name="connsiteX105" fmla="*/ 543590 w 579692"/>
                <a:gd name="connsiteY105" fmla="*/ 407038 h 578710"/>
                <a:gd name="connsiteX106" fmla="*/ 543590 w 579692"/>
                <a:gd name="connsiteY106" fmla="*/ 425361 h 578710"/>
                <a:gd name="connsiteX107" fmla="*/ 525267 w 579692"/>
                <a:gd name="connsiteY107" fmla="*/ 425361 h 578710"/>
                <a:gd name="connsiteX108" fmla="*/ 380535 w 579692"/>
                <a:gd name="connsiteY108" fmla="*/ 407038 h 578710"/>
                <a:gd name="connsiteX109" fmla="*/ 398858 w 579692"/>
                <a:gd name="connsiteY109" fmla="*/ 407038 h 578710"/>
                <a:gd name="connsiteX110" fmla="*/ 398858 w 579692"/>
                <a:gd name="connsiteY110" fmla="*/ 425361 h 578710"/>
                <a:gd name="connsiteX111" fmla="*/ 380535 w 579692"/>
                <a:gd name="connsiteY111" fmla="*/ 425361 h 578710"/>
                <a:gd name="connsiteX112" fmla="*/ 344543 w 579692"/>
                <a:gd name="connsiteY112" fmla="*/ 407038 h 578710"/>
                <a:gd name="connsiteX113" fmla="*/ 362212 w 579692"/>
                <a:gd name="connsiteY113" fmla="*/ 407038 h 578710"/>
                <a:gd name="connsiteX114" fmla="*/ 362212 w 579692"/>
                <a:gd name="connsiteY114" fmla="*/ 425361 h 578710"/>
                <a:gd name="connsiteX115" fmla="*/ 344543 w 579692"/>
                <a:gd name="connsiteY115" fmla="*/ 425361 h 578710"/>
                <a:gd name="connsiteX116" fmla="*/ 271795 w 579692"/>
                <a:gd name="connsiteY116" fmla="*/ 398313 h 578710"/>
                <a:gd name="connsiteX117" fmla="*/ 290118 w 579692"/>
                <a:gd name="connsiteY117" fmla="*/ 398313 h 578710"/>
                <a:gd name="connsiteX118" fmla="*/ 290118 w 579692"/>
                <a:gd name="connsiteY118" fmla="*/ 415873 h 578710"/>
                <a:gd name="connsiteX119" fmla="*/ 271795 w 579692"/>
                <a:gd name="connsiteY119" fmla="*/ 415873 h 578710"/>
                <a:gd name="connsiteX120" fmla="*/ 235803 w 579692"/>
                <a:gd name="connsiteY120" fmla="*/ 398313 h 578710"/>
                <a:gd name="connsiteX121" fmla="*/ 253472 w 579692"/>
                <a:gd name="connsiteY121" fmla="*/ 398313 h 578710"/>
                <a:gd name="connsiteX122" fmla="*/ 253472 w 579692"/>
                <a:gd name="connsiteY122" fmla="*/ 415873 h 578710"/>
                <a:gd name="connsiteX123" fmla="*/ 235803 w 579692"/>
                <a:gd name="connsiteY123" fmla="*/ 415873 h 578710"/>
                <a:gd name="connsiteX124" fmla="*/ 163055 w 579692"/>
                <a:gd name="connsiteY124" fmla="*/ 398313 h 578710"/>
                <a:gd name="connsiteX125" fmla="*/ 181487 w 579692"/>
                <a:gd name="connsiteY125" fmla="*/ 398313 h 578710"/>
                <a:gd name="connsiteX126" fmla="*/ 181487 w 579692"/>
                <a:gd name="connsiteY126" fmla="*/ 415873 h 578710"/>
                <a:gd name="connsiteX127" fmla="*/ 163055 w 579692"/>
                <a:gd name="connsiteY127" fmla="*/ 415873 h 578710"/>
                <a:gd name="connsiteX128" fmla="*/ 127063 w 579692"/>
                <a:gd name="connsiteY128" fmla="*/ 398313 h 578710"/>
                <a:gd name="connsiteX129" fmla="*/ 144732 w 579692"/>
                <a:gd name="connsiteY129" fmla="*/ 398313 h 578710"/>
                <a:gd name="connsiteX130" fmla="*/ 144732 w 579692"/>
                <a:gd name="connsiteY130" fmla="*/ 415873 h 578710"/>
                <a:gd name="connsiteX131" fmla="*/ 127063 w 579692"/>
                <a:gd name="connsiteY131" fmla="*/ 415873 h 578710"/>
                <a:gd name="connsiteX132" fmla="*/ 90417 w 579692"/>
                <a:gd name="connsiteY132" fmla="*/ 398313 h 578710"/>
                <a:gd name="connsiteX133" fmla="*/ 108740 w 579692"/>
                <a:gd name="connsiteY133" fmla="*/ 398313 h 578710"/>
                <a:gd name="connsiteX134" fmla="*/ 108740 w 579692"/>
                <a:gd name="connsiteY134" fmla="*/ 415873 h 578710"/>
                <a:gd name="connsiteX135" fmla="*/ 90417 w 579692"/>
                <a:gd name="connsiteY135" fmla="*/ 415873 h 578710"/>
                <a:gd name="connsiteX136" fmla="*/ 453283 w 579692"/>
                <a:gd name="connsiteY136" fmla="*/ 388715 h 578710"/>
                <a:gd name="connsiteX137" fmla="*/ 470952 w 579692"/>
                <a:gd name="connsiteY137" fmla="*/ 388715 h 578710"/>
                <a:gd name="connsiteX138" fmla="*/ 470952 w 579692"/>
                <a:gd name="connsiteY138" fmla="*/ 407038 h 578710"/>
                <a:gd name="connsiteX139" fmla="*/ 453283 w 579692"/>
                <a:gd name="connsiteY139" fmla="*/ 407038 h 578710"/>
                <a:gd name="connsiteX140" fmla="*/ 27158 w 579692"/>
                <a:gd name="connsiteY140" fmla="*/ 379990 h 578710"/>
                <a:gd name="connsiteX141" fmla="*/ 45481 w 579692"/>
                <a:gd name="connsiteY141" fmla="*/ 379990 h 578710"/>
                <a:gd name="connsiteX142" fmla="*/ 45481 w 579692"/>
                <a:gd name="connsiteY142" fmla="*/ 398313 h 578710"/>
                <a:gd name="connsiteX143" fmla="*/ 27158 w 579692"/>
                <a:gd name="connsiteY143" fmla="*/ 398313 h 578710"/>
                <a:gd name="connsiteX144" fmla="*/ 525267 w 579692"/>
                <a:gd name="connsiteY144" fmla="*/ 371155 h 578710"/>
                <a:gd name="connsiteX145" fmla="*/ 543590 w 579692"/>
                <a:gd name="connsiteY145" fmla="*/ 371155 h 578710"/>
                <a:gd name="connsiteX146" fmla="*/ 543590 w 579692"/>
                <a:gd name="connsiteY146" fmla="*/ 388715 h 578710"/>
                <a:gd name="connsiteX147" fmla="*/ 525267 w 579692"/>
                <a:gd name="connsiteY147" fmla="*/ 388715 h 578710"/>
                <a:gd name="connsiteX148" fmla="*/ 380535 w 579692"/>
                <a:gd name="connsiteY148" fmla="*/ 371155 h 578710"/>
                <a:gd name="connsiteX149" fmla="*/ 398858 w 579692"/>
                <a:gd name="connsiteY149" fmla="*/ 371155 h 578710"/>
                <a:gd name="connsiteX150" fmla="*/ 398858 w 579692"/>
                <a:gd name="connsiteY150" fmla="*/ 388715 h 578710"/>
                <a:gd name="connsiteX151" fmla="*/ 380535 w 579692"/>
                <a:gd name="connsiteY151" fmla="*/ 388715 h 578710"/>
                <a:gd name="connsiteX152" fmla="*/ 344543 w 579692"/>
                <a:gd name="connsiteY152" fmla="*/ 371155 h 578710"/>
                <a:gd name="connsiteX153" fmla="*/ 362212 w 579692"/>
                <a:gd name="connsiteY153" fmla="*/ 371155 h 578710"/>
                <a:gd name="connsiteX154" fmla="*/ 362212 w 579692"/>
                <a:gd name="connsiteY154" fmla="*/ 388715 h 578710"/>
                <a:gd name="connsiteX155" fmla="*/ 344543 w 579692"/>
                <a:gd name="connsiteY155" fmla="*/ 388715 h 578710"/>
                <a:gd name="connsiteX156" fmla="*/ 271795 w 579692"/>
                <a:gd name="connsiteY156" fmla="*/ 361666 h 578710"/>
                <a:gd name="connsiteX157" fmla="*/ 290118 w 579692"/>
                <a:gd name="connsiteY157" fmla="*/ 361666 h 578710"/>
                <a:gd name="connsiteX158" fmla="*/ 290118 w 579692"/>
                <a:gd name="connsiteY158" fmla="*/ 379989 h 578710"/>
                <a:gd name="connsiteX159" fmla="*/ 271795 w 579692"/>
                <a:gd name="connsiteY159" fmla="*/ 379989 h 578710"/>
                <a:gd name="connsiteX160" fmla="*/ 235803 w 579692"/>
                <a:gd name="connsiteY160" fmla="*/ 361666 h 578710"/>
                <a:gd name="connsiteX161" fmla="*/ 253472 w 579692"/>
                <a:gd name="connsiteY161" fmla="*/ 361666 h 578710"/>
                <a:gd name="connsiteX162" fmla="*/ 253472 w 579692"/>
                <a:gd name="connsiteY162" fmla="*/ 379989 h 578710"/>
                <a:gd name="connsiteX163" fmla="*/ 235803 w 579692"/>
                <a:gd name="connsiteY163" fmla="*/ 379989 h 578710"/>
                <a:gd name="connsiteX164" fmla="*/ 163055 w 579692"/>
                <a:gd name="connsiteY164" fmla="*/ 361666 h 578710"/>
                <a:gd name="connsiteX165" fmla="*/ 181487 w 579692"/>
                <a:gd name="connsiteY165" fmla="*/ 361666 h 578710"/>
                <a:gd name="connsiteX166" fmla="*/ 181487 w 579692"/>
                <a:gd name="connsiteY166" fmla="*/ 379989 h 578710"/>
                <a:gd name="connsiteX167" fmla="*/ 163055 w 579692"/>
                <a:gd name="connsiteY167" fmla="*/ 379989 h 578710"/>
                <a:gd name="connsiteX168" fmla="*/ 127063 w 579692"/>
                <a:gd name="connsiteY168" fmla="*/ 361666 h 578710"/>
                <a:gd name="connsiteX169" fmla="*/ 144732 w 579692"/>
                <a:gd name="connsiteY169" fmla="*/ 361666 h 578710"/>
                <a:gd name="connsiteX170" fmla="*/ 144732 w 579692"/>
                <a:gd name="connsiteY170" fmla="*/ 379989 h 578710"/>
                <a:gd name="connsiteX171" fmla="*/ 127063 w 579692"/>
                <a:gd name="connsiteY171" fmla="*/ 379989 h 578710"/>
                <a:gd name="connsiteX172" fmla="*/ 90417 w 579692"/>
                <a:gd name="connsiteY172" fmla="*/ 361666 h 578710"/>
                <a:gd name="connsiteX173" fmla="*/ 108740 w 579692"/>
                <a:gd name="connsiteY173" fmla="*/ 361666 h 578710"/>
                <a:gd name="connsiteX174" fmla="*/ 108740 w 579692"/>
                <a:gd name="connsiteY174" fmla="*/ 379989 h 578710"/>
                <a:gd name="connsiteX175" fmla="*/ 90417 w 579692"/>
                <a:gd name="connsiteY175" fmla="*/ 379989 h 578710"/>
                <a:gd name="connsiteX176" fmla="*/ 453283 w 579692"/>
                <a:gd name="connsiteY176" fmla="*/ 352832 h 578710"/>
                <a:gd name="connsiteX177" fmla="*/ 470952 w 579692"/>
                <a:gd name="connsiteY177" fmla="*/ 352832 h 578710"/>
                <a:gd name="connsiteX178" fmla="*/ 470952 w 579692"/>
                <a:gd name="connsiteY178" fmla="*/ 371155 h 578710"/>
                <a:gd name="connsiteX179" fmla="*/ 453283 w 579692"/>
                <a:gd name="connsiteY179" fmla="*/ 371155 h 578710"/>
                <a:gd name="connsiteX180" fmla="*/ 27158 w 579692"/>
                <a:gd name="connsiteY180" fmla="*/ 343998 h 578710"/>
                <a:gd name="connsiteX181" fmla="*/ 45481 w 579692"/>
                <a:gd name="connsiteY181" fmla="*/ 343998 h 578710"/>
                <a:gd name="connsiteX182" fmla="*/ 45481 w 579692"/>
                <a:gd name="connsiteY182" fmla="*/ 361667 h 578710"/>
                <a:gd name="connsiteX183" fmla="*/ 27158 w 579692"/>
                <a:gd name="connsiteY183" fmla="*/ 361667 h 578710"/>
                <a:gd name="connsiteX184" fmla="*/ 525267 w 579692"/>
                <a:gd name="connsiteY184" fmla="*/ 334509 h 578710"/>
                <a:gd name="connsiteX185" fmla="*/ 543590 w 579692"/>
                <a:gd name="connsiteY185" fmla="*/ 334509 h 578710"/>
                <a:gd name="connsiteX186" fmla="*/ 543590 w 579692"/>
                <a:gd name="connsiteY186" fmla="*/ 352832 h 578710"/>
                <a:gd name="connsiteX187" fmla="*/ 525267 w 579692"/>
                <a:gd name="connsiteY187" fmla="*/ 352832 h 578710"/>
                <a:gd name="connsiteX188" fmla="*/ 380535 w 579692"/>
                <a:gd name="connsiteY188" fmla="*/ 334509 h 578710"/>
                <a:gd name="connsiteX189" fmla="*/ 398858 w 579692"/>
                <a:gd name="connsiteY189" fmla="*/ 334509 h 578710"/>
                <a:gd name="connsiteX190" fmla="*/ 398858 w 579692"/>
                <a:gd name="connsiteY190" fmla="*/ 352832 h 578710"/>
                <a:gd name="connsiteX191" fmla="*/ 380535 w 579692"/>
                <a:gd name="connsiteY191" fmla="*/ 352832 h 578710"/>
                <a:gd name="connsiteX192" fmla="*/ 344543 w 579692"/>
                <a:gd name="connsiteY192" fmla="*/ 334509 h 578710"/>
                <a:gd name="connsiteX193" fmla="*/ 362212 w 579692"/>
                <a:gd name="connsiteY193" fmla="*/ 334509 h 578710"/>
                <a:gd name="connsiteX194" fmla="*/ 362212 w 579692"/>
                <a:gd name="connsiteY194" fmla="*/ 352832 h 578710"/>
                <a:gd name="connsiteX195" fmla="*/ 344543 w 579692"/>
                <a:gd name="connsiteY195" fmla="*/ 352832 h 578710"/>
                <a:gd name="connsiteX196" fmla="*/ 271795 w 579692"/>
                <a:gd name="connsiteY196" fmla="*/ 325674 h 578710"/>
                <a:gd name="connsiteX197" fmla="*/ 290118 w 579692"/>
                <a:gd name="connsiteY197" fmla="*/ 325674 h 578710"/>
                <a:gd name="connsiteX198" fmla="*/ 290118 w 579692"/>
                <a:gd name="connsiteY198" fmla="*/ 343997 h 578710"/>
                <a:gd name="connsiteX199" fmla="*/ 271795 w 579692"/>
                <a:gd name="connsiteY199" fmla="*/ 343997 h 578710"/>
                <a:gd name="connsiteX200" fmla="*/ 235803 w 579692"/>
                <a:gd name="connsiteY200" fmla="*/ 325674 h 578710"/>
                <a:gd name="connsiteX201" fmla="*/ 253472 w 579692"/>
                <a:gd name="connsiteY201" fmla="*/ 325674 h 578710"/>
                <a:gd name="connsiteX202" fmla="*/ 253472 w 579692"/>
                <a:gd name="connsiteY202" fmla="*/ 343997 h 578710"/>
                <a:gd name="connsiteX203" fmla="*/ 235803 w 579692"/>
                <a:gd name="connsiteY203" fmla="*/ 343997 h 578710"/>
                <a:gd name="connsiteX204" fmla="*/ 163055 w 579692"/>
                <a:gd name="connsiteY204" fmla="*/ 325674 h 578710"/>
                <a:gd name="connsiteX205" fmla="*/ 181487 w 579692"/>
                <a:gd name="connsiteY205" fmla="*/ 325674 h 578710"/>
                <a:gd name="connsiteX206" fmla="*/ 181487 w 579692"/>
                <a:gd name="connsiteY206" fmla="*/ 343997 h 578710"/>
                <a:gd name="connsiteX207" fmla="*/ 163055 w 579692"/>
                <a:gd name="connsiteY207" fmla="*/ 343997 h 578710"/>
                <a:gd name="connsiteX208" fmla="*/ 127063 w 579692"/>
                <a:gd name="connsiteY208" fmla="*/ 325674 h 578710"/>
                <a:gd name="connsiteX209" fmla="*/ 144732 w 579692"/>
                <a:gd name="connsiteY209" fmla="*/ 325674 h 578710"/>
                <a:gd name="connsiteX210" fmla="*/ 144732 w 579692"/>
                <a:gd name="connsiteY210" fmla="*/ 343997 h 578710"/>
                <a:gd name="connsiteX211" fmla="*/ 127063 w 579692"/>
                <a:gd name="connsiteY211" fmla="*/ 343997 h 578710"/>
                <a:gd name="connsiteX212" fmla="*/ 90417 w 579692"/>
                <a:gd name="connsiteY212" fmla="*/ 325674 h 578710"/>
                <a:gd name="connsiteX213" fmla="*/ 108740 w 579692"/>
                <a:gd name="connsiteY213" fmla="*/ 325674 h 578710"/>
                <a:gd name="connsiteX214" fmla="*/ 108740 w 579692"/>
                <a:gd name="connsiteY214" fmla="*/ 343997 h 578710"/>
                <a:gd name="connsiteX215" fmla="*/ 90417 w 579692"/>
                <a:gd name="connsiteY215" fmla="*/ 343997 h 578710"/>
                <a:gd name="connsiteX216" fmla="*/ 453283 w 579692"/>
                <a:gd name="connsiteY216" fmla="*/ 316840 h 578710"/>
                <a:gd name="connsiteX217" fmla="*/ 470952 w 579692"/>
                <a:gd name="connsiteY217" fmla="*/ 316840 h 578710"/>
                <a:gd name="connsiteX218" fmla="*/ 470952 w 579692"/>
                <a:gd name="connsiteY218" fmla="*/ 334509 h 578710"/>
                <a:gd name="connsiteX219" fmla="*/ 453283 w 579692"/>
                <a:gd name="connsiteY219" fmla="*/ 334509 h 578710"/>
                <a:gd name="connsiteX220" fmla="*/ 27158 w 579692"/>
                <a:gd name="connsiteY220" fmla="*/ 307351 h 578710"/>
                <a:gd name="connsiteX221" fmla="*/ 45481 w 579692"/>
                <a:gd name="connsiteY221" fmla="*/ 307351 h 578710"/>
                <a:gd name="connsiteX222" fmla="*/ 45481 w 579692"/>
                <a:gd name="connsiteY222" fmla="*/ 325674 h 578710"/>
                <a:gd name="connsiteX223" fmla="*/ 27158 w 579692"/>
                <a:gd name="connsiteY223" fmla="*/ 325674 h 578710"/>
                <a:gd name="connsiteX224" fmla="*/ 434939 w 579692"/>
                <a:gd name="connsiteY224" fmla="*/ 298532 h 578710"/>
                <a:gd name="connsiteX225" fmla="*/ 434939 w 579692"/>
                <a:gd name="connsiteY225" fmla="*/ 452547 h 578710"/>
                <a:gd name="connsiteX226" fmla="*/ 489306 w 579692"/>
                <a:gd name="connsiteY226" fmla="*/ 452547 h 578710"/>
                <a:gd name="connsiteX227" fmla="*/ 489306 w 579692"/>
                <a:gd name="connsiteY227" fmla="*/ 298532 h 578710"/>
                <a:gd name="connsiteX228" fmla="*/ 525267 w 579692"/>
                <a:gd name="connsiteY228" fmla="*/ 298517 h 578710"/>
                <a:gd name="connsiteX229" fmla="*/ 543590 w 579692"/>
                <a:gd name="connsiteY229" fmla="*/ 298517 h 578710"/>
                <a:gd name="connsiteX230" fmla="*/ 543590 w 579692"/>
                <a:gd name="connsiteY230" fmla="*/ 316840 h 578710"/>
                <a:gd name="connsiteX231" fmla="*/ 525267 w 579692"/>
                <a:gd name="connsiteY231" fmla="*/ 316840 h 578710"/>
                <a:gd name="connsiteX232" fmla="*/ 380535 w 579692"/>
                <a:gd name="connsiteY232" fmla="*/ 298517 h 578710"/>
                <a:gd name="connsiteX233" fmla="*/ 398858 w 579692"/>
                <a:gd name="connsiteY233" fmla="*/ 298517 h 578710"/>
                <a:gd name="connsiteX234" fmla="*/ 398858 w 579692"/>
                <a:gd name="connsiteY234" fmla="*/ 316840 h 578710"/>
                <a:gd name="connsiteX235" fmla="*/ 380535 w 579692"/>
                <a:gd name="connsiteY235" fmla="*/ 316840 h 578710"/>
                <a:gd name="connsiteX236" fmla="*/ 344543 w 579692"/>
                <a:gd name="connsiteY236" fmla="*/ 298517 h 578710"/>
                <a:gd name="connsiteX237" fmla="*/ 362212 w 579692"/>
                <a:gd name="connsiteY237" fmla="*/ 298517 h 578710"/>
                <a:gd name="connsiteX238" fmla="*/ 362212 w 579692"/>
                <a:gd name="connsiteY238" fmla="*/ 316840 h 578710"/>
                <a:gd name="connsiteX239" fmla="*/ 344543 w 579692"/>
                <a:gd name="connsiteY239" fmla="*/ 316840 h 578710"/>
                <a:gd name="connsiteX240" fmla="*/ 271795 w 579692"/>
                <a:gd name="connsiteY240" fmla="*/ 289682 h 578710"/>
                <a:gd name="connsiteX241" fmla="*/ 290118 w 579692"/>
                <a:gd name="connsiteY241" fmla="*/ 289682 h 578710"/>
                <a:gd name="connsiteX242" fmla="*/ 290118 w 579692"/>
                <a:gd name="connsiteY242" fmla="*/ 307351 h 578710"/>
                <a:gd name="connsiteX243" fmla="*/ 271795 w 579692"/>
                <a:gd name="connsiteY243" fmla="*/ 307351 h 578710"/>
                <a:gd name="connsiteX244" fmla="*/ 235803 w 579692"/>
                <a:gd name="connsiteY244" fmla="*/ 289682 h 578710"/>
                <a:gd name="connsiteX245" fmla="*/ 253472 w 579692"/>
                <a:gd name="connsiteY245" fmla="*/ 289682 h 578710"/>
                <a:gd name="connsiteX246" fmla="*/ 253472 w 579692"/>
                <a:gd name="connsiteY246" fmla="*/ 307351 h 578710"/>
                <a:gd name="connsiteX247" fmla="*/ 235803 w 579692"/>
                <a:gd name="connsiteY247" fmla="*/ 307351 h 578710"/>
                <a:gd name="connsiteX248" fmla="*/ 163055 w 579692"/>
                <a:gd name="connsiteY248" fmla="*/ 289682 h 578710"/>
                <a:gd name="connsiteX249" fmla="*/ 181487 w 579692"/>
                <a:gd name="connsiteY249" fmla="*/ 289682 h 578710"/>
                <a:gd name="connsiteX250" fmla="*/ 181487 w 579692"/>
                <a:gd name="connsiteY250" fmla="*/ 307351 h 578710"/>
                <a:gd name="connsiteX251" fmla="*/ 163055 w 579692"/>
                <a:gd name="connsiteY251" fmla="*/ 307351 h 578710"/>
                <a:gd name="connsiteX252" fmla="*/ 127063 w 579692"/>
                <a:gd name="connsiteY252" fmla="*/ 289682 h 578710"/>
                <a:gd name="connsiteX253" fmla="*/ 144732 w 579692"/>
                <a:gd name="connsiteY253" fmla="*/ 289682 h 578710"/>
                <a:gd name="connsiteX254" fmla="*/ 144732 w 579692"/>
                <a:gd name="connsiteY254" fmla="*/ 307351 h 578710"/>
                <a:gd name="connsiteX255" fmla="*/ 127063 w 579692"/>
                <a:gd name="connsiteY255" fmla="*/ 307351 h 578710"/>
                <a:gd name="connsiteX256" fmla="*/ 90417 w 579692"/>
                <a:gd name="connsiteY256" fmla="*/ 289682 h 578710"/>
                <a:gd name="connsiteX257" fmla="*/ 108740 w 579692"/>
                <a:gd name="connsiteY257" fmla="*/ 289682 h 578710"/>
                <a:gd name="connsiteX258" fmla="*/ 108740 w 579692"/>
                <a:gd name="connsiteY258" fmla="*/ 307351 h 578710"/>
                <a:gd name="connsiteX259" fmla="*/ 90417 w 579692"/>
                <a:gd name="connsiteY259" fmla="*/ 307351 h 578710"/>
                <a:gd name="connsiteX260" fmla="*/ 27158 w 579692"/>
                <a:gd name="connsiteY260" fmla="*/ 271359 h 578710"/>
                <a:gd name="connsiteX261" fmla="*/ 45481 w 579692"/>
                <a:gd name="connsiteY261" fmla="*/ 271359 h 578710"/>
                <a:gd name="connsiteX262" fmla="*/ 45481 w 579692"/>
                <a:gd name="connsiteY262" fmla="*/ 289682 h 578710"/>
                <a:gd name="connsiteX263" fmla="*/ 27158 w 579692"/>
                <a:gd name="connsiteY263" fmla="*/ 289682 h 578710"/>
                <a:gd name="connsiteX264" fmla="*/ 525267 w 579692"/>
                <a:gd name="connsiteY264" fmla="*/ 262524 h 578710"/>
                <a:gd name="connsiteX265" fmla="*/ 543590 w 579692"/>
                <a:gd name="connsiteY265" fmla="*/ 262524 h 578710"/>
                <a:gd name="connsiteX266" fmla="*/ 543590 w 579692"/>
                <a:gd name="connsiteY266" fmla="*/ 280193 h 578710"/>
                <a:gd name="connsiteX267" fmla="*/ 525267 w 579692"/>
                <a:gd name="connsiteY267" fmla="*/ 280193 h 578710"/>
                <a:gd name="connsiteX268" fmla="*/ 380535 w 579692"/>
                <a:gd name="connsiteY268" fmla="*/ 262524 h 578710"/>
                <a:gd name="connsiteX269" fmla="*/ 398858 w 579692"/>
                <a:gd name="connsiteY269" fmla="*/ 262524 h 578710"/>
                <a:gd name="connsiteX270" fmla="*/ 398858 w 579692"/>
                <a:gd name="connsiteY270" fmla="*/ 280193 h 578710"/>
                <a:gd name="connsiteX271" fmla="*/ 380535 w 579692"/>
                <a:gd name="connsiteY271" fmla="*/ 280193 h 578710"/>
                <a:gd name="connsiteX272" fmla="*/ 344543 w 579692"/>
                <a:gd name="connsiteY272" fmla="*/ 262524 h 578710"/>
                <a:gd name="connsiteX273" fmla="*/ 362212 w 579692"/>
                <a:gd name="connsiteY273" fmla="*/ 262524 h 578710"/>
                <a:gd name="connsiteX274" fmla="*/ 362212 w 579692"/>
                <a:gd name="connsiteY274" fmla="*/ 280193 h 578710"/>
                <a:gd name="connsiteX275" fmla="*/ 344543 w 579692"/>
                <a:gd name="connsiteY275" fmla="*/ 280193 h 578710"/>
                <a:gd name="connsiteX276" fmla="*/ 271795 w 579692"/>
                <a:gd name="connsiteY276" fmla="*/ 253036 h 578710"/>
                <a:gd name="connsiteX277" fmla="*/ 290118 w 579692"/>
                <a:gd name="connsiteY277" fmla="*/ 253036 h 578710"/>
                <a:gd name="connsiteX278" fmla="*/ 290118 w 579692"/>
                <a:gd name="connsiteY278" fmla="*/ 271359 h 578710"/>
                <a:gd name="connsiteX279" fmla="*/ 271795 w 579692"/>
                <a:gd name="connsiteY279" fmla="*/ 271359 h 578710"/>
                <a:gd name="connsiteX280" fmla="*/ 235803 w 579692"/>
                <a:gd name="connsiteY280" fmla="*/ 253036 h 578710"/>
                <a:gd name="connsiteX281" fmla="*/ 253472 w 579692"/>
                <a:gd name="connsiteY281" fmla="*/ 253036 h 578710"/>
                <a:gd name="connsiteX282" fmla="*/ 253472 w 579692"/>
                <a:gd name="connsiteY282" fmla="*/ 271359 h 578710"/>
                <a:gd name="connsiteX283" fmla="*/ 235803 w 579692"/>
                <a:gd name="connsiteY283" fmla="*/ 271359 h 578710"/>
                <a:gd name="connsiteX284" fmla="*/ 163055 w 579692"/>
                <a:gd name="connsiteY284" fmla="*/ 253036 h 578710"/>
                <a:gd name="connsiteX285" fmla="*/ 181487 w 579692"/>
                <a:gd name="connsiteY285" fmla="*/ 253036 h 578710"/>
                <a:gd name="connsiteX286" fmla="*/ 181487 w 579692"/>
                <a:gd name="connsiteY286" fmla="*/ 271359 h 578710"/>
                <a:gd name="connsiteX287" fmla="*/ 163055 w 579692"/>
                <a:gd name="connsiteY287" fmla="*/ 271359 h 578710"/>
                <a:gd name="connsiteX288" fmla="*/ 127063 w 579692"/>
                <a:gd name="connsiteY288" fmla="*/ 253036 h 578710"/>
                <a:gd name="connsiteX289" fmla="*/ 144732 w 579692"/>
                <a:gd name="connsiteY289" fmla="*/ 253036 h 578710"/>
                <a:gd name="connsiteX290" fmla="*/ 144732 w 579692"/>
                <a:gd name="connsiteY290" fmla="*/ 271359 h 578710"/>
                <a:gd name="connsiteX291" fmla="*/ 127063 w 579692"/>
                <a:gd name="connsiteY291" fmla="*/ 271359 h 578710"/>
                <a:gd name="connsiteX292" fmla="*/ 90417 w 579692"/>
                <a:gd name="connsiteY292" fmla="*/ 253036 h 578710"/>
                <a:gd name="connsiteX293" fmla="*/ 108740 w 579692"/>
                <a:gd name="connsiteY293" fmla="*/ 253036 h 578710"/>
                <a:gd name="connsiteX294" fmla="*/ 108740 w 579692"/>
                <a:gd name="connsiteY294" fmla="*/ 271359 h 578710"/>
                <a:gd name="connsiteX295" fmla="*/ 90417 w 579692"/>
                <a:gd name="connsiteY295" fmla="*/ 271359 h 578710"/>
                <a:gd name="connsiteX296" fmla="*/ 507655 w 579692"/>
                <a:gd name="connsiteY296" fmla="*/ 244254 h 578710"/>
                <a:gd name="connsiteX297" fmla="*/ 507655 w 579692"/>
                <a:gd name="connsiteY297" fmla="*/ 289712 h 578710"/>
                <a:gd name="connsiteX298" fmla="*/ 507655 w 579692"/>
                <a:gd name="connsiteY298" fmla="*/ 452547 h 578710"/>
                <a:gd name="connsiteX299" fmla="*/ 562023 w 579692"/>
                <a:gd name="connsiteY299" fmla="*/ 452547 h 578710"/>
                <a:gd name="connsiteX300" fmla="*/ 562023 w 579692"/>
                <a:gd name="connsiteY300" fmla="*/ 244254 h 578710"/>
                <a:gd name="connsiteX301" fmla="*/ 326204 w 579692"/>
                <a:gd name="connsiteY301" fmla="*/ 244254 h 578710"/>
                <a:gd name="connsiteX302" fmla="*/ 326204 w 579692"/>
                <a:gd name="connsiteY302" fmla="*/ 452547 h 578710"/>
                <a:gd name="connsiteX303" fmla="*/ 416590 w 579692"/>
                <a:gd name="connsiteY303" fmla="*/ 452547 h 578710"/>
                <a:gd name="connsiteX304" fmla="*/ 416590 w 579692"/>
                <a:gd name="connsiteY304" fmla="*/ 289712 h 578710"/>
                <a:gd name="connsiteX305" fmla="*/ 416590 w 579692"/>
                <a:gd name="connsiteY305" fmla="*/ 244254 h 578710"/>
                <a:gd name="connsiteX306" fmla="*/ 27158 w 579692"/>
                <a:gd name="connsiteY306" fmla="*/ 235476 h 578710"/>
                <a:gd name="connsiteX307" fmla="*/ 45481 w 579692"/>
                <a:gd name="connsiteY307" fmla="*/ 235476 h 578710"/>
                <a:gd name="connsiteX308" fmla="*/ 45481 w 579692"/>
                <a:gd name="connsiteY308" fmla="*/ 253036 h 578710"/>
                <a:gd name="connsiteX309" fmla="*/ 27158 w 579692"/>
                <a:gd name="connsiteY309" fmla="*/ 253036 h 578710"/>
                <a:gd name="connsiteX310" fmla="*/ 271795 w 579692"/>
                <a:gd name="connsiteY310" fmla="*/ 217153 h 578710"/>
                <a:gd name="connsiteX311" fmla="*/ 290118 w 579692"/>
                <a:gd name="connsiteY311" fmla="*/ 217153 h 578710"/>
                <a:gd name="connsiteX312" fmla="*/ 290118 w 579692"/>
                <a:gd name="connsiteY312" fmla="*/ 235476 h 578710"/>
                <a:gd name="connsiteX313" fmla="*/ 271795 w 579692"/>
                <a:gd name="connsiteY313" fmla="*/ 235476 h 578710"/>
                <a:gd name="connsiteX314" fmla="*/ 235803 w 579692"/>
                <a:gd name="connsiteY314" fmla="*/ 217153 h 578710"/>
                <a:gd name="connsiteX315" fmla="*/ 253472 w 579692"/>
                <a:gd name="connsiteY315" fmla="*/ 217153 h 578710"/>
                <a:gd name="connsiteX316" fmla="*/ 253472 w 579692"/>
                <a:gd name="connsiteY316" fmla="*/ 235476 h 578710"/>
                <a:gd name="connsiteX317" fmla="*/ 235803 w 579692"/>
                <a:gd name="connsiteY317" fmla="*/ 235476 h 578710"/>
                <a:gd name="connsiteX318" fmla="*/ 163055 w 579692"/>
                <a:gd name="connsiteY318" fmla="*/ 217153 h 578710"/>
                <a:gd name="connsiteX319" fmla="*/ 181487 w 579692"/>
                <a:gd name="connsiteY319" fmla="*/ 217153 h 578710"/>
                <a:gd name="connsiteX320" fmla="*/ 181487 w 579692"/>
                <a:gd name="connsiteY320" fmla="*/ 235476 h 578710"/>
                <a:gd name="connsiteX321" fmla="*/ 163055 w 579692"/>
                <a:gd name="connsiteY321" fmla="*/ 235476 h 578710"/>
                <a:gd name="connsiteX322" fmla="*/ 127063 w 579692"/>
                <a:gd name="connsiteY322" fmla="*/ 217153 h 578710"/>
                <a:gd name="connsiteX323" fmla="*/ 144732 w 579692"/>
                <a:gd name="connsiteY323" fmla="*/ 217153 h 578710"/>
                <a:gd name="connsiteX324" fmla="*/ 144732 w 579692"/>
                <a:gd name="connsiteY324" fmla="*/ 235476 h 578710"/>
                <a:gd name="connsiteX325" fmla="*/ 127063 w 579692"/>
                <a:gd name="connsiteY325" fmla="*/ 235476 h 578710"/>
                <a:gd name="connsiteX326" fmla="*/ 90417 w 579692"/>
                <a:gd name="connsiteY326" fmla="*/ 217153 h 578710"/>
                <a:gd name="connsiteX327" fmla="*/ 108740 w 579692"/>
                <a:gd name="connsiteY327" fmla="*/ 217153 h 578710"/>
                <a:gd name="connsiteX328" fmla="*/ 108740 w 579692"/>
                <a:gd name="connsiteY328" fmla="*/ 235476 h 578710"/>
                <a:gd name="connsiteX329" fmla="*/ 90417 w 579692"/>
                <a:gd name="connsiteY329" fmla="*/ 235476 h 578710"/>
                <a:gd name="connsiteX330" fmla="*/ 18349 w 579692"/>
                <a:gd name="connsiteY330" fmla="*/ 217114 h 578710"/>
                <a:gd name="connsiteX331" fmla="*/ 18349 w 579692"/>
                <a:gd name="connsiteY331" fmla="*/ 452547 h 578710"/>
                <a:gd name="connsiteX332" fmla="*/ 54367 w 579692"/>
                <a:gd name="connsiteY332" fmla="*/ 452547 h 578710"/>
                <a:gd name="connsiteX333" fmla="*/ 54367 w 579692"/>
                <a:gd name="connsiteY333" fmla="*/ 217114 h 578710"/>
                <a:gd name="connsiteX334" fmla="*/ 362223 w 579692"/>
                <a:gd name="connsiteY334" fmla="*/ 208294 h 578710"/>
                <a:gd name="connsiteX335" fmla="*/ 362223 w 579692"/>
                <a:gd name="connsiteY335" fmla="*/ 225934 h 578710"/>
                <a:gd name="connsiteX336" fmla="*/ 380572 w 579692"/>
                <a:gd name="connsiteY336" fmla="*/ 225934 h 578710"/>
                <a:gd name="connsiteX337" fmla="*/ 380572 w 579692"/>
                <a:gd name="connsiteY337" fmla="*/ 208294 h 578710"/>
                <a:gd name="connsiteX338" fmla="*/ 534839 w 579692"/>
                <a:gd name="connsiteY338" fmla="*/ 204223 h 578710"/>
                <a:gd name="connsiteX339" fmla="*/ 517170 w 579692"/>
                <a:gd name="connsiteY339" fmla="*/ 225934 h 578710"/>
                <a:gd name="connsiteX340" fmla="*/ 551829 w 579692"/>
                <a:gd name="connsiteY340" fmla="*/ 225934 h 578710"/>
                <a:gd name="connsiteX341" fmla="*/ 271795 w 579692"/>
                <a:gd name="connsiteY341" fmla="*/ 181160 h 578710"/>
                <a:gd name="connsiteX342" fmla="*/ 290118 w 579692"/>
                <a:gd name="connsiteY342" fmla="*/ 181160 h 578710"/>
                <a:gd name="connsiteX343" fmla="*/ 290118 w 579692"/>
                <a:gd name="connsiteY343" fmla="*/ 198829 h 578710"/>
                <a:gd name="connsiteX344" fmla="*/ 271795 w 579692"/>
                <a:gd name="connsiteY344" fmla="*/ 198829 h 578710"/>
                <a:gd name="connsiteX345" fmla="*/ 235803 w 579692"/>
                <a:gd name="connsiteY345" fmla="*/ 181160 h 578710"/>
                <a:gd name="connsiteX346" fmla="*/ 253472 w 579692"/>
                <a:gd name="connsiteY346" fmla="*/ 181160 h 578710"/>
                <a:gd name="connsiteX347" fmla="*/ 253472 w 579692"/>
                <a:gd name="connsiteY347" fmla="*/ 198829 h 578710"/>
                <a:gd name="connsiteX348" fmla="*/ 235803 w 579692"/>
                <a:gd name="connsiteY348" fmla="*/ 198829 h 578710"/>
                <a:gd name="connsiteX349" fmla="*/ 163055 w 579692"/>
                <a:gd name="connsiteY349" fmla="*/ 181160 h 578710"/>
                <a:gd name="connsiteX350" fmla="*/ 181487 w 579692"/>
                <a:gd name="connsiteY350" fmla="*/ 181160 h 578710"/>
                <a:gd name="connsiteX351" fmla="*/ 181487 w 579692"/>
                <a:gd name="connsiteY351" fmla="*/ 198829 h 578710"/>
                <a:gd name="connsiteX352" fmla="*/ 163055 w 579692"/>
                <a:gd name="connsiteY352" fmla="*/ 198829 h 578710"/>
                <a:gd name="connsiteX353" fmla="*/ 127063 w 579692"/>
                <a:gd name="connsiteY353" fmla="*/ 181160 h 578710"/>
                <a:gd name="connsiteX354" fmla="*/ 144732 w 579692"/>
                <a:gd name="connsiteY354" fmla="*/ 181160 h 578710"/>
                <a:gd name="connsiteX355" fmla="*/ 144732 w 579692"/>
                <a:gd name="connsiteY355" fmla="*/ 198829 h 578710"/>
                <a:gd name="connsiteX356" fmla="*/ 127063 w 579692"/>
                <a:gd name="connsiteY356" fmla="*/ 198829 h 578710"/>
                <a:gd name="connsiteX357" fmla="*/ 90417 w 579692"/>
                <a:gd name="connsiteY357" fmla="*/ 181160 h 578710"/>
                <a:gd name="connsiteX358" fmla="*/ 108740 w 579692"/>
                <a:gd name="connsiteY358" fmla="*/ 181160 h 578710"/>
                <a:gd name="connsiteX359" fmla="*/ 108740 w 579692"/>
                <a:gd name="connsiteY359" fmla="*/ 198829 h 578710"/>
                <a:gd name="connsiteX360" fmla="*/ 90417 w 579692"/>
                <a:gd name="connsiteY360" fmla="*/ 198829 h 578710"/>
                <a:gd name="connsiteX361" fmla="*/ 217470 w 579692"/>
                <a:gd name="connsiteY361" fmla="*/ 162836 h 578710"/>
                <a:gd name="connsiteX362" fmla="*/ 217470 w 579692"/>
                <a:gd name="connsiteY362" fmla="*/ 452547 h 578710"/>
                <a:gd name="connsiteX363" fmla="*/ 307855 w 579692"/>
                <a:gd name="connsiteY363" fmla="*/ 452547 h 578710"/>
                <a:gd name="connsiteX364" fmla="*/ 307855 w 579692"/>
                <a:gd name="connsiteY364" fmla="*/ 235433 h 578710"/>
                <a:gd name="connsiteX365" fmla="*/ 307855 w 579692"/>
                <a:gd name="connsiteY365" fmla="*/ 162836 h 578710"/>
                <a:gd name="connsiteX366" fmla="*/ 443774 w 579692"/>
                <a:gd name="connsiteY366" fmla="*/ 154015 h 578710"/>
                <a:gd name="connsiteX367" fmla="*/ 443774 w 579692"/>
                <a:gd name="connsiteY367" fmla="*/ 181155 h 578710"/>
                <a:gd name="connsiteX368" fmla="*/ 480472 w 579692"/>
                <a:gd name="connsiteY368" fmla="*/ 181155 h 578710"/>
                <a:gd name="connsiteX369" fmla="*/ 480472 w 579692"/>
                <a:gd name="connsiteY369" fmla="*/ 154015 h 578710"/>
                <a:gd name="connsiteX370" fmla="*/ 163055 w 579692"/>
                <a:gd name="connsiteY370" fmla="*/ 144514 h 578710"/>
                <a:gd name="connsiteX371" fmla="*/ 181487 w 579692"/>
                <a:gd name="connsiteY371" fmla="*/ 144514 h 578710"/>
                <a:gd name="connsiteX372" fmla="*/ 181487 w 579692"/>
                <a:gd name="connsiteY372" fmla="*/ 162837 h 578710"/>
                <a:gd name="connsiteX373" fmla="*/ 163055 w 579692"/>
                <a:gd name="connsiteY373" fmla="*/ 162837 h 578710"/>
                <a:gd name="connsiteX374" fmla="*/ 127063 w 579692"/>
                <a:gd name="connsiteY374" fmla="*/ 144514 h 578710"/>
                <a:gd name="connsiteX375" fmla="*/ 144732 w 579692"/>
                <a:gd name="connsiteY375" fmla="*/ 144514 h 578710"/>
                <a:gd name="connsiteX376" fmla="*/ 144732 w 579692"/>
                <a:gd name="connsiteY376" fmla="*/ 162837 h 578710"/>
                <a:gd name="connsiteX377" fmla="*/ 127063 w 579692"/>
                <a:gd name="connsiteY377" fmla="*/ 162837 h 578710"/>
                <a:gd name="connsiteX378" fmla="*/ 90417 w 579692"/>
                <a:gd name="connsiteY378" fmla="*/ 144514 h 578710"/>
                <a:gd name="connsiteX379" fmla="*/ 108740 w 579692"/>
                <a:gd name="connsiteY379" fmla="*/ 144514 h 578710"/>
                <a:gd name="connsiteX380" fmla="*/ 108740 w 579692"/>
                <a:gd name="connsiteY380" fmla="*/ 162837 h 578710"/>
                <a:gd name="connsiteX381" fmla="*/ 90417 w 579692"/>
                <a:gd name="connsiteY381" fmla="*/ 162837 h 578710"/>
                <a:gd name="connsiteX382" fmla="*/ 72716 w 579692"/>
                <a:gd name="connsiteY382" fmla="*/ 126876 h 578710"/>
                <a:gd name="connsiteX383" fmla="*/ 72716 w 579692"/>
                <a:gd name="connsiteY383" fmla="*/ 208294 h 578710"/>
                <a:gd name="connsiteX384" fmla="*/ 72716 w 579692"/>
                <a:gd name="connsiteY384" fmla="*/ 452547 h 578710"/>
                <a:gd name="connsiteX385" fmla="*/ 127084 w 579692"/>
                <a:gd name="connsiteY385" fmla="*/ 452547 h 578710"/>
                <a:gd name="connsiteX386" fmla="*/ 127084 w 579692"/>
                <a:gd name="connsiteY386" fmla="*/ 434228 h 578710"/>
                <a:gd name="connsiteX387" fmla="*/ 144753 w 579692"/>
                <a:gd name="connsiteY387" fmla="*/ 434228 h 578710"/>
                <a:gd name="connsiteX388" fmla="*/ 144753 w 579692"/>
                <a:gd name="connsiteY388" fmla="*/ 452547 h 578710"/>
                <a:gd name="connsiteX389" fmla="*/ 199121 w 579692"/>
                <a:gd name="connsiteY389" fmla="*/ 452547 h 578710"/>
                <a:gd name="connsiteX390" fmla="*/ 199121 w 579692"/>
                <a:gd name="connsiteY390" fmla="*/ 154015 h 578710"/>
                <a:gd name="connsiteX391" fmla="*/ 199121 w 579692"/>
                <a:gd name="connsiteY391" fmla="*/ 126876 h 578710"/>
                <a:gd name="connsiteX392" fmla="*/ 181451 w 579692"/>
                <a:gd name="connsiteY392" fmla="*/ 126876 h 578710"/>
                <a:gd name="connsiteX393" fmla="*/ 90385 w 579692"/>
                <a:gd name="connsiteY393" fmla="*/ 126876 h 578710"/>
                <a:gd name="connsiteX394" fmla="*/ 117574 w 579692"/>
                <a:gd name="connsiteY394" fmla="*/ 72639 h 578710"/>
                <a:gd name="connsiteX395" fmla="*/ 154221 w 579692"/>
                <a:gd name="connsiteY395" fmla="*/ 72639 h 578710"/>
                <a:gd name="connsiteX396" fmla="*/ 154221 w 579692"/>
                <a:gd name="connsiteY396" fmla="*/ 90199 h 578710"/>
                <a:gd name="connsiteX397" fmla="*/ 117574 w 579692"/>
                <a:gd name="connsiteY397" fmla="*/ 90199 h 578710"/>
                <a:gd name="connsiteX398" fmla="*/ 265721 w 579692"/>
                <a:gd name="connsiteY398" fmla="*/ 65813 h 578710"/>
                <a:gd name="connsiteX399" fmla="*/ 270478 w 579692"/>
                <a:gd name="connsiteY399" fmla="*/ 97023 h 578710"/>
                <a:gd name="connsiteX400" fmla="*/ 301739 w 579692"/>
                <a:gd name="connsiteY400" fmla="*/ 102451 h 578710"/>
                <a:gd name="connsiteX401" fmla="*/ 107375 w 579692"/>
                <a:gd name="connsiteY401" fmla="*/ 54279 h 578710"/>
                <a:gd name="connsiteX402" fmla="*/ 100579 w 579692"/>
                <a:gd name="connsiteY402" fmla="*/ 108557 h 578710"/>
                <a:gd name="connsiteX403" fmla="*/ 171257 w 579692"/>
                <a:gd name="connsiteY403" fmla="*/ 108557 h 578710"/>
                <a:gd name="connsiteX404" fmla="*/ 164462 w 579692"/>
                <a:gd name="connsiteY404" fmla="*/ 54279 h 578710"/>
                <a:gd name="connsiteX405" fmla="*/ 127084 w 579692"/>
                <a:gd name="connsiteY405" fmla="*/ 0 h 578710"/>
                <a:gd name="connsiteX406" fmla="*/ 144753 w 579692"/>
                <a:gd name="connsiteY406" fmla="*/ 0 h 578710"/>
                <a:gd name="connsiteX407" fmla="*/ 144753 w 579692"/>
                <a:gd name="connsiteY407" fmla="*/ 35960 h 578710"/>
                <a:gd name="connsiteX408" fmla="*/ 171937 w 579692"/>
                <a:gd name="connsiteY408" fmla="*/ 35960 h 578710"/>
                <a:gd name="connsiteX409" fmla="*/ 181451 w 579692"/>
                <a:gd name="connsiteY409" fmla="*/ 44101 h 578710"/>
                <a:gd name="connsiteX410" fmla="*/ 188927 w 579692"/>
                <a:gd name="connsiteY410" fmla="*/ 108557 h 578710"/>
                <a:gd name="connsiteX411" fmla="*/ 208635 w 579692"/>
                <a:gd name="connsiteY411" fmla="*/ 108557 h 578710"/>
                <a:gd name="connsiteX412" fmla="*/ 217470 w 579692"/>
                <a:gd name="connsiteY412" fmla="*/ 117377 h 578710"/>
                <a:gd name="connsiteX413" fmla="*/ 217470 w 579692"/>
                <a:gd name="connsiteY413" fmla="*/ 144517 h 578710"/>
                <a:gd name="connsiteX414" fmla="*/ 253488 w 579692"/>
                <a:gd name="connsiteY414" fmla="*/ 144517 h 578710"/>
                <a:gd name="connsiteX415" fmla="*/ 253488 w 579692"/>
                <a:gd name="connsiteY415" fmla="*/ 104486 h 578710"/>
                <a:gd name="connsiteX416" fmla="*/ 258245 w 579692"/>
                <a:gd name="connsiteY416" fmla="*/ 45458 h 578710"/>
                <a:gd name="connsiteX417" fmla="*/ 270478 w 579692"/>
                <a:gd name="connsiteY417" fmla="*/ 45458 h 578710"/>
                <a:gd name="connsiteX418" fmla="*/ 291545 w 579692"/>
                <a:gd name="connsiteY418" fmla="*/ 66491 h 578710"/>
                <a:gd name="connsiteX419" fmla="*/ 310574 w 579692"/>
                <a:gd name="connsiteY419" fmla="*/ 48172 h 578710"/>
                <a:gd name="connsiteX420" fmla="*/ 323486 w 579692"/>
                <a:gd name="connsiteY420" fmla="*/ 60385 h 578710"/>
                <a:gd name="connsiteX421" fmla="*/ 304457 w 579692"/>
                <a:gd name="connsiteY421" fmla="*/ 79382 h 578710"/>
                <a:gd name="connsiteX422" fmla="*/ 322127 w 579692"/>
                <a:gd name="connsiteY422" fmla="*/ 97023 h 578710"/>
                <a:gd name="connsiteX423" fmla="*/ 324845 w 579692"/>
                <a:gd name="connsiteY423" fmla="*/ 103129 h 578710"/>
                <a:gd name="connsiteX424" fmla="*/ 322127 w 579692"/>
                <a:gd name="connsiteY424" fmla="*/ 109914 h 578710"/>
                <a:gd name="connsiteX425" fmla="*/ 290186 w 579692"/>
                <a:gd name="connsiteY425" fmla="*/ 122805 h 578710"/>
                <a:gd name="connsiteX426" fmla="*/ 271837 w 579692"/>
                <a:gd name="connsiteY426" fmla="*/ 118734 h 578710"/>
                <a:gd name="connsiteX427" fmla="*/ 271837 w 579692"/>
                <a:gd name="connsiteY427" fmla="*/ 144517 h 578710"/>
                <a:gd name="connsiteX428" fmla="*/ 317370 w 579692"/>
                <a:gd name="connsiteY428" fmla="*/ 144517 h 578710"/>
                <a:gd name="connsiteX429" fmla="*/ 326204 w 579692"/>
                <a:gd name="connsiteY429" fmla="*/ 154015 h 578710"/>
                <a:gd name="connsiteX430" fmla="*/ 326204 w 579692"/>
                <a:gd name="connsiteY430" fmla="*/ 225934 h 578710"/>
                <a:gd name="connsiteX431" fmla="*/ 344553 w 579692"/>
                <a:gd name="connsiteY431" fmla="*/ 225934 h 578710"/>
                <a:gd name="connsiteX432" fmla="*/ 344553 w 579692"/>
                <a:gd name="connsiteY432" fmla="*/ 198795 h 578710"/>
                <a:gd name="connsiteX433" fmla="*/ 353388 w 579692"/>
                <a:gd name="connsiteY433" fmla="*/ 189975 h 578710"/>
                <a:gd name="connsiteX434" fmla="*/ 389406 w 579692"/>
                <a:gd name="connsiteY434" fmla="*/ 189975 h 578710"/>
                <a:gd name="connsiteX435" fmla="*/ 398921 w 579692"/>
                <a:gd name="connsiteY435" fmla="*/ 198795 h 578710"/>
                <a:gd name="connsiteX436" fmla="*/ 398921 w 579692"/>
                <a:gd name="connsiteY436" fmla="*/ 225934 h 578710"/>
                <a:gd name="connsiteX437" fmla="*/ 426104 w 579692"/>
                <a:gd name="connsiteY437" fmla="*/ 225934 h 578710"/>
                <a:gd name="connsiteX438" fmla="*/ 434939 w 579692"/>
                <a:gd name="connsiteY438" fmla="*/ 235433 h 578710"/>
                <a:gd name="connsiteX439" fmla="*/ 434939 w 579692"/>
                <a:gd name="connsiteY439" fmla="*/ 280213 h 578710"/>
                <a:gd name="connsiteX440" fmla="*/ 453288 w 579692"/>
                <a:gd name="connsiteY440" fmla="*/ 280213 h 578710"/>
                <a:gd name="connsiteX441" fmla="*/ 453288 w 579692"/>
                <a:gd name="connsiteY441" fmla="*/ 198795 h 578710"/>
                <a:gd name="connsiteX442" fmla="*/ 434939 w 579692"/>
                <a:gd name="connsiteY442" fmla="*/ 198795 h 578710"/>
                <a:gd name="connsiteX443" fmla="*/ 426104 w 579692"/>
                <a:gd name="connsiteY443" fmla="*/ 189975 h 578710"/>
                <a:gd name="connsiteX444" fmla="*/ 426104 w 579692"/>
                <a:gd name="connsiteY444" fmla="*/ 144517 h 578710"/>
                <a:gd name="connsiteX445" fmla="*/ 434939 w 579692"/>
                <a:gd name="connsiteY445" fmla="*/ 135696 h 578710"/>
                <a:gd name="connsiteX446" fmla="*/ 453288 w 579692"/>
                <a:gd name="connsiteY446" fmla="*/ 135696 h 578710"/>
                <a:gd name="connsiteX447" fmla="*/ 453288 w 579692"/>
                <a:gd name="connsiteY447" fmla="*/ 117377 h 578710"/>
                <a:gd name="connsiteX448" fmla="*/ 470958 w 579692"/>
                <a:gd name="connsiteY448" fmla="*/ 117377 h 578710"/>
                <a:gd name="connsiteX449" fmla="*/ 470958 w 579692"/>
                <a:gd name="connsiteY449" fmla="*/ 135696 h 578710"/>
                <a:gd name="connsiteX450" fmla="*/ 489306 w 579692"/>
                <a:gd name="connsiteY450" fmla="*/ 135696 h 578710"/>
                <a:gd name="connsiteX451" fmla="*/ 498141 w 579692"/>
                <a:gd name="connsiteY451" fmla="*/ 144517 h 578710"/>
                <a:gd name="connsiteX452" fmla="*/ 498141 w 579692"/>
                <a:gd name="connsiteY452" fmla="*/ 189975 h 578710"/>
                <a:gd name="connsiteX453" fmla="*/ 489306 w 579692"/>
                <a:gd name="connsiteY453" fmla="*/ 198795 h 578710"/>
                <a:gd name="connsiteX454" fmla="*/ 470958 w 579692"/>
                <a:gd name="connsiteY454" fmla="*/ 198795 h 578710"/>
                <a:gd name="connsiteX455" fmla="*/ 470958 w 579692"/>
                <a:gd name="connsiteY455" fmla="*/ 280213 h 578710"/>
                <a:gd name="connsiteX456" fmla="*/ 489306 w 579692"/>
                <a:gd name="connsiteY456" fmla="*/ 280213 h 578710"/>
                <a:gd name="connsiteX457" fmla="*/ 489306 w 579692"/>
                <a:gd name="connsiteY457" fmla="*/ 235433 h 578710"/>
                <a:gd name="connsiteX458" fmla="*/ 489306 w 579692"/>
                <a:gd name="connsiteY458" fmla="*/ 234755 h 578710"/>
                <a:gd name="connsiteX459" fmla="*/ 489986 w 579692"/>
                <a:gd name="connsiteY459" fmla="*/ 232041 h 578710"/>
                <a:gd name="connsiteX460" fmla="*/ 489986 w 579692"/>
                <a:gd name="connsiteY460" fmla="*/ 231362 h 578710"/>
                <a:gd name="connsiteX461" fmla="*/ 491345 w 579692"/>
                <a:gd name="connsiteY461" fmla="*/ 229327 h 578710"/>
                <a:gd name="connsiteX462" fmla="*/ 527364 w 579692"/>
                <a:gd name="connsiteY462" fmla="*/ 184547 h 578710"/>
                <a:gd name="connsiteX463" fmla="*/ 541635 w 579692"/>
                <a:gd name="connsiteY463" fmla="*/ 184547 h 578710"/>
                <a:gd name="connsiteX464" fmla="*/ 577653 w 579692"/>
                <a:gd name="connsiteY464" fmla="*/ 229327 h 578710"/>
                <a:gd name="connsiteX465" fmla="*/ 579013 w 579692"/>
                <a:gd name="connsiteY465" fmla="*/ 231362 h 578710"/>
                <a:gd name="connsiteX466" fmla="*/ 579013 w 579692"/>
                <a:gd name="connsiteY466" fmla="*/ 232041 h 578710"/>
                <a:gd name="connsiteX467" fmla="*/ 579692 w 579692"/>
                <a:gd name="connsiteY467" fmla="*/ 234755 h 578710"/>
                <a:gd name="connsiteX468" fmla="*/ 579692 w 579692"/>
                <a:gd name="connsiteY468" fmla="*/ 235433 h 578710"/>
                <a:gd name="connsiteX469" fmla="*/ 579692 w 579692"/>
                <a:gd name="connsiteY469" fmla="*/ 452547 h 578710"/>
                <a:gd name="connsiteX470" fmla="*/ 579692 w 579692"/>
                <a:gd name="connsiteY470" fmla="*/ 461368 h 578710"/>
                <a:gd name="connsiteX471" fmla="*/ 579692 w 579692"/>
                <a:gd name="connsiteY471" fmla="*/ 470188 h 578710"/>
                <a:gd name="connsiteX472" fmla="*/ 570858 w 579692"/>
                <a:gd name="connsiteY472" fmla="*/ 470188 h 578710"/>
                <a:gd name="connsiteX473" fmla="*/ 498141 w 579692"/>
                <a:gd name="connsiteY473" fmla="*/ 470188 h 578710"/>
                <a:gd name="connsiteX474" fmla="*/ 426104 w 579692"/>
                <a:gd name="connsiteY474" fmla="*/ 470188 h 578710"/>
                <a:gd name="connsiteX475" fmla="*/ 317370 w 579692"/>
                <a:gd name="connsiteY475" fmla="*/ 470188 h 578710"/>
                <a:gd name="connsiteX476" fmla="*/ 208635 w 579692"/>
                <a:gd name="connsiteY476" fmla="*/ 470188 h 578710"/>
                <a:gd name="connsiteX477" fmla="*/ 63202 w 579692"/>
                <a:gd name="connsiteY477" fmla="*/ 470188 h 578710"/>
                <a:gd name="connsiteX478" fmla="*/ 8834 w 579692"/>
                <a:gd name="connsiteY478" fmla="*/ 470188 h 578710"/>
                <a:gd name="connsiteX479" fmla="*/ 0 w 579692"/>
                <a:gd name="connsiteY479" fmla="*/ 470188 h 578710"/>
                <a:gd name="connsiteX480" fmla="*/ 0 w 579692"/>
                <a:gd name="connsiteY480" fmla="*/ 461368 h 578710"/>
                <a:gd name="connsiteX481" fmla="*/ 0 w 579692"/>
                <a:gd name="connsiteY481" fmla="*/ 452547 h 578710"/>
                <a:gd name="connsiteX482" fmla="*/ 0 w 579692"/>
                <a:gd name="connsiteY482" fmla="*/ 208294 h 578710"/>
                <a:gd name="connsiteX483" fmla="*/ 8834 w 579692"/>
                <a:gd name="connsiteY483" fmla="*/ 198795 h 578710"/>
                <a:gd name="connsiteX484" fmla="*/ 54367 w 579692"/>
                <a:gd name="connsiteY484" fmla="*/ 198795 h 578710"/>
                <a:gd name="connsiteX485" fmla="*/ 54367 w 579692"/>
                <a:gd name="connsiteY485" fmla="*/ 117377 h 578710"/>
                <a:gd name="connsiteX486" fmla="*/ 63202 w 579692"/>
                <a:gd name="connsiteY486" fmla="*/ 108557 h 578710"/>
                <a:gd name="connsiteX487" fmla="*/ 82910 w 579692"/>
                <a:gd name="connsiteY487" fmla="*/ 108557 h 578710"/>
                <a:gd name="connsiteX488" fmla="*/ 90385 w 579692"/>
                <a:gd name="connsiteY488" fmla="*/ 44101 h 578710"/>
                <a:gd name="connsiteX489" fmla="*/ 99900 w 579692"/>
                <a:gd name="connsiteY489" fmla="*/ 35960 h 578710"/>
                <a:gd name="connsiteX490" fmla="*/ 127084 w 579692"/>
                <a:gd name="connsiteY490" fmla="*/ 35960 h 578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Lst>
              <a:rect l="l" t="t" r="r" b="b"/>
              <a:pathLst>
                <a:path w="579692" h="578710">
                  <a:moveTo>
                    <a:pt x="498153" y="506823"/>
                  </a:moveTo>
                  <a:cubicBezTo>
                    <a:pt x="488640" y="506823"/>
                    <a:pt x="480486" y="514961"/>
                    <a:pt x="480486" y="524456"/>
                  </a:cubicBezTo>
                  <a:cubicBezTo>
                    <a:pt x="480486" y="529881"/>
                    <a:pt x="476409" y="533950"/>
                    <a:pt x="470973" y="533950"/>
                  </a:cubicBezTo>
                  <a:cubicBezTo>
                    <a:pt x="461460" y="533950"/>
                    <a:pt x="453306" y="542088"/>
                    <a:pt x="453306" y="551583"/>
                  </a:cubicBezTo>
                  <a:lnTo>
                    <a:pt x="552512" y="551583"/>
                  </a:lnTo>
                  <a:cubicBezTo>
                    <a:pt x="552512" y="542088"/>
                    <a:pt x="544358" y="533950"/>
                    <a:pt x="534845" y="533950"/>
                  </a:cubicBezTo>
                  <a:lnTo>
                    <a:pt x="525332" y="533950"/>
                  </a:lnTo>
                  <a:cubicBezTo>
                    <a:pt x="520576" y="533950"/>
                    <a:pt x="516499" y="529881"/>
                    <a:pt x="516499" y="524456"/>
                  </a:cubicBezTo>
                  <a:cubicBezTo>
                    <a:pt x="516499" y="514961"/>
                    <a:pt x="508345" y="506823"/>
                    <a:pt x="498153" y="506823"/>
                  </a:cubicBezTo>
                  <a:close/>
                  <a:moveTo>
                    <a:pt x="290186" y="506823"/>
                  </a:moveTo>
                  <a:cubicBezTo>
                    <a:pt x="279994" y="506823"/>
                    <a:pt x="271840" y="514961"/>
                    <a:pt x="271840" y="524456"/>
                  </a:cubicBezTo>
                  <a:cubicBezTo>
                    <a:pt x="271840" y="529881"/>
                    <a:pt x="267763" y="533950"/>
                    <a:pt x="263007" y="533950"/>
                  </a:cubicBezTo>
                  <a:cubicBezTo>
                    <a:pt x="252814" y="533950"/>
                    <a:pt x="244660" y="542088"/>
                    <a:pt x="244660" y="551583"/>
                  </a:cubicBezTo>
                  <a:lnTo>
                    <a:pt x="344546" y="551583"/>
                  </a:lnTo>
                  <a:cubicBezTo>
                    <a:pt x="344546" y="542088"/>
                    <a:pt x="336392" y="533950"/>
                    <a:pt x="326199" y="533950"/>
                  </a:cubicBezTo>
                  <a:lnTo>
                    <a:pt x="317366" y="533950"/>
                  </a:lnTo>
                  <a:cubicBezTo>
                    <a:pt x="311930" y="533950"/>
                    <a:pt x="307853" y="529881"/>
                    <a:pt x="307853" y="524456"/>
                  </a:cubicBezTo>
                  <a:cubicBezTo>
                    <a:pt x="307853" y="514961"/>
                    <a:pt x="299699" y="506823"/>
                    <a:pt x="290186" y="506823"/>
                  </a:cubicBezTo>
                  <a:close/>
                  <a:moveTo>
                    <a:pt x="81515" y="506823"/>
                  </a:moveTo>
                  <a:cubicBezTo>
                    <a:pt x="71323" y="506823"/>
                    <a:pt x="63169" y="514961"/>
                    <a:pt x="63169" y="524456"/>
                  </a:cubicBezTo>
                  <a:cubicBezTo>
                    <a:pt x="63169" y="529881"/>
                    <a:pt x="59092" y="533950"/>
                    <a:pt x="54336" y="533950"/>
                  </a:cubicBezTo>
                  <a:cubicBezTo>
                    <a:pt x="44143" y="533950"/>
                    <a:pt x="35989" y="542088"/>
                    <a:pt x="35989" y="551583"/>
                  </a:cubicBezTo>
                  <a:lnTo>
                    <a:pt x="135875" y="551583"/>
                  </a:lnTo>
                  <a:cubicBezTo>
                    <a:pt x="135875" y="542088"/>
                    <a:pt x="127721" y="533950"/>
                    <a:pt x="117528" y="533950"/>
                  </a:cubicBezTo>
                  <a:lnTo>
                    <a:pt x="108695" y="533950"/>
                  </a:lnTo>
                  <a:cubicBezTo>
                    <a:pt x="103938" y="533950"/>
                    <a:pt x="99862" y="529881"/>
                    <a:pt x="99862" y="524456"/>
                  </a:cubicBezTo>
                  <a:cubicBezTo>
                    <a:pt x="99862" y="514961"/>
                    <a:pt x="91708" y="506823"/>
                    <a:pt x="81515" y="506823"/>
                  </a:cubicBezTo>
                  <a:close/>
                  <a:moveTo>
                    <a:pt x="562023" y="488512"/>
                  </a:moveTo>
                  <a:lnTo>
                    <a:pt x="579692" y="488512"/>
                  </a:lnTo>
                  <a:lnTo>
                    <a:pt x="579692" y="506835"/>
                  </a:lnTo>
                  <a:lnTo>
                    <a:pt x="562023" y="506835"/>
                  </a:lnTo>
                  <a:close/>
                  <a:moveTo>
                    <a:pt x="498153" y="488512"/>
                  </a:moveTo>
                  <a:cubicBezTo>
                    <a:pt x="515140" y="488512"/>
                    <a:pt x="529409" y="500041"/>
                    <a:pt x="533486" y="515639"/>
                  </a:cubicBezTo>
                  <a:lnTo>
                    <a:pt x="534845" y="515639"/>
                  </a:lnTo>
                  <a:cubicBezTo>
                    <a:pt x="554550" y="515639"/>
                    <a:pt x="570858" y="531916"/>
                    <a:pt x="570858" y="551583"/>
                  </a:cubicBezTo>
                  <a:lnTo>
                    <a:pt x="570858" y="561077"/>
                  </a:lnTo>
                  <a:cubicBezTo>
                    <a:pt x="570858" y="565825"/>
                    <a:pt x="566781" y="569894"/>
                    <a:pt x="562025" y="569894"/>
                  </a:cubicBezTo>
                  <a:lnTo>
                    <a:pt x="552512" y="569894"/>
                  </a:lnTo>
                  <a:lnTo>
                    <a:pt x="552512" y="578710"/>
                  </a:lnTo>
                  <a:lnTo>
                    <a:pt x="534845" y="578710"/>
                  </a:lnTo>
                  <a:lnTo>
                    <a:pt x="534845" y="569894"/>
                  </a:lnTo>
                  <a:lnTo>
                    <a:pt x="470973" y="569894"/>
                  </a:lnTo>
                  <a:lnTo>
                    <a:pt x="470973" y="578710"/>
                  </a:lnTo>
                  <a:lnTo>
                    <a:pt x="453306" y="578710"/>
                  </a:lnTo>
                  <a:lnTo>
                    <a:pt x="453306" y="569894"/>
                  </a:lnTo>
                  <a:lnTo>
                    <a:pt x="443794" y="569894"/>
                  </a:lnTo>
                  <a:cubicBezTo>
                    <a:pt x="439037" y="569894"/>
                    <a:pt x="434960" y="565825"/>
                    <a:pt x="434960" y="561077"/>
                  </a:cubicBezTo>
                  <a:lnTo>
                    <a:pt x="434960" y="551583"/>
                  </a:lnTo>
                  <a:cubicBezTo>
                    <a:pt x="434960" y="534628"/>
                    <a:pt x="447191" y="520386"/>
                    <a:pt x="462819" y="516317"/>
                  </a:cubicBezTo>
                  <a:cubicBezTo>
                    <a:pt x="466896" y="500719"/>
                    <a:pt x="481166" y="488512"/>
                    <a:pt x="498153" y="488512"/>
                  </a:cubicBezTo>
                  <a:close/>
                  <a:moveTo>
                    <a:pt x="362212" y="488512"/>
                  </a:moveTo>
                  <a:lnTo>
                    <a:pt x="434960" y="488512"/>
                  </a:lnTo>
                  <a:lnTo>
                    <a:pt x="434960" y="506835"/>
                  </a:lnTo>
                  <a:lnTo>
                    <a:pt x="362212" y="506835"/>
                  </a:lnTo>
                  <a:close/>
                  <a:moveTo>
                    <a:pt x="290186" y="488512"/>
                  </a:moveTo>
                  <a:cubicBezTo>
                    <a:pt x="306494" y="488512"/>
                    <a:pt x="320763" y="500041"/>
                    <a:pt x="324840" y="515639"/>
                  </a:cubicBezTo>
                  <a:lnTo>
                    <a:pt x="326199" y="515639"/>
                  </a:lnTo>
                  <a:cubicBezTo>
                    <a:pt x="345904" y="515639"/>
                    <a:pt x="362212" y="531916"/>
                    <a:pt x="362212" y="551583"/>
                  </a:cubicBezTo>
                  <a:lnTo>
                    <a:pt x="362212" y="561077"/>
                  </a:lnTo>
                  <a:cubicBezTo>
                    <a:pt x="362212" y="565825"/>
                    <a:pt x="358135" y="569894"/>
                    <a:pt x="353379" y="569894"/>
                  </a:cubicBezTo>
                  <a:lnTo>
                    <a:pt x="344546" y="569894"/>
                  </a:lnTo>
                  <a:lnTo>
                    <a:pt x="344546" y="578710"/>
                  </a:lnTo>
                  <a:lnTo>
                    <a:pt x="326199" y="578710"/>
                  </a:lnTo>
                  <a:lnTo>
                    <a:pt x="326199" y="569894"/>
                  </a:lnTo>
                  <a:lnTo>
                    <a:pt x="263007" y="569894"/>
                  </a:lnTo>
                  <a:lnTo>
                    <a:pt x="263007" y="578710"/>
                  </a:lnTo>
                  <a:lnTo>
                    <a:pt x="244660" y="578710"/>
                  </a:lnTo>
                  <a:lnTo>
                    <a:pt x="244660" y="569894"/>
                  </a:lnTo>
                  <a:lnTo>
                    <a:pt x="235827" y="569894"/>
                  </a:lnTo>
                  <a:cubicBezTo>
                    <a:pt x="230391" y="569894"/>
                    <a:pt x="226314" y="565825"/>
                    <a:pt x="226314" y="561077"/>
                  </a:cubicBezTo>
                  <a:lnTo>
                    <a:pt x="226314" y="551583"/>
                  </a:lnTo>
                  <a:cubicBezTo>
                    <a:pt x="226314" y="534628"/>
                    <a:pt x="238545" y="520386"/>
                    <a:pt x="254853" y="516317"/>
                  </a:cubicBezTo>
                  <a:cubicBezTo>
                    <a:pt x="258250" y="500719"/>
                    <a:pt x="272520" y="488512"/>
                    <a:pt x="290186" y="488512"/>
                  </a:cubicBezTo>
                  <a:close/>
                  <a:moveTo>
                    <a:pt x="154221" y="488512"/>
                  </a:moveTo>
                  <a:lnTo>
                    <a:pt x="226314" y="488512"/>
                  </a:lnTo>
                  <a:lnTo>
                    <a:pt x="226314" y="506835"/>
                  </a:lnTo>
                  <a:lnTo>
                    <a:pt x="154221" y="506835"/>
                  </a:lnTo>
                  <a:close/>
                  <a:moveTo>
                    <a:pt x="81515" y="488512"/>
                  </a:moveTo>
                  <a:cubicBezTo>
                    <a:pt x="98503" y="488512"/>
                    <a:pt x="112772" y="500041"/>
                    <a:pt x="116849" y="515639"/>
                  </a:cubicBezTo>
                  <a:lnTo>
                    <a:pt x="117528" y="515639"/>
                  </a:lnTo>
                  <a:cubicBezTo>
                    <a:pt x="137913" y="515639"/>
                    <a:pt x="154221" y="531916"/>
                    <a:pt x="154221" y="551583"/>
                  </a:cubicBezTo>
                  <a:lnTo>
                    <a:pt x="154221" y="561077"/>
                  </a:lnTo>
                  <a:cubicBezTo>
                    <a:pt x="154221" y="565825"/>
                    <a:pt x="150144" y="569894"/>
                    <a:pt x="144708" y="569894"/>
                  </a:cubicBezTo>
                  <a:lnTo>
                    <a:pt x="135875" y="569894"/>
                  </a:lnTo>
                  <a:lnTo>
                    <a:pt x="135875" y="578710"/>
                  </a:lnTo>
                  <a:lnTo>
                    <a:pt x="117528" y="578710"/>
                  </a:lnTo>
                  <a:lnTo>
                    <a:pt x="117528" y="569894"/>
                  </a:lnTo>
                  <a:lnTo>
                    <a:pt x="54336" y="569894"/>
                  </a:lnTo>
                  <a:lnTo>
                    <a:pt x="54336" y="578710"/>
                  </a:lnTo>
                  <a:lnTo>
                    <a:pt x="35989" y="578710"/>
                  </a:lnTo>
                  <a:lnTo>
                    <a:pt x="35989" y="569894"/>
                  </a:lnTo>
                  <a:lnTo>
                    <a:pt x="27156" y="569894"/>
                  </a:lnTo>
                  <a:cubicBezTo>
                    <a:pt x="22400" y="569894"/>
                    <a:pt x="18323" y="565825"/>
                    <a:pt x="18323" y="561077"/>
                  </a:cubicBezTo>
                  <a:lnTo>
                    <a:pt x="18323" y="551583"/>
                  </a:lnTo>
                  <a:cubicBezTo>
                    <a:pt x="18323" y="534628"/>
                    <a:pt x="29874" y="520386"/>
                    <a:pt x="46182" y="516317"/>
                  </a:cubicBezTo>
                  <a:cubicBezTo>
                    <a:pt x="49579" y="500719"/>
                    <a:pt x="64528" y="488512"/>
                    <a:pt x="81515" y="488512"/>
                  </a:cubicBezTo>
                  <a:close/>
                  <a:moveTo>
                    <a:pt x="0" y="488512"/>
                  </a:moveTo>
                  <a:lnTo>
                    <a:pt x="18323" y="488512"/>
                  </a:lnTo>
                  <a:lnTo>
                    <a:pt x="18323" y="506835"/>
                  </a:lnTo>
                  <a:lnTo>
                    <a:pt x="0" y="506835"/>
                  </a:lnTo>
                  <a:close/>
                  <a:moveTo>
                    <a:pt x="27158" y="415873"/>
                  </a:moveTo>
                  <a:lnTo>
                    <a:pt x="45481" y="415873"/>
                  </a:lnTo>
                  <a:lnTo>
                    <a:pt x="45481" y="434196"/>
                  </a:lnTo>
                  <a:lnTo>
                    <a:pt x="27158" y="434196"/>
                  </a:lnTo>
                  <a:close/>
                  <a:moveTo>
                    <a:pt x="525267" y="407038"/>
                  </a:moveTo>
                  <a:lnTo>
                    <a:pt x="543590" y="407038"/>
                  </a:lnTo>
                  <a:lnTo>
                    <a:pt x="543590" y="425361"/>
                  </a:lnTo>
                  <a:lnTo>
                    <a:pt x="525267" y="425361"/>
                  </a:lnTo>
                  <a:close/>
                  <a:moveTo>
                    <a:pt x="380535" y="407038"/>
                  </a:moveTo>
                  <a:lnTo>
                    <a:pt x="398858" y="407038"/>
                  </a:lnTo>
                  <a:lnTo>
                    <a:pt x="398858" y="425361"/>
                  </a:lnTo>
                  <a:lnTo>
                    <a:pt x="380535" y="425361"/>
                  </a:lnTo>
                  <a:close/>
                  <a:moveTo>
                    <a:pt x="344543" y="407038"/>
                  </a:moveTo>
                  <a:lnTo>
                    <a:pt x="362212" y="407038"/>
                  </a:lnTo>
                  <a:lnTo>
                    <a:pt x="362212" y="425361"/>
                  </a:lnTo>
                  <a:lnTo>
                    <a:pt x="344543" y="425361"/>
                  </a:lnTo>
                  <a:close/>
                  <a:moveTo>
                    <a:pt x="271795" y="398313"/>
                  </a:moveTo>
                  <a:lnTo>
                    <a:pt x="290118" y="398313"/>
                  </a:lnTo>
                  <a:lnTo>
                    <a:pt x="290118" y="415873"/>
                  </a:lnTo>
                  <a:lnTo>
                    <a:pt x="271795" y="415873"/>
                  </a:lnTo>
                  <a:close/>
                  <a:moveTo>
                    <a:pt x="235803" y="398313"/>
                  </a:moveTo>
                  <a:lnTo>
                    <a:pt x="253472" y="398313"/>
                  </a:lnTo>
                  <a:lnTo>
                    <a:pt x="253472" y="415873"/>
                  </a:lnTo>
                  <a:lnTo>
                    <a:pt x="235803" y="415873"/>
                  </a:lnTo>
                  <a:close/>
                  <a:moveTo>
                    <a:pt x="163055" y="398313"/>
                  </a:moveTo>
                  <a:lnTo>
                    <a:pt x="181487" y="398313"/>
                  </a:lnTo>
                  <a:lnTo>
                    <a:pt x="181487" y="415873"/>
                  </a:lnTo>
                  <a:lnTo>
                    <a:pt x="163055" y="415873"/>
                  </a:lnTo>
                  <a:close/>
                  <a:moveTo>
                    <a:pt x="127063" y="398313"/>
                  </a:moveTo>
                  <a:lnTo>
                    <a:pt x="144732" y="398313"/>
                  </a:lnTo>
                  <a:lnTo>
                    <a:pt x="144732" y="415873"/>
                  </a:lnTo>
                  <a:lnTo>
                    <a:pt x="127063" y="415873"/>
                  </a:lnTo>
                  <a:close/>
                  <a:moveTo>
                    <a:pt x="90417" y="398313"/>
                  </a:moveTo>
                  <a:lnTo>
                    <a:pt x="108740" y="398313"/>
                  </a:lnTo>
                  <a:lnTo>
                    <a:pt x="108740" y="415873"/>
                  </a:lnTo>
                  <a:lnTo>
                    <a:pt x="90417" y="415873"/>
                  </a:lnTo>
                  <a:close/>
                  <a:moveTo>
                    <a:pt x="453283" y="388715"/>
                  </a:moveTo>
                  <a:lnTo>
                    <a:pt x="470952" y="388715"/>
                  </a:lnTo>
                  <a:lnTo>
                    <a:pt x="470952" y="407038"/>
                  </a:lnTo>
                  <a:lnTo>
                    <a:pt x="453283" y="407038"/>
                  </a:lnTo>
                  <a:close/>
                  <a:moveTo>
                    <a:pt x="27158" y="379990"/>
                  </a:moveTo>
                  <a:lnTo>
                    <a:pt x="45481" y="379990"/>
                  </a:lnTo>
                  <a:lnTo>
                    <a:pt x="45481" y="398313"/>
                  </a:lnTo>
                  <a:lnTo>
                    <a:pt x="27158" y="398313"/>
                  </a:lnTo>
                  <a:close/>
                  <a:moveTo>
                    <a:pt x="525267" y="371155"/>
                  </a:moveTo>
                  <a:lnTo>
                    <a:pt x="543590" y="371155"/>
                  </a:lnTo>
                  <a:lnTo>
                    <a:pt x="543590" y="388715"/>
                  </a:lnTo>
                  <a:lnTo>
                    <a:pt x="525267" y="388715"/>
                  </a:lnTo>
                  <a:close/>
                  <a:moveTo>
                    <a:pt x="380535" y="371155"/>
                  </a:moveTo>
                  <a:lnTo>
                    <a:pt x="398858" y="371155"/>
                  </a:lnTo>
                  <a:lnTo>
                    <a:pt x="398858" y="388715"/>
                  </a:lnTo>
                  <a:lnTo>
                    <a:pt x="380535" y="388715"/>
                  </a:lnTo>
                  <a:close/>
                  <a:moveTo>
                    <a:pt x="344543" y="371155"/>
                  </a:moveTo>
                  <a:lnTo>
                    <a:pt x="362212" y="371155"/>
                  </a:lnTo>
                  <a:lnTo>
                    <a:pt x="362212" y="388715"/>
                  </a:lnTo>
                  <a:lnTo>
                    <a:pt x="344543" y="388715"/>
                  </a:lnTo>
                  <a:close/>
                  <a:moveTo>
                    <a:pt x="271795" y="361666"/>
                  </a:moveTo>
                  <a:lnTo>
                    <a:pt x="290118" y="361666"/>
                  </a:lnTo>
                  <a:lnTo>
                    <a:pt x="290118" y="379989"/>
                  </a:lnTo>
                  <a:lnTo>
                    <a:pt x="271795" y="379989"/>
                  </a:lnTo>
                  <a:close/>
                  <a:moveTo>
                    <a:pt x="235803" y="361666"/>
                  </a:moveTo>
                  <a:lnTo>
                    <a:pt x="253472" y="361666"/>
                  </a:lnTo>
                  <a:lnTo>
                    <a:pt x="253472" y="379989"/>
                  </a:lnTo>
                  <a:lnTo>
                    <a:pt x="235803" y="379989"/>
                  </a:lnTo>
                  <a:close/>
                  <a:moveTo>
                    <a:pt x="163055" y="361666"/>
                  </a:moveTo>
                  <a:lnTo>
                    <a:pt x="181487" y="361666"/>
                  </a:lnTo>
                  <a:lnTo>
                    <a:pt x="181487" y="379989"/>
                  </a:lnTo>
                  <a:lnTo>
                    <a:pt x="163055" y="379989"/>
                  </a:lnTo>
                  <a:close/>
                  <a:moveTo>
                    <a:pt x="127063" y="361666"/>
                  </a:moveTo>
                  <a:lnTo>
                    <a:pt x="144732" y="361666"/>
                  </a:lnTo>
                  <a:lnTo>
                    <a:pt x="144732" y="379989"/>
                  </a:lnTo>
                  <a:lnTo>
                    <a:pt x="127063" y="379989"/>
                  </a:lnTo>
                  <a:close/>
                  <a:moveTo>
                    <a:pt x="90417" y="361666"/>
                  </a:moveTo>
                  <a:lnTo>
                    <a:pt x="108740" y="361666"/>
                  </a:lnTo>
                  <a:lnTo>
                    <a:pt x="108740" y="379989"/>
                  </a:lnTo>
                  <a:lnTo>
                    <a:pt x="90417" y="379989"/>
                  </a:lnTo>
                  <a:close/>
                  <a:moveTo>
                    <a:pt x="453283" y="352832"/>
                  </a:moveTo>
                  <a:lnTo>
                    <a:pt x="470952" y="352832"/>
                  </a:lnTo>
                  <a:lnTo>
                    <a:pt x="470952" y="371155"/>
                  </a:lnTo>
                  <a:lnTo>
                    <a:pt x="453283" y="371155"/>
                  </a:lnTo>
                  <a:close/>
                  <a:moveTo>
                    <a:pt x="27158" y="343998"/>
                  </a:moveTo>
                  <a:lnTo>
                    <a:pt x="45481" y="343998"/>
                  </a:lnTo>
                  <a:lnTo>
                    <a:pt x="45481" y="361667"/>
                  </a:lnTo>
                  <a:lnTo>
                    <a:pt x="27158" y="361667"/>
                  </a:lnTo>
                  <a:close/>
                  <a:moveTo>
                    <a:pt x="525267" y="334509"/>
                  </a:moveTo>
                  <a:lnTo>
                    <a:pt x="543590" y="334509"/>
                  </a:lnTo>
                  <a:lnTo>
                    <a:pt x="543590" y="352832"/>
                  </a:lnTo>
                  <a:lnTo>
                    <a:pt x="525267" y="352832"/>
                  </a:lnTo>
                  <a:close/>
                  <a:moveTo>
                    <a:pt x="380535" y="334509"/>
                  </a:moveTo>
                  <a:lnTo>
                    <a:pt x="398858" y="334509"/>
                  </a:lnTo>
                  <a:lnTo>
                    <a:pt x="398858" y="352832"/>
                  </a:lnTo>
                  <a:lnTo>
                    <a:pt x="380535" y="352832"/>
                  </a:lnTo>
                  <a:close/>
                  <a:moveTo>
                    <a:pt x="344543" y="334509"/>
                  </a:moveTo>
                  <a:lnTo>
                    <a:pt x="362212" y="334509"/>
                  </a:lnTo>
                  <a:lnTo>
                    <a:pt x="362212" y="352832"/>
                  </a:lnTo>
                  <a:lnTo>
                    <a:pt x="344543" y="352832"/>
                  </a:lnTo>
                  <a:close/>
                  <a:moveTo>
                    <a:pt x="271795" y="325674"/>
                  </a:moveTo>
                  <a:lnTo>
                    <a:pt x="290118" y="325674"/>
                  </a:lnTo>
                  <a:lnTo>
                    <a:pt x="290118" y="343997"/>
                  </a:lnTo>
                  <a:lnTo>
                    <a:pt x="271795" y="343997"/>
                  </a:lnTo>
                  <a:close/>
                  <a:moveTo>
                    <a:pt x="235803" y="325674"/>
                  </a:moveTo>
                  <a:lnTo>
                    <a:pt x="253472" y="325674"/>
                  </a:lnTo>
                  <a:lnTo>
                    <a:pt x="253472" y="343997"/>
                  </a:lnTo>
                  <a:lnTo>
                    <a:pt x="235803" y="343997"/>
                  </a:lnTo>
                  <a:close/>
                  <a:moveTo>
                    <a:pt x="163055" y="325674"/>
                  </a:moveTo>
                  <a:lnTo>
                    <a:pt x="181487" y="325674"/>
                  </a:lnTo>
                  <a:lnTo>
                    <a:pt x="181487" y="343997"/>
                  </a:lnTo>
                  <a:lnTo>
                    <a:pt x="163055" y="343997"/>
                  </a:lnTo>
                  <a:close/>
                  <a:moveTo>
                    <a:pt x="127063" y="325674"/>
                  </a:moveTo>
                  <a:lnTo>
                    <a:pt x="144732" y="325674"/>
                  </a:lnTo>
                  <a:lnTo>
                    <a:pt x="144732" y="343997"/>
                  </a:lnTo>
                  <a:lnTo>
                    <a:pt x="127063" y="343997"/>
                  </a:lnTo>
                  <a:close/>
                  <a:moveTo>
                    <a:pt x="90417" y="325674"/>
                  </a:moveTo>
                  <a:lnTo>
                    <a:pt x="108740" y="325674"/>
                  </a:lnTo>
                  <a:lnTo>
                    <a:pt x="108740" y="343997"/>
                  </a:lnTo>
                  <a:lnTo>
                    <a:pt x="90417" y="343997"/>
                  </a:lnTo>
                  <a:close/>
                  <a:moveTo>
                    <a:pt x="453283" y="316840"/>
                  </a:moveTo>
                  <a:lnTo>
                    <a:pt x="470952" y="316840"/>
                  </a:lnTo>
                  <a:lnTo>
                    <a:pt x="470952" y="334509"/>
                  </a:lnTo>
                  <a:lnTo>
                    <a:pt x="453283" y="334509"/>
                  </a:lnTo>
                  <a:close/>
                  <a:moveTo>
                    <a:pt x="27158" y="307351"/>
                  </a:moveTo>
                  <a:lnTo>
                    <a:pt x="45481" y="307351"/>
                  </a:lnTo>
                  <a:lnTo>
                    <a:pt x="45481" y="325674"/>
                  </a:lnTo>
                  <a:lnTo>
                    <a:pt x="27158" y="325674"/>
                  </a:lnTo>
                  <a:close/>
                  <a:moveTo>
                    <a:pt x="434939" y="298532"/>
                  </a:moveTo>
                  <a:lnTo>
                    <a:pt x="434939" y="452547"/>
                  </a:lnTo>
                  <a:lnTo>
                    <a:pt x="489306" y="452547"/>
                  </a:lnTo>
                  <a:lnTo>
                    <a:pt x="489306" y="298532"/>
                  </a:lnTo>
                  <a:close/>
                  <a:moveTo>
                    <a:pt x="525267" y="298517"/>
                  </a:moveTo>
                  <a:lnTo>
                    <a:pt x="543590" y="298517"/>
                  </a:lnTo>
                  <a:lnTo>
                    <a:pt x="543590" y="316840"/>
                  </a:lnTo>
                  <a:lnTo>
                    <a:pt x="525267" y="316840"/>
                  </a:lnTo>
                  <a:close/>
                  <a:moveTo>
                    <a:pt x="380535" y="298517"/>
                  </a:moveTo>
                  <a:lnTo>
                    <a:pt x="398858" y="298517"/>
                  </a:lnTo>
                  <a:lnTo>
                    <a:pt x="398858" y="316840"/>
                  </a:lnTo>
                  <a:lnTo>
                    <a:pt x="380535" y="316840"/>
                  </a:lnTo>
                  <a:close/>
                  <a:moveTo>
                    <a:pt x="344543" y="298517"/>
                  </a:moveTo>
                  <a:lnTo>
                    <a:pt x="362212" y="298517"/>
                  </a:lnTo>
                  <a:lnTo>
                    <a:pt x="362212" y="316840"/>
                  </a:lnTo>
                  <a:lnTo>
                    <a:pt x="344543" y="316840"/>
                  </a:lnTo>
                  <a:close/>
                  <a:moveTo>
                    <a:pt x="271795" y="289682"/>
                  </a:moveTo>
                  <a:lnTo>
                    <a:pt x="290118" y="289682"/>
                  </a:lnTo>
                  <a:lnTo>
                    <a:pt x="290118" y="307351"/>
                  </a:lnTo>
                  <a:lnTo>
                    <a:pt x="271795" y="307351"/>
                  </a:lnTo>
                  <a:close/>
                  <a:moveTo>
                    <a:pt x="235803" y="289682"/>
                  </a:moveTo>
                  <a:lnTo>
                    <a:pt x="253472" y="289682"/>
                  </a:lnTo>
                  <a:lnTo>
                    <a:pt x="253472" y="307351"/>
                  </a:lnTo>
                  <a:lnTo>
                    <a:pt x="235803" y="307351"/>
                  </a:lnTo>
                  <a:close/>
                  <a:moveTo>
                    <a:pt x="163055" y="289682"/>
                  </a:moveTo>
                  <a:lnTo>
                    <a:pt x="181487" y="289682"/>
                  </a:lnTo>
                  <a:lnTo>
                    <a:pt x="181487" y="307351"/>
                  </a:lnTo>
                  <a:lnTo>
                    <a:pt x="163055" y="307351"/>
                  </a:lnTo>
                  <a:close/>
                  <a:moveTo>
                    <a:pt x="127063" y="289682"/>
                  </a:moveTo>
                  <a:lnTo>
                    <a:pt x="144732" y="289682"/>
                  </a:lnTo>
                  <a:lnTo>
                    <a:pt x="144732" y="307351"/>
                  </a:lnTo>
                  <a:lnTo>
                    <a:pt x="127063" y="307351"/>
                  </a:lnTo>
                  <a:close/>
                  <a:moveTo>
                    <a:pt x="90417" y="289682"/>
                  </a:moveTo>
                  <a:lnTo>
                    <a:pt x="108740" y="289682"/>
                  </a:lnTo>
                  <a:lnTo>
                    <a:pt x="108740" y="307351"/>
                  </a:lnTo>
                  <a:lnTo>
                    <a:pt x="90417" y="307351"/>
                  </a:lnTo>
                  <a:close/>
                  <a:moveTo>
                    <a:pt x="27158" y="271359"/>
                  </a:moveTo>
                  <a:lnTo>
                    <a:pt x="45481" y="271359"/>
                  </a:lnTo>
                  <a:lnTo>
                    <a:pt x="45481" y="289682"/>
                  </a:lnTo>
                  <a:lnTo>
                    <a:pt x="27158" y="289682"/>
                  </a:lnTo>
                  <a:close/>
                  <a:moveTo>
                    <a:pt x="525267" y="262524"/>
                  </a:moveTo>
                  <a:lnTo>
                    <a:pt x="543590" y="262524"/>
                  </a:lnTo>
                  <a:lnTo>
                    <a:pt x="543590" y="280193"/>
                  </a:lnTo>
                  <a:lnTo>
                    <a:pt x="525267" y="280193"/>
                  </a:lnTo>
                  <a:close/>
                  <a:moveTo>
                    <a:pt x="380535" y="262524"/>
                  </a:moveTo>
                  <a:lnTo>
                    <a:pt x="398858" y="262524"/>
                  </a:lnTo>
                  <a:lnTo>
                    <a:pt x="398858" y="280193"/>
                  </a:lnTo>
                  <a:lnTo>
                    <a:pt x="380535" y="280193"/>
                  </a:lnTo>
                  <a:close/>
                  <a:moveTo>
                    <a:pt x="344543" y="262524"/>
                  </a:moveTo>
                  <a:lnTo>
                    <a:pt x="362212" y="262524"/>
                  </a:lnTo>
                  <a:lnTo>
                    <a:pt x="362212" y="280193"/>
                  </a:lnTo>
                  <a:lnTo>
                    <a:pt x="344543" y="280193"/>
                  </a:lnTo>
                  <a:close/>
                  <a:moveTo>
                    <a:pt x="271795" y="253036"/>
                  </a:moveTo>
                  <a:lnTo>
                    <a:pt x="290118" y="253036"/>
                  </a:lnTo>
                  <a:lnTo>
                    <a:pt x="290118" y="271359"/>
                  </a:lnTo>
                  <a:lnTo>
                    <a:pt x="271795" y="271359"/>
                  </a:lnTo>
                  <a:close/>
                  <a:moveTo>
                    <a:pt x="235803" y="253036"/>
                  </a:moveTo>
                  <a:lnTo>
                    <a:pt x="253472" y="253036"/>
                  </a:lnTo>
                  <a:lnTo>
                    <a:pt x="253472" y="271359"/>
                  </a:lnTo>
                  <a:lnTo>
                    <a:pt x="235803" y="271359"/>
                  </a:lnTo>
                  <a:close/>
                  <a:moveTo>
                    <a:pt x="163055" y="253036"/>
                  </a:moveTo>
                  <a:lnTo>
                    <a:pt x="181487" y="253036"/>
                  </a:lnTo>
                  <a:lnTo>
                    <a:pt x="181487" y="271359"/>
                  </a:lnTo>
                  <a:lnTo>
                    <a:pt x="163055" y="271359"/>
                  </a:lnTo>
                  <a:close/>
                  <a:moveTo>
                    <a:pt x="127063" y="253036"/>
                  </a:moveTo>
                  <a:lnTo>
                    <a:pt x="144732" y="253036"/>
                  </a:lnTo>
                  <a:lnTo>
                    <a:pt x="144732" y="271359"/>
                  </a:lnTo>
                  <a:lnTo>
                    <a:pt x="127063" y="271359"/>
                  </a:lnTo>
                  <a:close/>
                  <a:moveTo>
                    <a:pt x="90417" y="253036"/>
                  </a:moveTo>
                  <a:lnTo>
                    <a:pt x="108740" y="253036"/>
                  </a:lnTo>
                  <a:lnTo>
                    <a:pt x="108740" y="271359"/>
                  </a:lnTo>
                  <a:lnTo>
                    <a:pt x="90417" y="271359"/>
                  </a:lnTo>
                  <a:close/>
                  <a:moveTo>
                    <a:pt x="507655" y="244254"/>
                  </a:moveTo>
                  <a:lnTo>
                    <a:pt x="507655" y="289712"/>
                  </a:lnTo>
                  <a:lnTo>
                    <a:pt x="507655" y="452547"/>
                  </a:lnTo>
                  <a:lnTo>
                    <a:pt x="562023" y="452547"/>
                  </a:lnTo>
                  <a:lnTo>
                    <a:pt x="562023" y="244254"/>
                  </a:lnTo>
                  <a:close/>
                  <a:moveTo>
                    <a:pt x="326204" y="244254"/>
                  </a:moveTo>
                  <a:lnTo>
                    <a:pt x="326204" y="452547"/>
                  </a:lnTo>
                  <a:lnTo>
                    <a:pt x="416590" y="452547"/>
                  </a:lnTo>
                  <a:lnTo>
                    <a:pt x="416590" y="289712"/>
                  </a:lnTo>
                  <a:lnTo>
                    <a:pt x="416590" y="244254"/>
                  </a:lnTo>
                  <a:close/>
                  <a:moveTo>
                    <a:pt x="27158" y="235476"/>
                  </a:moveTo>
                  <a:lnTo>
                    <a:pt x="45481" y="235476"/>
                  </a:lnTo>
                  <a:lnTo>
                    <a:pt x="45481" y="253036"/>
                  </a:lnTo>
                  <a:lnTo>
                    <a:pt x="27158" y="253036"/>
                  </a:lnTo>
                  <a:close/>
                  <a:moveTo>
                    <a:pt x="271795" y="217153"/>
                  </a:moveTo>
                  <a:lnTo>
                    <a:pt x="290118" y="217153"/>
                  </a:lnTo>
                  <a:lnTo>
                    <a:pt x="290118" y="235476"/>
                  </a:lnTo>
                  <a:lnTo>
                    <a:pt x="271795" y="235476"/>
                  </a:lnTo>
                  <a:close/>
                  <a:moveTo>
                    <a:pt x="235803" y="217153"/>
                  </a:moveTo>
                  <a:lnTo>
                    <a:pt x="253472" y="217153"/>
                  </a:lnTo>
                  <a:lnTo>
                    <a:pt x="253472" y="235476"/>
                  </a:lnTo>
                  <a:lnTo>
                    <a:pt x="235803" y="235476"/>
                  </a:lnTo>
                  <a:close/>
                  <a:moveTo>
                    <a:pt x="163055" y="217153"/>
                  </a:moveTo>
                  <a:lnTo>
                    <a:pt x="181487" y="217153"/>
                  </a:lnTo>
                  <a:lnTo>
                    <a:pt x="181487" y="235476"/>
                  </a:lnTo>
                  <a:lnTo>
                    <a:pt x="163055" y="235476"/>
                  </a:lnTo>
                  <a:close/>
                  <a:moveTo>
                    <a:pt x="127063" y="217153"/>
                  </a:moveTo>
                  <a:lnTo>
                    <a:pt x="144732" y="217153"/>
                  </a:lnTo>
                  <a:lnTo>
                    <a:pt x="144732" y="235476"/>
                  </a:lnTo>
                  <a:lnTo>
                    <a:pt x="127063" y="235476"/>
                  </a:lnTo>
                  <a:close/>
                  <a:moveTo>
                    <a:pt x="90417" y="217153"/>
                  </a:moveTo>
                  <a:lnTo>
                    <a:pt x="108740" y="217153"/>
                  </a:lnTo>
                  <a:lnTo>
                    <a:pt x="108740" y="235476"/>
                  </a:lnTo>
                  <a:lnTo>
                    <a:pt x="90417" y="235476"/>
                  </a:lnTo>
                  <a:close/>
                  <a:moveTo>
                    <a:pt x="18349" y="217114"/>
                  </a:moveTo>
                  <a:lnTo>
                    <a:pt x="18349" y="452547"/>
                  </a:lnTo>
                  <a:lnTo>
                    <a:pt x="54367" y="452547"/>
                  </a:lnTo>
                  <a:lnTo>
                    <a:pt x="54367" y="217114"/>
                  </a:lnTo>
                  <a:close/>
                  <a:moveTo>
                    <a:pt x="362223" y="208294"/>
                  </a:moveTo>
                  <a:lnTo>
                    <a:pt x="362223" y="225934"/>
                  </a:lnTo>
                  <a:lnTo>
                    <a:pt x="380572" y="225934"/>
                  </a:lnTo>
                  <a:lnTo>
                    <a:pt x="380572" y="208294"/>
                  </a:lnTo>
                  <a:close/>
                  <a:moveTo>
                    <a:pt x="534839" y="204223"/>
                  </a:moveTo>
                  <a:lnTo>
                    <a:pt x="517170" y="225934"/>
                  </a:lnTo>
                  <a:lnTo>
                    <a:pt x="551829" y="225934"/>
                  </a:lnTo>
                  <a:close/>
                  <a:moveTo>
                    <a:pt x="271795" y="181160"/>
                  </a:moveTo>
                  <a:lnTo>
                    <a:pt x="290118" y="181160"/>
                  </a:lnTo>
                  <a:lnTo>
                    <a:pt x="290118" y="198829"/>
                  </a:lnTo>
                  <a:lnTo>
                    <a:pt x="271795" y="198829"/>
                  </a:lnTo>
                  <a:close/>
                  <a:moveTo>
                    <a:pt x="235803" y="181160"/>
                  </a:moveTo>
                  <a:lnTo>
                    <a:pt x="253472" y="181160"/>
                  </a:lnTo>
                  <a:lnTo>
                    <a:pt x="253472" y="198829"/>
                  </a:lnTo>
                  <a:lnTo>
                    <a:pt x="235803" y="198829"/>
                  </a:lnTo>
                  <a:close/>
                  <a:moveTo>
                    <a:pt x="163055" y="181160"/>
                  </a:moveTo>
                  <a:lnTo>
                    <a:pt x="181487" y="181160"/>
                  </a:lnTo>
                  <a:lnTo>
                    <a:pt x="181487" y="198829"/>
                  </a:lnTo>
                  <a:lnTo>
                    <a:pt x="163055" y="198829"/>
                  </a:lnTo>
                  <a:close/>
                  <a:moveTo>
                    <a:pt x="127063" y="181160"/>
                  </a:moveTo>
                  <a:lnTo>
                    <a:pt x="144732" y="181160"/>
                  </a:lnTo>
                  <a:lnTo>
                    <a:pt x="144732" y="198829"/>
                  </a:lnTo>
                  <a:lnTo>
                    <a:pt x="127063" y="198829"/>
                  </a:lnTo>
                  <a:close/>
                  <a:moveTo>
                    <a:pt x="90417" y="181160"/>
                  </a:moveTo>
                  <a:lnTo>
                    <a:pt x="108740" y="181160"/>
                  </a:lnTo>
                  <a:lnTo>
                    <a:pt x="108740" y="198829"/>
                  </a:lnTo>
                  <a:lnTo>
                    <a:pt x="90417" y="198829"/>
                  </a:lnTo>
                  <a:close/>
                  <a:moveTo>
                    <a:pt x="217470" y="162836"/>
                  </a:moveTo>
                  <a:lnTo>
                    <a:pt x="217470" y="452547"/>
                  </a:lnTo>
                  <a:lnTo>
                    <a:pt x="307855" y="452547"/>
                  </a:lnTo>
                  <a:lnTo>
                    <a:pt x="307855" y="235433"/>
                  </a:lnTo>
                  <a:lnTo>
                    <a:pt x="307855" y="162836"/>
                  </a:lnTo>
                  <a:close/>
                  <a:moveTo>
                    <a:pt x="443774" y="154015"/>
                  </a:moveTo>
                  <a:lnTo>
                    <a:pt x="443774" y="181155"/>
                  </a:lnTo>
                  <a:lnTo>
                    <a:pt x="480472" y="181155"/>
                  </a:lnTo>
                  <a:lnTo>
                    <a:pt x="480472" y="154015"/>
                  </a:lnTo>
                  <a:close/>
                  <a:moveTo>
                    <a:pt x="163055" y="144514"/>
                  </a:moveTo>
                  <a:lnTo>
                    <a:pt x="181487" y="144514"/>
                  </a:lnTo>
                  <a:lnTo>
                    <a:pt x="181487" y="162837"/>
                  </a:lnTo>
                  <a:lnTo>
                    <a:pt x="163055" y="162837"/>
                  </a:lnTo>
                  <a:close/>
                  <a:moveTo>
                    <a:pt x="127063" y="144514"/>
                  </a:moveTo>
                  <a:lnTo>
                    <a:pt x="144732" y="144514"/>
                  </a:lnTo>
                  <a:lnTo>
                    <a:pt x="144732" y="162837"/>
                  </a:lnTo>
                  <a:lnTo>
                    <a:pt x="127063" y="162837"/>
                  </a:lnTo>
                  <a:close/>
                  <a:moveTo>
                    <a:pt x="90417" y="144514"/>
                  </a:moveTo>
                  <a:lnTo>
                    <a:pt x="108740" y="144514"/>
                  </a:lnTo>
                  <a:lnTo>
                    <a:pt x="108740" y="162837"/>
                  </a:lnTo>
                  <a:lnTo>
                    <a:pt x="90417" y="162837"/>
                  </a:lnTo>
                  <a:close/>
                  <a:moveTo>
                    <a:pt x="72716" y="126876"/>
                  </a:moveTo>
                  <a:lnTo>
                    <a:pt x="72716" y="208294"/>
                  </a:lnTo>
                  <a:lnTo>
                    <a:pt x="72716" y="452547"/>
                  </a:lnTo>
                  <a:lnTo>
                    <a:pt x="127084" y="452547"/>
                  </a:lnTo>
                  <a:lnTo>
                    <a:pt x="127084" y="434228"/>
                  </a:lnTo>
                  <a:lnTo>
                    <a:pt x="144753" y="434228"/>
                  </a:lnTo>
                  <a:lnTo>
                    <a:pt x="144753" y="452547"/>
                  </a:lnTo>
                  <a:lnTo>
                    <a:pt x="199121" y="452547"/>
                  </a:lnTo>
                  <a:lnTo>
                    <a:pt x="199121" y="154015"/>
                  </a:lnTo>
                  <a:lnTo>
                    <a:pt x="199121" y="126876"/>
                  </a:lnTo>
                  <a:lnTo>
                    <a:pt x="181451" y="126876"/>
                  </a:lnTo>
                  <a:lnTo>
                    <a:pt x="90385" y="126876"/>
                  </a:lnTo>
                  <a:close/>
                  <a:moveTo>
                    <a:pt x="117574" y="72639"/>
                  </a:moveTo>
                  <a:lnTo>
                    <a:pt x="154221" y="72639"/>
                  </a:lnTo>
                  <a:lnTo>
                    <a:pt x="154221" y="90199"/>
                  </a:lnTo>
                  <a:lnTo>
                    <a:pt x="117574" y="90199"/>
                  </a:lnTo>
                  <a:close/>
                  <a:moveTo>
                    <a:pt x="265721" y="65813"/>
                  </a:moveTo>
                  <a:cubicBezTo>
                    <a:pt x="260284" y="75990"/>
                    <a:pt x="262323" y="88203"/>
                    <a:pt x="270478" y="97023"/>
                  </a:cubicBezTo>
                  <a:cubicBezTo>
                    <a:pt x="279313" y="105165"/>
                    <a:pt x="291545" y="107200"/>
                    <a:pt x="301739" y="102451"/>
                  </a:cubicBezTo>
                  <a:close/>
                  <a:moveTo>
                    <a:pt x="107375" y="54279"/>
                  </a:moveTo>
                  <a:lnTo>
                    <a:pt x="100579" y="108557"/>
                  </a:lnTo>
                  <a:lnTo>
                    <a:pt x="171257" y="108557"/>
                  </a:lnTo>
                  <a:lnTo>
                    <a:pt x="164462" y="54279"/>
                  </a:lnTo>
                  <a:close/>
                  <a:moveTo>
                    <a:pt x="127084" y="0"/>
                  </a:moveTo>
                  <a:lnTo>
                    <a:pt x="144753" y="0"/>
                  </a:lnTo>
                  <a:lnTo>
                    <a:pt x="144753" y="35960"/>
                  </a:lnTo>
                  <a:lnTo>
                    <a:pt x="171937" y="35960"/>
                  </a:lnTo>
                  <a:cubicBezTo>
                    <a:pt x="176694" y="35960"/>
                    <a:pt x="180772" y="39352"/>
                    <a:pt x="181451" y="44101"/>
                  </a:cubicBezTo>
                  <a:lnTo>
                    <a:pt x="188927" y="108557"/>
                  </a:lnTo>
                  <a:lnTo>
                    <a:pt x="208635" y="108557"/>
                  </a:lnTo>
                  <a:cubicBezTo>
                    <a:pt x="213392" y="108557"/>
                    <a:pt x="217470" y="112628"/>
                    <a:pt x="217470" y="117377"/>
                  </a:cubicBezTo>
                  <a:lnTo>
                    <a:pt x="217470" y="144517"/>
                  </a:lnTo>
                  <a:lnTo>
                    <a:pt x="253488" y="144517"/>
                  </a:lnTo>
                  <a:lnTo>
                    <a:pt x="253488" y="104486"/>
                  </a:lnTo>
                  <a:cubicBezTo>
                    <a:pt x="240576" y="86846"/>
                    <a:pt x="241935" y="61742"/>
                    <a:pt x="258245" y="45458"/>
                  </a:cubicBezTo>
                  <a:cubicBezTo>
                    <a:pt x="261643" y="42066"/>
                    <a:pt x="267080" y="42066"/>
                    <a:pt x="270478" y="45458"/>
                  </a:cubicBezTo>
                  <a:lnTo>
                    <a:pt x="291545" y="66491"/>
                  </a:lnTo>
                  <a:lnTo>
                    <a:pt x="310574" y="48172"/>
                  </a:lnTo>
                  <a:lnTo>
                    <a:pt x="323486" y="60385"/>
                  </a:lnTo>
                  <a:lnTo>
                    <a:pt x="304457" y="79382"/>
                  </a:lnTo>
                  <a:lnTo>
                    <a:pt x="322127" y="97023"/>
                  </a:lnTo>
                  <a:cubicBezTo>
                    <a:pt x="323486" y="98380"/>
                    <a:pt x="324845" y="101094"/>
                    <a:pt x="324845" y="103129"/>
                  </a:cubicBezTo>
                  <a:cubicBezTo>
                    <a:pt x="324845" y="105843"/>
                    <a:pt x="323486" y="107879"/>
                    <a:pt x="322127" y="109914"/>
                  </a:cubicBezTo>
                  <a:cubicBezTo>
                    <a:pt x="313292" y="118734"/>
                    <a:pt x="301739" y="122805"/>
                    <a:pt x="290186" y="122805"/>
                  </a:cubicBezTo>
                  <a:cubicBezTo>
                    <a:pt x="284070" y="122805"/>
                    <a:pt x="277274" y="121448"/>
                    <a:pt x="271837" y="118734"/>
                  </a:cubicBezTo>
                  <a:lnTo>
                    <a:pt x="271837" y="144517"/>
                  </a:lnTo>
                  <a:lnTo>
                    <a:pt x="317370" y="144517"/>
                  </a:lnTo>
                  <a:cubicBezTo>
                    <a:pt x="322127" y="144517"/>
                    <a:pt x="326204" y="148588"/>
                    <a:pt x="326204" y="154015"/>
                  </a:cubicBezTo>
                  <a:lnTo>
                    <a:pt x="326204" y="225934"/>
                  </a:lnTo>
                  <a:lnTo>
                    <a:pt x="344553" y="225934"/>
                  </a:lnTo>
                  <a:lnTo>
                    <a:pt x="344553" y="198795"/>
                  </a:lnTo>
                  <a:cubicBezTo>
                    <a:pt x="344553" y="194046"/>
                    <a:pt x="348631" y="189975"/>
                    <a:pt x="353388" y="189975"/>
                  </a:cubicBezTo>
                  <a:lnTo>
                    <a:pt x="389406" y="189975"/>
                  </a:lnTo>
                  <a:cubicBezTo>
                    <a:pt x="394843" y="189975"/>
                    <a:pt x="398921" y="194046"/>
                    <a:pt x="398921" y="198795"/>
                  </a:cubicBezTo>
                  <a:lnTo>
                    <a:pt x="398921" y="225934"/>
                  </a:lnTo>
                  <a:lnTo>
                    <a:pt x="426104" y="225934"/>
                  </a:lnTo>
                  <a:cubicBezTo>
                    <a:pt x="430862" y="225934"/>
                    <a:pt x="434939" y="230005"/>
                    <a:pt x="434939" y="235433"/>
                  </a:cubicBezTo>
                  <a:lnTo>
                    <a:pt x="434939" y="280213"/>
                  </a:lnTo>
                  <a:lnTo>
                    <a:pt x="453288" y="280213"/>
                  </a:lnTo>
                  <a:lnTo>
                    <a:pt x="453288" y="198795"/>
                  </a:lnTo>
                  <a:lnTo>
                    <a:pt x="434939" y="198795"/>
                  </a:lnTo>
                  <a:cubicBezTo>
                    <a:pt x="430182" y="198795"/>
                    <a:pt x="426104" y="194724"/>
                    <a:pt x="426104" y="189975"/>
                  </a:cubicBezTo>
                  <a:lnTo>
                    <a:pt x="426104" y="144517"/>
                  </a:lnTo>
                  <a:cubicBezTo>
                    <a:pt x="426104" y="139767"/>
                    <a:pt x="430182" y="135696"/>
                    <a:pt x="434939" y="135696"/>
                  </a:cubicBezTo>
                  <a:lnTo>
                    <a:pt x="453288" y="135696"/>
                  </a:lnTo>
                  <a:lnTo>
                    <a:pt x="453288" y="117377"/>
                  </a:lnTo>
                  <a:lnTo>
                    <a:pt x="470958" y="117377"/>
                  </a:lnTo>
                  <a:lnTo>
                    <a:pt x="470958" y="135696"/>
                  </a:lnTo>
                  <a:lnTo>
                    <a:pt x="489306" y="135696"/>
                  </a:lnTo>
                  <a:cubicBezTo>
                    <a:pt x="494064" y="135696"/>
                    <a:pt x="498141" y="139767"/>
                    <a:pt x="498141" y="144517"/>
                  </a:cubicBezTo>
                  <a:lnTo>
                    <a:pt x="498141" y="189975"/>
                  </a:lnTo>
                  <a:cubicBezTo>
                    <a:pt x="498141" y="194724"/>
                    <a:pt x="494064" y="198795"/>
                    <a:pt x="489306" y="198795"/>
                  </a:cubicBezTo>
                  <a:lnTo>
                    <a:pt x="470958" y="198795"/>
                  </a:lnTo>
                  <a:lnTo>
                    <a:pt x="470958" y="280213"/>
                  </a:lnTo>
                  <a:lnTo>
                    <a:pt x="489306" y="280213"/>
                  </a:lnTo>
                  <a:lnTo>
                    <a:pt x="489306" y="235433"/>
                  </a:lnTo>
                  <a:cubicBezTo>
                    <a:pt x="489306" y="234755"/>
                    <a:pt x="489306" y="234755"/>
                    <a:pt x="489306" y="234755"/>
                  </a:cubicBezTo>
                  <a:cubicBezTo>
                    <a:pt x="489306" y="234076"/>
                    <a:pt x="489306" y="232719"/>
                    <a:pt x="489986" y="232041"/>
                  </a:cubicBezTo>
                  <a:cubicBezTo>
                    <a:pt x="489986" y="231362"/>
                    <a:pt x="489986" y="231362"/>
                    <a:pt x="489986" y="231362"/>
                  </a:cubicBezTo>
                  <a:cubicBezTo>
                    <a:pt x="490666" y="230684"/>
                    <a:pt x="490666" y="230005"/>
                    <a:pt x="491345" y="229327"/>
                  </a:cubicBezTo>
                  <a:lnTo>
                    <a:pt x="527364" y="184547"/>
                  </a:lnTo>
                  <a:cubicBezTo>
                    <a:pt x="530762" y="179798"/>
                    <a:pt x="538237" y="179798"/>
                    <a:pt x="541635" y="184547"/>
                  </a:cubicBezTo>
                  <a:lnTo>
                    <a:pt x="577653" y="229327"/>
                  </a:lnTo>
                  <a:cubicBezTo>
                    <a:pt x="578333" y="230005"/>
                    <a:pt x="579013" y="230684"/>
                    <a:pt x="579013" y="231362"/>
                  </a:cubicBezTo>
                  <a:cubicBezTo>
                    <a:pt x="579013" y="231362"/>
                    <a:pt x="579013" y="231362"/>
                    <a:pt x="579013" y="232041"/>
                  </a:cubicBezTo>
                  <a:cubicBezTo>
                    <a:pt x="579692" y="232719"/>
                    <a:pt x="579692" y="234076"/>
                    <a:pt x="579692" y="234755"/>
                  </a:cubicBezTo>
                  <a:cubicBezTo>
                    <a:pt x="579692" y="234755"/>
                    <a:pt x="579692" y="234755"/>
                    <a:pt x="579692" y="235433"/>
                  </a:cubicBezTo>
                  <a:lnTo>
                    <a:pt x="579692" y="452547"/>
                  </a:lnTo>
                  <a:lnTo>
                    <a:pt x="579692" y="461368"/>
                  </a:lnTo>
                  <a:lnTo>
                    <a:pt x="579692" y="470188"/>
                  </a:lnTo>
                  <a:lnTo>
                    <a:pt x="570858" y="470188"/>
                  </a:lnTo>
                  <a:lnTo>
                    <a:pt x="498141" y="470188"/>
                  </a:lnTo>
                  <a:lnTo>
                    <a:pt x="426104" y="470188"/>
                  </a:lnTo>
                  <a:lnTo>
                    <a:pt x="317370" y="470188"/>
                  </a:lnTo>
                  <a:lnTo>
                    <a:pt x="208635" y="470188"/>
                  </a:lnTo>
                  <a:lnTo>
                    <a:pt x="63202" y="470188"/>
                  </a:lnTo>
                  <a:lnTo>
                    <a:pt x="8834" y="470188"/>
                  </a:lnTo>
                  <a:lnTo>
                    <a:pt x="0" y="470188"/>
                  </a:lnTo>
                  <a:lnTo>
                    <a:pt x="0" y="461368"/>
                  </a:lnTo>
                  <a:lnTo>
                    <a:pt x="0" y="452547"/>
                  </a:lnTo>
                  <a:lnTo>
                    <a:pt x="0" y="208294"/>
                  </a:lnTo>
                  <a:cubicBezTo>
                    <a:pt x="0" y="202866"/>
                    <a:pt x="4077" y="198795"/>
                    <a:pt x="8834" y="198795"/>
                  </a:cubicBezTo>
                  <a:lnTo>
                    <a:pt x="54367" y="198795"/>
                  </a:lnTo>
                  <a:lnTo>
                    <a:pt x="54367" y="117377"/>
                  </a:lnTo>
                  <a:cubicBezTo>
                    <a:pt x="54367" y="112628"/>
                    <a:pt x="58445" y="108557"/>
                    <a:pt x="63202" y="108557"/>
                  </a:cubicBezTo>
                  <a:lnTo>
                    <a:pt x="82910" y="108557"/>
                  </a:lnTo>
                  <a:lnTo>
                    <a:pt x="90385" y="44101"/>
                  </a:lnTo>
                  <a:cubicBezTo>
                    <a:pt x="91065" y="39352"/>
                    <a:pt x="95143" y="35960"/>
                    <a:pt x="99900" y="35960"/>
                  </a:cubicBezTo>
                  <a:lnTo>
                    <a:pt x="127084" y="35960"/>
                  </a:lnTo>
                  <a:close/>
                </a:path>
              </a:pathLst>
            </a:custGeom>
            <a:solidFill>
              <a:schemeClr val="accent4"/>
            </a:solidFill>
            <a:ln>
              <a:noFill/>
            </a:ln>
          </p:spPr>
          <p:txBody>
            <a:bodyPr/>
            <a:lstStyle/>
            <a:p>
              <a:endParaRPr lang="zh-CN" altLang="en-US"/>
            </a:p>
          </p:txBody>
        </p:sp>
        <p:sp>
          <p:nvSpPr>
            <p:cNvPr id="61" name="文本框 60"/>
            <p:cNvSpPr txBox="1"/>
            <p:nvPr/>
          </p:nvSpPr>
          <p:spPr>
            <a:xfrm>
              <a:off x="3880104" y="3387768"/>
              <a:ext cx="1545676" cy="707886"/>
            </a:xfrm>
            <a:prstGeom prst="rect">
              <a:avLst/>
            </a:prstGeom>
            <a:noFill/>
            <a:ln>
              <a:noFill/>
            </a:ln>
          </p:spPr>
          <p:txBody>
            <a:bodyPr wrap="square" lIns="91440" tIns="45720" rIns="91440" bIns="45720" anchor="ctr" anchorCtr="0">
              <a:spAutoFit/>
            </a:bodyPr>
            <a:lstStyle/>
            <a:p>
              <a:pPr algn="ctr">
                <a:buSzPct val="25000"/>
              </a:pPr>
              <a:r>
                <a:rPr lang="zh-CN" altLang="en-US" sz="2000" b="1" dirty="0"/>
                <a:t>城域网</a:t>
              </a:r>
              <a:endParaRPr lang="en-US" altLang="zh-CN" sz="2000" b="1" dirty="0"/>
            </a:p>
            <a:p>
              <a:pPr algn="ctr">
                <a:buSzPct val="25000"/>
              </a:pPr>
              <a:r>
                <a:rPr lang="zh-CN" altLang="en-US" sz="2000" b="1" dirty="0"/>
                <a:t>（</a:t>
              </a:r>
              <a:r>
                <a:rPr lang="en-US" altLang="zh-CN" sz="2000" b="1" dirty="0"/>
                <a:t>MAN</a:t>
              </a:r>
              <a:r>
                <a:rPr lang="zh-CN" altLang="en-US" sz="2000" b="1" dirty="0"/>
                <a:t>）</a:t>
              </a:r>
              <a:endParaRPr lang="en-US" altLang="zh-CN" sz="2000" b="1" dirty="0"/>
            </a:p>
          </p:txBody>
        </p:sp>
      </p:grpSp>
      <p:grpSp>
        <p:nvGrpSpPr>
          <p:cNvPr id="19" name="组合 18"/>
          <p:cNvGrpSpPr/>
          <p:nvPr/>
        </p:nvGrpSpPr>
        <p:grpSpPr>
          <a:xfrm>
            <a:off x="1306043" y="2766683"/>
            <a:ext cx="1256179" cy="1336521"/>
            <a:chOff x="1306043" y="2766683"/>
            <a:chExt cx="1256179" cy="1336521"/>
          </a:xfrm>
        </p:grpSpPr>
        <p:sp>
          <p:nvSpPr>
            <p:cNvPr id="72" name="任意多边形 13"/>
            <p:cNvSpPr/>
            <p:nvPr/>
          </p:nvSpPr>
          <p:spPr bwMode="auto">
            <a:xfrm>
              <a:off x="1669192" y="2766683"/>
              <a:ext cx="525743" cy="525743"/>
            </a:xfrm>
            <a:custGeom>
              <a:avLst/>
              <a:gdLst>
                <a:gd name="T0" fmla="*/ 10427 w 12800"/>
                <a:gd name="T1" fmla="*/ 1426 h 12800"/>
                <a:gd name="T2" fmla="*/ 2373 w 12800"/>
                <a:gd name="T3" fmla="*/ 1426 h 12800"/>
                <a:gd name="T4" fmla="*/ 0 w 12800"/>
                <a:gd name="T5" fmla="*/ 6400 h 12800"/>
                <a:gd name="T6" fmla="*/ 2373 w 12800"/>
                <a:gd name="T7" fmla="*/ 11374 h 12800"/>
                <a:gd name="T8" fmla="*/ 10427 w 12800"/>
                <a:gd name="T9" fmla="*/ 11374 h 12800"/>
                <a:gd name="T10" fmla="*/ 12800 w 12800"/>
                <a:gd name="T11" fmla="*/ 6400 h 12800"/>
                <a:gd name="T12" fmla="*/ 4174 w 12800"/>
                <a:gd name="T13" fmla="*/ 1206 h 12800"/>
                <a:gd name="T14" fmla="*/ 2942 w 12800"/>
                <a:gd name="T15" fmla="*/ 1931 h 12800"/>
                <a:gd name="T16" fmla="*/ 2373 w 12800"/>
                <a:gd name="T17" fmla="*/ 2437 h 12800"/>
                <a:gd name="T18" fmla="*/ 2596 w 12800"/>
                <a:gd name="T19" fmla="*/ 6028 h 12800"/>
                <a:gd name="T20" fmla="*/ 1194 w 12800"/>
                <a:gd name="T21" fmla="*/ 4201 h 12800"/>
                <a:gd name="T22" fmla="*/ 2373 w 12800"/>
                <a:gd name="T23" fmla="*/ 10363 h 12800"/>
                <a:gd name="T24" fmla="*/ 762 w 12800"/>
                <a:gd name="T25" fmla="*/ 6772 h 12800"/>
                <a:gd name="T26" fmla="*/ 3174 w 12800"/>
                <a:gd name="T27" fmla="*/ 9809 h 12800"/>
                <a:gd name="T28" fmla="*/ 2942 w 12800"/>
                <a:gd name="T29" fmla="*/ 10869 h 12800"/>
                <a:gd name="T30" fmla="*/ 4174 w 12800"/>
                <a:gd name="T31" fmla="*/ 11594 h 12800"/>
                <a:gd name="T32" fmla="*/ 6028 w 12800"/>
                <a:gd name="T33" fmla="*/ 12005 h 12800"/>
                <a:gd name="T34" fmla="*/ 4350 w 12800"/>
                <a:gd name="T35" fmla="*/ 10542 h 12800"/>
                <a:gd name="T36" fmla="*/ 4201 w 12800"/>
                <a:gd name="T37" fmla="*/ 10131 h 12800"/>
                <a:gd name="T38" fmla="*/ 6028 w 12800"/>
                <a:gd name="T39" fmla="*/ 12005 h 12800"/>
                <a:gd name="T40" fmla="*/ 3847 w 12800"/>
                <a:gd name="T41" fmla="*/ 9467 h 12800"/>
                <a:gd name="T42" fmla="*/ 3346 w 12800"/>
                <a:gd name="T43" fmla="*/ 6772 h 12800"/>
                <a:gd name="T44" fmla="*/ 6028 w 12800"/>
                <a:gd name="T45" fmla="*/ 8948 h 12800"/>
                <a:gd name="T46" fmla="*/ 3346 w 12800"/>
                <a:gd name="T47" fmla="*/ 6028 h 12800"/>
                <a:gd name="T48" fmla="*/ 3847 w 12800"/>
                <a:gd name="T49" fmla="*/ 3333 h 12800"/>
                <a:gd name="T50" fmla="*/ 6028 w 12800"/>
                <a:gd name="T51" fmla="*/ 6028 h 12800"/>
                <a:gd name="T52" fmla="*/ 4201 w 12800"/>
                <a:gd name="T53" fmla="*/ 2669 h 12800"/>
                <a:gd name="T54" fmla="*/ 4350 w 12800"/>
                <a:gd name="T55" fmla="*/ 2258 h 12800"/>
                <a:gd name="T56" fmla="*/ 6028 w 12800"/>
                <a:gd name="T57" fmla="*/ 795 h 12800"/>
                <a:gd name="T58" fmla="*/ 11606 w 12800"/>
                <a:gd name="T59" fmla="*/ 4201 h 12800"/>
                <a:gd name="T60" fmla="*/ 10204 w 12800"/>
                <a:gd name="T61" fmla="*/ 6028 h 12800"/>
                <a:gd name="T62" fmla="*/ 10427 w 12800"/>
                <a:gd name="T63" fmla="*/ 2437 h 12800"/>
                <a:gd name="T64" fmla="*/ 9858 w 12800"/>
                <a:gd name="T65" fmla="*/ 1931 h 12800"/>
                <a:gd name="T66" fmla="*/ 8626 w 12800"/>
                <a:gd name="T67" fmla="*/ 1206 h 12800"/>
                <a:gd name="T68" fmla="*/ 6772 w 12800"/>
                <a:gd name="T69" fmla="*/ 795 h 12800"/>
                <a:gd name="T70" fmla="*/ 8450 w 12800"/>
                <a:gd name="T71" fmla="*/ 2258 h 12800"/>
                <a:gd name="T72" fmla="*/ 8599 w 12800"/>
                <a:gd name="T73" fmla="*/ 2669 h 12800"/>
                <a:gd name="T74" fmla="*/ 6772 w 12800"/>
                <a:gd name="T75" fmla="*/ 795 h 12800"/>
                <a:gd name="T76" fmla="*/ 8953 w 12800"/>
                <a:gd name="T77" fmla="*/ 3333 h 12800"/>
                <a:gd name="T78" fmla="*/ 9454 w 12800"/>
                <a:gd name="T79" fmla="*/ 6028 h 12800"/>
                <a:gd name="T80" fmla="*/ 6772 w 12800"/>
                <a:gd name="T81" fmla="*/ 3852 h 12800"/>
                <a:gd name="T82" fmla="*/ 9454 w 12800"/>
                <a:gd name="T83" fmla="*/ 6772 h 12800"/>
                <a:gd name="T84" fmla="*/ 8953 w 12800"/>
                <a:gd name="T85" fmla="*/ 9467 h 12800"/>
                <a:gd name="T86" fmla="*/ 6772 w 12800"/>
                <a:gd name="T87" fmla="*/ 6772 h 12800"/>
                <a:gd name="T88" fmla="*/ 6772 w 12800"/>
                <a:gd name="T89" fmla="*/ 12005 h 12800"/>
                <a:gd name="T90" fmla="*/ 8599 w 12800"/>
                <a:gd name="T91" fmla="*/ 10131 h 12800"/>
                <a:gd name="T92" fmla="*/ 8450 w 12800"/>
                <a:gd name="T93" fmla="*/ 10542 h 12800"/>
                <a:gd name="T94" fmla="*/ 8626 w 12800"/>
                <a:gd name="T95" fmla="*/ 11594 h 12800"/>
                <a:gd name="T96" fmla="*/ 9858 w 12800"/>
                <a:gd name="T97" fmla="*/ 10869 h 12800"/>
                <a:gd name="T98" fmla="*/ 11606 w 12800"/>
                <a:gd name="T99" fmla="*/ 8599 h 12800"/>
                <a:gd name="T100" fmla="*/ 9626 w 12800"/>
                <a:gd name="T101" fmla="*/ 9809 h 12800"/>
                <a:gd name="T102" fmla="*/ 12038 w 12800"/>
                <a:gd name="T103" fmla="*/ 6772 h 12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00" h="12800">
                  <a:moveTo>
                    <a:pt x="10981" y="1931"/>
                  </a:moveTo>
                  <a:cubicBezTo>
                    <a:pt x="10807" y="1752"/>
                    <a:pt x="10621" y="1583"/>
                    <a:pt x="10427" y="1426"/>
                  </a:cubicBezTo>
                  <a:cubicBezTo>
                    <a:pt x="9327" y="534"/>
                    <a:pt x="7926" y="0"/>
                    <a:pt x="6400" y="0"/>
                  </a:cubicBezTo>
                  <a:cubicBezTo>
                    <a:pt x="4874" y="0"/>
                    <a:pt x="3473" y="534"/>
                    <a:pt x="2373" y="1426"/>
                  </a:cubicBezTo>
                  <a:cubicBezTo>
                    <a:pt x="2179" y="1583"/>
                    <a:pt x="1993" y="1752"/>
                    <a:pt x="1819" y="1931"/>
                  </a:cubicBezTo>
                  <a:cubicBezTo>
                    <a:pt x="693" y="3085"/>
                    <a:pt x="0" y="4661"/>
                    <a:pt x="0" y="6400"/>
                  </a:cubicBezTo>
                  <a:cubicBezTo>
                    <a:pt x="0" y="8139"/>
                    <a:pt x="693" y="9715"/>
                    <a:pt x="1819" y="10869"/>
                  </a:cubicBezTo>
                  <a:cubicBezTo>
                    <a:pt x="1993" y="11048"/>
                    <a:pt x="2179" y="11217"/>
                    <a:pt x="2373" y="11374"/>
                  </a:cubicBezTo>
                  <a:cubicBezTo>
                    <a:pt x="3473" y="12266"/>
                    <a:pt x="4874" y="12800"/>
                    <a:pt x="6400" y="12800"/>
                  </a:cubicBezTo>
                  <a:cubicBezTo>
                    <a:pt x="7926" y="12800"/>
                    <a:pt x="9327" y="12266"/>
                    <a:pt x="10427" y="11374"/>
                  </a:cubicBezTo>
                  <a:cubicBezTo>
                    <a:pt x="10621" y="11217"/>
                    <a:pt x="10807" y="11048"/>
                    <a:pt x="10981" y="10869"/>
                  </a:cubicBezTo>
                  <a:cubicBezTo>
                    <a:pt x="12107" y="9715"/>
                    <a:pt x="12800" y="8139"/>
                    <a:pt x="12800" y="6400"/>
                  </a:cubicBezTo>
                  <a:cubicBezTo>
                    <a:pt x="12800" y="4661"/>
                    <a:pt x="12107" y="3085"/>
                    <a:pt x="10981" y="1931"/>
                  </a:cubicBezTo>
                  <a:close/>
                  <a:moveTo>
                    <a:pt x="4174" y="1206"/>
                  </a:moveTo>
                  <a:cubicBezTo>
                    <a:pt x="3914" y="1520"/>
                    <a:pt x="3680" y="1887"/>
                    <a:pt x="3475" y="2298"/>
                  </a:cubicBezTo>
                  <a:cubicBezTo>
                    <a:pt x="3290" y="2186"/>
                    <a:pt x="3112" y="2064"/>
                    <a:pt x="2942" y="1931"/>
                  </a:cubicBezTo>
                  <a:cubicBezTo>
                    <a:pt x="3319" y="1638"/>
                    <a:pt x="3732" y="1395"/>
                    <a:pt x="4174" y="1206"/>
                  </a:cubicBezTo>
                  <a:close/>
                  <a:moveTo>
                    <a:pt x="2373" y="2437"/>
                  </a:moveTo>
                  <a:cubicBezTo>
                    <a:pt x="2626" y="2642"/>
                    <a:pt x="2894" y="2827"/>
                    <a:pt x="3174" y="2991"/>
                  </a:cubicBezTo>
                  <a:cubicBezTo>
                    <a:pt x="2841" y="3880"/>
                    <a:pt x="2634" y="4916"/>
                    <a:pt x="2596" y="6028"/>
                  </a:cubicBezTo>
                  <a:lnTo>
                    <a:pt x="762" y="6028"/>
                  </a:lnTo>
                  <a:cubicBezTo>
                    <a:pt x="803" y="5396"/>
                    <a:pt x="947" y="4783"/>
                    <a:pt x="1194" y="4201"/>
                  </a:cubicBezTo>
                  <a:cubicBezTo>
                    <a:pt x="1472" y="3542"/>
                    <a:pt x="1869" y="2949"/>
                    <a:pt x="2373" y="2437"/>
                  </a:cubicBezTo>
                  <a:close/>
                  <a:moveTo>
                    <a:pt x="2373" y="10363"/>
                  </a:moveTo>
                  <a:cubicBezTo>
                    <a:pt x="1869" y="9851"/>
                    <a:pt x="1472" y="9258"/>
                    <a:pt x="1194" y="8599"/>
                  </a:cubicBezTo>
                  <a:cubicBezTo>
                    <a:pt x="947" y="8017"/>
                    <a:pt x="803" y="7404"/>
                    <a:pt x="762" y="6772"/>
                  </a:cubicBezTo>
                  <a:lnTo>
                    <a:pt x="2596" y="6772"/>
                  </a:lnTo>
                  <a:cubicBezTo>
                    <a:pt x="2634" y="7884"/>
                    <a:pt x="2841" y="8920"/>
                    <a:pt x="3174" y="9809"/>
                  </a:cubicBezTo>
                  <a:cubicBezTo>
                    <a:pt x="2894" y="9973"/>
                    <a:pt x="2626" y="10158"/>
                    <a:pt x="2373" y="10363"/>
                  </a:cubicBezTo>
                  <a:close/>
                  <a:moveTo>
                    <a:pt x="2942" y="10869"/>
                  </a:moveTo>
                  <a:cubicBezTo>
                    <a:pt x="3112" y="10736"/>
                    <a:pt x="3290" y="10614"/>
                    <a:pt x="3475" y="10502"/>
                  </a:cubicBezTo>
                  <a:cubicBezTo>
                    <a:pt x="3680" y="10913"/>
                    <a:pt x="3914" y="11280"/>
                    <a:pt x="4174" y="11594"/>
                  </a:cubicBezTo>
                  <a:cubicBezTo>
                    <a:pt x="3732" y="11405"/>
                    <a:pt x="3319" y="11162"/>
                    <a:pt x="2942" y="10869"/>
                  </a:cubicBezTo>
                  <a:close/>
                  <a:moveTo>
                    <a:pt x="6028" y="12005"/>
                  </a:moveTo>
                  <a:cubicBezTo>
                    <a:pt x="5799" y="11949"/>
                    <a:pt x="5572" y="11843"/>
                    <a:pt x="5351" y="11686"/>
                  </a:cubicBezTo>
                  <a:cubicBezTo>
                    <a:pt x="4988" y="11428"/>
                    <a:pt x="4642" y="11032"/>
                    <a:pt x="4350" y="10542"/>
                  </a:cubicBezTo>
                  <a:cubicBezTo>
                    <a:pt x="4277" y="10419"/>
                    <a:pt x="4207" y="10290"/>
                    <a:pt x="4141" y="10157"/>
                  </a:cubicBezTo>
                  <a:cubicBezTo>
                    <a:pt x="4161" y="10148"/>
                    <a:pt x="4181" y="10140"/>
                    <a:pt x="4201" y="10131"/>
                  </a:cubicBezTo>
                  <a:cubicBezTo>
                    <a:pt x="4783" y="9885"/>
                    <a:pt x="5396" y="9740"/>
                    <a:pt x="6028" y="9700"/>
                  </a:cubicBezTo>
                  <a:lnTo>
                    <a:pt x="6028" y="12005"/>
                  </a:lnTo>
                  <a:close/>
                  <a:moveTo>
                    <a:pt x="6028" y="8948"/>
                  </a:moveTo>
                  <a:cubicBezTo>
                    <a:pt x="5257" y="8993"/>
                    <a:pt x="4522" y="9173"/>
                    <a:pt x="3847" y="9467"/>
                  </a:cubicBezTo>
                  <a:cubicBezTo>
                    <a:pt x="3760" y="9225"/>
                    <a:pt x="3683" y="8972"/>
                    <a:pt x="3616" y="8708"/>
                  </a:cubicBezTo>
                  <a:cubicBezTo>
                    <a:pt x="3461" y="8092"/>
                    <a:pt x="3371" y="7442"/>
                    <a:pt x="3346" y="6772"/>
                  </a:cubicBezTo>
                  <a:lnTo>
                    <a:pt x="6028" y="6772"/>
                  </a:lnTo>
                  <a:lnTo>
                    <a:pt x="6028" y="8948"/>
                  </a:lnTo>
                  <a:close/>
                  <a:moveTo>
                    <a:pt x="6028" y="6028"/>
                  </a:moveTo>
                  <a:lnTo>
                    <a:pt x="3346" y="6028"/>
                  </a:lnTo>
                  <a:cubicBezTo>
                    <a:pt x="3371" y="5358"/>
                    <a:pt x="3461" y="4708"/>
                    <a:pt x="3616" y="4092"/>
                  </a:cubicBezTo>
                  <a:cubicBezTo>
                    <a:pt x="3683" y="3828"/>
                    <a:pt x="3760" y="3575"/>
                    <a:pt x="3847" y="3333"/>
                  </a:cubicBezTo>
                  <a:cubicBezTo>
                    <a:pt x="4522" y="3627"/>
                    <a:pt x="5257" y="3807"/>
                    <a:pt x="6028" y="3852"/>
                  </a:cubicBezTo>
                  <a:lnTo>
                    <a:pt x="6028" y="6028"/>
                  </a:lnTo>
                  <a:close/>
                  <a:moveTo>
                    <a:pt x="6028" y="3100"/>
                  </a:moveTo>
                  <a:cubicBezTo>
                    <a:pt x="5396" y="3060"/>
                    <a:pt x="4783" y="2915"/>
                    <a:pt x="4201" y="2669"/>
                  </a:cubicBezTo>
                  <a:cubicBezTo>
                    <a:pt x="4181" y="2660"/>
                    <a:pt x="4161" y="2652"/>
                    <a:pt x="4141" y="2643"/>
                  </a:cubicBezTo>
                  <a:cubicBezTo>
                    <a:pt x="4207" y="2510"/>
                    <a:pt x="4277" y="2381"/>
                    <a:pt x="4350" y="2258"/>
                  </a:cubicBezTo>
                  <a:cubicBezTo>
                    <a:pt x="4642" y="1768"/>
                    <a:pt x="4988" y="1372"/>
                    <a:pt x="5351" y="1114"/>
                  </a:cubicBezTo>
                  <a:cubicBezTo>
                    <a:pt x="5572" y="957"/>
                    <a:pt x="5799" y="851"/>
                    <a:pt x="6028" y="795"/>
                  </a:cubicBezTo>
                  <a:lnTo>
                    <a:pt x="6028" y="3100"/>
                  </a:lnTo>
                  <a:close/>
                  <a:moveTo>
                    <a:pt x="11606" y="4201"/>
                  </a:moveTo>
                  <a:cubicBezTo>
                    <a:pt x="11853" y="4783"/>
                    <a:pt x="11997" y="5396"/>
                    <a:pt x="12038" y="6028"/>
                  </a:cubicBezTo>
                  <a:lnTo>
                    <a:pt x="10204" y="6028"/>
                  </a:lnTo>
                  <a:cubicBezTo>
                    <a:pt x="10166" y="4916"/>
                    <a:pt x="9959" y="3880"/>
                    <a:pt x="9626" y="2991"/>
                  </a:cubicBezTo>
                  <a:cubicBezTo>
                    <a:pt x="9906" y="2827"/>
                    <a:pt x="10174" y="2642"/>
                    <a:pt x="10427" y="2437"/>
                  </a:cubicBezTo>
                  <a:cubicBezTo>
                    <a:pt x="10931" y="2949"/>
                    <a:pt x="11328" y="3542"/>
                    <a:pt x="11606" y="4201"/>
                  </a:cubicBezTo>
                  <a:close/>
                  <a:moveTo>
                    <a:pt x="9858" y="1931"/>
                  </a:moveTo>
                  <a:cubicBezTo>
                    <a:pt x="9688" y="2064"/>
                    <a:pt x="9510" y="2186"/>
                    <a:pt x="9325" y="2298"/>
                  </a:cubicBezTo>
                  <a:cubicBezTo>
                    <a:pt x="9120" y="1887"/>
                    <a:pt x="8886" y="1520"/>
                    <a:pt x="8626" y="1206"/>
                  </a:cubicBezTo>
                  <a:cubicBezTo>
                    <a:pt x="9068" y="1395"/>
                    <a:pt x="9481" y="1638"/>
                    <a:pt x="9858" y="1931"/>
                  </a:cubicBezTo>
                  <a:close/>
                  <a:moveTo>
                    <a:pt x="6772" y="795"/>
                  </a:moveTo>
                  <a:cubicBezTo>
                    <a:pt x="7001" y="851"/>
                    <a:pt x="7228" y="957"/>
                    <a:pt x="7449" y="1114"/>
                  </a:cubicBezTo>
                  <a:cubicBezTo>
                    <a:pt x="7812" y="1372"/>
                    <a:pt x="8158" y="1768"/>
                    <a:pt x="8450" y="2258"/>
                  </a:cubicBezTo>
                  <a:cubicBezTo>
                    <a:pt x="8523" y="2381"/>
                    <a:pt x="8593" y="2510"/>
                    <a:pt x="8659" y="2643"/>
                  </a:cubicBezTo>
                  <a:cubicBezTo>
                    <a:pt x="8639" y="2652"/>
                    <a:pt x="8619" y="2660"/>
                    <a:pt x="8599" y="2669"/>
                  </a:cubicBezTo>
                  <a:cubicBezTo>
                    <a:pt x="8017" y="2915"/>
                    <a:pt x="7404" y="3060"/>
                    <a:pt x="6772" y="3100"/>
                  </a:cubicBezTo>
                  <a:lnTo>
                    <a:pt x="6772" y="795"/>
                  </a:lnTo>
                  <a:close/>
                  <a:moveTo>
                    <a:pt x="6772" y="3852"/>
                  </a:moveTo>
                  <a:cubicBezTo>
                    <a:pt x="7543" y="3807"/>
                    <a:pt x="8278" y="3627"/>
                    <a:pt x="8953" y="3333"/>
                  </a:cubicBezTo>
                  <a:cubicBezTo>
                    <a:pt x="9040" y="3575"/>
                    <a:pt x="9117" y="3828"/>
                    <a:pt x="9184" y="4092"/>
                  </a:cubicBezTo>
                  <a:cubicBezTo>
                    <a:pt x="9339" y="4708"/>
                    <a:pt x="9429" y="5358"/>
                    <a:pt x="9454" y="6028"/>
                  </a:cubicBezTo>
                  <a:lnTo>
                    <a:pt x="6772" y="6028"/>
                  </a:lnTo>
                  <a:lnTo>
                    <a:pt x="6772" y="3852"/>
                  </a:lnTo>
                  <a:close/>
                  <a:moveTo>
                    <a:pt x="6772" y="6772"/>
                  </a:moveTo>
                  <a:lnTo>
                    <a:pt x="9454" y="6772"/>
                  </a:lnTo>
                  <a:cubicBezTo>
                    <a:pt x="9429" y="7442"/>
                    <a:pt x="9339" y="8092"/>
                    <a:pt x="9184" y="8708"/>
                  </a:cubicBezTo>
                  <a:cubicBezTo>
                    <a:pt x="9117" y="8972"/>
                    <a:pt x="9040" y="9225"/>
                    <a:pt x="8953" y="9467"/>
                  </a:cubicBezTo>
                  <a:cubicBezTo>
                    <a:pt x="8278" y="9173"/>
                    <a:pt x="7543" y="8993"/>
                    <a:pt x="6772" y="8948"/>
                  </a:cubicBezTo>
                  <a:lnTo>
                    <a:pt x="6772" y="6772"/>
                  </a:lnTo>
                  <a:close/>
                  <a:moveTo>
                    <a:pt x="7449" y="11686"/>
                  </a:moveTo>
                  <a:cubicBezTo>
                    <a:pt x="7228" y="11843"/>
                    <a:pt x="7001" y="11949"/>
                    <a:pt x="6772" y="12005"/>
                  </a:cubicBezTo>
                  <a:lnTo>
                    <a:pt x="6772" y="9700"/>
                  </a:lnTo>
                  <a:cubicBezTo>
                    <a:pt x="7404" y="9740"/>
                    <a:pt x="8017" y="9885"/>
                    <a:pt x="8599" y="10131"/>
                  </a:cubicBezTo>
                  <a:cubicBezTo>
                    <a:pt x="8619" y="10140"/>
                    <a:pt x="8639" y="10148"/>
                    <a:pt x="8659" y="10157"/>
                  </a:cubicBezTo>
                  <a:cubicBezTo>
                    <a:pt x="8593" y="10290"/>
                    <a:pt x="8523" y="10419"/>
                    <a:pt x="8450" y="10542"/>
                  </a:cubicBezTo>
                  <a:cubicBezTo>
                    <a:pt x="8158" y="11032"/>
                    <a:pt x="7812" y="11428"/>
                    <a:pt x="7449" y="11686"/>
                  </a:cubicBezTo>
                  <a:close/>
                  <a:moveTo>
                    <a:pt x="8626" y="11594"/>
                  </a:moveTo>
                  <a:cubicBezTo>
                    <a:pt x="8886" y="11280"/>
                    <a:pt x="9120" y="10913"/>
                    <a:pt x="9325" y="10502"/>
                  </a:cubicBezTo>
                  <a:cubicBezTo>
                    <a:pt x="9510" y="10614"/>
                    <a:pt x="9688" y="10736"/>
                    <a:pt x="9858" y="10869"/>
                  </a:cubicBezTo>
                  <a:cubicBezTo>
                    <a:pt x="9481" y="11162"/>
                    <a:pt x="9068" y="11405"/>
                    <a:pt x="8626" y="11594"/>
                  </a:cubicBezTo>
                  <a:close/>
                  <a:moveTo>
                    <a:pt x="11606" y="8599"/>
                  </a:moveTo>
                  <a:cubicBezTo>
                    <a:pt x="11328" y="9258"/>
                    <a:pt x="10931" y="9851"/>
                    <a:pt x="10427" y="10363"/>
                  </a:cubicBezTo>
                  <a:cubicBezTo>
                    <a:pt x="10174" y="10158"/>
                    <a:pt x="9906" y="9973"/>
                    <a:pt x="9626" y="9809"/>
                  </a:cubicBezTo>
                  <a:cubicBezTo>
                    <a:pt x="9959" y="8920"/>
                    <a:pt x="10166" y="7884"/>
                    <a:pt x="10204" y="6772"/>
                  </a:cubicBezTo>
                  <a:lnTo>
                    <a:pt x="12038" y="6772"/>
                  </a:lnTo>
                  <a:cubicBezTo>
                    <a:pt x="11997" y="7404"/>
                    <a:pt x="11853" y="8017"/>
                    <a:pt x="11606" y="8599"/>
                  </a:cubicBezTo>
                  <a:close/>
                </a:path>
              </a:pathLst>
            </a:custGeom>
            <a:solidFill>
              <a:schemeClr val="accent4"/>
            </a:solidFill>
            <a:ln>
              <a:noFill/>
            </a:ln>
          </p:spPr>
          <p:txBody>
            <a:bodyPr/>
            <a:lstStyle/>
            <a:p>
              <a:endParaRPr lang="zh-CN" altLang="en-US"/>
            </a:p>
          </p:txBody>
        </p:sp>
        <p:sp>
          <p:nvSpPr>
            <p:cNvPr id="65" name="文本框 64"/>
            <p:cNvSpPr txBox="1"/>
            <p:nvPr/>
          </p:nvSpPr>
          <p:spPr>
            <a:xfrm>
              <a:off x="1306043" y="3395318"/>
              <a:ext cx="1256179" cy="707886"/>
            </a:xfrm>
            <a:prstGeom prst="rect">
              <a:avLst/>
            </a:prstGeom>
            <a:noFill/>
            <a:ln>
              <a:noFill/>
            </a:ln>
          </p:spPr>
          <p:txBody>
            <a:bodyPr wrap="square" lIns="91440" tIns="45720" rIns="91440" bIns="45720" anchor="ctr" anchorCtr="0">
              <a:spAutoFit/>
            </a:bodyPr>
            <a:lstStyle/>
            <a:p>
              <a:pPr algn="ctr">
                <a:buSzPct val="25000"/>
              </a:pPr>
              <a:r>
                <a:rPr lang="zh-CN" altLang="en-US" sz="2000" b="1" dirty="0"/>
                <a:t>广域网</a:t>
              </a:r>
              <a:endParaRPr lang="en-US" altLang="zh-CN" sz="2000" b="1" dirty="0"/>
            </a:p>
            <a:p>
              <a:pPr algn="ctr">
                <a:buSzPct val="25000"/>
              </a:pPr>
              <a:r>
                <a:rPr lang="zh-CN" altLang="en-US" sz="2000" b="1" dirty="0"/>
                <a:t>（</a:t>
              </a:r>
              <a:r>
                <a:rPr lang="en-US" altLang="zh-CN" sz="2000" b="1" dirty="0"/>
                <a:t>WAN</a:t>
              </a:r>
              <a:r>
                <a:rPr lang="zh-CN" altLang="en-US" sz="2000" b="1" dirty="0"/>
                <a:t>）</a:t>
              </a:r>
              <a:endParaRPr lang="en-US" altLang="zh-CN" sz="2000" b="1" dirty="0"/>
            </a:p>
          </p:txBody>
        </p:sp>
      </p:grpSp>
      <p:pic>
        <p:nvPicPr>
          <p:cNvPr id="27" name="图片 26" descr="电子设备&#10;&#10;描述已自动生成"/>
          <p:cNvPicPr>
            <a:picLocks noChangeAspect="1"/>
          </p:cNvPicPr>
          <p:nvPr/>
        </p:nvPicPr>
        <p:blipFill>
          <a:blip r:embed="rId1">
            <a:clrChange>
              <a:clrFrom>
                <a:srgbClr val="F0F8FB"/>
              </a:clrFrom>
              <a:clrTo>
                <a:srgbClr val="F0F8FB">
                  <a:alpha val="0"/>
                </a:srgbClr>
              </a:clrTo>
            </a:clrChange>
            <a:extLst>
              <a:ext uri="{28A0092B-C50C-407E-A947-70E740481C1C}">
                <a14:useLocalDpi xmlns:a14="http://schemas.microsoft.com/office/drawing/2010/main" val="0"/>
              </a:ext>
            </a:extLst>
          </a:blip>
          <a:stretch>
            <a:fillRect/>
          </a:stretch>
        </p:blipFill>
        <p:spPr>
          <a:xfrm>
            <a:off x="3124200" y="4270375"/>
            <a:ext cx="5943600" cy="1838325"/>
          </a:xfrm>
          <a:prstGeom prst="rect">
            <a:avLst/>
          </a:prstGeom>
        </p:spPr>
      </p:pic>
      <p:grpSp>
        <p:nvGrpSpPr>
          <p:cNvPr id="14" name="组合 13"/>
          <p:cNvGrpSpPr/>
          <p:nvPr/>
        </p:nvGrpSpPr>
        <p:grpSpPr>
          <a:xfrm>
            <a:off x="7897091" y="4971837"/>
            <a:ext cx="985006" cy="952939"/>
            <a:chOff x="7897091" y="4971837"/>
            <a:chExt cx="985006" cy="952939"/>
          </a:xfrm>
        </p:grpSpPr>
        <p:sp>
          <p:nvSpPr>
            <p:cNvPr id="29" name="矩形 28"/>
            <p:cNvSpPr/>
            <p:nvPr/>
          </p:nvSpPr>
          <p:spPr>
            <a:xfrm>
              <a:off x="8156048" y="5336196"/>
              <a:ext cx="467092" cy="588580"/>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文本框 30"/>
            <p:cNvSpPr txBox="1"/>
            <p:nvPr/>
          </p:nvSpPr>
          <p:spPr>
            <a:xfrm>
              <a:off x="7897091" y="4971837"/>
              <a:ext cx="985006" cy="369332"/>
            </a:xfrm>
            <a:prstGeom prst="rect">
              <a:avLst/>
            </a:prstGeom>
            <a:noFill/>
          </p:spPr>
          <p:txBody>
            <a:bodyPr wrap="square">
              <a:spAutoFit/>
            </a:bodyPr>
            <a:lstStyle/>
            <a:p>
              <a:pPr algn="ctr"/>
              <a:r>
                <a:rPr lang="en-US" altLang="zh-CN" sz="1800" b="1" dirty="0">
                  <a:solidFill>
                    <a:schemeClr val="accent2"/>
                  </a:solidFill>
                </a:rPr>
                <a:t>WAN</a:t>
              </a:r>
              <a:endParaRPr lang="zh-CN" altLang="en-US" dirty="0">
                <a:solidFill>
                  <a:schemeClr val="accent2"/>
                </a:solidFill>
              </a:endParaRPr>
            </a:p>
          </p:txBody>
        </p:sp>
      </p:grpSp>
      <p:grpSp>
        <p:nvGrpSpPr>
          <p:cNvPr id="13" name="组合 12"/>
          <p:cNvGrpSpPr/>
          <p:nvPr/>
        </p:nvGrpSpPr>
        <p:grpSpPr>
          <a:xfrm>
            <a:off x="5297214" y="4971837"/>
            <a:ext cx="2824797" cy="952939"/>
            <a:chOff x="5297214" y="4971837"/>
            <a:chExt cx="2824797" cy="952939"/>
          </a:xfrm>
        </p:grpSpPr>
        <p:sp>
          <p:nvSpPr>
            <p:cNvPr id="10" name="矩形 9"/>
            <p:cNvSpPr/>
            <p:nvPr/>
          </p:nvSpPr>
          <p:spPr>
            <a:xfrm>
              <a:off x="5297214" y="5336196"/>
              <a:ext cx="2824797" cy="588580"/>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文本框 31"/>
            <p:cNvSpPr txBox="1"/>
            <p:nvPr/>
          </p:nvSpPr>
          <p:spPr>
            <a:xfrm>
              <a:off x="6217109" y="4971837"/>
              <a:ext cx="985006" cy="369332"/>
            </a:xfrm>
            <a:prstGeom prst="rect">
              <a:avLst/>
            </a:prstGeom>
            <a:noFill/>
          </p:spPr>
          <p:txBody>
            <a:bodyPr wrap="square">
              <a:spAutoFit/>
            </a:bodyPr>
            <a:lstStyle/>
            <a:p>
              <a:pPr algn="ctr"/>
              <a:r>
                <a:rPr lang="en-US" altLang="zh-CN" sz="1800" b="1" dirty="0">
                  <a:solidFill>
                    <a:schemeClr val="accent2"/>
                  </a:solidFill>
                </a:rPr>
                <a:t>LAN</a:t>
              </a:r>
              <a:endParaRPr lang="zh-CN" altLang="en-US" dirty="0">
                <a:solidFill>
                  <a:schemeClr val="accent2"/>
                </a:solidFill>
              </a:endParaRPr>
            </a:p>
          </p:txBody>
        </p:sp>
      </p:gr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30" presetClass="entr" presetSubtype="0"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800" decel="100000"/>
                                        <p:tgtEl>
                                          <p:spTgt spid="19"/>
                                        </p:tgtEl>
                                      </p:cBhvr>
                                    </p:animEffect>
                                    <p:anim calcmode="lin" valueType="num">
                                      <p:cBhvr>
                                        <p:cTn id="13" dur="800" decel="100000" fill="hold"/>
                                        <p:tgtEl>
                                          <p:spTgt spid="19"/>
                                        </p:tgtEl>
                                        <p:attrNameLst>
                                          <p:attrName>style.rotation</p:attrName>
                                        </p:attrNameLst>
                                      </p:cBhvr>
                                      <p:tavLst>
                                        <p:tav tm="0">
                                          <p:val>
                                            <p:fltVal val="-90"/>
                                          </p:val>
                                        </p:tav>
                                        <p:tav tm="100000">
                                          <p:val>
                                            <p:fltVal val="0"/>
                                          </p:val>
                                        </p:tav>
                                      </p:tavLst>
                                    </p:anim>
                                    <p:anim calcmode="lin" valueType="num">
                                      <p:cBhvr>
                                        <p:cTn id="14" dur="800" decel="100000" fill="hold"/>
                                        <p:tgtEl>
                                          <p:spTgt spid="19"/>
                                        </p:tgtEl>
                                        <p:attrNameLst>
                                          <p:attrName>ppt_x</p:attrName>
                                        </p:attrNameLst>
                                      </p:cBhvr>
                                      <p:tavLst>
                                        <p:tav tm="0">
                                          <p:val>
                                            <p:strVal val="#ppt_x+0.4"/>
                                          </p:val>
                                        </p:tav>
                                        <p:tav tm="100000">
                                          <p:val>
                                            <p:strVal val="#ppt_x-0.05"/>
                                          </p:val>
                                        </p:tav>
                                      </p:tavLst>
                                    </p:anim>
                                    <p:anim calcmode="lin" valueType="num">
                                      <p:cBhvr>
                                        <p:cTn id="15" dur="800" decel="100000" fill="hold"/>
                                        <p:tgtEl>
                                          <p:spTgt spid="19"/>
                                        </p:tgtEl>
                                        <p:attrNameLst>
                                          <p:attrName>ppt_y</p:attrName>
                                        </p:attrNameLst>
                                      </p:cBhvr>
                                      <p:tavLst>
                                        <p:tav tm="0">
                                          <p:val>
                                            <p:strVal val="#ppt_y-0.4"/>
                                          </p:val>
                                        </p:tav>
                                        <p:tav tm="100000">
                                          <p:val>
                                            <p:strVal val="#ppt_y+0.1"/>
                                          </p:val>
                                        </p:tav>
                                      </p:tavLst>
                                    </p:anim>
                                    <p:anim calcmode="lin" valueType="num">
                                      <p:cBhvr>
                                        <p:cTn id="16" dur="200" accel="100000" fill="hold">
                                          <p:stCondLst>
                                            <p:cond delay="800"/>
                                          </p:stCondLst>
                                        </p:cTn>
                                        <p:tgtEl>
                                          <p:spTgt spid="19"/>
                                        </p:tgtEl>
                                        <p:attrNameLst>
                                          <p:attrName>ppt_x</p:attrName>
                                        </p:attrNameLst>
                                      </p:cBhvr>
                                      <p:tavLst>
                                        <p:tav tm="0">
                                          <p:val>
                                            <p:strVal val="#ppt_x-0.05"/>
                                          </p:val>
                                        </p:tav>
                                        <p:tav tm="100000">
                                          <p:val>
                                            <p:strVal val="#ppt_x"/>
                                          </p:val>
                                        </p:tav>
                                      </p:tavLst>
                                    </p:anim>
                                    <p:anim calcmode="lin" valueType="num">
                                      <p:cBhvr>
                                        <p:cTn id="17" dur="200" accel="100000" fill="hold">
                                          <p:stCondLst>
                                            <p:cond delay="800"/>
                                          </p:stCondLst>
                                        </p:cTn>
                                        <p:tgtEl>
                                          <p:spTgt spid="19"/>
                                        </p:tgtEl>
                                        <p:attrNameLst>
                                          <p:attrName>ppt_y</p:attrName>
                                        </p:attrNameLst>
                                      </p:cBhvr>
                                      <p:tavLst>
                                        <p:tav tm="0">
                                          <p:val>
                                            <p:strVal val="#ppt_y+0.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30" presetClass="entr" presetSubtype="0" fill="hold" nodeType="click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800" decel="100000"/>
                                        <p:tgtEl>
                                          <p:spTgt spid="20"/>
                                        </p:tgtEl>
                                      </p:cBhvr>
                                    </p:animEffect>
                                    <p:anim calcmode="lin" valueType="num">
                                      <p:cBhvr>
                                        <p:cTn id="23" dur="800" decel="100000" fill="hold"/>
                                        <p:tgtEl>
                                          <p:spTgt spid="20"/>
                                        </p:tgtEl>
                                        <p:attrNameLst>
                                          <p:attrName>style.rotation</p:attrName>
                                        </p:attrNameLst>
                                      </p:cBhvr>
                                      <p:tavLst>
                                        <p:tav tm="0">
                                          <p:val>
                                            <p:fltVal val="-90"/>
                                          </p:val>
                                        </p:tav>
                                        <p:tav tm="100000">
                                          <p:val>
                                            <p:fltVal val="0"/>
                                          </p:val>
                                        </p:tav>
                                      </p:tavLst>
                                    </p:anim>
                                    <p:anim calcmode="lin" valueType="num">
                                      <p:cBhvr>
                                        <p:cTn id="24" dur="800" decel="100000" fill="hold"/>
                                        <p:tgtEl>
                                          <p:spTgt spid="20"/>
                                        </p:tgtEl>
                                        <p:attrNameLst>
                                          <p:attrName>ppt_x</p:attrName>
                                        </p:attrNameLst>
                                      </p:cBhvr>
                                      <p:tavLst>
                                        <p:tav tm="0">
                                          <p:val>
                                            <p:strVal val="#ppt_x+0.4"/>
                                          </p:val>
                                        </p:tav>
                                        <p:tav tm="100000">
                                          <p:val>
                                            <p:strVal val="#ppt_x-0.05"/>
                                          </p:val>
                                        </p:tav>
                                      </p:tavLst>
                                    </p:anim>
                                    <p:anim calcmode="lin" valueType="num">
                                      <p:cBhvr>
                                        <p:cTn id="25" dur="800" decel="100000" fill="hold"/>
                                        <p:tgtEl>
                                          <p:spTgt spid="20"/>
                                        </p:tgtEl>
                                        <p:attrNameLst>
                                          <p:attrName>ppt_y</p:attrName>
                                        </p:attrNameLst>
                                      </p:cBhvr>
                                      <p:tavLst>
                                        <p:tav tm="0">
                                          <p:val>
                                            <p:strVal val="#ppt_y-0.4"/>
                                          </p:val>
                                        </p:tav>
                                        <p:tav tm="100000">
                                          <p:val>
                                            <p:strVal val="#ppt_y+0.1"/>
                                          </p:val>
                                        </p:tav>
                                      </p:tavLst>
                                    </p:anim>
                                    <p:anim calcmode="lin" valueType="num">
                                      <p:cBhvr>
                                        <p:cTn id="26" dur="200" accel="100000" fill="hold">
                                          <p:stCondLst>
                                            <p:cond delay="800"/>
                                          </p:stCondLst>
                                        </p:cTn>
                                        <p:tgtEl>
                                          <p:spTgt spid="20"/>
                                        </p:tgtEl>
                                        <p:attrNameLst>
                                          <p:attrName>ppt_x</p:attrName>
                                        </p:attrNameLst>
                                      </p:cBhvr>
                                      <p:tavLst>
                                        <p:tav tm="0">
                                          <p:val>
                                            <p:strVal val="#ppt_x-0.05"/>
                                          </p:val>
                                        </p:tav>
                                        <p:tav tm="100000">
                                          <p:val>
                                            <p:strVal val="#ppt_x"/>
                                          </p:val>
                                        </p:tav>
                                      </p:tavLst>
                                    </p:anim>
                                    <p:anim calcmode="lin" valueType="num">
                                      <p:cBhvr>
                                        <p:cTn id="27" dur="200" accel="100000" fill="hold">
                                          <p:stCondLst>
                                            <p:cond delay="800"/>
                                          </p:stCondLst>
                                        </p:cTn>
                                        <p:tgtEl>
                                          <p:spTgt spid="20"/>
                                        </p:tgtEl>
                                        <p:attrNameLst>
                                          <p:attrName>ppt_y</p:attrName>
                                        </p:attrNameLst>
                                      </p:cBhvr>
                                      <p:tavLst>
                                        <p:tav tm="0">
                                          <p:val>
                                            <p:strVal val="#ppt_y+0.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30" presetClass="entr" presetSubtype="0" fill="hold" nodeType="clickEffect">
                                  <p:stCondLst>
                                    <p:cond delay="0"/>
                                  </p:stCondLst>
                                  <p:childTnLst>
                                    <p:set>
                                      <p:cBhvr>
                                        <p:cTn id="31" dur="1" fill="hold">
                                          <p:stCondLst>
                                            <p:cond delay="0"/>
                                          </p:stCondLst>
                                        </p:cTn>
                                        <p:tgtEl>
                                          <p:spTgt spid="21"/>
                                        </p:tgtEl>
                                        <p:attrNameLst>
                                          <p:attrName>style.visibility</p:attrName>
                                        </p:attrNameLst>
                                      </p:cBhvr>
                                      <p:to>
                                        <p:strVal val="visible"/>
                                      </p:to>
                                    </p:set>
                                    <p:animEffect transition="in" filter="fade">
                                      <p:cBhvr>
                                        <p:cTn id="32" dur="800" decel="100000"/>
                                        <p:tgtEl>
                                          <p:spTgt spid="21"/>
                                        </p:tgtEl>
                                      </p:cBhvr>
                                    </p:animEffect>
                                    <p:anim calcmode="lin" valueType="num">
                                      <p:cBhvr>
                                        <p:cTn id="33" dur="800" decel="100000" fill="hold"/>
                                        <p:tgtEl>
                                          <p:spTgt spid="21"/>
                                        </p:tgtEl>
                                        <p:attrNameLst>
                                          <p:attrName>style.rotation</p:attrName>
                                        </p:attrNameLst>
                                      </p:cBhvr>
                                      <p:tavLst>
                                        <p:tav tm="0">
                                          <p:val>
                                            <p:fltVal val="-90"/>
                                          </p:val>
                                        </p:tav>
                                        <p:tav tm="100000">
                                          <p:val>
                                            <p:fltVal val="0"/>
                                          </p:val>
                                        </p:tav>
                                      </p:tavLst>
                                    </p:anim>
                                    <p:anim calcmode="lin" valueType="num">
                                      <p:cBhvr>
                                        <p:cTn id="34" dur="800" decel="100000" fill="hold"/>
                                        <p:tgtEl>
                                          <p:spTgt spid="21"/>
                                        </p:tgtEl>
                                        <p:attrNameLst>
                                          <p:attrName>ppt_x</p:attrName>
                                        </p:attrNameLst>
                                      </p:cBhvr>
                                      <p:tavLst>
                                        <p:tav tm="0">
                                          <p:val>
                                            <p:strVal val="#ppt_x+0.4"/>
                                          </p:val>
                                        </p:tav>
                                        <p:tav tm="100000">
                                          <p:val>
                                            <p:strVal val="#ppt_x-0.05"/>
                                          </p:val>
                                        </p:tav>
                                      </p:tavLst>
                                    </p:anim>
                                    <p:anim calcmode="lin" valueType="num">
                                      <p:cBhvr>
                                        <p:cTn id="35" dur="800" decel="100000" fill="hold"/>
                                        <p:tgtEl>
                                          <p:spTgt spid="21"/>
                                        </p:tgtEl>
                                        <p:attrNameLst>
                                          <p:attrName>ppt_y</p:attrName>
                                        </p:attrNameLst>
                                      </p:cBhvr>
                                      <p:tavLst>
                                        <p:tav tm="0">
                                          <p:val>
                                            <p:strVal val="#ppt_y-0.4"/>
                                          </p:val>
                                        </p:tav>
                                        <p:tav tm="100000">
                                          <p:val>
                                            <p:strVal val="#ppt_y+0.1"/>
                                          </p:val>
                                        </p:tav>
                                      </p:tavLst>
                                    </p:anim>
                                    <p:anim calcmode="lin" valueType="num">
                                      <p:cBhvr>
                                        <p:cTn id="36" dur="200" accel="100000" fill="hold">
                                          <p:stCondLst>
                                            <p:cond delay="800"/>
                                          </p:stCondLst>
                                        </p:cTn>
                                        <p:tgtEl>
                                          <p:spTgt spid="21"/>
                                        </p:tgtEl>
                                        <p:attrNameLst>
                                          <p:attrName>ppt_x</p:attrName>
                                        </p:attrNameLst>
                                      </p:cBhvr>
                                      <p:tavLst>
                                        <p:tav tm="0">
                                          <p:val>
                                            <p:strVal val="#ppt_x-0.05"/>
                                          </p:val>
                                        </p:tav>
                                        <p:tav tm="100000">
                                          <p:val>
                                            <p:strVal val="#ppt_x"/>
                                          </p:val>
                                        </p:tav>
                                      </p:tavLst>
                                    </p:anim>
                                    <p:anim calcmode="lin" valueType="num">
                                      <p:cBhvr>
                                        <p:cTn id="37" dur="200" accel="100000" fill="hold">
                                          <p:stCondLst>
                                            <p:cond delay="800"/>
                                          </p:stCondLst>
                                        </p:cTn>
                                        <p:tgtEl>
                                          <p:spTgt spid="21"/>
                                        </p:tgtEl>
                                        <p:attrNameLst>
                                          <p:attrName>ppt_y</p:attrName>
                                        </p:attrNameLst>
                                      </p:cBhvr>
                                      <p:tavLst>
                                        <p:tav tm="0">
                                          <p:val>
                                            <p:strVal val="#ppt_y+0.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30" presetClass="entr" presetSubtype="0" fill="hold" nodeType="clickEffect">
                                  <p:stCondLst>
                                    <p:cond delay="0"/>
                                  </p:stCondLst>
                                  <p:childTnLst>
                                    <p:set>
                                      <p:cBhvr>
                                        <p:cTn id="41" dur="1" fill="hold">
                                          <p:stCondLst>
                                            <p:cond delay="0"/>
                                          </p:stCondLst>
                                        </p:cTn>
                                        <p:tgtEl>
                                          <p:spTgt spid="22"/>
                                        </p:tgtEl>
                                        <p:attrNameLst>
                                          <p:attrName>style.visibility</p:attrName>
                                        </p:attrNameLst>
                                      </p:cBhvr>
                                      <p:to>
                                        <p:strVal val="visible"/>
                                      </p:to>
                                    </p:set>
                                    <p:animEffect transition="in" filter="fade">
                                      <p:cBhvr>
                                        <p:cTn id="42" dur="800" decel="100000"/>
                                        <p:tgtEl>
                                          <p:spTgt spid="22"/>
                                        </p:tgtEl>
                                      </p:cBhvr>
                                    </p:animEffect>
                                    <p:anim calcmode="lin" valueType="num">
                                      <p:cBhvr>
                                        <p:cTn id="43" dur="800" decel="100000" fill="hold"/>
                                        <p:tgtEl>
                                          <p:spTgt spid="22"/>
                                        </p:tgtEl>
                                        <p:attrNameLst>
                                          <p:attrName>style.rotation</p:attrName>
                                        </p:attrNameLst>
                                      </p:cBhvr>
                                      <p:tavLst>
                                        <p:tav tm="0">
                                          <p:val>
                                            <p:fltVal val="-90"/>
                                          </p:val>
                                        </p:tav>
                                        <p:tav tm="100000">
                                          <p:val>
                                            <p:fltVal val="0"/>
                                          </p:val>
                                        </p:tav>
                                      </p:tavLst>
                                    </p:anim>
                                    <p:anim calcmode="lin" valueType="num">
                                      <p:cBhvr>
                                        <p:cTn id="44" dur="800" decel="100000" fill="hold"/>
                                        <p:tgtEl>
                                          <p:spTgt spid="22"/>
                                        </p:tgtEl>
                                        <p:attrNameLst>
                                          <p:attrName>ppt_x</p:attrName>
                                        </p:attrNameLst>
                                      </p:cBhvr>
                                      <p:tavLst>
                                        <p:tav tm="0">
                                          <p:val>
                                            <p:strVal val="#ppt_x+0.4"/>
                                          </p:val>
                                        </p:tav>
                                        <p:tav tm="100000">
                                          <p:val>
                                            <p:strVal val="#ppt_x-0.05"/>
                                          </p:val>
                                        </p:tav>
                                      </p:tavLst>
                                    </p:anim>
                                    <p:anim calcmode="lin" valueType="num">
                                      <p:cBhvr>
                                        <p:cTn id="45" dur="800" decel="100000" fill="hold"/>
                                        <p:tgtEl>
                                          <p:spTgt spid="22"/>
                                        </p:tgtEl>
                                        <p:attrNameLst>
                                          <p:attrName>ppt_y</p:attrName>
                                        </p:attrNameLst>
                                      </p:cBhvr>
                                      <p:tavLst>
                                        <p:tav tm="0">
                                          <p:val>
                                            <p:strVal val="#ppt_y-0.4"/>
                                          </p:val>
                                        </p:tav>
                                        <p:tav tm="100000">
                                          <p:val>
                                            <p:strVal val="#ppt_y+0.1"/>
                                          </p:val>
                                        </p:tav>
                                      </p:tavLst>
                                    </p:anim>
                                    <p:anim calcmode="lin" valueType="num">
                                      <p:cBhvr>
                                        <p:cTn id="46" dur="200" accel="100000" fill="hold">
                                          <p:stCondLst>
                                            <p:cond delay="800"/>
                                          </p:stCondLst>
                                        </p:cTn>
                                        <p:tgtEl>
                                          <p:spTgt spid="22"/>
                                        </p:tgtEl>
                                        <p:attrNameLst>
                                          <p:attrName>ppt_x</p:attrName>
                                        </p:attrNameLst>
                                      </p:cBhvr>
                                      <p:tavLst>
                                        <p:tav tm="0">
                                          <p:val>
                                            <p:strVal val="#ppt_x-0.05"/>
                                          </p:val>
                                        </p:tav>
                                        <p:tav tm="100000">
                                          <p:val>
                                            <p:strVal val="#ppt_x"/>
                                          </p:val>
                                        </p:tav>
                                      </p:tavLst>
                                    </p:anim>
                                    <p:anim calcmode="lin" valueType="num">
                                      <p:cBhvr>
                                        <p:cTn id="47" dur="200" accel="100000" fill="hold">
                                          <p:stCondLst>
                                            <p:cond delay="800"/>
                                          </p:stCondLst>
                                        </p:cTn>
                                        <p:tgtEl>
                                          <p:spTgt spid="22"/>
                                        </p:tgtEl>
                                        <p:attrNameLst>
                                          <p:attrName>ppt_y</p:attrName>
                                        </p:attrNameLst>
                                      </p:cBhvr>
                                      <p:tavLst>
                                        <p:tav tm="0">
                                          <p:val>
                                            <p:strVal val="#ppt_y+0.1"/>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15" presetClass="entr" presetSubtype="0" fill="hold" nodeType="clickEffect">
                                  <p:stCondLst>
                                    <p:cond delay="0"/>
                                  </p:stCondLst>
                                  <p:childTnLst>
                                    <p:set>
                                      <p:cBhvr>
                                        <p:cTn id="51" dur="1" fill="hold">
                                          <p:stCondLst>
                                            <p:cond delay="0"/>
                                          </p:stCondLst>
                                        </p:cTn>
                                        <p:tgtEl>
                                          <p:spTgt spid="27"/>
                                        </p:tgtEl>
                                        <p:attrNameLst>
                                          <p:attrName>style.visibility</p:attrName>
                                        </p:attrNameLst>
                                      </p:cBhvr>
                                      <p:to>
                                        <p:strVal val="visible"/>
                                      </p:to>
                                    </p:set>
                                    <p:anim calcmode="lin" valueType="num">
                                      <p:cBhvr>
                                        <p:cTn id="52" dur="1000" fill="hold"/>
                                        <p:tgtEl>
                                          <p:spTgt spid="27"/>
                                        </p:tgtEl>
                                        <p:attrNameLst>
                                          <p:attrName>ppt_w</p:attrName>
                                        </p:attrNameLst>
                                      </p:cBhvr>
                                      <p:tavLst>
                                        <p:tav tm="0">
                                          <p:val>
                                            <p:fltVal val="0"/>
                                          </p:val>
                                        </p:tav>
                                        <p:tav tm="100000">
                                          <p:val>
                                            <p:strVal val="#ppt_w"/>
                                          </p:val>
                                        </p:tav>
                                      </p:tavLst>
                                    </p:anim>
                                    <p:anim calcmode="lin" valueType="num">
                                      <p:cBhvr>
                                        <p:cTn id="53" dur="1000" fill="hold"/>
                                        <p:tgtEl>
                                          <p:spTgt spid="27"/>
                                        </p:tgtEl>
                                        <p:attrNameLst>
                                          <p:attrName>ppt_h</p:attrName>
                                        </p:attrNameLst>
                                      </p:cBhvr>
                                      <p:tavLst>
                                        <p:tav tm="0">
                                          <p:val>
                                            <p:fltVal val="0"/>
                                          </p:val>
                                        </p:tav>
                                        <p:tav tm="100000">
                                          <p:val>
                                            <p:strVal val="#ppt_h"/>
                                          </p:val>
                                        </p:tav>
                                      </p:tavLst>
                                    </p:anim>
                                    <p:anim calcmode="lin" valueType="num">
                                      <p:cBhvr>
                                        <p:cTn id="54" dur="1000" fill="hold"/>
                                        <p:tgtEl>
                                          <p:spTgt spid="27"/>
                                        </p:tgtEl>
                                        <p:attrNameLst>
                                          <p:attrName>ppt_x</p:attrName>
                                        </p:attrNameLst>
                                      </p:cBhvr>
                                      <p:tavLst>
                                        <p:tav tm="0" fmla="#ppt_x+(cos(-2*pi*(1-$))*-#ppt_x-sin(-2*pi*(1-$))*(1-#ppt_y))*(1-$)">
                                          <p:val>
                                            <p:fltVal val="0"/>
                                          </p:val>
                                        </p:tav>
                                        <p:tav tm="100000">
                                          <p:val>
                                            <p:fltVal val="1"/>
                                          </p:val>
                                        </p:tav>
                                      </p:tavLst>
                                    </p:anim>
                                    <p:anim calcmode="lin" valueType="num">
                                      <p:cBhvr>
                                        <p:cTn id="55" dur="1000" fill="hold"/>
                                        <p:tgtEl>
                                          <p:spTgt spid="27"/>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56" fill="hold">
                      <p:stCondLst>
                        <p:cond delay="indefinite"/>
                      </p:stCondLst>
                      <p:childTnLst>
                        <p:par>
                          <p:cTn id="57" fill="hold">
                            <p:stCondLst>
                              <p:cond delay="0"/>
                            </p:stCondLst>
                            <p:childTnLst>
                              <p:par>
                                <p:cTn id="58" presetID="53" presetClass="entr" presetSubtype="16" fill="hold" nodeType="clickEffect">
                                  <p:stCondLst>
                                    <p:cond delay="0"/>
                                  </p:stCondLst>
                                  <p:childTnLst>
                                    <p:set>
                                      <p:cBhvr>
                                        <p:cTn id="59" dur="1" fill="hold">
                                          <p:stCondLst>
                                            <p:cond delay="0"/>
                                          </p:stCondLst>
                                        </p:cTn>
                                        <p:tgtEl>
                                          <p:spTgt spid="13"/>
                                        </p:tgtEl>
                                        <p:attrNameLst>
                                          <p:attrName>style.visibility</p:attrName>
                                        </p:attrNameLst>
                                      </p:cBhvr>
                                      <p:to>
                                        <p:strVal val="visible"/>
                                      </p:to>
                                    </p:set>
                                    <p:anim calcmode="lin" valueType="num">
                                      <p:cBhvr>
                                        <p:cTn id="60" dur="500" fill="hold"/>
                                        <p:tgtEl>
                                          <p:spTgt spid="13"/>
                                        </p:tgtEl>
                                        <p:attrNameLst>
                                          <p:attrName>ppt_w</p:attrName>
                                        </p:attrNameLst>
                                      </p:cBhvr>
                                      <p:tavLst>
                                        <p:tav tm="0">
                                          <p:val>
                                            <p:fltVal val="0"/>
                                          </p:val>
                                        </p:tav>
                                        <p:tav tm="100000">
                                          <p:val>
                                            <p:strVal val="#ppt_w"/>
                                          </p:val>
                                        </p:tav>
                                      </p:tavLst>
                                    </p:anim>
                                    <p:anim calcmode="lin" valueType="num">
                                      <p:cBhvr>
                                        <p:cTn id="61" dur="500" fill="hold"/>
                                        <p:tgtEl>
                                          <p:spTgt spid="13"/>
                                        </p:tgtEl>
                                        <p:attrNameLst>
                                          <p:attrName>ppt_h</p:attrName>
                                        </p:attrNameLst>
                                      </p:cBhvr>
                                      <p:tavLst>
                                        <p:tav tm="0">
                                          <p:val>
                                            <p:fltVal val="0"/>
                                          </p:val>
                                        </p:tav>
                                        <p:tav tm="100000">
                                          <p:val>
                                            <p:strVal val="#ppt_h"/>
                                          </p:val>
                                        </p:tav>
                                      </p:tavLst>
                                    </p:anim>
                                    <p:animEffect transition="in" filter="fade">
                                      <p:cBhvr>
                                        <p:cTn id="62" dur="500"/>
                                        <p:tgtEl>
                                          <p:spTgt spid="13"/>
                                        </p:tgtEl>
                                      </p:cBhvr>
                                    </p:animEffect>
                                  </p:childTnLst>
                                </p:cTn>
                              </p:par>
                            </p:childTnLst>
                          </p:cTn>
                        </p:par>
                      </p:childTnLst>
                    </p:cTn>
                  </p:par>
                  <p:par>
                    <p:cTn id="63" fill="hold">
                      <p:stCondLst>
                        <p:cond delay="indefinite"/>
                      </p:stCondLst>
                      <p:childTnLst>
                        <p:par>
                          <p:cTn id="64" fill="hold">
                            <p:stCondLst>
                              <p:cond delay="0"/>
                            </p:stCondLst>
                            <p:childTnLst>
                              <p:par>
                                <p:cTn id="65" presetID="53" presetClass="entr" presetSubtype="16" fill="hold" nodeType="clickEffect">
                                  <p:stCondLst>
                                    <p:cond delay="0"/>
                                  </p:stCondLst>
                                  <p:childTnLst>
                                    <p:set>
                                      <p:cBhvr>
                                        <p:cTn id="66" dur="1" fill="hold">
                                          <p:stCondLst>
                                            <p:cond delay="0"/>
                                          </p:stCondLst>
                                        </p:cTn>
                                        <p:tgtEl>
                                          <p:spTgt spid="14"/>
                                        </p:tgtEl>
                                        <p:attrNameLst>
                                          <p:attrName>style.visibility</p:attrName>
                                        </p:attrNameLst>
                                      </p:cBhvr>
                                      <p:to>
                                        <p:strVal val="visible"/>
                                      </p:to>
                                    </p:set>
                                    <p:anim calcmode="lin" valueType="num">
                                      <p:cBhvr>
                                        <p:cTn id="67" dur="500" fill="hold"/>
                                        <p:tgtEl>
                                          <p:spTgt spid="14"/>
                                        </p:tgtEl>
                                        <p:attrNameLst>
                                          <p:attrName>ppt_w</p:attrName>
                                        </p:attrNameLst>
                                      </p:cBhvr>
                                      <p:tavLst>
                                        <p:tav tm="0">
                                          <p:val>
                                            <p:fltVal val="0"/>
                                          </p:val>
                                        </p:tav>
                                        <p:tav tm="100000">
                                          <p:val>
                                            <p:strVal val="#ppt_w"/>
                                          </p:val>
                                        </p:tav>
                                      </p:tavLst>
                                    </p:anim>
                                    <p:anim calcmode="lin" valueType="num">
                                      <p:cBhvr>
                                        <p:cTn id="68" dur="500" fill="hold"/>
                                        <p:tgtEl>
                                          <p:spTgt spid="14"/>
                                        </p:tgtEl>
                                        <p:attrNameLst>
                                          <p:attrName>ppt_h</p:attrName>
                                        </p:attrNameLst>
                                      </p:cBhvr>
                                      <p:tavLst>
                                        <p:tav tm="0">
                                          <p:val>
                                            <p:fltVal val="0"/>
                                          </p:val>
                                        </p:tav>
                                        <p:tav tm="100000">
                                          <p:val>
                                            <p:strVal val="#ppt_h"/>
                                          </p:val>
                                        </p:tav>
                                      </p:tavLst>
                                    </p:anim>
                                    <p:animEffect transition="in" filter="fade">
                                      <p:cBhvr>
                                        <p:cTn id="69"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ldLvl="0" animBg="1"/>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6" name="组合 85"/>
          <p:cNvGrpSpPr/>
          <p:nvPr/>
        </p:nvGrpSpPr>
        <p:grpSpPr>
          <a:xfrm>
            <a:off x="304800" y="749300"/>
            <a:ext cx="6192344" cy="400110"/>
            <a:chOff x="424117" y="898245"/>
            <a:chExt cx="6192344" cy="400110"/>
          </a:xfrm>
        </p:grpSpPr>
        <p:sp>
          <p:nvSpPr>
            <p:cNvPr id="87" name="平行四边形 86"/>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88" name="文本框 87"/>
            <p:cNvSpPr txBox="1"/>
            <p:nvPr/>
          </p:nvSpPr>
          <p:spPr>
            <a:xfrm>
              <a:off x="1052423" y="898245"/>
              <a:ext cx="5564038" cy="400110"/>
            </a:xfrm>
            <a:prstGeom prst="rect">
              <a:avLst/>
            </a:prstGeom>
            <a:noFill/>
          </p:spPr>
          <p:txBody>
            <a:bodyPr wrap="square" rtlCol="0">
              <a:spAutoFit/>
            </a:bodyPr>
            <a:lstStyle/>
            <a:p>
              <a:r>
                <a:rPr lang="en-US" altLang="zh-CN" sz="2000" b="1" dirty="0"/>
                <a:t>IPv4</a:t>
              </a:r>
              <a:r>
                <a:rPr lang="zh-CN" altLang="en-US" sz="2000" b="1" dirty="0"/>
                <a:t>地址的分类编址方法</a:t>
              </a:r>
              <a:endParaRPr lang="zh-CN" altLang="en-US" sz="2000" b="1" dirty="0"/>
            </a:p>
          </p:txBody>
        </p:sp>
      </p:grpSp>
      <p:pic>
        <p:nvPicPr>
          <p:cNvPr id="5" name="图片 4" descr="图形用户界面&#10;&#10;中度可信度描述已自动生成"/>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2659619" y="3088738"/>
            <a:ext cx="6885918" cy="3426362"/>
          </a:xfrm>
          <a:prstGeom prst="rect">
            <a:avLst/>
          </a:prstGeom>
        </p:spPr>
      </p:pic>
      <p:sp>
        <p:nvSpPr>
          <p:cNvPr id="56" name="íşlïḍè"/>
          <p:cNvSpPr txBox="1"/>
          <p:nvPr/>
        </p:nvSpPr>
        <p:spPr>
          <a:xfrm>
            <a:off x="1266346" y="1209641"/>
            <a:ext cx="10219571" cy="467855"/>
          </a:xfrm>
          <a:prstGeom prst="rect">
            <a:avLst/>
          </a:prstGeom>
          <a:noFill/>
        </p:spPr>
        <p:txBody>
          <a:bodyPr wrap="square" lIns="91440" tIns="45720" rIns="91440" bIns="45720" anchor="ctr">
            <a:noAutofit/>
          </a:bodyPr>
          <a:lstStyle/>
          <a:p>
            <a:r>
              <a:rPr lang="en-US" altLang="zh-CN" b="1" dirty="0">
                <a:solidFill>
                  <a:schemeClr val="accent1">
                    <a:lumMod val="75000"/>
                  </a:schemeClr>
                </a:solidFill>
              </a:rPr>
              <a:t>A</a:t>
            </a:r>
            <a:r>
              <a:rPr lang="zh-CN" altLang="en-US" b="1" dirty="0">
                <a:solidFill>
                  <a:schemeClr val="accent1">
                    <a:lumMod val="75000"/>
                  </a:schemeClr>
                </a:solidFill>
              </a:rPr>
              <a:t>类</a:t>
            </a:r>
            <a:r>
              <a:rPr lang="zh-CN" altLang="en-US" b="1" dirty="0"/>
              <a:t>、</a:t>
            </a:r>
            <a:r>
              <a:rPr lang="en-US" altLang="zh-CN" b="1" dirty="0">
                <a:solidFill>
                  <a:schemeClr val="accent1">
                    <a:lumMod val="75000"/>
                  </a:schemeClr>
                </a:solidFill>
              </a:rPr>
              <a:t>B</a:t>
            </a:r>
            <a:r>
              <a:rPr lang="zh-CN" altLang="en-US" b="1" dirty="0">
                <a:solidFill>
                  <a:schemeClr val="accent1">
                    <a:lumMod val="75000"/>
                  </a:schemeClr>
                </a:solidFill>
              </a:rPr>
              <a:t>类</a:t>
            </a:r>
            <a:r>
              <a:rPr lang="zh-CN" altLang="en-US" b="1" dirty="0"/>
              <a:t>和</a:t>
            </a:r>
            <a:r>
              <a:rPr lang="en-US" altLang="zh-CN" b="1" dirty="0">
                <a:solidFill>
                  <a:schemeClr val="accent1">
                    <a:lumMod val="75000"/>
                  </a:schemeClr>
                </a:solidFill>
              </a:rPr>
              <a:t>C</a:t>
            </a:r>
            <a:r>
              <a:rPr lang="zh-CN" altLang="en-US" b="1" dirty="0">
                <a:solidFill>
                  <a:schemeClr val="accent1">
                    <a:lumMod val="75000"/>
                  </a:schemeClr>
                </a:solidFill>
              </a:rPr>
              <a:t>类</a:t>
            </a:r>
            <a:r>
              <a:rPr lang="zh-CN" altLang="en-US" b="1" dirty="0"/>
              <a:t>地址都是</a:t>
            </a:r>
            <a:r>
              <a:rPr lang="zh-CN" altLang="en-US" b="1" dirty="0">
                <a:solidFill>
                  <a:schemeClr val="accent1">
                    <a:lumMod val="75000"/>
                  </a:schemeClr>
                </a:solidFill>
              </a:rPr>
              <a:t>单播地址</a:t>
            </a:r>
            <a:r>
              <a:rPr lang="zh-CN" altLang="en-US" b="1" dirty="0"/>
              <a:t>，只有单播地址可以</a:t>
            </a:r>
            <a:r>
              <a:rPr lang="zh-CN" altLang="en-US" b="1" dirty="0">
                <a:solidFill>
                  <a:schemeClr val="accent1">
                    <a:lumMod val="75000"/>
                  </a:schemeClr>
                </a:solidFill>
              </a:rPr>
              <a:t>分配给网络中的主机（或路由器）的各接口</a:t>
            </a:r>
            <a:r>
              <a:rPr lang="zh-CN" altLang="en-US" b="1" dirty="0"/>
              <a:t>。</a:t>
            </a:r>
            <a:endParaRPr lang="en-US" altLang="zh-CN" b="1" dirty="0"/>
          </a:p>
        </p:txBody>
      </p:sp>
      <p:sp>
        <p:nvSpPr>
          <p:cNvPr id="57" name="矩形 56"/>
          <p:cNvSpPr/>
          <p:nvPr/>
        </p:nvSpPr>
        <p:spPr>
          <a:xfrm>
            <a:off x="1009370" y="1308351"/>
            <a:ext cx="247267" cy="2569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íşlïḍè"/>
          <p:cNvSpPr txBox="1"/>
          <p:nvPr/>
        </p:nvSpPr>
        <p:spPr>
          <a:xfrm>
            <a:off x="1266346" y="1776206"/>
            <a:ext cx="10219571" cy="467855"/>
          </a:xfrm>
          <a:prstGeom prst="rect">
            <a:avLst/>
          </a:prstGeom>
          <a:noFill/>
        </p:spPr>
        <p:txBody>
          <a:bodyPr wrap="square" lIns="91440" tIns="45720" rIns="91440" bIns="45720" anchor="ctr">
            <a:noAutofit/>
          </a:bodyPr>
          <a:lstStyle/>
          <a:p>
            <a:r>
              <a:rPr lang="zh-CN" altLang="en-US" b="1" dirty="0">
                <a:solidFill>
                  <a:schemeClr val="accent1">
                    <a:lumMod val="75000"/>
                  </a:schemeClr>
                </a:solidFill>
              </a:rPr>
              <a:t>主机号为“全</a:t>
            </a:r>
            <a:r>
              <a:rPr lang="en-US" altLang="zh-CN" b="1" dirty="0">
                <a:solidFill>
                  <a:schemeClr val="accent1">
                    <a:lumMod val="75000"/>
                  </a:schemeClr>
                </a:solidFill>
              </a:rPr>
              <a:t>0</a:t>
            </a:r>
            <a:r>
              <a:rPr lang="zh-CN" altLang="en-US" b="1" dirty="0">
                <a:solidFill>
                  <a:schemeClr val="accent1">
                    <a:lumMod val="75000"/>
                  </a:schemeClr>
                </a:solidFill>
              </a:rPr>
              <a:t>”</a:t>
            </a:r>
            <a:r>
              <a:rPr lang="zh-CN" altLang="en-US" b="1" dirty="0"/>
              <a:t>的地址是</a:t>
            </a:r>
            <a:r>
              <a:rPr lang="zh-CN" altLang="en-US" b="1" dirty="0">
                <a:solidFill>
                  <a:schemeClr val="accent1">
                    <a:lumMod val="75000"/>
                  </a:schemeClr>
                </a:solidFill>
              </a:rPr>
              <a:t>网络地址</a:t>
            </a:r>
            <a:r>
              <a:rPr lang="zh-CN" altLang="en-US" b="1" dirty="0"/>
              <a:t>，</a:t>
            </a:r>
            <a:r>
              <a:rPr lang="zh-CN" altLang="en-US" b="1" dirty="0">
                <a:solidFill>
                  <a:schemeClr val="accent1">
                    <a:lumMod val="75000"/>
                  </a:schemeClr>
                </a:solidFill>
              </a:rPr>
              <a:t>不能分配</a:t>
            </a:r>
            <a:r>
              <a:rPr lang="zh-CN" altLang="en-US" b="1" dirty="0"/>
              <a:t>给主机（或路由器）的各接口。</a:t>
            </a:r>
            <a:endParaRPr lang="en-US" altLang="zh-CN" b="1" dirty="0"/>
          </a:p>
        </p:txBody>
      </p:sp>
      <p:sp>
        <p:nvSpPr>
          <p:cNvPr id="9" name="矩形 8"/>
          <p:cNvSpPr/>
          <p:nvPr/>
        </p:nvSpPr>
        <p:spPr>
          <a:xfrm>
            <a:off x="1009370" y="1874916"/>
            <a:ext cx="247267" cy="2569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íşlïḍè"/>
          <p:cNvSpPr txBox="1"/>
          <p:nvPr/>
        </p:nvSpPr>
        <p:spPr>
          <a:xfrm>
            <a:off x="1266346" y="2338194"/>
            <a:ext cx="10219571" cy="467855"/>
          </a:xfrm>
          <a:prstGeom prst="rect">
            <a:avLst/>
          </a:prstGeom>
          <a:noFill/>
        </p:spPr>
        <p:txBody>
          <a:bodyPr wrap="square" lIns="91440" tIns="45720" rIns="91440" bIns="45720" anchor="ctr">
            <a:noAutofit/>
          </a:bodyPr>
          <a:lstStyle/>
          <a:p>
            <a:r>
              <a:rPr lang="zh-CN" altLang="en-US" b="1" dirty="0">
                <a:solidFill>
                  <a:schemeClr val="accent1">
                    <a:lumMod val="75000"/>
                  </a:schemeClr>
                </a:solidFill>
              </a:rPr>
              <a:t>主机号为“全</a:t>
            </a:r>
            <a:r>
              <a:rPr lang="en-US" altLang="zh-CN" b="1" dirty="0">
                <a:solidFill>
                  <a:schemeClr val="accent1">
                    <a:lumMod val="75000"/>
                  </a:schemeClr>
                </a:solidFill>
              </a:rPr>
              <a:t>1</a:t>
            </a:r>
            <a:r>
              <a:rPr lang="zh-CN" altLang="en-US" b="1" dirty="0">
                <a:solidFill>
                  <a:schemeClr val="accent1">
                    <a:lumMod val="75000"/>
                  </a:schemeClr>
                </a:solidFill>
              </a:rPr>
              <a:t>”</a:t>
            </a:r>
            <a:r>
              <a:rPr lang="zh-CN" altLang="en-US" b="1" dirty="0"/>
              <a:t>的地址是</a:t>
            </a:r>
            <a:r>
              <a:rPr lang="zh-CN" altLang="en-US" b="1" dirty="0">
                <a:solidFill>
                  <a:schemeClr val="accent1">
                    <a:lumMod val="75000"/>
                  </a:schemeClr>
                </a:solidFill>
              </a:rPr>
              <a:t>广播地址</a:t>
            </a:r>
            <a:r>
              <a:rPr lang="zh-CN" altLang="en-US" b="1" dirty="0"/>
              <a:t>，</a:t>
            </a:r>
            <a:r>
              <a:rPr lang="zh-CN" altLang="en-US" b="1" dirty="0">
                <a:solidFill>
                  <a:schemeClr val="accent1">
                    <a:lumMod val="75000"/>
                  </a:schemeClr>
                </a:solidFill>
              </a:rPr>
              <a:t>不能分配</a:t>
            </a:r>
            <a:r>
              <a:rPr lang="zh-CN" altLang="en-US" b="1" dirty="0"/>
              <a:t>给主机（或路由器）的各接口。</a:t>
            </a:r>
            <a:endParaRPr lang="en-US" altLang="zh-CN" b="1" dirty="0"/>
          </a:p>
        </p:txBody>
      </p:sp>
      <p:sp>
        <p:nvSpPr>
          <p:cNvPr id="11" name="矩形 10"/>
          <p:cNvSpPr/>
          <p:nvPr/>
        </p:nvSpPr>
        <p:spPr>
          <a:xfrm>
            <a:off x="1009370" y="2436904"/>
            <a:ext cx="247267" cy="2569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平行四边形 11"/>
          <p:cNvSpPr/>
          <p:nvPr/>
        </p:nvSpPr>
        <p:spPr>
          <a:xfrm>
            <a:off x="304799" y="749300"/>
            <a:ext cx="681963"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03</a:t>
            </a:r>
            <a:endParaRPr lang="zh-CN" altLang="en-US" sz="2200" dirty="0">
              <a:latin typeface="Impact" panose="020B0806030902050204" pitchFamily="34" charset="0"/>
            </a:endParaRP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p:tgtEl>
                                          <p:spTgt spid="5"/>
                                        </p:tgtEl>
                                        <p:attrNameLst>
                                          <p:attrName>ppt_y</p:attrName>
                                        </p:attrNameLst>
                                      </p:cBhvr>
                                      <p:tavLst>
                                        <p:tav tm="0">
                                          <p:val>
                                            <p:strVal val="#ppt_y-#ppt_h*1.125000"/>
                                          </p:val>
                                        </p:tav>
                                        <p:tav tm="100000">
                                          <p:val>
                                            <p:strVal val="#ppt_y"/>
                                          </p:val>
                                        </p:tav>
                                      </p:tavLst>
                                    </p:anim>
                                    <p:animEffect transition="in" filter="wipe(down)">
                                      <p:cBhvr>
                                        <p:cTn id="8" dur="500"/>
                                        <p:tgtEl>
                                          <p:spTgt spid="5"/>
                                        </p:tgtEl>
                                      </p:cBhvr>
                                    </p:animEffect>
                                  </p:childTnLst>
                                </p:cTn>
                              </p:par>
                              <p:par>
                                <p:cTn id="9" presetID="49" presetClass="entr" presetSubtype="0" decel="100000" fill="hold" grpId="0" nodeType="withEffect">
                                  <p:stCondLst>
                                    <p:cond delay="0"/>
                                  </p:stCondLst>
                                  <p:childTnLst>
                                    <p:set>
                                      <p:cBhvr>
                                        <p:cTn id="10" dur="1" fill="hold">
                                          <p:stCondLst>
                                            <p:cond delay="0"/>
                                          </p:stCondLst>
                                        </p:cTn>
                                        <p:tgtEl>
                                          <p:spTgt spid="57"/>
                                        </p:tgtEl>
                                        <p:attrNameLst>
                                          <p:attrName>style.visibility</p:attrName>
                                        </p:attrNameLst>
                                      </p:cBhvr>
                                      <p:to>
                                        <p:strVal val="visible"/>
                                      </p:to>
                                    </p:set>
                                    <p:anim calcmode="lin" valueType="num">
                                      <p:cBhvr>
                                        <p:cTn id="11" dur="500" fill="hold"/>
                                        <p:tgtEl>
                                          <p:spTgt spid="57"/>
                                        </p:tgtEl>
                                        <p:attrNameLst>
                                          <p:attrName>ppt_w</p:attrName>
                                        </p:attrNameLst>
                                      </p:cBhvr>
                                      <p:tavLst>
                                        <p:tav tm="0">
                                          <p:val>
                                            <p:fltVal val="0"/>
                                          </p:val>
                                        </p:tav>
                                        <p:tav tm="100000">
                                          <p:val>
                                            <p:strVal val="#ppt_w"/>
                                          </p:val>
                                        </p:tav>
                                      </p:tavLst>
                                    </p:anim>
                                    <p:anim calcmode="lin" valueType="num">
                                      <p:cBhvr>
                                        <p:cTn id="12" dur="500" fill="hold"/>
                                        <p:tgtEl>
                                          <p:spTgt spid="57"/>
                                        </p:tgtEl>
                                        <p:attrNameLst>
                                          <p:attrName>ppt_h</p:attrName>
                                        </p:attrNameLst>
                                      </p:cBhvr>
                                      <p:tavLst>
                                        <p:tav tm="0">
                                          <p:val>
                                            <p:fltVal val="0"/>
                                          </p:val>
                                        </p:tav>
                                        <p:tav tm="100000">
                                          <p:val>
                                            <p:strVal val="#ppt_h"/>
                                          </p:val>
                                        </p:tav>
                                      </p:tavLst>
                                    </p:anim>
                                    <p:anim calcmode="lin" valueType="num">
                                      <p:cBhvr>
                                        <p:cTn id="13" dur="500" fill="hold"/>
                                        <p:tgtEl>
                                          <p:spTgt spid="57"/>
                                        </p:tgtEl>
                                        <p:attrNameLst>
                                          <p:attrName>style.rotation</p:attrName>
                                        </p:attrNameLst>
                                      </p:cBhvr>
                                      <p:tavLst>
                                        <p:tav tm="0">
                                          <p:val>
                                            <p:fltVal val="360"/>
                                          </p:val>
                                        </p:tav>
                                        <p:tav tm="100000">
                                          <p:val>
                                            <p:fltVal val="0"/>
                                          </p:val>
                                        </p:tav>
                                      </p:tavLst>
                                    </p:anim>
                                    <p:animEffect transition="in" filter="fade">
                                      <p:cBhvr>
                                        <p:cTn id="14" dur="500"/>
                                        <p:tgtEl>
                                          <p:spTgt spid="57"/>
                                        </p:tgtEl>
                                      </p:cBhvr>
                                    </p:animEffect>
                                  </p:childTnLst>
                                </p:cTn>
                              </p:par>
                            </p:childTnLst>
                          </p:cTn>
                        </p:par>
                        <p:par>
                          <p:cTn id="15" fill="hold">
                            <p:stCondLst>
                              <p:cond delay="500"/>
                            </p:stCondLst>
                            <p:childTnLst>
                              <p:par>
                                <p:cTn id="16" presetID="1" presetClass="entr" presetSubtype="0" fill="hold" grpId="0" nodeType="afterEffect">
                                  <p:stCondLst>
                                    <p:cond delay="0"/>
                                  </p:stCondLst>
                                  <p:iterate type="lt">
                                    <p:tmAbs val="100"/>
                                  </p:iterate>
                                  <p:childTnLst>
                                    <p:set>
                                      <p:cBhvr>
                                        <p:cTn id="17" dur="1" fill="hold">
                                          <p:stCondLst>
                                            <p:cond delay="0"/>
                                          </p:stCondLst>
                                        </p:cTn>
                                        <p:tgtEl>
                                          <p:spTgt spid="56"/>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49" presetClass="entr" presetSubtype="0" decel="10000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 calcmode="lin" valueType="num">
                                      <p:cBhvr>
                                        <p:cTn id="22" dur="500" fill="hold"/>
                                        <p:tgtEl>
                                          <p:spTgt spid="9"/>
                                        </p:tgtEl>
                                        <p:attrNameLst>
                                          <p:attrName>ppt_w</p:attrName>
                                        </p:attrNameLst>
                                      </p:cBhvr>
                                      <p:tavLst>
                                        <p:tav tm="0">
                                          <p:val>
                                            <p:fltVal val="0"/>
                                          </p:val>
                                        </p:tav>
                                        <p:tav tm="100000">
                                          <p:val>
                                            <p:strVal val="#ppt_w"/>
                                          </p:val>
                                        </p:tav>
                                      </p:tavLst>
                                    </p:anim>
                                    <p:anim calcmode="lin" valueType="num">
                                      <p:cBhvr>
                                        <p:cTn id="23" dur="500" fill="hold"/>
                                        <p:tgtEl>
                                          <p:spTgt spid="9"/>
                                        </p:tgtEl>
                                        <p:attrNameLst>
                                          <p:attrName>ppt_h</p:attrName>
                                        </p:attrNameLst>
                                      </p:cBhvr>
                                      <p:tavLst>
                                        <p:tav tm="0">
                                          <p:val>
                                            <p:fltVal val="0"/>
                                          </p:val>
                                        </p:tav>
                                        <p:tav tm="100000">
                                          <p:val>
                                            <p:strVal val="#ppt_h"/>
                                          </p:val>
                                        </p:tav>
                                      </p:tavLst>
                                    </p:anim>
                                    <p:anim calcmode="lin" valueType="num">
                                      <p:cBhvr>
                                        <p:cTn id="24" dur="500" fill="hold"/>
                                        <p:tgtEl>
                                          <p:spTgt spid="9"/>
                                        </p:tgtEl>
                                        <p:attrNameLst>
                                          <p:attrName>style.rotation</p:attrName>
                                        </p:attrNameLst>
                                      </p:cBhvr>
                                      <p:tavLst>
                                        <p:tav tm="0">
                                          <p:val>
                                            <p:fltVal val="360"/>
                                          </p:val>
                                        </p:tav>
                                        <p:tav tm="100000">
                                          <p:val>
                                            <p:fltVal val="0"/>
                                          </p:val>
                                        </p:tav>
                                      </p:tavLst>
                                    </p:anim>
                                    <p:animEffect transition="in" filter="fade">
                                      <p:cBhvr>
                                        <p:cTn id="25" dur="500"/>
                                        <p:tgtEl>
                                          <p:spTgt spid="9"/>
                                        </p:tgtEl>
                                      </p:cBhvr>
                                    </p:animEffect>
                                  </p:childTnLst>
                                </p:cTn>
                              </p:par>
                            </p:childTnLst>
                          </p:cTn>
                        </p:par>
                        <p:par>
                          <p:cTn id="26" fill="hold">
                            <p:stCondLst>
                              <p:cond delay="500"/>
                            </p:stCondLst>
                            <p:childTnLst>
                              <p:par>
                                <p:cTn id="27" presetID="1" presetClass="entr" presetSubtype="0" fill="hold" grpId="0" nodeType="afterEffect">
                                  <p:stCondLst>
                                    <p:cond delay="0"/>
                                  </p:stCondLst>
                                  <p:iterate type="lt">
                                    <p:tmAbs val="100"/>
                                  </p:iterate>
                                  <p:childTnLst>
                                    <p:set>
                                      <p:cBhvr>
                                        <p:cTn id="28" dur="1" fill="hold">
                                          <p:stCondLst>
                                            <p:cond delay="0"/>
                                          </p:stCondLst>
                                        </p:cTn>
                                        <p:tgtEl>
                                          <p:spTgt spid="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49" presetClass="entr" presetSubtype="0" decel="100000" fill="hold" grpId="0" nodeType="clickEffect">
                                  <p:stCondLst>
                                    <p:cond delay="0"/>
                                  </p:stCondLst>
                                  <p:childTnLst>
                                    <p:set>
                                      <p:cBhvr>
                                        <p:cTn id="32" dur="1" fill="hold">
                                          <p:stCondLst>
                                            <p:cond delay="0"/>
                                          </p:stCondLst>
                                        </p:cTn>
                                        <p:tgtEl>
                                          <p:spTgt spid="11"/>
                                        </p:tgtEl>
                                        <p:attrNameLst>
                                          <p:attrName>style.visibility</p:attrName>
                                        </p:attrNameLst>
                                      </p:cBhvr>
                                      <p:to>
                                        <p:strVal val="visible"/>
                                      </p:to>
                                    </p:set>
                                    <p:anim calcmode="lin" valueType="num">
                                      <p:cBhvr>
                                        <p:cTn id="33" dur="500" fill="hold"/>
                                        <p:tgtEl>
                                          <p:spTgt spid="11"/>
                                        </p:tgtEl>
                                        <p:attrNameLst>
                                          <p:attrName>ppt_w</p:attrName>
                                        </p:attrNameLst>
                                      </p:cBhvr>
                                      <p:tavLst>
                                        <p:tav tm="0">
                                          <p:val>
                                            <p:fltVal val="0"/>
                                          </p:val>
                                        </p:tav>
                                        <p:tav tm="100000">
                                          <p:val>
                                            <p:strVal val="#ppt_w"/>
                                          </p:val>
                                        </p:tav>
                                      </p:tavLst>
                                    </p:anim>
                                    <p:anim calcmode="lin" valueType="num">
                                      <p:cBhvr>
                                        <p:cTn id="34" dur="500" fill="hold"/>
                                        <p:tgtEl>
                                          <p:spTgt spid="11"/>
                                        </p:tgtEl>
                                        <p:attrNameLst>
                                          <p:attrName>ppt_h</p:attrName>
                                        </p:attrNameLst>
                                      </p:cBhvr>
                                      <p:tavLst>
                                        <p:tav tm="0">
                                          <p:val>
                                            <p:fltVal val="0"/>
                                          </p:val>
                                        </p:tav>
                                        <p:tav tm="100000">
                                          <p:val>
                                            <p:strVal val="#ppt_h"/>
                                          </p:val>
                                        </p:tav>
                                      </p:tavLst>
                                    </p:anim>
                                    <p:anim calcmode="lin" valueType="num">
                                      <p:cBhvr>
                                        <p:cTn id="35" dur="500" fill="hold"/>
                                        <p:tgtEl>
                                          <p:spTgt spid="11"/>
                                        </p:tgtEl>
                                        <p:attrNameLst>
                                          <p:attrName>style.rotation</p:attrName>
                                        </p:attrNameLst>
                                      </p:cBhvr>
                                      <p:tavLst>
                                        <p:tav tm="0">
                                          <p:val>
                                            <p:fltVal val="360"/>
                                          </p:val>
                                        </p:tav>
                                        <p:tav tm="100000">
                                          <p:val>
                                            <p:fltVal val="0"/>
                                          </p:val>
                                        </p:tav>
                                      </p:tavLst>
                                    </p:anim>
                                    <p:animEffect transition="in" filter="fade">
                                      <p:cBhvr>
                                        <p:cTn id="36" dur="500"/>
                                        <p:tgtEl>
                                          <p:spTgt spid="11"/>
                                        </p:tgtEl>
                                      </p:cBhvr>
                                    </p:animEffect>
                                  </p:childTnLst>
                                </p:cTn>
                              </p:par>
                            </p:childTnLst>
                          </p:cTn>
                        </p:par>
                        <p:par>
                          <p:cTn id="37" fill="hold">
                            <p:stCondLst>
                              <p:cond delay="500"/>
                            </p:stCondLst>
                            <p:childTnLst>
                              <p:par>
                                <p:cTn id="38" presetID="1" presetClass="entr" presetSubtype="0" fill="hold" grpId="0" nodeType="afterEffect">
                                  <p:stCondLst>
                                    <p:cond delay="0"/>
                                  </p:stCondLst>
                                  <p:iterate type="lt">
                                    <p:tmAbs val="100"/>
                                  </p:iterate>
                                  <p:childTnLst>
                                    <p:set>
                                      <p:cBhvr>
                                        <p:cTn id="39"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p:bldP spid="57" grpId="0" bldLvl="0" animBg="1"/>
      <p:bldP spid="8" grpId="0"/>
      <p:bldP spid="9" grpId="0" bldLvl="0" animBg="1"/>
      <p:bldP spid="10" grpId="0"/>
      <p:bldP spid="11" grpId="0" bldLvl="0" animBg="1"/>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矩形 55"/>
          <p:cNvSpPr/>
          <p:nvPr/>
        </p:nvSpPr>
        <p:spPr>
          <a:xfrm>
            <a:off x="369574" y="3058877"/>
            <a:ext cx="5474146" cy="400110"/>
          </a:xfrm>
          <a:prstGeom prst="rect">
            <a:avLst/>
          </a:prstGeom>
          <a:solidFill>
            <a:schemeClr val="bg2">
              <a:lumMod val="9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369574" y="1886259"/>
            <a:ext cx="5474146" cy="400110"/>
          </a:xfrm>
          <a:prstGeom prst="rect">
            <a:avLst/>
          </a:prstGeom>
          <a:solidFill>
            <a:schemeClr val="bg2">
              <a:lumMod val="9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6" name="组合 85"/>
          <p:cNvGrpSpPr/>
          <p:nvPr/>
        </p:nvGrpSpPr>
        <p:grpSpPr>
          <a:xfrm>
            <a:off x="304800" y="749300"/>
            <a:ext cx="6192344" cy="400110"/>
            <a:chOff x="424117" y="898245"/>
            <a:chExt cx="6192344" cy="400110"/>
          </a:xfrm>
        </p:grpSpPr>
        <p:sp>
          <p:nvSpPr>
            <p:cNvPr id="87" name="平行四边形 86"/>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88" name="文本框 87"/>
            <p:cNvSpPr txBox="1"/>
            <p:nvPr/>
          </p:nvSpPr>
          <p:spPr>
            <a:xfrm>
              <a:off x="1052423" y="898245"/>
              <a:ext cx="5564038" cy="400110"/>
            </a:xfrm>
            <a:prstGeom prst="rect">
              <a:avLst/>
            </a:prstGeom>
            <a:noFill/>
          </p:spPr>
          <p:txBody>
            <a:bodyPr wrap="square" rtlCol="0">
              <a:spAutoFit/>
            </a:bodyPr>
            <a:lstStyle/>
            <a:p>
              <a:r>
                <a:rPr lang="en-US" altLang="zh-CN" sz="2000" b="1" dirty="0"/>
                <a:t>IPv4</a:t>
              </a:r>
              <a:r>
                <a:rPr lang="zh-CN" altLang="en-US" sz="2000" b="1" dirty="0"/>
                <a:t>地址的分类编址方法</a:t>
              </a:r>
              <a:endParaRPr lang="zh-CN" altLang="en-US" sz="2000" b="1" dirty="0"/>
            </a:p>
          </p:txBody>
        </p:sp>
      </p:grpSp>
      <p:grpSp>
        <p:nvGrpSpPr>
          <p:cNvPr id="28" name="组合 27"/>
          <p:cNvGrpSpPr/>
          <p:nvPr/>
        </p:nvGrpSpPr>
        <p:grpSpPr>
          <a:xfrm>
            <a:off x="6940617" y="1827854"/>
            <a:ext cx="1370934" cy="457597"/>
            <a:chOff x="6829781" y="3788193"/>
            <a:chExt cx="1370934" cy="457597"/>
          </a:xfrm>
        </p:grpSpPr>
        <p:sp>
          <p:nvSpPr>
            <p:cNvPr id="32" name="矩形 31"/>
            <p:cNvSpPr/>
            <p:nvPr/>
          </p:nvSpPr>
          <p:spPr>
            <a:xfrm>
              <a:off x="6829781" y="3788193"/>
              <a:ext cx="1370934" cy="457597"/>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r"/>
              <a:r>
                <a:rPr lang="en-US" altLang="zh-CN" sz="2400" b="1" dirty="0">
                  <a:ea typeface="+mj-ea"/>
                </a:rPr>
                <a:t>0000000</a:t>
              </a:r>
              <a:endParaRPr lang="zh-CN" altLang="en-US" sz="2400" b="1" dirty="0">
                <a:ea typeface="+mj-ea"/>
              </a:endParaRPr>
            </a:p>
          </p:txBody>
        </p:sp>
        <p:sp>
          <p:nvSpPr>
            <p:cNvPr id="33" name="文本框 32"/>
            <p:cNvSpPr txBox="1"/>
            <p:nvPr/>
          </p:nvSpPr>
          <p:spPr>
            <a:xfrm>
              <a:off x="6850352" y="3814862"/>
              <a:ext cx="253466" cy="400110"/>
            </a:xfrm>
            <a:prstGeom prst="rect">
              <a:avLst/>
            </a:prstGeom>
            <a:solidFill>
              <a:schemeClr val="bg1"/>
            </a:solidFill>
          </p:spPr>
          <p:txBody>
            <a:bodyPr wrap="square" rtlCol="0">
              <a:spAutoFit/>
            </a:bodyPr>
            <a:lstStyle/>
            <a:p>
              <a:pPr algn="ctr"/>
              <a:r>
                <a:rPr lang="en-US" altLang="zh-CN" sz="2000" b="1" dirty="0">
                  <a:solidFill>
                    <a:srgbClr val="FF0000"/>
                  </a:solidFill>
                </a:rPr>
                <a:t>0</a:t>
              </a:r>
              <a:endParaRPr lang="zh-CN" altLang="en-US" sz="2000" b="1" dirty="0">
                <a:solidFill>
                  <a:srgbClr val="FF0000"/>
                </a:solidFill>
              </a:endParaRPr>
            </a:p>
          </p:txBody>
        </p:sp>
      </p:grpSp>
      <p:grpSp>
        <p:nvGrpSpPr>
          <p:cNvPr id="29" name="组合 28"/>
          <p:cNvGrpSpPr/>
          <p:nvPr/>
        </p:nvGrpSpPr>
        <p:grpSpPr>
          <a:xfrm>
            <a:off x="5655956" y="807472"/>
            <a:ext cx="6231244" cy="872835"/>
            <a:chOff x="5655956" y="1136390"/>
            <a:chExt cx="6231244" cy="872835"/>
          </a:xfrm>
        </p:grpSpPr>
        <p:cxnSp>
          <p:nvCxnSpPr>
            <p:cNvPr id="13" name="直接连接符 12"/>
            <p:cNvCxnSpPr/>
            <p:nvPr/>
          </p:nvCxnSpPr>
          <p:spPr>
            <a:xfrm flipV="1">
              <a:off x="6940617" y="1136390"/>
              <a:ext cx="0" cy="41523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p:nvPr/>
          </p:nvCxnSpPr>
          <p:spPr>
            <a:xfrm>
              <a:off x="6940617" y="1300826"/>
              <a:ext cx="1370934" cy="0"/>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7296705" y="1136390"/>
              <a:ext cx="658758" cy="400110"/>
            </a:xfrm>
            <a:prstGeom prst="rect">
              <a:avLst/>
            </a:prstGeom>
            <a:solidFill>
              <a:schemeClr val="bg1"/>
            </a:solidFill>
          </p:spPr>
          <p:txBody>
            <a:bodyPr wrap="square" rtlCol="0">
              <a:spAutoFit/>
            </a:bodyPr>
            <a:lstStyle/>
            <a:p>
              <a:pPr algn="ctr"/>
              <a:r>
                <a:rPr lang="en-US" altLang="zh-CN" sz="2000" b="1" dirty="0"/>
                <a:t>8</a:t>
              </a:r>
              <a:r>
                <a:rPr lang="zh-CN" altLang="en-US" sz="2000" b="1" dirty="0"/>
                <a:t>位</a:t>
              </a:r>
              <a:endParaRPr lang="zh-CN" altLang="en-US" sz="2000" b="1" dirty="0"/>
            </a:p>
          </p:txBody>
        </p:sp>
        <p:cxnSp>
          <p:nvCxnSpPr>
            <p:cNvPr id="17" name="直接连接符 16"/>
            <p:cNvCxnSpPr/>
            <p:nvPr/>
          </p:nvCxnSpPr>
          <p:spPr>
            <a:xfrm flipV="1">
              <a:off x="8311551" y="1163059"/>
              <a:ext cx="0" cy="41523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V="1">
              <a:off x="11887200" y="1163059"/>
              <a:ext cx="0" cy="41523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p:nvPr/>
          </p:nvCxnSpPr>
          <p:spPr>
            <a:xfrm>
              <a:off x="8311551" y="1300826"/>
              <a:ext cx="3575649" cy="0"/>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0" name="文本框 19"/>
            <p:cNvSpPr txBox="1"/>
            <p:nvPr/>
          </p:nvSpPr>
          <p:spPr>
            <a:xfrm>
              <a:off x="9702286" y="1136390"/>
              <a:ext cx="794177" cy="400110"/>
            </a:xfrm>
            <a:prstGeom prst="rect">
              <a:avLst/>
            </a:prstGeom>
            <a:solidFill>
              <a:schemeClr val="bg1"/>
            </a:solidFill>
          </p:spPr>
          <p:txBody>
            <a:bodyPr wrap="square" rtlCol="0">
              <a:spAutoFit/>
            </a:bodyPr>
            <a:lstStyle/>
            <a:p>
              <a:pPr algn="ctr"/>
              <a:r>
                <a:rPr lang="en-US" altLang="zh-CN" sz="2000" b="1" dirty="0"/>
                <a:t>24</a:t>
              </a:r>
              <a:r>
                <a:rPr lang="zh-CN" altLang="en-US" sz="2000" b="1" dirty="0"/>
                <a:t>位</a:t>
              </a:r>
              <a:endParaRPr lang="zh-CN" altLang="en-US" sz="2000" b="1" dirty="0"/>
            </a:p>
          </p:txBody>
        </p:sp>
        <p:sp>
          <p:nvSpPr>
            <p:cNvPr id="22" name="矩形 21"/>
            <p:cNvSpPr/>
            <p:nvPr/>
          </p:nvSpPr>
          <p:spPr>
            <a:xfrm>
              <a:off x="6940617" y="1551628"/>
              <a:ext cx="1370934" cy="457597"/>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zh-CN" altLang="en-US" sz="2000" b="1" dirty="0">
                  <a:ea typeface="+mj-ea"/>
                </a:rPr>
                <a:t>网络号</a:t>
              </a:r>
              <a:endParaRPr lang="zh-CN" altLang="en-US" sz="2000" b="1" dirty="0">
                <a:ea typeface="+mj-ea"/>
              </a:endParaRPr>
            </a:p>
          </p:txBody>
        </p:sp>
        <p:sp>
          <p:nvSpPr>
            <p:cNvPr id="27" name="矩形 26"/>
            <p:cNvSpPr/>
            <p:nvPr/>
          </p:nvSpPr>
          <p:spPr>
            <a:xfrm>
              <a:off x="8312189" y="1551628"/>
              <a:ext cx="3575011" cy="45759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2000" b="1" dirty="0">
                  <a:ea typeface="+mj-ea"/>
                </a:rPr>
                <a:t>主机号</a:t>
              </a:r>
              <a:endParaRPr lang="zh-CN" altLang="en-US" sz="2000" b="1" dirty="0">
                <a:ea typeface="+mj-ea"/>
              </a:endParaRPr>
            </a:p>
          </p:txBody>
        </p:sp>
        <p:sp>
          <p:nvSpPr>
            <p:cNvPr id="31" name="文本框 30"/>
            <p:cNvSpPr txBox="1"/>
            <p:nvPr/>
          </p:nvSpPr>
          <p:spPr>
            <a:xfrm>
              <a:off x="6961188" y="1578297"/>
              <a:ext cx="253466" cy="400110"/>
            </a:xfrm>
            <a:prstGeom prst="rect">
              <a:avLst/>
            </a:prstGeom>
            <a:solidFill>
              <a:schemeClr val="bg1"/>
            </a:solidFill>
          </p:spPr>
          <p:txBody>
            <a:bodyPr wrap="square" rtlCol="0">
              <a:spAutoFit/>
            </a:bodyPr>
            <a:lstStyle/>
            <a:p>
              <a:pPr algn="ctr"/>
              <a:r>
                <a:rPr lang="en-US" altLang="zh-CN" sz="2000" b="1" dirty="0">
                  <a:solidFill>
                    <a:srgbClr val="FF0000"/>
                  </a:solidFill>
                </a:rPr>
                <a:t>0</a:t>
              </a:r>
              <a:endParaRPr lang="zh-CN" altLang="en-US" sz="2000" b="1" dirty="0">
                <a:solidFill>
                  <a:srgbClr val="FF0000"/>
                </a:solidFill>
              </a:endParaRPr>
            </a:p>
          </p:txBody>
        </p:sp>
        <p:sp>
          <p:nvSpPr>
            <p:cNvPr id="35" name="文本框 34"/>
            <p:cNvSpPr txBox="1"/>
            <p:nvPr/>
          </p:nvSpPr>
          <p:spPr>
            <a:xfrm>
              <a:off x="5655956" y="1578297"/>
              <a:ext cx="1239531" cy="400110"/>
            </a:xfrm>
            <a:prstGeom prst="rect">
              <a:avLst/>
            </a:prstGeom>
            <a:noFill/>
          </p:spPr>
          <p:txBody>
            <a:bodyPr wrap="square" rtlCol="0">
              <a:spAutoFit/>
            </a:bodyPr>
            <a:lstStyle/>
            <a:p>
              <a:pPr algn="r"/>
              <a:r>
                <a:rPr lang="en-US" altLang="zh-CN" sz="2000" b="1" dirty="0"/>
                <a:t>A</a:t>
              </a:r>
              <a:r>
                <a:rPr lang="zh-CN" altLang="en-US" sz="2000" b="1" dirty="0"/>
                <a:t>类地址</a:t>
              </a:r>
              <a:endParaRPr lang="zh-CN" altLang="en-US" sz="2000" b="1" dirty="0"/>
            </a:p>
          </p:txBody>
        </p:sp>
      </p:grpSp>
      <p:grpSp>
        <p:nvGrpSpPr>
          <p:cNvPr id="38" name="组合 37"/>
          <p:cNvGrpSpPr/>
          <p:nvPr/>
        </p:nvGrpSpPr>
        <p:grpSpPr>
          <a:xfrm>
            <a:off x="6940617" y="2432998"/>
            <a:ext cx="1370934" cy="457597"/>
            <a:chOff x="6829781" y="3788193"/>
            <a:chExt cx="1370934" cy="457597"/>
          </a:xfrm>
        </p:grpSpPr>
        <p:sp>
          <p:nvSpPr>
            <p:cNvPr id="39" name="矩形 38"/>
            <p:cNvSpPr/>
            <p:nvPr/>
          </p:nvSpPr>
          <p:spPr>
            <a:xfrm>
              <a:off x="6829781" y="3788193"/>
              <a:ext cx="1370934" cy="457597"/>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r"/>
              <a:r>
                <a:rPr lang="en-US" altLang="zh-CN" sz="2400" b="1" dirty="0">
                  <a:ea typeface="+mj-ea"/>
                </a:rPr>
                <a:t>0000001</a:t>
              </a:r>
              <a:endParaRPr lang="zh-CN" altLang="en-US" sz="2400" b="1" dirty="0">
                <a:ea typeface="+mj-ea"/>
              </a:endParaRPr>
            </a:p>
          </p:txBody>
        </p:sp>
        <p:sp>
          <p:nvSpPr>
            <p:cNvPr id="40" name="文本框 39"/>
            <p:cNvSpPr txBox="1"/>
            <p:nvPr/>
          </p:nvSpPr>
          <p:spPr>
            <a:xfrm>
              <a:off x="6850352" y="3814862"/>
              <a:ext cx="253466" cy="400110"/>
            </a:xfrm>
            <a:prstGeom prst="rect">
              <a:avLst/>
            </a:prstGeom>
            <a:solidFill>
              <a:schemeClr val="bg1"/>
            </a:solidFill>
          </p:spPr>
          <p:txBody>
            <a:bodyPr wrap="square" rtlCol="0">
              <a:spAutoFit/>
            </a:bodyPr>
            <a:lstStyle/>
            <a:p>
              <a:pPr algn="ctr"/>
              <a:r>
                <a:rPr lang="en-US" altLang="zh-CN" sz="2000" b="1" dirty="0">
                  <a:solidFill>
                    <a:srgbClr val="FF0000"/>
                  </a:solidFill>
                </a:rPr>
                <a:t>0</a:t>
              </a:r>
              <a:endParaRPr lang="zh-CN" altLang="en-US" sz="2000" b="1" dirty="0">
                <a:solidFill>
                  <a:srgbClr val="FF0000"/>
                </a:solidFill>
              </a:endParaRPr>
            </a:p>
          </p:txBody>
        </p:sp>
      </p:grpSp>
      <p:grpSp>
        <p:nvGrpSpPr>
          <p:cNvPr id="41" name="组合 40"/>
          <p:cNvGrpSpPr/>
          <p:nvPr/>
        </p:nvGrpSpPr>
        <p:grpSpPr>
          <a:xfrm>
            <a:off x="6940617" y="3038142"/>
            <a:ext cx="1370934" cy="457597"/>
            <a:chOff x="6829781" y="3788193"/>
            <a:chExt cx="1370934" cy="457597"/>
          </a:xfrm>
        </p:grpSpPr>
        <p:sp>
          <p:nvSpPr>
            <p:cNvPr id="42" name="矩形 41"/>
            <p:cNvSpPr/>
            <p:nvPr/>
          </p:nvSpPr>
          <p:spPr>
            <a:xfrm>
              <a:off x="6829781" y="3788193"/>
              <a:ext cx="1370934" cy="457597"/>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r"/>
              <a:r>
                <a:rPr lang="en-US" altLang="zh-CN" sz="2400" b="1" kern="1500" spc="120" dirty="0">
                  <a:ea typeface="+mj-ea"/>
                </a:rPr>
                <a:t>1111111</a:t>
              </a:r>
              <a:endParaRPr lang="zh-CN" altLang="en-US" sz="2400" b="1" kern="1500" spc="120" dirty="0">
                <a:ea typeface="+mj-ea"/>
              </a:endParaRPr>
            </a:p>
          </p:txBody>
        </p:sp>
        <p:sp>
          <p:nvSpPr>
            <p:cNvPr id="43" name="文本框 42"/>
            <p:cNvSpPr txBox="1"/>
            <p:nvPr/>
          </p:nvSpPr>
          <p:spPr>
            <a:xfrm>
              <a:off x="6850352" y="3814862"/>
              <a:ext cx="253466" cy="400110"/>
            </a:xfrm>
            <a:prstGeom prst="rect">
              <a:avLst/>
            </a:prstGeom>
            <a:solidFill>
              <a:schemeClr val="bg1"/>
            </a:solidFill>
          </p:spPr>
          <p:txBody>
            <a:bodyPr wrap="square" rtlCol="0">
              <a:spAutoFit/>
            </a:bodyPr>
            <a:lstStyle/>
            <a:p>
              <a:pPr algn="ctr"/>
              <a:r>
                <a:rPr lang="en-US" altLang="zh-CN" sz="2000" b="1" dirty="0">
                  <a:solidFill>
                    <a:srgbClr val="FF0000"/>
                  </a:solidFill>
                </a:rPr>
                <a:t>0</a:t>
              </a:r>
              <a:endParaRPr lang="zh-CN" altLang="en-US" sz="2000" b="1" dirty="0">
                <a:solidFill>
                  <a:srgbClr val="FF0000"/>
                </a:solidFill>
              </a:endParaRPr>
            </a:p>
          </p:txBody>
        </p:sp>
      </p:grpSp>
      <p:grpSp>
        <p:nvGrpSpPr>
          <p:cNvPr id="44" name="组合 43"/>
          <p:cNvGrpSpPr/>
          <p:nvPr/>
        </p:nvGrpSpPr>
        <p:grpSpPr>
          <a:xfrm>
            <a:off x="6940617" y="3643286"/>
            <a:ext cx="1370934" cy="457597"/>
            <a:chOff x="6829781" y="3788193"/>
            <a:chExt cx="1370934" cy="457597"/>
          </a:xfrm>
        </p:grpSpPr>
        <p:sp>
          <p:nvSpPr>
            <p:cNvPr id="45" name="矩形 44"/>
            <p:cNvSpPr/>
            <p:nvPr/>
          </p:nvSpPr>
          <p:spPr>
            <a:xfrm>
              <a:off x="6829781" y="3788193"/>
              <a:ext cx="1370934" cy="457597"/>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r"/>
              <a:r>
                <a:rPr lang="en-US" altLang="zh-CN" sz="2400" b="1" kern="1500" spc="120" dirty="0">
                  <a:ea typeface="+mj-ea"/>
                </a:rPr>
                <a:t>1111111</a:t>
              </a:r>
              <a:endParaRPr lang="zh-CN" altLang="en-US" sz="2400" b="1" kern="1500" spc="120" dirty="0">
                <a:ea typeface="+mj-ea"/>
              </a:endParaRPr>
            </a:p>
          </p:txBody>
        </p:sp>
        <p:sp>
          <p:nvSpPr>
            <p:cNvPr id="46" name="文本框 45"/>
            <p:cNvSpPr txBox="1"/>
            <p:nvPr/>
          </p:nvSpPr>
          <p:spPr>
            <a:xfrm>
              <a:off x="6850352" y="3814862"/>
              <a:ext cx="253466" cy="400110"/>
            </a:xfrm>
            <a:prstGeom prst="rect">
              <a:avLst/>
            </a:prstGeom>
            <a:solidFill>
              <a:schemeClr val="bg1"/>
            </a:solidFill>
          </p:spPr>
          <p:txBody>
            <a:bodyPr wrap="square" rtlCol="0">
              <a:spAutoFit/>
            </a:bodyPr>
            <a:lstStyle/>
            <a:p>
              <a:pPr algn="ctr"/>
              <a:r>
                <a:rPr lang="en-US" altLang="zh-CN" sz="2000" b="1" dirty="0">
                  <a:solidFill>
                    <a:srgbClr val="FF0000"/>
                  </a:solidFill>
                </a:rPr>
                <a:t>0</a:t>
              </a:r>
              <a:endParaRPr lang="zh-CN" altLang="en-US" sz="2000" b="1" dirty="0">
                <a:solidFill>
                  <a:srgbClr val="FF0000"/>
                </a:solidFill>
              </a:endParaRPr>
            </a:p>
          </p:txBody>
        </p:sp>
      </p:grpSp>
      <p:grpSp>
        <p:nvGrpSpPr>
          <p:cNvPr id="47" name="组合 46"/>
          <p:cNvGrpSpPr/>
          <p:nvPr/>
        </p:nvGrpSpPr>
        <p:grpSpPr>
          <a:xfrm>
            <a:off x="6940617" y="4248430"/>
            <a:ext cx="1370934" cy="457597"/>
            <a:chOff x="6829781" y="3788193"/>
            <a:chExt cx="1370934" cy="457597"/>
          </a:xfrm>
        </p:grpSpPr>
        <p:sp>
          <p:nvSpPr>
            <p:cNvPr id="48" name="矩形 47"/>
            <p:cNvSpPr/>
            <p:nvPr/>
          </p:nvSpPr>
          <p:spPr>
            <a:xfrm>
              <a:off x="6829781" y="3788193"/>
              <a:ext cx="1370934" cy="457597"/>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r"/>
              <a:r>
                <a:rPr lang="en-US" altLang="zh-CN" sz="2400" b="1" kern="1500" spc="120" dirty="0">
                  <a:ea typeface="+mj-ea"/>
                </a:rPr>
                <a:t>1111111</a:t>
              </a:r>
              <a:endParaRPr lang="zh-CN" altLang="en-US" sz="2400" b="1" kern="1500" spc="120" dirty="0">
                <a:ea typeface="+mj-ea"/>
              </a:endParaRPr>
            </a:p>
          </p:txBody>
        </p:sp>
        <p:sp>
          <p:nvSpPr>
            <p:cNvPr id="49" name="文本框 48"/>
            <p:cNvSpPr txBox="1"/>
            <p:nvPr/>
          </p:nvSpPr>
          <p:spPr>
            <a:xfrm>
              <a:off x="6850352" y="3814862"/>
              <a:ext cx="253466" cy="400110"/>
            </a:xfrm>
            <a:prstGeom prst="rect">
              <a:avLst/>
            </a:prstGeom>
            <a:solidFill>
              <a:schemeClr val="bg1"/>
            </a:solidFill>
          </p:spPr>
          <p:txBody>
            <a:bodyPr wrap="square" rtlCol="0">
              <a:spAutoFit/>
            </a:bodyPr>
            <a:lstStyle/>
            <a:p>
              <a:pPr algn="ctr"/>
              <a:r>
                <a:rPr lang="en-US" altLang="zh-CN" sz="2000" b="1" dirty="0">
                  <a:solidFill>
                    <a:srgbClr val="FF0000"/>
                  </a:solidFill>
                </a:rPr>
                <a:t>0</a:t>
              </a:r>
              <a:endParaRPr lang="zh-CN" altLang="en-US" sz="2000" b="1" dirty="0">
                <a:solidFill>
                  <a:srgbClr val="FF0000"/>
                </a:solidFill>
              </a:endParaRPr>
            </a:p>
          </p:txBody>
        </p:sp>
      </p:grpSp>
      <p:grpSp>
        <p:nvGrpSpPr>
          <p:cNvPr id="50" name="组合 49"/>
          <p:cNvGrpSpPr/>
          <p:nvPr/>
        </p:nvGrpSpPr>
        <p:grpSpPr>
          <a:xfrm>
            <a:off x="6940617" y="4853575"/>
            <a:ext cx="1370934" cy="457597"/>
            <a:chOff x="6829781" y="3788193"/>
            <a:chExt cx="1370934" cy="457597"/>
          </a:xfrm>
        </p:grpSpPr>
        <p:sp>
          <p:nvSpPr>
            <p:cNvPr id="51" name="矩形 50"/>
            <p:cNvSpPr/>
            <p:nvPr/>
          </p:nvSpPr>
          <p:spPr>
            <a:xfrm>
              <a:off x="6829781" y="3788193"/>
              <a:ext cx="1370934" cy="457597"/>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r"/>
              <a:r>
                <a:rPr lang="en-US" altLang="zh-CN" sz="2400" b="1" kern="1500" spc="120" dirty="0">
                  <a:ea typeface="+mj-ea"/>
                </a:rPr>
                <a:t>1111110</a:t>
              </a:r>
              <a:endParaRPr lang="zh-CN" altLang="en-US" sz="2400" b="1" kern="1500" spc="120" dirty="0">
                <a:ea typeface="+mj-ea"/>
              </a:endParaRPr>
            </a:p>
          </p:txBody>
        </p:sp>
        <p:sp>
          <p:nvSpPr>
            <p:cNvPr id="52" name="文本框 51"/>
            <p:cNvSpPr txBox="1"/>
            <p:nvPr/>
          </p:nvSpPr>
          <p:spPr>
            <a:xfrm>
              <a:off x="6850352" y="3814862"/>
              <a:ext cx="253466" cy="400110"/>
            </a:xfrm>
            <a:prstGeom prst="rect">
              <a:avLst/>
            </a:prstGeom>
            <a:solidFill>
              <a:schemeClr val="bg1"/>
            </a:solidFill>
          </p:spPr>
          <p:txBody>
            <a:bodyPr wrap="square" rtlCol="0">
              <a:spAutoFit/>
            </a:bodyPr>
            <a:lstStyle/>
            <a:p>
              <a:pPr algn="ctr"/>
              <a:r>
                <a:rPr lang="en-US" altLang="zh-CN" sz="2000" b="1" dirty="0">
                  <a:solidFill>
                    <a:srgbClr val="FF0000"/>
                  </a:solidFill>
                </a:rPr>
                <a:t>0</a:t>
              </a:r>
              <a:endParaRPr lang="zh-CN" altLang="en-US" sz="2000" b="1" dirty="0">
                <a:solidFill>
                  <a:srgbClr val="FF0000"/>
                </a:solidFill>
              </a:endParaRPr>
            </a:p>
          </p:txBody>
        </p:sp>
      </p:grpSp>
      <p:sp>
        <p:nvSpPr>
          <p:cNvPr id="53" name="矩形 52"/>
          <p:cNvSpPr/>
          <p:nvPr/>
        </p:nvSpPr>
        <p:spPr>
          <a:xfrm>
            <a:off x="8311551" y="2436952"/>
            <a:ext cx="3575011" cy="4572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sz="2400" b="1" dirty="0">
                <a:ea typeface="+mj-ea"/>
              </a:rPr>
              <a:t>000000000000000000000000</a:t>
            </a:r>
            <a:endParaRPr lang="zh-CN" altLang="en-US" sz="2400" b="1" dirty="0">
              <a:ea typeface="+mj-ea"/>
            </a:endParaRPr>
          </a:p>
        </p:txBody>
      </p:sp>
      <p:sp>
        <p:nvSpPr>
          <p:cNvPr id="54" name="矩形 53"/>
          <p:cNvSpPr/>
          <p:nvPr/>
        </p:nvSpPr>
        <p:spPr>
          <a:xfrm>
            <a:off x="8312189" y="3643286"/>
            <a:ext cx="3575011" cy="45759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sz="2400" b="1" dirty="0">
                <a:ea typeface="+mj-ea"/>
              </a:rPr>
              <a:t>000000000000000000000001</a:t>
            </a:r>
            <a:endParaRPr lang="zh-CN" altLang="en-US" sz="2400" b="1" dirty="0">
              <a:ea typeface="+mj-ea"/>
            </a:endParaRPr>
          </a:p>
        </p:txBody>
      </p:sp>
      <p:sp>
        <p:nvSpPr>
          <p:cNvPr id="55" name="矩形 54"/>
          <p:cNvSpPr/>
          <p:nvPr/>
        </p:nvSpPr>
        <p:spPr>
          <a:xfrm>
            <a:off x="8312189" y="4248430"/>
            <a:ext cx="3575011" cy="45759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sz="2400" b="1" kern="1500" spc="110" dirty="0">
                <a:ea typeface="+mj-ea"/>
              </a:rPr>
              <a:t>111111111111111111111110</a:t>
            </a:r>
            <a:endParaRPr lang="zh-CN" altLang="en-US" sz="2400" b="1" kern="1500" spc="110" dirty="0">
              <a:ea typeface="+mj-ea"/>
            </a:endParaRPr>
          </a:p>
        </p:txBody>
      </p:sp>
      <p:sp>
        <p:nvSpPr>
          <p:cNvPr id="58" name="矩形 57"/>
          <p:cNvSpPr/>
          <p:nvPr/>
        </p:nvSpPr>
        <p:spPr>
          <a:xfrm>
            <a:off x="8311550" y="4853575"/>
            <a:ext cx="3575011" cy="45759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sz="2400" b="1" dirty="0">
                <a:ea typeface="+mj-ea"/>
              </a:rPr>
              <a:t>000000000000000000000000</a:t>
            </a:r>
            <a:endParaRPr lang="zh-CN" altLang="en-US" sz="2400" b="1" dirty="0">
              <a:ea typeface="+mj-ea"/>
            </a:endParaRPr>
          </a:p>
        </p:txBody>
      </p:sp>
      <p:sp>
        <p:nvSpPr>
          <p:cNvPr id="59" name="文本框 58"/>
          <p:cNvSpPr txBox="1"/>
          <p:nvPr/>
        </p:nvSpPr>
        <p:spPr>
          <a:xfrm>
            <a:off x="298372" y="1827191"/>
            <a:ext cx="4772392" cy="461665"/>
          </a:xfrm>
          <a:prstGeom prst="rect">
            <a:avLst/>
          </a:prstGeom>
          <a:noFill/>
        </p:spPr>
        <p:txBody>
          <a:bodyPr wrap="square" rtlCol="0">
            <a:spAutoFit/>
          </a:bodyPr>
          <a:lstStyle/>
          <a:p>
            <a:r>
              <a:rPr lang="zh-CN" altLang="en-US" b="1" dirty="0"/>
              <a:t>最小网络号为</a:t>
            </a:r>
            <a:r>
              <a:rPr lang="en-US" altLang="zh-CN" sz="2400" b="1" dirty="0">
                <a:solidFill>
                  <a:schemeClr val="accent4"/>
                </a:solidFill>
              </a:rPr>
              <a:t>0</a:t>
            </a:r>
            <a:r>
              <a:rPr lang="zh-CN" altLang="en-US" b="1" dirty="0"/>
              <a:t>，表示本网络，不能指派；</a:t>
            </a:r>
            <a:endParaRPr lang="zh-CN" altLang="en-US" b="1" dirty="0"/>
          </a:p>
        </p:txBody>
      </p:sp>
      <p:sp>
        <p:nvSpPr>
          <p:cNvPr id="60" name="文本框 59"/>
          <p:cNvSpPr txBox="1"/>
          <p:nvPr/>
        </p:nvSpPr>
        <p:spPr>
          <a:xfrm>
            <a:off x="298372" y="2433355"/>
            <a:ext cx="3144483" cy="461665"/>
          </a:xfrm>
          <a:prstGeom prst="rect">
            <a:avLst/>
          </a:prstGeom>
          <a:noFill/>
        </p:spPr>
        <p:txBody>
          <a:bodyPr wrap="square" rtlCol="0">
            <a:spAutoFit/>
          </a:bodyPr>
          <a:lstStyle/>
          <a:p>
            <a:r>
              <a:rPr lang="zh-CN" altLang="en-US" b="1" dirty="0"/>
              <a:t>最小可指派的网络号为</a:t>
            </a:r>
            <a:r>
              <a:rPr lang="en-US" altLang="zh-CN" sz="2400" b="1" dirty="0">
                <a:solidFill>
                  <a:schemeClr val="accent4"/>
                </a:solidFill>
              </a:rPr>
              <a:t>1</a:t>
            </a:r>
            <a:endParaRPr lang="zh-CN" altLang="en-US" b="1" dirty="0">
              <a:solidFill>
                <a:schemeClr val="accent4"/>
              </a:solidFill>
            </a:endParaRPr>
          </a:p>
        </p:txBody>
      </p:sp>
      <p:sp>
        <p:nvSpPr>
          <p:cNvPr id="61" name="文本框 60"/>
          <p:cNvSpPr txBox="1"/>
          <p:nvPr/>
        </p:nvSpPr>
        <p:spPr>
          <a:xfrm>
            <a:off x="2708701" y="2433355"/>
            <a:ext cx="2402733" cy="461665"/>
          </a:xfrm>
          <a:prstGeom prst="rect">
            <a:avLst/>
          </a:prstGeom>
          <a:noFill/>
        </p:spPr>
        <p:txBody>
          <a:bodyPr wrap="square" rtlCol="0">
            <a:spAutoFit/>
          </a:bodyPr>
          <a:lstStyle/>
          <a:p>
            <a:r>
              <a:rPr lang="zh-CN" altLang="en-US" b="1" dirty="0"/>
              <a:t>，网络地址为</a:t>
            </a:r>
            <a:r>
              <a:rPr lang="en-US" altLang="zh-CN" sz="2400" b="1" dirty="0">
                <a:solidFill>
                  <a:schemeClr val="accent4"/>
                </a:solidFill>
              </a:rPr>
              <a:t>1</a:t>
            </a:r>
            <a:r>
              <a:rPr lang="en-US" altLang="zh-CN" sz="2400" b="1" dirty="0"/>
              <a:t>.</a:t>
            </a:r>
            <a:r>
              <a:rPr lang="en-US" altLang="zh-CN" sz="2400" b="1" dirty="0">
                <a:solidFill>
                  <a:schemeClr val="accent3"/>
                </a:solidFill>
              </a:rPr>
              <a:t>0</a:t>
            </a:r>
            <a:r>
              <a:rPr lang="en-US" altLang="zh-CN" sz="2400" b="1" dirty="0"/>
              <a:t>.</a:t>
            </a:r>
            <a:r>
              <a:rPr lang="en-US" altLang="zh-CN" sz="2400" b="1" dirty="0">
                <a:solidFill>
                  <a:schemeClr val="accent3"/>
                </a:solidFill>
              </a:rPr>
              <a:t>0</a:t>
            </a:r>
            <a:r>
              <a:rPr lang="en-US" altLang="zh-CN" sz="2400" b="1" dirty="0"/>
              <a:t>.</a:t>
            </a:r>
            <a:r>
              <a:rPr lang="en-US" altLang="zh-CN" sz="2400" b="1" dirty="0">
                <a:solidFill>
                  <a:schemeClr val="accent3"/>
                </a:solidFill>
              </a:rPr>
              <a:t>0</a:t>
            </a:r>
            <a:endParaRPr lang="zh-CN" altLang="en-US" b="1" dirty="0">
              <a:solidFill>
                <a:schemeClr val="accent3"/>
              </a:solidFill>
            </a:endParaRPr>
          </a:p>
        </p:txBody>
      </p:sp>
      <p:sp>
        <p:nvSpPr>
          <p:cNvPr id="62" name="文本框 61"/>
          <p:cNvSpPr txBox="1"/>
          <p:nvPr/>
        </p:nvSpPr>
        <p:spPr>
          <a:xfrm>
            <a:off x="298372" y="3058686"/>
            <a:ext cx="5545348" cy="369332"/>
          </a:xfrm>
          <a:prstGeom prst="rect">
            <a:avLst/>
          </a:prstGeom>
          <a:noFill/>
        </p:spPr>
        <p:txBody>
          <a:bodyPr wrap="square" rtlCol="0">
            <a:spAutoFit/>
          </a:bodyPr>
          <a:lstStyle/>
          <a:p>
            <a:r>
              <a:rPr lang="zh-CN" altLang="en-US" b="1" dirty="0"/>
              <a:t>最大网络号为</a:t>
            </a:r>
            <a:r>
              <a:rPr lang="en-US" altLang="zh-CN" b="1" dirty="0">
                <a:solidFill>
                  <a:schemeClr val="accent4"/>
                </a:solidFill>
              </a:rPr>
              <a:t>127</a:t>
            </a:r>
            <a:r>
              <a:rPr lang="zh-CN" altLang="en-US" b="1" dirty="0"/>
              <a:t>，作为本地环回测试地址，不能指派</a:t>
            </a:r>
            <a:endParaRPr lang="zh-CN" altLang="en-US" b="1" dirty="0"/>
          </a:p>
        </p:txBody>
      </p:sp>
      <p:sp>
        <p:nvSpPr>
          <p:cNvPr id="64" name="文本框 63"/>
          <p:cNvSpPr txBox="1"/>
          <p:nvPr/>
        </p:nvSpPr>
        <p:spPr>
          <a:xfrm>
            <a:off x="807307" y="3638726"/>
            <a:ext cx="4451811" cy="461665"/>
          </a:xfrm>
          <a:prstGeom prst="rect">
            <a:avLst/>
          </a:prstGeom>
          <a:noFill/>
        </p:spPr>
        <p:txBody>
          <a:bodyPr wrap="square" rtlCol="0">
            <a:spAutoFit/>
          </a:bodyPr>
          <a:lstStyle/>
          <a:p>
            <a:r>
              <a:rPr lang="zh-CN" altLang="en-US" b="1" dirty="0"/>
              <a:t>最小的本地环回测试地址为</a:t>
            </a:r>
            <a:r>
              <a:rPr lang="en-US" altLang="zh-CN" sz="2400" b="1" dirty="0">
                <a:solidFill>
                  <a:schemeClr val="accent4"/>
                </a:solidFill>
              </a:rPr>
              <a:t>127</a:t>
            </a:r>
            <a:r>
              <a:rPr lang="en-US" altLang="zh-CN" sz="2400" b="1" dirty="0"/>
              <a:t>.</a:t>
            </a:r>
            <a:r>
              <a:rPr lang="en-US" altLang="zh-CN" sz="2400" b="1" dirty="0">
                <a:solidFill>
                  <a:schemeClr val="accent3"/>
                </a:solidFill>
              </a:rPr>
              <a:t>0</a:t>
            </a:r>
            <a:r>
              <a:rPr lang="en-US" altLang="zh-CN" sz="2400" b="1" dirty="0"/>
              <a:t>.</a:t>
            </a:r>
            <a:r>
              <a:rPr lang="en-US" altLang="zh-CN" sz="2400" b="1" dirty="0">
                <a:solidFill>
                  <a:schemeClr val="accent3"/>
                </a:solidFill>
              </a:rPr>
              <a:t>0</a:t>
            </a:r>
            <a:r>
              <a:rPr lang="en-US" altLang="zh-CN" sz="2400" b="1" dirty="0"/>
              <a:t>.</a:t>
            </a:r>
            <a:r>
              <a:rPr lang="en-US" altLang="zh-CN" sz="2400" b="1" dirty="0">
                <a:solidFill>
                  <a:schemeClr val="accent3"/>
                </a:solidFill>
              </a:rPr>
              <a:t>1</a:t>
            </a:r>
            <a:endParaRPr lang="zh-CN" altLang="en-US" b="1" dirty="0">
              <a:solidFill>
                <a:schemeClr val="accent3"/>
              </a:solidFill>
            </a:endParaRPr>
          </a:p>
        </p:txBody>
      </p:sp>
      <p:sp>
        <p:nvSpPr>
          <p:cNvPr id="65" name="文本框 64"/>
          <p:cNvSpPr txBox="1"/>
          <p:nvPr/>
        </p:nvSpPr>
        <p:spPr>
          <a:xfrm>
            <a:off x="807307" y="4264196"/>
            <a:ext cx="5489584" cy="461665"/>
          </a:xfrm>
          <a:prstGeom prst="rect">
            <a:avLst/>
          </a:prstGeom>
          <a:noFill/>
        </p:spPr>
        <p:txBody>
          <a:bodyPr wrap="square" rtlCol="0">
            <a:spAutoFit/>
          </a:bodyPr>
          <a:lstStyle/>
          <a:p>
            <a:r>
              <a:rPr lang="zh-CN" altLang="en-US" b="1" dirty="0"/>
              <a:t>最大的本地环回测试地址为</a:t>
            </a:r>
            <a:r>
              <a:rPr lang="en-US" altLang="zh-CN" sz="2400" b="1" dirty="0">
                <a:solidFill>
                  <a:schemeClr val="accent4"/>
                </a:solidFill>
              </a:rPr>
              <a:t>127</a:t>
            </a:r>
            <a:r>
              <a:rPr lang="en-US" altLang="zh-CN" sz="2400" b="1" dirty="0"/>
              <a:t>.</a:t>
            </a:r>
            <a:r>
              <a:rPr lang="en-US" altLang="zh-CN" sz="2400" b="1" dirty="0">
                <a:solidFill>
                  <a:schemeClr val="accent3"/>
                </a:solidFill>
              </a:rPr>
              <a:t>255</a:t>
            </a:r>
            <a:r>
              <a:rPr lang="en-US" altLang="zh-CN" sz="2400" b="1" dirty="0"/>
              <a:t>.</a:t>
            </a:r>
            <a:r>
              <a:rPr lang="en-US" altLang="zh-CN" sz="2400" b="1" dirty="0">
                <a:solidFill>
                  <a:schemeClr val="accent3"/>
                </a:solidFill>
              </a:rPr>
              <a:t>255</a:t>
            </a:r>
            <a:r>
              <a:rPr lang="en-US" altLang="zh-CN" sz="2400" b="1" dirty="0"/>
              <a:t>.</a:t>
            </a:r>
            <a:r>
              <a:rPr lang="en-US" altLang="zh-CN" sz="2400" b="1" dirty="0">
                <a:solidFill>
                  <a:schemeClr val="accent3"/>
                </a:solidFill>
              </a:rPr>
              <a:t>254</a:t>
            </a:r>
            <a:endParaRPr lang="zh-CN" altLang="en-US" b="1" dirty="0">
              <a:solidFill>
                <a:schemeClr val="accent3"/>
              </a:solidFill>
            </a:endParaRPr>
          </a:p>
        </p:txBody>
      </p:sp>
      <p:sp>
        <p:nvSpPr>
          <p:cNvPr id="66" name="文本框 65"/>
          <p:cNvSpPr txBox="1"/>
          <p:nvPr/>
        </p:nvSpPr>
        <p:spPr>
          <a:xfrm>
            <a:off x="298372" y="4853932"/>
            <a:ext cx="3582079" cy="461665"/>
          </a:xfrm>
          <a:prstGeom prst="rect">
            <a:avLst/>
          </a:prstGeom>
          <a:noFill/>
        </p:spPr>
        <p:txBody>
          <a:bodyPr wrap="square" rtlCol="0">
            <a:spAutoFit/>
          </a:bodyPr>
          <a:lstStyle/>
          <a:p>
            <a:r>
              <a:rPr lang="zh-CN" altLang="en-US" b="1" dirty="0"/>
              <a:t>最大可指派的网络号为</a:t>
            </a:r>
            <a:r>
              <a:rPr lang="en-US" altLang="zh-CN" sz="2400" b="1" dirty="0">
                <a:solidFill>
                  <a:schemeClr val="accent4"/>
                </a:solidFill>
              </a:rPr>
              <a:t>126</a:t>
            </a:r>
            <a:endParaRPr lang="zh-CN" altLang="en-US" b="1" dirty="0">
              <a:solidFill>
                <a:schemeClr val="accent4"/>
              </a:solidFill>
            </a:endParaRPr>
          </a:p>
        </p:txBody>
      </p:sp>
      <p:sp>
        <p:nvSpPr>
          <p:cNvPr id="67" name="文本框 66"/>
          <p:cNvSpPr txBox="1"/>
          <p:nvPr/>
        </p:nvSpPr>
        <p:spPr>
          <a:xfrm>
            <a:off x="3021176" y="4853932"/>
            <a:ext cx="2828592" cy="461665"/>
          </a:xfrm>
          <a:prstGeom prst="rect">
            <a:avLst/>
          </a:prstGeom>
          <a:noFill/>
        </p:spPr>
        <p:txBody>
          <a:bodyPr wrap="square" rtlCol="0">
            <a:spAutoFit/>
          </a:bodyPr>
          <a:lstStyle/>
          <a:p>
            <a:r>
              <a:rPr lang="zh-CN" altLang="en-US" b="1" dirty="0"/>
              <a:t>，网络地址为</a:t>
            </a:r>
            <a:r>
              <a:rPr lang="en-US" altLang="zh-CN" sz="2400" b="1" dirty="0">
                <a:solidFill>
                  <a:schemeClr val="accent4"/>
                </a:solidFill>
              </a:rPr>
              <a:t>126</a:t>
            </a:r>
            <a:r>
              <a:rPr lang="en-US" altLang="zh-CN" sz="2400" b="1" dirty="0"/>
              <a:t>.</a:t>
            </a:r>
            <a:r>
              <a:rPr lang="en-US" altLang="zh-CN" sz="2400" b="1" dirty="0">
                <a:solidFill>
                  <a:schemeClr val="accent3"/>
                </a:solidFill>
              </a:rPr>
              <a:t>0</a:t>
            </a:r>
            <a:r>
              <a:rPr lang="en-US" altLang="zh-CN" sz="2400" b="1" dirty="0"/>
              <a:t>.</a:t>
            </a:r>
            <a:r>
              <a:rPr lang="en-US" altLang="zh-CN" sz="2400" b="1" dirty="0">
                <a:solidFill>
                  <a:schemeClr val="accent3"/>
                </a:solidFill>
              </a:rPr>
              <a:t>0</a:t>
            </a:r>
            <a:r>
              <a:rPr lang="en-US" altLang="zh-CN" sz="2400" b="1" dirty="0"/>
              <a:t>.</a:t>
            </a:r>
            <a:r>
              <a:rPr lang="en-US" altLang="zh-CN" sz="2400" b="1" dirty="0">
                <a:solidFill>
                  <a:schemeClr val="accent3"/>
                </a:solidFill>
              </a:rPr>
              <a:t>0</a:t>
            </a:r>
            <a:endParaRPr lang="zh-CN" altLang="en-US" b="1" dirty="0">
              <a:solidFill>
                <a:schemeClr val="accent3"/>
              </a:solidFill>
            </a:endParaRPr>
          </a:p>
        </p:txBody>
      </p:sp>
      <p:sp>
        <p:nvSpPr>
          <p:cNvPr id="68" name="文本框 67"/>
          <p:cNvSpPr txBox="1"/>
          <p:nvPr/>
        </p:nvSpPr>
        <p:spPr>
          <a:xfrm>
            <a:off x="298372" y="5464660"/>
            <a:ext cx="2740857" cy="369332"/>
          </a:xfrm>
          <a:prstGeom prst="rect">
            <a:avLst/>
          </a:prstGeom>
          <a:noFill/>
        </p:spPr>
        <p:txBody>
          <a:bodyPr wrap="square" rtlCol="0">
            <a:spAutoFit/>
          </a:bodyPr>
          <a:lstStyle/>
          <a:p>
            <a:r>
              <a:rPr lang="zh-CN" altLang="en-US" b="1" dirty="0"/>
              <a:t>可指派的</a:t>
            </a:r>
            <a:r>
              <a:rPr lang="en-US" altLang="zh-CN" b="1" dirty="0"/>
              <a:t>A</a:t>
            </a:r>
            <a:r>
              <a:rPr lang="zh-CN" altLang="en-US" b="1" dirty="0"/>
              <a:t>类网络数量为</a:t>
            </a:r>
            <a:endParaRPr lang="zh-CN" altLang="en-US" b="1" dirty="0"/>
          </a:p>
        </p:txBody>
      </p:sp>
      <mc:AlternateContent xmlns:mc="http://schemas.openxmlformats.org/markup-compatibility/2006">
        <mc:Choice xmlns:a14="http://schemas.microsoft.com/office/drawing/2010/main" Requires="a14">
          <p:sp>
            <p:nvSpPr>
              <p:cNvPr id="30" name="文本框 29"/>
              <p:cNvSpPr txBox="1"/>
              <p:nvPr/>
            </p:nvSpPr>
            <p:spPr>
              <a:xfrm>
                <a:off x="2843059" y="5485076"/>
                <a:ext cx="1993559" cy="320601"/>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p>
                        <m:sSupPr>
                          <m:ctrlPr>
                            <a:rPr lang="en-US" altLang="zh-CN" sz="2000" b="1" i="1" smtClean="0">
                              <a:latin typeface="Cambria Math" panose="02040503050406030204" pitchFamily="18" charset="0"/>
                            </a:rPr>
                          </m:ctrlPr>
                        </m:sSupPr>
                        <m:e>
                          <m:r>
                            <a:rPr lang="en-US" altLang="zh-CN" sz="2000" b="1" i="1" smtClean="0">
                              <a:latin typeface="Cambria Math" panose="02040503050406030204" pitchFamily="18" charset="0"/>
                            </a:rPr>
                            <m:t>𝟐</m:t>
                          </m:r>
                        </m:e>
                        <m:sup>
                          <m:r>
                            <a:rPr lang="en-US" altLang="zh-CN" sz="2000" b="1" i="1" smtClean="0">
                              <a:latin typeface="Cambria Math" panose="02040503050406030204" pitchFamily="18" charset="0"/>
                            </a:rPr>
                            <m:t>(</m:t>
                          </m:r>
                          <m:r>
                            <a:rPr lang="en-US" altLang="zh-CN" sz="2000" b="1" i="1" smtClean="0">
                              <a:solidFill>
                                <a:schemeClr val="accent4"/>
                              </a:solidFill>
                              <a:latin typeface="Cambria Math" panose="02040503050406030204" pitchFamily="18" charset="0"/>
                            </a:rPr>
                            <m:t>𝟖</m:t>
                          </m:r>
                          <m:r>
                            <a:rPr lang="en-US" altLang="zh-CN" sz="2000" b="1" i="1" smtClean="0">
                              <a:latin typeface="Cambria Math" panose="02040503050406030204" pitchFamily="18" charset="0"/>
                            </a:rPr>
                            <m:t>−</m:t>
                          </m:r>
                          <m:r>
                            <a:rPr lang="en-US" altLang="zh-CN" sz="2000" b="1" i="1" smtClean="0">
                              <a:solidFill>
                                <a:schemeClr val="accent1">
                                  <a:lumMod val="75000"/>
                                </a:schemeClr>
                              </a:solidFill>
                              <a:latin typeface="Cambria Math" panose="02040503050406030204" pitchFamily="18" charset="0"/>
                            </a:rPr>
                            <m:t>𝟏</m:t>
                          </m:r>
                          <m:r>
                            <a:rPr lang="en-US" altLang="zh-CN" sz="2000" b="1" i="1" smtClean="0">
                              <a:latin typeface="Cambria Math" panose="02040503050406030204" pitchFamily="18" charset="0"/>
                            </a:rPr>
                            <m:t>)</m:t>
                          </m:r>
                        </m:sup>
                      </m:sSup>
                      <m:r>
                        <a:rPr lang="en-US" altLang="zh-CN" sz="2000" b="1" i="1" smtClean="0">
                          <a:latin typeface="Cambria Math" panose="02040503050406030204" pitchFamily="18" charset="0"/>
                        </a:rPr>
                        <m:t>−</m:t>
                      </m:r>
                      <m:r>
                        <a:rPr lang="en-US" altLang="zh-CN" sz="2000" b="1" i="1" smtClean="0">
                          <a:solidFill>
                            <a:schemeClr val="accent4"/>
                          </a:solidFill>
                          <a:latin typeface="Cambria Math" panose="02040503050406030204" pitchFamily="18" charset="0"/>
                        </a:rPr>
                        <m:t>𝟐</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𝟏𝟐𝟔</m:t>
                      </m:r>
                    </m:oMath>
                  </m:oMathPara>
                </a14:m>
                <a:endParaRPr lang="zh-CN" altLang="en-US" sz="2000" b="1" dirty="0"/>
              </a:p>
            </p:txBody>
          </p:sp>
        </mc:Choice>
        <mc:Fallback>
          <p:sp>
            <p:nvSpPr>
              <p:cNvPr id="30" name="文本框 29"/>
              <p:cNvSpPr txBox="1">
                <a:spLocks noRot="1" noChangeAspect="1" noMove="1" noResize="1" noEditPoints="1" noAdjustHandles="1" noChangeArrowheads="1" noChangeShapeType="1" noTextEdit="1"/>
              </p:cNvSpPr>
              <p:nvPr/>
            </p:nvSpPr>
            <p:spPr>
              <a:xfrm>
                <a:off x="2843059" y="5485076"/>
                <a:ext cx="1993559" cy="320601"/>
              </a:xfrm>
              <a:prstGeom prst="rect">
                <a:avLst/>
              </a:prstGeom>
              <a:blipFill rotWithShape="1">
                <a:blip r:embed="rId1"/>
                <a:stretch>
                  <a:fillRect l="-8" t="-181" r="-805" b="158"/>
                </a:stretch>
              </a:blipFill>
            </p:spPr>
            <p:txBody>
              <a:bodyPr/>
              <a:lstStyle/>
              <a:p>
                <a:r>
                  <a:rPr lang="zh-CN" altLang="en-US">
                    <a:noFill/>
                  </a:rPr>
                  <a:t> </a:t>
                </a:r>
              </a:p>
            </p:txBody>
          </p:sp>
        </mc:Fallback>
      </mc:AlternateContent>
      <p:sp>
        <p:nvSpPr>
          <p:cNvPr id="70" name="文本框 69"/>
          <p:cNvSpPr txBox="1"/>
          <p:nvPr/>
        </p:nvSpPr>
        <p:spPr>
          <a:xfrm>
            <a:off x="4618497" y="5477816"/>
            <a:ext cx="5262285" cy="369332"/>
          </a:xfrm>
          <a:prstGeom prst="rect">
            <a:avLst/>
          </a:prstGeom>
          <a:noFill/>
        </p:spPr>
        <p:txBody>
          <a:bodyPr wrap="square" rtlCol="0">
            <a:spAutoFit/>
          </a:bodyPr>
          <a:lstStyle/>
          <a:p>
            <a:r>
              <a:rPr lang="zh-CN" altLang="en-US" b="1" dirty="0"/>
              <a:t>（</a:t>
            </a:r>
            <a:r>
              <a:rPr lang="zh-CN" altLang="en-US" b="1" dirty="0">
                <a:solidFill>
                  <a:schemeClr val="accent1">
                    <a:lumMod val="75000"/>
                  </a:schemeClr>
                </a:solidFill>
              </a:rPr>
              <a:t>减</a:t>
            </a:r>
            <a:r>
              <a:rPr lang="en-US" altLang="zh-CN" b="1" dirty="0">
                <a:solidFill>
                  <a:schemeClr val="accent1">
                    <a:lumMod val="75000"/>
                  </a:schemeClr>
                </a:solidFill>
              </a:rPr>
              <a:t>2</a:t>
            </a:r>
            <a:r>
              <a:rPr lang="zh-CN" altLang="en-US" b="1" dirty="0">
                <a:solidFill>
                  <a:schemeClr val="accent1">
                    <a:lumMod val="75000"/>
                  </a:schemeClr>
                </a:solidFill>
              </a:rPr>
              <a:t>是去掉最小网络号</a:t>
            </a:r>
            <a:r>
              <a:rPr lang="en-US" altLang="zh-CN" b="1" dirty="0">
                <a:solidFill>
                  <a:schemeClr val="accent1">
                    <a:lumMod val="75000"/>
                  </a:schemeClr>
                </a:solidFill>
              </a:rPr>
              <a:t>0</a:t>
            </a:r>
            <a:r>
              <a:rPr lang="zh-CN" altLang="en-US" b="1" dirty="0">
                <a:solidFill>
                  <a:schemeClr val="accent1">
                    <a:lumMod val="75000"/>
                  </a:schemeClr>
                </a:solidFill>
              </a:rPr>
              <a:t>和最大网络号</a:t>
            </a:r>
            <a:r>
              <a:rPr lang="en-US" altLang="zh-CN" b="1" dirty="0">
                <a:solidFill>
                  <a:schemeClr val="accent1">
                    <a:lumMod val="75000"/>
                  </a:schemeClr>
                </a:solidFill>
              </a:rPr>
              <a:t>127</a:t>
            </a:r>
            <a:r>
              <a:rPr lang="zh-CN" altLang="en-US" b="1" dirty="0">
                <a:solidFill>
                  <a:schemeClr val="accent1">
                    <a:lumMod val="75000"/>
                  </a:schemeClr>
                </a:solidFill>
              </a:rPr>
              <a:t>）</a:t>
            </a:r>
            <a:endParaRPr lang="zh-CN" altLang="en-US" b="1" dirty="0">
              <a:solidFill>
                <a:schemeClr val="accent1">
                  <a:lumMod val="75000"/>
                </a:schemeClr>
              </a:solidFill>
            </a:endParaRPr>
          </a:p>
        </p:txBody>
      </p:sp>
      <p:sp>
        <p:nvSpPr>
          <p:cNvPr id="57" name="文本框 56"/>
          <p:cNvSpPr txBox="1"/>
          <p:nvPr/>
        </p:nvSpPr>
        <p:spPr>
          <a:xfrm>
            <a:off x="298372" y="6020113"/>
            <a:ext cx="4234158" cy="369332"/>
          </a:xfrm>
          <a:prstGeom prst="rect">
            <a:avLst/>
          </a:prstGeom>
          <a:noFill/>
        </p:spPr>
        <p:txBody>
          <a:bodyPr wrap="square" rtlCol="0">
            <a:spAutoFit/>
          </a:bodyPr>
          <a:lstStyle/>
          <a:p>
            <a:r>
              <a:rPr lang="zh-CN" altLang="en-US" b="1" dirty="0"/>
              <a:t>每个</a:t>
            </a:r>
            <a:r>
              <a:rPr lang="en-US" altLang="zh-CN" b="1" dirty="0"/>
              <a:t>A</a:t>
            </a:r>
            <a:r>
              <a:rPr lang="zh-CN" altLang="en-US" b="1" dirty="0"/>
              <a:t>类网络中可分配的地址数量为</a:t>
            </a:r>
            <a:endParaRPr lang="zh-CN" altLang="en-US" b="1" dirty="0"/>
          </a:p>
        </p:txBody>
      </p:sp>
      <mc:AlternateContent xmlns:mc="http://schemas.openxmlformats.org/markup-compatibility/2006">
        <mc:Choice xmlns:a14="http://schemas.microsoft.com/office/drawing/2010/main" Requires="a14">
          <p:sp>
            <p:nvSpPr>
              <p:cNvPr id="63" name="文本框 62"/>
              <p:cNvSpPr txBox="1"/>
              <p:nvPr/>
            </p:nvSpPr>
            <p:spPr>
              <a:xfrm>
                <a:off x="3971452" y="6039439"/>
                <a:ext cx="2503016" cy="314766"/>
              </a:xfrm>
              <a:prstGeom prst="rect">
                <a:avLst/>
              </a:prstGeom>
              <a:noFill/>
            </p:spPr>
            <p:txBody>
              <a:bodyPr wrap="square" lIns="0" tIns="0" rIns="0" bIns="0" rtlCol="0">
                <a:spAutoFit/>
              </a:bodyPr>
              <a:lstStyle/>
              <a:p>
                <a14:m>
                  <m:oMathPara xmlns:m="http://schemas.openxmlformats.org/officeDocument/2006/math">
                    <m:oMathParaPr>
                      <m:jc m:val="left"/>
                    </m:oMathParaPr>
                    <m:oMath xmlns:m="http://schemas.openxmlformats.org/officeDocument/2006/math">
                      <m:sSup>
                        <m:sSupPr>
                          <m:ctrlPr>
                            <a:rPr lang="en-US" altLang="zh-CN" sz="2000" b="1" i="1" smtClean="0">
                              <a:latin typeface="Cambria Math" panose="02040503050406030204" pitchFamily="18" charset="0"/>
                            </a:rPr>
                          </m:ctrlPr>
                        </m:sSupPr>
                        <m:e>
                          <m:r>
                            <a:rPr lang="en-US" altLang="zh-CN" sz="2000" b="1" i="1" smtClean="0">
                              <a:latin typeface="Cambria Math" panose="02040503050406030204" pitchFamily="18" charset="0"/>
                            </a:rPr>
                            <m:t>𝟐</m:t>
                          </m:r>
                        </m:e>
                        <m:sup>
                          <m:r>
                            <a:rPr lang="en-US" altLang="zh-CN" sz="2000" b="1" i="1" smtClean="0">
                              <a:solidFill>
                                <a:schemeClr val="accent3"/>
                              </a:solidFill>
                              <a:latin typeface="Cambria Math" panose="02040503050406030204" pitchFamily="18" charset="0"/>
                            </a:rPr>
                            <m:t>𝟐𝟒</m:t>
                          </m:r>
                        </m:sup>
                      </m:sSup>
                      <m:r>
                        <a:rPr lang="en-US" altLang="zh-CN" sz="2000" b="1" i="1" smtClean="0">
                          <a:latin typeface="Cambria Math" panose="02040503050406030204" pitchFamily="18" charset="0"/>
                        </a:rPr>
                        <m:t>−</m:t>
                      </m:r>
                      <m:r>
                        <a:rPr lang="en-US" altLang="zh-CN" sz="2000" b="1" i="1" smtClean="0">
                          <a:solidFill>
                            <a:schemeClr val="accent3"/>
                          </a:solidFill>
                          <a:latin typeface="Cambria Math" panose="02040503050406030204" pitchFamily="18" charset="0"/>
                        </a:rPr>
                        <m:t>𝟐</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𝟏𝟔𝟕𝟕𝟕𝟐𝟏𝟒</m:t>
                      </m:r>
                    </m:oMath>
                  </m:oMathPara>
                </a14:m>
                <a:endParaRPr lang="zh-CN" altLang="en-US" sz="2000" b="1" dirty="0"/>
              </a:p>
            </p:txBody>
          </p:sp>
        </mc:Choice>
        <mc:Fallback>
          <p:sp>
            <p:nvSpPr>
              <p:cNvPr id="63" name="文本框 62"/>
              <p:cNvSpPr txBox="1">
                <a:spLocks noRot="1" noChangeAspect="1" noMove="1" noResize="1" noEditPoints="1" noAdjustHandles="1" noChangeArrowheads="1" noChangeShapeType="1" noTextEdit="1"/>
              </p:cNvSpPr>
              <p:nvPr/>
            </p:nvSpPr>
            <p:spPr>
              <a:xfrm>
                <a:off x="3971452" y="6039439"/>
                <a:ext cx="2503016" cy="314766"/>
              </a:xfrm>
              <a:prstGeom prst="rect">
                <a:avLst/>
              </a:prstGeom>
              <a:blipFill rotWithShape="1">
                <a:blip r:embed="rId2"/>
                <a:stretch>
                  <a:fillRect l="-6" t="-187" b="125"/>
                </a:stretch>
              </a:blipFill>
            </p:spPr>
            <p:txBody>
              <a:bodyPr/>
              <a:lstStyle/>
              <a:p>
                <a:r>
                  <a:rPr lang="zh-CN" altLang="en-US">
                    <a:noFill/>
                  </a:rPr>
                  <a:t> </a:t>
                </a:r>
              </a:p>
            </p:txBody>
          </p:sp>
        </mc:Fallback>
      </mc:AlternateContent>
      <p:sp>
        <p:nvSpPr>
          <p:cNvPr id="69" name="文本框 68"/>
          <p:cNvSpPr txBox="1"/>
          <p:nvPr/>
        </p:nvSpPr>
        <p:spPr>
          <a:xfrm>
            <a:off x="6224734" y="6013101"/>
            <a:ext cx="5736974" cy="369332"/>
          </a:xfrm>
          <a:prstGeom prst="rect">
            <a:avLst/>
          </a:prstGeom>
          <a:noFill/>
        </p:spPr>
        <p:txBody>
          <a:bodyPr wrap="square" rtlCol="0">
            <a:spAutoFit/>
          </a:bodyPr>
          <a:lstStyle/>
          <a:p>
            <a:r>
              <a:rPr lang="zh-CN" altLang="en-US" b="1" dirty="0">
                <a:solidFill>
                  <a:schemeClr val="accent1">
                    <a:lumMod val="75000"/>
                  </a:schemeClr>
                </a:solidFill>
              </a:rPr>
              <a:t>（减</a:t>
            </a:r>
            <a:r>
              <a:rPr lang="en-US" altLang="zh-CN" b="1" dirty="0">
                <a:solidFill>
                  <a:schemeClr val="accent1">
                    <a:lumMod val="75000"/>
                  </a:schemeClr>
                </a:solidFill>
              </a:rPr>
              <a:t>2</a:t>
            </a:r>
            <a:r>
              <a:rPr lang="zh-CN" altLang="en-US" b="1" dirty="0">
                <a:solidFill>
                  <a:schemeClr val="accent1">
                    <a:lumMod val="75000"/>
                  </a:schemeClr>
                </a:solidFill>
              </a:rPr>
              <a:t>是去掉主机号为全</a:t>
            </a:r>
            <a:r>
              <a:rPr lang="en-US" altLang="zh-CN" b="1" dirty="0">
                <a:solidFill>
                  <a:schemeClr val="accent1">
                    <a:lumMod val="75000"/>
                  </a:schemeClr>
                </a:solidFill>
              </a:rPr>
              <a:t>0</a:t>
            </a:r>
            <a:r>
              <a:rPr lang="zh-CN" altLang="en-US" b="1" dirty="0">
                <a:solidFill>
                  <a:schemeClr val="accent1">
                    <a:lumMod val="75000"/>
                  </a:schemeClr>
                </a:solidFill>
              </a:rPr>
              <a:t>的网络地址和全</a:t>
            </a:r>
            <a:r>
              <a:rPr lang="en-US" altLang="zh-CN" b="1" dirty="0">
                <a:solidFill>
                  <a:schemeClr val="accent1">
                    <a:lumMod val="75000"/>
                  </a:schemeClr>
                </a:solidFill>
              </a:rPr>
              <a:t>1</a:t>
            </a:r>
            <a:r>
              <a:rPr lang="zh-CN" altLang="en-US" b="1" dirty="0">
                <a:solidFill>
                  <a:schemeClr val="accent1">
                    <a:lumMod val="75000"/>
                  </a:schemeClr>
                </a:solidFill>
              </a:rPr>
              <a:t>的广播地址）</a:t>
            </a:r>
            <a:endParaRPr lang="zh-CN" altLang="en-US" b="1" dirty="0">
              <a:solidFill>
                <a:schemeClr val="accent1">
                  <a:lumMod val="75000"/>
                </a:schemeClr>
              </a:solidFill>
            </a:endParaRPr>
          </a:p>
        </p:txBody>
      </p:sp>
      <p:sp>
        <p:nvSpPr>
          <p:cNvPr id="71" name="平行四边形 70"/>
          <p:cNvSpPr/>
          <p:nvPr/>
        </p:nvSpPr>
        <p:spPr>
          <a:xfrm>
            <a:off x="304799" y="749300"/>
            <a:ext cx="681963"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03</a:t>
            </a:r>
            <a:endParaRPr lang="zh-CN" altLang="en-US" sz="2200" dirty="0">
              <a:latin typeface="Impact" panose="020B0806030902050204" pitchFamily="34" charset="0"/>
            </a:endParaRPr>
          </a:p>
        </p:txBody>
      </p:sp>
    </p:spTree>
    <p:custDataLst>
      <p:tags r:id="rId3"/>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500" fill="hold"/>
                                        <p:tgtEl>
                                          <p:spTgt spid="29"/>
                                        </p:tgtEl>
                                        <p:attrNameLst>
                                          <p:attrName>ppt_x</p:attrName>
                                        </p:attrNameLst>
                                      </p:cBhvr>
                                      <p:tavLst>
                                        <p:tav tm="0">
                                          <p:val>
                                            <p:strVal val="1+#ppt_w/2"/>
                                          </p:val>
                                        </p:tav>
                                        <p:tav tm="100000">
                                          <p:val>
                                            <p:strVal val="#ppt_x"/>
                                          </p:val>
                                        </p:tav>
                                      </p:tavLst>
                                    </p:anim>
                                    <p:anim calcmode="lin" valueType="num">
                                      <p:cBhvr additive="base">
                                        <p:cTn id="8" dur="500" fill="hold"/>
                                        <p:tgtEl>
                                          <p:spTgt spid="2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2" presetClass="entr" presetSubtype="1" fill="hold" nodeType="clickEffect">
                                  <p:stCondLst>
                                    <p:cond delay="0"/>
                                  </p:stCondLst>
                                  <p:childTnLst>
                                    <p:set>
                                      <p:cBhvr>
                                        <p:cTn id="12" dur="1" fill="hold">
                                          <p:stCondLst>
                                            <p:cond delay="0"/>
                                          </p:stCondLst>
                                        </p:cTn>
                                        <p:tgtEl>
                                          <p:spTgt spid="28"/>
                                        </p:tgtEl>
                                        <p:attrNameLst>
                                          <p:attrName>style.visibility</p:attrName>
                                        </p:attrNameLst>
                                      </p:cBhvr>
                                      <p:to>
                                        <p:strVal val="visible"/>
                                      </p:to>
                                    </p:set>
                                    <p:anim calcmode="lin" valueType="num">
                                      <p:cBhvr additive="base">
                                        <p:cTn id="13" dur="500"/>
                                        <p:tgtEl>
                                          <p:spTgt spid="28"/>
                                        </p:tgtEl>
                                        <p:attrNameLst>
                                          <p:attrName>ppt_y</p:attrName>
                                        </p:attrNameLst>
                                      </p:cBhvr>
                                      <p:tavLst>
                                        <p:tav tm="0">
                                          <p:val>
                                            <p:strVal val="#ppt_y-#ppt_h*1.125000"/>
                                          </p:val>
                                        </p:tav>
                                        <p:tav tm="100000">
                                          <p:val>
                                            <p:strVal val="#ppt_y"/>
                                          </p:val>
                                        </p:tav>
                                      </p:tavLst>
                                    </p:anim>
                                    <p:animEffect transition="in" filter="wipe(down)">
                                      <p:cBhvr>
                                        <p:cTn id="14" dur="500"/>
                                        <p:tgtEl>
                                          <p:spTgt spid="28"/>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2" fill="hold" grpId="0" nodeType="clickEffect">
                                  <p:stCondLst>
                                    <p:cond delay="0"/>
                                  </p:stCondLst>
                                  <p:childTnLst>
                                    <p:set>
                                      <p:cBhvr>
                                        <p:cTn id="18" dur="1" fill="hold">
                                          <p:stCondLst>
                                            <p:cond delay="0"/>
                                          </p:stCondLst>
                                        </p:cTn>
                                        <p:tgtEl>
                                          <p:spTgt spid="59"/>
                                        </p:tgtEl>
                                        <p:attrNameLst>
                                          <p:attrName>style.visibility</p:attrName>
                                        </p:attrNameLst>
                                      </p:cBhvr>
                                      <p:to>
                                        <p:strVal val="visible"/>
                                      </p:to>
                                    </p:set>
                                    <p:anim calcmode="lin" valueType="num">
                                      <p:cBhvr additive="base">
                                        <p:cTn id="19" dur="500"/>
                                        <p:tgtEl>
                                          <p:spTgt spid="59"/>
                                        </p:tgtEl>
                                        <p:attrNameLst>
                                          <p:attrName>ppt_x</p:attrName>
                                        </p:attrNameLst>
                                      </p:cBhvr>
                                      <p:tavLst>
                                        <p:tav tm="0">
                                          <p:val>
                                            <p:strVal val="#ppt_x+#ppt_w*1.125000"/>
                                          </p:val>
                                        </p:tav>
                                        <p:tav tm="100000">
                                          <p:val>
                                            <p:strVal val="#ppt_x"/>
                                          </p:val>
                                        </p:tav>
                                      </p:tavLst>
                                    </p:anim>
                                    <p:animEffect transition="in" filter="wipe(left)">
                                      <p:cBhvr>
                                        <p:cTn id="20" dur="500"/>
                                        <p:tgtEl>
                                          <p:spTgt spid="59"/>
                                        </p:tgtEl>
                                      </p:cBhvr>
                                    </p:animEffect>
                                  </p:childTnLst>
                                </p:cTn>
                              </p:par>
                            </p:childTnLst>
                          </p:cTn>
                        </p:par>
                      </p:childTnLst>
                    </p:cTn>
                  </p:par>
                  <p:par>
                    <p:cTn id="21" fill="hold">
                      <p:stCondLst>
                        <p:cond delay="indefinite"/>
                      </p:stCondLst>
                      <p:childTnLst>
                        <p:par>
                          <p:cTn id="22" fill="hold">
                            <p:stCondLst>
                              <p:cond delay="0"/>
                            </p:stCondLst>
                            <p:childTnLst>
                              <p:par>
                                <p:cTn id="23" presetID="12" presetClass="entr" presetSubtype="1" fill="hold" nodeType="clickEffect">
                                  <p:stCondLst>
                                    <p:cond delay="0"/>
                                  </p:stCondLst>
                                  <p:childTnLst>
                                    <p:set>
                                      <p:cBhvr>
                                        <p:cTn id="24" dur="1" fill="hold">
                                          <p:stCondLst>
                                            <p:cond delay="0"/>
                                          </p:stCondLst>
                                        </p:cTn>
                                        <p:tgtEl>
                                          <p:spTgt spid="38"/>
                                        </p:tgtEl>
                                        <p:attrNameLst>
                                          <p:attrName>style.visibility</p:attrName>
                                        </p:attrNameLst>
                                      </p:cBhvr>
                                      <p:to>
                                        <p:strVal val="visible"/>
                                      </p:to>
                                    </p:set>
                                    <p:anim calcmode="lin" valueType="num">
                                      <p:cBhvr additive="base">
                                        <p:cTn id="25" dur="500"/>
                                        <p:tgtEl>
                                          <p:spTgt spid="38"/>
                                        </p:tgtEl>
                                        <p:attrNameLst>
                                          <p:attrName>ppt_y</p:attrName>
                                        </p:attrNameLst>
                                      </p:cBhvr>
                                      <p:tavLst>
                                        <p:tav tm="0">
                                          <p:val>
                                            <p:strVal val="#ppt_y-#ppt_h*1.125000"/>
                                          </p:val>
                                        </p:tav>
                                        <p:tav tm="100000">
                                          <p:val>
                                            <p:strVal val="#ppt_y"/>
                                          </p:val>
                                        </p:tav>
                                      </p:tavLst>
                                    </p:anim>
                                    <p:animEffect transition="in" filter="wipe(down)">
                                      <p:cBhvr>
                                        <p:cTn id="26" dur="500"/>
                                        <p:tgtEl>
                                          <p:spTgt spid="38"/>
                                        </p:tgtEl>
                                      </p:cBhvr>
                                    </p:animEffect>
                                  </p:childTnLst>
                                </p:cTn>
                              </p:par>
                            </p:childTnLst>
                          </p:cTn>
                        </p:par>
                      </p:childTnLst>
                    </p:cTn>
                  </p:par>
                  <p:par>
                    <p:cTn id="27" fill="hold">
                      <p:stCondLst>
                        <p:cond delay="indefinite"/>
                      </p:stCondLst>
                      <p:childTnLst>
                        <p:par>
                          <p:cTn id="28" fill="hold">
                            <p:stCondLst>
                              <p:cond delay="0"/>
                            </p:stCondLst>
                            <p:childTnLst>
                              <p:par>
                                <p:cTn id="29" presetID="12" presetClass="entr" presetSubtype="2" fill="hold" grpId="0" nodeType="clickEffect">
                                  <p:stCondLst>
                                    <p:cond delay="0"/>
                                  </p:stCondLst>
                                  <p:childTnLst>
                                    <p:set>
                                      <p:cBhvr>
                                        <p:cTn id="30" dur="1" fill="hold">
                                          <p:stCondLst>
                                            <p:cond delay="0"/>
                                          </p:stCondLst>
                                        </p:cTn>
                                        <p:tgtEl>
                                          <p:spTgt spid="60"/>
                                        </p:tgtEl>
                                        <p:attrNameLst>
                                          <p:attrName>style.visibility</p:attrName>
                                        </p:attrNameLst>
                                      </p:cBhvr>
                                      <p:to>
                                        <p:strVal val="visible"/>
                                      </p:to>
                                    </p:set>
                                    <p:anim calcmode="lin" valueType="num">
                                      <p:cBhvr additive="base">
                                        <p:cTn id="31" dur="500"/>
                                        <p:tgtEl>
                                          <p:spTgt spid="60"/>
                                        </p:tgtEl>
                                        <p:attrNameLst>
                                          <p:attrName>ppt_x</p:attrName>
                                        </p:attrNameLst>
                                      </p:cBhvr>
                                      <p:tavLst>
                                        <p:tav tm="0">
                                          <p:val>
                                            <p:strVal val="#ppt_x+#ppt_w*1.125000"/>
                                          </p:val>
                                        </p:tav>
                                        <p:tav tm="100000">
                                          <p:val>
                                            <p:strVal val="#ppt_x"/>
                                          </p:val>
                                        </p:tav>
                                      </p:tavLst>
                                    </p:anim>
                                    <p:animEffect transition="in" filter="wipe(left)">
                                      <p:cBhvr>
                                        <p:cTn id="32" dur="500"/>
                                        <p:tgtEl>
                                          <p:spTgt spid="60"/>
                                        </p:tgtEl>
                                      </p:cBhvr>
                                    </p:animEffect>
                                  </p:childTnLst>
                                </p:cTn>
                              </p:par>
                            </p:childTnLst>
                          </p:cTn>
                        </p:par>
                      </p:childTnLst>
                    </p:cTn>
                  </p:par>
                  <p:par>
                    <p:cTn id="33" fill="hold">
                      <p:stCondLst>
                        <p:cond delay="indefinite"/>
                      </p:stCondLst>
                      <p:childTnLst>
                        <p:par>
                          <p:cTn id="34" fill="hold">
                            <p:stCondLst>
                              <p:cond delay="0"/>
                            </p:stCondLst>
                            <p:childTnLst>
                              <p:par>
                                <p:cTn id="35" presetID="47" presetClass="entr" presetSubtype="0" fill="hold" grpId="0" nodeType="clickEffect">
                                  <p:stCondLst>
                                    <p:cond delay="0"/>
                                  </p:stCondLst>
                                  <p:childTnLst>
                                    <p:set>
                                      <p:cBhvr>
                                        <p:cTn id="36" dur="1" fill="hold">
                                          <p:stCondLst>
                                            <p:cond delay="0"/>
                                          </p:stCondLst>
                                        </p:cTn>
                                        <p:tgtEl>
                                          <p:spTgt spid="53"/>
                                        </p:tgtEl>
                                        <p:attrNameLst>
                                          <p:attrName>style.visibility</p:attrName>
                                        </p:attrNameLst>
                                      </p:cBhvr>
                                      <p:to>
                                        <p:strVal val="visible"/>
                                      </p:to>
                                    </p:set>
                                    <p:animEffect transition="in" filter="fade">
                                      <p:cBhvr>
                                        <p:cTn id="37" dur="1000"/>
                                        <p:tgtEl>
                                          <p:spTgt spid="53"/>
                                        </p:tgtEl>
                                      </p:cBhvr>
                                    </p:animEffect>
                                    <p:anim calcmode="lin" valueType="num">
                                      <p:cBhvr>
                                        <p:cTn id="38" dur="1000" fill="hold"/>
                                        <p:tgtEl>
                                          <p:spTgt spid="53"/>
                                        </p:tgtEl>
                                        <p:attrNameLst>
                                          <p:attrName>ppt_x</p:attrName>
                                        </p:attrNameLst>
                                      </p:cBhvr>
                                      <p:tavLst>
                                        <p:tav tm="0">
                                          <p:val>
                                            <p:strVal val="#ppt_x"/>
                                          </p:val>
                                        </p:tav>
                                        <p:tav tm="100000">
                                          <p:val>
                                            <p:strVal val="#ppt_x"/>
                                          </p:val>
                                        </p:tav>
                                      </p:tavLst>
                                    </p:anim>
                                    <p:anim calcmode="lin" valueType="num">
                                      <p:cBhvr>
                                        <p:cTn id="39" dur="1000" fill="hold"/>
                                        <p:tgtEl>
                                          <p:spTgt spid="53"/>
                                        </p:tgtEl>
                                        <p:attrNameLst>
                                          <p:attrName>ppt_y</p:attrName>
                                        </p:attrNameLst>
                                      </p:cBhvr>
                                      <p:tavLst>
                                        <p:tav tm="0">
                                          <p:val>
                                            <p:strVal val="#ppt_y-.1"/>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12" presetClass="entr" presetSubtype="2" fill="hold" grpId="0" nodeType="clickEffect">
                                  <p:stCondLst>
                                    <p:cond delay="0"/>
                                  </p:stCondLst>
                                  <p:childTnLst>
                                    <p:set>
                                      <p:cBhvr>
                                        <p:cTn id="43" dur="1" fill="hold">
                                          <p:stCondLst>
                                            <p:cond delay="0"/>
                                          </p:stCondLst>
                                        </p:cTn>
                                        <p:tgtEl>
                                          <p:spTgt spid="61"/>
                                        </p:tgtEl>
                                        <p:attrNameLst>
                                          <p:attrName>style.visibility</p:attrName>
                                        </p:attrNameLst>
                                      </p:cBhvr>
                                      <p:to>
                                        <p:strVal val="visible"/>
                                      </p:to>
                                    </p:set>
                                    <p:anim calcmode="lin" valueType="num">
                                      <p:cBhvr additive="base">
                                        <p:cTn id="44" dur="500"/>
                                        <p:tgtEl>
                                          <p:spTgt spid="61"/>
                                        </p:tgtEl>
                                        <p:attrNameLst>
                                          <p:attrName>ppt_x</p:attrName>
                                        </p:attrNameLst>
                                      </p:cBhvr>
                                      <p:tavLst>
                                        <p:tav tm="0">
                                          <p:val>
                                            <p:strVal val="#ppt_x+#ppt_w*1.125000"/>
                                          </p:val>
                                        </p:tav>
                                        <p:tav tm="100000">
                                          <p:val>
                                            <p:strVal val="#ppt_x"/>
                                          </p:val>
                                        </p:tav>
                                      </p:tavLst>
                                    </p:anim>
                                    <p:animEffect transition="in" filter="wipe(left)">
                                      <p:cBhvr>
                                        <p:cTn id="45" dur="500"/>
                                        <p:tgtEl>
                                          <p:spTgt spid="61"/>
                                        </p:tgtEl>
                                      </p:cBhvr>
                                    </p:animEffect>
                                  </p:childTnLst>
                                </p:cTn>
                              </p:par>
                            </p:childTnLst>
                          </p:cTn>
                        </p:par>
                      </p:childTnLst>
                    </p:cTn>
                  </p:par>
                  <p:par>
                    <p:cTn id="46" fill="hold">
                      <p:stCondLst>
                        <p:cond delay="indefinite"/>
                      </p:stCondLst>
                      <p:childTnLst>
                        <p:par>
                          <p:cTn id="47" fill="hold">
                            <p:stCondLst>
                              <p:cond delay="0"/>
                            </p:stCondLst>
                            <p:childTnLst>
                              <p:par>
                                <p:cTn id="48" presetID="12" presetClass="entr" presetSubtype="1" fill="hold" nodeType="clickEffect">
                                  <p:stCondLst>
                                    <p:cond delay="0"/>
                                  </p:stCondLst>
                                  <p:childTnLst>
                                    <p:set>
                                      <p:cBhvr>
                                        <p:cTn id="49" dur="1" fill="hold">
                                          <p:stCondLst>
                                            <p:cond delay="0"/>
                                          </p:stCondLst>
                                        </p:cTn>
                                        <p:tgtEl>
                                          <p:spTgt spid="41"/>
                                        </p:tgtEl>
                                        <p:attrNameLst>
                                          <p:attrName>style.visibility</p:attrName>
                                        </p:attrNameLst>
                                      </p:cBhvr>
                                      <p:to>
                                        <p:strVal val="visible"/>
                                      </p:to>
                                    </p:set>
                                    <p:anim calcmode="lin" valueType="num">
                                      <p:cBhvr additive="base">
                                        <p:cTn id="50" dur="500"/>
                                        <p:tgtEl>
                                          <p:spTgt spid="41"/>
                                        </p:tgtEl>
                                        <p:attrNameLst>
                                          <p:attrName>ppt_y</p:attrName>
                                        </p:attrNameLst>
                                      </p:cBhvr>
                                      <p:tavLst>
                                        <p:tav tm="0">
                                          <p:val>
                                            <p:strVal val="#ppt_y-#ppt_h*1.125000"/>
                                          </p:val>
                                        </p:tav>
                                        <p:tav tm="100000">
                                          <p:val>
                                            <p:strVal val="#ppt_y"/>
                                          </p:val>
                                        </p:tav>
                                      </p:tavLst>
                                    </p:anim>
                                    <p:animEffect transition="in" filter="wipe(down)">
                                      <p:cBhvr>
                                        <p:cTn id="51" dur="500"/>
                                        <p:tgtEl>
                                          <p:spTgt spid="41"/>
                                        </p:tgtEl>
                                      </p:cBhvr>
                                    </p:animEffect>
                                  </p:childTnLst>
                                </p:cTn>
                              </p:par>
                            </p:childTnLst>
                          </p:cTn>
                        </p:par>
                      </p:childTnLst>
                    </p:cTn>
                  </p:par>
                  <p:par>
                    <p:cTn id="52" fill="hold">
                      <p:stCondLst>
                        <p:cond delay="indefinite"/>
                      </p:stCondLst>
                      <p:childTnLst>
                        <p:par>
                          <p:cTn id="53" fill="hold">
                            <p:stCondLst>
                              <p:cond delay="0"/>
                            </p:stCondLst>
                            <p:childTnLst>
                              <p:par>
                                <p:cTn id="54" presetID="12" presetClass="entr" presetSubtype="2" fill="hold" grpId="0" nodeType="clickEffect">
                                  <p:stCondLst>
                                    <p:cond delay="0"/>
                                  </p:stCondLst>
                                  <p:childTnLst>
                                    <p:set>
                                      <p:cBhvr>
                                        <p:cTn id="55" dur="1" fill="hold">
                                          <p:stCondLst>
                                            <p:cond delay="0"/>
                                          </p:stCondLst>
                                        </p:cTn>
                                        <p:tgtEl>
                                          <p:spTgt spid="62"/>
                                        </p:tgtEl>
                                        <p:attrNameLst>
                                          <p:attrName>style.visibility</p:attrName>
                                        </p:attrNameLst>
                                      </p:cBhvr>
                                      <p:to>
                                        <p:strVal val="visible"/>
                                      </p:to>
                                    </p:set>
                                    <p:anim calcmode="lin" valueType="num">
                                      <p:cBhvr additive="base">
                                        <p:cTn id="56" dur="500"/>
                                        <p:tgtEl>
                                          <p:spTgt spid="62"/>
                                        </p:tgtEl>
                                        <p:attrNameLst>
                                          <p:attrName>ppt_x</p:attrName>
                                        </p:attrNameLst>
                                      </p:cBhvr>
                                      <p:tavLst>
                                        <p:tav tm="0">
                                          <p:val>
                                            <p:strVal val="#ppt_x+#ppt_w*1.125000"/>
                                          </p:val>
                                        </p:tav>
                                        <p:tav tm="100000">
                                          <p:val>
                                            <p:strVal val="#ppt_x"/>
                                          </p:val>
                                        </p:tav>
                                      </p:tavLst>
                                    </p:anim>
                                    <p:animEffect transition="in" filter="wipe(left)">
                                      <p:cBhvr>
                                        <p:cTn id="57" dur="500"/>
                                        <p:tgtEl>
                                          <p:spTgt spid="62"/>
                                        </p:tgtEl>
                                      </p:cBhvr>
                                    </p:animEffect>
                                  </p:childTnLst>
                                </p:cTn>
                              </p:par>
                            </p:childTnLst>
                          </p:cTn>
                        </p:par>
                      </p:childTnLst>
                    </p:cTn>
                  </p:par>
                  <p:par>
                    <p:cTn id="58" fill="hold">
                      <p:stCondLst>
                        <p:cond delay="indefinite"/>
                      </p:stCondLst>
                      <p:childTnLst>
                        <p:par>
                          <p:cTn id="59" fill="hold">
                            <p:stCondLst>
                              <p:cond delay="0"/>
                            </p:stCondLst>
                            <p:childTnLst>
                              <p:par>
                                <p:cTn id="60" presetID="12" presetClass="entr" presetSubtype="1" fill="hold" nodeType="clickEffect">
                                  <p:stCondLst>
                                    <p:cond delay="0"/>
                                  </p:stCondLst>
                                  <p:childTnLst>
                                    <p:set>
                                      <p:cBhvr>
                                        <p:cTn id="61" dur="1" fill="hold">
                                          <p:stCondLst>
                                            <p:cond delay="0"/>
                                          </p:stCondLst>
                                        </p:cTn>
                                        <p:tgtEl>
                                          <p:spTgt spid="44"/>
                                        </p:tgtEl>
                                        <p:attrNameLst>
                                          <p:attrName>style.visibility</p:attrName>
                                        </p:attrNameLst>
                                      </p:cBhvr>
                                      <p:to>
                                        <p:strVal val="visible"/>
                                      </p:to>
                                    </p:set>
                                    <p:anim calcmode="lin" valueType="num">
                                      <p:cBhvr additive="base">
                                        <p:cTn id="62" dur="500"/>
                                        <p:tgtEl>
                                          <p:spTgt spid="44"/>
                                        </p:tgtEl>
                                        <p:attrNameLst>
                                          <p:attrName>ppt_y</p:attrName>
                                        </p:attrNameLst>
                                      </p:cBhvr>
                                      <p:tavLst>
                                        <p:tav tm="0">
                                          <p:val>
                                            <p:strVal val="#ppt_y-#ppt_h*1.125000"/>
                                          </p:val>
                                        </p:tav>
                                        <p:tav tm="100000">
                                          <p:val>
                                            <p:strVal val="#ppt_y"/>
                                          </p:val>
                                        </p:tav>
                                      </p:tavLst>
                                    </p:anim>
                                    <p:animEffect transition="in" filter="wipe(down)">
                                      <p:cBhvr>
                                        <p:cTn id="63" dur="500"/>
                                        <p:tgtEl>
                                          <p:spTgt spid="44"/>
                                        </p:tgtEl>
                                      </p:cBhvr>
                                    </p:animEffect>
                                  </p:childTnLst>
                                </p:cTn>
                              </p:par>
                            </p:childTnLst>
                          </p:cTn>
                        </p:par>
                      </p:childTnLst>
                    </p:cTn>
                  </p:par>
                  <p:par>
                    <p:cTn id="64" fill="hold">
                      <p:stCondLst>
                        <p:cond delay="indefinite"/>
                      </p:stCondLst>
                      <p:childTnLst>
                        <p:par>
                          <p:cTn id="65" fill="hold">
                            <p:stCondLst>
                              <p:cond delay="0"/>
                            </p:stCondLst>
                            <p:childTnLst>
                              <p:par>
                                <p:cTn id="66" presetID="47" presetClass="entr" presetSubtype="0" fill="hold" grpId="0" nodeType="clickEffect">
                                  <p:stCondLst>
                                    <p:cond delay="0"/>
                                  </p:stCondLst>
                                  <p:childTnLst>
                                    <p:set>
                                      <p:cBhvr>
                                        <p:cTn id="67" dur="1" fill="hold">
                                          <p:stCondLst>
                                            <p:cond delay="0"/>
                                          </p:stCondLst>
                                        </p:cTn>
                                        <p:tgtEl>
                                          <p:spTgt spid="54"/>
                                        </p:tgtEl>
                                        <p:attrNameLst>
                                          <p:attrName>style.visibility</p:attrName>
                                        </p:attrNameLst>
                                      </p:cBhvr>
                                      <p:to>
                                        <p:strVal val="visible"/>
                                      </p:to>
                                    </p:set>
                                    <p:animEffect transition="in" filter="fade">
                                      <p:cBhvr>
                                        <p:cTn id="68" dur="1000"/>
                                        <p:tgtEl>
                                          <p:spTgt spid="54"/>
                                        </p:tgtEl>
                                      </p:cBhvr>
                                    </p:animEffect>
                                    <p:anim calcmode="lin" valueType="num">
                                      <p:cBhvr>
                                        <p:cTn id="69" dur="1000" fill="hold"/>
                                        <p:tgtEl>
                                          <p:spTgt spid="54"/>
                                        </p:tgtEl>
                                        <p:attrNameLst>
                                          <p:attrName>ppt_x</p:attrName>
                                        </p:attrNameLst>
                                      </p:cBhvr>
                                      <p:tavLst>
                                        <p:tav tm="0">
                                          <p:val>
                                            <p:strVal val="#ppt_x"/>
                                          </p:val>
                                        </p:tav>
                                        <p:tav tm="100000">
                                          <p:val>
                                            <p:strVal val="#ppt_x"/>
                                          </p:val>
                                        </p:tav>
                                      </p:tavLst>
                                    </p:anim>
                                    <p:anim calcmode="lin" valueType="num">
                                      <p:cBhvr>
                                        <p:cTn id="70" dur="1000" fill="hold"/>
                                        <p:tgtEl>
                                          <p:spTgt spid="54"/>
                                        </p:tgtEl>
                                        <p:attrNameLst>
                                          <p:attrName>ppt_y</p:attrName>
                                        </p:attrNameLst>
                                      </p:cBhvr>
                                      <p:tavLst>
                                        <p:tav tm="0">
                                          <p:val>
                                            <p:strVal val="#ppt_y-.1"/>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12" presetClass="entr" presetSubtype="2" fill="hold" grpId="0" nodeType="clickEffect">
                                  <p:stCondLst>
                                    <p:cond delay="0"/>
                                  </p:stCondLst>
                                  <p:childTnLst>
                                    <p:set>
                                      <p:cBhvr>
                                        <p:cTn id="74" dur="1" fill="hold">
                                          <p:stCondLst>
                                            <p:cond delay="0"/>
                                          </p:stCondLst>
                                        </p:cTn>
                                        <p:tgtEl>
                                          <p:spTgt spid="64"/>
                                        </p:tgtEl>
                                        <p:attrNameLst>
                                          <p:attrName>style.visibility</p:attrName>
                                        </p:attrNameLst>
                                      </p:cBhvr>
                                      <p:to>
                                        <p:strVal val="visible"/>
                                      </p:to>
                                    </p:set>
                                    <p:anim calcmode="lin" valueType="num">
                                      <p:cBhvr additive="base">
                                        <p:cTn id="75" dur="500"/>
                                        <p:tgtEl>
                                          <p:spTgt spid="64"/>
                                        </p:tgtEl>
                                        <p:attrNameLst>
                                          <p:attrName>ppt_x</p:attrName>
                                        </p:attrNameLst>
                                      </p:cBhvr>
                                      <p:tavLst>
                                        <p:tav tm="0">
                                          <p:val>
                                            <p:strVal val="#ppt_x+#ppt_w*1.125000"/>
                                          </p:val>
                                        </p:tav>
                                        <p:tav tm="100000">
                                          <p:val>
                                            <p:strVal val="#ppt_x"/>
                                          </p:val>
                                        </p:tav>
                                      </p:tavLst>
                                    </p:anim>
                                    <p:animEffect transition="in" filter="wipe(left)">
                                      <p:cBhvr>
                                        <p:cTn id="76" dur="500"/>
                                        <p:tgtEl>
                                          <p:spTgt spid="64"/>
                                        </p:tgtEl>
                                      </p:cBhvr>
                                    </p:animEffect>
                                  </p:childTnLst>
                                </p:cTn>
                              </p:par>
                            </p:childTnLst>
                          </p:cTn>
                        </p:par>
                      </p:childTnLst>
                    </p:cTn>
                  </p:par>
                  <p:par>
                    <p:cTn id="77" fill="hold">
                      <p:stCondLst>
                        <p:cond delay="indefinite"/>
                      </p:stCondLst>
                      <p:childTnLst>
                        <p:par>
                          <p:cTn id="78" fill="hold">
                            <p:stCondLst>
                              <p:cond delay="0"/>
                            </p:stCondLst>
                            <p:childTnLst>
                              <p:par>
                                <p:cTn id="79" presetID="12" presetClass="entr" presetSubtype="1" fill="hold" nodeType="clickEffect">
                                  <p:stCondLst>
                                    <p:cond delay="0"/>
                                  </p:stCondLst>
                                  <p:childTnLst>
                                    <p:set>
                                      <p:cBhvr>
                                        <p:cTn id="80" dur="1" fill="hold">
                                          <p:stCondLst>
                                            <p:cond delay="0"/>
                                          </p:stCondLst>
                                        </p:cTn>
                                        <p:tgtEl>
                                          <p:spTgt spid="47"/>
                                        </p:tgtEl>
                                        <p:attrNameLst>
                                          <p:attrName>style.visibility</p:attrName>
                                        </p:attrNameLst>
                                      </p:cBhvr>
                                      <p:to>
                                        <p:strVal val="visible"/>
                                      </p:to>
                                    </p:set>
                                    <p:anim calcmode="lin" valueType="num">
                                      <p:cBhvr additive="base">
                                        <p:cTn id="81" dur="500"/>
                                        <p:tgtEl>
                                          <p:spTgt spid="47"/>
                                        </p:tgtEl>
                                        <p:attrNameLst>
                                          <p:attrName>ppt_y</p:attrName>
                                        </p:attrNameLst>
                                      </p:cBhvr>
                                      <p:tavLst>
                                        <p:tav tm="0">
                                          <p:val>
                                            <p:strVal val="#ppt_y-#ppt_h*1.125000"/>
                                          </p:val>
                                        </p:tav>
                                        <p:tav tm="100000">
                                          <p:val>
                                            <p:strVal val="#ppt_y"/>
                                          </p:val>
                                        </p:tav>
                                      </p:tavLst>
                                    </p:anim>
                                    <p:animEffect transition="in" filter="wipe(down)">
                                      <p:cBhvr>
                                        <p:cTn id="82" dur="500"/>
                                        <p:tgtEl>
                                          <p:spTgt spid="47"/>
                                        </p:tgtEl>
                                      </p:cBhvr>
                                    </p:animEffect>
                                  </p:childTnLst>
                                </p:cTn>
                              </p:par>
                            </p:childTnLst>
                          </p:cTn>
                        </p:par>
                      </p:childTnLst>
                    </p:cTn>
                  </p:par>
                  <p:par>
                    <p:cTn id="83" fill="hold">
                      <p:stCondLst>
                        <p:cond delay="indefinite"/>
                      </p:stCondLst>
                      <p:childTnLst>
                        <p:par>
                          <p:cTn id="84" fill="hold">
                            <p:stCondLst>
                              <p:cond delay="0"/>
                            </p:stCondLst>
                            <p:childTnLst>
                              <p:par>
                                <p:cTn id="85" presetID="47" presetClass="entr" presetSubtype="0" fill="hold" grpId="0" nodeType="clickEffect">
                                  <p:stCondLst>
                                    <p:cond delay="0"/>
                                  </p:stCondLst>
                                  <p:childTnLst>
                                    <p:set>
                                      <p:cBhvr>
                                        <p:cTn id="86" dur="1" fill="hold">
                                          <p:stCondLst>
                                            <p:cond delay="0"/>
                                          </p:stCondLst>
                                        </p:cTn>
                                        <p:tgtEl>
                                          <p:spTgt spid="55"/>
                                        </p:tgtEl>
                                        <p:attrNameLst>
                                          <p:attrName>style.visibility</p:attrName>
                                        </p:attrNameLst>
                                      </p:cBhvr>
                                      <p:to>
                                        <p:strVal val="visible"/>
                                      </p:to>
                                    </p:set>
                                    <p:animEffect transition="in" filter="fade">
                                      <p:cBhvr>
                                        <p:cTn id="87" dur="1000"/>
                                        <p:tgtEl>
                                          <p:spTgt spid="55"/>
                                        </p:tgtEl>
                                      </p:cBhvr>
                                    </p:animEffect>
                                    <p:anim calcmode="lin" valueType="num">
                                      <p:cBhvr>
                                        <p:cTn id="88" dur="1000" fill="hold"/>
                                        <p:tgtEl>
                                          <p:spTgt spid="55"/>
                                        </p:tgtEl>
                                        <p:attrNameLst>
                                          <p:attrName>ppt_x</p:attrName>
                                        </p:attrNameLst>
                                      </p:cBhvr>
                                      <p:tavLst>
                                        <p:tav tm="0">
                                          <p:val>
                                            <p:strVal val="#ppt_x"/>
                                          </p:val>
                                        </p:tav>
                                        <p:tav tm="100000">
                                          <p:val>
                                            <p:strVal val="#ppt_x"/>
                                          </p:val>
                                        </p:tav>
                                      </p:tavLst>
                                    </p:anim>
                                    <p:anim calcmode="lin" valueType="num">
                                      <p:cBhvr>
                                        <p:cTn id="89" dur="1000" fill="hold"/>
                                        <p:tgtEl>
                                          <p:spTgt spid="55"/>
                                        </p:tgtEl>
                                        <p:attrNameLst>
                                          <p:attrName>ppt_y</p:attrName>
                                        </p:attrNameLst>
                                      </p:cBhvr>
                                      <p:tavLst>
                                        <p:tav tm="0">
                                          <p:val>
                                            <p:strVal val="#ppt_y-.1"/>
                                          </p:val>
                                        </p:tav>
                                        <p:tav tm="100000">
                                          <p:val>
                                            <p:strVal val="#ppt_y"/>
                                          </p:val>
                                        </p:tav>
                                      </p:tavLst>
                                    </p:anim>
                                  </p:childTnLst>
                                </p:cTn>
                              </p:par>
                            </p:childTnLst>
                          </p:cTn>
                        </p:par>
                      </p:childTnLst>
                    </p:cTn>
                  </p:par>
                  <p:par>
                    <p:cTn id="90" fill="hold">
                      <p:stCondLst>
                        <p:cond delay="indefinite"/>
                      </p:stCondLst>
                      <p:childTnLst>
                        <p:par>
                          <p:cTn id="91" fill="hold">
                            <p:stCondLst>
                              <p:cond delay="0"/>
                            </p:stCondLst>
                            <p:childTnLst>
                              <p:par>
                                <p:cTn id="92" presetID="12" presetClass="entr" presetSubtype="2" fill="hold" grpId="0" nodeType="clickEffect">
                                  <p:stCondLst>
                                    <p:cond delay="0"/>
                                  </p:stCondLst>
                                  <p:childTnLst>
                                    <p:set>
                                      <p:cBhvr>
                                        <p:cTn id="93" dur="1" fill="hold">
                                          <p:stCondLst>
                                            <p:cond delay="0"/>
                                          </p:stCondLst>
                                        </p:cTn>
                                        <p:tgtEl>
                                          <p:spTgt spid="65"/>
                                        </p:tgtEl>
                                        <p:attrNameLst>
                                          <p:attrName>style.visibility</p:attrName>
                                        </p:attrNameLst>
                                      </p:cBhvr>
                                      <p:to>
                                        <p:strVal val="visible"/>
                                      </p:to>
                                    </p:set>
                                    <p:anim calcmode="lin" valueType="num">
                                      <p:cBhvr additive="base">
                                        <p:cTn id="94" dur="500"/>
                                        <p:tgtEl>
                                          <p:spTgt spid="65"/>
                                        </p:tgtEl>
                                        <p:attrNameLst>
                                          <p:attrName>ppt_x</p:attrName>
                                        </p:attrNameLst>
                                      </p:cBhvr>
                                      <p:tavLst>
                                        <p:tav tm="0">
                                          <p:val>
                                            <p:strVal val="#ppt_x+#ppt_w*1.125000"/>
                                          </p:val>
                                        </p:tav>
                                        <p:tav tm="100000">
                                          <p:val>
                                            <p:strVal val="#ppt_x"/>
                                          </p:val>
                                        </p:tav>
                                      </p:tavLst>
                                    </p:anim>
                                    <p:animEffect transition="in" filter="wipe(left)">
                                      <p:cBhvr>
                                        <p:cTn id="95" dur="500"/>
                                        <p:tgtEl>
                                          <p:spTgt spid="65"/>
                                        </p:tgtEl>
                                      </p:cBhvr>
                                    </p:animEffect>
                                  </p:childTnLst>
                                </p:cTn>
                              </p:par>
                            </p:childTnLst>
                          </p:cTn>
                        </p:par>
                      </p:childTnLst>
                    </p:cTn>
                  </p:par>
                  <p:par>
                    <p:cTn id="96" fill="hold">
                      <p:stCondLst>
                        <p:cond delay="indefinite"/>
                      </p:stCondLst>
                      <p:childTnLst>
                        <p:par>
                          <p:cTn id="97" fill="hold">
                            <p:stCondLst>
                              <p:cond delay="0"/>
                            </p:stCondLst>
                            <p:childTnLst>
                              <p:par>
                                <p:cTn id="98" presetID="12" presetClass="entr" presetSubtype="1" fill="hold" nodeType="clickEffect">
                                  <p:stCondLst>
                                    <p:cond delay="0"/>
                                  </p:stCondLst>
                                  <p:childTnLst>
                                    <p:set>
                                      <p:cBhvr>
                                        <p:cTn id="99" dur="1" fill="hold">
                                          <p:stCondLst>
                                            <p:cond delay="0"/>
                                          </p:stCondLst>
                                        </p:cTn>
                                        <p:tgtEl>
                                          <p:spTgt spid="50"/>
                                        </p:tgtEl>
                                        <p:attrNameLst>
                                          <p:attrName>style.visibility</p:attrName>
                                        </p:attrNameLst>
                                      </p:cBhvr>
                                      <p:to>
                                        <p:strVal val="visible"/>
                                      </p:to>
                                    </p:set>
                                    <p:anim calcmode="lin" valueType="num">
                                      <p:cBhvr additive="base">
                                        <p:cTn id="100" dur="500"/>
                                        <p:tgtEl>
                                          <p:spTgt spid="50"/>
                                        </p:tgtEl>
                                        <p:attrNameLst>
                                          <p:attrName>ppt_y</p:attrName>
                                        </p:attrNameLst>
                                      </p:cBhvr>
                                      <p:tavLst>
                                        <p:tav tm="0">
                                          <p:val>
                                            <p:strVal val="#ppt_y-#ppt_h*1.125000"/>
                                          </p:val>
                                        </p:tav>
                                        <p:tav tm="100000">
                                          <p:val>
                                            <p:strVal val="#ppt_y"/>
                                          </p:val>
                                        </p:tav>
                                      </p:tavLst>
                                    </p:anim>
                                    <p:animEffect transition="in" filter="wipe(down)">
                                      <p:cBhvr>
                                        <p:cTn id="101" dur="500"/>
                                        <p:tgtEl>
                                          <p:spTgt spid="50"/>
                                        </p:tgtEl>
                                      </p:cBhvr>
                                    </p:animEffect>
                                  </p:childTnLst>
                                </p:cTn>
                              </p:par>
                            </p:childTnLst>
                          </p:cTn>
                        </p:par>
                      </p:childTnLst>
                    </p:cTn>
                  </p:par>
                  <p:par>
                    <p:cTn id="102" fill="hold">
                      <p:stCondLst>
                        <p:cond delay="indefinite"/>
                      </p:stCondLst>
                      <p:childTnLst>
                        <p:par>
                          <p:cTn id="103" fill="hold">
                            <p:stCondLst>
                              <p:cond delay="0"/>
                            </p:stCondLst>
                            <p:childTnLst>
                              <p:par>
                                <p:cTn id="104" presetID="12" presetClass="entr" presetSubtype="2" fill="hold" grpId="0" nodeType="clickEffect">
                                  <p:stCondLst>
                                    <p:cond delay="0"/>
                                  </p:stCondLst>
                                  <p:childTnLst>
                                    <p:set>
                                      <p:cBhvr>
                                        <p:cTn id="105" dur="1" fill="hold">
                                          <p:stCondLst>
                                            <p:cond delay="0"/>
                                          </p:stCondLst>
                                        </p:cTn>
                                        <p:tgtEl>
                                          <p:spTgt spid="66"/>
                                        </p:tgtEl>
                                        <p:attrNameLst>
                                          <p:attrName>style.visibility</p:attrName>
                                        </p:attrNameLst>
                                      </p:cBhvr>
                                      <p:to>
                                        <p:strVal val="visible"/>
                                      </p:to>
                                    </p:set>
                                    <p:anim calcmode="lin" valueType="num">
                                      <p:cBhvr additive="base">
                                        <p:cTn id="106" dur="500"/>
                                        <p:tgtEl>
                                          <p:spTgt spid="66"/>
                                        </p:tgtEl>
                                        <p:attrNameLst>
                                          <p:attrName>ppt_x</p:attrName>
                                        </p:attrNameLst>
                                      </p:cBhvr>
                                      <p:tavLst>
                                        <p:tav tm="0">
                                          <p:val>
                                            <p:strVal val="#ppt_x+#ppt_w*1.125000"/>
                                          </p:val>
                                        </p:tav>
                                        <p:tav tm="100000">
                                          <p:val>
                                            <p:strVal val="#ppt_x"/>
                                          </p:val>
                                        </p:tav>
                                      </p:tavLst>
                                    </p:anim>
                                    <p:animEffect transition="in" filter="wipe(left)">
                                      <p:cBhvr>
                                        <p:cTn id="107" dur="500"/>
                                        <p:tgtEl>
                                          <p:spTgt spid="66"/>
                                        </p:tgtEl>
                                      </p:cBhvr>
                                    </p:animEffect>
                                  </p:childTnLst>
                                </p:cTn>
                              </p:par>
                            </p:childTnLst>
                          </p:cTn>
                        </p:par>
                      </p:childTnLst>
                    </p:cTn>
                  </p:par>
                  <p:par>
                    <p:cTn id="108" fill="hold">
                      <p:stCondLst>
                        <p:cond delay="indefinite"/>
                      </p:stCondLst>
                      <p:childTnLst>
                        <p:par>
                          <p:cTn id="109" fill="hold">
                            <p:stCondLst>
                              <p:cond delay="0"/>
                            </p:stCondLst>
                            <p:childTnLst>
                              <p:par>
                                <p:cTn id="110" presetID="47" presetClass="entr" presetSubtype="0" fill="hold" grpId="0" nodeType="clickEffect">
                                  <p:stCondLst>
                                    <p:cond delay="0"/>
                                  </p:stCondLst>
                                  <p:childTnLst>
                                    <p:set>
                                      <p:cBhvr>
                                        <p:cTn id="111" dur="1" fill="hold">
                                          <p:stCondLst>
                                            <p:cond delay="0"/>
                                          </p:stCondLst>
                                        </p:cTn>
                                        <p:tgtEl>
                                          <p:spTgt spid="58"/>
                                        </p:tgtEl>
                                        <p:attrNameLst>
                                          <p:attrName>style.visibility</p:attrName>
                                        </p:attrNameLst>
                                      </p:cBhvr>
                                      <p:to>
                                        <p:strVal val="visible"/>
                                      </p:to>
                                    </p:set>
                                    <p:animEffect transition="in" filter="fade">
                                      <p:cBhvr>
                                        <p:cTn id="112" dur="1000"/>
                                        <p:tgtEl>
                                          <p:spTgt spid="58"/>
                                        </p:tgtEl>
                                      </p:cBhvr>
                                    </p:animEffect>
                                    <p:anim calcmode="lin" valueType="num">
                                      <p:cBhvr>
                                        <p:cTn id="113" dur="1000" fill="hold"/>
                                        <p:tgtEl>
                                          <p:spTgt spid="58"/>
                                        </p:tgtEl>
                                        <p:attrNameLst>
                                          <p:attrName>ppt_x</p:attrName>
                                        </p:attrNameLst>
                                      </p:cBhvr>
                                      <p:tavLst>
                                        <p:tav tm="0">
                                          <p:val>
                                            <p:strVal val="#ppt_x"/>
                                          </p:val>
                                        </p:tav>
                                        <p:tav tm="100000">
                                          <p:val>
                                            <p:strVal val="#ppt_x"/>
                                          </p:val>
                                        </p:tav>
                                      </p:tavLst>
                                    </p:anim>
                                    <p:anim calcmode="lin" valueType="num">
                                      <p:cBhvr>
                                        <p:cTn id="114" dur="1000" fill="hold"/>
                                        <p:tgtEl>
                                          <p:spTgt spid="58"/>
                                        </p:tgtEl>
                                        <p:attrNameLst>
                                          <p:attrName>ppt_y</p:attrName>
                                        </p:attrNameLst>
                                      </p:cBhvr>
                                      <p:tavLst>
                                        <p:tav tm="0">
                                          <p:val>
                                            <p:strVal val="#ppt_y-.1"/>
                                          </p:val>
                                        </p:tav>
                                        <p:tav tm="100000">
                                          <p:val>
                                            <p:strVal val="#ppt_y"/>
                                          </p:val>
                                        </p:tav>
                                      </p:tavLst>
                                    </p:anim>
                                  </p:childTnLst>
                                </p:cTn>
                              </p:par>
                            </p:childTnLst>
                          </p:cTn>
                        </p:par>
                      </p:childTnLst>
                    </p:cTn>
                  </p:par>
                  <p:par>
                    <p:cTn id="115" fill="hold">
                      <p:stCondLst>
                        <p:cond delay="indefinite"/>
                      </p:stCondLst>
                      <p:childTnLst>
                        <p:par>
                          <p:cTn id="116" fill="hold">
                            <p:stCondLst>
                              <p:cond delay="0"/>
                            </p:stCondLst>
                            <p:childTnLst>
                              <p:par>
                                <p:cTn id="117" presetID="12" presetClass="entr" presetSubtype="2" fill="hold" grpId="0" nodeType="clickEffect">
                                  <p:stCondLst>
                                    <p:cond delay="0"/>
                                  </p:stCondLst>
                                  <p:childTnLst>
                                    <p:set>
                                      <p:cBhvr>
                                        <p:cTn id="118" dur="1" fill="hold">
                                          <p:stCondLst>
                                            <p:cond delay="0"/>
                                          </p:stCondLst>
                                        </p:cTn>
                                        <p:tgtEl>
                                          <p:spTgt spid="67"/>
                                        </p:tgtEl>
                                        <p:attrNameLst>
                                          <p:attrName>style.visibility</p:attrName>
                                        </p:attrNameLst>
                                      </p:cBhvr>
                                      <p:to>
                                        <p:strVal val="visible"/>
                                      </p:to>
                                    </p:set>
                                    <p:anim calcmode="lin" valueType="num">
                                      <p:cBhvr additive="base">
                                        <p:cTn id="119" dur="500"/>
                                        <p:tgtEl>
                                          <p:spTgt spid="67"/>
                                        </p:tgtEl>
                                        <p:attrNameLst>
                                          <p:attrName>ppt_x</p:attrName>
                                        </p:attrNameLst>
                                      </p:cBhvr>
                                      <p:tavLst>
                                        <p:tav tm="0">
                                          <p:val>
                                            <p:strVal val="#ppt_x+#ppt_w*1.125000"/>
                                          </p:val>
                                        </p:tav>
                                        <p:tav tm="100000">
                                          <p:val>
                                            <p:strVal val="#ppt_x"/>
                                          </p:val>
                                        </p:tav>
                                      </p:tavLst>
                                    </p:anim>
                                    <p:animEffect transition="in" filter="wipe(left)">
                                      <p:cBhvr>
                                        <p:cTn id="120" dur="500"/>
                                        <p:tgtEl>
                                          <p:spTgt spid="67"/>
                                        </p:tgtEl>
                                      </p:cBhvr>
                                    </p:animEffect>
                                  </p:childTnLst>
                                </p:cTn>
                              </p:par>
                            </p:childTnLst>
                          </p:cTn>
                        </p:par>
                      </p:childTnLst>
                    </p:cTn>
                  </p:par>
                  <p:par>
                    <p:cTn id="121" fill="hold">
                      <p:stCondLst>
                        <p:cond delay="indefinite"/>
                      </p:stCondLst>
                      <p:childTnLst>
                        <p:par>
                          <p:cTn id="122" fill="hold">
                            <p:stCondLst>
                              <p:cond delay="0"/>
                            </p:stCondLst>
                            <p:childTnLst>
                              <p:par>
                                <p:cTn id="123" presetID="1" presetClass="entr" presetSubtype="0" fill="hold" grpId="0" nodeType="clickEffect">
                                  <p:stCondLst>
                                    <p:cond delay="0"/>
                                  </p:stCondLst>
                                  <p:iterate type="lt">
                                    <p:tmAbs val="100"/>
                                  </p:iterate>
                                  <p:childTnLst>
                                    <p:set>
                                      <p:cBhvr>
                                        <p:cTn id="124" dur="1" fill="hold">
                                          <p:stCondLst>
                                            <p:cond delay="0"/>
                                          </p:stCondLst>
                                        </p:cTn>
                                        <p:tgtEl>
                                          <p:spTgt spid="68"/>
                                        </p:tgtEl>
                                        <p:attrNameLst>
                                          <p:attrName>style.visibility</p:attrName>
                                        </p:attrNameLst>
                                      </p:cBhvr>
                                      <p:to>
                                        <p:strVal val="visible"/>
                                      </p:to>
                                    </p:set>
                                  </p:childTnLst>
                                </p:cTn>
                              </p:par>
                            </p:childTnLst>
                          </p:cTn>
                        </p:par>
                      </p:childTnLst>
                    </p:cTn>
                  </p:par>
                  <p:par>
                    <p:cTn id="125" fill="hold">
                      <p:stCondLst>
                        <p:cond delay="indefinite"/>
                      </p:stCondLst>
                      <p:childTnLst>
                        <p:par>
                          <p:cTn id="126" fill="hold">
                            <p:stCondLst>
                              <p:cond delay="0"/>
                            </p:stCondLst>
                            <p:childTnLst>
                              <p:par>
                                <p:cTn id="127" presetID="1" presetClass="entr" presetSubtype="0" fill="hold" grpId="0" nodeType="clickEffect">
                                  <p:stCondLst>
                                    <p:cond delay="0"/>
                                  </p:stCondLst>
                                  <p:iterate type="lt">
                                    <p:tmAbs val="100"/>
                                  </p:iterate>
                                  <p:childTnLst>
                                    <p:set>
                                      <p:cBhvr>
                                        <p:cTn id="128" dur="1" fill="hold">
                                          <p:stCondLst>
                                            <p:cond delay="0"/>
                                          </p:stCondLst>
                                        </p:cTn>
                                        <p:tgtEl>
                                          <p:spTgt spid="30"/>
                                        </p:tgtEl>
                                        <p:attrNameLst>
                                          <p:attrName>style.visibility</p:attrName>
                                        </p:attrNameLst>
                                      </p:cBhvr>
                                      <p:to>
                                        <p:strVal val="visible"/>
                                      </p:to>
                                    </p:set>
                                  </p:childTnLst>
                                </p:cTn>
                              </p:par>
                            </p:childTnLst>
                          </p:cTn>
                        </p:par>
                      </p:childTnLst>
                    </p:cTn>
                  </p:par>
                  <p:par>
                    <p:cTn id="129" fill="hold">
                      <p:stCondLst>
                        <p:cond delay="indefinite"/>
                      </p:stCondLst>
                      <p:childTnLst>
                        <p:par>
                          <p:cTn id="130" fill="hold">
                            <p:stCondLst>
                              <p:cond delay="0"/>
                            </p:stCondLst>
                            <p:childTnLst>
                              <p:par>
                                <p:cTn id="131" presetID="2" presetClass="entr" presetSubtype="2" fill="hold" grpId="0" nodeType="clickEffect">
                                  <p:stCondLst>
                                    <p:cond delay="0"/>
                                  </p:stCondLst>
                                  <p:childTnLst>
                                    <p:set>
                                      <p:cBhvr>
                                        <p:cTn id="132" dur="1" fill="hold">
                                          <p:stCondLst>
                                            <p:cond delay="0"/>
                                          </p:stCondLst>
                                        </p:cTn>
                                        <p:tgtEl>
                                          <p:spTgt spid="70"/>
                                        </p:tgtEl>
                                        <p:attrNameLst>
                                          <p:attrName>style.visibility</p:attrName>
                                        </p:attrNameLst>
                                      </p:cBhvr>
                                      <p:to>
                                        <p:strVal val="visible"/>
                                      </p:to>
                                    </p:set>
                                    <p:anim calcmode="lin" valueType="num">
                                      <p:cBhvr additive="base">
                                        <p:cTn id="133" dur="500" fill="hold"/>
                                        <p:tgtEl>
                                          <p:spTgt spid="70"/>
                                        </p:tgtEl>
                                        <p:attrNameLst>
                                          <p:attrName>ppt_x</p:attrName>
                                        </p:attrNameLst>
                                      </p:cBhvr>
                                      <p:tavLst>
                                        <p:tav tm="0">
                                          <p:val>
                                            <p:strVal val="1+#ppt_w/2"/>
                                          </p:val>
                                        </p:tav>
                                        <p:tav tm="100000">
                                          <p:val>
                                            <p:strVal val="#ppt_x"/>
                                          </p:val>
                                        </p:tav>
                                      </p:tavLst>
                                    </p:anim>
                                    <p:anim calcmode="lin" valueType="num">
                                      <p:cBhvr additive="base">
                                        <p:cTn id="134" dur="500" fill="hold"/>
                                        <p:tgtEl>
                                          <p:spTgt spid="70"/>
                                        </p:tgtEl>
                                        <p:attrNameLst>
                                          <p:attrName>ppt_y</p:attrName>
                                        </p:attrNameLst>
                                      </p:cBhvr>
                                      <p:tavLst>
                                        <p:tav tm="0">
                                          <p:val>
                                            <p:strVal val="#ppt_y"/>
                                          </p:val>
                                        </p:tav>
                                        <p:tav tm="100000">
                                          <p:val>
                                            <p:strVal val="#ppt_y"/>
                                          </p:val>
                                        </p:tav>
                                      </p:tavLst>
                                    </p:anim>
                                  </p:childTnLst>
                                </p:cTn>
                              </p:par>
                              <p:par>
                                <p:cTn id="135" presetID="22" presetClass="entr" presetSubtype="8" fill="hold" grpId="0" nodeType="withEffect">
                                  <p:stCondLst>
                                    <p:cond delay="0"/>
                                  </p:stCondLst>
                                  <p:childTnLst>
                                    <p:set>
                                      <p:cBhvr>
                                        <p:cTn id="136" dur="1" fill="hold">
                                          <p:stCondLst>
                                            <p:cond delay="0"/>
                                          </p:stCondLst>
                                        </p:cTn>
                                        <p:tgtEl>
                                          <p:spTgt spid="56"/>
                                        </p:tgtEl>
                                        <p:attrNameLst>
                                          <p:attrName>style.visibility</p:attrName>
                                        </p:attrNameLst>
                                      </p:cBhvr>
                                      <p:to>
                                        <p:strVal val="visible"/>
                                      </p:to>
                                    </p:set>
                                    <p:animEffect transition="in" filter="wipe(left)">
                                      <p:cBhvr>
                                        <p:cTn id="137" dur="500"/>
                                        <p:tgtEl>
                                          <p:spTgt spid="56"/>
                                        </p:tgtEl>
                                      </p:cBhvr>
                                    </p:animEffect>
                                  </p:childTnLst>
                                </p:cTn>
                              </p:par>
                              <p:par>
                                <p:cTn id="138" presetID="22" presetClass="entr" presetSubtype="8" fill="hold" grpId="0" nodeType="withEffect">
                                  <p:stCondLst>
                                    <p:cond delay="0"/>
                                  </p:stCondLst>
                                  <p:childTnLst>
                                    <p:set>
                                      <p:cBhvr>
                                        <p:cTn id="139" dur="1" fill="hold">
                                          <p:stCondLst>
                                            <p:cond delay="0"/>
                                          </p:stCondLst>
                                        </p:cTn>
                                        <p:tgtEl>
                                          <p:spTgt spid="2"/>
                                        </p:tgtEl>
                                        <p:attrNameLst>
                                          <p:attrName>style.visibility</p:attrName>
                                        </p:attrNameLst>
                                      </p:cBhvr>
                                      <p:to>
                                        <p:strVal val="visible"/>
                                      </p:to>
                                    </p:set>
                                    <p:animEffect transition="in" filter="wipe(left)">
                                      <p:cBhvr>
                                        <p:cTn id="140" dur="500"/>
                                        <p:tgtEl>
                                          <p:spTgt spid="2"/>
                                        </p:tgtEl>
                                      </p:cBhvr>
                                    </p:animEffect>
                                  </p:childTnLst>
                                </p:cTn>
                              </p:par>
                            </p:childTnLst>
                          </p:cTn>
                        </p:par>
                      </p:childTnLst>
                    </p:cTn>
                  </p:par>
                  <p:par>
                    <p:cTn id="141" fill="hold">
                      <p:stCondLst>
                        <p:cond delay="indefinite"/>
                      </p:stCondLst>
                      <p:childTnLst>
                        <p:par>
                          <p:cTn id="142" fill="hold">
                            <p:stCondLst>
                              <p:cond delay="0"/>
                            </p:stCondLst>
                            <p:childTnLst>
                              <p:par>
                                <p:cTn id="143" presetID="1" presetClass="entr" presetSubtype="0" fill="hold" grpId="0" nodeType="clickEffect">
                                  <p:stCondLst>
                                    <p:cond delay="0"/>
                                  </p:stCondLst>
                                  <p:iterate type="lt">
                                    <p:tmAbs val="100"/>
                                  </p:iterate>
                                  <p:childTnLst>
                                    <p:set>
                                      <p:cBhvr>
                                        <p:cTn id="144" dur="1" fill="hold">
                                          <p:stCondLst>
                                            <p:cond delay="0"/>
                                          </p:stCondLst>
                                        </p:cTn>
                                        <p:tgtEl>
                                          <p:spTgt spid="57"/>
                                        </p:tgtEl>
                                        <p:attrNameLst>
                                          <p:attrName>style.visibility</p:attrName>
                                        </p:attrNameLst>
                                      </p:cBhvr>
                                      <p:to>
                                        <p:strVal val="visible"/>
                                      </p:to>
                                    </p:set>
                                  </p:childTnLst>
                                </p:cTn>
                              </p:par>
                            </p:childTnLst>
                          </p:cTn>
                        </p:par>
                      </p:childTnLst>
                    </p:cTn>
                  </p:par>
                  <p:par>
                    <p:cTn id="145" fill="hold">
                      <p:stCondLst>
                        <p:cond delay="indefinite"/>
                      </p:stCondLst>
                      <p:childTnLst>
                        <p:par>
                          <p:cTn id="146" fill="hold">
                            <p:stCondLst>
                              <p:cond delay="0"/>
                            </p:stCondLst>
                            <p:childTnLst>
                              <p:par>
                                <p:cTn id="147" presetID="1" presetClass="entr" presetSubtype="0" fill="hold" grpId="0" nodeType="clickEffect">
                                  <p:stCondLst>
                                    <p:cond delay="0"/>
                                  </p:stCondLst>
                                  <p:iterate type="lt">
                                    <p:tmAbs val="100"/>
                                  </p:iterate>
                                  <p:childTnLst>
                                    <p:set>
                                      <p:cBhvr>
                                        <p:cTn id="148" dur="1" fill="hold">
                                          <p:stCondLst>
                                            <p:cond delay="0"/>
                                          </p:stCondLst>
                                        </p:cTn>
                                        <p:tgtEl>
                                          <p:spTgt spid="63"/>
                                        </p:tgtEl>
                                        <p:attrNameLst>
                                          <p:attrName>style.visibility</p:attrName>
                                        </p:attrNameLst>
                                      </p:cBhvr>
                                      <p:to>
                                        <p:strVal val="visible"/>
                                      </p:to>
                                    </p:set>
                                  </p:childTnLst>
                                </p:cTn>
                              </p:par>
                            </p:childTnLst>
                          </p:cTn>
                        </p:par>
                      </p:childTnLst>
                    </p:cTn>
                  </p:par>
                  <p:par>
                    <p:cTn id="149" fill="hold">
                      <p:stCondLst>
                        <p:cond delay="indefinite"/>
                      </p:stCondLst>
                      <p:childTnLst>
                        <p:par>
                          <p:cTn id="150" fill="hold">
                            <p:stCondLst>
                              <p:cond delay="0"/>
                            </p:stCondLst>
                            <p:childTnLst>
                              <p:par>
                                <p:cTn id="151" presetID="2" presetClass="entr" presetSubtype="2" fill="hold" grpId="0" nodeType="clickEffect">
                                  <p:stCondLst>
                                    <p:cond delay="0"/>
                                  </p:stCondLst>
                                  <p:childTnLst>
                                    <p:set>
                                      <p:cBhvr>
                                        <p:cTn id="152" dur="1" fill="hold">
                                          <p:stCondLst>
                                            <p:cond delay="0"/>
                                          </p:stCondLst>
                                        </p:cTn>
                                        <p:tgtEl>
                                          <p:spTgt spid="69"/>
                                        </p:tgtEl>
                                        <p:attrNameLst>
                                          <p:attrName>style.visibility</p:attrName>
                                        </p:attrNameLst>
                                      </p:cBhvr>
                                      <p:to>
                                        <p:strVal val="visible"/>
                                      </p:to>
                                    </p:set>
                                    <p:anim calcmode="lin" valueType="num">
                                      <p:cBhvr additive="base">
                                        <p:cTn id="153" dur="500" fill="hold"/>
                                        <p:tgtEl>
                                          <p:spTgt spid="69"/>
                                        </p:tgtEl>
                                        <p:attrNameLst>
                                          <p:attrName>ppt_x</p:attrName>
                                        </p:attrNameLst>
                                      </p:cBhvr>
                                      <p:tavLst>
                                        <p:tav tm="0">
                                          <p:val>
                                            <p:strVal val="1+#ppt_w/2"/>
                                          </p:val>
                                        </p:tav>
                                        <p:tav tm="100000">
                                          <p:val>
                                            <p:strVal val="#ppt_x"/>
                                          </p:val>
                                        </p:tav>
                                      </p:tavLst>
                                    </p:anim>
                                    <p:anim calcmode="lin" valueType="num">
                                      <p:cBhvr additive="base">
                                        <p:cTn id="154" dur="500" fill="hold"/>
                                        <p:tgtEl>
                                          <p:spTgt spid="6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bldLvl="0" animBg="1"/>
      <p:bldP spid="2" grpId="0" bldLvl="0" animBg="1"/>
      <p:bldP spid="53" grpId="0" bldLvl="0" animBg="1"/>
      <p:bldP spid="54" grpId="0" bldLvl="0" animBg="1"/>
      <p:bldP spid="55" grpId="0" bldLvl="0" animBg="1"/>
      <p:bldP spid="58" grpId="0" bldLvl="0" animBg="1"/>
      <p:bldP spid="59" grpId="0"/>
      <p:bldP spid="60" grpId="0"/>
      <p:bldP spid="61" grpId="0"/>
      <p:bldP spid="62" grpId="0"/>
      <p:bldP spid="64" grpId="0"/>
      <p:bldP spid="65" grpId="0"/>
      <p:bldP spid="66" grpId="0"/>
      <p:bldP spid="67" grpId="0"/>
      <p:bldP spid="68" grpId="0"/>
      <p:bldP spid="30" grpId="0"/>
      <p:bldP spid="70" grpId="0"/>
      <p:bldP spid="57" grpId="0"/>
      <p:bldP spid="63" grpId="0"/>
      <p:bldP spid="69" grpId="0"/>
    </p:bld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6" name="组合 85"/>
          <p:cNvGrpSpPr/>
          <p:nvPr/>
        </p:nvGrpSpPr>
        <p:grpSpPr>
          <a:xfrm>
            <a:off x="304800" y="749300"/>
            <a:ext cx="6192344" cy="400110"/>
            <a:chOff x="424117" y="898245"/>
            <a:chExt cx="6192344" cy="400110"/>
          </a:xfrm>
        </p:grpSpPr>
        <p:sp>
          <p:nvSpPr>
            <p:cNvPr id="87" name="平行四边形 86"/>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88" name="文本框 87"/>
            <p:cNvSpPr txBox="1"/>
            <p:nvPr/>
          </p:nvSpPr>
          <p:spPr>
            <a:xfrm>
              <a:off x="1052423" y="898245"/>
              <a:ext cx="5564038" cy="400110"/>
            </a:xfrm>
            <a:prstGeom prst="rect">
              <a:avLst/>
            </a:prstGeom>
            <a:noFill/>
          </p:spPr>
          <p:txBody>
            <a:bodyPr wrap="square" rtlCol="0">
              <a:spAutoFit/>
            </a:bodyPr>
            <a:lstStyle/>
            <a:p>
              <a:r>
                <a:rPr lang="en-US" altLang="zh-CN" sz="2000" b="1" dirty="0"/>
                <a:t>IPv4</a:t>
              </a:r>
              <a:r>
                <a:rPr lang="zh-CN" altLang="en-US" sz="2000" b="1" dirty="0"/>
                <a:t>地址的分类编址方法</a:t>
              </a:r>
              <a:endParaRPr lang="zh-CN" altLang="en-US" sz="2000" b="1" dirty="0"/>
            </a:p>
          </p:txBody>
        </p:sp>
      </p:grpSp>
      <p:grpSp>
        <p:nvGrpSpPr>
          <p:cNvPr id="2" name="组合 1"/>
          <p:cNvGrpSpPr/>
          <p:nvPr/>
        </p:nvGrpSpPr>
        <p:grpSpPr>
          <a:xfrm>
            <a:off x="5257613" y="1097808"/>
            <a:ext cx="6629587" cy="878387"/>
            <a:chOff x="5257613" y="1097808"/>
            <a:chExt cx="6629587" cy="878387"/>
          </a:xfrm>
        </p:grpSpPr>
        <p:sp>
          <p:nvSpPr>
            <p:cNvPr id="35" name="文本框 34"/>
            <p:cNvSpPr txBox="1"/>
            <p:nvPr/>
          </p:nvSpPr>
          <p:spPr>
            <a:xfrm>
              <a:off x="5257613" y="1545267"/>
              <a:ext cx="1239531" cy="400110"/>
            </a:xfrm>
            <a:prstGeom prst="rect">
              <a:avLst/>
            </a:prstGeom>
            <a:noFill/>
          </p:spPr>
          <p:txBody>
            <a:bodyPr wrap="square" rtlCol="0">
              <a:spAutoFit/>
            </a:bodyPr>
            <a:lstStyle/>
            <a:p>
              <a:pPr algn="r"/>
              <a:r>
                <a:rPr lang="en-US" altLang="zh-CN" sz="2000" b="1" dirty="0"/>
                <a:t>B</a:t>
              </a:r>
              <a:r>
                <a:rPr lang="zh-CN" altLang="en-US" sz="2000" b="1" dirty="0"/>
                <a:t>类地址</a:t>
              </a:r>
              <a:endParaRPr lang="zh-CN" altLang="en-US" sz="2000" b="1" dirty="0"/>
            </a:p>
          </p:txBody>
        </p:sp>
        <p:sp>
          <p:nvSpPr>
            <p:cNvPr id="72" name="矩形 71"/>
            <p:cNvSpPr/>
            <p:nvPr/>
          </p:nvSpPr>
          <p:spPr>
            <a:xfrm>
              <a:off x="6650180" y="1518598"/>
              <a:ext cx="2618510" cy="457597"/>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zh-CN" altLang="en-US" sz="2000" b="1" dirty="0">
                  <a:ea typeface="+mj-ea"/>
                </a:rPr>
                <a:t>网络号</a:t>
              </a:r>
              <a:endParaRPr lang="zh-CN" altLang="en-US" sz="2000" b="1" dirty="0">
                <a:ea typeface="+mj-ea"/>
              </a:endParaRPr>
            </a:p>
          </p:txBody>
        </p:sp>
        <p:sp>
          <p:nvSpPr>
            <p:cNvPr id="73" name="文本框 72"/>
            <p:cNvSpPr txBox="1"/>
            <p:nvPr/>
          </p:nvSpPr>
          <p:spPr>
            <a:xfrm>
              <a:off x="6670750" y="1545267"/>
              <a:ext cx="512829" cy="400110"/>
            </a:xfrm>
            <a:prstGeom prst="rect">
              <a:avLst/>
            </a:prstGeom>
            <a:solidFill>
              <a:schemeClr val="bg1"/>
            </a:solidFill>
          </p:spPr>
          <p:txBody>
            <a:bodyPr wrap="square" rtlCol="0">
              <a:spAutoFit/>
            </a:bodyPr>
            <a:lstStyle/>
            <a:p>
              <a:pPr algn="ctr"/>
              <a:r>
                <a:rPr lang="en-US" altLang="zh-CN" sz="2000" b="1" dirty="0">
                  <a:solidFill>
                    <a:srgbClr val="FF0000"/>
                  </a:solidFill>
                </a:rPr>
                <a:t>10</a:t>
              </a:r>
              <a:endParaRPr lang="zh-CN" altLang="en-US" sz="2000" b="1" dirty="0">
                <a:solidFill>
                  <a:srgbClr val="FF0000"/>
                </a:solidFill>
              </a:endParaRPr>
            </a:p>
          </p:txBody>
        </p:sp>
        <p:sp>
          <p:nvSpPr>
            <p:cNvPr id="75" name="矩形 74"/>
            <p:cNvSpPr/>
            <p:nvPr/>
          </p:nvSpPr>
          <p:spPr>
            <a:xfrm>
              <a:off x="9268690" y="1518598"/>
              <a:ext cx="2618510" cy="45759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2000" b="1" dirty="0">
                  <a:ea typeface="+mj-ea"/>
                </a:rPr>
                <a:t>主机号</a:t>
              </a:r>
              <a:endParaRPr lang="zh-CN" altLang="en-US" sz="2000" b="1" dirty="0">
                <a:ea typeface="+mj-ea"/>
              </a:endParaRPr>
            </a:p>
          </p:txBody>
        </p:sp>
        <p:cxnSp>
          <p:nvCxnSpPr>
            <p:cNvPr id="76" name="直接连接符 75"/>
            <p:cNvCxnSpPr/>
            <p:nvPr/>
          </p:nvCxnSpPr>
          <p:spPr>
            <a:xfrm flipV="1">
              <a:off x="6650180" y="1103360"/>
              <a:ext cx="0" cy="41523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直接连接符 76"/>
            <p:cNvCxnSpPr/>
            <p:nvPr/>
          </p:nvCxnSpPr>
          <p:spPr>
            <a:xfrm flipV="1">
              <a:off x="11884379" y="1130029"/>
              <a:ext cx="0" cy="41523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直接箭头连接符 77"/>
            <p:cNvCxnSpPr/>
            <p:nvPr/>
          </p:nvCxnSpPr>
          <p:spPr>
            <a:xfrm>
              <a:off x="6650180" y="1310979"/>
              <a:ext cx="2618510" cy="0"/>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9" name="文本框 78"/>
            <p:cNvSpPr txBox="1"/>
            <p:nvPr/>
          </p:nvSpPr>
          <p:spPr>
            <a:xfrm>
              <a:off x="7559527" y="1097808"/>
              <a:ext cx="794175" cy="400110"/>
            </a:xfrm>
            <a:prstGeom prst="rect">
              <a:avLst/>
            </a:prstGeom>
            <a:solidFill>
              <a:schemeClr val="bg1"/>
            </a:solidFill>
          </p:spPr>
          <p:txBody>
            <a:bodyPr wrap="square" rtlCol="0">
              <a:spAutoFit/>
            </a:bodyPr>
            <a:lstStyle/>
            <a:p>
              <a:pPr algn="ctr"/>
              <a:r>
                <a:rPr lang="en-US" altLang="zh-CN" sz="2000" b="1" dirty="0"/>
                <a:t>16</a:t>
              </a:r>
              <a:r>
                <a:rPr lang="zh-CN" altLang="en-US" sz="2000" b="1" dirty="0"/>
                <a:t>位</a:t>
              </a:r>
              <a:endParaRPr lang="zh-CN" altLang="en-US" sz="2000" b="1" dirty="0"/>
            </a:p>
          </p:txBody>
        </p:sp>
        <p:cxnSp>
          <p:nvCxnSpPr>
            <p:cNvPr id="80" name="直接连接符 79"/>
            <p:cNvCxnSpPr/>
            <p:nvPr/>
          </p:nvCxnSpPr>
          <p:spPr>
            <a:xfrm flipV="1">
              <a:off x="9268690" y="1103360"/>
              <a:ext cx="0" cy="41523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直接箭头连接符 80"/>
            <p:cNvCxnSpPr/>
            <p:nvPr/>
          </p:nvCxnSpPr>
          <p:spPr>
            <a:xfrm>
              <a:off x="9265869" y="1310979"/>
              <a:ext cx="2618510" cy="0"/>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2" name="文本框 81"/>
            <p:cNvSpPr txBox="1"/>
            <p:nvPr/>
          </p:nvSpPr>
          <p:spPr>
            <a:xfrm>
              <a:off x="10178036" y="1097808"/>
              <a:ext cx="794175" cy="400110"/>
            </a:xfrm>
            <a:prstGeom prst="rect">
              <a:avLst/>
            </a:prstGeom>
            <a:solidFill>
              <a:schemeClr val="bg1"/>
            </a:solidFill>
          </p:spPr>
          <p:txBody>
            <a:bodyPr wrap="square" rtlCol="0">
              <a:spAutoFit/>
            </a:bodyPr>
            <a:lstStyle/>
            <a:p>
              <a:pPr algn="ctr"/>
              <a:r>
                <a:rPr lang="en-US" altLang="zh-CN" sz="2000" b="1" dirty="0"/>
                <a:t>16</a:t>
              </a:r>
              <a:r>
                <a:rPr lang="zh-CN" altLang="en-US" sz="2000" b="1" dirty="0"/>
                <a:t>位</a:t>
              </a:r>
              <a:endParaRPr lang="zh-CN" altLang="en-US" sz="2000" b="1" dirty="0"/>
            </a:p>
          </p:txBody>
        </p:sp>
      </p:grpSp>
      <p:grpSp>
        <p:nvGrpSpPr>
          <p:cNvPr id="5" name="组合 4"/>
          <p:cNvGrpSpPr/>
          <p:nvPr/>
        </p:nvGrpSpPr>
        <p:grpSpPr>
          <a:xfrm>
            <a:off x="6647359" y="2664091"/>
            <a:ext cx="2618510" cy="457597"/>
            <a:chOff x="6647359" y="2664091"/>
            <a:chExt cx="2618510" cy="457597"/>
          </a:xfrm>
        </p:grpSpPr>
        <p:sp>
          <p:nvSpPr>
            <p:cNvPr id="83" name="矩形 82"/>
            <p:cNvSpPr/>
            <p:nvPr/>
          </p:nvSpPr>
          <p:spPr>
            <a:xfrm>
              <a:off x="6647359" y="2664091"/>
              <a:ext cx="2618510" cy="457597"/>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r"/>
              <a:r>
                <a:rPr lang="en-US" altLang="zh-CN" sz="2400" b="1" dirty="0">
                  <a:ea typeface="+mj-ea"/>
                </a:rPr>
                <a:t>00000000000000</a:t>
              </a:r>
              <a:endParaRPr lang="zh-CN" altLang="en-US" sz="2400" b="1" dirty="0">
                <a:ea typeface="+mj-ea"/>
              </a:endParaRPr>
            </a:p>
          </p:txBody>
        </p:sp>
        <p:sp>
          <p:nvSpPr>
            <p:cNvPr id="84" name="文本框 83"/>
            <p:cNvSpPr txBox="1"/>
            <p:nvPr/>
          </p:nvSpPr>
          <p:spPr>
            <a:xfrm>
              <a:off x="6667929" y="2690760"/>
              <a:ext cx="512829" cy="400110"/>
            </a:xfrm>
            <a:prstGeom prst="rect">
              <a:avLst/>
            </a:prstGeom>
            <a:solidFill>
              <a:schemeClr val="bg1"/>
            </a:solidFill>
          </p:spPr>
          <p:txBody>
            <a:bodyPr wrap="square" rtlCol="0">
              <a:spAutoFit/>
            </a:bodyPr>
            <a:lstStyle/>
            <a:p>
              <a:pPr algn="ctr"/>
              <a:r>
                <a:rPr lang="en-US" altLang="zh-CN" sz="2000" b="1" dirty="0">
                  <a:solidFill>
                    <a:srgbClr val="FF0000"/>
                  </a:solidFill>
                </a:rPr>
                <a:t>10</a:t>
              </a:r>
              <a:endParaRPr lang="zh-CN" altLang="en-US" sz="2000" b="1" dirty="0">
                <a:solidFill>
                  <a:srgbClr val="FF0000"/>
                </a:solidFill>
              </a:endParaRPr>
            </a:p>
          </p:txBody>
        </p:sp>
      </p:grpSp>
      <p:sp>
        <p:nvSpPr>
          <p:cNvPr id="85" name="矩形 84"/>
          <p:cNvSpPr/>
          <p:nvPr/>
        </p:nvSpPr>
        <p:spPr>
          <a:xfrm>
            <a:off x="9268690" y="2662016"/>
            <a:ext cx="2618510" cy="45759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sz="2400" b="1" kern="1500" spc="90" dirty="0">
                <a:ea typeface="+mj-ea"/>
              </a:rPr>
              <a:t>0000000000000000</a:t>
            </a:r>
            <a:endParaRPr lang="zh-CN" altLang="en-US" sz="2400" b="1" kern="1500" spc="90" dirty="0">
              <a:ea typeface="+mj-ea"/>
            </a:endParaRPr>
          </a:p>
        </p:txBody>
      </p:sp>
      <p:grpSp>
        <p:nvGrpSpPr>
          <p:cNvPr id="6" name="组合 5"/>
          <p:cNvGrpSpPr/>
          <p:nvPr/>
        </p:nvGrpSpPr>
        <p:grpSpPr>
          <a:xfrm>
            <a:off x="6644538" y="3809585"/>
            <a:ext cx="2618510" cy="457597"/>
            <a:chOff x="6644538" y="3809585"/>
            <a:chExt cx="2618510" cy="457597"/>
          </a:xfrm>
        </p:grpSpPr>
        <p:sp>
          <p:nvSpPr>
            <p:cNvPr id="89" name="矩形 88"/>
            <p:cNvSpPr/>
            <p:nvPr/>
          </p:nvSpPr>
          <p:spPr>
            <a:xfrm>
              <a:off x="6644538" y="3809585"/>
              <a:ext cx="2618510" cy="457597"/>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r"/>
              <a:r>
                <a:rPr lang="en-US" altLang="zh-CN" sz="2400" b="1" kern="1500" spc="120" dirty="0">
                  <a:ea typeface="+mj-ea"/>
                </a:rPr>
                <a:t>11111111111111</a:t>
              </a:r>
              <a:endParaRPr lang="zh-CN" altLang="en-US" sz="2400" b="1" kern="1500" spc="120" dirty="0">
                <a:ea typeface="+mj-ea"/>
              </a:endParaRPr>
            </a:p>
          </p:txBody>
        </p:sp>
        <p:sp>
          <p:nvSpPr>
            <p:cNvPr id="90" name="文本框 89"/>
            <p:cNvSpPr txBox="1"/>
            <p:nvPr/>
          </p:nvSpPr>
          <p:spPr>
            <a:xfrm>
              <a:off x="6665108" y="3836254"/>
              <a:ext cx="512829" cy="400110"/>
            </a:xfrm>
            <a:prstGeom prst="rect">
              <a:avLst/>
            </a:prstGeom>
            <a:solidFill>
              <a:schemeClr val="bg1"/>
            </a:solidFill>
          </p:spPr>
          <p:txBody>
            <a:bodyPr wrap="square" rtlCol="0">
              <a:spAutoFit/>
            </a:bodyPr>
            <a:lstStyle/>
            <a:p>
              <a:pPr algn="ctr"/>
              <a:r>
                <a:rPr lang="en-US" altLang="zh-CN" sz="2000" b="1" dirty="0">
                  <a:solidFill>
                    <a:srgbClr val="FF0000"/>
                  </a:solidFill>
                </a:rPr>
                <a:t>10</a:t>
              </a:r>
              <a:endParaRPr lang="zh-CN" altLang="en-US" sz="2000" b="1" dirty="0">
                <a:solidFill>
                  <a:srgbClr val="FF0000"/>
                </a:solidFill>
              </a:endParaRPr>
            </a:p>
          </p:txBody>
        </p:sp>
      </p:grpSp>
      <p:sp>
        <p:nvSpPr>
          <p:cNvPr id="91" name="矩形 90"/>
          <p:cNvSpPr/>
          <p:nvPr/>
        </p:nvSpPr>
        <p:spPr>
          <a:xfrm>
            <a:off x="9265869" y="3809585"/>
            <a:ext cx="2618510" cy="45759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sz="2400" b="1" kern="1500" spc="90" dirty="0">
                <a:ea typeface="+mj-ea"/>
              </a:rPr>
              <a:t>0000000000000000</a:t>
            </a:r>
            <a:endParaRPr lang="zh-CN" altLang="en-US" sz="2400" b="1" kern="1500" spc="90" dirty="0">
              <a:ea typeface="+mj-ea"/>
            </a:endParaRPr>
          </a:p>
        </p:txBody>
      </p:sp>
      <p:sp>
        <p:nvSpPr>
          <p:cNvPr id="92" name="文本框 91"/>
          <p:cNvSpPr txBox="1"/>
          <p:nvPr/>
        </p:nvSpPr>
        <p:spPr>
          <a:xfrm>
            <a:off x="309298" y="2659959"/>
            <a:ext cx="5564038" cy="461665"/>
          </a:xfrm>
          <a:prstGeom prst="rect">
            <a:avLst/>
          </a:prstGeom>
          <a:noFill/>
        </p:spPr>
        <p:txBody>
          <a:bodyPr wrap="square" rtlCol="0">
            <a:spAutoFit/>
          </a:bodyPr>
          <a:lstStyle/>
          <a:p>
            <a:r>
              <a:rPr lang="zh-CN" altLang="en-US" b="1" dirty="0"/>
              <a:t>最小可指派的网络号为</a:t>
            </a:r>
            <a:r>
              <a:rPr lang="en-US" altLang="zh-CN" sz="2400" b="1" dirty="0">
                <a:solidFill>
                  <a:schemeClr val="accent4"/>
                </a:solidFill>
              </a:rPr>
              <a:t>128</a:t>
            </a:r>
            <a:r>
              <a:rPr lang="en-US" altLang="zh-CN" sz="2400" b="1" dirty="0"/>
              <a:t>.</a:t>
            </a:r>
            <a:r>
              <a:rPr lang="en-US" altLang="zh-CN" sz="2400" b="1" dirty="0">
                <a:solidFill>
                  <a:schemeClr val="accent4"/>
                </a:solidFill>
              </a:rPr>
              <a:t>0</a:t>
            </a:r>
            <a:endParaRPr lang="zh-CN" altLang="en-US" b="1" dirty="0">
              <a:solidFill>
                <a:schemeClr val="accent4"/>
              </a:solidFill>
            </a:endParaRPr>
          </a:p>
        </p:txBody>
      </p:sp>
      <p:sp>
        <p:nvSpPr>
          <p:cNvPr id="94" name="文本框 93"/>
          <p:cNvSpPr txBox="1"/>
          <p:nvPr/>
        </p:nvSpPr>
        <p:spPr>
          <a:xfrm>
            <a:off x="309298" y="3007281"/>
            <a:ext cx="5128968" cy="461665"/>
          </a:xfrm>
          <a:prstGeom prst="rect">
            <a:avLst/>
          </a:prstGeom>
          <a:noFill/>
        </p:spPr>
        <p:txBody>
          <a:bodyPr wrap="square" rtlCol="0">
            <a:spAutoFit/>
          </a:bodyPr>
          <a:lstStyle/>
          <a:p>
            <a:r>
              <a:rPr lang="zh-CN" altLang="en-US" b="1" dirty="0"/>
              <a:t>网络地址为</a:t>
            </a:r>
            <a:r>
              <a:rPr lang="en-US" altLang="zh-CN" sz="2400" b="1" dirty="0">
                <a:solidFill>
                  <a:schemeClr val="accent4"/>
                </a:solidFill>
              </a:rPr>
              <a:t>128</a:t>
            </a:r>
            <a:r>
              <a:rPr lang="en-US" altLang="zh-CN" sz="2400" b="1" dirty="0"/>
              <a:t>.</a:t>
            </a:r>
            <a:r>
              <a:rPr lang="en-US" altLang="zh-CN" sz="2400" b="1" dirty="0">
                <a:solidFill>
                  <a:schemeClr val="accent4"/>
                </a:solidFill>
              </a:rPr>
              <a:t>0</a:t>
            </a:r>
            <a:r>
              <a:rPr lang="en-US" altLang="zh-CN" sz="2400" b="1" dirty="0"/>
              <a:t>.</a:t>
            </a:r>
            <a:r>
              <a:rPr lang="en-US" altLang="zh-CN" sz="2400" b="1" dirty="0">
                <a:solidFill>
                  <a:schemeClr val="accent3"/>
                </a:solidFill>
              </a:rPr>
              <a:t>0</a:t>
            </a:r>
            <a:r>
              <a:rPr lang="en-US" altLang="zh-CN" sz="2400" b="1" dirty="0"/>
              <a:t>.</a:t>
            </a:r>
            <a:r>
              <a:rPr lang="en-US" altLang="zh-CN" sz="2400" b="1" dirty="0">
                <a:solidFill>
                  <a:schemeClr val="accent3"/>
                </a:solidFill>
              </a:rPr>
              <a:t>0</a:t>
            </a:r>
            <a:endParaRPr lang="zh-CN" altLang="en-US" b="1" dirty="0">
              <a:solidFill>
                <a:schemeClr val="accent3"/>
              </a:solidFill>
            </a:endParaRPr>
          </a:p>
        </p:txBody>
      </p:sp>
      <p:sp>
        <p:nvSpPr>
          <p:cNvPr id="28" name="文本框 27"/>
          <p:cNvSpPr txBox="1"/>
          <p:nvPr/>
        </p:nvSpPr>
        <p:spPr>
          <a:xfrm>
            <a:off x="309298" y="3815171"/>
            <a:ext cx="5836008" cy="461665"/>
          </a:xfrm>
          <a:prstGeom prst="rect">
            <a:avLst/>
          </a:prstGeom>
          <a:noFill/>
        </p:spPr>
        <p:txBody>
          <a:bodyPr wrap="square" rtlCol="0">
            <a:spAutoFit/>
          </a:bodyPr>
          <a:lstStyle/>
          <a:p>
            <a:r>
              <a:rPr lang="zh-CN" altLang="en-US" b="1" dirty="0"/>
              <a:t>最大可指派的网络号为</a:t>
            </a:r>
            <a:r>
              <a:rPr lang="en-US" altLang="zh-CN" sz="2400" b="1" dirty="0">
                <a:solidFill>
                  <a:schemeClr val="accent4"/>
                </a:solidFill>
              </a:rPr>
              <a:t>191</a:t>
            </a:r>
            <a:r>
              <a:rPr lang="en-US" altLang="zh-CN" sz="2400" b="1" dirty="0"/>
              <a:t>.</a:t>
            </a:r>
            <a:r>
              <a:rPr lang="en-US" altLang="zh-CN" sz="2400" b="1" dirty="0">
                <a:solidFill>
                  <a:schemeClr val="accent4"/>
                </a:solidFill>
              </a:rPr>
              <a:t>255</a:t>
            </a:r>
            <a:endParaRPr lang="zh-CN" altLang="en-US" b="1" dirty="0">
              <a:solidFill>
                <a:schemeClr val="accent4"/>
              </a:solidFill>
            </a:endParaRPr>
          </a:p>
        </p:txBody>
      </p:sp>
      <p:sp>
        <p:nvSpPr>
          <p:cNvPr id="29" name="文本框 28"/>
          <p:cNvSpPr txBox="1"/>
          <p:nvPr/>
        </p:nvSpPr>
        <p:spPr>
          <a:xfrm>
            <a:off x="309298" y="4162493"/>
            <a:ext cx="5128968" cy="461665"/>
          </a:xfrm>
          <a:prstGeom prst="rect">
            <a:avLst/>
          </a:prstGeom>
          <a:noFill/>
        </p:spPr>
        <p:txBody>
          <a:bodyPr wrap="square" rtlCol="0">
            <a:spAutoFit/>
          </a:bodyPr>
          <a:lstStyle/>
          <a:p>
            <a:r>
              <a:rPr lang="zh-CN" altLang="en-US" b="1" dirty="0"/>
              <a:t>网络地址为</a:t>
            </a:r>
            <a:r>
              <a:rPr lang="en-US" altLang="zh-CN" sz="2400" b="1" dirty="0">
                <a:solidFill>
                  <a:schemeClr val="accent4"/>
                </a:solidFill>
              </a:rPr>
              <a:t>191</a:t>
            </a:r>
            <a:r>
              <a:rPr lang="en-US" altLang="zh-CN" sz="2400" b="1" dirty="0"/>
              <a:t>.</a:t>
            </a:r>
            <a:r>
              <a:rPr lang="en-US" altLang="zh-CN" sz="2400" b="1" dirty="0">
                <a:solidFill>
                  <a:schemeClr val="accent4"/>
                </a:solidFill>
              </a:rPr>
              <a:t>255</a:t>
            </a:r>
            <a:r>
              <a:rPr lang="en-US" altLang="zh-CN" sz="2400" b="1" dirty="0"/>
              <a:t>.</a:t>
            </a:r>
            <a:r>
              <a:rPr lang="en-US" altLang="zh-CN" sz="2400" b="1" dirty="0">
                <a:solidFill>
                  <a:schemeClr val="accent3"/>
                </a:solidFill>
              </a:rPr>
              <a:t>0</a:t>
            </a:r>
            <a:r>
              <a:rPr lang="en-US" altLang="zh-CN" sz="2400" b="1" dirty="0"/>
              <a:t>.</a:t>
            </a:r>
            <a:r>
              <a:rPr lang="en-US" altLang="zh-CN" sz="2400" b="1" dirty="0">
                <a:solidFill>
                  <a:schemeClr val="accent3"/>
                </a:solidFill>
              </a:rPr>
              <a:t>0</a:t>
            </a:r>
            <a:endParaRPr lang="zh-CN" altLang="en-US" b="1" dirty="0">
              <a:solidFill>
                <a:schemeClr val="accent3"/>
              </a:solidFill>
            </a:endParaRPr>
          </a:p>
        </p:txBody>
      </p:sp>
      <p:sp>
        <p:nvSpPr>
          <p:cNvPr id="30" name="文本框 29"/>
          <p:cNvSpPr txBox="1"/>
          <p:nvPr/>
        </p:nvSpPr>
        <p:spPr>
          <a:xfrm>
            <a:off x="309298" y="4969408"/>
            <a:ext cx="2740857" cy="369332"/>
          </a:xfrm>
          <a:prstGeom prst="rect">
            <a:avLst/>
          </a:prstGeom>
          <a:noFill/>
        </p:spPr>
        <p:txBody>
          <a:bodyPr wrap="square" rtlCol="0">
            <a:spAutoFit/>
          </a:bodyPr>
          <a:lstStyle/>
          <a:p>
            <a:r>
              <a:rPr lang="zh-CN" altLang="en-US" b="1" dirty="0"/>
              <a:t>可指派的</a:t>
            </a:r>
            <a:r>
              <a:rPr lang="en-US" altLang="zh-CN" b="1" dirty="0"/>
              <a:t>B</a:t>
            </a:r>
            <a:r>
              <a:rPr lang="zh-CN" altLang="en-US" b="1" dirty="0"/>
              <a:t>类网络数量为</a:t>
            </a:r>
            <a:endParaRPr lang="zh-CN" altLang="en-US" b="1" dirty="0"/>
          </a:p>
        </p:txBody>
      </p:sp>
      <mc:AlternateContent xmlns:mc="http://schemas.openxmlformats.org/markup-compatibility/2006">
        <mc:Choice xmlns:a14="http://schemas.microsoft.com/office/drawing/2010/main" Requires="a14">
          <p:sp>
            <p:nvSpPr>
              <p:cNvPr id="31" name="文本框 30"/>
              <p:cNvSpPr txBox="1"/>
              <p:nvPr/>
            </p:nvSpPr>
            <p:spPr>
              <a:xfrm>
                <a:off x="2869949" y="4989824"/>
                <a:ext cx="1953292" cy="320601"/>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p>
                        <m:sSupPr>
                          <m:ctrlPr>
                            <a:rPr lang="en-US" altLang="zh-CN" sz="2000" b="1" i="1" smtClean="0">
                              <a:latin typeface="Cambria Math" panose="02040503050406030204" pitchFamily="18" charset="0"/>
                            </a:rPr>
                          </m:ctrlPr>
                        </m:sSupPr>
                        <m:e>
                          <m:r>
                            <a:rPr lang="en-US" altLang="zh-CN" sz="2000" b="1" i="1" smtClean="0">
                              <a:latin typeface="Cambria Math" panose="02040503050406030204" pitchFamily="18" charset="0"/>
                            </a:rPr>
                            <m:t>𝟐</m:t>
                          </m:r>
                        </m:e>
                        <m:sup>
                          <m:r>
                            <a:rPr lang="en-US" altLang="zh-CN" sz="2000" b="1" i="1" smtClean="0">
                              <a:latin typeface="Cambria Math" panose="02040503050406030204" pitchFamily="18" charset="0"/>
                            </a:rPr>
                            <m:t>(</m:t>
                          </m:r>
                          <m:r>
                            <a:rPr lang="en-US" altLang="zh-CN" sz="2000" b="1" i="1" smtClean="0">
                              <a:solidFill>
                                <a:schemeClr val="accent4"/>
                              </a:solidFill>
                              <a:latin typeface="Cambria Math" panose="02040503050406030204" pitchFamily="18" charset="0"/>
                            </a:rPr>
                            <m:t>𝟏𝟔</m:t>
                          </m:r>
                          <m:r>
                            <a:rPr lang="en-US" altLang="zh-CN" sz="2000" b="1" i="1" smtClean="0">
                              <a:latin typeface="Cambria Math" panose="02040503050406030204" pitchFamily="18" charset="0"/>
                            </a:rPr>
                            <m:t>−</m:t>
                          </m:r>
                          <m:r>
                            <a:rPr lang="en-US" altLang="zh-CN" sz="2000" b="1" i="1" smtClean="0">
                              <a:solidFill>
                                <a:schemeClr val="accent1">
                                  <a:lumMod val="75000"/>
                                </a:schemeClr>
                              </a:solidFill>
                              <a:latin typeface="Cambria Math" panose="02040503050406030204" pitchFamily="18" charset="0"/>
                            </a:rPr>
                            <m:t>𝟐</m:t>
                          </m:r>
                          <m:r>
                            <a:rPr lang="en-US" altLang="zh-CN" sz="2000" b="1" i="1" smtClean="0">
                              <a:latin typeface="Cambria Math" panose="02040503050406030204" pitchFamily="18" charset="0"/>
                            </a:rPr>
                            <m:t>)</m:t>
                          </m:r>
                        </m:sup>
                      </m:sSup>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𝟏𝟔𝟑𝟖𝟒</m:t>
                      </m:r>
                    </m:oMath>
                  </m:oMathPara>
                </a14:m>
                <a:endParaRPr lang="zh-CN" altLang="en-US" sz="2000" b="1" dirty="0"/>
              </a:p>
            </p:txBody>
          </p:sp>
        </mc:Choice>
        <mc:Fallback>
          <p:sp>
            <p:nvSpPr>
              <p:cNvPr id="31" name="文本框 30"/>
              <p:cNvSpPr txBox="1">
                <a:spLocks noRot="1" noChangeAspect="1" noMove="1" noResize="1" noEditPoints="1" noAdjustHandles="1" noChangeArrowheads="1" noChangeShapeType="1" noTextEdit="1"/>
              </p:cNvSpPr>
              <p:nvPr/>
            </p:nvSpPr>
            <p:spPr>
              <a:xfrm>
                <a:off x="2869949" y="4989824"/>
                <a:ext cx="1953292" cy="320601"/>
              </a:xfrm>
              <a:prstGeom prst="rect">
                <a:avLst/>
              </a:prstGeom>
              <a:blipFill rotWithShape="1">
                <a:blip r:embed="rId1"/>
                <a:stretch>
                  <a:fillRect l="-20" t="-196" r="-759" b="173"/>
                </a:stretch>
              </a:blipFill>
            </p:spPr>
            <p:txBody>
              <a:bodyPr/>
              <a:lstStyle/>
              <a:p>
                <a:r>
                  <a:rPr lang="zh-CN" altLang="en-US">
                    <a:noFill/>
                  </a:rPr>
                  <a:t> </a:t>
                </a:r>
              </a:p>
            </p:txBody>
          </p:sp>
        </mc:Fallback>
      </mc:AlternateContent>
      <p:sp>
        <p:nvSpPr>
          <p:cNvPr id="32" name="文本框 31"/>
          <p:cNvSpPr txBox="1"/>
          <p:nvPr/>
        </p:nvSpPr>
        <p:spPr>
          <a:xfrm>
            <a:off x="309298" y="5524861"/>
            <a:ext cx="4234158" cy="369332"/>
          </a:xfrm>
          <a:prstGeom prst="rect">
            <a:avLst/>
          </a:prstGeom>
          <a:noFill/>
        </p:spPr>
        <p:txBody>
          <a:bodyPr wrap="square" rtlCol="0">
            <a:spAutoFit/>
          </a:bodyPr>
          <a:lstStyle/>
          <a:p>
            <a:r>
              <a:rPr lang="zh-CN" altLang="en-US" b="1" dirty="0"/>
              <a:t>每个</a:t>
            </a:r>
            <a:r>
              <a:rPr lang="en-US" altLang="zh-CN" b="1" dirty="0"/>
              <a:t>B</a:t>
            </a:r>
            <a:r>
              <a:rPr lang="zh-CN" altLang="en-US" b="1" dirty="0"/>
              <a:t>类网络中可分配的地址数量为</a:t>
            </a:r>
            <a:endParaRPr lang="zh-CN" altLang="en-US" b="1" dirty="0"/>
          </a:p>
        </p:txBody>
      </p:sp>
      <mc:AlternateContent xmlns:mc="http://schemas.openxmlformats.org/markup-compatibility/2006">
        <mc:Choice xmlns:a14="http://schemas.microsoft.com/office/drawing/2010/main" Requires="a14">
          <p:sp>
            <p:nvSpPr>
              <p:cNvPr id="33" name="文本框 32"/>
              <p:cNvSpPr txBox="1"/>
              <p:nvPr/>
            </p:nvSpPr>
            <p:spPr>
              <a:xfrm>
                <a:off x="3998342" y="5544187"/>
                <a:ext cx="2503016" cy="314766"/>
              </a:xfrm>
              <a:prstGeom prst="rect">
                <a:avLst/>
              </a:prstGeom>
              <a:noFill/>
            </p:spPr>
            <p:txBody>
              <a:bodyPr wrap="square" lIns="0" tIns="0" rIns="0" bIns="0" rtlCol="0">
                <a:spAutoFit/>
              </a:bodyPr>
              <a:lstStyle/>
              <a:p>
                <a14:m>
                  <m:oMathPara xmlns:m="http://schemas.openxmlformats.org/officeDocument/2006/math">
                    <m:oMathParaPr>
                      <m:jc m:val="left"/>
                    </m:oMathParaPr>
                    <m:oMath xmlns:m="http://schemas.openxmlformats.org/officeDocument/2006/math">
                      <m:sSup>
                        <m:sSupPr>
                          <m:ctrlPr>
                            <a:rPr lang="en-US" altLang="zh-CN" sz="2000" b="1" i="1" smtClean="0">
                              <a:latin typeface="Cambria Math" panose="02040503050406030204" pitchFamily="18" charset="0"/>
                            </a:rPr>
                          </m:ctrlPr>
                        </m:sSupPr>
                        <m:e>
                          <m:r>
                            <a:rPr lang="en-US" altLang="zh-CN" sz="2000" b="1" i="1" smtClean="0">
                              <a:latin typeface="Cambria Math" panose="02040503050406030204" pitchFamily="18" charset="0"/>
                            </a:rPr>
                            <m:t>𝟐</m:t>
                          </m:r>
                        </m:e>
                        <m:sup>
                          <m:r>
                            <a:rPr lang="en-US" altLang="zh-CN" sz="2000" b="1" i="1" smtClean="0">
                              <a:solidFill>
                                <a:schemeClr val="accent3"/>
                              </a:solidFill>
                              <a:latin typeface="Cambria Math" panose="02040503050406030204" pitchFamily="18" charset="0"/>
                            </a:rPr>
                            <m:t>𝟏𝟔</m:t>
                          </m:r>
                        </m:sup>
                      </m:sSup>
                      <m:r>
                        <a:rPr lang="en-US" altLang="zh-CN" sz="2000" b="1" i="1" smtClean="0">
                          <a:latin typeface="Cambria Math" panose="02040503050406030204" pitchFamily="18" charset="0"/>
                        </a:rPr>
                        <m:t>−</m:t>
                      </m:r>
                      <m:r>
                        <a:rPr lang="en-US" altLang="zh-CN" sz="2000" b="1" i="1" smtClean="0">
                          <a:solidFill>
                            <a:schemeClr val="accent3"/>
                          </a:solidFill>
                          <a:latin typeface="Cambria Math" panose="02040503050406030204" pitchFamily="18" charset="0"/>
                        </a:rPr>
                        <m:t>𝟐</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𝟔𝟓𝟓𝟑𝟒</m:t>
                      </m:r>
                    </m:oMath>
                  </m:oMathPara>
                </a14:m>
                <a:endParaRPr lang="zh-CN" altLang="en-US" sz="2000" b="1" dirty="0"/>
              </a:p>
            </p:txBody>
          </p:sp>
        </mc:Choice>
        <mc:Fallback>
          <p:sp>
            <p:nvSpPr>
              <p:cNvPr id="33" name="文本框 32"/>
              <p:cNvSpPr txBox="1">
                <a:spLocks noRot="1" noChangeAspect="1" noMove="1" noResize="1" noEditPoints="1" noAdjustHandles="1" noChangeArrowheads="1" noChangeShapeType="1" noTextEdit="1"/>
              </p:cNvSpPr>
              <p:nvPr/>
            </p:nvSpPr>
            <p:spPr>
              <a:xfrm>
                <a:off x="3998342" y="5544187"/>
                <a:ext cx="2503016" cy="314766"/>
              </a:xfrm>
              <a:prstGeom prst="rect">
                <a:avLst/>
              </a:prstGeom>
              <a:blipFill rotWithShape="1">
                <a:blip r:embed="rId2"/>
                <a:stretch>
                  <a:fillRect l="-15" t="-1" r="9" b="141"/>
                </a:stretch>
              </a:blipFill>
            </p:spPr>
            <p:txBody>
              <a:bodyPr/>
              <a:lstStyle/>
              <a:p>
                <a:r>
                  <a:rPr lang="zh-CN" altLang="en-US">
                    <a:noFill/>
                  </a:rPr>
                  <a:t> </a:t>
                </a:r>
              </a:p>
            </p:txBody>
          </p:sp>
        </mc:Fallback>
      </mc:AlternateContent>
      <p:sp>
        <p:nvSpPr>
          <p:cNvPr id="34" name="文本框 33"/>
          <p:cNvSpPr txBox="1"/>
          <p:nvPr/>
        </p:nvSpPr>
        <p:spPr>
          <a:xfrm>
            <a:off x="5767533" y="5516904"/>
            <a:ext cx="5736974" cy="369332"/>
          </a:xfrm>
          <a:prstGeom prst="rect">
            <a:avLst/>
          </a:prstGeom>
          <a:noFill/>
        </p:spPr>
        <p:txBody>
          <a:bodyPr wrap="square" rtlCol="0">
            <a:spAutoFit/>
          </a:bodyPr>
          <a:lstStyle/>
          <a:p>
            <a:r>
              <a:rPr lang="zh-CN" altLang="en-US" b="1" dirty="0">
                <a:solidFill>
                  <a:schemeClr val="accent1">
                    <a:lumMod val="75000"/>
                  </a:schemeClr>
                </a:solidFill>
              </a:rPr>
              <a:t>（减</a:t>
            </a:r>
            <a:r>
              <a:rPr lang="en-US" altLang="zh-CN" b="1" dirty="0">
                <a:solidFill>
                  <a:schemeClr val="accent1">
                    <a:lumMod val="75000"/>
                  </a:schemeClr>
                </a:solidFill>
              </a:rPr>
              <a:t>2</a:t>
            </a:r>
            <a:r>
              <a:rPr lang="zh-CN" altLang="en-US" b="1" dirty="0">
                <a:solidFill>
                  <a:schemeClr val="accent1">
                    <a:lumMod val="75000"/>
                  </a:schemeClr>
                </a:solidFill>
              </a:rPr>
              <a:t>是去掉主机号为全</a:t>
            </a:r>
            <a:r>
              <a:rPr lang="en-US" altLang="zh-CN" b="1" dirty="0">
                <a:solidFill>
                  <a:schemeClr val="accent1">
                    <a:lumMod val="75000"/>
                  </a:schemeClr>
                </a:solidFill>
              </a:rPr>
              <a:t>0</a:t>
            </a:r>
            <a:r>
              <a:rPr lang="zh-CN" altLang="en-US" b="1" dirty="0">
                <a:solidFill>
                  <a:schemeClr val="accent1">
                    <a:lumMod val="75000"/>
                  </a:schemeClr>
                </a:solidFill>
              </a:rPr>
              <a:t>的网络地址和全</a:t>
            </a:r>
            <a:r>
              <a:rPr lang="en-US" altLang="zh-CN" b="1" dirty="0">
                <a:solidFill>
                  <a:schemeClr val="accent1">
                    <a:lumMod val="75000"/>
                  </a:schemeClr>
                </a:solidFill>
              </a:rPr>
              <a:t>1</a:t>
            </a:r>
            <a:r>
              <a:rPr lang="zh-CN" altLang="en-US" b="1" dirty="0">
                <a:solidFill>
                  <a:schemeClr val="accent1">
                    <a:lumMod val="75000"/>
                  </a:schemeClr>
                </a:solidFill>
              </a:rPr>
              <a:t>的广播地址）</a:t>
            </a:r>
            <a:endParaRPr lang="zh-CN" altLang="en-US" b="1" dirty="0">
              <a:solidFill>
                <a:schemeClr val="accent1">
                  <a:lumMod val="75000"/>
                </a:schemeClr>
              </a:solidFill>
            </a:endParaRPr>
          </a:p>
        </p:txBody>
      </p:sp>
      <p:sp>
        <p:nvSpPr>
          <p:cNvPr id="36" name="平行四边形 35"/>
          <p:cNvSpPr/>
          <p:nvPr/>
        </p:nvSpPr>
        <p:spPr>
          <a:xfrm>
            <a:off x="304799" y="749300"/>
            <a:ext cx="681963"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03</a:t>
            </a:r>
            <a:endParaRPr lang="zh-CN" altLang="en-US" sz="2200" dirty="0">
              <a:latin typeface="Impact" panose="020B0806030902050204" pitchFamily="34" charset="0"/>
            </a:endParaRPr>
          </a:p>
        </p:txBody>
      </p:sp>
    </p:spTree>
    <p:custDataLst>
      <p:tags r:id="rId3"/>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7"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1000"/>
                                        <p:tgtEl>
                                          <p:spTgt spid="5"/>
                                        </p:tgtEl>
                                      </p:cBhvr>
                                    </p:animEffect>
                                    <p:anim calcmode="lin" valueType="num">
                                      <p:cBhvr>
                                        <p:cTn id="14" dur="1000" fill="hold"/>
                                        <p:tgtEl>
                                          <p:spTgt spid="5"/>
                                        </p:tgtEl>
                                        <p:attrNameLst>
                                          <p:attrName>ppt_x</p:attrName>
                                        </p:attrNameLst>
                                      </p:cBhvr>
                                      <p:tavLst>
                                        <p:tav tm="0">
                                          <p:val>
                                            <p:strVal val="#ppt_x"/>
                                          </p:val>
                                        </p:tav>
                                        <p:tav tm="100000">
                                          <p:val>
                                            <p:strVal val="#ppt_x"/>
                                          </p:val>
                                        </p:tav>
                                      </p:tavLst>
                                    </p:anim>
                                    <p:anim calcmode="lin" valueType="num">
                                      <p:cBhvr>
                                        <p:cTn id="15"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12" presetClass="entr" presetSubtype="2" fill="hold" grpId="0" nodeType="clickEffect">
                                  <p:stCondLst>
                                    <p:cond delay="0"/>
                                  </p:stCondLst>
                                  <p:childTnLst>
                                    <p:set>
                                      <p:cBhvr>
                                        <p:cTn id="19" dur="1" fill="hold">
                                          <p:stCondLst>
                                            <p:cond delay="0"/>
                                          </p:stCondLst>
                                        </p:cTn>
                                        <p:tgtEl>
                                          <p:spTgt spid="92"/>
                                        </p:tgtEl>
                                        <p:attrNameLst>
                                          <p:attrName>style.visibility</p:attrName>
                                        </p:attrNameLst>
                                      </p:cBhvr>
                                      <p:to>
                                        <p:strVal val="visible"/>
                                      </p:to>
                                    </p:set>
                                    <p:anim calcmode="lin" valueType="num">
                                      <p:cBhvr additive="base">
                                        <p:cTn id="20" dur="500"/>
                                        <p:tgtEl>
                                          <p:spTgt spid="92"/>
                                        </p:tgtEl>
                                        <p:attrNameLst>
                                          <p:attrName>ppt_x</p:attrName>
                                        </p:attrNameLst>
                                      </p:cBhvr>
                                      <p:tavLst>
                                        <p:tav tm="0">
                                          <p:val>
                                            <p:strVal val="#ppt_x+#ppt_w*1.125000"/>
                                          </p:val>
                                        </p:tav>
                                        <p:tav tm="100000">
                                          <p:val>
                                            <p:strVal val="#ppt_x"/>
                                          </p:val>
                                        </p:tav>
                                      </p:tavLst>
                                    </p:anim>
                                    <p:animEffect transition="in" filter="wipe(left)">
                                      <p:cBhvr>
                                        <p:cTn id="21" dur="500"/>
                                        <p:tgtEl>
                                          <p:spTgt spid="92"/>
                                        </p:tgtEl>
                                      </p:cBhvr>
                                    </p:animEffect>
                                  </p:childTnLst>
                                </p:cTn>
                              </p:par>
                            </p:childTnLst>
                          </p:cTn>
                        </p:par>
                      </p:childTnLst>
                    </p:cTn>
                  </p:par>
                  <p:par>
                    <p:cTn id="22" fill="hold">
                      <p:stCondLst>
                        <p:cond delay="indefinite"/>
                      </p:stCondLst>
                      <p:childTnLst>
                        <p:par>
                          <p:cTn id="23" fill="hold">
                            <p:stCondLst>
                              <p:cond delay="0"/>
                            </p:stCondLst>
                            <p:childTnLst>
                              <p:par>
                                <p:cTn id="24" presetID="47" presetClass="entr" presetSubtype="0" fill="hold" grpId="0" nodeType="clickEffect">
                                  <p:stCondLst>
                                    <p:cond delay="0"/>
                                  </p:stCondLst>
                                  <p:childTnLst>
                                    <p:set>
                                      <p:cBhvr>
                                        <p:cTn id="25" dur="1" fill="hold">
                                          <p:stCondLst>
                                            <p:cond delay="0"/>
                                          </p:stCondLst>
                                        </p:cTn>
                                        <p:tgtEl>
                                          <p:spTgt spid="85"/>
                                        </p:tgtEl>
                                        <p:attrNameLst>
                                          <p:attrName>style.visibility</p:attrName>
                                        </p:attrNameLst>
                                      </p:cBhvr>
                                      <p:to>
                                        <p:strVal val="visible"/>
                                      </p:to>
                                    </p:set>
                                    <p:animEffect transition="in" filter="fade">
                                      <p:cBhvr>
                                        <p:cTn id="26" dur="1000"/>
                                        <p:tgtEl>
                                          <p:spTgt spid="85"/>
                                        </p:tgtEl>
                                      </p:cBhvr>
                                    </p:animEffect>
                                    <p:anim calcmode="lin" valueType="num">
                                      <p:cBhvr>
                                        <p:cTn id="27" dur="1000" fill="hold"/>
                                        <p:tgtEl>
                                          <p:spTgt spid="85"/>
                                        </p:tgtEl>
                                        <p:attrNameLst>
                                          <p:attrName>ppt_x</p:attrName>
                                        </p:attrNameLst>
                                      </p:cBhvr>
                                      <p:tavLst>
                                        <p:tav tm="0">
                                          <p:val>
                                            <p:strVal val="#ppt_x"/>
                                          </p:val>
                                        </p:tav>
                                        <p:tav tm="100000">
                                          <p:val>
                                            <p:strVal val="#ppt_x"/>
                                          </p:val>
                                        </p:tav>
                                      </p:tavLst>
                                    </p:anim>
                                    <p:anim calcmode="lin" valueType="num">
                                      <p:cBhvr>
                                        <p:cTn id="28" dur="1000" fill="hold"/>
                                        <p:tgtEl>
                                          <p:spTgt spid="85"/>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2" presetClass="entr" presetSubtype="2" fill="hold" grpId="0" nodeType="clickEffect">
                                  <p:stCondLst>
                                    <p:cond delay="0"/>
                                  </p:stCondLst>
                                  <p:childTnLst>
                                    <p:set>
                                      <p:cBhvr>
                                        <p:cTn id="32" dur="1" fill="hold">
                                          <p:stCondLst>
                                            <p:cond delay="0"/>
                                          </p:stCondLst>
                                        </p:cTn>
                                        <p:tgtEl>
                                          <p:spTgt spid="94"/>
                                        </p:tgtEl>
                                        <p:attrNameLst>
                                          <p:attrName>style.visibility</p:attrName>
                                        </p:attrNameLst>
                                      </p:cBhvr>
                                      <p:to>
                                        <p:strVal val="visible"/>
                                      </p:to>
                                    </p:set>
                                    <p:anim calcmode="lin" valueType="num">
                                      <p:cBhvr additive="base">
                                        <p:cTn id="33" dur="500"/>
                                        <p:tgtEl>
                                          <p:spTgt spid="94"/>
                                        </p:tgtEl>
                                        <p:attrNameLst>
                                          <p:attrName>ppt_x</p:attrName>
                                        </p:attrNameLst>
                                      </p:cBhvr>
                                      <p:tavLst>
                                        <p:tav tm="0">
                                          <p:val>
                                            <p:strVal val="#ppt_x+#ppt_w*1.125000"/>
                                          </p:val>
                                        </p:tav>
                                        <p:tav tm="100000">
                                          <p:val>
                                            <p:strVal val="#ppt_x"/>
                                          </p:val>
                                        </p:tav>
                                      </p:tavLst>
                                    </p:anim>
                                    <p:animEffect transition="in" filter="wipe(left)">
                                      <p:cBhvr>
                                        <p:cTn id="34" dur="500"/>
                                        <p:tgtEl>
                                          <p:spTgt spid="94"/>
                                        </p:tgtEl>
                                      </p:cBhvr>
                                    </p:animEffect>
                                  </p:childTnLst>
                                </p:cTn>
                              </p:par>
                            </p:childTnLst>
                          </p:cTn>
                        </p:par>
                      </p:childTnLst>
                    </p:cTn>
                  </p:par>
                  <p:par>
                    <p:cTn id="35" fill="hold">
                      <p:stCondLst>
                        <p:cond delay="indefinite"/>
                      </p:stCondLst>
                      <p:childTnLst>
                        <p:par>
                          <p:cTn id="36" fill="hold">
                            <p:stCondLst>
                              <p:cond delay="0"/>
                            </p:stCondLst>
                            <p:childTnLst>
                              <p:par>
                                <p:cTn id="37" presetID="47" presetClass="entr" presetSubtype="0" fill="hold" nodeType="clickEffect">
                                  <p:stCondLst>
                                    <p:cond delay="0"/>
                                  </p:stCondLst>
                                  <p:childTnLst>
                                    <p:set>
                                      <p:cBhvr>
                                        <p:cTn id="38" dur="1" fill="hold">
                                          <p:stCondLst>
                                            <p:cond delay="0"/>
                                          </p:stCondLst>
                                        </p:cTn>
                                        <p:tgtEl>
                                          <p:spTgt spid="6"/>
                                        </p:tgtEl>
                                        <p:attrNameLst>
                                          <p:attrName>style.visibility</p:attrName>
                                        </p:attrNameLst>
                                      </p:cBhvr>
                                      <p:to>
                                        <p:strVal val="visible"/>
                                      </p:to>
                                    </p:set>
                                    <p:animEffect transition="in" filter="fade">
                                      <p:cBhvr>
                                        <p:cTn id="39" dur="1000"/>
                                        <p:tgtEl>
                                          <p:spTgt spid="6"/>
                                        </p:tgtEl>
                                      </p:cBhvr>
                                    </p:animEffect>
                                    <p:anim calcmode="lin" valueType="num">
                                      <p:cBhvr>
                                        <p:cTn id="40" dur="1000" fill="hold"/>
                                        <p:tgtEl>
                                          <p:spTgt spid="6"/>
                                        </p:tgtEl>
                                        <p:attrNameLst>
                                          <p:attrName>ppt_x</p:attrName>
                                        </p:attrNameLst>
                                      </p:cBhvr>
                                      <p:tavLst>
                                        <p:tav tm="0">
                                          <p:val>
                                            <p:strVal val="#ppt_x"/>
                                          </p:val>
                                        </p:tav>
                                        <p:tav tm="100000">
                                          <p:val>
                                            <p:strVal val="#ppt_x"/>
                                          </p:val>
                                        </p:tav>
                                      </p:tavLst>
                                    </p:anim>
                                    <p:anim calcmode="lin" valueType="num">
                                      <p:cBhvr>
                                        <p:cTn id="41"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12" presetClass="entr" presetSubtype="2" fill="hold" grpId="0" nodeType="clickEffect">
                                  <p:stCondLst>
                                    <p:cond delay="0"/>
                                  </p:stCondLst>
                                  <p:childTnLst>
                                    <p:set>
                                      <p:cBhvr>
                                        <p:cTn id="45" dur="1" fill="hold">
                                          <p:stCondLst>
                                            <p:cond delay="0"/>
                                          </p:stCondLst>
                                        </p:cTn>
                                        <p:tgtEl>
                                          <p:spTgt spid="28"/>
                                        </p:tgtEl>
                                        <p:attrNameLst>
                                          <p:attrName>style.visibility</p:attrName>
                                        </p:attrNameLst>
                                      </p:cBhvr>
                                      <p:to>
                                        <p:strVal val="visible"/>
                                      </p:to>
                                    </p:set>
                                    <p:anim calcmode="lin" valueType="num">
                                      <p:cBhvr additive="base">
                                        <p:cTn id="46" dur="500"/>
                                        <p:tgtEl>
                                          <p:spTgt spid="28"/>
                                        </p:tgtEl>
                                        <p:attrNameLst>
                                          <p:attrName>ppt_x</p:attrName>
                                        </p:attrNameLst>
                                      </p:cBhvr>
                                      <p:tavLst>
                                        <p:tav tm="0">
                                          <p:val>
                                            <p:strVal val="#ppt_x+#ppt_w*1.125000"/>
                                          </p:val>
                                        </p:tav>
                                        <p:tav tm="100000">
                                          <p:val>
                                            <p:strVal val="#ppt_x"/>
                                          </p:val>
                                        </p:tav>
                                      </p:tavLst>
                                    </p:anim>
                                    <p:animEffect transition="in" filter="wipe(left)">
                                      <p:cBhvr>
                                        <p:cTn id="47" dur="500"/>
                                        <p:tgtEl>
                                          <p:spTgt spid="28"/>
                                        </p:tgtEl>
                                      </p:cBhvr>
                                    </p:animEffect>
                                  </p:childTnLst>
                                </p:cTn>
                              </p:par>
                            </p:childTnLst>
                          </p:cTn>
                        </p:par>
                      </p:childTnLst>
                    </p:cTn>
                  </p:par>
                  <p:par>
                    <p:cTn id="48" fill="hold">
                      <p:stCondLst>
                        <p:cond delay="indefinite"/>
                      </p:stCondLst>
                      <p:childTnLst>
                        <p:par>
                          <p:cTn id="49" fill="hold">
                            <p:stCondLst>
                              <p:cond delay="0"/>
                            </p:stCondLst>
                            <p:childTnLst>
                              <p:par>
                                <p:cTn id="50" presetID="47" presetClass="entr" presetSubtype="0" fill="hold" grpId="0" nodeType="clickEffect">
                                  <p:stCondLst>
                                    <p:cond delay="0"/>
                                  </p:stCondLst>
                                  <p:childTnLst>
                                    <p:set>
                                      <p:cBhvr>
                                        <p:cTn id="51" dur="1" fill="hold">
                                          <p:stCondLst>
                                            <p:cond delay="0"/>
                                          </p:stCondLst>
                                        </p:cTn>
                                        <p:tgtEl>
                                          <p:spTgt spid="91"/>
                                        </p:tgtEl>
                                        <p:attrNameLst>
                                          <p:attrName>style.visibility</p:attrName>
                                        </p:attrNameLst>
                                      </p:cBhvr>
                                      <p:to>
                                        <p:strVal val="visible"/>
                                      </p:to>
                                    </p:set>
                                    <p:animEffect transition="in" filter="fade">
                                      <p:cBhvr>
                                        <p:cTn id="52" dur="1000"/>
                                        <p:tgtEl>
                                          <p:spTgt spid="91"/>
                                        </p:tgtEl>
                                      </p:cBhvr>
                                    </p:animEffect>
                                    <p:anim calcmode="lin" valueType="num">
                                      <p:cBhvr>
                                        <p:cTn id="53" dur="1000" fill="hold"/>
                                        <p:tgtEl>
                                          <p:spTgt spid="91"/>
                                        </p:tgtEl>
                                        <p:attrNameLst>
                                          <p:attrName>ppt_x</p:attrName>
                                        </p:attrNameLst>
                                      </p:cBhvr>
                                      <p:tavLst>
                                        <p:tav tm="0">
                                          <p:val>
                                            <p:strVal val="#ppt_x"/>
                                          </p:val>
                                        </p:tav>
                                        <p:tav tm="100000">
                                          <p:val>
                                            <p:strVal val="#ppt_x"/>
                                          </p:val>
                                        </p:tav>
                                      </p:tavLst>
                                    </p:anim>
                                    <p:anim calcmode="lin" valueType="num">
                                      <p:cBhvr>
                                        <p:cTn id="54" dur="1000" fill="hold"/>
                                        <p:tgtEl>
                                          <p:spTgt spid="91"/>
                                        </p:tgtEl>
                                        <p:attrNameLst>
                                          <p:attrName>ppt_y</p:attrName>
                                        </p:attrNameLst>
                                      </p:cBhvr>
                                      <p:tavLst>
                                        <p:tav tm="0">
                                          <p:val>
                                            <p:strVal val="#ppt_y-.1"/>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12" presetClass="entr" presetSubtype="2" fill="hold" grpId="0" nodeType="clickEffect">
                                  <p:stCondLst>
                                    <p:cond delay="0"/>
                                  </p:stCondLst>
                                  <p:childTnLst>
                                    <p:set>
                                      <p:cBhvr>
                                        <p:cTn id="58" dur="1" fill="hold">
                                          <p:stCondLst>
                                            <p:cond delay="0"/>
                                          </p:stCondLst>
                                        </p:cTn>
                                        <p:tgtEl>
                                          <p:spTgt spid="29"/>
                                        </p:tgtEl>
                                        <p:attrNameLst>
                                          <p:attrName>style.visibility</p:attrName>
                                        </p:attrNameLst>
                                      </p:cBhvr>
                                      <p:to>
                                        <p:strVal val="visible"/>
                                      </p:to>
                                    </p:set>
                                    <p:anim calcmode="lin" valueType="num">
                                      <p:cBhvr additive="base">
                                        <p:cTn id="59" dur="500"/>
                                        <p:tgtEl>
                                          <p:spTgt spid="29"/>
                                        </p:tgtEl>
                                        <p:attrNameLst>
                                          <p:attrName>ppt_x</p:attrName>
                                        </p:attrNameLst>
                                      </p:cBhvr>
                                      <p:tavLst>
                                        <p:tav tm="0">
                                          <p:val>
                                            <p:strVal val="#ppt_x+#ppt_w*1.125000"/>
                                          </p:val>
                                        </p:tav>
                                        <p:tav tm="100000">
                                          <p:val>
                                            <p:strVal val="#ppt_x"/>
                                          </p:val>
                                        </p:tav>
                                      </p:tavLst>
                                    </p:anim>
                                    <p:animEffect transition="in" filter="wipe(left)">
                                      <p:cBhvr>
                                        <p:cTn id="60" dur="500"/>
                                        <p:tgtEl>
                                          <p:spTgt spid="29"/>
                                        </p:tgtEl>
                                      </p:cBhvr>
                                    </p:animEffec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iterate type="lt">
                                    <p:tmAbs val="100"/>
                                  </p:iterate>
                                  <p:childTnLst>
                                    <p:set>
                                      <p:cBhvr>
                                        <p:cTn id="64" dur="1" fill="hold">
                                          <p:stCondLst>
                                            <p:cond delay="0"/>
                                          </p:stCondLst>
                                        </p:cTn>
                                        <p:tgtEl>
                                          <p:spTgt spid="30"/>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iterate type="lt">
                                    <p:tmAbs val="100"/>
                                  </p:iterate>
                                  <p:childTnLst>
                                    <p:set>
                                      <p:cBhvr>
                                        <p:cTn id="68" dur="1" fill="hold">
                                          <p:stCondLst>
                                            <p:cond delay="0"/>
                                          </p:stCondLst>
                                        </p:cTn>
                                        <p:tgtEl>
                                          <p:spTgt spid="31"/>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iterate type="lt">
                                    <p:tmAbs val="100"/>
                                  </p:iterate>
                                  <p:childTnLst>
                                    <p:set>
                                      <p:cBhvr>
                                        <p:cTn id="72" dur="1" fill="hold">
                                          <p:stCondLst>
                                            <p:cond delay="0"/>
                                          </p:stCondLst>
                                        </p:cTn>
                                        <p:tgtEl>
                                          <p:spTgt spid="32"/>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iterate type="lt">
                                    <p:tmAbs val="100"/>
                                  </p:iterate>
                                  <p:childTnLst>
                                    <p:set>
                                      <p:cBhvr>
                                        <p:cTn id="76" dur="1" fill="hold">
                                          <p:stCondLst>
                                            <p:cond delay="0"/>
                                          </p:stCondLst>
                                        </p:cTn>
                                        <p:tgtEl>
                                          <p:spTgt spid="33"/>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2" presetClass="entr" presetSubtype="2" fill="hold" grpId="0" nodeType="clickEffect">
                                  <p:stCondLst>
                                    <p:cond delay="0"/>
                                  </p:stCondLst>
                                  <p:childTnLst>
                                    <p:set>
                                      <p:cBhvr>
                                        <p:cTn id="80" dur="1" fill="hold">
                                          <p:stCondLst>
                                            <p:cond delay="0"/>
                                          </p:stCondLst>
                                        </p:cTn>
                                        <p:tgtEl>
                                          <p:spTgt spid="34"/>
                                        </p:tgtEl>
                                        <p:attrNameLst>
                                          <p:attrName>style.visibility</p:attrName>
                                        </p:attrNameLst>
                                      </p:cBhvr>
                                      <p:to>
                                        <p:strVal val="visible"/>
                                      </p:to>
                                    </p:set>
                                    <p:anim calcmode="lin" valueType="num">
                                      <p:cBhvr additive="base">
                                        <p:cTn id="81" dur="500" fill="hold"/>
                                        <p:tgtEl>
                                          <p:spTgt spid="34"/>
                                        </p:tgtEl>
                                        <p:attrNameLst>
                                          <p:attrName>ppt_x</p:attrName>
                                        </p:attrNameLst>
                                      </p:cBhvr>
                                      <p:tavLst>
                                        <p:tav tm="0">
                                          <p:val>
                                            <p:strVal val="1+#ppt_w/2"/>
                                          </p:val>
                                        </p:tav>
                                        <p:tav tm="100000">
                                          <p:val>
                                            <p:strVal val="#ppt_x"/>
                                          </p:val>
                                        </p:tav>
                                      </p:tavLst>
                                    </p:anim>
                                    <p:anim calcmode="lin" valueType="num">
                                      <p:cBhvr additive="base">
                                        <p:cTn id="82" dur="500" fill="hold"/>
                                        <p:tgtEl>
                                          <p:spTgt spid="3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 grpId="0" bldLvl="0" animBg="1"/>
      <p:bldP spid="91" grpId="0" bldLvl="0" animBg="1"/>
      <p:bldP spid="92" grpId="0"/>
      <p:bldP spid="94" grpId="0"/>
      <p:bldP spid="28" grpId="0"/>
      <p:bldP spid="29" grpId="0"/>
      <p:bldP spid="30" grpId="0"/>
      <p:bldP spid="31" grpId="0"/>
      <p:bldP spid="32" grpId="0"/>
      <p:bldP spid="33" grpId="0"/>
      <p:bldP spid="34" grpId="0"/>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6" name="组合 85"/>
          <p:cNvGrpSpPr/>
          <p:nvPr/>
        </p:nvGrpSpPr>
        <p:grpSpPr>
          <a:xfrm>
            <a:off x="304800" y="749300"/>
            <a:ext cx="6192344" cy="400110"/>
            <a:chOff x="424117" y="898245"/>
            <a:chExt cx="6192344" cy="400110"/>
          </a:xfrm>
        </p:grpSpPr>
        <p:sp>
          <p:nvSpPr>
            <p:cNvPr id="87" name="平行四边形 86"/>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88" name="文本框 87"/>
            <p:cNvSpPr txBox="1"/>
            <p:nvPr/>
          </p:nvSpPr>
          <p:spPr>
            <a:xfrm>
              <a:off x="1052423" y="898245"/>
              <a:ext cx="5564038" cy="400110"/>
            </a:xfrm>
            <a:prstGeom prst="rect">
              <a:avLst/>
            </a:prstGeom>
            <a:noFill/>
          </p:spPr>
          <p:txBody>
            <a:bodyPr wrap="square" rtlCol="0">
              <a:spAutoFit/>
            </a:bodyPr>
            <a:lstStyle/>
            <a:p>
              <a:r>
                <a:rPr lang="en-US" altLang="zh-CN" sz="2000" b="1" dirty="0"/>
                <a:t>IPv4</a:t>
              </a:r>
              <a:r>
                <a:rPr lang="zh-CN" altLang="en-US" sz="2000" b="1" dirty="0"/>
                <a:t>地址的分类编址方法</a:t>
              </a:r>
              <a:endParaRPr lang="zh-CN" altLang="en-US" sz="2000" b="1" dirty="0"/>
            </a:p>
          </p:txBody>
        </p:sp>
      </p:grpSp>
      <p:grpSp>
        <p:nvGrpSpPr>
          <p:cNvPr id="10" name="组合 9"/>
          <p:cNvGrpSpPr/>
          <p:nvPr/>
        </p:nvGrpSpPr>
        <p:grpSpPr>
          <a:xfrm>
            <a:off x="6852078" y="2664091"/>
            <a:ext cx="3711291" cy="457597"/>
            <a:chOff x="6852078" y="2664091"/>
            <a:chExt cx="3711291" cy="457597"/>
          </a:xfrm>
        </p:grpSpPr>
        <p:sp>
          <p:nvSpPr>
            <p:cNvPr id="83" name="矩形 82"/>
            <p:cNvSpPr/>
            <p:nvPr/>
          </p:nvSpPr>
          <p:spPr>
            <a:xfrm>
              <a:off x="6852078" y="2664091"/>
              <a:ext cx="3711291" cy="457597"/>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r"/>
              <a:r>
                <a:rPr lang="en-US" altLang="zh-CN" sz="2400" b="1" dirty="0">
                  <a:ea typeface="+mj-ea"/>
                </a:rPr>
                <a:t>000000000000000000000</a:t>
              </a:r>
              <a:endParaRPr lang="zh-CN" altLang="en-US" sz="2400" b="1" dirty="0">
                <a:ea typeface="+mj-ea"/>
              </a:endParaRPr>
            </a:p>
          </p:txBody>
        </p:sp>
        <p:sp>
          <p:nvSpPr>
            <p:cNvPr id="84" name="文本框 83"/>
            <p:cNvSpPr txBox="1"/>
            <p:nvPr/>
          </p:nvSpPr>
          <p:spPr>
            <a:xfrm>
              <a:off x="6872649" y="2690760"/>
              <a:ext cx="599504" cy="400110"/>
            </a:xfrm>
            <a:prstGeom prst="rect">
              <a:avLst/>
            </a:prstGeom>
            <a:solidFill>
              <a:schemeClr val="bg1"/>
            </a:solidFill>
          </p:spPr>
          <p:txBody>
            <a:bodyPr wrap="square" rtlCol="0">
              <a:spAutoFit/>
            </a:bodyPr>
            <a:lstStyle/>
            <a:p>
              <a:pPr algn="ctr"/>
              <a:r>
                <a:rPr lang="en-US" altLang="zh-CN" sz="2000" b="1" dirty="0">
                  <a:solidFill>
                    <a:srgbClr val="FF0000"/>
                  </a:solidFill>
                </a:rPr>
                <a:t>110</a:t>
              </a:r>
              <a:endParaRPr lang="zh-CN" altLang="en-US" sz="2000" b="1" dirty="0">
                <a:solidFill>
                  <a:srgbClr val="FF0000"/>
                </a:solidFill>
              </a:endParaRPr>
            </a:p>
          </p:txBody>
        </p:sp>
      </p:grpSp>
      <p:sp>
        <p:nvSpPr>
          <p:cNvPr id="92" name="文本框 91"/>
          <p:cNvSpPr txBox="1"/>
          <p:nvPr/>
        </p:nvSpPr>
        <p:spPr>
          <a:xfrm>
            <a:off x="309298" y="2659959"/>
            <a:ext cx="5564038" cy="461665"/>
          </a:xfrm>
          <a:prstGeom prst="rect">
            <a:avLst/>
          </a:prstGeom>
          <a:noFill/>
        </p:spPr>
        <p:txBody>
          <a:bodyPr wrap="square" rtlCol="0">
            <a:spAutoFit/>
          </a:bodyPr>
          <a:lstStyle/>
          <a:p>
            <a:r>
              <a:rPr lang="zh-CN" altLang="en-US" b="1" dirty="0"/>
              <a:t>最小可指派的网络号为</a:t>
            </a:r>
            <a:r>
              <a:rPr lang="en-US" altLang="zh-CN" sz="2400" b="1" dirty="0">
                <a:solidFill>
                  <a:schemeClr val="accent4"/>
                </a:solidFill>
              </a:rPr>
              <a:t>192</a:t>
            </a:r>
            <a:r>
              <a:rPr lang="en-US" altLang="zh-CN" sz="2400" b="1" dirty="0"/>
              <a:t>.</a:t>
            </a:r>
            <a:r>
              <a:rPr lang="en-US" altLang="zh-CN" sz="2400" b="1" dirty="0">
                <a:solidFill>
                  <a:schemeClr val="accent4"/>
                </a:solidFill>
              </a:rPr>
              <a:t>0</a:t>
            </a:r>
            <a:r>
              <a:rPr lang="en-US" altLang="zh-CN" sz="2400" b="1" dirty="0"/>
              <a:t>.</a:t>
            </a:r>
            <a:r>
              <a:rPr lang="en-US" altLang="zh-CN" sz="2400" b="1" dirty="0">
                <a:solidFill>
                  <a:schemeClr val="accent4"/>
                </a:solidFill>
              </a:rPr>
              <a:t>0</a:t>
            </a:r>
            <a:endParaRPr lang="zh-CN" altLang="en-US" b="1" dirty="0">
              <a:solidFill>
                <a:schemeClr val="accent4"/>
              </a:solidFill>
            </a:endParaRPr>
          </a:p>
        </p:txBody>
      </p:sp>
      <p:sp>
        <p:nvSpPr>
          <p:cNvPr id="94" name="文本框 93"/>
          <p:cNvSpPr txBox="1"/>
          <p:nvPr/>
        </p:nvSpPr>
        <p:spPr>
          <a:xfrm>
            <a:off x="309298" y="3007281"/>
            <a:ext cx="2427324" cy="461665"/>
          </a:xfrm>
          <a:prstGeom prst="rect">
            <a:avLst/>
          </a:prstGeom>
          <a:noFill/>
        </p:spPr>
        <p:txBody>
          <a:bodyPr wrap="square" rtlCol="0">
            <a:spAutoFit/>
          </a:bodyPr>
          <a:lstStyle/>
          <a:p>
            <a:r>
              <a:rPr lang="zh-CN" altLang="en-US" b="1" dirty="0"/>
              <a:t>网络地址为</a:t>
            </a:r>
            <a:r>
              <a:rPr lang="en-US" altLang="zh-CN" sz="2400" b="1" dirty="0">
                <a:solidFill>
                  <a:schemeClr val="accent4"/>
                </a:solidFill>
              </a:rPr>
              <a:t>192</a:t>
            </a:r>
            <a:r>
              <a:rPr lang="en-US" altLang="zh-CN" sz="2400" b="1" dirty="0"/>
              <a:t>.</a:t>
            </a:r>
            <a:r>
              <a:rPr lang="en-US" altLang="zh-CN" sz="2400" b="1" dirty="0">
                <a:solidFill>
                  <a:schemeClr val="accent4"/>
                </a:solidFill>
              </a:rPr>
              <a:t>0</a:t>
            </a:r>
            <a:r>
              <a:rPr lang="en-US" altLang="zh-CN" sz="2400" b="1" dirty="0"/>
              <a:t>.</a:t>
            </a:r>
            <a:r>
              <a:rPr lang="en-US" altLang="zh-CN" sz="2400" b="1" dirty="0">
                <a:solidFill>
                  <a:schemeClr val="accent4"/>
                </a:solidFill>
              </a:rPr>
              <a:t>0</a:t>
            </a:r>
            <a:r>
              <a:rPr lang="en-US" altLang="zh-CN" sz="2400" b="1" dirty="0"/>
              <a:t>.</a:t>
            </a:r>
            <a:r>
              <a:rPr lang="en-US" altLang="zh-CN" sz="2400" b="1" dirty="0">
                <a:solidFill>
                  <a:schemeClr val="accent3"/>
                </a:solidFill>
              </a:rPr>
              <a:t>0</a:t>
            </a:r>
            <a:endParaRPr lang="zh-CN" altLang="en-US" b="1" dirty="0">
              <a:solidFill>
                <a:schemeClr val="accent3"/>
              </a:solidFill>
            </a:endParaRPr>
          </a:p>
        </p:txBody>
      </p:sp>
      <p:sp>
        <p:nvSpPr>
          <p:cNvPr id="28" name="文本框 27"/>
          <p:cNvSpPr txBox="1"/>
          <p:nvPr/>
        </p:nvSpPr>
        <p:spPr>
          <a:xfrm>
            <a:off x="309297" y="3815171"/>
            <a:ext cx="6268923" cy="461665"/>
          </a:xfrm>
          <a:prstGeom prst="rect">
            <a:avLst/>
          </a:prstGeom>
          <a:noFill/>
        </p:spPr>
        <p:txBody>
          <a:bodyPr wrap="square" rtlCol="0">
            <a:spAutoFit/>
          </a:bodyPr>
          <a:lstStyle/>
          <a:p>
            <a:r>
              <a:rPr lang="zh-CN" altLang="en-US" b="1" dirty="0"/>
              <a:t>最大可指派的网络号为</a:t>
            </a:r>
            <a:r>
              <a:rPr lang="en-US" altLang="zh-CN" sz="2400" b="1" dirty="0">
                <a:solidFill>
                  <a:schemeClr val="accent4"/>
                </a:solidFill>
              </a:rPr>
              <a:t>223</a:t>
            </a:r>
            <a:r>
              <a:rPr lang="en-US" altLang="zh-CN" sz="2400" b="1" dirty="0"/>
              <a:t>.</a:t>
            </a:r>
            <a:r>
              <a:rPr lang="en-US" altLang="zh-CN" sz="2400" b="1" dirty="0">
                <a:solidFill>
                  <a:schemeClr val="accent4"/>
                </a:solidFill>
              </a:rPr>
              <a:t>255</a:t>
            </a:r>
            <a:r>
              <a:rPr lang="en-US" altLang="zh-CN" sz="2400" b="1" dirty="0"/>
              <a:t>.</a:t>
            </a:r>
            <a:r>
              <a:rPr lang="en-US" altLang="zh-CN" sz="2400" b="1" dirty="0">
                <a:solidFill>
                  <a:schemeClr val="accent4"/>
                </a:solidFill>
              </a:rPr>
              <a:t>255</a:t>
            </a:r>
            <a:endParaRPr lang="zh-CN" altLang="en-US" b="1" dirty="0">
              <a:solidFill>
                <a:schemeClr val="accent4"/>
              </a:solidFill>
            </a:endParaRPr>
          </a:p>
        </p:txBody>
      </p:sp>
      <p:sp>
        <p:nvSpPr>
          <p:cNvPr id="29" name="文本框 28"/>
          <p:cNvSpPr txBox="1"/>
          <p:nvPr/>
        </p:nvSpPr>
        <p:spPr>
          <a:xfrm>
            <a:off x="309298" y="4162493"/>
            <a:ext cx="5128968" cy="461665"/>
          </a:xfrm>
          <a:prstGeom prst="rect">
            <a:avLst/>
          </a:prstGeom>
          <a:noFill/>
        </p:spPr>
        <p:txBody>
          <a:bodyPr wrap="square" rtlCol="0">
            <a:spAutoFit/>
          </a:bodyPr>
          <a:lstStyle/>
          <a:p>
            <a:r>
              <a:rPr lang="zh-CN" altLang="en-US" b="1" dirty="0"/>
              <a:t>网络地址为</a:t>
            </a:r>
            <a:r>
              <a:rPr lang="en-US" altLang="zh-CN" sz="2400" b="1" dirty="0">
                <a:solidFill>
                  <a:schemeClr val="accent4"/>
                </a:solidFill>
              </a:rPr>
              <a:t>223</a:t>
            </a:r>
            <a:r>
              <a:rPr lang="en-US" altLang="zh-CN" sz="2400" b="1" dirty="0"/>
              <a:t>.</a:t>
            </a:r>
            <a:r>
              <a:rPr lang="en-US" altLang="zh-CN" sz="2400" b="1" dirty="0">
                <a:solidFill>
                  <a:schemeClr val="accent4"/>
                </a:solidFill>
              </a:rPr>
              <a:t>255</a:t>
            </a:r>
            <a:r>
              <a:rPr lang="en-US" altLang="zh-CN" sz="2400" b="1" dirty="0"/>
              <a:t>.</a:t>
            </a:r>
            <a:r>
              <a:rPr lang="en-US" altLang="zh-CN" sz="2400" b="1" dirty="0">
                <a:solidFill>
                  <a:schemeClr val="accent4"/>
                </a:solidFill>
              </a:rPr>
              <a:t>255</a:t>
            </a:r>
            <a:r>
              <a:rPr lang="en-US" altLang="zh-CN" sz="2400" b="1" dirty="0"/>
              <a:t>.</a:t>
            </a:r>
            <a:r>
              <a:rPr lang="en-US" altLang="zh-CN" sz="2400" b="1" dirty="0">
                <a:solidFill>
                  <a:schemeClr val="accent3"/>
                </a:solidFill>
              </a:rPr>
              <a:t>0</a:t>
            </a:r>
            <a:endParaRPr lang="zh-CN" altLang="en-US" b="1" dirty="0">
              <a:solidFill>
                <a:schemeClr val="accent3"/>
              </a:solidFill>
            </a:endParaRPr>
          </a:p>
        </p:txBody>
      </p:sp>
      <p:sp>
        <p:nvSpPr>
          <p:cNvPr id="30" name="文本框 29"/>
          <p:cNvSpPr txBox="1"/>
          <p:nvPr/>
        </p:nvSpPr>
        <p:spPr>
          <a:xfrm>
            <a:off x="309298" y="4969408"/>
            <a:ext cx="2740857" cy="369332"/>
          </a:xfrm>
          <a:prstGeom prst="rect">
            <a:avLst/>
          </a:prstGeom>
          <a:noFill/>
        </p:spPr>
        <p:txBody>
          <a:bodyPr wrap="square" rtlCol="0">
            <a:spAutoFit/>
          </a:bodyPr>
          <a:lstStyle/>
          <a:p>
            <a:r>
              <a:rPr lang="zh-CN" altLang="en-US" b="1" dirty="0"/>
              <a:t>可指派的</a:t>
            </a:r>
            <a:r>
              <a:rPr lang="en-US" altLang="zh-CN" b="1" dirty="0"/>
              <a:t>C</a:t>
            </a:r>
            <a:r>
              <a:rPr lang="zh-CN" altLang="en-US" b="1" dirty="0"/>
              <a:t>类网络数量为</a:t>
            </a:r>
            <a:endParaRPr lang="zh-CN" altLang="en-US" b="1" dirty="0"/>
          </a:p>
        </p:txBody>
      </p:sp>
      <mc:AlternateContent xmlns:mc="http://schemas.openxmlformats.org/markup-compatibility/2006">
        <mc:Choice xmlns:a14="http://schemas.microsoft.com/office/drawing/2010/main" Requires="a14">
          <p:sp>
            <p:nvSpPr>
              <p:cNvPr id="31" name="文本框 30"/>
              <p:cNvSpPr txBox="1"/>
              <p:nvPr/>
            </p:nvSpPr>
            <p:spPr>
              <a:xfrm>
                <a:off x="2869949" y="4989824"/>
                <a:ext cx="2261068" cy="320601"/>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p>
                        <m:sSupPr>
                          <m:ctrlPr>
                            <a:rPr lang="en-US" altLang="zh-CN" sz="2000" b="1" i="1" smtClean="0">
                              <a:latin typeface="Cambria Math" panose="02040503050406030204" pitchFamily="18" charset="0"/>
                            </a:rPr>
                          </m:ctrlPr>
                        </m:sSupPr>
                        <m:e>
                          <m:r>
                            <a:rPr lang="en-US" altLang="zh-CN" sz="2000" b="1" i="1" smtClean="0">
                              <a:latin typeface="Cambria Math" panose="02040503050406030204" pitchFamily="18" charset="0"/>
                            </a:rPr>
                            <m:t>𝟐</m:t>
                          </m:r>
                        </m:e>
                        <m:sup>
                          <m:r>
                            <a:rPr lang="en-US" altLang="zh-CN" sz="2000" b="1" i="1" smtClean="0">
                              <a:latin typeface="Cambria Math" panose="02040503050406030204" pitchFamily="18" charset="0"/>
                            </a:rPr>
                            <m:t>(</m:t>
                          </m:r>
                          <m:r>
                            <a:rPr lang="en-US" altLang="zh-CN" sz="2000" b="1" i="1" smtClean="0">
                              <a:solidFill>
                                <a:schemeClr val="accent4"/>
                              </a:solidFill>
                              <a:latin typeface="Cambria Math" panose="02040503050406030204" pitchFamily="18" charset="0"/>
                            </a:rPr>
                            <m:t>𝟐𝟒</m:t>
                          </m:r>
                          <m:r>
                            <a:rPr lang="en-US" altLang="zh-CN" sz="2000" b="1" i="1" smtClean="0">
                              <a:latin typeface="Cambria Math" panose="02040503050406030204" pitchFamily="18" charset="0"/>
                            </a:rPr>
                            <m:t>−</m:t>
                          </m:r>
                          <m:r>
                            <a:rPr lang="en-US" altLang="zh-CN" sz="2000" b="1" i="1" smtClean="0">
                              <a:solidFill>
                                <a:schemeClr val="accent1">
                                  <a:lumMod val="75000"/>
                                </a:schemeClr>
                              </a:solidFill>
                              <a:latin typeface="Cambria Math" panose="02040503050406030204" pitchFamily="18" charset="0"/>
                            </a:rPr>
                            <m:t>𝟑</m:t>
                          </m:r>
                          <m:r>
                            <a:rPr lang="en-US" altLang="zh-CN" sz="2000" b="1" i="1" smtClean="0">
                              <a:latin typeface="Cambria Math" panose="02040503050406030204" pitchFamily="18" charset="0"/>
                            </a:rPr>
                            <m:t>)</m:t>
                          </m:r>
                        </m:sup>
                      </m:sSup>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𝟐𝟎𝟗𝟕𝟏𝟓𝟐</m:t>
                      </m:r>
                    </m:oMath>
                  </m:oMathPara>
                </a14:m>
                <a:endParaRPr lang="zh-CN" altLang="en-US" sz="2000" b="1" dirty="0"/>
              </a:p>
            </p:txBody>
          </p:sp>
        </mc:Choice>
        <mc:Fallback>
          <p:sp>
            <p:nvSpPr>
              <p:cNvPr id="31" name="文本框 30"/>
              <p:cNvSpPr txBox="1">
                <a:spLocks noRot="1" noChangeAspect="1" noMove="1" noResize="1" noEditPoints="1" noAdjustHandles="1" noChangeArrowheads="1" noChangeShapeType="1" noTextEdit="1"/>
              </p:cNvSpPr>
              <p:nvPr/>
            </p:nvSpPr>
            <p:spPr>
              <a:xfrm>
                <a:off x="2869949" y="4989824"/>
                <a:ext cx="2261068" cy="320601"/>
              </a:xfrm>
              <a:prstGeom prst="rect">
                <a:avLst/>
              </a:prstGeom>
              <a:blipFill rotWithShape="1">
                <a:blip r:embed="rId1"/>
                <a:stretch>
                  <a:fillRect l="-17" t="-196" r="-552" b="173"/>
                </a:stretch>
              </a:blipFill>
            </p:spPr>
            <p:txBody>
              <a:bodyPr/>
              <a:lstStyle/>
              <a:p>
                <a:r>
                  <a:rPr lang="zh-CN" altLang="en-US">
                    <a:noFill/>
                  </a:rPr>
                  <a:t> </a:t>
                </a:r>
              </a:p>
            </p:txBody>
          </p:sp>
        </mc:Fallback>
      </mc:AlternateContent>
      <p:sp>
        <p:nvSpPr>
          <p:cNvPr id="32" name="文本框 31"/>
          <p:cNvSpPr txBox="1"/>
          <p:nvPr/>
        </p:nvSpPr>
        <p:spPr>
          <a:xfrm>
            <a:off x="309298" y="5524861"/>
            <a:ext cx="4234158" cy="369332"/>
          </a:xfrm>
          <a:prstGeom prst="rect">
            <a:avLst/>
          </a:prstGeom>
          <a:noFill/>
        </p:spPr>
        <p:txBody>
          <a:bodyPr wrap="square" rtlCol="0">
            <a:spAutoFit/>
          </a:bodyPr>
          <a:lstStyle/>
          <a:p>
            <a:r>
              <a:rPr lang="zh-CN" altLang="en-US" b="1" dirty="0"/>
              <a:t>每个</a:t>
            </a:r>
            <a:r>
              <a:rPr lang="en-US" altLang="zh-CN" b="1" dirty="0"/>
              <a:t>C</a:t>
            </a:r>
            <a:r>
              <a:rPr lang="zh-CN" altLang="en-US" b="1" dirty="0"/>
              <a:t>类网络中可分配的地址数量为</a:t>
            </a:r>
            <a:endParaRPr lang="zh-CN" altLang="en-US" b="1" dirty="0"/>
          </a:p>
        </p:txBody>
      </p:sp>
      <mc:AlternateContent xmlns:mc="http://schemas.openxmlformats.org/markup-compatibility/2006">
        <mc:Choice xmlns:a14="http://schemas.microsoft.com/office/drawing/2010/main" Requires="a14">
          <p:sp>
            <p:nvSpPr>
              <p:cNvPr id="33" name="文本框 32"/>
              <p:cNvSpPr txBox="1"/>
              <p:nvPr/>
            </p:nvSpPr>
            <p:spPr>
              <a:xfrm>
                <a:off x="3998342" y="5544187"/>
                <a:ext cx="1698567" cy="314766"/>
              </a:xfrm>
              <a:prstGeom prst="rect">
                <a:avLst/>
              </a:prstGeom>
              <a:noFill/>
            </p:spPr>
            <p:txBody>
              <a:bodyPr wrap="square" lIns="0" tIns="0" rIns="0" bIns="0" rtlCol="0">
                <a:spAutoFit/>
              </a:bodyPr>
              <a:lstStyle/>
              <a:p>
                <a14:m>
                  <m:oMathPara xmlns:m="http://schemas.openxmlformats.org/officeDocument/2006/math">
                    <m:oMathParaPr>
                      <m:jc m:val="left"/>
                    </m:oMathParaPr>
                    <m:oMath xmlns:m="http://schemas.openxmlformats.org/officeDocument/2006/math">
                      <m:sSup>
                        <m:sSupPr>
                          <m:ctrlPr>
                            <a:rPr lang="en-US" altLang="zh-CN" sz="2000" b="1" i="1" smtClean="0">
                              <a:latin typeface="Cambria Math" panose="02040503050406030204" pitchFamily="18" charset="0"/>
                            </a:rPr>
                          </m:ctrlPr>
                        </m:sSupPr>
                        <m:e>
                          <m:r>
                            <a:rPr lang="en-US" altLang="zh-CN" sz="2000" b="1" i="1" smtClean="0">
                              <a:latin typeface="Cambria Math" panose="02040503050406030204" pitchFamily="18" charset="0"/>
                            </a:rPr>
                            <m:t>𝟐</m:t>
                          </m:r>
                        </m:e>
                        <m:sup>
                          <m:r>
                            <a:rPr lang="en-US" altLang="zh-CN" sz="2000" b="1" i="1" smtClean="0">
                              <a:latin typeface="Cambria Math" panose="02040503050406030204" pitchFamily="18" charset="0"/>
                            </a:rPr>
                            <m:t>𝟖</m:t>
                          </m:r>
                        </m:sup>
                      </m:sSup>
                      <m:r>
                        <a:rPr lang="en-US" altLang="zh-CN" sz="2000" b="1" i="1" smtClean="0">
                          <a:latin typeface="Cambria Math" panose="02040503050406030204" pitchFamily="18" charset="0"/>
                        </a:rPr>
                        <m:t>−</m:t>
                      </m:r>
                      <m:r>
                        <a:rPr lang="en-US" altLang="zh-CN" sz="2000" b="1" i="1" smtClean="0">
                          <a:solidFill>
                            <a:schemeClr val="accent3"/>
                          </a:solidFill>
                          <a:latin typeface="Cambria Math" panose="02040503050406030204" pitchFamily="18" charset="0"/>
                        </a:rPr>
                        <m:t>𝟐</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𝟐𝟓𝟒</m:t>
                      </m:r>
                    </m:oMath>
                  </m:oMathPara>
                </a14:m>
                <a:endParaRPr lang="zh-CN" altLang="en-US" sz="2000" b="1" dirty="0"/>
              </a:p>
            </p:txBody>
          </p:sp>
        </mc:Choice>
        <mc:Fallback>
          <p:sp>
            <p:nvSpPr>
              <p:cNvPr id="33" name="文本框 32"/>
              <p:cNvSpPr txBox="1">
                <a:spLocks noRot="1" noChangeAspect="1" noMove="1" noResize="1" noEditPoints="1" noAdjustHandles="1" noChangeArrowheads="1" noChangeShapeType="1" noTextEdit="1"/>
              </p:cNvSpPr>
              <p:nvPr/>
            </p:nvSpPr>
            <p:spPr>
              <a:xfrm>
                <a:off x="3998342" y="5544187"/>
                <a:ext cx="1698567" cy="314766"/>
              </a:xfrm>
              <a:prstGeom prst="rect">
                <a:avLst/>
              </a:prstGeom>
              <a:blipFill rotWithShape="1">
                <a:blip r:embed="rId2"/>
                <a:stretch>
                  <a:fillRect l="-22" t="-1" r="19" b="141"/>
                </a:stretch>
              </a:blipFill>
            </p:spPr>
            <p:txBody>
              <a:bodyPr/>
              <a:lstStyle/>
              <a:p>
                <a:r>
                  <a:rPr lang="zh-CN" altLang="en-US">
                    <a:noFill/>
                  </a:rPr>
                  <a:t> </a:t>
                </a:r>
              </a:p>
            </p:txBody>
          </p:sp>
        </mc:Fallback>
      </mc:AlternateContent>
      <p:sp>
        <p:nvSpPr>
          <p:cNvPr id="34" name="文本框 33"/>
          <p:cNvSpPr txBox="1"/>
          <p:nvPr/>
        </p:nvSpPr>
        <p:spPr>
          <a:xfrm>
            <a:off x="5412300" y="5516904"/>
            <a:ext cx="5736974" cy="369332"/>
          </a:xfrm>
          <a:prstGeom prst="rect">
            <a:avLst/>
          </a:prstGeom>
          <a:noFill/>
        </p:spPr>
        <p:txBody>
          <a:bodyPr wrap="square" rtlCol="0">
            <a:spAutoFit/>
          </a:bodyPr>
          <a:lstStyle/>
          <a:p>
            <a:r>
              <a:rPr lang="zh-CN" altLang="en-US" b="1" dirty="0">
                <a:solidFill>
                  <a:schemeClr val="accent1">
                    <a:lumMod val="75000"/>
                  </a:schemeClr>
                </a:solidFill>
              </a:rPr>
              <a:t>（减</a:t>
            </a:r>
            <a:r>
              <a:rPr lang="en-US" altLang="zh-CN" b="1" dirty="0">
                <a:solidFill>
                  <a:schemeClr val="accent1">
                    <a:lumMod val="75000"/>
                  </a:schemeClr>
                </a:solidFill>
              </a:rPr>
              <a:t>2</a:t>
            </a:r>
            <a:r>
              <a:rPr lang="zh-CN" altLang="en-US" b="1" dirty="0">
                <a:solidFill>
                  <a:schemeClr val="accent1">
                    <a:lumMod val="75000"/>
                  </a:schemeClr>
                </a:solidFill>
              </a:rPr>
              <a:t>是去掉主机号为全</a:t>
            </a:r>
            <a:r>
              <a:rPr lang="en-US" altLang="zh-CN" b="1" dirty="0">
                <a:solidFill>
                  <a:schemeClr val="accent1">
                    <a:lumMod val="75000"/>
                  </a:schemeClr>
                </a:solidFill>
              </a:rPr>
              <a:t>0</a:t>
            </a:r>
            <a:r>
              <a:rPr lang="zh-CN" altLang="en-US" b="1" dirty="0">
                <a:solidFill>
                  <a:schemeClr val="accent1">
                    <a:lumMod val="75000"/>
                  </a:schemeClr>
                </a:solidFill>
              </a:rPr>
              <a:t>的网络地址和全</a:t>
            </a:r>
            <a:r>
              <a:rPr lang="en-US" altLang="zh-CN" b="1" dirty="0">
                <a:solidFill>
                  <a:schemeClr val="accent1">
                    <a:lumMod val="75000"/>
                  </a:schemeClr>
                </a:solidFill>
              </a:rPr>
              <a:t>1</a:t>
            </a:r>
            <a:r>
              <a:rPr lang="zh-CN" altLang="en-US" b="1" dirty="0">
                <a:solidFill>
                  <a:schemeClr val="accent1">
                    <a:lumMod val="75000"/>
                  </a:schemeClr>
                </a:solidFill>
              </a:rPr>
              <a:t>的广播地址）</a:t>
            </a:r>
            <a:endParaRPr lang="zh-CN" altLang="en-US" b="1" dirty="0">
              <a:solidFill>
                <a:schemeClr val="accent1">
                  <a:lumMod val="75000"/>
                </a:schemeClr>
              </a:solidFill>
            </a:endParaRPr>
          </a:p>
        </p:txBody>
      </p:sp>
      <p:sp>
        <p:nvSpPr>
          <p:cNvPr id="37" name="矩形 36"/>
          <p:cNvSpPr/>
          <p:nvPr/>
        </p:nvSpPr>
        <p:spPr>
          <a:xfrm>
            <a:off x="10563369" y="2664091"/>
            <a:ext cx="1323103" cy="45759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sz="2400" b="1" dirty="0">
                <a:ea typeface="+mj-ea"/>
              </a:rPr>
              <a:t>00000000</a:t>
            </a:r>
            <a:endParaRPr lang="zh-CN" altLang="en-US" sz="2400" b="1" dirty="0">
              <a:ea typeface="+mj-ea"/>
            </a:endParaRPr>
          </a:p>
        </p:txBody>
      </p:sp>
      <p:grpSp>
        <p:nvGrpSpPr>
          <p:cNvPr id="9" name="组合 8"/>
          <p:cNvGrpSpPr/>
          <p:nvPr/>
        </p:nvGrpSpPr>
        <p:grpSpPr>
          <a:xfrm>
            <a:off x="5605632" y="1097808"/>
            <a:ext cx="6280840" cy="878387"/>
            <a:chOff x="5605632" y="1097808"/>
            <a:chExt cx="6280840" cy="878387"/>
          </a:xfrm>
        </p:grpSpPr>
        <p:sp>
          <p:nvSpPr>
            <p:cNvPr id="35" name="文本框 34"/>
            <p:cNvSpPr txBox="1"/>
            <p:nvPr/>
          </p:nvSpPr>
          <p:spPr>
            <a:xfrm>
              <a:off x="5605632" y="1545267"/>
              <a:ext cx="1239531" cy="400110"/>
            </a:xfrm>
            <a:prstGeom prst="rect">
              <a:avLst/>
            </a:prstGeom>
            <a:noFill/>
          </p:spPr>
          <p:txBody>
            <a:bodyPr wrap="square" rtlCol="0">
              <a:spAutoFit/>
            </a:bodyPr>
            <a:lstStyle/>
            <a:p>
              <a:pPr algn="r"/>
              <a:r>
                <a:rPr lang="en-US" altLang="zh-CN" sz="2000" b="1" dirty="0"/>
                <a:t>C</a:t>
              </a:r>
              <a:r>
                <a:rPr lang="zh-CN" altLang="en-US" sz="2000" b="1" dirty="0"/>
                <a:t>类地址</a:t>
              </a:r>
              <a:endParaRPr lang="zh-CN" altLang="en-US" sz="2000" b="1" dirty="0"/>
            </a:p>
          </p:txBody>
        </p:sp>
        <p:sp>
          <p:nvSpPr>
            <p:cNvPr id="72" name="矩形 71"/>
            <p:cNvSpPr/>
            <p:nvPr/>
          </p:nvSpPr>
          <p:spPr>
            <a:xfrm>
              <a:off x="6854899" y="1518598"/>
              <a:ext cx="3708463" cy="457597"/>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zh-CN" altLang="en-US" sz="2000" b="1" dirty="0">
                  <a:ea typeface="+mj-ea"/>
                </a:rPr>
                <a:t>网络号</a:t>
              </a:r>
              <a:endParaRPr lang="zh-CN" altLang="en-US" sz="2000" b="1" dirty="0">
                <a:ea typeface="+mj-ea"/>
              </a:endParaRPr>
            </a:p>
          </p:txBody>
        </p:sp>
        <p:sp>
          <p:nvSpPr>
            <p:cNvPr id="73" name="文本框 72"/>
            <p:cNvSpPr txBox="1"/>
            <p:nvPr/>
          </p:nvSpPr>
          <p:spPr>
            <a:xfrm>
              <a:off x="6875470" y="1545267"/>
              <a:ext cx="596683" cy="400110"/>
            </a:xfrm>
            <a:prstGeom prst="rect">
              <a:avLst/>
            </a:prstGeom>
            <a:solidFill>
              <a:schemeClr val="bg1"/>
            </a:solidFill>
          </p:spPr>
          <p:txBody>
            <a:bodyPr wrap="square" rtlCol="0">
              <a:spAutoFit/>
            </a:bodyPr>
            <a:lstStyle/>
            <a:p>
              <a:pPr algn="ctr"/>
              <a:r>
                <a:rPr lang="en-US" altLang="zh-CN" sz="2000" b="1" dirty="0">
                  <a:solidFill>
                    <a:srgbClr val="FF0000"/>
                  </a:solidFill>
                </a:rPr>
                <a:t>110</a:t>
              </a:r>
              <a:endParaRPr lang="zh-CN" altLang="en-US" sz="2000" b="1" dirty="0">
                <a:solidFill>
                  <a:srgbClr val="FF0000"/>
                </a:solidFill>
              </a:endParaRPr>
            </a:p>
          </p:txBody>
        </p:sp>
        <p:cxnSp>
          <p:nvCxnSpPr>
            <p:cNvPr id="76" name="直接连接符 75"/>
            <p:cNvCxnSpPr/>
            <p:nvPr/>
          </p:nvCxnSpPr>
          <p:spPr>
            <a:xfrm flipV="1">
              <a:off x="6854900" y="1103360"/>
              <a:ext cx="0" cy="41523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直接连接符 76"/>
            <p:cNvCxnSpPr/>
            <p:nvPr/>
          </p:nvCxnSpPr>
          <p:spPr>
            <a:xfrm flipV="1">
              <a:off x="11884379" y="1130029"/>
              <a:ext cx="0" cy="41523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直接箭头连接符 77"/>
            <p:cNvCxnSpPr/>
            <p:nvPr/>
          </p:nvCxnSpPr>
          <p:spPr>
            <a:xfrm>
              <a:off x="6852078" y="1310979"/>
              <a:ext cx="3711284" cy="0"/>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9" name="文本框 78"/>
            <p:cNvSpPr txBox="1"/>
            <p:nvPr/>
          </p:nvSpPr>
          <p:spPr>
            <a:xfrm>
              <a:off x="8310156" y="1097808"/>
              <a:ext cx="794175" cy="400110"/>
            </a:xfrm>
            <a:prstGeom prst="rect">
              <a:avLst/>
            </a:prstGeom>
            <a:solidFill>
              <a:schemeClr val="bg1"/>
            </a:solidFill>
          </p:spPr>
          <p:txBody>
            <a:bodyPr wrap="square" rtlCol="0">
              <a:spAutoFit/>
            </a:bodyPr>
            <a:lstStyle/>
            <a:p>
              <a:pPr algn="ctr"/>
              <a:r>
                <a:rPr lang="en-US" altLang="zh-CN" sz="2000" b="1" dirty="0"/>
                <a:t>24</a:t>
              </a:r>
              <a:r>
                <a:rPr lang="zh-CN" altLang="en-US" sz="2000" b="1" dirty="0"/>
                <a:t>位</a:t>
              </a:r>
              <a:endParaRPr lang="zh-CN" altLang="en-US" sz="2000" b="1" dirty="0"/>
            </a:p>
          </p:txBody>
        </p:sp>
        <p:cxnSp>
          <p:nvCxnSpPr>
            <p:cNvPr id="80" name="直接连接符 79"/>
            <p:cNvCxnSpPr/>
            <p:nvPr/>
          </p:nvCxnSpPr>
          <p:spPr>
            <a:xfrm flipV="1">
              <a:off x="10565228" y="1103360"/>
              <a:ext cx="0" cy="41523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直接箭头连接符 80"/>
            <p:cNvCxnSpPr/>
            <p:nvPr/>
          </p:nvCxnSpPr>
          <p:spPr>
            <a:xfrm>
              <a:off x="10563362" y="1310979"/>
              <a:ext cx="1321017" cy="0"/>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2" name="文本框 81"/>
            <p:cNvSpPr txBox="1"/>
            <p:nvPr/>
          </p:nvSpPr>
          <p:spPr>
            <a:xfrm>
              <a:off x="10880897" y="1097808"/>
              <a:ext cx="671934" cy="400110"/>
            </a:xfrm>
            <a:prstGeom prst="rect">
              <a:avLst/>
            </a:prstGeom>
            <a:solidFill>
              <a:schemeClr val="bg1"/>
            </a:solidFill>
          </p:spPr>
          <p:txBody>
            <a:bodyPr wrap="square" rtlCol="0">
              <a:spAutoFit/>
            </a:bodyPr>
            <a:lstStyle/>
            <a:p>
              <a:pPr algn="ctr"/>
              <a:r>
                <a:rPr lang="en-US" altLang="zh-CN" sz="2000" b="1" dirty="0"/>
                <a:t>8</a:t>
              </a:r>
              <a:r>
                <a:rPr lang="zh-CN" altLang="en-US" sz="2000" b="1" dirty="0"/>
                <a:t>位</a:t>
              </a:r>
              <a:endParaRPr lang="zh-CN" altLang="en-US" sz="2000" b="1" dirty="0"/>
            </a:p>
          </p:txBody>
        </p:sp>
        <p:sp>
          <p:nvSpPr>
            <p:cNvPr id="39" name="矩形 38"/>
            <p:cNvSpPr/>
            <p:nvPr/>
          </p:nvSpPr>
          <p:spPr>
            <a:xfrm>
              <a:off x="10563369" y="1518598"/>
              <a:ext cx="1323103" cy="45759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2000" b="1" dirty="0">
                  <a:ea typeface="+mj-ea"/>
                </a:rPr>
                <a:t>主机号</a:t>
              </a:r>
              <a:endParaRPr lang="zh-CN" altLang="en-US" sz="2000" b="1" dirty="0">
                <a:ea typeface="+mj-ea"/>
              </a:endParaRPr>
            </a:p>
          </p:txBody>
        </p:sp>
      </p:grpSp>
      <p:grpSp>
        <p:nvGrpSpPr>
          <p:cNvPr id="11" name="组合 10"/>
          <p:cNvGrpSpPr/>
          <p:nvPr/>
        </p:nvGrpSpPr>
        <p:grpSpPr>
          <a:xfrm>
            <a:off x="6845163" y="3832345"/>
            <a:ext cx="3711291" cy="457597"/>
            <a:chOff x="6845163" y="3832345"/>
            <a:chExt cx="3711291" cy="457597"/>
          </a:xfrm>
        </p:grpSpPr>
        <p:sp>
          <p:nvSpPr>
            <p:cNvPr id="42" name="矩形 41"/>
            <p:cNvSpPr/>
            <p:nvPr/>
          </p:nvSpPr>
          <p:spPr>
            <a:xfrm>
              <a:off x="6845163" y="3832345"/>
              <a:ext cx="3711291" cy="457597"/>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r"/>
              <a:r>
                <a:rPr lang="en-US" altLang="zh-CN" sz="2400" b="1" kern="1500" spc="100" dirty="0">
                  <a:ea typeface="+mj-ea"/>
                </a:rPr>
                <a:t>111111111111111111111</a:t>
              </a:r>
              <a:endParaRPr lang="zh-CN" altLang="en-US" sz="2400" b="1" kern="1500" spc="100" dirty="0">
                <a:ea typeface="+mj-ea"/>
              </a:endParaRPr>
            </a:p>
          </p:txBody>
        </p:sp>
        <p:sp>
          <p:nvSpPr>
            <p:cNvPr id="43" name="文本框 42"/>
            <p:cNvSpPr txBox="1"/>
            <p:nvPr/>
          </p:nvSpPr>
          <p:spPr>
            <a:xfrm>
              <a:off x="6865734" y="3859014"/>
              <a:ext cx="599504" cy="400110"/>
            </a:xfrm>
            <a:prstGeom prst="rect">
              <a:avLst/>
            </a:prstGeom>
            <a:solidFill>
              <a:schemeClr val="bg1"/>
            </a:solidFill>
          </p:spPr>
          <p:txBody>
            <a:bodyPr wrap="square" rtlCol="0">
              <a:spAutoFit/>
            </a:bodyPr>
            <a:lstStyle/>
            <a:p>
              <a:pPr algn="ctr"/>
              <a:r>
                <a:rPr lang="en-US" altLang="zh-CN" sz="2000" b="1" dirty="0">
                  <a:solidFill>
                    <a:srgbClr val="FF0000"/>
                  </a:solidFill>
                </a:rPr>
                <a:t>110</a:t>
              </a:r>
              <a:endParaRPr lang="zh-CN" altLang="en-US" sz="2000" b="1" dirty="0">
                <a:solidFill>
                  <a:srgbClr val="FF0000"/>
                </a:solidFill>
              </a:endParaRPr>
            </a:p>
          </p:txBody>
        </p:sp>
      </p:grpSp>
      <p:sp>
        <p:nvSpPr>
          <p:cNvPr id="44" name="矩形 43"/>
          <p:cNvSpPr/>
          <p:nvPr/>
        </p:nvSpPr>
        <p:spPr>
          <a:xfrm>
            <a:off x="10556454" y="3832345"/>
            <a:ext cx="1323103" cy="45759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sz="2400" b="1" dirty="0">
                <a:ea typeface="+mj-ea"/>
              </a:rPr>
              <a:t>00000000</a:t>
            </a:r>
            <a:endParaRPr lang="zh-CN" altLang="en-US" sz="2400" b="1" dirty="0">
              <a:ea typeface="+mj-ea"/>
            </a:endParaRPr>
          </a:p>
        </p:txBody>
      </p:sp>
      <p:sp>
        <p:nvSpPr>
          <p:cNvPr id="36" name="平行四边形 35"/>
          <p:cNvSpPr/>
          <p:nvPr/>
        </p:nvSpPr>
        <p:spPr>
          <a:xfrm>
            <a:off x="304799" y="749300"/>
            <a:ext cx="681963"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03</a:t>
            </a:r>
            <a:endParaRPr lang="zh-CN" altLang="en-US" sz="2200" dirty="0">
              <a:latin typeface="Impact" panose="020B0806030902050204" pitchFamily="34" charset="0"/>
            </a:endParaRPr>
          </a:p>
        </p:txBody>
      </p:sp>
    </p:spTree>
    <p:custDataLst>
      <p:tags r:id="rId3"/>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1+#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7" presetClass="entr" presetSubtype="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1000"/>
                                        <p:tgtEl>
                                          <p:spTgt spid="10"/>
                                        </p:tgtEl>
                                      </p:cBhvr>
                                    </p:animEffect>
                                    <p:anim calcmode="lin" valueType="num">
                                      <p:cBhvr>
                                        <p:cTn id="14" dur="1000" fill="hold"/>
                                        <p:tgtEl>
                                          <p:spTgt spid="10"/>
                                        </p:tgtEl>
                                        <p:attrNameLst>
                                          <p:attrName>ppt_x</p:attrName>
                                        </p:attrNameLst>
                                      </p:cBhvr>
                                      <p:tavLst>
                                        <p:tav tm="0">
                                          <p:val>
                                            <p:strVal val="#ppt_x"/>
                                          </p:val>
                                        </p:tav>
                                        <p:tav tm="100000">
                                          <p:val>
                                            <p:strVal val="#ppt_x"/>
                                          </p:val>
                                        </p:tav>
                                      </p:tavLst>
                                    </p:anim>
                                    <p:anim calcmode="lin" valueType="num">
                                      <p:cBhvr>
                                        <p:cTn id="15"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12" presetClass="entr" presetSubtype="2" fill="hold" grpId="0" nodeType="clickEffect">
                                  <p:stCondLst>
                                    <p:cond delay="0"/>
                                  </p:stCondLst>
                                  <p:childTnLst>
                                    <p:set>
                                      <p:cBhvr>
                                        <p:cTn id="19" dur="1" fill="hold">
                                          <p:stCondLst>
                                            <p:cond delay="0"/>
                                          </p:stCondLst>
                                        </p:cTn>
                                        <p:tgtEl>
                                          <p:spTgt spid="92"/>
                                        </p:tgtEl>
                                        <p:attrNameLst>
                                          <p:attrName>style.visibility</p:attrName>
                                        </p:attrNameLst>
                                      </p:cBhvr>
                                      <p:to>
                                        <p:strVal val="visible"/>
                                      </p:to>
                                    </p:set>
                                    <p:anim calcmode="lin" valueType="num">
                                      <p:cBhvr additive="base">
                                        <p:cTn id="20" dur="500"/>
                                        <p:tgtEl>
                                          <p:spTgt spid="92"/>
                                        </p:tgtEl>
                                        <p:attrNameLst>
                                          <p:attrName>ppt_x</p:attrName>
                                        </p:attrNameLst>
                                      </p:cBhvr>
                                      <p:tavLst>
                                        <p:tav tm="0">
                                          <p:val>
                                            <p:strVal val="#ppt_x+#ppt_w*1.125000"/>
                                          </p:val>
                                        </p:tav>
                                        <p:tav tm="100000">
                                          <p:val>
                                            <p:strVal val="#ppt_x"/>
                                          </p:val>
                                        </p:tav>
                                      </p:tavLst>
                                    </p:anim>
                                    <p:animEffect transition="in" filter="wipe(left)">
                                      <p:cBhvr>
                                        <p:cTn id="21" dur="500"/>
                                        <p:tgtEl>
                                          <p:spTgt spid="92"/>
                                        </p:tgtEl>
                                      </p:cBhvr>
                                    </p:animEffect>
                                  </p:childTnLst>
                                </p:cTn>
                              </p:par>
                            </p:childTnLst>
                          </p:cTn>
                        </p:par>
                      </p:childTnLst>
                    </p:cTn>
                  </p:par>
                  <p:par>
                    <p:cTn id="22" fill="hold">
                      <p:stCondLst>
                        <p:cond delay="indefinite"/>
                      </p:stCondLst>
                      <p:childTnLst>
                        <p:par>
                          <p:cTn id="23" fill="hold">
                            <p:stCondLst>
                              <p:cond delay="0"/>
                            </p:stCondLst>
                            <p:childTnLst>
                              <p:par>
                                <p:cTn id="24" presetID="47" presetClass="entr" presetSubtype="0" fill="hold" grpId="0" nodeType="clickEffect">
                                  <p:stCondLst>
                                    <p:cond delay="0"/>
                                  </p:stCondLst>
                                  <p:childTnLst>
                                    <p:set>
                                      <p:cBhvr>
                                        <p:cTn id="25" dur="1" fill="hold">
                                          <p:stCondLst>
                                            <p:cond delay="0"/>
                                          </p:stCondLst>
                                        </p:cTn>
                                        <p:tgtEl>
                                          <p:spTgt spid="37"/>
                                        </p:tgtEl>
                                        <p:attrNameLst>
                                          <p:attrName>style.visibility</p:attrName>
                                        </p:attrNameLst>
                                      </p:cBhvr>
                                      <p:to>
                                        <p:strVal val="visible"/>
                                      </p:to>
                                    </p:set>
                                    <p:animEffect transition="in" filter="fade">
                                      <p:cBhvr>
                                        <p:cTn id="26" dur="1000"/>
                                        <p:tgtEl>
                                          <p:spTgt spid="37"/>
                                        </p:tgtEl>
                                      </p:cBhvr>
                                    </p:animEffect>
                                    <p:anim calcmode="lin" valueType="num">
                                      <p:cBhvr>
                                        <p:cTn id="27" dur="1000" fill="hold"/>
                                        <p:tgtEl>
                                          <p:spTgt spid="37"/>
                                        </p:tgtEl>
                                        <p:attrNameLst>
                                          <p:attrName>ppt_x</p:attrName>
                                        </p:attrNameLst>
                                      </p:cBhvr>
                                      <p:tavLst>
                                        <p:tav tm="0">
                                          <p:val>
                                            <p:strVal val="#ppt_x"/>
                                          </p:val>
                                        </p:tav>
                                        <p:tav tm="100000">
                                          <p:val>
                                            <p:strVal val="#ppt_x"/>
                                          </p:val>
                                        </p:tav>
                                      </p:tavLst>
                                    </p:anim>
                                    <p:anim calcmode="lin" valueType="num">
                                      <p:cBhvr>
                                        <p:cTn id="28" dur="1000" fill="hold"/>
                                        <p:tgtEl>
                                          <p:spTgt spid="37"/>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2" presetClass="entr" presetSubtype="2" fill="hold" grpId="0" nodeType="clickEffect">
                                  <p:stCondLst>
                                    <p:cond delay="0"/>
                                  </p:stCondLst>
                                  <p:childTnLst>
                                    <p:set>
                                      <p:cBhvr>
                                        <p:cTn id="32" dur="1" fill="hold">
                                          <p:stCondLst>
                                            <p:cond delay="0"/>
                                          </p:stCondLst>
                                        </p:cTn>
                                        <p:tgtEl>
                                          <p:spTgt spid="94"/>
                                        </p:tgtEl>
                                        <p:attrNameLst>
                                          <p:attrName>style.visibility</p:attrName>
                                        </p:attrNameLst>
                                      </p:cBhvr>
                                      <p:to>
                                        <p:strVal val="visible"/>
                                      </p:to>
                                    </p:set>
                                    <p:anim calcmode="lin" valueType="num">
                                      <p:cBhvr additive="base">
                                        <p:cTn id="33" dur="500"/>
                                        <p:tgtEl>
                                          <p:spTgt spid="94"/>
                                        </p:tgtEl>
                                        <p:attrNameLst>
                                          <p:attrName>ppt_x</p:attrName>
                                        </p:attrNameLst>
                                      </p:cBhvr>
                                      <p:tavLst>
                                        <p:tav tm="0">
                                          <p:val>
                                            <p:strVal val="#ppt_x+#ppt_w*1.125000"/>
                                          </p:val>
                                        </p:tav>
                                        <p:tav tm="100000">
                                          <p:val>
                                            <p:strVal val="#ppt_x"/>
                                          </p:val>
                                        </p:tav>
                                      </p:tavLst>
                                    </p:anim>
                                    <p:animEffect transition="in" filter="wipe(left)">
                                      <p:cBhvr>
                                        <p:cTn id="34" dur="500"/>
                                        <p:tgtEl>
                                          <p:spTgt spid="94"/>
                                        </p:tgtEl>
                                      </p:cBhvr>
                                    </p:animEffect>
                                  </p:childTnLst>
                                </p:cTn>
                              </p:par>
                            </p:childTnLst>
                          </p:cTn>
                        </p:par>
                      </p:childTnLst>
                    </p:cTn>
                  </p:par>
                  <p:par>
                    <p:cTn id="35" fill="hold">
                      <p:stCondLst>
                        <p:cond delay="indefinite"/>
                      </p:stCondLst>
                      <p:childTnLst>
                        <p:par>
                          <p:cTn id="36" fill="hold">
                            <p:stCondLst>
                              <p:cond delay="0"/>
                            </p:stCondLst>
                            <p:childTnLst>
                              <p:par>
                                <p:cTn id="37" presetID="47" presetClass="entr" presetSubtype="0" fill="hold" nodeType="clickEffect">
                                  <p:stCondLst>
                                    <p:cond delay="0"/>
                                  </p:stCondLst>
                                  <p:childTnLst>
                                    <p:set>
                                      <p:cBhvr>
                                        <p:cTn id="38" dur="1" fill="hold">
                                          <p:stCondLst>
                                            <p:cond delay="0"/>
                                          </p:stCondLst>
                                        </p:cTn>
                                        <p:tgtEl>
                                          <p:spTgt spid="11"/>
                                        </p:tgtEl>
                                        <p:attrNameLst>
                                          <p:attrName>style.visibility</p:attrName>
                                        </p:attrNameLst>
                                      </p:cBhvr>
                                      <p:to>
                                        <p:strVal val="visible"/>
                                      </p:to>
                                    </p:set>
                                    <p:animEffect transition="in" filter="fade">
                                      <p:cBhvr>
                                        <p:cTn id="39" dur="1000"/>
                                        <p:tgtEl>
                                          <p:spTgt spid="11"/>
                                        </p:tgtEl>
                                      </p:cBhvr>
                                    </p:animEffect>
                                    <p:anim calcmode="lin" valueType="num">
                                      <p:cBhvr>
                                        <p:cTn id="40" dur="1000" fill="hold"/>
                                        <p:tgtEl>
                                          <p:spTgt spid="11"/>
                                        </p:tgtEl>
                                        <p:attrNameLst>
                                          <p:attrName>ppt_x</p:attrName>
                                        </p:attrNameLst>
                                      </p:cBhvr>
                                      <p:tavLst>
                                        <p:tav tm="0">
                                          <p:val>
                                            <p:strVal val="#ppt_x"/>
                                          </p:val>
                                        </p:tav>
                                        <p:tav tm="100000">
                                          <p:val>
                                            <p:strVal val="#ppt_x"/>
                                          </p:val>
                                        </p:tav>
                                      </p:tavLst>
                                    </p:anim>
                                    <p:anim calcmode="lin" valueType="num">
                                      <p:cBhvr>
                                        <p:cTn id="41"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12" presetClass="entr" presetSubtype="2" fill="hold" grpId="0" nodeType="clickEffect">
                                  <p:stCondLst>
                                    <p:cond delay="0"/>
                                  </p:stCondLst>
                                  <p:childTnLst>
                                    <p:set>
                                      <p:cBhvr>
                                        <p:cTn id="45" dur="1" fill="hold">
                                          <p:stCondLst>
                                            <p:cond delay="0"/>
                                          </p:stCondLst>
                                        </p:cTn>
                                        <p:tgtEl>
                                          <p:spTgt spid="28"/>
                                        </p:tgtEl>
                                        <p:attrNameLst>
                                          <p:attrName>style.visibility</p:attrName>
                                        </p:attrNameLst>
                                      </p:cBhvr>
                                      <p:to>
                                        <p:strVal val="visible"/>
                                      </p:to>
                                    </p:set>
                                    <p:anim calcmode="lin" valueType="num">
                                      <p:cBhvr additive="base">
                                        <p:cTn id="46" dur="500"/>
                                        <p:tgtEl>
                                          <p:spTgt spid="28"/>
                                        </p:tgtEl>
                                        <p:attrNameLst>
                                          <p:attrName>ppt_x</p:attrName>
                                        </p:attrNameLst>
                                      </p:cBhvr>
                                      <p:tavLst>
                                        <p:tav tm="0">
                                          <p:val>
                                            <p:strVal val="#ppt_x+#ppt_w*1.125000"/>
                                          </p:val>
                                        </p:tav>
                                        <p:tav tm="100000">
                                          <p:val>
                                            <p:strVal val="#ppt_x"/>
                                          </p:val>
                                        </p:tav>
                                      </p:tavLst>
                                    </p:anim>
                                    <p:animEffect transition="in" filter="wipe(left)">
                                      <p:cBhvr>
                                        <p:cTn id="47" dur="500"/>
                                        <p:tgtEl>
                                          <p:spTgt spid="28"/>
                                        </p:tgtEl>
                                      </p:cBhvr>
                                    </p:animEffect>
                                  </p:childTnLst>
                                </p:cTn>
                              </p:par>
                            </p:childTnLst>
                          </p:cTn>
                        </p:par>
                      </p:childTnLst>
                    </p:cTn>
                  </p:par>
                  <p:par>
                    <p:cTn id="48" fill="hold">
                      <p:stCondLst>
                        <p:cond delay="indefinite"/>
                      </p:stCondLst>
                      <p:childTnLst>
                        <p:par>
                          <p:cTn id="49" fill="hold">
                            <p:stCondLst>
                              <p:cond delay="0"/>
                            </p:stCondLst>
                            <p:childTnLst>
                              <p:par>
                                <p:cTn id="50" presetID="47" presetClass="entr" presetSubtype="0" fill="hold" grpId="0" nodeType="clickEffect">
                                  <p:stCondLst>
                                    <p:cond delay="0"/>
                                  </p:stCondLst>
                                  <p:childTnLst>
                                    <p:set>
                                      <p:cBhvr>
                                        <p:cTn id="51" dur="1" fill="hold">
                                          <p:stCondLst>
                                            <p:cond delay="0"/>
                                          </p:stCondLst>
                                        </p:cTn>
                                        <p:tgtEl>
                                          <p:spTgt spid="44"/>
                                        </p:tgtEl>
                                        <p:attrNameLst>
                                          <p:attrName>style.visibility</p:attrName>
                                        </p:attrNameLst>
                                      </p:cBhvr>
                                      <p:to>
                                        <p:strVal val="visible"/>
                                      </p:to>
                                    </p:set>
                                    <p:animEffect transition="in" filter="fade">
                                      <p:cBhvr>
                                        <p:cTn id="52" dur="1000"/>
                                        <p:tgtEl>
                                          <p:spTgt spid="44"/>
                                        </p:tgtEl>
                                      </p:cBhvr>
                                    </p:animEffect>
                                    <p:anim calcmode="lin" valueType="num">
                                      <p:cBhvr>
                                        <p:cTn id="53" dur="1000" fill="hold"/>
                                        <p:tgtEl>
                                          <p:spTgt spid="44"/>
                                        </p:tgtEl>
                                        <p:attrNameLst>
                                          <p:attrName>ppt_x</p:attrName>
                                        </p:attrNameLst>
                                      </p:cBhvr>
                                      <p:tavLst>
                                        <p:tav tm="0">
                                          <p:val>
                                            <p:strVal val="#ppt_x"/>
                                          </p:val>
                                        </p:tav>
                                        <p:tav tm="100000">
                                          <p:val>
                                            <p:strVal val="#ppt_x"/>
                                          </p:val>
                                        </p:tav>
                                      </p:tavLst>
                                    </p:anim>
                                    <p:anim calcmode="lin" valueType="num">
                                      <p:cBhvr>
                                        <p:cTn id="54" dur="1000" fill="hold"/>
                                        <p:tgtEl>
                                          <p:spTgt spid="44"/>
                                        </p:tgtEl>
                                        <p:attrNameLst>
                                          <p:attrName>ppt_y</p:attrName>
                                        </p:attrNameLst>
                                      </p:cBhvr>
                                      <p:tavLst>
                                        <p:tav tm="0">
                                          <p:val>
                                            <p:strVal val="#ppt_y-.1"/>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12" presetClass="entr" presetSubtype="2" fill="hold" grpId="0" nodeType="clickEffect">
                                  <p:stCondLst>
                                    <p:cond delay="0"/>
                                  </p:stCondLst>
                                  <p:childTnLst>
                                    <p:set>
                                      <p:cBhvr>
                                        <p:cTn id="58" dur="1" fill="hold">
                                          <p:stCondLst>
                                            <p:cond delay="0"/>
                                          </p:stCondLst>
                                        </p:cTn>
                                        <p:tgtEl>
                                          <p:spTgt spid="29"/>
                                        </p:tgtEl>
                                        <p:attrNameLst>
                                          <p:attrName>style.visibility</p:attrName>
                                        </p:attrNameLst>
                                      </p:cBhvr>
                                      <p:to>
                                        <p:strVal val="visible"/>
                                      </p:to>
                                    </p:set>
                                    <p:anim calcmode="lin" valueType="num">
                                      <p:cBhvr additive="base">
                                        <p:cTn id="59" dur="500"/>
                                        <p:tgtEl>
                                          <p:spTgt spid="29"/>
                                        </p:tgtEl>
                                        <p:attrNameLst>
                                          <p:attrName>ppt_x</p:attrName>
                                        </p:attrNameLst>
                                      </p:cBhvr>
                                      <p:tavLst>
                                        <p:tav tm="0">
                                          <p:val>
                                            <p:strVal val="#ppt_x+#ppt_w*1.125000"/>
                                          </p:val>
                                        </p:tav>
                                        <p:tav tm="100000">
                                          <p:val>
                                            <p:strVal val="#ppt_x"/>
                                          </p:val>
                                        </p:tav>
                                      </p:tavLst>
                                    </p:anim>
                                    <p:animEffect transition="in" filter="wipe(left)">
                                      <p:cBhvr>
                                        <p:cTn id="60" dur="500"/>
                                        <p:tgtEl>
                                          <p:spTgt spid="29"/>
                                        </p:tgtEl>
                                      </p:cBhvr>
                                    </p:animEffec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iterate type="lt">
                                    <p:tmAbs val="100"/>
                                  </p:iterate>
                                  <p:childTnLst>
                                    <p:set>
                                      <p:cBhvr>
                                        <p:cTn id="64" dur="1" fill="hold">
                                          <p:stCondLst>
                                            <p:cond delay="0"/>
                                          </p:stCondLst>
                                        </p:cTn>
                                        <p:tgtEl>
                                          <p:spTgt spid="30"/>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iterate type="lt">
                                    <p:tmAbs val="100"/>
                                  </p:iterate>
                                  <p:childTnLst>
                                    <p:set>
                                      <p:cBhvr>
                                        <p:cTn id="68" dur="1" fill="hold">
                                          <p:stCondLst>
                                            <p:cond delay="0"/>
                                          </p:stCondLst>
                                        </p:cTn>
                                        <p:tgtEl>
                                          <p:spTgt spid="31"/>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iterate type="lt">
                                    <p:tmAbs val="100"/>
                                  </p:iterate>
                                  <p:childTnLst>
                                    <p:set>
                                      <p:cBhvr>
                                        <p:cTn id="72" dur="1" fill="hold">
                                          <p:stCondLst>
                                            <p:cond delay="0"/>
                                          </p:stCondLst>
                                        </p:cTn>
                                        <p:tgtEl>
                                          <p:spTgt spid="32"/>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iterate type="lt">
                                    <p:tmAbs val="100"/>
                                  </p:iterate>
                                  <p:childTnLst>
                                    <p:set>
                                      <p:cBhvr>
                                        <p:cTn id="76" dur="1" fill="hold">
                                          <p:stCondLst>
                                            <p:cond delay="0"/>
                                          </p:stCondLst>
                                        </p:cTn>
                                        <p:tgtEl>
                                          <p:spTgt spid="33"/>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2" presetClass="entr" presetSubtype="2" fill="hold" grpId="0" nodeType="clickEffect">
                                  <p:stCondLst>
                                    <p:cond delay="0"/>
                                  </p:stCondLst>
                                  <p:childTnLst>
                                    <p:set>
                                      <p:cBhvr>
                                        <p:cTn id="80" dur="1" fill="hold">
                                          <p:stCondLst>
                                            <p:cond delay="0"/>
                                          </p:stCondLst>
                                        </p:cTn>
                                        <p:tgtEl>
                                          <p:spTgt spid="34"/>
                                        </p:tgtEl>
                                        <p:attrNameLst>
                                          <p:attrName>style.visibility</p:attrName>
                                        </p:attrNameLst>
                                      </p:cBhvr>
                                      <p:to>
                                        <p:strVal val="visible"/>
                                      </p:to>
                                    </p:set>
                                    <p:anim calcmode="lin" valueType="num">
                                      <p:cBhvr additive="base">
                                        <p:cTn id="81" dur="500" fill="hold"/>
                                        <p:tgtEl>
                                          <p:spTgt spid="34"/>
                                        </p:tgtEl>
                                        <p:attrNameLst>
                                          <p:attrName>ppt_x</p:attrName>
                                        </p:attrNameLst>
                                      </p:cBhvr>
                                      <p:tavLst>
                                        <p:tav tm="0">
                                          <p:val>
                                            <p:strVal val="1+#ppt_w/2"/>
                                          </p:val>
                                        </p:tav>
                                        <p:tav tm="100000">
                                          <p:val>
                                            <p:strVal val="#ppt_x"/>
                                          </p:val>
                                        </p:tav>
                                      </p:tavLst>
                                    </p:anim>
                                    <p:anim calcmode="lin" valueType="num">
                                      <p:cBhvr additive="base">
                                        <p:cTn id="82" dur="500" fill="hold"/>
                                        <p:tgtEl>
                                          <p:spTgt spid="3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 grpId="0"/>
      <p:bldP spid="94" grpId="0"/>
      <p:bldP spid="28" grpId="0"/>
      <p:bldP spid="29" grpId="0"/>
      <p:bldP spid="30" grpId="0"/>
      <p:bldP spid="31" grpId="0"/>
      <p:bldP spid="32" grpId="0"/>
      <p:bldP spid="33" grpId="0"/>
      <p:bldP spid="34" grpId="0"/>
      <p:bldP spid="37" grpId="0" bldLvl="0" animBg="1"/>
      <p:bldP spid="44" grpId="0" bldLvl="0" animBg="1"/>
    </p:bld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6" name="组合 85"/>
          <p:cNvGrpSpPr/>
          <p:nvPr/>
        </p:nvGrpSpPr>
        <p:grpSpPr>
          <a:xfrm>
            <a:off x="304800" y="749300"/>
            <a:ext cx="6192344" cy="400110"/>
            <a:chOff x="424117" y="898245"/>
            <a:chExt cx="6192344" cy="400110"/>
          </a:xfrm>
        </p:grpSpPr>
        <p:sp>
          <p:nvSpPr>
            <p:cNvPr id="87" name="平行四边形 86"/>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88" name="文本框 87"/>
            <p:cNvSpPr txBox="1"/>
            <p:nvPr/>
          </p:nvSpPr>
          <p:spPr>
            <a:xfrm>
              <a:off x="1052423" y="898245"/>
              <a:ext cx="5564038" cy="400110"/>
            </a:xfrm>
            <a:prstGeom prst="rect">
              <a:avLst/>
            </a:prstGeom>
            <a:noFill/>
          </p:spPr>
          <p:txBody>
            <a:bodyPr wrap="square" rtlCol="0">
              <a:spAutoFit/>
            </a:bodyPr>
            <a:lstStyle/>
            <a:p>
              <a:r>
                <a:rPr lang="en-US" altLang="zh-CN" sz="2000" b="1" dirty="0"/>
                <a:t>IPv4</a:t>
              </a:r>
              <a:r>
                <a:rPr lang="zh-CN" altLang="en-US" sz="2000" b="1" dirty="0"/>
                <a:t>地址的分类编址方法</a:t>
              </a:r>
              <a:endParaRPr lang="zh-CN" altLang="en-US" sz="2000" b="1" dirty="0"/>
            </a:p>
          </p:txBody>
        </p:sp>
      </p:grpSp>
      <mc:AlternateContent xmlns:mc="http://schemas.openxmlformats.org/markup-compatibility/2006" xmlns:a14="http://schemas.microsoft.com/office/drawing/2010/main">
        <mc:Choice Requires="a14">
          <p:graphicFrame>
            <p:nvGraphicFramePr>
              <p:cNvPr id="2" name="表格 2"/>
              <p:cNvGraphicFramePr>
                <a:graphicFrameLocks noGrp="1"/>
              </p:cNvGraphicFramePr>
              <p:nvPr/>
            </p:nvGraphicFramePr>
            <p:xfrm>
              <a:off x="623921" y="1229244"/>
              <a:ext cx="10954100" cy="2853120"/>
            </p:xfrm>
            <a:graphic>
              <a:graphicData uri="http://schemas.openxmlformats.org/drawingml/2006/table">
                <a:tbl>
                  <a:tblPr firstRow="1" bandRow="1">
                    <a:tableStyleId>{00A15C55-8517-42AA-B614-E9B94910E393}</a:tableStyleId>
                  </a:tblPr>
                  <a:tblGrid>
                    <a:gridCol w="645714"/>
                    <a:gridCol w="1802486"/>
                    <a:gridCol w="1802486"/>
                    <a:gridCol w="1690653"/>
                    <a:gridCol w="1960369"/>
                    <a:gridCol w="1487521"/>
                    <a:gridCol w="1564871"/>
                  </a:tblGrid>
                  <a:tr h="370840">
                    <a:tc>
                      <a:txBody>
                        <a:bodyPr/>
                        <a:lstStyle/>
                        <a:p>
                          <a:pPr algn="ctr"/>
                          <a:r>
                            <a:rPr lang="zh-CN" altLang="en-US" b="1" dirty="0">
                              <a:solidFill>
                                <a:schemeClr val="bg1"/>
                              </a:solidFill>
                            </a:rPr>
                            <a:t>网络</a:t>
                          </a:r>
                          <a:endParaRPr lang="en-US" altLang="zh-CN" b="1" dirty="0">
                            <a:solidFill>
                              <a:schemeClr val="bg1"/>
                            </a:solidFill>
                          </a:endParaRPr>
                        </a:p>
                        <a:p>
                          <a:pPr algn="ctr"/>
                          <a:r>
                            <a:rPr lang="zh-CN" altLang="en-US" b="1" dirty="0">
                              <a:solidFill>
                                <a:schemeClr val="bg1"/>
                              </a:solidFill>
                            </a:rPr>
                            <a:t>类别</a:t>
                          </a:r>
                          <a:endParaRPr lang="zh-CN" altLang="en-US" b="1"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algn="ctr"/>
                          <a:r>
                            <a:rPr lang="zh-CN" altLang="en-US" b="1" dirty="0">
                              <a:solidFill>
                                <a:schemeClr val="bg1"/>
                              </a:solidFill>
                            </a:rPr>
                            <a:t>最小可指派</a:t>
                          </a:r>
                          <a:endParaRPr lang="en-US" altLang="zh-CN" b="1" dirty="0">
                            <a:solidFill>
                              <a:schemeClr val="bg1"/>
                            </a:solidFill>
                          </a:endParaRPr>
                        </a:p>
                        <a:p>
                          <a:pPr algn="ctr"/>
                          <a:r>
                            <a:rPr lang="zh-CN" altLang="en-US" b="1" dirty="0">
                              <a:solidFill>
                                <a:schemeClr val="bg1"/>
                              </a:solidFill>
                            </a:rPr>
                            <a:t>网络号</a:t>
                          </a:r>
                          <a:endParaRPr lang="zh-CN" altLang="en-US" b="1"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algn="ctr"/>
                          <a:r>
                            <a:rPr lang="zh-CN" altLang="en-US" b="1" dirty="0">
                              <a:solidFill>
                                <a:schemeClr val="bg1"/>
                              </a:solidFill>
                            </a:rPr>
                            <a:t>最大可指派</a:t>
                          </a:r>
                          <a:endParaRPr lang="en-US" altLang="zh-CN" b="1" dirty="0">
                            <a:solidFill>
                              <a:schemeClr val="bg1"/>
                            </a:solidFill>
                          </a:endParaRPr>
                        </a:p>
                        <a:p>
                          <a:pPr algn="ctr"/>
                          <a:r>
                            <a:rPr lang="zh-CN" altLang="en-US" b="1" dirty="0">
                              <a:solidFill>
                                <a:schemeClr val="bg1"/>
                              </a:solidFill>
                            </a:rPr>
                            <a:t>网络号</a:t>
                          </a:r>
                          <a:endParaRPr lang="zh-CN" altLang="en-US" b="1"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algn="ctr"/>
                          <a:r>
                            <a:rPr lang="zh-CN" altLang="en-US" b="1" dirty="0">
                              <a:solidFill>
                                <a:schemeClr val="bg1"/>
                              </a:solidFill>
                            </a:rPr>
                            <a:t>可指派</a:t>
                          </a:r>
                          <a:endParaRPr lang="en-US" altLang="zh-CN" b="1" dirty="0">
                            <a:solidFill>
                              <a:schemeClr val="bg1"/>
                            </a:solidFill>
                          </a:endParaRPr>
                        </a:p>
                        <a:p>
                          <a:pPr algn="ctr"/>
                          <a:r>
                            <a:rPr lang="zh-CN" altLang="en-US" b="1" dirty="0">
                              <a:solidFill>
                                <a:schemeClr val="bg1"/>
                              </a:solidFill>
                            </a:rPr>
                            <a:t>网络数量</a:t>
                          </a:r>
                          <a:endParaRPr lang="zh-CN" altLang="en-US" b="1"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algn="ctr"/>
                          <a:r>
                            <a:rPr lang="zh-CN" altLang="en-US" b="1" dirty="0">
                              <a:solidFill>
                                <a:schemeClr val="bg1"/>
                              </a:solidFill>
                            </a:rPr>
                            <a:t>每个网络中最大</a:t>
                          </a:r>
                          <a:endParaRPr lang="en-US" altLang="zh-CN" b="1" dirty="0">
                            <a:solidFill>
                              <a:schemeClr val="bg1"/>
                            </a:solidFill>
                          </a:endParaRPr>
                        </a:p>
                        <a:p>
                          <a:pPr algn="ctr"/>
                          <a:r>
                            <a:rPr lang="zh-CN" altLang="en-US" b="1" dirty="0">
                              <a:solidFill>
                                <a:schemeClr val="bg1"/>
                              </a:solidFill>
                            </a:rPr>
                            <a:t>可分配地址数量</a:t>
                          </a:r>
                          <a:endParaRPr lang="zh-CN" altLang="en-US" b="1"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algn="ctr"/>
                          <a:r>
                            <a:rPr lang="zh-CN" altLang="en-US" b="1" dirty="0">
                              <a:solidFill>
                                <a:schemeClr val="bg1"/>
                              </a:solidFill>
                            </a:rPr>
                            <a:t>不能指派的</a:t>
                          </a:r>
                          <a:endParaRPr lang="en-US" altLang="zh-CN" b="1" dirty="0">
                            <a:solidFill>
                              <a:schemeClr val="bg1"/>
                            </a:solidFill>
                          </a:endParaRPr>
                        </a:p>
                        <a:p>
                          <a:pPr algn="ctr"/>
                          <a:r>
                            <a:rPr lang="zh-CN" altLang="en-US" b="1" dirty="0">
                              <a:solidFill>
                                <a:schemeClr val="bg1"/>
                              </a:solidFill>
                            </a:rPr>
                            <a:t>网络号</a:t>
                          </a:r>
                          <a:endParaRPr lang="zh-CN" altLang="en-US" b="1"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algn="ctr"/>
                          <a:r>
                            <a:rPr lang="zh-CN" altLang="en-US" b="1" dirty="0">
                              <a:solidFill>
                                <a:schemeClr val="bg1"/>
                              </a:solidFill>
                            </a:rPr>
                            <a:t>占总地址空间</a:t>
                          </a:r>
                          <a:endParaRPr lang="zh-CN" altLang="en-US" b="1"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r>
                  <a:tr h="370840">
                    <a:tc>
                      <a:txBody>
                        <a:bodyPr/>
                        <a:lstStyle/>
                        <a:p>
                          <a:pPr algn="ctr"/>
                          <a:r>
                            <a:rPr lang="en-US" altLang="zh-CN" sz="2400" b="1" dirty="0">
                              <a:solidFill>
                                <a:schemeClr val="tx1"/>
                              </a:solidFill>
                              <a:latin typeface="+mn-lt"/>
                            </a:rPr>
                            <a:t>A</a:t>
                          </a:r>
                          <a:endParaRPr lang="zh-CN" altLang="en-US" sz="2400" b="1"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400" b="1" dirty="0">
                              <a:solidFill>
                                <a:schemeClr val="tx1"/>
                              </a:solidFill>
                              <a:latin typeface="+mn-lt"/>
                            </a:rPr>
                            <a:t>1</a:t>
                          </a:r>
                          <a:endParaRPr lang="zh-CN" altLang="en-US" sz="2400" b="1"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400" b="1" dirty="0">
                              <a:solidFill>
                                <a:schemeClr val="tx1"/>
                              </a:solidFill>
                              <a:latin typeface="+mn-lt"/>
                            </a:rPr>
                            <a:t>126</a:t>
                          </a:r>
                          <a:endParaRPr lang="zh-CN" altLang="en-US" sz="2400" b="1"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400" b="1" dirty="0">
                              <a:solidFill>
                                <a:schemeClr val="tx1"/>
                              </a:solidFill>
                              <a:latin typeface="+mn-lt"/>
                            </a:rPr>
                            <a:t>126</a:t>
                          </a:r>
                          <a:endParaRPr lang="en-US" altLang="zh-CN" sz="2400" b="1" dirty="0">
                            <a:solidFill>
                              <a:schemeClr val="tx1"/>
                            </a:solidFill>
                            <a:latin typeface="+mn-lt"/>
                          </a:endParaRPr>
                        </a:p>
                        <a:p>
                          <a:pPr algn="ctr"/>
                          <a14:m>
                            <m:oMathPara xmlns:m="http://schemas.openxmlformats.org/officeDocument/2006/math">
                              <m:oMathParaPr>
                                <m:jc m:val="centerGroup"/>
                              </m:oMathParaPr>
                              <m:oMath xmlns:m="http://schemas.openxmlformats.org/officeDocument/2006/math">
                                <m:r>
                                  <a:rPr lang="en-US" altLang="zh-CN" sz="1800" b="1" i="1" smtClean="0">
                                    <a:solidFill>
                                      <a:schemeClr val="tx1"/>
                                    </a:solidFill>
                                    <a:latin typeface="Cambria Math" panose="02040503050406030204" pitchFamily="18" charset="0"/>
                                  </a:rPr>
                                  <m:t>(</m:t>
                                </m:r>
                                <m:sSup>
                                  <m:sSupPr>
                                    <m:ctrlPr>
                                      <a:rPr lang="en-US" altLang="zh-CN" sz="1800" b="1" i="1" smtClean="0">
                                        <a:solidFill>
                                          <a:schemeClr val="tx1"/>
                                        </a:solidFill>
                                        <a:latin typeface="Cambria Math" panose="02040503050406030204" pitchFamily="18" charset="0"/>
                                      </a:rPr>
                                    </m:ctrlPr>
                                  </m:sSupPr>
                                  <m:e>
                                    <m:r>
                                      <a:rPr lang="en-US" altLang="zh-CN" sz="1800" b="1" i="1" smtClean="0">
                                        <a:solidFill>
                                          <a:schemeClr val="tx1"/>
                                        </a:solidFill>
                                        <a:latin typeface="Cambria Math" panose="02040503050406030204" pitchFamily="18" charset="0"/>
                                      </a:rPr>
                                      <m:t>𝟐</m:t>
                                    </m:r>
                                  </m:e>
                                  <m:sup>
                                    <m:r>
                                      <a:rPr lang="en-US" altLang="zh-CN" sz="1800" b="1" i="1" smtClean="0">
                                        <a:solidFill>
                                          <a:schemeClr val="tx1"/>
                                        </a:solidFill>
                                        <a:latin typeface="Cambria Math" panose="02040503050406030204" pitchFamily="18" charset="0"/>
                                      </a:rPr>
                                      <m:t>𝟖</m:t>
                                    </m:r>
                                    <m:r>
                                      <a:rPr lang="en-US" altLang="zh-CN" sz="1800" b="1" i="1" smtClean="0">
                                        <a:solidFill>
                                          <a:schemeClr val="tx1"/>
                                        </a:solidFill>
                                        <a:latin typeface="Cambria Math" panose="02040503050406030204" pitchFamily="18" charset="0"/>
                                      </a:rPr>
                                      <m:t>−</m:t>
                                    </m:r>
                                    <m:r>
                                      <a:rPr lang="en-US" altLang="zh-CN" sz="1800" b="1" i="1" smtClean="0">
                                        <a:solidFill>
                                          <a:schemeClr val="tx1"/>
                                        </a:solidFill>
                                        <a:latin typeface="Cambria Math" panose="02040503050406030204" pitchFamily="18" charset="0"/>
                                      </a:rPr>
                                      <m:t>𝟏</m:t>
                                    </m:r>
                                  </m:sup>
                                </m:sSup>
                                <m:r>
                                  <a:rPr lang="en-US" altLang="zh-CN" sz="1800" b="1" i="1" smtClean="0">
                                    <a:solidFill>
                                      <a:schemeClr val="tx1"/>
                                    </a:solidFill>
                                    <a:latin typeface="Cambria Math" panose="02040503050406030204" pitchFamily="18" charset="0"/>
                                  </a:rPr>
                                  <m:t>−</m:t>
                                </m:r>
                                <m:r>
                                  <a:rPr lang="en-US" altLang="zh-CN" sz="1800" b="1" i="1" smtClean="0">
                                    <a:solidFill>
                                      <a:schemeClr val="tx1"/>
                                    </a:solidFill>
                                    <a:latin typeface="Cambria Math" panose="02040503050406030204" pitchFamily="18" charset="0"/>
                                  </a:rPr>
                                  <m:t>𝟐</m:t>
                                </m:r>
                                <m:r>
                                  <a:rPr lang="en-US" altLang="zh-CN" sz="1800" b="1" i="1" smtClean="0">
                                    <a:solidFill>
                                      <a:schemeClr val="tx1"/>
                                    </a:solidFill>
                                    <a:latin typeface="Cambria Math" panose="02040503050406030204" pitchFamily="18" charset="0"/>
                                  </a:rPr>
                                  <m:t>)</m:t>
                                </m:r>
                              </m:oMath>
                            </m:oMathPara>
                          </a14:m>
                          <a:endParaRPr lang="zh-CN" altLang="en-US" sz="1800" b="1"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400" b="1" dirty="0">
                              <a:solidFill>
                                <a:schemeClr val="tx1"/>
                              </a:solidFill>
                              <a:latin typeface="+mn-lt"/>
                            </a:rPr>
                            <a:t>16777214</a:t>
                          </a:r>
                          <a:endParaRPr lang="en-US" altLang="zh-CN" sz="2400" b="1" dirty="0">
                            <a:solidFill>
                              <a:schemeClr val="tx1"/>
                            </a:solidFill>
                            <a:latin typeface="+mn-lt"/>
                          </a:endParaRPr>
                        </a:p>
                        <a:p>
                          <a:pPr marL="0" marR="0" lvl="0" indent="0" algn="ctr"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r>
                                  <a:rPr lang="en-US" altLang="zh-CN" sz="1800" b="1" i="1" smtClean="0">
                                    <a:solidFill>
                                      <a:schemeClr val="tx1"/>
                                    </a:solidFill>
                                    <a:latin typeface="Cambria Math" panose="02040503050406030204" pitchFamily="18" charset="0"/>
                                  </a:rPr>
                                  <m:t>(</m:t>
                                </m:r>
                                <m:sSup>
                                  <m:sSupPr>
                                    <m:ctrlPr>
                                      <a:rPr lang="en-US" altLang="zh-CN" sz="1800" b="1" i="1" smtClean="0">
                                        <a:solidFill>
                                          <a:schemeClr val="tx1"/>
                                        </a:solidFill>
                                        <a:latin typeface="Cambria Math" panose="02040503050406030204" pitchFamily="18" charset="0"/>
                                      </a:rPr>
                                    </m:ctrlPr>
                                  </m:sSupPr>
                                  <m:e>
                                    <m:r>
                                      <a:rPr lang="en-US" altLang="zh-CN" sz="1800" b="1" i="1" smtClean="0">
                                        <a:solidFill>
                                          <a:schemeClr val="tx1"/>
                                        </a:solidFill>
                                        <a:latin typeface="Cambria Math" panose="02040503050406030204" pitchFamily="18" charset="0"/>
                                      </a:rPr>
                                      <m:t>𝟐</m:t>
                                    </m:r>
                                  </m:e>
                                  <m:sup>
                                    <m:r>
                                      <a:rPr lang="en-US" altLang="zh-CN" sz="1800" b="1" i="1" smtClean="0">
                                        <a:solidFill>
                                          <a:schemeClr val="tx1"/>
                                        </a:solidFill>
                                        <a:latin typeface="Cambria Math" panose="02040503050406030204" pitchFamily="18" charset="0"/>
                                      </a:rPr>
                                      <m:t>𝟐𝟒</m:t>
                                    </m:r>
                                  </m:sup>
                                </m:sSup>
                                <m:r>
                                  <a:rPr lang="en-US" altLang="zh-CN" sz="1800" b="1" i="1" smtClean="0">
                                    <a:solidFill>
                                      <a:schemeClr val="tx1"/>
                                    </a:solidFill>
                                    <a:latin typeface="Cambria Math" panose="02040503050406030204" pitchFamily="18" charset="0"/>
                                  </a:rPr>
                                  <m:t>−</m:t>
                                </m:r>
                                <m:r>
                                  <a:rPr lang="en-US" altLang="zh-CN" sz="1800" b="1" i="1" smtClean="0">
                                    <a:solidFill>
                                      <a:schemeClr val="tx1"/>
                                    </a:solidFill>
                                    <a:latin typeface="Cambria Math" panose="02040503050406030204" pitchFamily="18" charset="0"/>
                                  </a:rPr>
                                  <m:t>𝟐</m:t>
                                </m:r>
                                <m:r>
                                  <a:rPr lang="en-US" altLang="zh-CN" sz="1800" b="1" i="1" smtClean="0">
                                    <a:solidFill>
                                      <a:schemeClr val="tx1"/>
                                    </a:solidFill>
                                    <a:latin typeface="Cambria Math" panose="02040503050406030204" pitchFamily="18" charset="0"/>
                                  </a:rPr>
                                  <m:t>)</m:t>
                                </m:r>
                              </m:oMath>
                            </m:oMathPara>
                          </a14:m>
                          <a:endParaRPr lang="zh-CN" altLang="en-US" sz="1800" b="1"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400" b="1" dirty="0">
                              <a:solidFill>
                                <a:schemeClr val="tx1"/>
                              </a:solidFill>
                              <a:latin typeface="+mn-lt"/>
                            </a:rPr>
                            <a:t>0</a:t>
                          </a:r>
                          <a:r>
                            <a:rPr lang="zh-CN" altLang="en-US" sz="2000" b="1" dirty="0">
                              <a:solidFill>
                                <a:schemeClr val="tx1"/>
                              </a:solidFill>
                              <a:latin typeface="+mn-lt"/>
                            </a:rPr>
                            <a:t>和</a:t>
                          </a:r>
                          <a:r>
                            <a:rPr lang="en-US" altLang="zh-CN" sz="2400" b="1" dirty="0">
                              <a:solidFill>
                                <a:schemeClr val="tx1"/>
                              </a:solidFill>
                              <a:latin typeface="+mn-lt"/>
                            </a:rPr>
                            <a:t>127</a:t>
                          </a:r>
                          <a:endParaRPr lang="zh-CN" altLang="en-US" sz="2400" b="1"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400" b="1" dirty="0">
                              <a:solidFill>
                                <a:schemeClr val="tx1"/>
                              </a:solidFill>
                              <a:latin typeface="+mn-lt"/>
                            </a:rPr>
                            <a:t>50%</a:t>
                          </a:r>
                          <a:endParaRPr lang="en-US" altLang="zh-CN" sz="2400" b="1" dirty="0">
                            <a:solidFill>
                              <a:schemeClr val="tx1"/>
                            </a:solidFill>
                            <a:latin typeface="+mn-lt"/>
                          </a:endParaRPr>
                        </a:p>
                        <a:p>
                          <a:pPr algn="ctr"/>
                          <a14:m>
                            <m:oMathPara xmlns:m="http://schemas.openxmlformats.org/officeDocument/2006/math">
                              <m:oMathParaPr>
                                <m:jc m:val="centerGroup"/>
                              </m:oMathParaPr>
                              <m:oMath xmlns:m="http://schemas.openxmlformats.org/officeDocument/2006/math">
                                <m:r>
                                  <a:rPr lang="en-US" altLang="zh-CN" sz="1800" b="1" i="1" smtClean="0">
                                    <a:solidFill>
                                      <a:schemeClr val="tx1"/>
                                    </a:solidFill>
                                    <a:latin typeface="Cambria Math" panose="02040503050406030204" pitchFamily="18" charset="0"/>
                                  </a:rPr>
                                  <m:t>(</m:t>
                                </m:r>
                                <m:f>
                                  <m:fPr>
                                    <m:type m:val="lin"/>
                                    <m:ctrlPr>
                                      <a:rPr lang="en-US" altLang="zh-CN" sz="1800" b="1" i="1" smtClean="0">
                                        <a:solidFill>
                                          <a:schemeClr val="tx1"/>
                                        </a:solidFill>
                                        <a:latin typeface="Cambria Math" panose="02040503050406030204" pitchFamily="18" charset="0"/>
                                      </a:rPr>
                                    </m:ctrlPr>
                                  </m:fPr>
                                  <m:num>
                                    <m:sSup>
                                      <m:sSupPr>
                                        <m:ctrlPr>
                                          <a:rPr lang="en-US" altLang="zh-CN" sz="1800" b="1" i="1" smtClean="0">
                                            <a:solidFill>
                                              <a:schemeClr val="tx1"/>
                                            </a:solidFill>
                                            <a:latin typeface="Cambria Math" panose="02040503050406030204" pitchFamily="18" charset="0"/>
                                          </a:rPr>
                                        </m:ctrlPr>
                                      </m:sSupPr>
                                      <m:e>
                                        <m:r>
                                          <a:rPr lang="en-US" altLang="zh-CN" sz="1800" b="1" i="1" smtClean="0">
                                            <a:solidFill>
                                              <a:schemeClr val="tx1"/>
                                            </a:solidFill>
                                            <a:latin typeface="Cambria Math" panose="02040503050406030204" pitchFamily="18" charset="0"/>
                                          </a:rPr>
                                          <m:t>𝟐</m:t>
                                        </m:r>
                                      </m:e>
                                      <m:sup>
                                        <m:r>
                                          <a:rPr lang="en-US" altLang="zh-CN" sz="1800" b="1" i="1" smtClean="0">
                                            <a:solidFill>
                                              <a:schemeClr val="tx1"/>
                                            </a:solidFill>
                                            <a:latin typeface="Cambria Math" panose="02040503050406030204" pitchFamily="18" charset="0"/>
                                          </a:rPr>
                                          <m:t>𝟑𝟐</m:t>
                                        </m:r>
                                        <m:r>
                                          <a:rPr lang="en-US" altLang="zh-CN" sz="1800" b="1" i="1" smtClean="0">
                                            <a:solidFill>
                                              <a:schemeClr val="tx1"/>
                                            </a:solidFill>
                                            <a:latin typeface="Cambria Math" panose="02040503050406030204" pitchFamily="18" charset="0"/>
                                          </a:rPr>
                                          <m:t>−</m:t>
                                        </m:r>
                                        <m:r>
                                          <a:rPr lang="en-US" altLang="zh-CN" sz="1800" b="1" i="1" smtClean="0">
                                            <a:solidFill>
                                              <a:schemeClr val="tx1"/>
                                            </a:solidFill>
                                            <a:latin typeface="Cambria Math" panose="02040503050406030204" pitchFamily="18" charset="0"/>
                                          </a:rPr>
                                          <m:t>𝟏</m:t>
                                        </m:r>
                                      </m:sup>
                                    </m:sSup>
                                  </m:num>
                                  <m:den>
                                    <m:sSup>
                                      <m:sSupPr>
                                        <m:ctrlPr>
                                          <a:rPr lang="en-US" altLang="zh-CN" sz="1800" b="1" i="1" smtClean="0">
                                            <a:solidFill>
                                              <a:schemeClr val="tx1"/>
                                            </a:solidFill>
                                            <a:latin typeface="Cambria Math" panose="02040503050406030204" pitchFamily="18" charset="0"/>
                                          </a:rPr>
                                        </m:ctrlPr>
                                      </m:sSupPr>
                                      <m:e>
                                        <m:r>
                                          <a:rPr lang="en-US" altLang="zh-CN" sz="1800" b="1" i="1" smtClean="0">
                                            <a:solidFill>
                                              <a:schemeClr val="tx1"/>
                                            </a:solidFill>
                                            <a:latin typeface="Cambria Math" panose="02040503050406030204" pitchFamily="18" charset="0"/>
                                          </a:rPr>
                                          <m:t>𝟐</m:t>
                                        </m:r>
                                      </m:e>
                                      <m:sup>
                                        <m:r>
                                          <a:rPr lang="en-US" altLang="zh-CN" sz="1800" b="1" i="1" smtClean="0">
                                            <a:solidFill>
                                              <a:schemeClr val="tx1"/>
                                            </a:solidFill>
                                            <a:latin typeface="Cambria Math" panose="02040503050406030204" pitchFamily="18" charset="0"/>
                                          </a:rPr>
                                          <m:t>𝟑𝟐</m:t>
                                        </m:r>
                                      </m:sup>
                                    </m:sSup>
                                  </m:den>
                                </m:f>
                                <m:r>
                                  <a:rPr lang="en-US" altLang="zh-CN" sz="1800" b="1" i="1" smtClean="0">
                                    <a:solidFill>
                                      <a:schemeClr val="tx1"/>
                                    </a:solidFill>
                                    <a:latin typeface="Cambria Math" panose="02040503050406030204" pitchFamily="18" charset="0"/>
                                  </a:rPr>
                                  <m:t>)</m:t>
                                </m:r>
                              </m:oMath>
                            </m:oMathPara>
                          </a14:m>
                          <a:endParaRPr lang="en-US" altLang="zh-CN" sz="2400" b="1"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pPr algn="ctr"/>
                          <a:r>
                            <a:rPr lang="en-US" altLang="zh-CN" sz="2400" b="1" dirty="0">
                              <a:solidFill>
                                <a:schemeClr val="tx1"/>
                              </a:solidFill>
                              <a:latin typeface="+mn-lt"/>
                            </a:rPr>
                            <a:t>B</a:t>
                          </a:r>
                          <a:endParaRPr lang="zh-CN" altLang="en-US" sz="2400" b="1"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400" b="1" dirty="0">
                              <a:solidFill>
                                <a:schemeClr val="tx1"/>
                              </a:solidFill>
                              <a:latin typeface="+mn-lt"/>
                            </a:rPr>
                            <a:t>128.0</a:t>
                          </a:r>
                          <a:endParaRPr lang="zh-CN" altLang="en-US" sz="2400" b="1"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400" b="1" dirty="0">
                              <a:solidFill>
                                <a:schemeClr val="tx1"/>
                              </a:solidFill>
                              <a:latin typeface="+mn-lt"/>
                            </a:rPr>
                            <a:t>191.255</a:t>
                          </a:r>
                          <a:endParaRPr lang="zh-CN" altLang="en-US" sz="2400" b="1"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400" b="1" dirty="0">
                              <a:solidFill>
                                <a:schemeClr val="tx1"/>
                              </a:solidFill>
                              <a:latin typeface="+mn-lt"/>
                            </a:rPr>
                            <a:t>16384</a:t>
                          </a:r>
                          <a:endParaRPr lang="en-US" altLang="zh-CN" sz="2400" b="1" dirty="0">
                            <a:solidFill>
                              <a:schemeClr val="tx1"/>
                            </a:solidFill>
                            <a:latin typeface="+mn-lt"/>
                          </a:endParaRPr>
                        </a:p>
                        <a:p>
                          <a:pPr marL="0" marR="0" lvl="0" indent="0" algn="ctr"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r>
                                  <a:rPr lang="en-US" altLang="zh-CN" sz="1800" b="1" i="1" smtClean="0">
                                    <a:solidFill>
                                      <a:schemeClr val="tx1"/>
                                    </a:solidFill>
                                    <a:latin typeface="Cambria Math" panose="02040503050406030204" pitchFamily="18" charset="0"/>
                                  </a:rPr>
                                  <m:t>(</m:t>
                                </m:r>
                                <m:sSup>
                                  <m:sSupPr>
                                    <m:ctrlPr>
                                      <a:rPr lang="en-US" altLang="zh-CN" sz="1800" b="1" i="1" smtClean="0">
                                        <a:solidFill>
                                          <a:schemeClr val="tx1"/>
                                        </a:solidFill>
                                        <a:latin typeface="Cambria Math" panose="02040503050406030204" pitchFamily="18" charset="0"/>
                                      </a:rPr>
                                    </m:ctrlPr>
                                  </m:sSupPr>
                                  <m:e>
                                    <m:r>
                                      <a:rPr lang="en-US" altLang="zh-CN" sz="1800" b="1" i="1" smtClean="0">
                                        <a:solidFill>
                                          <a:schemeClr val="tx1"/>
                                        </a:solidFill>
                                        <a:latin typeface="Cambria Math" panose="02040503050406030204" pitchFamily="18" charset="0"/>
                                      </a:rPr>
                                      <m:t>𝟐</m:t>
                                    </m:r>
                                  </m:e>
                                  <m:sup>
                                    <m:r>
                                      <a:rPr lang="en-US" altLang="zh-CN" sz="1800" b="1" i="1" smtClean="0">
                                        <a:solidFill>
                                          <a:schemeClr val="tx1"/>
                                        </a:solidFill>
                                        <a:latin typeface="Cambria Math" panose="02040503050406030204" pitchFamily="18" charset="0"/>
                                      </a:rPr>
                                      <m:t>𝟏𝟔</m:t>
                                    </m:r>
                                    <m:r>
                                      <a:rPr lang="en-US" altLang="zh-CN" sz="1800" b="1" i="1" smtClean="0">
                                        <a:solidFill>
                                          <a:schemeClr val="tx1"/>
                                        </a:solidFill>
                                        <a:latin typeface="Cambria Math" panose="02040503050406030204" pitchFamily="18" charset="0"/>
                                      </a:rPr>
                                      <m:t>−</m:t>
                                    </m:r>
                                    <m:r>
                                      <a:rPr lang="en-US" altLang="zh-CN" sz="1800" b="1" i="1" smtClean="0">
                                        <a:solidFill>
                                          <a:schemeClr val="tx1"/>
                                        </a:solidFill>
                                        <a:latin typeface="Cambria Math" panose="02040503050406030204" pitchFamily="18" charset="0"/>
                                      </a:rPr>
                                      <m:t>𝟐</m:t>
                                    </m:r>
                                  </m:sup>
                                </m:sSup>
                                <m:r>
                                  <a:rPr lang="en-US" altLang="zh-CN" sz="1800" b="1" i="1" smtClean="0">
                                    <a:solidFill>
                                      <a:schemeClr val="tx1"/>
                                    </a:solidFill>
                                    <a:latin typeface="Cambria Math" panose="02040503050406030204" pitchFamily="18" charset="0"/>
                                  </a:rPr>
                                  <m:t>)</m:t>
                                </m:r>
                              </m:oMath>
                            </m:oMathPara>
                          </a14:m>
                          <a:endParaRPr lang="zh-CN" altLang="en-US" sz="1800" b="1"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400" b="1" dirty="0">
                              <a:solidFill>
                                <a:schemeClr val="tx1"/>
                              </a:solidFill>
                              <a:latin typeface="+mn-lt"/>
                            </a:rPr>
                            <a:t>65534</a:t>
                          </a:r>
                          <a:endParaRPr lang="en-US" altLang="zh-CN" sz="2400" b="1" dirty="0">
                            <a:solidFill>
                              <a:schemeClr val="tx1"/>
                            </a:solidFill>
                            <a:latin typeface="+mn-lt"/>
                          </a:endParaRPr>
                        </a:p>
                        <a:p>
                          <a:pPr marL="0" marR="0" lvl="0" indent="0" algn="ctr"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r>
                                  <a:rPr lang="en-US" altLang="zh-CN" sz="1800" b="1" i="1" smtClean="0">
                                    <a:solidFill>
                                      <a:schemeClr val="tx1"/>
                                    </a:solidFill>
                                    <a:latin typeface="Cambria Math" panose="02040503050406030204" pitchFamily="18" charset="0"/>
                                  </a:rPr>
                                  <m:t>(</m:t>
                                </m:r>
                                <m:sSup>
                                  <m:sSupPr>
                                    <m:ctrlPr>
                                      <a:rPr lang="en-US" altLang="zh-CN" sz="1800" b="1" i="1" smtClean="0">
                                        <a:solidFill>
                                          <a:schemeClr val="tx1"/>
                                        </a:solidFill>
                                        <a:latin typeface="Cambria Math" panose="02040503050406030204" pitchFamily="18" charset="0"/>
                                      </a:rPr>
                                    </m:ctrlPr>
                                  </m:sSupPr>
                                  <m:e>
                                    <m:r>
                                      <a:rPr lang="en-US" altLang="zh-CN" sz="1800" b="1" i="1" smtClean="0">
                                        <a:solidFill>
                                          <a:schemeClr val="tx1"/>
                                        </a:solidFill>
                                        <a:latin typeface="Cambria Math" panose="02040503050406030204" pitchFamily="18" charset="0"/>
                                      </a:rPr>
                                      <m:t>𝟐</m:t>
                                    </m:r>
                                  </m:e>
                                  <m:sup>
                                    <m:r>
                                      <a:rPr lang="en-US" altLang="zh-CN" sz="1800" b="1" i="1" smtClean="0">
                                        <a:solidFill>
                                          <a:schemeClr val="tx1"/>
                                        </a:solidFill>
                                        <a:latin typeface="Cambria Math" panose="02040503050406030204" pitchFamily="18" charset="0"/>
                                      </a:rPr>
                                      <m:t>𝟏𝟔</m:t>
                                    </m:r>
                                  </m:sup>
                                </m:sSup>
                                <m:r>
                                  <a:rPr lang="en-US" altLang="zh-CN" sz="1800" b="1" i="1" smtClean="0">
                                    <a:solidFill>
                                      <a:schemeClr val="tx1"/>
                                    </a:solidFill>
                                    <a:latin typeface="Cambria Math" panose="02040503050406030204" pitchFamily="18" charset="0"/>
                                  </a:rPr>
                                  <m:t>−</m:t>
                                </m:r>
                                <m:r>
                                  <a:rPr lang="en-US" altLang="zh-CN" sz="1800" b="1" i="1" smtClean="0">
                                    <a:solidFill>
                                      <a:schemeClr val="tx1"/>
                                    </a:solidFill>
                                    <a:latin typeface="Cambria Math" panose="02040503050406030204" pitchFamily="18" charset="0"/>
                                  </a:rPr>
                                  <m:t>𝟐</m:t>
                                </m:r>
                                <m:r>
                                  <a:rPr lang="en-US" altLang="zh-CN" sz="1800" b="1" i="1" smtClean="0">
                                    <a:solidFill>
                                      <a:schemeClr val="tx1"/>
                                    </a:solidFill>
                                    <a:latin typeface="Cambria Math" panose="02040503050406030204" pitchFamily="18" charset="0"/>
                                  </a:rPr>
                                  <m:t>)</m:t>
                                </m:r>
                              </m:oMath>
                            </m:oMathPara>
                          </a14:m>
                          <a:endParaRPr lang="zh-CN" altLang="en-US" sz="1800" b="1"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2000" b="1" dirty="0">
                              <a:solidFill>
                                <a:schemeClr val="tx1"/>
                              </a:solidFill>
                              <a:latin typeface="+mn-lt"/>
                            </a:rPr>
                            <a:t>无</a:t>
                          </a:r>
                          <a:endParaRPr lang="zh-CN" altLang="en-US" sz="2000" b="1"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400" b="1" dirty="0">
                              <a:solidFill>
                                <a:schemeClr val="tx1"/>
                              </a:solidFill>
                              <a:latin typeface="+mn-lt"/>
                            </a:rPr>
                            <a:t>25%</a:t>
                          </a:r>
                          <a:endParaRPr lang="en-US" altLang="zh-CN" sz="2400" b="1" dirty="0">
                            <a:solidFill>
                              <a:schemeClr val="tx1"/>
                            </a:solidFill>
                            <a:latin typeface="+mn-lt"/>
                          </a:endParaRPr>
                        </a:p>
                        <a:p>
                          <a:pPr marL="0" marR="0" lvl="0" indent="0" algn="ctr"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r>
                                  <a:rPr lang="en-US" altLang="zh-CN" sz="1800" b="1" i="1" smtClean="0">
                                    <a:solidFill>
                                      <a:schemeClr val="tx1"/>
                                    </a:solidFill>
                                    <a:latin typeface="Cambria Math" panose="02040503050406030204" pitchFamily="18" charset="0"/>
                                  </a:rPr>
                                  <m:t>(</m:t>
                                </m:r>
                                <m:f>
                                  <m:fPr>
                                    <m:type m:val="lin"/>
                                    <m:ctrlPr>
                                      <a:rPr lang="en-US" altLang="zh-CN" sz="1800" b="1" i="1" smtClean="0">
                                        <a:solidFill>
                                          <a:schemeClr val="tx1"/>
                                        </a:solidFill>
                                        <a:latin typeface="Cambria Math" panose="02040503050406030204" pitchFamily="18" charset="0"/>
                                      </a:rPr>
                                    </m:ctrlPr>
                                  </m:fPr>
                                  <m:num>
                                    <m:sSup>
                                      <m:sSupPr>
                                        <m:ctrlPr>
                                          <a:rPr lang="en-US" altLang="zh-CN" sz="1800" b="1" i="1" smtClean="0">
                                            <a:solidFill>
                                              <a:schemeClr val="tx1"/>
                                            </a:solidFill>
                                            <a:latin typeface="Cambria Math" panose="02040503050406030204" pitchFamily="18" charset="0"/>
                                          </a:rPr>
                                        </m:ctrlPr>
                                      </m:sSupPr>
                                      <m:e>
                                        <m:r>
                                          <a:rPr lang="en-US" altLang="zh-CN" sz="1800" b="1" i="1" smtClean="0">
                                            <a:solidFill>
                                              <a:schemeClr val="tx1"/>
                                            </a:solidFill>
                                            <a:latin typeface="Cambria Math" panose="02040503050406030204" pitchFamily="18" charset="0"/>
                                          </a:rPr>
                                          <m:t>𝟐</m:t>
                                        </m:r>
                                      </m:e>
                                      <m:sup>
                                        <m:r>
                                          <a:rPr lang="en-US" altLang="zh-CN" sz="1800" b="1" i="1" smtClean="0">
                                            <a:solidFill>
                                              <a:schemeClr val="tx1"/>
                                            </a:solidFill>
                                            <a:latin typeface="Cambria Math" panose="02040503050406030204" pitchFamily="18" charset="0"/>
                                          </a:rPr>
                                          <m:t>𝟑𝟐</m:t>
                                        </m:r>
                                        <m:r>
                                          <a:rPr lang="en-US" altLang="zh-CN" sz="1800" b="1" i="1" smtClean="0">
                                            <a:solidFill>
                                              <a:schemeClr val="tx1"/>
                                            </a:solidFill>
                                            <a:latin typeface="Cambria Math" panose="02040503050406030204" pitchFamily="18" charset="0"/>
                                          </a:rPr>
                                          <m:t>−</m:t>
                                        </m:r>
                                        <m:r>
                                          <a:rPr lang="en-US" altLang="zh-CN" sz="1800" b="1" i="1" smtClean="0">
                                            <a:solidFill>
                                              <a:schemeClr val="tx1"/>
                                            </a:solidFill>
                                            <a:latin typeface="Cambria Math" panose="02040503050406030204" pitchFamily="18" charset="0"/>
                                          </a:rPr>
                                          <m:t>𝟐</m:t>
                                        </m:r>
                                      </m:sup>
                                    </m:sSup>
                                  </m:num>
                                  <m:den>
                                    <m:sSup>
                                      <m:sSupPr>
                                        <m:ctrlPr>
                                          <a:rPr lang="en-US" altLang="zh-CN" sz="1800" b="1" i="1" smtClean="0">
                                            <a:solidFill>
                                              <a:schemeClr val="tx1"/>
                                            </a:solidFill>
                                            <a:latin typeface="Cambria Math" panose="02040503050406030204" pitchFamily="18" charset="0"/>
                                          </a:rPr>
                                        </m:ctrlPr>
                                      </m:sSupPr>
                                      <m:e>
                                        <m:r>
                                          <a:rPr lang="en-US" altLang="zh-CN" sz="1800" b="1" i="1" smtClean="0">
                                            <a:solidFill>
                                              <a:schemeClr val="tx1"/>
                                            </a:solidFill>
                                            <a:latin typeface="Cambria Math" panose="02040503050406030204" pitchFamily="18" charset="0"/>
                                          </a:rPr>
                                          <m:t>𝟐</m:t>
                                        </m:r>
                                      </m:e>
                                      <m:sup>
                                        <m:r>
                                          <a:rPr lang="en-US" altLang="zh-CN" sz="1800" b="1" i="1" smtClean="0">
                                            <a:solidFill>
                                              <a:schemeClr val="tx1"/>
                                            </a:solidFill>
                                            <a:latin typeface="Cambria Math" panose="02040503050406030204" pitchFamily="18" charset="0"/>
                                          </a:rPr>
                                          <m:t>𝟑𝟐</m:t>
                                        </m:r>
                                      </m:sup>
                                    </m:sSup>
                                  </m:den>
                                </m:f>
                                <m:r>
                                  <a:rPr lang="en-US" altLang="zh-CN" sz="1800" b="1" i="1" smtClean="0">
                                    <a:solidFill>
                                      <a:schemeClr val="tx1"/>
                                    </a:solidFill>
                                    <a:latin typeface="Cambria Math" panose="02040503050406030204" pitchFamily="18" charset="0"/>
                                  </a:rPr>
                                  <m:t>)</m:t>
                                </m:r>
                              </m:oMath>
                            </m:oMathPara>
                          </a14:m>
                          <a:endParaRPr lang="en-US" altLang="zh-CN" sz="3200" b="1"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pPr algn="ctr"/>
                          <a:r>
                            <a:rPr lang="en-US" altLang="zh-CN" sz="2400" b="1" dirty="0">
                              <a:solidFill>
                                <a:schemeClr val="tx1"/>
                              </a:solidFill>
                              <a:latin typeface="+mn-lt"/>
                            </a:rPr>
                            <a:t>C</a:t>
                          </a:r>
                          <a:endParaRPr lang="zh-CN" altLang="en-US" sz="2400" b="1"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400" b="1" dirty="0">
                              <a:solidFill>
                                <a:schemeClr val="tx1"/>
                              </a:solidFill>
                              <a:latin typeface="+mn-lt"/>
                            </a:rPr>
                            <a:t>192.0.0</a:t>
                          </a:r>
                          <a:endParaRPr lang="zh-CN" altLang="en-US" sz="2400" b="1"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400" b="1" dirty="0">
                              <a:solidFill>
                                <a:schemeClr val="tx1"/>
                              </a:solidFill>
                              <a:latin typeface="+mn-lt"/>
                            </a:rPr>
                            <a:t>223.255.255</a:t>
                          </a:r>
                          <a:endParaRPr lang="zh-CN" altLang="en-US" sz="2400" b="1"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400" b="1" dirty="0">
                              <a:solidFill>
                                <a:schemeClr val="tx1"/>
                              </a:solidFill>
                              <a:latin typeface="+mn-lt"/>
                            </a:rPr>
                            <a:t>2097152</a:t>
                          </a:r>
                          <a:endParaRPr lang="en-US" altLang="zh-CN" sz="2400" b="1" dirty="0">
                            <a:solidFill>
                              <a:schemeClr val="tx1"/>
                            </a:solidFill>
                            <a:latin typeface="+mn-lt"/>
                          </a:endParaRPr>
                        </a:p>
                        <a:p>
                          <a:pPr marL="0" marR="0" lvl="0" indent="0" algn="ctr"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r>
                                  <a:rPr lang="en-US" altLang="zh-CN" sz="1800" b="1" i="1" smtClean="0">
                                    <a:solidFill>
                                      <a:schemeClr val="tx1"/>
                                    </a:solidFill>
                                    <a:latin typeface="Cambria Math" panose="02040503050406030204" pitchFamily="18" charset="0"/>
                                  </a:rPr>
                                  <m:t>(</m:t>
                                </m:r>
                                <m:sSup>
                                  <m:sSupPr>
                                    <m:ctrlPr>
                                      <a:rPr lang="en-US" altLang="zh-CN" sz="1800" b="1" i="1" smtClean="0">
                                        <a:solidFill>
                                          <a:schemeClr val="tx1"/>
                                        </a:solidFill>
                                        <a:latin typeface="Cambria Math" panose="02040503050406030204" pitchFamily="18" charset="0"/>
                                      </a:rPr>
                                    </m:ctrlPr>
                                  </m:sSupPr>
                                  <m:e>
                                    <m:r>
                                      <a:rPr lang="en-US" altLang="zh-CN" sz="1800" b="1" i="1" smtClean="0">
                                        <a:solidFill>
                                          <a:schemeClr val="tx1"/>
                                        </a:solidFill>
                                        <a:latin typeface="Cambria Math" panose="02040503050406030204" pitchFamily="18" charset="0"/>
                                      </a:rPr>
                                      <m:t>𝟐</m:t>
                                    </m:r>
                                  </m:e>
                                  <m:sup>
                                    <m:r>
                                      <a:rPr lang="en-US" altLang="zh-CN" sz="1800" b="1" i="1" smtClean="0">
                                        <a:solidFill>
                                          <a:schemeClr val="tx1"/>
                                        </a:solidFill>
                                        <a:latin typeface="Cambria Math" panose="02040503050406030204" pitchFamily="18" charset="0"/>
                                      </a:rPr>
                                      <m:t>𝟐𝟒</m:t>
                                    </m:r>
                                    <m:r>
                                      <a:rPr lang="en-US" altLang="zh-CN" sz="1800" b="1" i="1" smtClean="0">
                                        <a:solidFill>
                                          <a:schemeClr val="tx1"/>
                                        </a:solidFill>
                                        <a:latin typeface="Cambria Math" panose="02040503050406030204" pitchFamily="18" charset="0"/>
                                      </a:rPr>
                                      <m:t>−</m:t>
                                    </m:r>
                                    <m:r>
                                      <a:rPr lang="en-US" altLang="zh-CN" sz="1800" b="1" i="1" smtClean="0">
                                        <a:solidFill>
                                          <a:schemeClr val="tx1"/>
                                        </a:solidFill>
                                        <a:latin typeface="Cambria Math" panose="02040503050406030204" pitchFamily="18" charset="0"/>
                                      </a:rPr>
                                      <m:t>𝟑</m:t>
                                    </m:r>
                                  </m:sup>
                                </m:sSup>
                                <m:r>
                                  <a:rPr lang="en-US" altLang="zh-CN" sz="1800" b="1" i="1" smtClean="0">
                                    <a:solidFill>
                                      <a:schemeClr val="tx1"/>
                                    </a:solidFill>
                                    <a:latin typeface="Cambria Math" panose="02040503050406030204" pitchFamily="18" charset="0"/>
                                  </a:rPr>
                                  <m:t>)</m:t>
                                </m:r>
                              </m:oMath>
                            </m:oMathPara>
                          </a14:m>
                          <a:endParaRPr lang="zh-CN" altLang="en-US" sz="2000" b="1"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400" b="1" dirty="0">
                              <a:solidFill>
                                <a:schemeClr val="tx1"/>
                              </a:solidFill>
                              <a:latin typeface="+mn-lt"/>
                            </a:rPr>
                            <a:t>254</a:t>
                          </a:r>
                          <a:endParaRPr lang="en-US" altLang="zh-CN" sz="2400" b="1" dirty="0">
                            <a:solidFill>
                              <a:schemeClr val="tx1"/>
                            </a:solidFill>
                            <a:latin typeface="+mn-lt"/>
                          </a:endParaRPr>
                        </a:p>
                        <a:p>
                          <a:pPr marL="0" marR="0" lvl="0" indent="0" algn="ctr"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r>
                                  <a:rPr lang="en-US" altLang="zh-CN" sz="1800" b="1" i="1" smtClean="0">
                                    <a:solidFill>
                                      <a:schemeClr val="tx1"/>
                                    </a:solidFill>
                                    <a:latin typeface="Cambria Math" panose="02040503050406030204" pitchFamily="18" charset="0"/>
                                  </a:rPr>
                                  <m:t>(</m:t>
                                </m:r>
                                <m:sSup>
                                  <m:sSupPr>
                                    <m:ctrlPr>
                                      <a:rPr lang="en-US" altLang="zh-CN" sz="1800" b="1" i="1" smtClean="0">
                                        <a:solidFill>
                                          <a:schemeClr val="tx1"/>
                                        </a:solidFill>
                                        <a:latin typeface="Cambria Math" panose="02040503050406030204" pitchFamily="18" charset="0"/>
                                      </a:rPr>
                                    </m:ctrlPr>
                                  </m:sSupPr>
                                  <m:e>
                                    <m:r>
                                      <a:rPr lang="en-US" altLang="zh-CN" sz="1800" b="1" i="1" smtClean="0">
                                        <a:solidFill>
                                          <a:schemeClr val="tx1"/>
                                        </a:solidFill>
                                        <a:latin typeface="Cambria Math" panose="02040503050406030204" pitchFamily="18" charset="0"/>
                                      </a:rPr>
                                      <m:t>𝟐</m:t>
                                    </m:r>
                                  </m:e>
                                  <m:sup>
                                    <m:r>
                                      <a:rPr lang="en-US" altLang="zh-CN" sz="1800" b="1" i="1" smtClean="0">
                                        <a:solidFill>
                                          <a:schemeClr val="tx1"/>
                                        </a:solidFill>
                                        <a:latin typeface="Cambria Math" panose="02040503050406030204" pitchFamily="18" charset="0"/>
                                      </a:rPr>
                                      <m:t>𝟖</m:t>
                                    </m:r>
                                  </m:sup>
                                </m:sSup>
                                <m:r>
                                  <a:rPr lang="en-US" altLang="zh-CN" sz="1800" b="1" i="1" smtClean="0">
                                    <a:solidFill>
                                      <a:schemeClr val="tx1"/>
                                    </a:solidFill>
                                    <a:latin typeface="Cambria Math" panose="02040503050406030204" pitchFamily="18" charset="0"/>
                                  </a:rPr>
                                  <m:t>−</m:t>
                                </m:r>
                                <m:r>
                                  <a:rPr lang="en-US" altLang="zh-CN" sz="1800" b="1" i="1" smtClean="0">
                                    <a:solidFill>
                                      <a:schemeClr val="tx1"/>
                                    </a:solidFill>
                                    <a:latin typeface="Cambria Math" panose="02040503050406030204" pitchFamily="18" charset="0"/>
                                  </a:rPr>
                                  <m:t>𝟐</m:t>
                                </m:r>
                                <m:r>
                                  <a:rPr lang="en-US" altLang="zh-CN" sz="1800" b="1" i="1" smtClean="0">
                                    <a:solidFill>
                                      <a:schemeClr val="tx1"/>
                                    </a:solidFill>
                                    <a:latin typeface="Cambria Math" panose="02040503050406030204" pitchFamily="18" charset="0"/>
                                  </a:rPr>
                                  <m:t>)</m:t>
                                </m:r>
                              </m:oMath>
                            </m:oMathPara>
                          </a14:m>
                          <a:endParaRPr lang="zh-CN" altLang="en-US" sz="1800" b="1"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2000" b="1" dirty="0">
                              <a:solidFill>
                                <a:schemeClr val="tx1"/>
                              </a:solidFill>
                              <a:latin typeface="+mn-lt"/>
                            </a:rPr>
                            <a:t>无</a:t>
                          </a:r>
                          <a:endParaRPr lang="zh-CN" altLang="en-US" sz="2000" b="1"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400" b="1" dirty="0">
                              <a:solidFill>
                                <a:schemeClr val="tx1"/>
                              </a:solidFill>
                              <a:latin typeface="+mn-lt"/>
                            </a:rPr>
                            <a:t>12.5%</a:t>
                          </a:r>
                          <a:endParaRPr lang="en-US" altLang="zh-CN" sz="2400" b="1" dirty="0">
                            <a:solidFill>
                              <a:schemeClr val="tx1"/>
                            </a:solidFill>
                            <a:latin typeface="+mn-lt"/>
                          </a:endParaRPr>
                        </a:p>
                        <a:p>
                          <a:pPr marL="0" marR="0" lvl="0" indent="0" algn="ctr"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r>
                                  <a:rPr lang="en-US" altLang="zh-CN" sz="1800" b="1" i="1" smtClean="0">
                                    <a:solidFill>
                                      <a:schemeClr val="tx1"/>
                                    </a:solidFill>
                                    <a:latin typeface="Cambria Math" panose="02040503050406030204" pitchFamily="18" charset="0"/>
                                  </a:rPr>
                                  <m:t>(</m:t>
                                </m:r>
                                <m:f>
                                  <m:fPr>
                                    <m:type m:val="lin"/>
                                    <m:ctrlPr>
                                      <a:rPr lang="en-US" altLang="zh-CN" sz="1800" b="1" i="1" smtClean="0">
                                        <a:solidFill>
                                          <a:schemeClr val="tx1"/>
                                        </a:solidFill>
                                        <a:latin typeface="Cambria Math" panose="02040503050406030204" pitchFamily="18" charset="0"/>
                                      </a:rPr>
                                    </m:ctrlPr>
                                  </m:fPr>
                                  <m:num>
                                    <m:sSup>
                                      <m:sSupPr>
                                        <m:ctrlPr>
                                          <a:rPr lang="en-US" altLang="zh-CN" sz="1800" b="1" i="1" smtClean="0">
                                            <a:solidFill>
                                              <a:schemeClr val="tx1"/>
                                            </a:solidFill>
                                            <a:latin typeface="Cambria Math" panose="02040503050406030204" pitchFamily="18" charset="0"/>
                                          </a:rPr>
                                        </m:ctrlPr>
                                      </m:sSupPr>
                                      <m:e>
                                        <m:r>
                                          <a:rPr lang="en-US" altLang="zh-CN" sz="1800" b="1" i="1" smtClean="0">
                                            <a:solidFill>
                                              <a:schemeClr val="tx1"/>
                                            </a:solidFill>
                                            <a:latin typeface="Cambria Math" panose="02040503050406030204" pitchFamily="18" charset="0"/>
                                          </a:rPr>
                                          <m:t>𝟐</m:t>
                                        </m:r>
                                      </m:e>
                                      <m:sup>
                                        <m:r>
                                          <a:rPr lang="en-US" altLang="zh-CN" sz="1800" b="1" i="1" smtClean="0">
                                            <a:solidFill>
                                              <a:schemeClr val="tx1"/>
                                            </a:solidFill>
                                            <a:latin typeface="Cambria Math" panose="02040503050406030204" pitchFamily="18" charset="0"/>
                                          </a:rPr>
                                          <m:t>𝟑𝟐</m:t>
                                        </m:r>
                                        <m:r>
                                          <a:rPr lang="en-US" altLang="zh-CN" sz="1800" b="1" i="1" smtClean="0">
                                            <a:solidFill>
                                              <a:schemeClr val="tx1"/>
                                            </a:solidFill>
                                            <a:latin typeface="Cambria Math" panose="02040503050406030204" pitchFamily="18" charset="0"/>
                                          </a:rPr>
                                          <m:t>−</m:t>
                                        </m:r>
                                        <m:r>
                                          <a:rPr lang="en-US" altLang="zh-CN" sz="1800" b="1" i="1" smtClean="0">
                                            <a:solidFill>
                                              <a:schemeClr val="tx1"/>
                                            </a:solidFill>
                                            <a:latin typeface="Cambria Math" panose="02040503050406030204" pitchFamily="18" charset="0"/>
                                          </a:rPr>
                                          <m:t>𝟑</m:t>
                                        </m:r>
                                      </m:sup>
                                    </m:sSup>
                                  </m:num>
                                  <m:den>
                                    <m:sSup>
                                      <m:sSupPr>
                                        <m:ctrlPr>
                                          <a:rPr lang="en-US" altLang="zh-CN" sz="1800" b="1" i="1" smtClean="0">
                                            <a:solidFill>
                                              <a:schemeClr val="tx1"/>
                                            </a:solidFill>
                                            <a:latin typeface="Cambria Math" panose="02040503050406030204" pitchFamily="18" charset="0"/>
                                          </a:rPr>
                                        </m:ctrlPr>
                                      </m:sSupPr>
                                      <m:e>
                                        <m:r>
                                          <a:rPr lang="en-US" altLang="zh-CN" sz="1800" b="1" i="1" smtClean="0">
                                            <a:solidFill>
                                              <a:schemeClr val="tx1"/>
                                            </a:solidFill>
                                            <a:latin typeface="Cambria Math" panose="02040503050406030204" pitchFamily="18" charset="0"/>
                                          </a:rPr>
                                          <m:t>𝟐</m:t>
                                        </m:r>
                                      </m:e>
                                      <m:sup>
                                        <m:r>
                                          <a:rPr lang="en-US" altLang="zh-CN" sz="1800" b="1" i="1" smtClean="0">
                                            <a:solidFill>
                                              <a:schemeClr val="tx1"/>
                                            </a:solidFill>
                                            <a:latin typeface="Cambria Math" panose="02040503050406030204" pitchFamily="18" charset="0"/>
                                          </a:rPr>
                                          <m:t>𝟑𝟐</m:t>
                                        </m:r>
                                      </m:sup>
                                    </m:sSup>
                                  </m:den>
                                </m:f>
                                <m:r>
                                  <a:rPr lang="en-US" altLang="zh-CN" sz="1800" b="1" i="1" smtClean="0">
                                    <a:solidFill>
                                      <a:schemeClr val="tx1"/>
                                    </a:solidFill>
                                    <a:latin typeface="Cambria Math" panose="02040503050406030204" pitchFamily="18" charset="0"/>
                                  </a:rPr>
                                  <m:t>)</m:t>
                                </m:r>
                              </m:oMath>
                            </m:oMathPara>
                          </a14:m>
                          <a:endParaRPr lang="en-US" altLang="zh-CN" sz="3200" b="1"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mc:Choice>
        <mc:Fallback xmlns="">
          <p:graphicFrame>
            <p:nvGraphicFramePr>
              <p:cNvPr id="2" name="表格 2"/>
              <p:cNvGraphicFramePr>
                <a:graphicFrameLocks noGrp="1"/>
              </p:cNvGraphicFramePr>
              <p:nvPr/>
            </p:nvGraphicFramePr>
            <p:xfrm>
              <a:off x="623921" y="1229244"/>
              <a:ext cx="10954100" cy="2853120"/>
            </p:xfrm>
            <a:graphic>
              <a:graphicData uri="http://schemas.openxmlformats.org/drawingml/2006/table">
                <a:tbl>
                  <a:tblPr firstRow="1" bandRow="1">
                    <a:tableStyleId>{00A15C55-8517-42AA-B614-E9B94910E393}</a:tableStyleId>
                  </a:tblPr>
                  <a:tblGrid>
                    <a:gridCol w="645714"/>
                    <a:gridCol w="1802486"/>
                    <a:gridCol w="1802486"/>
                    <a:gridCol w="1690653"/>
                    <a:gridCol w="1960369"/>
                    <a:gridCol w="1487521"/>
                    <a:gridCol w="1564871"/>
                  </a:tblGrid>
                  <a:tr h="370840">
                    <a:tc>
                      <a:txBody>
                        <a:bodyPr/>
                        <a:lstStyle/>
                        <a:p>
                          <a:pPr algn="ctr"/>
                          <a:r>
                            <a:rPr lang="zh-CN" altLang="en-US" b="1" dirty="0">
                              <a:solidFill>
                                <a:schemeClr val="bg1"/>
                              </a:solidFill>
                            </a:rPr>
                            <a:t>网络</a:t>
                          </a:r>
                          <a:endParaRPr lang="en-US" altLang="zh-CN" b="1" dirty="0">
                            <a:solidFill>
                              <a:schemeClr val="bg1"/>
                            </a:solidFill>
                          </a:endParaRPr>
                        </a:p>
                        <a:p>
                          <a:pPr algn="ctr"/>
                          <a:r>
                            <a:rPr lang="zh-CN" altLang="en-US" b="1" dirty="0">
                              <a:solidFill>
                                <a:schemeClr val="bg1"/>
                              </a:solidFill>
                            </a:rPr>
                            <a:t>类别</a:t>
                          </a:r>
                          <a:endParaRPr lang="zh-CN" altLang="en-US" b="1"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algn="ctr"/>
                          <a:r>
                            <a:rPr lang="zh-CN" altLang="en-US" b="1" dirty="0">
                              <a:solidFill>
                                <a:schemeClr val="bg1"/>
                              </a:solidFill>
                            </a:rPr>
                            <a:t>最小可指派</a:t>
                          </a:r>
                          <a:endParaRPr lang="en-US" altLang="zh-CN" b="1" dirty="0">
                            <a:solidFill>
                              <a:schemeClr val="bg1"/>
                            </a:solidFill>
                          </a:endParaRPr>
                        </a:p>
                        <a:p>
                          <a:pPr algn="ctr"/>
                          <a:r>
                            <a:rPr lang="zh-CN" altLang="en-US" b="1" dirty="0">
                              <a:solidFill>
                                <a:schemeClr val="bg1"/>
                              </a:solidFill>
                            </a:rPr>
                            <a:t>网络号</a:t>
                          </a:r>
                          <a:endParaRPr lang="zh-CN" altLang="en-US" b="1"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algn="ctr"/>
                          <a:r>
                            <a:rPr lang="zh-CN" altLang="en-US" b="1" dirty="0">
                              <a:solidFill>
                                <a:schemeClr val="bg1"/>
                              </a:solidFill>
                            </a:rPr>
                            <a:t>最大可指派</a:t>
                          </a:r>
                          <a:endParaRPr lang="en-US" altLang="zh-CN" b="1" dirty="0">
                            <a:solidFill>
                              <a:schemeClr val="bg1"/>
                            </a:solidFill>
                          </a:endParaRPr>
                        </a:p>
                        <a:p>
                          <a:pPr algn="ctr"/>
                          <a:r>
                            <a:rPr lang="zh-CN" altLang="en-US" b="1" dirty="0">
                              <a:solidFill>
                                <a:schemeClr val="bg1"/>
                              </a:solidFill>
                            </a:rPr>
                            <a:t>网络号</a:t>
                          </a:r>
                          <a:endParaRPr lang="zh-CN" altLang="en-US" b="1"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algn="ctr"/>
                          <a:r>
                            <a:rPr lang="zh-CN" altLang="en-US" b="1" dirty="0">
                              <a:solidFill>
                                <a:schemeClr val="bg1"/>
                              </a:solidFill>
                            </a:rPr>
                            <a:t>可指派</a:t>
                          </a:r>
                          <a:endParaRPr lang="en-US" altLang="zh-CN" b="1" dirty="0">
                            <a:solidFill>
                              <a:schemeClr val="bg1"/>
                            </a:solidFill>
                          </a:endParaRPr>
                        </a:p>
                        <a:p>
                          <a:pPr algn="ctr"/>
                          <a:r>
                            <a:rPr lang="zh-CN" altLang="en-US" b="1" dirty="0">
                              <a:solidFill>
                                <a:schemeClr val="bg1"/>
                              </a:solidFill>
                            </a:rPr>
                            <a:t>网络数量</a:t>
                          </a:r>
                          <a:endParaRPr lang="zh-CN" altLang="en-US" b="1"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algn="ctr"/>
                          <a:r>
                            <a:rPr lang="zh-CN" altLang="en-US" b="1" dirty="0">
                              <a:solidFill>
                                <a:schemeClr val="bg1"/>
                              </a:solidFill>
                            </a:rPr>
                            <a:t>每个网络中最大</a:t>
                          </a:r>
                          <a:endParaRPr lang="en-US" altLang="zh-CN" b="1" dirty="0">
                            <a:solidFill>
                              <a:schemeClr val="bg1"/>
                            </a:solidFill>
                          </a:endParaRPr>
                        </a:p>
                        <a:p>
                          <a:pPr algn="ctr"/>
                          <a:r>
                            <a:rPr lang="zh-CN" altLang="en-US" b="1" dirty="0">
                              <a:solidFill>
                                <a:schemeClr val="bg1"/>
                              </a:solidFill>
                            </a:rPr>
                            <a:t>可分配地址数量</a:t>
                          </a:r>
                          <a:endParaRPr lang="zh-CN" altLang="en-US" b="1"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algn="ctr"/>
                          <a:r>
                            <a:rPr lang="zh-CN" altLang="en-US" b="1" dirty="0">
                              <a:solidFill>
                                <a:schemeClr val="bg1"/>
                              </a:solidFill>
                            </a:rPr>
                            <a:t>不能指派的</a:t>
                          </a:r>
                          <a:endParaRPr lang="en-US" altLang="zh-CN" b="1" dirty="0">
                            <a:solidFill>
                              <a:schemeClr val="bg1"/>
                            </a:solidFill>
                          </a:endParaRPr>
                        </a:p>
                        <a:p>
                          <a:pPr algn="ctr"/>
                          <a:r>
                            <a:rPr lang="zh-CN" altLang="en-US" b="1" dirty="0">
                              <a:solidFill>
                                <a:schemeClr val="bg1"/>
                              </a:solidFill>
                            </a:rPr>
                            <a:t>网络号</a:t>
                          </a:r>
                          <a:endParaRPr lang="zh-CN" altLang="en-US" b="1"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algn="ctr"/>
                          <a:r>
                            <a:rPr lang="zh-CN" altLang="en-US" b="1" dirty="0">
                              <a:solidFill>
                                <a:schemeClr val="bg1"/>
                              </a:solidFill>
                            </a:rPr>
                            <a:t>占总地址空间</a:t>
                          </a:r>
                          <a:endParaRPr lang="zh-CN" altLang="en-US" b="1"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r>
                  <a:tr h="730885">
                    <a:tc>
                      <a:txBody>
                        <a:bodyPr/>
                        <a:lstStyle/>
                        <a:p>
                          <a:pPr algn="ctr"/>
                          <a:r>
                            <a:rPr lang="en-US" altLang="zh-CN" sz="2400" b="1" dirty="0">
                              <a:solidFill>
                                <a:schemeClr val="tx1"/>
                              </a:solidFill>
                              <a:latin typeface="+mn-lt"/>
                            </a:rPr>
                            <a:t>A</a:t>
                          </a:r>
                          <a:endParaRPr lang="zh-CN" altLang="en-US" sz="2400" b="1"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400" b="1" dirty="0">
                              <a:solidFill>
                                <a:schemeClr val="tx1"/>
                              </a:solidFill>
                              <a:latin typeface="+mn-lt"/>
                            </a:rPr>
                            <a:t>1</a:t>
                          </a:r>
                          <a:endParaRPr lang="zh-CN" altLang="en-US" sz="2400" b="1"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400" b="1" dirty="0">
                              <a:solidFill>
                                <a:schemeClr val="tx1"/>
                              </a:solidFill>
                              <a:latin typeface="+mn-lt"/>
                            </a:rPr>
                            <a:t>126</a:t>
                          </a:r>
                          <a:endParaRPr lang="zh-CN" altLang="en-US" sz="2400" b="1"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1"/>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1"/>
                        </a:blipFill>
                      </a:tcPr>
                    </a:tc>
                    <a:tc>
                      <a:txBody>
                        <a:bodyPr/>
                        <a:lstStyle/>
                        <a:p>
                          <a:pPr algn="ctr"/>
                          <a:r>
                            <a:rPr lang="en-US" altLang="zh-CN" sz="2400" b="1" dirty="0">
                              <a:solidFill>
                                <a:schemeClr val="tx1"/>
                              </a:solidFill>
                              <a:latin typeface="+mn-lt"/>
                            </a:rPr>
                            <a:t>0</a:t>
                          </a:r>
                          <a:r>
                            <a:rPr lang="zh-CN" altLang="en-US" sz="2000" b="1" dirty="0">
                              <a:solidFill>
                                <a:schemeClr val="tx1"/>
                              </a:solidFill>
                              <a:latin typeface="+mn-lt"/>
                            </a:rPr>
                            <a:t>和</a:t>
                          </a:r>
                          <a:r>
                            <a:rPr lang="en-US" altLang="zh-CN" sz="2400" b="1" dirty="0">
                              <a:solidFill>
                                <a:schemeClr val="tx1"/>
                              </a:solidFill>
                              <a:latin typeface="+mn-lt"/>
                            </a:rPr>
                            <a:t>127</a:t>
                          </a:r>
                          <a:endParaRPr lang="zh-CN" altLang="en-US" sz="2400" b="1"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1"/>
                        </a:blipFill>
                      </a:tcPr>
                    </a:tc>
                  </a:tr>
                  <a:tr h="730885">
                    <a:tc>
                      <a:txBody>
                        <a:bodyPr/>
                        <a:lstStyle/>
                        <a:p>
                          <a:pPr algn="ctr"/>
                          <a:r>
                            <a:rPr lang="en-US" altLang="zh-CN" sz="2400" b="1" dirty="0">
                              <a:solidFill>
                                <a:schemeClr val="tx1"/>
                              </a:solidFill>
                              <a:latin typeface="+mn-lt"/>
                            </a:rPr>
                            <a:t>B</a:t>
                          </a:r>
                          <a:endParaRPr lang="zh-CN" altLang="en-US" sz="2400" b="1"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400" b="1" dirty="0">
                              <a:solidFill>
                                <a:schemeClr val="tx1"/>
                              </a:solidFill>
                              <a:latin typeface="+mn-lt"/>
                            </a:rPr>
                            <a:t>128.0</a:t>
                          </a:r>
                          <a:endParaRPr lang="zh-CN" altLang="en-US" sz="2400" b="1"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400" b="1" dirty="0">
                              <a:solidFill>
                                <a:schemeClr val="tx1"/>
                              </a:solidFill>
                              <a:latin typeface="+mn-lt"/>
                            </a:rPr>
                            <a:t>191.255</a:t>
                          </a:r>
                          <a:endParaRPr lang="zh-CN" altLang="en-US" sz="2400" b="1"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1"/>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1"/>
                        </a:blipFill>
                      </a:tcPr>
                    </a:tc>
                    <a:tc>
                      <a:txBody>
                        <a:bodyPr/>
                        <a:lstStyle/>
                        <a:p>
                          <a:pPr algn="ctr"/>
                          <a:r>
                            <a:rPr lang="zh-CN" altLang="en-US" sz="2000" b="1" dirty="0">
                              <a:solidFill>
                                <a:schemeClr val="tx1"/>
                              </a:solidFill>
                              <a:latin typeface="+mn-lt"/>
                            </a:rPr>
                            <a:t>无</a:t>
                          </a:r>
                          <a:endParaRPr lang="zh-CN" altLang="en-US" sz="2000" b="1"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1"/>
                        </a:blipFill>
                      </a:tcPr>
                    </a:tc>
                  </a:tr>
                  <a:tr h="730885">
                    <a:tc>
                      <a:txBody>
                        <a:bodyPr/>
                        <a:lstStyle/>
                        <a:p>
                          <a:pPr algn="ctr"/>
                          <a:r>
                            <a:rPr lang="en-US" altLang="zh-CN" sz="2400" b="1" dirty="0">
                              <a:solidFill>
                                <a:schemeClr val="tx1"/>
                              </a:solidFill>
                              <a:latin typeface="+mn-lt"/>
                            </a:rPr>
                            <a:t>C</a:t>
                          </a:r>
                          <a:endParaRPr lang="zh-CN" altLang="en-US" sz="2400" b="1"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400" b="1" dirty="0">
                              <a:solidFill>
                                <a:schemeClr val="tx1"/>
                              </a:solidFill>
                              <a:latin typeface="+mn-lt"/>
                            </a:rPr>
                            <a:t>192.0.0</a:t>
                          </a:r>
                          <a:endParaRPr lang="zh-CN" altLang="en-US" sz="2400" b="1"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400" b="1" dirty="0">
                              <a:solidFill>
                                <a:schemeClr val="tx1"/>
                              </a:solidFill>
                              <a:latin typeface="+mn-lt"/>
                            </a:rPr>
                            <a:t>223.255.255</a:t>
                          </a:r>
                          <a:endParaRPr lang="zh-CN" altLang="en-US" sz="2400" b="1"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1"/>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1"/>
                        </a:blipFill>
                      </a:tcPr>
                    </a:tc>
                    <a:tc>
                      <a:txBody>
                        <a:bodyPr/>
                        <a:lstStyle/>
                        <a:p>
                          <a:pPr algn="ctr"/>
                          <a:r>
                            <a:rPr lang="zh-CN" altLang="en-US" sz="2000" b="1" dirty="0">
                              <a:solidFill>
                                <a:schemeClr val="tx1"/>
                              </a:solidFill>
                              <a:latin typeface="+mn-lt"/>
                            </a:rPr>
                            <a:t>无</a:t>
                          </a:r>
                          <a:endParaRPr lang="zh-CN" altLang="en-US" sz="2000" b="1"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1"/>
                        </a:blipFill>
                      </a:tcPr>
                    </a:tc>
                  </a:tr>
                </a:tbl>
              </a:graphicData>
            </a:graphic>
          </p:graphicFrame>
        </mc:Fallback>
      </mc:AlternateContent>
      <mc:AlternateContent xmlns:mc="http://schemas.openxmlformats.org/markup-compatibility/2006" xmlns:a14="http://schemas.microsoft.com/office/drawing/2010/main">
        <mc:Choice Requires="a14">
          <p:graphicFrame>
            <p:nvGraphicFramePr>
              <p:cNvPr id="36" name="表格 2"/>
              <p:cNvGraphicFramePr>
                <a:graphicFrameLocks noGrp="1"/>
              </p:cNvGraphicFramePr>
              <p:nvPr/>
            </p:nvGraphicFramePr>
            <p:xfrm>
              <a:off x="623920" y="4249692"/>
              <a:ext cx="10954101" cy="2115440"/>
            </p:xfrm>
            <a:graphic>
              <a:graphicData uri="http://schemas.openxmlformats.org/drawingml/2006/table">
                <a:tbl>
                  <a:tblPr firstRow="1" bandRow="1">
                    <a:tableStyleId>{00A15C55-8517-42AA-B614-E9B94910E393}</a:tableStyleId>
                  </a:tblPr>
                  <a:tblGrid>
                    <a:gridCol w="753333"/>
                    <a:gridCol w="2159896"/>
                    <a:gridCol w="2159896"/>
                    <a:gridCol w="2159896"/>
                    <a:gridCol w="2159896"/>
                    <a:gridCol w="1561184"/>
                  </a:tblGrid>
                  <a:tr h="370840">
                    <a:tc>
                      <a:txBody>
                        <a:bodyPr/>
                        <a:lstStyle/>
                        <a:p>
                          <a:pPr algn="ctr"/>
                          <a:r>
                            <a:rPr lang="zh-CN" altLang="en-US" b="1" dirty="0">
                              <a:solidFill>
                                <a:schemeClr val="bg1"/>
                              </a:solidFill>
                            </a:rPr>
                            <a:t>网络</a:t>
                          </a:r>
                          <a:endParaRPr lang="en-US" altLang="zh-CN" b="1" dirty="0">
                            <a:solidFill>
                              <a:schemeClr val="bg1"/>
                            </a:solidFill>
                          </a:endParaRPr>
                        </a:p>
                        <a:p>
                          <a:pPr algn="ctr"/>
                          <a:r>
                            <a:rPr lang="zh-CN" altLang="en-US" b="1" dirty="0">
                              <a:solidFill>
                                <a:schemeClr val="bg1"/>
                              </a:solidFill>
                            </a:rPr>
                            <a:t>类别</a:t>
                          </a:r>
                          <a:endParaRPr lang="zh-CN" altLang="en-US" b="1"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pPr algn="ctr"/>
                          <a:r>
                            <a:rPr lang="zh-CN" altLang="en-US" b="1" dirty="0">
                              <a:solidFill>
                                <a:schemeClr val="bg1"/>
                              </a:solidFill>
                            </a:rPr>
                            <a:t>作  用</a:t>
                          </a:r>
                          <a:endParaRPr lang="zh-CN" altLang="en-US" b="1"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pPr algn="ctr"/>
                          <a:r>
                            <a:rPr lang="zh-CN" altLang="en-US" b="1" dirty="0">
                              <a:solidFill>
                                <a:schemeClr val="bg1"/>
                              </a:solidFill>
                            </a:rPr>
                            <a:t>第一个地址</a:t>
                          </a:r>
                          <a:endParaRPr lang="zh-CN" altLang="en-US" b="1"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pPr algn="ctr"/>
                          <a:r>
                            <a:rPr lang="zh-CN" altLang="en-US" b="1" dirty="0">
                              <a:solidFill>
                                <a:schemeClr val="bg1"/>
                              </a:solidFill>
                            </a:rPr>
                            <a:t>最后一个地址</a:t>
                          </a:r>
                          <a:endParaRPr lang="zh-CN" altLang="en-US" b="1"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pPr algn="ctr"/>
                          <a:r>
                            <a:rPr lang="zh-CN" altLang="en-US" b="1" dirty="0">
                              <a:solidFill>
                                <a:schemeClr val="bg1"/>
                              </a:solidFill>
                            </a:rPr>
                            <a:t>地址数量</a:t>
                          </a:r>
                          <a:endParaRPr lang="zh-CN" altLang="en-US" b="1"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pPr algn="ctr"/>
                          <a:r>
                            <a:rPr lang="zh-CN" altLang="en-US" b="1" dirty="0">
                              <a:solidFill>
                                <a:schemeClr val="bg1"/>
                              </a:solidFill>
                            </a:rPr>
                            <a:t>占总地址空间</a:t>
                          </a:r>
                          <a:endParaRPr lang="zh-CN" altLang="en-US" b="1"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r>
                  <a:tr h="370840">
                    <a:tc>
                      <a:txBody>
                        <a:bodyPr/>
                        <a:lstStyle/>
                        <a:p>
                          <a:pPr algn="ctr"/>
                          <a:r>
                            <a:rPr lang="en-US" altLang="zh-CN" sz="2400" b="1" dirty="0">
                              <a:solidFill>
                                <a:schemeClr val="tx1"/>
                              </a:solidFill>
                              <a:latin typeface="+mn-lt"/>
                            </a:rPr>
                            <a:t>D</a:t>
                          </a:r>
                          <a:endParaRPr lang="zh-CN" altLang="en-US" sz="2400" b="1"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2000" b="1" dirty="0">
                              <a:solidFill>
                                <a:schemeClr val="tx1"/>
                              </a:solidFill>
                              <a:latin typeface="+mn-lt"/>
                            </a:rPr>
                            <a:t>多播地址</a:t>
                          </a:r>
                          <a:endParaRPr lang="zh-CN" altLang="en-US" sz="2000" b="1"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400" b="1" dirty="0">
                              <a:solidFill>
                                <a:schemeClr val="tx1"/>
                              </a:solidFill>
                              <a:latin typeface="+mn-lt"/>
                            </a:rPr>
                            <a:t>224.0.0.0</a:t>
                          </a:r>
                          <a:endParaRPr lang="zh-CN" altLang="en-US" sz="2400" b="1"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400" b="1" dirty="0">
                              <a:solidFill>
                                <a:schemeClr val="tx1"/>
                              </a:solidFill>
                              <a:latin typeface="+mn-lt"/>
                            </a:rPr>
                            <a:t>239.255.255.255</a:t>
                          </a:r>
                          <a:endParaRPr lang="zh-CN" altLang="en-US" sz="2400" b="1"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400" b="1" dirty="0">
                              <a:solidFill>
                                <a:schemeClr val="tx1"/>
                              </a:solidFill>
                              <a:latin typeface="+mn-lt"/>
                            </a:rPr>
                            <a:t>268435456</a:t>
                          </a:r>
                          <a:endParaRPr lang="en-US" altLang="zh-CN" sz="2400" b="1" dirty="0">
                            <a:solidFill>
                              <a:schemeClr val="tx1"/>
                            </a:solidFill>
                            <a:latin typeface="+mn-lt"/>
                          </a:endParaRPr>
                        </a:p>
                        <a:p>
                          <a:pPr marL="0" marR="0" lvl="0" indent="0" algn="ctr"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r>
                                  <a:rPr lang="en-US" altLang="zh-CN" sz="1800" b="1" i="1" smtClean="0">
                                    <a:solidFill>
                                      <a:schemeClr val="tx1"/>
                                    </a:solidFill>
                                    <a:latin typeface="Cambria Math" panose="02040503050406030204" pitchFamily="18" charset="0"/>
                                  </a:rPr>
                                  <m:t>(</m:t>
                                </m:r>
                                <m:sSup>
                                  <m:sSupPr>
                                    <m:ctrlPr>
                                      <a:rPr lang="en-US" altLang="zh-CN" sz="1800" b="1" i="1" smtClean="0">
                                        <a:solidFill>
                                          <a:schemeClr val="tx1"/>
                                        </a:solidFill>
                                        <a:latin typeface="Cambria Math" panose="02040503050406030204" pitchFamily="18" charset="0"/>
                                      </a:rPr>
                                    </m:ctrlPr>
                                  </m:sSupPr>
                                  <m:e>
                                    <m:r>
                                      <a:rPr lang="en-US" altLang="zh-CN" sz="1800" b="1" i="1" smtClean="0">
                                        <a:solidFill>
                                          <a:schemeClr val="tx1"/>
                                        </a:solidFill>
                                        <a:latin typeface="Cambria Math" panose="02040503050406030204" pitchFamily="18" charset="0"/>
                                      </a:rPr>
                                      <m:t>𝟐</m:t>
                                    </m:r>
                                  </m:e>
                                  <m:sup>
                                    <m:r>
                                      <a:rPr lang="en-US" altLang="zh-CN" sz="1800" b="1" i="1" smtClean="0">
                                        <a:solidFill>
                                          <a:schemeClr val="tx1"/>
                                        </a:solidFill>
                                        <a:latin typeface="Cambria Math" panose="02040503050406030204" pitchFamily="18" charset="0"/>
                                      </a:rPr>
                                      <m:t>𝟐𝟖</m:t>
                                    </m:r>
                                  </m:sup>
                                </m:sSup>
                                <m:r>
                                  <a:rPr lang="en-US" altLang="zh-CN" sz="1800" b="1" i="1" smtClean="0">
                                    <a:solidFill>
                                      <a:schemeClr val="tx1"/>
                                    </a:solidFill>
                                    <a:latin typeface="Cambria Math" panose="02040503050406030204" pitchFamily="18" charset="0"/>
                                  </a:rPr>
                                  <m:t>)</m:t>
                                </m:r>
                              </m:oMath>
                            </m:oMathPara>
                          </a14:m>
                          <a:endParaRPr lang="zh-CN" altLang="en-US" sz="1800" b="1"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400" b="1" dirty="0">
                              <a:solidFill>
                                <a:schemeClr val="tx1"/>
                              </a:solidFill>
                              <a:latin typeface="+mn-lt"/>
                            </a:rPr>
                            <a:t>6.25%</a:t>
                          </a:r>
                          <a:endParaRPr lang="en-US" altLang="zh-CN" sz="2400" b="1" dirty="0">
                            <a:solidFill>
                              <a:schemeClr val="tx1"/>
                            </a:solidFill>
                            <a:latin typeface="+mn-lt"/>
                          </a:endParaRPr>
                        </a:p>
                        <a:p>
                          <a:pPr algn="ctr"/>
                          <a14:m>
                            <m:oMathPara xmlns:m="http://schemas.openxmlformats.org/officeDocument/2006/math">
                              <m:oMathParaPr>
                                <m:jc m:val="centerGroup"/>
                              </m:oMathParaPr>
                              <m:oMath xmlns:m="http://schemas.openxmlformats.org/officeDocument/2006/math">
                                <m:r>
                                  <a:rPr lang="en-US" altLang="zh-CN" sz="1800" b="1" i="1" smtClean="0">
                                    <a:solidFill>
                                      <a:schemeClr val="tx1"/>
                                    </a:solidFill>
                                    <a:latin typeface="Cambria Math" panose="02040503050406030204" pitchFamily="18" charset="0"/>
                                  </a:rPr>
                                  <m:t>(</m:t>
                                </m:r>
                                <m:f>
                                  <m:fPr>
                                    <m:type m:val="lin"/>
                                    <m:ctrlPr>
                                      <a:rPr lang="en-US" altLang="zh-CN" sz="1800" b="1" i="1" smtClean="0">
                                        <a:solidFill>
                                          <a:schemeClr val="tx1"/>
                                        </a:solidFill>
                                        <a:latin typeface="Cambria Math" panose="02040503050406030204" pitchFamily="18" charset="0"/>
                                      </a:rPr>
                                    </m:ctrlPr>
                                  </m:fPr>
                                  <m:num>
                                    <m:sSup>
                                      <m:sSupPr>
                                        <m:ctrlPr>
                                          <a:rPr lang="en-US" altLang="zh-CN" sz="1800" b="1" i="1" smtClean="0">
                                            <a:solidFill>
                                              <a:schemeClr val="tx1"/>
                                            </a:solidFill>
                                            <a:latin typeface="Cambria Math" panose="02040503050406030204" pitchFamily="18" charset="0"/>
                                          </a:rPr>
                                        </m:ctrlPr>
                                      </m:sSupPr>
                                      <m:e>
                                        <m:r>
                                          <a:rPr lang="en-US" altLang="zh-CN" sz="1800" b="1" i="1" smtClean="0">
                                            <a:solidFill>
                                              <a:schemeClr val="tx1"/>
                                            </a:solidFill>
                                            <a:latin typeface="Cambria Math" panose="02040503050406030204" pitchFamily="18" charset="0"/>
                                          </a:rPr>
                                          <m:t>𝟐</m:t>
                                        </m:r>
                                      </m:e>
                                      <m:sup>
                                        <m:r>
                                          <a:rPr lang="en-US" altLang="zh-CN" sz="1800" b="1" i="1" smtClean="0">
                                            <a:solidFill>
                                              <a:schemeClr val="tx1"/>
                                            </a:solidFill>
                                            <a:latin typeface="Cambria Math" panose="02040503050406030204" pitchFamily="18" charset="0"/>
                                          </a:rPr>
                                          <m:t>𝟑𝟐</m:t>
                                        </m:r>
                                        <m:r>
                                          <a:rPr lang="en-US" altLang="zh-CN" sz="1800" b="1" i="1" smtClean="0">
                                            <a:solidFill>
                                              <a:schemeClr val="tx1"/>
                                            </a:solidFill>
                                            <a:latin typeface="Cambria Math" panose="02040503050406030204" pitchFamily="18" charset="0"/>
                                          </a:rPr>
                                          <m:t>−</m:t>
                                        </m:r>
                                        <m:r>
                                          <a:rPr lang="en-US" altLang="zh-CN" sz="1800" b="1" i="1" smtClean="0">
                                            <a:solidFill>
                                              <a:schemeClr val="tx1"/>
                                            </a:solidFill>
                                            <a:latin typeface="Cambria Math" panose="02040503050406030204" pitchFamily="18" charset="0"/>
                                          </a:rPr>
                                          <m:t>𝟒</m:t>
                                        </m:r>
                                      </m:sup>
                                    </m:sSup>
                                  </m:num>
                                  <m:den>
                                    <m:sSup>
                                      <m:sSupPr>
                                        <m:ctrlPr>
                                          <a:rPr lang="en-US" altLang="zh-CN" sz="1800" b="1" i="1" smtClean="0">
                                            <a:solidFill>
                                              <a:schemeClr val="tx1"/>
                                            </a:solidFill>
                                            <a:latin typeface="Cambria Math" panose="02040503050406030204" pitchFamily="18" charset="0"/>
                                          </a:rPr>
                                        </m:ctrlPr>
                                      </m:sSupPr>
                                      <m:e>
                                        <m:r>
                                          <a:rPr lang="en-US" altLang="zh-CN" sz="1800" b="1" i="1" smtClean="0">
                                            <a:solidFill>
                                              <a:schemeClr val="tx1"/>
                                            </a:solidFill>
                                            <a:latin typeface="Cambria Math" panose="02040503050406030204" pitchFamily="18" charset="0"/>
                                          </a:rPr>
                                          <m:t>𝟐</m:t>
                                        </m:r>
                                      </m:e>
                                      <m:sup>
                                        <m:r>
                                          <a:rPr lang="en-US" altLang="zh-CN" sz="1800" b="1" i="1" smtClean="0">
                                            <a:solidFill>
                                              <a:schemeClr val="tx1"/>
                                            </a:solidFill>
                                            <a:latin typeface="Cambria Math" panose="02040503050406030204" pitchFamily="18" charset="0"/>
                                          </a:rPr>
                                          <m:t>𝟑𝟐</m:t>
                                        </m:r>
                                      </m:sup>
                                    </m:sSup>
                                  </m:den>
                                </m:f>
                                <m:r>
                                  <a:rPr lang="en-US" altLang="zh-CN" sz="1800" b="1" i="1" smtClean="0">
                                    <a:solidFill>
                                      <a:schemeClr val="tx1"/>
                                    </a:solidFill>
                                    <a:latin typeface="Cambria Math" panose="02040503050406030204" pitchFamily="18" charset="0"/>
                                  </a:rPr>
                                  <m:t>)</m:t>
                                </m:r>
                              </m:oMath>
                            </m:oMathPara>
                          </a14:m>
                          <a:endParaRPr lang="en-US" altLang="zh-CN" sz="2400" b="1"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pPr algn="ctr"/>
                          <a:r>
                            <a:rPr lang="en-US" altLang="zh-CN" sz="2400" b="1" dirty="0">
                              <a:solidFill>
                                <a:schemeClr val="tx1"/>
                              </a:solidFill>
                              <a:latin typeface="+mn-lt"/>
                            </a:rPr>
                            <a:t>E</a:t>
                          </a:r>
                          <a:endParaRPr lang="zh-CN" altLang="en-US" sz="2400" b="1"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2400" b="1" dirty="0">
                              <a:solidFill>
                                <a:schemeClr val="tx1"/>
                              </a:solidFill>
                              <a:latin typeface="+mn-lt"/>
                            </a:rPr>
                            <a:t>保留</a:t>
                          </a:r>
                          <a:endParaRPr lang="zh-CN" altLang="en-US" sz="2400" b="1"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400" b="1" dirty="0">
                              <a:solidFill>
                                <a:schemeClr val="tx1"/>
                              </a:solidFill>
                              <a:latin typeface="+mn-lt"/>
                            </a:rPr>
                            <a:t>240.0.0.0</a:t>
                          </a:r>
                          <a:endParaRPr lang="zh-CN" altLang="en-US" sz="2400" b="1"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400" b="1" dirty="0">
                              <a:solidFill>
                                <a:schemeClr val="tx1"/>
                              </a:solidFill>
                              <a:latin typeface="+mn-lt"/>
                            </a:rPr>
                            <a:t>255.255.255.255</a:t>
                          </a:r>
                          <a:endParaRPr lang="zh-CN" altLang="en-US" sz="1800" b="1"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400" b="1" dirty="0">
                              <a:solidFill>
                                <a:schemeClr val="tx1"/>
                              </a:solidFill>
                              <a:latin typeface="+mn-lt"/>
                            </a:rPr>
                            <a:t>268435456</a:t>
                          </a:r>
                          <a:endParaRPr lang="en-US" altLang="zh-CN" sz="2400" b="1" dirty="0">
                            <a:solidFill>
                              <a:schemeClr val="tx1"/>
                            </a:solidFill>
                            <a:latin typeface="+mn-lt"/>
                          </a:endParaRPr>
                        </a:p>
                        <a:p>
                          <a:pPr marL="0" marR="0" lvl="0" indent="0" algn="ctr"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r>
                                  <a:rPr lang="en-US" altLang="zh-CN" sz="1800" b="1" i="1" smtClean="0">
                                    <a:solidFill>
                                      <a:schemeClr val="tx1"/>
                                    </a:solidFill>
                                    <a:latin typeface="Cambria Math" panose="02040503050406030204" pitchFamily="18" charset="0"/>
                                  </a:rPr>
                                  <m:t>(</m:t>
                                </m:r>
                                <m:sSup>
                                  <m:sSupPr>
                                    <m:ctrlPr>
                                      <a:rPr lang="en-US" altLang="zh-CN" sz="1800" b="1" i="1" smtClean="0">
                                        <a:solidFill>
                                          <a:schemeClr val="tx1"/>
                                        </a:solidFill>
                                        <a:latin typeface="Cambria Math" panose="02040503050406030204" pitchFamily="18" charset="0"/>
                                      </a:rPr>
                                    </m:ctrlPr>
                                  </m:sSupPr>
                                  <m:e>
                                    <m:r>
                                      <a:rPr lang="en-US" altLang="zh-CN" sz="1800" b="1" i="1" smtClean="0">
                                        <a:solidFill>
                                          <a:schemeClr val="tx1"/>
                                        </a:solidFill>
                                        <a:latin typeface="Cambria Math" panose="02040503050406030204" pitchFamily="18" charset="0"/>
                                      </a:rPr>
                                      <m:t>𝟐</m:t>
                                    </m:r>
                                  </m:e>
                                  <m:sup>
                                    <m:r>
                                      <a:rPr lang="en-US" altLang="zh-CN" sz="1800" b="1" i="1" smtClean="0">
                                        <a:solidFill>
                                          <a:schemeClr val="tx1"/>
                                        </a:solidFill>
                                        <a:latin typeface="Cambria Math" panose="02040503050406030204" pitchFamily="18" charset="0"/>
                                      </a:rPr>
                                      <m:t>𝟐𝟖</m:t>
                                    </m:r>
                                  </m:sup>
                                </m:sSup>
                                <m:r>
                                  <a:rPr lang="en-US" altLang="zh-CN" sz="1800" b="1" i="1" smtClean="0">
                                    <a:solidFill>
                                      <a:schemeClr val="tx1"/>
                                    </a:solidFill>
                                    <a:latin typeface="Cambria Math" panose="02040503050406030204" pitchFamily="18" charset="0"/>
                                  </a:rPr>
                                  <m:t>)</m:t>
                                </m:r>
                              </m:oMath>
                            </m:oMathPara>
                          </a14:m>
                          <a:endParaRPr lang="zh-CN" altLang="en-US" sz="1800" b="1"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400" b="1" dirty="0">
                              <a:solidFill>
                                <a:schemeClr val="tx1"/>
                              </a:solidFill>
                              <a:latin typeface="+mn-lt"/>
                            </a:rPr>
                            <a:t>6.25%</a:t>
                          </a:r>
                          <a:endParaRPr lang="en-US" altLang="zh-CN" sz="2400" b="1" dirty="0">
                            <a:solidFill>
                              <a:schemeClr val="tx1"/>
                            </a:solidFill>
                            <a:latin typeface="+mn-lt"/>
                          </a:endParaRPr>
                        </a:p>
                        <a:p>
                          <a:pPr marL="0" marR="0" lvl="0" indent="0" algn="ctr"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r>
                                  <a:rPr lang="en-US" altLang="zh-CN" sz="1800" b="1" i="1" smtClean="0">
                                    <a:solidFill>
                                      <a:schemeClr val="tx1"/>
                                    </a:solidFill>
                                    <a:latin typeface="Cambria Math" panose="02040503050406030204" pitchFamily="18" charset="0"/>
                                  </a:rPr>
                                  <m:t>(</m:t>
                                </m:r>
                                <m:f>
                                  <m:fPr>
                                    <m:type m:val="lin"/>
                                    <m:ctrlPr>
                                      <a:rPr lang="en-US" altLang="zh-CN" sz="1800" b="1" i="1" smtClean="0">
                                        <a:solidFill>
                                          <a:schemeClr val="tx1"/>
                                        </a:solidFill>
                                        <a:latin typeface="Cambria Math" panose="02040503050406030204" pitchFamily="18" charset="0"/>
                                      </a:rPr>
                                    </m:ctrlPr>
                                  </m:fPr>
                                  <m:num>
                                    <m:sSup>
                                      <m:sSupPr>
                                        <m:ctrlPr>
                                          <a:rPr lang="en-US" altLang="zh-CN" sz="1800" b="1" i="1" smtClean="0">
                                            <a:solidFill>
                                              <a:schemeClr val="tx1"/>
                                            </a:solidFill>
                                            <a:latin typeface="Cambria Math" panose="02040503050406030204" pitchFamily="18" charset="0"/>
                                          </a:rPr>
                                        </m:ctrlPr>
                                      </m:sSupPr>
                                      <m:e>
                                        <m:r>
                                          <a:rPr lang="en-US" altLang="zh-CN" sz="1800" b="1" i="1" smtClean="0">
                                            <a:solidFill>
                                              <a:schemeClr val="tx1"/>
                                            </a:solidFill>
                                            <a:latin typeface="Cambria Math" panose="02040503050406030204" pitchFamily="18" charset="0"/>
                                          </a:rPr>
                                          <m:t>𝟐</m:t>
                                        </m:r>
                                      </m:e>
                                      <m:sup>
                                        <m:r>
                                          <a:rPr lang="en-US" altLang="zh-CN" sz="1800" b="1" i="1" smtClean="0">
                                            <a:solidFill>
                                              <a:schemeClr val="tx1"/>
                                            </a:solidFill>
                                            <a:latin typeface="Cambria Math" panose="02040503050406030204" pitchFamily="18" charset="0"/>
                                          </a:rPr>
                                          <m:t>𝟑𝟐</m:t>
                                        </m:r>
                                        <m:r>
                                          <a:rPr lang="en-US" altLang="zh-CN" sz="1800" b="1" i="1" smtClean="0">
                                            <a:solidFill>
                                              <a:schemeClr val="tx1"/>
                                            </a:solidFill>
                                            <a:latin typeface="Cambria Math" panose="02040503050406030204" pitchFamily="18" charset="0"/>
                                          </a:rPr>
                                          <m:t>−</m:t>
                                        </m:r>
                                        <m:r>
                                          <a:rPr lang="en-US" altLang="zh-CN" sz="1800" b="1" i="1" smtClean="0">
                                            <a:solidFill>
                                              <a:schemeClr val="tx1"/>
                                            </a:solidFill>
                                            <a:latin typeface="Cambria Math" panose="02040503050406030204" pitchFamily="18" charset="0"/>
                                          </a:rPr>
                                          <m:t>𝟒</m:t>
                                        </m:r>
                                      </m:sup>
                                    </m:sSup>
                                  </m:num>
                                  <m:den>
                                    <m:sSup>
                                      <m:sSupPr>
                                        <m:ctrlPr>
                                          <a:rPr lang="en-US" altLang="zh-CN" sz="1800" b="1" i="1" smtClean="0">
                                            <a:solidFill>
                                              <a:schemeClr val="tx1"/>
                                            </a:solidFill>
                                            <a:latin typeface="Cambria Math" panose="02040503050406030204" pitchFamily="18" charset="0"/>
                                          </a:rPr>
                                        </m:ctrlPr>
                                      </m:sSupPr>
                                      <m:e>
                                        <m:r>
                                          <a:rPr lang="en-US" altLang="zh-CN" sz="1800" b="1" i="1" smtClean="0">
                                            <a:solidFill>
                                              <a:schemeClr val="tx1"/>
                                            </a:solidFill>
                                            <a:latin typeface="Cambria Math" panose="02040503050406030204" pitchFamily="18" charset="0"/>
                                          </a:rPr>
                                          <m:t>𝟐</m:t>
                                        </m:r>
                                      </m:e>
                                      <m:sup>
                                        <m:r>
                                          <a:rPr lang="en-US" altLang="zh-CN" sz="1800" b="1" i="1" smtClean="0">
                                            <a:solidFill>
                                              <a:schemeClr val="tx1"/>
                                            </a:solidFill>
                                            <a:latin typeface="Cambria Math" panose="02040503050406030204" pitchFamily="18" charset="0"/>
                                          </a:rPr>
                                          <m:t>𝟑𝟐</m:t>
                                        </m:r>
                                      </m:sup>
                                    </m:sSup>
                                  </m:den>
                                </m:f>
                                <m:r>
                                  <a:rPr lang="en-US" altLang="zh-CN" sz="1800" b="1" i="1" smtClean="0">
                                    <a:solidFill>
                                      <a:schemeClr val="tx1"/>
                                    </a:solidFill>
                                    <a:latin typeface="Cambria Math" panose="02040503050406030204" pitchFamily="18" charset="0"/>
                                  </a:rPr>
                                  <m:t>)</m:t>
                                </m:r>
                              </m:oMath>
                            </m:oMathPara>
                          </a14:m>
                          <a:endParaRPr lang="en-US" altLang="zh-CN" sz="3200" b="1"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mc:Choice>
        <mc:Fallback xmlns="">
          <p:graphicFrame>
            <p:nvGraphicFramePr>
              <p:cNvPr id="36" name="表格 2"/>
              <p:cNvGraphicFramePr>
                <a:graphicFrameLocks noGrp="1"/>
              </p:cNvGraphicFramePr>
              <p:nvPr/>
            </p:nvGraphicFramePr>
            <p:xfrm>
              <a:off x="623920" y="4249692"/>
              <a:ext cx="10954101" cy="2115440"/>
            </p:xfrm>
            <a:graphic>
              <a:graphicData uri="http://schemas.openxmlformats.org/drawingml/2006/table">
                <a:tbl>
                  <a:tblPr firstRow="1" bandRow="1">
                    <a:tableStyleId>{00A15C55-8517-42AA-B614-E9B94910E393}</a:tableStyleId>
                  </a:tblPr>
                  <a:tblGrid>
                    <a:gridCol w="753333"/>
                    <a:gridCol w="2159896"/>
                    <a:gridCol w="2159896"/>
                    <a:gridCol w="2159896"/>
                    <a:gridCol w="2159896"/>
                    <a:gridCol w="1561184"/>
                  </a:tblGrid>
                  <a:tr h="370840">
                    <a:tc>
                      <a:txBody>
                        <a:bodyPr/>
                        <a:lstStyle/>
                        <a:p>
                          <a:pPr algn="ctr"/>
                          <a:r>
                            <a:rPr lang="zh-CN" altLang="en-US" b="1" dirty="0">
                              <a:solidFill>
                                <a:schemeClr val="bg1"/>
                              </a:solidFill>
                            </a:rPr>
                            <a:t>网络</a:t>
                          </a:r>
                          <a:endParaRPr lang="en-US" altLang="zh-CN" b="1" dirty="0">
                            <a:solidFill>
                              <a:schemeClr val="bg1"/>
                            </a:solidFill>
                          </a:endParaRPr>
                        </a:p>
                        <a:p>
                          <a:pPr algn="ctr"/>
                          <a:r>
                            <a:rPr lang="zh-CN" altLang="en-US" b="1" dirty="0">
                              <a:solidFill>
                                <a:schemeClr val="bg1"/>
                              </a:solidFill>
                            </a:rPr>
                            <a:t>类别</a:t>
                          </a:r>
                          <a:endParaRPr lang="zh-CN" altLang="en-US" b="1"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pPr algn="ctr"/>
                          <a:r>
                            <a:rPr lang="zh-CN" altLang="en-US" b="1" dirty="0">
                              <a:solidFill>
                                <a:schemeClr val="bg1"/>
                              </a:solidFill>
                            </a:rPr>
                            <a:t>作  用</a:t>
                          </a:r>
                          <a:endParaRPr lang="zh-CN" altLang="en-US" b="1"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pPr algn="ctr"/>
                          <a:r>
                            <a:rPr lang="zh-CN" altLang="en-US" b="1" dirty="0">
                              <a:solidFill>
                                <a:schemeClr val="bg1"/>
                              </a:solidFill>
                            </a:rPr>
                            <a:t>第一个地址</a:t>
                          </a:r>
                          <a:endParaRPr lang="zh-CN" altLang="en-US" b="1"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pPr algn="ctr"/>
                          <a:r>
                            <a:rPr lang="zh-CN" altLang="en-US" b="1" dirty="0">
                              <a:solidFill>
                                <a:schemeClr val="bg1"/>
                              </a:solidFill>
                            </a:rPr>
                            <a:t>最后一个地址</a:t>
                          </a:r>
                          <a:endParaRPr lang="zh-CN" altLang="en-US" b="1"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pPr algn="ctr"/>
                          <a:r>
                            <a:rPr lang="zh-CN" altLang="en-US" b="1" dirty="0">
                              <a:solidFill>
                                <a:schemeClr val="bg1"/>
                              </a:solidFill>
                            </a:rPr>
                            <a:t>地址数量</a:t>
                          </a:r>
                          <a:endParaRPr lang="zh-CN" altLang="en-US" b="1"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pPr algn="ctr"/>
                          <a:r>
                            <a:rPr lang="zh-CN" altLang="en-US" b="1" dirty="0">
                              <a:solidFill>
                                <a:schemeClr val="bg1"/>
                              </a:solidFill>
                            </a:rPr>
                            <a:t>占总地址空间</a:t>
                          </a:r>
                          <a:endParaRPr lang="zh-CN" altLang="en-US" b="1"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r>
                  <a:tr h="730885">
                    <a:tc>
                      <a:txBody>
                        <a:bodyPr/>
                        <a:lstStyle/>
                        <a:p>
                          <a:pPr algn="ctr"/>
                          <a:r>
                            <a:rPr lang="en-US" altLang="zh-CN" sz="2400" b="1" dirty="0">
                              <a:solidFill>
                                <a:schemeClr val="tx1"/>
                              </a:solidFill>
                              <a:latin typeface="+mn-lt"/>
                            </a:rPr>
                            <a:t>D</a:t>
                          </a:r>
                          <a:endParaRPr lang="zh-CN" altLang="en-US" sz="2400" b="1"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2000" b="1" dirty="0">
                              <a:solidFill>
                                <a:schemeClr val="tx1"/>
                              </a:solidFill>
                              <a:latin typeface="+mn-lt"/>
                            </a:rPr>
                            <a:t>多播地址</a:t>
                          </a:r>
                          <a:endParaRPr lang="zh-CN" altLang="en-US" sz="2000" b="1"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400" b="1" dirty="0">
                              <a:solidFill>
                                <a:schemeClr val="tx1"/>
                              </a:solidFill>
                              <a:latin typeface="+mn-lt"/>
                            </a:rPr>
                            <a:t>224.0.0.0</a:t>
                          </a:r>
                          <a:endParaRPr lang="zh-CN" altLang="en-US" sz="2400" b="1"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400" b="1" dirty="0">
                              <a:solidFill>
                                <a:schemeClr val="tx1"/>
                              </a:solidFill>
                              <a:latin typeface="+mn-lt"/>
                            </a:rPr>
                            <a:t>239.255.255.255</a:t>
                          </a:r>
                          <a:endParaRPr lang="zh-CN" altLang="en-US" sz="2400" b="1"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r>
                  <a:tr h="730885">
                    <a:tc>
                      <a:txBody>
                        <a:bodyPr/>
                        <a:lstStyle/>
                        <a:p>
                          <a:pPr algn="ctr"/>
                          <a:r>
                            <a:rPr lang="en-US" altLang="zh-CN" sz="2400" b="1" dirty="0">
                              <a:solidFill>
                                <a:schemeClr val="tx1"/>
                              </a:solidFill>
                              <a:latin typeface="+mn-lt"/>
                            </a:rPr>
                            <a:t>E</a:t>
                          </a:r>
                          <a:endParaRPr lang="zh-CN" altLang="en-US" sz="2400" b="1"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2400" b="1" dirty="0">
                              <a:solidFill>
                                <a:schemeClr val="tx1"/>
                              </a:solidFill>
                              <a:latin typeface="+mn-lt"/>
                            </a:rPr>
                            <a:t>保留</a:t>
                          </a:r>
                          <a:endParaRPr lang="zh-CN" altLang="en-US" sz="2400" b="1"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400" b="1" dirty="0">
                              <a:solidFill>
                                <a:schemeClr val="tx1"/>
                              </a:solidFill>
                              <a:latin typeface="+mn-lt"/>
                            </a:rPr>
                            <a:t>240.0.0.0</a:t>
                          </a:r>
                          <a:endParaRPr lang="zh-CN" altLang="en-US" sz="2400" b="1"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400" b="1" dirty="0">
                              <a:solidFill>
                                <a:schemeClr val="tx1"/>
                              </a:solidFill>
                              <a:latin typeface="+mn-lt"/>
                            </a:rPr>
                            <a:t>255.255.255.255</a:t>
                          </a:r>
                          <a:endParaRPr lang="zh-CN" altLang="en-US" sz="1800" b="1"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r>
                </a:tbl>
              </a:graphicData>
            </a:graphic>
          </p:graphicFrame>
        </mc:Fallback>
      </mc:AlternateContent>
      <p:sp>
        <p:nvSpPr>
          <p:cNvPr id="7" name="平行四边形 6"/>
          <p:cNvSpPr/>
          <p:nvPr/>
        </p:nvSpPr>
        <p:spPr>
          <a:xfrm>
            <a:off x="304799" y="749300"/>
            <a:ext cx="681963"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03</a:t>
            </a:r>
            <a:endParaRPr lang="zh-CN" altLang="en-US" sz="2200" dirty="0">
              <a:latin typeface="Impact" panose="020B0806030902050204" pitchFamily="34" charset="0"/>
            </a:endParaRPr>
          </a:p>
        </p:txBody>
      </p:sp>
    </p:spTree>
    <p:custDataLst>
      <p:tags r:id="rId3"/>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2"/>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11" fill="hold">
                      <p:stCondLst>
                        <p:cond delay="indefinite"/>
                      </p:stCondLst>
                      <p:childTnLst>
                        <p:par>
                          <p:cTn id="12" fill="hold">
                            <p:stCondLst>
                              <p:cond delay="0"/>
                            </p:stCondLst>
                            <p:childTnLst>
                              <p:par>
                                <p:cTn id="13" presetID="15" presetClass="entr" presetSubtype="0" fill="hold" nodeType="clickEffect">
                                  <p:stCondLst>
                                    <p:cond delay="0"/>
                                  </p:stCondLst>
                                  <p:childTnLst>
                                    <p:set>
                                      <p:cBhvr>
                                        <p:cTn id="14" dur="1" fill="hold">
                                          <p:stCondLst>
                                            <p:cond delay="0"/>
                                          </p:stCondLst>
                                        </p:cTn>
                                        <p:tgtEl>
                                          <p:spTgt spid="36"/>
                                        </p:tgtEl>
                                        <p:attrNameLst>
                                          <p:attrName>style.visibility</p:attrName>
                                        </p:attrNameLst>
                                      </p:cBhvr>
                                      <p:to>
                                        <p:strVal val="visible"/>
                                      </p:to>
                                    </p:set>
                                    <p:anim calcmode="lin" valueType="num">
                                      <p:cBhvr>
                                        <p:cTn id="15" dur="1000" fill="hold"/>
                                        <p:tgtEl>
                                          <p:spTgt spid="36"/>
                                        </p:tgtEl>
                                        <p:attrNameLst>
                                          <p:attrName>ppt_w</p:attrName>
                                        </p:attrNameLst>
                                      </p:cBhvr>
                                      <p:tavLst>
                                        <p:tav tm="0">
                                          <p:val>
                                            <p:fltVal val="0"/>
                                          </p:val>
                                        </p:tav>
                                        <p:tav tm="100000">
                                          <p:val>
                                            <p:strVal val="#ppt_w"/>
                                          </p:val>
                                        </p:tav>
                                      </p:tavLst>
                                    </p:anim>
                                    <p:anim calcmode="lin" valueType="num">
                                      <p:cBhvr>
                                        <p:cTn id="16" dur="1000" fill="hold"/>
                                        <p:tgtEl>
                                          <p:spTgt spid="36"/>
                                        </p:tgtEl>
                                        <p:attrNameLst>
                                          <p:attrName>ppt_h</p:attrName>
                                        </p:attrNameLst>
                                      </p:cBhvr>
                                      <p:tavLst>
                                        <p:tav tm="0">
                                          <p:val>
                                            <p:fltVal val="0"/>
                                          </p:val>
                                        </p:tav>
                                        <p:tav tm="100000">
                                          <p:val>
                                            <p:strVal val="#ppt_h"/>
                                          </p:val>
                                        </p:tav>
                                      </p:tavLst>
                                    </p:anim>
                                    <p:anim calcmode="lin" valueType="num">
                                      <p:cBhvr>
                                        <p:cTn id="17" dur="1000" fill="hold"/>
                                        <p:tgtEl>
                                          <p:spTgt spid="36"/>
                                        </p:tgtEl>
                                        <p:attrNameLst>
                                          <p:attrName>ppt_x</p:attrName>
                                        </p:attrNameLst>
                                      </p:cBhvr>
                                      <p:tavLst>
                                        <p:tav tm="0" fmla="#ppt_x+(cos(-2*pi*(1-$))*-#ppt_x-sin(-2*pi*(1-$))*(1-#ppt_y))*(1-$)">
                                          <p:val>
                                            <p:fltVal val="0"/>
                                          </p:val>
                                        </p:tav>
                                        <p:tav tm="100000">
                                          <p:val>
                                            <p:fltVal val="1"/>
                                          </p:val>
                                        </p:tav>
                                      </p:tavLst>
                                    </p:anim>
                                    <p:anim calcmode="lin" valueType="num">
                                      <p:cBhvr>
                                        <p:cTn id="18" dur="1000" fill="hold"/>
                                        <p:tgtEl>
                                          <p:spTgt spid="36"/>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6" name="组合 85"/>
          <p:cNvGrpSpPr/>
          <p:nvPr/>
        </p:nvGrpSpPr>
        <p:grpSpPr>
          <a:xfrm>
            <a:off x="304800" y="749300"/>
            <a:ext cx="6192344" cy="400110"/>
            <a:chOff x="424117" y="898245"/>
            <a:chExt cx="6192344" cy="400110"/>
          </a:xfrm>
        </p:grpSpPr>
        <p:sp>
          <p:nvSpPr>
            <p:cNvPr id="87" name="平行四边形 86"/>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88" name="文本框 87"/>
            <p:cNvSpPr txBox="1"/>
            <p:nvPr/>
          </p:nvSpPr>
          <p:spPr>
            <a:xfrm>
              <a:off x="1052423" y="898245"/>
              <a:ext cx="5564038" cy="400110"/>
            </a:xfrm>
            <a:prstGeom prst="rect">
              <a:avLst/>
            </a:prstGeom>
            <a:noFill/>
          </p:spPr>
          <p:txBody>
            <a:bodyPr wrap="square" rtlCol="0">
              <a:spAutoFit/>
            </a:bodyPr>
            <a:lstStyle/>
            <a:p>
              <a:r>
                <a:rPr lang="en-US" altLang="zh-CN" sz="2000" b="1" dirty="0"/>
                <a:t>IPv4</a:t>
              </a:r>
              <a:r>
                <a:rPr lang="zh-CN" altLang="en-US" sz="2000" b="1" dirty="0"/>
                <a:t>地址的分类编址方法</a:t>
              </a:r>
              <a:endParaRPr lang="zh-CN" altLang="en-US" sz="2000" b="1" dirty="0"/>
            </a:p>
          </p:txBody>
        </p:sp>
      </p:grpSp>
      <p:sp>
        <p:nvSpPr>
          <p:cNvPr id="9" name="íşlïḍè"/>
          <p:cNvSpPr txBox="1"/>
          <p:nvPr/>
        </p:nvSpPr>
        <p:spPr>
          <a:xfrm>
            <a:off x="148861" y="1149410"/>
            <a:ext cx="3977201" cy="467855"/>
          </a:xfrm>
          <a:prstGeom prst="rect">
            <a:avLst/>
          </a:prstGeom>
          <a:noFill/>
        </p:spPr>
        <p:txBody>
          <a:bodyPr wrap="square" lIns="91440" tIns="45720" rIns="91440" bIns="45720" anchor="ctr">
            <a:noAutofit/>
          </a:bodyPr>
          <a:lstStyle/>
          <a:p>
            <a:r>
              <a:rPr lang="en-US" altLang="zh-CN" b="1" dirty="0"/>
              <a:t>【</a:t>
            </a:r>
            <a:r>
              <a:rPr lang="zh-CN" altLang="en-US" b="1" dirty="0"/>
              <a:t>练习</a:t>
            </a:r>
            <a:r>
              <a:rPr lang="en-US" altLang="zh-CN" b="1" dirty="0"/>
              <a:t>】</a:t>
            </a:r>
            <a:r>
              <a:rPr lang="zh-CN" altLang="en-US" b="1" dirty="0"/>
              <a:t>请填写以下两个表格的内容。</a:t>
            </a:r>
            <a:endParaRPr lang="en-US" altLang="zh-CN" b="1" dirty="0"/>
          </a:p>
        </p:txBody>
      </p:sp>
      <p:sp>
        <p:nvSpPr>
          <p:cNvPr id="10" name="íşlïḍè"/>
          <p:cNvSpPr txBox="1"/>
          <p:nvPr/>
        </p:nvSpPr>
        <p:spPr>
          <a:xfrm>
            <a:off x="308190" y="1671898"/>
            <a:ext cx="3037684" cy="321584"/>
          </a:xfrm>
          <a:prstGeom prst="rect">
            <a:avLst/>
          </a:prstGeom>
          <a:noFill/>
        </p:spPr>
        <p:txBody>
          <a:bodyPr wrap="square" lIns="91440" tIns="45720" rIns="91440" bIns="45720" anchor="ctr">
            <a:noAutofit/>
          </a:bodyPr>
          <a:lstStyle/>
          <a:p>
            <a:r>
              <a:rPr lang="zh-CN" altLang="en-US" b="1" dirty="0"/>
              <a:t>解析</a:t>
            </a:r>
            <a:endParaRPr lang="en-US" altLang="zh-CN" b="1" dirty="0"/>
          </a:p>
        </p:txBody>
      </p:sp>
      <p:sp>
        <p:nvSpPr>
          <p:cNvPr id="11" name="íşlïḍè"/>
          <p:cNvSpPr txBox="1"/>
          <p:nvPr/>
        </p:nvSpPr>
        <p:spPr>
          <a:xfrm>
            <a:off x="143701" y="2048115"/>
            <a:ext cx="3821262" cy="1387076"/>
          </a:xfrm>
          <a:prstGeom prst="rect">
            <a:avLst/>
          </a:prstGeom>
          <a:noFill/>
        </p:spPr>
        <p:txBody>
          <a:bodyPr wrap="square" lIns="91440" tIns="45720" rIns="91440" bIns="45720" anchor="ctr">
            <a:noAutofit/>
          </a:bodyPr>
          <a:lstStyle/>
          <a:p>
            <a:r>
              <a:rPr lang="zh-CN" altLang="en-US" b="1" dirty="0"/>
              <a:t>（</a:t>
            </a:r>
            <a:r>
              <a:rPr lang="en-US" altLang="zh-CN" b="1" dirty="0"/>
              <a:t>1</a:t>
            </a:r>
            <a:r>
              <a:rPr lang="zh-CN" altLang="en-US" b="1" dirty="0"/>
              <a:t>）根据地址左起第一个十进制数</a:t>
            </a:r>
            <a:endParaRPr lang="en-US" altLang="zh-CN" b="1" dirty="0"/>
          </a:p>
          <a:p>
            <a:r>
              <a:rPr lang="en-US" altLang="zh-CN" b="1" dirty="0"/>
              <a:t>           </a:t>
            </a:r>
            <a:r>
              <a:rPr lang="zh-CN" altLang="en-US" b="1" dirty="0"/>
              <a:t>的值，可以判断出地址类别：</a:t>
            </a:r>
            <a:endParaRPr lang="en-US" altLang="zh-CN" b="1" dirty="0"/>
          </a:p>
          <a:p>
            <a:r>
              <a:rPr lang="zh-CN" altLang="en-US" b="1" dirty="0"/>
              <a:t>          小于</a:t>
            </a:r>
            <a:r>
              <a:rPr lang="en-US" altLang="zh-CN" b="1" dirty="0"/>
              <a:t>127</a:t>
            </a:r>
            <a:r>
              <a:rPr lang="zh-CN" altLang="en-US" b="1" dirty="0"/>
              <a:t>为</a:t>
            </a:r>
            <a:r>
              <a:rPr lang="en-US" altLang="zh-CN" b="1" dirty="0"/>
              <a:t>A</a:t>
            </a:r>
            <a:r>
              <a:rPr lang="zh-CN" altLang="en-US" b="1" dirty="0"/>
              <a:t>类；</a:t>
            </a:r>
            <a:endParaRPr lang="en-US" altLang="zh-CN" b="1" dirty="0"/>
          </a:p>
          <a:p>
            <a:r>
              <a:rPr lang="en-US" altLang="zh-CN" b="1" dirty="0"/>
              <a:t>          128~191</a:t>
            </a:r>
            <a:r>
              <a:rPr lang="zh-CN" altLang="en-US" b="1" dirty="0"/>
              <a:t>为</a:t>
            </a:r>
            <a:r>
              <a:rPr lang="en-US" altLang="zh-CN" b="1" dirty="0"/>
              <a:t>B</a:t>
            </a:r>
            <a:r>
              <a:rPr lang="zh-CN" altLang="en-US" b="1" dirty="0"/>
              <a:t>类；</a:t>
            </a:r>
            <a:endParaRPr lang="en-US" altLang="zh-CN" b="1" dirty="0"/>
          </a:p>
          <a:p>
            <a:r>
              <a:rPr lang="en-US" altLang="zh-CN" b="1" dirty="0"/>
              <a:t>          192~223</a:t>
            </a:r>
            <a:r>
              <a:rPr lang="zh-CN" altLang="en-US" b="1" dirty="0"/>
              <a:t>为</a:t>
            </a:r>
            <a:r>
              <a:rPr lang="en-US" altLang="zh-CN" b="1" dirty="0"/>
              <a:t>C</a:t>
            </a:r>
            <a:r>
              <a:rPr lang="zh-CN" altLang="en-US" b="1" dirty="0"/>
              <a:t>类。</a:t>
            </a:r>
            <a:endParaRPr lang="en-US" altLang="zh-CN" b="1" dirty="0"/>
          </a:p>
        </p:txBody>
      </p:sp>
      <p:sp>
        <p:nvSpPr>
          <p:cNvPr id="12" name="íşlïḍè"/>
          <p:cNvSpPr txBox="1"/>
          <p:nvPr/>
        </p:nvSpPr>
        <p:spPr>
          <a:xfrm>
            <a:off x="143701" y="3572952"/>
            <a:ext cx="3821262" cy="1387076"/>
          </a:xfrm>
          <a:prstGeom prst="rect">
            <a:avLst/>
          </a:prstGeom>
          <a:noFill/>
        </p:spPr>
        <p:txBody>
          <a:bodyPr wrap="square" lIns="91440" tIns="45720" rIns="91440" bIns="45720" anchor="ctr">
            <a:noAutofit/>
          </a:bodyPr>
          <a:lstStyle/>
          <a:p>
            <a:r>
              <a:rPr lang="zh-CN" altLang="en-US" b="1" dirty="0"/>
              <a:t>（</a:t>
            </a:r>
            <a:r>
              <a:rPr lang="en-US" altLang="zh-CN" b="1" dirty="0"/>
              <a:t>2</a:t>
            </a:r>
            <a:r>
              <a:rPr lang="zh-CN" altLang="en-US" b="1" dirty="0"/>
              <a:t>）根据地址类别，可以找出地址</a:t>
            </a:r>
            <a:endParaRPr lang="en-US" altLang="zh-CN" b="1" dirty="0"/>
          </a:p>
          <a:p>
            <a:r>
              <a:rPr lang="en-US" altLang="zh-CN" b="1" dirty="0"/>
              <a:t>          </a:t>
            </a:r>
            <a:r>
              <a:rPr lang="zh-CN" altLang="en-US" b="1" dirty="0"/>
              <a:t>中的网络号部分和主机号部分：</a:t>
            </a:r>
            <a:endParaRPr lang="en-US" altLang="zh-CN" b="1" dirty="0"/>
          </a:p>
          <a:p>
            <a:r>
              <a:rPr lang="en-US" altLang="zh-CN" b="1" dirty="0"/>
              <a:t>          A</a:t>
            </a:r>
            <a:r>
              <a:rPr lang="zh-CN" altLang="en-US" b="1" dirty="0"/>
              <a:t>类：网络号为左起第一个字节</a:t>
            </a:r>
            <a:endParaRPr lang="en-US" altLang="zh-CN" b="1" dirty="0"/>
          </a:p>
          <a:p>
            <a:r>
              <a:rPr lang="en-US" altLang="zh-CN" b="1" dirty="0"/>
              <a:t>          B</a:t>
            </a:r>
            <a:r>
              <a:rPr lang="zh-CN" altLang="en-US" b="1" dirty="0"/>
              <a:t>类：网络号为左起前两个字节</a:t>
            </a:r>
            <a:endParaRPr lang="en-US" altLang="zh-CN" b="1" dirty="0"/>
          </a:p>
          <a:p>
            <a:r>
              <a:rPr lang="en-US" altLang="zh-CN" b="1" dirty="0"/>
              <a:t>          C</a:t>
            </a:r>
            <a:r>
              <a:rPr lang="zh-CN" altLang="en-US" b="1" dirty="0"/>
              <a:t>类：网络号为左起前三个字节</a:t>
            </a:r>
            <a:endParaRPr lang="en-US" altLang="zh-CN" b="1" dirty="0"/>
          </a:p>
        </p:txBody>
      </p:sp>
      <p:sp>
        <p:nvSpPr>
          <p:cNvPr id="13" name="íşlïḍè"/>
          <p:cNvSpPr txBox="1"/>
          <p:nvPr/>
        </p:nvSpPr>
        <p:spPr>
          <a:xfrm>
            <a:off x="143701" y="5056222"/>
            <a:ext cx="3821262" cy="1387076"/>
          </a:xfrm>
          <a:prstGeom prst="rect">
            <a:avLst/>
          </a:prstGeom>
          <a:noFill/>
        </p:spPr>
        <p:txBody>
          <a:bodyPr wrap="square" lIns="91440" tIns="45720" rIns="91440" bIns="45720" anchor="ctr">
            <a:noAutofit/>
          </a:bodyPr>
          <a:lstStyle/>
          <a:p>
            <a:r>
              <a:rPr lang="zh-CN" altLang="en-US" b="1" dirty="0"/>
              <a:t>（</a:t>
            </a:r>
            <a:r>
              <a:rPr lang="en-US" altLang="zh-CN" b="1" dirty="0"/>
              <a:t>3</a:t>
            </a:r>
            <a:r>
              <a:rPr lang="zh-CN" altLang="en-US" b="1" dirty="0"/>
              <a:t>）以下三种情况的地址不能分配</a:t>
            </a:r>
            <a:endParaRPr lang="en-US" altLang="zh-CN" b="1" dirty="0"/>
          </a:p>
          <a:p>
            <a:r>
              <a:rPr lang="en-US" altLang="zh-CN" b="1" dirty="0"/>
              <a:t>          </a:t>
            </a:r>
            <a:r>
              <a:rPr lang="zh-CN" altLang="en-US" b="1" dirty="0"/>
              <a:t>给主机或路由器的接口：</a:t>
            </a:r>
            <a:endParaRPr lang="en-US" altLang="zh-CN" b="1" dirty="0"/>
          </a:p>
          <a:p>
            <a:r>
              <a:rPr lang="en-US" altLang="zh-CN" b="1" dirty="0"/>
              <a:t>          A</a:t>
            </a:r>
            <a:r>
              <a:rPr lang="zh-CN" altLang="en-US" b="1" dirty="0"/>
              <a:t>类网络号</a:t>
            </a:r>
            <a:r>
              <a:rPr lang="en-US" altLang="zh-CN" b="1" dirty="0"/>
              <a:t>0</a:t>
            </a:r>
            <a:r>
              <a:rPr lang="zh-CN" altLang="en-US" b="1" dirty="0"/>
              <a:t>和</a:t>
            </a:r>
            <a:r>
              <a:rPr lang="en-US" altLang="zh-CN" b="1" dirty="0"/>
              <a:t>127</a:t>
            </a:r>
            <a:r>
              <a:rPr lang="zh-CN" altLang="en-US" b="1" dirty="0"/>
              <a:t>；</a:t>
            </a:r>
            <a:endParaRPr lang="en-US" altLang="zh-CN" b="1" dirty="0"/>
          </a:p>
          <a:p>
            <a:r>
              <a:rPr lang="en-US" altLang="zh-CN" b="1" dirty="0"/>
              <a:t>          </a:t>
            </a:r>
            <a:r>
              <a:rPr lang="zh-CN" altLang="en-US" b="1" dirty="0"/>
              <a:t>主机号为全</a:t>
            </a:r>
            <a:r>
              <a:rPr lang="en-US" altLang="zh-CN" b="1" dirty="0"/>
              <a:t>0</a:t>
            </a:r>
            <a:r>
              <a:rPr lang="zh-CN" altLang="en-US" b="1" dirty="0"/>
              <a:t>，这是网络地址；</a:t>
            </a:r>
            <a:endParaRPr lang="en-US" altLang="zh-CN" b="1" dirty="0"/>
          </a:p>
          <a:p>
            <a:r>
              <a:rPr lang="zh-CN" altLang="en-US" b="1" dirty="0"/>
              <a:t>          主机号为全</a:t>
            </a:r>
            <a:r>
              <a:rPr lang="en-US" altLang="zh-CN" b="1" dirty="0"/>
              <a:t>1</a:t>
            </a:r>
            <a:r>
              <a:rPr lang="zh-CN" altLang="en-US" b="1" dirty="0"/>
              <a:t>，这是广播地址。</a:t>
            </a:r>
            <a:endParaRPr lang="en-US" altLang="zh-CN" b="1" dirty="0"/>
          </a:p>
        </p:txBody>
      </p:sp>
      <p:graphicFrame>
        <p:nvGraphicFramePr>
          <p:cNvPr id="16" name="表格 3"/>
          <p:cNvGraphicFramePr>
            <a:graphicFrameLocks noGrp="1"/>
          </p:cNvGraphicFramePr>
          <p:nvPr/>
        </p:nvGraphicFramePr>
        <p:xfrm>
          <a:off x="4098355" y="1043940"/>
          <a:ext cx="7788846" cy="5394960"/>
        </p:xfrm>
        <a:graphic>
          <a:graphicData uri="http://schemas.openxmlformats.org/drawingml/2006/table">
            <a:tbl>
              <a:tblPr firstRow="1" bandRow="1">
                <a:tableStyleId>{5C22544A-7EE6-4342-B048-85BDC9FD1C3A}</a:tableStyleId>
              </a:tblPr>
              <a:tblGrid>
                <a:gridCol w="1776172"/>
                <a:gridCol w="401283"/>
                <a:gridCol w="5611391"/>
              </a:tblGrid>
              <a:tr h="370840">
                <a:tc>
                  <a:txBody>
                    <a:bodyPr/>
                    <a:lstStyle/>
                    <a:p>
                      <a:pPr algn="ctr"/>
                      <a:r>
                        <a:rPr lang="en-US" altLang="zh-CN" dirty="0">
                          <a:solidFill>
                            <a:schemeClr val="bg1"/>
                          </a:solidFill>
                        </a:rPr>
                        <a:t>IPv4</a:t>
                      </a:r>
                      <a:r>
                        <a:rPr lang="zh-CN" altLang="en-US" dirty="0">
                          <a:solidFill>
                            <a:schemeClr val="bg1"/>
                          </a:solidFill>
                        </a:rPr>
                        <a:t>地址</a:t>
                      </a:r>
                      <a:endParaRPr lang="zh-CN" altLang="en-US"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pPr algn="ctr"/>
                      <a:r>
                        <a:rPr lang="zh-CN" altLang="en-US" dirty="0">
                          <a:solidFill>
                            <a:schemeClr val="bg1"/>
                          </a:solidFill>
                        </a:rPr>
                        <a:t>类</a:t>
                      </a:r>
                      <a:endParaRPr lang="en-US" altLang="zh-CN" dirty="0">
                        <a:solidFill>
                          <a:schemeClr val="bg1"/>
                        </a:solidFill>
                      </a:endParaRPr>
                    </a:p>
                    <a:p>
                      <a:pPr algn="ctr"/>
                      <a:r>
                        <a:rPr lang="zh-CN" altLang="en-US" dirty="0">
                          <a:solidFill>
                            <a:schemeClr val="bg1"/>
                          </a:solidFill>
                        </a:rPr>
                        <a:t>别</a:t>
                      </a:r>
                      <a:endParaRPr lang="zh-CN" altLang="en-US"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pPr algn="ctr"/>
                      <a:r>
                        <a:rPr lang="zh-CN" altLang="en-US" dirty="0">
                          <a:solidFill>
                            <a:schemeClr val="bg1"/>
                          </a:solidFill>
                        </a:rPr>
                        <a:t>是否可以分配给主机或路由器接口</a:t>
                      </a:r>
                      <a:endParaRPr lang="zh-CN" altLang="en-US"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r>
              <a:tr h="370840">
                <a:tc>
                  <a:txBody>
                    <a:bodyPr/>
                    <a:lstStyle/>
                    <a:p>
                      <a:pPr algn="l"/>
                      <a:r>
                        <a:rPr lang="en-US" altLang="zh-CN" sz="2000" b="1" dirty="0">
                          <a:solidFill>
                            <a:schemeClr val="tx1"/>
                          </a:solidFill>
                          <a:latin typeface="+mn-lt"/>
                        </a:rPr>
                        <a:t>0.1.2.3</a:t>
                      </a:r>
                      <a:endParaRPr lang="zh-CN" altLang="en-US" sz="2000" b="1"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2000" b="1"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endParaRPr lang="zh-CN" altLang="en-US" sz="16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pPr algn="l"/>
                      <a:r>
                        <a:rPr lang="en-US" altLang="zh-CN" sz="2000" b="1" dirty="0">
                          <a:solidFill>
                            <a:schemeClr val="tx1"/>
                          </a:solidFill>
                          <a:latin typeface="+mn-lt"/>
                        </a:rPr>
                        <a:t>1.2.3.4</a:t>
                      </a:r>
                      <a:endParaRPr lang="zh-CN" altLang="en-US" sz="2000" b="1"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2000" b="1"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endParaRPr lang="zh-CN" altLang="en-US" sz="16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pPr algn="l"/>
                      <a:r>
                        <a:rPr lang="en-US" altLang="zh-CN" sz="2000" b="1" dirty="0">
                          <a:solidFill>
                            <a:schemeClr val="tx1"/>
                          </a:solidFill>
                          <a:latin typeface="+mn-lt"/>
                        </a:rPr>
                        <a:t>126.255.255.255</a:t>
                      </a:r>
                      <a:endParaRPr lang="zh-CN" altLang="en-US" sz="2000" b="1"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2000" b="1"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endParaRPr lang="zh-CN" altLang="en-US" sz="16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pPr algn="l"/>
                      <a:r>
                        <a:rPr lang="en-US" altLang="zh-CN" sz="2000" b="1" dirty="0">
                          <a:solidFill>
                            <a:schemeClr val="tx1"/>
                          </a:solidFill>
                          <a:latin typeface="+mn-lt"/>
                        </a:rPr>
                        <a:t>127.0.0.1</a:t>
                      </a:r>
                      <a:endParaRPr lang="zh-CN" altLang="en-US" sz="2000" b="1"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2000" b="1"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endParaRPr lang="zh-CN" altLang="en-US" sz="16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pPr algn="l"/>
                      <a:r>
                        <a:rPr lang="en-US" altLang="zh-CN" sz="2000" b="1" dirty="0">
                          <a:solidFill>
                            <a:schemeClr val="tx1"/>
                          </a:solidFill>
                          <a:latin typeface="+mn-lt"/>
                        </a:rPr>
                        <a:t>128.0.255.255</a:t>
                      </a:r>
                      <a:endParaRPr lang="zh-CN" altLang="en-US" sz="2000" b="1"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2000" b="1"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endParaRPr lang="zh-CN" altLang="en-US" sz="16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pPr algn="l"/>
                      <a:r>
                        <a:rPr lang="en-US" altLang="zh-CN" sz="2000" b="1" dirty="0">
                          <a:solidFill>
                            <a:schemeClr val="tx1"/>
                          </a:solidFill>
                          <a:latin typeface="+mn-lt"/>
                        </a:rPr>
                        <a:t>166.16.18.255</a:t>
                      </a:r>
                      <a:endParaRPr lang="zh-CN" altLang="en-US" sz="2000" b="1"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2000" b="1"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endParaRPr lang="zh-CN" altLang="en-US" sz="16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pPr algn="l"/>
                      <a:r>
                        <a:rPr lang="en-US" altLang="zh-CN" sz="2000" b="1" dirty="0">
                          <a:solidFill>
                            <a:schemeClr val="tx1"/>
                          </a:solidFill>
                          <a:latin typeface="+mn-lt"/>
                        </a:rPr>
                        <a:t>172.18.255.255</a:t>
                      </a:r>
                      <a:endParaRPr lang="zh-CN" altLang="en-US" sz="2000" b="1"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2000" b="1"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endParaRPr lang="zh-CN" altLang="en-US" sz="16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pPr algn="l"/>
                      <a:r>
                        <a:rPr lang="en-US" altLang="zh-CN" sz="2000" b="1" dirty="0">
                          <a:solidFill>
                            <a:schemeClr val="tx1"/>
                          </a:solidFill>
                          <a:latin typeface="+mn-lt"/>
                        </a:rPr>
                        <a:t>191.255.255.252</a:t>
                      </a:r>
                      <a:endParaRPr lang="zh-CN" altLang="en-US" sz="2000" b="1"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2000" b="1"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endParaRPr lang="zh-CN" altLang="en-US" sz="16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pPr algn="l"/>
                      <a:r>
                        <a:rPr lang="en-US" altLang="zh-CN" sz="2000" b="1" dirty="0">
                          <a:solidFill>
                            <a:schemeClr val="tx1"/>
                          </a:solidFill>
                          <a:latin typeface="+mn-lt"/>
                        </a:rPr>
                        <a:t>192.0.0.255</a:t>
                      </a:r>
                      <a:endParaRPr lang="zh-CN" altLang="en-US" sz="2000" b="1"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2000" b="1"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endParaRPr lang="zh-CN" altLang="en-US" sz="16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pPr algn="l"/>
                      <a:r>
                        <a:rPr lang="en-US" altLang="zh-CN" sz="2000" b="1" dirty="0">
                          <a:solidFill>
                            <a:schemeClr val="tx1"/>
                          </a:solidFill>
                          <a:latin typeface="+mn-lt"/>
                        </a:rPr>
                        <a:t>196.2.3.8</a:t>
                      </a:r>
                      <a:endParaRPr lang="zh-CN" altLang="en-US" sz="2000" b="1"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2000" b="1"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endParaRPr lang="zh-CN" altLang="en-US" sz="16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pPr algn="l"/>
                      <a:r>
                        <a:rPr lang="en-US" altLang="zh-CN" sz="2000" b="1" dirty="0">
                          <a:solidFill>
                            <a:schemeClr val="tx1"/>
                          </a:solidFill>
                          <a:latin typeface="+mn-lt"/>
                        </a:rPr>
                        <a:t>218.75.230.30</a:t>
                      </a:r>
                      <a:endParaRPr lang="zh-CN" altLang="en-US" sz="2000" b="1"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2000" b="1"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endParaRPr lang="zh-CN" altLang="en-US" sz="16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pPr algn="l"/>
                      <a:r>
                        <a:rPr lang="en-US" altLang="zh-CN" sz="2000" b="1" dirty="0">
                          <a:solidFill>
                            <a:schemeClr val="tx1"/>
                          </a:solidFill>
                          <a:latin typeface="+mn-lt"/>
                        </a:rPr>
                        <a:t>223.255.255.252</a:t>
                      </a:r>
                      <a:endParaRPr lang="zh-CN" altLang="en-US" sz="2000" b="1"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2000" b="1"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endParaRPr lang="zh-CN" altLang="en-US" sz="16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graphicFrame>
        <p:nvGraphicFramePr>
          <p:cNvPr id="15" name="表格 3"/>
          <p:cNvGraphicFramePr>
            <a:graphicFrameLocks noGrp="1"/>
          </p:cNvGraphicFramePr>
          <p:nvPr/>
        </p:nvGraphicFramePr>
        <p:xfrm>
          <a:off x="4094964" y="1043940"/>
          <a:ext cx="7788846" cy="5394960"/>
        </p:xfrm>
        <a:graphic>
          <a:graphicData uri="http://schemas.openxmlformats.org/drawingml/2006/table">
            <a:tbl>
              <a:tblPr firstRow="1" bandRow="1">
                <a:tableStyleId>{5C22544A-7EE6-4342-B048-85BDC9FD1C3A}</a:tableStyleId>
              </a:tblPr>
              <a:tblGrid>
                <a:gridCol w="1776172"/>
                <a:gridCol w="401283"/>
                <a:gridCol w="5611391"/>
              </a:tblGrid>
              <a:tr h="370840">
                <a:tc>
                  <a:txBody>
                    <a:bodyPr/>
                    <a:lstStyle/>
                    <a:p>
                      <a:pPr algn="ctr"/>
                      <a:r>
                        <a:rPr lang="en-US" altLang="zh-CN" dirty="0">
                          <a:solidFill>
                            <a:schemeClr val="bg1"/>
                          </a:solidFill>
                        </a:rPr>
                        <a:t>IPv4</a:t>
                      </a:r>
                      <a:r>
                        <a:rPr lang="zh-CN" altLang="en-US" dirty="0">
                          <a:solidFill>
                            <a:schemeClr val="bg1"/>
                          </a:solidFill>
                        </a:rPr>
                        <a:t>地址</a:t>
                      </a:r>
                      <a:endParaRPr lang="zh-CN" altLang="en-US"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pPr algn="ctr"/>
                      <a:r>
                        <a:rPr lang="zh-CN" altLang="en-US" dirty="0">
                          <a:solidFill>
                            <a:schemeClr val="bg1"/>
                          </a:solidFill>
                        </a:rPr>
                        <a:t>类</a:t>
                      </a:r>
                      <a:endParaRPr lang="en-US" altLang="zh-CN" dirty="0">
                        <a:solidFill>
                          <a:schemeClr val="bg1"/>
                        </a:solidFill>
                      </a:endParaRPr>
                    </a:p>
                    <a:p>
                      <a:pPr algn="ctr"/>
                      <a:r>
                        <a:rPr lang="zh-CN" altLang="en-US" dirty="0">
                          <a:solidFill>
                            <a:schemeClr val="bg1"/>
                          </a:solidFill>
                        </a:rPr>
                        <a:t>别</a:t>
                      </a:r>
                      <a:endParaRPr lang="zh-CN" altLang="en-US"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pPr algn="ctr"/>
                      <a:r>
                        <a:rPr lang="zh-CN" altLang="en-US" dirty="0">
                          <a:solidFill>
                            <a:schemeClr val="bg1"/>
                          </a:solidFill>
                        </a:rPr>
                        <a:t>是否可以分配给主机或路由器接口</a:t>
                      </a:r>
                      <a:endParaRPr lang="zh-CN" altLang="en-US"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r>
              <a:tr h="370840">
                <a:tc>
                  <a:txBody>
                    <a:bodyPr/>
                    <a:lstStyle/>
                    <a:p>
                      <a:pPr algn="l"/>
                      <a:r>
                        <a:rPr lang="en-US" altLang="zh-CN" sz="2000" b="1" dirty="0">
                          <a:solidFill>
                            <a:schemeClr val="accent4"/>
                          </a:solidFill>
                          <a:latin typeface="+mn-lt"/>
                        </a:rPr>
                        <a:t>0</a:t>
                      </a:r>
                      <a:r>
                        <a:rPr lang="en-US" altLang="zh-CN" sz="2000" b="1" dirty="0">
                          <a:solidFill>
                            <a:schemeClr val="tx1"/>
                          </a:solidFill>
                          <a:latin typeface="+mn-lt"/>
                        </a:rPr>
                        <a:t>.1.2.3</a:t>
                      </a:r>
                      <a:endParaRPr lang="zh-CN" altLang="en-US" sz="2000" b="1"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000" b="1" dirty="0">
                          <a:solidFill>
                            <a:schemeClr val="tx1"/>
                          </a:solidFill>
                          <a:latin typeface="+mn-lt"/>
                        </a:rPr>
                        <a:t>A</a:t>
                      </a:r>
                      <a:endParaRPr lang="zh-CN" altLang="en-US" sz="2000" b="1"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r>
                        <a:rPr lang="zh-CN" altLang="en-US" sz="1600" b="1" dirty="0">
                          <a:solidFill>
                            <a:schemeClr val="tx1"/>
                          </a:solidFill>
                        </a:rPr>
                        <a:t>不能分配，网络号</a:t>
                      </a:r>
                      <a:r>
                        <a:rPr lang="en-US" altLang="zh-CN" sz="1600" b="1" dirty="0">
                          <a:solidFill>
                            <a:schemeClr val="accent4"/>
                          </a:solidFill>
                        </a:rPr>
                        <a:t>0</a:t>
                      </a:r>
                      <a:r>
                        <a:rPr lang="zh-CN" altLang="en-US" sz="1600" b="1" dirty="0">
                          <a:solidFill>
                            <a:schemeClr val="tx1"/>
                          </a:solidFill>
                        </a:rPr>
                        <a:t>是保留的网络号</a:t>
                      </a:r>
                      <a:endParaRPr lang="zh-CN" altLang="en-US" sz="16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70840">
                <a:tc>
                  <a:txBody>
                    <a:bodyPr/>
                    <a:lstStyle/>
                    <a:p>
                      <a:pPr algn="l"/>
                      <a:r>
                        <a:rPr lang="en-US" altLang="zh-CN" sz="2000" b="1" dirty="0">
                          <a:solidFill>
                            <a:schemeClr val="accent4"/>
                          </a:solidFill>
                          <a:latin typeface="+mn-lt"/>
                        </a:rPr>
                        <a:t>1</a:t>
                      </a:r>
                      <a:r>
                        <a:rPr lang="en-US" altLang="zh-CN" sz="2000" b="1" dirty="0">
                          <a:solidFill>
                            <a:schemeClr val="tx1"/>
                          </a:solidFill>
                          <a:latin typeface="+mn-lt"/>
                        </a:rPr>
                        <a:t>.2.3.4</a:t>
                      </a:r>
                      <a:endParaRPr lang="zh-CN" altLang="en-US" sz="2000" b="1"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000" b="1" dirty="0">
                          <a:solidFill>
                            <a:schemeClr val="tx1"/>
                          </a:solidFill>
                          <a:latin typeface="+mn-lt"/>
                        </a:rPr>
                        <a:t>A</a:t>
                      </a:r>
                      <a:endParaRPr lang="zh-CN" altLang="en-US" sz="2000" b="1"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r>
                        <a:rPr lang="zh-CN" altLang="en-US" sz="1600" b="1" dirty="0">
                          <a:solidFill>
                            <a:schemeClr val="tx1"/>
                          </a:solidFill>
                        </a:rPr>
                        <a:t>可以分配，网络号为</a:t>
                      </a:r>
                      <a:r>
                        <a:rPr lang="en-US" altLang="zh-CN" sz="1600" b="1" dirty="0">
                          <a:solidFill>
                            <a:schemeClr val="accent4"/>
                          </a:solidFill>
                        </a:rPr>
                        <a:t>1</a:t>
                      </a:r>
                      <a:r>
                        <a:rPr lang="zh-CN" altLang="en-US" sz="1600" b="1" dirty="0">
                          <a:solidFill>
                            <a:schemeClr val="tx1"/>
                          </a:solidFill>
                        </a:rPr>
                        <a:t>，主机号为</a:t>
                      </a:r>
                      <a:r>
                        <a:rPr lang="en-US" altLang="zh-CN" sz="1600" b="1" dirty="0">
                          <a:solidFill>
                            <a:schemeClr val="tx1"/>
                          </a:solidFill>
                        </a:rPr>
                        <a:t>2.3.4</a:t>
                      </a:r>
                      <a:endParaRPr lang="zh-CN" altLang="en-US" sz="16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70840">
                <a:tc>
                  <a:txBody>
                    <a:bodyPr/>
                    <a:lstStyle/>
                    <a:p>
                      <a:pPr algn="l"/>
                      <a:r>
                        <a:rPr lang="en-US" altLang="zh-CN" sz="2000" b="1" dirty="0">
                          <a:solidFill>
                            <a:schemeClr val="accent4"/>
                          </a:solidFill>
                          <a:latin typeface="+mn-lt"/>
                        </a:rPr>
                        <a:t>126</a:t>
                      </a:r>
                      <a:r>
                        <a:rPr lang="en-US" altLang="zh-CN" sz="2000" b="1" dirty="0">
                          <a:solidFill>
                            <a:schemeClr val="tx1"/>
                          </a:solidFill>
                          <a:latin typeface="+mn-lt"/>
                        </a:rPr>
                        <a:t>.255.255.255</a:t>
                      </a:r>
                      <a:endParaRPr lang="zh-CN" altLang="en-US" sz="2000" b="1"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000" b="1" dirty="0">
                          <a:solidFill>
                            <a:schemeClr val="tx1"/>
                          </a:solidFill>
                          <a:latin typeface="+mn-lt"/>
                        </a:rPr>
                        <a:t>A</a:t>
                      </a:r>
                      <a:endParaRPr lang="zh-CN" altLang="en-US" sz="2000" b="1"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r>
                        <a:rPr lang="zh-CN" altLang="en-US" sz="1600" b="1" dirty="0">
                          <a:solidFill>
                            <a:schemeClr val="tx1"/>
                          </a:solidFill>
                        </a:rPr>
                        <a:t>不能分配，网络号为</a:t>
                      </a:r>
                      <a:r>
                        <a:rPr lang="en-US" altLang="zh-CN" sz="1600" b="1" dirty="0">
                          <a:solidFill>
                            <a:schemeClr val="accent4"/>
                          </a:solidFill>
                        </a:rPr>
                        <a:t>126</a:t>
                      </a:r>
                      <a:r>
                        <a:rPr lang="zh-CN" altLang="en-US" sz="1600" b="1" dirty="0">
                          <a:solidFill>
                            <a:schemeClr val="tx1"/>
                          </a:solidFill>
                        </a:rPr>
                        <a:t>，主机号为</a:t>
                      </a:r>
                      <a:r>
                        <a:rPr lang="en-US" altLang="zh-CN" sz="1600" b="1" dirty="0">
                          <a:solidFill>
                            <a:schemeClr val="tx1"/>
                          </a:solidFill>
                        </a:rPr>
                        <a:t>255.255.255</a:t>
                      </a:r>
                      <a:r>
                        <a:rPr lang="zh-CN" altLang="en-US" sz="1600" b="1" dirty="0">
                          <a:solidFill>
                            <a:schemeClr val="tx1"/>
                          </a:solidFill>
                        </a:rPr>
                        <a:t>，广播地址</a:t>
                      </a:r>
                      <a:endParaRPr lang="zh-CN" altLang="en-US" sz="16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70840">
                <a:tc>
                  <a:txBody>
                    <a:bodyPr/>
                    <a:lstStyle/>
                    <a:p>
                      <a:pPr algn="l"/>
                      <a:r>
                        <a:rPr lang="en-US" altLang="zh-CN" sz="2000" b="1" dirty="0">
                          <a:solidFill>
                            <a:schemeClr val="accent4"/>
                          </a:solidFill>
                          <a:latin typeface="+mn-lt"/>
                        </a:rPr>
                        <a:t>127</a:t>
                      </a:r>
                      <a:r>
                        <a:rPr lang="en-US" altLang="zh-CN" sz="2000" b="1" dirty="0">
                          <a:solidFill>
                            <a:schemeClr val="tx1"/>
                          </a:solidFill>
                          <a:latin typeface="+mn-lt"/>
                        </a:rPr>
                        <a:t>.0.0.1</a:t>
                      </a:r>
                      <a:endParaRPr lang="zh-CN" altLang="en-US" sz="2000" b="1"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000" b="1" dirty="0">
                          <a:solidFill>
                            <a:schemeClr val="tx1"/>
                          </a:solidFill>
                          <a:latin typeface="+mn-lt"/>
                        </a:rPr>
                        <a:t>A</a:t>
                      </a:r>
                      <a:endParaRPr lang="zh-CN" altLang="en-US" sz="2000" b="1"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r>
                        <a:rPr lang="zh-CN" altLang="en-US" sz="1600" b="1" dirty="0">
                          <a:solidFill>
                            <a:schemeClr val="tx1"/>
                          </a:solidFill>
                        </a:rPr>
                        <a:t>不能分配，网络号为</a:t>
                      </a:r>
                      <a:r>
                        <a:rPr lang="en-US" altLang="zh-CN" sz="1600" b="1" dirty="0">
                          <a:solidFill>
                            <a:schemeClr val="accent4"/>
                          </a:solidFill>
                        </a:rPr>
                        <a:t>127</a:t>
                      </a:r>
                      <a:r>
                        <a:rPr lang="zh-CN" altLang="en-US" sz="1600" b="1" dirty="0">
                          <a:solidFill>
                            <a:schemeClr val="tx1"/>
                          </a:solidFill>
                        </a:rPr>
                        <a:t>，主机号为</a:t>
                      </a:r>
                      <a:r>
                        <a:rPr lang="en-US" altLang="zh-CN" sz="1600" b="1" dirty="0">
                          <a:solidFill>
                            <a:schemeClr val="tx1"/>
                          </a:solidFill>
                        </a:rPr>
                        <a:t>0.0.1</a:t>
                      </a:r>
                      <a:r>
                        <a:rPr lang="zh-CN" altLang="en-US" sz="1600" b="1" dirty="0">
                          <a:solidFill>
                            <a:schemeClr val="tx1"/>
                          </a:solidFill>
                        </a:rPr>
                        <a:t>，本地环回测试地址</a:t>
                      </a:r>
                      <a:endParaRPr lang="zh-CN" altLang="en-US" sz="16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70840">
                <a:tc>
                  <a:txBody>
                    <a:bodyPr/>
                    <a:lstStyle/>
                    <a:p>
                      <a:pPr algn="l"/>
                      <a:r>
                        <a:rPr lang="en-US" altLang="zh-CN" sz="2000" b="1" dirty="0">
                          <a:solidFill>
                            <a:schemeClr val="accent4"/>
                          </a:solidFill>
                          <a:latin typeface="+mn-lt"/>
                        </a:rPr>
                        <a:t>128</a:t>
                      </a:r>
                      <a:r>
                        <a:rPr lang="en-US" altLang="zh-CN" sz="2000" b="1" dirty="0">
                          <a:solidFill>
                            <a:schemeClr val="tx1"/>
                          </a:solidFill>
                          <a:latin typeface="+mn-lt"/>
                        </a:rPr>
                        <a:t>.</a:t>
                      </a:r>
                      <a:r>
                        <a:rPr lang="en-US" altLang="zh-CN" sz="2000" b="1" dirty="0">
                          <a:solidFill>
                            <a:schemeClr val="accent4"/>
                          </a:solidFill>
                          <a:latin typeface="+mn-lt"/>
                        </a:rPr>
                        <a:t>0</a:t>
                      </a:r>
                      <a:r>
                        <a:rPr lang="en-US" altLang="zh-CN" sz="2000" b="1" dirty="0">
                          <a:solidFill>
                            <a:schemeClr val="tx1"/>
                          </a:solidFill>
                          <a:latin typeface="+mn-lt"/>
                        </a:rPr>
                        <a:t>.255.255</a:t>
                      </a:r>
                      <a:endParaRPr lang="zh-CN" altLang="en-US" sz="2000" b="1"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000" b="1" dirty="0">
                          <a:solidFill>
                            <a:schemeClr val="tx1"/>
                          </a:solidFill>
                          <a:latin typeface="+mn-lt"/>
                        </a:rPr>
                        <a:t>B</a:t>
                      </a:r>
                      <a:endParaRPr lang="zh-CN" altLang="en-US" sz="2000" b="1"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r>
                        <a:rPr lang="zh-CN" altLang="en-US" sz="1600" b="1" dirty="0">
                          <a:solidFill>
                            <a:schemeClr val="tx1"/>
                          </a:solidFill>
                        </a:rPr>
                        <a:t>不能分配，网络号为</a:t>
                      </a:r>
                      <a:r>
                        <a:rPr lang="en-US" altLang="zh-CN" sz="1600" b="1" dirty="0">
                          <a:solidFill>
                            <a:schemeClr val="accent4"/>
                          </a:solidFill>
                        </a:rPr>
                        <a:t>128</a:t>
                      </a:r>
                      <a:r>
                        <a:rPr lang="en-US" altLang="zh-CN" sz="1600" b="1" dirty="0">
                          <a:solidFill>
                            <a:schemeClr val="tx1"/>
                          </a:solidFill>
                        </a:rPr>
                        <a:t>.</a:t>
                      </a:r>
                      <a:r>
                        <a:rPr lang="en-US" altLang="zh-CN" sz="1600" b="1" dirty="0">
                          <a:solidFill>
                            <a:schemeClr val="accent4"/>
                          </a:solidFill>
                        </a:rPr>
                        <a:t>0</a:t>
                      </a:r>
                      <a:r>
                        <a:rPr lang="zh-CN" altLang="en-US" sz="1600" b="1" dirty="0">
                          <a:solidFill>
                            <a:schemeClr val="tx1"/>
                          </a:solidFill>
                        </a:rPr>
                        <a:t>，主机号为</a:t>
                      </a:r>
                      <a:r>
                        <a:rPr lang="en-US" altLang="zh-CN" sz="1600" b="1" dirty="0">
                          <a:solidFill>
                            <a:schemeClr val="tx1"/>
                          </a:solidFill>
                        </a:rPr>
                        <a:t>255.255</a:t>
                      </a:r>
                      <a:r>
                        <a:rPr lang="zh-CN" altLang="en-US" sz="1600" b="1" dirty="0">
                          <a:solidFill>
                            <a:schemeClr val="tx1"/>
                          </a:solidFill>
                        </a:rPr>
                        <a:t>，广播地址</a:t>
                      </a:r>
                      <a:endParaRPr lang="zh-CN" altLang="en-US" sz="16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70840">
                <a:tc>
                  <a:txBody>
                    <a:bodyPr/>
                    <a:lstStyle/>
                    <a:p>
                      <a:pPr algn="l"/>
                      <a:r>
                        <a:rPr lang="en-US" altLang="zh-CN" sz="2000" b="1" dirty="0">
                          <a:solidFill>
                            <a:schemeClr val="accent4"/>
                          </a:solidFill>
                          <a:latin typeface="+mn-lt"/>
                        </a:rPr>
                        <a:t>166</a:t>
                      </a:r>
                      <a:r>
                        <a:rPr lang="en-US" altLang="zh-CN" sz="2000" b="1" dirty="0">
                          <a:solidFill>
                            <a:schemeClr val="tx1"/>
                          </a:solidFill>
                          <a:latin typeface="+mn-lt"/>
                        </a:rPr>
                        <a:t>.</a:t>
                      </a:r>
                      <a:r>
                        <a:rPr lang="en-US" altLang="zh-CN" sz="2000" b="1" dirty="0">
                          <a:solidFill>
                            <a:schemeClr val="accent4"/>
                          </a:solidFill>
                          <a:latin typeface="+mn-lt"/>
                        </a:rPr>
                        <a:t>16</a:t>
                      </a:r>
                      <a:r>
                        <a:rPr lang="en-US" altLang="zh-CN" sz="2000" b="1" dirty="0">
                          <a:solidFill>
                            <a:schemeClr val="tx1"/>
                          </a:solidFill>
                          <a:latin typeface="+mn-lt"/>
                        </a:rPr>
                        <a:t>.18.255</a:t>
                      </a:r>
                      <a:endParaRPr lang="zh-CN" altLang="en-US" sz="2000" b="1"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000" b="1" dirty="0">
                          <a:solidFill>
                            <a:schemeClr val="tx1"/>
                          </a:solidFill>
                          <a:latin typeface="+mn-lt"/>
                        </a:rPr>
                        <a:t>B</a:t>
                      </a:r>
                      <a:endParaRPr lang="zh-CN" altLang="en-US" sz="2000" b="1"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r>
                        <a:rPr lang="zh-CN" altLang="en-US" sz="1600" b="1" dirty="0">
                          <a:solidFill>
                            <a:schemeClr val="tx1"/>
                          </a:solidFill>
                        </a:rPr>
                        <a:t>可以分配，网络号为</a:t>
                      </a:r>
                      <a:r>
                        <a:rPr lang="en-US" altLang="zh-CN" sz="1600" b="1" dirty="0">
                          <a:solidFill>
                            <a:schemeClr val="accent4"/>
                          </a:solidFill>
                        </a:rPr>
                        <a:t>166</a:t>
                      </a:r>
                      <a:r>
                        <a:rPr lang="en-US" altLang="zh-CN" sz="1600" b="1" dirty="0">
                          <a:solidFill>
                            <a:schemeClr val="tx1"/>
                          </a:solidFill>
                        </a:rPr>
                        <a:t>.</a:t>
                      </a:r>
                      <a:r>
                        <a:rPr lang="en-US" altLang="zh-CN" sz="1600" b="1" dirty="0">
                          <a:solidFill>
                            <a:schemeClr val="accent4"/>
                          </a:solidFill>
                        </a:rPr>
                        <a:t>16</a:t>
                      </a:r>
                      <a:r>
                        <a:rPr lang="zh-CN" altLang="en-US" sz="1600" b="1" dirty="0">
                          <a:solidFill>
                            <a:schemeClr val="tx1"/>
                          </a:solidFill>
                        </a:rPr>
                        <a:t>，主机号为</a:t>
                      </a:r>
                      <a:r>
                        <a:rPr lang="en-US" altLang="zh-CN" sz="1600" b="1" dirty="0">
                          <a:solidFill>
                            <a:schemeClr val="tx1"/>
                          </a:solidFill>
                        </a:rPr>
                        <a:t>18.255</a:t>
                      </a:r>
                      <a:endParaRPr lang="zh-CN" altLang="en-US" sz="16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70840">
                <a:tc>
                  <a:txBody>
                    <a:bodyPr/>
                    <a:lstStyle/>
                    <a:p>
                      <a:pPr algn="l"/>
                      <a:r>
                        <a:rPr lang="en-US" altLang="zh-CN" sz="2000" b="1" dirty="0">
                          <a:solidFill>
                            <a:schemeClr val="accent4"/>
                          </a:solidFill>
                          <a:latin typeface="+mn-lt"/>
                        </a:rPr>
                        <a:t>172</a:t>
                      </a:r>
                      <a:r>
                        <a:rPr lang="en-US" altLang="zh-CN" sz="2000" b="1" dirty="0">
                          <a:solidFill>
                            <a:schemeClr val="tx1"/>
                          </a:solidFill>
                          <a:latin typeface="+mn-lt"/>
                        </a:rPr>
                        <a:t>.</a:t>
                      </a:r>
                      <a:r>
                        <a:rPr lang="en-US" altLang="zh-CN" sz="2000" b="1" dirty="0">
                          <a:solidFill>
                            <a:schemeClr val="accent4"/>
                          </a:solidFill>
                          <a:latin typeface="+mn-lt"/>
                        </a:rPr>
                        <a:t>18</a:t>
                      </a:r>
                      <a:r>
                        <a:rPr lang="en-US" altLang="zh-CN" sz="2000" b="1" dirty="0">
                          <a:solidFill>
                            <a:schemeClr val="tx1"/>
                          </a:solidFill>
                          <a:latin typeface="+mn-lt"/>
                        </a:rPr>
                        <a:t>.255.255</a:t>
                      </a:r>
                      <a:endParaRPr lang="zh-CN" altLang="en-US" sz="2000" b="1"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000" b="1" dirty="0">
                          <a:solidFill>
                            <a:schemeClr val="tx1"/>
                          </a:solidFill>
                          <a:latin typeface="+mn-lt"/>
                        </a:rPr>
                        <a:t>B</a:t>
                      </a:r>
                      <a:endParaRPr lang="zh-CN" altLang="en-US" sz="2000" b="1"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r>
                        <a:rPr lang="zh-CN" altLang="en-US" sz="1600" b="1" dirty="0">
                          <a:solidFill>
                            <a:schemeClr val="tx1"/>
                          </a:solidFill>
                        </a:rPr>
                        <a:t>不能分配，网络号为</a:t>
                      </a:r>
                      <a:r>
                        <a:rPr lang="en-US" altLang="zh-CN" sz="1600" b="1" dirty="0">
                          <a:solidFill>
                            <a:schemeClr val="accent4"/>
                          </a:solidFill>
                        </a:rPr>
                        <a:t>172</a:t>
                      </a:r>
                      <a:r>
                        <a:rPr lang="en-US" altLang="zh-CN" sz="1600" b="1" dirty="0">
                          <a:solidFill>
                            <a:schemeClr val="tx1"/>
                          </a:solidFill>
                        </a:rPr>
                        <a:t>.</a:t>
                      </a:r>
                      <a:r>
                        <a:rPr lang="en-US" altLang="zh-CN" sz="1600" b="1" dirty="0">
                          <a:solidFill>
                            <a:schemeClr val="accent4"/>
                          </a:solidFill>
                        </a:rPr>
                        <a:t>18</a:t>
                      </a:r>
                      <a:r>
                        <a:rPr lang="zh-CN" altLang="en-US" sz="1600" b="1" dirty="0">
                          <a:solidFill>
                            <a:schemeClr val="tx1"/>
                          </a:solidFill>
                        </a:rPr>
                        <a:t>，主机号为</a:t>
                      </a:r>
                      <a:r>
                        <a:rPr lang="en-US" altLang="zh-CN" sz="1600" b="1" dirty="0">
                          <a:solidFill>
                            <a:schemeClr val="tx1"/>
                          </a:solidFill>
                        </a:rPr>
                        <a:t>255.255</a:t>
                      </a:r>
                      <a:r>
                        <a:rPr lang="zh-CN" altLang="en-US" sz="1600" b="1" dirty="0">
                          <a:solidFill>
                            <a:schemeClr val="tx1"/>
                          </a:solidFill>
                        </a:rPr>
                        <a:t>，广播地址</a:t>
                      </a:r>
                      <a:endParaRPr lang="zh-CN" altLang="en-US" sz="16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70840">
                <a:tc>
                  <a:txBody>
                    <a:bodyPr/>
                    <a:lstStyle/>
                    <a:p>
                      <a:pPr algn="l"/>
                      <a:r>
                        <a:rPr lang="en-US" altLang="zh-CN" sz="2000" b="1" dirty="0">
                          <a:solidFill>
                            <a:schemeClr val="accent4"/>
                          </a:solidFill>
                          <a:latin typeface="+mn-lt"/>
                        </a:rPr>
                        <a:t>191</a:t>
                      </a:r>
                      <a:r>
                        <a:rPr lang="en-US" altLang="zh-CN" sz="2000" b="1" dirty="0">
                          <a:solidFill>
                            <a:schemeClr val="tx1"/>
                          </a:solidFill>
                          <a:latin typeface="+mn-lt"/>
                        </a:rPr>
                        <a:t>.</a:t>
                      </a:r>
                      <a:r>
                        <a:rPr lang="en-US" altLang="zh-CN" sz="2000" b="1" dirty="0">
                          <a:solidFill>
                            <a:schemeClr val="accent4"/>
                          </a:solidFill>
                          <a:latin typeface="+mn-lt"/>
                        </a:rPr>
                        <a:t>255</a:t>
                      </a:r>
                      <a:r>
                        <a:rPr lang="en-US" altLang="zh-CN" sz="2000" b="1" dirty="0">
                          <a:solidFill>
                            <a:schemeClr val="tx1"/>
                          </a:solidFill>
                          <a:latin typeface="+mn-lt"/>
                        </a:rPr>
                        <a:t>.255.252</a:t>
                      </a:r>
                      <a:endParaRPr lang="zh-CN" altLang="en-US" sz="2000" b="1"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000" b="1" dirty="0">
                          <a:solidFill>
                            <a:schemeClr val="tx1"/>
                          </a:solidFill>
                          <a:latin typeface="+mn-lt"/>
                        </a:rPr>
                        <a:t>B</a:t>
                      </a:r>
                      <a:endParaRPr lang="zh-CN" altLang="en-US" sz="2000" b="1"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r>
                        <a:rPr lang="zh-CN" altLang="en-US" sz="1600" b="1" dirty="0">
                          <a:solidFill>
                            <a:schemeClr val="tx1"/>
                          </a:solidFill>
                        </a:rPr>
                        <a:t>可以分配，网络号为</a:t>
                      </a:r>
                      <a:r>
                        <a:rPr lang="en-US" altLang="zh-CN" sz="1600" b="1" dirty="0">
                          <a:solidFill>
                            <a:schemeClr val="accent4"/>
                          </a:solidFill>
                        </a:rPr>
                        <a:t>191</a:t>
                      </a:r>
                      <a:r>
                        <a:rPr lang="en-US" altLang="zh-CN" sz="1600" b="1" dirty="0">
                          <a:solidFill>
                            <a:schemeClr val="tx1"/>
                          </a:solidFill>
                        </a:rPr>
                        <a:t>.</a:t>
                      </a:r>
                      <a:r>
                        <a:rPr lang="en-US" altLang="zh-CN" sz="1600" b="1" dirty="0">
                          <a:solidFill>
                            <a:schemeClr val="accent4"/>
                          </a:solidFill>
                        </a:rPr>
                        <a:t>255</a:t>
                      </a:r>
                      <a:r>
                        <a:rPr lang="zh-CN" altLang="en-US" sz="1600" b="1" dirty="0">
                          <a:solidFill>
                            <a:schemeClr val="tx1"/>
                          </a:solidFill>
                        </a:rPr>
                        <a:t>，主机号为</a:t>
                      </a:r>
                      <a:r>
                        <a:rPr lang="en-US" altLang="zh-CN" sz="1600" b="1" dirty="0">
                          <a:solidFill>
                            <a:schemeClr val="tx1"/>
                          </a:solidFill>
                        </a:rPr>
                        <a:t>255.252</a:t>
                      </a:r>
                      <a:endParaRPr lang="zh-CN" altLang="en-US" sz="16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70840">
                <a:tc>
                  <a:txBody>
                    <a:bodyPr/>
                    <a:lstStyle/>
                    <a:p>
                      <a:pPr algn="l"/>
                      <a:r>
                        <a:rPr lang="en-US" altLang="zh-CN" sz="2000" b="1" dirty="0">
                          <a:solidFill>
                            <a:schemeClr val="accent4"/>
                          </a:solidFill>
                          <a:latin typeface="+mn-lt"/>
                        </a:rPr>
                        <a:t>192</a:t>
                      </a:r>
                      <a:r>
                        <a:rPr lang="en-US" altLang="zh-CN" sz="2000" b="1" dirty="0">
                          <a:solidFill>
                            <a:schemeClr val="tx1"/>
                          </a:solidFill>
                          <a:latin typeface="+mn-lt"/>
                        </a:rPr>
                        <a:t>.</a:t>
                      </a:r>
                      <a:r>
                        <a:rPr lang="en-US" altLang="zh-CN" sz="2000" b="1" dirty="0">
                          <a:solidFill>
                            <a:schemeClr val="accent4"/>
                          </a:solidFill>
                          <a:latin typeface="+mn-lt"/>
                        </a:rPr>
                        <a:t>0</a:t>
                      </a:r>
                      <a:r>
                        <a:rPr lang="en-US" altLang="zh-CN" sz="2000" b="1" dirty="0">
                          <a:solidFill>
                            <a:schemeClr val="tx1"/>
                          </a:solidFill>
                          <a:latin typeface="+mn-lt"/>
                        </a:rPr>
                        <a:t>.</a:t>
                      </a:r>
                      <a:r>
                        <a:rPr lang="en-US" altLang="zh-CN" sz="2000" b="1" dirty="0">
                          <a:solidFill>
                            <a:schemeClr val="accent4"/>
                          </a:solidFill>
                          <a:latin typeface="+mn-lt"/>
                        </a:rPr>
                        <a:t>0</a:t>
                      </a:r>
                      <a:r>
                        <a:rPr lang="en-US" altLang="zh-CN" sz="2000" b="1" dirty="0">
                          <a:solidFill>
                            <a:schemeClr val="tx1"/>
                          </a:solidFill>
                          <a:latin typeface="+mn-lt"/>
                        </a:rPr>
                        <a:t>.255</a:t>
                      </a:r>
                      <a:endParaRPr lang="zh-CN" altLang="en-US" sz="2000" b="1"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000" b="1" dirty="0">
                          <a:solidFill>
                            <a:schemeClr val="tx1"/>
                          </a:solidFill>
                          <a:latin typeface="+mn-lt"/>
                        </a:rPr>
                        <a:t>C</a:t>
                      </a:r>
                      <a:endParaRPr lang="zh-CN" altLang="en-US" sz="2000" b="1"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r>
                        <a:rPr lang="zh-CN" altLang="en-US" sz="1600" b="1" dirty="0">
                          <a:solidFill>
                            <a:schemeClr val="tx1"/>
                          </a:solidFill>
                        </a:rPr>
                        <a:t>不能分配，网络号为</a:t>
                      </a:r>
                      <a:r>
                        <a:rPr lang="en-US" altLang="zh-CN" sz="1600" b="1" dirty="0">
                          <a:solidFill>
                            <a:schemeClr val="accent4"/>
                          </a:solidFill>
                        </a:rPr>
                        <a:t>192</a:t>
                      </a:r>
                      <a:r>
                        <a:rPr lang="en-US" altLang="zh-CN" sz="1600" b="1" dirty="0">
                          <a:solidFill>
                            <a:schemeClr val="tx1"/>
                          </a:solidFill>
                        </a:rPr>
                        <a:t>.</a:t>
                      </a:r>
                      <a:r>
                        <a:rPr lang="en-US" altLang="zh-CN" sz="1600" b="1" dirty="0">
                          <a:solidFill>
                            <a:schemeClr val="accent4"/>
                          </a:solidFill>
                        </a:rPr>
                        <a:t>0</a:t>
                      </a:r>
                      <a:r>
                        <a:rPr lang="en-US" altLang="zh-CN" sz="1600" b="1" dirty="0">
                          <a:solidFill>
                            <a:schemeClr val="tx1"/>
                          </a:solidFill>
                        </a:rPr>
                        <a:t>.</a:t>
                      </a:r>
                      <a:r>
                        <a:rPr lang="en-US" altLang="zh-CN" sz="1600" b="1" dirty="0">
                          <a:solidFill>
                            <a:schemeClr val="accent4"/>
                          </a:solidFill>
                        </a:rPr>
                        <a:t>0</a:t>
                      </a:r>
                      <a:r>
                        <a:rPr lang="zh-CN" altLang="en-US" sz="1600" b="1" dirty="0">
                          <a:solidFill>
                            <a:schemeClr val="tx1"/>
                          </a:solidFill>
                        </a:rPr>
                        <a:t>，主机号为</a:t>
                      </a:r>
                      <a:r>
                        <a:rPr lang="en-US" altLang="zh-CN" sz="1600" b="1" dirty="0">
                          <a:solidFill>
                            <a:schemeClr val="tx1"/>
                          </a:solidFill>
                        </a:rPr>
                        <a:t>255</a:t>
                      </a:r>
                      <a:r>
                        <a:rPr lang="zh-CN" altLang="en-US" sz="1600" b="1" dirty="0">
                          <a:solidFill>
                            <a:schemeClr val="tx1"/>
                          </a:solidFill>
                        </a:rPr>
                        <a:t>，广播地址</a:t>
                      </a:r>
                      <a:endParaRPr lang="zh-CN" altLang="en-US" sz="16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70840">
                <a:tc>
                  <a:txBody>
                    <a:bodyPr/>
                    <a:lstStyle/>
                    <a:p>
                      <a:pPr algn="l"/>
                      <a:r>
                        <a:rPr lang="en-US" altLang="zh-CN" sz="2000" b="1" dirty="0">
                          <a:solidFill>
                            <a:schemeClr val="accent4"/>
                          </a:solidFill>
                          <a:latin typeface="+mn-lt"/>
                        </a:rPr>
                        <a:t>196</a:t>
                      </a:r>
                      <a:r>
                        <a:rPr lang="en-US" altLang="zh-CN" sz="2000" b="1" dirty="0">
                          <a:solidFill>
                            <a:schemeClr val="tx1"/>
                          </a:solidFill>
                          <a:latin typeface="+mn-lt"/>
                        </a:rPr>
                        <a:t>.</a:t>
                      </a:r>
                      <a:r>
                        <a:rPr lang="en-US" altLang="zh-CN" sz="2000" b="1" dirty="0">
                          <a:solidFill>
                            <a:schemeClr val="accent4"/>
                          </a:solidFill>
                          <a:latin typeface="+mn-lt"/>
                        </a:rPr>
                        <a:t>2.3</a:t>
                      </a:r>
                      <a:r>
                        <a:rPr lang="en-US" altLang="zh-CN" sz="2000" b="1" dirty="0">
                          <a:solidFill>
                            <a:schemeClr val="tx1"/>
                          </a:solidFill>
                          <a:latin typeface="+mn-lt"/>
                        </a:rPr>
                        <a:t>.8</a:t>
                      </a:r>
                      <a:endParaRPr lang="zh-CN" altLang="en-US" sz="2000" b="1"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000" b="1" dirty="0">
                          <a:solidFill>
                            <a:schemeClr val="tx1"/>
                          </a:solidFill>
                          <a:latin typeface="+mn-lt"/>
                        </a:rPr>
                        <a:t>C</a:t>
                      </a:r>
                      <a:endParaRPr lang="zh-CN" altLang="en-US" sz="2000" b="1"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r>
                        <a:rPr lang="zh-CN" altLang="en-US" sz="1600" b="1" dirty="0">
                          <a:solidFill>
                            <a:schemeClr val="tx1"/>
                          </a:solidFill>
                        </a:rPr>
                        <a:t>可以分配，网络号为</a:t>
                      </a:r>
                      <a:r>
                        <a:rPr lang="en-US" altLang="zh-CN" sz="1600" b="1" dirty="0">
                          <a:solidFill>
                            <a:schemeClr val="accent4"/>
                          </a:solidFill>
                        </a:rPr>
                        <a:t>192</a:t>
                      </a:r>
                      <a:r>
                        <a:rPr lang="en-US" altLang="zh-CN" sz="1600" b="1" dirty="0">
                          <a:solidFill>
                            <a:schemeClr val="tx1"/>
                          </a:solidFill>
                        </a:rPr>
                        <a:t>.</a:t>
                      </a:r>
                      <a:r>
                        <a:rPr lang="en-US" altLang="zh-CN" sz="1600" b="1" dirty="0">
                          <a:solidFill>
                            <a:schemeClr val="accent4"/>
                          </a:solidFill>
                        </a:rPr>
                        <a:t>2</a:t>
                      </a:r>
                      <a:r>
                        <a:rPr lang="en-US" altLang="zh-CN" sz="1600" b="1" dirty="0">
                          <a:solidFill>
                            <a:schemeClr val="tx1"/>
                          </a:solidFill>
                        </a:rPr>
                        <a:t>.</a:t>
                      </a:r>
                      <a:r>
                        <a:rPr lang="en-US" altLang="zh-CN" sz="1600" b="1" dirty="0">
                          <a:solidFill>
                            <a:schemeClr val="accent4"/>
                          </a:solidFill>
                        </a:rPr>
                        <a:t>3</a:t>
                      </a:r>
                      <a:r>
                        <a:rPr lang="zh-CN" altLang="en-US" sz="1600" b="1" dirty="0">
                          <a:solidFill>
                            <a:schemeClr val="tx1"/>
                          </a:solidFill>
                        </a:rPr>
                        <a:t>，主机号为</a:t>
                      </a:r>
                      <a:r>
                        <a:rPr lang="en-US" altLang="zh-CN" sz="1600" b="1" dirty="0">
                          <a:solidFill>
                            <a:schemeClr val="tx1"/>
                          </a:solidFill>
                        </a:rPr>
                        <a:t>8</a:t>
                      </a:r>
                      <a:endParaRPr lang="zh-CN" altLang="en-US" sz="16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70840">
                <a:tc>
                  <a:txBody>
                    <a:bodyPr/>
                    <a:lstStyle/>
                    <a:p>
                      <a:pPr algn="l"/>
                      <a:r>
                        <a:rPr lang="en-US" altLang="zh-CN" sz="2000" b="1" dirty="0">
                          <a:solidFill>
                            <a:schemeClr val="accent4"/>
                          </a:solidFill>
                          <a:latin typeface="+mn-lt"/>
                        </a:rPr>
                        <a:t>218</a:t>
                      </a:r>
                      <a:r>
                        <a:rPr lang="en-US" altLang="zh-CN" sz="2000" b="1" dirty="0">
                          <a:solidFill>
                            <a:schemeClr val="tx1"/>
                          </a:solidFill>
                          <a:latin typeface="+mn-lt"/>
                        </a:rPr>
                        <a:t>.</a:t>
                      </a:r>
                      <a:r>
                        <a:rPr lang="en-US" altLang="zh-CN" sz="2000" b="1" dirty="0">
                          <a:solidFill>
                            <a:schemeClr val="accent4"/>
                          </a:solidFill>
                          <a:latin typeface="+mn-lt"/>
                        </a:rPr>
                        <a:t>75</a:t>
                      </a:r>
                      <a:r>
                        <a:rPr lang="en-US" altLang="zh-CN" sz="2000" b="1" dirty="0">
                          <a:solidFill>
                            <a:schemeClr val="tx1"/>
                          </a:solidFill>
                          <a:latin typeface="+mn-lt"/>
                        </a:rPr>
                        <a:t>.</a:t>
                      </a:r>
                      <a:r>
                        <a:rPr lang="en-US" altLang="zh-CN" sz="2000" b="1" dirty="0">
                          <a:solidFill>
                            <a:schemeClr val="accent4"/>
                          </a:solidFill>
                          <a:latin typeface="+mn-lt"/>
                        </a:rPr>
                        <a:t>230</a:t>
                      </a:r>
                      <a:r>
                        <a:rPr lang="en-US" altLang="zh-CN" sz="2000" b="1" dirty="0">
                          <a:solidFill>
                            <a:schemeClr val="tx1"/>
                          </a:solidFill>
                          <a:latin typeface="+mn-lt"/>
                        </a:rPr>
                        <a:t>.30</a:t>
                      </a:r>
                      <a:endParaRPr lang="zh-CN" altLang="en-US" sz="2000" b="1"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000" b="1" dirty="0">
                          <a:solidFill>
                            <a:schemeClr val="tx1"/>
                          </a:solidFill>
                          <a:latin typeface="+mn-lt"/>
                        </a:rPr>
                        <a:t>C</a:t>
                      </a:r>
                      <a:endParaRPr lang="zh-CN" altLang="en-US" sz="2000" b="1"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r>
                        <a:rPr lang="zh-CN" altLang="en-US" sz="1600" b="1" dirty="0">
                          <a:solidFill>
                            <a:schemeClr val="tx1"/>
                          </a:solidFill>
                        </a:rPr>
                        <a:t>可以分配，网络号为</a:t>
                      </a:r>
                      <a:r>
                        <a:rPr lang="en-US" altLang="zh-CN" sz="1600" b="1" dirty="0">
                          <a:solidFill>
                            <a:schemeClr val="accent4"/>
                          </a:solidFill>
                        </a:rPr>
                        <a:t>218</a:t>
                      </a:r>
                      <a:r>
                        <a:rPr lang="en-US" altLang="zh-CN" sz="1600" b="1" dirty="0">
                          <a:solidFill>
                            <a:schemeClr val="tx1"/>
                          </a:solidFill>
                        </a:rPr>
                        <a:t>.</a:t>
                      </a:r>
                      <a:r>
                        <a:rPr lang="en-US" altLang="zh-CN" sz="1600" b="1" dirty="0">
                          <a:solidFill>
                            <a:schemeClr val="accent4"/>
                          </a:solidFill>
                        </a:rPr>
                        <a:t>75</a:t>
                      </a:r>
                      <a:r>
                        <a:rPr lang="en-US" altLang="zh-CN" sz="1600" b="1" dirty="0">
                          <a:solidFill>
                            <a:schemeClr val="tx1"/>
                          </a:solidFill>
                        </a:rPr>
                        <a:t>.</a:t>
                      </a:r>
                      <a:r>
                        <a:rPr lang="en-US" altLang="zh-CN" sz="1600" b="1" dirty="0">
                          <a:solidFill>
                            <a:schemeClr val="accent4"/>
                          </a:solidFill>
                        </a:rPr>
                        <a:t>230</a:t>
                      </a:r>
                      <a:r>
                        <a:rPr lang="zh-CN" altLang="en-US" sz="1600" b="1" dirty="0">
                          <a:solidFill>
                            <a:schemeClr val="tx1"/>
                          </a:solidFill>
                        </a:rPr>
                        <a:t>，主机号为</a:t>
                      </a:r>
                      <a:r>
                        <a:rPr lang="en-US" altLang="zh-CN" sz="1600" b="1" dirty="0">
                          <a:solidFill>
                            <a:schemeClr val="tx1"/>
                          </a:solidFill>
                        </a:rPr>
                        <a:t>30</a:t>
                      </a:r>
                      <a:endParaRPr lang="zh-CN" altLang="en-US" sz="16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70840">
                <a:tc>
                  <a:txBody>
                    <a:bodyPr/>
                    <a:lstStyle/>
                    <a:p>
                      <a:pPr algn="l"/>
                      <a:r>
                        <a:rPr lang="en-US" altLang="zh-CN" sz="2000" b="1" dirty="0">
                          <a:solidFill>
                            <a:schemeClr val="accent4"/>
                          </a:solidFill>
                          <a:latin typeface="+mn-lt"/>
                        </a:rPr>
                        <a:t>223</a:t>
                      </a:r>
                      <a:r>
                        <a:rPr lang="en-US" altLang="zh-CN" sz="2000" b="1" dirty="0">
                          <a:solidFill>
                            <a:schemeClr val="tx1"/>
                          </a:solidFill>
                          <a:latin typeface="+mn-lt"/>
                        </a:rPr>
                        <a:t>.</a:t>
                      </a:r>
                      <a:r>
                        <a:rPr lang="en-US" altLang="zh-CN" sz="2000" b="1" dirty="0">
                          <a:solidFill>
                            <a:schemeClr val="accent4"/>
                          </a:solidFill>
                          <a:latin typeface="+mn-lt"/>
                        </a:rPr>
                        <a:t>255</a:t>
                      </a:r>
                      <a:r>
                        <a:rPr lang="en-US" altLang="zh-CN" sz="2000" b="1" dirty="0">
                          <a:solidFill>
                            <a:schemeClr val="tx1"/>
                          </a:solidFill>
                          <a:latin typeface="+mn-lt"/>
                        </a:rPr>
                        <a:t>.</a:t>
                      </a:r>
                      <a:r>
                        <a:rPr lang="en-US" altLang="zh-CN" sz="2000" b="1" dirty="0">
                          <a:solidFill>
                            <a:schemeClr val="accent4"/>
                          </a:solidFill>
                          <a:latin typeface="+mn-lt"/>
                        </a:rPr>
                        <a:t>255</a:t>
                      </a:r>
                      <a:r>
                        <a:rPr lang="en-US" altLang="zh-CN" sz="2000" b="1" dirty="0">
                          <a:solidFill>
                            <a:schemeClr val="tx1"/>
                          </a:solidFill>
                          <a:latin typeface="+mn-lt"/>
                        </a:rPr>
                        <a:t>.252</a:t>
                      </a:r>
                      <a:endParaRPr lang="zh-CN" altLang="en-US" sz="2000" b="1"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000" b="1" dirty="0">
                          <a:solidFill>
                            <a:schemeClr val="tx1"/>
                          </a:solidFill>
                          <a:latin typeface="+mn-lt"/>
                        </a:rPr>
                        <a:t>C</a:t>
                      </a:r>
                      <a:endParaRPr lang="zh-CN" altLang="en-US" sz="2000" b="1"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r>
                        <a:rPr lang="zh-CN" altLang="en-US" sz="1600" b="1" dirty="0">
                          <a:solidFill>
                            <a:schemeClr val="tx1"/>
                          </a:solidFill>
                        </a:rPr>
                        <a:t>可以分配，网络号为</a:t>
                      </a:r>
                      <a:r>
                        <a:rPr lang="en-US" altLang="zh-CN" sz="1600" b="1" dirty="0">
                          <a:solidFill>
                            <a:schemeClr val="accent4"/>
                          </a:solidFill>
                        </a:rPr>
                        <a:t>223</a:t>
                      </a:r>
                      <a:r>
                        <a:rPr lang="en-US" altLang="zh-CN" sz="1600" b="1" dirty="0">
                          <a:solidFill>
                            <a:schemeClr val="tx1"/>
                          </a:solidFill>
                        </a:rPr>
                        <a:t>.</a:t>
                      </a:r>
                      <a:r>
                        <a:rPr lang="en-US" altLang="zh-CN" sz="1600" b="1" dirty="0">
                          <a:solidFill>
                            <a:schemeClr val="accent4"/>
                          </a:solidFill>
                        </a:rPr>
                        <a:t>255</a:t>
                      </a:r>
                      <a:r>
                        <a:rPr lang="en-US" altLang="zh-CN" sz="1600" b="1" dirty="0">
                          <a:solidFill>
                            <a:schemeClr val="tx1"/>
                          </a:solidFill>
                        </a:rPr>
                        <a:t>.</a:t>
                      </a:r>
                      <a:r>
                        <a:rPr lang="en-US" altLang="zh-CN" sz="1600" b="1" dirty="0">
                          <a:solidFill>
                            <a:schemeClr val="accent4"/>
                          </a:solidFill>
                        </a:rPr>
                        <a:t>255</a:t>
                      </a:r>
                      <a:r>
                        <a:rPr lang="zh-CN" altLang="en-US" sz="1600" b="1" dirty="0">
                          <a:solidFill>
                            <a:schemeClr val="tx1"/>
                          </a:solidFill>
                        </a:rPr>
                        <a:t>，主机号为</a:t>
                      </a:r>
                      <a:r>
                        <a:rPr lang="en-US" altLang="zh-CN" sz="1600" b="1" dirty="0">
                          <a:solidFill>
                            <a:schemeClr val="tx1"/>
                          </a:solidFill>
                        </a:rPr>
                        <a:t>252</a:t>
                      </a:r>
                      <a:endParaRPr lang="zh-CN" altLang="en-US" sz="16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bl>
          </a:graphicData>
        </a:graphic>
      </p:graphicFrame>
      <p:sp>
        <p:nvSpPr>
          <p:cNvPr id="14" name="平行四边形 13"/>
          <p:cNvSpPr/>
          <p:nvPr/>
        </p:nvSpPr>
        <p:spPr>
          <a:xfrm>
            <a:off x="304799" y="749300"/>
            <a:ext cx="681963"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03</a:t>
            </a:r>
            <a:endParaRPr lang="zh-CN" altLang="en-US" sz="2200" dirty="0">
              <a:latin typeface="Impact" panose="020B0806030902050204" pitchFamily="34" charset="0"/>
            </a:endParaRP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up)">
                                      <p:cBhvr>
                                        <p:cTn id="7" dur="2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6" name="组合 85"/>
          <p:cNvGrpSpPr/>
          <p:nvPr/>
        </p:nvGrpSpPr>
        <p:grpSpPr>
          <a:xfrm>
            <a:off x="304800" y="749300"/>
            <a:ext cx="6192344" cy="400110"/>
            <a:chOff x="424117" y="898245"/>
            <a:chExt cx="6192344" cy="400110"/>
          </a:xfrm>
        </p:grpSpPr>
        <p:sp>
          <p:nvSpPr>
            <p:cNvPr id="87" name="平行四边形 86"/>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88" name="文本框 87"/>
            <p:cNvSpPr txBox="1"/>
            <p:nvPr/>
          </p:nvSpPr>
          <p:spPr>
            <a:xfrm>
              <a:off x="1052423" y="898245"/>
              <a:ext cx="5564038" cy="400110"/>
            </a:xfrm>
            <a:prstGeom prst="rect">
              <a:avLst/>
            </a:prstGeom>
            <a:noFill/>
          </p:spPr>
          <p:txBody>
            <a:bodyPr wrap="square" rtlCol="0">
              <a:spAutoFit/>
            </a:bodyPr>
            <a:lstStyle/>
            <a:p>
              <a:r>
                <a:rPr lang="en-US" altLang="zh-CN" sz="2000" b="1" dirty="0"/>
                <a:t>IPv4</a:t>
              </a:r>
              <a:r>
                <a:rPr lang="zh-CN" altLang="en-US" sz="2000" b="1" dirty="0"/>
                <a:t>地址的分类编址方法</a:t>
              </a:r>
              <a:endParaRPr lang="zh-CN" altLang="en-US" sz="2000" b="1" dirty="0"/>
            </a:p>
          </p:txBody>
        </p:sp>
      </p:grpSp>
      <p:graphicFrame>
        <p:nvGraphicFramePr>
          <p:cNvPr id="2" name="表格 2"/>
          <p:cNvGraphicFramePr>
            <a:graphicFrameLocks noGrp="1"/>
          </p:cNvGraphicFramePr>
          <p:nvPr/>
        </p:nvGraphicFramePr>
        <p:xfrm>
          <a:off x="304800" y="2149445"/>
          <a:ext cx="11582400" cy="3864819"/>
        </p:xfrm>
        <a:graphic>
          <a:graphicData uri="http://schemas.openxmlformats.org/drawingml/2006/table">
            <a:tbl>
              <a:tblPr firstRow="1" bandRow="1">
                <a:tableStyleId>{5C22544A-7EE6-4342-B048-85BDC9FD1C3A}</a:tableStyleId>
              </a:tblPr>
              <a:tblGrid>
                <a:gridCol w="875731"/>
                <a:gridCol w="1357953"/>
                <a:gridCol w="2558955"/>
                <a:gridCol w="934871"/>
                <a:gridCol w="1098645"/>
                <a:gridCol w="4756245"/>
              </a:tblGrid>
              <a:tr h="526273">
                <a:tc>
                  <a:txBody>
                    <a:bodyPr/>
                    <a:lstStyle/>
                    <a:p>
                      <a:pPr algn="ctr"/>
                      <a:r>
                        <a:rPr lang="zh-CN" altLang="en-US" b="1" dirty="0">
                          <a:solidFill>
                            <a:schemeClr val="bg1"/>
                          </a:solidFill>
                        </a:rPr>
                        <a:t>网络号</a:t>
                      </a:r>
                      <a:endParaRPr lang="zh-CN" altLang="en-US" b="1"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a:txBody>
                    <a:bodyPr/>
                    <a:lstStyle/>
                    <a:p>
                      <a:pPr algn="ctr"/>
                      <a:r>
                        <a:rPr lang="zh-CN" altLang="en-US" b="1" dirty="0">
                          <a:solidFill>
                            <a:schemeClr val="bg1"/>
                          </a:solidFill>
                        </a:rPr>
                        <a:t>主机号</a:t>
                      </a:r>
                      <a:endParaRPr lang="zh-CN" altLang="en-US" b="1"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a:txBody>
                    <a:bodyPr/>
                    <a:lstStyle/>
                    <a:p>
                      <a:pPr algn="ctr"/>
                      <a:r>
                        <a:rPr lang="en-US" altLang="zh-CN" b="1" dirty="0">
                          <a:solidFill>
                            <a:schemeClr val="bg1"/>
                          </a:solidFill>
                        </a:rPr>
                        <a:t>IP</a:t>
                      </a:r>
                      <a:r>
                        <a:rPr lang="zh-CN" altLang="en-US" b="1" dirty="0">
                          <a:solidFill>
                            <a:schemeClr val="bg1"/>
                          </a:solidFill>
                        </a:rPr>
                        <a:t>地址</a:t>
                      </a:r>
                      <a:endParaRPr lang="zh-CN" altLang="en-US" b="1"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a:txBody>
                    <a:bodyPr/>
                    <a:lstStyle/>
                    <a:p>
                      <a:pPr algn="ctr"/>
                      <a:r>
                        <a:rPr lang="zh-CN" altLang="en-US" b="1" dirty="0">
                          <a:solidFill>
                            <a:schemeClr val="bg1"/>
                          </a:solidFill>
                        </a:rPr>
                        <a:t>作为</a:t>
                      </a:r>
                      <a:endParaRPr lang="en-US" altLang="zh-CN" b="1" dirty="0">
                        <a:solidFill>
                          <a:schemeClr val="bg1"/>
                        </a:solidFill>
                      </a:endParaRPr>
                    </a:p>
                    <a:p>
                      <a:pPr algn="ctr"/>
                      <a:r>
                        <a:rPr lang="zh-CN" altLang="en-US" b="1" dirty="0">
                          <a:solidFill>
                            <a:schemeClr val="bg1"/>
                          </a:solidFill>
                        </a:rPr>
                        <a:t>源地址</a:t>
                      </a:r>
                      <a:endParaRPr lang="zh-CN" altLang="en-US" b="1"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a:txBody>
                    <a:bodyPr/>
                    <a:lstStyle/>
                    <a:p>
                      <a:pPr algn="ctr"/>
                      <a:r>
                        <a:rPr lang="zh-CN" altLang="en-US" b="1" dirty="0">
                          <a:solidFill>
                            <a:schemeClr val="bg1"/>
                          </a:solidFill>
                        </a:rPr>
                        <a:t>作为</a:t>
                      </a:r>
                      <a:endParaRPr lang="en-US" altLang="zh-CN" b="1" dirty="0">
                        <a:solidFill>
                          <a:schemeClr val="bg1"/>
                        </a:solidFill>
                      </a:endParaRPr>
                    </a:p>
                    <a:p>
                      <a:pPr algn="ctr"/>
                      <a:r>
                        <a:rPr lang="zh-CN" altLang="en-US" b="1" dirty="0">
                          <a:solidFill>
                            <a:schemeClr val="bg1"/>
                          </a:solidFill>
                        </a:rPr>
                        <a:t>目的地址</a:t>
                      </a:r>
                      <a:endParaRPr lang="zh-CN" altLang="en-US" b="1"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a:txBody>
                    <a:bodyPr/>
                    <a:lstStyle/>
                    <a:p>
                      <a:pPr algn="ctr"/>
                      <a:r>
                        <a:rPr lang="zh-CN" altLang="en-US" b="1" dirty="0">
                          <a:solidFill>
                            <a:schemeClr val="bg1"/>
                          </a:solidFill>
                        </a:rPr>
                        <a:t>表示的意思</a:t>
                      </a:r>
                      <a:endParaRPr lang="zh-CN" altLang="en-US" b="1"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r>
              <a:tr h="526273">
                <a:tc>
                  <a:txBody>
                    <a:bodyPr/>
                    <a:lstStyle/>
                    <a:p>
                      <a:pPr algn="ctr"/>
                      <a:r>
                        <a:rPr lang="en-US" altLang="zh-CN" sz="2000" b="1" dirty="0">
                          <a:solidFill>
                            <a:schemeClr val="tx1"/>
                          </a:solidFill>
                        </a:rPr>
                        <a:t>0</a:t>
                      </a:r>
                      <a:endParaRPr lang="zh-CN" altLang="en-US" sz="20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000" b="1" dirty="0">
                          <a:solidFill>
                            <a:schemeClr val="tx1"/>
                          </a:solidFill>
                        </a:rPr>
                        <a:t>0</a:t>
                      </a:r>
                      <a:endParaRPr lang="zh-CN" altLang="en-US" sz="20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000" b="1" dirty="0">
                          <a:solidFill>
                            <a:schemeClr val="tx1"/>
                          </a:solidFill>
                        </a:rPr>
                        <a:t>0.0.0.0</a:t>
                      </a:r>
                      <a:endParaRPr lang="zh-CN" altLang="en-US" sz="20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800" b="1" dirty="0">
                          <a:solidFill>
                            <a:schemeClr val="tx1"/>
                          </a:solidFill>
                        </a:rPr>
                        <a:t>可以</a:t>
                      </a:r>
                      <a:endParaRPr lang="zh-CN" altLang="en-US" sz="18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800" b="1" dirty="0">
                          <a:solidFill>
                            <a:schemeClr val="tx1"/>
                          </a:solidFill>
                        </a:rPr>
                        <a:t>不可以</a:t>
                      </a:r>
                      <a:endParaRPr lang="zh-CN" altLang="en-US" sz="18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zh-CN" altLang="en-US" sz="1800" b="1" dirty="0">
                          <a:solidFill>
                            <a:schemeClr val="tx1"/>
                          </a:solidFill>
                        </a:rPr>
                        <a:t>在本网络上的本主机（例如，</a:t>
                      </a:r>
                      <a:r>
                        <a:rPr lang="en-US" altLang="zh-CN" sz="1800" b="1" dirty="0">
                          <a:solidFill>
                            <a:schemeClr val="tx1"/>
                          </a:solidFill>
                        </a:rPr>
                        <a:t>DHCP</a:t>
                      </a:r>
                      <a:r>
                        <a:rPr lang="zh-CN" altLang="en-US" sz="1800" b="1" dirty="0">
                          <a:solidFill>
                            <a:schemeClr val="tx1"/>
                          </a:solidFill>
                        </a:rPr>
                        <a:t>协议）</a:t>
                      </a:r>
                      <a:endParaRPr lang="zh-CN" altLang="en-US" sz="18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526273">
                <a:tc>
                  <a:txBody>
                    <a:bodyPr/>
                    <a:lstStyle/>
                    <a:p>
                      <a:pPr algn="ctr"/>
                      <a:r>
                        <a:rPr lang="en-US" altLang="zh-CN" sz="2000" b="1" dirty="0">
                          <a:solidFill>
                            <a:schemeClr val="tx1"/>
                          </a:solidFill>
                        </a:rPr>
                        <a:t>0</a:t>
                      </a:r>
                      <a:endParaRPr lang="zh-CN" altLang="en-US" sz="20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000" b="1" dirty="0">
                          <a:solidFill>
                            <a:schemeClr val="tx1"/>
                          </a:solidFill>
                        </a:rPr>
                        <a:t>host-id</a:t>
                      </a:r>
                      <a:endParaRPr lang="zh-CN" altLang="en-US" sz="20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000" b="1" dirty="0">
                          <a:solidFill>
                            <a:schemeClr val="tx1"/>
                          </a:solidFill>
                        </a:rPr>
                        <a:t>0.host-id</a:t>
                      </a:r>
                      <a:endParaRPr lang="zh-CN" altLang="en-US" sz="20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800" b="1" dirty="0">
                          <a:solidFill>
                            <a:schemeClr val="tx1"/>
                          </a:solidFill>
                        </a:rPr>
                        <a:t>可以</a:t>
                      </a:r>
                      <a:endParaRPr lang="zh-CN" altLang="en-US" sz="18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800" b="1" dirty="0">
                          <a:solidFill>
                            <a:schemeClr val="tx1"/>
                          </a:solidFill>
                        </a:rPr>
                        <a:t>不可以</a:t>
                      </a:r>
                      <a:endParaRPr lang="zh-CN" altLang="en-US" sz="18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zh-CN" altLang="en-US" sz="1800" b="1" dirty="0">
                          <a:solidFill>
                            <a:schemeClr val="tx1"/>
                          </a:solidFill>
                        </a:rPr>
                        <a:t>在本网络上的某台主机</a:t>
                      </a:r>
                      <a:r>
                        <a:rPr lang="en-US" altLang="zh-CN" sz="1800" b="1" dirty="0">
                          <a:solidFill>
                            <a:schemeClr val="tx1"/>
                          </a:solidFill>
                        </a:rPr>
                        <a:t>host-id</a:t>
                      </a:r>
                      <a:endParaRPr lang="zh-CN" altLang="en-US" sz="18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526273">
                <a:tc>
                  <a:txBody>
                    <a:bodyPr/>
                    <a:lstStyle/>
                    <a:p>
                      <a:pPr algn="ctr"/>
                      <a:r>
                        <a:rPr lang="zh-CN" altLang="en-US" sz="1800" b="1" dirty="0">
                          <a:solidFill>
                            <a:schemeClr val="tx1"/>
                          </a:solidFill>
                        </a:rPr>
                        <a:t>全</a:t>
                      </a:r>
                      <a:r>
                        <a:rPr lang="en-US" altLang="zh-CN" sz="1800" b="1" dirty="0">
                          <a:solidFill>
                            <a:schemeClr val="tx1"/>
                          </a:solidFill>
                        </a:rPr>
                        <a:t>1</a:t>
                      </a:r>
                      <a:endParaRPr lang="zh-CN" altLang="en-US" sz="18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800" b="1" dirty="0">
                          <a:solidFill>
                            <a:schemeClr val="tx1"/>
                          </a:solidFill>
                        </a:rPr>
                        <a:t>全</a:t>
                      </a:r>
                      <a:r>
                        <a:rPr lang="en-US" altLang="zh-CN" sz="1800" b="1" dirty="0">
                          <a:solidFill>
                            <a:schemeClr val="tx1"/>
                          </a:solidFill>
                        </a:rPr>
                        <a:t>1</a:t>
                      </a:r>
                      <a:endParaRPr lang="zh-CN" altLang="en-US" sz="18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000" b="1" dirty="0">
                          <a:solidFill>
                            <a:schemeClr val="tx1"/>
                          </a:solidFill>
                        </a:rPr>
                        <a:t>255.255.255.255</a:t>
                      </a:r>
                      <a:endParaRPr lang="zh-CN" altLang="en-US" sz="20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800" b="1" dirty="0">
                          <a:solidFill>
                            <a:schemeClr val="tx1"/>
                          </a:solidFill>
                        </a:rPr>
                        <a:t>不可以</a:t>
                      </a:r>
                      <a:endParaRPr lang="zh-CN" altLang="en-US" sz="18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800" b="1" dirty="0">
                          <a:solidFill>
                            <a:schemeClr val="tx1"/>
                          </a:solidFill>
                        </a:rPr>
                        <a:t>可以</a:t>
                      </a:r>
                      <a:endParaRPr lang="zh-CN" altLang="en-US" sz="18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zh-CN" altLang="en-US" sz="1800" b="1" dirty="0">
                          <a:solidFill>
                            <a:schemeClr val="tx1"/>
                          </a:solidFill>
                        </a:rPr>
                        <a:t>只在本网络上进行广播（各路由器均不转发）</a:t>
                      </a:r>
                      <a:endParaRPr lang="zh-CN" altLang="en-US" sz="18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526273">
                <a:tc>
                  <a:txBody>
                    <a:bodyPr/>
                    <a:lstStyle/>
                    <a:p>
                      <a:pPr algn="ctr"/>
                      <a:r>
                        <a:rPr lang="en-US" altLang="zh-CN" sz="2000" b="1" dirty="0">
                          <a:solidFill>
                            <a:schemeClr val="tx1"/>
                          </a:solidFill>
                        </a:rPr>
                        <a:t>net-id</a:t>
                      </a:r>
                      <a:endParaRPr lang="zh-CN" altLang="en-US" sz="20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800" b="1" dirty="0">
                          <a:solidFill>
                            <a:schemeClr val="tx1"/>
                          </a:solidFill>
                        </a:rPr>
                        <a:t>全</a:t>
                      </a:r>
                      <a:r>
                        <a:rPr lang="en-US" altLang="zh-CN" sz="1800" b="1" dirty="0">
                          <a:solidFill>
                            <a:schemeClr val="tx1"/>
                          </a:solidFill>
                        </a:rPr>
                        <a:t>1</a:t>
                      </a:r>
                      <a:endParaRPr lang="zh-CN" altLang="en-US" sz="18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altLang="zh-CN" sz="1800" b="1" dirty="0">
                          <a:solidFill>
                            <a:schemeClr val="tx1"/>
                          </a:solidFill>
                        </a:rPr>
                        <a:t>A</a:t>
                      </a:r>
                      <a:r>
                        <a:rPr lang="zh-CN" altLang="en-US" sz="1800" b="1" dirty="0">
                          <a:solidFill>
                            <a:schemeClr val="tx1"/>
                          </a:solidFill>
                        </a:rPr>
                        <a:t>类：</a:t>
                      </a:r>
                      <a:r>
                        <a:rPr lang="en-US" altLang="zh-CN" sz="2000" b="1" dirty="0">
                          <a:solidFill>
                            <a:schemeClr val="tx1"/>
                          </a:solidFill>
                        </a:rPr>
                        <a:t>net-id.255.255.255</a:t>
                      </a:r>
                      <a:endParaRPr lang="en-US" altLang="zh-CN" sz="1800" b="1"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defRPr/>
                      </a:pPr>
                      <a:r>
                        <a:rPr lang="en-US" altLang="zh-CN" sz="1800" b="1" dirty="0">
                          <a:solidFill>
                            <a:schemeClr val="tx1"/>
                          </a:solidFill>
                        </a:rPr>
                        <a:t>B</a:t>
                      </a:r>
                      <a:r>
                        <a:rPr lang="zh-CN" altLang="en-US" sz="1800" b="1" dirty="0">
                          <a:solidFill>
                            <a:schemeClr val="tx1"/>
                          </a:solidFill>
                        </a:rPr>
                        <a:t>类：</a:t>
                      </a:r>
                      <a:r>
                        <a:rPr lang="en-US" altLang="zh-CN" sz="2000" b="1" dirty="0">
                          <a:solidFill>
                            <a:schemeClr val="tx1"/>
                          </a:solidFill>
                        </a:rPr>
                        <a:t>net-id.255.255</a:t>
                      </a:r>
                      <a:endParaRPr lang="en-US" altLang="zh-CN" sz="1800" b="1"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defRPr/>
                      </a:pPr>
                      <a:r>
                        <a:rPr lang="en-US" altLang="zh-CN" sz="1800" b="1" dirty="0">
                          <a:solidFill>
                            <a:schemeClr val="tx1"/>
                          </a:solidFill>
                        </a:rPr>
                        <a:t>C</a:t>
                      </a:r>
                      <a:r>
                        <a:rPr lang="zh-CN" altLang="en-US" sz="1800" b="1" dirty="0">
                          <a:solidFill>
                            <a:schemeClr val="tx1"/>
                          </a:solidFill>
                        </a:rPr>
                        <a:t>类：</a:t>
                      </a:r>
                      <a:r>
                        <a:rPr lang="en-US" altLang="zh-CN" sz="2000" b="1" dirty="0">
                          <a:solidFill>
                            <a:schemeClr val="tx1"/>
                          </a:solidFill>
                        </a:rPr>
                        <a:t>net-id.255</a:t>
                      </a:r>
                      <a:endParaRPr lang="en-US" altLang="zh-CN" sz="18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800" b="1" dirty="0">
                          <a:solidFill>
                            <a:schemeClr val="tx1"/>
                          </a:solidFill>
                        </a:rPr>
                        <a:t>不可以</a:t>
                      </a:r>
                      <a:endParaRPr lang="zh-CN" altLang="en-US" sz="18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800" b="1" dirty="0">
                          <a:solidFill>
                            <a:schemeClr val="tx1"/>
                          </a:solidFill>
                        </a:rPr>
                        <a:t>可以</a:t>
                      </a:r>
                      <a:endParaRPr lang="zh-CN" altLang="en-US" sz="18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zh-CN" altLang="en-US" sz="1800" b="1" dirty="0">
                          <a:solidFill>
                            <a:schemeClr val="tx1"/>
                          </a:solidFill>
                        </a:rPr>
                        <a:t>对网络</a:t>
                      </a:r>
                      <a:r>
                        <a:rPr lang="en-US" altLang="zh-CN" sz="1800" b="1" dirty="0">
                          <a:solidFill>
                            <a:schemeClr val="tx1"/>
                          </a:solidFill>
                        </a:rPr>
                        <a:t>net-id</a:t>
                      </a:r>
                      <a:r>
                        <a:rPr lang="zh-CN" altLang="en-US" sz="1800" b="1" dirty="0">
                          <a:solidFill>
                            <a:schemeClr val="tx1"/>
                          </a:solidFill>
                        </a:rPr>
                        <a:t>上的所有主机进行广播</a:t>
                      </a:r>
                      <a:endParaRPr lang="zh-CN" altLang="en-US" sz="18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526273">
                <a:tc>
                  <a:txBody>
                    <a:bodyPr/>
                    <a:lstStyle/>
                    <a:p>
                      <a:pPr algn="ctr"/>
                      <a:r>
                        <a:rPr lang="en-US" altLang="zh-CN" sz="2000" b="1" dirty="0">
                          <a:solidFill>
                            <a:schemeClr val="tx1"/>
                          </a:solidFill>
                        </a:rPr>
                        <a:t>127</a:t>
                      </a:r>
                      <a:endParaRPr lang="zh-CN" altLang="en-US" sz="20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800" b="1" dirty="0">
                          <a:solidFill>
                            <a:schemeClr val="tx1"/>
                          </a:solidFill>
                        </a:rPr>
                        <a:t>非全</a:t>
                      </a:r>
                      <a:r>
                        <a:rPr lang="en-US" altLang="zh-CN" sz="1800" b="1" dirty="0">
                          <a:solidFill>
                            <a:schemeClr val="tx1"/>
                          </a:solidFill>
                        </a:rPr>
                        <a:t>0</a:t>
                      </a:r>
                      <a:r>
                        <a:rPr lang="zh-CN" altLang="en-US" sz="1800" b="1" dirty="0">
                          <a:solidFill>
                            <a:schemeClr val="tx1"/>
                          </a:solidFill>
                        </a:rPr>
                        <a:t>或全</a:t>
                      </a:r>
                      <a:r>
                        <a:rPr lang="en-US" altLang="zh-CN" sz="1800" b="1" dirty="0">
                          <a:solidFill>
                            <a:schemeClr val="tx1"/>
                          </a:solidFill>
                        </a:rPr>
                        <a:t>1</a:t>
                      </a:r>
                      <a:endParaRPr lang="en-US" altLang="zh-CN" sz="1800" b="1" dirty="0">
                        <a:solidFill>
                          <a:schemeClr val="tx1"/>
                        </a:solidFill>
                      </a:endParaRPr>
                    </a:p>
                    <a:p>
                      <a:pPr algn="ctr"/>
                      <a:r>
                        <a:rPr lang="zh-CN" altLang="en-US" sz="1800" b="1" dirty="0">
                          <a:solidFill>
                            <a:schemeClr val="tx1"/>
                          </a:solidFill>
                        </a:rPr>
                        <a:t>的任何数</a:t>
                      </a:r>
                      <a:endParaRPr lang="zh-CN" altLang="en-US" sz="18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800" b="1" dirty="0">
                          <a:solidFill>
                            <a:schemeClr val="tx1"/>
                          </a:solidFill>
                        </a:rPr>
                        <a:t>127.0.0.1~127.255.255.254</a:t>
                      </a:r>
                      <a:endParaRPr lang="zh-CN" altLang="en-US" sz="18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800" b="1" dirty="0">
                          <a:solidFill>
                            <a:schemeClr val="tx1"/>
                          </a:solidFill>
                        </a:rPr>
                        <a:t>可以</a:t>
                      </a:r>
                      <a:endParaRPr lang="zh-CN" altLang="en-US" sz="18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800" b="1" dirty="0">
                          <a:solidFill>
                            <a:schemeClr val="tx1"/>
                          </a:solidFill>
                        </a:rPr>
                        <a:t>可以</a:t>
                      </a:r>
                      <a:endParaRPr lang="zh-CN" altLang="en-US" sz="18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zh-CN" altLang="en-US" sz="1800" b="1" dirty="0">
                          <a:solidFill>
                            <a:schemeClr val="tx1"/>
                          </a:solidFill>
                        </a:rPr>
                        <a:t>用于本地软件环回测试</a:t>
                      </a:r>
                      <a:endParaRPr lang="zh-CN" altLang="en-US" sz="18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
        <p:nvSpPr>
          <p:cNvPr id="14" name="íşlïḍè"/>
          <p:cNvSpPr txBox="1"/>
          <p:nvPr/>
        </p:nvSpPr>
        <p:spPr>
          <a:xfrm>
            <a:off x="4341429" y="1651427"/>
            <a:ext cx="3509141" cy="321584"/>
          </a:xfrm>
          <a:prstGeom prst="rect">
            <a:avLst/>
          </a:prstGeom>
          <a:noFill/>
        </p:spPr>
        <p:txBody>
          <a:bodyPr wrap="square" lIns="91440" tIns="45720" rIns="91440" bIns="45720" anchor="ctr">
            <a:noAutofit/>
          </a:bodyPr>
          <a:lstStyle/>
          <a:p>
            <a:pPr algn="ctr"/>
            <a:r>
              <a:rPr lang="zh-CN" altLang="en-US" sz="2000" b="1" dirty="0"/>
              <a:t>一般不使用的特殊</a:t>
            </a:r>
            <a:r>
              <a:rPr lang="en-US" altLang="zh-CN" sz="2000" b="1" dirty="0"/>
              <a:t>IPv4</a:t>
            </a:r>
            <a:r>
              <a:rPr lang="zh-CN" altLang="en-US" sz="2000" b="1" dirty="0"/>
              <a:t>地址</a:t>
            </a:r>
            <a:endParaRPr lang="en-US" altLang="zh-CN" sz="2000" b="1" dirty="0"/>
          </a:p>
        </p:txBody>
      </p:sp>
      <p:sp>
        <p:nvSpPr>
          <p:cNvPr id="7" name="平行四边形 6"/>
          <p:cNvSpPr/>
          <p:nvPr/>
        </p:nvSpPr>
        <p:spPr>
          <a:xfrm>
            <a:off x="304799" y="749300"/>
            <a:ext cx="681963"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03</a:t>
            </a:r>
            <a:endParaRPr lang="zh-CN" altLang="en-US" sz="2200" dirty="0">
              <a:latin typeface="Impact" panose="020B0806030902050204" pitchFamily="34" charset="0"/>
            </a:endParaRP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800" decel="100000"/>
                                        <p:tgtEl>
                                          <p:spTgt spid="14"/>
                                        </p:tgtEl>
                                      </p:cBhvr>
                                    </p:animEffect>
                                    <p:anim calcmode="lin" valueType="num">
                                      <p:cBhvr>
                                        <p:cTn id="8" dur="800" decel="100000" fill="hold"/>
                                        <p:tgtEl>
                                          <p:spTgt spid="14"/>
                                        </p:tgtEl>
                                        <p:attrNameLst>
                                          <p:attrName>style.rotation</p:attrName>
                                        </p:attrNameLst>
                                      </p:cBhvr>
                                      <p:tavLst>
                                        <p:tav tm="0">
                                          <p:val>
                                            <p:fltVal val="-90"/>
                                          </p:val>
                                        </p:tav>
                                        <p:tav tm="100000">
                                          <p:val>
                                            <p:fltVal val="0"/>
                                          </p:val>
                                        </p:tav>
                                      </p:tavLst>
                                    </p:anim>
                                    <p:anim calcmode="lin" valueType="num">
                                      <p:cBhvr>
                                        <p:cTn id="9" dur="800" decel="100000" fill="hold"/>
                                        <p:tgtEl>
                                          <p:spTgt spid="14"/>
                                        </p:tgtEl>
                                        <p:attrNameLst>
                                          <p:attrName>ppt_x</p:attrName>
                                        </p:attrNameLst>
                                      </p:cBhvr>
                                      <p:tavLst>
                                        <p:tav tm="0">
                                          <p:val>
                                            <p:strVal val="#ppt_x+0.4"/>
                                          </p:val>
                                        </p:tav>
                                        <p:tav tm="100000">
                                          <p:val>
                                            <p:strVal val="#ppt_x-0.05"/>
                                          </p:val>
                                        </p:tav>
                                      </p:tavLst>
                                    </p:anim>
                                    <p:anim calcmode="lin" valueType="num">
                                      <p:cBhvr>
                                        <p:cTn id="10" dur="800" decel="100000" fill="hold"/>
                                        <p:tgtEl>
                                          <p:spTgt spid="14"/>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14"/>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14"/>
                                        </p:tgtEl>
                                        <p:attrNameLst>
                                          <p:attrName>ppt_y</p:attrName>
                                        </p:attrNameLst>
                                      </p:cBhvr>
                                      <p:tavLst>
                                        <p:tav tm="0">
                                          <p:val>
                                            <p:strVal val="#ppt_y+0.1"/>
                                          </p:val>
                                        </p:tav>
                                        <p:tav tm="100000">
                                          <p:val>
                                            <p:strVal val="#ppt_y"/>
                                          </p:val>
                                        </p:tav>
                                      </p:tavLst>
                                    </p:anim>
                                  </p:childTnLst>
                                </p:cTn>
                              </p:par>
                              <p:par>
                                <p:cTn id="13" presetID="30" presetClass="entr" presetSubtype="0" fill="hold" nodeType="with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800" decel="100000"/>
                                        <p:tgtEl>
                                          <p:spTgt spid="2"/>
                                        </p:tgtEl>
                                      </p:cBhvr>
                                    </p:animEffect>
                                    <p:anim calcmode="lin" valueType="num">
                                      <p:cBhvr>
                                        <p:cTn id="16" dur="800" decel="100000" fill="hold"/>
                                        <p:tgtEl>
                                          <p:spTgt spid="2"/>
                                        </p:tgtEl>
                                        <p:attrNameLst>
                                          <p:attrName>style.rotation</p:attrName>
                                        </p:attrNameLst>
                                      </p:cBhvr>
                                      <p:tavLst>
                                        <p:tav tm="0">
                                          <p:val>
                                            <p:fltVal val="-90"/>
                                          </p:val>
                                        </p:tav>
                                        <p:tav tm="100000">
                                          <p:val>
                                            <p:fltVal val="0"/>
                                          </p:val>
                                        </p:tav>
                                      </p:tavLst>
                                    </p:anim>
                                    <p:anim calcmode="lin" valueType="num">
                                      <p:cBhvr>
                                        <p:cTn id="17" dur="800" decel="100000" fill="hold"/>
                                        <p:tgtEl>
                                          <p:spTgt spid="2"/>
                                        </p:tgtEl>
                                        <p:attrNameLst>
                                          <p:attrName>ppt_x</p:attrName>
                                        </p:attrNameLst>
                                      </p:cBhvr>
                                      <p:tavLst>
                                        <p:tav tm="0">
                                          <p:val>
                                            <p:strVal val="#ppt_x+0.4"/>
                                          </p:val>
                                        </p:tav>
                                        <p:tav tm="100000">
                                          <p:val>
                                            <p:strVal val="#ppt_x-0.05"/>
                                          </p:val>
                                        </p:tav>
                                      </p:tavLst>
                                    </p:anim>
                                    <p:anim calcmode="lin" valueType="num">
                                      <p:cBhvr>
                                        <p:cTn id="18" dur="800" decel="100000" fill="hold"/>
                                        <p:tgtEl>
                                          <p:spTgt spid="2"/>
                                        </p:tgtEl>
                                        <p:attrNameLst>
                                          <p:attrName>ppt_y</p:attrName>
                                        </p:attrNameLst>
                                      </p:cBhvr>
                                      <p:tavLst>
                                        <p:tav tm="0">
                                          <p:val>
                                            <p:strVal val="#ppt_y-0.4"/>
                                          </p:val>
                                        </p:tav>
                                        <p:tav tm="100000">
                                          <p:val>
                                            <p:strVal val="#ppt_y+0.1"/>
                                          </p:val>
                                        </p:tav>
                                      </p:tavLst>
                                    </p:anim>
                                    <p:anim calcmode="lin" valueType="num">
                                      <p:cBhvr>
                                        <p:cTn id="19" dur="200" accel="100000" fill="hold">
                                          <p:stCondLst>
                                            <p:cond delay="800"/>
                                          </p:stCondLst>
                                        </p:cTn>
                                        <p:tgtEl>
                                          <p:spTgt spid="2"/>
                                        </p:tgtEl>
                                        <p:attrNameLst>
                                          <p:attrName>ppt_x</p:attrName>
                                        </p:attrNameLst>
                                      </p:cBhvr>
                                      <p:tavLst>
                                        <p:tav tm="0">
                                          <p:val>
                                            <p:strVal val="#ppt_x-0.05"/>
                                          </p:val>
                                        </p:tav>
                                        <p:tav tm="100000">
                                          <p:val>
                                            <p:strVal val="#ppt_x"/>
                                          </p:val>
                                        </p:tav>
                                      </p:tavLst>
                                    </p:anim>
                                    <p:anim calcmode="lin" valueType="num">
                                      <p:cBhvr>
                                        <p:cTn id="20" dur="200" accel="100000" fill="hold">
                                          <p:stCondLst>
                                            <p:cond delay="800"/>
                                          </p:stCondLst>
                                        </p:cTn>
                                        <p:tgtEl>
                                          <p:spTgt spid="2"/>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304800" y="3795830"/>
            <a:ext cx="875511" cy="2515667"/>
            <a:chOff x="304800" y="3707779"/>
            <a:chExt cx="875511" cy="2515667"/>
          </a:xfrm>
        </p:grpSpPr>
        <p:sp>
          <p:nvSpPr>
            <p:cNvPr id="20" name="íşlïḍè"/>
            <p:cNvSpPr txBox="1"/>
            <p:nvPr/>
          </p:nvSpPr>
          <p:spPr>
            <a:xfrm>
              <a:off x="304800" y="3707779"/>
              <a:ext cx="875511" cy="321584"/>
            </a:xfrm>
            <a:prstGeom prst="rect">
              <a:avLst/>
            </a:prstGeom>
            <a:noFill/>
          </p:spPr>
          <p:txBody>
            <a:bodyPr wrap="square" lIns="91440" tIns="45720" rIns="91440" bIns="45720" anchor="ctr">
              <a:noAutofit/>
            </a:bodyPr>
            <a:lstStyle/>
            <a:p>
              <a:r>
                <a:rPr lang="zh-CN" altLang="en-US" b="1" dirty="0"/>
                <a:t>选项</a:t>
              </a:r>
              <a:r>
                <a:rPr lang="en-US" altLang="zh-CN" b="1" dirty="0"/>
                <a:t>A</a:t>
              </a:r>
              <a:endParaRPr lang="en-US" altLang="zh-CN" b="1" dirty="0"/>
            </a:p>
          </p:txBody>
        </p:sp>
        <p:sp>
          <p:nvSpPr>
            <p:cNvPr id="21" name="íşlïḍè"/>
            <p:cNvSpPr txBox="1"/>
            <p:nvPr/>
          </p:nvSpPr>
          <p:spPr>
            <a:xfrm>
              <a:off x="304800" y="5901862"/>
              <a:ext cx="875511" cy="321584"/>
            </a:xfrm>
            <a:prstGeom prst="rect">
              <a:avLst/>
            </a:prstGeom>
            <a:noFill/>
          </p:spPr>
          <p:txBody>
            <a:bodyPr wrap="square" lIns="91440" tIns="45720" rIns="91440" bIns="45720" anchor="ctr">
              <a:noAutofit/>
            </a:bodyPr>
            <a:lstStyle/>
            <a:p>
              <a:r>
                <a:rPr lang="zh-CN" altLang="en-US" b="1" dirty="0"/>
                <a:t>选项</a:t>
              </a:r>
              <a:r>
                <a:rPr lang="en-US" altLang="zh-CN" b="1" dirty="0"/>
                <a:t>B</a:t>
              </a:r>
              <a:endParaRPr lang="en-US" altLang="zh-CN" b="1" dirty="0"/>
            </a:p>
          </p:txBody>
        </p:sp>
        <p:sp>
          <p:nvSpPr>
            <p:cNvPr id="22" name="íşlïḍè"/>
            <p:cNvSpPr txBox="1"/>
            <p:nvPr/>
          </p:nvSpPr>
          <p:spPr>
            <a:xfrm>
              <a:off x="304800" y="4591756"/>
              <a:ext cx="875511" cy="321584"/>
            </a:xfrm>
            <a:prstGeom prst="rect">
              <a:avLst/>
            </a:prstGeom>
            <a:noFill/>
          </p:spPr>
          <p:txBody>
            <a:bodyPr wrap="square" lIns="91440" tIns="45720" rIns="91440" bIns="45720" anchor="ctr">
              <a:noAutofit/>
            </a:bodyPr>
            <a:lstStyle/>
            <a:p>
              <a:r>
                <a:rPr lang="zh-CN" altLang="en-US" b="1" dirty="0"/>
                <a:t>选项</a:t>
              </a:r>
              <a:r>
                <a:rPr lang="en-US" altLang="zh-CN" b="1" dirty="0"/>
                <a:t>D</a:t>
              </a:r>
              <a:endParaRPr lang="en-US" altLang="zh-CN" b="1" dirty="0"/>
            </a:p>
          </p:txBody>
        </p:sp>
      </p:grpSp>
      <p:grpSp>
        <p:nvGrpSpPr>
          <p:cNvPr id="86" name="组合 85"/>
          <p:cNvGrpSpPr/>
          <p:nvPr/>
        </p:nvGrpSpPr>
        <p:grpSpPr>
          <a:xfrm>
            <a:off x="304800" y="749300"/>
            <a:ext cx="6192344" cy="400110"/>
            <a:chOff x="424117" y="898245"/>
            <a:chExt cx="6192344" cy="400110"/>
          </a:xfrm>
        </p:grpSpPr>
        <p:sp>
          <p:nvSpPr>
            <p:cNvPr id="87" name="平行四边形 86"/>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88" name="文本框 87"/>
            <p:cNvSpPr txBox="1"/>
            <p:nvPr/>
          </p:nvSpPr>
          <p:spPr>
            <a:xfrm>
              <a:off x="1052423" y="898245"/>
              <a:ext cx="5564038" cy="400110"/>
            </a:xfrm>
            <a:prstGeom prst="rect">
              <a:avLst/>
            </a:prstGeom>
            <a:noFill/>
          </p:spPr>
          <p:txBody>
            <a:bodyPr wrap="square" rtlCol="0">
              <a:spAutoFit/>
            </a:bodyPr>
            <a:lstStyle/>
            <a:p>
              <a:r>
                <a:rPr lang="en-US" altLang="zh-CN" sz="2000" b="1" dirty="0"/>
                <a:t>IPv4</a:t>
              </a:r>
              <a:r>
                <a:rPr lang="zh-CN" altLang="en-US" sz="2000" b="1" dirty="0"/>
                <a:t>地址的分类编址方法</a:t>
              </a:r>
              <a:endParaRPr lang="zh-CN" altLang="en-US" sz="2000" b="1" dirty="0"/>
            </a:p>
          </p:txBody>
        </p:sp>
      </p:grpSp>
      <p:grpSp>
        <p:nvGrpSpPr>
          <p:cNvPr id="3" name="组合 2"/>
          <p:cNvGrpSpPr/>
          <p:nvPr/>
        </p:nvGrpSpPr>
        <p:grpSpPr>
          <a:xfrm>
            <a:off x="834430" y="1283772"/>
            <a:ext cx="10954094" cy="757794"/>
            <a:chOff x="933106" y="1264036"/>
            <a:chExt cx="10954094" cy="757794"/>
          </a:xfrm>
        </p:grpSpPr>
        <p:sp>
          <p:nvSpPr>
            <p:cNvPr id="7" name="íşlïḍè"/>
            <p:cNvSpPr txBox="1"/>
            <p:nvPr/>
          </p:nvSpPr>
          <p:spPr>
            <a:xfrm>
              <a:off x="933106" y="1264036"/>
              <a:ext cx="10954094" cy="321584"/>
            </a:xfrm>
            <a:prstGeom prst="rect">
              <a:avLst/>
            </a:prstGeom>
            <a:noFill/>
          </p:spPr>
          <p:txBody>
            <a:bodyPr wrap="square" lIns="91440" tIns="45720" rIns="91440" bIns="45720" anchor="ctr">
              <a:noAutofit/>
            </a:bodyPr>
            <a:lstStyle/>
            <a:p>
              <a:r>
                <a:rPr lang="en-US" altLang="zh-CN" b="1" dirty="0"/>
                <a:t>【2017</a:t>
              </a:r>
              <a:r>
                <a:rPr lang="zh-CN" altLang="en-US" b="1" dirty="0"/>
                <a:t>年 题</a:t>
              </a:r>
              <a:r>
                <a:rPr lang="en-US" altLang="zh-CN" b="1" dirty="0"/>
                <a:t>36】</a:t>
              </a:r>
              <a:r>
                <a:rPr lang="zh-CN" altLang="en-US" b="1" dirty="0"/>
                <a:t>下列</a:t>
              </a:r>
              <a:r>
                <a:rPr lang="en-US" altLang="zh-CN" b="1" dirty="0"/>
                <a:t>IP</a:t>
              </a:r>
              <a:r>
                <a:rPr lang="zh-CN" altLang="en-US" b="1" dirty="0"/>
                <a:t>地址中，只能作为</a:t>
              </a:r>
              <a:r>
                <a:rPr lang="en-US" altLang="zh-CN" b="1" dirty="0"/>
                <a:t>IP</a:t>
              </a:r>
              <a:r>
                <a:rPr lang="zh-CN" altLang="en-US" b="1" dirty="0"/>
                <a:t>分组的源</a:t>
              </a:r>
              <a:r>
                <a:rPr lang="en-US" altLang="zh-CN" b="1" dirty="0"/>
                <a:t>IP</a:t>
              </a:r>
              <a:r>
                <a:rPr lang="zh-CN" altLang="en-US" b="1" dirty="0"/>
                <a:t>地址但不能作为目的</a:t>
              </a:r>
              <a:r>
                <a:rPr lang="en-US" altLang="zh-CN" b="1" dirty="0"/>
                <a:t>IP</a:t>
              </a:r>
              <a:r>
                <a:rPr lang="zh-CN" altLang="en-US" b="1" dirty="0"/>
                <a:t>地址的是（      ）。</a:t>
              </a:r>
              <a:endParaRPr lang="en-US" altLang="zh-CN" b="1" dirty="0"/>
            </a:p>
          </p:txBody>
        </p:sp>
        <p:sp>
          <p:nvSpPr>
            <p:cNvPr id="8" name="íşlïḍè"/>
            <p:cNvSpPr txBox="1"/>
            <p:nvPr/>
          </p:nvSpPr>
          <p:spPr>
            <a:xfrm>
              <a:off x="2590867" y="1700246"/>
              <a:ext cx="1663176" cy="321584"/>
            </a:xfrm>
            <a:prstGeom prst="rect">
              <a:avLst/>
            </a:prstGeom>
            <a:noFill/>
          </p:spPr>
          <p:txBody>
            <a:bodyPr wrap="square" lIns="91440" tIns="45720" rIns="91440" bIns="45720" anchor="ctr">
              <a:noAutofit/>
            </a:bodyPr>
            <a:lstStyle/>
            <a:p>
              <a:r>
                <a:rPr lang="en-US" altLang="zh-CN" b="1" dirty="0"/>
                <a:t>A. 0.0.0.0</a:t>
              </a:r>
              <a:endParaRPr lang="en-US" altLang="zh-CN" b="1" dirty="0"/>
            </a:p>
          </p:txBody>
        </p:sp>
        <p:sp>
          <p:nvSpPr>
            <p:cNvPr id="9" name="íşlïḍè"/>
            <p:cNvSpPr txBox="1"/>
            <p:nvPr/>
          </p:nvSpPr>
          <p:spPr>
            <a:xfrm>
              <a:off x="4499704" y="1700246"/>
              <a:ext cx="1663176" cy="321584"/>
            </a:xfrm>
            <a:prstGeom prst="rect">
              <a:avLst/>
            </a:prstGeom>
            <a:noFill/>
          </p:spPr>
          <p:txBody>
            <a:bodyPr wrap="square" lIns="91440" tIns="45720" rIns="91440" bIns="45720" anchor="ctr">
              <a:noAutofit/>
            </a:bodyPr>
            <a:lstStyle/>
            <a:p>
              <a:r>
                <a:rPr lang="en-US" altLang="zh-CN" b="1" dirty="0"/>
                <a:t>B. 127.0.0.1</a:t>
              </a:r>
              <a:endParaRPr lang="en-US" altLang="zh-CN" b="1" dirty="0"/>
            </a:p>
          </p:txBody>
        </p:sp>
        <p:sp>
          <p:nvSpPr>
            <p:cNvPr id="10" name="íşlïḍè"/>
            <p:cNvSpPr txBox="1"/>
            <p:nvPr/>
          </p:nvSpPr>
          <p:spPr>
            <a:xfrm>
              <a:off x="6408541" y="1700246"/>
              <a:ext cx="1663176" cy="321584"/>
            </a:xfrm>
            <a:prstGeom prst="rect">
              <a:avLst/>
            </a:prstGeom>
            <a:noFill/>
          </p:spPr>
          <p:txBody>
            <a:bodyPr wrap="square" lIns="91440" tIns="45720" rIns="91440" bIns="45720" anchor="ctr">
              <a:noAutofit/>
            </a:bodyPr>
            <a:lstStyle/>
            <a:p>
              <a:r>
                <a:rPr lang="en-US" altLang="zh-CN" b="1" dirty="0"/>
                <a:t>C. 20.10.10.3</a:t>
              </a:r>
              <a:endParaRPr lang="en-US" altLang="zh-CN" b="1" dirty="0"/>
            </a:p>
          </p:txBody>
        </p:sp>
        <p:sp>
          <p:nvSpPr>
            <p:cNvPr id="12" name="íşlïḍè"/>
            <p:cNvSpPr txBox="1"/>
            <p:nvPr/>
          </p:nvSpPr>
          <p:spPr>
            <a:xfrm>
              <a:off x="8317378" y="1700246"/>
              <a:ext cx="2129147" cy="321584"/>
            </a:xfrm>
            <a:prstGeom prst="rect">
              <a:avLst/>
            </a:prstGeom>
            <a:noFill/>
          </p:spPr>
          <p:txBody>
            <a:bodyPr wrap="square" lIns="91440" tIns="45720" rIns="91440" bIns="45720" anchor="ctr">
              <a:noAutofit/>
            </a:bodyPr>
            <a:lstStyle/>
            <a:p>
              <a:r>
                <a:rPr lang="en-US" altLang="zh-CN" b="1" dirty="0"/>
                <a:t>D. 255.255.255.255</a:t>
              </a:r>
              <a:endParaRPr lang="en-US" altLang="zh-CN" b="1" dirty="0"/>
            </a:p>
          </p:txBody>
        </p:sp>
      </p:grpSp>
      <p:sp>
        <p:nvSpPr>
          <p:cNvPr id="15" name="íşlïḍè"/>
          <p:cNvSpPr txBox="1"/>
          <p:nvPr/>
        </p:nvSpPr>
        <p:spPr>
          <a:xfrm>
            <a:off x="9466410" y="1163305"/>
            <a:ext cx="651197" cy="562518"/>
          </a:xfrm>
          <a:prstGeom prst="rect">
            <a:avLst/>
          </a:prstGeom>
          <a:noFill/>
        </p:spPr>
        <p:txBody>
          <a:bodyPr wrap="square" lIns="91440" tIns="45720" rIns="91440" bIns="45720" anchor="ctr">
            <a:noAutofit/>
          </a:bodyPr>
          <a:lstStyle/>
          <a:p>
            <a:pPr algn="ctr"/>
            <a:r>
              <a:rPr lang="en-US" altLang="zh-CN" sz="2800" b="1" dirty="0">
                <a:solidFill>
                  <a:schemeClr val="accent1">
                    <a:lumMod val="75000"/>
                  </a:schemeClr>
                </a:solidFill>
                <a:latin typeface="Arial Black" panose="020B0A04020102020204" pitchFamily="34" charset="0"/>
              </a:rPr>
              <a:t>A</a:t>
            </a:r>
            <a:endParaRPr lang="en-US" altLang="zh-CN" sz="2800" b="1" dirty="0">
              <a:solidFill>
                <a:schemeClr val="accent1">
                  <a:lumMod val="75000"/>
                </a:schemeClr>
              </a:solidFill>
              <a:latin typeface="Arial Black" panose="020B0A04020102020204" pitchFamily="34" charset="0"/>
            </a:endParaRPr>
          </a:p>
        </p:txBody>
      </p:sp>
      <p:sp>
        <p:nvSpPr>
          <p:cNvPr id="16" name="íşlïḍè"/>
          <p:cNvSpPr txBox="1"/>
          <p:nvPr/>
        </p:nvSpPr>
        <p:spPr>
          <a:xfrm>
            <a:off x="933106" y="2318638"/>
            <a:ext cx="691763" cy="321584"/>
          </a:xfrm>
          <a:prstGeom prst="rect">
            <a:avLst/>
          </a:prstGeom>
          <a:noFill/>
        </p:spPr>
        <p:txBody>
          <a:bodyPr wrap="square" lIns="91440" tIns="45720" rIns="91440" bIns="45720" anchor="ctr">
            <a:noAutofit/>
          </a:bodyPr>
          <a:lstStyle/>
          <a:p>
            <a:r>
              <a:rPr lang="zh-CN" altLang="en-US" b="1" dirty="0"/>
              <a:t>解析</a:t>
            </a:r>
            <a:endParaRPr lang="en-US" altLang="zh-CN" b="1" dirty="0"/>
          </a:p>
        </p:txBody>
      </p:sp>
      <p:pic>
        <p:nvPicPr>
          <p:cNvPr id="5" name="图片 4" descr="文本, 表格&#10;&#10;描述已自动生成"/>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283324" y="2750833"/>
            <a:ext cx="9640225" cy="3765857"/>
          </a:xfrm>
          <a:prstGeom prst="rect">
            <a:avLst/>
          </a:prstGeom>
        </p:spPr>
      </p:pic>
      <p:sp>
        <p:nvSpPr>
          <p:cNvPr id="24" name="íşlïḍè"/>
          <p:cNvSpPr txBox="1"/>
          <p:nvPr/>
        </p:nvSpPr>
        <p:spPr>
          <a:xfrm>
            <a:off x="6497144" y="2009372"/>
            <a:ext cx="2620542" cy="713248"/>
          </a:xfrm>
          <a:prstGeom prst="rect">
            <a:avLst/>
          </a:prstGeom>
          <a:noFill/>
        </p:spPr>
        <p:txBody>
          <a:bodyPr wrap="square" lIns="91440" tIns="45720" rIns="91440" bIns="45720" anchor="ctr">
            <a:noAutofit/>
          </a:bodyPr>
          <a:lstStyle/>
          <a:p>
            <a:r>
              <a:rPr lang="zh-CN" altLang="en-US" sz="1600" b="1" dirty="0"/>
              <a:t>普通的</a:t>
            </a:r>
            <a:r>
              <a:rPr lang="en-US" altLang="zh-CN" sz="1600" b="1" dirty="0"/>
              <a:t>A</a:t>
            </a:r>
            <a:r>
              <a:rPr lang="zh-CN" altLang="en-US" sz="1600" b="1" dirty="0"/>
              <a:t>类地址</a:t>
            </a:r>
            <a:endParaRPr lang="en-US" altLang="zh-CN" sz="1600" b="1" dirty="0"/>
          </a:p>
          <a:p>
            <a:r>
              <a:rPr lang="zh-CN" altLang="en-US" sz="1600" b="1" dirty="0"/>
              <a:t>既可以作为源地址，</a:t>
            </a:r>
            <a:endParaRPr lang="en-US" altLang="zh-CN" sz="1600" b="1" dirty="0"/>
          </a:p>
          <a:p>
            <a:r>
              <a:rPr lang="zh-CN" altLang="en-US" sz="1600" b="1" dirty="0"/>
              <a:t>也可以作为目的地址</a:t>
            </a:r>
            <a:endParaRPr lang="en-US" altLang="zh-CN" sz="1600" b="1" dirty="0"/>
          </a:p>
        </p:txBody>
      </p:sp>
      <p:sp>
        <p:nvSpPr>
          <p:cNvPr id="19" name="平行四边形 18"/>
          <p:cNvSpPr/>
          <p:nvPr/>
        </p:nvSpPr>
        <p:spPr>
          <a:xfrm>
            <a:off x="304799" y="749300"/>
            <a:ext cx="681963"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03</a:t>
            </a:r>
            <a:endParaRPr lang="zh-CN" altLang="en-US" sz="2200" dirty="0">
              <a:latin typeface="Impact" panose="020B0806030902050204" pitchFamily="34" charset="0"/>
            </a:endParaRP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800" decel="100000"/>
                                        <p:tgtEl>
                                          <p:spTgt spid="3"/>
                                        </p:tgtEl>
                                      </p:cBhvr>
                                    </p:animEffect>
                                    <p:anim calcmode="lin" valueType="num">
                                      <p:cBhvr>
                                        <p:cTn id="8" dur="800" decel="100000" fill="hold"/>
                                        <p:tgtEl>
                                          <p:spTgt spid="3"/>
                                        </p:tgtEl>
                                        <p:attrNameLst>
                                          <p:attrName>style.rotation</p:attrName>
                                        </p:attrNameLst>
                                      </p:cBhvr>
                                      <p:tavLst>
                                        <p:tav tm="0">
                                          <p:val>
                                            <p:fltVal val="-90"/>
                                          </p:val>
                                        </p:tav>
                                        <p:tav tm="100000">
                                          <p:val>
                                            <p:fltVal val="0"/>
                                          </p:val>
                                        </p:tav>
                                      </p:tavLst>
                                    </p:anim>
                                    <p:anim calcmode="lin" valueType="num">
                                      <p:cBhvr>
                                        <p:cTn id="9" dur="800" decel="100000" fill="hold"/>
                                        <p:tgtEl>
                                          <p:spTgt spid="3"/>
                                        </p:tgtEl>
                                        <p:attrNameLst>
                                          <p:attrName>ppt_x</p:attrName>
                                        </p:attrNameLst>
                                      </p:cBhvr>
                                      <p:tavLst>
                                        <p:tav tm="0">
                                          <p:val>
                                            <p:strVal val="#ppt_x+0.4"/>
                                          </p:val>
                                        </p:tav>
                                        <p:tav tm="100000">
                                          <p:val>
                                            <p:strVal val="#ppt_x-0.05"/>
                                          </p:val>
                                        </p:tav>
                                      </p:tavLst>
                                    </p:anim>
                                    <p:anim calcmode="lin" valueType="num">
                                      <p:cBhvr>
                                        <p:cTn id="10" dur="800" decel="100000" fill="hold"/>
                                        <p:tgtEl>
                                          <p:spTgt spid="3"/>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3"/>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3"/>
                                        </p:tgtEl>
                                        <p:attrNameLst>
                                          <p:attrName>ppt_y</p:attrName>
                                        </p:attrNameLst>
                                      </p:cBhvr>
                                      <p:tavLst>
                                        <p:tav tm="0">
                                          <p:val>
                                            <p:strVal val="#ppt_y+0.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30"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800" decel="100000"/>
                                        <p:tgtEl>
                                          <p:spTgt spid="15"/>
                                        </p:tgtEl>
                                      </p:cBhvr>
                                    </p:animEffect>
                                    <p:anim calcmode="lin" valueType="num">
                                      <p:cBhvr>
                                        <p:cTn id="18" dur="800" decel="100000" fill="hold"/>
                                        <p:tgtEl>
                                          <p:spTgt spid="15"/>
                                        </p:tgtEl>
                                        <p:attrNameLst>
                                          <p:attrName>style.rotation</p:attrName>
                                        </p:attrNameLst>
                                      </p:cBhvr>
                                      <p:tavLst>
                                        <p:tav tm="0">
                                          <p:val>
                                            <p:fltVal val="-90"/>
                                          </p:val>
                                        </p:tav>
                                        <p:tav tm="100000">
                                          <p:val>
                                            <p:fltVal val="0"/>
                                          </p:val>
                                        </p:tav>
                                      </p:tavLst>
                                    </p:anim>
                                    <p:anim calcmode="lin" valueType="num">
                                      <p:cBhvr>
                                        <p:cTn id="19" dur="800" decel="100000" fill="hold"/>
                                        <p:tgtEl>
                                          <p:spTgt spid="15"/>
                                        </p:tgtEl>
                                        <p:attrNameLst>
                                          <p:attrName>ppt_x</p:attrName>
                                        </p:attrNameLst>
                                      </p:cBhvr>
                                      <p:tavLst>
                                        <p:tav tm="0">
                                          <p:val>
                                            <p:strVal val="#ppt_x+0.4"/>
                                          </p:val>
                                        </p:tav>
                                        <p:tav tm="100000">
                                          <p:val>
                                            <p:strVal val="#ppt_x-0.05"/>
                                          </p:val>
                                        </p:tav>
                                      </p:tavLst>
                                    </p:anim>
                                    <p:anim calcmode="lin" valueType="num">
                                      <p:cBhvr>
                                        <p:cTn id="20" dur="800" decel="100000" fill="hold"/>
                                        <p:tgtEl>
                                          <p:spTgt spid="15"/>
                                        </p:tgtEl>
                                        <p:attrNameLst>
                                          <p:attrName>ppt_y</p:attrName>
                                        </p:attrNameLst>
                                      </p:cBhvr>
                                      <p:tavLst>
                                        <p:tav tm="0">
                                          <p:val>
                                            <p:strVal val="#ppt_y-0.4"/>
                                          </p:val>
                                        </p:tav>
                                        <p:tav tm="100000">
                                          <p:val>
                                            <p:strVal val="#ppt_y+0.1"/>
                                          </p:val>
                                        </p:tav>
                                      </p:tavLst>
                                    </p:anim>
                                    <p:anim calcmode="lin" valueType="num">
                                      <p:cBhvr>
                                        <p:cTn id="21" dur="200" accel="100000" fill="hold">
                                          <p:stCondLst>
                                            <p:cond delay="800"/>
                                          </p:stCondLst>
                                        </p:cTn>
                                        <p:tgtEl>
                                          <p:spTgt spid="15"/>
                                        </p:tgtEl>
                                        <p:attrNameLst>
                                          <p:attrName>ppt_x</p:attrName>
                                        </p:attrNameLst>
                                      </p:cBhvr>
                                      <p:tavLst>
                                        <p:tav tm="0">
                                          <p:val>
                                            <p:strVal val="#ppt_x-0.05"/>
                                          </p:val>
                                        </p:tav>
                                        <p:tav tm="100000">
                                          <p:val>
                                            <p:strVal val="#ppt_x"/>
                                          </p:val>
                                        </p:tav>
                                      </p:tavLst>
                                    </p:anim>
                                    <p:anim calcmode="lin" valueType="num">
                                      <p:cBhvr>
                                        <p:cTn id="22" dur="200" accel="100000" fill="hold">
                                          <p:stCondLst>
                                            <p:cond delay="800"/>
                                          </p:stCondLst>
                                        </p:cTn>
                                        <p:tgtEl>
                                          <p:spTgt spid="15"/>
                                        </p:tgtEl>
                                        <p:attrNameLst>
                                          <p:attrName>ppt_y</p:attrName>
                                        </p:attrNameLst>
                                      </p:cBhvr>
                                      <p:tavLst>
                                        <p:tav tm="0">
                                          <p:val>
                                            <p:strVal val="#ppt_y+0.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53" presetClass="entr" presetSubtype="16"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anim calcmode="lin" valueType="num">
                                      <p:cBhvr>
                                        <p:cTn id="27" dur="500" fill="hold"/>
                                        <p:tgtEl>
                                          <p:spTgt spid="16"/>
                                        </p:tgtEl>
                                        <p:attrNameLst>
                                          <p:attrName>ppt_w</p:attrName>
                                        </p:attrNameLst>
                                      </p:cBhvr>
                                      <p:tavLst>
                                        <p:tav tm="0">
                                          <p:val>
                                            <p:fltVal val="0"/>
                                          </p:val>
                                        </p:tav>
                                        <p:tav tm="100000">
                                          <p:val>
                                            <p:strVal val="#ppt_w"/>
                                          </p:val>
                                        </p:tav>
                                      </p:tavLst>
                                    </p:anim>
                                    <p:anim calcmode="lin" valueType="num">
                                      <p:cBhvr>
                                        <p:cTn id="28" dur="500" fill="hold"/>
                                        <p:tgtEl>
                                          <p:spTgt spid="16"/>
                                        </p:tgtEl>
                                        <p:attrNameLst>
                                          <p:attrName>ppt_h</p:attrName>
                                        </p:attrNameLst>
                                      </p:cBhvr>
                                      <p:tavLst>
                                        <p:tav tm="0">
                                          <p:val>
                                            <p:fltVal val="0"/>
                                          </p:val>
                                        </p:tav>
                                        <p:tav tm="100000">
                                          <p:val>
                                            <p:strVal val="#ppt_h"/>
                                          </p:val>
                                        </p:tav>
                                      </p:tavLst>
                                    </p:anim>
                                    <p:animEffect transition="in" filter="fade">
                                      <p:cBhvr>
                                        <p:cTn id="29" dur="500"/>
                                        <p:tgtEl>
                                          <p:spTgt spid="16"/>
                                        </p:tgtEl>
                                      </p:cBhvr>
                                    </p:animEffect>
                                  </p:childTnLst>
                                </p:cTn>
                              </p:par>
                            </p:childTnLst>
                          </p:cTn>
                        </p:par>
                      </p:childTnLst>
                    </p:cTn>
                  </p:par>
                  <p:par>
                    <p:cTn id="30" fill="hold">
                      <p:stCondLst>
                        <p:cond delay="indefinite"/>
                      </p:stCondLst>
                      <p:childTnLst>
                        <p:par>
                          <p:cTn id="31" fill="hold">
                            <p:stCondLst>
                              <p:cond delay="0"/>
                            </p:stCondLst>
                            <p:childTnLst>
                              <p:par>
                                <p:cTn id="32" presetID="30" presetClass="entr" presetSubtype="0" fill="hold" nodeType="clickEffect">
                                  <p:stCondLst>
                                    <p:cond delay="0"/>
                                  </p:stCondLst>
                                  <p:childTnLst>
                                    <p:set>
                                      <p:cBhvr>
                                        <p:cTn id="33" dur="1" fill="hold">
                                          <p:stCondLst>
                                            <p:cond delay="0"/>
                                          </p:stCondLst>
                                        </p:cTn>
                                        <p:tgtEl>
                                          <p:spTgt spid="5"/>
                                        </p:tgtEl>
                                        <p:attrNameLst>
                                          <p:attrName>style.visibility</p:attrName>
                                        </p:attrNameLst>
                                      </p:cBhvr>
                                      <p:to>
                                        <p:strVal val="visible"/>
                                      </p:to>
                                    </p:set>
                                    <p:animEffect transition="in" filter="fade">
                                      <p:cBhvr>
                                        <p:cTn id="34" dur="800" decel="100000"/>
                                        <p:tgtEl>
                                          <p:spTgt spid="5"/>
                                        </p:tgtEl>
                                      </p:cBhvr>
                                    </p:animEffect>
                                    <p:anim calcmode="lin" valueType="num">
                                      <p:cBhvr>
                                        <p:cTn id="35" dur="800" decel="100000" fill="hold"/>
                                        <p:tgtEl>
                                          <p:spTgt spid="5"/>
                                        </p:tgtEl>
                                        <p:attrNameLst>
                                          <p:attrName>style.rotation</p:attrName>
                                        </p:attrNameLst>
                                      </p:cBhvr>
                                      <p:tavLst>
                                        <p:tav tm="0">
                                          <p:val>
                                            <p:fltVal val="-90"/>
                                          </p:val>
                                        </p:tav>
                                        <p:tav tm="100000">
                                          <p:val>
                                            <p:fltVal val="0"/>
                                          </p:val>
                                        </p:tav>
                                      </p:tavLst>
                                    </p:anim>
                                    <p:anim calcmode="lin" valueType="num">
                                      <p:cBhvr>
                                        <p:cTn id="36" dur="800" decel="100000" fill="hold"/>
                                        <p:tgtEl>
                                          <p:spTgt spid="5"/>
                                        </p:tgtEl>
                                        <p:attrNameLst>
                                          <p:attrName>ppt_x</p:attrName>
                                        </p:attrNameLst>
                                      </p:cBhvr>
                                      <p:tavLst>
                                        <p:tav tm="0">
                                          <p:val>
                                            <p:strVal val="#ppt_x+0.4"/>
                                          </p:val>
                                        </p:tav>
                                        <p:tav tm="100000">
                                          <p:val>
                                            <p:strVal val="#ppt_x-0.05"/>
                                          </p:val>
                                        </p:tav>
                                      </p:tavLst>
                                    </p:anim>
                                    <p:anim calcmode="lin" valueType="num">
                                      <p:cBhvr>
                                        <p:cTn id="37" dur="800" decel="100000" fill="hold"/>
                                        <p:tgtEl>
                                          <p:spTgt spid="5"/>
                                        </p:tgtEl>
                                        <p:attrNameLst>
                                          <p:attrName>ppt_y</p:attrName>
                                        </p:attrNameLst>
                                      </p:cBhvr>
                                      <p:tavLst>
                                        <p:tav tm="0">
                                          <p:val>
                                            <p:strVal val="#ppt_y-0.4"/>
                                          </p:val>
                                        </p:tav>
                                        <p:tav tm="100000">
                                          <p:val>
                                            <p:strVal val="#ppt_y+0.1"/>
                                          </p:val>
                                        </p:tav>
                                      </p:tavLst>
                                    </p:anim>
                                    <p:anim calcmode="lin" valueType="num">
                                      <p:cBhvr>
                                        <p:cTn id="38" dur="200" accel="100000" fill="hold">
                                          <p:stCondLst>
                                            <p:cond delay="800"/>
                                          </p:stCondLst>
                                        </p:cTn>
                                        <p:tgtEl>
                                          <p:spTgt spid="5"/>
                                        </p:tgtEl>
                                        <p:attrNameLst>
                                          <p:attrName>ppt_x</p:attrName>
                                        </p:attrNameLst>
                                      </p:cBhvr>
                                      <p:tavLst>
                                        <p:tav tm="0">
                                          <p:val>
                                            <p:strVal val="#ppt_x-0.05"/>
                                          </p:val>
                                        </p:tav>
                                        <p:tav tm="100000">
                                          <p:val>
                                            <p:strVal val="#ppt_x"/>
                                          </p:val>
                                        </p:tav>
                                      </p:tavLst>
                                    </p:anim>
                                    <p:anim calcmode="lin" valueType="num">
                                      <p:cBhvr>
                                        <p:cTn id="39" dur="200" accel="100000" fill="hold">
                                          <p:stCondLst>
                                            <p:cond delay="800"/>
                                          </p:stCondLst>
                                        </p:cTn>
                                        <p:tgtEl>
                                          <p:spTgt spid="5"/>
                                        </p:tgtEl>
                                        <p:attrNameLst>
                                          <p:attrName>ppt_y</p:attrName>
                                        </p:attrNameLst>
                                      </p:cBhvr>
                                      <p:tavLst>
                                        <p:tav tm="0">
                                          <p:val>
                                            <p:strVal val="#ppt_y+0.1"/>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12" presetClass="entr" presetSubtype="2" fill="hold" nodeType="clickEffect">
                                  <p:stCondLst>
                                    <p:cond delay="0"/>
                                  </p:stCondLst>
                                  <p:childTnLst>
                                    <p:set>
                                      <p:cBhvr>
                                        <p:cTn id="43" dur="1" fill="hold">
                                          <p:stCondLst>
                                            <p:cond delay="0"/>
                                          </p:stCondLst>
                                        </p:cTn>
                                        <p:tgtEl>
                                          <p:spTgt spid="6"/>
                                        </p:tgtEl>
                                        <p:attrNameLst>
                                          <p:attrName>style.visibility</p:attrName>
                                        </p:attrNameLst>
                                      </p:cBhvr>
                                      <p:to>
                                        <p:strVal val="visible"/>
                                      </p:to>
                                    </p:set>
                                    <p:anim calcmode="lin" valueType="num">
                                      <p:cBhvr additive="base">
                                        <p:cTn id="44" dur="500"/>
                                        <p:tgtEl>
                                          <p:spTgt spid="6"/>
                                        </p:tgtEl>
                                        <p:attrNameLst>
                                          <p:attrName>ppt_x</p:attrName>
                                        </p:attrNameLst>
                                      </p:cBhvr>
                                      <p:tavLst>
                                        <p:tav tm="0">
                                          <p:val>
                                            <p:strVal val="#ppt_x+#ppt_w*1.125000"/>
                                          </p:val>
                                        </p:tav>
                                        <p:tav tm="100000">
                                          <p:val>
                                            <p:strVal val="#ppt_x"/>
                                          </p:val>
                                        </p:tav>
                                      </p:tavLst>
                                    </p:anim>
                                    <p:animEffect transition="in" filter="wipe(left)">
                                      <p:cBhvr>
                                        <p:cTn id="45" dur="500"/>
                                        <p:tgtEl>
                                          <p:spTgt spid="6"/>
                                        </p:tgtEl>
                                      </p:cBhvr>
                                    </p:animEffect>
                                  </p:childTnLst>
                                </p:cTn>
                              </p:par>
                            </p:childTnLst>
                          </p:cTn>
                        </p:par>
                      </p:childTnLst>
                    </p:cTn>
                  </p:par>
                  <p:par>
                    <p:cTn id="46" fill="hold">
                      <p:stCondLst>
                        <p:cond delay="indefinite"/>
                      </p:stCondLst>
                      <p:childTnLst>
                        <p:par>
                          <p:cTn id="47" fill="hold">
                            <p:stCondLst>
                              <p:cond delay="0"/>
                            </p:stCondLst>
                            <p:childTnLst>
                              <p:par>
                                <p:cTn id="48" presetID="12" presetClass="entr" presetSubtype="1" fill="hold" grpId="0" nodeType="clickEffect">
                                  <p:stCondLst>
                                    <p:cond delay="0"/>
                                  </p:stCondLst>
                                  <p:childTnLst>
                                    <p:set>
                                      <p:cBhvr>
                                        <p:cTn id="49" dur="1" fill="hold">
                                          <p:stCondLst>
                                            <p:cond delay="0"/>
                                          </p:stCondLst>
                                        </p:cTn>
                                        <p:tgtEl>
                                          <p:spTgt spid="24"/>
                                        </p:tgtEl>
                                        <p:attrNameLst>
                                          <p:attrName>style.visibility</p:attrName>
                                        </p:attrNameLst>
                                      </p:cBhvr>
                                      <p:to>
                                        <p:strVal val="visible"/>
                                      </p:to>
                                    </p:set>
                                    <p:anim calcmode="lin" valueType="num">
                                      <p:cBhvr additive="base">
                                        <p:cTn id="50" dur="500"/>
                                        <p:tgtEl>
                                          <p:spTgt spid="24"/>
                                        </p:tgtEl>
                                        <p:attrNameLst>
                                          <p:attrName>ppt_y</p:attrName>
                                        </p:attrNameLst>
                                      </p:cBhvr>
                                      <p:tavLst>
                                        <p:tav tm="0">
                                          <p:val>
                                            <p:strVal val="#ppt_y-#ppt_h*1.125000"/>
                                          </p:val>
                                        </p:tav>
                                        <p:tav tm="100000">
                                          <p:val>
                                            <p:strVal val="#ppt_y"/>
                                          </p:val>
                                        </p:tav>
                                      </p:tavLst>
                                    </p:anim>
                                    <p:animEffect transition="in" filter="wipe(down)">
                                      <p:cBhvr>
                                        <p:cTn id="51"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24" grpId="0"/>
    </p:bld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6" name="组合 85"/>
          <p:cNvGrpSpPr/>
          <p:nvPr/>
        </p:nvGrpSpPr>
        <p:grpSpPr>
          <a:xfrm>
            <a:off x="304800" y="749300"/>
            <a:ext cx="6192344" cy="400110"/>
            <a:chOff x="424117" y="898245"/>
            <a:chExt cx="6192344" cy="400110"/>
          </a:xfrm>
        </p:grpSpPr>
        <p:sp>
          <p:nvSpPr>
            <p:cNvPr id="87" name="平行四边形 86"/>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88" name="文本框 87"/>
            <p:cNvSpPr txBox="1"/>
            <p:nvPr/>
          </p:nvSpPr>
          <p:spPr>
            <a:xfrm>
              <a:off x="1052423" y="898245"/>
              <a:ext cx="5564038" cy="400110"/>
            </a:xfrm>
            <a:prstGeom prst="rect">
              <a:avLst/>
            </a:prstGeom>
            <a:noFill/>
          </p:spPr>
          <p:txBody>
            <a:bodyPr wrap="square" rtlCol="0">
              <a:spAutoFit/>
            </a:bodyPr>
            <a:lstStyle/>
            <a:p>
              <a:r>
                <a:rPr lang="en-US" altLang="zh-CN" sz="2000" b="1" dirty="0"/>
                <a:t>IPv4</a:t>
              </a:r>
              <a:r>
                <a:rPr lang="zh-CN" altLang="en-US" sz="2000" b="1" dirty="0"/>
                <a:t>地址的分类编址方法</a:t>
              </a:r>
              <a:endParaRPr lang="zh-CN" altLang="en-US" sz="2000" b="1" dirty="0"/>
            </a:p>
          </p:txBody>
        </p:sp>
      </p:grpSp>
      <p:sp>
        <p:nvSpPr>
          <p:cNvPr id="166" name="íşlïḍè"/>
          <p:cNvSpPr txBox="1"/>
          <p:nvPr/>
        </p:nvSpPr>
        <p:spPr>
          <a:xfrm>
            <a:off x="792138" y="1139305"/>
            <a:ext cx="10954094" cy="321584"/>
          </a:xfrm>
          <a:prstGeom prst="rect">
            <a:avLst/>
          </a:prstGeom>
          <a:noFill/>
        </p:spPr>
        <p:txBody>
          <a:bodyPr wrap="square" lIns="91440" tIns="45720" rIns="91440" bIns="45720" anchor="ctr">
            <a:noAutofit/>
          </a:bodyPr>
          <a:lstStyle/>
          <a:p>
            <a:r>
              <a:rPr lang="en-US" altLang="zh-CN" b="1" dirty="0"/>
              <a:t>【</a:t>
            </a:r>
            <a:r>
              <a:rPr lang="zh-CN" altLang="en-US" b="1" dirty="0"/>
              <a:t>练习</a:t>
            </a:r>
            <a:r>
              <a:rPr lang="en-US" altLang="zh-CN" b="1" dirty="0"/>
              <a:t>】</a:t>
            </a:r>
            <a:r>
              <a:rPr lang="zh-CN" altLang="en-US" b="1" dirty="0"/>
              <a:t>请给出下图各网络的</a:t>
            </a:r>
            <a:r>
              <a:rPr lang="en-US" altLang="zh-CN" b="1" dirty="0"/>
              <a:t>IPv4</a:t>
            </a:r>
            <a:r>
              <a:rPr lang="zh-CN" altLang="en-US" b="1" dirty="0"/>
              <a:t>地址分配方案，要求尽量节约</a:t>
            </a:r>
            <a:r>
              <a:rPr lang="en-US" altLang="zh-CN" b="1" dirty="0"/>
              <a:t>IP</a:t>
            </a:r>
            <a:r>
              <a:rPr lang="zh-CN" altLang="en-US" b="1" dirty="0"/>
              <a:t>地址。</a:t>
            </a:r>
            <a:endParaRPr lang="en-US" altLang="zh-CN" b="1" dirty="0"/>
          </a:p>
        </p:txBody>
      </p:sp>
      <p:sp>
        <p:nvSpPr>
          <p:cNvPr id="171" name="íşlïḍè"/>
          <p:cNvSpPr txBox="1"/>
          <p:nvPr/>
        </p:nvSpPr>
        <p:spPr>
          <a:xfrm>
            <a:off x="899936" y="1500483"/>
            <a:ext cx="707191" cy="321584"/>
          </a:xfrm>
          <a:prstGeom prst="rect">
            <a:avLst/>
          </a:prstGeom>
          <a:noFill/>
        </p:spPr>
        <p:txBody>
          <a:bodyPr wrap="square" lIns="91440" tIns="45720" rIns="91440" bIns="45720" anchor="ctr">
            <a:noAutofit/>
          </a:bodyPr>
          <a:lstStyle/>
          <a:p>
            <a:r>
              <a:rPr lang="zh-CN" altLang="en-US" b="1" dirty="0"/>
              <a:t>解析</a:t>
            </a:r>
            <a:endParaRPr lang="en-US" altLang="zh-CN" b="1" dirty="0"/>
          </a:p>
        </p:txBody>
      </p:sp>
      <p:sp>
        <p:nvSpPr>
          <p:cNvPr id="172" name="íşlïḍè"/>
          <p:cNvSpPr txBox="1"/>
          <p:nvPr/>
        </p:nvSpPr>
        <p:spPr>
          <a:xfrm>
            <a:off x="1541167" y="1500483"/>
            <a:ext cx="2678626" cy="321584"/>
          </a:xfrm>
          <a:prstGeom prst="rect">
            <a:avLst/>
          </a:prstGeom>
          <a:noFill/>
        </p:spPr>
        <p:txBody>
          <a:bodyPr wrap="square" lIns="91440" tIns="45720" rIns="91440" bIns="45720" anchor="ctr">
            <a:noAutofit/>
          </a:bodyPr>
          <a:lstStyle/>
          <a:p>
            <a:r>
              <a:rPr lang="en-US" altLang="zh-CN" b="1" dirty="0"/>
              <a:t>1. </a:t>
            </a:r>
            <a:r>
              <a:rPr lang="zh-CN" altLang="en-US" b="1" dirty="0"/>
              <a:t>找出图中有哪些网络；</a:t>
            </a:r>
            <a:endParaRPr lang="en-US" altLang="zh-CN" b="1" dirty="0"/>
          </a:p>
        </p:txBody>
      </p:sp>
      <p:sp>
        <p:nvSpPr>
          <p:cNvPr id="173" name="íşlïḍè"/>
          <p:cNvSpPr txBox="1"/>
          <p:nvPr/>
        </p:nvSpPr>
        <p:spPr>
          <a:xfrm>
            <a:off x="1541167" y="1815334"/>
            <a:ext cx="7854382" cy="321584"/>
          </a:xfrm>
          <a:prstGeom prst="rect">
            <a:avLst/>
          </a:prstGeom>
          <a:noFill/>
        </p:spPr>
        <p:txBody>
          <a:bodyPr wrap="square" lIns="91440" tIns="45720" rIns="91440" bIns="45720" anchor="ctr">
            <a:noAutofit/>
          </a:bodyPr>
          <a:lstStyle/>
          <a:p>
            <a:r>
              <a:rPr lang="en-US" altLang="zh-CN" b="1" dirty="0"/>
              <a:t>2. </a:t>
            </a:r>
            <a:r>
              <a:rPr lang="zh-CN" altLang="en-US" b="1" dirty="0"/>
              <a:t>根据各网络中主机和路由器的接口总数量给各网络分配相应类别的网络号；</a:t>
            </a:r>
            <a:endParaRPr lang="en-US" altLang="zh-CN" b="1" dirty="0"/>
          </a:p>
        </p:txBody>
      </p:sp>
      <p:pic>
        <p:nvPicPr>
          <p:cNvPr id="5" name="图片 4" descr="图形用户界面, 应用程序, Teams&#10;&#10;描述已自动生成"/>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2644524" y="3226875"/>
            <a:ext cx="7962867" cy="3244203"/>
          </a:xfrm>
          <a:prstGeom prst="rect">
            <a:avLst/>
          </a:prstGeom>
        </p:spPr>
      </p:pic>
      <p:sp>
        <p:nvSpPr>
          <p:cNvPr id="75" name="íşlïḍè"/>
          <p:cNvSpPr txBox="1"/>
          <p:nvPr/>
        </p:nvSpPr>
        <p:spPr>
          <a:xfrm>
            <a:off x="1541166" y="2176512"/>
            <a:ext cx="10346033" cy="321584"/>
          </a:xfrm>
          <a:prstGeom prst="rect">
            <a:avLst/>
          </a:prstGeom>
          <a:noFill/>
        </p:spPr>
        <p:txBody>
          <a:bodyPr wrap="square" lIns="91440" tIns="45720" rIns="91440" bIns="45720" anchor="ctr">
            <a:noAutofit/>
          </a:bodyPr>
          <a:lstStyle/>
          <a:p>
            <a:r>
              <a:rPr lang="en-US" altLang="zh-CN" b="1" dirty="0"/>
              <a:t>3. </a:t>
            </a:r>
            <a:r>
              <a:rPr lang="zh-CN" altLang="en-US" b="1" dirty="0"/>
              <a:t>给各网络中的各主机和路由器的各接口分配</a:t>
            </a:r>
            <a:r>
              <a:rPr lang="en-US" altLang="zh-CN" b="1" dirty="0"/>
              <a:t>IP</a:t>
            </a:r>
            <a:r>
              <a:rPr lang="zh-CN" altLang="en-US" b="1" dirty="0"/>
              <a:t>地址。</a:t>
            </a:r>
            <a:endParaRPr lang="en-US" altLang="zh-CN" b="1" dirty="0"/>
          </a:p>
        </p:txBody>
      </p:sp>
      <p:sp>
        <p:nvSpPr>
          <p:cNvPr id="77" name="文本框 76"/>
          <p:cNvSpPr txBox="1"/>
          <p:nvPr/>
        </p:nvSpPr>
        <p:spPr>
          <a:xfrm>
            <a:off x="1746570" y="2471503"/>
            <a:ext cx="10140630" cy="646331"/>
          </a:xfrm>
          <a:prstGeom prst="rect">
            <a:avLst/>
          </a:prstGeom>
          <a:noFill/>
        </p:spPr>
        <p:txBody>
          <a:bodyPr wrap="square">
            <a:spAutoFit/>
          </a:bodyPr>
          <a:lstStyle/>
          <a:p>
            <a:r>
              <a:rPr lang="zh-CN" altLang="en-US" b="1" dirty="0">
                <a:solidFill>
                  <a:schemeClr val="accent1">
                    <a:lumMod val="75000"/>
                  </a:schemeClr>
                </a:solidFill>
              </a:rPr>
              <a:t>同一个网络</a:t>
            </a:r>
            <a:r>
              <a:rPr lang="zh-CN" altLang="en-US" b="1" dirty="0"/>
              <a:t>中，</a:t>
            </a:r>
            <a:r>
              <a:rPr lang="zh-CN" altLang="en-US" b="1" dirty="0">
                <a:solidFill>
                  <a:schemeClr val="accent1">
                    <a:lumMod val="75000"/>
                  </a:schemeClr>
                </a:solidFill>
              </a:rPr>
              <a:t>不同</a:t>
            </a:r>
            <a:r>
              <a:rPr lang="zh-CN" altLang="en-US" b="1" dirty="0"/>
              <a:t>主机和路由器的各</a:t>
            </a:r>
            <a:r>
              <a:rPr lang="zh-CN" altLang="en-US" b="1" dirty="0">
                <a:solidFill>
                  <a:schemeClr val="accent1">
                    <a:lumMod val="75000"/>
                  </a:schemeClr>
                </a:solidFill>
              </a:rPr>
              <a:t>接口</a:t>
            </a:r>
            <a:r>
              <a:rPr lang="zh-CN" altLang="en-US" b="1" dirty="0"/>
              <a:t>的</a:t>
            </a:r>
            <a:r>
              <a:rPr lang="en-US" altLang="zh-CN" b="1" dirty="0"/>
              <a:t>IPv4</a:t>
            </a:r>
            <a:r>
              <a:rPr lang="zh-CN" altLang="en-US" b="1" dirty="0"/>
              <a:t>地址的</a:t>
            </a:r>
            <a:r>
              <a:rPr lang="zh-CN" altLang="en-US" b="1" dirty="0">
                <a:solidFill>
                  <a:schemeClr val="accent1">
                    <a:lumMod val="75000"/>
                  </a:schemeClr>
                </a:solidFill>
              </a:rPr>
              <a:t>主机号必须各不相同</a:t>
            </a:r>
            <a:r>
              <a:rPr lang="zh-CN" altLang="en-US" b="1" dirty="0"/>
              <a:t>，并且</a:t>
            </a:r>
            <a:r>
              <a:rPr lang="zh-CN" altLang="en-US" b="1" dirty="0">
                <a:solidFill>
                  <a:schemeClr val="accent1">
                    <a:lumMod val="75000"/>
                  </a:schemeClr>
                </a:solidFill>
              </a:rPr>
              <a:t>不能为“全</a:t>
            </a:r>
            <a:r>
              <a:rPr lang="en-US" altLang="zh-CN" b="1" dirty="0">
                <a:solidFill>
                  <a:schemeClr val="accent1">
                    <a:lumMod val="75000"/>
                  </a:schemeClr>
                </a:solidFill>
              </a:rPr>
              <a:t>0</a:t>
            </a:r>
            <a:r>
              <a:rPr lang="zh-CN" altLang="en-US" b="1" dirty="0">
                <a:solidFill>
                  <a:schemeClr val="accent1">
                    <a:lumMod val="75000"/>
                  </a:schemeClr>
                </a:solidFill>
              </a:rPr>
              <a:t>”（网络地址）和“全</a:t>
            </a:r>
            <a:r>
              <a:rPr lang="en-US" altLang="zh-CN" b="1" dirty="0">
                <a:solidFill>
                  <a:schemeClr val="accent1">
                    <a:lumMod val="75000"/>
                  </a:schemeClr>
                </a:solidFill>
              </a:rPr>
              <a:t>1</a:t>
            </a:r>
            <a:r>
              <a:rPr lang="zh-CN" altLang="en-US" b="1" dirty="0">
                <a:solidFill>
                  <a:schemeClr val="accent1">
                    <a:lumMod val="75000"/>
                  </a:schemeClr>
                </a:solidFill>
              </a:rPr>
              <a:t>”（广播地址）</a:t>
            </a:r>
            <a:r>
              <a:rPr lang="zh-CN" altLang="en-US" b="1" dirty="0"/>
              <a:t>。</a:t>
            </a:r>
            <a:endParaRPr lang="zh-CN" altLang="en-US" b="1" dirty="0"/>
          </a:p>
        </p:txBody>
      </p:sp>
      <p:sp>
        <p:nvSpPr>
          <p:cNvPr id="7" name="矩形: 圆角 6"/>
          <p:cNvSpPr/>
          <p:nvPr/>
        </p:nvSpPr>
        <p:spPr>
          <a:xfrm>
            <a:off x="5010560" y="3499985"/>
            <a:ext cx="2170879" cy="57863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严重浪费</a:t>
            </a:r>
            <a:r>
              <a:rPr lang="en-US" altLang="zh-CN" b="1" dirty="0"/>
              <a:t>IPv4</a:t>
            </a:r>
            <a:r>
              <a:rPr lang="zh-CN" altLang="en-US" b="1" dirty="0"/>
              <a:t>地址</a:t>
            </a:r>
            <a:endParaRPr lang="zh-CN" altLang="en-US" b="1" dirty="0"/>
          </a:p>
        </p:txBody>
      </p:sp>
      <p:cxnSp>
        <p:nvCxnSpPr>
          <p:cNvPr id="9" name="直接箭头连接符 8"/>
          <p:cNvCxnSpPr>
            <a:stCxn id="7" idx="2"/>
          </p:cNvCxnSpPr>
          <p:nvPr/>
        </p:nvCxnSpPr>
        <p:spPr>
          <a:xfrm>
            <a:off x="6096000" y="4078619"/>
            <a:ext cx="0" cy="447332"/>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1" name="直接箭头连接符 80"/>
          <p:cNvCxnSpPr/>
          <p:nvPr/>
        </p:nvCxnSpPr>
        <p:spPr>
          <a:xfrm flipH="1">
            <a:off x="4519621" y="3789302"/>
            <a:ext cx="49093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9" name="直接箭头连接符 88"/>
          <p:cNvCxnSpPr/>
          <p:nvPr/>
        </p:nvCxnSpPr>
        <p:spPr>
          <a:xfrm flipH="1">
            <a:off x="4384964" y="4078619"/>
            <a:ext cx="1177636" cy="1213817"/>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6" name="平行四边形 15"/>
          <p:cNvSpPr/>
          <p:nvPr/>
        </p:nvSpPr>
        <p:spPr>
          <a:xfrm>
            <a:off x="304799" y="749300"/>
            <a:ext cx="681963"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03</a:t>
            </a:r>
            <a:endParaRPr lang="zh-CN" altLang="en-US" sz="2200" dirty="0">
              <a:latin typeface="Impact" panose="020B0806030902050204" pitchFamily="34" charset="0"/>
            </a:endParaRP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p:tgtEl>
                                          <p:spTgt spid="5"/>
                                        </p:tgtEl>
                                        <p:attrNameLst>
                                          <p:attrName>ppt_y</p:attrName>
                                        </p:attrNameLst>
                                      </p:cBhvr>
                                      <p:tavLst>
                                        <p:tav tm="0">
                                          <p:val>
                                            <p:strVal val="#ppt_y-#ppt_h*1.125000"/>
                                          </p:val>
                                        </p:tav>
                                        <p:tav tm="100000">
                                          <p:val>
                                            <p:strVal val="#ppt_y"/>
                                          </p:val>
                                        </p:tav>
                                      </p:tavLst>
                                    </p:anim>
                                    <p:animEffect transition="in" filter="wipe(down)">
                                      <p:cBhvr>
                                        <p:cTn id="8" dur="500"/>
                                        <p:tgtEl>
                                          <p:spTgt spid="5"/>
                                        </p:tgtEl>
                                      </p:cBhvr>
                                    </p:animEffect>
                                  </p:childTnLst>
                                </p:cTn>
                              </p:par>
                              <p:par>
                                <p:cTn id="9" presetID="1" presetClass="entr" presetSubtype="0" fill="hold" grpId="0" nodeType="withEffect">
                                  <p:stCondLst>
                                    <p:cond delay="0"/>
                                  </p:stCondLst>
                                  <p:iterate type="lt">
                                    <p:tmAbs val="100"/>
                                  </p:iterate>
                                  <p:childTnLst>
                                    <p:set>
                                      <p:cBhvr>
                                        <p:cTn id="10" dur="1" fill="hold">
                                          <p:stCondLst>
                                            <p:cond delay="0"/>
                                          </p:stCondLst>
                                        </p:cTn>
                                        <p:tgtEl>
                                          <p:spTgt spid="7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type="lt">
                                    <p:tmAbs val="100"/>
                                  </p:iterate>
                                  <p:childTnLst>
                                    <p:set>
                                      <p:cBhvr>
                                        <p:cTn id="14" dur="1" fill="hold">
                                          <p:stCondLst>
                                            <p:cond delay="0"/>
                                          </p:stCondLst>
                                        </p:cTn>
                                        <p:tgtEl>
                                          <p:spTgt spid="7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p:cTn id="19" dur="500" fill="hold"/>
                                        <p:tgtEl>
                                          <p:spTgt spid="7"/>
                                        </p:tgtEl>
                                        <p:attrNameLst>
                                          <p:attrName>ppt_w</p:attrName>
                                        </p:attrNameLst>
                                      </p:cBhvr>
                                      <p:tavLst>
                                        <p:tav tm="0">
                                          <p:val>
                                            <p:fltVal val="0"/>
                                          </p:val>
                                        </p:tav>
                                        <p:tav tm="100000">
                                          <p:val>
                                            <p:strVal val="#ppt_w"/>
                                          </p:val>
                                        </p:tav>
                                      </p:tavLst>
                                    </p:anim>
                                    <p:anim calcmode="lin" valueType="num">
                                      <p:cBhvr>
                                        <p:cTn id="20" dur="500" fill="hold"/>
                                        <p:tgtEl>
                                          <p:spTgt spid="7"/>
                                        </p:tgtEl>
                                        <p:attrNameLst>
                                          <p:attrName>ppt_h</p:attrName>
                                        </p:attrNameLst>
                                      </p:cBhvr>
                                      <p:tavLst>
                                        <p:tav tm="0">
                                          <p:val>
                                            <p:fltVal val="0"/>
                                          </p:val>
                                        </p:tav>
                                        <p:tav tm="100000">
                                          <p:val>
                                            <p:strVal val="#ppt_h"/>
                                          </p:val>
                                        </p:tav>
                                      </p:tavLst>
                                    </p:anim>
                                    <p:animEffect transition="in" filter="fade">
                                      <p:cBhvr>
                                        <p:cTn id="21" dur="500"/>
                                        <p:tgtEl>
                                          <p:spTgt spid="7"/>
                                        </p:tgtEl>
                                      </p:cBhvr>
                                    </p:animEffect>
                                  </p:childTnLst>
                                </p:cTn>
                              </p:par>
                            </p:childTnLst>
                          </p:cTn>
                        </p:par>
                        <p:par>
                          <p:cTn id="22" fill="hold">
                            <p:stCondLst>
                              <p:cond delay="500"/>
                            </p:stCondLst>
                            <p:childTnLst>
                              <p:par>
                                <p:cTn id="23" presetID="22" presetClass="entr" presetSubtype="2" fill="hold" nodeType="afterEffect">
                                  <p:stCondLst>
                                    <p:cond delay="0"/>
                                  </p:stCondLst>
                                  <p:childTnLst>
                                    <p:set>
                                      <p:cBhvr>
                                        <p:cTn id="24" dur="1" fill="hold">
                                          <p:stCondLst>
                                            <p:cond delay="0"/>
                                          </p:stCondLst>
                                        </p:cTn>
                                        <p:tgtEl>
                                          <p:spTgt spid="81"/>
                                        </p:tgtEl>
                                        <p:attrNameLst>
                                          <p:attrName>style.visibility</p:attrName>
                                        </p:attrNameLst>
                                      </p:cBhvr>
                                      <p:to>
                                        <p:strVal val="visible"/>
                                      </p:to>
                                    </p:set>
                                    <p:animEffect transition="in" filter="wipe(right)">
                                      <p:cBhvr>
                                        <p:cTn id="25" dur="500"/>
                                        <p:tgtEl>
                                          <p:spTgt spid="81"/>
                                        </p:tgtEl>
                                      </p:cBhvr>
                                    </p:animEffect>
                                  </p:childTnLst>
                                </p:cTn>
                              </p:par>
                              <p:par>
                                <p:cTn id="26" presetID="22" presetClass="entr" presetSubtype="1" fill="hold" nodeType="withEffect">
                                  <p:stCondLst>
                                    <p:cond delay="0"/>
                                  </p:stCondLst>
                                  <p:childTnLst>
                                    <p:set>
                                      <p:cBhvr>
                                        <p:cTn id="27" dur="1" fill="hold">
                                          <p:stCondLst>
                                            <p:cond delay="0"/>
                                          </p:stCondLst>
                                        </p:cTn>
                                        <p:tgtEl>
                                          <p:spTgt spid="89"/>
                                        </p:tgtEl>
                                        <p:attrNameLst>
                                          <p:attrName>style.visibility</p:attrName>
                                        </p:attrNameLst>
                                      </p:cBhvr>
                                      <p:to>
                                        <p:strVal val="visible"/>
                                      </p:to>
                                    </p:set>
                                    <p:animEffect transition="in" filter="wipe(up)">
                                      <p:cBhvr>
                                        <p:cTn id="28" dur="500"/>
                                        <p:tgtEl>
                                          <p:spTgt spid="89"/>
                                        </p:tgtEl>
                                      </p:cBhvr>
                                    </p:animEffect>
                                  </p:childTnLst>
                                </p:cTn>
                              </p:par>
                              <p:par>
                                <p:cTn id="29" presetID="22" presetClass="entr" presetSubtype="1" fill="hold" nodeType="with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wipe(up)">
                                      <p:cBhvr>
                                        <p:cTn id="3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p:bldP spid="77" grpId="0"/>
      <p:bldP spid="7" grpId="0" bldLvl="0" animBg="1"/>
    </p:bld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流程图: 过程 78"/>
          <p:cNvSpPr/>
          <p:nvPr/>
        </p:nvSpPr>
        <p:spPr>
          <a:xfrm>
            <a:off x="6301530" y="4385841"/>
            <a:ext cx="5438060" cy="1979809"/>
          </a:xfrm>
          <a:prstGeom prst="flowChartProcess">
            <a:avLst/>
          </a:prstGeom>
          <a:solidFill>
            <a:schemeClr val="bg2">
              <a:lumMod val="9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流程图: 过程 9"/>
          <p:cNvSpPr/>
          <p:nvPr/>
        </p:nvSpPr>
        <p:spPr>
          <a:xfrm>
            <a:off x="6301530" y="2237256"/>
            <a:ext cx="5438060" cy="2053059"/>
          </a:xfrm>
          <a:prstGeom prst="flowChartProcess">
            <a:avLst/>
          </a:prstGeom>
          <a:solidFill>
            <a:schemeClr val="bg2">
              <a:lumMod val="9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íşlïḍè"/>
          <p:cNvSpPr txBox="1"/>
          <p:nvPr/>
        </p:nvSpPr>
        <p:spPr>
          <a:xfrm>
            <a:off x="6212680" y="2224821"/>
            <a:ext cx="1943218" cy="342865"/>
          </a:xfrm>
          <a:prstGeom prst="rect">
            <a:avLst/>
          </a:prstGeom>
          <a:noFill/>
        </p:spPr>
        <p:txBody>
          <a:bodyPr wrap="square" lIns="91440" tIns="45720" rIns="91440" bIns="45720" anchor="ctr">
            <a:noAutofit/>
          </a:bodyPr>
          <a:lstStyle/>
          <a:p>
            <a:r>
              <a:rPr lang="zh-CN" altLang="en-US" b="1" dirty="0">
                <a:solidFill>
                  <a:schemeClr val="accent1"/>
                </a:solidFill>
              </a:rPr>
              <a:t>子网</a:t>
            </a:r>
            <a:r>
              <a:rPr lang="en-US" altLang="zh-CN" b="1" dirty="0">
                <a:solidFill>
                  <a:schemeClr val="accent1"/>
                </a:solidFill>
              </a:rPr>
              <a:t>0</a:t>
            </a:r>
            <a:r>
              <a:rPr lang="zh-CN" altLang="en-US" b="1" dirty="0"/>
              <a:t>的</a:t>
            </a:r>
            <a:r>
              <a:rPr lang="zh-CN" altLang="en-US" b="1" dirty="0">
                <a:solidFill>
                  <a:schemeClr val="accent4"/>
                </a:solidFill>
              </a:rPr>
              <a:t>网络地址</a:t>
            </a:r>
            <a:endParaRPr lang="en-US" altLang="zh-CN" b="1" dirty="0">
              <a:solidFill>
                <a:schemeClr val="accent4"/>
              </a:solidFill>
            </a:endParaRPr>
          </a:p>
        </p:txBody>
      </p:sp>
      <p:sp>
        <p:nvSpPr>
          <p:cNvPr id="33" name="íşlïḍè"/>
          <p:cNvSpPr txBox="1"/>
          <p:nvPr/>
        </p:nvSpPr>
        <p:spPr>
          <a:xfrm>
            <a:off x="6212680" y="3964080"/>
            <a:ext cx="1943218" cy="342865"/>
          </a:xfrm>
          <a:prstGeom prst="rect">
            <a:avLst/>
          </a:prstGeom>
          <a:noFill/>
        </p:spPr>
        <p:txBody>
          <a:bodyPr wrap="square" lIns="91440" tIns="45720" rIns="91440" bIns="45720" anchor="ctr">
            <a:noAutofit/>
          </a:bodyPr>
          <a:lstStyle/>
          <a:p>
            <a:r>
              <a:rPr lang="zh-CN" altLang="en-US" b="1" dirty="0">
                <a:solidFill>
                  <a:schemeClr val="accent1"/>
                </a:solidFill>
              </a:rPr>
              <a:t>子网</a:t>
            </a:r>
            <a:r>
              <a:rPr lang="en-US" altLang="zh-CN" b="1" dirty="0">
                <a:solidFill>
                  <a:schemeClr val="accent1"/>
                </a:solidFill>
              </a:rPr>
              <a:t>0</a:t>
            </a:r>
            <a:r>
              <a:rPr lang="zh-CN" altLang="en-US" b="1" dirty="0"/>
              <a:t>的</a:t>
            </a:r>
            <a:r>
              <a:rPr lang="zh-CN" altLang="en-US" b="1" dirty="0">
                <a:solidFill>
                  <a:schemeClr val="accent5"/>
                </a:solidFill>
              </a:rPr>
              <a:t>广播地址</a:t>
            </a:r>
            <a:endParaRPr lang="en-US" altLang="zh-CN" b="1" dirty="0">
              <a:solidFill>
                <a:schemeClr val="accent5"/>
              </a:solidFill>
            </a:endParaRPr>
          </a:p>
        </p:txBody>
      </p:sp>
      <p:sp>
        <p:nvSpPr>
          <p:cNvPr id="51" name="íşlïḍè"/>
          <p:cNvSpPr txBox="1"/>
          <p:nvPr/>
        </p:nvSpPr>
        <p:spPr>
          <a:xfrm>
            <a:off x="6212680" y="2561746"/>
            <a:ext cx="1943218" cy="342865"/>
          </a:xfrm>
          <a:prstGeom prst="rect">
            <a:avLst/>
          </a:prstGeom>
          <a:noFill/>
        </p:spPr>
        <p:txBody>
          <a:bodyPr wrap="square" lIns="91440" tIns="45720" rIns="91440" bIns="45720" anchor="ctr">
            <a:noAutofit/>
          </a:bodyPr>
          <a:lstStyle/>
          <a:p>
            <a:r>
              <a:rPr lang="zh-CN" altLang="en-US" b="1" dirty="0">
                <a:solidFill>
                  <a:schemeClr val="accent3"/>
                </a:solidFill>
              </a:rPr>
              <a:t>可分配最小地址</a:t>
            </a:r>
            <a:endParaRPr lang="en-US" altLang="zh-CN" b="1" dirty="0">
              <a:solidFill>
                <a:schemeClr val="accent3"/>
              </a:solidFill>
            </a:endParaRPr>
          </a:p>
        </p:txBody>
      </p:sp>
      <p:sp>
        <p:nvSpPr>
          <p:cNvPr id="52" name="íşlïḍè"/>
          <p:cNvSpPr txBox="1"/>
          <p:nvPr/>
        </p:nvSpPr>
        <p:spPr>
          <a:xfrm>
            <a:off x="6212680" y="3622218"/>
            <a:ext cx="1943218" cy="342865"/>
          </a:xfrm>
          <a:prstGeom prst="rect">
            <a:avLst/>
          </a:prstGeom>
          <a:noFill/>
        </p:spPr>
        <p:txBody>
          <a:bodyPr wrap="square" lIns="91440" tIns="45720" rIns="91440" bIns="45720" anchor="ctr">
            <a:noAutofit/>
          </a:bodyPr>
          <a:lstStyle/>
          <a:p>
            <a:r>
              <a:rPr lang="zh-CN" altLang="en-US" b="1" dirty="0">
                <a:solidFill>
                  <a:schemeClr val="accent3"/>
                </a:solidFill>
              </a:rPr>
              <a:t>可分配最大地址</a:t>
            </a:r>
            <a:endParaRPr lang="en-US" altLang="zh-CN" b="1" dirty="0">
              <a:solidFill>
                <a:schemeClr val="accent3"/>
              </a:solidFill>
            </a:endParaRPr>
          </a:p>
        </p:txBody>
      </p:sp>
      <p:sp>
        <p:nvSpPr>
          <p:cNvPr id="60" name="íşlïḍè"/>
          <p:cNvSpPr txBox="1"/>
          <p:nvPr/>
        </p:nvSpPr>
        <p:spPr>
          <a:xfrm>
            <a:off x="6212680" y="4370598"/>
            <a:ext cx="1943218" cy="342865"/>
          </a:xfrm>
          <a:prstGeom prst="rect">
            <a:avLst/>
          </a:prstGeom>
          <a:noFill/>
        </p:spPr>
        <p:txBody>
          <a:bodyPr wrap="square" lIns="91440" tIns="45720" rIns="91440" bIns="45720" anchor="ctr">
            <a:noAutofit/>
          </a:bodyPr>
          <a:lstStyle/>
          <a:p>
            <a:r>
              <a:rPr lang="zh-CN" altLang="en-US" b="1" dirty="0">
                <a:solidFill>
                  <a:schemeClr val="accent1"/>
                </a:solidFill>
              </a:rPr>
              <a:t>子网</a:t>
            </a:r>
            <a:r>
              <a:rPr lang="en-US" altLang="zh-CN" b="1" dirty="0">
                <a:solidFill>
                  <a:schemeClr val="accent1"/>
                </a:solidFill>
              </a:rPr>
              <a:t>1</a:t>
            </a:r>
            <a:r>
              <a:rPr lang="zh-CN" altLang="en-US" b="1" dirty="0"/>
              <a:t>的</a:t>
            </a:r>
            <a:r>
              <a:rPr lang="zh-CN" altLang="en-US" b="1" dirty="0">
                <a:solidFill>
                  <a:schemeClr val="accent4"/>
                </a:solidFill>
              </a:rPr>
              <a:t>网络地址</a:t>
            </a:r>
            <a:endParaRPr lang="en-US" altLang="zh-CN" b="1" dirty="0">
              <a:solidFill>
                <a:schemeClr val="accent4"/>
              </a:solidFill>
            </a:endParaRPr>
          </a:p>
        </p:txBody>
      </p:sp>
      <p:sp>
        <p:nvSpPr>
          <p:cNvPr id="64" name="íşlïḍè"/>
          <p:cNvSpPr txBox="1"/>
          <p:nvPr/>
        </p:nvSpPr>
        <p:spPr>
          <a:xfrm>
            <a:off x="6212680" y="6024334"/>
            <a:ext cx="1943218" cy="342865"/>
          </a:xfrm>
          <a:prstGeom prst="rect">
            <a:avLst/>
          </a:prstGeom>
          <a:noFill/>
        </p:spPr>
        <p:txBody>
          <a:bodyPr wrap="square" lIns="91440" tIns="45720" rIns="91440" bIns="45720" anchor="ctr">
            <a:noAutofit/>
          </a:bodyPr>
          <a:lstStyle/>
          <a:p>
            <a:r>
              <a:rPr lang="zh-CN" altLang="en-US" b="1" dirty="0">
                <a:solidFill>
                  <a:schemeClr val="accent1"/>
                </a:solidFill>
              </a:rPr>
              <a:t>子网</a:t>
            </a:r>
            <a:r>
              <a:rPr lang="en-US" altLang="zh-CN" b="1" dirty="0">
                <a:solidFill>
                  <a:schemeClr val="accent1"/>
                </a:solidFill>
              </a:rPr>
              <a:t>1</a:t>
            </a:r>
            <a:r>
              <a:rPr lang="zh-CN" altLang="en-US" b="1" dirty="0"/>
              <a:t>的</a:t>
            </a:r>
            <a:r>
              <a:rPr lang="zh-CN" altLang="en-US" b="1" dirty="0">
                <a:solidFill>
                  <a:schemeClr val="accent5"/>
                </a:solidFill>
              </a:rPr>
              <a:t>广播地址</a:t>
            </a:r>
            <a:endParaRPr lang="en-US" altLang="zh-CN" b="1" dirty="0">
              <a:solidFill>
                <a:schemeClr val="accent5"/>
              </a:solidFill>
            </a:endParaRPr>
          </a:p>
        </p:txBody>
      </p:sp>
      <p:sp>
        <p:nvSpPr>
          <p:cNvPr id="66" name="íşlïḍè"/>
          <p:cNvSpPr txBox="1"/>
          <p:nvPr/>
        </p:nvSpPr>
        <p:spPr>
          <a:xfrm>
            <a:off x="6212680" y="4707523"/>
            <a:ext cx="1943218" cy="342865"/>
          </a:xfrm>
          <a:prstGeom prst="rect">
            <a:avLst/>
          </a:prstGeom>
          <a:noFill/>
        </p:spPr>
        <p:txBody>
          <a:bodyPr wrap="square" lIns="91440" tIns="45720" rIns="91440" bIns="45720" anchor="ctr">
            <a:noAutofit/>
          </a:bodyPr>
          <a:lstStyle/>
          <a:p>
            <a:r>
              <a:rPr lang="zh-CN" altLang="en-US" b="1" dirty="0">
                <a:solidFill>
                  <a:schemeClr val="accent3"/>
                </a:solidFill>
              </a:rPr>
              <a:t>可分配最小地址</a:t>
            </a:r>
            <a:endParaRPr lang="en-US" altLang="zh-CN" b="1" dirty="0">
              <a:solidFill>
                <a:schemeClr val="accent3"/>
              </a:solidFill>
            </a:endParaRPr>
          </a:p>
        </p:txBody>
      </p:sp>
      <p:sp>
        <p:nvSpPr>
          <p:cNvPr id="67" name="íşlïḍè"/>
          <p:cNvSpPr txBox="1"/>
          <p:nvPr/>
        </p:nvSpPr>
        <p:spPr>
          <a:xfrm>
            <a:off x="6212680" y="5682472"/>
            <a:ext cx="1943218" cy="342865"/>
          </a:xfrm>
          <a:prstGeom prst="rect">
            <a:avLst/>
          </a:prstGeom>
          <a:noFill/>
        </p:spPr>
        <p:txBody>
          <a:bodyPr wrap="square" lIns="91440" tIns="45720" rIns="91440" bIns="45720" anchor="ctr">
            <a:noAutofit/>
          </a:bodyPr>
          <a:lstStyle/>
          <a:p>
            <a:r>
              <a:rPr lang="zh-CN" altLang="en-US" b="1" dirty="0">
                <a:solidFill>
                  <a:schemeClr val="accent3"/>
                </a:solidFill>
              </a:rPr>
              <a:t>可分配最大地址</a:t>
            </a:r>
            <a:endParaRPr lang="en-US" altLang="zh-CN" b="1" dirty="0">
              <a:solidFill>
                <a:schemeClr val="accent3"/>
              </a:solidFill>
            </a:endParaRPr>
          </a:p>
        </p:txBody>
      </p:sp>
      <p:grpSp>
        <p:nvGrpSpPr>
          <p:cNvPr id="30" name="组合 29"/>
          <p:cNvGrpSpPr/>
          <p:nvPr/>
        </p:nvGrpSpPr>
        <p:grpSpPr>
          <a:xfrm>
            <a:off x="2370773" y="1881956"/>
            <a:ext cx="1709391" cy="4483694"/>
            <a:chOff x="2370773" y="1881956"/>
            <a:chExt cx="1709391" cy="4483694"/>
          </a:xfrm>
        </p:grpSpPr>
        <p:sp>
          <p:nvSpPr>
            <p:cNvPr id="22" name="流程图: 过程 21"/>
            <p:cNvSpPr/>
            <p:nvPr/>
          </p:nvSpPr>
          <p:spPr>
            <a:xfrm>
              <a:off x="2370773" y="2238675"/>
              <a:ext cx="1709391" cy="4126975"/>
            </a:xfrm>
            <a:prstGeom prst="flowChartProcess">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57" name="íşlïḍè"/>
            <p:cNvSpPr txBox="1"/>
            <p:nvPr/>
          </p:nvSpPr>
          <p:spPr>
            <a:xfrm>
              <a:off x="2840214" y="1881956"/>
              <a:ext cx="874911" cy="342865"/>
            </a:xfrm>
            <a:prstGeom prst="rect">
              <a:avLst/>
            </a:prstGeom>
            <a:noFill/>
          </p:spPr>
          <p:txBody>
            <a:bodyPr wrap="square" lIns="91440" tIns="45720" rIns="91440" bIns="45720" anchor="ctr">
              <a:noAutofit/>
            </a:bodyPr>
            <a:lstStyle/>
            <a:p>
              <a:pPr algn="ctr"/>
              <a:r>
                <a:rPr lang="zh-CN" altLang="en-US" b="1" dirty="0">
                  <a:solidFill>
                    <a:schemeClr val="accent4"/>
                  </a:solidFill>
                </a:rPr>
                <a:t>网络号</a:t>
              </a:r>
              <a:endParaRPr lang="en-US" altLang="zh-CN" b="1" dirty="0">
                <a:solidFill>
                  <a:schemeClr val="accent4"/>
                </a:solidFill>
              </a:endParaRPr>
            </a:p>
          </p:txBody>
        </p:sp>
      </p:grpSp>
      <p:grpSp>
        <p:nvGrpSpPr>
          <p:cNvPr id="86" name="组合 85"/>
          <p:cNvGrpSpPr/>
          <p:nvPr/>
        </p:nvGrpSpPr>
        <p:grpSpPr>
          <a:xfrm>
            <a:off x="304800" y="749300"/>
            <a:ext cx="6192344" cy="400110"/>
            <a:chOff x="424117" y="898245"/>
            <a:chExt cx="6192344" cy="400110"/>
          </a:xfrm>
        </p:grpSpPr>
        <p:sp>
          <p:nvSpPr>
            <p:cNvPr id="87" name="平行四边形 86"/>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88" name="文本框 87"/>
            <p:cNvSpPr txBox="1"/>
            <p:nvPr/>
          </p:nvSpPr>
          <p:spPr>
            <a:xfrm>
              <a:off x="1052423" y="898245"/>
              <a:ext cx="5564038" cy="400110"/>
            </a:xfrm>
            <a:prstGeom prst="rect">
              <a:avLst/>
            </a:prstGeom>
            <a:noFill/>
          </p:spPr>
          <p:txBody>
            <a:bodyPr wrap="square" rtlCol="0">
              <a:spAutoFit/>
            </a:bodyPr>
            <a:lstStyle/>
            <a:p>
              <a:r>
                <a:rPr lang="en-US" altLang="zh-CN" sz="2000" b="1" dirty="0"/>
                <a:t>IPv4</a:t>
              </a:r>
              <a:r>
                <a:rPr lang="zh-CN" altLang="en-US" sz="2000" b="1" dirty="0"/>
                <a:t>地址的划分子网编址方法</a:t>
              </a:r>
              <a:endParaRPr lang="zh-CN" altLang="en-US" sz="2000" b="1" dirty="0"/>
            </a:p>
          </p:txBody>
        </p:sp>
      </p:grpSp>
      <p:sp>
        <p:nvSpPr>
          <p:cNvPr id="6" name="íşlïḍè"/>
          <p:cNvSpPr txBox="1"/>
          <p:nvPr/>
        </p:nvSpPr>
        <p:spPr>
          <a:xfrm>
            <a:off x="814694" y="1203063"/>
            <a:ext cx="11190918" cy="342865"/>
          </a:xfrm>
          <a:prstGeom prst="rect">
            <a:avLst/>
          </a:prstGeom>
          <a:noFill/>
        </p:spPr>
        <p:txBody>
          <a:bodyPr wrap="square" lIns="91440" tIns="45720" rIns="91440" bIns="45720" anchor="ctr">
            <a:noAutofit/>
          </a:bodyPr>
          <a:lstStyle/>
          <a:p>
            <a:r>
              <a:rPr lang="en-US" altLang="zh-CN" b="1" dirty="0"/>
              <a:t>【</a:t>
            </a:r>
            <a:r>
              <a:rPr lang="zh-CN" altLang="en-US" b="1" dirty="0"/>
              <a:t>举例</a:t>
            </a:r>
            <a:r>
              <a:rPr lang="en-US" altLang="zh-CN" b="1" dirty="0"/>
              <a:t>】</a:t>
            </a:r>
            <a:r>
              <a:rPr lang="zh-CN" altLang="en-US" b="1" dirty="0"/>
              <a:t>已知某个网络的地址为</a:t>
            </a:r>
            <a:r>
              <a:rPr lang="en-US" altLang="zh-CN" b="1" dirty="0"/>
              <a:t>218.75.230.0</a:t>
            </a:r>
            <a:r>
              <a:rPr lang="zh-CN" altLang="en-US" b="1" dirty="0"/>
              <a:t>，使用子网掩码</a:t>
            </a:r>
            <a:r>
              <a:rPr lang="en-US" altLang="zh-CN" b="1" dirty="0"/>
              <a:t>255.255.255.128</a:t>
            </a:r>
            <a:r>
              <a:rPr lang="zh-CN" altLang="en-US" b="1" dirty="0"/>
              <a:t>对其进行子网划分，请给出划分细节。</a:t>
            </a:r>
            <a:endParaRPr lang="en-US" altLang="zh-CN" b="1" dirty="0"/>
          </a:p>
        </p:txBody>
      </p:sp>
      <p:sp>
        <p:nvSpPr>
          <p:cNvPr id="7" name="íşlïḍè"/>
          <p:cNvSpPr txBox="1"/>
          <p:nvPr/>
        </p:nvSpPr>
        <p:spPr>
          <a:xfrm>
            <a:off x="933106" y="1684383"/>
            <a:ext cx="769094" cy="342865"/>
          </a:xfrm>
          <a:prstGeom prst="rect">
            <a:avLst/>
          </a:prstGeom>
          <a:noFill/>
        </p:spPr>
        <p:txBody>
          <a:bodyPr wrap="square" lIns="91440" tIns="45720" rIns="91440" bIns="45720" anchor="ctr">
            <a:noAutofit/>
          </a:bodyPr>
          <a:lstStyle/>
          <a:p>
            <a:r>
              <a:rPr lang="zh-CN" altLang="en-US" b="1" dirty="0"/>
              <a:t>解析</a:t>
            </a:r>
            <a:endParaRPr lang="en-US" altLang="zh-CN" b="1" dirty="0"/>
          </a:p>
        </p:txBody>
      </p:sp>
      <p:sp>
        <p:nvSpPr>
          <p:cNvPr id="55" name="íşlïḍè"/>
          <p:cNvSpPr txBox="1"/>
          <p:nvPr/>
        </p:nvSpPr>
        <p:spPr>
          <a:xfrm>
            <a:off x="2370773" y="6022785"/>
            <a:ext cx="2082815" cy="342865"/>
          </a:xfrm>
          <a:prstGeom prst="rect">
            <a:avLst/>
          </a:prstGeom>
          <a:noFill/>
        </p:spPr>
        <p:txBody>
          <a:bodyPr wrap="square" lIns="91440" tIns="45720" rIns="91440" bIns="45720" anchor="ctr">
            <a:noAutofit/>
          </a:bodyPr>
          <a:lstStyle/>
          <a:p>
            <a:r>
              <a:rPr lang="en-US" altLang="zh-CN" sz="2400" b="1" spc="300" dirty="0"/>
              <a:t>218.75.230.</a:t>
            </a:r>
            <a:endParaRPr lang="en-US" altLang="zh-CN" sz="2400" b="1" spc="300" dirty="0"/>
          </a:p>
        </p:txBody>
      </p:sp>
      <p:grpSp>
        <p:nvGrpSpPr>
          <p:cNvPr id="28" name="组合 27"/>
          <p:cNvGrpSpPr/>
          <p:nvPr/>
        </p:nvGrpSpPr>
        <p:grpSpPr>
          <a:xfrm>
            <a:off x="304800" y="2445327"/>
            <a:ext cx="2036618" cy="3754582"/>
            <a:chOff x="304800" y="2445327"/>
            <a:chExt cx="2036618" cy="3754582"/>
          </a:xfrm>
        </p:grpSpPr>
        <p:sp>
          <p:nvSpPr>
            <p:cNvPr id="53" name="íşlïḍè"/>
            <p:cNvSpPr txBox="1"/>
            <p:nvPr/>
          </p:nvSpPr>
          <p:spPr>
            <a:xfrm>
              <a:off x="304800" y="3997089"/>
              <a:ext cx="1931863" cy="610148"/>
            </a:xfrm>
            <a:prstGeom prst="rect">
              <a:avLst/>
            </a:prstGeom>
            <a:noFill/>
          </p:spPr>
          <p:txBody>
            <a:bodyPr wrap="square" lIns="91440" tIns="45720" rIns="91440" bIns="45720" anchor="ctr">
              <a:noAutofit/>
            </a:bodyPr>
            <a:lstStyle/>
            <a:p>
              <a:r>
                <a:rPr lang="en-US" altLang="zh-CN" b="1" dirty="0"/>
                <a:t>C</a:t>
              </a:r>
              <a:r>
                <a:rPr lang="zh-CN" altLang="en-US" b="1" dirty="0"/>
                <a:t>类网</a:t>
              </a:r>
              <a:r>
                <a:rPr lang="en-US" altLang="zh-CN" b="1" dirty="0"/>
                <a:t>218.75.230.0</a:t>
              </a:r>
              <a:endParaRPr lang="en-US" altLang="zh-CN" b="1" dirty="0"/>
            </a:p>
            <a:p>
              <a:r>
                <a:rPr lang="zh-CN" altLang="en-US" b="1" dirty="0"/>
                <a:t>包含的全部地址</a:t>
              </a:r>
              <a:endParaRPr lang="en-US" altLang="zh-CN" b="1" dirty="0"/>
            </a:p>
          </p:txBody>
        </p:sp>
        <p:sp>
          <p:nvSpPr>
            <p:cNvPr id="18" name="左大括号 17"/>
            <p:cNvSpPr/>
            <p:nvPr/>
          </p:nvSpPr>
          <p:spPr>
            <a:xfrm>
              <a:off x="2092884" y="2445327"/>
              <a:ext cx="248534" cy="3754582"/>
            </a:xfrm>
            <a:prstGeom prst="leftBrace">
              <a:avLst>
                <a:gd name="adj1" fmla="val 51791"/>
                <a:gd name="adj2" fmla="val 50000"/>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sp>
        <p:nvSpPr>
          <p:cNvPr id="62" name="íşlïḍè"/>
          <p:cNvSpPr txBox="1"/>
          <p:nvPr/>
        </p:nvSpPr>
        <p:spPr>
          <a:xfrm>
            <a:off x="488397" y="4607237"/>
            <a:ext cx="1420891" cy="342864"/>
          </a:xfrm>
          <a:prstGeom prst="rect">
            <a:avLst/>
          </a:prstGeom>
          <a:noFill/>
        </p:spPr>
        <p:txBody>
          <a:bodyPr wrap="square" lIns="91440" tIns="45720" rIns="91440" bIns="45720" anchor="ctr">
            <a:noAutofit/>
          </a:bodyPr>
          <a:lstStyle/>
          <a:p>
            <a:pPr algn="ctr"/>
            <a:r>
              <a:rPr lang="zh-CN" altLang="en-US" b="1" dirty="0"/>
              <a:t>（共</a:t>
            </a:r>
            <a:r>
              <a:rPr lang="en-US" altLang="zh-CN" b="1" dirty="0"/>
              <a:t>256</a:t>
            </a:r>
            <a:r>
              <a:rPr lang="zh-CN" altLang="en-US" b="1" dirty="0"/>
              <a:t>个）</a:t>
            </a:r>
            <a:endParaRPr lang="en-US" altLang="zh-CN" b="1" dirty="0"/>
          </a:p>
        </p:txBody>
      </p:sp>
      <p:sp>
        <p:nvSpPr>
          <p:cNvPr id="54" name="íşlïḍè"/>
          <p:cNvSpPr txBox="1"/>
          <p:nvPr/>
        </p:nvSpPr>
        <p:spPr>
          <a:xfrm>
            <a:off x="2370773" y="2238675"/>
            <a:ext cx="2142021" cy="342865"/>
          </a:xfrm>
          <a:prstGeom prst="rect">
            <a:avLst/>
          </a:prstGeom>
          <a:noFill/>
        </p:spPr>
        <p:txBody>
          <a:bodyPr wrap="square" lIns="91440" tIns="45720" rIns="91440" bIns="45720" anchor="ctr">
            <a:noAutofit/>
          </a:bodyPr>
          <a:lstStyle/>
          <a:p>
            <a:r>
              <a:rPr lang="en-US" altLang="zh-CN" sz="2400" b="1" spc="300" dirty="0"/>
              <a:t>218.75.230.</a:t>
            </a:r>
            <a:endParaRPr lang="en-US" altLang="zh-CN" sz="2400" b="1" spc="300" dirty="0"/>
          </a:p>
        </p:txBody>
      </p:sp>
      <p:sp>
        <p:nvSpPr>
          <p:cNvPr id="59" name="流程图: 过程 58"/>
          <p:cNvSpPr/>
          <p:nvPr/>
        </p:nvSpPr>
        <p:spPr>
          <a:xfrm>
            <a:off x="4177145" y="2238675"/>
            <a:ext cx="2094378" cy="4126975"/>
          </a:xfrm>
          <a:prstGeom prst="flowChartProcess">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61" name="íşlïḍè"/>
          <p:cNvSpPr txBox="1"/>
          <p:nvPr/>
        </p:nvSpPr>
        <p:spPr>
          <a:xfrm>
            <a:off x="4901809" y="1895808"/>
            <a:ext cx="874911" cy="342865"/>
          </a:xfrm>
          <a:prstGeom prst="rect">
            <a:avLst/>
          </a:prstGeom>
          <a:noFill/>
        </p:spPr>
        <p:txBody>
          <a:bodyPr wrap="square" lIns="91440" tIns="45720" rIns="91440" bIns="45720" anchor="ctr">
            <a:noAutofit/>
          </a:bodyPr>
          <a:lstStyle/>
          <a:p>
            <a:pPr algn="ctr"/>
            <a:r>
              <a:rPr lang="zh-CN" altLang="en-US" b="1" dirty="0">
                <a:solidFill>
                  <a:schemeClr val="accent3"/>
                </a:solidFill>
              </a:rPr>
              <a:t>主机号</a:t>
            </a:r>
            <a:endParaRPr lang="en-US" altLang="zh-CN" b="1" dirty="0">
              <a:solidFill>
                <a:schemeClr val="accent3"/>
              </a:solidFill>
            </a:endParaRPr>
          </a:p>
        </p:txBody>
      </p:sp>
      <p:grpSp>
        <p:nvGrpSpPr>
          <p:cNvPr id="3" name="组合 2"/>
          <p:cNvGrpSpPr/>
          <p:nvPr/>
        </p:nvGrpSpPr>
        <p:grpSpPr>
          <a:xfrm>
            <a:off x="3816079" y="1895808"/>
            <a:ext cx="958464" cy="4469842"/>
            <a:chOff x="3816079" y="1895808"/>
            <a:chExt cx="958464" cy="4469842"/>
          </a:xfrm>
        </p:grpSpPr>
        <p:sp>
          <p:nvSpPr>
            <p:cNvPr id="36" name="流程图: 过程 35"/>
            <p:cNvSpPr/>
            <p:nvPr/>
          </p:nvSpPr>
          <p:spPr>
            <a:xfrm>
              <a:off x="4177145" y="2238675"/>
              <a:ext cx="229861" cy="4126975"/>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íşlïḍè"/>
            <p:cNvSpPr txBox="1"/>
            <p:nvPr/>
          </p:nvSpPr>
          <p:spPr>
            <a:xfrm>
              <a:off x="3816079" y="1895808"/>
              <a:ext cx="958464" cy="342865"/>
            </a:xfrm>
            <a:prstGeom prst="rect">
              <a:avLst/>
            </a:prstGeom>
            <a:noFill/>
          </p:spPr>
          <p:txBody>
            <a:bodyPr wrap="square" lIns="91440" tIns="45720" rIns="91440" bIns="45720" anchor="ctr">
              <a:noAutofit/>
            </a:bodyPr>
            <a:lstStyle/>
            <a:p>
              <a:pPr algn="ctr"/>
              <a:r>
                <a:rPr lang="zh-CN" altLang="en-US" b="1" dirty="0">
                  <a:solidFill>
                    <a:schemeClr val="accent1"/>
                  </a:solidFill>
                </a:rPr>
                <a:t>子网号</a:t>
              </a:r>
              <a:endParaRPr lang="en-US" altLang="zh-CN" b="1" dirty="0">
                <a:solidFill>
                  <a:schemeClr val="accent1"/>
                </a:solidFill>
              </a:endParaRPr>
            </a:p>
          </p:txBody>
        </p:sp>
      </p:grpSp>
      <p:sp>
        <p:nvSpPr>
          <p:cNvPr id="35" name="íşlïḍè"/>
          <p:cNvSpPr txBox="1"/>
          <p:nvPr/>
        </p:nvSpPr>
        <p:spPr>
          <a:xfrm>
            <a:off x="4129502" y="6022785"/>
            <a:ext cx="2646268" cy="342865"/>
          </a:xfrm>
          <a:prstGeom prst="rect">
            <a:avLst/>
          </a:prstGeom>
          <a:noFill/>
        </p:spPr>
        <p:txBody>
          <a:bodyPr wrap="square" lIns="91440" tIns="45720" rIns="91440" bIns="45720" anchor="ctr">
            <a:noAutofit/>
          </a:bodyPr>
          <a:lstStyle/>
          <a:p>
            <a:r>
              <a:rPr lang="en-US" altLang="zh-CN" sz="2400" b="1" spc="1100" dirty="0"/>
              <a:t>11111111</a:t>
            </a:r>
            <a:endParaRPr lang="en-US" altLang="zh-CN" sz="2400" b="1" spc="1100" dirty="0"/>
          </a:p>
        </p:txBody>
      </p:sp>
      <p:sp>
        <p:nvSpPr>
          <p:cNvPr id="29" name="íşlïḍè"/>
          <p:cNvSpPr txBox="1"/>
          <p:nvPr/>
        </p:nvSpPr>
        <p:spPr>
          <a:xfrm>
            <a:off x="4129502" y="2238674"/>
            <a:ext cx="2419527" cy="342865"/>
          </a:xfrm>
          <a:prstGeom prst="rect">
            <a:avLst/>
          </a:prstGeom>
          <a:noFill/>
        </p:spPr>
        <p:txBody>
          <a:bodyPr wrap="square" lIns="91440" tIns="45720" rIns="91440" bIns="45720" anchor="ctr">
            <a:noAutofit/>
          </a:bodyPr>
          <a:lstStyle/>
          <a:p>
            <a:r>
              <a:rPr lang="en-US" altLang="zh-CN" sz="2400" b="1" spc="1000" dirty="0"/>
              <a:t>00000000</a:t>
            </a:r>
            <a:endParaRPr lang="en-US" altLang="zh-CN" sz="2400" b="1" spc="1000" dirty="0"/>
          </a:p>
        </p:txBody>
      </p:sp>
      <p:sp>
        <p:nvSpPr>
          <p:cNvPr id="26" name="íşlïḍè"/>
          <p:cNvSpPr txBox="1"/>
          <p:nvPr/>
        </p:nvSpPr>
        <p:spPr>
          <a:xfrm>
            <a:off x="8155898" y="2224820"/>
            <a:ext cx="1323601" cy="342865"/>
          </a:xfrm>
          <a:prstGeom prst="rect">
            <a:avLst/>
          </a:prstGeom>
          <a:noFill/>
        </p:spPr>
        <p:txBody>
          <a:bodyPr wrap="square" lIns="91440" tIns="45720" rIns="91440" bIns="45720" anchor="ctr">
            <a:noAutofit/>
          </a:bodyPr>
          <a:lstStyle/>
          <a:p>
            <a:r>
              <a:rPr lang="en-US" altLang="zh-CN" b="1" dirty="0">
                <a:solidFill>
                  <a:schemeClr val="accent4"/>
                </a:solidFill>
              </a:rPr>
              <a:t>218.75.230.0</a:t>
            </a:r>
            <a:endParaRPr lang="en-US" altLang="zh-CN" b="1" dirty="0">
              <a:solidFill>
                <a:schemeClr val="accent4"/>
              </a:solidFill>
            </a:endParaRPr>
          </a:p>
        </p:txBody>
      </p:sp>
      <p:sp>
        <p:nvSpPr>
          <p:cNvPr id="27" name="íşlïḍè"/>
          <p:cNvSpPr txBox="1"/>
          <p:nvPr/>
        </p:nvSpPr>
        <p:spPr>
          <a:xfrm>
            <a:off x="2370773" y="3963193"/>
            <a:ext cx="2142021" cy="342865"/>
          </a:xfrm>
          <a:prstGeom prst="rect">
            <a:avLst/>
          </a:prstGeom>
          <a:noFill/>
        </p:spPr>
        <p:txBody>
          <a:bodyPr wrap="square" lIns="91440" tIns="45720" rIns="91440" bIns="45720" anchor="ctr">
            <a:noAutofit/>
          </a:bodyPr>
          <a:lstStyle/>
          <a:p>
            <a:r>
              <a:rPr lang="en-US" altLang="zh-CN" sz="2400" b="1" spc="300" dirty="0"/>
              <a:t>218.75.230.</a:t>
            </a:r>
            <a:endParaRPr lang="en-US" altLang="zh-CN" sz="2400" b="1" spc="300" dirty="0"/>
          </a:p>
        </p:txBody>
      </p:sp>
      <p:sp>
        <p:nvSpPr>
          <p:cNvPr id="31" name="íşlïḍè"/>
          <p:cNvSpPr txBox="1"/>
          <p:nvPr/>
        </p:nvSpPr>
        <p:spPr>
          <a:xfrm>
            <a:off x="2370772" y="4358682"/>
            <a:ext cx="2142021" cy="342865"/>
          </a:xfrm>
          <a:prstGeom prst="rect">
            <a:avLst/>
          </a:prstGeom>
          <a:noFill/>
        </p:spPr>
        <p:txBody>
          <a:bodyPr wrap="square" lIns="91440" tIns="45720" rIns="91440" bIns="45720" anchor="ctr">
            <a:noAutofit/>
          </a:bodyPr>
          <a:lstStyle/>
          <a:p>
            <a:r>
              <a:rPr lang="en-US" altLang="zh-CN" sz="2400" b="1" spc="300" dirty="0"/>
              <a:t>218.75.230.</a:t>
            </a:r>
            <a:endParaRPr lang="en-US" altLang="zh-CN" sz="2400" b="1" spc="300" dirty="0"/>
          </a:p>
        </p:txBody>
      </p:sp>
      <p:sp>
        <p:nvSpPr>
          <p:cNvPr id="32" name="íşlïḍè"/>
          <p:cNvSpPr txBox="1"/>
          <p:nvPr/>
        </p:nvSpPr>
        <p:spPr>
          <a:xfrm>
            <a:off x="4119934" y="3963192"/>
            <a:ext cx="2524340" cy="342865"/>
          </a:xfrm>
          <a:prstGeom prst="rect">
            <a:avLst/>
          </a:prstGeom>
          <a:noFill/>
        </p:spPr>
        <p:txBody>
          <a:bodyPr wrap="square" lIns="91440" tIns="45720" rIns="91440" bIns="45720" anchor="ctr">
            <a:noAutofit/>
          </a:bodyPr>
          <a:lstStyle/>
          <a:p>
            <a:r>
              <a:rPr lang="en-US" altLang="zh-CN" sz="2400" b="1" spc="1100" dirty="0"/>
              <a:t>01111111</a:t>
            </a:r>
            <a:endParaRPr lang="en-US" altLang="zh-CN" sz="2400" b="1" spc="1100" dirty="0"/>
          </a:p>
        </p:txBody>
      </p:sp>
      <p:sp>
        <p:nvSpPr>
          <p:cNvPr id="34" name="íşlïḍè"/>
          <p:cNvSpPr txBox="1"/>
          <p:nvPr/>
        </p:nvSpPr>
        <p:spPr>
          <a:xfrm>
            <a:off x="8155897" y="3964080"/>
            <a:ext cx="1560425" cy="342865"/>
          </a:xfrm>
          <a:prstGeom prst="rect">
            <a:avLst/>
          </a:prstGeom>
          <a:noFill/>
        </p:spPr>
        <p:txBody>
          <a:bodyPr wrap="square" lIns="91440" tIns="45720" rIns="91440" bIns="45720" anchor="ctr">
            <a:noAutofit/>
          </a:bodyPr>
          <a:lstStyle/>
          <a:p>
            <a:r>
              <a:rPr lang="en-US" altLang="zh-CN" b="1" dirty="0">
                <a:solidFill>
                  <a:schemeClr val="accent5"/>
                </a:solidFill>
              </a:rPr>
              <a:t>218.75.230.127</a:t>
            </a:r>
            <a:endParaRPr lang="en-US" altLang="zh-CN" b="1" dirty="0">
              <a:solidFill>
                <a:schemeClr val="accent5"/>
              </a:solidFill>
            </a:endParaRPr>
          </a:p>
        </p:txBody>
      </p:sp>
      <p:sp>
        <p:nvSpPr>
          <p:cNvPr id="38" name="íşlïḍè"/>
          <p:cNvSpPr txBox="1"/>
          <p:nvPr/>
        </p:nvSpPr>
        <p:spPr>
          <a:xfrm>
            <a:off x="2361205" y="2567686"/>
            <a:ext cx="2142021" cy="342865"/>
          </a:xfrm>
          <a:prstGeom prst="rect">
            <a:avLst/>
          </a:prstGeom>
          <a:noFill/>
        </p:spPr>
        <p:txBody>
          <a:bodyPr wrap="square" lIns="91440" tIns="45720" rIns="91440" bIns="45720" anchor="ctr">
            <a:noAutofit/>
          </a:bodyPr>
          <a:lstStyle/>
          <a:p>
            <a:r>
              <a:rPr lang="en-US" altLang="zh-CN" sz="2400" b="1" spc="300" dirty="0"/>
              <a:t>218.75.230.</a:t>
            </a:r>
            <a:endParaRPr lang="en-US" altLang="zh-CN" sz="2400" b="1" spc="300" dirty="0"/>
          </a:p>
        </p:txBody>
      </p:sp>
      <p:sp>
        <p:nvSpPr>
          <p:cNvPr id="39" name="íşlïḍè"/>
          <p:cNvSpPr txBox="1"/>
          <p:nvPr/>
        </p:nvSpPr>
        <p:spPr>
          <a:xfrm>
            <a:off x="4119934" y="2567685"/>
            <a:ext cx="2419527" cy="342865"/>
          </a:xfrm>
          <a:prstGeom prst="rect">
            <a:avLst/>
          </a:prstGeom>
          <a:noFill/>
        </p:spPr>
        <p:txBody>
          <a:bodyPr wrap="square" lIns="91440" tIns="45720" rIns="91440" bIns="45720" anchor="ctr">
            <a:noAutofit/>
          </a:bodyPr>
          <a:lstStyle/>
          <a:p>
            <a:r>
              <a:rPr lang="en-US" altLang="zh-CN" sz="2400" b="1" spc="1000" dirty="0"/>
              <a:t>00000001</a:t>
            </a:r>
            <a:endParaRPr lang="en-US" altLang="zh-CN" sz="2400" b="1" spc="1000" dirty="0"/>
          </a:p>
        </p:txBody>
      </p:sp>
      <p:sp>
        <p:nvSpPr>
          <p:cNvPr id="44" name="íşlïḍè"/>
          <p:cNvSpPr txBox="1"/>
          <p:nvPr/>
        </p:nvSpPr>
        <p:spPr>
          <a:xfrm>
            <a:off x="2361205" y="3634181"/>
            <a:ext cx="2142021" cy="342865"/>
          </a:xfrm>
          <a:prstGeom prst="rect">
            <a:avLst/>
          </a:prstGeom>
          <a:noFill/>
        </p:spPr>
        <p:txBody>
          <a:bodyPr wrap="square" lIns="91440" tIns="45720" rIns="91440" bIns="45720" anchor="ctr">
            <a:noAutofit/>
          </a:bodyPr>
          <a:lstStyle/>
          <a:p>
            <a:r>
              <a:rPr lang="en-US" altLang="zh-CN" sz="2400" b="1" spc="300" dirty="0"/>
              <a:t>218.75.230.</a:t>
            </a:r>
            <a:endParaRPr lang="en-US" altLang="zh-CN" sz="2400" b="1" spc="300" dirty="0"/>
          </a:p>
        </p:txBody>
      </p:sp>
      <p:sp>
        <p:nvSpPr>
          <p:cNvPr id="45" name="íşlïḍè"/>
          <p:cNvSpPr txBox="1"/>
          <p:nvPr/>
        </p:nvSpPr>
        <p:spPr>
          <a:xfrm>
            <a:off x="4119934" y="3634180"/>
            <a:ext cx="2524340" cy="342865"/>
          </a:xfrm>
          <a:prstGeom prst="rect">
            <a:avLst/>
          </a:prstGeom>
          <a:noFill/>
        </p:spPr>
        <p:txBody>
          <a:bodyPr wrap="square" lIns="91440" tIns="45720" rIns="91440" bIns="45720" anchor="ctr">
            <a:noAutofit/>
          </a:bodyPr>
          <a:lstStyle/>
          <a:p>
            <a:r>
              <a:rPr lang="en-US" altLang="zh-CN" sz="2400" b="1" spc="1100" dirty="0"/>
              <a:t>01111110</a:t>
            </a:r>
            <a:endParaRPr lang="en-US" altLang="zh-CN" sz="2400" b="1" spc="1100" dirty="0"/>
          </a:p>
        </p:txBody>
      </p:sp>
      <p:sp>
        <p:nvSpPr>
          <p:cNvPr id="46" name="íşlïḍè"/>
          <p:cNvSpPr txBox="1"/>
          <p:nvPr/>
        </p:nvSpPr>
        <p:spPr>
          <a:xfrm>
            <a:off x="4120969" y="4353040"/>
            <a:ext cx="2419527" cy="342865"/>
          </a:xfrm>
          <a:prstGeom prst="rect">
            <a:avLst/>
          </a:prstGeom>
          <a:noFill/>
        </p:spPr>
        <p:txBody>
          <a:bodyPr wrap="square" lIns="91440" tIns="45720" rIns="91440" bIns="45720" anchor="ctr">
            <a:noAutofit/>
          </a:bodyPr>
          <a:lstStyle/>
          <a:p>
            <a:r>
              <a:rPr lang="en-US" altLang="zh-CN" sz="2400" b="1" spc="1000" dirty="0"/>
              <a:t>10000000</a:t>
            </a:r>
            <a:endParaRPr lang="en-US" altLang="zh-CN" sz="2400" b="1" spc="1000" dirty="0"/>
          </a:p>
        </p:txBody>
      </p:sp>
      <p:sp>
        <p:nvSpPr>
          <p:cNvPr id="47" name="íşlïḍè"/>
          <p:cNvSpPr txBox="1"/>
          <p:nvPr/>
        </p:nvSpPr>
        <p:spPr>
          <a:xfrm>
            <a:off x="2364467" y="5685562"/>
            <a:ext cx="2142021" cy="342865"/>
          </a:xfrm>
          <a:prstGeom prst="rect">
            <a:avLst/>
          </a:prstGeom>
          <a:noFill/>
        </p:spPr>
        <p:txBody>
          <a:bodyPr wrap="square" lIns="91440" tIns="45720" rIns="91440" bIns="45720" anchor="ctr">
            <a:noAutofit/>
          </a:bodyPr>
          <a:lstStyle/>
          <a:p>
            <a:r>
              <a:rPr lang="en-US" altLang="zh-CN" sz="2400" b="1" spc="300" dirty="0"/>
              <a:t>218.75.230.</a:t>
            </a:r>
            <a:endParaRPr lang="en-US" altLang="zh-CN" sz="2400" b="1" spc="300" dirty="0"/>
          </a:p>
        </p:txBody>
      </p:sp>
      <p:sp>
        <p:nvSpPr>
          <p:cNvPr id="48" name="íşlïḍè"/>
          <p:cNvSpPr txBox="1"/>
          <p:nvPr/>
        </p:nvSpPr>
        <p:spPr>
          <a:xfrm>
            <a:off x="4114664" y="5679920"/>
            <a:ext cx="2524340" cy="342865"/>
          </a:xfrm>
          <a:prstGeom prst="rect">
            <a:avLst/>
          </a:prstGeom>
          <a:noFill/>
        </p:spPr>
        <p:txBody>
          <a:bodyPr wrap="square" lIns="91440" tIns="45720" rIns="91440" bIns="45720" anchor="ctr">
            <a:noAutofit/>
          </a:bodyPr>
          <a:lstStyle/>
          <a:p>
            <a:r>
              <a:rPr lang="en-US" altLang="zh-CN" sz="2400" b="1" spc="1100" dirty="0"/>
              <a:t>11111110</a:t>
            </a:r>
            <a:endParaRPr lang="en-US" altLang="zh-CN" sz="2400" b="1" spc="1100" dirty="0"/>
          </a:p>
        </p:txBody>
      </p:sp>
      <p:sp>
        <p:nvSpPr>
          <p:cNvPr id="49" name="íşlïḍè"/>
          <p:cNvSpPr txBox="1"/>
          <p:nvPr/>
        </p:nvSpPr>
        <p:spPr>
          <a:xfrm>
            <a:off x="2371642" y="4715401"/>
            <a:ext cx="2142021" cy="342865"/>
          </a:xfrm>
          <a:prstGeom prst="rect">
            <a:avLst/>
          </a:prstGeom>
          <a:noFill/>
        </p:spPr>
        <p:txBody>
          <a:bodyPr wrap="square" lIns="91440" tIns="45720" rIns="91440" bIns="45720" anchor="ctr">
            <a:noAutofit/>
          </a:bodyPr>
          <a:lstStyle/>
          <a:p>
            <a:r>
              <a:rPr lang="en-US" altLang="zh-CN" sz="2400" b="1" spc="300" dirty="0"/>
              <a:t>218.75.230.</a:t>
            </a:r>
            <a:endParaRPr lang="en-US" altLang="zh-CN" sz="2400" b="1" spc="300" dirty="0"/>
          </a:p>
        </p:txBody>
      </p:sp>
      <p:sp>
        <p:nvSpPr>
          <p:cNvPr id="50" name="íşlïḍè"/>
          <p:cNvSpPr txBox="1"/>
          <p:nvPr/>
        </p:nvSpPr>
        <p:spPr>
          <a:xfrm>
            <a:off x="4121839" y="4709759"/>
            <a:ext cx="2419527" cy="342865"/>
          </a:xfrm>
          <a:prstGeom prst="rect">
            <a:avLst/>
          </a:prstGeom>
          <a:noFill/>
        </p:spPr>
        <p:txBody>
          <a:bodyPr wrap="square" lIns="91440" tIns="45720" rIns="91440" bIns="45720" anchor="ctr">
            <a:noAutofit/>
          </a:bodyPr>
          <a:lstStyle/>
          <a:p>
            <a:r>
              <a:rPr lang="en-US" altLang="zh-CN" sz="2400" b="1" spc="1000" dirty="0"/>
              <a:t>10000001</a:t>
            </a:r>
            <a:endParaRPr lang="en-US" altLang="zh-CN" sz="2400" b="1" spc="1000" dirty="0"/>
          </a:p>
        </p:txBody>
      </p:sp>
      <p:sp>
        <p:nvSpPr>
          <p:cNvPr id="56" name="íşlïḍè"/>
          <p:cNvSpPr txBox="1"/>
          <p:nvPr/>
        </p:nvSpPr>
        <p:spPr>
          <a:xfrm>
            <a:off x="8155897" y="2567685"/>
            <a:ext cx="1323601" cy="342865"/>
          </a:xfrm>
          <a:prstGeom prst="rect">
            <a:avLst/>
          </a:prstGeom>
          <a:noFill/>
        </p:spPr>
        <p:txBody>
          <a:bodyPr wrap="square" lIns="91440" tIns="45720" rIns="91440" bIns="45720" anchor="ctr">
            <a:noAutofit/>
          </a:bodyPr>
          <a:lstStyle/>
          <a:p>
            <a:r>
              <a:rPr lang="en-US" altLang="zh-CN" b="1" dirty="0">
                <a:solidFill>
                  <a:schemeClr val="accent3"/>
                </a:solidFill>
              </a:rPr>
              <a:t>218.75.230.1</a:t>
            </a:r>
            <a:endParaRPr lang="en-US" altLang="zh-CN" b="1" dirty="0">
              <a:solidFill>
                <a:schemeClr val="accent3"/>
              </a:solidFill>
            </a:endParaRPr>
          </a:p>
        </p:txBody>
      </p:sp>
      <p:sp>
        <p:nvSpPr>
          <p:cNvPr id="58" name="íşlïḍè"/>
          <p:cNvSpPr txBox="1"/>
          <p:nvPr/>
        </p:nvSpPr>
        <p:spPr>
          <a:xfrm>
            <a:off x="8155897" y="3614756"/>
            <a:ext cx="1560425" cy="342865"/>
          </a:xfrm>
          <a:prstGeom prst="rect">
            <a:avLst/>
          </a:prstGeom>
          <a:noFill/>
        </p:spPr>
        <p:txBody>
          <a:bodyPr wrap="square" lIns="91440" tIns="45720" rIns="91440" bIns="45720" anchor="ctr">
            <a:noAutofit/>
          </a:bodyPr>
          <a:lstStyle/>
          <a:p>
            <a:r>
              <a:rPr lang="en-US" altLang="zh-CN" b="1" dirty="0">
                <a:solidFill>
                  <a:schemeClr val="accent3"/>
                </a:solidFill>
              </a:rPr>
              <a:t>218.75.230.126</a:t>
            </a:r>
            <a:endParaRPr lang="en-US" altLang="zh-CN" b="1" dirty="0">
              <a:solidFill>
                <a:schemeClr val="accent3"/>
              </a:solidFill>
            </a:endParaRPr>
          </a:p>
        </p:txBody>
      </p:sp>
      <p:sp>
        <p:nvSpPr>
          <p:cNvPr id="63" name="íşlïḍè"/>
          <p:cNvSpPr txBox="1"/>
          <p:nvPr/>
        </p:nvSpPr>
        <p:spPr>
          <a:xfrm>
            <a:off x="8155897" y="4370597"/>
            <a:ext cx="1560425" cy="342865"/>
          </a:xfrm>
          <a:prstGeom prst="rect">
            <a:avLst/>
          </a:prstGeom>
          <a:noFill/>
        </p:spPr>
        <p:txBody>
          <a:bodyPr wrap="square" lIns="91440" tIns="45720" rIns="91440" bIns="45720" anchor="ctr">
            <a:noAutofit/>
          </a:bodyPr>
          <a:lstStyle/>
          <a:p>
            <a:r>
              <a:rPr lang="en-US" altLang="zh-CN" b="1" dirty="0">
                <a:solidFill>
                  <a:schemeClr val="accent4"/>
                </a:solidFill>
              </a:rPr>
              <a:t>218.75.230.128</a:t>
            </a:r>
            <a:endParaRPr lang="en-US" altLang="zh-CN" b="1" dirty="0">
              <a:solidFill>
                <a:schemeClr val="accent4"/>
              </a:solidFill>
            </a:endParaRPr>
          </a:p>
        </p:txBody>
      </p:sp>
      <p:sp>
        <p:nvSpPr>
          <p:cNvPr id="65" name="íşlïḍè"/>
          <p:cNvSpPr txBox="1"/>
          <p:nvPr/>
        </p:nvSpPr>
        <p:spPr>
          <a:xfrm>
            <a:off x="8155897" y="6024334"/>
            <a:ext cx="1560425" cy="342865"/>
          </a:xfrm>
          <a:prstGeom prst="rect">
            <a:avLst/>
          </a:prstGeom>
          <a:noFill/>
        </p:spPr>
        <p:txBody>
          <a:bodyPr wrap="square" lIns="91440" tIns="45720" rIns="91440" bIns="45720" anchor="ctr">
            <a:noAutofit/>
          </a:bodyPr>
          <a:lstStyle/>
          <a:p>
            <a:r>
              <a:rPr lang="en-US" altLang="zh-CN" b="1" dirty="0">
                <a:solidFill>
                  <a:schemeClr val="accent5"/>
                </a:solidFill>
              </a:rPr>
              <a:t>218.75.230.255</a:t>
            </a:r>
            <a:endParaRPr lang="en-US" altLang="zh-CN" b="1" dirty="0">
              <a:solidFill>
                <a:schemeClr val="accent5"/>
              </a:solidFill>
            </a:endParaRPr>
          </a:p>
        </p:txBody>
      </p:sp>
      <p:sp>
        <p:nvSpPr>
          <p:cNvPr id="68" name="íşlïḍè"/>
          <p:cNvSpPr txBox="1"/>
          <p:nvPr/>
        </p:nvSpPr>
        <p:spPr>
          <a:xfrm>
            <a:off x="8155897" y="4713462"/>
            <a:ext cx="1514376" cy="342865"/>
          </a:xfrm>
          <a:prstGeom prst="rect">
            <a:avLst/>
          </a:prstGeom>
          <a:noFill/>
        </p:spPr>
        <p:txBody>
          <a:bodyPr wrap="square" lIns="91440" tIns="45720" rIns="91440" bIns="45720" anchor="ctr">
            <a:noAutofit/>
          </a:bodyPr>
          <a:lstStyle/>
          <a:p>
            <a:r>
              <a:rPr lang="en-US" altLang="zh-CN" b="1" dirty="0">
                <a:solidFill>
                  <a:schemeClr val="accent3"/>
                </a:solidFill>
              </a:rPr>
              <a:t>218.75.230.129</a:t>
            </a:r>
            <a:endParaRPr lang="en-US" altLang="zh-CN" b="1" dirty="0">
              <a:solidFill>
                <a:schemeClr val="accent3"/>
              </a:solidFill>
            </a:endParaRPr>
          </a:p>
        </p:txBody>
      </p:sp>
      <p:sp>
        <p:nvSpPr>
          <p:cNvPr id="69" name="íşlïḍè"/>
          <p:cNvSpPr txBox="1"/>
          <p:nvPr/>
        </p:nvSpPr>
        <p:spPr>
          <a:xfrm>
            <a:off x="8155897" y="5675010"/>
            <a:ext cx="1560425" cy="342865"/>
          </a:xfrm>
          <a:prstGeom prst="rect">
            <a:avLst/>
          </a:prstGeom>
          <a:noFill/>
        </p:spPr>
        <p:txBody>
          <a:bodyPr wrap="square" lIns="91440" tIns="45720" rIns="91440" bIns="45720" anchor="ctr">
            <a:noAutofit/>
          </a:bodyPr>
          <a:lstStyle/>
          <a:p>
            <a:r>
              <a:rPr lang="en-US" altLang="zh-CN" b="1" dirty="0">
                <a:solidFill>
                  <a:schemeClr val="accent3"/>
                </a:solidFill>
              </a:rPr>
              <a:t>218.75.230.254</a:t>
            </a:r>
            <a:endParaRPr lang="en-US" altLang="zh-CN" b="1" dirty="0">
              <a:solidFill>
                <a:schemeClr val="accent3"/>
              </a:solidFill>
            </a:endParaRPr>
          </a:p>
        </p:txBody>
      </p:sp>
      <p:sp>
        <p:nvSpPr>
          <p:cNvPr id="5" name="文本框 4"/>
          <p:cNvSpPr txBox="1"/>
          <p:nvPr/>
        </p:nvSpPr>
        <p:spPr>
          <a:xfrm>
            <a:off x="2917691" y="3075146"/>
            <a:ext cx="615553" cy="342866"/>
          </a:xfrm>
          <a:prstGeom prst="rect">
            <a:avLst/>
          </a:prstGeom>
          <a:noFill/>
        </p:spPr>
        <p:txBody>
          <a:bodyPr vert="eaVert" wrap="square" rtlCol="0">
            <a:spAutoFit/>
          </a:bodyPr>
          <a:lstStyle/>
          <a:p>
            <a:pPr algn="ctr"/>
            <a:r>
              <a:rPr lang="en-US" altLang="zh-CN" sz="2800" b="1" dirty="0">
                <a:latin typeface="宋体" panose="02010600030101010101" pitchFamily="2" charset="-122"/>
                <a:ea typeface="宋体" panose="02010600030101010101" pitchFamily="2" charset="-122"/>
              </a:rPr>
              <a:t>…</a:t>
            </a:r>
            <a:endParaRPr lang="zh-CN" altLang="en-US" sz="2800" b="1" dirty="0">
              <a:latin typeface="宋体" panose="02010600030101010101" pitchFamily="2" charset="-122"/>
              <a:ea typeface="宋体" panose="02010600030101010101" pitchFamily="2" charset="-122"/>
            </a:endParaRPr>
          </a:p>
        </p:txBody>
      </p:sp>
      <p:sp>
        <p:nvSpPr>
          <p:cNvPr id="70" name="文本框 69"/>
          <p:cNvSpPr txBox="1"/>
          <p:nvPr/>
        </p:nvSpPr>
        <p:spPr>
          <a:xfrm>
            <a:off x="2917691" y="5222861"/>
            <a:ext cx="615553" cy="342866"/>
          </a:xfrm>
          <a:prstGeom prst="rect">
            <a:avLst/>
          </a:prstGeom>
          <a:noFill/>
        </p:spPr>
        <p:txBody>
          <a:bodyPr vert="eaVert" wrap="square" rtlCol="0">
            <a:spAutoFit/>
          </a:bodyPr>
          <a:lstStyle/>
          <a:p>
            <a:pPr algn="ctr"/>
            <a:r>
              <a:rPr lang="en-US" altLang="zh-CN" sz="2800" b="1" dirty="0">
                <a:latin typeface="宋体" panose="02010600030101010101" pitchFamily="2" charset="-122"/>
                <a:ea typeface="宋体" panose="02010600030101010101" pitchFamily="2" charset="-122"/>
              </a:rPr>
              <a:t>…</a:t>
            </a:r>
            <a:endParaRPr lang="zh-CN" altLang="en-US" sz="2800" b="1" dirty="0">
              <a:latin typeface="宋体" panose="02010600030101010101" pitchFamily="2" charset="-122"/>
              <a:ea typeface="宋体" panose="02010600030101010101" pitchFamily="2" charset="-122"/>
            </a:endParaRPr>
          </a:p>
        </p:txBody>
      </p:sp>
      <p:grpSp>
        <p:nvGrpSpPr>
          <p:cNvPr id="2" name="组合 1"/>
          <p:cNvGrpSpPr/>
          <p:nvPr/>
        </p:nvGrpSpPr>
        <p:grpSpPr>
          <a:xfrm>
            <a:off x="9626861" y="2754565"/>
            <a:ext cx="1110431" cy="1051047"/>
            <a:chOff x="9626861" y="2754565"/>
            <a:chExt cx="1110431" cy="1051047"/>
          </a:xfrm>
        </p:grpSpPr>
        <p:sp>
          <p:nvSpPr>
            <p:cNvPr id="71" name="右大括号 70"/>
            <p:cNvSpPr/>
            <p:nvPr/>
          </p:nvSpPr>
          <p:spPr>
            <a:xfrm>
              <a:off x="9626861" y="2754565"/>
              <a:ext cx="290945" cy="1051047"/>
            </a:xfrm>
            <a:prstGeom prst="rightBrace">
              <a:avLst>
                <a:gd name="adj1" fmla="val 72619"/>
                <a:gd name="adj2" fmla="val 50000"/>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72" name="íşlïḍè"/>
            <p:cNvSpPr txBox="1"/>
            <p:nvPr/>
          </p:nvSpPr>
          <p:spPr>
            <a:xfrm>
              <a:off x="9917806" y="3075148"/>
              <a:ext cx="819486" cy="342864"/>
            </a:xfrm>
            <a:prstGeom prst="rect">
              <a:avLst/>
            </a:prstGeom>
            <a:noFill/>
          </p:spPr>
          <p:txBody>
            <a:bodyPr wrap="square" lIns="91440" tIns="45720" rIns="91440" bIns="45720" anchor="ctr">
              <a:noAutofit/>
            </a:bodyPr>
            <a:lstStyle/>
            <a:p>
              <a:r>
                <a:rPr lang="en-US" altLang="zh-CN" b="1" dirty="0"/>
                <a:t>126</a:t>
              </a:r>
              <a:r>
                <a:rPr lang="zh-CN" altLang="en-US" b="1" dirty="0"/>
                <a:t>个</a:t>
              </a:r>
              <a:endParaRPr lang="en-US" altLang="zh-CN" b="1" dirty="0"/>
            </a:p>
          </p:txBody>
        </p:sp>
      </p:grpSp>
      <p:grpSp>
        <p:nvGrpSpPr>
          <p:cNvPr id="4" name="组合 3"/>
          <p:cNvGrpSpPr/>
          <p:nvPr/>
        </p:nvGrpSpPr>
        <p:grpSpPr>
          <a:xfrm>
            <a:off x="9624956" y="4843039"/>
            <a:ext cx="1110431" cy="1051047"/>
            <a:chOff x="9624956" y="4843039"/>
            <a:chExt cx="1110431" cy="1051047"/>
          </a:xfrm>
        </p:grpSpPr>
        <p:sp>
          <p:nvSpPr>
            <p:cNvPr id="73" name="右大括号 72"/>
            <p:cNvSpPr/>
            <p:nvPr/>
          </p:nvSpPr>
          <p:spPr>
            <a:xfrm>
              <a:off x="9624956" y="4843039"/>
              <a:ext cx="290945" cy="1051047"/>
            </a:xfrm>
            <a:prstGeom prst="rightBrace">
              <a:avLst>
                <a:gd name="adj1" fmla="val 72619"/>
                <a:gd name="adj2" fmla="val 50000"/>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74" name="íşlïḍè"/>
            <p:cNvSpPr txBox="1"/>
            <p:nvPr/>
          </p:nvSpPr>
          <p:spPr>
            <a:xfrm>
              <a:off x="9915901" y="5163622"/>
              <a:ext cx="819486" cy="342864"/>
            </a:xfrm>
            <a:prstGeom prst="rect">
              <a:avLst/>
            </a:prstGeom>
            <a:noFill/>
          </p:spPr>
          <p:txBody>
            <a:bodyPr wrap="square" lIns="91440" tIns="45720" rIns="91440" bIns="45720" anchor="ctr">
              <a:noAutofit/>
            </a:bodyPr>
            <a:lstStyle/>
            <a:p>
              <a:r>
                <a:rPr lang="en-US" altLang="zh-CN" b="1" dirty="0"/>
                <a:t>126</a:t>
              </a:r>
              <a:r>
                <a:rPr lang="zh-CN" altLang="en-US" b="1" dirty="0"/>
                <a:t>个</a:t>
              </a:r>
              <a:endParaRPr lang="en-US" altLang="zh-CN" b="1" dirty="0"/>
            </a:p>
          </p:txBody>
        </p:sp>
      </p:grpSp>
      <p:grpSp>
        <p:nvGrpSpPr>
          <p:cNvPr id="8" name="组合 7"/>
          <p:cNvGrpSpPr/>
          <p:nvPr/>
        </p:nvGrpSpPr>
        <p:grpSpPr>
          <a:xfrm>
            <a:off x="10659166" y="2368230"/>
            <a:ext cx="1110431" cy="1766394"/>
            <a:chOff x="10659166" y="2368230"/>
            <a:chExt cx="1110431" cy="1766394"/>
          </a:xfrm>
        </p:grpSpPr>
        <p:sp>
          <p:nvSpPr>
            <p:cNvPr id="75" name="右大括号 74"/>
            <p:cNvSpPr/>
            <p:nvPr/>
          </p:nvSpPr>
          <p:spPr>
            <a:xfrm>
              <a:off x="10659166" y="2368230"/>
              <a:ext cx="290945" cy="1766394"/>
            </a:xfrm>
            <a:prstGeom prst="rightBrace">
              <a:avLst>
                <a:gd name="adj1" fmla="val 72619"/>
                <a:gd name="adj2" fmla="val 50000"/>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76" name="íşlïḍè"/>
            <p:cNvSpPr txBox="1"/>
            <p:nvPr/>
          </p:nvSpPr>
          <p:spPr>
            <a:xfrm>
              <a:off x="10950111" y="3075146"/>
              <a:ext cx="819486" cy="342864"/>
            </a:xfrm>
            <a:prstGeom prst="rect">
              <a:avLst/>
            </a:prstGeom>
            <a:noFill/>
          </p:spPr>
          <p:txBody>
            <a:bodyPr wrap="square" lIns="91440" tIns="45720" rIns="91440" bIns="45720" anchor="ctr">
              <a:noAutofit/>
            </a:bodyPr>
            <a:lstStyle/>
            <a:p>
              <a:r>
                <a:rPr lang="en-US" altLang="zh-CN" b="1" dirty="0"/>
                <a:t>128</a:t>
              </a:r>
              <a:r>
                <a:rPr lang="zh-CN" altLang="en-US" b="1" dirty="0"/>
                <a:t>个</a:t>
              </a:r>
              <a:endParaRPr lang="en-US" altLang="zh-CN" b="1" dirty="0"/>
            </a:p>
          </p:txBody>
        </p:sp>
      </p:grpSp>
      <p:grpSp>
        <p:nvGrpSpPr>
          <p:cNvPr id="9" name="组合 8"/>
          <p:cNvGrpSpPr/>
          <p:nvPr/>
        </p:nvGrpSpPr>
        <p:grpSpPr>
          <a:xfrm>
            <a:off x="10659166" y="4507312"/>
            <a:ext cx="1110431" cy="1766394"/>
            <a:chOff x="10659166" y="4507312"/>
            <a:chExt cx="1110431" cy="1766394"/>
          </a:xfrm>
        </p:grpSpPr>
        <p:sp>
          <p:nvSpPr>
            <p:cNvPr id="77" name="右大括号 76"/>
            <p:cNvSpPr/>
            <p:nvPr/>
          </p:nvSpPr>
          <p:spPr>
            <a:xfrm>
              <a:off x="10659166" y="4507312"/>
              <a:ext cx="290945" cy="1766394"/>
            </a:xfrm>
            <a:prstGeom prst="rightBrace">
              <a:avLst>
                <a:gd name="adj1" fmla="val 72619"/>
                <a:gd name="adj2" fmla="val 50000"/>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78" name="íşlïḍè"/>
            <p:cNvSpPr txBox="1"/>
            <p:nvPr/>
          </p:nvSpPr>
          <p:spPr>
            <a:xfrm>
              <a:off x="10950111" y="5214228"/>
              <a:ext cx="819486" cy="342864"/>
            </a:xfrm>
            <a:prstGeom prst="rect">
              <a:avLst/>
            </a:prstGeom>
            <a:noFill/>
          </p:spPr>
          <p:txBody>
            <a:bodyPr wrap="square" lIns="91440" tIns="45720" rIns="91440" bIns="45720" anchor="ctr">
              <a:noAutofit/>
            </a:bodyPr>
            <a:lstStyle/>
            <a:p>
              <a:r>
                <a:rPr lang="en-US" altLang="zh-CN" b="1" dirty="0"/>
                <a:t>128</a:t>
              </a:r>
              <a:r>
                <a:rPr lang="zh-CN" altLang="en-US" b="1" dirty="0"/>
                <a:t>个</a:t>
              </a:r>
              <a:endParaRPr lang="en-US" altLang="zh-CN" b="1" dirty="0"/>
            </a:p>
          </p:txBody>
        </p:sp>
      </p:grpSp>
      <p:sp>
        <p:nvSpPr>
          <p:cNvPr id="80" name="平行四边形 79"/>
          <p:cNvSpPr/>
          <p:nvPr/>
        </p:nvSpPr>
        <p:spPr>
          <a:xfrm>
            <a:off x="304800" y="749300"/>
            <a:ext cx="704570"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04</a:t>
            </a:r>
            <a:endParaRPr lang="zh-CN" altLang="en-US" sz="2200" dirty="0">
              <a:latin typeface="Impact" panose="020B0806030902050204" pitchFamily="34" charset="0"/>
            </a:endParaRP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heel(1)">
                                      <p:cBhvr>
                                        <p:cTn id="7" dur="1000"/>
                                        <p:tgtEl>
                                          <p:spTgt spid="10"/>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79"/>
                                        </p:tgtEl>
                                        <p:attrNameLst>
                                          <p:attrName>style.visibility</p:attrName>
                                        </p:attrNameLst>
                                      </p:cBhvr>
                                      <p:to>
                                        <p:strVal val="visible"/>
                                      </p:to>
                                    </p:set>
                                    <p:animEffect transition="in" filter="wheel(1)">
                                      <p:cBhvr>
                                        <p:cTn id="10" dur="100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 grpId="0" bldLvl="0" animBg="1"/>
      <p:bldP spid="10" grpId="0" bldLvl="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文本框 83"/>
          <p:cNvSpPr txBox="1"/>
          <p:nvPr/>
        </p:nvSpPr>
        <p:spPr>
          <a:xfrm>
            <a:off x="687054" y="4245611"/>
            <a:ext cx="2490017" cy="400110"/>
          </a:xfrm>
          <a:prstGeom prst="rect">
            <a:avLst/>
          </a:prstGeom>
          <a:noFill/>
          <a:ln>
            <a:noFill/>
          </a:ln>
        </p:spPr>
        <p:txBody>
          <a:bodyPr wrap="square" lIns="91440" tIns="45720" rIns="91440" bIns="45720" anchor="ctr" anchorCtr="0">
            <a:spAutoFit/>
          </a:bodyPr>
          <a:lstStyle/>
          <a:p>
            <a:pPr algn="ctr">
              <a:buSzPct val="25000"/>
            </a:pPr>
            <a:r>
              <a:rPr lang="zh-CN" altLang="en-US" sz="2000" b="1" dirty="0"/>
              <a:t>几十到几千千米</a:t>
            </a:r>
            <a:endParaRPr lang="en-US" altLang="zh-CN" sz="2000" b="1" dirty="0"/>
          </a:p>
        </p:txBody>
      </p:sp>
      <p:sp>
        <p:nvSpPr>
          <p:cNvPr id="85" name="文本框 84"/>
          <p:cNvSpPr txBox="1"/>
          <p:nvPr/>
        </p:nvSpPr>
        <p:spPr>
          <a:xfrm>
            <a:off x="3407933" y="4245611"/>
            <a:ext cx="2490017" cy="400110"/>
          </a:xfrm>
          <a:prstGeom prst="rect">
            <a:avLst/>
          </a:prstGeom>
          <a:noFill/>
          <a:ln>
            <a:noFill/>
          </a:ln>
        </p:spPr>
        <p:txBody>
          <a:bodyPr wrap="square" lIns="91440" tIns="45720" rIns="91440" bIns="45720" anchor="ctr" anchorCtr="0">
            <a:spAutoFit/>
          </a:bodyPr>
          <a:lstStyle/>
          <a:p>
            <a:pPr algn="ctr">
              <a:buSzPct val="25000"/>
            </a:pPr>
            <a:r>
              <a:rPr lang="en-US" altLang="zh-CN" sz="2000" b="1" dirty="0"/>
              <a:t>5</a:t>
            </a:r>
            <a:r>
              <a:rPr lang="zh-CN" altLang="en-US" sz="2000" b="1" dirty="0"/>
              <a:t>到</a:t>
            </a:r>
            <a:r>
              <a:rPr lang="en-US" altLang="zh-CN" sz="2000" b="1" dirty="0"/>
              <a:t>50</a:t>
            </a:r>
            <a:r>
              <a:rPr lang="zh-CN" altLang="en-US" sz="2000" b="1" dirty="0"/>
              <a:t>千米</a:t>
            </a:r>
            <a:endParaRPr lang="en-US" altLang="zh-CN" sz="2000" b="1" dirty="0"/>
          </a:p>
        </p:txBody>
      </p:sp>
      <p:sp>
        <p:nvSpPr>
          <p:cNvPr id="86" name="文本框 85"/>
          <p:cNvSpPr txBox="1"/>
          <p:nvPr/>
        </p:nvSpPr>
        <p:spPr>
          <a:xfrm>
            <a:off x="6064778" y="4243155"/>
            <a:ext cx="2490017" cy="400110"/>
          </a:xfrm>
          <a:prstGeom prst="rect">
            <a:avLst/>
          </a:prstGeom>
          <a:noFill/>
          <a:ln>
            <a:noFill/>
          </a:ln>
        </p:spPr>
        <p:txBody>
          <a:bodyPr wrap="square" lIns="91440" tIns="45720" rIns="91440" bIns="45720" anchor="ctr" anchorCtr="0">
            <a:spAutoFit/>
          </a:bodyPr>
          <a:lstStyle/>
          <a:p>
            <a:pPr algn="ctr">
              <a:buSzPct val="25000"/>
            </a:pPr>
            <a:r>
              <a:rPr lang="en-US" altLang="zh-CN" sz="2000" b="1" dirty="0"/>
              <a:t>1</a:t>
            </a:r>
            <a:r>
              <a:rPr lang="zh-CN" altLang="en-US" sz="2000" b="1" dirty="0"/>
              <a:t>千米左右</a:t>
            </a:r>
            <a:endParaRPr lang="en-US" altLang="zh-CN" sz="2000" b="1" dirty="0"/>
          </a:p>
        </p:txBody>
      </p:sp>
      <p:sp>
        <p:nvSpPr>
          <p:cNvPr id="87" name="文本框 86"/>
          <p:cNvSpPr txBox="1"/>
          <p:nvPr/>
        </p:nvSpPr>
        <p:spPr>
          <a:xfrm>
            <a:off x="8721601" y="4243155"/>
            <a:ext cx="2490017" cy="400110"/>
          </a:xfrm>
          <a:prstGeom prst="rect">
            <a:avLst/>
          </a:prstGeom>
          <a:noFill/>
          <a:ln>
            <a:noFill/>
          </a:ln>
        </p:spPr>
        <p:txBody>
          <a:bodyPr wrap="square" lIns="91440" tIns="45720" rIns="91440" bIns="45720" anchor="ctr" anchorCtr="0">
            <a:spAutoFit/>
          </a:bodyPr>
          <a:lstStyle/>
          <a:p>
            <a:pPr algn="ctr">
              <a:buSzPct val="25000"/>
            </a:pPr>
            <a:r>
              <a:rPr lang="en-US" altLang="zh-CN" sz="2000" b="1" dirty="0"/>
              <a:t>10</a:t>
            </a:r>
            <a:r>
              <a:rPr lang="zh-CN" altLang="en-US" sz="2000" b="1" dirty="0"/>
              <a:t>米</a:t>
            </a:r>
            <a:endParaRPr lang="en-US" altLang="zh-CN" sz="2000" b="1" dirty="0"/>
          </a:p>
        </p:txBody>
      </p:sp>
      <p:grpSp>
        <p:nvGrpSpPr>
          <p:cNvPr id="2" name="组合 1"/>
          <p:cNvGrpSpPr/>
          <p:nvPr/>
        </p:nvGrpSpPr>
        <p:grpSpPr>
          <a:xfrm>
            <a:off x="304800" y="749300"/>
            <a:ext cx="3214576" cy="400110"/>
            <a:chOff x="304800" y="749300"/>
            <a:chExt cx="3214576" cy="400110"/>
          </a:xfrm>
        </p:grpSpPr>
        <p:sp>
          <p:nvSpPr>
            <p:cNvPr id="3" name="平行四边形 2"/>
            <p:cNvSpPr/>
            <p:nvPr/>
          </p:nvSpPr>
          <p:spPr>
            <a:xfrm>
              <a:off x="304800" y="749300"/>
              <a:ext cx="724560"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02</a:t>
              </a:r>
              <a:endParaRPr lang="zh-CN" altLang="en-US" sz="2200" dirty="0">
                <a:latin typeface="Impact" panose="020B0806030902050204" pitchFamily="34" charset="0"/>
              </a:endParaRPr>
            </a:p>
          </p:txBody>
        </p:sp>
        <p:sp>
          <p:nvSpPr>
            <p:cNvPr id="4" name="文本框 3"/>
            <p:cNvSpPr txBox="1"/>
            <p:nvPr/>
          </p:nvSpPr>
          <p:spPr>
            <a:xfrm>
              <a:off x="1029359" y="749300"/>
              <a:ext cx="2490017" cy="400110"/>
            </a:xfrm>
            <a:prstGeom prst="rect">
              <a:avLst/>
            </a:prstGeom>
            <a:noFill/>
          </p:spPr>
          <p:txBody>
            <a:bodyPr wrap="square" rtlCol="0">
              <a:spAutoFit/>
            </a:bodyPr>
            <a:lstStyle/>
            <a:p>
              <a:r>
                <a:rPr lang="zh-CN" altLang="en-US" sz="2000" b="1" dirty="0"/>
                <a:t>计算机网络的分类</a:t>
              </a:r>
              <a:endParaRPr lang="zh-CN" altLang="en-US" sz="2000" b="1" dirty="0"/>
            </a:p>
          </p:txBody>
        </p:sp>
      </p:grpSp>
      <p:sp>
        <p:nvSpPr>
          <p:cNvPr id="5" name="îṡ1îḑè"/>
          <p:cNvSpPr/>
          <p:nvPr/>
        </p:nvSpPr>
        <p:spPr>
          <a:xfrm>
            <a:off x="1029359" y="1330898"/>
            <a:ext cx="1545676" cy="482600"/>
          </a:xfrm>
          <a:prstGeom prst="rect">
            <a:avLst/>
          </a:prstGeom>
          <a:solidFill>
            <a:schemeClr val="bg2">
              <a:lumMod val="90000"/>
            </a:schemeClr>
          </a:solidFill>
          <a:ln w="12700" cap="rnd">
            <a:noFill/>
            <a:prstDash val="solid"/>
            <a:rou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r>
              <a:rPr lang="zh-CN" altLang="en-US" sz="2000" b="1" dirty="0">
                <a:solidFill>
                  <a:schemeClr val="bg1"/>
                </a:solidFill>
              </a:rPr>
              <a:t>交换方式</a:t>
            </a:r>
            <a:endParaRPr lang="en-GB" sz="2000" b="1" dirty="0">
              <a:solidFill>
                <a:schemeClr val="bg1"/>
              </a:solidFill>
            </a:endParaRPr>
          </a:p>
        </p:txBody>
      </p:sp>
      <p:sp>
        <p:nvSpPr>
          <p:cNvPr id="6" name="îṧḻîḍê"/>
          <p:cNvSpPr/>
          <p:nvPr/>
        </p:nvSpPr>
        <p:spPr>
          <a:xfrm>
            <a:off x="3286456" y="1330898"/>
            <a:ext cx="1545676" cy="482600"/>
          </a:xfrm>
          <a:prstGeom prst="rect">
            <a:avLst/>
          </a:prstGeom>
          <a:solidFill>
            <a:schemeClr val="bg2">
              <a:lumMod val="90000"/>
            </a:schemeClr>
          </a:solidFill>
          <a:ln w="12700" cap="rnd">
            <a:noFill/>
            <a:prstDash val="solid"/>
            <a:rou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r>
              <a:rPr lang="zh-CN" altLang="en-US" sz="2000" b="1" dirty="0">
                <a:solidFill>
                  <a:schemeClr val="bg1"/>
                </a:solidFill>
              </a:rPr>
              <a:t>使用者</a:t>
            </a:r>
            <a:endParaRPr lang="en-GB" sz="2000" b="1" dirty="0">
              <a:solidFill>
                <a:schemeClr val="bg1"/>
              </a:solidFill>
            </a:endParaRPr>
          </a:p>
        </p:txBody>
      </p:sp>
      <p:sp>
        <p:nvSpPr>
          <p:cNvPr id="7" name="iṡlíďè"/>
          <p:cNvSpPr/>
          <p:nvPr/>
        </p:nvSpPr>
        <p:spPr>
          <a:xfrm>
            <a:off x="5543553" y="1330898"/>
            <a:ext cx="1545676" cy="482600"/>
          </a:xfrm>
          <a:prstGeom prst="rect">
            <a:avLst/>
          </a:prstGeom>
          <a:solidFill>
            <a:schemeClr val="bg2">
              <a:lumMod val="90000"/>
            </a:schemeClr>
          </a:solidFill>
          <a:ln w="12700" cap="rnd">
            <a:noFill/>
            <a:prstDash val="solid"/>
            <a:rou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r>
              <a:rPr lang="zh-CN" altLang="en-US" sz="2000" b="1" dirty="0">
                <a:solidFill>
                  <a:srgbClr val="FFFFFF"/>
                </a:solidFill>
              </a:rPr>
              <a:t>传输介质</a:t>
            </a:r>
            <a:endParaRPr lang="en-GB" sz="2000" b="1" dirty="0">
              <a:solidFill>
                <a:srgbClr val="FFFFFF"/>
              </a:solidFill>
            </a:endParaRPr>
          </a:p>
        </p:txBody>
      </p:sp>
      <p:sp>
        <p:nvSpPr>
          <p:cNvPr id="8" name="iṥľïdè"/>
          <p:cNvSpPr/>
          <p:nvPr/>
        </p:nvSpPr>
        <p:spPr>
          <a:xfrm>
            <a:off x="7800650" y="1330898"/>
            <a:ext cx="1545676" cy="482600"/>
          </a:xfrm>
          <a:prstGeom prst="rect">
            <a:avLst/>
          </a:prstGeom>
          <a:solidFill>
            <a:schemeClr val="bg2">
              <a:lumMod val="90000"/>
            </a:schemeClr>
          </a:solidFill>
          <a:ln w="12700" cap="rnd">
            <a:noFill/>
            <a:prstDash val="solid"/>
            <a:rou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r>
              <a:rPr lang="zh-CN" altLang="en-US" sz="2000" b="1" dirty="0">
                <a:solidFill>
                  <a:schemeClr val="bg1"/>
                </a:solidFill>
              </a:rPr>
              <a:t>覆盖范围</a:t>
            </a:r>
            <a:endParaRPr lang="en-GB" sz="2000" b="1" dirty="0">
              <a:solidFill>
                <a:schemeClr val="bg1"/>
              </a:solidFill>
            </a:endParaRPr>
          </a:p>
        </p:txBody>
      </p:sp>
      <p:sp>
        <p:nvSpPr>
          <p:cNvPr id="9" name="îśľîḍé"/>
          <p:cNvSpPr/>
          <p:nvPr/>
        </p:nvSpPr>
        <p:spPr>
          <a:xfrm>
            <a:off x="10057746" y="1330898"/>
            <a:ext cx="1545676" cy="482600"/>
          </a:xfrm>
          <a:prstGeom prst="rect">
            <a:avLst/>
          </a:prstGeom>
          <a:solidFill>
            <a:schemeClr val="bg2">
              <a:lumMod val="90000"/>
            </a:schemeClr>
          </a:solidFill>
          <a:ln w="12700" cap="rnd">
            <a:noFill/>
            <a:prstDash val="solid"/>
            <a:rou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r>
              <a:rPr lang="zh-CN" altLang="en-US" sz="2000" b="1" dirty="0">
                <a:solidFill>
                  <a:schemeClr val="bg1"/>
                </a:solidFill>
              </a:rPr>
              <a:t>拓扑结构</a:t>
            </a:r>
            <a:endParaRPr lang="en-GB" sz="2000" b="1" dirty="0">
              <a:solidFill>
                <a:schemeClr val="bg1"/>
              </a:solidFill>
            </a:endParaRPr>
          </a:p>
        </p:txBody>
      </p:sp>
      <p:sp>
        <p:nvSpPr>
          <p:cNvPr id="11" name="îṧḻîḍê"/>
          <p:cNvSpPr/>
          <p:nvPr/>
        </p:nvSpPr>
        <p:spPr>
          <a:xfrm>
            <a:off x="7800649" y="1330898"/>
            <a:ext cx="1545676" cy="482600"/>
          </a:xfrm>
          <a:prstGeom prst="rect">
            <a:avLst/>
          </a:prstGeom>
          <a:solidFill>
            <a:schemeClr val="accent4"/>
          </a:solidFill>
          <a:ln w="12700" cap="rnd">
            <a:noFill/>
            <a:prstDash val="solid"/>
            <a:round/>
          </a:ln>
          <a:effectLst>
            <a:outerShdw blurRad="254000" dist="127000" algn="ctr" rotWithShape="0">
              <a:schemeClr val="accent4">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r>
              <a:rPr lang="zh-CN" altLang="en-US" sz="2000" b="1" dirty="0">
                <a:solidFill>
                  <a:schemeClr val="bg1"/>
                </a:solidFill>
              </a:rPr>
              <a:t>覆盖范围</a:t>
            </a:r>
            <a:endParaRPr lang="en-GB" sz="2000" b="1" dirty="0">
              <a:solidFill>
                <a:schemeClr val="bg1"/>
              </a:solidFill>
            </a:endParaRPr>
          </a:p>
        </p:txBody>
      </p:sp>
      <p:grpSp>
        <p:nvGrpSpPr>
          <p:cNvPr id="21" name="组合 20"/>
          <p:cNvGrpSpPr/>
          <p:nvPr/>
        </p:nvGrpSpPr>
        <p:grpSpPr>
          <a:xfrm>
            <a:off x="6497563" y="2851082"/>
            <a:ext cx="1624448" cy="1244572"/>
            <a:chOff x="6497563" y="2851082"/>
            <a:chExt cx="1624448" cy="1244572"/>
          </a:xfrm>
        </p:grpSpPr>
        <p:sp>
          <p:nvSpPr>
            <p:cNvPr id="52" name="文本框 51"/>
            <p:cNvSpPr txBox="1"/>
            <p:nvPr/>
          </p:nvSpPr>
          <p:spPr>
            <a:xfrm>
              <a:off x="6497563" y="3387768"/>
              <a:ext cx="1624448" cy="707886"/>
            </a:xfrm>
            <a:prstGeom prst="rect">
              <a:avLst/>
            </a:prstGeom>
            <a:noFill/>
            <a:ln>
              <a:noFill/>
            </a:ln>
          </p:spPr>
          <p:txBody>
            <a:bodyPr wrap="square" lIns="91440" tIns="45720" rIns="91440" bIns="45720" anchor="ctr" anchorCtr="0">
              <a:spAutoFit/>
            </a:bodyPr>
            <a:lstStyle/>
            <a:p>
              <a:pPr algn="ctr">
                <a:buSzPct val="25000"/>
              </a:pPr>
              <a:r>
                <a:rPr lang="zh-CN" altLang="en-US" sz="2000" b="1" dirty="0"/>
                <a:t>局域网</a:t>
              </a:r>
              <a:endParaRPr lang="en-US" altLang="zh-CN" sz="2000" b="1" dirty="0"/>
            </a:p>
            <a:p>
              <a:pPr algn="ctr">
                <a:buSzPct val="25000"/>
              </a:pPr>
              <a:r>
                <a:rPr lang="zh-CN" altLang="en-US" sz="2000" b="1" dirty="0"/>
                <a:t>（</a:t>
              </a:r>
              <a:r>
                <a:rPr lang="en-US" altLang="zh-CN" sz="2000" b="1" dirty="0"/>
                <a:t>LAN</a:t>
              </a:r>
              <a:r>
                <a:rPr lang="zh-CN" altLang="en-US" sz="2000" b="1" dirty="0"/>
                <a:t>）</a:t>
              </a:r>
              <a:endParaRPr lang="en-US" altLang="zh-CN" sz="2000" b="1" dirty="0"/>
            </a:p>
          </p:txBody>
        </p:sp>
        <p:sp>
          <p:nvSpPr>
            <p:cNvPr id="78" name="任意多边形 5"/>
            <p:cNvSpPr/>
            <p:nvPr/>
          </p:nvSpPr>
          <p:spPr bwMode="auto">
            <a:xfrm>
              <a:off x="7046915" y="2851082"/>
              <a:ext cx="525744" cy="354489"/>
            </a:xfrm>
            <a:custGeom>
              <a:avLst/>
              <a:gdLst>
                <a:gd name="T0" fmla="*/ 5266 w 5266"/>
                <a:gd name="T1" fmla="*/ 2818 h 3556"/>
                <a:gd name="T2" fmla="*/ 4601 w 5266"/>
                <a:gd name="T3" fmla="*/ 2744 h 3556"/>
                <a:gd name="T4" fmla="*/ 4528 w 5266"/>
                <a:gd name="T5" fmla="*/ 1773 h 3556"/>
                <a:gd name="T6" fmla="*/ 2706 w 5266"/>
                <a:gd name="T7" fmla="*/ 1033 h 3556"/>
                <a:gd name="T8" fmla="*/ 3593 w 5266"/>
                <a:gd name="T9" fmla="*/ 960 h 3556"/>
                <a:gd name="T10" fmla="*/ 3520 w 5266"/>
                <a:gd name="T11" fmla="*/ 0 h 3556"/>
                <a:gd name="T12" fmla="*/ 1673 w 5266"/>
                <a:gd name="T13" fmla="*/ 73 h 3556"/>
                <a:gd name="T14" fmla="*/ 1746 w 5266"/>
                <a:gd name="T15" fmla="*/ 1033 h 3556"/>
                <a:gd name="T16" fmla="*/ 2560 w 5266"/>
                <a:gd name="T17" fmla="*/ 1773 h 3556"/>
                <a:gd name="T18" fmla="*/ 665 w 5266"/>
                <a:gd name="T19" fmla="*/ 1847 h 3556"/>
                <a:gd name="T20" fmla="*/ 73 w 5266"/>
                <a:gd name="T21" fmla="*/ 2744 h 3556"/>
                <a:gd name="T22" fmla="*/ 0 w 5266"/>
                <a:gd name="T23" fmla="*/ 3483 h 3556"/>
                <a:gd name="T24" fmla="*/ 1403 w 5266"/>
                <a:gd name="T25" fmla="*/ 3556 h 3556"/>
                <a:gd name="T26" fmla="*/ 1477 w 5266"/>
                <a:gd name="T27" fmla="*/ 2818 h 3556"/>
                <a:gd name="T28" fmla="*/ 812 w 5266"/>
                <a:gd name="T29" fmla="*/ 2744 h 3556"/>
                <a:gd name="T30" fmla="*/ 2560 w 5266"/>
                <a:gd name="T31" fmla="*/ 1920 h 3556"/>
                <a:gd name="T32" fmla="*/ 1968 w 5266"/>
                <a:gd name="T33" fmla="*/ 2744 h 3556"/>
                <a:gd name="T34" fmla="*/ 1895 w 5266"/>
                <a:gd name="T35" fmla="*/ 3483 h 3556"/>
                <a:gd name="T36" fmla="*/ 3298 w 5266"/>
                <a:gd name="T37" fmla="*/ 3556 h 3556"/>
                <a:gd name="T38" fmla="*/ 3371 w 5266"/>
                <a:gd name="T39" fmla="*/ 2818 h 3556"/>
                <a:gd name="T40" fmla="*/ 2706 w 5266"/>
                <a:gd name="T41" fmla="*/ 2744 h 3556"/>
                <a:gd name="T42" fmla="*/ 4454 w 5266"/>
                <a:gd name="T43" fmla="*/ 1920 h 3556"/>
                <a:gd name="T44" fmla="*/ 3863 w 5266"/>
                <a:gd name="T45" fmla="*/ 2744 h 3556"/>
                <a:gd name="T46" fmla="*/ 3789 w 5266"/>
                <a:gd name="T47" fmla="*/ 3483 h 3556"/>
                <a:gd name="T48" fmla="*/ 5193 w 5266"/>
                <a:gd name="T49" fmla="*/ 3556 h 3556"/>
                <a:gd name="T50" fmla="*/ 1820 w 5266"/>
                <a:gd name="T51" fmla="*/ 887 h 3556"/>
                <a:gd name="T52" fmla="*/ 3446 w 5266"/>
                <a:gd name="T53" fmla="*/ 147 h 3556"/>
                <a:gd name="T54" fmla="*/ 2633 w 5266"/>
                <a:gd name="T55" fmla="*/ 887 h 3556"/>
                <a:gd name="T56" fmla="*/ 1330 w 5266"/>
                <a:gd name="T57" fmla="*/ 2891 h 3556"/>
                <a:gd name="T58" fmla="*/ 147 w 5266"/>
                <a:gd name="T59" fmla="*/ 3409 h 3556"/>
                <a:gd name="T60" fmla="*/ 738 w 5266"/>
                <a:gd name="T61" fmla="*/ 2891 h 3556"/>
                <a:gd name="T62" fmla="*/ 3225 w 5266"/>
                <a:gd name="T63" fmla="*/ 2891 h 3556"/>
                <a:gd name="T64" fmla="*/ 2041 w 5266"/>
                <a:gd name="T65" fmla="*/ 3409 h 3556"/>
                <a:gd name="T66" fmla="*/ 2633 w 5266"/>
                <a:gd name="T67" fmla="*/ 2891 h 3556"/>
                <a:gd name="T68" fmla="*/ 5119 w 5266"/>
                <a:gd name="T69" fmla="*/ 3409 h 3556"/>
                <a:gd name="T70" fmla="*/ 3936 w 5266"/>
                <a:gd name="T71" fmla="*/ 2891 h 3556"/>
                <a:gd name="T72" fmla="*/ 5119 w 5266"/>
                <a:gd name="T73" fmla="*/ 2891 h 3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266" h="3556">
                  <a:moveTo>
                    <a:pt x="5266" y="3483"/>
                  </a:moveTo>
                  <a:lnTo>
                    <a:pt x="5266" y="2818"/>
                  </a:lnTo>
                  <a:cubicBezTo>
                    <a:pt x="5266" y="2777"/>
                    <a:pt x="5233" y="2744"/>
                    <a:pt x="5193" y="2744"/>
                  </a:cubicBezTo>
                  <a:lnTo>
                    <a:pt x="4601" y="2744"/>
                  </a:lnTo>
                  <a:lnTo>
                    <a:pt x="4601" y="1847"/>
                  </a:lnTo>
                  <a:cubicBezTo>
                    <a:pt x="4601" y="1806"/>
                    <a:pt x="4568" y="1773"/>
                    <a:pt x="4528" y="1773"/>
                  </a:cubicBezTo>
                  <a:lnTo>
                    <a:pt x="2706" y="1773"/>
                  </a:lnTo>
                  <a:lnTo>
                    <a:pt x="2706" y="1033"/>
                  </a:lnTo>
                  <a:lnTo>
                    <a:pt x="3520" y="1033"/>
                  </a:lnTo>
                  <a:cubicBezTo>
                    <a:pt x="3560" y="1033"/>
                    <a:pt x="3593" y="1000"/>
                    <a:pt x="3593" y="960"/>
                  </a:cubicBezTo>
                  <a:lnTo>
                    <a:pt x="3593" y="73"/>
                  </a:lnTo>
                  <a:cubicBezTo>
                    <a:pt x="3593" y="33"/>
                    <a:pt x="3560" y="0"/>
                    <a:pt x="3520" y="0"/>
                  </a:cubicBezTo>
                  <a:lnTo>
                    <a:pt x="1746" y="0"/>
                  </a:lnTo>
                  <a:cubicBezTo>
                    <a:pt x="1706" y="0"/>
                    <a:pt x="1673" y="33"/>
                    <a:pt x="1673" y="73"/>
                  </a:cubicBezTo>
                  <a:lnTo>
                    <a:pt x="1673" y="960"/>
                  </a:lnTo>
                  <a:cubicBezTo>
                    <a:pt x="1673" y="1000"/>
                    <a:pt x="1706" y="1033"/>
                    <a:pt x="1746" y="1033"/>
                  </a:cubicBezTo>
                  <a:lnTo>
                    <a:pt x="2560" y="1033"/>
                  </a:lnTo>
                  <a:lnTo>
                    <a:pt x="2560" y="1773"/>
                  </a:lnTo>
                  <a:lnTo>
                    <a:pt x="738" y="1773"/>
                  </a:lnTo>
                  <a:cubicBezTo>
                    <a:pt x="698" y="1773"/>
                    <a:pt x="665" y="1806"/>
                    <a:pt x="665" y="1847"/>
                  </a:cubicBezTo>
                  <a:lnTo>
                    <a:pt x="665" y="2744"/>
                  </a:lnTo>
                  <a:lnTo>
                    <a:pt x="73" y="2744"/>
                  </a:lnTo>
                  <a:cubicBezTo>
                    <a:pt x="33" y="2744"/>
                    <a:pt x="0" y="2777"/>
                    <a:pt x="0" y="2818"/>
                  </a:cubicBezTo>
                  <a:lnTo>
                    <a:pt x="0" y="3483"/>
                  </a:lnTo>
                  <a:cubicBezTo>
                    <a:pt x="0" y="3523"/>
                    <a:pt x="33" y="3556"/>
                    <a:pt x="73" y="3556"/>
                  </a:cubicBezTo>
                  <a:lnTo>
                    <a:pt x="1403" y="3556"/>
                  </a:lnTo>
                  <a:cubicBezTo>
                    <a:pt x="1444" y="3556"/>
                    <a:pt x="1477" y="3523"/>
                    <a:pt x="1477" y="3483"/>
                  </a:cubicBezTo>
                  <a:lnTo>
                    <a:pt x="1477" y="2818"/>
                  </a:lnTo>
                  <a:cubicBezTo>
                    <a:pt x="1477" y="2777"/>
                    <a:pt x="1444" y="2744"/>
                    <a:pt x="1403" y="2744"/>
                  </a:cubicBezTo>
                  <a:lnTo>
                    <a:pt x="812" y="2744"/>
                  </a:lnTo>
                  <a:lnTo>
                    <a:pt x="812" y="1920"/>
                  </a:lnTo>
                  <a:lnTo>
                    <a:pt x="2560" y="1920"/>
                  </a:lnTo>
                  <a:lnTo>
                    <a:pt x="2560" y="2744"/>
                  </a:lnTo>
                  <a:lnTo>
                    <a:pt x="1968" y="2744"/>
                  </a:lnTo>
                  <a:cubicBezTo>
                    <a:pt x="1927" y="2744"/>
                    <a:pt x="1895" y="2777"/>
                    <a:pt x="1895" y="2818"/>
                  </a:cubicBezTo>
                  <a:lnTo>
                    <a:pt x="1895" y="3483"/>
                  </a:lnTo>
                  <a:cubicBezTo>
                    <a:pt x="1895" y="3523"/>
                    <a:pt x="1927" y="3556"/>
                    <a:pt x="1968" y="3556"/>
                  </a:cubicBezTo>
                  <a:lnTo>
                    <a:pt x="3298" y="3556"/>
                  </a:lnTo>
                  <a:cubicBezTo>
                    <a:pt x="3338" y="3556"/>
                    <a:pt x="3371" y="3523"/>
                    <a:pt x="3371" y="3483"/>
                  </a:cubicBezTo>
                  <a:lnTo>
                    <a:pt x="3371" y="2818"/>
                  </a:lnTo>
                  <a:cubicBezTo>
                    <a:pt x="3371" y="2777"/>
                    <a:pt x="3338" y="2744"/>
                    <a:pt x="3298" y="2744"/>
                  </a:cubicBezTo>
                  <a:lnTo>
                    <a:pt x="2706" y="2744"/>
                  </a:lnTo>
                  <a:lnTo>
                    <a:pt x="2706" y="1920"/>
                  </a:lnTo>
                  <a:lnTo>
                    <a:pt x="4454" y="1920"/>
                  </a:lnTo>
                  <a:lnTo>
                    <a:pt x="4454" y="2744"/>
                  </a:lnTo>
                  <a:lnTo>
                    <a:pt x="3863" y="2744"/>
                  </a:lnTo>
                  <a:cubicBezTo>
                    <a:pt x="3822" y="2744"/>
                    <a:pt x="3789" y="2777"/>
                    <a:pt x="3789" y="2818"/>
                  </a:cubicBezTo>
                  <a:lnTo>
                    <a:pt x="3789" y="3483"/>
                  </a:lnTo>
                  <a:cubicBezTo>
                    <a:pt x="3789" y="3523"/>
                    <a:pt x="3822" y="3556"/>
                    <a:pt x="3863" y="3556"/>
                  </a:cubicBezTo>
                  <a:lnTo>
                    <a:pt x="5193" y="3556"/>
                  </a:lnTo>
                  <a:cubicBezTo>
                    <a:pt x="5233" y="3556"/>
                    <a:pt x="5266" y="3523"/>
                    <a:pt x="5266" y="3483"/>
                  </a:cubicBezTo>
                  <a:close/>
                  <a:moveTo>
                    <a:pt x="1820" y="887"/>
                  </a:moveTo>
                  <a:lnTo>
                    <a:pt x="1820" y="147"/>
                  </a:lnTo>
                  <a:lnTo>
                    <a:pt x="3446" y="147"/>
                  </a:lnTo>
                  <a:lnTo>
                    <a:pt x="3446" y="887"/>
                  </a:lnTo>
                  <a:lnTo>
                    <a:pt x="2633" y="887"/>
                  </a:lnTo>
                  <a:lnTo>
                    <a:pt x="1820" y="887"/>
                  </a:lnTo>
                  <a:close/>
                  <a:moveTo>
                    <a:pt x="1330" y="2891"/>
                  </a:moveTo>
                  <a:lnTo>
                    <a:pt x="1330" y="3409"/>
                  </a:lnTo>
                  <a:lnTo>
                    <a:pt x="147" y="3409"/>
                  </a:lnTo>
                  <a:lnTo>
                    <a:pt x="147" y="2891"/>
                  </a:lnTo>
                  <a:lnTo>
                    <a:pt x="738" y="2891"/>
                  </a:lnTo>
                  <a:lnTo>
                    <a:pt x="1330" y="2891"/>
                  </a:lnTo>
                  <a:close/>
                  <a:moveTo>
                    <a:pt x="3225" y="2891"/>
                  </a:moveTo>
                  <a:lnTo>
                    <a:pt x="3225" y="3409"/>
                  </a:lnTo>
                  <a:lnTo>
                    <a:pt x="2041" y="3409"/>
                  </a:lnTo>
                  <a:lnTo>
                    <a:pt x="2041" y="2891"/>
                  </a:lnTo>
                  <a:lnTo>
                    <a:pt x="2633" y="2891"/>
                  </a:lnTo>
                  <a:lnTo>
                    <a:pt x="3225" y="2891"/>
                  </a:lnTo>
                  <a:close/>
                  <a:moveTo>
                    <a:pt x="5119" y="3409"/>
                  </a:moveTo>
                  <a:lnTo>
                    <a:pt x="3936" y="3409"/>
                  </a:lnTo>
                  <a:lnTo>
                    <a:pt x="3936" y="2891"/>
                  </a:lnTo>
                  <a:lnTo>
                    <a:pt x="4528" y="2891"/>
                  </a:lnTo>
                  <a:lnTo>
                    <a:pt x="5119" y="2891"/>
                  </a:lnTo>
                  <a:lnTo>
                    <a:pt x="5119" y="3409"/>
                  </a:lnTo>
                  <a:close/>
                </a:path>
              </a:pathLst>
            </a:custGeom>
            <a:solidFill>
              <a:schemeClr val="accent4"/>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grpSp>
        <p:nvGrpSpPr>
          <p:cNvPr id="22" name="组合 21"/>
          <p:cNvGrpSpPr/>
          <p:nvPr/>
        </p:nvGrpSpPr>
        <p:grpSpPr>
          <a:xfrm>
            <a:off x="9047265" y="2754795"/>
            <a:ext cx="1838691" cy="1348409"/>
            <a:chOff x="9047265" y="2754795"/>
            <a:chExt cx="1838691" cy="1348409"/>
          </a:xfrm>
        </p:grpSpPr>
        <p:sp>
          <p:nvSpPr>
            <p:cNvPr id="77" name="任意多边形 9"/>
            <p:cNvSpPr/>
            <p:nvPr/>
          </p:nvSpPr>
          <p:spPr bwMode="auto">
            <a:xfrm>
              <a:off x="9703740" y="2754795"/>
              <a:ext cx="525742" cy="524972"/>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 name="connsiteX42" fmla="*/ 373273 h 605239"/>
                <a:gd name="connsiteY42" fmla="*/ 373273 h 605239"/>
                <a:gd name="connsiteX43" fmla="*/ 373273 h 605239"/>
                <a:gd name="connsiteY43" fmla="*/ 373273 h 605239"/>
                <a:gd name="connsiteX44" fmla="*/ 373273 h 605239"/>
                <a:gd name="connsiteY44" fmla="*/ 373273 h 605239"/>
                <a:gd name="connsiteX45" fmla="*/ 373273 h 605239"/>
                <a:gd name="connsiteY45" fmla="*/ 373273 h 605239"/>
                <a:gd name="connsiteX46" fmla="*/ 373273 h 605239"/>
                <a:gd name="connsiteY46" fmla="*/ 373273 h 605239"/>
                <a:gd name="connsiteX47" fmla="*/ 373273 h 605239"/>
                <a:gd name="connsiteY47" fmla="*/ 373273 h 605239"/>
                <a:gd name="connsiteX48" fmla="*/ 373273 h 605239"/>
                <a:gd name="connsiteY48" fmla="*/ 373273 h 605239"/>
                <a:gd name="connsiteX49" fmla="*/ 373273 h 605239"/>
                <a:gd name="connsiteY49" fmla="*/ 373273 h 605239"/>
                <a:gd name="connsiteX50" fmla="*/ 373273 h 605239"/>
                <a:gd name="connsiteY50" fmla="*/ 373273 h 605239"/>
                <a:gd name="connsiteX51" fmla="*/ 373273 h 605239"/>
                <a:gd name="connsiteY51" fmla="*/ 373273 h 605239"/>
                <a:gd name="connsiteX52" fmla="*/ 373273 h 605239"/>
                <a:gd name="connsiteY52" fmla="*/ 373273 h 605239"/>
                <a:gd name="connsiteX53" fmla="*/ 373273 h 605239"/>
                <a:gd name="connsiteY53" fmla="*/ 373273 h 605239"/>
                <a:gd name="connsiteX54" fmla="*/ 373273 h 605239"/>
                <a:gd name="connsiteY54" fmla="*/ 373273 h 605239"/>
                <a:gd name="connsiteX55" fmla="*/ 373273 h 605239"/>
                <a:gd name="connsiteY55" fmla="*/ 373273 h 605239"/>
                <a:gd name="connsiteX56" fmla="*/ 373273 h 605239"/>
                <a:gd name="connsiteY56" fmla="*/ 373273 h 605239"/>
                <a:gd name="connsiteX57" fmla="*/ 373273 h 605239"/>
                <a:gd name="connsiteY57" fmla="*/ 373273 h 605239"/>
                <a:gd name="connsiteX58" fmla="*/ 373273 h 605239"/>
                <a:gd name="connsiteY58" fmla="*/ 373273 h 605239"/>
                <a:gd name="connsiteX59" fmla="*/ 373273 h 605239"/>
                <a:gd name="connsiteY59" fmla="*/ 373273 h 605239"/>
                <a:gd name="connsiteX60" fmla="*/ 373273 h 605239"/>
                <a:gd name="connsiteY60" fmla="*/ 373273 h 605239"/>
                <a:gd name="connsiteX61" fmla="*/ 373273 h 605239"/>
                <a:gd name="connsiteY61" fmla="*/ 373273 h 605239"/>
                <a:gd name="connsiteX62" fmla="*/ 373273 h 605239"/>
                <a:gd name="connsiteY62" fmla="*/ 373273 h 605239"/>
                <a:gd name="connsiteX63" fmla="*/ 373273 h 605239"/>
                <a:gd name="connsiteY63" fmla="*/ 373273 h 605239"/>
                <a:gd name="connsiteX64" fmla="*/ 373273 h 605239"/>
                <a:gd name="connsiteY64" fmla="*/ 373273 h 605239"/>
                <a:gd name="connsiteX65" fmla="*/ 373273 h 605239"/>
                <a:gd name="connsiteY65" fmla="*/ 373273 h 605239"/>
                <a:gd name="connsiteX66" fmla="*/ 373273 h 605239"/>
                <a:gd name="connsiteY66" fmla="*/ 373273 h 605239"/>
                <a:gd name="connsiteX67" fmla="*/ 373273 h 605239"/>
                <a:gd name="connsiteY67" fmla="*/ 373273 h 605239"/>
                <a:gd name="connsiteX68" fmla="*/ 373273 h 605239"/>
                <a:gd name="connsiteY68" fmla="*/ 373273 h 605239"/>
                <a:gd name="connsiteX69" fmla="*/ 373273 h 605239"/>
                <a:gd name="connsiteY69" fmla="*/ 373273 h 605239"/>
                <a:gd name="connsiteX70" fmla="*/ 373273 h 605239"/>
                <a:gd name="connsiteY70" fmla="*/ 373273 h 605239"/>
                <a:gd name="connsiteX71" fmla="*/ 373273 h 605239"/>
                <a:gd name="connsiteY71" fmla="*/ 373273 h 605239"/>
                <a:gd name="connsiteX72" fmla="*/ 373273 h 605239"/>
                <a:gd name="connsiteY72" fmla="*/ 373273 h 605239"/>
                <a:gd name="connsiteX73" fmla="*/ 373273 h 605239"/>
                <a:gd name="connsiteY73" fmla="*/ 373273 h 605239"/>
                <a:gd name="connsiteX74" fmla="*/ 373273 h 605239"/>
                <a:gd name="connsiteY74" fmla="*/ 373273 h 605239"/>
                <a:gd name="connsiteX75" fmla="*/ 373273 h 605239"/>
                <a:gd name="connsiteY75" fmla="*/ 373273 h 605239"/>
                <a:gd name="connsiteX76" fmla="*/ 373273 h 605239"/>
                <a:gd name="connsiteY76" fmla="*/ 373273 h 605239"/>
                <a:gd name="connsiteX77" fmla="*/ 373273 h 605239"/>
                <a:gd name="connsiteY77" fmla="*/ 373273 h 605239"/>
                <a:gd name="connsiteX78" fmla="*/ 373273 h 605239"/>
                <a:gd name="connsiteY78" fmla="*/ 373273 h 605239"/>
                <a:gd name="connsiteX79" fmla="*/ 373273 h 605239"/>
                <a:gd name="connsiteY79" fmla="*/ 373273 h 605239"/>
                <a:gd name="connsiteX80" fmla="*/ 373273 h 605239"/>
                <a:gd name="connsiteY80" fmla="*/ 373273 h 605239"/>
                <a:gd name="connsiteX81" fmla="*/ 373273 h 605239"/>
                <a:gd name="connsiteY81" fmla="*/ 373273 h 605239"/>
                <a:gd name="connsiteX82" fmla="*/ 373273 h 605239"/>
                <a:gd name="connsiteY82" fmla="*/ 373273 h 605239"/>
                <a:gd name="connsiteX83" fmla="*/ 373273 h 605239"/>
                <a:gd name="connsiteY83" fmla="*/ 373273 h 605239"/>
                <a:gd name="connsiteX84" fmla="*/ 373273 h 605239"/>
                <a:gd name="connsiteY84" fmla="*/ 373273 h 605239"/>
                <a:gd name="connsiteX85" fmla="*/ 373273 h 605239"/>
                <a:gd name="connsiteY85" fmla="*/ 373273 h 605239"/>
                <a:gd name="connsiteX86" fmla="*/ 373273 h 605239"/>
                <a:gd name="connsiteY86" fmla="*/ 373273 h 605239"/>
                <a:gd name="connsiteX87" fmla="*/ 373273 h 605239"/>
                <a:gd name="connsiteY87" fmla="*/ 373273 h 605239"/>
                <a:gd name="connsiteX88" fmla="*/ 373273 h 605239"/>
                <a:gd name="connsiteY88"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579060" h="578213">
                  <a:moveTo>
                    <a:pt x="517469" y="479741"/>
                  </a:moveTo>
                  <a:cubicBezTo>
                    <a:pt x="496553" y="479741"/>
                    <a:pt x="480533" y="495738"/>
                    <a:pt x="480533" y="516535"/>
                  </a:cubicBezTo>
                  <a:cubicBezTo>
                    <a:pt x="480533" y="537420"/>
                    <a:pt x="496553" y="553417"/>
                    <a:pt x="517469" y="553417"/>
                  </a:cubicBezTo>
                  <a:cubicBezTo>
                    <a:pt x="538296" y="553417"/>
                    <a:pt x="554317" y="537420"/>
                    <a:pt x="554317" y="516535"/>
                  </a:cubicBezTo>
                  <a:cubicBezTo>
                    <a:pt x="554317" y="495738"/>
                    <a:pt x="538296" y="479741"/>
                    <a:pt x="517469" y="479741"/>
                  </a:cubicBezTo>
                  <a:close/>
                  <a:moveTo>
                    <a:pt x="61591" y="479741"/>
                  </a:moveTo>
                  <a:cubicBezTo>
                    <a:pt x="40764" y="479741"/>
                    <a:pt x="24743" y="495738"/>
                    <a:pt x="24743" y="516535"/>
                  </a:cubicBezTo>
                  <a:cubicBezTo>
                    <a:pt x="24743" y="537420"/>
                    <a:pt x="40764" y="553417"/>
                    <a:pt x="61591" y="553417"/>
                  </a:cubicBezTo>
                  <a:cubicBezTo>
                    <a:pt x="82507" y="553417"/>
                    <a:pt x="98527" y="537420"/>
                    <a:pt x="98527" y="516535"/>
                  </a:cubicBezTo>
                  <a:cubicBezTo>
                    <a:pt x="98527" y="495738"/>
                    <a:pt x="82507" y="479741"/>
                    <a:pt x="61591" y="479741"/>
                  </a:cubicBezTo>
                  <a:close/>
                  <a:moveTo>
                    <a:pt x="254907" y="351852"/>
                  </a:moveTo>
                  <a:cubicBezTo>
                    <a:pt x="224201" y="351852"/>
                    <a:pt x="198301" y="376381"/>
                    <a:pt x="198301" y="408375"/>
                  </a:cubicBezTo>
                  <a:lnTo>
                    <a:pt x="198301" y="431927"/>
                  </a:lnTo>
                  <a:cubicBezTo>
                    <a:pt x="224646" y="448813"/>
                    <a:pt x="255886" y="458500"/>
                    <a:pt x="289441" y="458500"/>
                  </a:cubicBezTo>
                  <a:cubicBezTo>
                    <a:pt x="324153" y="458500"/>
                    <a:pt x="356283" y="448191"/>
                    <a:pt x="383073" y="430416"/>
                  </a:cubicBezTo>
                  <a:lnTo>
                    <a:pt x="382984" y="430416"/>
                  </a:lnTo>
                  <a:lnTo>
                    <a:pt x="382984" y="408375"/>
                  </a:lnTo>
                  <a:cubicBezTo>
                    <a:pt x="382984" y="377714"/>
                    <a:pt x="358419" y="351852"/>
                    <a:pt x="326378" y="351852"/>
                  </a:cubicBezTo>
                  <a:close/>
                  <a:moveTo>
                    <a:pt x="289460" y="195506"/>
                  </a:moveTo>
                  <a:cubicBezTo>
                    <a:pt x="267301" y="195506"/>
                    <a:pt x="250125" y="213996"/>
                    <a:pt x="250125" y="234886"/>
                  </a:cubicBezTo>
                  <a:cubicBezTo>
                    <a:pt x="250125" y="255776"/>
                    <a:pt x="268636" y="274265"/>
                    <a:pt x="289460" y="274265"/>
                  </a:cubicBezTo>
                  <a:cubicBezTo>
                    <a:pt x="310372" y="274265"/>
                    <a:pt x="328882" y="255776"/>
                    <a:pt x="328882" y="234886"/>
                  </a:cubicBezTo>
                  <a:cubicBezTo>
                    <a:pt x="328882" y="213996"/>
                    <a:pt x="311707" y="195506"/>
                    <a:pt x="289460" y="195506"/>
                  </a:cubicBezTo>
                  <a:close/>
                  <a:moveTo>
                    <a:pt x="289460" y="172038"/>
                  </a:moveTo>
                  <a:cubicBezTo>
                    <a:pt x="325234" y="172038"/>
                    <a:pt x="353533" y="200395"/>
                    <a:pt x="353533" y="236041"/>
                  </a:cubicBezTo>
                  <a:cubicBezTo>
                    <a:pt x="353533" y="271776"/>
                    <a:pt x="325234" y="300044"/>
                    <a:pt x="289460" y="300044"/>
                  </a:cubicBezTo>
                  <a:cubicBezTo>
                    <a:pt x="253774" y="300044"/>
                    <a:pt x="225386" y="271865"/>
                    <a:pt x="225386" y="236041"/>
                  </a:cubicBezTo>
                  <a:cubicBezTo>
                    <a:pt x="225386" y="200395"/>
                    <a:pt x="253774" y="172038"/>
                    <a:pt x="289460" y="172038"/>
                  </a:cubicBezTo>
                  <a:close/>
                  <a:moveTo>
                    <a:pt x="289619" y="119624"/>
                  </a:moveTo>
                  <a:cubicBezTo>
                    <a:pt x="195809" y="119624"/>
                    <a:pt x="119888" y="195434"/>
                    <a:pt x="119888" y="289018"/>
                  </a:cubicBezTo>
                  <a:cubicBezTo>
                    <a:pt x="119888" y="337276"/>
                    <a:pt x="140181" y="380913"/>
                    <a:pt x="172579" y="411664"/>
                  </a:cubicBezTo>
                  <a:lnTo>
                    <a:pt x="172579" y="408287"/>
                  </a:lnTo>
                  <a:cubicBezTo>
                    <a:pt x="172579" y="363938"/>
                    <a:pt x="208269" y="327056"/>
                    <a:pt x="253839" y="327056"/>
                  </a:cubicBezTo>
                  <a:lnTo>
                    <a:pt x="325310" y="327056"/>
                  </a:lnTo>
                  <a:cubicBezTo>
                    <a:pt x="369723" y="327056"/>
                    <a:pt x="406570" y="362783"/>
                    <a:pt x="406570" y="408287"/>
                  </a:cubicBezTo>
                  <a:lnTo>
                    <a:pt x="406570" y="411664"/>
                  </a:lnTo>
                  <a:cubicBezTo>
                    <a:pt x="439146" y="380913"/>
                    <a:pt x="459261" y="337276"/>
                    <a:pt x="459261" y="289018"/>
                  </a:cubicBezTo>
                  <a:cubicBezTo>
                    <a:pt x="459261" y="195434"/>
                    <a:pt x="383340" y="119624"/>
                    <a:pt x="289619" y="119624"/>
                  </a:cubicBezTo>
                  <a:close/>
                  <a:moveTo>
                    <a:pt x="517291" y="24707"/>
                  </a:moveTo>
                  <a:cubicBezTo>
                    <a:pt x="496464" y="24707"/>
                    <a:pt x="480444" y="40704"/>
                    <a:pt x="480444" y="61501"/>
                  </a:cubicBezTo>
                  <a:cubicBezTo>
                    <a:pt x="480444" y="82386"/>
                    <a:pt x="496464" y="98384"/>
                    <a:pt x="517291" y="98384"/>
                  </a:cubicBezTo>
                  <a:cubicBezTo>
                    <a:pt x="538207" y="98384"/>
                    <a:pt x="554228" y="82386"/>
                    <a:pt x="554228" y="61501"/>
                  </a:cubicBezTo>
                  <a:cubicBezTo>
                    <a:pt x="554228" y="40704"/>
                    <a:pt x="538207" y="24707"/>
                    <a:pt x="517291" y="24707"/>
                  </a:cubicBezTo>
                  <a:close/>
                  <a:moveTo>
                    <a:pt x="61591" y="24707"/>
                  </a:moveTo>
                  <a:cubicBezTo>
                    <a:pt x="40764" y="24707"/>
                    <a:pt x="24743" y="40704"/>
                    <a:pt x="24743" y="61501"/>
                  </a:cubicBezTo>
                  <a:cubicBezTo>
                    <a:pt x="24743" y="82386"/>
                    <a:pt x="40764" y="98384"/>
                    <a:pt x="61591" y="98384"/>
                  </a:cubicBezTo>
                  <a:cubicBezTo>
                    <a:pt x="82507" y="98384"/>
                    <a:pt x="98527" y="82386"/>
                    <a:pt x="98527" y="61501"/>
                  </a:cubicBezTo>
                  <a:cubicBezTo>
                    <a:pt x="98527" y="40704"/>
                    <a:pt x="82507" y="24707"/>
                    <a:pt x="61591" y="24707"/>
                  </a:cubicBezTo>
                  <a:close/>
                  <a:moveTo>
                    <a:pt x="61591" y="0"/>
                  </a:moveTo>
                  <a:cubicBezTo>
                    <a:pt x="91852" y="0"/>
                    <a:pt x="116417" y="20886"/>
                    <a:pt x="122024" y="49236"/>
                  </a:cubicBezTo>
                  <a:lnTo>
                    <a:pt x="289352" y="49236"/>
                  </a:lnTo>
                  <a:cubicBezTo>
                    <a:pt x="296739" y="49236"/>
                    <a:pt x="301724" y="54213"/>
                    <a:pt x="301724" y="61501"/>
                  </a:cubicBezTo>
                  <a:lnTo>
                    <a:pt x="301724" y="96339"/>
                  </a:lnTo>
                  <a:cubicBezTo>
                    <a:pt x="398293" y="102383"/>
                    <a:pt x="475637" y="179348"/>
                    <a:pt x="482313" y="275509"/>
                  </a:cubicBezTo>
                  <a:lnTo>
                    <a:pt x="505009" y="275509"/>
                  </a:lnTo>
                  <a:lnTo>
                    <a:pt x="505009" y="121846"/>
                  </a:lnTo>
                  <a:cubicBezTo>
                    <a:pt x="476616" y="116247"/>
                    <a:pt x="455700" y="91718"/>
                    <a:pt x="455700" y="61501"/>
                  </a:cubicBezTo>
                  <a:cubicBezTo>
                    <a:pt x="455700" y="27018"/>
                    <a:pt x="482758" y="0"/>
                    <a:pt x="517291" y="0"/>
                  </a:cubicBezTo>
                  <a:cubicBezTo>
                    <a:pt x="551825" y="0"/>
                    <a:pt x="578882" y="27018"/>
                    <a:pt x="578882" y="61501"/>
                  </a:cubicBezTo>
                  <a:cubicBezTo>
                    <a:pt x="578882" y="91718"/>
                    <a:pt x="558055" y="116247"/>
                    <a:pt x="529663" y="121846"/>
                  </a:cubicBezTo>
                  <a:lnTo>
                    <a:pt x="529663" y="287774"/>
                  </a:lnTo>
                  <a:cubicBezTo>
                    <a:pt x="529663" y="295061"/>
                    <a:pt x="524679" y="300038"/>
                    <a:pt x="517291" y="300038"/>
                  </a:cubicBezTo>
                  <a:lnTo>
                    <a:pt x="482580" y="300038"/>
                  </a:lnTo>
                  <a:cubicBezTo>
                    <a:pt x="476972" y="397444"/>
                    <a:pt x="399272" y="475564"/>
                    <a:pt x="301813" y="481696"/>
                  </a:cubicBezTo>
                  <a:lnTo>
                    <a:pt x="301813" y="504270"/>
                  </a:lnTo>
                  <a:lnTo>
                    <a:pt x="456947" y="504270"/>
                  </a:lnTo>
                  <a:cubicBezTo>
                    <a:pt x="462465" y="475919"/>
                    <a:pt x="487030" y="455034"/>
                    <a:pt x="517291" y="455034"/>
                  </a:cubicBezTo>
                  <a:cubicBezTo>
                    <a:pt x="551825" y="455034"/>
                    <a:pt x="579060" y="482052"/>
                    <a:pt x="579060" y="516535"/>
                  </a:cubicBezTo>
                  <a:cubicBezTo>
                    <a:pt x="579060" y="551018"/>
                    <a:pt x="552003" y="578035"/>
                    <a:pt x="517469" y="578035"/>
                  </a:cubicBezTo>
                  <a:cubicBezTo>
                    <a:pt x="487208" y="578035"/>
                    <a:pt x="462643" y="557239"/>
                    <a:pt x="457036" y="528888"/>
                  </a:cubicBezTo>
                  <a:lnTo>
                    <a:pt x="289619" y="528888"/>
                  </a:lnTo>
                  <a:cubicBezTo>
                    <a:pt x="282232" y="528888"/>
                    <a:pt x="277247" y="523911"/>
                    <a:pt x="277247" y="516535"/>
                  </a:cubicBezTo>
                  <a:lnTo>
                    <a:pt x="277247" y="481696"/>
                  </a:lnTo>
                  <a:cubicBezTo>
                    <a:pt x="179788" y="475564"/>
                    <a:pt x="101999" y="397444"/>
                    <a:pt x="96480" y="300038"/>
                  </a:cubicBezTo>
                  <a:lnTo>
                    <a:pt x="73962" y="300038"/>
                  </a:lnTo>
                  <a:lnTo>
                    <a:pt x="73962" y="456367"/>
                  </a:lnTo>
                  <a:cubicBezTo>
                    <a:pt x="102355" y="461966"/>
                    <a:pt x="123182" y="486495"/>
                    <a:pt x="123182" y="516713"/>
                  </a:cubicBezTo>
                  <a:cubicBezTo>
                    <a:pt x="123182" y="551196"/>
                    <a:pt x="96124" y="578213"/>
                    <a:pt x="61591" y="578213"/>
                  </a:cubicBezTo>
                  <a:cubicBezTo>
                    <a:pt x="27057" y="578213"/>
                    <a:pt x="0" y="551196"/>
                    <a:pt x="0" y="516713"/>
                  </a:cubicBezTo>
                  <a:cubicBezTo>
                    <a:pt x="0" y="486495"/>
                    <a:pt x="20916" y="461966"/>
                    <a:pt x="49308" y="456367"/>
                  </a:cubicBezTo>
                  <a:lnTo>
                    <a:pt x="49308" y="287863"/>
                  </a:lnTo>
                  <a:cubicBezTo>
                    <a:pt x="49308" y="280486"/>
                    <a:pt x="54292" y="275509"/>
                    <a:pt x="61591" y="275509"/>
                  </a:cubicBezTo>
                  <a:lnTo>
                    <a:pt x="96480" y="275509"/>
                  </a:lnTo>
                  <a:cubicBezTo>
                    <a:pt x="103245" y="179348"/>
                    <a:pt x="180500" y="102383"/>
                    <a:pt x="277158" y="96339"/>
                  </a:cubicBezTo>
                  <a:lnTo>
                    <a:pt x="277158" y="73854"/>
                  </a:lnTo>
                  <a:lnTo>
                    <a:pt x="122024" y="73854"/>
                  </a:lnTo>
                  <a:cubicBezTo>
                    <a:pt x="116417" y="102205"/>
                    <a:pt x="91852" y="123002"/>
                    <a:pt x="61591" y="123002"/>
                  </a:cubicBezTo>
                  <a:cubicBezTo>
                    <a:pt x="27057" y="123002"/>
                    <a:pt x="0" y="95984"/>
                    <a:pt x="0" y="61501"/>
                  </a:cubicBezTo>
                  <a:cubicBezTo>
                    <a:pt x="0" y="27018"/>
                    <a:pt x="27057" y="0"/>
                    <a:pt x="61591" y="0"/>
                  </a:cubicBezTo>
                  <a:close/>
                </a:path>
              </a:pathLst>
            </a:custGeom>
            <a:solidFill>
              <a:schemeClr val="accent4"/>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7" name="文本框 56"/>
            <p:cNvSpPr txBox="1"/>
            <p:nvPr/>
          </p:nvSpPr>
          <p:spPr>
            <a:xfrm>
              <a:off x="9047265" y="3395318"/>
              <a:ext cx="1838691" cy="707886"/>
            </a:xfrm>
            <a:prstGeom prst="rect">
              <a:avLst/>
            </a:prstGeom>
            <a:noFill/>
            <a:ln>
              <a:noFill/>
            </a:ln>
          </p:spPr>
          <p:txBody>
            <a:bodyPr wrap="square" lIns="91440" tIns="45720" rIns="91440" bIns="45720" anchor="ctr" anchorCtr="0">
              <a:spAutoFit/>
            </a:bodyPr>
            <a:lstStyle/>
            <a:p>
              <a:pPr algn="ctr">
                <a:buSzPct val="25000"/>
              </a:pPr>
              <a:r>
                <a:rPr lang="zh-CN" altLang="en-US" sz="2000" b="1" dirty="0"/>
                <a:t>个域网</a:t>
              </a:r>
              <a:endParaRPr lang="en-US" altLang="zh-CN" sz="2000" b="1" dirty="0"/>
            </a:p>
            <a:p>
              <a:pPr algn="ctr">
                <a:buSzPct val="25000"/>
              </a:pPr>
              <a:r>
                <a:rPr lang="zh-CN" altLang="en-US" sz="2000" b="1" dirty="0"/>
                <a:t>（</a:t>
              </a:r>
              <a:r>
                <a:rPr lang="en-US" altLang="zh-CN" sz="2000" b="1" dirty="0"/>
                <a:t>PAN</a:t>
              </a:r>
              <a:r>
                <a:rPr lang="zh-CN" altLang="en-US" sz="2000" b="1" dirty="0"/>
                <a:t>）</a:t>
              </a:r>
              <a:endParaRPr lang="en-US" altLang="zh-CN" sz="2000" b="1" dirty="0"/>
            </a:p>
          </p:txBody>
        </p:sp>
      </p:grpSp>
      <p:grpSp>
        <p:nvGrpSpPr>
          <p:cNvPr id="20" name="组合 19"/>
          <p:cNvGrpSpPr/>
          <p:nvPr/>
        </p:nvGrpSpPr>
        <p:grpSpPr>
          <a:xfrm>
            <a:off x="3880104" y="2760992"/>
            <a:ext cx="1545676" cy="1334662"/>
            <a:chOff x="3880104" y="2760992"/>
            <a:chExt cx="1545676" cy="1334662"/>
          </a:xfrm>
        </p:grpSpPr>
        <p:sp>
          <p:nvSpPr>
            <p:cNvPr id="73" name="任意多边形 12"/>
            <p:cNvSpPr/>
            <p:nvPr/>
          </p:nvSpPr>
          <p:spPr bwMode="auto">
            <a:xfrm>
              <a:off x="4390071" y="2760992"/>
              <a:ext cx="525743" cy="524852"/>
            </a:xfrm>
            <a:custGeom>
              <a:avLst/>
              <a:gdLst>
                <a:gd name="connsiteX0" fmla="*/ 498153 w 579692"/>
                <a:gd name="connsiteY0" fmla="*/ 506823 h 578710"/>
                <a:gd name="connsiteX1" fmla="*/ 480486 w 579692"/>
                <a:gd name="connsiteY1" fmla="*/ 524456 h 578710"/>
                <a:gd name="connsiteX2" fmla="*/ 470973 w 579692"/>
                <a:gd name="connsiteY2" fmla="*/ 533950 h 578710"/>
                <a:gd name="connsiteX3" fmla="*/ 453306 w 579692"/>
                <a:gd name="connsiteY3" fmla="*/ 551583 h 578710"/>
                <a:gd name="connsiteX4" fmla="*/ 552512 w 579692"/>
                <a:gd name="connsiteY4" fmla="*/ 551583 h 578710"/>
                <a:gd name="connsiteX5" fmla="*/ 534845 w 579692"/>
                <a:gd name="connsiteY5" fmla="*/ 533950 h 578710"/>
                <a:gd name="connsiteX6" fmla="*/ 525332 w 579692"/>
                <a:gd name="connsiteY6" fmla="*/ 533950 h 578710"/>
                <a:gd name="connsiteX7" fmla="*/ 516499 w 579692"/>
                <a:gd name="connsiteY7" fmla="*/ 524456 h 578710"/>
                <a:gd name="connsiteX8" fmla="*/ 498153 w 579692"/>
                <a:gd name="connsiteY8" fmla="*/ 506823 h 578710"/>
                <a:gd name="connsiteX9" fmla="*/ 290186 w 579692"/>
                <a:gd name="connsiteY9" fmla="*/ 506823 h 578710"/>
                <a:gd name="connsiteX10" fmla="*/ 271840 w 579692"/>
                <a:gd name="connsiteY10" fmla="*/ 524456 h 578710"/>
                <a:gd name="connsiteX11" fmla="*/ 263007 w 579692"/>
                <a:gd name="connsiteY11" fmla="*/ 533950 h 578710"/>
                <a:gd name="connsiteX12" fmla="*/ 244660 w 579692"/>
                <a:gd name="connsiteY12" fmla="*/ 551583 h 578710"/>
                <a:gd name="connsiteX13" fmla="*/ 344546 w 579692"/>
                <a:gd name="connsiteY13" fmla="*/ 551583 h 578710"/>
                <a:gd name="connsiteX14" fmla="*/ 326199 w 579692"/>
                <a:gd name="connsiteY14" fmla="*/ 533950 h 578710"/>
                <a:gd name="connsiteX15" fmla="*/ 317366 w 579692"/>
                <a:gd name="connsiteY15" fmla="*/ 533950 h 578710"/>
                <a:gd name="connsiteX16" fmla="*/ 307853 w 579692"/>
                <a:gd name="connsiteY16" fmla="*/ 524456 h 578710"/>
                <a:gd name="connsiteX17" fmla="*/ 290186 w 579692"/>
                <a:gd name="connsiteY17" fmla="*/ 506823 h 578710"/>
                <a:gd name="connsiteX18" fmla="*/ 81515 w 579692"/>
                <a:gd name="connsiteY18" fmla="*/ 506823 h 578710"/>
                <a:gd name="connsiteX19" fmla="*/ 63169 w 579692"/>
                <a:gd name="connsiteY19" fmla="*/ 524456 h 578710"/>
                <a:gd name="connsiteX20" fmla="*/ 54336 w 579692"/>
                <a:gd name="connsiteY20" fmla="*/ 533950 h 578710"/>
                <a:gd name="connsiteX21" fmla="*/ 35989 w 579692"/>
                <a:gd name="connsiteY21" fmla="*/ 551583 h 578710"/>
                <a:gd name="connsiteX22" fmla="*/ 135875 w 579692"/>
                <a:gd name="connsiteY22" fmla="*/ 551583 h 578710"/>
                <a:gd name="connsiteX23" fmla="*/ 117528 w 579692"/>
                <a:gd name="connsiteY23" fmla="*/ 533950 h 578710"/>
                <a:gd name="connsiteX24" fmla="*/ 108695 w 579692"/>
                <a:gd name="connsiteY24" fmla="*/ 533950 h 578710"/>
                <a:gd name="connsiteX25" fmla="*/ 99862 w 579692"/>
                <a:gd name="connsiteY25" fmla="*/ 524456 h 578710"/>
                <a:gd name="connsiteX26" fmla="*/ 81515 w 579692"/>
                <a:gd name="connsiteY26" fmla="*/ 506823 h 578710"/>
                <a:gd name="connsiteX27" fmla="*/ 562023 w 579692"/>
                <a:gd name="connsiteY27" fmla="*/ 488512 h 578710"/>
                <a:gd name="connsiteX28" fmla="*/ 579692 w 579692"/>
                <a:gd name="connsiteY28" fmla="*/ 488512 h 578710"/>
                <a:gd name="connsiteX29" fmla="*/ 579692 w 579692"/>
                <a:gd name="connsiteY29" fmla="*/ 506835 h 578710"/>
                <a:gd name="connsiteX30" fmla="*/ 562023 w 579692"/>
                <a:gd name="connsiteY30" fmla="*/ 506835 h 578710"/>
                <a:gd name="connsiteX31" fmla="*/ 498153 w 579692"/>
                <a:gd name="connsiteY31" fmla="*/ 488512 h 578710"/>
                <a:gd name="connsiteX32" fmla="*/ 533486 w 579692"/>
                <a:gd name="connsiteY32" fmla="*/ 515639 h 578710"/>
                <a:gd name="connsiteX33" fmla="*/ 534845 w 579692"/>
                <a:gd name="connsiteY33" fmla="*/ 515639 h 578710"/>
                <a:gd name="connsiteX34" fmla="*/ 570858 w 579692"/>
                <a:gd name="connsiteY34" fmla="*/ 551583 h 578710"/>
                <a:gd name="connsiteX35" fmla="*/ 570858 w 579692"/>
                <a:gd name="connsiteY35" fmla="*/ 561077 h 578710"/>
                <a:gd name="connsiteX36" fmla="*/ 562025 w 579692"/>
                <a:gd name="connsiteY36" fmla="*/ 569894 h 578710"/>
                <a:gd name="connsiteX37" fmla="*/ 552512 w 579692"/>
                <a:gd name="connsiteY37" fmla="*/ 569894 h 578710"/>
                <a:gd name="connsiteX38" fmla="*/ 552512 w 579692"/>
                <a:gd name="connsiteY38" fmla="*/ 578710 h 578710"/>
                <a:gd name="connsiteX39" fmla="*/ 534845 w 579692"/>
                <a:gd name="connsiteY39" fmla="*/ 578710 h 578710"/>
                <a:gd name="connsiteX40" fmla="*/ 534845 w 579692"/>
                <a:gd name="connsiteY40" fmla="*/ 569894 h 578710"/>
                <a:gd name="connsiteX41" fmla="*/ 470973 w 579692"/>
                <a:gd name="connsiteY41" fmla="*/ 569894 h 578710"/>
                <a:gd name="connsiteX42" fmla="*/ 470973 w 579692"/>
                <a:gd name="connsiteY42" fmla="*/ 578710 h 578710"/>
                <a:gd name="connsiteX43" fmla="*/ 453306 w 579692"/>
                <a:gd name="connsiteY43" fmla="*/ 578710 h 578710"/>
                <a:gd name="connsiteX44" fmla="*/ 453306 w 579692"/>
                <a:gd name="connsiteY44" fmla="*/ 569894 h 578710"/>
                <a:gd name="connsiteX45" fmla="*/ 443794 w 579692"/>
                <a:gd name="connsiteY45" fmla="*/ 569894 h 578710"/>
                <a:gd name="connsiteX46" fmla="*/ 434960 w 579692"/>
                <a:gd name="connsiteY46" fmla="*/ 561077 h 578710"/>
                <a:gd name="connsiteX47" fmla="*/ 434960 w 579692"/>
                <a:gd name="connsiteY47" fmla="*/ 551583 h 578710"/>
                <a:gd name="connsiteX48" fmla="*/ 462819 w 579692"/>
                <a:gd name="connsiteY48" fmla="*/ 516317 h 578710"/>
                <a:gd name="connsiteX49" fmla="*/ 498153 w 579692"/>
                <a:gd name="connsiteY49" fmla="*/ 488512 h 578710"/>
                <a:gd name="connsiteX50" fmla="*/ 362212 w 579692"/>
                <a:gd name="connsiteY50" fmla="*/ 488512 h 578710"/>
                <a:gd name="connsiteX51" fmla="*/ 434960 w 579692"/>
                <a:gd name="connsiteY51" fmla="*/ 488512 h 578710"/>
                <a:gd name="connsiteX52" fmla="*/ 434960 w 579692"/>
                <a:gd name="connsiteY52" fmla="*/ 506835 h 578710"/>
                <a:gd name="connsiteX53" fmla="*/ 362212 w 579692"/>
                <a:gd name="connsiteY53" fmla="*/ 506835 h 578710"/>
                <a:gd name="connsiteX54" fmla="*/ 290186 w 579692"/>
                <a:gd name="connsiteY54" fmla="*/ 488512 h 578710"/>
                <a:gd name="connsiteX55" fmla="*/ 324840 w 579692"/>
                <a:gd name="connsiteY55" fmla="*/ 515639 h 578710"/>
                <a:gd name="connsiteX56" fmla="*/ 326199 w 579692"/>
                <a:gd name="connsiteY56" fmla="*/ 515639 h 578710"/>
                <a:gd name="connsiteX57" fmla="*/ 362212 w 579692"/>
                <a:gd name="connsiteY57" fmla="*/ 551583 h 578710"/>
                <a:gd name="connsiteX58" fmla="*/ 362212 w 579692"/>
                <a:gd name="connsiteY58" fmla="*/ 561077 h 578710"/>
                <a:gd name="connsiteX59" fmla="*/ 353379 w 579692"/>
                <a:gd name="connsiteY59" fmla="*/ 569894 h 578710"/>
                <a:gd name="connsiteX60" fmla="*/ 344546 w 579692"/>
                <a:gd name="connsiteY60" fmla="*/ 569894 h 578710"/>
                <a:gd name="connsiteX61" fmla="*/ 344546 w 579692"/>
                <a:gd name="connsiteY61" fmla="*/ 578710 h 578710"/>
                <a:gd name="connsiteX62" fmla="*/ 326199 w 579692"/>
                <a:gd name="connsiteY62" fmla="*/ 578710 h 578710"/>
                <a:gd name="connsiteX63" fmla="*/ 326199 w 579692"/>
                <a:gd name="connsiteY63" fmla="*/ 569894 h 578710"/>
                <a:gd name="connsiteX64" fmla="*/ 263007 w 579692"/>
                <a:gd name="connsiteY64" fmla="*/ 569894 h 578710"/>
                <a:gd name="connsiteX65" fmla="*/ 263007 w 579692"/>
                <a:gd name="connsiteY65" fmla="*/ 578710 h 578710"/>
                <a:gd name="connsiteX66" fmla="*/ 244660 w 579692"/>
                <a:gd name="connsiteY66" fmla="*/ 578710 h 578710"/>
                <a:gd name="connsiteX67" fmla="*/ 244660 w 579692"/>
                <a:gd name="connsiteY67" fmla="*/ 569894 h 578710"/>
                <a:gd name="connsiteX68" fmla="*/ 235827 w 579692"/>
                <a:gd name="connsiteY68" fmla="*/ 569894 h 578710"/>
                <a:gd name="connsiteX69" fmla="*/ 226314 w 579692"/>
                <a:gd name="connsiteY69" fmla="*/ 561077 h 578710"/>
                <a:gd name="connsiteX70" fmla="*/ 226314 w 579692"/>
                <a:gd name="connsiteY70" fmla="*/ 551583 h 578710"/>
                <a:gd name="connsiteX71" fmla="*/ 254853 w 579692"/>
                <a:gd name="connsiteY71" fmla="*/ 516317 h 578710"/>
                <a:gd name="connsiteX72" fmla="*/ 290186 w 579692"/>
                <a:gd name="connsiteY72" fmla="*/ 488512 h 578710"/>
                <a:gd name="connsiteX73" fmla="*/ 154221 w 579692"/>
                <a:gd name="connsiteY73" fmla="*/ 488512 h 578710"/>
                <a:gd name="connsiteX74" fmla="*/ 226314 w 579692"/>
                <a:gd name="connsiteY74" fmla="*/ 488512 h 578710"/>
                <a:gd name="connsiteX75" fmla="*/ 226314 w 579692"/>
                <a:gd name="connsiteY75" fmla="*/ 506835 h 578710"/>
                <a:gd name="connsiteX76" fmla="*/ 154221 w 579692"/>
                <a:gd name="connsiteY76" fmla="*/ 506835 h 578710"/>
                <a:gd name="connsiteX77" fmla="*/ 81515 w 579692"/>
                <a:gd name="connsiteY77" fmla="*/ 488512 h 578710"/>
                <a:gd name="connsiteX78" fmla="*/ 116849 w 579692"/>
                <a:gd name="connsiteY78" fmla="*/ 515639 h 578710"/>
                <a:gd name="connsiteX79" fmla="*/ 117528 w 579692"/>
                <a:gd name="connsiteY79" fmla="*/ 515639 h 578710"/>
                <a:gd name="connsiteX80" fmla="*/ 154221 w 579692"/>
                <a:gd name="connsiteY80" fmla="*/ 551583 h 578710"/>
                <a:gd name="connsiteX81" fmla="*/ 154221 w 579692"/>
                <a:gd name="connsiteY81" fmla="*/ 561077 h 578710"/>
                <a:gd name="connsiteX82" fmla="*/ 144708 w 579692"/>
                <a:gd name="connsiteY82" fmla="*/ 569894 h 578710"/>
                <a:gd name="connsiteX83" fmla="*/ 135875 w 579692"/>
                <a:gd name="connsiteY83" fmla="*/ 569894 h 578710"/>
                <a:gd name="connsiteX84" fmla="*/ 135875 w 579692"/>
                <a:gd name="connsiteY84" fmla="*/ 578710 h 578710"/>
                <a:gd name="connsiteX85" fmla="*/ 117528 w 579692"/>
                <a:gd name="connsiteY85" fmla="*/ 578710 h 578710"/>
                <a:gd name="connsiteX86" fmla="*/ 117528 w 579692"/>
                <a:gd name="connsiteY86" fmla="*/ 569894 h 578710"/>
                <a:gd name="connsiteX87" fmla="*/ 54336 w 579692"/>
                <a:gd name="connsiteY87" fmla="*/ 569894 h 578710"/>
                <a:gd name="connsiteX88" fmla="*/ 54336 w 579692"/>
                <a:gd name="connsiteY88" fmla="*/ 578710 h 578710"/>
                <a:gd name="connsiteX89" fmla="*/ 35989 w 579692"/>
                <a:gd name="connsiteY89" fmla="*/ 578710 h 578710"/>
                <a:gd name="connsiteX90" fmla="*/ 35989 w 579692"/>
                <a:gd name="connsiteY90" fmla="*/ 569894 h 578710"/>
                <a:gd name="connsiteX91" fmla="*/ 27156 w 579692"/>
                <a:gd name="connsiteY91" fmla="*/ 569894 h 578710"/>
                <a:gd name="connsiteX92" fmla="*/ 18323 w 579692"/>
                <a:gd name="connsiteY92" fmla="*/ 561077 h 578710"/>
                <a:gd name="connsiteX93" fmla="*/ 18323 w 579692"/>
                <a:gd name="connsiteY93" fmla="*/ 551583 h 578710"/>
                <a:gd name="connsiteX94" fmla="*/ 46182 w 579692"/>
                <a:gd name="connsiteY94" fmla="*/ 516317 h 578710"/>
                <a:gd name="connsiteX95" fmla="*/ 81515 w 579692"/>
                <a:gd name="connsiteY95" fmla="*/ 488512 h 578710"/>
                <a:gd name="connsiteX96" fmla="*/ 0 w 579692"/>
                <a:gd name="connsiteY96" fmla="*/ 488512 h 578710"/>
                <a:gd name="connsiteX97" fmla="*/ 18323 w 579692"/>
                <a:gd name="connsiteY97" fmla="*/ 488512 h 578710"/>
                <a:gd name="connsiteX98" fmla="*/ 18323 w 579692"/>
                <a:gd name="connsiteY98" fmla="*/ 506835 h 578710"/>
                <a:gd name="connsiteX99" fmla="*/ 0 w 579692"/>
                <a:gd name="connsiteY99" fmla="*/ 506835 h 578710"/>
                <a:gd name="connsiteX100" fmla="*/ 27158 w 579692"/>
                <a:gd name="connsiteY100" fmla="*/ 415873 h 578710"/>
                <a:gd name="connsiteX101" fmla="*/ 45481 w 579692"/>
                <a:gd name="connsiteY101" fmla="*/ 415873 h 578710"/>
                <a:gd name="connsiteX102" fmla="*/ 45481 w 579692"/>
                <a:gd name="connsiteY102" fmla="*/ 434196 h 578710"/>
                <a:gd name="connsiteX103" fmla="*/ 27158 w 579692"/>
                <a:gd name="connsiteY103" fmla="*/ 434196 h 578710"/>
                <a:gd name="connsiteX104" fmla="*/ 525267 w 579692"/>
                <a:gd name="connsiteY104" fmla="*/ 407038 h 578710"/>
                <a:gd name="connsiteX105" fmla="*/ 543590 w 579692"/>
                <a:gd name="connsiteY105" fmla="*/ 407038 h 578710"/>
                <a:gd name="connsiteX106" fmla="*/ 543590 w 579692"/>
                <a:gd name="connsiteY106" fmla="*/ 425361 h 578710"/>
                <a:gd name="connsiteX107" fmla="*/ 525267 w 579692"/>
                <a:gd name="connsiteY107" fmla="*/ 425361 h 578710"/>
                <a:gd name="connsiteX108" fmla="*/ 380535 w 579692"/>
                <a:gd name="connsiteY108" fmla="*/ 407038 h 578710"/>
                <a:gd name="connsiteX109" fmla="*/ 398858 w 579692"/>
                <a:gd name="connsiteY109" fmla="*/ 407038 h 578710"/>
                <a:gd name="connsiteX110" fmla="*/ 398858 w 579692"/>
                <a:gd name="connsiteY110" fmla="*/ 425361 h 578710"/>
                <a:gd name="connsiteX111" fmla="*/ 380535 w 579692"/>
                <a:gd name="connsiteY111" fmla="*/ 425361 h 578710"/>
                <a:gd name="connsiteX112" fmla="*/ 344543 w 579692"/>
                <a:gd name="connsiteY112" fmla="*/ 407038 h 578710"/>
                <a:gd name="connsiteX113" fmla="*/ 362212 w 579692"/>
                <a:gd name="connsiteY113" fmla="*/ 407038 h 578710"/>
                <a:gd name="connsiteX114" fmla="*/ 362212 w 579692"/>
                <a:gd name="connsiteY114" fmla="*/ 425361 h 578710"/>
                <a:gd name="connsiteX115" fmla="*/ 344543 w 579692"/>
                <a:gd name="connsiteY115" fmla="*/ 425361 h 578710"/>
                <a:gd name="connsiteX116" fmla="*/ 271795 w 579692"/>
                <a:gd name="connsiteY116" fmla="*/ 398313 h 578710"/>
                <a:gd name="connsiteX117" fmla="*/ 290118 w 579692"/>
                <a:gd name="connsiteY117" fmla="*/ 398313 h 578710"/>
                <a:gd name="connsiteX118" fmla="*/ 290118 w 579692"/>
                <a:gd name="connsiteY118" fmla="*/ 415873 h 578710"/>
                <a:gd name="connsiteX119" fmla="*/ 271795 w 579692"/>
                <a:gd name="connsiteY119" fmla="*/ 415873 h 578710"/>
                <a:gd name="connsiteX120" fmla="*/ 235803 w 579692"/>
                <a:gd name="connsiteY120" fmla="*/ 398313 h 578710"/>
                <a:gd name="connsiteX121" fmla="*/ 253472 w 579692"/>
                <a:gd name="connsiteY121" fmla="*/ 398313 h 578710"/>
                <a:gd name="connsiteX122" fmla="*/ 253472 w 579692"/>
                <a:gd name="connsiteY122" fmla="*/ 415873 h 578710"/>
                <a:gd name="connsiteX123" fmla="*/ 235803 w 579692"/>
                <a:gd name="connsiteY123" fmla="*/ 415873 h 578710"/>
                <a:gd name="connsiteX124" fmla="*/ 163055 w 579692"/>
                <a:gd name="connsiteY124" fmla="*/ 398313 h 578710"/>
                <a:gd name="connsiteX125" fmla="*/ 181487 w 579692"/>
                <a:gd name="connsiteY125" fmla="*/ 398313 h 578710"/>
                <a:gd name="connsiteX126" fmla="*/ 181487 w 579692"/>
                <a:gd name="connsiteY126" fmla="*/ 415873 h 578710"/>
                <a:gd name="connsiteX127" fmla="*/ 163055 w 579692"/>
                <a:gd name="connsiteY127" fmla="*/ 415873 h 578710"/>
                <a:gd name="connsiteX128" fmla="*/ 127063 w 579692"/>
                <a:gd name="connsiteY128" fmla="*/ 398313 h 578710"/>
                <a:gd name="connsiteX129" fmla="*/ 144732 w 579692"/>
                <a:gd name="connsiteY129" fmla="*/ 398313 h 578710"/>
                <a:gd name="connsiteX130" fmla="*/ 144732 w 579692"/>
                <a:gd name="connsiteY130" fmla="*/ 415873 h 578710"/>
                <a:gd name="connsiteX131" fmla="*/ 127063 w 579692"/>
                <a:gd name="connsiteY131" fmla="*/ 415873 h 578710"/>
                <a:gd name="connsiteX132" fmla="*/ 90417 w 579692"/>
                <a:gd name="connsiteY132" fmla="*/ 398313 h 578710"/>
                <a:gd name="connsiteX133" fmla="*/ 108740 w 579692"/>
                <a:gd name="connsiteY133" fmla="*/ 398313 h 578710"/>
                <a:gd name="connsiteX134" fmla="*/ 108740 w 579692"/>
                <a:gd name="connsiteY134" fmla="*/ 415873 h 578710"/>
                <a:gd name="connsiteX135" fmla="*/ 90417 w 579692"/>
                <a:gd name="connsiteY135" fmla="*/ 415873 h 578710"/>
                <a:gd name="connsiteX136" fmla="*/ 453283 w 579692"/>
                <a:gd name="connsiteY136" fmla="*/ 388715 h 578710"/>
                <a:gd name="connsiteX137" fmla="*/ 470952 w 579692"/>
                <a:gd name="connsiteY137" fmla="*/ 388715 h 578710"/>
                <a:gd name="connsiteX138" fmla="*/ 470952 w 579692"/>
                <a:gd name="connsiteY138" fmla="*/ 407038 h 578710"/>
                <a:gd name="connsiteX139" fmla="*/ 453283 w 579692"/>
                <a:gd name="connsiteY139" fmla="*/ 407038 h 578710"/>
                <a:gd name="connsiteX140" fmla="*/ 27158 w 579692"/>
                <a:gd name="connsiteY140" fmla="*/ 379990 h 578710"/>
                <a:gd name="connsiteX141" fmla="*/ 45481 w 579692"/>
                <a:gd name="connsiteY141" fmla="*/ 379990 h 578710"/>
                <a:gd name="connsiteX142" fmla="*/ 45481 w 579692"/>
                <a:gd name="connsiteY142" fmla="*/ 398313 h 578710"/>
                <a:gd name="connsiteX143" fmla="*/ 27158 w 579692"/>
                <a:gd name="connsiteY143" fmla="*/ 398313 h 578710"/>
                <a:gd name="connsiteX144" fmla="*/ 525267 w 579692"/>
                <a:gd name="connsiteY144" fmla="*/ 371155 h 578710"/>
                <a:gd name="connsiteX145" fmla="*/ 543590 w 579692"/>
                <a:gd name="connsiteY145" fmla="*/ 371155 h 578710"/>
                <a:gd name="connsiteX146" fmla="*/ 543590 w 579692"/>
                <a:gd name="connsiteY146" fmla="*/ 388715 h 578710"/>
                <a:gd name="connsiteX147" fmla="*/ 525267 w 579692"/>
                <a:gd name="connsiteY147" fmla="*/ 388715 h 578710"/>
                <a:gd name="connsiteX148" fmla="*/ 380535 w 579692"/>
                <a:gd name="connsiteY148" fmla="*/ 371155 h 578710"/>
                <a:gd name="connsiteX149" fmla="*/ 398858 w 579692"/>
                <a:gd name="connsiteY149" fmla="*/ 371155 h 578710"/>
                <a:gd name="connsiteX150" fmla="*/ 398858 w 579692"/>
                <a:gd name="connsiteY150" fmla="*/ 388715 h 578710"/>
                <a:gd name="connsiteX151" fmla="*/ 380535 w 579692"/>
                <a:gd name="connsiteY151" fmla="*/ 388715 h 578710"/>
                <a:gd name="connsiteX152" fmla="*/ 344543 w 579692"/>
                <a:gd name="connsiteY152" fmla="*/ 371155 h 578710"/>
                <a:gd name="connsiteX153" fmla="*/ 362212 w 579692"/>
                <a:gd name="connsiteY153" fmla="*/ 371155 h 578710"/>
                <a:gd name="connsiteX154" fmla="*/ 362212 w 579692"/>
                <a:gd name="connsiteY154" fmla="*/ 388715 h 578710"/>
                <a:gd name="connsiteX155" fmla="*/ 344543 w 579692"/>
                <a:gd name="connsiteY155" fmla="*/ 388715 h 578710"/>
                <a:gd name="connsiteX156" fmla="*/ 271795 w 579692"/>
                <a:gd name="connsiteY156" fmla="*/ 361666 h 578710"/>
                <a:gd name="connsiteX157" fmla="*/ 290118 w 579692"/>
                <a:gd name="connsiteY157" fmla="*/ 361666 h 578710"/>
                <a:gd name="connsiteX158" fmla="*/ 290118 w 579692"/>
                <a:gd name="connsiteY158" fmla="*/ 379989 h 578710"/>
                <a:gd name="connsiteX159" fmla="*/ 271795 w 579692"/>
                <a:gd name="connsiteY159" fmla="*/ 379989 h 578710"/>
                <a:gd name="connsiteX160" fmla="*/ 235803 w 579692"/>
                <a:gd name="connsiteY160" fmla="*/ 361666 h 578710"/>
                <a:gd name="connsiteX161" fmla="*/ 253472 w 579692"/>
                <a:gd name="connsiteY161" fmla="*/ 361666 h 578710"/>
                <a:gd name="connsiteX162" fmla="*/ 253472 w 579692"/>
                <a:gd name="connsiteY162" fmla="*/ 379989 h 578710"/>
                <a:gd name="connsiteX163" fmla="*/ 235803 w 579692"/>
                <a:gd name="connsiteY163" fmla="*/ 379989 h 578710"/>
                <a:gd name="connsiteX164" fmla="*/ 163055 w 579692"/>
                <a:gd name="connsiteY164" fmla="*/ 361666 h 578710"/>
                <a:gd name="connsiteX165" fmla="*/ 181487 w 579692"/>
                <a:gd name="connsiteY165" fmla="*/ 361666 h 578710"/>
                <a:gd name="connsiteX166" fmla="*/ 181487 w 579692"/>
                <a:gd name="connsiteY166" fmla="*/ 379989 h 578710"/>
                <a:gd name="connsiteX167" fmla="*/ 163055 w 579692"/>
                <a:gd name="connsiteY167" fmla="*/ 379989 h 578710"/>
                <a:gd name="connsiteX168" fmla="*/ 127063 w 579692"/>
                <a:gd name="connsiteY168" fmla="*/ 361666 h 578710"/>
                <a:gd name="connsiteX169" fmla="*/ 144732 w 579692"/>
                <a:gd name="connsiteY169" fmla="*/ 361666 h 578710"/>
                <a:gd name="connsiteX170" fmla="*/ 144732 w 579692"/>
                <a:gd name="connsiteY170" fmla="*/ 379989 h 578710"/>
                <a:gd name="connsiteX171" fmla="*/ 127063 w 579692"/>
                <a:gd name="connsiteY171" fmla="*/ 379989 h 578710"/>
                <a:gd name="connsiteX172" fmla="*/ 90417 w 579692"/>
                <a:gd name="connsiteY172" fmla="*/ 361666 h 578710"/>
                <a:gd name="connsiteX173" fmla="*/ 108740 w 579692"/>
                <a:gd name="connsiteY173" fmla="*/ 361666 h 578710"/>
                <a:gd name="connsiteX174" fmla="*/ 108740 w 579692"/>
                <a:gd name="connsiteY174" fmla="*/ 379989 h 578710"/>
                <a:gd name="connsiteX175" fmla="*/ 90417 w 579692"/>
                <a:gd name="connsiteY175" fmla="*/ 379989 h 578710"/>
                <a:gd name="connsiteX176" fmla="*/ 453283 w 579692"/>
                <a:gd name="connsiteY176" fmla="*/ 352832 h 578710"/>
                <a:gd name="connsiteX177" fmla="*/ 470952 w 579692"/>
                <a:gd name="connsiteY177" fmla="*/ 352832 h 578710"/>
                <a:gd name="connsiteX178" fmla="*/ 470952 w 579692"/>
                <a:gd name="connsiteY178" fmla="*/ 371155 h 578710"/>
                <a:gd name="connsiteX179" fmla="*/ 453283 w 579692"/>
                <a:gd name="connsiteY179" fmla="*/ 371155 h 578710"/>
                <a:gd name="connsiteX180" fmla="*/ 27158 w 579692"/>
                <a:gd name="connsiteY180" fmla="*/ 343998 h 578710"/>
                <a:gd name="connsiteX181" fmla="*/ 45481 w 579692"/>
                <a:gd name="connsiteY181" fmla="*/ 343998 h 578710"/>
                <a:gd name="connsiteX182" fmla="*/ 45481 w 579692"/>
                <a:gd name="connsiteY182" fmla="*/ 361667 h 578710"/>
                <a:gd name="connsiteX183" fmla="*/ 27158 w 579692"/>
                <a:gd name="connsiteY183" fmla="*/ 361667 h 578710"/>
                <a:gd name="connsiteX184" fmla="*/ 525267 w 579692"/>
                <a:gd name="connsiteY184" fmla="*/ 334509 h 578710"/>
                <a:gd name="connsiteX185" fmla="*/ 543590 w 579692"/>
                <a:gd name="connsiteY185" fmla="*/ 334509 h 578710"/>
                <a:gd name="connsiteX186" fmla="*/ 543590 w 579692"/>
                <a:gd name="connsiteY186" fmla="*/ 352832 h 578710"/>
                <a:gd name="connsiteX187" fmla="*/ 525267 w 579692"/>
                <a:gd name="connsiteY187" fmla="*/ 352832 h 578710"/>
                <a:gd name="connsiteX188" fmla="*/ 380535 w 579692"/>
                <a:gd name="connsiteY188" fmla="*/ 334509 h 578710"/>
                <a:gd name="connsiteX189" fmla="*/ 398858 w 579692"/>
                <a:gd name="connsiteY189" fmla="*/ 334509 h 578710"/>
                <a:gd name="connsiteX190" fmla="*/ 398858 w 579692"/>
                <a:gd name="connsiteY190" fmla="*/ 352832 h 578710"/>
                <a:gd name="connsiteX191" fmla="*/ 380535 w 579692"/>
                <a:gd name="connsiteY191" fmla="*/ 352832 h 578710"/>
                <a:gd name="connsiteX192" fmla="*/ 344543 w 579692"/>
                <a:gd name="connsiteY192" fmla="*/ 334509 h 578710"/>
                <a:gd name="connsiteX193" fmla="*/ 362212 w 579692"/>
                <a:gd name="connsiteY193" fmla="*/ 334509 h 578710"/>
                <a:gd name="connsiteX194" fmla="*/ 362212 w 579692"/>
                <a:gd name="connsiteY194" fmla="*/ 352832 h 578710"/>
                <a:gd name="connsiteX195" fmla="*/ 344543 w 579692"/>
                <a:gd name="connsiteY195" fmla="*/ 352832 h 578710"/>
                <a:gd name="connsiteX196" fmla="*/ 271795 w 579692"/>
                <a:gd name="connsiteY196" fmla="*/ 325674 h 578710"/>
                <a:gd name="connsiteX197" fmla="*/ 290118 w 579692"/>
                <a:gd name="connsiteY197" fmla="*/ 325674 h 578710"/>
                <a:gd name="connsiteX198" fmla="*/ 290118 w 579692"/>
                <a:gd name="connsiteY198" fmla="*/ 343997 h 578710"/>
                <a:gd name="connsiteX199" fmla="*/ 271795 w 579692"/>
                <a:gd name="connsiteY199" fmla="*/ 343997 h 578710"/>
                <a:gd name="connsiteX200" fmla="*/ 235803 w 579692"/>
                <a:gd name="connsiteY200" fmla="*/ 325674 h 578710"/>
                <a:gd name="connsiteX201" fmla="*/ 253472 w 579692"/>
                <a:gd name="connsiteY201" fmla="*/ 325674 h 578710"/>
                <a:gd name="connsiteX202" fmla="*/ 253472 w 579692"/>
                <a:gd name="connsiteY202" fmla="*/ 343997 h 578710"/>
                <a:gd name="connsiteX203" fmla="*/ 235803 w 579692"/>
                <a:gd name="connsiteY203" fmla="*/ 343997 h 578710"/>
                <a:gd name="connsiteX204" fmla="*/ 163055 w 579692"/>
                <a:gd name="connsiteY204" fmla="*/ 325674 h 578710"/>
                <a:gd name="connsiteX205" fmla="*/ 181487 w 579692"/>
                <a:gd name="connsiteY205" fmla="*/ 325674 h 578710"/>
                <a:gd name="connsiteX206" fmla="*/ 181487 w 579692"/>
                <a:gd name="connsiteY206" fmla="*/ 343997 h 578710"/>
                <a:gd name="connsiteX207" fmla="*/ 163055 w 579692"/>
                <a:gd name="connsiteY207" fmla="*/ 343997 h 578710"/>
                <a:gd name="connsiteX208" fmla="*/ 127063 w 579692"/>
                <a:gd name="connsiteY208" fmla="*/ 325674 h 578710"/>
                <a:gd name="connsiteX209" fmla="*/ 144732 w 579692"/>
                <a:gd name="connsiteY209" fmla="*/ 325674 h 578710"/>
                <a:gd name="connsiteX210" fmla="*/ 144732 w 579692"/>
                <a:gd name="connsiteY210" fmla="*/ 343997 h 578710"/>
                <a:gd name="connsiteX211" fmla="*/ 127063 w 579692"/>
                <a:gd name="connsiteY211" fmla="*/ 343997 h 578710"/>
                <a:gd name="connsiteX212" fmla="*/ 90417 w 579692"/>
                <a:gd name="connsiteY212" fmla="*/ 325674 h 578710"/>
                <a:gd name="connsiteX213" fmla="*/ 108740 w 579692"/>
                <a:gd name="connsiteY213" fmla="*/ 325674 h 578710"/>
                <a:gd name="connsiteX214" fmla="*/ 108740 w 579692"/>
                <a:gd name="connsiteY214" fmla="*/ 343997 h 578710"/>
                <a:gd name="connsiteX215" fmla="*/ 90417 w 579692"/>
                <a:gd name="connsiteY215" fmla="*/ 343997 h 578710"/>
                <a:gd name="connsiteX216" fmla="*/ 453283 w 579692"/>
                <a:gd name="connsiteY216" fmla="*/ 316840 h 578710"/>
                <a:gd name="connsiteX217" fmla="*/ 470952 w 579692"/>
                <a:gd name="connsiteY217" fmla="*/ 316840 h 578710"/>
                <a:gd name="connsiteX218" fmla="*/ 470952 w 579692"/>
                <a:gd name="connsiteY218" fmla="*/ 334509 h 578710"/>
                <a:gd name="connsiteX219" fmla="*/ 453283 w 579692"/>
                <a:gd name="connsiteY219" fmla="*/ 334509 h 578710"/>
                <a:gd name="connsiteX220" fmla="*/ 27158 w 579692"/>
                <a:gd name="connsiteY220" fmla="*/ 307351 h 578710"/>
                <a:gd name="connsiteX221" fmla="*/ 45481 w 579692"/>
                <a:gd name="connsiteY221" fmla="*/ 307351 h 578710"/>
                <a:gd name="connsiteX222" fmla="*/ 45481 w 579692"/>
                <a:gd name="connsiteY222" fmla="*/ 325674 h 578710"/>
                <a:gd name="connsiteX223" fmla="*/ 27158 w 579692"/>
                <a:gd name="connsiteY223" fmla="*/ 325674 h 578710"/>
                <a:gd name="connsiteX224" fmla="*/ 434939 w 579692"/>
                <a:gd name="connsiteY224" fmla="*/ 298532 h 578710"/>
                <a:gd name="connsiteX225" fmla="*/ 434939 w 579692"/>
                <a:gd name="connsiteY225" fmla="*/ 452547 h 578710"/>
                <a:gd name="connsiteX226" fmla="*/ 489306 w 579692"/>
                <a:gd name="connsiteY226" fmla="*/ 452547 h 578710"/>
                <a:gd name="connsiteX227" fmla="*/ 489306 w 579692"/>
                <a:gd name="connsiteY227" fmla="*/ 298532 h 578710"/>
                <a:gd name="connsiteX228" fmla="*/ 525267 w 579692"/>
                <a:gd name="connsiteY228" fmla="*/ 298517 h 578710"/>
                <a:gd name="connsiteX229" fmla="*/ 543590 w 579692"/>
                <a:gd name="connsiteY229" fmla="*/ 298517 h 578710"/>
                <a:gd name="connsiteX230" fmla="*/ 543590 w 579692"/>
                <a:gd name="connsiteY230" fmla="*/ 316840 h 578710"/>
                <a:gd name="connsiteX231" fmla="*/ 525267 w 579692"/>
                <a:gd name="connsiteY231" fmla="*/ 316840 h 578710"/>
                <a:gd name="connsiteX232" fmla="*/ 380535 w 579692"/>
                <a:gd name="connsiteY232" fmla="*/ 298517 h 578710"/>
                <a:gd name="connsiteX233" fmla="*/ 398858 w 579692"/>
                <a:gd name="connsiteY233" fmla="*/ 298517 h 578710"/>
                <a:gd name="connsiteX234" fmla="*/ 398858 w 579692"/>
                <a:gd name="connsiteY234" fmla="*/ 316840 h 578710"/>
                <a:gd name="connsiteX235" fmla="*/ 380535 w 579692"/>
                <a:gd name="connsiteY235" fmla="*/ 316840 h 578710"/>
                <a:gd name="connsiteX236" fmla="*/ 344543 w 579692"/>
                <a:gd name="connsiteY236" fmla="*/ 298517 h 578710"/>
                <a:gd name="connsiteX237" fmla="*/ 362212 w 579692"/>
                <a:gd name="connsiteY237" fmla="*/ 298517 h 578710"/>
                <a:gd name="connsiteX238" fmla="*/ 362212 w 579692"/>
                <a:gd name="connsiteY238" fmla="*/ 316840 h 578710"/>
                <a:gd name="connsiteX239" fmla="*/ 344543 w 579692"/>
                <a:gd name="connsiteY239" fmla="*/ 316840 h 578710"/>
                <a:gd name="connsiteX240" fmla="*/ 271795 w 579692"/>
                <a:gd name="connsiteY240" fmla="*/ 289682 h 578710"/>
                <a:gd name="connsiteX241" fmla="*/ 290118 w 579692"/>
                <a:gd name="connsiteY241" fmla="*/ 289682 h 578710"/>
                <a:gd name="connsiteX242" fmla="*/ 290118 w 579692"/>
                <a:gd name="connsiteY242" fmla="*/ 307351 h 578710"/>
                <a:gd name="connsiteX243" fmla="*/ 271795 w 579692"/>
                <a:gd name="connsiteY243" fmla="*/ 307351 h 578710"/>
                <a:gd name="connsiteX244" fmla="*/ 235803 w 579692"/>
                <a:gd name="connsiteY244" fmla="*/ 289682 h 578710"/>
                <a:gd name="connsiteX245" fmla="*/ 253472 w 579692"/>
                <a:gd name="connsiteY245" fmla="*/ 289682 h 578710"/>
                <a:gd name="connsiteX246" fmla="*/ 253472 w 579692"/>
                <a:gd name="connsiteY246" fmla="*/ 307351 h 578710"/>
                <a:gd name="connsiteX247" fmla="*/ 235803 w 579692"/>
                <a:gd name="connsiteY247" fmla="*/ 307351 h 578710"/>
                <a:gd name="connsiteX248" fmla="*/ 163055 w 579692"/>
                <a:gd name="connsiteY248" fmla="*/ 289682 h 578710"/>
                <a:gd name="connsiteX249" fmla="*/ 181487 w 579692"/>
                <a:gd name="connsiteY249" fmla="*/ 289682 h 578710"/>
                <a:gd name="connsiteX250" fmla="*/ 181487 w 579692"/>
                <a:gd name="connsiteY250" fmla="*/ 307351 h 578710"/>
                <a:gd name="connsiteX251" fmla="*/ 163055 w 579692"/>
                <a:gd name="connsiteY251" fmla="*/ 307351 h 578710"/>
                <a:gd name="connsiteX252" fmla="*/ 127063 w 579692"/>
                <a:gd name="connsiteY252" fmla="*/ 289682 h 578710"/>
                <a:gd name="connsiteX253" fmla="*/ 144732 w 579692"/>
                <a:gd name="connsiteY253" fmla="*/ 289682 h 578710"/>
                <a:gd name="connsiteX254" fmla="*/ 144732 w 579692"/>
                <a:gd name="connsiteY254" fmla="*/ 307351 h 578710"/>
                <a:gd name="connsiteX255" fmla="*/ 127063 w 579692"/>
                <a:gd name="connsiteY255" fmla="*/ 307351 h 578710"/>
                <a:gd name="connsiteX256" fmla="*/ 90417 w 579692"/>
                <a:gd name="connsiteY256" fmla="*/ 289682 h 578710"/>
                <a:gd name="connsiteX257" fmla="*/ 108740 w 579692"/>
                <a:gd name="connsiteY257" fmla="*/ 289682 h 578710"/>
                <a:gd name="connsiteX258" fmla="*/ 108740 w 579692"/>
                <a:gd name="connsiteY258" fmla="*/ 307351 h 578710"/>
                <a:gd name="connsiteX259" fmla="*/ 90417 w 579692"/>
                <a:gd name="connsiteY259" fmla="*/ 307351 h 578710"/>
                <a:gd name="connsiteX260" fmla="*/ 27158 w 579692"/>
                <a:gd name="connsiteY260" fmla="*/ 271359 h 578710"/>
                <a:gd name="connsiteX261" fmla="*/ 45481 w 579692"/>
                <a:gd name="connsiteY261" fmla="*/ 271359 h 578710"/>
                <a:gd name="connsiteX262" fmla="*/ 45481 w 579692"/>
                <a:gd name="connsiteY262" fmla="*/ 289682 h 578710"/>
                <a:gd name="connsiteX263" fmla="*/ 27158 w 579692"/>
                <a:gd name="connsiteY263" fmla="*/ 289682 h 578710"/>
                <a:gd name="connsiteX264" fmla="*/ 525267 w 579692"/>
                <a:gd name="connsiteY264" fmla="*/ 262524 h 578710"/>
                <a:gd name="connsiteX265" fmla="*/ 543590 w 579692"/>
                <a:gd name="connsiteY265" fmla="*/ 262524 h 578710"/>
                <a:gd name="connsiteX266" fmla="*/ 543590 w 579692"/>
                <a:gd name="connsiteY266" fmla="*/ 280193 h 578710"/>
                <a:gd name="connsiteX267" fmla="*/ 525267 w 579692"/>
                <a:gd name="connsiteY267" fmla="*/ 280193 h 578710"/>
                <a:gd name="connsiteX268" fmla="*/ 380535 w 579692"/>
                <a:gd name="connsiteY268" fmla="*/ 262524 h 578710"/>
                <a:gd name="connsiteX269" fmla="*/ 398858 w 579692"/>
                <a:gd name="connsiteY269" fmla="*/ 262524 h 578710"/>
                <a:gd name="connsiteX270" fmla="*/ 398858 w 579692"/>
                <a:gd name="connsiteY270" fmla="*/ 280193 h 578710"/>
                <a:gd name="connsiteX271" fmla="*/ 380535 w 579692"/>
                <a:gd name="connsiteY271" fmla="*/ 280193 h 578710"/>
                <a:gd name="connsiteX272" fmla="*/ 344543 w 579692"/>
                <a:gd name="connsiteY272" fmla="*/ 262524 h 578710"/>
                <a:gd name="connsiteX273" fmla="*/ 362212 w 579692"/>
                <a:gd name="connsiteY273" fmla="*/ 262524 h 578710"/>
                <a:gd name="connsiteX274" fmla="*/ 362212 w 579692"/>
                <a:gd name="connsiteY274" fmla="*/ 280193 h 578710"/>
                <a:gd name="connsiteX275" fmla="*/ 344543 w 579692"/>
                <a:gd name="connsiteY275" fmla="*/ 280193 h 578710"/>
                <a:gd name="connsiteX276" fmla="*/ 271795 w 579692"/>
                <a:gd name="connsiteY276" fmla="*/ 253036 h 578710"/>
                <a:gd name="connsiteX277" fmla="*/ 290118 w 579692"/>
                <a:gd name="connsiteY277" fmla="*/ 253036 h 578710"/>
                <a:gd name="connsiteX278" fmla="*/ 290118 w 579692"/>
                <a:gd name="connsiteY278" fmla="*/ 271359 h 578710"/>
                <a:gd name="connsiteX279" fmla="*/ 271795 w 579692"/>
                <a:gd name="connsiteY279" fmla="*/ 271359 h 578710"/>
                <a:gd name="connsiteX280" fmla="*/ 235803 w 579692"/>
                <a:gd name="connsiteY280" fmla="*/ 253036 h 578710"/>
                <a:gd name="connsiteX281" fmla="*/ 253472 w 579692"/>
                <a:gd name="connsiteY281" fmla="*/ 253036 h 578710"/>
                <a:gd name="connsiteX282" fmla="*/ 253472 w 579692"/>
                <a:gd name="connsiteY282" fmla="*/ 271359 h 578710"/>
                <a:gd name="connsiteX283" fmla="*/ 235803 w 579692"/>
                <a:gd name="connsiteY283" fmla="*/ 271359 h 578710"/>
                <a:gd name="connsiteX284" fmla="*/ 163055 w 579692"/>
                <a:gd name="connsiteY284" fmla="*/ 253036 h 578710"/>
                <a:gd name="connsiteX285" fmla="*/ 181487 w 579692"/>
                <a:gd name="connsiteY285" fmla="*/ 253036 h 578710"/>
                <a:gd name="connsiteX286" fmla="*/ 181487 w 579692"/>
                <a:gd name="connsiteY286" fmla="*/ 271359 h 578710"/>
                <a:gd name="connsiteX287" fmla="*/ 163055 w 579692"/>
                <a:gd name="connsiteY287" fmla="*/ 271359 h 578710"/>
                <a:gd name="connsiteX288" fmla="*/ 127063 w 579692"/>
                <a:gd name="connsiteY288" fmla="*/ 253036 h 578710"/>
                <a:gd name="connsiteX289" fmla="*/ 144732 w 579692"/>
                <a:gd name="connsiteY289" fmla="*/ 253036 h 578710"/>
                <a:gd name="connsiteX290" fmla="*/ 144732 w 579692"/>
                <a:gd name="connsiteY290" fmla="*/ 271359 h 578710"/>
                <a:gd name="connsiteX291" fmla="*/ 127063 w 579692"/>
                <a:gd name="connsiteY291" fmla="*/ 271359 h 578710"/>
                <a:gd name="connsiteX292" fmla="*/ 90417 w 579692"/>
                <a:gd name="connsiteY292" fmla="*/ 253036 h 578710"/>
                <a:gd name="connsiteX293" fmla="*/ 108740 w 579692"/>
                <a:gd name="connsiteY293" fmla="*/ 253036 h 578710"/>
                <a:gd name="connsiteX294" fmla="*/ 108740 w 579692"/>
                <a:gd name="connsiteY294" fmla="*/ 271359 h 578710"/>
                <a:gd name="connsiteX295" fmla="*/ 90417 w 579692"/>
                <a:gd name="connsiteY295" fmla="*/ 271359 h 578710"/>
                <a:gd name="connsiteX296" fmla="*/ 507655 w 579692"/>
                <a:gd name="connsiteY296" fmla="*/ 244254 h 578710"/>
                <a:gd name="connsiteX297" fmla="*/ 507655 w 579692"/>
                <a:gd name="connsiteY297" fmla="*/ 289712 h 578710"/>
                <a:gd name="connsiteX298" fmla="*/ 507655 w 579692"/>
                <a:gd name="connsiteY298" fmla="*/ 452547 h 578710"/>
                <a:gd name="connsiteX299" fmla="*/ 562023 w 579692"/>
                <a:gd name="connsiteY299" fmla="*/ 452547 h 578710"/>
                <a:gd name="connsiteX300" fmla="*/ 562023 w 579692"/>
                <a:gd name="connsiteY300" fmla="*/ 244254 h 578710"/>
                <a:gd name="connsiteX301" fmla="*/ 326204 w 579692"/>
                <a:gd name="connsiteY301" fmla="*/ 244254 h 578710"/>
                <a:gd name="connsiteX302" fmla="*/ 326204 w 579692"/>
                <a:gd name="connsiteY302" fmla="*/ 452547 h 578710"/>
                <a:gd name="connsiteX303" fmla="*/ 416590 w 579692"/>
                <a:gd name="connsiteY303" fmla="*/ 452547 h 578710"/>
                <a:gd name="connsiteX304" fmla="*/ 416590 w 579692"/>
                <a:gd name="connsiteY304" fmla="*/ 289712 h 578710"/>
                <a:gd name="connsiteX305" fmla="*/ 416590 w 579692"/>
                <a:gd name="connsiteY305" fmla="*/ 244254 h 578710"/>
                <a:gd name="connsiteX306" fmla="*/ 27158 w 579692"/>
                <a:gd name="connsiteY306" fmla="*/ 235476 h 578710"/>
                <a:gd name="connsiteX307" fmla="*/ 45481 w 579692"/>
                <a:gd name="connsiteY307" fmla="*/ 235476 h 578710"/>
                <a:gd name="connsiteX308" fmla="*/ 45481 w 579692"/>
                <a:gd name="connsiteY308" fmla="*/ 253036 h 578710"/>
                <a:gd name="connsiteX309" fmla="*/ 27158 w 579692"/>
                <a:gd name="connsiteY309" fmla="*/ 253036 h 578710"/>
                <a:gd name="connsiteX310" fmla="*/ 271795 w 579692"/>
                <a:gd name="connsiteY310" fmla="*/ 217153 h 578710"/>
                <a:gd name="connsiteX311" fmla="*/ 290118 w 579692"/>
                <a:gd name="connsiteY311" fmla="*/ 217153 h 578710"/>
                <a:gd name="connsiteX312" fmla="*/ 290118 w 579692"/>
                <a:gd name="connsiteY312" fmla="*/ 235476 h 578710"/>
                <a:gd name="connsiteX313" fmla="*/ 271795 w 579692"/>
                <a:gd name="connsiteY313" fmla="*/ 235476 h 578710"/>
                <a:gd name="connsiteX314" fmla="*/ 235803 w 579692"/>
                <a:gd name="connsiteY314" fmla="*/ 217153 h 578710"/>
                <a:gd name="connsiteX315" fmla="*/ 253472 w 579692"/>
                <a:gd name="connsiteY315" fmla="*/ 217153 h 578710"/>
                <a:gd name="connsiteX316" fmla="*/ 253472 w 579692"/>
                <a:gd name="connsiteY316" fmla="*/ 235476 h 578710"/>
                <a:gd name="connsiteX317" fmla="*/ 235803 w 579692"/>
                <a:gd name="connsiteY317" fmla="*/ 235476 h 578710"/>
                <a:gd name="connsiteX318" fmla="*/ 163055 w 579692"/>
                <a:gd name="connsiteY318" fmla="*/ 217153 h 578710"/>
                <a:gd name="connsiteX319" fmla="*/ 181487 w 579692"/>
                <a:gd name="connsiteY319" fmla="*/ 217153 h 578710"/>
                <a:gd name="connsiteX320" fmla="*/ 181487 w 579692"/>
                <a:gd name="connsiteY320" fmla="*/ 235476 h 578710"/>
                <a:gd name="connsiteX321" fmla="*/ 163055 w 579692"/>
                <a:gd name="connsiteY321" fmla="*/ 235476 h 578710"/>
                <a:gd name="connsiteX322" fmla="*/ 127063 w 579692"/>
                <a:gd name="connsiteY322" fmla="*/ 217153 h 578710"/>
                <a:gd name="connsiteX323" fmla="*/ 144732 w 579692"/>
                <a:gd name="connsiteY323" fmla="*/ 217153 h 578710"/>
                <a:gd name="connsiteX324" fmla="*/ 144732 w 579692"/>
                <a:gd name="connsiteY324" fmla="*/ 235476 h 578710"/>
                <a:gd name="connsiteX325" fmla="*/ 127063 w 579692"/>
                <a:gd name="connsiteY325" fmla="*/ 235476 h 578710"/>
                <a:gd name="connsiteX326" fmla="*/ 90417 w 579692"/>
                <a:gd name="connsiteY326" fmla="*/ 217153 h 578710"/>
                <a:gd name="connsiteX327" fmla="*/ 108740 w 579692"/>
                <a:gd name="connsiteY327" fmla="*/ 217153 h 578710"/>
                <a:gd name="connsiteX328" fmla="*/ 108740 w 579692"/>
                <a:gd name="connsiteY328" fmla="*/ 235476 h 578710"/>
                <a:gd name="connsiteX329" fmla="*/ 90417 w 579692"/>
                <a:gd name="connsiteY329" fmla="*/ 235476 h 578710"/>
                <a:gd name="connsiteX330" fmla="*/ 18349 w 579692"/>
                <a:gd name="connsiteY330" fmla="*/ 217114 h 578710"/>
                <a:gd name="connsiteX331" fmla="*/ 18349 w 579692"/>
                <a:gd name="connsiteY331" fmla="*/ 452547 h 578710"/>
                <a:gd name="connsiteX332" fmla="*/ 54367 w 579692"/>
                <a:gd name="connsiteY332" fmla="*/ 452547 h 578710"/>
                <a:gd name="connsiteX333" fmla="*/ 54367 w 579692"/>
                <a:gd name="connsiteY333" fmla="*/ 217114 h 578710"/>
                <a:gd name="connsiteX334" fmla="*/ 362223 w 579692"/>
                <a:gd name="connsiteY334" fmla="*/ 208294 h 578710"/>
                <a:gd name="connsiteX335" fmla="*/ 362223 w 579692"/>
                <a:gd name="connsiteY335" fmla="*/ 225934 h 578710"/>
                <a:gd name="connsiteX336" fmla="*/ 380572 w 579692"/>
                <a:gd name="connsiteY336" fmla="*/ 225934 h 578710"/>
                <a:gd name="connsiteX337" fmla="*/ 380572 w 579692"/>
                <a:gd name="connsiteY337" fmla="*/ 208294 h 578710"/>
                <a:gd name="connsiteX338" fmla="*/ 534839 w 579692"/>
                <a:gd name="connsiteY338" fmla="*/ 204223 h 578710"/>
                <a:gd name="connsiteX339" fmla="*/ 517170 w 579692"/>
                <a:gd name="connsiteY339" fmla="*/ 225934 h 578710"/>
                <a:gd name="connsiteX340" fmla="*/ 551829 w 579692"/>
                <a:gd name="connsiteY340" fmla="*/ 225934 h 578710"/>
                <a:gd name="connsiteX341" fmla="*/ 271795 w 579692"/>
                <a:gd name="connsiteY341" fmla="*/ 181160 h 578710"/>
                <a:gd name="connsiteX342" fmla="*/ 290118 w 579692"/>
                <a:gd name="connsiteY342" fmla="*/ 181160 h 578710"/>
                <a:gd name="connsiteX343" fmla="*/ 290118 w 579692"/>
                <a:gd name="connsiteY343" fmla="*/ 198829 h 578710"/>
                <a:gd name="connsiteX344" fmla="*/ 271795 w 579692"/>
                <a:gd name="connsiteY344" fmla="*/ 198829 h 578710"/>
                <a:gd name="connsiteX345" fmla="*/ 235803 w 579692"/>
                <a:gd name="connsiteY345" fmla="*/ 181160 h 578710"/>
                <a:gd name="connsiteX346" fmla="*/ 253472 w 579692"/>
                <a:gd name="connsiteY346" fmla="*/ 181160 h 578710"/>
                <a:gd name="connsiteX347" fmla="*/ 253472 w 579692"/>
                <a:gd name="connsiteY347" fmla="*/ 198829 h 578710"/>
                <a:gd name="connsiteX348" fmla="*/ 235803 w 579692"/>
                <a:gd name="connsiteY348" fmla="*/ 198829 h 578710"/>
                <a:gd name="connsiteX349" fmla="*/ 163055 w 579692"/>
                <a:gd name="connsiteY349" fmla="*/ 181160 h 578710"/>
                <a:gd name="connsiteX350" fmla="*/ 181487 w 579692"/>
                <a:gd name="connsiteY350" fmla="*/ 181160 h 578710"/>
                <a:gd name="connsiteX351" fmla="*/ 181487 w 579692"/>
                <a:gd name="connsiteY351" fmla="*/ 198829 h 578710"/>
                <a:gd name="connsiteX352" fmla="*/ 163055 w 579692"/>
                <a:gd name="connsiteY352" fmla="*/ 198829 h 578710"/>
                <a:gd name="connsiteX353" fmla="*/ 127063 w 579692"/>
                <a:gd name="connsiteY353" fmla="*/ 181160 h 578710"/>
                <a:gd name="connsiteX354" fmla="*/ 144732 w 579692"/>
                <a:gd name="connsiteY354" fmla="*/ 181160 h 578710"/>
                <a:gd name="connsiteX355" fmla="*/ 144732 w 579692"/>
                <a:gd name="connsiteY355" fmla="*/ 198829 h 578710"/>
                <a:gd name="connsiteX356" fmla="*/ 127063 w 579692"/>
                <a:gd name="connsiteY356" fmla="*/ 198829 h 578710"/>
                <a:gd name="connsiteX357" fmla="*/ 90417 w 579692"/>
                <a:gd name="connsiteY357" fmla="*/ 181160 h 578710"/>
                <a:gd name="connsiteX358" fmla="*/ 108740 w 579692"/>
                <a:gd name="connsiteY358" fmla="*/ 181160 h 578710"/>
                <a:gd name="connsiteX359" fmla="*/ 108740 w 579692"/>
                <a:gd name="connsiteY359" fmla="*/ 198829 h 578710"/>
                <a:gd name="connsiteX360" fmla="*/ 90417 w 579692"/>
                <a:gd name="connsiteY360" fmla="*/ 198829 h 578710"/>
                <a:gd name="connsiteX361" fmla="*/ 217470 w 579692"/>
                <a:gd name="connsiteY361" fmla="*/ 162836 h 578710"/>
                <a:gd name="connsiteX362" fmla="*/ 217470 w 579692"/>
                <a:gd name="connsiteY362" fmla="*/ 452547 h 578710"/>
                <a:gd name="connsiteX363" fmla="*/ 307855 w 579692"/>
                <a:gd name="connsiteY363" fmla="*/ 452547 h 578710"/>
                <a:gd name="connsiteX364" fmla="*/ 307855 w 579692"/>
                <a:gd name="connsiteY364" fmla="*/ 235433 h 578710"/>
                <a:gd name="connsiteX365" fmla="*/ 307855 w 579692"/>
                <a:gd name="connsiteY365" fmla="*/ 162836 h 578710"/>
                <a:gd name="connsiteX366" fmla="*/ 443774 w 579692"/>
                <a:gd name="connsiteY366" fmla="*/ 154015 h 578710"/>
                <a:gd name="connsiteX367" fmla="*/ 443774 w 579692"/>
                <a:gd name="connsiteY367" fmla="*/ 181155 h 578710"/>
                <a:gd name="connsiteX368" fmla="*/ 480472 w 579692"/>
                <a:gd name="connsiteY368" fmla="*/ 181155 h 578710"/>
                <a:gd name="connsiteX369" fmla="*/ 480472 w 579692"/>
                <a:gd name="connsiteY369" fmla="*/ 154015 h 578710"/>
                <a:gd name="connsiteX370" fmla="*/ 163055 w 579692"/>
                <a:gd name="connsiteY370" fmla="*/ 144514 h 578710"/>
                <a:gd name="connsiteX371" fmla="*/ 181487 w 579692"/>
                <a:gd name="connsiteY371" fmla="*/ 144514 h 578710"/>
                <a:gd name="connsiteX372" fmla="*/ 181487 w 579692"/>
                <a:gd name="connsiteY372" fmla="*/ 162837 h 578710"/>
                <a:gd name="connsiteX373" fmla="*/ 163055 w 579692"/>
                <a:gd name="connsiteY373" fmla="*/ 162837 h 578710"/>
                <a:gd name="connsiteX374" fmla="*/ 127063 w 579692"/>
                <a:gd name="connsiteY374" fmla="*/ 144514 h 578710"/>
                <a:gd name="connsiteX375" fmla="*/ 144732 w 579692"/>
                <a:gd name="connsiteY375" fmla="*/ 144514 h 578710"/>
                <a:gd name="connsiteX376" fmla="*/ 144732 w 579692"/>
                <a:gd name="connsiteY376" fmla="*/ 162837 h 578710"/>
                <a:gd name="connsiteX377" fmla="*/ 127063 w 579692"/>
                <a:gd name="connsiteY377" fmla="*/ 162837 h 578710"/>
                <a:gd name="connsiteX378" fmla="*/ 90417 w 579692"/>
                <a:gd name="connsiteY378" fmla="*/ 144514 h 578710"/>
                <a:gd name="connsiteX379" fmla="*/ 108740 w 579692"/>
                <a:gd name="connsiteY379" fmla="*/ 144514 h 578710"/>
                <a:gd name="connsiteX380" fmla="*/ 108740 w 579692"/>
                <a:gd name="connsiteY380" fmla="*/ 162837 h 578710"/>
                <a:gd name="connsiteX381" fmla="*/ 90417 w 579692"/>
                <a:gd name="connsiteY381" fmla="*/ 162837 h 578710"/>
                <a:gd name="connsiteX382" fmla="*/ 72716 w 579692"/>
                <a:gd name="connsiteY382" fmla="*/ 126876 h 578710"/>
                <a:gd name="connsiteX383" fmla="*/ 72716 w 579692"/>
                <a:gd name="connsiteY383" fmla="*/ 208294 h 578710"/>
                <a:gd name="connsiteX384" fmla="*/ 72716 w 579692"/>
                <a:gd name="connsiteY384" fmla="*/ 452547 h 578710"/>
                <a:gd name="connsiteX385" fmla="*/ 127084 w 579692"/>
                <a:gd name="connsiteY385" fmla="*/ 452547 h 578710"/>
                <a:gd name="connsiteX386" fmla="*/ 127084 w 579692"/>
                <a:gd name="connsiteY386" fmla="*/ 434228 h 578710"/>
                <a:gd name="connsiteX387" fmla="*/ 144753 w 579692"/>
                <a:gd name="connsiteY387" fmla="*/ 434228 h 578710"/>
                <a:gd name="connsiteX388" fmla="*/ 144753 w 579692"/>
                <a:gd name="connsiteY388" fmla="*/ 452547 h 578710"/>
                <a:gd name="connsiteX389" fmla="*/ 199121 w 579692"/>
                <a:gd name="connsiteY389" fmla="*/ 452547 h 578710"/>
                <a:gd name="connsiteX390" fmla="*/ 199121 w 579692"/>
                <a:gd name="connsiteY390" fmla="*/ 154015 h 578710"/>
                <a:gd name="connsiteX391" fmla="*/ 199121 w 579692"/>
                <a:gd name="connsiteY391" fmla="*/ 126876 h 578710"/>
                <a:gd name="connsiteX392" fmla="*/ 181451 w 579692"/>
                <a:gd name="connsiteY392" fmla="*/ 126876 h 578710"/>
                <a:gd name="connsiteX393" fmla="*/ 90385 w 579692"/>
                <a:gd name="connsiteY393" fmla="*/ 126876 h 578710"/>
                <a:gd name="connsiteX394" fmla="*/ 117574 w 579692"/>
                <a:gd name="connsiteY394" fmla="*/ 72639 h 578710"/>
                <a:gd name="connsiteX395" fmla="*/ 154221 w 579692"/>
                <a:gd name="connsiteY395" fmla="*/ 72639 h 578710"/>
                <a:gd name="connsiteX396" fmla="*/ 154221 w 579692"/>
                <a:gd name="connsiteY396" fmla="*/ 90199 h 578710"/>
                <a:gd name="connsiteX397" fmla="*/ 117574 w 579692"/>
                <a:gd name="connsiteY397" fmla="*/ 90199 h 578710"/>
                <a:gd name="connsiteX398" fmla="*/ 265721 w 579692"/>
                <a:gd name="connsiteY398" fmla="*/ 65813 h 578710"/>
                <a:gd name="connsiteX399" fmla="*/ 270478 w 579692"/>
                <a:gd name="connsiteY399" fmla="*/ 97023 h 578710"/>
                <a:gd name="connsiteX400" fmla="*/ 301739 w 579692"/>
                <a:gd name="connsiteY400" fmla="*/ 102451 h 578710"/>
                <a:gd name="connsiteX401" fmla="*/ 107375 w 579692"/>
                <a:gd name="connsiteY401" fmla="*/ 54279 h 578710"/>
                <a:gd name="connsiteX402" fmla="*/ 100579 w 579692"/>
                <a:gd name="connsiteY402" fmla="*/ 108557 h 578710"/>
                <a:gd name="connsiteX403" fmla="*/ 171257 w 579692"/>
                <a:gd name="connsiteY403" fmla="*/ 108557 h 578710"/>
                <a:gd name="connsiteX404" fmla="*/ 164462 w 579692"/>
                <a:gd name="connsiteY404" fmla="*/ 54279 h 578710"/>
                <a:gd name="connsiteX405" fmla="*/ 127084 w 579692"/>
                <a:gd name="connsiteY405" fmla="*/ 0 h 578710"/>
                <a:gd name="connsiteX406" fmla="*/ 144753 w 579692"/>
                <a:gd name="connsiteY406" fmla="*/ 0 h 578710"/>
                <a:gd name="connsiteX407" fmla="*/ 144753 w 579692"/>
                <a:gd name="connsiteY407" fmla="*/ 35960 h 578710"/>
                <a:gd name="connsiteX408" fmla="*/ 171937 w 579692"/>
                <a:gd name="connsiteY408" fmla="*/ 35960 h 578710"/>
                <a:gd name="connsiteX409" fmla="*/ 181451 w 579692"/>
                <a:gd name="connsiteY409" fmla="*/ 44101 h 578710"/>
                <a:gd name="connsiteX410" fmla="*/ 188927 w 579692"/>
                <a:gd name="connsiteY410" fmla="*/ 108557 h 578710"/>
                <a:gd name="connsiteX411" fmla="*/ 208635 w 579692"/>
                <a:gd name="connsiteY411" fmla="*/ 108557 h 578710"/>
                <a:gd name="connsiteX412" fmla="*/ 217470 w 579692"/>
                <a:gd name="connsiteY412" fmla="*/ 117377 h 578710"/>
                <a:gd name="connsiteX413" fmla="*/ 217470 w 579692"/>
                <a:gd name="connsiteY413" fmla="*/ 144517 h 578710"/>
                <a:gd name="connsiteX414" fmla="*/ 253488 w 579692"/>
                <a:gd name="connsiteY414" fmla="*/ 144517 h 578710"/>
                <a:gd name="connsiteX415" fmla="*/ 253488 w 579692"/>
                <a:gd name="connsiteY415" fmla="*/ 104486 h 578710"/>
                <a:gd name="connsiteX416" fmla="*/ 258245 w 579692"/>
                <a:gd name="connsiteY416" fmla="*/ 45458 h 578710"/>
                <a:gd name="connsiteX417" fmla="*/ 270478 w 579692"/>
                <a:gd name="connsiteY417" fmla="*/ 45458 h 578710"/>
                <a:gd name="connsiteX418" fmla="*/ 291545 w 579692"/>
                <a:gd name="connsiteY418" fmla="*/ 66491 h 578710"/>
                <a:gd name="connsiteX419" fmla="*/ 310574 w 579692"/>
                <a:gd name="connsiteY419" fmla="*/ 48172 h 578710"/>
                <a:gd name="connsiteX420" fmla="*/ 323486 w 579692"/>
                <a:gd name="connsiteY420" fmla="*/ 60385 h 578710"/>
                <a:gd name="connsiteX421" fmla="*/ 304457 w 579692"/>
                <a:gd name="connsiteY421" fmla="*/ 79382 h 578710"/>
                <a:gd name="connsiteX422" fmla="*/ 322127 w 579692"/>
                <a:gd name="connsiteY422" fmla="*/ 97023 h 578710"/>
                <a:gd name="connsiteX423" fmla="*/ 324845 w 579692"/>
                <a:gd name="connsiteY423" fmla="*/ 103129 h 578710"/>
                <a:gd name="connsiteX424" fmla="*/ 322127 w 579692"/>
                <a:gd name="connsiteY424" fmla="*/ 109914 h 578710"/>
                <a:gd name="connsiteX425" fmla="*/ 290186 w 579692"/>
                <a:gd name="connsiteY425" fmla="*/ 122805 h 578710"/>
                <a:gd name="connsiteX426" fmla="*/ 271837 w 579692"/>
                <a:gd name="connsiteY426" fmla="*/ 118734 h 578710"/>
                <a:gd name="connsiteX427" fmla="*/ 271837 w 579692"/>
                <a:gd name="connsiteY427" fmla="*/ 144517 h 578710"/>
                <a:gd name="connsiteX428" fmla="*/ 317370 w 579692"/>
                <a:gd name="connsiteY428" fmla="*/ 144517 h 578710"/>
                <a:gd name="connsiteX429" fmla="*/ 326204 w 579692"/>
                <a:gd name="connsiteY429" fmla="*/ 154015 h 578710"/>
                <a:gd name="connsiteX430" fmla="*/ 326204 w 579692"/>
                <a:gd name="connsiteY430" fmla="*/ 225934 h 578710"/>
                <a:gd name="connsiteX431" fmla="*/ 344553 w 579692"/>
                <a:gd name="connsiteY431" fmla="*/ 225934 h 578710"/>
                <a:gd name="connsiteX432" fmla="*/ 344553 w 579692"/>
                <a:gd name="connsiteY432" fmla="*/ 198795 h 578710"/>
                <a:gd name="connsiteX433" fmla="*/ 353388 w 579692"/>
                <a:gd name="connsiteY433" fmla="*/ 189975 h 578710"/>
                <a:gd name="connsiteX434" fmla="*/ 389406 w 579692"/>
                <a:gd name="connsiteY434" fmla="*/ 189975 h 578710"/>
                <a:gd name="connsiteX435" fmla="*/ 398921 w 579692"/>
                <a:gd name="connsiteY435" fmla="*/ 198795 h 578710"/>
                <a:gd name="connsiteX436" fmla="*/ 398921 w 579692"/>
                <a:gd name="connsiteY436" fmla="*/ 225934 h 578710"/>
                <a:gd name="connsiteX437" fmla="*/ 426104 w 579692"/>
                <a:gd name="connsiteY437" fmla="*/ 225934 h 578710"/>
                <a:gd name="connsiteX438" fmla="*/ 434939 w 579692"/>
                <a:gd name="connsiteY438" fmla="*/ 235433 h 578710"/>
                <a:gd name="connsiteX439" fmla="*/ 434939 w 579692"/>
                <a:gd name="connsiteY439" fmla="*/ 280213 h 578710"/>
                <a:gd name="connsiteX440" fmla="*/ 453288 w 579692"/>
                <a:gd name="connsiteY440" fmla="*/ 280213 h 578710"/>
                <a:gd name="connsiteX441" fmla="*/ 453288 w 579692"/>
                <a:gd name="connsiteY441" fmla="*/ 198795 h 578710"/>
                <a:gd name="connsiteX442" fmla="*/ 434939 w 579692"/>
                <a:gd name="connsiteY442" fmla="*/ 198795 h 578710"/>
                <a:gd name="connsiteX443" fmla="*/ 426104 w 579692"/>
                <a:gd name="connsiteY443" fmla="*/ 189975 h 578710"/>
                <a:gd name="connsiteX444" fmla="*/ 426104 w 579692"/>
                <a:gd name="connsiteY444" fmla="*/ 144517 h 578710"/>
                <a:gd name="connsiteX445" fmla="*/ 434939 w 579692"/>
                <a:gd name="connsiteY445" fmla="*/ 135696 h 578710"/>
                <a:gd name="connsiteX446" fmla="*/ 453288 w 579692"/>
                <a:gd name="connsiteY446" fmla="*/ 135696 h 578710"/>
                <a:gd name="connsiteX447" fmla="*/ 453288 w 579692"/>
                <a:gd name="connsiteY447" fmla="*/ 117377 h 578710"/>
                <a:gd name="connsiteX448" fmla="*/ 470958 w 579692"/>
                <a:gd name="connsiteY448" fmla="*/ 117377 h 578710"/>
                <a:gd name="connsiteX449" fmla="*/ 470958 w 579692"/>
                <a:gd name="connsiteY449" fmla="*/ 135696 h 578710"/>
                <a:gd name="connsiteX450" fmla="*/ 489306 w 579692"/>
                <a:gd name="connsiteY450" fmla="*/ 135696 h 578710"/>
                <a:gd name="connsiteX451" fmla="*/ 498141 w 579692"/>
                <a:gd name="connsiteY451" fmla="*/ 144517 h 578710"/>
                <a:gd name="connsiteX452" fmla="*/ 498141 w 579692"/>
                <a:gd name="connsiteY452" fmla="*/ 189975 h 578710"/>
                <a:gd name="connsiteX453" fmla="*/ 489306 w 579692"/>
                <a:gd name="connsiteY453" fmla="*/ 198795 h 578710"/>
                <a:gd name="connsiteX454" fmla="*/ 470958 w 579692"/>
                <a:gd name="connsiteY454" fmla="*/ 198795 h 578710"/>
                <a:gd name="connsiteX455" fmla="*/ 470958 w 579692"/>
                <a:gd name="connsiteY455" fmla="*/ 280213 h 578710"/>
                <a:gd name="connsiteX456" fmla="*/ 489306 w 579692"/>
                <a:gd name="connsiteY456" fmla="*/ 280213 h 578710"/>
                <a:gd name="connsiteX457" fmla="*/ 489306 w 579692"/>
                <a:gd name="connsiteY457" fmla="*/ 235433 h 578710"/>
                <a:gd name="connsiteX458" fmla="*/ 489306 w 579692"/>
                <a:gd name="connsiteY458" fmla="*/ 234755 h 578710"/>
                <a:gd name="connsiteX459" fmla="*/ 489986 w 579692"/>
                <a:gd name="connsiteY459" fmla="*/ 232041 h 578710"/>
                <a:gd name="connsiteX460" fmla="*/ 489986 w 579692"/>
                <a:gd name="connsiteY460" fmla="*/ 231362 h 578710"/>
                <a:gd name="connsiteX461" fmla="*/ 491345 w 579692"/>
                <a:gd name="connsiteY461" fmla="*/ 229327 h 578710"/>
                <a:gd name="connsiteX462" fmla="*/ 527364 w 579692"/>
                <a:gd name="connsiteY462" fmla="*/ 184547 h 578710"/>
                <a:gd name="connsiteX463" fmla="*/ 541635 w 579692"/>
                <a:gd name="connsiteY463" fmla="*/ 184547 h 578710"/>
                <a:gd name="connsiteX464" fmla="*/ 577653 w 579692"/>
                <a:gd name="connsiteY464" fmla="*/ 229327 h 578710"/>
                <a:gd name="connsiteX465" fmla="*/ 579013 w 579692"/>
                <a:gd name="connsiteY465" fmla="*/ 231362 h 578710"/>
                <a:gd name="connsiteX466" fmla="*/ 579013 w 579692"/>
                <a:gd name="connsiteY466" fmla="*/ 232041 h 578710"/>
                <a:gd name="connsiteX467" fmla="*/ 579692 w 579692"/>
                <a:gd name="connsiteY467" fmla="*/ 234755 h 578710"/>
                <a:gd name="connsiteX468" fmla="*/ 579692 w 579692"/>
                <a:gd name="connsiteY468" fmla="*/ 235433 h 578710"/>
                <a:gd name="connsiteX469" fmla="*/ 579692 w 579692"/>
                <a:gd name="connsiteY469" fmla="*/ 452547 h 578710"/>
                <a:gd name="connsiteX470" fmla="*/ 579692 w 579692"/>
                <a:gd name="connsiteY470" fmla="*/ 461368 h 578710"/>
                <a:gd name="connsiteX471" fmla="*/ 579692 w 579692"/>
                <a:gd name="connsiteY471" fmla="*/ 470188 h 578710"/>
                <a:gd name="connsiteX472" fmla="*/ 570858 w 579692"/>
                <a:gd name="connsiteY472" fmla="*/ 470188 h 578710"/>
                <a:gd name="connsiteX473" fmla="*/ 498141 w 579692"/>
                <a:gd name="connsiteY473" fmla="*/ 470188 h 578710"/>
                <a:gd name="connsiteX474" fmla="*/ 426104 w 579692"/>
                <a:gd name="connsiteY474" fmla="*/ 470188 h 578710"/>
                <a:gd name="connsiteX475" fmla="*/ 317370 w 579692"/>
                <a:gd name="connsiteY475" fmla="*/ 470188 h 578710"/>
                <a:gd name="connsiteX476" fmla="*/ 208635 w 579692"/>
                <a:gd name="connsiteY476" fmla="*/ 470188 h 578710"/>
                <a:gd name="connsiteX477" fmla="*/ 63202 w 579692"/>
                <a:gd name="connsiteY477" fmla="*/ 470188 h 578710"/>
                <a:gd name="connsiteX478" fmla="*/ 8834 w 579692"/>
                <a:gd name="connsiteY478" fmla="*/ 470188 h 578710"/>
                <a:gd name="connsiteX479" fmla="*/ 0 w 579692"/>
                <a:gd name="connsiteY479" fmla="*/ 470188 h 578710"/>
                <a:gd name="connsiteX480" fmla="*/ 0 w 579692"/>
                <a:gd name="connsiteY480" fmla="*/ 461368 h 578710"/>
                <a:gd name="connsiteX481" fmla="*/ 0 w 579692"/>
                <a:gd name="connsiteY481" fmla="*/ 452547 h 578710"/>
                <a:gd name="connsiteX482" fmla="*/ 0 w 579692"/>
                <a:gd name="connsiteY482" fmla="*/ 208294 h 578710"/>
                <a:gd name="connsiteX483" fmla="*/ 8834 w 579692"/>
                <a:gd name="connsiteY483" fmla="*/ 198795 h 578710"/>
                <a:gd name="connsiteX484" fmla="*/ 54367 w 579692"/>
                <a:gd name="connsiteY484" fmla="*/ 198795 h 578710"/>
                <a:gd name="connsiteX485" fmla="*/ 54367 w 579692"/>
                <a:gd name="connsiteY485" fmla="*/ 117377 h 578710"/>
                <a:gd name="connsiteX486" fmla="*/ 63202 w 579692"/>
                <a:gd name="connsiteY486" fmla="*/ 108557 h 578710"/>
                <a:gd name="connsiteX487" fmla="*/ 82910 w 579692"/>
                <a:gd name="connsiteY487" fmla="*/ 108557 h 578710"/>
                <a:gd name="connsiteX488" fmla="*/ 90385 w 579692"/>
                <a:gd name="connsiteY488" fmla="*/ 44101 h 578710"/>
                <a:gd name="connsiteX489" fmla="*/ 99900 w 579692"/>
                <a:gd name="connsiteY489" fmla="*/ 35960 h 578710"/>
                <a:gd name="connsiteX490" fmla="*/ 127084 w 579692"/>
                <a:gd name="connsiteY490" fmla="*/ 35960 h 578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Lst>
              <a:rect l="l" t="t" r="r" b="b"/>
              <a:pathLst>
                <a:path w="579692" h="578710">
                  <a:moveTo>
                    <a:pt x="498153" y="506823"/>
                  </a:moveTo>
                  <a:cubicBezTo>
                    <a:pt x="488640" y="506823"/>
                    <a:pt x="480486" y="514961"/>
                    <a:pt x="480486" y="524456"/>
                  </a:cubicBezTo>
                  <a:cubicBezTo>
                    <a:pt x="480486" y="529881"/>
                    <a:pt x="476409" y="533950"/>
                    <a:pt x="470973" y="533950"/>
                  </a:cubicBezTo>
                  <a:cubicBezTo>
                    <a:pt x="461460" y="533950"/>
                    <a:pt x="453306" y="542088"/>
                    <a:pt x="453306" y="551583"/>
                  </a:cubicBezTo>
                  <a:lnTo>
                    <a:pt x="552512" y="551583"/>
                  </a:lnTo>
                  <a:cubicBezTo>
                    <a:pt x="552512" y="542088"/>
                    <a:pt x="544358" y="533950"/>
                    <a:pt x="534845" y="533950"/>
                  </a:cubicBezTo>
                  <a:lnTo>
                    <a:pt x="525332" y="533950"/>
                  </a:lnTo>
                  <a:cubicBezTo>
                    <a:pt x="520576" y="533950"/>
                    <a:pt x="516499" y="529881"/>
                    <a:pt x="516499" y="524456"/>
                  </a:cubicBezTo>
                  <a:cubicBezTo>
                    <a:pt x="516499" y="514961"/>
                    <a:pt x="508345" y="506823"/>
                    <a:pt x="498153" y="506823"/>
                  </a:cubicBezTo>
                  <a:close/>
                  <a:moveTo>
                    <a:pt x="290186" y="506823"/>
                  </a:moveTo>
                  <a:cubicBezTo>
                    <a:pt x="279994" y="506823"/>
                    <a:pt x="271840" y="514961"/>
                    <a:pt x="271840" y="524456"/>
                  </a:cubicBezTo>
                  <a:cubicBezTo>
                    <a:pt x="271840" y="529881"/>
                    <a:pt x="267763" y="533950"/>
                    <a:pt x="263007" y="533950"/>
                  </a:cubicBezTo>
                  <a:cubicBezTo>
                    <a:pt x="252814" y="533950"/>
                    <a:pt x="244660" y="542088"/>
                    <a:pt x="244660" y="551583"/>
                  </a:cubicBezTo>
                  <a:lnTo>
                    <a:pt x="344546" y="551583"/>
                  </a:lnTo>
                  <a:cubicBezTo>
                    <a:pt x="344546" y="542088"/>
                    <a:pt x="336392" y="533950"/>
                    <a:pt x="326199" y="533950"/>
                  </a:cubicBezTo>
                  <a:lnTo>
                    <a:pt x="317366" y="533950"/>
                  </a:lnTo>
                  <a:cubicBezTo>
                    <a:pt x="311930" y="533950"/>
                    <a:pt x="307853" y="529881"/>
                    <a:pt x="307853" y="524456"/>
                  </a:cubicBezTo>
                  <a:cubicBezTo>
                    <a:pt x="307853" y="514961"/>
                    <a:pt x="299699" y="506823"/>
                    <a:pt x="290186" y="506823"/>
                  </a:cubicBezTo>
                  <a:close/>
                  <a:moveTo>
                    <a:pt x="81515" y="506823"/>
                  </a:moveTo>
                  <a:cubicBezTo>
                    <a:pt x="71323" y="506823"/>
                    <a:pt x="63169" y="514961"/>
                    <a:pt x="63169" y="524456"/>
                  </a:cubicBezTo>
                  <a:cubicBezTo>
                    <a:pt x="63169" y="529881"/>
                    <a:pt x="59092" y="533950"/>
                    <a:pt x="54336" y="533950"/>
                  </a:cubicBezTo>
                  <a:cubicBezTo>
                    <a:pt x="44143" y="533950"/>
                    <a:pt x="35989" y="542088"/>
                    <a:pt x="35989" y="551583"/>
                  </a:cubicBezTo>
                  <a:lnTo>
                    <a:pt x="135875" y="551583"/>
                  </a:lnTo>
                  <a:cubicBezTo>
                    <a:pt x="135875" y="542088"/>
                    <a:pt x="127721" y="533950"/>
                    <a:pt x="117528" y="533950"/>
                  </a:cubicBezTo>
                  <a:lnTo>
                    <a:pt x="108695" y="533950"/>
                  </a:lnTo>
                  <a:cubicBezTo>
                    <a:pt x="103938" y="533950"/>
                    <a:pt x="99862" y="529881"/>
                    <a:pt x="99862" y="524456"/>
                  </a:cubicBezTo>
                  <a:cubicBezTo>
                    <a:pt x="99862" y="514961"/>
                    <a:pt x="91708" y="506823"/>
                    <a:pt x="81515" y="506823"/>
                  </a:cubicBezTo>
                  <a:close/>
                  <a:moveTo>
                    <a:pt x="562023" y="488512"/>
                  </a:moveTo>
                  <a:lnTo>
                    <a:pt x="579692" y="488512"/>
                  </a:lnTo>
                  <a:lnTo>
                    <a:pt x="579692" y="506835"/>
                  </a:lnTo>
                  <a:lnTo>
                    <a:pt x="562023" y="506835"/>
                  </a:lnTo>
                  <a:close/>
                  <a:moveTo>
                    <a:pt x="498153" y="488512"/>
                  </a:moveTo>
                  <a:cubicBezTo>
                    <a:pt x="515140" y="488512"/>
                    <a:pt x="529409" y="500041"/>
                    <a:pt x="533486" y="515639"/>
                  </a:cubicBezTo>
                  <a:lnTo>
                    <a:pt x="534845" y="515639"/>
                  </a:lnTo>
                  <a:cubicBezTo>
                    <a:pt x="554550" y="515639"/>
                    <a:pt x="570858" y="531916"/>
                    <a:pt x="570858" y="551583"/>
                  </a:cubicBezTo>
                  <a:lnTo>
                    <a:pt x="570858" y="561077"/>
                  </a:lnTo>
                  <a:cubicBezTo>
                    <a:pt x="570858" y="565825"/>
                    <a:pt x="566781" y="569894"/>
                    <a:pt x="562025" y="569894"/>
                  </a:cubicBezTo>
                  <a:lnTo>
                    <a:pt x="552512" y="569894"/>
                  </a:lnTo>
                  <a:lnTo>
                    <a:pt x="552512" y="578710"/>
                  </a:lnTo>
                  <a:lnTo>
                    <a:pt x="534845" y="578710"/>
                  </a:lnTo>
                  <a:lnTo>
                    <a:pt x="534845" y="569894"/>
                  </a:lnTo>
                  <a:lnTo>
                    <a:pt x="470973" y="569894"/>
                  </a:lnTo>
                  <a:lnTo>
                    <a:pt x="470973" y="578710"/>
                  </a:lnTo>
                  <a:lnTo>
                    <a:pt x="453306" y="578710"/>
                  </a:lnTo>
                  <a:lnTo>
                    <a:pt x="453306" y="569894"/>
                  </a:lnTo>
                  <a:lnTo>
                    <a:pt x="443794" y="569894"/>
                  </a:lnTo>
                  <a:cubicBezTo>
                    <a:pt x="439037" y="569894"/>
                    <a:pt x="434960" y="565825"/>
                    <a:pt x="434960" y="561077"/>
                  </a:cubicBezTo>
                  <a:lnTo>
                    <a:pt x="434960" y="551583"/>
                  </a:lnTo>
                  <a:cubicBezTo>
                    <a:pt x="434960" y="534628"/>
                    <a:pt x="447191" y="520386"/>
                    <a:pt x="462819" y="516317"/>
                  </a:cubicBezTo>
                  <a:cubicBezTo>
                    <a:pt x="466896" y="500719"/>
                    <a:pt x="481166" y="488512"/>
                    <a:pt x="498153" y="488512"/>
                  </a:cubicBezTo>
                  <a:close/>
                  <a:moveTo>
                    <a:pt x="362212" y="488512"/>
                  </a:moveTo>
                  <a:lnTo>
                    <a:pt x="434960" y="488512"/>
                  </a:lnTo>
                  <a:lnTo>
                    <a:pt x="434960" y="506835"/>
                  </a:lnTo>
                  <a:lnTo>
                    <a:pt x="362212" y="506835"/>
                  </a:lnTo>
                  <a:close/>
                  <a:moveTo>
                    <a:pt x="290186" y="488512"/>
                  </a:moveTo>
                  <a:cubicBezTo>
                    <a:pt x="306494" y="488512"/>
                    <a:pt x="320763" y="500041"/>
                    <a:pt x="324840" y="515639"/>
                  </a:cubicBezTo>
                  <a:lnTo>
                    <a:pt x="326199" y="515639"/>
                  </a:lnTo>
                  <a:cubicBezTo>
                    <a:pt x="345904" y="515639"/>
                    <a:pt x="362212" y="531916"/>
                    <a:pt x="362212" y="551583"/>
                  </a:cubicBezTo>
                  <a:lnTo>
                    <a:pt x="362212" y="561077"/>
                  </a:lnTo>
                  <a:cubicBezTo>
                    <a:pt x="362212" y="565825"/>
                    <a:pt x="358135" y="569894"/>
                    <a:pt x="353379" y="569894"/>
                  </a:cubicBezTo>
                  <a:lnTo>
                    <a:pt x="344546" y="569894"/>
                  </a:lnTo>
                  <a:lnTo>
                    <a:pt x="344546" y="578710"/>
                  </a:lnTo>
                  <a:lnTo>
                    <a:pt x="326199" y="578710"/>
                  </a:lnTo>
                  <a:lnTo>
                    <a:pt x="326199" y="569894"/>
                  </a:lnTo>
                  <a:lnTo>
                    <a:pt x="263007" y="569894"/>
                  </a:lnTo>
                  <a:lnTo>
                    <a:pt x="263007" y="578710"/>
                  </a:lnTo>
                  <a:lnTo>
                    <a:pt x="244660" y="578710"/>
                  </a:lnTo>
                  <a:lnTo>
                    <a:pt x="244660" y="569894"/>
                  </a:lnTo>
                  <a:lnTo>
                    <a:pt x="235827" y="569894"/>
                  </a:lnTo>
                  <a:cubicBezTo>
                    <a:pt x="230391" y="569894"/>
                    <a:pt x="226314" y="565825"/>
                    <a:pt x="226314" y="561077"/>
                  </a:cubicBezTo>
                  <a:lnTo>
                    <a:pt x="226314" y="551583"/>
                  </a:lnTo>
                  <a:cubicBezTo>
                    <a:pt x="226314" y="534628"/>
                    <a:pt x="238545" y="520386"/>
                    <a:pt x="254853" y="516317"/>
                  </a:cubicBezTo>
                  <a:cubicBezTo>
                    <a:pt x="258250" y="500719"/>
                    <a:pt x="272520" y="488512"/>
                    <a:pt x="290186" y="488512"/>
                  </a:cubicBezTo>
                  <a:close/>
                  <a:moveTo>
                    <a:pt x="154221" y="488512"/>
                  </a:moveTo>
                  <a:lnTo>
                    <a:pt x="226314" y="488512"/>
                  </a:lnTo>
                  <a:lnTo>
                    <a:pt x="226314" y="506835"/>
                  </a:lnTo>
                  <a:lnTo>
                    <a:pt x="154221" y="506835"/>
                  </a:lnTo>
                  <a:close/>
                  <a:moveTo>
                    <a:pt x="81515" y="488512"/>
                  </a:moveTo>
                  <a:cubicBezTo>
                    <a:pt x="98503" y="488512"/>
                    <a:pt x="112772" y="500041"/>
                    <a:pt x="116849" y="515639"/>
                  </a:cubicBezTo>
                  <a:lnTo>
                    <a:pt x="117528" y="515639"/>
                  </a:lnTo>
                  <a:cubicBezTo>
                    <a:pt x="137913" y="515639"/>
                    <a:pt x="154221" y="531916"/>
                    <a:pt x="154221" y="551583"/>
                  </a:cubicBezTo>
                  <a:lnTo>
                    <a:pt x="154221" y="561077"/>
                  </a:lnTo>
                  <a:cubicBezTo>
                    <a:pt x="154221" y="565825"/>
                    <a:pt x="150144" y="569894"/>
                    <a:pt x="144708" y="569894"/>
                  </a:cubicBezTo>
                  <a:lnTo>
                    <a:pt x="135875" y="569894"/>
                  </a:lnTo>
                  <a:lnTo>
                    <a:pt x="135875" y="578710"/>
                  </a:lnTo>
                  <a:lnTo>
                    <a:pt x="117528" y="578710"/>
                  </a:lnTo>
                  <a:lnTo>
                    <a:pt x="117528" y="569894"/>
                  </a:lnTo>
                  <a:lnTo>
                    <a:pt x="54336" y="569894"/>
                  </a:lnTo>
                  <a:lnTo>
                    <a:pt x="54336" y="578710"/>
                  </a:lnTo>
                  <a:lnTo>
                    <a:pt x="35989" y="578710"/>
                  </a:lnTo>
                  <a:lnTo>
                    <a:pt x="35989" y="569894"/>
                  </a:lnTo>
                  <a:lnTo>
                    <a:pt x="27156" y="569894"/>
                  </a:lnTo>
                  <a:cubicBezTo>
                    <a:pt x="22400" y="569894"/>
                    <a:pt x="18323" y="565825"/>
                    <a:pt x="18323" y="561077"/>
                  </a:cubicBezTo>
                  <a:lnTo>
                    <a:pt x="18323" y="551583"/>
                  </a:lnTo>
                  <a:cubicBezTo>
                    <a:pt x="18323" y="534628"/>
                    <a:pt x="29874" y="520386"/>
                    <a:pt x="46182" y="516317"/>
                  </a:cubicBezTo>
                  <a:cubicBezTo>
                    <a:pt x="49579" y="500719"/>
                    <a:pt x="64528" y="488512"/>
                    <a:pt x="81515" y="488512"/>
                  </a:cubicBezTo>
                  <a:close/>
                  <a:moveTo>
                    <a:pt x="0" y="488512"/>
                  </a:moveTo>
                  <a:lnTo>
                    <a:pt x="18323" y="488512"/>
                  </a:lnTo>
                  <a:lnTo>
                    <a:pt x="18323" y="506835"/>
                  </a:lnTo>
                  <a:lnTo>
                    <a:pt x="0" y="506835"/>
                  </a:lnTo>
                  <a:close/>
                  <a:moveTo>
                    <a:pt x="27158" y="415873"/>
                  </a:moveTo>
                  <a:lnTo>
                    <a:pt x="45481" y="415873"/>
                  </a:lnTo>
                  <a:lnTo>
                    <a:pt x="45481" y="434196"/>
                  </a:lnTo>
                  <a:lnTo>
                    <a:pt x="27158" y="434196"/>
                  </a:lnTo>
                  <a:close/>
                  <a:moveTo>
                    <a:pt x="525267" y="407038"/>
                  </a:moveTo>
                  <a:lnTo>
                    <a:pt x="543590" y="407038"/>
                  </a:lnTo>
                  <a:lnTo>
                    <a:pt x="543590" y="425361"/>
                  </a:lnTo>
                  <a:lnTo>
                    <a:pt x="525267" y="425361"/>
                  </a:lnTo>
                  <a:close/>
                  <a:moveTo>
                    <a:pt x="380535" y="407038"/>
                  </a:moveTo>
                  <a:lnTo>
                    <a:pt x="398858" y="407038"/>
                  </a:lnTo>
                  <a:lnTo>
                    <a:pt x="398858" y="425361"/>
                  </a:lnTo>
                  <a:lnTo>
                    <a:pt x="380535" y="425361"/>
                  </a:lnTo>
                  <a:close/>
                  <a:moveTo>
                    <a:pt x="344543" y="407038"/>
                  </a:moveTo>
                  <a:lnTo>
                    <a:pt x="362212" y="407038"/>
                  </a:lnTo>
                  <a:lnTo>
                    <a:pt x="362212" y="425361"/>
                  </a:lnTo>
                  <a:lnTo>
                    <a:pt x="344543" y="425361"/>
                  </a:lnTo>
                  <a:close/>
                  <a:moveTo>
                    <a:pt x="271795" y="398313"/>
                  </a:moveTo>
                  <a:lnTo>
                    <a:pt x="290118" y="398313"/>
                  </a:lnTo>
                  <a:lnTo>
                    <a:pt x="290118" y="415873"/>
                  </a:lnTo>
                  <a:lnTo>
                    <a:pt x="271795" y="415873"/>
                  </a:lnTo>
                  <a:close/>
                  <a:moveTo>
                    <a:pt x="235803" y="398313"/>
                  </a:moveTo>
                  <a:lnTo>
                    <a:pt x="253472" y="398313"/>
                  </a:lnTo>
                  <a:lnTo>
                    <a:pt x="253472" y="415873"/>
                  </a:lnTo>
                  <a:lnTo>
                    <a:pt x="235803" y="415873"/>
                  </a:lnTo>
                  <a:close/>
                  <a:moveTo>
                    <a:pt x="163055" y="398313"/>
                  </a:moveTo>
                  <a:lnTo>
                    <a:pt x="181487" y="398313"/>
                  </a:lnTo>
                  <a:lnTo>
                    <a:pt x="181487" y="415873"/>
                  </a:lnTo>
                  <a:lnTo>
                    <a:pt x="163055" y="415873"/>
                  </a:lnTo>
                  <a:close/>
                  <a:moveTo>
                    <a:pt x="127063" y="398313"/>
                  </a:moveTo>
                  <a:lnTo>
                    <a:pt x="144732" y="398313"/>
                  </a:lnTo>
                  <a:lnTo>
                    <a:pt x="144732" y="415873"/>
                  </a:lnTo>
                  <a:lnTo>
                    <a:pt x="127063" y="415873"/>
                  </a:lnTo>
                  <a:close/>
                  <a:moveTo>
                    <a:pt x="90417" y="398313"/>
                  </a:moveTo>
                  <a:lnTo>
                    <a:pt x="108740" y="398313"/>
                  </a:lnTo>
                  <a:lnTo>
                    <a:pt x="108740" y="415873"/>
                  </a:lnTo>
                  <a:lnTo>
                    <a:pt x="90417" y="415873"/>
                  </a:lnTo>
                  <a:close/>
                  <a:moveTo>
                    <a:pt x="453283" y="388715"/>
                  </a:moveTo>
                  <a:lnTo>
                    <a:pt x="470952" y="388715"/>
                  </a:lnTo>
                  <a:lnTo>
                    <a:pt x="470952" y="407038"/>
                  </a:lnTo>
                  <a:lnTo>
                    <a:pt x="453283" y="407038"/>
                  </a:lnTo>
                  <a:close/>
                  <a:moveTo>
                    <a:pt x="27158" y="379990"/>
                  </a:moveTo>
                  <a:lnTo>
                    <a:pt x="45481" y="379990"/>
                  </a:lnTo>
                  <a:lnTo>
                    <a:pt x="45481" y="398313"/>
                  </a:lnTo>
                  <a:lnTo>
                    <a:pt x="27158" y="398313"/>
                  </a:lnTo>
                  <a:close/>
                  <a:moveTo>
                    <a:pt x="525267" y="371155"/>
                  </a:moveTo>
                  <a:lnTo>
                    <a:pt x="543590" y="371155"/>
                  </a:lnTo>
                  <a:lnTo>
                    <a:pt x="543590" y="388715"/>
                  </a:lnTo>
                  <a:lnTo>
                    <a:pt x="525267" y="388715"/>
                  </a:lnTo>
                  <a:close/>
                  <a:moveTo>
                    <a:pt x="380535" y="371155"/>
                  </a:moveTo>
                  <a:lnTo>
                    <a:pt x="398858" y="371155"/>
                  </a:lnTo>
                  <a:lnTo>
                    <a:pt x="398858" y="388715"/>
                  </a:lnTo>
                  <a:lnTo>
                    <a:pt x="380535" y="388715"/>
                  </a:lnTo>
                  <a:close/>
                  <a:moveTo>
                    <a:pt x="344543" y="371155"/>
                  </a:moveTo>
                  <a:lnTo>
                    <a:pt x="362212" y="371155"/>
                  </a:lnTo>
                  <a:lnTo>
                    <a:pt x="362212" y="388715"/>
                  </a:lnTo>
                  <a:lnTo>
                    <a:pt x="344543" y="388715"/>
                  </a:lnTo>
                  <a:close/>
                  <a:moveTo>
                    <a:pt x="271795" y="361666"/>
                  </a:moveTo>
                  <a:lnTo>
                    <a:pt x="290118" y="361666"/>
                  </a:lnTo>
                  <a:lnTo>
                    <a:pt x="290118" y="379989"/>
                  </a:lnTo>
                  <a:lnTo>
                    <a:pt x="271795" y="379989"/>
                  </a:lnTo>
                  <a:close/>
                  <a:moveTo>
                    <a:pt x="235803" y="361666"/>
                  </a:moveTo>
                  <a:lnTo>
                    <a:pt x="253472" y="361666"/>
                  </a:lnTo>
                  <a:lnTo>
                    <a:pt x="253472" y="379989"/>
                  </a:lnTo>
                  <a:lnTo>
                    <a:pt x="235803" y="379989"/>
                  </a:lnTo>
                  <a:close/>
                  <a:moveTo>
                    <a:pt x="163055" y="361666"/>
                  </a:moveTo>
                  <a:lnTo>
                    <a:pt x="181487" y="361666"/>
                  </a:lnTo>
                  <a:lnTo>
                    <a:pt x="181487" y="379989"/>
                  </a:lnTo>
                  <a:lnTo>
                    <a:pt x="163055" y="379989"/>
                  </a:lnTo>
                  <a:close/>
                  <a:moveTo>
                    <a:pt x="127063" y="361666"/>
                  </a:moveTo>
                  <a:lnTo>
                    <a:pt x="144732" y="361666"/>
                  </a:lnTo>
                  <a:lnTo>
                    <a:pt x="144732" y="379989"/>
                  </a:lnTo>
                  <a:lnTo>
                    <a:pt x="127063" y="379989"/>
                  </a:lnTo>
                  <a:close/>
                  <a:moveTo>
                    <a:pt x="90417" y="361666"/>
                  </a:moveTo>
                  <a:lnTo>
                    <a:pt x="108740" y="361666"/>
                  </a:lnTo>
                  <a:lnTo>
                    <a:pt x="108740" y="379989"/>
                  </a:lnTo>
                  <a:lnTo>
                    <a:pt x="90417" y="379989"/>
                  </a:lnTo>
                  <a:close/>
                  <a:moveTo>
                    <a:pt x="453283" y="352832"/>
                  </a:moveTo>
                  <a:lnTo>
                    <a:pt x="470952" y="352832"/>
                  </a:lnTo>
                  <a:lnTo>
                    <a:pt x="470952" y="371155"/>
                  </a:lnTo>
                  <a:lnTo>
                    <a:pt x="453283" y="371155"/>
                  </a:lnTo>
                  <a:close/>
                  <a:moveTo>
                    <a:pt x="27158" y="343998"/>
                  </a:moveTo>
                  <a:lnTo>
                    <a:pt x="45481" y="343998"/>
                  </a:lnTo>
                  <a:lnTo>
                    <a:pt x="45481" y="361667"/>
                  </a:lnTo>
                  <a:lnTo>
                    <a:pt x="27158" y="361667"/>
                  </a:lnTo>
                  <a:close/>
                  <a:moveTo>
                    <a:pt x="525267" y="334509"/>
                  </a:moveTo>
                  <a:lnTo>
                    <a:pt x="543590" y="334509"/>
                  </a:lnTo>
                  <a:lnTo>
                    <a:pt x="543590" y="352832"/>
                  </a:lnTo>
                  <a:lnTo>
                    <a:pt x="525267" y="352832"/>
                  </a:lnTo>
                  <a:close/>
                  <a:moveTo>
                    <a:pt x="380535" y="334509"/>
                  </a:moveTo>
                  <a:lnTo>
                    <a:pt x="398858" y="334509"/>
                  </a:lnTo>
                  <a:lnTo>
                    <a:pt x="398858" y="352832"/>
                  </a:lnTo>
                  <a:lnTo>
                    <a:pt x="380535" y="352832"/>
                  </a:lnTo>
                  <a:close/>
                  <a:moveTo>
                    <a:pt x="344543" y="334509"/>
                  </a:moveTo>
                  <a:lnTo>
                    <a:pt x="362212" y="334509"/>
                  </a:lnTo>
                  <a:lnTo>
                    <a:pt x="362212" y="352832"/>
                  </a:lnTo>
                  <a:lnTo>
                    <a:pt x="344543" y="352832"/>
                  </a:lnTo>
                  <a:close/>
                  <a:moveTo>
                    <a:pt x="271795" y="325674"/>
                  </a:moveTo>
                  <a:lnTo>
                    <a:pt x="290118" y="325674"/>
                  </a:lnTo>
                  <a:lnTo>
                    <a:pt x="290118" y="343997"/>
                  </a:lnTo>
                  <a:lnTo>
                    <a:pt x="271795" y="343997"/>
                  </a:lnTo>
                  <a:close/>
                  <a:moveTo>
                    <a:pt x="235803" y="325674"/>
                  </a:moveTo>
                  <a:lnTo>
                    <a:pt x="253472" y="325674"/>
                  </a:lnTo>
                  <a:lnTo>
                    <a:pt x="253472" y="343997"/>
                  </a:lnTo>
                  <a:lnTo>
                    <a:pt x="235803" y="343997"/>
                  </a:lnTo>
                  <a:close/>
                  <a:moveTo>
                    <a:pt x="163055" y="325674"/>
                  </a:moveTo>
                  <a:lnTo>
                    <a:pt x="181487" y="325674"/>
                  </a:lnTo>
                  <a:lnTo>
                    <a:pt x="181487" y="343997"/>
                  </a:lnTo>
                  <a:lnTo>
                    <a:pt x="163055" y="343997"/>
                  </a:lnTo>
                  <a:close/>
                  <a:moveTo>
                    <a:pt x="127063" y="325674"/>
                  </a:moveTo>
                  <a:lnTo>
                    <a:pt x="144732" y="325674"/>
                  </a:lnTo>
                  <a:lnTo>
                    <a:pt x="144732" y="343997"/>
                  </a:lnTo>
                  <a:lnTo>
                    <a:pt x="127063" y="343997"/>
                  </a:lnTo>
                  <a:close/>
                  <a:moveTo>
                    <a:pt x="90417" y="325674"/>
                  </a:moveTo>
                  <a:lnTo>
                    <a:pt x="108740" y="325674"/>
                  </a:lnTo>
                  <a:lnTo>
                    <a:pt x="108740" y="343997"/>
                  </a:lnTo>
                  <a:lnTo>
                    <a:pt x="90417" y="343997"/>
                  </a:lnTo>
                  <a:close/>
                  <a:moveTo>
                    <a:pt x="453283" y="316840"/>
                  </a:moveTo>
                  <a:lnTo>
                    <a:pt x="470952" y="316840"/>
                  </a:lnTo>
                  <a:lnTo>
                    <a:pt x="470952" y="334509"/>
                  </a:lnTo>
                  <a:lnTo>
                    <a:pt x="453283" y="334509"/>
                  </a:lnTo>
                  <a:close/>
                  <a:moveTo>
                    <a:pt x="27158" y="307351"/>
                  </a:moveTo>
                  <a:lnTo>
                    <a:pt x="45481" y="307351"/>
                  </a:lnTo>
                  <a:lnTo>
                    <a:pt x="45481" y="325674"/>
                  </a:lnTo>
                  <a:lnTo>
                    <a:pt x="27158" y="325674"/>
                  </a:lnTo>
                  <a:close/>
                  <a:moveTo>
                    <a:pt x="434939" y="298532"/>
                  </a:moveTo>
                  <a:lnTo>
                    <a:pt x="434939" y="452547"/>
                  </a:lnTo>
                  <a:lnTo>
                    <a:pt x="489306" y="452547"/>
                  </a:lnTo>
                  <a:lnTo>
                    <a:pt x="489306" y="298532"/>
                  </a:lnTo>
                  <a:close/>
                  <a:moveTo>
                    <a:pt x="525267" y="298517"/>
                  </a:moveTo>
                  <a:lnTo>
                    <a:pt x="543590" y="298517"/>
                  </a:lnTo>
                  <a:lnTo>
                    <a:pt x="543590" y="316840"/>
                  </a:lnTo>
                  <a:lnTo>
                    <a:pt x="525267" y="316840"/>
                  </a:lnTo>
                  <a:close/>
                  <a:moveTo>
                    <a:pt x="380535" y="298517"/>
                  </a:moveTo>
                  <a:lnTo>
                    <a:pt x="398858" y="298517"/>
                  </a:lnTo>
                  <a:lnTo>
                    <a:pt x="398858" y="316840"/>
                  </a:lnTo>
                  <a:lnTo>
                    <a:pt x="380535" y="316840"/>
                  </a:lnTo>
                  <a:close/>
                  <a:moveTo>
                    <a:pt x="344543" y="298517"/>
                  </a:moveTo>
                  <a:lnTo>
                    <a:pt x="362212" y="298517"/>
                  </a:lnTo>
                  <a:lnTo>
                    <a:pt x="362212" y="316840"/>
                  </a:lnTo>
                  <a:lnTo>
                    <a:pt x="344543" y="316840"/>
                  </a:lnTo>
                  <a:close/>
                  <a:moveTo>
                    <a:pt x="271795" y="289682"/>
                  </a:moveTo>
                  <a:lnTo>
                    <a:pt x="290118" y="289682"/>
                  </a:lnTo>
                  <a:lnTo>
                    <a:pt x="290118" y="307351"/>
                  </a:lnTo>
                  <a:lnTo>
                    <a:pt x="271795" y="307351"/>
                  </a:lnTo>
                  <a:close/>
                  <a:moveTo>
                    <a:pt x="235803" y="289682"/>
                  </a:moveTo>
                  <a:lnTo>
                    <a:pt x="253472" y="289682"/>
                  </a:lnTo>
                  <a:lnTo>
                    <a:pt x="253472" y="307351"/>
                  </a:lnTo>
                  <a:lnTo>
                    <a:pt x="235803" y="307351"/>
                  </a:lnTo>
                  <a:close/>
                  <a:moveTo>
                    <a:pt x="163055" y="289682"/>
                  </a:moveTo>
                  <a:lnTo>
                    <a:pt x="181487" y="289682"/>
                  </a:lnTo>
                  <a:lnTo>
                    <a:pt x="181487" y="307351"/>
                  </a:lnTo>
                  <a:lnTo>
                    <a:pt x="163055" y="307351"/>
                  </a:lnTo>
                  <a:close/>
                  <a:moveTo>
                    <a:pt x="127063" y="289682"/>
                  </a:moveTo>
                  <a:lnTo>
                    <a:pt x="144732" y="289682"/>
                  </a:lnTo>
                  <a:lnTo>
                    <a:pt x="144732" y="307351"/>
                  </a:lnTo>
                  <a:lnTo>
                    <a:pt x="127063" y="307351"/>
                  </a:lnTo>
                  <a:close/>
                  <a:moveTo>
                    <a:pt x="90417" y="289682"/>
                  </a:moveTo>
                  <a:lnTo>
                    <a:pt x="108740" y="289682"/>
                  </a:lnTo>
                  <a:lnTo>
                    <a:pt x="108740" y="307351"/>
                  </a:lnTo>
                  <a:lnTo>
                    <a:pt x="90417" y="307351"/>
                  </a:lnTo>
                  <a:close/>
                  <a:moveTo>
                    <a:pt x="27158" y="271359"/>
                  </a:moveTo>
                  <a:lnTo>
                    <a:pt x="45481" y="271359"/>
                  </a:lnTo>
                  <a:lnTo>
                    <a:pt x="45481" y="289682"/>
                  </a:lnTo>
                  <a:lnTo>
                    <a:pt x="27158" y="289682"/>
                  </a:lnTo>
                  <a:close/>
                  <a:moveTo>
                    <a:pt x="525267" y="262524"/>
                  </a:moveTo>
                  <a:lnTo>
                    <a:pt x="543590" y="262524"/>
                  </a:lnTo>
                  <a:lnTo>
                    <a:pt x="543590" y="280193"/>
                  </a:lnTo>
                  <a:lnTo>
                    <a:pt x="525267" y="280193"/>
                  </a:lnTo>
                  <a:close/>
                  <a:moveTo>
                    <a:pt x="380535" y="262524"/>
                  </a:moveTo>
                  <a:lnTo>
                    <a:pt x="398858" y="262524"/>
                  </a:lnTo>
                  <a:lnTo>
                    <a:pt x="398858" y="280193"/>
                  </a:lnTo>
                  <a:lnTo>
                    <a:pt x="380535" y="280193"/>
                  </a:lnTo>
                  <a:close/>
                  <a:moveTo>
                    <a:pt x="344543" y="262524"/>
                  </a:moveTo>
                  <a:lnTo>
                    <a:pt x="362212" y="262524"/>
                  </a:lnTo>
                  <a:lnTo>
                    <a:pt x="362212" y="280193"/>
                  </a:lnTo>
                  <a:lnTo>
                    <a:pt x="344543" y="280193"/>
                  </a:lnTo>
                  <a:close/>
                  <a:moveTo>
                    <a:pt x="271795" y="253036"/>
                  </a:moveTo>
                  <a:lnTo>
                    <a:pt x="290118" y="253036"/>
                  </a:lnTo>
                  <a:lnTo>
                    <a:pt x="290118" y="271359"/>
                  </a:lnTo>
                  <a:lnTo>
                    <a:pt x="271795" y="271359"/>
                  </a:lnTo>
                  <a:close/>
                  <a:moveTo>
                    <a:pt x="235803" y="253036"/>
                  </a:moveTo>
                  <a:lnTo>
                    <a:pt x="253472" y="253036"/>
                  </a:lnTo>
                  <a:lnTo>
                    <a:pt x="253472" y="271359"/>
                  </a:lnTo>
                  <a:lnTo>
                    <a:pt x="235803" y="271359"/>
                  </a:lnTo>
                  <a:close/>
                  <a:moveTo>
                    <a:pt x="163055" y="253036"/>
                  </a:moveTo>
                  <a:lnTo>
                    <a:pt x="181487" y="253036"/>
                  </a:lnTo>
                  <a:lnTo>
                    <a:pt x="181487" y="271359"/>
                  </a:lnTo>
                  <a:lnTo>
                    <a:pt x="163055" y="271359"/>
                  </a:lnTo>
                  <a:close/>
                  <a:moveTo>
                    <a:pt x="127063" y="253036"/>
                  </a:moveTo>
                  <a:lnTo>
                    <a:pt x="144732" y="253036"/>
                  </a:lnTo>
                  <a:lnTo>
                    <a:pt x="144732" y="271359"/>
                  </a:lnTo>
                  <a:lnTo>
                    <a:pt x="127063" y="271359"/>
                  </a:lnTo>
                  <a:close/>
                  <a:moveTo>
                    <a:pt x="90417" y="253036"/>
                  </a:moveTo>
                  <a:lnTo>
                    <a:pt x="108740" y="253036"/>
                  </a:lnTo>
                  <a:lnTo>
                    <a:pt x="108740" y="271359"/>
                  </a:lnTo>
                  <a:lnTo>
                    <a:pt x="90417" y="271359"/>
                  </a:lnTo>
                  <a:close/>
                  <a:moveTo>
                    <a:pt x="507655" y="244254"/>
                  </a:moveTo>
                  <a:lnTo>
                    <a:pt x="507655" y="289712"/>
                  </a:lnTo>
                  <a:lnTo>
                    <a:pt x="507655" y="452547"/>
                  </a:lnTo>
                  <a:lnTo>
                    <a:pt x="562023" y="452547"/>
                  </a:lnTo>
                  <a:lnTo>
                    <a:pt x="562023" y="244254"/>
                  </a:lnTo>
                  <a:close/>
                  <a:moveTo>
                    <a:pt x="326204" y="244254"/>
                  </a:moveTo>
                  <a:lnTo>
                    <a:pt x="326204" y="452547"/>
                  </a:lnTo>
                  <a:lnTo>
                    <a:pt x="416590" y="452547"/>
                  </a:lnTo>
                  <a:lnTo>
                    <a:pt x="416590" y="289712"/>
                  </a:lnTo>
                  <a:lnTo>
                    <a:pt x="416590" y="244254"/>
                  </a:lnTo>
                  <a:close/>
                  <a:moveTo>
                    <a:pt x="27158" y="235476"/>
                  </a:moveTo>
                  <a:lnTo>
                    <a:pt x="45481" y="235476"/>
                  </a:lnTo>
                  <a:lnTo>
                    <a:pt x="45481" y="253036"/>
                  </a:lnTo>
                  <a:lnTo>
                    <a:pt x="27158" y="253036"/>
                  </a:lnTo>
                  <a:close/>
                  <a:moveTo>
                    <a:pt x="271795" y="217153"/>
                  </a:moveTo>
                  <a:lnTo>
                    <a:pt x="290118" y="217153"/>
                  </a:lnTo>
                  <a:lnTo>
                    <a:pt x="290118" y="235476"/>
                  </a:lnTo>
                  <a:lnTo>
                    <a:pt x="271795" y="235476"/>
                  </a:lnTo>
                  <a:close/>
                  <a:moveTo>
                    <a:pt x="235803" y="217153"/>
                  </a:moveTo>
                  <a:lnTo>
                    <a:pt x="253472" y="217153"/>
                  </a:lnTo>
                  <a:lnTo>
                    <a:pt x="253472" y="235476"/>
                  </a:lnTo>
                  <a:lnTo>
                    <a:pt x="235803" y="235476"/>
                  </a:lnTo>
                  <a:close/>
                  <a:moveTo>
                    <a:pt x="163055" y="217153"/>
                  </a:moveTo>
                  <a:lnTo>
                    <a:pt x="181487" y="217153"/>
                  </a:lnTo>
                  <a:lnTo>
                    <a:pt x="181487" y="235476"/>
                  </a:lnTo>
                  <a:lnTo>
                    <a:pt x="163055" y="235476"/>
                  </a:lnTo>
                  <a:close/>
                  <a:moveTo>
                    <a:pt x="127063" y="217153"/>
                  </a:moveTo>
                  <a:lnTo>
                    <a:pt x="144732" y="217153"/>
                  </a:lnTo>
                  <a:lnTo>
                    <a:pt x="144732" y="235476"/>
                  </a:lnTo>
                  <a:lnTo>
                    <a:pt x="127063" y="235476"/>
                  </a:lnTo>
                  <a:close/>
                  <a:moveTo>
                    <a:pt x="90417" y="217153"/>
                  </a:moveTo>
                  <a:lnTo>
                    <a:pt x="108740" y="217153"/>
                  </a:lnTo>
                  <a:lnTo>
                    <a:pt x="108740" y="235476"/>
                  </a:lnTo>
                  <a:lnTo>
                    <a:pt x="90417" y="235476"/>
                  </a:lnTo>
                  <a:close/>
                  <a:moveTo>
                    <a:pt x="18349" y="217114"/>
                  </a:moveTo>
                  <a:lnTo>
                    <a:pt x="18349" y="452547"/>
                  </a:lnTo>
                  <a:lnTo>
                    <a:pt x="54367" y="452547"/>
                  </a:lnTo>
                  <a:lnTo>
                    <a:pt x="54367" y="217114"/>
                  </a:lnTo>
                  <a:close/>
                  <a:moveTo>
                    <a:pt x="362223" y="208294"/>
                  </a:moveTo>
                  <a:lnTo>
                    <a:pt x="362223" y="225934"/>
                  </a:lnTo>
                  <a:lnTo>
                    <a:pt x="380572" y="225934"/>
                  </a:lnTo>
                  <a:lnTo>
                    <a:pt x="380572" y="208294"/>
                  </a:lnTo>
                  <a:close/>
                  <a:moveTo>
                    <a:pt x="534839" y="204223"/>
                  </a:moveTo>
                  <a:lnTo>
                    <a:pt x="517170" y="225934"/>
                  </a:lnTo>
                  <a:lnTo>
                    <a:pt x="551829" y="225934"/>
                  </a:lnTo>
                  <a:close/>
                  <a:moveTo>
                    <a:pt x="271795" y="181160"/>
                  </a:moveTo>
                  <a:lnTo>
                    <a:pt x="290118" y="181160"/>
                  </a:lnTo>
                  <a:lnTo>
                    <a:pt x="290118" y="198829"/>
                  </a:lnTo>
                  <a:lnTo>
                    <a:pt x="271795" y="198829"/>
                  </a:lnTo>
                  <a:close/>
                  <a:moveTo>
                    <a:pt x="235803" y="181160"/>
                  </a:moveTo>
                  <a:lnTo>
                    <a:pt x="253472" y="181160"/>
                  </a:lnTo>
                  <a:lnTo>
                    <a:pt x="253472" y="198829"/>
                  </a:lnTo>
                  <a:lnTo>
                    <a:pt x="235803" y="198829"/>
                  </a:lnTo>
                  <a:close/>
                  <a:moveTo>
                    <a:pt x="163055" y="181160"/>
                  </a:moveTo>
                  <a:lnTo>
                    <a:pt x="181487" y="181160"/>
                  </a:lnTo>
                  <a:lnTo>
                    <a:pt x="181487" y="198829"/>
                  </a:lnTo>
                  <a:lnTo>
                    <a:pt x="163055" y="198829"/>
                  </a:lnTo>
                  <a:close/>
                  <a:moveTo>
                    <a:pt x="127063" y="181160"/>
                  </a:moveTo>
                  <a:lnTo>
                    <a:pt x="144732" y="181160"/>
                  </a:lnTo>
                  <a:lnTo>
                    <a:pt x="144732" y="198829"/>
                  </a:lnTo>
                  <a:lnTo>
                    <a:pt x="127063" y="198829"/>
                  </a:lnTo>
                  <a:close/>
                  <a:moveTo>
                    <a:pt x="90417" y="181160"/>
                  </a:moveTo>
                  <a:lnTo>
                    <a:pt x="108740" y="181160"/>
                  </a:lnTo>
                  <a:lnTo>
                    <a:pt x="108740" y="198829"/>
                  </a:lnTo>
                  <a:lnTo>
                    <a:pt x="90417" y="198829"/>
                  </a:lnTo>
                  <a:close/>
                  <a:moveTo>
                    <a:pt x="217470" y="162836"/>
                  </a:moveTo>
                  <a:lnTo>
                    <a:pt x="217470" y="452547"/>
                  </a:lnTo>
                  <a:lnTo>
                    <a:pt x="307855" y="452547"/>
                  </a:lnTo>
                  <a:lnTo>
                    <a:pt x="307855" y="235433"/>
                  </a:lnTo>
                  <a:lnTo>
                    <a:pt x="307855" y="162836"/>
                  </a:lnTo>
                  <a:close/>
                  <a:moveTo>
                    <a:pt x="443774" y="154015"/>
                  </a:moveTo>
                  <a:lnTo>
                    <a:pt x="443774" y="181155"/>
                  </a:lnTo>
                  <a:lnTo>
                    <a:pt x="480472" y="181155"/>
                  </a:lnTo>
                  <a:lnTo>
                    <a:pt x="480472" y="154015"/>
                  </a:lnTo>
                  <a:close/>
                  <a:moveTo>
                    <a:pt x="163055" y="144514"/>
                  </a:moveTo>
                  <a:lnTo>
                    <a:pt x="181487" y="144514"/>
                  </a:lnTo>
                  <a:lnTo>
                    <a:pt x="181487" y="162837"/>
                  </a:lnTo>
                  <a:lnTo>
                    <a:pt x="163055" y="162837"/>
                  </a:lnTo>
                  <a:close/>
                  <a:moveTo>
                    <a:pt x="127063" y="144514"/>
                  </a:moveTo>
                  <a:lnTo>
                    <a:pt x="144732" y="144514"/>
                  </a:lnTo>
                  <a:lnTo>
                    <a:pt x="144732" y="162837"/>
                  </a:lnTo>
                  <a:lnTo>
                    <a:pt x="127063" y="162837"/>
                  </a:lnTo>
                  <a:close/>
                  <a:moveTo>
                    <a:pt x="90417" y="144514"/>
                  </a:moveTo>
                  <a:lnTo>
                    <a:pt x="108740" y="144514"/>
                  </a:lnTo>
                  <a:lnTo>
                    <a:pt x="108740" y="162837"/>
                  </a:lnTo>
                  <a:lnTo>
                    <a:pt x="90417" y="162837"/>
                  </a:lnTo>
                  <a:close/>
                  <a:moveTo>
                    <a:pt x="72716" y="126876"/>
                  </a:moveTo>
                  <a:lnTo>
                    <a:pt x="72716" y="208294"/>
                  </a:lnTo>
                  <a:lnTo>
                    <a:pt x="72716" y="452547"/>
                  </a:lnTo>
                  <a:lnTo>
                    <a:pt x="127084" y="452547"/>
                  </a:lnTo>
                  <a:lnTo>
                    <a:pt x="127084" y="434228"/>
                  </a:lnTo>
                  <a:lnTo>
                    <a:pt x="144753" y="434228"/>
                  </a:lnTo>
                  <a:lnTo>
                    <a:pt x="144753" y="452547"/>
                  </a:lnTo>
                  <a:lnTo>
                    <a:pt x="199121" y="452547"/>
                  </a:lnTo>
                  <a:lnTo>
                    <a:pt x="199121" y="154015"/>
                  </a:lnTo>
                  <a:lnTo>
                    <a:pt x="199121" y="126876"/>
                  </a:lnTo>
                  <a:lnTo>
                    <a:pt x="181451" y="126876"/>
                  </a:lnTo>
                  <a:lnTo>
                    <a:pt x="90385" y="126876"/>
                  </a:lnTo>
                  <a:close/>
                  <a:moveTo>
                    <a:pt x="117574" y="72639"/>
                  </a:moveTo>
                  <a:lnTo>
                    <a:pt x="154221" y="72639"/>
                  </a:lnTo>
                  <a:lnTo>
                    <a:pt x="154221" y="90199"/>
                  </a:lnTo>
                  <a:lnTo>
                    <a:pt x="117574" y="90199"/>
                  </a:lnTo>
                  <a:close/>
                  <a:moveTo>
                    <a:pt x="265721" y="65813"/>
                  </a:moveTo>
                  <a:cubicBezTo>
                    <a:pt x="260284" y="75990"/>
                    <a:pt x="262323" y="88203"/>
                    <a:pt x="270478" y="97023"/>
                  </a:cubicBezTo>
                  <a:cubicBezTo>
                    <a:pt x="279313" y="105165"/>
                    <a:pt x="291545" y="107200"/>
                    <a:pt x="301739" y="102451"/>
                  </a:cubicBezTo>
                  <a:close/>
                  <a:moveTo>
                    <a:pt x="107375" y="54279"/>
                  </a:moveTo>
                  <a:lnTo>
                    <a:pt x="100579" y="108557"/>
                  </a:lnTo>
                  <a:lnTo>
                    <a:pt x="171257" y="108557"/>
                  </a:lnTo>
                  <a:lnTo>
                    <a:pt x="164462" y="54279"/>
                  </a:lnTo>
                  <a:close/>
                  <a:moveTo>
                    <a:pt x="127084" y="0"/>
                  </a:moveTo>
                  <a:lnTo>
                    <a:pt x="144753" y="0"/>
                  </a:lnTo>
                  <a:lnTo>
                    <a:pt x="144753" y="35960"/>
                  </a:lnTo>
                  <a:lnTo>
                    <a:pt x="171937" y="35960"/>
                  </a:lnTo>
                  <a:cubicBezTo>
                    <a:pt x="176694" y="35960"/>
                    <a:pt x="180772" y="39352"/>
                    <a:pt x="181451" y="44101"/>
                  </a:cubicBezTo>
                  <a:lnTo>
                    <a:pt x="188927" y="108557"/>
                  </a:lnTo>
                  <a:lnTo>
                    <a:pt x="208635" y="108557"/>
                  </a:lnTo>
                  <a:cubicBezTo>
                    <a:pt x="213392" y="108557"/>
                    <a:pt x="217470" y="112628"/>
                    <a:pt x="217470" y="117377"/>
                  </a:cubicBezTo>
                  <a:lnTo>
                    <a:pt x="217470" y="144517"/>
                  </a:lnTo>
                  <a:lnTo>
                    <a:pt x="253488" y="144517"/>
                  </a:lnTo>
                  <a:lnTo>
                    <a:pt x="253488" y="104486"/>
                  </a:lnTo>
                  <a:cubicBezTo>
                    <a:pt x="240576" y="86846"/>
                    <a:pt x="241935" y="61742"/>
                    <a:pt x="258245" y="45458"/>
                  </a:cubicBezTo>
                  <a:cubicBezTo>
                    <a:pt x="261643" y="42066"/>
                    <a:pt x="267080" y="42066"/>
                    <a:pt x="270478" y="45458"/>
                  </a:cubicBezTo>
                  <a:lnTo>
                    <a:pt x="291545" y="66491"/>
                  </a:lnTo>
                  <a:lnTo>
                    <a:pt x="310574" y="48172"/>
                  </a:lnTo>
                  <a:lnTo>
                    <a:pt x="323486" y="60385"/>
                  </a:lnTo>
                  <a:lnTo>
                    <a:pt x="304457" y="79382"/>
                  </a:lnTo>
                  <a:lnTo>
                    <a:pt x="322127" y="97023"/>
                  </a:lnTo>
                  <a:cubicBezTo>
                    <a:pt x="323486" y="98380"/>
                    <a:pt x="324845" y="101094"/>
                    <a:pt x="324845" y="103129"/>
                  </a:cubicBezTo>
                  <a:cubicBezTo>
                    <a:pt x="324845" y="105843"/>
                    <a:pt x="323486" y="107879"/>
                    <a:pt x="322127" y="109914"/>
                  </a:cubicBezTo>
                  <a:cubicBezTo>
                    <a:pt x="313292" y="118734"/>
                    <a:pt x="301739" y="122805"/>
                    <a:pt x="290186" y="122805"/>
                  </a:cubicBezTo>
                  <a:cubicBezTo>
                    <a:pt x="284070" y="122805"/>
                    <a:pt x="277274" y="121448"/>
                    <a:pt x="271837" y="118734"/>
                  </a:cubicBezTo>
                  <a:lnTo>
                    <a:pt x="271837" y="144517"/>
                  </a:lnTo>
                  <a:lnTo>
                    <a:pt x="317370" y="144517"/>
                  </a:lnTo>
                  <a:cubicBezTo>
                    <a:pt x="322127" y="144517"/>
                    <a:pt x="326204" y="148588"/>
                    <a:pt x="326204" y="154015"/>
                  </a:cubicBezTo>
                  <a:lnTo>
                    <a:pt x="326204" y="225934"/>
                  </a:lnTo>
                  <a:lnTo>
                    <a:pt x="344553" y="225934"/>
                  </a:lnTo>
                  <a:lnTo>
                    <a:pt x="344553" y="198795"/>
                  </a:lnTo>
                  <a:cubicBezTo>
                    <a:pt x="344553" y="194046"/>
                    <a:pt x="348631" y="189975"/>
                    <a:pt x="353388" y="189975"/>
                  </a:cubicBezTo>
                  <a:lnTo>
                    <a:pt x="389406" y="189975"/>
                  </a:lnTo>
                  <a:cubicBezTo>
                    <a:pt x="394843" y="189975"/>
                    <a:pt x="398921" y="194046"/>
                    <a:pt x="398921" y="198795"/>
                  </a:cubicBezTo>
                  <a:lnTo>
                    <a:pt x="398921" y="225934"/>
                  </a:lnTo>
                  <a:lnTo>
                    <a:pt x="426104" y="225934"/>
                  </a:lnTo>
                  <a:cubicBezTo>
                    <a:pt x="430862" y="225934"/>
                    <a:pt x="434939" y="230005"/>
                    <a:pt x="434939" y="235433"/>
                  </a:cubicBezTo>
                  <a:lnTo>
                    <a:pt x="434939" y="280213"/>
                  </a:lnTo>
                  <a:lnTo>
                    <a:pt x="453288" y="280213"/>
                  </a:lnTo>
                  <a:lnTo>
                    <a:pt x="453288" y="198795"/>
                  </a:lnTo>
                  <a:lnTo>
                    <a:pt x="434939" y="198795"/>
                  </a:lnTo>
                  <a:cubicBezTo>
                    <a:pt x="430182" y="198795"/>
                    <a:pt x="426104" y="194724"/>
                    <a:pt x="426104" y="189975"/>
                  </a:cubicBezTo>
                  <a:lnTo>
                    <a:pt x="426104" y="144517"/>
                  </a:lnTo>
                  <a:cubicBezTo>
                    <a:pt x="426104" y="139767"/>
                    <a:pt x="430182" y="135696"/>
                    <a:pt x="434939" y="135696"/>
                  </a:cubicBezTo>
                  <a:lnTo>
                    <a:pt x="453288" y="135696"/>
                  </a:lnTo>
                  <a:lnTo>
                    <a:pt x="453288" y="117377"/>
                  </a:lnTo>
                  <a:lnTo>
                    <a:pt x="470958" y="117377"/>
                  </a:lnTo>
                  <a:lnTo>
                    <a:pt x="470958" y="135696"/>
                  </a:lnTo>
                  <a:lnTo>
                    <a:pt x="489306" y="135696"/>
                  </a:lnTo>
                  <a:cubicBezTo>
                    <a:pt x="494064" y="135696"/>
                    <a:pt x="498141" y="139767"/>
                    <a:pt x="498141" y="144517"/>
                  </a:cubicBezTo>
                  <a:lnTo>
                    <a:pt x="498141" y="189975"/>
                  </a:lnTo>
                  <a:cubicBezTo>
                    <a:pt x="498141" y="194724"/>
                    <a:pt x="494064" y="198795"/>
                    <a:pt x="489306" y="198795"/>
                  </a:cubicBezTo>
                  <a:lnTo>
                    <a:pt x="470958" y="198795"/>
                  </a:lnTo>
                  <a:lnTo>
                    <a:pt x="470958" y="280213"/>
                  </a:lnTo>
                  <a:lnTo>
                    <a:pt x="489306" y="280213"/>
                  </a:lnTo>
                  <a:lnTo>
                    <a:pt x="489306" y="235433"/>
                  </a:lnTo>
                  <a:cubicBezTo>
                    <a:pt x="489306" y="234755"/>
                    <a:pt x="489306" y="234755"/>
                    <a:pt x="489306" y="234755"/>
                  </a:cubicBezTo>
                  <a:cubicBezTo>
                    <a:pt x="489306" y="234076"/>
                    <a:pt x="489306" y="232719"/>
                    <a:pt x="489986" y="232041"/>
                  </a:cubicBezTo>
                  <a:cubicBezTo>
                    <a:pt x="489986" y="231362"/>
                    <a:pt x="489986" y="231362"/>
                    <a:pt x="489986" y="231362"/>
                  </a:cubicBezTo>
                  <a:cubicBezTo>
                    <a:pt x="490666" y="230684"/>
                    <a:pt x="490666" y="230005"/>
                    <a:pt x="491345" y="229327"/>
                  </a:cubicBezTo>
                  <a:lnTo>
                    <a:pt x="527364" y="184547"/>
                  </a:lnTo>
                  <a:cubicBezTo>
                    <a:pt x="530762" y="179798"/>
                    <a:pt x="538237" y="179798"/>
                    <a:pt x="541635" y="184547"/>
                  </a:cubicBezTo>
                  <a:lnTo>
                    <a:pt x="577653" y="229327"/>
                  </a:lnTo>
                  <a:cubicBezTo>
                    <a:pt x="578333" y="230005"/>
                    <a:pt x="579013" y="230684"/>
                    <a:pt x="579013" y="231362"/>
                  </a:cubicBezTo>
                  <a:cubicBezTo>
                    <a:pt x="579013" y="231362"/>
                    <a:pt x="579013" y="231362"/>
                    <a:pt x="579013" y="232041"/>
                  </a:cubicBezTo>
                  <a:cubicBezTo>
                    <a:pt x="579692" y="232719"/>
                    <a:pt x="579692" y="234076"/>
                    <a:pt x="579692" y="234755"/>
                  </a:cubicBezTo>
                  <a:cubicBezTo>
                    <a:pt x="579692" y="234755"/>
                    <a:pt x="579692" y="234755"/>
                    <a:pt x="579692" y="235433"/>
                  </a:cubicBezTo>
                  <a:lnTo>
                    <a:pt x="579692" y="452547"/>
                  </a:lnTo>
                  <a:lnTo>
                    <a:pt x="579692" y="461368"/>
                  </a:lnTo>
                  <a:lnTo>
                    <a:pt x="579692" y="470188"/>
                  </a:lnTo>
                  <a:lnTo>
                    <a:pt x="570858" y="470188"/>
                  </a:lnTo>
                  <a:lnTo>
                    <a:pt x="498141" y="470188"/>
                  </a:lnTo>
                  <a:lnTo>
                    <a:pt x="426104" y="470188"/>
                  </a:lnTo>
                  <a:lnTo>
                    <a:pt x="317370" y="470188"/>
                  </a:lnTo>
                  <a:lnTo>
                    <a:pt x="208635" y="470188"/>
                  </a:lnTo>
                  <a:lnTo>
                    <a:pt x="63202" y="470188"/>
                  </a:lnTo>
                  <a:lnTo>
                    <a:pt x="8834" y="470188"/>
                  </a:lnTo>
                  <a:lnTo>
                    <a:pt x="0" y="470188"/>
                  </a:lnTo>
                  <a:lnTo>
                    <a:pt x="0" y="461368"/>
                  </a:lnTo>
                  <a:lnTo>
                    <a:pt x="0" y="452547"/>
                  </a:lnTo>
                  <a:lnTo>
                    <a:pt x="0" y="208294"/>
                  </a:lnTo>
                  <a:cubicBezTo>
                    <a:pt x="0" y="202866"/>
                    <a:pt x="4077" y="198795"/>
                    <a:pt x="8834" y="198795"/>
                  </a:cubicBezTo>
                  <a:lnTo>
                    <a:pt x="54367" y="198795"/>
                  </a:lnTo>
                  <a:lnTo>
                    <a:pt x="54367" y="117377"/>
                  </a:lnTo>
                  <a:cubicBezTo>
                    <a:pt x="54367" y="112628"/>
                    <a:pt x="58445" y="108557"/>
                    <a:pt x="63202" y="108557"/>
                  </a:cubicBezTo>
                  <a:lnTo>
                    <a:pt x="82910" y="108557"/>
                  </a:lnTo>
                  <a:lnTo>
                    <a:pt x="90385" y="44101"/>
                  </a:lnTo>
                  <a:cubicBezTo>
                    <a:pt x="91065" y="39352"/>
                    <a:pt x="95143" y="35960"/>
                    <a:pt x="99900" y="35960"/>
                  </a:cubicBezTo>
                  <a:lnTo>
                    <a:pt x="127084" y="35960"/>
                  </a:lnTo>
                  <a:close/>
                </a:path>
              </a:pathLst>
            </a:custGeom>
            <a:solidFill>
              <a:schemeClr val="accent4"/>
            </a:solidFill>
            <a:ln>
              <a:noFill/>
            </a:ln>
          </p:spPr>
          <p:txBody>
            <a:bodyPr/>
            <a:lstStyle/>
            <a:p>
              <a:endParaRPr lang="zh-CN" altLang="en-US"/>
            </a:p>
          </p:txBody>
        </p:sp>
        <p:sp>
          <p:nvSpPr>
            <p:cNvPr id="61" name="文本框 60"/>
            <p:cNvSpPr txBox="1"/>
            <p:nvPr/>
          </p:nvSpPr>
          <p:spPr>
            <a:xfrm>
              <a:off x="3880104" y="3387768"/>
              <a:ext cx="1545676" cy="707886"/>
            </a:xfrm>
            <a:prstGeom prst="rect">
              <a:avLst/>
            </a:prstGeom>
            <a:noFill/>
            <a:ln>
              <a:noFill/>
            </a:ln>
          </p:spPr>
          <p:txBody>
            <a:bodyPr wrap="square" lIns="91440" tIns="45720" rIns="91440" bIns="45720" anchor="ctr" anchorCtr="0">
              <a:spAutoFit/>
            </a:bodyPr>
            <a:lstStyle/>
            <a:p>
              <a:pPr algn="ctr">
                <a:buSzPct val="25000"/>
              </a:pPr>
              <a:r>
                <a:rPr lang="zh-CN" altLang="en-US" sz="2000" b="1" dirty="0"/>
                <a:t>城域网</a:t>
              </a:r>
              <a:endParaRPr lang="en-US" altLang="zh-CN" sz="2000" b="1" dirty="0"/>
            </a:p>
            <a:p>
              <a:pPr algn="ctr">
                <a:buSzPct val="25000"/>
              </a:pPr>
              <a:r>
                <a:rPr lang="zh-CN" altLang="en-US" sz="2000" b="1" dirty="0"/>
                <a:t>（</a:t>
              </a:r>
              <a:r>
                <a:rPr lang="en-US" altLang="zh-CN" sz="2000" b="1" dirty="0"/>
                <a:t>MAN</a:t>
              </a:r>
              <a:r>
                <a:rPr lang="zh-CN" altLang="en-US" sz="2000" b="1" dirty="0"/>
                <a:t>）</a:t>
              </a:r>
              <a:endParaRPr lang="en-US" altLang="zh-CN" sz="2000" b="1" dirty="0"/>
            </a:p>
          </p:txBody>
        </p:sp>
      </p:grpSp>
      <p:grpSp>
        <p:nvGrpSpPr>
          <p:cNvPr id="19" name="组合 18"/>
          <p:cNvGrpSpPr/>
          <p:nvPr/>
        </p:nvGrpSpPr>
        <p:grpSpPr>
          <a:xfrm>
            <a:off x="1306043" y="2766683"/>
            <a:ext cx="1256179" cy="1336521"/>
            <a:chOff x="1306043" y="2766683"/>
            <a:chExt cx="1256179" cy="1336521"/>
          </a:xfrm>
        </p:grpSpPr>
        <p:sp>
          <p:nvSpPr>
            <p:cNvPr id="72" name="任意多边形 13"/>
            <p:cNvSpPr/>
            <p:nvPr/>
          </p:nvSpPr>
          <p:spPr bwMode="auto">
            <a:xfrm>
              <a:off x="1669192" y="2766683"/>
              <a:ext cx="525743" cy="525743"/>
            </a:xfrm>
            <a:custGeom>
              <a:avLst/>
              <a:gdLst>
                <a:gd name="T0" fmla="*/ 10427 w 12800"/>
                <a:gd name="T1" fmla="*/ 1426 h 12800"/>
                <a:gd name="T2" fmla="*/ 2373 w 12800"/>
                <a:gd name="T3" fmla="*/ 1426 h 12800"/>
                <a:gd name="T4" fmla="*/ 0 w 12800"/>
                <a:gd name="T5" fmla="*/ 6400 h 12800"/>
                <a:gd name="T6" fmla="*/ 2373 w 12800"/>
                <a:gd name="T7" fmla="*/ 11374 h 12800"/>
                <a:gd name="T8" fmla="*/ 10427 w 12800"/>
                <a:gd name="T9" fmla="*/ 11374 h 12800"/>
                <a:gd name="T10" fmla="*/ 12800 w 12800"/>
                <a:gd name="T11" fmla="*/ 6400 h 12800"/>
                <a:gd name="T12" fmla="*/ 4174 w 12800"/>
                <a:gd name="T13" fmla="*/ 1206 h 12800"/>
                <a:gd name="T14" fmla="*/ 2942 w 12800"/>
                <a:gd name="T15" fmla="*/ 1931 h 12800"/>
                <a:gd name="T16" fmla="*/ 2373 w 12800"/>
                <a:gd name="T17" fmla="*/ 2437 h 12800"/>
                <a:gd name="T18" fmla="*/ 2596 w 12800"/>
                <a:gd name="T19" fmla="*/ 6028 h 12800"/>
                <a:gd name="T20" fmla="*/ 1194 w 12800"/>
                <a:gd name="T21" fmla="*/ 4201 h 12800"/>
                <a:gd name="T22" fmla="*/ 2373 w 12800"/>
                <a:gd name="T23" fmla="*/ 10363 h 12800"/>
                <a:gd name="T24" fmla="*/ 762 w 12800"/>
                <a:gd name="T25" fmla="*/ 6772 h 12800"/>
                <a:gd name="T26" fmla="*/ 3174 w 12800"/>
                <a:gd name="T27" fmla="*/ 9809 h 12800"/>
                <a:gd name="T28" fmla="*/ 2942 w 12800"/>
                <a:gd name="T29" fmla="*/ 10869 h 12800"/>
                <a:gd name="T30" fmla="*/ 4174 w 12800"/>
                <a:gd name="T31" fmla="*/ 11594 h 12800"/>
                <a:gd name="T32" fmla="*/ 6028 w 12800"/>
                <a:gd name="T33" fmla="*/ 12005 h 12800"/>
                <a:gd name="T34" fmla="*/ 4350 w 12800"/>
                <a:gd name="T35" fmla="*/ 10542 h 12800"/>
                <a:gd name="T36" fmla="*/ 4201 w 12800"/>
                <a:gd name="T37" fmla="*/ 10131 h 12800"/>
                <a:gd name="T38" fmla="*/ 6028 w 12800"/>
                <a:gd name="T39" fmla="*/ 12005 h 12800"/>
                <a:gd name="T40" fmla="*/ 3847 w 12800"/>
                <a:gd name="T41" fmla="*/ 9467 h 12800"/>
                <a:gd name="T42" fmla="*/ 3346 w 12800"/>
                <a:gd name="T43" fmla="*/ 6772 h 12800"/>
                <a:gd name="T44" fmla="*/ 6028 w 12800"/>
                <a:gd name="T45" fmla="*/ 8948 h 12800"/>
                <a:gd name="T46" fmla="*/ 3346 w 12800"/>
                <a:gd name="T47" fmla="*/ 6028 h 12800"/>
                <a:gd name="T48" fmla="*/ 3847 w 12800"/>
                <a:gd name="T49" fmla="*/ 3333 h 12800"/>
                <a:gd name="T50" fmla="*/ 6028 w 12800"/>
                <a:gd name="T51" fmla="*/ 6028 h 12800"/>
                <a:gd name="T52" fmla="*/ 4201 w 12800"/>
                <a:gd name="T53" fmla="*/ 2669 h 12800"/>
                <a:gd name="T54" fmla="*/ 4350 w 12800"/>
                <a:gd name="T55" fmla="*/ 2258 h 12800"/>
                <a:gd name="T56" fmla="*/ 6028 w 12800"/>
                <a:gd name="T57" fmla="*/ 795 h 12800"/>
                <a:gd name="T58" fmla="*/ 11606 w 12800"/>
                <a:gd name="T59" fmla="*/ 4201 h 12800"/>
                <a:gd name="T60" fmla="*/ 10204 w 12800"/>
                <a:gd name="T61" fmla="*/ 6028 h 12800"/>
                <a:gd name="T62" fmla="*/ 10427 w 12800"/>
                <a:gd name="T63" fmla="*/ 2437 h 12800"/>
                <a:gd name="T64" fmla="*/ 9858 w 12800"/>
                <a:gd name="T65" fmla="*/ 1931 h 12800"/>
                <a:gd name="T66" fmla="*/ 8626 w 12800"/>
                <a:gd name="T67" fmla="*/ 1206 h 12800"/>
                <a:gd name="T68" fmla="*/ 6772 w 12800"/>
                <a:gd name="T69" fmla="*/ 795 h 12800"/>
                <a:gd name="T70" fmla="*/ 8450 w 12800"/>
                <a:gd name="T71" fmla="*/ 2258 h 12800"/>
                <a:gd name="T72" fmla="*/ 8599 w 12800"/>
                <a:gd name="T73" fmla="*/ 2669 h 12800"/>
                <a:gd name="T74" fmla="*/ 6772 w 12800"/>
                <a:gd name="T75" fmla="*/ 795 h 12800"/>
                <a:gd name="T76" fmla="*/ 8953 w 12800"/>
                <a:gd name="T77" fmla="*/ 3333 h 12800"/>
                <a:gd name="T78" fmla="*/ 9454 w 12800"/>
                <a:gd name="T79" fmla="*/ 6028 h 12800"/>
                <a:gd name="T80" fmla="*/ 6772 w 12800"/>
                <a:gd name="T81" fmla="*/ 3852 h 12800"/>
                <a:gd name="T82" fmla="*/ 9454 w 12800"/>
                <a:gd name="T83" fmla="*/ 6772 h 12800"/>
                <a:gd name="T84" fmla="*/ 8953 w 12800"/>
                <a:gd name="T85" fmla="*/ 9467 h 12800"/>
                <a:gd name="T86" fmla="*/ 6772 w 12800"/>
                <a:gd name="T87" fmla="*/ 6772 h 12800"/>
                <a:gd name="T88" fmla="*/ 6772 w 12800"/>
                <a:gd name="T89" fmla="*/ 12005 h 12800"/>
                <a:gd name="T90" fmla="*/ 8599 w 12800"/>
                <a:gd name="T91" fmla="*/ 10131 h 12800"/>
                <a:gd name="T92" fmla="*/ 8450 w 12800"/>
                <a:gd name="T93" fmla="*/ 10542 h 12800"/>
                <a:gd name="T94" fmla="*/ 8626 w 12800"/>
                <a:gd name="T95" fmla="*/ 11594 h 12800"/>
                <a:gd name="T96" fmla="*/ 9858 w 12800"/>
                <a:gd name="T97" fmla="*/ 10869 h 12800"/>
                <a:gd name="T98" fmla="*/ 11606 w 12800"/>
                <a:gd name="T99" fmla="*/ 8599 h 12800"/>
                <a:gd name="T100" fmla="*/ 9626 w 12800"/>
                <a:gd name="T101" fmla="*/ 9809 h 12800"/>
                <a:gd name="T102" fmla="*/ 12038 w 12800"/>
                <a:gd name="T103" fmla="*/ 6772 h 12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00" h="12800">
                  <a:moveTo>
                    <a:pt x="10981" y="1931"/>
                  </a:moveTo>
                  <a:cubicBezTo>
                    <a:pt x="10807" y="1752"/>
                    <a:pt x="10621" y="1583"/>
                    <a:pt x="10427" y="1426"/>
                  </a:cubicBezTo>
                  <a:cubicBezTo>
                    <a:pt x="9327" y="534"/>
                    <a:pt x="7926" y="0"/>
                    <a:pt x="6400" y="0"/>
                  </a:cubicBezTo>
                  <a:cubicBezTo>
                    <a:pt x="4874" y="0"/>
                    <a:pt x="3473" y="534"/>
                    <a:pt x="2373" y="1426"/>
                  </a:cubicBezTo>
                  <a:cubicBezTo>
                    <a:pt x="2179" y="1583"/>
                    <a:pt x="1993" y="1752"/>
                    <a:pt x="1819" y="1931"/>
                  </a:cubicBezTo>
                  <a:cubicBezTo>
                    <a:pt x="693" y="3085"/>
                    <a:pt x="0" y="4661"/>
                    <a:pt x="0" y="6400"/>
                  </a:cubicBezTo>
                  <a:cubicBezTo>
                    <a:pt x="0" y="8139"/>
                    <a:pt x="693" y="9715"/>
                    <a:pt x="1819" y="10869"/>
                  </a:cubicBezTo>
                  <a:cubicBezTo>
                    <a:pt x="1993" y="11048"/>
                    <a:pt x="2179" y="11217"/>
                    <a:pt x="2373" y="11374"/>
                  </a:cubicBezTo>
                  <a:cubicBezTo>
                    <a:pt x="3473" y="12266"/>
                    <a:pt x="4874" y="12800"/>
                    <a:pt x="6400" y="12800"/>
                  </a:cubicBezTo>
                  <a:cubicBezTo>
                    <a:pt x="7926" y="12800"/>
                    <a:pt x="9327" y="12266"/>
                    <a:pt x="10427" y="11374"/>
                  </a:cubicBezTo>
                  <a:cubicBezTo>
                    <a:pt x="10621" y="11217"/>
                    <a:pt x="10807" y="11048"/>
                    <a:pt x="10981" y="10869"/>
                  </a:cubicBezTo>
                  <a:cubicBezTo>
                    <a:pt x="12107" y="9715"/>
                    <a:pt x="12800" y="8139"/>
                    <a:pt x="12800" y="6400"/>
                  </a:cubicBezTo>
                  <a:cubicBezTo>
                    <a:pt x="12800" y="4661"/>
                    <a:pt x="12107" y="3085"/>
                    <a:pt x="10981" y="1931"/>
                  </a:cubicBezTo>
                  <a:close/>
                  <a:moveTo>
                    <a:pt x="4174" y="1206"/>
                  </a:moveTo>
                  <a:cubicBezTo>
                    <a:pt x="3914" y="1520"/>
                    <a:pt x="3680" y="1887"/>
                    <a:pt x="3475" y="2298"/>
                  </a:cubicBezTo>
                  <a:cubicBezTo>
                    <a:pt x="3290" y="2186"/>
                    <a:pt x="3112" y="2064"/>
                    <a:pt x="2942" y="1931"/>
                  </a:cubicBezTo>
                  <a:cubicBezTo>
                    <a:pt x="3319" y="1638"/>
                    <a:pt x="3732" y="1395"/>
                    <a:pt x="4174" y="1206"/>
                  </a:cubicBezTo>
                  <a:close/>
                  <a:moveTo>
                    <a:pt x="2373" y="2437"/>
                  </a:moveTo>
                  <a:cubicBezTo>
                    <a:pt x="2626" y="2642"/>
                    <a:pt x="2894" y="2827"/>
                    <a:pt x="3174" y="2991"/>
                  </a:cubicBezTo>
                  <a:cubicBezTo>
                    <a:pt x="2841" y="3880"/>
                    <a:pt x="2634" y="4916"/>
                    <a:pt x="2596" y="6028"/>
                  </a:cubicBezTo>
                  <a:lnTo>
                    <a:pt x="762" y="6028"/>
                  </a:lnTo>
                  <a:cubicBezTo>
                    <a:pt x="803" y="5396"/>
                    <a:pt x="947" y="4783"/>
                    <a:pt x="1194" y="4201"/>
                  </a:cubicBezTo>
                  <a:cubicBezTo>
                    <a:pt x="1472" y="3542"/>
                    <a:pt x="1869" y="2949"/>
                    <a:pt x="2373" y="2437"/>
                  </a:cubicBezTo>
                  <a:close/>
                  <a:moveTo>
                    <a:pt x="2373" y="10363"/>
                  </a:moveTo>
                  <a:cubicBezTo>
                    <a:pt x="1869" y="9851"/>
                    <a:pt x="1472" y="9258"/>
                    <a:pt x="1194" y="8599"/>
                  </a:cubicBezTo>
                  <a:cubicBezTo>
                    <a:pt x="947" y="8017"/>
                    <a:pt x="803" y="7404"/>
                    <a:pt x="762" y="6772"/>
                  </a:cubicBezTo>
                  <a:lnTo>
                    <a:pt x="2596" y="6772"/>
                  </a:lnTo>
                  <a:cubicBezTo>
                    <a:pt x="2634" y="7884"/>
                    <a:pt x="2841" y="8920"/>
                    <a:pt x="3174" y="9809"/>
                  </a:cubicBezTo>
                  <a:cubicBezTo>
                    <a:pt x="2894" y="9973"/>
                    <a:pt x="2626" y="10158"/>
                    <a:pt x="2373" y="10363"/>
                  </a:cubicBezTo>
                  <a:close/>
                  <a:moveTo>
                    <a:pt x="2942" y="10869"/>
                  </a:moveTo>
                  <a:cubicBezTo>
                    <a:pt x="3112" y="10736"/>
                    <a:pt x="3290" y="10614"/>
                    <a:pt x="3475" y="10502"/>
                  </a:cubicBezTo>
                  <a:cubicBezTo>
                    <a:pt x="3680" y="10913"/>
                    <a:pt x="3914" y="11280"/>
                    <a:pt x="4174" y="11594"/>
                  </a:cubicBezTo>
                  <a:cubicBezTo>
                    <a:pt x="3732" y="11405"/>
                    <a:pt x="3319" y="11162"/>
                    <a:pt x="2942" y="10869"/>
                  </a:cubicBezTo>
                  <a:close/>
                  <a:moveTo>
                    <a:pt x="6028" y="12005"/>
                  </a:moveTo>
                  <a:cubicBezTo>
                    <a:pt x="5799" y="11949"/>
                    <a:pt x="5572" y="11843"/>
                    <a:pt x="5351" y="11686"/>
                  </a:cubicBezTo>
                  <a:cubicBezTo>
                    <a:pt x="4988" y="11428"/>
                    <a:pt x="4642" y="11032"/>
                    <a:pt x="4350" y="10542"/>
                  </a:cubicBezTo>
                  <a:cubicBezTo>
                    <a:pt x="4277" y="10419"/>
                    <a:pt x="4207" y="10290"/>
                    <a:pt x="4141" y="10157"/>
                  </a:cubicBezTo>
                  <a:cubicBezTo>
                    <a:pt x="4161" y="10148"/>
                    <a:pt x="4181" y="10140"/>
                    <a:pt x="4201" y="10131"/>
                  </a:cubicBezTo>
                  <a:cubicBezTo>
                    <a:pt x="4783" y="9885"/>
                    <a:pt x="5396" y="9740"/>
                    <a:pt x="6028" y="9700"/>
                  </a:cubicBezTo>
                  <a:lnTo>
                    <a:pt x="6028" y="12005"/>
                  </a:lnTo>
                  <a:close/>
                  <a:moveTo>
                    <a:pt x="6028" y="8948"/>
                  </a:moveTo>
                  <a:cubicBezTo>
                    <a:pt x="5257" y="8993"/>
                    <a:pt x="4522" y="9173"/>
                    <a:pt x="3847" y="9467"/>
                  </a:cubicBezTo>
                  <a:cubicBezTo>
                    <a:pt x="3760" y="9225"/>
                    <a:pt x="3683" y="8972"/>
                    <a:pt x="3616" y="8708"/>
                  </a:cubicBezTo>
                  <a:cubicBezTo>
                    <a:pt x="3461" y="8092"/>
                    <a:pt x="3371" y="7442"/>
                    <a:pt x="3346" y="6772"/>
                  </a:cubicBezTo>
                  <a:lnTo>
                    <a:pt x="6028" y="6772"/>
                  </a:lnTo>
                  <a:lnTo>
                    <a:pt x="6028" y="8948"/>
                  </a:lnTo>
                  <a:close/>
                  <a:moveTo>
                    <a:pt x="6028" y="6028"/>
                  </a:moveTo>
                  <a:lnTo>
                    <a:pt x="3346" y="6028"/>
                  </a:lnTo>
                  <a:cubicBezTo>
                    <a:pt x="3371" y="5358"/>
                    <a:pt x="3461" y="4708"/>
                    <a:pt x="3616" y="4092"/>
                  </a:cubicBezTo>
                  <a:cubicBezTo>
                    <a:pt x="3683" y="3828"/>
                    <a:pt x="3760" y="3575"/>
                    <a:pt x="3847" y="3333"/>
                  </a:cubicBezTo>
                  <a:cubicBezTo>
                    <a:pt x="4522" y="3627"/>
                    <a:pt x="5257" y="3807"/>
                    <a:pt x="6028" y="3852"/>
                  </a:cubicBezTo>
                  <a:lnTo>
                    <a:pt x="6028" y="6028"/>
                  </a:lnTo>
                  <a:close/>
                  <a:moveTo>
                    <a:pt x="6028" y="3100"/>
                  </a:moveTo>
                  <a:cubicBezTo>
                    <a:pt x="5396" y="3060"/>
                    <a:pt x="4783" y="2915"/>
                    <a:pt x="4201" y="2669"/>
                  </a:cubicBezTo>
                  <a:cubicBezTo>
                    <a:pt x="4181" y="2660"/>
                    <a:pt x="4161" y="2652"/>
                    <a:pt x="4141" y="2643"/>
                  </a:cubicBezTo>
                  <a:cubicBezTo>
                    <a:pt x="4207" y="2510"/>
                    <a:pt x="4277" y="2381"/>
                    <a:pt x="4350" y="2258"/>
                  </a:cubicBezTo>
                  <a:cubicBezTo>
                    <a:pt x="4642" y="1768"/>
                    <a:pt x="4988" y="1372"/>
                    <a:pt x="5351" y="1114"/>
                  </a:cubicBezTo>
                  <a:cubicBezTo>
                    <a:pt x="5572" y="957"/>
                    <a:pt x="5799" y="851"/>
                    <a:pt x="6028" y="795"/>
                  </a:cubicBezTo>
                  <a:lnTo>
                    <a:pt x="6028" y="3100"/>
                  </a:lnTo>
                  <a:close/>
                  <a:moveTo>
                    <a:pt x="11606" y="4201"/>
                  </a:moveTo>
                  <a:cubicBezTo>
                    <a:pt x="11853" y="4783"/>
                    <a:pt x="11997" y="5396"/>
                    <a:pt x="12038" y="6028"/>
                  </a:cubicBezTo>
                  <a:lnTo>
                    <a:pt x="10204" y="6028"/>
                  </a:lnTo>
                  <a:cubicBezTo>
                    <a:pt x="10166" y="4916"/>
                    <a:pt x="9959" y="3880"/>
                    <a:pt x="9626" y="2991"/>
                  </a:cubicBezTo>
                  <a:cubicBezTo>
                    <a:pt x="9906" y="2827"/>
                    <a:pt x="10174" y="2642"/>
                    <a:pt x="10427" y="2437"/>
                  </a:cubicBezTo>
                  <a:cubicBezTo>
                    <a:pt x="10931" y="2949"/>
                    <a:pt x="11328" y="3542"/>
                    <a:pt x="11606" y="4201"/>
                  </a:cubicBezTo>
                  <a:close/>
                  <a:moveTo>
                    <a:pt x="9858" y="1931"/>
                  </a:moveTo>
                  <a:cubicBezTo>
                    <a:pt x="9688" y="2064"/>
                    <a:pt x="9510" y="2186"/>
                    <a:pt x="9325" y="2298"/>
                  </a:cubicBezTo>
                  <a:cubicBezTo>
                    <a:pt x="9120" y="1887"/>
                    <a:pt x="8886" y="1520"/>
                    <a:pt x="8626" y="1206"/>
                  </a:cubicBezTo>
                  <a:cubicBezTo>
                    <a:pt x="9068" y="1395"/>
                    <a:pt x="9481" y="1638"/>
                    <a:pt x="9858" y="1931"/>
                  </a:cubicBezTo>
                  <a:close/>
                  <a:moveTo>
                    <a:pt x="6772" y="795"/>
                  </a:moveTo>
                  <a:cubicBezTo>
                    <a:pt x="7001" y="851"/>
                    <a:pt x="7228" y="957"/>
                    <a:pt x="7449" y="1114"/>
                  </a:cubicBezTo>
                  <a:cubicBezTo>
                    <a:pt x="7812" y="1372"/>
                    <a:pt x="8158" y="1768"/>
                    <a:pt x="8450" y="2258"/>
                  </a:cubicBezTo>
                  <a:cubicBezTo>
                    <a:pt x="8523" y="2381"/>
                    <a:pt x="8593" y="2510"/>
                    <a:pt x="8659" y="2643"/>
                  </a:cubicBezTo>
                  <a:cubicBezTo>
                    <a:pt x="8639" y="2652"/>
                    <a:pt x="8619" y="2660"/>
                    <a:pt x="8599" y="2669"/>
                  </a:cubicBezTo>
                  <a:cubicBezTo>
                    <a:pt x="8017" y="2915"/>
                    <a:pt x="7404" y="3060"/>
                    <a:pt x="6772" y="3100"/>
                  </a:cubicBezTo>
                  <a:lnTo>
                    <a:pt x="6772" y="795"/>
                  </a:lnTo>
                  <a:close/>
                  <a:moveTo>
                    <a:pt x="6772" y="3852"/>
                  </a:moveTo>
                  <a:cubicBezTo>
                    <a:pt x="7543" y="3807"/>
                    <a:pt x="8278" y="3627"/>
                    <a:pt x="8953" y="3333"/>
                  </a:cubicBezTo>
                  <a:cubicBezTo>
                    <a:pt x="9040" y="3575"/>
                    <a:pt x="9117" y="3828"/>
                    <a:pt x="9184" y="4092"/>
                  </a:cubicBezTo>
                  <a:cubicBezTo>
                    <a:pt x="9339" y="4708"/>
                    <a:pt x="9429" y="5358"/>
                    <a:pt x="9454" y="6028"/>
                  </a:cubicBezTo>
                  <a:lnTo>
                    <a:pt x="6772" y="6028"/>
                  </a:lnTo>
                  <a:lnTo>
                    <a:pt x="6772" y="3852"/>
                  </a:lnTo>
                  <a:close/>
                  <a:moveTo>
                    <a:pt x="6772" y="6772"/>
                  </a:moveTo>
                  <a:lnTo>
                    <a:pt x="9454" y="6772"/>
                  </a:lnTo>
                  <a:cubicBezTo>
                    <a:pt x="9429" y="7442"/>
                    <a:pt x="9339" y="8092"/>
                    <a:pt x="9184" y="8708"/>
                  </a:cubicBezTo>
                  <a:cubicBezTo>
                    <a:pt x="9117" y="8972"/>
                    <a:pt x="9040" y="9225"/>
                    <a:pt x="8953" y="9467"/>
                  </a:cubicBezTo>
                  <a:cubicBezTo>
                    <a:pt x="8278" y="9173"/>
                    <a:pt x="7543" y="8993"/>
                    <a:pt x="6772" y="8948"/>
                  </a:cubicBezTo>
                  <a:lnTo>
                    <a:pt x="6772" y="6772"/>
                  </a:lnTo>
                  <a:close/>
                  <a:moveTo>
                    <a:pt x="7449" y="11686"/>
                  </a:moveTo>
                  <a:cubicBezTo>
                    <a:pt x="7228" y="11843"/>
                    <a:pt x="7001" y="11949"/>
                    <a:pt x="6772" y="12005"/>
                  </a:cubicBezTo>
                  <a:lnTo>
                    <a:pt x="6772" y="9700"/>
                  </a:lnTo>
                  <a:cubicBezTo>
                    <a:pt x="7404" y="9740"/>
                    <a:pt x="8017" y="9885"/>
                    <a:pt x="8599" y="10131"/>
                  </a:cubicBezTo>
                  <a:cubicBezTo>
                    <a:pt x="8619" y="10140"/>
                    <a:pt x="8639" y="10148"/>
                    <a:pt x="8659" y="10157"/>
                  </a:cubicBezTo>
                  <a:cubicBezTo>
                    <a:pt x="8593" y="10290"/>
                    <a:pt x="8523" y="10419"/>
                    <a:pt x="8450" y="10542"/>
                  </a:cubicBezTo>
                  <a:cubicBezTo>
                    <a:pt x="8158" y="11032"/>
                    <a:pt x="7812" y="11428"/>
                    <a:pt x="7449" y="11686"/>
                  </a:cubicBezTo>
                  <a:close/>
                  <a:moveTo>
                    <a:pt x="8626" y="11594"/>
                  </a:moveTo>
                  <a:cubicBezTo>
                    <a:pt x="8886" y="11280"/>
                    <a:pt x="9120" y="10913"/>
                    <a:pt x="9325" y="10502"/>
                  </a:cubicBezTo>
                  <a:cubicBezTo>
                    <a:pt x="9510" y="10614"/>
                    <a:pt x="9688" y="10736"/>
                    <a:pt x="9858" y="10869"/>
                  </a:cubicBezTo>
                  <a:cubicBezTo>
                    <a:pt x="9481" y="11162"/>
                    <a:pt x="9068" y="11405"/>
                    <a:pt x="8626" y="11594"/>
                  </a:cubicBezTo>
                  <a:close/>
                  <a:moveTo>
                    <a:pt x="11606" y="8599"/>
                  </a:moveTo>
                  <a:cubicBezTo>
                    <a:pt x="11328" y="9258"/>
                    <a:pt x="10931" y="9851"/>
                    <a:pt x="10427" y="10363"/>
                  </a:cubicBezTo>
                  <a:cubicBezTo>
                    <a:pt x="10174" y="10158"/>
                    <a:pt x="9906" y="9973"/>
                    <a:pt x="9626" y="9809"/>
                  </a:cubicBezTo>
                  <a:cubicBezTo>
                    <a:pt x="9959" y="8920"/>
                    <a:pt x="10166" y="7884"/>
                    <a:pt x="10204" y="6772"/>
                  </a:cubicBezTo>
                  <a:lnTo>
                    <a:pt x="12038" y="6772"/>
                  </a:lnTo>
                  <a:cubicBezTo>
                    <a:pt x="11997" y="7404"/>
                    <a:pt x="11853" y="8017"/>
                    <a:pt x="11606" y="8599"/>
                  </a:cubicBezTo>
                  <a:close/>
                </a:path>
              </a:pathLst>
            </a:custGeom>
            <a:solidFill>
              <a:schemeClr val="accent4"/>
            </a:solidFill>
            <a:ln>
              <a:noFill/>
            </a:ln>
          </p:spPr>
          <p:txBody>
            <a:bodyPr/>
            <a:lstStyle/>
            <a:p>
              <a:endParaRPr lang="zh-CN" altLang="en-US"/>
            </a:p>
          </p:txBody>
        </p:sp>
        <p:sp>
          <p:nvSpPr>
            <p:cNvPr id="65" name="文本框 64"/>
            <p:cNvSpPr txBox="1"/>
            <p:nvPr/>
          </p:nvSpPr>
          <p:spPr>
            <a:xfrm>
              <a:off x="1306043" y="3395318"/>
              <a:ext cx="1256179" cy="707886"/>
            </a:xfrm>
            <a:prstGeom prst="rect">
              <a:avLst/>
            </a:prstGeom>
            <a:noFill/>
            <a:ln>
              <a:noFill/>
            </a:ln>
          </p:spPr>
          <p:txBody>
            <a:bodyPr wrap="square" lIns="91440" tIns="45720" rIns="91440" bIns="45720" anchor="ctr" anchorCtr="0">
              <a:spAutoFit/>
            </a:bodyPr>
            <a:lstStyle/>
            <a:p>
              <a:pPr algn="ctr">
                <a:buSzPct val="25000"/>
              </a:pPr>
              <a:r>
                <a:rPr lang="zh-CN" altLang="en-US" sz="2000" b="1" dirty="0"/>
                <a:t>广域网</a:t>
              </a:r>
              <a:endParaRPr lang="en-US" altLang="zh-CN" sz="2000" b="1" dirty="0"/>
            </a:p>
            <a:p>
              <a:pPr algn="ctr">
                <a:buSzPct val="25000"/>
              </a:pPr>
              <a:r>
                <a:rPr lang="zh-CN" altLang="en-US" sz="2000" b="1" dirty="0"/>
                <a:t>（</a:t>
              </a:r>
              <a:r>
                <a:rPr lang="en-US" altLang="zh-CN" sz="2000" b="1" dirty="0"/>
                <a:t>WAN</a:t>
              </a:r>
              <a:r>
                <a:rPr lang="zh-CN" altLang="en-US" sz="2000" b="1" dirty="0"/>
                <a:t>）</a:t>
              </a:r>
              <a:endParaRPr lang="en-US" altLang="zh-CN" sz="2000" b="1" dirty="0"/>
            </a:p>
          </p:txBody>
        </p:sp>
      </p:gr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84"/>
                                        </p:tgtEl>
                                        <p:attrNameLst>
                                          <p:attrName>style.visibility</p:attrName>
                                        </p:attrNameLst>
                                      </p:cBhvr>
                                      <p:to>
                                        <p:strVal val="visible"/>
                                      </p:to>
                                    </p:set>
                                    <p:animEffect transition="in" filter="fade">
                                      <p:cBhvr>
                                        <p:cTn id="7" dur="1000"/>
                                        <p:tgtEl>
                                          <p:spTgt spid="84"/>
                                        </p:tgtEl>
                                      </p:cBhvr>
                                    </p:animEffect>
                                    <p:anim calcmode="lin" valueType="num">
                                      <p:cBhvr>
                                        <p:cTn id="8" dur="1000" fill="hold"/>
                                        <p:tgtEl>
                                          <p:spTgt spid="84"/>
                                        </p:tgtEl>
                                        <p:attrNameLst>
                                          <p:attrName>ppt_x</p:attrName>
                                        </p:attrNameLst>
                                      </p:cBhvr>
                                      <p:tavLst>
                                        <p:tav tm="0">
                                          <p:val>
                                            <p:strVal val="#ppt_x"/>
                                          </p:val>
                                        </p:tav>
                                        <p:tav tm="100000">
                                          <p:val>
                                            <p:strVal val="#ppt_x"/>
                                          </p:val>
                                        </p:tav>
                                      </p:tavLst>
                                    </p:anim>
                                    <p:anim calcmode="lin" valueType="num">
                                      <p:cBhvr>
                                        <p:cTn id="9" dur="1000" fill="hold"/>
                                        <p:tgtEl>
                                          <p:spTgt spid="8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grpId="0" nodeType="clickEffect">
                                  <p:stCondLst>
                                    <p:cond delay="0"/>
                                  </p:stCondLst>
                                  <p:childTnLst>
                                    <p:set>
                                      <p:cBhvr>
                                        <p:cTn id="13" dur="1" fill="hold">
                                          <p:stCondLst>
                                            <p:cond delay="0"/>
                                          </p:stCondLst>
                                        </p:cTn>
                                        <p:tgtEl>
                                          <p:spTgt spid="85"/>
                                        </p:tgtEl>
                                        <p:attrNameLst>
                                          <p:attrName>style.visibility</p:attrName>
                                        </p:attrNameLst>
                                      </p:cBhvr>
                                      <p:to>
                                        <p:strVal val="visible"/>
                                      </p:to>
                                    </p:set>
                                    <p:animEffect transition="in" filter="fade">
                                      <p:cBhvr>
                                        <p:cTn id="14" dur="1000"/>
                                        <p:tgtEl>
                                          <p:spTgt spid="85"/>
                                        </p:tgtEl>
                                      </p:cBhvr>
                                    </p:animEffect>
                                    <p:anim calcmode="lin" valueType="num">
                                      <p:cBhvr>
                                        <p:cTn id="15" dur="1000" fill="hold"/>
                                        <p:tgtEl>
                                          <p:spTgt spid="85"/>
                                        </p:tgtEl>
                                        <p:attrNameLst>
                                          <p:attrName>ppt_x</p:attrName>
                                        </p:attrNameLst>
                                      </p:cBhvr>
                                      <p:tavLst>
                                        <p:tav tm="0">
                                          <p:val>
                                            <p:strVal val="#ppt_x"/>
                                          </p:val>
                                        </p:tav>
                                        <p:tav tm="100000">
                                          <p:val>
                                            <p:strVal val="#ppt_x"/>
                                          </p:val>
                                        </p:tav>
                                      </p:tavLst>
                                    </p:anim>
                                    <p:anim calcmode="lin" valueType="num">
                                      <p:cBhvr>
                                        <p:cTn id="16" dur="1000" fill="hold"/>
                                        <p:tgtEl>
                                          <p:spTgt spid="85"/>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7" presetClass="entr" presetSubtype="0" fill="hold" grpId="0" nodeType="clickEffect">
                                  <p:stCondLst>
                                    <p:cond delay="0"/>
                                  </p:stCondLst>
                                  <p:childTnLst>
                                    <p:set>
                                      <p:cBhvr>
                                        <p:cTn id="20" dur="1" fill="hold">
                                          <p:stCondLst>
                                            <p:cond delay="0"/>
                                          </p:stCondLst>
                                        </p:cTn>
                                        <p:tgtEl>
                                          <p:spTgt spid="86"/>
                                        </p:tgtEl>
                                        <p:attrNameLst>
                                          <p:attrName>style.visibility</p:attrName>
                                        </p:attrNameLst>
                                      </p:cBhvr>
                                      <p:to>
                                        <p:strVal val="visible"/>
                                      </p:to>
                                    </p:set>
                                    <p:animEffect transition="in" filter="fade">
                                      <p:cBhvr>
                                        <p:cTn id="21" dur="1000"/>
                                        <p:tgtEl>
                                          <p:spTgt spid="86"/>
                                        </p:tgtEl>
                                      </p:cBhvr>
                                    </p:animEffect>
                                    <p:anim calcmode="lin" valueType="num">
                                      <p:cBhvr>
                                        <p:cTn id="22" dur="1000" fill="hold"/>
                                        <p:tgtEl>
                                          <p:spTgt spid="86"/>
                                        </p:tgtEl>
                                        <p:attrNameLst>
                                          <p:attrName>ppt_x</p:attrName>
                                        </p:attrNameLst>
                                      </p:cBhvr>
                                      <p:tavLst>
                                        <p:tav tm="0">
                                          <p:val>
                                            <p:strVal val="#ppt_x"/>
                                          </p:val>
                                        </p:tav>
                                        <p:tav tm="100000">
                                          <p:val>
                                            <p:strVal val="#ppt_x"/>
                                          </p:val>
                                        </p:tav>
                                      </p:tavLst>
                                    </p:anim>
                                    <p:anim calcmode="lin" valueType="num">
                                      <p:cBhvr>
                                        <p:cTn id="23" dur="1000" fill="hold"/>
                                        <p:tgtEl>
                                          <p:spTgt spid="86"/>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7" presetClass="entr" presetSubtype="0" fill="hold" grpId="0" nodeType="clickEffect">
                                  <p:stCondLst>
                                    <p:cond delay="0"/>
                                  </p:stCondLst>
                                  <p:childTnLst>
                                    <p:set>
                                      <p:cBhvr>
                                        <p:cTn id="27" dur="1" fill="hold">
                                          <p:stCondLst>
                                            <p:cond delay="0"/>
                                          </p:stCondLst>
                                        </p:cTn>
                                        <p:tgtEl>
                                          <p:spTgt spid="87"/>
                                        </p:tgtEl>
                                        <p:attrNameLst>
                                          <p:attrName>style.visibility</p:attrName>
                                        </p:attrNameLst>
                                      </p:cBhvr>
                                      <p:to>
                                        <p:strVal val="visible"/>
                                      </p:to>
                                    </p:set>
                                    <p:animEffect transition="in" filter="fade">
                                      <p:cBhvr>
                                        <p:cTn id="28" dur="1000"/>
                                        <p:tgtEl>
                                          <p:spTgt spid="87"/>
                                        </p:tgtEl>
                                      </p:cBhvr>
                                    </p:animEffect>
                                    <p:anim calcmode="lin" valueType="num">
                                      <p:cBhvr>
                                        <p:cTn id="29" dur="1000" fill="hold"/>
                                        <p:tgtEl>
                                          <p:spTgt spid="87"/>
                                        </p:tgtEl>
                                        <p:attrNameLst>
                                          <p:attrName>ppt_x</p:attrName>
                                        </p:attrNameLst>
                                      </p:cBhvr>
                                      <p:tavLst>
                                        <p:tav tm="0">
                                          <p:val>
                                            <p:strVal val="#ppt_x"/>
                                          </p:val>
                                        </p:tav>
                                        <p:tav tm="100000">
                                          <p:val>
                                            <p:strVal val="#ppt_x"/>
                                          </p:val>
                                        </p:tav>
                                      </p:tavLst>
                                    </p:anim>
                                    <p:anim calcmode="lin" valueType="num">
                                      <p:cBhvr>
                                        <p:cTn id="30" dur="1000" fill="hold"/>
                                        <p:tgtEl>
                                          <p:spTgt spid="8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p:bldP spid="85" grpId="0"/>
      <p:bldP spid="86" grpId="0"/>
      <p:bldP spid="87" grpId="0"/>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6" name="组合 85"/>
          <p:cNvGrpSpPr/>
          <p:nvPr/>
        </p:nvGrpSpPr>
        <p:grpSpPr>
          <a:xfrm>
            <a:off x="304800" y="749300"/>
            <a:ext cx="6192344" cy="400110"/>
            <a:chOff x="424117" y="898245"/>
            <a:chExt cx="6192344" cy="400110"/>
          </a:xfrm>
        </p:grpSpPr>
        <p:sp>
          <p:nvSpPr>
            <p:cNvPr id="87" name="平行四边形 86"/>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88" name="文本框 87"/>
            <p:cNvSpPr txBox="1"/>
            <p:nvPr/>
          </p:nvSpPr>
          <p:spPr>
            <a:xfrm>
              <a:off x="1052423" y="898245"/>
              <a:ext cx="5564038" cy="400110"/>
            </a:xfrm>
            <a:prstGeom prst="rect">
              <a:avLst/>
            </a:prstGeom>
            <a:noFill/>
          </p:spPr>
          <p:txBody>
            <a:bodyPr wrap="square" rtlCol="0">
              <a:spAutoFit/>
            </a:bodyPr>
            <a:lstStyle/>
            <a:p>
              <a:r>
                <a:rPr lang="en-US" altLang="zh-CN" sz="2000" b="1" dirty="0"/>
                <a:t>IPv4</a:t>
              </a:r>
              <a:r>
                <a:rPr lang="zh-CN" altLang="en-US" sz="2000" b="1" dirty="0"/>
                <a:t>地址的划分子网编址方法</a:t>
              </a:r>
              <a:endParaRPr lang="zh-CN" altLang="en-US" sz="2000" b="1" dirty="0"/>
            </a:p>
          </p:txBody>
        </p:sp>
      </p:grpSp>
      <p:sp>
        <p:nvSpPr>
          <p:cNvPr id="6" name="íşlïḍè"/>
          <p:cNvSpPr txBox="1"/>
          <p:nvPr/>
        </p:nvSpPr>
        <p:spPr>
          <a:xfrm>
            <a:off x="814694" y="1203063"/>
            <a:ext cx="11190918" cy="342865"/>
          </a:xfrm>
          <a:prstGeom prst="rect">
            <a:avLst/>
          </a:prstGeom>
          <a:noFill/>
        </p:spPr>
        <p:txBody>
          <a:bodyPr wrap="square" lIns="91440" tIns="45720" rIns="91440" bIns="45720" anchor="ctr">
            <a:noAutofit/>
          </a:bodyPr>
          <a:lstStyle/>
          <a:p>
            <a:r>
              <a:rPr lang="en-US" altLang="zh-CN" b="1" dirty="0"/>
              <a:t>【</a:t>
            </a:r>
            <a:r>
              <a:rPr lang="zh-CN" altLang="en-US" b="1" dirty="0"/>
              <a:t>练习</a:t>
            </a:r>
            <a:r>
              <a:rPr lang="en-US" altLang="zh-CN" b="1" dirty="0"/>
              <a:t>】</a:t>
            </a:r>
            <a:r>
              <a:rPr lang="zh-CN" altLang="en-US" b="1" dirty="0"/>
              <a:t>已知某个网络的地址为</a:t>
            </a:r>
            <a:r>
              <a:rPr lang="en-US" altLang="zh-CN" b="1" dirty="0"/>
              <a:t>145.13.0.0</a:t>
            </a:r>
            <a:r>
              <a:rPr lang="zh-CN" altLang="en-US" b="1" dirty="0"/>
              <a:t>，使用子网掩码</a:t>
            </a:r>
            <a:r>
              <a:rPr lang="en-US" altLang="zh-CN" b="1" dirty="0"/>
              <a:t>255.255.192.0</a:t>
            </a:r>
            <a:r>
              <a:rPr lang="zh-CN" altLang="en-US" b="1" dirty="0"/>
              <a:t>对其进行子网划分，请给出划分细节。</a:t>
            </a:r>
            <a:endParaRPr lang="en-US" altLang="zh-CN" b="1" dirty="0"/>
          </a:p>
        </p:txBody>
      </p:sp>
      <p:grpSp>
        <p:nvGrpSpPr>
          <p:cNvPr id="19" name="组合 18"/>
          <p:cNvGrpSpPr/>
          <p:nvPr/>
        </p:nvGrpSpPr>
        <p:grpSpPr>
          <a:xfrm>
            <a:off x="448144" y="1684383"/>
            <a:ext cx="11584748" cy="4797704"/>
            <a:chOff x="448144" y="1684383"/>
            <a:chExt cx="11584748" cy="4797704"/>
          </a:xfrm>
        </p:grpSpPr>
        <p:sp>
          <p:nvSpPr>
            <p:cNvPr id="7" name="íşlïḍè"/>
            <p:cNvSpPr txBox="1"/>
            <p:nvPr/>
          </p:nvSpPr>
          <p:spPr>
            <a:xfrm>
              <a:off x="933106" y="1684383"/>
              <a:ext cx="769094" cy="342865"/>
            </a:xfrm>
            <a:prstGeom prst="rect">
              <a:avLst/>
            </a:prstGeom>
            <a:noFill/>
          </p:spPr>
          <p:txBody>
            <a:bodyPr wrap="square" lIns="91440" tIns="45720" rIns="91440" bIns="45720" anchor="ctr">
              <a:noAutofit/>
            </a:bodyPr>
            <a:lstStyle/>
            <a:p>
              <a:r>
                <a:rPr lang="zh-CN" altLang="en-US" b="1" dirty="0"/>
                <a:t>解析</a:t>
              </a:r>
              <a:endParaRPr lang="en-US" altLang="zh-CN" b="1" dirty="0"/>
            </a:p>
          </p:txBody>
        </p:sp>
        <p:grpSp>
          <p:nvGrpSpPr>
            <p:cNvPr id="17" name="组合 16"/>
            <p:cNvGrpSpPr/>
            <p:nvPr/>
          </p:nvGrpSpPr>
          <p:grpSpPr>
            <a:xfrm>
              <a:off x="2705717" y="1738104"/>
              <a:ext cx="9327175" cy="4743983"/>
              <a:chOff x="1357148" y="1685478"/>
              <a:chExt cx="9327175" cy="4743983"/>
            </a:xfrm>
          </p:grpSpPr>
          <p:sp>
            <p:nvSpPr>
              <p:cNvPr id="231" name="流程图: 过程 230"/>
              <p:cNvSpPr/>
              <p:nvPr/>
            </p:nvSpPr>
            <p:spPr>
              <a:xfrm>
                <a:off x="4970089" y="2007163"/>
                <a:ext cx="2443984" cy="4355624"/>
              </a:xfrm>
              <a:prstGeom prst="flowChartProcess">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228" name="流程图: 过程 227"/>
              <p:cNvSpPr/>
              <p:nvPr/>
            </p:nvSpPr>
            <p:spPr>
              <a:xfrm>
                <a:off x="4589534" y="2016116"/>
                <a:ext cx="351003" cy="435562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5" name="流程图: 过程 224"/>
              <p:cNvSpPr/>
              <p:nvPr/>
            </p:nvSpPr>
            <p:spPr>
              <a:xfrm>
                <a:off x="3518136" y="2016116"/>
                <a:ext cx="994624" cy="4355624"/>
              </a:xfrm>
              <a:prstGeom prst="flowChartProcess">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226" name="íşlïḍè"/>
              <p:cNvSpPr txBox="1"/>
              <p:nvPr/>
            </p:nvSpPr>
            <p:spPr>
              <a:xfrm>
                <a:off x="3517215" y="1685478"/>
                <a:ext cx="994624" cy="342865"/>
              </a:xfrm>
              <a:prstGeom prst="rect">
                <a:avLst/>
              </a:prstGeom>
              <a:noFill/>
            </p:spPr>
            <p:txBody>
              <a:bodyPr wrap="square" lIns="91440" tIns="45720" rIns="91440" bIns="45720" anchor="ctr">
                <a:noAutofit/>
              </a:bodyPr>
              <a:lstStyle/>
              <a:p>
                <a:pPr algn="ctr"/>
                <a:r>
                  <a:rPr lang="zh-CN" altLang="en-US" sz="1600" b="1" dirty="0">
                    <a:solidFill>
                      <a:schemeClr val="accent4"/>
                    </a:solidFill>
                  </a:rPr>
                  <a:t>网络号</a:t>
                </a:r>
                <a:endParaRPr lang="en-US" altLang="zh-CN" sz="1600" b="1" dirty="0">
                  <a:solidFill>
                    <a:schemeClr val="accent4"/>
                  </a:solidFill>
                </a:endParaRPr>
              </a:p>
            </p:txBody>
          </p:sp>
          <p:sp>
            <p:nvSpPr>
              <p:cNvPr id="13" name="流程图: 过程 12"/>
              <p:cNvSpPr/>
              <p:nvPr/>
            </p:nvSpPr>
            <p:spPr>
              <a:xfrm>
                <a:off x="7462372" y="1985520"/>
                <a:ext cx="3065473" cy="1070397"/>
              </a:xfrm>
              <a:prstGeom prst="flowChartProcess">
                <a:avLst/>
              </a:prstGeom>
              <a:solidFill>
                <a:schemeClr val="bg2">
                  <a:lumMod val="9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íşlïḍè"/>
              <p:cNvSpPr txBox="1"/>
              <p:nvPr/>
            </p:nvSpPr>
            <p:spPr>
              <a:xfrm>
                <a:off x="3466597" y="2036795"/>
                <a:ext cx="4473258" cy="234322"/>
              </a:xfrm>
              <a:prstGeom prst="rect">
                <a:avLst/>
              </a:prstGeom>
              <a:noFill/>
            </p:spPr>
            <p:txBody>
              <a:bodyPr wrap="square" lIns="91440" tIns="45720" rIns="91440" bIns="45720" anchor="ctr">
                <a:noAutofit/>
              </a:bodyPr>
              <a:lstStyle/>
              <a:p>
                <a:r>
                  <a:rPr lang="en-US" altLang="zh-CN" sz="1600" b="1" spc="600" dirty="0"/>
                  <a:t>145.13.00000000.00000000</a:t>
                </a:r>
                <a:endParaRPr lang="en-US" altLang="zh-CN" sz="1600" b="1" spc="600" dirty="0"/>
              </a:p>
            </p:txBody>
          </p:sp>
          <p:sp>
            <p:nvSpPr>
              <p:cNvPr id="81" name="íşlïḍè"/>
              <p:cNvSpPr txBox="1"/>
              <p:nvPr/>
            </p:nvSpPr>
            <p:spPr>
              <a:xfrm>
                <a:off x="3466597" y="2254979"/>
                <a:ext cx="4473258" cy="234321"/>
              </a:xfrm>
              <a:prstGeom prst="rect">
                <a:avLst/>
              </a:prstGeom>
              <a:noFill/>
            </p:spPr>
            <p:txBody>
              <a:bodyPr wrap="square" lIns="91440" tIns="45720" rIns="91440" bIns="45720" anchor="ctr">
                <a:noAutofit/>
              </a:bodyPr>
              <a:lstStyle/>
              <a:p>
                <a:r>
                  <a:rPr lang="en-US" altLang="zh-CN" sz="1600" b="1" spc="600" dirty="0"/>
                  <a:t>145.13.00000000.00000001</a:t>
                </a:r>
                <a:endParaRPr lang="en-US" altLang="zh-CN" sz="1600" b="1" spc="600" dirty="0"/>
              </a:p>
            </p:txBody>
          </p:sp>
          <p:sp>
            <p:nvSpPr>
              <p:cNvPr id="82" name="íşlïḍè"/>
              <p:cNvSpPr txBox="1"/>
              <p:nvPr/>
            </p:nvSpPr>
            <p:spPr>
              <a:xfrm>
                <a:off x="3466597" y="2623369"/>
                <a:ext cx="4473258" cy="234322"/>
              </a:xfrm>
              <a:prstGeom prst="rect">
                <a:avLst/>
              </a:prstGeom>
              <a:noFill/>
            </p:spPr>
            <p:txBody>
              <a:bodyPr wrap="square" lIns="91440" tIns="45720" rIns="91440" bIns="45720" anchor="ctr">
                <a:noAutofit/>
              </a:bodyPr>
              <a:lstStyle/>
              <a:p>
                <a:r>
                  <a:rPr lang="en-US" altLang="zh-CN" sz="1600" b="1" spc="600" dirty="0"/>
                  <a:t>145.13.</a:t>
                </a:r>
                <a:r>
                  <a:rPr lang="en-US" altLang="zh-CN" sz="1600" b="1" spc="660" dirty="0"/>
                  <a:t>00111111.11111110</a:t>
                </a:r>
                <a:endParaRPr lang="en-US" altLang="zh-CN" sz="1600" b="1" spc="660" dirty="0"/>
              </a:p>
            </p:txBody>
          </p:sp>
          <p:sp>
            <p:nvSpPr>
              <p:cNvPr id="83" name="íşlïḍè"/>
              <p:cNvSpPr txBox="1"/>
              <p:nvPr/>
            </p:nvSpPr>
            <p:spPr>
              <a:xfrm>
                <a:off x="3466597" y="2841553"/>
                <a:ext cx="4473258" cy="234322"/>
              </a:xfrm>
              <a:prstGeom prst="rect">
                <a:avLst/>
              </a:prstGeom>
              <a:noFill/>
            </p:spPr>
            <p:txBody>
              <a:bodyPr wrap="square" lIns="91440" tIns="45720" rIns="91440" bIns="45720" anchor="ctr">
                <a:noAutofit/>
              </a:bodyPr>
              <a:lstStyle/>
              <a:p>
                <a:r>
                  <a:rPr lang="en-US" altLang="zh-CN" sz="1600" b="1" spc="600" dirty="0"/>
                  <a:t>145.13.</a:t>
                </a:r>
                <a:r>
                  <a:rPr lang="en-US" altLang="zh-CN" sz="1600" b="1" spc="660" dirty="0"/>
                  <a:t>00111111.11111111</a:t>
                </a:r>
                <a:endParaRPr lang="en-US" altLang="zh-CN" sz="1600" b="1" spc="660" dirty="0"/>
              </a:p>
            </p:txBody>
          </p:sp>
          <p:sp>
            <p:nvSpPr>
              <p:cNvPr id="11" name="文本框 10"/>
              <p:cNvSpPr txBox="1"/>
              <p:nvPr/>
            </p:nvSpPr>
            <p:spPr>
              <a:xfrm>
                <a:off x="4164999" y="2405185"/>
                <a:ext cx="461665" cy="342865"/>
              </a:xfrm>
              <a:prstGeom prst="rect">
                <a:avLst/>
              </a:prstGeom>
              <a:noFill/>
            </p:spPr>
            <p:txBody>
              <a:bodyPr vert="eaVert" wrap="square" rtlCol="0">
                <a:spAutoFit/>
              </a:bodyPr>
              <a:lstStyle/>
              <a:p>
                <a:r>
                  <a:rPr lang="en-US" altLang="zh-CN" b="1" dirty="0"/>
                  <a:t>…</a:t>
                </a:r>
                <a:endParaRPr lang="zh-CN" altLang="en-US" b="1" dirty="0"/>
              </a:p>
            </p:txBody>
          </p:sp>
          <p:sp>
            <p:nvSpPr>
              <p:cNvPr id="126" name="íşlïḍè"/>
              <p:cNvSpPr txBox="1"/>
              <p:nvPr/>
            </p:nvSpPr>
            <p:spPr>
              <a:xfrm>
                <a:off x="7462372" y="1973909"/>
                <a:ext cx="1716899" cy="342865"/>
              </a:xfrm>
              <a:prstGeom prst="rect">
                <a:avLst/>
              </a:prstGeom>
              <a:noFill/>
            </p:spPr>
            <p:txBody>
              <a:bodyPr wrap="square" lIns="91440" tIns="45720" rIns="91440" bIns="45720" anchor="ctr">
                <a:noAutofit/>
              </a:bodyPr>
              <a:lstStyle/>
              <a:p>
                <a:r>
                  <a:rPr lang="zh-CN" altLang="en-US" sz="1600" b="1" dirty="0"/>
                  <a:t>子网</a:t>
                </a:r>
                <a:r>
                  <a:rPr lang="en-US" altLang="zh-CN" sz="1600" b="1" dirty="0"/>
                  <a:t>0</a:t>
                </a:r>
                <a:r>
                  <a:rPr lang="zh-CN" altLang="en-US" sz="1600" b="1" dirty="0"/>
                  <a:t>的网络地址</a:t>
                </a:r>
                <a:endParaRPr lang="en-US" altLang="zh-CN" sz="1600" b="1" dirty="0"/>
              </a:p>
            </p:txBody>
          </p:sp>
          <p:sp>
            <p:nvSpPr>
              <p:cNvPr id="127" name="íşlïḍè"/>
              <p:cNvSpPr txBox="1"/>
              <p:nvPr/>
            </p:nvSpPr>
            <p:spPr>
              <a:xfrm>
                <a:off x="9064181" y="1973909"/>
                <a:ext cx="1463665" cy="342865"/>
              </a:xfrm>
              <a:prstGeom prst="rect">
                <a:avLst/>
              </a:prstGeom>
              <a:noFill/>
            </p:spPr>
            <p:txBody>
              <a:bodyPr wrap="square" lIns="91440" tIns="45720" rIns="91440" bIns="45720" anchor="ctr">
                <a:noAutofit/>
              </a:bodyPr>
              <a:lstStyle/>
              <a:p>
                <a:r>
                  <a:rPr lang="en-US" altLang="zh-CN" b="1" dirty="0"/>
                  <a:t>145.13.0.0</a:t>
                </a:r>
                <a:endParaRPr lang="en-US" altLang="zh-CN" b="1" dirty="0"/>
              </a:p>
            </p:txBody>
          </p:sp>
          <p:sp>
            <p:nvSpPr>
              <p:cNvPr id="128" name="íşlïḍè"/>
              <p:cNvSpPr txBox="1"/>
              <p:nvPr/>
            </p:nvSpPr>
            <p:spPr>
              <a:xfrm>
                <a:off x="7462372" y="2202433"/>
                <a:ext cx="1716899" cy="342865"/>
              </a:xfrm>
              <a:prstGeom prst="rect">
                <a:avLst/>
              </a:prstGeom>
              <a:noFill/>
            </p:spPr>
            <p:txBody>
              <a:bodyPr wrap="square" lIns="91440" tIns="45720" rIns="91440" bIns="45720" anchor="ctr">
                <a:noAutofit/>
              </a:bodyPr>
              <a:lstStyle/>
              <a:p>
                <a:r>
                  <a:rPr lang="zh-CN" altLang="en-US" sz="1600" b="1" dirty="0"/>
                  <a:t>可分配最小地址</a:t>
                </a:r>
                <a:endParaRPr lang="en-US" altLang="zh-CN" sz="1600" b="1" dirty="0"/>
              </a:p>
            </p:txBody>
          </p:sp>
          <p:sp>
            <p:nvSpPr>
              <p:cNvPr id="129" name="íşlïḍè"/>
              <p:cNvSpPr txBox="1"/>
              <p:nvPr/>
            </p:nvSpPr>
            <p:spPr>
              <a:xfrm>
                <a:off x="9065102" y="2210744"/>
                <a:ext cx="1463665" cy="342865"/>
              </a:xfrm>
              <a:prstGeom prst="rect">
                <a:avLst/>
              </a:prstGeom>
              <a:noFill/>
            </p:spPr>
            <p:txBody>
              <a:bodyPr wrap="square" lIns="91440" tIns="45720" rIns="91440" bIns="45720" anchor="ctr">
                <a:noAutofit/>
              </a:bodyPr>
              <a:lstStyle/>
              <a:p>
                <a:r>
                  <a:rPr lang="en-US" altLang="zh-CN" b="1" dirty="0"/>
                  <a:t>145.13.0.1</a:t>
                </a:r>
                <a:endParaRPr lang="en-US" altLang="zh-CN" b="1" dirty="0"/>
              </a:p>
            </p:txBody>
          </p:sp>
          <p:sp>
            <p:nvSpPr>
              <p:cNvPr id="130" name="íşlïḍè"/>
              <p:cNvSpPr txBox="1"/>
              <p:nvPr/>
            </p:nvSpPr>
            <p:spPr>
              <a:xfrm>
                <a:off x="7462372" y="2773735"/>
                <a:ext cx="1716899" cy="342865"/>
              </a:xfrm>
              <a:prstGeom prst="rect">
                <a:avLst/>
              </a:prstGeom>
              <a:noFill/>
            </p:spPr>
            <p:txBody>
              <a:bodyPr wrap="square" lIns="91440" tIns="45720" rIns="91440" bIns="45720" anchor="ctr">
                <a:noAutofit/>
              </a:bodyPr>
              <a:lstStyle/>
              <a:p>
                <a:r>
                  <a:rPr lang="zh-CN" altLang="en-US" sz="1600" b="1" dirty="0"/>
                  <a:t>子网</a:t>
                </a:r>
                <a:r>
                  <a:rPr lang="en-US" altLang="zh-CN" sz="1600" b="1" dirty="0"/>
                  <a:t>0</a:t>
                </a:r>
                <a:r>
                  <a:rPr lang="zh-CN" altLang="en-US" sz="1600" b="1" dirty="0"/>
                  <a:t>的广播地址</a:t>
                </a:r>
                <a:endParaRPr lang="en-US" altLang="zh-CN" sz="1600" b="1" dirty="0"/>
              </a:p>
            </p:txBody>
          </p:sp>
          <p:sp>
            <p:nvSpPr>
              <p:cNvPr id="131" name="íşlïḍè"/>
              <p:cNvSpPr txBox="1"/>
              <p:nvPr/>
            </p:nvSpPr>
            <p:spPr>
              <a:xfrm>
                <a:off x="9064180" y="2771082"/>
                <a:ext cx="1463665" cy="342865"/>
              </a:xfrm>
              <a:prstGeom prst="rect">
                <a:avLst/>
              </a:prstGeom>
              <a:noFill/>
            </p:spPr>
            <p:txBody>
              <a:bodyPr wrap="square" lIns="91440" tIns="45720" rIns="91440" bIns="45720" anchor="ctr">
                <a:noAutofit/>
              </a:bodyPr>
              <a:lstStyle/>
              <a:p>
                <a:r>
                  <a:rPr lang="en-US" altLang="zh-CN" b="1" dirty="0"/>
                  <a:t>145.13.63.255</a:t>
                </a:r>
                <a:endParaRPr lang="en-US" altLang="zh-CN" b="1" dirty="0"/>
              </a:p>
            </p:txBody>
          </p:sp>
          <p:sp>
            <p:nvSpPr>
              <p:cNvPr id="132" name="íşlïḍè"/>
              <p:cNvSpPr txBox="1"/>
              <p:nvPr/>
            </p:nvSpPr>
            <p:spPr>
              <a:xfrm>
                <a:off x="7462372" y="2550420"/>
                <a:ext cx="1716899" cy="342865"/>
              </a:xfrm>
              <a:prstGeom prst="rect">
                <a:avLst/>
              </a:prstGeom>
              <a:noFill/>
            </p:spPr>
            <p:txBody>
              <a:bodyPr wrap="square" lIns="91440" tIns="45720" rIns="91440" bIns="45720" anchor="ctr">
                <a:noAutofit/>
              </a:bodyPr>
              <a:lstStyle/>
              <a:p>
                <a:r>
                  <a:rPr lang="zh-CN" altLang="en-US" sz="1600" b="1" dirty="0"/>
                  <a:t>可分配最大地址</a:t>
                </a:r>
                <a:endParaRPr lang="en-US" altLang="zh-CN" sz="1600" b="1" dirty="0"/>
              </a:p>
            </p:txBody>
          </p:sp>
          <p:sp>
            <p:nvSpPr>
              <p:cNvPr id="133" name="íşlïḍè"/>
              <p:cNvSpPr txBox="1"/>
              <p:nvPr/>
            </p:nvSpPr>
            <p:spPr>
              <a:xfrm>
                <a:off x="9064180" y="2550420"/>
                <a:ext cx="1463665" cy="342865"/>
              </a:xfrm>
              <a:prstGeom prst="rect">
                <a:avLst/>
              </a:prstGeom>
              <a:noFill/>
            </p:spPr>
            <p:txBody>
              <a:bodyPr wrap="square" lIns="91440" tIns="45720" rIns="91440" bIns="45720" anchor="ctr">
                <a:noAutofit/>
              </a:bodyPr>
              <a:lstStyle/>
              <a:p>
                <a:r>
                  <a:rPr lang="en-US" altLang="zh-CN" b="1" dirty="0"/>
                  <a:t>145.13.63.254</a:t>
                </a:r>
                <a:endParaRPr lang="en-US" altLang="zh-CN" b="1" dirty="0"/>
              </a:p>
            </p:txBody>
          </p:sp>
          <p:sp>
            <p:nvSpPr>
              <p:cNvPr id="180" name="流程图: 过程 179"/>
              <p:cNvSpPr/>
              <p:nvPr/>
            </p:nvSpPr>
            <p:spPr>
              <a:xfrm>
                <a:off x="7461450" y="3094620"/>
                <a:ext cx="3065473" cy="1070397"/>
              </a:xfrm>
              <a:prstGeom prst="flowChartProcess">
                <a:avLst/>
              </a:prstGeom>
              <a:solidFill>
                <a:schemeClr val="bg2">
                  <a:lumMod val="9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1" name="íşlïḍè"/>
              <p:cNvSpPr txBox="1"/>
              <p:nvPr/>
            </p:nvSpPr>
            <p:spPr>
              <a:xfrm>
                <a:off x="3465675" y="3145895"/>
                <a:ext cx="4473258" cy="234322"/>
              </a:xfrm>
              <a:prstGeom prst="rect">
                <a:avLst/>
              </a:prstGeom>
              <a:noFill/>
            </p:spPr>
            <p:txBody>
              <a:bodyPr wrap="square" lIns="91440" tIns="45720" rIns="91440" bIns="45720" anchor="ctr">
                <a:noAutofit/>
              </a:bodyPr>
              <a:lstStyle/>
              <a:p>
                <a:r>
                  <a:rPr lang="en-US" altLang="zh-CN" sz="1600" b="1" spc="600" dirty="0"/>
                  <a:t>145.13.01000000.00000000</a:t>
                </a:r>
                <a:endParaRPr lang="en-US" altLang="zh-CN" sz="1600" b="1" spc="600" dirty="0"/>
              </a:p>
            </p:txBody>
          </p:sp>
          <p:sp>
            <p:nvSpPr>
              <p:cNvPr id="182" name="íşlïḍè"/>
              <p:cNvSpPr txBox="1"/>
              <p:nvPr/>
            </p:nvSpPr>
            <p:spPr>
              <a:xfrm>
                <a:off x="3465675" y="3364079"/>
                <a:ext cx="4473258" cy="234321"/>
              </a:xfrm>
              <a:prstGeom prst="rect">
                <a:avLst/>
              </a:prstGeom>
              <a:noFill/>
            </p:spPr>
            <p:txBody>
              <a:bodyPr wrap="square" lIns="91440" tIns="45720" rIns="91440" bIns="45720" anchor="ctr">
                <a:noAutofit/>
              </a:bodyPr>
              <a:lstStyle/>
              <a:p>
                <a:r>
                  <a:rPr lang="en-US" altLang="zh-CN" sz="1600" b="1" spc="600" dirty="0"/>
                  <a:t>145.13.01000000.00000001</a:t>
                </a:r>
                <a:endParaRPr lang="en-US" altLang="zh-CN" sz="1600" b="1" spc="600" dirty="0"/>
              </a:p>
            </p:txBody>
          </p:sp>
          <p:sp>
            <p:nvSpPr>
              <p:cNvPr id="183" name="íşlïḍè"/>
              <p:cNvSpPr txBox="1"/>
              <p:nvPr/>
            </p:nvSpPr>
            <p:spPr>
              <a:xfrm>
                <a:off x="3465675" y="3732469"/>
                <a:ext cx="4473258" cy="234322"/>
              </a:xfrm>
              <a:prstGeom prst="rect">
                <a:avLst/>
              </a:prstGeom>
              <a:noFill/>
            </p:spPr>
            <p:txBody>
              <a:bodyPr wrap="square" lIns="91440" tIns="45720" rIns="91440" bIns="45720" anchor="ctr">
                <a:noAutofit/>
              </a:bodyPr>
              <a:lstStyle/>
              <a:p>
                <a:r>
                  <a:rPr lang="en-US" altLang="zh-CN" sz="1600" b="1" spc="600" dirty="0"/>
                  <a:t>145.13.</a:t>
                </a:r>
                <a:r>
                  <a:rPr lang="en-US" altLang="zh-CN" sz="1600" b="1" spc="660" dirty="0"/>
                  <a:t>01111111.11111110</a:t>
                </a:r>
                <a:endParaRPr lang="en-US" altLang="zh-CN" sz="1600" b="1" spc="660" dirty="0"/>
              </a:p>
            </p:txBody>
          </p:sp>
          <p:sp>
            <p:nvSpPr>
              <p:cNvPr id="184" name="íşlïḍè"/>
              <p:cNvSpPr txBox="1"/>
              <p:nvPr/>
            </p:nvSpPr>
            <p:spPr>
              <a:xfrm>
                <a:off x="3465675" y="3950653"/>
                <a:ext cx="4473258" cy="234322"/>
              </a:xfrm>
              <a:prstGeom prst="rect">
                <a:avLst/>
              </a:prstGeom>
              <a:noFill/>
            </p:spPr>
            <p:txBody>
              <a:bodyPr wrap="square" lIns="91440" tIns="45720" rIns="91440" bIns="45720" anchor="ctr">
                <a:noAutofit/>
              </a:bodyPr>
              <a:lstStyle/>
              <a:p>
                <a:r>
                  <a:rPr lang="en-US" altLang="zh-CN" sz="1600" b="1" spc="600" dirty="0"/>
                  <a:t>145.13.</a:t>
                </a:r>
                <a:r>
                  <a:rPr lang="en-US" altLang="zh-CN" sz="1600" b="1" spc="660" dirty="0"/>
                  <a:t>01111111.11111111</a:t>
                </a:r>
                <a:endParaRPr lang="en-US" altLang="zh-CN" sz="1600" b="1" spc="660" dirty="0"/>
              </a:p>
            </p:txBody>
          </p:sp>
          <p:sp>
            <p:nvSpPr>
              <p:cNvPr id="185" name="文本框 184"/>
              <p:cNvSpPr txBox="1"/>
              <p:nvPr/>
            </p:nvSpPr>
            <p:spPr>
              <a:xfrm>
                <a:off x="4164077" y="3514285"/>
                <a:ext cx="461665" cy="342865"/>
              </a:xfrm>
              <a:prstGeom prst="rect">
                <a:avLst/>
              </a:prstGeom>
              <a:noFill/>
            </p:spPr>
            <p:txBody>
              <a:bodyPr vert="eaVert" wrap="square" rtlCol="0">
                <a:spAutoFit/>
              </a:bodyPr>
              <a:lstStyle/>
              <a:p>
                <a:r>
                  <a:rPr lang="en-US" altLang="zh-CN" b="1" dirty="0"/>
                  <a:t>…</a:t>
                </a:r>
                <a:endParaRPr lang="zh-CN" altLang="en-US" b="1" dirty="0"/>
              </a:p>
            </p:txBody>
          </p:sp>
          <p:sp>
            <p:nvSpPr>
              <p:cNvPr id="186" name="íşlïḍè"/>
              <p:cNvSpPr txBox="1"/>
              <p:nvPr/>
            </p:nvSpPr>
            <p:spPr>
              <a:xfrm>
                <a:off x="7461450" y="3083008"/>
                <a:ext cx="1716899" cy="342865"/>
              </a:xfrm>
              <a:prstGeom prst="rect">
                <a:avLst/>
              </a:prstGeom>
              <a:noFill/>
            </p:spPr>
            <p:txBody>
              <a:bodyPr wrap="square" lIns="91440" tIns="45720" rIns="91440" bIns="45720" anchor="ctr">
                <a:noAutofit/>
              </a:bodyPr>
              <a:lstStyle/>
              <a:p>
                <a:r>
                  <a:rPr lang="zh-CN" altLang="en-US" sz="1600" b="1" dirty="0"/>
                  <a:t>子网</a:t>
                </a:r>
                <a:r>
                  <a:rPr lang="en-US" altLang="zh-CN" sz="1600" b="1" dirty="0"/>
                  <a:t>1</a:t>
                </a:r>
                <a:r>
                  <a:rPr lang="zh-CN" altLang="en-US" sz="1600" b="1" dirty="0"/>
                  <a:t>的网络地址</a:t>
                </a:r>
                <a:endParaRPr lang="en-US" altLang="zh-CN" sz="1600" b="1" dirty="0"/>
              </a:p>
            </p:txBody>
          </p:sp>
          <p:sp>
            <p:nvSpPr>
              <p:cNvPr id="187" name="íşlïḍè"/>
              <p:cNvSpPr txBox="1"/>
              <p:nvPr/>
            </p:nvSpPr>
            <p:spPr>
              <a:xfrm>
                <a:off x="9063259" y="3062689"/>
                <a:ext cx="1463665" cy="342865"/>
              </a:xfrm>
              <a:prstGeom prst="rect">
                <a:avLst/>
              </a:prstGeom>
              <a:noFill/>
            </p:spPr>
            <p:txBody>
              <a:bodyPr wrap="square" lIns="91440" tIns="45720" rIns="91440" bIns="45720" anchor="ctr">
                <a:noAutofit/>
              </a:bodyPr>
              <a:lstStyle/>
              <a:p>
                <a:r>
                  <a:rPr lang="en-US" altLang="zh-CN" b="1" dirty="0"/>
                  <a:t>145.13.64.0</a:t>
                </a:r>
                <a:endParaRPr lang="en-US" altLang="zh-CN" b="1" dirty="0"/>
              </a:p>
            </p:txBody>
          </p:sp>
          <p:sp>
            <p:nvSpPr>
              <p:cNvPr id="188" name="íşlïḍè"/>
              <p:cNvSpPr txBox="1"/>
              <p:nvPr/>
            </p:nvSpPr>
            <p:spPr>
              <a:xfrm>
                <a:off x="7461450" y="3318305"/>
                <a:ext cx="1716899" cy="342865"/>
              </a:xfrm>
              <a:prstGeom prst="rect">
                <a:avLst/>
              </a:prstGeom>
              <a:noFill/>
            </p:spPr>
            <p:txBody>
              <a:bodyPr wrap="square" lIns="91440" tIns="45720" rIns="91440" bIns="45720" anchor="ctr">
                <a:noAutofit/>
              </a:bodyPr>
              <a:lstStyle/>
              <a:p>
                <a:r>
                  <a:rPr lang="zh-CN" altLang="en-US" sz="1600" b="1" dirty="0"/>
                  <a:t>可分配最小地址</a:t>
                </a:r>
                <a:endParaRPr lang="en-US" altLang="zh-CN" sz="1600" b="1" dirty="0"/>
              </a:p>
            </p:txBody>
          </p:sp>
          <p:sp>
            <p:nvSpPr>
              <p:cNvPr id="189" name="íşlïḍè"/>
              <p:cNvSpPr txBox="1"/>
              <p:nvPr/>
            </p:nvSpPr>
            <p:spPr>
              <a:xfrm>
                <a:off x="9064180" y="3326616"/>
                <a:ext cx="1463665" cy="342865"/>
              </a:xfrm>
              <a:prstGeom prst="rect">
                <a:avLst/>
              </a:prstGeom>
              <a:noFill/>
            </p:spPr>
            <p:txBody>
              <a:bodyPr wrap="square" lIns="91440" tIns="45720" rIns="91440" bIns="45720" anchor="ctr">
                <a:noAutofit/>
              </a:bodyPr>
              <a:lstStyle/>
              <a:p>
                <a:r>
                  <a:rPr lang="en-US" altLang="zh-CN" b="1" dirty="0"/>
                  <a:t>145.13.64.1</a:t>
                </a:r>
                <a:endParaRPr lang="en-US" altLang="zh-CN" b="1" dirty="0"/>
              </a:p>
            </p:txBody>
          </p:sp>
          <p:sp>
            <p:nvSpPr>
              <p:cNvPr id="190" name="íşlïḍè"/>
              <p:cNvSpPr txBox="1"/>
              <p:nvPr/>
            </p:nvSpPr>
            <p:spPr>
              <a:xfrm>
                <a:off x="7461450" y="3889608"/>
                <a:ext cx="1716899" cy="342865"/>
              </a:xfrm>
              <a:prstGeom prst="rect">
                <a:avLst/>
              </a:prstGeom>
              <a:noFill/>
            </p:spPr>
            <p:txBody>
              <a:bodyPr wrap="square" lIns="91440" tIns="45720" rIns="91440" bIns="45720" anchor="ctr">
                <a:noAutofit/>
              </a:bodyPr>
              <a:lstStyle/>
              <a:p>
                <a:r>
                  <a:rPr lang="zh-CN" altLang="en-US" sz="1600" b="1" dirty="0"/>
                  <a:t>子网</a:t>
                </a:r>
                <a:r>
                  <a:rPr lang="en-US" altLang="zh-CN" sz="1600" b="1" dirty="0"/>
                  <a:t>1</a:t>
                </a:r>
                <a:r>
                  <a:rPr lang="zh-CN" altLang="en-US" sz="1600" b="1" dirty="0"/>
                  <a:t>的广播地址</a:t>
                </a:r>
                <a:endParaRPr lang="en-US" altLang="zh-CN" sz="1600" b="1" dirty="0"/>
              </a:p>
            </p:txBody>
          </p:sp>
          <p:sp>
            <p:nvSpPr>
              <p:cNvPr id="191" name="íşlïḍè"/>
              <p:cNvSpPr txBox="1"/>
              <p:nvPr/>
            </p:nvSpPr>
            <p:spPr>
              <a:xfrm>
                <a:off x="9063258" y="3886955"/>
                <a:ext cx="1621065" cy="342865"/>
              </a:xfrm>
              <a:prstGeom prst="rect">
                <a:avLst/>
              </a:prstGeom>
              <a:noFill/>
            </p:spPr>
            <p:txBody>
              <a:bodyPr wrap="square" lIns="91440" tIns="45720" rIns="91440" bIns="45720" anchor="ctr">
                <a:noAutofit/>
              </a:bodyPr>
              <a:lstStyle/>
              <a:p>
                <a:r>
                  <a:rPr lang="en-US" altLang="zh-CN" b="1" dirty="0"/>
                  <a:t>145.13.127.255</a:t>
                </a:r>
                <a:endParaRPr lang="en-US" altLang="zh-CN" b="1" dirty="0"/>
              </a:p>
            </p:txBody>
          </p:sp>
          <p:sp>
            <p:nvSpPr>
              <p:cNvPr id="192" name="íşlïḍè"/>
              <p:cNvSpPr txBox="1"/>
              <p:nvPr/>
            </p:nvSpPr>
            <p:spPr>
              <a:xfrm>
                <a:off x="7461450" y="3666293"/>
                <a:ext cx="1716899" cy="342865"/>
              </a:xfrm>
              <a:prstGeom prst="rect">
                <a:avLst/>
              </a:prstGeom>
              <a:noFill/>
            </p:spPr>
            <p:txBody>
              <a:bodyPr wrap="square" lIns="91440" tIns="45720" rIns="91440" bIns="45720" anchor="ctr">
                <a:noAutofit/>
              </a:bodyPr>
              <a:lstStyle/>
              <a:p>
                <a:r>
                  <a:rPr lang="zh-CN" altLang="en-US" sz="1600" b="1" dirty="0"/>
                  <a:t>可分配最大地址</a:t>
                </a:r>
                <a:endParaRPr lang="en-US" altLang="zh-CN" sz="1600" b="1" dirty="0"/>
              </a:p>
            </p:txBody>
          </p:sp>
          <p:sp>
            <p:nvSpPr>
              <p:cNvPr id="193" name="íşlïḍè"/>
              <p:cNvSpPr txBox="1"/>
              <p:nvPr/>
            </p:nvSpPr>
            <p:spPr>
              <a:xfrm>
                <a:off x="9063258" y="3666293"/>
                <a:ext cx="1621065" cy="342865"/>
              </a:xfrm>
              <a:prstGeom prst="rect">
                <a:avLst/>
              </a:prstGeom>
              <a:noFill/>
            </p:spPr>
            <p:txBody>
              <a:bodyPr wrap="square" lIns="91440" tIns="45720" rIns="91440" bIns="45720" anchor="ctr">
                <a:noAutofit/>
              </a:bodyPr>
              <a:lstStyle/>
              <a:p>
                <a:r>
                  <a:rPr lang="en-US" altLang="zh-CN" b="1" dirty="0"/>
                  <a:t>145.13.127.254</a:t>
                </a:r>
                <a:endParaRPr lang="en-US" altLang="zh-CN" b="1" dirty="0"/>
              </a:p>
            </p:txBody>
          </p:sp>
          <p:sp>
            <p:nvSpPr>
              <p:cNvPr id="195" name="流程图: 过程 194"/>
              <p:cNvSpPr/>
              <p:nvPr/>
            </p:nvSpPr>
            <p:spPr>
              <a:xfrm>
                <a:off x="7460528" y="4196054"/>
                <a:ext cx="3065473" cy="1070397"/>
              </a:xfrm>
              <a:prstGeom prst="flowChartProcess">
                <a:avLst/>
              </a:prstGeom>
              <a:solidFill>
                <a:schemeClr val="bg2">
                  <a:lumMod val="9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6" name="íşlïḍè"/>
              <p:cNvSpPr txBox="1"/>
              <p:nvPr/>
            </p:nvSpPr>
            <p:spPr>
              <a:xfrm>
                <a:off x="3464753" y="4247329"/>
                <a:ext cx="4473258" cy="234322"/>
              </a:xfrm>
              <a:prstGeom prst="rect">
                <a:avLst/>
              </a:prstGeom>
              <a:noFill/>
            </p:spPr>
            <p:txBody>
              <a:bodyPr wrap="square" lIns="91440" tIns="45720" rIns="91440" bIns="45720" anchor="ctr">
                <a:noAutofit/>
              </a:bodyPr>
              <a:lstStyle/>
              <a:p>
                <a:r>
                  <a:rPr lang="en-US" altLang="zh-CN" sz="1600" b="1" spc="600" dirty="0"/>
                  <a:t>145.13.10000000.00000000</a:t>
                </a:r>
                <a:endParaRPr lang="en-US" altLang="zh-CN" sz="1600" b="1" spc="600" dirty="0"/>
              </a:p>
            </p:txBody>
          </p:sp>
          <p:sp>
            <p:nvSpPr>
              <p:cNvPr id="197" name="íşlïḍè"/>
              <p:cNvSpPr txBox="1"/>
              <p:nvPr/>
            </p:nvSpPr>
            <p:spPr>
              <a:xfrm>
                <a:off x="3464753" y="4465513"/>
                <a:ext cx="4473258" cy="234321"/>
              </a:xfrm>
              <a:prstGeom prst="rect">
                <a:avLst/>
              </a:prstGeom>
              <a:noFill/>
            </p:spPr>
            <p:txBody>
              <a:bodyPr wrap="square" lIns="91440" tIns="45720" rIns="91440" bIns="45720" anchor="ctr">
                <a:noAutofit/>
              </a:bodyPr>
              <a:lstStyle/>
              <a:p>
                <a:r>
                  <a:rPr lang="en-US" altLang="zh-CN" sz="1600" b="1" spc="600" dirty="0"/>
                  <a:t>145.13.10000000.00000001</a:t>
                </a:r>
                <a:endParaRPr lang="en-US" altLang="zh-CN" sz="1600" b="1" spc="600" dirty="0"/>
              </a:p>
            </p:txBody>
          </p:sp>
          <p:sp>
            <p:nvSpPr>
              <p:cNvPr id="198" name="íşlïḍè"/>
              <p:cNvSpPr txBox="1"/>
              <p:nvPr/>
            </p:nvSpPr>
            <p:spPr>
              <a:xfrm>
                <a:off x="3464753" y="4833903"/>
                <a:ext cx="4473258" cy="234322"/>
              </a:xfrm>
              <a:prstGeom prst="rect">
                <a:avLst/>
              </a:prstGeom>
              <a:noFill/>
            </p:spPr>
            <p:txBody>
              <a:bodyPr wrap="square" lIns="91440" tIns="45720" rIns="91440" bIns="45720" anchor="ctr">
                <a:noAutofit/>
              </a:bodyPr>
              <a:lstStyle/>
              <a:p>
                <a:r>
                  <a:rPr lang="en-US" altLang="zh-CN" sz="1600" b="1" spc="600" dirty="0"/>
                  <a:t>145.13.</a:t>
                </a:r>
                <a:r>
                  <a:rPr lang="en-US" altLang="zh-CN" sz="1600" b="1" spc="660" dirty="0"/>
                  <a:t>10111111.11111110</a:t>
                </a:r>
                <a:endParaRPr lang="en-US" altLang="zh-CN" sz="1600" b="1" spc="660" dirty="0"/>
              </a:p>
            </p:txBody>
          </p:sp>
          <p:sp>
            <p:nvSpPr>
              <p:cNvPr id="199" name="íşlïḍè"/>
              <p:cNvSpPr txBox="1"/>
              <p:nvPr/>
            </p:nvSpPr>
            <p:spPr>
              <a:xfrm>
                <a:off x="3464753" y="5052087"/>
                <a:ext cx="4473258" cy="234322"/>
              </a:xfrm>
              <a:prstGeom prst="rect">
                <a:avLst/>
              </a:prstGeom>
              <a:noFill/>
            </p:spPr>
            <p:txBody>
              <a:bodyPr wrap="square" lIns="91440" tIns="45720" rIns="91440" bIns="45720" anchor="ctr">
                <a:noAutofit/>
              </a:bodyPr>
              <a:lstStyle/>
              <a:p>
                <a:r>
                  <a:rPr lang="en-US" altLang="zh-CN" sz="1600" b="1" spc="600" dirty="0"/>
                  <a:t>145.13.</a:t>
                </a:r>
                <a:r>
                  <a:rPr lang="en-US" altLang="zh-CN" sz="1600" b="1" spc="660" dirty="0"/>
                  <a:t>10111111.11111111</a:t>
                </a:r>
                <a:endParaRPr lang="en-US" altLang="zh-CN" sz="1600" b="1" spc="660" dirty="0"/>
              </a:p>
            </p:txBody>
          </p:sp>
          <p:sp>
            <p:nvSpPr>
              <p:cNvPr id="200" name="文本框 199"/>
              <p:cNvSpPr txBox="1"/>
              <p:nvPr/>
            </p:nvSpPr>
            <p:spPr>
              <a:xfrm>
                <a:off x="4163155" y="4615719"/>
                <a:ext cx="461665" cy="342865"/>
              </a:xfrm>
              <a:prstGeom prst="rect">
                <a:avLst/>
              </a:prstGeom>
              <a:noFill/>
            </p:spPr>
            <p:txBody>
              <a:bodyPr vert="eaVert" wrap="square" rtlCol="0">
                <a:spAutoFit/>
              </a:bodyPr>
              <a:lstStyle/>
              <a:p>
                <a:r>
                  <a:rPr lang="en-US" altLang="zh-CN" b="1" dirty="0"/>
                  <a:t>…</a:t>
                </a:r>
                <a:endParaRPr lang="zh-CN" altLang="en-US" b="1" dirty="0"/>
              </a:p>
            </p:txBody>
          </p:sp>
          <p:sp>
            <p:nvSpPr>
              <p:cNvPr id="201" name="íşlïḍè"/>
              <p:cNvSpPr txBox="1"/>
              <p:nvPr/>
            </p:nvSpPr>
            <p:spPr>
              <a:xfrm>
                <a:off x="7460528" y="4184443"/>
                <a:ext cx="1716899" cy="342865"/>
              </a:xfrm>
              <a:prstGeom prst="rect">
                <a:avLst/>
              </a:prstGeom>
              <a:noFill/>
            </p:spPr>
            <p:txBody>
              <a:bodyPr wrap="square" lIns="91440" tIns="45720" rIns="91440" bIns="45720" anchor="ctr">
                <a:noAutofit/>
              </a:bodyPr>
              <a:lstStyle/>
              <a:p>
                <a:r>
                  <a:rPr lang="zh-CN" altLang="en-US" sz="1600" b="1" dirty="0"/>
                  <a:t>子网</a:t>
                </a:r>
                <a:r>
                  <a:rPr lang="en-US" altLang="zh-CN" sz="1600" b="1" dirty="0"/>
                  <a:t>2</a:t>
                </a:r>
                <a:r>
                  <a:rPr lang="zh-CN" altLang="en-US" sz="1600" b="1" dirty="0"/>
                  <a:t>的网络地址</a:t>
                </a:r>
                <a:endParaRPr lang="en-US" altLang="zh-CN" sz="1600" b="1" dirty="0"/>
              </a:p>
            </p:txBody>
          </p:sp>
          <p:sp>
            <p:nvSpPr>
              <p:cNvPr id="202" name="íşlïḍè"/>
              <p:cNvSpPr txBox="1"/>
              <p:nvPr/>
            </p:nvSpPr>
            <p:spPr>
              <a:xfrm>
                <a:off x="9062337" y="4184443"/>
                <a:ext cx="1463665" cy="342865"/>
              </a:xfrm>
              <a:prstGeom prst="rect">
                <a:avLst/>
              </a:prstGeom>
              <a:noFill/>
            </p:spPr>
            <p:txBody>
              <a:bodyPr wrap="square" lIns="91440" tIns="45720" rIns="91440" bIns="45720" anchor="ctr">
                <a:noAutofit/>
              </a:bodyPr>
              <a:lstStyle/>
              <a:p>
                <a:r>
                  <a:rPr lang="en-US" altLang="zh-CN" b="1" dirty="0"/>
                  <a:t>145.13.128.0</a:t>
                </a:r>
                <a:endParaRPr lang="en-US" altLang="zh-CN" b="1" dirty="0"/>
              </a:p>
            </p:txBody>
          </p:sp>
          <p:sp>
            <p:nvSpPr>
              <p:cNvPr id="203" name="íşlïḍè"/>
              <p:cNvSpPr txBox="1"/>
              <p:nvPr/>
            </p:nvSpPr>
            <p:spPr>
              <a:xfrm>
                <a:off x="7460528" y="4399421"/>
                <a:ext cx="1716899" cy="342865"/>
              </a:xfrm>
              <a:prstGeom prst="rect">
                <a:avLst/>
              </a:prstGeom>
              <a:noFill/>
            </p:spPr>
            <p:txBody>
              <a:bodyPr wrap="square" lIns="91440" tIns="45720" rIns="91440" bIns="45720" anchor="ctr">
                <a:noAutofit/>
              </a:bodyPr>
              <a:lstStyle/>
              <a:p>
                <a:r>
                  <a:rPr lang="zh-CN" altLang="en-US" sz="1600" b="1" dirty="0"/>
                  <a:t>可分配最小地址</a:t>
                </a:r>
                <a:endParaRPr lang="en-US" altLang="zh-CN" sz="1600" b="1" dirty="0"/>
              </a:p>
            </p:txBody>
          </p:sp>
          <p:sp>
            <p:nvSpPr>
              <p:cNvPr id="204" name="íşlïḍè"/>
              <p:cNvSpPr txBox="1"/>
              <p:nvPr/>
            </p:nvSpPr>
            <p:spPr>
              <a:xfrm>
                <a:off x="9063258" y="4407732"/>
                <a:ext cx="1463665" cy="342865"/>
              </a:xfrm>
              <a:prstGeom prst="rect">
                <a:avLst/>
              </a:prstGeom>
              <a:noFill/>
            </p:spPr>
            <p:txBody>
              <a:bodyPr wrap="square" lIns="91440" tIns="45720" rIns="91440" bIns="45720" anchor="ctr">
                <a:noAutofit/>
              </a:bodyPr>
              <a:lstStyle/>
              <a:p>
                <a:r>
                  <a:rPr lang="en-US" altLang="zh-CN" b="1" dirty="0"/>
                  <a:t>145.13.128.1</a:t>
                </a:r>
                <a:endParaRPr lang="en-US" altLang="zh-CN" b="1" dirty="0"/>
              </a:p>
            </p:txBody>
          </p:sp>
          <p:sp>
            <p:nvSpPr>
              <p:cNvPr id="205" name="íşlïḍè"/>
              <p:cNvSpPr txBox="1"/>
              <p:nvPr/>
            </p:nvSpPr>
            <p:spPr>
              <a:xfrm>
                <a:off x="7460528" y="4984269"/>
                <a:ext cx="1716899" cy="342865"/>
              </a:xfrm>
              <a:prstGeom prst="rect">
                <a:avLst/>
              </a:prstGeom>
              <a:noFill/>
            </p:spPr>
            <p:txBody>
              <a:bodyPr wrap="square" lIns="91440" tIns="45720" rIns="91440" bIns="45720" anchor="ctr">
                <a:noAutofit/>
              </a:bodyPr>
              <a:lstStyle/>
              <a:p>
                <a:r>
                  <a:rPr lang="zh-CN" altLang="en-US" sz="1600" b="1" dirty="0"/>
                  <a:t>子网</a:t>
                </a:r>
                <a:r>
                  <a:rPr lang="en-US" altLang="zh-CN" sz="1600" b="1" dirty="0"/>
                  <a:t>2</a:t>
                </a:r>
                <a:r>
                  <a:rPr lang="zh-CN" altLang="en-US" sz="1600" b="1" dirty="0"/>
                  <a:t>的广播地址</a:t>
                </a:r>
                <a:endParaRPr lang="en-US" altLang="zh-CN" sz="1600" b="1" dirty="0"/>
              </a:p>
            </p:txBody>
          </p:sp>
          <p:sp>
            <p:nvSpPr>
              <p:cNvPr id="206" name="íşlïḍè"/>
              <p:cNvSpPr txBox="1"/>
              <p:nvPr/>
            </p:nvSpPr>
            <p:spPr>
              <a:xfrm>
                <a:off x="9062336" y="4981616"/>
                <a:ext cx="1554254" cy="342865"/>
              </a:xfrm>
              <a:prstGeom prst="rect">
                <a:avLst/>
              </a:prstGeom>
              <a:noFill/>
            </p:spPr>
            <p:txBody>
              <a:bodyPr wrap="square" lIns="91440" tIns="45720" rIns="91440" bIns="45720" anchor="ctr">
                <a:noAutofit/>
              </a:bodyPr>
              <a:lstStyle/>
              <a:p>
                <a:r>
                  <a:rPr lang="en-US" altLang="zh-CN" b="1" dirty="0"/>
                  <a:t>145.13.191.255</a:t>
                </a:r>
                <a:endParaRPr lang="en-US" altLang="zh-CN" b="1" dirty="0"/>
              </a:p>
            </p:txBody>
          </p:sp>
          <p:sp>
            <p:nvSpPr>
              <p:cNvPr id="207" name="íşlïḍè"/>
              <p:cNvSpPr txBox="1"/>
              <p:nvPr/>
            </p:nvSpPr>
            <p:spPr>
              <a:xfrm>
                <a:off x="7460528" y="4767727"/>
                <a:ext cx="1716899" cy="342865"/>
              </a:xfrm>
              <a:prstGeom prst="rect">
                <a:avLst/>
              </a:prstGeom>
              <a:noFill/>
            </p:spPr>
            <p:txBody>
              <a:bodyPr wrap="square" lIns="91440" tIns="45720" rIns="91440" bIns="45720" anchor="ctr">
                <a:noAutofit/>
              </a:bodyPr>
              <a:lstStyle/>
              <a:p>
                <a:r>
                  <a:rPr lang="zh-CN" altLang="en-US" sz="1600" b="1" dirty="0"/>
                  <a:t>可分配最大地址</a:t>
                </a:r>
                <a:endParaRPr lang="en-US" altLang="zh-CN" sz="1600" b="1" dirty="0"/>
              </a:p>
            </p:txBody>
          </p:sp>
          <p:sp>
            <p:nvSpPr>
              <p:cNvPr id="208" name="íşlïḍè"/>
              <p:cNvSpPr txBox="1"/>
              <p:nvPr/>
            </p:nvSpPr>
            <p:spPr>
              <a:xfrm>
                <a:off x="9062336" y="4767727"/>
                <a:ext cx="1554254" cy="342865"/>
              </a:xfrm>
              <a:prstGeom prst="rect">
                <a:avLst/>
              </a:prstGeom>
              <a:noFill/>
            </p:spPr>
            <p:txBody>
              <a:bodyPr wrap="square" lIns="91440" tIns="45720" rIns="91440" bIns="45720" anchor="ctr">
                <a:noAutofit/>
              </a:bodyPr>
              <a:lstStyle/>
              <a:p>
                <a:r>
                  <a:rPr lang="en-US" altLang="zh-CN" b="1" dirty="0"/>
                  <a:t>145.13.191.254</a:t>
                </a:r>
                <a:endParaRPr lang="en-US" altLang="zh-CN" b="1" dirty="0"/>
              </a:p>
            </p:txBody>
          </p:sp>
          <p:sp>
            <p:nvSpPr>
              <p:cNvPr id="210" name="流程图: 过程 209"/>
              <p:cNvSpPr/>
              <p:nvPr/>
            </p:nvSpPr>
            <p:spPr>
              <a:xfrm>
                <a:off x="7459606" y="5305154"/>
                <a:ext cx="3065473" cy="1070397"/>
              </a:xfrm>
              <a:prstGeom prst="flowChartProcess">
                <a:avLst/>
              </a:prstGeom>
              <a:solidFill>
                <a:schemeClr val="bg2">
                  <a:lumMod val="9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1" name="íşlïḍè"/>
              <p:cNvSpPr txBox="1"/>
              <p:nvPr/>
            </p:nvSpPr>
            <p:spPr>
              <a:xfrm>
                <a:off x="3463831" y="5356429"/>
                <a:ext cx="4473258" cy="234322"/>
              </a:xfrm>
              <a:prstGeom prst="rect">
                <a:avLst/>
              </a:prstGeom>
              <a:noFill/>
            </p:spPr>
            <p:txBody>
              <a:bodyPr wrap="square" lIns="91440" tIns="45720" rIns="91440" bIns="45720" anchor="ctr">
                <a:noAutofit/>
              </a:bodyPr>
              <a:lstStyle/>
              <a:p>
                <a:r>
                  <a:rPr lang="en-US" altLang="zh-CN" sz="1600" b="1" spc="600" dirty="0"/>
                  <a:t>145.13.11000000.00000000</a:t>
                </a:r>
                <a:endParaRPr lang="en-US" altLang="zh-CN" sz="1600" b="1" spc="600" dirty="0"/>
              </a:p>
            </p:txBody>
          </p:sp>
          <p:sp>
            <p:nvSpPr>
              <p:cNvPr id="212" name="íşlïḍè"/>
              <p:cNvSpPr txBox="1"/>
              <p:nvPr/>
            </p:nvSpPr>
            <p:spPr>
              <a:xfrm>
                <a:off x="3463831" y="5574613"/>
                <a:ext cx="4473258" cy="234321"/>
              </a:xfrm>
              <a:prstGeom prst="rect">
                <a:avLst/>
              </a:prstGeom>
              <a:noFill/>
            </p:spPr>
            <p:txBody>
              <a:bodyPr wrap="square" lIns="91440" tIns="45720" rIns="91440" bIns="45720" anchor="ctr">
                <a:noAutofit/>
              </a:bodyPr>
              <a:lstStyle/>
              <a:p>
                <a:r>
                  <a:rPr lang="en-US" altLang="zh-CN" sz="1600" b="1" spc="600" dirty="0"/>
                  <a:t>145.13.11000000.00000001</a:t>
                </a:r>
                <a:endParaRPr lang="en-US" altLang="zh-CN" sz="1600" b="1" spc="600" dirty="0"/>
              </a:p>
            </p:txBody>
          </p:sp>
          <p:sp>
            <p:nvSpPr>
              <p:cNvPr id="213" name="íşlïḍè"/>
              <p:cNvSpPr txBox="1"/>
              <p:nvPr/>
            </p:nvSpPr>
            <p:spPr>
              <a:xfrm>
                <a:off x="3463831" y="5943003"/>
                <a:ext cx="4473258" cy="234322"/>
              </a:xfrm>
              <a:prstGeom prst="rect">
                <a:avLst/>
              </a:prstGeom>
              <a:noFill/>
            </p:spPr>
            <p:txBody>
              <a:bodyPr wrap="square" lIns="91440" tIns="45720" rIns="91440" bIns="45720" anchor="ctr">
                <a:noAutofit/>
              </a:bodyPr>
              <a:lstStyle/>
              <a:p>
                <a:r>
                  <a:rPr lang="en-US" altLang="zh-CN" sz="1600" b="1" spc="600" dirty="0"/>
                  <a:t>145.13.</a:t>
                </a:r>
                <a:r>
                  <a:rPr lang="en-US" altLang="zh-CN" sz="1600" b="1" spc="660" dirty="0"/>
                  <a:t>11111111.11111110</a:t>
                </a:r>
                <a:endParaRPr lang="en-US" altLang="zh-CN" sz="1600" b="1" spc="660" dirty="0"/>
              </a:p>
            </p:txBody>
          </p:sp>
          <p:sp>
            <p:nvSpPr>
              <p:cNvPr id="214" name="íşlïḍè"/>
              <p:cNvSpPr txBox="1"/>
              <p:nvPr/>
            </p:nvSpPr>
            <p:spPr>
              <a:xfrm>
                <a:off x="3463831" y="6161187"/>
                <a:ext cx="4473258" cy="234322"/>
              </a:xfrm>
              <a:prstGeom prst="rect">
                <a:avLst/>
              </a:prstGeom>
              <a:noFill/>
            </p:spPr>
            <p:txBody>
              <a:bodyPr wrap="square" lIns="91440" tIns="45720" rIns="91440" bIns="45720" anchor="ctr">
                <a:noAutofit/>
              </a:bodyPr>
              <a:lstStyle/>
              <a:p>
                <a:r>
                  <a:rPr lang="en-US" altLang="zh-CN" sz="1600" b="1" spc="600" dirty="0"/>
                  <a:t>145.13.</a:t>
                </a:r>
                <a:r>
                  <a:rPr lang="en-US" altLang="zh-CN" sz="1600" b="1" spc="660" dirty="0"/>
                  <a:t>11111111.11111111</a:t>
                </a:r>
                <a:endParaRPr lang="en-US" altLang="zh-CN" sz="1600" b="1" spc="660" dirty="0"/>
              </a:p>
            </p:txBody>
          </p:sp>
          <p:sp>
            <p:nvSpPr>
              <p:cNvPr id="215" name="文本框 214"/>
              <p:cNvSpPr txBox="1"/>
              <p:nvPr/>
            </p:nvSpPr>
            <p:spPr>
              <a:xfrm>
                <a:off x="4162233" y="5724819"/>
                <a:ext cx="461665" cy="342865"/>
              </a:xfrm>
              <a:prstGeom prst="rect">
                <a:avLst/>
              </a:prstGeom>
              <a:noFill/>
            </p:spPr>
            <p:txBody>
              <a:bodyPr vert="eaVert" wrap="square" rtlCol="0">
                <a:spAutoFit/>
              </a:bodyPr>
              <a:lstStyle/>
              <a:p>
                <a:r>
                  <a:rPr lang="en-US" altLang="zh-CN" b="1" dirty="0"/>
                  <a:t>…</a:t>
                </a:r>
                <a:endParaRPr lang="zh-CN" altLang="en-US" b="1" dirty="0"/>
              </a:p>
            </p:txBody>
          </p:sp>
          <p:sp>
            <p:nvSpPr>
              <p:cNvPr id="216" name="íşlïḍè"/>
              <p:cNvSpPr txBox="1"/>
              <p:nvPr/>
            </p:nvSpPr>
            <p:spPr>
              <a:xfrm>
                <a:off x="7459606" y="5300316"/>
                <a:ext cx="1716899" cy="342865"/>
              </a:xfrm>
              <a:prstGeom prst="rect">
                <a:avLst/>
              </a:prstGeom>
              <a:noFill/>
            </p:spPr>
            <p:txBody>
              <a:bodyPr wrap="square" lIns="91440" tIns="45720" rIns="91440" bIns="45720" anchor="ctr">
                <a:noAutofit/>
              </a:bodyPr>
              <a:lstStyle/>
              <a:p>
                <a:r>
                  <a:rPr lang="zh-CN" altLang="en-US" sz="1600" b="1" dirty="0"/>
                  <a:t>子网</a:t>
                </a:r>
                <a:r>
                  <a:rPr lang="en-US" altLang="zh-CN" sz="1600" b="1" dirty="0"/>
                  <a:t>3</a:t>
                </a:r>
                <a:r>
                  <a:rPr lang="zh-CN" altLang="en-US" sz="1600" b="1" dirty="0"/>
                  <a:t>的网络地址</a:t>
                </a:r>
                <a:endParaRPr lang="en-US" altLang="zh-CN" sz="1600" b="1" dirty="0"/>
              </a:p>
            </p:txBody>
          </p:sp>
          <p:sp>
            <p:nvSpPr>
              <p:cNvPr id="217" name="íşlïḍè"/>
              <p:cNvSpPr txBox="1"/>
              <p:nvPr/>
            </p:nvSpPr>
            <p:spPr>
              <a:xfrm>
                <a:off x="9061415" y="5300316"/>
                <a:ext cx="1463665" cy="342865"/>
              </a:xfrm>
              <a:prstGeom prst="rect">
                <a:avLst/>
              </a:prstGeom>
              <a:noFill/>
            </p:spPr>
            <p:txBody>
              <a:bodyPr wrap="square" lIns="91440" tIns="45720" rIns="91440" bIns="45720" anchor="ctr">
                <a:noAutofit/>
              </a:bodyPr>
              <a:lstStyle/>
              <a:p>
                <a:r>
                  <a:rPr lang="en-US" altLang="zh-CN" b="1" dirty="0"/>
                  <a:t>145.13.192.0</a:t>
                </a:r>
                <a:endParaRPr lang="en-US" altLang="zh-CN" b="1" dirty="0"/>
              </a:p>
            </p:txBody>
          </p:sp>
          <p:sp>
            <p:nvSpPr>
              <p:cNvPr id="218" name="íşlïḍè"/>
              <p:cNvSpPr txBox="1"/>
              <p:nvPr/>
            </p:nvSpPr>
            <p:spPr>
              <a:xfrm>
                <a:off x="7459606" y="5522067"/>
                <a:ext cx="1716899" cy="342865"/>
              </a:xfrm>
              <a:prstGeom prst="rect">
                <a:avLst/>
              </a:prstGeom>
              <a:noFill/>
            </p:spPr>
            <p:txBody>
              <a:bodyPr wrap="square" lIns="91440" tIns="45720" rIns="91440" bIns="45720" anchor="ctr">
                <a:noAutofit/>
              </a:bodyPr>
              <a:lstStyle/>
              <a:p>
                <a:r>
                  <a:rPr lang="zh-CN" altLang="en-US" sz="1600" b="1" dirty="0"/>
                  <a:t>可分配最小地址</a:t>
                </a:r>
                <a:endParaRPr lang="en-US" altLang="zh-CN" sz="1600" b="1" dirty="0"/>
              </a:p>
            </p:txBody>
          </p:sp>
          <p:sp>
            <p:nvSpPr>
              <p:cNvPr id="219" name="íşlïḍè"/>
              <p:cNvSpPr txBox="1"/>
              <p:nvPr/>
            </p:nvSpPr>
            <p:spPr>
              <a:xfrm>
                <a:off x="9062336" y="5530378"/>
                <a:ext cx="1463665" cy="342865"/>
              </a:xfrm>
              <a:prstGeom prst="rect">
                <a:avLst/>
              </a:prstGeom>
              <a:noFill/>
            </p:spPr>
            <p:txBody>
              <a:bodyPr wrap="square" lIns="91440" tIns="45720" rIns="91440" bIns="45720" anchor="ctr">
                <a:noAutofit/>
              </a:bodyPr>
              <a:lstStyle/>
              <a:p>
                <a:r>
                  <a:rPr lang="en-US" altLang="zh-CN" b="1" dirty="0"/>
                  <a:t>145.13.192.1</a:t>
                </a:r>
                <a:endParaRPr lang="en-US" altLang="zh-CN" b="1" dirty="0"/>
              </a:p>
            </p:txBody>
          </p:sp>
          <p:sp>
            <p:nvSpPr>
              <p:cNvPr id="220" name="íşlïḍè"/>
              <p:cNvSpPr txBox="1"/>
              <p:nvPr/>
            </p:nvSpPr>
            <p:spPr>
              <a:xfrm>
                <a:off x="7459606" y="6086596"/>
                <a:ext cx="1716899" cy="342865"/>
              </a:xfrm>
              <a:prstGeom prst="rect">
                <a:avLst/>
              </a:prstGeom>
              <a:noFill/>
            </p:spPr>
            <p:txBody>
              <a:bodyPr wrap="square" lIns="91440" tIns="45720" rIns="91440" bIns="45720" anchor="ctr">
                <a:noAutofit/>
              </a:bodyPr>
              <a:lstStyle/>
              <a:p>
                <a:r>
                  <a:rPr lang="zh-CN" altLang="en-US" sz="1600" b="1" dirty="0"/>
                  <a:t>子网</a:t>
                </a:r>
                <a:r>
                  <a:rPr lang="en-US" altLang="zh-CN" sz="1600" b="1" dirty="0"/>
                  <a:t>3</a:t>
                </a:r>
                <a:r>
                  <a:rPr lang="zh-CN" altLang="en-US" sz="1600" b="1" dirty="0"/>
                  <a:t>的广播地址</a:t>
                </a:r>
                <a:endParaRPr lang="en-US" altLang="zh-CN" sz="1600" b="1" dirty="0"/>
              </a:p>
            </p:txBody>
          </p:sp>
          <p:sp>
            <p:nvSpPr>
              <p:cNvPr id="221" name="íşlïḍè"/>
              <p:cNvSpPr txBox="1"/>
              <p:nvPr/>
            </p:nvSpPr>
            <p:spPr>
              <a:xfrm>
                <a:off x="9061414" y="6083943"/>
                <a:ext cx="1554254" cy="342865"/>
              </a:xfrm>
              <a:prstGeom prst="rect">
                <a:avLst/>
              </a:prstGeom>
              <a:noFill/>
            </p:spPr>
            <p:txBody>
              <a:bodyPr wrap="square" lIns="91440" tIns="45720" rIns="91440" bIns="45720" anchor="ctr">
                <a:noAutofit/>
              </a:bodyPr>
              <a:lstStyle/>
              <a:p>
                <a:r>
                  <a:rPr lang="en-US" altLang="zh-CN" b="1" dirty="0"/>
                  <a:t>145.13.255.255</a:t>
                </a:r>
                <a:endParaRPr lang="en-US" altLang="zh-CN" b="1" dirty="0"/>
              </a:p>
            </p:txBody>
          </p:sp>
          <p:sp>
            <p:nvSpPr>
              <p:cNvPr id="222" name="íşlïḍè"/>
              <p:cNvSpPr txBox="1"/>
              <p:nvPr/>
            </p:nvSpPr>
            <p:spPr>
              <a:xfrm>
                <a:off x="7459606" y="5876827"/>
                <a:ext cx="1716899" cy="342865"/>
              </a:xfrm>
              <a:prstGeom prst="rect">
                <a:avLst/>
              </a:prstGeom>
              <a:noFill/>
            </p:spPr>
            <p:txBody>
              <a:bodyPr wrap="square" lIns="91440" tIns="45720" rIns="91440" bIns="45720" anchor="ctr">
                <a:noAutofit/>
              </a:bodyPr>
              <a:lstStyle/>
              <a:p>
                <a:r>
                  <a:rPr lang="zh-CN" altLang="en-US" sz="1600" b="1" dirty="0"/>
                  <a:t>可分配最大地址</a:t>
                </a:r>
                <a:endParaRPr lang="en-US" altLang="zh-CN" sz="1600" b="1" dirty="0"/>
              </a:p>
            </p:txBody>
          </p:sp>
          <p:sp>
            <p:nvSpPr>
              <p:cNvPr id="223" name="íşlïḍè"/>
              <p:cNvSpPr txBox="1"/>
              <p:nvPr/>
            </p:nvSpPr>
            <p:spPr>
              <a:xfrm>
                <a:off x="9061414" y="5876827"/>
                <a:ext cx="1554254" cy="342865"/>
              </a:xfrm>
              <a:prstGeom prst="rect">
                <a:avLst/>
              </a:prstGeom>
              <a:noFill/>
            </p:spPr>
            <p:txBody>
              <a:bodyPr wrap="square" lIns="91440" tIns="45720" rIns="91440" bIns="45720" anchor="ctr">
                <a:noAutofit/>
              </a:bodyPr>
              <a:lstStyle/>
              <a:p>
                <a:r>
                  <a:rPr lang="en-US" altLang="zh-CN" b="1" dirty="0"/>
                  <a:t>145.13.255.254</a:t>
                </a:r>
                <a:endParaRPr lang="en-US" altLang="zh-CN" b="1" dirty="0"/>
              </a:p>
            </p:txBody>
          </p:sp>
          <p:sp>
            <p:nvSpPr>
              <p:cNvPr id="229" name="íşlïḍè"/>
              <p:cNvSpPr txBox="1"/>
              <p:nvPr/>
            </p:nvSpPr>
            <p:spPr>
              <a:xfrm>
                <a:off x="4324487" y="1685478"/>
                <a:ext cx="881095" cy="342865"/>
              </a:xfrm>
              <a:prstGeom prst="rect">
                <a:avLst/>
              </a:prstGeom>
              <a:noFill/>
            </p:spPr>
            <p:txBody>
              <a:bodyPr wrap="square" lIns="91440" tIns="45720" rIns="91440" bIns="45720" anchor="ctr">
                <a:noAutofit/>
              </a:bodyPr>
              <a:lstStyle/>
              <a:p>
                <a:pPr algn="ctr"/>
                <a:r>
                  <a:rPr lang="zh-CN" altLang="en-US" sz="1600" b="1" dirty="0">
                    <a:solidFill>
                      <a:schemeClr val="accent1"/>
                    </a:solidFill>
                  </a:rPr>
                  <a:t>子网号</a:t>
                </a:r>
                <a:endParaRPr lang="en-US" altLang="zh-CN" sz="1600" b="1" dirty="0">
                  <a:solidFill>
                    <a:schemeClr val="accent1"/>
                  </a:solidFill>
                </a:endParaRPr>
              </a:p>
            </p:txBody>
          </p:sp>
          <p:sp>
            <p:nvSpPr>
              <p:cNvPr id="232" name="íşlïḍè"/>
              <p:cNvSpPr txBox="1"/>
              <p:nvPr/>
            </p:nvSpPr>
            <p:spPr>
              <a:xfrm>
                <a:off x="5616336" y="1685478"/>
                <a:ext cx="994624" cy="342865"/>
              </a:xfrm>
              <a:prstGeom prst="rect">
                <a:avLst/>
              </a:prstGeom>
              <a:noFill/>
            </p:spPr>
            <p:txBody>
              <a:bodyPr wrap="square" lIns="91440" tIns="45720" rIns="91440" bIns="45720" anchor="ctr">
                <a:noAutofit/>
              </a:bodyPr>
              <a:lstStyle/>
              <a:p>
                <a:pPr algn="ctr"/>
                <a:r>
                  <a:rPr lang="zh-CN" altLang="en-US" sz="1600" b="1" dirty="0">
                    <a:solidFill>
                      <a:schemeClr val="accent3"/>
                    </a:solidFill>
                  </a:rPr>
                  <a:t>主机号</a:t>
                </a:r>
                <a:endParaRPr lang="en-US" altLang="zh-CN" sz="1600" b="1" dirty="0">
                  <a:solidFill>
                    <a:schemeClr val="accent3"/>
                  </a:solidFill>
                </a:endParaRPr>
              </a:p>
            </p:txBody>
          </p:sp>
          <p:grpSp>
            <p:nvGrpSpPr>
              <p:cNvPr id="233" name="组合 232"/>
              <p:cNvGrpSpPr/>
              <p:nvPr/>
            </p:nvGrpSpPr>
            <p:grpSpPr>
              <a:xfrm>
                <a:off x="1357148" y="2036795"/>
                <a:ext cx="2105761" cy="4325992"/>
                <a:chOff x="235657" y="2293701"/>
                <a:chExt cx="2105761" cy="4325992"/>
              </a:xfrm>
            </p:grpSpPr>
            <p:sp>
              <p:nvSpPr>
                <p:cNvPr id="234" name="íşlïḍè"/>
                <p:cNvSpPr txBox="1"/>
                <p:nvPr/>
              </p:nvSpPr>
              <p:spPr>
                <a:xfrm>
                  <a:off x="235657" y="4159839"/>
                  <a:ext cx="1931863" cy="610148"/>
                </a:xfrm>
                <a:prstGeom prst="rect">
                  <a:avLst/>
                </a:prstGeom>
                <a:noFill/>
              </p:spPr>
              <p:txBody>
                <a:bodyPr wrap="square" lIns="91440" tIns="45720" rIns="91440" bIns="45720" anchor="ctr">
                  <a:noAutofit/>
                </a:bodyPr>
                <a:lstStyle/>
                <a:p>
                  <a:r>
                    <a:rPr lang="en-US" altLang="zh-CN" b="1" dirty="0"/>
                    <a:t>B</a:t>
                  </a:r>
                  <a:r>
                    <a:rPr lang="zh-CN" altLang="en-US" b="1" dirty="0"/>
                    <a:t>类网</a:t>
                  </a:r>
                  <a:r>
                    <a:rPr lang="en-US" altLang="zh-CN" b="1" dirty="0"/>
                    <a:t>145.13.0.0</a:t>
                  </a:r>
                  <a:endParaRPr lang="en-US" altLang="zh-CN" b="1" dirty="0"/>
                </a:p>
                <a:p>
                  <a:r>
                    <a:rPr lang="zh-CN" altLang="en-US" b="1" dirty="0"/>
                    <a:t>包含的全部地址</a:t>
                  </a:r>
                  <a:endParaRPr lang="en-US" altLang="zh-CN" b="1" dirty="0"/>
                </a:p>
              </p:txBody>
            </p:sp>
            <p:sp>
              <p:nvSpPr>
                <p:cNvPr id="235" name="左大括号 234"/>
                <p:cNvSpPr/>
                <p:nvPr/>
              </p:nvSpPr>
              <p:spPr>
                <a:xfrm>
                  <a:off x="2092884" y="2293701"/>
                  <a:ext cx="248534" cy="4325992"/>
                </a:xfrm>
                <a:prstGeom prst="leftBrace">
                  <a:avLst>
                    <a:gd name="adj1" fmla="val 51791"/>
                    <a:gd name="adj2" fmla="val 50000"/>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grpSp>
        <p:sp>
          <p:nvSpPr>
            <p:cNvPr id="236" name="íşlïḍè"/>
            <p:cNvSpPr txBox="1"/>
            <p:nvPr/>
          </p:nvSpPr>
          <p:spPr>
            <a:xfrm>
              <a:off x="933218" y="2056988"/>
              <a:ext cx="3704362" cy="1085209"/>
            </a:xfrm>
            <a:prstGeom prst="rect">
              <a:avLst/>
            </a:prstGeom>
            <a:noFill/>
          </p:spPr>
          <p:txBody>
            <a:bodyPr wrap="square" lIns="91440" tIns="45720" rIns="91440" bIns="45720" anchor="ctr">
              <a:noAutofit/>
            </a:bodyPr>
            <a:lstStyle/>
            <a:p>
              <a:pPr marL="342900" indent="-342900">
                <a:buAutoNum type="arabicPeriod"/>
              </a:pPr>
              <a:r>
                <a:rPr lang="zh-CN" altLang="en-US" sz="1600" b="1" dirty="0"/>
                <a:t>根据所给网络地址可知其为</a:t>
              </a:r>
              <a:r>
                <a:rPr lang="en-US" altLang="zh-CN" sz="1600" b="1" dirty="0"/>
                <a:t>B</a:t>
              </a:r>
              <a:r>
                <a:rPr lang="zh-CN" altLang="en-US" sz="1600" b="1" dirty="0"/>
                <a:t>类网络地址，网络号和主机号各占</a:t>
              </a:r>
              <a:r>
                <a:rPr lang="en-US" altLang="zh-CN" sz="1600" b="1" dirty="0"/>
                <a:t>2</a:t>
              </a:r>
              <a:r>
                <a:rPr lang="zh-CN" altLang="en-US" sz="1600" b="1" dirty="0"/>
                <a:t>字节；</a:t>
              </a:r>
              <a:endParaRPr lang="en-US" altLang="zh-CN" sz="1600" b="1" dirty="0"/>
            </a:p>
            <a:p>
              <a:pPr marL="342900" indent="-342900">
                <a:buAutoNum type="arabicPeriod"/>
              </a:pPr>
              <a:r>
                <a:rPr lang="zh-CN" altLang="en-US" sz="1600" b="1" dirty="0"/>
                <a:t>根据所给子网掩码可知，从</a:t>
              </a:r>
              <a:r>
                <a:rPr lang="en-US" altLang="zh-CN" sz="1600" b="1" dirty="0"/>
                <a:t>2</a:t>
              </a:r>
              <a:r>
                <a:rPr lang="zh-CN" altLang="en-US" sz="1600" b="1" dirty="0"/>
                <a:t>字节主机号中借用</a:t>
              </a:r>
              <a:r>
                <a:rPr lang="en-US" altLang="zh-CN" sz="1600" b="1" dirty="0"/>
                <a:t>2</a:t>
              </a:r>
              <a:r>
                <a:rPr lang="zh-CN" altLang="en-US" sz="1600" b="1" dirty="0"/>
                <a:t>比特作为子网号。</a:t>
              </a:r>
              <a:endParaRPr lang="en-US" altLang="zh-CN" sz="1600" b="1" dirty="0"/>
            </a:p>
          </p:txBody>
        </p:sp>
        <p:sp>
          <p:nvSpPr>
            <p:cNvPr id="237" name="íşlïḍè"/>
            <p:cNvSpPr txBox="1"/>
            <p:nvPr/>
          </p:nvSpPr>
          <p:spPr>
            <a:xfrm>
              <a:off x="448144" y="4853760"/>
              <a:ext cx="2148762" cy="342865"/>
            </a:xfrm>
            <a:prstGeom prst="rect">
              <a:avLst/>
            </a:prstGeom>
            <a:noFill/>
          </p:spPr>
          <p:txBody>
            <a:bodyPr wrap="square" lIns="91440" tIns="45720" rIns="91440" bIns="45720" anchor="ctr">
              <a:noAutofit/>
            </a:bodyPr>
            <a:lstStyle/>
            <a:p>
              <a:r>
                <a:rPr lang="zh-CN" altLang="en-US" sz="1600" b="1" dirty="0"/>
                <a:t>划分出的子网数量</a:t>
              </a:r>
              <a:endParaRPr lang="en-US" altLang="zh-CN" sz="1600" b="1" dirty="0"/>
            </a:p>
          </p:txBody>
        </p:sp>
        <mc:AlternateContent xmlns:mc="http://schemas.openxmlformats.org/markup-compatibility/2006">
          <mc:Choice xmlns:a14="http://schemas.microsoft.com/office/drawing/2010/main" Requires="a14">
            <p:sp>
              <p:nvSpPr>
                <p:cNvPr id="238" name="文本框 237"/>
                <p:cNvSpPr txBox="1"/>
                <p:nvPr/>
              </p:nvSpPr>
              <p:spPr>
                <a:xfrm>
                  <a:off x="2245880" y="4886529"/>
                  <a:ext cx="659540" cy="251800"/>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p>
                          <m:sSupPr>
                            <m:ctrlPr>
                              <a:rPr lang="en-US" altLang="zh-CN" sz="1600" b="1" i="1" smtClean="0">
                                <a:latin typeface="Cambria Math" panose="02040503050406030204" pitchFamily="18" charset="0"/>
                              </a:rPr>
                            </m:ctrlPr>
                          </m:sSupPr>
                          <m:e>
                            <m:r>
                              <a:rPr lang="en-US" altLang="zh-CN" sz="1600" b="1" i="1" smtClean="0">
                                <a:latin typeface="Cambria Math" panose="02040503050406030204" pitchFamily="18" charset="0"/>
                              </a:rPr>
                              <m:t>𝟐</m:t>
                            </m:r>
                          </m:e>
                          <m:sup>
                            <m:r>
                              <a:rPr lang="en-US" altLang="zh-CN" sz="1600" b="1" i="1" smtClean="0">
                                <a:latin typeface="Cambria Math" panose="02040503050406030204" pitchFamily="18" charset="0"/>
                              </a:rPr>
                              <m:t>𝟐</m:t>
                            </m:r>
                          </m:sup>
                        </m:sSup>
                        <m:r>
                          <a:rPr lang="en-US" altLang="zh-CN" sz="1600" b="1" i="1" smtClean="0">
                            <a:latin typeface="Cambria Math" panose="02040503050406030204" pitchFamily="18" charset="0"/>
                          </a:rPr>
                          <m:t>=</m:t>
                        </m:r>
                        <m:r>
                          <a:rPr lang="en-US" altLang="zh-CN" sz="1600" b="1" i="1" smtClean="0">
                            <a:latin typeface="Cambria Math" panose="02040503050406030204" pitchFamily="18" charset="0"/>
                          </a:rPr>
                          <m:t>𝟒</m:t>
                        </m:r>
                      </m:oMath>
                    </m:oMathPara>
                  </a14:m>
                  <a:endParaRPr lang="zh-CN" altLang="en-US" sz="1600" b="1" dirty="0"/>
                </a:p>
              </p:txBody>
            </p:sp>
          </mc:Choice>
          <mc:Fallback>
            <p:sp>
              <p:nvSpPr>
                <p:cNvPr id="238" name="文本框 237"/>
                <p:cNvSpPr txBox="1">
                  <a:spLocks noRot="1" noChangeAspect="1" noMove="1" noResize="1" noEditPoints="1" noAdjustHandles="1" noChangeArrowheads="1" noChangeShapeType="1" noTextEdit="1"/>
                </p:cNvSpPr>
                <p:nvPr/>
              </p:nvSpPr>
              <p:spPr>
                <a:xfrm>
                  <a:off x="2245880" y="4886529"/>
                  <a:ext cx="659540" cy="251800"/>
                </a:xfrm>
                <a:prstGeom prst="rect">
                  <a:avLst/>
                </a:prstGeom>
                <a:blipFill rotWithShape="1">
                  <a:blip r:embed="rId1"/>
                </a:blipFill>
              </p:spPr>
              <p:txBody>
                <a:bodyPr/>
                <a:lstStyle/>
                <a:p>
                  <a:r>
                    <a:rPr lang="zh-CN" altLang="en-US">
                      <a:noFill/>
                    </a:rPr>
                    <a:t> </a:t>
                  </a:r>
                </a:p>
              </p:txBody>
            </p:sp>
          </mc:Fallback>
        </mc:AlternateContent>
        <p:sp>
          <p:nvSpPr>
            <p:cNvPr id="239" name="íşlïḍè"/>
            <p:cNvSpPr txBox="1"/>
            <p:nvPr/>
          </p:nvSpPr>
          <p:spPr>
            <a:xfrm>
              <a:off x="448144" y="5461652"/>
              <a:ext cx="3043196" cy="342865"/>
            </a:xfrm>
            <a:prstGeom prst="rect">
              <a:avLst/>
            </a:prstGeom>
            <a:noFill/>
          </p:spPr>
          <p:txBody>
            <a:bodyPr wrap="square" lIns="91440" tIns="45720" rIns="91440" bIns="45720" anchor="ctr">
              <a:noAutofit/>
            </a:bodyPr>
            <a:lstStyle/>
            <a:p>
              <a:r>
                <a:rPr lang="zh-CN" altLang="en-US" sz="1600" b="1" dirty="0"/>
                <a:t>每个子网</a:t>
              </a:r>
              <a:r>
                <a:rPr lang="zh-CN" altLang="en-US" sz="1600" b="1" dirty="0">
                  <a:solidFill>
                    <a:schemeClr val="accent1">
                      <a:lumMod val="75000"/>
                    </a:schemeClr>
                  </a:solidFill>
                </a:rPr>
                <a:t>可分配</a:t>
              </a:r>
              <a:r>
                <a:rPr lang="zh-CN" altLang="en-US" sz="1600" b="1" dirty="0"/>
                <a:t>的地址数量</a:t>
              </a:r>
              <a:endParaRPr lang="en-US" altLang="zh-CN" sz="1600" b="1" dirty="0"/>
            </a:p>
          </p:txBody>
        </p:sp>
        <mc:AlternateContent xmlns:mc="http://schemas.openxmlformats.org/markup-compatibility/2006">
          <mc:Choice xmlns:a14="http://schemas.microsoft.com/office/drawing/2010/main" Requires="a14">
            <p:sp>
              <p:nvSpPr>
                <p:cNvPr id="240" name="文本框 239"/>
                <p:cNvSpPr txBox="1"/>
                <p:nvPr/>
              </p:nvSpPr>
              <p:spPr>
                <a:xfrm>
                  <a:off x="3016403" y="5487919"/>
                  <a:ext cx="1050288" cy="256480"/>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p>
                          <m:sSupPr>
                            <m:ctrlPr>
                              <a:rPr lang="en-US" altLang="zh-CN" sz="1600" b="1" i="1" smtClean="0">
                                <a:latin typeface="Cambria Math" panose="02040503050406030204" pitchFamily="18" charset="0"/>
                              </a:rPr>
                            </m:ctrlPr>
                          </m:sSupPr>
                          <m:e>
                            <m:r>
                              <a:rPr lang="en-US" altLang="zh-CN" sz="1600" b="1" i="1" smtClean="0">
                                <a:latin typeface="Cambria Math" panose="02040503050406030204" pitchFamily="18" charset="0"/>
                              </a:rPr>
                              <m:t>𝟐</m:t>
                            </m:r>
                          </m:e>
                          <m:sup>
                            <m:r>
                              <a:rPr lang="en-US" altLang="zh-CN" sz="1600" b="1" i="1" smtClean="0">
                                <a:latin typeface="Cambria Math" panose="02040503050406030204" pitchFamily="18" charset="0"/>
                              </a:rPr>
                              <m:t>(</m:t>
                            </m:r>
                            <m:r>
                              <a:rPr lang="en-US" altLang="zh-CN" sz="1600" b="1" i="1" smtClean="0">
                                <a:latin typeface="Cambria Math" panose="02040503050406030204" pitchFamily="18" charset="0"/>
                              </a:rPr>
                              <m:t>𝟏𝟔</m:t>
                            </m:r>
                            <m:r>
                              <a:rPr lang="en-US" altLang="zh-CN" sz="1600" b="1" i="1" smtClean="0">
                                <a:latin typeface="Cambria Math" panose="02040503050406030204" pitchFamily="18" charset="0"/>
                              </a:rPr>
                              <m:t>−</m:t>
                            </m:r>
                            <m:r>
                              <a:rPr lang="en-US" altLang="zh-CN" sz="1600" b="1" i="1" smtClean="0">
                                <a:latin typeface="Cambria Math" panose="02040503050406030204" pitchFamily="18" charset="0"/>
                              </a:rPr>
                              <m:t>𝟐</m:t>
                            </m:r>
                            <m:r>
                              <a:rPr lang="en-US" altLang="zh-CN" sz="1600" b="1" i="1" smtClean="0">
                                <a:latin typeface="Cambria Math" panose="02040503050406030204" pitchFamily="18" charset="0"/>
                              </a:rPr>
                              <m:t>)</m:t>
                            </m:r>
                          </m:sup>
                        </m:sSup>
                        <m:r>
                          <a:rPr lang="en-US" altLang="zh-CN" sz="1600" b="1" i="1" smtClean="0">
                            <a:latin typeface="Cambria Math" panose="02040503050406030204" pitchFamily="18" charset="0"/>
                          </a:rPr>
                          <m:t>−</m:t>
                        </m:r>
                        <m:r>
                          <a:rPr lang="en-US" altLang="zh-CN" sz="1600" b="1" i="1" smtClean="0">
                            <a:latin typeface="Cambria Math" panose="02040503050406030204" pitchFamily="18" charset="0"/>
                          </a:rPr>
                          <m:t>𝟐</m:t>
                        </m:r>
                      </m:oMath>
                    </m:oMathPara>
                  </a14:m>
                  <a:endParaRPr lang="zh-CN" altLang="en-US" sz="1600" b="1" dirty="0"/>
                </a:p>
              </p:txBody>
            </p:sp>
          </mc:Choice>
          <mc:Fallback>
            <p:sp>
              <p:nvSpPr>
                <p:cNvPr id="240" name="文本框 239"/>
                <p:cNvSpPr txBox="1">
                  <a:spLocks noRot="1" noChangeAspect="1" noMove="1" noResize="1" noEditPoints="1" noAdjustHandles="1" noChangeArrowheads="1" noChangeShapeType="1" noTextEdit="1"/>
                </p:cNvSpPr>
                <p:nvPr/>
              </p:nvSpPr>
              <p:spPr>
                <a:xfrm>
                  <a:off x="3016403" y="5487919"/>
                  <a:ext cx="1050288" cy="256480"/>
                </a:xfrm>
                <a:prstGeom prst="rect">
                  <a:avLst/>
                </a:prstGeom>
                <a:blipFill rotWithShape="1">
                  <a:blip r:embed="rId2"/>
                </a:blipFill>
              </p:spPr>
              <p:txBody>
                <a:bodyPr/>
                <a:lstStyle/>
                <a:p>
                  <a:r>
                    <a:rPr lang="zh-CN" altLang="en-US">
                      <a:noFill/>
                    </a:rPr>
                    <a:t> </a:t>
                  </a:r>
                </a:p>
              </p:txBody>
            </p:sp>
          </mc:Fallback>
        </mc:AlternateContent>
      </p:grpSp>
      <p:sp>
        <p:nvSpPr>
          <p:cNvPr id="79" name="平行四边形 78"/>
          <p:cNvSpPr/>
          <p:nvPr/>
        </p:nvSpPr>
        <p:spPr>
          <a:xfrm>
            <a:off x="304800" y="749300"/>
            <a:ext cx="704570"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04</a:t>
            </a:r>
            <a:endParaRPr lang="zh-CN" altLang="en-US" sz="2200" dirty="0">
              <a:latin typeface="Impact" panose="020B0806030902050204" pitchFamily="34" charset="0"/>
            </a:endParaRPr>
          </a:p>
        </p:txBody>
      </p:sp>
    </p:spTree>
    <p:custDataLst>
      <p:tags r:id="rId3"/>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800" decel="100000"/>
                                        <p:tgtEl>
                                          <p:spTgt spid="6"/>
                                        </p:tgtEl>
                                      </p:cBhvr>
                                    </p:animEffect>
                                    <p:anim calcmode="lin" valueType="num">
                                      <p:cBhvr>
                                        <p:cTn id="8" dur="800" decel="100000" fill="hold"/>
                                        <p:tgtEl>
                                          <p:spTgt spid="6"/>
                                        </p:tgtEl>
                                        <p:attrNameLst>
                                          <p:attrName>style.rotation</p:attrName>
                                        </p:attrNameLst>
                                      </p:cBhvr>
                                      <p:tavLst>
                                        <p:tav tm="0">
                                          <p:val>
                                            <p:fltVal val="-90"/>
                                          </p:val>
                                        </p:tav>
                                        <p:tav tm="100000">
                                          <p:val>
                                            <p:fltVal val="0"/>
                                          </p:val>
                                        </p:tav>
                                      </p:tavLst>
                                    </p:anim>
                                    <p:anim calcmode="lin" valueType="num">
                                      <p:cBhvr>
                                        <p:cTn id="9" dur="800" decel="100000" fill="hold"/>
                                        <p:tgtEl>
                                          <p:spTgt spid="6"/>
                                        </p:tgtEl>
                                        <p:attrNameLst>
                                          <p:attrName>ppt_x</p:attrName>
                                        </p:attrNameLst>
                                      </p:cBhvr>
                                      <p:tavLst>
                                        <p:tav tm="0">
                                          <p:val>
                                            <p:strVal val="#ppt_x+0.4"/>
                                          </p:val>
                                        </p:tav>
                                        <p:tav tm="100000">
                                          <p:val>
                                            <p:strVal val="#ppt_x-0.05"/>
                                          </p:val>
                                        </p:tav>
                                      </p:tavLst>
                                    </p:anim>
                                    <p:anim calcmode="lin" valueType="num">
                                      <p:cBhvr>
                                        <p:cTn id="10" dur="800" decel="100000" fill="hold"/>
                                        <p:tgtEl>
                                          <p:spTgt spid="6"/>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6"/>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6"/>
                                        </p:tgtEl>
                                        <p:attrNameLst>
                                          <p:attrName>ppt_y</p:attrName>
                                        </p:attrNameLst>
                                      </p:cBhvr>
                                      <p:tavLst>
                                        <p:tav tm="0">
                                          <p:val>
                                            <p:strVal val="#ppt_y+0.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5" presetClass="entr" presetSubtype="0"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anim calcmode="lin" valueType="num">
                                      <p:cBhvr>
                                        <p:cTn id="17" dur="1000" fill="hold"/>
                                        <p:tgtEl>
                                          <p:spTgt spid="19"/>
                                        </p:tgtEl>
                                        <p:attrNameLst>
                                          <p:attrName>ppt_w</p:attrName>
                                        </p:attrNameLst>
                                      </p:cBhvr>
                                      <p:tavLst>
                                        <p:tav tm="0">
                                          <p:val>
                                            <p:fltVal val="0"/>
                                          </p:val>
                                        </p:tav>
                                        <p:tav tm="100000">
                                          <p:val>
                                            <p:strVal val="#ppt_w"/>
                                          </p:val>
                                        </p:tav>
                                      </p:tavLst>
                                    </p:anim>
                                    <p:anim calcmode="lin" valueType="num">
                                      <p:cBhvr>
                                        <p:cTn id="18" dur="1000" fill="hold"/>
                                        <p:tgtEl>
                                          <p:spTgt spid="19"/>
                                        </p:tgtEl>
                                        <p:attrNameLst>
                                          <p:attrName>ppt_h</p:attrName>
                                        </p:attrNameLst>
                                      </p:cBhvr>
                                      <p:tavLst>
                                        <p:tav tm="0">
                                          <p:val>
                                            <p:fltVal val="0"/>
                                          </p:val>
                                        </p:tav>
                                        <p:tav tm="100000">
                                          <p:val>
                                            <p:strVal val="#ppt_h"/>
                                          </p:val>
                                        </p:tav>
                                      </p:tavLst>
                                    </p:anim>
                                    <p:anim calcmode="lin" valueType="num">
                                      <p:cBhvr>
                                        <p:cTn id="19" dur="1000" fill="hold"/>
                                        <p:tgtEl>
                                          <p:spTgt spid="19"/>
                                        </p:tgtEl>
                                        <p:attrNameLst>
                                          <p:attrName>ppt_x</p:attrName>
                                        </p:attrNameLst>
                                      </p:cBhvr>
                                      <p:tavLst>
                                        <p:tav tm="0" fmla="#ppt_x+(cos(-2*pi*(1-$))*-#ppt_x-sin(-2*pi*(1-$))*(1-#ppt_y))*(1-$)">
                                          <p:val>
                                            <p:fltVal val="0"/>
                                          </p:val>
                                        </p:tav>
                                        <p:tav tm="100000">
                                          <p:val>
                                            <p:fltVal val="1"/>
                                          </p:val>
                                        </p:tav>
                                      </p:tavLst>
                                    </p:anim>
                                    <p:anim calcmode="lin" valueType="num">
                                      <p:cBhvr>
                                        <p:cTn id="20" dur="1000" fill="hold"/>
                                        <p:tgtEl>
                                          <p:spTgt spid="19"/>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íşlïḍè"/>
          <p:cNvSpPr txBox="1"/>
          <p:nvPr/>
        </p:nvSpPr>
        <p:spPr>
          <a:xfrm>
            <a:off x="1009797" y="3624075"/>
            <a:ext cx="2934694" cy="342865"/>
          </a:xfrm>
          <a:prstGeom prst="rect">
            <a:avLst/>
          </a:prstGeom>
          <a:noFill/>
        </p:spPr>
        <p:txBody>
          <a:bodyPr wrap="square" lIns="91440" tIns="45720" rIns="91440" bIns="45720" anchor="ctr">
            <a:noAutofit/>
          </a:bodyPr>
          <a:lstStyle/>
          <a:p>
            <a:r>
              <a:rPr lang="zh-CN" altLang="en-US" b="1" dirty="0"/>
              <a:t>主机所在子网的网络地址</a:t>
            </a:r>
            <a:endParaRPr lang="en-US" altLang="zh-CN" b="1" dirty="0"/>
          </a:p>
        </p:txBody>
      </p:sp>
      <p:sp>
        <p:nvSpPr>
          <p:cNvPr id="49" name="íşlïḍè"/>
          <p:cNvSpPr txBox="1"/>
          <p:nvPr/>
        </p:nvSpPr>
        <p:spPr>
          <a:xfrm>
            <a:off x="1009797" y="5333831"/>
            <a:ext cx="2898289" cy="342865"/>
          </a:xfrm>
          <a:prstGeom prst="rect">
            <a:avLst/>
          </a:prstGeom>
          <a:noFill/>
        </p:spPr>
        <p:txBody>
          <a:bodyPr wrap="square" lIns="91440" tIns="45720" rIns="91440" bIns="45720" anchor="ctr">
            <a:noAutofit/>
          </a:bodyPr>
          <a:lstStyle/>
          <a:p>
            <a:r>
              <a:rPr lang="zh-CN" altLang="en-US" b="1" dirty="0"/>
              <a:t>主机所在子网的广播地址</a:t>
            </a:r>
            <a:endParaRPr lang="en-US" altLang="zh-CN" b="1" dirty="0"/>
          </a:p>
        </p:txBody>
      </p:sp>
      <p:sp>
        <p:nvSpPr>
          <p:cNvPr id="51" name="íşlïḍè"/>
          <p:cNvSpPr txBox="1"/>
          <p:nvPr/>
        </p:nvSpPr>
        <p:spPr>
          <a:xfrm>
            <a:off x="9994274" y="5312072"/>
            <a:ext cx="2110014" cy="342865"/>
          </a:xfrm>
          <a:prstGeom prst="rect">
            <a:avLst/>
          </a:prstGeom>
          <a:noFill/>
        </p:spPr>
        <p:txBody>
          <a:bodyPr wrap="square" lIns="91440" tIns="45720" rIns="91440" bIns="45720" anchor="ctr">
            <a:noAutofit/>
          </a:bodyPr>
          <a:lstStyle/>
          <a:p>
            <a:r>
              <a:rPr lang="en-US" altLang="zh-CN" sz="2800" b="1" dirty="0"/>
              <a:t>180.80.79.255</a:t>
            </a:r>
            <a:endParaRPr lang="en-US" altLang="zh-CN" sz="2800" b="1" dirty="0"/>
          </a:p>
        </p:txBody>
      </p:sp>
      <p:sp>
        <p:nvSpPr>
          <p:cNvPr id="50" name="íşlïḍè"/>
          <p:cNvSpPr txBox="1"/>
          <p:nvPr/>
        </p:nvSpPr>
        <p:spPr>
          <a:xfrm>
            <a:off x="9994274" y="3620227"/>
            <a:ext cx="1780289" cy="342865"/>
          </a:xfrm>
          <a:prstGeom prst="rect">
            <a:avLst/>
          </a:prstGeom>
          <a:noFill/>
        </p:spPr>
        <p:txBody>
          <a:bodyPr wrap="square" lIns="91440" tIns="45720" rIns="91440" bIns="45720" anchor="ctr">
            <a:noAutofit/>
          </a:bodyPr>
          <a:lstStyle/>
          <a:p>
            <a:r>
              <a:rPr lang="en-US" altLang="zh-CN" sz="2800" b="1" dirty="0"/>
              <a:t>180.80.76.0</a:t>
            </a:r>
            <a:endParaRPr lang="en-US" altLang="zh-CN" sz="2800" b="1" dirty="0"/>
          </a:p>
        </p:txBody>
      </p:sp>
      <p:sp>
        <p:nvSpPr>
          <p:cNvPr id="19" name="流程图: 过程 18"/>
          <p:cNvSpPr/>
          <p:nvPr/>
        </p:nvSpPr>
        <p:spPr>
          <a:xfrm>
            <a:off x="5825356" y="2789249"/>
            <a:ext cx="4055425" cy="499960"/>
          </a:xfrm>
          <a:prstGeom prst="flowChartProcess">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3" name="流程图: 过程 2"/>
          <p:cNvSpPr/>
          <p:nvPr/>
        </p:nvSpPr>
        <p:spPr>
          <a:xfrm>
            <a:off x="4091776" y="2789249"/>
            <a:ext cx="1577722" cy="499960"/>
          </a:xfrm>
          <a:prstGeom prst="flowChartProcess">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20" name="íşlïḍè"/>
          <p:cNvSpPr txBox="1"/>
          <p:nvPr/>
        </p:nvSpPr>
        <p:spPr>
          <a:xfrm>
            <a:off x="4401867" y="2431422"/>
            <a:ext cx="957540" cy="342865"/>
          </a:xfrm>
          <a:prstGeom prst="rect">
            <a:avLst/>
          </a:prstGeom>
          <a:noFill/>
        </p:spPr>
        <p:txBody>
          <a:bodyPr wrap="square" lIns="91440" tIns="45720" rIns="91440" bIns="45720" anchor="ctr">
            <a:noAutofit/>
          </a:bodyPr>
          <a:lstStyle/>
          <a:p>
            <a:pPr algn="ctr"/>
            <a:r>
              <a:rPr lang="zh-CN" altLang="en-US" b="1" dirty="0">
                <a:solidFill>
                  <a:schemeClr val="accent4"/>
                </a:solidFill>
              </a:rPr>
              <a:t>网络号</a:t>
            </a:r>
            <a:endParaRPr lang="en-US" altLang="zh-CN" b="1" dirty="0">
              <a:solidFill>
                <a:schemeClr val="accent4"/>
              </a:solidFill>
            </a:endParaRPr>
          </a:p>
        </p:txBody>
      </p:sp>
      <p:grpSp>
        <p:nvGrpSpPr>
          <p:cNvPr id="86" name="组合 85"/>
          <p:cNvGrpSpPr/>
          <p:nvPr/>
        </p:nvGrpSpPr>
        <p:grpSpPr>
          <a:xfrm>
            <a:off x="304800" y="749300"/>
            <a:ext cx="6192344" cy="400110"/>
            <a:chOff x="424117" y="898245"/>
            <a:chExt cx="6192344" cy="400110"/>
          </a:xfrm>
        </p:grpSpPr>
        <p:sp>
          <p:nvSpPr>
            <p:cNvPr id="87" name="平行四边形 86"/>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88" name="文本框 87"/>
            <p:cNvSpPr txBox="1"/>
            <p:nvPr/>
          </p:nvSpPr>
          <p:spPr>
            <a:xfrm>
              <a:off x="1052423" y="898245"/>
              <a:ext cx="5564038" cy="400110"/>
            </a:xfrm>
            <a:prstGeom prst="rect">
              <a:avLst/>
            </a:prstGeom>
            <a:noFill/>
          </p:spPr>
          <p:txBody>
            <a:bodyPr wrap="square" rtlCol="0">
              <a:spAutoFit/>
            </a:bodyPr>
            <a:lstStyle/>
            <a:p>
              <a:r>
                <a:rPr lang="en-US" altLang="zh-CN" sz="2000" b="1" dirty="0"/>
                <a:t>IPv4</a:t>
              </a:r>
              <a:r>
                <a:rPr lang="zh-CN" altLang="en-US" sz="2000" b="1" dirty="0"/>
                <a:t>地址的划分子网编址方法</a:t>
              </a:r>
              <a:endParaRPr lang="zh-CN" altLang="en-US" sz="2000" b="1" dirty="0"/>
            </a:p>
          </p:txBody>
        </p:sp>
      </p:grpSp>
      <p:sp>
        <p:nvSpPr>
          <p:cNvPr id="7" name="íşlïḍè"/>
          <p:cNvSpPr txBox="1"/>
          <p:nvPr/>
        </p:nvSpPr>
        <p:spPr>
          <a:xfrm>
            <a:off x="933106" y="2230390"/>
            <a:ext cx="769094" cy="342865"/>
          </a:xfrm>
          <a:prstGeom prst="rect">
            <a:avLst/>
          </a:prstGeom>
          <a:noFill/>
        </p:spPr>
        <p:txBody>
          <a:bodyPr wrap="square" lIns="91440" tIns="45720" rIns="91440" bIns="45720" anchor="ctr">
            <a:noAutofit/>
          </a:bodyPr>
          <a:lstStyle/>
          <a:p>
            <a:r>
              <a:rPr lang="zh-CN" altLang="en-US" b="1" dirty="0"/>
              <a:t>解析</a:t>
            </a:r>
            <a:endParaRPr lang="en-US" altLang="zh-CN" b="1" dirty="0"/>
          </a:p>
        </p:txBody>
      </p:sp>
      <p:grpSp>
        <p:nvGrpSpPr>
          <p:cNvPr id="2" name="组合 1"/>
          <p:cNvGrpSpPr/>
          <p:nvPr/>
        </p:nvGrpSpPr>
        <p:grpSpPr>
          <a:xfrm>
            <a:off x="814694" y="1203063"/>
            <a:ext cx="11072506" cy="1021456"/>
            <a:chOff x="814694" y="1203063"/>
            <a:chExt cx="11072506" cy="1021456"/>
          </a:xfrm>
        </p:grpSpPr>
        <p:sp>
          <p:nvSpPr>
            <p:cNvPr id="6" name="íşlïḍè"/>
            <p:cNvSpPr txBox="1"/>
            <p:nvPr/>
          </p:nvSpPr>
          <p:spPr>
            <a:xfrm>
              <a:off x="814694" y="1203063"/>
              <a:ext cx="11072506" cy="711256"/>
            </a:xfrm>
            <a:prstGeom prst="rect">
              <a:avLst/>
            </a:prstGeom>
            <a:noFill/>
          </p:spPr>
          <p:txBody>
            <a:bodyPr wrap="square" lIns="91440" tIns="45720" rIns="91440" bIns="45720" anchor="ctr">
              <a:noAutofit/>
            </a:bodyPr>
            <a:lstStyle/>
            <a:p>
              <a:r>
                <a:rPr lang="en-US" altLang="zh-CN" b="1" dirty="0"/>
                <a:t>【2012</a:t>
              </a:r>
              <a:r>
                <a:rPr lang="zh-CN" altLang="en-US" b="1" dirty="0"/>
                <a:t>年 题</a:t>
              </a:r>
              <a:r>
                <a:rPr lang="en-US" altLang="zh-CN" b="1" dirty="0"/>
                <a:t>39】</a:t>
              </a:r>
              <a:r>
                <a:rPr lang="zh-CN" altLang="en-US" b="1" dirty="0"/>
                <a:t>某主机的</a:t>
              </a:r>
              <a:r>
                <a:rPr lang="en-US" altLang="zh-CN" b="1" dirty="0"/>
                <a:t>IP</a:t>
              </a:r>
              <a:r>
                <a:rPr lang="zh-CN" altLang="en-US" b="1" dirty="0"/>
                <a:t>地址为</a:t>
              </a:r>
              <a:r>
                <a:rPr lang="en-US" altLang="zh-CN" b="1" dirty="0"/>
                <a:t>180.80.77.55</a:t>
              </a:r>
              <a:r>
                <a:rPr lang="zh-CN" altLang="en-US" b="1" dirty="0"/>
                <a:t>，子网掩码</a:t>
              </a:r>
              <a:r>
                <a:rPr lang="en-US" altLang="zh-CN" b="1" dirty="0"/>
                <a:t>255.255.252.0</a:t>
              </a:r>
              <a:r>
                <a:rPr lang="zh-CN" altLang="en-US" b="1" dirty="0"/>
                <a:t>，若该主机向其所在子网发送广播分组，</a:t>
              </a:r>
              <a:endParaRPr lang="en-US" altLang="zh-CN" b="1" dirty="0"/>
            </a:p>
            <a:p>
              <a:r>
                <a:rPr lang="en-US" altLang="zh-CN" b="1" dirty="0"/>
                <a:t>                              </a:t>
              </a:r>
              <a:r>
                <a:rPr lang="zh-CN" altLang="en-US" b="1" dirty="0"/>
                <a:t>则目的地址可以是（      ）。</a:t>
              </a:r>
              <a:endParaRPr lang="en-US" altLang="zh-CN" b="1" dirty="0"/>
            </a:p>
          </p:txBody>
        </p:sp>
        <p:sp>
          <p:nvSpPr>
            <p:cNvPr id="10" name="íşlïḍè"/>
            <p:cNvSpPr txBox="1"/>
            <p:nvPr/>
          </p:nvSpPr>
          <p:spPr>
            <a:xfrm>
              <a:off x="2396699" y="1881654"/>
              <a:ext cx="1451675" cy="342865"/>
            </a:xfrm>
            <a:prstGeom prst="rect">
              <a:avLst/>
            </a:prstGeom>
            <a:noFill/>
          </p:spPr>
          <p:txBody>
            <a:bodyPr wrap="square" lIns="91440" tIns="45720" rIns="91440" bIns="45720" anchor="ctr">
              <a:noAutofit/>
            </a:bodyPr>
            <a:lstStyle/>
            <a:p>
              <a:r>
                <a:rPr lang="en-US" altLang="zh-CN" b="1" dirty="0"/>
                <a:t>A. 180.80.76.0</a:t>
              </a:r>
              <a:endParaRPr lang="en-US" altLang="zh-CN" b="1" dirty="0"/>
            </a:p>
          </p:txBody>
        </p:sp>
        <p:sp>
          <p:nvSpPr>
            <p:cNvPr id="11" name="íşlïḍè"/>
            <p:cNvSpPr txBox="1"/>
            <p:nvPr/>
          </p:nvSpPr>
          <p:spPr>
            <a:xfrm>
              <a:off x="4446620" y="1881654"/>
              <a:ext cx="1674244" cy="342865"/>
            </a:xfrm>
            <a:prstGeom prst="rect">
              <a:avLst/>
            </a:prstGeom>
            <a:noFill/>
          </p:spPr>
          <p:txBody>
            <a:bodyPr wrap="square" lIns="91440" tIns="45720" rIns="91440" bIns="45720" anchor="ctr">
              <a:noAutofit/>
            </a:bodyPr>
            <a:lstStyle/>
            <a:p>
              <a:r>
                <a:rPr lang="en-US" altLang="zh-CN" b="1" dirty="0"/>
                <a:t>B. 180.80.76.255</a:t>
              </a:r>
              <a:endParaRPr lang="en-US" altLang="zh-CN" b="1" dirty="0"/>
            </a:p>
          </p:txBody>
        </p:sp>
        <p:sp>
          <p:nvSpPr>
            <p:cNvPr id="12" name="íşlïḍè"/>
            <p:cNvSpPr txBox="1"/>
            <p:nvPr/>
          </p:nvSpPr>
          <p:spPr>
            <a:xfrm>
              <a:off x="6719110" y="1881654"/>
              <a:ext cx="1674244" cy="342865"/>
            </a:xfrm>
            <a:prstGeom prst="rect">
              <a:avLst/>
            </a:prstGeom>
            <a:noFill/>
          </p:spPr>
          <p:txBody>
            <a:bodyPr wrap="square" lIns="91440" tIns="45720" rIns="91440" bIns="45720" anchor="ctr">
              <a:noAutofit/>
            </a:bodyPr>
            <a:lstStyle/>
            <a:p>
              <a:r>
                <a:rPr lang="en-US" altLang="zh-CN" b="1" dirty="0"/>
                <a:t>C. 180.80.77.255</a:t>
              </a:r>
              <a:endParaRPr lang="en-US" altLang="zh-CN" b="1" dirty="0"/>
            </a:p>
          </p:txBody>
        </p:sp>
        <p:sp>
          <p:nvSpPr>
            <p:cNvPr id="13" name="íşlïḍè"/>
            <p:cNvSpPr txBox="1"/>
            <p:nvPr/>
          </p:nvSpPr>
          <p:spPr>
            <a:xfrm>
              <a:off x="8991600" y="1881654"/>
              <a:ext cx="1674244" cy="342865"/>
            </a:xfrm>
            <a:prstGeom prst="rect">
              <a:avLst/>
            </a:prstGeom>
            <a:noFill/>
          </p:spPr>
          <p:txBody>
            <a:bodyPr wrap="square" lIns="91440" tIns="45720" rIns="91440" bIns="45720" anchor="ctr">
              <a:noAutofit/>
            </a:bodyPr>
            <a:lstStyle/>
            <a:p>
              <a:r>
                <a:rPr lang="en-US" altLang="zh-CN" b="1" dirty="0"/>
                <a:t>D. 180.80.79.255</a:t>
              </a:r>
              <a:endParaRPr lang="en-US" altLang="zh-CN" b="1" dirty="0"/>
            </a:p>
          </p:txBody>
        </p:sp>
      </p:grpSp>
      <p:sp>
        <p:nvSpPr>
          <p:cNvPr id="14" name="íşlïḍè"/>
          <p:cNvSpPr txBox="1"/>
          <p:nvPr/>
        </p:nvSpPr>
        <p:spPr>
          <a:xfrm>
            <a:off x="4525560" y="1538789"/>
            <a:ext cx="388059" cy="342865"/>
          </a:xfrm>
          <a:prstGeom prst="rect">
            <a:avLst/>
          </a:prstGeom>
          <a:noFill/>
        </p:spPr>
        <p:txBody>
          <a:bodyPr wrap="square" lIns="91440" tIns="45720" rIns="91440" bIns="45720" anchor="ctr">
            <a:noAutofit/>
          </a:bodyPr>
          <a:lstStyle/>
          <a:p>
            <a:pPr algn="ctr"/>
            <a:r>
              <a:rPr lang="en-US" altLang="zh-CN" sz="2800" b="1" dirty="0">
                <a:solidFill>
                  <a:schemeClr val="accent1">
                    <a:lumMod val="75000"/>
                  </a:schemeClr>
                </a:solidFill>
                <a:latin typeface="Arial Black" panose="020B0A04020102020204" pitchFamily="34" charset="0"/>
              </a:rPr>
              <a:t>D</a:t>
            </a:r>
            <a:endParaRPr lang="en-US" altLang="zh-CN" sz="2800" b="1" dirty="0">
              <a:solidFill>
                <a:schemeClr val="accent1">
                  <a:lumMod val="75000"/>
                </a:schemeClr>
              </a:solidFill>
              <a:latin typeface="Arial Black" panose="020B0A04020102020204" pitchFamily="34" charset="0"/>
            </a:endParaRPr>
          </a:p>
        </p:txBody>
      </p:sp>
      <p:sp>
        <p:nvSpPr>
          <p:cNvPr id="17" name="íşlïḍè"/>
          <p:cNvSpPr txBox="1"/>
          <p:nvPr/>
        </p:nvSpPr>
        <p:spPr>
          <a:xfrm>
            <a:off x="1009797" y="2889326"/>
            <a:ext cx="1555786" cy="342865"/>
          </a:xfrm>
          <a:prstGeom prst="rect">
            <a:avLst/>
          </a:prstGeom>
          <a:noFill/>
        </p:spPr>
        <p:txBody>
          <a:bodyPr wrap="square" lIns="91440" tIns="45720" rIns="91440" bIns="45720" anchor="ctr">
            <a:noAutofit/>
          </a:bodyPr>
          <a:lstStyle/>
          <a:p>
            <a:r>
              <a:rPr lang="en-US" altLang="zh-CN" b="1" dirty="0"/>
              <a:t>B</a:t>
            </a:r>
            <a:r>
              <a:rPr lang="zh-CN" altLang="en-US" b="1" dirty="0"/>
              <a:t>类网地址</a:t>
            </a:r>
            <a:endParaRPr lang="en-US" altLang="zh-CN" b="1" dirty="0"/>
          </a:p>
        </p:txBody>
      </p:sp>
      <p:sp>
        <p:nvSpPr>
          <p:cNvPr id="16" name="íşlïḍè"/>
          <p:cNvSpPr txBox="1"/>
          <p:nvPr/>
        </p:nvSpPr>
        <p:spPr>
          <a:xfrm>
            <a:off x="4034724" y="2889326"/>
            <a:ext cx="1980585" cy="342865"/>
          </a:xfrm>
          <a:prstGeom prst="rect">
            <a:avLst/>
          </a:prstGeom>
          <a:noFill/>
        </p:spPr>
        <p:txBody>
          <a:bodyPr wrap="square" lIns="91440" tIns="45720" rIns="91440" bIns="45720" anchor="ctr">
            <a:noAutofit/>
          </a:bodyPr>
          <a:lstStyle/>
          <a:p>
            <a:r>
              <a:rPr lang="en-US" altLang="zh-CN" sz="2400" b="1" spc="600" dirty="0">
                <a:latin typeface="Arial Black" panose="020B0A04020102020204" pitchFamily="34" charset="0"/>
              </a:rPr>
              <a:t>180.80.</a:t>
            </a:r>
            <a:endParaRPr lang="en-US" altLang="zh-CN" sz="2400" b="1" spc="600" dirty="0">
              <a:latin typeface="Arial Black" panose="020B0A04020102020204" pitchFamily="34" charset="0"/>
            </a:endParaRPr>
          </a:p>
        </p:txBody>
      </p:sp>
      <p:sp>
        <p:nvSpPr>
          <p:cNvPr id="21" name="íşlïḍè"/>
          <p:cNvSpPr txBox="1"/>
          <p:nvPr/>
        </p:nvSpPr>
        <p:spPr>
          <a:xfrm>
            <a:off x="7714440" y="2431422"/>
            <a:ext cx="957540" cy="342865"/>
          </a:xfrm>
          <a:prstGeom prst="rect">
            <a:avLst/>
          </a:prstGeom>
          <a:noFill/>
        </p:spPr>
        <p:txBody>
          <a:bodyPr wrap="square" lIns="91440" tIns="45720" rIns="91440" bIns="45720" anchor="ctr">
            <a:noAutofit/>
          </a:bodyPr>
          <a:lstStyle/>
          <a:p>
            <a:pPr algn="ctr"/>
            <a:r>
              <a:rPr lang="zh-CN" altLang="en-US" b="1" dirty="0">
                <a:solidFill>
                  <a:schemeClr val="accent3"/>
                </a:solidFill>
              </a:rPr>
              <a:t>主机号</a:t>
            </a:r>
            <a:endParaRPr lang="en-US" altLang="zh-CN" b="1" dirty="0">
              <a:solidFill>
                <a:schemeClr val="accent3"/>
              </a:solidFill>
            </a:endParaRPr>
          </a:p>
        </p:txBody>
      </p:sp>
      <p:grpSp>
        <p:nvGrpSpPr>
          <p:cNvPr id="9" name="组合 8"/>
          <p:cNvGrpSpPr/>
          <p:nvPr/>
        </p:nvGrpSpPr>
        <p:grpSpPr>
          <a:xfrm>
            <a:off x="5825356" y="2431422"/>
            <a:ext cx="1417481" cy="857787"/>
            <a:chOff x="5825356" y="2431422"/>
            <a:chExt cx="1417481" cy="857787"/>
          </a:xfrm>
        </p:grpSpPr>
        <p:sp>
          <p:nvSpPr>
            <p:cNvPr id="31" name="流程图: 过程 30"/>
            <p:cNvSpPr/>
            <p:nvPr/>
          </p:nvSpPr>
          <p:spPr>
            <a:xfrm>
              <a:off x="5825356" y="2789249"/>
              <a:ext cx="1417481" cy="499960"/>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íşlïḍè"/>
            <p:cNvSpPr txBox="1"/>
            <p:nvPr/>
          </p:nvSpPr>
          <p:spPr>
            <a:xfrm>
              <a:off x="6055326" y="2431422"/>
              <a:ext cx="957540" cy="342865"/>
            </a:xfrm>
            <a:prstGeom prst="rect">
              <a:avLst/>
            </a:prstGeom>
            <a:noFill/>
          </p:spPr>
          <p:txBody>
            <a:bodyPr wrap="square" lIns="91440" tIns="45720" rIns="91440" bIns="45720" anchor="ctr">
              <a:noAutofit/>
            </a:bodyPr>
            <a:lstStyle/>
            <a:p>
              <a:pPr algn="ctr"/>
              <a:r>
                <a:rPr lang="zh-CN" altLang="en-US" b="1" dirty="0">
                  <a:solidFill>
                    <a:schemeClr val="accent1"/>
                  </a:solidFill>
                </a:rPr>
                <a:t>子网号</a:t>
              </a:r>
              <a:endParaRPr lang="en-US" altLang="zh-CN" b="1" dirty="0">
                <a:solidFill>
                  <a:schemeClr val="accent1"/>
                </a:solidFill>
              </a:endParaRPr>
            </a:p>
          </p:txBody>
        </p:sp>
      </p:grpSp>
      <p:sp>
        <p:nvSpPr>
          <p:cNvPr id="33" name="íşlïḍè"/>
          <p:cNvSpPr txBox="1"/>
          <p:nvPr/>
        </p:nvSpPr>
        <p:spPr>
          <a:xfrm>
            <a:off x="5731900" y="2903110"/>
            <a:ext cx="4996661" cy="342865"/>
          </a:xfrm>
          <a:prstGeom prst="rect">
            <a:avLst/>
          </a:prstGeom>
          <a:noFill/>
        </p:spPr>
        <p:txBody>
          <a:bodyPr wrap="square" lIns="91440" tIns="45720" rIns="91440" bIns="45720" anchor="ctr">
            <a:noAutofit/>
          </a:bodyPr>
          <a:lstStyle/>
          <a:p>
            <a:r>
              <a:rPr lang="en-US" altLang="zh-CN" sz="2400" b="1" spc="300" dirty="0">
                <a:latin typeface="Arial Black" panose="020B0A04020102020204" pitchFamily="34" charset="0"/>
              </a:rPr>
              <a:t>01001101.00110111</a:t>
            </a:r>
            <a:endParaRPr lang="en-US" altLang="zh-CN" sz="2400" b="1" spc="600" dirty="0">
              <a:latin typeface="Arial Black" panose="020B0A04020102020204" pitchFamily="34" charset="0"/>
            </a:endParaRPr>
          </a:p>
        </p:txBody>
      </p:sp>
      <p:grpSp>
        <p:nvGrpSpPr>
          <p:cNvPr id="5" name="组合 4"/>
          <p:cNvGrpSpPr/>
          <p:nvPr/>
        </p:nvGrpSpPr>
        <p:grpSpPr>
          <a:xfrm>
            <a:off x="4034724" y="3549140"/>
            <a:ext cx="6693837" cy="501842"/>
            <a:chOff x="4034724" y="3549140"/>
            <a:chExt cx="6693837" cy="501842"/>
          </a:xfrm>
        </p:grpSpPr>
        <p:sp>
          <p:nvSpPr>
            <p:cNvPr id="36" name="流程图: 过程 35"/>
            <p:cNvSpPr/>
            <p:nvPr/>
          </p:nvSpPr>
          <p:spPr>
            <a:xfrm>
              <a:off x="5825356" y="3549140"/>
              <a:ext cx="4055425" cy="499960"/>
            </a:xfrm>
            <a:prstGeom prst="flowChartProcess">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37" name="流程图: 过程 36"/>
            <p:cNvSpPr/>
            <p:nvPr/>
          </p:nvSpPr>
          <p:spPr>
            <a:xfrm>
              <a:off x="4091776" y="3549140"/>
              <a:ext cx="1577722" cy="499960"/>
            </a:xfrm>
            <a:prstGeom prst="flowChartProcess">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38" name="íşlïḍè"/>
            <p:cNvSpPr txBox="1"/>
            <p:nvPr/>
          </p:nvSpPr>
          <p:spPr>
            <a:xfrm>
              <a:off x="4034724" y="3649217"/>
              <a:ext cx="1980585" cy="342865"/>
            </a:xfrm>
            <a:prstGeom prst="rect">
              <a:avLst/>
            </a:prstGeom>
            <a:noFill/>
          </p:spPr>
          <p:txBody>
            <a:bodyPr wrap="square" lIns="91440" tIns="45720" rIns="91440" bIns="45720" anchor="ctr">
              <a:noAutofit/>
            </a:bodyPr>
            <a:lstStyle/>
            <a:p>
              <a:r>
                <a:rPr lang="en-US" altLang="zh-CN" sz="2400" b="1" spc="600" dirty="0">
                  <a:latin typeface="Arial Black" panose="020B0A04020102020204" pitchFamily="34" charset="0"/>
                </a:rPr>
                <a:t>180.80.</a:t>
              </a:r>
              <a:endParaRPr lang="en-US" altLang="zh-CN" sz="2400" b="1" spc="600" dirty="0">
                <a:latin typeface="Arial Black" panose="020B0A04020102020204" pitchFamily="34" charset="0"/>
              </a:endParaRPr>
            </a:p>
          </p:txBody>
        </p:sp>
        <p:sp>
          <p:nvSpPr>
            <p:cNvPr id="41" name="流程图: 过程 40"/>
            <p:cNvSpPr/>
            <p:nvPr/>
          </p:nvSpPr>
          <p:spPr>
            <a:xfrm>
              <a:off x="5825356" y="3551022"/>
              <a:ext cx="1417481" cy="499960"/>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íşlïḍè"/>
            <p:cNvSpPr txBox="1"/>
            <p:nvPr/>
          </p:nvSpPr>
          <p:spPr>
            <a:xfrm>
              <a:off x="5731900" y="3663001"/>
              <a:ext cx="4996661" cy="342865"/>
            </a:xfrm>
            <a:prstGeom prst="rect">
              <a:avLst/>
            </a:prstGeom>
            <a:noFill/>
          </p:spPr>
          <p:txBody>
            <a:bodyPr wrap="square" lIns="91440" tIns="45720" rIns="91440" bIns="45720" anchor="ctr">
              <a:noAutofit/>
            </a:bodyPr>
            <a:lstStyle/>
            <a:p>
              <a:r>
                <a:rPr lang="en-US" altLang="zh-CN" sz="2400" b="1" spc="300" dirty="0">
                  <a:latin typeface="Arial Black" panose="020B0A04020102020204" pitchFamily="34" charset="0"/>
                </a:rPr>
                <a:t>01001100.00000000</a:t>
              </a:r>
              <a:endParaRPr lang="en-US" altLang="zh-CN" sz="2400" b="1" spc="600" dirty="0">
                <a:latin typeface="Arial Black" panose="020B0A04020102020204" pitchFamily="34" charset="0"/>
              </a:endParaRPr>
            </a:p>
          </p:txBody>
        </p:sp>
      </p:grpSp>
      <p:grpSp>
        <p:nvGrpSpPr>
          <p:cNvPr id="42" name="组合 41"/>
          <p:cNvGrpSpPr/>
          <p:nvPr/>
        </p:nvGrpSpPr>
        <p:grpSpPr>
          <a:xfrm>
            <a:off x="4091776" y="5247468"/>
            <a:ext cx="6693837" cy="501842"/>
            <a:chOff x="4034724" y="3549140"/>
            <a:chExt cx="6693837" cy="501842"/>
          </a:xfrm>
        </p:grpSpPr>
        <p:sp>
          <p:nvSpPr>
            <p:cNvPr id="43" name="流程图: 过程 42"/>
            <p:cNvSpPr/>
            <p:nvPr/>
          </p:nvSpPr>
          <p:spPr>
            <a:xfrm>
              <a:off x="5825356" y="3549140"/>
              <a:ext cx="4055425" cy="499960"/>
            </a:xfrm>
            <a:prstGeom prst="flowChartProcess">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44" name="流程图: 过程 43"/>
            <p:cNvSpPr/>
            <p:nvPr/>
          </p:nvSpPr>
          <p:spPr>
            <a:xfrm>
              <a:off x="4091776" y="3549140"/>
              <a:ext cx="1577722" cy="499960"/>
            </a:xfrm>
            <a:prstGeom prst="flowChartProcess">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45" name="íşlïḍè"/>
            <p:cNvSpPr txBox="1"/>
            <p:nvPr/>
          </p:nvSpPr>
          <p:spPr>
            <a:xfrm>
              <a:off x="4034724" y="3649217"/>
              <a:ext cx="1980585" cy="342865"/>
            </a:xfrm>
            <a:prstGeom prst="rect">
              <a:avLst/>
            </a:prstGeom>
            <a:noFill/>
          </p:spPr>
          <p:txBody>
            <a:bodyPr wrap="square" lIns="91440" tIns="45720" rIns="91440" bIns="45720" anchor="ctr">
              <a:noAutofit/>
            </a:bodyPr>
            <a:lstStyle/>
            <a:p>
              <a:r>
                <a:rPr lang="en-US" altLang="zh-CN" sz="2400" b="1" spc="600" dirty="0">
                  <a:latin typeface="Arial Black" panose="020B0A04020102020204" pitchFamily="34" charset="0"/>
                </a:rPr>
                <a:t>180.80.</a:t>
              </a:r>
              <a:endParaRPr lang="en-US" altLang="zh-CN" sz="2400" b="1" spc="600" dirty="0">
                <a:latin typeface="Arial Black" panose="020B0A04020102020204" pitchFamily="34" charset="0"/>
              </a:endParaRPr>
            </a:p>
          </p:txBody>
        </p:sp>
        <p:sp>
          <p:nvSpPr>
            <p:cNvPr id="46" name="流程图: 过程 45"/>
            <p:cNvSpPr/>
            <p:nvPr/>
          </p:nvSpPr>
          <p:spPr>
            <a:xfrm>
              <a:off x="5825356" y="3551022"/>
              <a:ext cx="1417481" cy="499960"/>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íşlïḍè"/>
            <p:cNvSpPr txBox="1"/>
            <p:nvPr/>
          </p:nvSpPr>
          <p:spPr>
            <a:xfrm>
              <a:off x="5731900" y="3663001"/>
              <a:ext cx="4996661" cy="342865"/>
            </a:xfrm>
            <a:prstGeom prst="rect">
              <a:avLst/>
            </a:prstGeom>
            <a:noFill/>
          </p:spPr>
          <p:txBody>
            <a:bodyPr wrap="square" lIns="91440" tIns="45720" rIns="91440" bIns="45720" anchor="ctr">
              <a:noAutofit/>
            </a:bodyPr>
            <a:lstStyle/>
            <a:p>
              <a:r>
                <a:rPr lang="en-US" altLang="zh-CN" sz="2400" b="1" spc="300" dirty="0">
                  <a:latin typeface="Arial Black" panose="020B0A04020102020204" pitchFamily="34" charset="0"/>
                </a:rPr>
                <a:t>01001111.11111111</a:t>
              </a:r>
              <a:endParaRPr lang="en-US" altLang="zh-CN" sz="2400" b="1" spc="600" dirty="0">
                <a:latin typeface="Arial Black" panose="020B0A04020102020204" pitchFamily="34" charset="0"/>
              </a:endParaRPr>
            </a:p>
          </p:txBody>
        </p:sp>
      </p:grpSp>
      <p:sp>
        <p:nvSpPr>
          <p:cNvPr id="39" name="平行四边形 38"/>
          <p:cNvSpPr/>
          <p:nvPr/>
        </p:nvSpPr>
        <p:spPr>
          <a:xfrm>
            <a:off x="304800" y="749300"/>
            <a:ext cx="704570"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04</a:t>
            </a:r>
            <a:endParaRPr lang="zh-CN" altLang="en-US" sz="2200" dirty="0">
              <a:latin typeface="Impact" panose="020B0806030902050204" pitchFamily="34" charset="0"/>
            </a:endParaRP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2" presetClass="entr" presetSubtype="2" fill="hold" grpId="0" nodeType="clickEffect">
                                  <p:stCondLst>
                                    <p:cond delay="0"/>
                                  </p:stCondLst>
                                  <p:childTnLst>
                                    <p:set>
                                      <p:cBhvr>
                                        <p:cTn id="13" dur="1" fill="hold">
                                          <p:stCondLst>
                                            <p:cond delay="0"/>
                                          </p:stCondLst>
                                        </p:cTn>
                                        <p:tgtEl>
                                          <p:spTgt spid="48"/>
                                        </p:tgtEl>
                                        <p:attrNameLst>
                                          <p:attrName>style.visibility</p:attrName>
                                        </p:attrNameLst>
                                      </p:cBhvr>
                                      <p:to>
                                        <p:strVal val="visible"/>
                                      </p:to>
                                    </p:set>
                                    <p:anim calcmode="lin" valueType="num">
                                      <p:cBhvr additive="base">
                                        <p:cTn id="14" dur="500"/>
                                        <p:tgtEl>
                                          <p:spTgt spid="48"/>
                                        </p:tgtEl>
                                        <p:attrNameLst>
                                          <p:attrName>ppt_x</p:attrName>
                                        </p:attrNameLst>
                                      </p:cBhvr>
                                      <p:tavLst>
                                        <p:tav tm="0">
                                          <p:val>
                                            <p:strVal val="#ppt_x+#ppt_w*1.125000"/>
                                          </p:val>
                                        </p:tav>
                                        <p:tav tm="100000">
                                          <p:val>
                                            <p:strVal val="#ppt_x"/>
                                          </p:val>
                                        </p:tav>
                                      </p:tavLst>
                                    </p:anim>
                                    <p:animEffect transition="in" filter="wipe(left)">
                                      <p:cBhvr>
                                        <p:cTn id="15" dur="500"/>
                                        <p:tgtEl>
                                          <p:spTgt spid="48"/>
                                        </p:tgtEl>
                                      </p:cBhvr>
                                    </p:animEffect>
                                  </p:childTnLst>
                                </p:cTn>
                              </p:par>
                            </p:childTnLst>
                          </p:cTn>
                        </p:par>
                      </p:childTnLst>
                    </p:cTn>
                  </p:par>
                  <p:par>
                    <p:cTn id="16" fill="hold">
                      <p:stCondLst>
                        <p:cond delay="indefinite"/>
                      </p:stCondLst>
                      <p:childTnLst>
                        <p:par>
                          <p:cTn id="17" fill="hold">
                            <p:stCondLst>
                              <p:cond delay="0"/>
                            </p:stCondLst>
                            <p:childTnLst>
                              <p:par>
                                <p:cTn id="18" presetID="12" presetClass="entr" presetSubtype="8" fill="hold" grpId="0" nodeType="clickEffect">
                                  <p:stCondLst>
                                    <p:cond delay="0"/>
                                  </p:stCondLst>
                                  <p:childTnLst>
                                    <p:set>
                                      <p:cBhvr>
                                        <p:cTn id="19" dur="1" fill="hold">
                                          <p:stCondLst>
                                            <p:cond delay="0"/>
                                          </p:stCondLst>
                                        </p:cTn>
                                        <p:tgtEl>
                                          <p:spTgt spid="50"/>
                                        </p:tgtEl>
                                        <p:attrNameLst>
                                          <p:attrName>style.visibility</p:attrName>
                                        </p:attrNameLst>
                                      </p:cBhvr>
                                      <p:to>
                                        <p:strVal val="visible"/>
                                      </p:to>
                                    </p:set>
                                    <p:anim calcmode="lin" valueType="num">
                                      <p:cBhvr additive="base">
                                        <p:cTn id="20" dur="500"/>
                                        <p:tgtEl>
                                          <p:spTgt spid="50"/>
                                        </p:tgtEl>
                                        <p:attrNameLst>
                                          <p:attrName>ppt_x</p:attrName>
                                        </p:attrNameLst>
                                      </p:cBhvr>
                                      <p:tavLst>
                                        <p:tav tm="0">
                                          <p:val>
                                            <p:strVal val="#ppt_x-#ppt_w*1.125000"/>
                                          </p:val>
                                        </p:tav>
                                        <p:tav tm="100000">
                                          <p:val>
                                            <p:strVal val="#ppt_x"/>
                                          </p:val>
                                        </p:tav>
                                      </p:tavLst>
                                    </p:anim>
                                    <p:animEffect transition="in" filter="wipe(right)">
                                      <p:cBhvr>
                                        <p:cTn id="21" dur="500"/>
                                        <p:tgtEl>
                                          <p:spTgt spid="50"/>
                                        </p:tgtEl>
                                      </p:cBhvr>
                                    </p:animEffect>
                                  </p:childTnLst>
                                </p:cTn>
                              </p:par>
                            </p:childTnLst>
                          </p:cTn>
                        </p:par>
                      </p:childTnLst>
                    </p:cTn>
                  </p:par>
                  <p:par>
                    <p:cTn id="22" fill="hold">
                      <p:stCondLst>
                        <p:cond delay="indefinite"/>
                      </p:stCondLst>
                      <p:childTnLst>
                        <p:par>
                          <p:cTn id="23" fill="hold">
                            <p:stCondLst>
                              <p:cond delay="0"/>
                            </p:stCondLst>
                            <p:childTnLst>
                              <p:par>
                                <p:cTn id="24" presetID="47" presetClass="entr" presetSubtype="0" fill="hold" nodeType="clickEffect">
                                  <p:stCondLst>
                                    <p:cond delay="0"/>
                                  </p:stCondLst>
                                  <p:childTnLst>
                                    <p:set>
                                      <p:cBhvr>
                                        <p:cTn id="25" dur="1" fill="hold">
                                          <p:stCondLst>
                                            <p:cond delay="0"/>
                                          </p:stCondLst>
                                        </p:cTn>
                                        <p:tgtEl>
                                          <p:spTgt spid="42"/>
                                        </p:tgtEl>
                                        <p:attrNameLst>
                                          <p:attrName>style.visibility</p:attrName>
                                        </p:attrNameLst>
                                      </p:cBhvr>
                                      <p:to>
                                        <p:strVal val="visible"/>
                                      </p:to>
                                    </p:set>
                                    <p:animEffect transition="in" filter="fade">
                                      <p:cBhvr>
                                        <p:cTn id="26" dur="1000"/>
                                        <p:tgtEl>
                                          <p:spTgt spid="42"/>
                                        </p:tgtEl>
                                      </p:cBhvr>
                                    </p:animEffect>
                                    <p:anim calcmode="lin" valueType="num">
                                      <p:cBhvr>
                                        <p:cTn id="27" dur="1000" fill="hold"/>
                                        <p:tgtEl>
                                          <p:spTgt spid="42"/>
                                        </p:tgtEl>
                                        <p:attrNameLst>
                                          <p:attrName>ppt_x</p:attrName>
                                        </p:attrNameLst>
                                      </p:cBhvr>
                                      <p:tavLst>
                                        <p:tav tm="0">
                                          <p:val>
                                            <p:strVal val="#ppt_x"/>
                                          </p:val>
                                        </p:tav>
                                        <p:tav tm="100000">
                                          <p:val>
                                            <p:strVal val="#ppt_x"/>
                                          </p:val>
                                        </p:tav>
                                      </p:tavLst>
                                    </p:anim>
                                    <p:anim calcmode="lin" valueType="num">
                                      <p:cBhvr>
                                        <p:cTn id="28" dur="1000" fill="hold"/>
                                        <p:tgtEl>
                                          <p:spTgt spid="42"/>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2" presetClass="entr" presetSubtype="2" fill="hold" grpId="0" nodeType="clickEffect">
                                  <p:stCondLst>
                                    <p:cond delay="0"/>
                                  </p:stCondLst>
                                  <p:childTnLst>
                                    <p:set>
                                      <p:cBhvr>
                                        <p:cTn id="32" dur="1" fill="hold">
                                          <p:stCondLst>
                                            <p:cond delay="0"/>
                                          </p:stCondLst>
                                        </p:cTn>
                                        <p:tgtEl>
                                          <p:spTgt spid="49"/>
                                        </p:tgtEl>
                                        <p:attrNameLst>
                                          <p:attrName>style.visibility</p:attrName>
                                        </p:attrNameLst>
                                      </p:cBhvr>
                                      <p:to>
                                        <p:strVal val="visible"/>
                                      </p:to>
                                    </p:set>
                                    <p:anim calcmode="lin" valueType="num">
                                      <p:cBhvr additive="base">
                                        <p:cTn id="33" dur="500"/>
                                        <p:tgtEl>
                                          <p:spTgt spid="49"/>
                                        </p:tgtEl>
                                        <p:attrNameLst>
                                          <p:attrName>ppt_x</p:attrName>
                                        </p:attrNameLst>
                                      </p:cBhvr>
                                      <p:tavLst>
                                        <p:tav tm="0">
                                          <p:val>
                                            <p:strVal val="#ppt_x+#ppt_w*1.125000"/>
                                          </p:val>
                                        </p:tav>
                                        <p:tav tm="100000">
                                          <p:val>
                                            <p:strVal val="#ppt_x"/>
                                          </p:val>
                                        </p:tav>
                                      </p:tavLst>
                                    </p:anim>
                                    <p:animEffect transition="in" filter="wipe(left)">
                                      <p:cBhvr>
                                        <p:cTn id="34" dur="500"/>
                                        <p:tgtEl>
                                          <p:spTgt spid="49"/>
                                        </p:tgtEl>
                                      </p:cBhvr>
                                    </p:animEffect>
                                  </p:childTnLst>
                                </p:cTn>
                              </p:par>
                            </p:childTnLst>
                          </p:cTn>
                        </p:par>
                      </p:childTnLst>
                    </p:cTn>
                  </p:par>
                  <p:par>
                    <p:cTn id="35" fill="hold">
                      <p:stCondLst>
                        <p:cond delay="indefinite"/>
                      </p:stCondLst>
                      <p:childTnLst>
                        <p:par>
                          <p:cTn id="36" fill="hold">
                            <p:stCondLst>
                              <p:cond delay="0"/>
                            </p:stCondLst>
                            <p:childTnLst>
                              <p:par>
                                <p:cTn id="37" presetID="12" presetClass="entr" presetSubtype="8" fill="hold" grpId="0" nodeType="clickEffect">
                                  <p:stCondLst>
                                    <p:cond delay="0"/>
                                  </p:stCondLst>
                                  <p:childTnLst>
                                    <p:set>
                                      <p:cBhvr>
                                        <p:cTn id="38" dur="1" fill="hold">
                                          <p:stCondLst>
                                            <p:cond delay="0"/>
                                          </p:stCondLst>
                                        </p:cTn>
                                        <p:tgtEl>
                                          <p:spTgt spid="51"/>
                                        </p:tgtEl>
                                        <p:attrNameLst>
                                          <p:attrName>style.visibility</p:attrName>
                                        </p:attrNameLst>
                                      </p:cBhvr>
                                      <p:to>
                                        <p:strVal val="visible"/>
                                      </p:to>
                                    </p:set>
                                    <p:anim calcmode="lin" valueType="num">
                                      <p:cBhvr additive="base">
                                        <p:cTn id="39" dur="500"/>
                                        <p:tgtEl>
                                          <p:spTgt spid="51"/>
                                        </p:tgtEl>
                                        <p:attrNameLst>
                                          <p:attrName>ppt_x</p:attrName>
                                        </p:attrNameLst>
                                      </p:cBhvr>
                                      <p:tavLst>
                                        <p:tav tm="0">
                                          <p:val>
                                            <p:strVal val="#ppt_x-#ppt_w*1.125000"/>
                                          </p:val>
                                        </p:tav>
                                        <p:tav tm="100000">
                                          <p:val>
                                            <p:strVal val="#ppt_x"/>
                                          </p:val>
                                        </p:tav>
                                      </p:tavLst>
                                    </p:anim>
                                    <p:animEffect transition="in" filter="wipe(right)">
                                      <p:cBhvr>
                                        <p:cTn id="40"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49" grpId="0"/>
      <p:bldP spid="51" grpId="0"/>
      <p:bldP spid="50" grpId="0"/>
    </p:bld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文本框 38"/>
          <p:cNvSpPr txBox="1"/>
          <p:nvPr/>
        </p:nvSpPr>
        <p:spPr>
          <a:xfrm>
            <a:off x="933106" y="5657885"/>
            <a:ext cx="3768594" cy="3693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b="1" dirty="0"/>
              <a:t>C</a:t>
            </a:r>
            <a:r>
              <a:rPr lang="zh-CN" altLang="en-US" b="1" dirty="0"/>
              <a:t>类地址的默认子网掩码</a:t>
            </a:r>
            <a:endParaRPr lang="zh-CN" altLang="en-US" b="1" dirty="0"/>
          </a:p>
        </p:txBody>
      </p:sp>
      <p:sp>
        <p:nvSpPr>
          <p:cNvPr id="49" name="文本框 38"/>
          <p:cNvSpPr txBox="1"/>
          <p:nvPr/>
        </p:nvSpPr>
        <p:spPr>
          <a:xfrm>
            <a:off x="9702346" y="5605259"/>
            <a:ext cx="1971388" cy="4616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400" b="1" dirty="0"/>
              <a:t>255.255.255.0</a:t>
            </a:r>
            <a:endParaRPr lang="zh-CN" altLang="en-US" sz="2400" b="1" dirty="0"/>
          </a:p>
        </p:txBody>
      </p:sp>
      <p:sp>
        <p:nvSpPr>
          <p:cNvPr id="41" name="文本框 38"/>
          <p:cNvSpPr txBox="1"/>
          <p:nvPr/>
        </p:nvSpPr>
        <p:spPr>
          <a:xfrm>
            <a:off x="933106" y="4181783"/>
            <a:ext cx="3768594" cy="3693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b="1" dirty="0"/>
              <a:t>B</a:t>
            </a:r>
            <a:r>
              <a:rPr lang="zh-CN" altLang="en-US" b="1" dirty="0"/>
              <a:t>类地址的默认子网掩码</a:t>
            </a:r>
            <a:endParaRPr lang="zh-CN" altLang="en-US" b="1" dirty="0"/>
          </a:p>
        </p:txBody>
      </p:sp>
      <p:sp>
        <p:nvSpPr>
          <p:cNvPr id="42" name="文本框 38"/>
          <p:cNvSpPr txBox="1"/>
          <p:nvPr/>
        </p:nvSpPr>
        <p:spPr>
          <a:xfrm>
            <a:off x="9702346" y="4135735"/>
            <a:ext cx="1971388" cy="4616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400" b="1" dirty="0"/>
              <a:t>255.255.0.0</a:t>
            </a:r>
            <a:endParaRPr lang="zh-CN" altLang="en-US" sz="2400" b="1" dirty="0"/>
          </a:p>
        </p:txBody>
      </p:sp>
      <p:sp>
        <p:nvSpPr>
          <p:cNvPr id="35" name="文本框 38"/>
          <p:cNvSpPr txBox="1"/>
          <p:nvPr/>
        </p:nvSpPr>
        <p:spPr>
          <a:xfrm>
            <a:off x="9702346" y="2653053"/>
            <a:ext cx="1971388" cy="4616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400" b="1" dirty="0"/>
              <a:t>255.0.0.0</a:t>
            </a:r>
            <a:endParaRPr lang="zh-CN" altLang="en-US" sz="2400" b="1" dirty="0"/>
          </a:p>
        </p:txBody>
      </p:sp>
      <p:sp>
        <p:nvSpPr>
          <p:cNvPr id="33" name="文本框 38"/>
          <p:cNvSpPr txBox="1"/>
          <p:nvPr/>
        </p:nvSpPr>
        <p:spPr>
          <a:xfrm>
            <a:off x="933106" y="2705680"/>
            <a:ext cx="3768594" cy="3693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b="1" dirty="0"/>
              <a:t>A</a:t>
            </a:r>
            <a:r>
              <a:rPr lang="zh-CN" altLang="en-US" b="1" dirty="0"/>
              <a:t>类地址的默认子网掩码</a:t>
            </a:r>
            <a:endParaRPr lang="zh-CN" altLang="en-US" b="1" dirty="0"/>
          </a:p>
        </p:txBody>
      </p:sp>
      <p:grpSp>
        <p:nvGrpSpPr>
          <p:cNvPr id="86" name="组合 85"/>
          <p:cNvGrpSpPr/>
          <p:nvPr/>
        </p:nvGrpSpPr>
        <p:grpSpPr>
          <a:xfrm>
            <a:off x="304800" y="749300"/>
            <a:ext cx="6192344" cy="400110"/>
            <a:chOff x="424117" y="898245"/>
            <a:chExt cx="6192344" cy="400110"/>
          </a:xfrm>
        </p:grpSpPr>
        <p:sp>
          <p:nvSpPr>
            <p:cNvPr id="87" name="平行四边形 86"/>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88" name="文本框 87"/>
            <p:cNvSpPr txBox="1"/>
            <p:nvPr/>
          </p:nvSpPr>
          <p:spPr>
            <a:xfrm>
              <a:off x="1052423" y="898245"/>
              <a:ext cx="5564038" cy="400110"/>
            </a:xfrm>
            <a:prstGeom prst="rect">
              <a:avLst/>
            </a:prstGeom>
            <a:noFill/>
          </p:spPr>
          <p:txBody>
            <a:bodyPr wrap="square" rtlCol="0">
              <a:spAutoFit/>
            </a:bodyPr>
            <a:lstStyle/>
            <a:p>
              <a:r>
                <a:rPr lang="en-US" altLang="zh-CN" sz="2000" b="1" dirty="0"/>
                <a:t>IPv4</a:t>
              </a:r>
              <a:r>
                <a:rPr lang="zh-CN" altLang="en-US" sz="2000" b="1" dirty="0"/>
                <a:t>地址的划分子网编址方法</a:t>
              </a:r>
              <a:endParaRPr lang="zh-CN" altLang="en-US" sz="2000" b="1" dirty="0"/>
            </a:p>
          </p:txBody>
        </p:sp>
      </p:grpSp>
      <p:sp>
        <p:nvSpPr>
          <p:cNvPr id="18" name="íşlïḍè"/>
          <p:cNvSpPr txBox="1"/>
          <p:nvPr/>
        </p:nvSpPr>
        <p:spPr>
          <a:xfrm>
            <a:off x="1266346" y="1209641"/>
            <a:ext cx="1700520" cy="461277"/>
          </a:xfrm>
          <a:prstGeom prst="rect">
            <a:avLst/>
          </a:prstGeom>
          <a:noFill/>
        </p:spPr>
        <p:txBody>
          <a:bodyPr wrap="square" lIns="91440" tIns="45720" rIns="91440" bIns="45720" anchor="ctr">
            <a:noAutofit/>
          </a:bodyPr>
          <a:lstStyle/>
          <a:p>
            <a:r>
              <a:rPr lang="zh-CN" altLang="en-US" b="1" dirty="0">
                <a:solidFill>
                  <a:schemeClr val="accent1">
                    <a:lumMod val="75000"/>
                  </a:schemeClr>
                </a:solidFill>
              </a:rPr>
              <a:t>默认子网掩码</a:t>
            </a:r>
            <a:endParaRPr lang="en-US" altLang="zh-CN" b="1" dirty="0">
              <a:solidFill>
                <a:schemeClr val="accent1">
                  <a:lumMod val="75000"/>
                </a:schemeClr>
              </a:solidFill>
            </a:endParaRPr>
          </a:p>
        </p:txBody>
      </p:sp>
      <p:sp>
        <p:nvSpPr>
          <p:cNvPr id="19" name="矩形 18"/>
          <p:cNvSpPr/>
          <p:nvPr/>
        </p:nvSpPr>
        <p:spPr>
          <a:xfrm>
            <a:off x="1009370" y="1308351"/>
            <a:ext cx="247267" cy="2569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íşlïḍè"/>
          <p:cNvSpPr txBox="1"/>
          <p:nvPr/>
        </p:nvSpPr>
        <p:spPr>
          <a:xfrm>
            <a:off x="2675226" y="1209641"/>
            <a:ext cx="9211974" cy="461277"/>
          </a:xfrm>
          <a:prstGeom prst="rect">
            <a:avLst/>
          </a:prstGeom>
          <a:noFill/>
        </p:spPr>
        <p:txBody>
          <a:bodyPr wrap="square" lIns="91440" tIns="45720" rIns="91440" bIns="45720" anchor="ctr">
            <a:noAutofit/>
          </a:bodyPr>
          <a:lstStyle/>
          <a:p>
            <a:r>
              <a:rPr lang="zh-CN" altLang="en-US" b="1" dirty="0"/>
              <a:t>是指在</a:t>
            </a:r>
            <a:r>
              <a:rPr lang="zh-CN" altLang="en-US" b="1" dirty="0">
                <a:solidFill>
                  <a:schemeClr val="accent1">
                    <a:lumMod val="75000"/>
                  </a:schemeClr>
                </a:solidFill>
              </a:rPr>
              <a:t>未划分子网的情况下使用的子网掩码</a:t>
            </a:r>
            <a:r>
              <a:rPr lang="zh-CN" altLang="en-US" b="1" dirty="0"/>
              <a:t>。</a:t>
            </a:r>
            <a:endParaRPr lang="en-US" altLang="zh-CN" b="1" dirty="0"/>
          </a:p>
        </p:txBody>
      </p:sp>
      <p:grpSp>
        <p:nvGrpSpPr>
          <p:cNvPr id="4" name="组合 3"/>
          <p:cNvGrpSpPr/>
          <p:nvPr/>
        </p:nvGrpSpPr>
        <p:grpSpPr>
          <a:xfrm>
            <a:off x="933106" y="2199191"/>
            <a:ext cx="8477510" cy="369333"/>
            <a:chOff x="933106" y="2199191"/>
            <a:chExt cx="8477510" cy="369333"/>
          </a:xfrm>
        </p:grpSpPr>
        <p:sp>
          <p:nvSpPr>
            <p:cNvPr id="27" name="文本框 38"/>
            <p:cNvSpPr txBox="1"/>
            <p:nvPr/>
          </p:nvSpPr>
          <p:spPr>
            <a:xfrm>
              <a:off x="933106" y="2199191"/>
              <a:ext cx="1052415" cy="3693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b="1" dirty="0"/>
                <a:t>A</a:t>
              </a:r>
              <a:r>
                <a:rPr lang="zh-CN" altLang="en-US" b="1" dirty="0"/>
                <a:t>类地址</a:t>
              </a:r>
              <a:endParaRPr lang="zh-CN" altLang="en-US" b="1" dirty="0"/>
            </a:p>
          </p:txBody>
        </p:sp>
        <p:grpSp>
          <p:nvGrpSpPr>
            <p:cNvPr id="28" name="组合 27"/>
            <p:cNvGrpSpPr/>
            <p:nvPr/>
          </p:nvGrpSpPr>
          <p:grpSpPr>
            <a:xfrm>
              <a:off x="3650615" y="2199191"/>
              <a:ext cx="5760001" cy="369333"/>
              <a:chOff x="6250229" y="576294"/>
              <a:chExt cx="5760001" cy="369333"/>
            </a:xfrm>
          </p:grpSpPr>
          <p:sp>
            <p:nvSpPr>
              <p:cNvPr id="29" name="矩形 28"/>
              <p:cNvSpPr/>
              <p:nvPr/>
            </p:nvSpPr>
            <p:spPr>
              <a:xfrm>
                <a:off x="6250229" y="576295"/>
                <a:ext cx="1509103" cy="369332"/>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rPr>
                  <a:t>8</a:t>
                </a:r>
                <a:r>
                  <a:rPr lang="zh-CN" altLang="en-US" b="1" dirty="0">
                    <a:solidFill>
                      <a:schemeClr val="bg1"/>
                    </a:solidFill>
                  </a:rPr>
                  <a:t>比特网络号</a:t>
                </a:r>
                <a:endParaRPr lang="zh-CN" altLang="en-US" b="1" dirty="0">
                  <a:solidFill>
                    <a:schemeClr val="bg1"/>
                  </a:solidFill>
                </a:endParaRPr>
              </a:p>
            </p:txBody>
          </p:sp>
          <p:sp>
            <p:nvSpPr>
              <p:cNvPr id="30" name="矩形 29"/>
              <p:cNvSpPr/>
              <p:nvPr/>
            </p:nvSpPr>
            <p:spPr>
              <a:xfrm>
                <a:off x="7690230" y="576294"/>
                <a:ext cx="4320000" cy="369332"/>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rPr>
                  <a:t>24</a:t>
                </a:r>
                <a:r>
                  <a:rPr lang="zh-CN" altLang="en-US" b="1" dirty="0">
                    <a:solidFill>
                      <a:schemeClr val="bg1"/>
                    </a:solidFill>
                  </a:rPr>
                  <a:t>比特主机号</a:t>
                </a:r>
                <a:endParaRPr lang="zh-CN" altLang="en-US" b="1" dirty="0">
                  <a:solidFill>
                    <a:schemeClr val="bg1"/>
                  </a:solidFill>
                </a:endParaRPr>
              </a:p>
            </p:txBody>
          </p:sp>
        </p:grpSp>
      </p:grpSp>
      <p:sp>
        <p:nvSpPr>
          <p:cNvPr id="31" name="矩形 30"/>
          <p:cNvSpPr/>
          <p:nvPr/>
        </p:nvSpPr>
        <p:spPr>
          <a:xfrm>
            <a:off x="3650616" y="2705681"/>
            <a:ext cx="1440000" cy="369332"/>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spc="300" dirty="0">
                <a:solidFill>
                  <a:schemeClr val="bg1"/>
                </a:solidFill>
              </a:rPr>
              <a:t>11111111</a:t>
            </a:r>
            <a:endParaRPr lang="zh-CN" altLang="en-US" sz="2000" b="1" spc="300" dirty="0">
              <a:solidFill>
                <a:schemeClr val="bg1"/>
              </a:solidFill>
            </a:endParaRPr>
          </a:p>
        </p:txBody>
      </p:sp>
      <p:sp>
        <p:nvSpPr>
          <p:cNvPr id="32" name="矩形 31"/>
          <p:cNvSpPr/>
          <p:nvPr/>
        </p:nvSpPr>
        <p:spPr>
          <a:xfrm>
            <a:off x="5090616" y="2705680"/>
            <a:ext cx="4320000" cy="369332"/>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spc="300" dirty="0">
                <a:solidFill>
                  <a:schemeClr val="bg1"/>
                </a:solidFill>
              </a:rPr>
              <a:t>00000000 00000000 00000000</a:t>
            </a:r>
            <a:endParaRPr lang="zh-CN" altLang="en-US" sz="2000" b="1" spc="300" dirty="0">
              <a:solidFill>
                <a:schemeClr val="bg1"/>
              </a:solidFill>
            </a:endParaRPr>
          </a:p>
        </p:txBody>
      </p:sp>
      <p:sp>
        <p:nvSpPr>
          <p:cNvPr id="34" name="文本框 38"/>
          <p:cNvSpPr txBox="1"/>
          <p:nvPr/>
        </p:nvSpPr>
        <p:spPr>
          <a:xfrm>
            <a:off x="9702346" y="1829859"/>
            <a:ext cx="1971388" cy="3693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b="1" dirty="0"/>
              <a:t>点分十进制形式</a:t>
            </a:r>
            <a:endParaRPr lang="zh-CN" altLang="en-US" b="1" dirty="0"/>
          </a:p>
        </p:txBody>
      </p:sp>
      <p:grpSp>
        <p:nvGrpSpPr>
          <p:cNvPr id="3" name="组合 2"/>
          <p:cNvGrpSpPr/>
          <p:nvPr/>
        </p:nvGrpSpPr>
        <p:grpSpPr>
          <a:xfrm>
            <a:off x="933106" y="3675293"/>
            <a:ext cx="8477510" cy="369333"/>
            <a:chOff x="933106" y="3675293"/>
            <a:chExt cx="8477510" cy="369333"/>
          </a:xfrm>
        </p:grpSpPr>
        <p:sp>
          <p:nvSpPr>
            <p:cNvPr id="36" name="文本框 38"/>
            <p:cNvSpPr txBox="1"/>
            <p:nvPr/>
          </p:nvSpPr>
          <p:spPr>
            <a:xfrm>
              <a:off x="933106" y="3675294"/>
              <a:ext cx="1052415" cy="3693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b="1" dirty="0"/>
                <a:t>B</a:t>
              </a:r>
              <a:r>
                <a:rPr lang="zh-CN" altLang="en-US" b="1" dirty="0"/>
                <a:t>类地址</a:t>
              </a:r>
              <a:endParaRPr lang="zh-CN" altLang="en-US" b="1" dirty="0"/>
            </a:p>
          </p:txBody>
        </p:sp>
        <p:grpSp>
          <p:nvGrpSpPr>
            <p:cNvPr id="2" name="组合 1"/>
            <p:cNvGrpSpPr/>
            <p:nvPr/>
          </p:nvGrpSpPr>
          <p:grpSpPr>
            <a:xfrm>
              <a:off x="3650615" y="3675293"/>
              <a:ext cx="5760001" cy="369332"/>
              <a:chOff x="3650615" y="3675293"/>
              <a:chExt cx="5760001" cy="369332"/>
            </a:xfrm>
          </p:grpSpPr>
          <p:sp>
            <p:nvSpPr>
              <p:cNvPr id="37" name="矩形 36"/>
              <p:cNvSpPr/>
              <p:nvPr/>
            </p:nvSpPr>
            <p:spPr>
              <a:xfrm>
                <a:off x="3650615" y="3675293"/>
                <a:ext cx="2880000" cy="369332"/>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rPr>
                  <a:t>16</a:t>
                </a:r>
                <a:r>
                  <a:rPr lang="zh-CN" altLang="en-US" b="1" dirty="0">
                    <a:solidFill>
                      <a:schemeClr val="bg1"/>
                    </a:solidFill>
                  </a:rPr>
                  <a:t>比特网络号</a:t>
                </a:r>
                <a:endParaRPr lang="zh-CN" altLang="en-US" b="1" dirty="0">
                  <a:solidFill>
                    <a:schemeClr val="bg1"/>
                  </a:solidFill>
                </a:endParaRPr>
              </a:p>
            </p:txBody>
          </p:sp>
          <p:sp>
            <p:nvSpPr>
              <p:cNvPr id="38" name="矩形 37"/>
              <p:cNvSpPr/>
              <p:nvPr/>
            </p:nvSpPr>
            <p:spPr>
              <a:xfrm>
                <a:off x="6530616" y="3675293"/>
                <a:ext cx="2880000" cy="369332"/>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rPr>
                  <a:t>16</a:t>
                </a:r>
                <a:r>
                  <a:rPr lang="zh-CN" altLang="en-US" b="1" dirty="0">
                    <a:solidFill>
                      <a:schemeClr val="bg1"/>
                    </a:solidFill>
                  </a:rPr>
                  <a:t>比特主机号</a:t>
                </a:r>
                <a:endParaRPr lang="zh-CN" altLang="en-US" b="1" dirty="0">
                  <a:solidFill>
                    <a:schemeClr val="bg1"/>
                  </a:solidFill>
                </a:endParaRPr>
              </a:p>
            </p:txBody>
          </p:sp>
        </p:grpSp>
      </p:grpSp>
      <p:sp>
        <p:nvSpPr>
          <p:cNvPr id="39" name="矩形 38"/>
          <p:cNvSpPr/>
          <p:nvPr/>
        </p:nvSpPr>
        <p:spPr>
          <a:xfrm>
            <a:off x="3650616" y="4181784"/>
            <a:ext cx="2879998" cy="369332"/>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spc="300" dirty="0">
                <a:solidFill>
                  <a:schemeClr val="bg1"/>
                </a:solidFill>
              </a:rPr>
              <a:t>11111111 11111111</a:t>
            </a:r>
            <a:endParaRPr lang="zh-CN" altLang="en-US" sz="2000" b="1" spc="300" dirty="0">
              <a:solidFill>
                <a:schemeClr val="bg1"/>
              </a:solidFill>
            </a:endParaRPr>
          </a:p>
        </p:txBody>
      </p:sp>
      <p:sp>
        <p:nvSpPr>
          <p:cNvPr id="40" name="矩形 39"/>
          <p:cNvSpPr/>
          <p:nvPr/>
        </p:nvSpPr>
        <p:spPr>
          <a:xfrm>
            <a:off x="6530614" y="4181783"/>
            <a:ext cx="2880001" cy="369332"/>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spc="300" dirty="0">
                <a:solidFill>
                  <a:schemeClr val="bg1"/>
                </a:solidFill>
              </a:rPr>
              <a:t>00000000 00000000</a:t>
            </a:r>
            <a:endParaRPr lang="zh-CN" altLang="en-US" sz="2000" b="1" spc="300" dirty="0">
              <a:solidFill>
                <a:schemeClr val="bg1"/>
              </a:solidFill>
            </a:endParaRPr>
          </a:p>
        </p:txBody>
      </p:sp>
      <p:grpSp>
        <p:nvGrpSpPr>
          <p:cNvPr id="5" name="组合 4"/>
          <p:cNvGrpSpPr/>
          <p:nvPr/>
        </p:nvGrpSpPr>
        <p:grpSpPr>
          <a:xfrm>
            <a:off x="933106" y="5151395"/>
            <a:ext cx="8477509" cy="369333"/>
            <a:chOff x="933106" y="5151395"/>
            <a:chExt cx="8477509" cy="369333"/>
          </a:xfrm>
        </p:grpSpPr>
        <p:sp>
          <p:nvSpPr>
            <p:cNvPr id="43" name="文本框 38"/>
            <p:cNvSpPr txBox="1"/>
            <p:nvPr/>
          </p:nvSpPr>
          <p:spPr>
            <a:xfrm>
              <a:off x="933106" y="5151396"/>
              <a:ext cx="1052415" cy="3693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b="1" dirty="0"/>
                <a:t>C</a:t>
              </a:r>
              <a:r>
                <a:rPr lang="zh-CN" altLang="en-US" b="1" dirty="0"/>
                <a:t>类地址</a:t>
              </a:r>
              <a:endParaRPr lang="zh-CN" altLang="en-US" b="1" dirty="0"/>
            </a:p>
          </p:txBody>
        </p:sp>
        <p:sp>
          <p:nvSpPr>
            <p:cNvPr id="44" name="矩形 43"/>
            <p:cNvSpPr/>
            <p:nvPr/>
          </p:nvSpPr>
          <p:spPr>
            <a:xfrm>
              <a:off x="3650615" y="5151395"/>
              <a:ext cx="4320000" cy="369332"/>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rPr>
                <a:t>24</a:t>
              </a:r>
              <a:r>
                <a:rPr lang="zh-CN" altLang="en-US" b="1" dirty="0">
                  <a:solidFill>
                    <a:schemeClr val="bg1"/>
                  </a:solidFill>
                </a:rPr>
                <a:t>比特网络号</a:t>
              </a:r>
              <a:endParaRPr lang="zh-CN" altLang="en-US" b="1" dirty="0">
                <a:solidFill>
                  <a:schemeClr val="bg1"/>
                </a:solidFill>
              </a:endParaRPr>
            </a:p>
          </p:txBody>
        </p:sp>
        <p:sp>
          <p:nvSpPr>
            <p:cNvPr id="45" name="矩形 44"/>
            <p:cNvSpPr/>
            <p:nvPr/>
          </p:nvSpPr>
          <p:spPr>
            <a:xfrm>
              <a:off x="7872442" y="5151395"/>
              <a:ext cx="1538173" cy="369332"/>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rPr>
                <a:t>8</a:t>
              </a:r>
              <a:r>
                <a:rPr lang="zh-CN" altLang="en-US" b="1" dirty="0">
                  <a:solidFill>
                    <a:schemeClr val="bg1"/>
                  </a:solidFill>
                </a:rPr>
                <a:t>比特主机号</a:t>
              </a:r>
              <a:endParaRPr lang="zh-CN" altLang="en-US" b="1" dirty="0">
                <a:solidFill>
                  <a:schemeClr val="bg1"/>
                </a:solidFill>
              </a:endParaRPr>
            </a:p>
          </p:txBody>
        </p:sp>
      </p:grpSp>
      <p:sp>
        <p:nvSpPr>
          <p:cNvPr id="46" name="矩形 45"/>
          <p:cNvSpPr/>
          <p:nvPr/>
        </p:nvSpPr>
        <p:spPr>
          <a:xfrm>
            <a:off x="3650616" y="5657886"/>
            <a:ext cx="4221826" cy="369332"/>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spc="300" dirty="0">
                <a:solidFill>
                  <a:schemeClr val="bg1"/>
                </a:solidFill>
              </a:rPr>
              <a:t>11111111 11111111 11111111</a:t>
            </a:r>
            <a:endParaRPr lang="zh-CN" altLang="en-US" sz="2000" b="1" spc="300" dirty="0">
              <a:solidFill>
                <a:schemeClr val="bg1"/>
              </a:solidFill>
            </a:endParaRPr>
          </a:p>
        </p:txBody>
      </p:sp>
      <p:sp>
        <p:nvSpPr>
          <p:cNvPr id="47" name="矩形 46"/>
          <p:cNvSpPr/>
          <p:nvPr/>
        </p:nvSpPr>
        <p:spPr>
          <a:xfrm>
            <a:off x="7872442" y="5657885"/>
            <a:ext cx="1538173" cy="369332"/>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spc="300" dirty="0">
                <a:solidFill>
                  <a:schemeClr val="bg1"/>
                </a:solidFill>
              </a:rPr>
              <a:t>00000000</a:t>
            </a:r>
            <a:endParaRPr lang="zh-CN" altLang="en-US" sz="2000" b="1" spc="300" dirty="0">
              <a:solidFill>
                <a:schemeClr val="bg1"/>
              </a:solidFill>
            </a:endParaRPr>
          </a:p>
        </p:txBody>
      </p:sp>
      <p:sp>
        <p:nvSpPr>
          <p:cNvPr id="50" name="平行四边形 49"/>
          <p:cNvSpPr/>
          <p:nvPr/>
        </p:nvSpPr>
        <p:spPr>
          <a:xfrm>
            <a:off x="304800" y="749300"/>
            <a:ext cx="704570"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04</a:t>
            </a:r>
            <a:endParaRPr lang="zh-CN" altLang="en-US" sz="2200" dirty="0">
              <a:latin typeface="Impact" panose="020B0806030902050204" pitchFamily="34" charset="0"/>
            </a:endParaRP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p:cTn id="7" dur="500" fill="hold"/>
                                        <p:tgtEl>
                                          <p:spTgt spid="19"/>
                                        </p:tgtEl>
                                        <p:attrNameLst>
                                          <p:attrName>ppt_w</p:attrName>
                                        </p:attrNameLst>
                                      </p:cBhvr>
                                      <p:tavLst>
                                        <p:tav tm="0">
                                          <p:val>
                                            <p:fltVal val="0"/>
                                          </p:val>
                                        </p:tav>
                                        <p:tav tm="100000">
                                          <p:val>
                                            <p:strVal val="#ppt_w"/>
                                          </p:val>
                                        </p:tav>
                                      </p:tavLst>
                                    </p:anim>
                                    <p:anim calcmode="lin" valueType="num">
                                      <p:cBhvr>
                                        <p:cTn id="8" dur="500" fill="hold"/>
                                        <p:tgtEl>
                                          <p:spTgt spid="19"/>
                                        </p:tgtEl>
                                        <p:attrNameLst>
                                          <p:attrName>ppt_h</p:attrName>
                                        </p:attrNameLst>
                                      </p:cBhvr>
                                      <p:tavLst>
                                        <p:tav tm="0">
                                          <p:val>
                                            <p:fltVal val="0"/>
                                          </p:val>
                                        </p:tav>
                                        <p:tav tm="100000">
                                          <p:val>
                                            <p:strVal val="#ppt_h"/>
                                          </p:val>
                                        </p:tav>
                                      </p:tavLst>
                                    </p:anim>
                                    <p:anim calcmode="lin" valueType="num">
                                      <p:cBhvr>
                                        <p:cTn id="9" dur="500" fill="hold"/>
                                        <p:tgtEl>
                                          <p:spTgt spid="19"/>
                                        </p:tgtEl>
                                        <p:attrNameLst>
                                          <p:attrName>style.rotation</p:attrName>
                                        </p:attrNameLst>
                                      </p:cBhvr>
                                      <p:tavLst>
                                        <p:tav tm="0">
                                          <p:val>
                                            <p:fltVal val="360"/>
                                          </p:val>
                                        </p:tav>
                                        <p:tav tm="100000">
                                          <p:val>
                                            <p:fltVal val="0"/>
                                          </p:val>
                                        </p:tav>
                                      </p:tavLst>
                                    </p:anim>
                                    <p:animEffect transition="in" filter="fade">
                                      <p:cBhvr>
                                        <p:cTn id="10" dur="500"/>
                                        <p:tgtEl>
                                          <p:spTgt spid="19"/>
                                        </p:tgtEl>
                                      </p:cBhvr>
                                    </p:animEffect>
                                  </p:childTnLst>
                                </p:cTn>
                              </p:par>
                            </p:childTnLst>
                          </p:cTn>
                        </p:par>
                        <p:par>
                          <p:cTn id="11" fill="hold">
                            <p:stCondLst>
                              <p:cond delay="500"/>
                            </p:stCondLst>
                            <p:childTnLst>
                              <p:par>
                                <p:cTn id="12" presetID="1" presetClass="entr" presetSubtype="0" fill="hold" grpId="0" nodeType="afterEffect">
                                  <p:stCondLst>
                                    <p:cond delay="0"/>
                                  </p:stCondLst>
                                  <p:iterate type="lt">
                                    <p:tmAbs val="100"/>
                                  </p:iterate>
                                  <p:childTnLst>
                                    <p:set>
                                      <p:cBhvr>
                                        <p:cTn id="13" dur="1" fill="hold">
                                          <p:stCondLst>
                                            <p:cond delay="0"/>
                                          </p:stCondLst>
                                        </p:cTn>
                                        <p:tgtEl>
                                          <p:spTgt spid="18"/>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iterate type="lt">
                                    <p:tmAbs val="100"/>
                                  </p:iterate>
                                  <p:childTnLst>
                                    <p:set>
                                      <p:cBhvr>
                                        <p:cTn id="17" dur="1" fill="hold">
                                          <p:stCondLst>
                                            <p:cond delay="0"/>
                                          </p:stCondLst>
                                        </p:cTn>
                                        <p:tgtEl>
                                          <p:spTgt spid="7"/>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2" presetClass="entr" presetSubtype="2"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 calcmode="lin" valueType="num">
                                      <p:cBhvr additive="base">
                                        <p:cTn id="22" dur="500" fill="hold"/>
                                        <p:tgtEl>
                                          <p:spTgt spid="4"/>
                                        </p:tgtEl>
                                        <p:attrNameLst>
                                          <p:attrName>ppt_x</p:attrName>
                                        </p:attrNameLst>
                                      </p:cBhvr>
                                      <p:tavLst>
                                        <p:tav tm="0">
                                          <p:val>
                                            <p:strVal val="1+#ppt_w/2"/>
                                          </p:val>
                                        </p:tav>
                                        <p:tav tm="100000">
                                          <p:val>
                                            <p:strVal val="#ppt_x"/>
                                          </p:val>
                                        </p:tav>
                                      </p:tavLst>
                                    </p:anim>
                                    <p:anim calcmode="lin" valueType="num">
                                      <p:cBhvr additive="base">
                                        <p:cTn id="23"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1"/>
                                        </p:tgtEl>
                                        <p:attrNameLst>
                                          <p:attrName>style.visibility</p:attrName>
                                        </p:attrNameLst>
                                      </p:cBhvr>
                                      <p:to>
                                        <p:strVal val="visible"/>
                                      </p:to>
                                    </p:set>
                                    <p:animEffect transition="in" filter="fade">
                                      <p:cBhvr>
                                        <p:cTn id="28" dur="1000"/>
                                        <p:tgtEl>
                                          <p:spTgt spid="31"/>
                                        </p:tgtEl>
                                      </p:cBhvr>
                                    </p:animEffect>
                                    <p:anim calcmode="lin" valueType="num">
                                      <p:cBhvr>
                                        <p:cTn id="29" dur="1000" fill="hold"/>
                                        <p:tgtEl>
                                          <p:spTgt spid="31"/>
                                        </p:tgtEl>
                                        <p:attrNameLst>
                                          <p:attrName>ppt_x</p:attrName>
                                        </p:attrNameLst>
                                      </p:cBhvr>
                                      <p:tavLst>
                                        <p:tav tm="0">
                                          <p:val>
                                            <p:strVal val="#ppt_x"/>
                                          </p:val>
                                        </p:tav>
                                        <p:tav tm="100000">
                                          <p:val>
                                            <p:strVal val="#ppt_x"/>
                                          </p:val>
                                        </p:tav>
                                      </p:tavLst>
                                    </p:anim>
                                    <p:anim calcmode="lin" valueType="num">
                                      <p:cBhvr>
                                        <p:cTn id="30"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2"/>
                                        </p:tgtEl>
                                        <p:attrNameLst>
                                          <p:attrName>style.visibility</p:attrName>
                                        </p:attrNameLst>
                                      </p:cBhvr>
                                      <p:to>
                                        <p:strVal val="visible"/>
                                      </p:to>
                                    </p:set>
                                    <p:animEffect transition="in" filter="fade">
                                      <p:cBhvr>
                                        <p:cTn id="35" dur="1000"/>
                                        <p:tgtEl>
                                          <p:spTgt spid="32"/>
                                        </p:tgtEl>
                                      </p:cBhvr>
                                    </p:animEffect>
                                    <p:anim calcmode="lin" valueType="num">
                                      <p:cBhvr>
                                        <p:cTn id="36" dur="1000" fill="hold"/>
                                        <p:tgtEl>
                                          <p:spTgt spid="32"/>
                                        </p:tgtEl>
                                        <p:attrNameLst>
                                          <p:attrName>ppt_x</p:attrName>
                                        </p:attrNameLst>
                                      </p:cBhvr>
                                      <p:tavLst>
                                        <p:tav tm="0">
                                          <p:val>
                                            <p:strVal val="#ppt_x"/>
                                          </p:val>
                                        </p:tav>
                                        <p:tav tm="100000">
                                          <p:val>
                                            <p:strVal val="#ppt_x"/>
                                          </p:val>
                                        </p:tav>
                                      </p:tavLst>
                                    </p:anim>
                                    <p:anim calcmode="lin" valueType="num">
                                      <p:cBhvr>
                                        <p:cTn id="37" dur="1000" fill="hold"/>
                                        <p:tgtEl>
                                          <p:spTgt spid="32"/>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12" presetClass="entr" presetSubtype="2" fill="hold" grpId="0" nodeType="clickEffect">
                                  <p:stCondLst>
                                    <p:cond delay="0"/>
                                  </p:stCondLst>
                                  <p:childTnLst>
                                    <p:set>
                                      <p:cBhvr>
                                        <p:cTn id="41" dur="1" fill="hold">
                                          <p:stCondLst>
                                            <p:cond delay="0"/>
                                          </p:stCondLst>
                                        </p:cTn>
                                        <p:tgtEl>
                                          <p:spTgt spid="33"/>
                                        </p:tgtEl>
                                        <p:attrNameLst>
                                          <p:attrName>style.visibility</p:attrName>
                                        </p:attrNameLst>
                                      </p:cBhvr>
                                      <p:to>
                                        <p:strVal val="visible"/>
                                      </p:to>
                                    </p:set>
                                    <p:anim calcmode="lin" valueType="num">
                                      <p:cBhvr additive="base">
                                        <p:cTn id="42" dur="500"/>
                                        <p:tgtEl>
                                          <p:spTgt spid="33"/>
                                        </p:tgtEl>
                                        <p:attrNameLst>
                                          <p:attrName>ppt_x</p:attrName>
                                        </p:attrNameLst>
                                      </p:cBhvr>
                                      <p:tavLst>
                                        <p:tav tm="0">
                                          <p:val>
                                            <p:strVal val="#ppt_x+#ppt_w*1.125000"/>
                                          </p:val>
                                        </p:tav>
                                        <p:tav tm="100000">
                                          <p:val>
                                            <p:strVal val="#ppt_x"/>
                                          </p:val>
                                        </p:tav>
                                      </p:tavLst>
                                    </p:anim>
                                    <p:animEffect transition="in" filter="wipe(left)">
                                      <p:cBhvr>
                                        <p:cTn id="43" dur="500"/>
                                        <p:tgtEl>
                                          <p:spTgt spid="33"/>
                                        </p:tgtEl>
                                      </p:cBhvr>
                                    </p:animEffect>
                                  </p:childTnLst>
                                </p:cTn>
                              </p:par>
                            </p:childTnLst>
                          </p:cTn>
                        </p:par>
                      </p:childTnLst>
                    </p:cTn>
                  </p:par>
                  <p:par>
                    <p:cTn id="44" fill="hold">
                      <p:stCondLst>
                        <p:cond delay="indefinite"/>
                      </p:stCondLst>
                      <p:childTnLst>
                        <p:par>
                          <p:cTn id="45" fill="hold">
                            <p:stCondLst>
                              <p:cond delay="0"/>
                            </p:stCondLst>
                            <p:childTnLst>
                              <p:par>
                                <p:cTn id="46" presetID="53" presetClass="entr" presetSubtype="16" fill="hold" grpId="0" nodeType="clickEffect">
                                  <p:stCondLst>
                                    <p:cond delay="0"/>
                                  </p:stCondLst>
                                  <p:childTnLst>
                                    <p:set>
                                      <p:cBhvr>
                                        <p:cTn id="47" dur="1" fill="hold">
                                          <p:stCondLst>
                                            <p:cond delay="0"/>
                                          </p:stCondLst>
                                        </p:cTn>
                                        <p:tgtEl>
                                          <p:spTgt spid="34"/>
                                        </p:tgtEl>
                                        <p:attrNameLst>
                                          <p:attrName>style.visibility</p:attrName>
                                        </p:attrNameLst>
                                      </p:cBhvr>
                                      <p:to>
                                        <p:strVal val="visible"/>
                                      </p:to>
                                    </p:set>
                                    <p:anim calcmode="lin" valueType="num">
                                      <p:cBhvr>
                                        <p:cTn id="48" dur="500" fill="hold"/>
                                        <p:tgtEl>
                                          <p:spTgt spid="34"/>
                                        </p:tgtEl>
                                        <p:attrNameLst>
                                          <p:attrName>ppt_w</p:attrName>
                                        </p:attrNameLst>
                                      </p:cBhvr>
                                      <p:tavLst>
                                        <p:tav tm="0">
                                          <p:val>
                                            <p:fltVal val="0"/>
                                          </p:val>
                                        </p:tav>
                                        <p:tav tm="100000">
                                          <p:val>
                                            <p:strVal val="#ppt_w"/>
                                          </p:val>
                                        </p:tav>
                                      </p:tavLst>
                                    </p:anim>
                                    <p:anim calcmode="lin" valueType="num">
                                      <p:cBhvr>
                                        <p:cTn id="49" dur="500" fill="hold"/>
                                        <p:tgtEl>
                                          <p:spTgt spid="34"/>
                                        </p:tgtEl>
                                        <p:attrNameLst>
                                          <p:attrName>ppt_h</p:attrName>
                                        </p:attrNameLst>
                                      </p:cBhvr>
                                      <p:tavLst>
                                        <p:tav tm="0">
                                          <p:val>
                                            <p:fltVal val="0"/>
                                          </p:val>
                                        </p:tav>
                                        <p:tav tm="100000">
                                          <p:val>
                                            <p:strVal val="#ppt_h"/>
                                          </p:val>
                                        </p:tav>
                                      </p:tavLst>
                                    </p:anim>
                                    <p:animEffect transition="in" filter="fade">
                                      <p:cBhvr>
                                        <p:cTn id="50" dur="500"/>
                                        <p:tgtEl>
                                          <p:spTgt spid="34"/>
                                        </p:tgtEl>
                                      </p:cBhvr>
                                    </p:animEffect>
                                  </p:childTnLst>
                                </p:cTn>
                              </p:par>
                              <p:par>
                                <p:cTn id="51" presetID="12" presetClass="entr" presetSubtype="4" fill="hold" grpId="0" nodeType="withEffect">
                                  <p:stCondLst>
                                    <p:cond delay="0"/>
                                  </p:stCondLst>
                                  <p:childTnLst>
                                    <p:set>
                                      <p:cBhvr>
                                        <p:cTn id="52" dur="1" fill="hold">
                                          <p:stCondLst>
                                            <p:cond delay="0"/>
                                          </p:stCondLst>
                                        </p:cTn>
                                        <p:tgtEl>
                                          <p:spTgt spid="35"/>
                                        </p:tgtEl>
                                        <p:attrNameLst>
                                          <p:attrName>style.visibility</p:attrName>
                                        </p:attrNameLst>
                                      </p:cBhvr>
                                      <p:to>
                                        <p:strVal val="visible"/>
                                      </p:to>
                                    </p:set>
                                    <p:anim calcmode="lin" valueType="num">
                                      <p:cBhvr additive="base">
                                        <p:cTn id="53" dur="500"/>
                                        <p:tgtEl>
                                          <p:spTgt spid="35"/>
                                        </p:tgtEl>
                                        <p:attrNameLst>
                                          <p:attrName>ppt_y</p:attrName>
                                        </p:attrNameLst>
                                      </p:cBhvr>
                                      <p:tavLst>
                                        <p:tav tm="0">
                                          <p:val>
                                            <p:strVal val="#ppt_y+#ppt_h*1.125000"/>
                                          </p:val>
                                        </p:tav>
                                        <p:tav tm="100000">
                                          <p:val>
                                            <p:strVal val="#ppt_y"/>
                                          </p:val>
                                        </p:tav>
                                      </p:tavLst>
                                    </p:anim>
                                    <p:animEffect transition="in" filter="wipe(up)">
                                      <p:cBhvr>
                                        <p:cTn id="54" dur="500"/>
                                        <p:tgtEl>
                                          <p:spTgt spid="35"/>
                                        </p:tgtEl>
                                      </p:cBhvr>
                                    </p:animEffect>
                                  </p:childTnLst>
                                </p:cTn>
                              </p:par>
                            </p:childTnLst>
                          </p:cTn>
                        </p:par>
                      </p:childTnLst>
                    </p:cTn>
                  </p:par>
                  <p:par>
                    <p:cTn id="55" fill="hold">
                      <p:stCondLst>
                        <p:cond delay="indefinite"/>
                      </p:stCondLst>
                      <p:childTnLst>
                        <p:par>
                          <p:cTn id="56" fill="hold">
                            <p:stCondLst>
                              <p:cond delay="0"/>
                            </p:stCondLst>
                            <p:childTnLst>
                              <p:par>
                                <p:cTn id="57" presetID="2" presetClass="entr" presetSubtype="2" fill="hold" nodeType="clickEffect">
                                  <p:stCondLst>
                                    <p:cond delay="0"/>
                                  </p:stCondLst>
                                  <p:childTnLst>
                                    <p:set>
                                      <p:cBhvr>
                                        <p:cTn id="58" dur="1" fill="hold">
                                          <p:stCondLst>
                                            <p:cond delay="0"/>
                                          </p:stCondLst>
                                        </p:cTn>
                                        <p:tgtEl>
                                          <p:spTgt spid="3"/>
                                        </p:tgtEl>
                                        <p:attrNameLst>
                                          <p:attrName>style.visibility</p:attrName>
                                        </p:attrNameLst>
                                      </p:cBhvr>
                                      <p:to>
                                        <p:strVal val="visible"/>
                                      </p:to>
                                    </p:set>
                                    <p:anim calcmode="lin" valueType="num">
                                      <p:cBhvr additive="base">
                                        <p:cTn id="59" dur="500" fill="hold"/>
                                        <p:tgtEl>
                                          <p:spTgt spid="3"/>
                                        </p:tgtEl>
                                        <p:attrNameLst>
                                          <p:attrName>ppt_x</p:attrName>
                                        </p:attrNameLst>
                                      </p:cBhvr>
                                      <p:tavLst>
                                        <p:tav tm="0">
                                          <p:val>
                                            <p:strVal val="1+#ppt_w/2"/>
                                          </p:val>
                                        </p:tav>
                                        <p:tav tm="100000">
                                          <p:val>
                                            <p:strVal val="#ppt_x"/>
                                          </p:val>
                                        </p:tav>
                                      </p:tavLst>
                                    </p:anim>
                                    <p:anim calcmode="lin" valueType="num">
                                      <p:cBhvr additive="base">
                                        <p:cTn id="60"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42" presetClass="entr" presetSubtype="0" fill="hold" grpId="0" nodeType="clickEffect">
                                  <p:stCondLst>
                                    <p:cond delay="0"/>
                                  </p:stCondLst>
                                  <p:childTnLst>
                                    <p:set>
                                      <p:cBhvr>
                                        <p:cTn id="64" dur="1" fill="hold">
                                          <p:stCondLst>
                                            <p:cond delay="0"/>
                                          </p:stCondLst>
                                        </p:cTn>
                                        <p:tgtEl>
                                          <p:spTgt spid="39"/>
                                        </p:tgtEl>
                                        <p:attrNameLst>
                                          <p:attrName>style.visibility</p:attrName>
                                        </p:attrNameLst>
                                      </p:cBhvr>
                                      <p:to>
                                        <p:strVal val="visible"/>
                                      </p:to>
                                    </p:set>
                                    <p:animEffect transition="in" filter="fade">
                                      <p:cBhvr>
                                        <p:cTn id="65" dur="1000"/>
                                        <p:tgtEl>
                                          <p:spTgt spid="39"/>
                                        </p:tgtEl>
                                      </p:cBhvr>
                                    </p:animEffect>
                                    <p:anim calcmode="lin" valueType="num">
                                      <p:cBhvr>
                                        <p:cTn id="66" dur="1000" fill="hold"/>
                                        <p:tgtEl>
                                          <p:spTgt spid="39"/>
                                        </p:tgtEl>
                                        <p:attrNameLst>
                                          <p:attrName>ppt_x</p:attrName>
                                        </p:attrNameLst>
                                      </p:cBhvr>
                                      <p:tavLst>
                                        <p:tav tm="0">
                                          <p:val>
                                            <p:strVal val="#ppt_x"/>
                                          </p:val>
                                        </p:tav>
                                        <p:tav tm="100000">
                                          <p:val>
                                            <p:strVal val="#ppt_x"/>
                                          </p:val>
                                        </p:tav>
                                      </p:tavLst>
                                    </p:anim>
                                    <p:anim calcmode="lin" valueType="num">
                                      <p:cBhvr>
                                        <p:cTn id="67" dur="1000" fill="hold"/>
                                        <p:tgtEl>
                                          <p:spTgt spid="39"/>
                                        </p:tgtEl>
                                        <p:attrNameLst>
                                          <p:attrName>ppt_y</p:attrName>
                                        </p:attrNameLst>
                                      </p:cBhvr>
                                      <p:tavLst>
                                        <p:tav tm="0">
                                          <p:val>
                                            <p:strVal val="#ppt_y+.1"/>
                                          </p:val>
                                        </p:tav>
                                        <p:tav tm="100000">
                                          <p:val>
                                            <p:strVal val="#ppt_y"/>
                                          </p:val>
                                        </p:tav>
                                      </p:tavLst>
                                    </p:anim>
                                  </p:childTnLst>
                                </p:cTn>
                              </p:par>
                            </p:childTnLst>
                          </p:cTn>
                        </p:par>
                      </p:childTnLst>
                    </p:cTn>
                  </p:par>
                  <p:par>
                    <p:cTn id="68" fill="hold">
                      <p:stCondLst>
                        <p:cond delay="indefinite"/>
                      </p:stCondLst>
                      <p:childTnLst>
                        <p:par>
                          <p:cTn id="69" fill="hold">
                            <p:stCondLst>
                              <p:cond delay="0"/>
                            </p:stCondLst>
                            <p:childTnLst>
                              <p:par>
                                <p:cTn id="70" presetID="42" presetClass="entr" presetSubtype="0" fill="hold" grpId="0" nodeType="clickEffect">
                                  <p:stCondLst>
                                    <p:cond delay="0"/>
                                  </p:stCondLst>
                                  <p:childTnLst>
                                    <p:set>
                                      <p:cBhvr>
                                        <p:cTn id="71" dur="1" fill="hold">
                                          <p:stCondLst>
                                            <p:cond delay="0"/>
                                          </p:stCondLst>
                                        </p:cTn>
                                        <p:tgtEl>
                                          <p:spTgt spid="40"/>
                                        </p:tgtEl>
                                        <p:attrNameLst>
                                          <p:attrName>style.visibility</p:attrName>
                                        </p:attrNameLst>
                                      </p:cBhvr>
                                      <p:to>
                                        <p:strVal val="visible"/>
                                      </p:to>
                                    </p:set>
                                    <p:animEffect transition="in" filter="fade">
                                      <p:cBhvr>
                                        <p:cTn id="72" dur="1000"/>
                                        <p:tgtEl>
                                          <p:spTgt spid="40"/>
                                        </p:tgtEl>
                                      </p:cBhvr>
                                    </p:animEffect>
                                    <p:anim calcmode="lin" valueType="num">
                                      <p:cBhvr>
                                        <p:cTn id="73" dur="1000" fill="hold"/>
                                        <p:tgtEl>
                                          <p:spTgt spid="40"/>
                                        </p:tgtEl>
                                        <p:attrNameLst>
                                          <p:attrName>ppt_x</p:attrName>
                                        </p:attrNameLst>
                                      </p:cBhvr>
                                      <p:tavLst>
                                        <p:tav tm="0">
                                          <p:val>
                                            <p:strVal val="#ppt_x"/>
                                          </p:val>
                                        </p:tav>
                                        <p:tav tm="100000">
                                          <p:val>
                                            <p:strVal val="#ppt_x"/>
                                          </p:val>
                                        </p:tav>
                                      </p:tavLst>
                                    </p:anim>
                                    <p:anim calcmode="lin" valueType="num">
                                      <p:cBhvr>
                                        <p:cTn id="74" dur="1000" fill="hold"/>
                                        <p:tgtEl>
                                          <p:spTgt spid="40"/>
                                        </p:tgtEl>
                                        <p:attrNameLst>
                                          <p:attrName>ppt_y</p:attrName>
                                        </p:attrNameLst>
                                      </p:cBhvr>
                                      <p:tavLst>
                                        <p:tav tm="0">
                                          <p:val>
                                            <p:strVal val="#ppt_y+.1"/>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12" presetClass="entr" presetSubtype="2" fill="hold" grpId="0" nodeType="clickEffect">
                                  <p:stCondLst>
                                    <p:cond delay="0"/>
                                  </p:stCondLst>
                                  <p:childTnLst>
                                    <p:set>
                                      <p:cBhvr>
                                        <p:cTn id="78" dur="1" fill="hold">
                                          <p:stCondLst>
                                            <p:cond delay="0"/>
                                          </p:stCondLst>
                                        </p:cTn>
                                        <p:tgtEl>
                                          <p:spTgt spid="41"/>
                                        </p:tgtEl>
                                        <p:attrNameLst>
                                          <p:attrName>style.visibility</p:attrName>
                                        </p:attrNameLst>
                                      </p:cBhvr>
                                      <p:to>
                                        <p:strVal val="visible"/>
                                      </p:to>
                                    </p:set>
                                    <p:anim calcmode="lin" valueType="num">
                                      <p:cBhvr additive="base">
                                        <p:cTn id="79" dur="500"/>
                                        <p:tgtEl>
                                          <p:spTgt spid="41"/>
                                        </p:tgtEl>
                                        <p:attrNameLst>
                                          <p:attrName>ppt_x</p:attrName>
                                        </p:attrNameLst>
                                      </p:cBhvr>
                                      <p:tavLst>
                                        <p:tav tm="0">
                                          <p:val>
                                            <p:strVal val="#ppt_x+#ppt_w*1.125000"/>
                                          </p:val>
                                        </p:tav>
                                        <p:tav tm="100000">
                                          <p:val>
                                            <p:strVal val="#ppt_x"/>
                                          </p:val>
                                        </p:tav>
                                      </p:tavLst>
                                    </p:anim>
                                    <p:animEffect transition="in" filter="wipe(left)">
                                      <p:cBhvr>
                                        <p:cTn id="80" dur="500"/>
                                        <p:tgtEl>
                                          <p:spTgt spid="41"/>
                                        </p:tgtEl>
                                      </p:cBhvr>
                                    </p:animEffect>
                                  </p:childTnLst>
                                </p:cTn>
                              </p:par>
                            </p:childTnLst>
                          </p:cTn>
                        </p:par>
                      </p:childTnLst>
                    </p:cTn>
                  </p:par>
                  <p:par>
                    <p:cTn id="81" fill="hold">
                      <p:stCondLst>
                        <p:cond delay="indefinite"/>
                      </p:stCondLst>
                      <p:childTnLst>
                        <p:par>
                          <p:cTn id="82" fill="hold">
                            <p:stCondLst>
                              <p:cond delay="0"/>
                            </p:stCondLst>
                            <p:childTnLst>
                              <p:par>
                                <p:cTn id="83" presetID="12" presetClass="entr" presetSubtype="8" fill="hold" grpId="0" nodeType="clickEffect">
                                  <p:stCondLst>
                                    <p:cond delay="0"/>
                                  </p:stCondLst>
                                  <p:childTnLst>
                                    <p:set>
                                      <p:cBhvr>
                                        <p:cTn id="84" dur="1" fill="hold">
                                          <p:stCondLst>
                                            <p:cond delay="0"/>
                                          </p:stCondLst>
                                        </p:cTn>
                                        <p:tgtEl>
                                          <p:spTgt spid="42"/>
                                        </p:tgtEl>
                                        <p:attrNameLst>
                                          <p:attrName>style.visibility</p:attrName>
                                        </p:attrNameLst>
                                      </p:cBhvr>
                                      <p:to>
                                        <p:strVal val="visible"/>
                                      </p:to>
                                    </p:set>
                                    <p:anim calcmode="lin" valueType="num">
                                      <p:cBhvr additive="base">
                                        <p:cTn id="85" dur="500"/>
                                        <p:tgtEl>
                                          <p:spTgt spid="42"/>
                                        </p:tgtEl>
                                        <p:attrNameLst>
                                          <p:attrName>ppt_x</p:attrName>
                                        </p:attrNameLst>
                                      </p:cBhvr>
                                      <p:tavLst>
                                        <p:tav tm="0">
                                          <p:val>
                                            <p:strVal val="#ppt_x-#ppt_w*1.125000"/>
                                          </p:val>
                                        </p:tav>
                                        <p:tav tm="100000">
                                          <p:val>
                                            <p:strVal val="#ppt_x"/>
                                          </p:val>
                                        </p:tav>
                                      </p:tavLst>
                                    </p:anim>
                                    <p:animEffect transition="in" filter="wipe(right)">
                                      <p:cBhvr>
                                        <p:cTn id="86" dur="500"/>
                                        <p:tgtEl>
                                          <p:spTgt spid="42"/>
                                        </p:tgtEl>
                                      </p:cBhvr>
                                    </p:animEffect>
                                  </p:childTnLst>
                                </p:cTn>
                              </p:par>
                            </p:childTnLst>
                          </p:cTn>
                        </p:par>
                      </p:childTnLst>
                    </p:cTn>
                  </p:par>
                  <p:par>
                    <p:cTn id="87" fill="hold">
                      <p:stCondLst>
                        <p:cond delay="indefinite"/>
                      </p:stCondLst>
                      <p:childTnLst>
                        <p:par>
                          <p:cTn id="88" fill="hold">
                            <p:stCondLst>
                              <p:cond delay="0"/>
                            </p:stCondLst>
                            <p:childTnLst>
                              <p:par>
                                <p:cTn id="89" presetID="2" presetClass="entr" presetSubtype="2" fill="hold" nodeType="clickEffect">
                                  <p:stCondLst>
                                    <p:cond delay="0"/>
                                  </p:stCondLst>
                                  <p:childTnLst>
                                    <p:set>
                                      <p:cBhvr>
                                        <p:cTn id="90" dur="1" fill="hold">
                                          <p:stCondLst>
                                            <p:cond delay="0"/>
                                          </p:stCondLst>
                                        </p:cTn>
                                        <p:tgtEl>
                                          <p:spTgt spid="5"/>
                                        </p:tgtEl>
                                        <p:attrNameLst>
                                          <p:attrName>style.visibility</p:attrName>
                                        </p:attrNameLst>
                                      </p:cBhvr>
                                      <p:to>
                                        <p:strVal val="visible"/>
                                      </p:to>
                                    </p:set>
                                    <p:anim calcmode="lin" valueType="num">
                                      <p:cBhvr additive="base">
                                        <p:cTn id="91" dur="500" fill="hold"/>
                                        <p:tgtEl>
                                          <p:spTgt spid="5"/>
                                        </p:tgtEl>
                                        <p:attrNameLst>
                                          <p:attrName>ppt_x</p:attrName>
                                        </p:attrNameLst>
                                      </p:cBhvr>
                                      <p:tavLst>
                                        <p:tav tm="0">
                                          <p:val>
                                            <p:strVal val="1+#ppt_w/2"/>
                                          </p:val>
                                        </p:tav>
                                        <p:tav tm="100000">
                                          <p:val>
                                            <p:strVal val="#ppt_x"/>
                                          </p:val>
                                        </p:tav>
                                      </p:tavLst>
                                    </p:anim>
                                    <p:anim calcmode="lin" valueType="num">
                                      <p:cBhvr additive="base">
                                        <p:cTn id="92"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93" fill="hold">
                      <p:stCondLst>
                        <p:cond delay="indefinite"/>
                      </p:stCondLst>
                      <p:childTnLst>
                        <p:par>
                          <p:cTn id="94" fill="hold">
                            <p:stCondLst>
                              <p:cond delay="0"/>
                            </p:stCondLst>
                            <p:childTnLst>
                              <p:par>
                                <p:cTn id="95" presetID="42" presetClass="entr" presetSubtype="0" fill="hold" grpId="0" nodeType="clickEffect">
                                  <p:stCondLst>
                                    <p:cond delay="0"/>
                                  </p:stCondLst>
                                  <p:childTnLst>
                                    <p:set>
                                      <p:cBhvr>
                                        <p:cTn id="96" dur="1" fill="hold">
                                          <p:stCondLst>
                                            <p:cond delay="0"/>
                                          </p:stCondLst>
                                        </p:cTn>
                                        <p:tgtEl>
                                          <p:spTgt spid="46"/>
                                        </p:tgtEl>
                                        <p:attrNameLst>
                                          <p:attrName>style.visibility</p:attrName>
                                        </p:attrNameLst>
                                      </p:cBhvr>
                                      <p:to>
                                        <p:strVal val="visible"/>
                                      </p:to>
                                    </p:set>
                                    <p:animEffect transition="in" filter="fade">
                                      <p:cBhvr>
                                        <p:cTn id="97" dur="1000"/>
                                        <p:tgtEl>
                                          <p:spTgt spid="46"/>
                                        </p:tgtEl>
                                      </p:cBhvr>
                                    </p:animEffect>
                                    <p:anim calcmode="lin" valueType="num">
                                      <p:cBhvr>
                                        <p:cTn id="98" dur="1000" fill="hold"/>
                                        <p:tgtEl>
                                          <p:spTgt spid="46"/>
                                        </p:tgtEl>
                                        <p:attrNameLst>
                                          <p:attrName>ppt_x</p:attrName>
                                        </p:attrNameLst>
                                      </p:cBhvr>
                                      <p:tavLst>
                                        <p:tav tm="0">
                                          <p:val>
                                            <p:strVal val="#ppt_x"/>
                                          </p:val>
                                        </p:tav>
                                        <p:tav tm="100000">
                                          <p:val>
                                            <p:strVal val="#ppt_x"/>
                                          </p:val>
                                        </p:tav>
                                      </p:tavLst>
                                    </p:anim>
                                    <p:anim calcmode="lin" valueType="num">
                                      <p:cBhvr>
                                        <p:cTn id="99" dur="1000" fill="hold"/>
                                        <p:tgtEl>
                                          <p:spTgt spid="46"/>
                                        </p:tgtEl>
                                        <p:attrNameLst>
                                          <p:attrName>ppt_y</p:attrName>
                                        </p:attrNameLst>
                                      </p:cBhvr>
                                      <p:tavLst>
                                        <p:tav tm="0">
                                          <p:val>
                                            <p:strVal val="#ppt_y+.1"/>
                                          </p:val>
                                        </p:tav>
                                        <p:tav tm="100000">
                                          <p:val>
                                            <p:strVal val="#ppt_y"/>
                                          </p:val>
                                        </p:tav>
                                      </p:tavLst>
                                    </p:anim>
                                  </p:childTnLst>
                                </p:cTn>
                              </p:par>
                            </p:childTnLst>
                          </p:cTn>
                        </p:par>
                      </p:childTnLst>
                    </p:cTn>
                  </p:par>
                  <p:par>
                    <p:cTn id="100" fill="hold">
                      <p:stCondLst>
                        <p:cond delay="indefinite"/>
                      </p:stCondLst>
                      <p:childTnLst>
                        <p:par>
                          <p:cTn id="101" fill="hold">
                            <p:stCondLst>
                              <p:cond delay="0"/>
                            </p:stCondLst>
                            <p:childTnLst>
                              <p:par>
                                <p:cTn id="102" presetID="42" presetClass="entr" presetSubtype="0" fill="hold" grpId="0" nodeType="clickEffect">
                                  <p:stCondLst>
                                    <p:cond delay="0"/>
                                  </p:stCondLst>
                                  <p:childTnLst>
                                    <p:set>
                                      <p:cBhvr>
                                        <p:cTn id="103" dur="1" fill="hold">
                                          <p:stCondLst>
                                            <p:cond delay="0"/>
                                          </p:stCondLst>
                                        </p:cTn>
                                        <p:tgtEl>
                                          <p:spTgt spid="47"/>
                                        </p:tgtEl>
                                        <p:attrNameLst>
                                          <p:attrName>style.visibility</p:attrName>
                                        </p:attrNameLst>
                                      </p:cBhvr>
                                      <p:to>
                                        <p:strVal val="visible"/>
                                      </p:to>
                                    </p:set>
                                    <p:animEffect transition="in" filter="fade">
                                      <p:cBhvr>
                                        <p:cTn id="104" dur="1000"/>
                                        <p:tgtEl>
                                          <p:spTgt spid="47"/>
                                        </p:tgtEl>
                                      </p:cBhvr>
                                    </p:animEffect>
                                    <p:anim calcmode="lin" valueType="num">
                                      <p:cBhvr>
                                        <p:cTn id="105" dur="1000" fill="hold"/>
                                        <p:tgtEl>
                                          <p:spTgt spid="47"/>
                                        </p:tgtEl>
                                        <p:attrNameLst>
                                          <p:attrName>ppt_x</p:attrName>
                                        </p:attrNameLst>
                                      </p:cBhvr>
                                      <p:tavLst>
                                        <p:tav tm="0">
                                          <p:val>
                                            <p:strVal val="#ppt_x"/>
                                          </p:val>
                                        </p:tav>
                                        <p:tav tm="100000">
                                          <p:val>
                                            <p:strVal val="#ppt_x"/>
                                          </p:val>
                                        </p:tav>
                                      </p:tavLst>
                                    </p:anim>
                                    <p:anim calcmode="lin" valueType="num">
                                      <p:cBhvr>
                                        <p:cTn id="106" dur="1000" fill="hold"/>
                                        <p:tgtEl>
                                          <p:spTgt spid="47"/>
                                        </p:tgtEl>
                                        <p:attrNameLst>
                                          <p:attrName>ppt_y</p:attrName>
                                        </p:attrNameLst>
                                      </p:cBhvr>
                                      <p:tavLst>
                                        <p:tav tm="0">
                                          <p:val>
                                            <p:strVal val="#ppt_y+.1"/>
                                          </p:val>
                                        </p:tav>
                                        <p:tav tm="100000">
                                          <p:val>
                                            <p:strVal val="#ppt_y"/>
                                          </p:val>
                                        </p:tav>
                                      </p:tavLst>
                                    </p:anim>
                                  </p:childTnLst>
                                </p:cTn>
                              </p:par>
                            </p:childTnLst>
                          </p:cTn>
                        </p:par>
                      </p:childTnLst>
                    </p:cTn>
                  </p:par>
                  <p:par>
                    <p:cTn id="107" fill="hold">
                      <p:stCondLst>
                        <p:cond delay="indefinite"/>
                      </p:stCondLst>
                      <p:childTnLst>
                        <p:par>
                          <p:cTn id="108" fill="hold">
                            <p:stCondLst>
                              <p:cond delay="0"/>
                            </p:stCondLst>
                            <p:childTnLst>
                              <p:par>
                                <p:cTn id="109" presetID="12" presetClass="entr" presetSubtype="2" fill="hold" grpId="0" nodeType="clickEffect">
                                  <p:stCondLst>
                                    <p:cond delay="0"/>
                                  </p:stCondLst>
                                  <p:childTnLst>
                                    <p:set>
                                      <p:cBhvr>
                                        <p:cTn id="110" dur="1" fill="hold">
                                          <p:stCondLst>
                                            <p:cond delay="0"/>
                                          </p:stCondLst>
                                        </p:cTn>
                                        <p:tgtEl>
                                          <p:spTgt spid="48"/>
                                        </p:tgtEl>
                                        <p:attrNameLst>
                                          <p:attrName>style.visibility</p:attrName>
                                        </p:attrNameLst>
                                      </p:cBhvr>
                                      <p:to>
                                        <p:strVal val="visible"/>
                                      </p:to>
                                    </p:set>
                                    <p:anim calcmode="lin" valueType="num">
                                      <p:cBhvr additive="base">
                                        <p:cTn id="111" dur="500"/>
                                        <p:tgtEl>
                                          <p:spTgt spid="48"/>
                                        </p:tgtEl>
                                        <p:attrNameLst>
                                          <p:attrName>ppt_x</p:attrName>
                                        </p:attrNameLst>
                                      </p:cBhvr>
                                      <p:tavLst>
                                        <p:tav tm="0">
                                          <p:val>
                                            <p:strVal val="#ppt_x+#ppt_w*1.125000"/>
                                          </p:val>
                                        </p:tav>
                                        <p:tav tm="100000">
                                          <p:val>
                                            <p:strVal val="#ppt_x"/>
                                          </p:val>
                                        </p:tav>
                                      </p:tavLst>
                                    </p:anim>
                                    <p:animEffect transition="in" filter="wipe(left)">
                                      <p:cBhvr>
                                        <p:cTn id="112" dur="500"/>
                                        <p:tgtEl>
                                          <p:spTgt spid="48"/>
                                        </p:tgtEl>
                                      </p:cBhvr>
                                    </p:animEffect>
                                  </p:childTnLst>
                                </p:cTn>
                              </p:par>
                            </p:childTnLst>
                          </p:cTn>
                        </p:par>
                      </p:childTnLst>
                    </p:cTn>
                  </p:par>
                  <p:par>
                    <p:cTn id="113" fill="hold">
                      <p:stCondLst>
                        <p:cond delay="indefinite"/>
                      </p:stCondLst>
                      <p:childTnLst>
                        <p:par>
                          <p:cTn id="114" fill="hold">
                            <p:stCondLst>
                              <p:cond delay="0"/>
                            </p:stCondLst>
                            <p:childTnLst>
                              <p:par>
                                <p:cTn id="115" presetID="12" presetClass="entr" presetSubtype="8" fill="hold" grpId="0" nodeType="clickEffect">
                                  <p:stCondLst>
                                    <p:cond delay="0"/>
                                  </p:stCondLst>
                                  <p:childTnLst>
                                    <p:set>
                                      <p:cBhvr>
                                        <p:cTn id="116" dur="1" fill="hold">
                                          <p:stCondLst>
                                            <p:cond delay="0"/>
                                          </p:stCondLst>
                                        </p:cTn>
                                        <p:tgtEl>
                                          <p:spTgt spid="49"/>
                                        </p:tgtEl>
                                        <p:attrNameLst>
                                          <p:attrName>style.visibility</p:attrName>
                                        </p:attrNameLst>
                                      </p:cBhvr>
                                      <p:to>
                                        <p:strVal val="visible"/>
                                      </p:to>
                                    </p:set>
                                    <p:anim calcmode="lin" valueType="num">
                                      <p:cBhvr additive="base">
                                        <p:cTn id="117" dur="500"/>
                                        <p:tgtEl>
                                          <p:spTgt spid="49"/>
                                        </p:tgtEl>
                                        <p:attrNameLst>
                                          <p:attrName>ppt_x</p:attrName>
                                        </p:attrNameLst>
                                      </p:cBhvr>
                                      <p:tavLst>
                                        <p:tav tm="0">
                                          <p:val>
                                            <p:strVal val="#ppt_x-#ppt_w*1.125000"/>
                                          </p:val>
                                        </p:tav>
                                        <p:tav tm="100000">
                                          <p:val>
                                            <p:strVal val="#ppt_x"/>
                                          </p:val>
                                        </p:tav>
                                      </p:tavLst>
                                    </p:anim>
                                    <p:animEffect transition="in" filter="wipe(right)">
                                      <p:cBhvr>
                                        <p:cTn id="118"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49" grpId="0"/>
      <p:bldP spid="41" grpId="0"/>
      <p:bldP spid="42" grpId="0"/>
      <p:bldP spid="35" grpId="0"/>
      <p:bldP spid="33" grpId="0"/>
      <p:bldP spid="18" grpId="0"/>
      <p:bldP spid="19" grpId="0" bldLvl="0" animBg="1"/>
      <p:bldP spid="7" grpId="0"/>
      <p:bldP spid="31" grpId="0" bldLvl="0" animBg="1"/>
      <p:bldP spid="32" grpId="0" bldLvl="0" animBg="1"/>
      <p:bldP spid="34" grpId="0"/>
      <p:bldP spid="39" grpId="0" bldLvl="0" animBg="1"/>
      <p:bldP spid="40" grpId="0" bldLvl="0" animBg="1"/>
      <p:bldP spid="46" grpId="0" bldLvl="0" animBg="1"/>
      <p:bldP spid="47" grpId="0" bldLvl="0" animBg="1"/>
    </p:bld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6" name="组合 85"/>
          <p:cNvGrpSpPr/>
          <p:nvPr/>
        </p:nvGrpSpPr>
        <p:grpSpPr>
          <a:xfrm>
            <a:off x="304800" y="749300"/>
            <a:ext cx="6192344" cy="400110"/>
            <a:chOff x="424117" y="898245"/>
            <a:chExt cx="6192344" cy="400110"/>
          </a:xfrm>
        </p:grpSpPr>
        <p:sp>
          <p:nvSpPr>
            <p:cNvPr id="87" name="平行四边形 86"/>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88" name="文本框 87"/>
            <p:cNvSpPr txBox="1"/>
            <p:nvPr/>
          </p:nvSpPr>
          <p:spPr>
            <a:xfrm>
              <a:off x="1052423" y="898245"/>
              <a:ext cx="5564038" cy="400110"/>
            </a:xfrm>
            <a:prstGeom prst="rect">
              <a:avLst/>
            </a:prstGeom>
            <a:noFill/>
          </p:spPr>
          <p:txBody>
            <a:bodyPr wrap="square" rtlCol="0">
              <a:spAutoFit/>
            </a:bodyPr>
            <a:lstStyle/>
            <a:p>
              <a:r>
                <a:rPr lang="en-US" altLang="zh-CN" sz="2000" b="1" dirty="0"/>
                <a:t>IPv4</a:t>
              </a:r>
              <a:r>
                <a:rPr lang="zh-CN" altLang="en-US" sz="2000" b="1" dirty="0"/>
                <a:t>地址的无分类编址方法</a:t>
              </a:r>
              <a:endParaRPr lang="zh-CN" altLang="en-US" sz="2000" b="1" dirty="0"/>
            </a:p>
          </p:txBody>
        </p:sp>
      </p:grpSp>
      <p:sp>
        <p:nvSpPr>
          <p:cNvPr id="18" name="íşlïḍè"/>
          <p:cNvSpPr txBox="1"/>
          <p:nvPr/>
        </p:nvSpPr>
        <p:spPr>
          <a:xfrm>
            <a:off x="1266346" y="1209640"/>
            <a:ext cx="10620854" cy="1027022"/>
          </a:xfrm>
          <a:prstGeom prst="rect">
            <a:avLst/>
          </a:prstGeom>
          <a:noFill/>
        </p:spPr>
        <p:txBody>
          <a:bodyPr wrap="square" lIns="91440" tIns="45720" rIns="91440" bIns="45720" anchor="ctr">
            <a:noAutofit/>
          </a:bodyPr>
          <a:lstStyle/>
          <a:p>
            <a:r>
              <a:rPr lang="zh-CN" altLang="en-US" b="1" dirty="0"/>
              <a:t>为了简便起见，可以不明确给出配套的地址掩码的点分十进制形式，而是在无分类编址的</a:t>
            </a:r>
            <a:r>
              <a:rPr lang="en-US" altLang="zh-CN" b="1" dirty="0"/>
              <a:t>IPv4</a:t>
            </a:r>
            <a:r>
              <a:rPr lang="zh-CN" altLang="en-US" b="1" dirty="0"/>
              <a:t>地址后面加上斜线“</a:t>
            </a:r>
            <a:r>
              <a:rPr lang="en-US" altLang="zh-CN" b="1" dirty="0"/>
              <a:t>/</a:t>
            </a:r>
            <a:r>
              <a:rPr lang="zh-CN" altLang="en-US" b="1" dirty="0"/>
              <a:t>”，在斜线之后写上网络前缀所占的比特数量（也就是地址掩码中左起连续比特</a:t>
            </a:r>
            <a:r>
              <a:rPr lang="en-US" altLang="zh-CN" b="1" dirty="0"/>
              <a:t>1</a:t>
            </a:r>
            <a:r>
              <a:rPr lang="zh-CN" altLang="en-US" b="1" dirty="0"/>
              <a:t>的数量），这种记法称为</a:t>
            </a:r>
            <a:r>
              <a:rPr lang="zh-CN" altLang="en-US" b="1" dirty="0">
                <a:solidFill>
                  <a:schemeClr val="accent1">
                    <a:lumMod val="75000"/>
                  </a:schemeClr>
                </a:solidFill>
              </a:rPr>
              <a:t>斜线记法</a:t>
            </a:r>
            <a:r>
              <a:rPr lang="zh-CN" altLang="en-US" b="1" dirty="0"/>
              <a:t>。</a:t>
            </a:r>
            <a:endParaRPr lang="en-US" altLang="zh-CN" b="1" dirty="0"/>
          </a:p>
        </p:txBody>
      </p:sp>
      <p:sp>
        <p:nvSpPr>
          <p:cNvPr id="19" name="矩形 18"/>
          <p:cNvSpPr/>
          <p:nvPr/>
        </p:nvSpPr>
        <p:spPr>
          <a:xfrm>
            <a:off x="1009370" y="1308351"/>
            <a:ext cx="247267" cy="2569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íşlïḍè"/>
          <p:cNvSpPr txBox="1"/>
          <p:nvPr/>
        </p:nvSpPr>
        <p:spPr>
          <a:xfrm>
            <a:off x="806534" y="2411371"/>
            <a:ext cx="1081471" cy="387091"/>
          </a:xfrm>
          <a:prstGeom prst="rect">
            <a:avLst/>
          </a:prstGeom>
          <a:noFill/>
        </p:spPr>
        <p:txBody>
          <a:bodyPr wrap="square" lIns="91440" tIns="45720" rIns="91440" bIns="45720" anchor="ctr">
            <a:noAutofit/>
          </a:bodyPr>
          <a:lstStyle/>
          <a:p>
            <a:r>
              <a:rPr lang="en-US" altLang="zh-CN" b="1" dirty="0"/>
              <a:t>【</a:t>
            </a:r>
            <a:r>
              <a:rPr lang="zh-CN" altLang="en-US" b="1" dirty="0"/>
              <a:t>举例</a:t>
            </a:r>
            <a:r>
              <a:rPr lang="en-US" altLang="zh-CN" b="1" dirty="0"/>
              <a:t>】</a:t>
            </a:r>
            <a:endParaRPr lang="en-US" altLang="zh-CN" b="1" dirty="0"/>
          </a:p>
        </p:txBody>
      </p:sp>
      <p:sp>
        <p:nvSpPr>
          <p:cNvPr id="28" name="íşlïḍè"/>
          <p:cNvSpPr txBox="1"/>
          <p:nvPr/>
        </p:nvSpPr>
        <p:spPr>
          <a:xfrm>
            <a:off x="2348495" y="3806217"/>
            <a:ext cx="2829271" cy="387091"/>
          </a:xfrm>
          <a:prstGeom prst="rect">
            <a:avLst/>
          </a:prstGeom>
          <a:noFill/>
        </p:spPr>
        <p:txBody>
          <a:bodyPr wrap="square" lIns="91440" tIns="45720" rIns="91440" bIns="45720" anchor="ctr">
            <a:noAutofit/>
          </a:bodyPr>
          <a:lstStyle/>
          <a:p>
            <a:r>
              <a:rPr lang="en-US" altLang="zh-CN" sz="4000" b="1" spc="300" dirty="0"/>
              <a:t>128.14.35.7</a:t>
            </a:r>
            <a:endParaRPr lang="en-US" altLang="zh-CN" sz="4000" b="1" spc="300" dirty="0"/>
          </a:p>
        </p:txBody>
      </p:sp>
      <p:sp>
        <p:nvSpPr>
          <p:cNvPr id="30" name="íşlïḍè"/>
          <p:cNvSpPr txBox="1"/>
          <p:nvPr/>
        </p:nvSpPr>
        <p:spPr>
          <a:xfrm>
            <a:off x="5177766" y="3806217"/>
            <a:ext cx="386112" cy="387091"/>
          </a:xfrm>
          <a:prstGeom prst="rect">
            <a:avLst/>
          </a:prstGeom>
          <a:noFill/>
        </p:spPr>
        <p:txBody>
          <a:bodyPr wrap="square" lIns="91440" tIns="45720" rIns="91440" bIns="45720" anchor="ctr">
            <a:noAutofit/>
          </a:bodyPr>
          <a:lstStyle/>
          <a:p>
            <a:r>
              <a:rPr lang="en-US" altLang="zh-CN" sz="4000" b="1" spc="300" dirty="0"/>
              <a:t>/</a:t>
            </a:r>
            <a:endParaRPr lang="en-US" altLang="zh-CN" sz="4000" b="1" spc="300" dirty="0"/>
          </a:p>
        </p:txBody>
      </p:sp>
      <p:sp>
        <p:nvSpPr>
          <p:cNvPr id="31" name="íşlïḍè"/>
          <p:cNvSpPr txBox="1"/>
          <p:nvPr/>
        </p:nvSpPr>
        <p:spPr>
          <a:xfrm>
            <a:off x="5461553" y="3806215"/>
            <a:ext cx="878947" cy="387091"/>
          </a:xfrm>
          <a:prstGeom prst="rect">
            <a:avLst/>
          </a:prstGeom>
          <a:noFill/>
        </p:spPr>
        <p:txBody>
          <a:bodyPr wrap="square" lIns="91440" tIns="45720" rIns="91440" bIns="45720" anchor="ctr">
            <a:noAutofit/>
          </a:bodyPr>
          <a:lstStyle/>
          <a:p>
            <a:r>
              <a:rPr lang="en-US" altLang="zh-CN" sz="4000" b="1" spc="300" dirty="0">
                <a:solidFill>
                  <a:schemeClr val="accent4"/>
                </a:solidFill>
              </a:rPr>
              <a:t>20</a:t>
            </a:r>
            <a:endParaRPr lang="en-US" altLang="zh-CN" sz="4000" b="1" spc="300" dirty="0">
              <a:solidFill>
                <a:schemeClr val="accent4"/>
              </a:solidFill>
            </a:endParaRPr>
          </a:p>
        </p:txBody>
      </p:sp>
      <p:sp>
        <p:nvSpPr>
          <p:cNvPr id="3" name="左大括号 2"/>
          <p:cNvSpPr/>
          <p:nvPr/>
        </p:nvSpPr>
        <p:spPr>
          <a:xfrm>
            <a:off x="6213316" y="3429000"/>
            <a:ext cx="217087" cy="1141523"/>
          </a:xfrm>
          <a:prstGeom prst="leftBrace">
            <a:avLst>
              <a:gd name="adj1" fmla="val 71372"/>
              <a:gd name="adj2" fmla="val 50000"/>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sp>
        <p:nvSpPr>
          <p:cNvPr id="32" name="íşlïḍè"/>
          <p:cNvSpPr txBox="1"/>
          <p:nvPr/>
        </p:nvSpPr>
        <p:spPr>
          <a:xfrm>
            <a:off x="6523599" y="3235454"/>
            <a:ext cx="2896696" cy="387091"/>
          </a:xfrm>
          <a:prstGeom prst="rect">
            <a:avLst/>
          </a:prstGeom>
          <a:noFill/>
        </p:spPr>
        <p:txBody>
          <a:bodyPr wrap="square" lIns="91440" tIns="45720" rIns="91440" bIns="45720" anchor="ctr">
            <a:noAutofit/>
          </a:bodyPr>
          <a:lstStyle/>
          <a:p>
            <a:r>
              <a:rPr lang="zh-CN" altLang="en-US" sz="2400" b="1" dirty="0">
                <a:solidFill>
                  <a:schemeClr val="accent4"/>
                </a:solidFill>
              </a:rPr>
              <a:t>网络前缀</a:t>
            </a:r>
            <a:r>
              <a:rPr lang="zh-CN" altLang="en-US" sz="2400" b="1" dirty="0"/>
              <a:t>：</a:t>
            </a:r>
            <a:r>
              <a:rPr lang="en-US" altLang="zh-CN" sz="2400" b="1" dirty="0">
                <a:solidFill>
                  <a:schemeClr val="accent4"/>
                </a:solidFill>
              </a:rPr>
              <a:t>20</a:t>
            </a:r>
            <a:r>
              <a:rPr lang="zh-CN" altLang="en-US" sz="2400" b="1" dirty="0"/>
              <a:t>比特</a:t>
            </a:r>
            <a:endParaRPr lang="en-US" altLang="zh-CN" sz="2400" b="1" dirty="0"/>
          </a:p>
        </p:txBody>
      </p:sp>
      <p:sp>
        <p:nvSpPr>
          <p:cNvPr id="33" name="íşlïḍè"/>
          <p:cNvSpPr txBox="1"/>
          <p:nvPr/>
        </p:nvSpPr>
        <p:spPr>
          <a:xfrm>
            <a:off x="6523599" y="4317081"/>
            <a:ext cx="3661442" cy="387091"/>
          </a:xfrm>
          <a:prstGeom prst="rect">
            <a:avLst/>
          </a:prstGeom>
          <a:noFill/>
        </p:spPr>
        <p:txBody>
          <a:bodyPr wrap="square" lIns="91440" tIns="45720" rIns="91440" bIns="45720" anchor="ctr">
            <a:noAutofit/>
          </a:bodyPr>
          <a:lstStyle/>
          <a:p>
            <a:r>
              <a:rPr lang="zh-CN" altLang="en-US" sz="2400" b="1" dirty="0"/>
              <a:t>主  机  号：</a:t>
            </a:r>
            <a:r>
              <a:rPr lang="en-US" altLang="zh-CN" sz="2400" b="1" dirty="0"/>
              <a:t>12</a:t>
            </a:r>
            <a:r>
              <a:rPr lang="zh-CN" altLang="en-US" sz="2400" b="1" dirty="0"/>
              <a:t>比特（</a:t>
            </a:r>
            <a:r>
              <a:rPr lang="en-US" altLang="zh-CN" sz="2400" b="1" dirty="0"/>
              <a:t>32-20</a:t>
            </a:r>
            <a:r>
              <a:rPr lang="zh-CN" altLang="en-US" sz="2400" b="1" dirty="0"/>
              <a:t>）</a:t>
            </a:r>
            <a:endParaRPr lang="en-US" altLang="zh-CN" sz="2400" b="1" dirty="0"/>
          </a:p>
        </p:txBody>
      </p:sp>
      <p:sp>
        <p:nvSpPr>
          <p:cNvPr id="14" name="平行四边形 13"/>
          <p:cNvSpPr/>
          <p:nvPr/>
        </p:nvSpPr>
        <p:spPr>
          <a:xfrm>
            <a:off x="304800" y="749300"/>
            <a:ext cx="704570"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05</a:t>
            </a:r>
            <a:endParaRPr lang="zh-CN" altLang="en-US" sz="2200" dirty="0">
              <a:latin typeface="Impact" panose="020B0806030902050204" pitchFamily="34" charset="0"/>
            </a:endParaRP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p:cTn id="7" dur="500" fill="hold"/>
                                        <p:tgtEl>
                                          <p:spTgt spid="19"/>
                                        </p:tgtEl>
                                        <p:attrNameLst>
                                          <p:attrName>ppt_w</p:attrName>
                                        </p:attrNameLst>
                                      </p:cBhvr>
                                      <p:tavLst>
                                        <p:tav tm="0">
                                          <p:val>
                                            <p:fltVal val="0"/>
                                          </p:val>
                                        </p:tav>
                                        <p:tav tm="100000">
                                          <p:val>
                                            <p:strVal val="#ppt_w"/>
                                          </p:val>
                                        </p:tav>
                                      </p:tavLst>
                                    </p:anim>
                                    <p:anim calcmode="lin" valueType="num">
                                      <p:cBhvr>
                                        <p:cTn id="8" dur="500" fill="hold"/>
                                        <p:tgtEl>
                                          <p:spTgt spid="19"/>
                                        </p:tgtEl>
                                        <p:attrNameLst>
                                          <p:attrName>ppt_h</p:attrName>
                                        </p:attrNameLst>
                                      </p:cBhvr>
                                      <p:tavLst>
                                        <p:tav tm="0">
                                          <p:val>
                                            <p:fltVal val="0"/>
                                          </p:val>
                                        </p:tav>
                                        <p:tav tm="100000">
                                          <p:val>
                                            <p:strVal val="#ppt_h"/>
                                          </p:val>
                                        </p:tav>
                                      </p:tavLst>
                                    </p:anim>
                                    <p:anim calcmode="lin" valueType="num">
                                      <p:cBhvr>
                                        <p:cTn id="9" dur="500" fill="hold"/>
                                        <p:tgtEl>
                                          <p:spTgt spid="19"/>
                                        </p:tgtEl>
                                        <p:attrNameLst>
                                          <p:attrName>style.rotation</p:attrName>
                                        </p:attrNameLst>
                                      </p:cBhvr>
                                      <p:tavLst>
                                        <p:tav tm="0">
                                          <p:val>
                                            <p:fltVal val="360"/>
                                          </p:val>
                                        </p:tav>
                                        <p:tav tm="100000">
                                          <p:val>
                                            <p:fltVal val="0"/>
                                          </p:val>
                                        </p:tav>
                                      </p:tavLst>
                                    </p:anim>
                                    <p:animEffect transition="in" filter="fade">
                                      <p:cBhvr>
                                        <p:cTn id="10" dur="500"/>
                                        <p:tgtEl>
                                          <p:spTgt spid="19"/>
                                        </p:tgtEl>
                                      </p:cBhvr>
                                    </p:animEffect>
                                  </p:childTnLst>
                                </p:cTn>
                              </p:par>
                            </p:childTnLst>
                          </p:cTn>
                        </p:par>
                        <p:par>
                          <p:cTn id="11" fill="hold">
                            <p:stCondLst>
                              <p:cond delay="500"/>
                            </p:stCondLst>
                            <p:childTnLst>
                              <p:par>
                                <p:cTn id="12" presetID="1" presetClass="entr" presetSubtype="0" fill="hold" grpId="0" nodeType="afterEffect">
                                  <p:stCondLst>
                                    <p:cond delay="0"/>
                                  </p:stCondLst>
                                  <p:iterate type="lt">
                                    <p:tmAbs val="100"/>
                                  </p:iterate>
                                  <p:childTnLst>
                                    <p:set>
                                      <p:cBhvr>
                                        <p:cTn id="13" dur="1" fill="hold">
                                          <p:stCondLst>
                                            <p:cond delay="0"/>
                                          </p:stCondLst>
                                        </p:cTn>
                                        <p:tgtEl>
                                          <p:spTgt spid="18"/>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53" presetClass="entr" presetSubtype="16" fill="hold" grpId="0" nodeType="clickEffect">
                                  <p:stCondLst>
                                    <p:cond delay="0"/>
                                  </p:stCondLst>
                                  <p:childTnLst>
                                    <p:set>
                                      <p:cBhvr>
                                        <p:cTn id="17" dur="1" fill="hold">
                                          <p:stCondLst>
                                            <p:cond delay="0"/>
                                          </p:stCondLst>
                                        </p:cTn>
                                        <p:tgtEl>
                                          <p:spTgt spid="23"/>
                                        </p:tgtEl>
                                        <p:attrNameLst>
                                          <p:attrName>style.visibility</p:attrName>
                                        </p:attrNameLst>
                                      </p:cBhvr>
                                      <p:to>
                                        <p:strVal val="visible"/>
                                      </p:to>
                                    </p:set>
                                    <p:anim calcmode="lin" valueType="num">
                                      <p:cBhvr>
                                        <p:cTn id="18" dur="500" fill="hold"/>
                                        <p:tgtEl>
                                          <p:spTgt spid="23"/>
                                        </p:tgtEl>
                                        <p:attrNameLst>
                                          <p:attrName>ppt_w</p:attrName>
                                        </p:attrNameLst>
                                      </p:cBhvr>
                                      <p:tavLst>
                                        <p:tav tm="0">
                                          <p:val>
                                            <p:fltVal val="0"/>
                                          </p:val>
                                        </p:tav>
                                        <p:tav tm="100000">
                                          <p:val>
                                            <p:strVal val="#ppt_w"/>
                                          </p:val>
                                        </p:tav>
                                      </p:tavLst>
                                    </p:anim>
                                    <p:anim calcmode="lin" valueType="num">
                                      <p:cBhvr>
                                        <p:cTn id="19" dur="500" fill="hold"/>
                                        <p:tgtEl>
                                          <p:spTgt spid="23"/>
                                        </p:tgtEl>
                                        <p:attrNameLst>
                                          <p:attrName>ppt_h</p:attrName>
                                        </p:attrNameLst>
                                      </p:cBhvr>
                                      <p:tavLst>
                                        <p:tav tm="0">
                                          <p:val>
                                            <p:fltVal val="0"/>
                                          </p:val>
                                        </p:tav>
                                        <p:tav tm="100000">
                                          <p:val>
                                            <p:strVal val="#ppt_h"/>
                                          </p:val>
                                        </p:tav>
                                      </p:tavLst>
                                    </p:anim>
                                    <p:animEffect transition="in" filter="fade">
                                      <p:cBhvr>
                                        <p:cTn id="20" dur="500"/>
                                        <p:tgtEl>
                                          <p:spTgt spid="23"/>
                                        </p:tgtEl>
                                      </p:cBhvr>
                                    </p:animEffect>
                                  </p:childTnLst>
                                </p:cTn>
                              </p:par>
                            </p:childTnLst>
                          </p:cTn>
                        </p:par>
                      </p:childTnLst>
                    </p:cTn>
                  </p:par>
                  <p:par>
                    <p:cTn id="21" fill="hold">
                      <p:stCondLst>
                        <p:cond delay="indefinite"/>
                      </p:stCondLst>
                      <p:childTnLst>
                        <p:par>
                          <p:cTn id="22" fill="hold">
                            <p:stCondLst>
                              <p:cond delay="0"/>
                            </p:stCondLst>
                            <p:childTnLst>
                              <p:par>
                                <p:cTn id="23" presetID="47" presetClass="entr" presetSubtype="0" fill="hold" grpId="0" nodeType="clickEffect">
                                  <p:stCondLst>
                                    <p:cond delay="0"/>
                                  </p:stCondLst>
                                  <p:childTnLst>
                                    <p:set>
                                      <p:cBhvr>
                                        <p:cTn id="24" dur="1" fill="hold">
                                          <p:stCondLst>
                                            <p:cond delay="0"/>
                                          </p:stCondLst>
                                        </p:cTn>
                                        <p:tgtEl>
                                          <p:spTgt spid="28"/>
                                        </p:tgtEl>
                                        <p:attrNameLst>
                                          <p:attrName>style.visibility</p:attrName>
                                        </p:attrNameLst>
                                      </p:cBhvr>
                                      <p:to>
                                        <p:strVal val="visible"/>
                                      </p:to>
                                    </p:set>
                                    <p:animEffect transition="in" filter="fade">
                                      <p:cBhvr>
                                        <p:cTn id="25" dur="1000"/>
                                        <p:tgtEl>
                                          <p:spTgt spid="28"/>
                                        </p:tgtEl>
                                      </p:cBhvr>
                                    </p:animEffect>
                                    <p:anim calcmode="lin" valueType="num">
                                      <p:cBhvr>
                                        <p:cTn id="26" dur="1000" fill="hold"/>
                                        <p:tgtEl>
                                          <p:spTgt spid="28"/>
                                        </p:tgtEl>
                                        <p:attrNameLst>
                                          <p:attrName>ppt_x</p:attrName>
                                        </p:attrNameLst>
                                      </p:cBhvr>
                                      <p:tavLst>
                                        <p:tav tm="0">
                                          <p:val>
                                            <p:strVal val="#ppt_x"/>
                                          </p:val>
                                        </p:tav>
                                        <p:tav tm="100000">
                                          <p:val>
                                            <p:strVal val="#ppt_x"/>
                                          </p:val>
                                        </p:tav>
                                      </p:tavLst>
                                    </p:anim>
                                    <p:anim calcmode="lin" valueType="num">
                                      <p:cBhvr>
                                        <p:cTn id="27"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2" fill="hold" grpId="0" nodeType="clickEffect">
                                  <p:stCondLst>
                                    <p:cond delay="0"/>
                                  </p:stCondLst>
                                  <p:childTnLst>
                                    <p:set>
                                      <p:cBhvr>
                                        <p:cTn id="31" dur="1" fill="hold">
                                          <p:stCondLst>
                                            <p:cond delay="0"/>
                                          </p:stCondLst>
                                        </p:cTn>
                                        <p:tgtEl>
                                          <p:spTgt spid="30"/>
                                        </p:tgtEl>
                                        <p:attrNameLst>
                                          <p:attrName>style.visibility</p:attrName>
                                        </p:attrNameLst>
                                      </p:cBhvr>
                                      <p:to>
                                        <p:strVal val="visible"/>
                                      </p:to>
                                    </p:set>
                                    <p:anim calcmode="lin" valueType="num">
                                      <p:cBhvr additive="base">
                                        <p:cTn id="32" dur="500" fill="hold"/>
                                        <p:tgtEl>
                                          <p:spTgt spid="30"/>
                                        </p:tgtEl>
                                        <p:attrNameLst>
                                          <p:attrName>ppt_x</p:attrName>
                                        </p:attrNameLst>
                                      </p:cBhvr>
                                      <p:tavLst>
                                        <p:tav tm="0">
                                          <p:val>
                                            <p:strVal val="1+#ppt_w/2"/>
                                          </p:val>
                                        </p:tav>
                                        <p:tav tm="100000">
                                          <p:val>
                                            <p:strVal val="#ppt_x"/>
                                          </p:val>
                                        </p:tav>
                                      </p:tavLst>
                                    </p:anim>
                                    <p:anim calcmode="lin" valueType="num">
                                      <p:cBhvr additive="base">
                                        <p:cTn id="33" dur="500" fill="hold"/>
                                        <p:tgtEl>
                                          <p:spTgt spid="30"/>
                                        </p:tgtEl>
                                        <p:attrNameLst>
                                          <p:attrName>ppt_y</p:attrName>
                                        </p:attrNameLst>
                                      </p:cBhvr>
                                      <p:tavLst>
                                        <p:tav tm="0">
                                          <p:val>
                                            <p:strVal val="#ppt_y"/>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 presetClass="entr" presetSubtype="2" fill="hold" grpId="0" nodeType="clickEffect">
                                  <p:stCondLst>
                                    <p:cond delay="0"/>
                                  </p:stCondLst>
                                  <p:childTnLst>
                                    <p:set>
                                      <p:cBhvr>
                                        <p:cTn id="37" dur="1" fill="hold">
                                          <p:stCondLst>
                                            <p:cond delay="0"/>
                                          </p:stCondLst>
                                        </p:cTn>
                                        <p:tgtEl>
                                          <p:spTgt spid="31"/>
                                        </p:tgtEl>
                                        <p:attrNameLst>
                                          <p:attrName>style.visibility</p:attrName>
                                        </p:attrNameLst>
                                      </p:cBhvr>
                                      <p:to>
                                        <p:strVal val="visible"/>
                                      </p:to>
                                    </p:set>
                                    <p:anim calcmode="lin" valueType="num">
                                      <p:cBhvr additive="base">
                                        <p:cTn id="38" dur="500" fill="hold"/>
                                        <p:tgtEl>
                                          <p:spTgt spid="31"/>
                                        </p:tgtEl>
                                        <p:attrNameLst>
                                          <p:attrName>ppt_x</p:attrName>
                                        </p:attrNameLst>
                                      </p:cBhvr>
                                      <p:tavLst>
                                        <p:tav tm="0">
                                          <p:val>
                                            <p:strVal val="1+#ppt_w/2"/>
                                          </p:val>
                                        </p:tav>
                                        <p:tav tm="100000">
                                          <p:val>
                                            <p:strVal val="#ppt_x"/>
                                          </p:val>
                                        </p:tav>
                                      </p:tavLst>
                                    </p:anim>
                                    <p:anim calcmode="lin" valueType="num">
                                      <p:cBhvr additive="base">
                                        <p:cTn id="39" dur="500" fill="hold"/>
                                        <p:tgtEl>
                                          <p:spTgt spid="31"/>
                                        </p:tgtEl>
                                        <p:attrNameLst>
                                          <p:attrName>ppt_y</p:attrName>
                                        </p:attrNameLst>
                                      </p:cBhvr>
                                      <p:tavLst>
                                        <p:tav tm="0">
                                          <p:val>
                                            <p:strVal val="#ppt_y"/>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12" presetClass="entr" presetSubtype="8" fill="hold" grpId="0" nodeType="clickEffect">
                                  <p:stCondLst>
                                    <p:cond delay="0"/>
                                  </p:stCondLst>
                                  <p:childTnLst>
                                    <p:set>
                                      <p:cBhvr>
                                        <p:cTn id="43" dur="1" fill="hold">
                                          <p:stCondLst>
                                            <p:cond delay="0"/>
                                          </p:stCondLst>
                                        </p:cTn>
                                        <p:tgtEl>
                                          <p:spTgt spid="3"/>
                                        </p:tgtEl>
                                        <p:attrNameLst>
                                          <p:attrName>style.visibility</p:attrName>
                                        </p:attrNameLst>
                                      </p:cBhvr>
                                      <p:to>
                                        <p:strVal val="visible"/>
                                      </p:to>
                                    </p:set>
                                    <p:anim calcmode="lin" valueType="num">
                                      <p:cBhvr additive="base">
                                        <p:cTn id="44" dur="500"/>
                                        <p:tgtEl>
                                          <p:spTgt spid="3"/>
                                        </p:tgtEl>
                                        <p:attrNameLst>
                                          <p:attrName>ppt_x</p:attrName>
                                        </p:attrNameLst>
                                      </p:cBhvr>
                                      <p:tavLst>
                                        <p:tav tm="0">
                                          <p:val>
                                            <p:strVal val="#ppt_x-#ppt_w*1.125000"/>
                                          </p:val>
                                        </p:tav>
                                        <p:tav tm="100000">
                                          <p:val>
                                            <p:strVal val="#ppt_x"/>
                                          </p:val>
                                        </p:tav>
                                      </p:tavLst>
                                    </p:anim>
                                    <p:animEffect transition="in" filter="wipe(right)">
                                      <p:cBhvr>
                                        <p:cTn id="45" dur="500"/>
                                        <p:tgtEl>
                                          <p:spTgt spid="3"/>
                                        </p:tgtEl>
                                      </p:cBhvr>
                                    </p:animEffect>
                                  </p:childTnLst>
                                </p:cTn>
                              </p:par>
                            </p:childTnLst>
                          </p:cTn>
                        </p:par>
                      </p:childTnLst>
                    </p:cTn>
                  </p:par>
                  <p:par>
                    <p:cTn id="46" fill="hold">
                      <p:stCondLst>
                        <p:cond delay="indefinite"/>
                      </p:stCondLst>
                      <p:childTnLst>
                        <p:par>
                          <p:cTn id="47" fill="hold">
                            <p:stCondLst>
                              <p:cond delay="0"/>
                            </p:stCondLst>
                            <p:childTnLst>
                              <p:par>
                                <p:cTn id="48" presetID="2" presetClass="entr" presetSubtype="2" fill="hold" grpId="0" nodeType="clickEffect">
                                  <p:stCondLst>
                                    <p:cond delay="0"/>
                                  </p:stCondLst>
                                  <p:childTnLst>
                                    <p:set>
                                      <p:cBhvr>
                                        <p:cTn id="49" dur="1" fill="hold">
                                          <p:stCondLst>
                                            <p:cond delay="0"/>
                                          </p:stCondLst>
                                        </p:cTn>
                                        <p:tgtEl>
                                          <p:spTgt spid="32"/>
                                        </p:tgtEl>
                                        <p:attrNameLst>
                                          <p:attrName>style.visibility</p:attrName>
                                        </p:attrNameLst>
                                      </p:cBhvr>
                                      <p:to>
                                        <p:strVal val="visible"/>
                                      </p:to>
                                    </p:set>
                                    <p:anim calcmode="lin" valueType="num">
                                      <p:cBhvr additive="base">
                                        <p:cTn id="50" dur="500" fill="hold"/>
                                        <p:tgtEl>
                                          <p:spTgt spid="32"/>
                                        </p:tgtEl>
                                        <p:attrNameLst>
                                          <p:attrName>ppt_x</p:attrName>
                                        </p:attrNameLst>
                                      </p:cBhvr>
                                      <p:tavLst>
                                        <p:tav tm="0">
                                          <p:val>
                                            <p:strVal val="1+#ppt_w/2"/>
                                          </p:val>
                                        </p:tav>
                                        <p:tav tm="100000">
                                          <p:val>
                                            <p:strVal val="#ppt_x"/>
                                          </p:val>
                                        </p:tav>
                                      </p:tavLst>
                                    </p:anim>
                                    <p:anim calcmode="lin" valueType="num">
                                      <p:cBhvr additive="base">
                                        <p:cTn id="51" dur="500" fill="hold"/>
                                        <p:tgtEl>
                                          <p:spTgt spid="32"/>
                                        </p:tgtEl>
                                        <p:attrNameLst>
                                          <p:attrName>ppt_y</p:attrName>
                                        </p:attrNameLst>
                                      </p:cBhvr>
                                      <p:tavLst>
                                        <p:tav tm="0">
                                          <p:val>
                                            <p:strVal val="#ppt_y"/>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2" presetClass="entr" presetSubtype="2" fill="hold" grpId="0" nodeType="clickEffect">
                                  <p:stCondLst>
                                    <p:cond delay="0"/>
                                  </p:stCondLst>
                                  <p:childTnLst>
                                    <p:set>
                                      <p:cBhvr>
                                        <p:cTn id="55" dur="1" fill="hold">
                                          <p:stCondLst>
                                            <p:cond delay="0"/>
                                          </p:stCondLst>
                                        </p:cTn>
                                        <p:tgtEl>
                                          <p:spTgt spid="33"/>
                                        </p:tgtEl>
                                        <p:attrNameLst>
                                          <p:attrName>style.visibility</p:attrName>
                                        </p:attrNameLst>
                                      </p:cBhvr>
                                      <p:to>
                                        <p:strVal val="visible"/>
                                      </p:to>
                                    </p:set>
                                    <p:anim calcmode="lin" valueType="num">
                                      <p:cBhvr additive="base">
                                        <p:cTn id="56" dur="500" fill="hold"/>
                                        <p:tgtEl>
                                          <p:spTgt spid="33"/>
                                        </p:tgtEl>
                                        <p:attrNameLst>
                                          <p:attrName>ppt_x</p:attrName>
                                        </p:attrNameLst>
                                      </p:cBhvr>
                                      <p:tavLst>
                                        <p:tav tm="0">
                                          <p:val>
                                            <p:strVal val="1+#ppt_w/2"/>
                                          </p:val>
                                        </p:tav>
                                        <p:tav tm="100000">
                                          <p:val>
                                            <p:strVal val="#ppt_x"/>
                                          </p:val>
                                        </p:tav>
                                      </p:tavLst>
                                    </p:anim>
                                    <p:anim calcmode="lin" valueType="num">
                                      <p:cBhvr additive="base">
                                        <p:cTn id="57" dur="500" fill="hold"/>
                                        <p:tgtEl>
                                          <p:spTgt spid="3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bldLvl="0" animBg="1"/>
      <p:bldP spid="23" grpId="0"/>
      <p:bldP spid="28" grpId="0"/>
      <p:bldP spid="30" grpId="0"/>
      <p:bldP spid="31" grpId="0"/>
      <p:bldP spid="3" grpId="0" bldLvl="0" animBg="1"/>
      <p:bldP spid="32" grpId="0"/>
      <p:bldP spid="33" grpId="0"/>
    </p:bld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6" name="组合 85"/>
          <p:cNvGrpSpPr/>
          <p:nvPr/>
        </p:nvGrpSpPr>
        <p:grpSpPr>
          <a:xfrm>
            <a:off x="304800" y="749300"/>
            <a:ext cx="6192344" cy="400110"/>
            <a:chOff x="424117" y="898245"/>
            <a:chExt cx="6192344" cy="400110"/>
          </a:xfrm>
        </p:grpSpPr>
        <p:sp>
          <p:nvSpPr>
            <p:cNvPr id="87" name="平行四边形 86"/>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88" name="文本框 87"/>
            <p:cNvSpPr txBox="1"/>
            <p:nvPr/>
          </p:nvSpPr>
          <p:spPr>
            <a:xfrm>
              <a:off x="1052423" y="898245"/>
              <a:ext cx="5564038" cy="400110"/>
            </a:xfrm>
            <a:prstGeom prst="rect">
              <a:avLst/>
            </a:prstGeom>
            <a:noFill/>
          </p:spPr>
          <p:txBody>
            <a:bodyPr wrap="square" rtlCol="0">
              <a:spAutoFit/>
            </a:bodyPr>
            <a:lstStyle/>
            <a:p>
              <a:r>
                <a:rPr lang="en-US" altLang="zh-CN" sz="2000" b="1" dirty="0"/>
                <a:t>IPv4</a:t>
              </a:r>
              <a:r>
                <a:rPr lang="zh-CN" altLang="en-US" sz="2000" b="1" dirty="0"/>
                <a:t>地址的无分类编址方法</a:t>
              </a:r>
              <a:endParaRPr lang="zh-CN" altLang="en-US" sz="2000" b="1" dirty="0"/>
            </a:p>
          </p:txBody>
        </p:sp>
      </p:grpSp>
      <p:sp>
        <p:nvSpPr>
          <p:cNvPr id="18" name="íşlïḍè"/>
          <p:cNvSpPr txBox="1"/>
          <p:nvPr/>
        </p:nvSpPr>
        <p:spPr>
          <a:xfrm>
            <a:off x="1266346" y="1209640"/>
            <a:ext cx="10620854" cy="711258"/>
          </a:xfrm>
          <a:prstGeom prst="rect">
            <a:avLst/>
          </a:prstGeom>
          <a:noFill/>
        </p:spPr>
        <p:txBody>
          <a:bodyPr wrap="square" lIns="91440" tIns="45720" rIns="91440" bIns="45720" anchor="ctr">
            <a:noAutofit/>
          </a:bodyPr>
          <a:lstStyle/>
          <a:p>
            <a:r>
              <a:rPr lang="zh-CN" altLang="en-US" b="1" dirty="0"/>
              <a:t>实际上，无分类域间路由选择</a:t>
            </a:r>
            <a:r>
              <a:rPr lang="en-US" altLang="zh-CN" b="1" dirty="0"/>
              <a:t>CIDR</a:t>
            </a:r>
            <a:r>
              <a:rPr lang="zh-CN" altLang="en-US" b="1" dirty="0"/>
              <a:t>是将网络前缀都相同的、连续的多个无分类</a:t>
            </a:r>
            <a:r>
              <a:rPr lang="en-US" altLang="zh-CN" b="1" dirty="0"/>
              <a:t>IPv4</a:t>
            </a:r>
            <a:r>
              <a:rPr lang="zh-CN" altLang="en-US" b="1" dirty="0"/>
              <a:t>地址，组成一个</a:t>
            </a:r>
            <a:r>
              <a:rPr lang="en-US" altLang="zh-CN" b="1" dirty="0">
                <a:solidFill>
                  <a:schemeClr val="accent1">
                    <a:lumMod val="75000"/>
                  </a:schemeClr>
                </a:solidFill>
              </a:rPr>
              <a:t>CIDR</a:t>
            </a:r>
            <a:r>
              <a:rPr lang="zh-CN" altLang="en-US" b="1" dirty="0">
                <a:solidFill>
                  <a:schemeClr val="accent1">
                    <a:lumMod val="75000"/>
                  </a:schemeClr>
                </a:solidFill>
              </a:rPr>
              <a:t>地址块</a:t>
            </a:r>
            <a:r>
              <a:rPr lang="zh-CN" altLang="en-US" b="1" dirty="0"/>
              <a:t>，只要知道</a:t>
            </a:r>
            <a:r>
              <a:rPr lang="en-US" altLang="zh-CN" b="1" dirty="0"/>
              <a:t>CIDR</a:t>
            </a:r>
            <a:r>
              <a:rPr lang="zh-CN" altLang="en-US" b="1" dirty="0"/>
              <a:t>地址块中的任何一个地址，就可以知道该地址块的以下全部细节：</a:t>
            </a:r>
            <a:endParaRPr lang="en-US" altLang="zh-CN" b="1" dirty="0"/>
          </a:p>
        </p:txBody>
      </p:sp>
      <p:sp>
        <p:nvSpPr>
          <p:cNvPr id="19" name="矩形 18"/>
          <p:cNvSpPr/>
          <p:nvPr/>
        </p:nvSpPr>
        <p:spPr>
          <a:xfrm>
            <a:off x="1009370" y="1308351"/>
            <a:ext cx="247267" cy="2569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íşlïḍè"/>
          <p:cNvSpPr txBox="1"/>
          <p:nvPr/>
        </p:nvSpPr>
        <p:spPr>
          <a:xfrm>
            <a:off x="1629257" y="1960366"/>
            <a:ext cx="8264684" cy="460492"/>
          </a:xfrm>
          <a:prstGeom prst="rect">
            <a:avLst/>
          </a:prstGeom>
          <a:noFill/>
        </p:spPr>
        <p:txBody>
          <a:bodyPr wrap="square" lIns="91440" tIns="45720" rIns="91440" bIns="45720" anchor="ctr">
            <a:noAutofit/>
          </a:bodyPr>
          <a:lstStyle/>
          <a:p>
            <a:r>
              <a:rPr lang="zh-CN" altLang="en-US" b="1" dirty="0"/>
              <a:t>地址块中的</a:t>
            </a:r>
            <a:r>
              <a:rPr lang="zh-CN" altLang="en-US" b="1" dirty="0">
                <a:solidFill>
                  <a:schemeClr val="accent4"/>
                </a:solidFill>
              </a:rPr>
              <a:t>最小地址</a:t>
            </a:r>
            <a:endParaRPr lang="en-US" altLang="zh-CN" b="1" dirty="0">
              <a:solidFill>
                <a:schemeClr val="accent4"/>
              </a:solidFill>
            </a:endParaRPr>
          </a:p>
        </p:txBody>
      </p:sp>
      <p:sp>
        <p:nvSpPr>
          <p:cNvPr id="15" name="矩形 14"/>
          <p:cNvSpPr/>
          <p:nvPr/>
        </p:nvSpPr>
        <p:spPr>
          <a:xfrm>
            <a:off x="1372280" y="2059077"/>
            <a:ext cx="247267" cy="25697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íşlïḍè"/>
          <p:cNvSpPr txBox="1"/>
          <p:nvPr/>
        </p:nvSpPr>
        <p:spPr>
          <a:xfrm>
            <a:off x="1629257" y="2420858"/>
            <a:ext cx="8264684" cy="460492"/>
          </a:xfrm>
          <a:prstGeom prst="rect">
            <a:avLst/>
          </a:prstGeom>
          <a:noFill/>
        </p:spPr>
        <p:txBody>
          <a:bodyPr wrap="square" lIns="91440" tIns="45720" rIns="91440" bIns="45720" anchor="ctr">
            <a:noAutofit/>
          </a:bodyPr>
          <a:lstStyle/>
          <a:p>
            <a:r>
              <a:rPr lang="zh-CN" altLang="en-US" b="1" dirty="0"/>
              <a:t>地址块中的</a:t>
            </a:r>
            <a:r>
              <a:rPr lang="zh-CN" altLang="en-US" b="1" dirty="0">
                <a:solidFill>
                  <a:schemeClr val="accent5"/>
                </a:solidFill>
              </a:rPr>
              <a:t>最大地址</a:t>
            </a:r>
            <a:endParaRPr lang="en-US" altLang="zh-CN" b="1" dirty="0">
              <a:solidFill>
                <a:schemeClr val="accent5"/>
              </a:solidFill>
            </a:endParaRPr>
          </a:p>
        </p:txBody>
      </p:sp>
      <p:sp>
        <p:nvSpPr>
          <p:cNvPr id="17" name="矩形 16"/>
          <p:cNvSpPr/>
          <p:nvPr/>
        </p:nvSpPr>
        <p:spPr>
          <a:xfrm>
            <a:off x="1372280" y="2519569"/>
            <a:ext cx="247267" cy="25697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íşlïḍè"/>
          <p:cNvSpPr txBox="1"/>
          <p:nvPr/>
        </p:nvSpPr>
        <p:spPr>
          <a:xfrm>
            <a:off x="1629257" y="2920409"/>
            <a:ext cx="8264684" cy="460492"/>
          </a:xfrm>
          <a:prstGeom prst="rect">
            <a:avLst/>
          </a:prstGeom>
          <a:noFill/>
        </p:spPr>
        <p:txBody>
          <a:bodyPr wrap="square" lIns="91440" tIns="45720" rIns="91440" bIns="45720" anchor="ctr">
            <a:noAutofit/>
          </a:bodyPr>
          <a:lstStyle/>
          <a:p>
            <a:r>
              <a:rPr lang="zh-CN" altLang="en-US" b="1" dirty="0"/>
              <a:t>地址块中的</a:t>
            </a:r>
            <a:r>
              <a:rPr lang="zh-CN" altLang="en-US" b="1" dirty="0">
                <a:solidFill>
                  <a:schemeClr val="accent3"/>
                </a:solidFill>
              </a:rPr>
              <a:t>地址数量</a:t>
            </a:r>
            <a:endParaRPr lang="en-US" altLang="zh-CN" b="1" dirty="0">
              <a:solidFill>
                <a:schemeClr val="accent3"/>
              </a:solidFill>
            </a:endParaRPr>
          </a:p>
        </p:txBody>
      </p:sp>
      <p:sp>
        <p:nvSpPr>
          <p:cNvPr id="21" name="矩形 20"/>
          <p:cNvSpPr/>
          <p:nvPr/>
        </p:nvSpPr>
        <p:spPr>
          <a:xfrm>
            <a:off x="1372280" y="3019120"/>
            <a:ext cx="247267" cy="25697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íşlïḍè"/>
          <p:cNvSpPr txBox="1"/>
          <p:nvPr/>
        </p:nvSpPr>
        <p:spPr>
          <a:xfrm>
            <a:off x="1629257" y="3477100"/>
            <a:ext cx="8264684" cy="460492"/>
          </a:xfrm>
          <a:prstGeom prst="rect">
            <a:avLst/>
          </a:prstGeom>
          <a:noFill/>
        </p:spPr>
        <p:txBody>
          <a:bodyPr wrap="square" lIns="91440" tIns="45720" rIns="91440" bIns="45720" anchor="ctr">
            <a:noAutofit/>
          </a:bodyPr>
          <a:lstStyle/>
          <a:p>
            <a:r>
              <a:rPr lang="zh-CN" altLang="en-US" b="1" dirty="0"/>
              <a:t>地址块中</a:t>
            </a:r>
            <a:r>
              <a:rPr lang="zh-CN" altLang="en-US" b="1" dirty="0">
                <a:solidFill>
                  <a:schemeClr val="accent2"/>
                </a:solidFill>
              </a:rPr>
              <a:t>聚合某类网络（</a:t>
            </a:r>
            <a:r>
              <a:rPr lang="en-US" altLang="zh-CN" b="1" dirty="0">
                <a:solidFill>
                  <a:schemeClr val="accent2"/>
                </a:solidFill>
              </a:rPr>
              <a:t>A</a:t>
            </a:r>
            <a:r>
              <a:rPr lang="zh-CN" altLang="en-US" b="1" dirty="0">
                <a:solidFill>
                  <a:schemeClr val="accent2"/>
                </a:solidFill>
              </a:rPr>
              <a:t>类、</a:t>
            </a:r>
            <a:r>
              <a:rPr lang="en-US" altLang="zh-CN" b="1" dirty="0">
                <a:solidFill>
                  <a:schemeClr val="accent2"/>
                </a:solidFill>
              </a:rPr>
              <a:t>B</a:t>
            </a:r>
            <a:r>
              <a:rPr lang="zh-CN" altLang="en-US" b="1" dirty="0">
                <a:solidFill>
                  <a:schemeClr val="accent2"/>
                </a:solidFill>
              </a:rPr>
              <a:t>类、</a:t>
            </a:r>
            <a:r>
              <a:rPr lang="en-US" altLang="zh-CN" b="1" dirty="0">
                <a:solidFill>
                  <a:schemeClr val="accent2"/>
                </a:solidFill>
              </a:rPr>
              <a:t>C</a:t>
            </a:r>
            <a:r>
              <a:rPr lang="zh-CN" altLang="en-US" b="1" dirty="0">
                <a:solidFill>
                  <a:schemeClr val="accent2"/>
                </a:solidFill>
              </a:rPr>
              <a:t>类）的数量</a:t>
            </a:r>
            <a:endParaRPr lang="en-US" altLang="zh-CN" b="1" dirty="0">
              <a:solidFill>
                <a:schemeClr val="accent2"/>
              </a:solidFill>
            </a:endParaRPr>
          </a:p>
        </p:txBody>
      </p:sp>
      <p:sp>
        <p:nvSpPr>
          <p:cNvPr id="26" name="矩形 25"/>
          <p:cNvSpPr/>
          <p:nvPr/>
        </p:nvSpPr>
        <p:spPr>
          <a:xfrm>
            <a:off x="1372280" y="3575811"/>
            <a:ext cx="247267" cy="25697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íşlïḍè"/>
          <p:cNvSpPr txBox="1"/>
          <p:nvPr/>
        </p:nvSpPr>
        <p:spPr>
          <a:xfrm>
            <a:off x="1629257" y="4033791"/>
            <a:ext cx="8264684" cy="460492"/>
          </a:xfrm>
          <a:prstGeom prst="rect">
            <a:avLst/>
          </a:prstGeom>
          <a:noFill/>
        </p:spPr>
        <p:txBody>
          <a:bodyPr wrap="square" lIns="91440" tIns="45720" rIns="91440" bIns="45720" anchor="ctr">
            <a:noAutofit/>
          </a:bodyPr>
          <a:lstStyle/>
          <a:p>
            <a:r>
              <a:rPr lang="zh-CN" altLang="en-US" b="1" dirty="0">
                <a:solidFill>
                  <a:schemeClr val="accent1"/>
                </a:solidFill>
              </a:rPr>
              <a:t>地址掩码</a:t>
            </a:r>
            <a:endParaRPr lang="en-US" altLang="zh-CN" b="1" dirty="0">
              <a:solidFill>
                <a:schemeClr val="accent1"/>
              </a:solidFill>
            </a:endParaRPr>
          </a:p>
        </p:txBody>
      </p:sp>
      <p:sp>
        <p:nvSpPr>
          <p:cNvPr id="29" name="矩形 28"/>
          <p:cNvSpPr/>
          <p:nvPr/>
        </p:nvSpPr>
        <p:spPr>
          <a:xfrm>
            <a:off x="1372280" y="4132502"/>
            <a:ext cx="247267" cy="25697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平行四边形 21"/>
          <p:cNvSpPr/>
          <p:nvPr/>
        </p:nvSpPr>
        <p:spPr>
          <a:xfrm>
            <a:off x="304800" y="749300"/>
            <a:ext cx="704570"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05</a:t>
            </a:r>
            <a:endParaRPr lang="zh-CN" altLang="en-US" sz="2200" dirty="0">
              <a:latin typeface="Impact" panose="020B0806030902050204" pitchFamily="34" charset="0"/>
            </a:endParaRP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p:cTn id="7" dur="500" fill="hold"/>
                                        <p:tgtEl>
                                          <p:spTgt spid="19"/>
                                        </p:tgtEl>
                                        <p:attrNameLst>
                                          <p:attrName>ppt_w</p:attrName>
                                        </p:attrNameLst>
                                      </p:cBhvr>
                                      <p:tavLst>
                                        <p:tav tm="0">
                                          <p:val>
                                            <p:fltVal val="0"/>
                                          </p:val>
                                        </p:tav>
                                        <p:tav tm="100000">
                                          <p:val>
                                            <p:strVal val="#ppt_w"/>
                                          </p:val>
                                        </p:tav>
                                      </p:tavLst>
                                    </p:anim>
                                    <p:anim calcmode="lin" valueType="num">
                                      <p:cBhvr>
                                        <p:cTn id="8" dur="500" fill="hold"/>
                                        <p:tgtEl>
                                          <p:spTgt spid="19"/>
                                        </p:tgtEl>
                                        <p:attrNameLst>
                                          <p:attrName>ppt_h</p:attrName>
                                        </p:attrNameLst>
                                      </p:cBhvr>
                                      <p:tavLst>
                                        <p:tav tm="0">
                                          <p:val>
                                            <p:fltVal val="0"/>
                                          </p:val>
                                        </p:tav>
                                        <p:tav tm="100000">
                                          <p:val>
                                            <p:strVal val="#ppt_h"/>
                                          </p:val>
                                        </p:tav>
                                      </p:tavLst>
                                    </p:anim>
                                    <p:anim calcmode="lin" valueType="num">
                                      <p:cBhvr>
                                        <p:cTn id="9" dur="500" fill="hold"/>
                                        <p:tgtEl>
                                          <p:spTgt spid="19"/>
                                        </p:tgtEl>
                                        <p:attrNameLst>
                                          <p:attrName>style.rotation</p:attrName>
                                        </p:attrNameLst>
                                      </p:cBhvr>
                                      <p:tavLst>
                                        <p:tav tm="0">
                                          <p:val>
                                            <p:fltVal val="360"/>
                                          </p:val>
                                        </p:tav>
                                        <p:tav tm="100000">
                                          <p:val>
                                            <p:fltVal val="0"/>
                                          </p:val>
                                        </p:tav>
                                      </p:tavLst>
                                    </p:anim>
                                    <p:animEffect transition="in" filter="fade">
                                      <p:cBhvr>
                                        <p:cTn id="10" dur="500"/>
                                        <p:tgtEl>
                                          <p:spTgt spid="19"/>
                                        </p:tgtEl>
                                      </p:cBhvr>
                                    </p:animEffect>
                                  </p:childTnLst>
                                </p:cTn>
                              </p:par>
                            </p:childTnLst>
                          </p:cTn>
                        </p:par>
                        <p:par>
                          <p:cTn id="11" fill="hold">
                            <p:stCondLst>
                              <p:cond delay="500"/>
                            </p:stCondLst>
                            <p:childTnLst>
                              <p:par>
                                <p:cTn id="12" presetID="1" presetClass="entr" presetSubtype="0" fill="hold" grpId="0" nodeType="afterEffect">
                                  <p:stCondLst>
                                    <p:cond delay="0"/>
                                  </p:stCondLst>
                                  <p:iterate type="lt">
                                    <p:tmAbs val="100"/>
                                  </p:iterate>
                                  <p:childTnLst>
                                    <p:set>
                                      <p:cBhvr>
                                        <p:cTn id="13" dur="1" fill="hold">
                                          <p:stCondLst>
                                            <p:cond delay="0"/>
                                          </p:stCondLst>
                                        </p:cTn>
                                        <p:tgtEl>
                                          <p:spTgt spid="18"/>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49" presetClass="entr" presetSubtype="0" decel="100000" fill="hold" grpId="0" nodeType="clickEffect">
                                  <p:stCondLst>
                                    <p:cond delay="0"/>
                                  </p:stCondLst>
                                  <p:childTnLst>
                                    <p:set>
                                      <p:cBhvr>
                                        <p:cTn id="17" dur="1" fill="hold">
                                          <p:stCondLst>
                                            <p:cond delay="0"/>
                                          </p:stCondLst>
                                        </p:cTn>
                                        <p:tgtEl>
                                          <p:spTgt spid="15"/>
                                        </p:tgtEl>
                                        <p:attrNameLst>
                                          <p:attrName>style.visibility</p:attrName>
                                        </p:attrNameLst>
                                      </p:cBhvr>
                                      <p:to>
                                        <p:strVal val="visible"/>
                                      </p:to>
                                    </p:set>
                                    <p:anim calcmode="lin" valueType="num">
                                      <p:cBhvr>
                                        <p:cTn id="18" dur="500" fill="hold"/>
                                        <p:tgtEl>
                                          <p:spTgt spid="15"/>
                                        </p:tgtEl>
                                        <p:attrNameLst>
                                          <p:attrName>ppt_w</p:attrName>
                                        </p:attrNameLst>
                                      </p:cBhvr>
                                      <p:tavLst>
                                        <p:tav tm="0">
                                          <p:val>
                                            <p:fltVal val="0"/>
                                          </p:val>
                                        </p:tav>
                                        <p:tav tm="100000">
                                          <p:val>
                                            <p:strVal val="#ppt_w"/>
                                          </p:val>
                                        </p:tav>
                                      </p:tavLst>
                                    </p:anim>
                                    <p:anim calcmode="lin" valueType="num">
                                      <p:cBhvr>
                                        <p:cTn id="19" dur="500" fill="hold"/>
                                        <p:tgtEl>
                                          <p:spTgt spid="15"/>
                                        </p:tgtEl>
                                        <p:attrNameLst>
                                          <p:attrName>ppt_h</p:attrName>
                                        </p:attrNameLst>
                                      </p:cBhvr>
                                      <p:tavLst>
                                        <p:tav tm="0">
                                          <p:val>
                                            <p:fltVal val="0"/>
                                          </p:val>
                                        </p:tav>
                                        <p:tav tm="100000">
                                          <p:val>
                                            <p:strVal val="#ppt_h"/>
                                          </p:val>
                                        </p:tav>
                                      </p:tavLst>
                                    </p:anim>
                                    <p:anim calcmode="lin" valueType="num">
                                      <p:cBhvr>
                                        <p:cTn id="20" dur="500" fill="hold"/>
                                        <p:tgtEl>
                                          <p:spTgt spid="15"/>
                                        </p:tgtEl>
                                        <p:attrNameLst>
                                          <p:attrName>style.rotation</p:attrName>
                                        </p:attrNameLst>
                                      </p:cBhvr>
                                      <p:tavLst>
                                        <p:tav tm="0">
                                          <p:val>
                                            <p:fltVal val="360"/>
                                          </p:val>
                                        </p:tav>
                                        <p:tav tm="100000">
                                          <p:val>
                                            <p:fltVal val="0"/>
                                          </p:val>
                                        </p:tav>
                                      </p:tavLst>
                                    </p:anim>
                                    <p:animEffect transition="in" filter="fade">
                                      <p:cBhvr>
                                        <p:cTn id="21" dur="500"/>
                                        <p:tgtEl>
                                          <p:spTgt spid="15"/>
                                        </p:tgtEl>
                                      </p:cBhvr>
                                    </p:animEffect>
                                  </p:childTnLst>
                                </p:cTn>
                              </p:par>
                            </p:childTnLst>
                          </p:cTn>
                        </p:par>
                        <p:par>
                          <p:cTn id="22" fill="hold">
                            <p:stCondLst>
                              <p:cond delay="500"/>
                            </p:stCondLst>
                            <p:childTnLst>
                              <p:par>
                                <p:cTn id="23" presetID="1" presetClass="entr" presetSubtype="0" fill="hold" grpId="0" nodeType="afterEffect">
                                  <p:stCondLst>
                                    <p:cond delay="0"/>
                                  </p:stCondLst>
                                  <p:iterate type="lt">
                                    <p:tmAbs val="100"/>
                                  </p:iterate>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49" presetClass="entr" presetSubtype="0" decel="100000" fill="hold" grpId="0" nodeType="clickEffect">
                                  <p:stCondLst>
                                    <p:cond delay="0"/>
                                  </p:stCondLst>
                                  <p:childTnLst>
                                    <p:set>
                                      <p:cBhvr>
                                        <p:cTn id="28" dur="1" fill="hold">
                                          <p:stCondLst>
                                            <p:cond delay="0"/>
                                          </p:stCondLst>
                                        </p:cTn>
                                        <p:tgtEl>
                                          <p:spTgt spid="17"/>
                                        </p:tgtEl>
                                        <p:attrNameLst>
                                          <p:attrName>style.visibility</p:attrName>
                                        </p:attrNameLst>
                                      </p:cBhvr>
                                      <p:to>
                                        <p:strVal val="visible"/>
                                      </p:to>
                                    </p:set>
                                    <p:anim calcmode="lin" valueType="num">
                                      <p:cBhvr>
                                        <p:cTn id="29" dur="500" fill="hold"/>
                                        <p:tgtEl>
                                          <p:spTgt spid="17"/>
                                        </p:tgtEl>
                                        <p:attrNameLst>
                                          <p:attrName>ppt_w</p:attrName>
                                        </p:attrNameLst>
                                      </p:cBhvr>
                                      <p:tavLst>
                                        <p:tav tm="0">
                                          <p:val>
                                            <p:fltVal val="0"/>
                                          </p:val>
                                        </p:tav>
                                        <p:tav tm="100000">
                                          <p:val>
                                            <p:strVal val="#ppt_w"/>
                                          </p:val>
                                        </p:tav>
                                      </p:tavLst>
                                    </p:anim>
                                    <p:anim calcmode="lin" valueType="num">
                                      <p:cBhvr>
                                        <p:cTn id="30" dur="500" fill="hold"/>
                                        <p:tgtEl>
                                          <p:spTgt spid="17"/>
                                        </p:tgtEl>
                                        <p:attrNameLst>
                                          <p:attrName>ppt_h</p:attrName>
                                        </p:attrNameLst>
                                      </p:cBhvr>
                                      <p:tavLst>
                                        <p:tav tm="0">
                                          <p:val>
                                            <p:fltVal val="0"/>
                                          </p:val>
                                        </p:tav>
                                        <p:tav tm="100000">
                                          <p:val>
                                            <p:strVal val="#ppt_h"/>
                                          </p:val>
                                        </p:tav>
                                      </p:tavLst>
                                    </p:anim>
                                    <p:anim calcmode="lin" valueType="num">
                                      <p:cBhvr>
                                        <p:cTn id="31" dur="500" fill="hold"/>
                                        <p:tgtEl>
                                          <p:spTgt spid="17"/>
                                        </p:tgtEl>
                                        <p:attrNameLst>
                                          <p:attrName>style.rotation</p:attrName>
                                        </p:attrNameLst>
                                      </p:cBhvr>
                                      <p:tavLst>
                                        <p:tav tm="0">
                                          <p:val>
                                            <p:fltVal val="360"/>
                                          </p:val>
                                        </p:tav>
                                        <p:tav tm="100000">
                                          <p:val>
                                            <p:fltVal val="0"/>
                                          </p:val>
                                        </p:tav>
                                      </p:tavLst>
                                    </p:anim>
                                    <p:animEffect transition="in" filter="fade">
                                      <p:cBhvr>
                                        <p:cTn id="32" dur="500"/>
                                        <p:tgtEl>
                                          <p:spTgt spid="17"/>
                                        </p:tgtEl>
                                      </p:cBhvr>
                                    </p:animEffect>
                                  </p:childTnLst>
                                </p:cTn>
                              </p:par>
                            </p:childTnLst>
                          </p:cTn>
                        </p:par>
                        <p:par>
                          <p:cTn id="33" fill="hold">
                            <p:stCondLst>
                              <p:cond delay="500"/>
                            </p:stCondLst>
                            <p:childTnLst>
                              <p:par>
                                <p:cTn id="34" presetID="1" presetClass="entr" presetSubtype="0" fill="hold" grpId="0" nodeType="afterEffect">
                                  <p:stCondLst>
                                    <p:cond delay="0"/>
                                  </p:stCondLst>
                                  <p:iterate type="lt">
                                    <p:tmAbs val="100"/>
                                  </p:iterate>
                                  <p:childTnLst>
                                    <p:set>
                                      <p:cBhvr>
                                        <p:cTn id="35" dur="1" fill="hold">
                                          <p:stCondLst>
                                            <p:cond delay="0"/>
                                          </p:stCondLst>
                                        </p:cTn>
                                        <p:tgtEl>
                                          <p:spTgt spid="16"/>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49" presetClass="entr" presetSubtype="0" decel="100000" fill="hold" grpId="0" nodeType="clickEffect">
                                  <p:stCondLst>
                                    <p:cond delay="0"/>
                                  </p:stCondLst>
                                  <p:childTnLst>
                                    <p:set>
                                      <p:cBhvr>
                                        <p:cTn id="39" dur="1" fill="hold">
                                          <p:stCondLst>
                                            <p:cond delay="0"/>
                                          </p:stCondLst>
                                        </p:cTn>
                                        <p:tgtEl>
                                          <p:spTgt spid="21"/>
                                        </p:tgtEl>
                                        <p:attrNameLst>
                                          <p:attrName>style.visibility</p:attrName>
                                        </p:attrNameLst>
                                      </p:cBhvr>
                                      <p:to>
                                        <p:strVal val="visible"/>
                                      </p:to>
                                    </p:set>
                                    <p:anim calcmode="lin" valueType="num">
                                      <p:cBhvr>
                                        <p:cTn id="40" dur="500" fill="hold"/>
                                        <p:tgtEl>
                                          <p:spTgt spid="21"/>
                                        </p:tgtEl>
                                        <p:attrNameLst>
                                          <p:attrName>ppt_w</p:attrName>
                                        </p:attrNameLst>
                                      </p:cBhvr>
                                      <p:tavLst>
                                        <p:tav tm="0">
                                          <p:val>
                                            <p:fltVal val="0"/>
                                          </p:val>
                                        </p:tav>
                                        <p:tav tm="100000">
                                          <p:val>
                                            <p:strVal val="#ppt_w"/>
                                          </p:val>
                                        </p:tav>
                                      </p:tavLst>
                                    </p:anim>
                                    <p:anim calcmode="lin" valueType="num">
                                      <p:cBhvr>
                                        <p:cTn id="41" dur="500" fill="hold"/>
                                        <p:tgtEl>
                                          <p:spTgt spid="21"/>
                                        </p:tgtEl>
                                        <p:attrNameLst>
                                          <p:attrName>ppt_h</p:attrName>
                                        </p:attrNameLst>
                                      </p:cBhvr>
                                      <p:tavLst>
                                        <p:tav tm="0">
                                          <p:val>
                                            <p:fltVal val="0"/>
                                          </p:val>
                                        </p:tav>
                                        <p:tav tm="100000">
                                          <p:val>
                                            <p:strVal val="#ppt_h"/>
                                          </p:val>
                                        </p:tav>
                                      </p:tavLst>
                                    </p:anim>
                                    <p:anim calcmode="lin" valueType="num">
                                      <p:cBhvr>
                                        <p:cTn id="42" dur="500" fill="hold"/>
                                        <p:tgtEl>
                                          <p:spTgt spid="21"/>
                                        </p:tgtEl>
                                        <p:attrNameLst>
                                          <p:attrName>style.rotation</p:attrName>
                                        </p:attrNameLst>
                                      </p:cBhvr>
                                      <p:tavLst>
                                        <p:tav tm="0">
                                          <p:val>
                                            <p:fltVal val="360"/>
                                          </p:val>
                                        </p:tav>
                                        <p:tav tm="100000">
                                          <p:val>
                                            <p:fltVal val="0"/>
                                          </p:val>
                                        </p:tav>
                                      </p:tavLst>
                                    </p:anim>
                                    <p:animEffect transition="in" filter="fade">
                                      <p:cBhvr>
                                        <p:cTn id="43" dur="500"/>
                                        <p:tgtEl>
                                          <p:spTgt spid="21"/>
                                        </p:tgtEl>
                                      </p:cBhvr>
                                    </p:animEffect>
                                  </p:childTnLst>
                                </p:cTn>
                              </p:par>
                            </p:childTnLst>
                          </p:cTn>
                        </p:par>
                        <p:par>
                          <p:cTn id="44" fill="hold">
                            <p:stCondLst>
                              <p:cond delay="500"/>
                            </p:stCondLst>
                            <p:childTnLst>
                              <p:par>
                                <p:cTn id="45" presetID="1" presetClass="entr" presetSubtype="0" fill="hold" grpId="0" nodeType="afterEffect">
                                  <p:stCondLst>
                                    <p:cond delay="0"/>
                                  </p:stCondLst>
                                  <p:iterate type="lt">
                                    <p:tmAbs val="100"/>
                                  </p:iterate>
                                  <p:childTnLst>
                                    <p:set>
                                      <p:cBhvr>
                                        <p:cTn id="46" dur="1" fill="hold">
                                          <p:stCondLst>
                                            <p:cond delay="0"/>
                                          </p:stCondLst>
                                        </p:cTn>
                                        <p:tgtEl>
                                          <p:spTgt spid="2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49" presetClass="entr" presetSubtype="0" decel="100000" fill="hold" grpId="0" nodeType="clickEffect">
                                  <p:stCondLst>
                                    <p:cond delay="0"/>
                                  </p:stCondLst>
                                  <p:childTnLst>
                                    <p:set>
                                      <p:cBhvr>
                                        <p:cTn id="50" dur="1" fill="hold">
                                          <p:stCondLst>
                                            <p:cond delay="0"/>
                                          </p:stCondLst>
                                        </p:cTn>
                                        <p:tgtEl>
                                          <p:spTgt spid="26"/>
                                        </p:tgtEl>
                                        <p:attrNameLst>
                                          <p:attrName>style.visibility</p:attrName>
                                        </p:attrNameLst>
                                      </p:cBhvr>
                                      <p:to>
                                        <p:strVal val="visible"/>
                                      </p:to>
                                    </p:set>
                                    <p:anim calcmode="lin" valueType="num">
                                      <p:cBhvr>
                                        <p:cTn id="51" dur="500" fill="hold"/>
                                        <p:tgtEl>
                                          <p:spTgt spid="26"/>
                                        </p:tgtEl>
                                        <p:attrNameLst>
                                          <p:attrName>ppt_w</p:attrName>
                                        </p:attrNameLst>
                                      </p:cBhvr>
                                      <p:tavLst>
                                        <p:tav tm="0">
                                          <p:val>
                                            <p:fltVal val="0"/>
                                          </p:val>
                                        </p:tav>
                                        <p:tav tm="100000">
                                          <p:val>
                                            <p:strVal val="#ppt_w"/>
                                          </p:val>
                                        </p:tav>
                                      </p:tavLst>
                                    </p:anim>
                                    <p:anim calcmode="lin" valueType="num">
                                      <p:cBhvr>
                                        <p:cTn id="52" dur="500" fill="hold"/>
                                        <p:tgtEl>
                                          <p:spTgt spid="26"/>
                                        </p:tgtEl>
                                        <p:attrNameLst>
                                          <p:attrName>ppt_h</p:attrName>
                                        </p:attrNameLst>
                                      </p:cBhvr>
                                      <p:tavLst>
                                        <p:tav tm="0">
                                          <p:val>
                                            <p:fltVal val="0"/>
                                          </p:val>
                                        </p:tav>
                                        <p:tav tm="100000">
                                          <p:val>
                                            <p:strVal val="#ppt_h"/>
                                          </p:val>
                                        </p:tav>
                                      </p:tavLst>
                                    </p:anim>
                                    <p:anim calcmode="lin" valueType="num">
                                      <p:cBhvr>
                                        <p:cTn id="53" dur="500" fill="hold"/>
                                        <p:tgtEl>
                                          <p:spTgt spid="26"/>
                                        </p:tgtEl>
                                        <p:attrNameLst>
                                          <p:attrName>style.rotation</p:attrName>
                                        </p:attrNameLst>
                                      </p:cBhvr>
                                      <p:tavLst>
                                        <p:tav tm="0">
                                          <p:val>
                                            <p:fltVal val="360"/>
                                          </p:val>
                                        </p:tav>
                                        <p:tav tm="100000">
                                          <p:val>
                                            <p:fltVal val="0"/>
                                          </p:val>
                                        </p:tav>
                                      </p:tavLst>
                                    </p:anim>
                                    <p:animEffect transition="in" filter="fade">
                                      <p:cBhvr>
                                        <p:cTn id="54" dur="500"/>
                                        <p:tgtEl>
                                          <p:spTgt spid="26"/>
                                        </p:tgtEl>
                                      </p:cBhvr>
                                    </p:animEffect>
                                  </p:childTnLst>
                                </p:cTn>
                              </p:par>
                            </p:childTnLst>
                          </p:cTn>
                        </p:par>
                        <p:par>
                          <p:cTn id="55" fill="hold">
                            <p:stCondLst>
                              <p:cond delay="500"/>
                            </p:stCondLst>
                            <p:childTnLst>
                              <p:par>
                                <p:cTn id="56" presetID="1" presetClass="entr" presetSubtype="0" fill="hold" grpId="0" nodeType="afterEffect">
                                  <p:stCondLst>
                                    <p:cond delay="0"/>
                                  </p:stCondLst>
                                  <p:iterate type="lt">
                                    <p:tmAbs val="100"/>
                                  </p:iterate>
                                  <p:childTnLst>
                                    <p:set>
                                      <p:cBhvr>
                                        <p:cTn id="57" dur="1" fill="hold">
                                          <p:stCondLst>
                                            <p:cond delay="0"/>
                                          </p:stCondLst>
                                        </p:cTn>
                                        <p:tgtEl>
                                          <p:spTgt spid="25"/>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49" presetClass="entr" presetSubtype="0" decel="100000" fill="hold" grpId="0" nodeType="clickEffect">
                                  <p:stCondLst>
                                    <p:cond delay="0"/>
                                  </p:stCondLst>
                                  <p:childTnLst>
                                    <p:set>
                                      <p:cBhvr>
                                        <p:cTn id="61" dur="1" fill="hold">
                                          <p:stCondLst>
                                            <p:cond delay="0"/>
                                          </p:stCondLst>
                                        </p:cTn>
                                        <p:tgtEl>
                                          <p:spTgt spid="29"/>
                                        </p:tgtEl>
                                        <p:attrNameLst>
                                          <p:attrName>style.visibility</p:attrName>
                                        </p:attrNameLst>
                                      </p:cBhvr>
                                      <p:to>
                                        <p:strVal val="visible"/>
                                      </p:to>
                                    </p:set>
                                    <p:anim calcmode="lin" valueType="num">
                                      <p:cBhvr>
                                        <p:cTn id="62" dur="500" fill="hold"/>
                                        <p:tgtEl>
                                          <p:spTgt spid="29"/>
                                        </p:tgtEl>
                                        <p:attrNameLst>
                                          <p:attrName>ppt_w</p:attrName>
                                        </p:attrNameLst>
                                      </p:cBhvr>
                                      <p:tavLst>
                                        <p:tav tm="0">
                                          <p:val>
                                            <p:fltVal val="0"/>
                                          </p:val>
                                        </p:tav>
                                        <p:tav tm="100000">
                                          <p:val>
                                            <p:strVal val="#ppt_w"/>
                                          </p:val>
                                        </p:tav>
                                      </p:tavLst>
                                    </p:anim>
                                    <p:anim calcmode="lin" valueType="num">
                                      <p:cBhvr>
                                        <p:cTn id="63" dur="500" fill="hold"/>
                                        <p:tgtEl>
                                          <p:spTgt spid="29"/>
                                        </p:tgtEl>
                                        <p:attrNameLst>
                                          <p:attrName>ppt_h</p:attrName>
                                        </p:attrNameLst>
                                      </p:cBhvr>
                                      <p:tavLst>
                                        <p:tav tm="0">
                                          <p:val>
                                            <p:fltVal val="0"/>
                                          </p:val>
                                        </p:tav>
                                        <p:tav tm="100000">
                                          <p:val>
                                            <p:strVal val="#ppt_h"/>
                                          </p:val>
                                        </p:tav>
                                      </p:tavLst>
                                    </p:anim>
                                    <p:anim calcmode="lin" valueType="num">
                                      <p:cBhvr>
                                        <p:cTn id="64" dur="500" fill="hold"/>
                                        <p:tgtEl>
                                          <p:spTgt spid="29"/>
                                        </p:tgtEl>
                                        <p:attrNameLst>
                                          <p:attrName>style.rotation</p:attrName>
                                        </p:attrNameLst>
                                      </p:cBhvr>
                                      <p:tavLst>
                                        <p:tav tm="0">
                                          <p:val>
                                            <p:fltVal val="360"/>
                                          </p:val>
                                        </p:tav>
                                        <p:tav tm="100000">
                                          <p:val>
                                            <p:fltVal val="0"/>
                                          </p:val>
                                        </p:tav>
                                      </p:tavLst>
                                    </p:anim>
                                    <p:animEffect transition="in" filter="fade">
                                      <p:cBhvr>
                                        <p:cTn id="65" dur="500"/>
                                        <p:tgtEl>
                                          <p:spTgt spid="29"/>
                                        </p:tgtEl>
                                      </p:cBhvr>
                                    </p:animEffect>
                                  </p:childTnLst>
                                </p:cTn>
                              </p:par>
                            </p:childTnLst>
                          </p:cTn>
                        </p:par>
                        <p:par>
                          <p:cTn id="66" fill="hold">
                            <p:stCondLst>
                              <p:cond delay="500"/>
                            </p:stCondLst>
                            <p:childTnLst>
                              <p:par>
                                <p:cTn id="67" presetID="1" presetClass="entr" presetSubtype="0" fill="hold" grpId="0" nodeType="afterEffect">
                                  <p:stCondLst>
                                    <p:cond delay="0"/>
                                  </p:stCondLst>
                                  <p:iterate type="lt">
                                    <p:tmAbs val="100"/>
                                  </p:iterate>
                                  <p:childTnLst>
                                    <p:set>
                                      <p:cBhvr>
                                        <p:cTn id="68"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bldLvl="0" animBg="1"/>
      <p:bldP spid="14" grpId="0"/>
      <p:bldP spid="15" grpId="0" bldLvl="0" animBg="1"/>
      <p:bldP spid="16" grpId="0"/>
      <p:bldP spid="17" grpId="0" bldLvl="0" animBg="1"/>
      <p:bldP spid="20" grpId="0"/>
      <p:bldP spid="21" grpId="0" bldLvl="0" animBg="1"/>
      <p:bldP spid="25" grpId="0"/>
      <p:bldP spid="26" grpId="0" bldLvl="0" animBg="1"/>
      <p:bldP spid="27" grpId="0"/>
      <p:bldP spid="29" grpId="0" bldLvl="0" animBg="1"/>
    </p:bld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6" name="组合 85"/>
          <p:cNvGrpSpPr/>
          <p:nvPr/>
        </p:nvGrpSpPr>
        <p:grpSpPr>
          <a:xfrm>
            <a:off x="304800" y="749300"/>
            <a:ext cx="6192344" cy="400110"/>
            <a:chOff x="424117" y="898245"/>
            <a:chExt cx="6192344" cy="400110"/>
          </a:xfrm>
        </p:grpSpPr>
        <p:sp>
          <p:nvSpPr>
            <p:cNvPr id="87" name="平行四边形 86"/>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88" name="文本框 87"/>
            <p:cNvSpPr txBox="1"/>
            <p:nvPr/>
          </p:nvSpPr>
          <p:spPr>
            <a:xfrm>
              <a:off x="1052423" y="898245"/>
              <a:ext cx="5564038" cy="400110"/>
            </a:xfrm>
            <a:prstGeom prst="rect">
              <a:avLst/>
            </a:prstGeom>
            <a:noFill/>
          </p:spPr>
          <p:txBody>
            <a:bodyPr wrap="square" rtlCol="0">
              <a:spAutoFit/>
            </a:bodyPr>
            <a:lstStyle/>
            <a:p>
              <a:r>
                <a:rPr lang="en-US" altLang="zh-CN" sz="2000" b="1" dirty="0"/>
                <a:t>IPv4</a:t>
              </a:r>
              <a:r>
                <a:rPr lang="zh-CN" altLang="en-US" sz="2000" b="1" dirty="0"/>
                <a:t>地址的无分类编址方法</a:t>
              </a:r>
              <a:endParaRPr lang="zh-CN" altLang="en-US" sz="2000" b="1" dirty="0"/>
            </a:p>
          </p:txBody>
        </p:sp>
      </p:grpSp>
      <p:sp>
        <p:nvSpPr>
          <p:cNvPr id="18" name="íşlïḍè"/>
          <p:cNvSpPr txBox="1"/>
          <p:nvPr/>
        </p:nvSpPr>
        <p:spPr>
          <a:xfrm>
            <a:off x="832171" y="1196483"/>
            <a:ext cx="10620854" cy="400110"/>
          </a:xfrm>
          <a:prstGeom prst="rect">
            <a:avLst/>
          </a:prstGeom>
          <a:noFill/>
        </p:spPr>
        <p:txBody>
          <a:bodyPr wrap="square" lIns="91440" tIns="45720" rIns="91440" bIns="45720" anchor="ctr">
            <a:noAutofit/>
          </a:bodyPr>
          <a:lstStyle/>
          <a:p>
            <a:r>
              <a:rPr lang="en-US" altLang="zh-CN" b="1" dirty="0"/>
              <a:t>【</a:t>
            </a:r>
            <a:r>
              <a:rPr lang="zh-CN" altLang="en-US" b="1" dirty="0"/>
              <a:t>例</a:t>
            </a:r>
            <a:r>
              <a:rPr lang="en-US" altLang="zh-CN" b="1" dirty="0"/>
              <a:t>1】</a:t>
            </a:r>
            <a:r>
              <a:rPr lang="zh-CN" altLang="en-US" b="1" dirty="0"/>
              <a:t>给定的无分类编址的</a:t>
            </a:r>
            <a:r>
              <a:rPr lang="en-US" altLang="zh-CN" b="1" dirty="0"/>
              <a:t>IPv4</a:t>
            </a:r>
            <a:r>
              <a:rPr lang="zh-CN" altLang="en-US" b="1" dirty="0"/>
              <a:t>地址为</a:t>
            </a:r>
            <a:r>
              <a:rPr lang="en-US" altLang="zh-CN" b="1" dirty="0"/>
              <a:t>128.14.35.7/20</a:t>
            </a:r>
            <a:r>
              <a:rPr lang="zh-CN" altLang="en-US" b="1" dirty="0"/>
              <a:t>，请给出该地址所在</a:t>
            </a:r>
            <a:r>
              <a:rPr lang="en-US" altLang="zh-CN" b="1" dirty="0"/>
              <a:t>CIDR</a:t>
            </a:r>
            <a:r>
              <a:rPr lang="zh-CN" altLang="en-US" b="1" dirty="0"/>
              <a:t>地址块的全部细节。</a:t>
            </a:r>
            <a:endParaRPr lang="en-US" altLang="zh-CN" b="1" dirty="0"/>
          </a:p>
        </p:txBody>
      </p:sp>
      <p:sp>
        <p:nvSpPr>
          <p:cNvPr id="22" name="íşlïḍè"/>
          <p:cNvSpPr txBox="1"/>
          <p:nvPr/>
        </p:nvSpPr>
        <p:spPr>
          <a:xfrm>
            <a:off x="933106" y="1619929"/>
            <a:ext cx="683574" cy="400110"/>
          </a:xfrm>
          <a:prstGeom prst="rect">
            <a:avLst/>
          </a:prstGeom>
          <a:noFill/>
        </p:spPr>
        <p:txBody>
          <a:bodyPr wrap="square" lIns="91440" tIns="45720" rIns="91440" bIns="45720" anchor="ctr">
            <a:noAutofit/>
          </a:bodyPr>
          <a:lstStyle/>
          <a:p>
            <a:r>
              <a:rPr lang="zh-CN" altLang="en-US" b="1" dirty="0"/>
              <a:t>解析</a:t>
            </a:r>
            <a:endParaRPr lang="en-US" altLang="zh-CN" b="1" dirty="0"/>
          </a:p>
        </p:txBody>
      </p:sp>
      <p:sp>
        <p:nvSpPr>
          <p:cNvPr id="23" name="íşlïḍè"/>
          <p:cNvSpPr txBox="1"/>
          <p:nvPr/>
        </p:nvSpPr>
        <p:spPr>
          <a:xfrm>
            <a:off x="1169641" y="2272288"/>
            <a:ext cx="2553746" cy="400110"/>
          </a:xfrm>
          <a:prstGeom prst="rect">
            <a:avLst/>
          </a:prstGeom>
          <a:noFill/>
        </p:spPr>
        <p:txBody>
          <a:bodyPr wrap="square" lIns="91440" tIns="45720" rIns="91440" bIns="45720" anchor="ctr">
            <a:noAutofit/>
          </a:bodyPr>
          <a:lstStyle/>
          <a:p>
            <a:r>
              <a:rPr lang="en-US" altLang="zh-CN" sz="3200" b="1" dirty="0"/>
              <a:t>128.14.35.7/20</a:t>
            </a:r>
            <a:endParaRPr lang="en-US" altLang="zh-CN" sz="3200" b="1" dirty="0"/>
          </a:p>
        </p:txBody>
      </p:sp>
      <p:sp>
        <p:nvSpPr>
          <p:cNvPr id="24" name="íşlïḍè"/>
          <p:cNvSpPr txBox="1"/>
          <p:nvPr/>
        </p:nvSpPr>
        <p:spPr>
          <a:xfrm>
            <a:off x="6690113" y="2272288"/>
            <a:ext cx="5396635" cy="400110"/>
          </a:xfrm>
          <a:prstGeom prst="rect">
            <a:avLst/>
          </a:prstGeom>
          <a:noFill/>
        </p:spPr>
        <p:txBody>
          <a:bodyPr wrap="square" lIns="91440" tIns="45720" rIns="91440" bIns="45720" anchor="ctr">
            <a:noAutofit/>
          </a:bodyPr>
          <a:lstStyle/>
          <a:p>
            <a:r>
              <a:rPr lang="en-US" altLang="zh-CN" sz="3200" b="1" spc="300" dirty="0"/>
              <a:t>128.14.00100011.00000111</a:t>
            </a:r>
            <a:endParaRPr lang="en-US" altLang="zh-CN" sz="3200" b="1" spc="300" dirty="0"/>
          </a:p>
        </p:txBody>
      </p:sp>
      <p:grpSp>
        <p:nvGrpSpPr>
          <p:cNvPr id="4" name="组合 3"/>
          <p:cNvGrpSpPr/>
          <p:nvPr/>
        </p:nvGrpSpPr>
        <p:grpSpPr>
          <a:xfrm>
            <a:off x="3618135" y="1848842"/>
            <a:ext cx="3071978" cy="622213"/>
            <a:chOff x="3723387" y="2059350"/>
            <a:chExt cx="3071978" cy="622213"/>
          </a:xfrm>
        </p:grpSpPr>
        <p:cxnSp>
          <p:nvCxnSpPr>
            <p:cNvPr id="3" name="直接箭头连接符 2"/>
            <p:cNvCxnSpPr>
              <a:stCxn id="23" idx="3"/>
              <a:endCxn id="24" idx="1"/>
            </p:cNvCxnSpPr>
            <p:nvPr/>
          </p:nvCxnSpPr>
          <p:spPr>
            <a:xfrm>
              <a:off x="3723387" y="2676273"/>
              <a:ext cx="2966726"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íşlïḍè"/>
            <p:cNvSpPr txBox="1"/>
            <p:nvPr/>
          </p:nvSpPr>
          <p:spPr>
            <a:xfrm>
              <a:off x="3828639" y="2059350"/>
              <a:ext cx="2966726" cy="622213"/>
            </a:xfrm>
            <a:prstGeom prst="rect">
              <a:avLst/>
            </a:prstGeom>
            <a:noFill/>
          </p:spPr>
          <p:txBody>
            <a:bodyPr wrap="square" lIns="91440" tIns="45720" rIns="91440" bIns="45720" anchor="ctr">
              <a:noAutofit/>
            </a:bodyPr>
            <a:lstStyle/>
            <a:p>
              <a:pPr algn="ctr"/>
              <a:r>
                <a:rPr lang="zh-CN" altLang="en-US" b="1" dirty="0"/>
                <a:t>将左起第</a:t>
              </a:r>
              <a:r>
                <a:rPr lang="en-US" altLang="zh-CN" b="1" dirty="0"/>
                <a:t>3</a:t>
              </a:r>
              <a:r>
                <a:rPr lang="zh-CN" altLang="en-US" b="1" dirty="0"/>
                <a:t>、</a:t>
              </a:r>
              <a:r>
                <a:rPr lang="en-US" altLang="zh-CN" b="1" dirty="0"/>
                <a:t>4</a:t>
              </a:r>
              <a:r>
                <a:rPr lang="zh-CN" altLang="en-US" b="1" dirty="0"/>
                <a:t>个十进制数</a:t>
              </a:r>
              <a:endParaRPr lang="en-US" altLang="zh-CN" b="1" dirty="0"/>
            </a:p>
            <a:p>
              <a:pPr algn="ctr"/>
              <a:r>
                <a:rPr lang="zh-CN" altLang="en-US" b="1" dirty="0"/>
                <a:t>转换成二进制形式</a:t>
              </a:r>
              <a:endParaRPr lang="en-US" altLang="zh-CN" b="1" dirty="0"/>
            </a:p>
          </p:txBody>
        </p:sp>
      </p:grpSp>
      <p:grpSp>
        <p:nvGrpSpPr>
          <p:cNvPr id="42" name="组合 41"/>
          <p:cNvGrpSpPr/>
          <p:nvPr/>
        </p:nvGrpSpPr>
        <p:grpSpPr>
          <a:xfrm>
            <a:off x="6762616" y="1829266"/>
            <a:ext cx="5120199" cy="2361187"/>
            <a:chOff x="6762616" y="2039774"/>
            <a:chExt cx="5120199" cy="2361187"/>
          </a:xfrm>
        </p:grpSpPr>
        <p:cxnSp>
          <p:nvCxnSpPr>
            <p:cNvPr id="8" name="直接连接符 7"/>
            <p:cNvCxnSpPr/>
            <p:nvPr/>
          </p:nvCxnSpPr>
          <p:spPr>
            <a:xfrm>
              <a:off x="6762616" y="2039774"/>
              <a:ext cx="0" cy="2361187"/>
            </a:xfrm>
            <a:prstGeom prst="line">
              <a:avLst/>
            </a:prstGeom>
            <a:ln w="12700">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a:off x="9046423" y="2039774"/>
              <a:ext cx="0" cy="2361187"/>
            </a:xfrm>
            <a:prstGeom prst="line">
              <a:avLst/>
            </a:prstGeom>
            <a:ln w="12700">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11882815" y="2039774"/>
              <a:ext cx="0" cy="2281066"/>
            </a:xfrm>
            <a:prstGeom prst="line">
              <a:avLst/>
            </a:prstGeom>
            <a:ln w="12700">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p:grpSp>
      <p:grpSp>
        <p:nvGrpSpPr>
          <p:cNvPr id="73" name="组合 72"/>
          <p:cNvGrpSpPr/>
          <p:nvPr/>
        </p:nvGrpSpPr>
        <p:grpSpPr>
          <a:xfrm>
            <a:off x="6762616" y="1816188"/>
            <a:ext cx="2283807" cy="400110"/>
            <a:chOff x="6762616" y="1816188"/>
            <a:chExt cx="2283807" cy="400110"/>
          </a:xfrm>
        </p:grpSpPr>
        <p:cxnSp>
          <p:nvCxnSpPr>
            <p:cNvPr id="10" name="直接箭头连接符 9"/>
            <p:cNvCxnSpPr/>
            <p:nvPr/>
          </p:nvCxnSpPr>
          <p:spPr>
            <a:xfrm>
              <a:off x="6762616" y="2019575"/>
              <a:ext cx="2283807" cy="0"/>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2" name="íşlïḍè"/>
            <p:cNvSpPr txBox="1"/>
            <p:nvPr/>
          </p:nvSpPr>
          <p:spPr>
            <a:xfrm>
              <a:off x="6990153" y="1816188"/>
              <a:ext cx="1828731" cy="400110"/>
            </a:xfrm>
            <a:prstGeom prst="rect">
              <a:avLst/>
            </a:prstGeom>
            <a:solidFill>
              <a:schemeClr val="bg1"/>
            </a:solidFill>
          </p:spPr>
          <p:txBody>
            <a:bodyPr wrap="square" lIns="91440" tIns="45720" rIns="91440" bIns="45720" anchor="ctr">
              <a:noAutofit/>
            </a:bodyPr>
            <a:lstStyle/>
            <a:p>
              <a:pPr algn="ctr"/>
              <a:r>
                <a:rPr lang="en-US" altLang="zh-CN" b="1" dirty="0"/>
                <a:t>20</a:t>
              </a:r>
              <a:r>
                <a:rPr lang="zh-CN" altLang="en-US" b="1" dirty="0"/>
                <a:t>比特网络前缀</a:t>
              </a:r>
              <a:endParaRPr lang="en-US" altLang="zh-CN" b="1" dirty="0"/>
            </a:p>
          </p:txBody>
        </p:sp>
      </p:grpSp>
      <p:grpSp>
        <p:nvGrpSpPr>
          <p:cNvPr id="71" name="组合 70"/>
          <p:cNvGrpSpPr/>
          <p:nvPr/>
        </p:nvGrpSpPr>
        <p:grpSpPr>
          <a:xfrm>
            <a:off x="9046423" y="1816188"/>
            <a:ext cx="2836392" cy="400110"/>
            <a:chOff x="9046423" y="1816188"/>
            <a:chExt cx="2836392" cy="400110"/>
          </a:xfrm>
        </p:grpSpPr>
        <p:cxnSp>
          <p:nvCxnSpPr>
            <p:cNvPr id="33" name="直接箭头连接符 32"/>
            <p:cNvCxnSpPr/>
            <p:nvPr/>
          </p:nvCxnSpPr>
          <p:spPr>
            <a:xfrm>
              <a:off x="9046423" y="2019575"/>
              <a:ext cx="2836392" cy="0"/>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5" name="íşlïḍè"/>
            <p:cNvSpPr txBox="1"/>
            <p:nvPr/>
          </p:nvSpPr>
          <p:spPr>
            <a:xfrm>
              <a:off x="9582308" y="1816188"/>
              <a:ext cx="1665946" cy="400110"/>
            </a:xfrm>
            <a:prstGeom prst="rect">
              <a:avLst/>
            </a:prstGeom>
            <a:solidFill>
              <a:schemeClr val="bg1"/>
            </a:solidFill>
          </p:spPr>
          <p:txBody>
            <a:bodyPr wrap="square" lIns="91440" tIns="45720" rIns="91440" bIns="45720" anchor="ctr">
              <a:noAutofit/>
            </a:bodyPr>
            <a:lstStyle/>
            <a:p>
              <a:pPr algn="ctr"/>
              <a:r>
                <a:rPr lang="en-US" altLang="zh-CN" b="1" dirty="0"/>
                <a:t>12</a:t>
              </a:r>
              <a:r>
                <a:rPr lang="zh-CN" altLang="en-US" b="1" dirty="0"/>
                <a:t>比特主机号</a:t>
              </a:r>
              <a:endParaRPr lang="en-US" altLang="zh-CN" b="1" dirty="0"/>
            </a:p>
          </p:txBody>
        </p:sp>
      </p:grpSp>
      <p:sp>
        <p:nvSpPr>
          <p:cNvPr id="36" name="íşlïḍè"/>
          <p:cNvSpPr txBox="1"/>
          <p:nvPr/>
        </p:nvSpPr>
        <p:spPr>
          <a:xfrm>
            <a:off x="6690113" y="2936791"/>
            <a:ext cx="2805578" cy="400110"/>
          </a:xfrm>
          <a:prstGeom prst="rect">
            <a:avLst/>
          </a:prstGeom>
          <a:noFill/>
        </p:spPr>
        <p:txBody>
          <a:bodyPr wrap="square" lIns="91440" tIns="45720" rIns="91440" bIns="45720" anchor="ctr">
            <a:noAutofit/>
          </a:bodyPr>
          <a:lstStyle/>
          <a:p>
            <a:r>
              <a:rPr lang="en-US" altLang="zh-CN" sz="3200" b="1" spc="300" dirty="0"/>
              <a:t>128.14.0010</a:t>
            </a:r>
            <a:endParaRPr lang="en-US" altLang="zh-CN" sz="3200" b="1" spc="300" dirty="0"/>
          </a:p>
        </p:txBody>
      </p:sp>
      <p:sp>
        <p:nvSpPr>
          <p:cNvPr id="37" name="íşlïḍè"/>
          <p:cNvSpPr txBox="1"/>
          <p:nvPr/>
        </p:nvSpPr>
        <p:spPr>
          <a:xfrm>
            <a:off x="8967054" y="2936791"/>
            <a:ext cx="3099960" cy="400110"/>
          </a:xfrm>
          <a:prstGeom prst="rect">
            <a:avLst/>
          </a:prstGeom>
          <a:noFill/>
        </p:spPr>
        <p:txBody>
          <a:bodyPr wrap="square" lIns="91440" tIns="45720" rIns="91440" bIns="45720" anchor="ctr">
            <a:noAutofit/>
          </a:bodyPr>
          <a:lstStyle/>
          <a:p>
            <a:r>
              <a:rPr lang="en-US" altLang="zh-CN" sz="3200" b="1" spc="260" dirty="0"/>
              <a:t>0000.00000000</a:t>
            </a:r>
            <a:endParaRPr lang="en-US" altLang="zh-CN" sz="3200" b="1" spc="260" dirty="0"/>
          </a:p>
        </p:txBody>
      </p:sp>
      <p:sp>
        <p:nvSpPr>
          <p:cNvPr id="38" name="íşlïḍè"/>
          <p:cNvSpPr txBox="1"/>
          <p:nvPr/>
        </p:nvSpPr>
        <p:spPr>
          <a:xfrm>
            <a:off x="6690113" y="3789161"/>
            <a:ext cx="2805578" cy="400110"/>
          </a:xfrm>
          <a:prstGeom prst="rect">
            <a:avLst/>
          </a:prstGeom>
          <a:noFill/>
        </p:spPr>
        <p:txBody>
          <a:bodyPr wrap="square" lIns="91440" tIns="45720" rIns="91440" bIns="45720" anchor="ctr">
            <a:noAutofit/>
          </a:bodyPr>
          <a:lstStyle/>
          <a:p>
            <a:r>
              <a:rPr lang="en-US" altLang="zh-CN" sz="3200" b="1" spc="300" dirty="0"/>
              <a:t>128.14.0010</a:t>
            </a:r>
            <a:endParaRPr lang="en-US" altLang="zh-CN" sz="3200" b="1" spc="300" dirty="0"/>
          </a:p>
        </p:txBody>
      </p:sp>
      <p:grpSp>
        <p:nvGrpSpPr>
          <p:cNvPr id="74" name="组合 73"/>
          <p:cNvGrpSpPr/>
          <p:nvPr/>
        </p:nvGrpSpPr>
        <p:grpSpPr>
          <a:xfrm>
            <a:off x="8967054" y="3355808"/>
            <a:ext cx="2941496" cy="833463"/>
            <a:chOff x="8967054" y="3355808"/>
            <a:chExt cx="2941496" cy="833463"/>
          </a:xfrm>
        </p:grpSpPr>
        <p:sp>
          <p:nvSpPr>
            <p:cNvPr id="39" name="íşlïḍè"/>
            <p:cNvSpPr txBox="1"/>
            <p:nvPr/>
          </p:nvSpPr>
          <p:spPr>
            <a:xfrm>
              <a:off x="8967054" y="3789161"/>
              <a:ext cx="2941496" cy="400110"/>
            </a:xfrm>
            <a:prstGeom prst="rect">
              <a:avLst/>
            </a:prstGeom>
            <a:noFill/>
          </p:spPr>
          <p:txBody>
            <a:bodyPr wrap="square" lIns="91440" tIns="45720" rIns="91440" bIns="45720" anchor="ctr">
              <a:noAutofit/>
            </a:bodyPr>
            <a:lstStyle/>
            <a:p>
              <a:r>
                <a:rPr lang="en-US" altLang="zh-CN" sz="3200" b="1" spc="360" dirty="0"/>
                <a:t>1111.11111111</a:t>
              </a:r>
              <a:endParaRPr lang="en-US" altLang="zh-CN" sz="3200" b="1" spc="360" dirty="0"/>
            </a:p>
          </p:txBody>
        </p:sp>
        <p:sp>
          <p:nvSpPr>
            <p:cNvPr id="41" name="文本框 40"/>
            <p:cNvSpPr txBox="1"/>
            <p:nvPr/>
          </p:nvSpPr>
          <p:spPr>
            <a:xfrm>
              <a:off x="10674167" y="3355808"/>
              <a:ext cx="492443" cy="309185"/>
            </a:xfrm>
            <a:prstGeom prst="rect">
              <a:avLst/>
            </a:prstGeom>
            <a:noFill/>
          </p:spPr>
          <p:txBody>
            <a:bodyPr vert="eaVert" wrap="square" rtlCol="0">
              <a:spAutoFit/>
            </a:bodyPr>
            <a:lstStyle/>
            <a:p>
              <a:pPr algn="ctr"/>
              <a:r>
                <a:rPr lang="en-US" altLang="zh-CN" sz="2000" b="1" dirty="0">
                  <a:latin typeface="宋体" panose="02010600030101010101" pitchFamily="2" charset="-122"/>
                  <a:ea typeface="宋体" panose="02010600030101010101" pitchFamily="2" charset="-122"/>
                </a:rPr>
                <a:t>…</a:t>
              </a:r>
              <a:endParaRPr lang="zh-CN" altLang="en-US" sz="2000" b="1" dirty="0">
                <a:latin typeface="宋体" panose="02010600030101010101" pitchFamily="2" charset="-122"/>
                <a:ea typeface="宋体" panose="02010600030101010101" pitchFamily="2" charset="-122"/>
              </a:endParaRPr>
            </a:p>
          </p:txBody>
        </p:sp>
      </p:grpSp>
      <p:sp>
        <p:nvSpPr>
          <p:cNvPr id="46" name="íşlïḍè"/>
          <p:cNvSpPr txBox="1"/>
          <p:nvPr/>
        </p:nvSpPr>
        <p:spPr>
          <a:xfrm>
            <a:off x="1169641" y="2967682"/>
            <a:ext cx="1527514" cy="400110"/>
          </a:xfrm>
          <a:prstGeom prst="rect">
            <a:avLst/>
          </a:prstGeom>
          <a:noFill/>
        </p:spPr>
        <p:txBody>
          <a:bodyPr wrap="square" lIns="91440" tIns="45720" rIns="91440" bIns="45720" anchor="ctr">
            <a:noAutofit/>
          </a:bodyPr>
          <a:lstStyle/>
          <a:p>
            <a:r>
              <a:rPr lang="zh-CN" altLang="en-US" sz="2000" b="1" dirty="0"/>
              <a:t>最小地址</a:t>
            </a:r>
            <a:endParaRPr lang="en-US" altLang="zh-CN" sz="2000" b="1" dirty="0"/>
          </a:p>
        </p:txBody>
      </p:sp>
      <p:sp>
        <p:nvSpPr>
          <p:cNvPr id="47" name="íşlïḍè"/>
          <p:cNvSpPr txBox="1"/>
          <p:nvPr/>
        </p:nvSpPr>
        <p:spPr>
          <a:xfrm>
            <a:off x="2458875" y="2940436"/>
            <a:ext cx="2553746" cy="400110"/>
          </a:xfrm>
          <a:prstGeom prst="rect">
            <a:avLst/>
          </a:prstGeom>
          <a:noFill/>
        </p:spPr>
        <p:txBody>
          <a:bodyPr wrap="square" lIns="91440" tIns="45720" rIns="91440" bIns="45720" anchor="ctr">
            <a:noAutofit/>
          </a:bodyPr>
          <a:lstStyle/>
          <a:p>
            <a:r>
              <a:rPr lang="en-US" altLang="zh-CN" sz="3200" b="1" dirty="0"/>
              <a:t>128.14.32.0</a:t>
            </a:r>
            <a:endParaRPr lang="en-US" altLang="zh-CN" sz="3200" b="1" dirty="0"/>
          </a:p>
        </p:txBody>
      </p:sp>
      <p:sp>
        <p:nvSpPr>
          <p:cNvPr id="48" name="íşlïḍè"/>
          <p:cNvSpPr txBox="1"/>
          <p:nvPr/>
        </p:nvSpPr>
        <p:spPr>
          <a:xfrm>
            <a:off x="2458875" y="3789161"/>
            <a:ext cx="2553746" cy="400110"/>
          </a:xfrm>
          <a:prstGeom prst="rect">
            <a:avLst/>
          </a:prstGeom>
          <a:noFill/>
        </p:spPr>
        <p:txBody>
          <a:bodyPr wrap="square" lIns="91440" tIns="45720" rIns="91440" bIns="45720" anchor="ctr">
            <a:noAutofit/>
          </a:bodyPr>
          <a:lstStyle/>
          <a:p>
            <a:r>
              <a:rPr lang="en-US" altLang="zh-CN" sz="3200" b="1" dirty="0"/>
              <a:t>128.14.47.255</a:t>
            </a:r>
            <a:endParaRPr lang="en-US" altLang="zh-CN" sz="3200" b="1" dirty="0"/>
          </a:p>
        </p:txBody>
      </p:sp>
      <p:sp>
        <p:nvSpPr>
          <p:cNvPr id="49" name="íşlïḍè"/>
          <p:cNvSpPr txBox="1"/>
          <p:nvPr/>
        </p:nvSpPr>
        <p:spPr>
          <a:xfrm>
            <a:off x="1169641" y="3802193"/>
            <a:ext cx="1527514" cy="400110"/>
          </a:xfrm>
          <a:prstGeom prst="rect">
            <a:avLst/>
          </a:prstGeom>
          <a:noFill/>
        </p:spPr>
        <p:txBody>
          <a:bodyPr wrap="square" lIns="91440" tIns="45720" rIns="91440" bIns="45720" anchor="ctr">
            <a:noAutofit/>
          </a:bodyPr>
          <a:lstStyle/>
          <a:p>
            <a:r>
              <a:rPr lang="zh-CN" altLang="en-US" sz="2000" b="1" dirty="0"/>
              <a:t>最大地址</a:t>
            </a:r>
            <a:endParaRPr lang="en-US" altLang="zh-CN" sz="2000" b="1" dirty="0"/>
          </a:p>
        </p:txBody>
      </p:sp>
      <p:sp>
        <p:nvSpPr>
          <p:cNvPr id="51" name="íşlïḍè"/>
          <p:cNvSpPr txBox="1"/>
          <p:nvPr/>
        </p:nvSpPr>
        <p:spPr>
          <a:xfrm>
            <a:off x="1169641" y="4620833"/>
            <a:ext cx="1527514" cy="400110"/>
          </a:xfrm>
          <a:prstGeom prst="rect">
            <a:avLst/>
          </a:prstGeom>
          <a:noFill/>
        </p:spPr>
        <p:txBody>
          <a:bodyPr wrap="square" lIns="91440" tIns="45720" rIns="91440" bIns="45720" anchor="ctr">
            <a:noAutofit/>
          </a:bodyPr>
          <a:lstStyle/>
          <a:p>
            <a:r>
              <a:rPr lang="zh-CN" altLang="en-US" sz="2000" b="1" dirty="0"/>
              <a:t>地址数量</a:t>
            </a:r>
            <a:endParaRPr lang="en-US" altLang="zh-CN" sz="2000" b="1" dirty="0"/>
          </a:p>
        </p:txBody>
      </p:sp>
      <mc:AlternateContent xmlns:mc="http://schemas.openxmlformats.org/markup-compatibility/2006">
        <mc:Choice xmlns:a14="http://schemas.microsoft.com/office/drawing/2010/main" Requires="a14">
          <p:sp>
            <p:nvSpPr>
              <p:cNvPr id="43" name="文本框 42"/>
              <p:cNvSpPr txBox="1"/>
              <p:nvPr/>
            </p:nvSpPr>
            <p:spPr>
              <a:xfrm>
                <a:off x="2521974" y="4581365"/>
                <a:ext cx="1130566" cy="440633"/>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p>
                        <m:sSupPr>
                          <m:ctrlPr>
                            <a:rPr lang="en-US" altLang="zh-CN" sz="2800" b="1" i="1" smtClean="0">
                              <a:latin typeface="Cambria Math" panose="02040503050406030204" pitchFamily="18" charset="0"/>
                            </a:rPr>
                          </m:ctrlPr>
                        </m:sSupPr>
                        <m:e>
                          <m:r>
                            <a:rPr lang="en-US" altLang="zh-CN" sz="2800" b="1" i="1" smtClean="0">
                              <a:latin typeface="Cambria Math" panose="02040503050406030204" pitchFamily="18" charset="0"/>
                            </a:rPr>
                            <m:t>𝟐</m:t>
                          </m:r>
                        </m:e>
                        <m:sup>
                          <m:r>
                            <a:rPr lang="en-US" altLang="zh-CN" sz="2800" b="1" i="1" smtClean="0">
                              <a:latin typeface="Cambria Math" panose="02040503050406030204" pitchFamily="18" charset="0"/>
                            </a:rPr>
                            <m:t>𝟑𝟐</m:t>
                          </m:r>
                          <m:r>
                            <a:rPr lang="en-US" altLang="zh-CN" sz="2800" b="1" i="1" smtClean="0">
                              <a:latin typeface="Cambria Math" panose="02040503050406030204" pitchFamily="18" charset="0"/>
                            </a:rPr>
                            <m:t>−</m:t>
                          </m:r>
                          <m:r>
                            <a:rPr lang="en-US" altLang="zh-CN" sz="2800" b="1" i="1" smtClean="0">
                              <a:latin typeface="Cambria Math" panose="02040503050406030204" pitchFamily="18" charset="0"/>
                            </a:rPr>
                            <m:t>𝟐𝟎</m:t>
                          </m:r>
                        </m:sup>
                      </m:sSup>
                    </m:oMath>
                  </m:oMathPara>
                </a14:m>
                <a:endParaRPr lang="zh-CN" altLang="en-US" sz="2800" b="1" dirty="0"/>
              </a:p>
            </p:txBody>
          </p:sp>
        </mc:Choice>
        <mc:Fallback>
          <p:sp>
            <p:nvSpPr>
              <p:cNvPr id="43" name="文本框 42"/>
              <p:cNvSpPr txBox="1">
                <a:spLocks noRot="1" noChangeAspect="1" noMove="1" noResize="1" noEditPoints="1" noAdjustHandles="1" noChangeArrowheads="1" noChangeShapeType="1" noTextEdit="1"/>
              </p:cNvSpPr>
              <p:nvPr/>
            </p:nvSpPr>
            <p:spPr>
              <a:xfrm>
                <a:off x="2521974" y="4581365"/>
                <a:ext cx="1130566" cy="440633"/>
              </a:xfrm>
              <a:prstGeom prst="rect">
                <a:avLst/>
              </a:prstGeom>
              <a:blipFill rotWithShape="1">
                <a:blip r:embed="rId1"/>
                <a:stretch>
                  <a:fillRect l="-34" t="-108" r="-2189" b="95"/>
                </a:stretch>
              </a:blipFill>
            </p:spPr>
            <p:txBody>
              <a:bodyPr/>
              <a:lstStyle/>
              <a:p>
                <a:r>
                  <a:rPr lang="zh-CN" altLang="en-US">
                    <a:noFill/>
                  </a:rPr>
                  <a:t> </a:t>
                </a:r>
              </a:p>
            </p:txBody>
          </p:sp>
        </mc:Fallback>
      </mc:AlternateContent>
      <p:sp>
        <p:nvSpPr>
          <p:cNvPr id="53" name="íşlïḍè"/>
          <p:cNvSpPr txBox="1"/>
          <p:nvPr/>
        </p:nvSpPr>
        <p:spPr>
          <a:xfrm>
            <a:off x="1169640" y="5330286"/>
            <a:ext cx="2165617" cy="400110"/>
          </a:xfrm>
          <a:prstGeom prst="rect">
            <a:avLst/>
          </a:prstGeom>
          <a:noFill/>
        </p:spPr>
        <p:txBody>
          <a:bodyPr wrap="square" lIns="91440" tIns="45720" rIns="91440" bIns="45720" anchor="ctr">
            <a:noAutofit/>
          </a:bodyPr>
          <a:lstStyle/>
          <a:p>
            <a:r>
              <a:rPr lang="zh-CN" altLang="en-US" sz="2000" b="1" dirty="0"/>
              <a:t>聚合</a:t>
            </a:r>
            <a:r>
              <a:rPr lang="en-US" altLang="zh-CN" sz="2000" b="1" dirty="0"/>
              <a:t>C</a:t>
            </a:r>
            <a:r>
              <a:rPr lang="zh-CN" altLang="en-US" sz="2000" b="1" dirty="0"/>
              <a:t>类网的数量</a:t>
            </a:r>
            <a:endParaRPr lang="en-US" altLang="zh-CN" sz="2000" b="1" dirty="0"/>
          </a:p>
        </p:txBody>
      </p:sp>
      <mc:AlternateContent xmlns:mc="http://schemas.openxmlformats.org/markup-compatibility/2006">
        <mc:Choice xmlns:a14="http://schemas.microsoft.com/office/drawing/2010/main" Requires="a14">
          <p:sp>
            <p:nvSpPr>
              <p:cNvPr id="54" name="文本框 53"/>
              <p:cNvSpPr txBox="1"/>
              <p:nvPr/>
            </p:nvSpPr>
            <p:spPr>
              <a:xfrm>
                <a:off x="3548207" y="5290818"/>
                <a:ext cx="1944571" cy="440633"/>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p>
                        <m:sSupPr>
                          <m:ctrlPr>
                            <a:rPr lang="en-US" altLang="zh-CN" sz="2800" b="1" i="1" smtClean="0">
                              <a:latin typeface="Cambria Math" panose="02040503050406030204" pitchFamily="18" charset="0"/>
                            </a:rPr>
                          </m:ctrlPr>
                        </m:sSupPr>
                        <m:e>
                          <m:r>
                            <a:rPr lang="en-US" altLang="zh-CN" sz="2800" b="1" i="1" smtClean="0">
                              <a:latin typeface="Cambria Math" panose="02040503050406030204" pitchFamily="18" charset="0"/>
                            </a:rPr>
                            <m:t>𝟐</m:t>
                          </m:r>
                        </m:e>
                        <m:sup>
                          <m:r>
                            <a:rPr lang="en-US" altLang="zh-CN" sz="2800" b="1" i="1" smtClean="0">
                              <a:latin typeface="Cambria Math" panose="02040503050406030204" pitchFamily="18" charset="0"/>
                            </a:rPr>
                            <m:t>𝟑𝟐</m:t>
                          </m:r>
                          <m:r>
                            <a:rPr lang="en-US" altLang="zh-CN" sz="2800" b="1" i="1" smtClean="0">
                              <a:latin typeface="Cambria Math" panose="02040503050406030204" pitchFamily="18" charset="0"/>
                            </a:rPr>
                            <m:t>−</m:t>
                          </m:r>
                          <m:r>
                            <a:rPr lang="en-US" altLang="zh-CN" sz="2800" b="1" i="1" smtClean="0">
                              <a:latin typeface="Cambria Math" panose="02040503050406030204" pitchFamily="18" charset="0"/>
                            </a:rPr>
                            <m:t>𝟐𝟎</m:t>
                          </m:r>
                        </m:sup>
                      </m:sSup>
                      <m:r>
                        <a:rPr lang="en-US" altLang="zh-CN" sz="2800" b="1" i="1" smtClean="0">
                          <a:latin typeface="Cambria Math" panose="02040503050406030204" pitchFamily="18" charset="0"/>
                          <a:ea typeface="Cambria Math" panose="02040503050406030204" pitchFamily="18" charset="0"/>
                        </a:rPr>
                        <m:t>÷</m:t>
                      </m:r>
                      <m:sSup>
                        <m:sSupPr>
                          <m:ctrlPr>
                            <a:rPr lang="en-US" altLang="zh-CN" sz="2800" b="1" i="1" smtClean="0">
                              <a:latin typeface="Cambria Math" panose="02040503050406030204" pitchFamily="18" charset="0"/>
                              <a:ea typeface="Cambria Math" panose="02040503050406030204" pitchFamily="18" charset="0"/>
                            </a:rPr>
                          </m:ctrlPr>
                        </m:sSupPr>
                        <m:e>
                          <m:r>
                            <a:rPr lang="en-US" altLang="zh-CN" sz="2800" b="1" i="1" smtClean="0">
                              <a:latin typeface="Cambria Math" panose="02040503050406030204" pitchFamily="18" charset="0"/>
                              <a:ea typeface="Cambria Math" panose="02040503050406030204" pitchFamily="18" charset="0"/>
                            </a:rPr>
                            <m:t>𝟐</m:t>
                          </m:r>
                        </m:e>
                        <m:sup>
                          <m:r>
                            <a:rPr lang="en-US" altLang="zh-CN" sz="2800" b="1" i="1" smtClean="0">
                              <a:latin typeface="Cambria Math" panose="02040503050406030204" pitchFamily="18" charset="0"/>
                              <a:ea typeface="Cambria Math" panose="02040503050406030204" pitchFamily="18" charset="0"/>
                            </a:rPr>
                            <m:t>𝟖</m:t>
                          </m:r>
                        </m:sup>
                      </m:sSup>
                    </m:oMath>
                  </m:oMathPara>
                </a14:m>
                <a:endParaRPr lang="zh-CN" altLang="en-US" sz="2800" b="1" dirty="0"/>
              </a:p>
            </p:txBody>
          </p:sp>
        </mc:Choice>
        <mc:Fallback>
          <p:sp>
            <p:nvSpPr>
              <p:cNvPr id="54" name="文本框 53"/>
              <p:cNvSpPr txBox="1">
                <a:spLocks noRot="1" noChangeAspect="1" noMove="1" noResize="1" noEditPoints="1" noAdjustHandles="1" noChangeArrowheads="1" noChangeShapeType="1" noTextEdit="1"/>
              </p:cNvSpPr>
              <p:nvPr/>
            </p:nvSpPr>
            <p:spPr>
              <a:xfrm>
                <a:off x="3548207" y="5290818"/>
                <a:ext cx="1944571" cy="440633"/>
              </a:xfrm>
              <a:prstGeom prst="rect">
                <a:avLst/>
              </a:prstGeom>
              <a:blipFill rotWithShape="1">
                <a:blip r:embed="rId2"/>
                <a:stretch>
                  <a:fillRect l="-24" t="-144" r="-1011" b="131"/>
                </a:stretch>
              </a:blipFill>
            </p:spPr>
            <p:txBody>
              <a:bodyPr/>
              <a:lstStyle/>
              <a:p>
                <a:r>
                  <a:rPr lang="zh-CN" altLang="en-US">
                    <a:noFill/>
                  </a:rPr>
                  <a:t> </a:t>
                </a:r>
              </a:p>
            </p:txBody>
          </p:sp>
        </mc:Fallback>
      </mc:AlternateContent>
      <p:sp>
        <p:nvSpPr>
          <p:cNvPr id="55" name="íşlïḍè"/>
          <p:cNvSpPr txBox="1"/>
          <p:nvPr/>
        </p:nvSpPr>
        <p:spPr>
          <a:xfrm>
            <a:off x="1169640" y="6010653"/>
            <a:ext cx="2165617" cy="400110"/>
          </a:xfrm>
          <a:prstGeom prst="rect">
            <a:avLst/>
          </a:prstGeom>
          <a:noFill/>
        </p:spPr>
        <p:txBody>
          <a:bodyPr wrap="square" lIns="91440" tIns="45720" rIns="91440" bIns="45720" anchor="ctr">
            <a:noAutofit/>
          </a:bodyPr>
          <a:lstStyle/>
          <a:p>
            <a:r>
              <a:rPr lang="zh-CN" altLang="en-US" sz="2000" b="1" dirty="0"/>
              <a:t>地址掩码</a:t>
            </a:r>
            <a:endParaRPr lang="en-US" altLang="zh-CN" sz="2000" b="1" dirty="0"/>
          </a:p>
        </p:txBody>
      </p:sp>
      <p:sp>
        <p:nvSpPr>
          <p:cNvPr id="62" name="íşlïḍè"/>
          <p:cNvSpPr txBox="1"/>
          <p:nvPr/>
        </p:nvSpPr>
        <p:spPr>
          <a:xfrm>
            <a:off x="5808747" y="6010653"/>
            <a:ext cx="6199062" cy="400110"/>
          </a:xfrm>
          <a:prstGeom prst="rect">
            <a:avLst/>
          </a:prstGeom>
          <a:noFill/>
        </p:spPr>
        <p:txBody>
          <a:bodyPr wrap="square" lIns="91440" tIns="45720" rIns="91440" bIns="45720" anchor="ctr">
            <a:noAutofit/>
          </a:bodyPr>
          <a:lstStyle/>
          <a:p>
            <a:r>
              <a:rPr lang="en-US" altLang="zh-CN" sz="3200" b="1" dirty="0"/>
              <a:t>11111111.11111111.11110000.00000000</a:t>
            </a:r>
            <a:endParaRPr lang="en-US" altLang="zh-CN" sz="3200" b="1" dirty="0"/>
          </a:p>
        </p:txBody>
      </p:sp>
      <p:grpSp>
        <p:nvGrpSpPr>
          <p:cNvPr id="78" name="组合 77"/>
          <p:cNvGrpSpPr/>
          <p:nvPr/>
        </p:nvGrpSpPr>
        <p:grpSpPr>
          <a:xfrm>
            <a:off x="5875625" y="5626998"/>
            <a:ext cx="5949923" cy="779418"/>
            <a:chOff x="5875625" y="5626998"/>
            <a:chExt cx="5949923" cy="779418"/>
          </a:xfrm>
        </p:grpSpPr>
        <p:cxnSp>
          <p:nvCxnSpPr>
            <p:cNvPr id="63" name="直接连接符 62"/>
            <p:cNvCxnSpPr/>
            <p:nvPr/>
          </p:nvCxnSpPr>
          <p:spPr>
            <a:xfrm>
              <a:off x="5875625" y="5763290"/>
              <a:ext cx="0" cy="643126"/>
            </a:xfrm>
            <a:prstGeom prst="line">
              <a:avLst/>
            </a:prstGeom>
            <a:ln w="12700">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a:off x="9475957" y="5763290"/>
              <a:ext cx="0" cy="643126"/>
            </a:xfrm>
            <a:prstGeom prst="line">
              <a:avLst/>
            </a:prstGeom>
            <a:ln w="12700">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a:off x="11825548" y="5763290"/>
              <a:ext cx="0" cy="643126"/>
            </a:xfrm>
            <a:prstGeom prst="line">
              <a:avLst/>
            </a:prstGeom>
            <a:ln w="12700">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p:grpSp>
          <p:nvGrpSpPr>
            <p:cNvPr id="77" name="组合 76"/>
            <p:cNvGrpSpPr/>
            <p:nvPr/>
          </p:nvGrpSpPr>
          <p:grpSpPr>
            <a:xfrm>
              <a:off x="5875625" y="5626998"/>
              <a:ext cx="3600332" cy="400110"/>
              <a:chOff x="5875625" y="5626998"/>
              <a:chExt cx="3600332" cy="400110"/>
            </a:xfrm>
          </p:grpSpPr>
          <p:cxnSp>
            <p:nvCxnSpPr>
              <p:cNvPr id="70" name="直接箭头连接符 69"/>
              <p:cNvCxnSpPr/>
              <p:nvPr/>
            </p:nvCxnSpPr>
            <p:spPr>
              <a:xfrm>
                <a:off x="5875625" y="5842732"/>
                <a:ext cx="3600332" cy="0"/>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7" name="íşlïḍè"/>
              <p:cNvSpPr txBox="1"/>
              <p:nvPr/>
            </p:nvSpPr>
            <p:spPr>
              <a:xfrm>
                <a:off x="6512626" y="5626998"/>
                <a:ext cx="2326330" cy="400110"/>
              </a:xfrm>
              <a:prstGeom prst="rect">
                <a:avLst/>
              </a:prstGeom>
              <a:solidFill>
                <a:schemeClr val="bg1"/>
              </a:solidFill>
            </p:spPr>
            <p:txBody>
              <a:bodyPr wrap="square" lIns="91440" tIns="45720" rIns="91440" bIns="45720" anchor="ctr">
                <a:noAutofit/>
              </a:bodyPr>
              <a:lstStyle/>
              <a:p>
                <a:pPr algn="ctr"/>
                <a:r>
                  <a:rPr lang="zh-CN" altLang="en-US" b="1" dirty="0"/>
                  <a:t>对应</a:t>
                </a:r>
                <a:r>
                  <a:rPr lang="en-US" altLang="zh-CN" b="1" dirty="0"/>
                  <a:t>20</a:t>
                </a:r>
                <a:r>
                  <a:rPr lang="zh-CN" altLang="en-US" b="1" dirty="0"/>
                  <a:t>比特网络前缀</a:t>
                </a:r>
                <a:endParaRPr lang="en-US" altLang="zh-CN" b="1" dirty="0"/>
              </a:p>
            </p:txBody>
          </p:sp>
        </p:grpSp>
        <p:grpSp>
          <p:nvGrpSpPr>
            <p:cNvPr id="76" name="组合 75"/>
            <p:cNvGrpSpPr/>
            <p:nvPr/>
          </p:nvGrpSpPr>
          <p:grpSpPr>
            <a:xfrm>
              <a:off x="9461890" y="5626998"/>
              <a:ext cx="2363658" cy="400110"/>
              <a:chOff x="9461890" y="5626998"/>
              <a:chExt cx="2363658" cy="400110"/>
            </a:xfrm>
          </p:grpSpPr>
          <p:cxnSp>
            <p:nvCxnSpPr>
              <p:cNvPr id="72" name="直接箭头连接符 71"/>
              <p:cNvCxnSpPr/>
              <p:nvPr/>
            </p:nvCxnSpPr>
            <p:spPr>
              <a:xfrm>
                <a:off x="9461890" y="5842732"/>
                <a:ext cx="2363658" cy="0"/>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9" name="íşlïḍè"/>
              <p:cNvSpPr txBox="1"/>
              <p:nvPr/>
            </p:nvSpPr>
            <p:spPr>
              <a:xfrm>
                <a:off x="9582308" y="5626998"/>
                <a:ext cx="2120185" cy="400110"/>
              </a:xfrm>
              <a:prstGeom prst="rect">
                <a:avLst/>
              </a:prstGeom>
              <a:solidFill>
                <a:schemeClr val="bg1"/>
              </a:solidFill>
            </p:spPr>
            <p:txBody>
              <a:bodyPr wrap="square" lIns="91440" tIns="45720" rIns="91440" bIns="45720" anchor="ctr">
                <a:noAutofit/>
              </a:bodyPr>
              <a:lstStyle/>
              <a:p>
                <a:pPr algn="ctr"/>
                <a:r>
                  <a:rPr lang="zh-CN" altLang="en-US" b="1" dirty="0"/>
                  <a:t>对应</a:t>
                </a:r>
                <a:r>
                  <a:rPr lang="en-US" altLang="zh-CN" b="1" dirty="0"/>
                  <a:t>12</a:t>
                </a:r>
                <a:r>
                  <a:rPr lang="zh-CN" altLang="en-US" b="1" dirty="0"/>
                  <a:t>比特主机号</a:t>
                </a:r>
                <a:endParaRPr lang="en-US" altLang="zh-CN" b="1" dirty="0"/>
              </a:p>
            </p:txBody>
          </p:sp>
        </p:grpSp>
      </p:grpSp>
      <p:sp>
        <p:nvSpPr>
          <p:cNvPr id="75" name="íşlïḍè"/>
          <p:cNvSpPr txBox="1"/>
          <p:nvPr/>
        </p:nvSpPr>
        <p:spPr>
          <a:xfrm>
            <a:off x="2521974" y="5987736"/>
            <a:ext cx="2553746" cy="400110"/>
          </a:xfrm>
          <a:prstGeom prst="rect">
            <a:avLst/>
          </a:prstGeom>
          <a:noFill/>
        </p:spPr>
        <p:txBody>
          <a:bodyPr wrap="square" lIns="91440" tIns="45720" rIns="91440" bIns="45720" anchor="ctr">
            <a:noAutofit/>
          </a:bodyPr>
          <a:lstStyle/>
          <a:p>
            <a:r>
              <a:rPr lang="en-US" altLang="zh-CN" sz="3200" b="1" dirty="0"/>
              <a:t>255.255.240.0</a:t>
            </a:r>
            <a:endParaRPr lang="en-US" altLang="zh-CN" sz="3200" b="1" dirty="0"/>
          </a:p>
        </p:txBody>
      </p:sp>
      <p:sp>
        <p:nvSpPr>
          <p:cNvPr id="50" name="平行四边形 49"/>
          <p:cNvSpPr/>
          <p:nvPr/>
        </p:nvSpPr>
        <p:spPr>
          <a:xfrm>
            <a:off x="304800" y="749300"/>
            <a:ext cx="704570"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05</a:t>
            </a:r>
            <a:endParaRPr lang="zh-CN" altLang="en-US" sz="2200" dirty="0">
              <a:latin typeface="Impact" panose="020B0806030902050204" pitchFamily="34" charset="0"/>
            </a:endParaRPr>
          </a:p>
        </p:txBody>
      </p:sp>
    </p:spTree>
    <p:custDataLst>
      <p:tags r:id="rId3"/>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ntr" presetSubtype="0"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800" decel="100000"/>
                                        <p:tgtEl>
                                          <p:spTgt spid="18"/>
                                        </p:tgtEl>
                                      </p:cBhvr>
                                    </p:animEffect>
                                    <p:anim calcmode="lin" valueType="num">
                                      <p:cBhvr>
                                        <p:cTn id="8" dur="800" decel="100000" fill="hold"/>
                                        <p:tgtEl>
                                          <p:spTgt spid="18"/>
                                        </p:tgtEl>
                                        <p:attrNameLst>
                                          <p:attrName>style.rotation</p:attrName>
                                        </p:attrNameLst>
                                      </p:cBhvr>
                                      <p:tavLst>
                                        <p:tav tm="0">
                                          <p:val>
                                            <p:fltVal val="-90"/>
                                          </p:val>
                                        </p:tav>
                                        <p:tav tm="100000">
                                          <p:val>
                                            <p:fltVal val="0"/>
                                          </p:val>
                                        </p:tav>
                                      </p:tavLst>
                                    </p:anim>
                                    <p:anim calcmode="lin" valueType="num">
                                      <p:cBhvr>
                                        <p:cTn id="9" dur="800" decel="100000" fill="hold"/>
                                        <p:tgtEl>
                                          <p:spTgt spid="18"/>
                                        </p:tgtEl>
                                        <p:attrNameLst>
                                          <p:attrName>ppt_x</p:attrName>
                                        </p:attrNameLst>
                                      </p:cBhvr>
                                      <p:tavLst>
                                        <p:tav tm="0">
                                          <p:val>
                                            <p:strVal val="#ppt_x+0.4"/>
                                          </p:val>
                                        </p:tav>
                                        <p:tav tm="100000">
                                          <p:val>
                                            <p:strVal val="#ppt_x-0.05"/>
                                          </p:val>
                                        </p:tav>
                                      </p:tavLst>
                                    </p:anim>
                                    <p:anim calcmode="lin" valueType="num">
                                      <p:cBhvr>
                                        <p:cTn id="10" dur="800" decel="100000" fill="hold"/>
                                        <p:tgtEl>
                                          <p:spTgt spid="18"/>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18"/>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18"/>
                                        </p:tgtEl>
                                        <p:attrNameLst>
                                          <p:attrName>ppt_y</p:attrName>
                                        </p:attrNameLst>
                                      </p:cBhvr>
                                      <p:tavLst>
                                        <p:tav tm="0">
                                          <p:val>
                                            <p:strVal val="#ppt_y+0.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grpId="0" nodeType="clickEffect">
                                  <p:stCondLst>
                                    <p:cond delay="0"/>
                                  </p:stCondLst>
                                  <p:childTnLst>
                                    <p:set>
                                      <p:cBhvr>
                                        <p:cTn id="16" dur="1" fill="hold">
                                          <p:stCondLst>
                                            <p:cond delay="0"/>
                                          </p:stCondLst>
                                        </p:cTn>
                                        <p:tgtEl>
                                          <p:spTgt spid="22"/>
                                        </p:tgtEl>
                                        <p:attrNameLst>
                                          <p:attrName>style.visibility</p:attrName>
                                        </p:attrNameLst>
                                      </p:cBhvr>
                                      <p:to>
                                        <p:strVal val="visible"/>
                                      </p:to>
                                    </p:set>
                                    <p:anim calcmode="lin" valueType="num">
                                      <p:cBhvr>
                                        <p:cTn id="17" dur="500" fill="hold"/>
                                        <p:tgtEl>
                                          <p:spTgt spid="22"/>
                                        </p:tgtEl>
                                        <p:attrNameLst>
                                          <p:attrName>ppt_w</p:attrName>
                                        </p:attrNameLst>
                                      </p:cBhvr>
                                      <p:tavLst>
                                        <p:tav tm="0">
                                          <p:val>
                                            <p:fltVal val="0"/>
                                          </p:val>
                                        </p:tav>
                                        <p:tav tm="100000">
                                          <p:val>
                                            <p:strVal val="#ppt_w"/>
                                          </p:val>
                                        </p:tav>
                                      </p:tavLst>
                                    </p:anim>
                                    <p:anim calcmode="lin" valueType="num">
                                      <p:cBhvr>
                                        <p:cTn id="18" dur="500" fill="hold"/>
                                        <p:tgtEl>
                                          <p:spTgt spid="22"/>
                                        </p:tgtEl>
                                        <p:attrNameLst>
                                          <p:attrName>ppt_h</p:attrName>
                                        </p:attrNameLst>
                                      </p:cBhvr>
                                      <p:tavLst>
                                        <p:tav tm="0">
                                          <p:val>
                                            <p:fltVal val="0"/>
                                          </p:val>
                                        </p:tav>
                                        <p:tav tm="100000">
                                          <p:val>
                                            <p:strVal val="#ppt_h"/>
                                          </p:val>
                                        </p:tav>
                                      </p:tavLst>
                                    </p:anim>
                                    <p:animEffect transition="in" filter="fade">
                                      <p:cBhvr>
                                        <p:cTn id="19" dur="500"/>
                                        <p:tgtEl>
                                          <p:spTgt spid="22"/>
                                        </p:tgtEl>
                                      </p:cBhvr>
                                    </p:animEffect>
                                  </p:childTnLst>
                                </p:cTn>
                              </p:par>
                            </p:childTnLst>
                          </p:cTn>
                        </p:par>
                      </p:childTnLst>
                    </p:cTn>
                  </p:par>
                  <p:par>
                    <p:cTn id="20" fill="hold">
                      <p:stCondLst>
                        <p:cond delay="indefinite"/>
                      </p:stCondLst>
                      <p:childTnLst>
                        <p:par>
                          <p:cTn id="21" fill="hold">
                            <p:stCondLst>
                              <p:cond delay="0"/>
                            </p:stCondLst>
                            <p:childTnLst>
                              <p:par>
                                <p:cTn id="22" presetID="47" presetClass="entr" presetSubtype="0" fill="hold" grpId="0" nodeType="clickEffect">
                                  <p:stCondLst>
                                    <p:cond delay="0"/>
                                  </p:stCondLst>
                                  <p:childTnLst>
                                    <p:set>
                                      <p:cBhvr>
                                        <p:cTn id="23" dur="1" fill="hold">
                                          <p:stCondLst>
                                            <p:cond delay="0"/>
                                          </p:stCondLst>
                                        </p:cTn>
                                        <p:tgtEl>
                                          <p:spTgt spid="23"/>
                                        </p:tgtEl>
                                        <p:attrNameLst>
                                          <p:attrName>style.visibility</p:attrName>
                                        </p:attrNameLst>
                                      </p:cBhvr>
                                      <p:to>
                                        <p:strVal val="visible"/>
                                      </p:to>
                                    </p:set>
                                    <p:animEffect transition="in" filter="fade">
                                      <p:cBhvr>
                                        <p:cTn id="24" dur="1000"/>
                                        <p:tgtEl>
                                          <p:spTgt spid="23"/>
                                        </p:tgtEl>
                                      </p:cBhvr>
                                    </p:animEffect>
                                    <p:anim calcmode="lin" valueType="num">
                                      <p:cBhvr>
                                        <p:cTn id="25" dur="1000" fill="hold"/>
                                        <p:tgtEl>
                                          <p:spTgt spid="23"/>
                                        </p:tgtEl>
                                        <p:attrNameLst>
                                          <p:attrName>ppt_x</p:attrName>
                                        </p:attrNameLst>
                                      </p:cBhvr>
                                      <p:tavLst>
                                        <p:tav tm="0">
                                          <p:val>
                                            <p:strVal val="#ppt_x"/>
                                          </p:val>
                                        </p:tav>
                                        <p:tav tm="100000">
                                          <p:val>
                                            <p:strVal val="#ppt_x"/>
                                          </p:val>
                                        </p:tav>
                                      </p:tavLst>
                                    </p:anim>
                                    <p:anim calcmode="lin" valueType="num">
                                      <p:cBhvr>
                                        <p:cTn id="26"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wipe(left)">
                                      <p:cBhvr>
                                        <p:cTn id="31" dur="500"/>
                                        <p:tgtEl>
                                          <p:spTgt spid="4"/>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24"/>
                                        </p:tgtEl>
                                        <p:attrNameLst>
                                          <p:attrName>style.visibility</p:attrName>
                                        </p:attrNameLst>
                                      </p:cBhvr>
                                      <p:to>
                                        <p:strVal val="visible"/>
                                      </p:to>
                                    </p:set>
                                    <p:animEffect transition="in" filter="wipe(left)">
                                      <p:cBhvr>
                                        <p:cTn id="36" dur="1000"/>
                                        <p:tgtEl>
                                          <p:spTgt spid="24"/>
                                        </p:tgtEl>
                                      </p:cBhvr>
                                    </p:animEffect>
                                  </p:childTnLst>
                                </p:cTn>
                              </p:par>
                            </p:childTnLst>
                          </p:cTn>
                        </p:par>
                      </p:childTnLst>
                    </p:cTn>
                  </p:par>
                  <p:par>
                    <p:cTn id="37" fill="hold">
                      <p:stCondLst>
                        <p:cond delay="indefinite"/>
                      </p:stCondLst>
                      <p:childTnLst>
                        <p:par>
                          <p:cTn id="38" fill="hold">
                            <p:stCondLst>
                              <p:cond delay="0"/>
                            </p:stCondLst>
                            <p:childTnLst>
                              <p:par>
                                <p:cTn id="39" presetID="12" presetClass="entr" presetSubtype="4" fill="hold" nodeType="clickEffect">
                                  <p:stCondLst>
                                    <p:cond delay="0"/>
                                  </p:stCondLst>
                                  <p:childTnLst>
                                    <p:set>
                                      <p:cBhvr>
                                        <p:cTn id="40" dur="1" fill="hold">
                                          <p:stCondLst>
                                            <p:cond delay="0"/>
                                          </p:stCondLst>
                                        </p:cTn>
                                        <p:tgtEl>
                                          <p:spTgt spid="42"/>
                                        </p:tgtEl>
                                        <p:attrNameLst>
                                          <p:attrName>style.visibility</p:attrName>
                                        </p:attrNameLst>
                                      </p:cBhvr>
                                      <p:to>
                                        <p:strVal val="visible"/>
                                      </p:to>
                                    </p:set>
                                    <p:anim calcmode="lin" valueType="num">
                                      <p:cBhvr additive="base">
                                        <p:cTn id="41" dur="500"/>
                                        <p:tgtEl>
                                          <p:spTgt spid="42"/>
                                        </p:tgtEl>
                                        <p:attrNameLst>
                                          <p:attrName>ppt_y</p:attrName>
                                        </p:attrNameLst>
                                      </p:cBhvr>
                                      <p:tavLst>
                                        <p:tav tm="0">
                                          <p:val>
                                            <p:strVal val="#ppt_y+#ppt_h*1.125000"/>
                                          </p:val>
                                        </p:tav>
                                        <p:tav tm="100000">
                                          <p:val>
                                            <p:strVal val="#ppt_y"/>
                                          </p:val>
                                        </p:tav>
                                      </p:tavLst>
                                    </p:anim>
                                    <p:animEffect transition="in" filter="wipe(up)">
                                      <p:cBhvr>
                                        <p:cTn id="42" dur="500"/>
                                        <p:tgtEl>
                                          <p:spTgt spid="42"/>
                                        </p:tgtEl>
                                      </p:cBhvr>
                                    </p:animEffect>
                                  </p:childTnLst>
                                </p:cTn>
                              </p:par>
                            </p:childTnLst>
                          </p:cTn>
                        </p:par>
                        <p:par>
                          <p:cTn id="43" fill="hold">
                            <p:stCondLst>
                              <p:cond delay="500"/>
                            </p:stCondLst>
                            <p:childTnLst>
                              <p:par>
                                <p:cTn id="44" presetID="12" presetClass="entr" presetSubtype="4" fill="hold" nodeType="afterEffect">
                                  <p:stCondLst>
                                    <p:cond delay="0"/>
                                  </p:stCondLst>
                                  <p:childTnLst>
                                    <p:set>
                                      <p:cBhvr>
                                        <p:cTn id="45" dur="1" fill="hold">
                                          <p:stCondLst>
                                            <p:cond delay="0"/>
                                          </p:stCondLst>
                                        </p:cTn>
                                        <p:tgtEl>
                                          <p:spTgt spid="73"/>
                                        </p:tgtEl>
                                        <p:attrNameLst>
                                          <p:attrName>style.visibility</p:attrName>
                                        </p:attrNameLst>
                                      </p:cBhvr>
                                      <p:to>
                                        <p:strVal val="visible"/>
                                      </p:to>
                                    </p:set>
                                    <p:anim calcmode="lin" valueType="num">
                                      <p:cBhvr additive="base">
                                        <p:cTn id="46" dur="500"/>
                                        <p:tgtEl>
                                          <p:spTgt spid="73"/>
                                        </p:tgtEl>
                                        <p:attrNameLst>
                                          <p:attrName>ppt_y</p:attrName>
                                        </p:attrNameLst>
                                      </p:cBhvr>
                                      <p:tavLst>
                                        <p:tav tm="0">
                                          <p:val>
                                            <p:strVal val="#ppt_y+#ppt_h*1.125000"/>
                                          </p:val>
                                        </p:tav>
                                        <p:tav tm="100000">
                                          <p:val>
                                            <p:strVal val="#ppt_y"/>
                                          </p:val>
                                        </p:tav>
                                      </p:tavLst>
                                    </p:anim>
                                    <p:animEffect transition="in" filter="wipe(up)">
                                      <p:cBhvr>
                                        <p:cTn id="47" dur="500"/>
                                        <p:tgtEl>
                                          <p:spTgt spid="73"/>
                                        </p:tgtEl>
                                      </p:cBhvr>
                                    </p:animEffect>
                                  </p:childTnLst>
                                </p:cTn>
                              </p:par>
                            </p:childTnLst>
                          </p:cTn>
                        </p:par>
                      </p:childTnLst>
                    </p:cTn>
                  </p:par>
                  <p:par>
                    <p:cTn id="48" fill="hold">
                      <p:stCondLst>
                        <p:cond delay="indefinite"/>
                      </p:stCondLst>
                      <p:childTnLst>
                        <p:par>
                          <p:cTn id="49" fill="hold">
                            <p:stCondLst>
                              <p:cond delay="0"/>
                            </p:stCondLst>
                            <p:childTnLst>
                              <p:par>
                                <p:cTn id="50" presetID="12" presetClass="entr" presetSubtype="4" fill="hold" nodeType="clickEffect">
                                  <p:stCondLst>
                                    <p:cond delay="0"/>
                                  </p:stCondLst>
                                  <p:childTnLst>
                                    <p:set>
                                      <p:cBhvr>
                                        <p:cTn id="51" dur="1" fill="hold">
                                          <p:stCondLst>
                                            <p:cond delay="0"/>
                                          </p:stCondLst>
                                        </p:cTn>
                                        <p:tgtEl>
                                          <p:spTgt spid="71"/>
                                        </p:tgtEl>
                                        <p:attrNameLst>
                                          <p:attrName>style.visibility</p:attrName>
                                        </p:attrNameLst>
                                      </p:cBhvr>
                                      <p:to>
                                        <p:strVal val="visible"/>
                                      </p:to>
                                    </p:set>
                                    <p:anim calcmode="lin" valueType="num">
                                      <p:cBhvr additive="base">
                                        <p:cTn id="52" dur="500"/>
                                        <p:tgtEl>
                                          <p:spTgt spid="71"/>
                                        </p:tgtEl>
                                        <p:attrNameLst>
                                          <p:attrName>ppt_y</p:attrName>
                                        </p:attrNameLst>
                                      </p:cBhvr>
                                      <p:tavLst>
                                        <p:tav tm="0">
                                          <p:val>
                                            <p:strVal val="#ppt_y+#ppt_h*1.125000"/>
                                          </p:val>
                                        </p:tav>
                                        <p:tav tm="100000">
                                          <p:val>
                                            <p:strVal val="#ppt_y"/>
                                          </p:val>
                                        </p:tav>
                                      </p:tavLst>
                                    </p:anim>
                                    <p:animEffect transition="in" filter="wipe(up)">
                                      <p:cBhvr>
                                        <p:cTn id="53" dur="500"/>
                                        <p:tgtEl>
                                          <p:spTgt spid="71"/>
                                        </p:tgtEl>
                                      </p:cBhvr>
                                    </p:animEffect>
                                  </p:childTnLst>
                                </p:cTn>
                              </p:par>
                            </p:childTnLst>
                          </p:cTn>
                        </p:par>
                      </p:childTnLst>
                    </p:cTn>
                  </p:par>
                  <p:par>
                    <p:cTn id="54" fill="hold">
                      <p:stCondLst>
                        <p:cond delay="indefinite"/>
                      </p:stCondLst>
                      <p:childTnLst>
                        <p:par>
                          <p:cTn id="55" fill="hold">
                            <p:stCondLst>
                              <p:cond delay="0"/>
                            </p:stCondLst>
                            <p:childTnLst>
                              <p:par>
                                <p:cTn id="56" presetID="47" presetClass="entr" presetSubtype="0" fill="hold" grpId="0" nodeType="clickEffect">
                                  <p:stCondLst>
                                    <p:cond delay="0"/>
                                  </p:stCondLst>
                                  <p:childTnLst>
                                    <p:set>
                                      <p:cBhvr>
                                        <p:cTn id="57" dur="1" fill="hold">
                                          <p:stCondLst>
                                            <p:cond delay="0"/>
                                          </p:stCondLst>
                                        </p:cTn>
                                        <p:tgtEl>
                                          <p:spTgt spid="36"/>
                                        </p:tgtEl>
                                        <p:attrNameLst>
                                          <p:attrName>style.visibility</p:attrName>
                                        </p:attrNameLst>
                                      </p:cBhvr>
                                      <p:to>
                                        <p:strVal val="visible"/>
                                      </p:to>
                                    </p:set>
                                    <p:animEffect transition="in" filter="fade">
                                      <p:cBhvr>
                                        <p:cTn id="58" dur="1000"/>
                                        <p:tgtEl>
                                          <p:spTgt spid="36"/>
                                        </p:tgtEl>
                                      </p:cBhvr>
                                    </p:animEffect>
                                    <p:anim calcmode="lin" valueType="num">
                                      <p:cBhvr>
                                        <p:cTn id="59" dur="1000" fill="hold"/>
                                        <p:tgtEl>
                                          <p:spTgt spid="36"/>
                                        </p:tgtEl>
                                        <p:attrNameLst>
                                          <p:attrName>ppt_x</p:attrName>
                                        </p:attrNameLst>
                                      </p:cBhvr>
                                      <p:tavLst>
                                        <p:tav tm="0">
                                          <p:val>
                                            <p:strVal val="#ppt_x"/>
                                          </p:val>
                                        </p:tav>
                                        <p:tav tm="100000">
                                          <p:val>
                                            <p:strVal val="#ppt_x"/>
                                          </p:val>
                                        </p:tav>
                                      </p:tavLst>
                                    </p:anim>
                                    <p:anim calcmode="lin" valueType="num">
                                      <p:cBhvr>
                                        <p:cTn id="60" dur="1000" fill="hold"/>
                                        <p:tgtEl>
                                          <p:spTgt spid="36"/>
                                        </p:tgtEl>
                                        <p:attrNameLst>
                                          <p:attrName>ppt_y</p:attrName>
                                        </p:attrNameLst>
                                      </p:cBhvr>
                                      <p:tavLst>
                                        <p:tav tm="0">
                                          <p:val>
                                            <p:strVal val="#ppt_y-.1"/>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47" presetClass="entr" presetSubtype="0" fill="hold" grpId="0" nodeType="clickEffect">
                                  <p:stCondLst>
                                    <p:cond delay="0"/>
                                  </p:stCondLst>
                                  <p:childTnLst>
                                    <p:set>
                                      <p:cBhvr>
                                        <p:cTn id="64" dur="1" fill="hold">
                                          <p:stCondLst>
                                            <p:cond delay="0"/>
                                          </p:stCondLst>
                                        </p:cTn>
                                        <p:tgtEl>
                                          <p:spTgt spid="37"/>
                                        </p:tgtEl>
                                        <p:attrNameLst>
                                          <p:attrName>style.visibility</p:attrName>
                                        </p:attrNameLst>
                                      </p:cBhvr>
                                      <p:to>
                                        <p:strVal val="visible"/>
                                      </p:to>
                                    </p:set>
                                    <p:animEffect transition="in" filter="fade">
                                      <p:cBhvr>
                                        <p:cTn id="65" dur="1000"/>
                                        <p:tgtEl>
                                          <p:spTgt spid="37"/>
                                        </p:tgtEl>
                                      </p:cBhvr>
                                    </p:animEffect>
                                    <p:anim calcmode="lin" valueType="num">
                                      <p:cBhvr>
                                        <p:cTn id="66" dur="1000" fill="hold"/>
                                        <p:tgtEl>
                                          <p:spTgt spid="37"/>
                                        </p:tgtEl>
                                        <p:attrNameLst>
                                          <p:attrName>ppt_x</p:attrName>
                                        </p:attrNameLst>
                                      </p:cBhvr>
                                      <p:tavLst>
                                        <p:tav tm="0">
                                          <p:val>
                                            <p:strVal val="#ppt_x"/>
                                          </p:val>
                                        </p:tav>
                                        <p:tav tm="100000">
                                          <p:val>
                                            <p:strVal val="#ppt_x"/>
                                          </p:val>
                                        </p:tav>
                                      </p:tavLst>
                                    </p:anim>
                                    <p:anim calcmode="lin" valueType="num">
                                      <p:cBhvr>
                                        <p:cTn id="67" dur="1000" fill="hold"/>
                                        <p:tgtEl>
                                          <p:spTgt spid="37"/>
                                        </p:tgtEl>
                                        <p:attrNameLst>
                                          <p:attrName>ppt_y</p:attrName>
                                        </p:attrNameLst>
                                      </p:cBhvr>
                                      <p:tavLst>
                                        <p:tav tm="0">
                                          <p:val>
                                            <p:strVal val="#ppt_y-.1"/>
                                          </p:val>
                                        </p:tav>
                                        <p:tav tm="100000">
                                          <p:val>
                                            <p:strVal val="#ppt_y"/>
                                          </p:val>
                                        </p:tav>
                                      </p:tavLst>
                                    </p:anim>
                                  </p:childTnLst>
                                </p:cTn>
                              </p:par>
                            </p:childTnLst>
                          </p:cTn>
                        </p:par>
                      </p:childTnLst>
                    </p:cTn>
                  </p:par>
                  <p:par>
                    <p:cTn id="68" fill="hold">
                      <p:stCondLst>
                        <p:cond delay="indefinite"/>
                      </p:stCondLst>
                      <p:childTnLst>
                        <p:par>
                          <p:cTn id="69" fill="hold">
                            <p:stCondLst>
                              <p:cond delay="0"/>
                            </p:stCondLst>
                            <p:childTnLst>
                              <p:par>
                                <p:cTn id="70" presetID="12" presetClass="entr" presetSubtype="2" fill="hold" grpId="0" nodeType="clickEffect">
                                  <p:stCondLst>
                                    <p:cond delay="0"/>
                                  </p:stCondLst>
                                  <p:childTnLst>
                                    <p:set>
                                      <p:cBhvr>
                                        <p:cTn id="71" dur="1" fill="hold">
                                          <p:stCondLst>
                                            <p:cond delay="0"/>
                                          </p:stCondLst>
                                        </p:cTn>
                                        <p:tgtEl>
                                          <p:spTgt spid="46"/>
                                        </p:tgtEl>
                                        <p:attrNameLst>
                                          <p:attrName>style.visibility</p:attrName>
                                        </p:attrNameLst>
                                      </p:cBhvr>
                                      <p:to>
                                        <p:strVal val="visible"/>
                                      </p:to>
                                    </p:set>
                                    <p:anim calcmode="lin" valueType="num">
                                      <p:cBhvr additive="base">
                                        <p:cTn id="72" dur="500"/>
                                        <p:tgtEl>
                                          <p:spTgt spid="46"/>
                                        </p:tgtEl>
                                        <p:attrNameLst>
                                          <p:attrName>ppt_x</p:attrName>
                                        </p:attrNameLst>
                                      </p:cBhvr>
                                      <p:tavLst>
                                        <p:tav tm="0">
                                          <p:val>
                                            <p:strVal val="#ppt_x+#ppt_w*1.125000"/>
                                          </p:val>
                                        </p:tav>
                                        <p:tav tm="100000">
                                          <p:val>
                                            <p:strVal val="#ppt_x"/>
                                          </p:val>
                                        </p:tav>
                                      </p:tavLst>
                                    </p:anim>
                                    <p:animEffect transition="in" filter="wipe(left)">
                                      <p:cBhvr>
                                        <p:cTn id="73" dur="500"/>
                                        <p:tgtEl>
                                          <p:spTgt spid="46"/>
                                        </p:tgtEl>
                                      </p:cBhvr>
                                    </p:animEffect>
                                  </p:childTnLst>
                                </p:cTn>
                              </p:par>
                            </p:childTnLst>
                          </p:cTn>
                        </p:par>
                      </p:childTnLst>
                    </p:cTn>
                  </p:par>
                  <p:par>
                    <p:cTn id="74" fill="hold">
                      <p:stCondLst>
                        <p:cond delay="indefinite"/>
                      </p:stCondLst>
                      <p:childTnLst>
                        <p:par>
                          <p:cTn id="75" fill="hold">
                            <p:stCondLst>
                              <p:cond delay="0"/>
                            </p:stCondLst>
                            <p:childTnLst>
                              <p:par>
                                <p:cTn id="76" presetID="12" presetClass="entr" presetSubtype="2" fill="hold" grpId="0" nodeType="clickEffect">
                                  <p:stCondLst>
                                    <p:cond delay="0"/>
                                  </p:stCondLst>
                                  <p:childTnLst>
                                    <p:set>
                                      <p:cBhvr>
                                        <p:cTn id="77" dur="1" fill="hold">
                                          <p:stCondLst>
                                            <p:cond delay="0"/>
                                          </p:stCondLst>
                                        </p:cTn>
                                        <p:tgtEl>
                                          <p:spTgt spid="47"/>
                                        </p:tgtEl>
                                        <p:attrNameLst>
                                          <p:attrName>style.visibility</p:attrName>
                                        </p:attrNameLst>
                                      </p:cBhvr>
                                      <p:to>
                                        <p:strVal val="visible"/>
                                      </p:to>
                                    </p:set>
                                    <p:anim calcmode="lin" valueType="num">
                                      <p:cBhvr additive="base">
                                        <p:cTn id="78" dur="500"/>
                                        <p:tgtEl>
                                          <p:spTgt spid="47"/>
                                        </p:tgtEl>
                                        <p:attrNameLst>
                                          <p:attrName>ppt_x</p:attrName>
                                        </p:attrNameLst>
                                      </p:cBhvr>
                                      <p:tavLst>
                                        <p:tav tm="0">
                                          <p:val>
                                            <p:strVal val="#ppt_x+#ppt_w*1.125000"/>
                                          </p:val>
                                        </p:tav>
                                        <p:tav tm="100000">
                                          <p:val>
                                            <p:strVal val="#ppt_x"/>
                                          </p:val>
                                        </p:tav>
                                      </p:tavLst>
                                    </p:anim>
                                    <p:animEffect transition="in" filter="wipe(left)">
                                      <p:cBhvr>
                                        <p:cTn id="79" dur="500"/>
                                        <p:tgtEl>
                                          <p:spTgt spid="47"/>
                                        </p:tgtEl>
                                      </p:cBhvr>
                                    </p:animEffect>
                                  </p:childTnLst>
                                </p:cTn>
                              </p:par>
                            </p:childTnLst>
                          </p:cTn>
                        </p:par>
                      </p:childTnLst>
                    </p:cTn>
                  </p:par>
                  <p:par>
                    <p:cTn id="80" fill="hold">
                      <p:stCondLst>
                        <p:cond delay="indefinite"/>
                      </p:stCondLst>
                      <p:childTnLst>
                        <p:par>
                          <p:cTn id="81" fill="hold">
                            <p:stCondLst>
                              <p:cond delay="0"/>
                            </p:stCondLst>
                            <p:childTnLst>
                              <p:par>
                                <p:cTn id="82" presetID="47" presetClass="entr" presetSubtype="0" fill="hold" grpId="0" nodeType="clickEffect">
                                  <p:stCondLst>
                                    <p:cond delay="0"/>
                                  </p:stCondLst>
                                  <p:childTnLst>
                                    <p:set>
                                      <p:cBhvr>
                                        <p:cTn id="83" dur="1" fill="hold">
                                          <p:stCondLst>
                                            <p:cond delay="0"/>
                                          </p:stCondLst>
                                        </p:cTn>
                                        <p:tgtEl>
                                          <p:spTgt spid="38"/>
                                        </p:tgtEl>
                                        <p:attrNameLst>
                                          <p:attrName>style.visibility</p:attrName>
                                        </p:attrNameLst>
                                      </p:cBhvr>
                                      <p:to>
                                        <p:strVal val="visible"/>
                                      </p:to>
                                    </p:set>
                                    <p:animEffect transition="in" filter="fade">
                                      <p:cBhvr>
                                        <p:cTn id="84" dur="1000"/>
                                        <p:tgtEl>
                                          <p:spTgt spid="38"/>
                                        </p:tgtEl>
                                      </p:cBhvr>
                                    </p:animEffect>
                                    <p:anim calcmode="lin" valueType="num">
                                      <p:cBhvr>
                                        <p:cTn id="85" dur="1000" fill="hold"/>
                                        <p:tgtEl>
                                          <p:spTgt spid="38"/>
                                        </p:tgtEl>
                                        <p:attrNameLst>
                                          <p:attrName>ppt_x</p:attrName>
                                        </p:attrNameLst>
                                      </p:cBhvr>
                                      <p:tavLst>
                                        <p:tav tm="0">
                                          <p:val>
                                            <p:strVal val="#ppt_x"/>
                                          </p:val>
                                        </p:tav>
                                        <p:tav tm="100000">
                                          <p:val>
                                            <p:strVal val="#ppt_x"/>
                                          </p:val>
                                        </p:tav>
                                      </p:tavLst>
                                    </p:anim>
                                    <p:anim calcmode="lin" valueType="num">
                                      <p:cBhvr>
                                        <p:cTn id="86" dur="1000" fill="hold"/>
                                        <p:tgtEl>
                                          <p:spTgt spid="38"/>
                                        </p:tgtEl>
                                        <p:attrNameLst>
                                          <p:attrName>ppt_y</p:attrName>
                                        </p:attrNameLst>
                                      </p:cBhvr>
                                      <p:tavLst>
                                        <p:tav tm="0">
                                          <p:val>
                                            <p:strVal val="#ppt_y-.1"/>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47" presetClass="entr" presetSubtype="0" fill="hold" nodeType="clickEffect">
                                  <p:stCondLst>
                                    <p:cond delay="0"/>
                                  </p:stCondLst>
                                  <p:childTnLst>
                                    <p:set>
                                      <p:cBhvr>
                                        <p:cTn id="90" dur="1" fill="hold">
                                          <p:stCondLst>
                                            <p:cond delay="0"/>
                                          </p:stCondLst>
                                        </p:cTn>
                                        <p:tgtEl>
                                          <p:spTgt spid="74"/>
                                        </p:tgtEl>
                                        <p:attrNameLst>
                                          <p:attrName>style.visibility</p:attrName>
                                        </p:attrNameLst>
                                      </p:cBhvr>
                                      <p:to>
                                        <p:strVal val="visible"/>
                                      </p:to>
                                    </p:set>
                                    <p:animEffect transition="in" filter="fade">
                                      <p:cBhvr>
                                        <p:cTn id="91" dur="1000"/>
                                        <p:tgtEl>
                                          <p:spTgt spid="74"/>
                                        </p:tgtEl>
                                      </p:cBhvr>
                                    </p:animEffect>
                                    <p:anim calcmode="lin" valueType="num">
                                      <p:cBhvr>
                                        <p:cTn id="92" dur="1000" fill="hold"/>
                                        <p:tgtEl>
                                          <p:spTgt spid="74"/>
                                        </p:tgtEl>
                                        <p:attrNameLst>
                                          <p:attrName>ppt_x</p:attrName>
                                        </p:attrNameLst>
                                      </p:cBhvr>
                                      <p:tavLst>
                                        <p:tav tm="0">
                                          <p:val>
                                            <p:strVal val="#ppt_x"/>
                                          </p:val>
                                        </p:tav>
                                        <p:tav tm="100000">
                                          <p:val>
                                            <p:strVal val="#ppt_x"/>
                                          </p:val>
                                        </p:tav>
                                      </p:tavLst>
                                    </p:anim>
                                    <p:anim calcmode="lin" valueType="num">
                                      <p:cBhvr>
                                        <p:cTn id="93" dur="1000" fill="hold"/>
                                        <p:tgtEl>
                                          <p:spTgt spid="74"/>
                                        </p:tgtEl>
                                        <p:attrNameLst>
                                          <p:attrName>ppt_y</p:attrName>
                                        </p:attrNameLst>
                                      </p:cBhvr>
                                      <p:tavLst>
                                        <p:tav tm="0">
                                          <p:val>
                                            <p:strVal val="#ppt_y-.1"/>
                                          </p:val>
                                        </p:tav>
                                        <p:tav tm="100000">
                                          <p:val>
                                            <p:strVal val="#ppt_y"/>
                                          </p:val>
                                        </p:tav>
                                      </p:tavLst>
                                    </p:anim>
                                  </p:childTnLst>
                                </p:cTn>
                              </p:par>
                            </p:childTnLst>
                          </p:cTn>
                        </p:par>
                      </p:childTnLst>
                    </p:cTn>
                  </p:par>
                  <p:par>
                    <p:cTn id="94" fill="hold">
                      <p:stCondLst>
                        <p:cond delay="indefinite"/>
                      </p:stCondLst>
                      <p:childTnLst>
                        <p:par>
                          <p:cTn id="95" fill="hold">
                            <p:stCondLst>
                              <p:cond delay="0"/>
                            </p:stCondLst>
                            <p:childTnLst>
                              <p:par>
                                <p:cTn id="96" presetID="12" presetClass="entr" presetSubtype="2" fill="hold" grpId="0" nodeType="clickEffect">
                                  <p:stCondLst>
                                    <p:cond delay="0"/>
                                  </p:stCondLst>
                                  <p:childTnLst>
                                    <p:set>
                                      <p:cBhvr>
                                        <p:cTn id="97" dur="1" fill="hold">
                                          <p:stCondLst>
                                            <p:cond delay="0"/>
                                          </p:stCondLst>
                                        </p:cTn>
                                        <p:tgtEl>
                                          <p:spTgt spid="49"/>
                                        </p:tgtEl>
                                        <p:attrNameLst>
                                          <p:attrName>style.visibility</p:attrName>
                                        </p:attrNameLst>
                                      </p:cBhvr>
                                      <p:to>
                                        <p:strVal val="visible"/>
                                      </p:to>
                                    </p:set>
                                    <p:anim calcmode="lin" valueType="num">
                                      <p:cBhvr additive="base">
                                        <p:cTn id="98" dur="500"/>
                                        <p:tgtEl>
                                          <p:spTgt spid="49"/>
                                        </p:tgtEl>
                                        <p:attrNameLst>
                                          <p:attrName>ppt_x</p:attrName>
                                        </p:attrNameLst>
                                      </p:cBhvr>
                                      <p:tavLst>
                                        <p:tav tm="0">
                                          <p:val>
                                            <p:strVal val="#ppt_x+#ppt_w*1.125000"/>
                                          </p:val>
                                        </p:tav>
                                        <p:tav tm="100000">
                                          <p:val>
                                            <p:strVal val="#ppt_x"/>
                                          </p:val>
                                        </p:tav>
                                      </p:tavLst>
                                    </p:anim>
                                    <p:animEffect transition="in" filter="wipe(left)">
                                      <p:cBhvr>
                                        <p:cTn id="99" dur="500"/>
                                        <p:tgtEl>
                                          <p:spTgt spid="49"/>
                                        </p:tgtEl>
                                      </p:cBhvr>
                                    </p:animEffect>
                                  </p:childTnLst>
                                </p:cTn>
                              </p:par>
                            </p:childTnLst>
                          </p:cTn>
                        </p:par>
                      </p:childTnLst>
                    </p:cTn>
                  </p:par>
                  <p:par>
                    <p:cTn id="100" fill="hold">
                      <p:stCondLst>
                        <p:cond delay="indefinite"/>
                      </p:stCondLst>
                      <p:childTnLst>
                        <p:par>
                          <p:cTn id="101" fill="hold">
                            <p:stCondLst>
                              <p:cond delay="0"/>
                            </p:stCondLst>
                            <p:childTnLst>
                              <p:par>
                                <p:cTn id="102" presetID="12" presetClass="entr" presetSubtype="2" fill="hold" grpId="0" nodeType="clickEffect">
                                  <p:stCondLst>
                                    <p:cond delay="0"/>
                                  </p:stCondLst>
                                  <p:childTnLst>
                                    <p:set>
                                      <p:cBhvr>
                                        <p:cTn id="103" dur="1" fill="hold">
                                          <p:stCondLst>
                                            <p:cond delay="0"/>
                                          </p:stCondLst>
                                        </p:cTn>
                                        <p:tgtEl>
                                          <p:spTgt spid="48"/>
                                        </p:tgtEl>
                                        <p:attrNameLst>
                                          <p:attrName>style.visibility</p:attrName>
                                        </p:attrNameLst>
                                      </p:cBhvr>
                                      <p:to>
                                        <p:strVal val="visible"/>
                                      </p:to>
                                    </p:set>
                                    <p:anim calcmode="lin" valueType="num">
                                      <p:cBhvr additive="base">
                                        <p:cTn id="104" dur="500"/>
                                        <p:tgtEl>
                                          <p:spTgt spid="48"/>
                                        </p:tgtEl>
                                        <p:attrNameLst>
                                          <p:attrName>ppt_x</p:attrName>
                                        </p:attrNameLst>
                                      </p:cBhvr>
                                      <p:tavLst>
                                        <p:tav tm="0">
                                          <p:val>
                                            <p:strVal val="#ppt_x+#ppt_w*1.125000"/>
                                          </p:val>
                                        </p:tav>
                                        <p:tav tm="100000">
                                          <p:val>
                                            <p:strVal val="#ppt_x"/>
                                          </p:val>
                                        </p:tav>
                                      </p:tavLst>
                                    </p:anim>
                                    <p:animEffect transition="in" filter="wipe(left)">
                                      <p:cBhvr>
                                        <p:cTn id="105" dur="500"/>
                                        <p:tgtEl>
                                          <p:spTgt spid="48"/>
                                        </p:tgtEl>
                                      </p:cBhvr>
                                    </p:animEffect>
                                  </p:childTnLst>
                                </p:cTn>
                              </p:par>
                            </p:childTnLst>
                          </p:cTn>
                        </p:par>
                      </p:childTnLst>
                    </p:cTn>
                  </p:par>
                  <p:par>
                    <p:cTn id="106" fill="hold">
                      <p:stCondLst>
                        <p:cond delay="indefinite"/>
                      </p:stCondLst>
                      <p:childTnLst>
                        <p:par>
                          <p:cTn id="107" fill="hold">
                            <p:stCondLst>
                              <p:cond delay="0"/>
                            </p:stCondLst>
                            <p:childTnLst>
                              <p:par>
                                <p:cTn id="108" presetID="53" presetClass="entr" presetSubtype="16" fill="hold" grpId="0" nodeType="clickEffect">
                                  <p:stCondLst>
                                    <p:cond delay="0"/>
                                  </p:stCondLst>
                                  <p:childTnLst>
                                    <p:set>
                                      <p:cBhvr>
                                        <p:cTn id="109" dur="1" fill="hold">
                                          <p:stCondLst>
                                            <p:cond delay="0"/>
                                          </p:stCondLst>
                                        </p:cTn>
                                        <p:tgtEl>
                                          <p:spTgt spid="51"/>
                                        </p:tgtEl>
                                        <p:attrNameLst>
                                          <p:attrName>style.visibility</p:attrName>
                                        </p:attrNameLst>
                                      </p:cBhvr>
                                      <p:to>
                                        <p:strVal val="visible"/>
                                      </p:to>
                                    </p:set>
                                    <p:anim calcmode="lin" valueType="num">
                                      <p:cBhvr>
                                        <p:cTn id="110" dur="500" fill="hold"/>
                                        <p:tgtEl>
                                          <p:spTgt spid="51"/>
                                        </p:tgtEl>
                                        <p:attrNameLst>
                                          <p:attrName>ppt_w</p:attrName>
                                        </p:attrNameLst>
                                      </p:cBhvr>
                                      <p:tavLst>
                                        <p:tav tm="0">
                                          <p:val>
                                            <p:fltVal val="0"/>
                                          </p:val>
                                        </p:tav>
                                        <p:tav tm="100000">
                                          <p:val>
                                            <p:strVal val="#ppt_w"/>
                                          </p:val>
                                        </p:tav>
                                      </p:tavLst>
                                    </p:anim>
                                    <p:anim calcmode="lin" valueType="num">
                                      <p:cBhvr>
                                        <p:cTn id="111" dur="500" fill="hold"/>
                                        <p:tgtEl>
                                          <p:spTgt spid="51"/>
                                        </p:tgtEl>
                                        <p:attrNameLst>
                                          <p:attrName>ppt_h</p:attrName>
                                        </p:attrNameLst>
                                      </p:cBhvr>
                                      <p:tavLst>
                                        <p:tav tm="0">
                                          <p:val>
                                            <p:fltVal val="0"/>
                                          </p:val>
                                        </p:tav>
                                        <p:tav tm="100000">
                                          <p:val>
                                            <p:strVal val="#ppt_h"/>
                                          </p:val>
                                        </p:tav>
                                      </p:tavLst>
                                    </p:anim>
                                    <p:animEffect transition="in" filter="fade">
                                      <p:cBhvr>
                                        <p:cTn id="112" dur="500"/>
                                        <p:tgtEl>
                                          <p:spTgt spid="51"/>
                                        </p:tgtEl>
                                      </p:cBhvr>
                                    </p:animEffect>
                                  </p:childTnLst>
                                </p:cTn>
                              </p:par>
                            </p:childTnLst>
                          </p:cTn>
                        </p:par>
                      </p:childTnLst>
                    </p:cTn>
                  </p:par>
                  <p:par>
                    <p:cTn id="113" fill="hold">
                      <p:stCondLst>
                        <p:cond delay="indefinite"/>
                      </p:stCondLst>
                      <p:childTnLst>
                        <p:par>
                          <p:cTn id="114" fill="hold">
                            <p:stCondLst>
                              <p:cond delay="0"/>
                            </p:stCondLst>
                            <p:childTnLst>
                              <p:par>
                                <p:cTn id="115" presetID="1" presetClass="entr" presetSubtype="0" fill="hold" grpId="0" nodeType="clickEffect">
                                  <p:stCondLst>
                                    <p:cond delay="0"/>
                                  </p:stCondLst>
                                  <p:iterate type="lt">
                                    <p:tmAbs val="100"/>
                                  </p:iterate>
                                  <p:childTnLst>
                                    <p:set>
                                      <p:cBhvr>
                                        <p:cTn id="116" dur="1" fill="hold">
                                          <p:stCondLst>
                                            <p:cond delay="0"/>
                                          </p:stCondLst>
                                        </p:cTn>
                                        <p:tgtEl>
                                          <p:spTgt spid="43"/>
                                        </p:tgtEl>
                                        <p:attrNameLst>
                                          <p:attrName>style.visibility</p:attrName>
                                        </p:attrNameLst>
                                      </p:cBhvr>
                                      <p:to>
                                        <p:strVal val="visible"/>
                                      </p:to>
                                    </p:set>
                                  </p:childTnLst>
                                </p:cTn>
                              </p:par>
                            </p:childTnLst>
                          </p:cTn>
                        </p:par>
                      </p:childTnLst>
                    </p:cTn>
                  </p:par>
                  <p:par>
                    <p:cTn id="117" fill="hold">
                      <p:stCondLst>
                        <p:cond delay="indefinite"/>
                      </p:stCondLst>
                      <p:childTnLst>
                        <p:par>
                          <p:cTn id="118" fill="hold">
                            <p:stCondLst>
                              <p:cond delay="0"/>
                            </p:stCondLst>
                            <p:childTnLst>
                              <p:par>
                                <p:cTn id="119" presetID="53" presetClass="entr" presetSubtype="16" fill="hold" grpId="0" nodeType="clickEffect">
                                  <p:stCondLst>
                                    <p:cond delay="0"/>
                                  </p:stCondLst>
                                  <p:childTnLst>
                                    <p:set>
                                      <p:cBhvr>
                                        <p:cTn id="120" dur="1" fill="hold">
                                          <p:stCondLst>
                                            <p:cond delay="0"/>
                                          </p:stCondLst>
                                        </p:cTn>
                                        <p:tgtEl>
                                          <p:spTgt spid="53"/>
                                        </p:tgtEl>
                                        <p:attrNameLst>
                                          <p:attrName>style.visibility</p:attrName>
                                        </p:attrNameLst>
                                      </p:cBhvr>
                                      <p:to>
                                        <p:strVal val="visible"/>
                                      </p:to>
                                    </p:set>
                                    <p:anim calcmode="lin" valueType="num">
                                      <p:cBhvr>
                                        <p:cTn id="121" dur="500" fill="hold"/>
                                        <p:tgtEl>
                                          <p:spTgt spid="53"/>
                                        </p:tgtEl>
                                        <p:attrNameLst>
                                          <p:attrName>ppt_w</p:attrName>
                                        </p:attrNameLst>
                                      </p:cBhvr>
                                      <p:tavLst>
                                        <p:tav tm="0">
                                          <p:val>
                                            <p:fltVal val="0"/>
                                          </p:val>
                                        </p:tav>
                                        <p:tav tm="100000">
                                          <p:val>
                                            <p:strVal val="#ppt_w"/>
                                          </p:val>
                                        </p:tav>
                                      </p:tavLst>
                                    </p:anim>
                                    <p:anim calcmode="lin" valueType="num">
                                      <p:cBhvr>
                                        <p:cTn id="122" dur="500" fill="hold"/>
                                        <p:tgtEl>
                                          <p:spTgt spid="53"/>
                                        </p:tgtEl>
                                        <p:attrNameLst>
                                          <p:attrName>ppt_h</p:attrName>
                                        </p:attrNameLst>
                                      </p:cBhvr>
                                      <p:tavLst>
                                        <p:tav tm="0">
                                          <p:val>
                                            <p:fltVal val="0"/>
                                          </p:val>
                                        </p:tav>
                                        <p:tav tm="100000">
                                          <p:val>
                                            <p:strVal val="#ppt_h"/>
                                          </p:val>
                                        </p:tav>
                                      </p:tavLst>
                                    </p:anim>
                                    <p:animEffect transition="in" filter="fade">
                                      <p:cBhvr>
                                        <p:cTn id="123" dur="500"/>
                                        <p:tgtEl>
                                          <p:spTgt spid="53"/>
                                        </p:tgtEl>
                                      </p:cBhvr>
                                    </p:animEffect>
                                  </p:childTnLst>
                                </p:cTn>
                              </p:par>
                            </p:childTnLst>
                          </p:cTn>
                        </p:par>
                      </p:childTnLst>
                    </p:cTn>
                  </p:par>
                  <p:par>
                    <p:cTn id="124" fill="hold">
                      <p:stCondLst>
                        <p:cond delay="indefinite"/>
                      </p:stCondLst>
                      <p:childTnLst>
                        <p:par>
                          <p:cTn id="125" fill="hold">
                            <p:stCondLst>
                              <p:cond delay="0"/>
                            </p:stCondLst>
                            <p:childTnLst>
                              <p:par>
                                <p:cTn id="126" presetID="1" presetClass="entr" presetSubtype="0" fill="hold" grpId="0" nodeType="clickEffect">
                                  <p:stCondLst>
                                    <p:cond delay="0"/>
                                  </p:stCondLst>
                                  <p:iterate type="lt">
                                    <p:tmAbs val="100"/>
                                  </p:iterate>
                                  <p:childTnLst>
                                    <p:set>
                                      <p:cBhvr>
                                        <p:cTn id="127" dur="1" fill="hold">
                                          <p:stCondLst>
                                            <p:cond delay="0"/>
                                          </p:stCondLst>
                                        </p:cTn>
                                        <p:tgtEl>
                                          <p:spTgt spid="54"/>
                                        </p:tgtEl>
                                        <p:attrNameLst>
                                          <p:attrName>style.visibility</p:attrName>
                                        </p:attrNameLst>
                                      </p:cBhvr>
                                      <p:to>
                                        <p:strVal val="visible"/>
                                      </p:to>
                                    </p:set>
                                  </p:childTnLst>
                                </p:cTn>
                              </p:par>
                            </p:childTnLst>
                          </p:cTn>
                        </p:par>
                      </p:childTnLst>
                    </p:cTn>
                  </p:par>
                  <p:par>
                    <p:cTn id="128" fill="hold">
                      <p:stCondLst>
                        <p:cond delay="indefinite"/>
                      </p:stCondLst>
                      <p:childTnLst>
                        <p:par>
                          <p:cTn id="129" fill="hold">
                            <p:stCondLst>
                              <p:cond delay="0"/>
                            </p:stCondLst>
                            <p:childTnLst>
                              <p:par>
                                <p:cTn id="130" presetID="53" presetClass="entr" presetSubtype="16" fill="hold" grpId="0" nodeType="clickEffect">
                                  <p:stCondLst>
                                    <p:cond delay="0"/>
                                  </p:stCondLst>
                                  <p:childTnLst>
                                    <p:set>
                                      <p:cBhvr>
                                        <p:cTn id="131" dur="1" fill="hold">
                                          <p:stCondLst>
                                            <p:cond delay="0"/>
                                          </p:stCondLst>
                                        </p:cTn>
                                        <p:tgtEl>
                                          <p:spTgt spid="55"/>
                                        </p:tgtEl>
                                        <p:attrNameLst>
                                          <p:attrName>style.visibility</p:attrName>
                                        </p:attrNameLst>
                                      </p:cBhvr>
                                      <p:to>
                                        <p:strVal val="visible"/>
                                      </p:to>
                                    </p:set>
                                    <p:anim calcmode="lin" valueType="num">
                                      <p:cBhvr>
                                        <p:cTn id="132" dur="500" fill="hold"/>
                                        <p:tgtEl>
                                          <p:spTgt spid="55"/>
                                        </p:tgtEl>
                                        <p:attrNameLst>
                                          <p:attrName>ppt_w</p:attrName>
                                        </p:attrNameLst>
                                      </p:cBhvr>
                                      <p:tavLst>
                                        <p:tav tm="0">
                                          <p:val>
                                            <p:fltVal val="0"/>
                                          </p:val>
                                        </p:tav>
                                        <p:tav tm="100000">
                                          <p:val>
                                            <p:strVal val="#ppt_w"/>
                                          </p:val>
                                        </p:tav>
                                      </p:tavLst>
                                    </p:anim>
                                    <p:anim calcmode="lin" valueType="num">
                                      <p:cBhvr>
                                        <p:cTn id="133" dur="500" fill="hold"/>
                                        <p:tgtEl>
                                          <p:spTgt spid="55"/>
                                        </p:tgtEl>
                                        <p:attrNameLst>
                                          <p:attrName>ppt_h</p:attrName>
                                        </p:attrNameLst>
                                      </p:cBhvr>
                                      <p:tavLst>
                                        <p:tav tm="0">
                                          <p:val>
                                            <p:fltVal val="0"/>
                                          </p:val>
                                        </p:tav>
                                        <p:tav tm="100000">
                                          <p:val>
                                            <p:strVal val="#ppt_h"/>
                                          </p:val>
                                        </p:tav>
                                      </p:tavLst>
                                    </p:anim>
                                    <p:animEffect transition="in" filter="fade">
                                      <p:cBhvr>
                                        <p:cTn id="134" dur="500"/>
                                        <p:tgtEl>
                                          <p:spTgt spid="55"/>
                                        </p:tgtEl>
                                      </p:cBhvr>
                                    </p:animEffect>
                                  </p:childTnLst>
                                </p:cTn>
                              </p:par>
                            </p:childTnLst>
                          </p:cTn>
                        </p:par>
                      </p:childTnLst>
                    </p:cTn>
                  </p:par>
                  <p:par>
                    <p:cTn id="135" fill="hold">
                      <p:stCondLst>
                        <p:cond delay="indefinite"/>
                      </p:stCondLst>
                      <p:childTnLst>
                        <p:par>
                          <p:cTn id="136" fill="hold">
                            <p:stCondLst>
                              <p:cond delay="0"/>
                            </p:stCondLst>
                            <p:childTnLst>
                              <p:par>
                                <p:cTn id="137" presetID="22" presetClass="entr" presetSubtype="8" fill="hold" grpId="0" nodeType="clickEffect">
                                  <p:stCondLst>
                                    <p:cond delay="0"/>
                                  </p:stCondLst>
                                  <p:childTnLst>
                                    <p:set>
                                      <p:cBhvr>
                                        <p:cTn id="138" dur="1" fill="hold">
                                          <p:stCondLst>
                                            <p:cond delay="0"/>
                                          </p:stCondLst>
                                        </p:cTn>
                                        <p:tgtEl>
                                          <p:spTgt spid="62"/>
                                        </p:tgtEl>
                                        <p:attrNameLst>
                                          <p:attrName>style.visibility</p:attrName>
                                        </p:attrNameLst>
                                      </p:cBhvr>
                                      <p:to>
                                        <p:strVal val="visible"/>
                                      </p:to>
                                    </p:set>
                                    <p:animEffect transition="in" filter="wipe(left)">
                                      <p:cBhvr>
                                        <p:cTn id="139" dur="1000"/>
                                        <p:tgtEl>
                                          <p:spTgt spid="62"/>
                                        </p:tgtEl>
                                      </p:cBhvr>
                                    </p:animEffect>
                                  </p:childTnLst>
                                </p:cTn>
                              </p:par>
                            </p:childTnLst>
                          </p:cTn>
                        </p:par>
                      </p:childTnLst>
                    </p:cTn>
                  </p:par>
                  <p:par>
                    <p:cTn id="140" fill="hold">
                      <p:stCondLst>
                        <p:cond delay="indefinite"/>
                      </p:stCondLst>
                      <p:childTnLst>
                        <p:par>
                          <p:cTn id="141" fill="hold">
                            <p:stCondLst>
                              <p:cond delay="0"/>
                            </p:stCondLst>
                            <p:childTnLst>
                              <p:par>
                                <p:cTn id="142" presetID="12" presetClass="entr" presetSubtype="4" fill="hold" nodeType="clickEffect">
                                  <p:stCondLst>
                                    <p:cond delay="0"/>
                                  </p:stCondLst>
                                  <p:childTnLst>
                                    <p:set>
                                      <p:cBhvr>
                                        <p:cTn id="143" dur="1" fill="hold">
                                          <p:stCondLst>
                                            <p:cond delay="0"/>
                                          </p:stCondLst>
                                        </p:cTn>
                                        <p:tgtEl>
                                          <p:spTgt spid="78"/>
                                        </p:tgtEl>
                                        <p:attrNameLst>
                                          <p:attrName>style.visibility</p:attrName>
                                        </p:attrNameLst>
                                      </p:cBhvr>
                                      <p:to>
                                        <p:strVal val="visible"/>
                                      </p:to>
                                    </p:set>
                                    <p:anim calcmode="lin" valueType="num">
                                      <p:cBhvr additive="base">
                                        <p:cTn id="144" dur="500"/>
                                        <p:tgtEl>
                                          <p:spTgt spid="78"/>
                                        </p:tgtEl>
                                        <p:attrNameLst>
                                          <p:attrName>ppt_y</p:attrName>
                                        </p:attrNameLst>
                                      </p:cBhvr>
                                      <p:tavLst>
                                        <p:tav tm="0">
                                          <p:val>
                                            <p:strVal val="#ppt_y+#ppt_h*1.125000"/>
                                          </p:val>
                                        </p:tav>
                                        <p:tav tm="100000">
                                          <p:val>
                                            <p:strVal val="#ppt_y"/>
                                          </p:val>
                                        </p:tav>
                                      </p:tavLst>
                                    </p:anim>
                                    <p:animEffect transition="in" filter="wipe(up)">
                                      <p:cBhvr>
                                        <p:cTn id="145" dur="500"/>
                                        <p:tgtEl>
                                          <p:spTgt spid="78"/>
                                        </p:tgtEl>
                                      </p:cBhvr>
                                    </p:animEffect>
                                  </p:childTnLst>
                                </p:cTn>
                              </p:par>
                            </p:childTnLst>
                          </p:cTn>
                        </p:par>
                      </p:childTnLst>
                    </p:cTn>
                  </p:par>
                  <p:par>
                    <p:cTn id="146" fill="hold">
                      <p:stCondLst>
                        <p:cond delay="indefinite"/>
                      </p:stCondLst>
                      <p:childTnLst>
                        <p:par>
                          <p:cTn id="147" fill="hold">
                            <p:stCondLst>
                              <p:cond delay="0"/>
                            </p:stCondLst>
                            <p:childTnLst>
                              <p:par>
                                <p:cTn id="148" presetID="12" presetClass="entr" presetSubtype="2" fill="hold" grpId="0" nodeType="clickEffect">
                                  <p:stCondLst>
                                    <p:cond delay="0"/>
                                  </p:stCondLst>
                                  <p:childTnLst>
                                    <p:set>
                                      <p:cBhvr>
                                        <p:cTn id="149" dur="1" fill="hold">
                                          <p:stCondLst>
                                            <p:cond delay="0"/>
                                          </p:stCondLst>
                                        </p:cTn>
                                        <p:tgtEl>
                                          <p:spTgt spid="75"/>
                                        </p:tgtEl>
                                        <p:attrNameLst>
                                          <p:attrName>style.visibility</p:attrName>
                                        </p:attrNameLst>
                                      </p:cBhvr>
                                      <p:to>
                                        <p:strVal val="visible"/>
                                      </p:to>
                                    </p:set>
                                    <p:anim calcmode="lin" valueType="num">
                                      <p:cBhvr additive="base">
                                        <p:cTn id="150" dur="500"/>
                                        <p:tgtEl>
                                          <p:spTgt spid="75"/>
                                        </p:tgtEl>
                                        <p:attrNameLst>
                                          <p:attrName>ppt_x</p:attrName>
                                        </p:attrNameLst>
                                      </p:cBhvr>
                                      <p:tavLst>
                                        <p:tav tm="0">
                                          <p:val>
                                            <p:strVal val="#ppt_x+#ppt_w*1.125000"/>
                                          </p:val>
                                        </p:tav>
                                        <p:tav tm="100000">
                                          <p:val>
                                            <p:strVal val="#ppt_x"/>
                                          </p:val>
                                        </p:tav>
                                      </p:tavLst>
                                    </p:anim>
                                    <p:animEffect transition="in" filter="wipe(left)">
                                      <p:cBhvr>
                                        <p:cTn id="151" dur="5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2" grpId="0"/>
      <p:bldP spid="23" grpId="0"/>
      <p:bldP spid="24" grpId="0"/>
      <p:bldP spid="36" grpId="0"/>
      <p:bldP spid="37" grpId="0"/>
      <p:bldP spid="38" grpId="0"/>
      <p:bldP spid="46" grpId="0"/>
      <p:bldP spid="47" grpId="0"/>
      <p:bldP spid="48" grpId="0"/>
      <p:bldP spid="49" grpId="0"/>
      <p:bldP spid="51" grpId="0"/>
      <p:bldP spid="43" grpId="0"/>
      <p:bldP spid="53" grpId="0"/>
      <p:bldP spid="54" grpId="0"/>
      <p:bldP spid="55" grpId="0"/>
      <p:bldP spid="62" grpId="0"/>
      <p:bldP spid="75" grpId="0"/>
    </p:bld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6" name="组合 85"/>
          <p:cNvGrpSpPr/>
          <p:nvPr/>
        </p:nvGrpSpPr>
        <p:grpSpPr>
          <a:xfrm>
            <a:off x="304800" y="749300"/>
            <a:ext cx="6192344" cy="400110"/>
            <a:chOff x="424117" y="898245"/>
            <a:chExt cx="6192344" cy="400110"/>
          </a:xfrm>
        </p:grpSpPr>
        <p:sp>
          <p:nvSpPr>
            <p:cNvPr id="87" name="平行四边形 86"/>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88" name="文本框 87"/>
            <p:cNvSpPr txBox="1"/>
            <p:nvPr/>
          </p:nvSpPr>
          <p:spPr>
            <a:xfrm>
              <a:off x="1052423" y="898245"/>
              <a:ext cx="5564038" cy="400110"/>
            </a:xfrm>
            <a:prstGeom prst="rect">
              <a:avLst/>
            </a:prstGeom>
            <a:noFill/>
          </p:spPr>
          <p:txBody>
            <a:bodyPr wrap="square" rtlCol="0">
              <a:spAutoFit/>
            </a:bodyPr>
            <a:lstStyle/>
            <a:p>
              <a:r>
                <a:rPr lang="en-US" altLang="zh-CN" sz="2000" b="1" dirty="0"/>
                <a:t>IPv4</a:t>
              </a:r>
              <a:r>
                <a:rPr lang="zh-CN" altLang="en-US" sz="2000" b="1" dirty="0"/>
                <a:t>地址的无分类编址方法</a:t>
              </a:r>
              <a:endParaRPr lang="zh-CN" altLang="en-US" sz="2000" b="1" dirty="0"/>
            </a:p>
          </p:txBody>
        </p:sp>
      </p:grpSp>
      <p:sp>
        <p:nvSpPr>
          <p:cNvPr id="18" name="íşlïḍè"/>
          <p:cNvSpPr txBox="1"/>
          <p:nvPr/>
        </p:nvSpPr>
        <p:spPr>
          <a:xfrm>
            <a:off x="832171" y="1196483"/>
            <a:ext cx="10620854" cy="400110"/>
          </a:xfrm>
          <a:prstGeom prst="rect">
            <a:avLst/>
          </a:prstGeom>
          <a:noFill/>
        </p:spPr>
        <p:txBody>
          <a:bodyPr wrap="square" lIns="91440" tIns="45720" rIns="91440" bIns="45720" anchor="ctr">
            <a:noAutofit/>
          </a:bodyPr>
          <a:lstStyle/>
          <a:p>
            <a:r>
              <a:rPr lang="en-US" altLang="zh-CN" b="1" dirty="0"/>
              <a:t>【</a:t>
            </a:r>
            <a:r>
              <a:rPr lang="zh-CN" altLang="en-US" b="1" dirty="0"/>
              <a:t>练习</a:t>
            </a:r>
            <a:r>
              <a:rPr lang="en-US" altLang="zh-CN" b="1" dirty="0"/>
              <a:t>】</a:t>
            </a:r>
            <a:r>
              <a:rPr lang="zh-CN" altLang="en-US" b="1" dirty="0"/>
              <a:t>给定的无分类编址的</a:t>
            </a:r>
            <a:r>
              <a:rPr lang="en-US" altLang="zh-CN" b="1" dirty="0"/>
              <a:t>IPv4</a:t>
            </a:r>
            <a:r>
              <a:rPr lang="zh-CN" altLang="en-US" b="1" dirty="0"/>
              <a:t>地址为</a:t>
            </a:r>
            <a:r>
              <a:rPr lang="en-US" altLang="zh-CN" b="1" dirty="0"/>
              <a:t>206.0.64.8/18</a:t>
            </a:r>
            <a:r>
              <a:rPr lang="zh-CN" altLang="en-US" b="1" dirty="0"/>
              <a:t>，请给出该地址所在</a:t>
            </a:r>
            <a:r>
              <a:rPr lang="en-US" altLang="zh-CN" b="1" dirty="0"/>
              <a:t>CIDR</a:t>
            </a:r>
            <a:r>
              <a:rPr lang="zh-CN" altLang="en-US" b="1" dirty="0"/>
              <a:t>地址块的全部细节。</a:t>
            </a:r>
            <a:endParaRPr lang="en-US" altLang="zh-CN" b="1" dirty="0"/>
          </a:p>
        </p:txBody>
      </p:sp>
      <p:grpSp>
        <p:nvGrpSpPr>
          <p:cNvPr id="11" name="组合 10"/>
          <p:cNvGrpSpPr/>
          <p:nvPr/>
        </p:nvGrpSpPr>
        <p:grpSpPr>
          <a:xfrm>
            <a:off x="933106" y="1619929"/>
            <a:ext cx="11164602" cy="4790834"/>
            <a:chOff x="933106" y="1619929"/>
            <a:chExt cx="11164602" cy="4790834"/>
          </a:xfrm>
        </p:grpSpPr>
        <p:sp>
          <p:nvSpPr>
            <p:cNvPr id="22" name="íşlïḍè"/>
            <p:cNvSpPr txBox="1"/>
            <p:nvPr/>
          </p:nvSpPr>
          <p:spPr>
            <a:xfrm>
              <a:off x="933106" y="1619929"/>
              <a:ext cx="683574" cy="400110"/>
            </a:xfrm>
            <a:prstGeom prst="rect">
              <a:avLst/>
            </a:prstGeom>
            <a:noFill/>
          </p:spPr>
          <p:txBody>
            <a:bodyPr wrap="square" lIns="91440" tIns="45720" rIns="91440" bIns="45720" anchor="ctr">
              <a:noAutofit/>
            </a:bodyPr>
            <a:lstStyle/>
            <a:p>
              <a:r>
                <a:rPr lang="zh-CN" altLang="en-US" b="1" dirty="0"/>
                <a:t>解析</a:t>
              </a:r>
              <a:endParaRPr lang="en-US" altLang="zh-CN" b="1" dirty="0"/>
            </a:p>
          </p:txBody>
        </p:sp>
        <p:sp>
          <p:nvSpPr>
            <p:cNvPr id="23" name="íşlïḍè"/>
            <p:cNvSpPr txBox="1"/>
            <p:nvPr/>
          </p:nvSpPr>
          <p:spPr>
            <a:xfrm>
              <a:off x="1169641" y="2272288"/>
              <a:ext cx="2553746" cy="400110"/>
            </a:xfrm>
            <a:prstGeom prst="rect">
              <a:avLst/>
            </a:prstGeom>
            <a:noFill/>
          </p:spPr>
          <p:txBody>
            <a:bodyPr wrap="square" lIns="91440" tIns="45720" rIns="91440" bIns="45720" anchor="ctr">
              <a:noAutofit/>
            </a:bodyPr>
            <a:lstStyle/>
            <a:p>
              <a:r>
                <a:rPr lang="en-US" altLang="zh-CN" sz="3200" b="1" dirty="0"/>
                <a:t>206.0.64.8/18</a:t>
              </a:r>
              <a:endParaRPr lang="en-US" altLang="zh-CN" sz="3200" b="1" dirty="0"/>
            </a:p>
          </p:txBody>
        </p:sp>
        <p:grpSp>
          <p:nvGrpSpPr>
            <p:cNvPr id="4" name="组合 3"/>
            <p:cNvGrpSpPr/>
            <p:nvPr/>
          </p:nvGrpSpPr>
          <p:grpSpPr>
            <a:xfrm>
              <a:off x="3420783" y="1848842"/>
              <a:ext cx="2966726" cy="623501"/>
              <a:chOff x="3828639" y="2059350"/>
              <a:chExt cx="2966726" cy="623501"/>
            </a:xfrm>
          </p:grpSpPr>
          <p:cxnSp>
            <p:nvCxnSpPr>
              <p:cNvPr id="3" name="直接箭头连接符 2"/>
              <p:cNvCxnSpPr/>
              <p:nvPr/>
            </p:nvCxnSpPr>
            <p:spPr>
              <a:xfrm flipV="1">
                <a:off x="4058884" y="2676273"/>
                <a:ext cx="2558870" cy="657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íşlïḍè"/>
              <p:cNvSpPr txBox="1"/>
              <p:nvPr/>
            </p:nvSpPr>
            <p:spPr>
              <a:xfrm>
                <a:off x="3828639" y="2059350"/>
                <a:ext cx="2966726" cy="622213"/>
              </a:xfrm>
              <a:prstGeom prst="rect">
                <a:avLst/>
              </a:prstGeom>
              <a:noFill/>
            </p:spPr>
            <p:txBody>
              <a:bodyPr wrap="square" lIns="91440" tIns="45720" rIns="91440" bIns="45720" anchor="ctr">
                <a:noAutofit/>
              </a:bodyPr>
              <a:lstStyle/>
              <a:p>
                <a:pPr algn="ctr"/>
                <a:r>
                  <a:rPr lang="zh-CN" altLang="en-US" b="1" dirty="0"/>
                  <a:t>将左起第</a:t>
                </a:r>
                <a:r>
                  <a:rPr lang="en-US" altLang="zh-CN" b="1" dirty="0"/>
                  <a:t>3</a:t>
                </a:r>
                <a:r>
                  <a:rPr lang="zh-CN" altLang="en-US" b="1" dirty="0"/>
                  <a:t>、</a:t>
                </a:r>
                <a:r>
                  <a:rPr lang="en-US" altLang="zh-CN" b="1" dirty="0"/>
                  <a:t>4</a:t>
                </a:r>
                <a:r>
                  <a:rPr lang="zh-CN" altLang="en-US" b="1" dirty="0"/>
                  <a:t>个十进制数</a:t>
                </a:r>
                <a:endParaRPr lang="en-US" altLang="zh-CN" b="1" dirty="0"/>
              </a:p>
              <a:p>
                <a:pPr algn="ctr"/>
                <a:r>
                  <a:rPr lang="zh-CN" altLang="en-US" b="1" dirty="0"/>
                  <a:t>转换成二进制形式</a:t>
                </a:r>
                <a:endParaRPr lang="en-US" altLang="zh-CN" b="1" dirty="0"/>
              </a:p>
            </p:txBody>
          </p:sp>
        </p:grpSp>
        <p:cxnSp>
          <p:nvCxnSpPr>
            <p:cNvPr id="8" name="直接连接符 7"/>
            <p:cNvCxnSpPr/>
            <p:nvPr/>
          </p:nvCxnSpPr>
          <p:spPr>
            <a:xfrm>
              <a:off x="6308707" y="1829266"/>
              <a:ext cx="0" cy="2361187"/>
            </a:xfrm>
            <a:prstGeom prst="line">
              <a:avLst/>
            </a:prstGeom>
            <a:ln w="12700">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a:off x="8592514" y="1829266"/>
              <a:ext cx="0" cy="2361187"/>
            </a:xfrm>
            <a:prstGeom prst="line">
              <a:avLst/>
            </a:prstGeom>
            <a:ln w="12700">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11889393" y="1829266"/>
              <a:ext cx="0" cy="2281066"/>
            </a:xfrm>
            <a:prstGeom prst="line">
              <a:avLst/>
            </a:prstGeom>
            <a:ln w="12700">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p:grpSp>
          <p:nvGrpSpPr>
            <p:cNvPr id="73" name="组合 72"/>
            <p:cNvGrpSpPr/>
            <p:nvPr/>
          </p:nvGrpSpPr>
          <p:grpSpPr>
            <a:xfrm>
              <a:off x="6308707" y="1816188"/>
              <a:ext cx="2283807" cy="400110"/>
              <a:chOff x="6762616" y="1816188"/>
              <a:chExt cx="2283807" cy="400110"/>
            </a:xfrm>
          </p:grpSpPr>
          <p:cxnSp>
            <p:nvCxnSpPr>
              <p:cNvPr id="10" name="直接箭头连接符 9"/>
              <p:cNvCxnSpPr/>
              <p:nvPr/>
            </p:nvCxnSpPr>
            <p:spPr>
              <a:xfrm>
                <a:off x="6762616" y="2019575"/>
                <a:ext cx="2283807" cy="0"/>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2" name="íşlïḍè"/>
              <p:cNvSpPr txBox="1"/>
              <p:nvPr/>
            </p:nvSpPr>
            <p:spPr>
              <a:xfrm>
                <a:off x="6990153" y="1816188"/>
                <a:ext cx="1828731" cy="400110"/>
              </a:xfrm>
              <a:prstGeom prst="rect">
                <a:avLst/>
              </a:prstGeom>
              <a:solidFill>
                <a:schemeClr val="bg1"/>
              </a:solidFill>
            </p:spPr>
            <p:txBody>
              <a:bodyPr wrap="square" lIns="91440" tIns="45720" rIns="91440" bIns="45720" anchor="ctr">
                <a:noAutofit/>
              </a:bodyPr>
              <a:lstStyle/>
              <a:p>
                <a:pPr algn="ctr"/>
                <a:r>
                  <a:rPr lang="en-US" altLang="zh-CN" b="1" dirty="0"/>
                  <a:t>18</a:t>
                </a:r>
                <a:r>
                  <a:rPr lang="zh-CN" altLang="en-US" b="1" dirty="0"/>
                  <a:t>比特网络前缀</a:t>
                </a:r>
                <a:endParaRPr lang="en-US" altLang="zh-CN" b="1" dirty="0"/>
              </a:p>
            </p:txBody>
          </p:sp>
        </p:grpSp>
        <p:cxnSp>
          <p:nvCxnSpPr>
            <p:cNvPr id="33" name="直接箭头连接符 32"/>
            <p:cNvCxnSpPr/>
            <p:nvPr/>
          </p:nvCxnSpPr>
          <p:spPr>
            <a:xfrm>
              <a:off x="8592514" y="2019575"/>
              <a:ext cx="3296879" cy="0"/>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5" name="íşlïḍè"/>
            <p:cNvSpPr txBox="1"/>
            <p:nvPr/>
          </p:nvSpPr>
          <p:spPr>
            <a:xfrm>
              <a:off x="9413590" y="1816188"/>
              <a:ext cx="1665946" cy="400110"/>
            </a:xfrm>
            <a:prstGeom prst="rect">
              <a:avLst/>
            </a:prstGeom>
            <a:solidFill>
              <a:schemeClr val="bg1"/>
            </a:solidFill>
          </p:spPr>
          <p:txBody>
            <a:bodyPr wrap="square" lIns="91440" tIns="45720" rIns="91440" bIns="45720" anchor="ctr">
              <a:noAutofit/>
            </a:bodyPr>
            <a:lstStyle/>
            <a:p>
              <a:pPr algn="ctr"/>
              <a:r>
                <a:rPr lang="en-US" altLang="zh-CN" b="1" dirty="0"/>
                <a:t>14</a:t>
              </a:r>
              <a:r>
                <a:rPr lang="zh-CN" altLang="en-US" b="1" dirty="0"/>
                <a:t>比特主机号</a:t>
              </a:r>
              <a:endParaRPr lang="en-US" altLang="zh-CN" b="1" dirty="0"/>
            </a:p>
          </p:txBody>
        </p:sp>
        <p:sp>
          <p:nvSpPr>
            <p:cNvPr id="50" name="íşlïḍè"/>
            <p:cNvSpPr txBox="1"/>
            <p:nvPr/>
          </p:nvSpPr>
          <p:spPr>
            <a:xfrm>
              <a:off x="6455005" y="2272288"/>
              <a:ext cx="2183646" cy="400110"/>
            </a:xfrm>
            <a:prstGeom prst="rect">
              <a:avLst/>
            </a:prstGeom>
            <a:noFill/>
          </p:spPr>
          <p:txBody>
            <a:bodyPr wrap="square" lIns="91440" tIns="45720" rIns="91440" bIns="45720" anchor="ctr">
              <a:noAutofit/>
            </a:bodyPr>
            <a:lstStyle/>
            <a:p>
              <a:r>
                <a:rPr lang="en-US" altLang="zh-CN" sz="3200" b="1" spc="600" dirty="0"/>
                <a:t>206.0.01</a:t>
              </a:r>
              <a:endParaRPr lang="en-US" altLang="zh-CN" sz="3200" b="1" spc="600" dirty="0"/>
            </a:p>
          </p:txBody>
        </p:sp>
        <p:sp>
          <p:nvSpPr>
            <p:cNvPr id="52" name="íşlïḍè"/>
            <p:cNvSpPr txBox="1"/>
            <p:nvPr/>
          </p:nvSpPr>
          <p:spPr>
            <a:xfrm>
              <a:off x="8533691" y="2272288"/>
              <a:ext cx="3564017" cy="400110"/>
            </a:xfrm>
            <a:prstGeom prst="rect">
              <a:avLst/>
            </a:prstGeom>
            <a:noFill/>
          </p:spPr>
          <p:txBody>
            <a:bodyPr wrap="square" lIns="91440" tIns="45720" rIns="91440" bIns="45720" anchor="ctr">
              <a:noAutofit/>
            </a:bodyPr>
            <a:lstStyle/>
            <a:p>
              <a:r>
                <a:rPr lang="en-US" altLang="zh-CN" sz="3200" b="1" spc="300" dirty="0"/>
                <a:t>000000.00001000</a:t>
              </a:r>
              <a:endParaRPr lang="en-US" altLang="zh-CN" sz="3200" b="1" spc="300" dirty="0"/>
            </a:p>
          </p:txBody>
        </p:sp>
        <p:sp>
          <p:nvSpPr>
            <p:cNvPr id="56" name="íşlïḍè"/>
            <p:cNvSpPr txBox="1"/>
            <p:nvPr/>
          </p:nvSpPr>
          <p:spPr>
            <a:xfrm>
              <a:off x="1169641" y="2967682"/>
              <a:ext cx="1527514" cy="400110"/>
            </a:xfrm>
            <a:prstGeom prst="rect">
              <a:avLst/>
            </a:prstGeom>
            <a:noFill/>
          </p:spPr>
          <p:txBody>
            <a:bodyPr wrap="square" lIns="91440" tIns="45720" rIns="91440" bIns="45720" anchor="ctr">
              <a:noAutofit/>
            </a:bodyPr>
            <a:lstStyle/>
            <a:p>
              <a:r>
                <a:rPr lang="zh-CN" altLang="en-US" sz="2000" b="1" dirty="0"/>
                <a:t>最小地址</a:t>
              </a:r>
              <a:endParaRPr lang="en-US" altLang="zh-CN" sz="2000" b="1" dirty="0"/>
            </a:p>
          </p:txBody>
        </p:sp>
        <p:sp>
          <p:nvSpPr>
            <p:cNvPr id="57" name="íşlïḍè"/>
            <p:cNvSpPr txBox="1"/>
            <p:nvPr/>
          </p:nvSpPr>
          <p:spPr>
            <a:xfrm>
              <a:off x="2458875" y="2940436"/>
              <a:ext cx="2553746" cy="400110"/>
            </a:xfrm>
            <a:prstGeom prst="rect">
              <a:avLst/>
            </a:prstGeom>
            <a:noFill/>
          </p:spPr>
          <p:txBody>
            <a:bodyPr wrap="square" lIns="91440" tIns="45720" rIns="91440" bIns="45720" anchor="ctr">
              <a:noAutofit/>
            </a:bodyPr>
            <a:lstStyle/>
            <a:p>
              <a:r>
                <a:rPr lang="en-US" altLang="zh-CN" sz="3200" b="1" dirty="0"/>
                <a:t>206.0.64.0</a:t>
              </a:r>
              <a:endParaRPr lang="en-US" altLang="zh-CN" sz="3200" b="1" dirty="0"/>
            </a:p>
          </p:txBody>
        </p:sp>
        <p:sp>
          <p:nvSpPr>
            <p:cNvPr id="58" name="íşlïḍè"/>
            <p:cNvSpPr txBox="1"/>
            <p:nvPr/>
          </p:nvSpPr>
          <p:spPr>
            <a:xfrm>
              <a:off x="6455005" y="2940436"/>
              <a:ext cx="2183646" cy="400110"/>
            </a:xfrm>
            <a:prstGeom prst="rect">
              <a:avLst/>
            </a:prstGeom>
            <a:noFill/>
          </p:spPr>
          <p:txBody>
            <a:bodyPr wrap="square" lIns="91440" tIns="45720" rIns="91440" bIns="45720" anchor="ctr">
              <a:noAutofit/>
            </a:bodyPr>
            <a:lstStyle/>
            <a:p>
              <a:r>
                <a:rPr lang="en-US" altLang="zh-CN" sz="3200" b="1" spc="600" dirty="0"/>
                <a:t>206.0.01</a:t>
              </a:r>
              <a:endParaRPr lang="en-US" altLang="zh-CN" sz="3200" b="1" spc="600" dirty="0"/>
            </a:p>
          </p:txBody>
        </p:sp>
        <p:sp>
          <p:nvSpPr>
            <p:cNvPr id="59" name="íşlïḍè"/>
            <p:cNvSpPr txBox="1"/>
            <p:nvPr/>
          </p:nvSpPr>
          <p:spPr>
            <a:xfrm>
              <a:off x="8533691" y="2940436"/>
              <a:ext cx="3564017" cy="400110"/>
            </a:xfrm>
            <a:prstGeom prst="rect">
              <a:avLst/>
            </a:prstGeom>
            <a:noFill/>
          </p:spPr>
          <p:txBody>
            <a:bodyPr wrap="square" lIns="91440" tIns="45720" rIns="91440" bIns="45720" anchor="ctr">
              <a:noAutofit/>
            </a:bodyPr>
            <a:lstStyle/>
            <a:p>
              <a:r>
                <a:rPr lang="en-US" altLang="zh-CN" sz="3200" b="1" spc="300" dirty="0"/>
                <a:t>000000.00000000</a:t>
              </a:r>
              <a:endParaRPr lang="en-US" altLang="zh-CN" sz="3200" b="1" spc="300" dirty="0"/>
            </a:p>
          </p:txBody>
        </p:sp>
        <p:sp>
          <p:nvSpPr>
            <p:cNvPr id="65" name="文本框 64"/>
            <p:cNvSpPr txBox="1"/>
            <p:nvPr/>
          </p:nvSpPr>
          <p:spPr>
            <a:xfrm>
              <a:off x="10674167" y="3395279"/>
              <a:ext cx="492443" cy="309185"/>
            </a:xfrm>
            <a:prstGeom prst="rect">
              <a:avLst/>
            </a:prstGeom>
            <a:noFill/>
          </p:spPr>
          <p:txBody>
            <a:bodyPr vert="eaVert" wrap="square" rtlCol="0">
              <a:spAutoFit/>
            </a:bodyPr>
            <a:lstStyle/>
            <a:p>
              <a:pPr algn="ctr"/>
              <a:r>
                <a:rPr lang="en-US" altLang="zh-CN" sz="2000" b="1" dirty="0">
                  <a:latin typeface="宋体" panose="02010600030101010101" pitchFamily="2" charset="-122"/>
                  <a:ea typeface="宋体" panose="02010600030101010101" pitchFamily="2" charset="-122"/>
                </a:rPr>
                <a:t>…</a:t>
              </a:r>
              <a:endParaRPr lang="zh-CN" altLang="en-US" sz="2000" b="1" dirty="0">
                <a:latin typeface="宋体" panose="02010600030101010101" pitchFamily="2" charset="-122"/>
                <a:ea typeface="宋体" panose="02010600030101010101" pitchFamily="2" charset="-122"/>
              </a:endParaRPr>
            </a:p>
          </p:txBody>
        </p:sp>
        <p:sp>
          <p:nvSpPr>
            <p:cNvPr id="79" name="íşlïḍè"/>
            <p:cNvSpPr txBox="1"/>
            <p:nvPr/>
          </p:nvSpPr>
          <p:spPr>
            <a:xfrm>
              <a:off x="2458875" y="3789161"/>
              <a:ext cx="2553746" cy="400110"/>
            </a:xfrm>
            <a:prstGeom prst="rect">
              <a:avLst/>
            </a:prstGeom>
            <a:noFill/>
          </p:spPr>
          <p:txBody>
            <a:bodyPr wrap="square" lIns="91440" tIns="45720" rIns="91440" bIns="45720" anchor="ctr">
              <a:noAutofit/>
            </a:bodyPr>
            <a:lstStyle/>
            <a:p>
              <a:r>
                <a:rPr lang="en-US" altLang="zh-CN" sz="3200" b="1" dirty="0"/>
                <a:t>206.0.127.255</a:t>
              </a:r>
              <a:endParaRPr lang="en-US" altLang="zh-CN" sz="3200" b="1" dirty="0"/>
            </a:p>
          </p:txBody>
        </p:sp>
        <p:sp>
          <p:nvSpPr>
            <p:cNvPr id="80" name="íşlïḍè"/>
            <p:cNvSpPr txBox="1"/>
            <p:nvPr/>
          </p:nvSpPr>
          <p:spPr>
            <a:xfrm>
              <a:off x="1169641" y="3802193"/>
              <a:ext cx="1527514" cy="400110"/>
            </a:xfrm>
            <a:prstGeom prst="rect">
              <a:avLst/>
            </a:prstGeom>
            <a:noFill/>
          </p:spPr>
          <p:txBody>
            <a:bodyPr wrap="square" lIns="91440" tIns="45720" rIns="91440" bIns="45720" anchor="ctr">
              <a:noAutofit/>
            </a:bodyPr>
            <a:lstStyle/>
            <a:p>
              <a:r>
                <a:rPr lang="zh-CN" altLang="en-US" sz="2000" b="1" dirty="0"/>
                <a:t>最大地址</a:t>
              </a:r>
              <a:endParaRPr lang="en-US" altLang="zh-CN" sz="2000" b="1" dirty="0"/>
            </a:p>
          </p:txBody>
        </p:sp>
        <p:sp>
          <p:nvSpPr>
            <p:cNvPr id="81" name="íşlïḍè"/>
            <p:cNvSpPr txBox="1"/>
            <p:nvPr/>
          </p:nvSpPr>
          <p:spPr>
            <a:xfrm>
              <a:off x="6455005" y="3789161"/>
              <a:ext cx="2183646" cy="400110"/>
            </a:xfrm>
            <a:prstGeom prst="rect">
              <a:avLst/>
            </a:prstGeom>
            <a:noFill/>
          </p:spPr>
          <p:txBody>
            <a:bodyPr wrap="square" lIns="91440" tIns="45720" rIns="91440" bIns="45720" anchor="ctr">
              <a:noAutofit/>
            </a:bodyPr>
            <a:lstStyle/>
            <a:p>
              <a:r>
                <a:rPr lang="en-US" altLang="zh-CN" sz="3200" b="1" spc="600" dirty="0"/>
                <a:t>206.0.01</a:t>
              </a:r>
              <a:endParaRPr lang="en-US" altLang="zh-CN" sz="3200" b="1" spc="600" dirty="0"/>
            </a:p>
          </p:txBody>
        </p:sp>
        <p:sp>
          <p:nvSpPr>
            <p:cNvPr id="82" name="íşlïḍè"/>
            <p:cNvSpPr txBox="1"/>
            <p:nvPr/>
          </p:nvSpPr>
          <p:spPr>
            <a:xfrm>
              <a:off x="8533691" y="3789161"/>
              <a:ext cx="3564017" cy="400110"/>
            </a:xfrm>
            <a:prstGeom prst="rect">
              <a:avLst/>
            </a:prstGeom>
            <a:noFill/>
          </p:spPr>
          <p:txBody>
            <a:bodyPr wrap="square" lIns="91440" tIns="45720" rIns="91440" bIns="45720" anchor="ctr">
              <a:noAutofit/>
            </a:bodyPr>
            <a:lstStyle/>
            <a:p>
              <a:r>
                <a:rPr lang="en-US" altLang="zh-CN" sz="3200" b="1" spc="400" dirty="0"/>
                <a:t>111111.11111111</a:t>
              </a:r>
              <a:endParaRPr lang="en-US" altLang="zh-CN" sz="3200" b="1" spc="400" dirty="0"/>
            </a:p>
          </p:txBody>
        </p:sp>
        <p:sp>
          <p:nvSpPr>
            <p:cNvPr id="83" name="íşlïḍè"/>
            <p:cNvSpPr txBox="1"/>
            <p:nvPr/>
          </p:nvSpPr>
          <p:spPr>
            <a:xfrm>
              <a:off x="1169641" y="4620833"/>
              <a:ext cx="1527514" cy="400110"/>
            </a:xfrm>
            <a:prstGeom prst="rect">
              <a:avLst/>
            </a:prstGeom>
            <a:noFill/>
          </p:spPr>
          <p:txBody>
            <a:bodyPr wrap="square" lIns="91440" tIns="45720" rIns="91440" bIns="45720" anchor="ctr">
              <a:noAutofit/>
            </a:bodyPr>
            <a:lstStyle/>
            <a:p>
              <a:r>
                <a:rPr lang="zh-CN" altLang="en-US" sz="2000" b="1" dirty="0"/>
                <a:t>地址数量</a:t>
              </a:r>
              <a:endParaRPr lang="en-US" altLang="zh-CN" sz="2000" b="1" dirty="0"/>
            </a:p>
          </p:txBody>
        </p:sp>
        <mc:AlternateContent xmlns:mc="http://schemas.openxmlformats.org/markup-compatibility/2006">
          <mc:Choice xmlns:a14="http://schemas.microsoft.com/office/drawing/2010/main" Requires="a14">
            <p:sp>
              <p:nvSpPr>
                <p:cNvPr id="84" name="文本框 83"/>
                <p:cNvSpPr txBox="1"/>
                <p:nvPr/>
              </p:nvSpPr>
              <p:spPr>
                <a:xfrm>
                  <a:off x="2521974" y="4581365"/>
                  <a:ext cx="1130566" cy="440633"/>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p>
                          <m:sSupPr>
                            <m:ctrlPr>
                              <a:rPr lang="en-US" altLang="zh-CN" sz="2800" b="1" i="1" smtClean="0">
                                <a:latin typeface="Cambria Math" panose="02040503050406030204" pitchFamily="18" charset="0"/>
                              </a:rPr>
                            </m:ctrlPr>
                          </m:sSupPr>
                          <m:e>
                            <m:r>
                              <a:rPr lang="en-US" altLang="zh-CN" sz="2800" b="1" i="1" smtClean="0">
                                <a:latin typeface="Cambria Math" panose="02040503050406030204" pitchFamily="18" charset="0"/>
                              </a:rPr>
                              <m:t>𝟐</m:t>
                            </m:r>
                          </m:e>
                          <m:sup>
                            <m:r>
                              <a:rPr lang="en-US" altLang="zh-CN" sz="2800" b="1" i="1" smtClean="0">
                                <a:latin typeface="Cambria Math" panose="02040503050406030204" pitchFamily="18" charset="0"/>
                              </a:rPr>
                              <m:t>𝟑𝟐</m:t>
                            </m:r>
                            <m:r>
                              <a:rPr lang="en-US" altLang="zh-CN" sz="2800" b="1" i="1" smtClean="0">
                                <a:latin typeface="Cambria Math" panose="02040503050406030204" pitchFamily="18" charset="0"/>
                              </a:rPr>
                              <m:t>−</m:t>
                            </m:r>
                            <m:r>
                              <a:rPr lang="en-US" altLang="zh-CN" sz="2800" b="1" i="1" smtClean="0">
                                <a:latin typeface="Cambria Math" panose="02040503050406030204" pitchFamily="18" charset="0"/>
                              </a:rPr>
                              <m:t>𝟏𝟖</m:t>
                            </m:r>
                          </m:sup>
                        </m:sSup>
                      </m:oMath>
                    </m:oMathPara>
                  </a14:m>
                  <a:endParaRPr lang="zh-CN" altLang="en-US" sz="2800" b="1" dirty="0"/>
                </a:p>
              </p:txBody>
            </p:sp>
          </mc:Choice>
          <mc:Fallback>
            <p:sp>
              <p:nvSpPr>
                <p:cNvPr id="84" name="文本框 83"/>
                <p:cNvSpPr txBox="1">
                  <a:spLocks noRot="1" noChangeAspect="1" noMove="1" noResize="1" noEditPoints="1" noAdjustHandles="1" noChangeArrowheads="1" noChangeShapeType="1" noTextEdit="1"/>
                </p:cNvSpPr>
                <p:nvPr/>
              </p:nvSpPr>
              <p:spPr>
                <a:xfrm>
                  <a:off x="2521974" y="4581365"/>
                  <a:ext cx="1130566" cy="440633"/>
                </a:xfrm>
                <a:prstGeom prst="rect">
                  <a:avLst/>
                </a:prstGeom>
                <a:blipFill rotWithShape="1">
                  <a:blip r:embed="rId1"/>
                </a:blipFill>
              </p:spPr>
              <p:txBody>
                <a:bodyPr/>
                <a:lstStyle/>
                <a:p>
                  <a:r>
                    <a:rPr lang="zh-CN" altLang="en-US">
                      <a:noFill/>
                    </a:rPr>
                    <a:t> </a:t>
                  </a:r>
                </a:p>
              </p:txBody>
            </p:sp>
          </mc:Fallback>
        </mc:AlternateContent>
        <p:sp>
          <p:nvSpPr>
            <p:cNvPr id="85" name="íşlïḍè"/>
            <p:cNvSpPr txBox="1"/>
            <p:nvPr/>
          </p:nvSpPr>
          <p:spPr>
            <a:xfrm>
              <a:off x="1169640" y="5330286"/>
              <a:ext cx="2165617" cy="400110"/>
            </a:xfrm>
            <a:prstGeom prst="rect">
              <a:avLst/>
            </a:prstGeom>
            <a:noFill/>
          </p:spPr>
          <p:txBody>
            <a:bodyPr wrap="square" lIns="91440" tIns="45720" rIns="91440" bIns="45720" anchor="ctr">
              <a:noAutofit/>
            </a:bodyPr>
            <a:lstStyle/>
            <a:p>
              <a:r>
                <a:rPr lang="zh-CN" altLang="en-US" sz="2000" b="1" dirty="0"/>
                <a:t>聚合</a:t>
              </a:r>
              <a:r>
                <a:rPr lang="en-US" altLang="zh-CN" sz="2000" b="1" dirty="0"/>
                <a:t>C</a:t>
              </a:r>
              <a:r>
                <a:rPr lang="zh-CN" altLang="en-US" sz="2000" b="1" dirty="0"/>
                <a:t>类网的数量</a:t>
              </a:r>
              <a:endParaRPr lang="en-US" altLang="zh-CN" sz="2000" b="1" dirty="0"/>
            </a:p>
          </p:txBody>
        </p:sp>
        <mc:AlternateContent xmlns:mc="http://schemas.openxmlformats.org/markup-compatibility/2006">
          <mc:Choice xmlns:a14="http://schemas.microsoft.com/office/drawing/2010/main" Requires="a14">
            <p:sp>
              <p:nvSpPr>
                <p:cNvPr id="89" name="文本框 88"/>
                <p:cNvSpPr txBox="1"/>
                <p:nvPr/>
              </p:nvSpPr>
              <p:spPr>
                <a:xfrm>
                  <a:off x="3548207" y="5290818"/>
                  <a:ext cx="1944571" cy="440633"/>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p>
                          <m:sSupPr>
                            <m:ctrlPr>
                              <a:rPr lang="en-US" altLang="zh-CN" sz="2800" b="1" i="1" smtClean="0">
                                <a:latin typeface="Cambria Math" panose="02040503050406030204" pitchFamily="18" charset="0"/>
                              </a:rPr>
                            </m:ctrlPr>
                          </m:sSupPr>
                          <m:e>
                            <m:r>
                              <a:rPr lang="en-US" altLang="zh-CN" sz="2800" b="1" i="1" smtClean="0">
                                <a:latin typeface="Cambria Math" panose="02040503050406030204" pitchFamily="18" charset="0"/>
                              </a:rPr>
                              <m:t>𝟐</m:t>
                            </m:r>
                          </m:e>
                          <m:sup>
                            <m:r>
                              <a:rPr lang="en-US" altLang="zh-CN" sz="2800" b="1" i="1" smtClean="0">
                                <a:latin typeface="Cambria Math" panose="02040503050406030204" pitchFamily="18" charset="0"/>
                              </a:rPr>
                              <m:t>𝟑𝟐</m:t>
                            </m:r>
                            <m:r>
                              <a:rPr lang="en-US" altLang="zh-CN" sz="2800" b="1" i="1" smtClean="0">
                                <a:latin typeface="Cambria Math" panose="02040503050406030204" pitchFamily="18" charset="0"/>
                              </a:rPr>
                              <m:t>−</m:t>
                            </m:r>
                            <m:r>
                              <a:rPr lang="en-US" altLang="zh-CN" sz="2800" b="1" i="1" smtClean="0">
                                <a:latin typeface="Cambria Math" panose="02040503050406030204" pitchFamily="18" charset="0"/>
                              </a:rPr>
                              <m:t>𝟏𝟖</m:t>
                            </m:r>
                          </m:sup>
                        </m:sSup>
                        <m:r>
                          <a:rPr lang="en-US" altLang="zh-CN" sz="2800" b="1" i="1" smtClean="0">
                            <a:latin typeface="Cambria Math" panose="02040503050406030204" pitchFamily="18" charset="0"/>
                            <a:ea typeface="Cambria Math" panose="02040503050406030204" pitchFamily="18" charset="0"/>
                          </a:rPr>
                          <m:t>÷</m:t>
                        </m:r>
                        <m:sSup>
                          <m:sSupPr>
                            <m:ctrlPr>
                              <a:rPr lang="en-US" altLang="zh-CN" sz="2800" b="1" i="1" smtClean="0">
                                <a:latin typeface="Cambria Math" panose="02040503050406030204" pitchFamily="18" charset="0"/>
                                <a:ea typeface="Cambria Math" panose="02040503050406030204" pitchFamily="18" charset="0"/>
                              </a:rPr>
                            </m:ctrlPr>
                          </m:sSupPr>
                          <m:e>
                            <m:r>
                              <a:rPr lang="en-US" altLang="zh-CN" sz="2800" b="1" i="1" smtClean="0">
                                <a:latin typeface="Cambria Math" panose="02040503050406030204" pitchFamily="18" charset="0"/>
                                <a:ea typeface="Cambria Math" panose="02040503050406030204" pitchFamily="18" charset="0"/>
                              </a:rPr>
                              <m:t>𝟐</m:t>
                            </m:r>
                          </m:e>
                          <m:sup>
                            <m:r>
                              <a:rPr lang="en-US" altLang="zh-CN" sz="2800" b="1" i="1" smtClean="0">
                                <a:latin typeface="Cambria Math" panose="02040503050406030204" pitchFamily="18" charset="0"/>
                                <a:ea typeface="Cambria Math" panose="02040503050406030204" pitchFamily="18" charset="0"/>
                              </a:rPr>
                              <m:t>𝟖</m:t>
                            </m:r>
                          </m:sup>
                        </m:sSup>
                      </m:oMath>
                    </m:oMathPara>
                  </a14:m>
                  <a:endParaRPr lang="zh-CN" altLang="en-US" sz="2800" b="1" dirty="0"/>
                </a:p>
              </p:txBody>
            </p:sp>
          </mc:Choice>
          <mc:Fallback>
            <p:sp>
              <p:nvSpPr>
                <p:cNvPr id="89" name="文本框 88"/>
                <p:cNvSpPr txBox="1">
                  <a:spLocks noRot="1" noChangeAspect="1" noMove="1" noResize="1" noEditPoints="1" noAdjustHandles="1" noChangeArrowheads="1" noChangeShapeType="1" noTextEdit="1"/>
                </p:cNvSpPr>
                <p:nvPr/>
              </p:nvSpPr>
              <p:spPr>
                <a:xfrm>
                  <a:off x="3548207" y="5290818"/>
                  <a:ext cx="1944571" cy="440633"/>
                </a:xfrm>
                <a:prstGeom prst="rect">
                  <a:avLst/>
                </a:prstGeom>
                <a:blipFill rotWithShape="1">
                  <a:blip r:embed="rId2"/>
                </a:blipFill>
              </p:spPr>
              <p:txBody>
                <a:bodyPr/>
                <a:lstStyle/>
                <a:p>
                  <a:r>
                    <a:rPr lang="zh-CN" altLang="en-US">
                      <a:noFill/>
                    </a:rPr>
                    <a:t> </a:t>
                  </a:r>
                </a:p>
              </p:txBody>
            </p:sp>
          </mc:Fallback>
        </mc:AlternateContent>
        <p:sp>
          <p:nvSpPr>
            <p:cNvPr id="90" name="íşlïḍè"/>
            <p:cNvSpPr txBox="1"/>
            <p:nvPr/>
          </p:nvSpPr>
          <p:spPr>
            <a:xfrm>
              <a:off x="1169640" y="6010653"/>
              <a:ext cx="2165617" cy="400110"/>
            </a:xfrm>
            <a:prstGeom prst="rect">
              <a:avLst/>
            </a:prstGeom>
            <a:noFill/>
          </p:spPr>
          <p:txBody>
            <a:bodyPr wrap="square" lIns="91440" tIns="45720" rIns="91440" bIns="45720" anchor="ctr">
              <a:noAutofit/>
            </a:bodyPr>
            <a:lstStyle/>
            <a:p>
              <a:r>
                <a:rPr lang="zh-CN" altLang="en-US" sz="2000" b="1" dirty="0"/>
                <a:t>地址掩码</a:t>
              </a:r>
              <a:endParaRPr lang="en-US" altLang="zh-CN" sz="2000" b="1" dirty="0"/>
            </a:p>
          </p:txBody>
        </p:sp>
        <p:sp>
          <p:nvSpPr>
            <p:cNvPr id="91" name="íşlïḍè"/>
            <p:cNvSpPr txBox="1"/>
            <p:nvPr/>
          </p:nvSpPr>
          <p:spPr>
            <a:xfrm>
              <a:off x="5808747" y="6010653"/>
              <a:ext cx="6199062" cy="400110"/>
            </a:xfrm>
            <a:prstGeom prst="rect">
              <a:avLst/>
            </a:prstGeom>
            <a:noFill/>
          </p:spPr>
          <p:txBody>
            <a:bodyPr wrap="square" lIns="91440" tIns="45720" rIns="91440" bIns="45720" anchor="ctr">
              <a:noAutofit/>
            </a:bodyPr>
            <a:lstStyle/>
            <a:p>
              <a:r>
                <a:rPr lang="en-US" altLang="zh-CN" sz="3200" b="1" dirty="0"/>
                <a:t>11111111.11111111.11000000.00000000</a:t>
              </a:r>
              <a:endParaRPr lang="en-US" altLang="zh-CN" sz="3200" b="1" dirty="0"/>
            </a:p>
          </p:txBody>
        </p:sp>
        <p:cxnSp>
          <p:nvCxnSpPr>
            <p:cNvPr id="93" name="直接连接符 92"/>
            <p:cNvCxnSpPr/>
            <p:nvPr/>
          </p:nvCxnSpPr>
          <p:spPr>
            <a:xfrm>
              <a:off x="5875625" y="5763290"/>
              <a:ext cx="0" cy="643126"/>
            </a:xfrm>
            <a:prstGeom prst="line">
              <a:avLst/>
            </a:prstGeom>
            <a:ln w="12700">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94" name="直接连接符 93"/>
            <p:cNvCxnSpPr/>
            <p:nvPr/>
          </p:nvCxnSpPr>
          <p:spPr>
            <a:xfrm>
              <a:off x="9140458" y="5763290"/>
              <a:ext cx="0" cy="643126"/>
            </a:xfrm>
            <a:prstGeom prst="line">
              <a:avLst/>
            </a:prstGeom>
            <a:ln w="12700">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95" name="直接连接符 94"/>
            <p:cNvCxnSpPr/>
            <p:nvPr/>
          </p:nvCxnSpPr>
          <p:spPr>
            <a:xfrm>
              <a:off x="11865020" y="5763290"/>
              <a:ext cx="0" cy="643126"/>
            </a:xfrm>
            <a:prstGeom prst="line">
              <a:avLst/>
            </a:prstGeom>
            <a:ln w="12700">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100" name="直接箭头连接符 99"/>
            <p:cNvCxnSpPr/>
            <p:nvPr/>
          </p:nvCxnSpPr>
          <p:spPr>
            <a:xfrm>
              <a:off x="5875625" y="5842732"/>
              <a:ext cx="3264833" cy="0"/>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1" name="íşlïḍè"/>
            <p:cNvSpPr txBox="1"/>
            <p:nvPr/>
          </p:nvSpPr>
          <p:spPr>
            <a:xfrm>
              <a:off x="6386774" y="5640154"/>
              <a:ext cx="2283807" cy="400110"/>
            </a:xfrm>
            <a:prstGeom prst="rect">
              <a:avLst/>
            </a:prstGeom>
            <a:solidFill>
              <a:schemeClr val="bg1"/>
            </a:solidFill>
          </p:spPr>
          <p:txBody>
            <a:bodyPr wrap="square" lIns="91440" tIns="45720" rIns="91440" bIns="45720" anchor="ctr">
              <a:noAutofit/>
            </a:bodyPr>
            <a:lstStyle/>
            <a:p>
              <a:pPr algn="ctr"/>
              <a:r>
                <a:rPr lang="zh-CN" altLang="en-US" b="1" dirty="0"/>
                <a:t>对应</a:t>
              </a:r>
              <a:r>
                <a:rPr lang="en-US" altLang="zh-CN" b="1" dirty="0"/>
                <a:t>18</a:t>
              </a:r>
              <a:r>
                <a:rPr lang="zh-CN" altLang="en-US" b="1" dirty="0"/>
                <a:t>比特网络前缀</a:t>
              </a:r>
              <a:endParaRPr lang="en-US" altLang="zh-CN" b="1" dirty="0"/>
            </a:p>
          </p:txBody>
        </p:sp>
        <p:cxnSp>
          <p:nvCxnSpPr>
            <p:cNvPr id="98" name="直接箭头连接符 97"/>
            <p:cNvCxnSpPr/>
            <p:nvPr/>
          </p:nvCxnSpPr>
          <p:spPr>
            <a:xfrm>
              <a:off x="9140458" y="5842732"/>
              <a:ext cx="2685090" cy="0"/>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99" name="íşlïḍè"/>
            <p:cNvSpPr txBox="1"/>
            <p:nvPr/>
          </p:nvSpPr>
          <p:spPr>
            <a:xfrm>
              <a:off x="9457320" y="5640154"/>
              <a:ext cx="2107535" cy="400110"/>
            </a:xfrm>
            <a:prstGeom prst="rect">
              <a:avLst/>
            </a:prstGeom>
            <a:solidFill>
              <a:schemeClr val="bg1"/>
            </a:solidFill>
          </p:spPr>
          <p:txBody>
            <a:bodyPr wrap="square" lIns="91440" tIns="45720" rIns="91440" bIns="45720" anchor="ctr">
              <a:noAutofit/>
            </a:bodyPr>
            <a:lstStyle/>
            <a:p>
              <a:pPr algn="ctr"/>
              <a:r>
                <a:rPr lang="zh-CN" altLang="en-US" b="1" dirty="0"/>
                <a:t>对应</a:t>
              </a:r>
              <a:r>
                <a:rPr lang="en-US" altLang="zh-CN" b="1" dirty="0"/>
                <a:t>14</a:t>
              </a:r>
              <a:r>
                <a:rPr lang="zh-CN" altLang="en-US" b="1" dirty="0"/>
                <a:t>比特主机号</a:t>
              </a:r>
              <a:endParaRPr lang="en-US" altLang="zh-CN" b="1" dirty="0"/>
            </a:p>
          </p:txBody>
        </p:sp>
        <p:sp>
          <p:nvSpPr>
            <p:cNvPr id="102" name="íşlïḍè"/>
            <p:cNvSpPr txBox="1"/>
            <p:nvPr/>
          </p:nvSpPr>
          <p:spPr>
            <a:xfrm>
              <a:off x="2521974" y="5987736"/>
              <a:ext cx="2553746" cy="400110"/>
            </a:xfrm>
            <a:prstGeom prst="rect">
              <a:avLst/>
            </a:prstGeom>
            <a:noFill/>
          </p:spPr>
          <p:txBody>
            <a:bodyPr wrap="square" lIns="91440" tIns="45720" rIns="91440" bIns="45720" anchor="ctr">
              <a:noAutofit/>
            </a:bodyPr>
            <a:lstStyle/>
            <a:p>
              <a:r>
                <a:rPr lang="en-US" altLang="zh-CN" sz="3200" b="1" dirty="0"/>
                <a:t>255.255.192.0</a:t>
              </a:r>
              <a:endParaRPr lang="en-US" altLang="zh-CN" sz="3200" b="1" dirty="0"/>
            </a:p>
          </p:txBody>
        </p:sp>
      </p:grpSp>
      <p:sp>
        <p:nvSpPr>
          <p:cNvPr id="45" name="平行四边形 44"/>
          <p:cNvSpPr/>
          <p:nvPr/>
        </p:nvSpPr>
        <p:spPr>
          <a:xfrm>
            <a:off x="304800" y="749300"/>
            <a:ext cx="704570"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05</a:t>
            </a:r>
            <a:endParaRPr lang="zh-CN" altLang="en-US" sz="2200" dirty="0">
              <a:latin typeface="Impact" panose="020B0806030902050204" pitchFamily="34" charset="0"/>
            </a:endParaRPr>
          </a:p>
        </p:txBody>
      </p:sp>
    </p:spTree>
    <p:custDataLst>
      <p:tags r:id="rId3"/>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ntr" presetSubtype="0"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800" decel="100000"/>
                                        <p:tgtEl>
                                          <p:spTgt spid="18"/>
                                        </p:tgtEl>
                                      </p:cBhvr>
                                    </p:animEffect>
                                    <p:anim calcmode="lin" valueType="num">
                                      <p:cBhvr>
                                        <p:cTn id="8" dur="800" decel="100000" fill="hold"/>
                                        <p:tgtEl>
                                          <p:spTgt spid="18"/>
                                        </p:tgtEl>
                                        <p:attrNameLst>
                                          <p:attrName>style.rotation</p:attrName>
                                        </p:attrNameLst>
                                      </p:cBhvr>
                                      <p:tavLst>
                                        <p:tav tm="0">
                                          <p:val>
                                            <p:fltVal val="-90"/>
                                          </p:val>
                                        </p:tav>
                                        <p:tav tm="100000">
                                          <p:val>
                                            <p:fltVal val="0"/>
                                          </p:val>
                                        </p:tav>
                                      </p:tavLst>
                                    </p:anim>
                                    <p:anim calcmode="lin" valueType="num">
                                      <p:cBhvr>
                                        <p:cTn id="9" dur="800" decel="100000" fill="hold"/>
                                        <p:tgtEl>
                                          <p:spTgt spid="18"/>
                                        </p:tgtEl>
                                        <p:attrNameLst>
                                          <p:attrName>ppt_x</p:attrName>
                                        </p:attrNameLst>
                                      </p:cBhvr>
                                      <p:tavLst>
                                        <p:tav tm="0">
                                          <p:val>
                                            <p:strVal val="#ppt_x+0.4"/>
                                          </p:val>
                                        </p:tav>
                                        <p:tav tm="100000">
                                          <p:val>
                                            <p:strVal val="#ppt_x-0.05"/>
                                          </p:val>
                                        </p:tav>
                                      </p:tavLst>
                                    </p:anim>
                                    <p:anim calcmode="lin" valueType="num">
                                      <p:cBhvr>
                                        <p:cTn id="10" dur="800" decel="100000" fill="hold"/>
                                        <p:tgtEl>
                                          <p:spTgt spid="18"/>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18"/>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18"/>
                                        </p:tgtEl>
                                        <p:attrNameLst>
                                          <p:attrName>ppt_y</p:attrName>
                                        </p:attrNameLst>
                                      </p:cBhvr>
                                      <p:tavLst>
                                        <p:tav tm="0">
                                          <p:val>
                                            <p:strVal val="#ppt_y+0.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5"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p:cTn id="17" dur="1000" fill="hold"/>
                                        <p:tgtEl>
                                          <p:spTgt spid="11"/>
                                        </p:tgtEl>
                                        <p:attrNameLst>
                                          <p:attrName>ppt_w</p:attrName>
                                        </p:attrNameLst>
                                      </p:cBhvr>
                                      <p:tavLst>
                                        <p:tav tm="0">
                                          <p:val>
                                            <p:fltVal val="0"/>
                                          </p:val>
                                        </p:tav>
                                        <p:tav tm="100000">
                                          <p:val>
                                            <p:strVal val="#ppt_w"/>
                                          </p:val>
                                        </p:tav>
                                      </p:tavLst>
                                    </p:anim>
                                    <p:anim calcmode="lin" valueType="num">
                                      <p:cBhvr>
                                        <p:cTn id="18" dur="1000" fill="hold"/>
                                        <p:tgtEl>
                                          <p:spTgt spid="11"/>
                                        </p:tgtEl>
                                        <p:attrNameLst>
                                          <p:attrName>ppt_h</p:attrName>
                                        </p:attrNameLst>
                                      </p:cBhvr>
                                      <p:tavLst>
                                        <p:tav tm="0">
                                          <p:val>
                                            <p:fltVal val="0"/>
                                          </p:val>
                                        </p:tav>
                                        <p:tav tm="100000">
                                          <p:val>
                                            <p:strVal val="#ppt_h"/>
                                          </p:val>
                                        </p:tav>
                                      </p:tavLst>
                                    </p:anim>
                                    <p:anim calcmode="lin" valueType="num">
                                      <p:cBhvr>
                                        <p:cTn id="19" dur="1000" fill="hold"/>
                                        <p:tgtEl>
                                          <p:spTgt spid="11"/>
                                        </p:tgtEl>
                                        <p:attrNameLst>
                                          <p:attrName>ppt_x</p:attrName>
                                        </p:attrNameLst>
                                      </p:cBhvr>
                                      <p:tavLst>
                                        <p:tav tm="0" fmla="#ppt_x+(cos(-2*pi*(1-$))*-#ppt_x-sin(-2*pi*(1-$))*(1-#ppt_y))*(1-$)">
                                          <p:val>
                                            <p:fltVal val="0"/>
                                          </p:val>
                                        </p:tav>
                                        <p:tav tm="100000">
                                          <p:val>
                                            <p:fltVal val="1"/>
                                          </p:val>
                                        </p:tav>
                                      </p:tavLst>
                                    </p:anim>
                                    <p:anim calcmode="lin" valueType="num">
                                      <p:cBhvr>
                                        <p:cTn id="20" dur="1000" fill="hold"/>
                                        <p:tgtEl>
                                          <p:spTgt spid="11"/>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6" name="组合 85"/>
          <p:cNvGrpSpPr/>
          <p:nvPr/>
        </p:nvGrpSpPr>
        <p:grpSpPr>
          <a:xfrm>
            <a:off x="304800" y="749300"/>
            <a:ext cx="6192344" cy="400110"/>
            <a:chOff x="424117" y="898245"/>
            <a:chExt cx="6192344" cy="400110"/>
          </a:xfrm>
        </p:grpSpPr>
        <p:sp>
          <p:nvSpPr>
            <p:cNvPr id="87" name="平行四边形 86"/>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88" name="文本框 87"/>
            <p:cNvSpPr txBox="1"/>
            <p:nvPr/>
          </p:nvSpPr>
          <p:spPr>
            <a:xfrm>
              <a:off x="1052423" y="898245"/>
              <a:ext cx="5564038" cy="400110"/>
            </a:xfrm>
            <a:prstGeom prst="rect">
              <a:avLst/>
            </a:prstGeom>
            <a:noFill/>
          </p:spPr>
          <p:txBody>
            <a:bodyPr wrap="square" rtlCol="0">
              <a:spAutoFit/>
            </a:bodyPr>
            <a:lstStyle/>
            <a:p>
              <a:r>
                <a:rPr lang="en-US" altLang="zh-CN" sz="2000" b="1" dirty="0"/>
                <a:t>IPv4</a:t>
              </a:r>
              <a:r>
                <a:rPr lang="zh-CN" altLang="en-US" sz="2000" b="1" dirty="0"/>
                <a:t>地址的无分类编址方法</a:t>
              </a:r>
              <a:endParaRPr lang="zh-CN" altLang="en-US" sz="2000" b="1" dirty="0"/>
            </a:p>
          </p:txBody>
        </p:sp>
      </p:grpSp>
      <p:sp>
        <p:nvSpPr>
          <p:cNvPr id="18" name="íşlïḍè"/>
          <p:cNvSpPr txBox="1"/>
          <p:nvPr/>
        </p:nvSpPr>
        <p:spPr>
          <a:xfrm>
            <a:off x="1266346" y="1209641"/>
            <a:ext cx="10620854" cy="691522"/>
          </a:xfrm>
          <a:prstGeom prst="rect">
            <a:avLst/>
          </a:prstGeom>
          <a:noFill/>
        </p:spPr>
        <p:txBody>
          <a:bodyPr wrap="square" lIns="91440" tIns="45720" rIns="91440" bIns="45720" anchor="ctr">
            <a:noAutofit/>
          </a:bodyPr>
          <a:lstStyle/>
          <a:p>
            <a:r>
              <a:rPr lang="zh-CN" altLang="en-US" b="1" dirty="0"/>
              <a:t>使用无分类编址方法，可以根据客户的需要</a:t>
            </a:r>
            <a:r>
              <a:rPr lang="zh-CN" altLang="en-US" b="1" dirty="0">
                <a:solidFill>
                  <a:schemeClr val="accent1">
                    <a:lumMod val="75000"/>
                  </a:schemeClr>
                </a:solidFill>
              </a:rPr>
              <a:t>分配适当大小的</a:t>
            </a:r>
            <a:r>
              <a:rPr lang="en-US" altLang="zh-CN" b="1" dirty="0">
                <a:solidFill>
                  <a:schemeClr val="accent1">
                    <a:lumMod val="75000"/>
                  </a:schemeClr>
                </a:solidFill>
              </a:rPr>
              <a:t>CIDR</a:t>
            </a:r>
            <a:r>
              <a:rPr lang="zh-CN" altLang="en-US" b="1" dirty="0">
                <a:solidFill>
                  <a:schemeClr val="accent1">
                    <a:lumMod val="75000"/>
                  </a:schemeClr>
                </a:solidFill>
              </a:rPr>
              <a:t>地址块</a:t>
            </a:r>
            <a:r>
              <a:rPr lang="zh-CN" altLang="en-US" b="1" dirty="0"/>
              <a:t>，因此可以更加有效地分配</a:t>
            </a:r>
            <a:r>
              <a:rPr lang="en-US" altLang="zh-CN" b="1" dirty="0"/>
              <a:t>IPv4</a:t>
            </a:r>
            <a:r>
              <a:rPr lang="zh-CN" altLang="en-US" b="1" dirty="0"/>
              <a:t>的地址空间。</a:t>
            </a:r>
            <a:endParaRPr lang="en-US" altLang="zh-CN" b="1" dirty="0"/>
          </a:p>
        </p:txBody>
      </p:sp>
      <p:sp>
        <p:nvSpPr>
          <p:cNvPr id="19" name="矩形 18"/>
          <p:cNvSpPr/>
          <p:nvPr/>
        </p:nvSpPr>
        <p:spPr>
          <a:xfrm>
            <a:off x="1009370" y="1308351"/>
            <a:ext cx="247267" cy="2569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组合 2"/>
          <p:cNvGrpSpPr/>
          <p:nvPr/>
        </p:nvGrpSpPr>
        <p:grpSpPr>
          <a:xfrm>
            <a:off x="432030" y="1886492"/>
            <a:ext cx="11344093" cy="4550786"/>
            <a:chOff x="432030" y="1886492"/>
            <a:chExt cx="11344093" cy="4550786"/>
          </a:xfrm>
        </p:grpSpPr>
        <p:cxnSp>
          <p:nvCxnSpPr>
            <p:cNvPr id="81" name="直接连接符 80"/>
            <p:cNvCxnSpPr/>
            <p:nvPr/>
          </p:nvCxnSpPr>
          <p:spPr>
            <a:xfrm>
              <a:off x="3110656" y="4069990"/>
              <a:ext cx="533814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直接连接符 81"/>
            <p:cNvCxnSpPr/>
            <p:nvPr/>
          </p:nvCxnSpPr>
          <p:spPr>
            <a:xfrm flipH="1" flipV="1">
              <a:off x="8342988" y="4156482"/>
              <a:ext cx="1423292" cy="97165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直接连接符 82"/>
            <p:cNvCxnSpPr/>
            <p:nvPr/>
          </p:nvCxnSpPr>
          <p:spPr>
            <a:xfrm flipH="1">
              <a:off x="8377529" y="3220205"/>
              <a:ext cx="1205296" cy="92819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直接连接符 83"/>
            <p:cNvCxnSpPr/>
            <p:nvPr/>
          </p:nvCxnSpPr>
          <p:spPr>
            <a:xfrm flipH="1">
              <a:off x="2060404" y="4242410"/>
              <a:ext cx="1061554" cy="11896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直接连接符 84"/>
            <p:cNvCxnSpPr/>
            <p:nvPr/>
          </p:nvCxnSpPr>
          <p:spPr>
            <a:xfrm flipH="1" flipV="1">
              <a:off x="2110960" y="3104894"/>
              <a:ext cx="965155" cy="105794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89" name="图形 2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825391" y="3894936"/>
              <a:ext cx="570531" cy="461858"/>
            </a:xfrm>
            <a:prstGeom prst="rect">
              <a:avLst/>
            </a:prstGeom>
          </p:spPr>
        </p:pic>
        <p:sp>
          <p:nvSpPr>
            <p:cNvPr id="90" name="文本框 38"/>
            <p:cNvSpPr txBox="1"/>
            <p:nvPr/>
          </p:nvSpPr>
          <p:spPr>
            <a:xfrm>
              <a:off x="2536556" y="3816920"/>
              <a:ext cx="424932" cy="3693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b="1" dirty="0"/>
                <a:t>1</a:t>
              </a:r>
              <a:endParaRPr lang="zh-CN" altLang="en-US" b="1" dirty="0"/>
            </a:p>
          </p:txBody>
        </p:sp>
        <p:sp>
          <p:nvSpPr>
            <p:cNvPr id="91" name="文本框 38"/>
            <p:cNvSpPr txBox="1"/>
            <p:nvPr/>
          </p:nvSpPr>
          <p:spPr>
            <a:xfrm>
              <a:off x="2536556" y="4242409"/>
              <a:ext cx="424932" cy="3693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b="1" dirty="0"/>
                <a:t>2</a:t>
              </a:r>
              <a:endParaRPr lang="zh-CN" altLang="en-US" b="1" dirty="0"/>
            </a:p>
          </p:txBody>
        </p:sp>
        <p:sp>
          <p:nvSpPr>
            <p:cNvPr id="92" name="文本框 38"/>
            <p:cNvSpPr txBox="1"/>
            <p:nvPr/>
          </p:nvSpPr>
          <p:spPr>
            <a:xfrm>
              <a:off x="3368671" y="4127270"/>
              <a:ext cx="1188219" cy="3693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b="1" dirty="0"/>
                <a:t>路由器</a:t>
              </a:r>
              <a:r>
                <a:rPr lang="en-US" altLang="zh-CN" b="1" dirty="0"/>
                <a:t>R1</a:t>
              </a:r>
              <a:endParaRPr lang="zh-CN" altLang="en-US" b="1" dirty="0"/>
            </a:p>
          </p:txBody>
        </p:sp>
        <p:cxnSp>
          <p:nvCxnSpPr>
            <p:cNvPr id="93" name="直接连接符 92"/>
            <p:cNvCxnSpPr/>
            <p:nvPr/>
          </p:nvCxnSpPr>
          <p:spPr>
            <a:xfrm flipH="1" flipV="1">
              <a:off x="1026419" y="2785249"/>
              <a:ext cx="1029495" cy="58861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直接连接符 93"/>
            <p:cNvCxnSpPr/>
            <p:nvPr/>
          </p:nvCxnSpPr>
          <p:spPr>
            <a:xfrm flipH="1">
              <a:off x="1054424" y="3403476"/>
              <a:ext cx="807555" cy="31011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95" name="图形 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0895" y="2472879"/>
              <a:ext cx="597079" cy="577503"/>
            </a:xfrm>
            <a:prstGeom prst="rect">
              <a:avLst/>
            </a:prstGeom>
          </p:spPr>
        </p:pic>
        <p:pic>
          <p:nvPicPr>
            <p:cNvPr id="96" name="图形 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6713" y="3293414"/>
              <a:ext cx="597079" cy="577503"/>
            </a:xfrm>
            <a:prstGeom prst="rect">
              <a:avLst/>
            </a:prstGeom>
          </p:spPr>
        </p:pic>
        <p:grpSp>
          <p:nvGrpSpPr>
            <p:cNvPr id="97" name="组合 96"/>
            <p:cNvGrpSpPr/>
            <p:nvPr/>
          </p:nvGrpSpPr>
          <p:grpSpPr>
            <a:xfrm>
              <a:off x="1354071" y="2668259"/>
              <a:ext cx="1403687" cy="1007277"/>
              <a:chOff x="2879202" y="3039212"/>
              <a:chExt cx="1403687" cy="1007277"/>
            </a:xfrm>
            <a:solidFill>
              <a:schemeClr val="accent4"/>
            </a:solidFill>
          </p:grpSpPr>
          <p:pic>
            <p:nvPicPr>
              <p:cNvPr id="98" name="图形 97"/>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879202" y="3039212"/>
                <a:ext cx="1403687" cy="1007277"/>
              </a:xfrm>
              <a:prstGeom prst="rect">
                <a:avLst/>
              </a:prstGeom>
            </p:spPr>
          </p:pic>
          <p:sp>
            <p:nvSpPr>
              <p:cNvPr id="99" name="文本框 38"/>
              <p:cNvSpPr txBox="1"/>
              <p:nvPr/>
            </p:nvSpPr>
            <p:spPr>
              <a:xfrm>
                <a:off x="3023370" y="3196214"/>
                <a:ext cx="1141802" cy="67710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000" b="1" dirty="0">
                    <a:solidFill>
                      <a:schemeClr val="bg1"/>
                    </a:solidFill>
                  </a:rPr>
                  <a:t>65534</a:t>
                </a:r>
                <a:r>
                  <a:rPr lang="zh-CN" altLang="en-US" b="1" dirty="0">
                    <a:solidFill>
                      <a:schemeClr val="bg1"/>
                    </a:solidFill>
                  </a:rPr>
                  <a:t>台</a:t>
                </a:r>
                <a:endParaRPr lang="en-US" altLang="zh-CN" b="1" dirty="0">
                  <a:solidFill>
                    <a:schemeClr val="bg1"/>
                  </a:solidFill>
                </a:endParaRPr>
              </a:p>
              <a:p>
                <a:pPr algn="ctr"/>
                <a:r>
                  <a:rPr lang="zh-CN" altLang="en-US" b="1" dirty="0">
                    <a:solidFill>
                      <a:schemeClr val="bg1"/>
                    </a:solidFill>
                  </a:rPr>
                  <a:t>主机</a:t>
                </a:r>
                <a:endParaRPr lang="zh-CN" altLang="en-US" b="1" dirty="0">
                  <a:solidFill>
                    <a:schemeClr val="bg1"/>
                  </a:solidFill>
                </a:endParaRPr>
              </a:p>
            </p:txBody>
          </p:sp>
        </p:grpSp>
        <p:sp>
          <p:nvSpPr>
            <p:cNvPr id="100" name="文本框 99"/>
            <p:cNvSpPr txBox="1"/>
            <p:nvPr/>
          </p:nvSpPr>
          <p:spPr>
            <a:xfrm>
              <a:off x="668603" y="3041084"/>
              <a:ext cx="461665" cy="342077"/>
            </a:xfrm>
            <a:prstGeom prst="rect">
              <a:avLst/>
            </a:prstGeom>
            <a:noFill/>
          </p:spPr>
          <p:txBody>
            <a:bodyPr vert="eaVert" wrap="square" rtlCol="0">
              <a:spAutoFit/>
            </a:bodyPr>
            <a:lstStyle/>
            <a:p>
              <a:r>
                <a:rPr lang="en-US" altLang="zh-CN" b="1" dirty="0">
                  <a:latin typeface="宋体" panose="02010600030101010101" pitchFamily="2" charset="-122"/>
                  <a:ea typeface="宋体" panose="02010600030101010101" pitchFamily="2" charset="-122"/>
                </a:rPr>
                <a:t>…</a:t>
              </a:r>
              <a:endParaRPr lang="zh-CN" altLang="en-US" b="1" dirty="0">
                <a:latin typeface="宋体" panose="02010600030101010101" pitchFamily="2" charset="-122"/>
                <a:ea typeface="宋体" panose="02010600030101010101" pitchFamily="2" charset="-122"/>
              </a:endParaRPr>
            </a:p>
          </p:txBody>
        </p:sp>
        <p:sp>
          <p:nvSpPr>
            <p:cNvPr id="101" name="矩形: 圆角 100"/>
            <p:cNvSpPr/>
            <p:nvPr/>
          </p:nvSpPr>
          <p:spPr>
            <a:xfrm>
              <a:off x="432030" y="1886493"/>
              <a:ext cx="2678626" cy="2234462"/>
            </a:xfrm>
            <a:prstGeom prst="roundRect">
              <a:avLst>
                <a:gd name="adj" fmla="val 11366"/>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2" name="直接连接符 101"/>
            <p:cNvCxnSpPr/>
            <p:nvPr/>
          </p:nvCxnSpPr>
          <p:spPr>
            <a:xfrm flipH="1" flipV="1">
              <a:off x="1026419" y="4693183"/>
              <a:ext cx="1029495" cy="58861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 name="直接连接符 102"/>
            <p:cNvCxnSpPr/>
            <p:nvPr/>
          </p:nvCxnSpPr>
          <p:spPr>
            <a:xfrm flipH="1">
              <a:off x="1054424" y="5311410"/>
              <a:ext cx="807555" cy="31011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104" name="图形 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0895" y="4380813"/>
              <a:ext cx="597079" cy="577503"/>
            </a:xfrm>
            <a:prstGeom prst="rect">
              <a:avLst/>
            </a:prstGeom>
          </p:spPr>
        </p:pic>
        <p:pic>
          <p:nvPicPr>
            <p:cNvPr id="105" name="图形 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6713" y="5201348"/>
              <a:ext cx="597079" cy="577503"/>
            </a:xfrm>
            <a:prstGeom prst="rect">
              <a:avLst/>
            </a:prstGeom>
          </p:spPr>
        </p:pic>
        <p:grpSp>
          <p:nvGrpSpPr>
            <p:cNvPr id="106" name="组合 105"/>
            <p:cNvGrpSpPr/>
            <p:nvPr/>
          </p:nvGrpSpPr>
          <p:grpSpPr>
            <a:xfrm>
              <a:off x="1354071" y="4576193"/>
              <a:ext cx="1403687" cy="1007277"/>
              <a:chOff x="2879202" y="3039212"/>
              <a:chExt cx="1403687" cy="1007277"/>
            </a:xfrm>
            <a:solidFill>
              <a:schemeClr val="accent4"/>
            </a:solidFill>
          </p:grpSpPr>
          <p:pic>
            <p:nvPicPr>
              <p:cNvPr id="107" name="图形 10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879202" y="3039212"/>
                <a:ext cx="1403687" cy="1007277"/>
              </a:xfrm>
              <a:prstGeom prst="rect">
                <a:avLst/>
              </a:prstGeom>
            </p:spPr>
          </p:pic>
          <p:sp>
            <p:nvSpPr>
              <p:cNvPr id="108" name="文本框 38"/>
              <p:cNvSpPr txBox="1"/>
              <p:nvPr/>
            </p:nvSpPr>
            <p:spPr>
              <a:xfrm>
                <a:off x="3023370" y="3196214"/>
                <a:ext cx="1141802" cy="67710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000" b="1" dirty="0">
                    <a:solidFill>
                      <a:schemeClr val="bg1"/>
                    </a:solidFill>
                  </a:rPr>
                  <a:t>254</a:t>
                </a:r>
                <a:r>
                  <a:rPr lang="zh-CN" altLang="en-US" b="1" dirty="0">
                    <a:solidFill>
                      <a:schemeClr val="bg1"/>
                    </a:solidFill>
                  </a:rPr>
                  <a:t>台</a:t>
                </a:r>
                <a:endParaRPr lang="en-US" altLang="zh-CN" b="1" dirty="0">
                  <a:solidFill>
                    <a:schemeClr val="bg1"/>
                  </a:solidFill>
                </a:endParaRPr>
              </a:p>
              <a:p>
                <a:pPr algn="ctr"/>
                <a:r>
                  <a:rPr lang="zh-CN" altLang="en-US" b="1" dirty="0">
                    <a:solidFill>
                      <a:schemeClr val="bg1"/>
                    </a:solidFill>
                  </a:rPr>
                  <a:t>主机</a:t>
                </a:r>
                <a:endParaRPr lang="zh-CN" altLang="en-US" b="1" dirty="0">
                  <a:solidFill>
                    <a:schemeClr val="bg1"/>
                  </a:solidFill>
                </a:endParaRPr>
              </a:p>
            </p:txBody>
          </p:sp>
        </p:grpSp>
        <p:sp>
          <p:nvSpPr>
            <p:cNvPr id="109" name="文本框 108"/>
            <p:cNvSpPr txBox="1"/>
            <p:nvPr/>
          </p:nvSpPr>
          <p:spPr>
            <a:xfrm>
              <a:off x="668603" y="4949018"/>
              <a:ext cx="461665" cy="342077"/>
            </a:xfrm>
            <a:prstGeom prst="rect">
              <a:avLst/>
            </a:prstGeom>
            <a:noFill/>
          </p:spPr>
          <p:txBody>
            <a:bodyPr vert="eaVert" wrap="square" rtlCol="0">
              <a:spAutoFit/>
            </a:bodyPr>
            <a:lstStyle/>
            <a:p>
              <a:r>
                <a:rPr lang="en-US" altLang="zh-CN" b="1" dirty="0">
                  <a:latin typeface="宋体" panose="02010600030101010101" pitchFamily="2" charset="-122"/>
                  <a:ea typeface="宋体" panose="02010600030101010101" pitchFamily="2" charset="-122"/>
                </a:rPr>
                <a:t>…</a:t>
              </a:r>
              <a:endParaRPr lang="zh-CN" altLang="en-US" b="1" dirty="0">
                <a:latin typeface="宋体" panose="02010600030101010101" pitchFamily="2" charset="-122"/>
                <a:ea typeface="宋体" panose="02010600030101010101" pitchFamily="2" charset="-122"/>
              </a:endParaRPr>
            </a:p>
          </p:txBody>
        </p:sp>
        <p:sp>
          <p:nvSpPr>
            <p:cNvPr id="110" name="íşlïḍè"/>
            <p:cNvSpPr txBox="1"/>
            <p:nvPr/>
          </p:nvSpPr>
          <p:spPr>
            <a:xfrm>
              <a:off x="700041" y="1886493"/>
              <a:ext cx="2142603" cy="425941"/>
            </a:xfrm>
            <a:prstGeom prst="rect">
              <a:avLst/>
            </a:prstGeom>
            <a:noFill/>
          </p:spPr>
          <p:txBody>
            <a:bodyPr wrap="square" lIns="91440" tIns="45720" rIns="91440" bIns="45720" anchor="ctr">
              <a:noAutofit/>
            </a:bodyPr>
            <a:lstStyle/>
            <a:p>
              <a:pPr algn="ctr"/>
              <a:r>
                <a:rPr lang="zh-CN" altLang="en-US" b="1" dirty="0"/>
                <a:t>分配</a:t>
              </a:r>
              <a:r>
                <a:rPr lang="en-US" altLang="zh-CN" b="1" dirty="0"/>
                <a:t>A</a:t>
              </a:r>
              <a:r>
                <a:rPr lang="zh-CN" altLang="en-US" b="1" dirty="0"/>
                <a:t>类网络号</a:t>
              </a:r>
              <a:endParaRPr lang="en-US" altLang="zh-CN" b="1" dirty="0"/>
            </a:p>
          </p:txBody>
        </p:sp>
        <p:sp>
          <p:nvSpPr>
            <p:cNvPr id="111" name="矩形: 圆角 110"/>
            <p:cNvSpPr/>
            <p:nvPr/>
          </p:nvSpPr>
          <p:spPr>
            <a:xfrm>
              <a:off x="432030" y="4202816"/>
              <a:ext cx="2678626" cy="2234462"/>
            </a:xfrm>
            <a:prstGeom prst="roundRect">
              <a:avLst>
                <a:gd name="adj" fmla="val 11366"/>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íşlïḍè"/>
            <p:cNvSpPr txBox="1"/>
            <p:nvPr/>
          </p:nvSpPr>
          <p:spPr>
            <a:xfrm>
              <a:off x="566034" y="5700424"/>
              <a:ext cx="2410615" cy="383993"/>
            </a:xfrm>
            <a:prstGeom prst="rect">
              <a:avLst/>
            </a:prstGeom>
            <a:noFill/>
          </p:spPr>
          <p:txBody>
            <a:bodyPr wrap="square" lIns="91440" tIns="45720" rIns="91440" bIns="45720" anchor="ctr">
              <a:noAutofit/>
            </a:bodyPr>
            <a:lstStyle/>
            <a:p>
              <a:pPr algn="ctr"/>
              <a:r>
                <a:rPr lang="zh-CN" altLang="en-US" b="1" dirty="0"/>
                <a:t>分配</a:t>
              </a:r>
              <a:r>
                <a:rPr lang="en-US" altLang="zh-CN" b="1" dirty="0"/>
                <a:t>B</a:t>
              </a:r>
              <a:r>
                <a:rPr lang="zh-CN" altLang="en-US" b="1" dirty="0"/>
                <a:t>类网络号</a:t>
              </a:r>
              <a:endParaRPr lang="en-US" altLang="zh-CN" b="1" dirty="0"/>
            </a:p>
          </p:txBody>
        </p:sp>
        <p:pic>
          <p:nvPicPr>
            <p:cNvPr id="113" name="图形 2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773538" y="3894936"/>
              <a:ext cx="570531" cy="461858"/>
            </a:xfrm>
            <a:prstGeom prst="rect">
              <a:avLst/>
            </a:prstGeom>
          </p:spPr>
        </p:pic>
        <p:cxnSp>
          <p:nvCxnSpPr>
            <p:cNvPr id="114" name="直接连接符 113"/>
            <p:cNvCxnSpPr/>
            <p:nvPr/>
          </p:nvCxnSpPr>
          <p:spPr>
            <a:xfrm flipH="1" flipV="1">
              <a:off x="9574092" y="3220205"/>
              <a:ext cx="826747" cy="39838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5" name="直接连接符 114"/>
            <p:cNvCxnSpPr/>
            <p:nvPr/>
          </p:nvCxnSpPr>
          <p:spPr>
            <a:xfrm flipH="1">
              <a:off x="9560495" y="2893165"/>
              <a:ext cx="914526" cy="31895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116" name="图形 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76482" y="2472879"/>
              <a:ext cx="597079" cy="577503"/>
            </a:xfrm>
            <a:prstGeom prst="rect">
              <a:avLst/>
            </a:prstGeom>
          </p:spPr>
        </p:pic>
        <p:pic>
          <p:nvPicPr>
            <p:cNvPr id="117" name="图形 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02300" y="3293414"/>
              <a:ext cx="597079" cy="577503"/>
            </a:xfrm>
            <a:prstGeom prst="rect">
              <a:avLst/>
            </a:prstGeom>
          </p:spPr>
        </p:pic>
        <p:sp>
          <p:nvSpPr>
            <p:cNvPr id="118" name="文本框 117"/>
            <p:cNvSpPr txBox="1"/>
            <p:nvPr/>
          </p:nvSpPr>
          <p:spPr>
            <a:xfrm>
              <a:off x="10244190" y="3041084"/>
              <a:ext cx="461665" cy="342077"/>
            </a:xfrm>
            <a:prstGeom prst="rect">
              <a:avLst/>
            </a:prstGeom>
            <a:noFill/>
          </p:spPr>
          <p:txBody>
            <a:bodyPr vert="eaVert" wrap="square" rtlCol="0">
              <a:spAutoFit/>
            </a:bodyPr>
            <a:lstStyle/>
            <a:p>
              <a:r>
                <a:rPr lang="en-US" altLang="zh-CN" b="1" dirty="0">
                  <a:latin typeface="宋体" panose="02010600030101010101" pitchFamily="2" charset="-122"/>
                  <a:ea typeface="宋体" panose="02010600030101010101" pitchFamily="2" charset="-122"/>
                </a:rPr>
                <a:t>…</a:t>
              </a:r>
              <a:endParaRPr lang="zh-CN" altLang="en-US" b="1" dirty="0">
                <a:latin typeface="宋体" panose="02010600030101010101" pitchFamily="2" charset="-122"/>
                <a:ea typeface="宋体" panose="02010600030101010101" pitchFamily="2" charset="-122"/>
              </a:endParaRPr>
            </a:p>
          </p:txBody>
        </p:sp>
        <p:pic>
          <p:nvPicPr>
            <p:cNvPr id="119" name="图片 118" descr="图标&#10;&#10;描述已自动生成"/>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430425" y="2893165"/>
              <a:ext cx="432517" cy="557465"/>
            </a:xfrm>
            <a:prstGeom prst="rect">
              <a:avLst/>
            </a:prstGeom>
          </p:spPr>
        </p:pic>
        <p:sp>
          <p:nvSpPr>
            <p:cNvPr id="120" name="íşlïḍè"/>
            <p:cNvSpPr txBox="1"/>
            <p:nvPr/>
          </p:nvSpPr>
          <p:spPr>
            <a:xfrm>
              <a:off x="10542729" y="2976344"/>
              <a:ext cx="1159212" cy="423857"/>
            </a:xfrm>
            <a:prstGeom prst="rect">
              <a:avLst/>
            </a:prstGeom>
            <a:noFill/>
          </p:spPr>
          <p:txBody>
            <a:bodyPr wrap="square" lIns="91440" tIns="45720" rIns="91440" bIns="45720" anchor="ctr">
              <a:noAutofit/>
            </a:bodyPr>
            <a:lstStyle/>
            <a:p>
              <a:pPr algn="ctr"/>
              <a:r>
                <a:rPr lang="en-US" altLang="zh-CN" b="1" dirty="0"/>
                <a:t>16</a:t>
              </a:r>
              <a:r>
                <a:rPr lang="zh-CN" altLang="en-US" b="1" dirty="0"/>
                <a:t>台主机</a:t>
              </a:r>
              <a:endParaRPr lang="en-US" altLang="zh-CN" b="1" dirty="0"/>
            </a:p>
          </p:txBody>
        </p:sp>
        <p:sp>
          <p:nvSpPr>
            <p:cNvPr id="121" name="文本框 38"/>
            <p:cNvSpPr txBox="1"/>
            <p:nvPr/>
          </p:nvSpPr>
          <p:spPr>
            <a:xfrm>
              <a:off x="9208319" y="3423659"/>
              <a:ext cx="912428" cy="64633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b="1" dirty="0"/>
                <a:t>交换机</a:t>
              </a:r>
              <a:endParaRPr lang="en-US" altLang="zh-CN" b="1" dirty="0"/>
            </a:p>
            <a:p>
              <a:pPr algn="ctr"/>
              <a:r>
                <a:rPr lang="en-US" altLang="zh-CN" b="1" dirty="0"/>
                <a:t>S2</a:t>
              </a:r>
              <a:endParaRPr lang="zh-CN" altLang="en-US" b="1" dirty="0"/>
            </a:p>
          </p:txBody>
        </p:sp>
        <p:cxnSp>
          <p:nvCxnSpPr>
            <p:cNvPr id="122" name="直接连接符 121"/>
            <p:cNvCxnSpPr/>
            <p:nvPr/>
          </p:nvCxnSpPr>
          <p:spPr>
            <a:xfrm flipH="1" flipV="1">
              <a:off x="9574092" y="5128139"/>
              <a:ext cx="826747" cy="39838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直接连接符 122"/>
            <p:cNvCxnSpPr/>
            <p:nvPr/>
          </p:nvCxnSpPr>
          <p:spPr>
            <a:xfrm flipH="1">
              <a:off x="9560495" y="4801099"/>
              <a:ext cx="914526" cy="31895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124" name="图形 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76482" y="4380813"/>
              <a:ext cx="597079" cy="577503"/>
            </a:xfrm>
            <a:prstGeom prst="rect">
              <a:avLst/>
            </a:prstGeom>
          </p:spPr>
        </p:pic>
        <p:pic>
          <p:nvPicPr>
            <p:cNvPr id="125" name="图形 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02300" y="5201348"/>
              <a:ext cx="597079" cy="577503"/>
            </a:xfrm>
            <a:prstGeom prst="rect">
              <a:avLst/>
            </a:prstGeom>
          </p:spPr>
        </p:pic>
        <p:sp>
          <p:nvSpPr>
            <p:cNvPr id="126" name="文本框 125"/>
            <p:cNvSpPr txBox="1"/>
            <p:nvPr/>
          </p:nvSpPr>
          <p:spPr>
            <a:xfrm>
              <a:off x="10244190" y="4949018"/>
              <a:ext cx="461665" cy="342077"/>
            </a:xfrm>
            <a:prstGeom prst="rect">
              <a:avLst/>
            </a:prstGeom>
            <a:noFill/>
          </p:spPr>
          <p:txBody>
            <a:bodyPr vert="eaVert" wrap="square" rtlCol="0">
              <a:spAutoFit/>
            </a:bodyPr>
            <a:lstStyle/>
            <a:p>
              <a:r>
                <a:rPr lang="en-US" altLang="zh-CN" b="1" dirty="0">
                  <a:latin typeface="宋体" panose="02010600030101010101" pitchFamily="2" charset="-122"/>
                  <a:ea typeface="宋体" panose="02010600030101010101" pitchFamily="2" charset="-122"/>
                </a:rPr>
                <a:t>…</a:t>
              </a:r>
              <a:endParaRPr lang="zh-CN" altLang="en-US" b="1" dirty="0">
                <a:latin typeface="宋体" panose="02010600030101010101" pitchFamily="2" charset="-122"/>
                <a:ea typeface="宋体" panose="02010600030101010101" pitchFamily="2" charset="-122"/>
              </a:endParaRPr>
            </a:p>
          </p:txBody>
        </p:sp>
        <p:pic>
          <p:nvPicPr>
            <p:cNvPr id="127" name="图片 126" descr="图标&#10;&#10;描述已自动生成"/>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430425" y="4801099"/>
              <a:ext cx="432517" cy="557465"/>
            </a:xfrm>
            <a:prstGeom prst="rect">
              <a:avLst/>
            </a:prstGeom>
          </p:spPr>
        </p:pic>
        <p:sp>
          <p:nvSpPr>
            <p:cNvPr id="128" name="íşlïḍè"/>
            <p:cNvSpPr txBox="1"/>
            <p:nvPr/>
          </p:nvSpPr>
          <p:spPr>
            <a:xfrm>
              <a:off x="10542729" y="4884278"/>
              <a:ext cx="1159212" cy="423857"/>
            </a:xfrm>
            <a:prstGeom prst="rect">
              <a:avLst/>
            </a:prstGeom>
            <a:noFill/>
          </p:spPr>
          <p:txBody>
            <a:bodyPr wrap="square" lIns="91440" tIns="45720" rIns="91440" bIns="45720" anchor="ctr">
              <a:noAutofit/>
            </a:bodyPr>
            <a:lstStyle/>
            <a:p>
              <a:pPr algn="ctr"/>
              <a:r>
                <a:rPr lang="en-US" altLang="zh-CN" b="1" dirty="0"/>
                <a:t>26</a:t>
              </a:r>
              <a:r>
                <a:rPr lang="zh-CN" altLang="en-US" b="1" dirty="0"/>
                <a:t>台主机</a:t>
              </a:r>
              <a:endParaRPr lang="en-US" altLang="zh-CN" b="1" dirty="0"/>
            </a:p>
          </p:txBody>
        </p:sp>
        <p:sp>
          <p:nvSpPr>
            <p:cNvPr id="129" name="文本框 38"/>
            <p:cNvSpPr txBox="1"/>
            <p:nvPr/>
          </p:nvSpPr>
          <p:spPr>
            <a:xfrm>
              <a:off x="9206221" y="4237947"/>
              <a:ext cx="914526" cy="64633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b="1" dirty="0"/>
                <a:t>交换机</a:t>
              </a:r>
              <a:endParaRPr lang="en-US" altLang="zh-CN" b="1" dirty="0"/>
            </a:p>
            <a:p>
              <a:pPr algn="ctr"/>
              <a:r>
                <a:rPr lang="en-US" altLang="zh-CN" b="1" dirty="0"/>
                <a:t>S3</a:t>
              </a:r>
              <a:endParaRPr lang="zh-CN" altLang="en-US" b="1" dirty="0"/>
            </a:p>
          </p:txBody>
        </p:sp>
        <p:pic>
          <p:nvPicPr>
            <p:cNvPr id="130" name="图片 129" descr="图标&#10;&#10;描述已自动生成"/>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232545" y="3828045"/>
              <a:ext cx="432517" cy="557465"/>
            </a:xfrm>
            <a:prstGeom prst="rect">
              <a:avLst/>
            </a:prstGeom>
          </p:spPr>
        </p:pic>
        <p:sp>
          <p:nvSpPr>
            <p:cNvPr id="131" name="文本框 38"/>
            <p:cNvSpPr txBox="1"/>
            <p:nvPr/>
          </p:nvSpPr>
          <p:spPr>
            <a:xfrm>
              <a:off x="7991540" y="4433073"/>
              <a:ext cx="914526" cy="64633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b="1" dirty="0"/>
                <a:t>交换机</a:t>
              </a:r>
              <a:endParaRPr lang="en-US" altLang="zh-CN" b="1" dirty="0"/>
            </a:p>
            <a:p>
              <a:pPr algn="ctr"/>
              <a:r>
                <a:rPr lang="en-US" altLang="zh-CN" b="1" dirty="0"/>
                <a:t>S1</a:t>
              </a:r>
              <a:endParaRPr lang="zh-CN" altLang="en-US" b="1" dirty="0"/>
            </a:p>
          </p:txBody>
        </p:sp>
        <p:sp>
          <p:nvSpPr>
            <p:cNvPr id="132" name="文本框 38"/>
            <p:cNvSpPr txBox="1"/>
            <p:nvPr/>
          </p:nvSpPr>
          <p:spPr>
            <a:xfrm>
              <a:off x="5675076" y="4127270"/>
              <a:ext cx="1188219" cy="3693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zh-CN" altLang="en-US" b="1" dirty="0"/>
                <a:t>路由器</a:t>
              </a:r>
              <a:r>
                <a:rPr lang="en-US" altLang="zh-CN" b="1" dirty="0"/>
                <a:t>R2</a:t>
              </a:r>
              <a:endParaRPr lang="zh-CN" altLang="en-US" b="1" dirty="0"/>
            </a:p>
          </p:txBody>
        </p:sp>
        <p:sp>
          <p:nvSpPr>
            <p:cNvPr id="133" name="文本框 38"/>
            <p:cNvSpPr txBox="1"/>
            <p:nvPr/>
          </p:nvSpPr>
          <p:spPr>
            <a:xfrm>
              <a:off x="3228981" y="3748096"/>
              <a:ext cx="424932" cy="3693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b="1" dirty="0"/>
                <a:t>3</a:t>
              </a:r>
              <a:endParaRPr lang="zh-CN" altLang="en-US" b="1" dirty="0"/>
            </a:p>
          </p:txBody>
        </p:sp>
        <p:sp>
          <p:nvSpPr>
            <p:cNvPr id="134" name="文本框 38"/>
            <p:cNvSpPr txBox="1"/>
            <p:nvPr/>
          </p:nvSpPr>
          <p:spPr>
            <a:xfrm>
              <a:off x="6515547" y="3748096"/>
              <a:ext cx="424932" cy="3693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b="1" dirty="0"/>
                <a:t>1</a:t>
              </a:r>
              <a:endParaRPr lang="zh-CN" altLang="en-US" b="1" dirty="0"/>
            </a:p>
          </p:txBody>
        </p:sp>
        <p:sp>
          <p:nvSpPr>
            <p:cNvPr id="135" name="文本框 38"/>
            <p:cNvSpPr txBox="1"/>
            <p:nvPr/>
          </p:nvSpPr>
          <p:spPr>
            <a:xfrm>
              <a:off x="7178617" y="3748096"/>
              <a:ext cx="424932" cy="3693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b="1" dirty="0"/>
                <a:t>2</a:t>
              </a:r>
              <a:endParaRPr lang="zh-CN" altLang="en-US" b="1" dirty="0"/>
            </a:p>
          </p:txBody>
        </p:sp>
        <p:sp>
          <p:nvSpPr>
            <p:cNvPr id="136" name="矩形: 圆角 135"/>
            <p:cNvSpPr/>
            <p:nvPr/>
          </p:nvSpPr>
          <p:spPr>
            <a:xfrm>
              <a:off x="3225605" y="3713587"/>
              <a:ext cx="3811122" cy="1718435"/>
            </a:xfrm>
            <a:prstGeom prst="roundRect">
              <a:avLst>
                <a:gd name="adj" fmla="val 11366"/>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7" name="íşlïḍè"/>
            <p:cNvSpPr txBox="1"/>
            <p:nvPr/>
          </p:nvSpPr>
          <p:spPr>
            <a:xfrm>
              <a:off x="3687717" y="4504118"/>
              <a:ext cx="3023728" cy="380159"/>
            </a:xfrm>
            <a:prstGeom prst="rect">
              <a:avLst/>
            </a:prstGeom>
            <a:noFill/>
          </p:spPr>
          <p:txBody>
            <a:bodyPr wrap="square" lIns="91440" tIns="45720" rIns="91440" bIns="45720" anchor="ctr">
              <a:noAutofit/>
            </a:bodyPr>
            <a:lstStyle/>
            <a:p>
              <a:pPr algn="ctr"/>
              <a:r>
                <a:rPr lang="zh-CN" altLang="en-US" b="1" dirty="0"/>
                <a:t>分配</a:t>
              </a:r>
              <a:r>
                <a:rPr lang="en-US" altLang="zh-CN" b="1" dirty="0"/>
                <a:t>C</a:t>
              </a:r>
              <a:r>
                <a:rPr lang="zh-CN" altLang="en-US" b="1" dirty="0"/>
                <a:t>类网络号</a:t>
              </a:r>
              <a:endParaRPr lang="en-US" altLang="zh-CN" b="1" dirty="0"/>
            </a:p>
          </p:txBody>
        </p:sp>
        <p:sp>
          <p:nvSpPr>
            <p:cNvPr id="138" name="矩形: 圆角 137"/>
            <p:cNvSpPr/>
            <p:nvPr/>
          </p:nvSpPr>
          <p:spPr>
            <a:xfrm>
              <a:off x="7186217" y="1886492"/>
              <a:ext cx="4589906" cy="4550785"/>
            </a:xfrm>
            <a:prstGeom prst="roundRect">
              <a:avLst>
                <a:gd name="adj" fmla="val 11366"/>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íşlïḍè"/>
            <p:cNvSpPr txBox="1"/>
            <p:nvPr/>
          </p:nvSpPr>
          <p:spPr>
            <a:xfrm>
              <a:off x="787029" y="2239496"/>
              <a:ext cx="2010001" cy="321584"/>
            </a:xfrm>
            <a:prstGeom prst="rect">
              <a:avLst/>
            </a:prstGeom>
            <a:noFill/>
          </p:spPr>
          <p:txBody>
            <a:bodyPr wrap="square" lIns="91440" tIns="45720" rIns="91440" bIns="45720" anchor="ctr">
              <a:noAutofit/>
            </a:bodyPr>
            <a:lstStyle/>
            <a:p>
              <a:pPr algn="ctr"/>
              <a:r>
                <a:rPr lang="en-US" altLang="zh-CN" b="1" dirty="0"/>
                <a:t>1~126</a:t>
              </a:r>
              <a:r>
                <a:rPr lang="zh-CN" altLang="en-US" b="1" dirty="0"/>
                <a:t>中挑一个</a:t>
              </a:r>
              <a:endParaRPr lang="en-US" altLang="zh-CN" b="1" dirty="0"/>
            </a:p>
          </p:txBody>
        </p:sp>
        <p:sp>
          <p:nvSpPr>
            <p:cNvPr id="140" name="íşlïḍè"/>
            <p:cNvSpPr txBox="1"/>
            <p:nvPr/>
          </p:nvSpPr>
          <p:spPr>
            <a:xfrm>
              <a:off x="441047" y="6031672"/>
              <a:ext cx="2659571" cy="397991"/>
            </a:xfrm>
            <a:prstGeom prst="rect">
              <a:avLst/>
            </a:prstGeom>
            <a:noFill/>
          </p:spPr>
          <p:txBody>
            <a:bodyPr wrap="square" lIns="91440" tIns="45720" rIns="91440" bIns="45720" anchor="ctr">
              <a:noAutofit/>
            </a:bodyPr>
            <a:lstStyle/>
            <a:p>
              <a:pPr algn="ctr"/>
              <a:r>
                <a:rPr lang="en-US" altLang="zh-CN" b="1" dirty="0"/>
                <a:t>128.0~191.255</a:t>
              </a:r>
              <a:r>
                <a:rPr lang="zh-CN" altLang="en-US" b="1" dirty="0"/>
                <a:t>中挑一个</a:t>
              </a:r>
              <a:endParaRPr lang="en-US" altLang="zh-CN" b="1" dirty="0"/>
            </a:p>
          </p:txBody>
        </p:sp>
        <p:sp>
          <p:nvSpPr>
            <p:cNvPr id="141" name="íşlïḍè"/>
            <p:cNvSpPr txBox="1"/>
            <p:nvPr/>
          </p:nvSpPr>
          <p:spPr>
            <a:xfrm>
              <a:off x="3663201" y="4819066"/>
              <a:ext cx="3179233" cy="424596"/>
            </a:xfrm>
            <a:prstGeom prst="rect">
              <a:avLst/>
            </a:prstGeom>
            <a:noFill/>
          </p:spPr>
          <p:txBody>
            <a:bodyPr wrap="square" lIns="91440" tIns="45720" rIns="91440" bIns="45720" anchor="ctr">
              <a:noAutofit/>
            </a:bodyPr>
            <a:lstStyle/>
            <a:p>
              <a:pPr algn="ctr"/>
              <a:r>
                <a:rPr lang="en-US" altLang="zh-CN" b="1" dirty="0"/>
                <a:t>192.0.0~223.255.255</a:t>
              </a:r>
              <a:r>
                <a:rPr lang="zh-CN" altLang="en-US" b="1" dirty="0"/>
                <a:t>中挑一个</a:t>
              </a:r>
              <a:endParaRPr lang="en-US" altLang="zh-CN" b="1" dirty="0"/>
            </a:p>
          </p:txBody>
        </p:sp>
        <p:sp>
          <p:nvSpPr>
            <p:cNvPr id="142" name="íşlïḍè"/>
            <p:cNvSpPr txBox="1"/>
            <p:nvPr/>
          </p:nvSpPr>
          <p:spPr>
            <a:xfrm>
              <a:off x="7513692" y="5669168"/>
              <a:ext cx="3023728" cy="380159"/>
            </a:xfrm>
            <a:prstGeom prst="rect">
              <a:avLst/>
            </a:prstGeom>
            <a:noFill/>
          </p:spPr>
          <p:txBody>
            <a:bodyPr wrap="square" lIns="91440" tIns="45720" rIns="91440" bIns="45720" anchor="ctr">
              <a:noAutofit/>
            </a:bodyPr>
            <a:lstStyle/>
            <a:p>
              <a:pPr algn="ctr"/>
              <a:r>
                <a:rPr lang="zh-CN" altLang="en-US" b="1" dirty="0"/>
                <a:t>分配</a:t>
              </a:r>
              <a:r>
                <a:rPr lang="en-US" altLang="zh-CN" b="1" dirty="0"/>
                <a:t>C</a:t>
              </a:r>
              <a:r>
                <a:rPr lang="zh-CN" altLang="en-US" b="1" dirty="0"/>
                <a:t>类网络号</a:t>
              </a:r>
              <a:endParaRPr lang="en-US" altLang="zh-CN" b="1" dirty="0"/>
            </a:p>
          </p:txBody>
        </p:sp>
        <p:sp>
          <p:nvSpPr>
            <p:cNvPr id="143" name="íşlïḍè"/>
            <p:cNvSpPr txBox="1"/>
            <p:nvPr/>
          </p:nvSpPr>
          <p:spPr>
            <a:xfrm>
              <a:off x="7410235" y="5984116"/>
              <a:ext cx="3303357" cy="424596"/>
            </a:xfrm>
            <a:prstGeom prst="rect">
              <a:avLst/>
            </a:prstGeom>
            <a:noFill/>
          </p:spPr>
          <p:txBody>
            <a:bodyPr wrap="square" lIns="91440" tIns="45720" rIns="91440" bIns="45720" anchor="ctr">
              <a:noAutofit/>
            </a:bodyPr>
            <a:lstStyle/>
            <a:p>
              <a:pPr algn="ctr"/>
              <a:r>
                <a:rPr lang="en-US" altLang="zh-CN" b="1" dirty="0"/>
                <a:t>192.0.0~223.255.255</a:t>
              </a:r>
              <a:r>
                <a:rPr lang="zh-CN" altLang="en-US" b="1" dirty="0"/>
                <a:t>中挑一个</a:t>
              </a:r>
              <a:endParaRPr lang="en-US" altLang="zh-CN" b="1" dirty="0"/>
            </a:p>
          </p:txBody>
        </p:sp>
        <p:grpSp>
          <p:nvGrpSpPr>
            <p:cNvPr id="144" name="组合 143"/>
            <p:cNvGrpSpPr/>
            <p:nvPr/>
          </p:nvGrpSpPr>
          <p:grpSpPr>
            <a:xfrm>
              <a:off x="5240816" y="5187299"/>
              <a:ext cx="2356122" cy="788010"/>
              <a:chOff x="5240816" y="5187299"/>
              <a:chExt cx="2356122" cy="788010"/>
            </a:xfrm>
          </p:grpSpPr>
          <p:cxnSp>
            <p:nvCxnSpPr>
              <p:cNvPr id="145" name="连接符: 肘形 144"/>
              <p:cNvCxnSpPr/>
              <p:nvPr/>
            </p:nvCxnSpPr>
            <p:spPr>
              <a:xfrm rot="16200000" flipH="1">
                <a:off x="6024872" y="4403243"/>
                <a:ext cx="788010" cy="2356122"/>
              </a:xfrm>
              <a:prstGeom prst="bentConnector2">
                <a:avLst/>
              </a:prstGeom>
              <a:ln w="25400">
                <a:solidFill>
                  <a:schemeClr val="tx1"/>
                </a:solidFill>
                <a:prstDash val="dash"/>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146" name="íşlïḍè"/>
              <p:cNvSpPr txBox="1"/>
              <p:nvPr/>
            </p:nvSpPr>
            <p:spPr>
              <a:xfrm>
                <a:off x="5306668" y="5586797"/>
                <a:ext cx="1908687" cy="380159"/>
              </a:xfrm>
              <a:prstGeom prst="rect">
                <a:avLst/>
              </a:prstGeom>
              <a:noFill/>
            </p:spPr>
            <p:txBody>
              <a:bodyPr wrap="square" lIns="91440" tIns="45720" rIns="91440" bIns="45720" anchor="ctr">
                <a:noAutofit/>
              </a:bodyPr>
              <a:lstStyle/>
              <a:p>
                <a:pPr algn="ctr"/>
                <a:r>
                  <a:rPr lang="zh-CN" altLang="en-US" b="1" dirty="0"/>
                  <a:t>网络号不能相同</a:t>
                </a:r>
                <a:endParaRPr lang="en-US" altLang="zh-CN" b="1" dirty="0"/>
              </a:p>
            </p:txBody>
          </p:sp>
        </p:grpSp>
      </p:grpSp>
      <p:sp>
        <p:nvSpPr>
          <p:cNvPr id="147" name="矩形: 圆角 146"/>
          <p:cNvSpPr/>
          <p:nvPr/>
        </p:nvSpPr>
        <p:spPr>
          <a:xfrm>
            <a:off x="3225605" y="1886492"/>
            <a:ext cx="3824534" cy="178904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t>分类编址方法</a:t>
            </a:r>
            <a:endParaRPr lang="en-US" altLang="zh-CN" sz="2000" b="1" dirty="0"/>
          </a:p>
          <a:p>
            <a:pPr algn="ctr"/>
            <a:endParaRPr lang="en-US" altLang="zh-CN" b="1" dirty="0"/>
          </a:p>
          <a:p>
            <a:r>
              <a:rPr lang="zh-CN" altLang="en-US" b="1" dirty="0"/>
              <a:t>         只能以</a:t>
            </a:r>
            <a:r>
              <a:rPr lang="en-US" altLang="zh-CN" b="1" dirty="0"/>
              <a:t>/8</a:t>
            </a:r>
            <a:r>
              <a:rPr lang="zh-CN" altLang="en-US" b="1" dirty="0"/>
              <a:t>（</a:t>
            </a:r>
            <a:r>
              <a:rPr lang="en-US" altLang="zh-CN" b="1" dirty="0"/>
              <a:t>A</a:t>
            </a:r>
            <a:r>
              <a:rPr lang="zh-CN" altLang="en-US" b="1" dirty="0"/>
              <a:t>类网络）、</a:t>
            </a:r>
            <a:r>
              <a:rPr lang="en-US" altLang="zh-CN" b="1" dirty="0"/>
              <a:t>/16</a:t>
            </a:r>
            <a:r>
              <a:rPr lang="zh-CN" altLang="en-US" b="1" dirty="0"/>
              <a:t>（</a:t>
            </a:r>
            <a:r>
              <a:rPr lang="en-US" altLang="zh-CN" b="1" dirty="0"/>
              <a:t>B</a:t>
            </a:r>
            <a:r>
              <a:rPr lang="zh-CN" altLang="en-US" b="1" dirty="0"/>
              <a:t>类网络）或</a:t>
            </a:r>
            <a:r>
              <a:rPr lang="en-US" altLang="zh-CN" b="1" dirty="0"/>
              <a:t>/24</a:t>
            </a:r>
            <a:r>
              <a:rPr lang="zh-CN" altLang="en-US" b="1" dirty="0"/>
              <a:t>（</a:t>
            </a:r>
            <a:r>
              <a:rPr lang="en-US" altLang="zh-CN" b="1" dirty="0"/>
              <a:t>C</a:t>
            </a:r>
            <a:r>
              <a:rPr lang="zh-CN" altLang="en-US" b="1" dirty="0"/>
              <a:t>类网络）为单位来分配，既不灵活，也容易造成</a:t>
            </a:r>
            <a:r>
              <a:rPr lang="en-US" altLang="zh-CN" b="1" dirty="0"/>
              <a:t>IPv4</a:t>
            </a:r>
            <a:r>
              <a:rPr lang="zh-CN" altLang="en-US" b="1" dirty="0"/>
              <a:t>地址的浪费。</a:t>
            </a:r>
            <a:endParaRPr lang="zh-CN" altLang="en-US" b="1" dirty="0"/>
          </a:p>
        </p:txBody>
      </p:sp>
      <p:sp>
        <p:nvSpPr>
          <p:cNvPr id="72" name="平行四边形 71"/>
          <p:cNvSpPr/>
          <p:nvPr/>
        </p:nvSpPr>
        <p:spPr>
          <a:xfrm>
            <a:off x="304800" y="749300"/>
            <a:ext cx="704570"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05</a:t>
            </a:r>
            <a:endParaRPr lang="zh-CN" altLang="en-US" sz="2200" dirty="0">
              <a:latin typeface="Impact" panose="020B0806030902050204" pitchFamily="34" charset="0"/>
            </a:endParaRPr>
          </a:p>
        </p:txBody>
      </p:sp>
    </p:spTree>
    <p:custDataLst>
      <p:tags r:id="rId8"/>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p:cTn id="7" dur="500" fill="hold"/>
                                        <p:tgtEl>
                                          <p:spTgt spid="19"/>
                                        </p:tgtEl>
                                        <p:attrNameLst>
                                          <p:attrName>ppt_w</p:attrName>
                                        </p:attrNameLst>
                                      </p:cBhvr>
                                      <p:tavLst>
                                        <p:tav tm="0">
                                          <p:val>
                                            <p:fltVal val="0"/>
                                          </p:val>
                                        </p:tav>
                                        <p:tav tm="100000">
                                          <p:val>
                                            <p:strVal val="#ppt_w"/>
                                          </p:val>
                                        </p:tav>
                                      </p:tavLst>
                                    </p:anim>
                                    <p:anim calcmode="lin" valueType="num">
                                      <p:cBhvr>
                                        <p:cTn id="8" dur="500" fill="hold"/>
                                        <p:tgtEl>
                                          <p:spTgt spid="19"/>
                                        </p:tgtEl>
                                        <p:attrNameLst>
                                          <p:attrName>ppt_h</p:attrName>
                                        </p:attrNameLst>
                                      </p:cBhvr>
                                      <p:tavLst>
                                        <p:tav tm="0">
                                          <p:val>
                                            <p:fltVal val="0"/>
                                          </p:val>
                                        </p:tav>
                                        <p:tav tm="100000">
                                          <p:val>
                                            <p:strVal val="#ppt_h"/>
                                          </p:val>
                                        </p:tav>
                                      </p:tavLst>
                                    </p:anim>
                                    <p:anim calcmode="lin" valueType="num">
                                      <p:cBhvr>
                                        <p:cTn id="9" dur="500" fill="hold"/>
                                        <p:tgtEl>
                                          <p:spTgt spid="19"/>
                                        </p:tgtEl>
                                        <p:attrNameLst>
                                          <p:attrName>style.rotation</p:attrName>
                                        </p:attrNameLst>
                                      </p:cBhvr>
                                      <p:tavLst>
                                        <p:tav tm="0">
                                          <p:val>
                                            <p:fltVal val="360"/>
                                          </p:val>
                                        </p:tav>
                                        <p:tav tm="100000">
                                          <p:val>
                                            <p:fltVal val="0"/>
                                          </p:val>
                                        </p:tav>
                                      </p:tavLst>
                                    </p:anim>
                                    <p:animEffect transition="in" filter="fade">
                                      <p:cBhvr>
                                        <p:cTn id="10" dur="500"/>
                                        <p:tgtEl>
                                          <p:spTgt spid="19"/>
                                        </p:tgtEl>
                                      </p:cBhvr>
                                    </p:animEffect>
                                  </p:childTnLst>
                                </p:cTn>
                              </p:par>
                            </p:childTnLst>
                          </p:cTn>
                        </p:par>
                        <p:par>
                          <p:cTn id="11" fill="hold">
                            <p:stCondLst>
                              <p:cond delay="500"/>
                            </p:stCondLst>
                            <p:childTnLst>
                              <p:par>
                                <p:cTn id="12" presetID="1" presetClass="entr" presetSubtype="0" fill="hold" grpId="0" nodeType="afterEffect">
                                  <p:stCondLst>
                                    <p:cond delay="0"/>
                                  </p:stCondLst>
                                  <p:iterate type="lt">
                                    <p:tmAbs val="100"/>
                                  </p:iterate>
                                  <p:childTnLst>
                                    <p:set>
                                      <p:cBhvr>
                                        <p:cTn id="13" dur="1" fill="hold">
                                          <p:stCondLst>
                                            <p:cond delay="0"/>
                                          </p:stCondLst>
                                        </p:cTn>
                                        <p:tgtEl>
                                          <p:spTgt spid="18"/>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30" presetClass="entr" presetSubtype="0" fill="hold" nodeType="click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800" decel="100000"/>
                                        <p:tgtEl>
                                          <p:spTgt spid="3"/>
                                        </p:tgtEl>
                                      </p:cBhvr>
                                    </p:animEffect>
                                    <p:anim calcmode="lin" valueType="num">
                                      <p:cBhvr>
                                        <p:cTn id="19" dur="800" decel="100000" fill="hold"/>
                                        <p:tgtEl>
                                          <p:spTgt spid="3"/>
                                        </p:tgtEl>
                                        <p:attrNameLst>
                                          <p:attrName>style.rotation</p:attrName>
                                        </p:attrNameLst>
                                      </p:cBhvr>
                                      <p:tavLst>
                                        <p:tav tm="0">
                                          <p:val>
                                            <p:fltVal val="-90"/>
                                          </p:val>
                                        </p:tav>
                                        <p:tav tm="100000">
                                          <p:val>
                                            <p:fltVal val="0"/>
                                          </p:val>
                                        </p:tav>
                                      </p:tavLst>
                                    </p:anim>
                                    <p:anim calcmode="lin" valueType="num">
                                      <p:cBhvr>
                                        <p:cTn id="20" dur="800" decel="100000" fill="hold"/>
                                        <p:tgtEl>
                                          <p:spTgt spid="3"/>
                                        </p:tgtEl>
                                        <p:attrNameLst>
                                          <p:attrName>ppt_x</p:attrName>
                                        </p:attrNameLst>
                                      </p:cBhvr>
                                      <p:tavLst>
                                        <p:tav tm="0">
                                          <p:val>
                                            <p:strVal val="#ppt_x+0.4"/>
                                          </p:val>
                                        </p:tav>
                                        <p:tav tm="100000">
                                          <p:val>
                                            <p:strVal val="#ppt_x-0.05"/>
                                          </p:val>
                                        </p:tav>
                                      </p:tavLst>
                                    </p:anim>
                                    <p:anim calcmode="lin" valueType="num">
                                      <p:cBhvr>
                                        <p:cTn id="21" dur="800" decel="100000" fill="hold"/>
                                        <p:tgtEl>
                                          <p:spTgt spid="3"/>
                                        </p:tgtEl>
                                        <p:attrNameLst>
                                          <p:attrName>ppt_y</p:attrName>
                                        </p:attrNameLst>
                                      </p:cBhvr>
                                      <p:tavLst>
                                        <p:tav tm="0">
                                          <p:val>
                                            <p:strVal val="#ppt_y-0.4"/>
                                          </p:val>
                                        </p:tav>
                                        <p:tav tm="100000">
                                          <p:val>
                                            <p:strVal val="#ppt_y+0.1"/>
                                          </p:val>
                                        </p:tav>
                                      </p:tavLst>
                                    </p:anim>
                                    <p:anim calcmode="lin" valueType="num">
                                      <p:cBhvr>
                                        <p:cTn id="22" dur="200" accel="100000" fill="hold">
                                          <p:stCondLst>
                                            <p:cond delay="800"/>
                                          </p:stCondLst>
                                        </p:cTn>
                                        <p:tgtEl>
                                          <p:spTgt spid="3"/>
                                        </p:tgtEl>
                                        <p:attrNameLst>
                                          <p:attrName>ppt_x</p:attrName>
                                        </p:attrNameLst>
                                      </p:cBhvr>
                                      <p:tavLst>
                                        <p:tav tm="0">
                                          <p:val>
                                            <p:strVal val="#ppt_x-0.05"/>
                                          </p:val>
                                        </p:tav>
                                        <p:tav tm="100000">
                                          <p:val>
                                            <p:strVal val="#ppt_x"/>
                                          </p:val>
                                        </p:tav>
                                      </p:tavLst>
                                    </p:anim>
                                    <p:anim calcmode="lin" valueType="num">
                                      <p:cBhvr>
                                        <p:cTn id="23" dur="200" accel="100000" fill="hold">
                                          <p:stCondLst>
                                            <p:cond delay="800"/>
                                          </p:stCondLst>
                                        </p:cTn>
                                        <p:tgtEl>
                                          <p:spTgt spid="3"/>
                                        </p:tgtEl>
                                        <p:attrNameLst>
                                          <p:attrName>ppt_y</p:attrName>
                                        </p:attrNameLst>
                                      </p:cBhvr>
                                      <p:tavLst>
                                        <p:tav tm="0">
                                          <p:val>
                                            <p:strVal val="#ppt_y+0.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grpId="0" nodeType="clickEffect">
                                  <p:stCondLst>
                                    <p:cond delay="0"/>
                                  </p:stCondLst>
                                  <p:childTnLst>
                                    <p:set>
                                      <p:cBhvr>
                                        <p:cTn id="27" dur="1" fill="hold">
                                          <p:stCondLst>
                                            <p:cond delay="0"/>
                                          </p:stCondLst>
                                        </p:cTn>
                                        <p:tgtEl>
                                          <p:spTgt spid="147"/>
                                        </p:tgtEl>
                                        <p:attrNameLst>
                                          <p:attrName>style.visibility</p:attrName>
                                        </p:attrNameLst>
                                      </p:cBhvr>
                                      <p:to>
                                        <p:strVal val="visible"/>
                                      </p:to>
                                    </p:set>
                                    <p:anim calcmode="lin" valueType="num">
                                      <p:cBhvr>
                                        <p:cTn id="28" dur="500" fill="hold"/>
                                        <p:tgtEl>
                                          <p:spTgt spid="147"/>
                                        </p:tgtEl>
                                        <p:attrNameLst>
                                          <p:attrName>ppt_w</p:attrName>
                                        </p:attrNameLst>
                                      </p:cBhvr>
                                      <p:tavLst>
                                        <p:tav tm="0">
                                          <p:val>
                                            <p:fltVal val="0"/>
                                          </p:val>
                                        </p:tav>
                                        <p:tav tm="100000">
                                          <p:val>
                                            <p:strVal val="#ppt_w"/>
                                          </p:val>
                                        </p:tav>
                                      </p:tavLst>
                                    </p:anim>
                                    <p:anim calcmode="lin" valueType="num">
                                      <p:cBhvr>
                                        <p:cTn id="29" dur="500" fill="hold"/>
                                        <p:tgtEl>
                                          <p:spTgt spid="147"/>
                                        </p:tgtEl>
                                        <p:attrNameLst>
                                          <p:attrName>ppt_h</p:attrName>
                                        </p:attrNameLst>
                                      </p:cBhvr>
                                      <p:tavLst>
                                        <p:tav tm="0">
                                          <p:val>
                                            <p:fltVal val="0"/>
                                          </p:val>
                                        </p:tav>
                                        <p:tav tm="100000">
                                          <p:val>
                                            <p:strVal val="#ppt_h"/>
                                          </p:val>
                                        </p:tav>
                                      </p:tavLst>
                                    </p:anim>
                                    <p:animEffect transition="in" filter="fade">
                                      <p:cBhvr>
                                        <p:cTn id="30" dur="500"/>
                                        <p:tgtEl>
                                          <p:spTgt spid="1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bldLvl="0" animBg="1"/>
      <p:bldP spid="147" grpId="0" bldLvl="0" animBg="1"/>
    </p:bld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6" name="组合 85"/>
          <p:cNvGrpSpPr/>
          <p:nvPr/>
        </p:nvGrpSpPr>
        <p:grpSpPr>
          <a:xfrm>
            <a:off x="304800" y="749300"/>
            <a:ext cx="6192344" cy="400110"/>
            <a:chOff x="424117" y="898245"/>
            <a:chExt cx="6192344" cy="400110"/>
          </a:xfrm>
        </p:grpSpPr>
        <p:sp>
          <p:nvSpPr>
            <p:cNvPr id="87" name="平行四边形 86"/>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88" name="文本框 87"/>
            <p:cNvSpPr txBox="1"/>
            <p:nvPr/>
          </p:nvSpPr>
          <p:spPr>
            <a:xfrm>
              <a:off x="1052423" y="898245"/>
              <a:ext cx="5564038" cy="400110"/>
            </a:xfrm>
            <a:prstGeom prst="rect">
              <a:avLst/>
            </a:prstGeom>
            <a:noFill/>
          </p:spPr>
          <p:txBody>
            <a:bodyPr wrap="square" rtlCol="0">
              <a:spAutoFit/>
            </a:bodyPr>
            <a:lstStyle/>
            <a:p>
              <a:r>
                <a:rPr lang="en-US" altLang="zh-CN" sz="2000" b="1" dirty="0"/>
                <a:t>IPv4</a:t>
              </a:r>
              <a:r>
                <a:rPr lang="zh-CN" altLang="en-US" sz="2000" b="1" dirty="0"/>
                <a:t>地址的无分类编址方法</a:t>
              </a:r>
              <a:endParaRPr lang="zh-CN" altLang="en-US" sz="2000" b="1" dirty="0"/>
            </a:p>
          </p:txBody>
        </p:sp>
      </p:grpSp>
      <p:sp>
        <p:nvSpPr>
          <p:cNvPr id="18" name="íşlïḍè"/>
          <p:cNvSpPr txBox="1"/>
          <p:nvPr/>
        </p:nvSpPr>
        <p:spPr>
          <a:xfrm>
            <a:off x="1266346" y="1209641"/>
            <a:ext cx="10620854" cy="691522"/>
          </a:xfrm>
          <a:prstGeom prst="rect">
            <a:avLst/>
          </a:prstGeom>
          <a:noFill/>
        </p:spPr>
        <p:txBody>
          <a:bodyPr wrap="square" lIns="91440" tIns="45720" rIns="91440" bIns="45720" anchor="ctr">
            <a:noAutofit/>
          </a:bodyPr>
          <a:lstStyle/>
          <a:p>
            <a:r>
              <a:rPr lang="zh-CN" altLang="en-US" b="1" dirty="0"/>
              <a:t>使用无分类编址方法，可以根据客户的需要</a:t>
            </a:r>
            <a:r>
              <a:rPr lang="zh-CN" altLang="en-US" b="1" dirty="0">
                <a:solidFill>
                  <a:schemeClr val="accent1">
                    <a:lumMod val="75000"/>
                  </a:schemeClr>
                </a:solidFill>
              </a:rPr>
              <a:t>分配适当大小的</a:t>
            </a:r>
            <a:r>
              <a:rPr lang="en-US" altLang="zh-CN" b="1" dirty="0">
                <a:solidFill>
                  <a:schemeClr val="accent1">
                    <a:lumMod val="75000"/>
                  </a:schemeClr>
                </a:solidFill>
              </a:rPr>
              <a:t>CIDR</a:t>
            </a:r>
            <a:r>
              <a:rPr lang="zh-CN" altLang="en-US" b="1" dirty="0">
                <a:solidFill>
                  <a:schemeClr val="accent1">
                    <a:lumMod val="75000"/>
                  </a:schemeClr>
                </a:solidFill>
              </a:rPr>
              <a:t>地址块</a:t>
            </a:r>
            <a:r>
              <a:rPr lang="zh-CN" altLang="en-US" b="1" dirty="0"/>
              <a:t>，因此可以更加有效地分配</a:t>
            </a:r>
            <a:r>
              <a:rPr lang="en-US" altLang="zh-CN" b="1" dirty="0"/>
              <a:t>IPv4</a:t>
            </a:r>
            <a:r>
              <a:rPr lang="zh-CN" altLang="en-US" b="1" dirty="0"/>
              <a:t>的地址空间。</a:t>
            </a:r>
            <a:endParaRPr lang="en-US" altLang="zh-CN" b="1" dirty="0"/>
          </a:p>
        </p:txBody>
      </p:sp>
      <p:sp>
        <p:nvSpPr>
          <p:cNvPr id="19" name="矩形 18"/>
          <p:cNvSpPr/>
          <p:nvPr/>
        </p:nvSpPr>
        <p:spPr>
          <a:xfrm>
            <a:off x="1009370" y="1308351"/>
            <a:ext cx="247267" cy="2569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1" name="直接连接符 80"/>
          <p:cNvCxnSpPr/>
          <p:nvPr/>
        </p:nvCxnSpPr>
        <p:spPr>
          <a:xfrm>
            <a:off x="3110656" y="4069990"/>
            <a:ext cx="533814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直接连接符 81"/>
          <p:cNvCxnSpPr/>
          <p:nvPr/>
        </p:nvCxnSpPr>
        <p:spPr>
          <a:xfrm flipH="1" flipV="1">
            <a:off x="8342988" y="4156482"/>
            <a:ext cx="1423292" cy="97165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直接连接符 82"/>
          <p:cNvCxnSpPr/>
          <p:nvPr/>
        </p:nvCxnSpPr>
        <p:spPr>
          <a:xfrm flipH="1">
            <a:off x="8377529" y="3220205"/>
            <a:ext cx="1205296" cy="92819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直接连接符 83"/>
          <p:cNvCxnSpPr/>
          <p:nvPr/>
        </p:nvCxnSpPr>
        <p:spPr>
          <a:xfrm flipH="1">
            <a:off x="2060404" y="4242410"/>
            <a:ext cx="1061554" cy="11896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直接连接符 84"/>
          <p:cNvCxnSpPr/>
          <p:nvPr/>
        </p:nvCxnSpPr>
        <p:spPr>
          <a:xfrm flipH="1" flipV="1">
            <a:off x="2110960" y="3104894"/>
            <a:ext cx="965155" cy="105794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89" name="图形 2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825391" y="3894936"/>
            <a:ext cx="570531" cy="461858"/>
          </a:xfrm>
          <a:prstGeom prst="rect">
            <a:avLst/>
          </a:prstGeom>
        </p:spPr>
      </p:pic>
      <p:sp>
        <p:nvSpPr>
          <p:cNvPr id="90" name="文本框 38"/>
          <p:cNvSpPr txBox="1"/>
          <p:nvPr/>
        </p:nvSpPr>
        <p:spPr>
          <a:xfrm>
            <a:off x="2536556" y="3816920"/>
            <a:ext cx="424932" cy="3693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b="1" dirty="0"/>
              <a:t>1</a:t>
            </a:r>
            <a:endParaRPr lang="zh-CN" altLang="en-US" b="1" dirty="0"/>
          </a:p>
        </p:txBody>
      </p:sp>
      <p:sp>
        <p:nvSpPr>
          <p:cNvPr id="91" name="文本框 38"/>
          <p:cNvSpPr txBox="1"/>
          <p:nvPr/>
        </p:nvSpPr>
        <p:spPr>
          <a:xfrm>
            <a:off x="2536556" y="4242409"/>
            <a:ext cx="424932" cy="3693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b="1" dirty="0"/>
              <a:t>2</a:t>
            </a:r>
            <a:endParaRPr lang="zh-CN" altLang="en-US" b="1" dirty="0"/>
          </a:p>
        </p:txBody>
      </p:sp>
      <p:sp>
        <p:nvSpPr>
          <p:cNvPr id="92" name="文本框 38"/>
          <p:cNvSpPr txBox="1"/>
          <p:nvPr/>
        </p:nvSpPr>
        <p:spPr>
          <a:xfrm>
            <a:off x="3368671" y="4127270"/>
            <a:ext cx="1188219" cy="3693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b="1" dirty="0"/>
              <a:t>路由器</a:t>
            </a:r>
            <a:r>
              <a:rPr lang="en-US" altLang="zh-CN" b="1" dirty="0"/>
              <a:t>R1</a:t>
            </a:r>
            <a:endParaRPr lang="zh-CN" altLang="en-US" b="1" dirty="0"/>
          </a:p>
        </p:txBody>
      </p:sp>
      <p:cxnSp>
        <p:nvCxnSpPr>
          <p:cNvPr id="93" name="直接连接符 92"/>
          <p:cNvCxnSpPr/>
          <p:nvPr/>
        </p:nvCxnSpPr>
        <p:spPr>
          <a:xfrm flipH="1" flipV="1">
            <a:off x="1026419" y="2785249"/>
            <a:ext cx="1029495" cy="58861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直接连接符 93"/>
          <p:cNvCxnSpPr/>
          <p:nvPr/>
        </p:nvCxnSpPr>
        <p:spPr>
          <a:xfrm flipH="1">
            <a:off x="1054424" y="3403476"/>
            <a:ext cx="807555" cy="31011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95" name="图形 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0895" y="2472879"/>
            <a:ext cx="597079" cy="577503"/>
          </a:xfrm>
          <a:prstGeom prst="rect">
            <a:avLst/>
          </a:prstGeom>
        </p:spPr>
      </p:pic>
      <p:pic>
        <p:nvPicPr>
          <p:cNvPr id="96" name="图形 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6713" y="3293414"/>
            <a:ext cx="597079" cy="577503"/>
          </a:xfrm>
          <a:prstGeom prst="rect">
            <a:avLst/>
          </a:prstGeom>
        </p:spPr>
      </p:pic>
      <p:grpSp>
        <p:nvGrpSpPr>
          <p:cNvPr id="97" name="组合 96"/>
          <p:cNvGrpSpPr/>
          <p:nvPr/>
        </p:nvGrpSpPr>
        <p:grpSpPr>
          <a:xfrm>
            <a:off x="1354071" y="2668259"/>
            <a:ext cx="1403687" cy="1007277"/>
            <a:chOff x="2879202" y="3039212"/>
            <a:chExt cx="1403687" cy="1007277"/>
          </a:xfrm>
          <a:solidFill>
            <a:schemeClr val="accent4"/>
          </a:solidFill>
        </p:grpSpPr>
        <p:pic>
          <p:nvPicPr>
            <p:cNvPr id="98" name="图形 97"/>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879202" y="3039212"/>
              <a:ext cx="1403687" cy="1007277"/>
            </a:xfrm>
            <a:prstGeom prst="rect">
              <a:avLst/>
            </a:prstGeom>
          </p:spPr>
        </p:pic>
        <p:sp>
          <p:nvSpPr>
            <p:cNvPr id="99" name="文本框 38"/>
            <p:cNvSpPr txBox="1"/>
            <p:nvPr/>
          </p:nvSpPr>
          <p:spPr>
            <a:xfrm>
              <a:off x="3023370" y="3196214"/>
              <a:ext cx="1141802" cy="67710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000" b="1" dirty="0">
                  <a:solidFill>
                    <a:schemeClr val="bg1"/>
                  </a:solidFill>
                </a:rPr>
                <a:t>65534</a:t>
              </a:r>
              <a:r>
                <a:rPr lang="zh-CN" altLang="en-US" b="1" dirty="0">
                  <a:solidFill>
                    <a:schemeClr val="bg1"/>
                  </a:solidFill>
                </a:rPr>
                <a:t>台</a:t>
              </a:r>
              <a:endParaRPr lang="en-US" altLang="zh-CN" b="1" dirty="0">
                <a:solidFill>
                  <a:schemeClr val="bg1"/>
                </a:solidFill>
              </a:endParaRPr>
            </a:p>
            <a:p>
              <a:pPr algn="ctr"/>
              <a:r>
                <a:rPr lang="zh-CN" altLang="en-US" b="1" dirty="0">
                  <a:solidFill>
                    <a:schemeClr val="bg1"/>
                  </a:solidFill>
                </a:rPr>
                <a:t>主机</a:t>
              </a:r>
              <a:endParaRPr lang="zh-CN" altLang="en-US" b="1" dirty="0">
                <a:solidFill>
                  <a:schemeClr val="bg1"/>
                </a:solidFill>
              </a:endParaRPr>
            </a:p>
          </p:txBody>
        </p:sp>
      </p:grpSp>
      <p:sp>
        <p:nvSpPr>
          <p:cNvPr id="100" name="文本框 99"/>
          <p:cNvSpPr txBox="1"/>
          <p:nvPr/>
        </p:nvSpPr>
        <p:spPr>
          <a:xfrm>
            <a:off x="668603" y="3041084"/>
            <a:ext cx="461665" cy="342077"/>
          </a:xfrm>
          <a:prstGeom prst="rect">
            <a:avLst/>
          </a:prstGeom>
          <a:noFill/>
        </p:spPr>
        <p:txBody>
          <a:bodyPr vert="eaVert" wrap="square" rtlCol="0">
            <a:spAutoFit/>
          </a:bodyPr>
          <a:lstStyle/>
          <a:p>
            <a:r>
              <a:rPr lang="en-US" altLang="zh-CN" b="1" dirty="0">
                <a:latin typeface="宋体" panose="02010600030101010101" pitchFamily="2" charset="-122"/>
                <a:ea typeface="宋体" panose="02010600030101010101" pitchFamily="2" charset="-122"/>
              </a:rPr>
              <a:t>…</a:t>
            </a:r>
            <a:endParaRPr lang="zh-CN" altLang="en-US" b="1" dirty="0">
              <a:latin typeface="宋体" panose="02010600030101010101" pitchFamily="2" charset="-122"/>
              <a:ea typeface="宋体" panose="02010600030101010101" pitchFamily="2" charset="-122"/>
            </a:endParaRPr>
          </a:p>
        </p:txBody>
      </p:sp>
      <p:sp>
        <p:nvSpPr>
          <p:cNvPr id="101" name="矩形: 圆角 100"/>
          <p:cNvSpPr/>
          <p:nvPr/>
        </p:nvSpPr>
        <p:spPr>
          <a:xfrm>
            <a:off x="432030" y="1886493"/>
            <a:ext cx="2678626" cy="2234462"/>
          </a:xfrm>
          <a:prstGeom prst="roundRect">
            <a:avLst>
              <a:gd name="adj" fmla="val 11366"/>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2" name="直接连接符 101"/>
          <p:cNvCxnSpPr/>
          <p:nvPr/>
        </p:nvCxnSpPr>
        <p:spPr>
          <a:xfrm flipH="1" flipV="1">
            <a:off x="1026419" y="4693183"/>
            <a:ext cx="1029495" cy="58861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 name="直接连接符 102"/>
          <p:cNvCxnSpPr/>
          <p:nvPr/>
        </p:nvCxnSpPr>
        <p:spPr>
          <a:xfrm flipH="1">
            <a:off x="1054424" y="5311410"/>
            <a:ext cx="807555" cy="31011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104" name="图形 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0895" y="4380813"/>
            <a:ext cx="597079" cy="577503"/>
          </a:xfrm>
          <a:prstGeom prst="rect">
            <a:avLst/>
          </a:prstGeom>
        </p:spPr>
      </p:pic>
      <p:pic>
        <p:nvPicPr>
          <p:cNvPr id="105" name="图形 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6713" y="5201348"/>
            <a:ext cx="597079" cy="577503"/>
          </a:xfrm>
          <a:prstGeom prst="rect">
            <a:avLst/>
          </a:prstGeom>
        </p:spPr>
      </p:pic>
      <p:grpSp>
        <p:nvGrpSpPr>
          <p:cNvPr id="106" name="组合 105"/>
          <p:cNvGrpSpPr/>
          <p:nvPr/>
        </p:nvGrpSpPr>
        <p:grpSpPr>
          <a:xfrm>
            <a:off x="1354071" y="4576193"/>
            <a:ext cx="1403687" cy="1007277"/>
            <a:chOff x="2879202" y="3039212"/>
            <a:chExt cx="1403687" cy="1007277"/>
          </a:xfrm>
          <a:solidFill>
            <a:schemeClr val="accent4"/>
          </a:solidFill>
        </p:grpSpPr>
        <p:pic>
          <p:nvPicPr>
            <p:cNvPr id="107" name="图形 10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879202" y="3039212"/>
              <a:ext cx="1403687" cy="1007277"/>
            </a:xfrm>
            <a:prstGeom prst="rect">
              <a:avLst/>
            </a:prstGeom>
          </p:spPr>
        </p:pic>
        <p:sp>
          <p:nvSpPr>
            <p:cNvPr id="108" name="文本框 38"/>
            <p:cNvSpPr txBox="1"/>
            <p:nvPr/>
          </p:nvSpPr>
          <p:spPr>
            <a:xfrm>
              <a:off x="3023370" y="3196214"/>
              <a:ext cx="1141802" cy="67710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000" b="1" dirty="0">
                  <a:solidFill>
                    <a:schemeClr val="bg1"/>
                  </a:solidFill>
                </a:rPr>
                <a:t>254</a:t>
              </a:r>
              <a:r>
                <a:rPr lang="zh-CN" altLang="en-US" b="1" dirty="0">
                  <a:solidFill>
                    <a:schemeClr val="bg1"/>
                  </a:solidFill>
                </a:rPr>
                <a:t>台</a:t>
              </a:r>
              <a:endParaRPr lang="en-US" altLang="zh-CN" b="1" dirty="0">
                <a:solidFill>
                  <a:schemeClr val="bg1"/>
                </a:solidFill>
              </a:endParaRPr>
            </a:p>
            <a:p>
              <a:pPr algn="ctr"/>
              <a:r>
                <a:rPr lang="zh-CN" altLang="en-US" b="1" dirty="0">
                  <a:solidFill>
                    <a:schemeClr val="bg1"/>
                  </a:solidFill>
                </a:rPr>
                <a:t>主机</a:t>
              </a:r>
              <a:endParaRPr lang="zh-CN" altLang="en-US" b="1" dirty="0">
                <a:solidFill>
                  <a:schemeClr val="bg1"/>
                </a:solidFill>
              </a:endParaRPr>
            </a:p>
          </p:txBody>
        </p:sp>
      </p:grpSp>
      <p:sp>
        <p:nvSpPr>
          <p:cNvPr id="109" name="文本框 108"/>
          <p:cNvSpPr txBox="1"/>
          <p:nvPr/>
        </p:nvSpPr>
        <p:spPr>
          <a:xfrm>
            <a:off x="668603" y="4949018"/>
            <a:ext cx="461665" cy="342077"/>
          </a:xfrm>
          <a:prstGeom prst="rect">
            <a:avLst/>
          </a:prstGeom>
          <a:noFill/>
        </p:spPr>
        <p:txBody>
          <a:bodyPr vert="eaVert" wrap="square" rtlCol="0">
            <a:spAutoFit/>
          </a:bodyPr>
          <a:lstStyle/>
          <a:p>
            <a:r>
              <a:rPr lang="en-US" altLang="zh-CN" b="1" dirty="0">
                <a:latin typeface="宋体" panose="02010600030101010101" pitchFamily="2" charset="-122"/>
                <a:ea typeface="宋体" panose="02010600030101010101" pitchFamily="2" charset="-122"/>
              </a:rPr>
              <a:t>…</a:t>
            </a:r>
            <a:endParaRPr lang="zh-CN" altLang="en-US" b="1" dirty="0">
              <a:latin typeface="宋体" panose="02010600030101010101" pitchFamily="2" charset="-122"/>
              <a:ea typeface="宋体" panose="02010600030101010101" pitchFamily="2" charset="-122"/>
            </a:endParaRPr>
          </a:p>
        </p:txBody>
      </p:sp>
      <p:sp>
        <p:nvSpPr>
          <p:cNvPr id="110" name="íşlïḍè"/>
          <p:cNvSpPr txBox="1"/>
          <p:nvPr/>
        </p:nvSpPr>
        <p:spPr>
          <a:xfrm>
            <a:off x="700041" y="1884884"/>
            <a:ext cx="2142603" cy="410843"/>
          </a:xfrm>
          <a:prstGeom prst="rect">
            <a:avLst/>
          </a:prstGeom>
          <a:noFill/>
        </p:spPr>
        <p:txBody>
          <a:bodyPr wrap="square" lIns="91440" tIns="45720" rIns="91440" bIns="45720" anchor="ctr">
            <a:noAutofit/>
          </a:bodyPr>
          <a:lstStyle/>
          <a:p>
            <a:pPr algn="ctr"/>
            <a:r>
              <a:rPr lang="zh-CN" altLang="en-US" sz="2000" b="1" dirty="0">
                <a:solidFill>
                  <a:schemeClr val="accent1">
                    <a:lumMod val="75000"/>
                  </a:schemeClr>
                </a:solidFill>
              </a:rPr>
              <a:t>地址块 </a:t>
            </a:r>
            <a:r>
              <a:rPr lang="en-US" altLang="zh-CN" sz="2000" b="1" dirty="0">
                <a:solidFill>
                  <a:schemeClr val="accent1">
                    <a:lumMod val="75000"/>
                  </a:schemeClr>
                </a:solidFill>
              </a:rPr>
              <a:t>/15</a:t>
            </a:r>
            <a:endParaRPr lang="en-US" altLang="zh-CN" sz="1400" b="1" dirty="0">
              <a:solidFill>
                <a:schemeClr val="accent1">
                  <a:lumMod val="75000"/>
                </a:schemeClr>
              </a:solidFill>
            </a:endParaRPr>
          </a:p>
        </p:txBody>
      </p:sp>
      <p:sp>
        <p:nvSpPr>
          <p:cNvPr id="111" name="矩形: 圆角 110"/>
          <p:cNvSpPr/>
          <p:nvPr/>
        </p:nvSpPr>
        <p:spPr>
          <a:xfrm>
            <a:off x="432030" y="4202816"/>
            <a:ext cx="2678626" cy="2234462"/>
          </a:xfrm>
          <a:prstGeom prst="roundRect">
            <a:avLst>
              <a:gd name="adj" fmla="val 11366"/>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3" name="图形 2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773538" y="3894936"/>
            <a:ext cx="570531" cy="461858"/>
          </a:xfrm>
          <a:prstGeom prst="rect">
            <a:avLst/>
          </a:prstGeom>
        </p:spPr>
      </p:pic>
      <p:cxnSp>
        <p:nvCxnSpPr>
          <p:cNvPr id="114" name="直接连接符 113"/>
          <p:cNvCxnSpPr/>
          <p:nvPr/>
        </p:nvCxnSpPr>
        <p:spPr>
          <a:xfrm flipH="1" flipV="1">
            <a:off x="9574092" y="3220205"/>
            <a:ext cx="826747" cy="39838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5" name="直接连接符 114"/>
          <p:cNvCxnSpPr/>
          <p:nvPr/>
        </p:nvCxnSpPr>
        <p:spPr>
          <a:xfrm flipH="1">
            <a:off x="9560495" y="2893165"/>
            <a:ext cx="914526" cy="31895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116" name="图形 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76482" y="2472879"/>
            <a:ext cx="597079" cy="577503"/>
          </a:xfrm>
          <a:prstGeom prst="rect">
            <a:avLst/>
          </a:prstGeom>
        </p:spPr>
      </p:pic>
      <p:pic>
        <p:nvPicPr>
          <p:cNvPr id="117" name="图形 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02300" y="3293414"/>
            <a:ext cx="597079" cy="577503"/>
          </a:xfrm>
          <a:prstGeom prst="rect">
            <a:avLst/>
          </a:prstGeom>
        </p:spPr>
      </p:pic>
      <p:sp>
        <p:nvSpPr>
          <p:cNvPr id="118" name="文本框 117"/>
          <p:cNvSpPr txBox="1"/>
          <p:nvPr/>
        </p:nvSpPr>
        <p:spPr>
          <a:xfrm>
            <a:off x="10244190" y="3041084"/>
            <a:ext cx="461665" cy="342077"/>
          </a:xfrm>
          <a:prstGeom prst="rect">
            <a:avLst/>
          </a:prstGeom>
          <a:noFill/>
        </p:spPr>
        <p:txBody>
          <a:bodyPr vert="eaVert" wrap="square" rtlCol="0">
            <a:spAutoFit/>
          </a:bodyPr>
          <a:lstStyle/>
          <a:p>
            <a:r>
              <a:rPr lang="en-US" altLang="zh-CN" b="1" dirty="0">
                <a:latin typeface="宋体" panose="02010600030101010101" pitchFamily="2" charset="-122"/>
                <a:ea typeface="宋体" panose="02010600030101010101" pitchFamily="2" charset="-122"/>
              </a:rPr>
              <a:t>…</a:t>
            </a:r>
            <a:endParaRPr lang="zh-CN" altLang="en-US" b="1" dirty="0">
              <a:latin typeface="宋体" panose="02010600030101010101" pitchFamily="2" charset="-122"/>
              <a:ea typeface="宋体" panose="02010600030101010101" pitchFamily="2" charset="-122"/>
            </a:endParaRPr>
          </a:p>
        </p:txBody>
      </p:sp>
      <p:pic>
        <p:nvPicPr>
          <p:cNvPr id="119" name="图片 118" descr="图标&#10;&#10;描述已自动生成"/>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430425" y="2893165"/>
            <a:ext cx="432517" cy="557465"/>
          </a:xfrm>
          <a:prstGeom prst="rect">
            <a:avLst/>
          </a:prstGeom>
        </p:spPr>
      </p:pic>
      <p:sp>
        <p:nvSpPr>
          <p:cNvPr id="120" name="íşlïḍè"/>
          <p:cNvSpPr txBox="1"/>
          <p:nvPr/>
        </p:nvSpPr>
        <p:spPr>
          <a:xfrm>
            <a:off x="10542729" y="2976344"/>
            <a:ext cx="1159212" cy="423857"/>
          </a:xfrm>
          <a:prstGeom prst="rect">
            <a:avLst/>
          </a:prstGeom>
          <a:noFill/>
        </p:spPr>
        <p:txBody>
          <a:bodyPr wrap="square" lIns="91440" tIns="45720" rIns="91440" bIns="45720" anchor="ctr">
            <a:noAutofit/>
          </a:bodyPr>
          <a:lstStyle/>
          <a:p>
            <a:pPr algn="ctr"/>
            <a:r>
              <a:rPr lang="en-US" altLang="zh-CN" b="1" dirty="0"/>
              <a:t>16</a:t>
            </a:r>
            <a:r>
              <a:rPr lang="zh-CN" altLang="en-US" b="1" dirty="0"/>
              <a:t>台主机</a:t>
            </a:r>
            <a:endParaRPr lang="en-US" altLang="zh-CN" b="1" dirty="0"/>
          </a:p>
        </p:txBody>
      </p:sp>
      <p:sp>
        <p:nvSpPr>
          <p:cNvPr id="121" name="文本框 38"/>
          <p:cNvSpPr txBox="1"/>
          <p:nvPr/>
        </p:nvSpPr>
        <p:spPr>
          <a:xfrm>
            <a:off x="9208319" y="3423659"/>
            <a:ext cx="912428" cy="64633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b="1" dirty="0"/>
              <a:t>交换机</a:t>
            </a:r>
            <a:endParaRPr lang="en-US" altLang="zh-CN" b="1" dirty="0"/>
          </a:p>
          <a:p>
            <a:pPr algn="ctr"/>
            <a:r>
              <a:rPr lang="en-US" altLang="zh-CN" b="1" dirty="0"/>
              <a:t>S2</a:t>
            </a:r>
            <a:endParaRPr lang="zh-CN" altLang="en-US" b="1" dirty="0"/>
          </a:p>
        </p:txBody>
      </p:sp>
      <p:cxnSp>
        <p:nvCxnSpPr>
          <p:cNvPr id="122" name="直接连接符 121"/>
          <p:cNvCxnSpPr/>
          <p:nvPr/>
        </p:nvCxnSpPr>
        <p:spPr>
          <a:xfrm flipH="1" flipV="1">
            <a:off x="9574092" y="5128139"/>
            <a:ext cx="826747" cy="39838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直接连接符 122"/>
          <p:cNvCxnSpPr/>
          <p:nvPr/>
        </p:nvCxnSpPr>
        <p:spPr>
          <a:xfrm flipH="1">
            <a:off x="9560495" y="4801099"/>
            <a:ext cx="914526" cy="31895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124" name="图形 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76482" y="4380813"/>
            <a:ext cx="597079" cy="577503"/>
          </a:xfrm>
          <a:prstGeom prst="rect">
            <a:avLst/>
          </a:prstGeom>
        </p:spPr>
      </p:pic>
      <p:pic>
        <p:nvPicPr>
          <p:cNvPr id="125" name="图形 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02300" y="5201348"/>
            <a:ext cx="597079" cy="577503"/>
          </a:xfrm>
          <a:prstGeom prst="rect">
            <a:avLst/>
          </a:prstGeom>
        </p:spPr>
      </p:pic>
      <p:sp>
        <p:nvSpPr>
          <p:cNvPr id="126" name="文本框 125"/>
          <p:cNvSpPr txBox="1"/>
          <p:nvPr/>
        </p:nvSpPr>
        <p:spPr>
          <a:xfrm>
            <a:off x="10244190" y="4949018"/>
            <a:ext cx="461665" cy="342077"/>
          </a:xfrm>
          <a:prstGeom prst="rect">
            <a:avLst/>
          </a:prstGeom>
          <a:noFill/>
        </p:spPr>
        <p:txBody>
          <a:bodyPr vert="eaVert" wrap="square" rtlCol="0">
            <a:spAutoFit/>
          </a:bodyPr>
          <a:lstStyle/>
          <a:p>
            <a:r>
              <a:rPr lang="en-US" altLang="zh-CN" b="1" dirty="0">
                <a:latin typeface="宋体" panose="02010600030101010101" pitchFamily="2" charset="-122"/>
                <a:ea typeface="宋体" panose="02010600030101010101" pitchFamily="2" charset="-122"/>
              </a:rPr>
              <a:t>…</a:t>
            </a:r>
            <a:endParaRPr lang="zh-CN" altLang="en-US" b="1" dirty="0">
              <a:latin typeface="宋体" panose="02010600030101010101" pitchFamily="2" charset="-122"/>
              <a:ea typeface="宋体" panose="02010600030101010101" pitchFamily="2" charset="-122"/>
            </a:endParaRPr>
          </a:p>
        </p:txBody>
      </p:sp>
      <p:pic>
        <p:nvPicPr>
          <p:cNvPr id="127" name="图片 126" descr="图标&#10;&#10;描述已自动生成"/>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430425" y="4801099"/>
            <a:ext cx="432517" cy="557465"/>
          </a:xfrm>
          <a:prstGeom prst="rect">
            <a:avLst/>
          </a:prstGeom>
        </p:spPr>
      </p:pic>
      <p:sp>
        <p:nvSpPr>
          <p:cNvPr id="128" name="íşlïḍè"/>
          <p:cNvSpPr txBox="1"/>
          <p:nvPr/>
        </p:nvSpPr>
        <p:spPr>
          <a:xfrm>
            <a:off x="10542729" y="4884278"/>
            <a:ext cx="1159212" cy="423857"/>
          </a:xfrm>
          <a:prstGeom prst="rect">
            <a:avLst/>
          </a:prstGeom>
          <a:noFill/>
        </p:spPr>
        <p:txBody>
          <a:bodyPr wrap="square" lIns="91440" tIns="45720" rIns="91440" bIns="45720" anchor="ctr">
            <a:noAutofit/>
          </a:bodyPr>
          <a:lstStyle/>
          <a:p>
            <a:pPr algn="ctr"/>
            <a:r>
              <a:rPr lang="en-US" altLang="zh-CN" b="1" dirty="0"/>
              <a:t>26</a:t>
            </a:r>
            <a:r>
              <a:rPr lang="zh-CN" altLang="en-US" b="1" dirty="0"/>
              <a:t>台主机</a:t>
            </a:r>
            <a:endParaRPr lang="en-US" altLang="zh-CN" b="1" dirty="0"/>
          </a:p>
        </p:txBody>
      </p:sp>
      <p:sp>
        <p:nvSpPr>
          <p:cNvPr id="129" name="文本框 38"/>
          <p:cNvSpPr txBox="1"/>
          <p:nvPr/>
        </p:nvSpPr>
        <p:spPr>
          <a:xfrm>
            <a:off x="9206221" y="4237947"/>
            <a:ext cx="914526" cy="64633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b="1" dirty="0"/>
              <a:t>交换机</a:t>
            </a:r>
            <a:endParaRPr lang="en-US" altLang="zh-CN" b="1" dirty="0"/>
          </a:p>
          <a:p>
            <a:pPr algn="ctr"/>
            <a:r>
              <a:rPr lang="en-US" altLang="zh-CN" b="1" dirty="0"/>
              <a:t>S3</a:t>
            </a:r>
            <a:endParaRPr lang="zh-CN" altLang="en-US" b="1" dirty="0"/>
          </a:p>
        </p:txBody>
      </p:sp>
      <p:pic>
        <p:nvPicPr>
          <p:cNvPr id="130" name="图片 129" descr="图标&#10;&#10;描述已自动生成"/>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232545" y="3828045"/>
            <a:ext cx="432517" cy="557465"/>
          </a:xfrm>
          <a:prstGeom prst="rect">
            <a:avLst/>
          </a:prstGeom>
        </p:spPr>
      </p:pic>
      <p:sp>
        <p:nvSpPr>
          <p:cNvPr id="131" name="文本框 38"/>
          <p:cNvSpPr txBox="1"/>
          <p:nvPr/>
        </p:nvSpPr>
        <p:spPr>
          <a:xfrm>
            <a:off x="7991540" y="4433073"/>
            <a:ext cx="914526" cy="64633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b="1" dirty="0"/>
              <a:t>交换机</a:t>
            </a:r>
            <a:endParaRPr lang="en-US" altLang="zh-CN" b="1" dirty="0"/>
          </a:p>
          <a:p>
            <a:pPr algn="ctr"/>
            <a:r>
              <a:rPr lang="en-US" altLang="zh-CN" b="1" dirty="0"/>
              <a:t>S1</a:t>
            </a:r>
            <a:endParaRPr lang="zh-CN" altLang="en-US" b="1" dirty="0"/>
          </a:p>
        </p:txBody>
      </p:sp>
      <p:sp>
        <p:nvSpPr>
          <p:cNvPr id="132" name="文本框 38"/>
          <p:cNvSpPr txBox="1"/>
          <p:nvPr/>
        </p:nvSpPr>
        <p:spPr>
          <a:xfrm>
            <a:off x="5675076" y="4127270"/>
            <a:ext cx="1188219" cy="3693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zh-CN" altLang="en-US" b="1" dirty="0"/>
              <a:t>路由器</a:t>
            </a:r>
            <a:r>
              <a:rPr lang="en-US" altLang="zh-CN" b="1" dirty="0"/>
              <a:t>R2</a:t>
            </a:r>
            <a:endParaRPr lang="zh-CN" altLang="en-US" b="1" dirty="0"/>
          </a:p>
        </p:txBody>
      </p:sp>
      <p:sp>
        <p:nvSpPr>
          <p:cNvPr id="133" name="文本框 38"/>
          <p:cNvSpPr txBox="1"/>
          <p:nvPr/>
        </p:nvSpPr>
        <p:spPr>
          <a:xfrm>
            <a:off x="3228981" y="3748096"/>
            <a:ext cx="424932" cy="3693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b="1" dirty="0"/>
              <a:t>3</a:t>
            </a:r>
            <a:endParaRPr lang="zh-CN" altLang="en-US" b="1" dirty="0"/>
          </a:p>
        </p:txBody>
      </p:sp>
      <p:sp>
        <p:nvSpPr>
          <p:cNvPr id="134" name="文本框 38"/>
          <p:cNvSpPr txBox="1"/>
          <p:nvPr/>
        </p:nvSpPr>
        <p:spPr>
          <a:xfrm>
            <a:off x="6515547" y="3748096"/>
            <a:ext cx="424932" cy="3693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b="1" dirty="0"/>
              <a:t>1</a:t>
            </a:r>
            <a:endParaRPr lang="zh-CN" altLang="en-US" b="1" dirty="0"/>
          </a:p>
        </p:txBody>
      </p:sp>
      <p:sp>
        <p:nvSpPr>
          <p:cNvPr id="135" name="文本框 38"/>
          <p:cNvSpPr txBox="1"/>
          <p:nvPr/>
        </p:nvSpPr>
        <p:spPr>
          <a:xfrm>
            <a:off x="7178617" y="3748096"/>
            <a:ext cx="424932" cy="3693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b="1" dirty="0"/>
              <a:t>2</a:t>
            </a:r>
            <a:endParaRPr lang="zh-CN" altLang="en-US" b="1" dirty="0"/>
          </a:p>
        </p:txBody>
      </p:sp>
      <p:sp>
        <p:nvSpPr>
          <p:cNvPr id="136" name="矩形: 圆角 135"/>
          <p:cNvSpPr/>
          <p:nvPr/>
        </p:nvSpPr>
        <p:spPr>
          <a:xfrm>
            <a:off x="3225605" y="3713587"/>
            <a:ext cx="3811122" cy="1718435"/>
          </a:xfrm>
          <a:prstGeom prst="roundRect">
            <a:avLst>
              <a:gd name="adj" fmla="val 11366"/>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8" name="矩形: 圆角 137"/>
          <p:cNvSpPr/>
          <p:nvPr/>
        </p:nvSpPr>
        <p:spPr>
          <a:xfrm>
            <a:off x="7186217" y="1886492"/>
            <a:ext cx="4589906" cy="4550785"/>
          </a:xfrm>
          <a:prstGeom prst="roundRect">
            <a:avLst>
              <a:gd name="adj" fmla="val 11366"/>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íşlïḍè"/>
          <p:cNvSpPr txBox="1"/>
          <p:nvPr/>
        </p:nvSpPr>
        <p:spPr>
          <a:xfrm>
            <a:off x="700041" y="5658218"/>
            <a:ext cx="2142603" cy="410843"/>
          </a:xfrm>
          <a:prstGeom prst="rect">
            <a:avLst/>
          </a:prstGeom>
          <a:noFill/>
        </p:spPr>
        <p:txBody>
          <a:bodyPr wrap="square" lIns="91440" tIns="45720" rIns="91440" bIns="45720" anchor="ctr">
            <a:noAutofit/>
          </a:bodyPr>
          <a:lstStyle/>
          <a:p>
            <a:pPr algn="ctr"/>
            <a:r>
              <a:rPr lang="zh-CN" altLang="en-US" sz="2000" b="1" dirty="0">
                <a:solidFill>
                  <a:schemeClr val="accent1">
                    <a:lumMod val="75000"/>
                  </a:schemeClr>
                </a:solidFill>
              </a:rPr>
              <a:t>地址块 </a:t>
            </a:r>
            <a:r>
              <a:rPr lang="en-US" altLang="zh-CN" sz="2000" b="1" dirty="0">
                <a:solidFill>
                  <a:schemeClr val="accent1">
                    <a:lumMod val="75000"/>
                  </a:schemeClr>
                </a:solidFill>
              </a:rPr>
              <a:t>/23</a:t>
            </a:r>
            <a:endParaRPr lang="en-US" altLang="zh-CN" sz="1400" b="1" dirty="0">
              <a:solidFill>
                <a:schemeClr val="accent1">
                  <a:lumMod val="75000"/>
                </a:schemeClr>
              </a:solidFill>
            </a:endParaRPr>
          </a:p>
        </p:txBody>
      </p:sp>
      <p:sp>
        <p:nvSpPr>
          <p:cNvPr id="73" name="íşlïḍè"/>
          <p:cNvSpPr txBox="1"/>
          <p:nvPr/>
        </p:nvSpPr>
        <p:spPr>
          <a:xfrm>
            <a:off x="4059864" y="4575896"/>
            <a:ext cx="2142603" cy="410843"/>
          </a:xfrm>
          <a:prstGeom prst="rect">
            <a:avLst/>
          </a:prstGeom>
          <a:noFill/>
        </p:spPr>
        <p:txBody>
          <a:bodyPr wrap="square" lIns="91440" tIns="45720" rIns="91440" bIns="45720" anchor="ctr">
            <a:noAutofit/>
          </a:bodyPr>
          <a:lstStyle/>
          <a:p>
            <a:pPr algn="ctr"/>
            <a:r>
              <a:rPr lang="zh-CN" altLang="en-US" sz="2000" b="1" dirty="0">
                <a:solidFill>
                  <a:schemeClr val="accent1">
                    <a:lumMod val="75000"/>
                  </a:schemeClr>
                </a:solidFill>
              </a:rPr>
              <a:t>地址块 </a:t>
            </a:r>
            <a:r>
              <a:rPr lang="en-US" altLang="zh-CN" sz="2000" b="1" dirty="0">
                <a:solidFill>
                  <a:schemeClr val="accent1">
                    <a:lumMod val="75000"/>
                  </a:schemeClr>
                </a:solidFill>
              </a:rPr>
              <a:t>/30</a:t>
            </a:r>
            <a:endParaRPr lang="en-US" altLang="zh-CN" sz="1400" b="1" dirty="0">
              <a:solidFill>
                <a:schemeClr val="accent1">
                  <a:lumMod val="75000"/>
                </a:schemeClr>
              </a:solidFill>
            </a:endParaRPr>
          </a:p>
        </p:txBody>
      </p:sp>
      <p:sp>
        <p:nvSpPr>
          <p:cNvPr id="74" name="íşlïḍè"/>
          <p:cNvSpPr txBox="1"/>
          <p:nvPr/>
        </p:nvSpPr>
        <p:spPr>
          <a:xfrm>
            <a:off x="7336205" y="5497818"/>
            <a:ext cx="2142603" cy="410843"/>
          </a:xfrm>
          <a:prstGeom prst="rect">
            <a:avLst/>
          </a:prstGeom>
          <a:noFill/>
        </p:spPr>
        <p:txBody>
          <a:bodyPr wrap="square" lIns="91440" tIns="45720" rIns="91440" bIns="45720" anchor="ctr">
            <a:noAutofit/>
          </a:bodyPr>
          <a:lstStyle/>
          <a:p>
            <a:pPr algn="ctr"/>
            <a:r>
              <a:rPr lang="zh-CN" altLang="en-US" sz="2000" b="1" dirty="0">
                <a:solidFill>
                  <a:schemeClr val="accent1">
                    <a:lumMod val="75000"/>
                  </a:schemeClr>
                </a:solidFill>
              </a:rPr>
              <a:t>地址块 </a:t>
            </a:r>
            <a:r>
              <a:rPr lang="en-US" altLang="zh-CN" sz="2000" b="1" dirty="0">
                <a:solidFill>
                  <a:schemeClr val="accent1">
                    <a:lumMod val="75000"/>
                  </a:schemeClr>
                </a:solidFill>
              </a:rPr>
              <a:t>/26</a:t>
            </a:r>
            <a:endParaRPr lang="en-US" altLang="zh-CN" sz="1400" b="1" dirty="0">
              <a:solidFill>
                <a:schemeClr val="accent1">
                  <a:lumMod val="75000"/>
                </a:schemeClr>
              </a:solidFill>
            </a:endParaRPr>
          </a:p>
        </p:txBody>
      </p:sp>
      <mc:AlternateContent xmlns:mc="http://schemas.openxmlformats.org/markup-compatibility/2006">
        <mc:Choice xmlns:a14="http://schemas.microsoft.com/office/drawing/2010/main" Requires="a14">
          <p:sp>
            <p:nvSpPr>
              <p:cNvPr id="75" name="íşlïḍè"/>
              <p:cNvSpPr txBox="1"/>
              <p:nvPr/>
            </p:nvSpPr>
            <p:spPr>
              <a:xfrm>
                <a:off x="720976" y="2175660"/>
                <a:ext cx="2079039" cy="395486"/>
              </a:xfrm>
              <a:prstGeom prst="rect">
                <a:avLst/>
              </a:prstGeom>
              <a:noFill/>
            </p:spPr>
            <p:txBody>
              <a:bodyPr wrap="square" lIns="91440" tIns="45720" rIns="91440" bIns="45720" anchor="ctr">
                <a:noAutofit/>
              </a:bodyPr>
              <a:lstStyle/>
              <a:p>
                <a:pPr algn="ctr"/>
                <a14:m>
                  <m:oMathPara xmlns:m="http://schemas.openxmlformats.org/officeDocument/2006/math">
                    <m:oMathParaPr>
                      <m:jc m:val="centerGroup"/>
                    </m:oMathParaPr>
                    <m:oMath xmlns:m="http://schemas.openxmlformats.org/officeDocument/2006/math">
                      <m:sSup>
                        <m:sSupPr>
                          <m:ctrlPr>
                            <a:rPr lang="en-US" altLang="zh-CN" b="1" i="1" smtClean="0">
                              <a:solidFill>
                                <a:schemeClr val="accent1">
                                  <a:lumMod val="75000"/>
                                </a:schemeClr>
                              </a:solidFill>
                              <a:latin typeface="Cambria Math" panose="02040503050406030204" pitchFamily="18" charset="0"/>
                            </a:rPr>
                          </m:ctrlPr>
                        </m:sSupPr>
                        <m:e>
                          <m:r>
                            <a:rPr lang="en-US" altLang="zh-CN" b="1" i="1" smtClean="0">
                              <a:solidFill>
                                <a:schemeClr val="accent1">
                                  <a:lumMod val="75000"/>
                                </a:schemeClr>
                              </a:solidFill>
                              <a:latin typeface="Cambria Math" panose="02040503050406030204" pitchFamily="18" charset="0"/>
                            </a:rPr>
                            <m:t>𝟐</m:t>
                          </m:r>
                        </m:e>
                        <m:sup>
                          <m:r>
                            <a:rPr lang="en-US" altLang="zh-CN" b="1" i="1" smtClean="0">
                              <a:solidFill>
                                <a:schemeClr val="accent1">
                                  <a:lumMod val="75000"/>
                                </a:schemeClr>
                              </a:solidFill>
                              <a:latin typeface="Cambria Math" panose="02040503050406030204" pitchFamily="18" charset="0"/>
                            </a:rPr>
                            <m:t>𝟑𝟐</m:t>
                          </m:r>
                          <m:r>
                            <a:rPr lang="en-US" altLang="zh-CN" b="1" i="1" smtClean="0">
                              <a:solidFill>
                                <a:schemeClr val="accent1">
                                  <a:lumMod val="75000"/>
                                </a:schemeClr>
                              </a:solidFill>
                              <a:latin typeface="Cambria Math" panose="02040503050406030204" pitchFamily="18" charset="0"/>
                            </a:rPr>
                            <m:t>−</m:t>
                          </m:r>
                          <m:r>
                            <a:rPr lang="en-US" altLang="zh-CN" b="1" i="1" smtClean="0">
                              <a:solidFill>
                                <a:schemeClr val="accent1">
                                  <a:lumMod val="75000"/>
                                </a:schemeClr>
                              </a:solidFill>
                              <a:latin typeface="Cambria Math" panose="02040503050406030204" pitchFamily="18" charset="0"/>
                            </a:rPr>
                            <m:t>𝟏𝟓</m:t>
                          </m:r>
                        </m:sup>
                      </m:sSup>
                      <m:r>
                        <a:rPr lang="en-US" altLang="zh-CN" b="1" i="1" smtClean="0">
                          <a:solidFill>
                            <a:schemeClr val="accent1">
                              <a:lumMod val="75000"/>
                            </a:schemeClr>
                          </a:solidFill>
                          <a:latin typeface="Cambria Math" panose="02040503050406030204" pitchFamily="18" charset="0"/>
                        </a:rPr>
                        <m:t>=</m:t>
                      </m:r>
                      <m:r>
                        <a:rPr lang="en-US" altLang="zh-CN" b="1" i="1" smtClean="0">
                          <a:solidFill>
                            <a:schemeClr val="accent1">
                              <a:lumMod val="75000"/>
                            </a:schemeClr>
                          </a:solidFill>
                          <a:latin typeface="Cambria Math" panose="02040503050406030204" pitchFamily="18" charset="0"/>
                        </a:rPr>
                        <m:t>𝟏𝟑𝟏𝟎𝟕𝟐</m:t>
                      </m:r>
                    </m:oMath>
                  </m:oMathPara>
                </a14:m>
                <a:endParaRPr lang="en-US" altLang="zh-CN" sz="1200" b="1" dirty="0">
                  <a:solidFill>
                    <a:schemeClr val="accent1">
                      <a:lumMod val="75000"/>
                    </a:schemeClr>
                  </a:solidFill>
                </a:endParaRPr>
              </a:p>
            </p:txBody>
          </p:sp>
        </mc:Choice>
        <mc:Fallback>
          <p:sp>
            <p:nvSpPr>
              <p:cNvPr id="75" name="íşlïḍè"/>
              <p:cNvSpPr txBox="1">
                <a:spLocks noRot="1" noChangeAspect="1" noMove="1" noResize="1" noEditPoints="1" noAdjustHandles="1" noChangeArrowheads="1" noChangeShapeType="1" noTextEdit="1"/>
              </p:cNvSpPr>
              <p:nvPr/>
            </p:nvSpPr>
            <p:spPr>
              <a:xfrm>
                <a:off x="720976" y="2175660"/>
                <a:ext cx="2079039" cy="395486"/>
              </a:xfrm>
              <a:prstGeom prst="rect">
                <a:avLst/>
              </a:prstGeom>
              <a:blipFill rotWithShape="1">
                <a:blip r:embed="rId8"/>
                <a:stretch>
                  <a:fillRect l="-12" t="-38" r="14" b="8"/>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76" name="íşlïḍè"/>
              <p:cNvSpPr txBox="1"/>
              <p:nvPr/>
            </p:nvSpPr>
            <p:spPr>
              <a:xfrm>
                <a:off x="658254" y="6020816"/>
                <a:ext cx="2079039" cy="395486"/>
              </a:xfrm>
              <a:prstGeom prst="rect">
                <a:avLst/>
              </a:prstGeom>
              <a:noFill/>
            </p:spPr>
            <p:txBody>
              <a:bodyPr wrap="square" lIns="91440" tIns="45720" rIns="91440" bIns="45720" anchor="ctr">
                <a:noAutofit/>
              </a:bodyPr>
              <a:lstStyle/>
              <a:p>
                <a:pPr algn="ctr"/>
                <a14:m>
                  <m:oMathPara xmlns:m="http://schemas.openxmlformats.org/officeDocument/2006/math">
                    <m:oMathParaPr>
                      <m:jc m:val="centerGroup"/>
                    </m:oMathParaPr>
                    <m:oMath xmlns:m="http://schemas.openxmlformats.org/officeDocument/2006/math">
                      <m:sSup>
                        <m:sSupPr>
                          <m:ctrlPr>
                            <a:rPr lang="en-US" altLang="zh-CN" b="1" i="1" smtClean="0">
                              <a:solidFill>
                                <a:schemeClr val="accent1">
                                  <a:lumMod val="75000"/>
                                </a:schemeClr>
                              </a:solidFill>
                              <a:latin typeface="Cambria Math" panose="02040503050406030204" pitchFamily="18" charset="0"/>
                            </a:rPr>
                          </m:ctrlPr>
                        </m:sSupPr>
                        <m:e>
                          <m:r>
                            <a:rPr lang="en-US" altLang="zh-CN" b="1" i="1" smtClean="0">
                              <a:solidFill>
                                <a:schemeClr val="accent1">
                                  <a:lumMod val="75000"/>
                                </a:schemeClr>
                              </a:solidFill>
                              <a:latin typeface="Cambria Math" panose="02040503050406030204" pitchFamily="18" charset="0"/>
                            </a:rPr>
                            <m:t>𝟐</m:t>
                          </m:r>
                        </m:e>
                        <m:sup>
                          <m:r>
                            <a:rPr lang="en-US" altLang="zh-CN" b="1" i="1" smtClean="0">
                              <a:solidFill>
                                <a:schemeClr val="accent1">
                                  <a:lumMod val="75000"/>
                                </a:schemeClr>
                              </a:solidFill>
                              <a:latin typeface="Cambria Math" panose="02040503050406030204" pitchFamily="18" charset="0"/>
                            </a:rPr>
                            <m:t>𝟑𝟐</m:t>
                          </m:r>
                          <m:r>
                            <a:rPr lang="en-US" altLang="zh-CN" b="1" i="1" smtClean="0">
                              <a:solidFill>
                                <a:schemeClr val="accent1">
                                  <a:lumMod val="75000"/>
                                </a:schemeClr>
                              </a:solidFill>
                              <a:latin typeface="Cambria Math" panose="02040503050406030204" pitchFamily="18" charset="0"/>
                            </a:rPr>
                            <m:t>−</m:t>
                          </m:r>
                          <m:r>
                            <a:rPr lang="en-US" altLang="zh-CN" b="1" i="1" smtClean="0">
                              <a:solidFill>
                                <a:schemeClr val="accent1">
                                  <a:lumMod val="75000"/>
                                </a:schemeClr>
                              </a:solidFill>
                              <a:latin typeface="Cambria Math" panose="02040503050406030204" pitchFamily="18" charset="0"/>
                            </a:rPr>
                            <m:t>𝟐𝟑</m:t>
                          </m:r>
                        </m:sup>
                      </m:sSup>
                      <m:r>
                        <a:rPr lang="en-US" altLang="zh-CN" b="1" i="1" smtClean="0">
                          <a:solidFill>
                            <a:schemeClr val="accent1">
                              <a:lumMod val="75000"/>
                            </a:schemeClr>
                          </a:solidFill>
                          <a:latin typeface="Cambria Math" panose="02040503050406030204" pitchFamily="18" charset="0"/>
                        </a:rPr>
                        <m:t>=</m:t>
                      </m:r>
                      <m:r>
                        <a:rPr lang="en-US" altLang="zh-CN" b="1" i="1" smtClean="0">
                          <a:solidFill>
                            <a:schemeClr val="accent1">
                              <a:lumMod val="75000"/>
                            </a:schemeClr>
                          </a:solidFill>
                          <a:latin typeface="Cambria Math" panose="02040503050406030204" pitchFamily="18" charset="0"/>
                        </a:rPr>
                        <m:t>𝟓𝟏𝟐</m:t>
                      </m:r>
                    </m:oMath>
                  </m:oMathPara>
                </a14:m>
                <a:endParaRPr lang="en-US" altLang="zh-CN" sz="1200" b="1" dirty="0">
                  <a:solidFill>
                    <a:schemeClr val="accent1">
                      <a:lumMod val="75000"/>
                    </a:schemeClr>
                  </a:solidFill>
                </a:endParaRPr>
              </a:p>
            </p:txBody>
          </p:sp>
        </mc:Choice>
        <mc:Fallback>
          <p:sp>
            <p:nvSpPr>
              <p:cNvPr id="76" name="íşlïḍè"/>
              <p:cNvSpPr txBox="1">
                <a:spLocks noRot="1" noChangeAspect="1" noMove="1" noResize="1" noEditPoints="1" noAdjustHandles="1" noChangeArrowheads="1" noChangeShapeType="1" noTextEdit="1"/>
              </p:cNvSpPr>
              <p:nvPr/>
            </p:nvSpPr>
            <p:spPr>
              <a:xfrm>
                <a:off x="658254" y="6020816"/>
                <a:ext cx="2079039" cy="395486"/>
              </a:xfrm>
              <a:prstGeom prst="rect">
                <a:avLst/>
              </a:prstGeom>
              <a:blipFill rotWithShape="1">
                <a:blip r:embed="rId9"/>
                <a:stretch>
                  <a:fillRect l="-19" t="-96" r="21" b="66"/>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77" name="íşlïḍè"/>
              <p:cNvSpPr txBox="1"/>
              <p:nvPr/>
            </p:nvSpPr>
            <p:spPr>
              <a:xfrm>
                <a:off x="4093653" y="4995272"/>
                <a:ext cx="2079039" cy="395486"/>
              </a:xfrm>
              <a:prstGeom prst="rect">
                <a:avLst/>
              </a:prstGeom>
              <a:noFill/>
            </p:spPr>
            <p:txBody>
              <a:bodyPr wrap="square" lIns="91440" tIns="45720" rIns="91440" bIns="45720" anchor="ctr">
                <a:noAutofit/>
              </a:bodyPr>
              <a:lstStyle/>
              <a:p>
                <a:pPr algn="ctr"/>
                <a14:m>
                  <m:oMathPara xmlns:m="http://schemas.openxmlformats.org/officeDocument/2006/math">
                    <m:oMathParaPr>
                      <m:jc m:val="centerGroup"/>
                    </m:oMathParaPr>
                    <m:oMath xmlns:m="http://schemas.openxmlformats.org/officeDocument/2006/math">
                      <m:sSup>
                        <m:sSupPr>
                          <m:ctrlPr>
                            <a:rPr lang="en-US" altLang="zh-CN" b="1" i="1" smtClean="0">
                              <a:solidFill>
                                <a:schemeClr val="accent1">
                                  <a:lumMod val="75000"/>
                                </a:schemeClr>
                              </a:solidFill>
                              <a:latin typeface="Cambria Math" panose="02040503050406030204" pitchFamily="18" charset="0"/>
                            </a:rPr>
                          </m:ctrlPr>
                        </m:sSupPr>
                        <m:e>
                          <m:r>
                            <a:rPr lang="en-US" altLang="zh-CN" b="1" i="1" smtClean="0">
                              <a:solidFill>
                                <a:schemeClr val="accent1">
                                  <a:lumMod val="75000"/>
                                </a:schemeClr>
                              </a:solidFill>
                              <a:latin typeface="Cambria Math" panose="02040503050406030204" pitchFamily="18" charset="0"/>
                            </a:rPr>
                            <m:t>𝟐</m:t>
                          </m:r>
                        </m:e>
                        <m:sup>
                          <m:r>
                            <a:rPr lang="en-US" altLang="zh-CN" b="1" i="1" smtClean="0">
                              <a:solidFill>
                                <a:schemeClr val="accent1">
                                  <a:lumMod val="75000"/>
                                </a:schemeClr>
                              </a:solidFill>
                              <a:latin typeface="Cambria Math" panose="02040503050406030204" pitchFamily="18" charset="0"/>
                            </a:rPr>
                            <m:t>𝟑𝟐</m:t>
                          </m:r>
                          <m:r>
                            <a:rPr lang="en-US" altLang="zh-CN" b="1" i="1" smtClean="0">
                              <a:solidFill>
                                <a:schemeClr val="accent1">
                                  <a:lumMod val="75000"/>
                                </a:schemeClr>
                              </a:solidFill>
                              <a:latin typeface="Cambria Math" panose="02040503050406030204" pitchFamily="18" charset="0"/>
                            </a:rPr>
                            <m:t>−</m:t>
                          </m:r>
                          <m:r>
                            <a:rPr lang="en-US" altLang="zh-CN" b="1" i="1" smtClean="0">
                              <a:solidFill>
                                <a:schemeClr val="accent1">
                                  <a:lumMod val="75000"/>
                                </a:schemeClr>
                              </a:solidFill>
                              <a:latin typeface="Cambria Math" panose="02040503050406030204" pitchFamily="18" charset="0"/>
                            </a:rPr>
                            <m:t>𝟑𝟎</m:t>
                          </m:r>
                        </m:sup>
                      </m:sSup>
                      <m:r>
                        <a:rPr lang="en-US" altLang="zh-CN" b="1" i="1" smtClean="0">
                          <a:solidFill>
                            <a:schemeClr val="accent1">
                              <a:lumMod val="75000"/>
                            </a:schemeClr>
                          </a:solidFill>
                          <a:latin typeface="Cambria Math" panose="02040503050406030204" pitchFamily="18" charset="0"/>
                        </a:rPr>
                        <m:t>=</m:t>
                      </m:r>
                      <m:r>
                        <a:rPr lang="en-US" altLang="zh-CN" b="1" i="1" smtClean="0">
                          <a:solidFill>
                            <a:schemeClr val="accent1">
                              <a:lumMod val="75000"/>
                            </a:schemeClr>
                          </a:solidFill>
                          <a:latin typeface="Cambria Math" panose="02040503050406030204" pitchFamily="18" charset="0"/>
                        </a:rPr>
                        <m:t>𝟒</m:t>
                      </m:r>
                    </m:oMath>
                  </m:oMathPara>
                </a14:m>
                <a:endParaRPr lang="en-US" altLang="zh-CN" sz="1200" b="1" dirty="0">
                  <a:solidFill>
                    <a:schemeClr val="accent1">
                      <a:lumMod val="75000"/>
                    </a:schemeClr>
                  </a:solidFill>
                </a:endParaRPr>
              </a:p>
            </p:txBody>
          </p:sp>
        </mc:Choice>
        <mc:Fallback>
          <p:sp>
            <p:nvSpPr>
              <p:cNvPr id="77" name="íşlïḍè"/>
              <p:cNvSpPr txBox="1">
                <a:spLocks noRot="1" noChangeAspect="1" noMove="1" noResize="1" noEditPoints="1" noAdjustHandles="1" noChangeArrowheads="1" noChangeShapeType="1" noTextEdit="1"/>
              </p:cNvSpPr>
              <p:nvPr/>
            </p:nvSpPr>
            <p:spPr>
              <a:xfrm>
                <a:off x="4093653" y="4995272"/>
                <a:ext cx="2079039" cy="395486"/>
              </a:xfrm>
              <a:prstGeom prst="rect">
                <a:avLst/>
              </a:prstGeom>
              <a:blipFill rotWithShape="1">
                <a:blip r:embed="rId10"/>
                <a:stretch>
                  <a:fillRect l="-21" t="-92" r="24" b="61"/>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78" name="íşlïḍè"/>
              <p:cNvSpPr txBox="1"/>
              <p:nvPr/>
            </p:nvSpPr>
            <p:spPr>
              <a:xfrm>
                <a:off x="7367986" y="5916923"/>
                <a:ext cx="2079039" cy="395486"/>
              </a:xfrm>
              <a:prstGeom prst="rect">
                <a:avLst/>
              </a:prstGeom>
              <a:noFill/>
            </p:spPr>
            <p:txBody>
              <a:bodyPr wrap="square" lIns="91440" tIns="45720" rIns="91440" bIns="45720" anchor="ctr">
                <a:noAutofit/>
              </a:bodyPr>
              <a:lstStyle/>
              <a:p>
                <a:pPr algn="ctr"/>
                <a14:m>
                  <m:oMathPara xmlns:m="http://schemas.openxmlformats.org/officeDocument/2006/math">
                    <m:oMathParaPr>
                      <m:jc m:val="centerGroup"/>
                    </m:oMathParaPr>
                    <m:oMath xmlns:m="http://schemas.openxmlformats.org/officeDocument/2006/math">
                      <m:sSup>
                        <m:sSupPr>
                          <m:ctrlPr>
                            <a:rPr lang="en-US" altLang="zh-CN" b="1" i="1" smtClean="0">
                              <a:solidFill>
                                <a:schemeClr val="accent1">
                                  <a:lumMod val="75000"/>
                                </a:schemeClr>
                              </a:solidFill>
                              <a:latin typeface="Cambria Math" panose="02040503050406030204" pitchFamily="18" charset="0"/>
                            </a:rPr>
                          </m:ctrlPr>
                        </m:sSupPr>
                        <m:e>
                          <m:r>
                            <a:rPr lang="en-US" altLang="zh-CN" b="1" i="1" smtClean="0">
                              <a:solidFill>
                                <a:schemeClr val="accent1">
                                  <a:lumMod val="75000"/>
                                </a:schemeClr>
                              </a:solidFill>
                              <a:latin typeface="Cambria Math" panose="02040503050406030204" pitchFamily="18" charset="0"/>
                            </a:rPr>
                            <m:t>𝟐</m:t>
                          </m:r>
                        </m:e>
                        <m:sup>
                          <m:r>
                            <a:rPr lang="en-US" altLang="zh-CN" b="1" i="1" smtClean="0">
                              <a:solidFill>
                                <a:schemeClr val="accent1">
                                  <a:lumMod val="75000"/>
                                </a:schemeClr>
                              </a:solidFill>
                              <a:latin typeface="Cambria Math" panose="02040503050406030204" pitchFamily="18" charset="0"/>
                            </a:rPr>
                            <m:t>𝟑𝟐</m:t>
                          </m:r>
                          <m:r>
                            <a:rPr lang="en-US" altLang="zh-CN" b="1" i="1" smtClean="0">
                              <a:solidFill>
                                <a:schemeClr val="accent1">
                                  <a:lumMod val="75000"/>
                                </a:schemeClr>
                              </a:solidFill>
                              <a:latin typeface="Cambria Math" panose="02040503050406030204" pitchFamily="18" charset="0"/>
                            </a:rPr>
                            <m:t>−</m:t>
                          </m:r>
                          <m:r>
                            <a:rPr lang="en-US" altLang="zh-CN" b="1" i="1" smtClean="0">
                              <a:solidFill>
                                <a:schemeClr val="accent1">
                                  <a:lumMod val="75000"/>
                                </a:schemeClr>
                              </a:solidFill>
                              <a:latin typeface="Cambria Math" panose="02040503050406030204" pitchFamily="18" charset="0"/>
                            </a:rPr>
                            <m:t>𝟐𝟔</m:t>
                          </m:r>
                        </m:sup>
                      </m:sSup>
                      <m:r>
                        <a:rPr lang="en-US" altLang="zh-CN" b="1" i="1" smtClean="0">
                          <a:solidFill>
                            <a:schemeClr val="accent1">
                              <a:lumMod val="75000"/>
                            </a:schemeClr>
                          </a:solidFill>
                          <a:latin typeface="Cambria Math" panose="02040503050406030204" pitchFamily="18" charset="0"/>
                        </a:rPr>
                        <m:t>=</m:t>
                      </m:r>
                      <m:r>
                        <a:rPr lang="en-US" altLang="zh-CN" b="1" i="1" smtClean="0">
                          <a:solidFill>
                            <a:schemeClr val="accent1">
                              <a:lumMod val="75000"/>
                            </a:schemeClr>
                          </a:solidFill>
                          <a:latin typeface="Cambria Math" panose="02040503050406030204" pitchFamily="18" charset="0"/>
                        </a:rPr>
                        <m:t>𝟔𝟒</m:t>
                      </m:r>
                    </m:oMath>
                  </m:oMathPara>
                </a14:m>
                <a:endParaRPr lang="en-US" altLang="zh-CN" sz="1200" b="1" dirty="0">
                  <a:solidFill>
                    <a:schemeClr val="accent1">
                      <a:lumMod val="75000"/>
                    </a:schemeClr>
                  </a:solidFill>
                </a:endParaRPr>
              </a:p>
            </p:txBody>
          </p:sp>
        </mc:Choice>
        <mc:Fallback>
          <p:sp>
            <p:nvSpPr>
              <p:cNvPr id="78" name="íşlïḍè"/>
              <p:cNvSpPr txBox="1">
                <a:spLocks noRot="1" noChangeAspect="1" noMove="1" noResize="1" noEditPoints="1" noAdjustHandles="1" noChangeArrowheads="1" noChangeShapeType="1" noTextEdit="1"/>
              </p:cNvSpPr>
              <p:nvPr/>
            </p:nvSpPr>
            <p:spPr>
              <a:xfrm>
                <a:off x="7367986" y="5916923"/>
                <a:ext cx="2079039" cy="395486"/>
              </a:xfrm>
              <a:prstGeom prst="rect">
                <a:avLst/>
              </a:prstGeom>
              <a:blipFill rotWithShape="1">
                <a:blip r:embed="rId11"/>
                <a:stretch>
                  <a:fillRect l="-4" t="-159" r="6" b="129"/>
                </a:stretch>
              </a:blipFill>
            </p:spPr>
            <p:txBody>
              <a:bodyPr/>
              <a:lstStyle/>
              <a:p>
                <a:r>
                  <a:rPr lang="zh-CN" altLang="en-US">
                    <a:noFill/>
                  </a:rPr>
                  <a:t> </a:t>
                </a:r>
              </a:p>
            </p:txBody>
          </p:sp>
        </mc:Fallback>
      </mc:AlternateContent>
      <p:sp>
        <p:nvSpPr>
          <p:cNvPr id="67" name="平行四边形 66"/>
          <p:cNvSpPr/>
          <p:nvPr/>
        </p:nvSpPr>
        <p:spPr>
          <a:xfrm>
            <a:off x="304800" y="749300"/>
            <a:ext cx="704570"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05</a:t>
            </a:r>
            <a:endParaRPr lang="zh-CN" altLang="en-US" sz="2200" dirty="0">
              <a:latin typeface="Impact" panose="020B0806030902050204" pitchFamily="34" charset="0"/>
            </a:endParaRPr>
          </a:p>
        </p:txBody>
      </p:sp>
    </p:spTree>
    <p:custDataLst>
      <p:tags r:id="rId1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10"/>
                                        </p:tgtEl>
                                        <p:attrNameLst>
                                          <p:attrName>style.visibility</p:attrName>
                                        </p:attrNameLst>
                                      </p:cBhvr>
                                      <p:to>
                                        <p:strVal val="visible"/>
                                      </p:to>
                                    </p:set>
                                    <p:anim calcmode="lin" valueType="num">
                                      <p:cBhvr>
                                        <p:cTn id="7" dur="500" fill="hold"/>
                                        <p:tgtEl>
                                          <p:spTgt spid="110"/>
                                        </p:tgtEl>
                                        <p:attrNameLst>
                                          <p:attrName>ppt_w</p:attrName>
                                        </p:attrNameLst>
                                      </p:cBhvr>
                                      <p:tavLst>
                                        <p:tav tm="0">
                                          <p:val>
                                            <p:fltVal val="0"/>
                                          </p:val>
                                        </p:tav>
                                        <p:tav tm="100000">
                                          <p:val>
                                            <p:strVal val="#ppt_w"/>
                                          </p:val>
                                        </p:tav>
                                      </p:tavLst>
                                    </p:anim>
                                    <p:anim calcmode="lin" valueType="num">
                                      <p:cBhvr>
                                        <p:cTn id="8" dur="500" fill="hold"/>
                                        <p:tgtEl>
                                          <p:spTgt spid="110"/>
                                        </p:tgtEl>
                                        <p:attrNameLst>
                                          <p:attrName>ppt_h</p:attrName>
                                        </p:attrNameLst>
                                      </p:cBhvr>
                                      <p:tavLst>
                                        <p:tav tm="0">
                                          <p:val>
                                            <p:fltVal val="0"/>
                                          </p:val>
                                        </p:tav>
                                        <p:tav tm="100000">
                                          <p:val>
                                            <p:strVal val="#ppt_h"/>
                                          </p:val>
                                        </p:tav>
                                      </p:tavLst>
                                    </p:anim>
                                    <p:animEffect transition="in" filter="fade">
                                      <p:cBhvr>
                                        <p:cTn id="9" dur="500"/>
                                        <p:tgtEl>
                                          <p:spTgt spid="110"/>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iterate type="lt">
                                    <p:tmAbs val="100"/>
                                  </p:iterate>
                                  <p:childTnLst>
                                    <p:set>
                                      <p:cBhvr>
                                        <p:cTn id="13" dur="1" fill="hold">
                                          <p:stCondLst>
                                            <p:cond delay="0"/>
                                          </p:stCondLst>
                                        </p:cTn>
                                        <p:tgtEl>
                                          <p:spTgt spid="75"/>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53" presetClass="entr" presetSubtype="16" fill="hold" grpId="0" nodeType="clickEffect">
                                  <p:stCondLst>
                                    <p:cond delay="0"/>
                                  </p:stCondLst>
                                  <p:childTnLst>
                                    <p:set>
                                      <p:cBhvr>
                                        <p:cTn id="17" dur="1" fill="hold">
                                          <p:stCondLst>
                                            <p:cond delay="0"/>
                                          </p:stCondLst>
                                        </p:cTn>
                                        <p:tgtEl>
                                          <p:spTgt spid="72"/>
                                        </p:tgtEl>
                                        <p:attrNameLst>
                                          <p:attrName>style.visibility</p:attrName>
                                        </p:attrNameLst>
                                      </p:cBhvr>
                                      <p:to>
                                        <p:strVal val="visible"/>
                                      </p:to>
                                    </p:set>
                                    <p:anim calcmode="lin" valueType="num">
                                      <p:cBhvr>
                                        <p:cTn id="18" dur="500" fill="hold"/>
                                        <p:tgtEl>
                                          <p:spTgt spid="72"/>
                                        </p:tgtEl>
                                        <p:attrNameLst>
                                          <p:attrName>ppt_w</p:attrName>
                                        </p:attrNameLst>
                                      </p:cBhvr>
                                      <p:tavLst>
                                        <p:tav tm="0">
                                          <p:val>
                                            <p:fltVal val="0"/>
                                          </p:val>
                                        </p:tav>
                                        <p:tav tm="100000">
                                          <p:val>
                                            <p:strVal val="#ppt_w"/>
                                          </p:val>
                                        </p:tav>
                                      </p:tavLst>
                                    </p:anim>
                                    <p:anim calcmode="lin" valueType="num">
                                      <p:cBhvr>
                                        <p:cTn id="19" dur="500" fill="hold"/>
                                        <p:tgtEl>
                                          <p:spTgt spid="72"/>
                                        </p:tgtEl>
                                        <p:attrNameLst>
                                          <p:attrName>ppt_h</p:attrName>
                                        </p:attrNameLst>
                                      </p:cBhvr>
                                      <p:tavLst>
                                        <p:tav tm="0">
                                          <p:val>
                                            <p:fltVal val="0"/>
                                          </p:val>
                                        </p:tav>
                                        <p:tav tm="100000">
                                          <p:val>
                                            <p:strVal val="#ppt_h"/>
                                          </p:val>
                                        </p:tav>
                                      </p:tavLst>
                                    </p:anim>
                                    <p:animEffect transition="in" filter="fade">
                                      <p:cBhvr>
                                        <p:cTn id="20" dur="500"/>
                                        <p:tgtEl>
                                          <p:spTgt spid="72"/>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iterate type="lt">
                                    <p:tmAbs val="100"/>
                                  </p:iterate>
                                  <p:childTnLst>
                                    <p:set>
                                      <p:cBhvr>
                                        <p:cTn id="24" dur="1" fill="hold">
                                          <p:stCondLst>
                                            <p:cond delay="0"/>
                                          </p:stCondLst>
                                        </p:cTn>
                                        <p:tgtEl>
                                          <p:spTgt spid="7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53" presetClass="entr" presetSubtype="16" fill="hold" grpId="0" nodeType="clickEffect">
                                  <p:stCondLst>
                                    <p:cond delay="0"/>
                                  </p:stCondLst>
                                  <p:childTnLst>
                                    <p:set>
                                      <p:cBhvr>
                                        <p:cTn id="28" dur="1" fill="hold">
                                          <p:stCondLst>
                                            <p:cond delay="0"/>
                                          </p:stCondLst>
                                        </p:cTn>
                                        <p:tgtEl>
                                          <p:spTgt spid="74"/>
                                        </p:tgtEl>
                                        <p:attrNameLst>
                                          <p:attrName>style.visibility</p:attrName>
                                        </p:attrNameLst>
                                      </p:cBhvr>
                                      <p:to>
                                        <p:strVal val="visible"/>
                                      </p:to>
                                    </p:set>
                                    <p:anim calcmode="lin" valueType="num">
                                      <p:cBhvr>
                                        <p:cTn id="29" dur="500" fill="hold"/>
                                        <p:tgtEl>
                                          <p:spTgt spid="74"/>
                                        </p:tgtEl>
                                        <p:attrNameLst>
                                          <p:attrName>ppt_w</p:attrName>
                                        </p:attrNameLst>
                                      </p:cBhvr>
                                      <p:tavLst>
                                        <p:tav tm="0">
                                          <p:val>
                                            <p:fltVal val="0"/>
                                          </p:val>
                                        </p:tav>
                                        <p:tav tm="100000">
                                          <p:val>
                                            <p:strVal val="#ppt_w"/>
                                          </p:val>
                                        </p:tav>
                                      </p:tavLst>
                                    </p:anim>
                                    <p:anim calcmode="lin" valueType="num">
                                      <p:cBhvr>
                                        <p:cTn id="30" dur="500" fill="hold"/>
                                        <p:tgtEl>
                                          <p:spTgt spid="74"/>
                                        </p:tgtEl>
                                        <p:attrNameLst>
                                          <p:attrName>ppt_h</p:attrName>
                                        </p:attrNameLst>
                                      </p:cBhvr>
                                      <p:tavLst>
                                        <p:tav tm="0">
                                          <p:val>
                                            <p:fltVal val="0"/>
                                          </p:val>
                                        </p:tav>
                                        <p:tav tm="100000">
                                          <p:val>
                                            <p:strVal val="#ppt_h"/>
                                          </p:val>
                                        </p:tav>
                                      </p:tavLst>
                                    </p:anim>
                                    <p:animEffect transition="in" filter="fade">
                                      <p:cBhvr>
                                        <p:cTn id="31" dur="500"/>
                                        <p:tgtEl>
                                          <p:spTgt spid="74"/>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iterate type="lt">
                                    <p:tmAbs val="100"/>
                                  </p:iterate>
                                  <p:childTnLst>
                                    <p:set>
                                      <p:cBhvr>
                                        <p:cTn id="35" dur="1" fill="hold">
                                          <p:stCondLst>
                                            <p:cond delay="0"/>
                                          </p:stCondLst>
                                        </p:cTn>
                                        <p:tgtEl>
                                          <p:spTgt spid="78"/>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53" presetClass="entr" presetSubtype="16" fill="hold" grpId="0" nodeType="clickEffect">
                                  <p:stCondLst>
                                    <p:cond delay="0"/>
                                  </p:stCondLst>
                                  <p:childTnLst>
                                    <p:set>
                                      <p:cBhvr>
                                        <p:cTn id="39" dur="1" fill="hold">
                                          <p:stCondLst>
                                            <p:cond delay="0"/>
                                          </p:stCondLst>
                                        </p:cTn>
                                        <p:tgtEl>
                                          <p:spTgt spid="73"/>
                                        </p:tgtEl>
                                        <p:attrNameLst>
                                          <p:attrName>style.visibility</p:attrName>
                                        </p:attrNameLst>
                                      </p:cBhvr>
                                      <p:to>
                                        <p:strVal val="visible"/>
                                      </p:to>
                                    </p:set>
                                    <p:anim calcmode="lin" valueType="num">
                                      <p:cBhvr>
                                        <p:cTn id="40" dur="500" fill="hold"/>
                                        <p:tgtEl>
                                          <p:spTgt spid="73"/>
                                        </p:tgtEl>
                                        <p:attrNameLst>
                                          <p:attrName>ppt_w</p:attrName>
                                        </p:attrNameLst>
                                      </p:cBhvr>
                                      <p:tavLst>
                                        <p:tav tm="0">
                                          <p:val>
                                            <p:fltVal val="0"/>
                                          </p:val>
                                        </p:tav>
                                        <p:tav tm="100000">
                                          <p:val>
                                            <p:strVal val="#ppt_w"/>
                                          </p:val>
                                        </p:tav>
                                      </p:tavLst>
                                    </p:anim>
                                    <p:anim calcmode="lin" valueType="num">
                                      <p:cBhvr>
                                        <p:cTn id="41" dur="500" fill="hold"/>
                                        <p:tgtEl>
                                          <p:spTgt spid="73"/>
                                        </p:tgtEl>
                                        <p:attrNameLst>
                                          <p:attrName>ppt_h</p:attrName>
                                        </p:attrNameLst>
                                      </p:cBhvr>
                                      <p:tavLst>
                                        <p:tav tm="0">
                                          <p:val>
                                            <p:fltVal val="0"/>
                                          </p:val>
                                        </p:tav>
                                        <p:tav tm="100000">
                                          <p:val>
                                            <p:strVal val="#ppt_h"/>
                                          </p:val>
                                        </p:tav>
                                      </p:tavLst>
                                    </p:anim>
                                    <p:animEffect transition="in" filter="fade">
                                      <p:cBhvr>
                                        <p:cTn id="42" dur="500"/>
                                        <p:tgtEl>
                                          <p:spTgt spid="73"/>
                                        </p:tgtEl>
                                      </p:cBhvr>
                                    </p:animEffec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iterate type="lt">
                                    <p:tmAbs val="100"/>
                                  </p:iterate>
                                  <p:childTnLst>
                                    <p:set>
                                      <p:cBhvr>
                                        <p:cTn id="46" dur="1" fill="hold">
                                          <p:stCondLst>
                                            <p:cond delay="0"/>
                                          </p:stCondLst>
                                        </p:cTn>
                                        <p:tgtEl>
                                          <p:spTgt spid="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 grpId="0"/>
      <p:bldP spid="72" grpId="0"/>
      <p:bldP spid="73" grpId="0"/>
      <p:bldP spid="74" grpId="0"/>
      <p:bldP spid="75" grpId="0"/>
      <p:bldP spid="76" grpId="0"/>
      <p:bldP spid="77" grpId="0"/>
      <p:bldP spid="78" grpId="0"/>
    </p:bld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6" name="组合 85"/>
          <p:cNvGrpSpPr/>
          <p:nvPr/>
        </p:nvGrpSpPr>
        <p:grpSpPr>
          <a:xfrm>
            <a:off x="304800" y="749300"/>
            <a:ext cx="6192344" cy="400110"/>
            <a:chOff x="424117" y="898245"/>
            <a:chExt cx="6192344" cy="400110"/>
          </a:xfrm>
        </p:grpSpPr>
        <p:sp>
          <p:nvSpPr>
            <p:cNvPr id="87" name="平行四边形 86"/>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88" name="文本框 87"/>
            <p:cNvSpPr txBox="1"/>
            <p:nvPr/>
          </p:nvSpPr>
          <p:spPr>
            <a:xfrm>
              <a:off x="1052423" y="898245"/>
              <a:ext cx="5564038" cy="400110"/>
            </a:xfrm>
            <a:prstGeom prst="rect">
              <a:avLst/>
            </a:prstGeom>
            <a:noFill/>
          </p:spPr>
          <p:txBody>
            <a:bodyPr wrap="square" rtlCol="0">
              <a:spAutoFit/>
            </a:bodyPr>
            <a:lstStyle/>
            <a:p>
              <a:r>
                <a:rPr lang="en-US" altLang="zh-CN" sz="2000" b="1" dirty="0"/>
                <a:t>IPv4</a:t>
              </a:r>
              <a:r>
                <a:rPr lang="zh-CN" altLang="en-US" sz="2000" b="1" dirty="0"/>
                <a:t>地址的无分类编址方法</a:t>
              </a:r>
              <a:endParaRPr lang="zh-CN" altLang="en-US" sz="2000" b="1" dirty="0"/>
            </a:p>
          </p:txBody>
        </p:sp>
      </p:grpSp>
      <p:sp>
        <p:nvSpPr>
          <p:cNvPr id="18" name="íşlïḍè"/>
          <p:cNvSpPr txBox="1"/>
          <p:nvPr/>
        </p:nvSpPr>
        <p:spPr>
          <a:xfrm>
            <a:off x="1266346" y="1209641"/>
            <a:ext cx="10620854" cy="691522"/>
          </a:xfrm>
          <a:prstGeom prst="rect">
            <a:avLst/>
          </a:prstGeom>
          <a:noFill/>
        </p:spPr>
        <p:txBody>
          <a:bodyPr wrap="square" lIns="91440" tIns="45720" rIns="91440" bIns="45720" anchor="ctr">
            <a:noAutofit/>
          </a:bodyPr>
          <a:lstStyle/>
          <a:p>
            <a:r>
              <a:rPr lang="zh-CN" altLang="en-US" b="1" dirty="0"/>
              <a:t>使用无分类编址方法，可以根据客户的需要</a:t>
            </a:r>
            <a:r>
              <a:rPr lang="zh-CN" altLang="en-US" b="1" dirty="0">
                <a:solidFill>
                  <a:schemeClr val="accent1">
                    <a:lumMod val="75000"/>
                  </a:schemeClr>
                </a:solidFill>
              </a:rPr>
              <a:t>分配适当大小的</a:t>
            </a:r>
            <a:r>
              <a:rPr lang="en-US" altLang="zh-CN" b="1" dirty="0">
                <a:solidFill>
                  <a:schemeClr val="accent1">
                    <a:lumMod val="75000"/>
                  </a:schemeClr>
                </a:solidFill>
              </a:rPr>
              <a:t>CIDR</a:t>
            </a:r>
            <a:r>
              <a:rPr lang="zh-CN" altLang="en-US" b="1" dirty="0">
                <a:solidFill>
                  <a:schemeClr val="accent1">
                    <a:lumMod val="75000"/>
                  </a:schemeClr>
                </a:solidFill>
              </a:rPr>
              <a:t>地址块</a:t>
            </a:r>
            <a:r>
              <a:rPr lang="zh-CN" altLang="en-US" b="1" dirty="0"/>
              <a:t>，因此可以更加有效地分配</a:t>
            </a:r>
            <a:r>
              <a:rPr lang="en-US" altLang="zh-CN" b="1" dirty="0"/>
              <a:t>IPv4</a:t>
            </a:r>
            <a:r>
              <a:rPr lang="zh-CN" altLang="en-US" b="1" dirty="0"/>
              <a:t>的地址空间。</a:t>
            </a:r>
            <a:endParaRPr lang="en-US" altLang="zh-CN" b="1" dirty="0"/>
          </a:p>
        </p:txBody>
      </p:sp>
      <p:sp>
        <p:nvSpPr>
          <p:cNvPr id="19" name="矩形 18"/>
          <p:cNvSpPr/>
          <p:nvPr/>
        </p:nvSpPr>
        <p:spPr>
          <a:xfrm>
            <a:off x="1009370" y="1308351"/>
            <a:ext cx="247267" cy="2569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íşlïḍè"/>
          <p:cNvSpPr txBox="1"/>
          <p:nvPr/>
        </p:nvSpPr>
        <p:spPr>
          <a:xfrm>
            <a:off x="1266346" y="1901163"/>
            <a:ext cx="10620854" cy="453910"/>
          </a:xfrm>
          <a:prstGeom prst="rect">
            <a:avLst/>
          </a:prstGeom>
          <a:noFill/>
        </p:spPr>
        <p:txBody>
          <a:bodyPr wrap="square" lIns="91440" tIns="45720" rIns="91440" bIns="45720" anchor="ctr">
            <a:noAutofit/>
          </a:bodyPr>
          <a:lstStyle/>
          <a:p>
            <a:r>
              <a:rPr lang="zh-CN" altLang="en-US" b="1" dirty="0"/>
              <a:t>使用无分类编址方法的另一个好处是</a:t>
            </a:r>
            <a:r>
              <a:rPr lang="zh-CN" altLang="en-US" b="1" dirty="0">
                <a:solidFill>
                  <a:schemeClr val="accent1">
                    <a:lumMod val="75000"/>
                  </a:schemeClr>
                </a:solidFill>
              </a:rPr>
              <a:t>路由聚合（</a:t>
            </a:r>
            <a:r>
              <a:rPr lang="zh-CN" altLang="en-US" b="1" dirty="0"/>
              <a:t>也称为</a:t>
            </a:r>
            <a:r>
              <a:rPr lang="zh-CN" altLang="en-US" b="1" dirty="0">
                <a:solidFill>
                  <a:schemeClr val="accent1">
                    <a:lumMod val="75000"/>
                  </a:schemeClr>
                </a:solidFill>
              </a:rPr>
              <a:t>构造超网）</a:t>
            </a:r>
            <a:r>
              <a:rPr lang="zh-CN" altLang="en-US" b="1" dirty="0"/>
              <a:t>。</a:t>
            </a:r>
            <a:endParaRPr lang="en-US" altLang="zh-CN" b="1" dirty="0"/>
          </a:p>
        </p:txBody>
      </p:sp>
      <p:sp>
        <p:nvSpPr>
          <p:cNvPr id="73" name="矩形 72"/>
          <p:cNvSpPr/>
          <p:nvPr/>
        </p:nvSpPr>
        <p:spPr>
          <a:xfrm>
            <a:off x="1009370" y="1999873"/>
            <a:ext cx="247267" cy="2569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平行四边形 8"/>
          <p:cNvSpPr/>
          <p:nvPr/>
        </p:nvSpPr>
        <p:spPr>
          <a:xfrm>
            <a:off x="304800" y="749300"/>
            <a:ext cx="704570"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05</a:t>
            </a:r>
            <a:endParaRPr lang="zh-CN" altLang="en-US" sz="2200" dirty="0">
              <a:latin typeface="Impact" panose="020B0806030902050204" pitchFamily="34" charset="0"/>
            </a:endParaRP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withEffect">
                                  <p:stCondLst>
                                    <p:cond delay="0"/>
                                  </p:stCondLst>
                                  <p:childTnLst>
                                    <p:set>
                                      <p:cBhvr>
                                        <p:cTn id="6" dur="1" fill="hold">
                                          <p:stCondLst>
                                            <p:cond delay="0"/>
                                          </p:stCondLst>
                                        </p:cTn>
                                        <p:tgtEl>
                                          <p:spTgt spid="73"/>
                                        </p:tgtEl>
                                        <p:attrNameLst>
                                          <p:attrName>style.visibility</p:attrName>
                                        </p:attrNameLst>
                                      </p:cBhvr>
                                      <p:to>
                                        <p:strVal val="visible"/>
                                      </p:to>
                                    </p:set>
                                    <p:anim calcmode="lin" valueType="num">
                                      <p:cBhvr>
                                        <p:cTn id="7" dur="500" fill="hold"/>
                                        <p:tgtEl>
                                          <p:spTgt spid="73"/>
                                        </p:tgtEl>
                                        <p:attrNameLst>
                                          <p:attrName>ppt_w</p:attrName>
                                        </p:attrNameLst>
                                      </p:cBhvr>
                                      <p:tavLst>
                                        <p:tav tm="0">
                                          <p:val>
                                            <p:fltVal val="0"/>
                                          </p:val>
                                        </p:tav>
                                        <p:tav tm="100000">
                                          <p:val>
                                            <p:strVal val="#ppt_w"/>
                                          </p:val>
                                        </p:tav>
                                      </p:tavLst>
                                    </p:anim>
                                    <p:anim calcmode="lin" valueType="num">
                                      <p:cBhvr>
                                        <p:cTn id="8" dur="500" fill="hold"/>
                                        <p:tgtEl>
                                          <p:spTgt spid="73"/>
                                        </p:tgtEl>
                                        <p:attrNameLst>
                                          <p:attrName>ppt_h</p:attrName>
                                        </p:attrNameLst>
                                      </p:cBhvr>
                                      <p:tavLst>
                                        <p:tav tm="0">
                                          <p:val>
                                            <p:fltVal val="0"/>
                                          </p:val>
                                        </p:tav>
                                        <p:tav tm="100000">
                                          <p:val>
                                            <p:strVal val="#ppt_h"/>
                                          </p:val>
                                        </p:tav>
                                      </p:tavLst>
                                    </p:anim>
                                    <p:anim calcmode="lin" valueType="num">
                                      <p:cBhvr>
                                        <p:cTn id="9" dur="500" fill="hold"/>
                                        <p:tgtEl>
                                          <p:spTgt spid="73"/>
                                        </p:tgtEl>
                                        <p:attrNameLst>
                                          <p:attrName>style.rotation</p:attrName>
                                        </p:attrNameLst>
                                      </p:cBhvr>
                                      <p:tavLst>
                                        <p:tav tm="0">
                                          <p:val>
                                            <p:fltVal val="360"/>
                                          </p:val>
                                        </p:tav>
                                        <p:tav tm="100000">
                                          <p:val>
                                            <p:fltVal val="0"/>
                                          </p:val>
                                        </p:tav>
                                      </p:tavLst>
                                    </p:anim>
                                    <p:animEffect transition="in" filter="fade">
                                      <p:cBhvr>
                                        <p:cTn id="10" dur="500"/>
                                        <p:tgtEl>
                                          <p:spTgt spid="73"/>
                                        </p:tgtEl>
                                      </p:cBhvr>
                                    </p:animEffect>
                                  </p:childTnLst>
                                </p:cTn>
                              </p:par>
                            </p:childTnLst>
                          </p:cTn>
                        </p:par>
                        <p:par>
                          <p:cTn id="11" fill="hold">
                            <p:stCondLst>
                              <p:cond delay="500"/>
                            </p:stCondLst>
                            <p:childTnLst>
                              <p:par>
                                <p:cTn id="12" presetID="1" presetClass="entr" presetSubtype="0" fill="hold" grpId="0" nodeType="afterEffect">
                                  <p:stCondLst>
                                    <p:cond delay="0"/>
                                  </p:stCondLst>
                                  <p:iterate type="lt">
                                    <p:tmAbs val="100"/>
                                  </p:iterate>
                                  <p:childTnLst>
                                    <p:set>
                                      <p:cBhvr>
                                        <p:cTn id="13" dur="1" fill="hold">
                                          <p:stCondLst>
                                            <p:cond delay="0"/>
                                          </p:stCondLst>
                                        </p:cTn>
                                        <p:tgtEl>
                                          <p:spTgt spid="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p:bldP spid="73" grpId="0" bldLvl="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04800" y="749300"/>
            <a:ext cx="3214576" cy="400110"/>
            <a:chOff x="304800" y="749300"/>
            <a:chExt cx="3214576" cy="400110"/>
          </a:xfrm>
        </p:grpSpPr>
        <p:sp>
          <p:nvSpPr>
            <p:cNvPr id="3" name="平行四边形 2"/>
            <p:cNvSpPr/>
            <p:nvPr/>
          </p:nvSpPr>
          <p:spPr>
            <a:xfrm>
              <a:off x="304800" y="749300"/>
              <a:ext cx="724560"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02</a:t>
              </a:r>
              <a:endParaRPr lang="zh-CN" altLang="en-US" sz="2200" dirty="0">
                <a:latin typeface="Impact" panose="020B0806030902050204" pitchFamily="34" charset="0"/>
              </a:endParaRPr>
            </a:p>
          </p:txBody>
        </p:sp>
        <p:sp>
          <p:nvSpPr>
            <p:cNvPr id="4" name="文本框 3"/>
            <p:cNvSpPr txBox="1"/>
            <p:nvPr/>
          </p:nvSpPr>
          <p:spPr>
            <a:xfrm>
              <a:off x="1029359" y="749300"/>
              <a:ext cx="2490017" cy="400110"/>
            </a:xfrm>
            <a:prstGeom prst="rect">
              <a:avLst/>
            </a:prstGeom>
            <a:noFill/>
          </p:spPr>
          <p:txBody>
            <a:bodyPr wrap="square" rtlCol="0">
              <a:spAutoFit/>
            </a:bodyPr>
            <a:lstStyle/>
            <a:p>
              <a:r>
                <a:rPr lang="zh-CN" altLang="en-US" sz="2000" b="1" dirty="0"/>
                <a:t>计算机网络的分类</a:t>
              </a:r>
              <a:endParaRPr lang="zh-CN" altLang="en-US" sz="2000" b="1" dirty="0"/>
            </a:p>
          </p:txBody>
        </p:sp>
      </p:grpSp>
      <p:sp>
        <p:nvSpPr>
          <p:cNvPr id="5" name="îṡ1îḑè"/>
          <p:cNvSpPr/>
          <p:nvPr/>
        </p:nvSpPr>
        <p:spPr>
          <a:xfrm>
            <a:off x="1029359" y="1330898"/>
            <a:ext cx="1545676" cy="482600"/>
          </a:xfrm>
          <a:prstGeom prst="rect">
            <a:avLst/>
          </a:prstGeom>
          <a:solidFill>
            <a:schemeClr val="bg2">
              <a:lumMod val="90000"/>
            </a:schemeClr>
          </a:solidFill>
          <a:ln w="12700" cap="rnd">
            <a:noFill/>
            <a:prstDash val="solid"/>
            <a:rou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r>
              <a:rPr lang="zh-CN" altLang="en-US" sz="2000" b="1" dirty="0">
                <a:solidFill>
                  <a:schemeClr val="bg1"/>
                </a:solidFill>
              </a:rPr>
              <a:t>交换方式</a:t>
            </a:r>
            <a:endParaRPr lang="en-GB" sz="2000" b="1" dirty="0">
              <a:solidFill>
                <a:schemeClr val="bg1"/>
              </a:solidFill>
            </a:endParaRPr>
          </a:p>
        </p:txBody>
      </p:sp>
      <p:sp>
        <p:nvSpPr>
          <p:cNvPr id="6" name="îṧḻîḍê"/>
          <p:cNvSpPr/>
          <p:nvPr/>
        </p:nvSpPr>
        <p:spPr>
          <a:xfrm>
            <a:off x="3286456" y="1330898"/>
            <a:ext cx="1545676" cy="482600"/>
          </a:xfrm>
          <a:prstGeom prst="rect">
            <a:avLst/>
          </a:prstGeom>
          <a:solidFill>
            <a:schemeClr val="bg2">
              <a:lumMod val="90000"/>
            </a:schemeClr>
          </a:solidFill>
          <a:ln w="12700" cap="rnd">
            <a:noFill/>
            <a:prstDash val="solid"/>
            <a:rou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r>
              <a:rPr lang="zh-CN" altLang="en-US" sz="2000" b="1" dirty="0">
                <a:solidFill>
                  <a:schemeClr val="bg1"/>
                </a:solidFill>
              </a:rPr>
              <a:t>使用者</a:t>
            </a:r>
            <a:endParaRPr lang="en-GB" sz="2000" b="1" dirty="0">
              <a:solidFill>
                <a:schemeClr val="bg1"/>
              </a:solidFill>
            </a:endParaRPr>
          </a:p>
        </p:txBody>
      </p:sp>
      <p:sp>
        <p:nvSpPr>
          <p:cNvPr id="7" name="iṡlíďè"/>
          <p:cNvSpPr/>
          <p:nvPr/>
        </p:nvSpPr>
        <p:spPr>
          <a:xfrm>
            <a:off x="5543553" y="1330898"/>
            <a:ext cx="1545676" cy="482600"/>
          </a:xfrm>
          <a:prstGeom prst="rect">
            <a:avLst/>
          </a:prstGeom>
          <a:solidFill>
            <a:schemeClr val="bg2">
              <a:lumMod val="90000"/>
            </a:schemeClr>
          </a:solidFill>
          <a:ln w="12700" cap="rnd">
            <a:noFill/>
            <a:prstDash val="solid"/>
            <a:rou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r>
              <a:rPr lang="zh-CN" altLang="en-US" sz="2000" b="1" dirty="0">
                <a:solidFill>
                  <a:srgbClr val="FFFFFF"/>
                </a:solidFill>
              </a:rPr>
              <a:t>传输介质</a:t>
            </a:r>
            <a:endParaRPr lang="en-GB" sz="2000" b="1" dirty="0">
              <a:solidFill>
                <a:srgbClr val="FFFFFF"/>
              </a:solidFill>
            </a:endParaRPr>
          </a:p>
        </p:txBody>
      </p:sp>
      <p:sp>
        <p:nvSpPr>
          <p:cNvPr id="8" name="iṥľïdè"/>
          <p:cNvSpPr/>
          <p:nvPr/>
        </p:nvSpPr>
        <p:spPr>
          <a:xfrm>
            <a:off x="7800650" y="1330898"/>
            <a:ext cx="1545676" cy="482600"/>
          </a:xfrm>
          <a:prstGeom prst="rect">
            <a:avLst/>
          </a:prstGeom>
          <a:solidFill>
            <a:schemeClr val="bg2">
              <a:lumMod val="90000"/>
            </a:schemeClr>
          </a:solidFill>
          <a:ln w="12700" cap="rnd">
            <a:noFill/>
            <a:prstDash val="solid"/>
            <a:rou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r>
              <a:rPr lang="zh-CN" altLang="en-US" sz="2000" b="1" dirty="0">
                <a:solidFill>
                  <a:schemeClr val="bg1"/>
                </a:solidFill>
              </a:rPr>
              <a:t>覆盖范围</a:t>
            </a:r>
            <a:endParaRPr lang="en-GB" sz="2000" b="1" dirty="0">
              <a:solidFill>
                <a:schemeClr val="bg1"/>
              </a:solidFill>
            </a:endParaRPr>
          </a:p>
        </p:txBody>
      </p:sp>
      <p:sp>
        <p:nvSpPr>
          <p:cNvPr id="9" name="îśľîḍé"/>
          <p:cNvSpPr/>
          <p:nvPr/>
        </p:nvSpPr>
        <p:spPr>
          <a:xfrm>
            <a:off x="10057746" y="1330898"/>
            <a:ext cx="1545676" cy="482600"/>
          </a:xfrm>
          <a:prstGeom prst="rect">
            <a:avLst/>
          </a:prstGeom>
          <a:solidFill>
            <a:schemeClr val="bg2">
              <a:lumMod val="90000"/>
            </a:schemeClr>
          </a:solidFill>
          <a:ln w="12700" cap="rnd">
            <a:noFill/>
            <a:prstDash val="solid"/>
            <a:rou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r>
              <a:rPr lang="zh-CN" altLang="en-US" sz="2000" b="1" dirty="0">
                <a:solidFill>
                  <a:schemeClr val="bg1"/>
                </a:solidFill>
              </a:rPr>
              <a:t>拓扑结构</a:t>
            </a:r>
            <a:endParaRPr lang="en-GB" sz="2000" b="1" dirty="0">
              <a:solidFill>
                <a:schemeClr val="bg1"/>
              </a:solidFill>
            </a:endParaRPr>
          </a:p>
        </p:txBody>
      </p:sp>
      <p:sp>
        <p:nvSpPr>
          <p:cNvPr id="11" name="îṧḻîḍê"/>
          <p:cNvSpPr/>
          <p:nvPr/>
        </p:nvSpPr>
        <p:spPr>
          <a:xfrm>
            <a:off x="10057746" y="1330898"/>
            <a:ext cx="1545676" cy="482600"/>
          </a:xfrm>
          <a:prstGeom prst="rect">
            <a:avLst/>
          </a:prstGeom>
          <a:solidFill>
            <a:schemeClr val="accent6"/>
          </a:solidFill>
          <a:ln w="12700" cap="rnd">
            <a:noFill/>
            <a:prstDash val="solid"/>
            <a:round/>
          </a:ln>
          <a:effectLst>
            <a:outerShdw blurRad="254000" dist="127000" algn="ctr" rotWithShape="0">
              <a:schemeClr val="accent6">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r>
              <a:rPr lang="zh-CN" altLang="en-US" sz="2000" b="1" dirty="0">
                <a:solidFill>
                  <a:schemeClr val="bg1"/>
                </a:solidFill>
              </a:rPr>
              <a:t>拓扑结构</a:t>
            </a:r>
            <a:endParaRPr lang="en-GB" sz="2000" b="1" dirty="0">
              <a:solidFill>
                <a:schemeClr val="bg1"/>
              </a:solidFill>
            </a:endParaRPr>
          </a:p>
        </p:txBody>
      </p:sp>
      <p:grpSp>
        <p:nvGrpSpPr>
          <p:cNvPr id="148" name="组合 147"/>
          <p:cNvGrpSpPr/>
          <p:nvPr/>
        </p:nvGrpSpPr>
        <p:grpSpPr>
          <a:xfrm>
            <a:off x="2514907" y="2680128"/>
            <a:ext cx="7162185" cy="2758384"/>
            <a:chOff x="2514907" y="2680128"/>
            <a:chExt cx="7162185" cy="2758384"/>
          </a:xfrm>
        </p:grpSpPr>
        <p:grpSp>
          <p:nvGrpSpPr>
            <p:cNvPr id="147" name="组合 146"/>
            <p:cNvGrpSpPr/>
            <p:nvPr/>
          </p:nvGrpSpPr>
          <p:grpSpPr>
            <a:xfrm>
              <a:off x="2514907" y="2680128"/>
              <a:ext cx="7162185" cy="2124000"/>
              <a:chOff x="3377274" y="2882670"/>
              <a:chExt cx="4760007" cy="1411616"/>
            </a:xfrm>
          </p:grpSpPr>
          <p:sp>
            <p:nvSpPr>
              <p:cNvPr id="14" name="矩形 13"/>
              <p:cNvSpPr/>
              <p:nvPr/>
            </p:nvSpPr>
            <p:spPr>
              <a:xfrm>
                <a:off x="3377274" y="3523049"/>
                <a:ext cx="142102" cy="14210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a:off x="7995179" y="3523049"/>
                <a:ext cx="142102" cy="14210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6" name="直接连接符 15"/>
              <p:cNvCxnSpPr/>
              <p:nvPr/>
            </p:nvCxnSpPr>
            <p:spPr>
              <a:xfrm flipV="1">
                <a:off x="3899799" y="3131113"/>
                <a:ext cx="0" cy="47456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flipV="1">
                <a:off x="4630933" y="3604074"/>
                <a:ext cx="0" cy="47456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flipV="1">
                <a:off x="5190521" y="3131113"/>
                <a:ext cx="0" cy="47456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flipV="1">
                <a:off x="5926544" y="3580924"/>
                <a:ext cx="0" cy="47456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flipV="1">
                <a:off x="6463254" y="3142688"/>
                <a:ext cx="0" cy="47456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flipV="1">
                <a:off x="7188937" y="3604074"/>
                <a:ext cx="0" cy="47456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0" name="组合 9"/>
              <p:cNvGrpSpPr/>
              <p:nvPr/>
            </p:nvGrpSpPr>
            <p:grpSpPr>
              <a:xfrm>
                <a:off x="3830350" y="2882670"/>
                <a:ext cx="3138096" cy="356861"/>
                <a:chOff x="1214864" y="2279896"/>
                <a:chExt cx="3138096" cy="356861"/>
              </a:xfrm>
            </p:grpSpPr>
            <p:pic>
              <p:nvPicPr>
                <p:cNvPr id="30" name="图形 29"/>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214864" y="2279896"/>
                  <a:ext cx="587333" cy="356861"/>
                </a:xfrm>
                <a:prstGeom prst="rect">
                  <a:avLst/>
                </a:prstGeom>
              </p:spPr>
            </p:pic>
            <p:pic>
              <p:nvPicPr>
                <p:cNvPr id="31" name="图形 30"/>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490246" y="2279896"/>
                  <a:ext cx="587333" cy="356861"/>
                </a:xfrm>
                <a:prstGeom prst="rect">
                  <a:avLst/>
                </a:prstGeom>
              </p:spPr>
            </p:pic>
            <p:pic>
              <p:nvPicPr>
                <p:cNvPr id="32" name="图形 3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765627" y="2279896"/>
                  <a:ext cx="587333" cy="356861"/>
                </a:xfrm>
                <a:prstGeom prst="rect">
                  <a:avLst/>
                </a:prstGeom>
              </p:spPr>
            </p:pic>
          </p:grpSp>
          <p:pic>
            <p:nvPicPr>
              <p:cNvPr id="35" name="图形 3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565814" y="3937425"/>
                <a:ext cx="587333" cy="356861"/>
              </a:xfrm>
              <a:prstGeom prst="rect">
                <a:avLst/>
              </a:prstGeom>
            </p:spPr>
          </p:pic>
          <p:pic>
            <p:nvPicPr>
              <p:cNvPr id="36" name="图形 3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841196" y="3937425"/>
                <a:ext cx="587333" cy="356861"/>
              </a:xfrm>
              <a:prstGeom prst="rect">
                <a:avLst/>
              </a:prstGeom>
            </p:spPr>
          </p:pic>
          <p:pic>
            <p:nvPicPr>
              <p:cNvPr id="37" name="图形 3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7116577" y="3937425"/>
                <a:ext cx="587333" cy="356861"/>
              </a:xfrm>
              <a:prstGeom prst="rect">
                <a:avLst/>
              </a:prstGeom>
            </p:spPr>
          </p:pic>
          <p:cxnSp>
            <p:nvCxnSpPr>
              <p:cNvPr id="13" name="直接连接符 12"/>
              <p:cNvCxnSpPr/>
              <p:nvPr/>
            </p:nvCxnSpPr>
            <p:spPr>
              <a:xfrm>
                <a:off x="3519376" y="3605675"/>
                <a:ext cx="4508938"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9" name="文本框 48"/>
            <p:cNvSpPr txBox="1"/>
            <p:nvPr/>
          </p:nvSpPr>
          <p:spPr>
            <a:xfrm>
              <a:off x="5537077" y="5038402"/>
              <a:ext cx="1081185" cy="400110"/>
            </a:xfrm>
            <a:prstGeom prst="rect">
              <a:avLst/>
            </a:prstGeom>
            <a:noFill/>
            <a:ln>
              <a:noFill/>
            </a:ln>
          </p:spPr>
          <p:txBody>
            <a:bodyPr wrap="square" lIns="91440" tIns="45720" rIns="91440" bIns="45720" anchor="ctr" anchorCtr="0">
              <a:spAutoFit/>
            </a:bodyPr>
            <a:lstStyle/>
            <a:p>
              <a:pPr>
                <a:buSzPct val="25000"/>
              </a:pPr>
              <a:r>
                <a:rPr lang="zh-CN" altLang="en-US" sz="2000" b="1" dirty="0"/>
                <a:t>总线型</a:t>
              </a:r>
              <a:endParaRPr lang="en-US" altLang="zh-CN" sz="2000" b="1" dirty="0"/>
            </a:p>
          </p:txBody>
        </p:sp>
      </p:gr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30" presetClass="entr" presetSubtype="0" fill="hold" nodeType="clickEffect">
                                  <p:stCondLst>
                                    <p:cond delay="0"/>
                                  </p:stCondLst>
                                  <p:childTnLst>
                                    <p:set>
                                      <p:cBhvr>
                                        <p:cTn id="11" dur="1" fill="hold">
                                          <p:stCondLst>
                                            <p:cond delay="0"/>
                                          </p:stCondLst>
                                        </p:cTn>
                                        <p:tgtEl>
                                          <p:spTgt spid="148"/>
                                        </p:tgtEl>
                                        <p:attrNameLst>
                                          <p:attrName>style.visibility</p:attrName>
                                        </p:attrNameLst>
                                      </p:cBhvr>
                                      <p:to>
                                        <p:strVal val="visible"/>
                                      </p:to>
                                    </p:set>
                                    <p:animEffect transition="in" filter="fade">
                                      <p:cBhvr>
                                        <p:cTn id="12" dur="800" decel="100000"/>
                                        <p:tgtEl>
                                          <p:spTgt spid="148"/>
                                        </p:tgtEl>
                                      </p:cBhvr>
                                    </p:animEffect>
                                    <p:anim calcmode="lin" valueType="num">
                                      <p:cBhvr>
                                        <p:cTn id="13" dur="800" decel="100000" fill="hold"/>
                                        <p:tgtEl>
                                          <p:spTgt spid="148"/>
                                        </p:tgtEl>
                                        <p:attrNameLst>
                                          <p:attrName>style.rotation</p:attrName>
                                        </p:attrNameLst>
                                      </p:cBhvr>
                                      <p:tavLst>
                                        <p:tav tm="0">
                                          <p:val>
                                            <p:fltVal val="-90"/>
                                          </p:val>
                                        </p:tav>
                                        <p:tav tm="100000">
                                          <p:val>
                                            <p:fltVal val="0"/>
                                          </p:val>
                                        </p:tav>
                                      </p:tavLst>
                                    </p:anim>
                                    <p:anim calcmode="lin" valueType="num">
                                      <p:cBhvr>
                                        <p:cTn id="14" dur="800" decel="100000" fill="hold"/>
                                        <p:tgtEl>
                                          <p:spTgt spid="148"/>
                                        </p:tgtEl>
                                        <p:attrNameLst>
                                          <p:attrName>ppt_x</p:attrName>
                                        </p:attrNameLst>
                                      </p:cBhvr>
                                      <p:tavLst>
                                        <p:tav tm="0">
                                          <p:val>
                                            <p:strVal val="#ppt_x+0.4"/>
                                          </p:val>
                                        </p:tav>
                                        <p:tav tm="100000">
                                          <p:val>
                                            <p:strVal val="#ppt_x-0.05"/>
                                          </p:val>
                                        </p:tav>
                                      </p:tavLst>
                                    </p:anim>
                                    <p:anim calcmode="lin" valueType="num">
                                      <p:cBhvr>
                                        <p:cTn id="15" dur="800" decel="100000" fill="hold"/>
                                        <p:tgtEl>
                                          <p:spTgt spid="148"/>
                                        </p:tgtEl>
                                        <p:attrNameLst>
                                          <p:attrName>ppt_y</p:attrName>
                                        </p:attrNameLst>
                                      </p:cBhvr>
                                      <p:tavLst>
                                        <p:tav tm="0">
                                          <p:val>
                                            <p:strVal val="#ppt_y-0.4"/>
                                          </p:val>
                                        </p:tav>
                                        <p:tav tm="100000">
                                          <p:val>
                                            <p:strVal val="#ppt_y+0.1"/>
                                          </p:val>
                                        </p:tav>
                                      </p:tavLst>
                                    </p:anim>
                                    <p:anim calcmode="lin" valueType="num">
                                      <p:cBhvr>
                                        <p:cTn id="16" dur="200" accel="100000" fill="hold">
                                          <p:stCondLst>
                                            <p:cond delay="800"/>
                                          </p:stCondLst>
                                        </p:cTn>
                                        <p:tgtEl>
                                          <p:spTgt spid="148"/>
                                        </p:tgtEl>
                                        <p:attrNameLst>
                                          <p:attrName>ppt_x</p:attrName>
                                        </p:attrNameLst>
                                      </p:cBhvr>
                                      <p:tavLst>
                                        <p:tav tm="0">
                                          <p:val>
                                            <p:strVal val="#ppt_x-0.05"/>
                                          </p:val>
                                        </p:tav>
                                        <p:tav tm="100000">
                                          <p:val>
                                            <p:strVal val="#ppt_x"/>
                                          </p:val>
                                        </p:tav>
                                      </p:tavLst>
                                    </p:anim>
                                    <p:anim calcmode="lin" valueType="num">
                                      <p:cBhvr>
                                        <p:cTn id="17" dur="200" accel="100000" fill="hold">
                                          <p:stCondLst>
                                            <p:cond delay="800"/>
                                          </p:stCondLst>
                                        </p:cTn>
                                        <p:tgtEl>
                                          <p:spTgt spid="148"/>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ldLvl="0" animBg="1"/>
    </p:bld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矩形: 圆角 63"/>
          <p:cNvSpPr/>
          <p:nvPr/>
        </p:nvSpPr>
        <p:spPr>
          <a:xfrm>
            <a:off x="304798" y="2407587"/>
            <a:ext cx="3135086" cy="2770693"/>
          </a:xfrm>
          <a:prstGeom prst="roundRect">
            <a:avLst>
              <a:gd name="adj" fmla="val 7451"/>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tx1"/>
              </a:solidFill>
            </a:endParaRPr>
          </a:p>
        </p:txBody>
      </p:sp>
      <p:grpSp>
        <p:nvGrpSpPr>
          <p:cNvPr id="86" name="组合 85"/>
          <p:cNvGrpSpPr/>
          <p:nvPr/>
        </p:nvGrpSpPr>
        <p:grpSpPr>
          <a:xfrm>
            <a:off x="304800" y="749300"/>
            <a:ext cx="5791199" cy="400110"/>
            <a:chOff x="424117" y="898245"/>
            <a:chExt cx="5791199" cy="400110"/>
          </a:xfrm>
        </p:grpSpPr>
        <p:sp>
          <p:nvSpPr>
            <p:cNvPr id="87" name="平行四边形 86"/>
            <p:cNvSpPr/>
            <p:nvPr/>
          </p:nvSpPr>
          <p:spPr>
            <a:xfrm>
              <a:off x="424117" y="898245"/>
              <a:ext cx="721433"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03</a:t>
              </a:r>
              <a:endParaRPr lang="zh-CN" altLang="en-US" sz="2200" dirty="0">
                <a:latin typeface="Impact" panose="020B0806030902050204" pitchFamily="34" charset="0"/>
              </a:endParaRPr>
            </a:p>
          </p:txBody>
        </p:sp>
        <p:sp>
          <p:nvSpPr>
            <p:cNvPr id="88" name="文本框 87"/>
            <p:cNvSpPr txBox="1"/>
            <p:nvPr/>
          </p:nvSpPr>
          <p:spPr>
            <a:xfrm>
              <a:off x="1145549" y="898245"/>
              <a:ext cx="5069767" cy="400110"/>
            </a:xfrm>
            <a:prstGeom prst="rect">
              <a:avLst/>
            </a:prstGeom>
            <a:noFill/>
          </p:spPr>
          <p:txBody>
            <a:bodyPr wrap="square" rtlCol="0">
              <a:spAutoFit/>
            </a:bodyPr>
            <a:lstStyle/>
            <a:p>
              <a:r>
                <a:rPr lang="en-US" altLang="zh-CN" sz="2000" b="1" dirty="0"/>
                <a:t>RIP</a:t>
              </a:r>
              <a:r>
                <a:rPr lang="zh-CN" altLang="en-US" sz="2000" b="1" dirty="0"/>
                <a:t>的距离向量算法</a:t>
              </a:r>
              <a:endParaRPr lang="zh-CN" altLang="en-US" sz="2000" b="1" dirty="0"/>
            </a:p>
          </p:txBody>
        </p:sp>
      </p:grpSp>
      <p:grpSp>
        <p:nvGrpSpPr>
          <p:cNvPr id="12" name="组合 11"/>
          <p:cNvGrpSpPr/>
          <p:nvPr/>
        </p:nvGrpSpPr>
        <p:grpSpPr>
          <a:xfrm>
            <a:off x="1631444" y="1152821"/>
            <a:ext cx="8964190" cy="893065"/>
            <a:chOff x="1631444" y="1152821"/>
            <a:chExt cx="8964190" cy="893065"/>
          </a:xfrm>
        </p:grpSpPr>
        <p:cxnSp>
          <p:nvCxnSpPr>
            <p:cNvPr id="5" name="直接连接符 4"/>
            <p:cNvCxnSpPr/>
            <p:nvPr/>
          </p:nvCxnSpPr>
          <p:spPr>
            <a:xfrm>
              <a:off x="1809065" y="1802485"/>
              <a:ext cx="8551942" cy="0"/>
            </a:xfrm>
            <a:prstGeom prst="line">
              <a:avLst/>
            </a:prstGeom>
            <a:ln w="38100">
              <a:solidFill>
                <a:schemeClr val="tx1"/>
              </a:solidFill>
              <a:tailEnd type="none"/>
            </a:ln>
          </p:spPr>
          <p:style>
            <a:lnRef idx="1">
              <a:schemeClr val="accent1"/>
            </a:lnRef>
            <a:fillRef idx="0">
              <a:schemeClr val="accent1"/>
            </a:fillRef>
            <a:effectRef idx="0">
              <a:schemeClr val="accent1"/>
            </a:effectRef>
            <a:fontRef idx="minor">
              <a:schemeClr val="tx1"/>
            </a:fontRef>
          </p:style>
        </p:cxnSp>
        <p:grpSp>
          <p:nvGrpSpPr>
            <p:cNvPr id="9" name="组合 8"/>
            <p:cNvGrpSpPr/>
            <p:nvPr/>
          </p:nvGrpSpPr>
          <p:grpSpPr>
            <a:xfrm>
              <a:off x="1631444" y="1152821"/>
              <a:ext cx="556728" cy="893065"/>
              <a:chOff x="1026232" y="1152821"/>
              <a:chExt cx="556728" cy="893065"/>
            </a:xfrm>
          </p:grpSpPr>
          <p:pic>
            <p:nvPicPr>
              <p:cNvPr id="27" name="图形 2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26232" y="1595202"/>
                <a:ext cx="556728" cy="450684"/>
              </a:xfrm>
              <a:prstGeom prst="rect">
                <a:avLst/>
              </a:prstGeom>
            </p:spPr>
          </p:pic>
          <p:sp>
            <p:nvSpPr>
              <p:cNvPr id="28" name="文本框 38"/>
              <p:cNvSpPr txBox="1"/>
              <p:nvPr/>
            </p:nvSpPr>
            <p:spPr>
              <a:xfrm>
                <a:off x="1087861" y="1152821"/>
                <a:ext cx="433470" cy="4616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b="1" dirty="0"/>
                  <a:t>C</a:t>
                </a:r>
                <a:endParaRPr lang="zh-CN" altLang="en-US" sz="2400" b="1" dirty="0"/>
              </a:p>
            </p:txBody>
          </p:sp>
        </p:grpSp>
        <p:grpSp>
          <p:nvGrpSpPr>
            <p:cNvPr id="8" name="组合 7"/>
            <p:cNvGrpSpPr/>
            <p:nvPr/>
          </p:nvGrpSpPr>
          <p:grpSpPr>
            <a:xfrm>
              <a:off x="10038906" y="1152821"/>
              <a:ext cx="556728" cy="893065"/>
              <a:chOff x="7025992" y="1152821"/>
              <a:chExt cx="556728" cy="893065"/>
            </a:xfrm>
          </p:grpSpPr>
          <p:pic>
            <p:nvPicPr>
              <p:cNvPr id="50" name="图形 2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7025992" y="1595202"/>
                <a:ext cx="556728" cy="450684"/>
              </a:xfrm>
              <a:prstGeom prst="rect">
                <a:avLst/>
              </a:prstGeom>
            </p:spPr>
          </p:pic>
          <p:sp>
            <p:nvSpPr>
              <p:cNvPr id="51" name="文本框 38"/>
              <p:cNvSpPr txBox="1"/>
              <p:nvPr/>
            </p:nvSpPr>
            <p:spPr>
              <a:xfrm>
                <a:off x="7087621" y="1152821"/>
                <a:ext cx="433470" cy="4616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b="1" dirty="0"/>
                  <a:t>D</a:t>
                </a:r>
                <a:endParaRPr lang="zh-CN" altLang="en-US" sz="2400" b="1" dirty="0"/>
              </a:p>
            </p:txBody>
          </p:sp>
        </p:grpSp>
      </p:grpSp>
      <p:grpSp>
        <p:nvGrpSpPr>
          <p:cNvPr id="52" name="组合 51"/>
          <p:cNvGrpSpPr/>
          <p:nvPr/>
        </p:nvGrpSpPr>
        <p:grpSpPr>
          <a:xfrm>
            <a:off x="304798" y="2462609"/>
            <a:ext cx="3083058" cy="369332"/>
            <a:chOff x="274096" y="946064"/>
            <a:chExt cx="3083058" cy="369332"/>
          </a:xfrm>
        </p:grpSpPr>
        <p:sp>
          <p:nvSpPr>
            <p:cNvPr id="53" name="文本框 38"/>
            <p:cNvSpPr txBox="1"/>
            <p:nvPr/>
          </p:nvSpPr>
          <p:spPr>
            <a:xfrm>
              <a:off x="274096" y="946064"/>
              <a:ext cx="1141724" cy="3693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b="1" dirty="0"/>
                <a:t>目的网络</a:t>
              </a:r>
              <a:endParaRPr lang="zh-CN" altLang="en-US" b="1" dirty="0"/>
            </a:p>
          </p:txBody>
        </p:sp>
        <p:sp>
          <p:nvSpPr>
            <p:cNvPr id="54" name="文本框 38"/>
            <p:cNvSpPr txBox="1"/>
            <p:nvPr/>
          </p:nvSpPr>
          <p:spPr>
            <a:xfrm>
              <a:off x="1381324" y="946064"/>
              <a:ext cx="1005163" cy="3693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b="1" dirty="0"/>
                <a:t>RIP</a:t>
              </a:r>
              <a:r>
                <a:rPr lang="zh-CN" altLang="en-US" b="1" dirty="0"/>
                <a:t>距离</a:t>
              </a:r>
              <a:endParaRPr lang="zh-CN" altLang="en-US" b="1" dirty="0"/>
            </a:p>
          </p:txBody>
        </p:sp>
        <p:sp>
          <p:nvSpPr>
            <p:cNvPr id="55" name="文本框 38"/>
            <p:cNvSpPr txBox="1"/>
            <p:nvPr/>
          </p:nvSpPr>
          <p:spPr>
            <a:xfrm>
              <a:off x="2351991" y="946064"/>
              <a:ext cx="1005163" cy="3693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b="1" dirty="0"/>
                <a:t>下一跳</a:t>
              </a:r>
              <a:endParaRPr lang="zh-CN" altLang="en-US" b="1" dirty="0"/>
            </a:p>
          </p:txBody>
        </p:sp>
      </p:grpSp>
      <p:grpSp>
        <p:nvGrpSpPr>
          <p:cNvPr id="56" name="组合 55"/>
          <p:cNvGrpSpPr/>
          <p:nvPr/>
        </p:nvGrpSpPr>
        <p:grpSpPr>
          <a:xfrm>
            <a:off x="304798" y="2819107"/>
            <a:ext cx="3083058" cy="461665"/>
            <a:chOff x="274096" y="946064"/>
            <a:chExt cx="3083058" cy="461665"/>
          </a:xfrm>
        </p:grpSpPr>
        <p:sp>
          <p:nvSpPr>
            <p:cNvPr id="57" name="文本框 38"/>
            <p:cNvSpPr txBox="1"/>
            <p:nvPr/>
          </p:nvSpPr>
          <p:spPr>
            <a:xfrm>
              <a:off x="274096" y="946064"/>
              <a:ext cx="1141724" cy="4616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b="1" dirty="0"/>
                <a:t>N2</a:t>
              </a:r>
              <a:endParaRPr lang="zh-CN" altLang="en-US" sz="2400" b="1" dirty="0"/>
            </a:p>
          </p:txBody>
        </p:sp>
        <p:sp>
          <p:nvSpPr>
            <p:cNvPr id="58" name="文本框 38"/>
            <p:cNvSpPr txBox="1"/>
            <p:nvPr/>
          </p:nvSpPr>
          <p:spPr>
            <a:xfrm>
              <a:off x="1381324" y="946064"/>
              <a:ext cx="1005163" cy="4616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b="1" dirty="0"/>
                <a:t>4</a:t>
              </a:r>
              <a:endParaRPr lang="zh-CN" altLang="en-US" sz="2400" b="1" dirty="0"/>
            </a:p>
          </p:txBody>
        </p:sp>
        <p:sp>
          <p:nvSpPr>
            <p:cNvPr id="59" name="文本框 38"/>
            <p:cNvSpPr txBox="1"/>
            <p:nvPr/>
          </p:nvSpPr>
          <p:spPr>
            <a:xfrm>
              <a:off x="2351991" y="946064"/>
              <a:ext cx="1005163" cy="4616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b="1" dirty="0"/>
                <a:t>?</a:t>
              </a:r>
              <a:endParaRPr lang="zh-CN" altLang="en-US" sz="2400" b="1" dirty="0"/>
            </a:p>
          </p:txBody>
        </p:sp>
      </p:grpSp>
      <p:grpSp>
        <p:nvGrpSpPr>
          <p:cNvPr id="60" name="组合 59"/>
          <p:cNvGrpSpPr/>
          <p:nvPr/>
        </p:nvGrpSpPr>
        <p:grpSpPr>
          <a:xfrm>
            <a:off x="304798" y="3278485"/>
            <a:ext cx="3083058" cy="461665"/>
            <a:chOff x="274096" y="946064"/>
            <a:chExt cx="3083058" cy="461665"/>
          </a:xfrm>
        </p:grpSpPr>
        <p:sp>
          <p:nvSpPr>
            <p:cNvPr id="61" name="文本框 38"/>
            <p:cNvSpPr txBox="1"/>
            <p:nvPr/>
          </p:nvSpPr>
          <p:spPr>
            <a:xfrm>
              <a:off x="274096" y="946064"/>
              <a:ext cx="1141724" cy="4616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b="1" dirty="0"/>
                <a:t>N3</a:t>
              </a:r>
              <a:endParaRPr lang="zh-CN" altLang="en-US" sz="2400" b="1" dirty="0"/>
            </a:p>
          </p:txBody>
        </p:sp>
        <p:sp>
          <p:nvSpPr>
            <p:cNvPr id="62" name="文本框 38"/>
            <p:cNvSpPr txBox="1"/>
            <p:nvPr/>
          </p:nvSpPr>
          <p:spPr>
            <a:xfrm>
              <a:off x="1381324" y="946064"/>
              <a:ext cx="1005163" cy="4616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b="1" dirty="0"/>
                <a:t>8</a:t>
              </a:r>
              <a:endParaRPr lang="zh-CN" altLang="en-US" sz="2400" b="1" dirty="0"/>
            </a:p>
          </p:txBody>
        </p:sp>
        <p:sp>
          <p:nvSpPr>
            <p:cNvPr id="63" name="文本框 38"/>
            <p:cNvSpPr txBox="1"/>
            <p:nvPr/>
          </p:nvSpPr>
          <p:spPr>
            <a:xfrm>
              <a:off x="2351991" y="946064"/>
              <a:ext cx="1005163" cy="4616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b="1" dirty="0"/>
                <a:t>?</a:t>
              </a:r>
              <a:endParaRPr lang="zh-CN" altLang="en-US" sz="2400" b="1" dirty="0"/>
            </a:p>
          </p:txBody>
        </p:sp>
      </p:grpSp>
      <p:sp>
        <p:nvSpPr>
          <p:cNvPr id="65" name="文本框 38"/>
          <p:cNvSpPr txBox="1"/>
          <p:nvPr/>
        </p:nvSpPr>
        <p:spPr>
          <a:xfrm>
            <a:off x="869667" y="2038255"/>
            <a:ext cx="2005348" cy="3693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b="1" dirty="0"/>
              <a:t>路由器</a:t>
            </a:r>
            <a:r>
              <a:rPr lang="en-US" altLang="zh-CN" b="1" dirty="0"/>
              <a:t>C</a:t>
            </a:r>
            <a:r>
              <a:rPr lang="zh-CN" altLang="en-US" b="1" dirty="0"/>
              <a:t>的路由表</a:t>
            </a:r>
            <a:endParaRPr lang="zh-CN" altLang="en-US" b="1" dirty="0"/>
          </a:p>
        </p:txBody>
      </p:sp>
      <p:grpSp>
        <p:nvGrpSpPr>
          <p:cNvPr id="66" name="组合 65"/>
          <p:cNvGrpSpPr/>
          <p:nvPr/>
        </p:nvGrpSpPr>
        <p:grpSpPr>
          <a:xfrm>
            <a:off x="304798" y="3737863"/>
            <a:ext cx="3083058" cy="461665"/>
            <a:chOff x="274096" y="946064"/>
            <a:chExt cx="3083058" cy="461665"/>
          </a:xfrm>
        </p:grpSpPr>
        <p:sp>
          <p:nvSpPr>
            <p:cNvPr id="67" name="文本框 38"/>
            <p:cNvSpPr txBox="1"/>
            <p:nvPr/>
          </p:nvSpPr>
          <p:spPr>
            <a:xfrm>
              <a:off x="274096" y="946064"/>
              <a:ext cx="1141724" cy="4616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b="1" dirty="0"/>
                <a:t>N6</a:t>
              </a:r>
              <a:endParaRPr lang="zh-CN" altLang="en-US" sz="2400" b="1" dirty="0"/>
            </a:p>
          </p:txBody>
        </p:sp>
        <p:sp>
          <p:nvSpPr>
            <p:cNvPr id="68" name="文本框 38"/>
            <p:cNvSpPr txBox="1"/>
            <p:nvPr/>
          </p:nvSpPr>
          <p:spPr>
            <a:xfrm>
              <a:off x="1381324" y="946064"/>
              <a:ext cx="1005163" cy="4616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b="1" dirty="0"/>
                <a:t>4</a:t>
              </a:r>
              <a:endParaRPr lang="zh-CN" altLang="en-US" sz="2400" b="1" dirty="0"/>
            </a:p>
          </p:txBody>
        </p:sp>
        <p:sp>
          <p:nvSpPr>
            <p:cNvPr id="69" name="文本框 38"/>
            <p:cNvSpPr txBox="1"/>
            <p:nvPr/>
          </p:nvSpPr>
          <p:spPr>
            <a:xfrm>
              <a:off x="2351991" y="946064"/>
              <a:ext cx="1005163" cy="4616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b="1" dirty="0"/>
                <a:t>?</a:t>
              </a:r>
              <a:endParaRPr lang="zh-CN" altLang="en-US" sz="2400" b="1" dirty="0"/>
            </a:p>
          </p:txBody>
        </p:sp>
      </p:grpSp>
      <p:grpSp>
        <p:nvGrpSpPr>
          <p:cNvPr id="70" name="组合 69"/>
          <p:cNvGrpSpPr/>
          <p:nvPr/>
        </p:nvGrpSpPr>
        <p:grpSpPr>
          <a:xfrm>
            <a:off x="304798" y="4197241"/>
            <a:ext cx="3083058" cy="461665"/>
            <a:chOff x="274096" y="946064"/>
            <a:chExt cx="3083058" cy="461665"/>
          </a:xfrm>
        </p:grpSpPr>
        <p:sp>
          <p:nvSpPr>
            <p:cNvPr id="71" name="文本框 38"/>
            <p:cNvSpPr txBox="1"/>
            <p:nvPr/>
          </p:nvSpPr>
          <p:spPr>
            <a:xfrm>
              <a:off x="274096" y="946064"/>
              <a:ext cx="1141724" cy="4616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b="1" dirty="0"/>
                <a:t>N8</a:t>
              </a:r>
              <a:endParaRPr lang="zh-CN" altLang="en-US" sz="2400" b="1" dirty="0"/>
            </a:p>
          </p:txBody>
        </p:sp>
        <p:sp>
          <p:nvSpPr>
            <p:cNvPr id="72" name="文本框 38"/>
            <p:cNvSpPr txBox="1"/>
            <p:nvPr/>
          </p:nvSpPr>
          <p:spPr>
            <a:xfrm>
              <a:off x="1381324" y="946064"/>
              <a:ext cx="1005163" cy="4616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b="1" dirty="0"/>
                <a:t>3</a:t>
              </a:r>
              <a:endParaRPr lang="zh-CN" altLang="en-US" sz="2400" b="1" dirty="0"/>
            </a:p>
          </p:txBody>
        </p:sp>
        <p:sp>
          <p:nvSpPr>
            <p:cNvPr id="73" name="文本框 38"/>
            <p:cNvSpPr txBox="1"/>
            <p:nvPr/>
          </p:nvSpPr>
          <p:spPr>
            <a:xfrm>
              <a:off x="2351991" y="946064"/>
              <a:ext cx="1005163" cy="4616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b="1" dirty="0"/>
                <a:t>?</a:t>
              </a:r>
              <a:endParaRPr lang="zh-CN" altLang="en-US" sz="2400" b="1" dirty="0"/>
            </a:p>
          </p:txBody>
        </p:sp>
      </p:grpSp>
      <p:grpSp>
        <p:nvGrpSpPr>
          <p:cNvPr id="74" name="组合 73"/>
          <p:cNvGrpSpPr/>
          <p:nvPr/>
        </p:nvGrpSpPr>
        <p:grpSpPr>
          <a:xfrm>
            <a:off x="304798" y="4656619"/>
            <a:ext cx="3083058" cy="461665"/>
            <a:chOff x="274096" y="946064"/>
            <a:chExt cx="3083058" cy="461665"/>
          </a:xfrm>
        </p:grpSpPr>
        <p:sp>
          <p:nvSpPr>
            <p:cNvPr id="75" name="文本框 38"/>
            <p:cNvSpPr txBox="1"/>
            <p:nvPr/>
          </p:nvSpPr>
          <p:spPr>
            <a:xfrm>
              <a:off x="274096" y="946064"/>
              <a:ext cx="1141724" cy="4616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b="1" dirty="0"/>
                <a:t>N9</a:t>
              </a:r>
              <a:endParaRPr lang="zh-CN" altLang="en-US" sz="2400" b="1" dirty="0"/>
            </a:p>
          </p:txBody>
        </p:sp>
        <p:sp>
          <p:nvSpPr>
            <p:cNvPr id="76" name="文本框 38"/>
            <p:cNvSpPr txBox="1"/>
            <p:nvPr/>
          </p:nvSpPr>
          <p:spPr>
            <a:xfrm>
              <a:off x="1381324" y="946064"/>
              <a:ext cx="1005163" cy="4616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b="1" dirty="0"/>
                <a:t>5</a:t>
              </a:r>
              <a:endParaRPr lang="zh-CN" altLang="en-US" sz="2400" b="1" dirty="0"/>
            </a:p>
          </p:txBody>
        </p:sp>
        <p:sp>
          <p:nvSpPr>
            <p:cNvPr id="77" name="文本框 38"/>
            <p:cNvSpPr txBox="1"/>
            <p:nvPr/>
          </p:nvSpPr>
          <p:spPr>
            <a:xfrm>
              <a:off x="2351991" y="946064"/>
              <a:ext cx="1005163" cy="4616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b="1" dirty="0"/>
                <a:t>?</a:t>
              </a:r>
              <a:endParaRPr lang="zh-CN" altLang="en-US" sz="2400" b="1" dirty="0"/>
            </a:p>
          </p:txBody>
        </p:sp>
      </p:grpSp>
      <p:grpSp>
        <p:nvGrpSpPr>
          <p:cNvPr id="78" name="组合 77"/>
          <p:cNvGrpSpPr/>
          <p:nvPr/>
        </p:nvGrpSpPr>
        <p:grpSpPr>
          <a:xfrm>
            <a:off x="8749724" y="2038255"/>
            <a:ext cx="3135086" cy="3140025"/>
            <a:chOff x="304800" y="2215871"/>
            <a:chExt cx="3135086" cy="3140025"/>
          </a:xfrm>
        </p:grpSpPr>
        <p:grpSp>
          <p:nvGrpSpPr>
            <p:cNvPr id="79" name="组合 78"/>
            <p:cNvGrpSpPr/>
            <p:nvPr/>
          </p:nvGrpSpPr>
          <p:grpSpPr>
            <a:xfrm>
              <a:off x="304800" y="2640225"/>
              <a:ext cx="3083058" cy="369332"/>
              <a:chOff x="274096" y="946064"/>
              <a:chExt cx="3083058" cy="369332"/>
            </a:xfrm>
          </p:grpSpPr>
          <p:sp>
            <p:nvSpPr>
              <p:cNvPr id="105" name="文本框 38"/>
              <p:cNvSpPr txBox="1"/>
              <p:nvPr/>
            </p:nvSpPr>
            <p:spPr>
              <a:xfrm>
                <a:off x="274096" y="946064"/>
                <a:ext cx="1141724" cy="3693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b="1" dirty="0"/>
                  <a:t>目的网络</a:t>
                </a:r>
                <a:endParaRPr lang="zh-CN" altLang="en-US" b="1" dirty="0"/>
              </a:p>
            </p:txBody>
          </p:sp>
          <p:sp>
            <p:nvSpPr>
              <p:cNvPr id="106" name="文本框 38"/>
              <p:cNvSpPr txBox="1"/>
              <p:nvPr/>
            </p:nvSpPr>
            <p:spPr>
              <a:xfrm>
                <a:off x="1381324" y="946064"/>
                <a:ext cx="1005163" cy="3693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b="1" dirty="0"/>
                  <a:t>RIP</a:t>
                </a:r>
                <a:r>
                  <a:rPr lang="zh-CN" altLang="en-US" b="1" dirty="0"/>
                  <a:t>距离</a:t>
                </a:r>
                <a:endParaRPr lang="zh-CN" altLang="en-US" b="1" dirty="0"/>
              </a:p>
            </p:txBody>
          </p:sp>
          <p:sp>
            <p:nvSpPr>
              <p:cNvPr id="107" name="文本框 38"/>
              <p:cNvSpPr txBox="1"/>
              <p:nvPr/>
            </p:nvSpPr>
            <p:spPr>
              <a:xfrm>
                <a:off x="2351991" y="946064"/>
                <a:ext cx="1005163" cy="3693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b="1" dirty="0"/>
                  <a:t>下一跳</a:t>
                </a:r>
                <a:endParaRPr lang="zh-CN" altLang="en-US" b="1" dirty="0"/>
              </a:p>
            </p:txBody>
          </p:sp>
        </p:grpSp>
        <p:grpSp>
          <p:nvGrpSpPr>
            <p:cNvPr id="80" name="组合 79"/>
            <p:cNvGrpSpPr/>
            <p:nvPr/>
          </p:nvGrpSpPr>
          <p:grpSpPr>
            <a:xfrm>
              <a:off x="304800" y="2996723"/>
              <a:ext cx="3083058" cy="461665"/>
              <a:chOff x="274096" y="946064"/>
              <a:chExt cx="3083058" cy="461665"/>
            </a:xfrm>
          </p:grpSpPr>
          <p:sp>
            <p:nvSpPr>
              <p:cNvPr id="102" name="文本框 38"/>
              <p:cNvSpPr txBox="1"/>
              <p:nvPr/>
            </p:nvSpPr>
            <p:spPr>
              <a:xfrm>
                <a:off x="274096" y="946064"/>
                <a:ext cx="1141724" cy="4616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b="1" dirty="0"/>
                  <a:t>N1</a:t>
                </a:r>
                <a:endParaRPr lang="zh-CN" altLang="en-US" sz="2400" b="1" dirty="0"/>
              </a:p>
            </p:txBody>
          </p:sp>
          <p:sp>
            <p:nvSpPr>
              <p:cNvPr id="103" name="文本框 38"/>
              <p:cNvSpPr txBox="1"/>
              <p:nvPr/>
            </p:nvSpPr>
            <p:spPr>
              <a:xfrm>
                <a:off x="1381324" y="946064"/>
                <a:ext cx="1005163" cy="4616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b="1" dirty="0"/>
                  <a:t>7</a:t>
                </a:r>
                <a:endParaRPr lang="zh-CN" altLang="en-US" sz="2400" b="1" dirty="0"/>
              </a:p>
            </p:txBody>
          </p:sp>
          <p:sp>
            <p:nvSpPr>
              <p:cNvPr id="104" name="文本框 38"/>
              <p:cNvSpPr txBox="1"/>
              <p:nvPr/>
            </p:nvSpPr>
            <p:spPr>
              <a:xfrm>
                <a:off x="2351991" y="946064"/>
                <a:ext cx="1005163" cy="4616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b="1" dirty="0"/>
                  <a:t>A</a:t>
                </a:r>
                <a:endParaRPr lang="zh-CN" altLang="en-US" sz="2400" b="1" dirty="0"/>
              </a:p>
            </p:txBody>
          </p:sp>
        </p:grpSp>
        <p:grpSp>
          <p:nvGrpSpPr>
            <p:cNvPr id="81" name="组合 80"/>
            <p:cNvGrpSpPr/>
            <p:nvPr/>
          </p:nvGrpSpPr>
          <p:grpSpPr>
            <a:xfrm>
              <a:off x="304800" y="3456101"/>
              <a:ext cx="3083058" cy="461665"/>
              <a:chOff x="274096" y="946064"/>
              <a:chExt cx="3083058" cy="461665"/>
            </a:xfrm>
          </p:grpSpPr>
          <p:sp>
            <p:nvSpPr>
              <p:cNvPr id="99" name="文本框 38"/>
              <p:cNvSpPr txBox="1"/>
              <p:nvPr/>
            </p:nvSpPr>
            <p:spPr>
              <a:xfrm>
                <a:off x="274096" y="946064"/>
                <a:ext cx="1141724" cy="4616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b="1" dirty="0"/>
                  <a:t>N2</a:t>
                </a:r>
                <a:endParaRPr lang="zh-CN" altLang="en-US" sz="2400" b="1" dirty="0"/>
              </a:p>
            </p:txBody>
          </p:sp>
          <p:sp>
            <p:nvSpPr>
              <p:cNvPr id="100" name="文本框 38"/>
              <p:cNvSpPr txBox="1"/>
              <p:nvPr/>
            </p:nvSpPr>
            <p:spPr>
              <a:xfrm>
                <a:off x="1381324" y="946064"/>
                <a:ext cx="1005163" cy="4616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b="1" dirty="0"/>
                  <a:t>2</a:t>
                </a:r>
                <a:endParaRPr lang="zh-CN" altLang="en-US" sz="2400" b="1" dirty="0"/>
              </a:p>
            </p:txBody>
          </p:sp>
          <p:sp>
            <p:nvSpPr>
              <p:cNvPr id="101" name="文本框 38"/>
              <p:cNvSpPr txBox="1"/>
              <p:nvPr/>
            </p:nvSpPr>
            <p:spPr>
              <a:xfrm>
                <a:off x="2351991" y="946064"/>
                <a:ext cx="1005163" cy="4616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b="1" dirty="0"/>
                  <a:t>C</a:t>
                </a:r>
                <a:endParaRPr lang="zh-CN" altLang="en-US" sz="2400" b="1" dirty="0"/>
              </a:p>
            </p:txBody>
          </p:sp>
        </p:grpSp>
        <p:sp>
          <p:nvSpPr>
            <p:cNvPr id="82" name="矩形: 圆角 81"/>
            <p:cNvSpPr/>
            <p:nvPr/>
          </p:nvSpPr>
          <p:spPr>
            <a:xfrm>
              <a:off x="304800" y="2585203"/>
              <a:ext cx="3135086" cy="2770693"/>
            </a:xfrm>
            <a:prstGeom prst="roundRect">
              <a:avLst>
                <a:gd name="adj" fmla="val 7451"/>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tx1"/>
                </a:solidFill>
              </a:endParaRPr>
            </a:p>
          </p:txBody>
        </p:sp>
        <p:sp>
          <p:nvSpPr>
            <p:cNvPr id="83" name="文本框 38"/>
            <p:cNvSpPr txBox="1"/>
            <p:nvPr/>
          </p:nvSpPr>
          <p:spPr>
            <a:xfrm>
              <a:off x="869669" y="2215871"/>
              <a:ext cx="2005348" cy="3693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b="1" dirty="0"/>
                <a:t>路由器</a:t>
              </a:r>
              <a:r>
                <a:rPr lang="en-US" altLang="zh-CN" b="1" dirty="0"/>
                <a:t>D</a:t>
              </a:r>
              <a:r>
                <a:rPr lang="zh-CN" altLang="en-US" b="1" dirty="0"/>
                <a:t>的路由表</a:t>
              </a:r>
              <a:endParaRPr lang="zh-CN" altLang="en-US" b="1" dirty="0"/>
            </a:p>
          </p:txBody>
        </p:sp>
        <p:grpSp>
          <p:nvGrpSpPr>
            <p:cNvPr id="84" name="组合 83"/>
            <p:cNvGrpSpPr/>
            <p:nvPr/>
          </p:nvGrpSpPr>
          <p:grpSpPr>
            <a:xfrm>
              <a:off x="304800" y="3915479"/>
              <a:ext cx="3083058" cy="461665"/>
              <a:chOff x="274096" y="946064"/>
              <a:chExt cx="3083058" cy="461665"/>
            </a:xfrm>
          </p:grpSpPr>
          <p:sp>
            <p:nvSpPr>
              <p:cNvPr id="96" name="文本框 38"/>
              <p:cNvSpPr txBox="1"/>
              <p:nvPr/>
            </p:nvSpPr>
            <p:spPr>
              <a:xfrm>
                <a:off x="274096" y="946064"/>
                <a:ext cx="1141724" cy="4616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b="1" dirty="0"/>
                  <a:t>N6</a:t>
                </a:r>
                <a:endParaRPr lang="zh-CN" altLang="en-US" sz="2400" b="1" dirty="0"/>
              </a:p>
            </p:txBody>
          </p:sp>
          <p:sp>
            <p:nvSpPr>
              <p:cNvPr id="97" name="文本框 38"/>
              <p:cNvSpPr txBox="1"/>
              <p:nvPr/>
            </p:nvSpPr>
            <p:spPr>
              <a:xfrm>
                <a:off x="1381324" y="946064"/>
                <a:ext cx="1005163" cy="4616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b="1" dirty="0"/>
                  <a:t>8</a:t>
                </a:r>
                <a:endParaRPr lang="zh-CN" altLang="en-US" sz="2400" b="1" dirty="0"/>
              </a:p>
            </p:txBody>
          </p:sp>
          <p:sp>
            <p:nvSpPr>
              <p:cNvPr id="98" name="文本框 38"/>
              <p:cNvSpPr txBox="1"/>
              <p:nvPr/>
            </p:nvSpPr>
            <p:spPr>
              <a:xfrm>
                <a:off x="2351991" y="946064"/>
                <a:ext cx="1005163" cy="4616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b="1" dirty="0"/>
                  <a:t>F</a:t>
                </a:r>
                <a:endParaRPr lang="zh-CN" altLang="en-US" sz="2400" b="1" dirty="0"/>
              </a:p>
            </p:txBody>
          </p:sp>
        </p:grpSp>
        <p:grpSp>
          <p:nvGrpSpPr>
            <p:cNvPr id="85" name="组合 84"/>
            <p:cNvGrpSpPr/>
            <p:nvPr/>
          </p:nvGrpSpPr>
          <p:grpSpPr>
            <a:xfrm>
              <a:off x="304800" y="4374857"/>
              <a:ext cx="3083058" cy="461665"/>
              <a:chOff x="274096" y="946064"/>
              <a:chExt cx="3083058" cy="461665"/>
            </a:xfrm>
          </p:grpSpPr>
          <p:sp>
            <p:nvSpPr>
              <p:cNvPr id="93" name="文本框 38"/>
              <p:cNvSpPr txBox="1"/>
              <p:nvPr/>
            </p:nvSpPr>
            <p:spPr>
              <a:xfrm>
                <a:off x="274096" y="946064"/>
                <a:ext cx="1141724" cy="4616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b="1" dirty="0"/>
                  <a:t>N8</a:t>
                </a:r>
                <a:endParaRPr lang="zh-CN" altLang="en-US" sz="2400" b="1" dirty="0"/>
              </a:p>
            </p:txBody>
          </p:sp>
          <p:sp>
            <p:nvSpPr>
              <p:cNvPr id="94" name="文本框 38"/>
              <p:cNvSpPr txBox="1"/>
              <p:nvPr/>
            </p:nvSpPr>
            <p:spPr>
              <a:xfrm>
                <a:off x="1381324" y="946064"/>
                <a:ext cx="1005163" cy="4616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b="1" dirty="0"/>
                  <a:t>4</a:t>
                </a:r>
                <a:endParaRPr lang="zh-CN" altLang="en-US" sz="2400" b="1" dirty="0"/>
              </a:p>
            </p:txBody>
          </p:sp>
          <p:sp>
            <p:nvSpPr>
              <p:cNvPr id="95" name="文本框 38"/>
              <p:cNvSpPr txBox="1"/>
              <p:nvPr/>
            </p:nvSpPr>
            <p:spPr>
              <a:xfrm>
                <a:off x="2351991" y="946064"/>
                <a:ext cx="1005163" cy="4616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b="1" dirty="0"/>
                  <a:t>E</a:t>
                </a:r>
                <a:endParaRPr lang="zh-CN" altLang="en-US" sz="2400" b="1" dirty="0"/>
              </a:p>
            </p:txBody>
          </p:sp>
        </p:grpSp>
        <p:grpSp>
          <p:nvGrpSpPr>
            <p:cNvPr id="89" name="组合 88"/>
            <p:cNvGrpSpPr/>
            <p:nvPr/>
          </p:nvGrpSpPr>
          <p:grpSpPr>
            <a:xfrm>
              <a:off x="304800" y="4834235"/>
              <a:ext cx="3083058" cy="461665"/>
              <a:chOff x="274096" y="946064"/>
              <a:chExt cx="3083058" cy="461665"/>
            </a:xfrm>
          </p:grpSpPr>
          <p:sp>
            <p:nvSpPr>
              <p:cNvPr id="90" name="文本框 38"/>
              <p:cNvSpPr txBox="1"/>
              <p:nvPr/>
            </p:nvSpPr>
            <p:spPr>
              <a:xfrm>
                <a:off x="274096" y="946064"/>
                <a:ext cx="1141724" cy="4616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b="1" dirty="0"/>
                  <a:t>N9</a:t>
                </a:r>
                <a:endParaRPr lang="zh-CN" altLang="en-US" sz="2400" b="1" dirty="0"/>
              </a:p>
            </p:txBody>
          </p:sp>
          <p:sp>
            <p:nvSpPr>
              <p:cNvPr id="91" name="文本框 38"/>
              <p:cNvSpPr txBox="1"/>
              <p:nvPr/>
            </p:nvSpPr>
            <p:spPr>
              <a:xfrm>
                <a:off x="1381324" y="946064"/>
                <a:ext cx="1005163" cy="4616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b="1" dirty="0"/>
                  <a:t>4</a:t>
                </a:r>
                <a:endParaRPr lang="zh-CN" altLang="en-US" sz="2400" b="1" dirty="0"/>
              </a:p>
            </p:txBody>
          </p:sp>
          <p:sp>
            <p:nvSpPr>
              <p:cNvPr id="92" name="文本框 38"/>
              <p:cNvSpPr txBox="1"/>
              <p:nvPr/>
            </p:nvSpPr>
            <p:spPr>
              <a:xfrm>
                <a:off x="2351991" y="946064"/>
                <a:ext cx="1005163" cy="4616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b="1" dirty="0"/>
                  <a:t>F</a:t>
                </a:r>
                <a:endParaRPr lang="zh-CN" altLang="en-US" sz="2400" b="1" dirty="0"/>
              </a:p>
            </p:txBody>
          </p:sp>
        </p:grpSp>
      </p:grpSp>
      <p:grpSp>
        <p:nvGrpSpPr>
          <p:cNvPr id="108" name="组合 107"/>
          <p:cNvGrpSpPr/>
          <p:nvPr/>
        </p:nvGrpSpPr>
        <p:grpSpPr>
          <a:xfrm>
            <a:off x="4528457" y="2038255"/>
            <a:ext cx="3135086" cy="3140025"/>
            <a:chOff x="304800" y="2215871"/>
            <a:chExt cx="3135086" cy="3140025"/>
          </a:xfrm>
        </p:grpSpPr>
        <p:grpSp>
          <p:nvGrpSpPr>
            <p:cNvPr id="109" name="组合 108"/>
            <p:cNvGrpSpPr/>
            <p:nvPr/>
          </p:nvGrpSpPr>
          <p:grpSpPr>
            <a:xfrm>
              <a:off x="304800" y="2640225"/>
              <a:ext cx="3083058" cy="369332"/>
              <a:chOff x="274096" y="946064"/>
              <a:chExt cx="3083058" cy="369332"/>
            </a:xfrm>
          </p:grpSpPr>
          <p:sp>
            <p:nvSpPr>
              <p:cNvPr id="132" name="文本框 38"/>
              <p:cNvSpPr txBox="1"/>
              <p:nvPr/>
            </p:nvSpPr>
            <p:spPr>
              <a:xfrm>
                <a:off x="274096" y="946064"/>
                <a:ext cx="1141724" cy="3693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b="1" dirty="0"/>
                  <a:t>目的网络</a:t>
                </a:r>
                <a:endParaRPr lang="zh-CN" altLang="en-US" b="1" dirty="0"/>
              </a:p>
            </p:txBody>
          </p:sp>
          <p:sp>
            <p:nvSpPr>
              <p:cNvPr id="133" name="文本框 38"/>
              <p:cNvSpPr txBox="1"/>
              <p:nvPr/>
            </p:nvSpPr>
            <p:spPr>
              <a:xfrm>
                <a:off x="1381324" y="946064"/>
                <a:ext cx="1005163" cy="3693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b="1" dirty="0"/>
                  <a:t>RIP</a:t>
                </a:r>
                <a:r>
                  <a:rPr lang="zh-CN" altLang="en-US" b="1" dirty="0"/>
                  <a:t>距离</a:t>
                </a:r>
                <a:endParaRPr lang="zh-CN" altLang="en-US" b="1" dirty="0"/>
              </a:p>
            </p:txBody>
          </p:sp>
          <p:sp>
            <p:nvSpPr>
              <p:cNvPr id="134" name="文本框 38"/>
              <p:cNvSpPr txBox="1"/>
              <p:nvPr/>
            </p:nvSpPr>
            <p:spPr>
              <a:xfrm>
                <a:off x="2351991" y="946064"/>
                <a:ext cx="1005163" cy="3693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b="1" dirty="0"/>
                  <a:t>下一跳</a:t>
                </a:r>
                <a:endParaRPr lang="zh-CN" altLang="en-US" b="1" dirty="0"/>
              </a:p>
            </p:txBody>
          </p:sp>
        </p:grpSp>
        <p:grpSp>
          <p:nvGrpSpPr>
            <p:cNvPr id="110" name="组合 109"/>
            <p:cNvGrpSpPr/>
            <p:nvPr/>
          </p:nvGrpSpPr>
          <p:grpSpPr>
            <a:xfrm>
              <a:off x="304800" y="2996723"/>
              <a:ext cx="3083058" cy="461665"/>
              <a:chOff x="274096" y="946064"/>
              <a:chExt cx="3083058" cy="461665"/>
            </a:xfrm>
          </p:grpSpPr>
          <p:sp>
            <p:nvSpPr>
              <p:cNvPr id="129" name="文本框 38"/>
              <p:cNvSpPr txBox="1"/>
              <p:nvPr/>
            </p:nvSpPr>
            <p:spPr>
              <a:xfrm>
                <a:off x="274096" y="946064"/>
                <a:ext cx="1141724" cy="4616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b="1" dirty="0"/>
                  <a:t>N2</a:t>
                </a:r>
                <a:endParaRPr lang="zh-CN" altLang="en-US" sz="2400" b="1" dirty="0"/>
              </a:p>
            </p:txBody>
          </p:sp>
          <p:sp>
            <p:nvSpPr>
              <p:cNvPr id="130" name="文本框 38"/>
              <p:cNvSpPr txBox="1"/>
              <p:nvPr/>
            </p:nvSpPr>
            <p:spPr>
              <a:xfrm>
                <a:off x="1381324" y="946064"/>
                <a:ext cx="1005163" cy="4616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b="1" dirty="0"/>
                  <a:t>4</a:t>
                </a:r>
                <a:endParaRPr lang="zh-CN" altLang="en-US" sz="2400" b="1" dirty="0"/>
              </a:p>
            </p:txBody>
          </p:sp>
          <p:sp>
            <p:nvSpPr>
              <p:cNvPr id="131" name="文本框 38"/>
              <p:cNvSpPr txBox="1"/>
              <p:nvPr/>
            </p:nvSpPr>
            <p:spPr>
              <a:xfrm>
                <a:off x="2351991" y="946064"/>
                <a:ext cx="1005163" cy="4616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b="1" dirty="0"/>
                  <a:t>?</a:t>
                </a:r>
                <a:endParaRPr lang="zh-CN" altLang="en-US" sz="2400" b="1" dirty="0"/>
              </a:p>
            </p:txBody>
          </p:sp>
        </p:grpSp>
        <p:grpSp>
          <p:nvGrpSpPr>
            <p:cNvPr id="111" name="组合 110"/>
            <p:cNvGrpSpPr/>
            <p:nvPr/>
          </p:nvGrpSpPr>
          <p:grpSpPr>
            <a:xfrm>
              <a:off x="304800" y="3456101"/>
              <a:ext cx="3083058" cy="461665"/>
              <a:chOff x="274096" y="946064"/>
              <a:chExt cx="3083058" cy="461665"/>
            </a:xfrm>
          </p:grpSpPr>
          <p:sp>
            <p:nvSpPr>
              <p:cNvPr id="126" name="文本框 38"/>
              <p:cNvSpPr txBox="1"/>
              <p:nvPr/>
            </p:nvSpPr>
            <p:spPr>
              <a:xfrm>
                <a:off x="274096" y="946064"/>
                <a:ext cx="1141724" cy="4616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b="1" dirty="0"/>
                  <a:t>N3</a:t>
                </a:r>
                <a:endParaRPr lang="zh-CN" altLang="en-US" sz="2400" b="1" dirty="0"/>
              </a:p>
            </p:txBody>
          </p:sp>
          <p:sp>
            <p:nvSpPr>
              <p:cNvPr id="127" name="文本框 38"/>
              <p:cNvSpPr txBox="1"/>
              <p:nvPr/>
            </p:nvSpPr>
            <p:spPr>
              <a:xfrm>
                <a:off x="1381324" y="946064"/>
                <a:ext cx="1005163" cy="4616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b="1" dirty="0"/>
                  <a:t>8</a:t>
                </a:r>
                <a:endParaRPr lang="zh-CN" altLang="en-US" sz="2400" b="1" dirty="0"/>
              </a:p>
            </p:txBody>
          </p:sp>
          <p:sp>
            <p:nvSpPr>
              <p:cNvPr id="128" name="文本框 38"/>
              <p:cNvSpPr txBox="1"/>
              <p:nvPr/>
            </p:nvSpPr>
            <p:spPr>
              <a:xfrm>
                <a:off x="2351991" y="946064"/>
                <a:ext cx="1005163" cy="4616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b="1" dirty="0"/>
                  <a:t>?</a:t>
                </a:r>
                <a:endParaRPr lang="zh-CN" altLang="en-US" sz="2400" b="1" dirty="0"/>
              </a:p>
            </p:txBody>
          </p:sp>
        </p:grpSp>
        <p:sp>
          <p:nvSpPr>
            <p:cNvPr id="112" name="矩形: 圆角 111"/>
            <p:cNvSpPr/>
            <p:nvPr/>
          </p:nvSpPr>
          <p:spPr>
            <a:xfrm>
              <a:off x="304800" y="2585203"/>
              <a:ext cx="3135086" cy="2770693"/>
            </a:xfrm>
            <a:prstGeom prst="roundRect">
              <a:avLst>
                <a:gd name="adj" fmla="val 7451"/>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tx1"/>
                </a:solidFill>
              </a:endParaRPr>
            </a:p>
          </p:txBody>
        </p:sp>
        <p:sp>
          <p:nvSpPr>
            <p:cNvPr id="113" name="文本框 38"/>
            <p:cNvSpPr txBox="1"/>
            <p:nvPr/>
          </p:nvSpPr>
          <p:spPr>
            <a:xfrm>
              <a:off x="869669" y="2215871"/>
              <a:ext cx="2005348" cy="3693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b="1" dirty="0"/>
                <a:t>路由器</a:t>
              </a:r>
              <a:r>
                <a:rPr lang="en-US" altLang="zh-CN" b="1" dirty="0"/>
                <a:t>C</a:t>
              </a:r>
              <a:r>
                <a:rPr lang="zh-CN" altLang="en-US" b="1" dirty="0"/>
                <a:t>的路由表</a:t>
              </a:r>
              <a:endParaRPr lang="zh-CN" altLang="en-US" b="1" dirty="0"/>
            </a:p>
          </p:txBody>
        </p:sp>
        <p:grpSp>
          <p:nvGrpSpPr>
            <p:cNvPr id="114" name="组合 113"/>
            <p:cNvGrpSpPr/>
            <p:nvPr/>
          </p:nvGrpSpPr>
          <p:grpSpPr>
            <a:xfrm>
              <a:off x="304800" y="3915479"/>
              <a:ext cx="3083058" cy="461665"/>
              <a:chOff x="274096" y="946064"/>
              <a:chExt cx="3083058" cy="461665"/>
            </a:xfrm>
          </p:grpSpPr>
          <p:sp>
            <p:nvSpPr>
              <p:cNvPr id="123" name="文本框 38"/>
              <p:cNvSpPr txBox="1"/>
              <p:nvPr/>
            </p:nvSpPr>
            <p:spPr>
              <a:xfrm>
                <a:off x="274096" y="946064"/>
                <a:ext cx="1141724" cy="4616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b="1" dirty="0"/>
                  <a:t>N6</a:t>
                </a:r>
                <a:endParaRPr lang="zh-CN" altLang="en-US" sz="2400" b="1" dirty="0"/>
              </a:p>
            </p:txBody>
          </p:sp>
          <p:sp>
            <p:nvSpPr>
              <p:cNvPr id="124" name="文本框 38"/>
              <p:cNvSpPr txBox="1"/>
              <p:nvPr/>
            </p:nvSpPr>
            <p:spPr>
              <a:xfrm>
                <a:off x="1381324" y="946064"/>
                <a:ext cx="1005163" cy="4616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b="1" dirty="0"/>
                  <a:t>4</a:t>
                </a:r>
                <a:endParaRPr lang="zh-CN" altLang="en-US" sz="2400" b="1" dirty="0"/>
              </a:p>
            </p:txBody>
          </p:sp>
          <p:sp>
            <p:nvSpPr>
              <p:cNvPr id="125" name="文本框 38"/>
              <p:cNvSpPr txBox="1"/>
              <p:nvPr/>
            </p:nvSpPr>
            <p:spPr>
              <a:xfrm>
                <a:off x="2351991" y="946064"/>
                <a:ext cx="1005163" cy="4616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b="1" dirty="0"/>
                  <a:t>?</a:t>
                </a:r>
                <a:endParaRPr lang="zh-CN" altLang="en-US" sz="2400" b="1" dirty="0"/>
              </a:p>
            </p:txBody>
          </p:sp>
        </p:grpSp>
        <p:grpSp>
          <p:nvGrpSpPr>
            <p:cNvPr id="115" name="组合 114"/>
            <p:cNvGrpSpPr/>
            <p:nvPr/>
          </p:nvGrpSpPr>
          <p:grpSpPr>
            <a:xfrm>
              <a:off x="304800" y="4374857"/>
              <a:ext cx="3083058" cy="461665"/>
              <a:chOff x="274096" y="946064"/>
              <a:chExt cx="3083058" cy="461665"/>
            </a:xfrm>
          </p:grpSpPr>
          <p:sp>
            <p:nvSpPr>
              <p:cNvPr id="120" name="文本框 38"/>
              <p:cNvSpPr txBox="1"/>
              <p:nvPr/>
            </p:nvSpPr>
            <p:spPr>
              <a:xfrm>
                <a:off x="274096" y="946064"/>
                <a:ext cx="1141724" cy="4616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b="1" dirty="0"/>
                  <a:t>N8</a:t>
                </a:r>
                <a:endParaRPr lang="zh-CN" altLang="en-US" sz="2400" b="1" dirty="0"/>
              </a:p>
            </p:txBody>
          </p:sp>
          <p:sp>
            <p:nvSpPr>
              <p:cNvPr id="121" name="文本框 38"/>
              <p:cNvSpPr txBox="1"/>
              <p:nvPr/>
            </p:nvSpPr>
            <p:spPr>
              <a:xfrm>
                <a:off x="1381324" y="946064"/>
                <a:ext cx="1005163" cy="4616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b="1" dirty="0"/>
                  <a:t>3</a:t>
                </a:r>
                <a:endParaRPr lang="zh-CN" altLang="en-US" sz="2400" b="1" dirty="0"/>
              </a:p>
            </p:txBody>
          </p:sp>
          <p:sp>
            <p:nvSpPr>
              <p:cNvPr id="122" name="文本框 38"/>
              <p:cNvSpPr txBox="1"/>
              <p:nvPr/>
            </p:nvSpPr>
            <p:spPr>
              <a:xfrm>
                <a:off x="2351991" y="946064"/>
                <a:ext cx="1005163" cy="4616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b="1" dirty="0"/>
                  <a:t>?</a:t>
                </a:r>
                <a:endParaRPr lang="zh-CN" altLang="en-US" sz="2400" b="1" dirty="0"/>
              </a:p>
            </p:txBody>
          </p:sp>
        </p:grpSp>
        <p:grpSp>
          <p:nvGrpSpPr>
            <p:cNvPr id="116" name="组合 115"/>
            <p:cNvGrpSpPr/>
            <p:nvPr/>
          </p:nvGrpSpPr>
          <p:grpSpPr>
            <a:xfrm>
              <a:off x="304800" y="4834235"/>
              <a:ext cx="3083058" cy="461665"/>
              <a:chOff x="274096" y="946064"/>
              <a:chExt cx="3083058" cy="461665"/>
            </a:xfrm>
          </p:grpSpPr>
          <p:sp>
            <p:nvSpPr>
              <p:cNvPr id="117" name="文本框 38"/>
              <p:cNvSpPr txBox="1"/>
              <p:nvPr/>
            </p:nvSpPr>
            <p:spPr>
              <a:xfrm>
                <a:off x="274096" y="946064"/>
                <a:ext cx="1141724" cy="4616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b="1" dirty="0"/>
                  <a:t>N9</a:t>
                </a:r>
                <a:endParaRPr lang="zh-CN" altLang="en-US" sz="2400" b="1" dirty="0"/>
              </a:p>
            </p:txBody>
          </p:sp>
          <p:sp>
            <p:nvSpPr>
              <p:cNvPr id="118" name="文本框 38"/>
              <p:cNvSpPr txBox="1"/>
              <p:nvPr/>
            </p:nvSpPr>
            <p:spPr>
              <a:xfrm>
                <a:off x="1381324" y="946064"/>
                <a:ext cx="1005163" cy="4616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b="1" dirty="0"/>
                  <a:t>5</a:t>
                </a:r>
                <a:endParaRPr lang="zh-CN" altLang="en-US" sz="2400" b="1" dirty="0"/>
              </a:p>
            </p:txBody>
          </p:sp>
          <p:sp>
            <p:nvSpPr>
              <p:cNvPr id="119" name="文本框 38"/>
              <p:cNvSpPr txBox="1"/>
              <p:nvPr/>
            </p:nvSpPr>
            <p:spPr>
              <a:xfrm>
                <a:off x="2351991" y="946064"/>
                <a:ext cx="1005163" cy="4616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b="1" dirty="0"/>
                  <a:t>?</a:t>
                </a:r>
                <a:endParaRPr lang="zh-CN" altLang="en-US" sz="2400" b="1" dirty="0"/>
              </a:p>
            </p:txBody>
          </p:sp>
        </p:grpSp>
      </p:grpSp>
      <p:sp>
        <p:nvSpPr>
          <p:cNvPr id="2" name="对话气泡: 圆角矩形 1"/>
          <p:cNvSpPr/>
          <p:nvPr/>
        </p:nvSpPr>
        <p:spPr>
          <a:xfrm>
            <a:off x="6131079" y="1041012"/>
            <a:ext cx="4046085" cy="545996"/>
          </a:xfrm>
          <a:prstGeom prst="wedgeRoundRectCallout">
            <a:avLst>
              <a:gd name="adj1" fmla="val -21594"/>
              <a:gd name="adj2" fmla="val 164912"/>
              <a:gd name="adj3" fmla="val 16667"/>
            </a:avLst>
          </a:prstGeom>
          <a:ln>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D</a:t>
            </a:r>
            <a:r>
              <a:rPr lang="zh-CN" altLang="en-US" b="1" dirty="0"/>
              <a:t>收到</a:t>
            </a:r>
            <a:r>
              <a:rPr lang="en-US" altLang="zh-CN" b="1" dirty="0"/>
              <a:t>C</a:t>
            </a:r>
            <a:r>
              <a:rPr lang="zh-CN" altLang="en-US" b="1" dirty="0"/>
              <a:t>的路由表后，对其进行</a:t>
            </a:r>
            <a:r>
              <a:rPr lang="zh-CN" altLang="en-US" b="1" dirty="0">
                <a:solidFill>
                  <a:schemeClr val="tx1"/>
                </a:solidFill>
                <a:highlight>
                  <a:srgbClr val="FFFF00"/>
                </a:highlight>
              </a:rPr>
              <a:t>修改</a:t>
            </a:r>
            <a:r>
              <a:rPr lang="zh-CN" altLang="en-US" b="1" dirty="0"/>
              <a:t>。</a:t>
            </a:r>
            <a:endParaRPr lang="zh-CN" altLang="en-US" b="1" dirty="0"/>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withEffect">
                                  <p:stCondLst>
                                    <p:cond delay="0"/>
                                  </p:stCondLst>
                                  <p:childTnLst>
                                    <p:set>
                                      <p:cBhvr>
                                        <p:cTn id="6" dur="1" fill="hold">
                                          <p:stCondLst>
                                            <p:cond delay="0"/>
                                          </p:stCondLst>
                                        </p:cTn>
                                        <p:tgtEl>
                                          <p:spTgt spid="108"/>
                                        </p:tgtEl>
                                        <p:attrNameLst>
                                          <p:attrName>style.visibility</p:attrName>
                                        </p:attrNameLst>
                                      </p:cBhvr>
                                      <p:to>
                                        <p:strVal val="visible"/>
                                      </p:to>
                                    </p:set>
                                    <p:anim calcmode="lin" valueType="num">
                                      <p:cBhvr additive="base">
                                        <p:cTn id="7" dur="500"/>
                                        <p:tgtEl>
                                          <p:spTgt spid="108"/>
                                        </p:tgtEl>
                                        <p:attrNameLst>
                                          <p:attrName>ppt_x</p:attrName>
                                        </p:attrNameLst>
                                      </p:cBhvr>
                                      <p:tavLst>
                                        <p:tav tm="0">
                                          <p:val>
                                            <p:strVal val="#ppt_x-#ppt_w*1.125000"/>
                                          </p:val>
                                        </p:tav>
                                        <p:tav tm="100000">
                                          <p:val>
                                            <p:strVal val="#ppt_x"/>
                                          </p:val>
                                        </p:tav>
                                      </p:tavLst>
                                    </p:anim>
                                    <p:animEffect transition="in" filter="wipe(right)">
                                      <p:cBhvr>
                                        <p:cTn id="8" dur="500"/>
                                        <p:tgtEl>
                                          <p:spTgt spid="108"/>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2"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p:tgtEl>
                                          <p:spTgt spid="2"/>
                                        </p:tgtEl>
                                        <p:attrNameLst>
                                          <p:attrName>ppt_x</p:attrName>
                                        </p:attrNameLst>
                                      </p:cBhvr>
                                      <p:tavLst>
                                        <p:tav tm="0">
                                          <p:val>
                                            <p:strVal val="#ppt_x+#ppt_w*1.125000"/>
                                          </p:val>
                                        </p:tav>
                                        <p:tav tm="100000">
                                          <p:val>
                                            <p:strVal val="#ppt_x"/>
                                          </p:val>
                                        </p:tav>
                                      </p:tavLst>
                                    </p:anim>
                                    <p:animEffect transition="in" filter="wipe(left)">
                                      <p:cBhvr>
                                        <p:cTn id="1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矩形: 圆角 63"/>
          <p:cNvSpPr/>
          <p:nvPr/>
        </p:nvSpPr>
        <p:spPr>
          <a:xfrm>
            <a:off x="304798" y="2407587"/>
            <a:ext cx="3135086" cy="2770693"/>
          </a:xfrm>
          <a:prstGeom prst="roundRect">
            <a:avLst>
              <a:gd name="adj" fmla="val 7451"/>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tx1"/>
              </a:solidFill>
            </a:endParaRPr>
          </a:p>
        </p:txBody>
      </p:sp>
      <p:grpSp>
        <p:nvGrpSpPr>
          <p:cNvPr id="86" name="组合 85"/>
          <p:cNvGrpSpPr/>
          <p:nvPr/>
        </p:nvGrpSpPr>
        <p:grpSpPr>
          <a:xfrm>
            <a:off x="304800" y="749300"/>
            <a:ext cx="5791199" cy="400110"/>
            <a:chOff x="424117" y="898245"/>
            <a:chExt cx="5791199" cy="400110"/>
          </a:xfrm>
        </p:grpSpPr>
        <p:sp>
          <p:nvSpPr>
            <p:cNvPr id="87" name="平行四边形 86"/>
            <p:cNvSpPr/>
            <p:nvPr/>
          </p:nvSpPr>
          <p:spPr>
            <a:xfrm>
              <a:off x="424117" y="898245"/>
              <a:ext cx="721433"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03</a:t>
              </a:r>
              <a:endParaRPr lang="zh-CN" altLang="en-US" sz="2200" dirty="0">
                <a:latin typeface="Impact" panose="020B0806030902050204" pitchFamily="34" charset="0"/>
              </a:endParaRPr>
            </a:p>
          </p:txBody>
        </p:sp>
        <p:sp>
          <p:nvSpPr>
            <p:cNvPr id="88" name="文本框 87"/>
            <p:cNvSpPr txBox="1"/>
            <p:nvPr/>
          </p:nvSpPr>
          <p:spPr>
            <a:xfrm>
              <a:off x="1145549" y="898245"/>
              <a:ext cx="5069767" cy="400110"/>
            </a:xfrm>
            <a:prstGeom prst="rect">
              <a:avLst/>
            </a:prstGeom>
            <a:noFill/>
          </p:spPr>
          <p:txBody>
            <a:bodyPr wrap="square" rtlCol="0">
              <a:spAutoFit/>
            </a:bodyPr>
            <a:lstStyle/>
            <a:p>
              <a:r>
                <a:rPr lang="en-US" altLang="zh-CN" sz="2000" b="1" dirty="0"/>
                <a:t>RIP</a:t>
              </a:r>
              <a:r>
                <a:rPr lang="zh-CN" altLang="en-US" sz="2000" b="1" dirty="0"/>
                <a:t>的距离向量算法</a:t>
              </a:r>
              <a:endParaRPr lang="zh-CN" altLang="en-US" sz="2000" b="1" dirty="0"/>
            </a:p>
          </p:txBody>
        </p:sp>
      </p:grpSp>
      <p:grpSp>
        <p:nvGrpSpPr>
          <p:cNvPr id="12" name="组合 11"/>
          <p:cNvGrpSpPr/>
          <p:nvPr/>
        </p:nvGrpSpPr>
        <p:grpSpPr>
          <a:xfrm>
            <a:off x="1631444" y="1152821"/>
            <a:ext cx="8964190" cy="893065"/>
            <a:chOff x="1631444" y="1152821"/>
            <a:chExt cx="8964190" cy="893065"/>
          </a:xfrm>
        </p:grpSpPr>
        <p:cxnSp>
          <p:nvCxnSpPr>
            <p:cNvPr id="5" name="直接连接符 4"/>
            <p:cNvCxnSpPr/>
            <p:nvPr/>
          </p:nvCxnSpPr>
          <p:spPr>
            <a:xfrm>
              <a:off x="1809065" y="1802485"/>
              <a:ext cx="8551942" cy="0"/>
            </a:xfrm>
            <a:prstGeom prst="line">
              <a:avLst/>
            </a:prstGeom>
            <a:ln w="38100">
              <a:solidFill>
                <a:schemeClr val="tx1"/>
              </a:solidFill>
              <a:tailEnd type="none"/>
            </a:ln>
          </p:spPr>
          <p:style>
            <a:lnRef idx="1">
              <a:schemeClr val="accent1"/>
            </a:lnRef>
            <a:fillRef idx="0">
              <a:schemeClr val="accent1"/>
            </a:fillRef>
            <a:effectRef idx="0">
              <a:schemeClr val="accent1"/>
            </a:effectRef>
            <a:fontRef idx="minor">
              <a:schemeClr val="tx1"/>
            </a:fontRef>
          </p:style>
        </p:cxnSp>
        <p:grpSp>
          <p:nvGrpSpPr>
            <p:cNvPr id="9" name="组合 8"/>
            <p:cNvGrpSpPr/>
            <p:nvPr/>
          </p:nvGrpSpPr>
          <p:grpSpPr>
            <a:xfrm>
              <a:off x="1631444" y="1152821"/>
              <a:ext cx="556728" cy="893065"/>
              <a:chOff x="1026232" y="1152821"/>
              <a:chExt cx="556728" cy="893065"/>
            </a:xfrm>
          </p:grpSpPr>
          <p:pic>
            <p:nvPicPr>
              <p:cNvPr id="27" name="图形 2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26232" y="1595202"/>
                <a:ext cx="556728" cy="450684"/>
              </a:xfrm>
              <a:prstGeom prst="rect">
                <a:avLst/>
              </a:prstGeom>
            </p:spPr>
          </p:pic>
          <p:sp>
            <p:nvSpPr>
              <p:cNvPr id="28" name="文本框 38"/>
              <p:cNvSpPr txBox="1"/>
              <p:nvPr/>
            </p:nvSpPr>
            <p:spPr>
              <a:xfrm>
                <a:off x="1087861" y="1152821"/>
                <a:ext cx="433470" cy="4616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b="1" dirty="0"/>
                  <a:t>C</a:t>
                </a:r>
                <a:endParaRPr lang="zh-CN" altLang="en-US" sz="2400" b="1" dirty="0"/>
              </a:p>
            </p:txBody>
          </p:sp>
        </p:grpSp>
        <p:grpSp>
          <p:nvGrpSpPr>
            <p:cNvPr id="8" name="组合 7"/>
            <p:cNvGrpSpPr/>
            <p:nvPr/>
          </p:nvGrpSpPr>
          <p:grpSpPr>
            <a:xfrm>
              <a:off x="10038906" y="1152821"/>
              <a:ext cx="556728" cy="893065"/>
              <a:chOff x="7025992" y="1152821"/>
              <a:chExt cx="556728" cy="893065"/>
            </a:xfrm>
          </p:grpSpPr>
          <p:pic>
            <p:nvPicPr>
              <p:cNvPr id="50" name="图形 2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7025992" y="1595202"/>
                <a:ext cx="556728" cy="450684"/>
              </a:xfrm>
              <a:prstGeom prst="rect">
                <a:avLst/>
              </a:prstGeom>
            </p:spPr>
          </p:pic>
          <p:sp>
            <p:nvSpPr>
              <p:cNvPr id="51" name="文本框 38"/>
              <p:cNvSpPr txBox="1"/>
              <p:nvPr/>
            </p:nvSpPr>
            <p:spPr>
              <a:xfrm>
                <a:off x="7087621" y="1152821"/>
                <a:ext cx="433470" cy="4616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b="1" dirty="0"/>
                  <a:t>D</a:t>
                </a:r>
                <a:endParaRPr lang="zh-CN" altLang="en-US" sz="2400" b="1" dirty="0"/>
              </a:p>
            </p:txBody>
          </p:sp>
        </p:grpSp>
      </p:grpSp>
      <p:grpSp>
        <p:nvGrpSpPr>
          <p:cNvPr id="52" name="组合 51"/>
          <p:cNvGrpSpPr/>
          <p:nvPr/>
        </p:nvGrpSpPr>
        <p:grpSpPr>
          <a:xfrm>
            <a:off x="304798" y="2462609"/>
            <a:ext cx="3083058" cy="369332"/>
            <a:chOff x="274096" y="946064"/>
            <a:chExt cx="3083058" cy="369332"/>
          </a:xfrm>
        </p:grpSpPr>
        <p:sp>
          <p:nvSpPr>
            <p:cNvPr id="53" name="文本框 38"/>
            <p:cNvSpPr txBox="1"/>
            <p:nvPr/>
          </p:nvSpPr>
          <p:spPr>
            <a:xfrm>
              <a:off x="274096" y="946064"/>
              <a:ext cx="1141724" cy="3693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b="1" dirty="0"/>
                <a:t>目的网络</a:t>
              </a:r>
              <a:endParaRPr lang="zh-CN" altLang="en-US" b="1" dirty="0"/>
            </a:p>
          </p:txBody>
        </p:sp>
        <p:sp>
          <p:nvSpPr>
            <p:cNvPr id="54" name="文本框 38"/>
            <p:cNvSpPr txBox="1"/>
            <p:nvPr/>
          </p:nvSpPr>
          <p:spPr>
            <a:xfrm>
              <a:off x="1381324" y="946064"/>
              <a:ext cx="1005163" cy="3693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b="1" dirty="0"/>
                <a:t>RIP</a:t>
              </a:r>
              <a:r>
                <a:rPr lang="zh-CN" altLang="en-US" b="1" dirty="0"/>
                <a:t>距离</a:t>
              </a:r>
              <a:endParaRPr lang="zh-CN" altLang="en-US" b="1" dirty="0"/>
            </a:p>
          </p:txBody>
        </p:sp>
        <p:sp>
          <p:nvSpPr>
            <p:cNvPr id="55" name="文本框 38"/>
            <p:cNvSpPr txBox="1"/>
            <p:nvPr/>
          </p:nvSpPr>
          <p:spPr>
            <a:xfrm>
              <a:off x="2351991" y="946064"/>
              <a:ext cx="1005163" cy="3693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b="1" dirty="0"/>
                <a:t>下一跳</a:t>
              </a:r>
              <a:endParaRPr lang="zh-CN" altLang="en-US" b="1" dirty="0"/>
            </a:p>
          </p:txBody>
        </p:sp>
      </p:grpSp>
      <p:grpSp>
        <p:nvGrpSpPr>
          <p:cNvPr id="56" name="组合 55"/>
          <p:cNvGrpSpPr/>
          <p:nvPr/>
        </p:nvGrpSpPr>
        <p:grpSpPr>
          <a:xfrm>
            <a:off x="304798" y="2819107"/>
            <a:ext cx="3083058" cy="461665"/>
            <a:chOff x="274096" y="946064"/>
            <a:chExt cx="3083058" cy="461665"/>
          </a:xfrm>
        </p:grpSpPr>
        <p:sp>
          <p:nvSpPr>
            <p:cNvPr id="57" name="文本框 38"/>
            <p:cNvSpPr txBox="1"/>
            <p:nvPr/>
          </p:nvSpPr>
          <p:spPr>
            <a:xfrm>
              <a:off x="274096" y="946064"/>
              <a:ext cx="1141724" cy="4616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b="1" dirty="0"/>
                <a:t>N2</a:t>
              </a:r>
              <a:endParaRPr lang="zh-CN" altLang="en-US" sz="2400" b="1" dirty="0"/>
            </a:p>
          </p:txBody>
        </p:sp>
        <p:sp>
          <p:nvSpPr>
            <p:cNvPr id="58" name="文本框 38"/>
            <p:cNvSpPr txBox="1"/>
            <p:nvPr/>
          </p:nvSpPr>
          <p:spPr>
            <a:xfrm>
              <a:off x="1381324" y="946064"/>
              <a:ext cx="1005163" cy="4616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b="1" dirty="0"/>
                <a:t>4</a:t>
              </a:r>
              <a:endParaRPr lang="zh-CN" altLang="en-US" sz="2400" b="1" dirty="0"/>
            </a:p>
          </p:txBody>
        </p:sp>
        <p:sp>
          <p:nvSpPr>
            <p:cNvPr id="59" name="文本框 38"/>
            <p:cNvSpPr txBox="1"/>
            <p:nvPr/>
          </p:nvSpPr>
          <p:spPr>
            <a:xfrm>
              <a:off x="2351991" y="946064"/>
              <a:ext cx="1005163" cy="4616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b="1" dirty="0"/>
                <a:t>?</a:t>
              </a:r>
              <a:endParaRPr lang="zh-CN" altLang="en-US" sz="2400" b="1" dirty="0"/>
            </a:p>
          </p:txBody>
        </p:sp>
      </p:grpSp>
      <p:grpSp>
        <p:nvGrpSpPr>
          <p:cNvPr id="60" name="组合 59"/>
          <p:cNvGrpSpPr/>
          <p:nvPr/>
        </p:nvGrpSpPr>
        <p:grpSpPr>
          <a:xfrm>
            <a:off x="304798" y="3278485"/>
            <a:ext cx="3083058" cy="461665"/>
            <a:chOff x="274096" y="946064"/>
            <a:chExt cx="3083058" cy="461665"/>
          </a:xfrm>
        </p:grpSpPr>
        <p:sp>
          <p:nvSpPr>
            <p:cNvPr id="61" name="文本框 38"/>
            <p:cNvSpPr txBox="1"/>
            <p:nvPr/>
          </p:nvSpPr>
          <p:spPr>
            <a:xfrm>
              <a:off x="274096" y="946064"/>
              <a:ext cx="1141724" cy="4616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b="1" dirty="0"/>
                <a:t>N3</a:t>
              </a:r>
              <a:endParaRPr lang="zh-CN" altLang="en-US" sz="2400" b="1" dirty="0"/>
            </a:p>
          </p:txBody>
        </p:sp>
        <p:sp>
          <p:nvSpPr>
            <p:cNvPr id="62" name="文本框 38"/>
            <p:cNvSpPr txBox="1"/>
            <p:nvPr/>
          </p:nvSpPr>
          <p:spPr>
            <a:xfrm>
              <a:off x="1381324" y="946064"/>
              <a:ext cx="1005163" cy="4616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b="1" dirty="0"/>
                <a:t>8</a:t>
              </a:r>
              <a:endParaRPr lang="zh-CN" altLang="en-US" sz="2400" b="1" dirty="0"/>
            </a:p>
          </p:txBody>
        </p:sp>
        <p:sp>
          <p:nvSpPr>
            <p:cNvPr id="63" name="文本框 38"/>
            <p:cNvSpPr txBox="1"/>
            <p:nvPr/>
          </p:nvSpPr>
          <p:spPr>
            <a:xfrm>
              <a:off x="2351991" y="946064"/>
              <a:ext cx="1005163" cy="4616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b="1" dirty="0"/>
                <a:t>?</a:t>
              </a:r>
              <a:endParaRPr lang="zh-CN" altLang="en-US" sz="2400" b="1" dirty="0"/>
            </a:p>
          </p:txBody>
        </p:sp>
      </p:grpSp>
      <p:sp>
        <p:nvSpPr>
          <p:cNvPr id="65" name="文本框 38"/>
          <p:cNvSpPr txBox="1"/>
          <p:nvPr/>
        </p:nvSpPr>
        <p:spPr>
          <a:xfrm>
            <a:off x="869667" y="2038255"/>
            <a:ext cx="2005348" cy="3693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b="1" dirty="0"/>
              <a:t>路由器</a:t>
            </a:r>
            <a:r>
              <a:rPr lang="en-US" altLang="zh-CN" b="1" dirty="0"/>
              <a:t>C</a:t>
            </a:r>
            <a:r>
              <a:rPr lang="zh-CN" altLang="en-US" b="1" dirty="0"/>
              <a:t>的路由表</a:t>
            </a:r>
            <a:endParaRPr lang="zh-CN" altLang="en-US" b="1" dirty="0"/>
          </a:p>
        </p:txBody>
      </p:sp>
      <p:grpSp>
        <p:nvGrpSpPr>
          <p:cNvPr id="66" name="组合 65"/>
          <p:cNvGrpSpPr/>
          <p:nvPr/>
        </p:nvGrpSpPr>
        <p:grpSpPr>
          <a:xfrm>
            <a:off x="304798" y="3737863"/>
            <a:ext cx="3083058" cy="461665"/>
            <a:chOff x="274096" y="946064"/>
            <a:chExt cx="3083058" cy="461665"/>
          </a:xfrm>
        </p:grpSpPr>
        <p:sp>
          <p:nvSpPr>
            <p:cNvPr id="67" name="文本框 38"/>
            <p:cNvSpPr txBox="1"/>
            <p:nvPr/>
          </p:nvSpPr>
          <p:spPr>
            <a:xfrm>
              <a:off x="274096" y="946064"/>
              <a:ext cx="1141724" cy="4616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b="1" dirty="0"/>
                <a:t>N6</a:t>
              </a:r>
              <a:endParaRPr lang="zh-CN" altLang="en-US" sz="2400" b="1" dirty="0"/>
            </a:p>
          </p:txBody>
        </p:sp>
        <p:sp>
          <p:nvSpPr>
            <p:cNvPr id="68" name="文本框 38"/>
            <p:cNvSpPr txBox="1"/>
            <p:nvPr/>
          </p:nvSpPr>
          <p:spPr>
            <a:xfrm>
              <a:off x="1381324" y="946064"/>
              <a:ext cx="1005163" cy="4616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b="1" dirty="0"/>
                <a:t>4</a:t>
              </a:r>
              <a:endParaRPr lang="zh-CN" altLang="en-US" sz="2400" b="1" dirty="0"/>
            </a:p>
          </p:txBody>
        </p:sp>
        <p:sp>
          <p:nvSpPr>
            <p:cNvPr id="69" name="文本框 38"/>
            <p:cNvSpPr txBox="1"/>
            <p:nvPr/>
          </p:nvSpPr>
          <p:spPr>
            <a:xfrm>
              <a:off x="2351991" y="946064"/>
              <a:ext cx="1005163" cy="4616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b="1" dirty="0"/>
                <a:t>?</a:t>
              </a:r>
              <a:endParaRPr lang="zh-CN" altLang="en-US" sz="2400" b="1" dirty="0"/>
            </a:p>
          </p:txBody>
        </p:sp>
      </p:grpSp>
      <p:grpSp>
        <p:nvGrpSpPr>
          <p:cNvPr id="70" name="组合 69"/>
          <p:cNvGrpSpPr/>
          <p:nvPr/>
        </p:nvGrpSpPr>
        <p:grpSpPr>
          <a:xfrm>
            <a:off x="304798" y="4197241"/>
            <a:ext cx="3083058" cy="461665"/>
            <a:chOff x="274096" y="946064"/>
            <a:chExt cx="3083058" cy="461665"/>
          </a:xfrm>
        </p:grpSpPr>
        <p:sp>
          <p:nvSpPr>
            <p:cNvPr id="71" name="文本框 38"/>
            <p:cNvSpPr txBox="1"/>
            <p:nvPr/>
          </p:nvSpPr>
          <p:spPr>
            <a:xfrm>
              <a:off x="274096" y="946064"/>
              <a:ext cx="1141724" cy="4616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b="1" dirty="0"/>
                <a:t>N8</a:t>
              </a:r>
              <a:endParaRPr lang="zh-CN" altLang="en-US" sz="2400" b="1" dirty="0"/>
            </a:p>
          </p:txBody>
        </p:sp>
        <p:sp>
          <p:nvSpPr>
            <p:cNvPr id="72" name="文本框 38"/>
            <p:cNvSpPr txBox="1"/>
            <p:nvPr/>
          </p:nvSpPr>
          <p:spPr>
            <a:xfrm>
              <a:off x="1381324" y="946064"/>
              <a:ext cx="1005163" cy="4616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b="1" dirty="0"/>
                <a:t>3</a:t>
              </a:r>
              <a:endParaRPr lang="zh-CN" altLang="en-US" sz="2400" b="1" dirty="0"/>
            </a:p>
          </p:txBody>
        </p:sp>
        <p:sp>
          <p:nvSpPr>
            <p:cNvPr id="73" name="文本框 38"/>
            <p:cNvSpPr txBox="1"/>
            <p:nvPr/>
          </p:nvSpPr>
          <p:spPr>
            <a:xfrm>
              <a:off x="2351991" y="946064"/>
              <a:ext cx="1005163" cy="4616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b="1" dirty="0"/>
                <a:t>?</a:t>
              </a:r>
              <a:endParaRPr lang="zh-CN" altLang="en-US" sz="2400" b="1" dirty="0"/>
            </a:p>
          </p:txBody>
        </p:sp>
      </p:grpSp>
      <p:grpSp>
        <p:nvGrpSpPr>
          <p:cNvPr id="74" name="组合 73"/>
          <p:cNvGrpSpPr/>
          <p:nvPr/>
        </p:nvGrpSpPr>
        <p:grpSpPr>
          <a:xfrm>
            <a:off x="304798" y="4656619"/>
            <a:ext cx="3083058" cy="461665"/>
            <a:chOff x="274096" y="946064"/>
            <a:chExt cx="3083058" cy="461665"/>
          </a:xfrm>
        </p:grpSpPr>
        <p:sp>
          <p:nvSpPr>
            <p:cNvPr id="75" name="文本框 38"/>
            <p:cNvSpPr txBox="1"/>
            <p:nvPr/>
          </p:nvSpPr>
          <p:spPr>
            <a:xfrm>
              <a:off x="274096" y="946064"/>
              <a:ext cx="1141724" cy="4616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b="1" dirty="0"/>
                <a:t>N9</a:t>
              </a:r>
              <a:endParaRPr lang="zh-CN" altLang="en-US" sz="2400" b="1" dirty="0"/>
            </a:p>
          </p:txBody>
        </p:sp>
        <p:sp>
          <p:nvSpPr>
            <p:cNvPr id="76" name="文本框 38"/>
            <p:cNvSpPr txBox="1"/>
            <p:nvPr/>
          </p:nvSpPr>
          <p:spPr>
            <a:xfrm>
              <a:off x="1381324" y="946064"/>
              <a:ext cx="1005163" cy="4616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b="1" dirty="0"/>
                <a:t>5</a:t>
              </a:r>
              <a:endParaRPr lang="zh-CN" altLang="en-US" sz="2400" b="1" dirty="0"/>
            </a:p>
          </p:txBody>
        </p:sp>
        <p:sp>
          <p:nvSpPr>
            <p:cNvPr id="77" name="文本框 38"/>
            <p:cNvSpPr txBox="1"/>
            <p:nvPr/>
          </p:nvSpPr>
          <p:spPr>
            <a:xfrm>
              <a:off x="2351991" y="946064"/>
              <a:ext cx="1005163" cy="4616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b="1" dirty="0"/>
                <a:t>?</a:t>
              </a:r>
              <a:endParaRPr lang="zh-CN" altLang="en-US" sz="2400" b="1" dirty="0"/>
            </a:p>
          </p:txBody>
        </p:sp>
      </p:grpSp>
      <p:grpSp>
        <p:nvGrpSpPr>
          <p:cNvPr id="79" name="组合 78"/>
          <p:cNvGrpSpPr/>
          <p:nvPr/>
        </p:nvGrpSpPr>
        <p:grpSpPr>
          <a:xfrm>
            <a:off x="8749724" y="2462609"/>
            <a:ext cx="3083058" cy="369332"/>
            <a:chOff x="274096" y="946064"/>
            <a:chExt cx="3083058" cy="369332"/>
          </a:xfrm>
        </p:grpSpPr>
        <p:sp>
          <p:nvSpPr>
            <p:cNvPr id="105" name="文本框 38"/>
            <p:cNvSpPr txBox="1"/>
            <p:nvPr/>
          </p:nvSpPr>
          <p:spPr>
            <a:xfrm>
              <a:off x="274096" y="946064"/>
              <a:ext cx="1141724" cy="3693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b="1" dirty="0"/>
                <a:t>目的网络</a:t>
              </a:r>
              <a:endParaRPr lang="zh-CN" altLang="en-US" b="1" dirty="0"/>
            </a:p>
          </p:txBody>
        </p:sp>
        <p:sp>
          <p:nvSpPr>
            <p:cNvPr id="106" name="文本框 38"/>
            <p:cNvSpPr txBox="1"/>
            <p:nvPr/>
          </p:nvSpPr>
          <p:spPr>
            <a:xfrm>
              <a:off x="1381324" y="946064"/>
              <a:ext cx="1005163" cy="3693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b="1" dirty="0"/>
                <a:t>RIP</a:t>
              </a:r>
              <a:r>
                <a:rPr lang="zh-CN" altLang="en-US" b="1" dirty="0"/>
                <a:t>距离</a:t>
              </a:r>
              <a:endParaRPr lang="zh-CN" altLang="en-US" b="1" dirty="0"/>
            </a:p>
          </p:txBody>
        </p:sp>
        <p:sp>
          <p:nvSpPr>
            <p:cNvPr id="107" name="文本框 38"/>
            <p:cNvSpPr txBox="1"/>
            <p:nvPr/>
          </p:nvSpPr>
          <p:spPr>
            <a:xfrm>
              <a:off x="2351991" y="946064"/>
              <a:ext cx="1005163" cy="3693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b="1" dirty="0"/>
                <a:t>下一跳</a:t>
              </a:r>
              <a:endParaRPr lang="zh-CN" altLang="en-US" b="1" dirty="0"/>
            </a:p>
          </p:txBody>
        </p:sp>
      </p:grpSp>
      <p:grpSp>
        <p:nvGrpSpPr>
          <p:cNvPr id="80" name="组合 79"/>
          <p:cNvGrpSpPr/>
          <p:nvPr/>
        </p:nvGrpSpPr>
        <p:grpSpPr>
          <a:xfrm>
            <a:off x="8749724" y="2819107"/>
            <a:ext cx="3083058" cy="461665"/>
            <a:chOff x="274096" y="946064"/>
            <a:chExt cx="3083058" cy="461665"/>
          </a:xfrm>
        </p:grpSpPr>
        <p:sp>
          <p:nvSpPr>
            <p:cNvPr id="102" name="文本框 38"/>
            <p:cNvSpPr txBox="1"/>
            <p:nvPr/>
          </p:nvSpPr>
          <p:spPr>
            <a:xfrm>
              <a:off x="274096" y="946064"/>
              <a:ext cx="1141724" cy="4616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b="1" dirty="0"/>
                <a:t>N1</a:t>
              </a:r>
              <a:endParaRPr lang="zh-CN" altLang="en-US" sz="2400" b="1" dirty="0"/>
            </a:p>
          </p:txBody>
        </p:sp>
        <p:sp>
          <p:nvSpPr>
            <p:cNvPr id="103" name="文本框 38"/>
            <p:cNvSpPr txBox="1"/>
            <p:nvPr/>
          </p:nvSpPr>
          <p:spPr>
            <a:xfrm>
              <a:off x="1381324" y="946064"/>
              <a:ext cx="1005163" cy="4616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b="1" dirty="0"/>
                <a:t>7</a:t>
              </a:r>
              <a:endParaRPr lang="zh-CN" altLang="en-US" sz="2400" b="1" dirty="0"/>
            </a:p>
          </p:txBody>
        </p:sp>
        <p:sp>
          <p:nvSpPr>
            <p:cNvPr id="104" name="文本框 38"/>
            <p:cNvSpPr txBox="1"/>
            <p:nvPr/>
          </p:nvSpPr>
          <p:spPr>
            <a:xfrm>
              <a:off x="2351991" y="946064"/>
              <a:ext cx="1005163" cy="4616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b="1" dirty="0"/>
                <a:t>A</a:t>
              </a:r>
              <a:endParaRPr lang="zh-CN" altLang="en-US" sz="2400" b="1" dirty="0"/>
            </a:p>
          </p:txBody>
        </p:sp>
      </p:grpSp>
      <p:sp>
        <p:nvSpPr>
          <p:cNvPr id="99" name="文本框 38"/>
          <p:cNvSpPr txBox="1"/>
          <p:nvPr/>
        </p:nvSpPr>
        <p:spPr>
          <a:xfrm>
            <a:off x="8749724" y="3278485"/>
            <a:ext cx="1141724" cy="4616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b="1" dirty="0"/>
              <a:t>N2</a:t>
            </a:r>
            <a:endParaRPr lang="zh-CN" altLang="en-US" sz="2400" b="1" dirty="0"/>
          </a:p>
        </p:txBody>
      </p:sp>
      <p:sp>
        <p:nvSpPr>
          <p:cNvPr id="100" name="文本框 38"/>
          <p:cNvSpPr txBox="1"/>
          <p:nvPr/>
        </p:nvSpPr>
        <p:spPr>
          <a:xfrm>
            <a:off x="9856952" y="3278485"/>
            <a:ext cx="1005163" cy="4616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b="1" dirty="0"/>
              <a:t>8</a:t>
            </a:r>
            <a:endParaRPr lang="zh-CN" altLang="en-US" sz="2400" b="1" dirty="0"/>
          </a:p>
        </p:txBody>
      </p:sp>
      <p:sp>
        <p:nvSpPr>
          <p:cNvPr id="101" name="文本框 38"/>
          <p:cNvSpPr txBox="1"/>
          <p:nvPr/>
        </p:nvSpPr>
        <p:spPr>
          <a:xfrm>
            <a:off x="10827619" y="3278485"/>
            <a:ext cx="1005163" cy="4616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b="1" dirty="0"/>
              <a:t>C</a:t>
            </a:r>
            <a:endParaRPr lang="zh-CN" altLang="en-US" sz="2400" b="1" dirty="0"/>
          </a:p>
        </p:txBody>
      </p:sp>
      <p:sp>
        <p:nvSpPr>
          <p:cNvPr id="82" name="矩形: 圆角 81"/>
          <p:cNvSpPr/>
          <p:nvPr/>
        </p:nvSpPr>
        <p:spPr>
          <a:xfrm>
            <a:off x="8749724" y="2407587"/>
            <a:ext cx="3135086" cy="3822172"/>
          </a:xfrm>
          <a:prstGeom prst="roundRect">
            <a:avLst>
              <a:gd name="adj" fmla="val 7451"/>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tx1"/>
              </a:solidFill>
            </a:endParaRPr>
          </a:p>
        </p:txBody>
      </p:sp>
      <p:sp>
        <p:nvSpPr>
          <p:cNvPr id="83" name="文本框 38"/>
          <p:cNvSpPr txBox="1"/>
          <p:nvPr/>
        </p:nvSpPr>
        <p:spPr>
          <a:xfrm>
            <a:off x="9314593" y="2038255"/>
            <a:ext cx="2005348" cy="3693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b="1" dirty="0"/>
              <a:t>路由器</a:t>
            </a:r>
            <a:r>
              <a:rPr lang="en-US" altLang="zh-CN" b="1" dirty="0"/>
              <a:t>D</a:t>
            </a:r>
            <a:r>
              <a:rPr lang="zh-CN" altLang="en-US" b="1" dirty="0"/>
              <a:t>的路由表</a:t>
            </a:r>
            <a:endParaRPr lang="zh-CN" altLang="en-US" b="1" dirty="0"/>
          </a:p>
        </p:txBody>
      </p:sp>
      <p:grpSp>
        <p:nvGrpSpPr>
          <p:cNvPr id="84" name="组合 83"/>
          <p:cNvGrpSpPr/>
          <p:nvPr/>
        </p:nvGrpSpPr>
        <p:grpSpPr>
          <a:xfrm>
            <a:off x="8749724" y="4112830"/>
            <a:ext cx="3083058" cy="461665"/>
            <a:chOff x="274096" y="946064"/>
            <a:chExt cx="3083058" cy="461665"/>
          </a:xfrm>
        </p:grpSpPr>
        <p:sp>
          <p:nvSpPr>
            <p:cNvPr id="96" name="文本框 38"/>
            <p:cNvSpPr txBox="1"/>
            <p:nvPr/>
          </p:nvSpPr>
          <p:spPr>
            <a:xfrm>
              <a:off x="274096" y="946064"/>
              <a:ext cx="1141724" cy="4616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b="1" dirty="0"/>
                <a:t>N6</a:t>
              </a:r>
              <a:endParaRPr lang="zh-CN" altLang="en-US" sz="2400" b="1" dirty="0"/>
            </a:p>
          </p:txBody>
        </p:sp>
        <p:sp>
          <p:nvSpPr>
            <p:cNvPr id="97" name="文本框 38"/>
            <p:cNvSpPr txBox="1"/>
            <p:nvPr/>
          </p:nvSpPr>
          <p:spPr>
            <a:xfrm>
              <a:off x="1381324" y="946064"/>
              <a:ext cx="1005163" cy="4616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b="1" dirty="0"/>
                <a:t>8</a:t>
              </a:r>
              <a:endParaRPr lang="zh-CN" altLang="en-US" sz="2400" b="1" dirty="0"/>
            </a:p>
          </p:txBody>
        </p:sp>
        <p:sp>
          <p:nvSpPr>
            <p:cNvPr id="98" name="文本框 38"/>
            <p:cNvSpPr txBox="1"/>
            <p:nvPr/>
          </p:nvSpPr>
          <p:spPr>
            <a:xfrm>
              <a:off x="2351991" y="946064"/>
              <a:ext cx="1005163" cy="4616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b="1" dirty="0"/>
                <a:t>F</a:t>
              </a:r>
              <a:endParaRPr lang="zh-CN" altLang="en-US" sz="2400" b="1" dirty="0"/>
            </a:p>
          </p:txBody>
        </p:sp>
      </p:grpSp>
      <p:grpSp>
        <p:nvGrpSpPr>
          <p:cNvPr id="85" name="组合 84"/>
          <p:cNvGrpSpPr/>
          <p:nvPr/>
        </p:nvGrpSpPr>
        <p:grpSpPr>
          <a:xfrm>
            <a:off x="8749724" y="5032695"/>
            <a:ext cx="3083058" cy="461665"/>
            <a:chOff x="274096" y="946064"/>
            <a:chExt cx="3083058" cy="461665"/>
          </a:xfrm>
        </p:grpSpPr>
        <p:sp>
          <p:nvSpPr>
            <p:cNvPr id="93" name="文本框 38"/>
            <p:cNvSpPr txBox="1"/>
            <p:nvPr/>
          </p:nvSpPr>
          <p:spPr>
            <a:xfrm>
              <a:off x="274096" y="946064"/>
              <a:ext cx="1141724" cy="4616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b="1" dirty="0"/>
                <a:t>N8</a:t>
              </a:r>
              <a:endParaRPr lang="zh-CN" altLang="en-US" sz="2400" b="1" dirty="0"/>
            </a:p>
          </p:txBody>
        </p:sp>
        <p:sp>
          <p:nvSpPr>
            <p:cNvPr id="94" name="文本框 38"/>
            <p:cNvSpPr txBox="1"/>
            <p:nvPr/>
          </p:nvSpPr>
          <p:spPr>
            <a:xfrm>
              <a:off x="1381324" y="946064"/>
              <a:ext cx="1005163" cy="4616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b="1" dirty="0"/>
                <a:t>4</a:t>
              </a:r>
              <a:endParaRPr lang="zh-CN" altLang="en-US" sz="2400" b="1" dirty="0"/>
            </a:p>
          </p:txBody>
        </p:sp>
        <p:sp>
          <p:nvSpPr>
            <p:cNvPr id="95" name="文本框 38"/>
            <p:cNvSpPr txBox="1"/>
            <p:nvPr/>
          </p:nvSpPr>
          <p:spPr>
            <a:xfrm>
              <a:off x="2351991" y="946064"/>
              <a:ext cx="1005163" cy="4616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b="1" dirty="0"/>
                <a:t>E</a:t>
              </a:r>
              <a:endParaRPr lang="zh-CN" altLang="en-US" sz="2400" b="1" dirty="0"/>
            </a:p>
          </p:txBody>
        </p:sp>
      </p:grpSp>
      <p:grpSp>
        <p:nvGrpSpPr>
          <p:cNvPr id="89" name="组合 88"/>
          <p:cNvGrpSpPr/>
          <p:nvPr/>
        </p:nvGrpSpPr>
        <p:grpSpPr>
          <a:xfrm>
            <a:off x="8749724" y="5492073"/>
            <a:ext cx="3083058" cy="461665"/>
            <a:chOff x="274096" y="946064"/>
            <a:chExt cx="3083058" cy="461665"/>
          </a:xfrm>
        </p:grpSpPr>
        <p:sp>
          <p:nvSpPr>
            <p:cNvPr id="90" name="文本框 38"/>
            <p:cNvSpPr txBox="1"/>
            <p:nvPr/>
          </p:nvSpPr>
          <p:spPr>
            <a:xfrm>
              <a:off x="274096" y="946064"/>
              <a:ext cx="1141724" cy="4616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b="1" dirty="0"/>
                <a:t>N9</a:t>
              </a:r>
              <a:endParaRPr lang="zh-CN" altLang="en-US" sz="2400" b="1" dirty="0"/>
            </a:p>
          </p:txBody>
        </p:sp>
        <p:sp>
          <p:nvSpPr>
            <p:cNvPr id="91" name="文本框 38"/>
            <p:cNvSpPr txBox="1"/>
            <p:nvPr/>
          </p:nvSpPr>
          <p:spPr>
            <a:xfrm>
              <a:off x="1381324" y="946064"/>
              <a:ext cx="1005163" cy="4616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b="1" dirty="0"/>
                <a:t>4</a:t>
              </a:r>
              <a:endParaRPr lang="zh-CN" altLang="en-US" sz="2400" b="1" dirty="0"/>
            </a:p>
          </p:txBody>
        </p:sp>
        <p:sp>
          <p:nvSpPr>
            <p:cNvPr id="92" name="文本框 38"/>
            <p:cNvSpPr txBox="1"/>
            <p:nvPr/>
          </p:nvSpPr>
          <p:spPr>
            <a:xfrm>
              <a:off x="2351991" y="946064"/>
              <a:ext cx="1005163" cy="4616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b="1" dirty="0"/>
                <a:t>F</a:t>
              </a:r>
              <a:endParaRPr lang="zh-CN" altLang="en-US" sz="2400" b="1" dirty="0"/>
            </a:p>
          </p:txBody>
        </p:sp>
      </p:grpSp>
      <p:grpSp>
        <p:nvGrpSpPr>
          <p:cNvPr id="109" name="组合 108"/>
          <p:cNvGrpSpPr/>
          <p:nvPr/>
        </p:nvGrpSpPr>
        <p:grpSpPr>
          <a:xfrm>
            <a:off x="4528457" y="2462609"/>
            <a:ext cx="3083058" cy="369332"/>
            <a:chOff x="274096" y="946064"/>
            <a:chExt cx="3083058" cy="369332"/>
          </a:xfrm>
        </p:grpSpPr>
        <p:sp>
          <p:nvSpPr>
            <p:cNvPr id="132" name="文本框 38"/>
            <p:cNvSpPr txBox="1"/>
            <p:nvPr/>
          </p:nvSpPr>
          <p:spPr>
            <a:xfrm>
              <a:off x="274096" y="946064"/>
              <a:ext cx="1141724" cy="3693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b="1" dirty="0"/>
                <a:t>目的网络</a:t>
              </a:r>
              <a:endParaRPr lang="zh-CN" altLang="en-US" b="1" dirty="0"/>
            </a:p>
          </p:txBody>
        </p:sp>
        <p:sp>
          <p:nvSpPr>
            <p:cNvPr id="133" name="文本框 38"/>
            <p:cNvSpPr txBox="1"/>
            <p:nvPr/>
          </p:nvSpPr>
          <p:spPr>
            <a:xfrm>
              <a:off x="1381324" y="946064"/>
              <a:ext cx="1005163" cy="3693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b="1" dirty="0"/>
                <a:t>RIP</a:t>
              </a:r>
              <a:r>
                <a:rPr lang="zh-CN" altLang="en-US" b="1" dirty="0"/>
                <a:t>距离</a:t>
              </a:r>
              <a:endParaRPr lang="zh-CN" altLang="en-US" b="1" dirty="0"/>
            </a:p>
          </p:txBody>
        </p:sp>
        <p:sp>
          <p:nvSpPr>
            <p:cNvPr id="134" name="文本框 38"/>
            <p:cNvSpPr txBox="1"/>
            <p:nvPr/>
          </p:nvSpPr>
          <p:spPr>
            <a:xfrm>
              <a:off x="2351991" y="946064"/>
              <a:ext cx="1005163" cy="3693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b="1" dirty="0"/>
                <a:t>下一跳</a:t>
              </a:r>
              <a:endParaRPr lang="zh-CN" altLang="en-US" b="1" dirty="0"/>
            </a:p>
          </p:txBody>
        </p:sp>
      </p:grpSp>
      <p:sp>
        <p:nvSpPr>
          <p:cNvPr id="129" name="文本框 38"/>
          <p:cNvSpPr txBox="1"/>
          <p:nvPr/>
        </p:nvSpPr>
        <p:spPr>
          <a:xfrm>
            <a:off x="4528457" y="2819107"/>
            <a:ext cx="1141724" cy="4616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b="1" dirty="0"/>
              <a:t>N2</a:t>
            </a:r>
            <a:endParaRPr lang="zh-CN" altLang="en-US" sz="2400" b="1" dirty="0"/>
          </a:p>
        </p:txBody>
      </p:sp>
      <p:sp>
        <p:nvSpPr>
          <p:cNvPr id="130" name="文本框 38"/>
          <p:cNvSpPr txBox="1"/>
          <p:nvPr/>
        </p:nvSpPr>
        <p:spPr>
          <a:xfrm>
            <a:off x="5635685" y="2819107"/>
            <a:ext cx="1005163" cy="4616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b="1" dirty="0"/>
              <a:t>4</a:t>
            </a:r>
            <a:endParaRPr lang="zh-CN" altLang="en-US" sz="2400" b="1" dirty="0"/>
          </a:p>
        </p:txBody>
      </p:sp>
      <p:sp>
        <p:nvSpPr>
          <p:cNvPr id="131" name="文本框 38"/>
          <p:cNvSpPr txBox="1"/>
          <p:nvPr/>
        </p:nvSpPr>
        <p:spPr>
          <a:xfrm>
            <a:off x="6606352" y="2819107"/>
            <a:ext cx="1005163" cy="4616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b="1" dirty="0"/>
              <a:t>?</a:t>
            </a:r>
            <a:endParaRPr lang="zh-CN" altLang="en-US" sz="2400" b="1" dirty="0"/>
          </a:p>
        </p:txBody>
      </p:sp>
      <p:sp>
        <p:nvSpPr>
          <p:cNvPr id="126" name="文本框 38"/>
          <p:cNvSpPr txBox="1"/>
          <p:nvPr/>
        </p:nvSpPr>
        <p:spPr>
          <a:xfrm>
            <a:off x="4528457" y="3278485"/>
            <a:ext cx="1141724" cy="4616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b="1" dirty="0"/>
              <a:t>N3</a:t>
            </a:r>
            <a:endParaRPr lang="zh-CN" altLang="en-US" sz="2400" b="1" dirty="0"/>
          </a:p>
        </p:txBody>
      </p:sp>
      <p:sp>
        <p:nvSpPr>
          <p:cNvPr id="127" name="文本框 38"/>
          <p:cNvSpPr txBox="1"/>
          <p:nvPr/>
        </p:nvSpPr>
        <p:spPr>
          <a:xfrm>
            <a:off x="5635685" y="3278485"/>
            <a:ext cx="1005163" cy="4616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b="1" dirty="0"/>
              <a:t>8</a:t>
            </a:r>
            <a:endParaRPr lang="zh-CN" altLang="en-US" sz="2400" b="1" dirty="0"/>
          </a:p>
        </p:txBody>
      </p:sp>
      <p:sp>
        <p:nvSpPr>
          <p:cNvPr id="128" name="文本框 38"/>
          <p:cNvSpPr txBox="1"/>
          <p:nvPr/>
        </p:nvSpPr>
        <p:spPr>
          <a:xfrm>
            <a:off x="6606352" y="3278485"/>
            <a:ext cx="1005163" cy="4616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b="1" dirty="0"/>
              <a:t>?</a:t>
            </a:r>
            <a:endParaRPr lang="zh-CN" altLang="en-US" sz="2400" b="1" dirty="0"/>
          </a:p>
        </p:txBody>
      </p:sp>
      <p:sp>
        <p:nvSpPr>
          <p:cNvPr id="112" name="矩形: 圆角 111"/>
          <p:cNvSpPr/>
          <p:nvPr/>
        </p:nvSpPr>
        <p:spPr>
          <a:xfrm>
            <a:off x="4528457" y="2407587"/>
            <a:ext cx="3135086" cy="2770693"/>
          </a:xfrm>
          <a:prstGeom prst="roundRect">
            <a:avLst>
              <a:gd name="adj" fmla="val 7451"/>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tx1"/>
              </a:solidFill>
            </a:endParaRPr>
          </a:p>
        </p:txBody>
      </p:sp>
      <p:sp>
        <p:nvSpPr>
          <p:cNvPr id="113" name="文本框 38"/>
          <p:cNvSpPr txBox="1"/>
          <p:nvPr/>
        </p:nvSpPr>
        <p:spPr>
          <a:xfrm>
            <a:off x="4526065" y="2038255"/>
            <a:ext cx="3135086" cy="3693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b="1" dirty="0"/>
              <a:t>D</a:t>
            </a:r>
            <a:r>
              <a:rPr lang="zh-CN" altLang="en-US" b="1" dirty="0"/>
              <a:t>修改路由器</a:t>
            </a:r>
            <a:r>
              <a:rPr lang="en-US" altLang="zh-CN" b="1" dirty="0"/>
              <a:t>C</a:t>
            </a:r>
            <a:r>
              <a:rPr lang="zh-CN" altLang="en-US" b="1" dirty="0"/>
              <a:t>的路由表</a:t>
            </a:r>
            <a:endParaRPr lang="zh-CN" altLang="en-US" b="1" dirty="0"/>
          </a:p>
        </p:txBody>
      </p:sp>
      <p:sp>
        <p:nvSpPr>
          <p:cNvPr id="123" name="文本框 38"/>
          <p:cNvSpPr txBox="1"/>
          <p:nvPr/>
        </p:nvSpPr>
        <p:spPr>
          <a:xfrm>
            <a:off x="4528457" y="3737863"/>
            <a:ext cx="1141724" cy="4616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b="1" dirty="0"/>
              <a:t>N6</a:t>
            </a:r>
            <a:endParaRPr lang="zh-CN" altLang="en-US" sz="2400" b="1" dirty="0"/>
          </a:p>
        </p:txBody>
      </p:sp>
      <p:sp>
        <p:nvSpPr>
          <p:cNvPr id="124" name="文本框 38"/>
          <p:cNvSpPr txBox="1"/>
          <p:nvPr/>
        </p:nvSpPr>
        <p:spPr>
          <a:xfrm>
            <a:off x="5635685" y="3737863"/>
            <a:ext cx="1005163" cy="4616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b="1" dirty="0"/>
              <a:t>4</a:t>
            </a:r>
            <a:endParaRPr lang="zh-CN" altLang="en-US" sz="2400" b="1" dirty="0"/>
          </a:p>
        </p:txBody>
      </p:sp>
      <p:sp>
        <p:nvSpPr>
          <p:cNvPr id="125" name="文本框 38"/>
          <p:cNvSpPr txBox="1"/>
          <p:nvPr/>
        </p:nvSpPr>
        <p:spPr>
          <a:xfrm>
            <a:off x="6606352" y="3737863"/>
            <a:ext cx="1005163" cy="4616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b="1" dirty="0"/>
              <a:t>?</a:t>
            </a:r>
            <a:endParaRPr lang="zh-CN" altLang="en-US" sz="2400" b="1" dirty="0"/>
          </a:p>
        </p:txBody>
      </p:sp>
      <p:sp>
        <p:nvSpPr>
          <p:cNvPr id="120" name="文本框 38"/>
          <p:cNvSpPr txBox="1"/>
          <p:nvPr/>
        </p:nvSpPr>
        <p:spPr>
          <a:xfrm>
            <a:off x="4528457" y="4197241"/>
            <a:ext cx="1141724" cy="4616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b="1" dirty="0"/>
              <a:t>N8</a:t>
            </a:r>
            <a:endParaRPr lang="zh-CN" altLang="en-US" sz="2400" b="1" dirty="0"/>
          </a:p>
        </p:txBody>
      </p:sp>
      <p:sp>
        <p:nvSpPr>
          <p:cNvPr id="121" name="文本框 38"/>
          <p:cNvSpPr txBox="1"/>
          <p:nvPr/>
        </p:nvSpPr>
        <p:spPr>
          <a:xfrm>
            <a:off x="5635685" y="4197241"/>
            <a:ext cx="1005163" cy="4616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b="1" dirty="0"/>
              <a:t>3</a:t>
            </a:r>
            <a:endParaRPr lang="zh-CN" altLang="en-US" sz="2400" b="1" dirty="0"/>
          </a:p>
        </p:txBody>
      </p:sp>
      <p:sp>
        <p:nvSpPr>
          <p:cNvPr id="122" name="文本框 38"/>
          <p:cNvSpPr txBox="1"/>
          <p:nvPr/>
        </p:nvSpPr>
        <p:spPr>
          <a:xfrm>
            <a:off x="6606352" y="4197241"/>
            <a:ext cx="1005163" cy="4616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b="1" dirty="0"/>
              <a:t>?</a:t>
            </a:r>
            <a:endParaRPr lang="zh-CN" altLang="en-US" sz="2400" b="1" dirty="0"/>
          </a:p>
        </p:txBody>
      </p:sp>
      <p:sp>
        <p:nvSpPr>
          <p:cNvPr id="117" name="文本框 38"/>
          <p:cNvSpPr txBox="1"/>
          <p:nvPr/>
        </p:nvSpPr>
        <p:spPr>
          <a:xfrm>
            <a:off x="4528457" y="4656619"/>
            <a:ext cx="1141724" cy="4616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b="1" dirty="0"/>
              <a:t>N9</a:t>
            </a:r>
            <a:endParaRPr lang="zh-CN" altLang="en-US" sz="2400" b="1" dirty="0"/>
          </a:p>
        </p:txBody>
      </p:sp>
      <p:sp>
        <p:nvSpPr>
          <p:cNvPr id="118" name="文本框 38"/>
          <p:cNvSpPr txBox="1"/>
          <p:nvPr/>
        </p:nvSpPr>
        <p:spPr>
          <a:xfrm>
            <a:off x="5635685" y="4656619"/>
            <a:ext cx="1005163" cy="4616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b="1" dirty="0"/>
              <a:t>5</a:t>
            </a:r>
            <a:endParaRPr lang="zh-CN" altLang="en-US" sz="2400" b="1" dirty="0"/>
          </a:p>
        </p:txBody>
      </p:sp>
      <p:sp>
        <p:nvSpPr>
          <p:cNvPr id="119" name="文本框 38"/>
          <p:cNvSpPr txBox="1"/>
          <p:nvPr/>
        </p:nvSpPr>
        <p:spPr>
          <a:xfrm>
            <a:off x="6606352" y="4656619"/>
            <a:ext cx="1005163" cy="4616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b="1" dirty="0"/>
              <a:t>?</a:t>
            </a:r>
            <a:endParaRPr lang="zh-CN" altLang="en-US" sz="2400" b="1" dirty="0"/>
          </a:p>
        </p:txBody>
      </p:sp>
      <p:grpSp>
        <p:nvGrpSpPr>
          <p:cNvPr id="3" name="组合 2"/>
          <p:cNvGrpSpPr/>
          <p:nvPr/>
        </p:nvGrpSpPr>
        <p:grpSpPr>
          <a:xfrm>
            <a:off x="5641499" y="2819107"/>
            <a:ext cx="1005163" cy="2299177"/>
            <a:chOff x="7624290" y="4139723"/>
            <a:chExt cx="1005163" cy="2299177"/>
          </a:xfrm>
          <a:solidFill>
            <a:schemeClr val="bg1"/>
          </a:solidFill>
        </p:grpSpPr>
        <p:sp>
          <p:nvSpPr>
            <p:cNvPr id="135" name="文本框 38"/>
            <p:cNvSpPr txBox="1"/>
            <p:nvPr/>
          </p:nvSpPr>
          <p:spPr>
            <a:xfrm>
              <a:off x="7624290" y="4139723"/>
              <a:ext cx="1005163" cy="461665"/>
            </a:xfrm>
            <a:prstGeom prst="rect">
              <a:avLst/>
            </a:prstGeom>
            <a:grp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b="1" dirty="0">
                  <a:solidFill>
                    <a:schemeClr val="accent1"/>
                  </a:solidFill>
                </a:rPr>
                <a:t>4+1</a:t>
              </a:r>
              <a:endParaRPr lang="zh-CN" altLang="en-US" sz="2400" b="1" dirty="0">
                <a:solidFill>
                  <a:schemeClr val="accent1"/>
                </a:solidFill>
              </a:endParaRPr>
            </a:p>
          </p:txBody>
        </p:sp>
        <p:sp>
          <p:nvSpPr>
            <p:cNvPr id="136" name="文本框 38"/>
            <p:cNvSpPr txBox="1"/>
            <p:nvPr/>
          </p:nvSpPr>
          <p:spPr>
            <a:xfrm>
              <a:off x="7624290" y="4599101"/>
              <a:ext cx="1005163" cy="461665"/>
            </a:xfrm>
            <a:prstGeom prst="rect">
              <a:avLst/>
            </a:prstGeom>
            <a:grp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b="1" dirty="0">
                  <a:solidFill>
                    <a:schemeClr val="accent1"/>
                  </a:solidFill>
                </a:rPr>
                <a:t>8+1</a:t>
              </a:r>
              <a:endParaRPr lang="zh-CN" altLang="en-US" sz="2400" b="1" dirty="0">
                <a:solidFill>
                  <a:schemeClr val="accent1"/>
                </a:solidFill>
              </a:endParaRPr>
            </a:p>
          </p:txBody>
        </p:sp>
        <p:sp>
          <p:nvSpPr>
            <p:cNvPr id="137" name="文本框 38"/>
            <p:cNvSpPr txBox="1"/>
            <p:nvPr/>
          </p:nvSpPr>
          <p:spPr>
            <a:xfrm>
              <a:off x="7624290" y="5058479"/>
              <a:ext cx="1005163" cy="461665"/>
            </a:xfrm>
            <a:prstGeom prst="rect">
              <a:avLst/>
            </a:prstGeom>
            <a:grp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b="1" dirty="0">
                  <a:solidFill>
                    <a:schemeClr val="accent1"/>
                  </a:solidFill>
                </a:rPr>
                <a:t>4+1</a:t>
              </a:r>
              <a:endParaRPr lang="zh-CN" altLang="en-US" sz="2400" b="1" dirty="0">
                <a:solidFill>
                  <a:schemeClr val="accent1"/>
                </a:solidFill>
              </a:endParaRPr>
            </a:p>
          </p:txBody>
        </p:sp>
        <p:sp>
          <p:nvSpPr>
            <p:cNvPr id="138" name="文本框 38"/>
            <p:cNvSpPr txBox="1"/>
            <p:nvPr/>
          </p:nvSpPr>
          <p:spPr>
            <a:xfrm>
              <a:off x="7624290" y="5517857"/>
              <a:ext cx="1005163" cy="461665"/>
            </a:xfrm>
            <a:prstGeom prst="rect">
              <a:avLst/>
            </a:prstGeom>
            <a:grp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b="1" dirty="0">
                  <a:solidFill>
                    <a:schemeClr val="accent1"/>
                  </a:solidFill>
                </a:rPr>
                <a:t>3+1</a:t>
              </a:r>
              <a:endParaRPr lang="zh-CN" altLang="en-US" sz="2400" b="1" dirty="0">
                <a:solidFill>
                  <a:schemeClr val="accent1"/>
                </a:solidFill>
              </a:endParaRPr>
            </a:p>
          </p:txBody>
        </p:sp>
        <p:sp>
          <p:nvSpPr>
            <p:cNvPr id="139" name="文本框 38"/>
            <p:cNvSpPr txBox="1"/>
            <p:nvPr/>
          </p:nvSpPr>
          <p:spPr>
            <a:xfrm>
              <a:off x="7624290" y="5977235"/>
              <a:ext cx="1005163" cy="461665"/>
            </a:xfrm>
            <a:prstGeom prst="rect">
              <a:avLst/>
            </a:prstGeom>
            <a:grp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b="1" dirty="0">
                  <a:solidFill>
                    <a:schemeClr val="accent1"/>
                  </a:solidFill>
                </a:rPr>
                <a:t>5+1</a:t>
              </a:r>
              <a:endParaRPr lang="zh-CN" altLang="en-US" sz="2400" b="1" dirty="0">
                <a:solidFill>
                  <a:schemeClr val="accent1"/>
                </a:solidFill>
              </a:endParaRPr>
            </a:p>
          </p:txBody>
        </p:sp>
      </p:grpSp>
      <p:grpSp>
        <p:nvGrpSpPr>
          <p:cNvPr id="4" name="组合 3"/>
          <p:cNvGrpSpPr/>
          <p:nvPr/>
        </p:nvGrpSpPr>
        <p:grpSpPr>
          <a:xfrm>
            <a:off x="6794897" y="2819107"/>
            <a:ext cx="595862" cy="2299177"/>
            <a:chOff x="7594267" y="3905642"/>
            <a:chExt cx="1005163" cy="2299177"/>
          </a:xfrm>
          <a:solidFill>
            <a:schemeClr val="bg1"/>
          </a:solidFill>
        </p:grpSpPr>
        <p:sp>
          <p:nvSpPr>
            <p:cNvPr id="140" name="文本框 38"/>
            <p:cNvSpPr txBox="1"/>
            <p:nvPr/>
          </p:nvSpPr>
          <p:spPr>
            <a:xfrm>
              <a:off x="7594267" y="3905642"/>
              <a:ext cx="1005163" cy="461665"/>
            </a:xfrm>
            <a:prstGeom prst="rect">
              <a:avLst/>
            </a:prstGeom>
            <a:grp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b="1" dirty="0">
                  <a:solidFill>
                    <a:schemeClr val="accent1"/>
                  </a:solidFill>
                </a:rPr>
                <a:t>C</a:t>
              </a:r>
              <a:endParaRPr lang="zh-CN" altLang="en-US" sz="2400" b="1" dirty="0">
                <a:solidFill>
                  <a:schemeClr val="accent1"/>
                </a:solidFill>
              </a:endParaRPr>
            </a:p>
          </p:txBody>
        </p:sp>
        <p:sp>
          <p:nvSpPr>
            <p:cNvPr id="141" name="文本框 38"/>
            <p:cNvSpPr txBox="1"/>
            <p:nvPr/>
          </p:nvSpPr>
          <p:spPr>
            <a:xfrm>
              <a:off x="7594267" y="4365020"/>
              <a:ext cx="1005163" cy="461665"/>
            </a:xfrm>
            <a:prstGeom prst="rect">
              <a:avLst/>
            </a:prstGeom>
            <a:grp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b="1" dirty="0">
                  <a:solidFill>
                    <a:schemeClr val="accent1"/>
                  </a:solidFill>
                </a:rPr>
                <a:t>C</a:t>
              </a:r>
              <a:endParaRPr lang="zh-CN" altLang="en-US" sz="2400" b="1" dirty="0">
                <a:solidFill>
                  <a:schemeClr val="accent1"/>
                </a:solidFill>
              </a:endParaRPr>
            </a:p>
          </p:txBody>
        </p:sp>
        <p:sp>
          <p:nvSpPr>
            <p:cNvPr id="142" name="文本框 38"/>
            <p:cNvSpPr txBox="1"/>
            <p:nvPr/>
          </p:nvSpPr>
          <p:spPr>
            <a:xfrm>
              <a:off x="7594267" y="4824398"/>
              <a:ext cx="1005163" cy="461665"/>
            </a:xfrm>
            <a:prstGeom prst="rect">
              <a:avLst/>
            </a:prstGeom>
            <a:grp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b="1" dirty="0">
                  <a:solidFill>
                    <a:schemeClr val="accent1"/>
                  </a:solidFill>
                </a:rPr>
                <a:t>C</a:t>
              </a:r>
              <a:endParaRPr lang="zh-CN" altLang="en-US" sz="2400" b="1" dirty="0">
                <a:solidFill>
                  <a:schemeClr val="accent1"/>
                </a:solidFill>
              </a:endParaRPr>
            </a:p>
          </p:txBody>
        </p:sp>
        <p:sp>
          <p:nvSpPr>
            <p:cNvPr id="143" name="文本框 38"/>
            <p:cNvSpPr txBox="1"/>
            <p:nvPr/>
          </p:nvSpPr>
          <p:spPr>
            <a:xfrm>
              <a:off x="7594267" y="5283776"/>
              <a:ext cx="1005163" cy="461665"/>
            </a:xfrm>
            <a:prstGeom prst="rect">
              <a:avLst/>
            </a:prstGeom>
            <a:grp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b="1" dirty="0">
                  <a:solidFill>
                    <a:schemeClr val="accent1"/>
                  </a:solidFill>
                </a:rPr>
                <a:t>C</a:t>
              </a:r>
              <a:endParaRPr lang="zh-CN" altLang="en-US" sz="2400" b="1" dirty="0">
                <a:solidFill>
                  <a:schemeClr val="accent1"/>
                </a:solidFill>
              </a:endParaRPr>
            </a:p>
          </p:txBody>
        </p:sp>
        <p:sp>
          <p:nvSpPr>
            <p:cNvPr id="144" name="文本框 38"/>
            <p:cNvSpPr txBox="1"/>
            <p:nvPr/>
          </p:nvSpPr>
          <p:spPr>
            <a:xfrm>
              <a:off x="7594267" y="5743154"/>
              <a:ext cx="1005163" cy="461665"/>
            </a:xfrm>
            <a:prstGeom prst="rect">
              <a:avLst/>
            </a:prstGeom>
            <a:grp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b="1" dirty="0">
                  <a:solidFill>
                    <a:schemeClr val="accent1"/>
                  </a:solidFill>
                </a:rPr>
                <a:t>C</a:t>
              </a:r>
              <a:endParaRPr lang="zh-CN" altLang="en-US" sz="2400" b="1" dirty="0">
                <a:solidFill>
                  <a:schemeClr val="accent1"/>
                </a:solidFill>
              </a:endParaRPr>
            </a:p>
          </p:txBody>
        </p:sp>
      </p:grpSp>
      <p:grpSp>
        <p:nvGrpSpPr>
          <p:cNvPr id="149" name="组合 148"/>
          <p:cNvGrpSpPr/>
          <p:nvPr/>
        </p:nvGrpSpPr>
        <p:grpSpPr>
          <a:xfrm>
            <a:off x="5601189" y="2819107"/>
            <a:ext cx="1005163" cy="2299177"/>
            <a:chOff x="7624290" y="4139723"/>
            <a:chExt cx="1005163" cy="2299177"/>
          </a:xfrm>
          <a:solidFill>
            <a:schemeClr val="bg1"/>
          </a:solidFill>
        </p:grpSpPr>
        <p:sp>
          <p:nvSpPr>
            <p:cNvPr id="154" name="文本框 38"/>
            <p:cNvSpPr txBox="1"/>
            <p:nvPr/>
          </p:nvSpPr>
          <p:spPr>
            <a:xfrm>
              <a:off x="7624290" y="4139723"/>
              <a:ext cx="1005163" cy="461665"/>
            </a:xfrm>
            <a:prstGeom prst="rect">
              <a:avLst/>
            </a:prstGeom>
            <a:grp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b="1" dirty="0">
                  <a:solidFill>
                    <a:schemeClr val="accent1"/>
                  </a:solidFill>
                </a:rPr>
                <a:t>5</a:t>
              </a:r>
              <a:endParaRPr lang="zh-CN" altLang="en-US" sz="2400" b="1" dirty="0">
                <a:solidFill>
                  <a:schemeClr val="accent1"/>
                </a:solidFill>
              </a:endParaRPr>
            </a:p>
          </p:txBody>
        </p:sp>
        <p:sp>
          <p:nvSpPr>
            <p:cNvPr id="155" name="文本框 38"/>
            <p:cNvSpPr txBox="1"/>
            <p:nvPr/>
          </p:nvSpPr>
          <p:spPr>
            <a:xfrm>
              <a:off x="7624290" y="4599101"/>
              <a:ext cx="1005163" cy="461665"/>
            </a:xfrm>
            <a:prstGeom prst="rect">
              <a:avLst/>
            </a:prstGeom>
            <a:grp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b="1" dirty="0">
                  <a:solidFill>
                    <a:schemeClr val="accent1"/>
                  </a:solidFill>
                </a:rPr>
                <a:t>9</a:t>
              </a:r>
              <a:endParaRPr lang="zh-CN" altLang="en-US" sz="2400" b="1" dirty="0">
                <a:solidFill>
                  <a:schemeClr val="accent1"/>
                </a:solidFill>
              </a:endParaRPr>
            </a:p>
          </p:txBody>
        </p:sp>
        <p:sp>
          <p:nvSpPr>
            <p:cNvPr id="156" name="文本框 38"/>
            <p:cNvSpPr txBox="1"/>
            <p:nvPr/>
          </p:nvSpPr>
          <p:spPr>
            <a:xfrm>
              <a:off x="7624290" y="5058479"/>
              <a:ext cx="1005163" cy="461665"/>
            </a:xfrm>
            <a:prstGeom prst="rect">
              <a:avLst/>
            </a:prstGeom>
            <a:grp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b="1" dirty="0">
                  <a:solidFill>
                    <a:schemeClr val="accent1"/>
                  </a:solidFill>
                </a:rPr>
                <a:t>5</a:t>
              </a:r>
              <a:endParaRPr lang="zh-CN" altLang="en-US" sz="2400" b="1" dirty="0">
                <a:solidFill>
                  <a:schemeClr val="accent1"/>
                </a:solidFill>
              </a:endParaRPr>
            </a:p>
          </p:txBody>
        </p:sp>
        <p:sp>
          <p:nvSpPr>
            <p:cNvPr id="157" name="文本框 38"/>
            <p:cNvSpPr txBox="1"/>
            <p:nvPr/>
          </p:nvSpPr>
          <p:spPr>
            <a:xfrm>
              <a:off x="7624290" y="5517857"/>
              <a:ext cx="1005163" cy="461665"/>
            </a:xfrm>
            <a:prstGeom prst="rect">
              <a:avLst/>
            </a:prstGeom>
            <a:grp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b="1" dirty="0">
                  <a:solidFill>
                    <a:schemeClr val="accent1"/>
                  </a:solidFill>
                </a:rPr>
                <a:t>4</a:t>
              </a:r>
              <a:endParaRPr lang="zh-CN" altLang="en-US" sz="2400" b="1" dirty="0">
                <a:solidFill>
                  <a:schemeClr val="accent1"/>
                </a:solidFill>
              </a:endParaRPr>
            </a:p>
          </p:txBody>
        </p:sp>
        <p:sp>
          <p:nvSpPr>
            <p:cNvPr id="158" name="文本框 38"/>
            <p:cNvSpPr txBox="1"/>
            <p:nvPr/>
          </p:nvSpPr>
          <p:spPr>
            <a:xfrm>
              <a:off x="7624290" y="5977235"/>
              <a:ext cx="1005163" cy="461665"/>
            </a:xfrm>
            <a:prstGeom prst="rect">
              <a:avLst/>
            </a:prstGeom>
            <a:grp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b="1" dirty="0">
                  <a:solidFill>
                    <a:schemeClr val="accent1"/>
                  </a:solidFill>
                </a:rPr>
                <a:t>6</a:t>
              </a:r>
              <a:endParaRPr lang="zh-CN" altLang="en-US" sz="2400" b="1" dirty="0">
                <a:solidFill>
                  <a:schemeClr val="accent1"/>
                </a:solidFill>
              </a:endParaRPr>
            </a:p>
          </p:txBody>
        </p:sp>
      </p:grpSp>
      <p:sp>
        <p:nvSpPr>
          <p:cNvPr id="6" name="箭头: 右 5"/>
          <p:cNvSpPr/>
          <p:nvPr/>
        </p:nvSpPr>
        <p:spPr>
          <a:xfrm>
            <a:off x="7554724" y="1922120"/>
            <a:ext cx="1366058" cy="618365"/>
          </a:xfrm>
          <a:prstGeom prst="rightArrow">
            <a:avLst/>
          </a:prstGeom>
          <a:ln>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更新</a:t>
            </a:r>
            <a:endParaRPr lang="zh-CN" altLang="en-US" b="1" dirty="0"/>
          </a:p>
        </p:txBody>
      </p:sp>
      <p:cxnSp>
        <p:nvCxnSpPr>
          <p:cNvPr id="10" name="直接箭头连接符 9"/>
          <p:cNvCxnSpPr/>
          <p:nvPr/>
        </p:nvCxnSpPr>
        <p:spPr>
          <a:xfrm>
            <a:off x="7286769" y="4908264"/>
            <a:ext cx="1870388" cy="716560"/>
          </a:xfrm>
          <a:prstGeom prst="straightConnector1">
            <a:avLst/>
          </a:prstGeom>
          <a:ln w="25400">
            <a:solidFill>
              <a:schemeClr val="tx1"/>
            </a:solidFill>
            <a:prstDash val="dash"/>
            <a:tailEnd type="triangle" w="med" len="lg"/>
          </a:ln>
        </p:spPr>
        <p:style>
          <a:lnRef idx="1">
            <a:schemeClr val="accent1"/>
          </a:lnRef>
          <a:fillRef idx="0">
            <a:schemeClr val="accent1"/>
          </a:fillRef>
          <a:effectRef idx="0">
            <a:schemeClr val="accent1"/>
          </a:effectRef>
          <a:fontRef idx="minor">
            <a:schemeClr val="tx1"/>
          </a:fontRef>
        </p:style>
      </p:cxnSp>
      <p:sp>
        <p:nvSpPr>
          <p:cNvPr id="108" name="文本框 38"/>
          <p:cNvSpPr txBox="1"/>
          <p:nvPr/>
        </p:nvSpPr>
        <p:spPr>
          <a:xfrm>
            <a:off x="10119659" y="3278485"/>
            <a:ext cx="471584" cy="461665"/>
          </a:xfrm>
          <a:prstGeom prst="rect">
            <a:avLst/>
          </a:prstGeom>
          <a:solidFill>
            <a:schemeClr val="bg1"/>
          </a:solid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b="1" dirty="0">
                <a:solidFill>
                  <a:schemeClr val="accent1"/>
                </a:solidFill>
              </a:rPr>
              <a:t>5</a:t>
            </a:r>
            <a:endParaRPr lang="zh-CN" altLang="en-US" sz="2400" b="1" dirty="0">
              <a:solidFill>
                <a:schemeClr val="accent1"/>
              </a:solidFill>
            </a:endParaRPr>
          </a:p>
        </p:txBody>
      </p:sp>
      <p:grpSp>
        <p:nvGrpSpPr>
          <p:cNvPr id="110" name="组合 109"/>
          <p:cNvGrpSpPr/>
          <p:nvPr/>
        </p:nvGrpSpPr>
        <p:grpSpPr>
          <a:xfrm>
            <a:off x="8736275" y="3686622"/>
            <a:ext cx="3083058" cy="461665"/>
            <a:chOff x="274096" y="946064"/>
            <a:chExt cx="3083058" cy="461665"/>
          </a:xfrm>
        </p:grpSpPr>
        <p:sp>
          <p:nvSpPr>
            <p:cNvPr id="111" name="文本框 38"/>
            <p:cNvSpPr txBox="1"/>
            <p:nvPr/>
          </p:nvSpPr>
          <p:spPr>
            <a:xfrm>
              <a:off x="274096" y="946064"/>
              <a:ext cx="1141724" cy="4616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b="1" dirty="0">
                  <a:solidFill>
                    <a:schemeClr val="accent1"/>
                  </a:solidFill>
                </a:rPr>
                <a:t>N3</a:t>
              </a:r>
              <a:endParaRPr lang="zh-CN" altLang="en-US" sz="2400" b="1" dirty="0">
                <a:solidFill>
                  <a:schemeClr val="accent1"/>
                </a:solidFill>
              </a:endParaRPr>
            </a:p>
          </p:txBody>
        </p:sp>
        <p:sp>
          <p:nvSpPr>
            <p:cNvPr id="114" name="文本框 38"/>
            <p:cNvSpPr txBox="1"/>
            <p:nvPr/>
          </p:nvSpPr>
          <p:spPr>
            <a:xfrm>
              <a:off x="1381324" y="946064"/>
              <a:ext cx="1005163" cy="4616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b="1" dirty="0">
                  <a:solidFill>
                    <a:schemeClr val="accent1"/>
                  </a:solidFill>
                </a:rPr>
                <a:t>9</a:t>
              </a:r>
              <a:endParaRPr lang="zh-CN" altLang="en-US" sz="2400" b="1" dirty="0">
                <a:solidFill>
                  <a:schemeClr val="accent1"/>
                </a:solidFill>
              </a:endParaRPr>
            </a:p>
          </p:txBody>
        </p:sp>
        <p:sp>
          <p:nvSpPr>
            <p:cNvPr id="115" name="文本框 38"/>
            <p:cNvSpPr txBox="1"/>
            <p:nvPr/>
          </p:nvSpPr>
          <p:spPr>
            <a:xfrm>
              <a:off x="2351991" y="946064"/>
              <a:ext cx="1005163" cy="4616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b="1" dirty="0">
                  <a:solidFill>
                    <a:schemeClr val="accent1"/>
                  </a:solidFill>
                </a:rPr>
                <a:t>C</a:t>
              </a:r>
              <a:endParaRPr lang="zh-CN" altLang="en-US" sz="2400" b="1" dirty="0">
                <a:solidFill>
                  <a:schemeClr val="accent1"/>
                </a:solidFill>
              </a:endParaRPr>
            </a:p>
          </p:txBody>
        </p:sp>
      </p:grpSp>
      <p:sp>
        <p:nvSpPr>
          <p:cNvPr id="145" name="文本框 38"/>
          <p:cNvSpPr txBox="1"/>
          <p:nvPr/>
        </p:nvSpPr>
        <p:spPr>
          <a:xfrm>
            <a:off x="10177977" y="4098642"/>
            <a:ext cx="354948" cy="461665"/>
          </a:xfrm>
          <a:prstGeom prst="rect">
            <a:avLst/>
          </a:prstGeom>
          <a:solidFill>
            <a:schemeClr val="bg1"/>
          </a:solid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b="1" dirty="0">
                <a:solidFill>
                  <a:schemeClr val="accent1"/>
                </a:solidFill>
              </a:rPr>
              <a:t>5</a:t>
            </a:r>
            <a:endParaRPr lang="zh-CN" altLang="en-US" sz="2400" b="1" dirty="0">
              <a:solidFill>
                <a:schemeClr val="accent1"/>
              </a:solidFill>
            </a:endParaRPr>
          </a:p>
        </p:txBody>
      </p:sp>
      <p:sp>
        <p:nvSpPr>
          <p:cNvPr id="146" name="文本框 38"/>
          <p:cNvSpPr txBox="1"/>
          <p:nvPr/>
        </p:nvSpPr>
        <p:spPr>
          <a:xfrm>
            <a:off x="11143360" y="4098642"/>
            <a:ext cx="348304" cy="461665"/>
          </a:xfrm>
          <a:prstGeom prst="rect">
            <a:avLst/>
          </a:prstGeom>
          <a:solidFill>
            <a:schemeClr val="bg1"/>
          </a:solid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b="1" dirty="0">
                <a:solidFill>
                  <a:schemeClr val="accent1"/>
                </a:solidFill>
              </a:rPr>
              <a:t>C</a:t>
            </a:r>
            <a:endParaRPr lang="zh-CN" altLang="en-US" sz="2400" b="1" dirty="0">
              <a:solidFill>
                <a:schemeClr val="accent1"/>
              </a:solidFill>
            </a:endParaRPr>
          </a:p>
        </p:txBody>
      </p:sp>
      <p:grpSp>
        <p:nvGrpSpPr>
          <p:cNvPr id="116" name="组合 115"/>
          <p:cNvGrpSpPr/>
          <p:nvPr/>
        </p:nvGrpSpPr>
        <p:grpSpPr>
          <a:xfrm>
            <a:off x="8737570" y="4569887"/>
            <a:ext cx="3083058" cy="461665"/>
            <a:chOff x="274096" y="946064"/>
            <a:chExt cx="3083058" cy="461665"/>
          </a:xfrm>
        </p:grpSpPr>
        <p:sp>
          <p:nvSpPr>
            <p:cNvPr id="147" name="文本框 38"/>
            <p:cNvSpPr txBox="1"/>
            <p:nvPr/>
          </p:nvSpPr>
          <p:spPr>
            <a:xfrm>
              <a:off x="274096" y="946064"/>
              <a:ext cx="1141724" cy="4616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b="1" dirty="0"/>
                <a:t>N8</a:t>
              </a:r>
              <a:endParaRPr lang="zh-CN" altLang="en-US" sz="2400" b="1" dirty="0"/>
            </a:p>
          </p:txBody>
        </p:sp>
        <p:sp>
          <p:nvSpPr>
            <p:cNvPr id="148" name="文本框 38"/>
            <p:cNvSpPr txBox="1"/>
            <p:nvPr/>
          </p:nvSpPr>
          <p:spPr>
            <a:xfrm>
              <a:off x="1381324" y="946064"/>
              <a:ext cx="1005163" cy="4616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b="1" dirty="0">
                  <a:solidFill>
                    <a:schemeClr val="accent1"/>
                  </a:solidFill>
                </a:rPr>
                <a:t>4</a:t>
              </a:r>
              <a:endParaRPr lang="zh-CN" altLang="en-US" sz="2400" b="1" dirty="0">
                <a:solidFill>
                  <a:schemeClr val="accent1"/>
                </a:solidFill>
              </a:endParaRPr>
            </a:p>
          </p:txBody>
        </p:sp>
        <p:sp>
          <p:nvSpPr>
            <p:cNvPr id="150" name="文本框 38"/>
            <p:cNvSpPr txBox="1"/>
            <p:nvPr/>
          </p:nvSpPr>
          <p:spPr>
            <a:xfrm>
              <a:off x="2351991" y="946064"/>
              <a:ext cx="1005163" cy="4616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b="1" dirty="0">
                  <a:solidFill>
                    <a:schemeClr val="accent1"/>
                  </a:solidFill>
                </a:rPr>
                <a:t>C</a:t>
              </a:r>
              <a:endParaRPr lang="zh-CN" altLang="en-US" sz="2400" b="1" dirty="0">
                <a:solidFill>
                  <a:schemeClr val="accent1"/>
                </a:solidFill>
              </a:endParaRPr>
            </a:p>
          </p:txBody>
        </p:sp>
      </p:grpSp>
      <p:sp>
        <p:nvSpPr>
          <p:cNvPr id="151" name="矩形 150"/>
          <p:cNvSpPr/>
          <p:nvPr/>
        </p:nvSpPr>
        <p:spPr>
          <a:xfrm>
            <a:off x="2776848" y="5424352"/>
            <a:ext cx="5717674" cy="960449"/>
          </a:xfrm>
          <a:prstGeom prst="rect">
            <a:avLst/>
          </a:prstGeom>
          <a:solidFill>
            <a:schemeClr val="tx2"/>
          </a:solidFill>
          <a:ln>
            <a:solidFill>
              <a:schemeClr val="tx1"/>
            </a:solidFill>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b="1" dirty="0"/>
              <a:t>不更新理由</a:t>
            </a:r>
            <a:endParaRPr lang="en-US" altLang="zh-CN" b="1" dirty="0"/>
          </a:p>
          <a:p>
            <a:pPr algn="ctr">
              <a:lnSpc>
                <a:spcPct val="150000"/>
              </a:lnSpc>
            </a:pPr>
            <a:r>
              <a:rPr lang="zh-CN" altLang="en-US" b="1" dirty="0"/>
              <a:t>到达目的网络，</a:t>
            </a:r>
            <a:r>
              <a:rPr lang="zh-CN" altLang="en-US" b="1" dirty="0">
                <a:solidFill>
                  <a:schemeClr val="bg1"/>
                </a:solidFill>
                <a:highlight>
                  <a:srgbClr val="FF0000"/>
                </a:highlight>
              </a:rPr>
              <a:t>不同的下一跳</a:t>
            </a:r>
            <a:r>
              <a:rPr lang="zh-CN" altLang="en-US" b="1" dirty="0"/>
              <a:t>，</a:t>
            </a:r>
            <a:r>
              <a:rPr lang="zh-CN" altLang="en-US" b="1" dirty="0">
                <a:highlight>
                  <a:srgbClr val="FF0000"/>
                </a:highlight>
              </a:rPr>
              <a:t>新路由劣势</a:t>
            </a:r>
            <a:r>
              <a:rPr lang="zh-CN" altLang="en-US" b="1" dirty="0"/>
              <a:t>，不更新</a:t>
            </a:r>
            <a:endParaRPr lang="en-US" altLang="zh-CN" b="1" dirty="0"/>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151"/>
                                        </p:tgtEl>
                                        <p:attrNameLst>
                                          <p:attrName>style.visibility</p:attrName>
                                        </p:attrNameLst>
                                      </p:cBhvr>
                                      <p:to>
                                        <p:strVal val="visible"/>
                                      </p:to>
                                    </p:set>
                                    <p:animEffect transition="in" filter="fade">
                                      <p:cBhvr>
                                        <p:cTn id="12" dur="1000"/>
                                        <p:tgtEl>
                                          <p:spTgt spid="151"/>
                                        </p:tgtEl>
                                      </p:cBhvr>
                                    </p:animEffect>
                                    <p:anim calcmode="lin" valueType="num">
                                      <p:cBhvr>
                                        <p:cTn id="13" dur="1000" fill="hold"/>
                                        <p:tgtEl>
                                          <p:spTgt spid="151"/>
                                        </p:tgtEl>
                                        <p:attrNameLst>
                                          <p:attrName>ppt_x</p:attrName>
                                        </p:attrNameLst>
                                      </p:cBhvr>
                                      <p:tavLst>
                                        <p:tav tm="0">
                                          <p:val>
                                            <p:strVal val="#ppt_x"/>
                                          </p:val>
                                        </p:tav>
                                        <p:tav tm="100000">
                                          <p:val>
                                            <p:strVal val="#ppt_x"/>
                                          </p:val>
                                        </p:tav>
                                      </p:tavLst>
                                    </p:anim>
                                    <p:anim calcmode="lin" valueType="num">
                                      <p:cBhvr>
                                        <p:cTn id="14" dur="1000" fill="hold"/>
                                        <p:tgtEl>
                                          <p:spTgt spid="15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1" grpId="0" bldLvl="0" animBg="1"/>
    </p:bld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6" name="组合 85"/>
          <p:cNvGrpSpPr/>
          <p:nvPr/>
        </p:nvGrpSpPr>
        <p:grpSpPr>
          <a:xfrm>
            <a:off x="304800" y="749300"/>
            <a:ext cx="5791199" cy="400110"/>
            <a:chOff x="424117" y="898245"/>
            <a:chExt cx="5791199" cy="400110"/>
          </a:xfrm>
        </p:grpSpPr>
        <p:sp>
          <p:nvSpPr>
            <p:cNvPr id="87" name="平行四边形 86"/>
            <p:cNvSpPr/>
            <p:nvPr/>
          </p:nvSpPr>
          <p:spPr>
            <a:xfrm>
              <a:off x="424117" y="898245"/>
              <a:ext cx="721433"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03</a:t>
              </a:r>
              <a:endParaRPr lang="zh-CN" altLang="en-US" sz="2200" dirty="0">
                <a:latin typeface="Impact" panose="020B0806030902050204" pitchFamily="34" charset="0"/>
              </a:endParaRPr>
            </a:p>
          </p:txBody>
        </p:sp>
        <p:sp>
          <p:nvSpPr>
            <p:cNvPr id="88" name="文本框 87"/>
            <p:cNvSpPr txBox="1"/>
            <p:nvPr/>
          </p:nvSpPr>
          <p:spPr>
            <a:xfrm>
              <a:off x="1145549" y="898245"/>
              <a:ext cx="5069767" cy="400110"/>
            </a:xfrm>
            <a:prstGeom prst="rect">
              <a:avLst/>
            </a:prstGeom>
            <a:noFill/>
          </p:spPr>
          <p:txBody>
            <a:bodyPr wrap="square" rtlCol="0">
              <a:spAutoFit/>
            </a:bodyPr>
            <a:lstStyle/>
            <a:p>
              <a:r>
                <a:rPr lang="en-US" altLang="zh-CN" sz="2000" b="1" dirty="0"/>
                <a:t>RIP</a:t>
              </a:r>
              <a:r>
                <a:rPr lang="zh-CN" altLang="en-US" sz="2000" b="1" dirty="0"/>
                <a:t>的距离向量算法</a:t>
              </a:r>
              <a:endParaRPr lang="zh-CN" altLang="en-US" sz="2000" b="1" dirty="0"/>
            </a:p>
          </p:txBody>
        </p:sp>
      </p:grpSp>
      <p:sp>
        <p:nvSpPr>
          <p:cNvPr id="152" name="íşlïḍè"/>
          <p:cNvSpPr txBox="1"/>
          <p:nvPr/>
        </p:nvSpPr>
        <p:spPr>
          <a:xfrm>
            <a:off x="1375304" y="1340180"/>
            <a:ext cx="10511896" cy="343895"/>
          </a:xfrm>
          <a:prstGeom prst="rect">
            <a:avLst/>
          </a:prstGeom>
          <a:noFill/>
        </p:spPr>
        <p:txBody>
          <a:bodyPr wrap="square" lIns="91440" tIns="45720" rIns="91440" bIns="45720" anchor="ctr">
            <a:noAutofit/>
          </a:bodyPr>
          <a:lstStyle/>
          <a:p>
            <a:r>
              <a:rPr lang="zh-CN" altLang="en-US" b="1" dirty="0"/>
              <a:t>除了上述</a:t>
            </a:r>
            <a:r>
              <a:rPr lang="en-US" altLang="zh-CN" b="1" dirty="0"/>
              <a:t>RIP</a:t>
            </a:r>
            <a:r>
              <a:rPr lang="zh-CN" altLang="en-US" b="1" dirty="0"/>
              <a:t>路由条目更新规则，在</a:t>
            </a:r>
            <a:r>
              <a:rPr lang="en-US" altLang="zh-CN" b="1" dirty="0"/>
              <a:t>RIP</a:t>
            </a:r>
            <a:r>
              <a:rPr lang="zh-CN" altLang="en-US" b="1" dirty="0"/>
              <a:t>的距离向量算法中还包含以下一些</a:t>
            </a:r>
            <a:r>
              <a:rPr lang="zh-CN" altLang="en-US" b="1" dirty="0">
                <a:solidFill>
                  <a:schemeClr val="accent1">
                    <a:lumMod val="75000"/>
                  </a:schemeClr>
                </a:solidFill>
              </a:rPr>
              <a:t>时间参数</a:t>
            </a:r>
            <a:r>
              <a:rPr lang="zh-CN" altLang="en-US" b="1" dirty="0"/>
              <a:t>：</a:t>
            </a:r>
            <a:endParaRPr lang="en-US" altLang="zh-CN" b="1" dirty="0"/>
          </a:p>
        </p:txBody>
      </p:sp>
      <p:sp>
        <p:nvSpPr>
          <p:cNvPr id="153" name="矩形 152"/>
          <p:cNvSpPr/>
          <p:nvPr/>
        </p:nvSpPr>
        <p:spPr>
          <a:xfrm>
            <a:off x="1118329" y="1379688"/>
            <a:ext cx="247267" cy="2569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íşlïḍè"/>
          <p:cNvSpPr txBox="1"/>
          <p:nvPr/>
        </p:nvSpPr>
        <p:spPr>
          <a:xfrm>
            <a:off x="1731635" y="1869363"/>
            <a:ext cx="10155565" cy="343895"/>
          </a:xfrm>
          <a:prstGeom prst="rect">
            <a:avLst/>
          </a:prstGeom>
          <a:noFill/>
        </p:spPr>
        <p:txBody>
          <a:bodyPr wrap="square" lIns="91440" tIns="45720" rIns="91440" bIns="45720" anchor="ctr">
            <a:noAutofit/>
          </a:bodyPr>
          <a:lstStyle/>
          <a:p>
            <a:r>
              <a:rPr lang="zh-CN" altLang="en-US" b="1" dirty="0"/>
              <a:t>路由器每隔</a:t>
            </a:r>
            <a:r>
              <a:rPr lang="zh-CN" altLang="en-US" b="1" dirty="0">
                <a:solidFill>
                  <a:schemeClr val="accent1">
                    <a:lumMod val="75000"/>
                  </a:schemeClr>
                </a:solidFill>
              </a:rPr>
              <a:t>大约</a:t>
            </a:r>
            <a:r>
              <a:rPr lang="en-US" altLang="zh-CN" b="1" dirty="0">
                <a:solidFill>
                  <a:schemeClr val="accent1">
                    <a:lumMod val="75000"/>
                  </a:schemeClr>
                </a:solidFill>
              </a:rPr>
              <a:t>30</a:t>
            </a:r>
            <a:r>
              <a:rPr lang="zh-CN" altLang="en-US" b="1" dirty="0">
                <a:solidFill>
                  <a:schemeClr val="accent1">
                    <a:lumMod val="75000"/>
                  </a:schemeClr>
                </a:solidFill>
              </a:rPr>
              <a:t>秒</a:t>
            </a:r>
            <a:r>
              <a:rPr lang="zh-CN" altLang="en-US" b="1" dirty="0"/>
              <a:t>向其所有相邻路由器发送路由更新报文。</a:t>
            </a:r>
            <a:endParaRPr lang="en-US" altLang="zh-CN" b="1" dirty="0"/>
          </a:p>
        </p:txBody>
      </p:sp>
      <p:sp>
        <p:nvSpPr>
          <p:cNvPr id="160" name="矩形 159"/>
          <p:cNvSpPr/>
          <p:nvPr/>
        </p:nvSpPr>
        <p:spPr>
          <a:xfrm>
            <a:off x="1474660" y="1908871"/>
            <a:ext cx="247267" cy="25697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íşlïḍè"/>
          <p:cNvSpPr txBox="1"/>
          <p:nvPr/>
        </p:nvSpPr>
        <p:spPr>
          <a:xfrm>
            <a:off x="1731635" y="2390643"/>
            <a:ext cx="10155565" cy="905144"/>
          </a:xfrm>
          <a:prstGeom prst="rect">
            <a:avLst/>
          </a:prstGeom>
          <a:noFill/>
        </p:spPr>
        <p:txBody>
          <a:bodyPr wrap="square" lIns="91440" tIns="45720" rIns="91440" bIns="45720" anchor="ctr">
            <a:noAutofit/>
          </a:bodyPr>
          <a:lstStyle/>
          <a:p>
            <a:r>
              <a:rPr lang="zh-CN" altLang="en-US" b="1" dirty="0"/>
              <a:t>若</a:t>
            </a:r>
            <a:r>
              <a:rPr lang="en-US" altLang="zh-CN" b="1" dirty="0">
                <a:solidFill>
                  <a:schemeClr val="accent1">
                    <a:lumMod val="75000"/>
                  </a:schemeClr>
                </a:solidFill>
              </a:rPr>
              <a:t>180</a:t>
            </a:r>
            <a:r>
              <a:rPr lang="zh-CN" altLang="en-US" b="1" dirty="0">
                <a:solidFill>
                  <a:schemeClr val="accent1">
                    <a:lumMod val="75000"/>
                  </a:schemeClr>
                </a:solidFill>
              </a:rPr>
              <a:t>秒</a:t>
            </a:r>
            <a:r>
              <a:rPr lang="zh-CN" altLang="en-US" b="1" dirty="0"/>
              <a:t>（默认）没有收到某条路由条目的更新报文，则把该路由条目标记为无效（即把</a:t>
            </a:r>
            <a:r>
              <a:rPr lang="en-US" altLang="zh-CN" b="1" dirty="0"/>
              <a:t>RIP</a:t>
            </a:r>
            <a:r>
              <a:rPr lang="zh-CN" altLang="en-US" b="1" dirty="0"/>
              <a:t>距离设置为</a:t>
            </a:r>
            <a:r>
              <a:rPr lang="en-US" altLang="zh-CN" b="1" dirty="0"/>
              <a:t>16</a:t>
            </a:r>
            <a:r>
              <a:rPr lang="zh-CN" altLang="en-US" b="1" dirty="0"/>
              <a:t>，表示不可达），若再过一段时间（如</a:t>
            </a:r>
            <a:r>
              <a:rPr lang="en-US" altLang="zh-CN" b="1" dirty="0"/>
              <a:t>120</a:t>
            </a:r>
            <a:r>
              <a:rPr lang="zh-CN" altLang="en-US" b="1" dirty="0"/>
              <a:t>秒），还没有收到该路由条目的更新报文，则将该路由条目从路由表中删除。</a:t>
            </a:r>
            <a:endParaRPr lang="en-US" altLang="zh-CN" b="1" dirty="0"/>
          </a:p>
        </p:txBody>
      </p:sp>
      <p:sp>
        <p:nvSpPr>
          <p:cNvPr id="162" name="矩形 161"/>
          <p:cNvSpPr/>
          <p:nvPr/>
        </p:nvSpPr>
        <p:spPr>
          <a:xfrm>
            <a:off x="1474660" y="2430151"/>
            <a:ext cx="247267" cy="25697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withEffect">
                                  <p:stCondLst>
                                    <p:cond delay="0"/>
                                  </p:stCondLst>
                                  <p:childTnLst>
                                    <p:set>
                                      <p:cBhvr>
                                        <p:cTn id="6" dur="1" fill="hold">
                                          <p:stCondLst>
                                            <p:cond delay="0"/>
                                          </p:stCondLst>
                                        </p:cTn>
                                        <p:tgtEl>
                                          <p:spTgt spid="153"/>
                                        </p:tgtEl>
                                        <p:attrNameLst>
                                          <p:attrName>style.visibility</p:attrName>
                                        </p:attrNameLst>
                                      </p:cBhvr>
                                      <p:to>
                                        <p:strVal val="visible"/>
                                      </p:to>
                                    </p:set>
                                    <p:anim calcmode="lin" valueType="num">
                                      <p:cBhvr>
                                        <p:cTn id="7" dur="500" fill="hold"/>
                                        <p:tgtEl>
                                          <p:spTgt spid="153"/>
                                        </p:tgtEl>
                                        <p:attrNameLst>
                                          <p:attrName>ppt_w</p:attrName>
                                        </p:attrNameLst>
                                      </p:cBhvr>
                                      <p:tavLst>
                                        <p:tav tm="0">
                                          <p:val>
                                            <p:fltVal val="0"/>
                                          </p:val>
                                        </p:tav>
                                        <p:tav tm="100000">
                                          <p:val>
                                            <p:strVal val="#ppt_w"/>
                                          </p:val>
                                        </p:tav>
                                      </p:tavLst>
                                    </p:anim>
                                    <p:anim calcmode="lin" valueType="num">
                                      <p:cBhvr>
                                        <p:cTn id="8" dur="500" fill="hold"/>
                                        <p:tgtEl>
                                          <p:spTgt spid="153"/>
                                        </p:tgtEl>
                                        <p:attrNameLst>
                                          <p:attrName>ppt_h</p:attrName>
                                        </p:attrNameLst>
                                      </p:cBhvr>
                                      <p:tavLst>
                                        <p:tav tm="0">
                                          <p:val>
                                            <p:fltVal val="0"/>
                                          </p:val>
                                        </p:tav>
                                        <p:tav tm="100000">
                                          <p:val>
                                            <p:strVal val="#ppt_h"/>
                                          </p:val>
                                        </p:tav>
                                      </p:tavLst>
                                    </p:anim>
                                    <p:anim calcmode="lin" valueType="num">
                                      <p:cBhvr>
                                        <p:cTn id="9" dur="500" fill="hold"/>
                                        <p:tgtEl>
                                          <p:spTgt spid="153"/>
                                        </p:tgtEl>
                                        <p:attrNameLst>
                                          <p:attrName>style.rotation</p:attrName>
                                        </p:attrNameLst>
                                      </p:cBhvr>
                                      <p:tavLst>
                                        <p:tav tm="0">
                                          <p:val>
                                            <p:fltVal val="360"/>
                                          </p:val>
                                        </p:tav>
                                        <p:tav tm="100000">
                                          <p:val>
                                            <p:fltVal val="0"/>
                                          </p:val>
                                        </p:tav>
                                      </p:tavLst>
                                    </p:anim>
                                    <p:animEffect transition="in" filter="fade">
                                      <p:cBhvr>
                                        <p:cTn id="10" dur="500"/>
                                        <p:tgtEl>
                                          <p:spTgt spid="153"/>
                                        </p:tgtEl>
                                      </p:cBhvr>
                                    </p:animEffect>
                                  </p:childTnLst>
                                </p:cTn>
                              </p:par>
                            </p:childTnLst>
                          </p:cTn>
                        </p:par>
                        <p:par>
                          <p:cTn id="11" fill="hold">
                            <p:stCondLst>
                              <p:cond delay="500"/>
                            </p:stCondLst>
                            <p:childTnLst>
                              <p:par>
                                <p:cTn id="12" presetID="1" presetClass="entr" presetSubtype="0" fill="hold" grpId="0" nodeType="afterEffect">
                                  <p:stCondLst>
                                    <p:cond delay="0"/>
                                  </p:stCondLst>
                                  <p:iterate type="lt">
                                    <p:tmAbs val="100"/>
                                  </p:iterate>
                                  <p:childTnLst>
                                    <p:set>
                                      <p:cBhvr>
                                        <p:cTn id="13" dur="1" fill="hold">
                                          <p:stCondLst>
                                            <p:cond delay="0"/>
                                          </p:stCondLst>
                                        </p:cTn>
                                        <p:tgtEl>
                                          <p:spTgt spid="152"/>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49" presetClass="entr" presetSubtype="0" decel="100000" fill="hold" grpId="0" nodeType="clickEffect">
                                  <p:stCondLst>
                                    <p:cond delay="0"/>
                                  </p:stCondLst>
                                  <p:childTnLst>
                                    <p:set>
                                      <p:cBhvr>
                                        <p:cTn id="17" dur="1" fill="hold">
                                          <p:stCondLst>
                                            <p:cond delay="0"/>
                                          </p:stCondLst>
                                        </p:cTn>
                                        <p:tgtEl>
                                          <p:spTgt spid="160"/>
                                        </p:tgtEl>
                                        <p:attrNameLst>
                                          <p:attrName>style.visibility</p:attrName>
                                        </p:attrNameLst>
                                      </p:cBhvr>
                                      <p:to>
                                        <p:strVal val="visible"/>
                                      </p:to>
                                    </p:set>
                                    <p:anim calcmode="lin" valueType="num">
                                      <p:cBhvr>
                                        <p:cTn id="18" dur="500" fill="hold"/>
                                        <p:tgtEl>
                                          <p:spTgt spid="160"/>
                                        </p:tgtEl>
                                        <p:attrNameLst>
                                          <p:attrName>ppt_w</p:attrName>
                                        </p:attrNameLst>
                                      </p:cBhvr>
                                      <p:tavLst>
                                        <p:tav tm="0">
                                          <p:val>
                                            <p:fltVal val="0"/>
                                          </p:val>
                                        </p:tav>
                                        <p:tav tm="100000">
                                          <p:val>
                                            <p:strVal val="#ppt_w"/>
                                          </p:val>
                                        </p:tav>
                                      </p:tavLst>
                                    </p:anim>
                                    <p:anim calcmode="lin" valueType="num">
                                      <p:cBhvr>
                                        <p:cTn id="19" dur="500" fill="hold"/>
                                        <p:tgtEl>
                                          <p:spTgt spid="160"/>
                                        </p:tgtEl>
                                        <p:attrNameLst>
                                          <p:attrName>ppt_h</p:attrName>
                                        </p:attrNameLst>
                                      </p:cBhvr>
                                      <p:tavLst>
                                        <p:tav tm="0">
                                          <p:val>
                                            <p:fltVal val="0"/>
                                          </p:val>
                                        </p:tav>
                                        <p:tav tm="100000">
                                          <p:val>
                                            <p:strVal val="#ppt_h"/>
                                          </p:val>
                                        </p:tav>
                                      </p:tavLst>
                                    </p:anim>
                                    <p:anim calcmode="lin" valueType="num">
                                      <p:cBhvr>
                                        <p:cTn id="20" dur="500" fill="hold"/>
                                        <p:tgtEl>
                                          <p:spTgt spid="160"/>
                                        </p:tgtEl>
                                        <p:attrNameLst>
                                          <p:attrName>style.rotation</p:attrName>
                                        </p:attrNameLst>
                                      </p:cBhvr>
                                      <p:tavLst>
                                        <p:tav tm="0">
                                          <p:val>
                                            <p:fltVal val="360"/>
                                          </p:val>
                                        </p:tav>
                                        <p:tav tm="100000">
                                          <p:val>
                                            <p:fltVal val="0"/>
                                          </p:val>
                                        </p:tav>
                                      </p:tavLst>
                                    </p:anim>
                                    <p:animEffect transition="in" filter="fade">
                                      <p:cBhvr>
                                        <p:cTn id="21" dur="500"/>
                                        <p:tgtEl>
                                          <p:spTgt spid="160"/>
                                        </p:tgtEl>
                                      </p:cBhvr>
                                    </p:animEffect>
                                  </p:childTnLst>
                                </p:cTn>
                              </p:par>
                            </p:childTnLst>
                          </p:cTn>
                        </p:par>
                        <p:par>
                          <p:cTn id="22" fill="hold">
                            <p:stCondLst>
                              <p:cond delay="500"/>
                            </p:stCondLst>
                            <p:childTnLst>
                              <p:par>
                                <p:cTn id="23" presetID="1" presetClass="entr" presetSubtype="0" fill="hold" grpId="0" nodeType="afterEffect">
                                  <p:stCondLst>
                                    <p:cond delay="0"/>
                                  </p:stCondLst>
                                  <p:iterate type="lt">
                                    <p:tmAbs val="100"/>
                                  </p:iterate>
                                  <p:childTnLst>
                                    <p:set>
                                      <p:cBhvr>
                                        <p:cTn id="24" dur="1" fill="hold">
                                          <p:stCondLst>
                                            <p:cond delay="0"/>
                                          </p:stCondLst>
                                        </p:cTn>
                                        <p:tgtEl>
                                          <p:spTgt spid="15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49" presetClass="entr" presetSubtype="0" decel="100000" fill="hold" grpId="0" nodeType="clickEffect">
                                  <p:stCondLst>
                                    <p:cond delay="0"/>
                                  </p:stCondLst>
                                  <p:childTnLst>
                                    <p:set>
                                      <p:cBhvr>
                                        <p:cTn id="28" dur="1" fill="hold">
                                          <p:stCondLst>
                                            <p:cond delay="0"/>
                                          </p:stCondLst>
                                        </p:cTn>
                                        <p:tgtEl>
                                          <p:spTgt spid="162"/>
                                        </p:tgtEl>
                                        <p:attrNameLst>
                                          <p:attrName>style.visibility</p:attrName>
                                        </p:attrNameLst>
                                      </p:cBhvr>
                                      <p:to>
                                        <p:strVal val="visible"/>
                                      </p:to>
                                    </p:set>
                                    <p:anim calcmode="lin" valueType="num">
                                      <p:cBhvr>
                                        <p:cTn id="29" dur="500" fill="hold"/>
                                        <p:tgtEl>
                                          <p:spTgt spid="162"/>
                                        </p:tgtEl>
                                        <p:attrNameLst>
                                          <p:attrName>ppt_w</p:attrName>
                                        </p:attrNameLst>
                                      </p:cBhvr>
                                      <p:tavLst>
                                        <p:tav tm="0">
                                          <p:val>
                                            <p:fltVal val="0"/>
                                          </p:val>
                                        </p:tav>
                                        <p:tav tm="100000">
                                          <p:val>
                                            <p:strVal val="#ppt_w"/>
                                          </p:val>
                                        </p:tav>
                                      </p:tavLst>
                                    </p:anim>
                                    <p:anim calcmode="lin" valueType="num">
                                      <p:cBhvr>
                                        <p:cTn id="30" dur="500" fill="hold"/>
                                        <p:tgtEl>
                                          <p:spTgt spid="162"/>
                                        </p:tgtEl>
                                        <p:attrNameLst>
                                          <p:attrName>ppt_h</p:attrName>
                                        </p:attrNameLst>
                                      </p:cBhvr>
                                      <p:tavLst>
                                        <p:tav tm="0">
                                          <p:val>
                                            <p:fltVal val="0"/>
                                          </p:val>
                                        </p:tav>
                                        <p:tav tm="100000">
                                          <p:val>
                                            <p:strVal val="#ppt_h"/>
                                          </p:val>
                                        </p:tav>
                                      </p:tavLst>
                                    </p:anim>
                                    <p:anim calcmode="lin" valueType="num">
                                      <p:cBhvr>
                                        <p:cTn id="31" dur="500" fill="hold"/>
                                        <p:tgtEl>
                                          <p:spTgt spid="162"/>
                                        </p:tgtEl>
                                        <p:attrNameLst>
                                          <p:attrName>style.rotation</p:attrName>
                                        </p:attrNameLst>
                                      </p:cBhvr>
                                      <p:tavLst>
                                        <p:tav tm="0">
                                          <p:val>
                                            <p:fltVal val="360"/>
                                          </p:val>
                                        </p:tav>
                                        <p:tav tm="100000">
                                          <p:val>
                                            <p:fltVal val="0"/>
                                          </p:val>
                                        </p:tav>
                                      </p:tavLst>
                                    </p:anim>
                                    <p:animEffect transition="in" filter="fade">
                                      <p:cBhvr>
                                        <p:cTn id="32" dur="500"/>
                                        <p:tgtEl>
                                          <p:spTgt spid="162"/>
                                        </p:tgtEl>
                                      </p:cBhvr>
                                    </p:animEffect>
                                  </p:childTnLst>
                                </p:cTn>
                              </p:par>
                            </p:childTnLst>
                          </p:cTn>
                        </p:par>
                        <p:par>
                          <p:cTn id="33" fill="hold">
                            <p:stCondLst>
                              <p:cond delay="500"/>
                            </p:stCondLst>
                            <p:childTnLst>
                              <p:par>
                                <p:cTn id="34" presetID="1" presetClass="entr" presetSubtype="0" fill="hold" grpId="0" nodeType="afterEffect">
                                  <p:stCondLst>
                                    <p:cond delay="0"/>
                                  </p:stCondLst>
                                  <p:iterate type="lt">
                                    <p:tmAbs val="100"/>
                                  </p:iterate>
                                  <p:childTnLst>
                                    <p:set>
                                      <p:cBhvr>
                                        <p:cTn id="35" dur="1" fill="hold">
                                          <p:stCondLst>
                                            <p:cond delay="0"/>
                                          </p:stCondLst>
                                        </p:cTn>
                                        <p:tgtEl>
                                          <p:spTgt spid="1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2" grpId="0"/>
      <p:bldP spid="153" grpId="0" bldLvl="0" animBg="1"/>
      <p:bldP spid="159" grpId="0"/>
      <p:bldP spid="160" grpId="0" bldLvl="0" animBg="1"/>
      <p:bldP spid="161" grpId="0"/>
      <p:bldP spid="162" grpId="0" bldLvl="0" animBg="1"/>
    </p:bld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6" name="组合 85"/>
          <p:cNvGrpSpPr/>
          <p:nvPr/>
        </p:nvGrpSpPr>
        <p:grpSpPr>
          <a:xfrm>
            <a:off x="304800" y="749300"/>
            <a:ext cx="5791199" cy="400110"/>
            <a:chOff x="424117" y="898245"/>
            <a:chExt cx="5791199" cy="400110"/>
          </a:xfrm>
        </p:grpSpPr>
        <p:sp>
          <p:nvSpPr>
            <p:cNvPr id="87" name="平行四边形 86"/>
            <p:cNvSpPr/>
            <p:nvPr/>
          </p:nvSpPr>
          <p:spPr>
            <a:xfrm>
              <a:off x="424117" y="898245"/>
              <a:ext cx="721433"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03</a:t>
              </a:r>
              <a:endParaRPr lang="zh-CN" altLang="en-US" sz="2200" dirty="0">
                <a:latin typeface="Impact" panose="020B0806030902050204" pitchFamily="34" charset="0"/>
              </a:endParaRPr>
            </a:p>
          </p:txBody>
        </p:sp>
        <p:sp>
          <p:nvSpPr>
            <p:cNvPr id="88" name="文本框 87"/>
            <p:cNvSpPr txBox="1"/>
            <p:nvPr/>
          </p:nvSpPr>
          <p:spPr>
            <a:xfrm>
              <a:off x="1145549" y="898245"/>
              <a:ext cx="5069767" cy="400110"/>
            </a:xfrm>
            <a:prstGeom prst="rect">
              <a:avLst/>
            </a:prstGeom>
            <a:noFill/>
          </p:spPr>
          <p:txBody>
            <a:bodyPr wrap="square" rtlCol="0">
              <a:spAutoFit/>
            </a:bodyPr>
            <a:lstStyle/>
            <a:p>
              <a:r>
                <a:rPr lang="en-US" altLang="zh-CN" sz="2000" b="1" dirty="0"/>
                <a:t>RIP</a:t>
              </a:r>
              <a:r>
                <a:rPr lang="zh-CN" altLang="en-US" sz="2000" b="1" dirty="0"/>
                <a:t>的距离向量算法</a:t>
              </a:r>
              <a:endParaRPr lang="zh-CN" altLang="en-US" sz="2000" b="1" dirty="0"/>
            </a:p>
          </p:txBody>
        </p:sp>
      </p:grpSp>
      <p:grpSp>
        <p:nvGrpSpPr>
          <p:cNvPr id="2" name="组合 1"/>
          <p:cNvGrpSpPr/>
          <p:nvPr/>
        </p:nvGrpSpPr>
        <p:grpSpPr>
          <a:xfrm>
            <a:off x="1026232" y="1182302"/>
            <a:ext cx="10860968" cy="2246698"/>
            <a:chOff x="1026232" y="1182302"/>
            <a:chExt cx="10860968" cy="2246698"/>
          </a:xfrm>
        </p:grpSpPr>
        <p:sp>
          <p:nvSpPr>
            <p:cNvPr id="152" name="íşlïḍè"/>
            <p:cNvSpPr txBox="1"/>
            <p:nvPr/>
          </p:nvSpPr>
          <p:spPr>
            <a:xfrm>
              <a:off x="1026232" y="1182302"/>
              <a:ext cx="10860968" cy="626763"/>
            </a:xfrm>
            <a:prstGeom prst="rect">
              <a:avLst/>
            </a:prstGeom>
            <a:noFill/>
          </p:spPr>
          <p:txBody>
            <a:bodyPr wrap="square" lIns="91440" tIns="45720" rIns="91440" bIns="45720" anchor="ctr">
              <a:noAutofit/>
            </a:bodyPr>
            <a:lstStyle/>
            <a:p>
              <a:r>
                <a:rPr lang="en-US" altLang="zh-CN" b="1" dirty="0"/>
                <a:t>【2010</a:t>
              </a:r>
              <a:r>
                <a:rPr lang="zh-CN" altLang="en-US" b="1" dirty="0"/>
                <a:t>年 题</a:t>
              </a:r>
              <a:r>
                <a:rPr lang="en-US" altLang="zh-CN" b="1" dirty="0"/>
                <a:t>35】</a:t>
              </a:r>
              <a:r>
                <a:rPr lang="zh-CN" altLang="en-US" b="1" dirty="0"/>
                <a:t>某自治系统内采用</a:t>
              </a:r>
              <a:r>
                <a:rPr lang="en-US" altLang="zh-CN" b="1" dirty="0"/>
                <a:t>RIP</a:t>
              </a:r>
              <a:r>
                <a:rPr lang="zh-CN" altLang="en-US" b="1" dirty="0"/>
                <a:t>协议，若该自治系统内的路由器</a:t>
              </a:r>
              <a:r>
                <a:rPr lang="en-US" altLang="zh-CN" b="1" dirty="0"/>
                <a:t>R1</a:t>
              </a:r>
              <a:r>
                <a:rPr lang="zh-CN" altLang="en-US" b="1" dirty="0"/>
                <a:t>收到其邻居路由器</a:t>
              </a:r>
              <a:r>
                <a:rPr lang="en-US" altLang="zh-CN" b="1" dirty="0"/>
                <a:t>R2</a:t>
              </a:r>
              <a:r>
                <a:rPr lang="zh-CN" altLang="en-US" b="1" dirty="0"/>
                <a:t>的距离矢量，</a:t>
              </a:r>
              <a:endParaRPr lang="en-US" altLang="zh-CN" b="1" dirty="0"/>
            </a:p>
            <a:p>
              <a:r>
                <a:rPr lang="en-US" altLang="zh-CN" b="1" dirty="0"/>
                <a:t>                              </a:t>
              </a:r>
              <a:r>
                <a:rPr lang="zh-CN" altLang="en-US" b="1" dirty="0"/>
                <a:t>距离矢量中包含信息</a:t>
              </a:r>
              <a:r>
                <a:rPr lang="en-US" altLang="zh-CN" b="1" dirty="0"/>
                <a:t>&lt;net1,16&gt;</a:t>
              </a:r>
              <a:r>
                <a:rPr lang="zh-CN" altLang="en-US" b="1" dirty="0"/>
                <a:t>，则能得出的结论是（      ）。</a:t>
              </a:r>
              <a:endParaRPr lang="en-US" altLang="zh-CN" b="1" dirty="0"/>
            </a:p>
          </p:txBody>
        </p:sp>
        <p:sp>
          <p:nvSpPr>
            <p:cNvPr id="11" name="íşlïḍè"/>
            <p:cNvSpPr txBox="1"/>
            <p:nvPr/>
          </p:nvSpPr>
          <p:spPr>
            <a:xfrm>
              <a:off x="2644522" y="1859742"/>
              <a:ext cx="9242678" cy="354307"/>
            </a:xfrm>
            <a:prstGeom prst="rect">
              <a:avLst/>
            </a:prstGeom>
            <a:noFill/>
          </p:spPr>
          <p:txBody>
            <a:bodyPr wrap="square" lIns="91440" tIns="45720" rIns="91440" bIns="45720" anchor="ctr">
              <a:noAutofit/>
            </a:bodyPr>
            <a:lstStyle/>
            <a:p>
              <a:r>
                <a:rPr lang="en-US" altLang="zh-CN" b="1" dirty="0"/>
                <a:t>A. R2</a:t>
              </a:r>
              <a:r>
                <a:rPr lang="zh-CN" altLang="en-US" b="1" dirty="0"/>
                <a:t>可以经过</a:t>
              </a:r>
              <a:r>
                <a:rPr lang="en-US" altLang="zh-CN" b="1" dirty="0"/>
                <a:t>R1</a:t>
              </a:r>
              <a:r>
                <a:rPr lang="zh-CN" altLang="en-US" b="1" dirty="0"/>
                <a:t>到达</a:t>
              </a:r>
              <a:r>
                <a:rPr lang="en-US" altLang="zh-CN" b="1" dirty="0"/>
                <a:t>net1</a:t>
              </a:r>
              <a:r>
                <a:rPr lang="zh-CN" altLang="en-US" b="1" dirty="0"/>
                <a:t>，跳数为</a:t>
              </a:r>
              <a:r>
                <a:rPr lang="en-US" altLang="zh-CN" b="1" dirty="0"/>
                <a:t>17</a:t>
              </a:r>
              <a:endParaRPr lang="en-US" altLang="zh-CN" b="1" dirty="0"/>
            </a:p>
          </p:txBody>
        </p:sp>
        <p:sp>
          <p:nvSpPr>
            <p:cNvPr id="12" name="íşlïḍè"/>
            <p:cNvSpPr txBox="1"/>
            <p:nvPr/>
          </p:nvSpPr>
          <p:spPr>
            <a:xfrm>
              <a:off x="2644522" y="2264726"/>
              <a:ext cx="9242678" cy="354307"/>
            </a:xfrm>
            <a:prstGeom prst="rect">
              <a:avLst/>
            </a:prstGeom>
            <a:noFill/>
          </p:spPr>
          <p:txBody>
            <a:bodyPr wrap="square" lIns="91440" tIns="45720" rIns="91440" bIns="45720" anchor="ctr">
              <a:noAutofit/>
            </a:bodyPr>
            <a:lstStyle/>
            <a:p>
              <a:r>
                <a:rPr lang="en-US" altLang="zh-CN" b="1" dirty="0"/>
                <a:t>B. R2</a:t>
              </a:r>
              <a:r>
                <a:rPr lang="zh-CN" altLang="en-US" b="1" dirty="0"/>
                <a:t>可以达到</a:t>
              </a:r>
              <a:r>
                <a:rPr lang="en-US" altLang="zh-CN" b="1" dirty="0"/>
                <a:t>net1</a:t>
              </a:r>
              <a:r>
                <a:rPr lang="zh-CN" altLang="en-US" b="1" dirty="0"/>
                <a:t>，跳数为</a:t>
              </a:r>
              <a:r>
                <a:rPr lang="en-US" altLang="zh-CN" b="1" dirty="0"/>
                <a:t>16</a:t>
              </a:r>
              <a:endParaRPr lang="en-US" altLang="zh-CN" b="1" dirty="0"/>
            </a:p>
          </p:txBody>
        </p:sp>
        <p:sp>
          <p:nvSpPr>
            <p:cNvPr id="13" name="íşlïḍè"/>
            <p:cNvSpPr txBox="1"/>
            <p:nvPr/>
          </p:nvSpPr>
          <p:spPr>
            <a:xfrm>
              <a:off x="2644522" y="2669710"/>
              <a:ext cx="9242678" cy="354307"/>
            </a:xfrm>
            <a:prstGeom prst="rect">
              <a:avLst/>
            </a:prstGeom>
            <a:noFill/>
          </p:spPr>
          <p:txBody>
            <a:bodyPr wrap="square" lIns="91440" tIns="45720" rIns="91440" bIns="45720" anchor="ctr">
              <a:noAutofit/>
            </a:bodyPr>
            <a:lstStyle/>
            <a:p>
              <a:r>
                <a:rPr lang="en-US" altLang="zh-CN" b="1" dirty="0"/>
                <a:t>C. R1</a:t>
              </a:r>
              <a:r>
                <a:rPr lang="zh-CN" altLang="en-US" b="1" dirty="0"/>
                <a:t>可以经过</a:t>
              </a:r>
              <a:r>
                <a:rPr lang="en-US" altLang="zh-CN" b="1" dirty="0"/>
                <a:t>R2</a:t>
              </a:r>
              <a:r>
                <a:rPr lang="zh-CN" altLang="en-US" b="1" dirty="0"/>
                <a:t>到达</a:t>
              </a:r>
              <a:r>
                <a:rPr lang="en-US" altLang="zh-CN" b="1" dirty="0"/>
                <a:t>net1</a:t>
              </a:r>
              <a:r>
                <a:rPr lang="zh-CN" altLang="en-US" b="1" dirty="0"/>
                <a:t>，跳数为</a:t>
              </a:r>
              <a:r>
                <a:rPr lang="en-US" altLang="zh-CN" b="1" dirty="0"/>
                <a:t>17</a:t>
              </a:r>
              <a:endParaRPr lang="en-US" altLang="zh-CN" b="1" dirty="0"/>
            </a:p>
          </p:txBody>
        </p:sp>
        <p:sp>
          <p:nvSpPr>
            <p:cNvPr id="14" name="íşlïḍè"/>
            <p:cNvSpPr txBox="1"/>
            <p:nvPr/>
          </p:nvSpPr>
          <p:spPr>
            <a:xfrm>
              <a:off x="2644522" y="3074693"/>
              <a:ext cx="9242678" cy="354307"/>
            </a:xfrm>
            <a:prstGeom prst="rect">
              <a:avLst/>
            </a:prstGeom>
            <a:noFill/>
          </p:spPr>
          <p:txBody>
            <a:bodyPr wrap="square" lIns="91440" tIns="45720" rIns="91440" bIns="45720" anchor="ctr">
              <a:noAutofit/>
            </a:bodyPr>
            <a:lstStyle/>
            <a:p>
              <a:r>
                <a:rPr lang="en-US" altLang="zh-CN" b="1" dirty="0"/>
                <a:t>D. R1</a:t>
              </a:r>
              <a:r>
                <a:rPr lang="zh-CN" altLang="en-US" b="1" dirty="0"/>
                <a:t>不能经过</a:t>
              </a:r>
              <a:r>
                <a:rPr lang="en-US" altLang="zh-CN" b="1" dirty="0"/>
                <a:t>R2</a:t>
              </a:r>
              <a:r>
                <a:rPr lang="zh-CN" altLang="en-US" b="1" dirty="0"/>
                <a:t>到达</a:t>
              </a:r>
              <a:r>
                <a:rPr lang="en-US" altLang="zh-CN" b="1" dirty="0"/>
                <a:t>net1</a:t>
              </a:r>
              <a:endParaRPr lang="en-US" altLang="zh-CN" b="1" dirty="0"/>
            </a:p>
          </p:txBody>
        </p:sp>
      </p:grpSp>
      <p:sp>
        <p:nvSpPr>
          <p:cNvPr id="15" name="íşlïḍè"/>
          <p:cNvSpPr txBox="1"/>
          <p:nvPr/>
        </p:nvSpPr>
        <p:spPr>
          <a:xfrm>
            <a:off x="7862304" y="1461336"/>
            <a:ext cx="387031" cy="354307"/>
          </a:xfrm>
          <a:prstGeom prst="rect">
            <a:avLst/>
          </a:prstGeom>
          <a:noFill/>
        </p:spPr>
        <p:txBody>
          <a:bodyPr wrap="square" lIns="91440" tIns="45720" rIns="91440" bIns="45720" anchor="ctr">
            <a:noAutofit/>
          </a:bodyPr>
          <a:lstStyle/>
          <a:p>
            <a:pPr algn="ctr"/>
            <a:r>
              <a:rPr lang="en-US" altLang="zh-CN" sz="2800" b="1" dirty="0">
                <a:solidFill>
                  <a:schemeClr val="accent1">
                    <a:lumMod val="75000"/>
                  </a:schemeClr>
                </a:solidFill>
                <a:latin typeface="Arial Black" panose="020B0A04020102020204" pitchFamily="34" charset="0"/>
              </a:rPr>
              <a:t>D</a:t>
            </a:r>
            <a:endParaRPr lang="en-US" altLang="zh-CN" sz="2800" b="1" dirty="0">
              <a:solidFill>
                <a:schemeClr val="accent1">
                  <a:lumMod val="75000"/>
                </a:schemeClr>
              </a:solidFill>
              <a:latin typeface="Arial Black" panose="020B0A04020102020204" pitchFamily="34" charset="0"/>
            </a:endParaRPr>
          </a:p>
        </p:txBody>
      </p:sp>
      <p:sp>
        <p:nvSpPr>
          <p:cNvPr id="17" name="íşlïḍè"/>
          <p:cNvSpPr txBox="1"/>
          <p:nvPr/>
        </p:nvSpPr>
        <p:spPr>
          <a:xfrm>
            <a:off x="1026232" y="3594100"/>
            <a:ext cx="651265" cy="354307"/>
          </a:xfrm>
          <a:prstGeom prst="rect">
            <a:avLst/>
          </a:prstGeom>
          <a:noFill/>
        </p:spPr>
        <p:txBody>
          <a:bodyPr wrap="square" lIns="91440" tIns="45720" rIns="91440" bIns="45720" anchor="ctr">
            <a:noAutofit/>
          </a:bodyPr>
          <a:lstStyle/>
          <a:p>
            <a:r>
              <a:rPr lang="zh-CN" altLang="en-US" b="1" dirty="0"/>
              <a:t>解析</a:t>
            </a:r>
            <a:endParaRPr lang="en-US" altLang="zh-CN" b="1" dirty="0"/>
          </a:p>
        </p:txBody>
      </p:sp>
      <p:sp>
        <p:nvSpPr>
          <p:cNvPr id="18" name="íşlïḍè"/>
          <p:cNvSpPr txBox="1"/>
          <p:nvPr/>
        </p:nvSpPr>
        <p:spPr>
          <a:xfrm>
            <a:off x="2644522" y="3948407"/>
            <a:ext cx="4789090" cy="354307"/>
          </a:xfrm>
          <a:prstGeom prst="rect">
            <a:avLst/>
          </a:prstGeom>
          <a:noFill/>
        </p:spPr>
        <p:txBody>
          <a:bodyPr wrap="square" lIns="91440" tIns="45720" rIns="91440" bIns="45720" anchor="ctr">
            <a:noAutofit/>
          </a:bodyPr>
          <a:lstStyle/>
          <a:p>
            <a:r>
              <a:rPr lang="zh-CN" altLang="en-US" b="1" dirty="0"/>
              <a:t>在</a:t>
            </a:r>
            <a:r>
              <a:rPr lang="en-US" altLang="zh-CN" b="1" dirty="0"/>
              <a:t>RIP</a:t>
            </a:r>
            <a:r>
              <a:rPr lang="zh-CN" altLang="en-US" b="1" dirty="0"/>
              <a:t>协议中，</a:t>
            </a:r>
            <a:r>
              <a:rPr lang="zh-CN" altLang="en-US" b="1" dirty="0">
                <a:solidFill>
                  <a:schemeClr val="accent1">
                    <a:lumMod val="75000"/>
                  </a:schemeClr>
                </a:solidFill>
              </a:rPr>
              <a:t>距离</a:t>
            </a:r>
            <a:r>
              <a:rPr lang="en-US" altLang="zh-CN" b="1" dirty="0">
                <a:solidFill>
                  <a:schemeClr val="accent1">
                    <a:lumMod val="75000"/>
                  </a:schemeClr>
                </a:solidFill>
              </a:rPr>
              <a:t>16</a:t>
            </a:r>
            <a:r>
              <a:rPr lang="zh-CN" altLang="en-US" b="1" dirty="0">
                <a:solidFill>
                  <a:schemeClr val="accent1">
                    <a:lumMod val="75000"/>
                  </a:schemeClr>
                </a:solidFill>
              </a:rPr>
              <a:t>表明目的网络不可达</a:t>
            </a:r>
            <a:r>
              <a:rPr lang="zh-CN" altLang="en-US" b="1" dirty="0"/>
              <a:t>。</a:t>
            </a:r>
            <a:endParaRPr lang="en-US" altLang="zh-CN" b="1" dirty="0"/>
          </a:p>
        </p:txBody>
      </p:sp>
      <p:sp>
        <p:nvSpPr>
          <p:cNvPr id="19" name="íşlïḍè"/>
          <p:cNvSpPr txBox="1"/>
          <p:nvPr/>
        </p:nvSpPr>
        <p:spPr>
          <a:xfrm>
            <a:off x="2644522" y="4528404"/>
            <a:ext cx="6650782" cy="354307"/>
          </a:xfrm>
          <a:prstGeom prst="rect">
            <a:avLst/>
          </a:prstGeom>
          <a:noFill/>
        </p:spPr>
        <p:txBody>
          <a:bodyPr wrap="square" lIns="91440" tIns="45720" rIns="91440" bIns="45720" anchor="ctr">
            <a:noAutofit/>
          </a:bodyPr>
          <a:lstStyle/>
          <a:p>
            <a:r>
              <a:rPr lang="zh-CN" altLang="en-US" b="1" dirty="0"/>
              <a:t>因此，</a:t>
            </a:r>
            <a:r>
              <a:rPr lang="en-US" altLang="zh-CN" b="1" dirty="0"/>
              <a:t>R2</a:t>
            </a:r>
            <a:r>
              <a:rPr lang="zh-CN" altLang="en-US" b="1" dirty="0"/>
              <a:t>无法到达</a:t>
            </a:r>
            <a:r>
              <a:rPr lang="en-US" altLang="zh-CN" b="1" dirty="0"/>
              <a:t>net1</a:t>
            </a:r>
            <a:r>
              <a:rPr lang="zh-CN" altLang="en-US" b="1" dirty="0"/>
              <a:t>，</a:t>
            </a:r>
            <a:r>
              <a:rPr lang="en-US" altLang="zh-CN" b="1" dirty="0"/>
              <a:t>R1</a:t>
            </a:r>
            <a:r>
              <a:rPr lang="zh-CN" altLang="en-US" b="1" dirty="0"/>
              <a:t>也无法通过</a:t>
            </a:r>
            <a:r>
              <a:rPr lang="en-US" altLang="zh-CN" b="1" dirty="0"/>
              <a:t>R2</a:t>
            </a:r>
            <a:r>
              <a:rPr lang="zh-CN" altLang="en-US" b="1" dirty="0"/>
              <a:t>到达</a:t>
            </a:r>
            <a:r>
              <a:rPr lang="en-US" altLang="zh-CN" b="1" dirty="0"/>
              <a:t>net1</a:t>
            </a:r>
            <a:r>
              <a:rPr lang="zh-CN" altLang="en-US" b="1" dirty="0"/>
              <a:t>。</a:t>
            </a:r>
            <a:endParaRPr lang="en-US" altLang="zh-CN" b="1" dirty="0"/>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800" decel="100000"/>
                                        <p:tgtEl>
                                          <p:spTgt spid="2"/>
                                        </p:tgtEl>
                                      </p:cBhvr>
                                    </p:animEffect>
                                    <p:anim calcmode="lin" valueType="num">
                                      <p:cBhvr>
                                        <p:cTn id="8" dur="800" decel="100000" fill="hold"/>
                                        <p:tgtEl>
                                          <p:spTgt spid="2"/>
                                        </p:tgtEl>
                                        <p:attrNameLst>
                                          <p:attrName>style.rotation</p:attrName>
                                        </p:attrNameLst>
                                      </p:cBhvr>
                                      <p:tavLst>
                                        <p:tav tm="0">
                                          <p:val>
                                            <p:fltVal val="-90"/>
                                          </p:val>
                                        </p:tav>
                                        <p:tav tm="100000">
                                          <p:val>
                                            <p:fltVal val="0"/>
                                          </p:val>
                                        </p:tav>
                                      </p:tavLst>
                                    </p:anim>
                                    <p:anim calcmode="lin" valueType="num">
                                      <p:cBhvr>
                                        <p:cTn id="9" dur="800" decel="100000" fill="hold"/>
                                        <p:tgtEl>
                                          <p:spTgt spid="2"/>
                                        </p:tgtEl>
                                        <p:attrNameLst>
                                          <p:attrName>ppt_x</p:attrName>
                                        </p:attrNameLst>
                                      </p:cBhvr>
                                      <p:tavLst>
                                        <p:tav tm="0">
                                          <p:val>
                                            <p:strVal val="#ppt_x+0.4"/>
                                          </p:val>
                                        </p:tav>
                                        <p:tav tm="100000">
                                          <p:val>
                                            <p:strVal val="#ppt_x-0.05"/>
                                          </p:val>
                                        </p:tav>
                                      </p:tavLst>
                                    </p:anim>
                                    <p:anim calcmode="lin" valueType="num">
                                      <p:cBhvr>
                                        <p:cTn id="10" dur="800" decel="100000" fill="hold"/>
                                        <p:tgtEl>
                                          <p:spTgt spid="2"/>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2"/>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2"/>
                                        </p:tgtEl>
                                        <p:attrNameLst>
                                          <p:attrName>ppt_y</p:attrName>
                                        </p:attrNameLst>
                                      </p:cBhvr>
                                      <p:tavLst>
                                        <p:tav tm="0">
                                          <p:val>
                                            <p:strVal val="#ppt_y+0.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30"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800" decel="100000"/>
                                        <p:tgtEl>
                                          <p:spTgt spid="15"/>
                                        </p:tgtEl>
                                      </p:cBhvr>
                                    </p:animEffect>
                                    <p:anim calcmode="lin" valueType="num">
                                      <p:cBhvr>
                                        <p:cTn id="18" dur="800" decel="100000" fill="hold"/>
                                        <p:tgtEl>
                                          <p:spTgt spid="15"/>
                                        </p:tgtEl>
                                        <p:attrNameLst>
                                          <p:attrName>style.rotation</p:attrName>
                                        </p:attrNameLst>
                                      </p:cBhvr>
                                      <p:tavLst>
                                        <p:tav tm="0">
                                          <p:val>
                                            <p:fltVal val="-90"/>
                                          </p:val>
                                        </p:tav>
                                        <p:tav tm="100000">
                                          <p:val>
                                            <p:fltVal val="0"/>
                                          </p:val>
                                        </p:tav>
                                      </p:tavLst>
                                    </p:anim>
                                    <p:anim calcmode="lin" valueType="num">
                                      <p:cBhvr>
                                        <p:cTn id="19" dur="800" decel="100000" fill="hold"/>
                                        <p:tgtEl>
                                          <p:spTgt spid="15"/>
                                        </p:tgtEl>
                                        <p:attrNameLst>
                                          <p:attrName>ppt_x</p:attrName>
                                        </p:attrNameLst>
                                      </p:cBhvr>
                                      <p:tavLst>
                                        <p:tav tm="0">
                                          <p:val>
                                            <p:strVal val="#ppt_x+0.4"/>
                                          </p:val>
                                        </p:tav>
                                        <p:tav tm="100000">
                                          <p:val>
                                            <p:strVal val="#ppt_x-0.05"/>
                                          </p:val>
                                        </p:tav>
                                      </p:tavLst>
                                    </p:anim>
                                    <p:anim calcmode="lin" valueType="num">
                                      <p:cBhvr>
                                        <p:cTn id="20" dur="800" decel="100000" fill="hold"/>
                                        <p:tgtEl>
                                          <p:spTgt spid="15"/>
                                        </p:tgtEl>
                                        <p:attrNameLst>
                                          <p:attrName>ppt_y</p:attrName>
                                        </p:attrNameLst>
                                      </p:cBhvr>
                                      <p:tavLst>
                                        <p:tav tm="0">
                                          <p:val>
                                            <p:strVal val="#ppt_y-0.4"/>
                                          </p:val>
                                        </p:tav>
                                        <p:tav tm="100000">
                                          <p:val>
                                            <p:strVal val="#ppt_y+0.1"/>
                                          </p:val>
                                        </p:tav>
                                      </p:tavLst>
                                    </p:anim>
                                    <p:anim calcmode="lin" valueType="num">
                                      <p:cBhvr>
                                        <p:cTn id="21" dur="200" accel="100000" fill="hold">
                                          <p:stCondLst>
                                            <p:cond delay="800"/>
                                          </p:stCondLst>
                                        </p:cTn>
                                        <p:tgtEl>
                                          <p:spTgt spid="15"/>
                                        </p:tgtEl>
                                        <p:attrNameLst>
                                          <p:attrName>ppt_x</p:attrName>
                                        </p:attrNameLst>
                                      </p:cBhvr>
                                      <p:tavLst>
                                        <p:tav tm="0">
                                          <p:val>
                                            <p:strVal val="#ppt_x-0.05"/>
                                          </p:val>
                                        </p:tav>
                                        <p:tav tm="100000">
                                          <p:val>
                                            <p:strVal val="#ppt_x"/>
                                          </p:val>
                                        </p:tav>
                                      </p:tavLst>
                                    </p:anim>
                                    <p:anim calcmode="lin" valueType="num">
                                      <p:cBhvr>
                                        <p:cTn id="22" dur="200" accel="100000" fill="hold">
                                          <p:stCondLst>
                                            <p:cond delay="800"/>
                                          </p:stCondLst>
                                        </p:cTn>
                                        <p:tgtEl>
                                          <p:spTgt spid="15"/>
                                        </p:tgtEl>
                                        <p:attrNameLst>
                                          <p:attrName>ppt_y</p:attrName>
                                        </p:attrNameLst>
                                      </p:cBhvr>
                                      <p:tavLst>
                                        <p:tav tm="0">
                                          <p:val>
                                            <p:strVal val="#ppt_y+0.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53" presetClass="entr" presetSubtype="16"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anim calcmode="lin" valueType="num">
                                      <p:cBhvr>
                                        <p:cTn id="27" dur="500" fill="hold"/>
                                        <p:tgtEl>
                                          <p:spTgt spid="17"/>
                                        </p:tgtEl>
                                        <p:attrNameLst>
                                          <p:attrName>ppt_w</p:attrName>
                                        </p:attrNameLst>
                                      </p:cBhvr>
                                      <p:tavLst>
                                        <p:tav tm="0">
                                          <p:val>
                                            <p:fltVal val="0"/>
                                          </p:val>
                                        </p:tav>
                                        <p:tav tm="100000">
                                          <p:val>
                                            <p:strVal val="#ppt_w"/>
                                          </p:val>
                                        </p:tav>
                                      </p:tavLst>
                                    </p:anim>
                                    <p:anim calcmode="lin" valueType="num">
                                      <p:cBhvr>
                                        <p:cTn id="28" dur="500" fill="hold"/>
                                        <p:tgtEl>
                                          <p:spTgt spid="17"/>
                                        </p:tgtEl>
                                        <p:attrNameLst>
                                          <p:attrName>ppt_h</p:attrName>
                                        </p:attrNameLst>
                                      </p:cBhvr>
                                      <p:tavLst>
                                        <p:tav tm="0">
                                          <p:val>
                                            <p:fltVal val="0"/>
                                          </p:val>
                                        </p:tav>
                                        <p:tav tm="100000">
                                          <p:val>
                                            <p:strVal val="#ppt_h"/>
                                          </p:val>
                                        </p:tav>
                                      </p:tavLst>
                                    </p:anim>
                                    <p:animEffect transition="in" filter="fade">
                                      <p:cBhvr>
                                        <p:cTn id="29" dur="500"/>
                                        <p:tgtEl>
                                          <p:spTgt spid="17"/>
                                        </p:tgtEl>
                                      </p:cBhvr>
                                    </p:animEffect>
                                  </p:childTnLst>
                                </p:cTn>
                              </p:par>
                            </p:childTnLst>
                          </p:cTn>
                        </p:par>
                      </p:childTnLst>
                    </p:cTn>
                  </p:par>
                  <p:par>
                    <p:cTn id="30" fill="hold">
                      <p:stCondLst>
                        <p:cond delay="indefinite"/>
                      </p:stCondLst>
                      <p:childTnLst>
                        <p:par>
                          <p:cTn id="31" fill="hold">
                            <p:stCondLst>
                              <p:cond delay="0"/>
                            </p:stCondLst>
                            <p:childTnLst>
                              <p:par>
                                <p:cTn id="32" presetID="15" presetClass="entr" presetSubtype="0" fill="hold" grpId="0" nodeType="clickEffect">
                                  <p:stCondLst>
                                    <p:cond delay="0"/>
                                  </p:stCondLst>
                                  <p:childTnLst>
                                    <p:set>
                                      <p:cBhvr>
                                        <p:cTn id="33" dur="1" fill="hold">
                                          <p:stCondLst>
                                            <p:cond delay="0"/>
                                          </p:stCondLst>
                                        </p:cTn>
                                        <p:tgtEl>
                                          <p:spTgt spid="18"/>
                                        </p:tgtEl>
                                        <p:attrNameLst>
                                          <p:attrName>style.visibility</p:attrName>
                                        </p:attrNameLst>
                                      </p:cBhvr>
                                      <p:to>
                                        <p:strVal val="visible"/>
                                      </p:to>
                                    </p:set>
                                    <p:anim calcmode="lin" valueType="num">
                                      <p:cBhvr>
                                        <p:cTn id="34" dur="1000" fill="hold"/>
                                        <p:tgtEl>
                                          <p:spTgt spid="18"/>
                                        </p:tgtEl>
                                        <p:attrNameLst>
                                          <p:attrName>ppt_w</p:attrName>
                                        </p:attrNameLst>
                                      </p:cBhvr>
                                      <p:tavLst>
                                        <p:tav tm="0">
                                          <p:val>
                                            <p:fltVal val="0"/>
                                          </p:val>
                                        </p:tav>
                                        <p:tav tm="100000">
                                          <p:val>
                                            <p:strVal val="#ppt_w"/>
                                          </p:val>
                                        </p:tav>
                                      </p:tavLst>
                                    </p:anim>
                                    <p:anim calcmode="lin" valueType="num">
                                      <p:cBhvr>
                                        <p:cTn id="35" dur="1000" fill="hold"/>
                                        <p:tgtEl>
                                          <p:spTgt spid="18"/>
                                        </p:tgtEl>
                                        <p:attrNameLst>
                                          <p:attrName>ppt_h</p:attrName>
                                        </p:attrNameLst>
                                      </p:cBhvr>
                                      <p:tavLst>
                                        <p:tav tm="0">
                                          <p:val>
                                            <p:fltVal val="0"/>
                                          </p:val>
                                        </p:tav>
                                        <p:tav tm="100000">
                                          <p:val>
                                            <p:strVal val="#ppt_h"/>
                                          </p:val>
                                        </p:tav>
                                      </p:tavLst>
                                    </p:anim>
                                    <p:anim calcmode="lin" valueType="num">
                                      <p:cBhvr>
                                        <p:cTn id="36" dur="1000" fill="hold"/>
                                        <p:tgtEl>
                                          <p:spTgt spid="18"/>
                                        </p:tgtEl>
                                        <p:attrNameLst>
                                          <p:attrName>ppt_x</p:attrName>
                                        </p:attrNameLst>
                                      </p:cBhvr>
                                      <p:tavLst>
                                        <p:tav tm="0" fmla="#ppt_x+(cos(-2*pi*(1-$))*-#ppt_x-sin(-2*pi*(1-$))*(1-#ppt_y))*(1-$)">
                                          <p:val>
                                            <p:fltVal val="0"/>
                                          </p:val>
                                        </p:tav>
                                        <p:tav tm="100000">
                                          <p:val>
                                            <p:fltVal val="1"/>
                                          </p:val>
                                        </p:tav>
                                      </p:tavLst>
                                    </p:anim>
                                    <p:anim calcmode="lin" valueType="num">
                                      <p:cBhvr>
                                        <p:cTn id="37" dur="1000" fill="hold"/>
                                        <p:tgtEl>
                                          <p:spTgt spid="18"/>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38" fill="hold">
                      <p:stCondLst>
                        <p:cond delay="indefinite"/>
                      </p:stCondLst>
                      <p:childTnLst>
                        <p:par>
                          <p:cTn id="39" fill="hold">
                            <p:stCondLst>
                              <p:cond delay="0"/>
                            </p:stCondLst>
                            <p:childTnLst>
                              <p:par>
                                <p:cTn id="40" presetID="47" presetClass="entr" presetSubtype="0" fill="hold" grpId="0" nodeType="click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fade">
                                      <p:cBhvr>
                                        <p:cTn id="42" dur="1000"/>
                                        <p:tgtEl>
                                          <p:spTgt spid="19"/>
                                        </p:tgtEl>
                                      </p:cBhvr>
                                    </p:animEffect>
                                    <p:anim calcmode="lin" valueType="num">
                                      <p:cBhvr>
                                        <p:cTn id="43" dur="1000" fill="hold"/>
                                        <p:tgtEl>
                                          <p:spTgt spid="19"/>
                                        </p:tgtEl>
                                        <p:attrNameLst>
                                          <p:attrName>ppt_x</p:attrName>
                                        </p:attrNameLst>
                                      </p:cBhvr>
                                      <p:tavLst>
                                        <p:tav tm="0">
                                          <p:val>
                                            <p:strVal val="#ppt_x"/>
                                          </p:val>
                                        </p:tav>
                                        <p:tav tm="100000">
                                          <p:val>
                                            <p:strVal val="#ppt_x"/>
                                          </p:val>
                                        </p:tav>
                                      </p:tavLst>
                                    </p:anim>
                                    <p:anim calcmode="lin" valueType="num">
                                      <p:cBhvr>
                                        <p:cTn id="44"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7" grpId="0"/>
      <p:bldP spid="18" grpId="0"/>
      <p:bldP spid="19" grpId="0"/>
    </p:bld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6" name="组合 85"/>
          <p:cNvGrpSpPr/>
          <p:nvPr/>
        </p:nvGrpSpPr>
        <p:grpSpPr>
          <a:xfrm>
            <a:off x="304800" y="749300"/>
            <a:ext cx="5791199" cy="400110"/>
            <a:chOff x="424117" y="898245"/>
            <a:chExt cx="5791199" cy="400110"/>
          </a:xfrm>
        </p:grpSpPr>
        <p:sp>
          <p:nvSpPr>
            <p:cNvPr id="87" name="平行四边形 86"/>
            <p:cNvSpPr/>
            <p:nvPr/>
          </p:nvSpPr>
          <p:spPr>
            <a:xfrm>
              <a:off x="424117" y="898245"/>
              <a:ext cx="721433"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03</a:t>
              </a:r>
              <a:endParaRPr lang="zh-CN" altLang="en-US" sz="2200" dirty="0">
                <a:latin typeface="Impact" panose="020B0806030902050204" pitchFamily="34" charset="0"/>
              </a:endParaRPr>
            </a:p>
          </p:txBody>
        </p:sp>
        <p:sp>
          <p:nvSpPr>
            <p:cNvPr id="88" name="文本框 87"/>
            <p:cNvSpPr txBox="1"/>
            <p:nvPr/>
          </p:nvSpPr>
          <p:spPr>
            <a:xfrm>
              <a:off x="1145549" y="898245"/>
              <a:ext cx="5069767" cy="400110"/>
            </a:xfrm>
            <a:prstGeom prst="rect">
              <a:avLst/>
            </a:prstGeom>
            <a:noFill/>
          </p:spPr>
          <p:txBody>
            <a:bodyPr wrap="square" rtlCol="0">
              <a:spAutoFit/>
            </a:bodyPr>
            <a:lstStyle/>
            <a:p>
              <a:r>
                <a:rPr lang="en-US" altLang="zh-CN" sz="2000" b="1" dirty="0"/>
                <a:t>RIP</a:t>
              </a:r>
              <a:r>
                <a:rPr lang="zh-CN" altLang="en-US" sz="2000" b="1" dirty="0"/>
                <a:t>的距离向量算法</a:t>
              </a:r>
              <a:endParaRPr lang="zh-CN" altLang="en-US" sz="2000" b="1" dirty="0"/>
            </a:p>
          </p:txBody>
        </p:sp>
      </p:grpSp>
      <p:sp>
        <p:nvSpPr>
          <p:cNvPr id="15" name="íşlïḍè"/>
          <p:cNvSpPr txBox="1"/>
          <p:nvPr/>
        </p:nvSpPr>
        <p:spPr>
          <a:xfrm>
            <a:off x="4270490" y="2361448"/>
            <a:ext cx="387031" cy="354307"/>
          </a:xfrm>
          <a:prstGeom prst="rect">
            <a:avLst/>
          </a:prstGeom>
          <a:noFill/>
        </p:spPr>
        <p:txBody>
          <a:bodyPr wrap="square" lIns="91440" tIns="45720" rIns="91440" bIns="45720" anchor="ctr">
            <a:noAutofit/>
          </a:bodyPr>
          <a:lstStyle/>
          <a:p>
            <a:pPr algn="ctr"/>
            <a:r>
              <a:rPr lang="en-US" altLang="zh-CN" sz="2800" b="1" dirty="0">
                <a:solidFill>
                  <a:schemeClr val="accent1">
                    <a:lumMod val="75000"/>
                  </a:schemeClr>
                </a:solidFill>
                <a:latin typeface="Arial Black" panose="020B0A04020102020204" pitchFamily="34" charset="0"/>
              </a:rPr>
              <a:t>D</a:t>
            </a:r>
            <a:endParaRPr lang="en-US" altLang="zh-CN" sz="2800" b="1" dirty="0">
              <a:solidFill>
                <a:schemeClr val="accent1">
                  <a:lumMod val="75000"/>
                </a:schemeClr>
              </a:solidFill>
              <a:latin typeface="Arial Black" panose="020B0A04020102020204" pitchFamily="34" charset="0"/>
            </a:endParaRPr>
          </a:p>
        </p:txBody>
      </p:sp>
      <p:sp>
        <p:nvSpPr>
          <p:cNvPr id="17" name="íşlïḍè"/>
          <p:cNvSpPr txBox="1"/>
          <p:nvPr/>
        </p:nvSpPr>
        <p:spPr>
          <a:xfrm>
            <a:off x="6381064" y="778751"/>
            <a:ext cx="651265" cy="354307"/>
          </a:xfrm>
          <a:prstGeom prst="rect">
            <a:avLst/>
          </a:prstGeom>
          <a:noFill/>
        </p:spPr>
        <p:txBody>
          <a:bodyPr wrap="square" lIns="91440" tIns="45720" rIns="91440" bIns="45720" anchor="ctr">
            <a:noAutofit/>
          </a:bodyPr>
          <a:lstStyle/>
          <a:p>
            <a:r>
              <a:rPr lang="zh-CN" altLang="en-US" b="1" dirty="0"/>
              <a:t>解析</a:t>
            </a:r>
            <a:endParaRPr lang="en-US" altLang="zh-CN" b="1" dirty="0"/>
          </a:p>
        </p:txBody>
      </p:sp>
      <p:grpSp>
        <p:nvGrpSpPr>
          <p:cNvPr id="5" name="组合 4"/>
          <p:cNvGrpSpPr/>
          <p:nvPr/>
        </p:nvGrpSpPr>
        <p:grpSpPr>
          <a:xfrm>
            <a:off x="304800" y="1232660"/>
            <a:ext cx="5791199" cy="4921453"/>
            <a:chOff x="304800" y="1232660"/>
            <a:chExt cx="5791199" cy="4921453"/>
          </a:xfrm>
        </p:grpSpPr>
        <p:sp>
          <p:nvSpPr>
            <p:cNvPr id="152" name="íşlïḍè"/>
            <p:cNvSpPr txBox="1"/>
            <p:nvPr/>
          </p:nvSpPr>
          <p:spPr>
            <a:xfrm>
              <a:off x="304800" y="1232660"/>
              <a:ext cx="5791199" cy="1523089"/>
            </a:xfrm>
            <a:prstGeom prst="rect">
              <a:avLst/>
            </a:prstGeom>
            <a:noFill/>
          </p:spPr>
          <p:txBody>
            <a:bodyPr wrap="square" lIns="91440" tIns="45720" rIns="91440" bIns="45720" anchor="ctr">
              <a:noAutofit/>
            </a:bodyPr>
            <a:lstStyle/>
            <a:p>
              <a:r>
                <a:rPr lang="en-US" altLang="zh-CN" b="1" dirty="0"/>
                <a:t>【2021</a:t>
              </a:r>
              <a:r>
                <a:rPr lang="zh-CN" altLang="en-US" b="1" dirty="0"/>
                <a:t>年 题</a:t>
              </a:r>
              <a:r>
                <a:rPr lang="en-US" altLang="zh-CN" b="1" dirty="0"/>
                <a:t>37】</a:t>
              </a:r>
              <a:r>
                <a:rPr lang="zh-CN" altLang="en-US" b="1" dirty="0"/>
                <a:t>某网络中的所有路由器均采用距离向量路由算法计算路由。若路由器</a:t>
              </a:r>
              <a:r>
                <a:rPr lang="en-US" altLang="zh-CN" b="1" dirty="0"/>
                <a:t>E</a:t>
              </a:r>
              <a:r>
                <a:rPr lang="zh-CN" altLang="en-US" b="1" dirty="0"/>
                <a:t>与邻居路由器</a:t>
              </a:r>
              <a:r>
                <a:rPr lang="en-US" altLang="zh-CN" b="1" dirty="0"/>
                <a:t>A</a:t>
              </a:r>
              <a:r>
                <a:rPr lang="zh-CN" altLang="en-US" b="1" dirty="0"/>
                <a:t>、</a:t>
              </a:r>
              <a:r>
                <a:rPr lang="en-US" altLang="zh-CN" b="1" dirty="0"/>
                <a:t>B</a:t>
              </a:r>
              <a:r>
                <a:rPr lang="zh-CN" altLang="en-US" b="1" dirty="0"/>
                <a:t>、</a:t>
              </a:r>
              <a:r>
                <a:rPr lang="en-US" altLang="zh-CN" b="1" dirty="0"/>
                <a:t>C</a:t>
              </a:r>
              <a:r>
                <a:rPr lang="zh-CN" altLang="en-US" b="1" dirty="0"/>
                <a:t>和</a:t>
              </a:r>
              <a:r>
                <a:rPr lang="en-US" altLang="zh-CN" b="1" dirty="0"/>
                <a:t>D</a:t>
              </a:r>
              <a:r>
                <a:rPr lang="zh-CN" altLang="en-US" b="1" dirty="0"/>
                <a:t>之间的直接链路距离分别是</a:t>
              </a:r>
              <a:r>
                <a:rPr lang="en-US" altLang="zh-CN" b="1" dirty="0"/>
                <a:t>8</a:t>
              </a:r>
              <a:r>
                <a:rPr lang="zh-CN" altLang="en-US" b="1" dirty="0"/>
                <a:t>，</a:t>
              </a:r>
              <a:r>
                <a:rPr lang="en-US" altLang="zh-CN" b="1" dirty="0"/>
                <a:t>10</a:t>
              </a:r>
              <a:r>
                <a:rPr lang="zh-CN" altLang="en-US" b="1" dirty="0"/>
                <a:t>，</a:t>
              </a:r>
              <a:r>
                <a:rPr lang="en-US" altLang="zh-CN" b="1" dirty="0"/>
                <a:t>12</a:t>
              </a:r>
              <a:r>
                <a:rPr lang="zh-CN" altLang="en-US" b="1" dirty="0"/>
                <a:t>和</a:t>
              </a:r>
              <a:r>
                <a:rPr lang="en-US" altLang="zh-CN" b="1" dirty="0"/>
                <a:t>6</a:t>
              </a:r>
              <a:r>
                <a:rPr lang="zh-CN" altLang="en-US" b="1" dirty="0"/>
                <a:t>，且</a:t>
              </a:r>
              <a:r>
                <a:rPr lang="en-US" altLang="zh-CN" b="1" dirty="0"/>
                <a:t>E</a:t>
              </a:r>
              <a:r>
                <a:rPr lang="zh-CN" altLang="en-US" b="1" dirty="0"/>
                <a:t>收到邻居路由器的距离向量如下表所示，则路由器</a:t>
              </a:r>
              <a:r>
                <a:rPr lang="en-US" altLang="zh-CN" b="1" dirty="0"/>
                <a:t>E</a:t>
              </a:r>
              <a:r>
                <a:rPr lang="zh-CN" altLang="en-US" b="1" dirty="0"/>
                <a:t>更新后的到达目的网络</a:t>
              </a:r>
              <a:r>
                <a:rPr lang="en-US" altLang="zh-CN" b="1" dirty="0"/>
                <a:t>Net1~Net4</a:t>
              </a:r>
              <a:r>
                <a:rPr lang="zh-CN" altLang="en-US" b="1" dirty="0"/>
                <a:t>的距离分别是（      ）。</a:t>
              </a:r>
              <a:endParaRPr lang="en-US" altLang="zh-CN" b="1" dirty="0"/>
            </a:p>
          </p:txBody>
        </p:sp>
        <p:sp>
          <p:nvSpPr>
            <p:cNvPr id="11" name="íşlïḍè"/>
            <p:cNvSpPr txBox="1"/>
            <p:nvPr/>
          </p:nvSpPr>
          <p:spPr>
            <a:xfrm>
              <a:off x="391046" y="5309895"/>
              <a:ext cx="1795910" cy="354307"/>
            </a:xfrm>
            <a:prstGeom prst="rect">
              <a:avLst/>
            </a:prstGeom>
            <a:noFill/>
          </p:spPr>
          <p:txBody>
            <a:bodyPr wrap="square" lIns="91440" tIns="45720" rIns="91440" bIns="45720" anchor="ctr">
              <a:noAutofit/>
            </a:bodyPr>
            <a:lstStyle/>
            <a:p>
              <a:r>
                <a:rPr lang="en-US" altLang="zh-CN" b="1" dirty="0"/>
                <a:t>A. 9</a:t>
              </a:r>
              <a:r>
                <a:rPr lang="zh-CN" altLang="en-US" b="1" dirty="0"/>
                <a:t>，</a:t>
              </a:r>
              <a:r>
                <a:rPr lang="en-US" altLang="zh-CN" b="1" dirty="0"/>
                <a:t>10</a:t>
              </a:r>
              <a:r>
                <a:rPr lang="zh-CN" altLang="en-US" b="1" dirty="0"/>
                <a:t>，</a:t>
              </a:r>
              <a:r>
                <a:rPr lang="en-US" altLang="zh-CN" b="1" dirty="0"/>
                <a:t>12</a:t>
              </a:r>
              <a:r>
                <a:rPr lang="zh-CN" altLang="en-US" b="1" dirty="0"/>
                <a:t>，</a:t>
              </a:r>
              <a:r>
                <a:rPr lang="en-US" altLang="zh-CN" b="1" dirty="0"/>
                <a:t>6</a:t>
              </a:r>
              <a:endParaRPr lang="en-US" altLang="zh-CN" b="1" dirty="0"/>
            </a:p>
          </p:txBody>
        </p:sp>
        <p:sp>
          <p:nvSpPr>
            <p:cNvPr id="16" name="íşlïḍè"/>
            <p:cNvSpPr txBox="1"/>
            <p:nvPr/>
          </p:nvSpPr>
          <p:spPr>
            <a:xfrm>
              <a:off x="3765776" y="5241136"/>
              <a:ext cx="1965853" cy="354307"/>
            </a:xfrm>
            <a:prstGeom prst="rect">
              <a:avLst/>
            </a:prstGeom>
            <a:noFill/>
          </p:spPr>
          <p:txBody>
            <a:bodyPr wrap="square" lIns="91440" tIns="45720" rIns="91440" bIns="45720" anchor="ctr">
              <a:noAutofit/>
            </a:bodyPr>
            <a:lstStyle/>
            <a:p>
              <a:r>
                <a:rPr lang="en-US" altLang="zh-CN" b="1" dirty="0"/>
                <a:t>B. 9</a:t>
              </a:r>
              <a:r>
                <a:rPr lang="zh-CN" altLang="en-US" b="1" dirty="0"/>
                <a:t>，</a:t>
              </a:r>
              <a:r>
                <a:rPr lang="en-US" altLang="zh-CN" b="1" dirty="0"/>
                <a:t>10</a:t>
              </a:r>
              <a:r>
                <a:rPr lang="zh-CN" altLang="en-US" b="1" dirty="0"/>
                <a:t>，</a:t>
              </a:r>
              <a:r>
                <a:rPr lang="en-US" altLang="zh-CN" b="1" dirty="0"/>
                <a:t>28</a:t>
              </a:r>
              <a:r>
                <a:rPr lang="zh-CN" altLang="en-US" b="1" dirty="0"/>
                <a:t>，</a:t>
              </a:r>
              <a:r>
                <a:rPr lang="en-US" altLang="zh-CN" b="1" dirty="0"/>
                <a:t>20</a:t>
              </a:r>
              <a:endParaRPr lang="en-US" altLang="zh-CN" b="1" dirty="0"/>
            </a:p>
          </p:txBody>
        </p:sp>
        <p:sp>
          <p:nvSpPr>
            <p:cNvPr id="20" name="íşlïḍè"/>
            <p:cNvSpPr txBox="1"/>
            <p:nvPr/>
          </p:nvSpPr>
          <p:spPr>
            <a:xfrm>
              <a:off x="391046" y="5799806"/>
              <a:ext cx="2053569" cy="354307"/>
            </a:xfrm>
            <a:prstGeom prst="rect">
              <a:avLst/>
            </a:prstGeom>
            <a:noFill/>
          </p:spPr>
          <p:txBody>
            <a:bodyPr wrap="square" lIns="91440" tIns="45720" rIns="91440" bIns="45720" anchor="ctr">
              <a:noAutofit/>
            </a:bodyPr>
            <a:lstStyle/>
            <a:p>
              <a:r>
                <a:rPr lang="en-US" altLang="zh-CN" b="1" dirty="0"/>
                <a:t>C. 9</a:t>
              </a:r>
              <a:r>
                <a:rPr lang="zh-CN" altLang="en-US" b="1" dirty="0"/>
                <a:t>，</a:t>
              </a:r>
              <a:r>
                <a:rPr lang="en-US" altLang="zh-CN" b="1" dirty="0"/>
                <a:t>20</a:t>
              </a:r>
              <a:r>
                <a:rPr lang="zh-CN" altLang="en-US" b="1" dirty="0"/>
                <a:t>，</a:t>
              </a:r>
              <a:r>
                <a:rPr lang="en-US" altLang="zh-CN" b="1" dirty="0"/>
                <a:t>12</a:t>
              </a:r>
              <a:r>
                <a:rPr lang="zh-CN" altLang="en-US" b="1" dirty="0"/>
                <a:t>，</a:t>
              </a:r>
              <a:r>
                <a:rPr lang="en-US" altLang="zh-CN" b="1" dirty="0"/>
                <a:t>20</a:t>
              </a:r>
              <a:endParaRPr lang="en-US" altLang="zh-CN" b="1" dirty="0"/>
            </a:p>
          </p:txBody>
        </p:sp>
        <p:sp>
          <p:nvSpPr>
            <p:cNvPr id="21" name="íşlïḍè"/>
            <p:cNvSpPr txBox="1"/>
            <p:nvPr/>
          </p:nvSpPr>
          <p:spPr>
            <a:xfrm>
              <a:off x="3765775" y="5799806"/>
              <a:ext cx="1965853" cy="354307"/>
            </a:xfrm>
            <a:prstGeom prst="rect">
              <a:avLst/>
            </a:prstGeom>
            <a:noFill/>
          </p:spPr>
          <p:txBody>
            <a:bodyPr wrap="square" lIns="91440" tIns="45720" rIns="91440" bIns="45720" anchor="ctr">
              <a:noAutofit/>
            </a:bodyPr>
            <a:lstStyle/>
            <a:p>
              <a:r>
                <a:rPr lang="en-US" altLang="zh-CN" b="1" dirty="0"/>
                <a:t>D. 9</a:t>
              </a:r>
              <a:r>
                <a:rPr lang="zh-CN" altLang="en-US" b="1" dirty="0"/>
                <a:t>，</a:t>
              </a:r>
              <a:r>
                <a:rPr lang="en-US" altLang="zh-CN" b="1" dirty="0"/>
                <a:t>20</a:t>
              </a:r>
              <a:r>
                <a:rPr lang="zh-CN" altLang="en-US" b="1" dirty="0"/>
                <a:t>，</a:t>
              </a:r>
              <a:r>
                <a:rPr lang="en-US" altLang="zh-CN" b="1" dirty="0"/>
                <a:t>28</a:t>
              </a:r>
              <a:r>
                <a:rPr lang="zh-CN" altLang="en-US" b="1" dirty="0"/>
                <a:t>，</a:t>
              </a:r>
              <a:r>
                <a:rPr lang="en-US" altLang="zh-CN" b="1" dirty="0"/>
                <a:t>20</a:t>
              </a:r>
              <a:endParaRPr lang="en-US" altLang="zh-CN" b="1" dirty="0"/>
            </a:p>
          </p:txBody>
        </p:sp>
      </p:grpSp>
      <p:graphicFrame>
        <p:nvGraphicFramePr>
          <p:cNvPr id="4" name="表格 4"/>
          <p:cNvGraphicFramePr>
            <a:graphicFrameLocks noGrp="1"/>
          </p:cNvGraphicFramePr>
          <p:nvPr/>
        </p:nvGraphicFramePr>
        <p:xfrm>
          <a:off x="304800" y="2932456"/>
          <a:ext cx="5791203" cy="2103120"/>
        </p:xfrm>
        <a:graphic>
          <a:graphicData uri="http://schemas.openxmlformats.org/drawingml/2006/table">
            <a:tbl>
              <a:tblPr firstRow="1" bandRow="1">
                <a:tableStyleId>{5C22544A-7EE6-4342-B048-85BDC9FD1C3A}</a:tableStyleId>
              </a:tblPr>
              <a:tblGrid>
                <a:gridCol w="695119"/>
                <a:gridCol w="1274021"/>
                <a:gridCol w="1274021"/>
                <a:gridCol w="1274021"/>
                <a:gridCol w="1274021"/>
              </a:tblGrid>
              <a:tr h="152763">
                <a:tc>
                  <a:txBody>
                    <a:bodyPr/>
                    <a:lstStyle/>
                    <a:p>
                      <a:pPr algn="ctr"/>
                      <a:r>
                        <a:rPr lang="zh-CN" altLang="en-US" b="1" dirty="0">
                          <a:solidFill>
                            <a:schemeClr val="tx1"/>
                          </a:solidFill>
                        </a:rPr>
                        <a:t>目的</a:t>
                      </a:r>
                      <a:endParaRPr lang="en-US" altLang="zh-CN" b="1" dirty="0">
                        <a:solidFill>
                          <a:schemeClr val="tx1"/>
                        </a:solidFill>
                      </a:endParaRPr>
                    </a:p>
                    <a:p>
                      <a:pPr algn="ctr"/>
                      <a:r>
                        <a:rPr lang="zh-CN" altLang="en-US" b="1" dirty="0">
                          <a:solidFill>
                            <a:schemeClr val="tx1"/>
                          </a:solidFill>
                        </a:rPr>
                        <a:t>网络</a:t>
                      </a: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1" dirty="0">
                          <a:solidFill>
                            <a:schemeClr val="tx1"/>
                          </a:solidFill>
                        </a:rPr>
                        <a:t>A</a:t>
                      </a:r>
                      <a:r>
                        <a:rPr lang="zh-CN" altLang="en-US" b="1" dirty="0">
                          <a:solidFill>
                            <a:schemeClr val="tx1"/>
                          </a:solidFill>
                        </a:rPr>
                        <a:t>的</a:t>
                      </a:r>
                      <a:endParaRPr lang="en-US" altLang="zh-CN" b="1" dirty="0">
                        <a:solidFill>
                          <a:schemeClr val="tx1"/>
                        </a:solidFill>
                      </a:endParaRPr>
                    </a:p>
                    <a:p>
                      <a:pPr algn="ctr"/>
                      <a:r>
                        <a:rPr lang="zh-CN" altLang="en-US" b="1" dirty="0">
                          <a:solidFill>
                            <a:schemeClr val="tx1"/>
                          </a:solidFill>
                        </a:rPr>
                        <a:t>距离向量</a:t>
                      </a: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1" dirty="0">
                          <a:solidFill>
                            <a:schemeClr val="tx1"/>
                          </a:solidFill>
                        </a:rPr>
                        <a:t>B</a:t>
                      </a:r>
                      <a:r>
                        <a:rPr lang="zh-CN" altLang="en-US" b="1" dirty="0">
                          <a:solidFill>
                            <a:schemeClr val="tx1"/>
                          </a:solidFill>
                        </a:rPr>
                        <a:t>的</a:t>
                      </a:r>
                      <a:endParaRPr lang="en-US" altLang="zh-CN" b="1" dirty="0">
                        <a:solidFill>
                          <a:schemeClr val="tx1"/>
                        </a:solidFill>
                      </a:endParaRPr>
                    </a:p>
                    <a:p>
                      <a:pPr algn="ctr"/>
                      <a:r>
                        <a:rPr lang="zh-CN" altLang="en-US" b="1" dirty="0">
                          <a:solidFill>
                            <a:schemeClr val="tx1"/>
                          </a:solidFill>
                        </a:rPr>
                        <a:t>距离向量</a:t>
                      </a: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1" dirty="0">
                          <a:solidFill>
                            <a:schemeClr val="tx1"/>
                          </a:solidFill>
                        </a:rPr>
                        <a:t>C</a:t>
                      </a:r>
                      <a:r>
                        <a:rPr lang="zh-CN" altLang="en-US" b="1" dirty="0">
                          <a:solidFill>
                            <a:schemeClr val="tx1"/>
                          </a:solidFill>
                        </a:rPr>
                        <a:t>的</a:t>
                      </a:r>
                      <a:endParaRPr lang="en-US" altLang="zh-CN" b="1" dirty="0">
                        <a:solidFill>
                          <a:schemeClr val="tx1"/>
                        </a:solidFill>
                      </a:endParaRPr>
                    </a:p>
                    <a:p>
                      <a:pPr algn="ctr"/>
                      <a:r>
                        <a:rPr lang="zh-CN" altLang="en-US" b="1" dirty="0">
                          <a:solidFill>
                            <a:schemeClr val="tx1"/>
                          </a:solidFill>
                        </a:rPr>
                        <a:t>距离向量</a:t>
                      </a: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1" dirty="0">
                          <a:solidFill>
                            <a:schemeClr val="tx1"/>
                          </a:solidFill>
                        </a:rPr>
                        <a:t>D</a:t>
                      </a:r>
                      <a:r>
                        <a:rPr lang="zh-CN" altLang="en-US" b="1" dirty="0">
                          <a:solidFill>
                            <a:schemeClr val="tx1"/>
                          </a:solidFill>
                        </a:rPr>
                        <a:t>的</a:t>
                      </a:r>
                      <a:endParaRPr lang="en-US" altLang="zh-CN" b="1" dirty="0">
                        <a:solidFill>
                          <a:schemeClr val="tx1"/>
                        </a:solidFill>
                      </a:endParaRPr>
                    </a:p>
                    <a:p>
                      <a:pPr algn="ctr"/>
                      <a:r>
                        <a:rPr lang="zh-CN" altLang="en-US" b="1" dirty="0">
                          <a:solidFill>
                            <a:schemeClr val="tx1"/>
                          </a:solidFill>
                        </a:rPr>
                        <a:t>距离向量</a:t>
                      </a: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152763">
                <a:tc>
                  <a:txBody>
                    <a:bodyPr/>
                    <a:lstStyle/>
                    <a:p>
                      <a:pPr algn="ctr"/>
                      <a:r>
                        <a:rPr lang="en-US" altLang="zh-CN" b="1" dirty="0">
                          <a:solidFill>
                            <a:schemeClr val="tx1"/>
                          </a:solidFill>
                        </a:rPr>
                        <a:t>Net1</a:t>
                      </a: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1" dirty="0">
                          <a:solidFill>
                            <a:schemeClr val="tx1"/>
                          </a:solidFill>
                        </a:rPr>
                        <a:t>1</a:t>
                      </a: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1" dirty="0">
                          <a:solidFill>
                            <a:schemeClr val="tx1"/>
                          </a:solidFill>
                        </a:rPr>
                        <a:t>23</a:t>
                      </a: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1" dirty="0">
                          <a:solidFill>
                            <a:schemeClr val="tx1"/>
                          </a:solidFill>
                        </a:rPr>
                        <a:t>20</a:t>
                      </a: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1" dirty="0">
                          <a:solidFill>
                            <a:schemeClr val="tx1"/>
                          </a:solidFill>
                        </a:rPr>
                        <a:t>22</a:t>
                      </a: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152763">
                <a:tc>
                  <a:txBody>
                    <a:bodyPr/>
                    <a:lstStyle/>
                    <a:p>
                      <a:pPr algn="ctr"/>
                      <a:r>
                        <a:rPr lang="en-US" altLang="zh-CN" b="1" dirty="0">
                          <a:solidFill>
                            <a:schemeClr val="tx1"/>
                          </a:solidFill>
                        </a:rPr>
                        <a:t>Net2</a:t>
                      </a: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1" dirty="0">
                          <a:solidFill>
                            <a:schemeClr val="tx1"/>
                          </a:solidFill>
                        </a:rPr>
                        <a:t>12</a:t>
                      </a: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1" dirty="0">
                          <a:solidFill>
                            <a:schemeClr val="tx1"/>
                          </a:solidFill>
                        </a:rPr>
                        <a:t>35</a:t>
                      </a: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1" dirty="0">
                          <a:solidFill>
                            <a:schemeClr val="tx1"/>
                          </a:solidFill>
                        </a:rPr>
                        <a:t>30</a:t>
                      </a: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1" dirty="0">
                          <a:solidFill>
                            <a:schemeClr val="tx1"/>
                          </a:solidFill>
                        </a:rPr>
                        <a:t>28</a:t>
                      </a: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152763">
                <a:tc>
                  <a:txBody>
                    <a:bodyPr/>
                    <a:lstStyle/>
                    <a:p>
                      <a:pPr algn="ctr"/>
                      <a:r>
                        <a:rPr lang="en-US" altLang="zh-CN" b="1" dirty="0">
                          <a:solidFill>
                            <a:schemeClr val="tx1"/>
                          </a:solidFill>
                        </a:rPr>
                        <a:t>Net3</a:t>
                      </a: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1" dirty="0">
                          <a:solidFill>
                            <a:schemeClr val="tx1"/>
                          </a:solidFill>
                        </a:rPr>
                        <a:t>24</a:t>
                      </a: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1" dirty="0">
                          <a:solidFill>
                            <a:schemeClr val="tx1"/>
                          </a:solidFill>
                        </a:rPr>
                        <a:t>18</a:t>
                      </a: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1" dirty="0">
                          <a:solidFill>
                            <a:schemeClr val="tx1"/>
                          </a:solidFill>
                        </a:rPr>
                        <a:t>16</a:t>
                      </a: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1" dirty="0">
                          <a:solidFill>
                            <a:schemeClr val="tx1"/>
                          </a:solidFill>
                        </a:rPr>
                        <a:t>36</a:t>
                      </a: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152763">
                <a:tc>
                  <a:txBody>
                    <a:bodyPr/>
                    <a:lstStyle/>
                    <a:p>
                      <a:pPr algn="ctr"/>
                      <a:r>
                        <a:rPr lang="en-US" altLang="zh-CN" b="1" dirty="0">
                          <a:solidFill>
                            <a:schemeClr val="tx1"/>
                          </a:solidFill>
                        </a:rPr>
                        <a:t>Net4</a:t>
                      </a: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1" dirty="0">
                          <a:solidFill>
                            <a:schemeClr val="tx1"/>
                          </a:solidFill>
                        </a:rPr>
                        <a:t>36</a:t>
                      </a: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1" dirty="0">
                          <a:solidFill>
                            <a:schemeClr val="tx1"/>
                          </a:solidFill>
                        </a:rPr>
                        <a:t>30</a:t>
                      </a: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1" dirty="0">
                          <a:solidFill>
                            <a:schemeClr val="tx1"/>
                          </a:solidFill>
                        </a:rPr>
                        <a:t>8</a:t>
                      </a: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1" dirty="0">
                          <a:solidFill>
                            <a:schemeClr val="tx1"/>
                          </a:solidFill>
                        </a:rPr>
                        <a:t>24</a:t>
                      </a: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
        <p:nvSpPr>
          <p:cNvPr id="6" name="椭圆 5"/>
          <p:cNvSpPr/>
          <p:nvPr/>
        </p:nvSpPr>
        <p:spPr>
          <a:xfrm>
            <a:off x="7316164" y="1290350"/>
            <a:ext cx="354307" cy="354307"/>
          </a:xfrm>
          <a:prstGeom prst="ellipse">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altLang="zh-CN" b="1" dirty="0"/>
              <a:t>E</a:t>
            </a:r>
            <a:endParaRPr lang="zh-CN" altLang="en-US" b="1" dirty="0"/>
          </a:p>
        </p:txBody>
      </p:sp>
      <p:sp>
        <p:nvSpPr>
          <p:cNvPr id="23" name="椭圆 22"/>
          <p:cNvSpPr/>
          <p:nvPr/>
        </p:nvSpPr>
        <p:spPr>
          <a:xfrm>
            <a:off x="6473605" y="2086338"/>
            <a:ext cx="354307" cy="354307"/>
          </a:xfrm>
          <a:prstGeom prst="ellipse">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altLang="zh-CN" b="1" dirty="0"/>
              <a:t>A</a:t>
            </a:r>
            <a:endParaRPr lang="zh-CN" altLang="en-US" b="1" dirty="0"/>
          </a:p>
        </p:txBody>
      </p:sp>
      <p:sp>
        <p:nvSpPr>
          <p:cNvPr id="24" name="椭圆 23"/>
          <p:cNvSpPr/>
          <p:nvPr/>
        </p:nvSpPr>
        <p:spPr>
          <a:xfrm>
            <a:off x="7072038" y="2086338"/>
            <a:ext cx="354307" cy="354307"/>
          </a:xfrm>
          <a:prstGeom prst="ellipse">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altLang="zh-CN" b="1" dirty="0"/>
              <a:t>B</a:t>
            </a:r>
            <a:endParaRPr lang="zh-CN" altLang="en-US" b="1" dirty="0"/>
          </a:p>
        </p:txBody>
      </p:sp>
      <p:sp>
        <p:nvSpPr>
          <p:cNvPr id="25" name="椭圆 24"/>
          <p:cNvSpPr/>
          <p:nvPr/>
        </p:nvSpPr>
        <p:spPr>
          <a:xfrm>
            <a:off x="7670471" y="2086338"/>
            <a:ext cx="354307" cy="354307"/>
          </a:xfrm>
          <a:prstGeom prst="ellipse">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altLang="zh-CN" b="1" dirty="0"/>
              <a:t>C</a:t>
            </a:r>
            <a:endParaRPr lang="zh-CN" altLang="en-US" b="1" dirty="0"/>
          </a:p>
        </p:txBody>
      </p:sp>
      <p:sp>
        <p:nvSpPr>
          <p:cNvPr id="26" name="椭圆 25"/>
          <p:cNvSpPr/>
          <p:nvPr/>
        </p:nvSpPr>
        <p:spPr>
          <a:xfrm>
            <a:off x="8268904" y="2086338"/>
            <a:ext cx="354307" cy="354307"/>
          </a:xfrm>
          <a:prstGeom prst="ellipse">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altLang="zh-CN" b="1" dirty="0"/>
              <a:t>D</a:t>
            </a:r>
            <a:endParaRPr lang="zh-CN" altLang="en-US" b="1" dirty="0"/>
          </a:p>
        </p:txBody>
      </p:sp>
      <p:cxnSp>
        <p:nvCxnSpPr>
          <p:cNvPr id="8" name="直接箭头连接符 7"/>
          <p:cNvCxnSpPr>
            <a:stCxn id="6" idx="2"/>
            <a:endCxn id="23" idx="0"/>
          </p:cNvCxnSpPr>
          <p:nvPr/>
        </p:nvCxnSpPr>
        <p:spPr>
          <a:xfrm flipH="1">
            <a:off x="6650759" y="1467504"/>
            <a:ext cx="665405" cy="61883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33"/>
          <p:cNvCxnSpPr>
            <a:stCxn id="6" idx="3"/>
            <a:endCxn id="24" idx="0"/>
          </p:cNvCxnSpPr>
          <p:nvPr/>
        </p:nvCxnSpPr>
        <p:spPr>
          <a:xfrm flipH="1">
            <a:off x="7249192" y="1592770"/>
            <a:ext cx="118859" cy="49356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p:cNvCxnSpPr>
            <a:stCxn id="6" idx="5"/>
            <a:endCxn id="25" idx="0"/>
          </p:cNvCxnSpPr>
          <p:nvPr/>
        </p:nvCxnSpPr>
        <p:spPr>
          <a:xfrm>
            <a:off x="7618584" y="1592770"/>
            <a:ext cx="229041" cy="49356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接箭头连接符 39"/>
          <p:cNvCxnSpPr>
            <a:stCxn id="6" idx="6"/>
            <a:endCxn id="26" idx="0"/>
          </p:cNvCxnSpPr>
          <p:nvPr/>
        </p:nvCxnSpPr>
        <p:spPr>
          <a:xfrm>
            <a:off x="7670471" y="1467504"/>
            <a:ext cx="775587" cy="61883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图形 118"/>
          <p:cNvSpPr/>
          <p:nvPr/>
        </p:nvSpPr>
        <p:spPr>
          <a:xfrm>
            <a:off x="7105523" y="2975091"/>
            <a:ext cx="775587" cy="618834"/>
          </a:xfrm>
          <a:custGeom>
            <a:avLst/>
            <a:gdLst>
              <a:gd name="connsiteX0" fmla="*/ 37990 w 800769"/>
              <a:gd name="connsiteY0" fmla="*/ 338124 h 568547"/>
              <a:gd name="connsiteX1" fmla="*/ 47 w 800769"/>
              <a:gd name="connsiteY1" fmla="*/ 270825 h 568547"/>
              <a:gd name="connsiteX2" fmla="*/ 79095 w 800769"/>
              <a:gd name="connsiteY2" fmla="*/ 190067 h 568547"/>
              <a:gd name="connsiteX3" fmla="*/ 79095 w 800769"/>
              <a:gd name="connsiteY3" fmla="*/ 190067 h 568547"/>
              <a:gd name="connsiteX4" fmla="*/ 123362 w 800769"/>
              <a:gd name="connsiteY4" fmla="*/ 79399 h 568547"/>
              <a:gd name="connsiteX5" fmla="*/ 262486 w 800769"/>
              <a:gd name="connsiteY5" fmla="*/ 77903 h 568547"/>
              <a:gd name="connsiteX6" fmla="*/ 328886 w 800769"/>
              <a:gd name="connsiteY6" fmla="*/ 24064 h 568547"/>
              <a:gd name="connsiteX7" fmla="*/ 415839 w 800769"/>
              <a:gd name="connsiteY7" fmla="*/ 47993 h 568547"/>
              <a:gd name="connsiteX8" fmla="*/ 475915 w 800769"/>
              <a:gd name="connsiteY8" fmla="*/ 1631 h 568547"/>
              <a:gd name="connsiteX9" fmla="*/ 551801 w 800769"/>
              <a:gd name="connsiteY9" fmla="*/ 34533 h 568547"/>
              <a:gd name="connsiteX10" fmla="*/ 634011 w 800769"/>
              <a:gd name="connsiteY10" fmla="*/ 6118 h 568547"/>
              <a:gd name="connsiteX11" fmla="*/ 709897 w 800769"/>
              <a:gd name="connsiteY11" fmla="*/ 77903 h 568547"/>
              <a:gd name="connsiteX12" fmla="*/ 776297 w 800769"/>
              <a:gd name="connsiteY12" fmla="*/ 140715 h 568547"/>
              <a:gd name="connsiteX13" fmla="*/ 768392 w 800769"/>
              <a:gd name="connsiteY13" fmla="*/ 211005 h 568547"/>
              <a:gd name="connsiteX14" fmla="*/ 793687 w 800769"/>
              <a:gd name="connsiteY14" fmla="*/ 318682 h 568547"/>
              <a:gd name="connsiteX15" fmla="*/ 701992 w 800769"/>
              <a:gd name="connsiteY15" fmla="*/ 397945 h 568547"/>
              <a:gd name="connsiteX16" fmla="*/ 640335 w 800769"/>
              <a:gd name="connsiteY16" fmla="*/ 486181 h 568547"/>
              <a:gd name="connsiteX17" fmla="*/ 537572 w 800769"/>
              <a:gd name="connsiteY17" fmla="*/ 483190 h 568547"/>
              <a:gd name="connsiteX18" fmla="*/ 419001 w 800769"/>
              <a:gd name="connsiteY18" fmla="*/ 568434 h 568547"/>
              <a:gd name="connsiteX19" fmla="*/ 297267 w 800769"/>
              <a:gd name="connsiteY19" fmla="*/ 514596 h 568547"/>
              <a:gd name="connsiteX20" fmla="*/ 191343 w 800769"/>
              <a:gd name="connsiteY20" fmla="*/ 532542 h 568547"/>
              <a:gd name="connsiteX21" fmla="*/ 113876 w 800769"/>
              <a:gd name="connsiteY21" fmla="*/ 469730 h 568547"/>
              <a:gd name="connsiteX22" fmla="*/ 26923 w 800769"/>
              <a:gd name="connsiteY22" fmla="*/ 417387 h 568547"/>
              <a:gd name="connsiteX23" fmla="*/ 37990 w 800769"/>
              <a:gd name="connsiteY23" fmla="*/ 338124 h 568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00769" h="568547">
                <a:moveTo>
                  <a:pt x="37990" y="338124"/>
                </a:moveTo>
                <a:cubicBezTo>
                  <a:pt x="37990" y="338124"/>
                  <a:pt x="-1534" y="314196"/>
                  <a:pt x="47" y="270825"/>
                </a:cubicBezTo>
                <a:cubicBezTo>
                  <a:pt x="3209" y="197545"/>
                  <a:pt x="79095" y="190067"/>
                  <a:pt x="79095" y="190067"/>
                </a:cubicBezTo>
                <a:lnTo>
                  <a:pt x="79095" y="190067"/>
                </a:lnTo>
                <a:cubicBezTo>
                  <a:pt x="79095" y="190067"/>
                  <a:pt x="56962" y="128751"/>
                  <a:pt x="123362" y="79399"/>
                </a:cubicBezTo>
                <a:cubicBezTo>
                  <a:pt x="194505" y="25560"/>
                  <a:pt x="262486" y="77903"/>
                  <a:pt x="262486" y="77903"/>
                </a:cubicBezTo>
                <a:cubicBezTo>
                  <a:pt x="262486" y="77903"/>
                  <a:pt x="273553" y="34533"/>
                  <a:pt x="328886" y="24064"/>
                </a:cubicBezTo>
                <a:cubicBezTo>
                  <a:pt x="387382" y="12100"/>
                  <a:pt x="415839" y="47993"/>
                  <a:pt x="415839" y="47993"/>
                </a:cubicBezTo>
                <a:cubicBezTo>
                  <a:pt x="415839" y="47993"/>
                  <a:pt x="430067" y="10605"/>
                  <a:pt x="475915" y="1631"/>
                </a:cubicBezTo>
                <a:cubicBezTo>
                  <a:pt x="521763" y="-8837"/>
                  <a:pt x="551801" y="34533"/>
                  <a:pt x="551801" y="34533"/>
                </a:cubicBezTo>
                <a:cubicBezTo>
                  <a:pt x="551801" y="34533"/>
                  <a:pt x="581839" y="-2855"/>
                  <a:pt x="634011" y="6118"/>
                </a:cubicBezTo>
                <a:cubicBezTo>
                  <a:pt x="697249" y="18082"/>
                  <a:pt x="709897" y="77903"/>
                  <a:pt x="709897" y="77903"/>
                </a:cubicBezTo>
                <a:cubicBezTo>
                  <a:pt x="709897" y="77903"/>
                  <a:pt x="757325" y="85381"/>
                  <a:pt x="776297" y="140715"/>
                </a:cubicBezTo>
                <a:cubicBezTo>
                  <a:pt x="793687" y="193058"/>
                  <a:pt x="768392" y="211005"/>
                  <a:pt x="768392" y="211005"/>
                </a:cubicBezTo>
                <a:cubicBezTo>
                  <a:pt x="768392" y="211005"/>
                  <a:pt x="818983" y="255870"/>
                  <a:pt x="793687" y="318682"/>
                </a:cubicBezTo>
                <a:cubicBezTo>
                  <a:pt x="768392" y="384485"/>
                  <a:pt x="701992" y="397945"/>
                  <a:pt x="701992" y="397945"/>
                </a:cubicBezTo>
                <a:cubicBezTo>
                  <a:pt x="701992" y="397945"/>
                  <a:pt x="700411" y="444306"/>
                  <a:pt x="640335" y="486181"/>
                </a:cubicBezTo>
                <a:cubicBezTo>
                  <a:pt x="581839" y="528055"/>
                  <a:pt x="537572" y="483190"/>
                  <a:pt x="537572" y="483190"/>
                </a:cubicBezTo>
                <a:cubicBezTo>
                  <a:pt x="537572" y="483190"/>
                  <a:pt x="496468" y="565443"/>
                  <a:pt x="419001" y="568434"/>
                </a:cubicBezTo>
                <a:cubicBezTo>
                  <a:pt x="335210" y="571426"/>
                  <a:pt x="297267" y="514596"/>
                  <a:pt x="297267" y="514596"/>
                </a:cubicBezTo>
                <a:cubicBezTo>
                  <a:pt x="297267" y="514596"/>
                  <a:pt x="257743" y="548993"/>
                  <a:pt x="191343" y="532542"/>
                </a:cubicBezTo>
                <a:cubicBezTo>
                  <a:pt x="131267" y="517587"/>
                  <a:pt x="113876" y="469730"/>
                  <a:pt x="113876" y="469730"/>
                </a:cubicBezTo>
                <a:cubicBezTo>
                  <a:pt x="113876" y="469730"/>
                  <a:pt x="45895" y="466739"/>
                  <a:pt x="26923" y="417387"/>
                </a:cubicBezTo>
                <a:cubicBezTo>
                  <a:pt x="6371" y="368034"/>
                  <a:pt x="39571" y="341115"/>
                  <a:pt x="37990" y="338124"/>
                </a:cubicBezTo>
                <a:close/>
              </a:path>
            </a:pathLst>
          </a:custGeom>
          <a:noFill/>
          <a:ln w="15635" cap="flat">
            <a:solidFill>
              <a:schemeClr val="tx1"/>
            </a:solidFill>
            <a:prstDash val="solid"/>
            <a:miter/>
          </a:ln>
        </p:spPr>
        <p:txBody>
          <a:bodyPr rtlCol="0" anchor="ctr"/>
          <a:lstStyle/>
          <a:p>
            <a:pPr algn="ctr"/>
            <a:r>
              <a:rPr lang="en-US" altLang="zh-CN" b="1" dirty="0">
                <a:latin typeface="Arial Narrow" panose="020B0606020202030204" charset="0"/>
                <a:ea typeface="宋体" panose="02010600030101010101" pitchFamily="2" charset="-122"/>
              </a:rPr>
              <a:t>N1</a:t>
            </a:r>
            <a:endParaRPr lang="zh-CN" altLang="en-US" b="1" dirty="0">
              <a:latin typeface="Arial Narrow" panose="020B0606020202030204" charset="0"/>
              <a:ea typeface="宋体" panose="02010600030101010101" pitchFamily="2" charset="-122"/>
            </a:endParaRPr>
          </a:p>
        </p:txBody>
      </p:sp>
      <p:cxnSp>
        <p:nvCxnSpPr>
          <p:cNvPr id="44" name="直接箭头连接符 43"/>
          <p:cNvCxnSpPr>
            <a:stCxn id="23" idx="4"/>
            <a:endCxn id="43" idx="4"/>
          </p:cNvCxnSpPr>
          <p:nvPr/>
        </p:nvCxnSpPr>
        <p:spPr>
          <a:xfrm>
            <a:off x="6650759" y="2440645"/>
            <a:ext cx="574247" cy="620868"/>
          </a:xfrm>
          <a:prstGeom prst="straightConnector1">
            <a:avLst/>
          </a:prstGeom>
          <a:ln w="127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7" name="直接箭头连接符 46"/>
          <p:cNvCxnSpPr>
            <a:stCxn id="24" idx="4"/>
            <a:endCxn id="43" idx="7"/>
          </p:cNvCxnSpPr>
          <p:nvPr/>
        </p:nvCxnSpPr>
        <p:spPr>
          <a:xfrm>
            <a:off x="7249192" y="2440645"/>
            <a:ext cx="259093" cy="586684"/>
          </a:xfrm>
          <a:prstGeom prst="straightConnector1">
            <a:avLst/>
          </a:prstGeom>
          <a:ln w="127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0" name="直接箭头连接符 49"/>
          <p:cNvCxnSpPr>
            <a:stCxn id="25" idx="4"/>
            <a:endCxn id="43" idx="9"/>
          </p:cNvCxnSpPr>
          <p:nvPr/>
        </p:nvCxnSpPr>
        <p:spPr>
          <a:xfrm flipH="1">
            <a:off x="7639971" y="2440645"/>
            <a:ext cx="207654" cy="572033"/>
          </a:xfrm>
          <a:prstGeom prst="straightConnector1">
            <a:avLst/>
          </a:prstGeom>
          <a:ln w="127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3" name="直接箭头连接符 52"/>
          <p:cNvCxnSpPr>
            <a:stCxn id="26" idx="4"/>
            <a:endCxn id="43" idx="11"/>
          </p:cNvCxnSpPr>
          <p:nvPr/>
        </p:nvCxnSpPr>
        <p:spPr>
          <a:xfrm flipH="1">
            <a:off x="7793096" y="2440645"/>
            <a:ext cx="652962" cy="619239"/>
          </a:xfrm>
          <a:prstGeom prst="straightConnector1">
            <a:avLst/>
          </a:prstGeom>
          <a:ln w="127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51" name="文本框 50"/>
          <p:cNvSpPr txBox="1"/>
          <p:nvPr/>
        </p:nvSpPr>
        <p:spPr>
          <a:xfrm>
            <a:off x="6706696" y="1500108"/>
            <a:ext cx="354307" cy="369332"/>
          </a:xfrm>
          <a:prstGeom prst="rect">
            <a:avLst/>
          </a:prstGeom>
          <a:noFill/>
        </p:spPr>
        <p:txBody>
          <a:bodyPr wrap="square" rtlCol="0">
            <a:spAutoFit/>
          </a:bodyPr>
          <a:lstStyle/>
          <a:p>
            <a:pPr algn="ctr"/>
            <a:r>
              <a:rPr lang="en-US" altLang="zh-CN" b="1" dirty="0"/>
              <a:t>8</a:t>
            </a:r>
            <a:endParaRPr lang="zh-CN" altLang="en-US" b="1" dirty="0"/>
          </a:p>
        </p:txBody>
      </p:sp>
      <p:sp>
        <p:nvSpPr>
          <p:cNvPr id="57" name="文本框 56"/>
          <p:cNvSpPr txBox="1"/>
          <p:nvPr/>
        </p:nvSpPr>
        <p:spPr>
          <a:xfrm>
            <a:off x="6924932" y="1640789"/>
            <a:ext cx="462682" cy="369332"/>
          </a:xfrm>
          <a:prstGeom prst="rect">
            <a:avLst/>
          </a:prstGeom>
          <a:noFill/>
        </p:spPr>
        <p:txBody>
          <a:bodyPr wrap="square" rtlCol="0">
            <a:spAutoFit/>
          </a:bodyPr>
          <a:lstStyle/>
          <a:p>
            <a:pPr algn="ctr"/>
            <a:r>
              <a:rPr lang="en-US" altLang="zh-CN" b="1" dirty="0"/>
              <a:t>10</a:t>
            </a:r>
            <a:endParaRPr lang="zh-CN" altLang="en-US" b="1" dirty="0"/>
          </a:p>
        </p:txBody>
      </p:sp>
      <p:sp>
        <p:nvSpPr>
          <p:cNvPr id="58" name="文本框 57"/>
          <p:cNvSpPr txBox="1"/>
          <p:nvPr/>
        </p:nvSpPr>
        <p:spPr>
          <a:xfrm>
            <a:off x="7318306" y="1640789"/>
            <a:ext cx="462682" cy="369332"/>
          </a:xfrm>
          <a:prstGeom prst="rect">
            <a:avLst/>
          </a:prstGeom>
          <a:noFill/>
        </p:spPr>
        <p:txBody>
          <a:bodyPr wrap="square" rtlCol="0">
            <a:spAutoFit/>
          </a:bodyPr>
          <a:lstStyle/>
          <a:p>
            <a:pPr algn="ctr"/>
            <a:r>
              <a:rPr lang="en-US" altLang="zh-CN" b="1" dirty="0"/>
              <a:t>12</a:t>
            </a:r>
            <a:endParaRPr lang="zh-CN" altLang="en-US" b="1" dirty="0"/>
          </a:p>
        </p:txBody>
      </p:sp>
      <p:sp>
        <p:nvSpPr>
          <p:cNvPr id="59" name="文本框 58"/>
          <p:cNvSpPr txBox="1"/>
          <p:nvPr/>
        </p:nvSpPr>
        <p:spPr>
          <a:xfrm>
            <a:off x="7971846" y="1494232"/>
            <a:ext cx="354307" cy="369332"/>
          </a:xfrm>
          <a:prstGeom prst="rect">
            <a:avLst/>
          </a:prstGeom>
          <a:noFill/>
        </p:spPr>
        <p:txBody>
          <a:bodyPr wrap="square" rtlCol="0">
            <a:spAutoFit/>
          </a:bodyPr>
          <a:lstStyle/>
          <a:p>
            <a:pPr algn="ctr"/>
            <a:r>
              <a:rPr lang="en-US" altLang="zh-CN" b="1" dirty="0"/>
              <a:t>6</a:t>
            </a:r>
            <a:endParaRPr lang="zh-CN" altLang="en-US" b="1" dirty="0"/>
          </a:p>
        </p:txBody>
      </p:sp>
      <p:sp>
        <p:nvSpPr>
          <p:cNvPr id="60" name="文本框 59"/>
          <p:cNvSpPr txBox="1"/>
          <p:nvPr/>
        </p:nvSpPr>
        <p:spPr>
          <a:xfrm>
            <a:off x="6537433" y="2610286"/>
            <a:ext cx="462682" cy="369332"/>
          </a:xfrm>
          <a:prstGeom prst="rect">
            <a:avLst/>
          </a:prstGeom>
          <a:noFill/>
        </p:spPr>
        <p:txBody>
          <a:bodyPr wrap="square" rtlCol="0">
            <a:spAutoFit/>
          </a:bodyPr>
          <a:lstStyle/>
          <a:p>
            <a:pPr algn="ctr"/>
            <a:r>
              <a:rPr lang="en-US" altLang="zh-CN" b="1" dirty="0"/>
              <a:t>1</a:t>
            </a:r>
            <a:endParaRPr lang="zh-CN" altLang="en-US" b="1" dirty="0"/>
          </a:p>
        </p:txBody>
      </p:sp>
      <p:sp>
        <p:nvSpPr>
          <p:cNvPr id="61" name="文本框 60"/>
          <p:cNvSpPr txBox="1"/>
          <p:nvPr/>
        </p:nvSpPr>
        <p:spPr>
          <a:xfrm>
            <a:off x="6988421" y="2514279"/>
            <a:ext cx="462682" cy="369332"/>
          </a:xfrm>
          <a:prstGeom prst="rect">
            <a:avLst/>
          </a:prstGeom>
          <a:noFill/>
        </p:spPr>
        <p:txBody>
          <a:bodyPr wrap="square" rtlCol="0">
            <a:spAutoFit/>
          </a:bodyPr>
          <a:lstStyle/>
          <a:p>
            <a:pPr algn="ctr"/>
            <a:r>
              <a:rPr lang="en-US" altLang="zh-CN" b="1" dirty="0"/>
              <a:t>23</a:t>
            </a:r>
            <a:endParaRPr lang="zh-CN" altLang="en-US" b="1" dirty="0"/>
          </a:p>
        </p:txBody>
      </p:sp>
      <p:sp>
        <p:nvSpPr>
          <p:cNvPr id="62" name="文本框 61"/>
          <p:cNvSpPr txBox="1"/>
          <p:nvPr/>
        </p:nvSpPr>
        <p:spPr>
          <a:xfrm>
            <a:off x="7384602" y="2514279"/>
            <a:ext cx="462682" cy="369332"/>
          </a:xfrm>
          <a:prstGeom prst="rect">
            <a:avLst/>
          </a:prstGeom>
          <a:noFill/>
        </p:spPr>
        <p:txBody>
          <a:bodyPr wrap="square" rtlCol="0">
            <a:spAutoFit/>
          </a:bodyPr>
          <a:lstStyle/>
          <a:p>
            <a:pPr algn="ctr"/>
            <a:r>
              <a:rPr lang="en-US" altLang="zh-CN" b="1" dirty="0"/>
              <a:t>20</a:t>
            </a:r>
            <a:endParaRPr lang="zh-CN" altLang="en-US" b="1" dirty="0"/>
          </a:p>
        </p:txBody>
      </p:sp>
      <p:sp>
        <p:nvSpPr>
          <p:cNvPr id="63" name="文本框 62"/>
          <p:cNvSpPr txBox="1"/>
          <p:nvPr/>
        </p:nvSpPr>
        <p:spPr>
          <a:xfrm>
            <a:off x="8037563" y="2605759"/>
            <a:ext cx="462682" cy="369332"/>
          </a:xfrm>
          <a:prstGeom prst="rect">
            <a:avLst/>
          </a:prstGeom>
          <a:noFill/>
        </p:spPr>
        <p:txBody>
          <a:bodyPr wrap="square" rtlCol="0">
            <a:spAutoFit/>
          </a:bodyPr>
          <a:lstStyle/>
          <a:p>
            <a:pPr algn="ctr"/>
            <a:r>
              <a:rPr lang="en-US" altLang="zh-CN" b="1" dirty="0"/>
              <a:t>22</a:t>
            </a:r>
            <a:endParaRPr lang="zh-CN" altLang="en-US" b="1" dirty="0"/>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800" decel="100000"/>
                                        <p:tgtEl>
                                          <p:spTgt spid="5"/>
                                        </p:tgtEl>
                                      </p:cBhvr>
                                    </p:animEffect>
                                    <p:anim calcmode="lin" valueType="num">
                                      <p:cBhvr>
                                        <p:cTn id="8" dur="800" decel="100000" fill="hold"/>
                                        <p:tgtEl>
                                          <p:spTgt spid="5"/>
                                        </p:tgtEl>
                                        <p:attrNameLst>
                                          <p:attrName>style.rotation</p:attrName>
                                        </p:attrNameLst>
                                      </p:cBhvr>
                                      <p:tavLst>
                                        <p:tav tm="0">
                                          <p:val>
                                            <p:fltVal val="-90"/>
                                          </p:val>
                                        </p:tav>
                                        <p:tav tm="100000">
                                          <p:val>
                                            <p:fltVal val="0"/>
                                          </p:val>
                                        </p:tav>
                                      </p:tavLst>
                                    </p:anim>
                                    <p:anim calcmode="lin" valueType="num">
                                      <p:cBhvr>
                                        <p:cTn id="9" dur="800" decel="100000" fill="hold"/>
                                        <p:tgtEl>
                                          <p:spTgt spid="5"/>
                                        </p:tgtEl>
                                        <p:attrNameLst>
                                          <p:attrName>ppt_x</p:attrName>
                                        </p:attrNameLst>
                                      </p:cBhvr>
                                      <p:tavLst>
                                        <p:tav tm="0">
                                          <p:val>
                                            <p:strVal val="#ppt_x+0.4"/>
                                          </p:val>
                                        </p:tav>
                                        <p:tav tm="100000">
                                          <p:val>
                                            <p:strVal val="#ppt_x-0.05"/>
                                          </p:val>
                                        </p:tav>
                                      </p:tavLst>
                                    </p:anim>
                                    <p:anim calcmode="lin" valueType="num">
                                      <p:cBhvr>
                                        <p:cTn id="10" dur="800" decel="100000" fill="hold"/>
                                        <p:tgtEl>
                                          <p:spTgt spid="5"/>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5"/>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5"/>
                                        </p:tgtEl>
                                        <p:attrNameLst>
                                          <p:attrName>ppt_y</p:attrName>
                                        </p:attrNameLst>
                                      </p:cBhvr>
                                      <p:tavLst>
                                        <p:tav tm="0">
                                          <p:val>
                                            <p:strVal val="#ppt_y+0.1"/>
                                          </p:val>
                                        </p:tav>
                                        <p:tav tm="100000">
                                          <p:val>
                                            <p:strVal val="#ppt_y"/>
                                          </p:val>
                                        </p:tav>
                                      </p:tavLst>
                                    </p:anim>
                                  </p:childTnLst>
                                </p:cTn>
                              </p:par>
                              <p:par>
                                <p:cTn id="13" presetID="30"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800" decel="100000"/>
                                        <p:tgtEl>
                                          <p:spTgt spid="4"/>
                                        </p:tgtEl>
                                      </p:cBhvr>
                                    </p:animEffect>
                                    <p:anim calcmode="lin" valueType="num">
                                      <p:cBhvr>
                                        <p:cTn id="16" dur="800" decel="100000" fill="hold"/>
                                        <p:tgtEl>
                                          <p:spTgt spid="4"/>
                                        </p:tgtEl>
                                        <p:attrNameLst>
                                          <p:attrName>style.rotation</p:attrName>
                                        </p:attrNameLst>
                                      </p:cBhvr>
                                      <p:tavLst>
                                        <p:tav tm="0">
                                          <p:val>
                                            <p:fltVal val="-90"/>
                                          </p:val>
                                        </p:tav>
                                        <p:tav tm="100000">
                                          <p:val>
                                            <p:fltVal val="0"/>
                                          </p:val>
                                        </p:tav>
                                      </p:tavLst>
                                    </p:anim>
                                    <p:anim calcmode="lin" valueType="num">
                                      <p:cBhvr>
                                        <p:cTn id="17" dur="800" decel="100000" fill="hold"/>
                                        <p:tgtEl>
                                          <p:spTgt spid="4"/>
                                        </p:tgtEl>
                                        <p:attrNameLst>
                                          <p:attrName>ppt_x</p:attrName>
                                        </p:attrNameLst>
                                      </p:cBhvr>
                                      <p:tavLst>
                                        <p:tav tm="0">
                                          <p:val>
                                            <p:strVal val="#ppt_x+0.4"/>
                                          </p:val>
                                        </p:tav>
                                        <p:tav tm="100000">
                                          <p:val>
                                            <p:strVal val="#ppt_x-0.05"/>
                                          </p:val>
                                        </p:tav>
                                      </p:tavLst>
                                    </p:anim>
                                    <p:anim calcmode="lin" valueType="num">
                                      <p:cBhvr>
                                        <p:cTn id="18" dur="800" decel="100000" fill="hold"/>
                                        <p:tgtEl>
                                          <p:spTgt spid="4"/>
                                        </p:tgtEl>
                                        <p:attrNameLst>
                                          <p:attrName>ppt_y</p:attrName>
                                        </p:attrNameLst>
                                      </p:cBhvr>
                                      <p:tavLst>
                                        <p:tav tm="0">
                                          <p:val>
                                            <p:strVal val="#ppt_y-0.4"/>
                                          </p:val>
                                        </p:tav>
                                        <p:tav tm="100000">
                                          <p:val>
                                            <p:strVal val="#ppt_y+0.1"/>
                                          </p:val>
                                        </p:tav>
                                      </p:tavLst>
                                    </p:anim>
                                    <p:anim calcmode="lin" valueType="num">
                                      <p:cBhvr>
                                        <p:cTn id="19" dur="200" accel="100000" fill="hold">
                                          <p:stCondLst>
                                            <p:cond delay="800"/>
                                          </p:stCondLst>
                                        </p:cTn>
                                        <p:tgtEl>
                                          <p:spTgt spid="4"/>
                                        </p:tgtEl>
                                        <p:attrNameLst>
                                          <p:attrName>ppt_x</p:attrName>
                                        </p:attrNameLst>
                                      </p:cBhvr>
                                      <p:tavLst>
                                        <p:tav tm="0">
                                          <p:val>
                                            <p:strVal val="#ppt_x-0.05"/>
                                          </p:val>
                                        </p:tav>
                                        <p:tav tm="100000">
                                          <p:val>
                                            <p:strVal val="#ppt_x"/>
                                          </p:val>
                                        </p:tav>
                                      </p:tavLst>
                                    </p:anim>
                                    <p:anim calcmode="lin" valueType="num">
                                      <p:cBhvr>
                                        <p:cTn id="20" dur="200" accel="100000" fill="hold">
                                          <p:stCondLst>
                                            <p:cond delay="800"/>
                                          </p:stCondLst>
                                        </p:cTn>
                                        <p:tgtEl>
                                          <p:spTgt spid="4"/>
                                        </p:tgtEl>
                                        <p:attrNameLst>
                                          <p:attrName>ppt_y</p:attrName>
                                        </p:attrNameLst>
                                      </p:cBhvr>
                                      <p:tavLst>
                                        <p:tav tm="0">
                                          <p:val>
                                            <p:strVal val="#ppt_y+0.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30" presetClass="entr" presetSubtype="0"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fade">
                                      <p:cBhvr>
                                        <p:cTn id="25" dur="800" decel="100000"/>
                                        <p:tgtEl>
                                          <p:spTgt spid="15"/>
                                        </p:tgtEl>
                                      </p:cBhvr>
                                    </p:animEffect>
                                    <p:anim calcmode="lin" valueType="num">
                                      <p:cBhvr>
                                        <p:cTn id="26" dur="800" decel="100000" fill="hold"/>
                                        <p:tgtEl>
                                          <p:spTgt spid="15"/>
                                        </p:tgtEl>
                                        <p:attrNameLst>
                                          <p:attrName>style.rotation</p:attrName>
                                        </p:attrNameLst>
                                      </p:cBhvr>
                                      <p:tavLst>
                                        <p:tav tm="0">
                                          <p:val>
                                            <p:fltVal val="-90"/>
                                          </p:val>
                                        </p:tav>
                                        <p:tav tm="100000">
                                          <p:val>
                                            <p:fltVal val="0"/>
                                          </p:val>
                                        </p:tav>
                                      </p:tavLst>
                                    </p:anim>
                                    <p:anim calcmode="lin" valueType="num">
                                      <p:cBhvr>
                                        <p:cTn id="27" dur="800" decel="100000" fill="hold"/>
                                        <p:tgtEl>
                                          <p:spTgt spid="15"/>
                                        </p:tgtEl>
                                        <p:attrNameLst>
                                          <p:attrName>ppt_x</p:attrName>
                                        </p:attrNameLst>
                                      </p:cBhvr>
                                      <p:tavLst>
                                        <p:tav tm="0">
                                          <p:val>
                                            <p:strVal val="#ppt_x+0.4"/>
                                          </p:val>
                                        </p:tav>
                                        <p:tav tm="100000">
                                          <p:val>
                                            <p:strVal val="#ppt_x-0.05"/>
                                          </p:val>
                                        </p:tav>
                                      </p:tavLst>
                                    </p:anim>
                                    <p:anim calcmode="lin" valueType="num">
                                      <p:cBhvr>
                                        <p:cTn id="28" dur="800" decel="100000" fill="hold"/>
                                        <p:tgtEl>
                                          <p:spTgt spid="15"/>
                                        </p:tgtEl>
                                        <p:attrNameLst>
                                          <p:attrName>ppt_y</p:attrName>
                                        </p:attrNameLst>
                                      </p:cBhvr>
                                      <p:tavLst>
                                        <p:tav tm="0">
                                          <p:val>
                                            <p:strVal val="#ppt_y-0.4"/>
                                          </p:val>
                                        </p:tav>
                                        <p:tav tm="100000">
                                          <p:val>
                                            <p:strVal val="#ppt_y+0.1"/>
                                          </p:val>
                                        </p:tav>
                                      </p:tavLst>
                                    </p:anim>
                                    <p:anim calcmode="lin" valueType="num">
                                      <p:cBhvr>
                                        <p:cTn id="29" dur="200" accel="100000" fill="hold">
                                          <p:stCondLst>
                                            <p:cond delay="800"/>
                                          </p:stCondLst>
                                        </p:cTn>
                                        <p:tgtEl>
                                          <p:spTgt spid="15"/>
                                        </p:tgtEl>
                                        <p:attrNameLst>
                                          <p:attrName>ppt_x</p:attrName>
                                        </p:attrNameLst>
                                      </p:cBhvr>
                                      <p:tavLst>
                                        <p:tav tm="0">
                                          <p:val>
                                            <p:strVal val="#ppt_x-0.05"/>
                                          </p:val>
                                        </p:tav>
                                        <p:tav tm="100000">
                                          <p:val>
                                            <p:strVal val="#ppt_x"/>
                                          </p:val>
                                        </p:tav>
                                      </p:tavLst>
                                    </p:anim>
                                    <p:anim calcmode="lin" valueType="num">
                                      <p:cBhvr>
                                        <p:cTn id="30" dur="200" accel="100000" fill="hold">
                                          <p:stCondLst>
                                            <p:cond delay="800"/>
                                          </p:stCondLst>
                                        </p:cTn>
                                        <p:tgtEl>
                                          <p:spTgt spid="15"/>
                                        </p:tgtEl>
                                        <p:attrNameLst>
                                          <p:attrName>ppt_y</p:attrName>
                                        </p:attrNameLst>
                                      </p:cBhvr>
                                      <p:tavLst>
                                        <p:tav tm="0">
                                          <p:val>
                                            <p:strVal val="#ppt_y+0.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grpId="0" nodeType="clickEffect">
                                  <p:stCondLst>
                                    <p:cond delay="0"/>
                                  </p:stCondLst>
                                  <p:childTnLst>
                                    <p:set>
                                      <p:cBhvr>
                                        <p:cTn id="34" dur="1" fill="hold">
                                          <p:stCondLst>
                                            <p:cond delay="0"/>
                                          </p:stCondLst>
                                        </p:cTn>
                                        <p:tgtEl>
                                          <p:spTgt spid="17"/>
                                        </p:tgtEl>
                                        <p:attrNameLst>
                                          <p:attrName>style.visibility</p:attrName>
                                        </p:attrNameLst>
                                      </p:cBhvr>
                                      <p:to>
                                        <p:strVal val="visible"/>
                                      </p:to>
                                    </p:set>
                                    <p:anim calcmode="lin" valueType="num">
                                      <p:cBhvr>
                                        <p:cTn id="35" dur="500" fill="hold"/>
                                        <p:tgtEl>
                                          <p:spTgt spid="17"/>
                                        </p:tgtEl>
                                        <p:attrNameLst>
                                          <p:attrName>ppt_w</p:attrName>
                                        </p:attrNameLst>
                                      </p:cBhvr>
                                      <p:tavLst>
                                        <p:tav tm="0">
                                          <p:val>
                                            <p:fltVal val="0"/>
                                          </p:val>
                                        </p:tav>
                                        <p:tav tm="100000">
                                          <p:val>
                                            <p:strVal val="#ppt_w"/>
                                          </p:val>
                                        </p:tav>
                                      </p:tavLst>
                                    </p:anim>
                                    <p:anim calcmode="lin" valueType="num">
                                      <p:cBhvr>
                                        <p:cTn id="36" dur="500" fill="hold"/>
                                        <p:tgtEl>
                                          <p:spTgt spid="17"/>
                                        </p:tgtEl>
                                        <p:attrNameLst>
                                          <p:attrName>ppt_h</p:attrName>
                                        </p:attrNameLst>
                                      </p:cBhvr>
                                      <p:tavLst>
                                        <p:tav tm="0">
                                          <p:val>
                                            <p:fltVal val="0"/>
                                          </p:val>
                                        </p:tav>
                                        <p:tav tm="100000">
                                          <p:val>
                                            <p:strVal val="#ppt_h"/>
                                          </p:val>
                                        </p:tav>
                                      </p:tavLst>
                                    </p:anim>
                                    <p:animEffect transition="in" filter="fade">
                                      <p:cBhvr>
                                        <p:cTn id="37" dur="500"/>
                                        <p:tgtEl>
                                          <p:spTgt spid="17"/>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grpId="0" nodeType="clickEffect">
                                  <p:stCondLst>
                                    <p:cond delay="0"/>
                                  </p:stCondLst>
                                  <p:childTnLst>
                                    <p:set>
                                      <p:cBhvr>
                                        <p:cTn id="41" dur="1" fill="hold">
                                          <p:stCondLst>
                                            <p:cond delay="0"/>
                                          </p:stCondLst>
                                        </p:cTn>
                                        <p:tgtEl>
                                          <p:spTgt spid="6"/>
                                        </p:tgtEl>
                                        <p:attrNameLst>
                                          <p:attrName>style.visibility</p:attrName>
                                        </p:attrNameLst>
                                      </p:cBhvr>
                                      <p:to>
                                        <p:strVal val="visible"/>
                                      </p:to>
                                    </p:set>
                                    <p:anim calcmode="lin" valueType="num">
                                      <p:cBhvr>
                                        <p:cTn id="42" dur="500" fill="hold"/>
                                        <p:tgtEl>
                                          <p:spTgt spid="6"/>
                                        </p:tgtEl>
                                        <p:attrNameLst>
                                          <p:attrName>ppt_w</p:attrName>
                                        </p:attrNameLst>
                                      </p:cBhvr>
                                      <p:tavLst>
                                        <p:tav tm="0">
                                          <p:val>
                                            <p:fltVal val="0"/>
                                          </p:val>
                                        </p:tav>
                                        <p:tav tm="100000">
                                          <p:val>
                                            <p:strVal val="#ppt_w"/>
                                          </p:val>
                                        </p:tav>
                                      </p:tavLst>
                                    </p:anim>
                                    <p:anim calcmode="lin" valueType="num">
                                      <p:cBhvr>
                                        <p:cTn id="43" dur="500" fill="hold"/>
                                        <p:tgtEl>
                                          <p:spTgt spid="6"/>
                                        </p:tgtEl>
                                        <p:attrNameLst>
                                          <p:attrName>ppt_h</p:attrName>
                                        </p:attrNameLst>
                                      </p:cBhvr>
                                      <p:tavLst>
                                        <p:tav tm="0">
                                          <p:val>
                                            <p:fltVal val="0"/>
                                          </p:val>
                                        </p:tav>
                                        <p:tav tm="100000">
                                          <p:val>
                                            <p:strVal val="#ppt_h"/>
                                          </p:val>
                                        </p:tav>
                                      </p:tavLst>
                                    </p:anim>
                                    <p:animEffect transition="in" filter="fade">
                                      <p:cBhvr>
                                        <p:cTn id="44" dur="500"/>
                                        <p:tgtEl>
                                          <p:spTgt spid="6"/>
                                        </p:tgtEl>
                                      </p:cBhvr>
                                    </p:animEffect>
                                  </p:childTnLst>
                                </p:cTn>
                              </p:par>
                            </p:childTnLst>
                          </p:cTn>
                        </p:par>
                      </p:childTnLst>
                    </p:cTn>
                  </p:par>
                  <p:par>
                    <p:cTn id="45" fill="hold">
                      <p:stCondLst>
                        <p:cond delay="indefinite"/>
                      </p:stCondLst>
                      <p:childTnLst>
                        <p:par>
                          <p:cTn id="46" fill="hold">
                            <p:stCondLst>
                              <p:cond delay="0"/>
                            </p:stCondLst>
                            <p:childTnLst>
                              <p:par>
                                <p:cTn id="47" presetID="53" presetClass="entr" presetSubtype="16" fill="hold" grpId="0" nodeType="clickEffect">
                                  <p:stCondLst>
                                    <p:cond delay="0"/>
                                  </p:stCondLst>
                                  <p:childTnLst>
                                    <p:set>
                                      <p:cBhvr>
                                        <p:cTn id="48" dur="1" fill="hold">
                                          <p:stCondLst>
                                            <p:cond delay="0"/>
                                          </p:stCondLst>
                                        </p:cTn>
                                        <p:tgtEl>
                                          <p:spTgt spid="23"/>
                                        </p:tgtEl>
                                        <p:attrNameLst>
                                          <p:attrName>style.visibility</p:attrName>
                                        </p:attrNameLst>
                                      </p:cBhvr>
                                      <p:to>
                                        <p:strVal val="visible"/>
                                      </p:to>
                                    </p:set>
                                    <p:anim calcmode="lin" valueType="num">
                                      <p:cBhvr>
                                        <p:cTn id="49" dur="500" fill="hold"/>
                                        <p:tgtEl>
                                          <p:spTgt spid="23"/>
                                        </p:tgtEl>
                                        <p:attrNameLst>
                                          <p:attrName>ppt_w</p:attrName>
                                        </p:attrNameLst>
                                      </p:cBhvr>
                                      <p:tavLst>
                                        <p:tav tm="0">
                                          <p:val>
                                            <p:fltVal val="0"/>
                                          </p:val>
                                        </p:tav>
                                        <p:tav tm="100000">
                                          <p:val>
                                            <p:strVal val="#ppt_w"/>
                                          </p:val>
                                        </p:tav>
                                      </p:tavLst>
                                    </p:anim>
                                    <p:anim calcmode="lin" valueType="num">
                                      <p:cBhvr>
                                        <p:cTn id="50" dur="500" fill="hold"/>
                                        <p:tgtEl>
                                          <p:spTgt spid="23"/>
                                        </p:tgtEl>
                                        <p:attrNameLst>
                                          <p:attrName>ppt_h</p:attrName>
                                        </p:attrNameLst>
                                      </p:cBhvr>
                                      <p:tavLst>
                                        <p:tav tm="0">
                                          <p:val>
                                            <p:fltVal val="0"/>
                                          </p:val>
                                        </p:tav>
                                        <p:tav tm="100000">
                                          <p:val>
                                            <p:strVal val="#ppt_h"/>
                                          </p:val>
                                        </p:tav>
                                      </p:tavLst>
                                    </p:anim>
                                    <p:animEffect transition="in" filter="fade">
                                      <p:cBhvr>
                                        <p:cTn id="51" dur="500"/>
                                        <p:tgtEl>
                                          <p:spTgt spid="23"/>
                                        </p:tgtEl>
                                      </p:cBhvr>
                                    </p:animEffect>
                                  </p:childTnLst>
                                </p:cTn>
                              </p:par>
                              <p:par>
                                <p:cTn id="52" presetID="53" presetClass="entr" presetSubtype="16" fill="hold" grpId="0" nodeType="withEffect">
                                  <p:stCondLst>
                                    <p:cond delay="0"/>
                                  </p:stCondLst>
                                  <p:childTnLst>
                                    <p:set>
                                      <p:cBhvr>
                                        <p:cTn id="53" dur="1" fill="hold">
                                          <p:stCondLst>
                                            <p:cond delay="0"/>
                                          </p:stCondLst>
                                        </p:cTn>
                                        <p:tgtEl>
                                          <p:spTgt spid="24"/>
                                        </p:tgtEl>
                                        <p:attrNameLst>
                                          <p:attrName>style.visibility</p:attrName>
                                        </p:attrNameLst>
                                      </p:cBhvr>
                                      <p:to>
                                        <p:strVal val="visible"/>
                                      </p:to>
                                    </p:set>
                                    <p:anim calcmode="lin" valueType="num">
                                      <p:cBhvr>
                                        <p:cTn id="54" dur="500" fill="hold"/>
                                        <p:tgtEl>
                                          <p:spTgt spid="24"/>
                                        </p:tgtEl>
                                        <p:attrNameLst>
                                          <p:attrName>ppt_w</p:attrName>
                                        </p:attrNameLst>
                                      </p:cBhvr>
                                      <p:tavLst>
                                        <p:tav tm="0">
                                          <p:val>
                                            <p:fltVal val="0"/>
                                          </p:val>
                                        </p:tav>
                                        <p:tav tm="100000">
                                          <p:val>
                                            <p:strVal val="#ppt_w"/>
                                          </p:val>
                                        </p:tav>
                                      </p:tavLst>
                                    </p:anim>
                                    <p:anim calcmode="lin" valueType="num">
                                      <p:cBhvr>
                                        <p:cTn id="55" dur="500" fill="hold"/>
                                        <p:tgtEl>
                                          <p:spTgt spid="24"/>
                                        </p:tgtEl>
                                        <p:attrNameLst>
                                          <p:attrName>ppt_h</p:attrName>
                                        </p:attrNameLst>
                                      </p:cBhvr>
                                      <p:tavLst>
                                        <p:tav tm="0">
                                          <p:val>
                                            <p:fltVal val="0"/>
                                          </p:val>
                                        </p:tav>
                                        <p:tav tm="100000">
                                          <p:val>
                                            <p:strVal val="#ppt_h"/>
                                          </p:val>
                                        </p:tav>
                                      </p:tavLst>
                                    </p:anim>
                                    <p:animEffect transition="in" filter="fade">
                                      <p:cBhvr>
                                        <p:cTn id="56" dur="500"/>
                                        <p:tgtEl>
                                          <p:spTgt spid="24"/>
                                        </p:tgtEl>
                                      </p:cBhvr>
                                    </p:animEffect>
                                  </p:childTnLst>
                                </p:cTn>
                              </p:par>
                              <p:par>
                                <p:cTn id="57" presetID="53" presetClass="entr" presetSubtype="16" fill="hold" grpId="0" nodeType="withEffect">
                                  <p:stCondLst>
                                    <p:cond delay="0"/>
                                  </p:stCondLst>
                                  <p:childTnLst>
                                    <p:set>
                                      <p:cBhvr>
                                        <p:cTn id="58" dur="1" fill="hold">
                                          <p:stCondLst>
                                            <p:cond delay="0"/>
                                          </p:stCondLst>
                                        </p:cTn>
                                        <p:tgtEl>
                                          <p:spTgt spid="25"/>
                                        </p:tgtEl>
                                        <p:attrNameLst>
                                          <p:attrName>style.visibility</p:attrName>
                                        </p:attrNameLst>
                                      </p:cBhvr>
                                      <p:to>
                                        <p:strVal val="visible"/>
                                      </p:to>
                                    </p:set>
                                    <p:anim calcmode="lin" valueType="num">
                                      <p:cBhvr>
                                        <p:cTn id="59" dur="500" fill="hold"/>
                                        <p:tgtEl>
                                          <p:spTgt spid="25"/>
                                        </p:tgtEl>
                                        <p:attrNameLst>
                                          <p:attrName>ppt_w</p:attrName>
                                        </p:attrNameLst>
                                      </p:cBhvr>
                                      <p:tavLst>
                                        <p:tav tm="0">
                                          <p:val>
                                            <p:fltVal val="0"/>
                                          </p:val>
                                        </p:tav>
                                        <p:tav tm="100000">
                                          <p:val>
                                            <p:strVal val="#ppt_w"/>
                                          </p:val>
                                        </p:tav>
                                      </p:tavLst>
                                    </p:anim>
                                    <p:anim calcmode="lin" valueType="num">
                                      <p:cBhvr>
                                        <p:cTn id="60" dur="500" fill="hold"/>
                                        <p:tgtEl>
                                          <p:spTgt spid="25"/>
                                        </p:tgtEl>
                                        <p:attrNameLst>
                                          <p:attrName>ppt_h</p:attrName>
                                        </p:attrNameLst>
                                      </p:cBhvr>
                                      <p:tavLst>
                                        <p:tav tm="0">
                                          <p:val>
                                            <p:fltVal val="0"/>
                                          </p:val>
                                        </p:tav>
                                        <p:tav tm="100000">
                                          <p:val>
                                            <p:strVal val="#ppt_h"/>
                                          </p:val>
                                        </p:tav>
                                      </p:tavLst>
                                    </p:anim>
                                    <p:animEffect transition="in" filter="fade">
                                      <p:cBhvr>
                                        <p:cTn id="61" dur="500"/>
                                        <p:tgtEl>
                                          <p:spTgt spid="25"/>
                                        </p:tgtEl>
                                      </p:cBhvr>
                                    </p:animEffect>
                                  </p:childTnLst>
                                </p:cTn>
                              </p:par>
                              <p:par>
                                <p:cTn id="62" presetID="53" presetClass="entr" presetSubtype="16" fill="hold" grpId="0" nodeType="withEffect">
                                  <p:stCondLst>
                                    <p:cond delay="0"/>
                                  </p:stCondLst>
                                  <p:childTnLst>
                                    <p:set>
                                      <p:cBhvr>
                                        <p:cTn id="63" dur="1" fill="hold">
                                          <p:stCondLst>
                                            <p:cond delay="0"/>
                                          </p:stCondLst>
                                        </p:cTn>
                                        <p:tgtEl>
                                          <p:spTgt spid="26"/>
                                        </p:tgtEl>
                                        <p:attrNameLst>
                                          <p:attrName>style.visibility</p:attrName>
                                        </p:attrNameLst>
                                      </p:cBhvr>
                                      <p:to>
                                        <p:strVal val="visible"/>
                                      </p:to>
                                    </p:set>
                                    <p:anim calcmode="lin" valueType="num">
                                      <p:cBhvr>
                                        <p:cTn id="64" dur="500" fill="hold"/>
                                        <p:tgtEl>
                                          <p:spTgt spid="26"/>
                                        </p:tgtEl>
                                        <p:attrNameLst>
                                          <p:attrName>ppt_w</p:attrName>
                                        </p:attrNameLst>
                                      </p:cBhvr>
                                      <p:tavLst>
                                        <p:tav tm="0">
                                          <p:val>
                                            <p:fltVal val="0"/>
                                          </p:val>
                                        </p:tav>
                                        <p:tav tm="100000">
                                          <p:val>
                                            <p:strVal val="#ppt_w"/>
                                          </p:val>
                                        </p:tav>
                                      </p:tavLst>
                                    </p:anim>
                                    <p:anim calcmode="lin" valueType="num">
                                      <p:cBhvr>
                                        <p:cTn id="65" dur="500" fill="hold"/>
                                        <p:tgtEl>
                                          <p:spTgt spid="26"/>
                                        </p:tgtEl>
                                        <p:attrNameLst>
                                          <p:attrName>ppt_h</p:attrName>
                                        </p:attrNameLst>
                                      </p:cBhvr>
                                      <p:tavLst>
                                        <p:tav tm="0">
                                          <p:val>
                                            <p:fltVal val="0"/>
                                          </p:val>
                                        </p:tav>
                                        <p:tav tm="100000">
                                          <p:val>
                                            <p:strVal val="#ppt_h"/>
                                          </p:val>
                                        </p:tav>
                                      </p:tavLst>
                                    </p:anim>
                                    <p:animEffect transition="in" filter="fade">
                                      <p:cBhvr>
                                        <p:cTn id="66" dur="500"/>
                                        <p:tgtEl>
                                          <p:spTgt spid="26"/>
                                        </p:tgtEl>
                                      </p:cBhvr>
                                    </p:animEffect>
                                  </p:childTnLst>
                                </p:cTn>
                              </p:par>
                            </p:childTnLst>
                          </p:cTn>
                        </p:par>
                        <p:par>
                          <p:cTn id="67" fill="hold">
                            <p:stCondLst>
                              <p:cond delay="500"/>
                            </p:stCondLst>
                            <p:childTnLst>
                              <p:par>
                                <p:cTn id="68" presetID="22" presetClass="entr" presetSubtype="1" fill="hold" nodeType="afterEffect">
                                  <p:stCondLst>
                                    <p:cond delay="0"/>
                                  </p:stCondLst>
                                  <p:childTnLst>
                                    <p:set>
                                      <p:cBhvr>
                                        <p:cTn id="69" dur="1" fill="hold">
                                          <p:stCondLst>
                                            <p:cond delay="0"/>
                                          </p:stCondLst>
                                        </p:cTn>
                                        <p:tgtEl>
                                          <p:spTgt spid="8"/>
                                        </p:tgtEl>
                                        <p:attrNameLst>
                                          <p:attrName>style.visibility</p:attrName>
                                        </p:attrNameLst>
                                      </p:cBhvr>
                                      <p:to>
                                        <p:strVal val="visible"/>
                                      </p:to>
                                    </p:set>
                                    <p:animEffect transition="in" filter="wipe(up)">
                                      <p:cBhvr>
                                        <p:cTn id="70" dur="500"/>
                                        <p:tgtEl>
                                          <p:spTgt spid="8"/>
                                        </p:tgtEl>
                                      </p:cBhvr>
                                    </p:animEffect>
                                  </p:childTnLst>
                                </p:cTn>
                              </p:par>
                              <p:par>
                                <p:cTn id="71" presetID="22" presetClass="entr" presetSubtype="1" fill="hold" nodeType="withEffect">
                                  <p:stCondLst>
                                    <p:cond delay="0"/>
                                  </p:stCondLst>
                                  <p:childTnLst>
                                    <p:set>
                                      <p:cBhvr>
                                        <p:cTn id="72" dur="1" fill="hold">
                                          <p:stCondLst>
                                            <p:cond delay="0"/>
                                          </p:stCondLst>
                                        </p:cTn>
                                        <p:tgtEl>
                                          <p:spTgt spid="34"/>
                                        </p:tgtEl>
                                        <p:attrNameLst>
                                          <p:attrName>style.visibility</p:attrName>
                                        </p:attrNameLst>
                                      </p:cBhvr>
                                      <p:to>
                                        <p:strVal val="visible"/>
                                      </p:to>
                                    </p:set>
                                    <p:animEffect transition="in" filter="wipe(up)">
                                      <p:cBhvr>
                                        <p:cTn id="73" dur="500"/>
                                        <p:tgtEl>
                                          <p:spTgt spid="34"/>
                                        </p:tgtEl>
                                      </p:cBhvr>
                                    </p:animEffect>
                                  </p:childTnLst>
                                </p:cTn>
                              </p:par>
                              <p:par>
                                <p:cTn id="74" presetID="22" presetClass="entr" presetSubtype="1" fill="hold" nodeType="withEffect">
                                  <p:stCondLst>
                                    <p:cond delay="0"/>
                                  </p:stCondLst>
                                  <p:childTnLst>
                                    <p:set>
                                      <p:cBhvr>
                                        <p:cTn id="75" dur="1" fill="hold">
                                          <p:stCondLst>
                                            <p:cond delay="0"/>
                                          </p:stCondLst>
                                        </p:cTn>
                                        <p:tgtEl>
                                          <p:spTgt spid="37"/>
                                        </p:tgtEl>
                                        <p:attrNameLst>
                                          <p:attrName>style.visibility</p:attrName>
                                        </p:attrNameLst>
                                      </p:cBhvr>
                                      <p:to>
                                        <p:strVal val="visible"/>
                                      </p:to>
                                    </p:set>
                                    <p:animEffect transition="in" filter="wipe(up)">
                                      <p:cBhvr>
                                        <p:cTn id="76" dur="500"/>
                                        <p:tgtEl>
                                          <p:spTgt spid="37"/>
                                        </p:tgtEl>
                                      </p:cBhvr>
                                    </p:animEffect>
                                  </p:childTnLst>
                                </p:cTn>
                              </p:par>
                              <p:par>
                                <p:cTn id="77" presetID="22" presetClass="entr" presetSubtype="1" fill="hold" nodeType="withEffect">
                                  <p:stCondLst>
                                    <p:cond delay="0"/>
                                  </p:stCondLst>
                                  <p:childTnLst>
                                    <p:set>
                                      <p:cBhvr>
                                        <p:cTn id="78" dur="1" fill="hold">
                                          <p:stCondLst>
                                            <p:cond delay="0"/>
                                          </p:stCondLst>
                                        </p:cTn>
                                        <p:tgtEl>
                                          <p:spTgt spid="40"/>
                                        </p:tgtEl>
                                        <p:attrNameLst>
                                          <p:attrName>style.visibility</p:attrName>
                                        </p:attrNameLst>
                                      </p:cBhvr>
                                      <p:to>
                                        <p:strVal val="visible"/>
                                      </p:to>
                                    </p:set>
                                    <p:animEffect transition="in" filter="wipe(up)">
                                      <p:cBhvr>
                                        <p:cTn id="79" dur="500"/>
                                        <p:tgtEl>
                                          <p:spTgt spid="40"/>
                                        </p:tgtEl>
                                      </p:cBhvr>
                                    </p:animEffect>
                                  </p:childTnLst>
                                </p:cTn>
                              </p:par>
                            </p:childTnLst>
                          </p:cTn>
                        </p:par>
                      </p:childTnLst>
                    </p:cTn>
                  </p:par>
                  <p:par>
                    <p:cTn id="80" fill="hold">
                      <p:stCondLst>
                        <p:cond delay="indefinite"/>
                      </p:stCondLst>
                      <p:childTnLst>
                        <p:par>
                          <p:cTn id="81" fill="hold">
                            <p:stCondLst>
                              <p:cond delay="0"/>
                            </p:stCondLst>
                            <p:childTnLst>
                              <p:par>
                                <p:cTn id="82" presetID="53" presetClass="entr" presetSubtype="16" fill="hold" grpId="0" nodeType="clickEffect">
                                  <p:stCondLst>
                                    <p:cond delay="0"/>
                                  </p:stCondLst>
                                  <p:childTnLst>
                                    <p:set>
                                      <p:cBhvr>
                                        <p:cTn id="83" dur="1" fill="hold">
                                          <p:stCondLst>
                                            <p:cond delay="0"/>
                                          </p:stCondLst>
                                        </p:cTn>
                                        <p:tgtEl>
                                          <p:spTgt spid="51"/>
                                        </p:tgtEl>
                                        <p:attrNameLst>
                                          <p:attrName>style.visibility</p:attrName>
                                        </p:attrNameLst>
                                      </p:cBhvr>
                                      <p:to>
                                        <p:strVal val="visible"/>
                                      </p:to>
                                    </p:set>
                                    <p:anim calcmode="lin" valueType="num">
                                      <p:cBhvr>
                                        <p:cTn id="84" dur="500" fill="hold"/>
                                        <p:tgtEl>
                                          <p:spTgt spid="51"/>
                                        </p:tgtEl>
                                        <p:attrNameLst>
                                          <p:attrName>ppt_w</p:attrName>
                                        </p:attrNameLst>
                                      </p:cBhvr>
                                      <p:tavLst>
                                        <p:tav tm="0">
                                          <p:val>
                                            <p:fltVal val="0"/>
                                          </p:val>
                                        </p:tav>
                                        <p:tav tm="100000">
                                          <p:val>
                                            <p:strVal val="#ppt_w"/>
                                          </p:val>
                                        </p:tav>
                                      </p:tavLst>
                                    </p:anim>
                                    <p:anim calcmode="lin" valueType="num">
                                      <p:cBhvr>
                                        <p:cTn id="85" dur="500" fill="hold"/>
                                        <p:tgtEl>
                                          <p:spTgt spid="51"/>
                                        </p:tgtEl>
                                        <p:attrNameLst>
                                          <p:attrName>ppt_h</p:attrName>
                                        </p:attrNameLst>
                                      </p:cBhvr>
                                      <p:tavLst>
                                        <p:tav tm="0">
                                          <p:val>
                                            <p:fltVal val="0"/>
                                          </p:val>
                                        </p:tav>
                                        <p:tav tm="100000">
                                          <p:val>
                                            <p:strVal val="#ppt_h"/>
                                          </p:val>
                                        </p:tav>
                                      </p:tavLst>
                                    </p:anim>
                                    <p:animEffect transition="in" filter="fade">
                                      <p:cBhvr>
                                        <p:cTn id="86" dur="500"/>
                                        <p:tgtEl>
                                          <p:spTgt spid="51"/>
                                        </p:tgtEl>
                                      </p:cBhvr>
                                    </p:animEffect>
                                  </p:childTnLst>
                                </p:cTn>
                              </p:par>
                              <p:par>
                                <p:cTn id="87" presetID="53" presetClass="entr" presetSubtype="16" fill="hold" grpId="0" nodeType="withEffect">
                                  <p:stCondLst>
                                    <p:cond delay="0"/>
                                  </p:stCondLst>
                                  <p:childTnLst>
                                    <p:set>
                                      <p:cBhvr>
                                        <p:cTn id="88" dur="1" fill="hold">
                                          <p:stCondLst>
                                            <p:cond delay="0"/>
                                          </p:stCondLst>
                                        </p:cTn>
                                        <p:tgtEl>
                                          <p:spTgt spid="57"/>
                                        </p:tgtEl>
                                        <p:attrNameLst>
                                          <p:attrName>style.visibility</p:attrName>
                                        </p:attrNameLst>
                                      </p:cBhvr>
                                      <p:to>
                                        <p:strVal val="visible"/>
                                      </p:to>
                                    </p:set>
                                    <p:anim calcmode="lin" valueType="num">
                                      <p:cBhvr>
                                        <p:cTn id="89" dur="500" fill="hold"/>
                                        <p:tgtEl>
                                          <p:spTgt spid="57"/>
                                        </p:tgtEl>
                                        <p:attrNameLst>
                                          <p:attrName>ppt_w</p:attrName>
                                        </p:attrNameLst>
                                      </p:cBhvr>
                                      <p:tavLst>
                                        <p:tav tm="0">
                                          <p:val>
                                            <p:fltVal val="0"/>
                                          </p:val>
                                        </p:tav>
                                        <p:tav tm="100000">
                                          <p:val>
                                            <p:strVal val="#ppt_w"/>
                                          </p:val>
                                        </p:tav>
                                      </p:tavLst>
                                    </p:anim>
                                    <p:anim calcmode="lin" valueType="num">
                                      <p:cBhvr>
                                        <p:cTn id="90" dur="500" fill="hold"/>
                                        <p:tgtEl>
                                          <p:spTgt spid="57"/>
                                        </p:tgtEl>
                                        <p:attrNameLst>
                                          <p:attrName>ppt_h</p:attrName>
                                        </p:attrNameLst>
                                      </p:cBhvr>
                                      <p:tavLst>
                                        <p:tav tm="0">
                                          <p:val>
                                            <p:fltVal val="0"/>
                                          </p:val>
                                        </p:tav>
                                        <p:tav tm="100000">
                                          <p:val>
                                            <p:strVal val="#ppt_h"/>
                                          </p:val>
                                        </p:tav>
                                      </p:tavLst>
                                    </p:anim>
                                    <p:animEffect transition="in" filter="fade">
                                      <p:cBhvr>
                                        <p:cTn id="91" dur="500"/>
                                        <p:tgtEl>
                                          <p:spTgt spid="57"/>
                                        </p:tgtEl>
                                      </p:cBhvr>
                                    </p:animEffect>
                                  </p:childTnLst>
                                </p:cTn>
                              </p:par>
                              <p:par>
                                <p:cTn id="92" presetID="53" presetClass="entr" presetSubtype="16" fill="hold" grpId="0" nodeType="withEffect">
                                  <p:stCondLst>
                                    <p:cond delay="0"/>
                                  </p:stCondLst>
                                  <p:childTnLst>
                                    <p:set>
                                      <p:cBhvr>
                                        <p:cTn id="93" dur="1" fill="hold">
                                          <p:stCondLst>
                                            <p:cond delay="0"/>
                                          </p:stCondLst>
                                        </p:cTn>
                                        <p:tgtEl>
                                          <p:spTgt spid="58"/>
                                        </p:tgtEl>
                                        <p:attrNameLst>
                                          <p:attrName>style.visibility</p:attrName>
                                        </p:attrNameLst>
                                      </p:cBhvr>
                                      <p:to>
                                        <p:strVal val="visible"/>
                                      </p:to>
                                    </p:set>
                                    <p:anim calcmode="lin" valueType="num">
                                      <p:cBhvr>
                                        <p:cTn id="94" dur="500" fill="hold"/>
                                        <p:tgtEl>
                                          <p:spTgt spid="58"/>
                                        </p:tgtEl>
                                        <p:attrNameLst>
                                          <p:attrName>ppt_w</p:attrName>
                                        </p:attrNameLst>
                                      </p:cBhvr>
                                      <p:tavLst>
                                        <p:tav tm="0">
                                          <p:val>
                                            <p:fltVal val="0"/>
                                          </p:val>
                                        </p:tav>
                                        <p:tav tm="100000">
                                          <p:val>
                                            <p:strVal val="#ppt_w"/>
                                          </p:val>
                                        </p:tav>
                                      </p:tavLst>
                                    </p:anim>
                                    <p:anim calcmode="lin" valueType="num">
                                      <p:cBhvr>
                                        <p:cTn id="95" dur="500" fill="hold"/>
                                        <p:tgtEl>
                                          <p:spTgt spid="58"/>
                                        </p:tgtEl>
                                        <p:attrNameLst>
                                          <p:attrName>ppt_h</p:attrName>
                                        </p:attrNameLst>
                                      </p:cBhvr>
                                      <p:tavLst>
                                        <p:tav tm="0">
                                          <p:val>
                                            <p:fltVal val="0"/>
                                          </p:val>
                                        </p:tav>
                                        <p:tav tm="100000">
                                          <p:val>
                                            <p:strVal val="#ppt_h"/>
                                          </p:val>
                                        </p:tav>
                                      </p:tavLst>
                                    </p:anim>
                                    <p:animEffect transition="in" filter="fade">
                                      <p:cBhvr>
                                        <p:cTn id="96" dur="500"/>
                                        <p:tgtEl>
                                          <p:spTgt spid="58"/>
                                        </p:tgtEl>
                                      </p:cBhvr>
                                    </p:animEffect>
                                  </p:childTnLst>
                                </p:cTn>
                              </p:par>
                              <p:par>
                                <p:cTn id="97" presetID="53" presetClass="entr" presetSubtype="16" fill="hold" grpId="0" nodeType="withEffect">
                                  <p:stCondLst>
                                    <p:cond delay="0"/>
                                  </p:stCondLst>
                                  <p:childTnLst>
                                    <p:set>
                                      <p:cBhvr>
                                        <p:cTn id="98" dur="1" fill="hold">
                                          <p:stCondLst>
                                            <p:cond delay="0"/>
                                          </p:stCondLst>
                                        </p:cTn>
                                        <p:tgtEl>
                                          <p:spTgt spid="59"/>
                                        </p:tgtEl>
                                        <p:attrNameLst>
                                          <p:attrName>style.visibility</p:attrName>
                                        </p:attrNameLst>
                                      </p:cBhvr>
                                      <p:to>
                                        <p:strVal val="visible"/>
                                      </p:to>
                                    </p:set>
                                    <p:anim calcmode="lin" valueType="num">
                                      <p:cBhvr>
                                        <p:cTn id="99" dur="500" fill="hold"/>
                                        <p:tgtEl>
                                          <p:spTgt spid="59"/>
                                        </p:tgtEl>
                                        <p:attrNameLst>
                                          <p:attrName>ppt_w</p:attrName>
                                        </p:attrNameLst>
                                      </p:cBhvr>
                                      <p:tavLst>
                                        <p:tav tm="0">
                                          <p:val>
                                            <p:fltVal val="0"/>
                                          </p:val>
                                        </p:tav>
                                        <p:tav tm="100000">
                                          <p:val>
                                            <p:strVal val="#ppt_w"/>
                                          </p:val>
                                        </p:tav>
                                      </p:tavLst>
                                    </p:anim>
                                    <p:anim calcmode="lin" valueType="num">
                                      <p:cBhvr>
                                        <p:cTn id="100" dur="500" fill="hold"/>
                                        <p:tgtEl>
                                          <p:spTgt spid="59"/>
                                        </p:tgtEl>
                                        <p:attrNameLst>
                                          <p:attrName>ppt_h</p:attrName>
                                        </p:attrNameLst>
                                      </p:cBhvr>
                                      <p:tavLst>
                                        <p:tav tm="0">
                                          <p:val>
                                            <p:fltVal val="0"/>
                                          </p:val>
                                        </p:tav>
                                        <p:tav tm="100000">
                                          <p:val>
                                            <p:strVal val="#ppt_h"/>
                                          </p:val>
                                        </p:tav>
                                      </p:tavLst>
                                    </p:anim>
                                    <p:animEffect transition="in" filter="fade">
                                      <p:cBhvr>
                                        <p:cTn id="101" dur="500"/>
                                        <p:tgtEl>
                                          <p:spTgt spid="59"/>
                                        </p:tgtEl>
                                      </p:cBhvr>
                                    </p:animEffect>
                                  </p:childTnLst>
                                </p:cTn>
                              </p:par>
                            </p:childTnLst>
                          </p:cTn>
                        </p:par>
                      </p:childTnLst>
                    </p:cTn>
                  </p:par>
                  <p:par>
                    <p:cTn id="102" fill="hold">
                      <p:stCondLst>
                        <p:cond delay="indefinite"/>
                      </p:stCondLst>
                      <p:childTnLst>
                        <p:par>
                          <p:cTn id="103" fill="hold">
                            <p:stCondLst>
                              <p:cond delay="0"/>
                            </p:stCondLst>
                            <p:childTnLst>
                              <p:par>
                                <p:cTn id="104" presetID="53" presetClass="entr" presetSubtype="16" fill="hold" grpId="0" nodeType="clickEffect">
                                  <p:stCondLst>
                                    <p:cond delay="0"/>
                                  </p:stCondLst>
                                  <p:childTnLst>
                                    <p:set>
                                      <p:cBhvr>
                                        <p:cTn id="105" dur="1" fill="hold">
                                          <p:stCondLst>
                                            <p:cond delay="0"/>
                                          </p:stCondLst>
                                        </p:cTn>
                                        <p:tgtEl>
                                          <p:spTgt spid="43"/>
                                        </p:tgtEl>
                                        <p:attrNameLst>
                                          <p:attrName>style.visibility</p:attrName>
                                        </p:attrNameLst>
                                      </p:cBhvr>
                                      <p:to>
                                        <p:strVal val="visible"/>
                                      </p:to>
                                    </p:set>
                                    <p:anim calcmode="lin" valueType="num">
                                      <p:cBhvr>
                                        <p:cTn id="106" dur="500" fill="hold"/>
                                        <p:tgtEl>
                                          <p:spTgt spid="43"/>
                                        </p:tgtEl>
                                        <p:attrNameLst>
                                          <p:attrName>ppt_w</p:attrName>
                                        </p:attrNameLst>
                                      </p:cBhvr>
                                      <p:tavLst>
                                        <p:tav tm="0">
                                          <p:val>
                                            <p:fltVal val="0"/>
                                          </p:val>
                                        </p:tav>
                                        <p:tav tm="100000">
                                          <p:val>
                                            <p:strVal val="#ppt_w"/>
                                          </p:val>
                                        </p:tav>
                                      </p:tavLst>
                                    </p:anim>
                                    <p:anim calcmode="lin" valueType="num">
                                      <p:cBhvr>
                                        <p:cTn id="107" dur="500" fill="hold"/>
                                        <p:tgtEl>
                                          <p:spTgt spid="43"/>
                                        </p:tgtEl>
                                        <p:attrNameLst>
                                          <p:attrName>ppt_h</p:attrName>
                                        </p:attrNameLst>
                                      </p:cBhvr>
                                      <p:tavLst>
                                        <p:tav tm="0">
                                          <p:val>
                                            <p:fltVal val="0"/>
                                          </p:val>
                                        </p:tav>
                                        <p:tav tm="100000">
                                          <p:val>
                                            <p:strVal val="#ppt_h"/>
                                          </p:val>
                                        </p:tav>
                                      </p:tavLst>
                                    </p:anim>
                                    <p:animEffect transition="in" filter="fade">
                                      <p:cBhvr>
                                        <p:cTn id="108" dur="500"/>
                                        <p:tgtEl>
                                          <p:spTgt spid="43"/>
                                        </p:tgtEl>
                                      </p:cBhvr>
                                    </p:animEffect>
                                  </p:childTnLst>
                                </p:cTn>
                              </p:par>
                            </p:childTnLst>
                          </p:cTn>
                        </p:par>
                      </p:childTnLst>
                    </p:cTn>
                  </p:par>
                  <p:par>
                    <p:cTn id="109" fill="hold">
                      <p:stCondLst>
                        <p:cond delay="indefinite"/>
                      </p:stCondLst>
                      <p:childTnLst>
                        <p:par>
                          <p:cTn id="110" fill="hold">
                            <p:stCondLst>
                              <p:cond delay="0"/>
                            </p:stCondLst>
                            <p:childTnLst>
                              <p:par>
                                <p:cTn id="111" presetID="22" presetClass="entr" presetSubtype="1" fill="hold" nodeType="clickEffect">
                                  <p:stCondLst>
                                    <p:cond delay="0"/>
                                  </p:stCondLst>
                                  <p:childTnLst>
                                    <p:set>
                                      <p:cBhvr>
                                        <p:cTn id="112" dur="1" fill="hold">
                                          <p:stCondLst>
                                            <p:cond delay="0"/>
                                          </p:stCondLst>
                                        </p:cTn>
                                        <p:tgtEl>
                                          <p:spTgt spid="44"/>
                                        </p:tgtEl>
                                        <p:attrNameLst>
                                          <p:attrName>style.visibility</p:attrName>
                                        </p:attrNameLst>
                                      </p:cBhvr>
                                      <p:to>
                                        <p:strVal val="visible"/>
                                      </p:to>
                                    </p:set>
                                    <p:animEffect transition="in" filter="wipe(up)">
                                      <p:cBhvr>
                                        <p:cTn id="113" dur="500"/>
                                        <p:tgtEl>
                                          <p:spTgt spid="44"/>
                                        </p:tgtEl>
                                      </p:cBhvr>
                                    </p:animEffect>
                                  </p:childTnLst>
                                </p:cTn>
                              </p:par>
                              <p:par>
                                <p:cTn id="114" presetID="22" presetClass="entr" presetSubtype="1" fill="hold" nodeType="withEffect">
                                  <p:stCondLst>
                                    <p:cond delay="0"/>
                                  </p:stCondLst>
                                  <p:childTnLst>
                                    <p:set>
                                      <p:cBhvr>
                                        <p:cTn id="115" dur="1" fill="hold">
                                          <p:stCondLst>
                                            <p:cond delay="0"/>
                                          </p:stCondLst>
                                        </p:cTn>
                                        <p:tgtEl>
                                          <p:spTgt spid="47"/>
                                        </p:tgtEl>
                                        <p:attrNameLst>
                                          <p:attrName>style.visibility</p:attrName>
                                        </p:attrNameLst>
                                      </p:cBhvr>
                                      <p:to>
                                        <p:strVal val="visible"/>
                                      </p:to>
                                    </p:set>
                                    <p:animEffect transition="in" filter="wipe(up)">
                                      <p:cBhvr>
                                        <p:cTn id="116" dur="500"/>
                                        <p:tgtEl>
                                          <p:spTgt spid="47"/>
                                        </p:tgtEl>
                                      </p:cBhvr>
                                    </p:animEffect>
                                  </p:childTnLst>
                                </p:cTn>
                              </p:par>
                              <p:par>
                                <p:cTn id="117" presetID="22" presetClass="entr" presetSubtype="1" fill="hold" nodeType="withEffect">
                                  <p:stCondLst>
                                    <p:cond delay="0"/>
                                  </p:stCondLst>
                                  <p:childTnLst>
                                    <p:set>
                                      <p:cBhvr>
                                        <p:cTn id="118" dur="1" fill="hold">
                                          <p:stCondLst>
                                            <p:cond delay="0"/>
                                          </p:stCondLst>
                                        </p:cTn>
                                        <p:tgtEl>
                                          <p:spTgt spid="50"/>
                                        </p:tgtEl>
                                        <p:attrNameLst>
                                          <p:attrName>style.visibility</p:attrName>
                                        </p:attrNameLst>
                                      </p:cBhvr>
                                      <p:to>
                                        <p:strVal val="visible"/>
                                      </p:to>
                                    </p:set>
                                    <p:animEffect transition="in" filter="wipe(up)">
                                      <p:cBhvr>
                                        <p:cTn id="119" dur="500"/>
                                        <p:tgtEl>
                                          <p:spTgt spid="50"/>
                                        </p:tgtEl>
                                      </p:cBhvr>
                                    </p:animEffect>
                                  </p:childTnLst>
                                </p:cTn>
                              </p:par>
                              <p:par>
                                <p:cTn id="120" presetID="22" presetClass="entr" presetSubtype="1" fill="hold" nodeType="withEffect">
                                  <p:stCondLst>
                                    <p:cond delay="0"/>
                                  </p:stCondLst>
                                  <p:childTnLst>
                                    <p:set>
                                      <p:cBhvr>
                                        <p:cTn id="121" dur="1" fill="hold">
                                          <p:stCondLst>
                                            <p:cond delay="0"/>
                                          </p:stCondLst>
                                        </p:cTn>
                                        <p:tgtEl>
                                          <p:spTgt spid="53"/>
                                        </p:tgtEl>
                                        <p:attrNameLst>
                                          <p:attrName>style.visibility</p:attrName>
                                        </p:attrNameLst>
                                      </p:cBhvr>
                                      <p:to>
                                        <p:strVal val="visible"/>
                                      </p:to>
                                    </p:set>
                                    <p:animEffect transition="in" filter="wipe(up)">
                                      <p:cBhvr>
                                        <p:cTn id="122" dur="500"/>
                                        <p:tgtEl>
                                          <p:spTgt spid="53"/>
                                        </p:tgtEl>
                                      </p:cBhvr>
                                    </p:animEffect>
                                  </p:childTnLst>
                                </p:cTn>
                              </p:par>
                            </p:childTnLst>
                          </p:cTn>
                        </p:par>
                      </p:childTnLst>
                    </p:cTn>
                  </p:par>
                  <p:par>
                    <p:cTn id="123" fill="hold">
                      <p:stCondLst>
                        <p:cond delay="indefinite"/>
                      </p:stCondLst>
                      <p:childTnLst>
                        <p:par>
                          <p:cTn id="124" fill="hold">
                            <p:stCondLst>
                              <p:cond delay="0"/>
                            </p:stCondLst>
                            <p:childTnLst>
                              <p:par>
                                <p:cTn id="125" presetID="53" presetClass="entr" presetSubtype="16" fill="hold" grpId="0" nodeType="clickEffect">
                                  <p:stCondLst>
                                    <p:cond delay="0"/>
                                  </p:stCondLst>
                                  <p:childTnLst>
                                    <p:set>
                                      <p:cBhvr>
                                        <p:cTn id="126" dur="1" fill="hold">
                                          <p:stCondLst>
                                            <p:cond delay="0"/>
                                          </p:stCondLst>
                                        </p:cTn>
                                        <p:tgtEl>
                                          <p:spTgt spid="60"/>
                                        </p:tgtEl>
                                        <p:attrNameLst>
                                          <p:attrName>style.visibility</p:attrName>
                                        </p:attrNameLst>
                                      </p:cBhvr>
                                      <p:to>
                                        <p:strVal val="visible"/>
                                      </p:to>
                                    </p:set>
                                    <p:anim calcmode="lin" valueType="num">
                                      <p:cBhvr>
                                        <p:cTn id="127" dur="500" fill="hold"/>
                                        <p:tgtEl>
                                          <p:spTgt spid="60"/>
                                        </p:tgtEl>
                                        <p:attrNameLst>
                                          <p:attrName>ppt_w</p:attrName>
                                        </p:attrNameLst>
                                      </p:cBhvr>
                                      <p:tavLst>
                                        <p:tav tm="0">
                                          <p:val>
                                            <p:fltVal val="0"/>
                                          </p:val>
                                        </p:tav>
                                        <p:tav tm="100000">
                                          <p:val>
                                            <p:strVal val="#ppt_w"/>
                                          </p:val>
                                        </p:tav>
                                      </p:tavLst>
                                    </p:anim>
                                    <p:anim calcmode="lin" valueType="num">
                                      <p:cBhvr>
                                        <p:cTn id="128" dur="500" fill="hold"/>
                                        <p:tgtEl>
                                          <p:spTgt spid="60"/>
                                        </p:tgtEl>
                                        <p:attrNameLst>
                                          <p:attrName>ppt_h</p:attrName>
                                        </p:attrNameLst>
                                      </p:cBhvr>
                                      <p:tavLst>
                                        <p:tav tm="0">
                                          <p:val>
                                            <p:fltVal val="0"/>
                                          </p:val>
                                        </p:tav>
                                        <p:tav tm="100000">
                                          <p:val>
                                            <p:strVal val="#ppt_h"/>
                                          </p:val>
                                        </p:tav>
                                      </p:tavLst>
                                    </p:anim>
                                    <p:animEffect transition="in" filter="fade">
                                      <p:cBhvr>
                                        <p:cTn id="129" dur="500"/>
                                        <p:tgtEl>
                                          <p:spTgt spid="60"/>
                                        </p:tgtEl>
                                      </p:cBhvr>
                                    </p:animEffect>
                                  </p:childTnLst>
                                </p:cTn>
                              </p:par>
                              <p:par>
                                <p:cTn id="130" presetID="53" presetClass="entr" presetSubtype="16" fill="hold" grpId="0" nodeType="withEffect">
                                  <p:stCondLst>
                                    <p:cond delay="0"/>
                                  </p:stCondLst>
                                  <p:childTnLst>
                                    <p:set>
                                      <p:cBhvr>
                                        <p:cTn id="131" dur="1" fill="hold">
                                          <p:stCondLst>
                                            <p:cond delay="0"/>
                                          </p:stCondLst>
                                        </p:cTn>
                                        <p:tgtEl>
                                          <p:spTgt spid="61"/>
                                        </p:tgtEl>
                                        <p:attrNameLst>
                                          <p:attrName>style.visibility</p:attrName>
                                        </p:attrNameLst>
                                      </p:cBhvr>
                                      <p:to>
                                        <p:strVal val="visible"/>
                                      </p:to>
                                    </p:set>
                                    <p:anim calcmode="lin" valueType="num">
                                      <p:cBhvr>
                                        <p:cTn id="132" dur="500" fill="hold"/>
                                        <p:tgtEl>
                                          <p:spTgt spid="61"/>
                                        </p:tgtEl>
                                        <p:attrNameLst>
                                          <p:attrName>ppt_w</p:attrName>
                                        </p:attrNameLst>
                                      </p:cBhvr>
                                      <p:tavLst>
                                        <p:tav tm="0">
                                          <p:val>
                                            <p:fltVal val="0"/>
                                          </p:val>
                                        </p:tav>
                                        <p:tav tm="100000">
                                          <p:val>
                                            <p:strVal val="#ppt_w"/>
                                          </p:val>
                                        </p:tav>
                                      </p:tavLst>
                                    </p:anim>
                                    <p:anim calcmode="lin" valueType="num">
                                      <p:cBhvr>
                                        <p:cTn id="133" dur="500" fill="hold"/>
                                        <p:tgtEl>
                                          <p:spTgt spid="61"/>
                                        </p:tgtEl>
                                        <p:attrNameLst>
                                          <p:attrName>ppt_h</p:attrName>
                                        </p:attrNameLst>
                                      </p:cBhvr>
                                      <p:tavLst>
                                        <p:tav tm="0">
                                          <p:val>
                                            <p:fltVal val="0"/>
                                          </p:val>
                                        </p:tav>
                                        <p:tav tm="100000">
                                          <p:val>
                                            <p:strVal val="#ppt_h"/>
                                          </p:val>
                                        </p:tav>
                                      </p:tavLst>
                                    </p:anim>
                                    <p:animEffect transition="in" filter="fade">
                                      <p:cBhvr>
                                        <p:cTn id="134" dur="500"/>
                                        <p:tgtEl>
                                          <p:spTgt spid="61"/>
                                        </p:tgtEl>
                                      </p:cBhvr>
                                    </p:animEffect>
                                  </p:childTnLst>
                                </p:cTn>
                              </p:par>
                              <p:par>
                                <p:cTn id="135" presetID="53" presetClass="entr" presetSubtype="16" fill="hold" grpId="0" nodeType="withEffect">
                                  <p:stCondLst>
                                    <p:cond delay="0"/>
                                  </p:stCondLst>
                                  <p:childTnLst>
                                    <p:set>
                                      <p:cBhvr>
                                        <p:cTn id="136" dur="1" fill="hold">
                                          <p:stCondLst>
                                            <p:cond delay="0"/>
                                          </p:stCondLst>
                                        </p:cTn>
                                        <p:tgtEl>
                                          <p:spTgt spid="62"/>
                                        </p:tgtEl>
                                        <p:attrNameLst>
                                          <p:attrName>style.visibility</p:attrName>
                                        </p:attrNameLst>
                                      </p:cBhvr>
                                      <p:to>
                                        <p:strVal val="visible"/>
                                      </p:to>
                                    </p:set>
                                    <p:anim calcmode="lin" valueType="num">
                                      <p:cBhvr>
                                        <p:cTn id="137" dur="500" fill="hold"/>
                                        <p:tgtEl>
                                          <p:spTgt spid="62"/>
                                        </p:tgtEl>
                                        <p:attrNameLst>
                                          <p:attrName>ppt_w</p:attrName>
                                        </p:attrNameLst>
                                      </p:cBhvr>
                                      <p:tavLst>
                                        <p:tav tm="0">
                                          <p:val>
                                            <p:fltVal val="0"/>
                                          </p:val>
                                        </p:tav>
                                        <p:tav tm="100000">
                                          <p:val>
                                            <p:strVal val="#ppt_w"/>
                                          </p:val>
                                        </p:tav>
                                      </p:tavLst>
                                    </p:anim>
                                    <p:anim calcmode="lin" valueType="num">
                                      <p:cBhvr>
                                        <p:cTn id="138" dur="500" fill="hold"/>
                                        <p:tgtEl>
                                          <p:spTgt spid="62"/>
                                        </p:tgtEl>
                                        <p:attrNameLst>
                                          <p:attrName>ppt_h</p:attrName>
                                        </p:attrNameLst>
                                      </p:cBhvr>
                                      <p:tavLst>
                                        <p:tav tm="0">
                                          <p:val>
                                            <p:fltVal val="0"/>
                                          </p:val>
                                        </p:tav>
                                        <p:tav tm="100000">
                                          <p:val>
                                            <p:strVal val="#ppt_h"/>
                                          </p:val>
                                        </p:tav>
                                      </p:tavLst>
                                    </p:anim>
                                    <p:animEffect transition="in" filter="fade">
                                      <p:cBhvr>
                                        <p:cTn id="139" dur="500"/>
                                        <p:tgtEl>
                                          <p:spTgt spid="62"/>
                                        </p:tgtEl>
                                      </p:cBhvr>
                                    </p:animEffect>
                                  </p:childTnLst>
                                </p:cTn>
                              </p:par>
                              <p:par>
                                <p:cTn id="140" presetID="53" presetClass="entr" presetSubtype="16" fill="hold" grpId="0" nodeType="withEffect">
                                  <p:stCondLst>
                                    <p:cond delay="0"/>
                                  </p:stCondLst>
                                  <p:childTnLst>
                                    <p:set>
                                      <p:cBhvr>
                                        <p:cTn id="141" dur="1" fill="hold">
                                          <p:stCondLst>
                                            <p:cond delay="0"/>
                                          </p:stCondLst>
                                        </p:cTn>
                                        <p:tgtEl>
                                          <p:spTgt spid="63"/>
                                        </p:tgtEl>
                                        <p:attrNameLst>
                                          <p:attrName>style.visibility</p:attrName>
                                        </p:attrNameLst>
                                      </p:cBhvr>
                                      <p:to>
                                        <p:strVal val="visible"/>
                                      </p:to>
                                    </p:set>
                                    <p:anim calcmode="lin" valueType="num">
                                      <p:cBhvr>
                                        <p:cTn id="142" dur="500" fill="hold"/>
                                        <p:tgtEl>
                                          <p:spTgt spid="63"/>
                                        </p:tgtEl>
                                        <p:attrNameLst>
                                          <p:attrName>ppt_w</p:attrName>
                                        </p:attrNameLst>
                                      </p:cBhvr>
                                      <p:tavLst>
                                        <p:tav tm="0">
                                          <p:val>
                                            <p:fltVal val="0"/>
                                          </p:val>
                                        </p:tav>
                                        <p:tav tm="100000">
                                          <p:val>
                                            <p:strVal val="#ppt_w"/>
                                          </p:val>
                                        </p:tav>
                                      </p:tavLst>
                                    </p:anim>
                                    <p:anim calcmode="lin" valueType="num">
                                      <p:cBhvr>
                                        <p:cTn id="143" dur="500" fill="hold"/>
                                        <p:tgtEl>
                                          <p:spTgt spid="63"/>
                                        </p:tgtEl>
                                        <p:attrNameLst>
                                          <p:attrName>ppt_h</p:attrName>
                                        </p:attrNameLst>
                                      </p:cBhvr>
                                      <p:tavLst>
                                        <p:tav tm="0">
                                          <p:val>
                                            <p:fltVal val="0"/>
                                          </p:val>
                                        </p:tav>
                                        <p:tav tm="100000">
                                          <p:val>
                                            <p:strVal val="#ppt_h"/>
                                          </p:val>
                                        </p:tav>
                                      </p:tavLst>
                                    </p:anim>
                                    <p:animEffect transition="in" filter="fade">
                                      <p:cBhvr>
                                        <p:cTn id="144"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7" grpId="0"/>
      <p:bldP spid="6" grpId="0" bldLvl="0" animBg="1"/>
      <p:bldP spid="23" grpId="0" bldLvl="0" animBg="1"/>
      <p:bldP spid="24" grpId="0" bldLvl="0" animBg="1"/>
      <p:bldP spid="25" grpId="0" bldLvl="0" animBg="1"/>
      <p:bldP spid="26" grpId="0" bldLvl="0" animBg="1"/>
      <p:bldP spid="43" grpId="0" bldLvl="0" animBg="1"/>
      <p:bldP spid="51" grpId="0"/>
      <p:bldP spid="57" grpId="0"/>
      <p:bldP spid="58" grpId="0"/>
      <p:bldP spid="59" grpId="0"/>
      <p:bldP spid="60" grpId="0"/>
      <p:bldP spid="61" grpId="0"/>
      <p:bldP spid="62" grpId="0"/>
      <p:bldP spid="63" grpId="0"/>
    </p:bld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6" name="组合 85"/>
          <p:cNvGrpSpPr/>
          <p:nvPr/>
        </p:nvGrpSpPr>
        <p:grpSpPr>
          <a:xfrm>
            <a:off x="304800" y="749300"/>
            <a:ext cx="5791199" cy="400110"/>
            <a:chOff x="424117" y="898245"/>
            <a:chExt cx="5791199" cy="400110"/>
          </a:xfrm>
        </p:grpSpPr>
        <p:sp>
          <p:nvSpPr>
            <p:cNvPr id="87" name="平行四边形 86"/>
            <p:cNvSpPr/>
            <p:nvPr/>
          </p:nvSpPr>
          <p:spPr>
            <a:xfrm>
              <a:off x="424117" y="898245"/>
              <a:ext cx="721433"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03</a:t>
              </a:r>
              <a:endParaRPr lang="zh-CN" altLang="en-US" sz="2200" dirty="0">
                <a:latin typeface="Impact" panose="020B0806030902050204" pitchFamily="34" charset="0"/>
              </a:endParaRPr>
            </a:p>
          </p:txBody>
        </p:sp>
        <p:sp>
          <p:nvSpPr>
            <p:cNvPr id="88" name="文本框 87"/>
            <p:cNvSpPr txBox="1"/>
            <p:nvPr/>
          </p:nvSpPr>
          <p:spPr>
            <a:xfrm>
              <a:off x="1145549" y="898245"/>
              <a:ext cx="5069767" cy="400110"/>
            </a:xfrm>
            <a:prstGeom prst="rect">
              <a:avLst/>
            </a:prstGeom>
            <a:noFill/>
          </p:spPr>
          <p:txBody>
            <a:bodyPr wrap="square" rtlCol="0">
              <a:spAutoFit/>
            </a:bodyPr>
            <a:lstStyle/>
            <a:p>
              <a:r>
                <a:rPr lang="en-US" altLang="zh-CN" sz="2000" b="1" dirty="0"/>
                <a:t>RIP</a:t>
              </a:r>
              <a:r>
                <a:rPr lang="zh-CN" altLang="en-US" sz="2000" b="1" dirty="0"/>
                <a:t>的距离向量算法</a:t>
              </a:r>
              <a:endParaRPr lang="zh-CN" altLang="en-US" sz="2000" b="1" dirty="0"/>
            </a:p>
          </p:txBody>
        </p:sp>
      </p:grpSp>
      <p:sp>
        <p:nvSpPr>
          <p:cNvPr id="15" name="íşlïḍè"/>
          <p:cNvSpPr txBox="1"/>
          <p:nvPr/>
        </p:nvSpPr>
        <p:spPr>
          <a:xfrm>
            <a:off x="4270490" y="2361448"/>
            <a:ext cx="387031" cy="354307"/>
          </a:xfrm>
          <a:prstGeom prst="rect">
            <a:avLst/>
          </a:prstGeom>
          <a:noFill/>
        </p:spPr>
        <p:txBody>
          <a:bodyPr wrap="square" lIns="91440" tIns="45720" rIns="91440" bIns="45720" anchor="ctr">
            <a:noAutofit/>
          </a:bodyPr>
          <a:lstStyle/>
          <a:p>
            <a:pPr algn="ctr"/>
            <a:r>
              <a:rPr lang="en-US" altLang="zh-CN" sz="2800" b="1" dirty="0">
                <a:solidFill>
                  <a:schemeClr val="accent1">
                    <a:lumMod val="75000"/>
                  </a:schemeClr>
                </a:solidFill>
                <a:latin typeface="Arial Black" panose="020B0A04020102020204" pitchFamily="34" charset="0"/>
              </a:rPr>
              <a:t>D</a:t>
            </a:r>
            <a:endParaRPr lang="en-US" altLang="zh-CN" sz="2800" b="1" dirty="0">
              <a:solidFill>
                <a:schemeClr val="accent1">
                  <a:lumMod val="75000"/>
                </a:schemeClr>
              </a:solidFill>
              <a:latin typeface="Arial Black" panose="020B0A04020102020204" pitchFamily="34" charset="0"/>
            </a:endParaRPr>
          </a:p>
        </p:txBody>
      </p:sp>
      <p:sp>
        <p:nvSpPr>
          <p:cNvPr id="17" name="íşlïḍè"/>
          <p:cNvSpPr txBox="1"/>
          <p:nvPr/>
        </p:nvSpPr>
        <p:spPr>
          <a:xfrm>
            <a:off x="6381064" y="778751"/>
            <a:ext cx="651265" cy="354307"/>
          </a:xfrm>
          <a:prstGeom prst="rect">
            <a:avLst/>
          </a:prstGeom>
          <a:noFill/>
        </p:spPr>
        <p:txBody>
          <a:bodyPr wrap="square" lIns="91440" tIns="45720" rIns="91440" bIns="45720" anchor="ctr">
            <a:noAutofit/>
          </a:bodyPr>
          <a:lstStyle/>
          <a:p>
            <a:r>
              <a:rPr lang="zh-CN" altLang="en-US" b="1" dirty="0"/>
              <a:t>解析</a:t>
            </a:r>
            <a:endParaRPr lang="en-US" altLang="zh-CN" b="1" dirty="0"/>
          </a:p>
        </p:txBody>
      </p:sp>
      <p:grpSp>
        <p:nvGrpSpPr>
          <p:cNvPr id="5" name="组合 4"/>
          <p:cNvGrpSpPr/>
          <p:nvPr/>
        </p:nvGrpSpPr>
        <p:grpSpPr>
          <a:xfrm>
            <a:off x="304800" y="1232660"/>
            <a:ext cx="5791199" cy="4921453"/>
            <a:chOff x="304800" y="1232660"/>
            <a:chExt cx="5791199" cy="4921453"/>
          </a:xfrm>
        </p:grpSpPr>
        <p:sp>
          <p:nvSpPr>
            <p:cNvPr id="152" name="íşlïḍè"/>
            <p:cNvSpPr txBox="1"/>
            <p:nvPr/>
          </p:nvSpPr>
          <p:spPr>
            <a:xfrm>
              <a:off x="304800" y="1232660"/>
              <a:ext cx="5791199" cy="1523089"/>
            </a:xfrm>
            <a:prstGeom prst="rect">
              <a:avLst/>
            </a:prstGeom>
            <a:noFill/>
          </p:spPr>
          <p:txBody>
            <a:bodyPr wrap="square" lIns="91440" tIns="45720" rIns="91440" bIns="45720" anchor="ctr">
              <a:noAutofit/>
            </a:bodyPr>
            <a:lstStyle/>
            <a:p>
              <a:r>
                <a:rPr lang="en-US" altLang="zh-CN" b="1" dirty="0"/>
                <a:t>【2021</a:t>
              </a:r>
              <a:r>
                <a:rPr lang="zh-CN" altLang="en-US" b="1" dirty="0"/>
                <a:t>年 题</a:t>
              </a:r>
              <a:r>
                <a:rPr lang="en-US" altLang="zh-CN" b="1" dirty="0"/>
                <a:t>37】</a:t>
              </a:r>
              <a:r>
                <a:rPr lang="zh-CN" altLang="en-US" b="1" dirty="0"/>
                <a:t>某网络中的所有路由器均采用距离向量路由算法计算路由。若路由器</a:t>
              </a:r>
              <a:r>
                <a:rPr lang="en-US" altLang="zh-CN" b="1" dirty="0"/>
                <a:t>E</a:t>
              </a:r>
              <a:r>
                <a:rPr lang="zh-CN" altLang="en-US" b="1" dirty="0"/>
                <a:t>与邻居路由器</a:t>
              </a:r>
              <a:r>
                <a:rPr lang="en-US" altLang="zh-CN" b="1" dirty="0"/>
                <a:t>A</a:t>
              </a:r>
              <a:r>
                <a:rPr lang="zh-CN" altLang="en-US" b="1" dirty="0"/>
                <a:t>、</a:t>
              </a:r>
              <a:r>
                <a:rPr lang="en-US" altLang="zh-CN" b="1" dirty="0"/>
                <a:t>B</a:t>
              </a:r>
              <a:r>
                <a:rPr lang="zh-CN" altLang="en-US" b="1" dirty="0"/>
                <a:t>、</a:t>
              </a:r>
              <a:r>
                <a:rPr lang="en-US" altLang="zh-CN" b="1" dirty="0"/>
                <a:t>C</a:t>
              </a:r>
              <a:r>
                <a:rPr lang="zh-CN" altLang="en-US" b="1" dirty="0"/>
                <a:t>和</a:t>
              </a:r>
              <a:r>
                <a:rPr lang="en-US" altLang="zh-CN" b="1" dirty="0"/>
                <a:t>D</a:t>
              </a:r>
              <a:r>
                <a:rPr lang="zh-CN" altLang="en-US" b="1" dirty="0"/>
                <a:t>之间的直接链路距离分别是</a:t>
              </a:r>
              <a:r>
                <a:rPr lang="en-US" altLang="zh-CN" b="1" dirty="0"/>
                <a:t>8</a:t>
              </a:r>
              <a:r>
                <a:rPr lang="zh-CN" altLang="en-US" b="1" dirty="0"/>
                <a:t>，</a:t>
              </a:r>
              <a:r>
                <a:rPr lang="en-US" altLang="zh-CN" b="1" dirty="0"/>
                <a:t>10</a:t>
              </a:r>
              <a:r>
                <a:rPr lang="zh-CN" altLang="en-US" b="1" dirty="0"/>
                <a:t>，</a:t>
              </a:r>
              <a:r>
                <a:rPr lang="en-US" altLang="zh-CN" b="1" dirty="0"/>
                <a:t>12</a:t>
              </a:r>
              <a:r>
                <a:rPr lang="zh-CN" altLang="en-US" b="1" dirty="0"/>
                <a:t>和</a:t>
              </a:r>
              <a:r>
                <a:rPr lang="en-US" altLang="zh-CN" b="1" dirty="0"/>
                <a:t>6</a:t>
              </a:r>
              <a:r>
                <a:rPr lang="zh-CN" altLang="en-US" b="1" dirty="0"/>
                <a:t>，且</a:t>
              </a:r>
              <a:r>
                <a:rPr lang="en-US" altLang="zh-CN" b="1" dirty="0"/>
                <a:t>E</a:t>
              </a:r>
              <a:r>
                <a:rPr lang="zh-CN" altLang="en-US" b="1" dirty="0"/>
                <a:t>收到邻居路由器的距离向量如下表所示，则路由器</a:t>
              </a:r>
              <a:r>
                <a:rPr lang="en-US" altLang="zh-CN" b="1" dirty="0"/>
                <a:t>E</a:t>
              </a:r>
              <a:r>
                <a:rPr lang="zh-CN" altLang="en-US" b="1" dirty="0"/>
                <a:t>更新后的到达目的网络</a:t>
              </a:r>
              <a:r>
                <a:rPr lang="en-US" altLang="zh-CN" b="1" dirty="0"/>
                <a:t>Net1~Net4</a:t>
              </a:r>
              <a:r>
                <a:rPr lang="zh-CN" altLang="en-US" b="1" dirty="0"/>
                <a:t>的距离分别是（      ）。</a:t>
              </a:r>
              <a:endParaRPr lang="en-US" altLang="zh-CN" b="1" dirty="0"/>
            </a:p>
          </p:txBody>
        </p:sp>
        <p:sp>
          <p:nvSpPr>
            <p:cNvPr id="11" name="íşlïḍè"/>
            <p:cNvSpPr txBox="1"/>
            <p:nvPr/>
          </p:nvSpPr>
          <p:spPr>
            <a:xfrm>
              <a:off x="391046" y="5309895"/>
              <a:ext cx="1795910" cy="354307"/>
            </a:xfrm>
            <a:prstGeom prst="rect">
              <a:avLst/>
            </a:prstGeom>
            <a:noFill/>
          </p:spPr>
          <p:txBody>
            <a:bodyPr wrap="square" lIns="91440" tIns="45720" rIns="91440" bIns="45720" anchor="ctr">
              <a:noAutofit/>
            </a:bodyPr>
            <a:lstStyle/>
            <a:p>
              <a:r>
                <a:rPr lang="en-US" altLang="zh-CN" b="1" dirty="0"/>
                <a:t>A. 9</a:t>
              </a:r>
              <a:r>
                <a:rPr lang="zh-CN" altLang="en-US" b="1" dirty="0"/>
                <a:t>，</a:t>
              </a:r>
              <a:r>
                <a:rPr lang="en-US" altLang="zh-CN" b="1" dirty="0"/>
                <a:t>10</a:t>
              </a:r>
              <a:r>
                <a:rPr lang="zh-CN" altLang="en-US" b="1" dirty="0"/>
                <a:t>，</a:t>
              </a:r>
              <a:r>
                <a:rPr lang="en-US" altLang="zh-CN" b="1" dirty="0"/>
                <a:t>12</a:t>
              </a:r>
              <a:r>
                <a:rPr lang="zh-CN" altLang="en-US" b="1" dirty="0"/>
                <a:t>，</a:t>
              </a:r>
              <a:r>
                <a:rPr lang="en-US" altLang="zh-CN" b="1" dirty="0"/>
                <a:t>6</a:t>
              </a:r>
              <a:endParaRPr lang="en-US" altLang="zh-CN" b="1" dirty="0"/>
            </a:p>
          </p:txBody>
        </p:sp>
        <p:sp>
          <p:nvSpPr>
            <p:cNvPr id="16" name="íşlïḍè"/>
            <p:cNvSpPr txBox="1"/>
            <p:nvPr/>
          </p:nvSpPr>
          <p:spPr>
            <a:xfrm>
              <a:off x="3765776" y="5241136"/>
              <a:ext cx="1965853" cy="354307"/>
            </a:xfrm>
            <a:prstGeom prst="rect">
              <a:avLst/>
            </a:prstGeom>
            <a:noFill/>
          </p:spPr>
          <p:txBody>
            <a:bodyPr wrap="square" lIns="91440" tIns="45720" rIns="91440" bIns="45720" anchor="ctr">
              <a:noAutofit/>
            </a:bodyPr>
            <a:lstStyle/>
            <a:p>
              <a:r>
                <a:rPr lang="en-US" altLang="zh-CN" b="1" dirty="0"/>
                <a:t>B. 9</a:t>
              </a:r>
              <a:r>
                <a:rPr lang="zh-CN" altLang="en-US" b="1" dirty="0"/>
                <a:t>，</a:t>
              </a:r>
              <a:r>
                <a:rPr lang="en-US" altLang="zh-CN" b="1" dirty="0"/>
                <a:t>10</a:t>
              </a:r>
              <a:r>
                <a:rPr lang="zh-CN" altLang="en-US" b="1" dirty="0"/>
                <a:t>，</a:t>
              </a:r>
              <a:r>
                <a:rPr lang="en-US" altLang="zh-CN" b="1" dirty="0"/>
                <a:t>28</a:t>
              </a:r>
              <a:r>
                <a:rPr lang="zh-CN" altLang="en-US" b="1" dirty="0"/>
                <a:t>，</a:t>
              </a:r>
              <a:r>
                <a:rPr lang="en-US" altLang="zh-CN" b="1" dirty="0"/>
                <a:t>20</a:t>
              </a:r>
              <a:endParaRPr lang="en-US" altLang="zh-CN" b="1" dirty="0"/>
            </a:p>
          </p:txBody>
        </p:sp>
        <p:sp>
          <p:nvSpPr>
            <p:cNvPr id="20" name="íşlïḍè"/>
            <p:cNvSpPr txBox="1"/>
            <p:nvPr/>
          </p:nvSpPr>
          <p:spPr>
            <a:xfrm>
              <a:off x="391046" y="5799806"/>
              <a:ext cx="2053569" cy="354307"/>
            </a:xfrm>
            <a:prstGeom prst="rect">
              <a:avLst/>
            </a:prstGeom>
            <a:noFill/>
          </p:spPr>
          <p:txBody>
            <a:bodyPr wrap="square" lIns="91440" tIns="45720" rIns="91440" bIns="45720" anchor="ctr">
              <a:noAutofit/>
            </a:bodyPr>
            <a:lstStyle/>
            <a:p>
              <a:r>
                <a:rPr lang="en-US" altLang="zh-CN" b="1" dirty="0"/>
                <a:t>C. 9</a:t>
              </a:r>
              <a:r>
                <a:rPr lang="zh-CN" altLang="en-US" b="1" dirty="0"/>
                <a:t>，</a:t>
              </a:r>
              <a:r>
                <a:rPr lang="en-US" altLang="zh-CN" b="1" dirty="0"/>
                <a:t>20</a:t>
              </a:r>
              <a:r>
                <a:rPr lang="zh-CN" altLang="en-US" b="1" dirty="0"/>
                <a:t>，</a:t>
              </a:r>
              <a:r>
                <a:rPr lang="en-US" altLang="zh-CN" b="1" dirty="0"/>
                <a:t>12</a:t>
              </a:r>
              <a:r>
                <a:rPr lang="zh-CN" altLang="en-US" b="1" dirty="0"/>
                <a:t>，</a:t>
              </a:r>
              <a:r>
                <a:rPr lang="en-US" altLang="zh-CN" b="1" dirty="0"/>
                <a:t>20</a:t>
              </a:r>
              <a:endParaRPr lang="en-US" altLang="zh-CN" b="1" dirty="0"/>
            </a:p>
          </p:txBody>
        </p:sp>
        <p:sp>
          <p:nvSpPr>
            <p:cNvPr id="21" name="íşlïḍè"/>
            <p:cNvSpPr txBox="1"/>
            <p:nvPr/>
          </p:nvSpPr>
          <p:spPr>
            <a:xfrm>
              <a:off x="3765775" y="5799806"/>
              <a:ext cx="1965853" cy="354307"/>
            </a:xfrm>
            <a:prstGeom prst="rect">
              <a:avLst/>
            </a:prstGeom>
            <a:noFill/>
          </p:spPr>
          <p:txBody>
            <a:bodyPr wrap="square" lIns="91440" tIns="45720" rIns="91440" bIns="45720" anchor="ctr">
              <a:noAutofit/>
            </a:bodyPr>
            <a:lstStyle/>
            <a:p>
              <a:r>
                <a:rPr lang="en-US" altLang="zh-CN" b="1" dirty="0"/>
                <a:t>D. 9</a:t>
              </a:r>
              <a:r>
                <a:rPr lang="zh-CN" altLang="en-US" b="1" dirty="0"/>
                <a:t>，</a:t>
              </a:r>
              <a:r>
                <a:rPr lang="en-US" altLang="zh-CN" b="1" dirty="0"/>
                <a:t>20</a:t>
              </a:r>
              <a:r>
                <a:rPr lang="zh-CN" altLang="en-US" b="1" dirty="0"/>
                <a:t>，</a:t>
              </a:r>
              <a:r>
                <a:rPr lang="en-US" altLang="zh-CN" b="1" dirty="0"/>
                <a:t>28</a:t>
              </a:r>
              <a:r>
                <a:rPr lang="zh-CN" altLang="en-US" b="1" dirty="0"/>
                <a:t>，</a:t>
              </a:r>
              <a:r>
                <a:rPr lang="en-US" altLang="zh-CN" b="1" dirty="0"/>
                <a:t>20</a:t>
              </a:r>
              <a:endParaRPr lang="en-US" altLang="zh-CN" b="1" dirty="0"/>
            </a:p>
          </p:txBody>
        </p:sp>
      </p:grpSp>
      <p:graphicFrame>
        <p:nvGraphicFramePr>
          <p:cNvPr id="4" name="表格 4"/>
          <p:cNvGraphicFramePr>
            <a:graphicFrameLocks noGrp="1"/>
          </p:cNvGraphicFramePr>
          <p:nvPr/>
        </p:nvGraphicFramePr>
        <p:xfrm>
          <a:off x="304800" y="2932456"/>
          <a:ext cx="5791203" cy="2103120"/>
        </p:xfrm>
        <a:graphic>
          <a:graphicData uri="http://schemas.openxmlformats.org/drawingml/2006/table">
            <a:tbl>
              <a:tblPr firstRow="1" bandRow="1">
                <a:tableStyleId>{5C22544A-7EE6-4342-B048-85BDC9FD1C3A}</a:tableStyleId>
              </a:tblPr>
              <a:tblGrid>
                <a:gridCol w="695119"/>
                <a:gridCol w="1274021"/>
                <a:gridCol w="1274021"/>
                <a:gridCol w="1274021"/>
                <a:gridCol w="1274021"/>
              </a:tblGrid>
              <a:tr h="152763">
                <a:tc>
                  <a:txBody>
                    <a:bodyPr/>
                    <a:lstStyle/>
                    <a:p>
                      <a:pPr algn="ctr"/>
                      <a:r>
                        <a:rPr lang="zh-CN" altLang="en-US" b="1" dirty="0">
                          <a:solidFill>
                            <a:schemeClr val="tx1"/>
                          </a:solidFill>
                        </a:rPr>
                        <a:t>目的</a:t>
                      </a:r>
                      <a:endParaRPr lang="en-US" altLang="zh-CN" b="1" dirty="0">
                        <a:solidFill>
                          <a:schemeClr val="tx1"/>
                        </a:solidFill>
                      </a:endParaRPr>
                    </a:p>
                    <a:p>
                      <a:pPr algn="ctr"/>
                      <a:r>
                        <a:rPr lang="zh-CN" altLang="en-US" b="1" dirty="0">
                          <a:solidFill>
                            <a:schemeClr val="tx1"/>
                          </a:solidFill>
                        </a:rPr>
                        <a:t>网络</a:t>
                      </a: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1" dirty="0">
                          <a:solidFill>
                            <a:schemeClr val="tx1"/>
                          </a:solidFill>
                        </a:rPr>
                        <a:t>A</a:t>
                      </a:r>
                      <a:r>
                        <a:rPr lang="zh-CN" altLang="en-US" b="1" dirty="0">
                          <a:solidFill>
                            <a:schemeClr val="tx1"/>
                          </a:solidFill>
                        </a:rPr>
                        <a:t>的</a:t>
                      </a:r>
                      <a:endParaRPr lang="en-US" altLang="zh-CN" b="1" dirty="0">
                        <a:solidFill>
                          <a:schemeClr val="tx1"/>
                        </a:solidFill>
                      </a:endParaRPr>
                    </a:p>
                    <a:p>
                      <a:pPr algn="ctr"/>
                      <a:r>
                        <a:rPr lang="zh-CN" altLang="en-US" b="1" dirty="0">
                          <a:solidFill>
                            <a:schemeClr val="tx1"/>
                          </a:solidFill>
                        </a:rPr>
                        <a:t>距离向量</a:t>
                      </a: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1" dirty="0">
                          <a:solidFill>
                            <a:schemeClr val="tx1"/>
                          </a:solidFill>
                        </a:rPr>
                        <a:t>B</a:t>
                      </a:r>
                      <a:r>
                        <a:rPr lang="zh-CN" altLang="en-US" b="1" dirty="0">
                          <a:solidFill>
                            <a:schemeClr val="tx1"/>
                          </a:solidFill>
                        </a:rPr>
                        <a:t>的</a:t>
                      </a:r>
                      <a:endParaRPr lang="en-US" altLang="zh-CN" b="1" dirty="0">
                        <a:solidFill>
                          <a:schemeClr val="tx1"/>
                        </a:solidFill>
                      </a:endParaRPr>
                    </a:p>
                    <a:p>
                      <a:pPr algn="ctr"/>
                      <a:r>
                        <a:rPr lang="zh-CN" altLang="en-US" b="1" dirty="0">
                          <a:solidFill>
                            <a:schemeClr val="tx1"/>
                          </a:solidFill>
                        </a:rPr>
                        <a:t>距离向量</a:t>
                      </a: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1" dirty="0">
                          <a:solidFill>
                            <a:schemeClr val="tx1"/>
                          </a:solidFill>
                        </a:rPr>
                        <a:t>C</a:t>
                      </a:r>
                      <a:r>
                        <a:rPr lang="zh-CN" altLang="en-US" b="1" dirty="0">
                          <a:solidFill>
                            <a:schemeClr val="tx1"/>
                          </a:solidFill>
                        </a:rPr>
                        <a:t>的</a:t>
                      </a:r>
                      <a:endParaRPr lang="en-US" altLang="zh-CN" b="1" dirty="0">
                        <a:solidFill>
                          <a:schemeClr val="tx1"/>
                        </a:solidFill>
                      </a:endParaRPr>
                    </a:p>
                    <a:p>
                      <a:pPr algn="ctr"/>
                      <a:r>
                        <a:rPr lang="zh-CN" altLang="en-US" b="1" dirty="0">
                          <a:solidFill>
                            <a:schemeClr val="tx1"/>
                          </a:solidFill>
                        </a:rPr>
                        <a:t>距离向量</a:t>
                      </a: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1" dirty="0">
                          <a:solidFill>
                            <a:schemeClr val="tx1"/>
                          </a:solidFill>
                        </a:rPr>
                        <a:t>D</a:t>
                      </a:r>
                      <a:r>
                        <a:rPr lang="zh-CN" altLang="en-US" b="1" dirty="0">
                          <a:solidFill>
                            <a:schemeClr val="tx1"/>
                          </a:solidFill>
                        </a:rPr>
                        <a:t>的</a:t>
                      </a:r>
                      <a:endParaRPr lang="en-US" altLang="zh-CN" b="1" dirty="0">
                        <a:solidFill>
                          <a:schemeClr val="tx1"/>
                        </a:solidFill>
                      </a:endParaRPr>
                    </a:p>
                    <a:p>
                      <a:pPr algn="ctr"/>
                      <a:r>
                        <a:rPr lang="zh-CN" altLang="en-US" b="1" dirty="0">
                          <a:solidFill>
                            <a:schemeClr val="tx1"/>
                          </a:solidFill>
                        </a:rPr>
                        <a:t>距离向量</a:t>
                      </a: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152763">
                <a:tc>
                  <a:txBody>
                    <a:bodyPr/>
                    <a:lstStyle/>
                    <a:p>
                      <a:pPr algn="ctr"/>
                      <a:r>
                        <a:rPr lang="en-US" altLang="zh-CN" b="1" dirty="0">
                          <a:solidFill>
                            <a:schemeClr val="tx1"/>
                          </a:solidFill>
                        </a:rPr>
                        <a:t>Net1</a:t>
                      </a: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1" dirty="0">
                          <a:solidFill>
                            <a:schemeClr val="tx1"/>
                          </a:solidFill>
                        </a:rPr>
                        <a:t>1</a:t>
                      </a: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1" dirty="0">
                          <a:solidFill>
                            <a:schemeClr val="tx1"/>
                          </a:solidFill>
                        </a:rPr>
                        <a:t>23</a:t>
                      </a: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1" dirty="0">
                          <a:solidFill>
                            <a:schemeClr val="tx1"/>
                          </a:solidFill>
                        </a:rPr>
                        <a:t>20</a:t>
                      </a: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1" dirty="0">
                          <a:solidFill>
                            <a:schemeClr val="tx1"/>
                          </a:solidFill>
                        </a:rPr>
                        <a:t>22</a:t>
                      </a: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152763">
                <a:tc>
                  <a:txBody>
                    <a:bodyPr/>
                    <a:lstStyle/>
                    <a:p>
                      <a:pPr algn="ctr"/>
                      <a:r>
                        <a:rPr lang="en-US" altLang="zh-CN" b="1" dirty="0">
                          <a:solidFill>
                            <a:schemeClr val="tx1"/>
                          </a:solidFill>
                        </a:rPr>
                        <a:t>Net2</a:t>
                      </a: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1" dirty="0">
                          <a:solidFill>
                            <a:schemeClr val="tx1"/>
                          </a:solidFill>
                        </a:rPr>
                        <a:t>12</a:t>
                      </a: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1" dirty="0">
                          <a:solidFill>
                            <a:schemeClr val="tx1"/>
                          </a:solidFill>
                        </a:rPr>
                        <a:t>35</a:t>
                      </a: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1" dirty="0">
                          <a:solidFill>
                            <a:schemeClr val="tx1"/>
                          </a:solidFill>
                        </a:rPr>
                        <a:t>30</a:t>
                      </a: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1" dirty="0">
                          <a:solidFill>
                            <a:schemeClr val="tx1"/>
                          </a:solidFill>
                        </a:rPr>
                        <a:t>28</a:t>
                      </a: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152763">
                <a:tc>
                  <a:txBody>
                    <a:bodyPr/>
                    <a:lstStyle/>
                    <a:p>
                      <a:pPr algn="ctr"/>
                      <a:r>
                        <a:rPr lang="en-US" altLang="zh-CN" b="1" dirty="0">
                          <a:solidFill>
                            <a:schemeClr val="tx1"/>
                          </a:solidFill>
                        </a:rPr>
                        <a:t>Net3</a:t>
                      </a: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1" dirty="0">
                          <a:solidFill>
                            <a:schemeClr val="tx1"/>
                          </a:solidFill>
                        </a:rPr>
                        <a:t>24</a:t>
                      </a: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1" dirty="0">
                          <a:solidFill>
                            <a:schemeClr val="tx1"/>
                          </a:solidFill>
                        </a:rPr>
                        <a:t>18</a:t>
                      </a: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1" dirty="0">
                          <a:solidFill>
                            <a:schemeClr val="tx1"/>
                          </a:solidFill>
                        </a:rPr>
                        <a:t>16</a:t>
                      </a: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1" dirty="0">
                          <a:solidFill>
                            <a:schemeClr val="tx1"/>
                          </a:solidFill>
                        </a:rPr>
                        <a:t>36</a:t>
                      </a: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152763">
                <a:tc>
                  <a:txBody>
                    <a:bodyPr/>
                    <a:lstStyle/>
                    <a:p>
                      <a:pPr algn="ctr"/>
                      <a:r>
                        <a:rPr lang="en-US" altLang="zh-CN" b="1" dirty="0">
                          <a:solidFill>
                            <a:schemeClr val="tx1"/>
                          </a:solidFill>
                        </a:rPr>
                        <a:t>Net4</a:t>
                      </a: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1" dirty="0">
                          <a:solidFill>
                            <a:schemeClr val="tx1"/>
                          </a:solidFill>
                        </a:rPr>
                        <a:t>36</a:t>
                      </a: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1" dirty="0">
                          <a:solidFill>
                            <a:schemeClr val="tx1"/>
                          </a:solidFill>
                        </a:rPr>
                        <a:t>30</a:t>
                      </a: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1" dirty="0">
                          <a:solidFill>
                            <a:schemeClr val="tx1"/>
                          </a:solidFill>
                        </a:rPr>
                        <a:t>8</a:t>
                      </a: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1" dirty="0">
                          <a:solidFill>
                            <a:schemeClr val="tx1"/>
                          </a:solidFill>
                        </a:rPr>
                        <a:t>24</a:t>
                      </a: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grpSp>
        <p:nvGrpSpPr>
          <p:cNvPr id="3" name="组合 2"/>
          <p:cNvGrpSpPr/>
          <p:nvPr/>
        </p:nvGrpSpPr>
        <p:grpSpPr>
          <a:xfrm>
            <a:off x="6473605" y="1290350"/>
            <a:ext cx="2149606" cy="2303575"/>
            <a:chOff x="6473605" y="1290350"/>
            <a:chExt cx="2149606" cy="2303575"/>
          </a:xfrm>
        </p:grpSpPr>
        <p:sp>
          <p:nvSpPr>
            <p:cNvPr id="6" name="椭圆 5"/>
            <p:cNvSpPr/>
            <p:nvPr/>
          </p:nvSpPr>
          <p:spPr>
            <a:xfrm>
              <a:off x="7316164" y="1290350"/>
              <a:ext cx="354307" cy="354307"/>
            </a:xfrm>
            <a:prstGeom prst="ellipse">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altLang="zh-CN" b="1" dirty="0"/>
                <a:t>E</a:t>
              </a:r>
              <a:endParaRPr lang="zh-CN" altLang="en-US" b="1" dirty="0"/>
            </a:p>
          </p:txBody>
        </p:sp>
        <p:sp>
          <p:nvSpPr>
            <p:cNvPr id="23" name="椭圆 22"/>
            <p:cNvSpPr/>
            <p:nvPr/>
          </p:nvSpPr>
          <p:spPr>
            <a:xfrm>
              <a:off x="6473605" y="2086338"/>
              <a:ext cx="354307" cy="354307"/>
            </a:xfrm>
            <a:prstGeom prst="ellipse">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altLang="zh-CN" b="1" dirty="0"/>
                <a:t>A</a:t>
              </a:r>
              <a:endParaRPr lang="zh-CN" altLang="en-US" b="1" dirty="0"/>
            </a:p>
          </p:txBody>
        </p:sp>
        <p:sp>
          <p:nvSpPr>
            <p:cNvPr id="24" name="椭圆 23"/>
            <p:cNvSpPr/>
            <p:nvPr/>
          </p:nvSpPr>
          <p:spPr>
            <a:xfrm>
              <a:off x="7072038" y="2086338"/>
              <a:ext cx="354307" cy="354307"/>
            </a:xfrm>
            <a:prstGeom prst="ellipse">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altLang="zh-CN" b="1" dirty="0"/>
                <a:t>B</a:t>
              </a:r>
              <a:endParaRPr lang="zh-CN" altLang="en-US" b="1" dirty="0"/>
            </a:p>
          </p:txBody>
        </p:sp>
        <p:sp>
          <p:nvSpPr>
            <p:cNvPr id="25" name="椭圆 24"/>
            <p:cNvSpPr/>
            <p:nvPr/>
          </p:nvSpPr>
          <p:spPr>
            <a:xfrm>
              <a:off x="7670471" y="2086338"/>
              <a:ext cx="354307" cy="354307"/>
            </a:xfrm>
            <a:prstGeom prst="ellipse">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altLang="zh-CN" b="1" dirty="0"/>
                <a:t>C</a:t>
              </a:r>
              <a:endParaRPr lang="zh-CN" altLang="en-US" b="1" dirty="0"/>
            </a:p>
          </p:txBody>
        </p:sp>
        <p:sp>
          <p:nvSpPr>
            <p:cNvPr id="26" name="椭圆 25"/>
            <p:cNvSpPr/>
            <p:nvPr/>
          </p:nvSpPr>
          <p:spPr>
            <a:xfrm>
              <a:off x="8268904" y="2086338"/>
              <a:ext cx="354307" cy="354307"/>
            </a:xfrm>
            <a:prstGeom prst="ellipse">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altLang="zh-CN" b="1" dirty="0"/>
                <a:t>D</a:t>
              </a:r>
              <a:endParaRPr lang="zh-CN" altLang="en-US" b="1" dirty="0"/>
            </a:p>
          </p:txBody>
        </p:sp>
        <p:cxnSp>
          <p:nvCxnSpPr>
            <p:cNvPr id="8" name="直接箭头连接符 7"/>
            <p:cNvCxnSpPr>
              <a:stCxn id="6" idx="2"/>
              <a:endCxn id="23" idx="0"/>
            </p:cNvCxnSpPr>
            <p:nvPr/>
          </p:nvCxnSpPr>
          <p:spPr>
            <a:xfrm flipH="1">
              <a:off x="6650759" y="1467504"/>
              <a:ext cx="665405" cy="61883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33"/>
            <p:cNvCxnSpPr>
              <a:stCxn id="6" idx="3"/>
              <a:endCxn id="24" idx="0"/>
            </p:cNvCxnSpPr>
            <p:nvPr/>
          </p:nvCxnSpPr>
          <p:spPr>
            <a:xfrm flipH="1">
              <a:off x="7249192" y="1592770"/>
              <a:ext cx="118859" cy="49356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p:cNvCxnSpPr>
              <a:stCxn id="6" idx="5"/>
              <a:endCxn id="25" idx="0"/>
            </p:cNvCxnSpPr>
            <p:nvPr/>
          </p:nvCxnSpPr>
          <p:spPr>
            <a:xfrm>
              <a:off x="7618584" y="1592770"/>
              <a:ext cx="229041" cy="49356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接箭头连接符 39"/>
            <p:cNvCxnSpPr>
              <a:stCxn id="6" idx="6"/>
              <a:endCxn id="26" idx="0"/>
            </p:cNvCxnSpPr>
            <p:nvPr/>
          </p:nvCxnSpPr>
          <p:spPr>
            <a:xfrm>
              <a:off x="7670471" y="1467504"/>
              <a:ext cx="775587" cy="61883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图形 118"/>
            <p:cNvSpPr/>
            <p:nvPr/>
          </p:nvSpPr>
          <p:spPr>
            <a:xfrm>
              <a:off x="7105523" y="2975091"/>
              <a:ext cx="775587" cy="618834"/>
            </a:xfrm>
            <a:custGeom>
              <a:avLst/>
              <a:gdLst>
                <a:gd name="connsiteX0" fmla="*/ 37990 w 800769"/>
                <a:gd name="connsiteY0" fmla="*/ 338124 h 568547"/>
                <a:gd name="connsiteX1" fmla="*/ 47 w 800769"/>
                <a:gd name="connsiteY1" fmla="*/ 270825 h 568547"/>
                <a:gd name="connsiteX2" fmla="*/ 79095 w 800769"/>
                <a:gd name="connsiteY2" fmla="*/ 190067 h 568547"/>
                <a:gd name="connsiteX3" fmla="*/ 79095 w 800769"/>
                <a:gd name="connsiteY3" fmla="*/ 190067 h 568547"/>
                <a:gd name="connsiteX4" fmla="*/ 123362 w 800769"/>
                <a:gd name="connsiteY4" fmla="*/ 79399 h 568547"/>
                <a:gd name="connsiteX5" fmla="*/ 262486 w 800769"/>
                <a:gd name="connsiteY5" fmla="*/ 77903 h 568547"/>
                <a:gd name="connsiteX6" fmla="*/ 328886 w 800769"/>
                <a:gd name="connsiteY6" fmla="*/ 24064 h 568547"/>
                <a:gd name="connsiteX7" fmla="*/ 415839 w 800769"/>
                <a:gd name="connsiteY7" fmla="*/ 47993 h 568547"/>
                <a:gd name="connsiteX8" fmla="*/ 475915 w 800769"/>
                <a:gd name="connsiteY8" fmla="*/ 1631 h 568547"/>
                <a:gd name="connsiteX9" fmla="*/ 551801 w 800769"/>
                <a:gd name="connsiteY9" fmla="*/ 34533 h 568547"/>
                <a:gd name="connsiteX10" fmla="*/ 634011 w 800769"/>
                <a:gd name="connsiteY10" fmla="*/ 6118 h 568547"/>
                <a:gd name="connsiteX11" fmla="*/ 709897 w 800769"/>
                <a:gd name="connsiteY11" fmla="*/ 77903 h 568547"/>
                <a:gd name="connsiteX12" fmla="*/ 776297 w 800769"/>
                <a:gd name="connsiteY12" fmla="*/ 140715 h 568547"/>
                <a:gd name="connsiteX13" fmla="*/ 768392 w 800769"/>
                <a:gd name="connsiteY13" fmla="*/ 211005 h 568547"/>
                <a:gd name="connsiteX14" fmla="*/ 793687 w 800769"/>
                <a:gd name="connsiteY14" fmla="*/ 318682 h 568547"/>
                <a:gd name="connsiteX15" fmla="*/ 701992 w 800769"/>
                <a:gd name="connsiteY15" fmla="*/ 397945 h 568547"/>
                <a:gd name="connsiteX16" fmla="*/ 640335 w 800769"/>
                <a:gd name="connsiteY16" fmla="*/ 486181 h 568547"/>
                <a:gd name="connsiteX17" fmla="*/ 537572 w 800769"/>
                <a:gd name="connsiteY17" fmla="*/ 483190 h 568547"/>
                <a:gd name="connsiteX18" fmla="*/ 419001 w 800769"/>
                <a:gd name="connsiteY18" fmla="*/ 568434 h 568547"/>
                <a:gd name="connsiteX19" fmla="*/ 297267 w 800769"/>
                <a:gd name="connsiteY19" fmla="*/ 514596 h 568547"/>
                <a:gd name="connsiteX20" fmla="*/ 191343 w 800769"/>
                <a:gd name="connsiteY20" fmla="*/ 532542 h 568547"/>
                <a:gd name="connsiteX21" fmla="*/ 113876 w 800769"/>
                <a:gd name="connsiteY21" fmla="*/ 469730 h 568547"/>
                <a:gd name="connsiteX22" fmla="*/ 26923 w 800769"/>
                <a:gd name="connsiteY22" fmla="*/ 417387 h 568547"/>
                <a:gd name="connsiteX23" fmla="*/ 37990 w 800769"/>
                <a:gd name="connsiteY23" fmla="*/ 338124 h 568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00769" h="568547">
                  <a:moveTo>
                    <a:pt x="37990" y="338124"/>
                  </a:moveTo>
                  <a:cubicBezTo>
                    <a:pt x="37990" y="338124"/>
                    <a:pt x="-1534" y="314196"/>
                    <a:pt x="47" y="270825"/>
                  </a:cubicBezTo>
                  <a:cubicBezTo>
                    <a:pt x="3209" y="197545"/>
                    <a:pt x="79095" y="190067"/>
                    <a:pt x="79095" y="190067"/>
                  </a:cubicBezTo>
                  <a:lnTo>
                    <a:pt x="79095" y="190067"/>
                  </a:lnTo>
                  <a:cubicBezTo>
                    <a:pt x="79095" y="190067"/>
                    <a:pt x="56962" y="128751"/>
                    <a:pt x="123362" y="79399"/>
                  </a:cubicBezTo>
                  <a:cubicBezTo>
                    <a:pt x="194505" y="25560"/>
                    <a:pt x="262486" y="77903"/>
                    <a:pt x="262486" y="77903"/>
                  </a:cubicBezTo>
                  <a:cubicBezTo>
                    <a:pt x="262486" y="77903"/>
                    <a:pt x="273553" y="34533"/>
                    <a:pt x="328886" y="24064"/>
                  </a:cubicBezTo>
                  <a:cubicBezTo>
                    <a:pt x="387382" y="12100"/>
                    <a:pt x="415839" y="47993"/>
                    <a:pt x="415839" y="47993"/>
                  </a:cubicBezTo>
                  <a:cubicBezTo>
                    <a:pt x="415839" y="47993"/>
                    <a:pt x="430067" y="10605"/>
                    <a:pt x="475915" y="1631"/>
                  </a:cubicBezTo>
                  <a:cubicBezTo>
                    <a:pt x="521763" y="-8837"/>
                    <a:pt x="551801" y="34533"/>
                    <a:pt x="551801" y="34533"/>
                  </a:cubicBezTo>
                  <a:cubicBezTo>
                    <a:pt x="551801" y="34533"/>
                    <a:pt x="581839" y="-2855"/>
                    <a:pt x="634011" y="6118"/>
                  </a:cubicBezTo>
                  <a:cubicBezTo>
                    <a:pt x="697249" y="18082"/>
                    <a:pt x="709897" y="77903"/>
                    <a:pt x="709897" y="77903"/>
                  </a:cubicBezTo>
                  <a:cubicBezTo>
                    <a:pt x="709897" y="77903"/>
                    <a:pt x="757325" y="85381"/>
                    <a:pt x="776297" y="140715"/>
                  </a:cubicBezTo>
                  <a:cubicBezTo>
                    <a:pt x="793687" y="193058"/>
                    <a:pt x="768392" y="211005"/>
                    <a:pt x="768392" y="211005"/>
                  </a:cubicBezTo>
                  <a:cubicBezTo>
                    <a:pt x="768392" y="211005"/>
                    <a:pt x="818983" y="255870"/>
                    <a:pt x="793687" y="318682"/>
                  </a:cubicBezTo>
                  <a:cubicBezTo>
                    <a:pt x="768392" y="384485"/>
                    <a:pt x="701992" y="397945"/>
                    <a:pt x="701992" y="397945"/>
                  </a:cubicBezTo>
                  <a:cubicBezTo>
                    <a:pt x="701992" y="397945"/>
                    <a:pt x="700411" y="444306"/>
                    <a:pt x="640335" y="486181"/>
                  </a:cubicBezTo>
                  <a:cubicBezTo>
                    <a:pt x="581839" y="528055"/>
                    <a:pt x="537572" y="483190"/>
                    <a:pt x="537572" y="483190"/>
                  </a:cubicBezTo>
                  <a:cubicBezTo>
                    <a:pt x="537572" y="483190"/>
                    <a:pt x="496468" y="565443"/>
                    <a:pt x="419001" y="568434"/>
                  </a:cubicBezTo>
                  <a:cubicBezTo>
                    <a:pt x="335210" y="571426"/>
                    <a:pt x="297267" y="514596"/>
                    <a:pt x="297267" y="514596"/>
                  </a:cubicBezTo>
                  <a:cubicBezTo>
                    <a:pt x="297267" y="514596"/>
                    <a:pt x="257743" y="548993"/>
                    <a:pt x="191343" y="532542"/>
                  </a:cubicBezTo>
                  <a:cubicBezTo>
                    <a:pt x="131267" y="517587"/>
                    <a:pt x="113876" y="469730"/>
                    <a:pt x="113876" y="469730"/>
                  </a:cubicBezTo>
                  <a:cubicBezTo>
                    <a:pt x="113876" y="469730"/>
                    <a:pt x="45895" y="466739"/>
                    <a:pt x="26923" y="417387"/>
                  </a:cubicBezTo>
                  <a:cubicBezTo>
                    <a:pt x="6371" y="368034"/>
                    <a:pt x="39571" y="341115"/>
                    <a:pt x="37990" y="338124"/>
                  </a:cubicBezTo>
                  <a:close/>
                </a:path>
              </a:pathLst>
            </a:custGeom>
            <a:noFill/>
            <a:ln w="15635" cap="flat">
              <a:solidFill>
                <a:schemeClr val="tx1"/>
              </a:solidFill>
              <a:prstDash val="solid"/>
              <a:miter/>
            </a:ln>
          </p:spPr>
          <p:txBody>
            <a:bodyPr rtlCol="0" anchor="ctr"/>
            <a:lstStyle/>
            <a:p>
              <a:pPr algn="ctr"/>
              <a:r>
                <a:rPr lang="en-US" altLang="zh-CN" b="1" dirty="0">
                  <a:latin typeface="Arial Narrow" panose="020B0606020202030204" charset="0"/>
                  <a:ea typeface="宋体" panose="02010600030101010101" pitchFamily="2" charset="-122"/>
                </a:rPr>
                <a:t>N1</a:t>
              </a:r>
              <a:endParaRPr lang="zh-CN" altLang="en-US" b="1" dirty="0">
                <a:latin typeface="Arial Narrow" panose="020B0606020202030204" charset="0"/>
                <a:ea typeface="宋体" panose="02010600030101010101" pitchFamily="2" charset="-122"/>
              </a:endParaRPr>
            </a:p>
          </p:txBody>
        </p:sp>
        <p:cxnSp>
          <p:nvCxnSpPr>
            <p:cNvPr id="44" name="直接箭头连接符 43"/>
            <p:cNvCxnSpPr>
              <a:stCxn id="23" idx="4"/>
              <a:endCxn id="43" idx="4"/>
            </p:cNvCxnSpPr>
            <p:nvPr/>
          </p:nvCxnSpPr>
          <p:spPr>
            <a:xfrm>
              <a:off x="6650759" y="2440645"/>
              <a:ext cx="574247" cy="620868"/>
            </a:xfrm>
            <a:prstGeom prst="straightConnector1">
              <a:avLst/>
            </a:prstGeom>
            <a:ln w="127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7" name="直接箭头连接符 46"/>
            <p:cNvCxnSpPr>
              <a:stCxn id="24" idx="4"/>
              <a:endCxn id="43" idx="7"/>
            </p:cNvCxnSpPr>
            <p:nvPr/>
          </p:nvCxnSpPr>
          <p:spPr>
            <a:xfrm>
              <a:off x="7249192" y="2440645"/>
              <a:ext cx="259093" cy="586684"/>
            </a:xfrm>
            <a:prstGeom prst="straightConnector1">
              <a:avLst/>
            </a:prstGeom>
            <a:ln w="127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0" name="直接箭头连接符 49"/>
            <p:cNvCxnSpPr>
              <a:stCxn id="25" idx="4"/>
              <a:endCxn id="43" idx="9"/>
            </p:cNvCxnSpPr>
            <p:nvPr/>
          </p:nvCxnSpPr>
          <p:spPr>
            <a:xfrm flipH="1">
              <a:off x="7639971" y="2440645"/>
              <a:ext cx="207654" cy="572033"/>
            </a:xfrm>
            <a:prstGeom prst="straightConnector1">
              <a:avLst/>
            </a:prstGeom>
            <a:ln w="127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3" name="直接箭头连接符 52"/>
            <p:cNvCxnSpPr>
              <a:stCxn id="26" idx="4"/>
              <a:endCxn id="43" idx="11"/>
            </p:cNvCxnSpPr>
            <p:nvPr/>
          </p:nvCxnSpPr>
          <p:spPr>
            <a:xfrm flipH="1">
              <a:off x="7793096" y="2440645"/>
              <a:ext cx="652962" cy="619239"/>
            </a:xfrm>
            <a:prstGeom prst="straightConnector1">
              <a:avLst/>
            </a:prstGeom>
            <a:ln w="127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51" name="文本框 50"/>
            <p:cNvSpPr txBox="1"/>
            <p:nvPr/>
          </p:nvSpPr>
          <p:spPr>
            <a:xfrm>
              <a:off x="6706696" y="1500108"/>
              <a:ext cx="354307" cy="369332"/>
            </a:xfrm>
            <a:prstGeom prst="rect">
              <a:avLst/>
            </a:prstGeom>
            <a:noFill/>
          </p:spPr>
          <p:txBody>
            <a:bodyPr wrap="square" rtlCol="0">
              <a:spAutoFit/>
            </a:bodyPr>
            <a:lstStyle/>
            <a:p>
              <a:pPr algn="ctr"/>
              <a:r>
                <a:rPr lang="en-US" altLang="zh-CN" b="1" dirty="0"/>
                <a:t>8</a:t>
              </a:r>
              <a:endParaRPr lang="zh-CN" altLang="en-US" b="1" dirty="0"/>
            </a:p>
          </p:txBody>
        </p:sp>
        <p:sp>
          <p:nvSpPr>
            <p:cNvPr id="57" name="文本框 56"/>
            <p:cNvSpPr txBox="1"/>
            <p:nvPr/>
          </p:nvSpPr>
          <p:spPr>
            <a:xfrm>
              <a:off x="6924932" y="1640789"/>
              <a:ext cx="462682" cy="369332"/>
            </a:xfrm>
            <a:prstGeom prst="rect">
              <a:avLst/>
            </a:prstGeom>
            <a:noFill/>
          </p:spPr>
          <p:txBody>
            <a:bodyPr wrap="square" rtlCol="0">
              <a:spAutoFit/>
            </a:bodyPr>
            <a:lstStyle/>
            <a:p>
              <a:pPr algn="ctr"/>
              <a:r>
                <a:rPr lang="en-US" altLang="zh-CN" b="1" dirty="0"/>
                <a:t>10</a:t>
              </a:r>
              <a:endParaRPr lang="zh-CN" altLang="en-US" b="1" dirty="0"/>
            </a:p>
          </p:txBody>
        </p:sp>
        <p:sp>
          <p:nvSpPr>
            <p:cNvPr id="58" name="文本框 57"/>
            <p:cNvSpPr txBox="1"/>
            <p:nvPr/>
          </p:nvSpPr>
          <p:spPr>
            <a:xfrm>
              <a:off x="7318306" y="1640789"/>
              <a:ext cx="462682" cy="369332"/>
            </a:xfrm>
            <a:prstGeom prst="rect">
              <a:avLst/>
            </a:prstGeom>
            <a:noFill/>
          </p:spPr>
          <p:txBody>
            <a:bodyPr wrap="square" rtlCol="0">
              <a:spAutoFit/>
            </a:bodyPr>
            <a:lstStyle/>
            <a:p>
              <a:pPr algn="ctr"/>
              <a:r>
                <a:rPr lang="en-US" altLang="zh-CN" b="1" dirty="0"/>
                <a:t>12</a:t>
              </a:r>
              <a:endParaRPr lang="zh-CN" altLang="en-US" b="1" dirty="0"/>
            </a:p>
          </p:txBody>
        </p:sp>
        <p:sp>
          <p:nvSpPr>
            <p:cNvPr id="59" name="文本框 58"/>
            <p:cNvSpPr txBox="1"/>
            <p:nvPr/>
          </p:nvSpPr>
          <p:spPr>
            <a:xfrm>
              <a:off x="7971846" y="1494232"/>
              <a:ext cx="354307" cy="369332"/>
            </a:xfrm>
            <a:prstGeom prst="rect">
              <a:avLst/>
            </a:prstGeom>
            <a:noFill/>
          </p:spPr>
          <p:txBody>
            <a:bodyPr wrap="square" rtlCol="0">
              <a:spAutoFit/>
            </a:bodyPr>
            <a:lstStyle/>
            <a:p>
              <a:pPr algn="ctr"/>
              <a:r>
                <a:rPr lang="en-US" altLang="zh-CN" b="1" dirty="0"/>
                <a:t>6</a:t>
              </a:r>
              <a:endParaRPr lang="zh-CN" altLang="en-US" b="1" dirty="0"/>
            </a:p>
          </p:txBody>
        </p:sp>
        <p:sp>
          <p:nvSpPr>
            <p:cNvPr id="60" name="文本框 59"/>
            <p:cNvSpPr txBox="1"/>
            <p:nvPr/>
          </p:nvSpPr>
          <p:spPr>
            <a:xfrm>
              <a:off x="6537433" y="2610286"/>
              <a:ext cx="462682" cy="369332"/>
            </a:xfrm>
            <a:prstGeom prst="rect">
              <a:avLst/>
            </a:prstGeom>
            <a:noFill/>
          </p:spPr>
          <p:txBody>
            <a:bodyPr wrap="square" rtlCol="0">
              <a:spAutoFit/>
            </a:bodyPr>
            <a:lstStyle/>
            <a:p>
              <a:pPr algn="ctr"/>
              <a:r>
                <a:rPr lang="en-US" altLang="zh-CN" b="1" dirty="0"/>
                <a:t>1</a:t>
              </a:r>
              <a:endParaRPr lang="zh-CN" altLang="en-US" b="1" dirty="0"/>
            </a:p>
          </p:txBody>
        </p:sp>
        <p:sp>
          <p:nvSpPr>
            <p:cNvPr id="61" name="文本框 60"/>
            <p:cNvSpPr txBox="1"/>
            <p:nvPr/>
          </p:nvSpPr>
          <p:spPr>
            <a:xfrm>
              <a:off x="6988421" y="2514279"/>
              <a:ext cx="462682" cy="369332"/>
            </a:xfrm>
            <a:prstGeom prst="rect">
              <a:avLst/>
            </a:prstGeom>
            <a:noFill/>
          </p:spPr>
          <p:txBody>
            <a:bodyPr wrap="square" rtlCol="0">
              <a:spAutoFit/>
            </a:bodyPr>
            <a:lstStyle/>
            <a:p>
              <a:pPr algn="ctr"/>
              <a:r>
                <a:rPr lang="en-US" altLang="zh-CN" b="1" dirty="0"/>
                <a:t>23</a:t>
              </a:r>
              <a:endParaRPr lang="zh-CN" altLang="en-US" b="1" dirty="0"/>
            </a:p>
          </p:txBody>
        </p:sp>
        <p:sp>
          <p:nvSpPr>
            <p:cNvPr id="62" name="文本框 61"/>
            <p:cNvSpPr txBox="1"/>
            <p:nvPr/>
          </p:nvSpPr>
          <p:spPr>
            <a:xfrm>
              <a:off x="7384602" y="2514279"/>
              <a:ext cx="462682" cy="369332"/>
            </a:xfrm>
            <a:prstGeom prst="rect">
              <a:avLst/>
            </a:prstGeom>
            <a:noFill/>
          </p:spPr>
          <p:txBody>
            <a:bodyPr wrap="square" rtlCol="0">
              <a:spAutoFit/>
            </a:bodyPr>
            <a:lstStyle/>
            <a:p>
              <a:pPr algn="ctr"/>
              <a:r>
                <a:rPr lang="en-US" altLang="zh-CN" b="1" dirty="0"/>
                <a:t>20</a:t>
              </a:r>
              <a:endParaRPr lang="zh-CN" altLang="en-US" b="1" dirty="0"/>
            </a:p>
          </p:txBody>
        </p:sp>
        <p:sp>
          <p:nvSpPr>
            <p:cNvPr id="63" name="文本框 62"/>
            <p:cNvSpPr txBox="1"/>
            <p:nvPr/>
          </p:nvSpPr>
          <p:spPr>
            <a:xfrm>
              <a:off x="8037563" y="2605759"/>
              <a:ext cx="462682" cy="369332"/>
            </a:xfrm>
            <a:prstGeom prst="rect">
              <a:avLst/>
            </a:prstGeom>
            <a:noFill/>
          </p:spPr>
          <p:txBody>
            <a:bodyPr wrap="square" rtlCol="0">
              <a:spAutoFit/>
            </a:bodyPr>
            <a:lstStyle/>
            <a:p>
              <a:pPr algn="ctr"/>
              <a:r>
                <a:rPr lang="en-US" altLang="zh-CN" b="1" dirty="0"/>
                <a:t>22</a:t>
              </a:r>
              <a:endParaRPr lang="zh-CN" altLang="en-US" b="1" dirty="0"/>
            </a:p>
          </p:txBody>
        </p:sp>
      </p:grpSp>
      <p:grpSp>
        <p:nvGrpSpPr>
          <p:cNvPr id="2" name="组合 1"/>
          <p:cNvGrpSpPr/>
          <p:nvPr/>
        </p:nvGrpSpPr>
        <p:grpSpPr>
          <a:xfrm>
            <a:off x="9558071" y="1290525"/>
            <a:ext cx="2149606" cy="2303575"/>
            <a:chOff x="8867337" y="1363984"/>
            <a:chExt cx="2149606" cy="2303575"/>
          </a:xfrm>
        </p:grpSpPr>
        <p:sp>
          <p:nvSpPr>
            <p:cNvPr id="73" name="椭圆 72"/>
            <p:cNvSpPr/>
            <p:nvPr/>
          </p:nvSpPr>
          <p:spPr>
            <a:xfrm>
              <a:off x="9709896" y="1363984"/>
              <a:ext cx="354307" cy="354307"/>
            </a:xfrm>
            <a:prstGeom prst="ellipse">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altLang="zh-CN" b="1" dirty="0"/>
                <a:t>E</a:t>
              </a:r>
              <a:endParaRPr lang="zh-CN" altLang="en-US" b="1" dirty="0"/>
            </a:p>
          </p:txBody>
        </p:sp>
        <p:sp>
          <p:nvSpPr>
            <p:cNvPr id="74" name="椭圆 73"/>
            <p:cNvSpPr/>
            <p:nvPr/>
          </p:nvSpPr>
          <p:spPr>
            <a:xfrm>
              <a:off x="8867337" y="2159972"/>
              <a:ext cx="354307" cy="354307"/>
            </a:xfrm>
            <a:prstGeom prst="ellipse">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altLang="zh-CN" b="1" dirty="0"/>
                <a:t>A</a:t>
              </a:r>
              <a:endParaRPr lang="zh-CN" altLang="en-US" b="1" dirty="0"/>
            </a:p>
          </p:txBody>
        </p:sp>
        <p:sp>
          <p:nvSpPr>
            <p:cNvPr id="75" name="椭圆 74"/>
            <p:cNvSpPr/>
            <p:nvPr/>
          </p:nvSpPr>
          <p:spPr>
            <a:xfrm>
              <a:off x="9465770" y="2159972"/>
              <a:ext cx="354307" cy="354307"/>
            </a:xfrm>
            <a:prstGeom prst="ellipse">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altLang="zh-CN" b="1" dirty="0"/>
                <a:t>B</a:t>
              </a:r>
              <a:endParaRPr lang="zh-CN" altLang="en-US" b="1" dirty="0"/>
            </a:p>
          </p:txBody>
        </p:sp>
        <p:sp>
          <p:nvSpPr>
            <p:cNvPr id="76" name="椭圆 75"/>
            <p:cNvSpPr/>
            <p:nvPr/>
          </p:nvSpPr>
          <p:spPr>
            <a:xfrm>
              <a:off x="10064203" y="2159972"/>
              <a:ext cx="354307" cy="354307"/>
            </a:xfrm>
            <a:prstGeom prst="ellipse">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altLang="zh-CN" b="1" dirty="0"/>
                <a:t>C</a:t>
              </a:r>
              <a:endParaRPr lang="zh-CN" altLang="en-US" b="1" dirty="0"/>
            </a:p>
          </p:txBody>
        </p:sp>
        <p:sp>
          <p:nvSpPr>
            <p:cNvPr id="77" name="椭圆 76"/>
            <p:cNvSpPr/>
            <p:nvPr/>
          </p:nvSpPr>
          <p:spPr>
            <a:xfrm>
              <a:off x="10662636" y="2159972"/>
              <a:ext cx="354307" cy="354307"/>
            </a:xfrm>
            <a:prstGeom prst="ellipse">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altLang="zh-CN" b="1" dirty="0"/>
                <a:t>D</a:t>
              </a:r>
              <a:endParaRPr lang="zh-CN" altLang="en-US" b="1" dirty="0"/>
            </a:p>
          </p:txBody>
        </p:sp>
        <p:cxnSp>
          <p:nvCxnSpPr>
            <p:cNvPr id="78" name="直接箭头连接符 77"/>
            <p:cNvCxnSpPr>
              <a:stCxn id="73" idx="2"/>
              <a:endCxn id="74" idx="0"/>
            </p:cNvCxnSpPr>
            <p:nvPr/>
          </p:nvCxnSpPr>
          <p:spPr>
            <a:xfrm flipH="1">
              <a:off x="9044491" y="1541138"/>
              <a:ext cx="665405" cy="61883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9" name="直接箭头连接符 78"/>
            <p:cNvCxnSpPr>
              <a:stCxn id="73" idx="3"/>
              <a:endCxn id="75" idx="0"/>
            </p:cNvCxnSpPr>
            <p:nvPr/>
          </p:nvCxnSpPr>
          <p:spPr>
            <a:xfrm flipH="1">
              <a:off x="9642924" y="1666404"/>
              <a:ext cx="118859" cy="49356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直接箭头连接符 79"/>
            <p:cNvCxnSpPr>
              <a:stCxn id="73" idx="5"/>
              <a:endCxn id="76" idx="0"/>
            </p:cNvCxnSpPr>
            <p:nvPr/>
          </p:nvCxnSpPr>
          <p:spPr>
            <a:xfrm>
              <a:off x="10012316" y="1666404"/>
              <a:ext cx="229041" cy="49356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1" name="直接箭头连接符 80"/>
            <p:cNvCxnSpPr>
              <a:stCxn id="73" idx="6"/>
              <a:endCxn id="77" idx="0"/>
            </p:cNvCxnSpPr>
            <p:nvPr/>
          </p:nvCxnSpPr>
          <p:spPr>
            <a:xfrm>
              <a:off x="10064203" y="1541138"/>
              <a:ext cx="775587" cy="61883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2" name="图形 118"/>
            <p:cNvSpPr/>
            <p:nvPr/>
          </p:nvSpPr>
          <p:spPr>
            <a:xfrm>
              <a:off x="9499255" y="3048725"/>
              <a:ext cx="775587" cy="618834"/>
            </a:xfrm>
            <a:custGeom>
              <a:avLst/>
              <a:gdLst>
                <a:gd name="connsiteX0" fmla="*/ 37990 w 800769"/>
                <a:gd name="connsiteY0" fmla="*/ 338124 h 568547"/>
                <a:gd name="connsiteX1" fmla="*/ 47 w 800769"/>
                <a:gd name="connsiteY1" fmla="*/ 270825 h 568547"/>
                <a:gd name="connsiteX2" fmla="*/ 79095 w 800769"/>
                <a:gd name="connsiteY2" fmla="*/ 190067 h 568547"/>
                <a:gd name="connsiteX3" fmla="*/ 79095 w 800769"/>
                <a:gd name="connsiteY3" fmla="*/ 190067 h 568547"/>
                <a:gd name="connsiteX4" fmla="*/ 123362 w 800769"/>
                <a:gd name="connsiteY4" fmla="*/ 79399 h 568547"/>
                <a:gd name="connsiteX5" fmla="*/ 262486 w 800769"/>
                <a:gd name="connsiteY5" fmla="*/ 77903 h 568547"/>
                <a:gd name="connsiteX6" fmla="*/ 328886 w 800769"/>
                <a:gd name="connsiteY6" fmla="*/ 24064 h 568547"/>
                <a:gd name="connsiteX7" fmla="*/ 415839 w 800769"/>
                <a:gd name="connsiteY7" fmla="*/ 47993 h 568547"/>
                <a:gd name="connsiteX8" fmla="*/ 475915 w 800769"/>
                <a:gd name="connsiteY8" fmla="*/ 1631 h 568547"/>
                <a:gd name="connsiteX9" fmla="*/ 551801 w 800769"/>
                <a:gd name="connsiteY9" fmla="*/ 34533 h 568547"/>
                <a:gd name="connsiteX10" fmla="*/ 634011 w 800769"/>
                <a:gd name="connsiteY10" fmla="*/ 6118 h 568547"/>
                <a:gd name="connsiteX11" fmla="*/ 709897 w 800769"/>
                <a:gd name="connsiteY11" fmla="*/ 77903 h 568547"/>
                <a:gd name="connsiteX12" fmla="*/ 776297 w 800769"/>
                <a:gd name="connsiteY12" fmla="*/ 140715 h 568547"/>
                <a:gd name="connsiteX13" fmla="*/ 768392 w 800769"/>
                <a:gd name="connsiteY13" fmla="*/ 211005 h 568547"/>
                <a:gd name="connsiteX14" fmla="*/ 793687 w 800769"/>
                <a:gd name="connsiteY14" fmla="*/ 318682 h 568547"/>
                <a:gd name="connsiteX15" fmla="*/ 701992 w 800769"/>
                <a:gd name="connsiteY15" fmla="*/ 397945 h 568547"/>
                <a:gd name="connsiteX16" fmla="*/ 640335 w 800769"/>
                <a:gd name="connsiteY16" fmla="*/ 486181 h 568547"/>
                <a:gd name="connsiteX17" fmla="*/ 537572 w 800769"/>
                <a:gd name="connsiteY17" fmla="*/ 483190 h 568547"/>
                <a:gd name="connsiteX18" fmla="*/ 419001 w 800769"/>
                <a:gd name="connsiteY18" fmla="*/ 568434 h 568547"/>
                <a:gd name="connsiteX19" fmla="*/ 297267 w 800769"/>
                <a:gd name="connsiteY19" fmla="*/ 514596 h 568547"/>
                <a:gd name="connsiteX20" fmla="*/ 191343 w 800769"/>
                <a:gd name="connsiteY20" fmla="*/ 532542 h 568547"/>
                <a:gd name="connsiteX21" fmla="*/ 113876 w 800769"/>
                <a:gd name="connsiteY21" fmla="*/ 469730 h 568547"/>
                <a:gd name="connsiteX22" fmla="*/ 26923 w 800769"/>
                <a:gd name="connsiteY22" fmla="*/ 417387 h 568547"/>
                <a:gd name="connsiteX23" fmla="*/ 37990 w 800769"/>
                <a:gd name="connsiteY23" fmla="*/ 338124 h 568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00769" h="568547">
                  <a:moveTo>
                    <a:pt x="37990" y="338124"/>
                  </a:moveTo>
                  <a:cubicBezTo>
                    <a:pt x="37990" y="338124"/>
                    <a:pt x="-1534" y="314196"/>
                    <a:pt x="47" y="270825"/>
                  </a:cubicBezTo>
                  <a:cubicBezTo>
                    <a:pt x="3209" y="197545"/>
                    <a:pt x="79095" y="190067"/>
                    <a:pt x="79095" y="190067"/>
                  </a:cubicBezTo>
                  <a:lnTo>
                    <a:pt x="79095" y="190067"/>
                  </a:lnTo>
                  <a:cubicBezTo>
                    <a:pt x="79095" y="190067"/>
                    <a:pt x="56962" y="128751"/>
                    <a:pt x="123362" y="79399"/>
                  </a:cubicBezTo>
                  <a:cubicBezTo>
                    <a:pt x="194505" y="25560"/>
                    <a:pt x="262486" y="77903"/>
                    <a:pt x="262486" y="77903"/>
                  </a:cubicBezTo>
                  <a:cubicBezTo>
                    <a:pt x="262486" y="77903"/>
                    <a:pt x="273553" y="34533"/>
                    <a:pt x="328886" y="24064"/>
                  </a:cubicBezTo>
                  <a:cubicBezTo>
                    <a:pt x="387382" y="12100"/>
                    <a:pt x="415839" y="47993"/>
                    <a:pt x="415839" y="47993"/>
                  </a:cubicBezTo>
                  <a:cubicBezTo>
                    <a:pt x="415839" y="47993"/>
                    <a:pt x="430067" y="10605"/>
                    <a:pt x="475915" y="1631"/>
                  </a:cubicBezTo>
                  <a:cubicBezTo>
                    <a:pt x="521763" y="-8837"/>
                    <a:pt x="551801" y="34533"/>
                    <a:pt x="551801" y="34533"/>
                  </a:cubicBezTo>
                  <a:cubicBezTo>
                    <a:pt x="551801" y="34533"/>
                    <a:pt x="581839" y="-2855"/>
                    <a:pt x="634011" y="6118"/>
                  </a:cubicBezTo>
                  <a:cubicBezTo>
                    <a:pt x="697249" y="18082"/>
                    <a:pt x="709897" y="77903"/>
                    <a:pt x="709897" y="77903"/>
                  </a:cubicBezTo>
                  <a:cubicBezTo>
                    <a:pt x="709897" y="77903"/>
                    <a:pt x="757325" y="85381"/>
                    <a:pt x="776297" y="140715"/>
                  </a:cubicBezTo>
                  <a:cubicBezTo>
                    <a:pt x="793687" y="193058"/>
                    <a:pt x="768392" y="211005"/>
                    <a:pt x="768392" y="211005"/>
                  </a:cubicBezTo>
                  <a:cubicBezTo>
                    <a:pt x="768392" y="211005"/>
                    <a:pt x="818983" y="255870"/>
                    <a:pt x="793687" y="318682"/>
                  </a:cubicBezTo>
                  <a:cubicBezTo>
                    <a:pt x="768392" y="384485"/>
                    <a:pt x="701992" y="397945"/>
                    <a:pt x="701992" y="397945"/>
                  </a:cubicBezTo>
                  <a:cubicBezTo>
                    <a:pt x="701992" y="397945"/>
                    <a:pt x="700411" y="444306"/>
                    <a:pt x="640335" y="486181"/>
                  </a:cubicBezTo>
                  <a:cubicBezTo>
                    <a:pt x="581839" y="528055"/>
                    <a:pt x="537572" y="483190"/>
                    <a:pt x="537572" y="483190"/>
                  </a:cubicBezTo>
                  <a:cubicBezTo>
                    <a:pt x="537572" y="483190"/>
                    <a:pt x="496468" y="565443"/>
                    <a:pt x="419001" y="568434"/>
                  </a:cubicBezTo>
                  <a:cubicBezTo>
                    <a:pt x="335210" y="571426"/>
                    <a:pt x="297267" y="514596"/>
                    <a:pt x="297267" y="514596"/>
                  </a:cubicBezTo>
                  <a:cubicBezTo>
                    <a:pt x="297267" y="514596"/>
                    <a:pt x="257743" y="548993"/>
                    <a:pt x="191343" y="532542"/>
                  </a:cubicBezTo>
                  <a:cubicBezTo>
                    <a:pt x="131267" y="517587"/>
                    <a:pt x="113876" y="469730"/>
                    <a:pt x="113876" y="469730"/>
                  </a:cubicBezTo>
                  <a:cubicBezTo>
                    <a:pt x="113876" y="469730"/>
                    <a:pt x="45895" y="466739"/>
                    <a:pt x="26923" y="417387"/>
                  </a:cubicBezTo>
                  <a:cubicBezTo>
                    <a:pt x="6371" y="368034"/>
                    <a:pt x="39571" y="341115"/>
                    <a:pt x="37990" y="338124"/>
                  </a:cubicBezTo>
                  <a:close/>
                </a:path>
              </a:pathLst>
            </a:custGeom>
            <a:noFill/>
            <a:ln w="15635" cap="flat">
              <a:solidFill>
                <a:schemeClr val="tx1"/>
              </a:solidFill>
              <a:prstDash val="solid"/>
              <a:miter/>
            </a:ln>
          </p:spPr>
          <p:txBody>
            <a:bodyPr rtlCol="0" anchor="ctr"/>
            <a:lstStyle/>
            <a:p>
              <a:pPr algn="ctr"/>
              <a:r>
                <a:rPr lang="en-US" altLang="zh-CN" b="1" dirty="0">
                  <a:latin typeface="Arial Narrow" panose="020B0606020202030204" charset="0"/>
                  <a:ea typeface="宋体" panose="02010600030101010101" pitchFamily="2" charset="-122"/>
                </a:rPr>
                <a:t>N2</a:t>
              </a:r>
              <a:endParaRPr lang="zh-CN" altLang="en-US" b="1" dirty="0">
                <a:latin typeface="Arial Narrow" panose="020B0606020202030204" charset="0"/>
                <a:ea typeface="宋体" panose="02010600030101010101" pitchFamily="2" charset="-122"/>
              </a:endParaRPr>
            </a:p>
          </p:txBody>
        </p:sp>
        <p:cxnSp>
          <p:nvCxnSpPr>
            <p:cNvPr id="83" name="直接箭头连接符 82"/>
            <p:cNvCxnSpPr>
              <a:stCxn id="74" idx="4"/>
              <a:endCxn id="82" idx="4"/>
            </p:cNvCxnSpPr>
            <p:nvPr/>
          </p:nvCxnSpPr>
          <p:spPr>
            <a:xfrm>
              <a:off x="9044491" y="2514279"/>
              <a:ext cx="574247" cy="620868"/>
            </a:xfrm>
            <a:prstGeom prst="straightConnector1">
              <a:avLst/>
            </a:prstGeom>
            <a:ln w="127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4" name="直接箭头连接符 83"/>
            <p:cNvCxnSpPr>
              <a:stCxn id="75" idx="4"/>
              <a:endCxn id="82" idx="7"/>
            </p:cNvCxnSpPr>
            <p:nvPr/>
          </p:nvCxnSpPr>
          <p:spPr>
            <a:xfrm>
              <a:off x="9642924" y="2514279"/>
              <a:ext cx="259093" cy="586684"/>
            </a:xfrm>
            <a:prstGeom prst="straightConnector1">
              <a:avLst/>
            </a:prstGeom>
            <a:ln w="127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直接箭头连接符 84"/>
            <p:cNvCxnSpPr>
              <a:stCxn id="76" idx="4"/>
              <a:endCxn id="82" idx="9"/>
            </p:cNvCxnSpPr>
            <p:nvPr/>
          </p:nvCxnSpPr>
          <p:spPr>
            <a:xfrm flipH="1">
              <a:off x="10033703" y="2514279"/>
              <a:ext cx="207654" cy="572033"/>
            </a:xfrm>
            <a:prstGeom prst="straightConnector1">
              <a:avLst/>
            </a:prstGeom>
            <a:ln w="127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9" name="直接箭头连接符 88"/>
            <p:cNvCxnSpPr>
              <a:stCxn id="77" idx="4"/>
              <a:endCxn id="82" idx="11"/>
            </p:cNvCxnSpPr>
            <p:nvPr/>
          </p:nvCxnSpPr>
          <p:spPr>
            <a:xfrm flipH="1">
              <a:off x="10186828" y="2514279"/>
              <a:ext cx="652962" cy="619239"/>
            </a:xfrm>
            <a:prstGeom prst="straightConnector1">
              <a:avLst/>
            </a:prstGeom>
            <a:ln w="127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90" name="文本框 89"/>
            <p:cNvSpPr txBox="1"/>
            <p:nvPr/>
          </p:nvSpPr>
          <p:spPr>
            <a:xfrm>
              <a:off x="9100428" y="1573742"/>
              <a:ext cx="354307" cy="369332"/>
            </a:xfrm>
            <a:prstGeom prst="rect">
              <a:avLst/>
            </a:prstGeom>
            <a:noFill/>
          </p:spPr>
          <p:txBody>
            <a:bodyPr wrap="square" rtlCol="0">
              <a:spAutoFit/>
            </a:bodyPr>
            <a:lstStyle/>
            <a:p>
              <a:pPr algn="ctr"/>
              <a:r>
                <a:rPr lang="en-US" altLang="zh-CN" b="1" dirty="0"/>
                <a:t>8</a:t>
              </a:r>
              <a:endParaRPr lang="zh-CN" altLang="en-US" b="1" dirty="0"/>
            </a:p>
          </p:txBody>
        </p:sp>
        <p:sp>
          <p:nvSpPr>
            <p:cNvPr id="91" name="文本框 90"/>
            <p:cNvSpPr txBox="1"/>
            <p:nvPr/>
          </p:nvSpPr>
          <p:spPr>
            <a:xfrm>
              <a:off x="9318664" y="1714423"/>
              <a:ext cx="462682" cy="369332"/>
            </a:xfrm>
            <a:prstGeom prst="rect">
              <a:avLst/>
            </a:prstGeom>
            <a:noFill/>
          </p:spPr>
          <p:txBody>
            <a:bodyPr wrap="square" rtlCol="0">
              <a:spAutoFit/>
            </a:bodyPr>
            <a:lstStyle/>
            <a:p>
              <a:pPr algn="ctr"/>
              <a:r>
                <a:rPr lang="en-US" altLang="zh-CN" b="1" dirty="0"/>
                <a:t>10</a:t>
              </a:r>
              <a:endParaRPr lang="zh-CN" altLang="en-US" b="1" dirty="0"/>
            </a:p>
          </p:txBody>
        </p:sp>
        <p:sp>
          <p:nvSpPr>
            <p:cNvPr id="92" name="文本框 91"/>
            <p:cNvSpPr txBox="1"/>
            <p:nvPr/>
          </p:nvSpPr>
          <p:spPr>
            <a:xfrm>
              <a:off x="9712038" y="1714423"/>
              <a:ext cx="462682" cy="369332"/>
            </a:xfrm>
            <a:prstGeom prst="rect">
              <a:avLst/>
            </a:prstGeom>
            <a:noFill/>
          </p:spPr>
          <p:txBody>
            <a:bodyPr wrap="square" rtlCol="0">
              <a:spAutoFit/>
            </a:bodyPr>
            <a:lstStyle/>
            <a:p>
              <a:pPr algn="ctr"/>
              <a:r>
                <a:rPr lang="en-US" altLang="zh-CN" b="1" dirty="0"/>
                <a:t>12</a:t>
              </a:r>
              <a:endParaRPr lang="zh-CN" altLang="en-US" b="1" dirty="0"/>
            </a:p>
          </p:txBody>
        </p:sp>
        <p:sp>
          <p:nvSpPr>
            <p:cNvPr id="93" name="文本框 92"/>
            <p:cNvSpPr txBox="1"/>
            <p:nvPr/>
          </p:nvSpPr>
          <p:spPr>
            <a:xfrm>
              <a:off x="10365578" y="1567866"/>
              <a:ext cx="354307" cy="369332"/>
            </a:xfrm>
            <a:prstGeom prst="rect">
              <a:avLst/>
            </a:prstGeom>
            <a:noFill/>
          </p:spPr>
          <p:txBody>
            <a:bodyPr wrap="square" rtlCol="0">
              <a:spAutoFit/>
            </a:bodyPr>
            <a:lstStyle/>
            <a:p>
              <a:pPr algn="ctr"/>
              <a:r>
                <a:rPr lang="en-US" altLang="zh-CN" b="1" dirty="0"/>
                <a:t>6</a:t>
              </a:r>
              <a:endParaRPr lang="zh-CN" altLang="en-US" b="1" dirty="0"/>
            </a:p>
          </p:txBody>
        </p:sp>
        <p:sp>
          <p:nvSpPr>
            <p:cNvPr id="94" name="文本框 93"/>
            <p:cNvSpPr txBox="1"/>
            <p:nvPr/>
          </p:nvSpPr>
          <p:spPr>
            <a:xfrm>
              <a:off x="8931165" y="2683920"/>
              <a:ext cx="462682" cy="369332"/>
            </a:xfrm>
            <a:prstGeom prst="rect">
              <a:avLst/>
            </a:prstGeom>
            <a:noFill/>
          </p:spPr>
          <p:txBody>
            <a:bodyPr wrap="square" rtlCol="0">
              <a:spAutoFit/>
            </a:bodyPr>
            <a:lstStyle/>
            <a:p>
              <a:pPr algn="ctr"/>
              <a:r>
                <a:rPr lang="en-US" altLang="zh-CN" b="1" dirty="0"/>
                <a:t>12</a:t>
              </a:r>
              <a:endParaRPr lang="zh-CN" altLang="en-US" b="1" dirty="0"/>
            </a:p>
          </p:txBody>
        </p:sp>
        <p:sp>
          <p:nvSpPr>
            <p:cNvPr id="95" name="文本框 94"/>
            <p:cNvSpPr txBox="1"/>
            <p:nvPr/>
          </p:nvSpPr>
          <p:spPr>
            <a:xfrm>
              <a:off x="9382153" y="2587913"/>
              <a:ext cx="462682" cy="369332"/>
            </a:xfrm>
            <a:prstGeom prst="rect">
              <a:avLst/>
            </a:prstGeom>
            <a:noFill/>
          </p:spPr>
          <p:txBody>
            <a:bodyPr wrap="square" rtlCol="0">
              <a:spAutoFit/>
            </a:bodyPr>
            <a:lstStyle/>
            <a:p>
              <a:pPr algn="ctr"/>
              <a:r>
                <a:rPr lang="en-US" altLang="zh-CN" b="1" dirty="0"/>
                <a:t>35</a:t>
              </a:r>
              <a:endParaRPr lang="zh-CN" altLang="en-US" b="1" dirty="0"/>
            </a:p>
          </p:txBody>
        </p:sp>
        <p:sp>
          <p:nvSpPr>
            <p:cNvPr id="96" name="文本框 95"/>
            <p:cNvSpPr txBox="1"/>
            <p:nvPr/>
          </p:nvSpPr>
          <p:spPr>
            <a:xfrm>
              <a:off x="9778334" y="2587913"/>
              <a:ext cx="462682" cy="369332"/>
            </a:xfrm>
            <a:prstGeom prst="rect">
              <a:avLst/>
            </a:prstGeom>
            <a:noFill/>
          </p:spPr>
          <p:txBody>
            <a:bodyPr wrap="square" rtlCol="0">
              <a:spAutoFit/>
            </a:bodyPr>
            <a:lstStyle/>
            <a:p>
              <a:pPr algn="ctr"/>
              <a:r>
                <a:rPr lang="en-US" altLang="zh-CN" b="1" dirty="0"/>
                <a:t>30</a:t>
              </a:r>
              <a:endParaRPr lang="zh-CN" altLang="en-US" b="1" dirty="0"/>
            </a:p>
          </p:txBody>
        </p:sp>
        <p:sp>
          <p:nvSpPr>
            <p:cNvPr id="97" name="文本框 96"/>
            <p:cNvSpPr txBox="1"/>
            <p:nvPr/>
          </p:nvSpPr>
          <p:spPr>
            <a:xfrm>
              <a:off x="10431295" y="2679393"/>
              <a:ext cx="462682" cy="369332"/>
            </a:xfrm>
            <a:prstGeom prst="rect">
              <a:avLst/>
            </a:prstGeom>
            <a:noFill/>
          </p:spPr>
          <p:txBody>
            <a:bodyPr wrap="square" rtlCol="0">
              <a:spAutoFit/>
            </a:bodyPr>
            <a:lstStyle/>
            <a:p>
              <a:pPr algn="ctr"/>
              <a:r>
                <a:rPr lang="en-US" altLang="zh-CN" b="1" dirty="0"/>
                <a:t>28</a:t>
              </a:r>
              <a:endParaRPr lang="zh-CN" altLang="en-US" b="1" dirty="0"/>
            </a:p>
          </p:txBody>
        </p:sp>
      </p:grpSp>
      <p:grpSp>
        <p:nvGrpSpPr>
          <p:cNvPr id="98" name="组合 97"/>
          <p:cNvGrpSpPr/>
          <p:nvPr/>
        </p:nvGrpSpPr>
        <p:grpSpPr>
          <a:xfrm>
            <a:off x="6473605" y="3942549"/>
            <a:ext cx="2149606" cy="2303575"/>
            <a:chOff x="6473605" y="1290350"/>
            <a:chExt cx="2149606" cy="2303575"/>
          </a:xfrm>
        </p:grpSpPr>
        <p:sp>
          <p:nvSpPr>
            <p:cNvPr id="99" name="椭圆 98"/>
            <p:cNvSpPr/>
            <p:nvPr/>
          </p:nvSpPr>
          <p:spPr>
            <a:xfrm>
              <a:off x="7316164" y="1290350"/>
              <a:ext cx="354307" cy="354307"/>
            </a:xfrm>
            <a:prstGeom prst="ellipse">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altLang="zh-CN" b="1" dirty="0"/>
                <a:t>E</a:t>
              </a:r>
              <a:endParaRPr lang="zh-CN" altLang="en-US" b="1" dirty="0"/>
            </a:p>
          </p:txBody>
        </p:sp>
        <p:sp>
          <p:nvSpPr>
            <p:cNvPr id="100" name="椭圆 99"/>
            <p:cNvSpPr/>
            <p:nvPr/>
          </p:nvSpPr>
          <p:spPr>
            <a:xfrm>
              <a:off x="6473605" y="2086338"/>
              <a:ext cx="354307" cy="354307"/>
            </a:xfrm>
            <a:prstGeom prst="ellipse">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altLang="zh-CN" b="1" dirty="0"/>
                <a:t>A</a:t>
              </a:r>
              <a:endParaRPr lang="zh-CN" altLang="en-US" b="1" dirty="0"/>
            </a:p>
          </p:txBody>
        </p:sp>
        <p:sp>
          <p:nvSpPr>
            <p:cNvPr id="101" name="椭圆 100"/>
            <p:cNvSpPr/>
            <p:nvPr/>
          </p:nvSpPr>
          <p:spPr>
            <a:xfrm>
              <a:off x="7072038" y="2086338"/>
              <a:ext cx="354307" cy="354307"/>
            </a:xfrm>
            <a:prstGeom prst="ellipse">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altLang="zh-CN" b="1" dirty="0"/>
                <a:t>B</a:t>
              </a:r>
              <a:endParaRPr lang="zh-CN" altLang="en-US" b="1" dirty="0"/>
            </a:p>
          </p:txBody>
        </p:sp>
        <p:sp>
          <p:nvSpPr>
            <p:cNvPr id="102" name="椭圆 101"/>
            <p:cNvSpPr/>
            <p:nvPr/>
          </p:nvSpPr>
          <p:spPr>
            <a:xfrm>
              <a:off x="7670471" y="2086338"/>
              <a:ext cx="354307" cy="354307"/>
            </a:xfrm>
            <a:prstGeom prst="ellipse">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altLang="zh-CN" b="1" dirty="0"/>
                <a:t>C</a:t>
              </a:r>
              <a:endParaRPr lang="zh-CN" altLang="en-US" b="1" dirty="0"/>
            </a:p>
          </p:txBody>
        </p:sp>
        <p:sp>
          <p:nvSpPr>
            <p:cNvPr id="103" name="椭圆 102"/>
            <p:cNvSpPr/>
            <p:nvPr/>
          </p:nvSpPr>
          <p:spPr>
            <a:xfrm>
              <a:off x="8268904" y="2086338"/>
              <a:ext cx="354307" cy="354307"/>
            </a:xfrm>
            <a:prstGeom prst="ellipse">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altLang="zh-CN" b="1" dirty="0"/>
                <a:t>D</a:t>
              </a:r>
              <a:endParaRPr lang="zh-CN" altLang="en-US" b="1" dirty="0"/>
            </a:p>
          </p:txBody>
        </p:sp>
        <p:cxnSp>
          <p:nvCxnSpPr>
            <p:cNvPr id="104" name="直接箭头连接符 103"/>
            <p:cNvCxnSpPr>
              <a:stCxn id="99" idx="2"/>
              <a:endCxn id="100" idx="0"/>
            </p:cNvCxnSpPr>
            <p:nvPr/>
          </p:nvCxnSpPr>
          <p:spPr>
            <a:xfrm flipH="1">
              <a:off x="6650759" y="1467504"/>
              <a:ext cx="665405" cy="61883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直接箭头连接符 104"/>
            <p:cNvCxnSpPr>
              <a:stCxn id="99" idx="3"/>
              <a:endCxn id="101" idx="0"/>
            </p:cNvCxnSpPr>
            <p:nvPr/>
          </p:nvCxnSpPr>
          <p:spPr>
            <a:xfrm flipH="1">
              <a:off x="7249192" y="1592770"/>
              <a:ext cx="118859" cy="49356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直接箭头连接符 105"/>
            <p:cNvCxnSpPr>
              <a:stCxn id="99" idx="5"/>
              <a:endCxn id="102" idx="0"/>
            </p:cNvCxnSpPr>
            <p:nvPr/>
          </p:nvCxnSpPr>
          <p:spPr>
            <a:xfrm>
              <a:off x="7618584" y="1592770"/>
              <a:ext cx="229041" cy="49356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直接箭头连接符 106"/>
            <p:cNvCxnSpPr>
              <a:stCxn id="99" idx="6"/>
              <a:endCxn id="103" idx="0"/>
            </p:cNvCxnSpPr>
            <p:nvPr/>
          </p:nvCxnSpPr>
          <p:spPr>
            <a:xfrm>
              <a:off x="7670471" y="1467504"/>
              <a:ext cx="775587" cy="61883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8" name="图形 118"/>
            <p:cNvSpPr/>
            <p:nvPr/>
          </p:nvSpPr>
          <p:spPr>
            <a:xfrm>
              <a:off x="7105523" y="2975091"/>
              <a:ext cx="775587" cy="618834"/>
            </a:xfrm>
            <a:custGeom>
              <a:avLst/>
              <a:gdLst>
                <a:gd name="connsiteX0" fmla="*/ 37990 w 800769"/>
                <a:gd name="connsiteY0" fmla="*/ 338124 h 568547"/>
                <a:gd name="connsiteX1" fmla="*/ 47 w 800769"/>
                <a:gd name="connsiteY1" fmla="*/ 270825 h 568547"/>
                <a:gd name="connsiteX2" fmla="*/ 79095 w 800769"/>
                <a:gd name="connsiteY2" fmla="*/ 190067 h 568547"/>
                <a:gd name="connsiteX3" fmla="*/ 79095 w 800769"/>
                <a:gd name="connsiteY3" fmla="*/ 190067 h 568547"/>
                <a:gd name="connsiteX4" fmla="*/ 123362 w 800769"/>
                <a:gd name="connsiteY4" fmla="*/ 79399 h 568547"/>
                <a:gd name="connsiteX5" fmla="*/ 262486 w 800769"/>
                <a:gd name="connsiteY5" fmla="*/ 77903 h 568547"/>
                <a:gd name="connsiteX6" fmla="*/ 328886 w 800769"/>
                <a:gd name="connsiteY6" fmla="*/ 24064 h 568547"/>
                <a:gd name="connsiteX7" fmla="*/ 415839 w 800769"/>
                <a:gd name="connsiteY7" fmla="*/ 47993 h 568547"/>
                <a:gd name="connsiteX8" fmla="*/ 475915 w 800769"/>
                <a:gd name="connsiteY8" fmla="*/ 1631 h 568547"/>
                <a:gd name="connsiteX9" fmla="*/ 551801 w 800769"/>
                <a:gd name="connsiteY9" fmla="*/ 34533 h 568547"/>
                <a:gd name="connsiteX10" fmla="*/ 634011 w 800769"/>
                <a:gd name="connsiteY10" fmla="*/ 6118 h 568547"/>
                <a:gd name="connsiteX11" fmla="*/ 709897 w 800769"/>
                <a:gd name="connsiteY11" fmla="*/ 77903 h 568547"/>
                <a:gd name="connsiteX12" fmla="*/ 776297 w 800769"/>
                <a:gd name="connsiteY12" fmla="*/ 140715 h 568547"/>
                <a:gd name="connsiteX13" fmla="*/ 768392 w 800769"/>
                <a:gd name="connsiteY13" fmla="*/ 211005 h 568547"/>
                <a:gd name="connsiteX14" fmla="*/ 793687 w 800769"/>
                <a:gd name="connsiteY14" fmla="*/ 318682 h 568547"/>
                <a:gd name="connsiteX15" fmla="*/ 701992 w 800769"/>
                <a:gd name="connsiteY15" fmla="*/ 397945 h 568547"/>
                <a:gd name="connsiteX16" fmla="*/ 640335 w 800769"/>
                <a:gd name="connsiteY16" fmla="*/ 486181 h 568547"/>
                <a:gd name="connsiteX17" fmla="*/ 537572 w 800769"/>
                <a:gd name="connsiteY17" fmla="*/ 483190 h 568547"/>
                <a:gd name="connsiteX18" fmla="*/ 419001 w 800769"/>
                <a:gd name="connsiteY18" fmla="*/ 568434 h 568547"/>
                <a:gd name="connsiteX19" fmla="*/ 297267 w 800769"/>
                <a:gd name="connsiteY19" fmla="*/ 514596 h 568547"/>
                <a:gd name="connsiteX20" fmla="*/ 191343 w 800769"/>
                <a:gd name="connsiteY20" fmla="*/ 532542 h 568547"/>
                <a:gd name="connsiteX21" fmla="*/ 113876 w 800769"/>
                <a:gd name="connsiteY21" fmla="*/ 469730 h 568547"/>
                <a:gd name="connsiteX22" fmla="*/ 26923 w 800769"/>
                <a:gd name="connsiteY22" fmla="*/ 417387 h 568547"/>
                <a:gd name="connsiteX23" fmla="*/ 37990 w 800769"/>
                <a:gd name="connsiteY23" fmla="*/ 338124 h 568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00769" h="568547">
                  <a:moveTo>
                    <a:pt x="37990" y="338124"/>
                  </a:moveTo>
                  <a:cubicBezTo>
                    <a:pt x="37990" y="338124"/>
                    <a:pt x="-1534" y="314196"/>
                    <a:pt x="47" y="270825"/>
                  </a:cubicBezTo>
                  <a:cubicBezTo>
                    <a:pt x="3209" y="197545"/>
                    <a:pt x="79095" y="190067"/>
                    <a:pt x="79095" y="190067"/>
                  </a:cubicBezTo>
                  <a:lnTo>
                    <a:pt x="79095" y="190067"/>
                  </a:lnTo>
                  <a:cubicBezTo>
                    <a:pt x="79095" y="190067"/>
                    <a:pt x="56962" y="128751"/>
                    <a:pt x="123362" y="79399"/>
                  </a:cubicBezTo>
                  <a:cubicBezTo>
                    <a:pt x="194505" y="25560"/>
                    <a:pt x="262486" y="77903"/>
                    <a:pt x="262486" y="77903"/>
                  </a:cubicBezTo>
                  <a:cubicBezTo>
                    <a:pt x="262486" y="77903"/>
                    <a:pt x="273553" y="34533"/>
                    <a:pt x="328886" y="24064"/>
                  </a:cubicBezTo>
                  <a:cubicBezTo>
                    <a:pt x="387382" y="12100"/>
                    <a:pt x="415839" y="47993"/>
                    <a:pt x="415839" y="47993"/>
                  </a:cubicBezTo>
                  <a:cubicBezTo>
                    <a:pt x="415839" y="47993"/>
                    <a:pt x="430067" y="10605"/>
                    <a:pt x="475915" y="1631"/>
                  </a:cubicBezTo>
                  <a:cubicBezTo>
                    <a:pt x="521763" y="-8837"/>
                    <a:pt x="551801" y="34533"/>
                    <a:pt x="551801" y="34533"/>
                  </a:cubicBezTo>
                  <a:cubicBezTo>
                    <a:pt x="551801" y="34533"/>
                    <a:pt x="581839" y="-2855"/>
                    <a:pt x="634011" y="6118"/>
                  </a:cubicBezTo>
                  <a:cubicBezTo>
                    <a:pt x="697249" y="18082"/>
                    <a:pt x="709897" y="77903"/>
                    <a:pt x="709897" y="77903"/>
                  </a:cubicBezTo>
                  <a:cubicBezTo>
                    <a:pt x="709897" y="77903"/>
                    <a:pt x="757325" y="85381"/>
                    <a:pt x="776297" y="140715"/>
                  </a:cubicBezTo>
                  <a:cubicBezTo>
                    <a:pt x="793687" y="193058"/>
                    <a:pt x="768392" y="211005"/>
                    <a:pt x="768392" y="211005"/>
                  </a:cubicBezTo>
                  <a:cubicBezTo>
                    <a:pt x="768392" y="211005"/>
                    <a:pt x="818983" y="255870"/>
                    <a:pt x="793687" y="318682"/>
                  </a:cubicBezTo>
                  <a:cubicBezTo>
                    <a:pt x="768392" y="384485"/>
                    <a:pt x="701992" y="397945"/>
                    <a:pt x="701992" y="397945"/>
                  </a:cubicBezTo>
                  <a:cubicBezTo>
                    <a:pt x="701992" y="397945"/>
                    <a:pt x="700411" y="444306"/>
                    <a:pt x="640335" y="486181"/>
                  </a:cubicBezTo>
                  <a:cubicBezTo>
                    <a:pt x="581839" y="528055"/>
                    <a:pt x="537572" y="483190"/>
                    <a:pt x="537572" y="483190"/>
                  </a:cubicBezTo>
                  <a:cubicBezTo>
                    <a:pt x="537572" y="483190"/>
                    <a:pt x="496468" y="565443"/>
                    <a:pt x="419001" y="568434"/>
                  </a:cubicBezTo>
                  <a:cubicBezTo>
                    <a:pt x="335210" y="571426"/>
                    <a:pt x="297267" y="514596"/>
                    <a:pt x="297267" y="514596"/>
                  </a:cubicBezTo>
                  <a:cubicBezTo>
                    <a:pt x="297267" y="514596"/>
                    <a:pt x="257743" y="548993"/>
                    <a:pt x="191343" y="532542"/>
                  </a:cubicBezTo>
                  <a:cubicBezTo>
                    <a:pt x="131267" y="517587"/>
                    <a:pt x="113876" y="469730"/>
                    <a:pt x="113876" y="469730"/>
                  </a:cubicBezTo>
                  <a:cubicBezTo>
                    <a:pt x="113876" y="469730"/>
                    <a:pt x="45895" y="466739"/>
                    <a:pt x="26923" y="417387"/>
                  </a:cubicBezTo>
                  <a:cubicBezTo>
                    <a:pt x="6371" y="368034"/>
                    <a:pt x="39571" y="341115"/>
                    <a:pt x="37990" y="338124"/>
                  </a:cubicBezTo>
                  <a:close/>
                </a:path>
              </a:pathLst>
            </a:custGeom>
            <a:noFill/>
            <a:ln w="15635" cap="flat">
              <a:solidFill>
                <a:schemeClr val="tx1"/>
              </a:solidFill>
              <a:prstDash val="solid"/>
              <a:miter/>
            </a:ln>
          </p:spPr>
          <p:txBody>
            <a:bodyPr rtlCol="0" anchor="ctr"/>
            <a:lstStyle/>
            <a:p>
              <a:pPr algn="ctr"/>
              <a:r>
                <a:rPr lang="en-US" altLang="zh-CN" b="1" dirty="0">
                  <a:latin typeface="Arial Narrow" panose="020B0606020202030204" charset="0"/>
                  <a:ea typeface="宋体" panose="02010600030101010101" pitchFamily="2" charset="-122"/>
                </a:rPr>
                <a:t>N3</a:t>
              </a:r>
              <a:endParaRPr lang="zh-CN" altLang="en-US" b="1" dirty="0">
                <a:latin typeface="Arial Narrow" panose="020B0606020202030204" charset="0"/>
                <a:ea typeface="宋体" panose="02010600030101010101" pitchFamily="2" charset="-122"/>
              </a:endParaRPr>
            </a:p>
          </p:txBody>
        </p:sp>
        <p:cxnSp>
          <p:nvCxnSpPr>
            <p:cNvPr id="109" name="直接箭头连接符 108"/>
            <p:cNvCxnSpPr>
              <a:stCxn id="100" idx="4"/>
              <a:endCxn id="108" idx="4"/>
            </p:cNvCxnSpPr>
            <p:nvPr/>
          </p:nvCxnSpPr>
          <p:spPr>
            <a:xfrm>
              <a:off x="6650759" y="2440645"/>
              <a:ext cx="574247" cy="620868"/>
            </a:xfrm>
            <a:prstGeom prst="straightConnector1">
              <a:avLst/>
            </a:prstGeom>
            <a:ln w="127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0" name="直接箭头连接符 109"/>
            <p:cNvCxnSpPr>
              <a:stCxn id="101" idx="4"/>
              <a:endCxn id="108" idx="7"/>
            </p:cNvCxnSpPr>
            <p:nvPr/>
          </p:nvCxnSpPr>
          <p:spPr>
            <a:xfrm>
              <a:off x="7249192" y="2440645"/>
              <a:ext cx="259093" cy="586684"/>
            </a:xfrm>
            <a:prstGeom prst="straightConnector1">
              <a:avLst/>
            </a:prstGeom>
            <a:ln w="127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1" name="直接箭头连接符 110"/>
            <p:cNvCxnSpPr>
              <a:stCxn id="102" idx="4"/>
              <a:endCxn id="108" idx="9"/>
            </p:cNvCxnSpPr>
            <p:nvPr/>
          </p:nvCxnSpPr>
          <p:spPr>
            <a:xfrm flipH="1">
              <a:off x="7639971" y="2440645"/>
              <a:ext cx="207654" cy="572033"/>
            </a:xfrm>
            <a:prstGeom prst="straightConnector1">
              <a:avLst/>
            </a:prstGeom>
            <a:ln w="127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2" name="直接箭头连接符 111"/>
            <p:cNvCxnSpPr>
              <a:stCxn id="103" idx="4"/>
              <a:endCxn id="108" idx="11"/>
            </p:cNvCxnSpPr>
            <p:nvPr/>
          </p:nvCxnSpPr>
          <p:spPr>
            <a:xfrm flipH="1">
              <a:off x="7793096" y="2440645"/>
              <a:ext cx="652962" cy="619239"/>
            </a:xfrm>
            <a:prstGeom prst="straightConnector1">
              <a:avLst/>
            </a:prstGeom>
            <a:ln w="127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13" name="文本框 112"/>
            <p:cNvSpPr txBox="1"/>
            <p:nvPr/>
          </p:nvSpPr>
          <p:spPr>
            <a:xfrm>
              <a:off x="6706696" y="1500108"/>
              <a:ext cx="354307" cy="369332"/>
            </a:xfrm>
            <a:prstGeom prst="rect">
              <a:avLst/>
            </a:prstGeom>
            <a:noFill/>
          </p:spPr>
          <p:txBody>
            <a:bodyPr wrap="square" rtlCol="0">
              <a:spAutoFit/>
            </a:bodyPr>
            <a:lstStyle/>
            <a:p>
              <a:pPr algn="ctr"/>
              <a:r>
                <a:rPr lang="en-US" altLang="zh-CN" b="1" dirty="0"/>
                <a:t>8</a:t>
              </a:r>
              <a:endParaRPr lang="zh-CN" altLang="en-US" b="1" dirty="0"/>
            </a:p>
          </p:txBody>
        </p:sp>
        <p:sp>
          <p:nvSpPr>
            <p:cNvPr id="114" name="文本框 113"/>
            <p:cNvSpPr txBox="1"/>
            <p:nvPr/>
          </p:nvSpPr>
          <p:spPr>
            <a:xfrm>
              <a:off x="6924932" y="1640789"/>
              <a:ext cx="462682" cy="369332"/>
            </a:xfrm>
            <a:prstGeom prst="rect">
              <a:avLst/>
            </a:prstGeom>
            <a:noFill/>
          </p:spPr>
          <p:txBody>
            <a:bodyPr wrap="square" rtlCol="0">
              <a:spAutoFit/>
            </a:bodyPr>
            <a:lstStyle/>
            <a:p>
              <a:pPr algn="ctr"/>
              <a:r>
                <a:rPr lang="en-US" altLang="zh-CN" b="1" dirty="0"/>
                <a:t>10</a:t>
              </a:r>
              <a:endParaRPr lang="zh-CN" altLang="en-US" b="1" dirty="0"/>
            </a:p>
          </p:txBody>
        </p:sp>
        <p:sp>
          <p:nvSpPr>
            <p:cNvPr id="115" name="文本框 114"/>
            <p:cNvSpPr txBox="1"/>
            <p:nvPr/>
          </p:nvSpPr>
          <p:spPr>
            <a:xfrm>
              <a:off x="7318306" y="1640789"/>
              <a:ext cx="462682" cy="369332"/>
            </a:xfrm>
            <a:prstGeom prst="rect">
              <a:avLst/>
            </a:prstGeom>
            <a:noFill/>
          </p:spPr>
          <p:txBody>
            <a:bodyPr wrap="square" rtlCol="0">
              <a:spAutoFit/>
            </a:bodyPr>
            <a:lstStyle/>
            <a:p>
              <a:pPr algn="ctr"/>
              <a:r>
                <a:rPr lang="en-US" altLang="zh-CN" b="1" dirty="0"/>
                <a:t>12</a:t>
              </a:r>
              <a:endParaRPr lang="zh-CN" altLang="en-US" b="1" dirty="0"/>
            </a:p>
          </p:txBody>
        </p:sp>
        <p:sp>
          <p:nvSpPr>
            <p:cNvPr id="116" name="文本框 115"/>
            <p:cNvSpPr txBox="1"/>
            <p:nvPr/>
          </p:nvSpPr>
          <p:spPr>
            <a:xfrm>
              <a:off x="7971846" y="1494232"/>
              <a:ext cx="354307" cy="369332"/>
            </a:xfrm>
            <a:prstGeom prst="rect">
              <a:avLst/>
            </a:prstGeom>
            <a:noFill/>
          </p:spPr>
          <p:txBody>
            <a:bodyPr wrap="square" rtlCol="0">
              <a:spAutoFit/>
            </a:bodyPr>
            <a:lstStyle/>
            <a:p>
              <a:pPr algn="ctr"/>
              <a:r>
                <a:rPr lang="en-US" altLang="zh-CN" b="1" dirty="0"/>
                <a:t>6</a:t>
              </a:r>
              <a:endParaRPr lang="zh-CN" altLang="en-US" b="1" dirty="0"/>
            </a:p>
          </p:txBody>
        </p:sp>
        <p:sp>
          <p:nvSpPr>
            <p:cNvPr id="117" name="文本框 116"/>
            <p:cNvSpPr txBox="1"/>
            <p:nvPr/>
          </p:nvSpPr>
          <p:spPr>
            <a:xfrm>
              <a:off x="6537433" y="2610286"/>
              <a:ext cx="462682" cy="369332"/>
            </a:xfrm>
            <a:prstGeom prst="rect">
              <a:avLst/>
            </a:prstGeom>
            <a:noFill/>
          </p:spPr>
          <p:txBody>
            <a:bodyPr wrap="square" rtlCol="0">
              <a:spAutoFit/>
            </a:bodyPr>
            <a:lstStyle/>
            <a:p>
              <a:pPr algn="ctr"/>
              <a:r>
                <a:rPr lang="en-US" altLang="zh-CN" b="1" dirty="0"/>
                <a:t>24</a:t>
              </a:r>
              <a:endParaRPr lang="zh-CN" altLang="en-US" b="1" dirty="0"/>
            </a:p>
          </p:txBody>
        </p:sp>
        <p:sp>
          <p:nvSpPr>
            <p:cNvPr id="118" name="文本框 117"/>
            <p:cNvSpPr txBox="1"/>
            <p:nvPr/>
          </p:nvSpPr>
          <p:spPr>
            <a:xfrm>
              <a:off x="6988421" y="2514279"/>
              <a:ext cx="462682" cy="369332"/>
            </a:xfrm>
            <a:prstGeom prst="rect">
              <a:avLst/>
            </a:prstGeom>
            <a:noFill/>
          </p:spPr>
          <p:txBody>
            <a:bodyPr wrap="square" rtlCol="0">
              <a:spAutoFit/>
            </a:bodyPr>
            <a:lstStyle/>
            <a:p>
              <a:pPr algn="ctr"/>
              <a:r>
                <a:rPr lang="en-US" altLang="zh-CN" b="1" dirty="0"/>
                <a:t>18</a:t>
              </a:r>
              <a:endParaRPr lang="zh-CN" altLang="en-US" b="1" dirty="0"/>
            </a:p>
          </p:txBody>
        </p:sp>
        <p:sp>
          <p:nvSpPr>
            <p:cNvPr id="119" name="文本框 118"/>
            <p:cNvSpPr txBox="1"/>
            <p:nvPr/>
          </p:nvSpPr>
          <p:spPr>
            <a:xfrm>
              <a:off x="7384602" y="2514279"/>
              <a:ext cx="462682" cy="369332"/>
            </a:xfrm>
            <a:prstGeom prst="rect">
              <a:avLst/>
            </a:prstGeom>
            <a:noFill/>
          </p:spPr>
          <p:txBody>
            <a:bodyPr wrap="square" rtlCol="0">
              <a:spAutoFit/>
            </a:bodyPr>
            <a:lstStyle/>
            <a:p>
              <a:pPr algn="ctr"/>
              <a:r>
                <a:rPr lang="en-US" altLang="zh-CN" b="1" dirty="0"/>
                <a:t>16</a:t>
              </a:r>
              <a:endParaRPr lang="zh-CN" altLang="en-US" b="1" dirty="0"/>
            </a:p>
          </p:txBody>
        </p:sp>
        <p:sp>
          <p:nvSpPr>
            <p:cNvPr id="120" name="文本框 119"/>
            <p:cNvSpPr txBox="1"/>
            <p:nvPr/>
          </p:nvSpPr>
          <p:spPr>
            <a:xfrm>
              <a:off x="8037563" y="2605759"/>
              <a:ext cx="462682" cy="369332"/>
            </a:xfrm>
            <a:prstGeom prst="rect">
              <a:avLst/>
            </a:prstGeom>
            <a:noFill/>
          </p:spPr>
          <p:txBody>
            <a:bodyPr wrap="square" rtlCol="0">
              <a:spAutoFit/>
            </a:bodyPr>
            <a:lstStyle/>
            <a:p>
              <a:pPr algn="ctr"/>
              <a:r>
                <a:rPr lang="en-US" altLang="zh-CN" b="1" dirty="0"/>
                <a:t>36</a:t>
              </a:r>
              <a:endParaRPr lang="zh-CN" altLang="en-US" b="1" dirty="0"/>
            </a:p>
          </p:txBody>
        </p:sp>
      </p:grpSp>
      <p:grpSp>
        <p:nvGrpSpPr>
          <p:cNvPr id="121" name="组合 120"/>
          <p:cNvGrpSpPr/>
          <p:nvPr/>
        </p:nvGrpSpPr>
        <p:grpSpPr>
          <a:xfrm>
            <a:off x="9558071" y="3942724"/>
            <a:ext cx="2149606" cy="2303575"/>
            <a:chOff x="8867337" y="1363984"/>
            <a:chExt cx="2149606" cy="2303575"/>
          </a:xfrm>
        </p:grpSpPr>
        <p:sp>
          <p:nvSpPr>
            <p:cNvPr id="122" name="椭圆 121"/>
            <p:cNvSpPr/>
            <p:nvPr/>
          </p:nvSpPr>
          <p:spPr>
            <a:xfrm>
              <a:off x="9709896" y="1363984"/>
              <a:ext cx="354307" cy="354307"/>
            </a:xfrm>
            <a:prstGeom prst="ellipse">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altLang="zh-CN" b="1" dirty="0"/>
                <a:t>E</a:t>
              </a:r>
              <a:endParaRPr lang="zh-CN" altLang="en-US" b="1" dirty="0"/>
            </a:p>
          </p:txBody>
        </p:sp>
        <p:sp>
          <p:nvSpPr>
            <p:cNvPr id="123" name="椭圆 122"/>
            <p:cNvSpPr/>
            <p:nvPr/>
          </p:nvSpPr>
          <p:spPr>
            <a:xfrm>
              <a:off x="8867337" y="2159972"/>
              <a:ext cx="354307" cy="354307"/>
            </a:xfrm>
            <a:prstGeom prst="ellipse">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altLang="zh-CN" b="1" dirty="0"/>
                <a:t>A</a:t>
              </a:r>
              <a:endParaRPr lang="zh-CN" altLang="en-US" b="1" dirty="0"/>
            </a:p>
          </p:txBody>
        </p:sp>
        <p:sp>
          <p:nvSpPr>
            <p:cNvPr id="124" name="椭圆 123"/>
            <p:cNvSpPr/>
            <p:nvPr/>
          </p:nvSpPr>
          <p:spPr>
            <a:xfrm>
              <a:off x="9465770" y="2159972"/>
              <a:ext cx="354307" cy="354307"/>
            </a:xfrm>
            <a:prstGeom prst="ellipse">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altLang="zh-CN" b="1" dirty="0"/>
                <a:t>B</a:t>
              </a:r>
              <a:endParaRPr lang="zh-CN" altLang="en-US" b="1" dirty="0"/>
            </a:p>
          </p:txBody>
        </p:sp>
        <p:sp>
          <p:nvSpPr>
            <p:cNvPr id="125" name="椭圆 124"/>
            <p:cNvSpPr/>
            <p:nvPr/>
          </p:nvSpPr>
          <p:spPr>
            <a:xfrm>
              <a:off x="10064203" y="2159972"/>
              <a:ext cx="354307" cy="354307"/>
            </a:xfrm>
            <a:prstGeom prst="ellipse">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altLang="zh-CN" b="1" dirty="0"/>
                <a:t>C</a:t>
              </a:r>
              <a:endParaRPr lang="zh-CN" altLang="en-US" b="1" dirty="0"/>
            </a:p>
          </p:txBody>
        </p:sp>
        <p:sp>
          <p:nvSpPr>
            <p:cNvPr id="126" name="椭圆 125"/>
            <p:cNvSpPr/>
            <p:nvPr/>
          </p:nvSpPr>
          <p:spPr>
            <a:xfrm>
              <a:off x="10662636" y="2159972"/>
              <a:ext cx="354307" cy="354307"/>
            </a:xfrm>
            <a:prstGeom prst="ellipse">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altLang="zh-CN" b="1" dirty="0"/>
                <a:t>D</a:t>
              </a:r>
              <a:endParaRPr lang="zh-CN" altLang="en-US" b="1" dirty="0"/>
            </a:p>
          </p:txBody>
        </p:sp>
        <p:cxnSp>
          <p:nvCxnSpPr>
            <p:cNvPr id="127" name="直接箭头连接符 126"/>
            <p:cNvCxnSpPr>
              <a:stCxn id="122" idx="2"/>
              <a:endCxn id="123" idx="0"/>
            </p:cNvCxnSpPr>
            <p:nvPr/>
          </p:nvCxnSpPr>
          <p:spPr>
            <a:xfrm flipH="1">
              <a:off x="9044491" y="1541138"/>
              <a:ext cx="665405" cy="61883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8" name="直接箭头连接符 127"/>
            <p:cNvCxnSpPr>
              <a:stCxn id="122" idx="3"/>
              <a:endCxn id="124" idx="0"/>
            </p:cNvCxnSpPr>
            <p:nvPr/>
          </p:nvCxnSpPr>
          <p:spPr>
            <a:xfrm flipH="1">
              <a:off x="9642924" y="1666404"/>
              <a:ext cx="118859" cy="49356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9" name="直接箭头连接符 128"/>
            <p:cNvCxnSpPr>
              <a:stCxn id="122" idx="5"/>
              <a:endCxn id="125" idx="0"/>
            </p:cNvCxnSpPr>
            <p:nvPr/>
          </p:nvCxnSpPr>
          <p:spPr>
            <a:xfrm>
              <a:off x="10012316" y="1666404"/>
              <a:ext cx="229041" cy="49356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0" name="直接箭头连接符 129"/>
            <p:cNvCxnSpPr>
              <a:stCxn id="122" idx="6"/>
              <a:endCxn id="126" idx="0"/>
            </p:cNvCxnSpPr>
            <p:nvPr/>
          </p:nvCxnSpPr>
          <p:spPr>
            <a:xfrm>
              <a:off x="10064203" y="1541138"/>
              <a:ext cx="775587" cy="61883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1" name="图形 118"/>
            <p:cNvSpPr/>
            <p:nvPr/>
          </p:nvSpPr>
          <p:spPr>
            <a:xfrm>
              <a:off x="9499255" y="3048725"/>
              <a:ext cx="775587" cy="618834"/>
            </a:xfrm>
            <a:custGeom>
              <a:avLst/>
              <a:gdLst>
                <a:gd name="connsiteX0" fmla="*/ 37990 w 800769"/>
                <a:gd name="connsiteY0" fmla="*/ 338124 h 568547"/>
                <a:gd name="connsiteX1" fmla="*/ 47 w 800769"/>
                <a:gd name="connsiteY1" fmla="*/ 270825 h 568547"/>
                <a:gd name="connsiteX2" fmla="*/ 79095 w 800769"/>
                <a:gd name="connsiteY2" fmla="*/ 190067 h 568547"/>
                <a:gd name="connsiteX3" fmla="*/ 79095 w 800769"/>
                <a:gd name="connsiteY3" fmla="*/ 190067 h 568547"/>
                <a:gd name="connsiteX4" fmla="*/ 123362 w 800769"/>
                <a:gd name="connsiteY4" fmla="*/ 79399 h 568547"/>
                <a:gd name="connsiteX5" fmla="*/ 262486 w 800769"/>
                <a:gd name="connsiteY5" fmla="*/ 77903 h 568547"/>
                <a:gd name="connsiteX6" fmla="*/ 328886 w 800769"/>
                <a:gd name="connsiteY6" fmla="*/ 24064 h 568547"/>
                <a:gd name="connsiteX7" fmla="*/ 415839 w 800769"/>
                <a:gd name="connsiteY7" fmla="*/ 47993 h 568547"/>
                <a:gd name="connsiteX8" fmla="*/ 475915 w 800769"/>
                <a:gd name="connsiteY8" fmla="*/ 1631 h 568547"/>
                <a:gd name="connsiteX9" fmla="*/ 551801 w 800769"/>
                <a:gd name="connsiteY9" fmla="*/ 34533 h 568547"/>
                <a:gd name="connsiteX10" fmla="*/ 634011 w 800769"/>
                <a:gd name="connsiteY10" fmla="*/ 6118 h 568547"/>
                <a:gd name="connsiteX11" fmla="*/ 709897 w 800769"/>
                <a:gd name="connsiteY11" fmla="*/ 77903 h 568547"/>
                <a:gd name="connsiteX12" fmla="*/ 776297 w 800769"/>
                <a:gd name="connsiteY12" fmla="*/ 140715 h 568547"/>
                <a:gd name="connsiteX13" fmla="*/ 768392 w 800769"/>
                <a:gd name="connsiteY13" fmla="*/ 211005 h 568547"/>
                <a:gd name="connsiteX14" fmla="*/ 793687 w 800769"/>
                <a:gd name="connsiteY14" fmla="*/ 318682 h 568547"/>
                <a:gd name="connsiteX15" fmla="*/ 701992 w 800769"/>
                <a:gd name="connsiteY15" fmla="*/ 397945 h 568547"/>
                <a:gd name="connsiteX16" fmla="*/ 640335 w 800769"/>
                <a:gd name="connsiteY16" fmla="*/ 486181 h 568547"/>
                <a:gd name="connsiteX17" fmla="*/ 537572 w 800769"/>
                <a:gd name="connsiteY17" fmla="*/ 483190 h 568547"/>
                <a:gd name="connsiteX18" fmla="*/ 419001 w 800769"/>
                <a:gd name="connsiteY18" fmla="*/ 568434 h 568547"/>
                <a:gd name="connsiteX19" fmla="*/ 297267 w 800769"/>
                <a:gd name="connsiteY19" fmla="*/ 514596 h 568547"/>
                <a:gd name="connsiteX20" fmla="*/ 191343 w 800769"/>
                <a:gd name="connsiteY20" fmla="*/ 532542 h 568547"/>
                <a:gd name="connsiteX21" fmla="*/ 113876 w 800769"/>
                <a:gd name="connsiteY21" fmla="*/ 469730 h 568547"/>
                <a:gd name="connsiteX22" fmla="*/ 26923 w 800769"/>
                <a:gd name="connsiteY22" fmla="*/ 417387 h 568547"/>
                <a:gd name="connsiteX23" fmla="*/ 37990 w 800769"/>
                <a:gd name="connsiteY23" fmla="*/ 338124 h 568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00769" h="568547">
                  <a:moveTo>
                    <a:pt x="37990" y="338124"/>
                  </a:moveTo>
                  <a:cubicBezTo>
                    <a:pt x="37990" y="338124"/>
                    <a:pt x="-1534" y="314196"/>
                    <a:pt x="47" y="270825"/>
                  </a:cubicBezTo>
                  <a:cubicBezTo>
                    <a:pt x="3209" y="197545"/>
                    <a:pt x="79095" y="190067"/>
                    <a:pt x="79095" y="190067"/>
                  </a:cubicBezTo>
                  <a:lnTo>
                    <a:pt x="79095" y="190067"/>
                  </a:lnTo>
                  <a:cubicBezTo>
                    <a:pt x="79095" y="190067"/>
                    <a:pt x="56962" y="128751"/>
                    <a:pt x="123362" y="79399"/>
                  </a:cubicBezTo>
                  <a:cubicBezTo>
                    <a:pt x="194505" y="25560"/>
                    <a:pt x="262486" y="77903"/>
                    <a:pt x="262486" y="77903"/>
                  </a:cubicBezTo>
                  <a:cubicBezTo>
                    <a:pt x="262486" y="77903"/>
                    <a:pt x="273553" y="34533"/>
                    <a:pt x="328886" y="24064"/>
                  </a:cubicBezTo>
                  <a:cubicBezTo>
                    <a:pt x="387382" y="12100"/>
                    <a:pt x="415839" y="47993"/>
                    <a:pt x="415839" y="47993"/>
                  </a:cubicBezTo>
                  <a:cubicBezTo>
                    <a:pt x="415839" y="47993"/>
                    <a:pt x="430067" y="10605"/>
                    <a:pt x="475915" y="1631"/>
                  </a:cubicBezTo>
                  <a:cubicBezTo>
                    <a:pt x="521763" y="-8837"/>
                    <a:pt x="551801" y="34533"/>
                    <a:pt x="551801" y="34533"/>
                  </a:cubicBezTo>
                  <a:cubicBezTo>
                    <a:pt x="551801" y="34533"/>
                    <a:pt x="581839" y="-2855"/>
                    <a:pt x="634011" y="6118"/>
                  </a:cubicBezTo>
                  <a:cubicBezTo>
                    <a:pt x="697249" y="18082"/>
                    <a:pt x="709897" y="77903"/>
                    <a:pt x="709897" y="77903"/>
                  </a:cubicBezTo>
                  <a:cubicBezTo>
                    <a:pt x="709897" y="77903"/>
                    <a:pt x="757325" y="85381"/>
                    <a:pt x="776297" y="140715"/>
                  </a:cubicBezTo>
                  <a:cubicBezTo>
                    <a:pt x="793687" y="193058"/>
                    <a:pt x="768392" y="211005"/>
                    <a:pt x="768392" y="211005"/>
                  </a:cubicBezTo>
                  <a:cubicBezTo>
                    <a:pt x="768392" y="211005"/>
                    <a:pt x="818983" y="255870"/>
                    <a:pt x="793687" y="318682"/>
                  </a:cubicBezTo>
                  <a:cubicBezTo>
                    <a:pt x="768392" y="384485"/>
                    <a:pt x="701992" y="397945"/>
                    <a:pt x="701992" y="397945"/>
                  </a:cubicBezTo>
                  <a:cubicBezTo>
                    <a:pt x="701992" y="397945"/>
                    <a:pt x="700411" y="444306"/>
                    <a:pt x="640335" y="486181"/>
                  </a:cubicBezTo>
                  <a:cubicBezTo>
                    <a:pt x="581839" y="528055"/>
                    <a:pt x="537572" y="483190"/>
                    <a:pt x="537572" y="483190"/>
                  </a:cubicBezTo>
                  <a:cubicBezTo>
                    <a:pt x="537572" y="483190"/>
                    <a:pt x="496468" y="565443"/>
                    <a:pt x="419001" y="568434"/>
                  </a:cubicBezTo>
                  <a:cubicBezTo>
                    <a:pt x="335210" y="571426"/>
                    <a:pt x="297267" y="514596"/>
                    <a:pt x="297267" y="514596"/>
                  </a:cubicBezTo>
                  <a:cubicBezTo>
                    <a:pt x="297267" y="514596"/>
                    <a:pt x="257743" y="548993"/>
                    <a:pt x="191343" y="532542"/>
                  </a:cubicBezTo>
                  <a:cubicBezTo>
                    <a:pt x="131267" y="517587"/>
                    <a:pt x="113876" y="469730"/>
                    <a:pt x="113876" y="469730"/>
                  </a:cubicBezTo>
                  <a:cubicBezTo>
                    <a:pt x="113876" y="469730"/>
                    <a:pt x="45895" y="466739"/>
                    <a:pt x="26923" y="417387"/>
                  </a:cubicBezTo>
                  <a:cubicBezTo>
                    <a:pt x="6371" y="368034"/>
                    <a:pt x="39571" y="341115"/>
                    <a:pt x="37990" y="338124"/>
                  </a:cubicBezTo>
                  <a:close/>
                </a:path>
              </a:pathLst>
            </a:custGeom>
            <a:noFill/>
            <a:ln w="15635" cap="flat">
              <a:solidFill>
                <a:schemeClr val="tx1"/>
              </a:solidFill>
              <a:prstDash val="solid"/>
              <a:miter/>
            </a:ln>
          </p:spPr>
          <p:txBody>
            <a:bodyPr rtlCol="0" anchor="ctr"/>
            <a:lstStyle/>
            <a:p>
              <a:pPr algn="ctr"/>
              <a:r>
                <a:rPr lang="en-US" altLang="zh-CN" b="1" dirty="0">
                  <a:latin typeface="Arial Narrow" panose="020B0606020202030204" charset="0"/>
                  <a:ea typeface="宋体" panose="02010600030101010101" pitchFamily="2" charset="-122"/>
                </a:rPr>
                <a:t>N4</a:t>
              </a:r>
              <a:endParaRPr lang="zh-CN" altLang="en-US" b="1" dirty="0">
                <a:latin typeface="Arial Narrow" panose="020B0606020202030204" charset="0"/>
                <a:ea typeface="宋体" panose="02010600030101010101" pitchFamily="2" charset="-122"/>
              </a:endParaRPr>
            </a:p>
          </p:txBody>
        </p:sp>
        <p:cxnSp>
          <p:nvCxnSpPr>
            <p:cNvPr id="132" name="直接箭头连接符 131"/>
            <p:cNvCxnSpPr>
              <a:stCxn id="123" idx="4"/>
              <a:endCxn id="131" idx="4"/>
            </p:cNvCxnSpPr>
            <p:nvPr/>
          </p:nvCxnSpPr>
          <p:spPr>
            <a:xfrm>
              <a:off x="9044491" y="2514279"/>
              <a:ext cx="574247" cy="620868"/>
            </a:xfrm>
            <a:prstGeom prst="straightConnector1">
              <a:avLst/>
            </a:prstGeom>
            <a:ln w="127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33" name="直接箭头连接符 132"/>
            <p:cNvCxnSpPr>
              <a:stCxn id="124" idx="4"/>
              <a:endCxn id="131" idx="7"/>
            </p:cNvCxnSpPr>
            <p:nvPr/>
          </p:nvCxnSpPr>
          <p:spPr>
            <a:xfrm>
              <a:off x="9642924" y="2514279"/>
              <a:ext cx="259093" cy="586684"/>
            </a:xfrm>
            <a:prstGeom prst="straightConnector1">
              <a:avLst/>
            </a:prstGeom>
            <a:ln w="127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34" name="直接箭头连接符 133"/>
            <p:cNvCxnSpPr>
              <a:stCxn id="125" idx="4"/>
              <a:endCxn id="131" idx="9"/>
            </p:cNvCxnSpPr>
            <p:nvPr/>
          </p:nvCxnSpPr>
          <p:spPr>
            <a:xfrm flipH="1">
              <a:off x="10033703" y="2514279"/>
              <a:ext cx="207654" cy="572033"/>
            </a:xfrm>
            <a:prstGeom prst="straightConnector1">
              <a:avLst/>
            </a:prstGeom>
            <a:ln w="127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35" name="直接箭头连接符 134"/>
            <p:cNvCxnSpPr>
              <a:stCxn id="126" idx="4"/>
              <a:endCxn id="131" idx="11"/>
            </p:cNvCxnSpPr>
            <p:nvPr/>
          </p:nvCxnSpPr>
          <p:spPr>
            <a:xfrm flipH="1">
              <a:off x="10186828" y="2514279"/>
              <a:ext cx="652962" cy="619239"/>
            </a:xfrm>
            <a:prstGeom prst="straightConnector1">
              <a:avLst/>
            </a:prstGeom>
            <a:ln w="127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36" name="文本框 135"/>
            <p:cNvSpPr txBox="1"/>
            <p:nvPr/>
          </p:nvSpPr>
          <p:spPr>
            <a:xfrm>
              <a:off x="9100428" y="1573742"/>
              <a:ext cx="354307" cy="369332"/>
            </a:xfrm>
            <a:prstGeom prst="rect">
              <a:avLst/>
            </a:prstGeom>
            <a:noFill/>
          </p:spPr>
          <p:txBody>
            <a:bodyPr wrap="square" rtlCol="0">
              <a:spAutoFit/>
            </a:bodyPr>
            <a:lstStyle/>
            <a:p>
              <a:pPr algn="ctr"/>
              <a:r>
                <a:rPr lang="en-US" altLang="zh-CN" b="1" dirty="0"/>
                <a:t>8</a:t>
              </a:r>
              <a:endParaRPr lang="zh-CN" altLang="en-US" b="1" dirty="0"/>
            </a:p>
          </p:txBody>
        </p:sp>
        <p:sp>
          <p:nvSpPr>
            <p:cNvPr id="137" name="文本框 136"/>
            <p:cNvSpPr txBox="1"/>
            <p:nvPr/>
          </p:nvSpPr>
          <p:spPr>
            <a:xfrm>
              <a:off x="9318664" y="1714423"/>
              <a:ext cx="462682" cy="369332"/>
            </a:xfrm>
            <a:prstGeom prst="rect">
              <a:avLst/>
            </a:prstGeom>
            <a:noFill/>
          </p:spPr>
          <p:txBody>
            <a:bodyPr wrap="square" rtlCol="0">
              <a:spAutoFit/>
            </a:bodyPr>
            <a:lstStyle/>
            <a:p>
              <a:pPr algn="ctr"/>
              <a:r>
                <a:rPr lang="en-US" altLang="zh-CN" b="1" dirty="0"/>
                <a:t>10</a:t>
              </a:r>
              <a:endParaRPr lang="zh-CN" altLang="en-US" b="1" dirty="0"/>
            </a:p>
          </p:txBody>
        </p:sp>
        <p:sp>
          <p:nvSpPr>
            <p:cNvPr id="138" name="文本框 137"/>
            <p:cNvSpPr txBox="1"/>
            <p:nvPr/>
          </p:nvSpPr>
          <p:spPr>
            <a:xfrm>
              <a:off x="9712038" y="1714423"/>
              <a:ext cx="462682" cy="369332"/>
            </a:xfrm>
            <a:prstGeom prst="rect">
              <a:avLst/>
            </a:prstGeom>
            <a:noFill/>
          </p:spPr>
          <p:txBody>
            <a:bodyPr wrap="square" rtlCol="0">
              <a:spAutoFit/>
            </a:bodyPr>
            <a:lstStyle/>
            <a:p>
              <a:pPr algn="ctr"/>
              <a:r>
                <a:rPr lang="en-US" altLang="zh-CN" b="1" dirty="0"/>
                <a:t>12</a:t>
              </a:r>
              <a:endParaRPr lang="zh-CN" altLang="en-US" b="1" dirty="0"/>
            </a:p>
          </p:txBody>
        </p:sp>
        <p:sp>
          <p:nvSpPr>
            <p:cNvPr id="139" name="文本框 138"/>
            <p:cNvSpPr txBox="1"/>
            <p:nvPr/>
          </p:nvSpPr>
          <p:spPr>
            <a:xfrm>
              <a:off x="10365578" y="1567866"/>
              <a:ext cx="354307" cy="369332"/>
            </a:xfrm>
            <a:prstGeom prst="rect">
              <a:avLst/>
            </a:prstGeom>
            <a:noFill/>
          </p:spPr>
          <p:txBody>
            <a:bodyPr wrap="square" rtlCol="0">
              <a:spAutoFit/>
            </a:bodyPr>
            <a:lstStyle/>
            <a:p>
              <a:pPr algn="ctr"/>
              <a:r>
                <a:rPr lang="en-US" altLang="zh-CN" b="1" dirty="0"/>
                <a:t>6</a:t>
              </a:r>
              <a:endParaRPr lang="zh-CN" altLang="en-US" b="1" dirty="0"/>
            </a:p>
          </p:txBody>
        </p:sp>
        <p:sp>
          <p:nvSpPr>
            <p:cNvPr id="140" name="文本框 139"/>
            <p:cNvSpPr txBox="1"/>
            <p:nvPr/>
          </p:nvSpPr>
          <p:spPr>
            <a:xfrm>
              <a:off x="8931165" y="2683920"/>
              <a:ext cx="462682" cy="369332"/>
            </a:xfrm>
            <a:prstGeom prst="rect">
              <a:avLst/>
            </a:prstGeom>
            <a:noFill/>
          </p:spPr>
          <p:txBody>
            <a:bodyPr wrap="square" rtlCol="0">
              <a:spAutoFit/>
            </a:bodyPr>
            <a:lstStyle/>
            <a:p>
              <a:pPr algn="ctr"/>
              <a:r>
                <a:rPr lang="en-US" altLang="zh-CN" b="1" dirty="0"/>
                <a:t>36</a:t>
              </a:r>
              <a:endParaRPr lang="zh-CN" altLang="en-US" b="1" dirty="0"/>
            </a:p>
          </p:txBody>
        </p:sp>
        <p:sp>
          <p:nvSpPr>
            <p:cNvPr id="141" name="文本框 140"/>
            <p:cNvSpPr txBox="1"/>
            <p:nvPr/>
          </p:nvSpPr>
          <p:spPr>
            <a:xfrm>
              <a:off x="9382153" y="2587913"/>
              <a:ext cx="462682" cy="369332"/>
            </a:xfrm>
            <a:prstGeom prst="rect">
              <a:avLst/>
            </a:prstGeom>
            <a:noFill/>
          </p:spPr>
          <p:txBody>
            <a:bodyPr wrap="square" rtlCol="0">
              <a:spAutoFit/>
            </a:bodyPr>
            <a:lstStyle/>
            <a:p>
              <a:pPr algn="ctr"/>
              <a:r>
                <a:rPr lang="en-US" altLang="zh-CN" b="1" dirty="0"/>
                <a:t>30</a:t>
              </a:r>
              <a:endParaRPr lang="zh-CN" altLang="en-US" b="1" dirty="0"/>
            </a:p>
          </p:txBody>
        </p:sp>
        <p:sp>
          <p:nvSpPr>
            <p:cNvPr id="142" name="文本框 141"/>
            <p:cNvSpPr txBox="1"/>
            <p:nvPr/>
          </p:nvSpPr>
          <p:spPr>
            <a:xfrm>
              <a:off x="9778334" y="2587913"/>
              <a:ext cx="462682" cy="369332"/>
            </a:xfrm>
            <a:prstGeom prst="rect">
              <a:avLst/>
            </a:prstGeom>
            <a:noFill/>
          </p:spPr>
          <p:txBody>
            <a:bodyPr wrap="square" rtlCol="0">
              <a:spAutoFit/>
            </a:bodyPr>
            <a:lstStyle/>
            <a:p>
              <a:pPr algn="ctr"/>
              <a:r>
                <a:rPr lang="en-US" altLang="zh-CN" b="1" dirty="0"/>
                <a:t>8</a:t>
              </a:r>
              <a:endParaRPr lang="zh-CN" altLang="en-US" b="1" dirty="0"/>
            </a:p>
          </p:txBody>
        </p:sp>
        <p:sp>
          <p:nvSpPr>
            <p:cNvPr id="143" name="文本框 142"/>
            <p:cNvSpPr txBox="1"/>
            <p:nvPr/>
          </p:nvSpPr>
          <p:spPr>
            <a:xfrm>
              <a:off x="10431295" y="2679393"/>
              <a:ext cx="462682" cy="369332"/>
            </a:xfrm>
            <a:prstGeom prst="rect">
              <a:avLst/>
            </a:prstGeom>
            <a:noFill/>
          </p:spPr>
          <p:txBody>
            <a:bodyPr wrap="square" rtlCol="0">
              <a:spAutoFit/>
            </a:bodyPr>
            <a:lstStyle/>
            <a:p>
              <a:pPr algn="ctr"/>
              <a:r>
                <a:rPr lang="en-US" altLang="zh-CN" b="1" dirty="0"/>
                <a:t>24</a:t>
              </a:r>
              <a:endParaRPr lang="zh-CN" altLang="en-US" b="1" dirty="0"/>
            </a:p>
          </p:txBody>
        </p:sp>
      </p:grpSp>
      <p:cxnSp>
        <p:nvCxnSpPr>
          <p:cNvPr id="144" name="直接箭头连接符 143"/>
          <p:cNvCxnSpPr/>
          <p:nvPr/>
        </p:nvCxnSpPr>
        <p:spPr>
          <a:xfrm flipH="1">
            <a:off x="6642039" y="1475921"/>
            <a:ext cx="665405" cy="618834"/>
          </a:xfrm>
          <a:prstGeom prst="straightConnector1">
            <a:avLst/>
          </a:prstGeom>
          <a:ln w="25400">
            <a:solidFill>
              <a:schemeClr val="accent1">
                <a:lumMod val="75000"/>
              </a:schemeClr>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145" name="直接箭头连接符 144"/>
          <p:cNvCxnSpPr/>
          <p:nvPr/>
        </p:nvCxnSpPr>
        <p:spPr>
          <a:xfrm>
            <a:off x="6658022" y="2439830"/>
            <a:ext cx="574247" cy="620868"/>
          </a:xfrm>
          <a:prstGeom prst="straightConnector1">
            <a:avLst/>
          </a:prstGeom>
          <a:ln w="25400">
            <a:solidFill>
              <a:schemeClr val="accent1">
                <a:lumMod val="75000"/>
              </a:schemeClr>
            </a:solidFill>
            <a:prstDash val="dash"/>
            <a:tailEnd type="triangle" w="med" len="lg"/>
          </a:ln>
        </p:spPr>
        <p:style>
          <a:lnRef idx="1">
            <a:schemeClr val="accent1"/>
          </a:lnRef>
          <a:fillRef idx="0">
            <a:schemeClr val="accent1"/>
          </a:fillRef>
          <a:effectRef idx="0">
            <a:schemeClr val="accent1"/>
          </a:effectRef>
          <a:fontRef idx="minor">
            <a:schemeClr val="tx1"/>
          </a:fontRef>
        </p:style>
      </p:cxnSp>
      <p:cxnSp>
        <p:nvCxnSpPr>
          <p:cNvPr id="146" name="直接箭头连接符 145"/>
          <p:cNvCxnSpPr/>
          <p:nvPr/>
        </p:nvCxnSpPr>
        <p:spPr>
          <a:xfrm flipH="1">
            <a:off x="9721727" y="1470904"/>
            <a:ext cx="665405" cy="618834"/>
          </a:xfrm>
          <a:prstGeom prst="straightConnector1">
            <a:avLst/>
          </a:prstGeom>
          <a:ln w="25400">
            <a:solidFill>
              <a:schemeClr val="accent1">
                <a:lumMod val="75000"/>
              </a:schemeClr>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147" name="直接箭头连接符 146"/>
          <p:cNvCxnSpPr/>
          <p:nvPr/>
        </p:nvCxnSpPr>
        <p:spPr>
          <a:xfrm>
            <a:off x="9737710" y="2434813"/>
            <a:ext cx="574247" cy="620868"/>
          </a:xfrm>
          <a:prstGeom prst="straightConnector1">
            <a:avLst/>
          </a:prstGeom>
          <a:ln w="25400">
            <a:solidFill>
              <a:schemeClr val="accent1">
                <a:lumMod val="75000"/>
              </a:schemeClr>
            </a:solidFill>
            <a:prstDash val="dash"/>
            <a:tailEnd type="triangle" w="med" len="lg"/>
          </a:ln>
        </p:spPr>
        <p:style>
          <a:lnRef idx="1">
            <a:schemeClr val="accent1"/>
          </a:lnRef>
          <a:fillRef idx="0">
            <a:schemeClr val="accent1"/>
          </a:fillRef>
          <a:effectRef idx="0">
            <a:schemeClr val="accent1"/>
          </a:effectRef>
          <a:fontRef idx="minor">
            <a:schemeClr val="tx1"/>
          </a:fontRef>
        </p:style>
      </p:cxnSp>
      <p:cxnSp>
        <p:nvCxnSpPr>
          <p:cNvPr id="153" name="直接箭头连接符 152"/>
          <p:cNvCxnSpPr/>
          <p:nvPr/>
        </p:nvCxnSpPr>
        <p:spPr>
          <a:xfrm flipH="1">
            <a:off x="7248870" y="4244969"/>
            <a:ext cx="118859" cy="493568"/>
          </a:xfrm>
          <a:prstGeom prst="straightConnector1">
            <a:avLst/>
          </a:prstGeom>
          <a:ln w="25400">
            <a:solidFill>
              <a:schemeClr val="accent1">
                <a:lumMod val="75000"/>
              </a:schemeClr>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154" name="直接箭头连接符 153"/>
          <p:cNvCxnSpPr/>
          <p:nvPr/>
        </p:nvCxnSpPr>
        <p:spPr>
          <a:xfrm>
            <a:off x="7618262" y="4244969"/>
            <a:ext cx="229041" cy="493568"/>
          </a:xfrm>
          <a:prstGeom prst="straightConnector1">
            <a:avLst/>
          </a:prstGeom>
          <a:ln w="25400">
            <a:solidFill>
              <a:schemeClr val="accent1">
                <a:lumMod val="75000"/>
              </a:schemeClr>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155" name="直接箭头连接符 154"/>
          <p:cNvCxnSpPr/>
          <p:nvPr/>
        </p:nvCxnSpPr>
        <p:spPr>
          <a:xfrm>
            <a:off x="7248870" y="5092844"/>
            <a:ext cx="259093" cy="586684"/>
          </a:xfrm>
          <a:prstGeom prst="straightConnector1">
            <a:avLst/>
          </a:prstGeom>
          <a:ln w="25400">
            <a:solidFill>
              <a:schemeClr val="accent1">
                <a:lumMod val="75000"/>
              </a:schemeClr>
            </a:solidFill>
            <a:prstDash val="dash"/>
            <a:tailEnd type="triangle" w="med" len="lg"/>
          </a:ln>
        </p:spPr>
        <p:style>
          <a:lnRef idx="1">
            <a:schemeClr val="accent1"/>
          </a:lnRef>
          <a:fillRef idx="0">
            <a:schemeClr val="accent1"/>
          </a:fillRef>
          <a:effectRef idx="0">
            <a:schemeClr val="accent1"/>
          </a:effectRef>
          <a:fontRef idx="minor">
            <a:schemeClr val="tx1"/>
          </a:fontRef>
        </p:style>
      </p:cxnSp>
      <p:cxnSp>
        <p:nvCxnSpPr>
          <p:cNvPr id="156" name="直接箭头连接符 155"/>
          <p:cNvCxnSpPr/>
          <p:nvPr/>
        </p:nvCxnSpPr>
        <p:spPr>
          <a:xfrm flipH="1">
            <a:off x="7639649" y="5092844"/>
            <a:ext cx="207654" cy="572033"/>
          </a:xfrm>
          <a:prstGeom prst="straightConnector1">
            <a:avLst/>
          </a:prstGeom>
          <a:ln w="25400">
            <a:solidFill>
              <a:schemeClr val="accent1">
                <a:lumMod val="75000"/>
              </a:schemeClr>
            </a:solidFill>
            <a:prstDash val="dash"/>
            <a:tailEnd type="triangle" w="med" len="lg"/>
          </a:ln>
        </p:spPr>
        <p:style>
          <a:lnRef idx="1">
            <a:schemeClr val="accent1"/>
          </a:lnRef>
          <a:fillRef idx="0">
            <a:schemeClr val="accent1"/>
          </a:fillRef>
          <a:effectRef idx="0">
            <a:schemeClr val="accent1"/>
          </a:effectRef>
          <a:fontRef idx="minor">
            <a:schemeClr val="tx1"/>
          </a:fontRef>
        </p:style>
      </p:cxnSp>
      <p:cxnSp>
        <p:nvCxnSpPr>
          <p:cNvPr id="157" name="直接箭头连接符 156"/>
          <p:cNvCxnSpPr/>
          <p:nvPr/>
        </p:nvCxnSpPr>
        <p:spPr>
          <a:xfrm>
            <a:off x="10704453" y="4244969"/>
            <a:ext cx="229041" cy="493568"/>
          </a:xfrm>
          <a:prstGeom prst="straightConnector1">
            <a:avLst/>
          </a:prstGeom>
          <a:ln w="25400">
            <a:solidFill>
              <a:schemeClr val="accent1">
                <a:lumMod val="75000"/>
              </a:schemeClr>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158" name="直接箭头连接符 157"/>
          <p:cNvCxnSpPr/>
          <p:nvPr/>
        </p:nvCxnSpPr>
        <p:spPr>
          <a:xfrm flipH="1">
            <a:off x="10725840" y="5092844"/>
            <a:ext cx="207654" cy="572033"/>
          </a:xfrm>
          <a:prstGeom prst="straightConnector1">
            <a:avLst/>
          </a:prstGeom>
          <a:ln w="25400">
            <a:solidFill>
              <a:schemeClr val="accent1">
                <a:lumMod val="75000"/>
              </a:schemeClr>
            </a:solidFill>
            <a:prstDash val="dash"/>
            <a:tailEnd type="triangle" w="med" len="lg"/>
          </a:ln>
        </p:spPr>
        <p:style>
          <a:lnRef idx="1">
            <a:schemeClr val="accent1"/>
          </a:lnRef>
          <a:fillRef idx="0">
            <a:schemeClr val="accent1"/>
          </a:fillRef>
          <a:effectRef idx="0">
            <a:schemeClr val="accent1"/>
          </a:effectRef>
          <a:fontRef idx="minor">
            <a:schemeClr val="tx1"/>
          </a:fontRef>
        </p:style>
      </p:cxn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800" decel="100000"/>
                                        <p:tgtEl>
                                          <p:spTgt spid="2"/>
                                        </p:tgtEl>
                                      </p:cBhvr>
                                    </p:animEffect>
                                    <p:anim calcmode="lin" valueType="num">
                                      <p:cBhvr>
                                        <p:cTn id="8" dur="800" decel="100000" fill="hold"/>
                                        <p:tgtEl>
                                          <p:spTgt spid="2"/>
                                        </p:tgtEl>
                                        <p:attrNameLst>
                                          <p:attrName>style.rotation</p:attrName>
                                        </p:attrNameLst>
                                      </p:cBhvr>
                                      <p:tavLst>
                                        <p:tav tm="0">
                                          <p:val>
                                            <p:fltVal val="-90"/>
                                          </p:val>
                                        </p:tav>
                                        <p:tav tm="100000">
                                          <p:val>
                                            <p:fltVal val="0"/>
                                          </p:val>
                                        </p:tav>
                                      </p:tavLst>
                                    </p:anim>
                                    <p:anim calcmode="lin" valueType="num">
                                      <p:cBhvr>
                                        <p:cTn id="9" dur="800" decel="100000" fill="hold"/>
                                        <p:tgtEl>
                                          <p:spTgt spid="2"/>
                                        </p:tgtEl>
                                        <p:attrNameLst>
                                          <p:attrName>ppt_x</p:attrName>
                                        </p:attrNameLst>
                                      </p:cBhvr>
                                      <p:tavLst>
                                        <p:tav tm="0">
                                          <p:val>
                                            <p:strVal val="#ppt_x+0.4"/>
                                          </p:val>
                                        </p:tav>
                                        <p:tav tm="100000">
                                          <p:val>
                                            <p:strVal val="#ppt_x-0.05"/>
                                          </p:val>
                                        </p:tav>
                                      </p:tavLst>
                                    </p:anim>
                                    <p:anim calcmode="lin" valueType="num">
                                      <p:cBhvr>
                                        <p:cTn id="10" dur="800" decel="100000" fill="hold"/>
                                        <p:tgtEl>
                                          <p:spTgt spid="2"/>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2"/>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2"/>
                                        </p:tgtEl>
                                        <p:attrNameLst>
                                          <p:attrName>ppt_y</p:attrName>
                                        </p:attrNameLst>
                                      </p:cBhvr>
                                      <p:tavLst>
                                        <p:tav tm="0">
                                          <p:val>
                                            <p:strVal val="#ppt_y+0.1"/>
                                          </p:val>
                                        </p:tav>
                                        <p:tav tm="100000">
                                          <p:val>
                                            <p:strVal val="#ppt_y"/>
                                          </p:val>
                                        </p:tav>
                                      </p:tavLst>
                                    </p:anim>
                                  </p:childTnLst>
                                </p:cTn>
                              </p:par>
                              <p:par>
                                <p:cTn id="13" presetID="30" presetClass="entr" presetSubtype="0" fill="hold" nodeType="withEffect">
                                  <p:stCondLst>
                                    <p:cond delay="0"/>
                                  </p:stCondLst>
                                  <p:childTnLst>
                                    <p:set>
                                      <p:cBhvr>
                                        <p:cTn id="14" dur="1" fill="hold">
                                          <p:stCondLst>
                                            <p:cond delay="0"/>
                                          </p:stCondLst>
                                        </p:cTn>
                                        <p:tgtEl>
                                          <p:spTgt spid="98"/>
                                        </p:tgtEl>
                                        <p:attrNameLst>
                                          <p:attrName>style.visibility</p:attrName>
                                        </p:attrNameLst>
                                      </p:cBhvr>
                                      <p:to>
                                        <p:strVal val="visible"/>
                                      </p:to>
                                    </p:set>
                                    <p:animEffect transition="in" filter="fade">
                                      <p:cBhvr>
                                        <p:cTn id="15" dur="800" decel="100000"/>
                                        <p:tgtEl>
                                          <p:spTgt spid="98"/>
                                        </p:tgtEl>
                                      </p:cBhvr>
                                    </p:animEffect>
                                    <p:anim calcmode="lin" valueType="num">
                                      <p:cBhvr>
                                        <p:cTn id="16" dur="800" decel="100000" fill="hold"/>
                                        <p:tgtEl>
                                          <p:spTgt spid="98"/>
                                        </p:tgtEl>
                                        <p:attrNameLst>
                                          <p:attrName>style.rotation</p:attrName>
                                        </p:attrNameLst>
                                      </p:cBhvr>
                                      <p:tavLst>
                                        <p:tav tm="0">
                                          <p:val>
                                            <p:fltVal val="-90"/>
                                          </p:val>
                                        </p:tav>
                                        <p:tav tm="100000">
                                          <p:val>
                                            <p:fltVal val="0"/>
                                          </p:val>
                                        </p:tav>
                                      </p:tavLst>
                                    </p:anim>
                                    <p:anim calcmode="lin" valueType="num">
                                      <p:cBhvr>
                                        <p:cTn id="17" dur="800" decel="100000" fill="hold"/>
                                        <p:tgtEl>
                                          <p:spTgt spid="98"/>
                                        </p:tgtEl>
                                        <p:attrNameLst>
                                          <p:attrName>ppt_x</p:attrName>
                                        </p:attrNameLst>
                                      </p:cBhvr>
                                      <p:tavLst>
                                        <p:tav tm="0">
                                          <p:val>
                                            <p:strVal val="#ppt_x+0.4"/>
                                          </p:val>
                                        </p:tav>
                                        <p:tav tm="100000">
                                          <p:val>
                                            <p:strVal val="#ppt_x-0.05"/>
                                          </p:val>
                                        </p:tav>
                                      </p:tavLst>
                                    </p:anim>
                                    <p:anim calcmode="lin" valueType="num">
                                      <p:cBhvr>
                                        <p:cTn id="18" dur="800" decel="100000" fill="hold"/>
                                        <p:tgtEl>
                                          <p:spTgt spid="98"/>
                                        </p:tgtEl>
                                        <p:attrNameLst>
                                          <p:attrName>ppt_y</p:attrName>
                                        </p:attrNameLst>
                                      </p:cBhvr>
                                      <p:tavLst>
                                        <p:tav tm="0">
                                          <p:val>
                                            <p:strVal val="#ppt_y-0.4"/>
                                          </p:val>
                                        </p:tav>
                                        <p:tav tm="100000">
                                          <p:val>
                                            <p:strVal val="#ppt_y+0.1"/>
                                          </p:val>
                                        </p:tav>
                                      </p:tavLst>
                                    </p:anim>
                                    <p:anim calcmode="lin" valueType="num">
                                      <p:cBhvr>
                                        <p:cTn id="19" dur="200" accel="100000" fill="hold">
                                          <p:stCondLst>
                                            <p:cond delay="800"/>
                                          </p:stCondLst>
                                        </p:cTn>
                                        <p:tgtEl>
                                          <p:spTgt spid="98"/>
                                        </p:tgtEl>
                                        <p:attrNameLst>
                                          <p:attrName>ppt_x</p:attrName>
                                        </p:attrNameLst>
                                      </p:cBhvr>
                                      <p:tavLst>
                                        <p:tav tm="0">
                                          <p:val>
                                            <p:strVal val="#ppt_x-0.05"/>
                                          </p:val>
                                        </p:tav>
                                        <p:tav tm="100000">
                                          <p:val>
                                            <p:strVal val="#ppt_x"/>
                                          </p:val>
                                        </p:tav>
                                      </p:tavLst>
                                    </p:anim>
                                    <p:anim calcmode="lin" valueType="num">
                                      <p:cBhvr>
                                        <p:cTn id="20" dur="200" accel="100000" fill="hold">
                                          <p:stCondLst>
                                            <p:cond delay="800"/>
                                          </p:stCondLst>
                                        </p:cTn>
                                        <p:tgtEl>
                                          <p:spTgt spid="98"/>
                                        </p:tgtEl>
                                        <p:attrNameLst>
                                          <p:attrName>ppt_y</p:attrName>
                                        </p:attrNameLst>
                                      </p:cBhvr>
                                      <p:tavLst>
                                        <p:tav tm="0">
                                          <p:val>
                                            <p:strVal val="#ppt_y+0.1"/>
                                          </p:val>
                                        </p:tav>
                                        <p:tav tm="100000">
                                          <p:val>
                                            <p:strVal val="#ppt_y"/>
                                          </p:val>
                                        </p:tav>
                                      </p:tavLst>
                                    </p:anim>
                                  </p:childTnLst>
                                </p:cTn>
                              </p:par>
                              <p:par>
                                <p:cTn id="21" presetID="30" presetClass="entr" presetSubtype="0" fill="hold" nodeType="withEffect">
                                  <p:stCondLst>
                                    <p:cond delay="0"/>
                                  </p:stCondLst>
                                  <p:childTnLst>
                                    <p:set>
                                      <p:cBhvr>
                                        <p:cTn id="22" dur="1" fill="hold">
                                          <p:stCondLst>
                                            <p:cond delay="0"/>
                                          </p:stCondLst>
                                        </p:cTn>
                                        <p:tgtEl>
                                          <p:spTgt spid="121"/>
                                        </p:tgtEl>
                                        <p:attrNameLst>
                                          <p:attrName>style.visibility</p:attrName>
                                        </p:attrNameLst>
                                      </p:cBhvr>
                                      <p:to>
                                        <p:strVal val="visible"/>
                                      </p:to>
                                    </p:set>
                                    <p:animEffect transition="in" filter="fade">
                                      <p:cBhvr>
                                        <p:cTn id="23" dur="800" decel="100000"/>
                                        <p:tgtEl>
                                          <p:spTgt spid="121"/>
                                        </p:tgtEl>
                                      </p:cBhvr>
                                    </p:animEffect>
                                    <p:anim calcmode="lin" valueType="num">
                                      <p:cBhvr>
                                        <p:cTn id="24" dur="800" decel="100000" fill="hold"/>
                                        <p:tgtEl>
                                          <p:spTgt spid="121"/>
                                        </p:tgtEl>
                                        <p:attrNameLst>
                                          <p:attrName>style.rotation</p:attrName>
                                        </p:attrNameLst>
                                      </p:cBhvr>
                                      <p:tavLst>
                                        <p:tav tm="0">
                                          <p:val>
                                            <p:fltVal val="-90"/>
                                          </p:val>
                                        </p:tav>
                                        <p:tav tm="100000">
                                          <p:val>
                                            <p:fltVal val="0"/>
                                          </p:val>
                                        </p:tav>
                                      </p:tavLst>
                                    </p:anim>
                                    <p:anim calcmode="lin" valueType="num">
                                      <p:cBhvr>
                                        <p:cTn id="25" dur="800" decel="100000" fill="hold"/>
                                        <p:tgtEl>
                                          <p:spTgt spid="121"/>
                                        </p:tgtEl>
                                        <p:attrNameLst>
                                          <p:attrName>ppt_x</p:attrName>
                                        </p:attrNameLst>
                                      </p:cBhvr>
                                      <p:tavLst>
                                        <p:tav tm="0">
                                          <p:val>
                                            <p:strVal val="#ppt_x+0.4"/>
                                          </p:val>
                                        </p:tav>
                                        <p:tav tm="100000">
                                          <p:val>
                                            <p:strVal val="#ppt_x-0.05"/>
                                          </p:val>
                                        </p:tav>
                                      </p:tavLst>
                                    </p:anim>
                                    <p:anim calcmode="lin" valueType="num">
                                      <p:cBhvr>
                                        <p:cTn id="26" dur="800" decel="100000" fill="hold"/>
                                        <p:tgtEl>
                                          <p:spTgt spid="121"/>
                                        </p:tgtEl>
                                        <p:attrNameLst>
                                          <p:attrName>ppt_y</p:attrName>
                                        </p:attrNameLst>
                                      </p:cBhvr>
                                      <p:tavLst>
                                        <p:tav tm="0">
                                          <p:val>
                                            <p:strVal val="#ppt_y-0.4"/>
                                          </p:val>
                                        </p:tav>
                                        <p:tav tm="100000">
                                          <p:val>
                                            <p:strVal val="#ppt_y+0.1"/>
                                          </p:val>
                                        </p:tav>
                                      </p:tavLst>
                                    </p:anim>
                                    <p:anim calcmode="lin" valueType="num">
                                      <p:cBhvr>
                                        <p:cTn id="27" dur="200" accel="100000" fill="hold">
                                          <p:stCondLst>
                                            <p:cond delay="800"/>
                                          </p:stCondLst>
                                        </p:cTn>
                                        <p:tgtEl>
                                          <p:spTgt spid="121"/>
                                        </p:tgtEl>
                                        <p:attrNameLst>
                                          <p:attrName>ppt_x</p:attrName>
                                        </p:attrNameLst>
                                      </p:cBhvr>
                                      <p:tavLst>
                                        <p:tav tm="0">
                                          <p:val>
                                            <p:strVal val="#ppt_x-0.05"/>
                                          </p:val>
                                        </p:tav>
                                        <p:tav tm="100000">
                                          <p:val>
                                            <p:strVal val="#ppt_x"/>
                                          </p:val>
                                        </p:tav>
                                      </p:tavLst>
                                    </p:anim>
                                    <p:anim calcmode="lin" valueType="num">
                                      <p:cBhvr>
                                        <p:cTn id="28" dur="200" accel="100000" fill="hold">
                                          <p:stCondLst>
                                            <p:cond delay="800"/>
                                          </p:stCondLst>
                                        </p:cTn>
                                        <p:tgtEl>
                                          <p:spTgt spid="121"/>
                                        </p:tgtEl>
                                        <p:attrNameLst>
                                          <p:attrName>ppt_y</p:attrName>
                                        </p:attrNameLst>
                                      </p:cBhvr>
                                      <p:tavLst>
                                        <p:tav tm="0">
                                          <p:val>
                                            <p:strVal val="#ppt_y+0.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2" presetClass="entr" presetSubtype="1" fill="hold" nodeType="clickEffect">
                                  <p:stCondLst>
                                    <p:cond delay="0"/>
                                  </p:stCondLst>
                                  <p:childTnLst>
                                    <p:set>
                                      <p:cBhvr>
                                        <p:cTn id="32" dur="1" fill="hold">
                                          <p:stCondLst>
                                            <p:cond delay="0"/>
                                          </p:stCondLst>
                                        </p:cTn>
                                        <p:tgtEl>
                                          <p:spTgt spid="144"/>
                                        </p:tgtEl>
                                        <p:attrNameLst>
                                          <p:attrName>style.visibility</p:attrName>
                                        </p:attrNameLst>
                                      </p:cBhvr>
                                      <p:to>
                                        <p:strVal val="visible"/>
                                      </p:to>
                                    </p:set>
                                    <p:animEffect transition="in" filter="wipe(up)">
                                      <p:cBhvr>
                                        <p:cTn id="33" dur="500"/>
                                        <p:tgtEl>
                                          <p:spTgt spid="144"/>
                                        </p:tgtEl>
                                      </p:cBhvr>
                                    </p:animEffect>
                                  </p:childTnLst>
                                </p:cTn>
                              </p:par>
                            </p:childTnLst>
                          </p:cTn>
                        </p:par>
                        <p:par>
                          <p:cTn id="34" fill="hold">
                            <p:stCondLst>
                              <p:cond delay="500"/>
                            </p:stCondLst>
                            <p:childTnLst>
                              <p:par>
                                <p:cTn id="35" presetID="22" presetClass="entr" presetSubtype="1" fill="hold" nodeType="afterEffect">
                                  <p:stCondLst>
                                    <p:cond delay="0"/>
                                  </p:stCondLst>
                                  <p:childTnLst>
                                    <p:set>
                                      <p:cBhvr>
                                        <p:cTn id="36" dur="1" fill="hold">
                                          <p:stCondLst>
                                            <p:cond delay="0"/>
                                          </p:stCondLst>
                                        </p:cTn>
                                        <p:tgtEl>
                                          <p:spTgt spid="145"/>
                                        </p:tgtEl>
                                        <p:attrNameLst>
                                          <p:attrName>style.visibility</p:attrName>
                                        </p:attrNameLst>
                                      </p:cBhvr>
                                      <p:to>
                                        <p:strVal val="visible"/>
                                      </p:to>
                                    </p:set>
                                    <p:animEffect transition="in" filter="wipe(up)">
                                      <p:cBhvr>
                                        <p:cTn id="37" dur="500"/>
                                        <p:tgtEl>
                                          <p:spTgt spid="145"/>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nodeType="clickEffect">
                                  <p:stCondLst>
                                    <p:cond delay="0"/>
                                  </p:stCondLst>
                                  <p:childTnLst>
                                    <p:set>
                                      <p:cBhvr>
                                        <p:cTn id="41" dur="1" fill="hold">
                                          <p:stCondLst>
                                            <p:cond delay="0"/>
                                          </p:stCondLst>
                                        </p:cTn>
                                        <p:tgtEl>
                                          <p:spTgt spid="146"/>
                                        </p:tgtEl>
                                        <p:attrNameLst>
                                          <p:attrName>style.visibility</p:attrName>
                                        </p:attrNameLst>
                                      </p:cBhvr>
                                      <p:to>
                                        <p:strVal val="visible"/>
                                      </p:to>
                                    </p:set>
                                    <p:animEffect transition="in" filter="wipe(up)">
                                      <p:cBhvr>
                                        <p:cTn id="42" dur="500"/>
                                        <p:tgtEl>
                                          <p:spTgt spid="146"/>
                                        </p:tgtEl>
                                      </p:cBhvr>
                                    </p:animEffect>
                                  </p:childTnLst>
                                </p:cTn>
                              </p:par>
                            </p:childTnLst>
                          </p:cTn>
                        </p:par>
                        <p:par>
                          <p:cTn id="43" fill="hold">
                            <p:stCondLst>
                              <p:cond delay="500"/>
                            </p:stCondLst>
                            <p:childTnLst>
                              <p:par>
                                <p:cTn id="44" presetID="22" presetClass="entr" presetSubtype="1" fill="hold" nodeType="afterEffect">
                                  <p:stCondLst>
                                    <p:cond delay="0"/>
                                  </p:stCondLst>
                                  <p:childTnLst>
                                    <p:set>
                                      <p:cBhvr>
                                        <p:cTn id="45" dur="1" fill="hold">
                                          <p:stCondLst>
                                            <p:cond delay="0"/>
                                          </p:stCondLst>
                                        </p:cTn>
                                        <p:tgtEl>
                                          <p:spTgt spid="147"/>
                                        </p:tgtEl>
                                        <p:attrNameLst>
                                          <p:attrName>style.visibility</p:attrName>
                                        </p:attrNameLst>
                                      </p:cBhvr>
                                      <p:to>
                                        <p:strVal val="visible"/>
                                      </p:to>
                                    </p:set>
                                    <p:animEffect transition="in" filter="wipe(up)">
                                      <p:cBhvr>
                                        <p:cTn id="46" dur="500"/>
                                        <p:tgtEl>
                                          <p:spTgt spid="147"/>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1" fill="hold" nodeType="clickEffect">
                                  <p:stCondLst>
                                    <p:cond delay="0"/>
                                  </p:stCondLst>
                                  <p:childTnLst>
                                    <p:set>
                                      <p:cBhvr>
                                        <p:cTn id="50" dur="1" fill="hold">
                                          <p:stCondLst>
                                            <p:cond delay="0"/>
                                          </p:stCondLst>
                                        </p:cTn>
                                        <p:tgtEl>
                                          <p:spTgt spid="153"/>
                                        </p:tgtEl>
                                        <p:attrNameLst>
                                          <p:attrName>style.visibility</p:attrName>
                                        </p:attrNameLst>
                                      </p:cBhvr>
                                      <p:to>
                                        <p:strVal val="visible"/>
                                      </p:to>
                                    </p:set>
                                    <p:animEffect transition="in" filter="wipe(up)">
                                      <p:cBhvr>
                                        <p:cTn id="51" dur="500"/>
                                        <p:tgtEl>
                                          <p:spTgt spid="153"/>
                                        </p:tgtEl>
                                      </p:cBhvr>
                                    </p:animEffect>
                                  </p:childTnLst>
                                </p:cTn>
                              </p:par>
                            </p:childTnLst>
                          </p:cTn>
                        </p:par>
                        <p:par>
                          <p:cTn id="52" fill="hold">
                            <p:stCondLst>
                              <p:cond delay="500"/>
                            </p:stCondLst>
                            <p:childTnLst>
                              <p:par>
                                <p:cTn id="53" presetID="22" presetClass="entr" presetSubtype="1" fill="hold" nodeType="afterEffect">
                                  <p:stCondLst>
                                    <p:cond delay="0"/>
                                  </p:stCondLst>
                                  <p:childTnLst>
                                    <p:set>
                                      <p:cBhvr>
                                        <p:cTn id="54" dur="1" fill="hold">
                                          <p:stCondLst>
                                            <p:cond delay="0"/>
                                          </p:stCondLst>
                                        </p:cTn>
                                        <p:tgtEl>
                                          <p:spTgt spid="155"/>
                                        </p:tgtEl>
                                        <p:attrNameLst>
                                          <p:attrName>style.visibility</p:attrName>
                                        </p:attrNameLst>
                                      </p:cBhvr>
                                      <p:to>
                                        <p:strVal val="visible"/>
                                      </p:to>
                                    </p:set>
                                    <p:animEffect transition="in" filter="wipe(up)">
                                      <p:cBhvr>
                                        <p:cTn id="55" dur="500"/>
                                        <p:tgtEl>
                                          <p:spTgt spid="155"/>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1" fill="hold" nodeType="clickEffect">
                                  <p:stCondLst>
                                    <p:cond delay="0"/>
                                  </p:stCondLst>
                                  <p:childTnLst>
                                    <p:set>
                                      <p:cBhvr>
                                        <p:cTn id="59" dur="1" fill="hold">
                                          <p:stCondLst>
                                            <p:cond delay="0"/>
                                          </p:stCondLst>
                                        </p:cTn>
                                        <p:tgtEl>
                                          <p:spTgt spid="154"/>
                                        </p:tgtEl>
                                        <p:attrNameLst>
                                          <p:attrName>style.visibility</p:attrName>
                                        </p:attrNameLst>
                                      </p:cBhvr>
                                      <p:to>
                                        <p:strVal val="visible"/>
                                      </p:to>
                                    </p:set>
                                    <p:animEffect transition="in" filter="wipe(up)">
                                      <p:cBhvr>
                                        <p:cTn id="60" dur="500"/>
                                        <p:tgtEl>
                                          <p:spTgt spid="154"/>
                                        </p:tgtEl>
                                      </p:cBhvr>
                                    </p:animEffect>
                                  </p:childTnLst>
                                </p:cTn>
                              </p:par>
                            </p:childTnLst>
                          </p:cTn>
                        </p:par>
                        <p:par>
                          <p:cTn id="61" fill="hold">
                            <p:stCondLst>
                              <p:cond delay="500"/>
                            </p:stCondLst>
                            <p:childTnLst>
                              <p:par>
                                <p:cTn id="62" presetID="22" presetClass="entr" presetSubtype="1" fill="hold" nodeType="afterEffect">
                                  <p:stCondLst>
                                    <p:cond delay="0"/>
                                  </p:stCondLst>
                                  <p:childTnLst>
                                    <p:set>
                                      <p:cBhvr>
                                        <p:cTn id="63" dur="1" fill="hold">
                                          <p:stCondLst>
                                            <p:cond delay="0"/>
                                          </p:stCondLst>
                                        </p:cTn>
                                        <p:tgtEl>
                                          <p:spTgt spid="156"/>
                                        </p:tgtEl>
                                        <p:attrNameLst>
                                          <p:attrName>style.visibility</p:attrName>
                                        </p:attrNameLst>
                                      </p:cBhvr>
                                      <p:to>
                                        <p:strVal val="visible"/>
                                      </p:to>
                                    </p:set>
                                    <p:animEffect transition="in" filter="wipe(up)">
                                      <p:cBhvr>
                                        <p:cTn id="64" dur="500"/>
                                        <p:tgtEl>
                                          <p:spTgt spid="156"/>
                                        </p:tgtEl>
                                      </p:cBhvr>
                                    </p:animEffect>
                                  </p:childTnLst>
                                </p:cTn>
                              </p:par>
                            </p:childTnLst>
                          </p:cTn>
                        </p:par>
                      </p:childTnLst>
                    </p:cTn>
                  </p:par>
                  <p:par>
                    <p:cTn id="65" fill="hold">
                      <p:stCondLst>
                        <p:cond delay="indefinite"/>
                      </p:stCondLst>
                      <p:childTnLst>
                        <p:par>
                          <p:cTn id="66" fill="hold">
                            <p:stCondLst>
                              <p:cond delay="0"/>
                            </p:stCondLst>
                            <p:childTnLst>
                              <p:par>
                                <p:cTn id="67" presetID="22" presetClass="entr" presetSubtype="1" fill="hold" nodeType="clickEffect">
                                  <p:stCondLst>
                                    <p:cond delay="0"/>
                                  </p:stCondLst>
                                  <p:childTnLst>
                                    <p:set>
                                      <p:cBhvr>
                                        <p:cTn id="68" dur="1" fill="hold">
                                          <p:stCondLst>
                                            <p:cond delay="0"/>
                                          </p:stCondLst>
                                        </p:cTn>
                                        <p:tgtEl>
                                          <p:spTgt spid="157"/>
                                        </p:tgtEl>
                                        <p:attrNameLst>
                                          <p:attrName>style.visibility</p:attrName>
                                        </p:attrNameLst>
                                      </p:cBhvr>
                                      <p:to>
                                        <p:strVal val="visible"/>
                                      </p:to>
                                    </p:set>
                                    <p:animEffect transition="in" filter="wipe(up)">
                                      <p:cBhvr>
                                        <p:cTn id="69" dur="500"/>
                                        <p:tgtEl>
                                          <p:spTgt spid="157"/>
                                        </p:tgtEl>
                                      </p:cBhvr>
                                    </p:animEffect>
                                  </p:childTnLst>
                                </p:cTn>
                              </p:par>
                            </p:childTnLst>
                          </p:cTn>
                        </p:par>
                        <p:par>
                          <p:cTn id="70" fill="hold">
                            <p:stCondLst>
                              <p:cond delay="500"/>
                            </p:stCondLst>
                            <p:childTnLst>
                              <p:par>
                                <p:cTn id="71" presetID="22" presetClass="entr" presetSubtype="1" fill="hold" nodeType="afterEffect">
                                  <p:stCondLst>
                                    <p:cond delay="0"/>
                                  </p:stCondLst>
                                  <p:childTnLst>
                                    <p:set>
                                      <p:cBhvr>
                                        <p:cTn id="72" dur="1" fill="hold">
                                          <p:stCondLst>
                                            <p:cond delay="0"/>
                                          </p:stCondLst>
                                        </p:cTn>
                                        <p:tgtEl>
                                          <p:spTgt spid="158"/>
                                        </p:tgtEl>
                                        <p:attrNameLst>
                                          <p:attrName>style.visibility</p:attrName>
                                        </p:attrNameLst>
                                      </p:cBhvr>
                                      <p:to>
                                        <p:strVal val="visible"/>
                                      </p:to>
                                    </p:set>
                                    <p:animEffect transition="in" filter="wipe(up)">
                                      <p:cBhvr>
                                        <p:cTn id="73" dur="500"/>
                                        <p:tgtEl>
                                          <p:spTgt spid="1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 name="组合 47"/>
          <p:cNvGrpSpPr/>
          <p:nvPr/>
        </p:nvGrpSpPr>
        <p:grpSpPr>
          <a:xfrm>
            <a:off x="1045968" y="3312374"/>
            <a:ext cx="8874285" cy="2285860"/>
            <a:chOff x="1045968" y="3312374"/>
            <a:chExt cx="8874285" cy="2285860"/>
          </a:xfrm>
        </p:grpSpPr>
        <p:sp>
          <p:nvSpPr>
            <p:cNvPr id="35" name="矩形 34"/>
            <p:cNvSpPr/>
            <p:nvPr/>
          </p:nvSpPr>
          <p:spPr>
            <a:xfrm>
              <a:off x="1045968" y="3312374"/>
              <a:ext cx="8874285" cy="2285860"/>
            </a:xfrm>
            <a:prstGeom prst="rect">
              <a:avLst/>
            </a:prstGeom>
            <a:solidFill>
              <a:schemeClr val="bg2">
                <a:lumMod val="90000"/>
              </a:schemeClr>
            </a:solidFill>
            <a:ln w="12700">
              <a:solidFill>
                <a:schemeClr val="bg2">
                  <a:lumMod val="90000"/>
                </a:schemeClr>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3" name="文本框 42"/>
            <p:cNvSpPr txBox="1"/>
            <p:nvPr/>
          </p:nvSpPr>
          <p:spPr>
            <a:xfrm>
              <a:off x="1045968" y="4283306"/>
              <a:ext cx="1716967" cy="646331"/>
            </a:xfrm>
            <a:prstGeom prst="rect">
              <a:avLst/>
            </a:prstGeom>
            <a:noFill/>
          </p:spPr>
          <p:txBody>
            <a:bodyPr wrap="square" rtlCol="0">
              <a:spAutoFit/>
            </a:bodyPr>
            <a:lstStyle/>
            <a:p>
              <a:pPr algn="ctr"/>
              <a:r>
                <a:rPr lang="zh-CN" altLang="en-US" b="1" dirty="0">
                  <a:solidFill>
                    <a:schemeClr val="accent1">
                      <a:lumMod val="75000"/>
                    </a:schemeClr>
                  </a:solidFill>
                </a:rPr>
                <a:t>出现路由环路</a:t>
              </a:r>
              <a:endParaRPr lang="en-US" altLang="zh-CN" b="1" dirty="0">
                <a:solidFill>
                  <a:schemeClr val="accent1">
                    <a:lumMod val="75000"/>
                  </a:schemeClr>
                </a:solidFill>
              </a:endParaRPr>
            </a:p>
            <a:p>
              <a:pPr algn="ctr"/>
              <a:r>
                <a:rPr lang="zh-CN" altLang="en-US" b="1" dirty="0">
                  <a:solidFill>
                    <a:schemeClr val="accent1">
                      <a:lumMod val="75000"/>
                    </a:schemeClr>
                  </a:solidFill>
                </a:rPr>
                <a:t>长达数分钟</a:t>
              </a:r>
              <a:endParaRPr lang="zh-CN" altLang="en-US" b="1" dirty="0">
                <a:solidFill>
                  <a:schemeClr val="accent1">
                    <a:lumMod val="75000"/>
                  </a:schemeClr>
                </a:solidFill>
              </a:endParaRPr>
            </a:p>
          </p:txBody>
        </p:sp>
      </p:grpSp>
      <p:grpSp>
        <p:nvGrpSpPr>
          <p:cNvPr id="86" name="组合 85"/>
          <p:cNvGrpSpPr/>
          <p:nvPr/>
        </p:nvGrpSpPr>
        <p:grpSpPr>
          <a:xfrm>
            <a:off x="304799" y="749300"/>
            <a:ext cx="5791201" cy="400110"/>
            <a:chOff x="424116" y="898245"/>
            <a:chExt cx="5791201" cy="400110"/>
          </a:xfrm>
        </p:grpSpPr>
        <p:sp>
          <p:nvSpPr>
            <p:cNvPr id="87" name="平行四边形 86"/>
            <p:cNvSpPr/>
            <p:nvPr/>
          </p:nvSpPr>
          <p:spPr>
            <a:xfrm>
              <a:off x="424116" y="898245"/>
              <a:ext cx="688541"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04</a:t>
              </a:r>
              <a:endParaRPr lang="zh-CN" altLang="en-US" sz="2200" dirty="0">
                <a:latin typeface="Impact" panose="020B0806030902050204" pitchFamily="34" charset="0"/>
              </a:endParaRPr>
            </a:p>
          </p:txBody>
        </p:sp>
        <p:sp>
          <p:nvSpPr>
            <p:cNvPr id="88" name="文本框 87"/>
            <p:cNvSpPr txBox="1"/>
            <p:nvPr/>
          </p:nvSpPr>
          <p:spPr>
            <a:xfrm>
              <a:off x="1112657" y="898245"/>
              <a:ext cx="5102660" cy="400110"/>
            </a:xfrm>
            <a:prstGeom prst="rect">
              <a:avLst/>
            </a:prstGeom>
            <a:noFill/>
          </p:spPr>
          <p:txBody>
            <a:bodyPr wrap="square" rtlCol="0">
              <a:spAutoFit/>
            </a:bodyPr>
            <a:lstStyle/>
            <a:p>
              <a:r>
                <a:rPr lang="en-US" altLang="zh-CN" sz="2000" b="1" dirty="0"/>
                <a:t>RIP</a:t>
              </a:r>
              <a:r>
                <a:rPr lang="zh-CN" altLang="en-US" sz="2000" b="1" dirty="0"/>
                <a:t>存在的问题</a:t>
              </a:r>
              <a:endParaRPr lang="zh-CN" altLang="en-US" sz="2000" b="1" dirty="0"/>
            </a:p>
          </p:txBody>
        </p:sp>
      </p:grpSp>
      <p:grpSp>
        <p:nvGrpSpPr>
          <p:cNvPr id="2" name="组合 1"/>
          <p:cNvGrpSpPr/>
          <p:nvPr/>
        </p:nvGrpSpPr>
        <p:grpSpPr>
          <a:xfrm>
            <a:off x="2567715" y="1638695"/>
            <a:ext cx="7056569" cy="839267"/>
            <a:chOff x="2567715" y="1151897"/>
            <a:chExt cx="7056569" cy="839267"/>
          </a:xfrm>
        </p:grpSpPr>
        <p:cxnSp>
          <p:nvCxnSpPr>
            <p:cNvPr id="5" name="直接连接符 4"/>
            <p:cNvCxnSpPr/>
            <p:nvPr/>
          </p:nvCxnSpPr>
          <p:spPr>
            <a:xfrm>
              <a:off x="2854062" y="1762634"/>
              <a:ext cx="6483874" cy="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pic>
          <p:nvPicPr>
            <p:cNvPr id="6" name="图形 2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049112" y="1524552"/>
              <a:ext cx="576402" cy="466612"/>
            </a:xfrm>
            <a:prstGeom prst="rect">
              <a:avLst/>
            </a:prstGeom>
          </p:spPr>
        </p:pic>
        <p:sp>
          <p:nvSpPr>
            <p:cNvPr id="7" name="文本框 38"/>
            <p:cNvSpPr txBox="1"/>
            <p:nvPr/>
          </p:nvSpPr>
          <p:spPr>
            <a:xfrm>
              <a:off x="4117000" y="1151897"/>
              <a:ext cx="440626" cy="3693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b="1" dirty="0"/>
                <a:t>R1</a:t>
              </a:r>
              <a:endParaRPr lang="zh-CN" altLang="en-US" b="1" dirty="0"/>
            </a:p>
          </p:txBody>
        </p:sp>
        <p:grpSp>
          <p:nvGrpSpPr>
            <p:cNvPr id="8" name="组合 7"/>
            <p:cNvGrpSpPr/>
            <p:nvPr/>
          </p:nvGrpSpPr>
          <p:grpSpPr>
            <a:xfrm>
              <a:off x="2567715" y="1540130"/>
              <a:ext cx="7056569" cy="445008"/>
              <a:chOff x="2358624" y="1897183"/>
              <a:chExt cx="7056569" cy="445008"/>
            </a:xfrm>
          </p:grpSpPr>
          <p:sp>
            <p:nvSpPr>
              <p:cNvPr id="9" name="图形 118"/>
              <p:cNvSpPr/>
              <p:nvPr/>
            </p:nvSpPr>
            <p:spPr>
              <a:xfrm>
                <a:off x="2358624" y="1897183"/>
                <a:ext cx="572695" cy="445008"/>
              </a:xfrm>
              <a:custGeom>
                <a:avLst/>
                <a:gdLst>
                  <a:gd name="connsiteX0" fmla="*/ 37990 w 800769"/>
                  <a:gd name="connsiteY0" fmla="*/ 338124 h 568547"/>
                  <a:gd name="connsiteX1" fmla="*/ 47 w 800769"/>
                  <a:gd name="connsiteY1" fmla="*/ 270825 h 568547"/>
                  <a:gd name="connsiteX2" fmla="*/ 79095 w 800769"/>
                  <a:gd name="connsiteY2" fmla="*/ 190067 h 568547"/>
                  <a:gd name="connsiteX3" fmla="*/ 79095 w 800769"/>
                  <a:gd name="connsiteY3" fmla="*/ 190067 h 568547"/>
                  <a:gd name="connsiteX4" fmla="*/ 123362 w 800769"/>
                  <a:gd name="connsiteY4" fmla="*/ 79399 h 568547"/>
                  <a:gd name="connsiteX5" fmla="*/ 262486 w 800769"/>
                  <a:gd name="connsiteY5" fmla="*/ 77903 h 568547"/>
                  <a:gd name="connsiteX6" fmla="*/ 328886 w 800769"/>
                  <a:gd name="connsiteY6" fmla="*/ 24064 h 568547"/>
                  <a:gd name="connsiteX7" fmla="*/ 415839 w 800769"/>
                  <a:gd name="connsiteY7" fmla="*/ 47993 h 568547"/>
                  <a:gd name="connsiteX8" fmla="*/ 475915 w 800769"/>
                  <a:gd name="connsiteY8" fmla="*/ 1631 h 568547"/>
                  <a:gd name="connsiteX9" fmla="*/ 551801 w 800769"/>
                  <a:gd name="connsiteY9" fmla="*/ 34533 h 568547"/>
                  <a:gd name="connsiteX10" fmla="*/ 634011 w 800769"/>
                  <a:gd name="connsiteY10" fmla="*/ 6118 h 568547"/>
                  <a:gd name="connsiteX11" fmla="*/ 709897 w 800769"/>
                  <a:gd name="connsiteY11" fmla="*/ 77903 h 568547"/>
                  <a:gd name="connsiteX12" fmla="*/ 776297 w 800769"/>
                  <a:gd name="connsiteY12" fmla="*/ 140715 h 568547"/>
                  <a:gd name="connsiteX13" fmla="*/ 768392 w 800769"/>
                  <a:gd name="connsiteY13" fmla="*/ 211005 h 568547"/>
                  <a:gd name="connsiteX14" fmla="*/ 793687 w 800769"/>
                  <a:gd name="connsiteY14" fmla="*/ 318682 h 568547"/>
                  <a:gd name="connsiteX15" fmla="*/ 701992 w 800769"/>
                  <a:gd name="connsiteY15" fmla="*/ 397945 h 568547"/>
                  <a:gd name="connsiteX16" fmla="*/ 640335 w 800769"/>
                  <a:gd name="connsiteY16" fmla="*/ 486181 h 568547"/>
                  <a:gd name="connsiteX17" fmla="*/ 537572 w 800769"/>
                  <a:gd name="connsiteY17" fmla="*/ 483190 h 568547"/>
                  <a:gd name="connsiteX18" fmla="*/ 419001 w 800769"/>
                  <a:gd name="connsiteY18" fmla="*/ 568434 h 568547"/>
                  <a:gd name="connsiteX19" fmla="*/ 297267 w 800769"/>
                  <a:gd name="connsiteY19" fmla="*/ 514596 h 568547"/>
                  <a:gd name="connsiteX20" fmla="*/ 191343 w 800769"/>
                  <a:gd name="connsiteY20" fmla="*/ 532542 h 568547"/>
                  <a:gd name="connsiteX21" fmla="*/ 113876 w 800769"/>
                  <a:gd name="connsiteY21" fmla="*/ 469730 h 568547"/>
                  <a:gd name="connsiteX22" fmla="*/ 26923 w 800769"/>
                  <a:gd name="connsiteY22" fmla="*/ 417387 h 568547"/>
                  <a:gd name="connsiteX23" fmla="*/ 37990 w 800769"/>
                  <a:gd name="connsiteY23" fmla="*/ 338124 h 568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00769" h="568547">
                    <a:moveTo>
                      <a:pt x="37990" y="338124"/>
                    </a:moveTo>
                    <a:cubicBezTo>
                      <a:pt x="37990" y="338124"/>
                      <a:pt x="-1534" y="314196"/>
                      <a:pt x="47" y="270825"/>
                    </a:cubicBezTo>
                    <a:cubicBezTo>
                      <a:pt x="3209" y="197545"/>
                      <a:pt x="79095" y="190067"/>
                      <a:pt x="79095" y="190067"/>
                    </a:cubicBezTo>
                    <a:lnTo>
                      <a:pt x="79095" y="190067"/>
                    </a:lnTo>
                    <a:cubicBezTo>
                      <a:pt x="79095" y="190067"/>
                      <a:pt x="56962" y="128751"/>
                      <a:pt x="123362" y="79399"/>
                    </a:cubicBezTo>
                    <a:cubicBezTo>
                      <a:pt x="194505" y="25560"/>
                      <a:pt x="262486" y="77903"/>
                      <a:pt x="262486" y="77903"/>
                    </a:cubicBezTo>
                    <a:cubicBezTo>
                      <a:pt x="262486" y="77903"/>
                      <a:pt x="273553" y="34533"/>
                      <a:pt x="328886" y="24064"/>
                    </a:cubicBezTo>
                    <a:cubicBezTo>
                      <a:pt x="387382" y="12100"/>
                      <a:pt x="415839" y="47993"/>
                      <a:pt x="415839" y="47993"/>
                    </a:cubicBezTo>
                    <a:cubicBezTo>
                      <a:pt x="415839" y="47993"/>
                      <a:pt x="430067" y="10605"/>
                      <a:pt x="475915" y="1631"/>
                    </a:cubicBezTo>
                    <a:cubicBezTo>
                      <a:pt x="521763" y="-8837"/>
                      <a:pt x="551801" y="34533"/>
                      <a:pt x="551801" y="34533"/>
                    </a:cubicBezTo>
                    <a:cubicBezTo>
                      <a:pt x="551801" y="34533"/>
                      <a:pt x="581839" y="-2855"/>
                      <a:pt x="634011" y="6118"/>
                    </a:cubicBezTo>
                    <a:cubicBezTo>
                      <a:pt x="697249" y="18082"/>
                      <a:pt x="709897" y="77903"/>
                      <a:pt x="709897" y="77903"/>
                    </a:cubicBezTo>
                    <a:cubicBezTo>
                      <a:pt x="709897" y="77903"/>
                      <a:pt x="757325" y="85381"/>
                      <a:pt x="776297" y="140715"/>
                    </a:cubicBezTo>
                    <a:cubicBezTo>
                      <a:pt x="793687" y="193058"/>
                      <a:pt x="768392" y="211005"/>
                      <a:pt x="768392" y="211005"/>
                    </a:cubicBezTo>
                    <a:cubicBezTo>
                      <a:pt x="768392" y="211005"/>
                      <a:pt x="818983" y="255870"/>
                      <a:pt x="793687" y="318682"/>
                    </a:cubicBezTo>
                    <a:cubicBezTo>
                      <a:pt x="768392" y="384485"/>
                      <a:pt x="701992" y="397945"/>
                      <a:pt x="701992" y="397945"/>
                    </a:cubicBezTo>
                    <a:cubicBezTo>
                      <a:pt x="701992" y="397945"/>
                      <a:pt x="700411" y="444306"/>
                      <a:pt x="640335" y="486181"/>
                    </a:cubicBezTo>
                    <a:cubicBezTo>
                      <a:pt x="581839" y="528055"/>
                      <a:pt x="537572" y="483190"/>
                      <a:pt x="537572" y="483190"/>
                    </a:cubicBezTo>
                    <a:cubicBezTo>
                      <a:pt x="537572" y="483190"/>
                      <a:pt x="496468" y="565443"/>
                      <a:pt x="419001" y="568434"/>
                    </a:cubicBezTo>
                    <a:cubicBezTo>
                      <a:pt x="335210" y="571426"/>
                      <a:pt x="297267" y="514596"/>
                      <a:pt x="297267" y="514596"/>
                    </a:cubicBezTo>
                    <a:cubicBezTo>
                      <a:pt x="297267" y="514596"/>
                      <a:pt x="257743" y="548993"/>
                      <a:pt x="191343" y="532542"/>
                    </a:cubicBezTo>
                    <a:cubicBezTo>
                      <a:pt x="131267" y="517587"/>
                      <a:pt x="113876" y="469730"/>
                      <a:pt x="113876" y="469730"/>
                    </a:cubicBezTo>
                    <a:cubicBezTo>
                      <a:pt x="113876" y="469730"/>
                      <a:pt x="45895" y="466739"/>
                      <a:pt x="26923" y="417387"/>
                    </a:cubicBezTo>
                    <a:cubicBezTo>
                      <a:pt x="6371" y="368034"/>
                      <a:pt x="39571" y="341115"/>
                      <a:pt x="37990" y="338124"/>
                    </a:cubicBezTo>
                    <a:close/>
                  </a:path>
                </a:pathLst>
              </a:custGeom>
              <a:solidFill>
                <a:schemeClr val="bg2"/>
              </a:solidFill>
              <a:ln w="15635" cap="flat">
                <a:solidFill>
                  <a:schemeClr val="tx1"/>
                </a:solid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b="1" dirty="0"/>
                  <a:t>N1</a:t>
                </a:r>
                <a:endParaRPr lang="zh-CN" altLang="en-US" b="1" dirty="0"/>
              </a:p>
            </p:txBody>
          </p:sp>
          <p:sp>
            <p:nvSpPr>
              <p:cNvPr id="10" name="图形 118"/>
              <p:cNvSpPr/>
              <p:nvPr/>
            </p:nvSpPr>
            <p:spPr>
              <a:xfrm>
                <a:off x="5600561" y="1897183"/>
                <a:ext cx="572695" cy="445008"/>
              </a:xfrm>
              <a:custGeom>
                <a:avLst/>
                <a:gdLst>
                  <a:gd name="connsiteX0" fmla="*/ 37990 w 800769"/>
                  <a:gd name="connsiteY0" fmla="*/ 338124 h 568547"/>
                  <a:gd name="connsiteX1" fmla="*/ 47 w 800769"/>
                  <a:gd name="connsiteY1" fmla="*/ 270825 h 568547"/>
                  <a:gd name="connsiteX2" fmla="*/ 79095 w 800769"/>
                  <a:gd name="connsiteY2" fmla="*/ 190067 h 568547"/>
                  <a:gd name="connsiteX3" fmla="*/ 79095 w 800769"/>
                  <a:gd name="connsiteY3" fmla="*/ 190067 h 568547"/>
                  <a:gd name="connsiteX4" fmla="*/ 123362 w 800769"/>
                  <a:gd name="connsiteY4" fmla="*/ 79399 h 568547"/>
                  <a:gd name="connsiteX5" fmla="*/ 262486 w 800769"/>
                  <a:gd name="connsiteY5" fmla="*/ 77903 h 568547"/>
                  <a:gd name="connsiteX6" fmla="*/ 328886 w 800769"/>
                  <a:gd name="connsiteY6" fmla="*/ 24064 h 568547"/>
                  <a:gd name="connsiteX7" fmla="*/ 415839 w 800769"/>
                  <a:gd name="connsiteY7" fmla="*/ 47993 h 568547"/>
                  <a:gd name="connsiteX8" fmla="*/ 475915 w 800769"/>
                  <a:gd name="connsiteY8" fmla="*/ 1631 h 568547"/>
                  <a:gd name="connsiteX9" fmla="*/ 551801 w 800769"/>
                  <a:gd name="connsiteY9" fmla="*/ 34533 h 568547"/>
                  <a:gd name="connsiteX10" fmla="*/ 634011 w 800769"/>
                  <a:gd name="connsiteY10" fmla="*/ 6118 h 568547"/>
                  <a:gd name="connsiteX11" fmla="*/ 709897 w 800769"/>
                  <a:gd name="connsiteY11" fmla="*/ 77903 h 568547"/>
                  <a:gd name="connsiteX12" fmla="*/ 776297 w 800769"/>
                  <a:gd name="connsiteY12" fmla="*/ 140715 h 568547"/>
                  <a:gd name="connsiteX13" fmla="*/ 768392 w 800769"/>
                  <a:gd name="connsiteY13" fmla="*/ 211005 h 568547"/>
                  <a:gd name="connsiteX14" fmla="*/ 793687 w 800769"/>
                  <a:gd name="connsiteY14" fmla="*/ 318682 h 568547"/>
                  <a:gd name="connsiteX15" fmla="*/ 701992 w 800769"/>
                  <a:gd name="connsiteY15" fmla="*/ 397945 h 568547"/>
                  <a:gd name="connsiteX16" fmla="*/ 640335 w 800769"/>
                  <a:gd name="connsiteY16" fmla="*/ 486181 h 568547"/>
                  <a:gd name="connsiteX17" fmla="*/ 537572 w 800769"/>
                  <a:gd name="connsiteY17" fmla="*/ 483190 h 568547"/>
                  <a:gd name="connsiteX18" fmla="*/ 419001 w 800769"/>
                  <a:gd name="connsiteY18" fmla="*/ 568434 h 568547"/>
                  <a:gd name="connsiteX19" fmla="*/ 297267 w 800769"/>
                  <a:gd name="connsiteY19" fmla="*/ 514596 h 568547"/>
                  <a:gd name="connsiteX20" fmla="*/ 191343 w 800769"/>
                  <a:gd name="connsiteY20" fmla="*/ 532542 h 568547"/>
                  <a:gd name="connsiteX21" fmla="*/ 113876 w 800769"/>
                  <a:gd name="connsiteY21" fmla="*/ 469730 h 568547"/>
                  <a:gd name="connsiteX22" fmla="*/ 26923 w 800769"/>
                  <a:gd name="connsiteY22" fmla="*/ 417387 h 568547"/>
                  <a:gd name="connsiteX23" fmla="*/ 37990 w 800769"/>
                  <a:gd name="connsiteY23" fmla="*/ 338124 h 568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00769" h="568547">
                    <a:moveTo>
                      <a:pt x="37990" y="338124"/>
                    </a:moveTo>
                    <a:cubicBezTo>
                      <a:pt x="37990" y="338124"/>
                      <a:pt x="-1534" y="314196"/>
                      <a:pt x="47" y="270825"/>
                    </a:cubicBezTo>
                    <a:cubicBezTo>
                      <a:pt x="3209" y="197545"/>
                      <a:pt x="79095" y="190067"/>
                      <a:pt x="79095" y="190067"/>
                    </a:cubicBezTo>
                    <a:lnTo>
                      <a:pt x="79095" y="190067"/>
                    </a:lnTo>
                    <a:cubicBezTo>
                      <a:pt x="79095" y="190067"/>
                      <a:pt x="56962" y="128751"/>
                      <a:pt x="123362" y="79399"/>
                    </a:cubicBezTo>
                    <a:cubicBezTo>
                      <a:pt x="194505" y="25560"/>
                      <a:pt x="262486" y="77903"/>
                      <a:pt x="262486" y="77903"/>
                    </a:cubicBezTo>
                    <a:cubicBezTo>
                      <a:pt x="262486" y="77903"/>
                      <a:pt x="273553" y="34533"/>
                      <a:pt x="328886" y="24064"/>
                    </a:cubicBezTo>
                    <a:cubicBezTo>
                      <a:pt x="387382" y="12100"/>
                      <a:pt x="415839" y="47993"/>
                      <a:pt x="415839" y="47993"/>
                    </a:cubicBezTo>
                    <a:cubicBezTo>
                      <a:pt x="415839" y="47993"/>
                      <a:pt x="430067" y="10605"/>
                      <a:pt x="475915" y="1631"/>
                    </a:cubicBezTo>
                    <a:cubicBezTo>
                      <a:pt x="521763" y="-8837"/>
                      <a:pt x="551801" y="34533"/>
                      <a:pt x="551801" y="34533"/>
                    </a:cubicBezTo>
                    <a:cubicBezTo>
                      <a:pt x="551801" y="34533"/>
                      <a:pt x="581839" y="-2855"/>
                      <a:pt x="634011" y="6118"/>
                    </a:cubicBezTo>
                    <a:cubicBezTo>
                      <a:pt x="697249" y="18082"/>
                      <a:pt x="709897" y="77903"/>
                      <a:pt x="709897" y="77903"/>
                    </a:cubicBezTo>
                    <a:cubicBezTo>
                      <a:pt x="709897" y="77903"/>
                      <a:pt x="757325" y="85381"/>
                      <a:pt x="776297" y="140715"/>
                    </a:cubicBezTo>
                    <a:cubicBezTo>
                      <a:pt x="793687" y="193058"/>
                      <a:pt x="768392" y="211005"/>
                      <a:pt x="768392" y="211005"/>
                    </a:cubicBezTo>
                    <a:cubicBezTo>
                      <a:pt x="768392" y="211005"/>
                      <a:pt x="818983" y="255870"/>
                      <a:pt x="793687" y="318682"/>
                    </a:cubicBezTo>
                    <a:cubicBezTo>
                      <a:pt x="768392" y="384485"/>
                      <a:pt x="701992" y="397945"/>
                      <a:pt x="701992" y="397945"/>
                    </a:cubicBezTo>
                    <a:cubicBezTo>
                      <a:pt x="701992" y="397945"/>
                      <a:pt x="700411" y="444306"/>
                      <a:pt x="640335" y="486181"/>
                    </a:cubicBezTo>
                    <a:cubicBezTo>
                      <a:pt x="581839" y="528055"/>
                      <a:pt x="537572" y="483190"/>
                      <a:pt x="537572" y="483190"/>
                    </a:cubicBezTo>
                    <a:cubicBezTo>
                      <a:pt x="537572" y="483190"/>
                      <a:pt x="496468" y="565443"/>
                      <a:pt x="419001" y="568434"/>
                    </a:cubicBezTo>
                    <a:cubicBezTo>
                      <a:pt x="335210" y="571426"/>
                      <a:pt x="297267" y="514596"/>
                      <a:pt x="297267" y="514596"/>
                    </a:cubicBezTo>
                    <a:cubicBezTo>
                      <a:pt x="297267" y="514596"/>
                      <a:pt x="257743" y="548993"/>
                      <a:pt x="191343" y="532542"/>
                    </a:cubicBezTo>
                    <a:cubicBezTo>
                      <a:pt x="131267" y="517587"/>
                      <a:pt x="113876" y="469730"/>
                      <a:pt x="113876" y="469730"/>
                    </a:cubicBezTo>
                    <a:cubicBezTo>
                      <a:pt x="113876" y="469730"/>
                      <a:pt x="45895" y="466739"/>
                      <a:pt x="26923" y="417387"/>
                    </a:cubicBezTo>
                    <a:cubicBezTo>
                      <a:pt x="6371" y="368034"/>
                      <a:pt x="39571" y="341115"/>
                      <a:pt x="37990" y="338124"/>
                    </a:cubicBezTo>
                    <a:close/>
                  </a:path>
                </a:pathLst>
              </a:custGeom>
              <a:solidFill>
                <a:schemeClr val="bg2"/>
              </a:solidFill>
              <a:ln w="15635" cap="flat">
                <a:solidFill>
                  <a:schemeClr val="tx1"/>
                </a:solid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b="1" dirty="0"/>
                  <a:t>N2</a:t>
                </a:r>
                <a:endParaRPr lang="zh-CN" altLang="en-US" b="1" dirty="0"/>
              </a:p>
            </p:txBody>
          </p:sp>
          <p:sp>
            <p:nvSpPr>
              <p:cNvPr id="11" name="图形 118"/>
              <p:cNvSpPr/>
              <p:nvPr/>
            </p:nvSpPr>
            <p:spPr>
              <a:xfrm>
                <a:off x="8842498" y="1897183"/>
                <a:ext cx="572695" cy="445008"/>
              </a:xfrm>
              <a:custGeom>
                <a:avLst/>
                <a:gdLst>
                  <a:gd name="connsiteX0" fmla="*/ 37990 w 800769"/>
                  <a:gd name="connsiteY0" fmla="*/ 338124 h 568547"/>
                  <a:gd name="connsiteX1" fmla="*/ 47 w 800769"/>
                  <a:gd name="connsiteY1" fmla="*/ 270825 h 568547"/>
                  <a:gd name="connsiteX2" fmla="*/ 79095 w 800769"/>
                  <a:gd name="connsiteY2" fmla="*/ 190067 h 568547"/>
                  <a:gd name="connsiteX3" fmla="*/ 79095 w 800769"/>
                  <a:gd name="connsiteY3" fmla="*/ 190067 h 568547"/>
                  <a:gd name="connsiteX4" fmla="*/ 123362 w 800769"/>
                  <a:gd name="connsiteY4" fmla="*/ 79399 h 568547"/>
                  <a:gd name="connsiteX5" fmla="*/ 262486 w 800769"/>
                  <a:gd name="connsiteY5" fmla="*/ 77903 h 568547"/>
                  <a:gd name="connsiteX6" fmla="*/ 328886 w 800769"/>
                  <a:gd name="connsiteY6" fmla="*/ 24064 h 568547"/>
                  <a:gd name="connsiteX7" fmla="*/ 415839 w 800769"/>
                  <a:gd name="connsiteY7" fmla="*/ 47993 h 568547"/>
                  <a:gd name="connsiteX8" fmla="*/ 475915 w 800769"/>
                  <a:gd name="connsiteY8" fmla="*/ 1631 h 568547"/>
                  <a:gd name="connsiteX9" fmla="*/ 551801 w 800769"/>
                  <a:gd name="connsiteY9" fmla="*/ 34533 h 568547"/>
                  <a:gd name="connsiteX10" fmla="*/ 634011 w 800769"/>
                  <a:gd name="connsiteY10" fmla="*/ 6118 h 568547"/>
                  <a:gd name="connsiteX11" fmla="*/ 709897 w 800769"/>
                  <a:gd name="connsiteY11" fmla="*/ 77903 h 568547"/>
                  <a:gd name="connsiteX12" fmla="*/ 776297 w 800769"/>
                  <a:gd name="connsiteY12" fmla="*/ 140715 h 568547"/>
                  <a:gd name="connsiteX13" fmla="*/ 768392 w 800769"/>
                  <a:gd name="connsiteY13" fmla="*/ 211005 h 568547"/>
                  <a:gd name="connsiteX14" fmla="*/ 793687 w 800769"/>
                  <a:gd name="connsiteY14" fmla="*/ 318682 h 568547"/>
                  <a:gd name="connsiteX15" fmla="*/ 701992 w 800769"/>
                  <a:gd name="connsiteY15" fmla="*/ 397945 h 568547"/>
                  <a:gd name="connsiteX16" fmla="*/ 640335 w 800769"/>
                  <a:gd name="connsiteY16" fmla="*/ 486181 h 568547"/>
                  <a:gd name="connsiteX17" fmla="*/ 537572 w 800769"/>
                  <a:gd name="connsiteY17" fmla="*/ 483190 h 568547"/>
                  <a:gd name="connsiteX18" fmla="*/ 419001 w 800769"/>
                  <a:gd name="connsiteY18" fmla="*/ 568434 h 568547"/>
                  <a:gd name="connsiteX19" fmla="*/ 297267 w 800769"/>
                  <a:gd name="connsiteY19" fmla="*/ 514596 h 568547"/>
                  <a:gd name="connsiteX20" fmla="*/ 191343 w 800769"/>
                  <a:gd name="connsiteY20" fmla="*/ 532542 h 568547"/>
                  <a:gd name="connsiteX21" fmla="*/ 113876 w 800769"/>
                  <a:gd name="connsiteY21" fmla="*/ 469730 h 568547"/>
                  <a:gd name="connsiteX22" fmla="*/ 26923 w 800769"/>
                  <a:gd name="connsiteY22" fmla="*/ 417387 h 568547"/>
                  <a:gd name="connsiteX23" fmla="*/ 37990 w 800769"/>
                  <a:gd name="connsiteY23" fmla="*/ 338124 h 568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00769" h="568547">
                    <a:moveTo>
                      <a:pt x="37990" y="338124"/>
                    </a:moveTo>
                    <a:cubicBezTo>
                      <a:pt x="37990" y="338124"/>
                      <a:pt x="-1534" y="314196"/>
                      <a:pt x="47" y="270825"/>
                    </a:cubicBezTo>
                    <a:cubicBezTo>
                      <a:pt x="3209" y="197545"/>
                      <a:pt x="79095" y="190067"/>
                      <a:pt x="79095" y="190067"/>
                    </a:cubicBezTo>
                    <a:lnTo>
                      <a:pt x="79095" y="190067"/>
                    </a:lnTo>
                    <a:cubicBezTo>
                      <a:pt x="79095" y="190067"/>
                      <a:pt x="56962" y="128751"/>
                      <a:pt x="123362" y="79399"/>
                    </a:cubicBezTo>
                    <a:cubicBezTo>
                      <a:pt x="194505" y="25560"/>
                      <a:pt x="262486" y="77903"/>
                      <a:pt x="262486" y="77903"/>
                    </a:cubicBezTo>
                    <a:cubicBezTo>
                      <a:pt x="262486" y="77903"/>
                      <a:pt x="273553" y="34533"/>
                      <a:pt x="328886" y="24064"/>
                    </a:cubicBezTo>
                    <a:cubicBezTo>
                      <a:pt x="387382" y="12100"/>
                      <a:pt x="415839" y="47993"/>
                      <a:pt x="415839" y="47993"/>
                    </a:cubicBezTo>
                    <a:cubicBezTo>
                      <a:pt x="415839" y="47993"/>
                      <a:pt x="430067" y="10605"/>
                      <a:pt x="475915" y="1631"/>
                    </a:cubicBezTo>
                    <a:cubicBezTo>
                      <a:pt x="521763" y="-8837"/>
                      <a:pt x="551801" y="34533"/>
                      <a:pt x="551801" y="34533"/>
                    </a:cubicBezTo>
                    <a:cubicBezTo>
                      <a:pt x="551801" y="34533"/>
                      <a:pt x="581839" y="-2855"/>
                      <a:pt x="634011" y="6118"/>
                    </a:cubicBezTo>
                    <a:cubicBezTo>
                      <a:pt x="697249" y="18082"/>
                      <a:pt x="709897" y="77903"/>
                      <a:pt x="709897" y="77903"/>
                    </a:cubicBezTo>
                    <a:cubicBezTo>
                      <a:pt x="709897" y="77903"/>
                      <a:pt x="757325" y="85381"/>
                      <a:pt x="776297" y="140715"/>
                    </a:cubicBezTo>
                    <a:cubicBezTo>
                      <a:pt x="793687" y="193058"/>
                      <a:pt x="768392" y="211005"/>
                      <a:pt x="768392" y="211005"/>
                    </a:cubicBezTo>
                    <a:cubicBezTo>
                      <a:pt x="768392" y="211005"/>
                      <a:pt x="818983" y="255870"/>
                      <a:pt x="793687" y="318682"/>
                    </a:cubicBezTo>
                    <a:cubicBezTo>
                      <a:pt x="768392" y="384485"/>
                      <a:pt x="701992" y="397945"/>
                      <a:pt x="701992" y="397945"/>
                    </a:cubicBezTo>
                    <a:cubicBezTo>
                      <a:pt x="701992" y="397945"/>
                      <a:pt x="700411" y="444306"/>
                      <a:pt x="640335" y="486181"/>
                    </a:cubicBezTo>
                    <a:cubicBezTo>
                      <a:pt x="581839" y="528055"/>
                      <a:pt x="537572" y="483190"/>
                      <a:pt x="537572" y="483190"/>
                    </a:cubicBezTo>
                    <a:cubicBezTo>
                      <a:pt x="537572" y="483190"/>
                      <a:pt x="496468" y="565443"/>
                      <a:pt x="419001" y="568434"/>
                    </a:cubicBezTo>
                    <a:cubicBezTo>
                      <a:pt x="335210" y="571426"/>
                      <a:pt x="297267" y="514596"/>
                      <a:pt x="297267" y="514596"/>
                    </a:cubicBezTo>
                    <a:cubicBezTo>
                      <a:pt x="297267" y="514596"/>
                      <a:pt x="257743" y="548993"/>
                      <a:pt x="191343" y="532542"/>
                    </a:cubicBezTo>
                    <a:cubicBezTo>
                      <a:pt x="131267" y="517587"/>
                      <a:pt x="113876" y="469730"/>
                      <a:pt x="113876" y="469730"/>
                    </a:cubicBezTo>
                    <a:cubicBezTo>
                      <a:pt x="113876" y="469730"/>
                      <a:pt x="45895" y="466739"/>
                      <a:pt x="26923" y="417387"/>
                    </a:cubicBezTo>
                    <a:cubicBezTo>
                      <a:pt x="6371" y="368034"/>
                      <a:pt x="39571" y="341115"/>
                      <a:pt x="37990" y="338124"/>
                    </a:cubicBezTo>
                    <a:close/>
                  </a:path>
                </a:pathLst>
              </a:custGeom>
              <a:solidFill>
                <a:schemeClr val="bg2"/>
              </a:solidFill>
              <a:ln w="15635" cap="flat">
                <a:solidFill>
                  <a:schemeClr val="tx1"/>
                </a:solid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b="1" dirty="0"/>
                  <a:t>N3</a:t>
                </a:r>
                <a:endParaRPr lang="zh-CN" altLang="en-US" b="1" dirty="0"/>
              </a:p>
            </p:txBody>
          </p:sp>
        </p:grpSp>
        <p:pic>
          <p:nvPicPr>
            <p:cNvPr id="12" name="图形 2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7602863" y="1518527"/>
              <a:ext cx="576402" cy="466612"/>
            </a:xfrm>
            <a:prstGeom prst="rect">
              <a:avLst/>
            </a:prstGeom>
          </p:spPr>
        </p:pic>
        <p:sp>
          <p:nvSpPr>
            <p:cNvPr id="13" name="文本框 38"/>
            <p:cNvSpPr txBox="1"/>
            <p:nvPr/>
          </p:nvSpPr>
          <p:spPr>
            <a:xfrm>
              <a:off x="7670751" y="1164773"/>
              <a:ext cx="440626" cy="3693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b="1" dirty="0"/>
                <a:t>R2</a:t>
              </a:r>
              <a:endParaRPr lang="zh-CN" altLang="en-US" b="1" dirty="0"/>
            </a:p>
          </p:txBody>
        </p:sp>
      </p:grpSp>
      <p:pic>
        <p:nvPicPr>
          <p:cNvPr id="14" name="图形 13" descr="关闭 纯色填充"/>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388489" y="2066636"/>
            <a:ext cx="343989" cy="343989"/>
          </a:xfrm>
          <a:prstGeom prst="rect">
            <a:avLst/>
          </a:prstGeom>
        </p:spPr>
      </p:pic>
      <p:sp>
        <p:nvSpPr>
          <p:cNvPr id="15" name="文本框 38"/>
          <p:cNvSpPr txBox="1"/>
          <p:nvPr/>
        </p:nvSpPr>
        <p:spPr>
          <a:xfrm>
            <a:off x="3208298" y="1758047"/>
            <a:ext cx="688351" cy="3693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b="1" dirty="0">
                <a:solidFill>
                  <a:srgbClr val="FF0000"/>
                </a:solidFill>
              </a:rPr>
              <a:t>故障</a:t>
            </a:r>
            <a:endParaRPr lang="zh-CN" altLang="en-US" b="1" dirty="0">
              <a:solidFill>
                <a:srgbClr val="FF0000"/>
              </a:solidFill>
            </a:endParaRPr>
          </a:p>
        </p:txBody>
      </p:sp>
      <p:sp>
        <p:nvSpPr>
          <p:cNvPr id="16" name="文本框 38"/>
          <p:cNvSpPr txBox="1"/>
          <p:nvPr/>
        </p:nvSpPr>
        <p:spPr>
          <a:xfrm>
            <a:off x="2854062" y="771871"/>
            <a:ext cx="3026065" cy="3693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b="1" dirty="0">
                <a:solidFill>
                  <a:schemeClr val="accent3">
                    <a:lumMod val="75000"/>
                  </a:schemeClr>
                </a:solidFill>
              </a:rPr>
              <a:t>——</a:t>
            </a:r>
            <a:r>
              <a:rPr lang="zh-CN" altLang="en-US" b="1" dirty="0">
                <a:solidFill>
                  <a:schemeClr val="accent3">
                    <a:lumMod val="75000"/>
                  </a:schemeClr>
                </a:solidFill>
              </a:rPr>
              <a:t>“坏消息传播得慢”</a:t>
            </a:r>
            <a:endParaRPr lang="zh-CN" altLang="en-US" b="1" dirty="0">
              <a:solidFill>
                <a:schemeClr val="accent3">
                  <a:lumMod val="75000"/>
                </a:schemeClr>
              </a:solidFill>
            </a:endParaRPr>
          </a:p>
        </p:txBody>
      </p:sp>
      <p:sp>
        <p:nvSpPr>
          <p:cNvPr id="19" name="文本框 18"/>
          <p:cNvSpPr txBox="1"/>
          <p:nvPr/>
        </p:nvSpPr>
        <p:spPr>
          <a:xfrm>
            <a:off x="3719322" y="2501900"/>
            <a:ext cx="4762774" cy="369332"/>
          </a:xfrm>
          <a:prstGeom prst="rect">
            <a:avLst/>
          </a:prstGeom>
          <a:noFill/>
        </p:spPr>
        <p:txBody>
          <a:bodyPr wrap="square" rtlCol="0">
            <a:spAutoFit/>
          </a:bodyPr>
          <a:lstStyle/>
          <a:p>
            <a:pPr algn="ctr"/>
            <a:r>
              <a:rPr lang="zh-CN" altLang="en-US" b="1" dirty="0">
                <a:solidFill>
                  <a:schemeClr val="accent4"/>
                </a:solidFill>
              </a:rPr>
              <a:t>假设</a:t>
            </a:r>
            <a:r>
              <a:rPr lang="en-US" altLang="zh-CN" b="1" dirty="0">
                <a:solidFill>
                  <a:schemeClr val="accent4"/>
                </a:solidFill>
              </a:rPr>
              <a:t>R2</a:t>
            </a:r>
            <a:r>
              <a:rPr lang="zh-CN" altLang="en-US" b="1" dirty="0">
                <a:solidFill>
                  <a:schemeClr val="accent4"/>
                </a:solidFill>
              </a:rPr>
              <a:t>周期性发送</a:t>
            </a:r>
            <a:r>
              <a:rPr lang="en-US" altLang="zh-CN" b="1" dirty="0">
                <a:solidFill>
                  <a:schemeClr val="accent4"/>
                </a:solidFill>
              </a:rPr>
              <a:t>RIP</a:t>
            </a:r>
            <a:r>
              <a:rPr lang="zh-CN" altLang="en-US" b="1" dirty="0">
                <a:solidFill>
                  <a:schemeClr val="accent4"/>
                </a:solidFill>
              </a:rPr>
              <a:t>更新报文的时间先到</a:t>
            </a:r>
            <a:endParaRPr lang="zh-CN" altLang="en-US" b="1" dirty="0">
              <a:solidFill>
                <a:schemeClr val="accent4"/>
              </a:solidFill>
            </a:endParaRPr>
          </a:p>
        </p:txBody>
      </p:sp>
      <p:sp>
        <p:nvSpPr>
          <p:cNvPr id="24" name="标注: 左箭头 23"/>
          <p:cNvSpPr/>
          <p:nvPr/>
        </p:nvSpPr>
        <p:spPr>
          <a:xfrm>
            <a:off x="7056862" y="2923857"/>
            <a:ext cx="1668403" cy="369331"/>
          </a:xfrm>
          <a:prstGeom prst="leftArrowCallout">
            <a:avLst>
              <a:gd name="adj1" fmla="val 25000"/>
              <a:gd name="adj2" fmla="val 25000"/>
              <a:gd name="adj3" fmla="val 25000"/>
              <a:gd name="adj4" fmla="val 84991"/>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ea typeface="宋体" panose="02010600030101010101" pitchFamily="2" charset="-122"/>
              </a:rPr>
              <a:t>N1</a:t>
            </a:r>
            <a:r>
              <a:rPr lang="zh-CN" altLang="en-US" b="1" dirty="0">
                <a:solidFill>
                  <a:schemeClr val="tx1"/>
                </a:solidFill>
                <a:ea typeface="宋体" panose="02010600030101010101" pitchFamily="2" charset="-122"/>
              </a:rPr>
              <a:t>，</a:t>
            </a:r>
            <a:r>
              <a:rPr lang="en-US" altLang="zh-CN" b="1" dirty="0">
                <a:solidFill>
                  <a:schemeClr val="tx1"/>
                </a:solidFill>
                <a:ea typeface="宋体" panose="02010600030101010101" pitchFamily="2" charset="-122"/>
              </a:rPr>
              <a:t>2</a:t>
            </a:r>
            <a:r>
              <a:rPr lang="zh-CN" altLang="en-US" b="1" dirty="0">
                <a:solidFill>
                  <a:schemeClr val="tx1"/>
                </a:solidFill>
                <a:ea typeface="宋体" panose="02010600030101010101" pitchFamily="2" charset="-122"/>
              </a:rPr>
              <a:t>，</a:t>
            </a:r>
            <a:r>
              <a:rPr lang="en-US" altLang="zh-CN" b="1" dirty="0">
                <a:solidFill>
                  <a:schemeClr val="tx1"/>
                </a:solidFill>
                <a:ea typeface="宋体" panose="02010600030101010101" pitchFamily="2" charset="-122"/>
              </a:rPr>
              <a:t>R1</a:t>
            </a:r>
            <a:endParaRPr lang="zh-CN" altLang="en-US" b="1" dirty="0">
              <a:solidFill>
                <a:schemeClr val="tx1"/>
              </a:solidFill>
              <a:ea typeface="宋体" panose="02010600030101010101" pitchFamily="2" charset="-122"/>
            </a:endParaRPr>
          </a:p>
        </p:txBody>
      </p:sp>
      <p:sp>
        <p:nvSpPr>
          <p:cNvPr id="25" name="标注: 右箭头 24"/>
          <p:cNvSpPr/>
          <p:nvPr/>
        </p:nvSpPr>
        <p:spPr>
          <a:xfrm>
            <a:off x="3528545" y="3328115"/>
            <a:ext cx="1668403" cy="369331"/>
          </a:xfrm>
          <a:prstGeom prst="rightArrowCallout">
            <a:avLst>
              <a:gd name="adj1" fmla="val 25000"/>
              <a:gd name="adj2" fmla="val 25000"/>
              <a:gd name="adj3" fmla="val 25000"/>
              <a:gd name="adj4" fmla="val 83329"/>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ea typeface="宋体" panose="02010600030101010101" pitchFamily="2" charset="-122"/>
              </a:rPr>
              <a:t>N1</a:t>
            </a:r>
            <a:r>
              <a:rPr lang="zh-CN" altLang="en-US" b="1" dirty="0">
                <a:solidFill>
                  <a:schemeClr val="tx1"/>
                </a:solidFill>
                <a:ea typeface="宋体" panose="02010600030101010101" pitchFamily="2" charset="-122"/>
              </a:rPr>
              <a:t>，</a:t>
            </a:r>
            <a:r>
              <a:rPr lang="en-US" altLang="zh-CN" b="1" dirty="0">
                <a:solidFill>
                  <a:schemeClr val="tx1"/>
                </a:solidFill>
                <a:ea typeface="宋体" panose="02010600030101010101" pitchFamily="2" charset="-122"/>
              </a:rPr>
              <a:t>3</a:t>
            </a:r>
            <a:r>
              <a:rPr lang="zh-CN" altLang="en-US" b="1" dirty="0">
                <a:solidFill>
                  <a:schemeClr val="tx1"/>
                </a:solidFill>
                <a:ea typeface="宋体" panose="02010600030101010101" pitchFamily="2" charset="-122"/>
              </a:rPr>
              <a:t>，</a:t>
            </a:r>
            <a:r>
              <a:rPr lang="en-US" altLang="zh-CN" b="1" dirty="0">
                <a:solidFill>
                  <a:schemeClr val="tx1"/>
                </a:solidFill>
                <a:ea typeface="宋体" panose="02010600030101010101" pitchFamily="2" charset="-122"/>
              </a:rPr>
              <a:t>R2</a:t>
            </a:r>
            <a:endParaRPr lang="zh-CN" altLang="en-US" b="1" dirty="0">
              <a:solidFill>
                <a:schemeClr val="tx1"/>
              </a:solidFill>
              <a:ea typeface="宋体" panose="02010600030101010101" pitchFamily="2" charset="-122"/>
            </a:endParaRPr>
          </a:p>
        </p:txBody>
      </p:sp>
      <p:sp>
        <p:nvSpPr>
          <p:cNvPr id="26" name="标注: 左箭头 25"/>
          <p:cNvSpPr/>
          <p:nvPr/>
        </p:nvSpPr>
        <p:spPr>
          <a:xfrm>
            <a:off x="7056862" y="3732373"/>
            <a:ext cx="1668403" cy="369331"/>
          </a:xfrm>
          <a:prstGeom prst="leftArrowCallout">
            <a:avLst>
              <a:gd name="adj1" fmla="val 25000"/>
              <a:gd name="adj2" fmla="val 25000"/>
              <a:gd name="adj3" fmla="val 25000"/>
              <a:gd name="adj4" fmla="val 84991"/>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ea typeface="宋体" panose="02010600030101010101" pitchFamily="2" charset="-122"/>
              </a:rPr>
              <a:t>N1</a:t>
            </a:r>
            <a:r>
              <a:rPr lang="zh-CN" altLang="en-US" b="1" dirty="0">
                <a:solidFill>
                  <a:schemeClr val="tx1"/>
                </a:solidFill>
                <a:ea typeface="宋体" panose="02010600030101010101" pitchFamily="2" charset="-122"/>
              </a:rPr>
              <a:t>，</a:t>
            </a:r>
            <a:r>
              <a:rPr lang="en-US" altLang="zh-CN" b="1" dirty="0">
                <a:solidFill>
                  <a:schemeClr val="tx1"/>
                </a:solidFill>
                <a:ea typeface="宋体" panose="02010600030101010101" pitchFamily="2" charset="-122"/>
              </a:rPr>
              <a:t>4</a:t>
            </a:r>
            <a:r>
              <a:rPr lang="zh-CN" altLang="en-US" b="1" dirty="0">
                <a:solidFill>
                  <a:schemeClr val="tx1"/>
                </a:solidFill>
                <a:ea typeface="宋体" panose="02010600030101010101" pitchFamily="2" charset="-122"/>
              </a:rPr>
              <a:t>，</a:t>
            </a:r>
            <a:r>
              <a:rPr lang="en-US" altLang="zh-CN" b="1" dirty="0">
                <a:solidFill>
                  <a:schemeClr val="tx1"/>
                </a:solidFill>
                <a:ea typeface="宋体" panose="02010600030101010101" pitchFamily="2" charset="-122"/>
              </a:rPr>
              <a:t>R1</a:t>
            </a:r>
            <a:endParaRPr lang="zh-CN" altLang="en-US" b="1" dirty="0">
              <a:solidFill>
                <a:schemeClr val="tx1"/>
              </a:solidFill>
              <a:ea typeface="宋体" panose="02010600030101010101" pitchFamily="2" charset="-122"/>
            </a:endParaRPr>
          </a:p>
        </p:txBody>
      </p:sp>
      <p:sp>
        <p:nvSpPr>
          <p:cNvPr id="27" name="标注: 右箭头 26"/>
          <p:cNvSpPr/>
          <p:nvPr/>
        </p:nvSpPr>
        <p:spPr>
          <a:xfrm>
            <a:off x="3528545" y="4136631"/>
            <a:ext cx="1668403" cy="369331"/>
          </a:xfrm>
          <a:prstGeom prst="rightArrowCallout">
            <a:avLst>
              <a:gd name="adj1" fmla="val 25000"/>
              <a:gd name="adj2" fmla="val 25000"/>
              <a:gd name="adj3" fmla="val 25000"/>
              <a:gd name="adj4" fmla="val 83329"/>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ea typeface="宋体" panose="02010600030101010101" pitchFamily="2" charset="-122"/>
              </a:rPr>
              <a:t>N1</a:t>
            </a:r>
            <a:r>
              <a:rPr lang="zh-CN" altLang="en-US" b="1" dirty="0">
                <a:solidFill>
                  <a:schemeClr val="tx1"/>
                </a:solidFill>
                <a:ea typeface="宋体" panose="02010600030101010101" pitchFamily="2" charset="-122"/>
              </a:rPr>
              <a:t>，</a:t>
            </a:r>
            <a:r>
              <a:rPr lang="en-US" altLang="zh-CN" b="1" dirty="0">
                <a:solidFill>
                  <a:schemeClr val="tx1"/>
                </a:solidFill>
                <a:ea typeface="宋体" panose="02010600030101010101" pitchFamily="2" charset="-122"/>
              </a:rPr>
              <a:t>5</a:t>
            </a:r>
            <a:r>
              <a:rPr lang="zh-CN" altLang="en-US" b="1" dirty="0">
                <a:solidFill>
                  <a:schemeClr val="tx1"/>
                </a:solidFill>
                <a:ea typeface="宋体" panose="02010600030101010101" pitchFamily="2" charset="-122"/>
              </a:rPr>
              <a:t>，</a:t>
            </a:r>
            <a:r>
              <a:rPr lang="en-US" altLang="zh-CN" b="1" dirty="0">
                <a:solidFill>
                  <a:schemeClr val="tx1"/>
                </a:solidFill>
                <a:ea typeface="宋体" panose="02010600030101010101" pitchFamily="2" charset="-122"/>
              </a:rPr>
              <a:t>R2</a:t>
            </a:r>
            <a:endParaRPr lang="zh-CN" altLang="en-US" b="1" dirty="0">
              <a:solidFill>
                <a:schemeClr val="tx1"/>
              </a:solidFill>
              <a:ea typeface="宋体" panose="02010600030101010101" pitchFamily="2" charset="-122"/>
            </a:endParaRPr>
          </a:p>
        </p:txBody>
      </p:sp>
      <p:grpSp>
        <p:nvGrpSpPr>
          <p:cNvPr id="33" name="组合 32"/>
          <p:cNvGrpSpPr/>
          <p:nvPr/>
        </p:nvGrpSpPr>
        <p:grpSpPr>
          <a:xfrm>
            <a:off x="8725265" y="3293188"/>
            <a:ext cx="1044088" cy="439185"/>
            <a:chOff x="8725265" y="3293188"/>
            <a:chExt cx="1044088" cy="439185"/>
          </a:xfrm>
        </p:grpSpPr>
        <p:cxnSp>
          <p:nvCxnSpPr>
            <p:cNvPr id="20" name="直接连接符 19"/>
            <p:cNvCxnSpPr/>
            <p:nvPr/>
          </p:nvCxnSpPr>
          <p:spPr>
            <a:xfrm>
              <a:off x="8725265" y="3293188"/>
              <a:ext cx="286349" cy="0"/>
            </a:xfrm>
            <a:prstGeom prst="line">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a:off x="8725265" y="3730870"/>
              <a:ext cx="286349" cy="0"/>
            </a:xfrm>
            <a:prstGeom prst="line">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3" name="直接箭头连接符 22"/>
            <p:cNvCxnSpPr/>
            <p:nvPr/>
          </p:nvCxnSpPr>
          <p:spPr>
            <a:xfrm>
              <a:off x="8868439" y="3293188"/>
              <a:ext cx="0" cy="439185"/>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7" name="文本框 36"/>
            <p:cNvSpPr txBox="1"/>
            <p:nvPr/>
          </p:nvSpPr>
          <p:spPr>
            <a:xfrm>
              <a:off x="8906517" y="3315643"/>
              <a:ext cx="862836" cy="369332"/>
            </a:xfrm>
            <a:prstGeom prst="rect">
              <a:avLst/>
            </a:prstGeom>
            <a:noFill/>
          </p:spPr>
          <p:txBody>
            <a:bodyPr wrap="square" rtlCol="0">
              <a:spAutoFit/>
            </a:bodyPr>
            <a:lstStyle/>
            <a:p>
              <a:r>
                <a:rPr lang="zh-CN" altLang="en-US" b="1" dirty="0"/>
                <a:t>约</a:t>
              </a:r>
              <a:r>
                <a:rPr lang="en-US" altLang="zh-CN" b="1" dirty="0"/>
                <a:t>30</a:t>
              </a:r>
              <a:r>
                <a:rPr lang="zh-CN" altLang="en-US" b="1" dirty="0"/>
                <a:t>秒</a:t>
              </a:r>
              <a:endParaRPr lang="zh-CN" altLang="en-US" b="1" dirty="0"/>
            </a:p>
          </p:txBody>
        </p:sp>
      </p:grpSp>
      <p:grpSp>
        <p:nvGrpSpPr>
          <p:cNvPr id="38" name="组合 37"/>
          <p:cNvGrpSpPr/>
          <p:nvPr/>
        </p:nvGrpSpPr>
        <p:grpSpPr>
          <a:xfrm>
            <a:off x="2509049" y="3697412"/>
            <a:ext cx="1019496" cy="439185"/>
            <a:chOff x="7992118" y="3293188"/>
            <a:chExt cx="1019496" cy="439185"/>
          </a:xfrm>
        </p:grpSpPr>
        <p:cxnSp>
          <p:nvCxnSpPr>
            <p:cNvPr id="39" name="直接连接符 38"/>
            <p:cNvCxnSpPr/>
            <p:nvPr/>
          </p:nvCxnSpPr>
          <p:spPr>
            <a:xfrm>
              <a:off x="8725265" y="3293188"/>
              <a:ext cx="286349" cy="0"/>
            </a:xfrm>
            <a:prstGeom prst="line">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a:off x="8725265" y="3730870"/>
              <a:ext cx="286349" cy="0"/>
            </a:xfrm>
            <a:prstGeom prst="line">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41" name="直接箭头连接符 40"/>
            <p:cNvCxnSpPr/>
            <p:nvPr/>
          </p:nvCxnSpPr>
          <p:spPr>
            <a:xfrm>
              <a:off x="8868439" y="3293188"/>
              <a:ext cx="0" cy="439185"/>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2" name="文本框 41"/>
            <p:cNvSpPr txBox="1"/>
            <p:nvPr/>
          </p:nvSpPr>
          <p:spPr>
            <a:xfrm>
              <a:off x="7992118" y="3315643"/>
              <a:ext cx="862836" cy="369332"/>
            </a:xfrm>
            <a:prstGeom prst="rect">
              <a:avLst/>
            </a:prstGeom>
            <a:noFill/>
          </p:spPr>
          <p:txBody>
            <a:bodyPr wrap="square" rtlCol="0">
              <a:spAutoFit/>
            </a:bodyPr>
            <a:lstStyle/>
            <a:p>
              <a:r>
                <a:rPr lang="zh-CN" altLang="en-US" b="1" dirty="0"/>
                <a:t>约</a:t>
              </a:r>
              <a:r>
                <a:rPr lang="en-US" altLang="zh-CN" b="1" dirty="0"/>
                <a:t>30</a:t>
              </a:r>
              <a:r>
                <a:rPr lang="zh-CN" altLang="en-US" b="1" dirty="0"/>
                <a:t>秒</a:t>
              </a:r>
              <a:endParaRPr lang="zh-CN" altLang="en-US" b="1" dirty="0"/>
            </a:p>
          </p:txBody>
        </p:sp>
      </p:grpSp>
      <p:grpSp>
        <p:nvGrpSpPr>
          <p:cNvPr id="18" name="组合 17"/>
          <p:cNvGrpSpPr/>
          <p:nvPr/>
        </p:nvGrpSpPr>
        <p:grpSpPr>
          <a:xfrm>
            <a:off x="3528546" y="4440431"/>
            <a:ext cx="5207272" cy="1751566"/>
            <a:chOff x="3528546" y="4440431"/>
            <a:chExt cx="5207272" cy="1751566"/>
          </a:xfrm>
        </p:grpSpPr>
        <p:sp>
          <p:nvSpPr>
            <p:cNvPr id="31" name="标注: 左箭头 30"/>
            <p:cNvSpPr/>
            <p:nvPr/>
          </p:nvSpPr>
          <p:spPr>
            <a:xfrm>
              <a:off x="7056862" y="5043204"/>
              <a:ext cx="1668403" cy="369331"/>
            </a:xfrm>
            <a:prstGeom prst="leftArrowCallout">
              <a:avLst>
                <a:gd name="adj1" fmla="val 25000"/>
                <a:gd name="adj2" fmla="val 25000"/>
                <a:gd name="adj3" fmla="val 25000"/>
                <a:gd name="adj4" fmla="val 84991"/>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ea typeface="宋体" panose="02010600030101010101" pitchFamily="2" charset="-122"/>
                </a:rPr>
                <a:t>N1</a:t>
              </a:r>
              <a:r>
                <a:rPr lang="zh-CN" altLang="en-US" b="1" dirty="0">
                  <a:solidFill>
                    <a:schemeClr val="tx1"/>
                  </a:solidFill>
                  <a:ea typeface="宋体" panose="02010600030101010101" pitchFamily="2" charset="-122"/>
                </a:rPr>
                <a:t>，</a:t>
              </a:r>
              <a:r>
                <a:rPr lang="en-US" altLang="zh-CN" b="1" dirty="0">
                  <a:solidFill>
                    <a:schemeClr val="accent1">
                      <a:lumMod val="75000"/>
                    </a:schemeClr>
                  </a:solidFill>
                  <a:ea typeface="宋体" panose="02010600030101010101" pitchFamily="2" charset="-122"/>
                </a:rPr>
                <a:t>16</a:t>
              </a:r>
              <a:r>
                <a:rPr lang="zh-CN" altLang="en-US" b="1" dirty="0">
                  <a:solidFill>
                    <a:schemeClr val="tx1"/>
                  </a:solidFill>
                  <a:ea typeface="宋体" panose="02010600030101010101" pitchFamily="2" charset="-122"/>
                </a:rPr>
                <a:t>，</a:t>
              </a:r>
              <a:r>
                <a:rPr lang="en-US" altLang="zh-CN" b="1" dirty="0">
                  <a:solidFill>
                    <a:schemeClr val="tx1"/>
                  </a:solidFill>
                  <a:ea typeface="宋体" panose="02010600030101010101" pitchFamily="2" charset="-122"/>
                </a:rPr>
                <a:t>R1</a:t>
              </a:r>
              <a:endParaRPr lang="zh-CN" altLang="en-US" b="1" dirty="0">
                <a:solidFill>
                  <a:schemeClr val="tx1"/>
                </a:solidFill>
                <a:ea typeface="宋体" panose="02010600030101010101" pitchFamily="2" charset="-122"/>
              </a:endParaRPr>
            </a:p>
          </p:txBody>
        </p:sp>
        <p:sp>
          <p:nvSpPr>
            <p:cNvPr id="22" name="文本框 21"/>
            <p:cNvSpPr txBox="1"/>
            <p:nvPr/>
          </p:nvSpPr>
          <p:spPr>
            <a:xfrm>
              <a:off x="7762882" y="4440431"/>
              <a:ext cx="461665" cy="369331"/>
            </a:xfrm>
            <a:prstGeom prst="rect">
              <a:avLst/>
            </a:prstGeom>
            <a:noFill/>
          </p:spPr>
          <p:txBody>
            <a:bodyPr vert="eaVert" wrap="square" rtlCol="0">
              <a:spAutoFit/>
            </a:bodyPr>
            <a:lstStyle/>
            <a:p>
              <a:r>
                <a:rPr lang="en-US" altLang="zh-CN" b="1" dirty="0">
                  <a:latin typeface="宋体" panose="02010600030101010101" pitchFamily="2" charset="-122"/>
                  <a:ea typeface="宋体" panose="02010600030101010101" pitchFamily="2" charset="-122"/>
                </a:rPr>
                <a:t>…</a:t>
              </a:r>
              <a:endParaRPr lang="zh-CN" altLang="en-US" b="1" dirty="0">
                <a:latin typeface="宋体" panose="02010600030101010101" pitchFamily="2" charset="-122"/>
                <a:ea typeface="宋体" panose="02010600030101010101" pitchFamily="2" charset="-122"/>
              </a:endParaRPr>
            </a:p>
          </p:txBody>
        </p:sp>
        <p:sp>
          <p:nvSpPr>
            <p:cNvPr id="45" name="文本框 44"/>
            <p:cNvSpPr txBox="1"/>
            <p:nvPr/>
          </p:nvSpPr>
          <p:spPr>
            <a:xfrm>
              <a:off x="4013502" y="4760481"/>
              <a:ext cx="461665" cy="369331"/>
            </a:xfrm>
            <a:prstGeom prst="rect">
              <a:avLst/>
            </a:prstGeom>
            <a:noFill/>
          </p:spPr>
          <p:txBody>
            <a:bodyPr vert="eaVert" wrap="square" rtlCol="0">
              <a:spAutoFit/>
            </a:bodyPr>
            <a:lstStyle/>
            <a:p>
              <a:r>
                <a:rPr lang="en-US" altLang="zh-CN" b="1" dirty="0">
                  <a:latin typeface="宋体" panose="02010600030101010101" pitchFamily="2" charset="-122"/>
                  <a:ea typeface="宋体" panose="02010600030101010101" pitchFamily="2" charset="-122"/>
                </a:rPr>
                <a:t>…</a:t>
              </a:r>
              <a:endParaRPr lang="zh-CN" altLang="en-US" b="1" dirty="0">
                <a:latin typeface="宋体" panose="02010600030101010101" pitchFamily="2" charset="-122"/>
                <a:ea typeface="宋体" panose="02010600030101010101" pitchFamily="2" charset="-122"/>
              </a:endParaRPr>
            </a:p>
          </p:txBody>
        </p:sp>
        <p:sp>
          <p:nvSpPr>
            <p:cNvPr id="46" name="矩形 45"/>
            <p:cNvSpPr/>
            <p:nvPr/>
          </p:nvSpPr>
          <p:spPr>
            <a:xfrm>
              <a:off x="3528546" y="5868616"/>
              <a:ext cx="1668403" cy="323381"/>
            </a:xfrm>
            <a:prstGeom prst="rect">
              <a:avLst/>
            </a:prstGeom>
            <a:ln w="12700">
              <a:no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altLang="zh-CN" b="1" dirty="0"/>
                <a:t>N1</a:t>
              </a:r>
              <a:r>
                <a:rPr lang="zh-CN" altLang="en-US" b="1" dirty="0"/>
                <a:t>，</a:t>
              </a:r>
              <a:r>
                <a:rPr lang="en-US" altLang="zh-CN" b="1" dirty="0">
                  <a:solidFill>
                    <a:schemeClr val="accent1">
                      <a:lumMod val="75000"/>
                    </a:schemeClr>
                  </a:solidFill>
                </a:rPr>
                <a:t>16</a:t>
              </a:r>
              <a:r>
                <a:rPr lang="zh-CN" altLang="en-US" b="1" dirty="0"/>
                <a:t>，</a:t>
              </a:r>
              <a:r>
                <a:rPr lang="en-US" altLang="zh-CN" b="1" dirty="0"/>
                <a:t>R2</a:t>
              </a:r>
              <a:endParaRPr lang="zh-CN" altLang="en-US" b="1" dirty="0"/>
            </a:p>
          </p:txBody>
        </p:sp>
        <p:sp>
          <p:nvSpPr>
            <p:cNvPr id="47" name="矩形 46"/>
            <p:cNvSpPr/>
            <p:nvPr/>
          </p:nvSpPr>
          <p:spPr>
            <a:xfrm>
              <a:off x="7067415" y="5868615"/>
              <a:ext cx="1668403" cy="323381"/>
            </a:xfrm>
            <a:prstGeom prst="rect">
              <a:avLst/>
            </a:prstGeom>
            <a:ln w="12700">
              <a:no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altLang="zh-CN" b="1" dirty="0"/>
                <a:t>N1</a:t>
              </a:r>
              <a:r>
                <a:rPr lang="zh-CN" altLang="en-US" b="1" dirty="0"/>
                <a:t>，</a:t>
              </a:r>
              <a:r>
                <a:rPr lang="en-US" altLang="zh-CN" b="1" dirty="0">
                  <a:solidFill>
                    <a:schemeClr val="accent1">
                      <a:lumMod val="75000"/>
                    </a:schemeClr>
                  </a:solidFill>
                </a:rPr>
                <a:t>16</a:t>
              </a:r>
              <a:r>
                <a:rPr lang="zh-CN" altLang="en-US" b="1" dirty="0"/>
                <a:t>，</a:t>
              </a:r>
              <a:r>
                <a:rPr lang="en-US" altLang="zh-CN" b="1" dirty="0"/>
                <a:t>R1</a:t>
              </a:r>
              <a:endParaRPr lang="zh-CN" altLang="en-US" b="1" dirty="0"/>
            </a:p>
          </p:txBody>
        </p:sp>
      </p:grpSp>
      <p:sp>
        <p:nvSpPr>
          <p:cNvPr id="30" name="文本框 29"/>
          <p:cNvSpPr txBox="1"/>
          <p:nvPr/>
        </p:nvSpPr>
        <p:spPr>
          <a:xfrm>
            <a:off x="968773" y="5845639"/>
            <a:ext cx="2575897" cy="369332"/>
          </a:xfrm>
          <a:prstGeom prst="rect">
            <a:avLst/>
          </a:prstGeom>
          <a:noFill/>
        </p:spPr>
        <p:txBody>
          <a:bodyPr wrap="square" rtlCol="0">
            <a:spAutoFit/>
          </a:bodyPr>
          <a:lstStyle/>
          <a:p>
            <a:r>
              <a:rPr lang="en-US" altLang="zh-CN" b="1" dirty="0"/>
              <a:t>R1</a:t>
            </a:r>
            <a:r>
              <a:rPr lang="zh-CN" altLang="en-US" b="1" dirty="0"/>
              <a:t>和</a:t>
            </a:r>
            <a:r>
              <a:rPr lang="en-US" altLang="zh-CN" b="1" dirty="0"/>
              <a:t>R2</a:t>
            </a:r>
            <a:r>
              <a:rPr lang="zh-CN" altLang="en-US" b="1" dirty="0"/>
              <a:t>都知道</a:t>
            </a:r>
            <a:r>
              <a:rPr lang="en-US" altLang="zh-CN" b="1" dirty="0"/>
              <a:t>N1</a:t>
            </a:r>
            <a:r>
              <a:rPr lang="zh-CN" altLang="en-US" b="1" dirty="0"/>
              <a:t>不可达</a:t>
            </a:r>
            <a:endParaRPr lang="en-US" altLang="zh-CN" b="1" dirty="0"/>
          </a:p>
        </p:txBody>
      </p:sp>
      <p:sp>
        <p:nvSpPr>
          <p:cNvPr id="49" name="文本框 48"/>
          <p:cNvSpPr txBox="1"/>
          <p:nvPr/>
        </p:nvSpPr>
        <p:spPr>
          <a:xfrm>
            <a:off x="1820067" y="6108700"/>
            <a:ext cx="747648" cy="369332"/>
          </a:xfrm>
          <a:prstGeom prst="rect">
            <a:avLst/>
          </a:prstGeom>
          <a:noFill/>
        </p:spPr>
        <p:txBody>
          <a:bodyPr wrap="square" rtlCol="0">
            <a:spAutoFit/>
          </a:bodyPr>
          <a:lstStyle/>
          <a:p>
            <a:r>
              <a:rPr lang="zh-CN" altLang="en-US" b="1" dirty="0">
                <a:solidFill>
                  <a:schemeClr val="accent1">
                    <a:lumMod val="75000"/>
                  </a:schemeClr>
                </a:solidFill>
              </a:rPr>
              <a:t>收敛</a:t>
            </a:r>
            <a:endParaRPr lang="en-US" altLang="zh-CN" b="1" dirty="0">
              <a:solidFill>
                <a:schemeClr val="accent1">
                  <a:lumMod val="75000"/>
                </a:schemeClr>
              </a:solidFill>
            </a:endParaRPr>
          </a:p>
        </p:txBody>
      </p:sp>
      <p:sp>
        <p:nvSpPr>
          <p:cNvPr id="50" name="对话气泡: 圆角矩形 49"/>
          <p:cNvSpPr/>
          <p:nvPr/>
        </p:nvSpPr>
        <p:spPr>
          <a:xfrm>
            <a:off x="8993434" y="5618356"/>
            <a:ext cx="2893766" cy="803610"/>
          </a:xfrm>
          <a:prstGeom prst="wedgeRoundRectCallout">
            <a:avLst>
              <a:gd name="adj1" fmla="val -30957"/>
              <a:gd name="adj2" fmla="val -83161"/>
              <a:gd name="adj3" fmla="val 16667"/>
            </a:avLst>
          </a:prstGeom>
          <a:ln>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b="1" dirty="0"/>
              <a:t>         如果没有最大</a:t>
            </a:r>
            <a:r>
              <a:rPr lang="en-US" altLang="zh-CN" b="1" dirty="0"/>
              <a:t>RIP</a:t>
            </a:r>
            <a:r>
              <a:rPr lang="zh-CN" altLang="en-US" b="1" dirty="0"/>
              <a:t>距离为</a:t>
            </a:r>
            <a:r>
              <a:rPr lang="en-US" altLang="zh-CN" b="1" dirty="0"/>
              <a:t>15</a:t>
            </a:r>
            <a:r>
              <a:rPr lang="zh-CN" altLang="en-US" b="1" dirty="0"/>
              <a:t>的限制，则该过程将永久持续下去！</a:t>
            </a:r>
            <a:endParaRPr lang="zh-CN" altLang="en-US" b="1" dirty="0"/>
          </a:p>
        </p:txBody>
      </p:sp>
    </p:spTree>
    <p:custDataLst>
      <p:tags r:id="rId4"/>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up)">
                                      <p:cBhvr>
                                        <p:cTn id="7" dur="10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2" fill="hold" grpId="0" nodeType="clickEffect">
                                  <p:stCondLst>
                                    <p:cond delay="0"/>
                                  </p:stCondLst>
                                  <p:childTnLst>
                                    <p:set>
                                      <p:cBhvr>
                                        <p:cTn id="11" dur="1" fill="hold">
                                          <p:stCondLst>
                                            <p:cond delay="0"/>
                                          </p:stCondLst>
                                        </p:cTn>
                                        <p:tgtEl>
                                          <p:spTgt spid="30"/>
                                        </p:tgtEl>
                                        <p:attrNameLst>
                                          <p:attrName>style.visibility</p:attrName>
                                        </p:attrNameLst>
                                      </p:cBhvr>
                                      <p:to>
                                        <p:strVal val="visible"/>
                                      </p:to>
                                    </p:set>
                                    <p:anim calcmode="lin" valueType="num">
                                      <p:cBhvr additive="base">
                                        <p:cTn id="12" dur="500"/>
                                        <p:tgtEl>
                                          <p:spTgt spid="30"/>
                                        </p:tgtEl>
                                        <p:attrNameLst>
                                          <p:attrName>ppt_x</p:attrName>
                                        </p:attrNameLst>
                                      </p:cBhvr>
                                      <p:tavLst>
                                        <p:tav tm="0">
                                          <p:val>
                                            <p:strVal val="#ppt_x+#ppt_w*1.125000"/>
                                          </p:val>
                                        </p:tav>
                                        <p:tav tm="100000">
                                          <p:val>
                                            <p:strVal val="#ppt_x"/>
                                          </p:val>
                                        </p:tav>
                                      </p:tavLst>
                                    </p:anim>
                                    <p:animEffect transition="in" filter="wipe(left)">
                                      <p:cBhvr>
                                        <p:cTn id="13" dur="500"/>
                                        <p:tgtEl>
                                          <p:spTgt spid="30"/>
                                        </p:tgtEl>
                                      </p:cBhvr>
                                    </p:animEffect>
                                  </p:childTnLst>
                                </p:cTn>
                              </p:par>
                            </p:childTnLst>
                          </p:cTn>
                        </p:par>
                      </p:childTnLst>
                    </p:cTn>
                  </p:par>
                  <p:par>
                    <p:cTn id="14" fill="hold">
                      <p:stCondLst>
                        <p:cond delay="indefinite"/>
                      </p:stCondLst>
                      <p:childTnLst>
                        <p:par>
                          <p:cTn id="15" fill="hold">
                            <p:stCondLst>
                              <p:cond delay="0"/>
                            </p:stCondLst>
                            <p:childTnLst>
                              <p:par>
                                <p:cTn id="16" presetID="12" presetClass="entr" presetSubtype="1" fill="hold" grpId="0" nodeType="clickEffect">
                                  <p:stCondLst>
                                    <p:cond delay="0"/>
                                  </p:stCondLst>
                                  <p:childTnLst>
                                    <p:set>
                                      <p:cBhvr>
                                        <p:cTn id="17" dur="1" fill="hold">
                                          <p:stCondLst>
                                            <p:cond delay="0"/>
                                          </p:stCondLst>
                                        </p:cTn>
                                        <p:tgtEl>
                                          <p:spTgt spid="49"/>
                                        </p:tgtEl>
                                        <p:attrNameLst>
                                          <p:attrName>style.visibility</p:attrName>
                                        </p:attrNameLst>
                                      </p:cBhvr>
                                      <p:to>
                                        <p:strVal val="visible"/>
                                      </p:to>
                                    </p:set>
                                    <p:anim calcmode="lin" valueType="num">
                                      <p:cBhvr additive="base">
                                        <p:cTn id="18" dur="500"/>
                                        <p:tgtEl>
                                          <p:spTgt spid="49"/>
                                        </p:tgtEl>
                                        <p:attrNameLst>
                                          <p:attrName>ppt_y</p:attrName>
                                        </p:attrNameLst>
                                      </p:cBhvr>
                                      <p:tavLst>
                                        <p:tav tm="0">
                                          <p:val>
                                            <p:strVal val="#ppt_y-#ppt_h*1.125000"/>
                                          </p:val>
                                        </p:tav>
                                        <p:tav tm="100000">
                                          <p:val>
                                            <p:strVal val="#ppt_y"/>
                                          </p:val>
                                        </p:tav>
                                      </p:tavLst>
                                    </p:anim>
                                    <p:animEffect transition="in" filter="wipe(down)">
                                      <p:cBhvr>
                                        <p:cTn id="19" dur="500"/>
                                        <p:tgtEl>
                                          <p:spTgt spid="49"/>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1" fill="hold" nodeType="clickEffect">
                                  <p:stCondLst>
                                    <p:cond delay="0"/>
                                  </p:stCondLst>
                                  <p:childTnLst>
                                    <p:set>
                                      <p:cBhvr>
                                        <p:cTn id="23" dur="1" fill="hold">
                                          <p:stCondLst>
                                            <p:cond delay="0"/>
                                          </p:stCondLst>
                                        </p:cTn>
                                        <p:tgtEl>
                                          <p:spTgt spid="48"/>
                                        </p:tgtEl>
                                        <p:attrNameLst>
                                          <p:attrName>style.visibility</p:attrName>
                                        </p:attrNameLst>
                                      </p:cBhvr>
                                      <p:to>
                                        <p:strVal val="visible"/>
                                      </p:to>
                                    </p:set>
                                    <p:animEffect transition="in" filter="wipe(up)">
                                      <p:cBhvr>
                                        <p:cTn id="24" dur="500"/>
                                        <p:tgtEl>
                                          <p:spTgt spid="48"/>
                                        </p:tgtEl>
                                      </p:cBhvr>
                                    </p:animEffect>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50"/>
                                        </p:tgtEl>
                                        <p:attrNameLst>
                                          <p:attrName>style.visibility</p:attrName>
                                        </p:attrNameLst>
                                      </p:cBhvr>
                                      <p:to>
                                        <p:strVal val="visible"/>
                                      </p:to>
                                    </p:set>
                                    <p:animEffect transition="in" filter="fade">
                                      <p:cBhvr>
                                        <p:cTn id="29" dur="1000"/>
                                        <p:tgtEl>
                                          <p:spTgt spid="50"/>
                                        </p:tgtEl>
                                      </p:cBhvr>
                                    </p:animEffect>
                                    <p:anim calcmode="lin" valueType="num">
                                      <p:cBhvr>
                                        <p:cTn id="30" dur="1000" fill="hold"/>
                                        <p:tgtEl>
                                          <p:spTgt spid="50"/>
                                        </p:tgtEl>
                                        <p:attrNameLst>
                                          <p:attrName>ppt_x</p:attrName>
                                        </p:attrNameLst>
                                      </p:cBhvr>
                                      <p:tavLst>
                                        <p:tav tm="0">
                                          <p:val>
                                            <p:strVal val="#ppt_x"/>
                                          </p:val>
                                        </p:tav>
                                        <p:tav tm="100000">
                                          <p:val>
                                            <p:strVal val="#ppt_x"/>
                                          </p:val>
                                        </p:tav>
                                      </p:tavLst>
                                    </p:anim>
                                    <p:anim calcmode="lin" valueType="num">
                                      <p:cBhvr>
                                        <p:cTn id="31" dur="1000" fill="hold"/>
                                        <p:tgtEl>
                                          <p:spTgt spid="5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49" grpId="0"/>
      <p:bldP spid="50" grpId="0" bldLvl="0" animBg="1"/>
    </p:bld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6" name="组合 85"/>
          <p:cNvGrpSpPr/>
          <p:nvPr/>
        </p:nvGrpSpPr>
        <p:grpSpPr>
          <a:xfrm>
            <a:off x="304799" y="749300"/>
            <a:ext cx="5791201" cy="400110"/>
            <a:chOff x="424116" y="898245"/>
            <a:chExt cx="5791201" cy="400110"/>
          </a:xfrm>
        </p:grpSpPr>
        <p:sp>
          <p:nvSpPr>
            <p:cNvPr id="87" name="平行四边形 86"/>
            <p:cNvSpPr/>
            <p:nvPr/>
          </p:nvSpPr>
          <p:spPr>
            <a:xfrm>
              <a:off x="424116" y="898245"/>
              <a:ext cx="688541"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04</a:t>
              </a:r>
              <a:endParaRPr lang="zh-CN" altLang="en-US" sz="2200" dirty="0">
                <a:latin typeface="Impact" panose="020B0806030902050204" pitchFamily="34" charset="0"/>
              </a:endParaRPr>
            </a:p>
          </p:txBody>
        </p:sp>
        <p:sp>
          <p:nvSpPr>
            <p:cNvPr id="88" name="文本框 87"/>
            <p:cNvSpPr txBox="1"/>
            <p:nvPr/>
          </p:nvSpPr>
          <p:spPr>
            <a:xfrm>
              <a:off x="1112657" y="898245"/>
              <a:ext cx="5102660" cy="400110"/>
            </a:xfrm>
            <a:prstGeom prst="rect">
              <a:avLst/>
            </a:prstGeom>
            <a:noFill/>
          </p:spPr>
          <p:txBody>
            <a:bodyPr wrap="square" rtlCol="0">
              <a:spAutoFit/>
            </a:bodyPr>
            <a:lstStyle/>
            <a:p>
              <a:r>
                <a:rPr lang="en-US" altLang="zh-CN" sz="2000" b="1" dirty="0"/>
                <a:t>RIP</a:t>
              </a:r>
              <a:r>
                <a:rPr lang="zh-CN" altLang="en-US" sz="2000" b="1" dirty="0"/>
                <a:t>存在的问题</a:t>
              </a:r>
              <a:endParaRPr lang="zh-CN" altLang="en-US" sz="2000" b="1" dirty="0"/>
            </a:p>
          </p:txBody>
        </p:sp>
      </p:grpSp>
      <p:sp>
        <p:nvSpPr>
          <p:cNvPr id="16" name="文本框 38"/>
          <p:cNvSpPr txBox="1"/>
          <p:nvPr/>
        </p:nvSpPr>
        <p:spPr>
          <a:xfrm>
            <a:off x="2854062" y="771871"/>
            <a:ext cx="3026065" cy="3693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b="1" dirty="0">
                <a:solidFill>
                  <a:schemeClr val="accent3">
                    <a:lumMod val="75000"/>
                  </a:schemeClr>
                </a:solidFill>
              </a:rPr>
              <a:t>——</a:t>
            </a:r>
            <a:r>
              <a:rPr lang="zh-CN" altLang="en-US" b="1" dirty="0">
                <a:solidFill>
                  <a:schemeClr val="accent3">
                    <a:lumMod val="75000"/>
                  </a:schemeClr>
                </a:solidFill>
              </a:rPr>
              <a:t>“坏消息传播得慢”</a:t>
            </a:r>
            <a:endParaRPr lang="zh-CN" altLang="en-US" b="1" dirty="0">
              <a:solidFill>
                <a:schemeClr val="accent3">
                  <a:lumMod val="75000"/>
                </a:schemeClr>
              </a:solidFill>
            </a:endParaRPr>
          </a:p>
        </p:txBody>
      </p:sp>
      <p:sp>
        <p:nvSpPr>
          <p:cNvPr id="51" name="íşlïḍè"/>
          <p:cNvSpPr txBox="1"/>
          <p:nvPr/>
        </p:nvSpPr>
        <p:spPr>
          <a:xfrm>
            <a:off x="1375304" y="1340181"/>
            <a:ext cx="10511896" cy="653079"/>
          </a:xfrm>
          <a:prstGeom prst="rect">
            <a:avLst/>
          </a:prstGeom>
          <a:noFill/>
        </p:spPr>
        <p:txBody>
          <a:bodyPr wrap="square" lIns="91440" tIns="45720" rIns="91440" bIns="45720" anchor="ctr">
            <a:noAutofit/>
          </a:bodyPr>
          <a:lstStyle/>
          <a:p>
            <a:r>
              <a:rPr lang="zh-CN" altLang="en-US" b="1" dirty="0"/>
              <a:t>“坏消息传播得慢”的问题又被称为路由环路或</a:t>
            </a:r>
            <a:r>
              <a:rPr lang="en-US" altLang="zh-CN" b="1" dirty="0">
                <a:solidFill>
                  <a:schemeClr val="accent1">
                    <a:lumMod val="75000"/>
                  </a:schemeClr>
                </a:solidFill>
              </a:rPr>
              <a:t>RIP</a:t>
            </a:r>
            <a:r>
              <a:rPr lang="zh-CN" altLang="en-US" b="1" dirty="0">
                <a:solidFill>
                  <a:schemeClr val="accent1">
                    <a:lumMod val="75000"/>
                  </a:schemeClr>
                </a:solidFill>
              </a:rPr>
              <a:t>距离无穷计数问题</a:t>
            </a:r>
            <a:r>
              <a:rPr lang="zh-CN" altLang="en-US" b="1" dirty="0"/>
              <a:t>。这是距离向量算法的一个固有问题。可以采取以下多种措施</a:t>
            </a:r>
            <a:r>
              <a:rPr lang="zh-CN" altLang="en-US" b="1" dirty="0">
                <a:solidFill>
                  <a:schemeClr val="accent1">
                    <a:lumMod val="75000"/>
                  </a:schemeClr>
                </a:solidFill>
              </a:rPr>
              <a:t>减少</a:t>
            </a:r>
            <a:r>
              <a:rPr lang="zh-CN" altLang="en-US" b="1" dirty="0"/>
              <a:t>出现该问题的概率或减小该问题带来的危害：</a:t>
            </a:r>
            <a:endParaRPr lang="en-US" altLang="zh-CN" b="1" dirty="0"/>
          </a:p>
        </p:txBody>
      </p:sp>
      <p:sp>
        <p:nvSpPr>
          <p:cNvPr id="52" name="矩形 51"/>
          <p:cNvSpPr/>
          <p:nvPr/>
        </p:nvSpPr>
        <p:spPr>
          <a:xfrm>
            <a:off x="1118329" y="1379688"/>
            <a:ext cx="247267" cy="2569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íşlïḍè"/>
          <p:cNvSpPr txBox="1"/>
          <p:nvPr/>
        </p:nvSpPr>
        <p:spPr>
          <a:xfrm>
            <a:off x="1757949" y="2185128"/>
            <a:ext cx="10129251" cy="354142"/>
          </a:xfrm>
          <a:prstGeom prst="rect">
            <a:avLst/>
          </a:prstGeom>
          <a:noFill/>
        </p:spPr>
        <p:txBody>
          <a:bodyPr wrap="square" lIns="91440" tIns="45720" rIns="91440" bIns="45720" anchor="ctr">
            <a:noAutofit/>
          </a:bodyPr>
          <a:lstStyle/>
          <a:p>
            <a:r>
              <a:rPr lang="zh-CN" altLang="en-US" b="1" dirty="0"/>
              <a:t>限制</a:t>
            </a:r>
            <a:r>
              <a:rPr lang="zh-CN" altLang="en-US" b="1" dirty="0">
                <a:solidFill>
                  <a:schemeClr val="accent1">
                    <a:lumMod val="75000"/>
                  </a:schemeClr>
                </a:solidFill>
              </a:rPr>
              <a:t>最大</a:t>
            </a:r>
            <a:r>
              <a:rPr lang="en-US" altLang="zh-CN" b="1" dirty="0">
                <a:solidFill>
                  <a:schemeClr val="accent1">
                    <a:lumMod val="75000"/>
                  </a:schemeClr>
                </a:solidFill>
              </a:rPr>
              <a:t>RIP</a:t>
            </a:r>
            <a:r>
              <a:rPr lang="zh-CN" altLang="en-US" b="1" dirty="0">
                <a:solidFill>
                  <a:schemeClr val="accent1">
                    <a:lumMod val="75000"/>
                  </a:schemeClr>
                </a:solidFill>
              </a:rPr>
              <a:t>距离为</a:t>
            </a:r>
            <a:r>
              <a:rPr lang="en-US" altLang="zh-CN" b="1" dirty="0">
                <a:solidFill>
                  <a:schemeClr val="accent1">
                    <a:lumMod val="75000"/>
                  </a:schemeClr>
                </a:solidFill>
              </a:rPr>
              <a:t>15</a:t>
            </a:r>
            <a:r>
              <a:rPr lang="zh-CN" altLang="en-US" b="1" dirty="0"/>
              <a:t>（</a:t>
            </a:r>
            <a:r>
              <a:rPr lang="en-US" altLang="zh-CN" b="1" dirty="0"/>
              <a:t>16</a:t>
            </a:r>
            <a:r>
              <a:rPr lang="zh-CN" altLang="en-US" b="1" dirty="0"/>
              <a:t>表示不可达）。</a:t>
            </a:r>
            <a:endParaRPr lang="en-US" altLang="zh-CN" b="1" dirty="0"/>
          </a:p>
        </p:txBody>
      </p:sp>
      <p:sp>
        <p:nvSpPr>
          <p:cNvPr id="54" name="矩形 53"/>
          <p:cNvSpPr/>
          <p:nvPr/>
        </p:nvSpPr>
        <p:spPr>
          <a:xfrm>
            <a:off x="1500974" y="2224634"/>
            <a:ext cx="247267" cy="25697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íşlïḍè"/>
          <p:cNvSpPr txBox="1"/>
          <p:nvPr/>
        </p:nvSpPr>
        <p:spPr>
          <a:xfrm>
            <a:off x="1757949" y="2659871"/>
            <a:ext cx="10129251" cy="354142"/>
          </a:xfrm>
          <a:prstGeom prst="rect">
            <a:avLst/>
          </a:prstGeom>
          <a:noFill/>
        </p:spPr>
        <p:txBody>
          <a:bodyPr wrap="square" lIns="91440" tIns="45720" rIns="91440" bIns="45720" anchor="ctr">
            <a:noAutofit/>
          </a:bodyPr>
          <a:lstStyle/>
          <a:p>
            <a:r>
              <a:rPr lang="zh-CN" altLang="en-US" b="1" dirty="0"/>
              <a:t>当路由表发生变化时就立即发送路由更新报文（即“</a:t>
            </a:r>
            <a:r>
              <a:rPr lang="zh-CN" altLang="en-US" b="1" dirty="0">
                <a:solidFill>
                  <a:schemeClr val="accent1">
                    <a:lumMod val="75000"/>
                  </a:schemeClr>
                </a:solidFill>
              </a:rPr>
              <a:t>触发更新</a:t>
            </a:r>
            <a:r>
              <a:rPr lang="zh-CN" altLang="en-US" b="1" dirty="0"/>
              <a:t>”），而不仅是周期性发送。</a:t>
            </a:r>
            <a:endParaRPr lang="en-US" altLang="zh-CN" b="1" dirty="0"/>
          </a:p>
        </p:txBody>
      </p:sp>
      <p:sp>
        <p:nvSpPr>
          <p:cNvPr id="56" name="矩形 55"/>
          <p:cNvSpPr/>
          <p:nvPr/>
        </p:nvSpPr>
        <p:spPr>
          <a:xfrm>
            <a:off x="1500974" y="2699377"/>
            <a:ext cx="247267" cy="25697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íşlïḍè"/>
          <p:cNvSpPr txBox="1"/>
          <p:nvPr/>
        </p:nvSpPr>
        <p:spPr>
          <a:xfrm>
            <a:off x="1757949" y="3177442"/>
            <a:ext cx="10129251" cy="611725"/>
          </a:xfrm>
          <a:prstGeom prst="rect">
            <a:avLst/>
          </a:prstGeom>
          <a:noFill/>
        </p:spPr>
        <p:txBody>
          <a:bodyPr wrap="square" lIns="91440" tIns="45720" rIns="91440" bIns="45720" anchor="ctr">
            <a:noAutofit/>
          </a:bodyPr>
          <a:lstStyle/>
          <a:p>
            <a:r>
              <a:rPr lang="zh-CN" altLang="en-US" b="1" dirty="0"/>
              <a:t>让路由器记录收到某个特定路由信息的接口，而不让同一路由信息再通过此接口向反方向传送（即“</a:t>
            </a:r>
            <a:r>
              <a:rPr lang="zh-CN" altLang="en-US" b="1" dirty="0">
                <a:solidFill>
                  <a:schemeClr val="accent1">
                    <a:lumMod val="75000"/>
                  </a:schemeClr>
                </a:solidFill>
              </a:rPr>
              <a:t>水平分割</a:t>
            </a:r>
            <a:r>
              <a:rPr lang="zh-CN" altLang="en-US" b="1" dirty="0"/>
              <a:t>”）。</a:t>
            </a:r>
            <a:endParaRPr lang="en-US" altLang="zh-CN" b="1" dirty="0"/>
          </a:p>
        </p:txBody>
      </p:sp>
      <p:sp>
        <p:nvSpPr>
          <p:cNvPr id="58" name="矩形 57"/>
          <p:cNvSpPr/>
          <p:nvPr/>
        </p:nvSpPr>
        <p:spPr>
          <a:xfrm>
            <a:off x="1500974" y="3216949"/>
            <a:ext cx="247267" cy="25697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1624607" y="3996390"/>
            <a:ext cx="9846796" cy="1736702"/>
          </a:xfrm>
          <a:prstGeom prst="rect">
            <a:avLst/>
          </a:prstGeom>
          <a:ln>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b="1" dirty="0"/>
              <a:t>请同学们注意：</a:t>
            </a:r>
            <a:endParaRPr lang="en-US" altLang="zh-CN" b="1" dirty="0"/>
          </a:p>
          <a:p>
            <a:pPr>
              <a:lnSpc>
                <a:spcPct val="150000"/>
              </a:lnSpc>
            </a:pPr>
            <a:r>
              <a:rPr lang="zh-CN" altLang="en-US" b="1" dirty="0"/>
              <a:t>           使用上述措施仍无法彻底解决问题。因为在距离向量算法中，每个路由器都缺少到目的网络整个路径的完整信息，无法判断所选的路由是否出现了环路。</a:t>
            </a:r>
            <a:endParaRPr lang="zh-CN" altLang="en-US" b="1" dirty="0"/>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withEffect">
                                  <p:stCondLst>
                                    <p:cond delay="0"/>
                                  </p:stCondLst>
                                  <p:childTnLst>
                                    <p:set>
                                      <p:cBhvr>
                                        <p:cTn id="6" dur="1" fill="hold">
                                          <p:stCondLst>
                                            <p:cond delay="0"/>
                                          </p:stCondLst>
                                        </p:cTn>
                                        <p:tgtEl>
                                          <p:spTgt spid="52"/>
                                        </p:tgtEl>
                                        <p:attrNameLst>
                                          <p:attrName>style.visibility</p:attrName>
                                        </p:attrNameLst>
                                      </p:cBhvr>
                                      <p:to>
                                        <p:strVal val="visible"/>
                                      </p:to>
                                    </p:set>
                                    <p:anim calcmode="lin" valueType="num">
                                      <p:cBhvr>
                                        <p:cTn id="7" dur="500" fill="hold"/>
                                        <p:tgtEl>
                                          <p:spTgt spid="52"/>
                                        </p:tgtEl>
                                        <p:attrNameLst>
                                          <p:attrName>ppt_w</p:attrName>
                                        </p:attrNameLst>
                                      </p:cBhvr>
                                      <p:tavLst>
                                        <p:tav tm="0">
                                          <p:val>
                                            <p:fltVal val="0"/>
                                          </p:val>
                                        </p:tav>
                                        <p:tav tm="100000">
                                          <p:val>
                                            <p:strVal val="#ppt_w"/>
                                          </p:val>
                                        </p:tav>
                                      </p:tavLst>
                                    </p:anim>
                                    <p:anim calcmode="lin" valueType="num">
                                      <p:cBhvr>
                                        <p:cTn id="8" dur="500" fill="hold"/>
                                        <p:tgtEl>
                                          <p:spTgt spid="52"/>
                                        </p:tgtEl>
                                        <p:attrNameLst>
                                          <p:attrName>ppt_h</p:attrName>
                                        </p:attrNameLst>
                                      </p:cBhvr>
                                      <p:tavLst>
                                        <p:tav tm="0">
                                          <p:val>
                                            <p:fltVal val="0"/>
                                          </p:val>
                                        </p:tav>
                                        <p:tav tm="100000">
                                          <p:val>
                                            <p:strVal val="#ppt_h"/>
                                          </p:val>
                                        </p:tav>
                                      </p:tavLst>
                                    </p:anim>
                                    <p:anim calcmode="lin" valueType="num">
                                      <p:cBhvr>
                                        <p:cTn id="9" dur="500" fill="hold"/>
                                        <p:tgtEl>
                                          <p:spTgt spid="52"/>
                                        </p:tgtEl>
                                        <p:attrNameLst>
                                          <p:attrName>style.rotation</p:attrName>
                                        </p:attrNameLst>
                                      </p:cBhvr>
                                      <p:tavLst>
                                        <p:tav tm="0">
                                          <p:val>
                                            <p:fltVal val="360"/>
                                          </p:val>
                                        </p:tav>
                                        <p:tav tm="100000">
                                          <p:val>
                                            <p:fltVal val="0"/>
                                          </p:val>
                                        </p:tav>
                                      </p:tavLst>
                                    </p:anim>
                                    <p:animEffect transition="in" filter="fade">
                                      <p:cBhvr>
                                        <p:cTn id="10" dur="500"/>
                                        <p:tgtEl>
                                          <p:spTgt spid="52"/>
                                        </p:tgtEl>
                                      </p:cBhvr>
                                    </p:animEffect>
                                  </p:childTnLst>
                                </p:cTn>
                              </p:par>
                            </p:childTnLst>
                          </p:cTn>
                        </p:par>
                        <p:par>
                          <p:cTn id="11" fill="hold">
                            <p:stCondLst>
                              <p:cond delay="500"/>
                            </p:stCondLst>
                            <p:childTnLst>
                              <p:par>
                                <p:cTn id="12" presetID="1" presetClass="entr" presetSubtype="0" fill="hold" grpId="0" nodeType="afterEffect">
                                  <p:stCondLst>
                                    <p:cond delay="0"/>
                                  </p:stCondLst>
                                  <p:iterate type="lt">
                                    <p:tmAbs val="100"/>
                                  </p:iterate>
                                  <p:childTnLst>
                                    <p:set>
                                      <p:cBhvr>
                                        <p:cTn id="13" dur="1" fill="hold">
                                          <p:stCondLst>
                                            <p:cond delay="0"/>
                                          </p:stCondLst>
                                        </p:cTn>
                                        <p:tgtEl>
                                          <p:spTgt spid="51"/>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49" presetClass="entr" presetSubtype="0" decel="100000" fill="hold" grpId="0" nodeType="clickEffect">
                                  <p:stCondLst>
                                    <p:cond delay="0"/>
                                  </p:stCondLst>
                                  <p:childTnLst>
                                    <p:set>
                                      <p:cBhvr>
                                        <p:cTn id="17" dur="1" fill="hold">
                                          <p:stCondLst>
                                            <p:cond delay="0"/>
                                          </p:stCondLst>
                                        </p:cTn>
                                        <p:tgtEl>
                                          <p:spTgt spid="54"/>
                                        </p:tgtEl>
                                        <p:attrNameLst>
                                          <p:attrName>style.visibility</p:attrName>
                                        </p:attrNameLst>
                                      </p:cBhvr>
                                      <p:to>
                                        <p:strVal val="visible"/>
                                      </p:to>
                                    </p:set>
                                    <p:anim calcmode="lin" valueType="num">
                                      <p:cBhvr>
                                        <p:cTn id="18" dur="500" fill="hold"/>
                                        <p:tgtEl>
                                          <p:spTgt spid="54"/>
                                        </p:tgtEl>
                                        <p:attrNameLst>
                                          <p:attrName>ppt_w</p:attrName>
                                        </p:attrNameLst>
                                      </p:cBhvr>
                                      <p:tavLst>
                                        <p:tav tm="0">
                                          <p:val>
                                            <p:fltVal val="0"/>
                                          </p:val>
                                        </p:tav>
                                        <p:tav tm="100000">
                                          <p:val>
                                            <p:strVal val="#ppt_w"/>
                                          </p:val>
                                        </p:tav>
                                      </p:tavLst>
                                    </p:anim>
                                    <p:anim calcmode="lin" valueType="num">
                                      <p:cBhvr>
                                        <p:cTn id="19" dur="500" fill="hold"/>
                                        <p:tgtEl>
                                          <p:spTgt spid="54"/>
                                        </p:tgtEl>
                                        <p:attrNameLst>
                                          <p:attrName>ppt_h</p:attrName>
                                        </p:attrNameLst>
                                      </p:cBhvr>
                                      <p:tavLst>
                                        <p:tav tm="0">
                                          <p:val>
                                            <p:fltVal val="0"/>
                                          </p:val>
                                        </p:tav>
                                        <p:tav tm="100000">
                                          <p:val>
                                            <p:strVal val="#ppt_h"/>
                                          </p:val>
                                        </p:tav>
                                      </p:tavLst>
                                    </p:anim>
                                    <p:anim calcmode="lin" valueType="num">
                                      <p:cBhvr>
                                        <p:cTn id="20" dur="500" fill="hold"/>
                                        <p:tgtEl>
                                          <p:spTgt spid="54"/>
                                        </p:tgtEl>
                                        <p:attrNameLst>
                                          <p:attrName>style.rotation</p:attrName>
                                        </p:attrNameLst>
                                      </p:cBhvr>
                                      <p:tavLst>
                                        <p:tav tm="0">
                                          <p:val>
                                            <p:fltVal val="360"/>
                                          </p:val>
                                        </p:tav>
                                        <p:tav tm="100000">
                                          <p:val>
                                            <p:fltVal val="0"/>
                                          </p:val>
                                        </p:tav>
                                      </p:tavLst>
                                    </p:anim>
                                    <p:animEffect transition="in" filter="fade">
                                      <p:cBhvr>
                                        <p:cTn id="21" dur="500"/>
                                        <p:tgtEl>
                                          <p:spTgt spid="54"/>
                                        </p:tgtEl>
                                      </p:cBhvr>
                                    </p:animEffect>
                                  </p:childTnLst>
                                </p:cTn>
                              </p:par>
                            </p:childTnLst>
                          </p:cTn>
                        </p:par>
                        <p:par>
                          <p:cTn id="22" fill="hold">
                            <p:stCondLst>
                              <p:cond delay="500"/>
                            </p:stCondLst>
                            <p:childTnLst>
                              <p:par>
                                <p:cTn id="23" presetID="1" presetClass="entr" presetSubtype="0" fill="hold" grpId="0" nodeType="afterEffect">
                                  <p:stCondLst>
                                    <p:cond delay="0"/>
                                  </p:stCondLst>
                                  <p:iterate type="lt">
                                    <p:tmAbs val="100"/>
                                  </p:iterate>
                                  <p:childTnLst>
                                    <p:set>
                                      <p:cBhvr>
                                        <p:cTn id="24" dur="1" fill="hold">
                                          <p:stCondLst>
                                            <p:cond delay="0"/>
                                          </p:stCondLst>
                                        </p:cTn>
                                        <p:tgtEl>
                                          <p:spTgt spid="5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49" presetClass="entr" presetSubtype="0" decel="100000" fill="hold" grpId="0" nodeType="clickEffect">
                                  <p:stCondLst>
                                    <p:cond delay="0"/>
                                  </p:stCondLst>
                                  <p:childTnLst>
                                    <p:set>
                                      <p:cBhvr>
                                        <p:cTn id="28" dur="1" fill="hold">
                                          <p:stCondLst>
                                            <p:cond delay="0"/>
                                          </p:stCondLst>
                                        </p:cTn>
                                        <p:tgtEl>
                                          <p:spTgt spid="56"/>
                                        </p:tgtEl>
                                        <p:attrNameLst>
                                          <p:attrName>style.visibility</p:attrName>
                                        </p:attrNameLst>
                                      </p:cBhvr>
                                      <p:to>
                                        <p:strVal val="visible"/>
                                      </p:to>
                                    </p:set>
                                    <p:anim calcmode="lin" valueType="num">
                                      <p:cBhvr>
                                        <p:cTn id="29" dur="500" fill="hold"/>
                                        <p:tgtEl>
                                          <p:spTgt spid="56"/>
                                        </p:tgtEl>
                                        <p:attrNameLst>
                                          <p:attrName>ppt_w</p:attrName>
                                        </p:attrNameLst>
                                      </p:cBhvr>
                                      <p:tavLst>
                                        <p:tav tm="0">
                                          <p:val>
                                            <p:fltVal val="0"/>
                                          </p:val>
                                        </p:tav>
                                        <p:tav tm="100000">
                                          <p:val>
                                            <p:strVal val="#ppt_w"/>
                                          </p:val>
                                        </p:tav>
                                      </p:tavLst>
                                    </p:anim>
                                    <p:anim calcmode="lin" valueType="num">
                                      <p:cBhvr>
                                        <p:cTn id="30" dur="500" fill="hold"/>
                                        <p:tgtEl>
                                          <p:spTgt spid="56"/>
                                        </p:tgtEl>
                                        <p:attrNameLst>
                                          <p:attrName>ppt_h</p:attrName>
                                        </p:attrNameLst>
                                      </p:cBhvr>
                                      <p:tavLst>
                                        <p:tav tm="0">
                                          <p:val>
                                            <p:fltVal val="0"/>
                                          </p:val>
                                        </p:tav>
                                        <p:tav tm="100000">
                                          <p:val>
                                            <p:strVal val="#ppt_h"/>
                                          </p:val>
                                        </p:tav>
                                      </p:tavLst>
                                    </p:anim>
                                    <p:anim calcmode="lin" valueType="num">
                                      <p:cBhvr>
                                        <p:cTn id="31" dur="500" fill="hold"/>
                                        <p:tgtEl>
                                          <p:spTgt spid="56"/>
                                        </p:tgtEl>
                                        <p:attrNameLst>
                                          <p:attrName>style.rotation</p:attrName>
                                        </p:attrNameLst>
                                      </p:cBhvr>
                                      <p:tavLst>
                                        <p:tav tm="0">
                                          <p:val>
                                            <p:fltVal val="360"/>
                                          </p:val>
                                        </p:tav>
                                        <p:tav tm="100000">
                                          <p:val>
                                            <p:fltVal val="0"/>
                                          </p:val>
                                        </p:tav>
                                      </p:tavLst>
                                    </p:anim>
                                    <p:animEffect transition="in" filter="fade">
                                      <p:cBhvr>
                                        <p:cTn id="32" dur="500"/>
                                        <p:tgtEl>
                                          <p:spTgt spid="56"/>
                                        </p:tgtEl>
                                      </p:cBhvr>
                                    </p:animEffect>
                                  </p:childTnLst>
                                </p:cTn>
                              </p:par>
                            </p:childTnLst>
                          </p:cTn>
                        </p:par>
                        <p:par>
                          <p:cTn id="33" fill="hold">
                            <p:stCondLst>
                              <p:cond delay="500"/>
                            </p:stCondLst>
                            <p:childTnLst>
                              <p:par>
                                <p:cTn id="34" presetID="1" presetClass="entr" presetSubtype="0" fill="hold" grpId="0" nodeType="afterEffect">
                                  <p:stCondLst>
                                    <p:cond delay="0"/>
                                  </p:stCondLst>
                                  <p:iterate type="lt">
                                    <p:tmAbs val="100"/>
                                  </p:iterate>
                                  <p:childTnLst>
                                    <p:set>
                                      <p:cBhvr>
                                        <p:cTn id="35" dur="1" fill="hold">
                                          <p:stCondLst>
                                            <p:cond delay="0"/>
                                          </p:stCondLst>
                                        </p:cTn>
                                        <p:tgtEl>
                                          <p:spTgt spid="55"/>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49" presetClass="entr" presetSubtype="0" decel="100000" fill="hold" grpId="0" nodeType="clickEffect">
                                  <p:stCondLst>
                                    <p:cond delay="0"/>
                                  </p:stCondLst>
                                  <p:childTnLst>
                                    <p:set>
                                      <p:cBhvr>
                                        <p:cTn id="39" dur="1" fill="hold">
                                          <p:stCondLst>
                                            <p:cond delay="0"/>
                                          </p:stCondLst>
                                        </p:cTn>
                                        <p:tgtEl>
                                          <p:spTgt spid="58"/>
                                        </p:tgtEl>
                                        <p:attrNameLst>
                                          <p:attrName>style.visibility</p:attrName>
                                        </p:attrNameLst>
                                      </p:cBhvr>
                                      <p:to>
                                        <p:strVal val="visible"/>
                                      </p:to>
                                    </p:set>
                                    <p:anim calcmode="lin" valueType="num">
                                      <p:cBhvr>
                                        <p:cTn id="40" dur="500" fill="hold"/>
                                        <p:tgtEl>
                                          <p:spTgt spid="58"/>
                                        </p:tgtEl>
                                        <p:attrNameLst>
                                          <p:attrName>ppt_w</p:attrName>
                                        </p:attrNameLst>
                                      </p:cBhvr>
                                      <p:tavLst>
                                        <p:tav tm="0">
                                          <p:val>
                                            <p:fltVal val="0"/>
                                          </p:val>
                                        </p:tav>
                                        <p:tav tm="100000">
                                          <p:val>
                                            <p:strVal val="#ppt_w"/>
                                          </p:val>
                                        </p:tav>
                                      </p:tavLst>
                                    </p:anim>
                                    <p:anim calcmode="lin" valueType="num">
                                      <p:cBhvr>
                                        <p:cTn id="41" dur="500" fill="hold"/>
                                        <p:tgtEl>
                                          <p:spTgt spid="58"/>
                                        </p:tgtEl>
                                        <p:attrNameLst>
                                          <p:attrName>ppt_h</p:attrName>
                                        </p:attrNameLst>
                                      </p:cBhvr>
                                      <p:tavLst>
                                        <p:tav tm="0">
                                          <p:val>
                                            <p:fltVal val="0"/>
                                          </p:val>
                                        </p:tav>
                                        <p:tav tm="100000">
                                          <p:val>
                                            <p:strVal val="#ppt_h"/>
                                          </p:val>
                                        </p:tav>
                                      </p:tavLst>
                                    </p:anim>
                                    <p:anim calcmode="lin" valueType="num">
                                      <p:cBhvr>
                                        <p:cTn id="42" dur="500" fill="hold"/>
                                        <p:tgtEl>
                                          <p:spTgt spid="58"/>
                                        </p:tgtEl>
                                        <p:attrNameLst>
                                          <p:attrName>style.rotation</p:attrName>
                                        </p:attrNameLst>
                                      </p:cBhvr>
                                      <p:tavLst>
                                        <p:tav tm="0">
                                          <p:val>
                                            <p:fltVal val="360"/>
                                          </p:val>
                                        </p:tav>
                                        <p:tav tm="100000">
                                          <p:val>
                                            <p:fltVal val="0"/>
                                          </p:val>
                                        </p:tav>
                                      </p:tavLst>
                                    </p:anim>
                                    <p:animEffect transition="in" filter="fade">
                                      <p:cBhvr>
                                        <p:cTn id="43" dur="500"/>
                                        <p:tgtEl>
                                          <p:spTgt spid="58"/>
                                        </p:tgtEl>
                                      </p:cBhvr>
                                    </p:animEffect>
                                  </p:childTnLst>
                                </p:cTn>
                              </p:par>
                            </p:childTnLst>
                          </p:cTn>
                        </p:par>
                        <p:par>
                          <p:cTn id="44" fill="hold">
                            <p:stCondLst>
                              <p:cond delay="500"/>
                            </p:stCondLst>
                            <p:childTnLst>
                              <p:par>
                                <p:cTn id="45" presetID="1" presetClass="entr" presetSubtype="0" fill="hold" grpId="0" nodeType="afterEffect">
                                  <p:stCondLst>
                                    <p:cond delay="0"/>
                                  </p:stCondLst>
                                  <p:iterate type="lt">
                                    <p:tmAbs val="100"/>
                                  </p:iterate>
                                  <p:childTnLst>
                                    <p:set>
                                      <p:cBhvr>
                                        <p:cTn id="46" dur="1" fill="hold">
                                          <p:stCondLst>
                                            <p:cond delay="0"/>
                                          </p:stCondLst>
                                        </p:cTn>
                                        <p:tgtEl>
                                          <p:spTgt spid="5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42" presetClass="entr" presetSubtype="0" fill="hold" grpId="0" nodeType="clickEffect">
                                  <p:stCondLst>
                                    <p:cond delay="0"/>
                                  </p:stCondLst>
                                  <p:childTnLst>
                                    <p:set>
                                      <p:cBhvr>
                                        <p:cTn id="50" dur="1" fill="hold">
                                          <p:stCondLst>
                                            <p:cond delay="0"/>
                                          </p:stCondLst>
                                        </p:cTn>
                                        <p:tgtEl>
                                          <p:spTgt spid="3"/>
                                        </p:tgtEl>
                                        <p:attrNameLst>
                                          <p:attrName>style.visibility</p:attrName>
                                        </p:attrNameLst>
                                      </p:cBhvr>
                                      <p:to>
                                        <p:strVal val="visible"/>
                                      </p:to>
                                    </p:set>
                                    <p:animEffect transition="in" filter="fade">
                                      <p:cBhvr>
                                        <p:cTn id="51" dur="1000"/>
                                        <p:tgtEl>
                                          <p:spTgt spid="3"/>
                                        </p:tgtEl>
                                      </p:cBhvr>
                                    </p:animEffect>
                                    <p:anim calcmode="lin" valueType="num">
                                      <p:cBhvr>
                                        <p:cTn id="52" dur="1000" fill="hold"/>
                                        <p:tgtEl>
                                          <p:spTgt spid="3"/>
                                        </p:tgtEl>
                                        <p:attrNameLst>
                                          <p:attrName>ppt_x</p:attrName>
                                        </p:attrNameLst>
                                      </p:cBhvr>
                                      <p:tavLst>
                                        <p:tav tm="0">
                                          <p:val>
                                            <p:strVal val="#ppt_x"/>
                                          </p:val>
                                        </p:tav>
                                        <p:tav tm="100000">
                                          <p:val>
                                            <p:strVal val="#ppt_x"/>
                                          </p:val>
                                        </p:tav>
                                      </p:tavLst>
                                    </p:anim>
                                    <p:anim calcmode="lin" valueType="num">
                                      <p:cBhvr>
                                        <p:cTn id="53"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P spid="52" grpId="0" bldLvl="0" animBg="1"/>
      <p:bldP spid="53" grpId="0"/>
      <p:bldP spid="54" grpId="0" bldLvl="0" animBg="1"/>
      <p:bldP spid="55" grpId="0"/>
      <p:bldP spid="56" grpId="0" bldLvl="0" animBg="1"/>
      <p:bldP spid="57" grpId="0"/>
      <p:bldP spid="58" grpId="0" bldLvl="0" animBg="1"/>
      <p:bldP spid="3" grpId="0" bldLvl="0" animBg="1"/>
    </p:bld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6" name="组合 85"/>
          <p:cNvGrpSpPr/>
          <p:nvPr/>
        </p:nvGrpSpPr>
        <p:grpSpPr>
          <a:xfrm>
            <a:off x="304799" y="749300"/>
            <a:ext cx="5791201" cy="400110"/>
            <a:chOff x="424116" y="898245"/>
            <a:chExt cx="5791201" cy="400110"/>
          </a:xfrm>
        </p:grpSpPr>
        <p:sp>
          <p:nvSpPr>
            <p:cNvPr id="87" name="平行四边形 86"/>
            <p:cNvSpPr/>
            <p:nvPr/>
          </p:nvSpPr>
          <p:spPr>
            <a:xfrm>
              <a:off x="424116" y="898245"/>
              <a:ext cx="688541"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06</a:t>
              </a:r>
              <a:endParaRPr lang="zh-CN" altLang="en-US" sz="2200" dirty="0">
                <a:latin typeface="Impact" panose="020B0806030902050204" pitchFamily="34" charset="0"/>
              </a:endParaRPr>
            </a:p>
          </p:txBody>
        </p:sp>
        <p:sp>
          <p:nvSpPr>
            <p:cNvPr id="88" name="文本框 87"/>
            <p:cNvSpPr txBox="1"/>
            <p:nvPr/>
          </p:nvSpPr>
          <p:spPr>
            <a:xfrm>
              <a:off x="1112657" y="898245"/>
              <a:ext cx="5102660" cy="400110"/>
            </a:xfrm>
            <a:prstGeom prst="rect">
              <a:avLst/>
            </a:prstGeom>
            <a:noFill/>
          </p:spPr>
          <p:txBody>
            <a:bodyPr wrap="square" rtlCol="0">
              <a:spAutoFit/>
            </a:bodyPr>
            <a:lstStyle/>
            <a:p>
              <a:r>
                <a:rPr lang="en-US" altLang="zh-CN" sz="2000" b="1" dirty="0"/>
                <a:t>RIP</a:t>
              </a:r>
              <a:r>
                <a:rPr lang="zh-CN" altLang="en-US" sz="2000" b="1" dirty="0"/>
                <a:t>的优缺点</a:t>
              </a:r>
              <a:endParaRPr lang="zh-CN" altLang="en-US" sz="2000" b="1" dirty="0"/>
            </a:p>
          </p:txBody>
        </p:sp>
      </p:grpSp>
      <p:sp>
        <p:nvSpPr>
          <p:cNvPr id="2" name="矩形 1"/>
          <p:cNvSpPr/>
          <p:nvPr/>
        </p:nvSpPr>
        <p:spPr>
          <a:xfrm>
            <a:off x="802567" y="1631449"/>
            <a:ext cx="4677254" cy="499960"/>
          </a:xfrm>
          <a:prstGeom prst="rect">
            <a:avLst/>
          </a:prstGeom>
          <a:ln>
            <a:tailEnd type="none"/>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zh-CN" altLang="en-US" sz="2000" b="1" dirty="0"/>
              <a:t>优点</a:t>
            </a:r>
            <a:endParaRPr lang="zh-CN" altLang="en-US" sz="2000" b="1" dirty="0"/>
          </a:p>
        </p:txBody>
      </p:sp>
      <p:sp>
        <p:nvSpPr>
          <p:cNvPr id="14" name="矩形 13"/>
          <p:cNvSpPr/>
          <p:nvPr/>
        </p:nvSpPr>
        <p:spPr>
          <a:xfrm>
            <a:off x="6712179" y="1631449"/>
            <a:ext cx="4677254" cy="499960"/>
          </a:xfrm>
          <a:prstGeom prst="rect">
            <a:avLst/>
          </a:prstGeom>
          <a:ln>
            <a:tailEnd type="none"/>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2000" b="1" dirty="0"/>
              <a:t>缺点</a:t>
            </a:r>
            <a:endParaRPr lang="zh-CN" altLang="en-US" sz="2000" b="1" dirty="0"/>
          </a:p>
        </p:txBody>
      </p:sp>
      <p:sp>
        <p:nvSpPr>
          <p:cNvPr id="15" name="矩形 14"/>
          <p:cNvSpPr/>
          <p:nvPr/>
        </p:nvSpPr>
        <p:spPr>
          <a:xfrm>
            <a:off x="802567" y="2131409"/>
            <a:ext cx="4677254" cy="2808984"/>
          </a:xfrm>
          <a:prstGeom prst="rect">
            <a:avLst/>
          </a:prstGeom>
          <a:noFill/>
          <a:ln>
            <a:tailEnd type="none"/>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sz="2000" b="1" dirty="0"/>
          </a:p>
        </p:txBody>
      </p:sp>
      <p:sp>
        <p:nvSpPr>
          <p:cNvPr id="16" name="矩形 15"/>
          <p:cNvSpPr/>
          <p:nvPr/>
        </p:nvSpPr>
        <p:spPr>
          <a:xfrm>
            <a:off x="6712179" y="2131409"/>
            <a:ext cx="4677254" cy="2808984"/>
          </a:xfrm>
          <a:prstGeom prst="rect">
            <a:avLst/>
          </a:prstGeom>
          <a:noFill/>
          <a:ln>
            <a:tailEnd type="none"/>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sz="2000" b="1" dirty="0"/>
          </a:p>
        </p:txBody>
      </p:sp>
      <p:sp>
        <p:nvSpPr>
          <p:cNvPr id="3" name="椭圆 2"/>
          <p:cNvSpPr/>
          <p:nvPr/>
        </p:nvSpPr>
        <p:spPr>
          <a:xfrm>
            <a:off x="6819629" y="2378099"/>
            <a:ext cx="203931" cy="203931"/>
          </a:xfrm>
          <a:prstGeom prst="ellipse">
            <a:avLst/>
          </a:prstGeom>
          <a:solidFill>
            <a:schemeClr val="tx1"/>
          </a:solidFill>
          <a:ln w="12700">
            <a:solidFill>
              <a:schemeClr val="tx1"/>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 name="文本框 3"/>
          <p:cNvSpPr txBox="1"/>
          <p:nvPr/>
        </p:nvSpPr>
        <p:spPr>
          <a:xfrm>
            <a:off x="7111270" y="2295162"/>
            <a:ext cx="4328599" cy="646331"/>
          </a:xfrm>
          <a:prstGeom prst="rect">
            <a:avLst/>
          </a:prstGeom>
          <a:noFill/>
        </p:spPr>
        <p:txBody>
          <a:bodyPr wrap="square" rtlCol="0">
            <a:spAutoFit/>
          </a:bodyPr>
          <a:lstStyle/>
          <a:p>
            <a:r>
              <a:rPr lang="en-US" altLang="zh-CN" b="1" dirty="0"/>
              <a:t>RIP</a:t>
            </a:r>
            <a:r>
              <a:rPr lang="zh-CN" altLang="en-US" b="1" dirty="0"/>
              <a:t>限制了</a:t>
            </a:r>
            <a:r>
              <a:rPr lang="zh-CN" altLang="en-US" b="1" dirty="0">
                <a:solidFill>
                  <a:schemeClr val="accent1">
                    <a:lumMod val="75000"/>
                  </a:schemeClr>
                </a:solidFill>
              </a:rPr>
              <a:t>最大</a:t>
            </a:r>
            <a:r>
              <a:rPr lang="en-US" altLang="zh-CN" b="1" dirty="0">
                <a:solidFill>
                  <a:schemeClr val="accent1">
                    <a:lumMod val="75000"/>
                  </a:schemeClr>
                </a:solidFill>
              </a:rPr>
              <a:t>RIP</a:t>
            </a:r>
            <a:r>
              <a:rPr lang="zh-CN" altLang="en-US" b="1" dirty="0">
                <a:solidFill>
                  <a:schemeClr val="accent1">
                    <a:lumMod val="75000"/>
                  </a:schemeClr>
                </a:solidFill>
              </a:rPr>
              <a:t>距离为</a:t>
            </a:r>
            <a:r>
              <a:rPr lang="en-US" altLang="zh-CN" b="1" dirty="0">
                <a:solidFill>
                  <a:schemeClr val="accent1">
                    <a:lumMod val="75000"/>
                  </a:schemeClr>
                </a:solidFill>
              </a:rPr>
              <a:t>15</a:t>
            </a:r>
            <a:r>
              <a:rPr lang="zh-CN" altLang="en-US" b="1" dirty="0"/>
              <a:t>，这就限制了使用</a:t>
            </a:r>
            <a:r>
              <a:rPr lang="en-US" altLang="zh-CN" b="1" dirty="0"/>
              <a:t>RIP</a:t>
            </a:r>
            <a:r>
              <a:rPr lang="zh-CN" altLang="en-US" b="1" dirty="0"/>
              <a:t>的自治系统</a:t>
            </a:r>
            <a:r>
              <a:rPr lang="en-US" altLang="zh-CN" b="1" dirty="0"/>
              <a:t>AS</a:t>
            </a:r>
            <a:r>
              <a:rPr lang="zh-CN" altLang="en-US" b="1" dirty="0"/>
              <a:t>的规模。</a:t>
            </a:r>
            <a:endParaRPr lang="zh-CN" altLang="en-US" b="1" dirty="0"/>
          </a:p>
        </p:txBody>
      </p:sp>
      <p:sp>
        <p:nvSpPr>
          <p:cNvPr id="19" name="椭圆 18"/>
          <p:cNvSpPr/>
          <p:nvPr/>
        </p:nvSpPr>
        <p:spPr>
          <a:xfrm>
            <a:off x="6819629" y="3031281"/>
            <a:ext cx="203931" cy="203931"/>
          </a:xfrm>
          <a:prstGeom prst="ellipse">
            <a:avLst/>
          </a:prstGeom>
          <a:solidFill>
            <a:schemeClr val="tx1"/>
          </a:solidFill>
          <a:ln w="12700">
            <a:solidFill>
              <a:schemeClr val="tx1"/>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0" name="文本框 19"/>
          <p:cNvSpPr txBox="1"/>
          <p:nvPr/>
        </p:nvSpPr>
        <p:spPr>
          <a:xfrm>
            <a:off x="7111270" y="2948344"/>
            <a:ext cx="4328599" cy="923330"/>
          </a:xfrm>
          <a:prstGeom prst="rect">
            <a:avLst/>
          </a:prstGeom>
          <a:noFill/>
        </p:spPr>
        <p:txBody>
          <a:bodyPr wrap="square" rtlCol="0">
            <a:spAutoFit/>
          </a:bodyPr>
          <a:lstStyle/>
          <a:p>
            <a:r>
              <a:rPr lang="zh-CN" altLang="en-US" b="1" dirty="0"/>
              <a:t>相邻路由器之间交换的路由信息是路由器中的</a:t>
            </a:r>
            <a:r>
              <a:rPr lang="zh-CN" altLang="en-US" b="1" dirty="0">
                <a:solidFill>
                  <a:schemeClr val="accent1">
                    <a:lumMod val="75000"/>
                  </a:schemeClr>
                </a:solidFill>
              </a:rPr>
              <a:t>完整路由表</a:t>
            </a:r>
            <a:r>
              <a:rPr lang="zh-CN" altLang="en-US" b="1" dirty="0"/>
              <a:t>，因而随着网络规模的扩大，开销也随之增大。</a:t>
            </a:r>
            <a:endParaRPr lang="zh-CN" altLang="en-US" b="1" dirty="0"/>
          </a:p>
        </p:txBody>
      </p:sp>
      <p:sp>
        <p:nvSpPr>
          <p:cNvPr id="21" name="椭圆 20"/>
          <p:cNvSpPr/>
          <p:nvPr/>
        </p:nvSpPr>
        <p:spPr>
          <a:xfrm>
            <a:off x="6819629" y="3961462"/>
            <a:ext cx="203931" cy="203931"/>
          </a:xfrm>
          <a:prstGeom prst="ellipse">
            <a:avLst/>
          </a:prstGeom>
          <a:solidFill>
            <a:schemeClr val="tx1"/>
          </a:solidFill>
          <a:ln w="12700">
            <a:solidFill>
              <a:schemeClr val="tx1"/>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4" name="文本框 23"/>
          <p:cNvSpPr txBox="1"/>
          <p:nvPr/>
        </p:nvSpPr>
        <p:spPr>
          <a:xfrm>
            <a:off x="7111270" y="3878525"/>
            <a:ext cx="4328599" cy="923330"/>
          </a:xfrm>
          <a:prstGeom prst="rect">
            <a:avLst/>
          </a:prstGeom>
          <a:noFill/>
        </p:spPr>
        <p:txBody>
          <a:bodyPr wrap="square" rtlCol="0">
            <a:spAutoFit/>
          </a:bodyPr>
          <a:lstStyle/>
          <a:p>
            <a:r>
              <a:rPr lang="zh-CN" altLang="en-US" b="1" dirty="0"/>
              <a:t>“</a:t>
            </a:r>
            <a:r>
              <a:rPr lang="zh-CN" altLang="en-US" b="1" dirty="0">
                <a:solidFill>
                  <a:schemeClr val="accent1">
                    <a:lumMod val="75000"/>
                  </a:schemeClr>
                </a:solidFill>
              </a:rPr>
              <a:t>坏消息传播得慢</a:t>
            </a:r>
            <a:r>
              <a:rPr lang="zh-CN" altLang="en-US" b="1" dirty="0"/>
              <a:t>”，使更新过程的收敛时间过长。因此，对于规模较大的自治系统</a:t>
            </a:r>
            <a:r>
              <a:rPr lang="en-US" altLang="zh-CN" b="1" dirty="0"/>
              <a:t>AS</a:t>
            </a:r>
            <a:r>
              <a:rPr lang="zh-CN" altLang="en-US" b="1" dirty="0"/>
              <a:t>，应当使用</a:t>
            </a:r>
            <a:r>
              <a:rPr lang="en-US" altLang="zh-CN" b="1" dirty="0"/>
              <a:t>OSPF</a:t>
            </a:r>
            <a:r>
              <a:rPr lang="zh-CN" altLang="en-US" b="1" dirty="0"/>
              <a:t>协议。</a:t>
            </a:r>
            <a:endParaRPr lang="zh-CN" altLang="en-US" b="1" dirty="0"/>
          </a:p>
        </p:txBody>
      </p:sp>
      <p:sp>
        <p:nvSpPr>
          <p:cNvPr id="31" name="椭圆 30"/>
          <p:cNvSpPr/>
          <p:nvPr/>
        </p:nvSpPr>
        <p:spPr>
          <a:xfrm>
            <a:off x="894667" y="2378099"/>
            <a:ext cx="203931" cy="203931"/>
          </a:xfrm>
          <a:prstGeom prst="ellipse">
            <a:avLst/>
          </a:prstGeom>
          <a:solidFill>
            <a:schemeClr val="tx1"/>
          </a:solidFill>
          <a:ln w="12700">
            <a:solidFill>
              <a:schemeClr val="tx1"/>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2" name="文本框 31"/>
          <p:cNvSpPr txBox="1"/>
          <p:nvPr/>
        </p:nvSpPr>
        <p:spPr>
          <a:xfrm>
            <a:off x="1186308" y="2295162"/>
            <a:ext cx="4328599" cy="369332"/>
          </a:xfrm>
          <a:prstGeom prst="rect">
            <a:avLst/>
          </a:prstGeom>
          <a:noFill/>
        </p:spPr>
        <p:txBody>
          <a:bodyPr wrap="square" rtlCol="0">
            <a:spAutoFit/>
          </a:bodyPr>
          <a:lstStyle/>
          <a:p>
            <a:r>
              <a:rPr lang="zh-CN" altLang="en-US" b="1" dirty="0"/>
              <a:t>实现</a:t>
            </a:r>
            <a:r>
              <a:rPr lang="zh-CN" altLang="en-US" b="1" dirty="0">
                <a:solidFill>
                  <a:schemeClr val="accent1">
                    <a:lumMod val="75000"/>
                  </a:schemeClr>
                </a:solidFill>
              </a:rPr>
              <a:t>简单</a:t>
            </a:r>
            <a:r>
              <a:rPr lang="zh-CN" altLang="en-US" b="1" dirty="0"/>
              <a:t>，路由器开销小。</a:t>
            </a:r>
            <a:endParaRPr lang="zh-CN" altLang="en-US" b="1" dirty="0"/>
          </a:p>
        </p:txBody>
      </p:sp>
      <p:sp>
        <p:nvSpPr>
          <p:cNvPr id="34" name="椭圆 33"/>
          <p:cNvSpPr/>
          <p:nvPr/>
        </p:nvSpPr>
        <p:spPr>
          <a:xfrm>
            <a:off x="894667" y="3031281"/>
            <a:ext cx="203931" cy="203931"/>
          </a:xfrm>
          <a:prstGeom prst="ellipse">
            <a:avLst/>
          </a:prstGeom>
          <a:solidFill>
            <a:schemeClr val="tx1"/>
          </a:solidFill>
          <a:ln w="12700">
            <a:solidFill>
              <a:schemeClr val="tx1"/>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5" name="文本框 34"/>
          <p:cNvSpPr txBox="1"/>
          <p:nvPr/>
        </p:nvSpPr>
        <p:spPr>
          <a:xfrm>
            <a:off x="1186308" y="2948344"/>
            <a:ext cx="4328599" cy="923330"/>
          </a:xfrm>
          <a:prstGeom prst="rect">
            <a:avLst/>
          </a:prstGeom>
          <a:noFill/>
        </p:spPr>
        <p:txBody>
          <a:bodyPr wrap="square" rtlCol="0">
            <a:spAutoFit/>
          </a:bodyPr>
          <a:lstStyle/>
          <a:p>
            <a:r>
              <a:rPr lang="zh-CN" altLang="en-US" b="1" dirty="0"/>
              <a:t>如果一个路由器发现了</a:t>
            </a:r>
            <a:r>
              <a:rPr lang="en-US" altLang="zh-CN" b="1" dirty="0"/>
              <a:t>RIP</a:t>
            </a:r>
            <a:r>
              <a:rPr lang="zh-CN" altLang="en-US" b="1" dirty="0"/>
              <a:t>距离更短的路由，那么这种更新信息就传播得很快，即“</a:t>
            </a:r>
            <a:r>
              <a:rPr lang="zh-CN" altLang="en-US" b="1" dirty="0">
                <a:solidFill>
                  <a:schemeClr val="accent1">
                    <a:lumMod val="75000"/>
                  </a:schemeClr>
                </a:solidFill>
              </a:rPr>
              <a:t>好消息传播得快</a:t>
            </a:r>
            <a:r>
              <a:rPr lang="zh-CN" altLang="en-US" b="1" dirty="0"/>
              <a:t>”。</a:t>
            </a:r>
            <a:endParaRPr lang="zh-CN" altLang="en-US" b="1" dirty="0"/>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withEffect">
                                  <p:stCondLst>
                                    <p:cond delay="200"/>
                                  </p:stCondLst>
                                  <p:childTnLst>
                                    <p:set>
                                      <p:cBhvr>
                                        <p:cTn id="6" dur="1" fill="hold">
                                          <p:stCondLst>
                                            <p:cond delay="0"/>
                                          </p:stCondLst>
                                        </p:cTn>
                                        <p:tgtEl>
                                          <p:spTgt spid="86"/>
                                        </p:tgtEl>
                                        <p:attrNameLst>
                                          <p:attrName>style.visibility</p:attrName>
                                        </p:attrNameLst>
                                      </p:cBhvr>
                                      <p:to>
                                        <p:strVal val="visible"/>
                                      </p:to>
                                    </p:set>
                                    <p:anim calcmode="lin" valueType="num">
                                      <p:cBhvr additive="base">
                                        <p:cTn id="7" dur="1000"/>
                                        <p:tgtEl>
                                          <p:spTgt spid="86"/>
                                        </p:tgtEl>
                                        <p:attrNameLst>
                                          <p:attrName>ppt_y</p:attrName>
                                        </p:attrNameLst>
                                      </p:cBhvr>
                                      <p:tavLst>
                                        <p:tav tm="0">
                                          <p:val>
                                            <p:strVal val="#ppt_y-#ppt_h*1.125000"/>
                                          </p:val>
                                        </p:tav>
                                        <p:tav tm="100000">
                                          <p:val>
                                            <p:strVal val="#ppt_y"/>
                                          </p:val>
                                        </p:tav>
                                      </p:tavLst>
                                    </p:anim>
                                    <p:animEffect transition="in" filter="wipe(down)">
                                      <p:cBhvr>
                                        <p:cTn id="8" dur="1000"/>
                                        <p:tgtEl>
                                          <p:spTgt spid="86"/>
                                        </p:tgtEl>
                                      </p:cBhvr>
                                    </p:animEffect>
                                  </p:childTnLst>
                                </p:cTn>
                              </p:par>
                            </p:childTnLst>
                          </p:cTn>
                        </p:par>
                      </p:childTnLst>
                    </p:cTn>
                  </p:par>
                  <p:par>
                    <p:cTn id="9" fill="hold">
                      <p:stCondLst>
                        <p:cond delay="indefinite"/>
                      </p:stCondLst>
                      <p:childTnLst>
                        <p:par>
                          <p:cTn id="10" fill="hold">
                            <p:stCondLst>
                              <p:cond delay="0"/>
                            </p:stCondLst>
                            <p:childTnLst>
                              <p:par>
                                <p:cTn id="11" presetID="53" presetClass="entr" presetSubtype="16"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p:cTn id="13" dur="500" fill="hold"/>
                                        <p:tgtEl>
                                          <p:spTgt spid="2"/>
                                        </p:tgtEl>
                                        <p:attrNameLst>
                                          <p:attrName>ppt_w</p:attrName>
                                        </p:attrNameLst>
                                      </p:cBhvr>
                                      <p:tavLst>
                                        <p:tav tm="0">
                                          <p:val>
                                            <p:fltVal val="0"/>
                                          </p:val>
                                        </p:tav>
                                        <p:tav tm="100000">
                                          <p:val>
                                            <p:strVal val="#ppt_w"/>
                                          </p:val>
                                        </p:tav>
                                      </p:tavLst>
                                    </p:anim>
                                    <p:anim calcmode="lin" valueType="num">
                                      <p:cBhvr>
                                        <p:cTn id="14" dur="500" fill="hold"/>
                                        <p:tgtEl>
                                          <p:spTgt spid="2"/>
                                        </p:tgtEl>
                                        <p:attrNameLst>
                                          <p:attrName>ppt_h</p:attrName>
                                        </p:attrNameLst>
                                      </p:cBhvr>
                                      <p:tavLst>
                                        <p:tav tm="0">
                                          <p:val>
                                            <p:fltVal val="0"/>
                                          </p:val>
                                        </p:tav>
                                        <p:tav tm="100000">
                                          <p:val>
                                            <p:strVal val="#ppt_h"/>
                                          </p:val>
                                        </p:tav>
                                      </p:tavLst>
                                    </p:anim>
                                    <p:animEffect transition="in" filter="fade">
                                      <p:cBhvr>
                                        <p:cTn id="15" dur="500"/>
                                        <p:tgtEl>
                                          <p:spTgt spid="2"/>
                                        </p:tgtEl>
                                      </p:cBhvr>
                                    </p:animEffect>
                                  </p:childTnLst>
                                </p:cTn>
                              </p:par>
                            </p:childTnLst>
                          </p:cTn>
                        </p:par>
                        <p:par>
                          <p:cTn id="16" fill="hold">
                            <p:stCondLst>
                              <p:cond delay="500"/>
                            </p:stCondLst>
                            <p:childTnLst>
                              <p:par>
                                <p:cTn id="17" presetID="22" presetClass="entr" presetSubtype="1" fill="hold" grpId="0"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wipe(up)">
                                      <p:cBhvr>
                                        <p:cTn id="19" dur="500"/>
                                        <p:tgtEl>
                                          <p:spTgt spid="15"/>
                                        </p:tgtEl>
                                      </p:cBhvr>
                                    </p:animEffect>
                                  </p:childTnLst>
                                </p:cTn>
                              </p:par>
                            </p:childTnLst>
                          </p:cTn>
                        </p:par>
                      </p:childTnLst>
                    </p:cTn>
                  </p:par>
                  <p:par>
                    <p:cTn id="20" fill="hold">
                      <p:stCondLst>
                        <p:cond delay="indefinite"/>
                      </p:stCondLst>
                      <p:childTnLst>
                        <p:par>
                          <p:cTn id="21" fill="hold">
                            <p:stCondLst>
                              <p:cond delay="0"/>
                            </p:stCondLst>
                            <p:childTnLst>
                              <p:par>
                                <p:cTn id="22" presetID="53" presetClass="entr" presetSubtype="16" fill="hold" grpId="0" nodeType="clickEffect">
                                  <p:stCondLst>
                                    <p:cond delay="0"/>
                                  </p:stCondLst>
                                  <p:childTnLst>
                                    <p:set>
                                      <p:cBhvr>
                                        <p:cTn id="23" dur="1" fill="hold">
                                          <p:stCondLst>
                                            <p:cond delay="0"/>
                                          </p:stCondLst>
                                        </p:cTn>
                                        <p:tgtEl>
                                          <p:spTgt spid="31"/>
                                        </p:tgtEl>
                                        <p:attrNameLst>
                                          <p:attrName>style.visibility</p:attrName>
                                        </p:attrNameLst>
                                      </p:cBhvr>
                                      <p:to>
                                        <p:strVal val="visible"/>
                                      </p:to>
                                    </p:set>
                                    <p:anim calcmode="lin" valueType="num">
                                      <p:cBhvr>
                                        <p:cTn id="24" dur="500" fill="hold"/>
                                        <p:tgtEl>
                                          <p:spTgt spid="31"/>
                                        </p:tgtEl>
                                        <p:attrNameLst>
                                          <p:attrName>ppt_w</p:attrName>
                                        </p:attrNameLst>
                                      </p:cBhvr>
                                      <p:tavLst>
                                        <p:tav tm="0">
                                          <p:val>
                                            <p:fltVal val="0"/>
                                          </p:val>
                                        </p:tav>
                                        <p:tav tm="100000">
                                          <p:val>
                                            <p:strVal val="#ppt_w"/>
                                          </p:val>
                                        </p:tav>
                                      </p:tavLst>
                                    </p:anim>
                                    <p:anim calcmode="lin" valueType="num">
                                      <p:cBhvr>
                                        <p:cTn id="25" dur="500" fill="hold"/>
                                        <p:tgtEl>
                                          <p:spTgt spid="31"/>
                                        </p:tgtEl>
                                        <p:attrNameLst>
                                          <p:attrName>ppt_h</p:attrName>
                                        </p:attrNameLst>
                                      </p:cBhvr>
                                      <p:tavLst>
                                        <p:tav tm="0">
                                          <p:val>
                                            <p:fltVal val="0"/>
                                          </p:val>
                                        </p:tav>
                                        <p:tav tm="100000">
                                          <p:val>
                                            <p:strVal val="#ppt_h"/>
                                          </p:val>
                                        </p:tav>
                                      </p:tavLst>
                                    </p:anim>
                                    <p:animEffect transition="in" filter="fade">
                                      <p:cBhvr>
                                        <p:cTn id="26" dur="500"/>
                                        <p:tgtEl>
                                          <p:spTgt spid="31"/>
                                        </p:tgtEl>
                                      </p:cBhvr>
                                    </p:animEffect>
                                  </p:childTnLst>
                                </p:cTn>
                              </p:par>
                            </p:childTnLst>
                          </p:cTn>
                        </p:par>
                        <p:par>
                          <p:cTn id="27" fill="hold">
                            <p:stCondLst>
                              <p:cond delay="500"/>
                            </p:stCondLst>
                            <p:childTnLst>
                              <p:par>
                                <p:cTn id="28" presetID="1" presetClass="entr" presetSubtype="0" fill="hold" grpId="0" nodeType="afterEffect">
                                  <p:stCondLst>
                                    <p:cond delay="0"/>
                                  </p:stCondLst>
                                  <p:iterate type="lt">
                                    <p:tmAbs val="100"/>
                                  </p:iterate>
                                  <p:childTnLst>
                                    <p:set>
                                      <p:cBhvr>
                                        <p:cTn id="29" dur="1" fill="hold">
                                          <p:stCondLst>
                                            <p:cond delay="0"/>
                                          </p:stCondLst>
                                        </p:cTn>
                                        <p:tgtEl>
                                          <p:spTgt spid="32"/>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53" presetClass="entr" presetSubtype="16" fill="hold" grpId="0" nodeType="clickEffect">
                                  <p:stCondLst>
                                    <p:cond delay="0"/>
                                  </p:stCondLst>
                                  <p:childTnLst>
                                    <p:set>
                                      <p:cBhvr>
                                        <p:cTn id="33" dur="1" fill="hold">
                                          <p:stCondLst>
                                            <p:cond delay="0"/>
                                          </p:stCondLst>
                                        </p:cTn>
                                        <p:tgtEl>
                                          <p:spTgt spid="34"/>
                                        </p:tgtEl>
                                        <p:attrNameLst>
                                          <p:attrName>style.visibility</p:attrName>
                                        </p:attrNameLst>
                                      </p:cBhvr>
                                      <p:to>
                                        <p:strVal val="visible"/>
                                      </p:to>
                                    </p:set>
                                    <p:anim calcmode="lin" valueType="num">
                                      <p:cBhvr>
                                        <p:cTn id="34" dur="500" fill="hold"/>
                                        <p:tgtEl>
                                          <p:spTgt spid="34"/>
                                        </p:tgtEl>
                                        <p:attrNameLst>
                                          <p:attrName>ppt_w</p:attrName>
                                        </p:attrNameLst>
                                      </p:cBhvr>
                                      <p:tavLst>
                                        <p:tav tm="0">
                                          <p:val>
                                            <p:fltVal val="0"/>
                                          </p:val>
                                        </p:tav>
                                        <p:tav tm="100000">
                                          <p:val>
                                            <p:strVal val="#ppt_w"/>
                                          </p:val>
                                        </p:tav>
                                      </p:tavLst>
                                    </p:anim>
                                    <p:anim calcmode="lin" valueType="num">
                                      <p:cBhvr>
                                        <p:cTn id="35" dur="500" fill="hold"/>
                                        <p:tgtEl>
                                          <p:spTgt spid="34"/>
                                        </p:tgtEl>
                                        <p:attrNameLst>
                                          <p:attrName>ppt_h</p:attrName>
                                        </p:attrNameLst>
                                      </p:cBhvr>
                                      <p:tavLst>
                                        <p:tav tm="0">
                                          <p:val>
                                            <p:fltVal val="0"/>
                                          </p:val>
                                        </p:tav>
                                        <p:tav tm="100000">
                                          <p:val>
                                            <p:strVal val="#ppt_h"/>
                                          </p:val>
                                        </p:tav>
                                      </p:tavLst>
                                    </p:anim>
                                    <p:animEffect transition="in" filter="fade">
                                      <p:cBhvr>
                                        <p:cTn id="36" dur="500"/>
                                        <p:tgtEl>
                                          <p:spTgt spid="34"/>
                                        </p:tgtEl>
                                      </p:cBhvr>
                                    </p:animEffect>
                                  </p:childTnLst>
                                </p:cTn>
                              </p:par>
                            </p:childTnLst>
                          </p:cTn>
                        </p:par>
                        <p:par>
                          <p:cTn id="37" fill="hold">
                            <p:stCondLst>
                              <p:cond delay="500"/>
                            </p:stCondLst>
                            <p:childTnLst>
                              <p:par>
                                <p:cTn id="38" presetID="1" presetClass="entr" presetSubtype="0" fill="hold" grpId="0" nodeType="afterEffect">
                                  <p:stCondLst>
                                    <p:cond delay="0"/>
                                  </p:stCondLst>
                                  <p:iterate type="lt">
                                    <p:tmAbs val="100"/>
                                  </p:iterate>
                                  <p:childTnLst>
                                    <p:set>
                                      <p:cBhvr>
                                        <p:cTn id="39" dur="1" fill="hold">
                                          <p:stCondLst>
                                            <p:cond delay="0"/>
                                          </p:stCondLst>
                                        </p:cTn>
                                        <p:tgtEl>
                                          <p:spTgt spid="35"/>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53" presetClass="entr" presetSubtype="16" fill="hold" grpId="0" nodeType="clickEffect">
                                  <p:stCondLst>
                                    <p:cond delay="0"/>
                                  </p:stCondLst>
                                  <p:childTnLst>
                                    <p:set>
                                      <p:cBhvr>
                                        <p:cTn id="43" dur="1" fill="hold">
                                          <p:stCondLst>
                                            <p:cond delay="0"/>
                                          </p:stCondLst>
                                        </p:cTn>
                                        <p:tgtEl>
                                          <p:spTgt spid="14"/>
                                        </p:tgtEl>
                                        <p:attrNameLst>
                                          <p:attrName>style.visibility</p:attrName>
                                        </p:attrNameLst>
                                      </p:cBhvr>
                                      <p:to>
                                        <p:strVal val="visible"/>
                                      </p:to>
                                    </p:set>
                                    <p:anim calcmode="lin" valueType="num">
                                      <p:cBhvr>
                                        <p:cTn id="44" dur="500" fill="hold"/>
                                        <p:tgtEl>
                                          <p:spTgt spid="14"/>
                                        </p:tgtEl>
                                        <p:attrNameLst>
                                          <p:attrName>ppt_w</p:attrName>
                                        </p:attrNameLst>
                                      </p:cBhvr>
                                      <p:tavLst>
                                        <p:tav tm="0">
                                          <p:val>
                                            <p:fltVal val="0"/>
                                          </p:val>
                                        </p:tav>
                                        <p:tav tm="100000">
                                          <p:val>
                                            <p:strVal val="#ppt_w"/>
                                          </p:val>
                                        </p:tav>
                                      </p:tavLst>
                                    </p:anim>
                                    <p:anim calcmode="lin" valueType="num">
                                      <p:cBhvr>
                                        <p:cTn id="45" dur="500" fill="hold"/>
                                        <p:tgtEl>
                                          <p:spTgt spid="14"/>
                                        </p:tgtEl>
                                        <p:attrNameLst>
                                          <p:attrName>ppt_h</p:attrName>
                                        </p:attrNameLst>
                                      </p:cBhvr>
                                      <p:tavLst>
                                        <p:tav tm="0">
                                          <p:val>
                                            <p:fltVal val="0"/>
                                          </p:val>
                                        </p:tav>
                                        <p:tav tm="100000">
                                          <p:val>
                                            <p:strVal val="#ppt_h"/>
                                          </p:val>
                                        </p:tav>
                                      </p:tavLst>
                                    </p:anim>
                                    <p:animEffect transition="in" filter="fade">
                                      <p:cBhvr>
                                        <p:cTn id="46" dur="500"/>
                                        <p:tgtEl>
                                          <p:spTgt spid="14"/>
                                        </p:tgtEl>
                                      </p:cBhvr>
                                    </p:animEffect>
                                  </p:childTnLst>
                                </p:cTn>
                              </p:par>
                            </p:childTnLst>
                          </p:cTn>
                        </p:par>
                        <p:par>
                          <p:cTn id="47" fill="hold">
                            <p:stCondLst>
                              <p:cond delay="500"/>
                            </p:stCondLst>
                            <p:childTnLst>
                              <p:par>
                                <p:cTn id="48" presetID="22" presetClass="entr" presetSubtype="1" fill="hold" grpId="0" nodeType="afterEffect">
                                  <p:stCondLst>
                                    <p:cond delay="0"/>
                                  </p:stCondLst>
                                  <p:childTnLst>
                                    <p:set>
                                      <p:cBhvr>
                                        <p:cTn id="49" dur="1" fill="hold">
                                          <p:stCondLst>
                                            <p:cond delay="0"/>
                                          </p:stCondLst>
                                        </p:cTn>
                                        <p:tgtEl>
                                          <p:spTgt spid="16"/>
                                        </p:tgtEl>
                                        <p:attrNameLst>
                                          <p:attrName>style.visibility</p:attrName>
                                        </p:attrNameLst>
                                      </p:cBhvr>
                                      <p:to>
                                        <p:strVal val="visible"/>
                                      </p:to>
                                    </p:set>
                                    <p:animEffect transition="in" filter="wipe(up)">
                                      <p:cBhvr>
                                        <p:cTn id="50" dur="500"/>
                                        <p:tgtEl>
                                          <p:spTgt spid="16"/>
                                        </p:tgtEl>
                                      </p:cBhvr>
                                    </p:animEffect>
                                  </p:childTnLst>
                                </p:cTn>
                              </p:par>
                            </p:childTnLst>
                          </p:cTn>
                        </p:par>
                      </p:childTnLst>
                    </p:cTn>
                  </p:par>
                  <p:par>
                    <p:cTn id="51" fill="hold">
                      <p:stCondLst>
                        <p:cond delay="indefinite"/>
                      </p:stCondLst>
                      <p:childTnLst>
                        <p:par>
                          <p:cTn id="52" fill="hold">
                            <p:stCondLst>
                              <p:cond delay="0"/>
                            </p:stCondLst>
                            <p:childTnLst>
                              <p:par>
                                <p:cTn id="53" presetID="53" presetClass="entr" presetSubtype="16" fill="hold" grpId="0" nodeType="clickEffect">
                                  <p:stCondLst>
                                    <p:cond delay="0"/>
                                  </p:stCondLst>
                                  <p:childTnLst>
                                    <p:set>
                                      <p:cBhvr>
                                        <p:cTn id="54" dur="1" fill="hold">
                                          <p:stCondLst>
                                            <p:cond delay="0"/>
                                          </p:stCondLst>
                                        </p:cTn>
                                        <p:tgtEl>
                                          <p:spTgt spid="3"/>
                                        </p:tgtEl>
                                        <p:attrNameLst>
                                          <p:attrName>style.visibility</p:attrName>
                                        </p:attrNameLst>
                                      </p:cBhvr>
                                      <p:to>
                                        <p:strVal val="visible"/>
                                      </p:to>
                                    </p:set>
                                    <p:anim calcmode="lin" valueType="num">
                                      <p:cBhvr>
                                        <p:cTn id="55" dur="500" fill="hold"/>
                                        <p:tgtEl>
                                          <p:spTgt spid="3"/>
                                        </p:tgtEl>
                                        <p:attrNameLst>
                                          <p:attrName>ppt_w</p:attrName>
                                        </p:attrNameLst>
                                      </p:cBhvr>
                                      <p:tavLst>
                                        <p:tav tm="0">
                                          <p:val>
                                            <p:fltVal val="0"/>
                                          </p:val>
                                        </p:tav>
                                        <p:tav tm="100000">
                                          <p:val>
                                            <p:strVal val="#ppt_w"/>
                                          </p:val>
                                        </p:tav>
                                      </p:tavLst>
                                    </p:anim>
                                    <p:anim calcmode="lin" valueType="num">
                                      <p:cBhvr>
                                        <p:cTn id="56" dur="500" fill="hold"/>
                                        <p:tgtEl>
                                          <p:spTgt spid="3"/>
                                        </p:tgtEl>
                                        <p:attrNameLst>
                                          <p:attrName>ppt_h</p:attrName>
                                        </p:attrNameLst>
                                      </p:cBhvr>
                                      <p:tavLst>
                                        <p:tav tm="0">
                                          <p:val>
                                            <p:fltVal val="0"/>
                                          </p:val>
                                        </p:tav>
                                        <p:tav tm="100000">
                                          <p:val>
                                            <p:strVal val="#ppt_h"/>
                                          </p:val>
                                        </p:tav>
                                      </p:tavLst>
                                    </p:anim>
                                    <p:animEffect transition="in" filter="fade">
                                      <p:cBhvr>
                                        <p:cTn id="57" dur="500"/>
                                        <p:tgtEl>
                                          <p:spTgt spid="3"/>
                                        </p:tgtEl>
                                      </p:cBhvr>
                                    </p:animEffect>
                                  </p:childTnLst>
                                </p:cTn>
                              </p:par>
                            </p:childTnLst>
                          </p:cTn>
                        </p:par>
                        <p:par>
                          <p:cTn id="58" fill="hold">
                            <p:stCondLst>
                              <p:cond delay="500"/>
                            </p:stCondLst>
                            <p:childTnLst>
                              <p:par>
                                <p:cTn id="59" presetID="1" presetClass="entr" presetSubtype="0" fill="hold" grpId="0" nodeType="afterEffect">
                                  <p:stCondLst>
                                    <p:cond delay="0"/>
                                  </p:stCondLst>
                                  <p:iterate type="lt">
                                    <p:tmAbs val="100"/>
                                  </p:iterate>
                                  <p:childTnLst>
                                    <p:set>
                                      <p:cBhvr>
                                        <p:cTn id="60" dur="1" fill="hold">
                                          <p:stCondLst>
                                            <p:cond delay="0"/>
                                          </p:stCondLst>
                                        </p:cTn>
                                        <p:tgtEl>
                                          <p:spTgt spid="4"/>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53" presetClass="entr" presetSubtype="16" fill="hold" grpId="0" nodeType="clickEffect">
                                  <p:stCondLst>
                                    <p:cond delay="0"/>
                                  </p:stCondLst>
                                  <p:childTnLst>
                                    <p:set>
                                      <p:cBhvr>
                                        <p:cTn id="64" dur="1" fill="hold">
                                          <p:stCondLst>
                                            <p:cond delay="0"/>
                                          </p:stCondLst>
                                        </p:cTn>
                                        <p:tgtEl>
                                          <p:spTgt spid="19"/>
                                        </p:tgtEl>
                                        <p:attrNameLst>
                                          <p:attrName>style.visibility</p:attrName>
                                        </p:attrNameLst>
                                      </p:cBhvr>
                                      <p:to>
                                        <p:strVal val="visible"/>
                                      </p:to>
                                    </p:set>
                                    <p:anim calcmode="lin" valueType="num">
                                      <p:cBhvr>
                                        <p:cTn id="65" dur="500" fill="hold"/>
                                        <p:tgtEl>
                                          <p:spTgt spid="19"/>
                                        </p:tgtEl>
                                        <p:attrNameLst>
                                          <p:attrName>ppt_w</p:attrName>
                                        </p:attrNameLst>
                                      </p:cBhvr>
                                      <p:tavLst>
                                        <p:tav tm="0">
                                          <p:val>
                                            <p:fltVal val="0"/>
                                          </p:val>
                                        </p:tav>
                                        <p:tav tm="100000">
                                          <p:val>
                                            <p:strVal val="#ppt_w"/>
                                          </p:val>
                                        </p:tav>
                                      </p:tavLst>
                                    </p:anim>
                                    <p:anim calcmode="lin" valueType="num">
                                      <p:cBhvr>
                                        <p:cTn id="66" dur="500" fill="hold"/>
                                        <p:tgtEl>
                                          <p:spTgt spid="19"/>
                                        </p:tgtEl>
                                        <p:attrNameLst>
                                          <p:attrName>ppt_h</p:attrName>
                                        </p:attrNameLst>
                                      </p:cBhvr>
                                      <p:tavLst>
                                        <p:tav tm="0">
                                          <p:val>
                                            <p:fltVal val="0"/>
                                          </p:val>
                                        </p:tav>
                                        <p:tav tm="100000">
                                          <p:val>
                                            <p:strVal val="#ppt_h"/>
                                          </p:val>
                                        </p:tav>
                                      </p:tavLst>
                                    </p:anim>
                                    <p:animEffect transition="in" filter="fade">
                                      <p:cBhvr>
                                        <p:cTn id="67" dur="500"/>
                                        <p:tgtEl>
                                          <p:spTgt spid="19"/>
                                        </p:tgtEl>
                                      </p:cBhvr>
                                    </p:animEffect>
                                  </p:childTnLst>
                                </p:cTn>
                              </p:par>
                            </p:childTnLst>
                          </p:cTn>
                        </p:par>
                        <p:par>
                          <p:cTn id="68" fill="hold">
                            <p:stCondLst>
                              <p:cond delay="500"/>
                            </p:stCondLst>
                            <p:childTnLst>
                              <p:par>
                                <p:cTn id="69" presetID="1" presetClass="entr" presetSubtype="0" fill="hold" grpId="0" nodeType="afterEffect">
                                  <p:stCondLst>
                                    <p:cond delay="0"/>
                                  </p:stCondLst>
                                  <p:iterate type="lt">
                                    <p:tmAbs val="100"/>
                                  </p:iterate>
                                  <p:childTnLst>
                                    <p:set>
                                      <p:cBhvr>
                                        <p:cTn id="70" dur="1" fill="hold">
                                          <p:stCondLst>
                                            <p:cond delay="0"/>
                                          </p:stCondLst>
                                        </p:cTn>
                                        <p:tgtEl>
                                          <p:spTgt spid="20"/>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53" presetClass="entr" presetSubtype="16" fill="hold" grpId="0" nodeType="clickEffect">
                                  <p:stCondLst>
                                    <p:cond delay="0"/>
                                  </p:stCondLst>
                                  <p:childTnLst>
                                    <p:set>
                                      <p:cBhvr>
                                        <p:cTn id="74" dur="1" fill="hold">
                                          <p:stCondLst>
                                            <p:cond delay="0"/>
                                          </p:stCondLst>
                                        </p:cTn>
                                        <p:tgtEl>
                                          <p:spTgt spid="21"/>
                                        </p:tgtEl>
                                        <p:attrNameLst>
                                          <p:attrName>style.visibility</p:attrName>
                                        </p:attrNameLst>
                                      </p:cBhvr>
                                      <p:to>
                                        <p:strVal val="visible"/>
                                      </p:to>
                                    </p:set>
                                    <p:anim calcmode="lin" valueType="num">
                                      <p:cBhvr>
                                        <p:cTn id="75" dur="500" fill="hold"/>
                                        <p:tgtEl>
                                          <p:spTgt spid="21"/>
                                        </p:tgtEl>
                                        <p:attrNameLst>
                                          <p:attrName>ppt_w</p:attrName>
                                        </p:attrNameLst>
                                      </p:cBhvr>
                                      <p:tavLst>
                                        <p:tav tm="0">
                                          <p:val>
                                            <p:fltVal val="0"/>
                                          </p:val>
                                        </p:tav>
                                        <p:tav tm="100000">
                                          <p:val>
                                            <p:strVal val="#ppt_w"/>
                                          </p:val>
                                        </p:tav>
                                      </p:tavLst>
                                    </p:anim>
                                    <p:anim calcmode="lin" valueType="num">
                                      <p:cBhvr>
                                        <p:cTn id="76" dur="500" fill="hold"/>
                                        <p:tgtEl>
                                          <p:spTgt spid="21"/>
                                        </p:tgtEl>
                                        <p:attrNameLst>
                                          <p:attrName>ppt_h</p:attrName>
                                        </p:attrNameLst>
                                      </p:cBhvr>
                                      <p:tavLst>
                                        <p:tav tm="0">
                                          <p:val>
                                            <p:fltVal val="0"/>
                                          </p:val>
                                        </p:tav>
                                        <p:tav tm="100000">
                                          <p:val>
                                            <p:strVal val="#ppt_h"/>
                                          </p:val>
                                        </p:tav>
                                      </p:tavLst>
                                    </p:anim>
                                    <p:animEffect transition="in" filter="fade">
                                      <p:cBhvr>
                                        <p:cTn id="77" dur="500"/>
                                        <p:tgtEl>
                                          <p:spTgt spid="21"/>
                                        </p:tgtEl>
                                      </p:cBhvr>
                                    </p:animEffect>
                                  </p:childTnLst>
                                </p:cTn>
                              </p:par>
                            </p:childTnLst>
                          </p:cTn>
                        </p:par>
                        <p:par>
                          <p:cTn id="78" fill="hold">
                            <p:stCondLst>
                              <p:cond delay="500"/>
                            </p:stCondLst>
                            <p:childTnLst>
                              <p:par>
                                <p:cTn id="79" presetID="1" presetClass="entr" presetSubtype="0" fill="hold" grpId="0" nodeType="afterEffect">
                                  <p:stCondLst>
                                    <p:cond delay="0"/>
                                  </p:stCondLst>
                                  <p:iterate type="lt">
                                    <p:tmAbs val="100"/>
                                  </p:iterate>
                                  <p:childTnLst>
                                    <p:set>
                                      <p:cBhvr>
                                        <p:cTn id="80"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14" grpId="0" bldLvl="0" animBg="1"/>
      <p:bldP spid="15" grpId="0" bldLvl="0" animBg="1"/>
      <p:bldP spid="16" grpId="0" bldLvl="0" animBg="1"/>
      <p:bldP spid="3" grpId="0" bldLvl="0" animBg="1"/>
      <p:bldP spid="4" grpId="0"/>
      <p:bldP spid="19" grpId="0" bldLvl="0" animBg="1"/>
      <p:bldP spid="20" grpId="0"/>
      <p:bldP spid="21" grpId="0" bldLvl="0" animBg="1"/>
      <p:bldP spid="24" grpId="0"/>
      <p:bldP spid="31" grpId="0" bldLvl="0" animBg="1"/>
      <p:bldP spid="32" grpId="0"/>
      <p:bldP spid="34" grpId="0" bldLvl="0" animBg="1"/>
      <p:bldP spid="35" grpId="0"/>
    </p:bld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496501" y="744982"/>
            <a:ext cx="7231307" cy="4615551"/>
            <a:chOff x="2496501" y="744982"/>
            <a:chExt cx="7231307" cy="4615551"/>
          </a:xfrm>
        </p:grpSpPr>
        <p:sp>
          <p:nvSpPr>
            <p:cNvPr id="12" name="íşlïḍè"/>
            <p:cNvSpPr txBox="1"/>
            <p:nvPr/>
          </p:nvSpPr>
          <p:spPr>
            <a:xfrm>
              <a:off x="3965618" y="744982"/>
              <a:ext cx="4287076" cy="419100"/>
            </a:xfrm>
            <a:prstGeom prst="rect">
              <a:avLst/>
            </a:prstGeom>
            <a:noFill/>
          </p:spPr>
          <p:txBody>
            <a:bodyPr wrap="square" lIns="91440" tIns="45720" rIns="91440" bIns="45720" anchor="ctr">
              <a:noAutofit/>
            </a:bodyPr>
            <a:lstStyle/>
            <a:p>
              <a:pPr algn="ctr"/>
              <a:r>
                <a:rPr lang="en-US" altLang="zh-CN" sz="2400" b="1" dirty="0"/>
                <a:t>5.2 UDP</a:t>
              </a:r>
              <a:r>
                <a:rPr lang="zh-CN" altLang="en-US" sz="2400" b="1" dirty="0"/>
                <a:t>和</a:t>
              </a:r>
              <a:r>
                <a:rPr lang="en-US" altLang="zh-CN" sz="2400" b="1" dirty="0"/>
                <a:t>TCP</a:t>
              </a:r>
              <a:r>
                <a:rPr lang="zh-CN" altLang="en-US" sz="2400" b="1" dirty="0"/>
                <a:t>的对比</a:t>
              </a:r>
              <a:endParaRPr lang="en-US" altLang="zh-CN" sz="2400" b="1" dirty="0"/>
            </a:p>
          </p:txBody>
        </p:sp>
        <p:grpSp>
          <p:nvGrpSpPr>
            <p:cNvPr id="6" name="组合 5"/>
            <p:cNvGrpSpPr/>
            <p:nvPr/>
          </p:nvGrpSpPr>
          <p:grpSpPr>
            <a:xfrm>
              <a:off x="2496501" y="1285569"/>
              <a:ext cx="7231305" cy="595554"/>
              <a:chOff x="1183243" y="2200834"/>
              <a:chExt cx="7231305" cy="595554"/>
            </a:xfrm>
          </p:grpSpPr>
          <p:sp>
            <p:nvSpPr>
              <p:cNvPr id="5" name="平行四边形 4"/>
              <p:cNvSpPr/>
              <p:nvPr/>
            </p:nvSpPr>
            <p:spPr>
              <a:xfrm>
                <a:off x="1183243" y="2200834"/>
                <a:ext cx="828092" cy="595554"/>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latin typeface="Impact" panose="020B0806030902050204" pitchFamily="34" charset="0"/>
                  </a:rPr>
                  <a:t>01</a:t>
                </a:r>
                <a:endParaRPr lang="zh-CN" altLang="en-US" sz="2800" dirty="0">
                  <a:latin typeface="Impact" panose="020B0806030902050204" pitchFamily="34" charset="0"/>
                </a:endParaRPr>
              </a:p>
            </p:txBody>
          </p:sp>
          <p:sp>
            <p:nvSpPr>
              <p:cNvPr id="25" name="平行四边形 24"/>
              <p:cNvSpPr/>
              <p:nvPr/>
            </p:nvSpPr>
            <p:spPr>
              <a:xfrm>
                <a:off x="1858679" y="2200834"/>
                <a:ext cx="6555869" cy="595554"/>
              </a:xfrm>
              <a:prstGeom prst="parallelogram">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200" b="1" dirty="0">
                    <a:solidFill>
                      <a:schemeClr val="tx1"/>
                    </a:solidFill>
                  </a:rPr>
                  <a:t>无连接的</a:t>
                </a:r>
                <a:r>
                  <a:rPr lang="en-US" altLang="zh-CN" sz="2200" b="1" dirty="0">
                    <a:solidFill>
                      <a:schemeClr val="tx1"/>
                    </a:solidFill>
                  </a:rPr>
                  <a:t>UDP</a:t>
                </a:r>
                <a:r>
                  <a:rPr lang="zh-CN" altLang="en-US" sz="2200" b="1" dirty="0">
                    <a:solidFill>
                      <a:schemeClr val="tx1"/>
                    </a:solidFill>
                  </a:rPr>
                  <a:t>和面向连接的</a:t>
                </a:r>
                <a:r>
                  <a:rPr lang="en-US" altLang="zh-CN" sz="2200" b="1" dirty="0">
                    <a:solidFill>
                      <a:schemeClr val="tx1"/>
                    </a:solidFill>
                  </a:rPr>
                  <a:t>TCP</a:t>
                </a:r>
                <a:endParaRPr lang="zh-CN" altLang="en-US" sz="2200" b="1" dirty="0">
                  <a:solidFill>
                    <a:schemeClr val="tx1"/>
                  </a:solidFill>
                </a:endParaRPr>
              </a:p>
            </p:txBody>
          </p:sp>
        </p:grpSp>
        <p:grpSp>
          <p:nvGrpSpPr>
            <p:cNvPr id="2" name="组合 1"/>
            <p:cNvGrpSpPr/>
            <p:nvPr/>
          </p:nvGrpSpPr>
          <p:grpSpPr>
            <a:xfrm>
              <a:off x="2496501" y="2155422"/>
              <a:ext cx="7231307" cy="595554"/>
              <a:chOff x="1183243" y="2200834"/>
              <a:chExt cx="7231307" cy="595554"/>
            </a:xfrm>
          </p:grpSpPr>
          <p:sp>
            <p:nvSpPr>
              <p:cNvPr id="4" name="平行四边形 3"/>
              <p:cNvSpPr/>
              <p:nvPr/>
            </p:nvSpPr>
            <p:spPr>
              <a:xfrm>
                <a:off x="1183243" y="2200834"/>
                <a:ext cx="828092" cy="595554"/>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latin typeface="Impact" panose="020B0806030902050204" pitchFamily="34" charset="0"/>
                  </a:rPr>
                  <a:t>02</a:t>
                </a:r>
                <a:endParaRPr lang="zh-CN" altLang="en-US" sz="2800" dirty="0">
                  <a:latin typeface="Impact" panose="020B0806030902050204" pitchFamily="34" charset="0"/>
                </a:endParaRPr>
              </a:p>
            </p:txBody>
          </p:sp>
          <p:sp>
            <p:nvSpPr>
              <p:cNvPr id="7" name="平行四边形 6"/>
              <p:cNvSpPr/>
              <p:nvPr/>
            </p:nvSpPr>
            <p:spPr>
              <a:xfrm>
                <a:off x="1858680" y="2200834"/>
                <a:ext cx="6555870" cy="595554"/>
              </a:xfrm>
              <a:prstGeom prst="parallelogram">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200" b="1" dirty="0">
                    <a:solidFill>
                      <a:schemeClr val="tx1"/>
                    </a:solidFill>
                  </a:rPr>
                  <a:t>UDP</a:t>
                </a:r>
                <a:r>
                  <a:rPr lang="zh-CN" altLang="en-US" sz="2200" b="1" dirty="0">
                    <a:solidFill>
                      <a:schemeClr val="tx1"/>
                    </a:solidFill>
                  </a:rPr>
                  <a:t>和</a:t>
                </a:r>
                <a:r>
                  <a:rPr lang="en-US" altLang="zh-CN" sz="2200" b="1" dirty="0">
                    <a:solidFill>
                      <a:schemeClr val="tx1"/>
                    </a:solidFill>
                  </a:rPr>
                  <a:t>TCP</a:t>
                </a:r>
                <a:r>
                  <a:rPr lang="zh-CN" altLang="en-US" sz="2200" b="1" dirty="0">
                    <a:solidFill>
                      <a:schemeClr val="tx1"/>
                    </a:solidFill>
                  </a:rPr>
                  <a:t>对单播、多播和广播的支持情况</a:t>
                </a:r>
                <a:endParaRPr lang="zh-CN" altLang="en-US" sz="2200" b="1" dirty="0">
                  <a:solidFill>
                    <a:schemeClr val="tx1"/>
                  </a:solidFill>
                  <a:latin typeface="Impact" panose="020B0806030902050204" pitchFamily="34" charset="0"/>
                </a:endParaRPr>
              </a:p>
            </p:txBody>
          </p:sp>
        </p:grpSp>
        <p:grpSp>
          <p:nvGrpSpPr>
            <p:cNvPr id="8" name="组合 7"/>
            <p:cNvGrpSpPr/>
            <p:nvPr/>
          </p:nvGrpSpPr>
          <p:grpSpPr>
            <a:xfrm>
              <a:off x="2496501" y="3025275"/>
              <a:ext cx="7231305" cy="595554"/>
              <a:chOff x="1183243" y="2200834"/>
              <a:chExt cx="7231305" cy="595554"/>
            </a:xfrm>
          </p:grpSpPr>
          <p:sp>
            <p:nvSpPr>
              <p:cNvPr id="9" name="平行四边形 8"/>
              <p:cNvSpPr/>
              <p:nvPr/>
            </p:nvSpPr>
            <p:spPr>
              <a:xfrm>
                <a:off x="1183243" y="2200834"/>
                <a:ext cx="828092" cy="595554"/>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latin typeface="Impact" panose="020B0806030902050204" pitchFamily="34" charset="0"/>
                  </a:rPr>
                  <a:t>03</a:t>
                </a:r>
                <a:endParaRPr lang="zh-CN" altLang="en-US" sz="2800" dirty="0">
                  <a:latin typeface="Impact" panose="020B0806030902050204" pitchFamily="34" charset="0"/>
                </a:endParaRPr>
              </a:p>
            </p:txBody>
          </p:sp>
          <p:sp>
            <p:nvSpPr>
              <p:cNvPr id="10" name="平行四边形 9"/>
              <p:cNvSpPr/>
              <p:nvPr/>
            </p:nvSpPr>
            <p:spPr>
              <a:xfrm>
                <a:off x="1858680" y="2200834"/>
                <a:ext cx="6555868" cy="595554"/>
              </a:xfrm>
              <a:prstGeom prst="parallelogram">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200" b="1" dirty="0">
                    <a:solidFill>
                      <a:schemeClr val="tx1"/>
                    </a:solidFill>
                  </a:rPr>
                  <a:t>UDP</a:t>
                </a:r>
                <a:r>
                  <a:rPr lang="zh-CN" altLang="en-US" sz="2200" b="1" dirty="0">
                    <a:solidFill>
                      <a:schemeClr val="tx1"/>
                    </a:solidFill>
                  </a:rPr>
                  <a:t>和</a:t>
                </a:r>
                <a:r>
                  <a:rPr lang="en-US" altLang="zh-CN" sz="2200" b="1" dirty="0">
                    <a:solidFill>
                      <a:schemeClr val="tx1"/>
                    </a:solidFill>
                  </a:rPr>
                  <a:t>TCP</a:t>
                </a:r>
                <a:r>
                  <a:rPr lang="zh-CN" altLang="en-US" sz="2200" b="1" dirty="0">
                    <a:solidFill>
                      <a:schemeClr val="tx1"/>
                    </a:solidFill>
                  </a:rPr>
                  <a:t>对应用层报文的处理</a:t>
                </a:r>
                <a:endParaRPr lang="zh-CN" altLang="en-US" sz="2200" b="1" dirty="0">
                  <a:solidFill>
                    <a:schemeClr val="tx1"/>
                  </a:solidFill>
                </a:endParaRPr>
              </a:p>
            </p:txBody>
          </p:sp>
        </p:grpSp>
        <p:grpSp>
          <p:nvGrpSpPr>
            <p:cNvPr id="11" name="组合 10"/>
            <p:cNvGrpSpPr/>
            <p:nvPr/>
          </p:nvGrpSpPr>
          <p:grpSpPr>
            <a:xfrm>
              <a:off x="2496501" y="3895128"/>
              <a:ext cx="7231303" cy="595554"/>
              <a:chOff x="1183243" y="2200834"/>
              <a:chExt cx="7231303" cy="595554"/>
            </a:xfrm>
          </p:grpSpPr>
          <p:sp>
            <p:nvSpPr>
              <p:cNvPr id="13" name="平行四边形 12"/>
              <p:cNvSpPr/>
              <p:nvPr/>
            </p:nvSpPr>
            <p:spPr>
              <a:xfrm>
                <a:off x="1183243" y="2200834"/>
                <a:ext cx="828092" cy="595554"/>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latin typeface="Impact" panose="020B0806030902050204" pitchFamily="34" charset="0"/>
                  </a:rPr>
                  <a:t>04</a:t>
                </a:r>
                <a:endParaRPr lang="zh-CN" altLang="en-US" sz="2800" dirty="0">
                  <a:latin typeface="Impact" panose="020B0806030902050204" pitchFamily="34" charset="0"/>
                </a:endParaRPr>
              </a:p>
            </p:txBody>
          </p:sp>
          <p:sp>
            <p:nvSpPr>
              <p:cNvPr id="14" name="平行四边形 13"/>
              <p:cNvSpPr/>
              <p:nvPr/>
            </p:nvSpPr>
            <p:spPr>
              <a:xfrm>
                <a:off x="1858679" y="2200834"/>
                <a:ext cx="6555867" cy="595554"/>
              </a:xfrm>
              <a:prstGeom prst="parallelogram">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200" b="1" dirty="0">
                    <a:solidFill>
                      <a:schemeClr val="tx1"/>
                    </a:solidFill>
                  </a:rPr>
                  <a:t>UDP</a:t>
                </a:r>
                <a:r>
                  <a:rPr lang="zh-CN" altLang="en-US" sz="2200" b="1" dirty="0">
                    <a:solidFill>
                      <a:schemeClr val="tx1"/>
                    </a:solidFill>
                  </a:rPr>
                  <a:t>和</a:t>
                </a:r>
                <a:r>
                  <a:rPr lang="en-US" altLang="zh-CN" sz="2200" b="1" dirty="0">
                    <a:solidFill>
                      <a:schemeClr val="tx1"/>
                    </a:solidFill>
                  </a:rPr>
                  <a:t>TCP</a:t>
                </a:r>
                <a:r>
                  <a:rPr lang="zh-CN" altLang="en-US" sz="2200" b="1" dirty="0">
                    <a:solidFill>
                      <a:schemeClr val="tx1"/>
                    </a:solidFill>
                  </a:rPr>
                  <a:t>对数据传输可靠性的支持情况</a:t>
                </a:r>
                <a:endParaRPr lang="zh-CN" altLang="en-US" sz="2200" b="1" dirty="0">
                  <a:solidFill>
                    <a:schemeClr val="tx1"/>
                  </a:solidFill>
                </a:endParaRPr>
              </a:p>
            </p:txBody>
          </p:sp>
        </p:grpSp>
        <p:grpSp>
          <p:nvGrpSpPr>
            <p:cNvPr id="15" name="组合 14"/>
            <p:cNvGrpSpPr/>
            <p:nvPr/>
          </p:nvGrpSpPr>
          <p:grpSpPr>
            <a:xfrm>
              <a:off x="2496501" y="4764979"/>
              <a:ext cx="7231303" cy="595554"/>
              <a:chOff x="1183243" y="2200834"/>
              <a:chExt cx="7231303" cy="595554"/>
            </a:xfrm>
          </p:grpSpPr>
          <p:sp>
            <p:nvSpPr>
              <p:cNvPr id="16" name="平行四边形 15"/>
              <p:cNvSpPr/>
              <p:nvPr/>
            </p:nvSpPr>
            <p:spPr>
              <a:xfrm>
                <a:off x="1183243" y="2200834"/>
                <a:ext cx="828092" cy="595554"/>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latin typeface="Impact" panose="020B0806030902050204" pitchFamily="34" charset="0"/>
                  </a:rPr>
                  <a:t>05</a:t>
                </a:r>
                <a:endParaRPr lang="zh-CN" altLang="en-US" sz="2800" dirty="0">
                  <a:latin typeface="Impact" panose="020B0806030902050204" pitchFamily="34" charset="0"/>
                </a:endParaRPr>
              </a:p>
            </p:txBody>
          </p:sp>
          <p:sp>
            <p:nvSpPr>
              <p:cNvPr id="17" name="平行四边形 16"/>
              <p:cNvSpPr/>
              <p:nvPr/>
            </p:nvSpPr>
            <p:spPr>
              <a:xfrm>
                <a:off x="1858680" y="2200834"/>
                <a:ext cx="6555866" cy="595554"/>
              </a:xfrm>
              <a:prstGeom prst="parallelogram">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200" b="1" dirty="0">
                    <a:solidFill>
                      <a:schemeClr val="tx1"/>
                    </a:solidFill>
                  </a:rPr>
                  <a:t>UDP</a:t>
                </a:r>
                <a:r>
                  <a:rPr lang="zh-CN" altLang="en-US" sz="2200" b="1" dirty="0">
                    <a:solidFill>
                      <a:schemeClr val="tx1"/>
                    </a:solidFill>
                  </a:rPr>
                  <a:t>首部和</a:t>
                </a:r>
                <a:r>
                  <a:rPr lang="en-US" altLang="zh-CN" sz="2200" b="1" dirty="0">
                    <a:solidFill>
                      <a:schemeClr val="tx1"/>
                    </a:solidFill>
                  </a:rPr>
                  <a:t>TCP</a:t>
                </a:r>
                <a:r>
                  <a:rPr lang="zh-CN" altLang="en-US" sz="2200" b="1" dirty="0">
                    <a:solidFill>
                      <a:schemeClr val="tx1"/>
                    </a:solidFill>
                  </a:rPr>
                  <a:t>首部的对比</a:t>
                </a:r>
                <a:endParaRPr lang="zh-CN" altLang="en-US" sz="2200" b="1" dirty="0">
                  <a:solidFill>
                    <a:schemeClr val="tx1"/>
                  </a:solidFill>
                </a:endParaRP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04800" y="749300"/>
            <a:ext cx="3214576" cy="400110"/>
            <a:chOff x="304800" y="749300"/>
            <a:chExt cx="3214576" cy="400110"/>
          </a:xfrm>
        </p:grpSpPr>
        <p:sp>
          <p:nvSpPr>
            <p:cNvPr id="3" name="平行四边形 2"/>
            <p:cNvSpPr/>
            <p:nvPr/>
          </p:nvSpPr>
          <p:spPr>
            <a:xfrm>
              <a:off x="304800" y="749300"/>
              <a:ext cx="724560"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02</a:t>
              </a:r>
              <a:endParaRPr lang="zh-CN" altLang="en-US" sz="2200" dirty="0">
                <a:latin typeface="Impact" panose="020B0806030902050204" pitchFamily="34" charset="0"/>
              </a:endParaRPr>
            </a:p>
          </p:txBody>
        </p:sp>
        <p:sp>
          <p:nvSpPr>
            <p:cNvPr id="4" name="文本框 3"/>
            <p:cNvSpPr txBox="1"/>
            <p:nvPr/>
          </p:nvSpPr>
          <p:spPr>
            <a:xfrm>
              <a:off x="1029359" y="749300"/>
              <a:ext cx="2490017" cy="400110"/>
            </a:xfrm>
            <a:prstGeom prst="rect">
              <a:avLst/>
            </a:prstGeom>
            <a:noFill/>
          </p:spPr>
          <p:txBody>
            <a:bodyPr wrap="square" rtlCol="0">
              <a:spAutoFit/>
            </a:bodyPr>
            <a:lstStyle/>
            <a:p>
              <a:r>
                <a:rPr lang="zh-CN" altLang="en-US" sz="2000" b="1" dirty="0"/>
                <a:t>计算机网络的分类</a:t>
              </a:r>
              <a:endParaRPr lang="zh-CN" altLang="en-US" sz="2000" b="1" dirty="0"/>
            </a:p>
          </p:txBody>
        </p:sp>
      </p:grpSp>
      <p:sp>
        <p:nvSpPr>
          <p:cNvPr id="5" name="îṡ1îḑè"/>
          <p:cNvSpPr/>
          <p:nvPr/>
        </p:nvSpPr>
        <p:spPr>
          <a:xfrm>
            <a:off x="1029359" y="1330898"/>
            <a:ext cx="1545676" cy="482600"/>
          </a:xfrm>
          <a:prstGeom prst="rect">
            <a:avLst/>
          </a:prstGeom>
          <a:solidFill>
            <a:schemeClr val="bg2">
              <a:lumMod val="90000"/>
            </a:schemeClr>
          </a:solidFill>
          <a:ln w="12700" cap="rnd">
            <a:noFill/>
            <a:prstDash val="solid"/>
            <a:rou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r>
              <a:rPr lang="zh-CN" altLang="en-US" sz="2000" b="1" dirty="0">
                <a:solidFill>
                  <a:schemeClr val="bg1"/>
                </a:solidFill>
              </a:rPr>
              <a:t>交换方式</a:t>
            </a:r>
            <a:endParaRPr lang="en-GB" sz="2000" b="1" dirty="0">
              <a:solidFill>
                <a:schemeClr val="bg1"/>
              </a:solidFill>
            </a:endParaRPr>
          </a:p>
        </p:txBody>
      </p:sp>
      <p:sp>
        <p:nvSpPr>
          <p:cNvPr id="6" name="îṧḻîḍê"/>
          <p:cNvSpPr/>
          <p:nvPr/>
        </p:nvSpPr>
        <p:spPr>
          <a:xfrm>
            <a:off x="3286456" y="1330898"/>
            <a:ext cx="1545676" cy="482600"/>
          </a:xfrm>
          <a:prstGeom prst="rect">
            <a:avLst/>
          </a:prstGeom>
          <a:solidFill>
            <a:schemeClr val="bg2">
              <a:lumMod val="90000"/>
            </a:schemeClr>
          </a:solidFill>
          <a:ln w="12700" cap="rnd">
            <a:noFill/>
            <a:prstDash val="solid"/>
            <a:rou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r>
              <a:rPr lang="zh-CN" altLang="en-US" sz="2000" b="1" dirty="0">
                <a:solidFill>
                  <a:schemeClr val="bg1"/>
                </a:solidFill>
              </a:rPr>
              <a:t>使用者</a:t>
            </a:r>
            <a:endParaRPr lang="en-GB" sz="2000" b="1" dirty="0">
              <a:solidFill>
                <a:schemeClr val="bg1"/>
              </a:solidFill>
            </a:endParaRPr>
          </a:p>
        </p:txBody>
      </p:sp>
      <p:sp>
        <p:nvSpPr>
          <p:cNvPr id="7" name="iṡlíďè"/>
          <p:cNvSpPr/>
          <p:nvPr/>
        </p:nvSpPr>
        <p:spPr>
          <a:xfrm>
            <a:off x="5543553" y="1330898"/>
            <a:ext cx="1545676" cy="482600"/>
          </a:xfrm>
          <a:prstGeom prst="rect">
            <a:avLst/>
          </a:prstGeom>
          <a:solidFill>
            <a:schemeClr val="bg2">
              <a:lumMod val="90000"/>
            </a:schemeClr>
          </a:solidFill>
          <a:ln w="12700" cap="rnd">
            <a:noFill/>
            <a:prstDash val="solid"/>
            <a:rou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r>
              <a:rPr lang="zh-CN" altLang="en-US" sz="2000" b="1" dirty="0">
                <a:solidFill>
                  <a:srgbClr val="FFFFFF"/>
                </a:solidFill>
              </a:rPr>
              <a:t>传输介质</a:t>
            </a:r>
            <a:endParaRPr lang="en-GB" sz="2000" b="1" dirty="0">
              <a:solidFill>
                <a:srgbClr val="FFFFFF"/>
              </a:solidFill>
            </a:endParaRPr>
          </a:p>
        </p:txBody>
      </p:sp>
      <p:sp>
        <p:nvSpPr>
          <p:cNvPr id="8" name="iṥľïdè"/>
          <p:cNvSpPr/>
          <p:nvPr/>
        </p:nvSpPr>
        <p:spPr>
          <a:xfrm>
            <a:off x="7800650" y="1330898"/>
            <a:ext cx="1545676" cy="482600"/>
          </a:xfrm>
          <a:prstGeom prst="rect">
            <a:avLst/>
          </a:prstGeom>
          <a:solidFill>
            <a:schemeClr val="bg2">
              <a:lumMod val="90000"/>
            </a:schemeClr>
          </a:solidFill>
          <a:ln w="12700" cap="rnd">
            <a:noFill/>
            <a:prstDash val="solid"/>
            <a:rou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r>
              <a:rPr lang="zh-CN" altLang="en-US" sz="2000" b="1" dirty="0">
                <a:solidFill>
                  <a:schemeClr val="bg1"/>
                </a:solidFill>
              </a:rPr>
              <a:t>覆盖范围</a:t>
            </a:r>
            <a:endParaRPr lang="en-GB" sz="2000" b="1" dirty="0">
              <a:solidFill>
                <a:schemeClr val="bg1"/>
              </a:solidFill>
            </a:endParaRPr>
          </a:p>
        </p:txBody>
      </p:sp>
      <p:sp>
        <p:nvSpPr>
          <p:cNvPr id="9" name="îśľîḍé"/>
          <p:cNvSpPr/>
          <p:nvPr/>
        </p:nvSpPr>
        <p:spPr>
          <a:xfrm>
            <a:off x="10057746" y="1330898"/>
            <a:ext cx="1545676" cy="482600"/>
          </a:xfrm>
          <a:prstGeom prst="rect">
            <a:avLst/>
          </a:prstGeom>
          <a:solidFill>
            <a:schemeClr val="bg2">
              <a:lumMod val="90000"/>
            </a:schemeClr>
          </a:solidFill>
          <a:ln w="12700" cap="rnd">
            <a:noFill/>
            <a:prstDash val="solid"/>
            <a:rou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r>
              <a:rPr lang="zh-CN" altLang="en-US" sz="2000" b="1" dirty="0">
                <a:solidFill>
                  <a:schemeClr val="bg1"/>
                </a:solidFill>
              </a:rPr>
              <a:t>拓扑结构</a:t>
            </a:r>
            <a:endParaRPr lang="en-GB" sz="2000" b="1" dirty="0">
              <a:solidFill>
                <a:schemeClr val="bg1"/>
              </a:solidFill>
            </a:endParaRPr>
          </a:p>
        </p:txBody>
      </p:sp>
      <p:sp>
        <p:nvSpPr>
          <p:cNvPr id="11" name="îṧḻîḍê"/>
          <p:cNvSpPr/>
          <p:nvPr/>
        </p:nvSpPr>
        <p:spPr>
          <a:xfrm>
            <a:off x="10057746" y="1330898"/>
            <a:ext cx="1545676" cy="482600"/>
          </a:xfrm>
          <a:prstGeom prst="rect">
            <a:avLst/>
          </a:prstGeom>
          <a:solidFill>
            <a:schemeClr val="accent6"/>
          </a:solidFill>
          <a:ln w="12700" cap="rnd">
            <a:noFill/>
            <a:prstDash val="solid"/>
            <a:round/>
          </a:ln>
          <a:effectLst>
            <a:outerShdw blurRad="254000" dist="127000" algn="ctr" rotWithShape="0">
              <a:schemeClr val="accent6">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r>
              <a:rPr lang="zh-CN" altLang="en-US" sz="2000" b="1" dirty="0">
                <a:solidFill>
                  <a:schemeClr val="bg1"/>
                </a:solidFill>
              </a:rPr>
              <a:t>拓扑结构</a:t>
            </a:r>
            <a:endParaRPr lang="en-GB" sz="2000" b="1" dirty="0">
              <a:solidFill>
                <a:schemeClr val="bg1"/>
              </a:solidFill>
            </a:endParaRPr>
          </a:p>
        </p:txBody>
      </p:sp>
      <p:grpSp>
        <p:nvGrpSpPr>
          <p:cNvPr id="15" name="组合 14"/>
          <p:cNvGrpSpPr/>
          <p:nvPr/>
        </p:nvGrpSpPr>
        <p:grpSpPr>
          <a:xfrm>
            <a:off x="4145804" y="2369230"/>
            <a:ext cx="3900391" cy="3663818"/>
            <a:chOff x="4145804" y="2369230"/>
            <a:chExt cx="3900391" cy="3663818"/>
          </a:xfrm>
        </p:grpSpPr>
        <p:grpSp>
          <p:nvGrpSpPr>
            <p:cNvPr id="12" name="组合 11"/>
            <p:cNvGrpSpPr/>
            <p:nvPr/>
          </p:nvGrpSpPr>
          <p:grpSpPr>
            <a:xfrm>
              <a:off x="4145804" y="2369230"/>
              <a:ext cx="3900391" cy="3157872"/>
              <a:chOff x="4361866" y="2339479"/>
              <a:chExt cx="2691405" cy="2179041"/>
            </a:xfrm>
          </p:grpSpPr>
          <p:cxnSp>
            <p:nvCxnSpPr>
              <p:cNvPr id="60" name="直接连接符 59"/>
              <p:cNvCxnSpPr/>
              <p:nvPr/>
            </p:nvCxnSpPr>
            <p:spPr>
              <a:xfrm flipH="1" flipV="1">
                <a:off x="5181550" y="2463718"/>
                <a:ext cx="866244" cy="180135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直接连接符 61"/>
              <p:cNvCxnSpPr>
                <a:endCxn id="59" idx="0"/>
              </p:cNvCxnSpPr>
              <p:nvPr/>
            </p:nvCxnSpPr>
            <p:spPr>
              <a:xfrm flipH="1">
                <a:off x="5181551" y="2557627"/>
                <a:ext cx="890845" cy="160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a:endCxn id="56" idx="1"/>
              </p:cNvCxnSpPr>
              <p:nvPr/>
            </p:nvCxnSpPr>
            <p:spPr>
              <a:xfrm>
                <a:off x="4563535" y="3427082"/>
                <a:ext cx="1902403" cy="191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53" name="图形 5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361866" y="3250569"/>
                <a:ext cx="587333" cy="356861"/>
              </a:xfrm>
              <a:prstGeom prst="rect">
                <a:avLst/>
              </a:prstGeom>
            </p:spPr>
          </p:pic>
          <p:pic>
            <p:nvPicPr>
              <p:cNvPr id="54" name="图形 5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887884" y="2339479"/>
                <a:ext cx="587333" cy="356861"/>
              </a:xfrm>
              <a:prstGeom prst="rect">
                <a:avLst/>
              </a:prstGeom>
            </p:spPr>
          </p:pic>
          <p:pic>
            <p:nvPicPr>
              <p:cNvPr id="55" name="图形 5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939920" y="2339479"/>
                <a:ext cx="587333" cy="356861"/>
              </a:xfrm>
              <a:prstGeom prst="rect">
                <a:avLst/>
              </a:prstGeom>
            </p:spPr>
          </p:pic>
          <p:pic>
            <p:nvPicPr>
              <p:cNvPr id="56" name="图形 5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465938" y="3250569"/>
                <a:ext cx="587333" cy="356861"/>
              </a:xfrm>
              <a:prstGeom prst="rect">
                <a:avLst/>
              </a:prstGeom>
            </p:spPr>
          </p:pic>
          <p:pic>
            <p:nvPicPr>
              <p:cNvPr id="58" name="图形 57"/>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939920" y="4161659"/>
                <a:ext cx="587333" cy="356861"/>
              </a:xfrm>
              <a:prstGeom prst="rect">
                <a:avLst/>
              </a:prstGeom>
            </p:spPr>
          </p:pic>
          <p:pic>
            <p:nvPicPr>
              <p:cNvPr id="59" name="图形 58"/>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887884" y="4161659"/>
                <a:ext cx="587333" cy="356861"/>
              </a:xfrm>
              <a:prstGeom prst="rect">
                <a:avLst/>
              </a:prstGeom>
            </p:spPr>
          </p:pic>
          <p:pic>
            <p:nvPicPr>
              <p:cNvPr id="50" name="图形 49"/>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417344" y="3160864"/>
                <a:ext cx="426707" cy="549978"/>
              </a:xfrm>
              <a:prstGeom prst="rect">
                <a:avLst/>
              </a:prstGeom>
            </p:spPr>
          </p:pic>
        </p:grpSp>
        <p:sp>
          <p:nvSpPr>
            <p:cNvPr id="68" name="文本框 67"/>
            <p:cNvSpPr txBox="1"/>
            <p:nvPr/>
          </p:nvSpPr>
          <p:spPr>
            <a:xfrm>
              <a:off x="5675405" y="5632938"/>
              <a:ext cx="1081185" cy="400110"/>
            </a:xfrm>
            <a:prstGeom prst="rect">
              <a:avLst/>
            </a:prstGeom>
            <a:noFill/>
            <a:ln>
              <a:noFill/>
            </a:ln>
          </p:spPr>
          <p:txBody>
            <a:bodyPr wrap="square" lIns="91440" tIns="45720" rIns="91440" bIns="45720" anchor="ctr" anchorCtr="0">
              <a:spAutoFit/>
            </a:bodyPr>
            <a:lstStyle/>
            <a:p>
              <a:pPr>
                <a:buSzPct val="25000"/>
              </a:pPr>
              <a:r>
                <a:rPr lang="zh-CN" altLang="en-US" sz="2000" b="1" dirty="0"/>
                <a:t>星型</a:t>
              </a:r>
              <a:endParaRPr lang="en-US" altLang="zh-CN" sz="2000" b="1" dirty="0"/>
            </a:p>
          </p:txBody>
        </p:sp>
      </p:grpSp>
    </p:spTree>
    <p:custDataLst>
      <p:tags r:id="rId4"/>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ntr" presetSubtype="0"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800" decel="100000"/>
                                        <p:tgtEl>
                                          <p:spTgt spid="15"/>
                                        </p:tgtEl>
                                      </p:cBhvr>
                                    </p:animEffect>
                                    <p:anim calcmode="lin" valueType="num">
                                      <p:cBhvr>
                                        <p:cTn id="8" dur="800" decel="100000" fill="hold"/>
                                        <p:tgtEl>
                                          <p:spTgt spid="15"/>
                                        </p:tgtEl>
                                        <p:attrNameLst>
                                          <p:attrName>style.rotation</p:attrName>
                                        </p:attrNameLst>
                                      </p:cBhvr>
                                      <p:tavLst>
                                        <p:tav tm="0">
                                          <p:val>
                                            <p:fltVal val="-90"/>
                                          </p:val>
                                        </p:tav>
                                        <p:tav tm="100000">
                                          <p:val>
                                            <p:fltVal val="0"/>
                                          </p:val>
                                        </p:tav>
                                      </p:tavLst>
                                    </p:anim>
                                    <p:anim calcmode="lin" valueType="num">
                                      <p:cBhvr>
                                        <p:cTn id="9" dur="800" decel="100000" fill="hold"/>
                                        <p:tgtEl>
                                          <p:spTgt spid="15"/>
                                        </p:tgtEl>
                                        <p:attrNameLst>
                                          <p:attrName>ppt_x</p:attrName>
                                        </p:attrNameLst>
                                      </p:cBhvr>
                                      <p:tavLst>
                                        <p:tav tm="0">
                                          <p:val>
                                            <p:strVal val="#ppt_x+0.4"/>
                                          </p:val>
                                        </p:tav>
                                        <p:tav tm="100000">
                                          <p:val>
                                            <p:strVal val="#ppt_x-0.05"/>
                                          </p:val>
                                        </p:tav>
                                      </p:tavLst>
                                    </p:anim>
                                    <p:anim calcmode="lin" valueType="num">
                                      <p:cBhvr>
                                        <p:cTn id="10" dur="800" decel="100000" fill="hold"/>
                                        <p:tgtEl>
                                          <p:spTgt spid="15"/>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15"/>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15"/>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矩形 88"/>
          <p:cNvSpPr/>
          <p:nvPr/>
        </p:nvSpPr>
        <p:spPr>
          <a:xfrm>
            <a:off x="8001594" y="5371569"/>
            <a:ext cx="362597" cy="2723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1600" b="1" dirty="0">
                <a:solidFill>
                  <a:schemeClr val="accent4"/>
                </a:solidFill>
              </a:rPr>
              <a:t>TCP</a:t>
            </a:r>
            <a:endParaRPr lang="zh-CN" altLang="en-US" sz="1600" b="1" dirty="0">
              <a:solidFill>
                <a:schemeClr val="accent4"/>
              </a:solidFill>
            </a:endParaRPr>
          </a:p>
        </p:txBody>
      </p:sp>
      <p:grpSp>
        <p:nvGrpSpPr>
          <p:cNvPr id="109" name="组合 108"/>
          <p:cNvGrpSpPr/>
          <p:nvPr/>
        </p:nvGrpSpPr>
        <p:grpSpPr>
          <a:xfrm>
            <a:off x="7218090" y="5371569"/>
            <a:ext cx="783504" cy="272374"/>
            <a:chOff x="7218090" y="5371569"/>
            <a:chExt cx="783504" cy="272374"/>
          </a:xfrm>
        </p:grpSpPr>
        <p:sp>
          <p:nvSpPr>
            <p:cNvPr id="86" name="矩形 85"/>
            <p:cNvSpPr/>
            <p:nvPr/>
          </p:nvSpPr>
          <p:spPr>
            <a:xfrm>
              <a:off x="7218090" y="5371569"/>
              <a:ext cx="266292" cy="272374"/>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1600" b="1" dirty="0"/>
                <a:t>13</a:t>
              </a:r>
              <a:endParaRPr lang="zh-CN" altLang="en-US" sz="1600" b="1" dirty="0"/>
            </a:p>
          </p:txBody>
        </p:sp>
        <p:sp>
          <p:nvSpPr>
            <p:cNvPr id="87" name="矩形 86"/>
            <p:cNvSpPr/>
            <p:nvPr/>
          </p:nvSpPr>
          <p:spPr>
            <a:xfrm>
              <a:off x="7469010" y="5371569"/>
              <a:ext cx="266292" cy="272374"/>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1600" b="1" dirty="0"/>
                <a:t>12</a:t>
              </a:r>
              <a:endParaRPr lang="zh-CN" altLang="en-US" sz="1600" b="1" dirty="0"/>
            </a:p>
          </p:txBody>
        </p:sp>
        <p:sp>
          <p:nvSpPr>
            <p:cNvPr id="88" name="矩形 87"/>
            <p:cNvSpPr/>
            <p:nvPr/>
          </p:nvSpPr>
          <p:spPr>
            <a:xfrm>
              <a:off x="7735302" y="5371569"/>
              <a:ext cx="266292" cy="272374"/>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1600" b="1" dirty="0"/>
                <a:t>11</a:t>
              </a:r>
              <a:endParaRPr lang="zh-CN" altLang="en-US" sz="1600" b="1" dirty="0"/>
            </a:p>
          </p:txBody>
        </p:sp>
      </p:grpSp>
      <p:grpSp>
        <p:nvGrpSpPr>
          <p:cNvPr id="107" name="组合 106"/>
          <p:cNvGrpSpPr/>
          <p:nvPr/>
        </p:nvGrpSpPr>
        <p:grpSpPr>
          <a:xfrm>
            <a:off x="7218090" y="3137315"/>
            <a:ext cx="1238913" cy="817122"/>
            <a:chOff x="7218090" y="3137315"/>
            <a:chExt cx="1238913" cy="817122"/>
          </a:xfrm>
        </p:grpSpPr>
        <p:sp>
          <p:nvSpPr>
            <p:cNvPr id="78" name="矩形 77"/>
            <p:cNvSpPr/>
            <p:nvPr/>
          </p:nvSpPr>
          <p:spPr>
            <a:xfrm>
              <a:off x="7218090" y="3137315"/>
              <a:ext cx="266292" cy="272374"/>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1600" b="1" dirty="0"/>
                <a:t>21</a:t>
              </a:r>
              <a:endParaRPr lang="zh-CN" altLang="en-US" sz="1600" b="1" dirty="0"/>
            </a:p>
          </p:txBody>
        </p:sp>
        <p:sp>
          <p:nvSpPr>
            <p:cNvPr id="79" name="矩形 78"/>
            <p:cNvSpPr/>
            <p:nvPr/>
          </p:nvSpPr>
          <p:spPr>
            <a:xfrm>
              <a:off x="7218090" y="3409689"/>
              <a:ext cx="266292" cy="272374"/>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1600" b="1" dirty="0"/>
                <a:t>20</a:t>
              </a:r>
              <a:endParaRPr lang="zh-CN" altLang="en-US" sz="1600" b="1" dirty="0"/>
            </a:p>
          </p:txBody>
        </p:sp>
        <p:sp>
          <p:nvSpPr>
            <p:cNvPr id="80" name="矩形 79"/>
            <p:cNvSpPr/>
            <p:nvPr/>
          </p:nvSpPr>
          <p:spPr>
            <a:xfrm>
              <a:off x="7218090" y="3682063"/>
              <a:ext cx="266292" cy="272374"/>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1600" b="1" dirty="0"/>
                <a:t>19</a:t>
              </a:r>
              <a:endParaRPr lang="zh-CN" altLang="en-US" sz="1600" b="1" dirty="0"/>
            </a:p>
          </p:txBody>
        </p:sp>
        <p:cxnSp>
          <p:nvCxnSpPr>
            <p:cNvPr id="20" name="直接箭头连接符 19"/>
            <p:cNvCxnSpPr/>
            <p:nvPr/>
          </p:nvCxnSpPr>
          <p:spPr>
            <a:xfrm>
              <a:off x="7590275" y="3209387"/>
              <a:ext cx="0" cy="68228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7555575" y="3358863"/>
              <a:ext cx="901428" cy="369332"/>
            </a:xfrm>
            <a:prstGeom prst="rect">
              <a:avLst/>
            </a:prstGeom>
            <a:noFill/>
          </p:spPr>
          <p:txBody>
            <a:bodyPr wrap="square" rtlCol="0">
              <a:spAutoFit/>
            </a:bodyPr>
            <a:lstStyle/>
            <a:p>
              <a:r>
                <a:rPr lang="zh-CN" altLang="en-US" b="1" dirty="0">
                  <a:solidFill>
                    <a:schemeClr val="accent1"/>
                  </a:solidFill>
                </a:rPr>
                <a:t>字节流</a:t>
              </a:r>
              <a:endParaRPr lang="zh-CN" altLang="en-US" b="1" dirty="0">
                <a:solidFill>
                  <a:schemeClr val="accent1"/>
                </a:solidFill>
              </a:endParaRPr>
            </a:p>
          </p:txBody>
        </p:sp>
      </p:grpSp>
      <p:grpSp>
        <p:nvGrpSpPr>
          <p:cNvPr id="46" name="组合 45"/>
          <p:cNvGrpSpPr/>
          <p:nvPr/>
        </p:nvGrpSpPr>
        <p:grpSpPr>
          <a:xfrm>
            <a:off x="304799" y="749300"/>
            <a:ext cx="6192345" cy="400110"/>
            <a:chOff x="424116" y="898245"/>
            <a:chExt cx="6192345" cy="400110"/>
          </a:xfrm>
        </p:grpSpPr>
        <p:sp>
          <p:nvSpPr>
            <p:cNvPr id="47" name="平行四边形 46"/>
            <p:cNvSpPr/>
            <p:nvPr/>
          </p:nvSpPr>
          <p:spPr>
            <a:xfrm>
              <a:off x="424116" y="898245"/>
              <a:ext cx="687421"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03</a:t>
              </a:r>
              <a:endParaRPr lang="zh-CN" altLang="en-US" sz="2200" dirty="0">
                <a:latin typeface="Impact" panose="020B0806030902050204" pitchFamily="34" charset="0"/>
              </a:endParaRPr>
            </a:p>
          </p:txBody>
        </p:sp>
        <p:sp>
          <p:nvSpPr>
            <p:cNvPr id="48" name="文本框 47"/>
            <p:cNvSpPr txBox="1"/>
            <p:nvPr/>
          </p:nvSpPr>
          <p:spPr>
            <a:xfrm>
              <a:off x="1111537" y="898245"/>
              <a:ext cx="5504924" cy="400110"/>
            </a:xfrm>
            <a:prstGeom prst="rect">
              <a:avLst/>
            </a:prstGeom>
            <a:noFill/>
          </p:spPr>
          <p:txBody>
            <a:bodyPr wrap="square" rtlCol="0">
              <a:spAutoFit/>
            </a:bodyPr>
            <a:lstStyle/>
            <a:p>
              <a:r>
                <a:rPr lang="en-US" altLang="zh-CN" sz="2000" b="1" dirty="0"/>
                <a:t>UDP</a:t>
              </a:r>
              <a:r>
                <a:rPr lang="zh-CN" altLang="en-US" sz="2000" b="1" dirty="0"/>
                <a:t>和</a:t>
              </a:r>
              <a:r>
                <a:rPr lang="en-US" altLang="zh-CN" sz="2000" b="1" dirty="0"/>
                <a:t>TCP</a:t>
              </a:r>
              <a:r>
                <a:rPr lang="zh-CN" altLang="en-US" sz="2000" b="1" dirty="0"/>
                <a:t>应用层报文的处理</a:t>
              </a:r>
              <a:endParaRPr lang="zh-CN" altLang="en-US" sz="2000" b="1" dirty="0"/>
            </a:p>
          </p:txBody>
        </p:sp>
      </p:grpSp>
      <p:sp>
        <p:nvSpPr>
          <p:cNvPr id="3" name="矩形 2"/>
          <p:cNvSpPr/>
          <p:nvPr/>
        </p:nvSpPr>
        <p:spPr>
          <a:xfrm>
            <a:off x="304801" y="1309992"/>
            <a:ext cx="5408579" cy="62257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b="1" dirty="0"/>
              <a:t>用户数据报协议</a:t>
            </a:r>
            <a:r>
              <a:rPr lang="en-US" altLang="zh-CN" b="1" dirty="0"/>
              <a:t>UDP</a:t>
            </a:r>
            <a:endParaRPr lang="en-US" altLang="zh-CN" b="1" dirty="0"/>
          </a:p>
          <a:p>
            <a:pPr algn="ctr"/>
            <a:r>
              <a:rPr lang="zh-CN" altLang="en-US" b="1" dirty="0"/>
              <a:t>（</a:t>
            </a:r>
            <a:r>
              <a:rPr lang="en-US" altLang="zh-CN" b="1" dirty="0"/>
              <a:t>User Datagram Protocol</a:t>
            </a:r>
            <a:r>
              <a:rPr lang="zh-CN" altLang="en-US" b="1" dirty="0"/>
              <a:t>）</a:t>
            </a:r>
            <a:endParaRPr lang="zh-CN" altLang="en-US" b="1" dirty="0"/>
          </a:p>
        </p:txBody>
      </p:sp>
      <p:sp>
        <p:nvSpPr>
          <p:cNvPr id="49" name="矩形 48"/>
          <p:cNvSpPr/>
          <p:nvPr/>
        </p:nvSpPr>
        <p:spPr>
          <a:xfrm>
            <a:off x="6478621" y="1309992"/>
            <a:ext cx="5408579" cy="62257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b="1" dirty="0"/>
              <a:t>传输控制协议</a:t>
            </a:r>
            <a:r>
              <a:rPr lang="en-US" altLang="zh-CN" b="1" dirty="0"/>
              <a:t>TCP</a:t>
            </a:r>
            <a:endParaRPr lang="en-US" altLang="zh-CN" b="1" dirty="0"/>
          </a:p>
          <a:p>
            <a:pPr algn="ctr"/>
            <a:r>
              <a:rPr lang="zh-CN" altLang="en-US" b="1" dirty="0"/>
              <a:t>（</a:t>
            </a:r>
            <a:r>
              <a:rPr lang="en-US" altLang="zh-CN" b="1" dirty="0"/>
              <a:t>Transmission Control Protocol</a:t>
            </a:r>
            <a:r>
              <a:rPr lang="zh-CN" altLang="en-US" b="1" dirty="0"/>
              <a:t>）</a:t>
            </a:r>
            <a:endParaRPr lang="zh-CN" altLang="en-US" b="1" dirty="0"/>
          </a:p>
        </p:txBody>
      </p:sp>
      <p:grpSp>
        <p:nvGrpSpPr>
          <p:cNvPr id="36" name="组合 35"/>
          <p:cNvGrpSpPr/>
          <p:nvPr/>
        </p:nvGrpSpPr>
        <p:grpSpPr>
          <a:xfrm>
            <a:off x="304427" y="2017187"/>
            <a:ext cx="5409277" cy="3717413"/>
            <a:chOff x="304427" y="2017187"/>
            <a:chExt cx="5409277" cy="3717413"/>
          </a:xfrm>
        </p:grpSpPr>
        <p:sp>
          <p:nvSpPr>
            <p:cNvPr id="5" name="流程图: 文档 4"/>
            <p:cNvSpPr/>
            <p:nvPr/>
          </p:nvSpPr>
          <p:spPr>
            <a:xfrm>
              <a:off x="304800" y="2373549"/>
              <a:ext cx="1154349" cy="713361"/>
            </a:xfrm>
            <a:prstGeom prst="flowChart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应用进程</a:t>
              </a:r>
              <a:endParaRPr lang="zh-CN" altLang="en-US" b="1" dirty="0"/>
            </a:p>
          </p:txBody>
        </p:sp>
        <p:sp>
          <p:nvSpPr>
            <p:cNvPr id="6" name="文本框 5"/>
            <p:cNvSpPr txBox="1"/>
            <p:nvPr/>
          </p:nvSpPr>
          <p:spPr>
            <a:xfrm>
              <a:off x="304799" y="2017187"/>
              <a:ext cx="1154349" cy="369332"/>
            </a:xfrm>
            <a:prstGeom prst="rect">
              <a:avLst/>
            </a:prstGeom>
            <a:noFill/>
          </p:spPr>
          <p:txBody>
            <a:bodyPr wrap="square" rtlCol="0">
              <a:spAutoFit/>
            </a:bodyPr>
            <a:lstStyle/>
            <a:p>
              <a:pPr algn="ctr"/>
              <a:r>
                <a:rPr lang="zh-CN" altLang="en-US" b="1" dirty="0"/>
                <a:t>发送方</a:t>
              </a:r>
              <a:endParaRPr lang="zh-CN" altLang="en-US" b="1" dirty="0"/>
            </a:p>
          </p:txBody>
        </p:sp>
        <p:sp>
          <p:nvSpPr>
            <p:cNvPr id="28" name="流程图: 文档 27"/>
            <p:cNvSpPr/>
            <p:nvPr/>
          </p:nvSpPr>
          <p:spPr>
            <a:xfrm>
              <a:off x="4559031" y="2373549"/>
              <a:ext cx="1154349" cy="713361"/>
            </a:xfrm>
            <a:prstGeom prst="flowChart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应用进程</a:t>
              </a:r>
              <a:endParaRPr lang="zh-CN" altLang="en-US" b="1" dirty="0"/>
            </a:p>
          </p:txBody>
        </p:sp>
        <p:sp>
          <p:nvSpPr>
            <p:cNvPr id="29" name="文本框 28"/>
            <p:cNvSpPr txBox="1"/>
            <p:nvPr/>
          </p:nvSpPr>
          <p:spPr>
            <a:xfrm>
              <a:off x="4559030" y="2017187"/>
              <a:ext cx="1154349" cy="369332"/>
            </a:xfrm>
            <a:prstGeom prst="rect">
              <a:avLst/>
            </a:prstGeom>
            <a:noFill/>
          </p:spPr>
          <p:txBody>
            <a:bodyPr wrap="square" rtlCol="0">
              <a:spAutoFit/>
            </a:bodyPr>
            <a:lstStyle/>
            <a:p>
              <a:pPr algn="ctr"/>
              <a:r>
                <a:rPr lang="zh-CN" altLang="en-US" b="1" dirty="0"/>
                <a:t>发送方</a:t>
              </a:r>
              <a:endParaRPr lang="zh-CN" altLang="en-US" b="1" dirty="0"/>
            </a:p>
          </p:txBody>
        </p:sp>
        <p:sp>
          <p:nvSpPr>
            <p:cNvPr id="7" name="矩形 6"/>
            <p:cNvSpPr/>
            <p:nvPr/>
          </p:nvSpPr>
          <p:spPr>
            <a:xfrm>
              <a:off x="304797" y="4447301"/>
              <a:ext cx="2412461" cy="781453"/>
            </a:xfrm>
            <a:prstGeom prst="rect">
              <a:avLst/>
            </a:prstGeom>
            <a:solidFill>
              <a:schemeClr val="accent5"/>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dirty="0"/>
            </a:p>
          </p:txBody>
        </p:sp>
        <p:sp>
          <p:nvSpPr>
            <p:cNvPr id="31" name="矩形 30"/>
            <p:cNvSpPr/>
            <p:nvPr/>
          </p:nvSpPr>
          <p:spPr>
            <a:xfrm>
              <a:off x="3300917" y="4447301"/>
              <a:ext cx="2412461" cy="781453"/>
            </a:xfrm>
            <a:prstGeom prst="rect">
              <a:avLst/>
            </a:prstGeom>
            <a:solidFill>
              <a:schemeClr val="accent5"/>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dirty="0"/>
            </a:p>
          </p:txBody>
        </p:sp>
        <p:cxnSp>
          <p:nvCxnSpPr>
            <p:cNvPr id="14" name="直接箭头连接符 13"/>
            <p:cNvCxnSpPr/>
            <p:nvPr/>
          </p:nvCxnSpPr>
          <p:spPr>
            <a:xfrm>
              <a:off x="992220" y="3009089"/>
              <a:ext cx="0" cy="14382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p:cNvCxnSpPr/>
            <p:nvPr/>
          </p:nvCxnSpPr>
          <p:spPr>
            <a:xfrm>
              <a:off x="5210782" y="3009089"/>
              <a:ext cx="0" cy="14382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992220" y="5228754"/>
              <a:ext cx="0" cy="505846"/>
            </a:xfrm>
            <a:prstGeom prst="line">
              <a:avLst/>
            </a:prstGeom>
            <a:ln w="254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a:off x="5210782" y="5228754"/>
              <a:ext cx="0" cy="505846"/>
            </a:xfrm>
            <a:prstGeom prst="line">
              <a:avLst/>
            </a:prstGeom>
            <a:ln w="254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a:off x="992220" y="5734600"/>
              <a:ext cx="4218562" cy="0"/>
            </a:xfrm>
            <a:prstGeom prst="line">
              <a:avLst/>
            </a:prstGeom>
            <a:ln w="254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35" name="文本框 34"/>
            <p:cNvSpPr txBox="1"/>
            <p:nvPr/>
          </p:nvSpPr>
          <p:spPr>
            <a:xfrm>
              <a:off x="304427" y="4433636"/>
              <a:ext cx="587828" cy="369332"/>
            </a:xfrm>
            <a:prstGeom prst="rect">
              <a:avLst/>
            </a:prstGeom>
            <a:noFill/>
          </p:spPr>
          <p:txBody>
            <a:bodyPr wrap="square" rtlCol="0">
              <a:spAutoFit/>
            </a:bodyPr>
            <a:lstStyle/>
            <a:p>
              <a:pPr algn="r"/>
              <a:r>
                <a:rPr lang="en-US" altLang="zh-CN" b="1" dirty="0">
                  <a:solidFill>
                    <a:schemeClr val="bg1"/>
                  </a:solidFill>
                </a:rPr>
                <a:t>UDP</a:t>
              </a:r>
              <a:endParaRPr lang="zh-CN" altLang="en-US" b="1" dirty="0">
                <a:solidFill>
                  <a:schemeClr val="bg1"/>
                </a:solidFill>
              </a:endParaRPr>
            </a:p>
          </p:txBody>
        </p:sp>
        <p:sp>
          <p:nvSpPr>
            <p:cNvPr id="62" name="文本框 61"/>
            <p:cNvSpPr txBox="1"/>
            <p:nvPr/>
          </p:nvSpPr>
          <p:spPr>
            <a:xfrm>
              <a:off x="5125876" y="4433636"/>
              <a:ext cx="587828" cy="369332"/>
            </a:xfrm>
            <a:prstGeom prst="rect">
              <a:avLst/>
            </a:prstGeom>
            <a:noFill/>
          </p:spPr>
          <p:txBody>
            <a:bodyPr wrap="square" rtlCol="0">
              <a:spAutoFit/>
            </a:bodyPr>
            <a:lstStyle/>
            <a:p>
              <a:pPr algn="r"/>
              <a:r>
                <a:rPr lang="en-US" altLang="zh-CN" b="1" dirty="0">
                  <a:solidFill>
                    <a:schemeClr val="bg1"/>
                  </a:solidFill>
                </a:rPr>
                <a:t>UDP</a:t>
              </a:r>
              <a:endParaRPr lang="zh-CN" altLang="en-US" b="1" dirty="0">
                <a:solidFill>
                  <a:schemeClr val="bg1"/>
                </a:solidFill>
              </a:endParaRPr>
            </a:p>
          </p:txBody>
        </p:sp>
      </p:grpSp>
      <p:grpSp>
        <p:nvGrpSpPr>
          <p:cNvPr id="11" name="组合 10"/>
          <p:cNvGrpSpPr/>
          <p:nvPr/>
        </p:nvGrpSpPr>
        <p:grpSpPr>
          <a:xfrm>
            <a:off x="1031211" y="3158839"/>
            <a:ext cx="1648394" cy="2508035"/>
            <a:chOff x="1031211" y="3158839"/>
            <a:chExt cx="1648394" cy="2508035"/>
          </a:xfrm>
        </p:grpSpPr>
        <p:sp>
          <p:nvSpPr>
            <p:cNvPr id="22" name="矩形 21"/>
            <p:cNvSpPr/>
            <p:nvPr/>
          </p:nvSpPr>
          <p:spPr>
            <a:xfrm>
              <a:off x="1031211" y="3158839"/>
              <a:ext cx="1063113" cy="369332"/>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t>应用报文</a:t>
              </a:r>
              <a:endParaRPr lang="zh-CN" altLang="en-US" sz="1600" b="1" dirty="0"/>
            </a:p>
          </p:txBody>
        </p:sp>
        <p:sp>
          <p:nvSpPr>
            <p:cNvPr id="23" name="矩形 22"/>
            <p:cNvSpPr/>
            <p:nvPr/>
          </p:nvSpPr>
          <p:spPr>
            <a:xfrm>
              <a:off x="1031211" y="3886471"/>
              <a:ext cx="1063113" cy="369332"/>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t>应用报文</a:t>
              </a:r>
              <a:endParaRPr lang="zh-CN" altLang="en-US" sz="1600" b="1" dirty="0"/>
            </a:p>
          </p:txBody>
        </p:sp>
        <p:grpSp>
          <p:nvGrpSpPr>
            <p:cNvPr id="4" name="组合 3"/>
            <p:cNvGrpSpPr/>
            <p:nvPr/>
          </p:nvGrpSpPr>
          <p:grpSpPr>
            <a:xfrm>
              <a:off x="1031211" y="4653361"/>
              <a:ext cx="1648394" cy="369332"/>
              <a:chOff x="1031211" y="4653361"/>
              <a:chExt cx="1648394" cy="369332"/>
            </a:xfrm>
          </p:grpSpPr>
          <p:sp>
            <p:nvSpPr>
              <p:cNvPr id="24" name="矩形 23"/>
              <p:cNvSpPr/>
              <p:nvPr/>
            </p:nvSpPr>
            <p:spPr>
              <a:xfrm>
                <a:off x="2092703" y="4653361"/>
                <a:ext cx="586902" cy="369332"/>
              </a:xfrm>
              <a:prstGeom prst="rect">
                <a:avLst/>
              </a:prstGeom>
              <a:solidFill>
                <a:schemeClr val="bg1"/>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sz="1600" b="1" dirty="0">
                    <a:solidFill>
                      <a:schemeClr val="tx1"/>
                    </a:solidFill>
                  </a:rPr>
                  <a:t>UDP</a:t>
                </a:r>
                <a:endParaRPr lang="zh-CN" altLang="en-US" sz="1600" b="1" dirty="0">
                  <a:solidFill>
                    <a:schemeClr val="tx1"/>
                  </a:solidFill>
                </a:endParaRPr>
              </a:p>
            </p:txBody>
          </p:sp>
          <p:sp>
            <p:nvSpPr>
              <p:cNvPr id="25" name="矩形 24"/>
              <p:cNvSpPr/>
              <p:nvPr/>
            </p:nvSpPr>
            <p:spPr>
              <a:xfrm>
                <a:off x="1031211" y="4653361"/>
                <a:ext cx="1063113" cy="369332"/>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t>应用报文</a:t>
                </a:r>
                <a:endParaRPr lang="zh-CN" altLang="en-US" sz="1600" b="1" dirty="0"/>
              </a:p>
            </p:txBody>
          </p:sp>
        </p:grpSp>
        <p:grpSp>
          <p:nvGrpSpPr>
            <p:cNvPr id="2" name="组合 1"/>
            <p:cNvGrpSpPr/>
            <p:nvPr/>
          </p:nvGrpSpPr>
          <p:grpSpPr>
            <a:xfrm>
              <a:off x="1031211" y="5297542"/>
              <a:ext cx="1648394" cy="369332"/>
              <a:chOff x="1183611" y="4805761"/>
              <a:chExt cx="1648394" cy="369332"/>
            </a:xfrm>
          </p:grpSpPr>
          <p:sp>
            <p:nvSpPr>
              <p:cNvPr id="27" name="矩形 26"/>
              <p:cNvSpPr/>
              <p:nvPr/>
            </p:nvSpPr>
            <p:spPr>
              <a:xfrm>
                <a:off x="2245103" y="4805761"/>
                <a:ext cx="586902" cy="369332"/>
              </a:xfrm>
              <a:prstGeom prst="rect">
                <a:avLst/>
              </a:prstGeom>
              <a:solidFill>
                <a:schemeClr val="bg1"/>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sz="1600" b="1" dirty="0">
                    <a:solidFill>
                      <a:schemeClr val="tx1"/>
                    </a:solidFill>
                  </a:rPr>
                  <a:t>UDP</a:t>
                </a:r>
                <a:endParaRPr lang="zh-CN" altLang="en-US" sz="1600" b="1" dirty="0">
                  <a:solidFill>
                    <a:schemeClr val="tx1"/>
                  </a:solidFill>
                </a:endParaRPr>
              </a:p>
            </p:txBody>
          </p:sp>
          <p:sp>
            <p:nvSpPr>
              <p:cNvPr id="30" name="矩形 29"/>
              <p:cNvSpPr/>
              <p:nvPr/>
            </p:nvSpPr>
            <p:spPr>
              <a:xfrm>
                <a:off x="1183611" y="4805761"/>
                <a:ext cx="1063113" cy="369332"/>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t>应用报文</a:t>
                </a:r>
                <a:endParaRPr lang="zh-CN" altLang="en-US" sz="1600" b="1" dirty="0"/>
              </a:p>
            </p:txBody>
          </p:sp>
        </p:grpSp>
        <p:sp>
          <p:nvSpPr>
            <p:cNvPr id="9" name="文本框 8"/>
            <p:cNvSpPr txBox="1"/>
            <p:nvPr/>
          </p:nvSpPr>
          <p:spPr>
            <a:xfrm>
              <a:off x="1331934" y="3549475"/>
              <a:ext cx="461665" cy="435261"/>
            </a:xfrm>
            <a:prstGeom prst="rect">
              <a:avLst/>
            </a:prstGeom>
            <a:noFill/>
          </p:spPr>
          <p:txBody>
            <a:bodyPr vert="eaVert" wrap="square" rtlCol="0">
              <a:spAutoFit/>
            </a:bodyPr>
            <a:lstStyle/>
            <a:p>
              <a:r>
                <a:rPr lang="en-US" altLang="zh-CN" b="1" dirty="0">
                  <a:latin typeface="新宋体" panose="02010609030101010101" pitchFamily="49" charset="-122"/>
                  <a:ea typeface="新宋体" panose="02010609030101010101" pitchFamily="49" charset="-122"/>
                </a:rPr>
                <a:t>…</a:t>
              </a:r>
              <a:endParaRPr lang="zh-CN" altLang="en-US" b="1" dirty="0">
                <a:latin typeface="新宋体" panose="02010609030101010101" pitchFamily="49" charset="-122"/>
                <a:ea typeface="新宋体" panose="02010609030101010101" pitchFamily="49" charset="-122"/>
              </a:endParaRPr>
            </a:p>
          </p:txBody>
        </p:sp>
      </p:grpSp>
      <p:grpSp>
        <p:nvGrpSpPr>
          <p:cNvPr id="12" name="组合 11"/>
          <p:cNvGrpSpPr/>
          <p:nvPr/>
        </p:nvGrpSpPr>
        <p:grpSpPr>
          <a:xfrm>
            <a:off x="3439829" y="3158839"/>
            <a:ext cx="1708980" cy="2508035"/>
            <a:chOff x="3439829" y="3158839"/>
            <a:chExt cx="1708980" cy="2508035"/>
          </a:xfrm>
        </p:grpSpPr>
        <p:sp>
          <p:nvSpPr>
            <p:cNvPr id="37" name="矩形 36"/>
            <p:cNvSpPr/>
            <p:nvPr/>
          </p:nvSpPr>
          <p:spPr>
            <a:xfrm>
              <a:off x="4085696" y="3158839"/>
              <a:ext cx="1063113" cy="369332"/>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t>应用报文</a:t>
              </a:r>
              <a:endParaRPr lang="zh-CN" altLang="en-US" sz="1600" b="1" dirty="0"/>
            </a:p>
          </p:txBody>
        </p:sp>
        <p:grpSp>
          <p:nvGrpSpPr>
            <p:cNvPr id="32" name="组合 31"/>
            <p:cNvGrpSpPr/>
            <p:nvPr/>
          </p:nvGrpSpPr>
          <p:grpSpPr>
            <a:xfrm>
              <a:off x="3439829" y="4653361"/>
              <a:ext cx="1648394" cy="369332"/>
              <a:chOff x="1031211" y="4653361"/>
              <a:chExt cx="1648394" cy="369332"/>
            </a:xfrm>
          </p:grpSpPr>
          <p:sp>
            <p:nvSpPr>
              <p:cNvPr id="33" name="矩形 32"/>
              <p:cNvSpPr/>
              <p:nvPr/>
            </p:nvSpPr>
            <p:spPr>
              <a:xfrm>
                <a:off x="2092703" y="4653361"/>
                <a:ext cx="586902" cy="369332"/>
              </a:xfrm>
              <a:prstGeom prst="rect">
                <a:avLst/>
              </a:prstGeom>
              <a:solidFill>
                <a:schemeClr val="bg1"/>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sz="1600" b="1" dirty="0">
                    <a:solidFill>
                      <a:schemeClr val="tx1"/>
                    </a:solidFill>
                  </a:rPr>
                  <a:t>UDP</a:t>
                </a:r>
                <a:endParaRPr lang="zh-CN" altLang="en-US" sz="1600" b="1" dirty="0">
                  <a:solidFill>
                    <a:schemeClr val="tx1"/>
                  </a:solidFill>
                </a:endParaRPr>
              </a:p>
            </p:txBody>
          </p:sp>
          <p:sp>
            <p:nvSpPr>
              <p:cNvPr id="38" name="矩形 37"/>
              <p:cNvSpPr/>
              <p:nvPr/>
            </p:nvSpPr>
            <p:spPr>
              <a:xfrm>
                <a:off x="1031211" y="4653361"/>
                <a:ext cx="1063113" cy="369332"/>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t>应用报文</a:t>
                </a:r>
                <a:endParaRPr lang="zh-CN" altLang="en-US" sz="1600" b="1" dirty="0"/>
              </a:p>
            </p:txBody>
          </p:sp>
        </p:grpSp>
        <p:grpSp>
          <p:nvGrpSpPr>
            <p:cNvPr id="40" name="组合 39"/>
            <p:cNvGrpSpPr/>
            <p:nvPr/>
          </p:nvGrpSpPr>
          <p:grpSpPr>
            <a:xfrm>
              <a:off x="3439829" y="5297542"/>
              <a:ext cx="1648394" cy="369332"/>
              <a:chOff x="1183611" y="4805761"/>
              <a:chExt cx="1648394" cy="369332"/>
            </a:xfrm>
          </p:grpSpPr>
          <p:sp>
            <p:nvSpPr>
              <p:cNvPr id="41" name="矩形 40"/>
              <p:cNvSpPr/>
              <p:nvPr/>
            </p:nvSpPr>
            <p:spPr>
              <a:xfrm>
                <a:off x="2245103" y="4805761"/>
                <a:ext cx="586902" cy="369332"/>
              </a:xfrm>
              <a:prstGeom prst="rect">
                <a:avLst/>
              </a:prstGeom>
              <a:solidFill>
                <a:schemeClr val="bg1"/>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sz="1600" b="1" dirty="0">
                    <a:solidFill>
                      <a:schemeClr val="tx1"/>
                    </a:solidFill>
                  </a:rPr>
                  <a:t>UDP</a:t>
                </a:r>
                <a:endParaRPr lang="zh-CN" altLang="en-US" sz="1600" b="1" dirty="0">
                  <a:solidFill>
                    <a:schemeClr val="tx1"/>
                  </a:solidFill>
                </a:endParaRPr>
              </a:p>
            </p:txBody>
          </p:sp>
          <p:sp>
            <p:nvSpPr>
              <p:cNvPr id="42" name="矩形 41"/>
              <p:cNvSpPr/>
              <p:nvPr/>
            </p:nvSpPr>
            <p:spPr>
              <a:xfrm>
                <a:off x="1183611" y="4805761"/>
                <a:ext cx="1063113" cy="369332"/>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t>应用报文</a:t>
                </a:r>
                <a:endParaRPr lang="zh-CN" altLang="en-US" sz="1600" b="1" dirty="0"/>
              </a:p>
            </p:txBody>
          </p:sp>
        </p:grpSp>
        <p:sp>
          <p:nvSpPr>
            <p:cNvPr id="43" name="矩形 42"/>
            <p:cNvSpPr/>
            <p:nvPr/>
          </p:nvSpPr>
          <p:spPr>
            <a:xfrm>
              <a:off x="4085696" y="3886471"/>
              <a:ext cx="1063113" cy="369332"/>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t>应用报文</a:t>
              </a:r>
              <a:endParaRPr lang="zh-CN" altLang="en-US" sz="1600" b="1" dirty="0"/>
            </a:p>
          </p:txBody>
        </p:sp>
        <p:sp>
          <p:nvSpPr>
            <p:cNvPr id="44" name="文本框 43"/>
            <p:cNvSpPr txBox="1"/>
            <p:nvPr/>
          </p:nvSpPr>
          <p:spPr>
            <a:xfrm>
              <a:off x="4386419" y="3549475"/>
              <a:ext cx="461665" cy="435261"/>
            </a:xfrm>
            <a:prstGeom prst="rect">
              <a:avLst/>
            </a:prstGeom>
            <a:noFill/>
          </p:spPr>
          <p:txBody>
            <a:bodyPr vert="eaVert" wrap="square" rtlCol="0">
              <a:spAutoFit/>
            </a:bodyPr>
            <a:lstStyle/>
            <a:p>
              <a:r>
                <a:rPr lang="en-US" altLang="zh-CN" b="1" dirty="0">
                  <a:latin typeface="新宋体" panose="02010609030101010101" pitchFamily="49" charset="-122"/>
                  <a:ea typeface="新宋体" panose="02010609030101010101" pitchFamily="49" charset="-122"/>
                </a:rPr>
                <a:t>…</a:t>
              </a:r>
              <a:endParaRPr lang="zh-CN" altLang="en-US" b="1" dirty="0">
                <a:latin typeface="新宋体" panose="02010609030101010101" pitchFamily="49" charset="-122"/>
                <a:ea typeface="新宋体" panose="02010609030101010101" pitchFamily="49" charset="-122"/>
              </a:endParaRPr>
            </a:p>
          </p:txBody>
        </p:sp>
      </p:grpSp>
      <p:sp>
        <p:nvSpPr>
          <p:cNvPr id="10" name="文本框 9"/>
          <p:cNvSpPr txBox="1"/>
          <p:nvPr/>
        </p:nvSpPr>
        <p:spPr>
          <a:xfrm>
            <a:off x="2802164" y="5297542"/>
            <a:ext cx="486383" cy="369332"/>
          </a:xfrm>
          <a:prstGeom prst="rect">
            <a:avLst/>
          </a:prstGeom>
          <a:noFill/>
        </p:spPr>
        <p:txBody>
          <a:bodyPr wrap="square" rtlCol="0">
            <a:spAutoFit/>
          </a:bodyPr>
          <a:lstStyle/>
          <a:p>
            <a:pPr algn="ctr"/>
            <a:r>
              <a:rPr lang="en-US" altLang="zh-CN" b="1" dirty="0">
                <a:latin typeface="新宋体" panose="02010609030101010101" pitchFamily="49" charset="-122"/>
                <a:ea typeface="新宋体" panose="02010609030101010101" pitchFamily="49" charset="-122"/>
              </a:rPr>
              <a:t>…</a:t>
            </a:r>
            <a:endParaRPr lang="zh-CN" altLang="en-US" b="1" dirty="0">
              <a:latin typeface="新宋体" panose="02010609030101010101" pitchFamily="49" charset="-122"/>
              <a:ea typeface="新宋体" panose="02010609030101010101" pitchFamily="49" charset="-122"/>
            </a:endParaRPr>
          </a:p>
        </p:txBody>
      </p:sp>
      <p:sp>
        <p:nvSpPr>
          <p:cNvPr id="45" name="文本框 44"/>
          <p:cNvSpPr txBox="1"/>
          <p:nvPr/>
        </p:nvSpPr>
        <p:spPr>
          <a:xfrm>
            <a:off x="304800" y="5954731"/>
            <a:ext cx="5408580" cy="369332"/>
          </a:xfrm>
          <a:prstGeom prst="rect">
            <a:avLst/>
          </a:prstGeom>
          <a:noFill/>
        </p:spPr>
        <p:txBody>
          <a:bodyPr wrap="square" rtlCol="0">
            <a:spAutoFit/>
          </a:bodyPr>
          <a:lstStyle/>
          <a:p>
            <a:pPr algn="ctr"/>
            <a:r>
              <a:rPr lang="en-US" altLang="zh-CN" b="1" dirty="0">
                <a:solidFill>
                  <a:schemeClr val="accent3"/>
                </a:solidFill>
              </a:rPr>
              <a:t>UDP</a:t>
            </a:r>
            <a:r>
              <a:rPr lang="zh-CN" altLang="en-US" b="1" dirty="0">
                <a:solidFill>
                  <a:schemeClr val="accent3"/>
                </a:solidFill>
              </a:rPr>
              <a:t>是面向</a:t>
            </a:r>
            <a:r>
              <a:rPr lang="zh-CN" altLang="en-US" b="1" dirty="0">
                <a:solidFill>
                  <a:schemeClr val="accent1"/>
                </a:solidFill>
              </a:rPr>
              <a:t>应用报文</a:t>
            </a:r>
            <a:r>
              <a:rPr lang="zh-CN" altLang="en-US" b="1" dirty="0">
                <a:solidFill>
                  <a:schemeClr val="accent3"/>
                </a:solidFill>
              </a:rPr>
              <a:t>的</a:t>
            </a:r>
            <a:endParaRPr lang="zh-CN" altLang="en-US" b="1" dirty="0">
              <a:solidFill>
                <a:schemeClr val="accent3"/>
              </a:solidFill>
            </a:endParaRPr>
          </a:p>
        </p:txBody>
      </p:sp>
      <p:grpSp>
        <p:nvGrpSpPr>
          <p:cNvPr id="50" name="组合 49"/>
          <p:cNvGrpSpPr/>
          <p:nvPr/>
        </p:nvGrpSpPr>
        <p:grpSpPr>
          <a:xfrm>
            <a:off x="6481343" y="2017187"/>
            <a:ext cx="5409277" cy="3717413"/>
            <a:chOff x="304427" y="2017187"/>
            <a:chExt cx="5409277" cy="3717413"/>
          </a:xfrm>
        </p:grpSpPr>
        <p:sp>
          <p:nvSpPr>
            <p:cNvPr id="51" name="流程图: 文档 50"/>
            <p:cNvSpPr/>
            <p:nvPr/>
          </p:nvSpPr>
          <p:spPr>
            <a:xfrm>
              <a:off x="304800" y="2373549"/>
              <a:ext cx="1154349" cy="713361"/>
            </a:xfrm>
            <a:prstGeom prst="flowChart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应用进程</a:t>
              </a:r>
              <a:endParaRPr lang="zh-CN" altLang="en-US" b="1" dirty="0"/>
            </a:p>
          </p:txBody>
        </p:sp>
        <p:sp>
          <p:nvSpPr>
            <p:cNvPr id="53" name="文本框 52"/>
            <p:cNvSpPr txBox="1"/>
            <p:nvPr/>
          </p:nvSpPr>
          <p:spPr>
            <a:xfrm>
              <a:off x="304799" y="2017187"/>
              <a:ext cx="1154349" cy="369332"/>
            </a:xfrm>
            <a:prstGeom prst="rect">
              <a:avLst/>
            </a:prstGeom>
            <a:noFill/>
          </p:spPr>
          <p:txBody>
            <a:bodyPr wrap="square" rtlCol="0">
              <a:spAutoFit/>
            </a:bodyPr>
            <a:lstStyle/>
            <a:p>
              <a:pPr algn="ctr"/>
              <a:r>
                <a:rPr lang="zh-CN" altLang="en-US" b="1" dirty="0"/>
                <a:t>发送方</a:t>
              </a:r>
              <a:endParaRPr lang="zh-CN" altLang="en-US" b="1" dirty="0"/>
            </a:p>
          </p:txBody>
        </p:sp>
        <p:sp>
          <p:nvSpPr>
            <p:cNvPr id="54" name="流程图: 文档 53"/>
            <p:cNvSpPr/>
            <p:nvPr/>
          </p:nvSpPr>
          <p:spPr>
            <a:xfrm>
              <a:off x="4559031" y="2373549"/>
              <a:ext cx="1154349" cy="713361"/>
            </a:xfrm>
            <a:prstGeom prst="flowChart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应用进程</a:t>
              </a:r>
              <a:endParaRPr lang="zh-CN" altLang="en-US" b="1" dirty="0"/>
            </a:p>
          </p:txBody>
        </p:sp>
        <p:sp>
          <p:nvSpPr>
            <p:cNvPr id="55" name="文本框 54"/>
            <p:cNvSpPr txBox="1"/>
            <p:nvPr/>
          </p:nvSpPr>
          <p:spPr>
            <a:xfrm>
              <a:off x="4559030" y="2017187"/>
              <a:ext cx="1154349" cy="369332"/>
            </a:xfrm>
            <a:prstGeom prst="rect">
              <a:avLst/>
            </a:prstGeom>
            <a:noFill/>
          </p:spPr>
          <p:txBody>
            <a:bodyPr wrap="square" rtlCol="0">
              <a:spAutoFit/>
            </a:bodyPr>
            <a:lstStyle/>
            <a:p>
              <a:pPr algn="ctr"/>
              <a:r>
                <a:rPr lang="zh-CN" altLang="en-US" b="1" dirty="0"/>
                <a:t>发送方</a:t>
              </a:r>
              <a:endParaRPr lang="zh-CN" altLang="en-US" b="1" dirty="0"/>
            </a:p>
          </p:txBody>
        </p:sp>
        <p:sp>
          <p:nvSpPr>
            <p:cNvPr id="56" name="矩形 55"/>
            <p:cNvSpPr/>
            <p:nvPr/>
          </p:nvSpPr>
          <p:spPr>
            <a:xfrm>
              <a:off x="304797" y="4447301"/>
              <a:ext cx="2412461" cy="781453"/>
            </a:xfrm>
            <a:prstGeom prst="rect">
              <a:avLst/>
            </a:prstGeom>
            <a:solidFill>
              <a:schemeClr val="accent4"/>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dirty="0"/>
            </a:p>
          </p:txBody>
        </p:sp>
        <p:sp>
          <p:nvSpPr>
            <p:cNvPr id="57" name="矩形 56"/>
            <p:cNvSpPr/>
            <p:nvPr/>
          </p:nvSpPr>
          <p:spPr>
            <a:xfrm>
              <a:off x="3300917" y="4447301"/>
              <a:ext cx="2412461" cy="781453"/>
            </a:xfrm>
            <a:prstGeom prst="rect">
              <a:avLst/>
            </a:prstGeom>
            <a:solidFill>
              <a:schemeClr val="accent4"/>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dirty="0"/>
            </a:p>
          </p:txBody>
        </p:sp>
        <p:cxnSp>
          <p:nvCxnSpPr>
            <p:cNvPr id="58" name="直接箭头连接符 57"/>
            <p:cNvCxnSpPr/>
            <p:nvPr/>
          </p:nvCxnSpPr>
          <p:spPr>
            <a:xfrm>
              <a:off x="992220" y="3009089"/>
              <a:ext cx="0" cy="14382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直接箭头连接符 58"/>
            <p:cNvCxnSpPr/>
            <p:nvPr/>
          </p:nvCxnSpPr>
          <p:spPr>
            <a:xfrm>
              <a:off x="5210782" y="3009089"/>
              <a:ext cx="0" cy="14382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a:off x="992220" y="5228754"/>
              <a:ext cx="0" cy="505846"/>
            </a:xfrm>
            <a:prstGeom prst="line">
              <a:avLst/>
            </a:prstGeom>
            <a:ln w="254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nvCxnSpPr>
          <p:spPr>
            <a:xfrm>
              <a:off x="5210782" y="5228754"/>
              <a:ext cx="0" cy="505846"/>
            </a:xfrm>
            <a:prstGeom prst="line">
              <a:avLst/>
            </a:prstGeom>
            <a:ln w="254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a:off x="992220" y="5734600"/>
              <a:ext cx="4218562" cy="0"/>
            </a:xfrm>
            <a:prstGeom prst="line">
              <a:avLst/>
            </a:prstGeom>
            <a:ln w="254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64" name="文本框 63"/>
            <p:cNvSpPr txBox="1"/>
            <p:nvPr/>
          </p:nvSpPr>
          <p:spPr>
            <a:xfrm>
              <a:off x="304427" y="4433636"/>
              <a:ext cx="587828" cy="369332"/>
            </a:xfrm>
            <a:prstGeom prst="rect">
              <a:avLst/>
            </a:prstGeom>
            <a:noFill/>
          </p:spPr>
          <p:txBody>
            <a:bodyPr wrap="square" rtlCol="0">
              <a:spAutoFit/>
            </a:bodyPr>
            <a:lstStyle/>
            <a:p>
              <a:pPr algn="r"/>
              <a:r>
                <a:rPr lang="en-US" altLang="zh-CN" b="1" dirty="0">
                  <a:solidFill>
                    <a:schemeClr val="bg1"/>
                  </a:solidFill>
                </a:rPr>
                <a:t>TCP</a:t>
              </a:r>
              <a:endParaRPr lang="zh-CN" altLang="en-US" b="1" dirty="0">
                <a:solidFill>
                  <a:schemeClr val="bg1"/>
                </a:solidFill>
              </a:endParaRPr>
            </a:p>
          </p:txBody>
        </p:sp>
        <p:sp>
          <p:nvSpPr>
            <p:cNvPr id="65" name="文本框 64"/>
            <p:cNvSpPr txBox="1"/>
            <p:nvPr/>
          </p:nvSpPr>
          <p:spPr>
            <a:xfrm>
              <a:off x="5125876" y="4433636"/>
              <a:ext cx="587828" cy="369332"/>
            </a:xfrm>
            <a:prstGeom prst="rect">
              <a:avLst/>
            </a:prstGeom>
            <a:noFill/>
          </p:spPr>
          <p:txBody>
            <a:bodyPr wrap="square" rtlCol="0">
              <a:spAutoFit/>
            </a:bodyPr>
            <a:lstStyle/>
            <a:p>
              <a:pPr algn="r"/>
              <a:r>
                <a:rPr lang="en-US" altLang="zh-CN" b="1" dirty="0">
                  <a:solidFill>
                    <a:schemeClr val="bg1"/>
                  </a:solidFill>
                </a:rPr>
                <a:t>TCP</a:t>
              </a:r>
              <a:endParaRPr lang="zh-CN" altLang="en-US" b="1" dirty="0">
                <a:solidFill>
                  <a:schemeClr val="bg1"/>
                </a:solidFill>
              </a:endParaRPr>
            </a:p>
          </p:txBody>
        </p:sp>
      </p:grpSp>
      <p:grpSp>
        <p:nvGrpSpPr>
          <p:cNvPr id="108" name="组合 107"/>
          <p:cNvGrpSpPr/>
          <p:nvPr/>
        </p:nvGrpSpPr>
        <p:grpSpPr>
          <a:xfrm>
            <a:off x="7218090" y="4719675"/>
            <a:ext cx="1316088" cy="272374"/>
            <a:chOff x="7218090" y="4719675"/>
            <a:chExt cx="1316088" cy="272374"/>
          </a:xfrm>
        </p:grpSpPr>
        <p:sp>
          <p:nvSpPr>
            <p:cNvPr id="81" name="矩形 80"/>
            <p:cNvSpPr/>
            <p:nvPr/>
          </p:nvSpPr>
          <p:spPr>
            <a:xfrm>
              <a:off x="7218090" y="4719675"/>
              <a:ext cx="266292" cy="272374"/>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1600" b="1" dirty="0"/>
                <a:t>18</a:t>
              </a:r>
              <a:endParaRPr lang="zh-CN" altLang="en-US" sz="1600" b="1" dirty="0"/>
            </a:p>
          </p:txBody>
        </p:sp>
        <p:sp>
          <p:nvSpPr>
            <p:cNvPr id="82" name="矩形 81"/>
            <p:cNvSpPr/>
            <p:nvPr/>
          </p:nvSpPr>
          <p:spPr>
            <a:xfrm>
              <a:off x="7484382" y="4719675"/>
              <a:ext cx="266292" cy="272374"/>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1600" b="1" dirty="0"/>
                <a:t>17</a:t>
              </a:r>
              <a:endParaRPr lang="zh-CN" altLang="en-US" sz="1600" b="1" dirty="0"/>
            </a:p>
          </p:txBody>
        </p:sp>
        <p:sp>
          <p:nvSpPr>
            <p:cNvPr id="83" name="矩形 82"/>
            <p:cNvSpPr/>
            <p:nvPr/>
          </p:nvSpPr>
          <p:spPr>
            <a:xfrm>
              <a:off x="7750674" y="4719675"/>
              <a:ext cx="266292" cy="272374"/>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1600" b="1" dirty="0"/>
                <a:t>16</a:t>
              </a:r>
              <a:endParaRPr lang="zh-CN" altLang="en-US" sz="1600" b="1" dirty="0"/>
            </a:p>
          </p:txBody>
        </p:sp>
        <p:sp>
          <p:nvSpPr>
            <p:cNvPr id="84" name="矩形 83"/>
            <p:cNvSpPr/>
            <p:nvPr/>
          </p:nvSpPr>
          <p:spPr>
            <a:xfrm>
              <a:off x="8001594" y="4719675"/>
              <a:ext cx="266292" cy="272374"/>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1600" b="1" dirty="0"/>
                <a:t>15</a:t>
              </a:r>
              <a:endParaRPr lang="zh-CN" altLang="en-US" sz="1600" b="1" dirty="0"/>
            </a:p>
          </p:txBody>
        </p:sp>
        <p:sp>
          <p:nvSpPr>
            <p:cNvPr id="85" name="矩形 84"/>
            <p:cNvSpPr/>
            <p:nvPr/>
          </p:nvSpPr>
          <p:spPr>
            <a:xfrm>
              <a:off x="8267886" y="4719675"/>
              <a:ext cx="266292" cy="272374"/>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1600" b="1" dirty="0"/>
                <a:t>14</a:t>
              </a:r>
              <a:endParaRPr lang="zh-CN" altLang="en-US" sz="1600" b="1" dirty="0"/>
            </a:p>
          </p:txBody>
        </p:sp>
      </p:grpSp>
      <p:grpSp>
        <p:nvGrpSpPr>
          <p:cNvPr id="110" name="组合 109"/>
          <p:cNvGrpSpPr/>
          <p:nvPr/>
        </p:nvGrpSpPr>
        <p:grpSpPr>
          <a:xfrm>
            <a:off x="8828209" y="5371569"/>
            <a:ext cx="2505301" cy="272374"/>
            <a:chOff x="8828209" y="5371569"/>
            <a:chExt cx="2505301" cy="272374"/>
          </a:xfrm>
        </p:grpSpPr>
        <p:sp>
          <p:nvSpPr>
            <p:cNvPr id="90" name="矩形 89"/>
            <p:cNvSpPr/>
            <p:nvPr/>
          </p:nvSpPr>
          <p:spPr>
            <a:xfrm>
              <a:off x="10187409" y="5371569"/>
              <a:ext cx="266292" cy="272374"/>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1600" b="1" dirty="0"/>
                <a:t>8</a:t>
              </a:r>
              <a:endParaRPr lang="zh-CN" altLang="en-US" sz="1600" b="1" dirty="0"/>
            </a:p>
          </p:txBody>
        </p:sp>
        <p:sp>
          <p:nvSpPr>
            <p:cNvPr id="91" name="矩形 90"/>
            <p:cNvSpPr/>
            <p:nvPr/>
          </p:nvSpPr>
          <p:spPr>
            <a:xfrm>
              <a:off x="10438329" y="5371569"/>
              <a:ext cx="266292" cy="272374"/>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1600" b="1" dirty="0"/>
                <a:t>7</a:t>
              </a:r>
              <a:endParaRPr lang="zh-CN" altLang="en-US" sz="1600" b="1" dirty="0"/>
            </a:p>
          </p:txBody>
        </p:sp>
        <p:sp>
          <p:nvSpPr>
            <p:cNvPr id="92" name="矩形 91"/>
            <p:cNvSpPr/>
            <p:nvPr/>
          </p:nvSpPr>
          <p:spPr>
            <a:xfrm>
              <a:off x="10704621" y="5371569"/>
              <a:ext cx="266292" cy="272374"/>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1600" b="1" dirty="0"/>
                <a:t>6</a:t>
              </a:r>
              <a:endParaRPr lang="zh-CN" altLang="en-US" sz="1600" b="1" dirty="0"/>
            </a:p>
          </p:txBody>
        </p:sp>
        <p:sp>
          <p:nvSpPr>
            <p:cNvPr id="93" name="矩形 92"/>
            <p:cNvSpPr/>
            <p:nvPr/>
          </p:nvSpPr>
          <p:spPr>
            <a:xfrm>
              <a:off x="10970913" y="5371569"/>
              <a:ext cx="362597" cy="2723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1600" b="1" dirty="0">
                  <a:solidFill>
                    <a:schemeClr val="accent4"/>
                  </a:solidFill>
                </a:rPr>
                <a:t>TCP</a:t>
              </a:r>
              <a:endParaRPr lang="zh-CN" altLang="en-US" sz="1600" b="1" dirty="0">
                <a:solidFill>
                  <a:schemeClr val="accent4"/>
                </a:solidFill>
              </a:endParaRPr>
            </a:p>
          </p:txBody>
        </p:sp>
        <p:sp>
          <p:nvSpPr>
            <p:cNvPr id="95" name="矩形 94"/>
            <p:cNvSpPr/>
            <p:nvPr/>
          </p:nvSpPr>
          <p:spPr>
            <a:xfrm>
              <a:off x="8828209" y="5371569"/>
              <a:ext cx="266292" cy="272374"/>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1600" b="1" dirty="0"/>
                <a:t>10</a:t>
              </a:r>
              <a:endParaRPr lang="zh-CN" altLang="en-US" sz="1600" b="1" dirty="0"/>
            </a:p>
          </p:txBody>
        </p:sp>
        <p:sp>
          <p:nvSpPr>
            <p:cNvPr id="96" name="矩形 95"/>
            <p:cNvSpPr/>
            <p:nvPr/>
          </p:nvSpPr>
          <p:spPr>
            <a:xfrm>
              <a:off x="9094501" y="5371569"/>
              <a:ext cx="266292" cy="272374"/>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1600" b="1" dirty="0"/>
                <a:t>9</a:t>
              </a:r>
              <a:endParaRPr lang="zh-CN" altLang="en-US" sz="1600" b="1" dirty="0"/>
            </a:p>
          </p:txBody>
        </p:sp>
        <p:sp>
          <p:nvSpPr>
            <p:cNvPr id="97" name="矩形 96"/>
            <p:cNvSpPr/>
            <p:nvPr/>
          </p:nvSpPr>
          <p:spPr>
            <a:xfrm>
              <a:off x="9360793" y="5371569"/>
              <a:ext cx="362597" cy="2723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1600" b="1" dirty="0">
                  <a:solidFill>
                    <a:schemeClr val="accent4"/>
                  </a:solidFill>
                </a:rPr>
                <a:t>TCP</a:t>
              </a:r>
              <a:endParaRPr lang="zh-CN" altLang="en-US" sz="1600" b="1" dirty="0">
                <a:solidFill>
                  <a:schemeClr val="accent4"/>
                </a:solidFill>
              </a:endParaRPr>
            </a:p>
          </p:txBody>
        </p:sp>
      </p:grpSp>
      <p:grpSp>
        <p:nvGrpSpPr>
          <p:cNvPr id="17" name="组合 16"/>
          <p:cNvGrpSpPr/>
          <p:nvPr/>
        </p:nvGrpSpPr>
        <p:grpSpPr>
          <a:xfrm>
            <a:off x="10438329" y="4719675"/>
            <a:ext cx="532584" cy="272374"/>
            <a:chOff x="8153994" y="4872075"/>
            <a:chExt cx="532584" cy="272374"/>
          </a:xfrm>
        </p:grpSpPr>
        <p:sp>
          <p:nvSpPr>
            <p:cNvPr id="98" name="矩形 97"/>
            <p:cNvSpPr/>
            <p:nvPr/>
          </p:nvSpPr>
          <p:spPr>
            <a:xfrm>
              <a:off x="8153994" y="4872075"/>
              <a:ext cx="266292" cy="272374"/>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1600" b="1" dirty="0"/>
                <a:t>5</a:t>
              </a:r>
              <a:endParaRPr lang="zh-CN" altLang="en-US" sz="1600" b="1" dirty="0"/>
            </a:p>
          </p:txBody>
        </p:sp>
        <p:sp>
          <p:nvSpPr>
            <p:cNvPr id="99" name="矩形 98"/>
            <p:cNvSpPr/>
            <p:nvPr/>
          </p:nvSpPr>
          <p:spPr>
            <a:xfrm>
              <a:off x="8420286" y="4872075"/>
              <a:ext cx="266292" cy="272374"/>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1600" b="1" dirty="0"/>
                <a:t>4</a:t>
              </a:r>
              <a:endParaRPr lang="zh-CN" altLang="en-US" sz="1600" b="1" dirty="0"/>
            </a:p>
          </p:txBody>
        </p:sp>
      </p:grpSp>
      <p:grpSp>
        <p:nvGrpSpPr>
          <p:cNvPr id="111" name="组合 110"/>
          <p:cNvGrpSpPr/>
          <p:nvPr/>
        </p:nvGrpSpPr>
        <p:grpSpPr>
          <a:xfrm>
            <a:off x="10120761" y="3137315"/>
            <a:ext cx="1202873" cy="1089496"/>
            <a:chOff x="10120761" y="3137315"/>
            <a:chExt cx="1202873" cy="1089496"/>
          </a:xfrm>
        </p:grpSpPr>
        <p:sp>
          <p:nvSpPr>
            <p:cNvPr id="100" name="矩形 99"/>
            <p:cNvSpPr/>
            <p:nvPr/>
          </p:nvSpPr>
          <p:spPr>
            <a:xfrm>
              <a:off x="11057342" y="3137315"/>
              <a:ext cx="266292" cy="272374"/>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1600" b="1" dirty="0"/>
                <a:t>0</a:t>
              </a:r>
              <a:endParaRPr lang="zh-CN" altLang="en-US" sz="1600" b="1" dirty="0"/>
            </a:p>
          </p:txBody>
        </p:sp>
        <p:sp>
          <p:nvSpPr>
            <p:cNvPr id="101" name="矩形 100"/>
            <p:cNvSpPr/>
            <p:nvPr/>
          </p:nvSpPr>
          <p:spPr>
            <a:xfrm>
              <a:off x="11057342" y="3409689"/>
              <a:ext cx="266292" cy="272374"/>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1600" b="1" dirty="0"/>
                <a:t>1</a:t>
              </a:r>
              <a:endParaRPr lang="zh-CN" altLang="en-US" sz="1600" b="1" dirty="0"/>
            </a:p>
          </p:txBody>
        </p:sp>
        <p:sp>
          <p:nvSpPr>
            <p:cNvPr id="102" name="矩形 101"/>
            <p:cNvSpPr/>
            <p:nvPr/>
          </p:nvSpPr>
          <p:spPr>
            <a:xfrm>
              <a:off x="11057342" y="3682063"/>
              <a:ext cx="266292" cy="272374"/>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1600" b="1" dirty="0"/>
                <a:t>2</a:t>
              </a:r>
              <a:endParaRPr lang="zh-CN" altLang="en-US" sz="1600" b="1" dirty="0"/>
            </a:p>
          </p:txBody>
        </p:sp>
        <p:sp>
          <p:nvSpPr>
            <p:cNvPr id="103" name="矩形 102"/>
            <p:cNvSpPr/>
            <p:nvPr/>
          </p:nvSpPr>
          <p:spPr>
            <a:xfrm>
              <a:off x="11057342" y="3954437"/>
              <a:ext cx="266292" cy="272374"/>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1600" b="1" dirty="0"/>
                <a:t>3</a:t>
              </a:r>
              <a:endParaRPr lang="zh-CN" altLang="en-US" sz="1600" b="1" dirty="0"/>
            </a:p>
          </p:txBody>
        </p:sp>
        <p:cxnSp>
          <p:nvCxnSpPr>
            <p:cNvPr id="105" name="直接箭头连接符 104"/>
            <p:cNvCxnSpPr/>
            <p:nvPr/>
          </p:nvCxnSpPr>
          <p:spPr>
            <a:xfrm flipV="1">
              <a:off x="10970913" y="3232244"/>
              <a:ext cx="0" cy="95898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6" name="文本框 105"/>
            <p:cNvSpPr txBox="1"/>
            <p:nvPr/>
          </p:nvSpPr>
          <p:spPr>
            <a:xfrm>
              <a:off x="10120761" y="3358863"/>
              <a:ext cx="901428" cy="369332"/>
            </a:xfrm>
            <a:prstGeom prst="rect">
              <a:avLst/>
            </a:prstGeom>
            <a:noFill/>
          </p:spPr>
          <p:txBody>
            <a:bodyPr wrap="square" rtlCol="0">
              <a:spAutoFit/>
            </a:bodyPr>
            <a:lstStyle/>
            <a:p>
              <a:r>
                <a:rPr lang="zh-CN" altLang="en-US" b="1" dirty="0">
                  <a:solidFill>
                    <a:schemeClr val="accent1"/>
                  </a:solidFill>
                </a:rPr>
                <a:t>字节流</a:t>
              </a:r>
              <a:endParaRPr lang="zh-CN" altLang="en-US" b="1" dirty="0">
                <a:solidFill>
                  <a:schemeClr val="accent1"/>
                </a:solidFill>
              </a:endParaRPr>
            </a:p>
          </p:txBody>
        </p:sp>
      </p:grpSp>
      <p:sp>
        <p:nvSpPr>
          <p:cNvPr id="112" name="文本框 111"/>
          <p:cNvSpPr txBox="1"/>
          <p:nvPr/>
        </p:nvSpPr>
        <p:spPr>
          <a:xfrm>
            <a:off x="6656503" y="5954731"/>
            <a:ext cx="5408580" cy="369332"/>
          </a:xfrm>
          <a:prstGeom prst="rect">
            <a:avLst/>
          </a:prstGeom>
          <a:noFill/>
        </p:spPr>
        <p:txBody>
          <a:bodyPr wrap="square" rtlCol="0">
            <a:spAutoFit/>
          </a:bodyPr>
          <a:lstStyle/>
          <a:p>
            <a:pPr algn="ctr"/>
            <a:r>
              <a:rPr lang="en-US" altLang="zh-CN" b="1" dirty="0">
                <a:solidFill>
                  <a:schemeClr val="accent3"/>
                </a:solidFill>
              </a:rPr>
              <a:t>TCP</a:t>
            </a:r>
            <a:r>
              <a:rPr lang="zh-CN" altLang="en-US" b="1" dirty="0">
                <a:solidFill>
                  <a:schemeClr val="accent3"/>
                </a:solidFill>
              </a:rPr>
              <a:t>是面向</a:t>
            </a:r>
            <a:r>
              <a:rPr lang="zh-CN" altLang="en-US" b="1" dirty="0">
                <a:solidFill>
                  <a:schemeClr val="accent1"/>
                </a:solidFill>
              </a:rPr>
              <a:t>字节流</a:t>
            </a:r>
            <a:r>
              <a:rPr lang="zh-CN" altLang="en-US" b="1" dirty="0">
                <a:solidFill>
                  <a:schemeClr val="accent3"/>
                </a:solidFill>
              </a:rPr>
              <a:t>的</a:t>
            </a:r>
            <a:endParaRPr lang="zh-CN" altLang="en-US" b="1" dirty="0">
              <a:solidFill>
                <a:schemeClr val="accent3"/>
              </a:solidFill>
            </a:endParaRP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50"/>
                                        </p:tgtEl>
                                        <p:attrNameLst>
                                          <p:attrName>style.visibility</p:attrName>
                                        </p:attrNameLst>
                                      </p:cBhvr>
                                      <p:to>
                                        <p:strVal val="visible"/>
                                      </p:to>
                                    </p:set>
                                    <p:anim calcmode="lin" valueType="num">
                                      <p:cBhvr additive="base">
                                        <p:cTn id="7" dur="500" fill="hold"/>
                                        <p:tgtEl>
                                          <p:spTgt spid="50"/>
                                        </p:tgtEl>
                                        <p:attrNameLst>
                                          <p:attrName>ppt_x</p:attrName>
                                        </p:attrNameLst>
                                      </p:cBhvr>
                                      <p:tavLst>
                                        <p:tav tm="0">
                                          <p:val>
                                            <p:strVal val="#ppt_x"/>
                                          </p:val>
                                        </p:tav>
                                        <p:tav tm="100000">
                                          <p:val>
                                            <p:strVal val="#ppt_x"/>
                                          </p:val>
                                        </p:tav>
                                      </p:tavLst>
                                    </p:anim>
                                    <p:anim calcmode="lin" valueType="num">
                                      <p:cBhvr additive="base">
                                        <p:cTn id="8" dur="500" fill="hold"/>
                                        <p:tgtEl>
                                          <p:spTgt spid="5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7" presetClass="entr" presetSubtype="0" fill="hold" nodeType="clickEffect">
                                  <p:stCondLst>
                                    <p:cond delay="0"/>
                                  </p:stCondLst>
                                  <p:childTnLst>
                                    <p:set>
                                      <p:cBhvr>
                                        <p:cTn id="12" dur="1" fill="hold">
                                          <p:stCondLst>
                                            <p:cond delay="0"/>
                                          </p:stCondLst>
                                        </p:cTn>
                                        <p:tgtEl>
                                          <p:spTgt spid="107"/>
                                        </p:tgtEl>
                                        <p:attrNameLst>
                                          <p:attrName>style.visibility</p:attrName>
                                        </p:attrNameLst>
                                      </p:cBhvr>
                                      <p:to>
                                        <p:strVal val="visible"/>
                                      </p:to>
                                    </p:set>
                                    <p:animEffect transition="in" filter="fade">
                                      <p:cBhvr>
                                        <p:cTn id="13" dur="1000"/>
                                        <p:tgtEl>
                                          <p:spTgt spid="107"/>
                                        </p:tgtEl>
                                      </p:cBhvr>
                                    </p:animEffect>
                                    <p:anim calcmode="lin" valueType="num">
                                      <p:cBhvr>
                                        <p:cTn id="14" dur="1000" fill="hold"/>
                                        <p:tgtEl>
                                          <p:spTgt spid="107"/>
                                        </p:tgtEl>
                                        <p:attrNameLst>
                                          <p:attrName>ppt_x</p:attrName>
                                        </p:attrNameLst>
                                      </p:cBhvr>
                                      <p:tavLst>
                                        <p:tav tm="0">
                                          <p:val>
                                            <p:strVal val="#ppt_x"/>
                                          </p:val>
                                        </p:tav>
                                        <p:tav tm="100000">
                                          <p:val>
                                            <p:strVal val="#ppt_x"/>
                                          </p:val>
                                        </p:tav>
                                      </p:tavLst>
                                    </p:anim>
                                    <p:anim calcmode="lin" valueType="num">
                                      <p:cBhvr>
                                        <p:cTn id="15" dur="1000" fill="hold"/>
                                        <p:tgtEl>
                                          <p:spTgt spid="107"/>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53" presetClass="entr" presetSubtype="16" fill="hold" nodeType="clickEffect">
                                  <p:stCondLst>
                                    <p:cond delay="0"/>
                                  </p:stCondLst>
                                  <p:childTnLst>
                                    <p:set>
                                      <p:cBhvr>
                                        <p:cTn id="19" dur="1" fill="hold">
                                          <p:stCondLst>
                                            <p:cond delay="0"/>
                                          </p:stCondLst>
                                        </p:cTn>
                                        <p:tgtEl>
                                          <p:spTgt spid="108"/>
                                        </p:tgtEl>
                                        <p:attrNameLst>
                                          <p:attrName>style.visibility</p:attrName>
                                        </p:attrNameLst>
                                      </p:cBhvr>
                                      <p:to>
                                        <p:strVal val="visible"/>
                                      </p:to>
                                    </p:set>
                                    <p:anim calcmode="lin" valueType="num">
                                      <p:cBhvr>
                                        <p:cTn id="20" dur="500" fill="hold"/>
                                        <p:tgtEl>
                                          <p:spTgt spid="108"/>
                                        </p:tgtEl>
                                        <p:attrNameLst>
                                          <p:attrName>ppt_w</p:attrName>
                                        </p:attrNameLst>
                                      </p:cBhvr>
                                      <p:tavLst>
                                        <p:tav tm="0">
                                          <p:val>
                                            <p:fltVal val="0"/>
                                          </p:val>
                                        </p:tav>
                                        <p:tav tm="100000">
                                          <p:val>
                                            <p:strVal val="#ppt_w"/>
                                          </p:val>
                                        </p:tav>
                                      </p:tavLst>
                                    </p:anim>
                                    <p:anim calcmode="lin" valueType="num">
                                      <p:cBhvr>
                                        <p:cTn id="21" dur="500" fill="hold"/>
                                        <p:tgtEl>
                                          <p:spTgt spid="108"/>
                                        </p:tgtEl>
                                        <p:attrNameLst>
                                          <p:attrName>ppt_h</p:attrName>
                                        </p:attrNameLst>
                                      </p:cBhvr>
                                      <p:tavLst>
                                        <p:tav tm="0">
                                          <p:val>
                                            <p:fltVal val="0"/>
                                          </p:val>
                                        </p:tav>
                                        <p:tav tm="100000">
                                          <p:val>
                                            <p:strVal val="#ppt_h"/>
                                          </p:val>
                                        </p:tav>
                                      </p:tavLst>
                                    </p:anim>
                                    <p:animEffect transition="in" filter="fade">
                                      <p:cBhvr>
                                        <p:cTn id="22" dur="500"/>
                                        <p:tgtEl>
                                          <p:spTgt spid="108"/>
                                        </p:tgtEl>
                                      </p:cBhvr>
                                    </p:animEffect>
                                  </p:childTnLst>
                                </p:cTn>
                              </p:par>
                            </p:childTnLst>
                          </p:cTn>
                        </p:par>
                      </p:childTnLst>
                    </p:cTn>
                  </p:par>
                  <p:par>
                    <p:cTn id="23" fill="hold">
                      <p:stCondLst>
                        <p:cond delay="indefinite"/>
                      </p:stCondLst>
                      <p:childTnLst>
                        <p:par>
                          <p:cTn id="24" fill="hold">
                            <p:stCondLst>
                              <p:cond delay="0"/>
                            </p:stCondLst>
                            <p:childTnLst>
                              <p:par>
                                <p:cTn id="25" presetID="47" presetClass="entr" presetSubtype="0" fill="hold" nodeType="clickEffect">
                                  <p:stCondLst>
                                    <p:cond delay="0"/>
                                  </p:stCondLst>
                                  <p:childTnLst>
                                    <p:set>
                                      <p:cBhvr>
                                        <p:cTn id="26" dur="1" fill="hold">
                                          <p:stCondLst>
                                            <p:cond delay="0"/>
                                          </p:stCondLst>
                                        </p:cTn>
                                        <p:tgtEl>
                                          <p:spTgt spid="109"/>
                                        </p:tgtEl>
                                        <p:attrNameLst>
                                          <p:attrName>style.visibility</p:attrName>
                                        </p:attrNameLst>
                                      </p:cBhvr>
                                      <p:to>
                                        <p:strVal val="visible"/>
                                      </p:to>
                                    </p:set>
                                    <p:animEffect transition="in" filter="fade">
                                      <p:cBhvr>
                                        <p:cTn id="27" dur="1000"/>
                                        <p:tgtEl>
                                          <p:spTgt spid="109"/>
                                        </p:tgtEl>
                                      </p:cBhvr>
                                    </p:animEffect>
                                    <p:anim calcmode="lin" valueType="num">
                                      <p:cBhvr>
                                        <p:cTn id="28" dur="1000" fill="hold"/>
                                        <p:tgtEl>
                                          <p:spTgt spid="109"/>
                                        </p:tgtEl>
                                        <p:attrNameLst>
                                          <p:attrName>ppt_x</p:attrName>
                                        </p:attrNameLst>
                                      </p:cBhvr>
                                      <p:tavLst>
                                        <p:tav tm="0">
                                          <p:val>
                                            <p:strVal val="#ppt_x"/>
                                          </p:val>
                                        </p:tav>
                                        <p:tav tm="100000">
                                          <p:val>
                                            <p:strVal val="#ppt_x"/>
                                          </p:val>
                                        </p:tav>
                                      </p:tavLst>
                                    </p:anim>
                                    <p:anim calcmode="lin" valueType="num">
                                      <p:cBhvr>
                                        <p:cTn id="29" dur="1000" fill="hold"/>
                                        <p:tgtEl>
                                          <p:spTgt spid="109"/>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12" presetClass="entr" presetSubtype="8" fill="hold" grpId="0" nodeType="clickEffect">
                                  <p:stCondLst>
                                    <p:cond delay="0"/>
                                  </p:stCondLst>
                                  <p:childTnLst>
                                    <p:set>
                                      <p:cBhvr>
                                        <p:cTn id="33" dur="1" fill="hold">
                                          <p:stCondLst>
                                            <p:cond delay="0"/>
                                          </p:stCondLst>
                                        </p:cTn>
                                        <p:tgtEl>
                                          <p:spTgt spid="89"/>
                                        </p:tgtEl>
                                        <p:attrNameLst>
                                          <p:attrName>style.visibility</p:attrName>
                                        </p:attrNameLst>
                                      </p:cBhvr>
                                      <p:to>
                                        <p:strVal val="visible"/>
                                      </p:to>
                                    </p:set>
                                    <p:anim calcmode="lin" valueType="num">
                                      <p:cBhvr additive="base">
                                        <p:cTn id="34" dur="500"/>
                                        <p:tgtEl>
                                          <p:spTgt spid="89"/>
                                        </p:tgtEl>
                                        <p:attrNameLst>
                                          <p:attrName>ppt_x</p:attrName>
                                        </p:attrNameLst>
                                      </p:cBhvr>
                                      <p:tavLst>
                                        <p:tav tm="0">
                                          <p:val>
                                            <p:strVal val="#ppt_x-#ppt_w*1.125000"/>
                                          </p:val>
                                        </p:tav>
                                        <p:tav tm="100000">
                                          <p:val>
                                            <p:strVal val="#ppt_x"/>
                                          </p:val>
                                        </p:tav>
                                      </p:tavLst>
                                    </p:anim>
                                    <p:animEffect transition="in" filter="wipe(right)">
                                      <p:cBhvr>
                                        <p:cTn id="35" dur="500"/>
                                        <p:tgtEl>
                                          <p:spTgt spid="89"/>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nodeType="clickEffect">
                                  <p:stCondLst>
                                    <p:cond delay="0"/>
                                  </p:stCondLst>
                                  <p:childTnLst>
                                    <p:set>
                                      <p:cBhvr>
                                        <p:cTn id="39" dur="1" fill="hold">
                                          <p:stCondLst>
                                            <p:cond delay="0"/>
                                          </p:stCondLst>
                                        </p:cTn>
                                        <p:tgtEl>
                                          <p:spTgt spid="110"/>
                                        </p:tgtEl>
                                        <p:attrNameLst>
                                          <p:attrName>style.visibility</p:attrName>
                                        </p:attrNameLst>
                                      </p:cBhvr>
                                      <p:to>
                                        <p:strVal val="visible"/>
                                      </p:to>
                                    </p:set>
                                    <p:animEffect transition="in" filter="wipe(left)">
                                      <p:cBhvr>
                                        <p:cTn id="40" dur="500"/>
                                        <p:tgtEl>
                                          <p:spTgt spid="110"/>
                                        </p:tgtEl>
                                      </p:cBhvr>
                                    </p:animEffect>
                                  </p:childTnLst>
                                </p:cTn>
                              </p:par>
                            </p:childTnLst>
                          </p:cTn>
                        </p:par>
                      </p:childTnLst>
                    </p:cTn>
                  </p:par>
                  <p:par>
                    <p:cTn id="41" fill="hold">
                      <p:stCondLst>
                        <p:cond delay="indefinite"/>
                      </p:stCondLst>
                      <p:childTnLst>
                        <p:par>
                          <p:cTn id="42" fill="hold">
                            <p:stCondLst>
                              <p:cond delay="0"/>
                            </p:stCondLst>
                            <p:childTnLst>
                              <p:par>
                                <p:cTn id="43" presetID="53" presetClass="entr" presetSubtype="16" fill="hold" nodeType="clickEffect">
                                  <p:stCondLst>
                                    <p:cond delay="0"/>
                                  </p:stCondLst>
                                  <p:childTnLst>
                                    <p:set>
                                      <p:cBhvr>
                                        <p:cTn id="44" dur="1" fill="hold">
                                          <p:stCondLst>
                                            <p:cond delay="0"/>
                                          </p:stCondLst>
                                        </p:cTn>
                                        <p:tgtEl>
                                          <p:spTgt spid="17"/>
                                        </p:tgtEl>
                                        <p:attrNameLst>
                                          <p:attrName>style.visibility</p:attrName>
                                        </p:attrNameLst>
                                      </p:cBhvr>
                                      <p:to>
                                        <p:strVal val="visible"/>
                                      </p:to>
                                    </p:set>
                                    <p:anim calcmode="lin" valueType="num">
                                      <p:cBhvr>
                                        <p:cTn id="45" dur="500" fill="hold"/>
                                        <p:tgtEl>
                                          <p:spTgt spid="17"/>
                                        </p:tgtEl>
                                        <p:attrNameLst>
                                          <p:attrName>ppt_w</p:attrName>
                                        </p:attrNameLst>
                                      </p:cBhvr>
                                      <p:tavLst>
                                        <p:tav tm="0">
                                          <p:val>
                                            <p:fltVal val="0"/>
                                          </p:val>
                                        </p:tav>
                                        <p:tav tm="100000">
                                          <p:val>
                                            <p:strVal val="#ppt_w"/>
                                          </p:val>
                                        </p:tav>
                                      </p:tavLst>
                                    </p:anim>
                                    <p:anim calcmode="lin" valueType="num">
                                      <p:cBhvr>
                                        <p:cTn id="46" dur="500" fill="hold"/>
                                        <p:tgtEl>
                                          <p:spTgt spid="17"/>
                                        </p:tgtEl>
                                        <p:attrNameLst>
                                          <p:attrName>ppt_h</p:attrName>
                                        </p:attrNameLst>
                                      </p:cBhvr>
                                      <p:tavLst>
                                        <p:tav tm="0">
                                          <p:val>
                                            <p:fltVal val="0"/>
                                          </p:val>
                                        </p:tav>
                                        <p:tav tm="100000">
                                          <p:val>
                                            <p:strVal val="#ppt_h"/>
                                          </p:val>
                                        </p:tav>
                                      </p:tavLst>
                                    </p:anim>
                                    <p:animEffect transition="in" filter="fade">
                                      <p:cBhvr>
                                        <p:cTn id="47" dur="500"/>
                                        <p:tgtEl>
                                          <p:spTgt spid="17"/>
                                        </p:tgtEl>
                                      </p:cBhvr>
                                    </p:animEffect>
                                  </p:childTnLst>
                                </p:cTn>
                              </p:par>
                            </p:childTnLst>
                          </p:cTn>
                        </p:par>
                      </p:childTnLst>
                    </p:cTn>
                  </p:par>
                  <p:par>
                    <p:cTn id="48" fill="hold">
                      <p:stCondLst>
                        <p:cond delay="indefinite"/>
                      </p:stCondLst>
                      <p:childTnLst>
                        <p:par>
                          <p:cTn id="49" fill="hold">
                            <p:stCondLst>
                              <p:cond delay="0"/>
                            </p:stCondLst>
                            <p:childTnLst>
                              <p:par>
                                <p:cTn id="50" presetID="42" presetClass="entr" presetSubtype="0" fill="hold" nodeType="clickEffect">
                                  <p:stCondLst>
                                    <p:cond delay="0"/>
                                  </p:stCondLst>
                                  <p:childTnLst>
                                    <p:set>
                                      <p:cBhvr>
                                        <p:cTn id="51" dur="1" fill="hold">
                                          <p:stCondLst>
                                            <p:cond delay="0"/>
                                          </p:stCondLst>
                                        </p:cTn>
                                        <p:tgtEl>
                                          <p:spTgt spid="111"/>
                                        </p:tgtEl>
                                        <p:attrNameLst>
                                          <p:attrName>style.visibility</p:attrName>
                                        </p:attrNameLst>
                                      </p:cBhvr>
                                      <p:to>
                                        <p:strVal val="visible"/>
                                      </p:to>
                                    </p:set>
                                    <p:animEffect transition="in" filter="fade">
                                      <p:cBhvr>
                                        <p:cTn id="52" dur="1000"/>
                                        <p:tgtEl>
                                          <p:spTgt spid="111"/>
                                        </p:tgtEl>
                                      </p:cBhvr>
                                    </p:animEffect>
                                    <p:anim calcmode="lin" valueType="num">
                                      <p:cBhvr>
                                        <p:cTn id="53" dur="1000" fill="hold"/>
                                        <p:tgtEl>
                                          <p:spTgt spid="111"/>
                                        </p:tgtEl>
                                        <p:attrNameLst>
                                          <p:attrName>ppt_x</p:attrName>
                                        </p:attrNameLst>
                                      </p:cBhvr>
                                      <p:tavLst>
                                        <p:tav tm="0">
                                          <p:val>
                                            <p:strVal val="#ppt_x"/>
                                          </p:val>
                                        </p:tav>
                                        <p:tav tm="100000">
                                          <p:val>
                                            <p:strVal val="#ppt_x"/>
                                          </p:val>
                                        </p:tav>
                                      </p:tavLst>
                                    </p:anim>
                                    <p:anim calcmode="lin" valueType="num">
                                      <p:cBhvr>
                                        <p:cTn id="54" dur="1000" fill="hold"/>
                                        <p:tgtEl>
                                          <p:spTgt spid="111"/>
                                        </p:tgtEl>
                                        <p:attrNameLst>
                                          <p:attrName>ppt_y</p:attrName>
                                        </p:attrNameLst>
                                      </p:cBhvr>
                                      <p:tavLst>
                                        <p:tav tm="0">
                                          <p:val>
                                            <p:strVal val="#ppt_y+.1"/>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47" presetClass="entr" presetSubtype="0" fill="hold" grpId="0" nodeType="clickEffect">
                                  <p:stCondLst>
                                    <p:cond delay="0"/>
                                  </p:stCondLst>
                                  <p:childTnLst>
                                    <p:set>
                                      <p:cBhvr>
                                        <p:cTn id="58" dur="1" fill="hold">
                                          <p:stCondLst>
                                            <p:cond delay="0"/>
                                          </p:stCondLst>
                                        </p:cTn>
                                        <p:tgtEl>
                                          <p:spTgt spid="112"/>
                                        </p:tgtEl>
                                        <p:attrNameLst>
                                          <p:attrName>style.visibility</p:attrName>
                                        </p:attrNameLst>
                                      </p:cBhvr>
                                      <p:to>
                                        <p:strVal val="visible"/>
                                      </p:to>
                                    </p:set>
                                    <p:animEffect transition="in" filter="fade">
                                      <p:cBhvr>
                                        <p:cTn id="59" dur="1000"/>
                                        <p:tgtEl>
                                          <p:spTgt spid="112"/>
                                        </p:tgtEl>
                                      </p:cBhvr>
                                    </p:animEffect>
                                    <p:anim calcmode="lin" valueType="num">
                                      <p:cBhvr>
                                        <p:cTn id="60" dur="1000" fill="hold"/>
                                        <p:tgtEl>
                                          <p:spTgt spid="112"/>
                                        </p:tgtEl>
                                        <p:attrNameLst>
                                          <p:attrName>ppt_x</p:attrName>
                                        </p:attrNameLst>
                                      </p:cBhvr>
                                      <p:tavLst>
                                        <p:tav tm="0">
                                          <p:val>
                                            <p:strVal val="#ppt_x"/>
                                          </p:val>
                                        </p:tav>
                                        <p:tav tm="100000">
                                          <p:val>
                                            <p:strVal val="#ppt_x"/>
                                          </p:val>
                                        </p:tav>
                                      </p:tavLst>
                                    </p:anim>
                                    <p:anim calcmode="lin" valueType="num">
                                      <p:cBhvr>
                                        <p:cTn id="61" dur="1000" fill="hold"/>
                                        <p:tgtEl>
                                          <p:spTgt spid="1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 grpId="0" bldLvl="0" animBg="1"/>
      <p:bldP spid="112" grpId="0"/>
    </p:bld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332053" y="2544884"/>
            <a:ext cx="713361" cy="369332"/>
          </a:xfrm>
          <a:prstGeom prst="rect">
            <a:avLst/>
          </a:prstGeom>
          <a:noFill/>
        </p:spPr>
        <p:txBody>
          <a:bodyPr wrap="square" rtlCol="0">
            <a:spAutoFit/>
          </a:bodyPr>
          <a:lstStyle/>
          <a:p>
            <a:r>
              <a:rPr lang="zh-CN" altLang="en-US" b="1" dirty="0">
                <a:solidFill>
                  <a:schemeClr val="accent1"/>
                </a:solidFill>
              </a:rPr>
              <a:t>误码</a:t>
            </a:r>
            <a:endParaRPr lang="zh-CN" altLang="en-US" b="1" dirty="0">
              <a:solidFill>
                <a:schemeClr val="accent1"/>
              </a:solidFill>
            </a:endParaRPr>
          </a:p>
        </p:txBody>
      </p:sp>
      <p:grpSp>
        <p:nvGrpSpPr>
          <p:cNvPr id="46" name="组合 45"/>
          <p:cNvGrpSpPr/>
          <p:nvPr/>
        </p:nvGrpSpPr>
        <p:grpSpPr>
          <a:xfrm>
            <a:off x="304799" y="749300"/>
            <a:ext cx="6192345" cy="400110"/>
            <a:chOff x="424116" y="898245"/>
            <a:chExt cx="6192345" cy="400110"/>
          </a:xfrm>
        </p:grpSpPr>
        <p:sp>
          <p:nvSpPr>
            <p:cNvPr id="47" name="平行四边形 46"/>
            <p:cNvSpPr/>
            <p:nvPr/>
          </p:nvSpPr>
          <p:spPr>
            <a:xfrm>
              <a:off x="424116" y="898245"/>
              <a:ext cx="687421"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04</a:t>
              </a:r>
              <a:endParaRPr lang="zh-CN" altLang="en-US" sz="2200" dirty="0">
                <a:latin typeface="Impact" panose="020B0806030902050204" pitchFamily="34" charset="0"/>
              </a:endParaRPr>
            </a:p>
          </p:txBody>
        </p:sp>
        <p:sp>
          <p:nvSpPr>
            <p:cNvPr id="48" name="文本框 47"/>
            <p:cNvSpPr txBox="1"/>
            <p:nvPr/>
          </p:nvSpPr>
          <p:spPr>
            <a:xfrm>
              <a:off x="1111537" y="898245"/>
              <a:ext cx="5504924" cy="400110"/>
            </a:xfrm>
            <a:prstGeom prst="rect">
              <a:avLst/>
            </a:prstGeom>
            <a:noFill/>
          </p:spPr>
          <p:txBody>
            <a:bodyPr wrap="square" rtlCol="0">
              <a:spAutoFit/>
            </a:bodyPr>
            <a:lstStyle/>
            <a:p>
              <a:r>
                <a:rPr lang="en-US" altLang="zh-CN" sz="2000" b="1" dirty="0"/>
                <a:t>UDP</a:t>
              </a:r>
              <a:r>
                <a:rPr lang="zh-CN" altLang="en-US" sz="2000" b="1" dirty="0"/>
                <a:t>和</a:t>
              </a:r>
              <a:r>
                <a:rPr lang="en-US" altLang="zh-CN" sz="2000" b="1" dirty="0"/>
                <a:t>TCP</a:t>
              </a:r>
              <a:r>
                <a:rPr lang="zh-CN" altLang="en-US" sz="2000" b="1" dirty="0"/>
                <a:t>对数据传输可靠性的支持情况</a:t>
              </a:r>
              <a:endParaRPr lang="zh-CN" altLang="en-US" sz="2000" b="1" dirty="0"/>
            </a:p>
          </p:txBody>
        </p:sp>
      </p:grpSp>
      <p:sp>
        <p:nvSpPr>
          <p:cNvPr id="3" name="矩形 2"/>
          <p:cNvSpPr/>
          <p:nvPr/>
        </p:nvSpPr>
        <p:spPr>
          <a:xfrm>
            <a:off x="304801" y="1309992"/>
            <a:ext cx="5408579" cy="62257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b="1" dirty="0"/>
              <a:t>用户数据报协议</a:t>
            </a:r>
            <a:r>
              <a:rPr lang="en-US" altLang="zh-CN" b="1" dirty="0"/>
              <a:t>UDP</a:t>
            </a:r>
            <a:endParaRPr lang="en-US" altLang="zh-CN" b="1" dirty="0"/>
          </a:p>
          <a:p>
            <a:pPr algn="ctr"/>
            <a:r>
              <a:rPr lang="zh-CN" altLang="en-US" b="1" dirty="0"/>
              <a:t>（</a:t>
            </a:r>
            <a:r>
              <a:rPr lang="en-US" altLang="zh-CN" b="1" dirty="0"/>
              <a:t>User Datagram Protocol</a:t>
            </a:r>
            <a:r>
              <a:rPr lang="zh-CN" altLang="en-US" b="1" dirty="0"/>
              <a:t>）</a:t>
            </a:r>
            <a:endParaRPr lang="zh-CN" altLang="en-US" b="1" dirty="0"/>
          </a:p>
        </p:txBody>
      </p:sp>
      <p:sp>
        <p:nvSpPr>
          <p:cNvPr id="49" name="矩形 48"/>
          <p:cNvSpPr/>
          <p:nvPr/>
        </p:nvSpPr>
        <p:spPr>
          <a:xfrm>
            <a:off x="6478621" y="1309992"/>
            <a:ext cx="5408579" cy="62257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b="1" dirty="0"/>
              <a:t>传输控制协议</a:t>
            </a:r>
            <a:r>
              <a:rPr lang="en-US" altLang="zh-CN" b="1" dirty="0"/>
              <a:t>TCP</a:t>
            </a:r>
            <a:endParaRPr lang="en-US" altLang="zh-CN" b="1" dirty="0"/>
          </a:p>
          <a:p>
            <a:pPr algn="ctr"/>
            <a:r>
              <a:rPr lang="zh-CN" altLang="en-US" b="1" dirty="0"/>
              <a:t>（</a:t>
            </a:r>
            <a:r>
              <a:rPr lang="en-US" altLang="zh-CN" b="1" dirty="0"/>
              <a:t>Transmission Control Protocol</a:t>
            </a:r>
            <a:r>
              <a:rPr lang="zh-CN" altLang="en-US" b="1" dirty="0"/>
              <a:t>）</a:t>
            </a:r>
            <a:endParaRPr lang="zh-CN" altLang="en-US" b="1" dirty="0"/>
          </a:p>
        </p:txBody>
      </p:sp>
      <p:grpSp>
        <p:nvGrpSpPr>
          <p:cNvPr id="6" name="组合 5"/>
          <p:cNvGrpSpPr/>
          <p:nvPr/>
        </p:nvGrpSpPr>
        <p:grpSpPr>
          <a:xfrm>
            <a:off x="330740" y="1989752"/>
            <a:ext cx="5460898" cy="3544681"/>
            <a:chOff x="330740" y="1989752"/>
            <a:chExt cx="5460898" cy="3544681"/>
          </a:xfrm>
        </p:grpSpPr>
        <p:grpSp>
          <p:nvGrpSpPr>
            <p:cNvPr id="5" name="组合 4"/>
            <p:cNvGrpSpPr/>
            <p:nvPr/>
          </p:nvGrpSpPr>
          <p:grpSpPr>
            <a:xfrm>
              <a:off x="330740" y="1989752"/>
              <a:ext cx="5460898" cy="1378565"/>
              <a:chOff x="304800" y="2145392"/>
              <a:chExt cx="5460898" cy="1378565"/>
            </a:xfrm>
          </p:grpSpPr>
          <p:grpSp>
            <p:nvGrpSpPr>
              <p:cNvPr id="25" name="组合 24"/>
              <p:cNvGrpSpPr/>
              <p:nvPr/>
            </p:nvGrpSpPr>
            <p:grpSpPr>
              <a:xfrm>
                <a:off x="304800" y="2514724"/>
                <a:ext cx="5408580" cy="1009233"/>
                <a:chOff x="304800" y="2158045"/>
                <a:chExt cx="5408580" cy="1009233"/>
              </a:xfrm>
            </p:grpSpPr>
            <p:cxnSp>
              <p:nvCxnSpPr>
                <p:cNvPr id="26" name="直接连接符 25"/>
                <p:cNvCxnSpPr/>
                <p:nvPr/>
              </p:nvCxnSpPr>
              <p:spPr>
                <a:xfrm>
                  <a:off x="1212715" y="2808051"/>
                  <a:ext cx="3612204"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7" name="组合 26"/>
                <p:cNvGrpSpPr/>
                <p:nvPr/>
              </p:nvGrpSpPr>
              <p:grpSpPr>
                <a:xfrm>
                  <a:off x="304800" y="2158045"/>
                  <a:ext cx="1041079" cy="944220"/>
                  <a:chOff x="651533" y="2106164"/>
                  <a:chExt cx="1041079" cy="944220"/>
                </a:xfrm>
              </p:grpSpPr>
              <p:pic>
                <p:nvPicPr>
                  <p:cNvPr id="32" name="图形 31"/>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a:off x="651533" y="2106164"/>
                    <a:ext cx="976228" cy="944220"/>
                  </a:xfrm>
                  <a:prstGeom prst="rect">
                    <a:avLst/>
                  </a:prstGeom>
                </p:spPr>
              </p:pic>
              <p:sp>
                <p:nvSpPr>
                  <p:cNvPr id="33" name="文本框 32"/>
                  <p:cNvSpPr txBox="1"/>
                  <p:nvPr/>
                </p:nvSpPr>
                <p:spPr>
                  <a:xfrm>
                    <a:off x="979251" y="2259193"/>
                    <a:ext cx="713361" cy="400110"/>
                  </a:xfrm>
                  <a:prstGeom prst="rect">
                    <a:avLst/>
                  </a:prstGeom>
                  <a:noFill/>
                </p:spPr>
                <p:txBody>
                  <a:bodyPr wrap="square" rtlCol="0">
                    <a:spAutoFit/>
                  </a:bodyPr>
                  <a:lstStyle/>
                  <a:p>
                    <a:pPr algn="ctr"/>
                    <a:r>
                      <a:rPr lang="en-US" altLang="zh-CN" sz="2000" b="1" dirty="0"/>
                      <a:t>UDP</a:t>
                    </a:r>
                    <a:endParaRPr lang="zh-CN" altLang="en-US" sz="2000" b="1" dirty="0"/>
                  </a:p>
                </p:txBody>
              </p:sp>
            </p:grpSp>
            <p:grpSp>
              <p:nvGrpSpPr>
                <p:cNvPr id="28" name="组合 27"/>
                <p:cNvGrpSpPr/>
                <p:nvPr/>
              </p:nvGrpSpPr>
              <p:grpSpPr>
                <a:xfrm>
                  <a:off x="4672301" y="2158045"/>
                  <a:ext cx="1041079" cy="944220"/>
                  <a:chOff x="651533" y="2106164"/>
                  <a:chExt cx="1041079" cy="944220"/>
                </a:xfrm>
              </p:grpSpPr>
              <p:pic>
                <p:nvPicPr>
                  <p:cNvPr id="30" name="图形 29"/>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a:off x="651533" y="2106164"/>
                    <a:ext cx="976228" cy="944220"/>
                  </a:xfrm>
                  <a:prstGeom prst="rect">
                    <a:avLst/>
                  </a:prstGeom>
                </p:spPr>
              </p:pic>
              <p:sp>
                <p:nvSpPr>
                  <p:cNvPr id="31" name="文本框 30"/>
                  <p:cNvSpPr txBox="1"/>
                  <p:nvPr/>
                </p:nvSpPr>
                <p:spPr>
                  <a:xfrm>
                    <a:off x="979251" y="2259193"/>
                    <a:ext cx="713361" cy="400110"/>
                  </a:xfrm>
                  <a:prstGeom prst="rect">
                    <a:avLst/>
                  </a:prstGeom>
                  <a:noFill/>
                </p:spPr>
                <p:txBody>
                  <a:bodyPr wrap="square" rtlCol="0">
                    <a:spAutoFit/>
                  </a:bodyPr>
                  <a:lstStyle/>
                  <a:p>
                    <a:pPr algn="ctr"/>
                    <a:r>
                      <a:rPr lang="en-US" altLang="zh-CN" sz="2000" b="1" dirty="0"/>
                      <a:t>UDP</a:t>
                    </a:r>
                    <a:endParaRPr lang="zh-CN" altLang="en-US" sz="2000" b="1" dirty="0"/>
                  </a:p>
                </p:txBody>
              </p:sp>
            </p:grpSp>
            <p:sp>
              <p:nvSpPr>
                <p:cNvPr id="29" name="云形 28"/>
                <p:cNvSpPr/>
                <p:nvPr/>
              </p:nvSpPr>
              <p:spPr>
                <a:xfrm>
                  <a:off x="2237364" y="2448824"/>
                  <a:ext cx="1381327" cy="718454"/>
                </a:xfrm>
                <a:prstGeom prst="cloud">
                  <a:avLst/>
                </a:prstGeom>
                <a:solidFill>
                  <a:schemeClr val="bg2">
                    <a:lumMod val="9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因特网</a:t>
                  </a:r>
                  <a:endParaRPr lang="zh-CN" altLang="en-US" b="1" dirty="0">
                    <a:solidFill>
                      <a:schemeClr val="tx1"/>
                    </a:solidFill>
                  </a:endParaRPr>
                </a:p>
              </p:txBody>
            </p:sp>
          </p:grpSp>
          <p:sp>
            <p:nvSpPr>
              <p:cNvPr id="4" name="文本框 3"/>
              <p:cNvSpPr txBox="1"/>
              <p:nvPr/>
            </p:nvSpPr>
            <p:spPr>
              <a:xfrm>
                <a:off x="424993" y="2145392"/>
                <a:ext cx="920886" cy="369332"/>
              </a:xfrm>
              <a:prstGeom prst="rect">
                <a:avLst/>
              </a:prstGeom>
              <a:noFill/>
            </p:spPr>
            <p:txBody>
              <a:bodyPr wrap="square" rtlCol="0">
                <a:spAutoFit/>
              </a:bodyPr>
              <a:lstStyle/>
              <a:p>
                <a:pPr algn="ctr"/>
                <a:r>
                  <a:rPr lang="zh-CN" altLang="en-US" b="1" dirty="0"/>
                  <a:t>发送方</a:t>
                </a:r>
                <a:endParaRPr lang="zh-CN" altLang="en-US" b="1" dirty="0"/>
              </a:p>
            </p:txBody>
          </p:sp>
          <p:sp>
            <p:nvSpPr>
              <p:cNvPr id="35" name="文本框 34"/>
              <p:cNvSpPr txBox="1"/>
              <p:nvPr/>
            </p:nvSpPr>
            <p:spPr>
              <a:xfrm>
                <a:off x="4844812" y="2145392"/>
                <a:ext cx="920886" cy="369332"/>
              </a:xfrm>
              <a:prstGeom prst="rect">
                <a:avLst/>
              </a:prstGeom>
              <a:noFill/>
            </p:spPr>
            <p:txBody>
              <a:bodyPr wrap="square" rtlCol="0">
                <a:spAutoFit/>
              </a:bodyPr>
              <a:lstStyle/>
              <a:p>
                <a:pPr algn="ctr"/>
                <a:r>
                  <a:rPr lang="zh-CN" altLang="en-US" b="1" dirty="0"/>
                  <a:t>接收方</a:t>
                </a:r>
                <a:endParaRPr lang="zh-CN" altLang="en-US" b="1" dirty="0"/>
              </a:p>
            </p:txBody>
          </p:sp>
        </p:grpSp>
        <p:sp>
          <p:nvSpPr>
            <p:cNvPr id="37" name="矩形 36"/>
            <p:cNvSpPr/>
            <p:nvPr/>
          </p:nvSpPr>
          <p:spPr>
            <a:xfrm>
              <a:off x="330740" y="5066901"/>
              <a:ext cx="1381327" cy="467532"/>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网络接口层</a:t>
              </a:r>
              <a:endParaRPr lang="zh-CN" altLang="en-US" b="1" dirty="0"/>
            </a:p>
          </p:txBody>
        </p:sp>
        <p:sp>
          <p:nvSpPr>
            <p:cNvPr id="38" name="矩形 37"/>
            <p:cNvSpPr/>
            <p:nvPr/>
          </p:nvSpPr>
          <p:spPr>
            <a:xfrm>
              <a:off x="330740" y="4126629"/>
              <a:ext cx="1381327" cy="467532"/>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运输层</a:t>
              </a:r>
              <a:endParaRPr lang="zh-CN" altLang="en-US" b="1" dirty="0"/>
            </a:p>
          </p:txBody>
        </p:sp>
        <p:sp>
          <p:nvSpPr>
            <p:cNvPr id="39" name="矩形 38"/>
            <p:cNvSpPr/>
            <p:nvPr/>
          </p:nvSpPr>
          <p:spPr>
            <a:xfrm>
              <a:off x="330740" y="4594161"/>
              <a:ext cx="1381327" cy="467532"/>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网际层</a:t>
              </a:r>
              <a:endParaRPr lang="zh-CN" altLang="en-US" b="1" dirty="0">
                <a:solidFill>
                  <a:schemeClr val="tx1"/>
                </a:solidFill>
              </a:endParaRPr>
            </a:p>
          </p:txBody>
        </p:sp>
        <p:sp>
          <p:nvSpPr>
            <p:cNvPr id="40" name="矩形 39"/>
            <p:cNvSpPr/>
            <p:nvPr/>
          </p:nvSpPr>
          <p:spPr>
            <a:xfrm>
              <a:off x="330740" y="3659097"/>
              <a:ext cx="1381327" cy="467532"/>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应用层</a:t>
              </a:r>
              <a:endParaRPr lang="zh-CN" altLang="en-US" b="1" dirty="0"/>
            </a:p>
          </p:txBody>
        </p:sp>
        <p:sp>
          <p:nvSpPr>
            <p:cNvPr id="43" name="矩形 42"/>
            <p:cNvSpPr/>
            <p:nvPr/>
          </p:nvSpPr>
          <p:spPr>
            <a:xfrm>
              <a:off x="4332053" y="5066901"/>
              <a:ext cx="1381327" cy="467532"/>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网络接口层</a:t>
              </a:r>
              <a:endParaRPr lang="zh-CN" altLang="en-US" b="1" dirty="0"/>
            </a:p>
          </p:txBody>
        </p:sp>
        <p:sp>
          <p:nvSpPr>
            <p:cNvPr id="50" name="矩形 49"/>
            <p:cNvSpPr/>
            <p:nvPr/>
          </p:nvSpPr>
          <p:spPr>
            <a:xfrm>
              <a:off x="4332053" y="4126629"/>
              <a:ext cx="1381327" cy="467532"/>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运输层</a:t>
              </a:r>
              <a:endParaRPr lang="zh-CN" altLang="en-US" b="1" dirty="0"/>
            </a:p>
          </p:txBody>
        </p:sp>
        <p:sp>
          <p:nvSpPr>
            <p:cNvPr id="52" name="矩形 51"/>
            <p:cNvSpPr/>
            <p:nvPr/>
          </p:nvSpPr>
          <p:spPr>
            <a:xfrm>
              <a:off x="4332053" y="4594161"/>
              <a:ext cx="1381327" cy="467532"/>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网际层</a:t>
              </a:r>
              <a:endParaRPr lang="zh-CN" altLang="en-US" b="1" dirty="0">
                <a:solidFill>
                  <a:schemeClr val="tx1"/>
                </a:solidFill>
              </a:endParaRPr>
            </a:p>
          </p:txBody>
        </p:sp>
        <p:sp>
          <p:nvSpPr>
            <p:cNvPr id="53" name="矩形 52"/>
            <p:cNvSpPr/>
            <p:nvPr/>
          </p:nvSpPr>
          <p:spPr>
            <a:xfrm>
              <a:off x="4332053" y="3659097"/>
              <a:ext cx="1381327" cy="467532"/>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应用层</a:t>
              </a:r>
              <a:endParaRPr lang="zh-CN" altLang="en-US" b="1" dirty="0"/>
            </a:p>
          </p:txBody>
        </p:sp>
      </p:grpSp>
      <p:sp>
        <p:nvSpPr>
          <p:cNvPr id="7" name="矩形 6"/>
          <p:cNvSpPr/>
          <p:nvPr/>
        </p:nvSpPr>
        <p:spPr>
          <a:xfrm>
            <a:off x="1712067" y="4594161"/>
            <a:ext cx="2619986" cy="467530"/>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无连接不可靠传输服务</a:t>
            </a:r>
            <a:endParaRPr lang="zh-CN" altLang="en-US" b="1" dirty="0">
              <a:solidFill>
                <a:schemeClr val="tx1"/>
              </a:solidFill>
            </a:endParaRPr>
          </a:p>
        </p:txBody>
      </p:sp>
      <p:sp>
        <p:nvSpPr>
          <p:cNvPr id="54" name="矩形 53"/>
          <p:cNvSpPr/>
          <p:nvPr/>
        </p:nvSpPr>
        <p:spPr>
          <a:xfrm>
            <a:off x="1712067" y="4124027"/>
            <a:ext cx="2619986" cy="467530"/>
          </a:xfrm>
          <a:prstGeom prst="rect">
            <a:avLst/>
          </a:prstGeom>
          <a:solidFill>
            <a:schemeClr val="accent3">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无连接不可靠传输服务</a:t>
            </a:r>
            <a:endParaRPr lang="zh-CN" altLang="en-US" b="1" dirty="0">
              <a:solidFill>
                <a:schemeClr val="tx1"/>
              </a:solidFill>
            </a:endParaRPr>
          </a:p>
        </p:txBody>
      </p:sp>
      <p:sp>
        <p:nvSpPr>
          <p:cNvPr id="64" name="email_159050"/>
          <p:cNvSpPr/>
          <p:nvPr/>
        </p:nvSpPr>
        <p:spPr>
          <a:xfrm>
            <a:off x="4507370" y="2879311"/>
            <a:ext cx="293911" cy="223712"/>
          </a:xfrm>
          <a:custGeom>
            <a:avLst/>
            <a:gdLst>
              <a:gd name="T0" fmla="*/ 5711 w 6523"/>
              <a:gd name="T1" fmla="*/ 4973 h 4973"/>
              <a:gd name="T2" fmla="*/ 6523 w 6523"/>
              <a:gd name="T3" fmla="*/ 4161 h 4973"/>
              <a:gd name="T4" fmla="*/ 6523 w 6523"/>
              <a:gd name="T5" fmla="*/ 812 h 4973"/>
              <a:gd name="T6" fmla="*/ 5711 w 6523"/>
              <a:gd name="T7" fmla="*/ 0 h 4973"/>
              <a:gd name="T8" fmla="*/ 812 w 6523"/>
              <a:gd name="T9" fmla="*/ 0 h 4973"/>
              <a:gd name="T10" fmla="*/ 0 w 6523"/>
              <a:gd name="T11" fmla="*/ 812 h 4973"/>
              <a:gd name="T12" fmla="*/ 0 w 6523"/>
              <a:gd name="T13" fmla="*/ 4160 h 4973"/>
              <a:gd name="T14" fmla="*/ 812 w 6523"/>
              <a:gd name="T15" fmla="*/ 4972 h 4973"/>
              <a:gd name="T16" fmla="*/ 5711 w 6523"/>
              <a:gd name="T17" fmla="*/ 4972 h 4973"/>
              <a:gd name="T18" fmla="*/ 5711 w 6523"/>
              <a:gd name="T19" fmla="*/ 4973 h 4973"/>
              <a:gd name="T20" fmla="*/ 831 w 6523"/>
              <a:gd name="T21" fmla="*/ 1130 h 4973"/>
              <a:gd name="T22" fmla="*/ 808 w 6523"/>
              <a:gd name="T23" fmla="*/ 849 h 4973"/>
              <a:gd name="T24" fmla="*/ 1089 w 6523"/>
              <a:gd name="T25" fmla="*/ 826 h 4973"/>
              <a:gd name="T26" fmla="*/ 3261 w 6523"/>
              <a:gd name="T27" fmla="*/ 2669 h 4973"/>
              <a:gd name="T28" fmla="*/ 5435 w 6523"/>
              <a:gd name="T29" fmla="*/ 825 h 4973"/>
              <a:gd name="T30" fmla="*/ 5716 w 6523"/>
              <a:gd name="T31" fmla="*/ 848 h 4973"/>
              <a:gd name="T32" fmla="*/ 5693 w 6523"/>
              <a:gd name="T33" fmla="*/ 1129 h 4973"/>
              <a:gd name="T34" fmla="*/ 4143 w 6523"/>
              <a:gd name="T35" fmla="*/ 2446 h 4973"/>
              <a:gd name="T36" fmla="*/ 5701 w 6523"/>
              <a:gd name="T37" fmla="*/ 3913 h 4973"/>
              <a:gd name="T38" fmla="*/ 5709 w 6523"/>
              <a:gd name="T39" fmla="*/ 4196 h 4973"/>
              <a:gd name="T40" fmla="*/ 5564 w 6523"/>
              <a:gd name="T41" fmla="*/ 4258 h 4973"/>
              <a:gd name="T42" fmla="*/ 5427 w 6523"/>
              <a:gd name="T43" fmla="*/ 4204 h 4973"/>
              <a:gd name="T44" fmla="*/ 3836 w 6523"/>
              <a:gd name="T45" fmla="*/ 2708 h 4973"/>
              <a:gd name="T46" fmla="*/ 3392 w 6523"/>
              <a:gd name="T47" fmla="*/ 3085 h 4973"/>
              <a:gd name="T48" fmla="*/ 3263 w 6523"/>
              <a:gd name="T49" fmla="*/ 3133 h 4973"/>
              <a:gd name="T50" fmla="*/ 3133 w 6523"/>
              <a:gd name="T51" fmla="*/ 3085 h 4973"/>
              <a:gd name="T52" fmla="*/ 2688 w 6523"/>
              <a:gd name="T53" fmla="*/ 2708 h 4973"/>
              <a:gd name="T54" fmla="*/ 1097 w 6523"/>
              <a:gd name="T55" fmla="*/ 4205 h 4973"/>
              <a:gd name="T56" fmla="*/ 960 w 6523"/>
              <a:gd name="T57" fmla="*/ 4260 h 4973"/>
              <a:gd name="T58" fmla="*/ 815 w 6523"/>
              <a:gd name="T59" fmla="*/ 4197 h 4973"/>
              <a:gd name="T60" fmla="*/ 823 w 6523"/>
              <a:gd name="T61" fmla="*/ 3914 h 4973"/>
              <a:gd name="T62" fmla="*/ 2381 w 6523"/>
              <a:gd name="T63" fmla="*/ 2446 h 4973"/>
              <a:gd name="T64" fmla="*/ 831 w 6523"/>
              <a:gd name="T65" fmla="*/ 1130 h 49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523" h="4973">
                <a:moveTo>
                  <a:pt x="5711" y="4973"/>
                </a:moveTo>
                <a:cubicBezTo>
                  <a:pt x="6159" y="4973"/>
                  <a:pt x="6523" y="4609"/>
                  <a:pt x="6523" y="4161"/>
                </a:cubicBezTo>
                <a:lnTo>
                  <a:pt x="6523" y="812"/>
                </a:lnTo>
                <a:cubicBezTo>
                  <a:pt x="6523" y="364"/>
                  <a:pt x="6159" y="0"/>
                  <a:pt x="5711" y="0"/>
                </a:cubicBezTo>
                <a:lnTo>
                  <a:pt x="812" y="0"/>
                </a:lnTo>
                <a:cubicBezTo>
                  <a:pt x="364" y="0"/>
                  <a:pt x="0" y="364"/>
                  <a:pt x="0" y="812"/>
                </a:cubicBezTo>
                <a:lnTo>
                  <a:pt x="0" y="4160"/>
                </a:lnTo>
                <a:cubicBezTo>
                  <a:pt x="0" y="4608"/>
                  <a:pt x="364" y="4972"/>
                  <a:pt x="812" y="4972"/>
                </a:cubicBezTo>
                <a:lnTo>
                  <a:pt x="5711" y="4972"/>
                </a:lnTo>
                <a:lnTo>
                  <a:pt x="5711" y="4973"/>
                </a:lnTo>
                <a:close/>
                <a:moveTo>
                  <a:pt x="831" y="1130"/>
                </a:moveTo>
                <a:cubicBezTo>
                  <a:pt x="747" y="1058"/>
                  <a:pt x="736" y="933"/>
                  <a:pt x="808" y="849"/>
                </a:cubicBezTo>
                <a:cubicBezTo>
                  <a:pt x="880" y="765"/>
                  <a:pt x="1005" y="754"/>
                  <a:pt x="1089" y="826"/>
                </a:cubicBezTo>
                <a:lnTo>
                  <a:pt x="3261" y="2669"/>
                </a:lnTo>
                <a:lnTo>
                  <a:pt x="5435" y="825"/>
                </a:lnTo>
                <a:cubicBezTo>
                  <a:pt x="5519" y="753"/>
                  <a:pt x="5645" y="764"/>
                  <a:pt x="5716" y="848"/>
                </a:cubicBezTo>
                <a:cubicBezTo>
                  <a:pt x="5788" y="932"/>
                  <a:pt x="5777" y="1058"/>
                  <a:pt x="5693" y="1129"/>
                </a:cubicBezTo>
                <a:lnTo>
                  <a:pt x="4143" y="2446"/>
                </a:lnTo>
                <a:lnTo>
                  <a:pt x="5701" y="3913"/>
                </a:lnTo>
                <a:cubicBezTo>
                  <a:pt x="5781" y="3989"/>
                  <a:pt x="5785" y="4116"/>
                  <a:pt x="5709" y="4196"/>
                </a:cubicBezTo>
                <a:cubicBezTo>
                  <a:pt x="5669" y="4237"/>
                  <a:pt x="5617" y="4258"/>
                  <a:pt x="5564" y="4258"/>
                </a:cubicBezTo>
                <a:cubicBezTo>
                  <a:pt x="5515" y="4258"/>
                  <a:pt x="5465" y="4240"/>
                  <a:pt x="5427" y="4204"/>
                </a:cubicBezTo>
                <a:lnTo>
                  <a:pt x="3836" y="2708"/>
                </a:lnTo>
                <a:lnTo>
                  <a:pt x="3392" y="3085"/>
                </a:lnTo>
                <a:cubicBezTo>
                  <a:pt x="3355" y="3117"/>
                  <a:pt x="3308" y="3133"/>
                  <a:pt x="3263" y="3133"/>
                </a:cubicBezTo>
                <a:cubicBezTo>
                  <a:pt x="3216" y="3133"/>
                  <a:pt x="3171" y="3117"/>
                  <a:pt x="3133" y="3085"/>
                </a:cubicBezTo>
                <a:lnTo>
                  <a:pt x="2688" y="2708"/>
                </a:lnTo>
                <a:lnTo>
                  <a:pt x="1097" y="4205"/>
                </a:lnTo>
                <a:cubicBezTo>
                  <a:pt x="1059" y="4241"/>
                  <a:pt x="1009" y="4260"/>
                  <a:pt x="960" y="4260"/>
                </a:cubicBezTo>
                <a:cubicBezTo>
                  <a:pt x="907" y="4260"/>
                  <a:pt x="853" y="4238"/>
                  <a:pt x="815" y="4197"/>
                </a:cubicBezTo>
                <a:cubicBezTo>
                  <a:pt x="739" y="4117"/>
                  <a:pt x="743" y="3990"/>
                  <a:pt x="823" y="3914"/>
                </a:cubicBezTo>
                <a:lnTo>
                  <a:pt x="2381" y="2446"/>
                </a:lnTo>
                <a:lnTo>
                  <a:pt x="831" y="1130"/>
                </a:lnTo>
                <a:close/>
              </a:path>
            </a:pathLst>
          </a:cu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文本框 33"/>
          <p:cNvSpPr txBox="1"/>
          <p:nvPr/>
        </p:nvSpPr>
        <p:spPr>
          <a:xfrm>
            <a:off x="3389150" y="3231449"/>
            <a:ext cx="2824262" cy="369332"/>
          </a:xfrm>
          <a:prstGeom prst="rect">
            <a:avLst/>
          </a:prstGeom>
          <a:noFill/>
        </p:spPr>
        <p:txBody>
          <a:bodyPr wrap="square" rtlCol="0">
            <a:spAutoFit/>
          </a:bodyPr>
          <a:lstStyle/>
          <a:p>
            <a:r>
              <a:rPr lang="zh-CN" altLang="en-US" b="1" dirty="0">
                <a:solidFill>
                  <a:schemeClr val="accent1"/>
                </a:solidFill>
              </a:rPr>
              <a:t>仅丢弃，其他什么也不做！</a:t>
            </a:r>
            <a:endParaRPr lang="zh-CN" altLang="en-US" b="1" dirty="0">
              <a:solidFill>
                <a:schemeClr val="accent1"/>
              </a:solidFill>
            </a:endParaRPr>
          </a:p>
        </p:txBody>
      </p:sp>
      <p:sp>
        <p:nvSpPr>
          <p:cNvPr id="41" name="email_159050"/>
          <p:cNvSpPr/>
          <p:nvPr/>
        </p:nvSpPr>
        <p:spPr>
          <a:xfrm>
            <a:off x="3415789" y="2885796"/>
            <a:ext cx="293911" cy="223712"/>
          </a:xfrm>
          <a:custGeom>
            <a:avLst/>
            <a:gdLst>
              <a:gd name="T0" fmla="*/ 5711 w 6523"/>
              <a:gd name="T1" fmla="*/ 4973 h 4973"/>
              <a:gd name="T2" fmla="*/ 6523 w 6523"/>
              <a:gd name="T3" fmla="*/ 4161 h 4973"/>
              <a:gd name="T4" fmla="*/ 6523 w 6523"/>
              <a:gd name="T5" fmla="*/ 812 h 4973"/>
              <a:gd name="T6" fmla="*/ 5711 w 6523"/>
              <a:gd name="T7" fmla="*/ 0 h 4973"/>
              <a:gd name="T8" fmla="*/ 812 w 6523"/>
              <a:gd name="T9" fmla="*/ 0 h 4973"/>
              <a:gd name="T10" fmla="*/ 0 w 6523"/>
              <a:gd name="T11" fmla="*/ 812 h 4973"/>
              <a:gd name="T12" fmla="*/ 0 w 6523"/>
              <a:gd name="T13" fmla="*/ 4160 h 4973"/>
              <a:gd name="T14" fmla="*/ 812 w 6523"/>
              <a:gd name="T15" fmla="*/ 4972 h 4973"/>
              <a:gd name="T16" fmla="*/ 5711 w 6523"/>
              <a:gd name="T17" fmla="*/ 4972 h 4973"/>
              <a:gd name="T18" fmla="*/ 5711 w 6523"/>
              <a:gd name="T19" fmla="*/ 4973 h 4973"/>
              <a:gd name="T20" fmla="*/ 831 w 6523"/>
              <a:gd name="T21" fmla="*/ 1130 h 4973"/>
              <a:gd name="T22" fmla="*/ 808 w 6523"/>
              <a:gd name="T23" fmla="*/ 849 h 4973"/>
              <a:gd name="T24" fmla="*/ 1089 w 6523"/>
              <a:gd name="T25" fmla="*/ 826 h 4973"/>
              <a:gd name="T26" fmla="*/ 3261 w 6523"/>
              <a:gd name="T27" fmla="*/ 2669 h 4973"/>
              <a:gd name="T28" fmla="*/ 5435 w 6523"/>
              <a:gd name="T29" fmla="*/ 825 h 4973"/>
              <a:gd name="T30" fmla="*/ 5716 w 6523"/>
              <a:gd name="T31" fmla="*/ 848 h 4973"/>
              <a:gd name="T32" fmla="*/ 5693 w 6523"/>
              <a:gd name="T33" fmla="*/ 1129 h 4973"/>
              <a:gd name="T34" fmla="*/ 4143 w 6523"/>
              <a:gd name="T35" fmla="*/ 2446 h 4973"/>
              <a:gd name="T36" fmla="*/ 5701 w 6523"/>
              <a:gd name="T37" fmla="*/ 3913 h 4973"/>
              <a:gd name="T38" fmla="*/ 5709 w 6523"/>
              <a:gd name="T39" fmla="*/ 4196 h 4973"/>
              <a:gd name="T40" fmla="*/ 5564 w 6523"/>
              <a:gd name="T41" fmla="*/ 4258 h 4973"/>
              <a:gd name="T42" fmla="*/ 5427 w 6523"/>
              <a:gd name="T43" fmla="*/ 4204 h 4973"/>
              <a:gd name="T44" fmla="*/ 3836 w 6523"/>
              <a:gd name="T45" fmla="*/ 2708 h 4973"/>
              <a:gd name="T46" fmla="*/ 3392 w 6523"/>
              <a:gd name="T47" fmla="*/ 3085 h 4973"/>
              <a:gd name="T48" fmla="*/ 3263 w 6523"/>
              <a:gd name="T49" fmla="*/ 3133 h 4973"/>
              <a:gd name="T50" fmla="*/ 3133 w 6523"/>
              <a:gd name="T51" fmla="*/ 3085 h 4973"/>
              <a:gd name="T52" fmla="*/ 2688 w 6523"/>
              <a:gd name="T53" fmla="*/ 2708 h 4973"/>
              <a:gd name="T54" fmla="*/ 1097 w 6523"/>
              <a:gd name="T55" fmla="*/ 4205 h 4973"/>
              <a:gd name="T56" fmla="*/ 960 w 6523"/>
              <a:gd name="T57" fmla="*/ 4260 h 4973"/>
              <a:gd name="T58" fmla="*/ 815 w 6523"/>
              <a:gd name="T59" fmla="*/ 4197 h 4973"/>
              <a:gd name="T60" fmla="*/ 823 w 6523"/>
              <a:gd name="T61" fmla="*/ 3914 h 4973"/>
              <a:gd name="T62" fmla="*/ 2381 w 6523"/>
              <a:gd name="T63" fmla="*/ 2446 h 4973"/>
              <a:gd name="T64" fmla="*/ 831 w 6523"/>
              <a:gd name="T65" fmla="*/ 1130 h 49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523" h="4973">
                <a:moveTo>
                  <a:pt x="5711" y="4973"/>
                </a:moveTo>
                <a:cubicBezTo>
                  <a:pt x="6159" y="4973"/>
                  <a:pt x="6523" y="4609"/>
                  <a:pt x="6523" y="4161"/>
                </a:cubicBezTo>
                <a:lnTo>
                  <a:pt x="6523" y="812"/>
                </a:lnTo>
                <a:cubicBezTo>
                  <a:pt x="6523" y="364"/>
                  <a:pt x="6159" y="0"/>
                  <a:pt x="5711" y="0"/>
                </a:cubicBezTo>
                <a:lnTo>
                  <a:pt x="812" y="0"/>
                </a:lnTo>
                <a:cubicBezTo>
                  <a:pt x="364" y="0"/>
                  <a:pt x="0" y="364"/>
                  <a:pt x="0" y="812"/>
                </a:cubicBezTo>
                <a:lnTo>
                  <a:pt x="0" y="4160"/>
                </a:lnTo>
                <a:cubicBezTo>
                  <a:pt x="0" y="4608"/>
                  <a:pt x="364" y="4972"/>
                  <a:pt x="812" y="4972"/>
                </a:cubicBezTo>
                <a:lnTo>
                  <a:pt x="5711" y="4972"/>
                </a:lnTo>
                <a:lnTo>
                  <a:pt x="5711" y="4973"/>
                </a:lnTo>
                <a:close/>
                <a:moveTo>
                  <a:pt x="831" y="1130"/>
                </a:moveTo>
                <a:cubicBezTo>
                  <a:pt x="747" y="1058"/>
                  <a:pt x="736" y="933"/>
                  <a:pt x="808" y="849"/>
                </a:cubicBezTo>
                <a:cubicBezTo>
                  <a:pt x="880" y="765"/>
                  <a:pt x="1005" y="754"/>
                  <a:pt x="1089" y="826"/>
                </a:cubicBezTo>
                <a:lnTo>
                  <a:pt x="3261" y="2669"/>
                </a:lnTo>
                <a:lnTo>
                  <a:pt x="5435" y="825"/>
                </a:lnTo>
                <a:cubicBezTo>
                  <a:pt x="5519" y="753"/>
                  <a:pt x="5645" y="764"/>
                  <a:pt x="5716" y="848"/>
                </a:cubicBezTo>
                <a:cubicBezTo>
                  <a:pt x="5788" y="932"/>
                  <a:pt x="5777" y="1058"/>
                  <a:pt x="5693" y="1129"/>
                </a:cubicBezTo>
                <a:lnTo>
                  <a:pt x="4143" y="2446"/>
                </a:lnTo>
                <a:lnTo>
                  <a:pt x="5701" y="3913"/>
                </a:lnTo>
                <a:cubicBezTo>
                  <a:pt x="5781" y="3989"/>
                  <a:pt x="5785" y="4116"/>
                  <a:pt x="5709" y="4196"/>
                </a:cubicBezTo>
                <a:cubicBezTo>
                  <a:pt x="5669" y="4237"/>
                  <a:pt x="5617" y="4258"/>
                  <a:pt x="5564" y="4258"/>
                </a:cubicBezTo>
                <a:cubicBezTo>
                  <a:pt x="5515" y="4258"/>
                  <a:pt x="5465" y="4240"/>
                  <a:pt x="5427" y="4204"/>
                </a:cubicBezTo>
                <a:lnTo>
                  <a:pt x="3836" y="2708"/>
                </a:lnTo>
                <a:lnTo>
                  <a:pt x="3392" y="3085"/>
                </a:lnTo>
                <a:cubicBezTo>
                  <a:pt x="3355" y="3117"/>
                  <a:pt x="3308" y="3133"/>
                  <a:pt x="3263" y="3133"/>
                </a:cubicBezTo>
                <a:cubicBezTo>
                  <a:pt x="3216" y="3133"/>
                  <a:pt x="3171" y="3117"/>
                  <a:pt x="3133" y="3085"/>
                </a:cubicBezTo>
                <a:lnTo>
                  <a:pt x="2688" y="2708"/>
                </a:lnTo>
                <a:lnTo>
                  <a:pt x="1097" y="4205"/>
                </a:lnTo>
                <a:cubicBezTo>
                  <a:pt x="1059" y="4241"/>
                  <a:pt x="1009" y="4260"/>
                  <a:pt x="960" y="4260"/>
                </a:cubicBezTo>
                <a:cubicBezTo>
                  <a:pt x="907" y="4260"/>
                  <a:pt x="853" y="4238"/>
                  <a:pt x="815" y="4197"/>
                </a:cubicBezTo>
                <a:cubicBezTo>
                  <a:pt x="739" y="4117"/>
                  <a:pt x="743" y="3990"/>
                  <a:pt x="823" y="3914"/>
                </a:cubicBezTo>
                <a:lnTo>
                  <a:pt x="2381" y="2446"/>
                </a:lnTo>
                <a:lnTo>
                  <a:pt x="831" y="1130"/>
                </a:lnTo>
                <a:close/>
              </a:path>
            </a:pathLst>
          </a:cu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文本框 41"/>
          <p:cNvSpPr txBox="1"/>
          <p:nvPr/>
        </p:nvSpPr>
        <p:spPr>
          <a:xfrm>
            <a:off x="3245797" y="2562801"/>
            <a:ext cx="713361" cy="369332"/>
          </a:xfrm>
          <a:prstGeom prst="rect">
            <a:avLst/>
          </a:prstGeom>
          <a:noFill/>
        </p:spPr>
        <p:txBody>
          <a:bodyPr wrap="square" rtlCol="0">
            <a:spAutoFit/>
          </a:bodyPr>
          <a:lstStyle/>
          <a:p>
            <a:r>
              <a:rPr lang="zh-CN" altLang="en-US" b="1" dirty="0">
                <a:solidFill>
                  <a:schemeClr val="accent1"/>
                </a:solidFill>
              </a:rPr>
              <a:t>丢失</a:t>
            </a:r>
            <a:endParaRPr lang="zh-CN" altLang="en-US" b="1" dirty="0">
              <a:solidFill>
                <a:schemeClr val="accent1"/>
              </a:solidFill>
            </a:endParaRPr>
          </a:p>
        </p:txBody>
      </p:sp>
      <p:sp>
        <p:nvSpPr>
          <p:cNvPr id="8" name="文本框 7"/>
          <p:cNvSpPr txBox="1"/>
          <p:nvPr/>
        </p:nvSpPr>
        <p:spPr>
          <a:xfrm>
            <a:off x="774971" y="5706493"/>
            <a:ext cx="4468238" cy="646331"/>
          </a:xfrm>
          <a:prstGeom prst="rect">
            <a:avLst/>
          </a:prstGeom>
          <a:noFill/>
        </p:spPr>
        <p:txBody>
          <a:bodyPr wrap="square" rtlCol="0">
            <a:spAutoFit/>
          </a:bodyPr>
          <a:lstStyle/>
          <a:p>
            <a:pPr algn="ctr"/>
            <a:r>
              <a:rPr lang="en-US" altLang="zh-CN" b="1" dirty="0">
                <a:solidFill>
                  <a:schemeClr val="accent3"/>
                </a:solidFill>
              </a:rPr>
              <a:t>UDP</a:t>
            </a:r>
            <a:r>
              <a:rPr lang="zh-CN" altLang="en-US" b="1" dirty="0">
                <a:solidFill>
                  <a:schemeClr val="accent3"/>
                </a:solidFill>
              </a:rPr>
              <a:t>向上层提供</a:t>
            </a:r>
            <a:r>
              <a:rPr lang="zh-CN" altLang="en-US" b="1" dirty="0">
                <a:solidFill>
                  <a:schemeClr val="accent1"/>
                </a:solidFill>
              </a:rPr>
              <a:t>无连接不可靠</a:t>
            </a:r>
            <a:r>
              <a:rPr lang="zh-CN" altLang="en-US" b="1" dirty="0">
                <a:solidFill>
                  <a:schemeClr val="accent3"/>
                </a:solidFill>
              </a:rPr>
              <a:t>传输服务</a:t>
            </a:r>
            <a:endParaRPr lang="en-US" altLang="zh-CN" b="1" dirty="0">
              <a:solidFill>
                <a:schemeClr val="accent3"/>
              </a:solidFill>
            </a:endParaRPr>
          </a:p>
          <a:p>
            <a:pPr algn="ctr"/>
            <a:r>
              <a:rPr lang="zh-CN" altLang="en-US" b="1" dirty="0">
                <a:solidFill>
                  <a:schemeClr val="accent3"/>
                </a:solidFill>
              </a:rPr>
              <a:t>（适用于</a:t>
            </a:r>
            <a:r>
              <a:rPr lang="en-US" altLang="zh-CN" b="1" dirty="0">
                <a:solidFill>
                  <a:schemeClr val="accent3"/>
                </a:solidFill>
              </a:rPr>
              <a:t>IP</a:t>
            </a:r>
            <a:r>
              <a:rPr lang="zh-CN" altLang="en-US" b="1" dirty="0">
                <a:solidFill>
                  <a:schemeClr val="accent3"/>
                </a:solidFill>
              </a:rPr>
              <a:t>电话、视频会议等</a:t>
            </a:r>
            <a:r>
              <a:rPr lang="zh-CN" altLang="en-US" b="1" dirty="0">
                <a:solidFill>
                  <a:schemeClr val="accent1"/>
                </a:solidFill>
              </a:rPr>
              <a:t>实时应用</a:t>
            </a:r>
            <a:r>
              <a:rPr lang="zh-CN" altLang="en-US" b="1" dirty="0">
                <a:solidFill>
                  <a:schemeClr val="accent3"/>
                </a:solidFill>
              </a:rPr>
              <a:t>）</a:t>
            </a:r>
            <a:endParaRPr lang="zh-CN" altLang="en-US" b="1" dirty="0">
              <a:solidFill>
                <a:schemeClr val="accent3"/>
              </a:solidFill>
            </a:endParaRPr>
          </a:p>
        </p:txBody>
      </p:sp>
      <p:grpSp>
        <p:nvGrpSpPr>
          <p:cNvPr id="36" name="组合 35"/>
          <p:cNvGrpSpPr/>
          <p:nvPr/>
        </p:nvGrpSpPr>
        <p:grpSpPr>
          <a:xfrm>
            <a:off x="6494836" y="1989752"/>
            <a:ext cx="5460898" cy="3544681"/>
            <a:chOff x="330740" y="1989752"/>
            <a:chExt cx="5460898" cy="3544681"/>
          </a:xfrm>
        </p:grpSpPr>
        <p:grpSp>
          <p:nvGrpSpPr>
            <p:cNvPr id="44" name="组合 43"/>
            <p:cNvGrpSpPr/>
            <p:nvPr/>
          </p:nvGrpSpPr>
          <p:grpSpPr>
            <a:xfrm>
              <a:off x="330740" y="1989752"/>
              <a:ext cx="5460898" cy="1378565"/>
              <a:chOff x="304800" y="2145392"/>
              <a:chExt cx="5460898" cy="1378565"/>
            </a:xfrm>
          </p:grpSpPr>
          <p:grpSp>
            <p:nvGrpSpPr>
              <p:cNvPr id="61" name="组合 60"/>
              <p:cNvGrpSpPr/>
              <p:nvPr/>
            </p:nvGrpSpPr>
            <p:grpSpPr>
              <a:xfrm>
                <a:off x="304800" y="2514724"/>
                <a:ext cx="5408580" cy="1009233"/>
                <a:chOff x="304800" y="2158045"/>
                <a:chExt cx="5408580" cy="1009233"/>
              </a:xfrm>
            </p:grpSpPr>
            <p:cxnSp>
              <p:nvCxnSpPr>
                <p:cNvPr id="65" name="直接连接符 64"/>
                <p:cNvCxnSpPr/>
                <p:nvPr/>
              </p:nvCxnSpPr>
              <p:spPr>
                <a:xfrm>
                  <a:off x="1212715" y="2808051"/>
                  <a:ext cx="3612204"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6" name="组合 65"/>
                <p:cNvGrpSpPr/>
                <p:nvPr/>
              </p:nvGrpSpPr>
              <p:grpSpPr>
                <a:xfrm>
                  <a:off x="304800" y="2158045"/>
                  <a:ext cx="1041079" cy="944220"/>
                  <a:chOff x="651533" y="2106164"/>
                  <a:chExt cx="1041079" cy="944220"/>
                </a:xfrm>
              </p:grpSpPr>
              <p:pic>
                <p:nvPicPr>
                  <p:cNvPr id="71" name="图形 70"/>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a:off x="651533" y="2106164"/>
                    <a:ext cx="976228" cy="944220"/>
                  </a:xfrm>
                  <a:prstGeom prst="rect">
                    <a:avLst/>
                  </a:prstGeom>
                </p:spPr>
              </p:pic>
              <p:sp>
                <p:nvSpPr>
                  <p:cNvPr id="72" name="文本框 71"/>
                  <p:cNvSpPr txBox="1"/>
                  <p:nvPr/>
                </p:nvSpPr>
                <p:spPr>
                  <a:xfrm>
                    <a:off x="979251" y="2259193"/>
                    <a:ext cx="713361" cy="400110"/>
                  </a:xfrm>
                  <a:prstGeom prst="rect">
                    <a:avLst/>
                  </a:prstGeom>
                  <a:noFill/>
                </p:spPr>
                <p:txBody>
                  <a:bodyPr wrap="square" rtlCol="0">
                    <a:spAutoFit/>
                  </a:bodyPr>
                  <a:lstStyle/>
                  <a:p>
                    <a:pPr algn="ctr"/>
                    <a:r>
                      <a:rPr lang="en-US" altLang="zh-CN" sz="2000" b="1" dirty="0"/>
                      <a:t>TCP</a:t>
                    </a:r>
                    <a:endParaRPr lang="zh-CN" altLang="en-US" sz="2000" b="1" dirty="0"/>
                  </a:p>
                </p:txBody>
              </p:sp>
            </p:grpSp>
            <p:grpSp>
              <p:nvGrpSpPr>
                <p:cNvPr id="67" name="组合 66"/>
                <p:cNvGrpSpPr/>
                <p:nvPr/>
              </p:nvGrpSpPr>
              <p:grpSpPr>
                <a:xfrm>
                  <a:off x="4672301" y="2158045"/>
                  <a:ext cx="1041079" cy="944220"/>
                  <a:chOff x="651533" y="2106164"/>
                  <a:chExt cx="1041079" cy="944220"/>
                </a:xfrm>
              </p:grpSpPr>
              <p:pic>
                <p:nvPicPr>
                  <p:cNvPr id="69" name="图形 68"/>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a:off x="651533" y="2106164"/>
                    <a:ext cx="976228" cy="944220"/>
                  </a:xfrm>
                  <a:prstGeom prst="rect">
                    <a:avLst/>
                  </a:prstGeom>
                </p:spPr>
              </p:pic>
              <p:sp>
                <p:nvSpPr>
                  <p:cNvPr id="70" name="文本框 69"/>
                  <p:cNvSpPr txBox="1"/>
                  <p:nvPr/>
                </p:nvSpPr>
                <p:spPr>
                  <a:xfrm>
                    <a:off x="979251" y="2259193"/>
                    <a:ext cx="713361" cy="400110"/>
                  </a:xfrm>
                  <a:prstGeom prst="rect">
                    <a:avLst/>
                  </a:prstGeom>
                  <a:noFill/>
                </p:spPr>
                <p:txBody>
                  <a:bodyPr wrap="square" rtlCol="0">
                    <a:spAutoFit/>
                  </a:bodyPr>
                  <a:lstStyle/>
                  <a:p>
                    <a:pPr algn="ctr"/>
                    <a:r>
                      <a:rPr lang="en-US" altLang="zh-CN" sz="2000" b="1" dirty="0"/>
                      <a:t>TCP</a:t>
                    </a:r>
                    <a:endParaRPr lang="zh-CN" altLang="en-US" sz="2000" b="1" dirty="0"/>
                  </a:p>
                </p:txBody>
              </p:sp>
            </p:grpSp>
            <p:sp>
              <p:nvSpPr>
                <p:cNvPr id="68" name="云形 67"/>
                <p:cNvSpPr/>
                <p:nvPr/>
              </p:nvSpPr>
              <p:spPr>
                <a:xfrm>
                  <a:off x="2237364" y="2448824"/>
                  <a:ext cx="1381327" cy="718454"/>
                </a:xfrm>
                <a:prstGeom prst="cloud">
                  <a:avLst/>
                </a:prstGeom>
                <a:solidFill>
                  <a:schemeClr val="bg2">
                    <a:lumMod val="9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因特网</a:t>
                  </a:r>
                  <a:endParaRPr lang="zh-CN" altLang="en-US" b="1" dirty="0">
                    <a:solidFill>
                      <a:schemeClr val="tx1"/>
                    </a:solidFill>
                  </a:endParaRPr>
                </a:p>
              </p:txBody>
            </p:sp>
          </p:grpSp>
          <p:sp>
            <p:nvSpPr>
              <p:cNvPr id="62" name="文本框 61"/>
              <p:cNvSpPr txBox="1"/>
              <p:nvPr/>
            </p:nvSpPr>
            <p:spPr>
              <a:xfrm>
                <a:off x="424993" y="2145392"/>
                <a:ext cx="920886" cy="369332"/>
              </a:xfrm>
              <a:prstGeom prst="rect">
                <a:avLst/>
              </a:prstGeom>
              <a:noFill/>
            </p:spPr>
            <p:txBody>
              <a:bodyPr wrap="square" rtlCol="0">
                <a:spAutoFit/>
              </a:bodyPr>
              <a:lstStyle/>
              <a:p>
                <a:pPr algn="ctr"/>
                <a:r>
                  <a:rPr lang="zh-CN" altLang="en-US" b="1" dirty="0"/>
                  <a:t>发送方</a:t>
                </a:r>
                <a:endParaRPr lang="zh-CN" altLang="en-US" b="1" dirty="0"/>
              </a:p>
            </p:txBody>
          </p:sp>
          <p:sp>
            <p:nvSpPr>
              <p:cNvPr id="63" name="文本框 62"/>
              <p:cNvSpPr txBox="1"/>
              <p:nvPr/>
            </p:nvSpPr>
            <p:spPr>
              <a:xfrm>
                <a:off x="4844812" y="2145392"/>
                <a:ext cx="920886" cy="369332"/>
              </a:xfrm>
              <a:prstGeom prst="rect">
                <a:avLst/>
              </a:prstGeom>
              <a:noFill/>
            </p:spPr>
            <p:txBody>
              <a:bodyPr wrap="square" rtlCol="0">
                <a:spAutoFit/>
              </a:bodyPr>
              <a:lstStyle/>
              <a:p>
                <a:pPr algn="ctr"/>
                <a:r>
                  <a:rPr lang="zh-CN" altLang="en-US" b="1" dirty="0"/>
                  <a:t>接收方</a:t>
                </a:r>
                <a:endParaRPr lang="zh-CN" altLang="en-US" b="1" dirty="0"/>
              </a:p>
            </p:txBody>
          </p:sp>
        </p:grpSp>
        <p:sp>
          <p:nvSpPr>
            <p:cNvPr id="45" name="矩形 44"/>
            <p:cNvSpPr/>
            <p:nvPr/>
          </p:nvSpPr>
          <p:spPr>
            <a:xfrm>
              <a:off x="330740" y="5066901"/>
              <a:ext cx="1381327" cy="467532"/>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网络接口层</a:t>
              </a:r>
              <a:endParaRPr lang="zh-CN" altLang="en-US" b="1" dirty="0"/>
            </a:p>
          </p:txBody>
        </p:sp>
        <p:sp>
          <p:nvSpPr>
            <p:cNvPr id="51" name="矩形 50"/>
            <p:cNvSpPr/>
            <p:nvPr/>
          </p:nvSpPr>
          <p:spPr>
            <a:xfrm>
              <a:off x="330740" y="4126629"/>
              <a:ext cx="1381327" cy="467532"/>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运输层</a:t>
              </a:r>
              <a:endParaRPr lang="zh-CN" altLang="en-US" b="1" dirty="0"/>
            </a:p>
          </p:txBody>
        </p:sp>
        <p:sp>
          <p:nvSpPr>
            <p:cNvPr id="55" name="矩形 54"/>
            <p:cNvSpPr/>
            <p:nvPr/>
          </p:nvSpPr>
          <p:spPr>
            <a:xfrm>
              <a:off x="330740" y="4594161"/>
              <a:ext cx="1381327" cy="467532"/>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网际层</a:t>
              </a:r>
              <a:endParaRPr lang="zh-CN" altLang="en-US" b="1" dirty="0">
                <a:solidFill>
                  <a:schemeClr val="tx1"/>
                </a:solidFill>
              </a:endParaRPr>
            </a:p>
          </p:txBody>
        </p:sp>
        <p:sp>
          <p:nvSpPr>
            <p:cNvPr id="56" name="矩形 55"/>
            <p:cNvSpPr/>
            <p:nvPr/>
          </p:nvSpPr>
          <p:spPr>
            <a:xfrm>
              <a:off x="330740" y="3659097"/>
              <a:ext cx="1381327" cy="467532"/>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应用层</a:t>
              </a:r>
              <a:endParaRPr lang="zh-CN" altLang="en-US" b="1" dirty="0"/>
            </a:p>
          </p:txBody>
        </p:sp>
        <p:sp>
          <p:nvSpPr>
            <p:cNvPr id="57" name="矩形 56"/>
            <p:cNvSpPr/>
            <p:nvPr/>
          </p:nvSpPr>
          <p:spPr>
            <a:xfrm>
              <a:off x="4332053" y="5066901"/>
              <a:ext cx="1381327" cy="467532"/>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网络接口层</a:t>
              </a:r>
              <a:endParaRPr lang="zh-CN" altLang="en-US" b="1" dirty="0"/>
            </a:p>
          </p:txBody>
        </p:sp>
        <p:sp>
          <p:nvSpPr>
            <p:cNvPr id="58" name="矩形 57"/>
            <p:cNvSpPr/>
            <p:nvPr/>
          </p:nvSpPr>
          <p:spPr>
            <a:xfrm>
              <a:off x="4332053" y="4126629"/>
              <a:ext cx="1381327" cy="467532"/>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运输层</a:t>
              </a:r>
              <a:endParaRPr lang="zh-CN" altLang="en-US" b="1" dirty="0"/>
            </a:p>
          </p:txBody>
        </p:sp>
        <p:sp>
          <p:nvSpPr>
            <p:cNvPr id="59" name="矩形 58"/>
            <p:cNvSpPr/>
            <p:nvPr/>
          </p:nvSpPr>
          <p:spPr>
            <a:xfrm>
              <a:off x="4332053" y="4594161"/>
              <a:ext cx="1381327" cy="467532"/>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网际层</a:t>
              </a:r>
              <a:endParaRPr lang="zh-CN" altLang="en-US" b="1" dirty="0">
                <a:solidFill>
                  <a:schemeClr val="tx1"/>
                </a:solidFill>
              </a:endParaRPr>
            </a:p>
          </p:txBody>
        </p:sp>
        <p:sp>
          <p:nvSpPr>
            <p:cNvPr id="60" name="矩形 59"/>
            <p:cNvSpPr/>
            <p:nvPr/>
          </p:nvSpPr>
          <p:spPr>
            <a:xfrm>
              <a:off x="4332053" y="3659097"/>
              <a:ext cx="1381327" cy="467532"/>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应用层</a:t>
              </a:r>
              <a:endParaRPr lang="zh-CN" altLang="en-US" b="1" dirty="0"/>
            </a:p>
          </p:txBody>
        </p:sp>
      </p:grpSp>
      <p:sp>
        <p:nvSpPr>
          <p:cNvPr id="73" name="矩形 72"/>
          <p:cNvSpPr/>
          <p:nvPr/>
        </p:nvSpPr>
        <p:spPr>
          <a:xfrm>
            <a:off x="7876163" y="4588953"/>
            <a:ext cx="2619986" cy="467530"/>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无连接不可靠传输服务</a:t>
            </a:r>
            <a:endParaRPr lang="zh-CN" altLang="en-US" b="1" dirty="0">
              <a:solidFill>
                <a:schemeClr val="tx1"/>
              </a:solidFill>
            </a:endParaRPr>
          </a:p>
        </p:txBody>
      </p:sp>
      <p:sp>
        <p:nvSpPr>
          <p:cNvPr id="74" name="矩形 73"/>
          <p:cNvSpPr/>
          <p:nvPr/>
        </p:nvSpPr>
        <p:spPr>
          <a:xfrm>
            <a:off x="7876163" y="4118819"/>
            <a:ext cx="2619986" cy="467530"/>
          </a:xfrm>
          <a:prstGeom prst="rect">
            <a:avLst/>
          </a:prstGeom>
          <a:solidFill>
            <a:schemeClr val="accent3">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面向连接可靠传输服务</a:t>
            </a:r>
            <a:endParaRPr lang="zh-CN" altLang="en-US" b="1" dirty="0">
              <a:solidFill>
                <a:schemeClr val="tx1"/>
              </a:solidFill>
            </a:endParaRPr>
          </a:p>
        </p:txBody>
      </p:sp>
      <p:sp>
        <p:nvSpPr>
          <p:cNvPr id="79" name="文本框 78"/>
          <p:cNvSpPr txBox="1"/>
          <p:nvPr/>
        </p:nvSpPr>
        <p:spPr>
          <a:xfrm>
            <a:off x="7801585" y="3299248"/>
            <a:ext cx="2814536" cy="369332"/>
          </a:xfrm>
          <a:prstGeom prst="rect">
            <a:avLst/>
          </a:prstGeom>
          <a:noFill/>
        </p:spPr>
        <p:txBody>
          <a:bodyPr wrap="square" rtlCol="0">
            <a:spAutoFit/>
          </a:bodyPr>
          <a:lstStyle/>
          <a:p>
            <a:pPr algn="ctr"/>
            <a:r>
              <a:rPr lang="zh-CN" altLang="en-US" b="1" dirty="0">
                <a:solidFill>
                  <a:schemeClr val="accent4"/>
                </a:solidFill>
              </a:rPr>
              <a:t>基于</a:t>
            </a:r>
            <a:r>
              <a:rPr lang="en-US" altLang="zh-CN" b="1" dirty="0">
                <a:solidFill>
                  <a:schemeClr val="accent4"/>
                </a:solidFill>
              </a:rPr>
              <a:t>TCP</a:t>
            </a:r>
            <a:r>
              <a:rPr lang="zh-CN" altLang="en-US" b="1" dirty="0">
                <a:solidFill>
                  <a:schemeClr val="accent4"/>
                </a:solidFill>
              </a:rPr>
              <a:t>连接的可靠信道</a:t>
            </a:r>
            <a:endParaRPr lang="zh-CN" altLang="en-US" b="1" dirty="0">
              <a:solidFill>
                <a:schemeClr val="accent4"/>
              </a:solidFill>
            </a:endParaRPr>
          </a:p>
        </p:txBody>
      </p:sp>
      <p:sp>
        <p:nvSpPr>
          <p:cNvPr id="80" name="圆柱体 79"/>
          <p:cNvSpPr/>
          <p:nvPr/>
        </p:nvSpPr>
        <p:spPr>
          <a:xfrm rot="16200000">
            <a:off x="8902651" y="1149963"/>
            <a:ext cx="550796" cy="3550595"/>
          </a:xfrm>
          <a:prstGeom prst="can">
            <a:avLst>
              <a:gd name="adj" fmla="val 37291"/>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dirty="0"/>
          </a:p>
        </p:txBody>
      </p:sp>
      <p:sp>
        <p:nvSpPr>
          <p:cNvPr id="10" name="文本框 9"/>
          <p:cNvSpPr txBox="1"/>
          <p:nvPr/>
        </p:nvSpPr>
        <p:spPr>
          <a:xfrm>
            <a:off x="7354117" y="2634252"/>
            <a:ext cx="3718769" cy="584775"/>
          </a:xfrm>
          <a:prstGeom prst="rect">
            <a:avLst/>
          </a:prstGeom>
          <a:noFill/>
        </p:spPr>
        <p:txBody>
          <a:bodyPr wrap="square" rtlCol="0">
            <a:spAutoFit/>
          </a:bodyPr>
          <a:lstStyle/>
          <a:p>
            <a:pPr algn="ctr"/>
            <a:r>
              <a:rPr lang="zh-CN" altLang="en-US" sz="1600" b="1" dirty="0">
                <a:solidFill>
                  <a:schemeClr val="bg1"/>
                </a:solidFill>
              </a:rPr>
              <a:t>无传输差错</a:t>
            </a:r>
            <a:endParaRPr lang="en-US" altLang="zh-CN" sz="1600" b="1" dirty="0">
              <a:solidFill>
                <a:schemeClr val="bg1"/>
              </a:solidFill>
            </a:endParaRPr>
          </a:p>
          <a:p>
            <a:pPr algn="ctr"/>
            <a:r>
              <a:rPr lang="zh-CN" altLang="en-US" sz="1600" b="1" dirty="0">
                <a:solidFill>
                  <a:schemeClr val="bg1"/>
                </a:solidFill>
              </a:rPr>
              <a:t>（误码、丢失、乱序和重复）</a:t>
            </a:r>
            <a:endParaRPr lang="zh-CN" altLang="en-US" sz="1600" b="1" dirty="0">
              <a:solidFill>
                <a:schemeClr val="bg1"/>
              </a:solidFill>
            </a:endParaRPr>
          </a:p>
        </p:txBody>
      </p:sp>
      <p:sp>
        <p:nvSpPr>
          <p:cNvPr id="81" name="文本框 80"/>
          <p:cNvSpPr txBox="1"/>
          <p:nvPr/>
        </p:nvSpPr>
        <p:spPr>
          <a:xfrm>
            <a:off x="6794881" y="5706493"/>
            <a:ext cx="4827943" cy="646331"/>
          </a:xfrm>
          <a:prstGeom prst="rect">
            <a:avLst/>
          </a:prstGeom>
          <a:noFill/>
        </p:spPr>
        <p:txBody>
          <a:bodyPr wrap="square" rtlCol="0">
            <a:spAutoFit/>
          </a:bodyPr>
          <a:lstStyle/>
          <a:p>
            <a:pPr algn="ctr"/>
            <a:r>
              <a:rPr lang="en-US" altLang="zh-CN" b="1" dirty="0">
                <a:solidFill>
                  <a:schemeClr val="accent3"/>
                </a:solidFill>
              </a:rPr>
              <a:t>TCP</a:t>
            </a:r>
            <a:r>
              <a:rPr lang="zh-CN" altLang="en-US" b="1" dirty="0">
                <a:solidFill>
                  <a:schemeClr val="accent3"/>
                </a:solidFill>
              </a:rPr>
              <a:t>向上层提供</a:t>
            </a:r>
            <a:r>
              <a:rPr lang="zh-CN" altLang="en-US" b="1" dirty="0">
                <a:solidFill>
                  <a:schemeClr val="accent1"/>
                </a:solidFill>
              </a:rPr>
              <a:t>面向连接的可靠</a:t>
            </a:r>
            <a:r>
              <a:rPr lang="zh-CN" altLang="en-US" b="1" dirty="0">
                <a:solidFill>
                  <a:schemeClr val="accent3"/>
                </a:solidFill>
              </a:rPr>
              <a:t>传输服务</a:t>
            </a:r>
            <a:endParaRPr lang="en-US" altLang="zh-CN" b="1" dirty="0">
              <a:solidFill>
                <a:schemeClr val="accent3"/>
              </a:solidFill>
            </a:endParaRPr>
          </a:p>
          <a:p>
            <a:pPr algn="ctr"/>
            <a:r>
              <a:rPr lang="zh-CN" altLang="en-US" b="1" dirty="0">
                <a:solidFill>
                  <a:schemeClr val="accent3"/>
                </a:solidFill>
              </a:rPr>
              <a:t>（适用于</a:t>
            </a:r>
            <a:r>
              <a:rPr lang="zh-CN" altLang="en-US" b="1" dirty="0">
                <a:solidFill>
                  <a:schemeClr val="accent1"/>
                </a:solidFill>
              </a:rPr>
              <a:t>要求可靠传输的应用</a:t>
            </a:r>
            <a:r>
              <a:rPr lang="zh-CN" altLang="en-US" b="1" dirty="0">
                <a:solidFill>
                  <a:schemeClr val="accent3"/>
                </a:solidFill>
              </a:rPr>
              <a:t>，例如文件传输）</a:t>
            </a:r>
            <a:endParaRPr lang="zh-CN" altLang="en-US" b="1" dirty="0">
              <a:solidFill>
                <a:schemeClr val="accent3"/>
              </a:solidFill>
            </a:endParaRPr>
          </a:p>
        </p:txBody>
      </p:sp>
    </p:spTree>
    <p:custDataLst>
      <p:tags r:id="rId3"/>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74"/>
                                        </p:tgtEl>
                                        <p:attrNameLst>
                                          <p:attrName>style.visibility</p:attrName>
                                        </p:attrNameLst>
                                      </p:cBhvr>
                                      <p:to>
                                        <p:strVal val="visible"/>
                                      </p:to>
                                    </p:set>
                                    <p:anim calcmode="lin" valueType="num">
                                      <p:cBhvr>
                                        <p:cTn id="7" dur="500" fill="hold"/>
                                        <p:tgtEl>
                                          <p:spTgt spid="74"/>
                                        </p:tgtEl>
                                        <p:attrNameLst>
                                          <p:attrName>ppt_w</p:attrName>
                                        </p:attrNameLst>
                                      </p:cBhvr>
                                      <p:tavLst>
                                        <p:tav tm="0">
                                          <p:val>
                                            <p:fltVal val="0"/>
                                          </p:val>
                                        </p:tav>
                                        <p:tav tm="100000">
                                          <p:val>
                                            <p:strVal val="#ppt_w"/>
                                          </p:val>
                                        </p:tav>
                                      </p:tavLst>
                                    </p:anim>
                                    <p:anim calcmode="lin" valueType="num">
                                      <p:cBhvr>
                                        <p:cTn id="8" dur="500" fill="hold"/>
                                        <p:tgtEl>
                                          <p:spTgt spid="74"/>
                                        </p:tgtEl>
                                        <p:attrNameLst>
                                          <p:attrName>ppt_h</p:attrName>
                                        </p:attrNameLst>
                                      </p:cBhvr>
                                      <p:tavLst>
                                        <p:tav tm="0">
                                          <p:val>
                                            <p:fltVal val="0"/>
                                          </p:val>
                                        </p:tav>
                                        <p:tav tm="100000">
                                          <p:val>
                                            <p:strVal val="#ppt_h"/>
                                          </p:val>
                                        </p:tav>
                                      </p:tavLst>
                                    </p:anim>
                                    <p:animEffect transition="in" filter="fade">
                                      <p:cBhvr>
                                        <p:cTn id="9" dur="500"/>
                                        <p:tgtEl>
                                          <p:spTgt spid="74"/>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80"/>
                                        </p:tgtEl>
                                        <p:attrNameLst>
                                          <p:attrName>style.visibility</p:attrName>
                                        </p:attrNameLst>
                                      </p:cBhvr>
                                      <p:to>
                                        <p:strVal val="visible"/>
                                      </p:to>
                                    </p:set>
                                    <p:anim calcmode="lin" valueType="num">
                                      <p:cBhvr>
                                        <p:cTn id="14" dur="500" fill="hold"/>
                                        <p:tgtEl>
                                          <p:spTgt spid="80"/>
                                        </p:tgtEl>
                                        <p:attrNameLst>
                                          <p:attrName>ppt_w</p:attrName>
                                        </p:attrNameLst>
                                      </p:cBhvr>
                                      <p:tavLst>
                                        <p:tav tm="0">
                                          <p:val>
                                            <p:fltVal val="0"/>
                                          </p:val>
                                        </p:tav>
                                        <p:tav tm="100000">
                                          <p:val>
                                            <p:strVal val="#ppt_w"/>
                                          </p:val>
                                        </p:tav>
                                      </p:tavLst>
                                    </p:anim>
                                    <p:anim calcmode="lin" valueType="num">
                                      <p:cBhvr>
                                        <p:cTn id="15" dur="500" fill="hold"/>
                                        <p:tgtEl>
                                          <p:spTgt spid="80"/>
                                        </p:tgtEl>
                                        <p:attrNameLst>
                                          <p:attrName>ppt_h</p:attrName>
                                        </p:attrNameLst>
                                      </p:cBhvr>
                                      <p:tavLst>
                                        <p:tav tm="0">
                                          <p:val>
                                            <p:fltVal val="0"/>
                                          </p:val>
                                        </p:tav>
                                        <p:tav tm="100000">
                                          <p:val>
                                            <p:strVal val="#ppt_h"/>
                                          </p:val>
                                        </p:tav>
                                      </p:tavLst>
                                    </p:anim>
                                    <p:animEffect transition="in" filter="fade">
                                      <p:cBhvr>
                                        <p:cTn id="16" dur="500"/>
                                        <p:tgtEl>
                                          <p:spTgt spid="80"/>
                                        </p:tgtEl>
                                      </p:cBhvr>
                                    </p:animEffect>
                                  </p:childTnLst>
                                </p:cTn>
                              </p:par>
                            </p:childTnLst>
                          </p:cTn>
                        </p:par>
                        <p:par>
                          <p:cTn id="17" fill="hold">
                            <p:stCondLst>
                              <p:cond delay="500"/>
                            </p:stCondLst>
                            <p:childTnLst>
                              <p:par>
                                <p:cTn id="18" presetID="12" presetClass="entr" presetSubtype="1" fill="hold" grpId="0" nodeType="afterEffect">
                                  <p:stCondLst>
                                    <p:cond delay="0"/>
                                  </p:stCondLst>
                                  <p:childTnLst>
                                    <p:set>
                                      <p:cBhvr>
                                        <p:cTn id="19" dur="1" fill="hold">
                                          <p:stCondLst>
                                            <p:cond delay="0"/>
                                          </p:stCondLst>
                                        </p:cTn>
                                        <p:tgtEl>
                                          <p:spTgt spid="79"/>
                                        </p:tgtEl>
                                        <p:attrNameLst>
                                          <p:attrName>style.visibility</p:attrName>
                                        </p:attrNameLst>
                                      </p:cBhvr>
                                      <p:to>
                                        <p:strVal val="visible"/>
                                      </p:to>
                                    </p:set>
                                    <p:anim calcmode="lin" valueType="num">
                                      <p:cBhvr additive="base">
                                        <p:cTn id="20" dur="500"/>
                                        <p:tgtEl>
                                          <p:spTgt spid="79"/>
                                        </p:tgtEl>
                                        <p:attrNameLst>
                                          <p:attrName>ppt_y</p:attrName>
                                        </p:attrNameLst>
                                      </p:cBhvr>
                                      <p:tavLst>
                                        <p:tav tm="0">
                                          <p:val>
                                            <p:strVal val="#ppt_y-#ppt_h*1.125000"/>
                                          </p:val>
                                        </p:tav>
                                        <p:tav tm="100000">
                                          <p:val>
                                            <p:strVal val="#ppt_y"/>
                                          </p:val>
                                        </p:tav>
                                      </p:tavLst>
                                    </p:anim>
                                    <p:animEffect transition="in" filter="wipe(down)">
                                      <p:cBhvr>
                                        <p:cTn id="21" dur="500"/>
                                        <p:tgtEl>
                                          <p:spTgt spid="79"/>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grpId="0" nodeType="clickEffect">
                                  <p:stCondLst>
                                    <p:cond delay="0"/>
                                  </p:stCondLst>
                                  <p:childTnLst>
                                    <p:set>
                                      <p:cBhvr>
                                        <p:cTn id="25" dur="1" fill="hold">
                                          <p:stCondLst>
                                            <p:cond delay="0"/>
                                          </p:stCondLst>
                                        </p:cTn>
                                        <p:tgtEl>
                                          <p:spTgt spid="10"/>
                                        </p:tgtEl>
                                        <p:attrNameLst>
                                          <p:attrName>style.visibility</p:attrName>
                                        </p:attrNameLst>
                                      </p:cBhvr>
                                      <p:to>
                                        <p:strVal val="visible"/>
                                      </p:to>
                                    </p:set>
                                    <p:anim calcmode="lin" valueType="num">
                                      <p:cBhvr>
                                        <p:cTn id="26" dur="500" fill="hold"/>
                                        <p:tgtEl>
                                          <p:spTgt spid="10"/>
                                        </p:tgtEl>
                                        <p:attrNameLst>
                                          <p:attrName>ppt_w</p:attrName>
                                        </p:attrNameLst>
                                      </p:cBhvr>
                                      <p:tavLst>
                                        <p:tav tm="0">
                                          <p:val>
                                            <p:fltVal val="0"/>
                                          </p:val>
                                        </p:tav>
                                        <p:tav tm="100000">
                                          <p:val>
                                            <p:strVal val="#ppt_w"/>
                                          </p:val>
                                        </p:tav>
                                      </p:tavLst>
                                    </p:anim>
                                    <p:anim calcmode="lin" valueType="num">
                                      <p:cBhvr>
                                        <p:cTn id="27" dur="500" fill="hold"/>
                                        <p:tgtEl>
                                          <p:spTgt spid="10"/>
                                        </p:tgtEl>
                                        <p:attrNameLst>
                                          <p:attrName>ppt_h</p:attrName>
                                        </p:attrNameLst>
                                      </p:cBhvr>
                                      <p:tavLst>
                                        <p:tav tm="0">
                                          <p:val>
                                            <p:fltVal val="0"/>
                                          </p:val>
                                        </p:tav>
                                        <p:tav tm="100000">
                                          <p:val>
                                            <p:strVal val="#ppt_h"/>
                                          </p:val>
                                        </p:tav>
                                      </p:tavLst>
                                    </p:anim>
                                    <p:animEffect transition="in" filter="fade">
                                      <p:cBhvr>
                                        <p:cTn id="28" dur="500"/>
                                        <p:tgtEl>
                                          <p:spTgt spid="10"/>
                                        </p:tgtEl>
                                      </p:cBhvr>
                                    </p:animEffect>
                                  </p:childTnLst>
                                </p:cTn>
                              </p:par>
                            </p:childTnLst>
                          </p:cTn>
                        </p:par>
                      </p:childTnLst>
                    </p:cTn>
                  </p:par>
                  <p:par>
                    <p:cTn id="29" fill="hold">
                      <p:stCondLst>
                        <p:cond delay="indefinite"/>
                      </p:stCondLst>
                      <p:childTnLst>
                        <p:par>
                          <p:cTn id="30" fill="hold">
                            <p:stCondLst>
                              <p:cond delay="0"/>
                            </p:stCondLst>
                            <p:childTnLst>
                              <p:par>
                                <p:cTn id="31" presetID="47" presetClass="entr" presetSubtype="0" fill="hold" grpId="0" nodeType="clickEffect">
                                  <p:stCondLst>
                                    <p:cond delay="0"/>
                                  </p:stCondLst>
                                  <p:childTnLst>
                                    <p:set>
                                      <p:cBhvr>
                                        <p:cTn id="32" dur="1" fill="hold">
                                          <p:stCondLst>
                                            <p:cond delay="0"/>
                                          </p:stCondLst>
                                        </p:cTn>
                                        <p:tgtEl>
                                          <p:spTgt spid="81"/>
                                        </p:tgtEl>
                                        <p:attrNameLst>
                                          <p:attrName>style.visibility</p:attrName>
                                        </p:attrNameLst>
                                      </p:cBhvr>
                                      <p:to>
                                        <p:strVal val="visible"/>
                                      </p:to>
                                    </p:set>
                                    <p:animEffect transition="in" filter="fade">
                                      <p:cBhvr>
                                        <p:cTn id="33" dur="1000"/>
                                        <p:tgtEl>
                                          <p:spTgt spid="81"/>
                                        </p:tgtEl>
                                      </p:cBhvr>
                                    </p:animEffect>
                                    <p:anim calcmode="lin" valueType="num">
                                      <p:cBhvr>
                                        <p:cTn id="34" dur="1000" fill="hold"/>
                                        <p:tgtEl>
                                          <p:spTgt spid="81"/>
                                        </p:tgtEl>
                                        <p:attrNameLst>
                                          <p:attrName>ppt_x</p:attrName>
                                        </p:attrNameLst>
                                      </p:cBhvr>
                                      <p:tavLst>
                                        <p:tav tm="0">
                                          <p:val>
                                            <p:strVal val="#ppt_x"/>
                                          </p:val>
                                        </p:tav>
                                        <p:tav tm="100000">
                                          <p:val>
                                            <p:strVal val="#ppt_x"/>
                                          </p:val>
                                        </p:tav>
                                      </p:tavLst>
                                    </p:anim>
                                    <p:anim calcmode="lin" valueType="num">
                                      <p:cBhvr>
                                        <p:cTn id="35" dur="1000" fill="hold"/>
                                        <p:tgtEl>
                                          <p:spTgt spid="8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bldLvl="0" animBg="1"/>
      <p:bldP spid="79" grpId="0"/>
      <p:bldP spid="80" grpId="0" bldLvl="0" animBg="1"/>
      <p:bldP spid="10" grpId="0"/>
      <p:bldP spid="81" grpId="0"/>
    </p:bld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811056" y="4972503"/>
            <a:ext cx="4046707" cy="466927"/>
            <a:chOff x="811056" y="4557457"/>
            <a:chExt cx="4046707" cy="466927"/>
          </a:xfrm>
          <a:solidFill>
            <a:schemeClr val="bg1"/>
          </a:solidFill>
        </p:grpSpPr>
        <p:sp>
          <p:nvSpPr>
            <p:cNvPr id="27" name="矩形 26"/>
            <p:cNvSpPr/>
            <p:nvPr/>
          </p:nvSpPr>
          <p:spPr>
            <a:xfrm>
              <a:off x="811056" y="4557457"/>
              <a:ext cx="700393" cy="466927"/>
            </a:xfrm>
            <a:prstGeom prst="rect">
              <a:avLst/>
            </a:prstGeom>
            <a:grp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zh-CN" altLang="en-US" b="1" dirty="0">
                  <a:solidFill>
                    <a:schemeClr val="accent5"/>
                  </a:solidFill>
                </a:rPr>
                <a:t>首部</a:t>
              </a:r>
              <a:endParaRPr lang="zh-CN" altLang="en-US" b="1" dirty="0">
                <a:solidFill>
                  <a:schemeClr val="accent5"/>
                </a:solidFill>
              </a:endParaRPr>
            </a:p>
          </p:txBody>
        </p:sp>
        <p:sp>
          <p:nvSpPr>
            <p:cNvPr id="28" name="矩形 27"/>
            <p:cNvSpPr/>
            <p:nvPr/>
          </p:nvSpPr>
          <p:spPr>
            <a:xfrm>
              <a:off x="1511449" y="4557457"/>
              <a:ext cx="3346314" cy="466927"/>
            </a:xfrm>
            <a:prstGeom prst="rect">
              <a:avLst/>
            </a:prstGeom>
            <a:grp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zh-CN" altLang="en-US" b="1" dirty="0">
                  <a:solidFill>
                    <a:schemeClr val="tx1"/>
                  </a:solidFill>
                </a:rPr>
                <a:t>数据载荷</a:t>
              </a:r>
              <a:endParaRPr lang="zh-CN" altLang="en-US" b="1" dirty="0">
                <a:solidFill>
                  <a:schemeClr val="tx1"/>
                </a:solidFill>
              </a:endParaRPr>
            </a:p>
          </p:txBody>
        </p:sp>
      </p:grpSp>
      <p:grpSp>
        <p:nvGrpSpPr>
          <p:cNvPr id="46" name="组合 45"/>
          <p:cNvGrpSpPr/>
          <p:nvPr/>
        </p:nvGrpSpPr>
        <p:grpSpPr>
          <a:xfrm>
            <a:off x="304799" y="749300"/>
            <a:ext cx="6192345" cy="400110"/>
            <a:chOff x="424116" y="898245"/>
            <a:chExt cx="6192345" cy="400110"/>
          </a:xfrm>
        </p:grpSpPr>
        <p:sp>
          <p:nvSpPr>
            <p:cNvPr id="47" name="平行四边形 46"/>
            <p:cNvSpPr/>
            <p:nvPr/>
          </p:nvSpPr>
          <p:spPr>
            <a:xfrm>
              <a:off x="424116" y="898245"/>
              <a:ext cx="687421"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05</a:t>
              </a:r>
              <a:endParaRPr lang="zh-CN" altLang="en-US" sz="2200" dirty="0">
                <a:latin typeface="Impact" panose="020B0806030902050204" pitchFamily="34" charset="0"/>
              </a:endParaRPr>
            </a:p>
          </p:txBody>
        </p:sp>
        <p:sp>
          <p:nvSpPr>
            <p:cNvPr id="48" name="文本框 47"/>
            <p:cNvSpPr txBox="1"/>
            <p:nvPr/>
          </p:nvSpPr>
          <p:spPr>
            <a:xfrm>
              <a:off x="1111537" y="898245"/>
              <a:ext cx="5504924" cy="400110"/>
            </a:xfrm>
            <a:prstGeom prst="rect">
              <a:avLst/>
            </a:prstGeom>
            <a:noFill/>
          </p:spPr>
          <p:txBody>
            <a:bodyPr wrap="square" rtlCol="0">
              <a:spAutoFit/>
            </a:bodyPr>
            <a:lstStyle/>
            <a:p>
              <a:r>
                <a:rPr lang="en-US" altLang="zh-CN" sz="2000" b="1" dirty="0"/>
                <a:t>UDP</a:t>
              </a:r>
              <a:r>
                <a:rPr lang="zh-CN" altLang="en-US" sz="2000" b="1" dirty="0"/>
                <a:t>首部和</a:t>
              </a:r>
              <a:r>
                <a:rPr lang="en-US" altLang="zh-CN" sz="2000" b="1" dirty="0"/>
                <a:t>TCP</a:t>
              </a:r>
              <a:r>
                <a:rPr lang="zh-CN" altLang="en-US" sz="2000" b="1" dirty="0"/>
                <a:t>首部的对比</a:t>
              </a:r>
              <a:endParaRPr lang="zh-CN" altLang="en-US" sz="2000" b="1" dirty="0"/>
            </a:p>
          </p:txBody>
        </p:sp>
      </p:grpSp>
      <p:sp>
        <p:nvSpPr>
          <p:cNvPr id="3" name="矩形 2"/>
          <p:cNvSpPr/>
          <p:nvPr/>
        </p:nvSpPr>
        <p:spPr>
          <a:xfrm>
            <a:off x="304801" y="1309992"/>
            <a:ext cx="5408579" cy="62257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b="1" dirty="0"/>
              <a:t>用户数据报协议</a:t>
            </a:r>
            <a:r>
              <a:rPr lang="en-US" altLang="zh-CN" b="1" dirty="0"/>
              <a:t>UDP</a:t>
            </a:r>
            <a:endParaRPr lang="en-US" altLang="zh-CN" b="1" dirty="0"/>
          </a:p>
          <a:p>
            <a:pPr algn="ctr"/>
            <a:r>
              <a:rPr lang="zh-CN" altLang="en-US" b="1" dirty="0"/>
              <a:t>（</a:t>
            </a:r>
            <a:r>
              <a:rPr lang="en-US" altLang="zh-CN" b="1" dirty="0"/>
              <a:t>User Datagram Protocol</a:t>
            </a:r>
            <a:r>
              <a:rPr lang="zh-CN" altLang="en-US" b="1" dirty="0"/>
              <a:t>）</a:t>
            </a:r>
            <a:endParaRPr lang="zh-CN" altLang="en-US" b="1" dirty="0"/>
          </a:p>
        </p:txBody>
      </p:sp>
      <p:sp>
        <p:nvSpPr>
          <p:cNvPr id="49" name="矩形 48"/>
          <p:cNvSpPr/>
          <p:nvPr/>
        </p:nvSpPr>
        <p:spPr>
          <a:xfrm>
            <a:off x="6478621" y="1309992"/>
            <a:ext cx="5408579" cy="62257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b="1" dirty="0"/>
              <a:t>传输控制协议</a:t>
            </a:r>
            <a:r>
              <a:rPr lang="en-US" altLang="zh-CN" b="1" dirty="0"/>
              <a:t>TCP</a:t>
            </a:r>
            <a:endParaRPr lang="en-US" altLang="zh-CN" b="1" dirty="0"/>
          </a:p>
          <a:p>
            <a:pPr algn="ctr"/>
            <a:r>
              <a:rPr lang="zh-CN" altLang="en-US" b="1" dirty="0"/>
              <a:t>（</a:t>
            </a:r>
            <a:r>
              <a:rPr lang="en-US" altLang="zh-CN" b="1" dirty="0"/>
              <a:t>Transmission Control Protocol</a:t>
            </a:r>
            <a:r>
              <a:rPr lang="zh-CN" altLang="en-US" b="1" dirty="0"/>
              <a:t>）</a:t>
            </a:r>
            <a:endParaRPr lang="zh-CN" altLang="en-US" b="1" dirty="0"/>
          </a:p>
        </p:txBody>
      </p:sp>
      <p:sp>
        <p:nvSpPr>
          <p:cNvPr id="4" name="矩形 3"/>
          <p:cNvSpPr/>
          <p:nvPr/>
        </p:nvSpPr>
        <p:spPr>
          <a:xfrm>
            <a:off x="811056" y="5439430"/>
            <a:ext cx="4046707" cy="466927"/>
          </a:xfrm>
          <a:prstGeom prst="rect">
            <a:avLst/>
          </a:prstGeom>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b="1" dirty="0"/>
              <a:t>UDP</a:t>
            </a:r>
            <a:r>
              <a:rPr lang="zh-CN" altLang="en-US" b="1" dirty="0"/>
              <a:t>用户数据报</a:t>
            </a:r>
            <a:endParaRPr lang="zh-CN" altLang="en-US" b="1" dirty="0"/>
          </a:p>
        </p:txBody>
      </p:sp>
      <p:grpSp>
        <p:nvGrpSpPr>
          <p:cNvPr id="15" name="组合 14"/>
          <p:cNvGrpSpPr/>
          <p:nvPr/>
        </p:nvGrpSpPr>
        <p:grpSpPr>
          <a:xfrm>
            <a:off x="551232" y="2854433"/>
            <a:ext cx="5084323" cy="2118070"/>
            <a:chOff x="551232" y="2439387"/>
            <a:chExt cx="5084323" cy="2118070"/>
          </a:xfrm>
        </p:grpSpPr>
        <p:sp>
          <p:nvSpPr>
            <p:cNvPr id="30" name="矩形 29"/>
            <p:cNvSpPr/>
            <p:nvPr/>
          </p:nvSpPr>
          <p:spPr>
            <a:xfrm>
              <a:off x="1070043" y="2796704"/>
              <a:ext cx="1141378" cy="317769"/>
            </a:xfrm>
            <a:prstGeom prst="rect">
              <a:avLst/>
            </a:prstGeom>
            <a:solidFill>
              <a:schemeClr val="bg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zh-CN" altLang="en-US" b="1" dirty="0">
                  <a:solidFill>
                    <a:schemeClr val="tx1"/>
                  </a:solidFill>
                </a:rPr>
                <a:t>源端口</a:t>
              </a:r>
              <a:endParaRPr lang="zh-CN" altLang="en-US" b="1" dirty="0">
                <a:solidFill>
                  <a:schemeClr val="tx1"/>
                </a:solidFill>
              </a:endParaRPr>
            </a:p>
          </p:txBody>
        </p:sp>
        <p:sp>
          <p:nvSpPr>
            <p:cNvPr id="31" name="矩形 30"/>
            <p:cNvSpPr/>
            <p:nvPr/>
          </p:nvSpPr>
          <p:spPr>
            <a:xfrm>
              <a:off x="2211421" y="2796703"/>
              <a:ext cx="1141378" cy="317769"/>
            </a:xfrm>
            <a:prstGeom prst="rect">
              <a:avLst/>
            </a:prstGeom>
            <a:solidFill>
              <a:schemeClr val="bg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zh-CN" altLang="en-US" b="1" dirty="0">
                  <a:solidFill>
                    <a:schemeClr val="tx1"/>
                  </a:solidFill>
                </a:rPr>
                <a:t>目的端口</a:t>
              </a:r>
              <a:endParaRPr lang="zh-CN" altLang="en-US" b="1" dirty="0">
                <a:solidFill>
                  <a:schemeClr val="tx1"/>
                </a:solidFill>
              </a:endParaRPr>
            </a:p>
          </p:txBody>
        </p:sp>
        <p:sp>
          <p:nvSpPr>
            <p:cNvPr id="32" name="矩形 31"/>
            <p:cNvSpPr/>
            <p:nvPr/>
          </p:nvSpPr>
          <p:spPr>
            <a:xfrm>
              <a:off x="3352799" y="2796702"/>
              <a:ext cx="1141378" cy="317769"/>
            </a:xfrm>
            <a:prstGeom prst="rect">
              <a:avLst/>
            </a:prstGeom>
            <a:solidFill>
              <a:schemeClr val="bg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zh-CN" altLang="en-US" b="1" dirty="0">
                  <a:solidFill>
                    <a:schemeClr val="tx1"/>
                  </a:solidFill>
                </a:rPr>
                <a:t>长度</a:t>
              </a:r>
              <a:endParaRPr lang="zh-CN" altLang="en-US" b="1" dirty="0">
                <a:solidFill>
                  <a:schemeClr val="tx1"/>
                </a:solidFill>
              </a:endParaRPr>
            </a:p>
          </p:txBody>
        </p:sp>
        <p:sp>
          <p:nvSpPr>
            <p:cNvPr id="33" name="矩形 32"/>
            <p:cNvSpPr/>
            <p:nvPr/>
          </p:nvSpPr>
          <p:spPr>
            <a:xfrm>
              <a:off x="4494177" y="2796701"/>
              <a:ext cx="1141378" cy="317769"/>
            </a:xfrm>
            <a:prstGeom prst="rect">
              <a:avLst/>
            </a:prstGeom>
            <a:solidFill>
              <a:schemeClr val="bg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zh-CN" altLang="en-US" b="1" dirty="0">
                  <a:solidFill>
                    <a:schemeClr val="tx1"/>
                  </a:solidFill>
                </a:rPr>
                <a:t>检验和</a:t>
              </a:r>
              <a:endParaRPr lang="zh-CN" altLang="en-US" b="1" dirty="0">
                <a:solidFill>
                  <a:schemeClr val="tx1"/>
                </a:solidFill>
              </a:endParaRPr>
            </a:p>
          </p:txBody>
        </p:sp>
        <p:sp>
          <p:nvSpPr>
            <p:cNvPr id="6" name="文本框 5"/>
            <p:cNvSpPr txBox="1"/>
            <p:nvPr/>
          </p:nvSpPr>
          <p:spPr>
            <a:xfrm>
              <a:off x="551232" y="2439387"/>
              <a:ext cx="667966" cy="369332"/>
            </a:xfrm>
            <a:prstGeom prst="rect">
              <a:avLst/>
            </a:prstGeom>
            <a:noFill/>
          </p:spPr>
          <p:txBody>
            <a:bodyPr wrap="square" rtlCol="0">
              <a:spAutoFit/>
            </a:bodyPr>
            <a:lstStyle/>
            <a:p>
              <a:r>
                <a:rPr lang="zh-CN" altLang="en-US" b="1" dirty="0"/>
                <a:t>字节</a:t>
              </a:r>
              <a:endParaRPr lang="zh-CN" altLang="en-US" b="1" dirty="0"/>
            </a:p>
          </p:txBody>
        </p:sp>
        <p:sp>
          <p:nvSpPr>
            <p:cNvPr id="35" name="文本框 34"/>
            <p:cNvSpPr txBox="1"/>
            <p:nvPr/>
          </p:nvSpPr>
          <p:spPr>
            <a:xfrm>
              <a:off x="1070042" y="2439387"/>
              <a:ext cx="1141377" cy="369332"/>
            </a:xfrm>
            <a:prstGeom prst="rect">
              <a:avLst/>
            </a:prstGeom>
            <a:noFill/>
          </p:spPr>
          <p:txBody>
            <a:bodyPr wrap="square" rtlCol="0">
              <a:spAutoFit/>
            </a:bodyPr>
            <a:lstStyle/>
            <a:p>
              <a:pPr algn="ctr"/>
              <a:r>
                <a:rPr lang="en-US" altLang="zh-CN" b="1" dirty="0"/>
                <a:t>2</a:t>
              </a:r>
              <a:endParaRPr lang="zh-CN" altLang="en-US" b="1" dirty="0"/>
            </a:p>
          </p:txBody>
        </p:sp>
        <p:sp>
          <p:nvSpPr>
            <p:cNvPr id="36" name="文本框 35"/>
            <p:cNvSpPr txBox="1"/>
            <p:nvPr/>
          </p:nvSpPr>
          <p:spPr>
            <a:xfrm>
              <a:off x="2211420" y="2439387"/>
              <a:ext cx="1141377" cy="369332"/>
            </a:xfrm>
            <a:prstGeom prst="rect">
              <a:avLst/>
            </a:prstGeom>
            <a:noFill/>
          </p:spPr>
          <p:txBody>
            <a:bodyPr wrap="square" rtlCol="0">
              <a:spAutoFit/>
            </a:bodyPr>
            <a:lstStyle/>
            <a:p>
              <a:pPr algn="ctr"/>
              <a:r>
                <a:rPr lang="en-US" altLang="zh-CN" b="1" dirty="0"/>
                <a:t>2</a:t>
              </a:r>
              <a:endParaRPr lang="zh-CN" altLang="en-US" b="1" dirty="0"/>
            </a:p>
          </p:txBody>
        </p:sp>
        <p:sp>
          <p:nvSpPr>
            <p:cNvPr id="37" name="文本框 36"/>
            <p:cNvSpPr txBox="1"/>
            <p:nvPr/>
          </p:nvSpPr>
          <p:spPr>
            <a:xfrm>
              <a:off x="3352799" y="2439387"/>
              <a:ext cx="1141377" cy="369332"/>
            </a:xfrm>
            <a:prstGeom prst="rect">
              <a:avLst/>
            </a:prstGeom>
            <a:noFill/>
          </p:spPr>
          <p:txBody>
            <a:bodyPr wrap="square" rtlCol="0">
              <a:spAutoFit/>
            </a:bodyPr>
            <a:lstStyle/>
            <a:p>
              <a:pPr algn="ctr"/>
              <a:r>
                <a:rPr lang="en-US" altLang="zh-CN" b="1" dirty="0"/>
                <a:t>2</a:t>
              </a:r>
              <a:endParaRPr lang="zh-CN" altLang="en-US" b="1" dirty="0"/>
            </a:p>
          </p:txBody>
        </p:sp>
        <p:sp>
          <p:nvSpPr>
            <p:cNvPr id="38" name="文本框 37"/>
            <p:cNvSpPr txBox="1"/>
            <p:nvPr/>
          </p:nvSpPr>
          <p:spPr>
            <a:xfrm>
              <a:off x="4494177" y="2439387"/>
              <a:ext cx="1141377" cy="369332"/>
            </a:xfrm>
            <a:prstGeom prst="rect">
              <a:avLst/>
            </a:prstGeom>
            <a:noFill/>
          </p:spPr>
          <p:txBody>
            <a:bodyPr wrap="square" rtlCol="0">
              <a:spAutoFit/>
            </a:bodyPr>
            <a:lstStyle/>
            <a:p>
              <a:pPr algn="ctr"/>
              <a:r>
                <a:rPr lang="en-US" altLang="zh-CN" b="1" dirty="0"/>
                <a:t>2</a:t>
              </a:r>
              <a:endParaRPr lang="zh-CN" altLang="en-US" b="1" dirty="0"/>
            </a:p>
          </p:txBody>
        </p:sp>
        <p:cxnSp>
          <p:nvCxnSpPr>
            <p:cNvPr id="8" name="直接连接符 7"/>
            <p:cNvCxnSpPr/>
            <p:nvPr/>
          </p:nvCxnSpPr>
          <p:spPr>
            <a:xfrm flipH="1">
              <a:off x="811055" y="3114470"/>
              <a:ext cx="258987" cy="1442987"/>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flipH="1">
              <a:off x="1511449" y="3114470"/>
              <a:ext cx="4124105" cy="1442987"/>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sp>
        <p:nvSpPr>
          <p:cNvPr id="50" name="文本框 49"/>
          <p:cNvSpPr txBox="1"/>
          <p:nvPr/>
        </p:nvSpPr>
        <p:spPr>
          <a:xfrm>
            <a:off x="811056" y="6065475"/>
            <a:ext cx="4046707" cy="369332"/>
          </a:xfrm>
          <a:prstGeom prst="rect">
            <a:avLst/>
          </a:prstGeom>
          <a:noFill/>
        </p:spPr>
        <p:txBody>
          <a:bodyPr wrap="square" rtlCol="0">
            <a:spAutoFit/>
          </a:bodyPr>
          <a:lstStyle/>
          <a:p>
            <a:pPr algn="ctr"/>
            <a:r>
              <a:rPr lang="en-US" altLang="zh-CN" b="1" dirty="0">
                <a:solidFill>
                  <a:schemeClr val="accent3"/>
                </a:solidFill>
              </a:rPr>
              <a:t>UDP</a:t>
            </a:r>
            <a:r>
              <a:rPr lang="zh-CN" altLang="en-US" b="1" dirty="0">
                <a:solidFill>
                  <a:schemeClr val="accent3"/>
                </a:solidFill>
              </a:rPr>
              <a:t>用户数据报首部仅</a:t>
            </a:r>
            <a:r>
              <a:rPr lang="en-US" altLang="zh-CN" b="1" dirty="0">
                <a:solidFill>
                  <a:schemeClr val="accent3"/>
                </a:solidFill>
              </a:rPr>
              <a:t>8</a:t>
            </a:r>
            <a:r>
              <a:rPr lang="zh-CN" altLang="en-US" b="1" dirty="0">
                <a:solidFill>
                  <a:schemeClr val="accent3"/>
                </a:solidFill>
              </a:rPr>
              <a:t>字节</a:t>
            </a:r>
            <a:endParaRPr lang="zh-CN" altLang="en-US" b="1" dirty="0">
              <a:solidFill>
                <a:schemeClr val="accent3"/>
              </a:solidFill>
            </a:endParaRPr>
          </a:p>
        </p:txBody>
      </p:sp>
      <p:grpSp>
        <p:nvGrpSpPr>
          <p:cNvPr id="24" name="组合 23"/>
          <p:cNvGrpSpPr/>
          <p:nvPr/>
        </p:nvGrpSpPr>
        <p:grpSpPr>
          <a:xfrm>
            <a:off x="7104852" y="4976596"/>
            <a:ext cx="4046707" cy="466927"/>
            <a:chOff x="811056" y="4557457"/>
            <a:chExt cx="4046707" cy="466927"/>
          </a:xfrm>
          <a:solidFill>
            <a:schemeClr val="bg1"/>
          </a:solidFill>
        </p:grpSpPr>
        <p:sp>
          <p:nvSpPr>
            <p:cNvPr id="25" name="矩形 24"/>
            <p:cNvSpPr/>
            <p:nvPr/>
          </p:nvSpPr>
          <p:spPr>
            <a:xfrm>
              <a:off x="811056" y="4557457"/>
              <a:ext cx="700393" cy="466927"/>
            </a:xfrm>
            <a:prstGeom prst="rect">
              <a:avLst/>
            </a:prstGeom>
            <a:grp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zh-CN" altLang="en-US" b="1" dirty="0">
                  <a:solidFill>
                    <a:schemeClr val="accent4"/>
                  </a:solidFill>
                </a:rPr>
                <a:t>首部</a:t>
              </a:r>
              <a:endParaRPr lang="zh-CN" altLang="en-US" b="1" dirty="0">
                <a:solidFill>
                  <a:schemeClr val="accent4"/>
                </a:solidFill>
              </a:endParaRPr>
            </a:p>
          </p:txBody>
        </p:sp>
        <p:sp>
          <p:nvSpPr>
            <p:cNvPr id="26" name="矩形 25"/>
            <p:cNvSpPr/>
            <p:nvPr/>
          </p:nvSpPr>
          <p:spPr>
            <a:xfrm>
              <a:off x="1511449" y="4557457"/>
              <a:ext cx="3346314" cy="466927"/>
            </a:xfrm>
            <a:prstGeom prst="rect">
              <a:avLst/>
            </a:prstGeom>
            <a:grp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zh-CN" altLang="en-US" b="1" dirty="0">
                  <a:solidFill>
                    <a:schemeClr val="tx1"/>
                  </a:solidFill>
                </a:rPr>
                <a:t>数据载荷</a:t>
              </a:r>
              <a:endParaRPr lang="zh-CN" altLang="en-US" b="1" dirty="0">
                <a:solidFill>
                  <a:schemeClr val="tx1"/>
                </a:solidFill>
              </a:endParaRPr>
            </a:p>
          </p:txBody>
        </p:sp>
      </p:grpSp>
      <p:sp>
        <p:nvSpPr>
          <p:cNvPr id="29" name="矩形 28"/>
          <p:cNvSpPr/>
          <p:nvPr/>
        </p:nvSpPr>
        <p:spPr>
          <a:xfrm>
            <a:off x="7104852" y="5443523"/>
            <a:ext cx="4046707" cy="466927"/>
          </a:xfrm>
          <a:prstGeom prst="rect">
            <a:avLst/>
          </a:prstGeom>
          <a:solidFill>
            <a:schemeClr val="accent4"/>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b="1" dirty="0"/>
              <a:t>TCP</a:t>
            </a:r>
            <a:r>
              <a:rPr lang="zh-CN" altLang="en-US" b="1" dirty="0"/>
              <a:t>报文段</a:t>
            </a:r>
            <a:endParaRPr lang="zh-CN" altLang="en-US" b="1" dirty="0"/>
          </a:p>
        </p:txBody>
      </p:sp>
      <p:sp>
        <p:nvSpPr>
          <p:cNvPr id="34" name="文本框 33"/>
          <p:cNvSpPr txBox="1"/>
          <p:nvPr/>
        </p:nvSpPr>
        <p:spPr>
          <a:xfrm>
            <a:off x="6966415" y="6069568"/>
            <a:ext cx="4432989" cy="369332"/>
          </a:xfrm>
          <a:prstGeom prst="rect">
            <a:avLst/>
          </a:prstGeom>
          <a:noFill/>
        </p:spPr>
        <p:txBody>
          <a:bodyPr wrap="square" rtlCol="0">
            <a:spAutoFit/>
          </a:bodyPr>
          <a:lstStyle/>
          <a:p>
            <a:pPr algn="ctr"/>
            <a:r>
              <a:rPr lang="en-US" altLang="zh-CN" b="1" dirty="0">
                <a:solidFill>
                  <a:schemeClr val="accent3"/>
                </a:solidFill>
              </a:rPr>
              <a:t>TCP</a:t>
            </a:r>
            <a:r>
              <a:rPr lang="zh-CN" altLang="en-US" b="1" dirty="0">
                <a:solidFill>
                  <a:schemeClr val="accent3"/>
                </a:solidFill>
              </a:rPr>
              <a:t>报文段首部最小</a:t>
            </a:r>
            <a:r>
              <a:rPr lang="en-US" altLang="zh-CN" b="1" dirty="0">
                <a:solidFill>
                  <a:schemeClr val="accent3"/>
                </a:solidFill>
              </a:rPr>
              <a:t>20</a:t>
            </a:r>
            <a:r>
              <a:rPr lang="zh-CN" altLang="en-US" b="1" dirty="0">
                <a:solidFill>
                  <a:schemeClr val="accent3"/>
                </a:solidFill>
              </a:rPr>
              <a:t>字节，最大</a:t>
            </a:r>
            <a:r>
              <a:rPr lang="en-US" altLang="zh-CN" b="1" dirty="0">
                <a:solidFill>
                  <a:schemeClr val="accent3"/>
                </a:solidFill>
              </a:rPr>
              <a:t>60</a:t>
            </a:r>
            <a:r>
              <a:rPr lang="zh-CN" altLang="en-US" b="1" dirty="0">
                <a:solidFill>
                  <a:schemeClr val="accent3"/>
                </a:solidFill>
              </a:rPr>
              <a:t>字节</a:t>
            </a:r>
            <a:endParaRPr lang="zh-CN" altLang="en-US" b="1" dirty="0">
              <a:solidFill>
                <a:schemeClr val="accent3"/>
              </a:solidFill>
            </a:endParaRPr>
          </a:p>
        </p:txBody>
      </p:sp>
      <p:grpSp>
        <p:nvGrpSpPr>
          <p:cNvPr id="11" name="组合 10"/>
          <p:cNvGrpSpPr/>
          <p:nvPr/>
        </p:nvGrpSpPr>
        <p:grpSpPr>
          <a:xfrm>
            <a:off x="6076960" y="2001899"/>
            <a:ext cx="5957998" cy="2970604"/>
            <a:chOff x="6076960" y="2001899"/>
            <a:chExt cx="5957998" cy="2970604"/>
          </a:xfrm>
        </p:grpSpPr>
        <p:pic>
          <p:nvPicPr>
            <p:cNvPr id="5" name="图片 4" descr="形状&#10;&#10;低可信度描述已自动生成"/>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6076960" y="2001899"/>
              <a:ext cx="5957998" cy="2451370"/>
            </a:xfrm>
            <a:prstGeom prst="rect">
              <a:avLst/>
            </a:prstGeom>
          </p:spPr>
        </p:pic>
        <p:cxnSp>
          <p:nvCxnSpPr>
            <p:cNvPr id="39" name="直接连接符 38"/>
            <p:cNvCxnSpPr/>
            <p:nvPr/>
          </p:nvCxnSpPr>
          <p:spPr>
            <a:xfrm flipH="1">
              <a:off x="7104852" y="4453269"/>
              <a:ext cx="203858" cy="519234"/>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flipH="1">
              <a:off x="7805245" y="4457362"/>
              <a:ext cx="4046707" cy="515141"/>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p:cTn id="7" dur="500" fill="hold"/>
                                        <p:tgtEl>
                                          <p:spTgt spid="29"/>
                                        </p:tgtEl>
                                        <p:attrNameLst>
                                          <p:attrName>ppt_w</p:attrName>
                                        </p:attrNameLst>
                                      </p:cBhvr>
                                      <p:tavLst>
                                        <p:tav tm="0">
                                          <p:val>
                                            <p:fltVal val="0"/>
                                          </p:val>
                                        </p:tav>
                                        <p:tav tm="100000">
                                          <p:val>
                                            <p:strVal val="#ppt_w"/>
                                          </p:val>
                                        </p:tav>
                                      </p:tavLst>
                                    </p:anim>
                                    <p:anim calcmode="lin" valueType="num">
                                      <p:cBhvr>
                                        <p:cTn id="8" dur="500" fill="hold"/>
                                        <p:tgtEl>
                                          <p:spTgt spid="29"/>
                                        </p:tgtEl>
                                        <p:attrNameLst>
                                          <p:attrName>ppt_h</p:attrName>
                                        </p:attrNameLst>
                                      </p:cBhvr>
                                      <p:tavLst>
                                        <p:tav tm="0">
                                          <p:val>
                                            <p:fltVal val="0"/>
                                          </p:val>
                                        </p:tav>
                                        <p:tav tm="100000">
                                          <p:val>
                                            <p:strVal val="#ppt_h"/>
                                          </p:val>
                                        </p:tav>
                                      </p:tavLst>
                                    </p:anim>
                                    <p:animEffect transition="in" filter="fade">
                                      <p:cBhvr>
                                        <p:cTn id="9" dur="500"/>
                                        <p:tgtEl>
                                          <p:spTgt spid="29"/>
                                        </p:tgtEl>
                                      </p:cBhvr>
                                    </p:animEffect>
                                  </p:childTnLst>
                                </p:cTn>
                              </p:par>
                            </p:childTnLst>
                          </p:cTn>
                        </p:par>
                      </p:childTnLst>
                    </p:cTn>
                  </p:par>
                  <p:par>
                    <p:cTn id="10" fill="hold">
                      <p:stCondLst>
                        <p:cond delay="indefinite"/>
                      </p:stCondLst>
                      <p:childTnLst>
                        <p:par>
                          <p:cTn id="11" fill="hold">
                            <p:stCondLst>
                              <p:cond delay="0"/>
                            </p:stCondLst>
                            <p:childTnLst>
                              <p:par>
                                <p:cTn id="12" presetID="12" presetClass="entr" presetSubtype="4" fill="hold" nodeType="clickEffect">
                                  <p:stCondLst>
                                    <p:cond delay="0"/>
                                  </p:stCondLst>
                                  <p:childTnLst>
                                    <p:set>
                                      <p:cBhvr>
                                        <p:cTn id="13" dur="1" fill="hold">
                                          <p:stCondLst>
                                            <p:cond delay="0"/>
                                          </p:stCondLst>
                                        </p:cTn>
                                        <p:tgtEl>
                                          <p:spTgt spid="24"/>
                                        </p:tgtEl>
                                        <p:attrNameLst>
                                          <p:attrName>style.visibility</p:attrName>
                                        </p:attrNameLst>
                                      </p:cBhvr>
                                      <p:to>
                                        <p:strVal val="visible"/>
                                      </p:to>
                                    </p:set>
                                    <p:anim calcmode="lin" valueType="num">
                                      <p:cBhvr additive="base">
                                        <p:cTn id="14" dur="500"/>
                                        <p:tgtEl>
                                          <p:spTgt spid="24"/>
                                        </p:tgtEl>
                                        <p:attrNameLst>
                                          <p:attrName>ppt_y</p:attrName>
                                        </p:attrNameLst>
                                      </p:cBhvr>
                                      <p:tavLst>
                                        <p:tav tm="0">
                                          <p:val>
                                            <p:strVal val="#ppt_y+#ppt_h*1.125000"/>
                                          </p:val>
                                        </p:tav>
                                        <p:tav tm="100000">
                                          <p:val>
                                            <p:strVal val="#ppt_y"/>
                                          </p:val>
                                        </p:tav>
                                      </p:tavLst>
                                    </p:anim>
                                    <p:animEffect transition="in" filter="wipe(up)">
                                      <p:cBhvr>
                                        <p:cTn id="15" dur="500"/>
                                        <p:tgtEl>
                                          <p:spTgt spid="24"/>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nodeType="click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wipe(down)">
                                      <p:cBhvr>
                                        <p:cTn id="20" dur="1000"/>
                                        <p:tgtEl>
                                          <p:spTgt spid="11"/>
                                        </p:tgtEl>
                                      </p:cBhvr>
                                    </p:animEffect>
                                  </p:childTnLst>
                                </p:cTn>
                              </p:par>
                            </p:childTnLst>
                          </p:cTn>
                        </p:par>
                      </p:childTnLst>
                    </p:cTn>
                  </p:par>
                  <p:par>
                    <p:cTn id="21" fill="hold">
                      <p:stCondLst>
                        <p:cond delay="indefinite"/>
                      </p:stCondLst>
                      <p:childTnLst>
                        <p:par>
                          <p:cTn id="22" fill="hold">
                            <p:stCondLst>
                              <p:cond delay="0"/>
                            </p:stCondLst>
                            <p:childTnLst>
                              <p:par>
                                <p:cTn id="23" presetID="47" presetClass="entr" presetSubtype="0" fill="hold" nodeType="clickEffect">
                                  <p:stCondLst>
                                    <p:cond delay="0"/>
                                  </p:stCondLst>
                                  <p:childTnLst>
                                    <p:set>
                                      <p:cBhvr>
                                        <p:cTn id="24" dur="1" fill="hold">
                                          <p:stCondLst>
                                            <p:cond delay="0"/>
                                          </p:stCondLst>
                                        </p:cTn>
                                        <p:tgtEl>
                                          <p:spTgt spid="34">
                                            <p:txEl>
                                              <p:pRg st="0" end="0"/>
                                            </p:txEl>
                                          </p:spTgt>
                                        </p:tgtEl>
                                        <p:attrNameLst>
                                          <p:attrName>style.visibility</p:attrName>
                                        </p:attrNameLst>
                                      </p:cBhvr>
                                      <p:to>
                                        <p:strVal val="visible"/>
                                      </p:to>
                                    </p:set>
                                    <p:animEffect transition="in" filter="fade">
                                      <p:cBhvr>
                                        <p:cTn id="25" dur="1000"/>
                                        <p:tgtEl>
                                          <p:spTgt spid="34">
                                            <p:txEl>
                                              <p:pRg st="0" end="0"/>
                                            </p:txEl>
                                          </p:spTgt>
                                        </p:tgtEl>
                                      </p:cBhvr>
                                    </p:animEffect>
                                    <p:anim calcmode="lin" valueType="num">
                                      <p:cBhvr>
                                        <p:cTn id="26" dur="1000" fill="hold"/>
                                        <p:tgtEl>
                                          <p:spTgt spid="34">
                                            <p:txEl>
                                              <p:pRg st="0" end="0"/>
                                            </p:txEl>
                                          </p:spTgt>
                                        </p:tgtEl>
                                        <p:attrNameLst>
                                          <p:attrName>ppt_x</p:attrName>
                                        </p:attrNameLst>
                                      </p:cBhvr>
                                      <p:tavLst>
                                        <p:tav tm="0">
                                          <p:val>
                                            <p:strVal val="#ppt_x"/>
                                          </p:val>
                                        </p:tav>
                                        <p:tav tm="100000">
                                          <p:val>
                                            <p:strVal val="#ppt_x"/>
                                          </p:val>
                                        </p:tav>
                                      </p:tavLst>
                                    </p:anim>
                                    <p:anim calcmode="lin" valueType="num">
                                      <p:cBhvr>
                                        <p:cTn id="27" dur="1000" fill="hold"/>
                                        <p:tgtEl>
                                          <p:spTgt spid="34">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bldLvl="0" animBg="1"/>
    </p:bld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04801" y="1309992"/>
            <a:ext cx="5408579" cy="62257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b="1" dirty="0"/>
              <a:t>用户数据报协议</a:t>
            </a:r>
            <a:r>
              <a:rPr lang="en-US" altLang="zh-CN" b="1" dirty="0"/>
              <a:t>UDP</a:t>
            </a:r>
            <a:endParaRPr lang="en-US" altLang="zh-CN" b="1" dirty="0"/>
          </a:p>
          <a:p>
            <a:pPr algn="ctr"/>
            <a:r>
              <a:rPr lang="zh-CN" altLang="en-US" b="1" dirty="0"/>
              <a:t>（</a:t>
            </a:r>
            <a:r>
              <a:rPr lang="en-US" altLang="zh-CN" b="1" dirty="0"/>
              <a:t>User Datagram Protocol</a:t>
            </a:r>
            <a:r>
              <a:rPr lang="zh-CN" altLang="en-US" b="1" dirty="0"/>
              <a:t>）</a:t>
            </a:r>
            <a:endParaRPr lang="zh-CN" altLang="en-US" b="1" dirty="0"/>
          </a:p>
        </p:txBody>
      </p:sp>
      <p:sp>
        <p:nvSpPr>
          <p:cNvPr id="49" name="矩形 48"/>
          <p:cNvSpPr/>
          <p:nvPr/>
        </p:nvSpPr>
        <p:spPr>
          <a:xfrm>
            <a:off x="6478621" y="1309992"/>
            <a:ext cx="5408579" cy="62257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b="1" dirty="0"/>
              <a:t>传输控制协议</a:t>
            </a:r>
            <a:r>
              <a:rPr lang="en-US" altLang="zh-CN" b="1" dirty="0"/>
              <a:t>TCP</a:t>
            </a:r>
            <a:endParaRPr lang="en-US" altLang="zh-CN" b="1" dirty="0"/>
          </a:p>
          <a:p>
            <a:pPr algn="ctr"/>
            <a:r>
              <a:rPr lang="zh-CN" altLang="en-US" b="1" dirty="0"/>
              <a:t>（</a:t>
            </a:r>
            <a:r>
              <a:rPr lang="en-US" altLang="zh-CN" b="1" dirty="0"/>
              <a:t>Transmission Control Protocol</a:t>
            </a:r>
            <a:r>
              <a:rPr lang="zh-CN" altLang="en-US" b="1" dirty="0"/>
              <a:t>）</a:t>
            </a:r>
            <a:endParaRPr lang="zh-CN" altLang="en-US" b="1" dirty="0"/>
          </a:p>
        </p:txBody>
      </p:sp>
      <p:grpSp>
        <p:nvGrpSpPr>
          <p:cNvPr id="16" name="组合 15"/>
          <p:cNvGrpSpPr/>
          <p:nvPr/>
        </p:nvGrpSpPr>
        <p:grpSpPr>
          <a:xfrm>
            <a:off x="557720" y="2194591"/>
            <a:ext cx="11520792" cy="3248845"/>
            <a:chOff x="557720" y="2194591"/>
            <a:chExt cx="11520792" cy="3248845"/>
          </a:xfrm>
        </p:grpSpPr>
        <p:grpSp>
          <p:nvGrpSpPr>
            <p:cNvPr id="13" name="组合 12"/>
            <p:cNvGrpSpPr/>
            <p:nvPr/>
          </p:nvGrpSpPr>
          <p:grpSpPr>
            <a:xfrm>
              <a:off x="557720" y="2194591"/>
              <a:ext cx="5408580" cy="3248845"/>
              <a:chOff x="557720" y="2194591"/>
              <a:chExt cx="5408580" cy="3248845"/>
            </a:xfrm>
          </p:grpSpPr>
          <p:grpSp>
            <p:nvGrpSpPr>
              <p:cNvPr id="2" name="组合 1"/>
              <p:cNvGrpSpPr/>
              <p:nvPr/>
            </p:nvGrpSpPr>
            <p:grpSpPr>
              <a:xfrm>
                <a:off x="557720" y="2194591"/>
                <a:ext cx="5408580" cy="424152"/>
                <a:chOff x="557720" y="2194591"/>
                <a:chExt cx="5408580" cy="424152"/>
              </a:xfrm>
            </p:grpSpPr>
            <p:sp>
              <p:nvSpPr>
                <p:cNvPr id="41" name="矩形 40"/>
                <p:cNvSpPr/>
                <p:nvPr/>
              </p:nvSpPr>
              <p:spPr>
                <a:xfrm>
                  <a:off x="557720" y="2275653"/>
                  <a:ext cx="256976" cy="25697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2" name="íşlïḍè"/>
                <p:cNvSpPr txBox="1"/>
                <p:nvPr/>
              </p:nvSpPr>
              <p:spPr>
                <a:xfrm>
                  <a:off x="835478" y="2194591"/>
                  <a:ext cx="5130822" cy="424152"/>
                </a:xfrm>
                <a:prstGeom prst="rect">
                  <a:avLst/>
                </a:prstGeom>
                <a:solidFill>
                  <a:schemeClr val="bg1"/>
                </a:solidFill>
              </p:spPr>
              <p:txBody>
                <a:bodyPr wrap="square" lIns="91440" tIns="45720" rIns="91440" bIns="45720" anchor="ctr">
                  <a:noAutofit/>
                </a:bodyPr>
                <a:lstStyle/>
                <a:p>
                  <a:r>
                    <a:rPr lang="zh-CN" altLang="en-US" b="1" dirty="0"/>
                    <a:t>无连接</a:t>
                  </a:r>
                  <a:endParaRPr lang="en-US" altLang="zh-CN" b="1" dirty="0"/>
                </a:p>
              </p:txBody>
            </p:sp>
          </p:grpSp>
          <p:grpSp>
            <p:nvGrpSpPr>
              <p:cNvPr id="7" name="组合 6"/>
              <p:cNvGrpSpPr/>
              <p:nvPr/>
            </p:nvGrpSpPr>
            <p:grpSpPr>
              <a:xfrm>
                <a:off x="557720" y="2770173"/>
                <a:ext cx="5408580" cy="689732"/>
                <a:chOff x="557720" y="2744513"/>
                <a:chExt cx="5408580" cy="689732"/>
              </a:xfrm>
            </p:grpSpPr>
            <p:sp>
              <p:nvSpPr>
                <p:cNvPr id="44" name="矩形 43"/>
                <p:cNvSpPr/>
                <p:nvPr/>
              </p:nvSpPr>
              <p:spPr>
                <a:xfrm>
                  <a:off x="557720" y="2825575"/>
                  <a:ext cx="256976" cy="25697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5" name="íşlïḍè"/>
                <p:cNvSpPr txBox="1"/>
                <p:nvPr/>
              </p:nvSpPr>
              <p:spPr>
                <a:xfrm>
                  <a:off x="835478" y="2744513"/>
                  <a:ext cx="5130822" cy="689732"/>
                </a:xfrm>
                <a:prstGeom prst="rect">
                  <a:avLst/>
                </a:prstGeom>
                <a:solidFill>
                  <a:schemeClr val="bg1"/>
                </a:solidFill>
              </p:spPr>
              <p:txBody>
                <a:bodyPr wrap="square" lIns="91440" tIns="45720" rIns="91440" bIns="45720" anchor="ctr">
                  <a:noAutofit/>
                </a:bodyPr>
                <a:lstStyle/>
                <a:p>
                  <a:r>
                    <a:rPr lang="zh-CN" altLang="en-US" b="1" dirty="0"/>
                    <a:t>支持“一对一”、“一对多”、“多对一”和“多对多”交互通信。</a:t>
                  </a:r>
                  <a:endParaRPr lang="en-US" altLang="zh-CN" b="1" dirty="0"/>
                </a:p>
              </p:txBody>
            </p:sp>
          </p:grpSp>
          <p:grpSp>
            <p:nvGrpSpPr>
              <p:cNvPr id="9" name="组合 8"/>
              <p:cNvGrpSpPr/>
              <p:nvPr/>
            </p:nvGrpSpPr>
            <p:grpSpPr>
              <a:xfrm>
                <a:off x="557720" y="3611335"/>
                <a:ext cx="5408580" cy="424152"/>
                <a:chOff x="557720" y="3560015"/>
                <a:chExt cx="5408580" cy="424152"/>
              </a:xfrm>
            </p:grpSpPr>
            <p:sp>
              <p:nvSpPr>
                <p:cNvPr id="51" name="矩形 50"/>
                <p:cNvSpPr/>
                <p:nvPr/>
              </p:nvSpPr>
              <p:spPr>
                <a:xfrm>
                  <a:off x="557720" y="3641077"/>
                  <a:ext cx="256976" cy="25697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2" name="íşlïḍè"/>
                <p:cNvSpPr txBox="1"/>
                <p:nvPr/>
              </p:nvSpPr>
              <p:spPr>
                <a:xfrm>
                  <a:off x="835478" y="3560015"/>
                  <a:ext cx="5130822" cy="424152"/>
                </a:xfrm>
                <a:prstGeom prst="rect">
                  <a:avLst/>
                </a:prstGeom>
                <a:solidFill>
                  <a:schemeClr val="bg1"/>
                </a:solidFill>
              </p:spPr>
              <p:txBody>
                <a:bodyPr wrap="square" lIns="91440" tIns="45720" rIns="91440" bIns="45720" anchor="ctr">
                  <a:noAutofit/>
                </a:bodyPr>
                <a:lstStyle/>
                <a:p>
                  <a:r>
                    <a:rPr lang="zh-CN" altLang="en-US" b="1" dirty="0"/>
                    <a:t>面向应用报文</a:t>
                  </a:r>
                  <a:endParaRPr lang="en-US" altLang="zh-CN" b="1" dirty="0"/>
                </a:p>
              </p:txBody>
            </p:sp>
          </p:grpSp>
          <p:grpSp>
            <p:nvGrpSpPr>
              <p:cNvPr id="10" name="组合 9"/>
              <p:cNvGrpSpPr/>
              <p:nvPr/>
            </p:nvGrpSpPr>
            <p:grpSpPr>
              <a:xfrm>
                <a:off x="557720" y="4186917"/>
                <a:ext cx="5408580" cy="680936"/>
                <a:chOff x="557720" y="4244503"/>
                <a:chExt cx="5408580" cy="680936"/>
              </a:xfrm>
            </p:grpSpPr>
            <p:sp>
              <p:nvSpPr>
                <p:cNvPr id="53" name="矩形 52"/>
                <p:cNvSpPr/>
                <p:nvPr/>
              </p:nvSpPr>
              <p:spPr>
                <a:xfrm>
                  <a:off x="557720" y="4325565"/>
                  <a:ext cx="256976" cy="25697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4" name="íşlïḍè"/>
                <p:cNvSpPr txBox="1"/>
                <p:nvPr/>
              </p:nvSpPr>
              <p:spPr>
                <a:xfrm>
                  <a:off x="835478" y="4244503"/>
                  <a:ext cx="5130822" cy="680936"/>
                </a:xfrm>
                <a:prstGeom prst="rect">
                  <a:avLst/>
                </a:prstGeom>
                <a:solidFill>
                  <a:schemeClr val="bg1"/>
                </a:solidFill>
              </p:spPr>
              <p:txBody>
                <a:bodyPr wrap="square" lIns="91440" tIns="45720" rIns="91440" bIns="45720" anchor="ctr">
                  <a:noAutofit/>
                </a:bodyPr>
                <a:lstStyle/>
                <a:p>
                  <a:r>
                    <a:rPr lang="zh-CN" altLang="en-US" b="1" dirty="0"/>
                    <a:t>尽最大努力交付，即不可靠；不使用流量控制和拥塞控制。</a:t>
                  </a:r>
                  <a:endParaRPr lang="en-US" altLang="zh-CN" b="1" dirty="0"/>
                </a:p>
              </p:txBody>
            </p:sp>
          </p:grpSp>
          <p:grpSp>
            <p:nvGrpSpPr>
              <p:cNvPr id="12" name="组合 11"/>
              <p:cNvGrpSpPr/>
              <p:nvPr/>
            </p:nvGrpSpPr>
            <p:grpSpPr>
              <a:xfrm>
                <a:off x="557720" y="5019284"/>
                <a:ext cx="5408580" cy="424152"/>
                <a:chOff x="557720" y="5019284"/>
                <a:chExt cx="5408580" cy="424152"/>
              </a:xfrm>
            </p:grpSpPr>
            <p:sp>
              <p:nvSpPr>
                <p:cNvPr id="55" name="矩形 54"/>
                <p:cNvSpPr/>
                <p:nvPr/>
              </p:nvSpPr>
              <p:spPr>
                <a:xfrm>
                  <a:off x="557720" y="5100346"/>
                  <a:ext cx="256976" cy="25697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6" name="íşlïḍè"/>
                <p:cNvSpPr txBox="1"/>
                <p:nvPr/>
              </p:nvSpPr>
              <p:spPr>
                <a:xfrm>
                  <a:off x="835478" y="5019284"/>
                  <a:ext cx="5130822" cy="424152"/>
                </a:xfrm>
                <a:prstGeom prst="rect">
                  <a:avLst/>
                </a:prstGeom>
                <a:solidFill>
                  <a:schemeClr val="bg1"/>
                </a:solidFill>
              </p:spPr>
              <p:txBody>
                <a:bodyPr wrap="square" lIns="91440" tIns="45720" rIns="91440" bIns="45720" anchor="ctr">
                  <a:noAutofit/>
                </a:bodyPr>
                <a:lstStyle/>
                <a:p>
                  <a:r>
                    <a:rPr lang="zh-CN" altLang="en-US" b="1" dirty="0"/>
                    <a:t>首部开销小，仅</a:t>
                  </a:r>
                  <a:r>
                    <a:rPr lang="en-US" altLang="zh-CN" b="1" dirty="0"/>
                    <a:t>8</a:t>
                  </a:r>
                  <a:r>
                    <a:rPr lang="zh-CN" altLang="en-US" b="1" dirty="0"/>
                    <a:t>字节。</a:t>
                  </a:r>
                  <a:endParaRPr lang="en-US" altLang="zh-CN" b="1" dirty="0"/>
                </a:p>
              </p:txBody>
            </p:sp>
          </p:grpSp>
        </p:grpSp>
        <p:grpSp>
          <p:nvGrpSpPr>
            <p:cNvPr id="57" name="组合 56"/>
            <p:cNvGrpSpPr/>
            <p:nvPr/>
          </p:nvGrpSpPr>
          <p:grpSpPr>
            <a:xfrm>
              <a:off x="6669932" y="2194591"/>
              <a:ext cx="5408580" cy="3248845"/>
              <a:chOff x="557720" y="2194591"/>
              <a:chExt cx="5408580" cy="3248845"/>
            </a:xfrm>
          </p:grpSpPr>
          <p:grpSp>
            <p:nvGrpSpPr>
              <p:cNvPr id="58" name="组合 57"/>
              <p:cNvGrpSpPr/>
              <p:nvPr/>
            </p:nvGrpSpPr>
            <p:grpSpPr>
              <a:xfrm>
                <a:off x="557720" y="2194591"/>
                <a:ext cx="5408580" cy="424152"/>
                <a:chOff x="557720" y="2194591"/>
                <a:chExt cx="5408580" cy="424152"/>
              </a:xfrm>
            </p:grpSpPr>
            <p:sp>
              <p:nvSpPr>
                <p:cNvPr id="71" name="矩形 70"/>
                <p:cNvSpPr/>
                <p:nvPr/>
              </p:nvSpPr>
              <p:spPr>
                <a:xfrm>
                  <a:off x="557720" y="2275653"/>
                  <a:ext cx="256976" cy="25697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2" name="íşlïḍè"/>
                <p:cNvSpPr txBox="1"/>
                <p:nvPr/>
              </p:nvSpPr>
              <p:spPr>
                <a:xfrm>
                  <a:off x="835478" y="2194591"/>
                  <a:ext cx="5130822" cy="424152"/>
                </a:xfrm>
                <a:prstGeom prst="rect">
                  <a:avLst/>
                </a:prstGeom>
                <a:solidFill>
                  <a:schemeClr val="bg1"/>
                </a:solidFill>
              </p:spPr>
              <p:txBody>
                <a:bodyPr wrap="square" lIns="91440" tIns="45720" rIns="91440" bIns="45720" anchor="ctr">
                  <a:noAutofit/>
                </a:bodyPr>
                <a:lstStyle/>
                <a:p>
                  <a:r>
                    <a:rPr lang="zh-CN" altLang="en-US" b="1" dirty="0"/>
                    <a:t>面向连接</a:t>
                  </a:r>
                  <a:endParaRPr lang="en-US" altLang="zh-CN" b="1" dirty="0"/>
                </a:p>
              </p:txBody>
            </p:sp>
          </p:grpSp>
          <p:grpSp>
            <p:nvGrpSpPr>
              <p:cNvPr id="59" name="组合 58"/>
              <p:cNvGrpSpPr/>
              <p:nvPr/>
            </p:nvGrpSpPr>
            <p:grpSpPr>
              <a:xfrm>
                <a:off x="557720" y="2770173"/>
                <a:ext cx="5408580" cy="689732"/>
                <a:chOff x="557720" y="2744513"/>
                <a:chExt cx="5408580" cy="689732"/>
              </a:xfrm>
            </p:grpSpPr>
            <p:sp>
              <p:nvSpPr>
                <p:cNvPr id="69" name="矩形 68"/>
                <p:cNvSpPr/>
                <p:nvPr/>
              </p:nvSpPr>
              <p:spPr>
                <a:xfrm>
                  <a:off x="557720" y="2825575"/>
                  <a:ext cx="256976" cy="25697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0" name="íşlïḍè"/>
                <p:cNvSpPr txBox="1"/>
                <p:nvPr/>
              </p:nvSpPr>
              <p:spPr>
                <a:xfrm>
                  <a:off x="835478" y="2744513"/>
                  <a:ext cx="5130822" cy="689732"/>
                </a:xfrm>
                <a:prstGeom prst="rect">
                  <a:avLst/>
                </a:prstGeom>
                <a:solidFill>
                  <a:schemeClr val="bg1"/>
                </a:solidFill>
              </p:spPr>
              <p:txBody>
                <a:bodyPr wrap="square" lIns="91440" tIns="45720" rIns="91440" bIns="45720" anchor="ctr">
                  <a:noAutofit/>
                </a:bodyPr>
                <a:lstStyle/>
                <a:p>
                  <a:r>
                    <a:rPr lang="zh-CN" altLang="en-US" b="1" dirty="0"/>
                    <a:t>每一条</a:t>
                  </a:r>
                  <a:r>
                    <a:rPr lang="en-US" altLang="zh-CN" b="1" dirty="0"/>
                    <a:t>TCP</a:t>
                  </a:r>
                  <a:r>
                    <a:rPr lang="zh-CN" altLang="en-US" b="1" dirty="0"/>
                    <a:t>连接只能有两个端点</a:t>
                  </a:r>
                  <a:r>
                    <a:rPr lang="en-US" altLang="zh-CN" b="1" dirty="0"/>
                    <a:t>EP</a:t>
                  </a:r>
                  <a:r>
                    <a:rPr lang="zh-CN" altLang="en-US" b="1" dirty="0"/>
                    <a:t>，只能是一对一通信。</a:t>
                  </a:r>
                  <a:endParaRPr lang="en-US" altLang="zh-CN" b="1" dirty="0"/>
                </a:p>
              </p:txBody>
            </p:sp>
          </p:grpSp>
          <p:grpSp>
            <p:nvGrpSpPr>
              <p:cNvPr id="60" name="组合 59"/>
              <p:cNvGrpSpPr/>
              <p:nvPr/>
            </p:nvGrpSpPr>
            <p:grpSpPr>
              <a:xfrm>
                <a:off x="557720" y="3611335"/>
                <a:ext cx="5408580" cy="424152"/>
                <a:chOff x="557720" y="3560015"/>
                <a:chExt cx="5408580" cy="424152"/>
              </a:xfrm>
            </p:grpSpPr>
            <p:sp>
              <p:nvSpPr>
                <p:cNvPr id="67" name="矩形 66"/>
                <p:cNvSpPr/>
                <p:nvPr/>
              </p:nvSpPr>
              <p:spPr>
                <a:xfrm>
                  <a:off x="557720" y="3641077"/>
                  <a:ext cx="256976" cy="25697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8" name="íşlïḍè"/>
                <p:cNvSpPr txBox="1"/>
                <p:nvPr/>
              </p:nvSpPr>
              <p:spPr>
                <a:xfrm>
                  <a:off x="835478" y="3560015"/>
                  <a:ext cx="5130822" cy="424152"/>
                </a:xfrm>
                <a:prstGeom prst="rect">
                  <a:avLst/>
                </a:prstGeom>
                <a:solidFill>
                  <a:schemeClr val="bg1"/>
                </a:solidFill>
              </p:spPr>
              <p:txBody>
                <a:bodyPr wrap="square" lIns="91440" tIns="45720" rIns="91440" bIns="45720" anchor="ctr">
                  <a:noAutofit/>
                </a:bodyPr>
                <a:lstStyle/>
                <a:p>
                  <a:r>
                    <a:rPr lang="zh-CN" altLang="en-US" b="1" dirty="0"/>
                    <a:t>面向字节流</a:t>
                  </a:r>
                  <a:endParaRPr lang="en-US" altLang="zh-CN" b="1" dirty="0"/>
                </a:p>
              </p:txBody>
            </p:sp>
          </p:grpSp>
          <p:grpSp>
            <p:nvGrpSpPr>
              <p:cNvPr id="61" name="组合 60"/>
              <p:cNvGrpSpPr/>
              <p:nvPr/>
            </p:nvGrpSpPr>
            <p:grpSpPr>
              <a:xfrm>
                <a:off x="557720" y="4186917"/>
                <a:ext cx="5408580" cy="424152"/>
                <a:chOff x="557720" y="4244503"/>
                <a:chExt cx="5408580" cy="424152"/>
              </a:xfrm>
            </p:grpSpPr>
            <p:sp>
              <p:nvSpPr>
                <p:cNvPr id="65" name="矩形 64"/>
                <p:cNvSpPr/>
                <p:nvPr/>
              </p:nvSpPr>
              <p:spPr>
                <a:xfrm>
                  <a:off x="557720" y="4325565"/>
                  <a:ext cx="256976" cy="25697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6" name="íşlïḍè"/>
                <p:cNvSpPr txBox="1"/>
                <p:nvPr/>
              </p:nvSpPr>
              <p:spPr>
                <a:xfrm>
                  <a:off x="835478" y="4244503"/>
                  <a:ext cx="5130822" cy="424152"/>
                </a:xfrm>
                <a:prstGeom prst="rect">
                  <a:avLst/>
                </a:prstGeom>
                <a:solidFill>
                  <a:schemeClr val="bg1"/>
                </a:solidFill>
              </p:spPr>
              <p:txBody>
                <a:bodyPr wrap="square" lIns="91440" tIns="45720" rIns="91440" bIns="45720" anchor="ctr">
                  <a:noAutofit/>
                </a:bodyPr>
                <a:lstStyle/>
                <a:p>
                  <a:r>
                    <a:rPr lang="zh-CN" altLang="en-US" b="1" dirty="0"/>
                    <a:t>可靠传输，使用流量控制和拥塞控制。</a:t>
                  </a:r>
                  <a:endParaRPr lang="en-US" altLang="zh-CN" b="1" dirty="0"/>
                </a:p>
              </p:txBody>
            </p:sp>
          </p:grpSp>
          <p:grpSp>
            <p:nvGrpSpPr>
              <p:cNvPr id="62" name="组合 61"/>
              <p:cNvGrpSpPr/>
              <p:nvPr/>
            </p:nvGrpSpPr>
            <p:grpSpPr>
              <a:xfrm>
                <a:off x="557720" y="5019284"/>
                <a:ext cx="5408580" cy="424152"/>
                <a:chOff x="557720" y="5019284"/>
                <a:chExt cx="5408580" cy="424152"/>
              </a:xfrm>
            </p:grpSpPr>
            <p:sp>
              <p:nvSpPr>
                <p:cNvPr id="63" name="矩形 62"/>
                <p:cNvSpPr/>
                <p:nvPr/>
              </p:nvSpPr>
              <p:spPr>
                <a:xfrm>
                  <a:off x="557720" y="5100346"/>
                  <a:ext cx="256976" cy="25697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4" name="íşlïḍè"/>
                <p:cNvSpPr txBox="1"/>
                <p:nvPr/>
              </p:nvSpPr>
              <p:spPr>
                <a:xfrm>
                  <a:off x="835478" y="5019284"/>
                  <a:ext cx="5130822" cy="424152"/>
                </a:xfrm>
                <a:prstGeom prst="rect">
                  <a:avLst/>
                </a:prstGeom>
                <a:solidFill>
                  <a:schemeClr val="bg1"/>
                </a:solidFill>
              </p:spPr>
              <p:txBody>
                <a:bodyPr wrap="square" lIns="91440" tIns="45720" rIns="91440" bIns="45720" anchor="ctr">
                  <a:noAutofit/>
                </a:bodyPr>
                <a:lstStyle/>
                <a:p>
                  <a:r>
                    <a:rPr lang="zh-CN" altLang="en-US" b="1" dirty="0"/>
                    <a:t>首部最小</a:t>
                  </a:r>
                  <a:r>
                    <a:rPr lang="en-US" altLang="zh-CN" b="1" dirty="0"/>
                    <a:t>20</a:t>
                  </a:r>
                  <a:r>
                    <a:rPr lang="zh-CN" altLang="en-US" b="1" dirty="0"/>
                    <a:t>字节，最大</a:t>
                  </a:r>
                  <a:r>
                    <a:rPr lang="en-US" altLang="zh-CN" b="1" dirty="0"/>
                    <a:t>60</a:t>
                  </a:r>
                  <a:r>
                    <a:rPr lang="zh-CN" altLang="en-US" b="1" dirty="0"/>
                    <a:t>字节。</a:t>
                  </a:r>
                  <a:endParaRPr lang="en-US" altLang="zh-CN" b="1" dirty="0"/>
                </a:p>
              </p:txBody>
            </p:sp>
          </p:grpSp>
        </p:grpSp>
      </p:gr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up)">
                                      <p:cBhvr>
                                        <p:cTn id="7" dur="1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3718302" y="1082608"/>
            <a:ext cx="4783531" cy="1459697"/>
            <a:chOff x="3718302" y="1082608"/>
            <a:chExt cx="4783531" cy="1459697"/>
          </a:xfrm>
        </p:grpSpPr>
        <p:sp>
          <p:nvSpPr>
            <p:cNvPr id="12" name="íşlïḍè"/>
            <p:cNvSpPr txBox="1"/>
            <p:nvPr/>
          </p:nvSpPr>
          <p:spPr>
            <a:xfrm>
              <a:off x="3965618" y="1082608"/>
              <a:ext cx="4287076" cy="419100"/>
            </a:xfrm>
            <a:prstGeom prst="rect">
              <a:avLst/>
            </a:prstGeom>
            <a:noFill/>
          </p:spPr>
          <p:txBody>
            <a:bodyPr wrap="square" lIns="91440" tIns="45720" rIns="91440" bIns="45720" anchor="ctr">
              <a:noAutofit/>
            </a:bodyPr>
            <a:lstStyle/>
            <a:p>
              <a:pPr algn="ctr"/>
              <a:r>
                <a:rPr lang="en-US" altLang="zh-CN" sz="2400" b="1" dirty="0"/>
                <a:t>5.3.1 TCP</a:t>
              </a:r>
              <a:r>
                <a:rPr lang="zh-CN" altLang="en-US" sz="2400" b="1" dirty="0"/>
                <a:t>报文段的首部格式</a:t>
              </a:r>
              <a:endParaRPr lang="en-US" altLang="zh-CN" sz="2400" b="1" dirty="0"/>
            </a:p>
          </p:txBody>
        </p:sp>
        <p:grpSp>
          <p:nvGrpSpPr>
            <p:cNvPr id="6" name="组合 5"/>
            <p:cNvGrpSpPr/>
            <p:nvPr/>
          </p:nvGrpSpPr>
          <p:grpSpPr>
            <a:xfrm>
              <a:off x="3718302" y="1946751"/>
              <a:ext cx="4783531" cy="595554"/>
              <a:chOff x="1183243" y="2200834"/>
              <a:chExt cx="4783531" cy="595554"/>
            </a:xfrm>
          </p:grpSpPr>
          <p:sp>
            <p:nvSpPr>
              <p:cNvPr id="5" name="平行四边形 4"/>
              <p:cNvSpPr/>
              <p:nvPr/>
            </p:nvSpPr>
            <p:spPr>
              <a:xfrm>
                <a:off x="1183243" y="2200834"/>
                <a:ext cx="828092" cy="595554"/>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latin typeface="Impact" panose="020B0806030902050204" pitchFamily="34" charset="0"/>
                  </a:rPr>
                  <a:t>01</a:t>
                </a:r>
                <a:endParaRPr lang="zh-CN" altLang="en-US" sz="2800" dirty="0">
                  <a:latin typeface="Impact" panose="020B0806030902050204" pitchFamily="34" charset="0"/>
                </a:endParaRPr>
              </a:p>
            </p:txBody>
          </p:sp>
          <p:sp>
            <p:nvSpPr>
              <p:cNvPr id="25" name="平行四边形 24"/>
              <p:cNvSpPr/>
              <p:nvPr/>
            </p:nvSpPr>
            <p:spPr>
              <a:xfrm>
                <a:off x="1858680" y="2200834"/>
                <a:ext cx="4108094" cy="595554"/>
              </a:xfrm>
              <a:prstGeom prst="parallelogram">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200" b="1" dirty="0">
                    <a:solidFill>
                      <a:schemeClr val="tx1"/>
                    </a:solidFill>
                  </a:rPr>
                  <a:t>TCP</a:t>
                </a:r>
                <a:r>
                  <a:rPr lang="zh-CN" altLang="en-US" sz="2200" b="1" dirty="0">
                    <a:solidFill>
                      <a:schemeClr val="tx1"/>
                    </a:solidFill>
                  </a:rPr>
                  <a:t>报文段的首部格式</a:t>
                </a:r>
                <a:endParaRPr lang="zh-CN" altLang="en-US" sz="2200" b="1" dirty="0">
                  <a:solidFill>
                    <a:schemeClr val="tx1"/>
                  </a:solidFill>
                </a:endParaRP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04800" y="749300"/>
            <a:ext cx="6192344" cy="400110"/>
            <a:chOff x="424117" y="898245"/>
            <a:chExt cx="6192344" cy="400110"/>
          </a:xfrm>
        </p:grpSpPr>
        <p:sp>
          <p:nvSpPr>
            <p:cNvPr id="2" name="平行四边形 1"/>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p:cNvSpPr txBox="1"/>
            <p:nvPr/>
          </p:nvSpPr>
          <p:spPr>
            <a:xfrm>
              <a:off x="1052423" y="898245"/>
              <a:ext cx="5564038" cy="400110"/>
            </a:xfrm>
            <a:prstGeom prst="rect">
              <a:avLst/>
            </a:prstGeom>
            <a:noFill/>
          </p:spPr>
          <p:txBody>
            <a:bodyPr wrap="square" rtlCol="0">
              <a:spAutoFit/>
            </a:bodyPr>
            <a:lstStyle/>
            <a:p>
              <a:r>
                <a:rPr lang="en-US" altLang="zh-CN" sz="2000" b="1" dirty="0"/>
                <a:t>TCP</a:t>
              </a:r>
              <a:r>
                <a:rPr lang="zh-CN" altLang="en-US" sz="2000" b="1" dirty="0"/>
                <a:t>报文段的首部格式</a:t>
              </a:r>
              <a:endParaRPr lang="zh-CN" altLang="en-US" sz="2000" b="1" dirty="0"/>
            </a:p>
          </p:txBody>
        </p:sp>
      </p:grpSp>
      <p:grpSp>
        <p:nvGrpSpPr>
          <p:cNvPr id="6" name="组合 5"/>
          <p:cNvGrpSpPr/>
          <p:nvPr/>
        </p:nvGrpSpPr>
        <p:grpSpPr>
          <a:xfrm>
            <a:off x="863190" y="1130732"/>
            <a:ext cx="10465619" cy="5308168"/>
            <a:chOff x="863190" y="1130732"/>
            <a:chExt cx="10465619" cy="5308168"/>
          </a:xfrm>
        </p:grpSpPr>
        <p:pic>
          <p:nvPicPr>
            <p:cNvPr id="20" name="图片 19" descr="图示&#10;&#10;描述已自动生成"/>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863190" y="1572984"/>
              <a:ext cx="10465619" cy="4865916"/>
            </a:xfrm>
            <a:prstGeom prst="rect">
              <a:avLst/>
            </a:prstGeom>
          </p:spPr>
        </p:pic>
        <p:sp>
          <p:nvSpPr>
            <p:cNvPr id="5" name="文本框 4"/>
            <p:cNvSpPr txBox="1"/>
            <p:nvPr/>
          </p:nvSpPr>
          <p:spPr>
            <a:xfrm>
              <a:off x="3943893" y="1130732"/>
              <a:ext cx="4304211" cy="369332"/>
            </a:xfrm>
            <a:prstGeom prst="rect">
              <a:avLst/>
            </a:prstGeom>
            <a:solidFill>
              <a:schemeClr val="bg2">
                <a:lumMod val="90000"/>
              </a:schemeClr>
            </a:solidFill>
          </p:spPr>
          <p:txBody>
            <a:bodyPr wrap="square" rtlCol="0">
              <a:spAutoFit/>
            </a:bodyPr>
            <a:lstStyle/>
            <a:p>
              <a:r>
                <a:rPr lang="en-US" altLang="zh-CN" b="1" dirty="0"/>
                <a:t>5.1.3 </a:t>
              </a:r>
              <a:r>
                <a:rPr lang="zh-CN" altLang="en-US" b="1" dirty="0"/>
                <a:t>运输层端口号、复用与分用的概念</a:t>
              </a:r>
              <a:endParaRPr lang="zh-CN" altLang="en-US" b="1" dirty="0"/>
            </a:p>
          </p:txBody>
        </p:sp>
      </p:gr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a:off x="5586547" y="2553784"/>
            <a:ext cx="115390" cy="333107"/>
          </a:xfrm>
          <a:prstGeom prst="rect">
            <a:avLst/>
          </a:prstGeom>
          <a:solidFill>
            <a:schemeClr val="accent3"/>
          </a:solidFill>
          <a:ln>
            <a:solidFill>
              <a:schemeClr val="accent3"/>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16" name="矩形 15"/>
          <p:cNvSpPr/>
          <p:nvPr/>
        </p:nvSpPr>
        <p:spPr>
          <a:xfrm>
            <a:off x="3768633" y="2220685"/>
            <a:ext cx="5087984" cy="274320"/>
          </a:xfrm>
          <a:prstGeom prst="rect">
            <a:avLst/>
          </a:prstGeom>
          <a:solidFill>
            <a:schemeClr val="accent3"/>
          </a:solidFill>
          <a:ln>
            <a:solidFill>
              <a:schemeClr val="accent3"/>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91" name="矩形 90"/>
          <p:cNvSpPr/>
          <p:nvPr/>
        </p:nvSpPr>
        <p:spPr>
          <a:xfrm>
            <a:off x="3768633" y="1874513"/>
            <a:ext cx="5087984" cy="274320"/>
          </a:xfrm>
          <a:prstGeom prst="rect">
            <a:avLst/>
          </a:prstGeom>
          <a:solidFill>
            <a:schemeClr val="accent3"/>
          </a:solidFill>
          <a:ln>
            <a:solidFill>
              <a:schemeClr val="accent3"/>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grpSp>
        <p:nvGrpSpPr>
          <p:cNvPr id="4" name="组合 3"/>
          <p:cNvGrpSpPr/>
          <p:nvPr/>
        </p:nvGrpSpPr>
        <p:grpSpPr>
          <a:xfrm>
            <a:off x="304800" y="749300"/>
            <a:ext cx="6192344" cy="400110"/>
            <a:chOff x="424117" y="898245"/>
            <a:chExt cx="6192344" cy="400110"/>
          </a:xfrm>
        </p:grpSpPr>
        <p:sp>
          <p:nvSpPr>
            <p:cNvPr id="2" name="平行四边形 1"/>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p:cNvSpPr txBox="1"/>
            <p:nvPr/>
          </p:nvSpPr>
          <p:spPr>
            <a:xfrm>
              <a:off x="1052423" y="898245"/>
              <a:ext cx="5564038" cy="400110"/>
            </a:xfrm>
            <a:prstGeom prst="rect">
              <a:avLst/>
            </a:prstGeom>
            <a:noFill/>
          </p:spPr>
          <p:txBody>
            <a:bodyPr wrap="square" rtlCol="0">
              <a:spAutoFit/>
            </a:bodyPr>
            <a:lstStyle/>
            <a:p>
              <a:r>
                <a:rPr lang="en-US" altLang="zh-CN" sz="2000" b="1" dirty="0"/>
                <a:t>TCP</a:t>
              </a:r>
              <a:r>
                <a:rPr lang="zh-CN" altLang="en-US" sz="2000" b="1" dirty="0"/>
                <a:t>报文段的首部格式</a:t>
              </a:r>
              <a:endParaRPr lang="zh-CN" altLang="en-US" sz="2000" b="1" dirty="0"/>
            </a:p>
          </p:txBody>
        </p:sp>
      </p:grpSp>
      <p:pic>
        <p:nvPicPr>
          <p:cNvPr id="11" name="图片 10" descr="形状&#10;&#10;中度可信度描述已自动生成"/>
          <p:cNvPicPr>
            <a:picLocks noGrp="1" noRot="1" noChangeAspect="1" noMove="1" noResize="1" noEditPoints="1" noAdjustHandles="1" noChangeArrowheads="1" noChangeShapeType="1" noCrop="1"/>
          </p:cNvPicPr>
          <p:nvPr/>
        </p:nvPicPr>
        <p:blipFill>
          <a:blip r:embed="rId1" cstate="print">
            <a:extLst>
              <a:ext uri="{28A0092B-C50C-407E-A947-70E740481C1C}">
                <a14:useLocalDpi xmlns:a14="http://schemas.microsoft.com/office/drawing/2010/main" val="0"/>
              </a:ext>
            </a:extLst>
          </a:blip>
          <a:stretch>
            <a:fillRect/>
          </a:stretch>
        </p:blipFill>
        <p:spPr>
          <a:xfrm>
            <a:off x="3106779" y="1214721"/>
            <a:ext cx="5976659" cy="2782512"/>
          </a:xfrm>
          <a:prstGeom prst="rect">
            <a:avLst/>
          </a:prstGeom>
        </p:spPr>
      </p:pic>
      <p:grpSp>
        <p:nvGrpSpPr>
          <p:cNvPr id="14" name="组合 13"/>
          <p:cNvGrpSpPr>
            <a:grpSpLocks noGrp="1" noRot="1" noMove="1" noResize="1" noUngrp="1"/>
          </p:cNvGrpSpPr>
          <p:nvPr/>
        </p:nvGrpSpPr>
        <p:grpSpPr>
          <a:xfrm>
            <a:off x="1828801" y="1476103"/>
            <a:ext cx="1886324" cy="1763486"/>
            <a:chOff x="1828801" y="1476103"/>
            <a:chExt cx="1886324" cy="1763486"/>
          </a:xfrm>
        </p:grpSpPr>
        <p:sp>
          <p:nvSpPr>
            <p:cNvPr id="12" name="左大括号 11"/>
            <p:cNvSpPr>
              <a:spLocks noGrp="1" noRot="1" noMove="1" noResize="1" noEditPoints="1" noAdjustHandles="1" noChangeArrowheads="1" noChangeShapeType="1"/>
            </p:cNvSpPr>
            <p:nvPr/>
          </p:nvSpPr>
          <p:spPr>
            <a:xfrm>
              <a:off x="3430719" y="1476103"/>
              <a:ext cx="284406" cy="1763486"/>
            </a:xfrm>
            <a:prstGeom prst="leftBrace">
              <a:avLst>
                <a:gd name="adj1" fmla="val 64221"/>
                <a:gd name="adj2"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3" name="文本框 12"/>
            <p:cNvSpPr txBox="1">
              <a:spLocks noGrp="1" noRot="1" noMove="1" noResize="1" noEditPoints="1" noAdjustHandles="1" noChangeArrowheads="1" noChangeShapeType="1"/>
            </p:cNvSpPr>
            <p:nvPr/>
          </p:nvSpPr>
          <p:spPr>
            <a:xfrm>
              <a:off x="1828801" y="2034680"/>
              <a:ext cx="1856300" cy="646331"/>
            </a:xfrm>
            <a:prstGeom prst="rect">
              <a:avLst/>
            </a:prstGeom>
            <a:noFill/>
          </p:spPr>
          <p:txBody>
            <a:bodyPr wrap="square" rtlCol="0">
              <a:spAutoFit/>
            </a:bodyPr>
            <a:lstStyle/>
            <a:p>
              <a:pPr algn="ctr"/>
              <a:r>
                <a:rPr lang="zh-CN" altLang="en-US" b="1" dirty="0"/>
                <a:t>固定首部</a:t>
              </a:r>
              <a:endParaRPr lang="en-US" altLang="zh-CN" b="1" dirty="0"/>
            </a:p>
            <a:p>
              <a:pPr algn="ctr"/>
              <a:r>
                <a:rPr lang="zh-CN" altLang="en-US" b="1" dirty="0"/>
                <a:t>（</a:t>
              </a:r>
              <a:r>
                <a:rPr lang="en-US" altLang="zh-CN" b="1" dirty="0"/>
                <a:t>20</a:t>
              </a:r>
              <a:r>
                <a:rPr lang="zh-CN" altLang="en-US" b="1" dirty="0"/>
                <a:t>字节）</a:t>
              </a:r>
              <a:endParaRPr lang="zh-CN" altLang="en-US" b="1" dirty="0"/>
            </a:p>
          </p:txBody>
        </p:sp>
      </p:grpSp>
      <p:grpSp>
        <p:nvGrpSpPr>
          <p:cNvPr id="15" name="组合 14"/>
          <p:cNvGrpSpPr>
            <a:grpSpLocks noGrp="1" noRot="1" noMove="1" noResize="1" noUngrp="1"/>
          </p:cNvGrpSpPr>
          <p:nvPr/>
        </p:nvGrpSpPr>
        <p:grpSpPr>
          <a:xfrm>
            <a:off x="1828801" y="3239588"/>
            <a:ext cx="1886324" cy="757645"/>
            <a:chOff x="1828801" y="3239588"/>
            <a:chExt cx="1886324" cy="757645"/>
          </a:xfrm>
        </p:grpSpPr>
        <p:sp>
          <p:nvSpPr>
            <p:cNvPr id="89" name="左大括号 88"/>
            <p:cNvSpPr>
              <a:spLocks noGrp="1" noRot="1" noMove="1" noResize="1" noEditPoints="1" noAdjustHandles="1" noChangeArrowheads="1" noChangeShapeType="1"/>
            </p:cNvSpPr>
            <p:nvPr/>
          </p:nvSpPr>
          <p:spPr>
            <a:xfrm>
              <a:off x="3430719" y="3239588"/>
              <a:ext cx="284406" cy="757645"/>
            </a:xfrm>
            <a:prstGeom prst="leftBrace">
              <a:avLst>
                <a:gd name="adj1" fmla="val 64221"/>
                <a:gd name="adj2"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90" name="文本框 89"/>
            <p:cNvSpPr txBox="1">
              <a:spLocks noGrp="1" noRot="1" noMove="1" noResize="1" noEditPoints="1" noAdjustHandles="1" noChangeArrowheads="1" noChangeShapeType="1"/>
            </p:cNvSpPr>
            <p:nvPr/>
          </p:nvSpPr>
          <p:spPr>
            <a:xfrm>
              <a:off x="1828801" y="3307025"/>
              <a:ext cx="1856300" cy="646331"/>
            </a:xfrm>
            <a:prstGeom prst="rect">
              <a:avLst/>
            </a:prstGeom>
            <a:noFill/>
          </p:spPr>
          <p:txBody>
            <a:bodyPr wrap="square" rtlCol="0">
              <a:spAutoFit/>
            </a:bodyPr>
            <a:lstStyle/>
            <a:p>
              <a:pPr algn="ctr"/>
              <a:r>
                <a:rPr lang="zh-CN" altLang="en-US" b="1" dirty="0"/>
                <a:t>扩展首部</a:t>
              </a:r>
              <a:endParaRPr lang="en-US" altLang="zh-CN" b="1" dirty="0"/>
            </a:p>
            <a:p>
              <a:pPr algn="ctr"/>
              <a:r>
                <a:rPr lang="zh-CN" altLang="en-US" b="1" dirty="0"/>
                <a:t>（最大</a:t>
              </a:r>
              <a:r>
                <a:rPr lang="en-US" altLang="zh-CN" b="1" dirty="0"/>
                <a:t>40</a:t>
              </a:r>
              <a:r>
                <a:rPr lang="zh-CN" altLang="en-US" b="1" dirty="0"/>
                <a:t>字节）</a:t>
              </a:r>
              <a:endParaRPr lang="zh-CN" altLang="en-US" b="1" dirty="0"/>
            </a:p>
          </p:txBody>
        </p:sp>
      </p:grpSp>
      <p:sp>
        <p:nvSpPr>
          <p:cNvPr id="5" name="矩形 4"/>
          <p:cNvSpPr/>
          <p:nvPr/>
        </p:nvSpPr>
        <p:spPr>
          <a:xfrm>
            <a:off x="9083438" y="1884316"/>
            <a:ext cx="2287779" cy="94705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lnSpc>
                <a:spcPct val="150000"/>
              </a:lnSpc>
            </a:pPr>
            <a:r>
              <a:rPr lang="en-US" altLang="zh-CN" b="1" dirty="0">
                <a:solidFill>
                  <a:schemeClr val="bg1"/>
                </a:solidFill>
              </a:rPr>
              <a:t>TCP</a:t>
            </a:r>
            <a:r>
              <a:rPr lang="zh-CN" altLang="en-US" b="1" dirty="0">
                <a:solidFill>
                  <a:schemeClr val="bg1"/>
                </a:solidFill>
              </a:rPr>
              <a:t>实现可靠传输的</a:t>
            </a:r>
            <a:endParaRPr lang="en-US" altLang="zh-CN" b="1" dirty="0">
              <a:solidFill>
                <a:schemeClr val="bg1"/>
              </a:solidFill>
            </a:endParaRPr>
          </a:p>
          <a:p>
            <a:pPr algn="ctr">
              <a:lnSpc>
                <a:spcPct val="150000"/>
              </a:lnSpc>
            </a:pPr>
            <a:r>
              <a:rPr lang="zh-CN" altLang="en-US" b="1" dirty="0">
                <a:solidFill>
                  <a:schemeClr val="bg1"/>
                </a:solidFill>
              </a:rPr>
              <a:t>相关字段</a:t>
            </a:r>
            <a:endParaRPr lang="zh-CN" altLang="en-US" b="1" dirty="0">
              <a:solidFill>
                <a:schemeClr val="bg1"/>
              </a:solidFill>
            </a:endParaRPr>
          </a:p>
        </p:txBody>
      </p:sp>
      <p:grpSp>
        <p:nvGrpSpPr>
          <p:cNvPr id="35" name="组合 34"/>
          <p:cNvGrpSpPr/>
          <p:nvPr/>
        </p:nvGrpSpPr>
        <p:grpSpPr>
          <a:xfrm>
            <a:off x="304799" y="4304592"/>
            <a:ext cx="11582401" cy="591526"/>
            <a:chOff x="304799" y="4304592"/>
            <a:chExt cx="11582401" cy="591526"/>
          </a:xfrm>
        </p:grpSpPr>
        <p:sp>
          <p:nvSpPr>
            <p:cNvPr id="6" name="矩形 5"/>
            <p:cNvSpPr/>
            <p:nvPr/>
          </p:nvSpPr>
          <p:spPr>
            <a:xfrm>
              <a:off x="304799" y="4304592"/>
              <a:ext cx="1804850" cy="58477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b="1" dirty="0"/>
                <a:t>序号</a:t>
              </a:r>
              <a:endParaRPr lang="zh-CN" altLang="en-US" b="1" dirty="0"/>
            </a:p>
          </p:txBody>
        </p:sp>
        <p:sp>
          <p:nvSpPr>
            <p:cNvPr id="24" name="矩形 23"/>
            <p:cNvSpPr/>
            <p:nvPr/>
          </p:nvSpPr>
          <p:spPr>
            <a:xfrm>
              <a:off x="2109648" y="4304592"/>
              <a:ext cx="9777552" cy="580657"/>
            </a:xfrm>
            <a:prstGeom prst="rect">
              <a:avLst/>
            </a:prstGeom>
            <a:solidFill>
              <a:schemeClr val="bg1"/>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b="1" dirty="0"/>
            </a:p>
          </p:txBody>
        </p:sp>
        <p:sp>
          <p:nvSpPr>
            <p:cNvPr id="8" name="文本框 7"/>
            <p:cNvSpPr txBox="1"/>
            <p:nvPr/>
          </p:nvSpPr>
          <p:spPr>
            <a:xfrm>
              <a:off x="2109649" y="4311343"/>
              <a:ext cx="9777551" cy="584775"/>
            </a:xfrm>
            <a:prstGeom prst="rect">
              <a:avLst/>
            </a:prstGeom>
            <a:noFill/>
          </p:spPr>
          <p:txBody>
            <a:bodyPr wrap="square" rtlCol="0">
              <a:spAutoFit/>
            </a:bodyPr>
            <a:lstStyle/>
            <a:p>
              <a:r>
                <a:rPr lang="zh-CN" altLang="en-US" sz="1600" b="1" dirty="0"/>
                <a:t>占</a:t>
              </a:r>
              <a:r>
                <a:rPr lang="en-US" altLang="zh-CN" sz="1600" b="1" dirty="0"/>
                <a:t>32</a:t>
              </a:r>
              <a:r>
                <a:rPr lang="zh-CN" altLang="en-US" sz="1600" b="1" dirty="0"/>
                <a:t>比特，取值范围</a:t>
              </a:r>
              <a:r>
                <a:rPr lang="en-US" altLang="zh-CN" sz="1600" b="1" dirty="0"/>
                <a:t>0~2</a:t>
              </a:r>
              <a:r>
                <a:rPr lang="en-US" altLang="zh-CN" sz="1600" b="1" baseline="30000" dirty="0"/>
                <a:t>32</a:t>
              </a:r>
              <a:r>
                <a:rPr lang="en-US" altLang="zh-CN" sz="1600" b="1" dirty="0"/>
                <a:t>-1</a:t>
              </a:r>
              <a:r>
                <a:rPr lang="zh-CN" altLang="en-US" sz="1600" b="1" dirty="0"/>
                <a:t>。当序号增加到最后一个时，下一个序号又回到</a:t>
              </a:r>
              <a:r>
                <a:rPr lang="en-US" altLang="zh-CN" sz="1600" b="1" dirty="0"/>
                <a:t>0</a:t>
              </a:r>
              <a:r>
                <a:rPr lang="zh-CN" altLang="en-US" sz="1600" b="1" dirty="0"/>
                <a:t>。</a:t>
              </a:r>
              <a:r>
                <a:rPr lang="zh-CN" altLang="en-US" sz="1600" b="1" dirty="0">
                  <a:solidFill>
                    <a:schemeClr val="accent1">
                      <a:lumMod val="75000"/>
                    </a:schemeClr>
                  </a:solidFill>
                </a:rPr>
                <a:t>用来指出本</a:t>
              </a:r>
              <a:r>
                <a:rPr lang="en-US" altLang="zh-CN" sz="1600" b="1" dirty="0">
                  <a:solidFill>
                    <a:schemeClr val="accent1">
                      <a:lumMod val="75000"/>
                    </a:schemeClr>
                  </a:solidFill>
                </a:rPr>
                <a:t>TCP</a:t>
              </a:r>
              <a:r>
                <a:rPr lang="zh-CN" altLang="en-US" sz="1600" b="1" dirty="0">
                  <a:solidFill>
                    <a:schemeClr val="accent1">
                      <a:lumMod val="75000"/>
                    </a:schemeClr>
                  </a:solidFill>
                </a:rPr>
                <a:t>报文段数据载荷的第一个字节的序号</a:t>
              </a:r>
              <a:r>
                <a:rPr lang="zh-CN" altLang="en-US" sz="1600" b="1" dirty="0"/>
                <a:t>。</a:t>
              </a:r>
              <a:endParaRPr lang="zh-CN" altLang="en-US" sz="1600" b="1" dirty="0"/>
            </a:p>
          </p:txBody>
        </p:sp>
      </p:grpSp>
      <p:grpSp>
        <p:nvGrpSpPr>
          <p:cNvPr id="34" name="组合 33"/>
          <p:cNvGrpSpPr/>
          <p:nvPr/>
        </p:nvGrpSpPr>
        <p:grpSpPr>
          <a:xfrm>
            <a:off x="304798" y="5051635"/>
            <a:ext cx="11582402" cy="591526"/>
            <a:chOff x="304799" y="5009820"/>
            <a:chExt cx="11582402" cy="591526"/>
          </a:xfrm>
        </p:grpSpPr>
        <p:sp>
          <p:nvSpPr>
            <p:cNvPr id="48" name="矩形 47"/>
            <p:cNvSpPr/>
            <p:nvPr/>
          </p:nvSpPr>
          <p:spPr>
            <a:xfrm>
              <a:off x="304799" y="5009820"/>
              <a:ext cx="1804852" cy="58477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b="1" dirty="0"/>
                <a:t>确认号</a:t>
              </a:r>
              <a:endParaRPr lang="zh-CN" altLang="en-US" b="1" dirty="0"/>
            </a:p>
          </p:txBody>
        </p:sp>
        <p:sp>
          <p:nvSpPr>
            <p:cNvPr id="49" name="矩形 48"/>
            <p:cNvSpPr/>
            <p:nvPr/>
          </p:nvSpPr>
          <p:spPr>
            <a:xfrm>
              <a:off x="2109651" y="5009820"/>
              <a:ext cx="9777550" cy="580657"/>
            </a:xfrm>
            <a:prstGeom prst="rect">
              <a:avLst/>
            </a:prstGeom>
            <a:solidFill>
              <a:schemeClr val="bg1"/>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b="1" dirty="0"/>
            </a:p>
          </p:txBody>
        </p:sp>
        <p:sp>
          <p:nvSpPr>
            <p:cNvPr id="50" name="文本框 49"/>
            <p:cNvSpPr txBox="1"/>
            <p:nvPr/>
          </p:nvSpPr>
          <p:spPr>
            <a:xfrm>
              <a:off x="2109650" y="5016571"/>
              <a:ext cx="9777550" cy="584775"/>
            </a:xfrm>
            <a:prstGeom prst="rect">
              <a:avLst/>
            </a:prstGeom>
            <a:noFill/>
          </p:spPr>
          <p:txBody>
            <a:bodyPr wrap="square" rtlCol="0">
              <a:spAutoFit/>
            </a:bodyPr>
            <a:lstStyle/>
            <a:p>
              <a:r>
                <a:rPr lang="zh-CN" altLang="en-US" sz="1600" b="1" dirty="0"/>
                <a:t>占</a:t>
              </a:r>
              <a:r>
                <a:rPr lang="en-US" altLang="zh-CN" sz="1600" b="1" dirty="0"/>
                <a:t>32</a:t>
              </a:r>
              <a:r>
                <a:rPr lang="zh-CN" altLang="en-US" sz="1600" b="1" dirty="0"/>
                <a:t>比特，取值范围</a:t>
              </a:r>
              <a:r>
                <a:rPr lang="en-US" altLang="zh-CN" sz="1600" b="1" dirty="0"/>
                <a:t>0~2</a:t>
              </a:r>
              <a:r>
                <a:rPr lang="en-US" altLang="zh-CN" sz="1600" b="1" baseline="30000" dirty="0"/>
                <a:t>32</a:t>
              </a:r>
              <a:r>
                <a:rPr lang="en-US" altLang="zh-CN" sz="1600" b="1" dirty="0"/>
                <a:t>-1</a:t>
              </a:r>
              <a:r>
                <a:rPr lang="zh-CN" altLang="en-US" sz="1600" b="1" dirty="0"/>
                <a:t>。当确认号增加到最后一个时，下一个确认号又回到</a:t>
              </a:r>
              <a:r>
                <a:rPr lang="en-US" altLang="zh-CN" sz="1600" b="1" dirty="0"/>
                <a:t>0</a:t>
              </a:r>
              <a:r>
                <a:rPr lang="zh-CN" altLang="en-US" sz="1600" b="1" dirty="0"/>
                <a:t>。</a:t>
              </a:r>
              <a:r>
                <a:rPr lang="zh-CN" altLang="en-US" sz="1600" b="1" dirty="0">
                  <a:solidFill>
                    <a:schemeClr val="accent1">
                      <a:lumMod val="75000"/>
                    </a:schemeClr>
                  </a:solidFill>
                </a:rPr>
                <a:t>用来指出期望收到对方下一个</a:t>
              </a:r>
              <a:r>
                <a:rPr lang="en-US" altLang="zh-CN" sz="1600" b="1" dirty="0">
                  <a:solidFill>
                    <a:schemeClr val="accent1">
                      <a:lumMod val="75000"/>
                    </a:schemeClr>
                  </a:solidFill>
                </a:rPr>
                <a:t>TCP</a:t>
              </a:r>
              <a:r>
                <a:rPr lang="zh-CN" altLang="en-US" sz="1600" b="1" dirty="0">
                  <a:solidFill>
                    <a:schemeClr val="accent1">
                      <a:lumMod val="75000"/>
                    </a:schemeClr>
                  </a:solidFill>
                </a:rPr>
                <a:t>报文段的数据载荷的第一个字节的序号，同时也是对之前收到的所有数据的确认。</a:t>
              </a:r>
              <a:endParaRPr lang="zh-CN" altLang="en-US" sz="1600" b="1" dirty="0"/>
            </a:p>
          </p:txBody>
        </p:sp>
      </p:grpSp>
      <p:grpSp>
        <p:nvGrpSpPr>
          <p:cNvPr id="33" name="组合 32"/>
          <p:cNvGrpSpPr/>
          <p:nvPr/>
        </p:nvGrpSpPr>
        <p:grpSpPr>
          <a:xfrm>
            <a:off x="304799" y="5798678"/>
            <a:ext cx="11582400" cy="591526"/>
            <a:chOff x="312705" y="5719166"/>
            <a:chExt cx="11582400" cy="591526"/>
          </a:xfrm>
        </p:grpSpPr>
        <p:sp>
          <p:nvSpPr>
            <p:cNvPr id="53" name="矩形 52"/>
            <p:cNvSpPr/>
            <p:nvPr/>
          </p:nvSpPr>
          <p:spPr>
            <a:xfrm>
              <a:off x="312705" y="5719166"/>
              <a:ext cx="1804852" cy="58477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b="1" dirty="0"/>
                <a:t>确认标志位</a:t>
              </a:r>
              <a:r>
                <a:rPr lang="en-US" altLang="zh-CN" b="1" dirty="0"/>
                <a:t>ACK</a:t>
              </a:r>
              <a:endParaRPr lang="zh-CN" altLang="en-US" b="1" dirty="0"/>
            </a:p>
          </p:txBody>
        </p:sp>
        <p:sp>
          <p:nvSpPr>
            <p:cNvPr id="54" name="矩形 53"/>
            <p:cNvSpPr/>
            <p:nvPr/>
          </p:nvSpPr>
          <p:spPr>
            <a:xfrm>
              <a:off x="2117556" y="5719166"/>
              <a:ext cx="9777549" cy="580657"/>
            </a:xfrm>
            <a:prstGeom prst="rect">
              <a:avLst/>
            </a:prstGeom>
            <a:solidFill>
              <a:schemeClr val="bg1"/>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b="1" dirty="0"/>
            </a:p>
          </p:txBody>
        </p:sp>
        <p:sp>
          <p:nvSpPr>
            <p:cNvPr id="55" name="文本框 54"/>
            <p:cNvSpPr txBox="1"/>
            <p:nvPr/>
          </p:nvSpPr>
          <p:spPr>
            <a:xfrm>
              <a:off x="2117555" y="5725917"/>
              <a:ext cx="9777550" cy="584775"/>
            </a:xfrm>
            <a:prstGeom prst="rect">
              <a:avLst/>
            </a:prstGeom>
            <a:noFill/>
          </p:spPr>
          <p:txBody>
            <a:bodyPr wrap="square" rtlCol="0">
              <a:spAutoFit/>
            </a:bodyPr>
            <a:lstStyle/>
            <a:p>
              <a:r>
                <a:rPr lang="zh-CN" altLang="en-US" sz="1600" b="1" dirty="0">
                  <a:solidFill>
                    <a:schemeClr val="accent1">
                      <a:lumMod val="75000"/>
                    </a:schemeClr>
                  </a:solidFill>
                </a:rPr>
                <a:t>只有当</a:t>
              </a:r>
              <a:r>
                <a:rPr lang="en-US" altLang="zh-CN" sz="1600" b="1" dirty="0">
                  <a:solidFill>
                    <a:schemeClr val="accent1">
                      <a:lumMod val="75000"/>
                    </a:schemeClr>
                  </a:solidFill>
                </a:rPr>
                <a:t>ACK</a:t>
              </a:r>
              <a:r>
                <a:rPr lang="zh-CN" altLang="en-US" sz="1600" b="1" dirty="0">
                  <a:solidFill>
                    <a:schemeClr val="accent1">
                      <a:lumMod val="75000"/>
                    </a:schemeClr>
                  </a:solidFill>
                </a:rPr>
                <a:t>取值为</a:t>
              </a:r>
              <a:r>
                <a:rPr lang="en-US" altLang="zh-CN" sz="1600" b="1" dirty="0">
                  <a:solidFill>
                    <a:schemeClr val="accent1">
                      <a:lumMod val="75000"/>
                    </a:schemeClr>
                  </a:solidFill>
                </a:rPr>
                <a:t>1</a:t>
              </a:r>
              <a:r>
                <a:rPr lang="zh-CN" altLang="en-US" sz="1600" b="1" dirty="0">
                  <a:solidFill>
                    <a:schemeClr val="accent1">
                      <a:lumMod val="75000"/>
                    </a:schemeClr>
                  </a:solidFill>
                </a:rPr>
                <a:t>时</a:t>
              </a:r>
              <a:r>
                <a:rPr lang="zh-CN" altLang="en-US" sz="1600" b="1" dirty="0"/>
                <a:t>，</a:t>
              </a:r>
              <a:r>
                <a:rPr lang="zh-CN" altLang="en-US" sz="1600" b="1" dirty="0">
                  <a:solidFill>
                    <a:schemeClr val="accent1">
                      <a:lumMod val="75000"/>
                    </a:schemeClr>
                  </a:solidFill>
                </a:rPr>
                <a:t>确认号字段才有效</a:t>
              </a:r>
              <a:r>
                <a:rPr lang="zh-CN" altLang="en-US" sz="1600" b="1" dirty="0"/>
                <a:t>。</a:t>
              </a:r>
              <a:r>
                <a:rPr lang="en-US" altLang="zh-CN" sz="1600" b="1" dirty="0"/>
                <a:t>ACK</a:t>
              </a:r>
              <a:r>
                <a:rPr lang="zh-CN" altLang="en-US" sz="1600" b="1" dirty="0"/>
                <a:t>取值为</a:t>
              </a:r>
              <a:r>
                <a:rPr lang="en-US" altLang="zh-CN" sz="1600" b="1" dirty="0"/>
                <a:t>0</a:t>
              </a:r>
              <a:r>
                <a:rPr lang="zh-CN" altLang="en-US" sz="1600" b="1" dirty="0"/>
                <a:t>时，确认号字段无效。</a:t>
              </a:r>
              <a:endParaRPr lang="en-US" altLang="zh-CN" sz="1600" b="1" dirty="0"/>
            </a:p>
            <a:p>
              <a:r>
                <a:rPr lang="en-US" altLang="zh-CN" sz="1600" b="1" dirty="0"/>
                <a:t>TCP</a:t>
              </a:r>
              <a:r>
                <a:rPr lang="zh-CN" altLang="en-US" sz="1600" b="1" dirty="0"/>
                <a:t>规定：</a:t>
              </a:r>
              <a:r>
                <a:rPr lang="zh-CN" altLang="en-US" sz="1600" b="1" dirty="0">
                  <a:solidFill>
                    <a:schemeClr val="accent1">
                      <a:lumMod val="75000"/>
                    </a:schemeClr>
                  </a:solidFill>
                </a:rPr>
                <a:t>在</a:t>
              </a:r>
              <a:r>
                <a:rPr lang="en-US" altLang="zh-CN" sz="1600" b="1" dirty="0">
                  <a:solidFill>
                    <a:schemeClr val="accent1">
                      <a:lumMod val="75000"/>
                    </a:schemeClr>
                  </a:solidFill>
                </a:rPr>
                <a:t>TCP</a:t>
              </a:r>
              <a:r>
                <a:rPr lang="zh-CN" altLang="en-US" sz="1600" b="1" dirty="0">
                  <a:solidFill>
                    <a:schemeClr val="accent1">
                      <a:lumMod val="75000"/>
                    </a:schemeClr>
                  </a:solidFill>
                </a:rPr>
                <a:t>连接建立后</a:t>
              </a:r>
              <a:r>
                <a:rPr lang="zh-CN" altLang="en-US" sz="1600" b="1" dirty="0"/>
                <a:t>，</a:t>
              </a:r>
              <a:r>
                <a:rPr lang="zh-CN" altLang="en-US" sz="1600" b="1" dirty="0">
                  <a:solidFill>
                    <a:schemeClr val="accent1">
                      <a:lumMod val="75000"/>
                    </a:schemeClr>
                  </a:solidFill>
                </a:rPr>
                <a:t>所有传送的</a:t>
              </a:r>
              <a:r>
                <a:rPr lang="en-US" altLang="zh-CN" sz="1600" b="1" dirty="0">
                  <a:solidFill>
                    <a:schemeClr val="accent1">
                      <a:lumMod val="75000"/>
                    </a:schemeClr>
                  </a:solidFill>
                </a:rPr>
                <a:t>TCP</a:t>
              </a:r>
              <a:r>
                <a:rPr lang="zh-CN" altLang="en-US" sz="1600" b="1" dirty="0">
                  <a:solidFill>
                    <a:schemeClr val="accent1">
                      <a:lumMod val="75000"/>
                    </a:schemeClr>
                  </a:solidFill>
                </a:rPr>
                <a:t>报文段都必须把</a:t>
              </a:r>
              <a:r>
                <a:rPr lang="en-US" altLang="zh-CN" sz="1600" b="1" dirty="0">
                  <a:solidFill>
                    <a:schemeClr val="accent1">
                      <a:lumMod val="75000"/>
                    </a:schemeClr>
                  </a:solidFill>
                </a:rPr>
                <a:t>ACK</a:t>
              </a:r>
              <a:r>
                <a:rPr lang="zh-CN" altLang="en-US" sz="1600" b="1" dirty="0">
                  <a:solidFill>
                    <a:schemeClr val="accent1">
                      <a:lumMod val="75000"/>
                    </a:schemeClr>
                  </a:solidFill>
                </a:rPr>
                <a:t>置</a:t>
              </a:r>
              <a:r>
                <a:rPr lang="en-US" altLang="zh-CN" sz="1600" b="1" dirty="0">
                  <a:solidFill>
                    <a:schemeClr val="accent1">
                      <a:lumMod val="75000"/>
                    </a:schemeClr>
                  </a:solidFill>
                </a:rPr>
                <a:t>1</a:t>
              </a:r>
              <a:r>
                <a:rPr lang="zh-CN" altLang="en-US" sz="1600" b="1" dirty="0"/>
                <a:t>。</a:t>
              </a:r>
              <a:endParaRPr lang="en-US" altLang="zh-CN" sz="1600" b="1" dirty="0"/>
            </a:p>
          </p:txBody>
        </p:sp>
      </p:gr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800" decel="100000"/>
                                        <p:tgtEl>
                                          <p:spTgt spid="5"/>
                                        </p:tgtEl>
                                      </p:cBhvr>
                                    </p:animEffect>
                                    <p:anim calcmode="lin" valueType="num">
                                      <p:cBhvr>
                                        <p:cTn id="8" dur="800" decel="100000" fill="hold"/>
                                        <p:tgtEl>
                                          <p:spTgt spid="5"/>
                                        </p:tgtEl>
                                        <p:attrNameLst>
                                          <p:attrName>style.rotation</p:attrName>
                                        </p:attrNameLst>
                                      </p:cBhvr>
                                      <p:tavLst>
                                        <p:tav tm="0">
                                          <p:val>
                                            <p:fltVal val="-90"/>
                                          </p:val>
                                        </p:tav>
                                        <p:tav tm="100000">
                                          <p:val>
                                            <p:fltVal val="0"/>
                                          </p:val>
                                        </p:tav>
                                      </p:tavLst>
                                    </p:anim>
                                    <p:anim calcmode="lin" valueType="num">
                                      <p:cBhvr>
                                        <p:cTn id="9" dur="800" decel="100000" fill="hold"/>
                                        <p:tgtEl>
                                          <p:spTgt spid="5"/>
                                        </p:tgtEl>
                                        <p:attrNameLst>
                                          <p:attrName>ppt_x</p:attrName>
                                        </p:attrNameLst>
                                      </p:cBhvr>
                                      <p:tavLst>
                                        <p:tav tm="0">
                                          <p:val>
                                            <p:strVal val="#ppt_x+0.4"/>
                                          </p:val>
                                        </p:tav>
                                        <p:tav tm="100000">
                                          <p:val>
                                            <p:strVal val="#ppt_x-0.05"/>
                                          </p:val>
                                        </p:tav>
                                      </p:tavLst>
                                    </p:anim>
                                    <p:anim calcmode="lin" valueType="num">
                                      <p:cBhvr>
                                        <p:cTn id="10" dur="800" decel="100000" fill="hold"/>
                                        <p:tgtEl>
                                          <p:spTgt spid="5"/>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5"/>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5"/>
                                        </p:tgtEl>
                                        <p:attrNameLst>
                                          <p:attrName>ppt_y</p:attrName>
                                        </p:attrNameLst>
                                      </p:cBhvr>
                                      <p:tavLst>
                                        <p:tav tm="0">
                                          <p:val>
                                            <p:strVal val="#ppt_y+0.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7" presetClass="entr" presetSubtype="10" fill="hold" grpId="0" nodeType="clickEffect">
                                  <p:stCondLst>
                                    <p:cond delay="0"/>
                                  </p:stCondLst>
                                  <p:childTnLst>
                                    <p:set>
                                      <p:cBhvr>
                                        <p:cTn id="16" dur="1" fill="hold">
                                          <p:stCondLst>
                                            <p:cond delay="0"/>
                                          </p:stCondLst>
                                        </p:cTn>
                                        <p:tgtEl>
                                          <p:spTgt spid="91"/>
                                        </p:tgtEl>
                                        <p:attrNameLst>
                                          <p:attrName>style.visibility</p:attrName>
                                        </p:attrNameLst>
                                      </p:cBhvr>
                                      <p:to>
                                        <p:strVal val="visible"/>
                                      </p:to>
                                    </p:set>
                                    <p:anim calcmode="lin" valueType="num">
                                      <p:cBhvr>
                                        <p:cTn id="17" dur="500" fill="hold"/>
                                        <p:tgtEl>
                                          <p:spTgt spid="91"/>
                                        </p:tgtEl>
                                        <p:attrNameLst>
                                          <p:attrName>ppt_w</p:attrName>
                                        </p:attrNameLst>
                                      </p:cBhvr>
                                      <p:tavLst>
                                        <p:tav tm="0">
                                          <p:val>
                                            <p:fltVal val="0"/>
                                          </p:val>
                                        </p:tav>
                                        <p:tav tm="100000">
                                          <p:val>
                                            <p:strVal val="#ppt_w"/>
                                          </p:val>
                                        </p:tav>
                                      </p:tavLst>
                                    </p:anim>
                                    <p:anim calcmode="lin" valueType="num">
                                      <p:cBhvr>
                                        <p:cTn id="18" dur="500" fill="hold"/>
                                        <p:tgtEl>
                                          <p:spTgt spid="91"/>
                                        </p:tgtEl>
                                        <p:attrNameLst>
                                          <p:attrName>ppt_h</p:attrName>
                                        </p:attrNameLst>
                                      </p:cBhvr>
                                      <p:tavLst>
                                        <p:tav tm="0">
                                          <p:val>
                                            <p:strVal val="#ppt_h"/>
                                          </p:val>
                                        </p:tav>
                                        <p:tav tm="100000">
                                          <p:val>
                                            <p:strVal val="#ppt_h"/>
                                          </p:val>
                                        </p:tav>
                                      </p:tavLst>
                                    </p:anim>
                                  </p:childTnLst>
                                </p:cTn>
                              </p:par>
                            </p:childTnLst>
                          </p:cTn>
                        </p:par>
                      </p:childTnLst>
                    </p:cTn>
                  </p:par>
                  <p:par>
                    <p:cTn id="19" fill="hold">
                      <p:stCondLst>
                        <p:cond delay="indefinite"/>
                      </p:stCondLst>
                      <p:childTnLst>
                        <p:par>
                          <p:cTn id="20" fill="hold">
                            <p:stCondLst>
                              <p:cond delay="0"/>
                            </p:stCondLst>
                            <p:childTnLst>
                              <p:par>
                                <p:cTn id="21" presetID="17" presetClass="entr" presetSubtype="1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anim calcmode="lin" valueType="num">
                                      <p:cBhvr>
                                        <p:cTn id="23" dur="500" fill="hold"/>
                                        <p:tgtEl>
                                          <p:spTgt spid="16"/>
                                        </p:tgtEl>
                                        <p:attrNameLst>
                                          <p:attrName>ppt_w</p:attrName>
                                        </p:attrNameLst>
                                      </p:cBhvr>
                                      <p:tavLst>
                                        <p:tav tm="0">
                                          <p:val>
                                            <p:fltVal val="0"/>
                                          </p:val>
                                        </p:tav>
                                        <p:tav tm="100000">
                                          <p:val>
                                            <p:strVal val="#ppt_w"/>
                                          </p:val>
                                        </p:tav>
                                      </p:tavLst>
                                    </p:anim>
                                    <p:anim calcmode="lin" valueType="num">
                                      <p:cBhvr>
                                        <p:cTn id="24" dur="500" fill="hold"/>
                                        <p:tgtEl>
                                          <p:spTgt spid="16"/>
                                        </p:tgtEl>
                                        <p:attrNameLst>
                                          <p:attrName>ppt_h</p:attrName>
                                        </p:attrNameLst>
                                      </p:cBhvr>
                                      <p:tavLst>
                                        <p:tav tm="0">
                                          <p:val>
                                            <p:strVal val="#ppt_h"/>
                                          </p:val>
                                        </p:tav>
                                        <p:tav tm="100000">
                                          <p:val>
                                            <p:strVal val="#ppt_h"/>
                                          </p:val>
                                        </p:tav>
                                      </p:tavLst>
                                    </p:anim>
                                  </p:childTnLst>
                                </p:cTn>
                              </p:par>
                            </p:childTnLst>
                          </p:cTn>
                        </p:par>
                      </p:childTnLst>
                    </p:cTn>
                  </p:par>
                  <p:par>
                    <p:cTn id="25" fill="hold">
                      <p:stCondLst>
                        <p:cond delay="indefinite"/>
                      </p:stCondLst>
                      <p:childTnLst>
                        <p:par>
                          <p:cTn id="26" fill="hold">
                            <p:stCondLst>
                              <p:cond delay="0"/>
                            </p:stCondLst>
                            <p:childTnLst>
                              <p:par>
                                <p:cTn id="27" presetID="22" presetClass="entr" presetSubtype="1" fill="hold" grpId="0" nodeType="click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wipe(up)">
                                      <p:cBhvr>
                                        <p:cTn id="29" dur="500"/>
                                        <p:tgtEl>
                                          <p:spTgt spid="17"/>
                                        </p:tgtEl>
                                      </p:cBhvr>
                                    </p:animEffect>
                                  </p:childTnLst>
                                </p:cTn>
                              </p:par>
                            </p:childTnLst>
                          </p:cTn>
                        </p:par>
                      </p:childTnLst>
                    </p:cTn>
                  </p:par>
                  <p:par>
                    <p:cTn id="30" fill="hold">
                      <p:stCondLst>
                        <p:cond delay="indefinite"/>
                      </p:stCondLst>
                      <p:childTnLst>
                        <p:par>
                          <p:cTn id="31" fill="hold">
                            <p:stCondLst>
                              <p:cond delay="0"/>
                            </p:stCondLst>
                            <p:childTnLst>
                              <p:par>
                                <p:cTn id="32" presetID="2" presetClass="entr" presetSubtype="2" fill="hold" nodeType="clickEffect">
                                  <p:stCondLst>
                                    <p:cond delay="0"/>
                                  </p:stCondLst>
                                  <p:childTnLst>
                                    <p:set>
                                      <p:cBhvr>
                                        <p:cTn id="33" dur="1" fill="hold">
                                          <p:stCondLst>
                                            <p:cond delay="0"/>
                                          </p:stCondLst>
                                        </p:cTn>
                                        <p:tgtEl>
                                          <p:spTgt spid="35"/>
                                        </p:tgtEl>
                                        <p:attrNameLst>
                                          <p:attrName>style.visibility</p:attrName>
                                        </p:attrNameLst>
                                      </p:cBhvr>
                                      <p:to>
                                        <p:strVal val="visible"/>
                                      </p:to>
                                    </p:set>
                                    <p:anim calcmode="lin" valueType="num">
                                      <p:cBhvr additive="base">
                                        <p:cTn id="34" dur="500" fill="hold"/>
                                        <p:tgtEl>
                                          <p:spTgt spid="35"/>
                                        </p:tgtEl>
                                        <p:attrNameLst>
                                          <p:attrName>ppt_x</p:attrName>
                                        </p:attrNameLst>
                                      </p:cBhvr>
                                      <p:tavLst>
                                        <p:tav tm="0">
                                          <p:val>
                                            <p:strVal val="1+#ppt_w/2"/>
                                          </p:val>
                                        </p:tav>
                                        <p:tav tm="100000">
                                          <p:val>
                                            <p:strVal val="#ppt_x"/>
                                          </p:val>
                                        </p:tav>
                                      </p:tavLst>
                                    </p:anim>
                                    <p:anim calcmode="lin" valueType="num">
                                      <p:cBhvr additive="base">
                                        <p:cTn id="35" dur="500" fill="hold"/>
                                        <p:tgtEl>
                                          <p:spTgt spid="35"/>
                                        </p:tgtEl>
                                        <p:attrNameLst>
                                          <p:attrName>ppt_y</p:attrName>
                                        </p:attrNameLst>
                                      </p:cBhvr>
                                      <p:tavLst>
                                        <p:tav tm="0">
                                          <p:val>
                                            <p:strVal val="#ppt_y"/>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2" presetClass="entr" presetSubtype="2" fill="hold" nodeType="clickEffect">
                                  <p:stCondLst>
                                    <p:cond delay="0"/>
                                  </p:stCondLst>
                                  <p:childTnLst>
                                    <p:set>
                                      <p:cBhvr>
                                        <p:cTn id="39" dur="1" fill="hold">
                                          <p:stCondLst>
                                            <p:cond delay="0"/>
                                          </p:stCondLst>
                                        </p:cTn>
                                        <p:tgtEl>
                                          <p:spTgt spid="34"/>
                                        </p:tgtEl>
                                        <p:attrNameLst>
                                          <p:attrName>style.visibility</p:attrName>
                                        </p:attrNameLst>
                                      </p:cBhvr>
                                      <p:to>
                                        <p:strVal val="visible"/>
                                      </p:to>
                                    </p:set>
                                    <p:anim calcmode="lin" valueType="num">
                                      <p:cBhvr additive="base">
                                        <p:cTn id="40" dur="500" fill="hold"/>
                                        <p:tgtEl>
                                          <p:spTgt spid="34"/>
                                        </p:tgtEl>
                                        <p:attrNameLst>
                                          <p:attrName>ppt_x</p:attrName>
                                        </p:attrNameLst>
                                      </p:cBhvr>
                                      <p:tavLst>
                                        <p:tav tm="0">
                                          <p:val>
                                            <p:strVal val="1+#ppt_w/2"/>
                                          </p:val>
                                        </p:tav>
                                        <p:tav tm="100000">
                                          <p:val>
                                            <p:strVal val="#ppt_x"/>
                                          </p:val>
                                        </p:tav>
                                      </p:tavLst>
                                    </p:anim>
                                    <p:anim calcmode="lin" valueType="num">
                                      <p:cBhvr additive="base">
                                        <p:cTn id="41" dur="500" fill="hold"/>
                                        <p:tgtEl>
                                          <p:spTgt spid="34"/>
                                        </p:tgtEl>
                                        <p:attrNameLst>
                                          <p:attrName>ppt_y</p:attrName>
                                        </p:attrNameLst>
                                      </p:cBhvr>
                                      <p:tavLst>
                                        <p:tav tm="0">
                                          <p:val>
                                            <p:strVal val="#ppt_y"/>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2" presetClass="entr" presetSubtype="2" fill="hold" nodeType="clickEffect">
                                  <p:stCondLst>
                                    <p:cond delay="0"/>
                                  </p:stCondLst>
                                  <p:childTnLst>
                                    <p:set>
                                      <p:cBhvr>
                                        <p:cTn id="45" dur="1" fill="hold">
                                          <p:stCondLst>
                                            <p:cond delay="0"/>
                                          </p:stCondLst>
                                        </p:cTn>
                                        <p:tgtEl>
                                          <p:spTgt spid="33"/>
                                        </p:tgtEl>
                                        <p:attrNameLst>
                                          <p:attrName>style.visibility</p:attrName>
                                        </p:attrNameLst>
                                      </p:cBhvr>
                                      <p:to>
                                        <p:strVal val="visible"/>
                                      </p:to>
                                    </p:set>
                                    <p:anim calcmode="lin" valueType="num">
                                      <p:cBhvr additive="base">
                                        <p:cTn id="46" dur="500" fill="hold"/>
                                        <p:tgtEl>
                                          <p:spTgt spid="33"/>
                                        </p:tgtEl>
                                        <p:attrNameLst>
                                          <p:attrName>ppt_x</p:attrName>
                                        </p:attrNameLst>
                                      </p:cBhvr>
                                      <p:tavLst>
                                        <p:tav tm="0">
                                          <p:val>
                                            <p:strVal val="1+#ppt_w/2"/>
                                          </p:val>
                                        </p:tav>
                                        <p:tav tm="100000">
                                          <p:val>
                                            <p:strVal val="#ppt_x"/>
                                          </p:val>
                                        </p:tav>
                                      </p:tavLst>
                                    </p:anim>
                                    <p:anim calcmode="lin" valueType="num">
                                      <p:cBhvr additive="base">
                                        <p:cTn id="47" dur="500" fill="hold"/>
                                        <p:tgtEl>
                                          <p:spTgt spid="3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ldLvl="0" animBg="1"/>
      <p:bldP spid="16" grpId="0" bldLvl="0" animBg="1"/>
      <p:bldP spid="91" grpId="0" bldLvl="0" animBg="1"/>
      <p:bldP spid="5" grpId="0" bldLvl="0" animBg="1"/>
    </p:bld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文本框 39"/>
          <p:cNvSpPr txBox="1"/>
          <p:nvPr/>
        </p:nvSpPr>
        <p:spPr>
          <a:xfrm>
            <a:off x="4902508" y="4498318"/>
            <a:ext cx="561702" cy="369332"/>
          </a:xfrm>
          <a:prstGeom prst="rect">
            <a:avLst/>
          </a:prstGeom>
          <a:noFill/>
        </p:spPr>
        <p:txBody>
          <a:bodyPr wrap="square" rtlCol="0">
            <a:spAutoFit/>
          </a:bodyPr>
          <a:lstStyle/>
          <a:p>
            <a:r>
              <a:rPr lang="en-US" altLang="zh-CN" b="1" dirty="0"/>
              <a:t>800</a:t>
            </a:r>
            <a:endParaRPr lang="zh-CN" altLang="en-US" b="1" dirty="0"/>
          </a:p>
        </p:txBody>
      </p:sp>
      <p:grpSp>
        <p:nvGrpSpPr>
          <p:cNvPr id="14" name="组合 13"/>
          <p:cNvGrpSpPr/>
          <p:nvPr/>
        </p:nvGrpSpPr>
        <p:grpSpPr>
          <a:xfrm>
            <a:off x="3600889" y="3321490"/>
            <a:ext cx="3688601" cy="449134"/>
            <a:chOff x="3600889" y="3321490"/>
            <a:chExt cx="3688601" cy="449134"/>
          </a:xfrm>
        </p:grpSpPr>
        <p:cxnSp>
          <p:nvCxnSpPr>
            <p:cNvPr id="6" name="直接连接符 5"/>
            <p:cNvCxnSpPr/>
            <p:nvPr/>
          </p:nvCxnSpPr>
          <p:spPr>
            <a:xfrm>
              <a:off x="3600889" y="3321490"/>
              <a:ext cx="0" cy="44694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a:off x="7289490" y="3321490"/>
              <a:ext cx="0" cy="44694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直接箭头连接符 8"/>
            <p:cNvCxnSpPr/>
            <p:nvPr/>
          </p:nvCxnSpPr>
          <p:spPr>
            <a:xfrm>
              <a:off x="3600889" y="3594100"/>
              <a:ext cx="3688601" cy="0"/>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4939499" y="3401292"/>
              <a:ext cx="1011381" cy="369332"/>
            </a:xfrm>
            <a:prstGeom prst="rect">
              <a:avLst/>
            </a:prstGeom>
            <a:solidFill>
              <a:schemeClr val="bg1"/>
            </a:solidFill>
          </p:spPr>
          <p:txBody>
            <a:bodyPr wrap="square" rtlCol="0">
              <a:spAutoFit/>
            </a:bodyPr>
            <a:lstStyle/>
            <a:p>
              <a:pPr algn="ctr"/>
              <a:r>
                <a:rPr lang="en-US" altLang="zh-CN" b="1" dirty="0"/>
                <a:t>100</a:t>
              </a:r>
              <a:r>
                <a:rPr lang="zh-CN" altLang="en-US" b="1" dirty="0"/>
                <a:t>字节</a:t>
              </a:r>
              <a:endParaRPr lang="zh-CN" altLang="en-US" b="1" dirty="0"/>
            </a:p>
          </p:txBody>
        </p:sp>
      </p:grpSp>
      <p:sp>
        <p:nvSpPr>
          <p:cNvPr id="31" name="文本框 30"/>
          <p:cNvSpPr txBox="1"/>
          <p:nvPr/>
        </p:nvSpPr>
        <p:spPr>
          <a:xfrm>
            <a:off x="6766793" y="2463462"/>
            <a:ext cx="561702" cy="369332"/>
          </a:xfrm>
          <a:prstGeom prst="rect">
            <a:avLst/>
          </a:prstGeom>
          <a:noFill/>
        </p:spPr>
        <p:txBody>
          <a:bodyPr wrap="square" rtlCol="0">
            <a:spAutoFit/>
          </a:bodyPr>
          <a:lstStyle/>
          <a:p>
            <a:pPr algn="r"/>
            <a:r>
              <a:rPr lang="en-US" altLang="zh-CN" b="1" dirty="0"/>
              <a:t>201</a:t>
            </a:r>
            <a:endParaRPr lang="zh-CN" altLang="en-US" b="1" dirty="0"/>
          </a:p>
        </p:txBody>
      </p:sp>
      <p:grpSp>
        <p:nvGrpSpPr>
          <p:cNvPr id="4" name="组合 3"/>
          <p:cNvGrpSpPr/>
          <p:nvPr/>
        </p:nvGrpSpPr>
        <p:grpSpPr>
          <a:xfrm>
            <a:off x="304800" y="749300"/>
            <a:ext cx="6192344" cy="400110"/>
            <a:chOff x="424117" y="898245"/>
            <a:chExt cx="6192344" cy="400110"/>
          </a:xfrm>
        </p:grpSpPr>
        <p:sp>
          <p:nvSpPr>
            <p:cNvPr id="2" name="平行四边形 1"/>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p:cNvSpPr txBox="1"/>
            <p:nvPr/>
          </p:nvSpPr>
          <p:spPr>
            <a:xfrm>
              <a:off x="1052423" y="898245"/>
              <a:ext cx="5564038" cy="400110"/>
            </a:xfrm>
            <a:prstGeom prst="rect">
              <a:avLst/>
            </a:prstGeom>
            <a:noFill/>
          </p:spPr>
          <p:txBody>
            <a:bodyPr wrap="square" rtlCol="0">
              <a:spAutoFit/>
            </a:bodyPr>
            <a:lstStyle/>
            <a:p>
              <a:r>
                <a:rPr lang="en-US" altLang="zh-CN" sz="2000" b="1" dirty="0"/>
                <a:t>TCP</a:t>
              </a:r>
              <a:r>
                <a:rPr lang="zh-CN" altLang="en-US" sz="2000" b="1" dirty="0"/>
                <a:t>报文段的首部格式</a:t>
              </a:r>
              <a:endParaRPr lang="zh-CN" altLang="en-US" sz="2000" b="1" dirty="0"/>
            </a:p>
          </p:txBody>
        </p:sp>
      </p:grpSp>
      <p:grpSp>
        <p:nvGrpSpPr>
          <p:cNvPr id="16" name="组合 15"/>
          <p:cNvGrpSpPr/>
          <p:nvPr/>
        </p:nvGrpSpPr>
        <p:grpSpPr>
          <a:xfrm>
            <a:off x="2732630" y="1168974"/>
            <a:ext cx="6822667" cy="1202442"/>
            <a:chOff x="2732630" y="1168974"/>
            <a:chExt cx="6822667" cy="1202442"/>
          </a:xfrm>
        </p:grpSpPr>
        <p:grpSp>
          <p:nvGrpSpPr>
            <p:cNvPr id="11" name="组合 10"/>
            <p:cNvGrpSpPr/>
            <p:nvPr/>
          </p:nvGrpSpPr>
          <p:grpSpPr>
            <a:xfrm>
              <a:off x="3019097" y="1562208"/>
              <a:ext cx="6153806" cy="809208"/>
              <a:chOff x="3019097" y="1711365"/>
              <a:chExt cx="6153806" cy="809208"/>
            </a:xfrm>
          </p:grpSpPr>
          <p:pic>
            <p:nvPicPr>
              <p:cNvPr id="17" name="图形 16"/>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a:off x="3019097" y="1711365"/>
                <a:ext cx="808395" cy="781890"/>
              </a:xfrm>
              <a:prstGeom prst="rect">
                <a:avLst/>
              </a:prstGeom>
            </p:spPr>
          </p:pic>
          <p:pic>
            <p:nvPicPr>
              <p:cNvPr id="18" name="图形 17"/>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556364" y="1711365"/>
                <a:ext cx="616539" cy="809208"/>
              </a:xfrm>
              <a:prstGeom prst="rect">
                <a:avLst/>
              </a:prstGeom>
            </p:spPr>
          </p:pic>
        </p:grpSp>
        <p:sp>
          <p:nvSpPr>
            <p:cNvPr id="12" name="文本框 11"/>
            <p:cNvSpPr txBox="1"/>
            <p:nvPr/>
          </p:nvSpPr>
          <p:spPr>
            <a:xfrm>
              <a:off x="2732630" y="1168974"/>
              <a:ext cx="1381328" cy="369332"/>
            </a:xfrm>
            <a:prstGeom prst="rect">
              <a:avLst/>
            </a:prstGeom>
            <a:noFill/>
          </p:spPr>
          <p:txBody>
            <a:bodyPr wrap="square" rtlCol="0">
              <a:spAutoFit/>
            </a:bodyPr>
            <a:lstStyle/>
            <a:p>
              <a:pPr algn="ctr"/>
              <a:r>
                <a:rPr lang="en-US" altLang="zh-CN" b="1" dirty="0"/>
                <a:t>TCP</a:t>
              </a:r>
              <a:r>
                <a:rPr lang="zh-CN" altLang="en-US" b="1" dirty="0"/>
                <a:t>客户</a:t>
              </a:r>
              <a:endParaRPr lang="zh-CN" altLang="en-US" b="1" dirty="0"/>
            </a:p>
          </p:txBody>
        </p:sp>
        <p:sp>
          <p:nvSpPr>
            <p:cNvPr id="26" name="文本框 25"/>
            <p:cNvSpPr txBox="1"/>
            <p:nvPr/>
          </p:nvSpPr>
          <p:spPr>
            <a:xfrm>
              <a:off x="8173969" y="1168974"/>
              <a:ext cx="1381328" cy="369332"/>
            </a:xfrm>
            <a:prstGeom prst="rect">
              <a:avLst/>
            </a:prstGeom>
            <a:noFill/>
          </p:spPr>
          <p:txBody>
            <a:bodyPr wrap="square" rtlCol="0">
              <a:spAutoFit/>
            </a:bodyPr>
            <a:lstStyle/>
            <a:p>
              <a:pPr algn="ctr"/>
              <a:r>
                <a:rPr lang="en-US" altLang="zh-CN" b="1" dirty="0"/>
                <a:t>TCP</a:t>
              </a:r>
              <a:r>
                <a:rPr lang="zh-CN" altLang="en-US" b="1" dirty="0"/>
                <a:t>服务器</a:t>
              </a:r>
              <a:endParaRPr lang="zh-CN" altLang="en-US" b="1" dirty="0"/>
            </a:p>
          </p:txBody>
        </p:sp>
      </p:grpSp>
      <p:sp>
        <p:nvSpPr>
          <p:cNvPr id="13" name="箭头: 左右 12"/>
          <p:cNvSpPr/>
          <p:nvPr/>
        </p:nvSpPr>
        <p:spPr>
          <a:xfrm>
            <a:off x="3827492" y="1732146"/>
            <a:ext cx="4728872" cy="629050"/>
          </a:xfrm>
          <a:prstGeom prst="lef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zh-CN" altLang="en-US" b="1" dirty="0"/>
              <a:t>已通过“三报文握手”建立</a:t>
            </a:r>
            <a:r>
              <a:rPr lang="en-US" altLang="zh-CN" b="1" dirty="0"/>
              <a:t>TCP</a:t>
            </a:r>
            <a:r>
              <a:rPr lang="zh-CN" altLang="en-US" b="1" dirty="0"/>
              <a:t>连接</a:t>
            </a:r>
            <a:endParaRPr lang="zh-CN" altLang="en-US" b="1" dirty="0"/>
          </a:p>
        </p:txBody>
      </p:sp>
      <p:grpSp>
        <p:nvGrpSpPr>
          <p:cNvPr id="21" name="组合 20"/>
          <p:cNvGrpSpPr/>
          <p:nvPr/>
        </p:nvGrpSpPr>
        <p:grpSpPr>
          <a:xfrm>
            <a:off x="3119337" y="2425430"/>
            <a:ext cx="5953327" cy="3949430"/>
            <a:chOff x="3119337" y="2425430"/>
            <a:chExt cx="5953327" cy="3949430"/>
          </a:xfrm>
        </p:grpSpPr>
        <p:cxnSp>
          <p:nvCxnSpPr>
            <p:cNvPr id="15" name="直接箭头连接符 14"/>
            <p:cNvCxnSpPr/>
            <p:nvPr/>
          </p:nvCxnSpPr>
          <p:spPr>
            <a:xfrm>
              <a:off x="3404681" y="2425430"/>
              <a:ext cx="0" cy="394943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p:nvPr/>
          </p:nvCxnSpPr>
          <p:spPr>
            <a:xfrm>
              <a:off x="8771106" y="2425430"/>
              <a:ext cx="0" cy="394943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文本框 19"/>
            <p:cNvSpPr txBox="1"/>
            <p:nvPr/>
          </p:nvSpPr>
          <p:spPr>
            <a:xfrm>
              <a:off x="3119337" y="6005528"/>
              <a:ext cx="285344" cy="369332"/>
            </a:xfrm>
            <a:prstGeom prst="rect">
              <a:avLst/>
            </a:prstGeom>
            <a:noFill/>
          </p:spPr>
          <p:txBody>
            <a:bodyPr wrap="square" rtlCol="0">
              <a:spAutoFit/>
            </a:bodyPr>
            <a:lstStyle/>
            <a:p>
              <a:r>
                <a:rPr lang="en-US" altLang="zh-CN" b="1" dirty="0"/>
                <a:t>t</a:t>
              </a:r>
              <a:endParaRPr lang="zh-CN" altLang="en-US" b="1" dirty="0"/>
            </a:p>
          </p:txBody>
        </p:sp>
        <p:sp>
          <p:nvSpPr>
            <p:cNvPr id="36" name="文本框 35"/>
            <p:cNvSpPr txBox="1"/>
            <p:nvPr/>
          </p:nvSpPr>
          <p:spPr>
            <a:xfrm>
              <a:off x="8787320" y="6005528"/>
              <a:ext cx="285344" cy="369332"/>
            </a:xfrm>
            <a:prstGeom prst="rect">
              <a:avLst/>
            </a:prstGeom>
            <a:noFill/>
          </p:spPr>
          <p:txBody>
            <a:bodyPr wrap="square" rtlCol="0">
              <a:spAutoFit/>
            </a:bodyPr>
            <a:lstStyle/>
            <a:p>
              <a:r>
                <a:rPr lang="en-US" altLang="zh-CN" b="1" dirty="0"/>
                <a:t>t</a:t>
              </a:r>
              <a:endParaRPr lang="zh-CN" altLang="en-US" b="1" dirty="0"/>
            </a:p>
          </p:txBody>
        </p:sp>
      </p:grpSp>
      <p:grpSp>
        <p:nvGrpSpPr>
          <p:cNvPr id="28" name="组合 27"/>
          <p:cNvGrpSpPr/>
          <p:nvPr/>
        </p:nvGrpSpPr>
        <p:grpSpPr>
          <a:xfrm>
            <a:off x="3600889" y="2784847"/>
            <a:ext cx="4990221" cy="536643"/>
            <a:chOff x="3542148" y="3325778"/>
            <a:chExt cx="4990221" cy="536643"/>
          </a:xfrm>
        </p:grpSpPr>
        <p:sp>
          <p:nvSpPr>
            <p:cNvPr id="22" name="矩形 21"/>
            <p:cNvSpPr/>
            <p:nvPr/>
          </p:nvSpPr>
          <p:spPr>
            <a:xfrm>
              <a:off x="3542148" y="3325778"/>
              <a:ext cx="3688601" cy="53664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数据载荷</a:t>
              </a:r>
              <a:endParaRPr lang="zh-CN" altLang="en-US" b="1" dirty="0">
                <a:solidFill>
                  <a:schemeClr val="tx1"/>
                </a:solidFill>
              </a:endParaRPr>
            </a:p>
          </p:txBody>
        </p:sp>
        <p:cxnSp>
          <p:nvCxnSpPr>
            <p:cNvPr id="25" name="直接箭头连接符 24"/>
            <p:cNvCxnSpPr/>
            <p:nvPr/>
          </p:nvCxnSpPr>
          <p:spPr>
            <a:xfrm>
              <a:off x="8072652" y="3594100"/>
              <a:ext cx="459717" cy="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矩形 37"/>
            <p:cNvSpPr/>
            <p:nvPr/>
          </p:nvSpPr>
          <p:spPr>
            <a:xfrm>
              <a:off x="7230750" y="3325778"/>
              <a:ext cx="841902" cy="536643"/>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首部</a:t>
              </a:r>
              <a:endParaRPr lang="zh-CN" altLang="en-US" b="1" dirty="0"/>
            </a:p>
          </p:txBody>
        </p:sp>
      </p:grpSp>
      <p:sp>
        <p:nvSpPr>
          <p:cNvPr id="29" name="对话气泡: 矩形 28"/>
          <p:cNvSpPr/>
          <p:nvPr/>
        </p:nvSpPr>
        <p:spPr>
          <a:xfrm>
            <a:off x="8956292" y="2440959"/>
            <a:ext cx="1584091" cy="954654"/>
          </a:xfrm>
          <a:prstGeom prst="wedgeRectCallout">
            <a:avLst>
              <a:gd name="adj1" fmla="val -112578"/>
              <a:gd name="adj2" fmla="val -199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ltLang="zh-CN" b="1" dirty="0">
              <a:solidFill>
                <a:schemeClr val="tx1"/>
              </a:solidFill>
            </a:endParaRPr>
          </a:p>
        </p:txBody>
      </p:sp>
      <p:sp>
        <p:nvSpPr>
          <p:cNvPr id="44" name="文本框 43"/>
          <p:cNvSpPr txBox="1"/>
          <p:nvPr/>
        </p:nvSpPr>
        <p:spPr>
          <a:xfrm>
            <a:off x="8951103" y="2440959"/>
            <a:ext cx="1358770" cy="369332"/>
          </a:xfrm>
          <a:prstGeom prst="rect">
            <a:avLst/>
          </a:prstGeom>
          <a:noFill/>
        </p:spPr>
        <p:txBody>
          <a:bodyPr wrap="square">
            <a:spAutoFit/>
          </a:bodyPr>
          <a:lstStyle/>
          <a:p>
            <a:r>
              <a:rPr lang="zh-CN" altLang="en-US" b="1" dirty="0">
                <a:solidFill>
                  <a:schemeClr val="tx1"/>
                </a:solidFill>
              </a:rPr>
              <a:t>序号 </a:t>
            </a:r>
            <a:r>
              <a:rPr lang="en-US" altLang="zh-CN" b="1" dirty="0">
                <a:solidFill>
                  <a:schemeClr val="tx1"/>
                </a:solidFill>
              </a:rPr>
              <a:t>= 201</a:t>
            </a:r>
            <a:r>
              <a:rPr lang="zh-CN" altLang="en-US" b="1" dirty="0">
                <a:solidFill>
                  <a:schemeClr val="tx1"/>
                </a:solidFill>
              </a:rPr>
              <a:t> </a:t>
            </a:r>
            <a:endParaRPr lang="en-US" altLang="zh-CN" b="1" dirty="0">
              <a:solidFill>
                <a:schemeClr val="tx1"/>
              </a:solidFill>
            </a:endParaRPr>
          </a:p>
        </p:txBody>
      </p:sp>
      <p:sp>
        <p:nvSpPr>
          <p:cNvPr id="45" name="文本框 44"/>
          <p:cNvSpPr txBox="1"/>
          <p:nvPr/>
        </p:nvSpPr>
        <p:spPr>
          <a:xfrm>
            <a:off x="8951103" y="2761233"/>
            <a:ext cx="1685292" cy="369332"/>
          </a:xfrm>
          <a:prstGeom prst="rect">
            <a:avLst/>
          </a:prstGeom>
          <a:noFill/>
        </p:spPr>
        <p:txBody>
          <a:bodyPr wrap="square">
            <a:spAutoFit/>
          </a:bodyPr>
          <a:lstStyle/>
          <a:p>
            <a:r>
              <a:rPr lang="zh-CN" altLang="en-US" b="1" dirty="0">
                <a:solidFill>
                  <a:schemeClr val="tx1"/>
                </a:solidFill>
              </a:rPr>
              <a:t>确认号 </a:t>
            </a:r>
            <a:r>
              <a:rPr lang="en-US" altLang="zh-CN" b="1" dirty="0">
                <a:solidFill>
                  <a:schemeClr val="tx1"/>
                </a:solidFill>
              </a:rPr>
              <a:t>= 800</a:t>
            </a:r>
            <a:endParaRPr lang="en-US" altLang="zh-CN" b="1" dirty="0">
              <a:solidFill>
                <a:schemeClr val="tx1"/>
              </a:solidFill>
            </a:endParaRPr>
          </a:p>
        </p:txBody>
      </p:sp>
      <p:sp>
        <p:nvSpPr>
          <p:cNvPr id="46" name="文本框 45"/>
          <p:cNvSpPr txBox="1"/>
          <p:nvPr/>
        </p:nvSpPr>
        <p:spPr>
          <a:xfrm>
            <a:off x="8951103" y="3081507"/>
            <a:ext cx="1162226" cy="369332"/>
          </a:xfrm>
          <a:prstGeom prst="rect">
            <a:avLst/>
          </a:prstGeom>
          <a:noFill/>
        </p:spPr>
        <p:txBody>
          <a:bodyPr wrap="square">
            <a:spAutoFit/>
          </a:bodyPr>
          <a:lstStyle/>
          <a:p>
            <a:r>
              <a:rPr lang="en-US" altLang="zh-CN" b="1" dirty="0">
                <a:solidFill>
                  <a:schemeClr val="tx1"/>
                </a:solidFill>
              </a:rPr>
              <a:t>ACK = 1</a:t>
            </a:r>
            <a:endParaRPr lang="en-US" altLang="zh-CN" b="1" dirty="0">
              <a:solidFill>
                <a:schemeClr val="tx1"/>
              </a:solidFill>
            </a:endParaRPr>
          </a:p>
        </p:txBody>
      </p:sp>
      <p:sp>
        <p:nvSpPr>
          <p:cNvPr id="35" name="文本框 34"/>
          <p:cNvSpPr txBox="1"/>
          <p:nvPr/>
        </p:nvSpPr>
        <p:spPr>
          <a:xfrm>
            <a:off x="3525280" y="2463462"/>
            <a:ext cx="561702" cy="369332"/>
          </a:xfrm>
          <a:prstGeom prst="rect">
            <a:avLst/>
          </a:prstGeom>
          <a:noFill/>
        </p:spPr>
        <p:txBody>
          <a:bodyPr wrap="square" rtlCol="0">
            <a:spAutoFit/>
          </a:bodyPr>
          <a:lstStyle/>
          <a:p>
            <a:r>
              <a:rPr lang="en-US" altLang="zh-CN" b="1" dirty="0"/>
              <a:t>300</a:t>
            </a:r>
            <a:endParaRPr lang="zh-CN" altLang="en-US" b="1" dirty="0"/>
          </a:p>
        </p:txBody>
      </p:sp>
      <p:grpSp>
        <p:nvGrpSpPr>
          <p:cNvPr id="7" name="组合 6"/>
          <p:cNvGrpSpPr/>
          <p:nvPr/>
        </p:nvGrpSpPr>
        <p:grpSpPr>
          <a:xfrm>
            <a:off x="3695669" y="4867650"/>
            <a:ext cx="4895441" cy="536643"/>
            <a:chOff x="3230763" y="4612927"/>
            <a:chExt cx="4895441" cy="536643"/>
          </a:xfrm>
        </p:grpSpPr>
        <p:sp>
          <p:nvSpPr>
            <p:cNvPr id="34" name="矩形 33"/>
            <p:cNvSpPr/>
            <p:nvPr/>
          </p:nvSpPr>
          <p:spPr>
            <a:xfrm>
              <a:off x="4437603" y="4612927"/>
              <a:ext cx="3688601" cy="53664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数据载荷</a:t>
              </a:r>
              <a:endParaRPr lang="zh-CN" altLang="en-US" b="1" dirty="0">
                <a:solidFill>
                  <a:schemeClr val="tx1"/>
                </a:solidFill>
              </a:endParaRPr>
            </a:p>
          </p:txBody>
        </p:sp>
        <p:cxnSp>
          <p:nvCxnSpPr>
            <p:cNvPr id="37" name="直接箭头连接符 36"/>
            <p:cNvCxnSpPr/>
            <p:nvPr/>
          </p:nvCxnSpPr>
          <p:spPr>
            <a:xfrm flipH="1">
              <a:off x="3230763" y="4881248"/>
              <a:ext cx="405551" cy="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矩形 38"/>
            <p:cNvSpPr/>
            <p:nvPr/>
          </p:nvSpPr>
          <p:spPr>
            <a:xfrm>
              <a:off x="3595700" y="4612927"/>
              <a:ext cx="841902" cy="536643"/>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首部</a:t>
              </a:r>
              <a:endParaRPr lang="zh-CN" altLang="en-US" b="1" dirty="0"/>
            </a:p>
          </p:txBody>
        </p:sp>
      </p:grpSp>
      <p:grpSp>
        <p:nvGrpSpPr>
          <p:cNvPr id="8" name="组合 7"/>
          <p:cNvGrpSpPr/>
          <p:nvPr/>
        </p:nvGrpSpPr>
        <p:grpSpPr>
          <a:xfrm>
            <a:off x="1612015" y="4205657"/>
            <a:ext cx="1587189" cy="954654"/>
            <a:chOff x="1612015" y="3950934"/>
            <a:chExt cx="1587189" cy="954654"/>
          </a:xfrm>
        </p:grpSpPr>
        <p:sp>
          <p:nvSpPr>
            <p:cNvPr id="41" name="对话气泡: 矩形 40"/>
            <p:cNvSpPr/>
            <p:nvPr/>
          </p:nvSpPr>
          <p:spPr>
            <a:xfrm>
              <a:off x="1615113" y="3950934"/>
              <a:ext cx="1584091" cy="954654"/>
            </a:xfrm>
            <a:prstGeom prst="wedgeRectCallout">
              <a:avLst>
                <a:gd name="adj1" fmla="val 111309"/>
                <a:gd name="adj2" fmla="val 26738"/>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ltLang="zh-CN" b="1" dirty="0">
                <a:solidFill>
                  <a:schemeClr val="tx1"/>
                </a:solidFill>
              </a:endParaRPr>
            </a:p>
          </p:txBody>
        </p:sp>
        <p:sp>
          <p:nvSpPr>
            <p:cNvPr id="42" name="文本框 41"/>
            <p:cNvSpPr txBox="1"/>
            <p:nvPr/>
          </p:nvSpPr>
          <p:spPr>
            <a:xfrm>
              <a:off x="1612015" y="3963967"/>
              <a:ext cx="1358770" cy="369332"/>
            </a:xfrm>
            <a:prstGeom prst="rect">
              <a:avLst/>
            </a:prstGeom>
            <a:noFill/>
          </p:spPr>
          <p:txBody>
            <a:bodyPr wrap="square">
              <a:spAutoFit/>
            </a:bodyPr>
            <a:lstStyle/>
            <a:p>
              <a:r>
                <a:rPr lang="zh-CN" altLang="en-US" b="1" dirty="0">
                  <a:solidFill>
                    <a:schemeClr val="tx1"/>
                  </a:solidFill>
                </a:rPr>
                <a:t>序号 </a:t>
              </a:r>
              <a:r>
                <a:rPr lang="en-US" altLang="zh-CN" b="1" dirty="0">
                  <a:solidFill>
                    <a:schemeClr val="tx1"/>
                  </a:solidFill>
                </a:rPr>
                <a:t>= 800</a:t>
              </a:r>
              <a:r>
                <a:rPr lang="zh-CN" altLang="en-US" b="1" dirty="0">
                  <a:solidFill>
                    <a:schemeClr val="tx1"/>
                  </a:solidFill>
                </a:rPr>
                <a:t> </a:t>
              </a:r>
              <a:endParaRPr lang="en-US" altLang="zh-CN" b="1" dirty="0">
                <a:solidFill>
                  <a:schemeClr val="tx1"/>
                </a:solidFill>
              </a:endParaRPr>
            </a:p>
          </p:txBody>
        </p:sp>
      </p:grpSp>
      <p:sp>
        <p:nvSpPr>
          <p:cNvPr id="43" name="文本框 42"/>
          <p:cNvSpPr txBox="1"/>
          <p:nvPr/>
        </p:nvSpPr>
        <p:spPr>
          <a:xfrm>
            <a:off x="1612015" y="4523899"/>
            <a:ext cx="1685292" cy="369332"/>
          </a:xfrm>
          <a:prstGeom prst="rect">
            <a:avLst/>
          </a:prstGeom>
          <a:noFill/>
        </p:spPr>
        <p:txBody>
          <a:bodyPr wrap="square">
            <a:spAutoFit/>
          </a:bodyPr>
          <a:lstStyle/>
          <a:p>
            <a:r>
              <a:rPr lang="zh-CN" altLang="en-US" b="1" dirty="0">
                <a:solidFill>
                  <a:schemeClr val="tx1"/>
                </a:solidFill>
              </a:rPr>
              <a:t>确认号 </a:t>
            </a:r>
            <a:r>
              <a:rPr lang="en-US" altLang="zh-CN" b="1" dirty="0">
                <a:solidFill>
                  <a:schemeClr val="tx1"/>
                </a:solidFill>
              </a:rPr>
              <a:t>= 301</a:t>
            </a:r>
            <a:endParaRPr lang="en-US" altLang="zh-CN" b="1" dirty="0">
              <a:solidFill>
                <a:schemeClr val="tx1"/>
              </a:solidFill>
            </a:endParaRPr>
          </a:p>
        </p:txBody>
      </p:sp>
      <p:sp>
        <p:nvSpPr>
          <p:cNvPr id="47" name="文本框 46"/>
          <p:cNvSpPr txBox="1"/>
          <p:nvPr/>
        </p:nvSpPr>
        <p:spPr>
          <a:xfrm>
            <a:off x="1612015" y="4829108"/>
            <a:ext cx="1162226" cy="369332"/>
          </a:xfrm>
          <a:prstGeom prst="rect">
            <a:avLst/>
          </a:prstGeom>
          <a:noFill/>
        </p:spPr>
        <p:txBody>
          <a:bodyPr wrap="square">
            <a:spAutoFit/>
          </a:bodyPr>
          <a:lstStyle/>
          <a:p>
            <a:r>
              <a:rPr lang="en-US" altLang="zh-CN" b="1" dirty="0">
                <a:solidFill>
                  <a:schemeClr val="tx1"/>
                </a:solidFill>
              </a:rPr>
              <a:t>ACK = 1</a:t>
            </a:r>
            <a:endParaRPr lang="en-US" altLang="zh-CN" b="1" dirty="0">
              <a:solidFill>
                <a:schemeClr val="tx1"/>
              </a:solidFill>
            </a:endParaRPr>
          </a:p>
        </p:txBody>
      </p:sp>
    </p:spTree>
    <p:custDataLst>
      <p:tags r:id="rId5"/>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p:tgtEl>
                                          <p:spTgt spid="7"/>
                                        </p:tgtEl>
                                        <p:attrNameLst>
                                          <p:attrName>ppt_x</p:attrName>
                                        </p:attrNameLst>
                                      </p:cBhvr>
                                      <p:tavLst>
                                        <p:tav tm="0">
                                          <p:val>
                                            <p:strVal val="#ppt_x+#ppt_w*1.125000"/>
                                          </p:val>
                                        </p:tav>
                                        <p:tav tm="100000">
                                          <p:val>
                                            <p:strVal val="#ppt_x"/>
                                          </p:val>
                                        </p:tav>
                                      </p:tavLst>
                                    </p:anim>
                                    <p:animEffect transition="in" filter="wipe(left)">
                                      <p:cBhvr>
                                        <p:cTn id="8" dur="500"/>
                                        <p:tgtEl>
                                          <p:spTgt spid="7"/>
                                        </p:tgtEl>
                                      </p:cBhvr>
                                    </p:animEffect>
                                  </p:childTnLst>
                                </p:cTn>
                              </p:par>
                            </p:childTnLst>
                          </p:cTn>
                        </p:par>
                      </p:childTnLst>
                    </p:cTn>
                  </p:par>
                  <p:par>
                    <p:cTn id="9" fill="hold">
                      <p:stCondLst>
                        <p:cond delay="indefinite"/>
                      </p:stCondLst>
                      <p:childTnLst>
                        <p:par>
                          <p:cTn id="10" fill="hold">
                            <p:stCondLst>
                              <p:cond delay="0"/>
                            </p:stCondLst>
                            <p:childTnLst>
                              <p:par>
                                <p:cTn id="11" presetID="35" presetClass="emph" presetSubtype="0" repeatCount="3000" fill="hold" grpId="0" nodeType="clickEffect">
                                  <p:stCondLst>
                                    <p:cond delay="0"/>
                                  </p:stCondLst>
                                  <p:childTnLst>
                                    <p:anim calcmode="discrete" valueType="str">
                                      <p:cBhvr>
                                        <p:cTn id="12" dur="500" fill="hold"/>
                                        <p:tgtEl>
                                          <p:spTgt spid="45"/>
                                        </p:tgtEl>
                                        <p:attrNameLst>
                                          <p:attrName>style.visibility</p:attrName>
                                        </p:attrNameLst>
                                      </p:cBhvr>
                                      <p:tavLst>
                                        <p:tav tm="0">
                                          <p:val>
                                            <p:strVal val="hidden"/>
                                          </p:val>
                                        </p:tav>
                                        <p:tav tm="50000">
                                          <p:val>
                                            <p:strVal val="visible"/>
                                          </p:val>
                                        </p:tav>
                                      </p:tavLst>
                                    </p:anim>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grpId="0" nodeType="clickEffect">
                                  <p:stCondLst>
                                    <p:cond delay="0"/>
                                  </p:stCondLst>
                                  <p:childTnLst>
                                    <p:set>
                                      <p:cBhvr>
                                        <p:cTn id="16" dur="1" fill="hold">
                                          <p:stCondLst>
                                            <p:cond delay="0"/>
                                          </p:stCondLst>
                                        </p:cTn>
                                        <p:tgtEl>
                                          <p:spTgt spid="40"/>
                                        </p:tgtEl>
                                        <p:attrNameLst>
                                          <p:attrName>style.visibility</p:attrName>
                                        </p:attrNameLst>
                                      </p:cBhvr>
                                      <p:to>
                                        <p:strVal val="visible"/>
                                      </p:to>
                                    </p:set>
                                    <p:anim calcmode="lin" valueType="num">
                                      <p:cBhvr additive="base">
                                        <p:cTn id="17" dur="500"/>
                                        <p:tgtEl>
                                          <p:spTgt spid="40"/>
                                        </p:tgtEl>
                                        <p:attrNameLst>
                                          <p:attrName>ppt_y</p:attrName>
                                        </p:attrNameLst>
                                      </p:cBhvr>
                                      <p:tavLst>
                                        <p:tav tm="0">
                                          <p:val>
                                            <p:strVal val="#ppt_y+#ppt_h*1.125000"/>
                                          </p:val>
                                        </p:tav>
                                        <p:tav tm="100000">
                                          <p:val>
                                            <p:strVal val="#ppt_y"/>
                                          </p:val>
                                        </p:tav>
                                      </p:tavLst>
                                    </p:anim>
                                    <p:animEffect transition="in" filter="wipe(up)">
                                      <p:cBhvr>
                                        <p:cTn id="18" dur="500"/>
                                        <p:tgtEl>
                                          <p:spTgt spid="40"/>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2"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wipe(right)">
                                      <p:cBhvr>
                                        <p:cTn id="23" dur="500"/>
                                        <p:tgtEl>
                                          <p:spTgt spid="8"/>
                                        </p:tgtEl>
                                      </p:cBhvr>
                                    </p:animEffect>
                                  </p:childTnLst>
                                </p:cTn>
                              </p:par>
                            </p:childTnLst>
                          </p:cTn>
                        </p:par>
                      </p:childTnLst>
                    </p:cTn>
                  </p:par>
                  <p:par>
                    <p:cTn id="24" fill="hold">
                      <p:stCondLst>
                        <p:cond delay="indefinite"/>
                      </p:stCondLst>
                      <p:childTnLst>
                        <p:par>
                          <p:cTn id="25" fill="hold">
                            <p:stCondLst>
                              <p:cond delay="0"/>
                            </p:stCondLst>
                            <p:childTnLst>
                              <p:par>
                                <p:cTn id="26" presetID="35" presetClass="emph" presetSubtype="0" repeatCount="3000" fill="hold" grpId="0" nodeType="clickEffect">
                                  <p:stCondLst>
                                    <p:cond delay="0"/>
                                  </p:stCondLst>
                                  <p:childTnLst>
                                    <p:anim calcmode="discrete" valueType="str">
                                      <p:cBhvr>
                                        <p:cTn id="27" dur="500" fill="hold"/>
                                        <p:tgtEl>
                                          <p:spTgt spid="35"/>
                                        </p:tgtEl>
                                        <p:attrNameLst>
                                          <p:attrName>style.visibility</p:attrName>
                                        </p:attrNameLst>
                                      </p:cBhvr>
                                      <p:tavLst>
                                        <p:tav tm="0">
                                          <p:val>
                                            <p:strVal val="hidden"/>
                                          </p:val>
                                        </p:tav>
                                        <p:tav tm="50000">
                                          <p:val>
                                            <p:strVal val="visible"/>
                                          </p:val>
                                        </p:tav>
                                      </p:tavLst>
                                    </p:anim>
                                  </p:childTnLst>
                                </p:cTn>
                              </p:par>
                            </p:childTnLst>
                          </p:cTn>
                        </p:par>
                      </p:childTnLst>
                    </p:cTn>
                  </p:par>
                  <p:par>
                    <p:cTn id="28" fill="hold">
                      <p:stCondLst>
                        <p:cond delay="indefinite"/>
                      </p:stCondLst>
                      <p:childTnLst>
                        <p:par>
                          <p:cTn id="29" fill="hold">
                            <p:stCondLst>
                              <p:cond delay="0"/>
                            </p:stCondLst>
                            <p:childTnLst>
                              <p:par>
                                <p:cTn id="30" presetID="49" presetClass="entr" presetSubtype="0" decel="100000" fill="hold" grpId="0" nodeType="clickEffect">
                                  <p:stCondLst>
                                    <p:cond delay="0"/>
                                  </p:stCondLst>
                                  <p:childTnLst>
                                    <p:set>
                                      <p:cBhvr>
                                        <p:cTn id="31" dur="1" fill="hold">
                                          <p:stCondLst>
                                            <p:cond delay="0"/>
                                          </p:stCondLst>
                                        </p:cTn>
                                        <p:tgtEl>
                                          <p:spTgt spid="43"/>
                                        </p:tgtEl>
                                        <p:attrNameLst>
                                          <p:attrName>style.visibility</p:attrName>
                                        </p:attrNameLst>
                                      </p:cBhvr>
                                      <p:to>
                                        <p:strVal val="visible"/>
                                      </p:to>
                                    </p:set>
                                    <p:anim calcmode="lin" valueType="num">
                                      <p:cBhvr>
                                        <p:cTn id="32" dur="500" fill="hold"/>
                                        <p:tgtEl>
                                          <p:spTgt spid="43"/>
                                        </p:tgtEl>
                                        <p:attrNameLst>
                                          <p:attrName>ppt_w</p:attrName>
                                        </p:attrNameLst>
                                      </p:cBhvr>
                                      <p:tavLst>
                                        <p:tav tm="0">
                                          <p:val>
                                            <p:fltVal val="0"/>
                                          </p:val>
                                        </p:tav>
                                        <p:tav tm="100000">
                                          <p:val>
                                            <p:strVal val="#ppt_w"/>
                                          </p:val>
                                        </p:tav>
                                      </p:tavLst>
                                    </p:anim>
                                    <p:anim calcmode="lin" valueType="num">
                                      <p:cBhvr>
                                        <p:cTn id="33" dur="500" fill="hold"/>
                                        <p:tgtEl>
                                          <p:spTgt spid="43"/>
                                        </p:tgtEl>
                                        <p:attrNameLst>
                                          <p:attrName>ppt_h</p:attrName>
                                        </p:attrNameLst>
                                      </p:cBhvr>
                                      <p:tavLst>
                                        <p:tav tm="0">
                                          <p:val>
                                            <p:fltVal val="0"/>
                                          </p:val>
                                        </p:tav>
                                        <p:tav tm="100000">
                                          <p:val>
                                            <p:strVal val="#ppt_h"/>
                                          </p:val>
                                        </p:tav>
                                      </p:tavLst>
                                    </p:anim>
                                    <p:anim calcmode="lin" valueType="num">
                                      <p:cBhvr>
                                        <p:cTn id="34" dur="500" fill="hold"/>
                                        <p:tgtEl>
                                          <p:spTgt spid="43"/>
                                        </p:tgtEl>
                                        <p:attrNameLst>
                                          <p:attrName>style.rotation</p:attrName>
                                        </p:attrNameLst>
                                      </p:cBhvr>
                                      <p:tavLst>
                                        <p:tav tm="0">
                                          <p:val>
                                            <p:fltVal val="360"/>
                                          </p:val>
                                        </p:tav>
                                        <p:tav tm="100000">
                                          <p:val>
                                            <p:fltVal val="0"/>
                                          </p:val>
                                        </p:tav>
                                      </p:tavLst>
                                    </p:anim>
                                    <p:animEffect transition="in" filter="fade">
                                      <p:cBhvr>
                                        <p:cTn id="35" dur="500"/>
                                        <p:tgtEl>
                                          <p:spTgt spid="43"/>
                                        </p:tgtEl>
                                      </p:cBhvr>
                                    </p:animEffect>
                                  </p:childTnLst>
                                </p:cTn>
                              </p:par>
                            </p:childTnLst>
                          </p:cTn>
                        </p:par>
                      </p:childTnLst>
                    </p:cTn>
                  </p:par>
                  <p:par>
                    <p:cTn id="36" fill="hold">
                      <p:stCondLst>
                        <p:cond delay="indefinite"/>
                      </p:stCondLst>
                      <p:childTnLst>
                        <p:par>
                          <p:cTn id="37" fill="hold">
                            <p:stCondLst>
                              <p:cond delay="0"/>
                            </p:stCondLst>
                            <p:childTnLst>
                              <p:par>
                                <p:cTn id="38" presetID="49" presetClass="entr" presetSubtype="0" decel="100000" fill="hold" grpId="0" nodeType="clickEffect">
                                  <p:stCondLst>
                                    <p:cond delay="0"/>
                                  </p:stCondLst>
                                  <p:childTnLst>
                                    <p:set>
                                      <p:cBhvr>
                                        <p:cTn id="39" dur="1" fill="hold">
                                          <p:stCondLst>
                                            <p:cond delay="0"/>
                                          </p:stCondLst>
                                        </p:cTn>
                                        <p:tgtEl>
                                          <p:spTgt spid="47"/>
                                        </p:tgtEl>
                                        <p:attrNameLst>
                                          <p:attrName>style.visibility</p:attrName>
                                        </p:attrNameLst>
                                      </p:cBhvr>
                                      <p:to>
                                        <p:strVal val="visible"/>
                                      </p:to>
                                    </p:set>
                                    <p:anim calcmode="lin" valueType="num">
                                      <p:cBhvr>
                                        <p:cTn id="40" dur="500" fill="hold"/>
                                        <p:tgtEl>
                                          <p:spTgt spid="47"/>
                                        </p:tgtEl>
                                        <p:attrNameLst>
                                          <p:attrName>ppt_w</p:attrName>
                                        </p:attrNameLst>
                                      </p:cBhvr>
                                      <p:tavLst>
                                        <p:tav tm="0">
                                          <p:val>
                                            <p:fltVal val="0"/>
                                          </p:val>
                                        </p:tav>
                                        <p:tav tm="100000">
                                          <p:val>
                                            <p:strVal val="#ppt_w"/>
                                          </p:val>
                                        </p:tav>
                                      </p:tavLst>
                                    </p:anim>
                                    <p:anim calcmode="lin" valueType="num">
                                      <p:cBhvr>
                                        <p:cTn id="41" dur="500" fill="hold"/>
                                        <p:tgtEl>
                                          <p:spTgt spid="47"/>
                                        </p:tgtEl>
                                        <p:attrNameLst>
                                          <p:attrName>ppt_h</p:attrName>
                                        </p:attrNameLst>
                                      </p:cBhvr>
                                      <p:tavLst>
                                        <p:tav tm="0">
                                          <p:val>
                                            <p:fltVal val="0"/>
                                          </p:val>
                                        </p:tav>
                                        <p:tav tm="100000">
                                          <p:val>
                                            <p:strVal val="#ppt_h"/>
                                          </p:val>
                                        </p:tav>
                                      </p:tavLst>
                                    </p:anim>
                                    <p:anim calcmode="lin" valueType="num">
                                      <p:cBhvr>
                                        <p:cTn id="42" dur="500" fill="hold"/>
                                        <p:tgtEl>
                                          <p:spTgt spid="47"/>
                                        </p:tgtEl>
                                        <p:attrNameLst>
                                          <p:attrName>style.rotation</p:attrName>
                                        </p:attrNameLst>
                                      </p:cBhvr>
                                      <p:tavLst>
                                        <p:tav tm="0">
                                          <p:val>
                                            <p:fltVal val="360"/>
                                          </p:val>
                                        </p:tav>
                                        <p:tav tm="100000">
                                          <p:val>
                                            <p:fltVal val="0"/>
                                          </p:val>
                                        </p:tav>
                                      </p:tavLst>
                                    </p:anim>
                                    <p:animEffect transition="in" filter="fade">
                                      <p:cBhvr>
                                        <p:cTn id="43"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45" grpId="0"/>
      <p:bldP spid="35" grpId="0"/>
      <p:bldP spid="43" grpId="0"/>
      <p:bldP spid="47" grpId="0"/>
    </p:bld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文本框 72"/>
          <p:cNvSpPr txBox="1"/>
          <p:nvPr/>
        </p:nvSpPr>
        <p:spPr>
          <a:xfrm>
            <a:off x="7211531" y="4466738"/>
            <a:ext cx="561702" cy="369332"/>
          </a:xfrm>
          <a:prstGeom prst="rect">
            <a:avLst/>
          </a:prstGeom>
          <a:noFill/>
        </p:spPr>
        <p:txBody>
          <a:bodyPr wrap="square" rtlCol="0">
            <a:spAutoFit/>
          </a:bodyPr>
          <a:lstStyle/>
          <a:p>
            <a:pPr algn="r"/>
            <a:r>
              <a:rPr lang="en-US" altLang="zh-CN" b="1" dirty="0"/>
              <a:t>500</a:t>
            </a:r>
            <a:endParaRPr lang="zh-CN" altLang="en-US" b="1" dirty="0"/>
          </a:p>
        </p:txBody>
      </p:sp>
      <p:sp>
        <p:nvSpPr>
          <p:cNvPr id="74" name="文本框 73"/>
          <p:cNvSpPr txBox="1"/>
          <p:nvPr/>
        </p:nvSpPr>
        <p:spPr>
          <a:xfrm>
            <a:off x="4245056" y="4466738"/>
            <a:ext cx="561702" cy="369332"/>
          </a:xfrm>
          <a:prstGeom prst="rect">
            <a:avLst/>
          </a:prstGeom>
          <a:noFill/>
        </p:spPr>
        <p:txBody>
          <a:bodyPr wrap="square" rtlCol="0">
            <a:spAutoFit/>
          </a:bodyPr>
          <a:lstStyle/>
          <a:p>
            <a:r>
              <a:rPr lang="en-US" altLang="zh-CN" b="1" dirty="0"/>
              <a:t>999</a:t>
            </a:r>
            <a:endParaRPr lang="zh-CN" altLang="en-US" b="1" dirty="0"/>
          </a:p>
        </p:txBody>
      </p:sp>
      <p:sp>
        <p:nvSpPr>
          <p:cNvPr id="65" name="文本框 64"/>
          <p:cNvSpPr txBox="1"/>
          <p:nvPr/>
        </p:nvSpPr>
        <p:spPr>
          <a:xfrm>
            <a:off x="7212166" y="3547355"/>
            <a:ext cx="561702" cy="369332"/>
          </a:xfrm>
          <a:prstGeom prst="rect">
            <a:avLst/>
          </a:prstGeom>
          <a:noFill/>
        </p:spPr>
        <p:txBody>
          <a:bodyPr wrap="square" rtlCol="0">
            <a:spAutoFit/>
          </a:bodyPr>
          <a:lstStyle/>
          <a:p>
            <a:pPr algn="r"/>
            <a:r>
              <a:rPr lang="en-US" altLang="zh-CN" b="1" dirty="0"/>
              <a:t>200</a:t>
            </a:r>
            <a:endParaRPr lang="zh-CN" altLang="en-US" b="1" dirty="0"/>
          </a:p>
        </p:txBody>
      </p:sp>
      <p:sp>
        <p:nvSpPr>
          <p:cNvPr id="66" name="文本框 65"/>
          <p:cNvSpPr txBox="1"/>
          <p:nvPr/>
        </p:nvSpPr>
        <p:spPr>
          <a:xfrm>
            <a:off x="5170615" y="3547355"/>
            <a:ext cx="561702" cy="369332"/>
          </a:xfrm>
          <a:prstGeom prst="rect">
            <a:avLst/>
          </a:prstGeom>
          <a:noFill/>
        </p:spPr>
        <p:txBody>
          <a:bodyPr wrap="square" rtlCol="0">
            <a:spAutoFit/>
          </a:bodyPr>
          <a:lstStyle/>
          <a:p>
            <a:r>
              <a:rPr lang="en-US" altLang="zh-CN" b="1" dirty="0"/>
              <a:t>499</a:t>
            </a:r>
            <a:endParaRPr lang="zh-CN" altLang="en-US" b="1" dirty="0"/>
          </a:p>
        </p:txBody>
      </p:sp>
      <p:grpSp>
        <p:nvGrpSpPr>
          <p:cNvPr id="4" name="组合 3"/>
          <p:cNvGrpSpPr/>
          <p:nvPr/>
        </p:nvGrpSpPr>
        <p:grpSpPr>
          <a:xfrm>
            <a:off x="304800" y="749300"/>
            <a:ext cx="6192344" cy="400110"/>
            <a:chOff x="424117" y="898245"/>
            <a:chExt cx="6192344" cy="400110"/>
          </a:xfrm>
        </p:grpSpPr>
        <p:sp>
          <p:nvSpPr>
            <p:cNvPr id="2" name="平行四边形 1"/>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p:cNvSpPr txBox="1"/>
            <p:nvPr/>
          </p:nvSpPr>
          <p:spPr>
            <a:xfrm>
              <a:off x="1052423" y="898245"/>
              <a:ext cx="5564038" cy="400110"/>
            </a:xfrm>
            <a:prstGeom prst="rect">
              <a:avLst/>
            </a:prstGeom>
            <a:noFill/>
          </p:spPr>
          <p:txBody>
            <a:bodyPr wrap="square" rtlCol="0">
              <a:spAutoFit/>
            </a:bodyPr>
            <a:lstStyle/>
            <a:p>
              <a:r>
                <a:rPr lang="en-US" altLang="zh-CN" sz="2000" b="1" dirty="0"/>
                <a:t>TCP</a:t>
              </a:r>
              <a:r>
                <a:rPr lang="zh-CN" altLang="en-US" sz="2000" b="1" dirty="0"/>
                <a:t>报文段的首部格式</a:t>
              </a:r>
              <a:endParaRPr lang="zh-CN" altLang="en-US" sz="2000" b="1" dirty="0"/>
            </a:p>
          </p:txBody>
        </p:sp>
      </p:grpSp>
      <p:sp>
        <p:nvSpPr>
          <p:cNvPr id="48" name="文本框 47"/>
          <p:cNvSpPr txBox="1"/>
          <p:nvPr/>
        </p:nvSpPr>
        <p:spPr>
          <a:xfrm>
            <a:off x="1036685" y="2379979"/>
            <a:ext cx="675384" cy="369332"/>
          </a:xfrm>
          <a:prstGeom prst="rect">
            <a:avLst/>
          </a:prstGeom>
          <a:noFill/>
        </p:spPr>
        <p:txBody>
          <a:bodyPr wrap="square" rtlCol="0">
            <a:spAutoFit/>
          </a:bodyPr>
          <a:lstStyle/>
          <a:p>
            <a:r>
              <a:rPr lang="zh-CN" altLang="en-US" b="1" dirty="0"/>
              <a:t>解析</a:t>
            </a:r>
            <a:endParaRPr lang="zh-CN" altLang="en-US" b="1" dirty="0"/>
          </a:p>
        </p:txBody>
      </p:sp>
      <p:grpSp>
        <p:nvGrpSpPr>
          <p:cNvPr id="93" name="组合 92"/>
          <p:cNvGrpSpPr/>
          <p:nvPr/>
        </p:nvGrpSpPr>
        <p:grpSpPr>
          <a:xfrm>
            <a:off x="2133600" y="2702820"/>
            <a:ext cx="7931284" cy="3672040"/>
            <a:chOff x="2133600" y="2702820"/>
            <a:chExt cx="7931284" cy="3672040"/>
          </a:xfrm>
        </p:grpSpPr>
        <p:pic>
          <p:nvPicPr>
            <p:cNvPr id="53" name="图形 52"/>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a:off x="3129772" y="2702820"/>
              <a:ext cx="651898" cy="630524"/>
            </a:xfrm>
            <a:prstGeom prst="rect">
              <a:avLst/>
            </a:prstGeom>
          </p:spPr>
        </p:pic>
        <p:pic>
          <p:nvPicPr>
            <p:cNvPr id="54" name="图形 5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569334" y="2702820"/>
              <a:ext cx="497183" cy="652553"/>
            </a:xfrm>
            <a:prstGeom prst="rect">
              <a:avLst/>
            </a:prstGeom>
          </p:spPr>
        </p:pic>
        <p:sp>
          <p:nvSpPr>
            <p:cNvPr id="51" name="文本框 50"/>
            <p:cNvSpPr txBox="1"/>
            <p:nvPr/>
          </p:nvSpPr>
          <p:spPr>
            <a:xfrm>
              <a:off x="2133600" y="2824053"/>
              <a:ext cx="996172" cy="369332"/>
            </a:xfrm>
            <a:prstGeom prst="rect">
              <a:avLst/>
            </a:prstGeom>
            <a:noFill/>
          </p:spPr>
          <p:txBody>
            <a:bodyPr wrap="square" rtlCol="0">
              <a:spAutoFit/>
            </a:bodyPr>
            <a:lstStyle/>
            <a:p>
              <a:pPr algn="r"/>
              <a:r>
                <a:rPr lang="zh-CN" altLang="en-US" b="1" dirty="0"/>
                <a:t>主机甲</a:t>
              </a:r>
              <a:endParaRPr lang="zh-CN" altLang="en-US" b="1" dirty="0"/>
            </a:p>
          </p:txBody>
        </p:sp>
        <p:sp>
          <p:nvSpPr>
            <p:cNvPr id="52" name="文本框 51"/>
            <p:cNvSpPr txBox="1"/>
            <p:nvPr/>
          </p:nvSpPr>
          <p:spPr>
            <a:xfrm>
              <a:off x="9066517" y="2824053"/>
              <a:ext cx="998367" cy="369332"/>
            </a:xfrm>
            <a:prstGeom prst="rect">
              <a:avLst/>
            </a:prstGeom>
            <a:noFill/>
          </p:spPr>
          <p:txBody>
            <a:bodyPr wrap="square" rtlCol="0">
              <a:spAutoFit/>
            </a:bodyPr>
            <a:lstStyle/>
            <a:p>
              <a:r>
                <a:rPr lang="zh-CN" altLang="en-US" b="1" dirty="0"/>
                <a:t>主机乙</a:t>
              </a:r>
              <a:endParaRPr lang="zh-CN" altLang="en-US" b="1" dirty="0"/>
            </a:p>
          </p:txBody>
        </p:sp>
        <p:sp>
          <p:nvSpPr>
            <p:cNvPr id="55" name="箭头: 左右 54"/>
            <p:cNvSpPr/>
            <p:nvPr/>
          </p:nvSpPr>
          <p:spPr>
            <a:xfrm>
              <a:off x="3781670" y="2714571"/>
              <a:ext cx="4728872" cy="629050"/>
            </a:xfrm>
            <a:prstGeom prst="lef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zh-CN" altLang="en-US" b="1" dirty="0"/>
                <a:t>已通过“三报文握手”建立</a:t>
              </a:r>
              <a:r>
                <a:rPr lang="en-US" altLang="zh-CN" b="1" dirty="0"/>
                <a:t>TCP</a:t>
              </a:r>
              <a:r>
                <a:rPr lang="zh-CN" altLang="en-US" b="1" dirty="0"/>
                <a:t>连接</a:t>
              </a:r>
              <a:endParaRPr lang="zh-CN" altLang="en-US" b="1" dirty="0"/>
            </a:p>
          </p:txBody>
        </p:sp>
        <p:cxnSp>
          <p:nvCxnSpPr>
            <p:cNvPr id="57" name="直接箭头连接符 56"/>
            <p:cNvCxnSpPr/>
            <p:nvPr/>
          </p:nvCxnSpPr>
          <p:spPr>
            <a:xfrm>
              <a:off x="3450076" y="3429000"/>
              <a:ext cx="0" cy="294586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直接箭头连接符 57"/>
            <p:cNvCxnSpPr/>
            <p:nvPr/>
          </p:nvCxnSpPr>
          <p:spPr>
            <a:xfrm>
              <a:off x="8816501" y="3378740"/>
              <a:ext cx="0" cy="299612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9" name="文本框 58"/>
            <p:cNvSpPr txBox="1"/>
            <p:nvPr/>
          </p:nvSpPr>
          <p:spPr>
            <a:xfrm>
              <a:off x="3164732" y="6005528"/>
              <a:ext cx="285344" cy="369332"/>
            </a:xfrm>
            <a:prstGeom prst="rect">
              <a:avLst/>
            </a:prstGeom>
            <a:noFill/>
          </p:spPr>
          <p:txBody>
            <a:bodyPr wrap="square" rtlCol="0">
              <a:spAutoFit/>
            </a:bodyPr>
            <a:lstStyle/>
            <a:p>
              <a:r>
                <a:rPr lang="en-US" altLang="zh-CN" b="1" dirty="0"/>
                <a:t>t</a:t>
              </a:r>
              <a:endParaRPr lang="zh-CN" altLang="en-US" b="1" dirty="0"/>
            </a:p>
          </p:txBody>
        </p:sp>
        <p:sp>
          <p:nvSpPr>
            <p:cNvPr id="60" name="文本框 59"/>
            <p:cNvSpPr txBox="1"/>
            <p:nvPr/>
          </p:nvSpPr>
          <p:spPr>
            <a:xfrm>
              <a:off x="8832715" y="6005528"/>
              <a:ext cx="285344" cy="369332"/>
            </a:xfrm>
            <a:prstGeom prst="rect">
              <a:avLst/>
            </a:prstGeom>
            <a:noFill/>
          </p:spPr>
          <p:txBody>
            <a:bodyPr wrap="square" rtlCol="0">
              <a:spAutoFit/>
            </a:bodyPr>
            <a:lstStyle/>
            <a:p>
              <a:r>
                <a:rPr lang="en-US" altLang="zh-CN" b="1" dirty="0"/>
                <a:t>t</a:t>
              </a:r>
              <a:endParaRPr lang="zh-CN" altLang="en-US" b="1" dirty="0"/>
            </a:p>
          </p:txBody>
        </p:sp>
      </p:grpSp>
      <p:grpSp>
        <p:nvGrpSpPr>
          <p:cNvPr id="63" name="组合 62"/>
          <p:cNvGrpSpPr/>
          <p:nvPr/>
        </p:nvGrpSpPr>
        <p:grpSpPr>
          <a:xfrm>
            <a:off x="5186828" y="3876714"/>
            <a:ext cx="3595265" cy="381602"/>
            <a:chOff x="3887821" y="3428999"/>
            <a:chExt cx="3595265" cy="381602"/>
          </a:xfrm>
        </p:grpSpPr>
        <p:sp>
          <p:nvSpPr>
            <p:cNvPr id="33" name="矩形 32"/>
            <p:cNvSpPr/>
            <p:nvPr/>
          </p:nvSpPr>
          <p:spPr>
            <a:xfrm>
              <a:off x="3887821" y="3429000"/>
              <a:ext cx="2519463" cy="38160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chemeClr val="tx1"/>
                  </a:solidFill>
                </a:rPr>
                <a:t>300</a:t>
              </a:r>
              <a:r>
                <a:rPr lang="zh-CN" altLang="en-US" sz="1600" b="1" dirty="0">
                  <a:solidFill>
                    <a:schemeClr val="tx1"/>
                  </a:solidFill>
                </a:rPr>
                <a:t>字节的数据载荷</a:t>
              </a:r>
              <a:endParaRPr lang="zh-CN" altLang="en-US" sz="1600" b="1" dirty="0">
                <a:solidFill>
                  <a:schemeClr val="tx1"/>
                </a:solidFill>
              </a:endParaRPr>
            </a:p>
          </p:txBody>
        </p:sp>
        <p:sp>
          <p:nvSpPr>
            <p:cNvPr id="61" name="矩形 60"/>
            <p:cNvSpPr/>
            <p:nvPr/>
          </p:nvSpPr>
          <p:spPr>
            <a:xfrm>
              <a:off x="6407284" y="3428999"/>
              <a:ext cx="616085" cy="381601"/>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bg1"/>
                  </a:solidFill>
                </a:rPr>
                <a:t>首部</a:t>
              </a:r>
              <a:endParaRPr lang="zh-CN" altLang="en-US" sz="1600" b="1" dirty="0">
                <a:solidFill>
                  <a:schemeClr val="bg1"/>
                </a:solidFill>
              </a:endParaRPr>
            </a:p>
          </p:txBody>
        </p:sp>
        <p:cxnSp>
          <p:nvCxnSpPr>
            <p:cNvPr id="62" name="直接箭头连接符 61"/>
            <p:cNvCxnSpPr/>
            <p:nvPr/>
          </p:nvCxnSpPr>
          <p:spPr>
            <a:xfrm>
              <a:off x="7023369" y="3605754"/>
              <a:ext cx="459717" cy="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64" name="对话气泡: 矩形 63"/>
          <p:cNvSpPr/>
          <p:nvPr/>
        </p:nvSpPr>
        <p:spPr>
          <a:xfrm>
            <a:off x="8992652" y="3488161"/>
            <a:ext cx="1309991" cy="466927"/>
          </a:xfrm>
          <a:prstGeom prst="wedgeRectCallout">
            <a:avLst>
              <a:gd name="adj1" fmla="val -106477"/>
              <a:gd name="adj2" fmla="val 48611"/>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序号 </a:t>
            </a:r>
            <a:r>
              <a:rPr lang="en-US" altLang="zh-CN" b="1" dirty="0">
                <a:solidFill>
                  <a:schemeClr val="tx1"/>
                </a:solidFill>
              </a:rPr>
              <a:t>= 200</a:t>
            </a:r>
            <a:endParaRPr lang="zh-CN" altLang="en-US" b="1" dirty="0">
              <a:solidFill>
                <a:schemeClr val="tx1"/>
              </a:solidFill>
            </a:endParaRPr>
          </a:p>
        </p:txBody>
      </p:sp>
      <p:grpSp>
        <p:nvGrpSpPr>
          <p:cNvPr id="67" name="组合 66"/>
          <p:cNvGrpSpPr/>
          <p:nvPr/>
        </p:nvGrpSpPr>
        <p:grpSpPr>
          <a:xfrm>
            <a:off x="4319086" y="4808367"/>
            <a:ext cx="4463007" cy="381602"/>
            <a:chOff x="3020079" y="3428999"/>
            <a:chExt cx="4463007" cy="381602"/>
          </a:xfrm>
        </p:grpSpPr>
        <p:sp>
          <p:nvSpPr>
            <p:cNvPr id="68" name="矩形 67"/>
            <p:cNvSpPr/>
            <p:nvPr/>
          </p:nvSpPr>
          <p:spPr>
            <a:xfrm>
              <a:off x="3020079" y="3429000"/>
              <a:ext cx="3387206" cy="38160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chemeClr val="tx1"/>
                  </a:solidFill>
                </a:rPr>
                <a:t>500</a:t>
              </a:r>
              <a:r>
                <a:rPr lang="zh-CN" altLang="en-US" sz="1600" b="1" dirty="0">
                  <a:solidFill>
                    <a:schemeClr val="tx1"/>
                  </a:solidFill>
                </a:rPr>
                <a:t>字节的数据载荷</a:t>
              </a:r>
              <a:endParaRPr lang="zh-CN" altLang="en-US" sz="1600" b="1" dirty="0">
                <a:solidFill>
                  <a:schemeClr val="tx1"/>
                </a:solidFill>
              </a:endParaRPr>
            </a:p>
          </p:txBody>
        </p:sp>
        <p:sp>
          <p:nvSpPr>
            <p:cNvPr id="69" name="矩形 68"/>
            <p:cNvSpPr/>
            <p:nvPr/>
          </p:nvSpPr>
          <p:spPr>
            <a:xfrm>
              <a:off x="6407284" y="3428999"/>
              <a:ext cx="616085" cy="381601"/>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bg1"/>
                  </a:solidFill>
                </a:rPr>
                <a:t>首部</a:t>
              </a:r>
              <a:endParaRPr lang="zh-CN" altLang="en-US" sz="1600" b="1" dirty="0">
                <a:solidFill>
                  <a:schemeClr val="bg1"/>
                </a:solidFill>
              </a:endParaRPr>
            </a:p>
          </p:txBody>
        </p:sp>
        <p:cxnSp>
          <p:nvCxnSpPr>
            <p:cNvPr id="70" name="直接箭头连接符 69"/>
            <p:cNvCxnSpPr/>
            <p:nvPr/>
          </p:nvCxnSpPr>
          <p:spPr>
            <a:xfrm>
              <a:off x="7023369" y="3605754"/>
              <a:ext cx="459717" cy="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72" name="对话气泡: 矩形 71"/>
          <p:cNvSpPr/>
          <p:nvPr/>
        </p:nvSpPr>
        <p:spPr>
          <a:xfrm>
            <a:off x="8989926" y="4417940"/>
            <a:ext cx="1309991" cy="466927"/>
          </a:xfrm>
          <a:prstGeom prst="wedgeRectCallout">
            <a:avLst>
              <a:gd name="adj1" fmla="val -106477"/>
              <a:gd name="adj2" fmla="val 48611"/>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序号 </a:t>
            </a:r>
            <a:r>
              <a:rPr lang="en-US" altLang="zh-CN" b="1" dirty="0">
                <a:solidFill>
                  <a:schemeClr val="tx1"/>
                </a:solidFill>
              </a:rPr>
              <a:t>= 500</a:t>
            </a:r>
            <a:endParaRPr lang="zh-CN" altLang="en-US" b="1" dirty="0">
              <a:solidFill>
                <a:schemeClr val="tx1"/>
              </a:solidFill>
            </a:endParaRPr>
          </a:p>
        </p:txBody>
      </p:sp>
      <p:grpSp>
        <p:nvGrpSpPr>
          <p:cNvPr id="94" name="组合 93"/>
          <p:cNvGrpSpPr/>
          <p:nvPr/>
        </p:nvGrpSpPr>
        <p:grpSpPr>
          <a:xfrm>
            <a:off x="3484484" y="5732208"/>
            <a:ext cx="3595265" cy="381601"/>
            <a:chOff x="3484484" y="5732208"/>
            <a:chExt cx="3595265" cy="381601"/>
          </a:xfrm>
        </p:grpSpPr>
        <p:sp>
          <p:nvSpPr>
            <p:cNvPr id="76" name="矩形 75"/>
            <p:cNvSpPr/>
            <p:nvPr/>
          </p:nvSpPr>
          <p:spPr>
            <a:xfrm>
              <a:off x="4560286" y="5732208"/>
              <a:ext cx="2519463" cy="38160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solidFill>
                </a:rPr>
                <a:t>数据载荷</a:t>
              </a:r>
              <a:endParaRPr lang="zh-CN" altLang="en-US" sz="1600" b="1" dirty="0">
                <a:solidFill>
                  <a:schemeClr val="tx1"/>
                </a:solidFill>
              </a:endParaRPr>
            </a:p>
          </p:txBody>
        </p:sp>
        <p:sp>
          <p:nvSpPr>
            <p:cNvPr id="77" name="矩形 76"/>
            <p:cNvSpPr/>
            <p:nvPr/>
          </p:nvSpPr>
          <p:spPr>
            <a:xfrm>
              <a:off x="3944201" y="5732208"/>
              <a:ext cx="616085" cy="381601"/>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bg1"/>
                  </a:solidFill>
                </a:rPr>
                <a:t>首部</a:t>
              </a:r>
              <a:endParaRPr lang="zh-CN" altLang="en-US" sz="1600" b="1" dirty="0">
                <a:solidFill>
                  <a:schemeClr val="bg1"/>
                </a:solidFill>
              </a:endParaRPr>
            </a:p>
          </p:txBody>
        </p:sp>
        <p:cxnSp>
          <p:nvCxnSpPr>
            <p:cNvPr id="78" name="直接箭头连接符 77"/>
            <p:cNvCxnSpPr/>
            <p:nvPr/>
          </p:nvCxnSpPr>
          <p:spPr>
            <a:xfrm flipH="1">
              <a:off x="3484484" y="5954837"/>
              <a:ext cx="459717" cy="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85" name="对话气泡: 矩形 84"/>
          <p:cNvSpPr/>
          <p:nvPr/>
        </p:nvSpPr>
        <p:spPr>
          <a:xfrm>
            <a:off x="1648494" y="5314597"/>
            <a:ext cx="1593439" cy="466927"/>
          </a:xfrm>
          <a:prstGeom prst="wedgeRectCallout">
            <a:avLst>
              <a:gd name="adj1" fmla="val 99866"/>
              <a:gd name="adj2" fmla="val 51389"/>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确认号 </a:t>
            </a:r>
            <a:r>
              <a:rPr lang="en-US" altLang="zh-CN" b="1" dirty="0">
                <a:solidFill>
                  <a:schemeClr val="tx1"/>
                </a:solidFill>
              </a:rPr>
              <a:t>= 1000</a:t>
            </a:r>
            <a:endParaRPr lang="zh-CN" altLang="en-US" b="1" dirty="0">
              <a:solidFill>
                <a:schemeClr val="tx1"/>
              </a:solidFill>
            </a:endParaRPr>
          </a:p>
        </p:txBody>
      </p:sp>
      <p:grpSp>
        <p:nvGrpSpPr>
          <p:cNvPr id="92" name="组合 91"/>
          <p:cNvGrpSpPr/>
          <p:nvPr/>
        </p:nvGrpSpPr>
        <p:grpSpPr>
          <a:xfrm>
            <a:off x="862519" y="1177794"/>
            <a:ext cx="11024681" cy="1263451"/>
            <a:chOff x="862519" y="1177794"/>
            <a:chExt cx="11024681" cy="1263451"/>
          </a:xfrm>
        </p:grpSpPr>
        <p:sp>
          <p:nvSpPr>
            <p:cNvPr id="5" name="文本框 4"/>
            <p:cNvSpPr txBox="1"/>
            <p:nvPr/>
          </p:nvSpPr>
          <p:spPr>
            <a:xfrm>
              <a:off x="862519" y="1177794"/>
              <a:ext cx="11024681" cy="923330"/>
            </a:xfrm>
            <a:prstGeom prst="rect">
              <a:avLst/>
            </a:prstGeom>
            <a:noFill/>
          </p:spPr>
          <p:txBody>
            <a:bodyPr wrap="square" rtlCol="0">
              <a:spAutoFit/>
            </a:bodyPr>
            <a:lstStyle/>
            <a:p>
              <a:r>
                <a:rPr lang="en-US" altLang="zh-CN" b="1" dirty="0"/>
                <a:t>【2009</a:t>
              </a:r>
              <a:r>
                <a:rPr lang="zh-CN" altLang="en-US" b="1" dirty="0"/>
                <a:t>年 题</a:t>
              </a:r>
              <a:r>
                <a:rPr lang="en-US" altLang="zh-CN" b="1" dirty="0"/>
                <a:t>38】</a:t>
              </a:r>
              <a:r>
                <a:rPr lang="zh-CN" altLang="en-US" b="1" dirty="0"/>
                <a:t>主机甲与主机乙之间已建立一个</a:t>
              </a:r>
              <a:r>
                <a:rPr lang="en-US" altLang="zh-CN" b="1" dirty="0"/>
                <a:t>TCP</a:t>
              </a:r>
              <a:r>
                <a:rPr lang="zh-CN" altLang="en-US" b="1" dirty="0"/>
                <a:t>连接，主机甲向主机乙发送了两个连续的</a:t>
              </a:r>
              <a:r>
                <a:rPr lang="en-US" altLang="zh-CN" b="1" dirty="0"/>
                <a:t>TCP</a:t>
              </a:r>
              <a:r>
                <a:rPr lang="zh-CN" altLang="en-US" b="1" dirty="0"/>
                <a:t>段，分别包</a:t>
              </a:r>
              <a:endParaRPr lang="en-US" altLang="zh-CN" b="1" dirty="0"/>
            </a:p>
            <a:p>
              <a:r>
                <a:rPr lang="en-US" altLang="zh-CN" b="1" dirty="0"/>
                <a:t>                              </a:t>
              </a:r>
              <a:r>
                <a:rPr lang="zh-CN" altLang="en-US" b="1" dirty="0"/>
                <a:t>含</a:t>
              </a:r>
              <a:r>
                <a:rPr lang="en-US" altLang="zh-CN" b="1" dirty="0"/>
                <a:t>300</a:t>
              </a:r>
              <a:r>
                <a:rPr lang="zh-CN" altLang="en-US" b="1" dirty="0"/>
                <a:t>字节和</a:t>
              </a:r>
              <a:r>
                <a:rPr lang="en-US" altLang="zh-CN" b="1" dirty="0"/>
                <a:t>500</a:t>
              </a:r>
              <a:r>
                <a:rPr lang="zh-CN" altLang="en-US" b="1" dirty="0"/>
                <a:t>字节的有效载荷，第一个段的序列号为</a:t>
              </a:r>
              <a:r>
                <a:rPr lang="en-US" altLang="zh-CN" b="1" dirty="0"/>
                <a:t>200</a:t>
              </a:r>
              <a:r>
                <a:rPr lang="zh-CN" altLang="en-US" b="1" dirty="0"/>
                <a:t>，主机乙正确接收到两个段后，发</a:t>
              </a:r>
              <a:endParaRPr lang="en-US" altLang="zh-CN" b="1" dirty="0"/>
            </a:p>
            <a:p>
              <a:r>
                <a:rPr lang="en-US" altLang="zh-CN" b="1" dirty="0"/>
                <a:t>                              </a:t>
              </a:r>
              <a:r>
                <a:rPr lang="zh-CN" altLang="en-US" b="1" dirty="0"/>
                <a:t>送给主机甲的确认序列号是（      ）。</a:t>
              </a:r>
              <a:endParaRPr lang="zh-CN" altLang="en-US" b="1" dirty="0"/>
            </a:p>
          </p:txBody>
        </p:sp>
        <p:sp>
          <p:nvSpPr>
            <p:cNvPr id="88" name="文本框 87"/>
            <p:cNvSpPr txBox="1"/>
            <p:nvPr/>
          </p:nvSpPr>
          <p:spPr>
            <a:xfrm>
              <a:off x="2445213" y="2071913"/>
              <a:ext cx="945376" cy="369332"/>
            </a:xfrm>
            <a:prstGeom prst="rect">
              <a:avLst/>
            </a:prstGeom>
            <a:noFill/>
          </p:spPr>
          <p:txBody>
            <a:bodyPr wrap="square" rtlCol="0">
              <a:spAutoFit/>
            </a:bodyPr>
            <a:lstStyle/>
            <a:p>
              <a:r>
                <a:rPr lang="en-US" altLang="zh-CN" b="1" dirty="0"/>
                <a:t>A. 500</a:t>
              </a:r>
              <a:endParaRPr lang="zh-CN" altLang="en-US" b="1" dirty="0"/>
            </a:p>
          </p:txBody>
        </p:sp>
        <p:sp>
          <p:nvSpPr>
            <p:cNvPr id="89" name="文本框 88"/>
            <p:cNvSpPr txBox="1"/>
            <p:nvPr/>
          </p:nvSpPr>
          <p:spPr>
            <a:xfrm>
              <a:off x="4818709" y="2071913"/>
              <a:ext cx="945376" cy="369332"/>
            </a:xfrm>
            <a:prstGeom prst="rect">
              <a:avLst/>
            </a:prstGeom>
            <a:noFill/>
          </p:spPr>
          <p:txBody>
            <a:bodyPr wrap="square" rtlCol="0">
              <a:spAutoFit/>
            </a:bodyPr>
            <a:lstStyle/>
            <a:p>
              <a:r>
                <a:rPr lang="en-US" altLang="zh-CN" b="1" dirty="0"/>
                <a:t>B. 700</a:t>
              </a:r>
              <a:endParaRPr lang="zh-CN" altLang="en-US" b="1" dirty="0"/>
            </a:p>
          </p:txBody>
        </p:sp>
        <p:sp>
          <p:nvSpPr>
            <p:cNvPr id="90" name="文本框 89"/>
            <p:cNvSpPr txBox="1"/>
            <p:nvPr/>
          </p:nvSpPr>
          <p:spPr>
            <a:xfrm>
              <a:off x="7192205" y="2071913"/>
              <a:ext cx="945376" cy="369332"/>
            </a:xfrm>
            <a:prstGeom prst="rect">
              <a:avLst/>
            </a:prstGeom>
            <a:noFill/>
          </p:spPr>
          <p:txBody>
            <a:bodyPr wrap="square" rtlCol="0">
              <a:spAutoFit/>
            </a:bodyPr>
            <a:lstStyle/>
            <a:p>
              <a:r>
                <a:rPr lang="en-US" altLang="zh-CN" b="1" dirty="0"/>
                <a:t>C. 800</a:t>
              </a:r>
              <a:endParaRPr lang="zh-CN" altLang="en-US" b="1" dirty="0"/>
            </a:p>
          </p:txBody>
        </p:sp>
        <p:sp>
          <p:nvSpPr>
            <p:cNvPr id="91" name="文本框 90"/>
            <p:cNvSpPr txBox="1"/>
            <p:nvPr/>
          </p:nvSpPr>
          <p:spPr>
            <a:xfrm>
              <a:off x="9565700" y="2071913"/>
              <a:ext cx="945376" cy="369332"/>
            </a:xfrm>
            <a:prstGeom prst="rect">
              <a:avLst/>
            </a:prstGeom>
            <a:noFill/>
          </p:spPr>
          <p:txBody>
            <a:bodyPr wrap="square" rtlCol="0">
              <a:spAutoFit/>
            </a:bodyPr>
            <a:lstStyle/>
            <a:p>
              <a:r>
                <a:rPr lang="en-US" altLang="zh-CN" b="1" dirty="0"/>
                <a:t>D. 1000</a:t>
              </a:r>
              <a:endParaRPr lang="zh-CN" altLang="en-US" b="1" dirty="0"/>
            </a:p>
          </p:txBody>
        </p:sp>
      </p:grpSp>
      <p:sp>
        <p:nvSpPr>
          <p:cNvPr id="95" name="文本框 94"/>
          <p:cNvSpPr txBox="1"/>
          <p:nvPr/>
        </p:nvSpPr>
        <p:spPr>
          <a:xfrm>
            <a:off x="5463504" y="1668031"/>
            <a:ext cx="395592" cy="523220"/>
          </a:xfrm>
          <a:prstGeom prst="rect">
            <a:avLst/>
          </a:prstGeom>
          <a:noFill/>
        </p:spPr>
        <p:txBody>
          <a:bodyPr wrap="square" rtlCol="0">
            <a:spAutoFit/>
          </a:bodyPr>
          <a:lstStyle/>
          <a:p>
            <a:pPr algn="ctr"/>
            <a:r>
              <a:rPr lang="en-US" altLang="zh-CN" sz="2800" b="1" dirty="0">
                <a:solidFill>
                  <a:schemeClr val="accent1">
                    <a:lumMod val="75000"/>
                  </a:schemeClr>
                </a:solidFill>
                <a:latin typeface="Arial Black" panose="020B0A04020102020204" pitchFamily="34" charset="0"/>
              </a:rPr>
              <a:t>D</a:t>
            </a:r>
            <a:endParaRPr lang="zh-CN" altLang="en-US" sz="2800" b="1" dirty="0">
              <a:solidFill>
                <a:schemeClr val="accent1">
                  <a:lumMod val="75000"/>
                </a:schemeClr>
              </a:solidFill>
              <a:latin typeface="Arial Black" panose="020B0A04020102020204" pitchFamily="34" charset="0"/>
            </a:endParaRPr>
          </a:p>
        </p:txBody>
      </p:sp>
    </p:spTree>
    <p:custDataLst>
      <p:tags r:id="rId5"/>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ntr" presetSubtype="0" fill="hold" nodeType="withEffect">
                                  <p:stCondLst>
                                    <p:cond delay="0"/>
                                  </p:stCondLst>
                                  <p:childTnLst>
                                    <p:set>
                                      <p:cBhvr>
                                        <p:cTn id="6" dur="1" fill="hold">
                                          <p:stCondLst>
                                            <p:cond delay="0"/>
                                          </p:stCondLst>
                                        </p:cTn>
                                        <p:tgtEl>
                                          <p:spTgt spid="92"/>
                                        </p:tgtEl>
                                        <p:attrNameLst>
                                          <p:attrName>style.visibility</p:attrName>
                                        </p:attrNameLst>
                                      </p:cBhvr>
                                      <p:to>
                                        <p:strVal val="visible"/>
                                      </p:to>
                                    </p:set>
                                    <p:animEffect transition="in" filter="fade">
                                      <p:cBhvr>
                                        <p:cTn id="7" dur="800" decel="100000"/>
                                        <p:tgtEl>
                                          <p:spTgt spid="92"/>
                                        </p:tgtEl>
                                      </p:cBhvr>
                                    </p:animEffect>
                                    <p:anim calcmode="lin" valueType="num">
                                      <p:cBhvr>
                                        <p:cTn id="8" dur="800" decel="100000" fill="hold"/>
                                        <p:tgtEl>
                                          <p:spTgt spid="92"/>
                                        </p:tgtEl>
                                        <p:attrNameLst>
                                          <p:attrName>style.rotation</p:attrName>
                                        </p:attrNameLst>
                                      </p:cBhvr>
                                      <p:tavLst>
                                        <p:tav tm="0">
                                          <p:val>
                                            <p:fltVal val="-90"/>
                                          </p:val>
                                        </p:tav>
                                        <p:tav tm="100000">
                                          <p:val>
                                            <p:fltVal val="0"/>
                                          </p:val>
                                        </p:tav>
                                      </p:tavLst>
                                    </p:anim>
                                    <p:anim calcmode="lin" valueType="num">
                                      <p:cBhvr>
                                        <p:cTn id="9" dur="800" decel="100000" fill="hold"/>
                                        <p:tgtEl>
                                          <p:spTgt spid="92"/>
                                        </p:tgtEl>
                                        <p:attrNameLst>
                                          <p:attrName>ppt_x</p:attrName>
                                        </p:attrNameLst>
                                      </p:cBhvr>
                                      <p:tavLst>
                                        <p:tav tm="0">
                                          <p:val>
                                            <p:strVal val="#ppt_x+0.4"/>
                                          </p:val>
                                        </p:tav>
                                        <p:tav tm="100000">
                                          <p:val>
                                            <p:strVal val="#ppt_x-0.05"/>
                                          </p:val>
                                        </p:tav>
                                      </p:tavLst>
                                    </p:anim>
                                    <p:anim calcmode="lin" valueType="num">
                                      <p:cBhvr>
                                        <p:cTn id="10" dur="800" decel="100000" fill="hold"/>
                                        <p:tgtEl>
                                          <p:spTgt spid="92"/>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92"/>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92"/>
                                        </p:tgtEl>
                                        <p:attrNameLst>
                                          <p:attrName>ppt_y</p:attrName>
                                        </p:attrNameLst>
                                      </p:cBhvr>
                                      <p:tavLst>
                                        <p:tav tm="0">
                                          <p:val>
                                            <p:strVal val="#ppt_y+0.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30" presetClass="entr" presetSubtype="0" fill="hold" grpId="0" nodeType="clickEffect">
                                  <p:stCondLst>
                                    <p:cond delay="0"/>
                                  </p:stCondLst>
                                  <p:childTnLst>
                                    <p:set>
                                      <p:cBhvr>
                                        <p:cTn id="16" dur="1" fill="hold">
                                          <p:stCondLst>
                                            <p:cond delay="0"/>
                                          </p:stCondLst>
                                        </p:cTn>
                                        <p:tgtEl>
                                          <p:spTgt spid="95"/>
                                        </p:tgtEl>
                                        <p:attrNameLst>
                                          <p:attrName>style.visibility</p:attrName>
                                        </p:attrNameLst>
                                      </p:cBhvr>
                                      <p:to>
                                        <p:strVal val="visible"/>
                                      </p:to>
                                    </p:set>
                                    <p:animEffect transition="in" filter="fade">
                                      <p:cBhvr>
                                        <p:cTn id="17" dur="800" decel="100000"/>
                                        <p:tgtEl>
                                          <p:spTgt spid="95"/>
                                        </p:tgtEl>
                                      </p:cBhvr>
                                    </p:animEffect>
                                    <p:anim calcmode="lin" valueType="num">
                                      <p:cBhvr>
                                        <p:cTn id="18" dur="800" decel="100000" fill="hold"/>
                                        <p:tgtEl>
                                          <p:spTgt spid="95"/>
                                        </p:tgtEl>
                                        <p:attrNameLst>
                                          <p:attrName>style.rotation</p:attrName>
                                        </p:attrNameLst>
                                      </p:cBhvr>
                                      <p:tavLst>
                                        <p:tav tm="0">
                                          <p:val>
                                            <p:fltVal val="-90"/>
                                          </p:val>
                                        </p:tav>
                                        <p:tav tm="100000">
                                          <p:val>
                                            <p:fltVal val="0"/>
                                          </p:val>
                                        </p:tav>
                                      </p:tavLst>
                                    </p:anim>
                                    <p:anim calcmode="lin" valueType="num">
                                      <p:cBhvr>
                                        <p:cTn id="19" dur="800" decel="100000" fill="hold"/>
                                        <p:tgtEl>
                                          <p:spTgt spid="95"/>
                                        </p:tgtEl>
                                        <p:attrNameLst>
                                          <p:attrName>ppt_x</p:attrName>
                                        </p:attrNameLst>
                                      </p:cBhvr>
                                      <p:tavLst>
                                        <p:tav tm="0">
                                          <p:val>
                                            <p:strVal val="#ppt_x+0.4"/>
                                          </p:val>
                                        </p:tav>
                                        <p:tav tm="100000">
                                          <p:val>
                                            <p:strVal val="#ppt_x-0.05"/>
                                          </p:val>
                                        </p:tav>
                                      </p:tavLst>
                                    </p:anim>
                                    <p:anim calcmode="lin" valueType="num">
                                      <p:cBhvr>
                                        <p:cTn id="20" dur="800" decel="100000" fill="hold"/>
                                        <p:tgtEl>
                                          <p:spTgt spid="95"/>
                                        </p:tgtEl>
                                        <p:attrNameLst>
                                          <p:attrName>ppt_y</p:attrName>
                                        </p:attrNameLst>
                                      </p:cBhvr>
                                      <p:tavLst>
                                        <p:tav tm="0">
                                          <p:val>
                                            <p:strVal val="#ppt_y-0.4"/>
                                          </p:val>
                                        </p:tav>
                                        <p:tav tm="100000">
                                          <p:val>
                                            <p:strVal val="#ppt_y+0.1"/>
                                          </p:val>
                                        </p:tav>
                                      </p:tavLst>
                                    </p:anim>
                                    <p:anim calcmode="lin" valueType="num">
                                      <p:cBhvr>
                                        <p:cTn id="21" dur="200" accel="100000" fill="hold">
                                          <p:stCondLst>
                                            <p:cond delay="800"/>
                                          </p:stCondLst>
                                        </p:cTn>
                                        <p:tgtEl>
                                          <p:spTgt spid="95"/>
                                        </p:tgtEl>
                                        <p:attrNameLst>
                                          <p:attrName>ppt_x</p:attrName>
                                        </p:attrNameLst>
                                      </p:cBhvr>
                                      <p:tavLst>
                                        <p:tav tm="0">
                                          <p:val>
                                            <p:strVal val="#ppt_x-0.05"/>
                                          </p:val>
                                        </p:tav>
                                        <p:tav tm="100000">
                                          <p:val>
                                            <p:strVal val="#ppt_x"/>
                                          </p:val>
                                        </p:tav>
                                      </p:tavLst>
                                    </p:anim>
                                    <p:anim calcmode="lin" valueType="num">
                                      <p:cBhvr>
                                        <p:cTn id="22" dur="200" accel="100000" fill="hold">
                                          <p:stCondLst>
                                            <p:cond delay="800"/>
                                          </p:stCondLst>
                                        </p:cTn>
                                        <p:tgtEl>
                                          <p:spTgt spid="95"/>
                                        </p:tgtEl>
                                        <p:attrNameLst>
                                          <p:attrName>ppt_y</p:attrName>
                                        </p:attrNameLst>
                                      </p:cBhvr>
                                      <p:tavLst>
                                        <p:tav tm="0">
                                          <p:val>
                                            <p:strVal val="#ppt_y+0.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53" presetClass="entr" presetSubtype="16" fill="hold" grpId="0" nodeType="clickEffect">
                                  <p:stCondLst>
                                    <p:cond delay="0"/>
                                  </p:stCondLst>
                                  <p:childTnLst>
                                    <p:set>
                                      <p:cBhvr>
                                        <p:cTn id="26" dur="1" fill="hold">
                                          <p:stCondLst>
                                            <p:cond delay="0"/>
                                          </p:stCondLst>
                                        </p:cTn>
                                        <p:tgtEl>
                                          <p:spTgt spid="48"/>
                                        </p:tgtEl>
                                        <p:attrNameLst>
                                          <p:attrName>style.visibility</p:attrName>
                                        </p:attrNameLst>
                                      </p:cBhvr>
                                      <p:to>
                                        <p:strVal val="visible"/>
                                      </p:to>
                                    </p:set>
                                    <p:anim calcmode="lin" valueType="num">
                                      <p:cBhvr>
                                        <p:cTn id="27" dur="500" fill="hold"/>
                                        <p:tgtEl>
                                          <p:spTgt spid="48"/>
                                        </p:tgtEl>
                                        <p:attrNameLst>
                                          <p:attrName>ppt_w</p:attrName>
                                        </p:attrNameLst>
                                      </p:cBhvr>
                                      <p:tavLst>
                                        <p:tav tm="0">
                                          <p:val>
                                            <p:fltVal val="0"/>
                                          </p:val>
                                        </p:tav>
                                        <p:tav tm="100000">
                                          <p:val>
                                            <p:strVal val="#ppt_w"/>
                                          </p:val>
                                        </p:tav>
                                      </p:tavLst>
                                    </p:anim>
                                    <p:anim calcmode="lin" valueType="num">
                                      <p:cBhvr>
                                        <p:cTn id="28" dur="500" fill="hold"/>
                                        <p:tgtEl>
                                          <p:spTgt spid="48"/>
                                        </p:tgtEl>
                                        <p:attrNameLst>
                                          <p:attrName>ppt_h</p:attrName>
                                        </p:attrNameLst>
                                      </p:cBhvr>
                                      <p:tavLst>
                                        <p:tav tm="0">
                                          <p:val>
                                            <p:fltVal val="0"/>
                                          </p:val>
                                        </p:tav>
                                        <p:tav tm="100000">
                                          <p:val>
                                            <p:strVal val="#ppt_h"/>
                                          </p:val>
                                        </p:tav>
                                      </p:tavLst>
                                    </p:anim>
                                    <p:animEffect transition="in" filter="fade">
                                      <p:cBhvr>
                                        <p:cTn id="29" dur="500"/>
                                        <p:tgtEl>
                                          <p:spTgt spid="48"/>
                                        </p:tgtEl>
                                      </p:cBhvr>
                                    </p:animEffect>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nodeType="clickEffect">
                                  <p:stCondLst>
                                    <p:cond delay="0"/>
                                  </p:stCondLst>
                                  <p:childTnLst>
                                    <p:set>
                                      <p:cBhvr>
                                        <p:cTn id="33" dur="1" fill="hold">
                                          <p:stCondLst>
                                            <p:cond delay="0"/>
                                          </p:stCondLst>
                                        </p:cTn>
                                        <p:tgtEl>
                                          <p:spTgt spid="93"/>
                                        </p:tgtEl>
                                        <p:attrNameLst>
                                          <p:attrName>style.visibility</p:attrName>
                                        </p:attrNameLst>
                                      </p:cBhvr>
                                      <p:to>
                                        <p:strVal val="visible"/>
                                      </p:to>
                                    </p:set>
                                    <p:anim calcmode="lin" valueType="num">
                                      <p:cBhvr additive="base">
                                        <p:cTn id="34" dur="500" fill="hold"/>
                                        <p:tgtEl>
                                          <p:spTgt spid="93"/>
                                        </p:tgtEl>
                                        <p:attrNameLst>
                                          <p:attrName>ppt_x</p:attrName>
                                        </p:attrNameLst>
                                      </p:cBhvr>
                                      <p:tavLst>
                                        <p:tav tm="0">
                                          <p:val>
                                            <p:strVal val="#ppt_x"/>
                                          </p:val>
                                        </p:tav>
                                        <p:tav tm="100000">
                                          <p:val>
                                            <p:strVal val="#ppt_x"/>
                                          </p:val>
                                        </p:tav>
                                      </p:tavLst>
                                    </p:anim>
                                    <p:anim calcmode="lin" valueType="num">
                                      <p:cBhvr additive="base">
                                        <p:cTn id="35" dur="500" fill="hold"/>
                                        <p:tgtEl>
                                          <p:spTgt spid="93"/>
                                        </p:tgtEl>
                                        <p:attrNameLst>
                                          <p:attrName>ppt_y</p:attrName>
                                        </p:attrNameLst>
                                      </p:cBhvr>
                                      <p:tavLst>
                                        <p:tav tm="0">
                                          <p:val>
                                            <p:strVal val="1+#ppt_h/2"/>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12" presetClass="entr" presetSubtype="8" fill="hold" nodeType="clickEffect">
                                  <p:stCondLst>
                                    <p:cond delay="0"/>
                                  </p:stCondLst>
                                  <p:childTnLst>
                                    <p:set>
                                      <p:cBhvr>
                                        <p:cTn id="39" dur="1" fill="hold">
                                          <p:stCondLst>
                                            <p:cond delay="0"/>
                                          </p:stCondLst>
                                        </p:cTn>
                                        <p:tgtEl>
                                          <p:spTgt spid="63"/>
                                        </p:tgtEl>
                                        <p:attrNameLst>
                                          <p:attrName>style.visibility</p:attrName>
                                        </p:attrNameLst>
                                      </p:cBhvr>
                                      <p:to>
                                        <p:strVal val="visible"/>
                                      </p:to>
                                    </p:set>
                                    <p:anim calcmode="lin" valueType="num">
                                      <p:cBhvr additive="base">
                                        <p:cTn id="40" dur="500"/>
                                        <p:tgtEl>
                                          <p:spTgt spid="63"/>
                                        </p:tgtEl>
                                        <p:attrNameLst>
                                          <p:attrName>ppt_x</p:attrName>
                                        </p:attrNameLst>
                                      </p:cBhvr>
                                      <p:tavLst>
                                        <p:tav tm="0">
                                          <p:val>
                                            <p:strVal val="#ppt_x-#ppt_w*1.125000"/>
                                          </p:val>
                                        </p:tav>
                                        <p:tav tm="100000">
                                          <p:val>
                                            <p:strVal val="#ppt_x"/>
                                          </p:val>
                                        </p:tav>
                                      </p:tavLst>
                                    </p:anim>
                                    <p:animEffect transition="in" filter="wipe(right)">
                                      <p:cBhvr>
                                        <p:cTn id="41" dur="500"/>
                                        <p:tgtEl>
                                          <p:spTgt spid="63"/>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grpId="0" nodeType="clickEffect">
                                  <p:stCondLst>
                                    <p:cond delay="0"/>
                                  </p:stCondLst>
                                  <p:childTnLst>
                                    <p:set>
                                      <p:cBhvr>
                                        <p:cTn id="45" dur="1" fill="hold">
                                          <p:stCondLst>
                                            <p:cond delay="0"/>
                                          </p:stCondLst>
                                        </p:cTn>
                                        <p:tgtEl>
                                          <p:spTgt spid="64"/>
                                        </p:tgtEl>
                                        <p:attrNameLst>
                                          <p:attrName>style.visibility</p:attrName>
                                        </p:attrNameLst>
                                      </p:cBhvr>
                                      <p:to>
                                        <p:strVal val="visible"/>
                                      </p:to>
                                    </p:set>
                                    <p:animEffect transition="in" filter="wipe(left)">
                                      <p:cBhvr>
                                        <p:cTn id="46" dur="500"/>
                                        <p:tgtEl>
                                          <p:spTgt spid="64"/>
                                        </p:tgtEl>
                                      </p:cBhvr>
                                    </p:animEffect>
                                  </p:childTnLst>
                                </p:cTn>
                              </p:par>
                            </p:childTnLst>
                          </p:cTn>
                        </p:par>
                      </p:childTnLst>
                    </p:cTn>
                  </p:par>
                  <p:par>
                    <p:cTn id="47" fill="hold">
                      <p:stCondLst>
                        <p:cond delay="indefinite"/>
                      </p:stCondLst>
                      <p:childTnLst>
                        <p:par>
                          <p:cTn id="48" fill="hold">
                            <p:stCondLst>
                              <p:cond delay="0"/>
                            </p:stCondLst>
                            <p:childTnLst>
                              <p:par>
                                <p:cTn id="49" presetID="12" presetClass="entr" presetSubtype="4" fill="hold" grpId="0" nodeType="clickEffect">
                                  <p:stCondLst>
                                    <p:cond delay="0"/>
                                  </p:stCondLst>
                                  <p:childTnLst>
                                    <p:set>
                                      <p:cBhvr>
                                        <p:cTn id="50" dur="1" fill="hold">
                                          <p:stCondLst>
                                            <p:cond delay="0"/>
                                          </p:stCondLst>
                                        </p:cTn>
                                        <p:tgtEl>
                                          <p:spTgt spid="65"/>
                                        </p:tgtEl>
                                        <p:attrNameLst>
                                          <p:attrName>style.visibility</p:attrName>
                                        </p:attrNameLst>
                                      </p:cBhvr>
                                      <p:to>
                                        <p:strVal val="visible"/>
                                      </p:to>
                                    </p:set>
                                    <p:anim calcmode="lin" valueType="num">
                                      <p:cBhvr additive="base">
                                        <p:cTn id="51" dur="500"/>
                                        <p:tgtEl>
                                          <p:spTgt spid="65"/>
                                        </p:tgtEl>
                                        <p:attrNameLst>
                                          <p:attrName>ppt_y</p:attrName>
                                        </p:attrNameLst>
                                      </p:cBhvr>
                                      <p:tavLst>
                                        <p:tav tm="0">
                                          <p:val>
                                            <p:strVal val="#ppt_y+#ppt_h*1.125000"/>
                                          </p:val>
                                        </p:tav>
                                        <p:tav tm="100000">
                                          <p:val>
                                            <p:strVal val="#ppt_y"/>
                                          </p:val>
                                        </p:tav>
                                      </p:tavLst>
                                    </p:anim>
                                    <p:animEffect transition="in" filter="wipe(up)">
                                      <p:cBhvr>
                                        <p:cTn id="52" dur="500"/>
                                        <p:tgtEl>
                                          <p:spTgt spid="65"/>
                                        </p:tgtEl>
                                      </p:cBhvr>
                                    </p:animEffect>
                                  </p:childTnLst>
                                </p:cTn>
                              </p:par>
                            </p:childTnLst>
                          </p:cTn>
                        </p:par>
                      </p:childTnLst>
                    </p:cTn>
                  </p:par>
                  <p:par>
                    <p:cTn id="53" fill="hold">
                      <p:stCondLst>
                        <p:cond delay="indefinite"/>
                      </p:stCondLst>
                      <p:childTnLst>
                        <p:par>
                          <p:cTn id="54" fill="hold">
                            <p:stCondLst>
                              <p:cond delay="0"/>
                            </p:stCondLst>
                            <p:childTnLst>
                              <p:par>
                                <p:cTn id="55" presetID="12" presetClass="entr" presetSubtype="4" fill="hold" grpId="0" nodeType="clickEffect">
                                  <p:stCondLst>
                                    <p:cond delay="0"/>
                                  </p:stCondLst>
                                  <p:childTnLst>
                                    <p:set>
                                      <p:cBhvr>
                                        <p:cTn id="56" dur="1" fill="hold">
                                          <p:stCondLst>
                                            <p:cond delay="0"/>
                                          </p:stCondLst>
                                        </p:cTn>
                                        <p:tgtEl>
                                          <p:spTgt spid="66"/>
                                        </p:tgtEl>
                                        <p:attrNameLst>
                                          <p:attrName>style.visibility</p:attrName>
                                        </p:attrNameLst>
                                      </p:cBhvr>
                                      <p:to>
                                        <p:strVal val="visible"/>
                                      </p:to>
                                    </p:set>
                                    <p:anim calcmode="lin" valueType="num">
                                      <p:cBhvr additive="base">
                                        <p:cTn id="57" dur="500"/>
                                        <p:tgtEl>
                                          <p:spTgt spid="66"/>
                                        </p:tgtEl>
                                        <p:attrNameLst>
                                          <p:attrName>ppt_y</p:attrName>
                                        </p:attrNameLst>
                                      </p:cBhvr>
                                      <p:tavLst>
                                        <p:tav tm="0">
                                          <p:val>
                                            <p:strVal val="#ppt_y+#ppt_h*1.125000"/>
                                          </p:val>
                                        </p:tav>
                                        <p:tav tm="100000">
                                          <p:val>
                                            <p:strVal val="#ppt_y"/>
                                          </p:val>
                                        </p:tav>
                                      </p:tavLst>
                                    </p:anim>
                                    <p:animEffect transition="in" filter="wipe(up)">
                                      <p:cBhvr>
                                        <p:cTn id="58" dur="500"/>
                                        <p:tgtEl>
                                          <p:spTgt spid="66"/>
                                        </p:tgtEl>
                                      </p:cBhvr>
                                    </p:animEffect>
                                  </p:childTnLst>
                                </p:cTn>
                              </p:par>
                            </p:childTnLst>
                          </p:cTn>
                        </p:par>
                      </p:childTnLst>
                    </p:cTn>
                  </p:par>
                  <p:par>
                    <p:cTn id="59" fill="hold">
                      <p:stCondLst>
                        <p:cond delay="indefinite"/>
                      </p:stCondLst>
                      <p:childTnLst>
                        <p:par>
                          <p:cTn id="60" fill="hold">
                            <p:stCondLst>
                              <p:cond delay="0"/>
                            </p:stCondLst>
                            <p:childTnLst>
                              <p:par>
                                <p:cTn id="61" presetID="12" presetClass="entr" presetSubtype="8" fill="hold" nodeType="clickEffect">
                                  <p:stCondLst>
                                    <p:cond delay="0"/>
                                  </p:stCondLst>
                                  <p:childTnLst>
                                    <p:set>
                                      <p:cBhvr>
                                        <p:cTn id="62" dur="1" fill="hold">
                                          <p:stCondLst>
                                            <p:cond delay="0"/>
                                          </p:stCondLst>
                                        </p:cTn>
                                        <p:tgtEl>
                                          <p:spTgt spid="67"/>
                                        </p:tgtEl>
                                        <p:attrNameLst>
                                          <p:attrName>style.visibility</p:attrName>
                                        </p:attrNameLst>
                                      </p:cBhvr>
                                      <p:to>
                                        <p:strVal val="visible"/>
                                      </p:to>
                                    </p:set>
                                    <p:anim calcmode="lin" valueType="num">
                                      <p:cBhvr additive="base">
                                        <p:cTn id="63" dur="500"/>
                                        <p:tgtEl>
                                          <p:spTgt spid="67"/>
                                        </p:tgtEl>
                                        <p:attrNameLst>
                                          <p:attrName>ppt_x</p:attrName>
                                        </p:attrNameLst>
                                      </p:cBhvr>
                                      <p:tavLst>
                                        <p:tav tm="0">
                                          <p:val>
                                            <p:strVal val="#ppt_x-#ppt_w*1.125000"/>
                                          </p:val>
                                        </p:tav>
                                        <p:tav tm="100000">
                                          <p:val>
                                            <p:strVal val="#ppt_x"/>
                                          </p:val>
                                        </p:tav>
                                      </p:tavLst>
                                    </p:anim>
                                    <p:animEffect transition="in" filter="wipe(right)">
                                      <p:cBhvr>
                                        <p:cTn id="64" dur="500"/>
                                        <p:tgtEl>
                                          <p:spTgt spid="67"/>
                                        </p:tgtEl>
                                      </p:cBhvr>
                                    </p:animEffect>
                                  </p:childTnLst>
                                </p:cTn>
                              </p:par>
                            </p:childTnLst>
                          </p:cTn>
                        </p:par>
                      </p:childTnLst>
                    </p:cTn>
                  </p:par>
                  <p:par>
                    <p:cTn id="65" fill="hold">
                      <p:stCondLst>
                        <p:cond delay="indefinite"/>
                      </p:stCondLst>
                      <p:childTnLst>
                        <p:par>
                          <p:cTn id="66" fill="hold">
                            <p:stCondLst>
                              <p:cond delay="0"/>
                            </p:stCondLst>
                            <p:childTnLst>
                              <p:par>
                                <p:cTn id="67" presetID="35" presetClass="emph" presetSubtype="0" repeatCount="3000" fill="hold" grpId="1" nodeType="clickEffect">
                                  <p:stCondLst>
                                    <p:cond delay="0"/>
                                  </p:stCondLst>
                                  <p:childTnLst>
                                    <p:anim calcmode="discrete" valueType="str">
                                      <p:cBhvr>
                                        <p:cTn id="68" dur="500" fill="hold"/>
                                        <p:tgtEl>
                                          <p:spTgt spid="66"/>
                                        </p:tgtEl>
                                        <p:attrNameLst>
                                          <p:attrName>style.visibility</p:attrName>
                                        </p:attrNameLst>
                                      </p:cBhvr>
                                      <p:tavLst>
                                        <p:tav tm="0">
                                          <p:val>
                                            <p:strVal val="hidden"/>
                                          </p:val>
                                        </p:tav>
                                        <p:tav tm="50000">
                                          <p:val>
                                            <p:strVal val="visible"/>
                                          </p:val>
                                        </p:tav>
                                      </p:tavLst>
                                    </p:anim>
                                  </p:childTnLst>
                                </p:cTn>
                              </p:par>
                            </p:childTnLst>
                          </p:cTn>
                        </p:par>
                      </p:childTnLst>
                    </p:cTn>
                  </p:par>
                  <p:par>
                    <p:cTn id="69" fill="hold">
                      <p:stCondLst>
                        <p:cond delay="indefinite"/>
                      </p:stCondLst>
                      <p:childTnLst>
                        <p:par>
                          <p:cTn id="70" fill="hold">
                            <p:stCondLst>
                              <p:cond delay="0"/>
                            </p:stCondLst>
                            <p:childTnLst>
                              <p:par>
                                <p:cTn id="71" presetID="12" presetClass="entr" presetSubtype="4" fill="hold" grpId="0" nodeType="clickEffect">
                                  <p:stCondLst>
                                    <p:cond delay="0"/>
                                  </p:stCondLst>
                                  <p:childTnLst>
                                    <p:set>
                                      <p:cBhvr>
                                        <p:cTn id="72" dur="1" fill="hold">
                                          <p:stCondLst>
                                            <p:cond delay="0"/>
                                          </p:stCondLst>
                                        </p:cTn>
                                        <p:tgtEl>
                                          <p:spTgt spid="73"/>
                                        </p:tgtEl>
                                        <p:attrNameLst>
                                          <p:attrName>style.visibility</p:attrName>
                                        </p:attrNameLst>
                                      </p:cBhvr>
                                      <p:to>
                                        <p:strVal val="visible"/>
                                      </p:to>
                                    </p:set>
                                    <p:anim calcmode="lin" valueType="num">
                                      <p:cBhvr additive="base">
                                        <p:cTn id="73" dur="500"/>
                                        <p:tgtEl>
                                          <p:spTgt spid="73"/>
                                        </p:tgtEl>
                                        <p:attrNameLst>
                                          <p:attrName>ppt_y</p:attrName>
                                        </p:attrNameLst>
                                      </p:cBhvr>
                                      <p:tavLst>
                                        <p:tav tm="0">
                                          <p:val>
                                            <p:strVal val="#ppt_y+#ppt_h*1.125000"/>
                                          </p:val>
                                        </p:tav>
                                        <p:tav tm="100000">
                                          <p:val>
                                            <p:strVal val="#ppt_y"/>
                                          </p:val>
                                        </p:tav>
                                      </p:tavLst>
                                    </p:anim>
                                    <p:animEffect transition="in" filter="wipe(up)">
                                      <p:cBhvr>
                                        <p:cTn id="74" dur="500"/>
                                        <p:tgtEl>
                                          <p:spTgt spid="73"/>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8" fill="hold" grpId="0" nodeType="clickEffect">
                                  <p:stCondLst>
                                    <p:cond delay="0"/>
                                  </p:stCondLst>
                                  <p:childTnLst>
                                    <p:set>
                                      <p:cBhvr>
                                        <p:cTn id="78" dur="1" fill="hold">
                                          <p:stCondLst>
                                            <p:cond delay="0"/>
                                          </p:stCondLst>
                                        </p:cTn>
                                        <p:tgtEl>
                                          <p:spTgt spid="72"/>
                                        </p:tgtEl>
                                        <p:attrNameLst>
                                          <p:attrName>style.visibility</p:attrName>
                                        </p:attrNameLst>
                                      </p:cBhvr>
                                      <p:to>
                                        <p:strVal val="visible"/>
                                      </p:to>
                                    </p:set>
                                    <p:animEffect transition="in" filter="wipe(left)">
                                      <p:cBhvr>
                                        <p:cTn id="79" dur="500"/>
                                        <p:tgtEl>
                                          <p:spTgt spid="72"/>
                                        </p:tgtEl>
                                      </p:cBhvr>
                                    </p:animEffect>
                                  </p:childTnLst>
                                </p:cTn>
                              </p:par>
                            </p:childTnLst>
                          </p:cTn>
                        </p:par>
                      </p:childTnLst>
                    </p:cTn>
                  </p:par>
                  <p:par>
                    <p:cTn id="80" fill="hold">
                      <p:stCondLst>
                        <p:cond delay="indefinite"/>
                      </p:stCondLst>
                      <p:childTnLst>
                        <p:par>
                          <p:cTn id="81" fill="hold">
                            <p:stCondLst>
                              <p:cond delay="0"/>
                            </p:stCondLst>
                            <p:childTnLst>
                              <p:par>
                                <p:cTn id="82" presetID="12" presetClass="entr" presetSubtype="4" fill="hold" grpId="0" nodeType="clickEffect">
                                  <p:stCondLst>
                                    <p:cond delay="0"/>
                                  </p:stCondLst>
                                  <p:childTnLst>
                                    <p:set>
                                      <p:cBhvr>
                                        <p:cTn id="83" dur="1" fill="hold">
                                          <p:stCondLst>
                                            <p:cond delay="0"/>
                                          </p:stCondLst>
                                        </p:cTn>
                                        <p:tgtEl>
                                          <p:spTgt spid="74"/>
                                        </p:tgtEl>
                                        <p:attrNameLst>
                                          <p:attrName>style.visibility</p:attrName>
                                        </p:attrNameLst>
                                      </p:cBhvr>
                                      <p:to>
                                        <p:strVal val="visible"/>
                                      </p:to>
                                    </p:set>
                                    <p:anim calcmode="lin" valueType="num">
                                      <p:cBhvr additive="base">
                                        <p:cTn id="84" dur="500"/>
                                        <p:tgtEl>
                                          <p:spTgt spid="74"/>
                                        </p:tgtEl>
                                        <p:attrNameLst>
                                          <p:attrName>ppt_y</p:attrName>
                                        </p:attrNameLst>
                                      </p:cBhvr>
                                      <p:tavLst>
                                        <p:tav tm="0">
                                          <p:val>
                                            <p:strVal val="#ppt_y+#ppt_h*1.125000"/>
                                          </p:val>
                                        </p:tav>
                                        <p:tav tm="100000">
                                          <p:val>
                                            <p:strVal val="#ppt_y"/>
                                          </p:val>
                                        </p:tav>
                                      </p:tavLst>
                                    </p:anim>
                                    <p:animEffect transition="in" filter="wipe(up)">
                                      <p:cBhvr>
                                        <p:cTn id="85" dur="500"/>
                                        <p:tgtEl>
                                          <p:spTgt spid="74"/>
                                        </p:tgtEl>
                                      </p:cBhvr>
                                    </p:animEffect>
                                  </p:childTnLst>
                                </p:cTn>
                              </p:par>
                            </p:childTnLst>
                          </p:cTn>
                        </p:par>
                      </p:childTnLst>
                    </p:cTn>
                  </p:par>
                  <p:par>
                    <p:cTn id="86" fill="hold">
                      <p:stCondLst>
                        <p:cond delay="indefinite"/>
                      </p:stCondLst>
                      <p:childTnLst>
                        <p:par>
                          <p:cTn id="87" fill="hold">
                            <p:stCondLst>
                              <p:cond delay="0"/>
                            </p:stCondLst>
                            <p:childTnLst>
                              <p:par>
                                <p:cTn id="88" presetID="12" presetClass="entr" presetSubtype="2" fill="hold" nodeType="clickEffect">
                                  <p:stCondLst>
                                    <p:cond delay="0"/>
                                  </p:stCondLst>
                                  <p:childTnLst>
                                    <p:set>
                                      <p:cBhvr>
                                        <p:cTn id="89" dur="1" fill="hold">
                                          <p:stCondLst>
                                            <p:cond delay="0"/>
                                          </p:stCondLst>
                                        </p:cTn>
                                        <p:tgtEl>
                                          <p:spTgt spid="94"/>
                                        </p:tgtEl>
                                        <p:attrNameLst>
                                          <p:attrName>style.visibility</p:attrName>
                                        </p:attrNameLst>
                                      </p:cBhvr>
                                      <p:to>
                                        <p:strVal val="visible"/>
                                      </p:to>
                                    </p:set>
                                    <p:anim calcmode="lin" valueType="num">
                                      <p:cBhvr additive="base">
                                        <p:cTn id="90" dur="500"/>
                                        <p:tgtEl>
                                          <p:spTgt spid="94"/>
                                        </p:tgtEl>
                                        <p:attrNameLst>
                                          <p:attrName>ppt_x</p:attrName>
                                        </p:attrNameLst>
                                      </p:cBhvr>
                                      <p:tavLst>
                                        <p:tav tm="0">
                                          <p:val>
                                            <p:strVal val="#ppt_x+#ppt_w*1.125000"/>
                                          </p:val>
                                        </p:tav>
                                        <p:tav tm="100000">
                                          <p:val>
                                            <p:strVal val="#ppt_x"/>
                                          </p:val>
                                        </p:tav>
                                      </p:tavLst>
                                    </p:anim>
                                    <p:animEffect transition="in" filter="wipe(left)">
                                      <p:cBhvr>
                                        <p:cTn id="91" dur="500"/>
                                        <p:tgtEl>
                                          <p:spTgt spid="94"/>
                                        </p:tgtEl>
                                      </p:cBhvr>
                                    </p:animEffect>
                                  </p:childTnLst>
                                </p:cTn>
                              </p:par>
                            </p:childTnLst>
                          </p:cTn>
                        </p:par>
                      </p:childTnLst>
                    </p:cTn>
                  </p:par>
                  <p:par>
                    <p:cTn id="92" fill="hold">
                      <p:stCondLst>
                        <p:cond delay="indefinite"/>
                      </p:stCondLst>
                      <p:childTnLst>
                        <p:par>
                          <p:cTn id="93" fill="hold">
                            <p:stCondLst>
                              <p:cond delay="0"/>
                            </p:stCondLst>
                            <p:childTnLst>
                              <p:par>
                                <p:cTn id="94" presetID="35" presetClass="emph" presetSubtype="0" repeatCount="3000" fill="hold" grpId="1" nodeType="clickEffect">
                                  <p:stCondLst>
                                    <p:cond delay="0"/>
                                  </p:stCondLst>
                                  <p:childTnLst>
                                    <p:anim calcmode="discrete" valueType="str">
                                      <p:cBhvr>
                                        <p:cTn id="95" dur="500" fill="hold"/>
                                        <p:tgtEl>
                                          <p:spTgt spid="74"/>
                                        </p:tgtEl>
                                        <p:attrNameLst>
                                          <p:attrName>style.visibility</p:attrName>
                                        </p:attrNameLst>
                                      </p:cBhvr>
                                      <p:tavLst>
                                        <p:tav tm="0">
                                          <p:val>
                                            <p:strVal val="hidden"/>
                                          </p:val>
                                        </p:tav>
                                        <p:tav tm="50000">
                                          <p:val>
                                            <p:strVal val="visible"/>
                                          </p:val>
                                        </p:tav>
                                      </p:tavLst>
                                    </p:anim>
                                  </p:childTnLst>
                                </p:cTn>
                              </p:par>
                            </p:childTnLst>
                          </p:cTn>
                        </p:par>
                      </p:childTnLst>
                    </p:cTn>
                  </p:par>
                  <p:par>
                    <p:cTn id="96" fill="hold">
                      <p:stCondLst>
                        <p:cond delay="indefinite"/>
                      </p:stCondLst>
                      <p:childTnLst>
                        <p:par>
                          <p:cTn id="97" fill="hold">
                            <p:stCondLst>
                              <p:cond delay="0"/>
                            </p:stCondLst>
                            <p:childTnLst>
                              <p:par>
                                <p:cTn id="98" presetID="22" presetClass="entr" presetSubtype="2" fill="hold" grpId="0" nodeType="clickEffect">
                                  <p:stCondLst>
                                    <p:cond delay="0"/>
                                  </p:stCondLst>
                                  <p:childTnLst>
                                    <p:set>
                                      <p:cBhvr>
                                        <p:cTn id="99" dur="1" fill="hold">
                                          <p:stCondLst>
                                            <p:cond delay="0"/>
                                          </p:stCondLst>
                                        </p:cTn>
                                        <p:tgtEl>
                                          <p:spTgt spid="85"/>
                                        </p:tgtEl>
                                        <p:attrNameLst>
                                          <p:attrName>style.visibility</p:attrName>
                                        </p:attrNameLst>
                                      </p:cBhvr>
                                      <p:to>
                                        <p:strVal val="visible"/>
                                      </p:to>
                                    </p:set>
                                    <p:animEffect transition="in" filter="wipe(right)">
                                      <p:cBhvr>
                                        <p:cTn id="100" dur="500"/>
                                        <p:tgtEl>
                                          <p:spTgt spid="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p:bldP spid="74" grpId="0"/>
      <p:bldP spid="74" grpId="1"/>
      <p:bldP spid="65" grpId="0"/>
      <p:bldP spid="66" grpId="0"/>
      <p:bldP spid="66" grpId="1"/>
      <p:bldP spid="48" grpId="0"/>
      <p:bldP spid="64" grpId="0" bldLvl="0" animBg="1"/>
      <p:bldP spid="72" grpId="0" bldLvl="0" animBg="1"/>
      <p:bldP spid="85" grpId="0" bldLvl="0" animBg="1"/>
      <p:bldP spid="95" grpId="0"/>
    </p:bld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文本框 36"/>
          <p:cNvSpPr txBox="1"/>
          <p:nvPr/>
        </p:nvSpPr>
        <p:spPr>
          <a:xfrm>
            <a:off x="7043063" y="4876800"/>
            <a:ext cx="738986" cy="369332"/>
          </a:xfrm>
          <a:prstGeom prst="rect">
            <a:avLst/>
          </a:prstGeom>
          <a:noFill/>
        </p:spPr>
        <p:txBody>
          <a:bodyPr wrap="square" rtlCol="0">
            <a:spAutoFit/>
          </a:bodyPr>
          <a:lstStyle/>
          <a:p>
            <a:pPr algn="r"/>
            <a:r>
              <a:rPr lang="en-US" altLang="zh-CN" b="1" dirty="0"/>
              <a:t>2046</a:t>
            </a:r>
            <a:endParaRPr lang="zh-CN" altLang="en-US" b="1" dirty="0"/>
          </a:p>
        </p:txBody>
      </p:sp>
      <p:sp>
        <p:nvSpPr>
          <p:cNvPr id="35" name="文本框 34"/>
          <p:cNvSpPr txBox="1"/>
          <p:nvPr/>
        </p:nvSpPr>
        <p:spPr>
          <a:xfrm>
            <a:off x="4466037" y="3758016"/>
            <a:ext cx="738986" cy="369332"/>
          </a:xfrm>
          <a:prstGeom prst="rect">
            <a:avLst/>
          </a:prstGeom>
          <a:noFill/>
        </p:spPr>
        <p:txBody>
          <a:bodyPr wrap="square" rtlCol="0">
            <a:spAutoFit/>
          </a:bodyPr>
          <a:lstStyle/>
          <a:p>
            <a:r>
              <a:rPr lang="en-US" altLang="zh-CN" b="1" dirty="0"/>
              <a:t>1913</a:t>
            </a:r>
            <a:endParaRPr lang="zh-CN" altLang="en-US" b="1" dirty="0"/>
          </a:p>
        </p:txBody>
      </p:sp>
      <p:sp>
        <p:nvSpPr>
          <p:cNvPr id="36" name="文本框 35"/>
          <p:cNvSpPr txBox="1"/>
          <p:nvPr/>
        </p:nvSpPr>
        <p:spPr>
          <a:xfrm>
            <a:off x="6374859" y="3758016"/>
            <a:ext cx="738986" cy="369332"/>
          </a:xfrm>
          <a:prstGeom prst="rect">
            <a:avLst/>
          </a:prstGeom>
          <a:noFill/>
        </p:spPr>
        <p:txBody>
          <a:bodyPr wrap="square" rtlCol="0">
            <a:spAutoFit/>
          </a:bodyPr>
          <a:lstStyle/>
          <a:p>
            <a:pPr algn="r"/>
            <a:r>
              <a:rPr lang="en-US" altLang="zh-CN" b="1" dirty="0"/>
              <a:t>2012</a:t>
            </a:r>
            <a:endParaRPr lang="zh-CN" altLang="en-US" b="1" dirty="0"/>
          </a:p>
        </p:txBody>
      </p:sp>
      <p:grpSp>
        <p:nvGrpSpPr>
          <p:cNvPr id="4" name="组合 3"/>
          <p:cNvGrpSpPr/>
          <p:nvPr/>
        </p:nvGrpSpPr>
        <p:grpSpPr>
          <a:xfrm>
            <a:off x="304800" y="749300"/>
            <a:ext cx="6192344" cy="400110"/>
            <a:chOff x="424117" y="898245"/>
            <a:chExt cx="6192344" cy="400110"/>
          </a:xfrm>
        </p:grpSpPr>
        <p:sp>
          <p:nvSpPr>
            <p:cNvPr id="2" name="平行四边形 1"/>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p:cNvSpPr txBox="1"/>
            <p:nvPr/>
          </p:nvSpPr>
          <p:spPr>
            <a:xfrm>
              <a:off x="1052423" y="898245"/>
              <a:ext cx="5564038" cy="400110"/>
            </a:xfrm>
            <a:prstGeom prst="rect">
              <a:avLst/>
            </a:prstGeom>
            <a:noFill/>
          </p:spPr>
          <p:txBody>
            <a:bodyPr wrap="square" rtlCol="0">
              <a:spAutoFit/>
            </a:bodyPr>
            <a:lstStyle/>
            <a:p>
              <a:r>
                <a:rPr lang="en-US" altLang="zh-CN" sz="2000" b="1" dirty="0"/>
                <a:t>TCP</a:t>
              </a:r>
              <a:r>
                <a:rPr lang="zh-CN" altLang="en-US" sz="2000" b="1" dirty="0"/>
                <a:t>报文段的首部格式</a:t>
              </a:r>
              <a:endParaRPr lang="zh-CN" altLang="en-US" sz="2000" b="1" dirty="0"/>
            </a:p>
          </p:txBody>
        </p:sp>
      </p:grpSp>
      <p:sp>
        <p:nvSpPr>
          <p:cNvPr id="48" name="文本框 47"/>
          <p:cNvSpPr txBox="1"/>
          <p:nvPr/>
        </p:nvSpPr>
        <p:spPr>
          <a:xfrm>
            <a:off x="1036685" y="2379979"/>
            <a:ext cx="675384" cy="369332"/>
          </a:xfrm>
          <a:prstGeom prst="rect">
            <a:avLst/>
          </a:prstGeom>
          <a:noFill/>
        </p:spPr>
        <p:txBody>
          <a:bodyPr wrap="square" rtlCol="0">
            <a:spAutoFit/>
          </a:bodyPr>
          <a:lstStyle/>
          <a:p>
            <a:r>
              <a:rPr lang="zh-CN" altLang="en-US" b="1" dirty="0"/>
              <a:t>解析</a:t>
            </a:r>
            <a:endParaRPr lang="zh-CN" altLang="en-US" b="1" dirty="0"/>
          </a:p>
        </p:txBody>
      </p:sp>
      <p:grpSp>
        <p:nvGrpSpPr>
          <p:cNvPr id="93" name="组合 92"/>
          <p:cNvGrpSpPr/>
          <p:nvPr/>
        </p:nvGrpSpPr>
        <p:grpSpPr>
          <a:xfrm>
            <a:off x="2133600" y="2702820"/>
            <a:ext cx="7931284" cy="3672040"/>
            <a:chOff x="2133600" y="2702820"/>
            <a:chExt cx="7931284" cy="3672040"/>
          </a:xfrm>
        </p:grpSpPr>
        <p:pic>
          <p:nvPicPr>
            <p:cNvPr id="53" name="图形 52"/>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a:off x="3129772" y="2702820"/>
              <a:ext cx="651898" cy="630524"/>
            </a:xfrm>
            <a:prstGeom prst="rect">
              <a:avLst/>
            </a:prstGeom>
          </p:spPr>
        </p:pic>
        <p:pic>
          <p:nvPicPr>
            <p:cNvPr id="54" name="图形 5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569334" y="2702820"/>
              <a:ext cx="497183" cy="652553"/>
            </a:xfrm>
            <a:prstGeom prst="rect">
              <a:avLst/>
            </a:prstGeom>
          </p:spPr>
        </p:pic>
        <p:sp>
          <p:nvSpPr>
            <p:cNvPr id="51" name="文本框 50"/>
            <p:cNvSpPr txBox="1"/>
            <p:nvPr/>
          </p:nvSpPr>
          <p:spPr>
            <a:xfrm>
              <a:off x="2133600" y="2824053"/>
              <a:ext cx="996172" cy="369332"/>
            </a:xfrm>
            <a:prstGeom prst="rect">
              <a:avLst/>
            </a:prstGeom>
            <a:noFill/>
          </p:spPr>
          <p:txBody>
            <a:bodyPr wrap="square" rtlCol="0">
              <a:spAutoFit/>
            </a:bodyPr>
            <a:lstStyle/>
            <a:p>
              <a:pPr algn="r"/>
              <a:r>
                <a:rPr lang="zh-CN" altLang="en-US" b="1" dirty="0"/>
                <a:t>主机甲</a:t>
              </a:r>
              <a:endParaRPr lang="zh-CN" altLang="en-US" b="1" dirty="0"/>
            </a:p>
          </p:txBody>
        </p:sp>
        <p:sp>
          <p:nvSpPr>
            <p:cNvPr id="52" name="文本框 51"/>
            <p:cNvSpPr txBox="1"/>
            <p:nvPr/>
          </p:nvSpPr>
          <p:spPr>
            <a:xfrm>
              <a:off x="9066517" y="2824053"/>
              <a:ext cx="998367" cy="369332"/>
            </a:xfrm>
            <a:prstGeom prst="rect">
              <a:avLst/>
            </a:prstGeom>
            <a:noFill/>
          </p:spPr>
          <p:txBody>
            <a:bodyPr wrap="square" rtlCol="0">
              <a:spAutoFit/>
            </a:bodyPr>
            <a:lstStyle/>
            <a:p>
              <a:r>
                <a:rPr lang="zh-CN" altLang="en-US" b="1" dirty="0"/>
                <a:t>主机乙</a:t>
              </a:r>
              <a:endParaRPr lang="zh-CN" altLang="en-US" b="1" dirty="0"/>
            </a:p>
          </p:txBody>
        </p:sp>
        <p:sp>
          <p:nvSpPr>
            <p:cNvPr id="55" name="箭头: 左右 54"/>
            <p:cNvSpPr/>
            <p:nvPr/>
          </p:nvSpPr>
          <p:spPr>
            <a:xfrm>
              <a:off x="3781670" y="2714571"/>
              <a:ext cx="4728872" cy="629050"/>
            </a:xfrm>
            <a:prstGeom prst="lef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zh-CN" altLang="en-US" b="1" dirty="0"/>
                <a:t>已通过“三报文握手”建立</a:t>
              </a:r>
              <a:r>
                <a:rPr lang="en-US" altLang="zh-CN" b="1" dirty="0"/>
                <a:t>TCP</a:t>
              </a:r>
              <a:r>
                <a:rPr lang="zh-CN" altLang="en-US" b="1" dirty="0"/>
                <a:t>连接</a:t>
              </a:r>
              <a:endParaRPr lang="zh-CN" altLang="en-US" b="1" dirty="0"/>
            </a:p>
          </p:txBody>
        </p:sp>
        <p:cxnSp>
          <p:nvCxnSpPr>
            <p:cNvPr id="57" name="直接箭头连接符 56"/>
            <p:cNvCxnSpPr/>
            <p:nvPr/>
          </p:nvCxnSpPr>
          <p:spPr>
            <a:xfrm>
              <a:off x="3450076" y="3429000"/>
              <a:ext cx="0" cy="294586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直接箭头连接符 57"/>
            <p:cNvCxnSpPr/>
            <p:nvPr/>
          </p:nvCxnSpPr>
          <p:spPr>
            <a:xfrm>
              <a:off x="8816501" y="3378740"/>
              <a:ext cx="0" cy="299612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9" name="文本框 58"/>
            <p:cNvSpPr txBox="1"/>
            <p:nvPr/>
          </p:nvSpPr>
          <p:spPr>
            <a:xfrm>
              <a:off x="3164732" y="6005528"/>
              <a:ext cx="285344" cy="369332"/>
            </a:xfrm>
            <a:prstGeom prst="rect">
              <a:avLst/>
            </a:prstGeom>
            <a:noFill/>
          </p:spPr>
          <p:txBody>
            <a:bodyPr wrap="square" rtlCol="0">
              <a:spAutoFit/>
            </a:bodyPr>
            <a:lstStyle/>
            <a:p>
              <a:r>
                <a:rPr lang="en-US" altLang="zh-CN" b="1" dirty="0"/>
                <a:t>t</a:t>
              </a:r>
              <a:endParaRPr lang="zh-CN" altLang="en-US" b="1" dirty="0"/>
            </a:p>
          </p:txBody>
        </p:sp>
        <p:sp>
          <p:nvSpPr>
            <p:cNvPr id="60" name="文本框 59"/>
            <p:cNvSpPr txBox="1"/>
            <p:nvPr/>
          </p:nvSpPr>
          <p:spPr>
            <a:xfrm>
              <a:off x="8832715" y="6005528"/>
              <a:ext cx="285344" cy="369332"/>
            </a:xfrm>
            <a:prstGeom prst="rect">
              <a:avLst/>
            </a:prstGeom>
            <a:noFill/>
          </p:spPr>
          <p:txBody>
            <a:bodyPr wrap="square" rtlCol="0">
              <a:spAutoFit/>
            </a:bodyPr>
            <a:lstStyle/>
            <a:p>
              <a:r>
                <a:rPr lang="en-US" altLang="zh-CN" b="1" dirty="0"/>
                <a:t>t</a:t>
              </a:r>
              <a:endParaRPr lang="zh-CN" altLang="en-US" b="1" dirty="0"/>
            </a:p>
          </p:txBody>
        </p:sp>
      </p:grpSp>
      <p:grpSp>
        <p:nvGrpSpPr>
          <p:cNvPr id="94" name="组合 93"/>
          <p:cNvGrpSpPr/>
          <p:nvPr/>
        </p:nvGrpSpPr>
        <p:grpSpPr>
          <a:xfrm>
            <a:off x="3451368" y="4076025"/>
            <a:ext cx="3595265" cy="381601"/>
            <a:chOff x="3484484" y="5732208"/>
            <a:chExt cx="3595265" cy="381601"/>
          </a:xfrm>
        </p:grpSpPr>
        <p:sp>
          <p:nvSpPr>
            <p:cNvPr id="76" name="矩形 75"/>
            <p:cNvSpPr/>
            <p:nvPr/>
          </p:nvSpPr>
          <p:spPr>
            <a:xfrm>
              <a:off x="4560286" y="5732208"/>
              <a:ext cx="2519463" cy="38160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chemeClr val="tx1"/>
                  </a:solidFill>
                </a:rPr>
                <a:t>100</a:t>
              </a:r>
              <a:r>
                <a:rPr lang="zh-CN" altLang="en-US" sz="1600" b="1" dirty="0">
                  <a:solidFill>
                    <a:schemeClr val="tx1"/>
                  </a:solidFill>
                </a:rPr>
                <a:t>字节的数据载荷</a:t>
              </a:r>
              <a:endParaRPr lang="zh-CN" altLang="en-US" sz="1600" b="1" dirty="0">
                <a:solidFill>
                  <a:schemeClr val="tx1"/>
                </a:solidFill>
              </a:endParaRPr>
            </a:p>
          </p:txBody>
        </p:sp>
        <p:sp>
          <p:nvSpPr>
            <p:cNvPr id="77" name="矩形 76"/>
            <p:cNvSpPr/>
            <p:nvPr/>
          </p:nvSpPr>
          <p:spPr>
            <a:xfrm>
              <a:off x="3944201" y="5732208"/>
              <a:ext cx="616085" cy="381601"/>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bg1"/>
                  </a:solidFill>
                </a:rPr>
                <a:t>首部</a:t>
              </a:r>
              <a:endParaRPr lang="zh-CN" altLang="en-US" sz="1600" b="1" dirty="0">
                <a:solidFill>
                  <a:schemeClr val="bg1"/>
                </a:solidFill>
              </a:endParaRPr>
            </a:p>
          </p:txBody>
        </p:sp>
        <p:cxnSp>
          <p:nvCxnSpPr>
            <p:cNvPr id="78" name="直接箭头连接符 77"/>
            <p:cNvCxnSpPr/>
            <p:nvPr/>
          </p:nvCxnSpPr>
          <p:spPr>
            <a:xfrm flipH="1">
              <a:off x="3484484" y="5954837"/>
              <a:ext cx="459717" cy="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92" name="组合 91"/>
          <p:cNvGrpSpPr/>
          <p:nvPr/>
        </p:nvGrpSpPr>
        <p:grpSpPr>
          <a:xfrm>
            <a:off x="862519" y="1177794"/>
            <a:ext cx="11024681" cy="1263451"/>
            <a:chOff x="862519" y="1177794"/>
            <a:chExt cx="11024681" cy="1263451"/>
          </a:xfrm>
        </p:grpSpPr>
        <p:sp>
          <p:nvSpPr>
            <p:cNvPr id="5" name="文本框 4"/>
            <p:cNvSpPr txBox="1"/>
            <p:nvPr/>
          </p:nvSpPr>
          <p:spPr>
            <a:xfrm>
              <a:off x="862519" y="1177794"/>
              <a:ext cx="11024681" cy="923330"/>
            </a:xfrm>
            <a:prstGeom prst="rect">
              <a:avLst/>
            </a:prstGeom>
            <a:noFill/>
          </p:spPr>
          <p:txBody>
            <a:bodyPr wrap="square" rtlCol="0">
              <a:spAutoFit/>
            </a:bodyPr>
            <a:lstStyle/>
            <a:p>
              <a:r>
                <a:rPr lang="en-US" altLang="zh-CN" b="1" dirty="0"/>
                <a:t>【2013</a:t>
              </a:r>
              <a:r>
                <a:rPr lang="zh-CN" altLang="en-US" b="1" dirty="0"/>
                <a:t>年 题</a:t>
              </a:r>
              <a:r>
                <a:rPr lang="en-US" altLang="zh-CN" b="1" dirty="0"/>
                <a:t>39】</a:t>
              </a:r>
              <a:r>
                <a:rPr lang="zh-CN" altLang="en-US" b="1" dirty="0"/>
                <a:t>主机甲与主机乙之间已建立一个</a:t>
              </a:r>
              <a:r>
                <a:rPr lang="en-US" altLang="zh-CN" b="1" dirty="0"/>
                <a:t>TCP</a:t>
              </a:r>
              <a:r>
                <a:rPr lang="zh-CN" altLang="en-US" b="1" dirty="0"/>
                <a:t>连接，双方持续有数据传输，且数据无差错与丢失。若</a:t>
              </a:r>
              <a:endParaRPr lang="en-US" altLang="zh-CN" b="1" dirty="0"/>
            </a:p>
            <a:p>
              <a:r>
                <a:rPr lang="en-US" altLang="zh-CN" b="1" dirty="0"/>
                <a:t>                              </a:t>
              </a:r>
              <a:r>
                <a:rPr lang="zh-CN" altLang="en-US" b="1" dirty="0"/>
                <a:t>甲收到</a:t>
              </a:r>
              <a:r>
                <a:rPr lang="en-US" altLang="zh-CN" b="1" dirty="0"/>
                <a:t>1</a:t>
              </a:r>
              <a:r>
                <a:rPr lang="zh-CN" altLang="en-US" b="1" dirty="0"/>
                <a:t>个来自乙的</a:t>
              </a:r>
              <a:r>
                <a:rPr lang="en-US" altLang="zh-CN" b="1" dirty="0"/>
                <a:t>TCP</a:t>
              </a:r>
              <a:r>
                <a:rPr lang="zh-CN" altLang="en-US" b="1" dirty="0"/>
                <a:t>段，该段的序号是</a:t>
              </a:r>
              <a:r>
                <a:rPr lang="en-US" altLang="zh-CN" b="1" dirty="0"/>
                <a:t>1913</a:t>
              </a:r>
              <a:r>
                <a:rPr lang="zh-CN" altLang="en-US" b="1" dirty="0"/>
                <a:t>、确认序号为</a:t>
              </a:r>
              <a:r>
                <a:rPr lang="en-US" altLang="zh-CN" b="1" dirty="0"/>
                <a:t>2046</a:t>
              </a:r>
              <a:r>
                <a:rPr lang="zh-CN" altLang="en-US" b="1" dirty="0"/>
                <a:t>、有效载荷为</a:t>
              </a:r>
              <a:r>
                <a:rPr lang="en-US" altLang="zh-CN" b="1" dirty="0"/>
                <a:t>100</a:t>
              </a:r>
              <a:r>
                <a:rPr lang="zh-CN" altLang="en-US" b="1" dirty="0"/>
                <a:t>字节，则甲</a:t>
              </a:r>
              <a:endParaRPr lang="en-US" altLang="zh-CN" b="1" dirty="0"/>
            </a:p>
            <a:p>
              <a:r>
                <a:rPr lang="en-US" altLang="zh-CN" b="1" dirty="0"/>
                <a:t>                              </a:t>
              </a:r>
              <a:r>
                <a:rPr lang="zh-CN" altLang="en-US" b="1" dirty="0"/>
                <a:t>立即发送给乙的</a:t>
              </a:r>
              <a:r>
                <a:rPr lang="en-US" altLang="zh-CN" b="1" dirty="0"/>
                <a:t>TCP</a:t>
              </a:r>
              <a:r>
                <a:rPr lang="zh-CN" altLang="en-US" b="1" dirty="0"/>
                <a:t>段的序号和确认序号分别是（      ）。</a:t>
              </a:r>
              <a:endParaRPr lang="zh-CN" altLang="en-US" b="1" dirty="0"/>
            </a:p>
          </p:txBody>
        </p:sp>
        <p:sp>
          <p:nvSpPr>
            <p:cNvPr id="88" name="文本框 87"/>
            <p:cNvSpPr txBox="1"/>
            <p:nvPr/>
          </p:nvSpPr>
          <p:spPr>
            <a:xfrm>
              <a:off x="2445212" y="2071913"/>
              <a:ext cx="1642167" cy="369332"/>
            </a:xfrm>
            <a:prstGeom prst="rect">
              <a:avLst/>
            </a:prstGeom>
            <a:noFill/>
          </p:spPr>
          <p:txBody>
            <a:bodyPr wrap="square" rtlCol="0">
              <a:spAutoFit/>
            </a:bodyPr>
            <a:lstStyle/>
            <a:p>
              <a:r>
                <a:rPr lang="en-US" altLang="zh-CN" b="1" dirty="0"/>
                <a:t>A. 2046</a:t>
              </a:r>
              <a:r>
                <a:rPr lang="zh-CN" altLang="en-US" b="1" dirty="0"/>
                <a:t>、</a:t>
              </a:r>
              <a:r>
                <a:rPr lang="en-US" altLang="zh-CN" b="1" dirty="0"/>
                <a:t>2012</a:t>
              </a:r>
              <a:endParaRPr lang="zh-CN" altLang="en-US" b="1" dirty="0"/>
            </a:p>
          </p:txBody>
        </p:sp>
        <p:sp>
          <p:nvSpPr>
            <p:cNvPr id="89" name="文本框 88"/>
            <p:cNvSpPr txBox="1"/>
            <p:nvPr/>
          </p:nvSpPr>
          <p:spPr>
            <a:xfrm>
              <a:off x="4818708" y="2071913"/>
              <a:ext cx="1642167" cy="369332"/>
            </a:xfrm>
            <a:prstGeom prst="rect">
              <a:avLst/>
            </a:prstGeom>
            <a:noFill/>
          </p:spPr>
          <p:txBody>
            <a:bodyPr wrap="square" rtlCol="0">
              <a:spAutoFit/>
            </a:bodyPr>
            <a:lstStyle/>
            <a:p>
              <a:r>
                <a:rPr lang="en-US" altLang="zh-CN" b="1" dirty="0"/>
                <a:t>B. 2046</a:t>
              </a:r>
              <a:r>
                <a:rPr lang="zh-CN" altLang="en-US" b="1" dirty="0"/>
                <a:t>、</a:t>
              </a:r>
              <a:r>
                <a:rPr lang="en-US" altLang="zh-CN" b="1" dirty="0"/>
                <a:t>2013</a:t>
              </a:r>
              <a:endParaRPr lang="zh-CN" altLang="en-US" b="1" dirty="0"/>
            </a:p>
          </p:txBody>
        </p:sp>
        <p:sp>
          <p:nvSpPr>
            <p:cNvPr id="90" name="文本框 89"/>
            <p:cNvSpPr txBox="1"/>
            <p:nvPr/>
          </p:nvSpPr>
          <p:spPr>
            <a:xfrm>
              <a:off x="7192205" y="2071913"/>
              <a:ext cx="1771716" cy="369332"/>
            </a:xfrm>
            <a:prstGeom prst="rect">
              <a:avLst/>
            </a:prstGeom>
            <a:noFill/>
          </p:spPr>
          <p:txBody>
            <a:bodyPr wrap="square" rtlCol="0">
              <a:spAutoFit/>
            </a:bodyPr>
            <a:lstStyle/>
            <a:p>
              <a:r>
                <a:rPr lang="en-US" altLang="zh-CN" b="1" dirty="0"/>
                <a:t>C. 2047</a:t>
              </a:r>
              <a:r>
                <a:rPr lang="zh-CN" altLang="en-US" b="1" dirty="0"/>
                <a:t>、</a:t>
              </a:r>
              <a:r>
                <a:rPr lang="en-US" altLang="zh-CN" b="1" dirty="0"/>
                <a:t>2012</a:t>
              </a:r>
              <a:endParaRPr lang="zh-CN" altLang="en-US" b="1" dirty="0"/>
            </a:p>
          </p:txBody>
        </p:sp>
        <p:sp>
          <p:nvSpPr>
            <p:cNvPr id="91" name="文本框 90"/>
            <p:cNvSpPr txBox="1"/>
            <p:nvPr/>
          </p:nvSpPr>
          <p:spPr>
            <a:xfrm>
              <a:off x="9565699" y="2071913"/>
              <a:ext cx="1642167" cy="369332"/>
            </a:xfrm>
            <a:prstGeom prst="rect">
              <a:avLst/>
            </a:prstGeom>
            <a:noFill/>
          </p:spPr>
          <p:txBody>
            <a:bodyPr wrap="square" rtlCol="0">
              <a:spAutoFit/>
            </a:bodyPr>
            <a:lstStyle/>
            <a:p>
              <a:r>
                <a:rPr lang="en-US" altLang="zh-CN" b="1" dirty="0"/>
                <a:t>D. 2047</a:t>
              </a:r>
              <a:r>
                <a:rPr lang="zh-CN" altLang="en-US" b="1" dirty="0"/>
                <a:t>、</a:t>
              </a:r>
              <a:r>
                <a:rPr lang="en-US" altLang="zh-CN" b="1" dirty="0"/>
                <a:t>2013</a:t>
              </a:r>
              <a:endParaRPr lang="zh-CN" altLang="en-US" b="1" dirty="0"/>
            </a:p>
          </p:txBody>
        </p:sp>
      </p:grpSp>
      <p:sp>
        <p:nvSpPr>
          <p:cNvPr id="95" name="文本框 94"/>
          <p:cNvSpPr txBox="1"/>
          <p:nvPr/>
        </p:nvSpPr>
        <p:spPr>
          <a:xfrm>
            <a:off x="7435996" y="1668031"/>
            <a:ext cx="395592" cy="523220"/>
          </a:xfrm>
          <a:prstGeom prst="rect">
            <a:avLst/>
          </a:prstGeom>
          <a:noFill/>
        </p:spPr>
        <p:txBody>
          <a:bodyPr wrap="square" rtlCol="0">
            <a:spAutoFit/>
          </a:bodyPr>
          <a:lstStyle/>
          <a:p>
            <a:pPr algn="ctr"/>
            <a:r>
              <a:rPr lang="en-US" altLang="zh-CN" sz="2800" b="1" dirty="0">
                <a:solidFill>
                  <a:schemeClr val="accent1">
                    <a:lumMod val="75000"/>
                  </a:schemeClr>
                </a:solidFill>
                <a:latin typeface="Arial Black" panose="020B0A04020102020204" pitchFamily="34" charset="0"/>
              </a:rPr>
              <a:t>B</a:t>
            </a:r>
            <a:endParaRPr lang="zh-CN" altLang="en-US" sz="2800" b="1" dirty="0">
              <a:solidFill>
                <a:schemeClr val="accent1">
                  <a:lumMod val="75000"/>
                </a:schemeClr>
              </a:solidFill>
              <a:latin typeface="Arial Black" panose="020B0A04020102020204" pitchFamily="34" charset="0"/>
            </a:endParaRPr>
          </a:p>
        </p:txBody>
      </p:sp>
      <p:grpSp>
        <p:nvGrpSpPr>
          <p:cNvPr id="42" name="组合 41"/>
          <p:cNvGrpSpPr/>
          <p:nvPr/>
        </p:nvGrpSpPr>
        <p:grpSpPr>
          <a:xfrm>
            <a:off x="5205023" y="5189969"/>
            <a:ext cx="3595265" cy="381602"/>
            <a:chOff x="3887821" y="3428999"/>
            <a:chExt cx="3595265" cy="381602"/>
          </a:xfrm>
        </p:grpSpPr>
        <p:sp>
          <p:nvSpPr>
            <p:cNvPr id="43" name="矩形 42"/>
            <p:cNvSpPr/>
            <p:nvPr/>
          </p:nvSpPr>
          <p:spPr>
            <a:xfrm>
              <a:off x="3887821" y="3429000"/>
              <a:ext cx="2519463" cy="38160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solidFill>
                </a:rPr>
                <a:t>数据载荷</a:t>
              </a:r>
              <a:endParaRPr lang="zh-CN" altLang="en-US" sz="1600" b="1" dirty="0">
                <a:solidFill>
                  <a:schemeClr val="tx1"/>
                </a:solidFill>
              </a:endParaRPr>
            </a:p>
          </p:txBody>
        </p:sp>
        <p:sp>
          <p:nvSpPr>
            <p:cNvPr id="44" name="矩形 43"/>
            <p:cNvSpPr/>
            <p:nvPr/>
          </p:nvSpPr>
          <p:spPr>
            <a:xfrm>
              <a:off x="6407284" y="3428999"/>
              <a:ext cx="616085" cy="381601"/>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bg1"/>
                  </a:solidFill>
                </a:rPr>
                <a:t>首部</a:t>
              </a:r>
              <a:endParaRPr lang="zh-CN" altLang="en-US" sz="1600" b="1" dirty="0">
                <a:solidFill>
                  <a:schemeClr val="bg1"/>
                </a:solidFill>
              </a:endParaRPr>
            </a:p>
          </p:txBody>
        </p:sp>
        <p:cxnSp>
          <p:nvCxnSpPr>
            <p:cNvPr id="45" name="直接箭头连接符 44"/>
            <p:cNvCxnSpPr/>
            <p:nvPr/>
          </p:nvCxnSpPr>
          <p:spPr>
            <a:xfrm>
              <a:off x="7023369" y="3605754"/>
              <a:ext cx="459717" cy="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46" name="对话气泡: 矩形 45"/>
          <p:cNvSpPr/>
          <p:nvPr/>
        </p:nvSpPr>
        <p:spPr>
          <a:xfrm>
            <a:off x="1610566" y="3430224"/>
            <a:ext cx="1593439" cy="697124"/>
          </a:xfrm>
          <a:prstGeom prst="wedgeRectCallout">
            <a:avLst>
              <a:gd name="adj1" fmla="val 99866"/>
              <a:gd name="adj2" fmla="val 51389"/>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solidFill>
            </a:endParaRPr>
          </a:p>
        </p:txBody>
      </p:sp>
      <p:sp>
        <p:nvSpPr>
          <p:cNvPr id="49" name="文本框 48"/>
          <p:cNvSpPr txBox="1"/>
          <p:nvPr/>
        </p:nvSpPr>
        <p:spPr>
          <a:xfrm>
            <a:off x="1605348" y="3443983"/>
            <a:ext cx="1679727" cy="369332"/>
          </a:xfrm>
          <a:prstGeom prst="rect">
            <a:avLst/>
          </a:prstGeom>
          <a:noFill/>
        </p:spPr>
        <p:txBody>
          <a:bodyPr wrap="square">
            <a:spAutoFit/>
          </a:bodyPr>
          <a:lstStyle/>
          <a:p>
            <a:r>
              <a:rPr lang="zh-CN" altLang="en-US" b="1" dirty="0"/>
              <a:t>序</a:t>
            </a:r>
            <a:r>
              <a:rPr lang="zh-CN" altLang="en-US" b="1" dirty="0">
                <a:solidFill>
                  <a:schemeClr val="tx1"/>
                </a:solidFill>
              </a:rPr>
              <a:t>号 </a:t>
            </a:r>
            <a:r>
              <a:rPr lang="en-US" altLang="zh-CN" b="1" dirty="0">
                <a:solidFill>
                  <a:schemeClr val="tx1"/>
                </a:solidFill>
              </a:rPr>
              <a:t>= 1913</a:t>
            </a:r>
            <a:endParaRPr lang="zh-CN" altLang="en-US" b="1" dirty="0">
              <a:solidFill>
                <a:schemeClr val="tx1"/>
              </a:solidFill>
            </a:endParaRPr>
          </a:p>
        </p:txBody>
      </p:sp>
      <p:sp>
        <p:nvSpPr>
          <p:cNvPr id="50" name="文本框 49"/>
          <p:cNvSpPr txBox="1"/>
          <p:nvPr/>
        </p:nvSpPr>
        <p:spPr>
          <a:xfrm>
            <a:off x="1605348" y="3778786"/>
            <a:ext cx="1593438" cy="369332"/>
          </a:xfrm>
          <a:prstGeom prst="rect">
            <a:avLst/>
          </a:prstGeom>
          <a:noFill/>
        </p:spPr>
        <p:txBody>
          <a:bodyPr wrap="square">
            <a:spAutoFit/>
          </a:bodyPr>
          <a:lstStyle/>
          <a:p>
            <a:r>
              <a:rPr lang="zh-CN" altLang="en-US" b="1" dirty="0"/>
              <a:t>确认号</a:t>
            </a:r>
            <a:r>
              <a:rPr lang="zh-CN" altLang="en-US" b="1" dirty="0">
                <a:solidFill>
                  <a:schemeClr val="tx1"/>
                </a:solidFill>
              </a:rPr>
              <a:t> </a:t>
            </a:r>
            <a:r>
              <a:rPr lang="en-US" altLang="zh-CN" b="1" dirty="0">
                <a:solidFill>
                  <a:schemeClr val="tx1"/>
                </a:solidFill>
              </a:rPr>
              <a:t>= 2046</a:t>
            </a:r>
            <a:endParaRPr lang="zh-CN" altLang="en-US" b="1" dirty="0">
              <a:solidFill>
                <a:schemeClr val="tx1"/>
              </a:solidFill>
            </a:endParaRPr>
          </a:p>
        </p:txBody>
      </p:sp>
      <p:grpSp>
        <p:nvGrpSpPr>
          <p:cNvPr id="6" name="组合 5"/>
          <p:cNvGrpSpPr/>
          <p:nvPr/>
        </p:nvGrpSpPr>
        <p:grpSpPr>
          <a:xfrm>
            <a:off x="8963921" y="4520530"/>
            <a:ext cx="1679727" cy="669440"/>
            <a:chOff x="8963921" y="4520530"/>
            <a:chExt cx="1679727" cy="669440"/>
          </a:xfrm>
        </p:grpSpPr>
        <p:sp>
          <p:nvSpPr>
            <p:cNvPr id="38" name="对话气泡: 矩形 37"/>
            <p:cNvSpPr/>
            <p:nvPr/>
          </p:nvSpPr>
          <p:spPr>
            <a:xfrm>
              <a:off x="8975387" y="4537418"/>
              <a:ext cx="1563032" cy="652552"/>
            </a:xfrm>
            <a:prstGeom prst="wedgeRectCallout">
              <a:avLst>
                <a:gd name="adj1" fmla="val -96866"/>
                <a:gd name="adj2" fmla="val 59802"/>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solidFill>
              </a:endParaRPr>
            </a:p>
          </p:txBody>
        </p:sp>
        <p:sp>
          <p:nvSpPr>
            <p:cNvPr id="39" name="文本框 38"/>
            <p:cNvSpPr txBox="1"/>
            <p:nvPr/>
          </p:nvSpPr>
          <p:spPr>
            <a:xfrm>
              <a:off x="8963921" y="4520530"/>
              <a:ext cx="1679727" cy="369332"/>
            </a:xfrm>
            <a:prstGeom prst="rect">
              <a:avLst/>
            </a:prstGeom>
            <a:noFill/>
          </p:spPr>
          <p:txBody>
            <a:bodyPr wrap="square">
              <a:spAutoFit/>
            </a:bodyPr>
            <a:lstStyle/>
            <a:p>
              <a:r>
                <a:rPr lang="zh-CN" altLang="en-US" b="1" dirty="0"/>
                <a:t>序</a:t>
              </a:r>
              <a:r>
                <a:rPr lang="zh-CN" altLang="en-US" b="1" dirty="0">
                  <a:solidFill>
                    <a:schemeClr val="tx1"/>
                  </a:solidFill>
                </a:rPr>
                <a:t>号 </a:t>
              </a:r>
              <a:r>
                <a:rPr lang="en-US" altLang="zh-CN" b="1" dirty="0">
                  <a:solidFill>
                    <a:schemeClr val="tx1"/>
                  </a:solidFill>
                </a:rPr>
                <a:t>= 2046</a:t>
              </a:r>
              <a:endParaRPr lang="zh-CN" altLang="en-US" b="1" dirty="0">
                <a:solidFill>
                  <a:schemeClr val="tx1"/>
                </a:solidFill>
              </a:endParaRPr>
            </a:p>
          </p:txBody>
        </p:sp>
      </p:grpSp>
      <p:sp>
        <p:nvSpPr>
          <p:cNvPr id="40" name="文本框 39"/>
          <p:cNvSpPr txBox="1"/>
          <p:nvPr/>
        </p:nvSpPr>
        <p:spPr>
          <a:xfrm>
            <a:off x="8975387" y="4837526"/>
            <a:ext cx="1593438" cy="369332"/>
          </a:xfrm>
          <a:prstGeom prst="rect">
            <a:avLst/>
          </a:prstGeom>
          <a:noFill/>
        </p:spPr>
        <p:txBody>
          <a:bodyPr wrap="square">
            <a:spAutoFit/>
          </a:bodyPr>
          <a:lstStyle/>
          <a:p>
            <a:r>
              <a:rPr lang="zh-CN" altLang="en-US" b="1" dirty="0"/>
              <a:t>确认号</a:t>
            </a:r>
            <a:r>
              <a:rPr lang="zh-CN" altLang="en-US" b="1" dirty="0">
                <a:solidFill>
                  <a:schemeClr val="tx1"/>
                </a:solidFill>
              </a:rPr>
              <a:t> </a:t>
            </a:r>
            <a:r>
              <a:rPr lang="en-US" altLang="zh-CN" b="1" dirty="0">
                <a:solidFill>
                  <a:schemeClr val="tx1"/>
                </a:solidFill>
              </a:rPr>
              <a:t>= 2013</a:t>
            </a:r>
            <a:endParaRPr lang="zh-CN" altLang="en-US" b="1" dirty="0">
              <a:solidFill>
                <a:schemeClr val="tx1"/>
              </a:solidFill>
            </a:endParaRPr>
          </a:p>
        </p:txBody>
      </p:sp>
    </p:spTree>
    <p:custDataLst>
      <p:tags r:id="rId5"/>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3000" fill="hold" grpId="0" nodeType="withEffect">
                                  <p:stCondLst>
                                    <p:cond delay="0"/>
                                  </p:stCondLst>
                                  <p:childTnLst>
                                    <p:anim calcmode="discrete" valueType="str">
                                      <p:cBhvr>
                                        <p:cTn id="6" dur="500" fill="hold"/>
                                        <p:tgtEl>
                                          <p:spTgt spid="49"/>
                                        </p:tgtEl>
                                        <p:attrNameLst>
                                          <p:attrName>style.visibility</p:attrName>
                                        </p:attrNameLst>
                                      </p:cBhvr>
                                      <p:tavLst>
                                        <p:tav tm="0">
                                          <p:val>
                                            <p:strVal val="hidden"/>
                                          </p:val>
                                        </p:tav>
                                        <p:tav tm="50000">
                                          <p:val>
                                            <p:strVal val="visible"/>
                                          </p:val>
                                        </p:tav>
                                      </p:tavLst>
                                    </p:anim>
                                  </p:childTnLst>
                                </p:cTn>
                              </p:par>
                            </p:childTnLst>
                          </p:cTn>
                        </p:par>
                      </p:childTnLst>
                    </p:cTn>
                  </p:par>
                  <p:par>
                    <p:cTn id="7" fill="hold">
                      <p:stCondLst>
                        <p:cond delay="indefinite"/>
                      </p:stCondLst>
                      <p:childTnLst>
                        <p:par>
                          <p:cTn id="8" fill="hold">
                            <p:stCondLst>
                              <p:cond delay="0"/>
                            </p:stCondLst>
                            <p:childTnLst>
                              <p:par>
                                <p:cTn id="9" presetID="12" presetClass="entr" presetSubtype="4" fill="hold" grpId="0" nodeType="clickEffect">
                                  <p:stCondLst>
                                    <p:cond delay="0"/>
                                  </p:stCondLst>
                                  <p:childTnLst>
                                    <p:set>
                                      <p:cBhvr>
                                        <p:cTn id="10" dur="1" fill="hold">
                                          <p:stCondLst>
                                            <p:cond delay="0"/>
                                          </p:stCondLst>
                                        </p:cTn>
                                        <p:tgtEl>
                                          <p:spTgt spid="35"/>
                                        </p:tgtEl>
                                        <p:attrNameLst>
                                          <p:attrName>style.visibility</p:attrName>
                                        </p:attrNameLst>
                                      </p:cBhvr>
                                      <p:to>
                                        <p:strVal val="visible"/>
                                      </p:to>
                                    </p:set>
                                    <p:anim calcmode="lin" valueType="num">
                                      <p:cBhvr additive="base">
                                        <p:cTn id="11" dur="500"/>
                                        <p:tgtEl>
                                          <p:spTgt spid="35"/>
                                        </p:tgtEl>
                                        <p:attrNameLst>
                                          <p:attrName>ppt_y</p:attrName>
                                        </p:attrNameLst>
                                      </p:cBhvr>
                                      <p:tavLst>
                                        <p:tav tm="0">
                                          <p:val>
                                            <p:strVal val="#ppt_y+#ppt_h*1.125000"/>
                                          </p:val>
                                        </p:tav>
                                        <p:tav tm="100000">
                                          <p:val>
                                            <p:strVal val="#ppt_y"/>
                                          </p:val>
                                        </p:tav>
                                      </p:tavLst>
                                    </p:anim>
                                    <p:animEffect transition="in" filter="wipe(up)">
                                      <p:cBhvr>
                                        <p:cTn id="12" dur="500"/>
                                        <p:tgtEl>
                                          <p:spTgt spid="35"/>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grpId="0" nodeType="clickEffect">
                                  <p:stCondLst>
                                    <p:cond delay="0"/>
                                  </p:stCondLst>
                                  <p:childTnLst>
                                    <p:set>
                                      <p:cBhvr>
                                        <p:cTn id="16" dur="1" fill="hold">
                                          <p:stCondLst>
                                            <p:cond delay="0"/>
                                          </p:stCondLst>
                                        </p:cTn>
                                        <p:tgtEl>
                                          <p:spTgt spid="36"/>
                                        </p:tgtEl>
                                        <p:attrNameLst>
                                          <p:attrName>style.visibility</p:attrName>
                                        </p:attrNameLst>
                                      </p:cBhvr>
                                      <p:to>
                                        <p:strVal val="visible"/>
                                      </p:to>
                                    </p:set>
                                    <p:anim calcmode="lin" valueType="num">
                                      <p:cBhvr additive="base">
                                        <p:cTn id="17" dur="500"/>
                                        <p:tgtEl>
                                          <p:spTgt spid="36"/>
                                        </p:tgtEl>
                                        <p:attrNameLst>
                                          <p:attrName>ppt_y</p:attrName>
                                        </p:attrNameLst>
                                      </p:cBhvr>
                                      <p:tavLst>
                                        <p:tav tm="0">
                                          <p:val>
                                            <p:strVal val="#ppt_y+#ppt_h*1.125000"/>
                                          </p:val>
                                        </p:tav>
                                        <p:tav tm="100000">
                                          <p:val>
                                            <p:strVal val="#ppt_y"/>
                                          </p:val>
                                        </p:tav>
                                      </p:tavLst>
                                    </p:anim>
                                    <p:animEffect transition="in" filter="wipe(up)">
                                      <p:cBhvr>
                                        <p:cTn id="18" dur="500"/>
                                        <p:tgtEl>
                                          <p:spTgt spid="36"/>
                                        </p:tgtEl>
                                      </p:cBhvr>
                                    </p:animEffect>
                                  </p:childTnLst>
                                </p:cTn>
                              </p:par>
                            </p:childTnLst>
                          </p:cTn>
                        </p:par>
                      </p:childTnLst>
                    </p:cTn>
                  </p:par>
                  <p:par>
                    <p:cTn id="19" fill="hold">
                      <p:stCondLst>
                        <p:cond delay="indefinite"/>
                      </p:stCondLst>
                      <p:childTnLst>
                        <p:par>
                          <p:cTn id="20" fill="hold">
                            <p:stCondLst>
                              <p:cond delay="0"/>
                            </p:stCondLst>
                            <p:childTnLst>
                              <p:par>
                                <p:cTn id="21" presetID="12" presetClass="entr" presetSubtype="8" fill="hold" nodeType="clickEffect">
                                  <p:stCondLst>
                                    <p:cond delay="0"/>
                                  </p:stCondLst>
                                  <p:childTnLst>
                                    <p:set>
                                      <p:cBhvr>
                                        <p:cTn id="22" dur="1" fill="hold">
                                          <p:stCondLst>
                                            <p:cond delay="0"/>
                                          </p:stCondLst>
                                        </p:cTn>
                                        <p:tgtEl>
                                          <p:spTgt spid="42"/>
                                        </p:tgtEl>
                                        <p:attrNameLst>
                                          <p:attrName>style.visibility</p:attrName>
                                        </p:attrNameLst>
                                      </p:cBhvr>
                                      <p:to>
                                        <p:strVal val="visible"/>
                                      </p:to>
                                    </p:set>
                                    <p:anim calcmode="lin" valueType="num">
                                      <p:cBhvr additive="base">
                                        <p:cTn id="23" dur="500"/>
                                        <p:tgtEl>
                                          <p:spTgt spid="42"/>
                                        </p:tgtEl>
                                        <p:attrNameLst>
                                          <p:attrName>ppt_x</p:attrName>
                                        </p:attrNameLst>
                                      </p:cBhvr>
                                      <p:tavLst>
                                        <p:tav tm="0">
                                          <p:val>
                                            <p:strVal val="#ppt_x-#ppt_w*1.125000"/>
                                          </p:val>
                                        </p:tav>
                                        <p:tav tm="100000">
                                          <p:val>
                                            <p:strVal val="#ppt_x"/>
                                          </p:val>
                                        </p:tav>
                                      </p:tavLst>
                                    </p:anim>
                                    <p:animEffect transition="in" filter="wipe(right)">
                                      <p:cBhvr>
                                        <p:cTn id="24" dur="500"/>
                                        <p:tgtEl>
                                          <p:spTgt spid="42"/>
                                        </p:tgtEl>
                                      </p:cBhvr>
                                    </p:animEffect>
                                  </p:childTnLst>
                                </p:cTn>
                              </p:par>
                            </p:childTnLst>
                          </p:cTn>
                        </p:par>
                      </p:childTnLst>
                    </p:cTn>
                  </p:par>
                  <p:par>
                    <p:cTn id="25" fill="hold">
                      <p:stCondLst>
                        <p:cond delay="indefinite"/>
                      </p:stCondLst>
                      <p:childTnLst>
                        <p:par>
                          <p:cTn id="26" fill="hold">
                            <p:stCondLst>
                              <p:cond delay="0"/>
                            </p:stCondLst>
                            <p:childTnLst>
                              <p:par>
                                <p:cTn id="27" presetID="35" presetClass="emph" presetSubtype="0" repeatCount="3000" fill="hold" grpId="0" nodeType="clickEffect">
                                  <p:stCondLst>
                                    <p:cond delay="0"/>
                                  </p:stCondLst>
                                  <p:childTnLst>
                                    <p:anim calcmode="discrete" valueType="str">
                                      <p:cBhvr>
                                        <p:cTn id="28" dur="500" fill="hold"/>
                                        <p:tgtEl>
                                          <p:spTgt spid="50"/>
                                        </p:tgtEl>
                                        <p:attrNameLst>
                                          <p:attrName>style.visibility</p:attrName>
                                        </p:attrNameLst>
                                      </p:cBhvr>
                                      <p:tavLst>
                                        <p:tav tm="0">
                                          <p:val>
                                            <p:strVal val="hidden"/>
                                          </p:val>
                                        </p:tav>
                                        <p:tav tm="50000">
                                          <p:val>
                                            <p:strVal val="visible"/>
                                          </p:val>
                                        </p:tav>
                                      </p:tavLst>
                                    </p:anim>
                                  </p:childTnLst>
                                </p:cTn>
                              </p:par>
                            </p:childTnLst>
                          </p:cTn>
                        </p:par>
                      </p:childTnLst>
                    </p:cTn>
                  </p:par>
                  <p:par>
                    <p:cTn id="29" fill="hold">
                      <p:stCondLst>
                        <p:cond delay="indefinite"/>
                      </p:stCondLst>
                      <p:childTnLst>
                        <p:par>
                          <p:cTn id="30" fill="hold">
                            <p:stCondLst>
                              <p:cond delay="0"/>
                            </p:stCondLst>
                            <p:childTnLst>
                              <p:par>
                                <p:cTn id="31" presetID="12" presetClass="entr" presetSubtype="4" fill="hold" grpId="0" nodeType="clickEffect">
                                  <p:stCondLst>
                                    <p:cond delay="0"/>
                                  </p:stCondLst>
                                  <p:childTnLst>
                                    <p:set>
                                      <p:cBhvr>
                                        <p:cTn id="32" dur="1" fill="hold">
                                          <p:stCondLst>
                                            <p:cond delay="0"/>
                                          </p:stCondLst>
                                        </p:cTn>
                                        <p:tgtEl>
                                          <p:spTgt spid="37"/>
                                        </p:tgtEl>
                                        <p:attrNameLst>
                                          <p:attrName>style.visibility</p:attrName>
                                        </p:attrNameLst>
                                      </p:cBhvr>
                                      <p:to>
                                        <p:strVal val="visible"/>
                                      </p:to>
                                    </p:set>
                                    <p:anim calcmode="lin" valueType="num">
                                      <p:cBhvr additive="base">
                                        <p:cTn id="33" dur="500"/>
                                        <p:tgtEl>
                                          <p:spTgt spid="37"/>
                                        </p:tgtEl>
                                        <p:attrNameLst>
                                          <p:attrName>ppt_y</p:attrName>
                                        </p:attrNameLst>
                                      </p:cBhvr>
                                      <p:tavLst>
                                        <p:tav tm="0">
                                          <p:val>
                                            <p:strVal val="#ppt_y+#ppt_h*1.125000"/>
                                          </p:val>
                                        </p:tav>
                                        <p:tav tm="100000">
                                          <p:val>
                                            <p:strVal val="#ppt_y"/>
                                          </p:val>
                                        </p:tav>
                                      </p:tavLst>
                                    </p:anim>
                                    <p:animEffect transition="in" filter="wipe(up)">
                                      <p:cBhvr>
                                        <p:cTn id="34" dur="500"/>
                                        <p:tgtEl>
                                          <p:spTgt spid="37"/>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nodeType="clickEffect">
                                  <p:stCondLst>
                                    <p:cond delay="0"/>
                                  </p:stCondLst>
                                  <p:childTnLst>
                                    <p:set>
                                      <p:cBhvr>
                                        <p:cTn id="38" dur="1" fill="hold">
                                          <p:stCondLst>
                                            <p:cond delay="0"/>
                                          </p:stCondLst>
                                        </p:cTn>
                                        <p:tgtEl>
                                          <p:spTgt spid="6"/>
                                        </p:tgtEl>
                                        <p:attrNameLst>
                                          <p:attrName>style.visibility</p:attrName>
                                        </p:attrNameLst>
                                      </p:cBhvr>
                                      <p:to>
                                        <p:strVal val="visible"/>
                                      </p:to>
                                    </p:set>
                                    <p:animEffect transition="in" filter="wipe(left)">
                                      <p:cBhvr>
                                        <p:cTn id="39" dur="500"/>
                                        <p:tgtEl>
                                          <p:spTgt spid="6"/>
                                        </p:tgtEl>
                                      </p:cBhvr>
                                    </p:animEffect>
                                  </p:childTnLst>
                                </p:cTn>
                              </p:par>
                            </p:childTnLst>
                          </p:cTn>
                        </p:par>
                      </p:childTnLst>
                    </p:cTn>
                  </p:par>
                  <p:par>
                    <p:cTn id="40" fill="hold">
                      <p:stCondLst>
                        <p:cond delay="indefinite"/>
                      </p:stCondLst>
                      <p:childTnLst>
                        <p:par>
                          <p:cTn id="41" fill="hold">
                            <p:stCondLst>
                              <p:cond delay="0"/>
                            </p:stCondLst>
                            <p:childTnLst>
                              <p:par>
                                <p:cTn id="42" presetID="35" presetClass="emph" presetSubtype="0" repeatCount="3000" fill="hold" grpId="1" nodeType="clickEffect">
                                  <p:stCondLst>
                                    <p:cond delay="0"/>
                                  </p:stCondLst>
                                  <p:childTnLst>
                                    <p:anim calcmode="discrete" valueType="str">
                                      <p:cBhvr>
                                        <p:cTn id="43" dur="500" fill="hold"/>
                                        <p:tgtEl>
                                          <p:spTgt spid="36"/>
                                        </p:tgtEl>
                                        <p:attrNameLst>
                                          <p:attrName>style.visibility</p:attrName>
                                        </p:attrNameLst>
                                      </p:cBhvr>
                                      <p:tavLst>
                                        <p:tav tm="0">
                                          <p:val>
                                            <p:strVal val="hidden"/>
                                          </p:val>
                                        </p:tav>
                                        <p:tav tm="50000">
                                          <p:val>
                                            <p:strVal val="visible"/>
                                          </p:val>
                                        </p:tav>
                                      </p:tavLst>
                                    </p:anim>
                                  </p:childTnLst>
                                </p:cTn>
                              </p:par>
                            </p:childTnLst>
                          </p:cTn>
                        </p:par>
                      </p:childTnLst>
                    </p:cTn>
                  </p:par>
                  <p:par>
                    <p:cTn id="44" fill="hold">
                      <p:stCondLst>
                        <p:cond delay="indefinite"/>
                      </p:stCondLst>
                      <p:childTnLst>
                        <p:par>
                          <p:cTn id="45" fill="hold">
                            <p:stCondLst>
                              <p:cond delay="0"/>
                            </p:stCondLst>
                            <p:childTnLst>
                              <p:par>
                                <p:cTn id="46" presetID="49" presetClass="entr" presetSubtype="0" decel="100000" fill="hold" grpId="0" nodeType="clickEffect">
                                  <p:stCondLst>
                                    <p:cond delay="0"/>
                                  </p:stCondLst>
                                  <p:childTnLst>
                                    <p:set>
                                      <p:cBhvr>
                                        <p:cTn id="47" dur="1" fill="hold">
                                          <p:stCondLst>
                                            <p:cond delay="0"/>
                                          </p:stCondLst>
                                        </p:cTn>
                                        <p:tgtEl>
                                          <p:spTgt spid="40"/>
                                        </p:tgtEl>
                                        <p:attrNameLst>
                                          <p:attrName>style.visibility</p:attrName>
                                        </p:attrNameLst>
                                      </p:cBhvr>
                                      <p:to>
                                        <p:strVal val="visible"/>
                                      </p:to>
                                    </p:set>
                                    <p:anim calcmode="lin" valueType="num">
                                      <p:cBhvr>
                                        <p:cTn id="48" dur="500" fill="hold"/>
                                        <p:tgtEl>
                                          <p:spTgt spid="40"/>
                                        </p:tgtEl>
                                        <p:attrNameLst>
                                          <p:attrName>ppt_w</p:attrName>
                                        </p:attrNameLst>
                                      </p:cBhvr>
                                      <p:tavLst>
                                        <p:tav tm="0">
                                          <p:val>
                                            <p:fltVal val="0"/>
                                          </p:val>
                                        </p:tav>
                                        <p:tav tm="100000">
                                          <p:val>
                                            <p:strVal val="#ppt_w"/>
                                          </p:val>
                                        </p:tav>
                                      </p:tavLst>
                                    </p:anim>
                                    <p:anim calcmode="lin" valueType="num">
                                      <p:cBhvr>
                                        <p:cTn id="49" dur="500" fill="hold"/>
                                        <p:tgtEl>
                                          <p:spTgt spid="40"/>
                                        </p:tgtEl>
                                        <p:attrNameLst>
                                          <p:attrName>ppt_h</p:attrName>
                                        </p:attrNameLst>
                                      </p:cBhvr>
                                      <p:tavLst>
                                        <p:tav tm="0">
                                          <p:val>
                                            <p:fltVal val="0"/>
                                          </p:val>
                                        </p:tav>
                                        <p:tav tm="100000">
                                          <p:val>
                                            <p:strVal val="#ppt_h"/>
                                          </p:val>
                                        </p:tav>
                                      </p:tavLst>
                                    </p:anim>
                                    <p:anim calcmode="lin" valueType="num">
                                      <p:cBhvr>
                                        <p:cTn id="50" dur="500" fill="hold"/>
                                        <p:tgtEl>
                                          <p:spTgt spid="40"/>
                                        </p:tgtEl>
                                        <p:attrNameLst>
                                          <p:attrName>style.rotation</p:attrName>
                                        </p:attrNameLst>
                                      </p:cBhvr>
                                      <p:tavLst>
                                        <p:tav tm="0">
                                          <p:val>
                                            <p:fltVal val="360"/>
                                          </p:val>
                                        </p:tav>
                                        <p:tav tm="100000">
                                          <p:val>
                                            <p:fltVal val="0"/>
                                          </p:val>
                                        </p:tav>
                                      </p:tavLst>
                                    </p:anim>
                                    <p:animEffect transition="in" filter="fade">
                                      <p:cBhvr>
                                        <p:cTn id="51"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5" grpId="0"/>
      <p:bldP spid="36" grpId="0"/>
      <p:bldP spid="36" grpId="1"/>
      <p:bldP spid="49" grpId="0"/>
      <p:bldP spid="50" grpId="0"/>
      <p:bldP spid="40"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04800" y="749300"/>
            <a:ext cx="3214576" cy="400110"/>
            <a:chOff x="304800" y="749300"/>
            <a:chExt cx="3214576" cy="400110"/>
          </a:xfrm>
        </p:grpSpPr>
        <p:sp>
          <p:nvSpPr>
            <p:cNvPr id="3" name="平行四边形 2"/>
            <p:cNvSpPr/>
            <p:nvPr/>
          </p:nvSpPr>
          <p:spPr>
            <a:xfrm>
              <a:off x="304800" y="749300"/>
              <a:ext cx="724560"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02</a:t>
              </a:r>
              <a:endParaRPr lang="zh-CN" altLang="en-US" sz="2200" dirty="0">
                <a:latin typeface="Impact" panose="020B0806030902050204" pitchFamily="34" charset="0"/>
              </a:endParaRPr>
            </a:p>
          </p:txBody>
        </p:sp>
        <p:sp>
          <p:nvSpPr>
            <p:cNvPr id="4" name="文本框 3"/>
            <p:cNvSpPr txBox="1"/>
            <p:nvPr/>
          </p:nvSpPr>
          <p:spPr>
            <a:xfrm>
              <a:off x="1029359" y="749300"/>
              <a:ext cx="2490017" cy="400110"/>
            </a:xfrm>
            <a:prstGeom prst="rect">
              <a:avLst/>
            </a:prstGeom>
            <a:noFill/>
          </p:spPr>
          <p:txBody>
            <a:bodyPr wrap="square" rtlCol="0">
              <a:spAutoFit/>
            </a:bodyPr>
            <a:lstStyle/>
            <a:p>
              <a:r>
                <a:rPr lang="zh-CN" altLang="en-US" sz="2000" b="1" dirty="0"/>
                <a:t>计算机网络的分类</a:t>
              </a:r>
              <a:endParaRPr lang="zh-CN" altLang="en-US" sz="2000" b="1" dirty="0"/>
            </a:p>
          </p:txBody>
        </p:sp>
      </p:grpSp>
      <p:sp>
        <p:nvSpPr>
          <p:cNvPr id="5" name="îṡ1îḑè"/>
          <p:cNvSpPr/>
          <p:nvPr/>
        </p:nvSpPr>
        <p:spPr>
          <a:xfrm>
            <a:off x="1029359" y="1330898"/>
            <a:ext cx="1545676" cy="482600"/>
          </a:xfrm>
          <a:prstGeom prst="rect">
            <a:avLst/>
          </a:prstGeom>
          <a:solidFill>
            <a:schemeClr val="bg2">
              <a:lumMod val="90000"/>
            </a:schemeClr>
          </a:solidFill>
          <a:ln w="12700" cap="rnd">
            <a:noFill/>
            <a:prstDash val="solid"/>
            <a:rou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r>
              <a:rPr lang="zh-CN" altLang="en-US" sz="2000" b="1" dirty="0">
                <a:solidFill>
                  <a:schemeClr val="bg1"/>
                </a:solidFill>
              </a:rPr>
              <a:t>交换方式</a:t>
            </a:r>
            <a:endParaRPr lang="en-GB" sz="2000" b="1" dirty="0">
              <a:solidFill>
                <a:schemeClr val="bg1"/>
              </a:solidFill>
            </a:endParaRPr>
          </a:p>
        </p:txBody>
      </p:sp>
      <p:sp>
        <p:nvSpPr>
          <p:cNvPr id="6" name="îṧḻîḍê"/>
          <p:cNvSpPr/>
          <p:nvPr/>
        </p:nvSpPr>
        <p:spPr>
          <a:xfrm>
            <a:off x="3286456" y="1330898"/>
            <a:ext cx="1545676" cy="482600"/>
          </a:xfrm>
          <a:prstGeom prst="rect">
            <a:avLst/>
          </a:prstGeom>
          <a:solidFill>
            <a:schemeClr val="bg2">
              <a:lumMod val="90000"/>
            </a:schemeClr>
          </a:solidFill>
          <a:ln w="12700" cap="rnd">
            <a:noFill/>
            <a:prstDash val="solid"/>
            <a:rou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r>
              <a:rPr lang="zh-CN" altLang="en-US" sz="2000" b="1" dirty="0">
                <a:solidFill>
                  <a:schemeClr val="bg1"/>
                </a:solidFill>
              </a:rPr>
              <a:t>使用者</a:t>
            </a:r>
            <a:endParaRPr lang="en-GB" sz="2000" b="1" dirty="0">
              <a:solidFill>
                <a:schemeClr val="bg1"/>
              </a:solidFill>
            </a:endParaRPr>
          </a:p>
        </p:txBody>
      </p:sp>
      <p:sp>
        <p:nvSpPr>
          <p:cNvPr id="7" name="iṡlíďè"/>
          <p:cNvSpPr/>
          <p:nvPr/>
        </p:nvSpPr>
        <p:spPr>
          <a:xfrm>
            <a:off x="5543553" y="1330898"/>
            <a:ext cx="1545676" cy="482600"/>
          </a:xfrm>
          <a:prstGeom prst="rect">
            <a:avLst/>
          </a:prstGeom>
          <a:solidFill>
            <a:schemeClr val="bg2">
              <a:lumMod val="90000"/>
            </a:schemeClr>
          </a:solidFill>
          <a:ln w="12700" cap="rnd">
            <a:noFill/>
            <a:prstDash val="solid"/>
            <a:rou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r>
              <a:rPr lang="zh-CN" altLang="en-US" sz="2000" b="1" dirty="0">
                <a:solidFill>
                  <a:srgbClr val="FFFFFF"/>
                </a:solidFill>
              </a:rPr>
              <a:t>传输介质</a:t>
            </a:r>
            <a:endParaRPr lang="en-GB" sz="2000" b="1" dirty="0">
              <a:solidFill>
                <a:srgbClr val="FFFFFF"/>
              </a:solidFill>
            </a:endParaRPr>
          </a:p>
        </p:txBody>
      </p:sp>
      <p:sp>
        <p:nvSpPr>
          <p:cNvPr id="8" name="iṥľïdè"/>
          <p:cNvSpPr/>
          <p:nvPr/>
        </p:nvSpPr>
        <p:spPr>
          <a:xfrm>
            <a:off x="7800650" y="1330898"/>
            <a:ext cx="1545676" cy="482600"/>
          </a:xfrm>
          <a:prstGeom prst="rect">
            <a:avLst/>
          </a:prstGeom>
          <a:solidFill>
            <a:schemeClr val="bg2">
              <a:lumMod val="90000"/>
            </a:schemeClr>
          </a:solidFill>
          <a:ln w="12700" cap="rnd">
            <a:noFill/>
            <a:prstDash val="solid"/>
            <a:rou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r>
              <a:rPr lang="zh-CN" altLang="en-US" sz="2000" b="1" dirty="0">
                <a:solidFill>
                  <a:schemeClr val="bg1"/>
                </a:solidFill>
              </a:rPr>
              <a:t>覆盖范围</a:t>
            </a:r>
            <a:endParaRPr lang="en-GB" sz="2000" b="1" dirty="0">
              <a:solidFill>
                <a:schemeClr val="bg1"/>
              </a:solidFill>
            </a:endParaRPr>
          </a:p>
        </p:txBody>
      </p:sp>
      <p:sp>
        <p:nvSpPr>
          <p:cNvPr id="9" name="îśľîḍé"/>
          <p:cNvSpPr/>
          <p:nvPr/>
        </p:nvSpPr>
        <p:spPr>
          <a:xfrm>
            <a:off x="10057746" y="1330898"/>
            <a:ext cx="1545676" cy="482600"/>
          </a:xfrm>
          <a:prstGeom prst="rect">
            <a:avLst/>
          </a:prstGeom>
          <a:solidFill>
            <a:schemeClr val="bg2">
              <a:lumMod val="90000"/>
            </a:schemeClr>
          </a:solidFill>
          <a:ln w="12700" cap="rnd">
            <a:noFill/>
            <a:prstDash val="solid"/>
            <a:rou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r>
              <a:rPr lang="zh-CN" altLang="en-US" sz="2000" b="1" dirty="0">
                <a:solidFill>
                  <a:schemeClr val="bg1"/>
                </a:solidFill>
              </a:rPr>
              <a:t>拓扑结构</a:t>
            </a:r>
            <a:endParaRPr lang="en-GB" sz="2000" b="1" dirty="0">
              <a:solidFill>
                <a:schemeClr val="bg1"/>
              </a:solidFill>
            </a:endParaRPr>
          </a:p>
        </p:txBody>
      </p:sp>
      <p:sp>
        <p:nvSpPr>
          <p:cNvPr id="11" name="îṧḻîḍê"/>
          <p:cNvSpPr/>
          <p:nvPr/>
        </p:nvSpPr>
        <p:spPr>
          <a:xfrm>
            <a:off x="10057746" y="1330898"/>
            <a:ext cx="1545676" cy="482600"/>
          </a:xfrm>
          <a:prstGeom prst="rect">
            <a:avLst/>
          </a:prstGeom>
          <a:solidFill>
            <a:schemeClr val="accent6"/>
          </a:solidFill>
          <a:ln w="12700" cap="rnd">
            <a:noFill/>
            <a:prstDash val="solid"/>
            <a:round/>
          </a:ln>
          <a:effectLst>
            <a:outerShdw blurRad="254000" dist="127000" algn="ctr" rotWithShape="0">
              <a:schemeClr val="accent6">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r>
              <a:rPr lang="zh-CN" altLang="en-US" sz="2000" b="1" dirty="0">
                <a:solidFill>
                  <a:schemeClr val="bg1"/>
                </a:solidFill>
              </a:rPr>
              <a:t>拓扑结构</a:t>
            </a:r>
            <a:endParaRPr lang="en-GB" sz="2000" b="1" dirty="0">
              <a:solidFill>
                <a:schemeClr val="bg1"/>
              </a:solidFill>
            </a:endParaRPr>
          </a:p>
        </p:txBody>
      </p:sp>
      <p:grpSp>
        <p:nvGrpSpPr>
          <p:cNvPr id="13" name="组合 12"/>
          <p:cNvGrpSpPr/>
          <p:nvPr/>
        </p:nvGrpSpPr>
        <p:grpSpPr>
          <a:xfrm>
            <a:off x="4118575" y="2325139"/>
            <a:ext cx="3954850" cy="3602073"/>
            <a:chOff x="4118575" y="2325139"/>
            <a:chExt cx="3954850" cy="3602073"/>
          </a:xfrm>
        </p:grpSpPr>
        <p:sp>
          <p:nvSpPr>
            <p:cNvPr id="35" name="文本框 34"/>
            <p:cNvSpPr txBox="1"/>
            <p:nvPr/>
          </p:nvSpPr>
          <p:spPr>
            <a:xfrm>
              <a:off x="5664011" y="5527102"/>
              <a:ext cx="1081185" cy="400110"/>
            </a:xfrm>
            <a:prstGeom prst="rect">
              <a:avLst/>
            </a:prstGeom>
            <a:noFill/>
            <a:ln>
              <a:noFill/>
            </a:ln>
          </p:spPr>
          <p:txBody>
            <a:bodyPr wrap="square" lIns="91440" tIns="45720" rIns="91440" bIns="45720" anchor="ctr" anchorCtr="0">
              <a:spAutoFit/>
            </a:bodyPr>
            <a:lstStyle/>
            <a:p>
              <a:pPr>
                <a:buSzPct val="25000"/>
              </a:pPr>
              <a:r>
                <a:rPr lang="zh-CN" altLang="en-US" sz="2000" b="1" dirty="0"/>
                <a:t>环型</a:t>
              </a:r>
              <a:endParaRPr lang="en-US" altLang="zh-CN" sz="2000" b="1" dirty="0"/>
            </a:p>
          </p:txBody>
        </p:sp>
        <p:grpSp>
          <p:nvGrpSpPr>
            <p:cNvPr id="10" name="组合 9"/>
            <p:cNvGrpSpPr/>
            <p:nvPr/>
          </p:nvGrpSpPr>
          <p:grpSpPr>
            <a:xfrm>
              <a:off x="4118575" y="2325139"/>
              <a:ext cx="3954850" cy="3201963"/>
              <a:chOff x="4775493" y="3017360"/>
              <a:chExt cx="2691405" cy="2179041"/>
            </a:xfrm>
          </p:grpSpPr>
          <p:cxnSp>
            <p:nvCxnSpPr>
              <p:cNvPr id="25" name="直接连接符 24"/>
              <p:cNvCxnSpPr/>
              <p:nvPr/>
            </p:nvCxnSpPr>
            <p:spPr>
              <a:xfrm flipH="1" flipV="1">
                <a:off x="5595177" y="3141599"/>
                <a:ext cx="866244" cy="180135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a:endCxn id="34" idx="0"/>
              </p:cNvCxnSpPr>
              <p:nvPr/>
            </p:nvCxnSpPr>
            <p:spPr>
              <a:xfrm flipH="1">
                <a:off x="5595178" y="3235508"/>
                <a:ext cx="890845" cy="160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4977162" y="4104963"/>
                <a:ext cx="210107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28" name="图形 27"/>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775493" y="3928450"/>
                <a:ext cx="587333" cy="356861"/>
              </a:xfrm>
              <a:prstGeom prst="rect">
                <a:avLst/>
              </a:prstGeom>
            </p:spPr>
          </p:pic>
          <p:pic>
            <p:nvPicPr>
              <p:cNvPr id="29" name="图形 28"/>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301511" y="3017360"/>
                <a:ext cx="587333" cy="356861"/>
              </a:xfrm>
              <a:prstGeom prst="rect">
                <a:avLst/>
              </a:prstGeom>
            </p:spPr>
          </p:pic>
          <p:pic>
            <p:nvPicPr>
              <p:cNvPr id="30" name="图形 29"/>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353547" y="3017360"/>
                <a:ext cx="587333" cy="356861"/>
              </a:xfrm>
              <a:prstGeom prst="rect">
                <a:avLst/>
              </a:prstGeom>
            </p:spPr>
          </p:pic>
          <p:pic>
            <p:nvPicPr>
              <p:cNvPr id="31" name="图形 30"/>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879565" y="3928450"/>
                <a:ext cx="587333" cy="356861"/>
              </a:xfrm>
              <a:prstGeom prst="rect">
                <a:avLst/>
              </a:prstGeom>
            </p:spPr>
          </p:pic>
          <p:pic>
            <p:nvPicPr>
              <p:cNvPr id="32" name="图形 3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353547" y="4839540"/>
                <a:ext cx="587333" cy="356861"/>
              </a:xfrm>
              <a:prstGeom prst="rect">
                <a:avLst/>
              </a:prstGeom>
            </p:spPr>
          </p:pic>
          <p:pic>
            <p:nvPicPr>
              <p:cNvPr id="34" name="图形 3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301511" y="4839540"/>
                <a:ext cx="587333" cy="356861"/>
              </a:xfrm>
              <a:prstGeom prst="rect">
                <a:avLst/>
              </a:prstGeom>
            </p:spPr>
          </p:pic>
          <p:sp>
            <p:nvSpPr>
              <p:cNvPr id="36" name="椭圆 35"/>
              <p:cNvSpPr/>
              <p:nvPr/>
            </p:nvSpPr>
            <p:spPr>
              <a:xfrm>
                <a:off x="5440330" y="3543364"/>
                <a:ext cx="1123197" cy="1123197"/>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ntr" presetSubtype="0"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800" decel="100000"/>
                                        <p:tgtEl>
                                          <p:spTgt spid="13"/>
                                        </p:tgtEl>
                                      </p:cBhvr>
                                    </p:animEffect>
                                    <p:anim calcmode="lin" valueType="num">
                                      <p:cBhvr>
                                        <p:cTn id="8" dur="800" decel="100000" fill="hold"/>
                                        <p:tgtEl>
                                          <p:spTgt spid="13"/>
                                        </p:tgtEl>
                                        <p:attrNameLst>
                                          <p:attrName>style.rotation</p:attrName>
                                        </p:attrNameLst>
                                      </p:cBhvr>
                                      <p:tavLst>
                                        <p:tav tm="0">
                                          <p:val>
                                            <p:fltVal val="-90"/>
                                          </p:val>
                                        </p:tav>
                                        <p:tav tm="100000">
                                          <p:val>
                                            <p:fltVal val="0"/>
                                          </p:val>
                                        </p:tav>
                                      </p:tavLst>
                                    </p:anim>
                                    <p:anim calcmode="lin" valueType="num">
                                      <p:cBhvr>
                                        <p:cTn id="9" dur="800" decel="100000" fill="hold"/>
                                        <p:tgtEl>
                                          <p:spTgt spid="13"/>
                                        </p:tgtEl>
                                        <p:attrNameLst>
                                          <p:attrName>ppt_x</p:attrName>
                                        </p:attrNameLst>
                                      </p:cBhvr>
                                      <p:tavLst>
                                        <p:tav tm="0">
                                          <p:val>
                                            <p:strVal val="#ppt_x+0.4"/>
                                          </p:val>
                                        </p:tav>
                                        <p:tav tm="100000">
                                          <p:val>
                                            <p:strVal val="#ppt_x-0.05"/>
                                          </p:val>
                                        </p:tav>
                                      </p:tavLst>
                                    </p:anim>
                                    <p:anim calcmode="lin" valueType="num">
                                      <p:cBhvr>
                                        <p:cTn id="10" dur="800" decel="100000" fill="hold"/>
                                        <p:tgtEl>
                                          <p:spTgt spid="13"/>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13"/>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13"/>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文本框 65"/>
          <p:cNvSpPr txBox="1"/>
          <p:nvPr/>
        </p:nvSpPr>
        <p:spPr>
          <a:xfrm>
            <a:off x="5090447" y="3017965"/>
            <a:ext cx="738986" cy="369332"/>
          </a:xfrm>
          <a:prstGeom prst="rect">
            <a:avLst/>
          </a:prstGeom>
          <a:noFill/>
        </p:spPr>
        <p:txBody>
          <a:bodyPr wrap="square" rtlCol="0">
            <a:spAutoFit/>
          </a:bodyPr>
          <a:lstStyle/>
          <a:p>
            <a:r>
              <a:rPr lang="en-US" altLang="zh-CN" b="1" dirty="0"/>
              <a:t>499</a:t>
            </a:r>
            <a:endParaRPr lang="zh-CN" altLang="en-US" b="1" dirty="0"/>
          </a:p>
        </p:txBody>
      </p:sp>
      <p:sp>
        <p:nvSpPr>
          <p:cNvPr id="69" name="文本框 68"/>
          <p:cNvSpPr txBox="1"/>
          <p:nvPr/>
        </p:nvSpPr>
        <p:spPr>
          <a:xfrm>
            <a:off x="5829433" y="3782549"/>
            <a:ext cx="738986" cy="369332"/>
          </a:xfrm>
          <a:prstGeom prst="rect">
            <a:avLst/>
          </a:prstGeom>
          <a:noFill/>
        </p:spPr>
        <p:txBody>
          <a:bodyPr wrap="square" rtlCol="0">
            <a:spAutoFit/>
          </a:bodyPr>
          <a:lstStyle/>
          <a:p>
            <a:pPr algn="r"/>
            <a:r>
              <a:rPr lang="en-US" altLang="zh-CN" b="1" dirty="0"/>
              <a:t>500</a:t>
            </a:r>
            <a:endParaRPr lang="zh-CN" altLang="en-US" b="1" dirty="0"/>
          </a:p>
        </p:txBody>
      </p:sp>
      <p:sp>
        <p:nvSpPr>
          <p:cNvPr id="67" name="文本框 66"/>
          <p:cNvSpPr txBox="1"/>
          <p:nvPr/>
        </p:nvSpPr>
        <p:spPr>
          <a:xfrm>
            <a:off x="3882750" y="3782549"/>
            <a:ext cx="738986" cy="369332"/>
          </a:xfrm>
          <a:prstGeom prst="rect">
            <a:avLst/>
          </a:prstGeom>
          <a:noFill/>
        </p:spPr>
        <p:txBody>
          <a:bodyPr wrap="square" rtlCol="0">
            <a:spAutoFit/>
          </a:bodyPr>
          <a:lstStyle/>
          <a:p>
            <a:r>
              <a:rPr lang="en-US" altLang="zh-CN" b="1" dirty="0"/>
              <a:t>899</a:t>
            </a:r>
            <a:endParaRPr lang="zh-CN" altLang="en-US" b="1" dirty="0"/>
          </a:p>
        </p:txBody>
      </p:sp>
      <p:grpSp>
        <p:nvGrpSpPr>
          <p:cNvPr id="4" name="组合 3"/>
          <p:cNvGrpSpPr/>
          <p:nvPr/>
        </p:nvGrpSpPr>
        <p:grpSpPr>
          <a:xfrm>
            <a:off x="304800" y="749300"/>
            <a:ext cx="6192344" cy="400110"/>
            <a:chOff x="424117" y="898245"/>
            <a:chExt cx="6192344" cy="400110"/>
          </a:xfrm>
        </p:grpSpPr>
        <p:sp>
          <p:nvSpPr>
            <p:cNvPr id="2" name="平行四边形 1"/>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p:cNvSpPr txBox="1"/>
            <p:nvPr/>
          </p:nvSpPr>
          <p:spPr>
            <a:xfrm>
              <a:off x="1052423" y="898245"/>
              <a:ext cx="5564038" cy="400110"/>
            </a:xfrm>
            <a:prstGeom prst="rect">
              <a:avLst/>
            </a:prstGeom>
            <a:noFill/>
          </p:spPr>
          <p:txBody>
            <a:bodyPr wrap="square" rtlCol="0">
              <a:spAutoFit/>
            </a:bodyPr>
            <a:lstStyle/>
            <a:p>
              <a:r>
                <a:rPr lang="en-US" altLang="zh-CN" sz="2000" b="1" dirty="0"/>
                <a:t>TCP</a:t>
              </a:r>
              <a:r>
                <a:rPr lang="zh-CN" altLang="en-US" sz="2000" b="1" dirty="0"/>
                <a:t>报文段的首部格式</a:t>
              </a:r>
              <a:endParaRPr lang="zh-CN" altLang="en-US" sz="2000" b="1" dirty="0"/>
            </a:p>
          </p:txBody>
        </p:sp>
      </p:grpSp>
      <p:sp>
        <p:nvSpPr>
          <p:cNvPr id="48" name="文本框 47"/>
          <p:cNvSpPr txBox="1"/>
          <p:nvPr/>
        </p:nvSpPr>
        <p:spPr>
          <a:xfrm>
            <a:off x="1036685" y="2379979"/>
            <a:ext cx="675384" cy="369332"/>
          </a:xfrm>
          <a:prstGeom prst="rect">
            <a:avLst/>
          </a:prstGeom>
          <a:noFill/>
        </p:spPr>
        <p:txBody>
          <a:bodyPr wrap="square" rtlCol="0">
            <a:spAutoFit/>
          </a:bodyPr>
          <a:lstStyle/>
          <a:p>
            <a:r>
              <a:rPr lang="zh-CN" altLang="en-US" b="1" dirty="0"/>
              <a:t>解析</a:t>
            </a:r>
            <a:endParaRPr lang="zh-CN" altLang="en-US" b="1" dirty="0"/>
          </a:p>
        </p:txBody>
      </p:sp>
      <p:grpSp>
        <p:nvGrpSpPr>
          <p:cNvPr id="93" name="组合 92"/>
          <p:cNvGrpSpPr/>
          <p:nvPr/>
        </p:nvGrpSpPr>
        <p:grpSpPr>
          <a:xfrm>
            <a:off x="2133600" y="2369721"/>
            <a:ext cx="7931284" cy="4181491"/>
            <a:chOff x="2133600" y="2702820"/>
            <a:chExt cx="7931284" cy="4181491"/>
          </a:xfrm>
        </p:grpSpPr>
        <p:pic>
          <p:nvPicPr>
            <p:cNvPr id="53" name="图形 52"/>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a:off x="3129772" y="2702820"/>
              <a:ext cx="651898" cy="630524"/>
            </a:xfrm>
            <a:prstGeom prst="rect">
              <a:avLst/>
            </a:prstGeom>
          </p:spPr>
        </p:pic>
        <p:pic>
          <p:nvPicPr>
            <p:cNvPr id="54" name="图形 5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569334" y="2702820"/>
              <a:ext cx="497183" cy="652553"/>
            </a:xfrm>
            <a:prstGeom prst="rect">
              <a:avLst/>
            </a:prstGeom>
          </p:spPr>
        </p:pic>
        <p:sp>
          <p:nvSpPr>
            <p:cNvPr id="51" name="文本框 50"/>
            <p:cNvSpPr txBox="1"/>
            <p:nvPr/>
          </p:nvSpPr>
          <p:spPr>
            <a:xfrm>
              <a:off x="2133600" y="2824053"/>
              <a:ext cx="996172" cy="369332"/>
            </a:xfrm>
            <a:prstGeom prst="rect">
              <a:avLst/>
            </a:prstGeom>
            <a:noFill/>
          </p:spPr>
          <p:txBody>
            <a:bodyPr wrap="square" rtlCol="0">
              <a:spAutoFit/>
            </a:bodyPr>
            <a:lstStyle/>
            <a:p>
              <a:pPr algn="r"/>
              <a:r>
                <a:rPr lang="zh-CN" altLang="en-US" b="1" dirty="0"/>
                <a:t>主机甲</a:t>
              </a:r>
              <a:endParaRPr lang="zh-CN" altLang="en-US" b="1" dirty="0"/>
            </a:p>
          </p:txBody>
        </p:sp>
        <p:sp>
          <p:nvSpPr>
            <p:cNvPr id="52" name="文本框 51"/>
            <p:cNvSpPr txBox="1"/>
            <p:nvPr/>
          </p:nvSpPr>
          <p:spPr>
            <a:xfrm>
              <a:off x="9066517" y="2824053"/>
              <a:ext cx="998367" cy="369332"/>
            </a:xfrm>
            <a:prstGeom prst="rect">
              <a:avLst/>
            </a:prstGeom>
            <a:noFill/>
          </p:spPr>
          <p:txBody>
            <a:bodyPr wrap="square" rtlCol="0">
              <a:spAutoFit/>
            </a:bodyPr>
            <a:lstStyle/>
            <a:p>
              <a:r>
                <a:rPr lang="zh-CN" altLang="en-US" b="1" dirty="0"/>
                <a:t>主机乙</a:t>
              </a:r>
              <a:endParaRPr lang="zh-CN" altLang="en-US" b="1" dirty="0"/>
            </a:p>
          </p:txBody>
        </p:sp>
        <p:sp>
          <p:nvSpPr>
            <p:cNvPr id="55" name="箭头: 左右 54"/>
            <p:cNvSpPr/>
            <p:nvPr/>
          </p:nvSpPr>
          <p:spPr>
            <a:xfrm>
              <a:off x="3781670" y="2714571"/>
              <a:ext cx="4728872" cy="629050"/>
            </a:xfrm>
            <a:prstGeom prst="lef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zh-CN" altLang="en-US" b="1" dirty="0"/>
                <a:t>已通过“三报文握手”建立</a:t>
              </a:r>
              <a:r>
                <a:rPr lang="en-US" altLang="zh-CN" b="1" dirty="0"/>
                <a:t>TCP</a:t>
              </a:r>
              <a:r>
                <a:rPr lang="zh-CN" altLang="en-US" b="1" dirty="0"/>
                <a:t>连接</a:t>
              </a:r>
              <a:endParaRPr lang="zh-CN" altLang="en-US" b="1" dirty="0"/>
            </a:p>
          </p:txBody>
        </p:sp>
        <p:cxnSp>
          <p:nvCxnSpPr>
            <p:cNvPr id="57" name="直接箭头连接符 56"/>
            <p:cNvCxnSpPr/>
            <p:nvPr/>
          </p:nvCxnSpPr>
          <p:spPr>
            <a:xfrm>
              <a:off x="3450076" y="3429000"/>
              <a:ext cx="0" cy="334299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直接箭头连接符 57"/>
            <p:cNvCxnSpPr/>
            <p:nvPr/>
          </p:nvCxnSpPr>
          <p:spPr>
            <a:xfrm>
              <a:off x="8816501" y="3378740"/>
              <a:ext cx="0" cy="339325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9" name="文本框 58"/>
            <p:cNvSpPr txBox="1"/>
            <p:nvPr/>
          </p:nvSpPr>
          <p:spPr>
            <a:xfrm>
              <a:off x="3164732" y="6514979"/>
              <a:ext cx="285344" cy="369332"/>
            </a:xfrm>
            <a:prstGeom prst="rect">
              <a:avLst/>
            </a:prstGeom>
            <a:noFill/>
          </p:spPr>
          <p:txBody>
            <a:bodyPr wrap="square" rtlCol="0">
              <a:spAutoFit/>
            </a:bodyPr>
            <a:lstStyle/>
            <a:p>
              <a:r>
                <a:rPr lang="en-US" altLang="zh-CN" b="1" dirty="0"/>
                <a:t>t</a:t>
              </a:r>
              <a:endParaRPr lang="zh-CN" altLang="en-US" b="1" dirty="0"/>
            </a:p>
          </p:txBody>
        </p:sp>
        <p:sp>
          <p:nvSpPr>
            <p:cNvPr id="60" name="文本框 59"/>
            <p:cNvSpPr txBox="1"/>
            <p:nvPr/>
          </p:nvSpPr>
          <p:spPr>
            <a:xfrm>
              <a:off x="8832715" y="6514979"/>
              <a:ext cx="285344" cy="369332"/>
            </a:xfrm>
            <a:prstGeom prst="rect">
              <a:avLst/>
            </a:prstGeom>
            <a:noFill/>
          </p:spPr>
          <p:txBody>
            <a:bodyPr wrap="square" rtlCol="0">
              <a:spAutoFit/>
            </a:bodyPr>
            <a:lstStyle/>
            <a:p>
              <a:r>
                <a:rPr lang="en-US" altLang="zh-CN" b="1" dirty="0"/>
                <a:t>t</a:t>
              </a:r>
              <a:endParaRPr lang="zh-CN" altLang="en-US" b="1" dirty="0"/>
            </a:p>
          </p:txBody>
        </p:sp>
      </p:grpSp>
      <p:grpSp>
        <p:nvGrpSpPr>
          <p:cNvPr id="63" name="组合 62"/>
          <p:cNvGrpSpPr/>
          <p:nvPr/>
        </p:nvGrpSpPr>
        <p:grpSpPr>
          <a:xfrm>
            <a:off x="5186828" y="3341144"/>
            <a:ext cx="3595265" cy="381602"/>
            <a:chOff x="3887821" y="3428999"/>
            <a:chExt cx="3595265" cy="381602"/>
          </a:xfrm>
        </p:grpSpPr>
        <p:sp>
          <p:nvSpPr>
            <p:cNvPr id="33" name="矩形 32"/>
            <p:cNvSpPr/>
            <p:nvPr/>
          </p:nvSpPr>
          <p:spPr>
            <a:xfrm>
              <a:off x="3887821" y="3429000"/>
              <a:ext cx="2519463" cy="38160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chemeClr val="tx1"/>
                  </a:solidFill>
                </a:rPr>
                <a:t>300</a:t>
              </a:r>
              <a:r>
                <a:rPr lang="zh-CN" altLang="en-US" sz="1600" b="1" dirty="0">
                  <a:solidFill>
                    <a:schemeClr val="tx1"/>
                  </a:solidFill>
                </a:rPr>
                <a:t>字节的数据载荷</a:t>
              </a:r>
              <a:endParaRPr lang="zh-CN" altLang="en-US" sz="1600" b="1" dirty="0">
                <a:solidFill>
                  <a:schemeClr val="tx1"/>
                </a:solidFill>
              </a:endParaRPr>
            </a:p>
          </p:txBody>
        </p:sp>
        <p:sp>
          <p:nvSpPr>
            <p:cNvPr id="61" name="矩形 60"/>
            <p:cNvSpPr/>
            <p:nvPr/>
          </p:nvSpPr>
          <p:spPr>
            <a:xfrm>
              <a:off x="6407284" y="3428999"/>
              <a:ext cx="616085" cy="381601"/>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bg1"/>
                  </a:solidFill>
                </a:rPr>
                <a:t>首部</a:t>
              </a:r>
              <a:endParaRPr lang="zh-CN" altLang="en-US" sz="1600" b="1" dirty="0">
                <a:solidFill>
                  <a:schemeClr val="bg1"/>
                </a:solidFill>
              </a:endParaRPr>
            </a:p>
          </p:txBody>
        </p:sp>
        <p:cxnSp>
          <p:nvCxnSpPr>
            <p:cNvPr id="62" name="直接箭头连接符 61"/>
            <p:cNvCxnSpPr/>
            <p:nvPr/>
          </p:nvCxnSpPr>
          <p:spPr>
            <a:xfrm>
              <a:off x="7023369" y="3605754"/>
              <a:ext cx="459717" cy="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76" name="矩形 75"/>
          <p:cNvSpPr/>
          <p:nvPr/>
        </p:nvSpPr>
        <p:spPr>
          <a:xfrm>
            <a:off x="4560286" y="5921622"/>
            <a:ext cx="2519463" cy="38160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solidFill>
              </a:rPr>
              <a:t>数据载荷</a:t>
            </a:r>
            <a:endParaRPr lang="zh-CN" altLang="en-US" sz="1600" b="1" dirty="0">
              <a:solidFill>
                <a:schemeClr val="tx1"/>
              </a:solidFill>
            </a:endParaRPr>
          </a:p>
        </p:txBody>
      </p:sp>
      <p:sp>
        <p:nvSpPr>
          <p:cNvPr id="77" name="矩形 76"/>
          <p:cNvSpPr/>
          <p:nvPr/>
        </p:nvSpPr>
        <p:spPr>
          <a:xfrm>
            <a:off x="3944201" y="5921622"/>
            <a:ext cx="616085" cy="381601"/>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bg1"/>
                </a:solidFill>
              </a:rPr>
              <a:t>首部</a:t>
            </a:r>
            <a:endParaRPr lang="zh-CN" altLang="en-US" sz="1600" b="1" dirty="0">
              <a:solidFill>
                <a:schemeClr val="bg1"/>
              </a:solidFill>
            </a:endParaRPr>
          </a:p>
        </p:txBody>
      </p:sp>
      <p:cxnSp>
        <p:nvCxnSpPr>
          <p:cNvPr id="78" name="直接箭头连接符 77"/>
          <p:cNvCxnSpPr/>
          <p:nvPr/>
        </p:nvCxnSpPr>
        <p:spPr>
          <a:xfrm flipH="1">
            <a:off x="3484484" y="6144251"/>
            <a:ext cx="459717" cy="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92" name="组合 91"/>
          <p:cNvGrpSpPr/>
          <p:nvPr/>
        </p:nvGrpSpPr>
        <p:grpSpPr>
          <a:xfrm>
            <a:off x="862519" y="1177794"/>
            <a:ext cx="11024681" cy="1263451"/>
            <a:chOff x="862519" y="1177794"/>
            <a:chExt cx="11024681" cy="1263451"/>
          </a:xfrm>
        </p:grpSpPr>
        <p:sp>
          <p:nvSpPr>
            <p:cNvPr id="5" name="文本框 4"/>
            <p:cNvSpPr txBox="1"/>
            <p:nvPr/>
          </p:nvSpPr>
          <p:spPr>
            <a:xfrm>
              <a:off x="862519" y="1177794"/>
              <a:ext cx="11024681" cy="923330"/>
            </a:xfrm>
            <a:prstGeom prst="rect">
              <a:avLst/>
            </a:prstGeom>
            <a:noFill/>
          </p:spPr>
          <p:txBody>
            <a:bodyPr wrap="square" rtlCol="0">
              <a:spAutoFit/>
            </a:bodyPr>
            <a:lstStyle/>
            <a:p>
              <a:r>
                <a:rPr lang="en-US" altLang="zh-CN" b="1" dirty="0"/>
                <a:t>【2011</a:t>
              </a:r>
              <a:r>
                <a:rPr lang="zh-CN" altLang="en-US" b="1" dirty="0"/>
                <a:t>年 题</a:t>
              </a:r>
              <a:r>
                <a:rPr lang="en-US" altLang="zh-CN" b="1" dirty="0"/>
                <a:t>40】</a:t>
              </a:r>
              <a:r>
                <a:rPr lang="zh-CN" altLang="en-US" b="1" dirty="0"/>
                <a:t>主机甲与主机乙之间已建立一个</a:t>
              </a:r>
              <a:r>
                <a:rPr lang="en-US" altLang="zh-CN" b="1" dirty="0"/>
                <a:t>TCP</a:t>
              </a:r>
              <a:r>
                <a:rPr lang="zh-CN" altLang="en-US" b="1" dirty="0"/>
                <a:t>连接，主机甲向主机乙发送了</a:t>
              </a:r>
              <a:r>
                <a:rPr lang="en-US" altLang="zh-CN" b="1" dirty="0"/>
                <a:t>3</a:t>
              </a:r>
              <a:r>
                <a:rPr lang="zh-CN" altLang="en-US" b="1" dirty="0"/>
                <a:t>个连续的</a:t>
              </a:r>
              <a:r>
                <a:rPr lang="en-US" altLang="zh-CN" b="1" dirty="0"/>
                <a:t>TCP</a:t>
              </a:r>
              <a:r>
                <a:rPr lang="zh-CN" altLang="en-US" b="1" dirty="0"/>
                <a:t>段，分别包</a:t>
              </a:r>
              <a:endParaRPr lang="en-US" altLang="zh-CN" b="1" dirty="0"/>
            </a:p>
            <a:p>
              <a:r>
                <a:rPr lang="en-US" altLang="zh-CN" b="1" dirty="0"/>
                <a:t>                              </a:t>
              </a:r>
              <a:r>
                <a:rPr lang="zh-CN" altLang="en-US" b="1" dirty="0"/>
                <a:t>含</a:t>
              </a:r>
              <a:r>
                <a:rPr lang="en-US" altLang="zh-CN" b="1" dirty="0"/>
                <a:t>300</a:t>
              </a:r>
              <a:r>
                <a:rPr lang="zh-CN" altLang="en-US" b="1" dirty="0"/>
                <a:t>字节、</a:t>
              </a:r>
              <a:r>
                <a:rPr lang="en-US" altLang="zh-CN" b="1" dirty="0"/>
                <a:t>400</a:t>
              </a:r>
              <a:r>
                <a:rPr lang="zh-CN" altLang="en-US" b="1" dirty="0"/>
                <a:t>字节和</a:t>
              </a:r>
              <a:r>
                <a:rPr lang="en-US" altLang="zh-CN" b="1" dirty="0"/>
                <a:t>500</a:t>
              </a:r>
              <a:r>
                <a:rPr lang="zh-CN" altLang="en-US" b="1" dirty="0"/>
                <a:t>字节的有效载荷，第</a:t>
              </a:r>
              <a:r>
                <a:rPr lang="en-US" altLang="zh-CN" b="1" dirty="0"/>
                <a:t>3</a:t>
              </a:r>
              <a:r>
                <a:rPr lang="zh-CN" altLang="en-US" b="1" dirty="0"/>
                <a:t>个段的序号为</a:t>
              </a:r>
              <a:r>
                <a:rPr lang="en-US" altLang="zh-CN" b="1" dirty="0"/>
                <a:t>900</a:t>
              </a:r>
              <a:r>
                <a:rPr lang="zh-CN" altLang="en-US" b="1" dirty="0"/>
                <a:t>，若主机乙仅正确接收到第</a:t>
              </a:r>
              <a:r>
                <a:rPr lang="en-US" altLang="zh-CN" b="1" dirty="0"/>
                <a:t>1 </a:t>
              </a:r>
              <a:endParaRPr lang="en-US" altLang="zh-CN" b="1" dirty="0"/>
            </a:p>
            <a:p>
              <a:r>
                <a:rPr lang="en-US" altLang="zh-CN" b="1" dirty="0"/>
                <a:t>                              </a:t>
              </a:r>
              <a:r>
                <a:rPr lang="zh-CN" altLang="en-US" b="1" dirty="0"/>
                <a:t>和第</a:t>
              </a:r>
              <a:r>
                <a:rPr lang="en-US" altLang="zh-CN" b="1" dirty="0"/>
                <a:t>3</a:t>
              </a:r>
              <a:r>
                <a:rPr lang="zh-CN" altLang="en-US" b="1" dirty="0"/>
                <a:t>个段，则主机乙发送给主机甲的确认序号是（      ）。</a:t>
              </a:r>
              <a:endParaRPr lang="zh-CN" altLang="en-US" b="1" dirty="0"/>
            </a:p>
          </p:txBody>
        </p:sp>
        <p:sp>
          <p:nvSpPr>
            <p:cNvPr id="88" name="文本框 87"/>
            <p:cNvSpPr txBox="1"/>
            <p:nvPr/>
          </p:nvSpPr>
          <p:spPr>
            <a:xfrm>
              <a:off x="2445213" y="2071913"/>
              <a:ext cx="945376" cy="369332"/>
            </a:xfrm>
            <a:prstGeom prst="rect">
              <a:avLst/>
            </a:prstGeom>
            <a:noFill/>
          </p:spPr>
          <p:txBody>
            <a:bodyPr wrap="square" rtlCol="0">
              <a:spAutoFit/>
            </a:bodyPr>
            <a:lstStyle/>
            <a:p>
              <a:r>
                <a:rPr lang="en-US" altLang="zh-CN" b="1" dirty="0"/>
                <a:t>A. 300</a:t>
              </a:r>
              <a:endParaRPr lang="zh-CN" altLang="en-US" b="1" dirty="0"/>
            </a:p>
          </p:txBody>
        </p:sp>
        <p:sp>
          <p:nvSpPr>
            <p:cNvPr id="89" name="文本框 88"/>
            <p:cNvSpPr txBox="1"/>
            <p:nvPr/>
          </p:nvSpPr>
          <p:spPr>
            <a:xfrm>
              <a:off x="4818709" y="2071913"/>
              <a:ext cx="945376" cy="369332"/>
            </a:xfrm>
            <a:prstGeom prst="rect">
              <a:avLst/>
            </a:prstGeom>
            <a:noFill/>
          </p:spPr>
          <p:txBody>
            <a:bodyPr wrap="square" rtlCol="0">
              <a:spAutoFit/>
            </a:bodyPr>
            <a:lstStyle/>
            <a:p>
              <a:r>
                <a:rPr lang="en-US" altLang="zh-CN" b="1" dirty="0"/>
                <a:t>B. 500</a:t>
              </a:r>
              <a:endParaRPr lang="zh-CN" altLang="en-US" b="1" dirty="0"/>
            </a:p>
          </p:txBody>
        </p:sp>
        <p:sp>
          <p:nvSpPr>
            <p:cNvPr id="90" name="文本框 89"/>
            <p:cNvSpPr txBox="1"/>
            <p:nvPr/>
          </p:nvSpPr>
          <p:spPr>
            <a:xfrm>
              <a:off x="7192205" y="2071913"/>
              <a:ext cx="945376" cy="369332"/>
            </a:xfrm>
            <a:prstGeom prst="rect">
              <a:avLst/>
            </a:prstGeom>
            <a:noFill/>
          </p:spPr>
          <p:txBody>
            <a:bodyPr wrap="square" rtlCol="0">
              <a:spAutoFit/>
            </a:bodyPr>
            <a:lstStyle/>
            <a:p>
              <a:r>
                <a:rPr lang="en-US" altLang="zh-CN" b="1" dirty="0"/>
                <a:t>C. 1200</a:t>
              </a:r>
              <a:endParaRPr lang="zh-CN" altLang="en-US" b="1" dirty="0"/>
            </a:p>
          </p:txBody>
        </p:sp>
        <p:sp>
          <p:nvSpPr>
            <p:cNvPr id="91" name="文本框 90"/>
            <p:cNvSpPr txBox="1"/>
            <p:nvPr/>
          </p:nvSpPr>
          <p:spPr>
            <a:xfrm>
              <a:off x="9565700" y="2071913"/>
              <a:ext cx="945376" cy="369332"/>
            </a:xfrm>
            <a:prstGeom prst="rect">
              <a:avLst/>
            </a:prstGeom>
            <a:noFill/>
          </p:spPr>
          <p:txBody>
            <a:bodyPr wrap="square" rtlCol="0">
              <a:spAutoFit/>
            </a:bodyPr>
            <a:lstStyle/>
            <a:p>
              <a:r>
                <a:rPr lang="en-US" altLang="zh-CN" b="1" dirty="0"/>
                <a:t>D. 1400</a:t>
              </a:r>
              <a:endParaRPr lang="zh-CN" altLang="en-US" b="1" dirty="0"/>
            </a:p>
          </p:txBody>
        </p:sp>
      </p:grpSp>
      <p:sp>
        <p:nvSpPr>
          <p:cNvPr id="95" name="文本框 94"/>
          <p:cNvSpPr txBox="1"/>
          <p:nvPr/>
        </p:nvSpPr>
        <p:spPr>
          <a:xfrm>
            <a:off x="7618741" y="1653647"/>
            <a:ext cx="395592" cy="523220"/>
          </a:xfrm>
          <a:prstGeom prst="rect">
            <a:avLst/>
          </a:prstGeom>
          <a:noFill/>
        </p:spPr>
        <p:txBody>
          <a:bodyPr wrap="square" rtlCol="0">
            <a:spAutoFit/>
          </a:bodyPr>
          <a:lstStyle/>
          <a:p>
            <a:pPr algn="ctr"/>
            <a:r>
              <a:rPr lang="en-US" altLang="zh-CN" sz="2800" b="1" dirty="0">
                <a:solidFill>
                  <a:schemeClr val="accent1">
                    <a:lumMod val="75000"/>
                  </a:schemeClr>
                </a:solidFill>
                <a:latin typeface="Arial Black" panose="020B0A04020102020204" pitchFamily="34" charset="0"/>
              </a:rPr>
              <a:t>B</a:t>
            </a:r>
            <a:endParaRPr lang="zh-CN" altLang="en-US" sz="2800" b="1" dirty="0">
              <a:solidFill>
                <a:schemeClr val="accent1">
                  <a:lumMod val="75000"/>
                </a:schemeClr>
              </a:solidFill>
              <a:latin typeface="Arial Black" panose="020B0A04020102020204" pitchFamily="34" charset="0"/>
            </a:endParaRPr>
          </a:p>
        </p:txBody>
      </p:sp>
      <p:grpSp>
        <p:nvGrpSpPr>
          <p:cNvPr id="42" name="组合 41"/>
          <p:cNvGrpSpPr/>
          <p:nvPr/>
        </p:nvGrpSpPr>
        <p:grpSpPr>
          <a:xfrm>
            <a:off x="3966452" y="4108666"/>
            <a:ext cx="3595265" cy="381602"/>
            <a:chOff x="3887821" y="3428999"/>
            <a:chExt cx="3595265" cy="381602"/>
          </a:xfrm>
        </p:grpSpPr>
        <p:sp>
          <p:nvSpPr>
            <p:cNvPr id="43" name="矩形 42"/>
            <p:cNvSpPr/>
            <p:nvPr/>
          </p:nvSpPr>
          <p:spPr>
            <a:xfrm>
              <a:off x="3887821" y="3429000"/>
              <a:ext cx="2519463" cy="38160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chemeClr val="tx1"/>
                  </a:solidFill>
                </a:rPr>
                <a:t>400</a:t>
              </a:r>
              <a:r>
                <a:rPr lang="zh-CN" altLang="en-US" sz="1600" b="1" dirty="0">
                  <a:solidFill>
                    <a:schemeClr val="tx1"/>
                  </a:solidFill>
                </a:rPr>
                <a:t>字节的数据载荷</a:t>
              </a:r>
              <a:endParaRPr lang="zh-CN" altLang="en-US" sz="1600" b="1" dirty="0">
                <a:solidFill>
                  <a:schemeClr val="tx1"/>
                </a:solidFill>
              </a:endParaRPr>
            </a:p>
          </p:txBody>
        </p:sp>
        <p:sp>
          <p:nvSpPr>
            <p:cNvPr id="44" name="矩形 43"/>
            <p:cNvSpPr/>
            <p:nvPr/>
          </p:nvSpPr>
          <p:spPr>
            <a:xfrm>
              <a:off x="6407284" y="3428999"/>
              <a:ext cx="616085" cy="381601"/>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bg1"/>
                  </a:solidFill>
                </a:rPr>
                <a:t>首部</a:t>
              </a:r>
              <a:endParaRPr lang="zh-CN" altLang="en-US" sz="1600" b="1" dirty="0">
                <a:solidFill>
                  <a:schemeClr val="bg1"/>
                </a:solidFill>
              </a:endParaRPr>
            </a:p>
          </p:txBody>
        </p:sp>
        <p:cxnSp>
          <p:nvCxnSpPr>
            <p:cNvPr id="45" name="直接箭头连接符 44"/>
            <p:cNvCxnSpPr/>
            <p:nvPr/>
          </p:nvCxnSpPr>
          <p:spPr>
            <a:xfrm>
              <a:off x="7023369" y="3605754"/>
              <a:ext cx="459717" cy="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 name="组合 7"/>
          <p:cNvGrpSpPr/>
          <p:nvPr/>
        </p:nvGrpSpPr>
        <p:grpSpPr>
          <a:xfrm>
            <a:off x="7493017" y="3899500"/>
            <a:ext cx="863636" cy="734063"/>
            <a:chOff x="7493017" y="3899500"/>
            <a:chExt cx="863636" cy="734063"/>
          </a:xfrm>
        </p:grpSpPr>
        <p:sp>
          <p:nvSpPr>
            <p:cNvPr id="6" name="爆炸形: 8 pt  5"/>
            <p:cNvSpPr/>
            <p:nvPr/>
          </p:nvSpPr>
          <p:spPr>
            <a:xfrm>
              <a:off x="7493017" y="3899500"/>
              <a:ext cx="863636" cy="734063"/>
            </a:xfrm>
            <a:prstGeom prst="irregularSeal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7" name="文本框 6"/>
            <p:cNvSpPr txBox="1"/>
            <p:nvPr/>
          </p:nvSpPr>
          <p:spPr>
            <a:xfrm>
              <a:off x="7561717" y="4052104"/>
              <a:ext cx="682109" cy="369332"/>
            </a:xfrm>
            <a:prstGeom prst="rect">
              <a:avLst/>
            </a:prstGeom>
            <a:noFill/>
          </p:spPr>
          <p:txBody>
            <a:bodyPr wrap="square" rtlCol="0">
              <a:spAutoFit/>
            </a:bodyPr>
            <a:lstStyle/>
            <a:p>
              <a:pPr algn="ctr"/>
              <a:r>
                <a:rPr lang="zh-CN" altLang="en-US" b="1" dirty="0">
                  <a:solidFill>
                    <a:schemeClr val="bg1"/>
                  </a:solidFill>
                </a:rPr>
                <a:t>丢失</a:t>
              </a:r>
              <a:endParaRPr lang="zh-CN" altLang="en-US" b="1" dirty="0">
                <a:solidFill>
                  <a:schemeClr val="bg1"/>
                </a:solidFill>
              </a:endParaRPr>
            </a:p>
          </p:txBody>
        </p:sp>
      </p:grpSp>
      <p:grpSp>
        <p:nvGrpSpPr>
          <p:cNvPr id="49" name="组合 48"/>
          <p:cNvGrpSpPr/>
          <p:nvPr/>
        </p:nvGrpSpPr>
        <p:grpSpPr>
          <a:xfrm>
            <a:off x="4319086" y="4919402"/>
            <a:ext cx="4463007" cy="381602"/>
            <a:chOff x="3020079" y="3428999"/>
            <a:chExt cx="4463007" cy="381602"/>
          </a:xfrm>
        </p:grpSpPr>
        <p:sp>
          <p:nvSpPr>
            <p:cNvPr id="50" name="矩形 49"/>
            <p:cNvSpPr/>
            <p:nvPr/>
          </p:nvSpPr>
          <p:spPr>
            <a:xfrm>
              <a:off x="3020079" y="3429000"/>
              <a:ext cx="3387206" cy="38160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chemeClr val="tx1"/>
                  </a:solidFill>
                </a:rPr>
                <a:t>500</a:t>
              </a:r>
              <a:r>
                <a:rPr lang="zh-CN" altLang="en-US" sz="1600" b="1" dirty="0">
                  <a:solidFill>
                    <a:schemeClr val="tx1"/>
                  </a:solidFill>
                </a:rPr>
                <a:t>字节的数据载荷</a:t>
              </a:r>
              <a:endParaRPr lang="zh-CN" altLang="en-US" sz="1600" b="1" dirty="0">
                <a:solidFill>
                  <a:schemeClr val="tx1"/>
                </a:solidFill>
              </a:endParaRPr>
            </a:p>
          </p:txBody>
        </p:sp>
        <p:sp>
          <p:nvSpPr>
            <p:cNvPr id="56" name="矩形 55"/>
            <p:cNvSpPr/>
            <p:nvPr/>
          </p:nvSpPr>
          <p:spPr>
            <a:xfrm>
              <a:off x="6407284" y="3428999"/>
              <a:ext cx="616085" cy="381601"/>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bg1"/>
                  </a:solidFill>
                </a:rPr>
                <a:t>首部</a:t>
              </a:r>
              <a:endParaRPr lang="zh-CN" altLang="en-US" sz="1600" b="1" dirty="0">
                <a:solidFill>
                  <a:schemeClr val="bg1"/>
                </a:solidFill>
              </a:endParaRPr>
            </a:p>
          </p:txBody>
        </p:sp>
        <p:cxnSp>
          <p:nvCxnSpPr>
            <p:cNvPr id="71" name="直接箭头连接符 70"/>
            <p:cNvCxnSpPr/>
            <p:nvPr/>
          </p:nvCxnSpPr>
          <p:spPr>
            <a:xfrm>
              <a:off x="7023369" y="3605754"/>
              <a:ext cx="459717" cy="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9" name="组合 8"/>
          <p:cNvGrpSpPr/>
          <p:nvPr/>
        </p:nvGrpSpPr>
        <p:grpSpPr>
          <a:xfrm>
            <a:off x="377275" y="3531947"/>
            <a:ext cx="4809552" cy="2580477"/>
            <a:chOff x="377275" y="3531947"/>
            <a:chExt cx="4809552" cy="2580477"/>
          </a:xfrm>
        </p:grpSpPr>
        <p:sp>
          <p:nvSpPr>
            <p:cNvPr id="25" name="文本框 24"/>
            <p:cNvSpPr txBox="1"/>
            <p:nvPr/>
          </p:nvSpPr>
          <p:spPr>
            <a:xfrm>
              <a:off x="377275" y="4360520"/>
              <a:ext cx="2463166" cy="923330"/>
            </a:xfrm>
            <a:prstGeom prst="rect">
              <a:avLst/>
            </a:prstGeom>
            <a:noFill/>
          </p:spPr>
          <p:txBody>
            <a:bodyPr wrap="square" rtlCol="0">
              <a:spAutoFit/>
            </a:bodyPr>
            <a:lstStyle/>
            <a:p>
              <a:pPr algn="ctr"/>
              <a:r>
                <a:rPr lang="zh-CN" altLang="en-US" b="1" dirty="0">
                  <a:solidFill>
                    <a:schemeClr val="accent1">
                      <a:lumMod val="75000"/>
                    </a:schemeClr>
                  </a:solidFill>
                </a:rPr>
                <a:t>这是对已正确接收且按序到达的最后一个</a:t>
              </a:r>
              <a:r>
                <a:rPr lang="en-US" altLang="zh-CN" b="1" dirty="0">
                  <a:solidFill>
                    <a:schemeClr val="accent1">
                      <a:lumMod val="75000"/>
                    </a:schemeClr>
                  </a:solidFill>
                </a:rPr>
                <a:t>TCP</a:t>
              </a:r>
              <a:r>
                <a:rPr lang="zh-CN" altLang="en-US" b="1" dirty="0">
                  <a:solidFill>
                    <a:schemeClr val="accent1">
                      <a:lumMod val="75000"/>
                    </a:schemeClr>
                  </a:solidFill>
                </a:rPr>
                <a:t>报文段的确认。</a:t>
              </a:r>
              <a:endParaRPr lang="zh-CN" altLang="en-US" b="1" dirty="0">
                <a:solidFill>
                  <a:schemeClr val="accent1">
                    <a:lumMod val="75000"/>
                  </a:schemeClr>
                </a:solidFill>
              </a:endParaRPr>
            </a:p>
          </p:txBody>
        </p:sp>
        <p:cxnSp>
          <p:nvCxnSpPr>
            <p:cNvPr id="68" name="连接符: 曲线 67"/>
            <p:cNvCxnSpPr>
              <a:stCxn id="77" idx="1"/>
              <a:endCxn id="33" idx="1"/>
            </p:cNvCxnSpPr>
            <p:nvPr/>
          </p:nvCxnSpPr>
          <p:spPr>
            <a:xfrm rot="10800000" flipH="1">
              <a:off x="3944200" y="3531947"/>
              <a:ext cx="1242627" cy="2580477"/>
            </a:xfrm>
            <a:prstGeom prst="curvedConnector3">
              <a:avLst>
                <a:gd name="adj1" fmla="val -90932"/>
              </a:avLst>
            </a:prstGeom>
            <a:ln w="50800">
              <a:solidFill>
                <a:schemeClr val="accent1">
                  <a:lumMod val="75000"/>
                </a:schemeClr>
              </a:solidFill>
              <a:prstDash val="dash"/>
              <a:tailEnd type="triangle" w="med" len="lg"/>
            </a:ln>
          </p:spPr>
          <p:style>
            <a:lnRef idx="1">
              <a:schemeClr val="accent1"/>
            </a:lnRef>
            <a:fillRef idx="0">
              <a:schemeClr val="accent1"/>
            </a:fillRef>
            <a:effectRef idx="0">
              <a:schemeClr val="accent1"/>
            </a:effectRef>
            <a:fontRef idx="minor">
              <a:schemeClr val="tx1"/>
            </a:fontRef>
          </p:style>
        </p:cxnSp>
      </p:grpSp>
      <p:sp>
        <p:nvSpPr>
          <p:cNvPr id="64" name="对话气泡: 矩形 63"/>
          <p:cNvSpPr/>
          <p:nvPr/>
        </p:nvSpPr>
        <p:spPr>
          <a:xfrm>
            <a:off x="8975387" y="4533936"/>
            <a:ext cx="1309991" cy="466927"/>
          </a:xfrm>
          <a:prstGeom prst="wedgeRectCallout">
            <a:avLst>
              <a:gd name="adj1" fmla="val -106477"/>
              <a:gd name="adj2" fmla="val 48611"/>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序号 </a:t>
            </a:r>
            <a:r>
              <a:rPr lang="en-US" altLang="zh-CN" b="1" dirty="0">
                <a:solidFill>
                  <a:schemeClr val="tx1"/>
                </a:solidFill>
              </a:rPr>
              <a:t>= 900</a:t>
            </a:r>
            <a:endParaRPr lang="zh-CN" altLang="en-US" b="1" dirty="0">
              <a:solidFill>
                <a:schemeClr val="tx1"/>
              </a:solidFill>
            </a:endParaRPr>
          </a:p>
        </p:txBody>
      </p:sp>
      <p:sp>
        <p:nvSpPr>
          <p:cNvPr id="65" name="文本框 64"/>
          <p:cNvSpPr txBox="1"/>
          <p:nvPr/>
        </p:nvSpPr>
        <p:spPr>
          <a:xfrm>
            <a:off x="7032694" y="4615910"/>
            <a:ext cx="738986" cy="369332"/>
          </a:xfrm>
          <a:prstGeom prst="rect">
            <a:avLst/>
          </a:prstGeom>
          <a:noFill/>
        </p:spPr>
        <p:txBody>
          <a:bodyPr wrap="square" rtlCol="0">
            <a:spAutoFit/>
          </a:bodyPr>
          <a:lstStyle/>
          <a:p>
            <a:pPr algn="r"/>
            <a:r>
              <a:rPr lang="en-US" altLang="zh-CN" b="1" dirty="0"/>
              <a:t>900</a:t>
            </a:r>
            <a:endParaRPr lang="zh-CN" altLang="en-US" b="1" dirty="0"/>
          </a:p>
        </p:txBody>
      </p:sp>
      <p:sp>
        <p:nvSpPr>
          <p:cNvPr id="70" name="对话气泡: 矩形 69"/>
          <p:cNvSpPr/>
          <p:nvPr/>
        </p:nvSpPr>
        <p:spPr>
          <a:xfrm>
            <a:off x="1836790" y="5389416"/>
            <a:ext cx="1552304" cy="466927"/>
          </a:xfrm>
          <a:prstGeom prst="wedgeRectCallout">
            <a:avLst>
              <a:gd name="adj1" fmla="val 92962"/>
              <a:gd name="adj2" fmla="val 80784"/>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确认号 </a:t>
            </a:r>
            <a:r>
              <a:rPr lang="en-US" altLang="zh-CN" b="1" dirty="0">
                <a:solidFill>
                  <a:schemeClr val="tx1"/>
                </a:solidFill>
              </a:rPr>
              <a:t>= 500</a:t>
            </a:r>
            <a:endParaRPr lang="zh-CN" altLang="en-US" b="1" dirty="0">
              <a:solidFill>
                <a:schemeClr val="tx1"/>
              </a:solidFill>
            </a:endParaRPr>
          </a:p>
        </p:txBody>
      </p:sp>
    </p:spTree>
    <p:custDataLst>
      <p:tags r:id="rId5"/>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withEffect">
                                  <p:stCondLst>
                                    <p:cond delay="0"/>
                                  </p:stCondLst>
                                  <p:childTnLst>
                                    <p:set>
                                      <p:cBhvr>
                                        <p:cTn id="6" dur="1" fill="hold">
                                          <p:stCondLst>
                                            <p:cond delay="0"/>
                                          </p:stCondLst>
                                        </p:cTn>
                                        <p:tgtEl>
                                          <p:spTgt spid="66"/>
                                        </p:tgtEl>
                                        <p:attrNameLst>
                                          <p:attrName>style.visibility</p:attrName>
                                        </p:attrNameLst>
                                      </p:cBhvr>
                                      <p:to>
                                        <p:strVal val="visible"/>
                                      </p:to>
                                    </p:set>
                                    <p:anim calcmode="lin" valueType="num">
                                      <p:cBhvr additive="base">
                                        <p:cTn id="7" dur="500"/>
                                        <p:tgtEl>
                                          <p:spTgt spid="66"/>
                                        </p:tgtEl>
                                        <p:attrNameLst>
                                          <p:attrName>ppt_y</p:attrName>
                                        </p:attrNameLst>
                                      </p:cBhvr>
                                      <p:tavLst>
                                        <p:tav tm="0">
                                          <p:val>
                                            <p:strVal val="#ppt_y+#ppt_h*1.125000"/>
                                          </p:val>
                                        </p:tav>
                                        <p:tav tm="100000">
                                          <p:val>
                                            <p:strVal val="#ppt_y"/>
                                          </p:val>
                                        </p:tav>
                                      </p:tavLst>
                                    </p:anim>
                                    <p:animEffect transition="in" filter="wipe(up)">
                                      <p:cBhvr>
                                        <p:cTn id="8" dur="500"/>
                                        <p:tgtEl>
                                          <p:spTgt spid="66"/>
                                        </p:tgtEl>
                                      </p:cBhvr>
                                    </p:animEffect>
                                  </p:childTnLst>
                                </p:cTn>
                              </p:par>
                            </p:childTnLst>
                          </p:cTn>
                        </p:par>
                      </p:childTnLst>
                    </p:cTn>
                  </p:par>
                  <p:par>
                    <p:cTn id="9" fill="hold">
                      <p:stCondLst>
                        <p:cond delay="indefinite"/>
                      </p:stCondLst>
                      <p:childTnLst>
                        <p:par>
                          <p:cTn id="10" fill="hold">
                            <p:stCondLst>
                              <p:cond delay="0"/>
                            </p:stCondLst>
                            <p:childTnLst>
                              <p:par>
                                <p:cTn id="11" presetID="22" presetClass="entr" presetSubtype="2" fill="hold" grpId="0" nodeType="clickEffect">
                                  <p:stCondLst>
                                    <p:cond delay="0"/>
                                  </p:stCondLst>
                                  <p:childTnLst>
                                    <p:set>
                                      <p:cBhvr>
                                        <p:cTn id="12" dur="1" fill="hold">
                                          <p:stCondLst>
                                            <p:cond delay="0"/>
                                          </p:stCondLst>
                                        </p:cTn>
                                        <p:tgtEl>
                                          <p:spTgt spid="70"/>
                                        </p:tgtEl>
                                        <p:attrNameLst>
                                          <p:attrName>style.visibility</p:attrName>
                                        </p:attrNameLst>
                                      </p:cBhvr>
                                      <p:to>
                                        <p:strVal val="visible"/>
                                      </p:to>
                                    </p:set>
                                    <p:animEffect transition="in" filter="wipe(right)">
                                      <p:cBhvr>
                                        <p:cTn id="13"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p:bldP spid="70" grpId="0" bldLvl="0" animBg="1"/>
    </p:bld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p:cNvGrpSpPr/>
          <p:nvPr/>
        </p:nvGrpSpPr>
        <p:grpSpPr>
          <a:xfrm>
            <a:off x="2257839" y="6004020"/>
            <a:ext cx="3130588" cy="444735"/>
            <a:chOff x="2257839" y="6004020"/>
            <a:chExt cx="3130588" cy="444735"/>
          </a:xfrm>
        </p:grpSpPr>
        <p:cxnSp>
          <p:nvCxnSpPr>
            <p:cNvPr id="56" name="直接连接符 55"/>
            <p:cNvCxnSpPr/>
            <p:nvPr/>
          </p:nvCxnSpPr>
          <p:spPr>
            <a:xfrm>
              <a:off x="2257839" y="6004020"/>
              <a:ext cx="0" cy="43088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a:xfrm>
              <a:off x="5388427" y="6004020"/>
              <a:ext cx="0" cy="43088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直接箭头连接符 57"/>
            <p:cNvCxnSpPr/>
            <p:nvPr/>
          </p:nvCxnSpPr>
          <p:spPr>
            <a:xfrm>
              <a:off x="2257839" y="6257434"/>
              <a:ext cx="3130574" cy="0"/>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9" name="文本框 58"/>
            <p:cNvSpPr txBox="1"/>
            <p:nvPr/>
          </p:nvSpPr>
          <p:spPr>
            <a:xfrm>
              <a:off x="3348244" y="6079423"/>
              <a:ext cx="942109" cy="369332"/>
            </a:xfrm>
            <a:prstGeom prst="rect">
              <a:avLst/>
            </a:prstGeom>
            <a:solidFill>
              <a:schemeClr val="bg1"/>
            </a:solidFill>
          </p:spPr>
          <p:txBody>
            <a:bodyPr wrap="square" rtlCol="0">
              <a:spAutoFit/>
            </a:bodyPr>
            <a:lstStyle/>
            <a:p>
              <a:pPr algn="ctr"/>
              <a:r>
                <a:rPr lang="en-US" altLang="zh-CN" b="1" dirty="0"/>
                <a:t>60</a:t>
              </a:r>
              <a:r>
                <a:rPr lang="zh-CN" altLang="en-US" b="1" dirty="0"/>
                <a:t>字节</a:t>
              </a:r>
              <a:endParaRPr lang="zh-CN" altLang="en-US" b="1" dirty="0"/>
            </a:p>
          </p:txBody>
        </p:sp>
      </p:grpSp>
      <p:sp>
        <p:nvSpPr>
          <p:cNvPr id="32" name="文本框 31"/>
          <p:cNvSpPr txBox="1"/>
          <p:nvPr/>
        </p:nvSpPr>
        <p:spPr>
          <a:xfrm>
            <a:off x="4124299" y="4883202"/>
            <a:ext cx="4347755" cy="369332"/>
          </a:xfrm>
          <a:prstGeom prst="rect">
            <a:avLst/>
          </a:prstGeom>
          <a:noFill/>
        </p:spPr>
        <p:txBody>
          <a:bodyPr wrap="square" rtlCol="0">
            <a:spAutoFit/>
          </a:bodyPr>
          <a:lstStyle/>
          <a:p>
            <a:r>
              <a:rPr lang="en-US" altLang="zh-CN" b="1" dirty="0"/>
              <a:t>(0101)</a:t>
            </a:r>
            <a:r>
              <a:rPr lang="en-US" altLang="zh-CN" b="1" baseline="-25000" dirty="0"/>
              <a:t>2</a:t>
            </a:r>
            <a:r>
              <a:rPr lang="en-US" altLang="zh-CN" b="1" dirty="0"/>
              <a:t> × 4</a:t>
            </a:r>
            <a:r>
              <a:rPr lang="zh-CN" altLang="en-US" b="1" dirty="0"/>
              <a:t>字节 </a:t>
            </a:r>
            <a:r>
              <a:rPr lang="en-US" altLang="zh-CN" b="1" dirty="0"/>
              <a:t>= 5 × 4</a:t>
            </a:r>
            <a:r>
              <a:rPr lang="zh-CN" altLang="en-US" b="1" dirty="0"/>
              <a:t>字节 </a:t>
            </a:r>
            <a:r>
              <a:rPr lang="en-US" altLang="zh-CN" b="1" dirty="0"/>
              <a:t>= 20</a:t>
            </a:r>
            <a:r>
              <a:rPr lang="zh-CN" altLang="en-US" b="1" dirty="0"/>
              <a:t>字节</a:t>
            </a:r>
            <a:endParaRPr lang="zh-CN" altLang="en-US" b="1" dirty="0"/>
          </a:p>
        </p:txBody>
      </p:sp>
      <p:grpSp>
        <p:nvGrpSpPr>
          <p:cNvPr id="37" name="组合 36"/>
          <p:cNvGrpSpPr/>
          <p:nvPr/>
        </p:nvGrpSpPr>
        <p:grpSpPr>
          <a:xfrm>
            <a:off x="2257839" y="4807799"/>
            <a:ext cx="1719800" cy="444735"/>
            <a:chOff x="2257839" y="4807799"/>
            <a:chExt cx="1719800" cy="444735"/>
          </a:xfrm>
        </p:grpSpPr>
        <p:cxnSp>
          <p:nvCxnSpPr>
            <p:cNvPr id="22" name="直接连接符 21"/>
            <p:cNvCxnSpPr/>
            <p:nvPr/>
          </p:nvCxnSpPr>
          <p:spPr>
            <a:xfrm>
              <a:off x="2257839" y="4807799"/>
              <a:ext cx="0" cy="43088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a:off x="3977639" y="4807799"/>
              <a:ext cx="0" cy="43088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直接箭头连接符 25"/>
            <p:cNvCxnSpPr/>
            <p:nvPr/>
          </p:nvCxnSpPr>
          <p:spPr>
            <a:xfrm>
              <a:off x="2257839" y="5061213"/>
              <a:ext cx="1719800" cy="0"/>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7" name="文本框 26"/>
            <p:cNvSpPr txBox="1"/>
            <p:nvPr/>
          </p:nvSpPr>
          <p:spPr>
            <a:xfrm>
              <a:off x="2564476" y="4883202"/>
              <a:ext cx="942109" cy="369332"/>
            </a:xfrm>
            <a:prstGeom prst="rect">
              <a:avLst/>
            </a:prstGeom>
            <a:solidFill>
              <a:schemeClr val="bg1"/>
            </a:solidFill>
          </p:spPr>
          <p:txBody>
            <a:bodyPr wrap="square" rtlCol="0">
              <a:spAutoFit/>
            </a:bodyPr>
            <a:lstStyle/>
            <a:p>
              <a:pPr algn="ctr"/>
              <a:r>
                <a:rPr lang="en-US" altLang="zh-CN" b="1" dirty="0"/>
                <a:t>20</a:t>
              </a:r>
              <a:r>
                <a:rPr lang="zh-CN" altLang="en-US" b="1" dirty="0"/>
                <a:t>字节</a:t>
              </a:r>
              <a:endParaRPr lang="zh-CN" altLang="en-US" b="1" dirty="0"/>
            </a:p>
          </p:txBody>
        </p:sp>
      </p:grpSp>
      <p:grpSp>
        <p:nvGrpSpPr>
          <p:cNvPr id="19" name="组合 18"/>
          <p:cNvGrpSpPr/>
          <p:nvPr/>
        </p:nvGrpSpPr>
        <p:grpSpPr>
          <a:xfrm>
            <a:off x="370256" y="4198350"/>
            <a:ext cx="9511795" cy="610670"/>
            <a:chOff x="370256" y="4446540"/>
            <a:chExt cx="9511795" cy="610670"/>
          </a:xfrm>
        </p:grpSpPr>
        <p:sp>
          <p:nvSpPr>
            <p:cNvPr id="9" name="矩形 8"/>
            <p:cNvSpPr/>
            <p:nvPr/>
          </p:nvSpPr>
          <p:spPr>
            <a:xfrm>
              <a:off x="2257839" y="4446540"/>
              <a:ext cx="1719800" cy="610670"/>
            </a:xfrm>
            <a:prstGeom prst="rect">
              <a:avLst/>
            </a:prstGeom>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b="1" dirty="0"/>
                <a:t>首部</a:t>
              </a:r>
              <a:endParaRPr lang="en-US" altLang="zh-CN" b="1" dirty="0"/>
            </a:p>
            <a:p>
              <a:pPr algn="ctr"/>
              <a:endParaRPr lang="en-US" altLang="zh-CN" b="1" dirty="0"/>
            </a:p>
          </p:txBody>
        </p:sp>
        <p:sp>
          <p:nvSpPr>
            <p:cNvPr id="36" name="矩形 35"/>
            <p:cNvSpPr/>
            <p:nvPr/>
          </p:nvSpPr>
          <p:spPr>
            <a:xfrm>
              <a:off x="3977639" y="4446540"/>
              <a:ext cx="5904412" cy="610670"/>
            </a:xfrm>
            <a:prstGeom prst="rect">
              <a:avLst/>
            </a:prstGeom>
            <a:no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b="1" dirty="0">
                  <a:solidFill>
                    <a:schemeClr val="tx1"/>
                  </a:solidFill>
                </a:rPr>
                <a:t>数据载荷</a:t>
              </a:r>
              <a:endParaRPr lang="en-US" altLang="zh-CN" b="1" dirty="0">
                <a:solidFill>
                  <a:schemeClr val="tx1"/>
                </a:solidFill>
              </a:endParaRPr>
            </a:p>
          </p:txBody>
        </p:sp>
        <p:sp>
          <p:nvSpPr>
            <p:cNvPr id="18" name="文本框 17"/>
            <p:cNvSpPr txBox="1"/>
            <p:nvPr/>
          </p:nvSpPr>
          <p:spPr>
            <a:xfrm>
              <a:off x="370256" y="4579370"/>
              <a:ext cx="1887583" cy="369332"/>
            </a:xfrm>
            <a:prstGeom prst="rect">
              <a:avLst/>
            </a:prstGeom>
            <a:noFill/>
          </p:spPr>
          <p:txBody>
            <a:bodyPr wrap="square" rtlCol="0">
              <a:spAutoFit/>
            </a:bodyPr>
            <a:lstStyle/>
            <a:p>
              <a:r>
                <a:rPr lang="zh-CN" altLang="en-US" b="1" dirty="0"/>
                <a:t>某个</a:t>
              </a:r>
              <a:r>
                <a:rPr lang="en-US" altLang="zh-CN" b="1" dirty="0"/>
                <a:t>TCP</a:t>
              </a:r>
              <a:r>
                <a:rPr lang="zh-CN" altLang="en-US" b="1" dirty="0"/>
                <a:t>报文段</a:t>
              </a:r>
              <a:endParaRPr lang="zh-CN" altLang="en-US" b="1" dirty="0"/>
            </a:p>
          </p:txBody>
        </p:sp>
      </p:grpSp>
      <p:sp>
        <p:nvSpPr>
          <p:cNvPr id="91" name="矩形 90"/>
          <p:cNvSpPr/>
          <p:nvPr/>
        </p:nvSpPr>
        <p:spPr>
          <a:xfrm>
            <a:off x="3753396" y="2596101"/>
            <a:ext cx="635724" cy="274320"/>
          </a:xfrm>
          <a:prstGeom prst="rect">
            <a:avLst/>
          </a:prstGeom>
          <a:solidFill>
            <a:schemeClr val="accent3"/>
          </a:solidFill>
          <a:ln>
            <a:solidFill>
              <a:schemeClr val="accent3"/>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grpSp>
        <p:nvGrpSpPr>
          <p:cNvPr id="4" name="组合 3"/>
          <p:cNvGrpSpPr/>
          <p:nvPr/>
        </p:nvGrpSpPr>
        <p:grpSpPr>
          <a:xfrm>
            <a:off x="304800" y="749300"/>
            <a:ext cx="6192344" cy="400110"/>
            <a:chOff x="424117" y="898245"/>
            <a:chExt cx="6192344" cy="400110"/>
          </a:xfrm>
        </p:grpSpPr>
        <p:sp>
          <p:nvSpPr>
            <p:cNvPr id="2" name="平行四边形 1"/>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p:cNvSpPr txBox="1"/>
            <p:nvPr/>
          </p:nvSpPr>
          <p:spPr>
            <a:xfrm>
              <a:off x="1052423" y="898245"/>
              <a:ext cx="5564038" cy="400110"/>
            </a:xfrm>
            <a:prstGeom prst="rect">
              <a:avLst/>
            </a:prstGeom>
            <a:noFill/>
          </p:spPr>
          <p:txBody>
            <a:bodyPr wrap="square" rtlCol="0">
              <a:spAutoFit/>
            </a:bodyPr>
            <a:lstStyle/>
            <a:p>
              <a:r>
                <a:rPr lang="en-US" altLang="zh-CN" sz="2000" b="1" dirty="0"/>
                <a:t>TCP</a:t>
              </a:r>
              <a:r>
                <a:rPr lang="zh-CN" altLang="en-US" sz="2000" b="1" dirty="0"/>
                <a:t>报文段的首部格式</a:t>
              </a:r>
              <a:endParaRPr lang="zh-CN" altLang="en-US" sz="2000" b="1" dirty="0"/>
            </a:p>
          </p:txBody>
        </p:sp>
      </p:grpSp>
      <p:pic>
        <p:nvPicPr>
          <p:cNvPr id="11" name="图片 10" descr="形状&#10;&#10;中度可信度描述已自动生成"/>
          <p:cNvPicPr>
            <a:picLocks noGrp="1" noRot="1" noChangeAspect="1" noMove="1" noResize="1" noEditPoints="1" noAdjustHandles="1" noChangeArrowheads="1" noChangeShapeType="1" noCrop="1"/>
          </p:cNvPicPr>
          <p:nvPr/>
        </p:nvPicPr>
        <p:blipFill>
          <a:blip r:embed="rId1" cstate="print">
            <a:extLst>
              <a:ext uri="{28A0092B-C50C-407E-A947-70E740481C1C}">
                <a14:useLocalDpi xmlns:a14="http://schemas.microsoft.com/office/drawing/2010/main" val="0"/>
              </a:ext>
            </a:extLst>
          </a:blip>
          <a:stretch>
            <a:fillRect/>
          </a:stretch>
        </p:blipFill>
        <p:spPr>
          <a:xfrm>
            <a:off x="3106779" y="1214721"/>
            <a:ext cx="5976659" cy="2782512"/>
          </a:xfrm>
          <a:prstGeom prst="rect">
            <a:avLst/>
          </a:prstGeom>
        </p:spPr>
      </p:pic>
      <p:grpSp>
        <p:nvGrpSpPr>
          <p:cNvPr id="14" name="组合 13"/>
          <p:cNvGrpSpPr>
            <a:grpSpLocks noGrp="1" noRot="1" noMove="1" noResize="1" noUngrp="1"/>
          </p:cNvGrpSpPr>
          <p:nvPr/>
        </p:nvGrpSpPr>
        <p:grpSpPr>
          <a:xfrm>
            <a:off x="1828801" y="1476103"/>
            <a:ext cx="1886324" cy="1763486"/>
            <a:chOff x="1828801" y="1476103"/>
            <a:chExt cx="1886324" cy="1763486"/>
          </a:xfrm>
        </p:grpSpPr>
        <p:sp>
          <p:nvSpPr>
            <p:cNvPr id="12" name="左大括号 11"/>
            <p:cNvSpPr>
              <a:spLocks noGrp="1" noRot="1" noMove="1" noResize="1" noEditPoints="1" noAdjustHandles="1" noChangeArrowheads="1" noChangeShapeType="1"/>
            </p:cNvSpPr>
            <p:nvPr/>
          </p:nvSpPr>
          <p:spPr>
            <a:xfrm>
              <a:off x="3430719" y="1476103"/>
              <a:ext cx="284406" cy="1763486"/>
            </a:xfrm>
            <a:prstGeom prst="leftBrace">
              <a:avLst>
                <a:gd name="adj1" fmla="val 64221"/>
                <a:gd name="adj2"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3" name="文本框 12"/>
            <p:cNvSpPr txBox="1">
              <a:spLocks noGrp="1" noRot="1" noMove="1" noResize="1" noEditPoints="1" noAdjustHandles="1" noChangeArrowheads="1" noChangeShapeType="1"/>
            </p:cNvSpPr>
            <p:nvPr/>
          </p:nvSpPr>
          <p:spPr>
            <a:xfrm>
              <a:off x="1828801" y="2034680"/>
              <a:ext cx="1856300" cy="646331"/>
            </a:xfrm>
            <a:prstGeom prst="rect">
              <a:avLst/>
            </a:prstGeom>
            <a:noFill/>
          </p:spPr>
          <p:txBody>
            <a:bodyPr wrap="square" rtlCol="0">
              <a:spAutoFit/>
            </a:bodyPr>
            <a:lstStyle/>
            <a:p>
              <a:pPr algn="ctr"/>
              <a:r>
                <a:rPr lang="zh-CN" altLang="en-US" b="1" dirty="0"/>
                <a:t>固定首部</a:t>
              </a:r>
              <a:endParaRPr lang="en-US" altLang="zh-CN" b="1" dirty="0"/>
            </a:p>
            <a:p>
              <a:pPr algn="ctr"/>
              <a:r>
                <a:rPr lang="zh-CN" altLang="en-US" b="1" dirty="0"/>
                <a:t>（</a:t>
              </a:r>
              <a:r>
                <a:rPr lang="en-US" altLang="zh-CN" b="1" dirty="0"/>
                <a:t>20</a:t>
              </a:r>
              <a:r>
                <a:rPr lang="zh-CN" altLang="en-US" b="1" dirty="0"/>
                <a:t>字节）</a:t>
              </a:r>
              <a:endParaRPr lang="zh-CN" altLang="en-US" b="1" dirty="0"/>
            </a:p>
          </p:txBody>
        </p:sp>
      </p:grpSp>
      <p:grpSp>
        <p:nvGrpSpPr>
          <p:cNvPr id="15" name="组合 14"/>
          <p:cNvGrpSpPr>
            <a:grpSpLocks noGrp="1" noRot="1" noMove="1" noResize="1" noUngrp="1"/>
          </p:cNvGrpSpPr>
          <p:nvPr/>
        </p:nvGrpSpPr>
        <p:grpSpPr>
          <a:xfrm>
            <a:off x="1828801" y="3239588"/>
            <a:ext cx="1886324" cy="757645"/>
            <a:chOff x="1828801" y="3239588"/>
            <a:chExt cx="1886324" cy="757645"/>
          </a:xfrm>
        </p:grpSpPr>
        <p:sp>
          <p:nvSpPr>
            <p:cNvPr id="89" name="左大括号 88"/>
            <p:cNvSpPr>
              <a:spLocks noGrp="1" noRot="1" noMove="1" noResize="1" noEditPoints="1" noAdjustHandles="1" noChangeArrowheads="1" noChangeShapeType="1"/>
            </p:cNvSpPr>
            <p:nvPr/>
          </p:nvSpPr>
          <p:spPr>
            <a:xfrm>
              <a:off x="3430719" y="3239588"/>
              <a:ext cx="284406" cy="757645"/>
            </a:xfrm>
            <a:prstGeom prst="leftBrace">
              <a:avLst>
                <a:gd name="adj1" fmla="val 64221"/>
                <a:gd name="adj2"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90" name="文本框 89"/>
            <p:cNvSpPr txBox="1">
              <a:spLocks noGrp="1" noRot="1" noMove="1" noResize="1" noEditPoints="1" noAdjustHandles="1" noChangeArrowheads="1" noChangeShapeType="1"/>
            </p:cNvSpPr>
            <p:nvPr/>
          </p:nvSpPr>
          <p:spPr>
            <a:xfrm>
              <a:off x="1828801" y="3307025"/>
              <a:ext cx="1856300" cy="646331"/>
            </a:xfrm>
            <a:prstGeom prst="rect">
              <a:avLst/>
            </a:prstGeom>
            <a:noFill/>
          </p:spPr>
          <p:txBody>
            <a:bodyPr wrap="square" rtlCol="0">
              <a:spAutoFit/>
            </a:bodyPr>
            <a:lstStyle/>
            <a:p>
              <a:pPr algn="ctr"/>
              <a:r>
                <a:rPr lang="zh-CN" altLang="en-US" b="1" dirty="0"/>
                <a:t>扩展首部</a:t>
              </a:r>
              <a:endParaRPr lang="en-US" altLang="zh-CN" b="1" dirty="0"/>
            </a:p>
            <a:p>
              <a:pPr algn="ctr"/>
              <a:r>
                <a:rPr lang="zh-CN" altLang="en-US" b="1" dirty="0"/>
                <a:t>（最大</a:t>
              </a:r>
              <a:r>
                <a:rPr lang="en-US" altLang="zh-CN" b="1" dirty="0"/>
                <a:t>40</a:t>
              </a:r>
              <a:r>
                <a:rPr lang="zh-CN" altLang="en-US" b="1" dirty="0"/>
                <a:t>字节）</a:t>
              </a:r>
              <a:endParaRPr lang="zh-CN" altLang="en-US" b="1" dirty="0"/>
            </a:p>
          </p:txBody>
        </p:sp>
      </p:grpSp>
      <p:grpSp>
        <p:nvGrpSpPr>
          <p:cNvPr id="20" name="组合 19"/>
          <p:cNvGrpSpPr/>
          <p:nvPr/>
        </p:nvGrpSpPr>
        <p:grpSpPr>
          <a:xfrm>
            <a:off x="9121708" y="1078065"/>
            <a:ext cx="2765491" cy="2919168"/>
            <a:chOff x="9121708" y="1078065"/>
            <a:chExt cx="2765491" cy="2919168"/>
          </a:xfrm>
        </p:grpSpPr>
        <p:sp>
          <p:nvSpPr>
            <p:cNvPr id="28" name="矩形 27"/>
            <p:cNvSpPr/>
            <p:nvPr/>
          </p:nvSpPr>
          <p:spPr>
            <a:xfrm>
              <a:off x="9121708" y="1078065"/>
              <a:ext cx="2765491" cy="313128"/>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b="1" dirty="0"/>
                <a:t>数据偏移</a:t>
              </a:r>
              <a:endParaRPr lang="zh-CN" altLang="en-US" b="1" dirty="0"/>
            </a:p>
          </p:txBody>
        </p:sp>
        <p:sp>
          <p:nvSpPr>
            <p:cNvPr id="29" name="矩形 28"/>
            <p:cNvSpPr/>
            <p:nvPr/>
          </p:nvSpPr>
          <p:spPr>
            <a:xfrm>
              <a:off x="9121708" y="1391193"/>
              <a:ext cx="2765491" cy="2606040"/>
            </a:xfrm>
            <a:prstGeom prst="rect">
              <a:avLst/>
            </a:prstGeom>
            <a:solidFill>
              <a:schemeClr val="bg1"/>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285750" indent="-285750">
                <a:lnSpc>
                  <a:spcPct val="150000"/>
                </a:lnSpc>
                <a:buFont typeface="Wingdings" panose="05000000000000000000" pitchFamily="2" charset="2"/>
                <a:buChar char="p"/>
              </a:pPr>
              <a:r>
                <a:rPr lang="zh-CN" altLang="en-US" sz="1600" b="1" dirty="0">
                  <a:solidFill>
                    <a:schemeClr val="tx1"/>
                  </a:solidFill>
                </a:rPr>
                <a:t>占</a:t>
              </a:r>
              <a:r>
                <a:rPr lang="en-US" altLang="zh-CN" sz="1600" b="1" dirty="0">
                  <a:solidFill>
                    <a:schemeClr val="tx1"/>
                  </a:solidFill>
                </a:rPr>
                <a:t>4</a:t>
              </a:r>
              <a:r>
                <a:rPr lang="zh-CN" altLang="en-US" sz="1600" b="1" dirty="0">
                  <a:solidFill>
                    <a:schemeClr val="tx1"/>
                  </a:solidFill>
                </a:rPr>
                <a:t>比特，该字段的取值</a:t>
              </a:r>
              <a:r>
                <a:rPr lang="zh-CN" altLang="en-US" sz="1600" b="1" dirty="0">
                  <a:solidFill>
                    <a:schemeClr val="accent1">
                      <a:lumMod val="75000"/>
                    </a:schemeClr>
                  </a:solidFill>
                </a:rPr>
                <a:t>以</a:t>
              </a:r>
              <a:r>
                <a:rPr lang="en-US" altLang="zh-CN" sz="1600" b="1" dirty="0">
                  <a:solidFill>
                    <a:schemeClr val="accent1">
                      <a:lumMod val="75000"/>
                    </a:schemeClr>
                  </a:solidFill>
                </a:rPr>
                <a:t>4</a:t>
              </a:r>
              <a:r>
                <a:rPr lang="zh-CN" altLang="en-US" sz="1600" b="1" dirty="0">
                  <a:solidFill>
                    <a:schemeClr val="accent1">
                      <a:lumMod val="75000"/>
                    </a:schemeClr>
                  </a:solidFill>
                </a:rPr>
                <a:t>字节为单位</a:t>
              </a:r>
              <a:r>
                <a:rPr lang="zh-CN" altLang="en-US" sz="1600" b="1" dirty="0">
                  <a:solidFill>
                    <a:schemeClr val="tx1"/>
                  </a:solidFill>
                </a:rPr>
                <a:t>。</a:t>
              </a:r>
              <a:endParaRPr lang="en-US" altLang="zh-CN" sz="1600" b="1" dirty="0">
                <a:solidFill>
                  <a:schemeClr val="tx1"/>
                </a:solidFill>
              </a:endParaRPr>
            </a:p>
            <a:p>
              <a:pPr marL="285750" indent="-285750">
                <a:lnSpc>
                  <a:spcPct val="150000"/>
                </a:lnSpc>
                <a:buFont typeface="Wingdings" panose="05000000000000000000" pitchFamily="2" charset="2"/>
                <a:buChar char="p"/>
              </a:pPr>
              <a:r>
                <a:rPr lang="zh-CN" altLang="en-US" sz="1600" b="1" dirty="0">
                  <a:solidFill>
                    <a:schemeClr val="tx1"/>
                  </a:solidFill>
                </a:rPr>
                <a:t>指出</a:t>
              </a:r>
              <a:r>
                <a:rPr lang="en-US" altLang="zh-CN" sz="1600" b="1" dirty="0">
                  <a:solidFill>
                    <a:schemeClr val="tx1"/>
                  </a:solidFill>
                </a:rPr>
                <a:t>TCP</a:t>
              </a:r>
              <a:r>
                <a:rPr lang="zh-CN" altLang="en-US" sz="1600" b="1" dirty="0">
                  <a:solidFill>
                    <a:schemeClr val="tx1"/>
                  </a:solidFill>
                </a:rPr>
                <a:t>报文段的数据载荷部分的起始处距离</a:t>
              </a:r>
              <a:r>
                <a:rPr lang="en-US" altLang="zh-CN" sz="1600" b="1" dirty="0">
                  <a:solidFill>
                    <a:schemeClr val="tx1"/>
                  </a:solidFill>
                </a:rPr>
                <a:t>TCP</a:t>
              </a:r>
              <a:r>
                <a:rPr lang="zh-CN" altLang="en-US" sz="1600" b="1" dirty="0">
                  <a:solidFill>
                    <a:schemeClr val="tx1"/>
                  </a:solidFill>
                </a:rPr>
                <a:t>报文段的起始处有多远，这实际上指出了</a:t>
              </a:r>
              <a:r>
                <a:rPr lang="en-US" altLang="zh-CN" sz="1600" b="1" dirty="0">
                  <a:solidFill>
                    <a:schemeClr val="accent1">
                      <a:lumMod val="75000"/>
                    </a:schemeClr>
                  </a:solidFill>
                </a:rPr>
                <a:t>TCP</a:t>
              </a:r>
              <a:r>
                <a:rPr lang="zh-CN" altLang="en-US" sz="1600" b="1" dirty="0">
                  <a:solidFill>
                    <a:schemeClr val="accent1">
                      <a:lumMod val="75000"/>
                    </a:schemeClr>
                  </a:solidFill>
                </a:rPr>
                <a:t>报文段的首部长度</a:t>
              </a:r>
              <a:r>
                <a:rPr lang="zh-CN" altLang="en-US" sz="1600" b="1" dirty="0">
                  <a:solidFill>
                    <a:schemeClr val="tx1"/>
                  </a:solidFill>
                </a:rPr>
                <a:t>。</a:t>
              </a:r>
              <a:endParaRPr lang="zh-CN" altLang="en-US" sz="1600" b="1" dirty="0">
                <a:solidFill>
                  <a:schemeClr val="tx1"/>
                </a:solidFill>
              </a:endParaRPr>
            </a:p>
          </p:txBody>
        </p:sp>
      </p:grpSp>
      <p:sp>
        <p:nvSpPr>
          <p:cNvPr id="10" name="文本框 9"/>
          <p:cNvSpPr txBox="1"/>
          <p:nvPr/>
        </p:nvSpPr>
        <p:spPr>
          <a:xfrm>
            <a:off x="2257839" y="4469245"/>
            <a:ext cx="1719800" cy="338554"/>
          </a:xfrm>
          <a:prstGeom prst="rect">
            <a:avLst/>
          </a:prstGeom>
          <a:noFill/>
        </p:spPr>
        <p:txBody>
          <a:bodyPr wrap="square" rtlCol="0">
            <a:spAutoFit/>
          </a:bodyPr>
          <a:lstStyle/>
          <a:p>
            <a:pPr algn="ctr"/>
            <a:r>
              <a:rPr lang="zh-CN" altLang="en-US" sz="1600" b="1" dirty="0">
                <a:solidFill>
                  <a:schemeClr val="bg1"/>
                </a:solidFill>
              </a:rPr>
              <a:t>数据偏移 </a:t>
            </a:r>
            <a:r>
              <a:rPr lang="en-US" altLang="zh-CN" sz="1600" b="1" dirty="0">
                <a:solidFill>
                  <a:schemeClr val="bg1"/>
                </a:solidFill>
              </a:rPr>
              <a:t>= 0101</a:t>
            </a:r>
            <a:endParaRPr lang="zh-CN" altLang="en-US" sz="1600" b="1" dirty="0">
              <a:solidFill>
                <a:schemeClr val="bg1"/>
              </a:solidFill>
            </a:endParaRPr>
          </a:p>
        </p:txBody>
      </p:sp>
      <p:sp>
        <p:nvSpPr>
          <p:cNvPr id="51" name="文本框 50"/>
          <p:cNvSpPr txBox="1"/>
          <p:nvPr/>
        </p:nvSpPr>
        <p:spPr>
          <a:xfrm>
            <a:off x="5600395" y="6079423"/>
            <a:ext cx="4347755" cy="369332"/>
          </a:xfrm>
          <a:prstGeom prst="rect">
            <a:avLst/>
          </a:prstGeom>
          <a:noFill/>
        </p:spPr>
        <p:txBody>
          <a:bodyPr wrap="square" rtlCol="0">
            <a:spAutoFit/>
          </a:bodyPr>
          <a:lstStyle/>
          <a:p>
            <a:r>
              <a:rPr lang="en-US" altLang="zh-CN" b="1" dirty="0"/>
              <a:t>(1111)</a:t>
            </a:r>
            <a:r>
              <a:rPr lang="en-US" altLang="zh-CN" b="1" baseline="-25000" dirty="0"/>
              <a:t>2</a:t>
            </a:r>
            <a:r>
              <a:rPr lang="en-US" altLang="zh-CN" b="1" dirty="0"/>
              <a:t> × 4</a:t>
            </a:r>
            <a:r>
              <a:rPr lang="zh-CN" altLang="en-US" b="1" dirty="0"/>
              <a:t>字节 </a:t>
            </a:r>
            <a:r>
              <a:rPr lang="en-US" altLang="zh-CN" b="1" dirty="0"/>
              <a:t>= 15 × 4</a:t>
            </a:r>
            <a:r>
              <a:rPr lang="zh-CN" altLang="en-US" b="1" dirty="0"/>
              <a:t>字节 </a:t>
            </a:r>
            <a:r>
              <a:rPr lang="en-US" altLang="zh-CN" b="1" dirty="0"/>
              <a:t>= 60</a:t>
            </a:r>
            <a:r>
              <a:rPr lang="zh-CN" altLang="en-US" b="1" dirty="0"/>
              <a:t>字节</a:t>
            </a:r>
            <a:endParaRPr lang="zh-CN" altLang="en-US" b="1" dirty="0"/>
          </a:p>
        </p:txBody>
      </p:sp>
      <p:grpSp>
        <p:nvGrpSpPr>
          <p:cNvPr id="41" name="组合 40"/>
          <p:cNvGrpSpPr/>
          <p:nvPr/>
        </p:nvGrpSpPr>
        <p:grpSpPr>
          <a:xfrm>
            <a:off x="370256" y="5394571"/>
            <a:ext cx="10922580" cy="610670"/>
            <a:chOff x="370256" y="5394571"/>
            <a:chExt cx="10922580" cy="610670"/>
          </a:xfrm>
        </p:grpSpPr>
        <p:sp>
          <p:nvSpPr>
            <p:cNvPr id="61" name="矩形 60"/>
            <p:cNvSpPr/>
            <p:nvPr/>
          </p:nvSpPr>
          <p:spPr>
            <a:xfrm>
              <a:off x="2257838" y="5394571"/>
              <a:ext cx="3130583" cy="610670"/>
            </a:xfrm>
            <a:prstGeom prst="rect">
              <a:avLst/>
            </a:prstGeom>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b="1" dirty="0"/>
                <a:t>首部</a:t>
              </a:r>
              <a:endParaRPr lang="en-US" altLang="zh-CN" b="1" dirty="0"/>
            </a:p>
            <a:p>
              <a:pPr algn="ctr"/>
              <a:endParaRPr lang="en-US" altLang="zh-CN" b="1" dirty="0"/>
            </a:p>
          </p:txBody>
        </p:sp>
        <p:sp>
          <p:nvSpPr>
            <p:cNvPr id="62" name="矩形 61"/>
            <p:cNvSpPr/>
            <p:nvPr/>
          </p:nvSpPr>
          <p:spPr>
            <a:xfrm>
              <a:off x="5388424" y="5394571"/>
              <a:ext cx="5904412" cy="610670"/>
            </a:xfrm>
            <a:prstGeom prst="rect">
              <a:avLst/>
            </a:prstGeom>
            <a:no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b="1" dirty="0">
                  <a:solidFill>
                    <a:schemeClr val="tx1"/>
                  </a:solidFill>
                </a:rPr>
                <a:t>数据载荷</a:t>
              </a:r>
              <a:endParaRPr lang="en-US" altLang="zh-CN" b="1" dirty="0">
                <a:solidFill>
                  <a:schemeClr val="tx1"/>
                </a:solidFill>
              </a:endParaRPr>
            </a:p>
          </p:txBody>
        </p:sp>
        <p:sp>
          <p:nvSpPr>
            <p:cNvPr id="63" name="文本框 62"/>
            <p:cNvSpPr txBox="1"/>
            <p:nvPr/>
          </p:nvSpPr>
          <p:spPr>
            <a:xfrm>
              <a:off x="370256" y="5527401"/>
              <a:ext cx="1887583" cy="369332"/>
            </a:xfrm>
            <a:prstGeom prst="rect">
              <a:avLst/>
            </a:prstGeom>
            <a:noFill/>
          </p:spPr>
          <p:txBody>
            <a:bodyPr wrap="square" rtlCol="0">
              <a:spAutoFit/>
            </a:bodyPr>
            <a:lstStyle/>
            <a:p>
              <a:r>
                <a:rPr lang="zh-CN" altLang="en-US" b="1" dirty="0"/>
                <a:t>某个</a:t>
              </a:r>
              <a:r>
                <a:rPr lang="en-US" altLang="zh-CN" b="1" dirty="0"/>
                <a:t>TCP</a:t>
              </a:r>
              <a:r>
                <a:rPr lang="zh-CN" altLang="en-US" b="1" dirty="0"/>
                <a:t>报文段</a:t>
              </a:r>
              <a:endParaRPr lang="zh-CN" altLang="en-US" b="1" dirty="0"/>
            </a:p>
          </p:txBody>
        </p:sp>
      </p:grpSp>
      <p:sp>
        <p:nvSpPr>
          <p:cNvPr id="64" name="文本框 63"/>
          <p:cNvSpPr txBox="1"/>
          <p:nvPr/>
        </p:nvSpPr>
        <p:spPr>
          <a:xfrm>
            <a:off x="2257838" y="5665466"/>
            <a:ext cx="3130575" cy="338554"/>
          </a:xfrm>
          <a:prstGeom prst="rect">
            <a:avLst/>
          </a:prstGeom>
          <a:noFill/>
        </p:spPr>
        <p:txBody>
          <a:bodyPr wrap="square" rtlCol="0">
            <a:spAutoFit/>
          </a:bodyPr>
          <a:lstStyle/>
          <a:p>
            <a:pPr algn="ctr"/>
            <a:r>
              <a:rPr lang="zh-CN" altLang="en-US" sz="1600" b="1" dirty="0">
                <a:solidFill>
                  <a:schemeClr val="bg1"/>
                </a:solidFill>
              </a:rPr>
              <a:t>数据偏移 </a:t>
            </a:r>
            <a:r>
              <a:rPr lang="en-US" altLang="zh-CN" sz="1600" b="1" dirty="0">
                <a:solidFill>
                  <a:schemeClr val="bg1"/>
                </a:solidFill>
              </a:rPr>
              <a:t>= 1111</a:t>
            </a:r>
            <a:endParaRPr lang="zh-CN" altLang="en-US" sz="1600" b="1" dirty="0">
              <a:solidFill>
                <a:schemeClr val="bg1"/>
              </a:solidFill>
            </a:endParaRP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grpId="0" nodeType="withEffect">
                                  <p:stCondLst>
                                    <p:cond delay="0"/>
                                  </p:stCondLst>
                                  <p:childTnLst>
                                    <p:set>
                                      <p:cBhvr>
                                        <p:cTn id="6" dur="1" fill="hold">
                                          <p:stCondLst>
                                            <p:cond delay="0"/>
                                          </p:stCondLst>
                                        </p:cTn>
                                        <p:tgtEl>
                                          <p:spTgt spid="91"/>
                                        </p:tgtEl>
                                        <p:attrNameLst>
                                          <p:attrName>style.visibility</p:attrName>
                                        </p:attrNameLst>
                                      </p:cBhvr>
                                      <p:to>
                                        <p:strVal val="visible"/>
                                      </p:to>
                                    </p:set>
                                    <p:anim calcmode="lin" valueType="num">
                                      <p:cBhvr>
                                        <p:cTn id="7" dur="500" fill="hold"/>
                                        <p:tgtEl>
                                          <p:spTgt spid="91"/>
                                        </p:tgtEl>
                                        <p:attrNameLst>
                                          <p:attrName>ppt_w</p:attrName>
                                        </p:attrNameLst>
                                      </p:cBhvr>
                                      <p:tavLst>
                                        <p:tav tm="0">
                                          <p:val>
                                            <p:fltVal val="0"/>
                                          </p:val>
                                        </p:tav>
                                        <p:tav tm="100000">
                                          <p:val>
                                            <p:strVal val="#ppt_w"/>
                                          </p:val>
                                        </p:tav>
                                      </p:tavLst>
                                    </p:anim>
                                    <p:anim calcmode="lin" valueType="num">
                                      <p:cBhvr>
                                        <p:cTn id="8" dur="500" fill="hold"/>
                                        <p:tgtEl>
                                          <p:spTgt spid="91"/>
                                        </p:tgtEl>
                                        <p:attrNameLst>
                                          <p:attrName>ppt_h</p:attrName>
                                        </p:attrNameLst>
                                      </p:cBhvr>
                                      <p:tavLst>
                                        <p:tav tm="0">
                                          <p:val>
                                            <p:strVal val="#ppt_h"/>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20"/>
                                        </p:tgtEl>
                                        <p:attrNameLst>
                                          <p:attrName>style.visibility</p:attrName>
                                        </p:attrNameLst>
                                      </p:cBhvr>
                                      <p:to>
                                        <p:strVal val="visible"/>
                                      </p:to>
                                    </p:set>
                                    <p:anim calcmode="lin" valueType="num">
                                      <p:cBhvr additive="base">
                                        <p:cTn id="13" dur="500" fill="hold"/>
                                        <p:tgtEl>
                                          <p:spTgt spid="20"/>
                                        </p:tgtEl>
                                        <p:attrNameLst>
                                          <p:attrName>ppt_x</p:attrName>
                                        </p:attrNameLst>
                                      </p:cBhvr>
                                      <p:tavLst>
                                        <p:tav tm="0">
                                          <p:val>
                                            <p:strVal val="1+#ppt_w/2"/>
                                          </p:val>
                                        </p:tav>
                                        <p:tav tm="100000">
                                          <p:val>
                                            <p:strVal val="#ppt_x"/>
                                          </p:val>
                                        </p:tav>
                                      </p:tavLst>
                                    </p:anim>
                                    <p:anim calcmode="lin" valueType="num">
                                      <p:cBhvr additive="base">
                                        <p:cTn id="14" dur="500" fill="hold"/>
                                        <p:tgtEl>
                                          <p:spTgt spid="20"/>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nodeType="clickEffect">
                                  <p:stCondLst>
                                    <p:cond delay="0"/>
                                  </p:stCondLst>
                                  <p:childTnLst>
                                    <p:set>
                                      <p:cBhvr>
                                        <p:cTn id="18" dur="1" fill="hold">
                                          <p:stCondLst>
                                            <p:cond delay="0"/>
                                          </p:stCondLst>
                                        </p:cTn>
                                        <p:tgtEl>
                                          <p:spTgt spid="19"/>
                                        </p:tgtEl>
                                        <p:attrNameLst>
                                          <p:attrName>style.visibility</p:attrName>
                                        </p:attrNameLst>
                                      </p:cBhvr>
                                      <p:to>
                                        <p:strVal val="visible"/>
                                      </p:to>
                                    </p:set>
                                    <p:anim calcmode="lin" valueType="num">
                                      <p:cBhvr additive="base">
                                        <p:cTn id="19" dur="500" fill="hold"/>
                                        <p:tgtEl>
                                          <p:spTgt spid="19"/>
                                        </p:tgtEl>
                                        <p:attrNameLst>
                                          <p:attrName>ppt_x</p:attrName>
                                        </p:attrNameLst>
                                      </p:cBhvr>
                                      <p:tavLst>
                                        <p:tav tm="0">
                                          <p:val>
                                            <p:strVal val="1+#ppt_w/2"/>
                                          </p:val>
                                        </p:tav>
                                        <p:tav tm="100000">
                                          <p:val>
                                            <p:strVal val="#ppt_x"/>
                                          </p:val>
                                        </p:tav>
                                      </p:tavLst>
                                    </p:anim>
                                    <p:anim calcmode="lin" valueType="num">
                                      <p:cBhvr additive="base">
                                        <p:cTn id="20" dur="500" fill="hold"/>
                                        <p:tgtEl>
                                          <p:spTgt spid="19"/>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53" presetClass="entr" presetSubtype="16"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p:cTn id="25" dur="500" fill="hold"/>
                                        <p:tgtEl>
                                          <p:spTgt spid="10"/>
                                        </p:tgtEl>
                                        <p:attrNameLst>
                                          <p:attrName>ppt_w</p:attrName>
                                        </p:attrNameLst>
                                      </p:cBhvr>
                                      <p:tavLst>
                                        <p:tav tm="0">
                                          <p:val>
                                            <p:fltVal val="0"/>
                                          </p:val>
                                        </p:tav>
                                        <p:tav tm="100000">
                                          <p:val>
                                            <p:strVal val="#ppt_w"/>
                                          </p:val>
                                        </p:tav>
                                      </p:tavLst>
                                    </p:anim>
                                    <p:anim calcmode="lin" valueType="num">
                                      <p:cBhvr>
                                        <p:cTn id="26" dur="500" fill="hold"/>
                                        <p:tgtEl>
                                          <p:spTgt spid="10"/>
                                        </p:tgtEl>
                                        <p:attrNameLst>
                                          <p:attrName>ppt_h</p:attrName>
                                        </p:attrNameLst>
                                      </p:cBhvr>
                                      <p:tavLst>
                                        <p:tav tm="0">
                                          <p:val>
                                            <p:fltVal val="0"/>
                                          </p:val>
                                        </p:tav>
                                        <p:tav tm="100000">
                                          <p:val>
                                            <p:strVal val="#ppt_h"/>
                                          </p:val>
                                        </p:tav>
                                      </p:tavLst>
                                    </p:anim>
                                    <p:animEffect transition="in" filter="fade">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12" presetClass="entr" presetSubtype="1" fill="hold" nodeType="clickEffect">
                                  <p:stCondLst>
                                    <p:cond delay="0"/>
                                  </p:stCondLst>
                                  <p:childTnLst>
                                    <p:set>
                                      <p:cBhvr>
                                        <p:cTn id="31" dur="1" fill="hold">
                                          <p:stCondLst>
                                            <p:cond delay="0"/>
                                          </p:stCondLst>
                                        </p:cTn>
                                        <p:tgtEl>
                                          <p:spTgt spid="37"/>
                                        </p:tgtEl>
                                        <p:attrNameLst>
                                          <p:attrName>style.visibility</p:attrName>
                                        </p:attrNameLst>
                                      </p:cBhvr>
                                      <p:to>
                                        <p:strVal val="visible"/>
                                      </p:to>
                                    </p:set>
                                    <p:anim calcmode="lin" valueType="num">
                                      <p:cBhvr additive="base">
                                        <p:cTn id="32" dur="500"/>
                                        <p:tgtEl>
                                          <p:spTgt spid="37"/>
                                        </p:tgtEl>
                                        <p:attrNameLst>
                                          <p:attrName>ppt_y</p:attrName>
                                        </p:attrNameLst>
                                      </p:cBhvr>
                                      <p:tavLst>
                                        <p:tav tm="0">
                                          <p:val>
                                            <p:strVal val="#ppt_y-#ppt_h*1.125000"/>
                                          </p:val>
                                        </p:tav>
                                        <p:tav tm="100000">
                                          <p:val>
                                            <p:strVal val="#ppt_y"/>
                                          </p:val>
                                        </p:tav>
                                      </p:tavLst>
                                    </p:anim>
                                    <p:animEffect transition="in" filter="wipe(down)">
                                      <p:cBhvr>
                                        <p:cTn id="33" dur="500"/>
                                        <p:tgtEl>
                                          <p:spTgt spid="37"/>
                                        </p:tgtEl>
                                      </p:cBhvr>
                                    </p:animEffect>
                                  </p:childTnLst>
                                </p:cTn>
                              </p:par>
                            </p:childTnLst>
                          </p:cTn>
                        </p:par>
                      </p:childTnLst>
                    </p:cTn>
                  </p:par>
                  <p:par>
                    <p:cTn id="34" fill="hold">
                      <p:stCondLst>
                        <p:cond delay="indefinite"/>
                      </p:stCondLst>
                      <p:childTnLst>
                        <p:par>
                          <p:cTn id="35" fill="hold">
                            <p:stCondLst>
                              <p:cond delay="0"/>
                            </p:stCondLst>
                            <p:childTnLst>
                              <p:par>
                                <p:cTn id="36" presetID="12" presetClass="entr" presetSubtype="8" fill="hold" grpId="0" nodeType="clickEffect">
                                  <p:stCondLst>
                                    <p:cond delay="0"/>
                                  </p:stCondLst>
                                  <p:childTnLst>
                                    <p:set>
                                      <p:cBhvr>
                                        <p:cTn id="37" dur="1" fill="hold">
                                          <p:stCondLst>
                                            <p:cond delay="0"/>
                                          </p:stCondLst>
                                        </p:cTn>
                                        <p:tgtEl>
                                          <p:spTgt spid="32"/>
                                        </p:tgtEl>
                                        <p:attrNameLst>
                                          <p:attrName>style.visibility</p:attrName>
                                        </p:attrNameLst>
                                      </p:cBhvr>
                                      <p:to>
                                        <p:strVal val="visible"/>
                                      </p:to>
                                    </p:set>
                                    <p:anim calcmode="lin" valueType="num">
                                      <p:cBhvr additive="base">
                                        <p:cTn id="38" dur="500"/>
                                        <p:tgtEl>
                                          <p:spTgt spid="32"/>
                                        </p:tgtEl>
                                        <p:attrNameLst>
                                          <p:attrName>ppt_x</p:attrName>
                                        </p:attrNameLst>
                                      </p:cBhvr>
                                      <p:tavLst>
                                        <p:tav tm="0">
                                          <p:val>
                                            <p:strVal val="#ppt_x-#ppt_w*1.125000"/>
                                          </p:val>
                                        </p:tav>
                                        <p:tav tm="100000">
                                          <p:val>
                                            <p:strVal val="#ppt_x"/>
                                          </p:val>
                                        </p:tav>
                                      </p:tavLst>
                                    </p:anim>
                                    <p:animEffect transition="in" filter="wipe(right)">
                                      <p:cBhvr>
                                        <p:cTn id="39" dur="500"/>
                                        <p:tgtEl>
                                          <p:spTgt spid="32"/>
                                        </p:tgtEl>
                                      </p:cBhvr>
                                    </p:animEffect>
                                  </p:childTnLst>
                                </p:cTn>
                              </p:par>
                            </p:childTnLst>
                          </p:cTn>
                        </p:par>
                      </p:childTnLst>
                    </p:cTn>
                  </p:par>
                  <p:par>
                    <p:cTn id="40" fill="hold">
                      <p:stCondLst>
                        <p:cond delay="indefinite"/>
                      </p:stCondLst>
                      <p:childTnLst>
                        <p:par>
                          <p:cTn id="41" fill="hold">
                            <p:stCondLst>
                              <p:cond delay="0"/>
                            </p:stCondLst>
                            <p:childTnLst>
                              <p:par>
                                <p:cTn id="42" presetID="2" presetClass="entr" presetSubtype="2" fill="hold" nodeType="clickEffect">
                                  <p:stCondLst>
                                    <p:cond delay="0"/>
                                  </p:stCondLst>
                                  <p:childTnLst>
                                    <p:set>
                                      <p:cBhvr>
                                        <p:cTn id="43" dur="1" fill="hold">
                                          <p:stCondLst>
                                            <p:cond delay="0"/>
                                          </p:stCondLst>
                                        </p:cTn>
                                        <p:tgtEl>
                                          <p:spTgt spid="41"/>
                                        </p:tgtEl>
                                        <p:attrNameLst>
                                          <p:attrName>style.visibility</p:attrName>
                                        </p:attrNameLst>
                                      </p:cBhvr>
                                      <p:to>
                                        <p:strVal val="visible"/>
                                      </p:to>
                                    </p:set>
                                    <p:anim calcmode="lin" valueType="num">
                                      <p:cBhvr additive="base">
                                        <p:cTn id="44" dur="500" fill="hold"/>
                                        <p:tgtEl>
                                          <p:spTgt spid="41"/>
                                        </p:tgtEl>
                                        <p:attrNameLst>
                                          <p:attrName>ppt_x</p:attrName>
                                        </p:attrNameLst>
                                      </p:cBhvr>
                                      <p:tavLst>
                                        <p:tav tm="0">
                                          <p:val>
                                            <p:strVal val="1+#ppt_w/2"/>
                                          </p:val>
                                        </p:tav>
                                        <p:tav tm="100000">
                                          <p:val>
                                            <p:strVal val="#ppt_x"/>
                                          </p:val>
                                        </p:tav>
                                      </p:tavLst>
                                    </p:anim>
                                    <p:anim calcmode="lin" valueType="num">
                                      <p:cBhvr additive="base">
                                        <p:cTn id="45" dur="500" fill="hold"/>
                                        <p:tgtEl>
                                          <p:spTgt spid="41"/>
                                        </p:tgtEl>
                                        <p:attrNameLst>
                                          <p:attrName>ppt_y</p:attrName>
                                        </p:attrNameLst>
                                      </p:cBhvr>
                                      <p:tavLst>
                                        <p:tav tm="0">
                                          <p:val>
                                            <p:strVal val="#ppt_y"/>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53" presetClass="entr" presetSubtype="16" fill="hold" grpId="0" nodeType="clickEffect">
                                  <p:stCondLst>
                                    <p:cond delay="0"/>
                                  </p:stCondLst>
                                  <p:childTnLst>
                                    <p:set>
                                      <p:cBhvr>
                                        <p:cTn id="49" dur="1" fill="hold">
                                          <p:stCondLst>
                                            <p:cond delay="0"/>
                                          </p:stCondLst>
                                        </p:cTn>
                                        <p:tgtEl>
                                          <p:spTgt spid="64"/>
                                        </p:tgtEl>
                                        <p:attrNameLst>
                                          <p:attrName>style.visibility</p:attrName>
                                        </p:attrNameLst>
                                      </p:cBhvr>
                                      <p:to>
                                        <p:strVal val="visible"/>
                                      </p:to>
                                    </p:set>
                                    <p:anim calcmode="lin" valueType="num">
                                      <p:cBhvr>
                                        <p:cTn id="50" dur="500" fill="hold"/>
                                        <p:tgtEl>
                                          <p:spTgt spid="64"/>
                                        </p:tgtEl>
                                        <p:attrNameLst>
                                          <p:attrName>ppt_w</p:attrName>
                                        </p:attrNameLst>
                                      </p:cBhvr>
                                      <p:tavLst>
                                        <p:tav tm="0">
                                          <p:val>
                                            <p:fltVal val="0"/>
                                          </p:val>
                                        </p:tav>
                                        <p:tav tm="100000">
                                          <p:val>
                                            <p:strVal val="#ppt_w"/>
                                          </p:val>
                                        </p:tav>
                                      </p:tavLst>
                                    </p:anim>
                                    <p:anim calcmode="lin" valueType="num">
                                      <p:cBhvr>
                                        <p:cTn id="51" dur="500" fill="hold"/>
                                        <p:tgtEl>
                                          <p:spTgt spid="64"/>
                                        </p:tgtEl>
                                        <p:attrNameLst>
                                          <p:attrName>ppt_h</p:attrName>
                                        </p:attrNameLst>
                                      </p:cBhvr>
                                      <p:tavLst>
                                        <p:tav tm="0">
                                          <p:val>
                                            <p:fltVal val="0"/>
                                          </p:val>
                                        </p:tav>
                                        <p:tav tm="100000">
                                          <p:val>
                                            <p:strVal val="#ppt_h"/>
                                          </p:val>
                                        </p:tav>
                                      </p:tavLst>
                                    </p:anim>
                                    <p:animEffect transition="in" filter="fade">
                                      <p:cBhvr>
                                        <p:cTn id="52" dur="500"/>
                                        <p:tgtEl>
                                          <p:spTgt spid="64"/>
                                        </p:tgtEl>
                                      </p:cBhvr>
                                    </p:animEffect>
                                  </p:childTnLst>
                                </p:cTn>
                              </p:par>
                            </p:childTnLst>
                          </p:cTn>
                        </p:par>
                      </p:childTnLst>
                    </p:cTn>
                  </p:par>
                  <p:par>
                    <p:cTn id="53" fill="hold">
                      <p:stCondLst>
                        <p:cond delay="indefinite"/>
                      </p:stCondLst>
                      <p:childTnLst>
                        <p:par>
                          <p:cTn id="54" fill="hold">
                            <p:stCondLst>
                              <p:cond delay="0"/>
                            </p:stCondLst>
                            <p:childTnLst>
                              <p:par>
                                <p:cTn id="55" presetID="12" presetClass="entr" presetSubtype="1" fill="hold" nodeType="clickEffect">
                                  <p:stCondLst>
                                    <p:cond delay="0"/>
                                  </p:stCondLst>
                                  <p:childTnLst>
                                    <p:set>
                                      <p:cBhvr>
                                        <p:cTn id="56" dur="1" fill="hold">
                                          <p:stCondLst>
                                            <p:cond delay="0"/>
                                          </p:stCondLst>
                                        </p:cTn>
                                        <p:tgtEl>
                                          <p:spTgt spid="39"/>
                                        </p:tgtEl>
                                        <p:attrNameLst>
                                          <p:attrName>style.visibility</p:attrName>
                                        </p:attrNameLst>
                                      </p:cBhvr>
                                      <p:to>
                                        <p:strVal val="visible"/>
                                      </p:to>
                                    </p:set>
                                    <p:anim calcmode="lin" valueType="num">
                                      <p:cBhvr additive="base">
                                        <p:cTn id="57" dur="500"/>
                                        <p:tgtEl>
                                          <p:spTgt spid="39"/>
                                        </p:tgtEl>
                                        <p:attrNameLst>
                                          <p:attrName>ppt_y</p:attrName>
                                        </p:attrNameLst>
                                      </p:cBhvr>
                                      <p:tavLst>
                                        <p:tav tm="0">
                                          <p:val>
                                            <p:strVal val="#ppt_y-#ppt_h*1.125000"/>
                                          </p:val>
                                        </p:tav>
                                        <p:tav tm="100000">
                                          <p:val>
                                            <p:strVal val="#ppt_y"/>
                                          </p:val>
                                        </p:tav>
                                      </p:tavLst>
                                    </p:anim>
                                    <p:animEffect transition="in" filter="wipe(down)">
                                      <p:cBhvr>
                                        <p:cTn id="58" dur="500"/>
                                        <p:tgtEl>
                                          <p:spTgt spid="39"/>
                                        </p:tgtEl>
                                      </p:cBhvr>
                                    </p:animEffect>
                                  </p:childTnLst>
                                </p:cTn>
                              </p:par>
                            </p:childTnLst>
                          </p:cTn>
                        </p:par>
                      </p:childTnLst>
                    </p:cTn>
                  </p:par>
                  <p:par>
                    <p:cTn id="59" fill="hold">
                      <p:stCondLst>
                        <p:cond delay="indefinite"/>
                      </p:stCondLst>
                      <p:childTnLst>
                        <p:par>
                          <p:cTn id="60" fill="hold">
                            <p:stCondLst>
                              <p:cond delay="0"/>
                            </p:stCondLst>
                            <p:childTnLst>
                              <p:par>
                                <p:cTn id="61" presetID="12" presetClass="entr" presetSubtype="8" fill="hold" grpId="0" nodeType="clickEffect">
                                  <p:stCondLst>
                                    <p:cond delay="0"/>
                                  </p:stCondLst>
                                  <p:childTnLst>
                                    <p:set>
                                      <p:cBhvr>
                                        <p:cTn id="62" dur="1" fill="hold">
                                          <p:stCondLst>
                                            <p:cond delay="0"/>
                                          </p:stCondLst>
                                        </p:cTn>
                                        <p:tgtEl>
                                          <p:spTgt spid="51"/>
                                        </p:tgtEl>
                                        <p:attrNameLst>
                                          <p:attrName>style.visibility</p:attrName>
                                        </p:attrNameLst>
                                      </p:cBhvr>
                                      <p:to>
                                        <p:strVal val="visible"/>
                                      </p:to>
                                    </p:set>
                                    <p:anim calcmode="lin" valueType="num">
                                      <p:cBhvr additive="base">
                                        <p:cTn id="63" dur="500"/>
                                        <p:tgtEl>
                                          <p:spTgt spid="51"/>
                                        </p:tgtEl>
                                        <p:attrNameLst>
                                          <p:attrName>ppt_x</p:attrName>
                                        </p:attrNameLst>
                                      </p:cBhvr>
                                      <p:tavLst>
                                        <p:tav tm="0">
                                          <p:val>
                                            <p:strVal val="#ppt_x-#ppt_w*1.125000"/>
                                          </p:val>
                                        </p:tav>
                                        <p:tav tm="100000">
                                          <p:val>
                                            <p:strVal val="#ppt_x"/>
                                          </p:val>
                                        </p:tav>
                                      </p:tavLst>
                                    </p:anim>
                                    <p:animEffect transition="in" filter="wipe(right)">
                                      <p:cBhvr>
                                        <p:cTn id="64"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91" grpId="0" bldLvl="0" animBg="1"/>
      <p:bldP spid="10" grpId="0"/>
      <p:bldP spid="51" grpId="0"/>
      <p:bldP spid="64" grpId="0"/>
    </p:bld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3303305" y="1082608"/>
            <a:ext cx="5610139" cy="2490855"/>
            <a:chOff x="3303305" y="1082608"/>
            <a:chExt cx="5610139" cy="2490855"/>
          </a:xfrm>
        </p:grpSpPr>
        <p:sp>
          <p:nvSpPr>
            <p:cNvPr id="12" name="íşlïḍè"/>
            <p:cNvSpPr txBox="1"/>
            <p:nvPr/>
          </p:nvSpPr>
          <p:spPr>
            <a:xfrm>
              <a:off x="3965618" y="1082608"/>
              <a:ext cx="4287076" cy="419100"/>
            </a:xfrm>
            <a:prstGeom prst="rect">
              <a:avLst/>
            </a:prstGeom>
            <a:noFill/>
          </p:spPr>
          <p:txBody>
            <a:bodyPr wrap="square" lIns="91440" tIns="45720" rIns="91440" bIns="45720" anchor="ctr">
              <a:noAutofit/>
            </a:bodyPr>
            <a:lstStyle/>
            <a:p>
              <a:pPr algn="ctr"/>
              <a:r>
                <a:rPr lang="en-US" altLang="zh-CN" sz="2400" b="1" dirty="0"/>
                <a:t>5.3.2 TCP</a:t>
              </a:r>
              <a:r>
                <a:rPr lang="zh-CN" altLang="en-US" sz="2400" b="1" dirty="0"/>
                <a:t>的运输连接管理</a:t>
              </a:r>
              <a:endParaRPr lang="en-US" altLang="zh-CN" sz="2400" b="1" dirty="0"/>
            </a:p>
          </p:txBody>
        </p:sp>
        <p:grpSp>
          <p:nvGrpSpPr>
            <p:cNvPr id="6" name="组合 5"/>
            <p:cNvGrpSpPr/>
            <p:nvPr/>
          </p:nvGrpSpPr>
          <p:grpSpPr>
            <a:xfrm>
              <a:off x="3303305" y="1946751"/>
              <a:ext cx="5608577" cy="595554"/>
              <a:chOff x="1183243" y="2200834"/>
              <a:chExt cx="5608577" cy="595554"/>
            </a:xfrm>
          </p:grpSpPr>
          <p:sp>
            <p:nvSpPr>
              <p:cNvPr id="5" name="平行四边形 4"/>
              <p:cNvSpPr/>
              <p:nvPr/>
            </p:nvSpPr>
            <p:spPr>
              <a:xfrm>
                <a:off x="1183243" y="2200834"/>
                <a:ext cx="828092" cy="595554"/>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latin typeface="Impact" panose="020B0806030902050204" pitchFamily="34" charset="0"/>
                  </a:rPr>
                  <a:t>01</a:t>
                </a:r>
                <a:endParaRPr lang="zh-CN" altLang="en-US" sz="2800" dirty="0">
                  <a:latin typeface="Impact" panose="020B0806030902050204" pitchFamily="34" charset="0"/>
                </a:endParaRPr>
              </a:p>
            </p:txBody>
          </p:sp>
          <p:sp>
            <p:nvSpPr>
              <p:cNvPr id="25" name="平行四边形 24"/>
              <p:cNvSpPr/>
              <p:nvPr/>
            </p:nvSpPr>
            <p:spPr>
              <a:xfrm>
                <a:off x="1858679" y="2200834"/>
                <a:ext cx="4933141" cy="595554"/>
              </a:xfrm>
              <a:prstGeom prst="parallelogram">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200" b="1" dirty="0">
                    <a:solidFill>
                      <a:schemeClr val="tx1"/>
                    </a:solidFill>
                  </a:rPr>
                  <a:t>“三报文握手”建立</a:t>
                </a:r>
                <a:r>
                  <a:rPr lang="en-US" altLang="zh-CN" sz="2200" b="1" dirty="0">
                    <a:solidFill>
                      <a:schemeClr val="tx1"/>
                    </a:solidFill>
                  </a:rPr>
                  <a:t>TCP</a:t>
                </a:r>
                <a:r>
                  <a:rPr lang="zh-CN" altLang="en-US" sz="2200" b="1" dirty="0">
                    <a:solidFill>
                      <a:schemeClr val="tx1"/>
                    </a:solidFill>
                  </a:rPr>
                  <a:t>连接</a:t>
                </a:r>
                <a:endParaRPr lang="zh-CN" altLang="en-US" sz="2200" b="1" dirty="0">
                  <a:solidFill>
                    <a:schemeClr val="tx1"/>
                  </a:solidFill>
                </a:endParaRPr>
              </a:p>
            </p:txBody>
          </p:sp>
        </p:grpSp>
        <p:grpSp>
          <p:nvGrpSpPr>
            <p:cNvPr id="2" name="组合 1"/>
            <p:cNvGrpSpPr/>
            <p:nvPr/>
          </p:nvGrpSpPr>
          <p:grpSpPr>
            <a:xfrm>
              <a:off x="3304867" y="2977909"/>
              <a:ext cx="5608577" cy="595554"/>
              <a:chOff x="1183243" y="2200834"/>
              <a:chExt cx="5608577" cy="595554"/>
            </a:xfrm>
          </p:grpSpPr>
          <p:sp>
            <p:nvSpPr>
              <p:cNvPr id="3" name="平行四边形 2"/>
              <p:cNvSpPr/>
              <p:nvPr/>
            </p:nvSpPr>
            <p:spPr>
              <a:xfrm>
                <a:off x="1183243" y="2200834"/>
                <a:ext cx="828092" cy="595554"/>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latin typeface="Impact" panose="020B0806030902050204" pitchFamily="34" charset="0"/>
                  </a:rPr>
                  <a:t>02</a:t>
                </a:r>
                <a:endParaRPr lang="zh-CN" altLang="en-US" sz="2800" dirty="0">
                  <a:latin typeface="Impact" panose="020B0806030902050204" pitchFamily="34" charset="0"/>
                </a:endParaRPr>
              </a:p>
            </p:txBody>
          </p:sp>
          <p:sp>
            <p:nvSpPr>
              <p:cNvPr id="4" name="平行四边形 3"/>
              <p:cNvSpPr/>
              <p:nvPr/>
            </p:nvSpPr>
            <p:spPr>
              <a:xfrm>
                <a:off x="1858679" y="2200834"/>
                <a:ext cx="4933141" cy="595554"/>
              </a:xfrm>
              <a:prstGeom prst="parallelogram">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200" b="1" dirty="0">
                    <a:solidFill>
                      <a:schemeClr val="tx1"/>
                    </a:solidFill>
                  </a:rPr>
                  <a:t>“四报文挥手”释放</a:t>
                </a:r>
                <a:r>
                  <a:rPr lang="en-US" altLang="zh-CN" sz="2200" b="1" dirty="0">
                    <a:solidFill>
                      <a:schemeClr val="tx1"/>
                    </a:solidFill>
                  </a:rPr>
                  <a:t>TCP</a:t>
                </a:r>
                <a:r>
                  <a:rPr lang="zh-CN" altLang="en-US" sz="2200" b="1" dirty="0">
                    <a:solidFill>
                      <a:schemeClr val="tx1"/>
                    </a:solidFill>
                  </a:rPr>
                  <a:t>连接</a:t>
                </a:r>
                <a:endParaRPr lang="zh-CN" altLang="en-US" sz="2200" b="1" dirty="0">
                  <a:solidFill>
                    <a:schemeClr val="tx1"/>
                  </a:solidFill>
                </a:endParaRP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04800" y="749300"/>
            <a:ext cx="6192344" cy="400110"/>
            <a:chOff x="424117" y="898245"/>
            <a:chExt cx="6192344" cy="400110"/>
          </a:xfrm>
        </p:grpSpPr>
        <p:sp>
          <p:nvSpPr>
            <p:cNvPr id="2" name="平行四边形 1"/>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p:cNvSpPr txBox="1"/>
            <p:nvPr/>
          </p:nvSpPr>
          <p:spPr>
            <a:xfrm>
              <a:off x="1052423" y="898245"/>
              <a:ext cx="5564038" cy="400110"/>
            </a:xfrm>
            <a:prstGeom prst="rect">
              <a:avLst/>
            </a:prstGeom>
            <a:noFill/>
          </p:spPr>
          <p:txBody>
            <a:bodyPr wrap="square" rtlCol="0">
              <a:spAutoFit/>
            </a:bodyPr>
            <a:lstStyle/>
            <a:p>
              <a:r>
                <a:rPr lang="zh-CN" altLang="en-US" sz="2000" b="1" dirty="0"/>
                <a:t>“三报文握手”建立</a:t>
              </a:r>
              <a:r>
                <a:rPr lang="en-US" altLang="zh-CN" sz="2000" b="1" dirty="0"/>
                <a:t>TCP</a:t>
              </a:r>
              <a:r>
                <a:rPr lang="zh-CN" altLang="en-US" sz="2000" b="1" dirty="0"/>
                <a:t>连接</a:t>
              </a:r>
              <a:endParaRPr lang="zh-CN" altLang="en-US" sz="2000" b="1" dirty="0"/>
            </a:p>
          </p:txBody>
        </p:sp>
      </p:grpSp>
      <p:sp>
        <p:nvSpPr>
          <p:cNvPr id="73" name="矩形 72"/>
          <p:cNvSpPr/>
          <p:nvPr/>
        </p:nvSpPr>
        <p:spPr>
          <a:xfrm>
            <a:off x="1016000" y="1297642"/>
            <a:ext cx="256976" cy="2569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4" name="íşlïḍè"/>
          <p:cNvSpPr txBox="1"/>
          <p:nvPr/>
        </p:nvSpPr>
        <p:spPr>
          <a:xfrm>
            <a:off x="1293757" y="1216580"/>
            <a:ext cx="10593443" cy="400110"/>
          </a:xfrm>
          <a:prstGeom prst="rect">
            <a:avLst/>
          </a:prstGeom>
          <a:solidFill>
            <a:schemeClr val="bg1"/>
          </a:solidFill>
        </p:spPr>
        <p:txBody>
          <a:bodyPr wrap="square" lIns="91440" tIns="45720" rIns="91440" bIns="45720" anchor="ctr">
            <a:noAutofit/>
          </a:bodyPr>
          <a:lstStyle/>
          <a:p>
            <a:r>
              <a:rPr lang="en-US" altLang="zh-CN" b="1" dirty="0">
                <a:solidFill>
                  <a:schemeClr val="accent1">
                    <a:lumMod val="75000"/>
                  </a:schemeClr>
                </a:solidFill>
              </a:rPr>
              <a:t>TCP</a:t>
            </a:r>
            <a:r>
              <a:rPr lang="zh-CN" altLang="en-US" b="1" dirty="0">
                <a:solidFill>
                  <a:schemeClr val="accent1">
                    <a:lumMod val="75000"/>
                  </a:schemeClr>
                </a:solidFill>
              </a:rPr>
              <a:t>是面向连接的</a:t>
            </a:r>
            <a:r>
              <a:rPr lang="zh-CN" altLang="en-US" b="1" dirty="0"/>
              <a:t>协议，它基于运输连接来传送</a:t>
            </a:r>
            <a:r>
              <a:rPr lang="en-US" altLang="zh-CN" b="1" dirty="0"/>
              <a:t>TCP</a:t>
            </a:r>
            <a:r>
              <a:rPr lang="zh-CN" altLang="en-US" b="1" dirty="0"/>
              <a:t>报文段。</a:t>
            </a:r>
            <a:endParaRPr lang="en-US" altLang="zh-CN" b="1" dirty="0"/>
          </a:p>
        </p:txBody>
      </p:sp>
      <p:sp>
        <p:nvSpPr>
          <p:cNvPr id="75" name="矩形 74"/>
          <p:cNvSpPr/>
          <p:nvPr/>
        </p:nvSpPr>
        <p:spPr>
          <a:xfrm>
            <a:off x="1440774" y="1699651"/>
            <a:ext cx="256976" cy="25697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6" name="íşlïḍè"/>
          <p:cNvSpPr txBox="1"/>
          <p:nvPr/>
        </p:nvSpPr>
        <p:spPr>
          <a:xfrm>
            <a:off x="1718531" y="1625074"/>
            <a:ext cx="10168669" cy="400110"/>
          </a:xfrm>
          <a:prstGeom prst="rect">
            <a:avLst/>
          </a:prstGeom>
          <a:solidFill>
            <a:schemeClr val="bg1"/>
          </a:solidFill>
        </p:spPr>
        <p:txBody>
          <a:bodyPr wrap="square" lIns="91440" tIns="45720" rIns="91440" bIns="45720" anchor="ctr">
            <a:noAutofit/>
          </a:bodyPr>
          <a:lstStyle/>
          <a:p>
            <a:r>
              <a:rPr lang="en-US" altLang="zh-CN" b="1" dirty="0"/>
              <a:t>TCP</a:t>
            </a:r>
            <a:r>
              <a:rPr lang="zh-CN" altLang="en-US" b="1" dirty="0"/>
              <a:t>运输连接的建立和释放，是</a:t>
            </a:r>
            <a:r>
              <a:rPr lang="zh-CN" altLang="en-US" b="1" dirty="0">
                <a:solidFill>
                  <a:schemeClr val="accent1">
                    <a:lumMod val="75000"/>
                  </a:schemeClr>
                </a:solidFill>
              </a:rPr>
              <a:t>每一次面向连接的通信中必不可少的过程</a:t>
            </a:r>
            <a:r>
              <a:rPr lang="zh-CN" altLang="en-US" b="1" dirty="0"/>
              <a:t>。</a:t>
            </a:r>
            <a:endParaRPr lang="en-US" altLang="zh-CN" b="1" dirty="0"/>
          </a:p>
        </p:txBody>
      </p:sp>
      <p:sp>
        <p:nvSpPr>
          <p:cNvPr id="77" name="矩形 76"/>
          <p:cNvSpPr/>
          <p:nvPr/>
        </p:nvSpPr>
        <p:spPr>
          <a:xfrm>
            <a:off x="1016000" y="2108145"/>
            <a:ext cx="256976" cy="2569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8" name="íşlïḍè"/>
          <p:cNvSpPr txBox="1"/>
          <p:nvPr/>
        </p:nvSpPr>
        <p:spPr>
          <a:xfrm>
            <a:off x="1293757" y="2027083"/>
            <a:ext cx="10593443" cy="400110"/>
          </a:xfrm>
          <a:prstGeom prst="rect">
            <a:avLst/>
          </a:prstGeom>
          <a:solidFill>
            <a:schemeClr val="bg1"/>
          </a:solidFill>
        </p:spPr>
        <p:txBody>
          <a:bodyPr wrap="square" lIns="91440" tIns="45720" rIns="91440" bIns="45720" anchor="ctr">
            <a:noAutofit/>
          </a:bodyPr>
          <a:lstStyle/>
          <a:p>
            <a:r>
              <a:rPr lang="en-US" altLang="zh-CN" b="1" dirty="0"/>
              <a:t>TCP</a:t>
            </a:r>
            <a:r>
              <a:rPr lang="zh-CN" altLang="en-US" b="1" dirty="0"/>
              <a:t>运输连接有以下三个阶段：</a:t>
            </a:r>
            <a:endParaRPr lang="en-US" altLang="zh-CN" b="1" dirty="0"/>
          </a:p>
        </p:txBody>
      </p:sp>
      <p:sp>
        <p:nvSpPr>
          <p:cNvPr id="6" name="文本框 5"/>
          <p:cNvSpPr txBox="1"/>
          <p:nvPr/>
        </p:nvSpPr>
        <p:spPr>
          <a:xfrm>
            <a:off x="1349982" y="2497649"/>
            <a:ext cx="517728" cy="369332"/>
          </a:xfrm>
          <a:prstGeom prst="rect">
            <a:avLst/>
          </a:prstGeom>
          <a:noFill/>
        </p:spPr>
        <p:txBody>
          <a:bodyPr wrap="square" rtlCol="0">
            <a:spAutoFit/>
          </a:bodyPr>
          <a:lstStyle/>
          <a:p>
            <a:pPr algn="ctr"/>
            <a:r>
              <a:rPr lang="zh-CN" altLang="en-US" dirty="0"/>
              <a:t>❶</a:t>
            </a:r>
            <a:endParaRPr lang="zh-CN" altLang="en-US" dirty="0"/>
          </a:p>
        </p:txBody>
      </p:sp>
      <p:sp>
        <p:nvSpPr>
          <p:cNvPr id="79" name="íşlïḍè"/>
          <p:cNvSpPr txBox="1"/>
          <p:nvPr/>
        </p:nvSpPr>
        <p:spPr>
          <a:xfrm>
            <a:off x="1718531" y="2478194"/>
            <a:ext cx="10168669" cy="400110"/>
          </a:xfrm>
          <a:prstGeom prst="rect">
            <a:avLst/>
          </a:prstGeom>
          <a:solidFill>
            <a:schemeClr val="bg1"/>
          </a:solidFill>
        </p:spPr>
        <p:txBody>
          <a:bodyPr wrap="square" lIns="91440" tIns="45720" rIns="91440" bIns="45720" anchor="ctr">
            <a:noAutofit/>
          </a:bodyPr>
          <a:lstStyle/>
          <a:p>
            <a:r>
              <a:rPr lang="zh-CN" altLang="en-US" b="1" dirty="0"/>
              <a:t>通过“三报文握手”来建立</a:t>
            </a:r>
            <a:r>
              <a:rPr lang="en-US" altLang="zh-CN" b="1" dirty="0"/>
              <a:t>TCP</a:t>
            </a:r>
            <a:r>
              <a:rPr lang="zh-CN" altLang="en-US" b="1" dirty="0"/>
              <a:t>连接。</a:t>
            </a:r>
            <a:endParaRPr lang="en-US" altLang="zh-CN" b="1" dirty="0"/>
          </a:p>
        </p:txBody>
      </p:sp>
      <p:sp>
        <p:nvSpPr>
          <p:cNvPr id="80" name="文本框 79"/>
          <p:cNvSpPr txBox="1"/>
          <p:nvPr/>
        </p:nvSpPr>
        <p:spPr>
          <a:xfrm>
            <a:off x="1349982" y="2956892"/>
            <a:ext cx="517728" cy="369332"/>
          </a:xfrm>
          <a:prstGeom prst="rect">
            <a:avLst/>
          </a:prstGeom>
          <a:noFill/>
        </p:spPr>
        <p:txBody>
          <a:bodyPr wrap="square" rtlCol="0">
            <a:spAutoFit/>
          </a:bodyPr>
          <a:lstStyle/>
          <a:p>
            <a:pPr algn="ctr"/>
            <a:r>
              <a:rPr lang="zh-CN" altLang="en-US" dirty="0"/>
              <a:t>❷</a:t>
            </a:r>
            <a:endParaRPr lang="zh-CN" altLang="en-US" dirty="0"/>
          </a:p>
        </p:txBody>
      </p:sp>
      <p:sp>
        <p:nvSpPr>
          <p:cNvPr id="81" name="íşlïḍè"/>
          <p:cNvSpPr txBox="1"/>
          <p:nvPr/>
        </p:nvSpPr>
        <p:spPr>
          <a:xfrm>
            <a:off x="1718531" y="2937437"/>
            <a:ext cx="10168669" cy="400110"/>
          </a:xfrm>
          <a:prstGeom prst="rect">
            <a:avLst/>
          </a:prstGeom>
          <a:solidFill>
            <a:schemeClr val="bg1"/>
          </a:solidFill>
        </p:spPr>
        <p:txBody>
          <a:bodyPr wrap="square" lIns="91440" tIns="45720" rIns="91440" bIns="45720" anchor="ctr">
            <a:noAutofit/>
          </a:bodyPr>
          <a:lstStyle/>
          <a:p>
            <a:r>
              <a:rPr lang="zh-CN" altLang="en-US" b="1" dirty="0"/>
              <a:t>基于已建立的</a:t>
            </a:r>
            <a:r>
              <a:rPr lang="en-US" altLang="zh-CN" b="1" dirty="0"/>
              <a:t>TCP</a:t>
            </a:r>
            <a:r>
              <a:rPr lang="zh-CN" altLang="en-US" b="1" dirty="0"/>
              <a:t>连接进行可靠的数据传输。</a:t>
            </a:r>
            <a:endParaRPr lang="en-US" altLang="zh-CN" b="1" dirty="0"/>
          </a:p>
        </p:txBody>
      </p:sp>
      <p:sp>
        <p:nvSpPr>
          <p:cNvPr id="82" name="文本框 81"/>
          <p:cNvSpPr txBox="1"/>
          <p:nvPr/>
        </p:nvSpPr>
        <p:spPr>
          <a:xfrm>
            <a:off x="1349982" y="3420894"/>
            <a:ext cx="517728" cy="369332"/>
          </a:xfrm>
          <a:prstGeom prst="rect">
            <a:avLst/>
          </a:prstGeom>
          <a:noFill/>
        </p:spPr>
        <p:txBody>
          <a:bodyPr wrap="square" rtlCol="0">
            <a:spAutoFit/>
          </a:bodyPr>
          <a:lstStyle/>
          <a:p>
            <a:pPr algn="ctr"/>
            <a:r>
              <a:rPr lang="zh-CN" altLang="en-US" dirty="0"/>
              <a:t>❸</a:t>
            </a:r>
            <a:endParaRPr lang="zh-CN" altLang="en-US" dirty="0"/>
          </a:p>
        </p:txBody>
      </p:sp>
      <p:sp>
        <p:nvSpPr>
          <p:cNvPr id="83" name="íşlïḍè"/>
          <p:cNvSpPr txBox="1"/>
          <p:nvPr/>
        </p:nvSpPr>
        <p:spPr>
          <a:xfrm>
            <a:off x="1718531" y="3401439"/>
            <a:ext cx="10168669" cy="400110"/>
          </a:xfrm>
          <a:prstGeom prst="rect">
            <a:avLst/>
          </a:prstGeom>
          <a:solidFill>
            <a:schemeClr val="bg1"/>
          </a:solidFill>
        </p:spPr>
        <p:txBody>
          <a:bodyPr wrap="square" lIns="91440" tIns="45720" rIns="91440" bIns="45720" anchor="ctr">
            <a:noAutofit/>
          </a:bodyPr>
          <a:lstStyle/>
          <a:p>
            <a:r>
              <a:rPr lang="zh-CN" altLang="en-US" b="1" dirty="0"/>
              <a:t>在数据传输结束后，还要通过“四报文挥手”来释放</a:t>
            </a:r>
            <a:r>
              <a:rPr lang="en-US" altLang="zh-CN" b="1" dirty="0"/>
              <a:t>TCP</a:t>
            </a:r>
            <a:r>
              <a:rPr lang="zh-CN" altLang="en-US" b="1" dirty="0"/>
              <a:t>连接。</a:t>
            </a:r>
            <a:endParaRPr lang="en-US" altLang="zh-CN" b="1" dirty="0"/>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p:tgtEl>
                                          <p:spTgt spid="4"/>
                                        </p:tgtEl>
                                        <p:attrNameLst>
                                          <p:attrName>ppt_y</p:attrName>
                                        </p:attrNameLst>
                                      </p:cBhvr>
                                      <p:tavLst>
                                        <p:tav tm="0">
                                          <p:val>
                                            <p:strVal val="#ppt_y-#ppt_h*1.125000"/>
                                          </p:val>
                                        </p:tav>
                                        <p:tav tm="100000">
                                          <p:val>
                                            <p:strVal val="#ppt_y"/>
                                          </p:val>
                                        </p:tav>
                                      </p:tavLst>
                                    </p:anim>
                                    <p:animEffect transition="in" filter="wipe(down)">
                                      <p:cBhvr>
                                        <p:cTn id="8" dur="1000"/>
                                        <p:tgtEl>
                                          <p:spTgt spid="4"/>
                                        </p:tgtEl>
                                      </p:cBhvr>
                                    </p:animEffect>
                                  </p:childTnLst>
                                </p:cTn>
                              </p:par>
                            </p:childTnLst>
                          </p:cTn>
                        </p:par>
                      </p:childTnLst>
                    </p:cTn>
                  </p:par>
                  <p:par>
                    <p:cTn id="9" fill="hold">
                      <p:stCondLst>
                        <p:cond delay="indefinite"/>
                      </p:stCondLst>
                      <p:childTnLst>
                        <p:par>
                          <p:cTn id="10" fill="hold">
                            <p:stCondLst>
                              <p:cond delay="0"/>
                            </p:stCondLst>
                            <p:childTnLst>
                              <p:par>
                                <p:cTn id="11" presetID="49" presetClass="entr" presetSubtype="0" decel="100000" fill="hold" grpId="0" nodeType="clickEffect">
                                  <p:stCondLst>
                                    <p:cond delay="0"/>
                                  </p:stCondLst>
                                  <p:childTnLst>
                                    <p:set>
                                      <p:cBhvr>
                                        <p:cTn id="12" dur="1" fill="hold">
                                          <p:stCondLst>
                                            <p:cond delay="0"/>
                                          </p:stCondLst>
                                        </p:cTn>
                                        <p:tgtEl>
                                          <p:spTgt spid="73"/>
                                        </p:tgtEl>
                                        <p:attrNameLst>
                                          <p:attrName>style.visibility</p:attrName>
                                        </p:attrNameLst>
                                      </p:cBhvr>
                                      <p:to>
                                        <p:strVal val="visible"/>
                                      </p:to>
                                    </p:set>
                                    <p:anim calcmode="lin" valueType="num">
                                      <p:cBhvr>
                                        <p:cTn id="13" dur="500" fill="hold"/>
                                        <p:tgtEl>
                                          <p:spTgt spid="73"/>
                                        </p:tgtEl>
                                        <p:attrNameLst>
                                          <p:attrName>ppt_w</p:attrName>
                                        </p:attrNameLst>
                                      </p:cBhvr>
                                      <p:tavLst>
                                        <p:tav tm="0">
                                          <p:val>
                                            <p:fltVal val="0"/>
                                          </p:val>
                                        </p:tav>
                                        <p:tav tm="100000">
                                          <p:val>
                                            <p:strVal val="#ppt_w"/>
                                          </p:val>
                                        </p:tav>
                                      </p:tavLst>
                                    </p:anim>
                                    <p:anim calcmode="lin" valueType="num">
                                      <p:cBhvr>
                                        <p:cTn id="14" dur="500" fill="hold"/>
                                        <p:tgtEl>
                                          <p:spTgt spid="73"/>
                                        </p:tgtEl>
                                        <p:attrNameLst>
                                          <p:attrName>ppt_h</p:attrName>
                                        </p:attrNameLst>
                                      </p:cBhvr>
                                      <p:tavLst>
                                        <p:tav tm="0">
                                          <p:val>
                                            <p:fltVal val="0"/>
                                          </p:val>
                                        </p:tav>
                                        <p:tav tm="100000">
                                          <p:val>
                                            <p:strVal val="#ppt_h"/>
                                          </p:val>
                                        </p:tav>
                                      </p:tavLst>
                                    </p:anim>
                                    <p:anim calcmode="lin" valueType="num">
                                      <p:cBhvr>
                                        <p:cTn id="15" dur="500" fill="hold"/>
                                        <p:tgtEl>
                                          <p:spTgt spid="73"/>
                                        </p:tgtEl>
                                        <p:attrNameLst>
                                          <p:attrName>style.rotation</p:attrName>
                                        </p:attrNameLst>
                                      </p:cBhvr>
                                      <p:tavLst>
                                        <p:tav tm="0">
                                          <p:val>
                                            <p:fltVal val="360"/>
                                          </p:val>
                                        </p:tav>
                                        <p:tav tm="100000">
                                          <p:val>
                                            <p:fltVal val="0"/>
                                          </p:val>
                                        </p:tav>
                                      </p:tavLst>
                                    </p:anim>
                                    <p:animEffect transition="in" filter="fade">
                                      <p:cBhvr>
                                        <p:cTn id="16" dur="500"/>
                                        <p:tgtEl>
                                          <p:spTgt spid="73"/>
                                        </p:tgtEl>
                                      </p:cBhvr>
                                    </p:animEffect>
                                  </p:childTnLst>
                                </p:cTn>
                              </p:par>
                            </p:childTnLst>
                          </p:cTn>
                        </p:par>
                        <p:par>
                          <p:cTn id="17" fill="hold">
                            <p:stCondLst>
                              <p:cond delay="500"/>
                            </p:stCondLst>
                            <p:childTnLst>
                              <p:par>
                                <p:cTn id="18" presetID="1" presetClass="entr" presetSubtype="0" fill="hold" grpId="0" nodeType="afterEffect">
                                  <p:stCondLst>
                                    <p:cond delay="0"/>
                                  </p:stCondLst>
                                  <p:iterate type="lt">
                                    <p:tmAbs val="100"/>
                                  </p:iterate>
                                  <p:childTnLst>
                                    <p:set>
                                      <p:cBhvr>
                                        <p:cTn id="19" dur="1" fill="hold">
                                          <p:stCondLst>
                                            <p:cond delay="0"/>
                                          </p:stCondLst>
                                        </p:cTn>
                                        <p:tgtEl>
                                          <p:spTgt spid="74"/>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49" presetClass="entr" presetSubtype="0" decel="100000" fill="hold" grpId="0" nodeType="clickEffect">
                                  <p:stCondLst>
                                    <p:cond delay="0"/>
                                  </p:stCondLst>
                                  <p:childTnLst>
                                    <p:set>
                                      <p:cBhvr>
                                        <p:cTn id="23" dur="1" fill="hold">
                                          <p:stCondLst>
                                            <p:cond delay="0"/>
                                          </p:stCondLst>
                                        </p:cTn>
                                        <p:tgtEl>
                                          <p:spTgt spid="75"/>
                                        </p:tgtEl>
                                        <p:attrNameLst>
                                          <p:attrName>style.visibility</p:attrName>
                                        </p:attrNameLst>
                                      </p:cBhvr>
                                      <p:to>
                                        <p:strVal val="visible"/>
                                      </p:to>
                                    </p:set>
                                    <p:anim calcmode="lin" valueType="num">
                                      <p:cBhvr>
                                        <p:cTn id="24" dur="500" fill="hold"/>
                                        <p:tgtEl>
                                          <p:spTgt spid="75"/>
                                        </p:tgtEl>
                                        <p:attrNameLst>
                                          <p:attrName>ppt_w</p:attrName>
                                        </p:attrNameLst>
                                      </p:cBhvr>
                                      <p:tavLst>
                                        <p:tav tm="0">
                                          <p:val>
                                            <p:fltVal val="0"/>
                                          </p:val>
                                        </p:tav>
                                        <p:tav tm="100000">
                                          <p:val>
                                            <p:strVal val="#ppt_w"/>
                                          </p:val>
                                        </p:tav>
                                      </p:tavLst>
                                    </p:anim>
                                    <p:anim calcmode="lin" valueType="num">
                                      <p:cBhvr>
                                        <p:cTn id="25" dur="500" fill="hold"/>
                                        <p:tgtEl>
                                          <p:spTgt spid="75"/>
                                        </p:tgtEl>
                                        <p:attrNameLst>
                                          <p:attrName>ppt_h</p:attrName>
                                        </p:attrNameLst>
                                      </p:cBhvr>
                                      <p:tavLst>
                                        <p:tav tm="0">
                                          <p:val>
                                            <p:fltVal val="0"/>
                                          </p:val>
                                        </p:tav>
                                        <p:tav tm="100000">
                                          <p:val>
                                            <p:strVal val="#ppt_h"/>
                                          </p:val>
                                        </p:tav>
                                      </p:tavLst>
                                    </p:anim>
                                    <p:anim calcmode="lin" valueType="num">
                                      <p:cBhvr>
                                        <p:cTn id="26" dur="500" fill="hold"/>
                                        <p:tgtEl>
                                          <p:spTgt spid="75"/>
                                        </p:tgtEl>
                                        <p:attrNameLst>
                                          <p:attrName>style.rotation</p:attrName>
                                        </p:attrNameLst>
                                      </p:cBhvr>
                                      <p:tavLst>
                                        <p:tav tm="0">
                                          <p:val>
                                            <p:fltVal val="360"/>
                                          </p:val>
                                        </p:tav>
                                        <p:tav tm="100000">
                                          <p:val>
                                            <p:fltVal val="0"/>
                                          </p:val>
                                        </p:tav>
                                      </p:tavLst>
                                    </p:anim>
                                    <p:animEffect transition="in" filter="fade">
                                      <p:cBhvr>
                                        <p:cTn id="27" dur="500"/>
                                        <p:tgtEl>
                                          <p:spTgt spid="75"/>
                                        </p:tgtEl>
                                      </p:cBhvr>
                                    </p:animEffect>
                                  </p:childTnLst>
                                </p:cTn>
                              </p:par>
                            </p:childTnLst>
                          </p:cTn>
                        </p:par>
                        <p:par>
                          <p:cTn id="28" fill="hold">
                            <p:stCondLst>
                              <p:cond delay="500"/>
                            </p:stCondLst>
                            <p:childTnLst>
                              <p:par>
                                <p:cTn id="29" presetID="1" presetClass="entr" presetSubtype="0" fill="hold" grpId="0" nodeType="afterEffect">
                                  <p:stCondLst>
                                    <p:cond delay="0"/>
                                  </p:stCondLst>
                                  <p:iterate type="lt">
                                    <p:tmAbs val="100"/>
                                  </p:iterate>
                                  <p:childTnLst>
                                    <p:set>
                                      <p:cBhvr>
                                        <p:cTn id="30" dur="1" fill="hold">
                                          <p:stCondLst>
                                            <p:cond delay="0"/>
                                          </p:stCondLst>
                                        </p:cTn>
                                        <p:tgtEl>
                                          <p:spTgt spid="7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49" presetClass="entr" presetSubtype="0" decel="100000" fill="hold" grpId="0" nodeType="clickEffect">
                                  <p:stCondLst>
                                    <p:cond delay="0"/>
                                  </p:stCondLst>
                                  <p:childTnLst>
                                    <p:set>
                                      <p:cBhvr>
                                        <p:cTn id="34" dur="1" fill="hold">
                                          <p:stCondLst>
                                            <p:cond delay="0"/>
                                          </p:stCondLst>
                                        </p:cTn>
                                        <p:tgtEl>
                                          <p:spTgt spid="77"/>
                                        </p:tgtEl>
                                        <p:attrNameLst>
                                          <p:attrName>style.visibility</p:attrName>
                                        </p:attrNameLst>
                                      </p:cBhvr>
                                      <p:to>
                                        <p:strVal val="visible"/>
                                      </p:to>
                                    </p:set>
                                    <p:anim calcmode="lin" valueType="num">
                                      <p:cBhvr>
                                        <p:cTn id="35" dur="500" fill="hold"/>
                                        <p:tgtEl>
                                          <p:spTgt spid="77"/>
                                        </p:tgtEl>
                                        <p:attrNameLst>
                                          <p:attrName>ppt_w</p:attrName>
                                        </p:attrNameLst>
                                      </p:cBhvr>
                                      <p:tavLst>
                                        <p:tav tm="0">
                                          <p:val>
                                            <p:fltVal val="0"/>
                                          </p:val>
                                        </p:tav>
                                        <p:tav tm="100000">
                                          <p:val>
                                            <p:strVal val="#ppt_w"/>
                                          </p:val>
                                        </p:tav>
                                      </p:tavLst>
                                    </p:anim>
                                    <p:anim calcmode="lin" valueType="num">
                                      <p:cBhvr>
                                        <p:cTn id="36" dur="500" fill="hold"/>
                                        <p:tgtEl>
                                          <p:spTgt spid="77"/>
                                        </p:tgtEl>
                                        <p:attrNameLst>
                                          <p:attrName>ppt_h</p:attrName>
                                        </p:attrNameLst>
                                      </p:cBhvr>
                                      <p:tavLst>
                                        <p:tav tm="0">
                                          <p:val>
                                            <p:fltVal val="0"/>
                                          </p:val>
                                        </p:tav>
                                        <p:tav tm="100000">
                                          <p:val>
                                            <p:strVal val="#ppt_h"/>
                                          </p:val>
                                        </p:tav>
                                      </p:tavLst>
                                    </p:anim>
                                    <p:anim calcmode="lin" valueType="num">
                                      <p:cBhvr>
                                        <p:cTn id="37" dur="500" fill="hold"/>
                                        <p:tgtEl>
                                          <p:spTgt spid="77"/>
                                        </p:tgtEl>
                                        <p:attrNameLst>
                                          <p:attrName>style.rotation</p:attrName>
                                        </p:attrNameLst>
                                      </p:cBhvr>
                                      <p:tavLst>
                                        <p:tav tm="0">
                                          <p:val>
                                            <p:fltVal val="360"/>
                                          </p:val>
                                        </p:tav>
                                        <p:tav tm="100000">
                                          <p:val>
                                            <p:fltVal val="0"/>
                                          </p:val>
                                        </p:tav>
                                      </p:tavLst>
                                    </p:anim>
                                    <p:animEffect transition="in" filter="fade">
                                      <p:cBhvr>
                                        <p:cTn id="38" dur="500"/>
                                        <p:tgtEl>
                                          <p:spTgt spid="77"/>
                                        </p:tgtEl>
                                      </p:cBhvr>
                                    </p:animEffect>
                                  </p:childTnLst>
                                </p:cTn>
                              </p:par>
                            </p:childTnLst>
                          </p:cTn>
                        </p:par>
                        <p:par>
                          <p:cTn id="39" fill="hold">
                            <p:stCondLst>
                              <p:cond delay="500"/>
                            </p:stCondLst>
                            <p:childTnLst>
                              <p:par>
                                <p:cTn id="40" presetID="1" presetClass="entr" presetSubtype="0" fill="hold" grpId="0" nodeType="afterEffect">
                                  <p:stCondLst>
                                    <p:cond delay="0"/>
                                  </p:stCondLst>
                                  <p:iterate type="lt">
                                    <p:tmAbs val="100"/>
                                  </p:iterate>
                                  <p:childTnLst>
                                    <p:set>
                                      <p:cBhvr>
                                        <p:cTn id="41" dur="1" fill="hold">
                                          <p:stCondLst>
                                            <p:cond delay="0"/>
                                          </p:stCondLst>
                                        </p:cTn>
                                        <p:tgtEl>
                                          <p:spTgt spid="78"/>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49" presetClass="entr" presetSubtype="0" decel="100000" fill="hold" grpId="0" nodeType="clickEffect">
                                  <p:stCondLst>
                                    <p:cond delay="0"/>
                                  </p:stCondLst>
                                  <p:childTnLst>
                                    <p:set>
                                      <p:cBhvr>
                                        <p:cTn id="45" dur="1" fill="hold">
                                          <p:stCondLst>
                                            <p:cond delay="0"/>
                                          </p:stCondLst>
                                        </p:cTn>
                                        <p:tgtEl>
                                          <p:spTgt spid="6"/>
                                        </p:tgtEl>
                                        <p:attrNameLst>
                                          <p:attrName>style.visibility</p:attrName>
                                        </p:attrNameLst>
                                      </p:cBhvr>
                                      <p:to>
                                        <p:strVal val="visible"/>
                                      </p:to>
                                    </p:set>
                                    <p:anim calcmode="lin" valueType="num">
                                      <p:cBhvr>
                                        <p:cTn id="46" dur="500" fill="hold"/>
                                        <p:tgtEl>
                                          <p:spTgt spid="6"/>
                                        </p:tgtEl>
                                        <p:attrNameLst>
                                          <p:attrName>ppt_w</p:attrName>
                                        </p:attrNameLst>
                                      </p:cBhvr>
                                      <p:tavLst>
                                        <p:tav tm="0">
                                          <p:val>
                                            <p:fltVal val="0"/>
                                          </p:val>
                                        </p:tav>
                                        <p:tav tm="100000">
                                          <p:val>
                                            <p:strVal val="#ppt_w"/>
                                          </p:val>
                                        </p:tav>
                                      </p:tavLst>
                                    </p:anim>
                                    <p:anim calcmode="lin" valueType="num">
                                      <p:cBhvr>
                                        <p:cTn id="47" dur="500" fill="hold"/>
                                        <p:tgtEl>
                                          <p:spTgt spid="6"/>
                                        </p:tgtEl>
                                        <p:attrNameLst>
                                          <p:attrName>ppt_h</p:attrName>
                                        </p:attrNameLst>
                                      </p:cBhvr>
                                      <p:tavLst>
                                        <p:tav tm="0">
                                          <p:val>
                                            <p:fltVal val="0"/>
                                          </p:val>
                                        </p:tav>
                                        <p:tav tm="100000">
                                          <p:val>
                                            <p:strVal val="#ppt_h"/>
                                          </p:val>
                                        </p:tav>
                                      </p:tavLst>
                                    </p:anim>
                                    <p:anim calcmode="lin" valueType="num">
                                      <p:cBhvr>
                                        <p:cTn id="48" dur="500" fill="hold"/>
                                        <p:tgtEl>
                                          <p:spTgt spid="6"/>
                                        </p:tgtEl>
                                        <p:attrNameLst>
                                          <p:attrName>style.rotation</p:attrName>
                                        </p:attrNameLst>
                                      </p:cBhvr>
                                      <p:tavLst>
                                        <p:tav tm="0">
                                          <p:val>
                                            <p:fltVal val="360"/>
                                          </p:val>
                                        </p:tav>
                                        <p:tav tm="100000">
                                          <p:val>
                                            <p:fltVal val="0"/>
                                          </p:val>
                                        </p:tav>
                                      </p:tavLst>
                                    </p:anim>
                                    <p:animEffect transition="in" filter="fade">
                                      <p:cBhvr>
                                        <p:cTn id="49" dur="500"/>
                                        <p:tgtEl>
                                          <p:spTgt spid="6"/>
                                        </p:tgtEl>
                                      </p:cBhvr>
                                    </p:animEffect>
                                  </p:childTnLst>
                                </p:cTn>
                              </p:par>
                            </p:childTnLst>
                          </p:cTn>
                        </p:par>
                        <p:par>
                          <p:cTn id="50" fill="hold">
                            <p:stCondLst>
                              <p:cond delay="500"/>
                            </p:stCondLst>
                            <p:childTnLst>
                              <p:par>
                                <p:cTn id="51" presetID="1" presetClass="entr" presetSubtype="0" fill="hold" grpId="0" nodeType="afterEffect">
                                  <p:stCondLst>
                                    <p:cond delay="0"/>
                                  </p:stCondLst>
                                  <p:iterate type="lt">
                                    <p:tmAbs val="100"/>
                                  </p:iterate>
                                  <p:childTnLst>
                                    <p:set>
                                      <p:cBhvr>
                                        <p:cTn id="52" dur="1" fill="hold">
                                          <p:stCondLst>
                                            <p:cond delay="0"/>
                                          </p:stCondLst>
                                        </p:cTn>
                                        <p:tgtEl>
                                          <p:spTgt spid="79"/>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49" presetClass="entr" presetSubtype="0" decel="100000" fill="hold" grpId="0" nodeType="clickEffect">
                                  <p:stCondLst>
                                    <p:cond delay="0"/>
                                  </p:stCondLst>
                                  <p:childTnLst>
                                    <p:set>
                                      <p:cBhvr>
                                        <p:cTn id="56" dur="1" fill="hold">
                                          <p:stCondLst>
                                            <p:cond delay="0"/>
                                          </p:stCondLst>
                                        </p:cTn>
                                        <p:tgtEl>
                                          <p:spTgt spid="80"/>
                                        </p:tgtEl>
                                        <p:attrNameLst>
                                          <p:attrName>style.visibility</p:attrName>
                                        </p:attrNameLst>
                                      </p:cBhvr>
                                      <p:to>
                                        <p:strVal val="visible"/>
                                      </p:to>
                                    </p:set>
                                    <p:anim calcmode="lin" valueType="num">
                                      <p:cBhvr>
                                        <p:cTn id="57" dur="500" fill="hold"/>
                                        <p:tgtEl>
                                          <p:spTgt spid="80"/>
                                        </p:tgtEl>
                                        <p:attrNameLst>
                                          <p:attrName>ppt_w</p:attrName>
                                        </p:attrNameLst>
                                      </p:cBhvr>
                                      <p:tavLst>
                                        <p:tav tm="0">
                                          <p:val>
                                            <p:fltVal val="0"/>
                                          </p:val>
                                        </p:tav>
                                        <p:tav tm="100000">
                                          <p:val>
                                            <p:strVal val="#ppt_w"/>
                                          </p:val>
                                        </p:tav>
                                      </p:tavLst>
                                    </p:anim>
                                    <p:anim calcmode="lin" valueType="num">
                                      <p:cBhvr>
                                        <p:cTn id="58" dur="500" fill="hold"/>
                                        <p:tgtEl>
                                          <p:spTgt spid="80"/>
                                        </p:tgtEl>
                                        <p:attrNameLst>
                                          <p:attrName>ppt_h</p:attrName>
                                        </p:attrNameLst>
                                      </p:cBhvr>
                                      <p:tavLst>
                                        <p:tav tm="0">
                                          <p:val>
                                            <p:fltVal val="0"/>
                                          </p:val>
                                        </p:tav>
                                        <p:tav tm="100000">
                                          <p:val>
                                            <p:strVal val="#ppt_h"/>
                                          </p:val>
                                        </p:tav>
                                      </p:tavLst>
                                    </p:anim>
                                    <p:anim calcmode="lin" valueType="num">
                                      <p:cBhvr>
                                        <p:cTn id="59" dur="500" fill="hold"/>
                                        <p:tgtEl>
                                          <p:spTgt spid="80"/>
                                        </p:tgtEl>
                                        <p:attrNameLst>
                                          <p:attrName>style.rotation</p:attrName>
                                        </p:attrNameLst>
                                      </p:cBhvr>
                                      <p:tavLst>
                                        <p:tav tm="0">
                                          <p:val>
                                            <p:fltVal val="360"/>
                                          </p:val>
                                        </p:tav>
                                        <p:tav tm="100000">
                                          <p:val>
                                            <p:fltVal val="0"/>
                                          </p:val>
                                        </p:tav>
                                      </p:tavLst>
                                    </p:anim>
                                    <p:animEffect transition="in" filter="fade">
                                      <p:cBhvr>
                                        <p:cTn id="60" dur="500"/>
                                        <p:tgtEl>
                                          <p:spTgt spid="80"/>
                                        </p:tgtEl>
                                      </p:cBhvr>
                                    </p:animEffect>
                                  </p:childTnLst>
                                </p:cTn>
                              </p:par>
                            </p:childTnLst>
                          </p:cTn>
                        </p:par>
                        <p:par>
                          <p:cTn id="61" fill="hold">
                            <p:stCondLst>
                              <p:cond delay="500"/>
                            </p:stCondLst>
                            <p:childTnLst>
                              <p:par>
                                <p:cTn id="62" presetID="1" presetClass="entr" presetSubtype="0" fill="hold" grpId="0" nodeType="afterEffect">
                                  <p:stCondLst>
                                    <p:cond delay="0"/>
                                  </p:stCondLst>
                                  <p:iterate type="lt">
                                    <p:tmAbs val="100"/>
                                  </p:iterate>
                                  <p:childTnLst>
                                    <p:set>
                                      <p:cBhvr>
                                        <p:cTn id="63" dur="1" fill="hold">
                                          <p:stCondLst>
                                            <p:cond delay="0"/>
                                          </p:stCondLst>
                                        </p:cTn>
                                        <p:tgtEl>
                                          <p:spTgt spid="81"/>
                                        </p:tgtEl>
                                        <p:attrNameLst>
                                          <p:attrName>style.visibility</p:attrName>
                                        </p:attrNameLst>
                                      </p:cBhvr>
                                      <p:to>
                                        <p:strVal val="visible"/>
                                      </p:to>
                                    </p:set>
                                  </p:childTnLst>
                                </p:cTn>
                              </p:par>
                            </p:childTnLst>
                          </p:cTn>
                        </p:par>
                      </p:childTnLst>
                    </p:cTn>
                  </p:par>
                  <p:par>
                    <p:cTn id="64" fill="hold">
                      <p:stCondLst>
                        <p:cond delay="indefinite"/>
                      </p:stCondLst>
                      <p:childTnLst>
                        <p:par>
                          <p:cTn id="65" fill="hold">
                            <p:stCondLst>
                              <p:cond delay="0"/>
                            </p:stCondLst>
                            <p:childTnLst>
                              <p:par>
                                <p:cTn id="66" presetID="49" presetClass="entr" presetSubtype="0" decel="100000" fill="hold" grpId="0" nodeType="clickEffect">
                                  <p:stCondLst>
                                    <p:cond delay="0"/>
                                  </p:stCondLst>
                                  <p:childTnLst>
                                    <p:set>
                                      <p:cBhvr>
                                        <p:cTn id="67" dur="1" fill="hold">
                                          <p:stCondLst>
                                            <p:cond delay="0"/>
                                          </p:stCondLst>
                                        </p:cTn>
                                        <p:tgtEl>
                                          <p:spTgt spid="82"/>
                                        </p:tgtEl>
                                        <p:attrNameLst>
                                          <p:attrName>style.visibility</p:attrName>
                                        </p:attrNameLst>
                                      </p:cBhvr>
                                      <p:to>
                                        <p:strVal val="visible"/>
                                      </p:to>
                                    </p:set>
                                    <p:anim calcmode="lin" valueType="num">
                                      <p:cBhvr>
                                        <p:cTn id="68" dur="500" fill="hold"/>
                                        <p:tgtEl>
                                          <p:spTgt spid="82"/>
                                        </p:tgtEl>
                                        <p:attrNameLst>
                                          <p:attrName>ppt_w</p:attrName>
                                        </p:attrNameLst>
                                      </p:cBhvr>
                                      <p:tavLst>
                                        <p:tav tm="0">
                                          <p:val>
                                            <p:fltVal val="0"/>
                                          </p:val>
                                        </p:tav>
                                        <p:tav tm="100000">
                                          <p:val>
                                            <p:strVal val="#ppt_w"/>
                                          </p:val>
                                        </p:tav>
                                      </p:tavLst>
                                    </p:anim>
                                    <p:anim calcmode="lin" valueType="num">
                                      <p:cBhvr>
                                        <p:cTn id="69" dur="500" fill="hold"/>
                                        <p:tgtEl>
                                          <p:spTgt spid="82"/>
                                        </p:tgtEl>
                                        <p:attrNameLst>
                                          <p:attrName>ppt_h</p:attrName>
                                        </p:attrNameLst>
                                      </p:cBhvr>
                                      <p:tavLst>
                                        <p:tav tm="0">
                                          <p:val>
                                            <p:fltVal val="0"/>
                                          </p:val>
                                        </p:tav>
                                        <p:tav tm="100000">
                                          <p:val>
                                            <p:strVal val="#ppt_h"/>
                                          </p:val>
                                        </p:tav>
                                      </p:tavLst>
                                    </p:anim>
                                    <p:anim calcmode="lin" valueType="num">
                                      <p:cBhvr>
                                        <p:cTn id="70" dur="500" fill="hold"/>
                                        <p:tgtEl>
                                          <p:spTgt spid="82"/>
                                        </p:tgtEl>
                                        <p:attrNameLst>
                                          <p:attrName>style.rotation</p:attrName>
                                        </p:attrNameLst>
                                      </p:cBhvr>
                                      <p:tavLst>
                                        <p:tav tm="0">
                                          <p:val>
                                            <p:fltVal val="360"/>
                                          </p:val>
                                        </p:tav>
                                        <p:tav tm="100000">
                                          <p:val>
                                            <p:fltVal val="0"/>
                                          </p:val>
                                        </p:tav>
                                      </p:tavLst>
                                    </p:anim>
                                    <p:animEffect transition="in" filter="fade">
                                      <p:cBhvr>
                                        <p:cTn id="71" dur="500"/>
                                        <p:tgtEl>
                                          <p:spTgt spid="82"/>
                                        </p:tgtEl>
                                      </p:cBhvr>
                                    </p:animEffect>
                                  </p:childTnLst>
                                </p:cTn>
                              </p:par>
                            </p:childTnLst>
                          </p:cTn>
                        </p:par>
                        <p:par>
                          <p:cTn id="72" fill="hold">
                            <p:stCondLst>
                              <p:cond delay="500"/>
                            </p:stCondLst>
                            <p:childTnLst>
                              <p:par>
                                <p:cTn id="73" presetID="1" presetClass="entr" presetSubtype="0" fill="hold" grpId="0" nodeType="afterEffect">
                                  <p:stCondLst>
                                    <p:cond delay="0"/>
                                  </p:stCondLst>
                                  <p:iterate type="lt">
                                    <p:tmAbs val="100"/>
                                  </p:iterate>
                                  <p:childTnLst>
                                    <p:set>
                                      <p:cBhvr>
                                        <p:cTn id="74" dur="1" fill="hold">
                                          <p:stCondLst>
                                            <p:cond delay="0"/>
                                          </p:stCondLst>
                                        </p:cTn>
                                        <p:tgtEl>
                                          <p:spTgt spid="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bldLvl="0" animBg="1"/>
      <p:bldP spid="74" grpId="0" bldLvl="0" animBg="1"/>
      <p:bldP spid="75" grpId="0" bldLvl="0" animBg="1"/>
      <p:bldP spid="76" grpId="0" bldLvl="0" animBg="1"/>
      <p:bldP spid="77" grpId="0" bldLvl="0" animBg="1"/>
      <p:bldP spid="78" grpId="0" bldLvl="0" animBg="1"/>
      <p:bldP spid="6" grpId="0"/>
      <p:bldP spid="79" grpId="0" bldLvl="0" animBg="1"/>
      <p:bldP spid="80" grpId="0"/>
      <p:bldP spid="81" grpId="0" bldLvl="0" animBg="1"/>
      <p:bldP spid="82" grpId="0"/>
      <p:bldP spid="83" grpId="0" bldLvl="0" animBg="1"/>
    </p:bld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文本框 49"/>
          <p:cNvSpPr txBox="1"/>
          <p:nvPr/>
        </p:nvSpPr>
        <p:spPr>
          <a:xfrm>
            <a:off x="315617" y="4869337"/>
            <a:ext cx="2381795" cy="1077218"/>
          </a:xfrm>
          <a:prstGeom prst="rect">
            <a:avLst/>
          </a:prstGeom>
          <a:noFill/>
        </p:spPr>
        <p:txBody>
          <a:bodyPr wrap="square" rtlCol="0">
            <a:spAutoFit/>
          </a:bodyPr>
          <a:lstStyle/>
          <a:p>
            <a:r>
              <a:rPr lang="zh-CN" altLang="en-US" sz="1600" b="1" dirty="0">
                <a:solidFill>
                  <a:schemeClr val="accent4"/>
                </a:solidFill>
              </a:rPr>
              <a:t>发送针对</a:t>
            </a:r>
            <a:r>
              <a:rPr lang="en-US" altLang="zh-CN" sz="1600" b="1" dirty="0">
                <a:solidFill>
                  <a:schemeClr val="accent4"/>
                </a:solidFill>
              </a:rPr>
              <a:t>TCP</a:t>
            </a:r>
            <a:r>
              <a:rPr lang="zh-CN" altLang="en-US" sz="1600" b="1" dirty="0">
                <a:solidFill>
                  <a:schemeClr val="accent4"/>
                </a:solidFill>
              </a:rPr>
              <a:t>连接请求确认报文段的普通</a:t>
            </a:r>
            <a:r>
              <a:rPr lang="en-US" altLang="zh-CN" sz="1600" b="1" dirty="0">
                <a:solidFill>
                  <a:schemeClr val="accent4"/>
                </a:solidFill>
              </a:rPr>
              <a:t>TCP</a:t>
            </a:r>
            <a:r>
              <a:rPr lang="zh-CN" altLang="en-US" sz="1600" b="1" dirty="0">
                <a:solidFill>
                  <a:schemeClr val="accent4"/>
                </a:solidFill>
              </a:rPr>
              <a:t>确认报文段，并进入连接已建立状态。</a:t>
            </a:r>
            <a:endParaRPr lang="en-US" altLang="zh-CN" sz="1600" b="1" dirty="0">
              <a:solidFill>
                <a:schemeClr val="accent4"/>
              </a:solidFill>
            </a:endParaRPr>
          </a:p>
        </p:txBody>
      </p:sp>
      <p:sp>
        <p:nvSpPr>
          <p:cNvPr id="30" name="矩形 29"/>
          <p:cNvSpPr/>
          <p:nvPr/>
        </p:nvSpPr>
        <p:spPr>
          <a:xfrm>
            <a:off x="2699104" y="2345084"/>
            <a:ext cx="1515035" cy="582778"/>
          </a:xfrm>
          <a:prstGeom prst="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CLOSED</a:t>
            </a:r>
            <a:endParaRPr lang="en-US" altLang="zh-CN" b="1" dirty="0">
              <a:solidFill>
                <a:schemeClr val="tx1"/>
              </a:solidFill>
            </a:endParaRPr>
          </a:p>
          <a:p>
            <a:pPr algn="ctr"/>
            <a:r>
              <a:rPr lang="zh-CN" altLang="en-US" b="1" dirty="0">
                <a:solidFill>
                  <a:schemeClr val="tx1"/>
                </a:solidFill>
                <a:latin typeface="+mn-ea"/>
              </a:rPr>
              <a:t>关闭</a:t>
            </a:r>
            <a:endParaRPr lang="zh-CN" altLang="en-US" b="1" dirty="0">
              <a:solidFill>
                <a:schemeClr val="tx1"/>
              </a:solidFill>
              <a:latin typeface="+mn-ea"/>
            </a:endParaRPr>
          </a:p>
        </p:txBody>
      </p:sp>
      <p:sp>
        <p:nvSpPr>
          <p:cNvPr id="32" name="矩形 31"/>
          <p:cNvSpPr/>
          <p:nvPr/>
        </p:nvSpPr>
        <p:spPr>
          <a:xfrm>
            <a:off x="7977861" y="2345084"/>
            <a:ext cx="1515035" cy="582778"/>
          </a:xfrm>
          <a:prstGeom prst="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CLOSED</a:t>
            </a:r>
            <a:endParaRPr lang="en-US" altLang="zh-CN" b="1" dirty="0">
              <a:solidFill>
                <a:schemeClr val="tx1"/>
              </a:solidFill>
            </a:endParaRPr>
          </a:p>
          <a:p>
            <a:pPr algn="ctr"/>
            <a:r>
              <a:rPr lang="zh-CN" altLang="en-US" b="1" dirty="0">
                <a:solidFill>
                  <a:schemeClr val="tx1"/>
                </a:solidFill>
                <a:latin typeface="+mn-ea"/>
              </a:rPr>
              <a:t>关闭</a:t>
            </a:r>
            <a:endParaRPr lang="zh-CN" altLang="en-US" b="1" dirty="0">
              <a:solidFill>
                <a:schemeClr val="tx1"/>
              </a:solidFill>
              <a:latin typeface="+mn-ea"/>
            </a:endParaRPr>
          </a:p>
        </p:txBody>
      </p:sp>
      <p:sp>
        <p:nvSpPr>
          <p:cNvPr id="24" name="handshake_157426"/>
          <p:cNvSpPr/>
          <p:nvPr/>
        </p:nvSpPr>
        <p:spPr>
          <a:xfrm>
            <a:off x="6485830" y="1505135"/>
            <a:ext cx="297917" cy="223344"/>
          </a:xfrm>
          <a:custGeom>
            <a:avLst/>
            <a:gdLst>
              <a:gd name="connsiteX0" fmla="*/ 127473 w 576405"/>
              <a:gd name="connsiteY0" fmla="*/ 301859 h 432124"/>
              <a:gd name="connsiteX1" fmla="*/ 126793 w 576405"/>
              <a:gd name="connsiteY1" fmla="*/ 325606 h 432124"/>
              <a:gd name="connsiteX2" fmla="*/ 208323 w 576405"/>
              <a:gd name="connsiteY2" fmla="*/ 404307 h 432124"/>
              <a:gd name="connsiteX3" fmla="*/ 244333 w 576405"/>
              <a:gd name="connsiteY3" fmla="*/ 407021 h 432124"/>
              <a:gd name="connsiteX4" fmla="*/ 193376 w 576405"/>
              <a:gd name="connsiteY4" fmla="*/ 82716 h 432124"/>
              <a:gd name="connsiteX5" fmla="*/ 88066 w 576405"/>
              <a:gd name="connsiteY5" fmla="*/ 191270 h 432124"/>
              <a:gd name="connsiteX6" fmla="*/ 85349 w 576405"/>
              <a:gd name="connsiteY6" fmla="*/ 202804 h 432124"/>
              <a:gd name="connsiteX7" fmla="*/ 101655 w 576405"/>
              <a:gd name="connsiteY7" fmla="*/ 247582 h 432124"/>
              <a:gd name="connsiteX8" fmla="*/ 110487 w 576405"/>
              <a:gd name="connsiteY8" fmla="*/ 261152 h 432124"/>
              <a:gd name="connsiteX9" fmla="*/ 268792 w 576405"/>
              <a:gd name="connsiteY9" fmla="*/ 405664 h 432124"/>
              <a:gd name="connsiteX10" fmla="*/ 299366 w 576405"/>
              <a:gd name="connsiteY10" fmla="*/ 413127 h 432124"/>
              <a:gd name="connsiteX11" fmla="*/ 318389 w 576405"/>
              <a:gd name="connsiteY11" fmla="*/ 407021 h 432124"/>
              <a:gd name="connsiteX12" fmla="*/ 226668 w 576405"/>
              <a:gd name="connsiteY12" fmla="*/ 325606 h 432124"/>
              <a:gd name="connsiteX13" fmla="*/ 225988 w 576405"/>
              <a:gd name="connsiteY13" fmla="*/ 312715 h 432124"/>
              <a:gd name="connsiteX14" fmla="*/ 238897 w 576405"/>
              <a:gd name="connsiteY14" fmla="*/ 312036 h 432124"/>
              <a:gd name="connsiteX15" fmla="*/ 334016 w 576405"/>
              <a:gd name="connsiteY15" fmla="*/ 396166 h 432124"/>
              <a:gd name="connsiteX16" fmla="*/ 335375 w 576405"/>
              <a:gd name="connsiteY16" fmla="*/ 398879 h 432124"/>
              <a:gd name="connsiteX17" fmla="*/ 357796 w 576405"/>
              <a:gd name="connsiteY17" fmla="*/ 383275 h 432124"/>
              <a:gd name="connsiteX18" fmla="*/ 258600 w 576405"/>
              <a:gd name="connsiteY18" fmla="*/ 293718 h 432124"/>
              <a:gd name="connsiteX19" fmla="*/ 257921 w 576405"/>
              <a:gd name="connsiteY19" fmla="*/ 280827 h 432124"/>
              <a:gd name="connsiteX20" fmla="*/ 270151 w 576405"/>
              <a:gd name="connsiteY20" fmla="*/ 280149 h 432124"/>
              <a:gd name="connsiteX21" fmla="*/ 370705 w 576405"/>
              <a:gd name="connsiteY21" fmla="*/ 370384 h 432124"/>
              <a:gd name="connsiteX22" fmla="*/ 387011 w 576405"/>
              <a:gd name="connsiteY22" fmla="*/ 347995 h 432124"/>
              <a:gd name="connsiteX23" fmla="*/ 384972 w 576405"/>
              <a:gd name="connsiteY23" fmla="*/ 346638 h 432124"/>
              <a:gd name="connsiteX24" fmla="*/ 289854 w 576405"/>
              <a:gd name="connsiteY24" fmla="*/ 262509 h 432124"/>
              <a:gd name="connsiteX25" fmla="*/ 289174 w 576405"/>
              <a:gd name="connsiteY25" fmla="*/ 249618 h 432124"/>
              <a:gd name="connsiteX26" fmla="*/ 302083 w 576405"/>
              <a:gd name="connsiteY26" fmla="*/ 248939 h 432124"/>
              <a:gd name="connsiteX27" fmla="*/ 395164 w 576405"/>
              <a:gd name="connsiteY27" fmla="*/ 331033 h 432124"/>
              <a:gd name="connsiteX28" fmla="*/ 403317 w 576405"/>
              <a:gd name="connsiteY28" fmla="*/ 306609 h 432124"/>
              <a:gd name="connsiteX29" fmla="*/ 393805 w 576405"/>
              <a:gd name="connsiteY29" fmla="*/ 272686 h 432124"/>
              <a:gd name="connsiteX30" fmla="*/ 325183 w 576405"/>
              <a:gd name="connsiteY30" fmla="*/ 210946 h 432124"/>
              <a:gd name="connsiteX31" fmla="*/ 321786 w 576405"/>
              <a:gd name="connsiteY31" fmla="*/ 209589 h 432124"/>
              <a:gd name="connsiteX32" fmla="*/ 273548 w 576405"/>
              <a:gd name="connsiteY32" fmla="*/ 165489 h 432124"/>
              <a:gd name="connsiteX33" fmla="*/ 273548 w 576405"/>
              <a:gd name="connsiteY33" fmla="*/ 152598 h 432124"/>
              <a:gd name="connsiteX34" fmla="*/ 285777 w 576405"/>
              <a:gd name="connsiteY34" fmla="*/ 151919 h 432124"/>
              <a:gd name="connsiteX35" fmla="*/ 329260 w 576405"/>
              <a:gd name="connsiteY35" fmla="*/ 190592 h 432124"/>
              <a:gd name="connsiteX36" fmla="*/ 336734 w 576405"/>
              <a:gd name="connsiteY36" fmla="*/ 185843 h 432124"/>
              <a:gd name="connsiteX37" fmla="*/ 348963 w 576405"/>
              <a:gd name="connsiteY37" fmla="*/ 164810 h 432124"/>
              <a:gd name="connsiteX38" fmla="*/ 340810 w 576405"/>
              <a:gd name="connsiteY38" fmla="*/ 142421 h 432124"/>
              <a:gd name="connsiteX39" fmla="*/ 309557 w 576405"/>
              <a:gd name="connsiteY39" fmla="*/ 112569 h 432124"/>
              <a:gd name="connsiteX40" fmla="*/ 293930 w 576405"/>
              <a:gd name="connsiteY40" fmla="*/ 103749 h 432124"/>
              <a:gd name="connsiteX41" fmla="*/ 382934 w 576405"/>
              <a:gd name="connsiteY41" fmla="*/ 82038 h 432124"/>
              <a:gd name="connsiteX42" fmla="*/ 314313 w 576405"/>
              <a:gd name="connsiteY42" fmla="*/ 92893 h 432124"/>
              <a:gd name="connsiteX43" fmla="*/ 322466 w 576405"/>
              <a:gd name="connsiteY43" fmla="*/ 99678 h 432124"/>
              <a:gd name="connsiteX44" fmla="*/ 353719 w 576405"/>
              <a:gd name="connsiteY44" fmla="*/ 129530 h 432124"/>
              <a:gd name="connsiteX45" fmla="*/ 367307 w 576405"/>
              <a:gd name="connsiteY45" fmla="*/ 166846 h 432124"/>
              <a:gd name="connsiteX46" fmla="*/ 346925 w 576405"/>
              <a:gd name="connsiteY46" fmla="*/ 200769 h 432124"/>
              <a:gd name="connsiteX47" fmla="*/ 342848 w 576405"/>
              <a:gd name="connsiteY47" fmla="*/ 203483 h 432124"/>
              <a:gd name="connsiteX48" fmla="*/ 406034 w 576405"/>
              <a:gd name="connsiteY48" fmla="*/ 259116 h 432124"/>
              <a:gd name="connsiteX49" fmla="*/ 421661 w 576405"/>
              <a:gd name="connsiteY49" fmla="*/ 288290 h 432124"/>
              <a:gd name="connsiteX50" fmla="*/ 456991 w 576405"/>
              <a:gd name="connsiteY50" fmla="*/ 244869 h 432124"/>
              <a:gd name="connsiteX51" fmla="*/ 458350 w 576405"/>
              <a:gd name="connsiteY51" fmla="*/ 242833 h 432124"/>
              <a:gd name="connsiteX52" fmla="*/ 486206 w 576405"/>
              <a:gd name="connsiteY52" fmla="*/ 202804 h 432124"/>
              <a:gd name="connsiteX53" fmla="*/ 485526 w 576405"/>
              <a:gd name="connsiteY53" fmla="*/ 187878 h 432124"/>
              <a:gd name="connsiteX54" fmla="*/ 192697 w 576405"/>
              <a:gd name="connsiteY54" fmla="*/ 63719 h 432124"/>
              <a:gd name="connsiteX55" fmla="*/ 275586 w 576405"/>
              <a:gd name="connsiteY55" fmla="*/ 81359 h 432124"/>
              <a:gd name="connsiteX56" fmla="*/ 278983 w 576405"/>
              <a:gd name="connsiteY56" fmla="*/ 80003 h 432124"/>
              <a:gd name="connsiteX57" fmla="*/ 384293 w 576405"/>
              <a:gd name="connsiteY57" fmla="*/ 63719 h 432124"/>
              <a:gd name="connsiteX58" fmla="*/ 392446 w 576405"/>
              <a:gd name="connsiteY58" fmla="*/ 66433 h 432124"/>
              <a:gd name="connsiteX59" fmla="*/ 498435 w 576405"/>
              <a:gd name="connsiteY59" fmla="*/ 175666 h 432124"/>
              <a:gd name="connsiteX60" fmla="*/ 501153 w 576405"/>
              <a:gd name="connsiteY60" fmla="*/ 212981 h 432124"/>
              <a:gd name="connsiteX61" fmla="*/ 473297 w 576405"/>
              <a:gd name="connsiteY61" fmla="*/ 253010 h 432124"/>
              <a:gd name="connsiteX62" fmla="*/ 471259 w 576405"/>
              <a:gd name="connsiteY62" fmla="*/ 256402 h 432124"/>
              <a:gd name="connsiteX63" fmla="*/ 425058 w 576405"/>
              <a:gd name="connsiteY63" fmla="*/ 314072 h 432124"/>
              <a:gd name="connsiteX64" fmla="*/ 419623 w 576405"/>
              <a:gd name="connsiteY64" fmla="*/ 316786 h 432124"/>
              <a:gd name="connsiteX65" fmla="*/ 304121 w 576405"/>
              <a:gd name="connsiteY65" fmla="*/ 430089 h 432124"/>
              <a:gd name="connsiteX66" fmla="*/ 290533 w 576405"/>
              <a:gd name="connsiteY66" fmla="*/ 432124 h 432124"/>
              <a:gd name="connsiteX67" fmla="*/ 262677 w 576405"/>
              <a:gd name="connsiteY67" fmla="*/ 423304 h 432124"/>
              <a:gd name="connsiteX68" fmla="*/ 234141 w 576405"/>
              <a:gd name="connsiteY68" fmla="*/ 426018 h 432124"/>
              <a:gd name="connsiteX69" fmla="*/ 203567 w 576405"/>
              <a:gd name="connsiteY69" fmla="*/ 421947 h 432124"/>
              <a:gd name="connsiteX70" fmla="*/ 109128 w 576405"/>
              <a:gd name="connsiteY70" fmla="*/ 329676 h 432124"/>
              <a:gd name="connsiteX71" fmla="*/ 113205 w 576405"/>
              <a:gd name="connsiteY71" fmla="*/ 288290 h 432124"/>
              <a:gd name="connsiteX72" fmla="*/ 98258 w 576405"/>
              <a:gd name="connsiteY72" fmla="*/ 274721 h 432124"/>
              <a:gd name="connsiteX73" fmla="*/ 83990 w 576405"/>
              <a:gd name="connsiteY73" fmla="*/ 253689 h 432124"/>
              <a:gd name="connsiteX74" fmla="*/ 68363 w 576405"/>
              <a:gd name="connsiteY74" fmla="*/ 208910 h 432124"/>
              <a:gd name="connsiteX75" fmla="*/ 75157 w 576405"/>
              <a:gd name="connsiteY75" fmla="*/ 178379 h 432124"/>
              <a:gd name="connsiteX76" fmla="*/ 183864 w 576405"/>
              <a:gd name="connsiteY76" fmla="*/ 66433 h 432124"/>
              <a:gd name="connsiteX77" fmla="*/ 192697 w 576405"/>
              <a:gd name="connsiteY77" fmla="*/ 63719 h 432124"/>
              <a:gd name="connsiteX78" fmla="*/ 451604 w 576405"/>
              <a:gd name="connsiteY78" fmla="*/ 22392 h 432124"/>
              <a:gd name="connsiteX79" fmla="*/ 421040 w 576405"/>
              <a:gd name="connsiteY79" fmla="*/ 52927 h 432124"/>
              <a:gd name="connsiteX80" fmla="*/ 523598 w 576405"/>
              <a:gd name="connsiteY80" fmla="*/ 155387 h 432124"/>
              <a:gd name="connsiteX81" fmla="*/ 554162 w 576405"/>
              <a:gd name="connsiteY81" fmla="*/ 124852 h 432124"/>
              <a:gd name="connsiteX82" fmla="*/ 125386 w 576405"/>
              <a:gd name="connsiteY82" fmla="*/ 22392 h 432124"/>
              <a:gd name="connsiteX83" fmla="*/ 22086 w 576405"/>
              <a:gd name="connsiteY83" fmla="*/ 124852 h 432124"/>
              <a:gd name="connsiteX84" fmla="*/ 52669 w 576405"/>
              <a:gd name="connsiteY84" fmla="*/ 155387 h 432124"/>
              <a:gd name="connsiteX85" fmla="*/ 155968 w 576405"/>
              <a:gd name="connsiteY85" fmla="*/ 52927 h 432124"/>
              <a:gd name="connsiteX86" fmla="*/ 451604 w 576405"/>
              <a:gd name="connsiteY86" fmla="*/ 0 h 432124"/>
              <a:gd name="connsiteX87" fmla="*/ 457717 w 576405"/>
              <a:gd name="connsiteY87" fmla="*/ 2714 h 432124"/>
              <a:gd name="connsiteX88" fmla="*/ 573858 w 576405"/>
              <a:gd name="connsiteY88" fmla="*/ 118746 h 432124"/>
              <a:gd name="connsiteX89" fmla="*/ 573858 w 576405"/>
              <a:gd name="connsiteY89" fmla="*/ 130959 h 432124"/>
              <a:gd name="connsiteX90" fmla="*/ 530390 w 576405"/>
              <a:gd name="connsiteY90" fmla="*/ 175065 h 432124"/>
              <a:gd name="connsiteX91" fmla="*/ 523598 w 576405"/>
              <a:gd name="connsiteY91" fmla="*/ 177779 h 432124"/>
              <a:gd name="connsiteX92" fmla="*/ 517485 w 576405"/>
              <a:gd name="connsiteY92" fmla="*/ 175065 h 432124"/>
              <a:gd name="connsiteX93" fmla="*/ 401344 w 576405"/>
              <a:gd name="connsiteY93" fmla="*/ 59033 h 432124"/>
              <a:gd name="connsiteX94" fmla="*/ 401344 w 576405"/>
              <a:gd name="connsiteY94" fmla="*/ 46820 h 432124"/>
              <a:gd name="connsiteX95" fmla="*/ 444812 w 576405"/>
              <a:gd name="connsiteY95" fmla="*/ 2714 h 432124"/>
              <a:gd name="connsiteX96" fmla="*/ 451604 w 576405"/>
              <a:gd name="connsiteY96" fmla="*/ 0 h 432124"/>
              <a:gd name="connsiteX97" fmla="*/ 125386 w 576405"/>
              <a:gd name="connsiteY97" fmla="*/ 0 h 432124"/>
              <a:gd name="connsiteX98" fmla="*/ 131502 w 576405"/>
              <a:gd name="connsiteY98" fmla="*/ 2714 h 432124"/>
              <a:gd name="connsiteX99" fmla="*/ 174997 w 576405"/>
              <a:gd name="connsiteY99" fmla="*/ 46820 h 432124"/>
              <a:gd name="connsiteX100" fmla="*/ 174997 w 576405"/>
              <a:gd name="connsiteY100" fmla="*/ 59033 h 432124"/>
              <a:gd name="connsiteX101" fmla="*/ 59465 w 576405"/>
              <a:gd name="connsiteY101" fmla="*/ 175065 h 432124"/>
              <a:gd name="connsiteX102" fmla="*/ 52669 w 576405"/>
              <a:gd name="connsiteY102" fmla="*/ 177779 h 432124"/>
              <a:gd name="connsiteX103" fmla="*/ 46552 w 576405"/>
              <a:gd name="connsiteY103" fmla="*/ 175065 h 432124"/>
              <a:gd name="connsiteX104" fmla="*/ 3058 w 576405"/>
              <a:gd name="connsiteY104" fmla="*/ 130959 h 432124"/>
              <a:gd name="connsiteX105" fmla="*/ 3058 w 576405"/>
              <a:gd name="connsiteY105" fmla="*/ 118746 h 432124"/>
              <a:gd name="connsiteX106" fmla="*/ 118590 w 576405"/>
              <a:gd name="connsiteY106" fmla="*/ 2714 h 432124"/>
              <a:gd name="connsiteX107" fmla="*/ 125386 w 576405"/>
              <a:gd name="connsiteY107" fmla="*/ 0 h 432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Lst>
            <a:rect l="l" t="t" r="r" b="b"/>
            <a:pathLst>
              <a:path w="576405" h="432124">
                <a:moveTo>
                  <a:pt x="127473" y="301859"/>
                </a:moveTo>
                <a:cubicBezTo>
                  <a:pt x="126114" y="307287"/>
                  <a:pt x="124755" y="316786"/>
                  <a:pt x="126793" y="325606"/>
                </a:cubicBezTo>
                <a:cubicBezTo>
                  <a:pt x="136984" y="366992"/>
                  <a:pt x="162123" y="391416"/>
                  <a:pt x="208323" y="404307"/>
                </a:cubicBezTo>
                <a:cubicBezTo>
                  <a:pt x="220553" y="407699"/>
                  <a:pt x="233462" y="408378"/>
                  <a:pt x="244333" y="407021"/>
                </a:cubicBezTo>
                <a:close/>
                <a:moveTo>
                  <a:pt x="193376" y="82716"/>
                </a:moveTo>
                <a:lnTo>
                  <a:pt x="88066" y="191270"/>
                </a:lnTo>
                <a:cubicBezTo>
                  <a:pt x="85349" y="193984"/>
                  <a:pt x="83990" y="198733"/>
                  <a:pt x="85349" y="202804"/>
                </a:cubicBezTo>
                <a:lnTo>
                  <a:pt x="101655" y="247582"/>
                </a:lnTo>
                <a:cubicBezTo>
                  <a:pt x="103013" y="253010"/>
                  <a:pt x="106411" y="257081"/>
                  <a:pt x="110487" y="261152"/>
                </a:cubicBezTo>
                <a:lnTo>
                  <a:pt x="268792" y="405664"/>
                </a:lnTo>
                <a:cubicBezTo>
                  <a:pt x="276945" y="413127"/>
                  <a:pt x="288495" y="415841"/>
                  <a:pt x="299366" y="413127"/>
                </a:cubicBezTo>
                <a:cubicBezTo>
                  <a:pt x="306160" y="411092"/>
                  <a:pt x="312274" y="409056"/>
                  <a:pt x="318389" y="407021"/>
                </a:cubicBezTo>
                <a:lnTo>
                  <a:pt x="226668" y="325606"/>
                </a:lnTo>
                <a:cubicBezTo>
                  <a:pt x="222591" y="322213"/>
                  <a:pt x="222591" y="316786"/>
                  <a:pt x="225988" y="312715"/>
                </a:cubicBezTo>
                <a:cubicBezTo>
                  <a:pt x="229385" y="308644"/>
                  <a:pt x="234821" y="308644"/>
                  <a:pt x="238897" y="312036"/>
                </a:cubicBezTo>
                <a:lnTo>
                  <a:pt x="334016" y="396166"/>
                </a:lnTo>
                <a:cubicBezTo>
                  <a:pt x="334695" y="396844"/>
                  <a:pt x="335375" y="398201"/>
                  <a:pt x="335375" y="398879"/>
                </a:cubicBezTo>
                <a:cubicBezTo>
                  <a:pt x="343528" y="394130"/>
                  <a:pt x="351001" y="389381"/>
                  <a:pt x="357796" y="383275"/>
                </a:cubicBezTo>
                <a:lnTo>
                  <a:pt x="258600" y="293718"/>
                </a:lnTo>
                <a:cubicBezTo>
                  <a:pt x="254524" y="290326"/>
                  <a:pt x="254524" y="284898"/>
                  <a:pt x="257921" y="280827"/>
                </a:cubicBezTo>
                <a:cubicBezTo>
                  <a:pt x="261318" y="277435"/>
                  <a:pt x="266753" y="276756"/>
                  <a:pt x="270151" y="280149"/>
                </a:cubicBezTo>
                <a:lnTo>
                  <a:pt x="370705" y="370384"/>
                </a:lnTo>
                <a:cubicBezTo>
                  <a:pt x="376819" y="363599"/>
                  <a:pt x="382255" y="356136"/>
                  <a:pt x="387011" y="347995"/>
                </a:cubicBezTo>
                <a:cubicBezTo>
                  <a:pt x="386331" y="347316"/>
                  <a:pt x="385652" y="347316"/>
                  <a:pt x="384972" y="346638"/>
                </a:cubicBezTo>
                <a:lnTo>
                  <a:pt x="289854" y="262509"/>
                </a:lnTo>
                <a:cubicBezTo>
                  <a:pt x="286457" y="259116"/>
                  <a:pt x="285777" y="253010"/>
                  <a:pt x="289174" y="249618"/>
                </a:cubicBezTo>
                <a:cubicBezTo>
                  <a:pt x="292571" y="245547"/>
                  <a:pt x="298007" y="245547"/>
                  <a:pt x="302083" y="248939"/>
                </a:cubicBezTo>
                <a:lnTo>
                  <a:pt x="395164" y="331033"/>
                </a:lnTo>
                <a:cubicBezTo>
                  <a:pt x="398561" y="323570"/>
                  <a:pt x="401278" y="315429"/>
                  <a:pt x="403317" y="306609"/>
                </a:cubicBezTo>
                <a:cubicBezTo>
                  <a:pt x="406714" y="294396"/>
                  <a:pt x="403317" y="281506"/>
                  <a:pt x="393805" y="272686"/>
                </a:cubicBezTo>
                <a:cubicBezTo>
                  <a:pt x="376140" y="257081"/>
                  <a:pt x="348963" y="232656"/>
                  <a:pt x="325183" y="210946"/>
                </a:cubicBezTo>
                <a:cubicBezTo>
                  <a:pt x="323825" y="210946"/>
                  <a:pt x="322466" y="210267"/>
                  <a:pt x="321786" y="209589"/>
                </a:cubicBezTo>
                <a:lnTo>
                  <a:pt x="273548" y="165489"/>
                </a:lnTo>
                <a:cubicBezTo>
                  <a:pt x="270151" y="162096"/>
                  <a:pt x="270151" y="156669"/>
                  <a:pt x="273548" y="152598"/>
                </a:cubicBezTo>
                <a:cubicBezTo>
                  <a:pt x="276265" y="149206"/>
                  <a:pt x="282380" y="148527"/>
                  <a:pt x="285777" y="151919"/>
                </a:cubicBezTo>
                <a:cubicBezTo>
                  <a:pt x="285777" y="151919"/>
                  <a:pt x="305480" y="169559"/>
                  <a:pt x="329260" y="190592"/>
                </a:cubicBezTo>
                <a:lnTo>
                  <a:pt x="336734" y="185843"/>
                </a:lnTo>
                <a:cubicBezTo>
                  <a:pt x="344207" y="181093"/>
                  <a:pt x="348284" y="173630"/>
                  <a:pt x="348963" y="164810"/>
                </a:cubicBezTo>
                <a:cubicBezTo>
                  <a:pt x="350322" y="156669"/>
                  <a:pt x="346925" y="148527"/>
                  <a:pt x="340810" y="142421"/>
                </a:cubicBezTo>
                <a:lnTo>
                  <a:pt x="309557" y="112569"/>
                </a:lnTo>
                <a:cubicBezTo>
                  <a:pt x="305480" y="108498"/>
                  <a:pt x="300045" y="105106"/>
                  <a:pt x="293930" y="103749"/>
                </a:cubicBezTo>
                <a:close/>
                <a:moveTo>
                  <a:pt x="382934" y="82038"/>
                </a:moveTo>
                <a:lnTo>
                  <a:pt x="314313" y="92893"/>
                </a:lnTo>
                <a:cubicBezTo>
                  <a:pt x="317030" y="94929"/>
                  <a:pt x="319748" y="96964"/>
                  <a:pt x="322466" y="99678"/>
                </a:cubicBezTo>
                <a:lnTo>
                  <a:pt x="353719" y="129530"/>
                </a:lnTo>
                <a:cubicBezTo>
                  <a:pt x="363910" y="139707"/>
                  <a:pt x="368666" y="152598"/>
                  <a:pt x="367307" y="166846"/>
                </a:cubicBezTo>
                <a:cubicBezTo>
                  <a:pt x="365949" y="180415"/>
                  <a:pt x="358475" y="193306"/>
                  <a:pt x="346925" y="200769"/>
                </a:cubicBezTo>
                <a:lnTo>
                  <a:pt x="342848" y="203483"/>
                </a:lnTo>
                <a:cubicBezTo>
                  <a:pt x="365949" y="223158"/>
                  <a:pt x="389728" y="244869"/>
                  <a:pt x="406034" y="259116"/>
                </a:cubicBezTo>
                <a:cubicBezTo>
                  <a:pt x="414187" y="267258"/>
                  <a:pt x="420302" y="277435"/>
                  <a:pt x="421661" y="288290"/>
                </a:cubicBezTo>
                <a:lnTo>
                  <a:pt x="456991" y="244869"/>
                </a:lnTo>
                <a:cubicBezTo>
                  <a:pt x="457670" y="244190"/>
                  <a:pt x="458350" y="243512"/>
                  <a:pt x="458350" y="242833"/>
                </a:cubicBezTo>
                <a:lnTo>
                  <a:pt x="486206" y="202804"/>
                </a:lnTo>
                <a:cubicBezTo>
                  <a:pt x="489603" y="198055"/>
                  <a:pt x="488923" y="191949"/>
                  <a:pt x="485526" y="187878"/>
                </a:cubicBezTo>
                <a:close/>
                <a:moveTo>
                  <a:pt x="192697" y="63719"/>
                </a:moveTo>
                <a:lnTo>
                  <a:pt x="275586" y="81359"/>
                </a:lnTo>
                <a:cubicBezTo>
                  <a:pt x="276265" y="80681"/>
                  <a:pt x="277624" y="80681"/>
                  <a:pt x="278983" y="80003"/>
                </a:cubicBezTo>
                <a:lnTo>
                  <a:pt x="384293" y="63719"/>
                </a:lnTo>
                <a:cubicBezTo>
                  <a:pt x="387690" y="63041"/>
                  <a:pt x="390408" y="64398"/>
                  <a:pt x="392446" y="66433"/>
                </a:cubicBezTo>
                <a:lnTo>
                  <a:pt x="498435" y="175666"/>
                </a:lnTo>
                <a:cubicBezTo>
                  <a:pt x="507947" y="185843"/>
                  <a:pt x="509306" y="201447"/>
                  <a:pt x="501153" y="212981"/>
                </a:cubicBezTo>
                <a:lnTo>
                  <a:pt x="473297" y="253010"/>
                </a:lnTo>
                <a:cubicBezTo>
                  <a:pt x="472617" y="254367"/>
                  <a:pt x="471938" y="255046"/>
                  <a:pt x="471259" y="256402"/>
                </a:cubicBezTo>
                <a:lnTo>
                  <a:pt x="425058" y="314072"/>
                </a:lnTo>
                <a:cubicBezTo>
                  <a:pt x="423699" y="315429"/>
                  <a:pt x="421661" y="316786"/>
                  <a:pt x="419623" y="316786"/>
                </a:cubicBezTo>
                <a:cubicBezTo>
                  <a:pt x="401278" y="376490"/>
                  <a:pt x="362551" y="414484"/>
                  <a:pt x="304121" y="430089"/>
                </a:cubicBezTo>
                <a:cubicBezTo>
                  <a:pt x="299366" y="431446"/>
                  <a:pt x="295289" y="432124"/>
                  <a:pt x="290533" y="432124"/>
                </a:cubicBezTo>
                <a:cubicBezTo>
                  <a:pt x="281021" y="432124"/>
                  <a:pt x="270830" y="428732"/>
                  <a:pt x="262677" y="423304"/>
                </a:cubicBezTo>
                <a:cubicBezTo>
                  <a:pt x="257242" y="423982"/>
                  <a:pt x="246371" y="426018"/>
                  <a:pt x="234141" y="426018"/>
                </a:cubicBezTo>
                <a:cubicBezTo>
                  <a:pt x="224629" y="426018"/>
                  <a:pt x="213759" y="424661"/>
                  <a:pt x="203567" y="421947"/>
                </a:cubicBezTo>
                <a:cubicBezTo>
                  <a:pt x="150573" y="407021"/>
                  <a:pt x="120678" y="377847"/>
                  <a:pt x="109128" y="329676"/>
                </a:cubicBezTo>
                <a:cubicBezTo>
                  <a:pt x="105052" y="311358"/>
                  <a:pt x="110487" y="294396"/>
                  <a:pt x="113205" y="288290"/>
                </a:cubicBezTo>
                <a:lnTo>
                  <a:pt x="98258" y="274721"/>
                </a:lnTo>
                <a:cubicBezTo>
                  <a:pt x="91463" y="268615"/>
                  <a:pt x="86707" y="261830"/>
                  <a:pt x="83990" y="253689"/>
                </a:cubicBezTo>
                <a:lnTo>
                  <a:pt x="68363" y="208910"/>
                </a:lnTo>
                <a:cubicBezTo>
                  <a:pt x="64966" y="198055"/>
                  <a:pt x="67684" y="186521"/>
                  <a:pt x="75157" y="178379"/>
                </a:cubicBezTo>
                <a:lnTo>
                  <a:pt x="183864" y="66433"/>
                </a:lnTo>
                <a:cubicBezTo>
                  <a:pt x="185903" y="64398"/>
                  <a:pt x="189300" y="63041"/>
                  <a:pt x="192697" y="63719"/>
                </a:cubicBezTo>
                <a:close/>
                <a:moveTo>
                  <a:pt x="451604" y="22392"/>
                </a:moveTo>
                <a:lnTo>
                  <a:pt x="421040" y="52927"/>
                </a:lnTo>
                <a:lnTo>
                  <a:pt x="523598" y="155387"/>
                </a:lnTo>
                <a:lnTo>
                  <a:pt x="554162" y="124852"/>
                </a:lnTo>
                <a:close/>
                <a:moveTo>
                  <a:pt x="125386" y="22392"/>
                </a:moveTo>
                <a:lnTo>
                  <a:pt x="22086" y="124852"/>
                </a:lnTo>
                <a:lnTo>
                  <a:pt x="52669" y="155387"/>
                </a:lnTo>
                <a:lnTo>
                  <a:pt x="155968" y="52927"/>
                </a:lnTo>
                <a:close/>
                <a:moveTo>
                  <a:pt x="451604" y="0"/>
                </a:moveTo>
                <a:cubicBezTo>
                  <a:pt x="453642" y="0"/>
                  <a:pt x="456358" y="1357"/>
                  <a:pt x="457717" y="2714"/>
                </a:cubicBezTo>
                <a:lnTo>
                  <a:pt x="573858" y="118746"/>
                </a:lnTo>
                <a:cubicBezTo>
                  <a:pt x="577254" y="122138"/>
                  <a:pt x="577254" y="127567"/>
                  <a:pt x="573858" y="130959"/>
                </a:cubicBezTo>
                <a:lnTo>
                  <a:pt x="530390" y="175065"/>
                </a:lnTo>
                <a:cubicBezTo>
                  <a:pt x="528352" y="176422"/>
                  <a:pt x="526315" y="177779"/>
                  <a:pt x="523598" y="177779"/>
                </a:cubicBezTo>
                <a:cubicBezTo>
                  <a:pt x="521560" y="177779"/>
                  <a:pt x="518844" y="176422"/>
                  <a:pt x="517485" y="175065"/>
                </a:cubicBezTo>
                <a:lnTo>
                  <a:pt x="401344" y="59033"/>
                </a:lnTo>
                <a:cubicBezTo>
                  <a:pt x="397948" y="55641"/>
                  <a:pt x="397948" y="50212"/>
                  <a:pt x="401344" y="46820"/>
                </a:cubicBezTo>
                <a:lnTo>
                  <a:pt x="444812" y="2714"/>
                </a:lnTo>
                <a:cubicBezTo>
                  <a:pt x="446850" y="1357"/>
                  <a:pt x="448887" y="0"/>
                  <a:pt x="451604" y="0"/>
                </a:cubicBezTo>
                <a:close/>
                <a:moveTo>
                  <a:pt x="125386" y="0"/>
                </a:moveTo>
                <a:cubicBezTo>
                  <a:pt x="127425" y="0"/>
                  <a:pt x="129464" y="1357"/>
                  <a:pt x="131502" y="2714"/>
                </a:cubicBezTo>
                <a:lnTo>
                  <a:pt x="174997" y="46820"/>
                </a:lnTo>
                <a:cubicBezTo>
                  <a:pt x="178395" y="50212"/>
                  <a:pt x="178395" y="55641"/>
                  <a:pt x="174997" y="59033"/>
                </a:cubicBezTo>
                <a:lnTo>
                  <a:pt x="59465" y="175065"/>
                </a:lnTo>
                <a:cubicBezTo>
                  <a:pt x="57426" y="176422"/>
                  <a:pt x="55387" y="177779"/>
                  <a:pt x="52669" y="177779"/>
                </a:cubicBezTo>
                <a:cubicBezTo>
                  <a:pt x="50630" y="177779"/>
                  <a:pt x="47911" y="176422"/>
                  <a:pt x="46552" y="175065"/>
                </a:cubicBezTo>
                <a:lnTo>
                  <a:pt x="3058" y="130959"/>
                </a:lnTo>
                <a:cubicBezTo>
                  <a:pt x="-1020" y="127567"/>
                  <a:pt x="-1020" y="122138"/>
                  <a:pt x="3058" y="118746"/>
                </a:cubicBezTo>
                <a:lnTo>
                  <a:pt x="118590" y="2714"/>
                </a:lnTo>
                <a:cubicBezTo>
                  <a:pt x="120629" y="1357"/>
                  <a:pt x="122668" y="0"/>
                  <a:pt x="125386" y="0"/>
                </a:cubicBezTo>
                <a:close/>
              </a:path>
            </a:pathLst>
          </a:cu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9" name="组合 8"/>
          <p:cNvGrpSpPr/>
          <p:nvPr/>
        </p:nvGrpSpPr>
        <p:grpSpPr>
          <a:xfrm>
            <a:off x="5358458" y="1517598"/>
            <a:ext cx="1053779" cy="198418"/>
            <a:chOff x="5443365" y="1143526"/>
            <a:chExt cx="1053779" cy="198418"/>
          </a:xfrm>
          <a:solidFill>
            <a:schemeClr val="tx1"/>
          </a:solidFill>
        </p:grpSpPr>
        <p:sp>
          <p:nvSpPr>
            <p:cNvPr id="22" name="message-envelope_16872"/>
            <p:cNvSpPr/>
            <p:nvPr/>
          </p:nvSpPr>
          <p:spPr>
            <a:xfrm>
              <a:off x="5443365" y="1143526"/>
              <a:ext cx="304843" cy="198418"/>
            </a:xfrm>
            <a:custGeom>
              <a:avLst/>
              <a:gdLst>
                <a:gd name="connsiteX0" fmla="*/ 0 w 605169"/>
                <a:gd name="connsiteY0" fmla="*/ 60333 h 393896"/>
                <a:gd name="connsiteX1" fmla="*/ 124371 w 605169"/>
                <a:gd name="connsiteY1" fmla="*/ 146783 h 393896"/>
                <a:gd name="connsiteX2" fmla="*/ 302584 w 605169"/>
                <a:gd name="connsiteY2" fmla="*/ 272032 h 393896"/>
                <a:gd name="connsiteX3" fmla="*/ 480798 w 605169"/>
                <a:gd name="connsiteY3" fmla="*/ 146783 h 393896"/>
                <a:gd name="connsiteX4" fmla="*/ 605169 w 605169"/>
                <a:gd name="connsiteY4" fmla="*/ 60333 h 393896"/>
                <a:gd name="connsiteX5" fmla="*/ 605169 w 605169"/>
                <a:gd name="connsiteY5" fmla="*/ 393896 h 393896"/>
                <a:gd name="connsiteX6" fmla="*/ 0 w 605169"/>
                <a:gd name="connsiteY6" fmla="*/ 393896 h 393896"/>
                <a:gd name="connsiteX7" fmla="*/ 0 w 605169"/>
                <a:gd name="connsiteY7" fmla="*/ 0 h 393896"/>
                <a:gd name="connsiteX8" fmla="*/ 605169 w 605169"/>
                <a:gd name="connsiteY8" fmla="*/ 0 h 393896"/>
                <a:gd name="connsiteX9" fmla="*/ 605169 w 605169"/>
                <a:gd name="connsiteY9" fmla="*/ 19653 h 393896"/>
                <a:gd name="connsiteX10" fmla="*/ 302584 w 605169"/>
                <a:gd name="connsiteY10" fmla="*/ 230114 h 393896"/>
                <a:gd name="connsiteX11" fmla="*/ 0 w 605169"/>
                <a:gd name="connsiteY11" fmla="*/ 19653 h 393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5169" h="393896">
                  <a:moveTo>
                    <a:pt x="0" y="60333"/>
                  </a:moveTo>
                  <a:lnTo>
                    <a:pt x="124371" y="146783"/>
                  </a:lnTo>
                  <a:lnTo>
                    <a:pt x="302584" y="272032"/>
                  </a:lnTo>
                  <a:lnTo>
                    <a:pt x="480798" y="146783"/>
                  </a:lnTo>
                  <a:lnTo>
                    <a:pt x="605169" y="60333"/>
                  </a:lnTo>
                  <a:lnTo>
                    <a:pt x="605169" y="393896"/>
                  </a:lnTo>
                  <a:lnTo>
                    <a:pt x="0" y="393896"/>
                  </a:lnTo>
                  <a:close/>
                  <a:moveTo>
                    <a:pt x="0" y="0"/>
                  </a:moveTo>
                  <a:lnTo>
                    <a:pt x="605169" y="0"/>
                  </a:lnTo>
                  <a:lnTo>
                    <a:pt x="605169" y="19653"/>
                  </a:lnTo>
                  <a:lnTo>
                    <a:pt x="302584" y="230114"/>
                  </a:lnTo>
                  <a:lnTo>
                    <a:pt x="0" y="19653"/>
                  </a:lnTo>
                  <a:close/>
                </a:path>
              </a:pathLst>
            </a:custGeom>
            <a:grpFill/>
            <a:ln>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solidFill>
                  <a:schemeClr val="tx1"/>
                </a:solidFill>
              </a:endParaRPr>
            </a:p>
          </p:txBody>
        </p:sp>
        <p:sp>
          <p:nvSpPr>
            <p:cNvPr id="26" name="message-envelope_16872"/>
            <p:cNvSpPr/>
            <p:nvPr/>
          </p:nvSpPr>
          <p:spPr>
            <a:xfrm>
              <a:off x="5817833" y="1143526"/>
              <a:ext cx="304843" cy="198418"/>
            </a:xfrm>
            <a:custGeom>
              <a:avLst/>
              <a:gdLst>
                <a:gd name="connsiteX0" fmla="*/ 0 w 605169"/>
                <a:gd name="connsiteY0" fmla="*/ 60333 h 393896"/>
                <a:gd name="connsiteX1" fmla="*/ 124371 w 605169"/>
                <a:gd name="connsiteY1" fmla="*/ 146783 h 393896"/>
                <a:gd name="connsiteX2" fmla="*/ 302584 w 605169"/>
                <a:gd name="connsiteY2" fmla="*/ 272032 h 393896"/>
                <a:gd name="connsiteX3" fmla="*/ 480798 w 605169"/>
                <a:gd name="connsiteY3" fmla="*/ 146783 h 393896"/>
                <a:gd name="connsiteX4" fmla="*/ 605169 w 605169"/>
                <a:gd name="connsiteY4" fmla="*/ 60333 h 393896"/>
                <a:gd name="connsiteX5" fmla="*/ 605169 w 605169"/>
                <a:gd name="connsiteY5" fmla="*/ 393896 h 393896"/>
                <a:gd name="connsiteX6" fmla="*/ 0 w 605169"/>
                <a:gd name="connsiteY6" fmla="*/ 393896 h 393896"/>
                <a:gd name="connsiteX7" fmla="*/ 0 w 605169"/>
                <a:gd name="connsiteY7" fmla="*/ 0 h 393896"/>
                <a:gd name="connsiteX8" fmla="*/ 605169 w 605169"/>
                <a:gd name="connsiteY8" fmla="*/ 0 h 393896"/>
                <a:gd name="connsiteX9" fmla="*/ 605169 w 605169"/>
                <a:gd name="connsiteY9" fmla="*/ 19653 h 393896"/>
                <a:gd name="connsiteX10" fmla="*/ 302584 w 605169"/>
                <a:gd name="connsiteY10" fmla="*/ 230114 h 393896"/>
                <a:gd name="connsiteX11" fmla="*/ 0 w 605169"/>
                <a:gd name="connsiteY11" fmla="*/ 19653 h 393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5169" h="393896">
                  <a:moveTo>
                    <a:pt x="0" y="60333"/>
                  </a:moveTo>
                  <a:lnTo>
                    <a:pt x="124371" y="146783"/>
                  </a:lnTo>
                  <a:lnTo>
                    <a:pt x="302584" y="272032"/>
                  </a:lnTo>
                  <a:lnTo>
                    <a:pt x="480798" y="146783"/>
                  </a:lnTo>
                  <a:lnTo>
                    <a:pt x="605169" y="60333"/>
                  </a:lnTo>
                  <a:lnTo>
                    <a:pt x="605169" y="393896"/>
                  </a:lnTo>
                  <a:lnTo>
                    <a:pt x="0" y="393896"/>
                  </a:lnTo>
                  <a:close/>
                  <a:moveTo>
                    <a:pt x="0" y="0"/>
                  </a:moveTo>
                  <a:lnTo>
                    <a:pt x="605169" y="0"/>
                  </a:lnTo>
                  <a:lnTo>
                    <a:pt x="605169" y="19653"/>
                  </a:lnTo>
                  <a:lnTo>
                    <a:pt x="302584" y="230114"/>
                  </a:lnTo>
                  <a:lnTo>
                    <a:pt x="0" y="19653"/>
                  </a:lnTo>
                  <a:close/>
                </a:path>
              </a:pathLst>
            </a:custGeom>
            <a:grpFill/>
            <a:ln>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solidFill>
                  <a:schemeClr val="tx1"/>
                </a:solidFill>
              </a:endParaRPr>
            </a:p>
          </p:txBody>
        </p:sp>
        <p:sp>
          <p:nvSpPr>
            <p:cNvPr id="27" name="message-envelope_16872"/>
            <p:cNvSpPr/>
            <p:nvPr/>
          </p:nvSpPr>
          <p:spPr>
            <a:xfrm>
              <a:off x="6192301" y="1143526"/>
              <a:ext cx="304843" cy="198418"/>
            </a:xfrm>
            <a:custGeom>
              <a:avLst/>
              <a:gdLst>
                <a:gd name="connsiteX0" fmla="*/ 0 w 605169"/>
                <a:gd name="connsiteY0" fmla="*/ 60333 h 393896"/>
                <a:gd name="connsiteX1" fmla="*/ 124371 w 605169"/>
                <a:gd name="connsiteY1" fmla="*/ 146783 h 393896"/>
                <a:gd name="connsiteX2" fmla="*/ 302584 w 605169"/>
                <a:gd name="connsiteY2" fmla="*/ 272032 h 393896"/>
                <a:gd name="connsiteX3" fmla="*/ 480798 w 605169"/>
                <a:gd name="connsiteY3" fmla="*/ 146783 h 393896"/>
                <a:gd name="connsiteX4" fmla="*/ 605169 w 605169"/>
                <a:gd name="connsiteY4" fmla="*/ 60333 h 393896"/>
                <a:gd name="connsiteX5" fmla="*/ 605169 w 605169"/>
                <a:gd name="connsiteY5" fmla="*/ 393896 h 393896"/>
                <a:gd name="connsiteX6" fmla="*/ 0 w 605169"/>
                <a:gd name="connsiteY6" fmla="*/ 393896 h 393896"/>
                <a:gd name="connsiteX7" fmla="*/ 0 w 605169"/>
                <a:gd name="connsiteY7" fmla="*/ 0 h 393896"/>
                <a:gd name="connsiteX8" fmla="*/ 605169 w 605169"/>
                <a:gd name="connsiteY8" fmla="*/ 0 h 393896"/>
                <a:gd name="connsiteX9" fmla="*/ 605169 w 605169"/>
                <a:gd name="connsiteY9" fmla="*/ 19653 h 393896"/>
                <a:gd name="connsiteX10" fmla="*/ 302584 w 605169"/>
                <a:gd name="connsiteY10" fmla="*/ 230114 h 393896"/>
                <a:gd name="connsiteX11" fmla="*/ 0 w 605169"/>
                <a:gd name="connsiteY11" fmla="*/ 19653 h 393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5169" h="393896">
                  <a:moveTo>
                    <a:pt x="0" y="60333"/>
                  </a:moveTo>
                  <a:lnTo>
                    <a:pt x="124371" y="146783"/>
                  </a:lnTo>
                  <a:lnTo>
                    <a:pt x="302584" y="272032"/>
                  </a:lnTo>
                  <a:lnTo>
                    <a:pt x="480798" y="146783"/>
                  </a:lnTo>
                  <a:lnTo>
                    <a:pt x="605169" y="60333"/>
                  </a:lnTo>
                  <a:lnTo>
                    <a:pt x="605169" y="393896"/>
                  </a:lnTo>
                  <a:lnTo>
                    <a:pt x="0" y="393896"/>
                  </a:lnTo>
                  <a:close/>
                  <a:moveTo>
                    <a:pt x="0" y="0"/>
                  </a:moveTo>
                  <a:lnTo>
                    <a:pt x="605169" y="0"/>
                  </a:lnTo>
                  <a:lnTo>
                    <a:pt x="605169" y="19653"/>
                  </a:lnTo>
                  <a:lnTo>
                    <a:pt x="302584" y="230114"/>
                  </a:lnTo>
                  <a:lnTo>
                    <a:pt x="0" y="19653"/>
                  </a:lnTo>
                  <a:close/>
                </a:path>
              </a:pathLst>
            </a:custGeom>
            <a:grpFill/>
            <a:ln>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solidFill>
                  <a:schemeClr val="tx1"/>
                </a:solidFill>
              </a:endParaRPr>
            </a:p>
          </p:txBody>
        </p:sp>
      </p:grpSp>
      <p:sp>
        <p:nvSpPr>
          <p:cNvPr id="16" name="文本框 15"/>
          <p:cNvSpPr txBox="1"/>
          <p:nvPr/>
        </p:nvSpPr>
        <p:spPr>
          <a:xfrm>
            <a:off x="2961528" y="1277390"/>
            <a:ext cx="1085108" cy="369332"/>
          </a:xfrm>
          <a:prstGeom prst="rect">
            <a:avLst/>
          </a:prstGeom>
          <a:noFill/>
        </p:spPr>
        <p:txBody>
          <a:bodyPr wrap="square" rtlCol="0">
            <a:spAutoFit/>
          </a:bodyPr>
          <a:lstStyle/>
          <a:p>
            <a:pPr algn="ctr"/>
            <a:r>
              <a:rPr lang="en-US" altLang="zh-CN" b="1" dirty="0"/>
              <a:t>TCP</a:t>
            </a:r>
            <a:r>
              <a:rPr lang="zh-CN" altLang="en-US" b="1" dirty="0"/>
              <a:t>客户</a:t>
            </a:r>
            <a:endParaRPr lang="zh-CN" altLang="en-US" b="1" dirty="0"/>
          </a:p>
        </p:txBody>
      </p:sp>
      <p:sp>
        <p:nvSpPr>
          <p:cNvPr id="21" name="文本框 20"/>
          <p:cNvSpPr txBox="1"/>
          <p:nvPr/>
        </p:nvSpPr>
        <p:spPr>
          <a:xfrm>
            <a:off x="8197623" y="1277390"/>
            <a:ext cx="1324716" cy="369332"/>
          </a:xfrm>
          <a:prstGeom prst="rect">
            <a:avLst/>
          </a:prstGeom>
          <a:noFill/>
        </p:spPr>
        <p:txBody>
          <a:bodyPr wrap="square" rtlCol="0">
            <a:spAutoFit/>
          </a:bodyPr>
          <a:lstStyle/>
          <a:p>
            <a:pPr algn="ctr"/>
            <a:r>
              <a:rPr lang="en-US" altLang="zh-CN" b="1" dirty="0"/>
              <a:t>TCP</a:t>
            </a:r>
            <a:r>
              <a:rPr lang="zh-CN" altLang="en-US" b="1" dirty="0"/>
              <a:t>服务器</a:t>
            </a:r>
            <a:endParaRPr lang="zh-CN" altLang="en-US" b="1" dirty="0"/>
          </a:p>
        </p:txBody>
      </p:sp>
      <p:grpSp>
        <p:nvGrpSpPr>
          <p:cNvPr id="4" name="组合 3"/>
          <p:cNvGrpSpPr/>
          <p:nvPr/>
        </p:nvGrpSpPr>
        <p:grpSpPr>
          <a:xfrm>
            <a:off x="304800" y="749300"/>
            <a:ext cx="6192344" cy="400110"/>
            <a:chOff x="424117" y="898245"/>
            <a:chExt cx="6192344" cy="400110"/>
          </a:xfrm>
        </p:grpSpPr>
        <p:sp>
          <p:nvSpPr>
            <p:cNvPr id="2" name="平行四边形 1"/>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p:cNvSpPr txBox="1"/>
            <p:nvPr/>
          </p:nvSpPr>
          <p:spPr>
            <a:xfrm>
              <a:off x="1052423" y="898245"/>
              <a:ext cx="5564038" cy="400110"/>
            </a:xfrm>
            <a:prstGeom prst="rect">
              <a:avLst/>
            </a:prstGeom>
            <a:noFill/>
          </p:spPr>
          <p:txBody>
            <a:bodyPr wrap="square" rtlCol="0">
              <a:spAutoFit/>
            </a:bodyPr>
            <a:lstStyle/>
            <a:p>
              <a:r>
                <a:rPr lang="zh-CN" altLang="en-US" sz="2000" b="1" dirty="0"/>
                <a:t>“三报文握手”建立</a:t>
              </a:r>
              <a:r>
                <a:rPr lang="en-US" altLang="zh-CN" sz="2000" b="1" dirty="0"/>
                <a:t>TCP</a:t>
              </a:r>
              <a:r>
                <a:rPr lang="zh-CN" altLang="en-US" sz="2000" b="1" dirty="0"/>
                <a:t>连接</a:t>
              </a:r>
              <a:endParaRPr lang="zh-CN" altLang="en-US" sz="2000" b="1" dirty="0"/>
            </a:p>
          </p:txBody>
        </p:sp>
      </p:grpSp>
      <p:grpSp>
        <p:nvGrpSpPr>
          <p:cNvPr id="6" name="组合 5"/>
          <p:cNvGrpSpPr/>
          <p:nvPr/>
        </p:nvGrpSpPr>
        <p:grpSpPr>
          <a:xfrm>
            <a:off x="3118053" y="1608388"/>
            <a:ext cx="5963787" cy="654939"/>
            <a:chOff x="2993956" y="1149410"/>
            <a:chExt cx="5963787" cy="654939"/>
          </a:xfrm>
        </p:grpSpPr>
        <p:pic>
          <p:nvPicPr>
            <p:cNvPr id="14" name="图形 13"/>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a:off x="2993956" y="1149410"/>
              <a:ext cx="677140" cy="654939"/>
            </a:xfrm>
            <a:prstGeom prst="rect">
              <a:avLst/>
            </a:prstGeom>
          </p:spPr>
        </p:pic>
        <p:pic>
          <p:nvPicPr>
            <p:cNvPr id="15" name="图形 14"/>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514026" y="1149410"/>
              <a:ext cx="443717" cy="582378"/>
            </a:xfrm>
            <a:prstGeom prst="rect">
              <a:avLst/>
            </a:prstGeom>
          </p:spPr>
        </p:pic>
      </p:grpSp>
      <p:sp>
        <p:nvSpPr>
          <p:cNvPr id="7" name="箭头: 左右 6"/>
          <p:cNvSpPr/>
          <p:nvPr/>
        </p:nvSpPr>
        <p:spPr>
          <a:xfrm>
            <a:off x="3795193" y="1728479"/>
            <a:ext cx="4842237" cy="496513"/>
          </a:xfrm>
          <a:prstGeom prst="leftRightArrow">
            <a:avLst>
              <a:gd name="adj1" fmla="val 68691"/>
              <a:gd name="adj2" fmla="val 50000"/>
            </a:avLst>
          </a:prstGeom>
          <a:solidFill>
            <a:schemeClr val="bg1"/>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建立</a:t>
            </a:r>
            <a:r>
              <a:rPr lang="en-US" altLang="zh-CN" b="1" dirty="0">
                <a:solidFill>
                  <a:schemeClr val="tx1"/>
                </a:solidFill>
              </a:rPr>
              <a:t>TCP</a:t>
            </a:r>
            <a:r>
              <a:rPr lang="zh-CN" altLang="en-US" b="1" dirty="0">
                <a:solidFill>
                  <a:schemeClr val="tx1"/>
                </a:solidFill>
              </a:rPr>
              <a:t>连接</a:t>
            </a:r>
            <a:endParaRPr lang="zh-CN" altLang="en-US" b="1" dirty="0">
              <a:solidFill>
                <a:schemeClr val="tx1"/>
              </a:solidFill>
            </a:endParaRPr>
          </a:p>
        </p:txBody>
      </p:sp>
      <p:sp>
        <p:nvSpPr>
          <p:cNvPr id="51" name="矩形 50"/>
          <p:cNvSpPr/>
          <p:nvPr/>
        </p:nvSpPr>
        <p:spPr>
          <a:xfrm>
            <a:off x="7977860" y="2926073"/>
            <a:ext cx="1515035" cy="779028"/>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rPr>
              <a:t>LISTEN</a:t>
            </a:r>
            <a:endParaRPr lang="en-US" altLang="zh-CN" b="1" dirty="0">
              <a:solidFill>
                <a:schemeClr val="bg1"/>
              </a:solidFill>
            </a:endParaRPr>
          </a:p>
          <a:p>
            <a:pPr algn="ctr"/>
            <a:r>
              <a:rPr lang="zh-CN" altLang="en-US" b="1" dirty="0">
                <a:solidFill>
                  <a:schemeClr val="bg1"/>
                </a:solidFill>
                <a:latin typeface="+mn-ea"/>
              </a:rPr>
              <a:t>监听</a:t>
            </a:r>
            <a:endParaRPr lang="zh-CN" altLang="en-US" b="1" dirty="0">
              <a:solidFill>
                <a:schemeClr val="bg1"/>
              </a:solidFill>
              <a:latin typeface="+mn-ea"/>
            </a:endParaRPr>
          </a:p>
        </p:txBody>
      </p:sp>
      <p:grpSp>
        <p:nvGrpSpPr>
          <p:cNvPr id="18" name="组合 17"/>
          <p:cNvGrpSpPr/>
          <p:nvPr/>
        </p:nvGrpSpPr>
        <p:grpSpPr>
          <a:xfrm>
            <a:off x="9137470" y="1913430"/>
            <a:ext cx="1856112" cy="1012643"/>
            <a:chOff x="9137470" y="1913430"/>
            <a:chExt cx="1856112" cy="1012643"/>
          </a:xfrm>
        </p:grpSpPr>
        <p:cxnSp>
          <p:nvCxnSpPr>
            <p:cNvPr id="10" name="连接符: 肘形 9"/>
            <p:cNvCxnSpPr/>
            <p:nvPr/>
          </p:nvCxnSpPr>
          <p:spPr>
            <a:xfrm rot="16200000" flipH="1">
              <a:off x="8812055" y="2238845"/>
              <a:ext cx="1006255" cy="355426"/>
            </a:xfrm>
            <a:prstGeom prst="bentConnector4">
              <a:avLst>
                <a:gd name="adj1" fmla="val 994"/>
                <a:gd name="adj2" fmla="val 531844"/>
              </a:avLst>
            </a:prstGeom>
            <a:ln w="254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13" name="文本框 12"/>
            <p:cNvSpPr txBox="1"/>
            <p:nvPr/>
          </p:nvSpPr>
          <p:spPr>
            <a:xfrm>
              <a:off x="9767455" y="2556741"/>
              <a:ext cx="1226127" cy="369332"/>
            </a:xfrm>
            <a:prstGeom prst="rect">
              <a:avLst/>
            </a:prstGeom>
            <a:noFill/>
          </p:spPr>
          <p:txBody>
            <a:bodyPr wrap="square" rtlCol="0">
              <a:spAutoFit/>
            </a:bodyPr>
            <a:lstStyle/>
            <a:p>
              <a:pPr algn="ctr"/>
              <a:r>
                <a:rPr lang="zh-CN" altLang="en-US" b="1" dirty="0"/>
                <a:t>被动打开</a:t>
              </a:r>
              <a:endParaRPr lang="zh-CN" altLang="en-US" b="1" dirty="0"/>
            </a:p>
          </p:txBody>
        </p:sp>
      </p:grpSp>
      <p:sp>
        <p:nvSpPr>
          <p:cNvPr id="33" name="矩形 32"/>
          <p:cNvSpPr/>
          <p:nvPr/>
        </p:nvSpPr>
        <p:spPr>
          <a:xfrm>
            <a:off x="2699103" y="2927861"/>
            <a:ext cx="1515035" cy="1933301"/>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rPr>
              <a:t>SYN-SENT</a:t>
            </a:r>
            <a:endParaRPr lang="en-US" altLang="zh-CN" b="1" dirty="0">
              <a:solidFill>
                <a:schemeClr val="bg1"/>
              </a:solidFill>
            </a:endParaRPr>
          </a:p>
          <a:p>
            <a:pPr algn="ctr"/>
            <a:r>
              <a:rPr lang="zh-CN" altLang="en-US" b="1" dirty="0">
                <a:solidFill>
                  <a:schemeClr val="bg1"/>
                </a:solidFill>
                <a:latin typeface="+mn-ea"/>
              </a:rPr>
              <a:t>同步已发送</a:t>
            </a:r>
            <a:endParaRPr lang="zh-CN" altLang="en-US" b="1" dirty="0">
              <a:solidFill>
                <a:schemeClr val="bg1"/>
              </a:solidFill>
              <a:latin typeface="+mn-ea"/>
            </a:endParaRPr>
          </a:p>
        </p:txBody>
      </p:sp>
      <p:sp>
        <p:nvSpPr>
          <p:cNvPr id="5" name="文本框 4"/>
          <p:cNvSpPr txBox="1"/>
          <p:nvPr/>
        </p:nvSpPr>
        <p:spPr>
          <a:xfrm>
            <a:off x="315617" y="2919686"/>
            <a:ext cx="2381795" cy="584775"/>
          </a:xfrm>
          <a:prstGeom prst="rect">
            <a:avLst/>
          </a:prstGeom>
          <a:noFill/>
        </p:spPr>
        <p:txBody>
          <a:bodyPr wrap="square" rtlCol="0">
            <a:spAutoFit/>
          </a:bodyPr>
          <a:lstStyle/>
          <a:p>
            <a:r>
              <a:rPr lang="zh-CN" altLang="en-US" sz="1600" b="1" dirty="0">
                <a:solidFill>
                  <a:schemeClr val="accent1"/>
                </a:solidFill>
              </a:rPr>
              <a:t>发送</a:t>
            </a:r>
            <a:r>
              <a:rPr lang="en-US" altLang="zh-CN" sz="1600" b="1" dirty="0">
                <a:solidFill>
                  <a:schemeClr val="accent1"/>
                </a:solidFill>
              </a:rPr>
              <a:t>TCP</a:t>
            </a:r>
            <a:r>
              <a:rPr lang="zh-CN" altLang="en-US" sz="1600" b="1" dirty="0">
                <a:solidFill>
                  <a:schemeClr val="accent1"/>
                </a:solidFill>
              </a:rPr>
              <a:t>连接请求报文段</a:t>
            </a:r>
            <a:endParaRPr lang="en-US" altLang="zh-CN" sz="1600" b="1" dirty="0">
              <a:solidFill>
                <a:schemeClr val="accent1"/>
              </a:solidFill>
            </a:endParaRPr>
          </a:p>
          <a:p>
            <a:r>
              <a:rPr lang="zh-CN" altLang="en-US" sz="1600" b="1" dirty="0">
                <a:solidFill>
                  <a:schemeClr val="accent1"/>
                </a:solidFill>
              </a:rPr>
              <a:t>进入同步已发送状态</a:t>
            </a:r>
            <a:endParaRPr lang="zh-CN" altLang="en-US" sz="1600" b="1" dirty="0">
              <a:solidFill>
                <a:schemeClr val="accent1"/>
              </a:solidFill>
            </a:endParaRPr>
          </a:p>
        </p:txBody>
      </p:sp>
      <p:cxnSp>
        <p:nvCxnSpPr>
          <p:cNvPr id="34" name="直接箭头连接符 33"/>
          <p:cNvCxnSpPr/>
          <p:nvPr/>
        </p:nvCxnSpPr>
        <p:spPr>
          <a:xfrm>
            <a:off x="4214138" y="2926073"/>
            <a:ext cx="3763720" cy="779028"/>
          </a:xfrm>
          <a:prstGeom prst="straightConnector1">
            <a:avLst/>
          </a:prstGeom>
          <a:ln w="127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44" name="文本框 43"/>
          <p:cNvSpPr txBox="1"/>
          <p:nvPr/>
        </p:nvSpPr>
        <p:spPr>
          <a:xfrm rot="720482">
            <a:off x="4241835" y="2705106"/>
            <a:ext cx="979714" cy="369332"/>
          </a:xfrm>
          <a:prstGeom prst="rect">
            <a:avLst/>
          </a:prstGeom>
          <a:noFill/>
        </p:spPr>
        <p:txBody>
          <a:bodyPr wrap="square" rtlCol="0">
            <a:spAutoFit/>
          </a:bodyPr>
          <a:lstStyle/>
          <a:p>
            <a:r>
              <a:rPr lang="en-US" altLang="zh-CN" b="1" dirty="0"/>
              <a:t>SYN=1</a:t>
            </a:r>
            <a:endParaRPr lang="zh-CN" altLang="en-US" b="1" dirty="0"/>
          </a:p>
        </p:txBody>
      </p:sp>
      <p:sp>
        <p:nvSpPr>
          <p:cNvPr id="45" name="文本框 44"/>
          <p:cNvSpPr txBox="1"/>
          <p:nvPr/>
        </p:nvSpPr>
        <p:spPr>
          <a:xfrm rot="720482">
            <a:off x="5844492" y="3022377"/>
            <a:ext cx="979714" cy="369332"/>
          </a:xfrm>
          <a:prstGeom prst="rect">
            <a:avLst/>
          </a:prstGeom>
          <a:noFill/>
        </p:spPr>
        <p:txBody>
          <a:bodyPr wrap="square" rtlCol="0">
            <a:spAutoFit/>
          </a:bodyPr>
          <a:lstStyle/>
          <a:p>
            <a:r>
              <a:rPr lang="en-US" altLang="zh-CN" b="1" dirty="0"/>
              <a:t>seq=x</a:t>
            </a:r>
            <a:endParaRPr lang="zh-CN" altLang="en-US" b="1" dirty="0"/>
          </a:p>
        </p:txBody>
      </p:sp>
      <p:grpSp>
        <p:nvGrpSpPr>
          <p:cNvPr id="25" name="组合 24"/>
          <p:cNvGrpSpPr/>
          <p:nvPr/>
        </p:nvGrpSpPr>
        <p:grpSpPr>
          <a:xfrm>
            <a:off x="1408900" y="1935857"/>
            <a:ext cx="1709154" cy="996849"/>
            <a:chOff x="1408900" y="1935857"/>
            <a:chExt cx="1709154" cy="996849"/>
          </a:xfrm>
        </p:grpSpPr>
        <p:cxnSp>
          <p:nvCxnSpPr>
            <p:cNvPr id="31" name="连接符: 肘形 30"/>
            <p:cNvCxnSpPr>
              <a:stCxn id="14" idx="1"/>
            </p:cNvCxnSpPr>
            <p:nvPr/>
          </p:nvCxnSpPr>
          <p:spPr>
            <a:xfrm rot="10800000" flipV="1">
              <a:off x="2705771" y="1935857"/>
              <a:ext cx="412283" cy="990215"/>
            </a:xfrm>
            <a:prstGeom prst="bentConnector3">
              <a:avLst>
                <a:gd name="adj1" fmla="val 420630"/>
              </a:avLst>
            </a:prstGeom>
            <a:ln w="254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35" name="文本框 34"/>
            <p:cNvSpPr txBox="1"/>
            <p:nvPr/>
          </p:nvSpPr>
          <p:spPr>
            <a:xfrm>
              <a:off x="1408900" y="2563374"/>
              <a:ext cx="1226127" cy="369332"/>
            </a:xfrm>
            <a:prstGeom prst="rect">
              <a:avLst/>
            </a:prstGeom>
            <a:noFill/>
          </p:spPr>
          <p:txBody>
            <a:bodyPr wrap="square" rtlCol="0">
              <a:spAutoFit/>
            </a:bodyPr>
            <a:lstStyle/>
            <a:p>
              <a:pPr algn="ctr"/>
              <a:r>
                <a:rPr lang="zh-CN" altLang="en-US" b="1" dirty="0"/>
                <a:t>主动打开</a:t>
              </a:r>
              <a:endParaRPr lang="zh-CN" altLang="en-US" b="1" dirty="0"/>
            </a:p>
          </p:txBody>
        </p:sp>
      </p:grpSp>
      <p:sp>
        <p:nvSpPr>
          <p:cNvPr id="36" name="矩形 35"/>
          <p:cNvSpPr/>
          <p:nvPr/>
        </p:nvSpPr>
        <p:spPr>
          <a:xfrm>
            <a:off x="7977859" y="3705101"/>
            <a:ext cx="1515035" cy="1933301"/>
          </a:xfrm>
          <a:prstGeom prst="rect">
            <a:avLst/>
          </a:prstGeom>
          <a:solidFill>
            <a:schemeClr val="accent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rPr>
              <a:t>SYN-RCVD</a:t>
            </a:r>
            <a:endParaRPr lang="en-US" altLang="zh-CN" b="1" dirty="0">
              <a:solidFill>
                <a:schemeClr val="bg1"/>
              </a:solidFill>
            </a:endParaRPr>
          </a:p>
          <a:p>
            <a:pPr algn="ctr"/>
            <a:r>
              <a:rPr lang="zh-CN" altLang="en-US" b="1" dirty="0">
                <a:solidFill>
                  <a:schemeClr val="bg1"/>
                </a:solidFill>
                <a:latin typeface="+mn-ea"/>
              </a:rPr>
              <a:t>同步已接收</a:t>
            </a:r>
            <a:endParaRPr lang="zh-CN" altLang="en-US" b="1" dirty="0">
              <a:solidFill>
                <a:schemeClr val="bg1"/>
              </a:solidFill>
              <a:latin typeface="+mn-ea"/>
            </a:endParaRPr>
          </a:p>
        </p:txBody>
      </p:sp>
      <p:grpSp>
        <p:nvGrpSpPr>
          <p:cNvPr id="11" name="组合 10"/>
          <p:cNvGrpSpPr/>
          <p:nvPr/>
        </p:nvGrpSpPr>
        <p:grpSpPr>
          <a:xfrm>
            <a:off x="4214136" y="3620297"/>
            <a:ext cx="3763721" cy="1240865"/>
            <a:chOff x="4214136" y="3620297"/>
            <a:chExt cx="3763721" cy="1240865"/>
          </a:xfrm>
        </p:grpSpPr>
        <p:cxnSp>
          <p:nvCxnSpPr>
            <p:cNvPr id="37" name="直接箭头连接符 36"/>
            <p:cNvCxnSpPr/>
            <p:nvPr/>
          </p:nvCxnSpPr>
          <p:spPr>
            <a:xfrm flipH="1">
              <a:off x="4214136" y="3705101"/>
              <a:ext cx="3763721" cy="1156061"/>
            </a:xfrm>
            <a:prstGeom prst="straightConnector1">
              <a:avLst/>
            </a:prstGeom>
            <a:ln w="127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38" name="文本框 37"/>
            <p:cNvSpPr txBox="1"/>
            <p:nvPr/>
          </p:nvSpPr>
          <p:spPr>
            <a:xfrm rot="20599905">
              <a:off x="4231472" y="4253049"/>
              <a:ext cx="1695926" cy="369332"/>
            </a:xfrm>
            <a:prstGeom prst="rect">
              <a:avLst/>
            </a:prstGeom>
            <a:noFill/>
          </p:spPr>
          <p:txBody>
            <a:bodyPr wrap="square" rtlCol="0">
              <a:spAutoFit/>
            </a:bodyPr>
            <a:lstStyle/>
            <a:p>
              <a:r>
                <a:rPr lang="en-US" altLang="zh-CN" b="1" dirty="0"/>
                <a:t>SYN=1  ACK=1</a:t>
              </a:r>
              <a:endParaRPr lang="zh-CN" altLang="en-US" b="1" dirty="0"/>
            </a:p>
          </p:txBody>
        </p:sp>
        <p:sp>
          <p:nvSpPr>
            <p:cNvPr id="39" name="文本框 38"/>
            <p:cNvSpPr txBox="1"/>
            <p:nvPr/>
          </p:nvSpPr>
          <p:spPr>
            <a:xfrm rot="20599905">
              <a:off x="5853871" y="3887186"/>
              <a:ext cx="756271" cy="369332"/>
            </a:xfrm>
            <a:prstGeom prst="rect">
              <a:avLst/>
            </a:prstGeom>
            <a:noFill/>
          </p:spPr>
          <p:txBody>
            <a:bodyPr wrap="square" rtlCol="0">
              <a:spAutoFit/>
            </a:bodyPr>
            <a:lstStyle/>
            <a:p>
              <a:r>
                <a:rPr lang="en-US" altLang="zh-CN" b="1" dirty="0"/>
                <a:t>seq=y</a:t>
              </a:r>
              <a:endParaRPr lang="zh-CN" altLang="en-US" b="1" dirty="0"/>
            </a:p>
          </p:txBody>
        </p:sp>
        <p:sp>
          <p:nvSpPr>
            <p:cNvPr id="40" name="文本框 39"/>
            <p:cNvSpPr txBox="1"/>
            <p:nvPr/>
          </p:nvSpPr>
          <p:spPr>
            <a:xfrm rot="20599905">
              <a:off x="6693590" y="3620297"/>
              <a:ext cx="968915" cy="369332"/>
            </a:xfrm>
            <a:prstGeom prst="rect">
              <a:avLst/>
            </a:prstGeom>
            <a:noFill/>
          </p:spPr>
          <p:txBody>
            <a:bodyPr wrap="square" rtlCol="0">
              <a:spAutoFit/>
            </a:bodyPr>
            <a:lstStyle/>
            <a:p>
              <a:r>
                <a:rPr lang="en-US" altLang="zh-CN" b="1" dirty="0"/>
                <a:t>ack=x+1</a:t>
              </a:r>
              <a:endParaRPr lang="zh-CN" altLang="en-US" b="1" dirty="0"/>
            </a:p>
          </p:txBody>
        </p:sp>
      </p:grpSp>
      <p:sp>
        <p:nvSpPr>
          <p:cNvPr id="41" name="文本框 40"/>
          <p:cNvSpPr txBox="1"/>
          <p:nvPr/>
        </p:nvSpPr>
        <p:spPr>
          <a:xfrm>
            <a:off x="9486359" y="3688516"/>
            <a:ext cx="2804229" cy="584775"/>
          </a:xfrm>
          <a:prstGeom prst="rect">
            <a:avLst/>
          </a:prstGeom>
          <a:noFill/>
        </p:spPr>
        <p:txBody>
          <a:bodyPr wrap="square" rtlCol="0">
            <a:spAutoFit/>
          </a:bodyPr>
          <a:lstStyle/>
          <a:p>
            <a:r>
              <a:rPr lang="zh-CN" altLang="en-US" sz="1600" b="1" dirty="0">
                <a:solidFill>
                  <a:schemeClr val="accent5"/>
                </a:solidFill>
              </a:rPr>
              <a:t>发送</a:t>
            </a:r>
            <a:r>
              <a:rPr lang="en-US" altLang="zh-CN" sz="1600" b="1" dirty="0">
                <a:solidFill>
                  <a:schemeClr val="accent5"/>
                </a:solidFill>
              </a:rPr>
              <a:t>TCP</a:t>
            </a:r>
            <a:r>
              <a:rPr lang="zh-CN" altLang="en-US" sz="1600" b="1" dirty="0">
                <a:solidFill>
                  <a:schemeClr val="accent5"/>
                </a:solidFill>
              </a:rPr>
              <a:t>连接请求确认报文段</a:t>
            </a:r>
            <a:endParaRPr lang="en-US" altLang="zh-CN" sz="1600" b="1" dirty="0">
              <a:solidFill>
                <a:schemeClr val="accent5"/>
              </a:solidFill>
            </a:endParaRPr>
          </a:p>
          <a:p>
            <a:r>
              <a:rPr lang="zh-CN" altLang="en-US" sz="1600" b="1" dirty="0">
                <a:solidFill>
                  <a:schemeClr val="accent5"/>
                </a:solidFill>
              </a:rPr>
              <a:t>进入同步已接收状态</a:t>
            </a:r>
            <a:endParaRPr lang="zh-CN" altLang="en-US" sz="1600" b="1" dirty="0">
              <a:solidFill>
                <a:schemeClr val="accent5"/>
              </a:solidFill>
            </a:endParaRPr>
          </a:p>
        </p:txBody>
      </p:sp>
      <p:grpSp>
        <p:nvGrpSpPr>
          <p:cNvPr id="20" name="组合 19"/>
          <p:cNvGrpSpPr/>
          <p:nvPr/>
        </p:nvGrpSpPr>
        <p:grpSpPr>
          <a:xfrm>
            <a:off x="6372769" y="2448740"/>
            <a:ext cx="887847" cy="1179316"/>
            <a:chOff x="6372769" y="2448740"/>
            <a:chExt cx="887847" cy="1179316"/>
          </a:xfrm>
        </p:grpSpPr>
        <p:cxnSp>
          <p:nvCxnSpPr>
            <p:cNvPr id="12" name="连接符: 曲线 11"/>
            <p:cNvCxnSpPr>
              <a:stCxn id="40" idx="0"/>
              <a:endCxn id="45" idx="0"/>
            </p:cNvCxnSpPr>
            <p:nvPr/>
          </p:nvCxnSpPr>
          <p:spPr>
            <a:xfrm rot="16200000" flipV="1">
              <a:off x="6448106" y="2951081"/>
              <a:ext cx="601638" cy="752311"/>
            </a:xfrm>
            <a:prstGeom prst="curvedConnector3">
              <a:avLst>
                <a:gd name="adj1" fmla="val 140839"/>
              </a:avLst>
            </a:prstGeom>
            <a:ln w="12700">
              <a:solidFill>
                <a:schemeClr val="tx1"/>
              </a:solidFill>
              <a:prstDash val="dash"/>
              <a:tailEnd type="triangle" w="med" len="lg"/>
            </a:ln>
          </p:spPr>
          <p:style>
            <a:lnRef idx="1">
              <a:schemeClr val="accent1"/>
            </a:lnRef>
            <a:fillRef idx="0">
              <a:schemeClr val="accent1"/>
            </a:fillRef>
            <a:effectRef idx="0">
              <a:schemeClr val="accent1"/>
            </a:effectRef>
            <a:fontRef idx="minor">
              <a:schemeClr val="tx1"/>
            </a:fontRef>
          </p:style>
        </p:cxnSp>
        <p:sp>
          <p:nvSpPr>
            <p:cNvPr id="19" name="文本框 18"/>
            <p:cNvSpPr txBox="1"/>
            <p:nvPr/>
          </p:nvSpPr>
          <p:spPr>
            <a:xfrm>
              <a:off x="6443197" y="2448740"/>
              <a:ext cx="817419" cy="369332"/>
            </a:xfrm>
            <a:prstGeom prst="rect">
              <a:avLst/>
            </a:prstGeom>
            <a:noFill/>
          </p:spPr>
          <p:txBody>
            <a:bodyPr wrap="square" rtlCol="0">
              <a:spAutoFit/>
            </a:bodyPr>
            <a:lstStyle/>
            <a:p>
              <a:pPr algn="ctr"/>
              <a:r>
                <a:rPr lang="zh-CN" altLang="en-US" b="1" dirty="0"/>
                <a:t>确认</a:t>
              </a:r>
              <a:endParaRPr lang="zh-CN" altLang="en-US" b="1" dirty="0"/>
            </a:p>
          </p:txBody>
        </p:sp>
      </p:grpSp>
      <p:sp>
        <p:nvSpPr>
          <p:cNvPr id="43" name="矩形 42"/>
          <p:cNvSpPr/>
          <p:nvPr/>
        </p:nvSpPr>
        <p:spPr>
          <a:xfrm>
            <a:off x="2699103" y="4861163"/>
            <a:ext cx="1515035" cy="1573946"/>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rPr>
              <a:t>ESTABLISHED</a:t>
            </a:r>
            <a:endParaRPr lang="en-US" altLang="zh-CN" b="1" dirty="0">
              <a:solidFill>
                <a:schemeClr val="bg1"/>
              </a:solidFill>
            </a:endParaRPr>
          </a:p>
          <a:p>
            <a:pPr algn="ctr"/>
            <a:r>
              <a:rPr lang="zh-CN" altLang="en-US" b="1" dirty="0">
                <a:solidFill>
                  <a:schemeClr val="bg1"/>
                </a:solidFill>
                <a:latin typeface="+mn-ea"/>
              </a:rPr>
              <a:t>连接已建立</a:t>
            </a:r>
            <a:endParaRPr lang="zh-CN" altLang="en-US" b="1" dirty="0">
              <a:solidFill>
                <a:schemeClr val="bg1"/>
              </a:solidFill>
              <a:latin typeface="+mn-ea"/>
            </a:endParaRPr>
          </a:p>
        </p:txBody>
      </p:sp>
      <p:grpSp>
        <p:nvGrpSpPr>
          <p:cNvPr id="8" name="组合 7"/>
          <p:cNvGrpSpPr/>
          <p:nvPr/>
        </p:nvGrpSpPr>
        <p:grpSpPr>
          <a:xfrm>
            <a:off x="4225534" y="4783274"/>
            <a:ext cx="3763720" cy="865513"/>
            <a:chOff x="4225534" y="4783274"/>
            <a:chExt cx="3763720" cy="865513"/>
          </a:xfrm>
        </p:grpSpPr>
        <p:cxnSp>
          <p:nvCxnSpPr>
            <p:cNvPr id="46" name="直接箭头连接符 45"/>
            <p:cNvCxnSpPr/>
            <p:nvPr/>
          </p:nvCxnSpPr>
          <p:spPr>
            <a:xfrm>
              <a:off x="4225534" y="4869759"/>
              <a:ext cx="3763720" cy="779028"/>
            </a:xfrm>
            <a:prstGeom prst="straightConnector1">
              <a:avLst/>
            </a:prstGeom>
            <a:ln w="127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47" name="文本框 46"/>
            <p:cNvSpPr txBox="1"/>
            <p:nvPr/>
          </p:nvSpPr>
          <p:spPr>
            <a:xfrm rot="729867">
              <a:off x="4956629" y="4783274"/>
              <a:ext cx="826753" cy="369332"/>
            </a:xfrm>
            <a:prstGeom prst="rect">
              <a:avLst/>
            </a:prstGeom>
            <a:noFill/>
          </p:spPr>
          <p:txBody>
            <a:bodyPr wrap="square" rtlCol="0">
              <a:spAutoFit/>
            </a:bodyPr>
            <a:lstStyle/>
            <a:p>
              <a:r>
                <a:rPr lang="en-US" altLang="zh-CN" b="1" dirty="0"/>
                <a:t>ACK=1</a:t>
              </a:r>
              <a:endParaRPr lang="zh-CN" altLang="en-US" b="1" dirty="0"/>
            </a:p>
          </p:txBody>
        </p:sp>
        <p:sp>
          <p:nvSpPr>
            <p:cNvPr id="48" name="文本框 47"/>
            <p:cNvSpPr txBox="1"/>
            <p:nvPr/>
          </p:nvSpPr>
          <p:spPr>
            <a:xfrm rot="720482">
              <a:off x="5742149" y="4941555"/>
              <a:ext cx="979714" cy="369332"/>
            </a:xfrm>
            <a:prstGeom prst="rect">
              <a:avLst/>
            </a:prstGeom>
            <a:noFill/>
          </p:spPr>
          <p:txBody>
            <a:bodyPr wrap="square" rtlCol="0">
              <a:spAutoFit/>
            </a:bodyPr>
            <a:lstStyle/>
            <a:p>
              <a:r>
                <a:rPr lang="en-US" altLang="zh-CN" b="1" dirty="0"/>
                <a:t>seq=x+1</a:t>
              </a:r>
              <a:endParaRPr lang="zh-CN" altLang="en-US" b="1" dirty="0"/>
            </a:p>
          </p:txBody>
        </p:sp>
        <p:sp>
          <p:nvSpPr>
            <p:cNvPr id="49" name="文本框 48"/>
            <p:cNvSpPr txBox="1"/>
            <p:nvPr/>
          </p:nvSpPr>
          <p:spPr>
            <a:xfrm rot="728662">
              <a:off x="6688986" y="5146454"/>
              <a:ext cx="968915" cy="369332"/>
            </a:xfrm>
            <a:prstGeom prst="rect">
              <a:avLst/>
            </a:prstGeom>
            <a:noFill/>
          </p:spPr>
          <p:txBody>
            <a:bodyPr wrap="square" rtlCol="0">
              <a:spAutoFit/>
            </a:bodyPr>
            <a:lstStyle/>
            <a:p>
              <a:r>
                <a:rPr lang="en-US" altLang="zh-CN" b="1" dirty="0"/>
                <a:t>ack=y+1</a:t>
              </a:r>
              <a:endParaRPr lang="zh-CN" altLang="en-US" b="1" dirty="0"/>
            </a:p>
          </p:txBody>
        </p:sp>
      </p:grpSp>
      <p:grpSp>
        <p:nvGrpSpPr>
          <p:cNvPr id="69" name="组合 68"/>
          <p:cNvGrpSpPr/>
          <p:nvPr/>
        </p:nvGrpSpPr>
        <p:grpSpPr>
          <a:xfrm>
            <a:off x="4602494" y="3385027"/>
            <a:ext cx="1385455" cy="1563723"/>
            <a:chOff x="4582794" y="3383280"/>
            <a:chExt cx="1385455" cy="1563723"/>
          </a:xfrm>
        </p:grpSpPr>
        <p:cxnSp>
          <p:nvCxnSpPr>
            <p:cNvPr id="66" name="直接箭头连接符 65"/>
            <p:cNvCxnSpPr/>
            <p:nvPr/>
          </p:nvCxnSpPr>
          <p:spPr>
            <a:xfrm flipV="1">
              <a:off x="5813013" y="3383280"/>
              <a:ext cx="131723" cy="1563723"/>
            </a:xfrm>
            <a:prstGeom prst="straightConnector1">
              <a:avLst/>
            </a:prstGeom>
            <a:ln w="12700">
              <a:solidFill>
                <a:schemeClr val="tx1"/>
              </a:solidFill>
              <a:prstDash val="dash"/>
              <a:headEnd type="triangle" w="med" len="lg"/>
              <a:tailEnd type="none" w="med" len="lg"/>
            </a:ln>
          </p:spPr>
          <p:style>
            <a:lnRef idx="1">
              <a:schemeClr val="accent1"/>
            </a:lnRef>
            <a:fillRef idx="0">
              <a:schemeClr val="accent1"/>
            </a:fillRef>
            <a:effectRef idx="0">
              <a:schemeClr val="accent1"/>
            </a:effectRef>
            <a:fontRef idx="minor">
              <a:schemeClr val="tx1"/>
            </a:fontRef>
          </p:style>
        </p:cxnSp>
        <p:sp>
          <p:nvSpPr>
            <p:cNvPr id="68" name="文本框 67"/>
            <p:cNvSpPr txBox="1"/>
            <p:nvPr/>
          </p:nvSpPr>
          <p:spPr>
            <a:xfrm>
              <a:off x="4582794" y="3632985"/>
              <a:ext cx="1385455" cy="369332"/>
            </a:xfrm>
            <a:prstGeom prst="rect">
              <a:avLst/>
            </a:prstGeom>
            <a:noFill/>
          </p:spPr>
          <p:txBody>
            <a:bodyPr wrap="square" rtlCol="0">
              <a:spAutoFit/>
            </a:bodyPr>
            <a:lstStyle/>
            <a:p>
              <a:r>
                <a:rPr lang="zh-CN" altLang="en-US" b="1" dirty="0"/>
                <a:t>下一个序号</a:t>
              </a:r>
              <a:endParaRPr lang="zh-CN" altLang="en-US" b="1" dirty="0"/>
            </a:p>
          </p:txBody>
        </p:sp>
      </p:grpSp>
      <p:grpSp>
        <p:nvGrpSpPr>
          <p:cNvPr id="28" name="组合 27"/>
          <p:cNvGrpSpPr/>
          <p:nvPr/>
        </p:nvGrpSpPr>
        <p:grpSpPr>
          <a:xfrm>
            <a:off x="6509555" y="4052608"/>
            <a:ext cx="1153960" cy="1187195"/>
            <a:chOff x="6509555" y="4052608"/>
            <a:chExt cx="1153960" cy="1187195"/>
          </a:xfrm>
        </p:grpSpPr>
        <p:cxnSp>
          <p:nvCxnSpPr>
            <p:cNvPr id="55" name="连接符: 曲线 54"/>
            <p:cNvCxnSpPr/>
            <p:nvPr/>
          </p:nvCxnSpPr>
          <p:spPr>
            <a:xfrm rot="16200000" flipV="1">
              <a:off x="6224977" y="4337186"/>
              <a:ext cx="1187195" cy="618040"/>
            </a:xfrm>
            <a:prstGeom prst="curvedConnector2">
              <a:avLst/>
            </a:prstGeom>
            <a:ln w="12700">
              <a:solidFill>
                <a:schemeClr val="tx1"/>
              </a:solidFill>
              <a:prstDash val="dash"/>
              <a:tailEnd type="triangle" w="med" len="lg"/>
            </a:ln>
          </p:spPr>
          <p:style>
            <a:lnRef idx="1">
              <a:schemeClr val="accent1"/>
            </a:lnRef>
            <a:fillRef idx="0">
              <a:schemeClr val="accent1"/>
            </a:fillRef>
            <a:effectRef idx="0">
              <a:schemeClr val="accent1"/>
            </a:effectRef>
            <a:fontRef idx="minor">
              <a:schemeClr val="tx1"/>
            </a:fontRef>
          </p:style>
        </p:cxnSp>
        <p:sp>
          <p:nvSpPr>
            <p:cNvPr id="56" name="文本框 55"/>
            <p:cNvSpPr txBox="1"/>
            <p:nvPr/>
          </p:nvSpPr>
          <p:spPr>
            <a:xfrm>
              <a:off x="6846096" y="4197872"/>
              <a:ext cx="817419" cy="369332"/>
            </a:xfrm>
            <a:prstGeom prst="rect">
              <a:avLst/>
            </a:prstGeom>
            <a:noFill/>
          </p:spPr>
          <p:txBody>
            <a:bodyPr wrap="square" rtlCol="0">
              <a:spAutoFit/>
            </a:bodyPr>
            <a:lstStyle/>
            <a:p>
              <a:pPr algn="ctr"/>
              <a:r>
                <a:rPr lang="zh-CN" altLang="en-US" b="1" dirty="0"/>
                <a:t>确认</a:t>
              </a:r>
              <a:endParaRPr lang="zh-CN" altLang="en-US" b="1" dirty="0"/>
            </a:p>
          </p:txBody>
        </p:sp>
      </p:grpSp>
      <p:sp>
        <p:nvSpPr>
          <p:cNvPr id="57" name="矩形 56"/>
          <p:cNvSpPr/>
          <p:nvPr/>
        </p:nvSpPr>
        <p:spPr>
          <a:xfrm>
            <a:off x="7977858" y="5638401"/>
            <a:ext cx="1515035" cy="796707"/>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rPr>
              <a:t>ESTABLISHED</a:t>
            </a:r>
            <a:endParaRPr lang="en-US" altLang="zh-CN" b="1" dirty="0">
              <a:solidFill>
                <a:schemeClr val="bg1"/>
              </a:solidFill>
            </a:endParaRPr>
          </a:p>
          <a:p>
            <a:pPr algn="ctr"/>
            <a:r>
              <a:rPr lang="zh-CN" altLang="en-US" b="1" dirty="0">
                <a:solidFill>
                  <a:schemeClr val="bg1"/>
                </a:solidFill>
                <a:latin typeface="+mn-ea"/>
              </a:rPr>
              <a:t>连接已建立</a:t>
            </a:r>
            <a:endParaRPr lang="zh-CN" altLang="en-US" b="1" dirty="0">
              <a:solidFill>
                <a:schemeClr val="bg1"/>
              </a:solidFill>
              <a:latin typeface="+mn-ea"/>
            </a:endParaRPr>
          </a:p>
        </p:txBody>
      </p:sp>
      <p:grpSp>
        <p:nvGrpSpPr>
          <p:cNvPr id="29" name="组合 28"/>
          <p:cNvGrpSpPr/>
          <p:nvPr/>
        </p:nvGrpSpPr>
        <p:grpSpPr>
          <a:xfrm>
            <a:off x="4275415" y="5877463"/>
            <a:ext cx="3641166" cy="584775"/>
            <a:chOff x="4275415" y="5877463"/>
            <a:chExt cx="3641166" cy="584775"/>
          </a:xfrm>
        </p:grpSpPr>
        <p:sp>
          <p:nvSpPr>
            <p:cNvPr id="17" name="圆柱体 16"/>
            <p:cNvSpPr/>
            <p:nvPr/>
          </p:nvSpPr>
          <p:spPr>
            <a:xfrm rot="16200000">
              <a:off x="5826555" y="4339328"/>
              <a:ext cx="538890" cy="3641162"/>
            </a:xfrm>
            <a:prstGeom prst="can">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dirty="0"/>
            </a:p>
          </p:txBody>
        </p:sp>
        <p:sp>
          <p:nvSpPr>
            <p:cNvPr id="23" name="文本框 22"/>
            <p:cNvSpPr txBox="1"/>
            <p:nvPr/>
          </p:nvSpPr>
          <p:spPr>
            <a:xfrm>
              <a:off x="4275415" y="5877463"/>
              <a:ext cx="3641165" cy="584775"/>
            </a:xfrm>
            <a:prstGeom prst="rect">
              <a:avLst/>
            </a:prstGeom>
            <a:noFill/>
          </p:spPr>
          <p:txBody>
            <a:bodyPr wrap="square" rtlCol="0">
              <a:spAutoFit/>
            </a:bodyPr>
            <a:lstStyle/>
            <a:p>
              <a:pPr algn="ctr"/>
              <a:r>
                <a:rPr lang="zh-CN" altLang="en-US" sz="1600" b="1" dirty="0">
                  <a:solidFill>
                    <a:schemeClr val="bg1"/>
                  </a:solidFill>
                </a:rPr>
                <a:t>基于已建立好的</a:t>
              </a:r>
              <a:r>
                <a:rPr lang="en-US" altLang="zh-CN" sz="1600" b="1" dirty="0">
                  <a:solidFill>
                    <a:schemeClr val="bg1"/>
                  </a:solidFill>
                </a:rPr>
                <a:t>TCP</a:t>
              </a:r>
              <a:r>
                <a:rPr lang="zh-CN" altLang="en-US" sz="1600" b="1" dirty="0">
                  <a:solidFill>
                    <a:schemeClr val="bg1"/>
                  </a:solidFill>
                </a:rPr>
                <a:t>连接</a:t>
              </a:r>
              <a:endParaRPr lang="en-US" altLang="zh-CN" sz="1600" b="1" dirty="0">
                <a:solidFill>
                  <a:schemeClr val="bg1"/>
                </a:solidFill>
              </a:endParaRPr>
            </a:p>
            <a:p>
              <a:pPr algn="ctr"/>
              <a:r>
                <a:rPr lang="zh-CN" altLang="en-US" sz="1600" b="1" dirty="0">
                  <a:solidFill>
                    <a:schemeClr val="bg1"/>
                  </a:solidFill>
                </a:rPr>
                <a:t>进行可靠数据传输</a:t>
              </a:r>
              <a:endParaRPr lang="zh-CN" altLang="en-US" sz="1600" b="1" dirty="0">
                <a:solidFill>
                  <a:schemeClr val="bg1"/>
                </a:solidFill>
              </a:endParaRPr>
            </a:p>
          </p:txBody>
        </p:sp>
      </p:grpSp>
    </p:spTree>
    <p:custDataLst>
      <p:tags r:id="rId5"/>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wipe(up)">
                                      <p:cBhvr>
                                        <p:cTn id="7" dur="500"/>
                                        <p:tgtEl>
                                          <p:spTgt spid="57"/>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29"/>
                                        </p:tgtEl>
                                        <p:attrNameLst>
                                          <p:attrName>style.visibility</p:attrName>
                                        </p:attrNameLst>
                                      </p:cBhvr>
                                      <p:to>
                                        <p:strVal val="visible"/>
                                      </p:to>
                                    </p:set>
                                    <p:anim calcmode="lin" valueType="num">
                                      <p:cBhvr>
                                        <p:cTn id="12" dur="500" fill="hold"/>
                                        <p:tgtEl>
                                          <p:spTgt spid="29"/>
                                        </p:tgtEl>
                                        <p:attrNameLst>
                                          <p:attrName>ppt_w</p:attrName>
                                        </p:attrNameLst>
                                      </p:cBhvr>
                                      <p:tavLst>
                                        <p:tav tm="0">
                                          <p:val>
                                            <p:fltVal val="0"/>
                                          </p:val>
                                        </p:tav>
                                        <p:tav tm="100000">
                                          <p:val>
                                            <p:strVal val="#ppt_w"/>
                                          </p:val>
                                        </p:tav>
                                      </p:tavLst>
                                    </p:anim>
                                    <p:anim calcmode="lin" valueType="num">
                                      <p:cBhvr>
                                        <p:cTn id="13" dur="500" fill="hold"/>
                                        <p:tgtEl>
                                          <p:spTgt spid="29"/>
                                        </p:tgtEl>
                                        <p:attrNameLst>
                                          <p:attrName>ppt_h</p:attrName>
                                        </p:attrNameLst>
                                      </p:cBhvr>
                                      <p:tavLst>
                                        <p:tav tm="0">
                                          <p:val>
                                            <p:fltVal val="0"/>
                                          </p:val>
                                        </p:tav>
                                        <p:tav tm="100000">
                                          <p:val>
                                            <p:strVal val="#ppt_h"/>
                                          </p:val>
                                        </p:tav>
                                      </p:tavLst>
                                    </p:anim>
                                    <p:animEffect transition="in" filter="fade">
                                      <p:cBhvr>
                                        <p:cTn id="14"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bldLvl="0" animBg="1"/>
    </p:bld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rot="21114322">
            <a:off x="4302804" y="4687955"/>
            <a:ext cx="1397723" cy="278295"/>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文本框 152"/>
          <p:cNvSpPr txBox="1"/>
          <p:nvPr/>
        </p:nvSpPr>
        <p:spPr>
          <a:xfrm>
            <a:off x="2254284" y="3001561"/>
            <a:ext cx="1085108" cy="369332"/>
          </a:xfrm>
          <a:prstGeom prst="rect">
            <a:avLst/>
          </a:prstGeom>
          <a:noFill/>
        </p:spPr>
        <p:txBody>
          <a:bodyPr wrap="square" rtlCol="0">
            <a:spAutoFit/>
          </a:bodyPr>
          <a:lstStyle/>
          <a:p>
            <a:pPr algn="ctr"/>
            <a:r>
              <a:rPr lang="zh-CN" altLang="en-US" b="1" dirty="0"/>
              <a:t>主机甲</a:t>
            </a:r>
            <a:endParaRPr lang="zh-CN" altLang="en-US" b="1" dirty="0"/>
          </a:p>
        </p:txBody>
      </p:sp>
      <p:sp>
        <p:nvSpPr>
          <p:cNvPr id="154" name="文本框 153"/>
          <p:cNvSpPr txBox="1"/>
          <p:nvPr/>
        </p:nvSpPr>
        <p:spPr>
          <a:xfrm>
            <a:off x="8937427" y="3001561"/>
            <a:ext cx="1085108" cy="369332"/>
          </a:xfrm>
          <a:prstGeom prst="rect">
            <a:avLst/>
          </a:prstGeom>
          <a:noFill/>
        </p:spPr>
        <p:txBody>
          <a:bodyPr wrap="square" rtlCol="0">
            <a:spAutoFit/>
          </a:bodyPr>
          <a:lstStyle/>
          <a:p>
            <a:pPr algn="ctr"/>
            <a:r>
              <a:rPr lang="zh-CN" altLang="en-US" b="1" dirty="0"/>
              <a:t>主机乙</a:t>
            </a:r>
            <a:endParaRPr lang="zh-CN" altLang="en-US" b="1" dirty="0"/>
          </a:p>
        </p:txBody>
      </p:sp>
      <p:grpSp>
        <p:nvGrpSpPr>
          <p:cNvPr id="4" name="组合 3"/>
          <p:cNvGrpSpPr/>
          <p:nvPr/>
        </p:nvGrpSpPr>
        <p:grpSpPr>
          <a:xfrm>
            <a:off x="304800" y="749300"/>
            <a:ext cx="6192344" cy="400110"/>
            <a:chOff x="424117" y="898245"/>
            <a:chExt cx="6192344" cy="400110"/>
          </a:xfrm>
        </p:grpSpPr>
        <p:sp>
          <p:nvSpPr>
            <p:cNvPr id="2" name="平行四边形 1"/>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p:cNvSpPr txBox="1"/>
            <p:nvPr/>
          </p:nvSpPr>
          <p:spPr>
            <a:xfrm>
              <a:off x="1052423" y="898245"/>
              <a:ext cx="5564038" cy="400110"/>
            </a:xfrm>
            <a:prstGeom prst="rect">
              <a:avLst/>
            </a:prstGeom>
            <a:noFill/>
          </p:spPr>
          <p:txBody>
            <a:bodyPr wrap="square" rtlCol="0">
              <a:spAutoFit/>
            </a:bodyPr>
            <a:lstStyle/>
            <a:p>
              <a:r>
                <a:rPr lang="zh-CN" altLang="en-US" sz="2000" b="1" dirty="0"/>
                <a:t>“三报文握手”建立</a:t>
              </a:r>
              <a:r>
                <a:rPr lang="en-US" altLang="zh-CN" sz="2000" b="1" dirty="0"/>
                <a:t>TCP</a:t>
              </a:r>
              <a:r>
                <a:rPr lang="zh-CN" altLang="en-US" sz="2000" b="1" dirty="0"/>
                <a:t>连接</a:t>
              </a:r>
              <a:endParaRPr lang="zh-CN" altLang="en-US" sz="2000" b="1" dirty="0"/>
            </a:p>
          </p:txBody>
        </p:sp>
      </p:grpSp>
      <p:grpSp>
        <p:nvGrpSpPr>
          <p:cNvPr id="53" name="组合 52"/>
          <p:cNvGrpSpPr/>
          <p:nvPr/>
        </p:nvGrpSpPr>
        <p:grpSpPr>
          <a:xfrm>
            <a:off x="933106" y="1224276"/>
            <a:ext cx="10954094" cy="1342298"/>
            <a:chOff x="933106" y="1224276"/>
            <a:chExt cx="10954094" cy="1342298"/>
          </a:xfrm>
        </p:grpSpPr>
        <p:sp>
          <p:nvSpPr>
            <p:cNvPr id="42" name="文本框 41"/>
            <p:cNvSpPr txBox="1"/>
            <p:nvPr/>
          </p:nvSpPr>
          <p:spPr>
            <a:xfrm>
              <a:off x="933106" y="1224276"/>
              <a:ext cx="10954094" cy="646331"/>
            </a:xfrm>
            <a:prstGeom prst="rect">
              <a:avLst/>
            </a:prstGeom>
            <a:noFill/>
          </p:spPr>
          <p:txBody>
            <a:bodyPr wrap="square" rtlCol="0">
              <a:spAutoFit/>
            </a:bodyPr>
            <a:lstStyle/>
            <a:p>
              <a:r>
                <a:rPr lang="en-US" altLang="zh-CN" b="1" dirty="0"/>
                <a:t>【2011</a:t>
              </a:r>
              <a:r>
                <a:rPr lang="zh-CN" altLang="en-US" b="1" dirty="0"/>
                <a:t>年 题</a:t>
              </a:r>
              <a:r>
                <a:rPr lang="en-US" altLang="zh-CN" b="1" dirty="0"/>
                <a:t>39】</a:t>
              </a:r>
              <a:r>
                <a:rPr lang="zh-CN" altLang="en-US" b="1" dirty="0"/>
                <a:t>主机甲向主机乙发送一个（</a:t>
              </a:r>
              <a:r>
                <a:rPr lang="en-US" altLang="zh-CN" b="1" dirty="0"/>
                <a:t>SYN=1</a:t>
              </a:r>
              <a:r>
                <a:rPr lang="zh-CN" altLang="en-US" b="1" dirty="0"/>
                <a:t>，</a:t>
              </a:r>
              <a:r>
                <a:rPr lang="en-US" altLang="zh-CN" b="1" dirty="0"/>
                <a:t>seq=11220</a:t>
              </a:r>
              <a:r>
                <a:rPr lang="zh-CN" altLang="en-US" b="1" dirty="0"/>
                <a:t>）的</a:t>
              </a:r>
              <a:r>
                <a:rPr lang="en-US" altLang="zh-CN" b="1" dirty="0"/>
                <a:t>TCP</a:t>
              </a:r>
              <a:r>
                <a:rPr lang="zh-CN" altLang="en-US" b="1" dirty="0"/>
                <a:t>段，期望与主机乙建立</a:t>
              </a:r>
              <a:r>
                <a:rPr lang="en-US" altLang="zh-CN" b="1" dirty="0"/>
                <a:t>TCP</a:t>
              </a:r>
              <a:r>
                <a:rPr lang="zh-CN" altLang="en-US" b="1" dirty="0"/>
                <a:t>连接，若主</a:t>
              </a:r>
              <a:endParaRPr lang="en-US" altLang="zh-CN" b="1" dirty="0"/>
            </a:p>
            <a:p>
              <a:r>
                <a:rPr lang="en-US" altLang="zh-CN" b="1" dirty="0"/>
                <a:t>                              </a:t>
              </a:r>
              <a:r>
                <a:rPr lang="zh-CN" altLang="en-US" b="1" dirty="0"/>
                <a:t>机乙接受该连接请求，则主机乙向主机甲发送的正确的</a:t>
              </a:r>
              <a:r>
                <a:rPr lang="en-US" altLang="zh-CN" b="1" dirty="0"/>
                <a:t>TCP</a:t>
              </a:r>
              <a:r>
                <a:rPr lang="zh-CN" altLang="en-US" b="1" dirty="0"/>
                <a:t>段可能是（      ）。</a:t>
              </a:r>
              <a:endParaRPr lang="zh-CN" altLang="en-US" b="1" dirty="0"/>
            </a:p>
          </p:txBody>
        </p:sp>
        <p:sp>
          <p:nvSpPr>
            <p:cNvPr id="58" name="文本框 57"/>
            <p:cNvSpPr txBox="1"/>
            <p:nvPr/>
          </p:nvSpPr>
          <p:spPr>
            <a:xfrm>
              <a:off x="2518311" y="1827910"/>
              <a:ext cx="4427020" cy="369332"/>
            </a:xfrm>
            <a:prstGeom prst="rect">
              <a:avLst/>
            </a:prstGeom>
            <a:noFill/>
          </p:spPr>
          <p:txBody>
            <a:bodyPr wrap="square" rtlCol="0">
              <a:spAutoFit/>
            </a:bodyPr>
            <a:lstStyle/>
            <a:p>
              <a:r>
                <a:rPr lang="en-US" altLang="zh-CN" b="1" dirty="0"/>
                <a:t>A. (SYN=0</a:t>
              </a:r>
              <a:r>
                <a:rPr lang="zh-CN" altLang="en-US" b="1" dirty="0"/>
                <a:t>，</a:t>
              </a:r>
              <a:r>
                <a:rPr lang="en-US" altLang="zh-CN" b="1" dirty="0"/>
                <a:t>ACK=0</a:t>
              </a:r>
              <a:r>
                <a:rPr lang="zh-CN" altLang="en-US" b="1" dirty="0"/>
                <a:t>，</a:t>
              </a:r>
              <a:r>
                <a:rPr lang="en-US" altLang="zh-CN" b="1" dirty="0"/>
                <a:t>seq=11221</a:t>
              </a:r>
              <a:r>
                <a:rPr lang="zh-CN" altLang="en-US" b="1" dirty="0"/>
                <a:t>，</a:t>
              </a:r>
              <a:r>
                <a:rPr lang="en-US" altLang="zh-CN" b="1" dirty="0"/>
                <a:t>ack=11221)</a:t>
              </a:r>
              <a:endParaRPr lang="zh-CN" altLang="en-US" b="1" dirty="0"/>
            </a:p>
          </p:txBody>
        </p:sp>
        <p:sp>
          <p:nvSpPr>
            <p:cNvPr id="59" name="文本框 58"/>
            <p:cNvSpPr txBox="1"/>
            <p:nvPr/>
          </p:nvSpPr>
          <p:spPr>
            <a:xfrm>
              <a:off x="7460179" y="1827910"/>
              <a:ext cx="4427020" cy="369332"/>
            </a:xfrm>
            <a:prstGeom prst="rect">
              <a:avLst/>
            </a:prstGeom>
            <a:noFill/>
          </p:spPr>
          <p:txBody>
            <a:bodyPr wrap="square" rtlCol="0">
              <a:spAutoFit/>
            </a:bodyPr>
            <a:lstStyle/>
            <a:p>
              <a:r>
                <a:rPr lang="en-US" altLang="zh-CN" b="1" dirty="0"/>
                <a:t>B. (SYN=1</a:t>
              </a:r>
              <a:r>
                <a:rPr lang="zh-CN" altLang="en-US" b="1" dirty="0"/>
                <a:t>，</a:t>
              </a:r>
              <a:r>
                <a:rPr lang="en-US" altLang="zh-CN" b="1" dirty="0"/>
                <a:t>ACK=1</a:t>
              </a:r>
              <a:r>
                <a:rPr lang="zh-CN" altLang="en-US" b="1" dirty="0"/>
                <a:t>，</a:t>
              </a:r>
              <a:r>
                <a:rPr lang="en-US" altLang="zh-CN" b="1" dirty="0"/>
                <a:t>seq=11220</a:t>
              </a:r>
              <a:r>
                <a:rPr lang="zh-CN" altLang="en-US" b="1" dirty="0"/>
                <a:t>，</a:t>
              </a:r>
              <a:r>
                <a:rPr lang="en-US" altLang="zh-CN" b="1" dirty="0"/>
                <a:t>ack=11220)</a:t>
              </a:r>
              <a:endParaRPr lang="zh-CN" altLang="en-US" b="1" dirty="0"/>
            </a:p>
          </p:txBody>
        </p:sp>
        <p:sp>
          <p:nvSpPr>
            <p:cNvPr id="60" name="文本框 59"/>
            <p:cNvSpPr txBox="1"/>
            <p:nvPr/>
          </p:nvSpPr>
          <p:spPr>
            <a:xfrm>
              <a:off x="2518312" y="2197242"/>
              <a:ext cx="4427020" cy="369332"/>
            </a:xfrm>
            <a:prstGeom prst="rect">
              <a:avLst/>
            </a:prstGeom>
            <a:noFill/>
          </p:spPr>
          <p:txBody>
            <a:bodyPr wrap="square" rtlCol="0">
              <a:spAutoFit/>
            </a:bodyPr>
            <a:lstStyle/>
            <a:p>
              <a:r>
                <a:rPr lang="en-US" altLang="zh-CN" b="1" dirty="0"/>
                <a:t>C. (SYN=1</a:t>
              </a:r>
              <a:r>
                <a:rPr lang="zh-CN" altLang="en-US" b="1" dirty="0"/>
                <a:t>，</a:t>
              </a:r>
              <a:r>
                <a:rPr lang="en-US" altLang="zh-CN" b="1" dirty="0"/>
                <a:t>ACK=1</a:t>
              </a:r>
              <a:r>
                <a:rPr lang="zh-CN" altLang="en-US" b="1" dirty="0"/>
                <a:t>，</a:t>
              </a:r>
              <a:r>
                <a:rPr lang="en-US" altLang="zh-CN" b="1" dirty="0"/>
                <a:t>seq=11221</a:t>
              </a:r>
              <a:r>
                <a:rPr lang="zh-CN" altLang="en-US" b="1" dirty="0"/>
                <a:t>，</a:t>
              </a:r>
              <a:r>
                <a:rPr lang="en-US" altLang="zh-CN" b="1" dirty="0"/>
                <a:t>ack=11221)</a:t>
              </a:r>
              <a:endParaRPr lang="zh-CN" altLang="en-US" b="1" dirty="0"/>
            </a:p>
          </p:txBody>
        </p:sp>
        <p:sp>
          <p:nvSpPr>
            <p:cNvPr id="61" name="文本框 60"/>
            <p:cNvSpPr txBox="1"/>
            <p:nvPr/>
          </p:nvSpPr>
          <p:spPr>
            <a:xfrm>
              <a:off x="7460180" y="2197242"/>
              <a:ext cx="4427020" cy="369332"/>
            </a:xfrm>
            <a:prstGeom prst="rect">
              <a:avLst/>
            </a:prstGeom>
            <a:noFill/>
          </p:spPr>
          <p:txBody>
            <a:bodyPr wrap="square" rtlCol="0">
              <a:spAutoFit/>
            </a:bodyPr>
            <a:lstStyle/>
            <a:p>
              <a:r>
                <a:rPr lang="en-US" altLang="zh-CN" b="1" dirty="0"/>
                <a:t>D. (SYN=0</a:t>
              </a:r>
              <a:r>
                <a:rPr lang="zh-CN" altLang="en-US" b="1" dirty="0"/>
                <a:t>，</a:t>
              </a:r>
              <a:r>
                <a:rPr lang="en-US" altLang="zh-CN" b="1" dirty="0"/>
                <a:t>ACK=0</a:t>
              </a:r>
              <a:r>
                <a:rPr lang="zh-CN" altLang="en-US" b="1" dirty="0"/>
                <a:t>，</a:t>
              </a:r>
              <a:r>
                <a:rPr lang="en-US" altLang="zh-CN" b="1" dirty="0"/>
                <a:t>seq=11220</a:t>
              </a:r>
              <a:r>
                <a:rPr lang="zh-CN" altLang="en-US" b="1" dirty="0"/>
                <a:t>，</a:t>
              </a:r>
              <a:r>
                <a:rPr lang="en-US" altLang="zh-CN" b="1" dirty="0"/>
                <a:t>ack=11220)</a:t>
              </a:r>
              <a:endParaRPr lang="zh-CN" altLang="en-US" b="1" dirty="0"/>
            </a:p>
          </p:txBody>
        </p:sp>
      </p:grpSp>
      <p:sp>
        <p:nvSpPr>
          <p:cNvPr id="52" name="文本框 51"/>
          <p:cNvSpPr txBox="1"/>
          <p:nvPr/>
        </p:nvSpPr>
        <p:spPr>
          <a:xfrm>
            <a:off x="9535887" y="1422253"/>
            <a:ext cx="470262" cy="523220"/>
          </a:xfrm>
          <a:prstGeom prst="rect">
            <a:avLst/>
          </a:prstGeom>
          <a:noFill/>
        </p:spPr>
        <p:txBody>
          <a:bodyPr wrap="square" rtlCol="0">
            <a:spAutoFit/>
          </a:bodyPr>
          <a:lstStyle/>
          <a:p>
            <a:pPr algn="ctr"/>
            <a:r>
              <a:rPr lang="en-US" altLang="zh-CN" sz="2800" b="1" dirty="0">
                <a:solidFill>
                  <a:schemeClr val="accent1">
                    <a:lumMod val="75000"/>
                  </a:schemeClr>
                </a:solidFill>
                <a:latin typeface="Arial Black" panose="020B0A04020102020204" pitchFamily="34" charset="0"/>
              </a:rPr>
              <a:t>C</a:t>
            </a:r>
            <a:endParaRPr lang="zh-CN" altLang="en-US" sz="2800" b="1" dirty="0">
              <a:solidFill>
                <a:schemeClr val="accent1">
                  <a:lumMod val="75000"/>
                </a:schemeClr>
              </a:solidFill>
              <a:latin typeface="Arial Black" panose="020B0A04020102020204" pitchFamily="34" charset="0"/>
            </a:endParaRPr>
          </a:p>
        </p:txBody>
      </p:sp>
      <p:sp>
        <p:nvSpPr>
          <p:cNvPr id="54" name="文本框 53"/>
          <p:cNvSpPr txBox="1"/>
          <p:nvPr/>
        </p:nvSpPr>
        <p:spPr>
          <a:xfrm>
            <a:off x="1110343" y="2566574"/>
            <a:ext cx="672737" cy="369332"/>
          </a:xfrm>
          <a:prstGeom prst="rect">
            <a:avLst/>
          </a:prstGeom>
          <a:noFill/>
        </p:spPr>
        <p:txBody>
          <a:bodyPr wrap="square" rtlCol="0">
            <a:spAutoFit/>
          </a:bodyPr>
          <a:lstStyle/>
          <a:p>
            <a:r>
              <a:rPr lang="zh-CN" altLang="en-US" b="1" dirty="0"/>
              <a:t>解析</a:t>
            </a:r>
            <a:endParaRPr lang="zh-CN" altLang="en-US" b="1" dirty="0"/>
          </a:p>
        </p:txBody>
      </p:sp>
      <p:sp>
        <p:nvSpPr>
          <p:cNvPr id="112" name="文本框 111"/>
          <p:cNvSpPr txBox="1"/>
          <p:nvPr/>
        </p:nvSpPr>
        <p:spPr>
          <a:xfrm>
            <a:off x="315617" y="5114075"/>
            <a:ext cx="2381795" cy="1077218"/>
          </a:xfrm>
          <a:prstGeom prst="rect">
            <a:avLst/>
          </a:prstGeom>
          <a:noFill/>
        </p:spPr>
        <p:txBody>
          <a:bodyPr wrap="square" rtlCol="0">
            <a:spAutoFit/>
          </a:bodyPr>
          <a:lstStyle/>
          <a:p>
            <a:r>
              <a:rPr lang="zh-CN" altLang="en-US" sz="1600" b="1" dirty="0">
                <a:solidFill>
                  <a:schemeClr val="accent4"/>
                </a:solidFill>
              </a:rPr>
              <a:t>发送针对</a:t>
            </a:r>
            <a:r>
              <a:rPr lang="en-US" altLang="zh-CN" sz="1600" b="1" dirty="0">
                <a:solidFill>
                  <a:schemeClr val="accent4"/>
                </a:solidFill>
              </a:rPr>
              <a:t>TCP</a:t>
            </a:r>
            <a:r>
              <a:rPr lang="zh-CN" altLang="en-US" sz="1600" b="1" dirty="0">
                <a:solidFill>
                  <a:schemeClr val="accent4"/>
                </a:solidFill>
              </a:rPr>
              <a:t>连接请求确认报文段的普通</a:t>
            </a:r>
            <a:r>
              <a:rPr lang="en-US" altLang="zh-CN" sz="1600" b="1" dirty="0">
                <a:solidFill>
                  <a:schemeClr val="accent4"/>
                </a:solidFill>
              </a:rPr>
              <a:t>TCP</a:t>
            </a:r>
            <a:r>
              <a:rPr lang="zh-CN" altLang="en-US" sz="1600" b="1" dirty="0">
                <a:solidFill>
                  <a:schemeClr val="accent4"/>
                </a:solidFill>
              </a:rPr>
              <a:t>确认报文段，并进入连接已建立状态。</a:t>
            </a:r>
            <a:endParaRPr lang="en-US" altLang="zh-CN" sz="1600" b="1" dirty="0">
              <a:solidFill>
                <a:schemeClr val="accent4"/>
              </a:solidFill>
            </a:endParaRPr>
          </a:p>
        </p:txBody>
      </p:sp>
      <p:sp>
        <p:nvSpPr>
          <p:cNvPr id="113" name="矩形 112"/>
          <p:cNvSpPr/>
          <p:nvPr/>
        </p:nvSpPr>
        <p:spPr>
          <a:xfrm>
            <a:off x="2699104" y="3405257"/>
            <a:ext cx="1515035" cy="582778"/>
          </a:xfrm>
          <a:prstGeom prst="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CLOSED</a:t>
            </a:r>
            <a:endParaRPr lang="en-US" altLang="zh-CN" b="1" dirty="0">
              <a:solidFill>
                <a:schemeClr val="tx1"/>
              </a:solidFill>
            </a:endParaRPr>
          </a:p>
          <a:p>
            <a:pPr algn="ctr"/>
            <a:r>
              <a:rPr lang="zh-CN" altLang="en-US" b="1" dirty="0">
                <a:solidFill>
                  <a:schemeClr val="tx1"/>
                </a:solidFill>
                <a:latin typeface="+mn-ea"/>
              </a:rPr>
              <a:t>关闭</a:t>
            </a:r>
            <a:endParaRPr lang="zh-CN" altLang="en-US" b="1" dirty="0">
              <a:solidFill>
                <a:schemeClr val="tx1"/>
              </a:solidFill>
              <a:latin typeface="+mn-ea"/>
            </a:endParaRPr>
          </a:p>
        </p:txBody>
      </p:sp>
      <p:sp>
        <p:nvSpPr>
          <p:cNvPr id="114" name="矩形 113"/>
          <p:cNvSpPr/>
          <p:nvPr/>
        </p:nvSpPr>
        <p:spPr>
          <a:xfrm>
            <a:off x="7977861" y="3405257"/>
            <a:ext cx="1515035" cy="582778"/>
          </a:xfrm>
          <a:prstGeom prst="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CLOSED</a:t>
            </a:r>
            <a:endParaRPr lang="en-US" altLang="zh-CN" b="1" dirty="0">
              <a:solidFill>
                <a:schemeClr val="tx1"/>
              </a:solidFill>
            </a:endParaRPr>
          </a:p>
          <a:p>
            <a:pPr algn="ctr"/>
            <a:r>
              <a:rPr lang="zh-CN" altLang="en-US" b="1" dirty="0">
                <a:solidFill>
                  <a:schemeClr val="tx1"/>
                </a:solidFill>
                <a:latin typeface="+mn-ea"/>
              </a:rPr>
              <a:t>关闭</a:t>
            </a:r>
            <a:endParaRPr lang="zh-CN" altLang="en-US" b="1" dirty="0">
              <a:solidFill>
                <a:schemeClr val="tx1"/>
              </a:solidFill>
              <a:latin typeface="+mn-ea"/>
            </a:endParaRPr>
          </a:p>
        </p:txBody>
      </p:sp>
      <p:sp>
        <p:nvSpPr>
          <p:cNvPr id="117" name="文本框 116"/>
          <p:cNvSpPr txBox="1"/>
          <p:nvPr/>
        </p:nvSpPr>
        <p:spPr>
          <a:xfrm>
            <a:off x="2375262" y="2643992"/>
            <a:ext cx="1085108" cy="369332"/>
          </a:xfrm>
          <a:prstGeom prst="rect">
            <a:avLst/>
          </a:prstGeom>
          <a:noFill/>
        </p:spPr>
        <p:txBody>
          <a:bodyPr wrap="square" rtlCol="0">
            <a:spAutoFit/>
          </a:bodyPr>
          <a:lstStyle/>
          <a:p>
            <a:pPr algn="ctr"/>
            <a:r>
              <a:rPr lang="en-US" altLang="zh-CN" b="1" dirty="0"/>
              <a:t>TCP</a:t>
            </a:r>
            <a:r>
              <a:rPr lang="zh-CN" altLang="en-US" b="1" dirty="0"/>
              <a:t>客户</a:t>
            </a:r>
            <a:endParaRPr lang="zh-CN" altLang="en-US" b="1" dirty="0"/>
          </a:p>
        </p:txBody>
      </p:sp>
      <p:sp>
        <p:nvSpPr>
          <p:cNvPr id="118" name="文本框 117"/>
          <p:cNvSpPr txBox="1"/>
          <p:nvPr/>
        </p:nvSpPr>
        <p:spPr>
          <a:xfrm>
            <a:off x="9011331" y="2643992"/>
            <a:ext cx="1324716" cy="369332"/>
          </a:xfrm>
          <a:prstGeom prst="rect">
            <a:avLst/>
          </a:prstGeom>
          <a:noFill/>
        </p:spPr>
        <p:txBody>
          <a:bodyPr wrap="square" rtlCol="0">
            <a:spAutoFit/>
          </a:bodyPr>
          <a:lstStyle/>
          <a:p>
            <a:pPr algn="ctr"/>
            <a:r>
              <a:rPr lang="en-US" altLang="zh-CN" b="1" dirty="0"/>
              <a:t>TCP</a:t>
            </a:r>
            <a:r>
              <a:rPr lang="zh-CN" altLang="en-US" b="1" dirty="0"/>
              <a:t>服务器</a:t>
            </a:r>
            <a:endParaRPr lang="zh-CN" altLang="en-US" b="1" dirty="0"/>
          </a:p>
        </p:txBody>
      </p:sp>
      <p:grpSp>
        <p:nvGrpSpPr>
          <p:cNvPr id="119" name="组合 118"/>
          <p:cNvGrpSpPr/>
          <p:nvPr/>
        </p:nvGrpSpPr>
        <p:grpSpPr>
          <a:xfrm>
            <a:off x="3118053" y="2668561"/>
            <a:ext cx="5963787" cy="654939"/>
            <a:chOff x="2993956" y="1149410"/>
            <a:chExt cx="5963787" cy="654939"/>
          </a:xfrm>
        </p:grpSpPr>
        <p:pic>
          <p:nvPicPr>
            <p:cNvPr id="148" name="图形 147"/>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a:off x="2993956" y="1149410"/>
              <a:ext cx="677140" cy="654939"/>
            </a:xfrm>
            <a:prstGeom prst="rect">
              <a:avLst/>
            </a:prstGeom>
          </p:spPr>
        </p:pic>
        <p:pic>
          <p:nvPicPr>
            <p:cNvPr id="149" name="图形 148"/>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514026" y="1149410"/>
              <a:ext cx="443717" cy="582378"/>
            </a:xfrm>
            <a:prstGeom prst="rect">
              <a:avLst/>
            </a:prstGeom>
          </p:spPr>
        </p:pic>
      </p:grpSp>
      <p:sp>
        <p:nvSpPr>
          <p:cNvPr id="120" name="箭头: 左右 119"/>
          <p:cNvSpPr/>
          <p:nvPr/>
        </p:nvSpPr>
        <p:spPr>
          <a:xfrm>
            <a:off x="3790878" y="2788652"/>
            <a:ext cx="4847245" cy="496513"/>
          </a:xfrm>
          <a:prstGeom prst="leftRightArrow">
            <a:avLst>
              <a:gd name="adj1" fmla="val 68691"/>
              <a:gd name="adj2" fmla="val 50000"/>
            </a:avLst>
          </a:prstGeom>
          <a:solidFill>
            <a:schemeClr val="bg1"/>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建立</a:t>
            </a:r>
            <a:r>
              <a:rPr lang="en-US" altLang="zh-CN" b="1" dirty="0">
                <a:solidFill>
                  <a:schemeClr val="tx1"/>
                </a:solidFill>
              </a:rPr>
              <a:t>TCP</a:t>
            </a:r>
            <a:r>
              <a:rPr lang="zh-CN" altLang="en-US" b="1" dirty="0">
                <a:solidFill>
                  <a:schemeClr val="tx1"/>
                </a:solidFill>
              </a:rPr>
              <a:t>连接</a:t>
            </a:r>
            <a:endParaRPr lang="zh-CN" altLang="en-US" b="1" dirty="0">
              <a:solidFill>
                <a:schemeClr val="tx1"/>
              </a:solidFill>
            </a:endParaRPr>
          </a:p>
        </p:txBody>
      </p:sp>
      <p:sp>
        <p:nvSpPr>
          <p:cNvPr id="121" name="矩形 120"/>
          <p:cNvSpPr/>
          <p:nvPr/>
        </p:nvSpPr>
        <p:spPr>
          <a:xfrm>
            <a:off x="7977860" y="3986246"/>
            <a:ext cx="1515035" cy="550352"/>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rPr>
              <a:t>LISTEN</a:t>
            </a:r>
            <a:endParaRPr lang="en-US" altLang="zh-CN" b="1" dirty="0">
              <a:solidFill>
                <a:schemeClr val="bg1"/>
              </a:solidFill>
            </a:endParaRPr>
          </a:p>
          <a:p>
            <a:pPr algn="ctr"/>
            <a:r>
              <a:rPr lang="zh-CN" altLang="en-US" b="1" dirty="0">
                <a:solidFill>
                  <a:schemeClr val="bg1"/>
                </a:solidFill>
                <a:latin typeface="+mn-ea"/>
              </a:rPr>
              <a:t>监听</a:t>
            </a:r>
            <a:endParaRPr lang="zh-CN" altLang="en-US" b="1" dirty="0">
              <a:solidFill>
                <a:schemeClr val="bg1"/>
              </a:solidFill>
              <a:latin typeface="+mn-ea"/>
            </a:endParaRPr>
          </a:p>
        </p:txBody>
      </p:sp>
      <p:grpSp>
        <p:nvGrpSpPr>
          <p:cNvPr id="122" name="组合 121"/>
          <p:cNvGrpSpPr/>
          <p:nvPr/>
        </p:nvGrpSpPr>
        <p:grpSpPr>
          <a:xfrm>
            <a:off x="9137470" y="2973603"/>
            <a:ext cx="1856112" cy="1012643"/>
            <a:chOff x="9137470" y="1913430"/>
            <a:chExt cx="1856112" cy="1012643"/>
          </a:xfrm>
        </p:grpSpPr>
        <p:cxnSp>
          <p:nvCxnSpPr>
            <p:cNvPr id="146" name="连接符: 肘形 145"/>
            <p:cNvCxnSpPr/>
            <p:nvPr/>
          </p:nvCxnSpPr>
          <p:spPr>
            <a:xfrm rot="16200000" flipH="1">
              <a:off x="8812055" y="2238845"/>
              <a:ext cx="1006255" cy="355426"/>
            </a:xfrm>
            <a:prstGeom prst="bentConnector4">
              <a:avLst>
                <a:gd name="adj1" fmla="val 994"/>
                <a:gd name="adj2" fmla="val 531844"/>
              </a:avLst>
            </a:prstGeom>
            <a:ln w="254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147" name="文本框 146"/>
            <p:cNvSpPr txBox="1"/>
            <p:nvPr/>
          </p:nvSpPr>
          <p:spPr>
            <a:xfrm>
              <a:off x="9767455" y="2556741"/>
              <a:ext cx="1226127" cy="369332"/>
            </a:xfrm>
            <a:prstGeom prst="rect">
              <a:avLst/>
            </a:prstGeom>
            <a:noFill/>
          </p:spPr>
          <p:txBody>
            <a:bodyPr wrap="square" rtlCol="0">
              <a:spAutoFit/>
            </a:bodyPr>
            <a:lstStyle/>
            <a:p>
              <a:pPr algn="ctr"/>
              <a:r>
                <a:rPr lang="zh-CN" altLang="en-US" b="1" dirty="0"/>
                <a:t>被动打开</a:t>
              </a:r>
              <a:endParaRPr lang="zh-CN" altLang="en-US" b="1" dirty="0"/>
            </a:p>
          </p:txBody>
        </p:sp>
      </p:grpSp>
      <p:sp>
        <p:nvSpPr>
          <p:cNvPr id="123" name="矩形 122"/>
          <p:cNvSpPr/>
          <p:nvPr/>
        </p:nvSpPr>
        <p:spPr>
          <a:xfrm>
            <a:off x="2699103" y="3988035"/>
            <a:ext cx="1515035" cy="1118762"/>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rPr>
              <a:t>SYN-SENT</a:t>
            </a:r>
            <a:endParaRPr lang="en-US" altLang="zh-CN" b="1" dirty="0">
              <a:solidFill>
                <a:schemeClr val="bg1"/>
              </a:solidFill>
            </a:endParaRPr>
          </a:p>
          <a:p>
            <a:pPr algn="ctr"/>
            <a:r>
              <a:rPr lang="zh-CN" altLang="en-US" b="1" dirty="0">
                <a:solidFill>
                  <a:schemeClr val="bg1"/>
                </a:solidFill>
                <a:latin typeface="+mn-ea"/>
              </a:rPr>
              <a:t>同步已发送</a:t>
            </a:r>
            <a:endParaRPr lang="zh-CN" altLang="en-US" b="1" dirty="0">
              <a:solidFill>
                <a:schemeClr val="bg1"/>
              </a:solidFill>
              <a:latin typeface="+mn-ea"/>
            </a:endParaRPr>
          </a:p>
        </p:txBody>
      </p:sp>
      <p:grpSp>
        <p:nvGrpSpPr>
          <p:cNvPr id="5" name="组合 4"/>
          <p:cNvGrpSpPr/>
          <p:nvPr/>
        </p:nvGrpSpPr>
        <p:grpSpPr>
          <a:xfrm>
            <a:off x="315617" y="3732624"/>
            <a:ext cx="7662240" cy="832010"/>
            <a:chOff x="315617" y="3732624"/>
            <a:chExt cx="7662240" cy="832010"/>
          </a:xfrm>
        </p:grpSpPr>
        <p:sp>
          <p:nvSpPr>
            <p:cNvPr id="124" name="文本框 123"/>
            <p:cNvSpPr txBox="1"/>
            <p:nvPr/>
          </p:nvSpPr>
          <p:spPr>
            <a:xfrm>
              <a:off x="315617" y="3979859"/>
              <a:ext cx="2381795" cy="584775"/>
            </a:xfrm>
            <a:prstGeom prst="rect">
              <a:avLst/>
            </a:prstGeom>
            <a:noFill/>
          </p:spPr>
          <p:txBody>
            <a:bodyPr wrap="square" rtlCol="0">
              <a:spAutoFit/>
            </a:bodyPr>
            <a:lstStyle/>
            <a:p>
              <a:r>
                <a:rPr lang="zh-CN" altLang="en-US" sz="1600" b="1" dirty="0">
                  <a:solidFill>
                    <a:schemeClr val="accent1"/>
                  </a:solidFill>
                </a:rPr>
                <a:t>发送</a:t>
              </a:r>
              <a:r>
                <a:rPr lang="en-US" altLang="zh-CN" sz="1600" b="1" dirty="0">
                  <a:solidFill>
                    <a:schemeClr val="accent1"/>
                  </a:solidFill>
                </a:rPr>
                <a:t>TCP</a:t>
              </a:r>
              <a:r>
                <a:rPr lang="zh-CN" altLang="en-US" sz="1600" b="1" dirty="0">
                  <a:solidFill>
                    <a:schemeClr val="accent1"/>
                  </a:solidFill>
                </a:rPr>
                <a:t>连接请求报文段</a:t>
              </a:r>
              <a:endParaRPr lang="en-US" altLang="zh-CN" sz="1600" b="1" dirty="0">
                <a:solidFill>
                  <a:schemeClr val="accent1"/>
                </a:solidFill>
              </a:endParaRPr>
            </a:p>
            <a:p>
              <a:r>
                <a:rPr lang="zh-CN" altLang="en-US" sz="1600" b="1" dirty="0">
                  <a:solidFill>
                    <a:schemeClr val="accent1"/>
                  </a:solidFill>
                </a:rPr>
                <a:t>进入同步已发送状态</a:t>
              </a:r>
              <a:endParaRPr lang="zh-CN" altLang="en-US" sz="1600" b="1" dirty="0">
                <a:solidFill>
                  <a:schemeClr val="accent1"/>
                </a:solidFill>
              </a:endParaRPr>
            </a:p>
          </p:txBody>
        </p:sp>
        <p:cxnSp>
          <p:nvCxnSpPr>
            <p:cNvPr id="125" name="直接箭头连接符 124"/>
            <p:cNvCxnSpPr/>
            <p:nvPr/>
          </p:nvCxnSpPr>
          <p:spPr>
            <a:xfrm>
              <a:off x="4214138" y="3986246"/>
              <a:ext cx="3763719" cy="550352"/>
            </a:xfrm>
            <a:prstGeom prst="straightConnector1">
              <a:avLst/>
            </a:prstGeom>
            <a:ln w="127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126" name="文本框 125"/>
            <p:cNvSpPr txBox="1"/>
            <p:nvPr/>
          </p:nvSpPr>
          <p:spPr>
            <a:xfrm rot="534720">
              <a:off x="4241835" y="3732624"/>
              <a:ext cx="979714" cy="369332"/>
            </a:xfrm>
            <a:prstGeom prst="rect">
              <a:avLst/>
            </a:prstGeom>
            <a:noFill/>
          </p:spPr>
          <p:txBody>
            <a:bodyPr wrap="square" rtlCol="0">
              <a:spAutoFit/>
            </a:bodyPr>
            <a:lstStyle/>
            <a:p>
              <a:r>
                <a:rPr lang="en-US" altLang="zh-CN" b="1" dirty="0"/>
                <a:t>SYN=1</a:t>
              </a:r>
              <a:endParaRPr lang="zh-CN" altLang="en-US" b="1" dirty="0"/>
            </a:p>
          </p:txBody>
        </p:sp>
        <p:sp>
          <p:nvSpPr>
            <p:cNvPr id="127" name="文本框 126"/>
            <p:cNvSpPr txBox="1"/>
            <p:nvPr/>
          </p:nvSpPr>
          <p:spPr>
            <a:xfrm rot="487117">
              <a:off x="5753893" y="3949348"/>
              <a:ext cx="979714" cy="369332"/>
            </a:xfrm>
            <a:prstGeom prst="rect">
              <a:avLst/>
            </a:prstGeom>
            <a:noFill/>
          </p:spPr>
          <p:txBody>
            <a:bodyPr wrap="square" rtlCol="0">
              <a:spAutoFit/>
            </a:bodyPr>
            <a:lstStyle/>
            <a:p>
              <a:r>
                <a:rPr lang="en-US" altLang="zh-CN" b="1" dirty="0"/>
                <a:t>seq=x</a:t>
              </a:r>
              <a:endParaRPr lang="zh-CN" altLang="en-US" b="1" dirty="0"/>
            </a:p>
          </p:txBody>
        </p:sp>
      </p:grpSp>
      <p:grpSp>
        <p:nvGrpSpPr>
          <p:cNvPr id="128" name="组合 127"/>
          <p:cNvGrpSpPr/>
          <p:nvPr/>
        </p:nvGrpSpPr>
        <p:grpSpPr>
          <a:xfrm>
            <a:off x="1408900" y="2996030"/>
            <a:ext cx="1709154" cy="996849"/>
            <a:chOff x="1408900" y="1935857"/>
            <a:chExt cx="1709154" cy="996849"/>
          </a:xfrm>
        </p:grpSpPr>
        <p:cxnSp>
          <p:nvCxnSpPr>
            <p:cNvPr id="144" name="连接符: 肘形 143"/>
            <p:cNvCxnSpPr>
              <a:stCxn id="148" idx="1"/>
            </p:cNvCxnSpPr>
            <p:nvPr/>
          </p:nvCxnSpPr>
          <p:spPr>
            <a:xfrm rot="10800000" flipV="1">
              <a:off x="2705771" y="1935857"/>
              <a:ext cx="412283" cy="990215"/>
            </a:xfrm>
            <a:prstGeom prst="bentConnector3">
              <a:avLst>
                <a:gd name="adj1" fmla="val 420630"/>
              </a:avLst>
            </a:prstGeom>
            <a:ln w="254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145" name="文本框 144"/>
            <p:cNvSpPr txBox="1"/>
            <p:nvPr/>
          </p:nvSpPr>
          <p:spPr>
            <a:xfrm>
              <a:off x="1408900" y="2563374"/>
              <a:ext cx="1226127" cy="369332"/>
            </a:xfrm>
            <a:prstGeom prst="rect">
              <a:avLst/>
            </a:prstGeom>
            <a:noFill/>
          </p:spPr>
          <p:txBody>
            <a:bodyPr wrap="square" rtlCol="0">
              <a:spAutoFit/>
            </a:bodyPr>
            <a:lstStyle/>
            <a:p>
              <a:pPr algn="ctr"/>
              <a:r>
                <a:rPr lang="zh-CN" altLang="en-US" b="1" dirty="0"/>
                <a:t>主动打开</a:t>
              </a:r>
              <a:endParaRPr lang="zh-CN" altLang="en-US" b="1" dirty="0"/>
            </a:p>
          </p:txBody>
        </p:sp>
      </p:grpSp>
      <p:sp>
        <p:nvSpPr>
          <p:cNvPr id="129" name="矩形 128"/>
          <p:cNvSpPr/>
          <p:nvPr/>
        </p:nvSpPr>
        <p:spPr>
          <a:xfrm>
            <a:off x="7977733" y="4536455"/>
            <a:ext cx="1515035" cy="1141378"/>
          </a:xfrm>
          <a:prstGeom prst="rect">
            <a:avLst/>
          </a:prstGeom>
          <a:solidFill>
            <a:schemeClr val="accent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rPr>
              <a:t>SYN-RCVD</a:t>
            </a:r>
            <a:endParaRPr lang="en-US" altLang="zh-CN" b="1" dirty="0">
              <a:solidFill>
                <a:schemeClr val="bg1"/>
              </a:solidFill>
            </a:endParaRPr>
          </a:p>
          <a:p>
            <a:pPr algn="ctr"/>
            <a:r>
              <a:rPr lang="zh-CN" altLang="en-US" b="1" dirty="0">
                <a:solidFill>
                  <a:schemeClr val="bg1"/>
                </a:solidFill>
                <a:latin typeface="+mn-ea"/>
              </a:rPr>
              <a:t>同步已接收</a:t>
            </a:r>
            <a:endParaRPr lang="zh-CN" altLang="en-US" b="1" dirty="0">
              <a:solidFill>
                <a:schemeClr val="bg1"/>
              </a:solidFill>
              <a:latin typeface="+mn-ea"/>
            </a:endParaRPr>
          </a:p>
        </p:txBody>
      </p:sp>
      <p:grpSp>
        <p:nvGrpSpPr>
          <p:cNvPr id="11" name="组合 10"/>
          <p:cNvGrpSpPr/>
          <p:nvPr/>
        </p:nvGrpSpPr>
        <p:grpSpPr>
          <a:xfrm>
            <a:off x="4214136" y="4392244"/>
            <a:ext cx="8070074" cy="737074"/>
            <a:chOff x="4214136" y="4392244"/>
            <a:chExt cx="8070074" cy="737074"/>
          </a:xfrm>
        </p:grpSpPr>
        <p:cxnSp>
          <p:nvCxnSpPr>
            <p:cNvPr id="130" name="直接箭头连接符 129"/>
            <p:cNvCxnSpPr/>
            <p:nvPr/>
          </p:nvCxnSpPr>
          <p:spPr>
            <a:xfrm flipH="1">
              <a:off x="4214136" y="4553031"/>
              <a:ext cx="3763167" cy="552975"/>
            </a:xfrm>
            <a:prstGeom prst="straightConnector1">
              <a:avLst/>
            </a:prstGeom>
            <a:ln w="127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131" name="文本框 130"/>
            <p:cNvSpPr txBox="1"/>
            <p:nvPr/>
          </p:nvSpPr>
          <p:spPr>
            <a:xfrm rot="21083811">
              <a:off x="4241603" y="4655276"/>
              <a:ext cx="1695926" cy="369332"/>
            </a:xfrm>
            <a:prstGeom prst="rect">
              <a:avLst/>
            </a:prstGeom>
            <a:noFill/>
          </p:spPr>
          <p:txBody>
            <a:bodyPr wrap="square" rtlCol="0">
              <a:spAutoFit/>
            </a:bodyPr>
            <a:lstStyle/>
            <a:p>
              <a:r>
                <a:rPr lang="en-US" altLang="zh-CN" b="1" dirty="0"/>
                <a:t>SYN=1  ACK=1</a:t>
              </a:r>
              <a:endParaRPr lang="zh-CN" altLang="en-US" b="1" dirty="0"/>
            </a:p>
          </p:txBody>
        </p:sp>
        <p:sp>
          <p:nvSpPr>
            <p:cNvPr id="132" name="文本框 131"/>
            <p:cNvSpPr txBox="1"/>
            <p:nvPr/>
          </p:nvSpPr>
          <p:spPr>
            <a:xfrm rot="21067815">
              <a:off x="5750150" y="4496780"/>
              <a:ext cx="756271" cy="369332"/>
            </a:xfrm>
            <a:prstGeom prst="rect">
              <a:avLst/>
            </a:prstGeom>
            <a:noFill/>
          </p:spPr>
          <p:txBody>
            <a:bodyPr wrap="square" rtlCol="0">
              <a:spAutoFit/>
            </a:bodyPr>
            <a:lstStyle/>
            <a:p>
              <a:r>
                <a:rPr lang="en-US" altLang="zh-CN" b="1" dirty="0"/>
                <a:t>seq=y</a:t>
              </a:r>
              <a:endParaRPr lang="zh-CN" altLang="en-US" b="1" dirty="0"/>
            </a:p>
          </p:txBody>
        </p:sp>
        <p:sp>
          <p:nvSpPr>
            <p:cNvPr id="133" name="文本框 132"/>
            <p:cNvSpPr txBox="1"/>
            <p:nvPr/>
          </p:nvSpPr>
          <p:spPr>
            <a:xfrm rot="21045899">
              <a:off x="6416000" y="4392244"/>
              <a:ext cx="968915" cy="369332"/>
            </a:xfrm>
            <a:prstGeom prst="rect">
              <a:avLst/>
            </a:prstGeom>
            <a:noFill/>
          </p:spPr>
          <p:txBody>
            <a:bodyPr wrap="square" rtlCol="0">
              <a:spAutoFit/>
            </a:bodyPr>
            <a:lstStyle/>
            <a:p>
              <a:r>
                <a:rPr lang="en-US" altLang="zh-CN" b="1" dirty="0"/>
                <a:t>ack=x+1</a:t>
              </a:r>
              <a:endParaRPr lang="zh-CN" altLang="en-US" b="1" dirty="0"/>
            </a:p>
          </p:txBody>
        </p:sp>
        <p:sp>
          <p:nvSpPr>
            <p:cNvPr id="134" name="文本框 133"/>
            <p:cNvSpPr txBox="1"/>
            <p:nvPr/>
          </p:nvSpPr>
          <p:spPr>
            <a:xfrm>
              <a:off x="9479981" y="4544543"/>
              <a:ext cx="2804229" cy="584775"/>
            </a:xfrm>
            <a:prstGeom prst="rect">
              <a:avLst/>
            </a:prstGeom>
            <a:noFill/>
          </p:spPr>
          <p:txBody>
            <a:bodyPr wrap="square" rtlCol="0">
              <a:spAutoFit/>
            </a:bodyPr>
            <a:lstStyle/>
            <a:p>
              <a:r>
                <a:rPr lang="zh-CN" altLang="en-US" sz="1600" b="1" dirty="0">
                  <a:solidFill>
                    <a:schemeClr val="accent5"/>
                  </a:solidFill>
                </a:rPr>
                <a:t>发送</a:t>
              </a:r>
              <a:r>
                <a:rPr lang="en-US" altLang="zh-CN" sz="1600" b="1" dirty="0">
                  <a:solidFill>
                    <a:schemeClr val="accent5"/>
                  </a:solidFill>
                </a:rPr>
                <a:t>TCP</a:t>
              </a:r>
              <a:r>
                <a:rPr lang="zh-CN" altLang="en-US" sz="1600" b="1" dirty="0">
                  <a:solidFill>
                    <a:schemeClr val="accent5"/>
                  </a:solidFill>
                </a:rPr>
                <a:t>连接请求确认报文段</a:t>
              </a:r>
              <a:endParaRPr lang="en-US" altLang="zh-CN" sz="1600" b="1" dirty="0">
                <a:solidFill>
                  <a:schemeClr val="accent5"/>
                </a:solidFill>
              </a:endParaRPr>
            </a:p>
            <a:p>
              <a:r>
                <a:rPr lang="zh-CN" altLang="en-US" sz="1600" b="1" dirty="0">
                  <a:solidFill>
                    <a:schemeClr val="accent5"/>
                  </a:solidFill>
                </a:rPr>
                <a:t>进入同步已接收状态</a:t>
              </a:r>
              <a:endParaRPr lang="zh-CN" altLang="en-US" sz="1600" b="1" dirty="0">
                <a:solidFill>
                  <a:schemeClr val="accent5"/>
                </a:solidFill>
              </a:endParaRPr>
            </a:p>
          </p:txBody>
        </p:sp>
      </p:grpSp>
      <p:sp>
        <p:nvSpPr>
          <p:cNvPr id="135" name="矩形 134"/>
          <p:cNvSpPr/>
          <p:nvPr/>
        </p:nvSpPr>
        <p:spPr>
          <a:xfrm>
            <a:off x="2699102" y="5108586"/>
            <a:ext cx="1515035" cy="1318236"/>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rPr>
              <a:t>ESTABLISHED</a:t>
            </a:r>
            <a:endParaRPr lang="en-US" altLang="zh-CN" b="1" dirty="0">
              <a:solidFill>
                <a:schemeClr val="bg1"/>
              </a:solidFill>
            </a:endParaRPr>
          </a:p>
          <a:p>
            <a:pPr algn="ctr"/>
            <a:r>
              <a:rPr lang="zh-CN" altLang="en-US" b="1" dirty="0">
                <a:solidFill>
                  <a:schemeClr val="bg1"/>
                </a:solidFill>
                <a:latin typeface="+mn-ea"/>
              </a:rPr>
              <a:t>连接已建立</a:t>
            </a:r>
            <a:endParaRPr lang="zh-CN" altLang="en-US" b="1" dirty="0">
              <a:solidFill>
                <a:schemeClr val="bg1"/>
              </a:solidFill>
              <a:latin typeface="+mn-ea"/>
            </a:endParaRPr>
          </a:p>
        </p:txBody>
      </p:sp>
      <p:sp>
        <p:nvSpPr>
          <p:cNvPr id="136" name="矩形 135"/>
          <p:cNvSpPr/>
          <p:nvPr/>
        </p:nvSpPr>
        <p:spPr>
          <a:xfrm>
            <a:off x="7971324" y="5679611"/>
            <a:ext cx="1515035" cy="747212"/>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rPr>
              <a:t>ESTABLISHED</a:t>
            </a:r>
            <a:endParaRPr lang="en-US" altLang="zh-CN" b="1" dirty="0">
              <a:solidFill>
                <a:schemeClr val="bg1"/>
              </a:solidFill>
            </a:endParaRPr>
          </a:p>
          <a:p>
            <a:pPr algn="ctr"/>
            <a:r>
              <a:rPr lang="zh-CN" altLang="en-US" b="1" dirty="0">
                <a:solidFill>
                  <a:schemeClr val="bg1"/>
                </a:solidFill>
                <a:latin typeface="+mn-ea"/>
              </a:rPr>
              <a:t>连接已建立</a:t>
            </a:r>
            <a:endParaRPr lang="zh-CN" altLang="en-US" b="1" dirty="0">
              <a:solidFill>
                <a:schemeClr val="bg1"/>
              </a:solidFill>
              <a:latin typeface="+mn-ea"/>
            </a:endParaRPr>
          </a:p>
        </p:txBody>
      </p:sp>
      <p:grpSp>
        <p:nvGrpSpPr>
          <p:cNvPr id="137" name="组合 136"/>
          <p:cNvGrpSpPr/>
          <p:nvPr/>
        </p:nvGrpSpPr>
        <p:grpSpPr>
          <a:xfrm>
            <a:off x="4275417" y="5815800"/>
            <a:ext cx="3641166" cy="584775"/>
            <a:chOff x="4275415" y="5877463"/>
            <a:chExt cx="3641166" cy="584775"/>
          </a:xfrm>
        </p:grpSpPr>
        <p:sp>
          <p:nvSpPr>
            <p:cNvPr id="142" name="圆柱体 141"/>
            <p:cNvSpPr/>
            <p:nvPr/>
          </p:nvSpPr>
          <p:spPr>
            <a:xfrm rot="16200000">
              <a:off x="5826555" y="4339328"/>
              <a:ext cx="538890" cy="3641162"/>
            </a:xfrm>
            <a:prstGeom prst="can">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dirty="0"/>
            </a:p>
          </p:txBody>
        </p:sp>
        <p:sp>
          <p:nvSpPr>
            <p:cNvPr id="143" name="文本框 142"/>
            <p:cNvSpPr txBox="1"/>
            <p:nvPr/>
          </p:nvSpPr>
          <p:spPr>
            <a:xfrm>
              <a:off x="4275415" y="5877463"/>
              <a:ext cx="3641165" cy="584775"/>
            </a:xfrm>
            <a:prstGeom prst="rect">
              <a:avLst/>
            </a:prstGeom>
            <a:noFill/>
          </p:spPr>
          <p:txBody>
            <a:bodyPr wrap="square" rtlCol="0">
              <a:spAutoFit/>
            </a:bodyPr>
            <a:lstStyle/>
            <a:p>
              <a:pPr algn="ctr"/>
              <a:r>
                <a:rPr lang="zh-CN" altLang="en-US" sz="1600" b="1" dirty="0">
                  <a:solidFill>
                    <a:schemeClr val="bg1"/>
                  </a:solidFill>
                </a:rPr>
                <a:t>基于已建立好的</a:t>
              </a:r>
              <a:r>
                <a:rPr lang="en-US" altLang="zh-CN" sz="1600" b="1" dirty="0">
                  <a:solidFill>
                    <a:schemeClr val="bg1"/>
                  </a:solidFill>
                </a:rPr>
                <a:t>TCP</a:t>
              </a:r>
              <a:r>
                <a:rPr lang="zh-CN" altLang="en-US" sz="1600" b="1" dirty="0">
                  <a:solidFill>
                    <a:schemeClr val="bg1"/>
                  </a:solidFill>
                </a:rPr>
                <a:t>连接</a:t>
              </a:r>
              <a:endParaRPr lang="en-US" altLang="zh-CN" sz="1600" b="1" dirty="0">
                <a:solidFill>
                  <a:schemeClr val="bg1"/>
                </a:solidFill>
              </a:endParaRPr>
            </a:p>
            <a:p>
              <a:pPr algn="ctr"/>
              <a:r>
                <a:rPr lang="zh-CN" altLang="en-US" sz="1600" b="1" dirty="0">
                  <a:solidFill>
                    <a:schemeClr val="bg1"/>
                  </a:solidFill>
                </a:rPr>
                <a:t>进行可靠数据传输</a:t>
              </a:r>
              <a:endParaRPr lang="zh-CN" altLang="en-US" sz="1600" b="1" dirty="0">
                <a:solidFill>
                  <a:schemeClr val="bg1"/>
                </a:solidFill>
              </a:endParaRPr>
            </a:p>
          </p:txBody>
        </p:sp>
      </p:grpSp>
      <p:cxnSp>
        <p:nvCxnSpPr>
          <p:cNvPr id="138" name="直接箭头连接符 137"/>
          <p:cNvCxnSpPr/>
          <p:nvPr/>
        </p:nvCxnSpPr>
        <p:spPr>
          <a:xfrm>
            <a:off x="4223520" y="5127480"/>
            <a:ext cx="3763719" cy="550352"/>
          </a:xfrm>
          <a:prstGeom prst="straightConnector1">
            <a:avLst/>
          </a:prstGeom>
          <a:ln w="127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139" name="文本框 138"/>
          <p:cNvSpPr txBox="1"/>
          <p:nvPr/>
        </p:nvSpPr>
        <p:spPr>
          <a:xfrm rot="534720">
            <a:off x="4959613" y="5002833"/>
            <a:ext cx="979714" cy="369332"/>
          </a:xfrm>
          <a:prstGeom prst="rect">
            <a:avLst/>
          </a:prstGeom>
          <a:noFill/>
        </p:spPr>
        <p:txBody>
          <a:bodyPr wrap="square" rtlCol="0">
            <a:spAutoFit/>
          </a:bodyPr>
          <a:lstStyle/>
          <a:p>
            <a:r>
              <a:rPr lang="en-US" altLang="zh-CN" b="1" dirty="0"/>
              <a:t>ACK-=1</a:t>
            </a:r>
            <a:endParaRPr lang="zh-CN" altLang="en-US" b="1" dirty="0"/>
          </a:p>
        </p:txBody>
      </p:sp>
      <p:sp>
        <p:nvSpPr>
          <p:cNvPr id="140" name="文本框 139"/>
          <p:cNvSpPr txBox="1"/>
          <p:nvPr/>
        </p:nvSpPr>
        <p:spPr>
          <a:xfrm rot="487117">
            <a:off x="5753893" y="5095343"/>
            <a:ext cx="979714" cy="369332"/>
          </a:xfrm>
          <a:prstGeom prst="rect">
            <a:avLst/>
          </a:prstGeom>
          <a:noFill/>
        </p:spPr>
        <p:txBody>
          <a:bodyPr wrap="square" rtlCol="0">
            <a:spAutoFit/>
          </a:bodyPr>
          <a:lstStyle/>
          <a:p>
            <a:r>
              <a:rPr lang="en-US" altLang="zh-CN" b="1" dirty="0"/>
              <a:t>seq=x+1</a:t>
            </a:r>
            <a:endParaRPr lang="zh-CN" altLang="en-US" b="1" dirty="0"/>
          </a:p>
        </p:txBody>
      </p:sp>
      <p:sp>
        <p:nvSpPr>
          <p:cNvPr id="141" name="文本框 140"/>
          <p:cNvSpPr txBox="1"/>
          <p:nvPr/>
        </p:nvSpPr>
        <p:spPr>
          <a:xfrm rot="487117">
            <a:off x="6629294" y="5207874"/>
            <a:ext cx="979714" cy="369332"/>
          </a:xfrm>
          <a:prstGeom prst="rect">
            <a:avLst/>
          </a:prstGeom>
          <a:noFill/>
        </p:spPr>
        <p:txBody>
          <a:bodyPr wrap="square" rtlCol="0">
            <a:spAutoFit/>
          </a:bodyPr>
          <a:lstStyle/>
          <a:p>
            <a:r>
              <a:rPr lang="en-US" altLang="zh-CN" b="1" dirty="0"/>
              <a:t>ack=y+1</a:t>
            </a:r>
            <a:endParaRPr lang="zh-CN" altLang="en-US" b="1" dirty="0"/>
          </a:p>
        </p:txBody>
      </p:sp>
      <p:cxnSp>
        <p:nvCxnSpPr>
          <p:cNvPr id="7" name="直接箭头连接符 6"/>
          <p:cNvCxnSpPr>
            <a:endCxn id="126" idx="0"/>
          </p:cNvCxnSpPr>
          <p:nvPr/>
        </p:nvCxnSpPr>
        <p:spPr>
          <a:xfrm flipH="1">
            <a:off x="4760300" y="1490870"/>
            <a:ext cx="885126" cy="2243983"/>
          </a:xfrm>
          <a:prstGeom prst="straightConnector1">
            <a:avLst/>
          </a:prstGeom>
          <a:ln w="38100">
            <a:solidFill>
              <a:schemeClr val="accent1">
                <a:lumMod val="75000"/>
              </a:schemeClr>
            </a:solidFill>
            <a:prstDash val="dash"/>
            <a:tailEnd type="triangle" w="med" len="lg"/>
          </a:ln>
        </p:spPr>
        <p:style>
          <a:lnRef idx="1">
            <a:schemeClr val="accent1"/>
          </a:lnRef>
          <a:fillRef idx="0">
            <a:schemeClr val="accent1"/>
          </a:fillRef>
          <a:effectRef idx="0">
            <a:schemeClr val="accent1"/>
          </a:effectRef>
          <a:fontRef idx="minor">
            <a:schemeClr val="tx1"/>
          </a:fontRef>
        </p:style>
      </p:cxnSp>
      <p:cxnSp>
        <p:nvCxnSpPr>
          <p:cNvPr id="55" name="直接箭头连接符 54"/>
          <p:cNvCxnSpPr>
            <a:endCxn id="127" idx="0"/>
          </p:cNvCxnSpPr>
          <p:nvPr/>
        </p:nvCxnSpPr>
        <p:spPr>
          <a:xfrm flipH="1">
            <a:off x="6269829" y="1490870"/>
            <a:ext cx="338295" cy="2460329"/>
          </a:xfrm>
          <a:prstGeom prst="straightConnector1">
            <a:avLst/>
          </a:prstGeom>
          <a:ln w="38100">
            <a:solidFill>
              <a:schemeClr val="accent1">
                <a:lumMod val="75000"/>
              </a:schemeClr>
            </a:solidFill>
            <a:prstDash val="dash"/>
            <a:tailEnd type="triangle" w="med" len="lg"/>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rot="522779">
            <a:off x="6325256" y="4043099"/>
            <a:ext cx="967735" cy="369332"/>
          </a:xfrm>
          <a:prstGeom prst="rect">
            <a:avLst/>
          </a:prstGeom>
          <a:noFill/>
        </p:spPr>
        <p:txBody>
          <a:bodyPr wrap="square" rtlCol="0">
            <a:spAutoFit/>
          </a:bodyPr>
          <a:lstStyle/>
          <a:p>
            <a:r>
              <a:rPr lang="en-US" altLang="zh-CN" b="1" dirty="0">
                <a:solidFill>
                  <a:schemeClr val="accent1">
                    <a:lumMod val="75000"/>
                  </a:schemeClr>
                </a:solidFill>
              </a:rPr>
              <a:t>=11220</a:t>
            </a:r>
            <a:endParaRPr lang="zh-CN" altLang="en-US" b="1" dirty="0">
              <a:solidFill>
                <a:schemeClr val="accent1">
                  <a:lumMod val="75000"/>
                </a:schemeClr>
              </a:solidFill>
            </a:endParaRPr>
          </a:p>
        </p:txBody>
      </p:sp>
      <p:grpSp>
        <p:nvGrpSpPr>
          <p:cNvPr id="16" name="组合 15"/>
          <p:cNvGrpSpPr/>
          <p:nvPr/>
        </p:nvGrpSpPr>
        <p:grpSpPr>
          <a:xfrm>
            <a:off x="5987916" y="4278830"/>
            <a:ext cx="859507" cy="312164"/>
            <a:chOff x="5987916" y="4278830"/>
            <a:chExt cx="859507" cy="312164"/>
          </a:xfrm>
        </p:grpSpPr>
        <p:cxnSp>
          <p:nvCxnSpPr>
            <p:cNvPr id="14" name="连接符: 曲线 13"/>
            <p:cNvCxnSpPr/>
            <p:nvPr/>
          </p:nvCxnSpPr>
          <p:spPr>
            <a:xfrm rot="10800000">
              <a:off x="5987916" y="4316888"/>
              <a:ext cx="537106" cy="274106"/>
            </a:xfrm>
            <a:prstGeom prst="curvedConnector2">
              <a:avLst/>
            </a:prstGeom>
            <a:ln w="12700">
              <a:solidFill>
                <a:schemeClr val="accent1">
                  <a:lumMod val="75000"/>
                </a:schemeClr>
              </a:solidFill>
              <a:prstDash val="dash"/>
              <a:tailEnd type="triangle" w="med" len="lg"/>
            </a:ln>
          </p:spPr>
          <p:style>
            <a:lnRef idx="1">
              <a:schemeClr val="accent1"/>
            </a:lnRef>
            <a:fillRef idx="0">
              <a:schemeClr val="accent1"/>
            </a:fillRef>
            <a:effectRef idx="0">
              <a:schemeClr val="accent1"/>
            </a:effectRef>
            <a:fontRef idx="minor">
              <a:schemeClr val="tx1"/>
            </a:fontRef>
          </p:style>
        </p:cxnSp>
        <p:sp>
          <p:nvSpPr>
            <p:cNvPr id="15" name="文本框 14"/>
            <p:cNvSpPr txBox="1"/>
            <p:nvPr/>
          </p:nvSpPr>
          <p:spPr>
            <a:xfrm>
              <a:off x="6089051" y="4278830"/>
              <a:ext cx="758372" cy="307777"/>
            </a:xfrm>
            <a:prstGeom prst="rect">
              <a:avLst/>
            </a:prstGeom>
            <a:noFill/>
          </p:spPr>
          <p:txBody>
            <a:bodyPr wrap="square" rtlCol="0">
              <a:spAutoFit/>
            </a:bodyPr>
            <a:lstStyle/>
            <a:p>
              <a:r>
                <a:rPr lang="zh-CN" altLang="en-US" sz="1400" b="1" dirty="0">
                  <a:solidFill>
                    <a:schemeClr val="accent1">
                      <a:lumMod val="75000"/>
                    </a:schemeClr>
                  </a:solidFill>
                </a:rPr>
                <a:t>确认</a:t>
              </a:r>
              <a:endParaRPr lang="zh-CN" altLang="en-US" sz="1400" b="1" dirty="0">
                <a:solidFill>
                  <a:schemeClr val="accent1">
                    <a:lumMod val="75000"/>
                  </a:schemeClr>
                </a:solidFill>
              </a:endParaRPr>
            </a:p>
          </p:txBody>
        </p:sp>
      </p:grpSp>
      <p:sp>
        <p:nvSpPr>
          <p:cNvPr id="65" name="文本框 64"/>
          <p:cNvSpPr txBox="1"/>
          <p:nvPr/>
        </p:nvSpPr>
        <p:spPr>
          <a:xfrm rot="21136362">
            <a:off x="6778263" y="4632346"/>
            <a:ext cx="967735" cy="369332"/>
          </a:xfrm>
          <a:prstGeom prst="rect">
            <a:avLst/>
          </a:prstGeom>
          <a:noFill/>
        </p:spPr>
        <p:txBody>
          <a:bodyPr wrap="square" rtlCol="0">
            <a:spAutoFit/>
          </a:bodyPr>
          <a:lstStyle/>
          <a:p>
            <a:r>
              <a:rPr lang="en-US" altLang="zh-CN" b="1" dirty="0">
                <a:solidFill>
                  <a:schemeClr val="accent1">
                    <a:lumMod val="75000"/>
                  </a:schemeClr>
                </a:solidFill>
              </a:rPr>
              <a:t>=11221</a:t>
            </a:r>
            <a:endParaRPr lang="zh-CN" altLang="en-US" b="1" dirty="0">
              <a:solidFill>
                <a:schemeClr val="accent1">
                  <a:lumMod val="75000"/>
                </a:schemeClr>
              </a:solidFill>
            </a:endParaRPr>
          </a:p>
        </p:txBody>
      </p:sp>
      <p:grpSp>
        <p:nvGrpSpPr>
          <p:cNvPr id="21" name="组合 20"/>
          <p:cNvGrpSpPr/>
          <p:nvPr/>
        </p:nvGrpSpPr>
        <p:grpSpPr>
          <a:xfrm>
            <a:off x="4228640" y="4140862"/>
            <a:ext cx="1733381" cy="523220"/>
            <a:chOff x="4228640" y="4140862"/>
            <a:chExt cx="1733381" cy="523220"/>
          </a:xfrm>
        </p:grpSpPr>
        <p:sp>
          <p:nvSpPr>
            <p:cNvPr id="17" name="文本框 16"/>
            <p:cNvSpPr txBox="1"/>
            <p:nvPr/>
          </p:nvSpPr>
          <p:spPr>
            <a:xfrm>
              <a:off x="4228640" y="4140862"/>
              <a:ext cx="1515035" cy="523220"/>
            </a:xfrm>
            <a:prstGeom prst="rect">
              <a:avLst/>
            </a:prstGeom>
            <a:noFill/>
          </p:spPr>
          <p:txBody>
            <a:bodyPr wrap="square" rtlCol="0">
              <a:spAutoFit/>
            </a:bodyPr>
            <a:lstStyle/>
            <a:p>
              <a:r>
                <a:rPr lang="zh-CN" altLang="en-US" sz="1400" b="1" dirty="0">
                  <a:solidFill>
                    <a:schemeClr val="accent1">
                      <a:lumMod val="75000"/>
                    </a:schemeClr>
                  </a:solidFill>
                </a:rPr>
                <a:t>主机乙随意选择</a:t>
              </a:r>
              <a:endParaRPr lang="en-US" altLang="zh-CN" sz="1400" b="1" dirty="0">
                <a:solidFill>
                  <a:schemeClr val="accent1">
                    <a:lumMod val="75000"/>
                  </a:schemeClr>
                </a:solidFill>
              </a:endParaRPr>
            </a:p>
            <a:p>
              <a:r>
                <a:rPr lang="zh-CN" altLang="en-US" sz="1400" b="1" dirty="0">
                  <a:solidFill>
                    <a:schemeClr val="accent1">
                      <a:lumMod val="75000"/>
                    </a:schemeClr>
                  </a:solidFill>
                </a:rPr>
                <a:t>的初始序号</a:t>
              </a:r>
              <a:endParaRPr lang="zh-CN" altLang="en-US" sz="1400" b="1" dirty="0">
                <a:solidFill>
                  <a:schemeClr val="accent1">
                    <a:lumMod val="75000"/>
                  </a:schemeClr>
                </a:solidFill>
              </a:endParaRPr>
            </a:p>
          </p:txBody>
        </p:sp>
        <p:cxnSp>
          <p:nvCxnSpPr>
            <p:cNvPr id="19" name="直接箭头连接符 18"/>
            <p:cNvCxnSpPr/>
            <p:nvPr/>
          </p:nvCxnSpPr>
          <p:spPr>
            <a:xfrm>
              <a:off x="5465229" y="4438104"/>
              <a:ext cx="496792" cy="210509"/>
            </a:xfrm>
            <a:prstGeom prst="straightConnector1">
              <a:avLst/>
            </a:prstGeom>
            <a:ln w="12700">
              <a:solidFill>
                <a:schemeClr val="accent1">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grpSp>
    </p:spTree>
    <p:custDataLst>
      <p:tags r:id="rId5"/>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3000" fill="hold" nodeType="withEffect">
                                  <p:stCondLst>
                                    <p:cond delay="0"/>
                                  </p:stCondLst>
                                  <p:childTnLst>
                                    <p:anim calcmode="discrete" valueType="str">
                                      <p:cBhvr>
                                        <p:cTn id="6" dur="500" fill="hold"/>
                                        <p:tgtEl>
                                          <p:spTgt spid="5"/>
                                        </p:tgtEl>
                                        <p:attrNameLst>
                                          <p:attrName>style.visibility</p:attrName>
                                        </p:attrNameLst>
                                      </p:cBhvr>
                                      <p:tavLst>
                                        <p:tav tm="0">
                                          <p:val>
                                            <p:strVal val="hidden"/>
                                          </p:val>
                                        </p:tav>
                                        <p:tav tm="50000">
                                          <p:val>
                                            <p:strVal val="visible"/>
                                          </p:val>
                                        </p:tav>
                                      </p:tavLst>
                                    </p:anim>
                                  </p:childTnLst>
                                </p:cTn>
                              </p:par>
                            </p:childTnLst>
                          </p:cTn>
                        </p:par>
                      </p:childTnLst>
                    </p:cTn>
                  </p:par>
                  <p:par>
                    <p:cTn id="7" fill="hold">
                      <p:stCondLst>
                        <p:cond delay="indefinite"/>
                      </p:stCondLst>
                      <p:childTnLst>
                        <p:par>
                          <p:cTn id="8" fill="hold">
                            <p:stCondLst>
                              <p:cond delay="0"/>
                            </p:stCondLst>
                            <p:childTnLst>
                              <p:par>
                                <p:cTn id="9" presetID="22" presetClass="entr" presetSubtype="1"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up)">
                                      <p:cBhvr>
                                        <p:cTn id="11" dur="5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nodeType="clickEffect">
                                  <p:stCondLst>
                                    <p:cond delay="0"/>
                                  </p:stCondLst>
                                  <p:childTnLst>
                                    <p:set>
                                      <p:cBhvr>
                                        <p:cTn id="15" dur="1" fill="hold">
                                          <p:stCondLst>
                                            <p:cond delay="0"/>
                                          </p:stCondLst>
                                        </p:cTn>
                                        <p:tgtEl>
                                          <p:spTgt spid="55"/>
                                        </p:tgtEl>
                                        <p:attrNameLst>
                                          <p:attrName>style.visibility</p:attrName>
                                        </p:attrNameLst>
                                      </p:cBhvr>
                                      <p:to>
                                        <p:strVal val="visible"/>
                                      </p:to>
                                    </p:set>
                                    <p:animEffect transition="in" filter="wipe(up)">
                                      <p:cBhvr>
                                        <p:cTn id="16" dur="500"/>
                                        <p:tgtEl>
                                          <p:spTgt spid="55"/>
                                        </p:tgtEl>
                                      </p:cBhvr>
                                    </p:animEffect>
                                  </p:childTnLst>
                                </p:cTn>
                              </p:par>
                            </p:childTnLst>
                          </p:cTn>
                        </p:par>
                        <p:par>
                          <p:cTn id="17" fill="hold">
                            <p:stCondLst>
                              <p:cond delay="500"/>
                            </p:stCondLst>
                            <p:childTnLst>
                              <p:par>
                                <p:cTn id="18" presetID="22" presetClass="entr" presetSubtype="8" fill="hold" grpId="0" nodeType="after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wipe(left)">
                                      <p:cBhvr>
                                        <p:cTn id="20" dur="500"/>
                                        <p:tgtEl>
                                          <p:spTgt spid="10"/>
                                        </p:tgtEl>
                                      </p:cBhvr>
                                    </p:animEffect>
                                  </p:childTnLst>
                                </p:cTn>
                              </p:par>
                            </p:childTnLst>
                          </p:cTn>
                        </p:par>
                      </p:childTnLst>
                    </p:cTn>
                  </p:par>
                  <p:par>
                    <p:cTn id="21" fill="hold">
                      <p:stCondLst>
                        <p:cond delay="indefinite"/>
                      </p:stCondLst>
                      <p:childTnLst>
                        <p:par>
                          <p:cTn id="22" fill="hold">
                            <p:stCondLst>
                              <p:cond delay="0"/>
                            </p:stCondLst>
                            <p:childTnLst>
                              <p:par>
                                <p:cTn id="23" presetID="35" presetClass="emph" presetSubtype="0" repeatCount="3000" fill="hold" nodeType="clickEffect">
                                  <p:stCondLst>
                                    <p:cond delay="0"/>
                                  </p:stCondLst>
                                  <p:childTnLst>
                                    <p:anim calcmode="discrete" valueType="str">
                                      <p:cBhvr>
                                        <p:cTn id="24" dur="500" fill="hold"/>
                                        <p:tgtEl>
                                          <p:spTgt spid="11"/>
                                        </p:tgtEl>
                                        <p:attrNameLst>
                                          <p:attrName>style.visibility</p:attrName>
                                        </p:attrNameLst>
                                      </p:cBhvr>
                                      <p:tavLst>
                                        <p:tav tm="0">
                                          <p:val>
                                            <p:strVal val="hidden"/>
                                          </p:val>
                                        </p:tav>
                                        <p:tav tm="50000">
                                          <p:val>
                                            <p:strVal val="visible"/>
                                          </p:val>
                                        </p:tav>
                                      </p:tavLst>
                                    </p:anim>
                                  </p:childTnLst>
                                </p:cTn>
                              </p:par>
                            </p:childTnLst>
                          </p:cTn>
                        </p:par>
                      </p:childTnLst>
                    </p:cTn>
                  </p:par>
                  <p:par>
                    <p:cTn id="25" fill="hold">
                      <p:stCondLst>
                        <p:cond delay="indefinite"/>
                      </p:stCondLst>
                      <p:childTnLst>
                        <p:par>
                          <p:cTn id="26" fill="hold">
                            <p:stCondLst>
                              <p:cond delay="0"/>
                            </p:stCondLst>
                            <p:childTnLst>
                              <p:par>
                                <p:cTn id="27" presetID="53" presetClass="entr" presetSubtype="16" fill="hold" grpId="0" nodeType="clickEffect">
                                  <p:stCondLst>
                                    <p:cond delay="0"/>
                                  </p:stCondLst>
                                  <p:childTnLst>
                                    <p:set>
                                      <p:cBhvr>
                                        <p:cTn id="28" dur="1" fill="hold">
                                          <p:stCondLst>
                                            <p:cond delay="0"/>
                                          </p:stCondLst>
                                        </p:cTn>
                                        <p:tgtEl>
                                          <p:spTgt spid="12"/>
                                        </p:tgtEl>
                                        <p:attrNameLst>
                                          <p:attrName>style.visibility</p:attrName>
                                        </p:attrNameLst>
                                      </p:cBhvr>
                                      <p:to>
                                        <p:strVal val="visible"/>
                                      </p:to>
                                    </p:set>
                                    <p:anim calcmode="lin" valueType="num">
                                      <p:cBhvr>
                                        <p:cTn id="29" dur="500" fill="hold"/>
                                        <p:tgtEl>
                                          <p:spTgt spid="12"/>
                                        </p:tgtEl>
                                        <p:attrNameLst>
                                          <p:attrName>ppt_w</p:attrName>
                                        </p:attrNameLst>
                                      </p:cBhvr>
                                      <p:tavLst>
                                        <p:tav tm="0">
                                          <p:val>
                                            <p:fltVal val="0"/>
                                          </p:val>
                                        </p:tav>
                                        <p:tav tm="100000">
                                          <p:val>
                                            <p:strVal val="#ppt_w"/>
                                          </p:val>
                                        </p:tav>
                                      </p:tavLst>
                                    </p:anim>
                                    <p:anim calcmode="lin" valueType="num">
                                      <p:cBhvr>
                                        <p:cTn id="30" dur="500" fill="hold"/>
                                        <p:tgtEl>
                                          <p:spTgt spid="12"/>
                                        </p:tgtEl>
                                        <p:attrNameLst>
                                          <p:attrName>ppt_h</p:attrName>
                                        </p:attrNameLst>
                                      </p:cBhvr>
                                      <p:tavLst>
                                        <p:tav tm="0">
                                          <p:val>
                                            <p:fltVal val="0"/>
                                          </p:val>
                                        </p:tav>
                                        <p:tav tm="100000">
                                          <p:val>
                                            <p:strVal val="#ppt_h"/>
                                          </p:val>
                                        </p:tav>
                                      </p:tavLst>
                                    </p:anim>
                                    <p:animEffect transition="in" filter="fade">
                                      <p:cBhvr>
                                        <p:cTn id="31" dur="500"/>
                                        <p:tgtEl>
                                          <p:spTgt spid="12"/>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2" fill="hold" nodeType="clickEffect">
                                  <p:stCondLst>
                                    <p:cond delay="0"/>
                                  </p:stCondLst>
                                  <p:childTnLst>
                                    <p:set>
                                      <p:cBhvr>
                                        <p:cTn id="35" dur="1" fill="hold">
                                          <p:stCondLst>
                                            <p:cond delay="0"/>
                                          </p:stCondLst>
                                        </p:cTn>
                                        <p:tgtEl>
                                          <p:spTgt spid="16"/>
                                        </p:tgtEl>
                                        <p:attrNameLst>
                                          <p:attrName>style.visibility</p:attrName>
                                        </p:attrNameLst>
                                      </p:cBhvr>
                                      <p:to>
                                        <p:strVal val="visible"/>
                                      </p:to>
                                    </p:set>
                                    <p:animEffect transition="in" filter="wipe(right)">
                                      <p:cBhvr>
                                        <p:cTn id="36" dur="500"/>
                                        <p:tgtEl>
                                          <p:spTgt spid="16"/>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grpId="0" nodeType="clickEffect">
                                  <p:stCondLst>
                                    <p:cond delay="0"/>
                                  </p:stCondLst>
                                  <p:childTnLst>
                                    <p:set>
                                      <p:cBhvr>
                                        <p:cTn id="40" dur="1" fill="hold">
                                          <p:stCondLst>
                                            <p:cond delay="0"/>
                                          </p:stCondLst>
                                        </p:cTn>
                                        <p:tgtEl>
                                          <p:spTgt spid="65"/>
                                        </p:tgtEl>
                                        <p:attrNameLst>
                                          <p:attrName>style.visibility</p:attrName>
                                        </p:attrNameLst>
                                      </p:cBhvr>
                                      <p:to>
                                        <p:strVal val="visible"/>
                                      </p:to>
                                    </p:set>
                                    <p:animEffect transition="in" filter="wipe(left)">
                                      <p:cBhvr>
                                        <p:cTn id="41" dur="500"/>
                                        <p:tgtEl>
                                          <p:spTgt spid="65"/>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nodeType="clickEffect">
                                  <p:stCondLst>
                                    <p:cond delay="0"/>
                                  </p:stCondLst>
                                  <p:childTnLst>
                                    <p:set>
                                      <p:cBhvr>
                                        <p:cTn id="45" dur="1" fill="hold">
                                          <p:stCondLst>
                                            <p:cond delay="0"/>
                                          </p:stCondLst>
                                        </p:cTn>
                                        <p:tgtEl>
                                          <p:spTgt spid="21"/>
                                        </p:tgtEl>
                                        <p:attrNameLst>
                                          <p:attrName>style.visibility</p:attrName>
                                        </p:attrNameLst>
                                      </p:cBhvr>
                                      <p:to>
                                        <p:strVal val="visible"/>
                                      </p:to>
                                    </p:set>
                                    <p:animEffect transition="in" filter="wipe(left)">
                                      <p:cBhvr>
                                        <p:cTn id="46"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ldLvl="0" animBg="1"/>
      <p:bldP spid="10" grpId="0"/>
      <p:bldP spid="65" grpId="0"/>
    </p:bld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 name="文本框 152"/>
          <p:cNvSpPr txBox="1"/>
          <p:nvPr/>
        </p:nvSpPr>
        <p:spPr>
          <a:xfrm>
            <a:off x="2254284" y="3001561"/>
            <a:ext cx="1085108" cy="369332"/>
          </a:xfrm>
          <a:prstGeom prst="rect">
            <a:avLst/>
          </a:prstGeom>
          <a:noFill/>
        </p:spPr>
        <p:txBody>
          <a:bodyPr wrap="square" rtlCol="0">
            <a:spAutoFit/>
          </a:bodyPr>
          <a:lstStyle/>
          <a:p>
            <a:pPr algn="ctr"/>
            <a:r>
              <a:rPr lang="zh-CN" altLang="en-US" b="1" dirty="0"/>
              <a:t>主机甲</a:t>
            </a:r>
            <a:endParaRPr lang="zh-CN" altLang="en-US" b="1" dirty="0"/>
          </a:p>
        </p:txBody>
      </p:sp>
      <p:sp>
        <p:nvSpPr>
          <p:cNvPr id="154" name="文本框 153"/>
          <p:cNvSpPr txBox="1"/>
          <p:nvPr/>
        </p:nvSpPr>
        <p:spPr>
          <a:xfrm>
            <a:off x="8937427" y="3001561"/>
            <a:ext cx="1085108" cy="369332"/>
          </a:xfrm>
          <a:prstGeom prst="rect">
            <a:avLst/>
          </a:prstGeom>
          <a:noFill/>
        </p:spPr>
        <p:txBody>
          <a:bodyPr wrap="square" rtlCol="0">
            <a:spAutoFit/>
          </a:bodyPr>
          <a:lstStyle/>
          <a:p>
            <a:pPr algn="ctr"/>
            <a:r>
              <a:rPr lang="zh-CN" altLang="en-US" b="1" dirty="0"/>
              <a:t>主机乙</a:t>
            </a:r>
            <a:endParaRPr lang="zh-CN" altLang="en-US" b="1" dirty="0"/>
          </a:p>
        </p:txBody>
      </p:sp>
      <p:grpSp>
        <p:nvGrpSpPr>
          <p:cNvPr id="4" name="组合 3"/>
          <p:cNvGrpSpPr/>
          <p:nvPr/>
        </p:nvGrpSpPr>
        <p:grpSpPr>
          <a:xfrm>
            <a:off x="304800" y="749300"/>
            <a:ext cx="6192344" cy="400110"/>
            <a:chOff x="424117" y="898245"/>
            <a:chExt cx="6192344" cy="400110"/>
          </a:xfrm>
        </p:grpSpPr>
        <p:sp>
          <p:nvSpPr>
            <p:cNvPr id="2" name="平行四边形 1"/>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p:cNvSpPr txBox="1"/>
            <p:nvPr/>
          </p:nvSpPr>
          <p:spPr>
            <a:xfrm>
              <a:off x="1052423" y="898245"/>
              <a:ext cx="5564038" cy="400110"/>
            </a:xfrm>
            <a:prstGeom prst="rect">
              <a:avLst/>
            </a:prstGeom>
            <a:noFill/>
          </p:spPr>
          <p:txBody>
            <a:bodyPr wrap="square" rtlCol="0">
              <a:spAutoFit/>
            </a:bodyPr>
            <a:lstStyle/>
            <a:p>
              <a:r>
                <a:rPr lang="zh-CN" altLang="en-US" sz="2000" b="1" dirty="0"/>
                <a:t>“三报文握手”建立</a:t>
              </a:r>
              <a:r>
                <a:rPr lang="en-US" altLang="zh-CN" sz="2000" b="1" dirty="0"/>
                <a:t>TCP</a:t>
              </a:r>
              <a:r>
                <a:rPr lang="zh-CN" altLang="en-US" sz="2000" b="1" dirty="0"/>
                <a:t>连接</a:t>
              </a:r>
              <a:endParaRPr lang="zh-CN" altLang="en-US" sz="2000" b="1" dirty="0"/>
            </a:p>
          </p:txBody>
        </p:sp>
      </p:grpSp>
      <p:sp>
        <p:nvSpPr>
          <p:cNvPr id="52" name="文本框 51"/>
          <p:cNvSpPr txBox="1"/>
          <p:nvPr/>
        </p:nvSpPr>
        <p:spPr>
          <a:xfrm>
            <a:off x="6372993" y="1453277"/>
            <a:ext cx="470262" cy="523220"/>
          </a:xfrm>
          <a:prstGeom prst="rect">
            <a:avLst/>
          </a:prstGeom>
          <a:noFill/>
        </p:spPr>
        <p:txBody>
          <a:bodyPr wrap="square" rtlCol="0">
            <a:spAutoFit/>
          </a:bodyPr>
          <a:lstStyle/>
          <a:p>
            <a:pPr algn="ctr"/>
            <a:r>
              <a:rPr lang="en-US" altLang="zh-CN" sz="2800" b="1" dirty="0">
                <a:solidFill>
                  <a:schemeClr val="accent1">
                    <a:lumMod val="75000"/>
                  </a:schemeClr>
                </a:solidFill>
                <a:latin typeface="Arial Black" panose="020B0A04020102020204" pitchFamily="34" charset="0"/>
              </a:rPr>
              <a:t>D</a:t>
            </a:r>
            <a:endParaRPr lang="zh-CN" altLang="en-US" sz="2800" b="1" dirty="0">
              <a:solidFill>
                <a:schemeClr val="accent1">
                  <a:lumMod val="75000"/>
                </a:schemeClr>
              </a:solidFill>
              <a:latin typeface="Arial Black" panose="020B0A04020102020204" pitchFamily="34" charset="0"/>
            </a:endParaRPr>
          </a:p>
        </p:txBody>
      </p:sp>
      <p:sp>
        <p:nvSpPr>
          <p:cNvPr id="54" name="文本框 53"/>
          <p:cNvSpPr txBox="1"/>
          <p:nvPr/>
        </p:nvSpPr>
        <p:spPr>
          <a:xfrm>
            <a:off x="1110343" y="2182264"/>
            <a:ext cx="672737" cy="369332"/>
          </a:xfrm>
          <a:prstGeom prst="rect">
            <a:avLst/>
          </a:prstGeom>
          <a:noFill/>
        </p:spPr>
        <p:txBody>
          <a:bodyPr wrap="square" rtlCol="0">
            <a:spAutoFit/>
          </a:bodyPr>
          <a:lstStyle/>
          <a:p>
            <a:r>
              <a:rPr lang="zh-CN" altLang="en-US" b="1" dirty="0"/>
              <a:t>解析</a:t>
            </a:r>
            <a:endParaRPr lang="zh-CN" altLang="en-US" b="1" dirty="0"/>
          </a:p>
        </p:txBody>
      </p:sp>
      <p:grpSp>
        <p:nvGrpSpPr>
          <p:cNvPr id="62" name="组合 61"/>
          <p:cNvGrpSpPr/>
          <p:nvPr/>
        </p:nvGrpSpPr>
        <p:grpSpPr>
          <a:xfrm>
            <a:off x="315617" y="2643992"/>
            <a:ext cx="11968593" cy="3782831"/>
            <a:chOff x="315617" y="2643992"/>
            <a:chExt cx="11968593" cy="3782831"/>
          </a:xfrm>
        </p:grpSpPr>
        <p:sp>
          <p:nvSpPr>
            <p:cNvPr id="112" name="文本框 111"/>
            <p:cNvSpPr txBox="1"/>
            <p:nvPr/>
          </p:nvSpPr>
          <p:spPr>
            <a:xfrm>
              <a:off x="315617" y="5114075"/>
              <a:ext cx="2381795" cy="1077218"/>
            </a:xfrm>
            <a:prstGeom prst="rect">
              <a:avLst/>
            </a:prstGeom>
            <a:noFill/>
          </p:spPr>
          <p:txBody>
            <a:bodyPr wrap="square" rtlCol="0">
              <a:spAutoFit/>
            </a:bodyPr>
            <a:lstStyle/>
            <a:p>
              <a:r>
                <a:rPr lang="zh-CN" altLang="en-US" sz="1600" b="1" dirty="0">
                  <a:solidFill>
                    <a:schemeClr val="accent4"/>
                  </a:solidFill>
                </a:rPr>
                <a:t>发送针对</a:t>
              </a:r>
              <a:r>
                <a:rPr lang="en-US" altLang="zh-CN" sz="1600" b="1" dirty="0">
                  <a:solidFill>
                    <a:schemeClr val="accent4"/>
                  </a:solidFill>
                </a:rPr>
                <a:t>TCP</a:t>
              </a:r>
              <a:r>
                <a:rPr lang="zh-CN" altLang="en-US" sz="1600" b="1" dirty="0">
                  <a:solidFill>
                    <a:schemeClr val="accent4"/>
                  </a:solidFill>
                </a:rPr>
                <a:t>连接请求确认报文段的普通</a:t>
              </a:r>
              <a:r>
                <a:rPr lang="en-US" altLang="zh-CN" sz="1600" b="1" dirty="0">
                  <a:solidFill>
                    <a:schemeClr val="accent4"/>
                  </a:solidFill>
                </a:rPr>
                <a:t>TCP</a:t>
              </a:r>
              <a:r>
                <a:rPr lang="zh-CN" altLang="en-US" sz="1600" b="1" dirty="0">
                  <a:solidFill>
                    <a:schemeClr val="accent4"/>
                  </a:solidFill>
                </a:rPr>
                <a:t>确认报文段，并进入连接已建立状态。</a:t>
              </a:r>
              <a:endParaRPr lang="en-US" altLang="zh-CN" sz="1600" b="1" dirty="0">
                <a:solidFill>
                  <a:schemeClr val="accent4"/>
                </a:solidFill>
              </a:endParaRPr>
            </a:p>
          </p:txBody>
        </p:sp>
        <p:sp>
          <p:nvSpPr>
            <p:cNvPr id="113" name="矩形 112"/>
            <p:cNvSpPr/>
            <p:nvPr/>
          </p:nvSpPr>
          <p:spPr>
            <a:xfrm>
              <a:off x="2699104" y="3405257"/>
              <a:ext cx="1515035" cy="582778"/>
            </a:xfrm>
            <a:prstGeom prst="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CLOSED</a:t>
              </a:r>
              <a:endParaRPr lang="en-US" altLang="zh-CN" b="1" dirty="0">
                <a:solidFill>
                  <a:schemeClr val="tx1"/>
                </a:solidFill>
              </a:endParaRPr>
            </a:p>
            <a:p>
              <a:pPr algn="ctr"/>
              <a:r>
                <a:rPr lang="zh-CN" altLang="en-US" b="1" dirty="0">
                  <a:solidFill>
                    <a:schemeClr val="tx1"/>
                  </a:solidFill>
                  <a:latin typeface="+mn-ea"/>
                </a:rPr>
                <a:t>关闭</a:t>
              </a:r>
              <a:endParaRPr lang="zh-CN" altLang="en-US" b="1" dirty="0">
                <a:solidFill>
                  <a:schemeClr val="tx1"/>
                </a:solidFill>
                <a:latin typeface="+mn-ea"/>
              </a:endParaRPr>
            </a:p>
          </p:txBody>
        </p:sp>
        <p:sp>
          <p:nvSpPr>
            <p:cNvPr id="114" name="矩形 113"/>
            <p:cNvSpPr/>
            <p:nvPr/>
          </p:nvSpPr>
          <p:spPr>
            <a:xfrm>
              <a:off x="7977861" y="3405257"/>
              <a:ext cx="1515035" cy="582778"/>
            </a:xfrm>
            <a:prstGeom prst="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CLOSED</a:t>
              </a:r>
              <a:endParaRPr lang="en-US" altLang="zh-CN" b="1" dirty="0">
                <a:solidFill>
                  <a:schemeClr val="tx1"/>
                </a:solidFill>
              </a:endParaRPr>
            </a:p>
            <a:p>
              <a:pPr algn="ctr"/>
              <a:r>
                <a:rPr lang="zh-CN" altLang="en-US" b="1" dirty="0">
                  <a:solidFill>
                    <a:schemeClr val="tx1"/>
                  </a:solidFill>
                  <a:latin typeface="+mn-ea"/>
                </a:rPr>
                <a:t>关闭</a:t>
              </a:r>
              <a:endParaRPr lang="zh-CN" altLang="en-US" b="1" dirty="0">
                <a:solidFill>
                  <a:schemeClr val="tx1"/>
                </a:solidFill>
                <a:latin typeface="+mn-ea"/>
              </a:endParaRPr>
            </a:p>
          </p:txBody>
        </p:sp>
        <p:sp>
          <p:nvSpPr>
            <p:cNvPr id="117" name="文本框 116"/>
            <p:cNvSpPr txBox="1"/>
            <p:nvPr/>
          </p:nvSpPr>
          <p:spPr>
            <a:xfrm>
              <a:off x="2375262" y="2643992"/>
              <a:ext cx="1085108" cy="369332"/>
            </a:xfrm>
            <a:prstGeom prst="rect">
              <a:avLst/>
            </a:prstGeom>
            <a:noFill/>
          </p:spPr>
          <p:txBody>
            <a:bodyPr wrap="square" rtlCol="0">
              <a:spAutoFit/>
            </a:bodyPr>
            <a:lstStyle/>
            <a:p>
              <a:pPr algn="ctr"/>
              <a:r>
                <a:rPr lang="en-US" altLang="zh-CN" b="1" dirty="0"/>
                <a:t>TCP</a:t>
              </a:r>
              <a:r>
                <a:rPr lang="zh-CN" altLang="en-US" b="1" dirty="0"/>
                <a:t>客户</a:t>
              </a:r>
              <a:endParaRPr lang="zh-CN" altLang="en-US" b="1" dirty="0"/>
            </a:p>
          </p:txBody>
        </p:sp>
        <p:sp>
          <p:nvSpPr>
            <p:cNvPr id="118" name="文本框 117"/>
            <p:cNvSpPr txBox="1"/>
            <p:nvPr/>
          </p:nvSpPr>
          <p:spPr>
            <a:xfrm>
              <a:off x="9011331" y="2643992"/>
              <a:ext cx="1324716" cy="369332"/>
            </a:xfrm>
            <a:prstGeom prst="rect">
              <a:avLst/>
            </a:prstGeom>
            <a:noFill/>
          </p:spPr>
          <p:txBody>
            <a:bodyPr wrap="square" rtlCol="0">
              <a:spAutoFit/>
            </a:bodyPr>
            <a:lstStyle/>
            <a:p>
              <a:pPr algn="ctr"/>
              <a:r>
                <a:rPr lang="en-US" altLang="zh-CN" b="1" dirty="0"/>
                <a:t>TCP</a:t>
              </a:r>
              <a:r>
                <a:rPr lang="zh-CN" altLang="en-US" b="1" dirty="0"/>
                <a:t>服务器</a:t>
              </a:r>
              <a:endParaRPr lang="zh-CN" altLang="en-US" b="1" dirty="0"/>
            </a:p>
          </p:txBody>
        </p:sp>
        <p:grpSp>
          <p:nvGrpSpPr>
            <p:cNvPr id="119" name="组合 118"/>
            <p:cNvGrpSpPr/>
            <p:nvPr/>
          </p:nvGrpSpPr>
          <p:grpSpPr>
            <a:xfrm>
              <a:off x="3118053" y="2668561"/>
              <a:ext cx="5963787" cy="654939"/>
              <a:chOff x="2993956" y="1149410"/>
              <a:chExt cx="5963787" cy="654939"/>
            </a:xfrm>
          </p:grpSpPr>
          <p:pic>
            <p:nvPicPr>
              <p:cNvPr id="148" name="图形 147"/>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a:off x="2993956" y="1149410"/>
                <a:ext cx="677140" cy="654939"/>
              </a:xfrm>
              <a:prstGeom prst="rect">
                <a:avLst/>
              </a:prstGeom>
            </p:spPr>
          </p:pic>
          <p:pic>
            <p:nvPicPr>
              <p:cNvPr id="149" name="图形 148"/>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514026" y="1149410"/>
                <a:ext cx="443717" cy="582378"/>
              </a:xfrm>
              <a:prstGeom prst="rect">
                <a:avLst/>
              </a:prstGeom>
            </p:spPr>
          </p:pic>
        </p:grpSp>
        <p:sp>
          <p:nvSpPr>
            <p:cNvPr id="120" name="箭头: 左右 119"/>
            <p:cNvSpPr/>
            <p:nvPr/>
          </p:nvSpPr>
          <p:spPr>
            <a:xfrm>
              <a:off x="3790878" y="2788652"/>
              <a:ext cx="4847245" cy="496513"/>
            </a:xfrm>
            <a:prstGeom prst="leftRightArrow">
              <a:avLst>
                <a:gd name="adj1" fmla="val 68691"/>
                <a:gd name="adj2" fmla="val 50000"/>
              </a:avLst>
            </a:prstGeom>
            <a:solidFill>
              <a:schemeClr val="bg1"/>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建立</a:t>
              </a:r>
              <a:r>
                <a:rPr lang="en-US" altLang="zh-CN" b="1" dirty="0">
                  <a:solidFill>
                    <a:schemeClr val="tx1"/>
                  </a:solidFill>
                </a:rPr>
                <a:t>TCP</a:t>
              </a:r>
              <a:r>
                <a:rPr lang="zh-CN" altLang="en-US" b="1" dirty="0">
                  <a:solidFill>
                    <a:schemeClr val="tx1"/>
                  </a:solidFill>
                </a:rPr>
                <a:t>连接</a:t>
              </a:r>
              <a:endParaRPr lang="zh-CN" altLang="en-US" b="1" dirty="0">
                <a:solidFill>
                  <a:schemeClr val="tx1"/>
                </a:solidFill>
              </a:endParaRPr>
            </a:p>
          </p:txBody>
        </p:sp>
        <p:sp>
          <p:nvSpPr>
            <p:cNvPr id="121" name="矩形 120"/>
            <p:cNvSpPr/>
            <p:nvPr/>
          </p:nvSpPr>
          <p:spPr>
            <a:xfrm>
              <a:off x="7977860" y="3986246"/>
              <a:ext cx="1515035" cy="550352"/>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rPr>
                <a:t>LISTEN</a:t>
              </a:r>
              <a:endParaRPr lang="en-US" altLang="zh-CN" b="1" dirty="0">
                <a:solidFill>
                  <a:schemeClr val="bg1"/>
                </a:solidFill>
              </a:endParaRPr>
            </a:p>
            <a:p>
              <a:pPr algn="ctr"/>
              <a:r>
                <a:rPr lang="zh-CN" altLang="en-US" b="1" dirty="0">
                  <a:solidFill>
                    <a:schemeClr val="bg1"/>
                  </a:solidFill>
                  <a:latin typeface="+mn-ea"/>
                </a:rPr>
                <a:t>监听</a:t>
              </a:r>
              <a:endParaRPr lang="zh-CN" altLang="en-US" b="1" dirty="0">
                <a:solidFill>
                  <a:schemeClr val="bg1"/>
                </a:solidFill>
                <a:latin typeface="+mn-ea"/>
              </a:endParaRPr>
            </a:p>
          </p:txBody>
        </p:sp>
        <p:grpSp>
          <p:nvGrpSpPr>
            <p:cNvPr id="122" name="组合 121"/>
            <p:cNvGrpSpPr/>
            <p:nvPr/>
          </p:nvGrpSpPr>
          <p:grpSpPr>
            <a:xfrm>
              <a:off x="9137470" y="2973603"/>
              <a:ext cx="1856112" cy="1012643"/>
              <a:chOff x="9137470" y="1913430"/>
              <a:chExt cx="1856112" cy="1012643"/>
            </a:xfrm>
          </p:grpSpPr>
          <p:cxnSp>
            <p:nvCxnSpPr>
              <p:cNvPr id="146" name="连接符: 肘形 145"/>
              <p:cNvCxnSpPr/>
              <p:nvPr/>
            </p:nvCxnSpPr>
            <p:spPr>
              <a:xfrm rot="16200000" flipH="1">
                <a:off x="8812055" y="2238845"/>
                <a:ext cx="1006255" cy="355426"/>
              </a:xfrm>
              <a:prstGeom prst="bentConnector4">
                <a:avLst>
                  <a:gd name="adj1" fmla="val 994"/>
                  <a:gd name="adj2" fmla="val 531844"/>
                </a:avLst>
              </a:prstGeom>
              <a:ln w="254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147" name="文本框 146"/>
              <p:cNvSpPr txBox="1"/>
              <p:nvPr/>
            </p:nvSpPr>
            <p:spPr>
              <a:xfrm>
                <a:off x="9767455" y="2556741"/>
                <a:ext cx="1226127" cy="369332"/>
              </a:xfrm>
              <a:prstGeom prst="rect">
                <a:avLst/>
              </a:prstGeom>
              <a:noFill/>
            </p:spPr>
            <p:txBody>
              <a:bodyPr wrap="square" rtlCol="0">
                <a:spAutoFit/>
              </a:bodyPr>
              <a:lstStyle/>
              <a:p>
                <a:pPr algn="ctr"/>
                <a:r>
                  <a:rPr lang="zh-CN" altLang="en-US" b="1" dirty="0"/>
                  <a:t>被动打开</a:t>
                </a:r>
                <a:endParaRPr lang="zh-CN" altLang="en-US" b="1" dirty="0"/>
              </a:p>
            </p:txBody>
          </p:sp>
        </p:grpSp>
        <p:sp>
          <p:nvSpPr>
            <p:cNvPr id="123" name="矩形 122"/>
            <p:cNvSpPr/>
            <p:nvPr/>
          </p:nvSpPr>
          <p:spPr>
            <a:xfrm>
              <a:off x="2699103" y="3988035"/>
              <a:ext cx="1515035" cy="1118762"/>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rPr>
                <a:t>SYN-SENT</a:t>
              </a:r>
              <a:endParaRPr lang="en-US" altLang="zh-CN" b="1" dirty="0">
                <a:solidFill>
                  <a:schemeClr val="bg1"/>
                </a:solidFill>
              </a:endParaRPr>
            </a:p>
            <a:p>
              <a:pPr algn="ctr"/>
              <a:r>
                <a:rPr lang="zh-CN" altLang="en-US" b="1" dirty="0">
                  <a:solidFill>
                    <a:schemeClr val="bg1"/>
                  </a:solidFill>
                  <a:latin typeface="+mn-ea"/>
                </a:rPr>
                <a:t>同步已发送</a:t>
              </a:r>
              <a:endParaRPr lang="zh-CN" altLang="en-US" b="1" dirty="0">
                <a:solidFill>
                  <a:schemeClr val="bg1"/>
                </a:solidFill>
                <a:latin typeface="+mn-ea"/>
              </a:endParaRPr>
            </a:p>
          </p:txBody>
        </p:sp>
        <p:sp>
          <p:nvSpPr>
            <p:cNvPr id="124" name="文本框 123"/>
            <p:cNvSpPr txBox="1"/>
            <p:nvPr/>
          </p:nvSpPr>
          <p:spPr>
            <a:xfrm>
              <a:off x="315617" y="3979859"/>
              <a:ext cx="2381795" cy="584775"/>
            </a:xfrm>
            <a:prstGeom prst="rect">
              <a:avLst/>
            </a:prstGeom>
            <a:noFill/>
          </p:spPr>
          <p:txBody>
            <a:bodyPr wrap="square" rtlCol="0">
              <a:spAutoFit/>
            </a:bodyPr>
            <a:lstStyle/>
            <a:p>
              <a:r>
                <a:rPr lang="zh-CN" altLang="en-US" sz="1600" b="1" dirty="0">
                  <a:solidFill>
                    <a:schemeClr val="accent1"/>
                  </a:solidFill>
                </a:rPr>
                <a:t>发送</a:t>
              </a:r>
              <a:r>
                <a:rPr lang="en-US" altLang="zh-CN" sz="1600" b="1" dirty="0">
                  <a:solidFill>
                    <a:schemeClr val="accent1"/>
                  </a:solidFill>
                </a:rPr>
                <a:t>TCP</a:t>
              </a:r>
              <a:r>
                <a:rPr lang="zh-CN" altLang="en-US" sz="1600" b="1" dirty="0">
                  <a:solidFill>
                    <a:schemeClr val="accent1"/>
                  </a:solidFill>
                </a:rPr>
                <a:t>连接请求报文段</a:t>
              </a:r>
              <a:endParaRPr lang="en-US" altLang="zh-CN" sz="1600" b="1" dirty="0">
                <a:solidFill>
                  <a:schemeClr val="accent1"/>
                </a:solidFill>
              </a:endParaRPr>
            </a:p>
            <a:p>
              <a:r>
                <a:rPr lang="zh-CN" altLang="en-US" sz="1600" b="1" dirty="0">
                  <a:solidFill>
                    <a:schemeClr val="accent1"/>
                  </a:solidFill>
                </a:rPr>
                <a:t>进入同步已发送状态</a:t>
              </a:r>
              <a:endParaRPr lang="zh-CN" altLang="en-US" sz="1600" b="1" dirty="0">
                <a:solidFill>
                  <a:schemeClr val="accent1"/>
                </a:solidFill>
              </a:endParaRPr>
            </a:p>
          </p:txBody>
        </p:sp>
        <p:cxnSp>
          <p:nvCxnSpPr>
            <p:cNvPr id="125" name="直接箭头连接符 124"/>
            <p:cNvCxnSpPr/>
            <p:nvPr/>
          </p:nvCxnSpPr>
          <p:spPr>
            <a:xfrm>
              <a:off x="4214138" y="3986246"/>
              <a:ext cx="3763719" cy="550352"/>
            </a:xfrm>
            <a:prstGeom prst="straightConnector1">
              <a:avLst/>
            </a:prstGeom>
            <a:ln w="127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126" name="文本框 125"/>
            <p:cNvSpPr txBox="1"/>
            <p:nvPr/>
          </p:nvSpPr>
          <p:spPr>
            <a:xfrm rot="534720">
              <a:off x="4241835" y="3732624"/>
              <a:ext cx="979714" cy="369332"/>
            </a:xfrm>
            <a:prstGeom prst="rect">
              <a:avLst/>
            </a:prstGeom>
            <a:noFill/>
          </p:spPr>
          <p:txBody>
            <a:bodyPr wrap="square" rtlCol="0">
              <a:spAutoFit/>
            </a:bodyPr>
            <a:lstStyle/>
            <a:p>
              <a:r>
                <a:rPr lang="en-US" altLang="zh-CN" b="1" dirty="0"/>
                <a:t>SYN=1</a:t>
              </a:r>
              <a:endParaRPr lang="zh-CN" altLang="en-US" b="1" dirty="0"/>
            </a:p>
          </p:txBody>
        </p:sp>
        <p:sp>
          <p:nvSpPr>
            <p:cNvPr id="127" name="文本框 126"/>
            <p:cNvSpPr txBox="1"/>
            <p:nvPr/>
          </p:nvSpPr>
          <p:spPr>
            <a:xfrm rot="487117">
              <a:off x="5753893" y="3949348"/>
              <a:ext cx="979714" cy="369332"/>
            </a:xfrm>
            <a:prstGeom prst="rect">
              <a:avLst/>
            </a:prstGeom>
            <a:noFill/>
          </p:spPr>
          <p:txBody>
            <a:bodyPr wrap="square" rtlCol="0">
              <a:spAutoFit/>
            </a:bodyPr>
            <a:lstStyle/>
            <a:p>
              <a:r>
                <a:rPr lang="en-US" altLang="zh-CN" b="1" dirty="0"/>
                <a:t>seq=x</a:t>
              </a:r>
              <a:endParaRPr lang="zh-CN" altLang="en-US" b="1" dirty="0"/>
            </a:p>
          </p:txBody>
        </p:sp>
        <p:grpSp>
          <p:nvGrpSpPr>
            <p:cNvPr id="128" name="组合 127"/>
            <p:cNvGrpSpPr/>
            <p:nvPr/>
          </p:nvGrpSpPr>
          <p:grpSpPr>
            <a:xfrm>
              <a:off x="1408900" y="2996030"/>
              <a:ext cx="1709154" cy="996849"/>
              <a:chOff x="1408900" y="1935857"/>
              <a:chExt cx="1709154" cy="996849"/>
            </a:xfrm>
          </p:grpSpPr>
          <p:cxnSp>
            <p:nvCxnSpPr>
              <p:cNvPr id="144" name="连接符: 肘形 143"/>
              <p:cNvCxnSpPr>
                <a:stCxn id="148" idx="1"/>
              </p:cNvCxnSpPr>
              <p:nvPr/>
            </p:nvCxnSpPr>
            <p:spPr>
              <a:xfrm rot="10800000" flipV="1">
                <a:off x="2705771" y="1935857"/>
                <a:ext cx="412283" cy="990215"/>
              </a:xfrm>
              <a:prstGeom prst="bentConnector3">
                <a:avLst>
                  <a:gd name="adj1" fmla="val 420630"/>
                </a:avLst>
              </a:prstGeom>
              <a:ln w="254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145" name="文本框 144"/>
              <p:cNvSpPr txBox="1"/>
              <p:nvPr/>
            </p:nvSpPr>
            <p:spPr>
              <a:xfrm>
                <a:off x="1408900" y="2563374"/>
                <a:ext cx="1226127" cy="369332"/>
              </a:xfrm>
              <a:prstGeom prst="rect">
                <a:avLst/>
              </a:prstGeom>
              <a:noFill/>
            </p:spPr>
            <p:txBody>
              <a:bodyPr wrap="square" rtlCol="0">
                <a:spAutoFit/>
              </a:bodyPr>
              <a:lstStyle/>
              <a:p>
                <a:pPr algn="ctr"/>
                <a:r>
                  <a:rPr lang="zh-CN" altLang="en-US" b="1" dirty="0"/>
                  <a:t>主动打开</a:t>
                </a:r>
                <a:endParaRPr lang="zh-CN" altLang="en-US" b="1" dirty="0"/>
              </a:p>
            </p:txBody>
          </p:sp>
        </p:grpSp>
        <p:sp>
          <p:nvSpPr>
            <p:cNvPr id="129" name="矩形 128"/>
            <p:cNvSpPr/>
            <p:nvPr/>
          </p:nvSpPr>
          <p:spPr>
            <a:xfrm>
              <a:off x="7977733" y="4536455"/>
              <a:ext cx="1515035" cy="1141378"/>
            </a:xfrm>
            <a:prstGeom prst="rect">
              <a:avLst/>
            </a:prstGeom>
            <a:solidFill>
              <a:schemeClr val="accent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rPr>
                <a:t>SYN-RCVD</a:t>
              </a:r>
              <a:endParaRPr lang="en-US" altLang="zh-CN" b="1" dirty="0">
                <a:solidFill>
                  <a:schemeClr val="bg1"/>
                </a:solidFill>
              </a:endParaRPr>
            </a:p>
            <a:p>
              <a:pPr algn="ctr"/>
              <a:r>
                <a:rPr lang="zh-CN" altLang="en-US" b="1" dirty="0">
                  <a:solidFill>
                    <a:schemeClr val="bg1"/>
                  </a:solidFill>
                  <a:latin typeface="+mn-ea"/>
                </a:rPr>
                <a:t>同步已接收</a:t>
              </a:r>
              <a:endParaRPr lang="zh-CN" altLang="en-US" b="1" dirty="0">
                <a:solidFill>
                  <a:schemeClr val="bg1"/>
                </a:solidFill>
                <a:latin typeface="+mn-ea"/>
              </a:endParaRPr>
            </a:p>
          </p:txBody>
        </p:sp>
        <p:cxnSp>
          <p:nvCxnSpPr>
            <p:cNvPr id="130" name="直接箭头连接符 129"/>
            <p:cNvCxnSpPr/>
            <p:nvPr/>
          </p:nvCxnSpPr>
          <p:spPr>
            <a:xfrm flipH="1">
              <a:off x="4214136" y="4553031"/>
              <a:ext cx="3763167" cy="552975"/>
            </a:xfrm>
            <a:prstGeom prst="straightConnector1">
              <a:avLst/>
            </a:prstGeom>
            <a:ln w="127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131" name="文本框 130"/>
            <p:cNvSpPr txBox="1"/>
            <p:nvPr/>
          </p:nvSpPr>
          <p:spPr>
            <a:xfrm rot="21083811">
              <a:off x="4241603" y="4655276"/>
              <a:ext cx="1695926" cy="369332"/>
            </a:xfrm>
            <a:prstGeom prst="rect">
              <a:avLst/>
            </a:prstGeom>
            <a:noFill/>
          </p:spPr>
          <p:txBody>
            <a:bodyPr wrap="square" rtlCol="0">
              <a:spAutoFit/>
            </a:bodyPr>
            <a:lstStyle/>
            <a:p>
              <a:r>
                <a:rPr lang="en-US" altLang="zh-CN" b="1" dirty="0"/>
                <a:t>SYN=1  ACK=1</a:t>
              </a:r>
              <a:endParaRPr lang="zh-CN" altLang="en-US" b="1" dirty="0"/>
            </a:p>
          </p:txBody>
        </p:sp>
        <p:sp>
          <p:nvSpPr>
            <p:cNvPr id="132" name="文本框 131"/>
            <p:cNvSpPr txBox="1"/>
            <p:nvPr/>
          </p:nvSpPr>
          <p:spPr>
            <a:xfrm rot="21067815">
              <a:off x="5750150" y="4496780"/>
              <a:ext cx="756271" cy="369332"/>
            </a:xfrm>
            <a:prstGeom prst="rect">
              <a:avLst/>
            </a:prstGeom>
            <a:noFill/>
          </p:spPr>
          <p:txBody>
            <a:bodyPr wrap="square" rtlCol="0">
              <a:spAutoFit/>
            </a:bodyPr>
            <a:lstStyle/>
            <a:p>
              <a:r>
                <a:rPr lang="en-US" altLang="zh-CN" b="1" dirty="0"/>
                <a:t>seq=y</a:t>
              </a:r>
              <a:endParaRPr lang="zh-CN" altLang="en-US" b="1" dirty="0"/>
            </a:p>
          </p:txBody>
        </p:sp>
        <p:sp>
          <p:nvSpPr>
            <p:cNvPr id="133" name="文本框 132"/>
            <p:cNvSpPr txBox="1"/>
            <p:nvPr/>
          </p:nvSpPr>
          <p:spPr>
            <a:xfrm rot="21045899">
              <a:off x="6416000" y="4392244"/>
              <a:ext cx="968915" cy="369332"/>
            </a:xfrm>
            <a:prstGeom prst="rect">
              <a:avLst/>
            </a:prstGeom>
            <a:noFill/>
          </p:spPr>
          <p:txBody>
            <a:bodyPr wrap="square" rtlCol="0">
              <a:spAutoFit/>
            </a:bodyPr>
            <a:lstStyle/>
            <a:p>
              <a:r>
                <a:rPr lang="en-US" altLang="zh-CN" b="1" dirty="0"/>
                <a:t>ack=x+1</a:t>
              </a:r>
              <a:endParaRPr lang="zh-CN" altLang="en-US" b="1" dirty="0"/>
            </a:p>
          </p:txBody>
        </p:sp>
        <p:sp>
          <p:nvSpPr>
            <p:cNvPr id="134" name="文本框 133"/>
            <p:cNvSpPr txBox="1"/>
            <p:nvPr/>
          </p:nvSpPr>
          <p:spPr>
            <a:xfrm>
              <a:off x="9479981" y="4544543"/>
              <a:ext cx="2804229" cy="584775"/>
            </a:xfrm>
            <a:prstGeom prst="rect">
              <a:avLst/>
            </a:prstGeom>
            <a:noFill/>
          </p:spPr>
          <p:txBody>
            <a:bodyPr wrap="square" rtlCol="0">
              <a:spAutoFit/>
            </a:bodyPr>
            <a:lstStyle/>
            <a:p>
              <a:r>
                <a:rPr lang="zh-CN" altLang="en-US" sz="1600" b="1" dirty="0">
                  <a:solidFill>
                    <a:schemeClr val="accent5"/>
                  </a:solidFill>
                </a:rPr>
                <a:t>发送</a:t>
              </a:r>
              <a:r>
                <a:rPr lang="en-US" altLang="zh-CN" sz="1600" b="1" dirty="0">
                  <a:solidFill>
                    <a:schemeClr val="accent5"/>
                  </a:solidFill>
                </a:rPr>
                <a:t>TCP</a:t>
              </a:r>
              <a:r>
                <a:rPr lang="zh-CN" altLang="en-US" sz="1600" b="1" dirty="0">
                  <a:solidFill>
                    <a:schemeClr val="accent5"/>
                  </a:solidFill>
                </a:rPr>
                <a:t>连接请求确认报文段</a:t>
              </a:r>
              <a:endParaRPr lang="en-US" altLang="zh-CN" sz="1600" b="1" dirty="0">
                <a:solidFill>
                  <a:schemeClr val="accent5"/>
                </a:solidFill>
              </a:endParaRPr>
            </a:p>
            <a:p>
              <a:r>
                <a:rPr lang="zh-CN" altLang="en-US" sz="1600" b="1" dirty="0">
                  <a:solidFill>
                    <a:schemeClr val="accent5"/>
                  </a:solidFill>
                </a:rPr>
                <a:t>进入同步已接收状态</a:t>
              </a:r>
              <a:endParaRPr lang="zh-CN" altLang="en-US" sz="1600" b="1" dirty="0">
                <a:solidFill>
                  <a:schemeClr val="accent5"/>
                </a:solidFill>
              </a:endParaRPr>
            </a:p>
          </p:txBody>
        </p:sp>
        <p:sp>
          <p:nvSpPr>
            <p:cNvPr id="135" name="矩形 134"/>
            <p:cNvSpPr/>
            <p:nvPr/>
          </p:nvSpPr>
          <p:spPr>
            <a:xfrm>
              <a:off x="2699102" y="5108586"/>
              <a:ext cx="1515035" cy="1318236"/>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rPr>
                <a:t>ESTABLISHED</a:t>
              </a:r>
              <a:endParaRPr lang="en-US" altLang="zh-CN" b="1" dirty="0">
                <a:solidFill>
                  <a:schemeClr val="bg1"/>
                </a:solidFill>
              </a:endParaRPr>
            </a:p>
            <a:p>
              <a:pPr algn="ctr"/>
              <a:r>
                <a:rPr lang="zh-CN" altLang="en-US" b="1" dirty="0">
                  <a:solidFill>
                    <a:schemeClr val="bg1"/>
                  </a:solidFill>
                  <a:latin typeface="+mn-ea"/>
                </a:rPr>
                <a:t>连接已建立</a:t>
              </a:r>
              <a:endParaRPr lang="zh-CN" altLang="en-US" b="1" dirty="0">
                <a:solidFill>
                  <a:schemeClr val="bg1"/>
                </a:solidFill>
                <a:latin typeface="+mn-ea"/>
              </a:endParaRPr>
            </a:p>
          </p:txBody>
        </p:sp>
        <p:sp>
          <p:nvSpPr>
            <p:cNvPr id="136" name="矩形 135"/>
            <p:cNvSpPr/>
            <p:nvPr/>
          </p:nvSpPr>
          <p:spPr>
            <a:xfrm>
              <a:off x="7971324" y="5679611"/>
              <a:ext cx="1515035" cy="747212"/>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rPr>
                <a:t>ESTABLISHED</a:t>
              </a:r>
              <a:endParaRPr lang="en-US" altLang="zh-CN" b="1" dirty="0">
                <a:solidFill>
                  <a:schemeClr val="bg1"/>
                </a:solidFill>
              </a:endParaRPr>
            </a:p>
            <a:p>
              <a:pPr algn="ctr"/>
              <a:r>
                <a:rPr lang="zh-CN" altLang="en-US" b="1" dirty="0">
                  <a:solidFill>
                    <a:schemeClr val="bg1"/>
                  </a:solidFill>
                  <a:latin typeface="+mn-ea"/>
                </a:rPr>
                <a:t>连接已建立</a:t>
              </a:r>
              <a:endParaRPr lang="zh-CN" altLang="en-US" b="1" dirty="0">
                <a:solidFill>
                  <a:schemeClr val="bg1"/>
                </a:solidFill>
                <a:latin typeface="+mn-ea"/>
              </a:endParaRPr>
            </a:p>
          </p:txBody>
        </p:sp>
        <p:grpSp>
          <p:nvGrpSpPr>
            <p:cNvPr id="137" name="组合 136"/>
            <p:cNvGrpSpPr/>
            <p:nvPr/>
          </p:nvGrpSpPr>
          <p:grpSpPr>
            <a:xfrm>
              <a:off x="4275417" y="5815800"/>
              <a:ext cx="3641166" cy="584775"/>
              <a:chOff x="4275415" y="5877463"/>
              <a:chExt cx="3641166" cy="584775"/>
            </a:xfrm>
          </p:grpSpPr>
          <p:sp>
            <p:nvSpPr>
              <p:cNvPr id="142" name="圆柱体 141"/>
              <p:cNvSpPr/>
              <p:nvPr/>
            </p:nvSpPr>
            <p:spPr>
              <a:xfrm rot="16200000">
                <a:off x="5826555" y="4339328"/>
                <a:ext cx="538890" cy="3641162"/>
              </a:xfrm>
              <a:prstGeom prst="can">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dirty="0"/>
              </a:p>
            </p:txBody>
          </p:sp>
          <p:sp>
            <p:nvSpPr>
              <p:cNvPr id="143" name="文本框 142"/>
              <p:cNvSpPr txBox="1"/>
              <p:nvPr/>
            </p:nvSpPr>
            <p:spPr>
              <a:xfrm>
                <a:off x="4275415" y="5877463"/>
                <a:ext cx="3641165" cy="584775"/>
              </a:xfrm>
              <a:prstGeom prst="rect">
                <a:avLst/>
              </a:prstGeom>
              <a:noFill/>
            </p:spPr>
            <p:txBody>
              <a:bodyPr wrap="square" rtlCol="0">
                <a:spAutoFit/>
              </a:bodyPr>
              <a:lstStyle/>
              <a:p>
                <a:pPr algn="ctr"/>
                <a:r>
                  <a:rPr lang="zh-CN" altLang="en-US" sz="1600" b="1" dirty="0">
                    <a:solidFill>
                      <a:schemeClr val="bg1"/>
                    </a:solidFill>
                  </a:rPr>
                  <a:t>基于已建立好的</a:t>
                </a:r>
                <a:r>
                  <a:rPr lang="en-US" altLang="zh-CN" sz="1600" b="1" dirty="0">
                    <a:solidFill>
                      <a:schemeClr val="bg1"/>
                    </a:solidFill>
                  </a:rPr>
                  <a:t>TCP</a:t>
                </a:r>
                <a:r>
                  <a:rPr lang="zh-CN" altLang="en-US" sz="1600" b="1" dirty="0">
                    <a:solidFill>
                      <a:schemeClr val="bg1"/>
                    </a:solidFill>
                  </a:rPr>
                  <a:t>连接</a:t>
                </a:r>
                <a:endParaRPr lang="en-US" altLang="zh-CN" sz="1600" b="1" dirty="0">
                  <a:solidFill>
                    <a:schemeClr val="bg1"/>
                  </a:solidFill>
                </a:endParaRPr>
              </a:p>
              <a:p>
                <a:pPr algn="ctr"/>
                <a:r>
                  <a:rPr lang="zh-CN" altLang="en-US" sz="1600" b="1" dirty="0">
                    <a:solidFill>
                      <a:schemeClr val="bg1"/>
                    </a:solidFill>
                  </a:rPr>
                  <a:t>进行可靠数据传输</a:t>
                </a:r>
                <a:endParaRPr lang="zh-CN" altLang="en-US" sz="1600" b="1" dirty="0">
                  <a:solidFill>
                    <a:schemeClr val="bg1"/>
                  </a:solidFill>
                </a:endParaRPr>
              </a:p>
            </p:txBody>
          </p:sp>
        </p:grpSp>
        <p:cxnSp>
          <p:nvCxnSpPr>
            <p:cNvPr id="138" name="直接箭头连接符 137"/>
            <p:cNvCxnSpPr/>
            <p:nvPr/>
          </p:nvCxnSpPr>
          <p:spPr>
            <a:xfrm>
              <a:off x="4223520" y="5127480"/>
              <a:ext cx="3763719" cy="550352"/>
            </a:xfrm>
            <a:prstGeom prst="straightConnector1">
              <a:avLst/>
            </a:prstGeom>
            <a:ln w="127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139" name="文本框 138"/>
            <p:cNvSpPr txBox="1"/>
            <p:nvPr/>
          </p:nvSpPr>
          <p:spPr>
            <a:xfrm rot="534720">
              <a:off x="4959613" y="5002833"/>
              <a:ext cx="979714" cy="369332"/>
            </a:xfrm>
            <a:prstGeom prst="rect">
              <a:avLst/>
            </a:prstGeom>
            <a:noFill/>
          </p:spPr>
          <p:txBody>
            <a:bodyPr wrap="square" rtlCol="0">
              <a:spAutoFit/>
            </a:bodyPr>
            <a:lstStyle/>
            <a:p>
              <a:r>
                <a:rPr lang="en-US" altLang="zh-CN" b="1" dirty="0"/>
                <a:t>ACK-=1</a:t>
              </a:r>
              <a:endParaRPr lang="zh-CN" altLang="en-US" b="1" dirty="0"/>
            </a:p>
          </p:txBody>
        </p:sp>
        <p:sp>
          <p:nvSpPr>
            <p:cNvPr id="140" name="文本框 139"/>
            <p:cNvSpPr txBox="1"/>
            <p:nvPr/>
          </p:nvSpPr>
          <p:spPr>
            <a:xfrm rot="487117">
              <a:off x="5753893" y="5095343"/>
              <a:ext cx="979714" cy="369332"/>
            </a:xfrm>
            <a:prstGeom prst="rect">
              <a:avLst/>
            </a:prstGeom>
            <a:noFill/>
          </p:spPr>
          <p:txBody>
            <a:bodyPr wrap="square" rtlCol="0">
              <a:spAutoFit/>
            </a:bodyPr>
            <a:lstStyle/>
            <a:p>
              <a:r>
                <a:rPr lang="en-US" altLang="zh-CN" b="1" dirty="0"/>
                <a:t>seq=x+1</a:t>
              </a:r>
              <a:endParaRPr lang="zh-CN" altLang="en-US" b="1" dirty="0"/>
            </a:p>
          </p:txBody>
        </p:sp>
        <p:sp>
          <p:nvSpPr>
            <p:cNvPr id="141" name="文本框 140"/>
            <p:cNvSpPr txBox="1"/>
            <p:nvPr/>
          </p:nvSpPr>
          <p:spPr>
            <a:xfrm rot="487117">
              <a:off x="6629294" y="5207874"/>
              <a:ext cx="979714" cy="369332"/>
            </a:xfrm>
            <a:prstGeom prst="rect">
              <a:avLst/>
            </a:prstGeom>
            <a:noFill/>
          </p:spPr>
          <p:txBody>
            <a:bodyPr wrap="square" rtlCol="0">
              <a:spAutoFit/>
            </a:bodyPr>
            <a:lstStyle/>
            <a:p>
              <a:r>
                <a:rPr lang="en-US" altLang="zh-CN" b="1" dirty="0"/>
                <a:t>ack=y+1</a:t>
              </a:r>
              <a:endParaRPr lang="zh-CN" altLang="en-US" b="1" dirty="0"/>
            </a:p>
          </p:txBody>
        </p:sp>
      </p:grpSp>
      <p:grpSp>
        <p:nvGrpSpPr>
          <p:cNvPr id="5" name="组合 4"/>
          <p:cNvGrpSpPr/>
          <p:nvPr/>
        </p:nvGrpSpPr>
        <p:grpSpPr>
          <a:xfrm>
            <a:off x="933106" y="1224276"/>
            <a:ext cx="10954094" cy="1025594"/>
            <a:chOff x="933106" y="1224276"/>
            <a:chExt cx="10954094" cy="1025594"/>
          </a:xfrm>
        </p:grpSpPr>
        <p:sp>
          <p:nvSpPr>
            <p:cNvPr id="42" name="文本框 41"/>
            <p:cNvSpPr txBox="1"/>
            <p:nvPr/>
          </p:nvSpPr>
          <p:spPr>
            <a:xfrm>
              <a:off x="933106" y="1224276"/>
              <a:ext cx="10954094" cy="646331"/>
            </a:xfrm>
            <a:prstGeom prst="rect">
              <a:avLst/>
            </a:prstGeom>
            <a:noFill/>
          </p:spPr>
          <p:txBody>
            <a:bodyPr wrap="square" rtlCol="0">
              <a:spAutoFit/>
            </a:bodyPr>
            <a:lstStyle/>
            <a:p>
              <a:r>
                <a:rPr lang="en-US" altLang="zh-CN" b="1" dirty="0"/>
                <a:t>【2019</a:t>
              </a:r>
              <a:r>
                <a:rPr lang="zh-CN" altLang="en-US" b="1" dirty="0"/>
                <a:t>年 题</a:t>
              </a:r>
              <a:r>
                <a:rPr lang="en-US" altLang="zh-CN" b="1" dirty="0"/>
                <a:t>39】</a:t>
              </a:r>
              <a:r>
                <a:rPr lang="zh-CN" altLang="en-US" b="1" dirty="0"/>
                <a:t>若主机甲主动发起一个与主机乙的</a:t>
              </a:r>
              <a:r>
                <a:rPr lang="en-US" altLang="zh-CN" b="1" dirty="0"/>
                <a:t>TCP</a:t>
              </a:r>
              <a:r>
                <a:rPr lang="zh-CN" altLang="en-US" b="1" dirty="0"/>
                <a:t>连接，甲、乙选择的初始序列号分别为</a:t>
              </a:r>
              <a:r>
                <a:rPr lang="en-US" altLang="zh-CN" b="1" dirty="0"/>
                <a:t>2018</a:t>
              </a:r>
              <a:r>
                <a:rPr lang="zh-CN" altLang="en-US" b="1" dirty="0"/>
                <a:t>和</a:t>
              </a:r>
              <a:r>
                <a:rPr lang="en-US" altLang="zh-CN" b="1" dirty="0"/>
                <a:t>2046</a:t>
              </a:r>
              <a:r>
                <a:rPr lang="zh-CN" altLang="en-US" b="1" dirty="0"/>
                <a:t>，</a:t>
              </a:r>
              <a:endParaRPr lang="en-US" altLang="zh-CN" b="1" dirty="0"/>
            </a:p>
            <a:p>
              <a:r>
                <a:rPr lang="en-US" altLang="zh-CN" b="1" dirty="0"/>
                <a:t>                               </a:t>
              </a:r>
              <a:r>
                <a:rPr lang="zh-CN" altLang="en-US" b="1" dirty="0"/>
                <a:t>则第三次握手</a:t>
              </a:r>
              <a:r>
                <a:rPr lang="en-US" altLang="zh-CN" b="1" dirty="0"/>
                <a:t>TCP</a:t>
              </a:r>
              <a:r>
                <a:rPr lang="zh-CN" altLang="en-US" b="1" dirty="0"/>
                <a:t>段的确认序列号是（      ）。</a:t>
              </a:r>
              <a:endParaRPr lang="zh-CN" altLang="en-US" b="1" dirty="0"/>
            </a:p>
          </p:txBody>
        </p:sp>
        <p:sp>
          <p:nvSpPr>
            <p:cNvPr id="58" name="文本框 57"/>
            <p:cNvSpPr txBox="1"/>
            <p:nvPr/>
          </p:nvSpPr>
          <p:spPr>
            <a:xfrm>
              <a:off x="2518311" y="1880538"/>
              <a:ext cx="1185672" cy="369332"/>
            </a:xfrm>
            <a:prstGeom prst="rect">
              <a:avLst/>
            </a:prstGeom>
            <a:noFill/>
          </p:spPr>
          <p:txBody>
            <a:bodyPr wrap="square" rtlCol="0">
              <a:spAutoFit/>
            </a:bodyPr>
            <a:lstStyle/>
            <a:p>
              <a:r>
                <a:rPr lang="en-US" altLang="zh-CN" b="1" dirty="0"/>
                <a:t>A. 2018</a:t>
              </a:r>
              <a:endParaRPr lang="zh-CN" altLang="en-US" b="1" dirty="0"/>
            </a:p>
          </p:txBody>
        </p:sp>
        <p:sp>
          <p:nvSpPr>
            <p:cNvPr id="55" name="文本框 54"/>
            <p:cNvSpPr txBox="1"/>
            <p:nvPr/>
          </p:nvSpPr>
          <p:spPr>
            <a:xfrm>
              <a:off x="4822107" y="1880538"/>
              <a:ext cx="1185672" cy="369332"/>
            </a:xfrm>
            <a:prstGeom prst="rect">
              <a:avLst/>
            </a:prstGeom>
            <a:noFill/>
          </p:spPr>
          <p:txBody>
            <a:bodyPr wrap="square" rtlCol="0">
              <a:spAutoFit/>
            </a:bodyPr>
            <a:lstStyle/>
            <a:p>
              <a:r>
                <a:rPr lang="en-US" altLang="zh-CN" b="1" dirty="0"/>
                <a:t>B. 2019</a:t>
              </a:r>
              <a:endParaRPr lang="zh-CN" altLang="en-US" b="1" dirty="0"/>
            </a:p>
          </p:txBody>
        </p:sp>
        <p:sp>
          <p:nvSpPr>
            <p:cNvPr id="56" name="文本框 55"/>
            <p:cNvSpPr txBox="1"/>
            <p:nvPr/>
          </p:nvSpPr>
          <p:spPr>
            <a:xfrm>
              <a:off x="7125903" y="1880538"/>
              <a:ext cx="1185672" cy="369332"/>
            </a:xfrm>
            <a:prstGeom prst="rect">
              <a:avLst/>
            </a:prstGeom>
            <a:noFill/>
          </p:spPr>
          <p:txBody>
            <a:bodyPr wrap="square" rtlCol="0">
              <a:spAutoFit/>
            </a:bodyPr>
            <a:lstStyle/>
            <a:p>
              <a:r>
                <a:rPr lang="en-US" altLang="zh-CN" b="1" dirty="0"/>
                <a:t>C. 2046</a:t>
              </a:r>
              <a:endParaRPr lang="zh-CN" altLang="en-US" b="1" dirty="0"/>
            </a:p>
          </p:txBody>
        </p:sp>
        <p:sp>
          <p:nvSpPr>
            <p:cNvPr id="57" name="文本框 56"/>
            <p:cNvSpPr txBox="1"/>
            <p:nvPr/>
          </p:nvSpPr>
          <p:spPr>
            <a:xfrm>
              <a:off x="9429699" y="1880538"/>
              <a:ext cx="1185672" cy="369332"/>
            </a:xfrm>
            <a:prstGeom prst="rect">
              <a:avLst/>
            </a:prstGeom>
            <a:noFill/>
          </p:spPr>
          <p:txBody>
            <a:bodyPr wrap="square" rtlCol="0">
              <a:spAutoFit/>
            </a:bodyPr>
            <a:lstStyle/>
            <a:p>
              <a:r>
                <a:rPr lang="en-US" altLang="zh-CN" b="1" dirty="0"/>
                <a:t>D. 2047</a:t>
              </a:r>
              <a:endParaRPr lang="zh-CN" altLang="en-US" b="1" dirty="0"/>
            </a:p>
          </p:txBody>
        </p:sp>
      </p:grpSp>
    </p:spTree>
    <p:custDataLst>
      <p:tags r:id="rId5"/>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800" decel="100000"/>
                                        <p:tgtEl>
                                          <p:spTgt spid="5"/>
                                        </p:tgtEl>
                                      </p:cBhvr>
                                    </p:animEffect>
                                    <p:anim calcmode="lin" valueType="num">
                                      <p:cBhvr>
                                        <p:cTn id="8" dur="800" decel="100000" fill="hold"/>
                                        <p:tgtEl>
                                          <p:spTgt spid="5"/>
                                        </p:tgtEl>
                                        <p:attrNameLst>
                                          <p:attrName>style.rotation</p:attrName>
                                        </p:attrNameLst>
                                      </p:cBhvr>
                                      <p:tavLst>
                                        <p:tav tm="0">
                                          <p:val>
                                            <p:fltVal val="-90"/>
                                          </p:val>
                                        </p:tav>
                                        <p:tav tm="100000">
                                          <p:val>
                                            <p:fltVal val="0"/>
                                          </p:val>
                                        </p:tav>
                                      </p:tavLst>
                                    </p:anim>
                                    <p:anim calcmode="lin" valueType="num">
                                      <p:cBhvr>
                                        <p:cTn id="9" dur="800" decel="100000" fill="hold"/>
                                        <p:tgtEl>
                                          <p:spTgt spid="5"/>
                                        </p:tgtEl>
                                        <p:attrNameLst>
                                          <p:attrName>ppt_x</p:attrName>
                                        </p:attrNameLst>
                                      </p:cBhvr>
                                      <p:tavLst>
                                        <p:tav tm="0">
                                          <p:val>
                                            <p:strVal val="#ppt_x+0.4"/>
                                          </p:val>
                                        </p:tav>
                                        <p:tav tm="100000">
                                          <p:val>
                                            <p:strVal val="#ppt_x-0.05"/>
                                          </p:val>
                                        </p:tav>
                                      </p:tavLst>
                                    </p:anim>
                                    <p:anim calcmode="lin" valueType="num">
                                      <p:cBhvr>
                                        <p:cTn id="10" dur="800" decel="100000" fill="hold"/>
                                        <p:tgtEl>
                                          <p:spTgt spid="5"/>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5"/>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5"/>
                                        </p:tgtEl>
                                        <p:attrNameLst>
                                          <p:attrName>ppt_y</p:attrName>
                                        </p:attrNameLst>
                                      </p:cBhvr>
                                      <p:tavLst>
                                        <p:tav tm="0">
                                          <p:val>
                                            <p:strVal val="#ppt_y+0.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30" presetClass="entr" presetSubtype="0" fill="hold" grpId="0" nodeType="clickEffect">
                                  <p:stCondLst>
                                    <p:cond delay="0"/>
                                  </p:stCondLst>
                                  <p:childTnLst>
                                    <p:set>
                                      <p:cBhvr>
                                        <p:cTn id="16" dur="1" fill="hold">
                                          <p:stCondLst>
                                            <p:cond delay="0"/>
                                          </p:stCondLst>
                                        </p:cTn>
                                        <p:tgtEl>
                                          <p:spTgt spid="52"/>
                                        </p:tgtEl>
                                        <p:attrNameLst>
                                          <p:attrName>style.visibility</p:attrName>
                                        </p:attrNameLst>
                                      </p:cBhvr>
                                      <p:to>
                                        <p:strVal val="visible"/>
                                      </p:to>
                                    </p:set>
                                    <p:animEffect transition="in" filter="fade">
                                      <p:cBhvr>
                                        <p:cTn id="17" dur="800" decel="100000"/>
                                        <p:tgtEl>
                                          <p:spTgt spid="52"/>
                                        </p:tgtEl>
                                      </p:cBhvr>
                                    </p:animEffect>
                                    <p:anim calcmode="lin" valueType="num">
                                      <p:cBhvr>
                                        <p:cTn id="18" dur="800" decel="100000" fill="hold"/>
                                        <p:tgtEl>
                                          <p:spTgt spid="52"/>
                                        </p:tgtEl>
                                        <p:attrNameLst>
                                          <p:attrName>style.rotation</p:attrName>
                                        </p:attrNameLst>
                                      </p:cBhvr>
                                      <p:tavLst>
                                        <p:tav tm="0">
                                          <p:val>
                                            <p:fltVal val="-90"/>
                                          </p:val>
                                        </p:tav>
                                        <p:tav tm="100000">
                                          <p:val>
                                            <p:fltVal val="0"/>
                                          </p:val>
                                        </p:tav>
                                      </p:tavLst>
                                    </p:anim>
                                    <p:anim calcmode="lin" valueType="num">
                                      <p:cBhvr>
                                        <p:cTn id="19" dur="800" decel="100000" fill="hold"/>
                                        <p:tgtEl>
                                          <p:spTgt spid="52"/>
                                        </p:tgtEl>
                                        <p:attrNameLst>
                                          <p:attrName>ppt_x</p:attrName>
                                        </p:attrNameLst>
                                      </p:cBhvr>
                                      <p:tavLst>
                                        <p:tav tm="0">
                                          <p:val>
                                            <p:strVal val="#ppt_x+0.4"/>
                                          </p:val>
                                        </p:tav>
                                        <p:tav tm="100000">
                                          <p:val>
                                            <p:strVal val="#ppt_x-0.05"/>
                                          </p:val>
                                        </p:tav>
                                      </p:tavLst>
                                    </p:anim>
                                    <p:anim calcmode="lin" valueType="num">
                                      <p:cBhvr>
                                        <p:cTn id="20" dur="800" decel="100000" fill="hold"/>
                                        <p:tgtEl>
                                          <p:spTgt spid="52"/>
                                        </p:tgtEl>
                                        <p:attrNameLst>
                                          <p:attrName>ppt_y</p:attrName>
                                        </p:attrNameLst>
                                      </p:cBhvr>
                                      <p:tavLst>
                                        <p:tav tm="0">
                                          <p:val>
                                            <p:strVal val="#ppt_y-0.4"/>
                                          </p:val>
                                        </p:tav>
                                        <p:tav tm="100000">
                                          <p:val>
                                            <p:strVal val="#ppt_y+0.1"/>
                                          </p:val>
                                        </p:tav>
                                      </p:tavLst>
                                    </p:anim>
                                    <p:anim calcmode="lin" valueType="num">
                                      <p:cBhvr>
                                        <p:cTn id="21" dur="200" accel="100000" fill="hold">
                                          <p:stCondLst>
                                            <p:cond delay="800"/>
                                          </p:stCondLst>
                                        </p:cTn>
                                        <p:tgtEl>
                                          <p:spTgt spid="52"/>
                                        </p:tgtEl>
                                        <p:attrNameLst>
                                          <p:attrName>ppt_x</p:attrName>
                                        </p:attrNameLst>
                                      </p:cBhvr>
                                      <p:tavLst>
                                        <p:tav tm="0">
                                          <p:val>
                                            <p:strVal val="#ppt_x-0.05"/>
                                          </p:val>
                                        </p:tav>
                                        <p:tav tm="100000">
                                          <p:val>
                                            <p:strVal val="#ppt_x"/>
                                          </p:val>
                                        </p:tav>
                                      </p:tavLst>
                                    </p:anim>
                                    <p:anim calcmode="lin" valueType="num">
                                      <p:cBhvr>
                                        <p:cTn id="22" dur="200" accel="100000" fill="hold">
                                          <p:stCondLst>
                                            <p:cond delay="800"/>
                                          </p:stCondLst>
                                        </p:cTn>
                                        <p:tgtEl>
                                          <p:spTgt spid="52"/>
                                        </p:tgtEl>
                                        <p:attrNameLst>
                                          <p:attrName>ppt_y</p:attrName>
                                        </p:attrNameLst>
                                      </p:cBhvr>
                                      <p:tavLst>
                                        <p:tav tm="0">
                                          <p:val>
                                            <p:strVal val="#ppt_y+0.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53" presetClass="entr" presetSubtype="16" fill="hold" grpId="0" nodeType="clickEffect">
                                  <p:stCondLst>
                                    <p:cond delay="0"/>
                                  </p:stCondLst>
                                  <p:childTnLst>
                                    <p:set>
                                      <p:cBhvr>
                                        <p:cTn id="26" dur="1" fill="hold">
                                          <p:stCondLst>
                                            <p:cond delay="0"/>
                                          </p:stCondLst>
                                        </p:cTn>
                                        <p:tgtEl>
                                          <p:spTgt spid="54"/>
                                        </p:tgtEl>
                                        <p:attrNameLst>
                                          <p:attrName>style.visibility</p:attrName>
                                        </p:attrNameLst>
                                      </p:cBhvr>
                                      <p:to>
                                        <p:strVal val="visible"/>
                                      </p:to>
                                    </p:set>
                                    <p:anim calcmode="lin" valueType="num">
                                      <p:cBhvr>
                                        <p:cTn id="27" dur="500" fill="hold"/>
                                        <p:tgtEl>
                                          <p:spTgt spid="54"/>
                                        </p:tgtEl>
                                        <p:attrNameLst>
                                          <p:attrName>ppt_w</p:attrName>
                                        </p:attrNameLst>
                                      </p:cBhvr>
                                      <p:tavLst>
                                        <p:tav tm="0">
                                          <p:val>
                                            <p:fltVal val="0"/>
                                          </p:val>
                                        </p:tav>
                                        <p:tav tm="100000">
                                          <p:val>
                                            <p:strVal val="#ppt_w"/>
                                          </p:val>
                                        </p:tav>
                                      </p:tavLst>
                                    </p:anim>
                                    <p:anim calcmode="lin" valueType="num">
                                      <p:cBhvr>
                                        <p:cTn id="28" dur="500" fill="hold"/>
                                        <p:tgtEl>
                                          <p:spTgt spid="54"/>
                                        </p:tgtEl>
                                        <p:attrNameLst>
                                          <p:attrName>ppt_h</p:attrName>
                                        </p:attrNameLst>
                                      </p:cBhvr>
                                      <p:tavLst>
                                        <p:tav tm="0">
                                          <p:val>
                                            <p:fltVal val="0"/>
                                          </p:val>
                                        </p:tav>
                                        <p:tav tm="100000">
                                          <p:val>
                                            <p:strVal val="#ppt_h"/>
                                          </p:val>
                                        </p:tav>
                                      </p:tavLst>
                                    </p:anim>
                                    <p:animEffect transition="in" filter="fade">
                                      <p:cBhvr>
                                        <p:cTn id="29" dur="500"/>
                                        <p:tgtEl>
                                          <p:spTgt spid="54"/>
                                        </p:tgtEl>
                                      </p:cBhvr>
                                    </p:animEffect>
                                  </p:childTnLst>
                                </p:cTn>
                              </p:par>
                            </p:childTnLst>
                          </p:cTn>
                        </p:par>
                      </p:childTnLst>
                    </p:cTn>
                  </p:par>
                  <p:par>
                    <p:cTn id="30" fill="hold">
                      <p:stCondLst>
                        <p:cond delay="indefinite"/>
                      </p:stCondLst>
                      <p:childTnLst>
                        <p:par>
                          <p:cTn id="31" fill="hold">
                            <p:stCondLst>
                              <p:cond delay="0"/>
                            </p:stCondLst>
                            <p:childTnLst>
                              <p:par>
                                <p:cTn id="32" presetID="30" presetClass="entr" presetSubtype="0" fill="hold" nodeType="clickEffect">
                                  <p:stCondLst>
                                    <p:cond delay="0"/>
                                  </p:stCondLst>
                                  <p:childTnLst>
                                    <p:set>
                                      <p:cBhvr>
                                        <p:cTn id="33" dur="1" fill="hold">
                                          <p:stCondLst>
                                            <p:cond delay="0"/>
                                          </p:stCondLst>
                                        </p:cTn>
                                        <p:tgtEl>
                                          <p:spTgt spid="62"/>
                                        </p:tgtEl>
                                        <p:attrNameLst>
                                          <p:attrName>style.visibility</p:attrName>
                                        </p:attrNameLst>
                                      </p:cBhvr>
                                      <p:to>
                                        <p:strVal val="visible"/>
                                      </p:to>
                                    </p:set>
                                    <p:animEffect transition="in" filter="fade">
                                      <p:cBhvr>
                                        <p:cTn id="34" dur="800" decel="100000"/>
                                        <p:tgtEl>
                                          <p:spTgt spid="62"/>
                                        </p:tgtEl>
                                      </p:cBhvr>
                                    </p:animEffect>
                                    <p:anim calcmode="lin" valueType="num">
                                      <p:cBhvr>
                                        <p:cTn id="35" dur="800" decel="100000" fill="hold"/>
                                        <p:tgtEl>
                                          <p:spTgt spid="62"/>
                                        </p:tgtEl>
                                        <p:attrNameLst>
                                          <p:attrName>style.rotation</p:attrName>
                                        </p:attrNameLst>
                                      </p:cBhvr>
                                      <p:tavLst>
                                        <p:tav tm="0">
                                          <p:val>
                                            <p:fltVal val="-90"/>
                                          </p:val>
                                        </p:tav>
                                        <p:tav tm="100000">
                                          <p:val>
                                            <p:fltVal val="0"/>
                                          </p:val>
                                        </p:tav>
                                      </p:tavLst>
                                    </p:anim>
                                    <p:anim calcmode="lin" valueType="num">
                                      <p:cBhvr>
                                        <p:cTn id="36" dur="800" decel="100000" fill="hold"/>
                                        <p:tgtEl>
                                          <p:spTgt spid="62"/>
                                        </p:tgtEl>
                                        <p:attrNameLst>
                                          <p:attrName>ppt_x</p:attrName>
                                        </p:attrNameLst>
                                      </p:cBhvr>
                                      <p:tavLst>
                                        <p:tav tm="0">
                                          <p:val>
                                            <p:strVal val="#ppt_x+0.4"/>
                                          </p:val>
                                        </p:tav>
                                        <p:tav tm="100000">
                                          <p:val>
                                            <p:strVal val="#ppt_x-0.05"/>
                                          </p:val>
                                        </p:tav>
                                      </p:tavLst>
                                    </p:anim>
                                    <p:anim calcmode="lin" valueType="num">
                                      <p:cBhvr>
                                        <p:cTn id="37" dur="800" decel="100000" fill="hold"/>
                                        <p:tgtEl>
                                          <p:spTgt spid="62"/>
                                        </p:tgtEl>
                                        <p:attrNameLst>
                                          <p:attrName>ppt_y</p:attrName>
                                        </p:attrNameLst>
                                      </p:cBhvr>
                                      <p:tavLst>
                                        <p:tav tm="0">
                                          <p:val>
                                            <p:strVal val="#ppt_y-0.4"/>
                                          </p:val>
                                        </p:tav>
                                        <p:tav tm="100000">
                                          <p:val>
                                            <p:strVal val="#ppt_y+0.1"/>
                                          </p:val>
                                        </p:tav>
                                      </p:tavLst>
                                    </p:anim>
                                    <p:anim calcmode="lin" valueType="num">
                                      <p:cBhvr>
                                        <p:cTn id="38" dur="200" accel="100000" fill="hold">
                                          <p:stCondLst>
                                            <p:cond delay="800"/>
                                          </p:stCondLst>
                                        </p:cTn>
                                        <p:tgtEl>
                                          <p:spTgt spid="62"/>
                                        </p:tgtEl>
                                        <p:attrNameLst>
                                          <p:attrName>ppt_x</p:attrName>
                                        </p:attrNameLst>
                                      </p:cBhvr>
                                      <p:tavLst>
                                        <p:tav tm="0">
                                          <p:val>
                                            <p:strVal val="#ppt_x-0.05"/>
                                          </p:val>
                                        </p:tav>
                                        <p:tav tm="100000">
                                          <p:val>
                                            <p:strVal val="#ppt_x"/>
                                          </p:val>
                                        </p:tav>
                                      </p:tavLst>
                                    </p:anim>
                                    <p:anim calcmode="lin" valueType="num">
                                      <p:cBhvr>
                                        <p:cTn id="39" dur="200" accel="100000" fill="hold">
                                          <p:stCondLst>
                                            <p:cond delay="800"/>
                                          </p:stCondLst>
                                        </p:cTn>
                                        <p:tgtEl>
                                          <p:spTgt spid="62"/>
                                        </p:tgtEl>
                                        <p:attrNameLst>
                                          <p:attrName>ppt_y</p:attrName>
                                        </p:attrNameLst>
                                      </p:cBhvr>
                                      <p:tavLst>
                                        <p:tav tm="0">
                                          <p:val>
                                            <p:strVal val="#ppt_y+0.1"/>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12" presetClass="entr" presetSubtype="1" fill="hold" grpId="0" nodeType="clickEffect">
                                  <p:stCondLst>
                                    <p:cond delay="0"/>
                                  </p:stCondLst>
                                  <p:childTnLst>
                                    <p:set>
                                      <p:cBhvr>
                                        <p:cTn id="43" dur="1" fill="hold">
                                          <p:stCondLst>
                                            <p:cond delay="0"/>
                                          </p:stCondLst>
                                        </p:cTn>
                                        <p:tgtEl>
                                          <p:spTgt spid="153"/>
                                        </p:tgtEl>
                                        <p:attrNameLst>
                                          <p:attrName>style.visibility</p:attrName>
                                        </p:attrNameLst>
                                      </p:cBhvr>
                                      <p:to>
                                        <p:strVal val="visible"/>
                                      </p:to>
                                    </p:set>
                                    <p:anim calcmode="lin" valueType="num">
                                      <p:cBhvr additive="base">
                                        <p:cTn id="44" dur="500"/>
                                        <p:tgtEl>
                                          <p:spTgt spid="153"/>
                                        </p:tgtEl>
                                        <p:attrNameLst>
                                          <p:attrName>ppt_y</p:attrName>
                                        </p:attrNameLst>
                                      </p:cBhvr>
                                      <p:tavLst>
                                        <p:tav tm="0">
                                          <p:val>
                                            <p:strVal val="#ppt_y-#ppt_h*1.125000"/>
                                          </p:val>
                                        </p:tav>
                                        <p:tav tm="100000">
                                          <p:val>
                                            <p:strVal val="#ppt_y"/>
                                          </p:val>
                                        </p:tav>
                                      </p:tavLst>
                                    </p:anim>
                                    <p:animEffect transition="in" filter="wipe(down)">
                                      <p:cBhvr>
                                        <p:cTn id="45" dur="500"/>
                                        <p:tgtEl>
                                          <p:spTgt spid="153"/>
                                        </p:tgtEl>
                                      </p:cBhvr>
                                    </p:animEffect>
                                  </p:childTnLst>
                                </p:cTn>
                              </p:par>
                            </p:childTnLst>
                          </p:cTn>
                        </p:par>
                      </p:childTnLst>
                    </p:cTn>
                  </p:par>
                  <p:par>
                    <p:cTn id="46" fill="hold">
                      <p:stCondLst>
                        <p:cond delay="indefinite"/>
                      </p:stCondLst>
                      <p:childTnLst>
                        <p:par>
                          <p:cTn id="47" fill="hold">
                            <p:stCondLst>
                              <p:cond delay="0"/>
                            </p:stCondLst>
                            <p:childTnLst>
                              <p:par>
                                <p:cTn id="48" presetID="12" presetClass="entr" presetSubtype="1" fill="hold" grpId="0" nodeType="clickEffect">
                                  <p:stCondLst>
                                    <p:cond delay="0"/>
                                  </p:stCondLst>
                                  <p:childTnLst>
                                    <p:set>
                                      <p:cBhvr>
                                        <p:cTn id="49" dur="1" fill="hold">
                                          <p:stCondLst>
                                            <p:cond delay="0"/>
                                          </p:stCondLst>
                                        </p:cTn>
                                        <p:tgtEl>
                                          <p:spTgt spid="154"/>
                                        </p:tgtEl>
                                        <p:attrNameLst>
                                          <p:attrName>style.visibility</p:attrName>
                                        </p:attrNameLst>
                                      </p:cBhvr>
                                      <p:to>
                                        <p:strVal val="visible"/>
                                      </p:to>
                                    </p:set>
                                    <p:anim calcmode="lin" valueType="num">
                                      <p:cBhvr additive="base">
                                        <p:cTn id="50" dur="500"/>
                                        <p:tgtEl>
                                          <p:spTgt spid="154"/>
                                        </p:tgtEl>
                                        <p:attrNameLst>
                                          <p:attrName>ppt_y</p:attrName>
                                        </p:attrNameLst>
                                      </p:cBhvr>
                                      <p:tavLst>
                                        <p:tav tm="0">
                                          <p:val>
                                            <p:strVal val="#ppt_y-#ppt_h*1.125000"/>
                                          </p:val>
                                        </p:tav>
                                        <p:tav tm="100000">
                                          <p:val>
                                            <p:strVal val="#ppt_y"/>
                                          </p:val>
                                        </p:tav>
                                      </p:tavLst>
                                    </p:anim>
                                    <p:animEffect transition="in" filter="wipe(down)">
                                      <p:cBhvr>
                                        <p:cTn id="51" dur="500"/>
                                        <p:tgtEl>
                                          <p:spTgt spid="1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 grpId="0"/>
      <p:bldP spid="154" grpId="0"/>
      <p:bldP spid="52" grpId="0"/>
      <p:bldP spid="54" grpId="0"/>
    </p:bld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 name="文本框 152"/>
          <p:cNvSpPr txBox="1"/>
          <p:nvPr/>
        </p:nvSpPr>
        <p:spPr>
          <a:xfrm>
            <a:off x="2254284" y="3001561"/>
            <a:ext cx="1085108" cy="369332"/>
          </a:xfrm>
          <a:prstGeom prst="rect">
            <a:avLst/>
          </a:prstGeom>
          <a:noFill/>
        </p:spPr>
        <p:txBody>
          <a:bodyPr wrap="square" rtlCol="0">
            <a:spAutoFit/>
          </a:bodyPr>
          <a:lstStyle/>
          <a:p>
            <a:pPr algn="ctr"/>
            <a:r>
              <a:rPr lang="zh-CN" altLang="en-US" b="1" dirty="0"/>
              <a:t>主机甲</a:t>
            </a:r>
            <a:endParaRPr lang="zh-CN" altLang="en-US" b="1" dirty="0"/>
          </a:p>
        </p:txBody>
      </p:sp>
      <p:sp>
        <p:nvSpPr>
          <p:cNvPr id="154" name="文本框 153"/>
          <p:cNvSpPr txBox="1"/>
          <p:nvPr/>
        </p:nvSpPr>
        <p:spPr>
          <a:xfrm>
            <a:off x="8937427" y="3001561"/>
            <a:ext cx="1085108" cy="369332"/>
          </a:xfrm>
          <a:prstGeom prst="rect">
            <a:avLst/>
          </a:prstGeom>
          <a:noFill/>
        </p:spPr>
        <p:txBody>
          <a:bodyPr wrap="square" rtlCol="0">
            <a:spAutoFit/>
          </a:bodyPr>
          <a:lstStyle/>
          <a:p>
            <a:pPr algn="ctr"/>
            <a:r>
              <a:rPr lang="zh-CN" altLang="en-US" b="1" dirty="0"/>
              <a:t>主机乙</a:t>
            </a:r>
            <a:endParaRPr lang="zh-CN" altLang="en-US" b="1" dirty="0"/>
          </a:p>
        </p:txBody>
      </p:sp>
      <p:grpSp>
        <p:nvGrpSpPr>
          <p:cNvPr id="4" name="组合 3"/>
          <p:cNvGrpSpPr/>
          <p:nvPr/>
        </p:nvGrpSpPr>
        <p:grpSpPr>
          <a:xfrm>
            <a:off x="304800" y="749300"/>
            <a:ext cx="6192344" cy="400110"/>
            <a:chOff x="424117" y="898245"/>
            <a:chExt cx="6192344" cy="400110"/>
          </a:xfrm>
        </p:grpSpPr>
        <p:sp>
          <p:nvSpPr>
            <p:cNvPr id="2" name="平行四边形 1"/>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p:cNvSpPr txBox="1"/>
            <p:nvPr/>
          </p:nvSpPr>
          <p:spPr>
            <a:xfrm>
              <a:off x="1052423" y="898245"/>
              <a:ext cx="5564038" cy="400110"/>
            </a:xfrm>
            <a:prstGeom prst="rect">
              <a:avLst/>
            </a:prstGeom>
            <a:noFill/>
          </p:spPr>
          <p:txBody>
            <a:bodyPr wrap="square" rtlCol="0">
              <a:spAutoFit/>
            </a:bodyPr>
            <a:lstStyle/>
            <a:p>
              <a:r>
                <a:rPr lang="zh-CN" altLang="en-US" sz="2000" b="1" dirty="0"/>
                <a:t>“三报文握手”建立</a:t>
              </a:r>
              <a:r>
                <a:rPr lang="en-US" altLang="zh-CN" sz="2000" b="1" dirty="0"/>
                <a:t>TCP</a:t>
              </a:r>
              <a:r>
                <a:rPr lang="zh-CN" altLang="en-US" sz="2000" b="1" dirty="0"/>
                <a:t>连接</a:t>
              </a:r>
              <a:endParaRPr lang="zh-CN" altLang="en-US" sz="2000" b="1" dirty="0"/>
            </a:p>
          </p:txBody>
        </p:sp>
      </p:grpSp>
      <p:sp>
        <p:nvSpPr>
          <p:cNvPr id="52" name="文本框 51"/>
          <p:cNvSpPr txBox="1"/>
          <p:nvPr/>
        </p:nvSpPr>
        <p:spPr>
          <a:xfrm>
            <a:off x="6372993" y="1453277"/>
            <a:ext cx="470262" cy="523220"/>
          </a:xfrm>
          <a:prstGeom prst="rect">
            <a:avLst/>
          </a:prstGeom>
          <a:noFill/>
        </p:spPr>
        <p:txBody>
          <a:bodyPr wrap="square" rtlCol="0">
            <a:spAutoFit/>
          </a:bodyPr>
          <a:lstStyle/>
          <a:p>
            <a:pPr algn="ctr"/>
            <a:r>
              <a:rPr lang="en-US" altLang="zh-CN" sz="2800" b="1" dirty="0">
                <a:solidFill>
                  <a:schemeClr val="accent1">
                    <a:lumMod val="75000"/>
                  </a:schemeClr>
                </a:solidFill>
                <a:latin typeface="Arial Black" panose="020B0A04020102020204" pitchFamily="34" charset="0"/>
              </a:rPr>
              <a:t>D</a:t>
            </a:r>
            <a:endParaRPr lang="zh-CN" altLang="en-US" sz="2800" b="1" dirty="0">
              <a:solidFill>
                <a:schemeClr val="accent1">
                  <a:lumMod val="75000"/>
                </a:schemeClr>
              </a:solidFill>
              <a:latin typeface="Arial Black" panose="020B0A04020102020204" pitchFamily="34" charset="0"/>
            </a:endParaRPr>
          </a:p>
        </p:txBody>
      </p:sp>
      <p:sp>
        <p:nvSpPr>
          <p:cNvPr id="54" name="文本框 53"/>
          <p:cNvSpPr txBox="1"/>
          <p:nvPr/>
        </p:nvSpPr>
        <p:spPr>
          <a:xfrm>
            <a:off x="1110343" y="2182264"/>
            <a:ext cx="672737" cy="369332"/>
          </a:xfrm>
          <a:prstGeom prst="rect">
            <a:avLst/>
          </a:prstGeom>
          <a:noFill/>
        </p:spPr>
        <p:txBody>
          <a:bodyPr wrap="square" rtlCol="0">
            <a:spAutoFit/>
          </a:bodyPr>
          <a:lstStyle/>
          <a:p>
            <a:r>
              <a:rPr lang="zh-CN" altLang="en-US" b="1" dirty="0"/>
              <a:t>解析</a:t>
            </a:r>
            <a:endParaRPr lang="zh-CN" altLang="en-US" b="1" dirty="0"/>
          </a:p>
        </p:txBody>
      </p:sp>
      <p:sp>
        <p:nvSpPr>
          <p:cNvPr id="113" name="矩形 112"/>
          <p:cNvSpPr/>
          <p:nvPr/>
        </p:nvSpPr>
        <p:spPr>
          <a:xfrm>
            <a:off x="2699104" y="3405257"/>
            <a:ext cx="1515035" cy="582778"/>
          </a:xfrm>
          <a:prstGeom prst="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CLOSED</a:t>
            </a:r>
            <a:endParaRPr lang="en-US" altLang="zh-CN" b="1" dirty="0">
              <a:solidFill>
                <a:schemeClr val="tx1"/>
              </a:solidFill>
            </a:endParaRPr>
          </a:p>
          <a:p>
            <a:pPr algn="ctr"/>
            <a:r>
              <a:rPr lang="zh-CN" altLang="en-US" b="1" dirty="0">
                <a:solidFill>
                  <a:schemeClr val="tx1"/>
                </a:solidFill>
                <a:latin typeface="+mn-ea"/>
              </a:rPr>
              <a:t>关闭</a:t>
            </a:r>
            <a:endParaRPr lang="zh-CN" altLang="en-US" b="1" dirty="0">
              <a:solidFill>
                <a:schemeClr val="tx1"/>
              </a:solidFill>
              <a:latin typeface="+mn-ea"/>
            </a:endParaRPr>
          </a:p>
        </p:txBody>
      </p:sp>
      <p:sp>
        <p:nvSpPr>
          <p:cNvPr id="114" name="矩形 113"/>
          <p:cNvSpPr/>
          <p:nvPr/>
        </p:nvSpPr>
        <p:spPr>
          <a:xfrm>
            <a:off x="7977861" y="3405257"/>
            <a:ext cx="1515035" cy="582778"/>
          </a:xfrm>
          <a:prstGeom prst="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CLOSED</a:t>
            </a:r>
            <a:endParaRPr lang="en-US" altLang="zh-CN" b="1" dirty="0">
              <a:solidFill>
                <a:schemeClr val="tx1"/>
              </a:solidFill>
            </a:endParaRPr>
          </a:p>
          <a:p>
            <a:pPr algn="ctr"/>
            <a:r>
              <a:rPr lang="zh-CN" altLang="en-US" b="1" dirty="0">
                <a:solidFill>
                  <a:schemeClr val="tx1"/>
                </a:solidFill>
                <a:latin typeface="+mn-ea"/>
              </a:rPr>
              <a:t>关闭</a:t>
            </a:r>
            <a:endParaRPr lang="zh-CN" altLang="en-US" b="1" dirty="0">
              <a:solidFill>
                <a:schemeClr val="tx1"/>
              </a:solidFill>
              <a:latin typeface="+mn-ea"/>
            </a:endParaRPr>
          </a:p>
        </p:txBody>
      </p:sp>
      <p:sp>
        <p:nvSpPr>
          <p:cNvPr id="117" name="文本框 116"/>
          <p:cNvSpPr txBox="1"/>
          <p:nvPr/>
        </p:nvSpPr>
        <p:spPr>
          <a:xfrm>
            <a:off x="2375262" y="2643992"/>
            <a:ext cx="1085108" cy="369332"/>
          </a:xfrm>
          <a:prstGeom prst="rect">
            <a:avLst/>
          </a:prstGeom>
          <a:noFill/>
        </p:spPr>
        <p:txBody>
          <a:bodyPr wrap="square" rtlCol="0">
            <a:spAutoFit/>
          </a:bodyPr>
          <a:lstStyle/>
          <a:p>
            <a:pPr algn="ctr"/>
            <a:r>
              <a:rPr lang="en-US" altLang="zh-CN" b="1" dirty="0"/>
              <a:t>TCP</a:t>
            </a:r>
            <a:r>
              <a:rPr lang="zh-CN" altLang="en-US" b="1" dirty="0"/>
              <a:t>客户</a:t>
            </a:r>
            <a:endParaRPr lang="zh-CN" altLang="en-US" b="1" dirty="0"/>
          </a:p>
        </p:txBody>
      </p:sp>
      <p:sp>
        <p:nvSpPr>
          <p:cNvPr id="118" name="文本框 117"/>
          <p:cNvSpPr txBox="1"/>
          <p:nvPr/>
        </p:nvSpPr>
        <p:spPr>
          <a:xfrm>
            <a:off x="9011331" y="2643992"/>
            <a:ext cx="1324716" cy="369332"/>
          </a:xfrm>
          <a:prstGeom prst="rect">
            <a:avLst/>
          </a:prstGeom>
          <a:noFill/>
        </p:spPr>
        <p:txBody>
          <a:bodyPr wrap="square" rtlCol="0">
            <a:spAutoFit/>
          </a:bodyPr>
          <a:lstStyle/>
          <a:p>
            <a:pPr algn="ctr"/>
            <a:r>
              <a:rPr lang="en-US" altLang="zh-CN" b="1" dirty="0"/>
              <a:t>TCP</a:t>
            </a:r>
            <a:r>
              <a:rPr lang="zh-CN" altLang="en-US" b="1" dirty="0"/>
              <a:t>服务器</a:t>
            </a:r>
            <a:endParaRPr lang="zh-CN" altLang="en-US" b="1" dirty="0"/>
          </a:p>
        </p:txBody>
      </p:sp>
      <p:grpSp>
        <p:nvGrpSpPr>
          <p:cNvPr id="119" name="组合 118"/>
          <p:cNvGrpSpPr/>
          <p:nvPr/>
        </p:nvGrpSpPr>
        <p:grpSpPr>
          <a:xfrm>
            <a:off x="3118053" y="2668561"/>
            <a:ext cx="5963787" cy="654939"/>
            <a:chOff x="2993956" y="1149410"/>
            <a:chExt cx="5963787" cy="654939"/>
          </a:xfrm>
        </p:grpSpPr>
        <p:pic>
          <p:nvPicPr>
            <p:cNvPr id="148" name="图形 147"/>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a:off x="2993956" y="1149410"/>
              <a:ext cx="677140" cy="654939"/>
            </a:xfrm>
            <a:prstGeom prst="rect">
              <a:avLst/>
            </a:prstGeom>
          </p:spPr>
        </p:pic>
        <p:pic>
          <p:nvPicPr>
            <p:cNvPr id="149" name="图形 148"/>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514026" y="1149410"/>
              <a:ext cx="443717" cy="582378"/>
            </a:xfrm>
            <a:prstGeom prst="rect">
              <a:avLst/>
            </a:prstGeom>
          </p:spPr>
        </p:pic>
      </p:grpSp>
      <p:sp>
        <p:nvSpPr>
          <p:cNvPr id="120" name="箭头: 左右 119"/>
          <p:cNvSpPr/>
          <p:nvPr/>
        </p:nvSpPr>
        <p:spPr>
          <a:xfrm>
            <a:off x="3790878" y="2788652"/>
            <a:ext cx="4847245" cy="496513"/>
          </a:xfrm>
          <a:prstGeom prst="leftRightArrow">
            <a:avLst>
              <a:gd name="adj1" fmla="val 68691"/>
              <a:gd name="adj2" fmla="val 50000"/>
            </a:avLst>
          </a:prstGeom>
          <a:solidFill>
            <a:schemeClr val="bg1"/>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建立</a:t>
            </a:r>
            <a:r>
              <a:rPr lang="en-US" altLang="zh-CN" b="1" dirty="0">
                <a:solidFill>
                  <a:schemeClr val="tx1"/>
                </a:solidFill>
              </a:rPr>
              <a:t>TCP</a:t>
            </a:r>
            <a:r>
              <a:rPr lang="zh-CN" altLang="en-US" b="1" dirty="0">
                <a:solidFill>
                  <a:schemeClr val="tx1"/>
                </a:solidFill>
              </a:rPr>
              <a:t>连接</a:t>
            </a:r>
            <a:endParaRPr lang="zh-CN" altLang="en-US" b="1" dirty="0">
              <a:solidFill>
                <a:schemeClr val="tx1"/>
              </a:solidFill>
            </a:endParaRPr>
          </a:p>
        </p:txBody>
      </p:sp>
      <p:sp>
        <p:nvSpPr>
          <p:cNvPr id="121" name="矩形 120"/>
          <p:cNvSpPr/>
          <p:nvPr/>
        </p:nvSpPr>
        <p:spPr>
          <a:xfrm>
            <a:off x="7977860" y="3986246"/>
            <a:ext cx="1515035" cy="550352"/>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rPr>
              <a:t>LISTEN</a:t>
            </a:r>
            <a:endParaRPr lang="en-US" altLang="zh-CN" b="1" dirty="0">
              <a:solidFill>
                <a:schemeClr val="bg1"/>
              </a:solidFill>
            </a:endParaRPr>
          </a:p>
          <a:p>
            <a:pPr algn="ctr"/>
            <a:r>
              <a:rPr lang="zh-CN" altLang="en-US" b="1" dirty="0">
                <a:solidFill>
                  <a:schemeClr val="bg1"/>
                </a:solidFill>
                <a:latin typeface="+mn-ea"/>
              </a:rPr>
              <a:t>监听</a:t>
            </a:r>
            <a:endParaRPr lang="zh-CN" altLang="en-US" b="1" dirty="0">
              <a:solidFill>
                <a:schemeClr val="bg1"/>
              </a:solidFill>
              <a:latin typeface="+mn-ea"/>
            </a:endParaRPr>
          </a:p>
        </p:txBody>
      </p:sp>
      <p:grpSp>
        <p:nvGrpSpPr>
          <p:cNvPr id="122" name="组合 121"/>
          <p:cNvGrpSpPr/>
          <p:nvPr/>
        </p:nvGrpSpPr>
        <p:grpSpPr>
          <a:xfrm>
            <a:off x="9137470" y="2973603"/>
            <a:ext cx="1856112" cy="1012643"/>
            <a:chOff x="9137470" y="1913430"/>
            <a:chExt cx="1856112" cy="1012643"/>
          </a:xfrm>
        </p:grpSpPr>
        <p:cxnSp>
          <p:nvCxnSpPr>
            <p:cNvPr id="146" name="连接符: 肘形 145"/>
            <p:cNvCxnSpPr/>
            <p:nvPr/>
          </p:nvCxnSpPr>
          <p:spPr>
            <a:xfrm rot="16200000" flipH="1">
              <a:off x="8812055" y="2238845"/>
              <a:ext cx="1006255" cy="355426"/>
            </a:xfrm>
            <a:prstGeom prst="bentConnector4">
              <a:avLst>
                <a:gd name="adj1" fmla="val 994"/>
                <a:gd name="adj2" fmla="val 531844"/>
              </a:avLst>
            </a:prstGeom>
            <a:ln w="254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147" name="文本框 146"/>
            <p:cNvSpPr txBox="1"/>
            <p:nvPr/>
          </p:nvSpPr>
          <p:spPr>
            <a:xfrm>
              <a:off x="9767455" y="2556741"/>
              <a:ext cx="1226127" cy="369332"/>
            </a:xfrm>
            <a:prstGeom prst="rect">
              <a:avLst/>
            </a:prstGeom>
            <a:noFill/>
          </p:spPr>
          <p:txBody>
            <a:bodyPr wrap="square" rtlCol="0">
              <a:spAutoFit/>
            </a:bodyPr>
            <a:lstStyle/>
            <a:p>
              <a:pPr algn="ctr"/>
              <a:r>
                <a:rPr lang="zh-CN" altLang="en-US" b="1" dirty="0"/>
                <a:t>被动打开</a:t>
              </a:r>
              <a:endParaRPr lang="zh-CN" altLang="en-US" b="1" dirty="0"/>
            </a:p>
          </p:txBody>
        </p:sp>
      </p:grpSp>
      <p:sp>
        <p:nvSpPr>
          <p:cNvPr id="123" name="矩形 122"/>
          <p:cNvSpPr/>
          <p:nvPr/>
        </p:nvSpPr>
        <p:spPr>
          <a:xfrm>
            <a:off x="2699103" y="3988035"/>
            <a:ext cx="1515035" cy="1118762"/>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rPr>
              <a:t>SYN-SENT</a:t>
            </a:r>
            <a:endParaRPr lang="en-US" altLang="zh-CN" b="1" dirty="0">
              <a:solidFill>
                <a:schemeClr val="bg1"/>
              </a:solidFill>
            </a:endParaRPr>
          </a:p>
          <a:p>
            <a:pPr algn="ctr"/>
            <a:r>
              <a:rPr lang="zh-CN" altLang="en-US" b="1" dirty="0">
                <a:solidFill>
                  <a:schemeClr val="bg1"/>
                </a:solidFill>
                <a:latin typeface="+mn-ea"/>
              </a:rPr>
              <a:t>同步已发送</a:t>
            </a:r>
            <a:endParaRPr lang="zh-CN" altLang="en-US" b="1" dirty="0">
              <a:solidFill>
                <a:schemeClr val="bg1"/>
              </a:solidFill>
              <a:latin typeface="+mn-ea"/>
            </a:endParaRPr>
          </a:p>
        </p:txBody>
      </p:sp>
      <p:grpSp>
        <p:nvGrpSpPr>
          <p:cNvPr id="6" name="组合 5"/>
          <p:cNvGrpSpPr/>
          <p:nvPr/>
        </p:nvGrpSpPr>
        <p:grpSpPr>
          <a:xfrm>
            <a:off x="315617" y="3732624"/>
            <a:ext cx="7662240" cy="832010"/>
            <a:chOff x="315617" y="3732624"/>
            <a:chExt cx="7662240" cy="832010"/>
          </a:xfrm>
        </p:grpSpPr>
        <p:sp>
          <p:nvSpPr>
            <p:cNvPr id="124" name="文本框 123"/>
            <p:cNvSpPr txBox="1"/>
            <p:nvPr/>
          </p:nvSpPr>
          <p:spPr>
            <a:xfrm>
              <a:off x="315617" y="3979859"/>
              <a:ext cx="2381795" cy="584775"/>
            </a:xfrm>
            <a:prstGeom prst="rect">
              <a:avLst/>
            </a:prstGeom>
            <a:noFill/>
          </p:spPr>
          <p:txBody>
            <a:bodyPr wrap="square" rtlCol="0">
              <a:spAutoFit/>
            </a:bodyPr>
            <a:lstStyle/>
            <a:p>
              <a:r>
                <a:rPr lang="zh-CN" altLang="en-US" sz="1600" b="1" dirty="0">
                  <a:solidFill>
                    <a:schemeClr val="accent1"/>
                  </a:solidFill>
                </a:rPr>
                <a:t>发送</a:t>
              </a:r>
              <a:r>
                <a:rPr lang="en-US" altLang="zh-CN" sz="1600" b="1" dirty="0">
                  <a:solidFill>
                    <a:schemeClr val="accent1"/>
                  </a:solidFill>
                </a:rPr>
                <a:t>TCP</a:t>
              </a:r>
              <a:r>
                <a:rPr lang="zh-CN" altLang="en-US" sz="1600" b="1" dirty="0">
                  <a:solidFill>
                    <a:schemeClr val="accent1"/>
                  </a:solidFill>
                </a:rPr>
                <a:t>连接请求报文段</a:t>
              </a:r>
              <a:endParaRPr lang="en-US" altLang="zh-CN" sz="1600" b="1" dirty="0">
                <a:solidFill>
                  <a:schemeClr val="accent1"/>
                </a:solidFill>
              </a:endParaRPr>
            </a:p>
            <a:p>
              <a:r>
                <a:rPr lang="zh-CN" altLang="en-US" sz="1600" b="1" dirty="0">
                  <a:solidFill>
                    <a:schemeClr val="accent1"/>
                  </a:solidFill>
                </a:rPr>
                <a:t>进入同步已发送状态</a:t>
              </a:r>
              <a:endParaRPr lang="zh-CN" altLang="en-US" sz="1600" b="1" dirty="0">
                <a:solidFill>
                  <a:schemeClr val="accent1"/>
                </a:solidFill>
              </a:endParaRPr>
            </a:p>
          </p:txBody>
        </p:sp>
        <p:cxnSp>
          <p:nvCxnSpPr>
            <p:cNvPr id="125" name="直接箭头连接符 124"/>
            <p:cNvCxnSpPr/>
            <p:nvPr/>
          </p:nvCxnSpPr>
          <p:spPr>
            <a:xfrm>
              <a:off x="4214138" y="3986246"/>
              <a:ext cx="3763719" cy="550352"/>
            </a:xfrm>
            <a:prstGeom prst="straightConnector1">
              <a:avLst/>
            </a:prstGeom>
            <a:ln w="127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126" name="文本框 125"/>
            <p:cNvSpPr txBox="1"/>
            <p:nvPr/>
          </p:nvSpPr>
          <p:spPr>
            <a:xfrm rot="534720">
              <a:off x="4241835" y="3732624"/>
              <a:ext cx="979714" cy="369332"/>
            </a:xfrm>
            <a:prstGeom prst="rect">
              <a:avLst/>
            </a:prstGeom>
            <a:noFill/>
          </p:spPr>
          <p:txBody>
            <a:bodyPr wrap="square" rtlCol="0">
              <a:spAutoFit/>
            </a:bodyPr>
            <a:lstStyle/>
            <a:p>
              <a:r>
                <a:rPr lang="en-US" altLang="zh-CN" b="1" dirty="0"/>
                <a:t>SYN=1</a:t>
              </a:r>
              <a:endParaRPr lang="zh-CN" altLang="en-US" b="1" dirty="0"/>
            </a:p>
          </p:txBody>
        </p:sp>
        <p:sp>
          <p:nvSpPr>
            <p:cNvPr id="127" name="文本框 126"/>
            <p:cNvSpPr txBox="1"/>
            <p:nvPr/>
          </p:nvSpPr>
          <p:spPr>
            <a:xfrm rot="487117">
              <a:off x="5753893" y="3949348"/>
              <a:ext cx="979714" cy="369332"/>
            </a:xfrm>
            <a:prstGeom prst="rect">
              <a:avLst/>
            </a:prstGeom>
            <a:noFill/>
          </p:spPr>
          <p:txBody>
            <a:bodyPr wrap="square" rtlCol="0">
              <a:spAutoFit/>
            </a:bodyPr>
            <a:lstStyle/>
            <a:p>
              <a:r>
                <a:rPr lang="en-US" altLang="zh-CN" b="1" dirty="0"/>
                <a:t>seq=x</a:t>
              </a:r>
              <a:endParaRPr lang="zh-CN" altLang="en-US" b="1" dirty="0"/>
            </a:p>
          </p:txBody>
        </p:sp>
      </p:grpSp>
      <p:grpSp>
        <p:nvGrpSpPr>
          <p:cNvPr id="128" name="组合 127"/>
          <p:cNvGrpSpPr/>
          <p:nvPr/>
        </p:nvGrpSpPr>
        <p:grpSpPr>
          <a:xfrm>
            <a:off x="1408900" y="2996030"/>
            <a:ext cx="1709154" cy="996849"/>
            <a:chOff x="1408900" y="1935857"/>
            <a:chExt cx="1709154" cy="996849"/>
          </a:xfrm>
        </p:grpSpPr>
        <p:cxnSp>
          <p:nvCxnSpPr>
            <p:cNvPr id="144" name="连接符: 肘形 143"/>
            <p:cNvCxnSpPr>
              <a:stCxn id="148" idx="1"/>
            </p:cNvCxnSpPr>
            <p:nvPr/>
          </p:nvCxnSpPr>
          <p:spPr>
            <a:xfrm rot="10800000" flipV="1">
              <a:off x="2705771" y="1935857"/>
              <a:ext cx="412283" cy="990215"/>
            </a:xfrm>
            <a:prstGeom prst="bentConnector3">
              <a:avLst>
                <a:gd name="adj1" fmla="val 420630"/>
              </a:avLst>
            </a:prstGeom>
            <a:ln w="254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145" name="文本框 144"/>
            <p:cNvSpPr txBox="1"/>
            <p:nvPr/>
          </p:nvSpPr>
          <p:spPr>
            <a:xfrm>
              <a:off x="1408900" y="2563374"/>
              <a:ext cx="1226127" cy="369332"/>
            </a:xfrm>
            <a:prstGeom prst="rect">
              <a:avLst/>
            </a:prstGeom>
            <a:noFill/>
          </p:spPr>
          <p:txBody>
            <a:bodyPr wrap="square" rtlCol="0">
              <a:spAutoFit/>
            </a:bodyPr>
            <a:lstStyle/>
            <a:p>
              <a:pPr algn="ctr"/>
              <a:r>
                <a:rPr lang="zh-CN" altLang="en-US" b="1" dirty="0"/>
                <a:t>主动打开</a:t>
              </a:r>
              <a:endParaRPr lang="zh-CN" altLang="en-US" b="1" dirty="0"/>
            </a:p>
          </p:txBody>
        </p:sp>
      </p:grpSp>
      <p:sp>
        <p:nvSpPr>
          <p:cNvPr id="129" name="矩形 128"/>
          <p:cNvSpPr/>
          <p:nvPr/>
        </p:nvSpPr>
        <p:spPr>
          <a:xfrm>
            <a:off x="7977733" y="4536455"/>
            <a:ext cx="1515035" cy="1141378"/>
          </a:xfrm>
          <a:prstGeom prst="rect">
            <a:avLst/>
          </a:prstGeom>
          <a:solidFill>
            <a:schemeClr val="accent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rPr>
              <a:t>SYN-RCVD</a:t>
            </a:r>
            <a:endParaRPr lang="en-US" altLang="zh-CN" b="1" dirty="0">
              <a:solidFill>
                <a:schemeClr val="bg1"/>
              </a:solidFill>
            </a:endParaRPr>
          </a:p>
          <a:p>
            <a:pPr algn="ctr"/>
            <a:r>
              <a:rPr lang="zh-CN" altLang="en-US" b="1" dirty="0">
                <a:solidFill>
                  <a:schemeClr val="bg1"/>
                </a:solidFill>
                <a:latin typeface="+mn-ea"/>
              </a:rPr>
              <a:t>同步已接收</a:t>
            </a:r>
            <a:endParaRPr lang="zh-CN" altLang="en-US" b="1" dirty="0">
              <a:solidFill>
                <a:schemeClr val="bg1"/>
              </a:solidFill>
              <a:latin typeface="+mn-ea"/>
            </a:endParaRPr>
          </a:p>
        </p:txBody>
      </p:sp>
      <p:grpSp>
        <p:nvGrpSpPr>
          <p:cNvPr id="7" name="组合 6"/>
          <p:cNvGrpSpPr/>
          <p:nvPr/>
        </p:nvGrpSpPr>
        <p:grpSpPr>
          <a:xfrm>
            <a:off x="4214136" y="4392244"/>
            <a:ext cx="8070074" cy="737074"/>
            <a:chOff x="4214136" y="4392244"/>
            <a:chExt cx="8070074" cy="737074"/>
          </a:xfrm>
        </p:grpSpPr>
        <p:cxnSp>
          <p:nvCxnSpPr>
            <p:cNvPr id="130" name="直接箭头连接符 129"/>
            <p:cNvCxnSpPr/>
            <p:nvPr/>
          </p:nvCxnSpPr>
          <p:spPr>
            <a:xfrm flipH="1">
              <a:off x="4214136" y="4553031"/>
              <a:ext cx="3763167" cy="552975"/>
            </a:xfrm>
            <a:prstGeom prst="straightConnector1">
              <a:avLst/>
            </a:prstGeom>
            <a:ln w="127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131" name="文本框 130"/>
            <p:cNvSpPr txBox="1"/>
            <p:nvPr/>
          </p:nvSpPr>
          <p:spPr>
            <a:xfrm rot="21083811">
              <a:off x="4241603" y="4655276"/>
              <a:ext cx="1695926" cy="369332"/>
            </a:xfrm>
            <a:prstGeom prst="rect">
              <a:avLst/>
            </a:prstGeom>
            <a:noFill/>
          </p:spPr>
          <p:txBody>
            <a:bodyPr wrap="square" rtlCol="0">
              <a:spAutoFit/>
            </a:bodyPr>
            <a:lstStyle/>
            <a:p>
              <a:r>
                <a:rPr lang="en-US" altLang="zh-CN" b="1" dirty="0"/>
                <a:t>SYN=1  ACK=1</a:t>
              </a:r>
              <a:endParaRPr lang="zh-CN" altLang="en-US" b="1" dirty="0"/>
            </a:p>
          </p:txBody>
        </p:sp>
        <p:sp>
          <p:nvSpPr>
            <p:cNvPr id="132" name="文本框 131"/>
            <p:cNvSpPr txBox="1"/>
            <p:nvPr/>
          </p:nvSpPr>
          <p:spPr>
            <a:xfrm rot="21067815">
              <a:off x="5750150" y="4496780"/>
              <a:ext cx="756271" cy="369332"/>
            </a:xfrm>
            <a:prstGeom prst="rect">
              <a:avLst/>
            </a:prstGeom>
            <a:noFill/>
          </p:spPr>
          <p:txBody>
            <a:bodyPr wrap="square" rtlCol="0">
              <a:spAutoFit/>
            </a:bodyPr>
            <a:lstStyle/>
            <a:p>
              <a:r>
                <a:rPr lang="en-US" altLang="zh-CN" b="1" dirty="0"/>
                <a:t>seq=y</a:t>
              </a:r>
              <a:endParaRPr lang="zh-CN" altLang="en-US" b="1" dirty="0"/>
            </a:p>
          </p:txBody>
        </p:sp>
        <p:sp>
          <p:nvSpPr>
            <p:cNvPr id="133" name="文本框 132"/>
            <p:cNvSpPr txBox="1"/>
            <p:nvPr/>
          </p:nvSpPr>
          <p:spPr>
            <a:xfrm rot="21045899">
              <a:off x="6416000" y="4392244"/>
              <a:ext cx="968915" cy="369332"/>
            </a:xfrm>
            <a:prstGeom prst="rect">
              <a:avLst/>
            </a:prstGeom>
            <a:noFill/>
          </p:spPr>
          <p:txBody>
            <a:bodyPr wrap="square" rtlCol="0">
              <a:spAutoFit/>
            </a:bodyPr>
            <a:lstStyle/>
            <a:p>
              <a:r>
                <a:rPr lang="en-US" altLang="zh-CN" b="1" dirty="0"/>
                <a:t>ack=x+1</a:t>
              </a:r>
              <a:endParaRPr lang="zh-CN" altLang="en-US" b="1" dirty="0"/>
            </a:p>
          </p:txBody>
        </p:sp>
        <p:sp>
          <p:nvSpPr>
            <p:cNvPr id="134" name="文本框 133"/>
            <p:cNvSpPr txBox="1"/>
            <p:nvPr/>
          </p:nvSpPr>
          <p:spPr>
            <a:xfrm>
              <a:off x="9479981" y="4544543"/>
              <a:ext cx="2804229" cy="584775"/>
            </a:xfrm>
            <a:prstGeom prst="rect">
              <a:avLst/>
            </a:prstGeom>
            <a:noFill/>
          </p:spPr>
          <p:txBody>
            <a:bodyPr wrap="square" rtlCol="0">
              <a:spAutoFit/>
            </a:bodyPr>
            <a:lstStyle/>
            <a:p>
              <a:r>
                <a:rPr lang="zh-CN" altLang="en-US" sz="1600" b="1" dirty="0">
                  <a:solidFill>
                    <a:schemeClr val="accent5"/>
                  </a:solidFill>
                </a:rPr>
                <a:t>发送</a:t>
              </a:r>
              <a:r>
                <a:rPr lang="en-US" altLang="zh-CN" sz="1600" b="1" dirty="0">
                  <a:solidFill>
                    <a:schemeClr val="accent5"/>
                  </a:solidFill>
                </a:rPr>
                <a:t>TCP</a:t>
              </a:r>
              <a:r>
                <a:rPr lang="zh-CN" altLang="en-US" sz="1600" b="1" dirty="0">
                  <a:solidFill>
                    <a:schemeClr val="accent5"/>
                  </a:solidFill>
                </a:rPr>
                <a:t>连接请求确认报文段</a:t>
              </a:r>
              <a:endParaRPr lang="en-US" altLang="zh-CN" sz="1600" b="1" dirty="0">
                <a:solidFill>
                  <a:schemeClr val="accent5"/>
                </a:solidFill>
              </a:endParaRPr>
            </a:p>
            <a:p>
              <a:r>
                <a:rPr lang="zh-CN" altLang="en-US" sz="1600" b="1" dirty="0">
                  <a:solidFill>
                    <a:schemeClr val="accent5"/>
                  </a:solidFill>
                </a:rPr>
                <a:t>进入同步已接收状态</a:t>
              </a:r>
              <a:endParaRPr lang="zh-CN" altLang="en-US" sz="1600" b="1" dirty="0">
                <a:solidFill>
                  <a:schemeClr val="accent5"/>
                </a:solidFill>
              </a:endParaRPr>
            </a:p>
          </p:txBody>
        </p:sp>
      </p:grpSp>
      <p:sp>
        <p:nvSpPr>
          <p:cNvPr id="135" name="矩形 134"/>
          <p:cNvSpPr/>
          <p:nvPr/>
        </p:nvSpPr>
        <p:spPr>
          <a:xfrm>
            <a:off x="2699102" y="5108586"/>
            <a:ext cx="1515035" cy="1318236"/>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rPr>
              <a:t>ESTABLISHED</a:t>
            </a:r>
            <a:endParaRPr lang="en-US" altLang="zh-CN" b="1" dirty="0">
              <a:solidFill>
                <a:schemeClr val="bg1"/>
              </a:solidFill>
            </a:endParaRPr>
          </a:p>
          <a:p>
            <a:pPr algn="ctr"/>
            <a:r>
              <a:rPr lang="zh-CN" altLang="en-US" b="1" dirty="0">
                <a:solidFill>
                  <a:schemeClr val="bg1"/>
                </a:solidFill>
                <a:latin typeface="+mn-ea"/>
              </a:rPr>
              <a:t>连接已建立</a:t>
            </a:r>
            <a:endParaRPr lang="zh-CN" altLang="en-US" b="1" dirty="0">
              <a:solidFill>
                <a:schemeClr val="bg1"/>
              </a:solidFill>
              <a:latin typeface="+mn-ea"/>
            </a:endParaRPr>
          </a:p>
        </p:txBody>
      </p:sp>
      <p:sp>
        <p:nvSpPr>
          <p:cNvPr id="136" name="矩形 135"/>
          <p:cNvSpPr/>
          <p:nvPr/>
        </p:nvSpPr>
        <p:spPr>
          <a:xfrm>
            <a:off x="7971324" y="5679611"/>
            <a:ext cx="1515035" cy="747212"/>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rPr>
              <a:t>ESTABLISHED</a:t>
            </a:r>
            <a:endParaRPr lang="en-US" altLang="zh-CN" b="1" dirty="0">
              <a:solidFill>
                <a:schemeClr val="bg1"/>
              </a:solidFill>
            </a:endParaRPr>
          </a:p>
          <a:p>
            <a:pPr algn="ctr"/>
            <a:r>
              <a:rPr lang="zh-CN" altLang="en-US" b="1" dirty="0">
                <a:solidFill>
                  <a:schemeClr val="bg1"/>
                </a:solidFill>
                <a:latin typeface="+mn-ea"/>
              </a:rPr>
              <a:t>连接已建立</a:t>
            </a:r>
            <a:endParaRPr lang="zh-CN" altLang="en-US" b="1" dirty="0">
              <a:solidFill>
                <a:schemeClr val="bg1"/>
              </a:solidFill>
              <a:latin typeface="+mn-ea"/>
            </a:endParaRPr>
          </a:p>
        </p:txBody>
      </p:sp>
      <p:grpSp>
        <p:nvGrpSpPr>
          <p:cNvPr id="137" name="组合 136"/>
          <p:cNvGrpSpPr/>
          <p:nvPr/>
        </p:nvGrpSpPr>
        <p:grpSpPr>
          <a:xfrm>
            <a:off x="4275417" y="5815800"/>
            <a:ext cx="3641166" cy="584775"/>
            <a:chOff x="4275415" y="5877463"/>
            <a:chExt cx="3641166" cy="584775"/>
          </a:xfrm>
        </p:grpSpPr>
        <p:sp>
          <p:nvSpPr>
            <p:cNvPr id="142" name="圆柱体 141"/>
            <p:cNvSpPr/>
            <p:nvPr/>
          </p:nvSpPr>
          <p:spPr>
            <a:xfrm rot="16200000">
              <a:off x="5826555" y="4339328"/>
              <a:ext cx="538890" cy="3641162"/>
            </a:xfrm>
            <a:prstGeom prst="can">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dirty="0"/>
            </a:p>
          </p:txBody>
        </p:sp>
        <p:sp>
          <p:nvSpPr>
            <p:cNvPr id="143" name="文本框 142"/>
            <p:cNvSpPr txBox="1"/>
            <p:nvPr/>
          </p:nvSpPr>
          <p:spPr>
            <a:xfrm>
              <a:off x="4275415" y="5877463"/>
              <a:ext cx="3641165" cy="584775"/>
            </a:xfrm>
            <a:prstGeom prst="rect">
              <a:avLst/>
            </a:prstGeom>
            <a:noFill/>
          </p:spPr>
          <p:txBody>
            <a:bodyPr wrap="square" rtlCol="0">
              <a:spAutoFit/>
            </a:bodyPr>
            <a:lstStyle/>
            <a:p>
              <a:pPr algn="ctr"/>
              <a:r>
                <a:rPr lang="zh-CN" altLang="en-US" sz="1600" b="1" dirty="0">
                  <a:solidFill>
                    <a:schemeClr val="bg1"/>
                  </a:solidFill>
                </a:rPr>
                <a:t>基于已建立好的</a:t>
              </a:r>
              <a:r>
                <a:rPr lang="en-US" altLang="zh-CN" sz="1600" b="1" dirty="0">
                  <a:solidFill>
                    <a:schemeClr val="bg1"/>
                  </a:solidFill>
                </a:rPr>
                <a:t>TCP</a:t>
              </a:r>
              <a:r>
                <a:rPr lang="zh-CN" altLang="en-US" sz="1600" b="1" dirty="0">
                  <a:solidFill>
                    <a:schemeClr val="bg1"/>
                  </a:solidFill>
                </a:rPr>
                <a:t>连接</a:t>
              </a:r>
              <a:endParaRPr lang="en-US" altLang="zh-CN" sz="1600" b="1" dirty="0">
                <a:solidFill>
                  <a:schemeClr val="bg1"/>
                </a:solidFill>
              </a:endParaRPr>
            </a:p>
            <a:p>
              <a:pPr algn="ctr"/>
              <a:r>
                <a:rPr lang="zh-CN" altLang="en-US" sz="1600" b="1" dirty="0">
                  <a:solidFill>
                    <a:schemeClr val="bg1"/>
                  </a:solidFill>
                </a:rPr>
                <a:t>进行可靠数据传输</a:t>
              </a:r>
              <a:endParaRPr lang="zh-CN" altLang="en-US" sz="1600" b="1" dirty="0">
                <a:solidFill>
                  <a:schemeClr val="bg1"/>
                </a:solidFill>
              </a:endParaRPr>
            </a:p>
          </p:txBody>
        </p:sp>
      </p:grpSp>
      <p:grpSp>
        <p:nvGrpSpPr>
          <p:cNvPr id="8" name="组合 7"/>
          <p:cNvGrpSpPr/>
          <p:nvPr/>
        </p:nvGrpSpPr>
        <p:grpSpPr>
          <a:xfrm>
            <a:off x="315617" y="5002833"/>
            <a:ext cx="7671622" cy="1188460"/>
            <a:chOff x="315617" y="5002833"/>
            <a:chExt cx="7671622" cy="1188460"/>
          </a:xfrm>
        </p:grpSpPr>
        <p:sp>
          <p:nvSpPr>
            <p:cNvPr id="112" name="文本框 111"/>
            <p:cNvSpPr txBox="1"/>
            <p:nvPr/>
          </p:nvSpPr>
          <p:spPr>
            <a:xfrm>
              <a:off x="315617" y="5114075"/>
              <a:ext cx="2381795" cy="1077218"/>
            </a:xfrm>
            <a:prstGeom prst="rect">
              <a:avLst/>
            </a:prstGeom>
            <a:noFill/>
          </p:spPr>
          <p:txBody>
            <a:bodyPr wrap="square" rtlCol="0">
              <a:spAutoFit/>
            </a:bodyPr>
            <a:lstStyle/>
            <a:p>
              <a:r>
                <a:rPr lang="zh-CN" altLang="en-US" sz="1600" b="1" dirty="0">
                  <a:solidFill>
                    <a:schemeClr val="accent4"/>
                  </a:solidFill>
                </a:rPr>
                <a:t>发送针对</a:t>
              </a:r>
              <a:r>
                <a:rPr lang="en-US" altLang="zh-CN" sz="1600" b="1" dirty="0">
                  <a:solidFill>
                    <a:schemeClr val="accent4"/>
                  </a:solidFill>
                </a:rPr>
                <a:t>TCP</a:t>
              </a:r>
              <a:r>
                <a:rPr lang="zh-CN" altLang="en-US" sz="1600" b="1" dirty="0">
                  <a:solidFill>
                    <a:schemeClr val="accent4"/>
                  </a:solidFill>
                </a:rPr>
                <a:t>连接请求确认报文段的普通</a:t>
              </a:r>
              <a:r>
                <a:rPr lang="en-US" altLang="zh-CN" sz="1600" b="1" dirty="0">
                  <a:solidFill>
                    <a:schemeClr val="accent4"/>
                  </a:solidFill>
                </a:rPr>
                <a:t>TCP</a:t>
              </a:r>
              <a:r>
                <a:rPr lang="zh-CN" altLang="en-US" sz="1600" b="1" dirty="0">
                  <a:solidFill>
                    <a:schemeClr val="accent4"/>
                  </a:solidFill>
                </a:rPr>
                <a:t>确认报文段，并进入连接已建立状态。</a:t>
              </a:r>
              <a:endParaRPr lang="en-US" altLang="zh-CN" sz="1600" b="1" dirty="0">
                <a:solidFill>
                  <a:schemeClr val="accent4"/>
                </a:solidFill>
              </a:endParaRPr>
            </a:p>
          </p:txBody>
        </p:sp>
        <p:cxnSp>
          <p:nvCxnSpPr>
            <p:cNvPr id="138" name="直接箭头连接符 137"/>
            <p:cNvCxnSpPr/>
            <p:nvPr/>
          </p:nvCxnSpPr>
          <p:spPr>
            <a:xfrm>
              <a:off x="4223520" y="5127480"/>
              <a:ext cx="3763719" cy="550352"/>
            </a:xfrm>
            <a:prstGeom prst="straightConnector1">
              <a:avLst/>
            </a:prstGeom>
            <a:ln w="127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139" name="文本框 138"/>
            <p:cNvSpPr txBox="1"/>
            <p:nvPr/>
          </p:nvSpPr>
          <p:spPr>
            <a:xfrm rot="534720">
              <a:off x="4959613" y="5002833"/>
              <a:ext cx="979714" cy="369332"/>
            </a:xfrm>
            <a:prstGeom prst="rect">
              <a:avLst/>
            </a:prstGeom>
            <a:noFill/>
          </p:spPr>
          <p:txBody>
            <a:bodyPr wrap="square" rtlCol="0">
              <a:spAutoFit/>
            </a:bodyPr>
            <a:lstStyle/>
            <a:p>
              <a:r>
                <a:rPr lang="en-US" altLang="zh-CN" b="1" dirty="0"/>
                <a:t>ACK-=1</a:t>
              </a:r>
              <a:endParaRPr lang="zh-CN" altLang="en-US" b="1" dirty="0"/>
            </a:p>
          </p:txBody>
        </p:sp>
        <p:sp>
          <p:nvSpPr>
            <p:cNvPr id="140" name="文本框 139"/>
            <p:cNvSpPr txBox="1"/>
            <p:nvPr/>
          </p:nvSpPr>
          <p:spPr>
            <a:xfrm rot="487117">
              <a:off x="5753893" y="5095343"/>
              <a:ext cx="979714" cy="369332"/>
            </a:xfrm>
            <a:prstGeom prst="rect">
              <a:avLst/>
            </a:prstGeom>
            <a:noFill/>
          </p:spPr>
          <p:txBody>
            <a:bodyPr wrap="square" rtlCol="0">
              <a:spAutoFit/>
            </a:bodyPr>
            <a:lstStyle/>
            <a:p>
              <a:r>
                <a:rPr lang="en-US" altLang="zh-CN" b="1" dirty="0"/>
                <a:t>seq=x+1</a:t>
              </a:r>
              <a:endParaRPr lang="zh-CN" altLang="en-US" b="1" dirty="0"/>
            </a:p>
          </p:txBody>
        </p:sp>
        <p:sp>
          <p:nvSpPr>
            <p:cNvPr id="141" name="文本框 140"/>
            <p:cNvSpPr txBox="1"/>
            <p:nvPr/>
          </p:nvSpPr>
          <p:spPr>
            <a:xfrm rot="487117">
              <a:off x="6629294" y="5207874"/>
              <a:ext cx="979714" cy="369332"/>
            </a:xfrm>
            <a:prstGeom prst="rect">
              <a:avLst/>
            </a:prstGeom>
            <a:noFill/>
          </p:spPr>
          <p:txBody>
            <a:bodyPr wrap="square" rtlCol="0">
              <a:spAutoFit/>
            </a:bodyPr>
            <a:lstStyle/>
            <a:p>
              <a:r>
                <a:rPr lang="en-US" altLang="zh-CN" b="1" dirty="0"/>
                <a:t>ack=y+1</a:t>
              </a:r>
              <a:endParaRPr lang="zh-CN" altLang="en-US" b="1" dirty="0"/>
            </a:p>
          </p:txBody>
        </p:sp>
      </p:grpSp>
      <p:grpSp>
        <p:nvGrpSpPr>
          <p:cNvPr id="5" name="组合 4"/>
          <p:cNvGrpSpPr/>
          <p:nvPr/>
        </p:nvGrpSpPr>
        <p:grpSpPr>
          <a:xfrm>
            <a:off x="933106" y="1224276"/>
            <a:ext cx="10954094" cy="1025594"/>
            <a:chOff x="933106" y="1224276"/>
            <a:chExt cx="10954094" cy="1025594"/>
          </a:xfrm>
        </p:grpSpPr>
        <p:sp>
          <p:nvSpPr>
            <p:cNvPr id="42" name="文本框 41"/>
            <p:cNvSpPr txBox="1"/>
            <p:nvPr/>
          </p:nvSpPr>
          <p:spPr>
            <a:xfrm>
              <a:off x="933106" y="1224276"/>
              <a:ext cx="10954094" cy="646331"/>
            </a:xfrm>
            <a:prstGeom prst="rect">
              <a:avLst/>
            </a:prstGeom>
            <a:noFill/>
          </p:spPr>
          <p:txBody>
            <a:bodyPr wrap="square" rtlCol="0">
              <a:spAutoFit/>
            </a:bodyPr>
            <a:lstStyle/>
            <a:p>
              <a:r>
                <a:rPr lang="en-US" altLang="zh-CN" b="1" dirty="0"/>
                <a:t>【2019</a:t>
              </a:r>
              <a:r>
                <a:rPr lang="zh-CN" altLang="en-US" b="1" dirty="0"/>
                <a:t>年 题</a:t>
              </a:r>
              <a:r>
                <a:rPr lang="en-US" altLang="zh-CN" b="1" dirty="0"/>
                <a:t>39】</a:t>
              </a:r>
              <a:r>
                <a:rPr lang="zh-CN" altLang="en-US" b="1" dirty="0"/>
                <a:t>若主机甲主动发起一个与主机乙的</a:t>
              </a:r>
              <a:r>
                <a:rPr lang="en-US" altLang="zh-CN" b="1" dirty="0"/>
                <a:t>TCP</a:t>
              </a:r>
              <a:r>
                <a:rPr lang="zh-CN" altLang="en-US" b="1" dirty="0"/>
                <a:t>连接，甲、乙选择的初始序列号分别为</a:t>
              </a:r>
              <a:r>
                <a:rPr lang="en-US" altLang="zh-CN" b="1" dirty="0"/>
                <a:t>2018</a:t>
              </a:r>
              <a:r>
                <a:rPr lang="zh-CN" altLang="en-US" b="1" dirty="0"/>
                <a:t>和</a:t>
              </a:r>
              <a:r>
                <a:rPr lang="en-US" altLang="zh-CN" b="1" dirty="0"/>
                <a:t>2046</a:t>
              </a:r>
              <a:r>
                <a:rPr lang="zh-CN" altLang="en-US" b="1" dirty="0"/>
                <a:t>，</a:t>
              </a:r>
              <a:endParaRPr lang="en-US" altLang="zh-CN" b="1" dirty="0"/>
            </a:p>
            <a:p>
              <a:r>
                <a:rPr lang="en-US" altLang="zh-CN" b="1" dirty="0"/>
                <a:t>                               </a:t>
              </a:r>
              <a:r>
                <a:rPr lang="zh-CN" altLang="en-US" b="1" dirty="0"/>
                <a:t>则第三次握手</a:t>
              </a:r>
              <a:r>
                <a:rPr lang="en-US" altLang="zh-CN" b="1" dirty="0"/>
                <a:t>TCP</a:t>
              </a:r>
              <a:r>
                <a:rPr lang="zh-CN" altLang="en-US" b="1" dirty="0"/>
                <a:t>段的确认序列号是（      ）。</a:t>
              </a:r>
              <a:endParaRPr lang="zh-CN" altLang="en-US" b="1" dirty="0"/>
            </a:p>
          </p:txBody>
        </p:sp>
        <p:sp>
          <p:nvSpPr>
            <p:cNvPr id="58" name="文本框 57"/>
            <p:cNvSpPr txBox="1"/>
            <p:nvPr/>
          </p:nvSpPr>
          <p:spPr>
            <a:xfrm>
              <a:off x="2518311" y="1880538"/>
              <a:ext cx="1185672" cy="369332"/>
            </a:xfrm>
            <a:prstGeom prst="rect">
              <a:avLst/>
            </a:prstGeom>
            <a:noFill/>
          </p:spPr>
          <p:txBody>
            <a:bodyPr wrap="square" rtlCol="0">
              <a:spAutoFit/>
            </a:bodyPr>
            <a:lstStyle/>
            <a:p>
              <a:r>
                <a:rPr lang="en-US" altLang="zh-CN" b="1" dirty="0"/>
                <a:t>A. 2018</a:t>
              </a:r>
              <a:endParaRPr lang="zh-CN" altLang="en-US" b="1" dirty="0"/>
            </a:p>
          </p:txBody>
        </p:sp>
        <p:sp>
          <p:nvSpPr>
            <p:cNvPr id="55" name="文本框 54"/>
            <p:cNvSpPr txBox="1"/>
            <p:nvPr/>
          </p:nvSpPr>
          <p:spPr>
            <a:xfrm>
              <a:off x="4822107" y="1880538"/>
              <a:ext cx="1185672" cy="369332"/>
            </a:xfrm>
            <a:prstGeom prst="rect">
              <a:avLst/>
            </a:prstGeom>
            <a:noFill/>
          </p:spPr>
          <p:txBody>
            <a:bodyPr wrap="square" rtlCol="0">
              <a:spAutoFit/>
            </a:bodyPr>
            <a:lstStyle/>
            <a:p>
              <a:r>
                <a:rPr lang="en-US" altLang="zh-CN" b="1" dirty="0"/>
                <a:t>B. 2019</a:t>
              </a:r>
              <a:endParaRPr lang="zh-CN" altLang="en-US" b="1" dirty="0"/>
            </a:p>
          </p:txBody>
        </p:sp>
        <p:sp>
          <p:nvSpPr>
            <p:cNvPr id="56" name="文本框 55"/>
            <p:cNvSpPr txBox="1"/>
            <p:nvPr/>
          </p:nvSpPr>
          <p:spPr>
            <a:xfrm>
              <a:off x="7125903" y="1880538"/>
              <a:ext cx="1185672" cy="369332"/>
            </a:xfrm>
            <a:prstGeom prst="rect">
              <a:avLst/>
            </a:prstGeom>
            <a:noFill/>
          </p:spPr>
          <p:txBody>
            <a:bodyPr wrap="square" rtlCol="0">
              <a:spAutoFit/>
            </a:bodyPr>
            <a:lstStyle/>
            <a:p>
              <a:r>
                <a:rPr lang="en-US" altLang="zh-CN" b="1" dirty="0"/>
                <a:t>C. 2046</a:t>
              </a:r>
              <a:endParaRPr lang="zh-CN" altLang="en-US" b="1" dirty="0"/>
            </a:p>
          </p:txBody>
        </p:sp>
        <p:sp>
          <p:nvSpPr>
            <p:cNvPr id="57" name="文本框 56"/>
            <p:cNvSpPr txBox="1"/>
            <p:nvPr/>
          </p:nvSpPr>
          <p:spPr>
            <a:xfrm>
              <a:off x="9429699" y="1880538"/>
              <a:ext cx="1185672" cy="369332"/>
            </a:xfrm>
            <a:prstGeom prst="rect">
              <a:avLst/>
            </a:prstGeom>
            <a:noFill/>
          </p:spPr>
          <p:txBody>
            <a:bodyPr wrap="square" rtlCol="0">
              <a:spAutoFit/>
            </a:bodyPr>
            <a:lstStyle/>
            <a:p>
              <a:r>
                <a:rPr lang="en-US" altLang="zh-CN" b="1" dirty="0"/>
                <a:t>D. 2047</a:t>
              </a:r>
              <a:endParaRPr lang="zh-CN" altLang="en-US" b="1" dirty="0"/>
            </a:p>
          </p:txBody>
        </p:sp>
      </p:grpSp>
      <p:sp>
        <p:nvSpPr>
          <p:cNvPr id="53" name="文本框 52"/>
          <p:cNvSpPr txBox="1"/>
          <p:nvPr/>
        </p:nvSpPr>
        <p:spPr>
          <a:xfrm rot="522779">
            <a:off x="6321064" y="4040318"/>
            <a:ext cx="967735" cy="369332"/>
          </a:xfrm>
          <a:prstGeom prst="rect">
            <a:avLst/>
          </a:prstGeom>
          <a:noFill/>
        </p:spPr>
        <p:txBody>
          <a:bodyPr wrap="square" rtlCol="0">
            <a:spAutoFit/>
          </a:bodyPr>
          <a:lstStyle/>
          <a:p>
            <a:r>
              <a:rPr lang="en-US" altLang="zh-CN" b="1" dirty="0">
                <a:solidFill>
                  <a:schemeClr val="accent1">
                    <a:lumMod val="75000"/>
                  </a:schemeClr>
                </a:solidFill>
              </a:rPr>
              <a:t>=2018</a:t>
            </a:r>
            <a:endParaRPr lang="zh-CN" altLang="en-US" b="1" dirty="0">
              <a:solidFill>
                <a:schemeClr val="accent1">
                  <a:lumMod val="75000"/>
                </a:schemeClr>
              </a:solidFill>
            </a:endParaRPr>
          </a:p>
        </p:txBody>
      </p:sp>
      <p:sp>
        <p:nvSpPr>
          <p:cNvPr id="59" name="文本框 58"/>
          <p:cNvSpPr txBox="1"/>
          <p:nvPr/>
        </p:nvSpPr>
        <p:spPr>
          <a:xfrm rot="21049101">
            <a:off x="6104784" y="4729349"/>
            <a:ext cx="967735" cy="369332"/>
          </a:xfrm>
          <a:prstGeom prst="rect">
            <a:avLst/>
          </a:prstGeom>
          <a:noFill/>
        </p:spPr>
        <p:txBody>
          <a:bodyPr wrap="square" rtlCol="0">
            <a:spAutoFit/>
          </a:bodyPr>
          <a:lstStyle/>
          <a:p>
            <a:r>
              <a:rPr lang="en-US" altLang="zh-CN" b="1" dirty="0">
                <a:solidFill>
                  <a:schemeClr val="accent1">
                    <a:lumMod val="75000"/>
                  </a:schemeClr>
                </a:solidFill>
              </a:rPr>
              <a:t>=2046</a:t>
            </a:r>
            <a:endParaRPr lang="zh-CN" altLang="en-US" b="1" dirty="0">
              <a:solidFill>
                <a:schemeClr val="accent1">
                  <a:lumMod val="75000"/>
                </a:schemeClr>
              </a:solidFill>
            </a:endParaRPr>
          </a:p>
        </p:txBody>
      </p:sp>
      <p:grpSp>
        <p:nvGrpSpPr>
          <p:cNvPr id="15" name="组合 14"/>
          <p:cNvGrpSpPr/>
          <p:nvPr/>
        </p:nvGrpSpPr>
        <p:grpSpPr>
          <a:xfrm>
            <a:off x="6520198" y="4899410"/>
            <a:ext cx="1126865" cy="369332"/>
            <a:chOff x="6520198" y="4899410"/>
            <a:chExt cx="1126865" cy="369332"/>
          </a:xfrm>
        </p:grpSpPr>
        <p:cxnSp>
          <p:nvCxnSpPr>
            <p:cNvPr id="10" name="直接箭头连接符 9"/>
            <p:cNvCxnSpPr/>
            <p:nvPr/>
          </p:nvCxnSpPr>
          <p:spPr>
            <a:xfrm flipH="1" flipV="1">
              <a:off x="6520198" y="5028013"/>
              <a:ext cx="381232" cy="209666"/>
            </a:xfrm>
            <a:prstGeom prst="straightConnector1">
              <a:avLst/>
            </a:prstGeom>
            <a:ln w="12700">
              <a:solidFill>
                <a:schemeClr val="accent1">
                  <a:lumMod val="75000"/>
                </a:schemeClr>
              </a:solidFill>
              <a:prstDash val="dash"/>
              <a:tailEnd type="triangle" w="med" len="lg"/>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6781154" y="4899410"/>
              <a:ext cx="865909" cy="369332"/>
            </a:xfrm>
            <a:prstGeom prst="rect">
              <a:avLst/>
            </a:prstGeom>
            <a:noFill/>
          </p:spPr>
          <p:txBody>
            <a:bodyPr wrap="square" rtlCol="0">
              <a:spAutoFit/>
            </a:bodyPr>
            <a:lstStyle/>
            <a:p>
              <a:r>
                <a:rPr lang="zh-CN" altLang="en-US" b="1" dirty="0">
                  <a:solidFill>
                    <a:schemeClr val="accent1">
                      <a:lumMod val="75000"/>
                    </a:schemeClr>
                  </a:solidFill>
                </a:rPr>
                <a:t>确认</a:t>
              </a:r>
              <a:endParaRPr lang="zh-CN" altLang="en-US" b="1" dirty="0">
                <a:solidFill>
                  <a:schemeClr val="accent1">
                    <a:lumMod val="75000"/>
                  </a:schemeClr>
                </a:solidFill>
              </a:endParaRPr>
            </a:p>
          </p:txBody>
        </p:sp>
      </p:grpSp>
      <p:sp>
        <p:nvSpPr>
          <p:cNvPr id="65" name="文本框 64"/>
          <p:cNvSpPr txBox="1"/>
          <p:nvPr/>
        </p:nvSpPr>
        <p:spPr>
          <a:xfrm rot="522779">
            <a:off x="6924404" y="5523123"/>
            <a:ext cx="967735" cy="369332"/>
          </a:xfrm>
          <a:prstGeom prst="rect">
            <a:avLst/>
          </a:prstGeom>
          <a:noFill/>
        </p:spPr>
        <p:txBody>
          <a:bodyPr wrap="square" rtlCol="0">
            <a:spAutoFit/>
          </a:bodyPr>
          <a:lstStyle/>
          <a:p>
            <a:r>
              <a:rPr lang="en-US" altLang="zh-CN" b="1" dirty="0">
                <a:solidFill>
                  <a:schemeClr val="accent1">
                    <a:lumMod val="75000"/>
                  </a:schemeClr>
                </a:solidFill>
              </a:rPr>
              <a:t>=2047</a:t>
            </a:r>
            <a:endParaRPr lang="zh-CN" altLang="en-US" b="1" dirty="0">
              <a:solidFill>
                <a:schemeClr val="accent1">
                  <a:lumMod val="75000"/>
                </a:schemeClr>
              </a:solidFill>
            </a:endParaRPr>
          </a:p>
        </p:txBody>
      </p:sp>
    </p:spTree>
    <p:custDataLst>
      <p:tags r:id="rId5"/>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3000" fill="hold" nodeType="withEffect">
                                  <p:stCondLst>
                                    <p:cond delay="0"/>
                                  </p:stCondLst>
                                  <p:childTnLst>
                                    <p:anim calcmode="discrete" valueType="str">
                                      <p:cBhvr>
                                        <p:cTn id="6" dur="500" fill="hold"/>
                                        <p:tgtEl>
                                          <p:spTgt spid="6"/>
                                        </p:tgtEl>
                                        <p:attrNameLst>
                                          <p:attrName>style.visibility</p:attrName>
                                        </p:attrNameLst>
                                      </p:cBhvr>
                                      <p:tavLst>
                                        <p:tav tm="0">
                                          <p:val>
                                            <p:strVal val="hidden"/>
                                          </p:val>
                                        </p:tav>
                                        <p:tav tm="50000">
                                          <p:val>
                                            <p:strVal val="visible"/>
                                          </p:val>
                                        </p:tav>
                                      </p:tavLst>
                                    </p:anim>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53"/>
                                        </p:tgtEl>
                                        <p:attrNameLst>
                                          <p:attrName>style.visibility</p:attrName>
                                        </p:attrNameLst>
                                      </p:cBhvr>
                                      <p:to>
                                        <p:strVal val="visible"/>
                                      </p:to>
                                    </p:set>
                                    <p:animEffect transition="in" filter="wipe(left)">
                                      <p:cBhvr>
                                        <p:cTn id="11" dur="500"/>
                                        <p:tgtEl>
                                          <p:spTgt spid="53"/>
                                        </p:tgtEl>
                                      </p:cBhvr>
                                    </p:animEffect>
                                  </p:childTnLst>
                                </p:cTn>
                              </p:par>
                            </p:childTnLst>
                          </p:cTn>
                        </p:par>
                      </p:childTnLst>
                    </p:cTn>
                  </p:par>
                  <p:par>
                    <p:cTn id="12" fill="hold">
                      <p:stCondLst>
                        <p:cond delay="indefinite"/>
                      </p:stCondLst>
                      <p:childTnLst>
                        <p:par>
                          <p:cTn id="13" fill="hold">
                            <p:stCondLst>
                              <p:cond delay="0"/>
                            </p:stCondLst>
                            <p:childTnLst>
                              <p:par>
                                <p:cTn id="14" presetID="35" presetClass="emph" presetSubtype="0" repeatCount="3000" fill="hold" nodeType="clickEffect">
                                  <p:stCondLst>
                                    <p:cond delay="0"/>
                                  </p:stCondLst>
                                  <p:childTnLst>
                                    <p:anim calcmode="discrete" valueType="str">
                                      <p:cBhvr>
                                        <p:cTn id="15" dur="500" fill="hold"/>
                                        <p:tgtEl>
                                          <p:spTgt spid="7"/>
                                        </p:tgtEl>
                                        <p:attrNameLst>
                                          <p:attrName>style.visibility</p:attrName>
                                        </p:attrNameLst>
                                      </p:cBhvr>
                                      <p:tavLst>
                                        <p:tav tm="0">
                                          <p:val>
                                            <p:strVal val="hidden"/>
                                          </p:val>
                                        </p:tav>
                                        <p:tav tm="50000">
                                          <p:val>
                                            <p:strVal val="visible"/>
                                          </p:val>
                                        </p:tav>
                                      </p:tavLst>
                                    </p:anim>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59"/>
                                        </p:tgtEl>
                                        <p:attrNameLst>
                                          <p:attrName>style.visibility</p:attrName>
                                        </p:attrNameLst>
                                      </p:cBhvr>
                                      <p:to>
                                        <p:strVal val="visible"/>
                                      </p:to>
                                    </p:set>
                                    <p:animEffect transition="in" filter="wipe(left)">
                                      <p:cBhvr>
                                        <p:cTn id="20" dur="500"/>
                                        <p:tgtEl>
                                          <p:spTgt spid="59"/>
                                        </p:tgtEl>
                                      </p:cBhvr>
                                    </p:animEffect>
                                  </p:childTnLst>
                                </p:cTn>
                              </p:par>
                            </p:childTnLst>
                          </p:cTn>
                        </p:par>
                      </p:childTnLst>
                    </p:cTn>
                  </p:par>
                  <p:par>
                    <p:cTn id="21" fill="hold">
                      <p:stCondLst>
                        <p:cond delay="indefinite"/>
                      </p:stCondLst>
                      <p:childTnLst>
                        <p:par>
                          <p:cTn id="22" fill="hold">
                            <p:stCondLst>
                              <p:cond delay="0"/>
                            </p:stCondLst>
                            <p:childTnLst>
                              <p:par>
                                <p:cTn id="23" presetID="35" presetClass="emph" presetSubtype="0" repeatCount="3000" fill="hold" nodeType="clickEffect">
                                  <p:stCondLst>
                                    <p:cond delay="0"/>
                                  </p:stCondLst>
                                  <p:childTnLst>
                                    <p:anim calcmode="discrete" valueType="str">
                                      <p:cBhvr>
                                        <p:cTn id="24" dur="500" fill="hold"/>
                                        <p:tgtEl>
                                          <p:spTgt spid="8"/>
                                        </p:tgtEl>
                                        <p:attrNameLst>
                                          <p:attrName>style.visibility</p:attrName>
                                        </p:attrNameLst>
                                      </p:cBhvr>
                                      <p:tavLst>
                                        <p:tav tm="0">
                                          <p:val>
                                            <p:strVal val="hidden"/>
                                          </p:val>
                                        </p:tav>
                                        <p:tav tm="50000">
                                          <p:val>
                                            <p:strVal val="visible"/>
                                          </p:val>
                                        </p:tav>
                                      </p:tavLst>
                                    </p:anim>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nodeType="click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wipe(down)">
                                      <p:cBhvr>
                                        <p:cTn id="29" dur="500"/>
                                        <p:tgtEl>
                                          <p:spTgt spid="15"/>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65"/>
                                        </p:tgtEl>
                                        <p:attrNameLst>
                                          <p:attrName>style.visibility</p:attrName>
                                        </p:attrNameLst>
                                      </p:cBhvr>
                                      <p:to>
                                        <p:strVal val="visible"/>
                                      </p:to>
                                    </p:set>
                                    <p:animEffect transition="in" filter="wipe(left)">
                                      <p:cBhvr>
                                        <p:cTn id="34"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P spid="59" grpId="0"/>
      <p:bldP spid="65" grpId="0"/>
    </p:bld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04800" y="749300"/>
            <a:ext cx="6192344" cy="400110"/>
            <a:chOff x="424117" y="898245"/>
            <a:chExt cx="6192344" cy="400110"/>
          </a:xfrm>
        </p:grpSpPr>
        <p:sp>
          <p:nvSpPr>
            <p:cNvPr id="2" name="平行四边形 1"/>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p:cNvSpPr txBox="1"/>
            <p:nvPr/>
          </p:nvSpPr>
          <p:spPr>
            <a:xfrm>
              <a:off x="1052423" y="898245"/>
              <a:ext cx="5564038" cy="400110"/>
            </a:xfrm>
            <a:prstGeom prst="rect">
              <a:avLst/>
            </a:prstGeom>
            <a:noFill/>
          </p:spPr>
          <p:txBody>
            <a:bodyPr wrap="square" rtlCol="0">
              <a:spAutoFit/>
            </a:bodyPr>
            <a:lstStyle/>
            <a:p>
              <a:r>
                <a:rPr lang="zh-CN" altLang="en-US" sz="2000" b="1" dirty="0"/>
                <a:t>“三报文握手”建立</a:t>
              </a:r>
              <a:r>
                <a:rPr lang="en-US" altLang="zh-CN" sz="2000" b="1" dirty="0"/>
                <a:t>TCP</a:t>
              </a:r>
              <a:r>
                <a:rPr lang="zh-CN" altLang="en-US" sz="2000" b="1" dirty="0"/>
                <a:t>连接</a:t>
              </a:r>
              <a:endParaRPr lang="zh-CN" altLang="en-US" sz="2000" b="1" dirty="0"/>
            </a:p>
          </p:txBody>
        </p:sp>
      </p:grpSp>
      <p:sp>
        <p:nvSpPr>
          <p:cNvPr id="5" name="文本框 4"/>
          <p:cNvSpPr txBox="1"/>
          <p:nvPr/>
        </p:nvSpPr>
        <p:spPr>
          <a:xfrm>
            <a:off x="4278086" y="780078"/>
            <a:ext cx="7243354" cy="369332"/>
          </a:xfrm>
          <a:prstGeom prst="rect">
            <a:avLst/>
          </a:prstGeom>
          <a:noFill/>
        </p:spPr>
        <p:txBody>
          <a:bodyPr wrap="square" rtlCol="0">
            <a:spAutoFit/>
          </a:bodyPr>
          <a:lstStyle/>
          <a:p>
            <a:r>
              <a:rPr lang="en-US" altLang="zh-CN" b="1" dirty="0">
                <a:solidFill>
                  <a:srgbClr val="0070C0"/>
                </a:solidFill>
              </a:rPr>
              <a:t>——  </a:t>
            </a:r>
            <a:r>
              <a:rPr lang="zh-CN" altLang="en-US" b="1" dirty="0">
                <a:solidFill>
                  <a:srgbClr val="0070C0"/>
                </a:solidFill>
              </a:rPr>
              <a:t>使用“三报文握手”而不是“两报文握手”建立</a:t>
            </a:r>
            <a:r>
              <a:rPr lang="en-US" altLang="zh-CN" b="1" dirty="0">
                <a:solidFill>
                  <a:srgbClr val="0070C0"/>
                </a:solidFill>
              </a:rPr>
              <a:t>TCP</a:t>
            </a:r>
            <a:r>
              <a:rPr lang="zh-CN" altLang="en-US" b="1" dirty="0">
                <a:solidFill>
                  <a:srgbClr val="0070C0"/>
                </a:solidFill>
              </a:rPr>
              <a:t>连接的原因</a:t>
            </a:r>
            <a:endParaRPr lang="zh-CN" altLang="en-US" b="1" dirty="0">
              <a:solidFill>
                <a:srgbClr val="0070C0"/>
              </a:solidFill>
            </a:endParaRPr>
          </a:p>
        </p:txBody>
      </p:sp>
      <p:pic>
        <p:nvPicPr>
          <p:cNvPr id="12" name="图片 11" descr="图形用户界面, 图示&#10;&#10;描述已自动生成"/>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2059253" y="1180188"/>
            <a:ext cx="8073493" cy="3811740"/>
          </a:xfrm>
          <a:prstGeom prst="rect">
            <a:avLst/>
          </a:prstGeom>
        </p:spPr>
      </p:pic>
      <p:sp>
        <p:nvSpPr>
          <p:cNvPr id="15" name="矩形 14"/>
          <p:cNvSpPr/>
          <p:nvPr/>
        </p:nvSpPr>
        <p:spPr>
          <a:xfrm>
            <a:off x="1011480" y="5027953"/>
            <a:ext cx="10167258" cy="12997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zh-CN" altLang="en-US" sz="2000" b="1" dirty="0">
                <a:solidFill>
                  <a:schemeClr val="bg1"/>
                </a:solidFill>
                <a:effectLst/>
                <a:latin typeface="+mn-ea"/>
              </a:rPr>
              <a:t>         采用“三报文握手”而不是“两报文握手”来建立</a:t>
            </a:r>
            <a:r>
              <a:rPr lang="en-US" altLang="zh-CN" sz="2000" b="1" dirty="0">
                <a:solidFill>
                  <a:schemeClr val="bg1"/>
                </a:solidFill>
                <a:effectLst/>
                <a:latin typeface="+mn-ea"/>
              </a:rPr>
              <a:t>TCP</a:t>
            </a:r>
            <a:r>
              <a:rPr lang="zh-CN" altLang="en-US" sz="2000" b="1" dirty="0">
                <a:solidFill>
                  <a:schemeClr val="bg1"/>
                </a:solidFill>
                <a:effectLst/>
                <a:latin typeface="+mn-ea"/>
              </a:rPr>
              <a:t>连接，是为了防止已失效的</a:t>
            </a:r>
            <a:r>
              <a:rPr lang="en-US" altLang="zh-CN" sz="2000" b="1" dirty="0">
                <a:solidFill>
                  <a:schemeClr val="bg1"/>
                </a:solidFill>
                <a:effectLst/>
                <a:latin typeface="+mn-ea"/>
              </a:rPr>
              <a:t>TCP</a:t>
            </a:r>
            <a:r>
              <a:rPr lang="zh-CN" altLang="en-US" sz="2000" b="1" dirty="0">
                <a:solidFill>
                  <a:schemeClr val="bg1"/>
                </a:solidFill>
                <a:effectLst/>
                <a:latin typeface="+mn-ea"/>
              </a:rPr>
              <a:t>连接请求报文段突然又传送到了</a:t>
            </a:r>
            <a:r>
              <a:rPr lang="en-US" altLang="zh-CN" sz="2000" b="1" dirty="0">
                <a:solidFill>
                  <a:schemeClr val="bg1"/>
                </a:solidFill>
                <a:effectLst/>
                <a:latin typeface="+mn-ea"/>
              </a:rPr>
              <a:t>TCP</a:t>
            </a:r>
            <a:r>
              <a:rPr lang="zh-CN" altLang="en-US" sz="2000" b="1" dirty="0">
                <a:solidFill>
                  <a:schemeClr val="bg1"/>
                </a:solidFill>
                <a:effectLst/>
                <a:latin typeface="+mn-ea"/>
              </a:rPr>
              <a:t>服务器进程，因而导致错误。</a:t>
            </a:r>
            <a:endParaRPr lang="zh-CN" altLang="en-US" sz="2000" b="1" dirty="0">
              <a:solidFill>
                <a:schemeClr val="bg1"/>
              </a:solidFill>
              <a:latin typeface="+mn-ea"/>
            </a:endParaRP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p:tgtEl>
                                          <p:spTgt spid="12"/>
                                        </p:tgtEl>
                                        <p:attrNameLst>
                                          <p:attrName>ppt_y</p:attrName>
                                        </p:attrNameLst>
                                      </p:cBhvr>
                                      <p:tavLst>
                                        <p:tav tm="0">
                                          <p:val>
                                            <p:strVal val="#ppt_y+#ppt_h*1.125000"/>
                                          </p:val>
                                        </p:tav>
                                        <p:tav tm="100000">
                                          <p:val>
                                            <p:strVal val="#ppt_y"/>
                                          </p:val>
                                        </p:tav>
                                      </p:tavLst>
                                    </p:anim>
                                    <p:animEffect transition="in" filter="wipe(up)">
                                      <p:cBhvr>
                                        <p:cTn id="8" dur="500"/>
                                        <p:tgtEl>
                                          <p:spTgt spid="12"/>
                                        </p:tgtEl>
                                      </p:cBhvr>
                                    </p:animEffect>
                                  </p:childTnLst>
                                </p:cTn>
                              </p:par>
                              <p:par>
                                <p:cTn id="9" presetID="12" presetClass="entr" presetSubtype="1"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500"/>
                                        <p:tgtEl>
                                          <p:spTgt spid="15"/>
                                        </p:tgtEl>
                                        <p:attrNameLst>
                                          <p:attrName>ppt_y</p:attrName>
                                        </p:attrNameLst>
                                      </p:cBhvr>
                                      <p:tavLst>
                                        <p:tav tm="0">
                                          <p:val>
                                            <p:strVal val="#ppt_y-#ppt_h*1.125000"/>
                                          </p:val>
                                        </p:tav>
                                        <p:tav tm="100000">
                                          <p:val>
                                            <p:strVal val="#ppt_y"/>
                                          </p:val>
                                        </p:tav>
                                      </p:tavLst>
                                    </p:anim>
                                    <p:animEffect transition="in" filter="wipe(down)">
                                      <p:cBhvr>
                                        <p:cTn id="1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ldLvl="0" animBg="1"/>
    </p:bld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9480501" y="4779003"/>
            <a:ext cx="1840785" cy="646331"/>
          </a:xfrm>
          <a:prstGeom prst="rect">
            <a:avLst/>
          </a:prstGeom>
          <a:noFill/>
        </p:spPr>
        <p:txBody>
          <a:bodyPr wrap="square" rtlCol="0">
            <a:spAutoFit/>
          </a:bodyPr>
          <a:lstStyle/>
          <a:p>
            <a:r>
              <a:rPr lang="zh-CN" altLang="en-US" b="1" dirty="0"/>
              <a:t>撤销相应的</a:t>
            </a:r>
            <a:endParaRPr lang="en-US" altLang="zh-CN" b="1" dirty="0"/>
          </a:p>
          <a:p>
            <a:r>
              <a:rPr lang="zh-CN" altLang="en-US" b="1" dirty="0"/>
              <a:t>传输控制块</a:t>
            </a:r>
            <a:r>
              <a:rPr lang="en-US" altLang="zh-CN" b="1" dirty="0"/>
              <a:t>TCB</a:t>
            </a:r>
            <a:endParaRPr lang="zh-CN" altLang="en-US" b="1" dirty="0"/>
          </a:p>
        </p:txBody>
      </p:sp>
      <p:sp>
        <p:nvSpPr>
          <p:cNvPr id="39" name="hand-spread-gesture_33861"/>
          <p:cNvSpPr/>
          <p:nvPr/>
        </p:nvSpPr>
        <p:spPr>
          <a:xfrm rot="1840616">
            <a:off x="5682611" y="978859"/>
            <a:ext cx="265387" cy="299276"/>
          </a:xfrm>
          <a:custGeom>
            <a:avLst/>
            <a:gdLst>
              <a:gd name="T0" fmla="*/ 843 w 976"/>
              <a:gd name="T1" fmla="*/ 321 h 1102"/>
              <a:gd name="T2" fmla="*/ 745 w 976"/>
              <a:gd name="T3" fmla="*/ 446 h 1102"/>
              <a:gd name="T4" fmla="*/ 803 w 976"/>
              <a:gd name="T5" fmla="*/ 189 h 1102"/>
              <a:gd name="T6" fmla="*/ 734 w 976"/>
              <a:gd name="T7" fmla="*/ 75 h 1102"/>
              <a:gd name="T8" fmla="*/ 621 w 976"/>
              <a:gd name="T9" fmla="*/ 144 h 1102"/>
              <a:gd name="T10" fmla="*/ 582 w 976"/>
              <a:gd name="T11" fmla="*/ 97 h 1102"/>
              <a:gd name="T12" fmla="*/ 388 w 976"/>
              <a:gd name="T13" fmla="*/ 97 h 1102"/>
              <a:gd name="T14" fmla="*/ 350 w 976"/>
              <a:gd name="T15" fmla="*/ 209 h 1102"/>
              <a:gd name="T16" fmla="*/ 235 w 976"/>
              <a:gd name="T17" fmla="*/ 112 h 1102"/>
              <a:gd name="T18" fmla="*/ 163 w 976"/>
              <a:gd name="T19" fmla="*/ 219 h 1102"/>
              <a:gd name="T20" fmla="*/ 244 w 976"/>
              <a:gd name="T21" fmla="*/ 601 h 1102"/>
              <a:gd name="T22" fmla="*/ 0 w 976"/>
              <a:gd name="T23" fmla="*/ 630 h 1102"/>
              <a:gd name="T24" fmla="*/ 257 w 976"/>
              <a:gd name="T25" fmla="*/ 931 h 1102"/>
              <a:gd name="T26" fmla="*/ 214 w 976"/>
              <a:gd name="T27" fmla="*/ 969 h 1102"/>
              <a:gd name="T28" fmla="*/ 252 w 976"/>
              <a:gd name="T29" fmla="*/ 1102 h 1102"/>
              <a:gd name="T30" fmla="*/ 834 w 976"/>
              <a:gd name="T31" fmla="*/ 1064 h 1102"/>
              <a:gd name="T32" fmla="*/ 796 w 976"/>
              <a:gd name="T33" fmla="*/ 931 h 1102"/>
              <a:gd name="T34" fmla="*/ 813 w 976"/>
              <a:gd name="T35" fmla="*/ 859 h 1102"/>
              <a:gd name="T36" fmla="*/ 865 w 976"/>
              <a:gd name="T37" fmla="*/ 638 h 1102"/>
              <a:gd name="T38" fmla="*/ 953 w 976"/>
              <a:gd name="T39" fmla="*/ 448 h 1102"/>
              <a:gd name="T40" fmla="*/ 912 w 976"/>
              <a:gd name="T41" fmla="*/ 325 h 1102"/>
              <a:gd name="T42" fmla="*/ 825 w 976"/>
              <a:gd name="T43" fmla="*/ 631 h 1102"/>
              <a:gd name="T44" fmla="*/ 825 w 976"/>
              <a:gd name="T45" fmla="*/ 634 h 1102"/>
              <a:gd name="T46" fmla="*/ 825 w 976"/>
              <a:gd name="T47" fmla="*/ 642 h 1102"/>
              <a:gd name="T48" fmla="*/ 778 w 976"/>
              <a:gd name="T49" fmla="*/ 839 h 1102"/>
              <a:gd name="T50" fmla="*/ 297 w 976"/>
              <a:gd name="T51" fmla="*/ 931 h 1102"/>
              <a:gd name="T52" fmla="*/ 109 w 976"/>
              <a:gd name="T53" fmla="*/ 697 h 1102"/>
              <a:gd name="T54" fmla="*/ 40 w 976"/>
              <a:gd name="T55" fmla="*/ 630 h 1102"/>
              <a:gd name="T56" fmla="*/ 245 w 976"/>
              <a:gd name="T57" fmla="*/ 647 h 1102"/>
              <a:gd name="T58" fmla="*/ 288 w 976"/>
              <a:gd name="T59" fmla="*/ 565 h 1102"/>
              <a:gd name="T60" fmla="*/ 203 w 976"/>
              <a:gd name="T61" fmla="*/ 211 h 1102"/>
              <a:gd name="T62" fmla="*/ 277 w 976"/>
              <a:gd name="T63" fmla="*/ 156 h 1102"/>
              <a:gd name="T64" fmla="*/ 312 w 976"/>
              <a:gd name="T65" fmla="*/ 220 h 1102"/>
              <a:gd name="T66" fmla="*/ 406 w 976"/>
              <a:gd name="T67" fmla="*/ 470 h 1102"/>
              <a:gd name="T68" fmla="*/ 428 w 976"/>
              <a:gd name="T69" fmla="*/ 450 h 1102"/>
              <a:gd name="T70" fmla="*/ 485 w 976"/>
              <a:gd name="T71" fmla="*/ 40 h 1102"/>
              <a:gd name="T72" fmla="*/ 545 w 976"/>
              <a:gd name="T73" fmla="*/ 420 h 1102"/>
              <a:gd name="T74" fmla="*/ 561 w 976"/>
              <a:gd name="T75" fmla="*/ 444 h 1102"/>
              <a:gd name="T76" fmla="*/ 659 w 976"/>
              <a:gd name="T77" fmla="*/ 154 h 1102"/>
              <a:gd name="T78" fmla="*/ 725 w 976"/>
              <a:gd name="T79" fmla="*/ 114 h 1102"/>
              <a:gd name="T80" fmla="*/ 764 w 976"/>
              <a:gd name="T81" fmla="*/ 179 h 1102"/>
              <a:gd name="T82" fmla="*/ 709 w 976"/>
              <a:gd name="T83" fmla="*/ 478 h 1102"/>
              <a:gd name="T84" fmla="*/ 715 w 976"/>
              <a:gd name="T85" fmla="*/ 478 h 1102"/>
              <a:gd name="T86" fmla="*/ 743 w 976"/>
              <a:gd name="T87" fmla="*/ 489 h 1102"/>
              <a:gd name="T88" fmla="*/ 827 w 976"/>
              <a:gd name="T89" fmla="*/ 386 h 1102"/>
              <a:gd name="T90" fmla="*/ 856 w 976"/>
              <a:gd name="T91" fmla="*/ 359 h 1102"/>
              <a:gd name="T92" fmla="*/ 919 w 976"/>
              <a:gd name="T93" fmla="*/ 426 h 1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976" h="1102">
                <a:moveTo>
                  <a:pt x="912" y="325"/>
                </a:moveTo>
                <a:cubicBezTo>
                  <a:pt x="890" y="314"/>
                  <a:pt x="866" y="313"/>
                  <a:pt x="843" y="321"/>
                </a:cubicBezTo>
                <a:cubicBezTo>
                  <a:pt x="821" y="329"/>
                  <a:pt x="803" y="345"/>
                  <a:pt x="792" y="366"/>
                </a:cubicBezTo>
                <a:lnTo>
                  <a:pt x="745" y="446"/>
                </a:lnTo>
                <a:cubicBezTo>
                  <a:pt x="743" y="446"/>
                  <a:pt x="740" y="445"/>
                  <a:pt x="738" y="445"/>
                </a:cubicBezTo>
                <a:lnTo>
                  <a:pt x="803" y="189"/>
                </a:lnTo>
                <a:cubicBezTo>
                  <a:pt x="809" y="164"/>
                  <a:pt x="805" y="139"/>
                  <a:pt x="792" y="118"/>
                </a:cubicBezTo>
                <a:cubicBezTo>
                  <a:pt x="779" y="96"/>
                  <a:pt x="759" y="81"/>
                  <a:pt x="734" y="75"/>
                </a:cubicBezTo>
                <a:cubicBezTo>
                  <a:pt x="710" y="69"/>
                  <a:pt x="685" y="73"/>
                  <a:pt x="663" y="86"/>
                </a:cubicBezTo>
                <a:cubicBezTo>
                  <a:pt x="642" y="99"/>
                  <a:pt x="626" y="120"/>
                  <a:pt x="621" y="144"/>
                </a:cubicBezTo>
                <a:lnTo>
                  <a:pt x="584" y="281"/>
                </a:lnTo>
                <a:lnTo>
                  <a:pt x="582" y="97"/>
                </a:lnTo>
                <a:cubicBezTo>
                  <a:pt x="582" y="44"/>
                  <a:pt x="538" y="0"/>
                  <a:pt x="485" y="0"/>
                </a:cubicBezTo>
                <a:cubicBezTo>
                  <a:pt x="432" y="0"/>
                  <a:pt x="388" y="44"/>
                  <a:pt x="388" y="97"/>
                </a:cubicBezTo>
                <a:lnTo>
                  <a:pt x="388" y="332"/>
                </a:lnTo>
                <a:lnTo>
                  <a:pt x="350" y="209"/>
                </a:lnTo>
                <a:cubicBezTo>
                  <a:pt x="344" y="181"/>
                  <a:pt x="330" y="143"/>
                  <a:pt x="299" y="122"/>
                </a:cubicBezTo>
                <a:cubicBezTo>
                  <a:pt x="281" y="111"/>
                  <a:pt x="259" y="107"/>
                  <a:pt x="235" y="112"/>
                </a:cubicBezTo>
                <a:cubicBezTo>
                  <a:pt x="182" y="124"/>
                  <a:pt x="157" y="160"/>
                  <a:pt x="163" y="216"/>
                </a:cubicBezTo>
                <a:cubicBezTo>
                  <a:pt x="163" y="217"/>
                  <a:pt x="163" y="218"/>
                  <a:pt x="163" y="219"/>
                </a:cubicBezTo>
                <a:lnTo>
                  <a:pt x="248" y="567"/>
                </a:lnTo>
                <a:cubicBezTo>
                  <a:pt x="248" y="582"/>
                  <a:pt x="246" y="593"/>
                  <a:pt x="244" y="601"/>
                </a:cubicBezTo>
                <a:cubicBezTo>
                  <a:pt x="150" y="551"/>
                  <a:pt x="81" y="539"/>
                  <a:pt x="39" y="564"/>
                </a:cubicBezTo>
                <a:cubicBezTo>
                  <a:pt x="8" y="581"/>
                  <a:pt x="0" y="613"/>
                  <a:pt x="0" y="630"/>
                </a:cubicBezTo>
                <a:cubicBezTo>
                  <a:pt x="0" y="699"/>
                  <a:pt x="81" y="730"/>
                  <a:pt x="93" y="734"/>
                </a:cubicBezTo>
                <a:cubicBezTo>
                  <a:pt x="245" y="805"/>
                  <a:pt x="261" y="888"/>
                  <a:pt x="257" y="931"/>
                </a:cubicBezTo>
                <a:lnTo>
                  <a:pt x="252" y="931"/>
                </a:lnTo>
                <a:cubicBezTo>
                  <a:pt x="231" y="931"/>
                  <a:pt x="214" y="948"/>
                  <a:pt x="214" y="969"/>
                </a:cubicBezTo>
                <a:lnTo>
                  <a:pt x="214" y="1064"/>
                </a:lnTo>
                <a:cubicBezTo>
                  <a:pt x="214" y="1085"/>
                  <a:pt x="231" y="1102"/>
                  <a:pt x="252" y="1102"/>
                </a:cubicBezTo>
                <a:lnTo>
                  <a:pt x="796" y="1102"/>
                </a:lnTo>
                <a:cubicBezTo>
                  <a:pt x="817" y="1102"/>
                  <a:pt x="834" y="1085"/>
                  <a:pt x="834" y="1064"/>
                </a:cubicBezTo>
                <a:lnTo>
                  <a:pt x="834" y="969"/>
                </a:lnTo>
                <a:cubicBezTo>
                  <a:pt x="834" y="948"/>
                  <a:pt x="817" y="931"/>
                  <a:pt x="796" y="931"/>
                </a:cubicBezTo>
                <a:lnTo>
                  <a:pt x="790" y="931"/>
                </a:lnTo>
                <a:cubicBezTo>
                  <a:pt x="793" y="892"/>
                  <a:pt x="801" y="879"/>
                  <a:pt x="813" y="859"/>
                </a:cubicBezTo>
                <a:cubicBezTo>
                  <a:pt x="821" y="844"/>
                  <a:pt x="832" y="825"/>
                  <a:pt x="844" y="793"/>
                </a:cubicBezTo>
                <a:cubicBezTo>
                  <a:pt x="860" y="749"/>
                  <a:pt x="865" y="688"/>
                  <a:pt x="865" y="638"/>
                </a:cubicBezTo>
                <a:lnTo>
                  <a:pt x="865" y="638"/>
                </a:lnTo>
                <a:cubicBezTo>
                  <a:pt x="866" y="578"/>
                  <a:pt x="928" y="481"/>
                  <a:pt x="953" y="448"/>
                </a:cubicBezTo>
                <a:cubicBezTo>
                  <a:pt x="953" y="447"/>
                  <a:pt x="954" y="446"/>
                  <a:pt x="955" y="445"/>
                </a:cubicBezTo>
                <a:cubicBezTo>
                  <a:pt x="976" y="400"/>
                  <a:pt x="957" y="346"/>
                  <a:pt x="912" y="325"/>
                </a:cubicBezTo>
                <a:close/>
                <a:moveTo>
                  <a:pt x="919" y="426"/>
                </a:moveTo>
                <a:cubicBezTo>
                  <a:pt x="908" y="442"/>
                  <a:pt x="830" y="552"/>
                  <a:pt x="825" y="631"/>
                </a:cubicBezTo>
                <a:cubicBezTo>
                  <a:pt x="825" y="631"/>
                  <a:pt x="825" y="631"/>
                  <a:pt x="825" y="631"/>
                </a:cubicBezTo>
                <a:cubicBezTo>
                  <a:pt x="825" y="632"/>
                  <a:pt x="825" y="633"/>
                  <a:pt x="825" y="634"/>
                </a:cubicBezTo>
                <a:cubicBezTo>
                  <a:pt x="825" y="636"/>
                  <a:pt x="825" y="638"/>
                  <a:pt x="825" y="639"/>
                </a:cubicBezTo>
                <a:cubicBezTo>
                  <a:pt x="825" y="640"/>
                  <a:pt x="825" y="641"/>
                  <a:pt x="825" y="642"/>
                </a:cubicBezTo>
                <a:cubicBezTo>
                  <a:pt x="824" y="687"/>
                  <a:pt x="820" y="741"/>
                  <a:pt x="806" y="779"/>
                </a:cubicBezTo>
                <a:cubicBezTo>
                  <a:pt x="795" y="808"/>
                  <a:pt x="786" y="825"/>
                  <a:pt x="778" y="839"/>
                </a:cubicBezTo>
                <a:cubicBezTo>
                  <a:pt x="763" y="865"/>
                  <a:pt x="754" y="883"/>
                  <a:pt x="750" y="931"/>
                </a:cubicBezTo>
                <a:lnTo>
                  <a:pt x="297" y="931"/>
                </a:lnTo>
                <a:cubicBezTo>
                  <a:pt x="299" y="912"/>
                  <a:pt x="297" y="888"/>
                  <a:pt x="287" y="861"/>
                </a:cubicBezTo>
                <a:cubicBezTo>
                  <a:pt x="264" y="796"/>
                  <a:pt x="204" y="741"/>
                  <a:pt x="109" y="697"/>
                </a:cubicBezTo>
                <a:cubicBezTo>
                  <a:pt x="108" y="697"/>
                  <a:pt x="107" y="696"/>
                  <a:pt x="107" y="696"/>
                </a:cubicBezTo>
                <a:cubicBezTo>
                  <a:pt x="106" y="696"/>
                  <a:pt x="40" y="673"/>
                  <a:pt x="40" y="630"/>
                </a:cubicBezTo>
                <a:cubicBezTo>
                  <a:pt x="40" y="629"/>
                  <a:pt x="41" y="608"/>
                  <a:pt x="59" y="598"/>
                </a:cubicBezTo>
                <a:cubicBezTo>
                  <a:pt x="77" y="587"/>
                  <a:pt x="126" y="580"/>
                  <a:pt x="245" y="647"/>
                </a:cubicBezTo>
                <a:cubicBezTo>
                  <a:pt x="254" y="652"/>
                  <a:pt x="265" y="649"/>
                  <a:pt x="271" y="641"/>
                </a:cubicBezTo>
                <a:cubicBezTo>
                  <a:pt x="273" y="639"/>
                  <a:pt x="288" y="615"/>
                  <a:pt x="288" y="565"/>
                </a:cubicBezTo>
                <a:cubicBezTo>
                  <a:pt x="288" y="563"/>
                  <a:pt x="288" y="562"/>
                  <a:pt x="288" y="560"/>
                </a:cubicBezTo>
                <a:lnTo>
                  <a:pt x="203" y="211"/>
                </a:lnTo>
                <a:cubicBezTo>
                  <a:pt x="199" y="176"/>
                  <a:pt x="211" y="158"/>
                  <a:pt x="244" y="151"/>
                </a:cubicBezTo>
                <a:cubicBezTo>
                  <a:pt x="257" y="148"/>
                  <a:pt x="268" y="150"/>
                  <a:pt x="277" y="156"/>
                </a:cubicBezTo>
                <a:cubicBezTo>
                  <a:pt x="293" y="166"/>
                  <a:pt x="305" y="189"/>
                  <a:pt x="311" y="218"/>
                </a:cubicBezTo>
                <a:cubicBezTo>
                  <a:pt x="311" y="219"/>
                  <a:pt x="312" y="219"/>
                  <a:pt x="312" y="220"/>
                </a:cubicBezTo>
                <a:lnTo>
                  <a:pt x="384" y="456"/>
                </a:lnTo>
                <a:cubicBezTo>
                  <a:pt x="387" y="465"/>
                  <a:pt x="397" y="471"/>
                  <a:pt x="406" y="470"/>
                </a:cubicBezTo>
                <a:cubicBezTo>
                  <a:pt x="407" y="470"/>
                  <a:pt x="407" y="470"/>
                  <a:pt x="408" y="470"/>
                </a:cubicBezTo>
                <a:cubicBezTo>
                  <a:pt x="419" y="470"/>
                  <a:pt x="428" y="461"/>
                  <a:pt x="428" y="450"/>
                </a:cubicBezTo>
                <a:lnTo>
                  <a:pt x="428" y="97"/>
                </a:lnTo>
                <a:cubicBezTo>
                  <a:pt x="428" y="66"/>
                  <a:pt x="454" y="40"/>
                  <a:pt x="485" y="40"/>
                </a:cubicBezTo>
                <a:cubicBezTo>
                  <a:pt x="516" y="40"/>
                  <a:pt x="542" y="66"/>
                  <a:pt x="542" y="97"/>
                </a:cubicBezTo>
                <a:lnTo>
                  <a:pt x="545" y="420"/>
                </a:lnTo>
                <a:cubicBezTo>
                  <a:pt x="546" y="421"/>
                  <a:pt x="546" y="423"/>
                  <a:pt x="546" y="425"/>
                </a:cubicBezTo>
                <a:cubicBezTo>
                  <a:pt x="547" y="434"/>
                  <a:pt x="553" y="441"/>
                  <a:pt x="561" y="444"/>
                </a:cubicBezTo>
                <a:cubicBezTo>
                  <a:pt x="572" y="446"/>
                  <a:pt x="583" y="440"/>
                  <a:pt x="586" y="429"/>
                </a:cubicBezTo>
                <a:lnTo>
                  <a:pt x="659" y="154"/>
                </a:lnTo>
                <a:cubicBezTo>
                  <a:pt x="663" y="140"/>
                  <a:pt x="671" y="128"/>
                  <a:pt x="684" y="120"/>
                </a:cubicBezTo>
                <a:cubicBezTo>
                  <a:pt x="696" y="113"/>
                  <a:pt x="711" y="111"/>
                  <a:pt x="725" y="114"/>
                </a:cubicBezTo>
                <a:cubicBezTo>
                  <a:pt x="739" y="117"/>
                  <a:pt x="751" y="126"/>
                  <a:pt x="758" y="138"/>
                </a:cubicBezTo>
                <a:cubicBezTo>
                  <a:pt x="766" y="151"/>
                  <a:pt x="768" y="165"/>
                  <a:pt x="764" y="179"/>
                </a:cubicBezTo>
                <a:lnTo>
                  <a:pt x="695" y="454"/>
                </a:lnTo>
                <a:cubicBezTo>
                  <a:pt x="692" y="464"/>
                  <a:pt x="698" y="475"/>
                  <a:pt x="709" y="478"/>
                </a:cubicBezTo>
                <a:cubicBezTo>
                  <a:pt x="711" y="478"/>
                  <a:pt x="712" y="479"/>
                  <a:pt x="714" y="479"/>
                </a:cubicBezTo>
                <a:cubicBezTo>
                  <a:pt x="714" y="479"/>
                  <a:pt x="715" y="478"/>
                  <a:pt x="715" y="478"/>
                </a:cubicBezTo>
                <a:cubicBezTo>
                  <a:pt x="723" y="482"/>
                  <a:pt x="732" y="485"/>
                  <a:pt x="741" y="487"/>
                </a:cubicBezTo>
                <a:cubicBezTo>
                  <a:pt x="742" y="487"/>
                  <a:pt x="742" y="488"/>
                  <a:pt x="743" y="489"/>
                </a:cubicBezTo>
                <a:cubicBezTo>
                  <a:pt x="753" y="494"/>
                  <a:pt x="765" y="491"/>
                  <a:pt x="771" y="482"/>
                </a:cubicBezTo>
                <a:lnTo>
                  <a:pt x="827" y="386"/>
                </a:lnTo>
                <a:cubicBezTo>
                  <a:pt x="827" y="385"/>
                  <a:pt x="828" y="385"/>
                  <a:pt x="828" y="384"/>
                </a:cubicBezTo>
                <a:cubicBezTo>
                  <a:pt x="834" y="372"/>
                  <a:pt x="844" y="363"/>
                  <a:pt x="856" y="359"/>
                </a:cubicBezTo>
                <a:cubicBezTo>
                  <a:pt x="869" y="354"/>
                  <a:pt x="883" y="355"/>
                  <a:pt x="895" y="361"/>
                </a:cubicBezTo>
                <a:cubicBezTo>
                  <a:pt x="919" y="372"/>
                  <a:pt x="930" y="401"/>
                  <a:pt x="919" y="426"/>
                </a:cubicBez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组合 9"/>
          <p:cNvGrpSpPr/>
          <p:nvPr/>
        </p:nvGrpSpPr>
        <p:grpSpPr>
          <a:xfrm>
            <a:off x="6010886" y="1040121"/>
            <a:ext cx="1427871" cy="198418"/>
            <a:chOff x="6010886" y="1040121"/>
            <a:chExt cx="1427871" cy="198418"/>
          </a:xfrm>
        </p:grpSpPr>
        <p:sp>
          <p:nvSpPr>
            <p:cNvPr id="21" name="message-envelope_16872"/>
            <p:cNvSpPr/>
            <p:nvPr/>
          </p:nvSpPr>
          <p:spPr>
            <a:xfrm>
              <a:off x="6010886" y="1040121"/>
              <a:ext cx="304843" cy="198418"/>
            </a:xfrm>
            <a:custGeom>
              <a:avLst/>
              <a:gdLst>
                <a:gd name="connsiteX0" fmla="*/ 0 w 605169"/>
                <a:gd name="connsiteY0" fmla="*/ 60333 h 393896"/>
                <a:gd name="connsiteX1" fmla="*/ 124371 w 605169"/>
                <a:gd name="connsiteY1" fmla="*/ 146783 h 393896"/>
                <a:gd name="connsiteX2" fmla="*/ 302584 w 605169"/>
                <a:gd name="connsiteY2" fmla="*/ 272032 h 393896"/>
                <a:gd name="connsiteX3" fmla="*/ 480798 w 605169"/>
                <a:gd name="connsiteY3" fmla="*/ 146783 h 393896"/>
                <a:gd name="connsiteX4" fmla="*/ 605169 w 605169"/>
                <a:gd name="connsiteY4" fmla="*/ 60333 h 393896"/>
                <a:gd name="connsiteX5" fmla="*/ 605169 w 605169"/>
                <a:gd name="connsiteY5" fmla="*/ 393896 h 393896"/>
                <a:gd name="connsiteX6" fmla="*/ 0 w 605169"/>
                <a:gd name="connsiteY6" fmla="*/ 393896 h 393896"/>
                <a:gd name="connsiteX7" fmla="*/ 0 w 605169"/>
                <a:gd name="connsiteY7" fmla="*/ 0 h 393896"/>
                <a:gd name="connsiteX8" fmla="*/ 605169 w 605169"/>
                <a:gd name="connsiteY8" fmla="*/ 0 h 393896"/>
                <a:gd name="connsiteX9" fmla="*/ 605169 w 605169"/>
                <a:gd name="connsiteY9" fmla="*/ 19653 h 393896"/>
                <a:gd name="connsiteX10" fmla="*/ 302584 w 605169"/>
                <a:gd name="connsiteY10" fmla="*/ 230114 h 393896"/>
                <a:gd name="connsiteX11" fmla="*/ 0 w 605169"/>
                <a:gd name="connsiteY11" fmla="*/ 19653 h 393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5169" h="393896">
                  <a:moveTo>
                    <a:pt x="0" y="60333"/>
                  </a:moveTo>
                  <a:lnTo>
                    <a:pt x="124371" y="146783"/>
                  </a:lnTo>
                  <a:lnTo>
                    <a:pt x="302584" y="272032"/>
                  </a:lnTo>
                  <a:lnTo>
                    <a:pt x="480798" y="146783"/>
                  </a:lnTo>
                  <a:lnTo>
                    <a:pt x="605169" y="60333"/>
                  </a:lnTo>
                  <a:lnTo>
                    <a:pt x="605169" y="393896"/>
                  </a:lnTo>
                  <a:lnTo>
                    <a:pt x="0" y="393896"/>
                  </a:lnTo>
                  <a:close/>
                  <a:moveTo>
                    <a:pt x="0" y="0"/>
                  </a:moveTo>
                  <a:lnTo>
                    <a:pt x="605169" y="0"/>
                  </a:lnTo>
                  <a:lnTo>
                    <a:pt x="605169" y="19653"/>
                  </a:lnTo>
                  <a:lnTo>
                    <a:pt x="302584" y="230114"/>
                  </a:lnTo>
                  <a:lnTo>
                    <a:pt x="0" y="19653"/>
                  </a:lnTo>
                  <a:close/>
                </a:path>
              </a:pathLst>
            </a:custGeom>
            <a:solidFill>
              <a:schemeClr val="tx1"/>
            </a:solidFill>
            <a:ln>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solidFill>
                  <a:schemeClr val="tx1"/>
                </a:solidFill>
              </a:endParaRPr>
            </a:p>
          </p:txBody>
        </p:sp>
        <p:sp>
          <p:nvSpPr>
            <p:cNvPr id="22" name="message-envelope_16872"/>
            <p:cNvSpPr/>
            <p:nvPr/>
          </p:nvSpPr>
          <p:spPr>
            <a:xfrm>
              <a:off x="6385229" y="1040121"/>
              <a:ext cx="304843" cy="198418"/>
            </a:xfrm>
            <a:custGeom>
              <a:avLst/>
              <a:gdLst>
                <a:gd name="connsiteX0" fmla="*/ 0 w 605169"/>
                <a:gd name="connsiteY0" fmla="*/ 60333 h 393896"/>
                <a:gd name="connsiteX1" fmla="*/ 124371 w 605169"/>
                <a:gd name="connsiteY1" fmla="*/ 146783 h 393896"/>
                <a:gd name="connsiteX2" fmla="*/ 302584 w 605169"/>
                <a:gd name="connsiteY2" fmla="*/ 272032 h 393896"/>
                <a:gd name="connsiteX3" fmla="*/ 480798 w 605169"/>
                <a:gd name="connsiteY3" fmla="*/ 146783 h 393896"/>
                <a:gd name="connsiteX4" fmla="*/ 605169 w 605169"/>
                <a:gd name="connsiteY4" fmla="*/ 60333 h 393896"/>
                <a:gd name="connsiteX5" fmla="*/ 605169 w 605169"/>
                <a:gd name="connsiteY5" fmla="*/ 393896 h 393896"/>
                <a:gd name="connsiteX6" fmla="*/ 0 w 605169"/>
                <a:gd name="connsiteY6" fmla="*/ 393896 h 393896"/>
                <a:gd name="connsiteX7" fmla="*/ 0 w 605169"/>
                <a:gd name="connsiteY7" fmla="*/ 0 h 393896"/>
                <a:gd name="connsiteX8" fmla="*/ 605169 w 605169"/>
                <a:gd name="connsiteY8" fmla="*/ 0 h 393896"/>
                <a:gd name="connsiteX9" fmla="*/ 605169 w 605169"/>
                <a:gd name="connsiteY9" fmla="*/ 19653 h 393896"/>
                <a:gd name="connsiteX10" fmla="*/ 302584 w 605169"/>
                <a:gd name="connsiteY10" fmla="*/ 230114 h 393896"/>
                <a:gd name="connsiteX11" fmla="*/ 0 w 605169"/>
                <a:gd name="connsiteY11" fmla="*/ 19653 h 393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5169" h="393896">
                  <a:moveTo>
                    <a:pt x="0" y="60333"/>
                  </a:moveTo>
                  <a:lnTo>
                    <a:pt x="124371" y="146783"/>
                  </a:lnTo>
                  <a:lnTo>
                    <a:pt x="302584" y="272032"/>
                  </a:lnTo>
                  <a:lnTo>
                    <a:pt x="480798" y="146783"/>
                  </a:lnTo>
                  <a:lnTo>
                    <a:pt x="605169" y="60333"/>
                  </a:lnTo>
                  <a:lnTo>
                    <a:pt x="605169" y="393896"/>
                  </a:lnTo>
                  <a:lnTo>
                    <a:pt x="0" y="393896"/>
                  </a:lnTo>
                  <a:close/>
                  <a:moveTo>
                    <a:pt x="0" y="0"/>
                  </a:moveTo>
                  <a:lnTo>
                    <a:pt x="605169" y="0"/>
                  </a:lnTo>
                  <a:lnTo>
                    <a:pt x="605169" y="19653"/>
                  </a:lnTo>
                  <a:lnTo>
                    <a:pt x="302584" y="230114"/>
                  </a:lnTo>
                  <a:lnTo>
                    <a:pt x="0" y="19653"/>
                  </a:lnTo>
                  <a:close/>
                </a:path>
              </a:pathLst>
            </a:custGeom>
            <a:solidFill>
              <a:schemeClr val="tx1"/>
            </a:solidFill>
            <a:ln>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solidFill>
                  <a:schemeClr val="tx1"/>
                </a:solidFill>
              </a:endParaRPr>
            </a:p>
          </p:txBody>
        </p:sp>
        <p:sp>
          <p:nvSpPr>
            <p:cNvPr id="23" name="message-envelope_16872"/>
            <p:cNvSpPr/>
            <p:nvPr/>
          </p:nvSpPr>
          <p:spPr>
            <a:xfrm>
              <a:off x="6759572" y="1040121"/>
              <a:ext cx="304843" cy="198418"/>
            </a:xfrm>
            <a:custGeom>
              <a:avLst/>
              <a:gdLst>
                <a:gd name="connsiteX0" fmla="*/ 0 w 605169"/>
                <a:gd name="connsiteY0" fmla="*/ 60333 h 393896"/>
                <a:gd name="connsiteX1" fmla="*/ 124371 w 605169"/>
                <a:gd name="connsiteY1" fmla="*/ 146783 h 393896"/>
                <a:gd name="connsiteX2" fmla="*/ 302584 w 605169"/>
                <a:gd name="connsiteY2" fmla="*/ 272032 h 393896"/>
                <a:gd name="connsiteX3" fmla="*/ 480798 w 605169"/>
                <a:gd name="connsiteY3" fmla="*/ 146783 h 393896"/>
                <a:gd name="connsiteX4" fmla="*/ 605169 w 605169"/>
                <a:gd name="connsiteY4" fmla="*/ 60333 h 393896"/>
                <a:gd name="connsiteX5" fmla="*/ 605169 w 605169"/>
                <a:gd name="connsiteY5" fmla="*/ 393896 h 393896"/>
                <a:gd name="connsiteX6" fmla="*/ 0 w 605169"/>
                <a:gd name="connsiteY6" fmla="*/ 393896 h 393896"/>
                <a:gd name="connsiteX7" fmla="*/ 0 w 605169"/>
                <a:gd name="connsiteY7" fmla="*/ 0 h 393896"/>
                <a:gd name="connsiteX8" fmla="*/ 605169 w 605169"/>
                <a:gd name="connsiteY8" fmla="*/ 0 h 393896"/>
                <a:gd name="connsiteX9" fmla="*/ 605169 w 605169"/>
                <a:gd name="connsiteY9" fmla="*/ 19653 h 393896"/>
                <a:gd name="connsiteX10" fmla="*/ 302584 w 605169"/>
                <a:gd name="connsiteY10" fmla="*/ 230114 h 393896"/>
                <a:gd name="connsiteX11" fmla="*/ 0 w 605169"/>
                <a:gd name="connsiteY11" fmla="*/ 19653 h 393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5169" h="393896">
                  <a:moveTo>
                    <a:pt x="0" y="60333"/>
                  </a:moveTo>
                  <a:lnTo>
                    <a:pt x="124371" y="146783"/>
                  </a:lnTo>
                  <a:lnTo>
                    <a:pt x="302584" y="272032"/>
                  </a:lnTo>
                  <a:lnTo>
                    <a:pt x="480798" y="146783"/>
                  </a:lnTo>
                  <a:lnTo>
                    <a:pt x="605169" y="60333"/>
                  </a:lnTo>
                  <a:lnTo>
                    <a:pt x="605169" y="393896"/>
                  </a:lnTo>
                  <a:lnTo>
                    <a:pt x="0" y="393896"/>
                  </a:lnTo>
                  <a:close/>
                  <a:moveTo>
                    <a:pt x="0" y="0"/>
                  </a:moveTo>
                  <a:lnTo>
                    <a:pt x="605169" y="0"/>
                  </a:lnTo>
                  <a:lnTo>
                    <a:pt x="605169" y="19653"/>
                  </a:lnTo>
                  <a:lnTo>
                    <a:pt x="302584" y="230114"/>
                  </a:lnTo>
                  <a:lnTo>
                    <a:pt x="0" y="19653"/>
                  </a:lnTo>
                  <a:close/>
                </a:path>
              </a:pathLst>
            </a:custGeom>
            <a:solidFill>
              <a:schemeClr val="tx1"/>
            </a:solidFill>
            <a:ln>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solidFill>
                  <a:schemeClr val="tx1"/>
                </a:solidFill>
              </a:endParaRPr>
            </a:p>
          </p:txBody>
        </p:sp>
        <p:sp>
          <p:nvSpPr>
            <p:cNvPr id="40" name="message-envelope_16872"/>
            <p:cNvSpPr/>
            <p:nvPr/>
          </p:nvSpPr>
          <p:spPr>
            <a:xfrm>
              <a:off x="7133914" y="1040121"/>
              <a:ext cx="304843" cy="198418"/>
            </a:xfrm>
            <a:custGeom>
              <a:avLst/>
              <a:gdLst>
                <a:gd name="connsiteX0" fmla="*/ 0 w 605169"/>
                <a:gd name="connsiteY0" fmla="*/ 60333 h 393896"/>
                <a:gd name="connsiteX1" fmla="*/ 124371 w 605169"/>
                <a:gd name="connsiteY1" fmla="*/ 146783 h 393896"/>
                <a:gd name="connsiteX2" fmla="*/ 302584 w 605169"/>
                <a:gd name="connsiteY2" fmla="*/ 272032 h 393896"/>
                <a:gd name="connsiteX3" fmla="*/ 480798 w 605169"/>
                <a:gd name="connsiteY3" fmla="*/ 146783 h 393896"/>
                <a:gd name="connsiteX4" fmla="*/ 605169 w 605169"/>
                <a:gd name="connsiteY4" fmla="*/ 60333 h 393896"/>
                <a:gd name="connsiteX5" fmla="*/ 605169 w 605169"/>
                <a:gd name="connsiteY5" fmla="*/ 393896 h 393896"/>
                <a:gd name="connsiteX6" fmla="*/ 0 w 605169"/>
                <a:gd name="connsiteY6" fmla="*/ 393896 h 393896"/>
                <a:gd name="connsiteX7" fmla="*/ 0 w 605169"/>
                <a:gd name="connsiteY7" fmla="*/ 0 h 393896"/>
                <a:gd name="connsiteX8" fmla="*/ 605169 w 605169"/>
                <a:gd name="connsiteY8" fmla="*/ 0 h 393896"/>
                <a:gd name="connsiteX9" fmla="*/ 605169 w 605169"/>
                <a:gd name="connsiteY9" fmla="*/ 19653 h 393896"/>
                <a:gd name="connsiteX10" fmla="*/ 302584 w 605169"/>
                <a:gd name="connsiteY10" fmla="*/ 230114 h 393896"/>
                <a:gd name="connsiteX11" fmla="*/ 0 w 605169"/>
                <a:gd name="connsiteY11" fmla="*/ 19653 h 393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5169" h="393896">
                  <a:moveTo>
                    <a:pt x="0" y="60333"/>
                  </a:moveTo>
                  <a:lnTo>
                    <a:pt x="124371" y="146783"/>
                  </a:lnTo>
                  <a:lnTo>
                    <a:pt x="302584" y="272032"/>
                  </a:lnTo>
                  <a:lnTo>
                    <a:pt x="480798" y="146783"/>
                  </a:lnTo>
                  <a:lnTo>
                    <a:pt x="605169" y="60333"/>
                  </a:lnTo>
                  <a:lnTo>
                    <a:pt x="605169" y="393896"/>
                  </a:lnTo>
                  <a:lnTo>
                    <a:pt x="0" y="393896"/>
                  </a:lnTo>
                  <a:close/>
                  <a:moveTo>
                    <a:pt x="0" y="0"/>
                  </a:moveTo>
                  <a:lnTo>
                    <a:pt x="605169" y="0"/>
                  </a:lnTo>
                  <a:lnTo>
                    <a:pt x="605169" y="19653"/>
                  </a:lnTo>
                  <a:lnTo>
                    <a:pt x="302584" y="230114"/>
                  </a:lnTo>
                  <a:lnTo>
                    <a:pt x="0" y="19653"/>
                  </a:lnTo>
                  <a:close/>
                </a:path>
              </a:pathLst>
            </a:custGeom>
            <a:solidFill>
              <a:schemeClr val="tx1"/>
            </a:solidFill>
            <a:ln>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solidFill>
                  <a:schemeClr val="tx1"/>
                </a:solidFill>
              </a:endParaRPr>
            </a:p>
          </p:txBody>
        </p:sp>
      </p:grpSp>
      <p:sp>
        <p:nvSpPr>
          <p:cNvPr id="29" name="箭头: 左右 28"/>
          <p:cNvSpPr/>
          <p:nvPr/>
        </p:nvSpPr>
        <p:spPr>
          <a:xfrm>
            <a:off x="3795193" y="1248589"/>
            <a:ext cx="4842237" cy="496513"/>
          </a:xfrm>
          <a:prstGeom prst="leftRightArrow">
            <a:avLst>
              <a:gd name="adj1" fmla="val 68691"/>
              <a:gd name="adj2" fmla="val 50000"/>
            </a:avLst>
          </a:prstGeom>
          <a:solidFill>
            <a:schemeClr val="bg1"/>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释放</a:t>
            </a:r>
            <a:r>
              <a:rPr lang="en-US" altLang="zh-CN" b="1" dirty="0">
                <a:solidFill>
                  <a:schemeClr val="tx1"/>
                </a:solidFill>
              </a:rPr>
              <a:t>TCP</a:t>
            </a:r>
            <a:r>
              <a:rPr lang="zh-CN" altLang="en-US" b="1" dirty="0">
                <a:solidFill>
                  <a:schemeClr val="tx1"/>
                </a:solidFill>
              </a:rPr>
              <a:t>连接</a:t>
            </a:r>
            <a:endParaRPr lang="zh-CN" altLang="en-US" b="1" dirty="0">
              <a:solidFill>
                <a:schemeClr val="tx1"/>
              </a:solidFill>
            </a:endParaRPr>
          </a:p>
        </p:txBody>
      </p:sp>
      <p:sp>
        <p:nvSpPr>
          <p:cNvPr id="17" name="矩形 16"/>
          <p:cNvSpPr/>
          <p:nvPr/>
        </p:nvSpPr>
        <p:spPr>
          <a:xfrm>
            <a:off x="2699103" y="1865194"/>
            <a:ext cx="1515600" cy="582778"/>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rPr>
              <a:t>ESTABLISHED</a:t>
            </a:r>
            <a:endParaRPr lang="en-US" altLang="zh-CN" b="1" dirty="0">
              <a:solidFill>
                <a:schemeClr val="bg1"/>
              </a:solidFill>
            </a:endParaRPr>
          </a:p>
          <a:p>
            <a:pPr algn="ctr"/>
            <a:r>
              <a:rPr lang="zh-CN" altLang="en-US" b="1" dirty="0">
                <a:solidFill>
                  <a:schemeClr val="bg1"/>
                </a:solidFill>
                <a:latin typeface="+mn-ea"/>
              </a:rPr>
              <a:t>连接已建立</a:t>
            </a:r>
            <a:endParaRPr lang="zh-CN" altLang="en-US" b="1" dirty="0">
              <a:solidFill>
                <a:schemeClr val="bg1"/>
              </a:solidFill>
              <a:latin typeface="+mn-ea"/>
            </a:endParaRPr>
          </a:p>
        </p:txBody>
      </p:sp>
      <p:sp>
        <p:nvSpPr>
          <p:cNvPr id="18" name="矩形 17"/>
          <p:cNvSpPr/>
          <p:nvPr/>
        </p:nvSpPr>
        <p:spPr>
          <a:xfrm>
            <a:off x="7977861" y="1865194"/>
            <a:ext cx="1515035" cy="923726"/>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rPr>
              <a:t>ESTABLISHED</a:t>
            </a:r>
            <a:endParaRPr lang="en-US" altLang="zh-CN" b="1" dirty="0">
              <a:solidFill>
                <a:schemeClr val="bg1"/>
              </a:solidFill>
            </a:endParaRPr>
          </a:p>
          <a:p>
            <a:pPr algn="ctr"/>
            <a:r>
              <a:rPr lang="zh-CN" altLang="en-US" b="1" dirty="0">
                <a:solidFill>
                  <a:schemeClr val="bg1"/>
                </a:solidFill>
                <a:latin typeface="+mn-ea"/>
              </a:rPr>
              <a:t>连接已建立</a:t>
            </a:r>
            <a:endParaRPr lang="zh-CN" altLang="en-US" b="1" dirty="0">
              <a:solidFill>
                <a:schemeClr val="bg1"/>
              </a:solidFill>
              <a:latin typeface="+mn-ea"/>
            </a:endParaRPr>
          </a:p>
        </p:txBody>
      </p:sp>
      <p:sp>
        <p:nvSpPr>
          <p:cNvPr id="24" name="文本框 23"/>
          <p:cNvSpPr txBox="1"/>
          <p:nvPr/>
        </p:nvSpPr>
        <p:spPr>
          <a:xfrm>
            <a:off x="2130526" y="1176231"/>
            <a:ext cx="1085108" cy="369332"/>
          </a:xfrm>
          <a:prstGeom prst="rect">
            <a:avLst/>
          </a:prstGeom>
          <a:noFill/>
        </p:spPr>
        <p:txBody>
          <a:bodyPr wrap="square" rtlCol="0">
            <a:spAutoFit/>
          </a:bodyPr>
          <a:lstStyle/>
          <a:p>
            <a:pPr algn="ctr"/>
            <a:r>
              <a:rPr lang="en-US" altLang="zh-CN" b="1" dirty="0"/>
              <a:t>TCP</a:t>
            </a:r>
            <a:r>
              <a:rPr lang="zh-CN" altLang="en-US" b="1" dirty="0"/>
              <a:t>客户</a:t>
            </a:r>
            <a:endParaRPr lang="zh-CN" altLang="en-US" b="1" dirty="0"/>
          </a:p>
        </p:txBody>
      </p:sp>
      <p:sp>
        <p:nvSpPr>
          <p:cNvPr id="25" name="文本框 24"/>
          <p:cNvSpPr txBox="1"/>
          <p:nvPr/>
        </p:nvSpPr>
        <p:spPr>
          <a:xfrm>
            <a:off x="9081840" y="1176231"/>
            <a:ext cx="1324716" cy="369332"/>
          </a:xfrm>
          <a:prstGeom prst="rect">
            <a:avLst/>
          </a:prstGeom>
          <a:noFill/>
        </p:spPr>
        <p:txBody>
          <a:bodyPr wrap="square" rtlCol="0">
            <a:spAutoFit/>
          </a:bodyPr>
          <a:lstStyle/>
          <a:p>
            <a:pPr algn="ctr"/>
            <a:r>
              <a:rPr lang="en-US" altLang="zh-CN" b="1" dirty="0"/>
              <a:t>TCP</a:t>
            </a:r>
            <a:r>
              <a:rPr lang="zh-CN" altLang="en-US" b="1" dirty="0"/>
              <a:t>服务器</a:t>
            </a:r>
            <a:endParaRPr lang="zh-CN" altLang="en-US" b="1" dirty="0"/>
          </a:p>
        </p:txBody>
      </p:sp>
      <p:grpSp>
        <p:nvGrpSpPr>
          <p:cNvPr id="26" name="组合 25"/>
          <p:cNvGrpSpPr/>
          <p:nvPr/>
        </p:nvGrpSpPr>
        <p:grpSpPr>
          <a:xfrm>
            <a:off x="3118053" y="1128498"/>
            <a:ext cx="5963787" cy="654939"/>
            <a:chOff x="2993956" y="1149410"/>
            <a:chExt cx="5963787" cy="654939"/>
          </a:xfrm>
        </p:grpSpPr>
        <p:pic>
          <p:nvPicPr>
            <p:cNvPr id="27" name="图形 26"/>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a:off x="2993956" y="1149410"/>
              <a:ext cx="677140" cy="654939"/>
            </a:xfrm>
            <a:prstGeom prst="rect">
              <a:avLst/>
            </a:prstGeom>
          </p:spPr>
        </p:pic>
        <p:pic>
          <p:nvPicPr>
            <p:cNvPr id="28" name="图形 27"/>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514026" y="1149410"/>
              <a:ext cx="443717" cy="582378"/>
            </a:xfrm>
            <a:prstGeom prst="rect">
              <a:avLst/>
            </a:prstGeom>
          </p:spPr>
        </p:pic>
      </p:grpSp>
      <p:grpSp>
        <p:nvGrpSpPr>
          <p:cNvPr id="8" name="组合 7"/>
          <p:cNvGrpSpPr/>
          <p:nvPr/>
        </p:nvGrpSpPr>
        <p:grpSpPr>
          <a:xfrm>
            <a:off x="4274694" y="1865193"/>
            <a:ext cx="3642611" cy="412095"/>
            <a:chOff x="4274694" y="1865193"/>
            <a:chExt cx="3642611" cy="412095"/>
          </a:xfrm>
        </p:grpSpPr>
        <p:sp>
          <p:nvSpPr>
            <p:cNvPr id="5" name="圆柱体 4"/>
            <p:cNvSpPr/>
            <p:nvPr/>
          </p:nvSpPr>
          <p:spPr>
            <a:xfrm rot="16200000">
              <a:off x="5889952" y="249935"/>
              <a:ext cx="412095" cy="3642611"/>
            </a:xfrm>
            <a:prstGeom prst="can">
              <a:avLst>
                <a:gd name="adj" fmla="val 34442"/>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5491309" y="1885326"/>
              <a:ext cx="1232170" cy="369332"/>
            </a:xfrm>
            <a:prstGeom prst="rect">
              <a:avLst/>
            </a:prstGeom>
            <a:noFill/>
          </p:spPr>
          <p:txBody>
            <a:bodyPr wrap="square" rtlCol="0">
              <a:spAutoFit/>
            </a:bodyPr>
            <a:lstStyle/>
            <a:p>
              <a:pPr algn="ctr"/>
              <a:r>
                <a:rPr lang="zh-CN" altLang="en-US" b="1" dirty="0">
                  <a:solidFill>
                    <a:schemeClr val="bg1"/>
                  </a:solidFill>
                </a:rPr>
                <a:t>数据传输</a:t>
              </a:r>
              <a:endParaRPr lang="zh-CN" altLang="en-US" b="1" dirty="0">
                <a:solidFill>
                  <a:schemeClr val="bg1"/>
                </a:solidFill>
              </a:endParaRPr>
            </a:p>
          </p:txBody>
        </p:sp>
      </p:grpSp>
      <p:sp>
        <p:nvSpPr>
          <p:cNvPr id="30" name="矩形 29"/>
          <p:cNvSpPr/>
          <p:nvPr/>
        </p:nvSpPr>
        <p:spPr>
          <a:xfrm>
            <a:off x="2699102" y="2447972"/>
            <a:ext cx="1515600" cy="873298"/>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rPr>
              <a:t>FIN-WAIT-1</a:t>
            </a:r>
            <a:endParaRPr lang="en-US" altLang="zh-CN" b="1" dirty="0">
              <a:solidFill>
                <a:schemeClr val="bg1"/>
              </a:solidFill>
            </a:endParaRPr>
          </a:p>
          <a:p>
            <a:pPr algn="ctr"/>
            <a:r>
              <a:rPr lang="zh-CN" altLang="en-US" b="1" dirty="0">
                <a:solidFill>
                  <a:schemeClr val="bg1"/>
                </a:solidFill>
                <a:latin typeface="+mn-ea"/>
              </a:rPr>
              <a:t>终止等待</a:t>
            </a:r>
            <a:r>
              <a:rPr lang="en-US" altLang="zh-CN" b="1" dirty="0">
                <a:solidFill>
                  <a:schemeClr val="bg1"/>
                </a:solidFill>
                <a:latin typeface="+mn-ea"/>
              </a:rPr>
              <a:t>1</a:t>
            </a:r>
            <a:endParaRPr lang="zh-CN" altLang="en-US" b="1" dirty="0">
              <a:solidFill>
                <a:schemeClr val="bg1"/>
              </a:solidFill>
              <a:latin typeface="+mn-ea"/>
            </a:endParaRPr>
          </a:p>
        </p:txBody>
      </p:sp>
      <p:grpSp>
        <p:nvGrpSpPr>
          <p:cNvPr id="95" name="组合 94"/>
          <p:cNvGrpSpPr/>
          <p:nvPr/>
        </p:nvGrpSpPr>
        <p:grpSpPr>
          <a:xfrm>
            <a:off x="4214138" y="2251901"/>
            <a:ext cx="3763723" cy="545711"/>
            <a:chOff x="4214138" y="2251901"/>
            <a:chExt cx="3763723" cy="545711"/>
          </a:xfrm>
        </p:grpSpPr>
        <p:cxnSp>
          <p:nvCxnSpPr>
            <p:cNvPr id="31" name="直接箭头连接符 30"/>
            <p:cNvCxnSpPr/>
            <p:nvPr/>
          </p:nvCxnSpPr>
          <p:spPr>
            <a:xfrm>
              <a:off x="4214138" y="2447572"/>
              <a:ext cx="3763723" cy="341348"/>
            </a:xfrm>
            <a:prstGeom prst="straightConnector1">
              <a:avLst/>
            </a:prstGeom>
            <a:ln w="127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rot="335594">
              <a:off x="4859257" y="2251901"/>
              <a:ext cx="809897" cy="369332"/>
            </a:xfrm>
            <a:prstGeom prst="rect">
              <a:avLst/>
            </a:prstGeom>
            <a:noFill/>
          </p:spPr>
          <p:txBody>
            <a:bodyPr wrap="square" rtlCol="0">
              <a:spAutoFit/>
            </a:bodyPr>
            <a:lstStyle/>
            <a:p>
              <a:r>
                <a:rPr lang="en-US" altLang="zh-CN" b="1" dirty="0"/>
                <a:t>FIN=1</a:t>
              </a:r>
              <a:endParaRPr lang="zh-CN" altLang="en-US" b="1" dirty="0"/>
            </a:p>
          </p:txBody>
        </p:sp>
        <p:sp>
          <p:nvSpPr>
            <p:cNvPr id="32" name="文本框 31"/>
            <p:cNvSpPr txBox="1"/>
            <p:nvPr/>
          </p:nvSpPr>
          <p:spPr>
            <a:xfrm rot="250480">
              <a:off x="5608557" y="2299369"/>
              <a:ext cx="809897" cy="369332"/>
            </a:xfrm>
            <a:prstGeom prst="rect">
              <a:avLst/>
            </a:prstGeom>
            <a:noFill/>
          </p:spPr>
          <p:txBody>
            <a:bodyPr wrap="square" rtlCol="0">
              <a:spAutoFit/>
            </a:bodyPr>
            <a:lstStyle/>
            <a:p>
              <a:r>
                <a:rPr lang="en-US" altLang="zh-CN" b="1" dirty="0"/>
                <a:t>ACK=1</a:t>
              </a:r>
              <a:endParaRPr lang="zh-CN" altLang="en-US" b="1" dirty="0"/>
            </a:p>
          </p:txBody>
        </p:sp>
        <p:sp>
          <p:nvSpPr>
            <p:cNvPr id="33" name="文本框 32"/>
            <p:cNvSpPr txBox="1"/>
            <p:nvPr/>
          </p:nvSpPr>
          <p:spPr>
            <a:xfrm rot="344951">
              <a:off x="6415910" y="2339094"/>
              <a:ext cx="809897" cy="369332"/>
            </a:xfrm>
            <a:prstGeom prst="rect">
              <a:avLst/>
            </a:prstGeom>
            <a:noFill/>
          </p:spPr>
          <p:txBody>
            <a:bodyPr wrap="square" rtlCol="0">
              <a:spAutoFit/>
            </a:bodyPr>
            <a:lstStyle/>
            <a:p>
              <a:r>
                <a:rPr lang="en-US" altLang="zh-CN" b="1" dirty="0"/>
                <a:t>seq=u</a:t>
              </a:r>
              <a:endParaRPr lang="zh-CN" altLang="en-US" b="1" dirty="0"/>
            </a:p>
          </p:txBody>
        </p:sp>
        <p:sp>
          <p:nvSpPr>
            <p:cNvPr id="34" name="文本框 33"/>
            <p:cNvSpPr txBox="1"/>
            <p:nvPr/>
          </p:nvSpPr>
          <p:spPr>
            <a:xfrm rot="344951">
              <a:off x="7146872" y="2428280"/>
              <a:ext cx="809897" cy="369332"/>
            </a:xfrm>
            <a:prstGeom prst="rect">
              <a:avLst/>
            </a:prstGeom>
            <a:noFill/>
          </p:spPr>
          <p:txBody>
            <a:bodyPr wrap="square" rtlCol="0">
              <a:spAutoFit/>
            </a:bodyPr>
            <a:lstStyle/>
            <a:p>
              <a:r>
                <a:rPr lang="en-US" altLang="zh-CN" b="1" dirty="0"/>
                <a:t>ack=v</a:t>
              </a:r>
              <a:endParaRPr lang="zh-CN" altLang="en-US" b="1" dirty="0"/>
            </a:p>
          </p:txBody>
        </p:sp>
      </p:grpSp>
      <p:grpSp>
        <p:nvGrpSpPr>
          <p:cNvPr id="94" name="组合 93"/>
          <p:cNvGrpSpPr/>
          <p:nvPr/>
        </p:nvGrpSpPr>
        <p:grpSpPr>
          <a:xfrm>
            <a:off x="983085" y="1265027"/>
            <a:ext cx="1711321" cy="1200329"/>
            <a:chOff x="983085" y="1265027"/>
            <a:chExt cx="1711321" cy="1200329"/>
          </a:xfrm>
        </p:grpSpPr>
        <p:cxnSp>
          <p:nvCxnSpPr>
            <p:cNvPr id="72" name="连接符: 肘形 71"/>
            <p:cNvCxnSpPr>
              <a:stCxn id="24" idx="1"/>
            </p:cNvCxnSpPr>
            <p:nvPr/>
          </p:nvCxnSpPr>
          <p:spPr>
            <a:xfrm rot="10800000" flipH="1" flipV="1">
              <a:off x="2130526" y="1360896"/>
              <a:ext cx="563880" cy="1088571"/>
            </a:xfrm>
            <a:prstGeom prst="bentConnector3">
              <a:avLst>
                <a:gd name="adj1" fmla="val -131450"/>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4" name="文本框 73"/>
            <p:cNvSpPr txBox="1"/>
            <p:nvPr/>
          </p:nvSpPr>
          <p:spPr>
            <a:xfrm>
              <a:off x="983085" y="1265027"/>
              <a:ext cx="438727" cy="1200329"/>
            </a:xfrm>
            <a:prstGeom prst="rect">
              <a:avLst/>
            </a:prstGeom>
            <a:noFill/>
          </p:spPr>
          <p:txBody>
            <a:bodyPr wrap="square" rtlCol="0">
              <a:spAutoFit/>
            </a:bodyPr>
            <a:lstStyle/>
            <a:p>
              <a:r>
                <a:rPr lang="zh-CN" altLang="en-US" b="1" dirty="0"/>
                <a:t>主</a:t>
              </a:r>
              <a:endParaRPr lang="en-US" altLang="zh-CN" b="1" dirty="0"/>
            </a:p>
            <a:p>
              <a:r>
                <a:rPr lang="zh-CN" altLang="en-US" b="1" dirty="0"/>
                <a:t>动</a:t>
              </a:r>
              <a:endParaRPr lang="en-US" altLang="zh-CN" b="1" dirty="0"/>
            </a:p>
            <a:p>
              <a:r>
                <a:rPr lang="zh-CN" altLang="en-US" b="1" dirty="0"/>
                <a:t>关</a:t>
              </a:r>
              <a:endParaRPr lang="en-US" altLang="zh-CN" b="1" dirty="0"/>
            </a:p>
            <a:p>
              <a:r>
                <a:rPr lang="zh-CN" altLang="en-US" b="1" dirty="0"/>
                <a:t>闭</a:t>
              </a:r>
              <a:endParaRPr lang="zh-CN" altLang="en-US" b="1" dirty="0"/>
            </a:p>
          </p:txBody>
        </p:sp>
      </p:grpSp>
      <p:sp>
        <p:nvSpPr>
          <p:cNvPr id="90" name="文本框 89"/>
          <p:cNvSpPr txBox="1"/>
          <p:nvPr/>
        </p:nvSpPr>
        <p:spPr>
          <a:xfrm>
            <a:off x="130663" y="2451401"/>
            <a:ext cx="2759153" cy="646331"/>
          </a:xfrm>
          <a:prstGeom prst="rect">
            <a:avLst/>
          </a:prstGeom>
          <a:noFill/>
        </p:spPr>
        <p:txBody>
          <a:bodyPr wrap="square" rtlCol="0">
            <a:spAutoFit/>
          </a:bodyPr>
          <a:lstStyle/>
          <a:p>
            <a:r>
              <a:rPr lang="zh-CN" altLang="en-US" b="1" dirty="0">
                <a:solidFill>
                  <a:schemeClr val="accent3"/>
                </a:solidFill>
              </a:rPr>
              <a:t>发送</a:t>
            </a:r>
            <a:r>
              <a:rPr lang="en-US" altLang="zh-CN" b="1" dirty="0">
                <a:solidFill>
                  <a:schemeClr val="accent3"/>
                </a:solidFill>
              </a:rPr>
              <a:t>TCP</a:t>
            </a:r>
            <a:r>
              <a:rPr lang="zh-CN" altLang="en-US" b="1" dirty="0">
                <a:solidFill>
                  <a:schemeClr val="accent3"/>
                </a:solidFill>
              </a:rPr>
              <a:t>连接释放报文段</a:t>
            </a:r>
            <a:endParaRPr lang="en-US" altLang="zh-CN" b="1" dirty="0">
              <a:solidFill>
                <a:schemeClr val="accent3"/>
              </a:solidFill>
            </a:endParaRPr>
          </a:p>
          <a:p>
            <a:r>
              <a:rPr lang="zh-CN" altLang="en-US" b="1" dirty="0">
                <a:solidFill>
                  <a:schemeClr val="accent3"/>
                </a:solidFill>
              </a:rPr>
              <a:t>并进入终止等待</a:t>
            </a:r>
            <a:r>
              <a:rPr lang="en-US" altLang="zh-CN" b="1" dirty="0">
                <a:solidFill>
                  <a:schemeClr val="accent3"/>
                </a:solidFill>
              </a:rPr>
              <a:t>1</a:t>
            </a:r>
            <a:r>
              <a:rPr lang="zh-CN" altLang="en-US" b="1" dirty="0">
                <a:solidFill>
                  <a:schemeClr val="accent3"/>
                </a:solidFill>
              </a:rPr>
              <a:t>状态</a:t>
            </a:r>
            <a:endParaRPr lang="zh-CN" altLang="en-US" b="1" dirty="0">
              <a:solidFill>
                <a:schemeClr val="accent3"/>
              </a:solidFill>
            </a:endParaRPr>
          </a:p>
        </p:txBody>
      </p:sp>
      <p:sp>
        <p:nvSpPr>
          <p:cNvPr id="35" name="矩形 34"/>
          <p:cNvSpPr/>
          <p:nvPr/>
        </p:nvSpPr>
        <p:spPr>
          <a:xfrm>
            <a:off x="7977861" y="2780505"/>
            <a:ext cx="1515035" cy="1099051"/>
          </a:xfrm>
          <a:prstGeom prst="rect">
            <a:avLst/>
          </a:prstGeom>
          <a:solidFill>
            <a:schemeClr val="accent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rPr>
              <a:t>CLOSE-WAIT</a:t>
            </a:r>
            <a:endParaRPr lang="en-US" altLang="zh-CN" b="1" dirty="0">
              <a:solidFill>
                <a:schemeClr val="bg1"/>
              </a:solidFill>
            </a:endParaRPr>
          </a:p>
          <a:p>
            <a:pPr algn="ctr"/>
            <a:r>
              <a:rPr lang="zh-CN" altLang="en-US" b="1" dirty="0">
                <a:solidFill>
                  <a:schemeClr val="bg1"/>
                </a:solidFill>
                <a:latin typeface="+mn-ea"/>
              </a:rPr>
              <a:t>关闭等待</a:t>
            </a:r>
            <a:endParaRPr lang="zh-CN" altLang="en-US" b="1" dirty="0">
              <a:solidFill>
                <a:schemeClr val="bg1"/>
              </a:solidFill>
              <a:latin typeface="+mn-ea"/>
            </a:endParaRPr>
          </a:p>
        </p:txBody>
      </p:sp>
      <p:grpSp>
        <p:nvGrpSpPr>
          <p:cNvPr id="9" name="组合 8"/>
          <p:cNvGrpSpPr/>
          <p:nvPr/>
        </p:nvGrpSpPr>
        <p:grpSpPr>
          <a:xfrm>
            <a:off x="4214138" y="2733736"/>
            <a:ext cx="3759093" cy="587534"/>
            <a:chOff x="4214138" y="2733736"/>
            <a:chExt cx="3759093" cy="587534"/>
          </a:xfrm>
        </p:grpSpPr>
        <p:cxnSp>
          <p:nvCxnSpPr>
            <p:cNvPr id="36" name="直接箭头连接符 35"/>
            <p:cNvCxnSpPr/>
            <p:nvPr/>
          </p:nvCxnSpPr>
          <p:spPr>
            <a:xfrm flipH="1">
              <a:off x="4214138" y="2819302"/>
              <a:ext cx="3759093" cy="501968"/>
            </a:xfrm>
            <a:prstGeom prst="straightConnector1">
              <a:avLst/>
            </a:prstGeom>
            <a:ln w="127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37" name="文本框 36"/>
            <p:cNvSpPr txBox="1"/>
            <p:nvPr/>
          </p:nvSpPr>
          <p:spPr>
            <a:xfrm rot="21102087">
              <a:off x="4295738" y="2948766"/>
              <a:ext cx="809897" cy="369332"/>
            </a:xfrm>
            <a:prstGeom prst="rect">
              <a:avLst/>
            </a:prstGeom>
            <a:noFill/>
          </p:spPr>
          <p:txBody>
            <a:bodyPr wrap="square" rtlCol="0">
              <a:spAutoFit/>
            </a:bodyPr>
            <a:lstStyle/>
            <a:p>
              <a:r>
                <a:rPr lang="en-US" altLang="zh-CN" b="1" dirty="0"/>
                <a:t>ACK=1</a:t>
              </a:r>
              <a:endParaRPr lang="zh-CN" altLang="en-US" b="1" dirty="0"/>
            </a:p>
          </p:txBody>
        </p:sp>
        <p:sp>
          <p:nvSpPr>
            <p:cNvPr id="38" name="文本框 37"/>
            <p:cNvSpPr txBox="1"/>
            <p:nvPr/>
          </p:nvSpPr>
          <p:spPr>
            <a:xfrm rot="21139996">
              <a:off x="5110317" y="2805327"/>
              <a:ext cx="809897" cy="369332"/>
            </a:xfrm>
            <a:prstGeom prst="rect">
              <a:avLst/>
            </a:prstGeom>
            <a:noFill/>
          </p:spPr>
          <p:txBody>
            <a:bodyPr wrap="square" rtlCol="0">
              <a:spAutoFit/>
            </a:bodyPr>
            <a:lstStyle/>
            <a:p>
              <a:r>
                <a:rPr lang="en-US" altLang="zh-CN" b="1" dirty="0"/>
                <a:t>seq=v</a:t>
              </a:r>
              <a:endParaRPr lang="zh-CN" altLang="en-US" b="1" dirty="0"/>
            </a:p>
          </p:txBody>
        </p:sp>
        <p:sp>
          <p:nvSpPr>
            <p:cNvPr id="41" name="文本框 40"/>
            <p:cNvSpPr txBox="1"/>
            <p:nvPr/>
          </p:nvSpPr>
          <p:spPr>
            <a:xfrm rot="21174311">
              <a:off x="5867782" y="2733736"/>
              <a:ext cx="1015561" cy="369332"/>
            </a:xfrm>
            <a:prstGeom prst="rect">
              <a:avLst/>
            </a:prstGeom>
            <a:noFill/>
          </p:spPr>
          <p:txBody>
            <a:bodyPr wrap="square" rtlCol="0">
              <a:spAutoFit/>
            </a:bodyPr>
            <a:lstStyle/>
            <a:p>
              <a:r>
                <a:rPr lang="en-US" altLang="zh-CN" b="1" dirty="0"/>
                <a:t>ack=u+1</a:t>
              </a:r>
              <a:endParaRPr lang="zh-CN" altLang="en-US" b="1" dirty="0"/>
            </a:p>
          </p:txBody>
        </p:sp>
      </p:grpSp>
      <p:sp>
        <p:nvSpPr>
          <p:cNvPr id="42" name="文本框 41"/>
          <p:cNvSpPr txBox="1"/>
          <p:nvPr/>
        </p:nvSpPr>
        <p:spPr>
          <a:xfrm>
            <a:off x="9480501" y="2715141"/>
            <a:ext cx="2759153" cy="646331"/>
          </a:xfrm>
          <a:prstGeom prst="rect">
            <a:avLst/>
          </a:prstGeom>
          <a:noFill/>
        </p:spPr>
        <p:txBody>
          <a:bodyPr wrap="square" rtlCol="0">
            <a:spAutoFit/>
          </a:bodyPr>
          <a:lstStyle/>
          <a:p>
            <a:r>
              <a:rPr lang="zh-CN" altLang="en-US" b="1" dirty="0">
                <a:solidFill>
                  <a:schemeClr val="accent5"/>
                </a:solidFill>
              </a:rPr>
              <a:t>发送</a:t>
            </a:r>
            <a:r>
              <a:rPr lang="en-US" altLang="zh-CN" b="1" dirty="0">
                <a:solidFill>
                  <a:schemeClr val="accent5"/>
                </a:solidFill>
              </a:rPr>
              <a:t>TCP</a:t>
            </a:r>
            <a:r>
              <a:rPr lang="zh-CN" altLang="en-US" b="1" dirty="0">
                <a:solidFill>
                  <a:schemeClr val="accent5"/>
                </a:solidFill>
              </a:rPr>
              <a:t>普通确认报文段</a:t>
            </a:r>
            <a:endParaRPr lang="en-US" altLang="zh-CN" b="1" dirty="0">
              <a:solidFill>
                <a:schemeClr val="accent5"/>
              </a:solidFill>
            </a:endParaRPr>
          </a:p>
          <a:p>
            <a:r>
              <a:rPr lang="zh-CN" altLang="en-US" b="1" dirty="0">
                <a:solidFill>
                  <a:schemeClr val="accent5"/>
                </a:solidFill>
              </a:rPr>
              <a:t>并进入关闭等待状态</a:t>
            </a:r>
            <a:endParaRPr lang="zh-CN" altLang="en-US" b="1" dirty="0">
              <a:solidFill>
                <a:schemeClr val="accent5"/>
              </a:solidFill>
            </a:endParaRPr>
          </a:p>
        </p:txBody>
      </p:sp>
      <p:grpSp>
        <p:nvGrpSpPr>
          <p:cNvPr id="46" name="组合 45"/>
          <p:cNvGrpSpPr/>
          <p:nvPr/>
        </p:nvGrpSpPr>
        <p:grpSpPr>
          <a:xfrm>
            <a:off x="9480501" y="1496845"/>
            <a:ext cx="2057183" cy="1278715"/>
            <a:chOff x="9480501" y="1496845"/>
            <a:chExt cx="2057183" cy="1278715"/>
          </a:xfrm>
        </p:grpSpPr>
        <p:cxnSp>
          <p:nvCxnSpPr>
            <p:cNvPr id="47" name="连接符: 曲线 46"/>
            <p:cNvCxnSpPr/>
            <p:nvPr/>
          </p:nvCxnSpPr>
          <p:spPr>
            <a:xfrm flipH="1" flipV="1">
              <a:off x="9480501" y="1496845"/>
              <a:ext cx="10079" cy="1278715"/>
            </a:xfrm>
            <a:prstGeom prst="curvedConnector3">
              <a:avLst>
                <a:gd name="adj1" fmla="val -2268082"/>
              </a:avLst>
            </a:prstGeom>
            <a:ln w="25400">
              <a:solidFill>
                <a:schemeClr val="tx1"/>
              </a:solidFill>
              <a:prstDash val="dash"/>
              <a:tailEnd type="triangle" w="med" len="lg"/>
            </a:ln>
          </p:spPr>
          <p:style>
            <a:lnRef idx="1">
              <a:schemeClr val="accent1"/>
            </a:lnRef>
            <a:fillRef idx="0">
              <a:schemeClr val="accent1"/>
            </a:fillRef>
            <a:effectRef idx="0">
              <a:schemeClr val="accent1"/>
            </a:effectRef>
            <a:fontRef idx="minor">
              <a:schemeClr val="tx1"/>
            </a:fontRef>
          </p:style>
        </p:cxnSp>
        <p:sp>
          <p:nvSpPr>
            <p:cNvPr id="48" name="文本框 47"/>
            <p:cNvSpPr txBox="1"/>
            <p:nvPr/>
          </p:nvSpPr>
          <p:spPr>
            <a:xfrm>
              <a:off x="9679098" y="1956629"/>
              <a:ext cx="1858586" cy="369332"/>
            </a:xfrm>
            <a:prstGeom prst="rect">
              <a:avLst/>
            </a:prstGeom>
            <a:noFill/>
          </p:spPr>
          <p:txBody>
            <a:bodyPr wrap="square" rtlCol="0">
              <a:spAutoFit/>
            </a:bodyPr>
            <a:lstStyle/>
            <a:p>
              <a:r>
                <a:rPr lang="zh-CN" altLang="en-US" b="1" dirty="0"/>
                <a:t>通知应用进程</a:t>
              </a:r>
              <a:endParaRPr lang="zh-CN" altLang="en-US" b="1" dirty="0"/>
            </a:p>
          </p:txBody>
        </p:sp>
      </p:grpSp>
      <p:sp>
        <p:nvSpPr>
          <p:cNvPr id="50" name="标注: 左箭头 49"/>
          <p:cNvSpPr/>
          <p:nvPr/>
        </p:nvSpPr>
        <p:spPr>
          <a:xfrm rot="21173608">
            <a:off x="5590824" y="3185971"/>
            <a:ext cx="1893651" cy="470078"/>
          </a:xfrm>
          <a:prstGeom prst="leftArrowCallout">
            <a:avLst>
              <a:gd name="adj1" fmla="val 25000"/>
              <a:gd name="adj2" fmla="val 25000"/>
              <a:gd name="adj3" fmla="val 25000"/>
              <a:gd name="adj4" fmla="val 85097"/>
            </a:avLst>
          </a:prstGeom>
          <a:solidFill>
            <a:schemeClr val="accent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数据传输</a:t>
            </a:r>
            <a:endParaRPr lang="zh-CN" altLang="en-US" b="1" dirty="0"/>
          </a:p>
        </p:txBody>
      </p:sp>
      <p:sp>
        <p:nvSpPr>
          <p:cNvPr id="51" name="矩形 50"/>
          <p:cNvSpPr/>
          <p:nvPr/>
        </p:nvSpPr>
        <p:spPr>
          <a:xfrm>
            <a:off x="2694472" y="3321269"/>
            <a:ext cx="1515600" cy="1099051"/>
          </a:xfrm>
          <a:prstGeom prst="rect">
            <a:avLst/>
          </a:prstGeom>
          <a:solidFill>
            <a:schemeClr val="accent3">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rPr>
              <a:t>FIN-WAIT-2</a:t>
            </a:r>
            <a:endParaRPr lang="en-US" altLang="zh-CN" b="1" dirty="0">
              <a:solidFill>
                <a:schemeClr val="bg1"/>
              </a:solidFill>
            </a:endParaRPr>
          </a:p>
          <a:p>
            <a:pPr algn="ctr"/>
            <a:r>
              <a:rPr lang="zh-CN" altLang="en-US" b="1" dirty="0">
                <a:solidFill>
                  <a:schemeClr val="bg1"/>
                </a:solidFill>
                <a:latin typeface="+mn-ea"/>
              </a:rPr>
              <a:t>终止等待</a:t>
            </a:r>
            <a:r>
              <a:rPr lang="en-US" altLang="zh-CN" b="1" dirty="0">
                <a:solidFill>
                  <a:schemeClr val="bg1"/>
                </a:solidFill>
                <a:latin typeface="+mn-ea"/>
              </a:rPr>
              <a:t>2</a:t>
            </a:r>
            <a:endParaRPr lang="zh-CN" altLang="en-US" b="1" dirty="0">
              <a:solidFill>
                <a:schemeClr val="bg1"/>
              </a:solidFill>
              <a:latin typeface="+mn-ea"/>
            </a:endParaRPr>
          </a:p>
        </p:txBody>
      </p:sp>
      <p:grpSp>
        <p:nvGrpSpPr>
          <p:cNvPr id="19" name="组合 18"/>
          <p:cNvGrpSpPr/>
          <p:nvPr/>
        </p:nvGrpSpPr>
        <p:grpSpPr>
          <a:xfrm>
            <a:off x="9488265" y="1355080"/>
            <a:ext cx="2611540" cy="2521388"/>
            <a:chOff x="9488265" y="1355080"/>
            <a:chExt cx="2611540" cy="2521388"/>
          </a:xfrm>
        </p:grpSpPr>
        <p:cxnSp>
          <p:nvCxnSpPr>
            <p:cNvPr id="53" name="连接符: 肘形 52"/>
            <p:cNvCxnSpPr/>
            <p:nvPr/>
          </p:nvCxnSpPr>
          <p:spPr>
            <a:xfrm flipH="1">
              <a:off x="9488265" y="1360897"/>
              <a:ext cx="918291" cy="2515571"/>
            </a:xfrm>
            <a:prstGeom prst="bentConnector3">
              <a:avLst>
                <a:gd name="adj1" fmla="val -180294"/>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文本框 53"/>
            <p:cNvSpPr txBox="1"/>
            <p:nvPr/>
          </p:nvSpPr>
          <p:spPr>
            <a:xfrm>
              <a:off x="11661078" y="1355080"/>
              <a:ext cx="438727" cy="1200329"/>
            </a:xfrm>
            <a:prstGeom prst="rect">
              <a:avLst/>
            </a:prstGeom>
            <a:noFill/>
          </p:spPr>
          <p:txBody>
            <a:bodyPr wrap="square" rtlCol="0">
              <a:spAutoFit/>
            </a:bodyPr>
            <a:lstStyle/>
            <a:p>
              <a:r>
                <a:rPr lang="zh-CN" altLang="en-US" b="1" dirty="0"/>
                <a:t>被动关</a:t>
              </a:r>
              <a:endParaRPr lang="en-US" altLang="zh-CN" b="1" dirty="0"/>
            </a:p>
            <a:p>
              <a:r>
                <a:rPr lang="zh-CN" altLang="en-US" b="1" dirty="0"/>
                <a:t>闭</a:t>
              </a:r>
              <a:endParaRPr lang="zh-CN" altLang="en-US" b="1" dirty="0"/>
            </a:p>
          </p:txBody>
        </p:sp>
      </p:grpSp>
      <p:grpSp>
        <p:nvGrpSpPr>
          <p:cNvPr id="20" name="组合 19"/>
          <p:cNvGrpSpPr/>
          <p:nvPr/>
        </p:nvGrpSpPr>
        <p:grpSpPr>
          <a:xfrm>
            <a:off x="4216453" y="3638329"/>
            <a:ext cx="3759093" cy="745646"/>
            <a:chOff x="4216453" y="3638329"/>
            <a:chExt cx="3759093" cy="745646"/>
          </a:xfrm>
        </p:grpSpPr>
        <p:cxnSp>
          <p:nvCxnSpPr>
            <p:cNvPr id="56" name="直接箭头连接符 55"/>
            <p:cNvCxnSpPr/>
            <p:nvPr/>
          </p:nvCxnSpPr>
          <p:spPr>
            <a:xfrm flipH="1">
              <a:off x="4216453" y="3882007"/>
              <a:ext cx="3759093" cy="501968"/>
            </a:xfrm>
            <a:prstGeom prst="straightConnector1">
              <a:avLst/>
            </a:prstGeom>
            <a:ln w="127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57" name="文本框 56"/>
            <p:cNvSpPr txBox="1"/>
            <p:nvPr/>
          </p:nvSpPr>
          <p:spPr>
            <a:xfrm rot="21102087">
              <a:off x="4298053" y="4011471"/>
              <a:ext cx="809897" cy="369332"/>
            </a:xfrm>
            <a:prstGeom prst="rect">
              <a:avLst/>
            </a:prstGeom>
            <a:noFill/>
          </p:spPr>
          <p:txBody>
            <a:bodyPr wrap="square" rtlCol="0">
              <a:spAutoFit/>
            </a:bodyPr>
            <a:lstStyle/>
            <a:p>
              <a:r>
                <a:rPr lang="en-US" altLang="zh-CN" b="1" dirty="0"/>
                <a:t>FIN=1</a:t>
              </a:r>
              <a:endParaRPr lang="zh-CN" altLang="en-US" b="1" dirty="0"/>
            </a:p>
          </p:txBody>
        </p:sp>
        <p:sp>
          <p:nvSpPr>
            <p:cNvPr id="58" name="文本框 57"/>
            <p:cNvSpPr txBox="1"/>
            <p:nvPr/>
          </p:nvSpPr>
          <p:spPr>
            <a:xfrm rot="21139996">
              <a:off x="5112632" y="3900687"/>
              <a:ext cx="809897" cy="369332"/>
            </a:xfrm>
            <a:prstGeom prst="rect">
              <a:avLst/>
            </a:prstGeom>
            <a:noFill/>
          </p:spPr>
          <p:txBody>
            <a:bodyPr wrap="square" rtlCol="0">
              <a:spAutoFit/>
            </a:bodyPr>
            <a:lstStyle/>
            <a:p>
              <a:r>
                <a:rPr lang="en-US" altLang="zh-CN" b="1" dirty="0"/>
                <a:t>ACK=1</a:t>
              </a:r>
              <a:endParaRPr lang="zh-CN" altLang="en-US" b="1" dirty="0"/>
            </a:p>
          </p:txBody>
        </p:sp>
        <p:sp>
          <p:nvSpPr>
            <p:cNvPr id="59" name="文本框 58"/>
            <p:cNvSpPr txBox="1"/>
            <p:nvPr/>
          </p:nvSpPr>
          <p:spPr>
            <a:xfrm rot="21174311">
              <a:off x="6000722" y="3731131"/>
              <a:ext cx="1015561" cy="369332"/>
            </a:xfrm>
            <a:prstGeom prst="rect">
              <a:avLst/>
            </a:prstGeom>
            <a:noFill/>
          </p:spPr>
          <p:txBody>
            <a:bodyPr wrap="square" rtlCol="0">
              <a:spAutoFit/>
            </a:bodyPr>
            <a:lstStyle/>
            <a:p>
              <a:r>
                <a:rPr lang="en-US" altLang="zh-CN" b="1" dirty="0"/>
                <a:t>seq=w</a:t>
              </a:r>
              <a:endParaRPr lang="zh-CN" altLang="en-US" b="1" dirty="0"/>
            </a:p>
          </p:txBody>
        </p:sp>
        <p:sp>
          <p:nvSpPr>
            <p:cNvPr id="60" name="文本框 59"/>
            <p:cNvSpPr txBox="1"/>
            <p:nvPr/>
          </p:nvSpPr>
          <p:spPr>
            <a:xfrm rot="21174311">
              <a:off x="6813967" y="3638329"/>
              <a:ext cx="1015561" cy="369332"/>
            </a:xfrm>
            <a:prstGeom prst="rect">
              <a:avLst/>
            </a:prstGeom>
            <a:noFill/>
          </p:spPr>
          <p:txBody>
            <a:bodyPr wrap="square" rtlCol="0">
              <a:spAutoFit/>
            </a:bodyPr>
            <a:lstStyle/>
            <a:p>
              <a:r>
                <a:rPr lang="en-US" altLang="zh-CN" b="1" dirty="0"/>
                <a:t>ack=u+1</a:t>
              </a:r>
              <a:endParaRPr lang="zh-CN" altLang="en-US" b="1" dirty="0"/>
            </a:p>
          </p:txBody>
        </p:sp>
      </p:grpSp>
      <p:sp>
        <p:nvSpPr>
          <p:cNvPr id="61" name="矩形 60"/>
          <p:cNvSpPr/>
          <p:nvPr/>
        </p:nvSpPr>
        <p:spPr>
          <a:xfrm>
            <a:off x="7973231" y="3881261"/>
            <a:ext cx="1515035" cy="884008"/>
          </a:xfrm>
          <a:prstGeom prst="rect">
            <a:avLst/>
          </a:prstGeom>
          <a:solidFill>
            <a:schemeClr val="accent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rPr>
              <a:t>LAST-ACK</a:t>
            </a:r>
            <a:endParaRPr lang="en-US" altLang="zh-CN" b="1" dirty="0">
              <a:solidFill>
                <a:schemeClr val="bg1"/>
              </a:solidFill>
            </a:endParaRPr>
          </a:p>
          <a:p>
            <a:pPr algn="ctr"/>
            <a:r>
              <a:rPr lang="zh-CN" altLang="en-US" b="1" dirty="0">
                <a:solidFill>
                  <a:schemeClr val="bg1"/>
                </a:solidFill>
                <a:latin typeface="+mn-ea"/>
              </a:rPr>
              <a:t>最后确认</a:t>
            </a:r>
            <a:endParaRPr lang="zh-CN" altLang="en-US" b="1" dirty="0">
              <a:solidFill>
                <a:schemeClr val="bg1"/>
              </a:solidFill>
              <a:latin typeface="+mn-ea"/>
            </a:endParaRPr>
          </a:p>
        </p:txBody>
      </p:sp>
      <p:sp>
        <p:nvSpPr>
          <p:cNvPr id="62" name="文本框 61"/>
          <p:cNvSpPr txBox="1"/>
          <p:nvPr/>
        </p:nvSpPr>
        <p:spPr>
          <a:xfrm>
            <a:off x="9480501" y="3902497"/>
            <a:ext cx="2759153" cy="646331"/>
          </a:xfrm>
          <a:prstGeom prst="rect">
            <a:avLst/>
          </a:prstGeom>
          <a:noFill/>
        </p:spPr>
        <p:txBody>
          <a:bodyPr wrap="square" rtlCol="0">
            <a:spAutoFit/>
          </a:bodyPr>
          <a:lstStyle/>
          <a:p>
            <a:r>
              <a:rPr lang="zh-CN" altLang="en-US" b="1" dirty="0">
                <a:solidFill>
                  <a:schemeClr val="accent1">
                    <a:lumMod val="50000"/>
                  </a:schemeClr>
                </a:solidFill>
              </a:rPr>
              <a:t>发送</a:t>
            </a:r>
            <a:r>
              <a:rPr lang="en-US" altLang="zh-CN" b="1" dirty="0">
                <a:solidFill>
                  <a:schemeClr val="accent1">
                    <a:lumMod val="50000"/>
                  </a:schemeClr>
                </a:solidFill>
              </a:rPr>
              <a:t>TCP</a:t>
            </a:r>
            <a:r>
              <a:rPr lang="zh-CN" altLang="en-US" b="1" dirty="0">
                <a:solidFill>
                  <a:schemeClr val="accent1">
                    <a:lumMod val="50000"/>
                  </a:schemeClr>
                </a:solidFill>
              </a:rPr>
              <a:t>连接释放报文段</a:t>
            </a:r>
            <a:endParaRPr lang="en-US" altLang="zh-CN" b="1" dirty="0">
              <a:solidFill>
                <a:schemeClr val="accent1">
                  <a:lumMod val="50000"/>
                </a:schemeClr>
              </a:solidFill>
            </a:endParaRPr>
          </a:p>
          <a:p>
            <a:r>
              <a:rPr lang="zh-CN" altLang="en-US" b="1" dirty="0">
                <a:solidFill>
                  <a:schemeClr val="accent1">
                    <a:lumMod val="50000"/>
                  </a:schemeClr>
                </a:solidFill>
              </a:rPr>
              <a:t>并进入最后确认状态</a:t>
            </a:r>
            <a:endParaRPr lang="zh-CN" altLang="en-US" b="1" dirty="0">
              <a:solidFill>
                <a:schemeClr val="accent1">
                  <a:lumMod val="50000"/>
                </a:schemeClr>
              </a:solidFill>
            </a:endParaRPr>
          </a:p>
        </p:txBody>
      </p:sp>
      <p:grpSp>
        <p:nvGrpSpPr>
          <p:cNvPr id="11" name="组合 10"/>
          <p:cNvGrpSpPr/>
          <p:nvPr/>
        </p:nvGrpSpPr>
        <p:grpSpPr>
          <a:xfrm>
            <a:off x="4218768" y="4250929"/>
            <a:ext cx="3763723" cy="514340"/>
            <a:chOff x="4218768" y="4250929"/>
            <a:chExt cx="3763723" cy="514340"/>
          </a:xfrm>
        </p:grpSpPr>
        <p:cxnSp>
          <p:nvCxnSpPr>
            <p:cNvPr id="63" name="直接箭头连接符 62"/>
            <p:cNvCxnSpPr/>
            <p:nvPr/>
          </p:nvCxnSpPr>
          <p:spPr>
            <a:xfrm>
              <a:off x="4218768" y="4423921"/>
              <a:ext cx="3763723" cy="341348"/>
            </a:xfrm>
            <a:prstGeom prst="straightConnector1">
              <a:avLst/>
            </a:prstGeom>
            <a:ln w="127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64" name="文本框 63"/>
            <p:cNvSpPr txBox="1"/>
            <p:nvPr/>
          </p:nvSpPr>
          <p:spPr>
            <a:xfrm rot="343184">
              <a:off x="5253224" y="4250929"/>
              <a:ext cx="809897" cy="369332"/>
            </a:xfrm>
            <a:prstGeom prst="rect">
              <a:avLst/>
            </a:prstGeom>
            <a:noFill/>
          </p:spPr>
          <p:txBody>
            <a:bodyPr wrap="square" rtlCol="0">
              <a:spAutoFit/>
            </a:bodyPr>
            <a:lstStyle/>
            <a:p>
              <a:r>
                <a:rPr lang="en-US" altLang="zh-CN" b="1" dirty="0"/>
                <a:t>ACK=1</a:t>
              </a:r>
              <a:endParaRPr lang="zh-CN" altLang="en-US" b="1" dirty="0"/>
            </a:p>
          </p:txBody>
        </p:sp>
        <p:sp>
          <p:nvSpPr>
            <p:cNvPr id="66" name="文本框 65"/>
            <p:cNvSpPr txBox="1"/>
            <p:nvPr/>
          </p:nvSpPr>
          <p:spPr>
            <a:xfrm rot="344951">
              <a:off x="5997423" y="4296808"/>
              <a:ext cx="1143861" cy="369332"/>
            </a:xfrm>
            <a:prstGeom prst="rect">
              <a:avLst/>
            </a:prstGeom>
            <a:noFill/>
          </p:spPr>
          <p:txBody>
            <a:bodyPr wrap="square" rtlCol="0">
              <a:spAutoFit/>
            </a:bodyPr>
            <a:lstStyle/>
            <a:p>
              <a:r>
                <a:rPr lang="en-US" altLang="zh-CN" b="1" dirty="0"/>
                <a:t>seq=u+1</a:t>
              </a:r>
              <a:endParaRPr lang="zh-CN" altLang="en-US" b="1" dirty="0"/>
            </a:p>
          </p:txBody>
        </p:sp>
        <p:sp>
          <p:nvSpPr>
            <p:cNvPr id="67" name="文本框 66"/>
            <p:cNvSpPr txBox="1"/>
            <p:nvPr/>
          </p:nvSpPr>
          <p:spPr>
            <a:xfrm rot="344951">
              <a:off x="6897496" y="4370789"/>
              <a:ext cx="1024244" cy="369332"/>
            </a:xfrm>
            <a:prstGeom prst="rect">
              <a:avLst/>
            </a:prstGeom>
            <a:noFill/>
          </p:spPr>
          <p:txBody>
            <a:bodyPr wrap="square" rtlCol="0">
              <a:spAutoFit/>
            </a:bodyPr>
            <a:lstStyle/>
            <a:p>
              <a:r>
                <a:rPr lang="en-US" altLang="zh-CN" b="1" dirty="0"/>
                <a:t>ack=w+1</a:t>
              </a:r>
              <a:endParaRPr lang="zh-CN" altLang="en-US" b="1" dirty="0"/>
            </a:p>
          </p:txBody>
        </p:sp>
      </p:grpSp>
      <p:sp>
        <p:nvSpPr>
          <p:cNvPr id="68" name="矩形 67"/>
          <p:cNvSpPr/>
          <p:nvPr/>
        </p:nvSpPr>
        <p:spPr>
          <a:xfrm>
            <a:off x="2694406" y="4417328"/>
            <a:ext cx="1515600" cy="1062705"/>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rPr>
              <a:t>TIME-WAIT</a:t>
            </a:r>
            <a:endParaRPr lang="en-US" altLang="zh-CN" b="1" dirty="0">
              <a:solidFill>
                <a:schemeClr val="bg1"/>
              </a:solidFill>
            </a:endParaRPr>
          </a:p>
          <a:p>
            <a:pPr algn="ctr"/>
            <a:r>
              <a:rPr lang="zh-CN" altLang="en-US" b="1" dirty="0">
                <a:solidFill>
                  <a:schemeClr val="bg1"/>
                </a:solidFill>
                <a:latin typeface="+mn-ea"/>
              </a:rPr>
              <a:t>时间等待</a:t>
            </a:r>
            <a:endParaRPr lang="zh-CN" altLang="en-US" b="1" dirty="0">
              <a:solidFill>
                <a:schemeClr val="bg1"/>
              </a:solidFill>
              <a:latin typeface="+mn-ea"/>
            </a:endParaRPr>
          </a:p>
        </p:txBody>
      </p:sp>
      <p:sp>
        <p:nvSpPr>
          <p:cNvPr id="69" name="文本框 68"/>
          <p:cNvSpPr txBox="1"/>
          <p:nvPr/>
        </p:nvSpPr>
        <p:spPr>
          <a:xfrm>
            <a:off x="130663" y="4374508"/>
            <a:ext cx="2759153" cy="646331"/>
          </a:xfrm>
          <a:prstGeom prst="rect">
            <a:avLst/>
          </a:prstGeom>
          <a:noFill/>
        </p:spPr>
        <p:txBody>
          <a:bodyPr wrap="square" rtlCol="0">
            <a:spAutoFit/>
          </a:bodyPr>
          <a:lstStyle/>
          <a:p>
            <a:r>
              <a:rPr lang="zh-CN" altLang="en-US" b="1" dirty="0">
                <a:solidFill>
                  <a:schemeClr val="accent1"/>
                </a:solidFill>
              </a:rPr>
              <a:t>发送</a:t>
            </a:r>
            <a:r>
              <a:rPr lang="en-US" altLang="zh-CN" b="1" dirty="0">
                <a:solidFill>
                  <a:schemeClr val="accent1"/>
                </a:solidFill>
              </a:rPr>
              <a:t>TCP</a:t>
            </a:r>
            <a:r>
              <a:rPr lang="zh-CN" altLang="en-US" b="1" dirty="0">
                <a:solidFill>
                  <a:schemeClr val="accent1"/>
                </a:solidFill>
              </a:rPr>
              <a:t>普通确认报文段</a:t>
            </a:r>
            <a:endParaRPr lang="en-US" altLang="zh-CN" b="1" dirty="0">
              <a:solidFill>
                <a:schemeClr val="accent1"/>
              </a:solidFill>
            </a:endParaRPr>
          </a:p>
          <a:p>
            <a:r>
              <a:rPr lang="zh-CN" altLang="en-US" b="1" dirty="0">
                <a:solidFill>
                  <a:schemeClr val="accent1"/>
                </a:solidFill>
              </a:rPr>
              <a:t>并进入时间等待状态</a:t>
            </a:r>
            <a:endParaRPr lang="zh-CN" altLang="en-US" b="1" dirty="0">
              <a:solidFill>
                <a:schemeClr val="accent1"/>
              </a:solidFill>
            </a:endParaRPr>
          </a:p>
        </p:txBody>
      </p:sp>
      <p:sp>
        <p:nvSpPr>
          <p:cNvPr id="65" name="矩形 64"/>
          <p:cNvSpPr/>
          <p:nvPr/>
        </p:nvSpPr>
        <p:spPr>
          <a:xfrm>
            <a:off x="7973230" y="4765269"/>
            <a:ext cx="1515035" cy="626579"/>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CLOSED</a:t>
            </a:r>
            <a:endParaRPr lang="en-US" altLang="zh-CN" b="1" dirty="0">
              <a:solidFill>
                <a:schemeClr val="tx1"/>
              </a:solidFill>
            </a:endParaRPr>
          </a:p>
          <a:p>
            <a:pPr algn="ctr"/>
            <a:r>
              <a:rPr lang="zh-CN" altLang="en-US" b="1" dirty="0">
                <a:solidFill>
                  <a:schemeClr val="tx1"/>
                </a:solidFill>
              </a:rPr>
              <a:t>关闭</a:t>
            </a:r>
            <a:endParaRPr lang="zh-CN" altLang="en-US" b="1" dirty="0">
              <a:solidFill>
                <a:schemeClr val="tx1"/>
              </a:solidFill>
            </a:endParaRPr>
          </a:p>
        </p:txBody>
      </p:sp>
      <p:grpSp>
        <p:nvGrpSpPr>
          <p:cNvPr id="12" name="组合 11"/>
          <p:cNvGrpSpPr/>
          <p:nvPr/>
        </p:nvGrpSpPr>
        <p:grpSpPr>
          <a:xfrm>
            <a:off x="4210007" y="4435595"/>
            <a:ext cx="1414828" cy="1059693"/>
            <a:chOff x="4210007" y="4435595"/>
            <a:chExt cx="1414828" cy="1059693"/>
          </a:xfrm>
        </p:grpSpPr>
        <p:cxnSp>
          <p:nvCxnSpPr>
            <p:cNvPr id="73" name="连接符: 曲线 72"/>
            <p:cNvCxnSpPr/>
            <p:nvPr/>
          </p:nvCxnSpPr>
          <p:spPr>
            <a:xfrm>
              <a:off x="4210007" y="4435595"/>
              <a:ext cx="12700" cy="1059693"/>
            </a:xfrm>
            <a:prstGeom prst="curvedConnector3">
              <a:avLst>
                <a:gd name="adj1" fmla="val 1800000"/>
              </a:avLst>
            </a:prstGeom>
            <a:ln w="38100">
              <a:solidFill>
                <a:schemeClr val="accent1">
                  <a:lumMod val="75000"/>
                </a:schemeClr>
              </a:solidFill>
              <a:prstDash val="dash"/>
              <a:tailEnd type="triangle" w="med" len="lg"/>
            </a:ln>
          </p:spPr>
          <p:style>
            <a:lnRef idx="1">
              <a:schemeClr val="accent1"/>
            </a:lnRef>
            <a:fillRef idx="0">
              <a:schemeClr val="accent1"/>
            </a:fillRef>
            <a:effectRef idx="0">
              <a:schemeClr val="accent1"/>
            </a:effectRef>
            <a:fontRef idx="minor">
              <a:schemeClr val="tx1"/>
            </a:fontRef>
          </p:style>
        </p:cxnSp>
        <p:sp>
          <p:nvSpPr>
            <p:cNvPr id="75" name="文本框 74"/>
            <p:cNvSpPr txBox="1"/>
            <p:nvPr/>
          </p:nvSpPr>
          <p:spPr>
            <a:xfrm>
              <a:off x="4433906" y="4796094"/>
              <a:ext cx="1190929" cy="369332"/>
            </a:xfrm>
            <a:prstGeom prst="rect">
              <a:avLst/>
            </a:prstGeom>
            <a:noFill/>
          </p:spPr>
          <p:txBody>
            <a:bodyPr wrap="square" rtlCol="0">
              <a:spAutoFit/>
            </a:bodyPr>
            <a:lstStyle/>
            <a:p>
              <a:r>
                <a:rPr lang="zh-CN" altLang="en-US" b="1" dirty="0">
                  <a:solidFill>
                    <a:schemeClr val="accent1"/>
                  </a:solidFill>
                </a:rPr>
                <a:t>等待</a:t>
              </a:r>
              <a:r>
                <a:rPr lang="en-US" altLang="zh-CN" b="1" dirty="0">
                  <a:solidFill>
                    <a:schemeClr val="accent1"/>
                  </a:solidFill>
                </a:rPr>
                <a:t>2MSL</a:t>
              </a:r>
              <a:endParaRPr lang="zh-CN" altLang="en-US" b="1" dirty="0">
                <a:solidFill>
                  <a:schemeClr val="accent1"/>
                </a:solidFill>
              </a:endParaRPr>
            </a:p>
          </p:txBody>
        </p:sp>
      </p:grpSp>
      <p:sp>
        <p:nvSpPr>
          <p:cNvPr id="78" name="矩形 77"/>
          <p:cNvSpPr/>
          <p:nvPr/>
        </p:nvSpPr>
        <p:spPr>
          <a:xfrm>
            <a:off x="2694971" y="5482121"/>
            <a:ext cx="1515035" cy="626579"/>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CLOSED</a:t>
            </a:r>
            <a:endParaRPr lang="en-US" altLang="zh-CN" b="1" dirty="0">
              <a:solidFill>
                <a:schemeClr val="tx1"/>
              </a:solidFill>
            </a:endParaRPr>
          </a:p>
          <a:p>
            <a:pPr algn="ctr"/>
            <a:r>
              <a:rPr lang="zh-CN" altLang="en-US" b="1" dirty="0">
                <a:solidFill>
                  <a:schemeClr val="tx1"/>
                </a:solidFill>
              </a:rPr>
              <a:t>关闭</a:t>
            </a:r>
            <a:endParaRPr lang="zh-CN" altLang="en-US" b="1" dirty="0">
              <a:solidFill>
                <a:schemeClr val="tx1"/>
              </a:solidFill>
            </a:endParaRPr>
          </a:p>
        </p:txBody>
      </p:sp>
      <p:sp>
        <p:nvSpPr>
          <p:cNvPr id="79" name="对话气泡: 矩形 78"/>
          <p:cNvSpPr/>
          <p:nvPr/>
        </p:nvSpPr>
        <p:spPr>
          <a:xfrm>
            <a:off x="4451424" y="5424368"/>
            <a:ext cx="7435776" cy="1003066"/>
          </a:xfrm>
          <a:prstGeom prst="wedgeRectCallout">
            <a:avLst>
              <a:gd name="adj1" fmla="val -39232"/>
              <a:gd name="adj2" fmla="val -83333"/>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b="1" dirty="0">
              <a:solidFill>
                <a:schemeClr val="tx1"/>
              </a:solidFill>
            </a:endParaRPr>
          </a:p>
        </p:txBody>
      </p:sp>
      <p:sp>
        <p:nvSpPr>
          <p:cNvPr id="14" name="文本框 13"/>
          <p:cNvSpPr txBox="1"/>
          <p:nvPr/>
        </p:nvSpPr>
        <p:spPr>
          <a:xfrm>
            <a:off x="4460838" y="5468947"/>
            <a:ext cx="7485144" cy="873637"/>
          </a:xfrm>
          <a:prstGeom prst="rect">
            <a:avLst/>
          </a:prstGeom>
          <a:noFill/>
        </p:spPr>
        <p:txBody>
          <a:bodyPr wrap="square" rtlCol="0">
            <a:spAutoFit/>
          </a:bodyPr>
          <a:lstStyle/>
          <a:p>
            <a:pPr>
              <a:lnSpc>
                <a:spcPct val="150000"/>
              </a:lnSpc>
            </a:pPr>
            <a:r>
              <a:rPr lang="zh-CN" altLang="en-US" b="1" dirty="0"/>
              <a:t>这完全是从工程上来考虑的。对于现在的网络，</a:t>
            </a:r>
            <a:r>
              <a:rPr lang="en-US" altLang="zh-CN" b="1" dirty="0"/>
              <a:t>MSL</a:t>
            </a:r>
            <a:r>
              <a:rPr lang="zh-CN" altLang="en-US" b="1" dirty="0"/>
              <a:t>取为</a:t>
            </a:r>
            <a:r>
              <a:rPr lang="en-US" altLang="zh-CN" b="1" dirty="0"/>
              <a:t>2</a:t>
            </a:r>
            <a:r>
              <a:rPr lang="zh-CN" altLang="en-US" b="1" dirty="0"/>
              <a:t>分钟可能太长了，因此</a:t>
            </a:r>
            <a:r>
              <a:rPr lang="en-US" altLang="zh-CN" b="1" dirty="0"/>
              <a:t>TCP</a:t>
            </a:r>
            <a:r>
              <a:rPr lang="zh-CN" altLang="en-US" b="1" dirty="0"/>
              <a:t>允许不同的实现可根据具体情况使用更小的</a:t>
            </a:r>
            <a:r>
              <a:rPr lang="en-US" altLang="zh-CN" b="1" dirty="0"/>
              <a:t>MSL</a:t>
            </a:r>
            <a:r>
              <a:rPr lang="zh-CN" altLang="en-US" b="1" dirty="0"/>
              <a:t>值。</a:t>
            </a:r>
            <a:endParaRPr lang="zh-CN" altLang="en-US" b="1" dirty="0"/>
          </a:p>
        </p:txBody>
      </p:sp>
      <p:grpSp>
        <p:nvGrpSpPr>
          <p:cNvPr id="15" name="组合 14"/>
          <p:cNvGrpSpPr/>
          <p:nvPr/>
        </p:nvGrpSpPr>
        <p:grpSpPr>
          <a:xfrm>
            <a:off x="304800" y="749300"/>
            <a:ext cx="6192344" cy="400110"/>
            <a:chOff x="424117" y="898245"/>
            <a:chExt cx="6192344" cy="400110"/>
          </a:xfrm>
        </p:grpSpPr>
        <p:sp>
          <p:nvSpPr>
            <p:cNvPr id="16" name="平行四边形 15"/>
            <p:cNvSpPr/>
            <p:nvPr/>
          </p:nvSpPr>
          <p:spPr>
            <a:xfrm>
              <a:off x="424117" y="898245"/>
              <a:ext cx="677140"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02</a:t>
              </a:r>
              <a:endParaRPr lang="zh-CN" altLang="en-US" sz="2200" dirty="0">
                <a:latin typeface="Impact" panose="020B0806030902050204" pitchFamily="34" charset="0"/>
              </a:endParaRPr>
            </a:p>
          </p:txBody>
        </p:sp>
        <p:sp>
          <p:nvSpPr>
            <p:cNvPr id="43" name="文本框 42"/>
            <p:cNvSpPr txBox="1"/>
            <p:nvPr/>
          </p:nvSpPr>
          <p:spPr>
            <a:xfrm>
              <a:off x="1101257" y="898245"/>
              <a:ext cx="5515204" cy="400110"/>
            </a:xfrm>
            <a:prstGeom prst="rect">
              <a:avLst/>
            </a:prstGeom>
            <a:noFill/>
          </p:spPr>
          <p:txBody>
            <a:bodyPr wrap="square" rtlCol="0">
              <a:spAutoFit/>
            </a:bodyPr>
            <a:lstStyle/>
            <a:p>
              <a:r>
                <a:rPr lang="zh-CN" altLang="en-US" sz="2000" b="1" dirty="0"/>
                <a:t>“四报文挥手”释放</a:t>
              </a:r>
              <a:r>
                <a:rPr lang="en-US" altLang="zh-CN" sz="2000" b="1" dirty="0"/>
                <a:t>TCP</a:t>
              </a:r>
              <a:r>
                <a:rPr lang="zh-CN" altLang="en-US" sz="2000" b="1" dirty="0"/>
                <a:t>连接</a:t>
              </a:r>
              <a:endParaRPr lang="zh-CN" altLang="en-US" sz="2000" b="1" dirty="0"/>
            </a:p>
          </p:txBody>
        </p:sp>
      </p:grpSp>
    </p:spTree>
    <p:custDataLst>
      <p:tags r:id="rId5"/>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Effect transition="in" filter="fade">
                                      <p:cBhvr>
                                        <p:cTn id="9"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04800" y="749300"/>
            <a:ext cx="3214576" cy="400110"/>
            <a:chOff x="304800" y="749300"/>
            <a:chExt cx="3214576" cy="400110"/>
          </a:xfrm>
        </p:grpSpPr>
        <p:sp>
          <p:nvSpPr>
            <p:cNvPr id="3" name="平行四边形 2"/>
            <p:cNvSpPr/>
            <p:nvPr/>
          </p:nvSpPr>
          <p:spPr>
            <a:xfrm>
              <a:off x="304800" y="749300"/>
              <a:ext cx="724560"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02</a:t>
              </a:r>
              <a:endParaRPr lang="zh-CN" altLang="en-US" sz="2200" dirty="0">
                <a:latin typeface="Impact" panose="020B0806030902050204" pitchFamily="34" charset="0"/>
              </a:endParaRPr>
            </a:p>
          </p:txBody>
        </p:sp>
        <p:sp>
          <p:nvSpPr>
            <p:cNvPr id="4" name="文本框 3"/>
            <p:cNvSpPr txBox="1"/>
            <p:nvPr/>
          </p:nvSpPr>
          <p:spPr>
            <a:xfrm>
              <a:off x="1029359" y="749300"/>
              <a:ext cx="2490017" cy="400110"/>
            </a:xfrm>
            <a:prstGeom prst="rect">
              <a:avLst/>
            </a:prstGeom>
            <a:noFill/>
          </p:spPr>
          <p:txBody>
            <a:bodyPr wrap="square" rtlCol="0">
              <a:spAutoFit/>
            </a:bodyPr>
            <a:lstStyle/>
            <a:p>
              <a:r>
                <a:rPr lang="zh-CN" altLang="en-US" sz="2000" b="1" dirty="0"/>
                <a:t>计算机网络的分类</a:t>
              </a:r>
              <a:endParaRPr lang="zh-CN" altLang="en-US" sz="2000" b="1" dirty="0"/>
            </a:p>
          </p:txBody>
        </p:sp>
      </p:grpSp>
      <p:sp>
        <p:nvSpPr>
          <p:cNvPr id="5" name="îṡ1îḑè"/>
          <p:cNvSpPr/>
          <p:nvPr/>
        </p:nvSpPr>
        <p:spPr>
          <a:xfrm>
            <a:off x="1029359" y="1330898"/>
            <a:ext cx="1545676" cy="482600"/>
          </a:xfrm>
          <a:prstGeom prst="rect">
            <a:avLst/>
          </a:prstGeom>
          <a:solidFill>
            <a:schemeClr val="bg2">
              <a:lumMod val="90000"/>
            </a:schemeClr>
          </a:solidFill>
          <a:ln w="12700" cap="rnd">
            <a:noFill/>
            <a:prstDash val="solid"/>
            <a:rou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r>
              <a:rPr lang="zh-CN" altLang="en-US" sz="2000" b="1" dirty="0">
                <a:solidFill>
                  <a:schemeClr val="bg1"/>
                </a:solidFill>
              </a:rPr>
              <a:t>交换方式</a:t>
            </a:r>
            <a:endParaRPr lang="en-GB" sz="2000" b="1" dirty="0">
              <a:solidFill>
                <a:schemeClr val="bg1"/>
              </a:solidFill>
            </a:endParaRPr>
          </a:p>
        </p:txBody>
      </p:sp>
      <p:sp>
        <p:nvSpPr>
          <p:cNvPr id="6" name="îṧḻîḍê"/>
          <p:cNvSpPr/>
          <p:nvPr/>
        </p:nvSpPr>
        <p:spPr>
          <a:xfrm>
            <a:off x="3286456" y="1330898"/>
            <a:ext cx="1545676" cy="482600"/>
          </a:xfrm>
          <a:prstGeom prst="rect">
            <a:avLst/>
          </a:prstGeom>
          <a:solidFill>
            <a:schemeClr val="bg2">
              <a:lumMod val="90000"/>
            </a:schemeClr>
          </a:solidFill>
          <a:ln w="12700" cap="rnd">
            <a:noFill/>
            <a:prstDash val="solid"/>
            <a:rou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r>
              <a:rPr lang="zh-CN" altLang="en-US" sz="2000" b="1" dirty="0">
                <a:solidFill>
                  <a:schemeClr val="bg1"/>
                </a:solidFill>
              </a:rPr>
              <a:t>使用者</a:t>
            </a:r>
            <a:endParaRPr lang="en-GB" sz="2000" b="1" dirty="0">
              <a:solidFill>
                <a:schemeClr val="bg1"/>
              </a:solidFill>
            </a:endParaRPr>
          </a:p>
        </p:txBody>
      </p:sp>
      <p:sp>
        <p:nvSpPr>
          <p:cNvPr id="7" name="iṡlíďè"/>
          <p:cNvSpPr/>
          <p:nvPr/>
        </p:nvSpPr>
        <p:spPr>
          <a:xfrm>
            <a:off x="5543553" y="1330898"/>
            <a:ext cx="1545676" cy="482600"/>
          </a:xfrm>
          <a:prstGeom prst="rect">
            <a:avLst/>
          </a:prstGeom>
          <a:solidFill>
            <a:schemeClr val="bg2">
              <a:lumMod val="90000"/>
            </a:schemeClr>
          </a:solidFill>
          <a:ln w="12700" cap="rnd">
            <a:noFill/>
            <a:prstDash val="solid"/>
            <a:rou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r>
              <a:rPr lang="zh-CN" altLang="en-US" sz="2000" b="1" dirty="0">
                <a:solidFill>
                  <a:srgbClr val="FFFFFF"/>
                </a:solidFill>
              </a:rPr>
              <a:t>传输介质</a:t>
            </a:r>
            <a:endParaRPr lang="en-GB" sz="2000" b="1" dirty="0">
              <a:solidFill>
                <a:srgbClr val="FFFFFF"/>
              </a:solidFill>
            </a:endParaRPr>
          </a:p>
        </p:txBody>
      </p:sp>
      <p:sp>
        <p:nvSpPr>
          <p:cNvPr id="8" name="iṥľïdè"/>
          <p:cNvSpPr/>
          <p:nvPr/>
        </p:nvSpPr>
        <p:spPr>
          <a:xfrm>
            <a:off x="7800650" y="1330898"/>
            <a:ext cx="1545676" cy="482600"/>
          </a:xfrm>
          <a:prstGeom prst="rect">
            <a:avLst/>
          </a:prstGeom>
          <a:solidFill>
            <a:schemeClr val="bg2">
              <a:lumMod val="90000"/>
            </a:schemeClr>
          </a:solidFill>
          <a:ln w="12700" cap="rnd">
            <a:noFill/>
            <a:prstDash val="solid"/>
            <a:rou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r>
              <a:rPr lang="zh-CN" altLang="en-US" sz="2000" b="1" dirty="0">
                <a:solidFill>
                  <a:schemeClr val="bg1"/>
                </a:solidFill>
              </a:rPr>
              <a:t>覆盖范围</a:t>
            </a:r>
            <a:endParaRPr lang="en-GB" sz="2000" b="1" dirty="0">
              <a:solidFill>
                <a:schemeClr val="bg1"/>
              </a:solidFill>
            </a:endParaRPr>
          </a:p>
        </p:txBody>
      </p:sp>
      <p:sp>
        <p:nvSpPr>
          <p:cNvPr id="9" name="îśľîḍé"/>
          <p:cNvSpPr/>
          <p:nvPr/>
        </p:nvSpPr>
        <p:spPr>
          <a:xfrm>
            <a:off x="10057746" y="1330898"/>
            <a:ext cx="1545676" cy="482600"/>
          </a:xfrm>
          <a:prstGeom prst="rect">
            <a:avLst/>
          </a:prstGeom>
          <a:solidFill>
            <a:schemeClr val="bg2">
              <a:lumMod val="90000"/>
            </a:schemeClr>
          </a:solidFill>
          <a:ln w="12700" cap="rnd">
            <a:noFill/>
            <a:prstDash val="solid"/>
            <a:rou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r>
              <a:rPr lang="zh-CN" altLang="en-US" sz="2000" b="1" dirty="0">
                <a:solidFill>
                  <a:schemeClr val="bg1"/>
                </a:solidFill>
              </a:rPr>
              <a:t>拓扑结构</a:t>
            </a:r>
            <a:endParaRPr lang="en-GB" sz="2000" b="1" dirty="0">
              <a:solidFill>
                <a:schemeClr val="bg1"/>
              </a:solidFill>
            </a:endParaRPr>
          </a:p>
        </p:txBody>
      </p:sp>
      <p:sp>
        <p:nvSpPr>
          <p:cNvPr id="11" name="îṧḻîḍê"/>
          <p:cNvSpPr/>
          <p:nvPr/>
        </p:nvSpPr>
        <p:spPr>
          <a:xfrm>
            <a:off x="10057746" y="1330898"/>
            <a:ext cx="1545676" cy="482600"/>
          </a:xfrm>
          <a:prstGeom prst="rect">
            <a:avLst/>
          </a:prstGeom>
          <a:solidFill>
            <a:schemeClr val="accent6"/>
          </a:solidFill>
          <a:ln w="12700" cap="rnd">
            <a:noFill/>
            <a:prstDash val="solid"/>
            <a:round/>
          </a:ln>
          <a:effectLst>
            <a:outerShdw blurRad="254000" dist="127000" algn="ctr" rotWithShape="0">
              <a:schemeClr val="accent6">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r>
              <a:rPr lang="zh-CN" altLang="en-US" sz="2000" b="1" dirty="0">
                <a:solidFill>
                  <a:schemeClr val="bg1"/>
                </a:solidFill>
              </a:rPr>
              <a:t>拓扑结构</a:t>
            </a:r>
            <a:endParaRPr lang="en-GB" sz="2000" b="1" dirty="0">
              <a:solidFill>
                <a:schemeClr val="bg1"/>
              </a:solidFill>
            </a:endParaRPr>
          </a:p>
        </p:txBody>
      </p:sp>
      <p:grpSp>
        <p:nvGrpSpPr>
          <p:cNvPr id="19" name="组合 18"/>
          <p:cNvGrpSpPr/>
          <p:nvPr/>
        </p:nvGrpSpPr>
        <p:grpSpPr>
          <a:xfrm>
            <a:off x="3325536" y="2972927"/>
            <a:ext cx="5540928" cy="2754230"/>
            <a:chOff x="3325536" y="2972927"/>
            <a:chExt cx="5540928" cy="2754230"/>
          </a:xfrm>
        </p:grpSpPr>
        <p:grpSp>
          <p:nvGrpSpPr>
            <p:cNvPr id="18" name="组合 17"/>
            <p:cNvGrpSpPr/>
            <p:nvPr/>
          </p:nvGrpSpPr>
          <p:grpSpPr>
            <a:xfrm>
              <a:off x="3325536" y="2972927"/>
              <a:ext cx="5540928" cy="2252217"/>
              <a:chOff x="3675596" y="3168869"/>
              <a:chExt cx="4605935" cy="1872171"/>
            </a:xfrm>
          </p:grpSpPr>
          <p:cxnSp>
            <p:nvCxnSpPr>
              <p:cNvPr id="92" name="直接连接符 91"/>
              <p:cNvCxnSpPr/>
              <p:nvPr/>
            </p:nvCxnSpPr>
            <p:spPr>
              <a:xfrm flipH="1">
                <a:off x="4678819" y="3382909"/>
                <a:ext cx="1988320" cy="32197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直接连接符 92"/>
              <p:cNvCxnSpPr/>
              <p:nvPr/>
            </p:nvCxnSpPr>
            <p:spPr>
              <a:xfrm flipH="1" flipV="1">
                <a:off x="4678819" y="3670623"/>
                <a:ext cx="802689" cy="84544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直接连接符 93"/>
              <p:cNvCxnSpPr/>
              <p:nvPr/>
            </p:nvCxnSpPr>
            <p:spPr>
              <a:xfrm flipH="1">
                <a:off x="5481509" y="4255635"/>
                <a:ext cx="1563598" cy="2774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 name="直接连接符 94"/>
              <p:cNvCxnSpPr/>
              <p:nvPr/>
            </p:nvCxnSpPr>
            <p:spPr>
              <a:xfrm flipH="1" flipV="1">
                <a:off x="6667139" y="3382259"/>
                <a:ext cx="377968" cy="83360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8" name="直接连接符 97"/>
              <p:cNvCxnSpPr/>
              <p:nvPr/>
            </p:nvCxnSpPr>
            <p:spPr>
              <a:xfrm flipH="1" flipV="1">
                <a:off x="4617487" y="3625624"/>
                <a:ext cx="2443194" cy="64306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1" name="直接连接符 100"/>
              <p:cNvCxnSpPr/>
              <p:nvPr/>
            </p:nvCxnSpPr>
            <p:spPr>
              <a:xfrm flipH="1">
                <a:off x="5537115" y="3382259"/>
                <a:ext cx="1114450" cy="112914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9" name="直接连接符 108"/>
              <p:cNvCxnSpPr/>
              <p:nvPr/>
            </p:nvCxnSpPr>
            <p:spPr>
              <a:xfrm flipH="1" flipV="1">
                <a:off x="4137616" y="3381608"/>
                <a:ext cx="541204" cy="24401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 name="直接连接符 111"/>
              <p:cNvCxnSpPr/>
              <p:nvPr/>
            </p:nvCxnSpPr>
            <p:spPr>
              <a:xfrm flipH="1">
                <a:off x="4763855" y="4511407"/>
                <a:ext cx="757686" cy="35120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5" name="直接连接符 114"/>
              <p:cNvCxnSpPr/>
              <p:nvPr/>
            </p:nvCxnSpPr>
            <p:spPr>
              <a:xfrm flipH="1">
                <a:off x="6667139" y="3312993"/>
                <a:ext cx="710129" cy="6861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直接连接符 117"/>
              <p:cNvCxnSpPr>
                <a:stCxn id="105" idx="1"/>
              </p:cNvCxnSpPr>
              <p:nvPr/>
            </p:nvCxnSpPr>
            <p:spPr>
              <a:xfrm flipH="1" flipV="1">
                <a:off x="7045108" y="4204261"/>
                <a:ext cx="649090" cy="5137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88" name="图形 87"/>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a:off x="4409345" y="3498530"/>
                <a:ext cx="494253" cy="400110"/>
              </a:xfrm>
              <a:prstGeom prst="rect">
                <a:avLst/>
              </a:prstGeom>
            </p:spPr>
          </p:pic>
          <p:pic>
            <p:nvPicPr>
              <p:cNvPr id="91" name="图形 90"/>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a:off x="6797981" y="4078730"/>
                <a:ext cx="494253" cy="400110"/>
              </a:xfrm>
              <a:prstGeom prst="rect">
                <a:avLst/>
              </a:prstGeom>
            </p:spPr>
          </p:pic>
          <p:pic>
            <p:nvPicPr>
              <p:cNvPr id="89" name="图形 88"/>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a:off x="5234382" y="4369015"/>
                <a:ext cx="494253" cy="400110"/>
              </a:xfrm>
              <a:prstGeom prst="rect">
                <a:avLst/>
              </a:prstGeom>
            </p:spPr>
          </p:pic>
          <p:pic>
            <p:nvPicPr>
              <p:cNvPr id="90" name="图形 89"/>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a:off x="6395410" y="3229206"/>
                <a:ext cx="494253" cy="400110"/>
              </a:xfrm>
              <a:prstGeom prst="rect">
                <a:avLst/>
              </a:prstGeom>
            </p:spPr>
          </p:pic>
          <p:pic>
            <p:nvPicPr>
              <p:cNvPr id="105" name="图形 10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94198" y="4077204"/>
                <a:ext cx="587333" cy="356861"/>
              </a:xfrm>
              <a:prstGeom prst="rect">
                <a:avLst/>
              </a:prstGeom>
            </p:spPr>
          </p:pic>
          <p:pic>
            <p:nvPicPr>
              <p:cNvPr id="106" name="图形 10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75596" y="3168869"/>
                <a:ext cx="587333" cy="356861"/>
              </a:xfrm>
              <a:prstGeom prst="rect">
                <a:avLst/>
              </a:prstGeom>
            </p:spPr>
          </p:pic>
          <p:pic>
            <p:nvPicPr>
              <p:cNvPr id="107" name="图形 10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16836" y="3168869"/>
                <a:ext cx="587333" cy="356861"/>
              </a:xfrm>
              <a:prstGeom prst="rect">
                <a:avLst/>
              </a:prstGeom>
            </p:spPr>
          </p:pic>
          <p:pic>
            <p:nvPicPr>
              <p:cNvPr id="108" name="图形 10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62804" y="4684179"/>
                <a:ext cx="587333" cy="356861"/>
              </a:xfrm>
              <a:prstGeom prst="rect">
                <a:avLst/>
              </a:prstGeom>
            </p:spPr>
          </p:pic>
        </p:grpSp>
        <p:sp>
          <p:nvSpPr>
            <p:cNvPr id="123" name="文本框 122"/>
            <p:cNvSpPr txBox="1"/>
            <p:nvPr/>
          </p:nvSpPr>
          <p:spPr>
            <a:xfrm>
              <a:off x="5596849" y="5327047"/>
              <a:ext cx="1081185" cy="400110"/>
            </a:xfrm>
            <a:prstGeom prst="rect">
              <a:avLst/>
            </a:prstGeom>
            <a:noFill/>
            <a:ln>
              <a:noFill/>
            </a:ln>
          </p:spPr>
          <p:txBody>
            <a:bodyPr wrap="square" lIns="91440" tIns="45720" rIns="91440" bIns="45720" anchor="ctr" anchorCtr="0">
              <a:spAutoFit/>
            </a:bodyPr>
            <a:lstStyle/>
            <a:p>
              <a:pPr>
                <a:buSzPct val="25000"/>
              </a:pPr>
              <a:r>
                <a:rPr lang="zh-CN" altLang="en-US" sz="2000" b="1" dirty="0"/>
                <a:t>网状型</a:t>
              </a:r>
              <a:endParaRPr lang="en-US" altLang="zh-CN" sz="2000" b="1" dirty="0"/>
            </a:p>
          </p:txBody>
        </p:sp>
      </p:grpSp>
    </p:spTree>
    <p:custDataLst>
      <p:tags r:id="rId4"/>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ntr" presetSubtype="0" fill="hold"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800" decel="100000"/>
                                        <p:tgtEl>
                                          <p:spTgt spid="19"/>
                                        </p:tgtEl>
                                      </p:cBhvr>
                                    </p:animEffect>
                                    <p:anim calcmode="lin" valueType="num">
                                      <p:cBhvr>
                                        <p:cTn id="8" dur="800" decel="100000" fill="hold"/>
                                        <p:tgtEl>
                                          <p:spTgt spid="19"/>
                                        </p:tgtEl>
                                        <p:attrNameLst>
                                          <p:attrName>style.rotation</p:attrName>
                                        </p:attrNameLst>
                                      </p:cBhvr>
                                      <p:tavLst>
                                        <p:tav tm="0">
                                          <p:val>
                                            <p:fltVal val="-90"/>
                                          </p:val>
                                        </p:tav>
                                        <p:tav tm="100000">
                                          <p:val>
                                            <p:fltVal val="0"/>
                                          </p:val>
                                        </p:tav>
                                      </p:tavLst>
                                    </p:anim>
                                    <p:anim calcmode="lin" valueType="num">
                                      <p:cBhvr>
                                        <p:cTn id="9" dur="800" decel="100000" fill="hold"/>
                                        <p:tgtEl>
                                          <p:spTgt spid="19"/>
                                        </p:tgtEl>
                                        <p:attrNameLst>
                                          <p:attrName>ppt_x</p:attrName>
                                        </p:attrNameLst>
                                      </p:cBhvr>
                                      <p:tavLst>
                                        <p:tav tm="0">
                                          <p:val>
                                            <p:strVal val="#ppt_x+0.4"/>
                                          </p:val>
                                        </p:tav>
                                        <p:tav tm="100000">
                                          <p:val>
                                            <p:strVal val="#ppt_x-0.05"/>
                                          </p:val>
                                        </p:tav>
                                      </p:tavLst>
                                    </p:anim>
                                    <p:anim calcmode="lin" valueType="num">
                                      <p:cBhvr>
                                        <p:cTn id="10" dur="800" decel="100000" fill="hold"/>
                                        <p:tgtEl>
                                          <p:spTgt spid="19"/>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19"/>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19"/>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文本框 70"/>
          <p:cNvSpPr txBox="1"/>
          <p:nvPr/>
        </p:nvSpPr>
        <p:spPr>
          <a:xfrm>
            <a:off x="990249" y="5493095"/>
            <a:ext cx="1840785" cy="646331"/>
          </a:xfrm>
          <a:prstGeom prst="rect">
            <a:avLst/>
          </a:prstGeom>
          <a:noFill/>
        </p:spPr>
        <p:txBody>
          <a:bodyPr wrap="square" rtlCol="0">
            <a:spAutoFit/>
          </a:bodyPr>
          <a:lstStyle/>
          <a:p>
            <a:r>
              <a:rPr lang="zh-CN" altLang="en-US" b="1" dirty="0"/>
              <a:t>撤销相应的</a:t>
            </a:r>
            <a:endParaRPr lang="en-US" altLang="zh-CN" b="1" dirty="0"/>
          </a:p>
          <a:p>
            <a:r>
              <a:rPr lang="zh-CN" altLang="en-US" b="1" dirty="0"/>
              <a:t>传输控制块</a:t>
            </a:r>
            <a:r>
              <a:rPr lang="en-US" altLang="zh-CN" b="1" dirty="0"/>
              <a:t>TCB</a:t>
            </a:r>
            <a:endParaRPr lang="zh-CN" altLang="en-US" b="1" dirty="0"/>
          </a:p>
        </p:txBody>
      </p:sp>
      <p:sp>
        <p:nvSpPr>
          <p:cNvPr id="13" name="文本框 12"/>
          <p:cNvSpPr txBox="1"/>
          <p:nvPr/>
        </p:nvSpPr>
        <p:spPr>
          <a:xfrm>
            <a:off x="9480501" y="4779003"/>
            <a:ext cx="1840785" cy="646331"/>
          </a:xfrm>
          <a:prstGeom prst="rect">
            <a:avLst/>
          </a:prstGeom>
          <a:noFill/>
        </p:spPr>
        <p:txBody>
          <a:bodyPr wrap="square" rtlCol="0">
            <a:spAutoFit/>
          </a:bodyPr>
          <a:lstStyle/>
          <a:p>
            <a:r>
              <a:rPr lang="zh-CN" altLang="en-US" b="1" dirty="0"/>
              <a:t>撤销相应的</a:t>
            </a:r>
            <a:endParaRPr lang="en-US" altLang="zh-CN" b="1" dirty="0"/>
          </a:p>
          <a:p>
            <a:r>
              <a:rPr lang="zh-CN" altLang="en-US" b="1" dirty="0"/>
              <a:t>传输控制块</a:t>
            </a:r>
            <a:r>
              <a:rPr lang="en-US" altLang="zh-CN" b="1" dirty="0"/>
              <a:t>TCB</a:t>
            </a:r>
            <a:endParaRPr lang="zh-CN" altLang="en-US" b="1" dirty="0"/>
          </a:p>
        </p:txBody>
      </p:sp>
      <p:sp>
        <p:nvSpPr>
          <p:cNvPr id="39" name="hand-spread-gesture_33861"/>
          <p:cNvSpPr/>
          <p:nvPr/>
        </p:nvSpPr>
        <p:spPr>
          <a:xfrm rot="1840616">
            <a:off x="5682611" y="978859"/>
            <a:ext cx="265387" cy="299276"/>
          </a:xfrm>
          <a:custGeom>
            <a:avLst/>
            <a:gdLst>
              <a:gd name="T0" fmla="*/ 843 w 976"/>
              <a:gd name="T1" fmla="*/ 321 h 1102"/>
              <a:gd name="T2" fmla="*/ 745 w 976"/>
              <a:gd name="T3" fmla="*/ 446 h 1102"/>
              <a:gd name="T4" fmla="*/ 803 w 976"/>
              <a:gd name="T5" fmla="*/ 189 h 1102"/>
              <a:gd name="T6" fmla="*/ 734 w 976"/>
              <a:gd name="T7" fmla="*/ 75 h 1102"/>
              <a:gd name="T8" fmla="*/ 621 w 976"/>
              <a:gd name="T9" fmla="*/ 144 h 1102"/>
              <a:gd name="T10" fmla="*/ 582 w 976"/>
              <a:gd name="T11" fmla="*/ 97 h 1102"/>
              <a:gd name="T12" fmla="*/ 388 w 976"/>
              <a:gd name="T13" fmla="*/ 97 h 1102"/>
              <a:gd name="T14" fmla="*/ 350 w 976"/>
              <a:gd name="T15" fmla="*/ 209 h 1102"/>
              <a:gd name="T16" fmla="*/ 235 w 976"/>
              <a:gd name="T17" fmla="*/ 112 h 1102"/>
              <a:gd name="T18" fmla="*/ 163 w 976"/>
              <a:gd name="T19" fmla="*/ 219 h 1102"/>
              <a:gd name="T20" fmla="*/ 244 w 976"/>
              <a:gd name="T21" fmla="*/ 601 h 1102"/>
              <a:gd name="T22" fmla="*/ 0 w 976"/>
              <a:gd name="T23" fmla="*/ 630 h 1102"/>
              <a:gd name="T24" fmla="*/ 257 w 976"/>
              <a:gd name="T25" fmla="*/ 931 h 1102"/>
              <a:gd name="T26" fmla="*/ 214 w 976"/>
              <a:gd name="T27" fmla="*/ 969 h 1102"/>
              <a:gd name="T28" fmla="*/ 252 w 976"/>
              <a:gd name="T29" fmla="*/ 1102 h 1102"/>
              <a:gd name="T30" fmla="*/ 834 w 976"/>
              <a:gd name="T31" fmla="*/ 1064 h 1102"/>
              <a:gd name="T32" fmla="*/ 796 w 976"/>
              <a:gd name="T33" fmla="*/ 931 h 1102"/>
              <a:gd name="T34" fmla="*/ 813 w 976"/>
              <a:gd name="T35" fmla="*/ 859 h 1102"/>
              <a:gd name="T36" fmla="*/ 865 w 976"/>
              <a:gd name="T37" fmla="*/ 638 h 1102"/>
              <a:gd name="T38" fmla="*/ 953 w 976"/>
              <a:gd name="T39" fmla="*/ 448 h 1102"/>
              <a:gd name="T40" fmla="*/ 912 w 976"/>
              <a:gd name="T41" fmla="*/ 325 h 1102"/>
              <a:gd name="T42" fmla="*/ 825 w 976"/>
              <a:gd name="T43" fmla="*/ 631 h 1102"/>
              <a:gd name="T44" fmla="*/ 825 w 976"/>
              <a:gd name="T45" fmla="*/ 634 h 1102"/>
              <a:gd name="T46" fmla="*/ 825 w 976"/>
              <a:gd name="T47" fmla="*/ 642 h 1102"/>
              <a:gd name="T48" fmla="*/ 778 w 976"/>
              <a:gd name="T49" fmla="*/ 839 h 1102"/>
              <a:gd name="T50" fmla="*/ 297 w 976"/>
              <a:gd name="T51" fmla="*/ 931 h 1102"/>
              <a:gd name="T52" fmla="*/ 109 w 976"/>
              <a:gd name="T53" fmla="*/ 697 h 1102"/>
              <a:gd name="T54" fmla="*/ 40 w 976"/>
              <a:gd name="T55" fmla="*/ 630 h 1102"/>
              <a:gd name="T56" fmla="*/ 245 w 976"/>
              <a:gd name="T57" fmla="*/ 647 h 1102"/>
              <a:gd name="T58" fmla="*/ 288 w 976"/>
              <a:gd name="T59" fmla="*/ 565 h 1102"/>
              <a:gd name="T60" fmla="*/ 203 w 976"/>
              <a:gd name="T61" fmla="*/ 211 h 1102"/>
              <a:gd name="T62" fmla="*/ 277 w 976"/>
              <a:gd name="T63" fmla="*/ 156 h 1102"/>
              <a:gd name="T64" fmla="*/ 312 w 976"/>
              <a:gd name="T65" fmla="*/ 220 h 1102"/>
              <a:gd name="T66" fmla="*/ 406 w 976"/>
              <a:gd name="T67" fmla="*/ 470 h 1102"/>
              <a:gd name="T68" fmla="*/ 428 w 976"/>
              <a:gd name="T69" fmla="*/ 450 h 1102"/>
              <a:gd name="T70" fmla="*/ 485 w 976"/>
              <a:gd name="T71" fmla="*/ 40 h 1102"/>
              <a:gd name="T72" fmla="*/ 545 w 976"/>
              <a:gd name="T73" fmla="*/ 420 h 1102"/>
              <a:gd name="T74" fmla="*/ 561 w 976"/>
              <a:gd name="T75" fmla="*/ 444 h 1102"/>
              <a:gd name="T76" fmla="*/ 659 w 976"/>
              <a:gd name="T77" fmla="*/ 154 h 1102"/>
              <a:gd name="T78" fmla="*/ 725 w 976"/>
              <a:gd name="T79" fmla="*/ 114 h 1102"/>
              <a:gd name="T80" fmla="*/ 764 w 976"/>
              <a:gd name="T81" fmla="*/ 179 h 1102"/>
              <a:gd name="T82" fmla="*/ 709 w 976"/>
              <a:gd name="T83" fmla="*/ 478 h 1102"/>
              <a:gd name="T84" fmla="*/ 715 w 976"/>
              <a:gd name="T85" fmla="*/ 478 h 1102"/>
              <a:gd name="T86" fmla="*/ 743 w 976"/>
              <a:gd name="T87" fmla="*/ 489 h 1102"/>
              <a:gd name="T88" fmla="*/ 827 w 976"/>
              <a:gd name="T89" fmla="*/ 386 h 1102"/>
              <a:gd name="T90" fmla="*/ 856 w 976"/>
              <a:gd name="T91" fmla="*/ 359 h 1102"/>
              <a:gd name="T92" fmla="*/ 919 w 976"/>
              <a:gd name="T93" fmla="*/ 426 h 1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976" h="1102">
                <a:moveTo>
                  <a:pt x="912" y="325"/>
                </a:moveTo>
                <a:cubicBezTo>
                  <a:pt x="890" y="314"/>
                  <a:pt x="866" y="313"/>
                  <a:pt x="843" y="321"/>
                </a:cubicBezTo>
                <a:cubicBezTo>
                  <a:pt x="821" y="329"/>
                  <a:pt x="803" y="345"/>
                  <a:pt x="792" y="366"/>
                </a:cubicBezTo>
                <a:lnTo>
                  <a:pt x="745" y="446"/>
                </a:lnTo>
                <a:cubicBezTo>
                  <a:pt x="743" y="446"/>
                  <a:pt x="740" y="445"/>
                  <a:pt x="738" y="445"/>
                </a:cubicBezTo>
                <a:lnTo>
                  <a:pt x="803" y="189"/>
                </a:lnTo>
                <a:cubicBezTo>
                  <a:pt x="809" y="164"/>
                  <a:pt x="805" y="139"/>
                  <a:pt x="792" y="118"/>
                </a:cubicBezTo>
                <a:cubicBezTo>
                  <a:pt x="779" y="96"/>
                  <a:pt x="759" y="81"/>
                  <a:pt x="734" y="75"/>
                </a:cubicBezTo>
                <a:cubicBezTo>
                  <a:pt x="710" y="69"/>
                  <a:pt x="685" y="73"/>
                  <a:pt x="663" y="86"/>
                </a:cubicBezTo>
                <a:cubicBezTo>
                  <a:pt x="642" y="99"/>
                  <a:pt x="626" y="120"/>
                  <a:pt x="621" y="144"/>
                </a:cubicBezTo>
                <a:lnTo>
                  <a:pt x="584" y="281"/>
                </a:lnTo>
                <a:lnTo>
                  <a:pt x="582" y="97"/>
                </a:lnTo>
                <a:cubicBezTo>
                  <a:pt x="582" y="44"/>
                  <a:pt x="538" y="0"/>
                  <a:pt x="485" y="0"/>
                </a:cubicBezTo>
                <a:cubicBezTo>
                  <a:pt x="432" y="0"/>
                  <a:pt x="388" y="44"/>
                  <a:pt x="388" y="97"/>
                </a:cubicBezTo>
                <a:lnTo>
                  <a:pt x="388" y="332"/>
                </a:lnTo>
                <a:lnTo>
                  <a:pt x="350" y="209"/>
                </a:lnTo>
                <a:cubicBezTo>
                  <a:pt x="344" y="181"/>
                  <a:pt x="330" y="143"/>
                  <a:pt x="299" y="122"/>
                </a:cubicBezTo>
                <a:cubicBezTo>
                  <a:pt x="281" y="111"/>
                  <a:pt x="259" y="107"/>
                  <a:pt x="235" y="112"/>
                </a:cubicBezTo>
                <a:cubicBezTo>
                  <a:pt x="182" y="124"/>
                  <a:pt x="157" y="160"/>
                  <a:pt x="163" y="216"/>
                </a:cubicBezTo>
                <a:cubicBezTo>
                  <a:pt x="163" y="217"/>
                  <a:pt x="163" y="218"/>
                  <a:pt x="163" y="219"/>
                </a:cubicBezTo>
                <a:lnTo>
                  <a:pt x="248" y="567"/>
                </a:lnTo>
                <a:cubicBezTo>
                  <a:pt x="248" y="582"/>
                  <a:pt x="246" y="593"/>
                  <a:pt x="244" y="601"/>
                </a:cubicBezTo>
                <a:cubicBezTo>
                  <a:pt x="150" y="551"/>
                  <a:pt x="81" y="539"/>
                  <a:pt x="39" y="564"/>
                </a:cubicBezTo>
                <a:cubicBezTo>
                  <a:pt x="8" y="581"/>
                  <a:pt x="0" y="613"/>
                  <a:pt x="0" y="630"/>
                </a:cubicBezTo>
                <a:cubicBezTo>
                  <a:pt x="0" y="699"/>
                  <a:pt x="81" y="730"/>
                  <a:pt x="93" y="734"/>
                </a:cubicBezTo>
                <a:cubicBezTo>
                  <a:pt x="245" y="805"/>
                  <a:pt x="261" y="888"/>
                  <a:pt x="257" y="931"/>
                </a:cubicBezTo>
                <a:lnTo>
                  <a:pt x="252" y="931"/>
                </a:lnTo>
                <a:cubicBezTo>
                  <a:pt x="231" y="931"/>
                  <a:pt x="214" y="948"/>
                  <a:pt x="214" y="969"/>
                </a:cubicBezTo>
                <a:lnTo>
                  <a:pt x="214" y="1064"/>
                </a:lnTo>
                <a:cubicBezTo>
                  <a:pt x="214" y="1085"/>
                  <a:pt x="231" y="1102"/>
                  <a:pt x="252" y="1102"/>
                </a:cubicBezTo>
                <a:lnTo>
                  <a:pt x="796" y="1102"/>
                </a:lnTo>
                <a:cubicBezTo>
                  <a:pt x="817" y="1102"/>
                  <a:pt x="834" y="1085"/>
                  <a:pt x="834" y="1064"/>
                </a:cubicBezTo>
                <a:lnTo>
                  <a:pt x="834" y="969"/>
                </a:lnTo>
                <a:cubicBezTo>
                  <a:pt x="834" y="948"/>
                  <a:pt x="817" y="931"/>
                  <a:pt x="796" y="931"/>
                </a:cubicBezTo>
                <a:lnTo>
                  <a:pt x="790" y="931"/>
                </a:lnTo>
                <a:cubicBezTo>
                  <a:pt x="793" y="892"/>
                  <a:pt x="801" y="879"/>
                  <a:pt x="813" y="859"/>
                </a:cubicBezTo>
                <a:cubicBezTo>
                  <a:pt x="821" y="844"/>
                  <a:pt x="832" y="825"/>
                  <a:pt x="844" y="793"/>
                </a:cubicBezTo>
                <a:cubicBezTo>
                  <a:pt x="860" y="749"/>
                  <a:pt x="865" y="688"/>
                  <a:pt x="865" y="638"/>
                </a:cubicBezTo>
                <a:lnTo>
                  <a:pt x="865" y="638"/>
                </a:lnTo>
                <a:cubicBezTo>
                  <a:pt x="866" y="578"/>
                  <a:pt x="928" y="481"/>
                  <a:pt x="953" y="448"/>
                </a:cubicBezTo>
                <a:cubicBezTo>
                  <a:pt x="953" y="447"/>
                  <a:pt x="954" y="446"/>
                  <a:pt x="955" y="445"/>
                </a:cubicBezTo>
                <a:cubicBezTo>
                  <a:pt x="976" y="400"/>
                  <a:pt x="957" y="346"/>
                  <a:pt x="912" y="325"/>
                </a:cubicBezTo>
                <a:close/>
                <a:moveTo>
                  <a:pt x="919" y="426"/>
                </a:moveTo>
                <a:cubicBezTo>
                  <a:pt x="908" y="442"/>
                  <a:pt x="830" y="552"/>
                  <a:pt x="825" y="631"/>
                </a:cubicBezTo>
                <a:cubicBezTo>
                  <a:pt x="825" y="631"/>
                  <a:pt x="825" y="631"/>
                  <a:pt x="825" y="631"/>
                </a:cubicBezTo>
                <a:cubicBezTo>
                  <a:pt x="825" y="632"/>
                  <a:pt x="825" y="633"/>
                  <a:pt x="825" y="634"/>
                </a:cubicBezTo>
                <a:cubicBezTo>
                  <a:pt x="825" y="636"/>
                  <a:pt x="825" y="638"/>
                  <a:pt x="825" y="639"/>
                </a:cubicBezTo>
                <a:cubicBezTo>
                  <a:pt x="825" y="640"/>
                  <a:pt x="825" y="641"/>
                  <a:pt x="825" y="642"/>
                </a:cubicBezTo>
                <a:cubicBezTo>
                  <a:pt x="824" y="687"/>
                  <a:pt x="820" y="741"/>
                  <a:pt x="806" y="779"/>
                </a:cubicBezTo>
                <a:cubicBezTo>
                  <a:pt x="795" y="808"/>
                  <a:pt x="786" y="825"/>
                  <a:pt x="778" y="839"/>
                </a:cubicBezTo>
                <a:cubicBezTo>
                  <a:pt x="763" y="865"/>
                  <a:pt x="754" y="883"/>
                  <a:pt x="750" y="931"/>
                </a:cubicBezTo>
                <a:lnTo>
                  <a:pt x="297" y="931"/>
                </a:lnTo>
                <a:cubicBezTo>
                  <a:pt x="299" y="912"/>
                  <a:pt x="297" y="888"/>
                  <a:pt x="287" y="861"/>
                </a:cubicBezTo>
                <a:cubicBezTo>
                  <a:pt x="264" y="796"/>
                  <a:pt x="204" y="741"/>
                  <a:pt x="109" y="697"/>
                </a:cubicBezTo>
                <a:cubicBezTo>
                  <a:pt x="108" y="697"/>
                  <a:pt x="107" y="696"/>
                  <a:pt x="107" y="696"/>
                </a:cubicBezTo>
                <a:cubicBezTo>
                  <a:pt x="106" y="696"/>
                  <a:pt x="40" y="673"/>
                  <a:pt x="40" y="630"/>
                </a:cubicBezTo>
                <a:cubicBezTo>
                  <a:pt x="40" y="629"/>
                  <a:pt x="41" y="608"/>
                  <a:pt x="59" y="598"/>
                </a:cubicBezTo>
                <a:cubicBezTo>
                  <a:pt x="77" y="587"/>
                  <a:pt x="126" y="580"/>
                  <a:pt x="245" y="647"/>
                </a:cubicBezTo>
                <a:cubicBezTo>
                  <a:pt x="254" y="652"/>
                  <a:pt x="265" y="649"/>
                  <a:pt x="271" y="641"/>
                </a:cubicBezTo>
                <a:cubicBezTo>
                  <a:pt x="273" y="639"/>
                  <a:pt x="288" y="615"/>
                  <a:pt x="288" y="565"/>
                </a:cubicBezTo>
                <a:cubicBezTo>
                  <a:pt x="288" y="563"/>
                  <a:pt x="288" y="562"/>
                  <a:pt x="288" y="560"/>
                </a:cubicBezTo>
                <a:lnTo>
                  <a:pt x="203" y="211"/>
                </a:lnTo>
                <a:cubicBezTo>
                  <a:pt x="199" y="176"/>
                  <a:pt x="211" y="158"/>
                  <a:pt x="244" y="151"/>
                </a:cubicBezTo>
                <a:cubicBezTo>
                  <a:pt x="257" y="148"/>
                  <a:pt x="268" y="150"/>
                  <a:pt x="277" y="156"/>
                </a:cubicBezTo>
                <a:cubicBezTo>
                  <a:pt x="293" y="166"/>
                  <a:pt x="305" y="189"/>
                  <a:pt x="311" y="218"/>
                </a:cubicBezTo>
                <a:cubicBezTo>
                  <a:pt x="311" y="219"/>
                  <a:pt x="312" y="219"/>
                  <a:pt x="312" y="220"/>
                </a:cubicBezTo>
                <a:lnTo>
                  <a:pt x="384" y="456"/>
                </a:lnTo>
                <a:cubicBezTo>
                  <a:pt x="387" y="465"/>
                  <a:pt x="397" y="471"/>
                  <a:pt x="406" y="470"/>
                </a:cubicBezTo>
                <a:cubicBezTo>
                  <a:pt x="407" y="470"/>
                  <a:pt x="407" y="470"/>
                  <a:pt x="408" y="470"/>
                </a:cubicBezTo>
                <a:cubicBezTo>
                  <a:pt x="419" y="470"/>
                  <a:pt x="428" y="461"/>
                  <a:pt x="428" y="450"/>
                </a:cubicBezTo>
                <a:lnTo>
                  <a:pt x="428" y="97"/>
                </a:lnTo>
                <a:cubicBezTo>
                  <a:pt x="428" y="66"/>
                  <a:pt x="454" y="40"/>
                  <a:pt x="485" y="40"/>
                </a:cubicBezTo>
                <a:cubicBezTo>
                  <a:pt x="516" y="40"/>
                  <a:pt x="542" y="66"/>
                  <a:pt x="542" y="97"/>
                </a:cubicBezTo>
                <a:lnTo>
                  <a:pt x="545" y="420"/>
                </a:lnTo>
                <a:cubicBezTo>
                  <a:pt x="546" y="421"/>
                  <a:pt x="546" y="423"/>
                  <a:pt x="546" y="425"/>
                </a:cubicBezTo>
                <a:cubicBezTo>
                  <a:pt x="547" y="434"/>
                  <a:pt x="553" y="441"/>
                  <a:pt x="561" y="444"/>
                </a:cubicBezTo>
                <a:cubicBezTo>
                  <a:pt x="572" y="446"/>
                  <a:pt x="583" y="440"/>
                  <a:pt x="586" y="429"/>
                </a:cubicBezTo>
                <a:lnTo>
                  <a:pt x="659" y="154"/>
                </a:lnTo>
                <a:cubicBezTo>
                  <a:pt x="663" y="140"/>
                  <a:pt x="671" y="128"/>
                  <a:pt x="684" y="120"/>
                </a:cubicBezTo>
                <a:cubicBezTo>
                  <a:pt x="696" y="113"/>
                  <a:pt x="711" y="111"/>
                  <a:pt x="725" y="114"/>
                </a:cubicBezTo>
                <a:cubicBezTo>
                  <a:pt x="739" y="117"/>
                  <a:pt x="751" y="126"/>
                  <a:pt x="758" y="138"/>
                </a:cubicBezTo>
                <a:cubicBezTo>
                  <a:pt x="766" y="151"/>
                  <a:pt x="768" y="165"/>
                  <a:pt x="764" y="179"/>
                </a:cubicBezTo>
                <a:lnTo>
                  <a:pt x="695" y="454"/>
                </a:lnTo>
                <a:cubicBezTo>
                  <a:pt x="692" y="464"/>
                  <a:pt x="698" y="475"/>
                  <a:pt x="709" y="478"/>
                </a:cubicBezTo>
                <a:cubicBezTo>
                  <a:pt x="711" y="478"/>
                  <a:pt x="712" y="479"/>
                  <a:pt x="714" y="479"/>
                </a:cubicBezTo>
                <a:cubicBezTo>
                  <a:pt x="714" y="479"/>
                  <a:pt x="715" y="478"/>
                  <a:pt x="715" y="478"/>
                </a:cubicBezTo>
                <a:cubicBezTo>
                  <a:pt x="723" y="482"/>
                  <a:pt x="732" y="485"/>
                  <a:pt x="741" y="487"/>
                </a:cubicBezTo>
                <a:cubicBezTo>
                  <a:pt x="742" y="487"/>
                  <a:pt x="742" y="488"/>
                  <a:pt x="743" y="489"/>
                </a:cubicBezTo>
                <a:cubicBezTo>
                  <a:pt x="753" y="494"/>
                  <a:pt x="765" y="491"/>
                  <a:pt x="771" y="482"/>
                </a:cubicBezTo>
                <a:lnTo>
                  <a:pt x="827" y="386"/>
                </a:lnTo>
                <a:cubicBezTo>
                  <a:pt x="827" y="385"/>
                  <a:pt x="828" y="385"/>
                  <a:pt x="828" y="384"/>
                </a:cubicBezTo>
                <a:cubicBezTo>
                  <a:pt x="834" y="372"/>
                  <a:pt x="844" y="363"/>
                  <a:pt x="856" y="359"/>
                </a:cubicBezTo>
                <a:cubicBezTo>
                  <a:pt x="869" y="354"/>
                  <a:pt x="883" y="355"/>
                  <a:pt x="895" y="361"/>
                </a:cubicBezTo>
                <a:cubicBezTo>
                  <a:pt x="919" y="372"/>
                  <a:pt x="930" y="401"/>
                  <a:pt x="919" y="426"/>
                </a:cubicBez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组合 9"/>
          <p:cNvGrpSpPr/>
          <p:nvPr/>
        </p:nvGrpSpPr>
        <p:grpSpPr>
          <a:xfrm>
            <a:off x="6010886" y="1040121"/>
            <a:ext cx="1427871" cy="198418"/>
            <a:chOff x="6010886" y="1040121"/>
            <a:chExt cx="1427871" cy="198418"/>
          </a:xfrm>
        </p:grpSpPr>
        <p:sp>
          <p:nvSpPr>
            <p:cNvPr id="21" name="message-envelope_16872"/>
            <p:cNvSpPr/>
            <p:nvPr/>
          </p:nvSpPr>
          <p:spPr>
            <a:xfrm>
              <a:off x="6010886" y="1040121"/>
              <a:ext cx="304843" cy="198418"/>
            </a:xfrm>
            <a:custGeom>
              <a:avLst/>
              <a:gdLst>
                <a:gd name="connsiteX0" fmla="*/ 0 w 605169"/>
                <a:gd name="connsiteY0" fmla="*/ 60333 h 393896"/>
                <a:gd name="connsiteX1" fmla="*/ 124371 w 605169"/>
                <a:gd name="connsiteY1" fmla="*/ 146783 h 393896"/>
                <a:gd name="connsiteX2" fmla="*/ 302584 w 605169"/>
                <a:gd name="connsiteY2" fmla="*/ 272032 h 393896"/>
                <a:gd name="connsiteX3" fmla="*/ 480798 w 605169"/>
                <a:gd name="connsiteY3" fmla="*/ 146783 h 393896"/>
                <a:gd name="connsiteX4" fmla="*/ 605169 w 605169"/>
                <a:gd name="connsiteY4" fmla="*/ 60333 h 393896"/>
                <a:gd name="connsiteX5" fmla="*/ 605169 w 605169"/>
                <a:gd name="connsiteY5" fmla="*/ 393896 h 393896"/>
                <a:gd name="connsiteX6" fmla="*/ 0 w 605169"/>
                <a:gd name="connsiteY6" fmla="*/ 393896 h 393896"/>
                <a:gd name="connsiteX7" fmla="*/ 0 w 605169"/>
                <a:gd name="connsiteY7" fmla="*/ 0 h 393896"/>
                <a:gd name="connsiteX8" fmla="*/ 605169 w 605169"/>
                <a:gd name="connsiteY8" fmla="*/ 0 h 393896"/>
                <a:gd name="connsiteX9" fmla="*/ 605169 w 605169"/>
                <a:gd name="connsiteY9" fmla="*/ 19653 h 393896"/>
                <a:gd name="connsiteX10" fmla="*/ 302584 w 605169"/>
                <a:gd name="connsiteY10" fmla="*/ 230114 h 393896"/>
                <a:gd name="connsiteX11" fmla="*/ 0 w 605169"/>
                <a:gd name="connsiteY11" fmla="*/ 19653 h 393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5169" h="393896">
                  <a:moveTo>
                    <a:pt x="0" y="60333"/>
                  </a:moveTo>
                  <a:lnTo>
                    <a:pt x="124371" y="146783"/>
                  </a:lnTo>
                  <a:lnTo>
                    <a:pt x="302584" y="272032"/>
                  </a:lnTo>
                  <a:lnTo>
                    <a:pt x="480798" y="146783"/>
                  </a:lnTo>
                  <a:lnTo>
                    <a:pt x="605169" y="60333"/>
                  </a:lnTo>
                  <a:lnTo>
                    <a:pt x="605169" y="393896"/>
                  </a:lnTo>
                  <a:lnTo>
                    <a:pt x="0" y="393896"/>
                  </a:lnTo>
                  <a:close/>
                  <a:moveTo>
                    <a:pt x="0" y="0"/>
                  </a:moveTo>
                  <a:lnTo>
                    <a:pt x="605169" y="0"/>
                  </a:lnTo>
                  <a:lnTo>
                    <a:pt x="605169" y="19653"/>
                  </a:lnTo>
                  <a:lnTo>
                    <a:pt x="302584" y="230114"/>
                  </a:lnTo>
                  <a:lnTo>
                    <a:pt x="0" y="19653"/>
                  </a:lnTo>
                  <a:close/>
                </a:path>
              </a:pathLst>
            </a:custGeom>
            <a:solidFill>
              <a:schemeClr val="tx1"/>
            </a:solidFill>
            <a:ln>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solidFill>
                  <a:schemeClr val="tx1"/>
                </a:solidFill>
              </a:endParaRPr>
            </a:p>
          </p:txBody>
        </p:sp>
        <p:sp>
          <p:nvSpPr>
            <p:cNvPr id="22" name="message-envelope_16872"/>
            <p:cNvSpPr/>
            <p:nvPr/>
          </p:nvSpPr>
          <p:spPr>
            <a:xfrm>
              <a:off x="6385229" y="1040121"/>
              <a:ext cx="304843" cy="198418"/>
            </a:xfrm>
            <a:custGeom>
              <a:avLst/>
              <a:gdLst>
                <a:gd name="connsiteX0" fmla="*/ 0 w 605169"/>
                <a:gd name="connsiteY0" fmla="*/ 60333 h 393896"/>
                <a:gd name="connsiteX1" fmla="*/ 124371 w 605169"/>
                <a:gd name="connsiteY1" fmla="*/ 146783 h 393896"/>
                <a:gd name="connsiteX2" fmla="*/ 302584 w 605169"/>
                <a:gd name="connsiteY2" fmla="*/ 272032 h 393896"/>
                <a:gd name="connsiteX3" fmla="*/ 480798 w 605169"/>
                <a:gd name="connsiteY3" fmla="*/ 146783 h 393896"/>
                <a:gd name="connsiteX4" fmla="*/ 605169 w 605169"/>
                <a:gd name="connsiteY4" fmla="*/ 60333 h 393896"/>
                <a:gd name="connsiteX5" fmla="*/ 605169 w 605169"/>
                <a:gd name="connsiteY5" fmla="*/ 393896 h 393896"/>
                <a:gd name="connsiteX6" fmla="*/ 0 w 605169"/>
                <a:gd name="connsiteY6" fmla="*/ 393896 h 393896"/>
                <a:gd name="connsiteX7" fmla="*/ 0 w 605169"/>
                <a:gd name="connsiteY7" fmla="*/ 0 h 393896"/>
                <a:gd name="connsiteX8" fmla="*/ 605169 w 605169"/>
                <a:gd name="connsiteY8" fmla="*/ 0 h 393896"/>
                <a:gd name="connsiteX9" fmla="*/ 605169 w 605169"/>
                <a:gd name="connsiteY9" fmla="*/ 19653 h 393896"/>
                <a:gd name="connsiteX10" fmla="*/ 302584 w 605169"/>
                <a:gd name="connsiteY10" fmla="*/ 230114 h 393896"/>
                <a:gd name="connsiteX11" fmla="*/ 0 w 605169"/>
                <a:gd name="connsiteY11" fmla="*/ 19653 h 393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5169" h="393896">
                  <a:moveTo>
                    <a:pt x="0" y="60333"/>
                  </a:moveTo>
                  <a:lnTo>
                    <a:pt x="124371" y="146783"/>
                  </a:lnTo>
                  <a:lnTo>
                    <a:pt x="302584" y="272032"/>
                  </a:lnTo>
                  <a:lnTo>
                    <a:pt x="480798" y="146783"/>
                  </a:lnTo>
                  <a:lnTo>
                    <a:pt x="605169" y="60333"/>
                  </a:lnTo>
                  <a:lnTo>
                    <a:pt x="605169" y="393896"/>
                  </a:lnTo>
                  <a:lnTo>
                    <a:pt x="0" y="393896"/>
                  </a:lnTo>
                  <a:close/>
                  <a:moveTo>
                    <a:pt x="0" y="0"/>
                  </a:moveTo>
                  <a:lnTo>
                    <a:pt x="605169" y="0"/>
                  </a:lnTo>
                  <a:lnTo>
                    <a:pt x="605169" y="19653"/>
                  </a:lnTo>
                  <a:lnTo>
                    <a:pt x="302584" y="230114"/>
                  </a:lnTo>
                  <a:lnTo>
                    <a:pt x="0" y="19653"/>
                  </a:lnTo>
                  <a:close/>
                </a:path>
              </a:pathLst>
            </a:custGeom>
            <a:solidFill>
              <a:schemeClr val="tx1"/>
            </a:solidFill>
            <a:ln>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solidFill>
                  <a:schemeClr val="tx1"/>
                </a:solidFill>
              </a:endParaRPr>
            </a:p>
          </p:txBody>
        </p:sp>
        <p:sp>
          <p:nvSpPr>
            <p:cNvPr id="23" name="message-envelope_16872"/>
            <p:cNvSpPr/>
            <p:nvPr/>
          </p:nvSpPr>
          <p:spPr>
            <a:xfrm>
              <a:off x="6759572" y="1040121"/>
              <a:ext cx="304843" cy="198418"/>
            </a:xfrm>
            <a:custGeom>
              <a:avLst/>
              <a:gdLst>
                <a:gd name="connsiteX0" fmla="*/ 0 w 605169"/>
                <a:gd name="connsiteY0" fmla="*/ 60333 h 393896"/>
                <a:gd name="connsiteX1" fmla="*/ 124371 w 605169"/>
                <a:gd name="connsiteY1" fmla="*/ 146783 h 393896"/>
                <a:gd name="connsiteX2" fmla="*/ 302584 w 605169"/>
                <a:gd name="connsiteY2" fmla="*/ 272032 h 393896"/>
                <a:gd name="connsiteX3" fmla="*/ 480798 w 605169"/>
                <a:gd name="connsiteY3" fmla="*/ 146783 h 393896"/>
                <a:gd name="connsiteX4" fmla="*/ 605169 w 605169"/>
                <a:gd name="connsiteY4" fmla="*/ 60333 h 393896"/>
                <a:gd name="connsiteX5" fmla="*/ 605169 w 605169"/>
                <a:gd name="connsiteY5" fmla="*/ 393896 h 393896"/>
                <a:gd name="connsiteX6" fmla="*/ 0 w 605169"/>
                <a:gd name="connsiteY6" fmla="*/ 393896 h 393896"/>
                <a:gd name="connsiteX7" fmla="*/ 0 w 605169"/>
                <a:gd name="connsiteY7" fmla="*/ 0 h 393896"/>
                <a:gd name="connsiteX8" fmla="*/ 605169 w 605169"/>
                <a:gd name="connsiteY8" fmla="*/ 0 h 393896"/>
                <a:gd name="connsiteX9" fmla="*/ 605169 w 605169"/>
                <a:gd name="connsiteY9" fmla="*/ 19653 h 393896"/>
                <a:gd name="connsiteX10" fmla="*/ 302584 w 605169"/>
                <a:gd name="connsiteY10" fmla="*/ 230114 h 393896"/>
                <a:gd name="connsiteX11" fmla="*/ 0 w 605169"/>
                <a:gd name="connsiteY11" fmla="*/ 19653 h 393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5169" h="393896">
                  <a:moveTo>
                    <a:pt x="0" y="60333"/>
                  </a:moveTo>
                  <a:lnTo>
                    <a:pt x="124371" y="146783"/>
                  </a:lnTo>
                  <a:lnTo>
                    <a:pt x="302584" y="272032"/>
                  </a:lnTo>
                  <a:lnTo>
                    <a:pt x="480798" y="146783"/>
                  </a:lnTo>
                  <a:lnTo>
                    <a:pt x="605169" y="60333"/>
                  </a:lnTo>
                  <a:lnTo>
                    <a:pt x="605169" y="393896"/>
                  </a:lnTo>
                  <a:lnTo>
                    <a:pt x="0" y="393896"/>
                  </a:lnTo>
                  <a:close/>
                  <a:moveTo>
                    <a:pt x="0" y="0"/>
                  </a:moveTo>
                  <a:lnTo>
                    <a:pt x="605169" y="0"/>
                  </a:lnTo>
                  <a:lnTo>
                    <a:pt x="605169" y="19653"/>
                  </a:lnTo>
                  <a:lnTo>
                    <a:pt x="302584" y="230114"/>
                  </a:lnTo>
                  <a:lnTo>
                    <a:pt x="0" y="19653"/>
                  </a:lnTo>
                  <a:close/>
                </a:path>
              </a:pathLst>
            </a:custGeom>
            <a:solidFill>
              <a:schemeClr val="tx1"/>
            </a:solidFill>
            <a:ln>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solidFill>
                  <a:schemeClr val="tx1"/>
                </a:solidFill>
              </a:endParaRPr>
            </a:p>
          </p:txBody>
        </p:sp>
        <p:sp>
          <p:nvSpPr>
            <p:cNvPr id="40" name="message-envelope_16872"/>
            <p:cNvSpPr/>
            <p:nvPr/>
          </p:nvSpPr>
          <p:spPr>
            <a:xfrm>
              <a:off x="7133914" y="1040121"/>
              <a:ext cx="304843" cy="198418"/>
            </a:xfrm>
            <a:custGeom>
              <a:avLst/>
              <a:gdLst>
                <a:gd name="connsiteX0" fmla="*/ 0 w 605169"/>
                <a:gd name="connsiteY0" fmla="*/ 60333 h 393896"/>
                <a:gd name="connsiteX1" fmla="*/ 124371 w 605169"/>
                <a:gd name="connsiteY1" fmla="*/ 146783 h 393896"/>
                <a:gd name="connsiteX2" fmla="*/ 302584 w 605169"/>
                <a:gd name="connsiteY2" fmla="*/ 272032 h 393896"/>
                <a:gd name="connsiteX3" fmla="*/ 480798 w 605169"/>
                <a:gd name="connsiteY3" fmla="*/ 146783 h 393896"/>
                <a:gd name="connsiteX4" fmla="*/ 605169 w 605169"/>
                <a:gd name="connsiteY4" fmla="*/ 60333 h 393896"/>
                <a:gd name="connsiteX5" fmla="*/ 605169 w 605169"/>
                <a:gd name="connsiteY5" fmla="*/ 393896 h 393896"/>
                <a:gd name="connsiteX6" fmla="*/ 0 w 605169"/>
                <a:gd name="connsiteY6" fmla="*/ 393896 h 393896"/>
                <a:gd name="connsiteX7" fmla="*/ 0 w 605169"/>
                <a:gd name="connsiteY7" fmla="*/ 0 h 393896"/>
                <a:gd name="connsiteX8" fmla="*/ 605169 w 605169"/>
                <a:gd name="connsiteY8" fmla="*/ 0 h 393896"/>
                <a:gd name="connsiteX9" fmla="*/ 605169 w 605169"/>
                <a:gd name="connsiteY9" fmla="*/ 19653 h 393896"/>
                <a:gd name="connsiteX10" fmla="*/ 302584 w 605169"/>
                <a:gd name="connsiteY10" fmla="*/ 230114 h 393896"/>
                <a:gd name="connsiteX11" fmla="*/ 0 w 605169"/>
                <a:gd name="connsiteY11" fmla="*/ 19653 h 393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5169" h="393896">
                  <a:moveTo>
                    <a:pt x="0" y="60333"/>
                  </a:moveTo>
                  <a:lnTo>
                    <a:pt x="124371" y="146783"/>
                  </a:lnTo>
                  <a:lnTo>
                    <a:pt x="302584" y="272032"/>
                  </a:lnTo>
                  <a:lnTo>
                    <a:pt x="480798" y="146783"/>
                  </a:lnTo>
                  <a:lnTo>
                    <a:pt x="605169" y="60333"/>
                  </a:lnTo>
                  <a:lnTo>
                    <a:pt x="605169" y="393896"/>
                  </a:lnTo>
                  <a:lnTo>
                    <a:pt x="0" y="393896"/>
                  </a:lnTo>
                  <a:close/>
                  <a:moveTo>
                    <a:pt x="0" y="0"/>
                  </a:moveTo>
                  <a:lnTo>
                    <a:pt x="605169" y="0"/>
                  </a:lnTo>
                  <a:lnTo>
                    <a:pt x="605169" y="19653"/>
                  </a:lnTo>
                  <a:lnTo>
                    <a:pt x="302584" y="230114"/>
                  </a:lnTo>
                  <a:lnTo>
                    <a:pt x="0" y="19653"/>
                  </a:lnTo>
                  <a:close/>
                </a:path>
              </a:pathLst>
            </a:custGeom>
            <a:solidFill>
              <a:schemeClr val="tx1"/>
            </a:solidFill>
            <a:ln>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solidFill>
                  <a:schemeClr val="tx1"/>
                </a:solidFill>
              </a:endParaRPr>
            </a:p>
          </p:txBody>
        </p:sp>
      </p:grpSp>
      <p:sp>
        <p:nvSpPr>
          <p:cNvPr id="29" name="箭头: 左右 28"/>
          <p:cNvSpPr/>
          <p:nvPr/>
        </p:nvSpPr>
        <p:spPr>
          <a:xfrm>
            <a:off x="3795193" y="1248589"/>
            <a:ext cx="4842237" cy="496513"/>
          </a:xfrm>
          <a:prstGeom prst="leftRightArrow">
            <a:avLst>
              <a:gd name="adj1" fmla="val 68691"/>
              <a:gd name="adj2" fmla="val 50000"/>
            </a:avLst>
          </a:prstGeom>
          <a:solidFill>
            <a:schemeClr val="bg1"/>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释放</a:t>
            </a:r>
            <a:r>
              <a:rPr lang="en-US" altLang="zh-CN" b="1" dirty="0">
                <a:solidFill>
                  <a:schemeClr val="tx1"/>
                </a:solidFill>
              </a:rPr>
              <a:t>TCP</a:t>
            </a:r>
            <a:r>
              <a:rPr lang="zh-CN" altLang="en-US" b="1" dirty="0">
                <a:solidFill>
                  <a:schemeClr val="tx1"/>
                </a:solidFill>
              </a:rPr>
              <a:t>连接</a:t>
            </a:r>
            <a:endParaRPr lang="zh-CN" altLang="en-US" b="1" dirty="0">
              <a:solidFill>
                <a:schemeClr val="tx1"/>
              </a:solidFill>
            </a:endParaRPr>
          </a:p>
        </p:txBody>
      </p:sp>
      <p:sp>
        <p:nvSpPr>
          <p:cNvPr id="17" name="矩形 16"/>
          <p:cNvSpPr/>
          <p:nvPr/>
        </p:nvSpPr>
        <p:spPr>
          <a:xfrm>
            <a:off x="2699103" y="1865194"/>
            <a:ext cx="1515600" cy="582778"/>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rPr>
              <a:t>ESTABLISHED</a:t>
            </a:r>
            <a:endParaRPr lang="en-US" altLang="zh-CN" b="1" dirty="0">
              <a:solidFill>
                <a:schemeClr val="bg1"/>
              </a:solidFill>
            </a:endParaRPr>
          </a:p>
          <a:p>
            <a:pPr algn="ctr"/>
            <a:r>
              <a:rPr lang="zh-CN" altLang="en-US" b="1" dirty="0">
                <a:solidFill>
                  <a:schemeClr val="bg1"/>
                </a:solidFill>
                <a:latin typeface="+mn-ea"/>
              </a:rPr>
              <a:t>连接已建立</a:t>
            </a:r>
            <a:endParaRPr lang="zh-CN" altLang="en-US" b="1" dirty="0">
              <a:solidFill>
                <a:schemeClr val="bg1"/>
              </a:solidFill>
              <a:latin typeface="+mn-ea"/>
            </a:endParaRPr>
          </a:p>
        </p:txBody>
      </p:sp>
      <p:sp>
        <p:nvSpPr>
          <p:cNvPr id="18" name="矩形 17"/>
          <p:cNvSpPr/>
          <p:nvPr/>
        </p:nvSpPr>
        <p:spPr>
          <a:xfrm>
            <a:off x="7977861" y="1865194"/>
            <a:ext cx="1515035" cy="923726"/>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rPr>
              <a:t>ESTABLISHED</a:t>
            </a:r>
            <a:endParaRPr lang="en-US" altLang="zh-CN" b="1" dirty="0">
              <a:solidFill>
                <a:schemeClr val="bg1"/>
              </a:solidFill>
            </a:endParaRPr>
          </a:p>
          <a:p>
            <a:pPr algn="ctr"/>
            <a:r>
              <a:rPr lang="zh-CN" altLang="en-US" b="1" dirty="0">
                <a:solidFill>
                  <a:schemeClr val="bg1"/>
                </a:solidFill>
                <a:latin typeface="+mn-ea"/>
              </a:rPr>
              <a:t>连接已建立</a:t>
            </a:r>
            <a:endParaRPr lang="zh-CN" altLang="en-US" b="1" dirty="0">
              <a:solidFill>
                <a:schemeClr val="bg1"/>
              </a:solidFill>
              <a:latin typeface="+mn-ea"/>
            </a:endParaRPr>
          </a:p>
        </p:txBody>
      </p:sp>
      <p:sp>
        <p:nvSpPr>
          <p:cNvPr id="24" name="文本框 23"/>
          <p:cNvSpPr txBox="1"/>
          <p:nvPr/>
        </p:nvSpPr>
        <p:spPr>
          <a:xfrm>
            <a:off x="2130526" y="1176231"/>
            <a:ext cx="1085108" cy="369332"/>
          </a:xfrm>
          <a:prstGeom prst="rect">
            <a:avLst/>
          </a:prstGeom>
          <a:noFill/>
        </p:spPr>
        <p:txBody>
          <a:bodyPr wrap="square" rtlCol="0">
            <a:spAutoFit/>
          </a:bodyPr>
          <a:lstStyle/>
          <a:p>
            <a:pPr algn="ctr"/>
            <a:r>
              <a:rPr lang="en-US" altLang="zh-CN" b="1" dirty="0"/>
              <a:t>TCP</a:t>
            </a:r>
            <a:r>
              <a:rPr lang="zh-CN" altLang="en-US" b="1" dirty="0"/>
              <a:t>客户</a:t>
            </a:r>
            <a:endParaRPr lang="zh-CN" altLang="en-US" b="1" dirty="0"/>
          </a:p>
        </p:txBody>
      </p:sp>
      <p:sp>
        <p:nvSpPr>
          <p:cNvPr id="25" name="文本框 24"/>
          <p:cNvSpPr txBox="1"/>
          <p:nvPr/>
        </p:nvSpPr>
        <p:spPr>
          <a:xfrm>
            <a:off x="9081840" y="1176231"/>
            <a:ext cx="1324716" cy="369332"/>
          </a:xfrm>
          <a:prstGeom prst="rect">
            <a:avLst/>
          </a:prstGeom>
          <a:noFill/>
        </p:spPr>
        <p:txBody>
          <a:bodyPr wrap="square" rtlCol="0">
            <a:spAutoFit/>
          </a:bodyPr>
          <a:lstStyle/>
          <a:p>
            <a:pPr algn="ctr"/>
            <a:r>
              <a:rPr lang="en-US" altLang="zh-CN" b="1" dirty="0"/>
              <a:t>TCP</a:t>
            </a:r>
            <a:r>
              <a:rPr lang="zh-CN" altLang="en-US" b="1" dirty="0"/>
              <a:t>服务器</a:t>
            </a:r>
            <a:endParaRPr lang="zh-CN" altLang="en-US" b="1" dirty="0"/>
          </a:p>
        </p:txBody>
      </p:sp>
      <p:grpSp>
        <p:nvGrpSpPr>
          <p:cNvPr id="26" name="组合 25"/>
          <p:cNvGrpSpPr/>
          <p:nvPr/>
        </p:nvGrpSpPr>
        <p:grpSpPr>
          <a:xfrm>
            <a:off x="3118053" y="1128498"/>
            <a:ext cx="5963787" cy="654939"/>
            <a:chOff x="2993956" y="1149410"/>
            <a:chExt cx="5963787" cy="654939"/>
          </a:xfrm>
        </p:grpSpPr>
        <p:pic>
          <p:nvPicPr>
            <p:cNvPr id="27" name="图形 26"/>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a:off x="2993956" y="1149410"/>
              <a:ext cx="677140" cy="654939"/>
            </a:xfrm>
            <a:prstGeom prst="rect">
              <a:avLst/>
            </a:prstGeom>
          </p:spPr>
        </p:pic>
        <p:pic>
          <p:nvPicPr>
            <p:cNvPr id="28" name="图形 27"/>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514026" y="1149410"/>
              <a:ext cx="443717" cy="582378"/>
            </a:xfrm>
            <a:prstGeom prst="rect">
              <a:avLst/>
            </a:prstGeom>
          </p:spPr>
        </p:pic>
      </p:grpSp>
      <p:grpSp>
        <p:nvGrpSpPr>
          <p:cNvPr id="8" name="组合 7"/>
          <p:cNvGrpSpPr/>
          <p:nvPr/>
        </p:nvGrpSpPr>
        <p:grpSpPr>
          <a:xfrm>
            <a:off x="4274694" y="1865193"/>
            <a:ext cx="3642611" cy="412095"/>
            <a:chOff x="4274694" y="1865193"/>
            <a:chExt cx="3642611" cy="412095"/>
          </a:xfrm>
        </p:grpSpPr>
        <p:sp>
          <p:nvSpPr>
            <p:cNvPr id="5" name="圆柱体 4"/>
            <p:cNvSpPr/>
            <p:nvPr/>
          </p:nvSpPr>
          <p:spPr>
            <a:xfrm rot="16200000">
              <a:off x="5889952" y="249935"/>
              <a:ext cx="412095" cy="3642611"/>
            </a:xfrm>
            <a:prstGeom prst="can">
              <a:avLst>
                <a:gd name="adj" fmla="val 34442"/>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5491309" y="1885326"/>
              <a:ext cx="1232170" cy="369332"/>
            </a:xfrm>
            <a:prstGeom prst="rect">
              <a:avLst/>
            </a:prstGeom>
            <a:noFill/>
          </p:spPr>
          <p:txBody>
            <a:bodyPr wrap="square" rtlCol="0">
              <a:spAutoFit/>
            </a:bodyPr>
            <a:lstStyle/>
            <a:p>
              <a:pPr algn="ctr"/>
              <a:r>
                <a:rPr lang="zh-CN" altLang="en-US" b="1" dirty="0">
                  <a:solidFill>
                    <a:schemeClr val="bg1"/>
                  </a:solidFill>
                </a:rPr>
                <a:t>数据传输</a:t>
              </a:r>
              <a:endParaRPr lang="zh-CN" altLang="en-US" b="1" dirty="0">
                <a:solidFill>
                  <a:schemeClr val="bg1"/>
                </a:solidFill>
              </a:endParaRPr>
            </a:p>
          </p:txBody>
        </p:sp>
      </p:grpSp>
      <p:sp>
        <p:nvSpPr>
          <p:cNvPr id="30" name="矩形 29"/>
          <p:cNvSpPr/>
          <p:nvPr/>
        </p:nvSpPr>
        <p:spPr>
          <a:xfrm>
            <a:off x="2699102" y="2447972"/>
            <a:ext cx="1515600" cy="873298"/>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rPr>
              <a:t>FIN-WAIT-1</a:t>
            </a:r>
            <a:endParaRPr lang="en-US" altLang="zh-CN" b="1" dirty="0">
              <a:solidFill>
                <a:schemeClr val="bg1"/>
              </a:solidFill>
            </a:endParaRPr>
          </a:p>
          <a:p>
            <a:pPr algn="ctr"/>
            <a:r>
              <a:rPr lang="zh-CN" altLang="en-US" b="1" dirty="0">
                <a:solidFill>
                  <a:schemeClr val="bg1"/>
                </a:solidFill>
                <a:latin typeface="+mn-ea"/>
              </a:rPr>
              <a:t>终止等待</a:t>
            </a:r>
            <a:r>
              <a:rPr lang="en-US" altLang="zh-CN" b="1" dirty="0">
                <a:solidFill>
                  <a:schemeClr val="bg1"/>
                </a:solidFill>
                <a:latin typeface="+mn-ea"/>
              </a:rPr>
              <a:t>1</a:t>
            </a:r>
            <a:endParaRPr lang="zh-CN" altLang="en-US" b="1" dirty="0">
              <a:solidFill>
                <a:schemeClr val="bg1"/>
              </a:solidFill>
              <a:latin typeface="+mn-ea"/>
            </a:endParaRPr>
          </a:p>
        </p:txBody>
      </p:sp>
      <p:grpSp>
        <p:nvGrpSpPr>
          <p:cNvPr id="95" name="组合 94"/>
          <p:cNvGrpSpPr/>
          <p:nvPr/>
        </p:nvGrpSpPr>
        <p:grpSpPr>
          <a:xfrm>
            <a:off x="4214138" y="2251901"/>
            <a:ext cx="3763723" cy="545711"/>
            <a:chOff x="4214138" y="2251901"/>
            <a:chExt cx="3763723" cy="545711"/>
          </a:xfrm>
        </p:grpSpPr>
        <p:cxnSp>
          <p:nvCxnSpPr>
            <p:cNvPr id="31" name="直接箭头连接符 30"/>
            <p:cNvCxnSpPr/>
            <p:nvPr/>
          </p:nvCxnSpPr>
          <p:spPr>
            <a:xfrm>
              <a:off x="4214138" y="2447572"/>
              <a:ext cx="3763723" cy="341348"/>
            </a:xfrm>
            <a:prstGeom prst="straightConnector1">
              <a:avLst/>
            </a:prstGeom>
            <a:ln w="127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rot="335594">
              <a:off x="4859257" y="2251901"/>
              <a:ext cx="809897" cy="369332"/>
            </a:xfrm>
            <a:prstGeom prst="rect">
              <a:avLst/>
            </a:prstGeom>
            <a:noFill/>
          </p:spPr>
          <p:txBody>
            <a:bodyPr wrap="square" rtlCol="0">
              <a:spAutoFit/>
            </a:bodyPr>
            <a:lstStyle/>
            <a:p>
              <a:r>
                <a:rPr lang="en-US" altLang="zh-CN" b="1" dirty="0"/>
                <a:t>FIN=1</a:t>
              </a:r>
              <a:endParaRPr lang="zh-CN" altLang="en-US" b="1" dirty="0"/>
            </a:p>
          </p:txBody>
        </p:sp>
        <p:sp>
          <p:nvSpPr>
            <p:cNvPr id="32" name="文本框 31"/>
            <p:cNvSpPr txBox="1"/>
            <p:nvPr/>
          </p:nvSpPr>
          <p:spPr>
            <a:xfrm rot="250480">
              <a:off x="5608557" y="2299369"/>
              <a:ext cx="809897" cy="369332"/>
            </a:xfrm>
            <a:prstGeom prst="rect">
              <a:avLst/>
            </a:prstGeom>
            <a:noFill/>
          </p:spPr>
          <p:txBody>
            <a:bodyPr wrap="square" rtlCol="0">
              <a:spAutoFit/>
            </a:bodyPr>
            <a:lstStyle/>
            <a:p>
              <a:r>
                <a:rPr lang="en-US" altLang="zh-CN" b="1" dirty="0"/>
                <a:t>ACK=1</a:t>
              </a:r>
              <a:endParaRPr lang="zh-CN" altLang="en-US" b="1" dirty="0"/>
            </a:p>
          </p:txBody>
        </p:sp>
        <p:sp>
          <p:nvSpPr>
            <p:cNvPr id="33" name="文本框 32"/>
            <p:cNvSpPr txBox="1"/>
            <p:nvPr/>
          </p:nvSpPr>
          <p:spPr>
            <a:xfrm rot="344951">
              <a:off x="6415910" y="2339094"/>
              <a:ext cx="809897" cy="369332"/>
            </a:xfrm>
            <a:prstGeom prst="rect">
              <a:avLst/>
            </a:prstGeom>
            <a:noFill/>
          </p:spPr>
          <p:txBody>
            <a:bodyPr wrap="square" rtlCol="0">
              <a:spAutoFit/>
            </a:bodyPr>
            <a:lstStyle/>
            <a:p>
              <a:r>
                <a:rPr lang="en-US" altLang="zh-CN" b="1" dirty="0"/>
                <a:t>seq=u</a:t>
              </a:r>
              <a:endParaRPr lang="zh-CN" altLang="en-US" b="1" dirty="0"/>
            </a:p>
          </p:txBody>
        </p:sp>
        <p:sp>
          <p:nvSpPr>
            <p:cNvPr id="34" name="文本框 33"/>
            <p:cNvSpPr txBox="1"/>
            <p:nvPr/>
          </p:nvSpPr>
          <p:spPr>
            <a:xfrm rot="344951">
              <a:off x="7146872" y="2428280"/>
              <a:ext cx="809897" cy="369332"/>
            </a:xfrm>
            <a:prstGeom prst="rect">
              <a:avLst/>
            </a:prstGeom>
            <a:noFill/>
          </p:spPr>
          <p:txBody>
            <a:bodyPr wrap="square" rtlCol="0">
              <a:spAutoFit/>
            </a:bodyPr>
            <a:lstStyle/>
            <a:p>
              <a:r>
                <a:rPr lang="en-US" altLang="zh-CN" b="1" dirty="0"/>
                <a:t>ack=v</a:t>
              </a:r>
              <a:endParaRPr lang="zh-CN" altLang="en-US" b="1" dirty="0"/>
            </a:p>
          </p:txBody>
        </p:sp>
      </p:grpSp>
      <p:grpSp>
        <p:nvGrpSpPr>
          <p:cNvPr id="94" name="组合 93"/>
          <p:cNvGrpSpPr/>
          <p:nvPr/>
        </p:nvGrpSpPr>
        <p:grpSpPr>
          <a:xfrm>
            <a:off x="983085" y="1265027"/>
            <a:ext cx="1711321" cy="1200329"/>
            <a:chOff x="983085" y="1265027"/>
            <a:chExt cx="1711321" cy="1200329"/>
          </a:xfrm>
        </p:grpSpPr>
        <p:cxnSp>
          <p:nvCxnSpPr>
            <p:cNvPr id="72" name="连接符: 肘形 71"/>
            <p:cNvCxnSpPr>
              <a:stCxn id="24" idx="1"/>
            </p:cNvCxnSpPr>
            <p:nvPr/>
          </p:nvCxnSpPr>
          <p:spPr>
            <a:xfrm rot="10800000" flipH="1" flipV="1">
              <a:off x="2130526" y="1360896"/>
              <a:ext cx="563880" cy="1088571"/>
            </a:xfrm>
            <a:prstGeom prst="bentConnector3">
              <a:avLst>
                <a:gd name="adj1" fmla="val -131450"/>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4" name="文本框 73"/>
            <p:cNvSpPr txBox="1"/>
            <p:nvPr/>
          </p:nvSpPr>
          <p:spPr>
            <a:xfrm>
              <a:off x="983085" y="1265027"/>
              <a:ext cx="438727" cy="1200329"/>
            </a:xfrm>
            <a:prstGeom prst="rect">
              <a:avLst/>
            </a:prstGeom>
            <a:noFill/>
          </p:spPr>
          <p:txBody>
            <a:bodyPr wrap="square" rtlCol="0">
              <a:spAutoFit/>
            </a:bodyPr>
            <a:lstStyle/>
            <a:p>
              <a:r>
                <a:rPr lang="zh-CN" altLang="en-US" b="1" dirty="0"/>
                <a:t>主</a:t>
              </a:r>
              <a:endParaRPr lang="en-US" altLang="zh-CN" b="1" dirty="0"/>
            </a:p>
            <a:p>
              <a:r>
                <a:rPr lang="zh-CN" altLang="en-US" b="1" dirty="0"/>
                <a:t>动</a:t>
              </a:r>
              <a:endParaRPr lang="en-US" altLang="zh-CN" b="1" dirty="0"/>
            </a:p>
            <a:p>
              <a:r>
                <a:rPr lang="zh-CN" altLang="en-US" b="1" dirty="0"/>
                <a:t>关</a:t>
              </a:r>
              <a:endParaRPr lang="en-US" altLang="zh-CN" b="1" dirty="0"/>
            </a:p>
            <a:p>
              <a:r>
                <a:rPr lang="zh-CN" altLang="en-US" b="1" dirty="0"/>
                <a:t>闭</a:t>
              </a:r>
              <a:endParaRPr lang="zh-CN" altLang="en-US" b="1" dirty="0"/>
            </a:p>
          </p:txBody>
        </p:sp>
      </p:grpSp>
      <p:sp>
        <p:nvSpPr>
          <p:cNvPr id="90" name="文本框 89"/>
          <p:cNvSpPr txBox="1"/>
          <p:nvPr/>
        </p:nvSpPr>
        <p:spPr>
          <a:xfrm>
            <a:off x="130663" y="2451401"/>
            <a:ext cx="2759153" cy="646331"/>
          </a:xfrm>
          <a:prstGeom prst="rect">
            <a:avLst/>
          </a:prstGeom>
          <a:noFill/>
        </p:spPr>
        <p:txBody>
          <a:bodyPr wrap="square" rtlCol="0">
            <a:spAutoFit/>
          </a:bodyPr>
          <a:lstStyle/>
          <a:p>
            <a:r>
              <a:rPr lang="zh-CN" altLang="en-US" b="1" dirty="0">
                <a:solidFill>
                  <a:schemeClr val="accent3"/>
                </a:solidFill>
              </a:rPr>
              <a:t>发送</a:t>
            </a:r>
            <a:r>
              <a:rPr lang="en-US" altLang="zh-CN" b="1" dirty="0">
                <a:solidFill>
                  <a:schemeClr val="accent3"/>
                </a:solidFill>
              </a:rPr>
              <a:t>TCP</a:t>
            </a:r>
            <a:r>
              <a:rPr lang="zh-CN" altLang="en-US" b="1" dirty="0">
                <a:solidFill>
                  <a:schemeClr val="accent3"/>
                </a:solidFill>
              </a:rPr>
              <a:t>连接释放报文段</a:t>
            </a:r>
            <a:endParaRPr lang="en-US" altLang="zh-CN" b="1" dirty="0">
              <a:solidFill>
                <a:schemeClr val="accent3"/>
              </a:solidFill>
            </a:endParaRPr>
          </a:p>
          <a:p>
            <a:r>
              <a:rPr lang="zh-CN" altLang="en-US" b="1" dirty="0">
                <a:solidFill>
                  <a:schemeClr val="accent3"/>
                </a:solidFill>
              </a:rPr>
              <a:t>并进入终止等待</a:t>
            </a:r>
            <a:r>
              <a:rPr lang="en-US" altLang="zh-CN" b="1" dirty="0">
                <a:solidFill>
                  <a:schemeClr val="accent3"/>
                </a:solidFill>
              </a:rPr>
              <a:t>1</a:t>
            </a:r>
            <a:r>
              <a:rPr lang="zh-CN" altLang="en-US" b="1" dirty="0">
                <a:solidFill>
                  <a:schemeClr val="accent3"/>
                </a:solidFill>
              </a:rPr>
              <a:t>状态</a:t>
            </a:r>
            <a:endParaRPr lang="zh-CN" altLang="en-US" b="1" dirty="0">
              <a:solidFill>
                <a:schemeClr val="accent3"/>
              </a:solidFill>
            </a:endParaRPr>
          </a:p>
        </p:txBody>
      </p:sp>
      <p:sp>
        <p:nvSpPr>
          <p:cNvPr id="35" name="矩形 34"/>
          <p:cNvSpPr/>
          <p:nvPr/>
        </p:nvSpPr>
        <p:spPr>
          <a:xfrm>
            <a:off x="7977861" y="2780505"/>
            <a:ext cx="1515035" cy="1099051"/>
          </a:xfrm>
          <a:prstGeom prst="rect">
            <a:avLst/>
          </a:prstGeom>
          <a:solidFill>
            <a:schemeClr val="accent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rPr>
              <a:t>CLOSE-WAIT</a:t>
            </a:r>
            <a:endParaRPr lang="en-US" altLang="zh-CN" b="1" dirty="0">
              <a:solidFill>
                <a:schemeClr val="bg1"/>
              </a:solidFill>
            </a:endParaRPr>
          </a:p>
          <a:p>
            <a:pPr algn="ctr"/>
            <a:r>
              <a:rPr lang="zh-CN" altLang="en-US" b="1" dirty="0">
                <a:solidFill>
                  <a:schemeClr val="bg1"/>
                </a:solidFill>
                <a:latin typeface="+mn-ea"/>
              </a:rPr>
              <a:t>关闭等待</a:t>
            </a:r>
            <a:endParaRPr lang="zh-CN" altLang="en-US" b="1" dirty="0">
              <a:solidFill>
                <a:schemeClr val="bg1"/>
              </a:solidFill>
              <a:latin typeface="+mn-ea"/>
            </a:endParaRPr>
          </a:p>
        </p:txBody>
      </p:sp>
      <p:grpSp>
        <p:nvGrpSpPr>
          <p:cNvPr id="9" name="组合 8"/>
          <p:cNvGrpSpPr/>
          <p:nvPr/>
        </p:nvGrpSpPr>
        <p:grpSpPr>
          <a:xfrm>
            <a:off x="4214138" y="2733736"/>
            <a:ext cx="3759093" cy="587534"/>
            <a:chOff x="4214138" y="2733736"/>
            <a:chExt cx="3759093" cy="587534"/>
          </a:xfrm>
        </p:grpSpPr>
        <p:cxnSp>
          <p:nvCxnSpPr>
            <p:cNvPr id="36" name="直接箭头连接符 35"/>
            <p:cNvCxnSpPr/>
            <p:nvPr/>
          </p:nvCxnSpPr>
          <p:spPr>
            <a:xfrm flipH="1">
              <a:off x="4214138" y="2819302"/>
              <a:ext cx="3759093" cy="501968"/>
            </a:xfrm>
            <a:prstGeom prst="straightConnector1">
              <a:avLst/>
            </a:prstGeom>
            <a:ln w="127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37" name="文本框 36"/>
            <p:cNvSpPr txBox="1"/>
            <p:nvPr/>
          </p:nvSpPr>
          <p:spPr>
            <a:xfrm rot="21102087">
              <a:off x="4295738" y="2948766"/>
              <a:ext cx="809897" cy="369332"/>
            </a:xfrm>
            <a:prstGeom prst="rect">
              <a:avLst/>
            </a:prstGeom>
            <a:noFill/>
          </p:spPr>
          <p:txBody>
            <a:bodyPr wrap="square" rtlCol="0">
              <a:spAutoFit/>
            </a:bodyPr>
            <a:lstStyle/>
            <a:p>
              <a:r>
                <a:rPr lang="en-US" altLang="zh-CN" b="1" dirty="0"/>
                <a:t>ACK=1</a:t>
              </a:r>
              <a:endParaRPr lang="zh-CN" altLang="en-US" b="1" dirty="0"/>
            </a:p>
          </p:txBody>
        </p:sp>
        <p:sp>
          <p:nvSpPr>
            <p:cNvPr id="38" name="文本框 37"/>
            <p:cNvSpPr txBox="1"/>
            <p:nvPr/>
          </p:nvSpPr>
          <p:spPr>
            <a:xfrm rot="21139996">
              <a:off x="5110317" y="2805327"/>
              <a:ext cx="809897" cy="369332"/>
            </a:xfrm>
            <a:prstGeom prst="rect">
              <a:avLst/>
            </a:prstGeom>
            <a:noFill/>
          </p:spPr>
          <p:txBody>
            <a:bodyPr wrap="square" rtlCol="0">
              <a:spAutoFit/>
            </a:bodyPr>
            <a:lstStyle/>
            <a:p>
              <a:r>
                <a:rPr lang="en-US" altLang="zh-CN" b="1" dirty="0"/>
                <a:t>seq=v</a:t>
              </a:r>
              <a:endParaRPr lang="zh-CN" altLang="en-US" b="1" dirty="0"/>
            </a:p>
          </p:txBody>
        </p:sp>
        <p:sp>
          <p:nvSpPr>
            <p:cNvPr id="41" name="文本框 40"/>
            <p:cNvSpPr txBox="1"/>
            <p:nvPr/>
          </p:nvSpPr>
          <p:spPr>
            <a:xfrm rot="21174311">
              <a:off x="5867782" y="2733736"/>
              <a:ext cx="1015561" cy="369332"/>
            </a:xfrm>
            <a:prstGeom prst="rect">
              <a:avLst/>
            </a:prstGeom>
            <a:noFill/>
          </p:spPr>
          <p:txBody>
            <a:bodyPr wrap="square" rtlCol="0">
              <a:spAutoFit/>
            </a:bodyPr>
            <a:lstStyle/>
            <a:p>
              <a:r>
                <a:rPr lang="en-US" altLang="zh-CN" b="1" dirty="0"/>
                <a:t>ack=u+1</a:t>
              </a:r>
              <a:endParaRPr lang="zh-CN" altLang="en-US" b="1" dirty="0"/>
            </a:p>
          </p:txBody>
        </p:sp>
      </p:grpSp>
      <p:sp>
        <p:nvSpPr>
          <p:cNvPr id="42" name="文本框 41"/>
          <p:cNvSpPr txBox="1"/>
          <p:nvPr/>
        </p:nvSpPr>
        <p:spPr>
          <a:xfrm>
            <a:off x="9480501" y="2715141"/>
            <a:ext cx="2759153" cy="646331"/>
          </a:xfrm>
          <a:prstGeom prst="rect">
            <a:avLst/>
          </a:prstGeom>
          <a:noFill/>
        </p:spPr>
        <p:txBody>
          <a:bodyPr wrap="square" rtlCol="0">
            <a:spAutoFit/>
          </a:bodyPr>
          <a:lstStyle/>
          <a:p>
            <a:r>
              <a:rPr lang="zh-CN" altLang="en-US" b="1" dirty="0">
                <a:solidFill>
                  <a:schemeClr val="accent5"/>
                </a:solidFill>
              </a:rPr>
              <a:t>发送</a:t>
            </a:r>
            <a:r>
              <a:rPr lang="en-US" altLang="zh-CN" b="1" dirty="0">
                <a:solidFill>
                  <a:schemeClr val="accent5"/>
                </a:solidFill>
              </a:rPr>
              <a:t>TCP</a:t>
            </a:r>
            <a:r>
              <a:rPr lang="zh-CN" altLang="en-US" b="1" dirty="0">
                <a:solidFill>
                  <a:schemeClr val="accent5"/>
                </a:solidFill>
              </a:rPr>
              <a:t>普通确认报文段</a:t>
            </a:r>
            <a:endParaRPr lang="en-US" altLang="zh-CN" b="1" dirty="0">
              <a:solidFill>
                <a:schemeClr val="accent5"/>
              </a:solidFill>
            </a:endParaRPr>
          </a:p>
          <a:p>
            <a:r>
              <a:rPr lang="zh-CN" altLang="en-US" b="1" dirty="0">
                <a:solidFill>
                  <a:schemeClr val="accent5"/>
                </a:solidFill>
              </a:rPr>
              <a:t>并进入关闭等待状态</a:t>
            </a:r>
            <a:endParaRPr lang="zh-CN" altLang="en-US" b="1" dirty="0">
              <a:solidFill>
                <a:schemeClr val="accent5"/>
              </a:solidFill>
            </a:endParaRPr>
          </a:p>
        </p:txBody>
      </p:sp>
      <p:grpSp>
        <p:nvGrpSpPr>
          <p:cNvPr id="46" name="组合 45"/>
          <p:cNvGrpSpPr/>
          <p:nvPr/>
        </p:nvGrpSpPr>
        <p:grpSpPr>
          <a:xfrm>
            <a:off x="9480501" y="1496845"/>
            <a:ext cx="2057183" cy="1278715"/>
            <a:chOff x="9480501" y="1496845"/>
            <a:chExt cx="2057183" cy="1278715"/>
          </a:xfrm>
        </p:grpSpPr>
        <p:cxnSp>
          <p:nvCxnSpPr>
            <p:cNvPr id="47" name="连接符: 曲线 46"/>
            <p:cNvCxnSpPr/>
            <p:nvPr/>
          </p:nvCxnSpPr>
          <p:spPr>
            <a:xfrm flipH="1" flipV="1">
              <a:off x="9480501" y="1496845"/>
              <a:ext cx="10079" cy="1278715"/>
            </a:xfrm>
            <a:prstGeom prst="curvedConnector3">
              <a:avLst>
                <a:gd name="adj1" fmla="val -2268082"/>
              </a:avLst>
            </a:prstGeom>
            <a:ln w="25400">
              <a:solidFill>
                <a:schemeClr val="tx1"/>
              </a:solidFill>
              <a:prstDash val="dash"/>
              <a:tailEnd type="triangle" w="med" len="lg"/>
            </a:ln>
          </p:spPr>
          <p:style>
            <a:lnRef idx="1">
              <a:schemeClr val="accent1"/>
            </a:lnRef>
            <a:fillRef idx="0">
              <a:schemeClr val="accent1"/>
            </a:fillRef>
            <a:effectRef idx="0">
              <a:schemeClr val="accent1"/>
            </a:effectRef>
            <a:fontRef idx="minor">
              <a:schemeClr val="tx1"/>
            </a:fontRef>
          </p:style>
        </p:cxnSp>
        <p:sp>
          <p:nvSpPr>
            <p:cNvPr id="48" name="文本框 47"/>
            <p:cNvSpPr txBox="1"/>
            <p:nvPr/>
          </p:nvSpPr>
          <p:spPr>
            <a:xfrm>
              <a:off x="9679098" y="1956629"/>
              <a:ext cx="1858586" cy="369332"/>
            </a:xfrm>
            <a:prstGeom prst="rect">
              <a:avLst/>
            </a:prstGeom>
            <a:noFill/>
          </p:spPr>
          <p:txBody>
            <a:bodyPr wrap="square" rtlCol="0">
              <a:spAutoFit/>
            </a:bodyPr>
            <a:lstStyle/>
            <a:p>
              <a:r>
                <a:rPr lang="zh-CN" altLang="en-US" b="1" dirty="0"/>
                <a:t>通知应用进程</a:t>
              </a:r>
              <a:endParaRPr lang="zh-CN" altLang="en-US" b="1" dirty="0"/>
            </a:p>
          </p:txBody>
        </p:sp>
      </p:grpSp>
      <p:sp>
        <p:nvSpPr>
          <p:cNvPr id="50" name="标注: 左箭头 49"/>
          <p:cNvSpPr/>
          <p:nvPr/>
        </p:nvSpPr>
        <p:spPr>
          <a:xfrm rot="21173608">
            <a:off x="5590824" y="3185971"/>
            <a:ext cx="1893651" cy="470078"/>
          </a:xfrm>
          <a:prstGeom prst="leftArrowCallout">
            <a:avLst>
              <a:gd name="adj1" fmla="val 25000"/>
              <a:gd name="adj2" fmla="val 25000"/>
              <a:gd name="adj3" fmla="val 25000"/>
              <a:gd name="adj4" fmla="val 85097"/>
            </a:avLst>
          </a:prstGeom>
          <a:solidFill>
            <a:schemeClr val="accent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数据传输</a:t>
            </a:r>
            <a:endParaRPr lang="zh-CN" altLang="en-US" b="1" dirty="0"/>
          </a:p>
        </p:txBody>
      </p:sp>
      <p:sp>
        <p:nvSpPr>
          <p:cNvPr id="51" name="矩形 50"/>
          <p:cNvSpPr/>
          <p:nvPr/>
        </p:nvSpPr>
        <p:spPr>
          <a:xfrm>
            <a:off x="2694472" y="3321269"/>
            <a:ext cx="1515600" cy="1099051"/>
          </a:xfrm>
          <a:prstGeom prst="rect">
            <a:avLst/>
          </a:prstGeom>
          <a:solidFill>
            <a:schemeClr val="accent3">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rPr>
              <a:t>FIN-WAIT-2</a:t>
            </a:r>
            <a:endParaRPr lang="en-US" altLang="zh-CN" b="1" dirty="0">
              <a:solidFill>
                <a:schemeClr val="bg1"/>
              </a:solidFill>
            </a:endParaRPr>
          </a:p>
          <a:p>
            <a:pPr algn="ctr"/>
            <a:r>
              <a:rPr lang="zh-CN" altLang="en-US" b="1" dirty="0">
                <a:solidFill>
                  <a:schemeClr val="bg1"/>
                </a:solidFill>
                <a:latin typeface="+mn-ea"/>
              </a:rPr>
              <a:t>终止等待</a:t>
            </a:r>
            <a:r>
              <a:rPr lang="en-US" altLang="zh-CN" b="1" dirty="0">
                <a:solidFill>
                  <a:schemeClr val="bg1"/>
                </a:solidFill>
                <a:latin typeface="+mn-ea"/>
              </a:rPr>
              <a:t>2</a:t>
            </a:r>
            <a:endParaRPr lang="zh-CN" altLang="en-US" b="1" dirty="0">
              <a:solidFill>
                <a:schemeClr val="bg1"/>
              </a:solidFill>
              <a:latin typeface="+mn-ea"/>
            </a:endParaRPr>
          </a:p>
        </p:txBody>
      </p:sp>
      <p:grpSp>
        <p:nvGrpSpPr>
          <p:cNvPr id="19" name="组合 18"/>
          <p:cNvGrpSpPr/>
          <p:nvPr/>
        </p:nvGrpSpPr>
        <p:grpSpPr>
          <a:xfrm>
            <a:off x="9488265" y="1355080"/>
            <a:ext cx="2611540" cy="2521388"/>
            <a:chOff x="9488265" y="1355080"/>
            <a:chExt cx="2611540" cy="2521388"/>
          </a:xfrm>
        </p:grpSpPr>
        <p:cxnSp>
          <p:nvCxnSpPr>
            <p:cNvPr id="53" name="连接符: 肘形 52"/>
            <p:cNvCxnSpPr/>
            <p:nvPr/>
          </p:nvCxnSpPr>
          <p:spPr>
            <a:xfrm flipH="1">
              <a:off x="9488265" y="1360897"/>
              <a:ext cx="918291" cy="2515571"/>
            </a:xfrm>
            <a:prstGeom prst="bentConnector3">
              <a:avLst>
                <a:gd name="adj1" fmla="val -180294"/>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文本框 53"/>
            <p:cNvSpPr txBox="1"/>
            <p:nvPr/>
          </p:nvSpPr>
          <p:spPr>
            <a:xfrm>
              <a:off x="11661078" y="1355080"/>
              <a:ext cx="438727" cy="1200329"/>
            </a:xfrm>
            <a:prstGeom prst="rect">
              <a:avLst/>
            </a:prstGeom>
            <a:noFill/>
          </p:spPr>
          <p:txBody>
            <a:bodyPr wrap="square" rtlCol="0">
              <a:spAutoFit/>
            </a:bodyPr>
            <a:lstStyle/>
            <a:p>
              <a:r>
                <a:rPr lang="zh-CN" altLang="en-US" b="1" dirty="0"/>
                <a:t>被动关</a:t>
              </a:r>
              <a:endParaRPr lang="en-US" altLang="zh-CN" b="1" dirty="0"/>
            </a:p>
            <a:p>
              <a:r>
                <a:rPr lang="zh-CN" altLang="en-US" b="1" dirty="0"/>
                <a:t>闭</a:t>
              </a:r>
              <a:endParaRPr lang="zh-CN" altLang="en-US" b="1" dirty="0"/>
            </a:p>
          </p:txBody>
        </p:sp>
      </p:grpSp>
      <p:grpSp>
        <p:nvGrpSpPr>
          <p:cNvPr id="20" name="组合 19"/>
          <p:cNvGrpSpPr/>
          <p:nvPr/>
        </p:nvGrpSpPr>
        <p:grpSpPr>
          <a:xfrm>
            <a:off x="4216453" y="3638329"/>
            <a:ext cx="3759093" cy="745646"/>
            <a:chOff x="4216453" y="3638329"/>
            <a:chExt cx="3759093" cy="745646"/>
          </a:xfrm>
        </p:grpSpPr>
        <p:cxnSp>
          <p:nvCxnSpPr>
            <p:cNvPr id="56" name="直接箭头连接符 55"/>
            <p:cNvCxnSpPr/>
            <p:nvPr/>
          </p:nvCxnSpPr>
          <p:spPr>
            <a:xfrm flipH="1">
              <a:off x="4216453" y="3882007"/>
              <a:ext cx="3759093" cy="501968"/>
            </a:xfrm>
            <a:prstGeom prst="straightConnector1">
              <a:avLst/>
            </a:prstGeom>
            <a:ln w="127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57" name="文本框 56"/>
            <p:cNvSpPr txBox="1"/>
            <p:nvPr/>
          </p:nvSpPr>
          <p:spPr>
            <a:xfrm rot="21102087">
              <a:off x="4298053" y="4011471"/>
              <a:ext cx="809897" cy="369332"/>
            </a:xfrm>
            <a:prstGeom prst="rect">
              <a:avLst/>
            </a:prstGeom>
            <a:noFill/>
          </p:spPr>
          <p:txBody>
            <a:bodyPr wrap="square" rtlCol="0">
              <a:spAutoFit/>
            </a:bodyPr>
            <a:lstStyle/>
            <a:p>
              <a:r>
                <a:rPr lang="en-US" altLang="zh-CN" b="1" dirty="0"/>
                <a:t>FIN=1</a:t>
              </a:r>
              <a:endParaRPr lang="zh-CN" altLang="en-US" b="1" dirty="0"/>
            </a:p>
          </p:txBody>
        </p:sp>
        <p:sp>
          <p:nvSpPr>
            <p:cNvPr id="58" name="文本框 57"/>
            <p:cNvSpPr txBox="1"/>
            <p:nvPr/>
          </p:nvSpPr>
          <p:spPr>
            <a:xfrm rot="21139996">
              <a:off x="5112632" y="3900687"/>
              <a:ext cx="809897" cy="369332"/>
            </a:xfrm>
            <a:prstGeom prst="rect">
              <a:avLst/>
            </a:prstGeom>
            <a:noFill/>
          </p:spPr>
          <p:txBody>
            <a:bodyPr wrap="square" rtlCol="0">
              <a:spAutoFit/>
            </a:bodyPr>
            <a:lstStyle/>
            <a:p>
              <a:r>
                <a:rPr lang="en-US" altLang="zh-CN" b="1" dirty="0"/>
                <a:t>ACK=1</a:t>
              </a:r>
              <a:endParaRPr lang="zh-CN" altLang="en-US" b="1" dirty="0"/>
            </a:p>
          </p:txBody>
        </p:sp>
        <p:sp>
          <p:nvSpPr>
            <p:cNvPr id="59" name="文本框 58"/>
            <p:cNvSpPr txBox="1"/>
            <p:nvPr/>
          </p:nvSpPr>
          <p:spPr>
            <a:xfrm rot="21174311">
              <a:off x="6000722" y="3731131"/>
              <a:ext cx="1015561" cy="369332"/>
            </a:xfrm>
            <a:prstGeom prst="rect">
              <a:avLst/>
            </a:prstGeom>
            <a:noFill/>
          </p:spPr>
          <p:txBody>
            <a:bodyPr wrap="square" rtlCol="0">
              <a:spAutoFit/>
            </a:bodyPr>
            <a:lstStyle/>
            <a:p>
              <a:r>
                <a:rPr lang="en-US" altLang="zh-CN" b="1" dirty="0"/>
                <a:t>seq=w</a:t>
              </a:r>
              <a:endParaRPr lang="zh-CN" altLang="en-US" b="1" dirty="0"/>
            </a:p>
          </p:txBody>
        </p:sp>
        <p:sp>
          <p:nvSpPr>
            <p:cNvPr id="60" name="文本框 59"/>
            <p:cNvSpPr txBox="1"/>
            <p:nvPr/>
          </p:nvSpPr>
          <p:spPr>
            <a:xfrm rot="21174311">
              <a:off x="6813967" y="3638329"/>
              <a:ext cx="1015561" cy="369332"/>
            </a:xfrm>
            <a:prstGeom prst="rect">
              <a:avLst/>
            </a:prstGeom>
            <a:noFill/>
          </p:spPr>
          <p:txBody>
            <a:bodyPr wrap="square" rtlCol="0">
              <a:spAutoFit/>
            </a:bodyPr>
            <a:lstStyle/>
            <a:p>
              <a:r>
                <a:rPr lang="en-US" altLang="zh-CN" b="1" dirty="0"/>
                <a:t>ack=u+1</a:t>
              </a:r>
              <a:endParaRPr lang="zh-CN" altLang="en-US" b="1" dirty="0"/>
            </a:p>
          </p:txBody>
        </p:sp>
      </p:grpSp>
      <p:sp>
        <p:nvSpPr>
          <p:cNvPr id="61" name="矩形 60"/>
          <p:cNvSpPr/>
          <p:nvPr/>
        </p:nvSpPr>
        <p:spPr>
          <a:xfrm>
            <a:off x="7973231" y="3881261"/>
            <a:ext cx="1515035" cy="884008"/>
          </a:xfrm>
          <a:prstGeom prst="rect">
            <a:avLst/>
          </a:prstGeom>
          <a:solidFill>
            <a:schemeClr val="accent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rPr>
              <a:t>LAST-ACK</a:t>
            </a:r>
            <a:endParaRPr lang="en-US" altLang="zh-CN" b="1" dirty="0">
              <a:solidFill>
                <a:schemeClr val="bg1"/>
              </a:solidFill>
            </a:endParaRPr>
          </a:p>
          <a:p>
            <a:pPr algn="ctr"/>
            <a:r>
              <a:rPr lang="zh-CN" altLang="en-US" b="1" dirty="0">
                <a:solidFill>
                  <a:schemeClr val="bg1"/>
                </a:solidFill>
                <a:latin typeface="+mn-ea"/>
              </a:rPr>
              <a:t>最后确认</a:t>
            </a:r>
            <a:endParaRPr lang="zh-CN" altLang="en-US" b="1" dirty="0">
              <a:solidFill>
                <a:schemeClr val="bg1"/>
              </a:solidFill>
              <a:latin typeface="+mn-ea"/>
            </a:endParaRPr>
          </a:p>
        </p:txBody>
      </p:sp>
      <p:sp>
        <p:nvSpPr>
          <p:cNvPr id="62" name="文本框 61"/>
          <p:cNvSpPr txBox="1"/>
          <p:nvPr/>
        </p:nvSpPr>
        <p:spPr>
          <a:xfrm>
            <a:off x="9480501" y="3902497"/>
            <a:ext cx="2759153" cy="646331"/>
          </a:xfrm>
          <a:prstGeom prst="rect">
            <a:avLst/>
          </a:prstGeom>
          <a:noFill/>
        </p:spPr>
        <p:txBody>
          <a:bodyPr wrap="square" rtlCol="0">
            <a:spAutoFit/>
          </a:bodyPr>
          <a:lstStyle/>
          <a:p>
            <a:r>
              <a:rPr lang="zh-CN" altLang="en-US" b="1" dirty="0">
                <a:solidFill>
                  <a:schemeClr val="accent1">
                    <a:lumMod val="50000"/>
                  </a:schemeClr>
                </a:solidFill>
              </a:rPr>
              <a:t>发送</a:t>
            </a:r>
            <a:r>
              <a:rPr lang="en-US" altLang="zh-CN" b="1" dirty="0">
                <a:solidFill>
                  <a:schemeClr val="accent1">
                    <a:lumMod val="50000"/>
                  </a:schemeClr>
                </a:solidFill>
              </a:rPr>
              <a:t>TCP</a:t>
            </a:r>
            <a:r>
              <a:rPr lang="zh-CN" altLang="en-US" b="1" dirty="0">
                <a:solidFill>
                  <a:schemeClr val="accent1">
                    <a:lumMod val="50000"/>
                  </a:schemeClr>
                </a:solidFill>
              </a:rPr>
              <a:t>连接释放报文段</a:t>
            </a:r>
            <a:endParaRPr lang="en-US" altLang="zh-CN" b="1" dirty="0">
              <a:solidFill>
                <a:schemeClr val="accent1">
                  <a:lumMod val="50000"/>
                </a:schemeClr>
              </a:solidFill>
            </a:endParaRPr>
          </a:p>
          <a:p>
            <a:r>
              <a:rPr lang="zh-CN" altLang="en-US" b="1" dirty="0">
                <a:solidFill>
                  <a:schemeClr val="accent1">
                    <a:lumMod val="50000"/>
                  </a:schemeClr>
                </a:solidFill>
              </a:rPr>
              <a:t>并进入最后确认状态</a:t>
            </a:r>
            <a:endParaRPr lang="zh-CN" altLang="en-US" b="1" dirty="0">
              <a:solidFill>
                <a:schemeClr val="accent1">
                  <a:lumMod val="50000"/>
                </a:schemeClr>
              </a:solidFill>
            </a:endParaRPr>
          </a:p>
        </p:txBody>
      </p:sp>
      <p:grpSp>
        <p:nvGrpSpPr>
          <p:cNvPr id="11" name="组合 10"/>
          <p:cNvGrpSpPr/>
          <p:nvPr/>
        </p:nvGrpSpPr>
        <p:grpSpPr>
          <a:xfrm>
            <a:off x="4218768" y="4250929"/>
            <a:ext cx="3763723" cy="514340"/>
            <a:chOff x="4218768" y="4250929"/>
            <a:chExt cx="3763723" cy="514340"/>
          </a:xfrm>
        </p:grpSpPr>
        <p:cxnSp>
          <p:nvCxnSpPr>
            <p:cNvPr id="63" name="直接箭头连接符 62"/>
            <p:cNvCxnSpPr/>
            <p:nvPr/>
          </p:nvCxnSpPr>
          <p:spPr>
            <a:xfrm>
              <a:off x="4218768" y="4423921"/>
              <a:ext cx="3763723" cy="341348"/>
            </a:xfrm>
            <a:prstGeom prst="straightConnector1">
              <a:avLst/>
            </a:prstGeom>
            <a:ln w="127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64" name="文本框 63"/>
            <p:cNvSpPr txBox="1"/>
            <p:nvPr/>
          </p:nvSpPr>
          <p:spPr>
            <a:xfrm rot="343184">
              <a:off x="5253224" y="4250929"/>
              <a:ext cx="809897" cy="369332"/>
            </a:xfrm>
            <a:prstGeom prst="rect">
              <a:avLst/>
            </a:prstGeom>
            <a:noFill/>
          </p:spPr>
          <p:txBody>
            <a:bodyPr wrap="square" rtlCol="0">
              <a:spAutoFit/>
            </a:bodyPr>
            <a:lstStyle/>
            <a:p>
              <a:r>
                <a:rPr lang="en-US" altLang="zh-CN" b="1" dirty="0"/>
                <a:t>ACK=1</a:t>
              </a:r>
              <a:endParaRPr lang="zh-CN" altLang="en-US" b="1" dirty="0"/>
            </a:p>
          </p:txBody>
        </p:sp>
        <p:sp>
          <p:nvSpPr>
            <p:cNvPr id="66" name="文本框 65"/>
            <p:cNvSpPr txBox="1"/>
            <p:nvPr/>
          </p:nvSpPr>
          <p:spPr>
            <a:xfrm rot="344951">
              <a:off x="5997423" y="4296808"/>
              <a:ext cx="1143861" cy="369332"/>
            </a:xfrm>
            <a:prstGeom prst="rect">
              <a:avLst/>
            </a:prstGeom>
            <a:noFill/>
          </p:spPr>
          <p:txBody>
            <a:bodyPr wrap="square" rtlCol="0">
              <a:spAutoFit/>
            </a:bodyPr>
            <a:lstStyle/>
            <a:p>
              <a:r>
                <a:rPr lang="en-US" altLang="zh-CN" b="1" dirty="0"/>
                <a:t>seq=u+1</a:t>
              </a:r>
              <a:endParaRPr lang="zh-CN" altLang="en-US" b="1" dirty="0"/>
            </a:p>
          </p:txBody>
        </p:sp>
        <p:sp>
          <p:nvSpPr>
            <p:cNvPr id="67" name="文本框 66"/>
            <p:cNvSpPr txBox="1"/>
            <p:nvPr/>
          </p:nvSpPr>
          <p:spPr>
            <a:xfrm rot="344951">
              <a:off x="6897496" y="4370789"/>
              <a:ext cx="1024244" cy="369332"/>
            </a:xfrm>
            <a:prstGeom prst="rect">
              <a:avLst/>
            </a:prstGeom>
            <a:noFill/>
          </p:spPr>
          <p:txBody>
            <a:bodyPr wrap="square" rtlCol="0">
              <a:spAutoFit/>
            </a:bodyPr>
            <a:lstStyle/>
            <a:p>
              <a:r>
                <a:rPr lang="en-US" altLang="zh-CN" b="1" dirty="0"/>
                <a:t>ack=w+1</a:t>
              </a:r>
              <a:endParaRPr lang="zh-CN" altLang="en-US" b="1" dirty="0"/>
            </a:p>
          </p:txBody>
        </p:sp>
      </p:grpSp>
      <p:sp>
        <p:nvSpPr>
          <p:cNvPr id="68" name="矩形 67"/>
          <p:cNvSpPr/>
          <p:nvPr/>
        </p:nvSpPr>
        <p:spPr>
          <a:xfrm>
            <a:off x="2694406" y="4417328"/>
            <a:ext cx="1515600" cy="1062705"/>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rPr>
              <a:t>TIME-WAIT</a:t>
            </a:r>
            <a:endParaRPr lang="en-US" altLang="zh-CN" b="1" dirty="0">
              <a:solidFill>
                <a:schemeClr val="bg1"/>
              </a:solidFill>
            </a:endParaRPr>
          </a:p>
          <a:p>
            <a:pPr algn="ctr"/>
            <a:r>
              <a:rPr lang="zh-CN" altLang="en-US" b="1" dirty="0">
                <a:solidFill>
                  <a:schemeClr val="bg1"/>
                </a:solidFill>
                <a:latin typeface="+mn-ea"/>
              </a:rPr>
              <a:t>时间等待</a:t>
            </a:r>
            <a:endParaRPr lang="zh-CN" altLang="en-US" b="1" dirty="0">
              <a:solidFill>
                <a:schemeClr val="bg1"/>
              </a:solidFill>
              <a:latin typeface="+mn-ea"/>
            </a:endParaRPr>
          </a:p>
        </p:txBody>
      </p:sp>
      <p:sp>
        <p:nvSpPr>
          <p:cNvPr id="69" name="文本框 68"/>
          <p:cNvSpPr txBox="1"/>
          <p:nvPr/>
        </p:nvSpPr>
        <p:spPr>
          <a:xfrm>
            <a:off x="130663" y="4374508"/>
            <a:ext cx="2759153" cy="646331"/>
          </a:xfrm>
          <a:prstGeom prst="rect">
            <a:avLst/>
          </a:prstGeom>
          <a:noFill/>
        </p:spPr>
        <p:txBody>
          <a:bodyPr wrap="square" rtlCol="0">
            <a:spAutoFit/>
          </a:bodyPr>
          <a:lstStyle/>
          <a:p>
            <a:r>
              <a:rPr lang="zh-CN" altLang="en-US" b="1" dirty="0">
                <a:solidFill>
                  <a:schemeClr val="accent1"/>
                </a:solidFill>
              </a:rPr>
              <a:t>发送</a:t>
            </a:r>
            <a:r>
              <a:rPr lang="en-US" altLang="zh-CN" b="1" dirty="0">
                <a:solidFill>
                  <a:schemeClr val="accent1"/>
                </a:solidFill>
              </a:rPr>
              <a:t>TCP</a:t>
            </a:r>
            <a:r>
              <a:rPr lang="zh-CN" altLang="en-US" b="1" dirty="0">
                <a:solidFill>
                  <a:schemeClr val="accent1"/>
                </a:solidFill>
              </a:rPr>
              <a:t>普通确认报文段</a:t>
            </a:r>
            <a:endParaRPr lang="en-US" altLang="zh-CN" b="1" dirty="0">
              <a:solidFill>
                <a:schemeClr val="accent1"/>
              </a:solidFill>
            </a:endParaRPr>
          </a:p>
          <a:p>
            <a:r>
              <a:rPr lang="zh-CN" altLang="en-US" b="1" dirty="0">
                <a:solidFill>
                  <a:schemeClr val="accent1"/>
                </a:solidFill>
              </a:rPr>
              <a:t>并进入时间等待状态</a:t>
            </a:r>
            <a:endParaRPr lang="zh-CN" altLang="en-US" b="1" dirty="0">
              <a:solidFill>
                <a:schemeClr val="accent1"/>
              </a:solidFill>
            </a:endParaRPr>
          </a:p>
        </p:txBody>
      </p:sp>
      <p:sp>
        <p:nvSpPr>
          <p:cNvPr id="65" name="矩形 64"/>
          <p:cNvSpPr/>
          <p:nvPr/>
        </p:nvSpPr>
        <p:spPr>
          <a:xfrm>
            <a:off x="7973230" y="4765269"/>
            <a:ext cx="1515035" cy="626579"/>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CLOSED</a:t>
            </a:r>
            <a:endParaRPr lang="en-US" altLang="zh-CN" b="1" dirty="0">
              <a:solidFill>
                <a:schemeClr val="tx1"/>
              </a:solidFill>
            </a:endParaRPr>
          </a:p>
          <a:p>
            <a:pPr algn="ctr"/>
            <a:r>
              <a:rPr lang="zh-CN" altLang="en-US" b="1" dirty="0">
                <a:solidFill>
                  <a:schemeClr val="tx1"/>
                </a:solidFill>
              </a:rPr>
              <a:t>关闭</a:t>
            </a:r>
            <a:endParaRPr lang="zh-CN" altLang="en-US" b="1" dirty="0">
              <a:solidFill>
                <a:schemeClr val="tx1"/>
              </a:solidFill>
            </a:endParaRPr>
          </a:p>
        </p:txBody>
      </p:sp>
      <p:grpSp>
        <p:nvGrpSpPr>
          <p:cNvPr id="12" name="组合 11"/>
          <p:cNvGrpSpPr/>
          <p:nvPr/>
        </p:nvGrpSpPr>
        <p:grpSpPr>
          <a:xfrm>
            <a:off x="4210007" y="4435595"/>
            <a:ext cx="1414828" cy="1059693"/>
            <a:chOff x="4210007" y="4435595"/>
            <a:chExt cx="1414828" cy="1059693"/>
          </a:xfrm>
        </p:grpSpPr>
        <p:cxnSp>
          <p:nvCxnSpPr>
            <p:cNvPr id="73" name="连接符: 曲线 72"/>
            <p:cNvCxnSpPr/>
            <p:nvPr/>
          </p:nvCxnSpPr>
          <p:spPr>
            <a:xfrm>
              <a:off x="4210007" y="4435595"/>
              <a:ext cx="12700" cy="1059693"/>
            </a:xfrm>
            <a:prstGeom prst="curvedConnector3">
              <a:avLst>
                <a:gd name="adj1" fmla="val 1800000"/>
              </a:avLst>
            </a:prstGeom>
            <a:ln w="38100">
              <a:solidFill>
                <a:schemeClr val="accent1">
                  <a:lumMod val="75000"/>
                </a:schemeClr>
              </a:solidFill>
              <a:prstDash val="dash"/>
              <a:tailEnd type="triangle" w="med" len="lg"/>
            </a:ln>
          </p:spPr>
          <p:style>
            <a:lnRef idx="1">
              <a:schemeClr val="accent1"/>
            </a:lnRef>
            <a:fillRef idx="0">
              <a:schemeClr val="accent1"/>
            </a:fillRef>
            <a:effectRef idx="0">
              <a:schemeClr val="accent1"/>
            </a:effectRef>
            <a:fontRef idx="minor">
              <a:schemeClr val="tx1"/>
            </a:fontRef>
          </p:style>
        </p:cxnSp>
        <p:sp>
          <p:nvSpPr>
            <p:cNvPr id="75" name="文本框 74"/>
            <p:cNvSpPr txBox="1"/>
            <p:nvPr/>
          </p:nvSpPr>
          <p:spPr>
            <a:xfrm>
              <a:off x="4433906" y="4796094"/>
              <a:ext cx="1190929" cy="369332"/>
            </a:xfrm>
            <a:prstGeom prst="rect">
              <a:avLst/>
            </a:prstGeom>
            <a:noFill/>
          </p:spPr>
          <p:txBody>
            <a:bodyPr wrap="square" rtlCol="0">
              <a:spAutoFit/>
            </a:bodyPr>
            <a:lstStyle/>
            <a:p>
              <a:r>
                <a:rPr lang="zh-CN" altLang="en-US" b="1" dirty="0">
                  <a:solidFill>
                    <a:schemeClr val="accent1"/>
                  </a:solidFill>
                </a:rPr>
                <a:t>等待</a:t>
              </a:r>
              <a:r>
                <a:rPr lang="en-US" altLang="zh-CN" b="1" dirty="0">
                  <a:solidFill>
                    <a:schemeClr val="accent1"/>
                  </a:solidFill>
                </a:rPr>
                <a:t>2MSL</a:t>
              </a:r>
              <a:endParaRPr lang="zh-CN" altLang="en-US" b="1" dirty="0">
                <a:solidFill>
                  <a:schemeClr val="accent1"/>
                </a:solidFill>
              </a:endParaRPr>
            </a:p>
          </p:txBody>
        </p:sp>
      </p:grpSp>
      <p:sp>
        <p:nvSpPr>
          <p:cNvPr id="78" name="矩形 77"/>
          <p:cNvSpPr/>
          <p:nvPr/>
        </p:nvSpPr>
        <p:spPr>
          <a:xfrm>
            <a:off x="2694971" y="5482121"/>
            <a:ext cx="1515035" cy="626579"/>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CLOSED</a:t>
            </a:r>
            <a:endParaRPr lang="en-US" altLang="zh-CN" b="1" dirty="0">
              <a:solidFill>
                <a:schemeClr val="tx1"/>
              </a:solidFill>
            </a:endParaRPr>
          </a:p>
          <a:p>
            <a:pPr algn="ctr"/>
            <a:r>
              <a:rPr lang="zh-CN" altLang="en-US" b="1" dirty="0">
                <a:solidFill>
                  <a:schemeClr val="tx1"/>
                </a:solidFill>
              </a:rPr>
              <a:t>关闭</a:t>
            </a:r>
            <a:endParaRPr lang="zh-CN" altLang="en-US" b="1" dirty="0">
              <a:solidFill>
                <a:schemeClr val="tx1"/>
              </a:solidFill>
            </a:endParaRPr>
          </a:p>
        </p:txBody>
      </p:sp>
      <p:grpSp>
        <p:nvGrpSpPr>
          <p:cNvPr id="76" name="组合 75"/>
          <p:cNvGrpSpPr/>
          <p:nvPr/>
        </p:nvGrpSpPr>
        <p:grpSpPr>
          <a:xfrm>
            <a:off x="5077288" y="4751458"/>
            <a:ext cx="2098011" cy="1687442"/>
            <a:chOff x="3207781" y="1105990"/>
            <a:chExt cx="5776438" cy="4646020"/>
          </a:xfrm>
        </p:grpSpPr>
        <p:sp>
          <p:nvSpPr>
            <p:cNvPr id="77" name="任意多边形 4"/>
            <p:cNvSpPr/>
            <p:nvPr/>
          </p:nvSpPr>
          <p:spPr>
            <a:xfrm>
              <a:off x="3598883" y="5220505"/>
              <a:ext cx="5385336" cy="531505"/>
            </a:xfrm>
            <a:custGeom>
              <a:avLst/>
              <a:gdLst>
                <a:gd name="connsiteX0" fmla="*/ -514 w 4756429"/>
                <a:gd name="connsiteY0" fmla="*/ 234476 h 469435"/>
                <a:gd name="connsiteX1" fmla="*/ 2377732 w 4756429"/>
                <a:gd name="connsiteY1" fmla="*/ -210 h 469435"/>
                <a:gd name="connsiteX2" fmla="*/ 4755915 w 4756429"/>
                <a:gd name="connsiteY2" fmla="*/ 234476 h 469435"/>
                <a:gd name="connsiteX3" fmla="*/ 2377732 w 4756429"/>
                <a:gd name="connsiteY3" fmla="*/ 469226 h 469435"/>
                <a:gd name="connsiteX4" fmla="*/ -514 w 4756429"/>
                <a:gd name="connsiteY4" fmla="*/ 234476 h 4694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56429" h="469435">
                  <a:moveTo>
                    <a:pt x="-514" y="234476"/>
                  </a:moveTo>
                  <a:cubicBezTo>
                    <a:pt x="-514" y="104871"/>
                    <a:pt x="1064277" y="-210"/>
                    <a:pt x="2377732" y="-210"/>
                  </a:cubicBezTo>
                  <a:cubicBezTo>
                    <a:pt x="3691187" y="-210"/>
                    <a:pt x="4755915" y="104871"/>
                    <a:pt x="4755915" y="234476"/>
                  </a:cubicBezTo>
                  <a:cubicBezTo>
                    <a:pt x="4755915" y="364081"/>
                    <a:pt x="3691187" y="469226"/>
                    <a:pt x="2377732" y="469226"/>
                  </a:cubicBezTo>
                  <a:cubicBezTo>
                    <a:pt x="1064277" y="469226"/>
                    <a:pt x="-514" y="364144"/>
                    <a:pt x="-514" y="234476"/>
                  </a:cubicBezTo>
                  <a:close/>
                </a:path>
              </a:pathLst>
            </a:custGeom>
            <a:solidFill>
              <a:srgbClr val="E8E8E8"/>
            </a:solidFill>
            <a:ln w="6346" cap="flat">
              <a:noFill/>
              <a:prstDash val="solid"/>
              <a:miter/>
            </a:ln>
          </p:spPr>
          <p:txBody>
            <a:bodyPr rtlCol="0" anchor="ctr"/>
            <a:lstStyle/>
            <a:p>
              <a:endParaRPr lang="zh-CN" altLang="en-US"/>
            </a:p>
          </p:txBody>
        </p:sp>
        <p:sp>
          <p:nvSpPr>
            <p:cNvPr id="80" name="任意多边形 5"/>
            <p:cNvSpPr/>
            <p:nvPr/>
          </p:nvSpPr>
          <p:spPr>
            <a:xfrm>
              <a:off x="4313321" y="3382454"/>
              <a:ext cx="883608" cy="1118025"/>
            </a:xfrm>
            <a:custGeom>
              <a:avLst/>
              <a:gdLst>
                <a:gd name="connsiteX0" fmla="*/ 304303 w 780419"/>
                <a:gd name="connsiteY0" fmla="*/ 118570 h 987461"/>
                <a:gd name="connsiteX1" fmla="*/ 254240 w 780419"/>
                <a:gd name="connsiteY1" fmla="*/ 127782 h 987461"/>
                <a:gd name="connsiteX2" fmla="*/ 200428 w 780419"/>
                <a:gd name="connsiteY2" fmla="*/ 182038 h 987461"/>
                <a:gd name="connsiteX3" fmla="*/ 189374 w 780419"/>
                <a:gd name="connsiteY3" fmla="*/ 260437 h 987461"/>
                <a:gd name="connsiteX4" fmla="*/ 195727 w 780419"/>
                <a:gd name="connsiteY4" fmla="*/ 517740 h 987461"/>
                <a:gd name="connsiteX5" fmla="*/ 71395 w 780419"/>
                <a:gd name="connsiteY5" fmla="*/ 592835 h 987461"/>
                <a:gd name="connsiteX6" fmla="*/ 24001 w 780419"/>
                <a:gd name="connsiteY6" fmla="*/ 840164 h 987461"/>
                <a:gd name="connsiteX7" fmla="*/ 249411 w 780419"/>
                <a:gd name="connsiteY7" fmla="*/ 982284 h 987461"/>
                <a:gd name="connsiteX8" fmla="*/ 522597 w 780419"/>
                <a:gd name="connsiteY8" fmla="*/ 959286 h 987461"/>
                <a:gd name="connsiteX9" fmla="*/ 699597 w 780419"/>
                <a:gd name="connsiteY9" fmla="*/ 889401 h 987461"/>
                <a:gd name="connsiteX10" fmla="*/ 708555 w 780419"/>
                <a:gd name="connsiteY10" fmla="*/ 575617 h 987461"/>
                <a:gd name="connsiteX11" fmla="*/ 764082 w 780419"/>
                <a:gd name="connsiteY11" fmla="*/ 389088 h 987461"/>
                <a:gd name="connsiteX12" fmla="*/ 606968 w 780419"/>
                <a:gd name="connsiteY12" fmla="*/ 27466 h 987461"/>
                <a:gd name="connsiteX13" fmla="*/ 304303 w 780419"/>
                <a:gd name="connsiteY13" fmla="*/ 118761 h 987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80419" h="987461">
                  <a:moveTo>
                    <a:pt x="304303" y="118570"/>
                  </a:moveTo>
                  <a:cubicBezTo>
                    <a:pt x="307860" y="110184"/>
                    <a:pt x="258432" y="125940"/>
                    <a:pt x="254240" y="127782"/>
                  </a:cubicBezTo>
                  <a:cubicBezTo>
                    <a:pt x="230002" y="138284"/>
                    <a:pt x="210733" y="157712"/>
                    <a:pt x="200428" y="182038"/>
                  </a:cubicBezTo>
                  <a:cubicBezTo>
                    <a:pt x="191299" y="207108"/>
                    <a:pt x="187531" y="233817"/>
                    <a:pt x="189374" y="260437"/>
                  </a:cubicBezTo>
                  <a:cubicBezTo>
                    <a:pt x="191216" y="342393"/>
                    <a:pt x="253985" y="444679"/>
                    <a:pt x="195727" y="517740"/>
                  </a:cubicBezTo>
                  <a:cubicBezTo>
                    <a:pt x="165486" y="555478"/>
                    <a:pt x="111484" y="565706"/>
                    <a:pt x="71395" y="592835"/>
                  </a:cubicBezTo>
                  <a:cubicBezTo>
                    <a:pt x="-4843" y="644295"/>
                    <a:pt x="-20154" y="759351"/>
                    <a:pt x="24001" y="840164"/>
                  </a:cubicBezTo>
                  <a:cubicBezTo>
                    <a:pt x="68155" y="920976"/>
                    <a:pt x="158306" y="968752"/>
                    <a:pt x="249411" y="982284"/>
                  </a:cubicBezTo>
                  <a:cubicBezTo>
                    <a:pt x="340516" y="995816"/>
                    <a:pt x="433081" y="979552"/>
                    <a:pt x="522597" y="959286"/>
                  </a:cubicBezTo>
                  <a:cubicBezTo>
                    <a:pt x="584986" y="945182"/>
                    <a:pt x="648835" y="928092"/>
                    <a:pt x="699597" y="889401"/>
                  </a:cubicBezTo>
                  <a:cubicBezTo>
                    <a:pt x="819354" y="797724"/>
                    <a:pt x="763510" y="682986"/>
                    <a:pt x="708555" y="575617"/>
                  </a:cubicBezTo>
                  <a:cubicBezTo>
                    <a:pt x="673358" y="506876"/>
                    <a:pt x="736509" y="474475"/>
                    <a:pt x="764082" y="389088"/>
                  </a:cubicBezTo>
                  <a:cubicBezTo>
                    <a:pt x="813700" y="235469"/>
                    <a:pt x="742608" y="86360"/>
                    <a:pt x="606968" y="27466"/>
                  </a:cubicBezTo>
                  <a:cubicBezTo>
                    <a:pt x="384225" y="-69039"/>
                    <a:pt x="304747" y="117744"/>
                    <a:pt x="304303" y="118761"/>
                  </a:cubicBezTo>
                  <a:close/>
                </a:path>
              </a:pathLst>
            </a:custGeom>
            <a:solidFill>
              <a:srgbClr val="971D05"/>
            </a:solidFill>
            <a:ln w="6346" cap="flat">
              <a:noFill/>
              <a:prstDash val="solid"/>
              <a:miter/>
            </a:ln>
          </p:spPr>
          <p:txBody>
            <a:bodyPr rtlCol="0" anchor="ctr"/>
            <a:lstStyle/>
            <a:p>
              <a:endParaRPr lang="zh-CN" altLang="en-US"/>
            </a:p>
          </p:txBody>
        </p:sp>
        <p:sp>
          <p:nvSpPr>
            <p:cNvPr id="81" name="任意多边形 6"/>
            <p:cNvSpPr/>
            <p:nvPr/>
          </p:nvSpPr>
          <p:spPr>
            <a:xfrm>
              <a:off x="4743753" y="3967018"/>
              <a:ext cx="251762" cy="311178"/>
            </a:xfrm>
            <a:custGeom>
              <a:avLst/>
              <a:gdLst>
                <a:gd name="connsiteX0" fmla="*/ 110730 w 222361"/>
                <a:gd name="connsiteY0" fmla="*/ 274628 h 274838"/>
                <a:gd name="connsiteX1" fmla="*/ 110730 w 222361"/>
                <a:gd name="connsiteY1" fmla="*/ 274628 h 274838"/>
                <a:gd name="connsiteX2" fmla="*/ -514 w 222361"/>
                <a:gd name="connsiteY2" fmla="*/ 126853 h 274838"/>
                <a:gd name="connsiteX3" fmla="*/ -514 w 222361"/>
                <a:gd name="connsiteY3" fmla="*/ -210 h 274838"/>
                <a:gd name="connsiteX4" fmla="*/ 221847 w 222361"/>
                <a:gd name="connsiteY4" fmla="*/ -210 h 274838"/>
                <a:gd name="connsiteX5" fmla="*/ 221847 w 222361"/>
                <a:gd name="connsiteY5" fmla="*/ 126853 h 274838"/>
                <a:gd name="connsiteX6" fmla="*/ 111937 w 222361"/>
                <a:gd name="connsiteY6" fmla="*/ 274628 h 27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2361" h="274838">
                  <a:moveTo>
                    <a:pt x="110730" y="274628"/>
                  </a:moveTo>
                  <a:lnTo>
                    <a:pt x="110730" y="274628"/>
                  </a:lnTo>
                  <a:cubicBezTo>
                    <a:pt x="49358" y="274628"/>
                    <a:pt x="-451" y="163639"/>
                    <a:pt x="-514" y="126853"/>
                  </a:cubicBezTo>
                  <a:lnTo>
                    <a:pt x="-514" y="-210"/>
                  </a:lnTo>
                  <a:lnTo>
                    <a:pt x="221847" y="-210"/>
                  </a:lnTo>
                  <a:lnTo>
                    <a:pt x="221847" y="126853"/>
                  </a:lnTo>
                  <a:cubicBezTo>
                    <a:pt x="221847" y="163448"/>
                    <a:pt x="172991" y="274438"/>
                    <a:pt x="111937" y="274628"/>
                  </a:cubicBezTo>
                  <a:close/>
                </a:path>
              </a:pathLst>
            </a:custGeom>
            <a:solidFill>
              <a:srgbClr val="FF93B1"/>
            </a:solidFill>
            <a:ln w="6346" cap="flat">
              <a:noFill/>
              <a:prstDash val="solid"/>
              <a:miter/>
            </a:ln>
          </p:spPr>
          <p:txBody>
            <a:bodyPr rtlCol="0" anchor="ctr"/>
            <a:lstStyle/>
            <a:p>
              <a:endParaRPr lang="zh-CN" altLang="en-US"/>
            </a:p>
          </p:txBody>
        </p:sp>
        <p:sp>
          <p:nvSpPr>
            <p:cNvPr id="82" name="任意多边形 7"/>
            <p:cNvSpPr/>
            <p:nvPr/>
          </p:nvSpPr>
          <p:spPr>
            <a:xfrm>
              <a:off x="4572555" y="3764605"/>
              <a:ext cx="121406" cy="141542"/>
            </a:xfrm>
            <a:custGeom>
              <a:avLst/>
              <a:gdLst>
                <a:gd name="connsiteX0" fmla="*/ 77312 w 107228"/>
                <a:gd name="connsiteY0" fmla="*/ 27741 h 125013"/>
                <a:gd name="connsiteX1" fmla="*/ -514 w 107228"/>
                <a:gd name="connsiteY1" fmla="*/ 46801 h 125013"/>
                <a:gd name="connsiteX2" fmla="*/ 94783 w 107228"/>
                <a:gd name="connsiteY2" fmla="*/ 110332 h 125013"/>
                <a:gd name="connsiteX3" fmla="*/ 77312 w 107228"/>
                <a:gd name="connsiteY3" fmla="*/ 27741 h 125013"/>
              </a:gdLst>
              <a:ahLst/>
              <a:cxnLst>
                <a:cxn ang="0">
                  <a:pos x="connsiteX0" y="connsiteY0"/>
                </a:cxn>
                <a:cxn ang="0">
                  <a:pos x="connsiteX1" y="connsiteY1"/>
                </a:cxn>
                <a:cxn ang="0">
                  <a:pos x="connsiteX2" y="connsiteY2"/>
                </a:cxn>
                <a:cxn ang="0">
                  <a:pos x="connsiteX3" y="connsiteY3"/>
                </a:cxn>
              </a:cxnLst>
              <a:rect l="l" t="t" r="r" b="b"/>
              <a:pathLst>
                <a:path w="107228" h="125013">
                  <a:moveTo>
                    <a:pt x="77312" y="27741"/>
                  </a:moveTo>
                  <a:cubicBezTo>
                    <a:pt x="41226" y="-26515"/>
                    <a:pt x="-514" y="8364"/>
                    <a:pt x="-514" y="46801"/>
                  </a:cubicBezTo>
                  <a:cubicBezTo>
                    <a:pt x="-514" y="102073"/>
                    <a:pt x="60031" y="149722"/>
                    <a:pt x="94783" y="110332"/>
                  </a:cubicBezTo>
                  <a:cubicBezTo>
                    <a:pt x="129535" y="70943"/>
                    <a:pt x="77312" y="27741"/>
                    <a:pt x="77312" y="27741"/>
                  </a:cubicBezTo>
                  <a:close/>
                </a:path>
              </a:pathLst>
            </a:custGeom>
            <a:solidFill>
              <a:srgbClr val="FED0D6"/>
            </a:solidFill>
            <a:ln w="6346" cap="flat">
              <a:noFill/>
              <a:prstDash val="solid"/>
              <a:miter/>
            </a:ln>
          </p:spPr>
          <p:txBody>
            <a:bodyPr rtlCol="0" anchor="ctr"/>
            <a:lstStyle/>
            <a:p>
              <a:endParaRPr lang="zh-CN" altLang="en-US"/>
            </a:p>
          </p:txBody>
        </p:sp>
        <p:sp>
          <p:nvSpPr>
            <p:cNvPr id="83" name="任意多边形 8"/>
            <p:cNvSpPr/>
            <p:nvPr/>
          </p:nvSpPr>
          <p:spPr>
            <a:xfrm>
              <a:off x="5034066" y="3764605"/>
              <a:ext cx="121425" cy="141542"/>
            </a:xfrm>
            <a:custGeom>
              <a:avLst/>
              <a:gdLst>
                <a:gd name="connsiteX0" fmla="*/ 28968 w 107245"/>
                <a:gd name="connsiteY0" fmla="*/ 27741 h 125013"/>
                <a:gd name="connsiteX1" fmla="*/ 106731 w 107245"/>
                <a:gd name="connsiteY1" fmla="*/ 46801 h 125013"/>
                <a:gd name="connsiteX2" fmla="*/ 11433 w 107245"/>
                <a:gd name="connsiteY2" fmla="*/ 110332 h 125013"/>
                <a:gd name="connsiteX3" fmla="*/ 28968 w 107245"/>
                <a:gd name="connsiteY3" fmla="*/ 27741 h 125013"/>
              </a:gdLst>
              <a:ahLst/>
              <a:cxnLst>
                <a:cxn ang="0">
                  <a:pos x="connsiteX0" y="connsiteY0"/>
                </a:cxn>
                <a:cxn ang="0">
                  <a:pos x="connsiteX1" y="connsiteY1"/>
                </a:cxn>
                <a:cxn ang="0">
                  <a:pos x="connsiteX2" y="connsiteY2"/>
                </a:cxn>
                <a:cxn ang="0">
                  <a:pos x="connsiteX3" y="connsiteY3"/>
                </a:cxn>
              </a:cxnLst>
              <a:rect l="l" t="t" r="r" b="b"/>
              <a:pathLst>
                <a:path w="107245" h="125013">
                  <a:moveTo>
                    <a:pt x="28968" y="27741"/>
                  </a:moveTo>
                  <a:cubicBezTo>
                    <a:pt x="64927" y="-26515"/>
                    <a:pt x="106731" y="8364"/>
                    <a:pt x="106731" y="46801"/>
                  </a:cubicBezTo>
                  <a:cubicBezTo>
                    <a:pt x="106731" y="102073"/>
                    <a:pt x="46249" y="149722"/>
                    <a:pt x="11433" y="110332"/>
                  </a:cubicBezTo>
                  <a:cubicBezTo>
                    <a:pt x="-23382" y="70943"/>
                    <a:pt x="28968" y="27741"/>
                    <a:pt x="28968" y="27741"/>
                  </a:cubicBezTo>
                  <a:close/>
                </a:path>
              </a:pathLst>
            </a:custGeom>
            <a:solidFill>
              <a:srgbClr val="FED0D6"/>
            </a:solidFill>
            <a:ln w="6346" cap="flat">
              <a:noFill/>
              <a:prstDash val="solid"/>
              <a:miter/>
            </a:ln>
          </p:spPr>
          <p:txBody>
            <a:bodyPr rtlCol="0" anchor="ctr"/>
            <a:lstStyle/>
            <a:p>
              <a:endParaRPr lang="zh-CN" altLang="en-US"/>
            </a:p>
          </p:txBody>
        </p:sp>
        <p:sp>
          <p:nvSpPr>
            <p:cNvPr id="84" name="任意多边形 9"/>
            <p:cNvSpPr/>
            <p:nvPr/>
          </p:nvSpPr>
          <p:spPr>
            <a:xfrm>
              <a:off x="4636485" y="3571274"/>
              <a:ext cx="453974" cy="467243"/>
            </a:xfrm>
            <a:custGeom>
              <a:avLst/>
              <a:gdLst>
                <a:gd name="connsiteX0" fmla="*/ 199817 w 400958"/>
                <a:gd name="connsiteY0" fmla="*/ 412468 h 412678"/>
                <a:gd name="connsiteX1" fmla="*/ 6744 w 400958"/>
                <a:gd name="connsiteY1" fmla="*/ 98113 h 412678"/>
                <a:gd name="connsiteX2" fmla="*/ 393207 w 400958"/>
                <a:gd name="connsiteY2" fmla="*/ 98113 h 412678"/>
                <a:gd name="connsiteX3" fmla="*/ 199817 w 400958"/>
                <a:gd name="connsiteY3" fmla="*/ 412468 h 412678"/>
              </a:gdLst>
              <a:ahLst/>
              <a:cxnLst>
                <a:cxn ang="0">
                  <a:pos x="connsiteX0" y="connsiteY0"/>
                </a:cxn>
                <a:cxn ang="0">
                  <a:pos x="connsiteX1" y="connsiteY1"/>
                </a:cxn>
                <a:cxn ang="0">
                  <a:pos x="connsiteX2" y="connsiteY2"/>
                </a:cxn>
                <a:cxn ang="0">
                  <a:pos x="connsiteX3" y="connsiteY3"/>
                </a:cxn>
              </a:cxnLst>
              <a:rect l="l" t="t" r="r" b="b"/>
              <a:pathLst>
                <a:path w="400958" h="412678">
                  <a:moveTo>
                    <a:pt x="199817" y="412468"/>
                  </a:moveTo>
                  <a:cubicBezTo>
                    <a:pt x="57569" y="412468"/>
                    <a:pt x="-26547" y="257387"/>
                    <a:pt x="6744" y="98113"/>
                  </a:cubicBezTo>
                  <a:cubicBezTo>
                    <a:pt x="34063" y="-33016"/>
                    <a:pt x="365762" y="-32953"/>
                    <a:pt x="393207" y="98113"/>
                  </a:cubicBezTo>
                  <a:cubicBezTo>
                    <a:pt x="426434" y="257387"/>
                    <a:pt x="342382" y="412595"/>
                    <a:pt x="199817" y="412468"/>
                  </a:cubicBezTo>
                  <a:close/>
                </a:path>
              </a:pathLst>
            </a:custGeom>
            <a:solidFill>
              <a:srgbClr val="FED0D6"/>
            </a:solidFill>
            <a:ln w="6346" cap="flat">
              <a:noFill/>
              <a:prstDash val="solid"/>
              <a:miter/>
            </a:ln>
          </p:spPr>
          <p:txBody>
            <a:bodyPr rtlCol="0" anchor="ctr"/>
            <a:lstStyle/>
            <a:p>
              <a:endParaRPr lang="zh-CN" altLang="en-US"/>
            </a:p>
          </p:txBody>
        </p:sp>
        <p:sp>
          <p:nvSpPr>
            <p:cNvPr id="85" name="任意多边形 10"/>
            <p:cNvSpPr/>
            <p:nvPr/>
          </p:nvSpPr>
          <p:spPr>
            <a:xfrm>
              <a:off x="4757636" y="3487392"/>
              <a:ext cx="367502" cy="234313"/>
            </a:xfrm>
            <a:custGeom>
              <a:avLst/>
              <a:gdLst>
                <a:gd name="connsiteX0" fmla="*/ -514 w 324585"/>
                <a:gd name="connsiteY0" fmla="*/ 31541 h 206950"/>
                <a:gd name="connsiteX1" fmla="*/ 303231 w 324585"/>
                <a:gd name="connsiteY1" fmla="*/ 198693 h 206950"/>
                <a:gd name="connsiteX2" fmla="*/ 184045 w 324585"/>
                <a:gd name="connsiteY2" fmla="*/ 21757 h 206950"/>
                <a:gd name="connsiteX3" fmla="*/ -514 w 324585"/>
                <a:gd name="connsiteY3" fmla="*/ 31541 h 206950"/>
              </a:gdLst>
              <a:ahLst/>
              <a:cxnLst>
                <a:cxn ang="0">
                  <a:pos x="connsiteX0" y="connsiteY0"/>
                </a:cxn>
                <a:cxn ang="0">
                  <a:pos x="connsiteX1" y="connsiteY1"/>
                </a:cxn>
                <a:cxn ang="0">
                  <a:pos x="connsiteX2" y="connsiteY2"/>
                </a:cxn>
                <a:cxn ang="0">
                  <a:pos x="connsiteX3" y="connsiteY3"/>
                </a:cxn>
              </a:cxnLst>
              <a:rect l="l" t="t" r="r" b="b"/>
              <a:pathLst>
                <a:path w="324585" h="206950">
                  <a:moveTo>
                    <a:pt x="-514" y="31541"/>
                  </a:moveTo>
                  <a:cubicBezTo>
                    <a:pt x="-514" y="165911"/>
                    <a:pt x="253612" y="230650"/>
                    <a:pt x="303231" y="198693"/>
                  </a:cubicBezTo>
                  <a:cubicBezTo>
                    <a:pt x="352849" y="166737"/>
                    <a:pt x="314158" y="52951"/>
                    <a:pt x="184045" y="21757"/>
                  </a:cubicBezTo>
                  <a:cubicBezTo>
                    <a:pt x="53932" y="-9437"/>
                    <a:pt x="-197" y="-8484"/>
                    <a:pt x="-514" y="31541"/>
                  </a:cubicBezTo>
                  <a:close/>
                </a:path>
              </a:pathLst>
            </a:custGeom>
            <a:solidFill>
              <a:srgbClr val="971D05"/>
            </a:solidFill>
            <a:ln w="6346" cap="flat">
              <a:noFill/>
              <a:prstDash val="solid"/>
              <a:miter/>
            </a:ln>
          </p:spPr>
          <p:txBody>
            <a:bodyPr rtlCol="0" anchor="ctr"/>
            <a:lstStyle/>
            <a:p>
              <a:endParaRPr lang="zh-CN" altLang="en-US"/>
            </a:p>
          </p:txBody>
        </p:sp>
        <p:sp>
          <p:nvSpPr>
            <p:cNvPr id="86" name="任意多边形 11"/>
            <p:cNvSpPr/>
            <p:nvPr/>
          </p:nvSpPr>
          <p:spPr>
            <a:xfrm>
              <a:off x="4592900" y="3508707"/>
              <a:ext cx="173053" cy="238281"/>
            </a:xfrm>
            <a:custGeom>
              <a:avLst/>
              <a:gdLst>
                <a:gd name="connsiteX0" fmla="*/ 145428 w 152844"/>
                <a:gd name="connsiteY0" fmla="*/ 11762 h 210454"/>
                <a:gd name="connsiteX1" fmla="*/ 38759 w 152844"/>
                <a:gd name="connsiteY1" fmla="*/ 209790 h 210454"/>
                <a:gd name="connsiteX2" fmla="*/ 27704 w 152844"/>
                <a:gd name="connsiteY2" fmla="*/ 78089 h 210454"/>
                <a:gd name="connsiteX3" fmla="*/ 145428 w 152844"/>
                <a:gd name="connsiteY3" fmla="*/ 11762 h 210454"/>
              </a:gdLst>
              <a:ahLst/>
              <a:cxnLst>
                <a:cxn ang="0">
                  <a:pos x="connsiteX0" y="connsiteY0"/>
                </a:cxn>
                <a:cxn ang="0">
                  <a:pos x="connsiteX1" y="connsiteY1"/>
                </a:cxn>
                <a:cxn ang="0">
                  <a:pos x="connsiteX2" y="connsiteY2"/>
                </a:cxn>
                <a:cxn ang="0">
                  <a:pos x="connsiteX3" y="connsiteY3"/>
                </a:cxn>
              </a:cxnLst>
              <a:rect l="l" t="t" r="r" b="b"/>
              <a:pathLst>
                <a:path w="152844" h="210454">
                  <a:moveTo>
                    <a:pt x="145428" y="11762"/>
                  </a:moveTo>
                  <a:cubicBezTo>
                    <a:pt x="177703" y="76501"/>
                    <a:pt x="89076" y="219320"/>
                    <a:pt x="38759" y="209790"/>
                  </a:cubicBezTo>
                  <a:cubicBezTo>
                    <a:pt x="-11559" y="200261"/>
                    <a:pt x="-11622" y="144416"/>
                    <a:pt x="27704" y="78089"/>
                  </a:cubicBezTo>
                  <a:cubicBezTo>
                    <a:pt x="67030" y="11762"/>
                    <a:pt x="130117" y="-18987"/>
                    <a:pt x="145428" y="11762"/>
                  </a:cubicBezTo>
                  <a:close/>
                </a:path>
              </a:pathLst>
            </a:custGeom>
            <a:solidFill>
              <a:srgbClr val="971D05"/>
            </a:solidFill>
            <a:ln w="6346" cap="flat">
              <a:noFill/>
              <a:prstDash val="solid"/>
              <a:miter/>
            </a:ln>
          </p:spPr>
          <p:txBody>
            <a:bodyPr rtlCol="0" anchor="ctr"/>
            <a:lstStyle/>
            <a:p>
              <a:endParaRPr lang="zh-CN" altLang="en-US"/>
            </a:p>
          </p:txBody>
        </p:sp>
        <p:sp>
          <p:nvSpPr>
            <p:cNvPr id="87" name="任意多边形 12"/>
            <p:cNvSpPr/>
            <p:nvPr/>
          </p:nvSpPr>
          <p:spPr>
            <a:xfrm>
              <a:off x="3612370" y="4281731"/>
              <a:ext cx="915035" cy="627652"/>
            </a:xfrm>
            <a:custGeom>
              <a:avLst/>
              <a:gdLst>
                <a:gd name="connsiteX0" fmla="*/ 797158 w 808176"/>
                <a:gd name="connsiteY0" fmla="*/ 72207 h 554354"/>
                <a:gd name="connsiteX1" fmla="*/ 561011 w 808176"/>
                <a:gd name="connsiteY1" fmla="*/ 325698 h 554354"/>
                <a:gd name="connsiteX2" fmla="*/ 47611 w 808176"/>
                <a:gd name="connsiteY2" fmla="*/ 553523 h 554354"/>
                <a:gd name="connsiteX3" fmla="*/ 47611 w 808176"/>
                <a:gd name="connsiteY3" fmla="*/ 451110 h 554354"/>
                <a:gd name="connsiteX4" fmla="*/ 496844 w 808176"/>
                <a:gd name="connsiteY4" fmla="*/ 243743 h 554354"/>
                <a:gd name="connsiteX5" fmla="*/ 650844 w 808176"/>
                <a:gd name="connsiteY5" fmla="*/ 90123 h 554354"/>
                <a:gd name="connsiteX6" fmla="*/ 699637 w 808176"/>
                <a:gd name="connsiteY6" fmla="*/ 36375 h 554354"/>
                <a:gd name="connsiteX7" fmla="*/ 709866 w 808176"/>
                <a:gd name="connsiteY7" fmla="*/ 18459 h 554354"/>
                <a:gd name="connsiteX8" fmla="*/ 709866 w 808176"/>
                <a:gd name="connsiteY8" fmla="*/ 21000 h 554354"/>
                <a:gd name="connsiteX9" fmla="*/ 797158 w 808176"/>
                <a:gd name="connsiteY9" fmla="*/ 72207 h 554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8176" h="554354">
                  <a:moveTo>
                    <a:pt x="797158" y="72207"/>
                  </a:moveTo>
                  <a:cubicBezTo>
                    <a:pt x="727280" y="164525"/>
                    <a:pt x="648151" y="249460"/>
                    <a:pt x="561011" y="325698"/>
                  </a:cubicBezTo>
                  <a:cubicBezTo>
                    <a:pt x="422385" y="446027"/>
                    <a:pt x="242717" y="563752"/>
                    <a:pt x="47611" y="553523"/>
                  </a:cubicBezTo>
                  <a:cubicBezTo>
                    <a:pt x="-16556" y="548377"/>
                    <a:pt x="-16556" y="446027"/>
                    <a:pt x="47611" y="451110"/>
                  </a:cubicBezTo>
                  <a:cubicBezTo>
                    <a:pt x="219591" y="461339"/>
                    <a:pt x="376197" y="351302"/>
                    <a:pt x="496844" y="243743"/>
                  </a:cubicBezTo>
                  <a:cubicBezTo>
                    <a:pt x="553323" y="197682"/>
                    <a:pt x="602052" y="143871"/>
                    <a:pt x="650844" y="90123"/>
                  </a:cubicBezTo>
                  <a:cubicBezTo>
                    <a:pt x="668824" y="72207"/>
                    <a:pt x="684199" y="54291"/>
                    <a:pt x="699637" y="36375"/>
                  </a:cubicBezTo>
                  <a:cubicBezTo>
                    <a:pt x="703589" y="30727"/>
                    <a:pt x="707013" y="24730"/>
                    <a:pt x="709866" y="18459"/>
                  </a:cubicBezTo>
                  <a:cubicBezTo>
                    <a:pt x="717553" y="10772"/>
                    <a:pt x="702178" y="31165"/>
                    <a:pt x="709866" y="21000"/>
                  </a:cubicBezTo>
                  <a:cubicBezTo>
                    <a:pt x="748366" y="-30206"/>
                    <a:pt x="838199" y="21000"/>
                    <a:pt x="797158" y="72207"/>
                  </a:cubicBezTo>
                  <a:close/>
                </a:path>
              </a:pathLst>
            </a:custGeom>
            <a:solidFill>
              <a:srgbClr val="FED0D6"/>
            </a:solidFill>
            <a:ln w="6346" cap="flat">
              <a:noFill/>
              <a:prstDash val="solid"/>
              <a:miter/>
            </a:ln>
          </p:spPr>
          <p:txBody>
            <a:bodyPr rtlCol="0" anchor="ctr"/>
            <a:lstStyle/>
            <a:p>
              <a:endParaRPr lang="zh-CN" altLang="en-US"/>
            </a:p>
          </p:txBody>
        </p:sp>
        <p:sp>
          <p:nvSpPr>
            <p:cNvPr id="88" name="任意多边形 13"/>
            <p:cNvSpPr/>
            <p:nvPr/>
          </p:nvSpPr>
          <p:spPr>
            <a:xfrm>
              <a:off x="5248839" y="3957542"/>
              <a:ext cx="415701" cy="712692"/>
            </a:xfrm>
            <a:custGeom>
              <a:avLst/>
              <a:gdLst>
                <a:gd name="connsiteX0" fmla="*/ 90290 w 367155"/>
                <a:gd name="connsiteY0" fmla="*/ 275691 h 629463"/>
                <a:gd name="connsiteX1" fmla="*/ 229361 w 367155"/>
                <a:gd name="connsiteY1" fmla="*/ 451738 h 629463"/>
                <a:gd name="connsiteX2" fmla="*/ 246959 w 367155"/>
                <a:gd name="connsiteY2" fmla="*/ 471877 h 629463"/>
                <a:gd name="connsiteX3" fmla="*/ 201979 w 367155"/>
                <a:gd name="connsiteY3" fmla="*/ 211016 h 629463"/>
                <a:gd name="connsiteX4" fmla="*/ 194292 w 367155"/>
                <a:gd name="connsiteY4" fmla="*/ 113241 h 629463"/>
                <a:gd name="connsiteX5" fmla="*/ 298420 w 367155"/>
                <a:gd name="connsiteY5" fmla="*/ 6952 h 629463"/>
                <a:gd name="connsiteX6" fmla="*/ 340732 w 367155"/>
                <a:gd name="connsiteY6" fmla="*/ 100280 h 629463"/>
                <a:gd name="connsiteX7" fmla="*/ 314748 w 367155"/>
                <a:gd name="connsiteY7" fmla="*/ 117624 h 629463"/>
                <a:gd name="connsiteX8" fmla="*/ 294544 w 367155"/>
                <a:gd name="connsiteY8" fmla="*/ 135286 h 629463"/>
                <a:gd name="connsiteX9" fmla="*/ 296006 w 367155"/>
                <a:gd name="connsiteY9" fmla="*/ 157077 h 629463"/>
                <a:gd name="connsiteX10" fmla="*/ 320402 w 367155"/>
                <a:gd name="connsiteY10" fmla="*/ 297927 h 629463"/>
                <a:gd name="connsiteX11" fmla="*/ 354518 w 367155"/>
                <a:gd name="connsiteY11" fmla="*/ 572194 h 629463"/>
                <a:gd name="connsiteX12" fmla="*/ 268560 w 367155"/>
                <a:gd name="connsiteY12" fmla="*/ 625243 h 629463"/>
                <a:gd name="connsiteX13" fmla="*/ 170785 w 367155"/>
                <a:gd name="connsiteY13" fmla="*/ 540237 h 629463"/>
                <a:gd name="connsiteX14" fmla="*/ 9668 w 367155"/>
                <a:gd name="connsiteY14" fmla="*/ 340176 h 629463"/>
                <a:gd name="connsiteX15" fmla="*/ 90290 w 367155"/>
                <a:gd name="connsiteY15" fmla="*/ 275437 h 629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67155" h="629463">
                  <a:moveTo>
                    <a:pt x="90290" y="275691"/>
                  </a:moveTo>
                  <a:cubicBezTo>
                    <a:pt x="134762" y="336999"/>
                    <a:pt x="181013" y="394877"/>
                    <a:pt x="229361" y="451738"/>
                  </a:cubicBezTo>
                  <a:cubicBezTo>
                    <a:pt x="235714" y="459997"/>
                    <a:pt x="241432" y="465969"/>
                    <a:pt x="246959" y="471877"/>
                  </a:cubicBezTo>
                  <a:cubicBezTo>
                    <a:pt x="235460" y="384267"/>
                    <a:pt x="213478" y="298626"/>
                    <a:pt x="201979" y="211016"/>
                  </a:cubicBezTo>
                  <a:cubicBezTo>
                    <a:pt x="196325" y="179822"/>
                    <a:pt x="189273" y="146277"/>
                    <a:pt x="194292" y="113241"/>
                  </a:cubicBezTo>
                  <a:cubicBezTo>
                    <a:pt x="199692" y="62923"/>
                    <a:pt x="258395" y="30649"/>
                    <a:pt x="298420" y="6952"/>
                  </a:cubicBezTo>
                  <a:cubicBezTo>
                    <a:pt x="353692" y="-26593"/>
                    <a:pt x="396068" y="66735"/>
                    <a:pt x="340732" y="100280"/>
                  </a:cubicBezTo>
                  <a:cubicBezTo>
                    <a:pt x="351342" y="92593"/>
                    <a:pt x="319449" y="115528"/>
                    <a:pt x="314748" y="117624"/>
                  </a:cubicBezTo>
                  <a:cubicBezTo>
                    <a:pt x="304138" y="125311"/>
                    <a:pt x="296705" y="139924"/>
                    <a:pt x="294544" y="135286"/>
                  </a:cubicBezTo>
                  <a:cubicBezTo>
                    <a:pt x="294544" y="141004"/>
                    <a:pt x="296451" y="145642"/>
                    <a:pt x="296006" y="157077"/>
                  </a:cubicBezTo>
                  <a:cubicBezTo>
                    <a:pt x="303375" y="204409"/>
                    <a:pt x="310682" y="251740"/>
                    <a:pt x="320402" y="297927"/>
                  </a:cubicBezTo>
                  <a:cubicBezTo>
                    <a:pt x="335523" y="381090"/>
                    <a:pt x="369321" y="486744"/>
                    <a:pt x="354518" y="572194"/>
                  </a:cubicBezTo>
                  <a:cubicBezTo>
                    <a:pt x="348165" y="614442"/>
                    <a:pt x="311698" y="639474"/>
                    <a:pt x="268560" y="625243"/>
                  </a:cubicBezTo>
                  <a:cubicBezTo>
                    <a:pt x="230124" y="608915"/>
                    <a:pt x="198358" y="569906"/>
                    <a:pt x="170785" y="540237"/>
                  </a:cubicBezTo>
                  <a:cubicBezTo>
                    <a:pt x="113695" y="476343"/>
                    <a:pt x="59922" y="409571"/>
                    <a:pt x="9668" y="340176"/>
                  </a:cubicBezTo>
                  <a:cubicBezTo>
                    <a:pt x="-28451" y="287127"/>
                    <a:pt x="49821" y="223468"/>
                    <a:pt x="90290" y="275437"/>
                  </a:cubicBezTo>
                  <a:close/>
                </a:path>
              </a:pathLst>
            </a:custGeom>
            <a:solidFill>
              <a:srgbClr val="FED0D6"/>
            </a:solidFill>
            <a:ln w="6346" cap="flat">
              <a:noFill/>
              <a:prstDash val="solid"/>
              <a:miter/>
            </a:ln>
          </p:spPr>
          <p:txBody>
            <a:bodyPr rtlCol="0" anchor="ctr"/>
            <a:lstStyle/>
            <a:p>
              <a:endParaRPr lang="zh-CN" altLang="en-US"/>
            </a:p>
          </p:txBody>
        </p:sp>
        <p:sp>
          <p:nvSpPr>
            <p:cNvPr id="89" name="任意多边形 14"/>
            <p:cNvSpPr/>
            <p:nvPr/>
          </p:nvSpPr>
          <p:spPr>
            <a:xfrm>
              <a:off x="4494869" y="4089375"/>
              <a:ext cx="731188" cy="915335"/>
            </a:xfrm>
            <a:custGeom>
              <a:avLst/>
              <a:gdLst>
                <a:gd name="connsiteX0" fmla="*/ -514 w 645799"/>
                <a:gd name="connsiteY0" fmla="*/ 61416 h 808441"/>
                <a:gd name="connsiteX1" fmla="*/ 219877 w 645799"/>
                <a:gd name="connsiteY1" fmla="*/ -210 h 808441"/>
                <a:gd name="connsiteX2" fmla="*/ 333662 w 645799"/>
                <a:gd name="connsiteY2" fmla="*/ 71263 h 808441"/>
                <a:gd name="connsiteX3" fmla="*/ 441666 w 645799"/>
                <a:gd name="connsiteY3" fmla="*/ -210 h 808441"/>
                <a:gd name="connsiteX4" fmla="*/ 481564 w 645799"/>
                <a:gd name="connsiteY4" fmla="*/ 3475 h 808441"/>
                <a:gd name="connsiteX5" fmla="*/ 625527 w 645799"/>
                <a:gd name="connsiteY5" fmla="*/ 23360 h 808441"/>
                <a:gd name="connsiteX6" fmla="*/ 637598 w 645799"/>
                <a:gd name="connsiteY6" fmla="*/ 333459 h 808441"/>
                <a:gd name="connsiteX7" fmla="*/ 645285 w 645799"/>
                <a:gd name="connsiteY7" fmla="*/ 792920 h 808441"/>
                <a:gd name="connsiteX8" fmla="*/ 384488 w 645799"/>
                <a:gd name="connsiteY8" fmla="*/ 808231 h 808441"/>
                <a:gd name="connsiteX9" fmla="*/ 20006 w 645799"/>
                <a:gd name="connsiteY9" fmla="*/ 792920 h 808441"/>
                <a:gd name="connsiteX10" fmla="*/ 27694 w 645799"/>
                <a:gd name="connsiteY10" fmla="*/ 333459 h 808441"/>
                <a:gd name="connsiteX11" fmla="*/ -514 w 645799"/>
                <a:gd name="connsiteY11" fmla="*/ 61416 h 808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45799" h="808441">
                  <a:moveTo>
                    <a:pt x="-514" y="61416"/>
                  </a:moveTo>
                  <a:lnTo>
                    <a:pt x="219877" y="-210"/>
                  </a:lnTo>
                  <a:cubicBezTo>
                    <a:pt x="235252" y="69103"/>
                    <a:pt x="308250" y="71263"/>
                    <a:pt x="333662" y="71263"/>
                  </a:cubicBezTo>
                  <a:cubicBezTo>
                    <a:pt x="365428" y="71263"/>
                    <a:pt x="426292" y="69103"/>
                    <a:pt x="441666" y="-210"/>
                  </a:cubicBezTo>
                  <a:lnTo>
                    <a:pt x="481564" y="3475"/>
                  </a:lnTo>
                  <a:cubicBezTo>
                    <a:pt x="594142" y="14085"/>
                    <a:pt x="625527" y="23360"/>
                    <a:pt x="625527" y="23360"/>
                  </a:cubicBezTo>
                  <a:cubicBezTo>
                    <a:pt x="597382" y="336508"/>
                    <a:pt x="658436" y="258428"/>
                    <a:pt x="637598" y="333459"/>
                  </a:cubicBezTo>
                  <a:cubicBezTo>
                    <a:pt x="581436" y="535045"/>
                    <a:pt x="645285" y="792920"/>
                    <a:pt x="645285" y="792920"/>
                  </a:cubicBezTo>
                  <a:cubicBezTo>
                    <a:pt x="543317" y="808231"/>
                    <a:pt x="455770" y="808231"/>
                    <a:pt x="384488" y="808231"/>
                  </a:cubicBezTo>
                  <a:cubicBezTo>
                    <a:pt x="17401" y="808231"/>
                    <a:pt x="20006" y="792920"/>
                    <a:pt x="20006" y="792920"/>
                  </a:cubicBezTo>
                  <a:cubicBezTo>
                    <a:pt x="20006" y="792920"/>
                    <a:pt x="85889" y="477866"/>
                    <a:pt x="27694" y="333459"/>
                  </a:cubicBezTo>
                  <a:cubicBezTo>
                    <a:pt x="2281" y="269927"/>
                    <a:pt x="-514" y="61416"/>
                    <a:pt x="-514" y="61416"/>
                  </a:cubicBezTo>
                  <a:close/>
                </a:path>
              </a:pathLst>
            </a:custGeom>
            <a:solidFill>
              <a:srgbClr val="BE5ED3"/>
            </a:solidFill>
            <a:ln w="6346" cap="flat">
              <a:noFill/>
              <a:prstDash val="solid"/>
              <a:miter/>
            </a:ln>
          </p:spPr>
          <p:txBody>
            <a:bodyPr rtlCol="0" anchor="ctr"/>
            <a:lstStyle/>
            <a:p>
              <a:endParaRPr lang="zh-CN" altLang="en-US"/>
            </a:p>
          </p:txBody>
        </p:sp>
        <p:sp>
          <p:nvSpPr>
            <p:cNvPr id="91" name="任意多边形 15"/>
            <p:cNvSpPr/>
            <p:nvPr/>
          </p:nvSpPr>
          <p:spPr>
            <a:xfrm>
              <a:off x="4736560" y="4414867"/>
              <a:ext cx="302114" cy="302114"/>
            </a:xfrm>
            <a:custGeom>
              <a:avLst/>
              <a:gdLst>
                <a:gd name="connsiteX0" fmla="*/ 266833 w 266833"/>
                <a:gd name="connsiteY0" fmla="*/ 133417 h 266833"/>
                <a:gd name="connsiteX1" fmla="*/ 133417 w 266833"/>
                <a:gd name="connsiteY1" fmla="*/ 266833 h 266833"/>
                <a:gd name="connsiteX2" fmla="*/ 0 w 266833"/>
                <a:gd name="connsiteY2" fmla="*/ 133417 h 266833"/>
                <a:gd name="connsiteX3" fmla="*/ 133417 w 266833"/>
                <a:gd name="connsiteY3" fmla="*/ 0 h 266833"/>
                <a:gd name="connsiteX4" fmla="*/ 266833 w 266833"/>
                <a:gd name="connsiteY4" fmla="*/ 133417 h 2668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833" h="266833">
                  <a:moveTo>
                    <a:pt x="266833" y="133417"/>
                  </a:moveTo>
                  <a:cubicBezTo>
                    <a:pt x="266833" y="207101"/>
                    <a:pt x="207101" y="266833"/>
                    <a:pt x="133417" y="266833"/>
                  </a:cubicBezTo>
                  <a:cubicBezTo>
                    <a:pt x="59733" y="266833"/>
                    <a:pt x="0" y="207101"/>
                    <a:pt x="0" y="133417"/>
                  </a:cubicBezTo>
                  <a:cubicBezTo>
                    <a:pt x="0" y="59733"/>
                    <a:pt x="59733" y="0"/>
                    <a:pt x="133417" y="0"/>
                  </a:cubicBezTo>
                  <a:cubicBezTo>
                    <a:pt x="207101" y="0"/>
                    <a:pt x="266833" y="59733"/>
                    <a:pt x="266833" y="133417"/>
                  </a:cubicBezTo>
                  <a:close/>
                </a:path>
              </a:pathLst>
            </a:custGeom>
            <a:solidFill>
              <a:srgbClr val="FFC545"/>
            </a:solidFill>
            <a:ln w="6346" cap="flat">
              <a:noFill/>
              <a:prstDash val="solid"/>
              <a:miter/>
            </a:ln>
          </p:spPr>
          <p:txBody>
            <a:bodyPr rtlCol="0" anchor="ctr"/>
            <a:lstStyle/>
            <a:p>
              <a:endParaRPr lang="zh-CN" altLang="en-US"/>
            </a:p>
          </p:txBody>
        </p:sp>
        <p:sp>
          <p:nvSpPr>
            <p:cNvPr id="92" name="任意多边形 16"/>
            <p:cNvSpPr/>
            <p:nvPr/>
          </p:nvSpPr>
          <p:spPr>
            <a:xfrm>
              <a:off x="4808492" y="4501185"/>
              <a:ext cx="28772" cy="57545"/>
            </a:xfrm>
            <a:custGeom>
              <a:avLst/>
              <a:gdLst>
                <a:gd name="connsiteX0" fmla="*/ 25413 w 25412"/>
                <a:gd name="connsiteY0" fmla="*/ 25413 h 50825"/>
                <a:gd name="connsiteX1" fmla="*/ 12706 w 25412"/>
                <a:gd name="connsiteY1" fmla="*/ 50825 h 50825"/>
                <a:gd name="connsiteX2" fmla="*/ 0 w 25412"/>
                <a:gd name="connsiteY2" fmla="*/ 25413 h 50825"/>
                <a:gd name="connsiteX3" fmla="*/ 12706 w 25412"/>
                <a:gd name="connsiteY3" fmla="*/ 0 h 50825"/>
                <a:gd name="connsiteX4" fmla="*/ 25413 w 25412"/>
                <a:gd name="connsiteY4" fmla="*/ 25413 h 50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2" h="50825">
                  <a:moveTo>
                    <a:pt x="25413" y="25413"/>
                  </a:moveTo>
                  <a:cubicBezTo>
                    <a:pt x="25413" y="39448"/>
                    <a:pt x="19724" y="50825"/>
                    <a:pt x="12706" y="50825"/>
                  </a:cubicBezTo>
                  <a:cubicBezTo>
                    <a:pt x="5689" y="50825"/>
                    <a:pt x="0" y="39448"/>
                    <a:pt x="0" y="25413"/>
                  </a:cubicBezTo>
                  <a:cubicBezTo>
                    <a:pt x="0" y="11378"/>
                    <a:pt x="5689" y="0"/>
                    <a:pt x="12706" y="0"/>
                  </a:cubicBezTo>
                  <a:cubicBezTo>
                    <a:pt x="19724" y="0"/>
                    <a:pt x="25413" y="11378"/>
                    <a:pt x="25413" y="25413"/>
                  </a:cubicBezTo>
                  <a:close/>
                </a:path>
              </a:pathLst>
            </a:custGeom>
            <a:solidFill>
              <a:srgbClr val="00002B"/>
            </a:solidFill>
            <a:ln w="6346" cap="flat">
              <a:noFill/>
              <a:prstDash val="solid"/>
              <a:miter/>
            </a:ln>
          </p:spPr>
          <p:txBody>
            <a:bodyPr rtlCol="0" anchor="ctr"/>
            <a:lstStyle/>
            <a:p>
              <a:endParaRPr lang="zh-CN" altLang="en-US"/>
            </a:p>
          </p:txBody>
        </p:sp>
        <p:sp>
          <p:nvSpPr>
            <p:cNvPr id="93" name="任意多边形 17"/>
            <p:cNvSpPr/>
            <p:nvPr/>
          </p:nvSpPr>
          <p:spPr>
            <a:xfrm>
              <a:off x="4937970" y="4501185"/>
              <a:ext cx="28772" cy="57545"/>
            </a:xfrm>
            <a:custGeom>
              <a:avLst/>
              <a:gdLst>
                <a:gd name="connsiteX0" fmla="*/ 25413 w 25412"/>
                <a:gd name="connsiteY0" fmla="*/ 25413 h 50825"/>
                <a:gd name="connsiteX1" fmla="*/ 12706 w 25412"/>
                <a:gd name="connsiteY1" fmla="*/ 50825 h 50825"/>
                <a:gd name="connsiteX2" fmla="*/ 0 w 25412"/>
                <a:gd name="connsiteY2" fmla="*/ 25413 h 50825"/>
                <a:gd name="connsiteX3" fmla="*/ 12706 w 25412"/>
                <a:gd name="connsiteY3" fmla="*/ 0 h 50825"/>
                <a:gd name="connsiteX4" fmla="*/ 25413 w 25412"/>
                <a:gd name="connsiteY4" fmla="*/ 25413 h 50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2" h="50825">
                  <a:moveTo>
                    <a:pt x="25413" y="25413"/>
                  </a:moveTo>
                  <a:cubicBezTo>
                    <a:pt x="25413" y="39448"/>
                    <a:pt x="19724" y="50825"/>
                    <a:pt x="12706" y="50825"/>
                  </a:cubicBezTo>
                  <a:cubicBezTo>
                    <a:pt x="5689" y="50825"/>
                    <a:pt x="0" y="39448"/>
                    <a:pt x="0" y="25413"/>
                  </a:cubicBezTo>
                  <a:cubicBezTo>
                    <a:pt x="0" y="11378"/>
                    <a:pt x="5689" y="0"/>
                    <a:pt x="12706" y="0"/>
                  </a:cubicBezTo>
                  <a:cubicBezTo>
                    <a:pt x="19724" y="0"/>
                    <a:pt x="25413" y="11378"/>
                    <a:pt x="25413" y="25413"/>
                  </a:cubicBezTo>
                  <a:close/>
                </a:path>
              </a:pathLst>
            </a:custGeom>
            <a:solidFill>
              <a:srgbClr val="00002B"/>
            </a:solidFill>
            <a:ln w="6346" cap="flat">
              <a:noFill/>
              <a:prstDash val="solid"/>
              <a:miter/>
            </a:ln>
          </p:spPr>
          <p:txBody>
            <a:bodyPr rtlCol="0" anchor="ctr"/>
            <a:lstStyle/>
            <a:p>
              <a:endParaRPr lang="zh-CN" altLang="en-US"/>
            </a:p>
          </p:txBody>
        </p:sp>
        <p:sp>
          <p:nvSpPr>
            <p:cNvPr id="96" name="任意多边形 18"/>
            <p:cNvSpPr/>
            <p:nvPr/>
          </p:nvSpPr>
          <p:spPr>
            <a:xfrm>
              <a:off x="4809355" y="4601890"/>
              <a:ext cx="156524" cy="64640"/>
            </a:xfrm>
            <a:custGeom>
              <a:avLst/>
              <a:gdLst>
                <a:gd name="connsiteX0" fmla="*/ -514 w 138245"/>
                <a:gd name="connsiteY0" fmla="*/ -210 h 57091"/>
                <a:gd name="connsiteX1" fmla="*/ 81924 w 138245"/>
                <a:gd name="connsiteY1" fmla="*/ 55596 h 57091"/>
                <a:gd name="connsiteX2" fmla="*/ 137731 w 138245"/>
                <a:gd name="connsiteY2" fmla="*/ -210 h 57091"/>
              </a:gdLst>
              <a:ahLst/>
              <a:cxnLst>
                <a:cxn ang="0">
                  <a:pos x="connsiteX0" y="connsiteY0"/>
                </a:cxn>
                <a:cxn ang="0">
                  <a:pos x="connsiteX1" y="connsiteY1"/>
                </a:cxn>
                <a:cxn ang="0">
                  <a:pos x="connsiteX2" y="connsiteY2"/>
                </a:cxn>
              </a:cxnLst>
              <a:rect l="l" t="t" r="r" b="b"/>
              <a:pathLst>
                <a:path w="138245" h="57091">
                  <a:moveTo>
                    <a:pt x="-514" y="-210"/>
                  </a:moveTo>
                  <a:cubicBezTo>
                    <a:pt x="6836" y="37966"/>
                    <a:pt x="43748" y="62953"/>
                    <a:pt x="81924" y="55596"/>
                  </a:cubicBezTo>
                  <a:cubicBezTo>
                    <a:pt x="110183" y="50152"/>
                    <a:pt x="132286" y="28055"/>
                    <a:pt x="137731" y="-210"/>
                  </a:cubicBezTo>
                  <a:close/>
                </a:path>
              </a:pathLst>
            </a:custGeom>
            <a:solidFill>
              <a:srgbClr val="E27AA5"/>
            </a:solidFill>
            <a:ln w="6346" cap="flat">
              <a:noFill/>
              <a:prstDash val="solid"/>
              <a:miter/>
            </a:ln>
          </p:spPr>
          <p:txBody>
            <a:bodyPr rtlCol="0" anchor="ctr"/>
            <a:lstStyle/>
            <a:p>
              <a:endParaRPr lang="zh-CN" altLang="en-US"/>
            </a:p>
          </p:txBody>
        </p:sp>
        <p:sp>
          <p:nvSpPr>
            <p:cNvPr id="97" name="任意多边形 19"/>
            <p:cNvSpPr/>
            <p:nvPr/>
          </p:nvSpPr>
          <p:spPr>
            <a:xfrm>
              <a:off x="4509837" y="4987374"/>
              <a:ext cx="724245" cy="307437"/>
            </a:xfrm>
            <a:custGeom>
              <a:avLst/>
              <a:gdLst>
                <a:gd name="connsiteX0" fmla="*/ 6214 w 639667"/>
                <a:gd name="connsiteY0" fmla="*/ -210 h 271534"/>
                <a:gd name="connsiteX1" fmla="*/ 632637 w 639667"/>
                <a:gd name="connsiteY1" fmla="*/ -210 h 271534"/>
                <a:gd name="connsiteX2" fmla="*/ 537657 w 639667"/>
                <a:gd name="connsiteY2" fmla="*/ 271325 h 271534"/>
                <a:gd name="connsiteX3" fmla="*/ 101194 w 639667"/>
                <a:gd name="connsiteY3" fmla="*/ 271325 h 271534"/>
                <a:gd name="connsiteX4" fmla="*/ 5897 w 639667"/>
                <a:gd name="connsiteY4" fmla="*/ -210 h 2715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9667" h="271534">
                  <a:moveTo>
                    <a:pt x="6214" y="-210"/>
                  </a:moveTo>
                  <a:cubicBezTo>
                    <a:pt x="295029" y="15101"/>
                    <a:pt x="632637" y="-210"/>
                    <a:pt x="632637" y="-210"/>
                  </a:cubicBezTo>
                  <a:cubicBezTo>
                    <a:pt x="632637" y="-210"/>
                    <a:pt x="676283" y="271325"/>
                    <a:pt x="537657" y="271325"/>
                  </a:cubicBezTo>
                  <a:lnTo>
                    <a:pt x="101194" y="271325"/>
                  </a:lnTo>
                  <a:cubicBezTo>
                    <a:pt x="-37432" y="271325"/>
                    <a:pt x="5897" y="-210"/>
                    <a:pt x="5897" y="-210"/>
                  </a:cubicBezTo>
                  <a:close/>
                </a:path>
              </a:pathLst>
            </a:custGeom>
            <a:solidFill>
              <a:srgbClr val="00002B"/>
            </a:solidFill>
            <a:ln w="6346" cap="flat">
              <a:noFill/>
              <a:prstDash val="solid"/>
              <a:miter/>
            </a:ln>
          </p:spPr>
          <p:txBody>
            <a:bodyPr rtlCol="0" anchor="ctr"/>
            <a:lstStyle/>
            <a:p>
              <a:endParaRPr lang="zh-CN" altLang="en-US"/>
            </a:p>
          </p:txBody>
        </p:sp>
        <p:sp>
          <p:nvSpPr>
            <p:cNvPr id="98" name="任意多边形 20"/>
            <p:cNvSpPr/>
            <p:nvPr/>
          </p:nvSpPr>
          <p:spPr>
            <a:xfrm>
              <a:off x="5524719" y="5246473"/>
              <a:ext cx="230304" cy="183920"/>
            </a:xfrm>
            <a:custGeom>
              <a:avLst/>
              <a:gdLst>
                <a:gd name="connsiteX0" fmla="*/ 27630 w 203409"/>
                <a:gd name="connsiteY0" fmla="*/ -210 h 162442"/>
                <a:gd name="connsiteX1" fmla="*/ 202787 w 203409"/>
                <a:gd name="connsiteY1" fmla="*/ 97057 h 162442"/>
                <a:gd name="connsiteX2" fmla="*/ -514 w 203409"/>
                <a:gd name="connsiteY2" fmla="*/ 161034 h 162442"/>
                <a:gd name="connsiteX3" fmla="*/ 27630 w 203409"/>
                <a:gd name="connsiteY3" fmla="*/ -210 h 162442"/>
              </a:gdLst>
              <a:ahLst/>
              <a:cxnLst>
                <a:cxn ang="0">
                  <a:pos x="connsiteX0" y="connsiteY0"/>
                </a:cxn>
                <a:cxn ang="0">
                  <a:pos x="connsiteX1" y="connsiteY1"/>
                </a:cxn>
                <a:cxn ang="0">
                  <a:pos x="connsiteX2" y="connsiteY2"/>
                </a:cxn>
                <a:cxn ang="0">
                  <a:pos x="connsiteX3" y="connsiteY3"/>
                </a:cxn>
              </a:cxnLst>
              <a:rect l="l" t="t" r="r" b="b"/>
              <a:pathLst>
                <a:path w="203409" h="162442">
                  <a:moveTo>
                    <a:pt x="27630" y="-210"/>
                  </a:moveTo>
                  <a:cubicBezTo>
                    <a:pt x="27630" y="-210"/>
                    <a:pt x="207933" y="20247"/>
                    <a:pt x="202787" y="97057"/>
                  </a:cubicBezTo>
                  <a:cubicBezTo>
                    <a:pt x="200246" y="176408"/>
                    <a:pt x="-514" y="161034"/>
                    <a:pt x="-514" y="161034"/>
                  </a:cubicBezTo>
                  <a:lnTo>
                    <a:pt x="27630" y="-210"/>
                  </a:lnTo>
                  <a:close/>
                </a:path>
              </a:pathLst>
            </a:custGeom>
            <a:solidFill>
              <a:srgbClr val="00002B"/>
            </a:solidFill>
            <a:ln w="6346" cap="flat">
              <a:noFill/>
              <a:prstDash val="solid"/>
              <a:miter/>
            </a:ln>
          </p:spPr>
          <p:txBody>
            <a:bodyPr rtlCol="0" anchor="ctr"/>
            <a:lstStyle/>
            <a:p>
              <a:endParaRPr lang="zh-CN" altLang="en-US"/>
            </a:p>
          </p:txBody>
        </p:sp>
        <p:sp>
          <p:nvSpPr>
            <p:cNvPr id="99" name="任意多边形 21"/>
            <p:cNvSpPr/>
            <p:nvPr/>
          </p:nvSpPr>
          <p:spPr>
            <a:xfrm>
              <a:off x="4100646" y="5006258"/>
              <a:ext cx="1488236" cy="437236"/>
            </a:xfrm>
            <a:custGeom>
              <a:avLst/>
              <a:gdLst>
                <a:gd name="connsiteX0" fmla="*/ 1313924 w 1314438"/>
                <a:gd name="connsiteY0" fmla="*/ 208966 h 386175"/>
                <a:gd name="connsiteX1" fmla="*/ 2820 w 1314438"/>
                <a:gd name="connsiteY1" fmla="*/ 90797 h 386175"/>
                <a:gd name="connsiteX2" fmla="*/ 1293403 w 1314438"/>
                <a:gd name="connsiteY2" fmla="*/ 385966 h 386175"/>
                <a:gd name="connsiteX3" fmla="*/ 1313924 w 1314438"/>
                <a:gd name="connsiteY3" fmla="*/ 208712 h 386175"/>
              </a:gdLst>
              <a:ahLst/>
              <a:cxnLst>
                <a:cxn ang="0">
                  <a:pos x="connsiteX0" y="connsiteY0"/>
                </a:cxn>
                <a:cxn ang="0">
                  <a:pos x="connsiteX1" y="connsiteY1"/>
                </a:cxn>
                <a:cxn ang="0">
                  <a:pos x="connsiteX2" y="connsiteY2"/>
                </a:cxn>
                <a:cxn ang="0">
                  <a:pos x="connsiteX3" y="connsiteY3"/>
                </a:cxn>
              </a:cxnLst>
              <a:rect l="l" t="t" r="r" b="b"/>
              <a:pathLst>
                <a:path w="1314438" h="386175">
                  <a:moveTo>
                    <a:pt x="1313924" y="208966"/>
                  </a:moveTo>
                  <a:cubicBezTo>
                    <a:pt x="1313924" y="208966"/>
                    <a:pt x="82361" y="-168603"/>
                    <a:pt x="2820" y="90797"/>
                  </a:cubicBezTo>
                  <a:cubicBezTo>
                    <a:pt x="-76722" y="347847"/>
                    <a:pt x="1293403" y="385966"/>
                    <a:pt x="1293403" y="385966"/>
                  </a:cubicBezTo>
                  <a:lnTo>
                    <a:pt x="1313924" y="208712"/>
                  </a:lnTo>
                  <a:close/>
                </a:path>
              </a:pathLst>
            </a:custGeom>
            <a:solidFill>
              <a:srgbClr val="1E2160"/>
            </a:solidFill>
            <a:ln w="6346" cap="flat">
              <a:noFill/>
              <a:prstDash val="solid"/>
              <a:miter/>
            </a:ln>
          </p:spPr>
          <p:txBody>
            <a:bodyPr rtlCol="0" anchor="ctr"/>
            <a:lstStyle/>
            <a:p>
              <a:endParaRPr lang="zh-CN" altLang="en-US"/>
            </a:p>
          </p:txBody>
        </p:sp>
        <p:sp>
          <p:nvSpPr>
            <p:cNvPr id="100" name="任意多边形 22"/>
            <p:cNvSpPr/>
            <p:nvPr/>
          </p:nvSpPr>
          <p:spPr>
            <a:xfrm>
              <a:off x="4002665" y="5286755"/>
              <a:ext cx="235837" cy="184637"/>
            </a:xfrm>
            <a:custGeom>
              <a:avLst/>
              <a:gdLst>
                <a:gd name="connsiteX0" fmla="*/ 169282 w 208296"/>
                <a:gd name="connsiteY0" fmla="*/ -210 h 163075"/>
                <a:gd name="connsiteX1" fmla="*/ -94 w 208296"/>
                <a:gd name="connsiteY1" fmla="*/ 109382 h 163075"/>
                <a:gd name="connsiteX2" fmla="*/ 207782 w 208296"/>
                <a:gd name="connsiteY2" fmla="*/ 157857 h 163075"/>
                <a:gd name="connsiteX3" fmla="*/ 169282 w 208296"/>
                <a:gd name="connsiteY3" fmla="*/ -210 h 163075"/>
              </a:gdLst>
              <a:ahLst/>
              <a:cxnLst>
                <a:cxn ang="0">
                  <a:pos x="connsiteX0" y="connsiteY0"/>
                </a:cxn>
                <a:cxn ang="0">
                  <a:pos x="connsiteX1" y="connsiteY1"/>
                </a:cxn>
                <a:cxn ang="0">
                  <a:pos x="connsiteX2" y="connsiteY2"/>
                </a:cxn>
                <a:cxn ang="0">
                  <a:pos x="connsiteX3" y="connsiteY3"/>
                </a:cxn>
              </a:cxnLst>
              <a:rect l="l" t="t" r="r" b="b"/>
              <a:pathLst>
                <a:path w="208296" h="163075">
                  <a:moveTo>
                    <a:pt x="169282" y="-210"/>
                  </a:moveTo>
                  <a:cubicBezTo>
                    <a:pt x="169282" y="-210"/>
                    <a:pt x="-10322" y="32890"/>
                    <a:pt x="-94" y="109382"/>
                  </a:cubicBezTo>
                  <a:cubicBezTo>
                    <a:pt x="10135" y="185874"/>
                    <a:pt x="207782" y="157857"/>
                    <a:pt x="207782" y="157857"/>
                  </a:cubicBezTo>
                  <a:lnTo>
                    <a:pt x="169282" y="-210"/>
                  </a:lnTo>
                  <a:close/>
                </a:path>
              </a:pathLst>
            </a:custGeom>
            <a:solidFill>
              <a:srgbClr val="00002B"/>
            </a:solidFill>
            <a:ln w="6346" cap="flat">
              <a:noFill/>
              <a:prstDash val="solid"/>
              <a:miter/>
            </a:ln>
          </p:spPr>
          <p:txBody>
            <a:bodyPr rtlCol="0" anchor="ctr"/>
            <a:lstStyle/>
            <a:p>
              <a:endParaRPr lang="zh-CN" altLang="en-US"/>
            </a:p>
          </p:txBody>
        </p:sp>
        <p:sp>
          <p:nvSpPr>
            <p:cNvPr id="101" name="任意多边形 23"/>
            <p:cNvSpPr/>
            <p:nvPr/>
          </p:nvSpPr>
          <p:spPr>
            <a:xfrm>
              <a:off x="4163334" y="4959760"/>
              <a:ext cx="1475212" cy="524448"/>
            </a:xfrm>
            <a:custGeom>
              <a:avLst/>
              <a:gdLst>
                <a:gd name="connsiteX0" fmla="*/ -514 w 1302935"/>
                <a:gd name="connsiteY0" fmla="*/ 288407 h 463202"/>
                <a:gd name="connsiteX1" fmla="*/ 1297439 w 1302935"/>
                <a:gd name="connsiteY1" fmla="*/ 75449 h 463202"/>
                <a:gd name="connsiteX2" fmla="*/ 30298 w 1302935"/>
                <a:gd name="connsiteY2" fmla="*/ 462992 h 463202"/>
                <a:gd name="connsiteX3" fmla="*/ -514 w 1302935"/>
                <a:gd name="connsiteY3" fmla="*/ 288535 h 463202"/>
              </a:gdLst>
              <a:ahLst/>
              <a:cxnLst>
                <a:cxn ang="0">
                  <a:pos x="connsiteX0" y="connsiteY0"/>
                </a:cxn>
                <a:cxn ang="0">
                  <a:pos x="connsiteX1" y="connsiteY1"/>
                </a:cxn>
                <a:cxn ang="0">
                  <a:pos x="connsiteX2" y="connsiteY2"/>
                </a:cxn>
                <a:cxn ang="0">
                  <a:pos x="connsiteX3" y="connsiteY3"/>
                </a:cxn>
              </a:cxnLst>
              <a:rect l="l" t="t" r="r" b="b"/>
              <a:pathLst>
                <a:path w="1302935" h="463202">
                  <a:moveTo>
                    <a:pt x="-514" y="288407"/>
                  </a:moveTo>
                  <a:cubicBezTo>
                    <a:pt x="-514" y="288407"/>
                    <a:pt x="1197376" y="-178551"/>
                    <a:pt x="1297439" y="75449"/>
                  </a:cubicBezTo>
                  <a:cubicBezTo>
                    <a:pt x="1394896" y="326908"/>
                    <a:pt x="30298" y="462992"/>
                    <a:pt x="30298" y="462992"/>
                  </a:cubicBezTo>
                  <a:lnTo>
                    <a:pt x="-514" y="288535"/>
                  </a:lnTo>
                  <a:close/>
                </a:path>
              </a:pathLst>
            </a:custGeom>
            <a:solidFill>
              <a:srgbClr val="2A3072"/>
            </a:solidFill>
            <a:ln w="6346" cap="flat">
              <a:noFill/>
              <a:prstDash val="solid"/>
              <a:miter/>
            </a:ln>
          </p:spPr>
          <p:txBody>
            <a:bodyPr rtlCol="0" anchor="ctr"/>
            <a:lstStyle/>
            <a:p>
              <a:endParaRPr lang="zh-CN" altLang="en-US"/>
            </a:p>
          </p:txBody>
        </p:sp>
        <p:sp>
          <p:nvSpPr>
            <p:cNvPr id="102" name="任意多边形 24"/>
            <p:cNvSpPr/>
            <p:nvPr/>
          </p:nvSpPr>
          <p:spPr>
            <a:xfrm>
              <a:off x="4197069" y="4159220"/>
              <a:ext cx="334881" cy="457055"/>
            </a:xfrm>
            <a:custGeom>
              <a:avLst/>
              <a:gdLst>
                <a:gd name="connsiteX0" fmla="*/ 262507 w 295773"/>
                <a:gd name="connsiteY0" fmla="*/ -210 h 403680"/>
                <a:gd name="connsiteX1" fmla="*/ -514 w 295773"/>
                <a:gd name="connsiteY1" fmla="*/ 206522 h 403680"/>
                <a:gd name="connsiteX2" fmla="*/ 151962 w 295773"/>
                <a:gd name="connsiteY2" fmla="*/ 403470 h 403680"/>
                <a:gd name="connsiteX3" fmla="*/ 290969 w 295773"/>
                <a:gd name="connsiteY3" fmla="*/ 272468 h 403680"/>
                <a:gd name="connsiteX4" fmla="*/ 262507 w 295773"/>
                <a:gd name="connsiteY4" fmla="*/ -210 h 403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773" h="403680">
                  <a:moveTo>
                    <a:pt x="262507" y="-210"/>
                  </a:moveTo>
                  <a:cubicBezTo>
                    <a:pt x="262507" y="-210"/>
                    <a:pt x="113843" y="47693"/>
                    <a:pt x="-514" y="206522"/>
                  </a:cubicBezTo>
                  <a:lnTo>
                    <a:pt x="151962" y="403470"/>
                  </a:lnTo>
                  <a:cubicBezTo>
                    <a:pt x="151962" y="403470"/>
                    <a:pt x="278326" y="317766"/>
                    <a:pt x="290969" y="272468"/>
                  </a:cubicBezTo>
                  <a:cubicBezTo>
                    <a:pt x="309393" y="206395"/>
                    <a:pt x="262507" y="-210"/>
                    <a:pt x="262507" y="-210"/>
                  </a:cubicBezTo>
                  <a:close/>
                </a:path>
              </a:pathLst>
            </a:custGeom>
            <a:solidFill>
              <a:srgbClr val="BE5ED3"/>
            </a:solidFill>
            <a:ln w="6346" cap="flat">
              <a:noFill/>
              <a:prstDash val="solid"/>
              <a:miter/>
            </a:ln>
          </p:spPr>
          <p:txBody>
            <a:bodyPr rtlCol="0" anchor="ctr"/>
            <a:lstStyle/>
            <a:p>
              <a:endParaRPr lang="zh-CN" altLang="en-US"/>
            </a:p>
          </p:txBody>
        </p:sp>
        <p:sp>
          <p:nvSpPr>
            <p:cNvPr id="103" name="任意多边形 25"/>
            <p:cNvSpPr/>
            <p:nvPr/>
          </p:nvSpPr>
          <p:spPr>
            <a:xfrm>
              <a:off x="5168201" y="4116061"/>
              <a:ext cx="316452" cy="449862"/>
            </a:xfrm>
            <a:custGeom>
              <a:avLst/>
              <a:gdLst>
                <a:gd name="connsiteX0" fmla="*/ 30827 w 279496"/>
                <a:gd name="connsiteY0" fmla="*/ -210 h 397327"/>
                <a:gd name="connsiteX1" fmla="*/ 278982 w 279496"/>
                <a:gd name="connsiteY1" fmla="*/ 203092 h 397327"/>
                <a:gd name="connsiteX2" fmla="*/ 134892 w 279496"/>
                <a:gd name="connsiteY2" fmla="*/ 397117 h 397327"/>
                <a:gd name="connsiteX3" fmla="*/ 3508 w 279496"/>
                <a:gd name="connsiteY3" fmla="*/ 268148 h 397327"/>
                <a:gd name="connsiteX4" fmla="*/ 30827 w 279496"/>
                <a:gd name="connsiteY4" fmla="*/ -210 h 3973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496" h="397327">
                  <a:moveTo>
                    <a:pt x="30827" y="-210"/>
                  </a:moveTo>
                  <a:cubicBezTo>
                    <a:pt x="30827" y="-210"/>
                    <a:pt x="161575" y="21899"/>
                    <a:pt x="278982" y="203092"/>
                  </a:cubicBezTo>
                  <a:lnTo>
                    <a:pt x="134892" y="397117"/>
                  </a:lnTo>
                  <a:cubicBezTo>
                    <a:pt x="134892" y="397117"/>
                    <a:pt x="15452" y="312747"/>
                    <a:pt x="3508" y="268148"/>
                  </a:cubicBezTo>
                  <a:cubicBezTo>
                    <a:pt x="-13899" y="203155"/>
                    <a:pt x="30827" y="-210"/>
                    <a:pt x="30827" y="-210"/>
                  </a:cubicBezTo>
                  <a:close/>
                </a:path>
              </a:pathLst>
            </a:custGeom>
            <a:solidFill>
              <a:srgbClr val="BE5ED3"/>
            </a:solidFill>
            <a:ln w="6346" cap="flat">
              <a:noFill/>
              <a:prstDash val="solid"/>
              <a:miter/>
            </a:ln>
          </p:spPr>
          <p:txBody>
            <a:bodyPr rtlCol="0" anchor="ctr"/>
            <a:lstStyle/>
            <a:p>
              <a:endParaRPr lang="zh-CN" altLang="en-US"/>
            </a:p>
          </p:txBody>
        </p:sp>
        <p:sp>
          <p:nvSpPr>
            <p:cNvPr id="104" name="任意多边形 26"/>
            <p:cNvSpPr/>
            <p:nvPr/>
          </p:nvSpPr>
          <p:spPr>
            <a:xfrm>
              <a:off x="3207781" y="3560975"/>
              <a:ext cx="1486066" cy="1759003"/>
            </a:xfrm>
            <a:custGeom>
              <a:avLst/>
              <a:gdLst>
                <a:gd name="connsiteX0" fmla="*/ 933471 w 1312521"/>
                <a:gd name="connsiteY0" fmla="*/ 872704 h 1553585"/>
                <a:gd name="connsiteX1" fmla="*/ 1030738 w 1312521"/>
                <a:gd name="connsiteY1" fmla="*/ 1006121 h 1553585"/>
                <a:gd name="connsiteX2" fmla="*/ 1002848 w 1312521"/>
                <a:gd name="connsiteY2" fmla="*/ 1177656 h 1553585"/>
                <a:gd name="connsiteX3" fmla="*/ 831211 w 1312521"/>
                <a:gd name="connsiteY3" fmla="*/ 1152962 h 1553585"/>
                <a:gd name="connsiteX4" fmla="*/ 830677 w 1312521"/>
                <a:gd name="connsiteY4" fmla="*/ 1152244 h 1553585"/>
                <a:gd name="connsiteX5" fmla="*/ 674897 w 1312521"/>
                <a:gd name="connsiteY5" fmla="*/ 940874 h 1553585"/>
                <a:gd name="connsiteX6" fmla="*/ 674008 w 1312521"/>
                <a:gd name="connsiteY6" fmla="*/ 935220 h 1553585"/>
                <a:gd name="connsiteX7" fmla="*/ 669942 w 1312521"/>
                <a:gd name="connsiteY7" fmla="*/ 931217 h 1553585"/>
                <a:gd name="connsiteX8" fmla="*/ 695354 w 1312521"/>
                <a:gd name="connsiteY8" fmla="*/ 758792 h 1553585"/>
                <a:gd name="connsiteX9" fmla="*/ 761046 w 1312521"/>
                <a:gd name="connsiteY9" fmla="*/ 359495 h 1553585"/>
                <a:gd name="connsiteX10" fmla="*/ 364075 w 1312521"/>
                <a:gd name="connsiteY10" fmla="*/ 301001 h 1553585"/>
                <a:gd name="connsiteX11" fmla="*/ 362321 w 1312521"/>
                <a:gd name="connsiteY11" fmla="*/ 302316 h 1553585"/>
                <a:gd name="connsiteX12" fmla="*/ 248727 w 1312521"/>
                <a:gd name="connsiteY12" fmla="*/ 557015 h 1553585"/>
                <a:gd name="connsiteX13" fmla="*/ 137946 w 1312521"/>
                <a:gd name="connsiteY13" fmla="*/ 696670 h 1553585"/>
                <a:gd name="connsiteX14" fmla="*/ 136910 w 1312521"/>
                <a:gd name="connsiteY14" fmla="*/ 696785 h 1553585"/>
                <a:gd name="connsiteX15" fmla="*/ 2668 w 1312521"/>
                <a:gd name="connsiteY15" fmla="*/ 586557 h 1553585"/>
                <a:gd name="connsiteX16" fmla="*/ 216389 w 1312521"/>
                <a:gd name="connsiteY16" fmla="*/ 102509 h 1553585"/>
                <a:gd name="connsiteX17" fmla="*/ 960282 w 1312521"/>
                <a:gd name="connsiteY17" fmla="*/ 215786 h 1553585"/>
                <a:gd name="connsiteX18" fmla="*/ 933471 w 1312521"/>
                <a:gd name="connsiteY18" fmla="*/ 872704 h 1553585"/>
                <a:gd name="connsiteX19" fmla="*/ 1259071 w 1312521"/>
                <a:gd name="connsiteY19" fmla="*/ 1318824 h 1553585"/>
                <a:gd name="connsiteX20" fmla="*/ 1287153 w 1312521"/>
                <a:gd name="connsiteY20" fmla="*/ 1357388 h 1553585"/>
                <a:gd name="connsiteX21" fmla="*/ 1259199 w 1312521"/>
                <a:gd name="connsiteY21" fmla="*/ 1528923 h 1553585"/>
                <a:gd name="connsiteX22" fmla="*/ 1087644 w 1312521"/>
                <a:gd name="connsiteY22" fmla="*/ 1504260 h 1553585"/>
                <a:gd name="connsiteX23" fmla="*/ 1087091 w 1312521"/>
                <a:gd name="connsiteY23" fmla="*/ 1503511 h 1553585"/>
                <a:gd name="connsiteX24" fmla="*/ 1061678 w 1312521"/>
                <a:gd name="connsiteY24" fmla="*/ 1465391 h 1553585"/>
                <a:gd name="connsiteX25" fmla="*/ 1087091 w 1312521"/>
                <a:gd name="connsiteY25" fmla="*/ 1292967 h 1553585"/>
                <a:gd name="connsiteX26" fmla="*/ 1259199 w 1312521"/>
                <a:gd name="connsiteY26" fmla="*/ 1318379 h 1553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312521" h="1553585">
                  <a:moveTo>
                    <a:pt x="933471" y="872704"/>
                  </a:moveTo>
                  <a:lnTo>
                    <a:pt x="1030738" y="1006121"/>
                  </a:lnTo>
                  <a:cubicBezTo>
                    <a:pt x="1071971" y="1062410"/>
                    <a:pt x="1061551" y="1137187"/>
                    <a:pt x="1002848" y="1177656"/>
                  </a:cubicBezTo>
                  <a:cubicBezTo>
                    <a:pt x="948630" y="1218234"/>
                    <a:pt x="871788" y="1207179"/>
                    <a:pt x="831211" y="1152962"/>
                  </a:cubicBezTo>
                  <a:cubicBezTo>
                    <a:pt x="831033" y="1152720"/>
                    <a:pt x="830855" y="1152485"/>
                    <a:pt x="830677" y="1152244"/>
                  </a:cubicBezTo>
                  <a:lnTo>
                    <a:pt x="674897" y="940874"/>
                  </a:lnTo>
                  <a:cubicBezTo>
                    <a:pt x="673246" y="937633"/>
                    <a:pt x="676486" y="935982"/>
                    <a:pt x="674008" y="935220"/>
                  </a:cubicBezTo>
                  <a:cubicBezTo>
                    <a:pt x="671530" y="934457"/>
                    <a:pt x="671594" y="934457"/>
                    <a:pt x="669942" y="931217"/>
                  </a:cubicBezTo>
                  <a:cubicBezTo>
                    <a:pt x="630362" y="878168"/>
                    <a:pt x="642369" y="798499"/>
                    <a:pt x="695354" y="758792"/>
                  </a:cubicBezTo>
                  <a:cubicBezTo>
                    <a:pt x="824769" y="665400"/>
                    <a:pt x="855010" y="486495"/>
                    <a:pt x="761046" y="359495"/>
                  </a:cubicBezTo>
                  <a:cubicBezTo>
                    <a:pt x="667578" y="233721"/>
                    <a:pt x="489849" y="207534"/>
                    <a:pt x="364075" y="301001"/>
                  </a:cubicBezTo>
                  <a:cubicBezTo>
                    <a:pt x="363490" y="301439"/>
                    <a:pt x="362906" y="301878"/>
                    <a:pt x="362321" y="302316"/>
                  </a:cubicBezTo>
                  <a:cubicBezTo>
                    <a:pt x="281636" y="360797"/>
                    <a:pt x="238326" y="457912"/>
                    <a:pt x="248727" y="557015"/>
                  </a:cubicBezTo>
                  <a:cubicBezTo>
                    <a:pt x="256700" y="626169"/>
                    <a:pt x="207101" y="688697"/>
                    <a:pt x="137946" y="696670"/>
                  </a:cubicBezTo>
                  <a:cubicBezTo>
                    <a:pt x="137603" y="696708"/>
                    <a:pt x="137254" y="696747"/>
                    <a:pt x="136910" y="696785"/>
                  </a:cubicBezTo>
                  <a:cubicBezTo>
                    <a:pt x="68106" y="701741"/>
                    <a:pt x="9847" y="656252"/>
                    <a:pt x="2668" y="586557"/>
                  </a:cubicBezTo>
                  <a:cubicBezTo>
                    <a:pt x="-18056" y="398554"/>
                    <a:pt x="63493" y="213855"/>
                    <a:pt x="216389" y="102509"/>
                  </a:cubicBezTo>
                  <a:cubicBezTo>
                    <a:pt x="453375" y="-70456"/>
                    <a:pt x="785519" y="-19878"/>
                    <a:pt x="960282" y="215786"/>
                  </a:cubicBezTo>
                  <a:cubicBezTo>
                    <a:pt x="1106405" y="415975"/>
                    <a:pt x="1089251" y="688017"/>
                    <a:pt x="933471" y="872704"/>
                  </a:cubicBezTo>
                  <a:close/>
                  <a:moveTo>
                    <a:pt x="1259071" y="1318824"/>
                  </a:moveTo>
                  <a:lnTo>
                    <a:pt x="1287153" y="1357388"/>
                  </a:lnTo>
                  <a:cubicBezTo>
                    <a:pt x="1328321" y="1413677"/>
                    <a:pt x="1317902" y="1488454"/>
                    <a:pt x="1259199" y="1528923"/>
                  </a:cubicBezTo>
                  <a:cubicBezTo>
                    <a:pt x="1205012" y="1569488"/>
                    <a:pt x="1128209" y="1558440"/>
                    <a:pt x="1087644" y="1504260"/>
                  </a:cubicBezTo>
                  <a:cubicBezTo>
                    <a:pt x="1087460" y="1504013"/>
                    <a:pt x="1087275" y="1503758"/>
                    <a:pt x="1087091" y="1503511"/>
                  </a:cubicBezTo>
                  <a:lnTo>
                    <a:pt x="1061678" y="1465391"/>
                  </a:lnTo>
                  <a:cubicBezTo>
                    <a:pt x="1019684" y="1411517"/>
                    <a:pt x="1034106" y="1332610"/>
                    <a:pt x="1087091" y="1292967"/>
                  </a:cubicBezTo>
                  <a:cubicBezTo>
                    <a:pt x="1141671" y="1252592"/>
                    <a:pt x="1218621" y="1263958"/>
                    <a:pt x="1259199" y="1318379"/>
                  </a:cubicBezTo>
                  <a:close/>
                </a:path>
              </a:pathLst>
            </a:custGeom>
            <a:solidFill>
              <a:srgbClr val="FFC545"/>
            </a:solidFill>
            <a:ln w="6346" cap="flat">
              <a:noFill/>
              <a:prstDash val="solid"/>
              <a:miter/>
            </a:ln>
          </p:spPr>
          <p:txBody>
            <a:bodyPr rtlCol="0" anchor="ctr"/>
            <a:lstStyle/>
            <a:p>
              <a:endParaRPr lang="zh-CN" altLang="en-US" dirty="0"/>
            </a:p>
          </p:txBody>
        </p:sp>
        <p:sp>
          <p:nvSpPr>
            <p:cNvPr id="105" name="任意多边形 27"/>
            <p:cNvSpPr/>
            <p:nvPr/>
          </p:nvSpPr>
          <p:spPr>
            <a:xfrm>
              <a:off x="6164723" y="1962102"/>
              <a:ext cx="703194" cy="564027"/>
            </a:xfrm>
            <a:custGeom>
              <a:avLst/>
              <a:gdLst>
                <a:gd name="connsiteX0" fmla="*/ 577794 w 621074"/>
                <a:gd name="connsiteY0" fmla="*/ 416455 h 498159"/>
                <a:gd name="connsiteX1" fmla="*/ 538976 w 621074"/>
                <a:gd name="connsiteY1" fmla="*/ 192061 h 498159"/>
                <a:gd name="connsiteX2" fmla="*/ 398317 w 621074"/>
                <a:gd name="connsiteY2" fmla="*/ 31135 h 498159"/>
                <a:gd name="connsiteX3" fmla="*/ 10265 w 621074"/>
                <a:gd name="connsiteY3" fmla="*/ 121159 h 498159"/>
                <a:gd name="connsiteX4" fmla="*/ 38156 w 621074"/>
                <a:gd name="connsiteY4" fmla="*/ 265504 h 498159"/>
                <a:gd name="connsiteX5" fmla="*/ 65983 w 621074"/>
                <a:gd name="connsiteY5" fmla="*/ 440152 h 498159"/>
                <a:gd name="connsiteX6" fmla="*/ 577794 w 621074"/>
                <a:gd name="connsiteY6" fmla="*/ 416455 h 498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1074" h="498159">
                  <a:moveTo>
                    <a:pt x="577794" y="416455"/>
                  </a:moveTo>
                  <a:cubicBezTo>
                    <a:pt x="667819" y="254576"/>
                    <a:pt x="596536" y="161629"/>
                    <a:pt x="538976" y="192061"/>
                  </a:cubicBezTo>
                  <a:cubicBezTo>
                    <a:pt x="538976" y="192061"/>
                    <a:pt x="530399" y="91617"/>
                    <a:pt x="398317" y="31135"/>
                  </a:cubicBezTo>
                  <a:cubicBezTo>
                    <a:pt x="245841" y="-38750"/>
                    <a:pt x="48893" y="15633"/>
                    <a:pt x="10265" y="121159"/>
                  </a:cubicBezTo>
                  <a:cubicBezTo>
                    <a:pt x="-25186" y="218554"/>
                    <a:pt x="38156" y="265504"/>
                    <a:pt x="38156" y="265504"/>
                  </a:cubicBezTo>
                  <a:cubicBezTo>
                    <a:pt x="38156" y="265504"/>
                    <a:pt x="-1043" y="335388"/>
                    <a:pt x="65983" y="440152"/>
                  </a:cubicBezTo>
                  <a:cubicBezTo>
                    <a:pt x="133009" y="544916"/>
                    <a:pt x="537515" y="488945"/>
                    <a:pt x="577794" y="416455"/>
                  </a:cubicBezTo>
                  <a:close/>
                </a:path>
              </a:pathLst>
            </a:custGeom>
            <a:solidFill>
              <a:srgbClr val="981D04"/>
            </a:solidFill>
            <a:ln w="6346" cap="flat">
              <a:noFill/>
              <a:prstDash val="solid"/>
              <a:miter/>
            </a:ln>
          </p:spPr>
          <p:txBody>
            <a:bodyPr rtlCol="0" anchor="ctr"/>
            <a:lstStyle/>
            <a:p>
              <a:endParaRPr lang="zh-CN" altLang="en-US"/>
            </a:p>
          </p:txBody>
        </p:sp>
        <p:sp>
          <p:nvSpPr>
            <p:cNvPr id="106" name="任意多边形 28"/>
            <p:cNvSpPr/>
            <p:nvPr/>
          </p:nvSpPr>
          <p:spPr>
            <a:xfrm>
              <a:off x="6390997" y="2695691"/>
              <a:ext cx="273341" cy="276362"/>
            </a:xfrm>
            <a:custGeom>
              <a:avLst/>
              <a:gdLst>
                <a:gd name="connsiteX0" fmla="*/ 120196 w 241420"/>
                <a:gd name="connsiteY0" fmla="*/ 243879 h 244088"/>
                <a:gd name="connsiteX1" fmla="*/ 120196 w 241420"/>
                <a:gd name="connsiteY1" fmla="*/ 243879 h 244088"/>
                <a:gd name="connsiteX2" fmla="*/ -514 w 241420"/>
                <a:gd name="connsiteY2" fmla="*/ 160017 h 244088"/>
                <a:gd name="connsiteX3" fmla="*/ -514 w 241420"/>
                <a:gd name="connsiteY3" fmla="*/ -210 h 244088"/>
                <a:gd name="connsiteX4" fmla="*/ 240906 w 241420"/>
                <a:gd name="connsiteY4" fmla="*/ -210 h 244088"/>
                <a:gd name="connsiteX5" fmla="*/ 240906 w 241420"/>
                <a:gd name="connsiteY5" fmla="*/ 160335 h 244088"/>
                <a:gd name="connsiteX6" fmla="*/ 120958 w 241420"/>
                <a:gd name="connsiteY6" fmla="*/ 243752 h 244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20" h="244088">
                  <a:moveTo>
                    <a:pt x="120196" y="243879"/>
                  </a:moveTo>
                  <a:lnTo>
                    <a:pt x="120196" y="243879"/>
                  </a:lnTo>
                  <a:cubicBezTo>
                    <a:pt x="53551" y="243879"/>
                    <a:pt x="-514" y="206332"/>
                    <a:pt x="-514" y="160017"/>
                  </a:cubicBezTo>
                  <a:lnTo>
                    <a:pt x="-514" y="-210"/>
                  </a:lnTo>
                  <a:lnTo>
                    <a:pt x="240906" y="-210"/>
                  </a:lnTo>
                  <a:lnTo>
                    <a:pt x="240906" y="160335"/>
                  </a:lnTo>
                  <a:cubicBezTo>
                    <a:pt x="240906" y="206395"/>
                    <a:pt x="187222" y="243752"/>
                    <a:pt x="120958" y="243752"/>
                  </a:cubicBezTo>
                  <a:close/>
                </a:path>
              </a:pathLst>
            </a:custGeom>
            <a:solidFill>
              <a:srgbClr val="FF93B1"/>
            </a:solidFill>
            <a:ln w="6346" cap="flat">
              <a:noFill/>
              <a:prstDash val="solid"/>
              <a:miter/>
            </a:ln>
          </p:spPr>
          <p:txBody>
            <a:bodyPr rtlCol="0" anchor="ctr"/>
            <a:lstStyle/>
            <a:p>
              <a:endParaRPr lang="zh-CN" altLang="en-US"/>
            </a:p>
          </p:txBody>
        </p:sp>
        <p:sp>
          <p:nvSpPr>
            <p:cNvPr id="107" name="任意多边形 29"/>
            <p:cNvSpPr/>
            <p:nvPr/>
          </p:nvSpPr>
          <p:spPr>
            <a:xfrm>
              <a:off x="6190954" y="2434905"/>
              <a:ext cx="140645" cy="163868"/>
            </a:xfrm>
            <a:custGeom>
              <a:avLst/>
              <a:gdLst>
                <a:gd name="connsiteX0" fmla="*/ 89827 w 124220"/>
                <a:gd name="connsiteY0" fmla="*/ 32284 h 144731"/>
                <a:gd name="connsiteX1" fmla="*/ -514 w 124220"/>
                <a:gd name="connsiteY1" fmla="*/ 54139 h 144731"/>
                <a:gd name="connsiteX2" fmla="*/ 109904 w 124220"/>
                <a:gd name="connsiteY2" fmla="*/ 127518 h 144731"/>
                <a:gd name="connsiteX3" fmla="*/ 89827 w 124220"/>
                <a:gd name="connsiteY3" fmla="*/ 32221 h 144731"/>
              </a:gdLst>
              <a:ahLst/>
              <a:cxnLst>
                <a:cxn ang="0">
                  <a:pos x="connsiteX0" y="connsiteY0"/>
                </a:cxn>
                <a:cxn ang="0">
                  <a:pos x="connsiteX1" y="connsiteY1"/>
                </a:cxn>
                <a:cxn ang="0">
                  <a:pos x="connsiteX2" y="connsiteY2"/>
                </a:cxn>
                <a:cxn ang="0">
                  <a:pos x="connsiteX3" y="connsiteY3"/>
                </a:cxn>
              </a:cxnLst>
              <a:rect l="l" t="t" r="r" b="b"/>
              <a:pathLst>
                <a:path w="124220" h="144731">
                  <a:moveTo>
                    <a:pt x="89827" y="32284"/>
                  </a:moveTo>
                  <a:cubicBezTo>
                    <a:pt x="47960" y="-30739"/>
                    <a:pt x="-514" y="9730"/>
                    <a:pt x="-514" y="54139"/>
                  </a:cubicBezTo>
                  <a:cubicBezTo>
                    <a:pt x="-514" y="118306"/>
                    <a:pt x="69752" y="173579"/>
                    <a:pt x="109904" y="127518"/>
                  </a:cubicBezTo>
                  <a:cubicBezTo>
                    <a:pt x="150056" y="81458"/>
                    <a:pt x="89827" y="32221"/>
                    <a:pt x="89827" y="32221"/>
                  </a:cubicBezTo>
                  <a:close/>
                </a:path>
              </a:pathLst>
            </a:custGeom>
            <a:solidFill>
              <a:srgbClr val="FED0D6"/>
            </a:solidFill>
            <a:ln w="6346" cap="flat">
              <a:noFill/>
              <a:prstDash val="solid"/>
              <a:miter/>
            </a:ln>
          </p:spPr>
          <p:txBody>
            <a:bodyPr rtlCol="0" anchor="ctr"/>
            <a:lstStyle/>
            <a:p>
              <a:endParaRPr lang="zh-CN" altLang="en-US"/>
            </a:p>
          </p:txBody>
        </p:sp>
        <p:sp>
          <p:nvSpPr>
            <p:cNvPr id="108" name="任意多边形 30"/>
            <p:cNvSpPr/>
            <p:nvPr/>
          </p:nvSpPr>
          <p:spPr>
            <a:xfrm>
              <a:off x="6727091" y="2434905"/>
              <a:ext cx="140816" cy="163868"/>
            </a:xfrm>
            <a:custGeom>
              <a:avLst/>
              <a:gdLst>
                <a:gd name="connsiteX0" fmla="*/ 33579 w 124371"/>
                <a:gd name="connsiteY0" fmla="*/ 32284 h 144731"/>
                <a:gd name="connsiteX1" fmla="*/ 123857 w 124371"/>
                <a:gd name="connsiteY1" fmla="*/ 54139 h 144731"/>
                <a:gd name="connsiteX2" fmla="*/ 13439 w 124371"/>
                <a:gd name="connsiteY2" fmla="*/ 127518 h 144731"/>
                <a:gd name="connsiteX3" fmla="*/ 33579 w 124371"/>
                <a:gd name="connsiteY3" fmla="*/ 32221 h 144731"/>
              </a:gdLst>
              <a:ahLst/>
              <a:cxnLst>
                <a:cxn ang="0">
                  <a:pos x="connsiteX0" y="connsiteY0"/>
                </a:cxn>
                <a:cxn ang="0">
                  <a:pos x="connsiteX1" y="connsiteY1"/>
                </a:cxn>
                <a:cxn ang="0">
                  <a:pos x="connsiteX2" y="connsiteY2"/>
                </a:cxn>
                <a:cxn ang="0">
                  <a:pos x="connsiteX3" y="connsiteY3"/>
                </a:cxn>
              </a:cxnLst>
              <a:rect l="l" t="t" r="r" b="b"/>
              <a:pathLst>
                <a:path w="124371" h="144731">
                  <a:moveTo>
                    <a:pt x="33579" y="32284"/>
                  </a:moveTo>
                  <a:cubicBezTo>
                    <a:pt x="75319" y="-30739"/>
                    <a:pt x="123857" y="9730"/>
                    <a:pt x="123857" y="54139"/>
                  </a:cubicBezTo>
                  <a:cubicBezTo>
                    <a:pt x="123857" y="118306"/>
                    <a:pt x="53972" y="173579"/>
                    <a:pt x="13439" y="127518"/>
                  </a:cubicBezTo>
                  <a:cubicBezTo>
                    <a:pt x="-27095" y="81458"/>
                    <a:pt x="33579" y="32221"/>
                    <a:pt x="33579" y="32221"/>
                  </a:cubicBezTo>
                  <a:close/>
                </a:path>
              </a:pathLst>
            </a:custGeom>
            <a:solidFill>
              <a:srgbClr val="FED0D6"/>
            </a:solidFill>
            <a:ln w="6346" cap="flat">
              <a:noFill/>
              <a:prstDash val="solid"/>
              <a:miter/>
            </a:ln>
          </p:spPr>
          <p:txBody>
            <a:bodyPr rtlCol="0" anchor="ctr"/>
            <a:lstStyle/>
            <a:p>
              <a:endParaRPr lang="zh-CN" altLang="en-US"/>
            </a:p>
          </p:txBody>
        </p:sp>
        <p:sp>
          <p:nvSpPr>
            <p:cNvPr id="109" name="任意多边形 31"/>
            <p:cNvSpPr/>
            <p:nvPr/>
          </p:nvSpPr>
          <p:spPr>
            <a:xfrm>
              <a:off x="6265196" y="2209296"/>
              <a:ext cx="527030" cy="543940"/>
            </a:xfrm>
            <a:custGeom>
              <a:avLst/>
              <a:gdLst>
                <a:gd name="connsiteX0" fmla="*/ 232068 w 465483"/>
                <a:gd name="connsiteY0" fmla="*/ 480209 h 480418"/>
                <a:gd name="connsiteX1" fmla="*/ 7928 w 465483"/>
                <a:gd name="connsiteY1" fmla="*/ 114266 h 480418"/>
                <a:gd name="connsiteX2" fmla="*/ 456589 w 465483"/>
                <a:gd name="connsiteY2" fmla="*/ 114266 h 480418"/>
                <a:gd name="connsiteX3" fmla="*/ 232068 w 465483"/>
                <a:gd name="connsiteY3" fmla="*/ 480209 h 480418"/>
              </a:gdLst>
              <a:ahLst/>
              <a:cxnLst>
                <a:cxn ang="0">
                  <a:pos x="connsiteX0" y="connsiteY0"/>
                </a:cxn>
                <a:cxn ang="0">
                  <a:pos x="connsiteX1" y="connsiteY1"/>
                </a:cxn>
                <a:cxn ang="0">
                  <a:pos x="connsiteX2" y="connsiteY2"/>
                </a:cxn>
                <a:cxn ang="0">
                  <a:pos x="connsiteX3" y="connsiteY3"/>
                </a:cxn>
              </a:cxnLst>
              <a:rect l="l" t="t" r="r" b="b"/>
              <a:pathLst>
                <a:path w="465483" h="480418">
                  <a:moveTo>
                    <a:pt x="232068" y="480209"/>
                  </a:moveTo>
                  <a:cubicBezTo>
                    <a:pt x="66886" y="480209"/>
                    <a:pt x="-30763" y="299588"/>
                    <a:pt x="7928" y="114266"/>
                  </a:cubicBezTo>
                  <a:cubicBezTo>
                    <a:pt x="39694" y="-38527"/>
                    <a:pt x="424696" y="-38210"/>
                    <a:pt x="456589" y="114266"/>
                  </a:cubicBezTo>
                  <a:cubicBezTo>
                    <a:pt x="495153" y="299588"/>
                    <a:pt x="397251" y="480209"/>
                    <a:pt x="232068" y="480209"/>
                  </a:cubicBezTo>
                  <a:close/>
                </a:path>
              </a:pathLst>
            </a:custGeom>
            <a:solidFill>
              <a:srgbClr val="FED0D6"/>
            </a:solidFill>
            <a:ln w="6346" cap="flat">
              <a:noFill/>
              <a:prstDash val="solid"/>
              <a:miter/>
            </a:ln>
          </p:spPr>
          <p:txBody>
            <a:bodyPr rtlCol="0" anchor="ctr"/>
            <a:lstStyle/>
            <a:p>
              <a:endParaRPr lang="zh-CN" altLang="en-US"/>
            </a:p>
          </p:txBody>
        </p:sp>
        <p:sp>
          <p:nvSpPr>
            <p:cNvPr id="110" name="任意多边形 32"/>
            <p:cNvSpPr/>
            <p:nvPr/>
          </p:nvSpPr>
          <p:spPr>
            <a:xfrm>
              <a:off x="6255890" y="2082565"/>
              <a:ext cx="448236" cy="230262"/>
            </a:xfrm>
            <a:custGeom>
              <a:avLst/>
              <a:gdLst>
                <a:gd name="connsiteX0" fmla="*/ 386663 w 395890"/>
                <a:gd name="connsiteY0" fmla="*/ 112221 h 203372"/>
                <a:gd name="connsiteX1" fmla="*/ 250388 w 395890"/>
                <a:gd name="connsiteY1" fmla="*/ 153708 h 203372"/>
                <a:gd name="connsiteX2" fmla="*/ 94799 w 395890"/>
                <a:gd name="connsiteY2" fmla="*/ 202246 h 203372"/>
                <a:gd name="connsiteX3" fmla="*/ 66146 w 395890"/>
                <a:gd name="connsiteY3" fmla="*/ 31028 h 203372"/>
                <a:gd name="connsiteX4" fmla="*/ 386663 w 395890"/>
                <a:gd name="connsiteY4" fmla="*/ 112221 h 2033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5890" h="203372">
                  <a:moveTo>
                    <a:pt x="386663" y="112221"/>
                  </a:moveTo>
                  <a:cubicBezTo>
                    <a:pt x="344034" y="208472"/>
                    <a:pt x="250388" y="153708"/>
                    <a:pt x="250388" y="153708"/>
                  </a:cubicBezTo>
                  <a:cubicBezTo>
                    <a:pt x="207091" y="190022"/>
                    <a:pt x="151062" y="207500"/>
                    <a:pt x="94799" y="202246"/>
                  </a:cubicBezTo>
                  <a:cubicBezTo>
                    <a:pt x="581" y="192970"/>
                    <a:pt x="-48592" y="79439"/>
                    <a:pt x="66146" y="31028"/>
                  </a:cubicBezTo>
                  <a:cubicBezTo>
                    <a:pt x="180884" y="-17383"/>
                    <a:pt x="446701" y="-22784"/>
                    <a:pt x="386663" y="112221"/>
                  </a:cubicBezTo>
                  <a:close/>
                </a:path>
              </a:pathLst>
            </a:custGeom>
            <a:solidFill>
              <a:srgbClr val="981D04"/>
            </a:solidFill>
            <a:ln w="6346" cap="flat">
              <a:noFill/>
              <a:prstDash val="solid"/>
              <a:miter/>
            </a:ln>
          </p:spPr>
          <p:txBody>
            <a:bodyPr rtlCol="0" anchor="ctr"/>
            <a:lstStyle/>
            <a:p>
              <a:endParaRPr lang="zh-CN" altLang="en-US"/>
            </a:p>
          </p:txBody>
        </p:sp>
        <p:sp>
          <p:nvSpPr>
            <p:cNvPr id="111" name="任意多边形 33"/>
            <p:cNvSpPr/>
            <p:nvPr/>
          </p:nvSpPr>
          <p:spPr>
            <a:xfrm>
              <a:off x="5999615" y="5296537"/>
              <a:ext cx="484830" cy="136671"/>
            </a:xfrm>
            <a:custGeom>
              <a:avLst/>
              <a:gdLst>
                <a:gd name="connsiteX0" fmla="*/ 415046 w 428211"/>
                <a:gd name="connsiteY0" fmla="*/ -210 h 120710"/>
                <a:gd name="connsiteX1" fmla="*/ 150755 w 428211"/>
                <a:gd name="connsiteY1" fmla="*/ -210 h 120710"/>
                <a:gd name="connsiteX2" fmla="*/ -514 w 428211"/>
                <a:gd name="connsiteY2" fmla="*/ 107794 h 120710"/>
                <a:gd name="connsiteX3" fmla="*/ -514 w 428211"/>
                <a:gd name="connsiteY3" fmla="*/ 120500 h 120710"/>
                <a:gd name="connsiteX4" fmla="*/ 425148 w 428211"/>
                <a:gd name="connsiteY4" fmla="*/ 120500 h 120710"/>
                <a:gd name="connsiteX5" fmla="*/ 414856 w 428211"/>
                <a:gd name="connsiteY5" fmla="*/ -210 h 120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8211" h="120710">
                  <a:moveTo>
                    <a:pt x="415046" y="-210"/>
                  </a:moveTo>
                  <a:lnTo>
                    <a:pt x="150755" y="-210"/>
                  </a:lnTo>
                  <a:cubicBezTo>
                    <a:pt x="150755" y="-210"/>
                    <a:pt x="14924" y="76981"/>
                    <a:pt x="-514" y="107794"/>
                  </a:cubicBezTo>
                  <a:lnTo>
                    <a:pt x="-514" y="120500"/>
                  </a:lnTo>
                  <a:lnTo>
                    <a:pt x="425148" y="120500"/>
                  </a:lnTo>
                  <a:cubicBezTo>
                    <a:pt x="425148" y="120500"/>
                    <a:pt x="435377" y="30412"/>
                    <a:pt x="414856" y="-210"/>
                  </a:cubicBezTo>
                  <a:close/>
                </a:path>
              </a:pathLst>
            </a:custGeom>
            <a:solidFill>
              <a:srgbClr val="00065B"/>
            </a:solidFill>
            <a:ln w="6346" cap="flat">
              <a:noFill/>
              <a:prstDash val="solid"/>
              <a:miter/>
            </a:ln>
          </p:spPr>
          <p:txBody>
            <a:bodyPr rtlCol="0" anchor="ctr"/>
            <a:lstStyle/>
            <a:p>
              <a:endParaRPr lang="zh-CN" altLang="en-US"/>
            </a:p>
          </p:txBody>
        </p:sp>
        <p:sp>
          <p:nvSpPr>
            <p:cNvPr id="112" name="任意多边形 34"/>
            <p:cNvSpPr/>
            <p:nvPr/>
          </p:nvSpPr>
          <p:spPr>
            <a:xfrm>
              <a:off x="5999255" y="5433496"/>
              <a:ext cx="483023" cy="22802"/>
            </a:xfrm>
            <a:custGeom>
              <a:avLst/>
              <a:gdLst>
                <a:gd name="connsiteX0" fmla="*/ 426615 w 426615"/>
                <a:gd name="connsiteY0" fmla="*/ 0 h 20139"/>
                <a:gd name="connsiteX1" fmla="*/ 0 w 426615"/>
                <a:gd name="connsiteY1" fmla="*/ 0 h 20139"/>
                <a:gd name="connsiteX2" fmla="*/ 0 w 426615"/>
                <a:gd name="connsiteY2" fmla="*/ 20140 h 20139"/>
                <a:gd name="connsiteX3" fmla="*/ 426615 w 426615"/>
                <a:gd name="connsiteY3" fmla="*/ 20140 h 20139"/>
                <a:gd name="connsiteX4" fmla="*/ 426615 w 426615"/>
                <a:gd name="connsiteY4" fmla="*/ 0 h 20139"/>
                <a:gd name="connsiteX5" fmla="*/ 426615 w 426615"/>
                <a:gd name="connsiteY5" fmla="*/ 0 h 20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6615" h="20139">
                  <a:moveTo>
                    <a:pt x="426615" y="0"/>
                  </a:moveTo>
                  <a:lnTo>
                    <a:pt x="0" y="0"/>
                  </a:lnTo>
                  <a:lnTo>
                    <a:pt x="0" y="20140"/>
                  </a:lnTo>
                  <a:lnTo>
                    <a:pt x="426615" y="20140"/>
                  </a:lnTo>
                  <a:lnTo>
                    <a:pt x="426615" y="0"/>
                  </a:lnTo>
                  <a:lnTo>
                    <a:pt x="426615" y="0"/>
                  </a:lnTo>
                  <a:close/>
                </a:path>
              </a:pathLst>
            </a:custGeom>
            <a:solidFill>
              <a:srgbClr val="434CC0"/>
            </a:solidFill>
            <a:ln w="6346" cap="flat">
              <a:noFill/>
              <a:prstDash val="solid"/>
              <a:miter/>
            </a:ln>
          </p:spPr>
          <p:txBody>
            <a:bodyPr rtlCol="0" anchor="ctr"/>
            <a:lstStyle/>
            <a:p>
              <a:endParaRPr lang="zh-CN" altLang="en-US"/>
            </a:p>
          </p:txBody>
        </p:sp>
        <p:sp>
          <p:nvSpPr>
            <p:cNvPr id="113" name="任意多边形 35"/>
            <p:cNvSpPr/>
            <p:nvPr/>
          </p:nvSpPr>
          <p:spPr>
            <a:xfrm>
              <a:off x="6140242" y="3782441"/>
              <a:ext cx="395626" cy="1526181"/>
            </a:xfrm>
            <a:custGeom>
              <a:avLst/>
              <a:gdLst>
                <a:gd name="connsiteX0" fmla="*/ 348910 w 349424"/>
                <a:gd name="connsiteY0" fmla="*/ -210 h 1347952"/>
                <a:gd name="connsiteX1" fmla="*/ 17656 w 349424"/>
                <a:gd name="connsiteY1" fmla="*/ -210 h 1347952"/>
                <a:gd name="connsiteX2" fmla="*/ -514 w 349424"/>
                <a:gd name="connsiteY2" fmla="*/ 1347742 h 1347952"/>
                <a:gd name="connsiteX3" fmla="*/ 305200 w 349424"/>
                <a:gd name="connsiteY3" fmla="*/ 1347742 h 1347952"/>
                <a:gd name="connsiteX4" fmla="*/ 346369 w 349424"/>
                <a:gd name="connsiteY4" fmla="*/ 202583 h 13479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424" h="1347952">
                  <a:moveTo>
                    <a:pt x="348910" y="-210"/>
                  </a:moveTo>
                  <a:lnTo>
                    <a:pt x="17656" y="-210"/>
                  </a:lnTo>
                  <a:lnTo>
                    <a:pt x="-514" y="1347742"/>
                  </a:lnTo>
                  <a:lnTo>
                    <a:pt x="305200" y="1347742"/>
                  </a:lnTo>
                  <a:cubicBezTo>
                    <a:pt x="305200" y="1347742"/>
                    <a:pt x="303548" y="602833"/>
                    <a:pt x="346369" y="202583"/>
                  </a:cubicBezTo>
                  <a:close/>
                </a:path>
              </a:pathLst>
            </a:custGeom>
            <a:solidFill>
              <a:srgbClr val="981D04"/>
            </a:solidFill>
            <a:ln w="6346" cap="flat">
              <a:noFill/>
              <a:prstDash val="solid"/>
              <a:miter/>
            </a:ln>
          </p:spPr>
          <p:txBody>
            <a:bodyPr rtlCol="0" anchor="ctr"/>
            <a:lstStyle/>
            <a:p>
              <a:endParaRPr lang="zh-CN" altLang="en-US"/>
            </a:p>
          </p:txBody>
        </p:sp>
        <p:sp>
          <p:nvSpPr>
            <p:cNvPr id="114" name="任意多边形 36"/>
            <p:cNvSpPr/>
            <p:nvPr/>
          </p:nvSpPr>
          <p:spPr>
            <a:xfrm>
              <a:off x="6583298" y="5296537"/>
              <a:ext cx="484866" cy="136671"/>
            </a:xfrm>
            <a:custGeom>
              <a:avLst/>
              <a:gdLst>
                <a:gd name="connsiteX0" fmla="*/ 12168 w 428243"/>
                <a:gd name="connsiteY0" fmla="*/ -210 h 120710"/>
                <a:gd name="connsiteX1" fmla="*/ 276460 w 428243"/>
                <a:gd name="connsiteY1" fmla="*/ -210 h 120710"/>
                <a:gd name="connsiteX2" fmla="*/ 427729 w 428243"/>
                <a:gd name="connsiteY2" fmla="*/ 107794 h 120710"/>
                <a:gd name="connsiteX3" fmla="*/ 427729 w 428243"/>
                <a:gd name="connsiteY3" fmla="*/ 120500 h 120710"/>
                <a:gd name="connsiteX4" fmla="*/ 2067 w 428243"/>
                <a:gd name="connsiteY4" fmla="*/ 120500 h 120710"/>
                <a:gd name="connsiteX5" fmla="*/ 12295 w 428243"/>
                <a:gd name="connsiteY5" fmla="*/ -210 h 120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8243" h="120710">
                  <a:moveTo>
                    <a:pt x="12168" y="-210"/>
                  </a:moveTo>
                  <a:lnTo>
                    <a:pt x="276460" y="-210"/>
                  </a:lnTo>
                  <a:cubicBezTo>
                    <a:pt x="276460" y="-210"/>
                    <a:pt x="412354" y="76981"/>
                    <a:pt x="427729" y="107794"/>
                  </a:cubicBezTo>
                  <a:lnTo>
                    <a:pt x="427729" y="120500"/>
                  </a:lnTo>
                  <a:lnTo>
                    <a:pt x="2067" y="120500"/>
                  </a:lnTo>
                  <a:cubicBezTo>
                    <a:pt x="2067" y="120500"/>
                    <a:pt x="-8226" y="30412"/>
                    <a:pt x="12295" y="-210"/>
                  </a:cubicBezTo>
                  <a:close/>
                </a:path>
              </a:pathLst>
            </a:custGeom>
            <a:solidFill>
              <a:srgbClr val="00065B"/>
            </a:solidFill>
            <a:ln w="6346" cap="flat">
              <a:noFill/>
              <a:prstDash val="solid"/>
              <a:miter/>
            </a:ln>
          </p:spPr>
          <p:txBody>
            <a:bodyPr rtlCol="0" anchor="ctr"/>
            <a:lstStyle/>
            <a:p>
              <a:endParaRPr lang="zh-CN" altLang="en-US"/>
            </a:p>
          </p:txBody>
        </p:sp>
        <p:sp>
          <p:nvSpPr>
            <p:cNvPr id="115" name="任意多边形 37"/>
            <p:cNvSpPr/>
            <p:nvPr/>
          </p:nvSpPr>
          <p:spPr>
            <a:xfrm>
              <a:off x="6585142" y="5433496"/>
              <a:ext cx="483023" cy="22802"/>
            </a:xfrm>
            <a:custGeom>
              <a:avLst/>
              <a:gdLst>
                <a:gd name="connsiteX0" fmla="*/ 0 w 426615"/>
                <a:gd name="connsiteY0" fmla="*/ 0 h 20139"/>
                <a:gd name="connsiteX1" fmla="*/ 426615 w 426615"/>
                <a:gd name="connsiteY1" fmla="*/ 0 h 20139"/>
                <a:gd name="connsiteX2" fmla="*/ 426615 w 426615"/>
                <a:gd name="connsiteY2" fmla="*/ 20140 h 20139"/>
                <a:gd name="connsiteX3" fmla="*/ 0 w 426615"/>
                <a:gd name="connsiteY3" fmla="*/ 20140 h 20139"/>
                <a:gd name="connsiteX4" fmla="*/ 0 w 426615"/>
                <a:gd name="connsiteY4" fmla="*/ 0 h 20139"/>
                <a:gd name="connsiteX5" fmla="*/ 0 w 426615"/>
                <a:gd name="connsiteY5" fmla="*/ 0 h 20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6615" h="20139">
                  <a:moveTo>
                    <a:pt x="0" y="0"/>
                  </a:moveTo>
                  <a:lnTo>
                    <a:pt x="426615" y="0"/>
                  </a:lnTo>
                  <a:lnTo>
                    <a:pt x="426615" y="20140"/>
                  </a:lnTo>
                  <a:lnTo>
                    <a:pt x="0" y="20140"/>
                  </a:lnTo>
                  <a:lnTo>
                    <a:pt x="0" y="0"/>
                  </a:lnTo>
                  <a:lnTo>
                    <a:pt x="0" y="0"/>
                  </a:lnTo>
                  <a:close/>
                </a:path>
              </a:pathLst>
            </a:custGeom>
            <a:solidFill>
              <a:srgbClr val="434CC0"/>
            </a:solidFill>
            <a:ln w="6346" cap="flat">
              <a:noFill/>
              <a:prstDash val="solid"/>
              <a:miter/>
            </a:ln>
          </p:spPr>
          <p:txBody>
            <a:bodyPr rtlCol="0" anchor="ctr"/>
            <a:lstStyle/>
            <a:p>
              <a:endParaRPr lang="zh-CN" altLang="en-US"/>
            </a:p>
          </p:txBody>
        </p:sp>
        <p:sp>
          <p:nvSpPr>
            <p:cNvPr id="116" name="任意多边形 38"/>
            <p:cNvSpPr/>
            <p:nvPr/>
          </p:nvSpPr>
          <p:spPr>
            <a:xfrm>
              <a:off x="6531551" y="3782441"/>
              <a:ext cx="395698" cy="1526181"/>
            </a:xfrm>
            <a:custGeom>
              <a:avLst/>
              <a:gdLst>
                <a:gd name="connsiteX0" fmla="*/ -514 w 349488"/>
                <a:gd name="connsiteY0" fmla="*/ -210 h 1347952"/>
                <a:gd name="connsiteX1" fmla="*/ 330803 w 349488"/>
                <a:gd name="connsiteY1" fmla="*/ -210 h 1347952"/>
                <a:gd name="connsiteX2" fmla="*/ 348974 w 349488"/>
                <a:gd name="connsiteY2" fmla="*/ 1347742 h 1347952"/>
                <a:gd name="connsiteX3" fmla="*/ 43259 w 349488"/>
                <a:gd name="connsiteY3" fmla="*/ 1347742 h 1347952"/>
                <a:gd name="connsiteX4" fmla="*/ 2408 w 349488"/>
                <a:gd name="connsiteY4" fmla="*/ 202583 h 13479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488" h="1347952">
                  <a:moveTo>
                    <a:pt x="-514" y="-210"/>
                  </a:moveTo>
                  <a:lnTo>
                    <a:pt x="330803" y="-210"/>
                  </a:lnTo>
                  <a:lnTo>
                    <a:pt x="348974" y="1347742"/>
                  </a:lnTo>
                  <a:lnTo>
                    <a:pt x="43259" y="1347742"/>
                  </a:lnTo>
                  <a:cubicBezTo>
                    <a:pt x="43259" y="1347742"/>
                    <a:pt x="44911" y="602833"/>
                    <a:pt x="2408" y="202583"/>
                  </a:cubicBezTo>
                  <a:close/>
                </a:path>
              </a:pathLst>
            </a:custGeom>
            <a:solidFill>
              <a:srgbClr val="981D04"/>
            </a:solidFill>
            <a:ln w="6346" cap="flat">
              <a:noFill/>
              <a:prstDash val="solid"/>
              <a:miter/>
            </a:ln>
          </p:spPr>
          <p:txBody>
            <a:bodyPr rtlCol="0" anchor="ctr"/>
            <a:lstStyle/>
            <a:p>
              <a:endParaRPr lang="zh-CN" altLang="en-US"/>
            </a:p>
          </p:txBody>
        </p:sp>
        <p:sp>
          <p:nvSpPr>
            <p:cNvPr id="117" name="任意多边形 39"/>
            <p:cNvSpPr/>
            <p:nvPr/>
          </p:nvSpPr>
          <p:spPr>
            <a:xfrm>
              <a:off x="6096076" y="2836102"/>
              <a:ext cx="877570" cy="1154292"/>
            </a:xfrm>
            <a:custGeom>
              <a:avLst/>
              <a:gdLst>
                <a:gd name="connsiteX0" fmla="*/ 259966 w 775086"/>
                <a:gd name="connsiteY0" fmla="*/ -210 h 1019493"/>
                <a:gd name="connsiteX1" fmla="*/ 380676 w 775086"/>
                <a:gd name="connsiteY1" fmla="*/ 81873 h 1019493"/>
                <a:gd name="connsiteX2" fmla="*/ 383217 w 775086"/>
                <a:gd name="connsiteY2" fmla="*/ 81873 h 1019493"/>
                <a:gd name="connsiteX3" fmla="*/ 501132 w 775086"/>
                <a:gd name="connsiteY3" fmla="*/ -210 h 1019493"/>
                <a:gd name="connsiteX4" fmla="*/ 703735 w 775086"/>
                <a:gd name="connsiteY4" fmla="*/ 40832 h 1019493"/>
                <a:gd name="connsiteX5" fmla="*/ 774573 w 775086"/>
                <a:gd name="connsiteY5" fmla="*/ 943109 h 1019493"/>
                <a:gd name="connsiteX6" fmla="*/ -514 w 775086"/>
                <a:gd name="connsiteY6" fmla="*/ 924050 h 1019493"/>
                <a:gd name="connsiteX7" fmla="*/ 66893 w 775086"/>
                <a:gd name="connsiteY7" fmla="*/ 30603 h 1019493"/>
                <a:gd name="connsiteX8" fmla="*/ 260029 w 775086"/>
                <a:gd name="connsiteY8" fmla="*/ -210 h 1019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75086" h="1019493">
                  <a:moveTo>
                    <a:pt x="259966" y="-210"/>
                  </a:moveTo>
                  <a:cubicBezTo>
                    <a:pt x="277882" y="79268"/>
                    <a:pt x="372734" y="81873"/>
                    <a:pt x="380676" y="81873"/>
                  </a:cubicBezTo>
                  <a:lnTo>
                    <a:pt x="383217" y="81873"/>
                  </a:lnTo>
                  <a:cubicBezTo>
                    <a:pt x="390904" y="81873"/>
                    <a:pt x="480611" y="79268"/>
                    <a:pt x="501132" y="-210"/>
                  </a:cubicBezTo>
                  <a:lnTo>
                    <a:pt x="703735" y="40832"/>
                  </a:lnTo>
                  <a:lnTo>
                    <a:pt x="774573" y="943109"/>
                  </a:lnTo>
                  <a:cubicBezTo>
                    <a:pt x="615743" y="1025700"/>
                    <a:pt x="132394" y="1069347"/>
                    <a:pt x="-514" y="924050"/>
                  </a:cubicBezTo>
                  <a:lnTo>
                    <a:pt x="66893" y="30603"/>
                  </a:lnTo>
                  <a:lnTo>
                    <a:pt x="260029" y="-210"/>
                  </a:lnTo>
                  <a:close/>
                </a:path>
              </a:pathLst>
            </a:custGeom>
            <a:solidFill>
              <a:srgbClr val="00065B"/>
            </a:solidFill>
            <a:ln w="6346" cap="flat">
              <a:noFill/>
              <a:prstDash val="solid"/>
              <a:miter/>
            </a:ln>
          </p:spPr>
          <p:txBody>
            <a:bodyPr rtlCol="0" anchor="ctr"/>
            <a:lstStyle/>
            <a:p>
              <a:endParaRPr lang="zh-CN" altLang="en-US"/>
            </a:p>
          </p:txBody>
        </p:sp>
        <p:sp>
          <p:nvSpPr>
            <p:cNvPr id="118" name="任意多边形 40"/>
            <p:cNvSpPr/>
            <p:nvPr/>
          </p:nvSpPr>
          <p:spPr>
            <a:xfrm>
              <a:off x="5368249" y="3005839"/>
              <a:ext cx="792980" cy="422613"/>
            </a:xfrm>
            <a:custGeom>
              <a:avLst/>
              <a:gdLst>
                <a:gd name="connsiteX0" fmla="*/ 698477 w 700375"/>
                <a:gd name="connsiteY0" fmla="*/ 67344 h 373260"/>
                <a:gd name="connsiteX1" fmla="*/ 582976 w 700375"/>
                <a:gd name="connsiteY1" fmla="*/ 238880 h 373260"/>
                <a:gd name="connsiteX2" fmla="*/ 51470 w 700375"/>
                <a:gd name="connsiteY2" fmla="*/ 369755 h 373260"/>
                <a:gd name="connsiteX3" fmla="*/ 51470 w 700375"/>
                <a:gd name="connsiteY3" fmla="*/ 261751 h 373260"/>
                <a:gd name="connsiteX4" fmla="*/ 505786 w 700375"/>
                <a:gd name="connsiteY4" fmla="*/ 161816 h 373260"/>
                <a:gd name="connsiteX5" fmla="*/ 580181 w 700375"/>
                <a:gd name="connsiteY5" fmla="*/ 74714 h 373260"/>
                <a:gd name="connsiteX6" fmla="*/ 587932 w 700375"/>
                <a:gd name="connsiteY6" fmla="*/ 56798 h 373260"/>
                <a:gd name="connsiteX7" fmla="*/ 587932 w 700375"/>
                <a:gd name="connsiteY7" fmla="*/ 59339 h 373260"/>
                <a:gd name="connsiteX8" fmla="*/ 590474 w 700375"/>
                <a:gd name="connsiteY8" fmla="*/ 51652 h 373260"/>
                <a:gd name="connsiteX9" fmla="*/ 593015 w 700375"/>
                <a:gd name="connsiteY9" fmla="*/ 38945 h 373260"/>
                <a:gd name="connsiteX10" fmla="*/ 698287 w 700375"/>
                <a:gd name="connsiteY10" fmla="*/ 67154 h 373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00375" h="373260">
                  <a:moveTo>
                    <a:pt x="698477" y="67344"/>
                  </a:moveTo>
                  <a:cubicBezTo>
                    <a:pt x="683039" y="133989"/>
                    <a:pt x="634310" y="195488"/>
                    <a:pt x="582976" y="238880"/>
                  </a:cubicBezTo>
                  <a:cubicBezTo>
                    <a:pt x="439014" y="362068"/>
                    <a:pt x="233933" y="382525"/>
                    <a:pt x="51470" y="369755"/>
                  </a:cubicBezTo>
                  <a:cubicBezTo>
                    <a:pt x="-17843" y="364609"/>
                    <a:pt x="-17843" y="256986"/>
                    <a:pt x="51470" y="261751"/>
                  </a:cubicBezTo>
                  <a:cubicBezTo>
                    <a:pt x="202930" y="274457"/>
                    <a:pt x="385139" y="264356"/>
                    <a:pt x="505786" y="161816"/>
                  </a:cubicBezTo>
                  <a:cubicBezTo>
                    <a:pt x="541681" y="131066"/>
                    <a:pt x="559660" y="110609"/>
                    <a:pt x="580181" y="74714"/>
                  </a:cubicBezTo>
                  <a:cubicBezTo>
                    <a:pt x="582284" y="68545"/>
                    <a:pt x="584876" y="62554"/>
                    <a:pt x="587932" y="56798"/>
                  </a:cubicBezTo>
                  <a:cubicBezTo>
                    <a:pt x="593015" y="46506"/>
                    <a:pt x="582786" y="69504"/>
                    <a:pt x="587932" y="59339"/>
                  </a:cubicBezTo>
                  <a:cubicBezTo>
                    <a:pt x="587932" y="56798"/>
                    <a:pt x="590474" y="54193"/>
                    <a:pt x="590474" y="51652"/>
                  </a:cubicBezTo>
                  <a:cubicBezTo>
                    <a:pt x="591077" y="47370"/>
                    <a:pt x="591928" y="43132"/>
                    <a:pt x="593015" y="38945"/>
                  </a:cubicBezTo>
                  <a:cubicBezTo>
                    <a:pt x="610994" y="-30241"/>
                    <a:pt x="713725" y="509"/>
                    <a:pt x="698287" y="67154"/>
                  </a:cubicBezTo>
                  <a:close/>
                </a:path>
              </a:pathLst>
            </a:custGeom>
            <a:solidFill>
              <a:srgbClr val="FED0D6"/>
            </a:solidFill>
            <a:ln w="6346" cap="flat">
              <a:noFill/>
              <a:prstDash val="solid"/>
              <a:miter/>
            </a:ln>
          </p:spPr>
          <p:txBody>
            <a:bodyPr rtlCol="0" anchor="ctr"/>
            <a:lstStyle/>
            <a:p>
              <a:endParaRPr lang="zh-CN" altLang="en-US"/>
            </a:p>
          </p:txBody>
        </p:sp>
        <p:sp>
          <p:nvSpPr>
            <p:cNvPr id="119" name="任意多边形 41"/>
            <p:cNvSpPr/>
            <p:nvPr/>
          </p:nvSpPr>
          <p:spPr>
            <a:xfrm>
              <a:off x="5555003" y="2870989"/>
              <a:ext cx="617392" cy="613005"/>
            </a:xfrm>
            <a:custGeom>
              <a:avLst/>
              <a:gdLst>
                <a:gd name="connsiteX0" fmla="*/ 14860 w 545292"/>
                <a:gd name="connsiteY0" fmla="*/ 541208 h 541418"/>
                <a:gd name="connsiteX1" fmla="*/ 534550 w 545292"/>
                <a:gd name="connsiteY1" fmla="*/ 283332 h 541418"/>
                <a:gd name="connsiteX2" fmla="*/ 544778 w 545292"/>
                <a:gd name="connsiteY2" fmla="*/ -210 h 541418"/>
                <a:gd name="connsiteX3" fmla="*/ 544778 w 545292"/>
                <a:gd name="connsiteY3" fmla="*/ -210 h 541418"/>
                <a:gd name="connsiteX4" fmla="*/ 356661 w 545292"/>
                <a:gd name="connsiteY4" fmla="*/ 143562 h 541418"/>
                <a:gd name="connsiteX5" fmla="*/ -514 w 545292"/>
                <a:gd name="connsiteY5" fmla="*/ 353662 h 541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5292" h="541418">
                  <a:moveTo>
                    <a:pt x="14860" y="541208"/>
                  </a:moveTo>
                  <a:cubicBezTo>
                    <a:pt x="14860" y="541208"/>
                    <a:pt x="369367" y="543812"/>
                    <a:pt x="534550" y="283332"/>
                  </a:cubicBezTo>
                  <a:lnTo>
                    <a:pt x="544778" y="-210"/>
                  </a:lnTo>
                  <a:lnTo>
                    <a:pt x="544778" y="-210"/>
                  </a:lnTo>
                  <a:cubicBezTo>
                    <a:pt x="544778" y="-210"/>
                    <a:pt x="471018" y="3793"/>
                    <a:pt x="356661" y="143562"/>
                  </a:cubicBezTo>
                  <a:cubicBezTo>
                    <a:pt x="285251" y="230855"/>
                    <a:pt x="140653" y="363890"/>
                    <a:pt x="-514" y="353662"/>
                  </a:cubicBezTo>
                  <a:close/>
                </a:path>
              </a:pathLst>
            </a:custGeom>
            <a:solidFill>
              <a:srgbClr val="434CC0"/>
            </a:solidFill>
            <a:ln w="6346" cap="flat">
              <a:noFill/>
              <a:prstDash val="solid"/>
              <a:miter/>
            </a:ln>
          </p:spPr>
          <p:txBody>
            <a:bodyPr rtlCol="0" anchor="ctr"/>
            <a:lstStyle/>
            <a:p>
              <a:endParaRPr lang="zh-CN" altLang="en-US"/>
            </a:p>
          </p:txBody>
        </p:sp>
        <p:sp>
          <p:nvSpPr>
            <p:cNvPr id="120" name="任意多边形 42"/>
            <p:cNvSpPr/>
            <p:nvPr/>
          </p:nvSpPr>
          <p:spPr>
            <a:xfrm>
              <a:off x="4621893" y="1105990"/>
              <a:ext cx="1140920" cy="1998720"/>
            </a:xfrm>
            <a:custGeom>
              <a:avLst/>
              <a:gdLst>
                <a:gd name="connsiteX0" fmla="*/ 596690 w 1007682"/>
                <a:gd name="connsiteY0" fmla="*/ 1042540 h 1765307"/>
                <a:gd name="connsiteX1" fmla="*/ 596690 w 1007682"/>
                <a:gd name="connsiteY1" fmla="*/ 1209120 h 1765307"/>
                <a:gd name="connsiteX2" fmla="*/ 479747 w 1007682"/>
                <a:gd name="connsiteY2" fmla="*/ 1332124 h 1765307"/>
                <a:gd name="connsiteX3" fmla="*/ 473502 w 1007682"/>
                <a:gd name="connsiteY3" fmla="*/ 1332118 h 1765307"/>
                <a:gd name="connsiteX4" fmla="*/ 350314 w 1007682"/>
                <a:gd name="connsiteY4" fmla="*/ 1209120 h 1765307"/>
                <a:gd name="connsiteX5" fmla="*/ 350314 w 1007682"/>
                <a:gd name="connsiteY5" fmla="*/ 945209 h 1765307"/>
                <a:gd name="connsiteX6" fmla="*/ 352855 w 1007682"/>
                <a:gd name="connsiteY6" fmla="*/ 940063 h 1765307"/>
                <a:gd name="connsiteX7" fmla="*/ 350314 w 1007682"/>
                <a:gd name="connsiteY7" fmla="*/ 934981 h 1765307"/>
                <a:gd name="connsiteX8" fmla="*/ 473502 w 1007682"/>
                <a:gd name="connsiteY8" fmla="*/ 811983 h 1765307"/>
                <a:gd name="connsiteX9" fmla="*/ 760983 w 1007682"/>
                <a:gd name="connsiteY9" fmla="*/ 530157 h 1765307"/>
                <a:gd name="connsiteX10" fmla="*/ 473502 w 1007682"/>
                <a:gd name="connsiteY10" fmla="*/ 245725 h 1765307"/>
                <a:gd name="connsiteX11" fmla="*/ 229667 w 1007682"/>
                <a:gd name="connsiteY11" fmla="*/ 384097 h 1765307"/>
                <a:gd name="connsiteX12" fmla="*/ 62134 w 1007682"/>
                <a:gd name="connsiteY12" fmla="*/ 430888 h 1765307"/>
                <a:gd name="connsiteX13" fmla="*/ 15343 w 1007682"/>
                <a:gd name="connsiteY13" fmla="*/ 263355 h 1765307"/>
                <a:gd name="connsiteX14" fmla="*/ 16645 w 1007682"/>
                <a:gd name="connsiteY14" fmla="*/ 261100 h 1765307"/>
                <a:gd name="connsiteX15" fmla="*/ 473502 w 1007682"/>
                <a:gd name="connsiteY15" fmla="*/ -206 h 1765307"/>
                <a:gd name="connsiteX16" fmla="*/ 1007168 w 1007682"/>
                <a:gd name="connsiteY16" fmla="*/ 530157 h 1765307"/>
                <a:gd name="connsiteX17" fmla="*/ 596499 w 1007682"/>
                <a:gd name="connsiteY17" fmla="*/ 1042540 h 1765307"/>
                <a:gd name="connsiteX18" fmla="*/ 596690 w 1007682"/>
                <a:gd name="connsiteY18" fmla="*/ 1595965 h 1765307"/>
                <a:gd name="connsiteX19" fmla="*/ 596690 w 1007682"/>
                <a:gd name="connsiteY19" fmla="*/ 1642089 h 1765307"/>
                <a:gd name="connsiteX20" fmla="*/ 473502 w 1007682"/>
                <a:gd name="connsiteY20" fmla="*/ 1765086 h 1765307"/>
                <a:gd name="connsiteX21" fmla="*/ 350314 w 1007682"/>
                <a:gd name="connsiteY21" fmla="*/ 1645221 h 1765307"/>
                <a:gd name="connsiteX22" fmla="*/ 350314 w 1007682"/>
                <a:gd name="connsiteY22" fmla="*/ 1642089 h 1765307"/>
                <a:gd name="connsiteX23" fmla="*/ 350314 w 1007682"/>
                <a:gd name="connsiteY23" fmla="*/ 1595965 h 1765307"/>
                <a:gd name="connsiteX24" fmla="*/ 473502 w 1007682"/>
                <a:gd name="connsiteY24" fmla="*/ 1473031 h 1765307"/>
                <a:gd name="connsiteX25" fmla="*/ 596690 w 1007682"/>
                <a:gd name="connsiteY25" fmla="*/ 1592769 h 1765307"/>
                <a:gd name="connsiteX26" fmla="*/ 596690 w 1007682"/>
                <a:gd name="connsiteY26" fmla="*/ 1595965 h 1765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007682" h="1765307">
                  <a:moveTo>
                    <a:pt x="596690" y="1042540"/>
                  </a:moveTo>
                  <a:lnTo>
                    <a:pt x="596690" y="1209120"/>
                  </a:lnTo>
                  <a:cubicBezTo>
                    <a:pt x="598361" y="1275377"/>
                    <a:pt x="546004" y="1330447"/>
                    <a:pt x="479747" y="1332124"/>
                  </a:cubicBezTo>
                  <a:cubicBezTo>
                    <a:pt x="477663" y="1332175"/>
                    <a:pt x="475579" y="1332175"/>
                    <a:pt x="473502" y="1332118"/>
                  </a:cubicBezTo>
                  <a:cubicBezTo>
                    <a:pt x="405529" y="1332156"/>
                    <a:pt x="350384" y="1277093"/>
                    <a:pt x="350314" y="1209120"/>
                  </a:cubicBezTo>
                  <a:lnTo>
                    <a:pt x="350314" y="945209"/>
                  </a:lnTo>
                  <a:cubicBezTo>
                    <a:pt x="350314" y="942668"/>
                    <a:pt x="352855" y="942668"/>
                    <a:pt x="352855" y="940063"/>
                  </a:cubicBezTo>
                  <a:cubicBezTo>
                    <a:pt x="350314" y="937522"/>
                    <a:pt x="350314" y="937522"/>
                    <a:pt x="350314" y="934981"/>
                  </a:cubicBezTo>
                  <a:cubicBezTo>
                    <a:pt x="350314" y="870941"/>
                    <a:pt x="406793" y="811983"/>
                    <a:pt x="473502" y="811983"/>
                  </a:cubicBezTo>
                  <a:cubicBezTo>
                    <a:pt x="632649" y="811983"/>
                    <a:pt x="760983" y="686445"/>
                    <a:pt x="760983" y="530157"/>
                  </a:cubicBezTo>
                  <a:cubicBezTo>
                    <a:pt x="760983" y="368723"/>
                    <a:pt x="632649" y="245725"/>
                    <a:pt x="473502" y="245725"/>
                  </a:cubicBezTo>
                  <a:cubicBezTo>
                    <a:pt x="373636" y="246094"/>
                    <a:pt x="281198" y="298552"/>
                    <a:pt x="229667" y="384097"/>
                  </a:cubicBezTo>
                  <a:cubicBezTo>
                    <a:pt x="196326" y="443283"/>
                    <a:pt x="121320" y="464230"/>
                    <a:pt x="62134" y="430888"/>
                  </a:cubicBezTo>
                  <a:cubicBezTo>
                    <a:pt x="2948" y="397547"/>
                    <a:pt x="-17999" y="322541"/>
                    <a:pt x="15343" y="263355"/>
                  </a:cubicBezTo>
                  <a:cubicBezTo>
                    <a:pt x="15769" y="262599"/>
                    <a:pt x="16201" y="261850"/>
                    <a:pt x="16645" y="261100"/>
                  </a:cubicBezTo>
                  <a:cubicBezTo>
                    <a:pt x="111346" y="98668"/>
                    <a:pt x="285480" y="-930"/>
                    <a:pt x="473502" y="-206"/>
                  </a:cubicBezTo>
                  <a:cubicBezTo>
                    <a:pt x="766129" y="-206"/>
                    <a:pt x="1007168" y="235497"/>
                    <a:pt x="1007168" y="530157"/>
                  </a:cubicBezTo>
                  <a:cubicBezTo>
                    <a:pt x="1007168" y="778693"/>
                    <a:pt x="832647" y="988792"/>
                    <a:pt x="596499" y="1042540"/>
                  </a:cubicBezTo>
                  <a:close/>
                  <a:moveTo>
                    <a:pt x="596690" y="1595965"/>
                  </a:moveTo>
                  <a:lnTo>
                    <a:pt x="596690" y="1642089"/>
                  </a:lnTo>
                  <a:cubicBezTo>
                    <a:pt x="596690" y="1713816"/>
                    <a:pt x="545356" y="1765086"/>
                    <a:pt x="473502" y="1765086"/>
                  </a:cubicBezTo>
                  <a:cubicBezTo>
                    <a:pt x="406387" y="1766001"/>
                    <a:pt x="351235" y="1712336"/>
                    <a:pt x="350314" y="1645221"/>
                  </a:cubicBezTo>
                  <a:cubicBezTo>
                    <a:pt x="350301" y="1644179"/>
                    <a:pt x="350301" y="1643131"/>
                    <a:pt x="350314" y="1642089"/>
                  </a:cubicBezTo>
                  <a:lnTo>
                    <a:pt x="350314" y="1595965"/>
                  </a:lnTo>
                  <a:cubicBezTo>
                    <a:pt x="351305" y="1528386"/>
                    <a:pt x="405923" y="1473882"/>
                    <a:pt x="473502" y="1473031"/>
                  </a:cubicBezTo>
                  <a:cubicBezTo>
                    <a:pt x="540585" y="1472078"/>
                    <a:pt x="595737" y="1525686"/>
                    <a:pt x="596690" y="1592769"/>
                  </a:cubicBezTo>
                  <a:cubicBezTo>
                    <a:pt x="596703" y="1593830"/>
                    <a:pt x="596703" y="1594897"/>
                    <a:pt x="596690" y="1595965"/>
                  </a:cubicBezTo>
                  <a:close/>
                </a:path>
              </a:pathLst>
            </a:custGeom>
            <a:solidFill>
              <a:srgbClr val="FFC545"/>
            </a:solidFill>
            <a:ln w="6346" cap="flat">
              <a:noFill/>
              <a:prstDash val="solid"/>
              <a:miter/>
            </a:ln>
          </p:spPr>
          <p:txBody>
            <a:bodyPr rtlCol="0" anchor="ctr"/>
            <a:lstStyle/>
            <a:p>
              <a:endParaRPr lang="zh-CN" altLang="en-US"/>
            </a:p>
          </p:txBody>
        </p:sp>
        <p:sp>
          <p:nvSpPr>
            <p:cNvPr id="121" name="任意多边形 43"/>
            <p:cNvSpPr/>
            <p:nvPr/>
          </p:nvSpPr>
          <p:spPr>
            <a:xfrm>
              <a:off x="6447837" y="2687348"/>
              <a:ext cx="549892" cy="723736"/>
            </a:xfrm>
            <a:custGeom>
              <a:avLst/>
              <a:gdLst>
                <a:gd name="connsiteX0" fmla="*/ 104936 w 485675"/>
                <a:gd name="connsiteY0" fmla="*/ 49599 h 639217"/>
                <a:gd name="connsiteX1" fmla="*/ 228188 w 485675"/>
                <a:gd name="connsiteY1" fmla="*/ 397943 h 639217"/>
                <a:gd name="connsiteX2" fmla="*/ 282126 w 485675"/>
                <a:gd name="connsiteY2" fmla="*/ 492733 h 639217"/>
                <a:gd name="connsiteX3" fmla="*/ 305252 w 485675"/>
                <a:gd name="connsiteY3" fmla="*/ 523482 h 639217"/>
                <a:gd name="connsiteX4" fmla="*/ 315544 w 485675"/>
                <a:gd name="connsiteY4" fmla="*/ 533711 h 639217"/>
                <a:gd name="connsiteX5" fmla="*/ 294959 w 485675"/>
                <a:gd name="connsiteY5" fmla="*/ 533711 h 639217"/>
                <a:gd name="connsiteX6" fmla="*/ 310398 w 485675"/>
                <a:gd name="connsiteY6" fmla="*/ 513253 h 639217"/>
                <a:gd name="connsiteX7" fmla="*/ 341210 w 485675"/>
                <a:gd name="connsiteY7" fmla="*/ 456837 h 639217"/>
                <a:gd name="connsiteX8" fmla="*/ 379711 w 485675"/>
                <a:gd name="connsiteY8" fmla="*/ 308300 h 639217"/>
                <a:gd name="connsiteX9" fmla="*/ 484982 w 485675"/>
                <a:gd name="connsiteY9" fmla="*/ 308300 h 639217"/>
                <a:gd name="connsiteX10" fmla="*/ 364272 w 485675"/>
                <a:gd name="connsiteY10" fmla="*/ 613252 h 639217"/>
                <a:gd name="connsiteX11" fmla="*/ 179395 w 485675"/>
                <a:gd name="connsiteY11" fmla="*/ 528692 h 639217"/>
                <a:gd name="connsiteX12" fmla="*/ 53602 w 485675"/>
                <a:gd name="connsiteY12" fmla="*/ 267449 h 639217"/>
                <a:gd name="connsiteX13" fmla="*/ -336 w 485675"/>
                <a:gd name="connsiteY13" fmla="*/ 49726 h 639217"/>
                <a:gd name="connsiteX14" fmla="*/ 104936 w 485675"/>
                <a:gd name="connsiteY14" fmla="*/ 49726 h 639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85675" h="639217">
                  <a:moveTo>
                    <a:pt x="104936" y="49599"/>
                  </a:moveTo>
                  <a:cubicBezTo>
                    <a:pt x="115228" y="172533"/>
                    <a:pt x="174312" y="290384"/>
                    <a:pt x="228188" y="397943"/>
                  </a:cubicBezTo>
                  <a:cubicBezTo>
                    <a:pt x="246167" y="431234"/>
                    <a:pt x="261605" y="461983"/>
                    <a:pt x="282126" y="492733"/>
                  </a:cubicBezTo>
                  <a:lnTo>
                    <a:pt x="305252" y="523482"/>
                  </a:lnTo>
                  <a:cubicBezTo>
                    <a:pt x="307793" y="528565"/>
                    <a:pt x="320626" y="536188"/>
                    <a:pt x="315544" y="533711"/>
                  </a:cubicBezTo>
                  <a:cubicBezTo>
                    <a:pt x="297564" y="541398"/>
                    <a:pt x="290131" y="541398"/>
                    <a:pt x="294959" y="533711"/>
                  </a:cubicBezTo>
                  <a:cubicBezTo>
                    <a:pt x="302647" y="528565"/>
                    <a:pt x="305252" y="521004"/>
                    <a:pt x="310398" y="513253"/>
                  </a:cubicBezTo>
                  <a:cubicBezTo>
                    <a:pt x="322596" y="495566"/>
                    <a:pt x="332951" y="476659"/>
                    <a:pt x="341210" y="456837"/>
                  </a:cubicBezTo>
                  <a:cubicBezTo>
                    <a:pt x="364145" y="410497"/>
                    <a:pt x="377233" y="359932"/>
                    <a:pt x="379711" y="308300"/>
                  </a:cubicBezTo>
                  <a:cubicBezTo>
                    <a:pt x="382252" y="241719"/>
                    <a:pt x="490129" y="241719"/>
                    <a:pt x="484982" y="308300"/>
                  </a:cubicBezTo>
                  <a:cubicBezTo>
                    <a:pt x="479837" y="410777"/>
                    <a:pt x="441336" y="541398"/>
                    <a:pt x="364272" y="613252"/>
                  </a:cubicBezTo>
                  <a:cubicBezTo>
                    <a:pt x="287208" y="685107"/>
                    <a:pt x="218149" y="590190"/>
                    <a:pt x="179395" y="528692"/>
                  </a:cubicBezTo>
                  <a:cubicBezTo>
                    <a:pt x="128061" y="446736"/>
                    <a:pt x="92102" y="357156"/>
                    <a:pt x="53602" y="267449"/>
                  </a:cubicBezTo>
                  <a:cubicBezTo>
                    <a:pt x="25185" y="197869"/>
                    <a:pt x="7014" y="124528"/>
                    <a:pt x="-336" y="49726"/>
                  </a:cubicBezTo>
                  <a:cubicBezTo>
                    <a:pt x="-5419" y="-16855"/>
                    <a:pt x="99853" y="-16855"/>
                    <a:pt x="104936" y="49726"/>
                  </a:cubicBezTo>
                  <a:close/>
                </a:path>
              </a:pathLst>
            </a:custGeom>
            <a:solidFill>
              <a:srgbClr val="FED0D6"/>
            </a:solidFill>
            <a:ln w="6346" cap="flat">
              <a:noFill/>
              <a:prstDash val="solid"/>
              <a:miter/>
            </a:ln>
          </p:spPr>
          <p:txBody>
            <a:bodyPr rtlCol="0" anchor="ctr"/>
            <a:lstStyle/>
            <a:p>
              <a:endParaRPr lang="zh-CN" altLang="en-US"/>
            </a:p>
          </p:txBody>
        </p:sp>
        <p:sp>
          <p:nvSpPr>
            <p:cNvPr id="122" name="任意多边形 44"/>
            <p:cNvSpPr/>
            <p:nvPr/>
          </p:nvSpPr>
          <p:spPr>
            <a:xfrm>
              <a:off x="6450484" y="2821356"/>
              <a:ext cx="595677" cy="626971"/>
            </a:xfrm>
            <a:custGeom>
              <a:avLst/>
              <a:gdLst>
                <a:gd name="connsiteX0" fmla="*/ 391667 w 526113"/>
                <a:gd name="connsiteY0" fmla="*/ 53983 h 553753"/>
                <a:gd name="connsiteX1" fmla="*/ 525083 w 526113"/>
                <a:gd name="connsiteY1" fmla="*/ 215734 h 553753"/>
                <a:gd name="connsiteX2" fmla="*/ 273815 w 526113"/>
                <a:gd name="connsiteY2" fmla="*/ 552135 h 553753"/>
                <a:gd name="connsiteX3" fmla="*/ -514 w 526113"/>
                <a:gd name="connsiteY3" fmla="*/ 53983 h 553753"/>
                <a:gd name="connsiteX4" fmla="*/ 137540 w 526113"/>
                <a:gd name="connsiteY4" fmla="*/ -210 h 553753"/>
                <a:gd name="connsiteX5" fmla="*/ 299037 w 526113"/>
                <a:gd name="connsiteY5" fmla="*/ 364398 h 553753"/>
                <a:gd name="connsiteX6" fmla="*/ 391667 w 526113"/>
                <a:gd name="connsiteY6" fmla="*/ 53983 h 5537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6113" h="553753">
                  <a:moveTo>
                    <a:pt x="391667" y="53983"/>
                  </a:moveTo>
                  <a:cubicBezTo>
                    <a:pt x="391667" y="53983"/>
                    <a:pt x="535248" y="69357"/>
                    <a:pt x="525083" y="215734"/>
                  </a:cubicBezTo>
                  <a:cubicBezTo>
                    <a:pt x="514791" y="364653"/>
                    <a:pt x="391667" y="572656"/>
                    <a:pt x="273815" y="552135"/>
                  </a:cubicBezTo>
                  <a:cubicBezTo>
                    <a:pt x="155837" y="529009"/>
                    <a:pt x="27630" y="187463"/>
                    <a:pt x="-514" y="53983"/>
                  </a:cubicBezTo>
                  <a:lnTo>
                    <a:pt x="137540" y="-210"/>
                  </a:lnTo>
                  <a:cubicBezTo>
                    <a:pt x="137540" y="-210"/>
                    <a:pt x="275975" y="356711"/>
                    <a:pt x="299037" y="364398"/>
                  </a:cubicBezTo>
                  <a:lnTo>
                    <a:pt x="391667" y="53983"/>
                  </a:lnTo>
                  <a:close/>
                </a:path>
              </a:pathLst>
            </a:custGeom>
            <a:solidFill>
              <a:srgbClr val="434CC0"/>
            </a:solidFill>
            <a:ln w="6346" cap="flat">
              <a:noFill/>
              <a:prstDash val="solid"/>
              <a:miter/>
            </a:ln>
          </p:spPr>
          <p:txBody>
            <a:bodyPr rtlCol="0" anchor="ctr"/>
            <a:lstStyle/>
            <a:p>
              <a:endParaRPr lang="zh-CN" altLang="en-US"/>
            </a:p>
          </p:txBody>
        </p:sp>
        <p:sp>
          <p:nvSpPr>
            <p:cNvPr id="123" name="任意多边形 45"/>
            <p:cNvSpPr/>
            <p:nvPr/>
          </p:nvSpPr>
          <p:spPr>
            <a:xfrm>
              <a:off x="8263601" y="2004798"/>
              <a:ext cx="273214" cy="237195"/>
            </a:xfrm>
            <a:custGeom>
              <a:avLst/>
              <a:gdLst>
                <a:gd name="connsiteX0" fmla="*/ -513 w 241308"/>
                <a:gd name="connsiteY0" fmla="*/ 130082 h 209495"/>
                <a:gd name="connsiteX1" fmla="*/ 215813 w 241308"/>
                <a:gd name="connsiteY1" fmla="*/ 56513 h 209495"/>
                <a:gd name="connsiteX2" fmla="*/ 122294 w 241308"/>
                <a:gd name="connsiteY2" fmla="*/ 208608 h 209495"/>
                <a:gd name="connsiteX3" fmla="*/ 21470 w 241308"/>
                <a:gd name="connsiteY3" fmla="*/ 130972 h 209495"/>
              </a:gdLst>
              <a:ahLst/>
              <a:cxnLst>
                <a:cxn ang="0">
                  <a:pos x="connsiteX0" y="connsiteY0"/>
                </a:cxn>
                <a:cxn ang="0">
                  <a:pos x="connsiteX1" y="connsiteY1"/>
                </a:cxn>
                <a:cxn ang="0">
                  <a:pos x="connsiteX2" y="connsiteY2"/>
                </a:cxn>
                <a:cxn ang="0">
                  <a:pos x="connsiteX3" y="connsiteY3"/>
                </a:cxn>
              </a:cxnLst>
              <a:rect l="l" t="t" r="r" b="b"/>
              <a:pathLst>
                <a:path w="241308" h="209495">
                  <a:moveTo>
                    <a:pt x="-513" y="130082"/>
                  </a:moveTo>
                  <a:cubicBezTo>
                    <a:pt x="-1084" y="1177"/>
                    <a:pt x="150439" y="-48188"/>
                    <a:pt x="215813" y="56513"/>
                  </a:cubicBezTo>
                  <a:cubicBezTo>
                    <a:pt x="281187" y="161213"/>
                    <a:pt x="207046" y="216104"/>
                    <a:pt x="122294" y="208608"/>
                  </a:cubicBezTo>
                  <a:cubicBezTo>
                    <a:pt x="37543" y="201111"/>
                    <a:pt x="21470" y="130972"/>
                    <a:pt x="21470" y="130972"/>
                  </a:cubicBezTo>
                  <a:close/>
                </a:path>
              </a:pathLst>
            </a:custGeom>
            <a:solidFill>
              <a:srgbClr val="981D04"/>
            </a:solidFill>
            <a:ln w="6346" cap="flat">
              <a:noFill/>
              <a:prstDash val="solid"/>
              <a:miter/>
            </a:ln>
          </p:spPr>
          <p:txBody>
            <a:bodyPr rtlCol="0" anchor="ctr"/>
            <a:lstStyle/>
            <a:p>
              <a:endParaRPr lang="zh-CN" altLang="en-US"/>
            </a:p>
          </p:txBody>
        </p:sp>
        <p:sp>
          <p:nvSpPr>
            <p:cNvPr id="124" name="任意多边形 46"/>
            <p:cNvSpPr/>
            <p:nvPr/>
          </p:nvSpPr>
          <p:spPr>
            <a:xfrm>
              <a:off x="8197929" y="2105151"/>
              <a:ext cx="197911" cy="239513"/>
            </a:xfrm>
            <a:custGeom>
              <a:avLst/>
              <a:gdLst>
                <a:gd name="connsiteX0" fmla="*/ -514 w 174799"/>
                <a:gd name="connsiteY0" fmla="*/ 24739 h 211542"/>
                <a:gd name="connsiteX1" fmla="*/ 166701 w 174799"/>
                <a:gd name="connsiteY1" fmla="*/ 92020 h 211542"/>
                <a:gd name="connsiteX2" fmla="*/ 160348 w 174799"/>
                <a:gd name="connsiteY2" fmla="*/ 211332 h 211542"/>
              </a:gdLst>
              <a:ahLst/>
              <a:cxnLst>
                <a:cxn ang="0">
                  <a:pos x="connsiteX0" y="connsiteY0"/>
                </a:cxn>
                <a:cxn ang="0">
                  <a:pos x="connsiteX1" y="connsiteY1"/>
                </a:cxn>
                <a:cxn ang="0">
                  <a:pos x="connsiteX2" y="connsiteY2"/>
                </a:cxn>
              </a:cxnLst>
              <a:rect l="l" t="t" r="r" b="b"/>
              <a:pathLst>
                <a:path w="174799" h="211542">
                  <a:moveTo>
                    <a:pt x="-514" y="24739"/>
                  </a:moveTo>
                  <a:cubicBezTo>
                    <a:pt x="35890" y="-41461"/>
                    <a:pt x="146498" y="39161"/>
                    <a:pt x="166701" y="92020"/>
                  </a:cubicBezTo>
                  <a:cubicBezTo>
                    <a:pt x="186904" y="144878"/>
                    <a:pt x="160348" y="211332"/>
                    <a:pt x="160348" y="211332"/>
                  </a:cubicBezTo>
                  <a:close/>
                </a:path>
              </a:pathLst>
            </a:custGeom>
            <a:solidFill>
              <a:srgbClr val="F93F57"/>
            </a:solidFill>
            <a:ln w="6346" cap="flat">
              <a:noFill/>
              <a:prstDash val="solid"/>
              <a:miter/>
            </a:ln>
          </p:spPr>
          <p:txBody>
            <a:bodyPr rtlCol="0" anchor="ctr"/>
            <a:lstStyle/>
            <a:p>
              <a:endParaRPr lang="zh-CN" altLang="en-US"/>
            </a:p>
          </p:txBody>
        </p:sp>
        <p:sp>
          <p:nvSpPr>
            <p:cNvPr id="125" name="任意多边形 47"/>
            <p:cNvSpPr/>
            <p:nvPr/>
          </p:nvSpPr>
          <p:spPr>
            <a:xfrm>
              <a:off x="7774250" y="2086348"/>
              <a:ext cx="652587" cy="579300"/>
            </a:xfrm>
            <a:custGeom>
              <a:avLst/>
              <a:gdLst>
                <a:gd name="connsiteX0" fmla="*/ -514 w 576377"/>
                <a:gd name="connsiteY0" fmla="*/ 291788 h 511649"/>
                <a:gd name="connsiteX1" fmla="*/ 355898 w 576377"/>
                <a:gd name="connsiteY1" fmla="*/ 7992 h 511649"/>
                <a:gd name="connsiteX2" fmla="*/ 556976 w 576377"/>
                <a:gd name="connsiteY2" fmla="*/ 175842 h 511649"/>
                <a:gd name="connsiteX3" fmla="*/ 473114 w 576377"/>
                <a:gd name="connsiteY3" fmla="*/ 482701 h 511649"/>
                <a:gd name="connsiteX4" fmla="*/ -514 w 576377"/>
                <a:gd name="connsiteY4" fmla="*/ 291661 h 5116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6377" h="511649">
                  <a:moveTo>
                    <a:pt x="-514" y="291788"/>
                  </a:moveTo>
                  <a:cubicBezTo>
                    <a:pt x="10667" y="33341"/>
                    <a:pt x="203739" y="-24473"/>
                    <a:pt x="355898" y="7992"/>
                  </a:cubicBezTo>
                  <a:cubicBezTo>
                    <a:pt x="508056" y="40456"/>
                    <a:pt x="556976" y="175842"/>
                    <a:pt x="556976" y="175842"/>
                  </a:cubicBezTo>
                  <a:cubicBezTo>
                    <a:pt x="556976" y="175842"/>
                    <a:pt x="635247" y="359195"/>
                    <a:pt x="473114" y="482701"/>
                  </a:cubicBezTo>
                  <a:cubicBezTo>
                    <a:pt x="310981" y="606206"/>
                    <a:pt x="-514" y="291661"/>
                    <a:pt x="-514" y="291661"/>
                  </a:cubicBezTo>
                  <a:close/>
                </a:path>
              </a:pathLst>
            </a:custGeom>
            <a:solidFill>
              <a:srgbClr val="981D04"/>
            </a:solidFill>
            <a:ln w="6346" cap="flat">
              <a:noFill/>
              <a:prstDash val="solid"/>
              <a:miter/>
            </a:ln>
          </p:spPr>
          <p:txBody>
            <a:bodyPr rtlCol="0" anchor="ctr"/>
            <a:lstStyle/>
            <a:p>
              <a:endParaRPr lang="zh-CN" altLang="en-US"/>
            </a:p>
          </p:txBody>
        </p:sp>
        <p:sp>
          <p:nvSpPr>
            <p:cNvPr id="126" name="任意多边形 48"/>
            <p:cNvSpPr/>
            <p:nvPr/>
          </p:nvSpPr>
          <p:spPr>
            <a:xfrm>
              <a:off x="7926027" y="2682959"/>
              <a:ext cx="248884" cy="276290"/>
            </a:xfrm>
            <a:custGeom>
              <a:avLst/>
              <a:gdLst>
                <a:gd name="connsiteX0" fmla="*/ 109395 w 219819"/>
                <a:gd name="connsiteY0" fmla="*/ 243815 h 244025"/>
                <a:gd name="connsiteX1" fmla="*/ 109395 w 219819"/>
                <a:gd name="connsiteY1" fmla="*/ 243815 h 244025"/>
                <a:gd name="connsiteX2" fmla="*/ -514 w 219819"/>
                <a:gd name="connsiteY2" fmla="*/ 160906 h 244025"/>
                <a:gd name="connsiteX3" fmla="*/ -514 w 219819"/>
                <a:gd name="connsiteY3" fmla="*/ -210 h 244025"/>
                <a:gd name="connsiteX4" fmla="*/ 219305 w 219819"/>
                <a:gd name="connsiteY4" fmla="*/ -210 h 244025"/>
                <a:gd name="connsiteX5" fmla="*/ 219305 w 219819"/>
                <a:gd name="connsiteY5" fmla="*/ 160017 h 244025"/>
                <a:gd name="connsiteX6" fmla="*/ 110602 w 219819"/>
                <a:gd name="connsiteY6" fmla="*/ 243815 h 244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9819" h="244025">
                  <a:moveTo>
                    <a:pt x="109395" y="243815"/>
                  </a:moveTo>
                  <a:lnTo>
                    <a:pt x="109395" y="243815"/>
                  </a:lnTo>
                  <a:cubicBezTo>
                    <a:pt x="48976" y="243815"/>
                    <a:pt x="-197" y="206967"/>
                    <a:pt x="-514" y="160906"/>
                  </a:cubicBezTo>
                  <a:lnTo>
                    <a:pt x="-514" y="-210"/>
                  </a:lnTo>
                  <a:lnTo>
                    <a:pt x="219305" y="-210"/>
                  </a:lnTo>
                  <a:lnTo>
                    <a:pt x="219305" y="160017"/>
                  </a:lnTo>
                  <a:cubicBezTo>
                    <a:pt x="219305" y="206014"/>
                    <a:pt x="170958" y="243498"/>
                    <a:pt x="110602" y="243815"/>
                  </a:cubicBezTo>
                  <a:close/>
                </a:path>
              </a:pathLst>
            </a:custGeom>
            <a:solidFill>
              <a:srgbClr val="FF93B1"/>
            </a:solidFill>
            <a:ln w="6346" cap="flat">
              <a:noFill/>
              <a:prstDash val="solid"/>
              <a:miter/>
            </a:ln>
          </p:spPr>
          <p:txBody>
            <a:bodyPr rtlCol="0" anchor="ctr"/>
            <a:lstStyle/>
            <a:p>
              <a:endParaRPr lang="zh-CN" altLang="en-US"/>
            </a:p>
          </p:txBody>
        </p:sp>
        <p:sp>
          <p:nvSpPr>
            <p:cNvPr id="127" name="任意多边形 49"/>
            <p:cNvSpPr/>
            <p:nvPr/>
          </p:nvSpPr>
          <p:spPr>
            <a:xfrm>
              <a:off x="7730087" y="2415564"/>
              <a:ext cx="132524" cy="169000"/>
            </a:xfrm>
            <a:custGeom>
              <a:avLst/>
              <a:gdLst>
                <a:gd name="connsiteX0" fmla="*/ 93764 w 117048"/>
                <a:gd name="connsiteY0" fmla="*/ 41043 h 149264"/>
                <a:gd name="connsiteX1" fmla="*/ 1072 w 117048"/>
                <a:gd name="connsiteY1" fmla="*/ 45490 h 149264"/>
                <a:gd name="connsiteX2" fmla="*/ 95670 w 117048"/>
                <a:gd name="connsiteY2" fmla="*/ 138183 h 149264"/>
                <a:gd name="connsiteX3" fmla="*/ 93764 w 117048"/>
                <a:gd name="connsiteY3" fmla="*/ 41043 h 149264"/>
              </a:gdLst>
              <a:ahLst/>
              <a:cxnLst>
                <a:cxn ang="0">
                  <a:pos x="connsiteX0" y="connsiteY0"/>
                </a:cxn>
                <a:cxn ang="0">
                  <a:pos x="connsiteX1" y="connsiteY1"/>
                </a:cxn>
                <a:cxn ang="0">
                  <a:pos x="connsiteX2" y="connsiteY2"/>
                </a:cxn>
                <a:cxn ang="0">
                  <a:pos x="connsiteX3" y="connsiteY3"/>
                </a:cxn>
              </a:cxnLst>
              <a:rect l="l" t="t" r="r" b="b"/>
              <a:pathLst>
                <a:path w="117048" h="149264">
                  <a:moveTo>
                    <a:pt x="93764" y="41043"/>
                  </a:moveTo>
                  <a:cubicBezTo>
                    <a:pt x="64540" y="-28842"/>
                    <a:pt x="9394" y="2098"/>
                    <a:pt x="1072" y="45490"/>
                  </a:cubicBezTo>
                  <a:cubicBezTo>
                    <a:pt x="-10936" y="108450"/>
                    <a:pt x="47640" y="175857"/>
                    <a:pt x="95670" y="138183"/>
                  </a:cubicBezTo>
                  <a:cubicBezTo>
                    <a:pt x="143700" y="100509"/>
                    <a:pt x="93764" y="41043"/>
                    <a:pt x="93764" y="41043"/>
                  </a:cubicBezTo>
                  <a:close/>
                </a:path>
              </a:pathLst>
            </a:custGeom>
            <a:solidFill>
              <a:srgbClr val="FED0D6"/>
            </a:solidFill>
            <a:ln w="6346" cap="flat">
              <a:noFill/>
              <a:prstDash val="solid"/>
              <a:miter/>
            </a:ln>
          </p:spPr>
          <p:txBody>
            <a:bodyPr rtlCol="0" anchor="ctr"/>
            <a:lstStyle/>
            <a:p>
              <a:endParaRPr lang="zh-CN" altLang="en-US"/>
            </a:p>
          </p:txBody>
        </p:sp>
        <p:sp>
          <p:nvSpPr>
            <p:cNvPr id="128" name="任意多边形 50"/>
            <p:cNvSpPr/>
            <p:nvPr/>
          </p:nvSpPr>
          <p:spPr>
            <a:xfrm>
              <a:off x="8248927" y="2523567"/>
              <a:ext cx="148402" cy="155616"/>
            </a:xfrm>
            <a:custGeom>
              <a:avLst/>
              <a:gdLst>
                <a:gd name="connsiteX0" fmla="*/ 44850 w 131071"/>
                <a:gd name="connsiteY0" fmla="*/ 23606 h 137443"/>
                <a:gd name="connsiteX1" fmla="*/ 129474 w 131071"/>
                <a:gd name="connsiteY1" fmla="*/ 61725 h 137443"/>
                <a:gd name="connsiteX2" fmla="*/ 7430 w 131071"/>
                <a:gd name="connsiteY2" fmla="*/ 113122 h 137443"/>
                <a:gd name="connsiteX3" fmla="*/ 44850 w 131071"/>
                <a:gd name="connsiteY3" fmla="*/ 23479 h 137443"/>
              </a:gdLst>
              <a:ahLst/>
              <a:cxnLst>
                <a:cxn ang="0">
                  <a:pos x="connsiteX0" y="connsiteY0"/>
                </a:cxn>
                <a:cxn ang="0">
                  <a:pos x="connsiteX1" y="connsiteY1"/>
                </a:cxn>
                <a:cxn ang="0">
                  <a:pos x="connsiteX2" y="connsiteY2"/>
                </a:cxn>
                <a:cxn ang="0">
                  <a:pos x="connsiteX3" y="connsiteY3"/>
                </a:cxn>
              </a:cxnLst>
              <a:rect l="l" t="t" r="r" b="b"/>
              <a:pathLst>
                <a:path w="131071" h="137443">
                  <a:moveTo>
                    <a:pt x="44850" y="23606"/>
                  </a:moveTo>
                  <a:cubicBezTo>
                    <a:pt x="97708" y="-30396"/>
                    <a:pt x="137734" y="18397"/>
                    <a:pt x="129474" y="61725"/>
                  </a:cubicBezTo>
                  <a:cubicBezTo>
                    <a:pt x="117466" y="124685"/>
                    <a:pt x="38115" y="165790"/>
                    <a:pt x="7430" y="113122"/>
                  </a:cubicBezTo>
                  <a:cubicBezTo>
                    <a:pt x="-23256" y="60455"/>
                    <a:pt x="44850" y="23479"/>
                    <a:pt x="44850" y="23479"/>
                  </a:cubicBezTo>
                  <a:close/>
                </a:path>
              </a:pathLst>
            </a:custGeom>
            <a:solidFill>
              <a:srgbClr val="FED0D6"/>
            </a:solidFill>
            <a:ln w="6346" cap="flat">
              <a:noFill/>
              <a:prstDash val="solid"/>
              <a:miter/>
            </a:ln>
          </p:spPr>
          <p:txBody>
            <a:bodyPr rtlCol="0" anchor="ctr"/>
            <a:lstStyle/>
            <a:p>
              <a:endParaRPr lang="zh-CN" altLang="en-US"/>
            </a:p>
          </p:txBody>
        </p:sp>
        <p:sp>
          <p:nvSpPr>
            <p:cNvPr id="129" name="任意多边形 51"/>
            <p:cNvSpPr/>
            <p:nvPr/>
          </p:nvSpPr>
          <p:spPr>
            <a:xfrm>
              <a:off x="7809723" y="2240589"/>
              <a:ext cx="532212" cy="546181"/>
            </a:xfrm>
            <a:custGeom>
              <a:avLst/>
              <a:gdLst>
                <a:gd name="connsiteX0" fmla="*/ 180923 w 470060"/>
                <a:gd name="connsiteY0" fmla="*/ 478301 h 482397"/>
                <a:gd name="connsiteX1" fmla="*/ 29463 w 470060"/>
                <a:gd name="connsiteY1" fmla="*/ 77479 h 482397"/>
                <a:gd name="connsiteX2" fmla="*/ 469484 w 470060"/>
                <a:gd name="connsiteY2" fmla="*/ 161341 h 482397"/>
                <a:gd name="connsiteX3" fmla="*/ 180923 w 470060"/>
                <a:gd name="connsiteY3" fmla="*/ 478301 h 482397"/>
              </a:gdLst>
              <a:ahLst/>
              <a:cxnLst>
                <a:cxn ang="0">
                  <a:pos x="connsiteX0" y="connsiteY0"/>
                </a:cxn>
                <a:cxn ang="0">
                  <a:pos x="connsiteX1" y="connsiteY1"/>
                </a:cxn>
                <a:cxn ang="0">
                  <a:pos x="connsiteX2" y="connsiteY2"/>
                </a:cxn>
                <a:cxn ang="0">
                  <a:pos x="connsiteX3" y="connsiteY3"/>
                </a:cxn>
              </a:cxnLst>
              <a:rect l="l" t="t" r="r" b="b"/>
              <a:pathLst>
                <a:path w="470060" h="482397">
                  <a:moveTo>
                    <a:pt x="180923" y="478301"/>
                  </a:moveTo>
                  <a:cubicBezTo>
                    <a:pt x="19045" y="447488"/>
                    <a:pt x="-42962" y="252065"/>
                    <a:pt x="29463" y="77479"/>
                  </a:cubicBezTo>
                  <a:cubicBezTo>
                    <a:pt x="89247" y="-66293"/>
                    <a:pt x="466880" y="5688"/>
                    <a:pt x="469484" y="161341"/>
                  </a:cubicBezTo>
                  <a:cubicBezTo>
                    <a:pt x="472788" y="350348"/>
                    <a:pt x="342929" y="509304"/>
                    <a:pt x="180923" y="478301"/>
                  </a:cubicBezTo>
                  <a:close/>
                </a:path>
              </a:pathLst>
            </a:custGeom>
            <a:solidFill>
              <a:srgbClr val="FED0D6"/>
            </a:solidFill>
            <a:ln w="6346" cap="flat">
              <a:noFill/>
              <a:prstDash val="solid"/>
              <a:miter/>
            </a:ln>
          </p:spPr>
          <p:txBody>
            <a:bodyPr rtlCol="0" anchor="ctr"/>
            <a:lstStyle/>
            <a:p>
              <a:endParaRPr lang="zh-CN" altLang="en-US"/>
            </a:p>
          </p:txBody>
        </p:sp>
        <p:sp>
          <p:nvSpPr>
            <p:cNvPr id="130" name="任意多边形 52"/>
            <p:cNvSpPr/>
            <p:nvPr/>
          </p:nvSpPr>
          <p:spPr>
            <a:xfrm>
              <a:off x="7789201" y="2165401"/>
              <a:ext cx="375782" cy="560573"/>
            </a:xfrm>
            <a:custGeom>
              <a:avLst/>
              <a:gdLst>
                <a:gd name="connsiteX0" fmla="*/ 331384 w 331898"/>
                <a:gd name="connsiteY0" fmla="*/ 36709 h 495109"/>
                <a:gd name="connsiteX1" fmla="*/ 61184 w 331898"/>
                <a:gd name="connsiteY1" fmla="*/ 494899 h 495109"/>
                <a:gd name="connsiteX2" fmla="*/ 61184 w 331898"/>
                <a:gd name="connsiteY2" fmla="*/ 494899 h 495109"/>
                <a:gd name="connsiteX3" fmla="*/ 42633 w 331898"/>
                <a:gd name="connsiteY3" fmla="*/ 73430 h 495109"/>
                <a:gd name="connsiteX4" fmla="*/ 331384 w 331898"/>
                <a:gd name="connsiteY4" fmla="*/ 36709 h 495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898" h="495109">
                  <a:moveTo>
                    <a:pt x="331384" y="36709"/>
                  </a:moveTo>
                  <a:cubicBezTo>
                    <a:pt x="45491" y="74002"/>
                    <a:pt x="40409" y="335308"/>
                    <a:pt x="61184" y="494899"/>
                  </a:cubicBezTo>
                  <a:lnTo>
                    <a:pt x="61184" y="494899"/>
                  </a:lnTo>
                  <a:cubicBezTo>
                    <a:pt x="61184" y="494899"/>
                    <a:pt x="-64292" y="213962"/>
                    <a:pt x="42633" y="73430"/>
                  </a:cubicBezTo>
                  <a:cubicBezTo>
                    <a:pt x="149556" y="-67102"/>
                    <a:pt x="331384" y="36709"/>
                    <a:pt x="331384" y="36709"/>
                  </a:cubicBezTo>
                  <a:close/>
                </a:path>
              </a:pathLst>
            </a:custGeom>
            <a:solidFill>
              <a:srgbClr val="981D04"/>
            </a:solidFill>
            <a:ln w="6346" cap="flat">
              <a:noFill/>
              <a:prstDash val="solid"/>
              <a:miter/>
            </a:ln>
          </p:spPr>
          <p:txBody>
            <a:bodyPr rtlCol="0" anchor="ctr"/>
            <a:lstStyle/>
            <a:p>
              <a:endParaRPr lang="zh-CN" altLang="en-US"/>
            </a:p>
          </p:txBody>
        </p:sp>
        <p:sp>
          <p:nvSpPr>
            <p:cNvPr id="131" name="任意多边形 53"/>
            <p:cNvSpPr/>
            <p:nvPr/>
          </p:nvSpPr>
          <p:spPr>
            <a:xfrm>
              <a:off x="7703109" y="2838260"/>
              <a:ext cx="683282" cy="765140"/>
            </a:xfrm>
            <a:custGeom>
              <a:avLst/>
              <a:gdLst>
                <a:gd name="connsiteX0" fmla="*/ 602973 w 603487"/>
                <a:gd name="connsiteY0" fmla="*/ 61225 h 675786"/>
                <a:gd name="connsiteX1" fmla="*/ 415491 w 603487"/>
                <a:gd name="connsiteY1" fmla="*/ -210 h 675786"/>
                <a:gd name="connsiteX2" fmla="*/ 302532 w 603487"/>
                <a:gd name="connsiteY2" fmla="*/ 86828 h 675786"/>
                <a:gd name="connsiteX3" fmla="*/ 299927 w 603487"/>
                <a:gd name="connsiteY3" fmla="*/ 86828 h 675786"/>
                <a:gd name="connsiteX4" fmla="*/ 197260 w 603487"/>
                <a:gd name="connsiteY4" fmla="*/ -210 h 675786"/>
                <a:gd name="connsiteX5" fmla="*/ -514 w 603487"/>
                <a:gd name="connsiteY5" fmla="*/ 61225 h 675786"/>
                <a:gd name="connsiteX6" fmla="*/ 24898 w 603487"/>
                <a:gd name="connsiteY6" fmla="*/ 268529 h 675786"/>
                <a:gd name="connsiteX7" fmla="*/ 50311 w 603487"/>
                <a:gd name="connsiteY7" fmla="*/ 406774 h 675786"/>
                <a:gd name="connsiteX8" fmla="*/ 88811 w 603487"/>
                <a:gd name="connsiteY8" fmla="*/ 675577 h 675786"/>
                <a:gd name="connsiteX9" fmla="*/ 512504 w 603487"/>
                <a:gd name="connsiteY9" fmla="*/ 675577 h 675786"/>
                <a:gd name="connsiteX10" fmla="*/ 553609 w 603487"/>
                <a:gd name="connsiteY10" fmla="*/ 406774 h 675786"/>
                <a:gd name="connsiteX11" fmla="*/ 576735 w 603487"/>
                <a:gd name="connsiteY11" fmla="*/ 268529 h 675786"/>
                <a:gd name="connsiteX12" fmla="*/ 602147 w 603487"/>
                <a:gd name="connsiteY12" fmla="*/ 61225 h 675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03487" h="675786">
                  <a:moveTo>
                    <a:pt x="602973" y="61225"/>
                  </a:moveTo>
                  <a:lnTo>
                    <a:pt x="415491" y="-210"/>
                  </a:lnTo>
                  <a:cubicBezTo>
                    <a:pt x="400116" y="66308"/>
                    <a:pt x="315365" y="86828"/>
                    <a:pt x="302532" y="86828"/>
                  </a:cubicBezTo>
                  <a:lnTo>
                    <a:pt x="299927" y="86828"/>
                  </a:lnTo>
                  <a:cubicBezTo>
                    <a:pt x="287220" y="86828"/>
                    <a:pt x="212634" y="66308"/>
                    <a:pt x="197260" y="-210"/>
                  </a:cubicBezTo>
                  <a:lnTo>
                    <a:pt x="-514" y="61225"/>
                  </a:lnTo>
                  <a:lnTo>
                    <a:pt x="24898" y="268529"/>
                  </a:lnTo>
                  <a:cubicBezTo>
                    <a:pt x="24898" y="268529"/>
                    <a:pt x="9460" y="347880"/>
                    <a:pt x="50311" y="406774"/>
                  </a:cubicBezTo>
                  <a:cubicBezTo>
                    <a:pt x="88811" y="463063"/>
                    <a:pt x="88811" y="675577"/>
                    <a:pt x="88811" y="675577"/>
                  </a:cubicBezTo>
                  <a:lnTo>
                    <a:pt x="512504" y="675577"/>
                  </a:lnTo>
                  <a:cubicBezTo>
                    <a:pt x="512504" y="675577"/>
                    <a:pt x="512504" y="463063"/>
                    <a:pt x="553609" y="406774"/>
                  </a:cubicBezTo>
                  <a:cubicBezTo>
                    <a:pt x="592109" y="347880"/>
                    <a:pt x="576735" y="268529"/>
                    <a:pt x="576735" y="268529"/>
                  </a:cubicBezTo>
                  <a:lnTo>
                    <a:pt x="602147" y="61225"/>
                  </a:lnTo>
                  <a:close/>
                </a:path>
              </a:pathLst>
            </a:custGeom>
            <a:solidFill>
              <a:srgbClr val="F93F57"/>
            </a:solidFill>
            <a:ln w="6346" cap="flat">
              <a:noFill/>
              <a:prstDash val="solid"/>
              <a:miter/>
            </a:ln>
          </p:spPr>
          <p:txBody>
            <a:bodyPr rtlCol="0" anchor="ctr"/>
            <a:lstStyle/>
            <a:p>
              <a:endParaRPr lang="zh-CN" altLang="en-US"/>
            </a:p>
          </p:txBody>
        </p:sp>
        <p:sp>
          <p:nvSpPr>
            <p:cNvPr id="132" name="任意多边形 54"/>
            <p:cNvSpPr/>
            <p:nvPr/>
          </p:nvSpPr>
          <p:spPr>
            <a:xfrm>
              <a:off x="7668222" y="2246131"/>
              <a:ext cx="203061" cy="147805"/>
            </a:xfrm>
            <a:custGeom>
              <a:avLst/>
              <a:gdLst>
                <a:gd name="connsiteX0" fmla="*/ -514 w 179347"/>
                <a:gd name="connsiteY0" fmla="*/ 71186 h 130544"/>
                <a:gd name="connsiteX1" fmla="*/ 171784 w 179347"/>
                <a:gd name="connsiteY1" fmla="*/ 4287 h 130544"/>
                <a:gd name="connsiteX2" fmla="*/ 43195 w 179347"/>
                <a:gd name="connsiteY2" fmla="*/ 130334 h 130544"/>
                <a:gd name="connsiteX3" fmla="*/ -514 w 179347"/>
                <a:gd name="connsiteY3" fmla="*/ 71186 h 130544"/>
              </a:gdLst>
              <a:ahLst/>
              <a:cxnLst>
                <a:cxn ang="0">
                  <a:pos x="connsiteX0" y="connsiteY0"/>
                </a:cxn>
                <a:cxn ang="0">
                  <a:pos x="connsiteX1" y="connsiteY1"/>
                </a:cxn>
                <a:cxn ang="0">
                  <a:pos x="connsiteX2" y="connsiteY2"/>
                </a:cxn>
                <a:cxn ang="0">
                  <a:pos x="connsiteX3" y="connsiteY3"/>
                </a:cxn>
              </a:cxnLst>
              <a:rect l="l" t="t" r="r" b="b"/>
              <a:pathLst>
                <a:path w="179347" h="130544">
                  <a:moveTo>
                    <a:pt x="-514" y="71186"/>
                  </a:moveTo>
                  <a:cubicBezTo>
                    <a:pt x="-514" y="71186"/>
                    <a:pt x="146053" y="-21379"/>
                    <a:pt x="171784" y="4287"/>
                  </a:cubicBezTo>
                  <a:cubicBezTo>
                    <a:pt x="197196" y="27477"/>
                    <a:pt x="153804" y="73728"/>
                    <a:pt x="43195" y="130334"/>
                  </a:cubicBezTo>
                  <a:lnTo>
                    <a:pt x="-514" y="71186"/>
                  </a:lnTo>
                  <a:close/>
                </a:path>
              </a:pathLst>
            </a:custGeom>
            <a:solidFill>
              <a:srgbClr val="FED0D6"/>
            </a:solidFill>
            <a:ln w="6346" cap="flat">
              <a:noFill/>
              <a:prstDash val="solid"/>
              <a:miter/>
            </a:ln>
          </p:spPr>
          <p:txBody>
            <a:bodyPr rtlCol="0" anchor="ctr"/>
            <a:lstStyle/>
            <a:p>
              <a:endParaRPr lang="zh-CN" altLang="en-US"/>
            </a:p>
          </p:txBody>
        </p:sp>
        <p:sp>
          <p:nvSpPr>
            <p:cNvPr id="133" name="任意多边形 55"/>
            <p:cNvSpPr/>
            <p:nvPr/>
          </p:nvSpPr>
          <p:spPr>
            <a:xfrm>
              <a:off x="7253337" y="2273163"/>
              <a:ext cx="519616" cy="812040"/>
            </a:xfrm>
            <a:custGeom>
              <a:avLst/>
              <a:gdLst>
                <a:gd name="connsiteX0" fmla="*/ 396859 w 458935"/>
                <a:gd name="connsiteY0" fmla="*/ 560775 h 717209"/>
                <a:gd name="connsiteX1" fmla="*/ 147942 w 458935"/>
                <a:gd name="connsiteY1" fmla="*/ 358426 h 717209"/>
                <a:gd name="connsiteX2" fmla="*/ 458421 w 458935"/>
                <a:gd name="connsiteY2" fmla="*/ 107349 h 717209"/>
                <a:gd name="connsiteX3" fmla="*/ 409628 w 458935"/>
                <a:gd name="connsiteY3" fmla="*/ -210 h 717209"/>
                <a:gd name="connsiteX4" fmla="*/ 4297 w 458935"/>
                <a:gd name="connsiteY4" fmla="*/ 348134 h 717209"/>
                <a:gd name="connsiteX5" fmla="*/ 417253 w 458935"/>
                <a:gd name="connsiteY5" fmla="*/ 716999 h 717209"/>
                <a:gd name="connsiteX6" fmla="*/ 396732 w 458935"/>
                <a:gd name="connsiteY6" fmla="*/ 560775 h 717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8935" h="717209">
                  <a:moveTo>
                    <a:pt x="396859" y="560775"/>
                  </a:moveTo>
                  <a:cubicBezTo>
                    <a:pt x="396859" y="560775"/>
                    <a:pt x="158234" y="399404"/>
                    <a:pt x="147942" y="358426"/>
                  </a:cubicBezTo>
                  <a:cubicBezTo>
                    <a:pt x="137713" y="320307"/>
                    <a:pt x="458421" y="107349"/>
                    <a:pt x="458421" y="107349"/>
                  </a:cubicBezTo>
                  <a:lnTo>
                    <a:pt x="409628" y="-210"/>
                  </a:lnTo>
                  <a:cubicBezTo>
                    <a:pt x="409628" y="-210"/>
                    <a:pt x="47879" y="230346"/>
                    <a:pt x="4297" y="348134"/>
                  </a:cubicBezTo>
                  <a:cubicBezTo>
                    <a:pt x="-41891" y="465986"/>
                    <a:pt x="255691" y="696542"/>
                    <a:pt x="417253" y="716999"/>
                  </a:cubicBezTo>
                  <a:lnTo>
                    <a:pt x="396732" y="560775"/>
                  </a:lnTo>
                  <a:close/>
                </a:path>
              </a:pathLst>
            </a:custGeom>
            <a:solidFill>
              <a:srgbClr val="F93F57"/>
            </a:solidFill>
            <a:ln w="6346" cap="flat">
              <a:noFill/>
              <a:prstDash val="solid"/>
              <a:miter/>
            </a:ln>
          </p:spPr>
          <p:txBody>
            <a:bodyPr rtlCol="0" anchor="ctr"/>
            <a:lstStyle/>
            <a:p>
              <a:endParaRPr lang="zh-CN" altLang="en-US"/>
            </a:p>
          </p:txBody>
        </p:sp>
        <p:sp>
          <p:nvSpPr>
            <p:cNvPr id="134" name="任意多边形 56"/>
            <p:cNvSpPr/>
            <p:nvPr/>
          </p:nvSpPr>
          <p:spPr>
            <a:xfrm>
              <a:off x="7861504" y="4281217"/>
              <a:ext cx="152998" cy="1017478"/>
            </a:xfrm>
            <a:custGeom>
              <a:avLst/>
              <a:gdLst>
                <a:gd name="connsiteX0" fmla="*/ 126555 w 135131"/>
                <a:gd name="connsiteY0" fmla="*/ 898656 h 898656"/>
                <a:gd name="connsiteX1" fmla="*/ 0 w 135131"/>
                <a:gd name="connsiteY1" fmla="*/ 898656 h 898656"/>
                <a:gd name="connsiteX2" fmla="*/ 0 w 135131"/>
                <a:gd name="connsiteY2" fmla="*/ 0 h 898656"/>
                <a:gd name="connsiteX3" fmla="*/ 135132 w 135131"/>
                <a:gd name="connsiteY3" fmla="*/ 0 h 898656"/>
                <a:gd name="connsiteX4" fmla="*/ 126555 w 135131"/>
                <a:gd name="connsiteY4" fmla="*/ 898656 h 898656"/>
                <a:gd name="connsiteX5" fmla="*/ 126555 w 135131"/>
                <a:gd name="connsiteY5" fmla="*/ 898656 h 898656"/>
                <a:gd name="connsiteX6" fmla="*/ 126555 w 135131"/>
                <a:gd name="connsiteY6" fmla="*/ 898656 h 898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5131" h="898656">
                  <a:moveTo>
                    <a:pt x="126555" y="898656"/>
                  </a:moveTo>
                  <a:lnTo>
                    <a:pt x="0" y="898656"/>
                  </a:lnTo>
                  <a:lnTo>
                    <a:pt x="0" y="0"/>
                  </a:lnTo>
                  <a:lnTo>
                    <a:pt x="135132" y="0"/>
                  </a:lnTo>
                  <a:lnTo>
                    <a:pt x="126555" y="898656"/>
                  </a:lnTo>
                  <a:lnTo>
                    <a:pt x="126555" y="898656"/>
                  </a:lnTo>
                  <a:lnTo>
                    <a:pt x="126555" y="898656"/>
                  </a:lnTo>
                  <a:close/>
                </a:path>
              </a:pathLst>
            </a:custGeom>
            <a:solidFill>
              <a:srgbClr val="FED0D6"/>
            </a:solidFill>
            <a:ln w="6346" cap="flat">
              <a:noFill/>
              <a:prstDash val="solid"/>
              <a:miter/>
            </a:ln>
          </p:spPr>
          <p:txBody>
            <a:bodyPr rtlCol="0" anchor="ctr"/>
            <a:lstStyle/>
            <a:p>
              <a:endParaRPr lang="zh-CN" altLang="en-US"/>
            </a:p>
          </p:txBody>
        </p:sp>
        <p:sp>
          <p:nvSpPr>
            <p:cNvPr id="135" name="任意多边形 57"/>
            <p:cNvSpPr/>
            <p:nvPr/>
          </p:nvSpPr>
          <p:spPr>
            <a:xfrm>
              <a:off x="7703109" y="5287978"/>
              <a:ext cx="316405" cy="123506"/>
            </a:xfrm>
            <a:custGeom>
              <a:avLst/>
              <a:gdLst>
                <a:gd name="connsiteX0" fmla="*/ 264603 w 279455"/>
                <a:gd name="connsiteY0" fmla="*/ -210 h 109083"/>
                <a:gd name="connsiteX1" fmla="*/ 138493 w 279455"/>
                <a:gd name="connsiteY1" fmla="*/ -210 h 109083"/>
                <a:gd name="connsiteX2" fmla="*/ -514 w 279455"/>
                <a:gd name="connsiteY2" fmla="*/ 96168 h 109083"/>
                <a:gd name="connsiteX3" fmla="*/ -514 w 279455"/>
                <a:gd name="connsiteY3" fmla="*/ 108874 h 109083"/>
                <a:gd name="connsiteX4" fmla="*/ 277500 w 279455"/>
                <a:gd name="connsiteY4" fmla="*/ 108874 h 109083"/>
                <a:gd name="connsiteX5" fmla="*/ 264794 w 279455"/>
                <a:gd name="connsiteY5" fmla="*/ -210 h 109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9455" h="109083">
                  <a:moveTo>
                    <a:pt x="264603" y="-210"/>
                  </a:moveTo>
                  <a:lnTo>
                    <a:pt x="138493" y="-210"/>
                  </a:lnTo>
                  <a:cubicBezTo>
                    <a:pt x="138493" y="-210"/>
                    <a:pt x="12382" y="68277"/>
                    <a:pt x="-514" y="96168"/>
                  </a:cubicBezTo>
                  <a:lnTo>
                    <a:pt x="-514" y="108874"/>
                  </a:lnTo>
                  <a:lnTo>
                    <a:pt x="277500" y="108874"/>
                  </a:lnTo>
                  <a:cubicBezTo>
                    <a:pt x="277500" y="108874"/>
                    <a:pt x="285251" y="27681"/>
                    <a:pt x="264794" y="-210"/>
                  </a:cubicBezTo>
                  <a:close/>
                </a:path>
              </a:pathLst>
            </a:custGeom>
            <a:solidFill>
              <a:srgbClr val="F93F57"/>
            </a:solidFill>
            <a:ln w="6346" cap="flat">
              <a:noFill/>
              <a:prstDash val="solid"/>
              <a:miter/>
            </a:ln>
          </p:spPr>
          <p:txBody>
            <a:bodyPr rtlCol="0" anchor="ctr"/>
            <a:lstStyle/>
            <a:p>
              <a:endParaRPr lang="zh-CN" altLang="en-US"/>
            </a:p>
          </p:txBody>
        </p:sp>
        <p:sp>
          <p:nvSpPr>
            <p:cNvPr id="136" name="任意多边形 58"/>
            <p:cNvSpPr/>
            <p:nvPr/>
          </p:nvSpPr>
          <p:spPr>
            <a:xfrm>
              <a:off x="7703109" y="5411484"/>
              <a:ext cx="314126" cy="18773"/>
            </a:xfrm>
            <a:custGeom>
              <a:avLst/>
              <a:gdLst>
                <a:gd name="connsiteX0" fmla="*/ 0 w 277442"/>
                <a:gd name="connsiteY0" fmla="*/ 0 h 16581"/>
                <a:gd name="connsiteX1" fmla="*/ 277443 w 277442"/>
                <a:gd name="connsiteY1" fmla="*/ 0 h 16581"/>
                <a:gd name="connsiteX2" fmla="*/ 277443 w 277442"/>
                <a:gd name="connsiteY2" fmla="*/ 16582 h 16581"/>
                <a:gd name="connsiteX3" fmla="*/ 0 w 277442"/>
                <a:gd name="connsiteY3" fmla="*/ 16582 h 16581"/>
                <a:gd name="connsiteX4" fmla="*/ 0 w 277442"/>
                <a:gd name="connsiteY4" fmla="*/ 0 h 16581"/>
                <a:gd name="connsiteX5" fmla="*/ 0 w 277442"/>
                <a:gd name="connsiteY5" fmla="*/ 0 h 16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442" h="16581">
                  <a:moveTo>
                    <a:pt x="0" y="0"/>
                  </a:moveTo>
                  <a:lnTo>
                    <a:pt x="277443" y="0"/>
                  </a:lnTo>
                  <a:lnTo>
                    <a:pt x="277443" y="16582"/>
                  </a:lnTo>
                  <a:lnTo>
                    <a:pt x="0" y="16582"/>
                  </a:lnTo>
                  <a:lnTo>
                    <a:pt x="0" y="0"/>
                  </a:lnTo>
                  <a:lnTo>
                    <a:pt x="0" y="0"/>
                  </a:lnTo>
                  <a:close/>
                </a:path>
              </a:pathLst>
            </a:custGeom>
            <a:solidFill>
              <a:srgbClr val="981D04"/>
            </a:solidFill>
            <a:ln w="6346" cap="flat">
              <a:noFill/>
              <a:prstDash val="solid"/>
              <a:miter/>
            </a:ln>
          </p:spPr>
          <p:txBody>
            <a:bodyPr rtlCol="0" anchor="ctr"/>
            <a:lstStyle/>
            <a:p>
              <a:endParaRPr lang="zh-CN" altLang="en-US"/>
            </a:p>
          </p:txBody>
        </p:sp>
        <p:sp>
          <p:nvSpPr>
            <p:cNvPr id="137" name="任意多边形 59"/>
            <p:cNvSpPr/>
            <p:nvPr/>
          </p:nvSpPr>
          <p:spPr>
            <a:xfrm>
              <a:off x="8074926" y="4281217"/>
              <a:ext cx="154366" cy="1017478"/>
            </a:xfrm>
            <a:custGeom>
              <a:avLst/>
              <a:gdLst>
                <a:gd name="connsiteX0" fmla="*/ 8704 w 136339"/>
                <a:gd name="connsiteY0" fmla="*/ 898656 h 898656"/>
                <a:gd name="connsiteX1" fmla="*/ 136339 w 136339"/>
                <a:gd name="connsiteY1" fmla="*/ 898656 h 898656"/>
                <a:gd name="connsiteX2" fmla="*/ 136339 w 136339"/>
                <a:gd name="connsiteY2" fmla="*/ 0 h 898656"/>
                <a:gd name="connsiteX3" fmla="*/ 0 w 136339"/>
                <a:gd name="connsiteY3" fmla="*/ 0 h 898656"/>
                <a:gd name="connsiteX4" fmla="*/ 8704 w 136339"/>
                <a:gd name="connsiteY4" fmla="*/ 898656 h 898656"/>
                <a:gd name="connsiteX5" fmla="*/ 8704 w 136339"/>
                <a:gd name="connsiteY5" fmla="*/ 898656 h 898656"/>
                <a:gd name="connsiteX6" fmla="*/ 8704 w 136339"/>
                <a:gd name="connsiteY6" fmla="*/ 898656 h 898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339" h="898656">
                  <a:moveTo>
                    <a:pt x="8704" y="898656"/>
                  </a:moveTo>
                  <a:lnTo>
                    <a:pt x="136339" y="898656"/>
                  </a:lnTo>
                  <a:lnTo>
                    <a:pt x="136339" y="0"/>
                  </a:lnTo>
                  <a:lnTo>
                    <a:pt x="0" y="0"/>
                  </a:lnTo>
                  <a:lnTo>
                    <a:pt x="8704" y="898656"/>
                  </a:lnTo>
                  <a:lnTo>
                    <a:pt x="8704" y="898656"/>
                  </a:lnTo>
                  <a:lnTo>
                    <a:pt x="8704" y="898656"/>
                  </a:lnTo>
                  <a:close/>
                </a:path>
              </a:pathLst>
            </a:custGeom>
            <a:solidFill>
              <a:srgbClr val="FED0D6"/>
            </a:solidFill>
            <a:ln w="6346" cap="flat">
              <a:noFill/>
              <a:prstDash val="solid"/>
              <a:miter/>
            </a:ln>
          </p:spPr>
          <p:txBody>
            <a:bodyPr rtlCol="0" anchor="ctr"/>
            <a:lstStyle/>
            <a:p>
              <a:endParaRPr lang="zh-CN" altLang="en-US"/>
            </a:p>
          </p:txBody>
        </p:sp>
        <p:sp>
          <p:nvSpPr>
            <p:cNvPr id="138" name="任意多边形 60"/>
            <p:cNvSpPr/>
            <p:nvPr/>
          </p:nvSpPr>
          <p:spPr>
            <a:xfrm>
              <a:off x="8073764" y="5287978"/>
              <a:ext cx="312627" cy="123506"/>
            </a:xfrm>
            <a:custGeom>
              <a:avLst/>
              <a:gdLst>
                <a:gd name="connsiteX0" fmla="*/ 11376 w 276118"/>
                <a:gd name="connsiteY0" fmla="*/ -210 h 109083"/>
                <a:gd name="connsiteX1" fmla="*/ 139646 w 276118"/>
                <a:gd name="connsiteY1" fmla="*/ -210 h 109083"/>
                <a:gd name="connsiteX2" fmla="*/ 275604 w 276118"/>
                <a:gd name="connsiteY2" fmla="*/ 96168 h 109083"/>
                <a:gd name="connsiteX3" fmla="*/ 275604 w 276118"/>
                <a:gd name="connsiteY3" fmla="*/ 108874 h 109083"/>
                <a:gd name="connsiteX4" fmla="*/ 1147 w 276118"/>
                <a:gd name="connsiteY4" fmla="*/ 108874 h 109083"/>
                <a:gd name="connsiteX5" fmla="*/ 11376 w 276118"/>
                <a:gd name="connsiteY5" fmla="*/ -210 h 109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6118" h="109083">
                  <a:moveTo>
                    <a:pt x="11376" y="-210"/>
                  </a:moveTo>
                  <a:lnTo>
                    <a:pt x="139646" y="-210"/>
                  </a:lnTo>
                  <a:cubicBezTo>
                    <a:pt x="139646" y="-210"/>
                    <a:pt x="262771" y="68277"/>
                    <a:pt x="275604" y="96168"/>
                  </a:cubicBezTo>
                  <a:lnTo>
                    <a:pt x="275604" y="108874"/>
                  </a:lnTo>
                  <a:lnTo>
                    <a:pt x="1147" y="108874"/>
                  </a:lnTo>
                  <a:cubicBezTo>
                    <a:pt x="1147" y="108874"/>
                    <a:pt x="-6604" y="27681"/>
                    <a:pt x="11376" y="-210"/>
                  </a:cubicBezTo>
                  <a:close/>
                </a:path>
              </a:pathLst>
            </a:custGeom>
            <a:solidFill>
              <a:srgbClr val="F93F57"/>
            </a:solidFill>
            <a:ln w="6346" cap="flat">
              <a:noFill/>
              <a:prstDash val="solid"/>
              <a:miter/>
            </a:ln>
          </p:spPr>
          <p:txBody>
            <a:bodyPr rtlCol="0" anchor="ctr"/>
            <a:lstStyle/>
            <a:p>
              <a:endParaRPr lang="zh-CN" altLang="en-US"/>
            </a:p>
          </p:txBody>
        </p:sp>
        <p:sp>
          <p:nvSpPr>
            <p:cNvPr id="139" name="任意多边形 61"/>
            <p:cNvSpPr/>
            <p:nvPr/>
          </p:nvSpPr>
          <p:spPr>
            <a:xfrm>
              <a:off x="8074926" y="5411484"/>
              <a:ext cx="311393" cy="18773"/>
            </a:xfrm>
            <a:custGeom>
              <a:avLst/>
              <a:gdLst>
                <a:gd name="connsiteX0" fmla="*/ 0 w 275028"/>
                <a:gd name="connsiteY0" fmla="*/ 0 h 16581"/>
                <a:gd name="connsiteX1" fmla="*/ 275029 w 275028"/>
                <a:gd name="connsiteY1" fmla="*/ 0 h 16581"/>
                <a:gd name="connsiteX2" fmla="*/ 275029 w 275028"/>
                <a:gd name="connsiteY2" fmla="*/ 16582 h 16581"/>
                <a:gd name="connsiteX3" fmla="*/ 0 w 275028"/>
                <a:gd name="connsiteY3" fmla="*/ 16582 h 16581"/>
                <a:gd name="connsiteX4" fmla="*/ 0 w 275028"/>
                <a:gd name="connsiteY4" fmla="*/ 0 h 16581"/>
                <a:gd name="connsiteX5" fmla="*/ 0 w 275028"/>
                <a:gd name="connsiteY5" fmla="*/ 0 h 16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5028" h="16581">
                  <a:moveTo>
                    <a:pt x="0" y="0"/>
                  </a:moveTo>
                  <a:lnTo>
                    <a:pt x="275029" y="0"/>
                  </a:lnTo>
                  <a:lnTo>
                    <a:pt x="275029" y="16582"/>
                  </a:lnTo>
                  <a:lnTo>
                    <a:pt x="0" y="16582"/>
                  </a:lnTo>
                  <a:lnTo>
                    <a:pt x="0" y="0"/>
                  </a:lnTo>
                  <a:lnTo>
                    <a:pt x="0" y="0"/>
                  </a:lnTo>
                  <a:close/>
                </a:path>
              </a:pathLst>
            </a:custGeom>
            <a:solidFill>
              <a:srgbClr val="981D04"/>
            </a:solidFill>
            <a:ln w="6346" cap="flat">
              <a:noFill/>
              <a:prstDash val="solid"/>
              <a:miter/>
            </a:ln>
          </p:spPr>
          <p:txBody>
            <a:bodyPr rtlCol="0" anchor="ctr"/>
            <a:lstStyle/>
            <a:p>
              <a:endParaRPr lang="zh-CN" altLang="en-US"/>
            </a:p>
          </p:txBody>
        </p:sp>
        <p:sp>
          <p:nvSpPr>
            <p:cNvPr id="140" name="任意多边形 62"/>
            <p:cNvSpPr/>
            <p:nvPr/>
          </p:nvSpPr>
          <p:spPr>
            <a:xfrm>
              <a:off x="7564855" y="3584555"/>
              <a:ext cx="961084" cy="1110846"/>
            </a:xfrm>
            <a:custGeom>
              <a:avLst/>
              <a:gdLst>
                <a:gd name="connsiteX0" fmla="*/ 635502 w 848847"/>
                <a:gd name="connsiteY0" fmla="*/ -210 h 981120"/>
                <a:gd name="connsiteX1" fmla="*/ 212380 w 848847"/>
                <a:gd name="connsiteY1" fmla="*/ -210 h 981120"/>
                <a:gd name="connsiteX2" fmla="*/ -514 w 848847"/>
                <a:gd name="connsiteY2" fmla="*/ 980910 h 981120"/>
                <a:gd name="connsiteX3" fmla="*/ 848334 w 848847"/>
                <a:gd name="connsiteY3" fmla="*/ 980910 h 981120"/>
                <a:gd name="connsiteX4" fmla="*/ 635502 w 848847"/>
                <a:gd name="connsiteY4" fmla="*/ -210 h 981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8847" h="981120">
                  <a:moveTo>
                    <a:pt x="635502" y="-210"/>
                  </a:moveTo>
                  <a:lnTo>
                    <a:pt x="212380" y="-210"/>
                  </a:lnTo>
                  <a:cubicBezTo>
                    <a:pt x="12319" y="253281"/>
                    <a:pt x="-514" y="980910"/>
                    <a:pt x="-514" y="980910"/>
                  </a:cubicBezTo>
                  <a:lnTo>
                    <a:pt x="848334" y="980910"/>
                  </a:lnTo>
                  <a:cubicBezTo>
                    <a:pt x="848334" y="980910"/>
                    <a:pt x="838104" y="253281"/>
                    <a:pt x="635502" y="-210"/>
                  </a:cubicBezTo>
                  <a:close/>
                </a:path>
              </a:pathLst>
            </a:custGeom>
            <a:solidFill>
              <a:srgbClr val="434CC0"/>
            </a:solidFill>
            <a:ln w="6346" cap="flat">
              <a:noFill/>
              <a:prstDash val="solid"/>
              <a:miter/>
            </a:ln>
          </p:spPr>
          <p:txBody>
            <a:bodyPr rtlCol="0" anchor="ctr"/>
            <a:lstStyle/>
            <a:p>
              <a:endParaRPr lang="zh-CN" altLang="en-US"/>
            </a:p>
          </p:txBody>
        </p:sp>
        <p:sp>
          <p:nvSpPr>
            <p:cNvPr id="141" name="任意多边形 63"/>
            <p:cNvSpPr/>
            <p:nvPr/>
          </p:nvSpPr>
          <p:spPr>
            <a:xfrm>
              <a:off x="6993099" y="2948350"/>
              <a:ext cx="1467130" cy="1769867"/>
            </a:xfrm>
            <a:custGeom>
              <a:avLst/>
              <a:gdLst>
                <a:gd name="connsiteX0" fmla="*/ 927593 w 1295797"/>
                <a:gd name="connsiteY0" fmla="*/ 878849 h 1563180"/>
                <a:gd name="connsiteX1" fmla="*/ 1022891 w 1295797"/>
                <a:gd name="connsiteY1" fmla="*/ 1014617 h 1563180"/>
                <a:gd name="connsiteX2" fmla="*/ 992077 w 1295797"/>
                <a:gd name="connsiteY2" fmla="*/ 1186152 h 1563180"/>
                <a:gd name="connsiteX3" fmla="*/ 821876 w 1295797"/>
                <a:gd name="connsiteY3" fmla="*/ 1157900 h 1563180"/>
                <a:gd name="connsiteX4" fmla="*/ 820161 w 1295797"/>
                <a:gd name="connsiteY4" fmla="*/ 1155403 h 1563180"/>
                <a:gd name="connsiteX5" fmla="*/ 668447 w 1295797"/>
                <a:gd name="connsiteY5" fmla="*/ 940348 h 1563180"/>
                <a:gd name="connsiteX6" fmla="*/ 668447 w 1295797"/>
                <a:gd name="connsiteY6" fmla="*/ 935202 h 1563180"/>
                <a:gd name="connsiteX7" fmla="*/ 663300 w 1295797"/>
                <a:gd name="connsiteY7" fmla="*/ 932661 h 1563180"/>
                <a:gd name="connsiteX8" fmla="*/ 694114 w 1295797"/>
                <a:gd name="connsiteY8" fmla="*/ 761125 h 1563180"/>
                <a:gd name="connsiteX9" fmla="*/ 765968 w 1295797"/>
                <a:gd name="connsiteY9" fmla="*/ 364243 h 1563180"/>
                <a:gd name="connsiteX10" fmla="*/ 368196 w 1295797"/>
                <a:gd name="connsiteY10" fmla="*/ 297661 h 1563180"/>
                <a:gd name="connsiteX11" fmla="*/ 250154 w 1295797"/>
                <a:gd name="connsiteY11" fmla="*/ 551153 h 1563180"/>
                <a:gd name="connsiteX12" fmla="*/ 134780 w 1295797"/>
                <a:gd name="connsiteY12" fmla="*/ 686793 h 1563180"/>
                <a:gd name="connsiteX13" fmla="*/ 1364 w 1295797"/>
                <a:gd name="connsiteY13" fmla="*/ 574152 h 1563180"/>
                <a:gd name="connsiteX14" fmla="*/ 224614 w 1295797"/>
                <a:gd name="connsiteY14" fmla="*/ 95313 h 1563180"/>
                <a:gd name="connsiteX15" fmla="*/ 966156 w 1295797"/>
                <a:gd name="connsiteY15" fmla="*/ 223329 h 1563180"/>
                <a:gd name="connsiteX16" fmla="*/ 927657 w 1295797"/>
                <a:gd name="connsiteY16" fmla="*/ 878849 h 1563180"/>
                <a:gd name="connsiteX17" fmla="*/ 1245823 w 1295797"/>
                <a:gd name="connsiteY17" fmla="*/ 1332149 h 1563180"/>
                <a:gd name="connsiteX18" fmla="*/ 1271236 w 1295797"/>
                <a:gd name="connsiteY18" fmla="*/ 1367980 h 1563180"/>
                <a:gd name="connsiteX19" fmla="*/ 1242965 w 1295797"/>
                <a:gd name="connsiteY19" fmla="*/ 1542121 h 1563180"/>
                <a:gd name="connsiteX20" fmla="*/ 1068506 w 1295797"/>
                <a:gd name="connsiteY20" fmla="*/ 1511371 h 1563180"/>
                <a:gd name="connsiteX21" fmla="*/ 1043093 w 1295797"/>
                <a:gd name="connsiteY21" fmla="*/ 1473252 h 1563180"/>
                <a:gd name="connsiteX22" fmla="*/ 1073906 w 1295797"/>
                <a:gd name="connsiteY22" fmla="*/ 1301717 h 1563180"/>
                <a:gd name="connsiteX23" fmla="*/ 1242583 w 1295797"/>
                <a:gd name="connsiteY23" fmla="*/ 1327847 h 1563180"/>
                <a:gd name="connsiteX24" fmla="*/ 1245823 w 1295797"/>
                <a:gd name="connsiteY24" fmla="*/ 1332466 h 1563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95797" h="1563180">
                  <a:moveTo>
                    <a:pt x="927593" y="878849"/>
                  </a:moveTo>
                  <a:lnTo>
                    <a:pt x="1022891" y="1014617"/>
                  </a:lnTo>
                  <a:cubicBezTo>
                    <a:pt x="1063932" y="1070906"/>
                    <a:pt x="1051098" y="1145174"/>
                    <a:pt x="992077" y="1186152"/>
                  </a:cubicBezTo>
                  <a:cubicBezTo>
                    <a:pt x="937313" y="1225345"/>
                    <a:pt x="861075" y="1212696"/>
                    <a:pt x="821876" y="1157900"/>
                  </a:cubicBezTo>
                  <a:cubicBezTo>
                    <a:pt x="821305" y="1157074"/>
                    <a:pt x="820732" y="1156242"/>
                    <a:pt x="820161" y="1155403"/>
                  </a:cubicBezTo>
                  <a:lnTo>
                    <a:pt x="668447" y="940348"/>
                  </a:lnTo>
                  <a:lnTo>
                    <a:pt x="668447" y="935202"/>
                  </a:lnTo>
                  <a:cubicBezTo>
                    <a:pt x="663300" y="935202"/>
                    <a:pt x="663300" y="935202"/>
                    <a:pt x="663300" y="932661"/>
                  </a:cubicBezTo>
                  <a:cubicBezTo>
                    <a:pt x="624801" y="878849"/>
                    <a:pt x="640239" y="799244"/>
                    <a:pt x="694114" y="761125"/>
                  </a:cubicBezTo>
                  <a:cubicBezTo>
                    <a:pt x="822384" y="668941"/>
                    <a:pt x="855738" y="492259"/>
                    <a:pt x="765968" y="364243"/>
                  </a:cubicBezTo>
                  <a:cubicBezTo>
                    <a:pt x="673593" y="233621"/>
                    <a:pt x="499135" y="208018"/>
                    <a:pt x="368196" y="297661"/>
                  </a:cubicBezTo>
                  <a:cubicBezTo>
                    <a:pt x="283572" y="359096"/>
                    <a:pt x="239926" y="456491"/>
                    <a:pt x="250154" y="551153"/>
                  </a:cubicBezTo>
                  <a:cubicBezTo>
                    <a:pt x="255618" y="620421"/>
                    <a:pt x="204030" y="681056"/>
                    <a:pt x="134780" y="686793"/>
                  </a:cubicBezTo>
                  <a:cubicBezTo>
                    <a:pt x="65467" y="691939"/>
                    <a:pt x="9051" y="643274"/>
                    <a:pt x="1364" y="574152"/>
                  </a:cubicBezTo>
                  <a:cubicBezTo>
                    <a:pt x="-14456" y="386231"/>
                    <a:pt x="70486" y="204003"/>
                    <a:pt x="224614" y="95313"/>
                  </a:cubicBezTo>
                  <a:cubicBezTo>
                    <a:pt x="466035" y="-71140"/>
                    <a:pt x="799386" y="-14788"/>
                    <a:pt x="966156" y="223329"/>
                  </a:cubicBezTo>
                  <a:cubicBezTo>
                    <a:pt x="1107832" y="424058"/>
                    <a:pt x="1091822" y="696081"/>
                    <a:pt x="927657" y="878849"/>
                  </a:cubicBezTo>
                  <a:close/>
                  <a:moveTo>
                    <a:pt x="1245823" y="1332149"/>
                  </a:moveTo>
                  <a:lnTo>
                    <a:pt x="1271236" y="1367980"/>
                  </a:lnTo>
                  <a:cubicBezTo>
                    <a:pt x="1312277" y="1426874"/>
                    <a:pt x="1299444" y="1501397"/>
                    <a:pt x="1242965" y="1542121"/>
                  </a:cubicBezTo>
                  <a:cubicBezTo>
                    <a:pt x="1189089" y="1577953"/>
                    <a:pt x="1109548" y="1567533"/>
                    <a:pt x="1068506" y="1511371"/>
                  </a:cubicBezTo>
                  <a:lnTo>
                    <a:pt x="1043093" y="1473252"/>
                  </a:lnTo>
                  <a:cubicBezTo>
                    <a:pt x="1004593" y="1419505"/>
                    <a:pt x="1019968" y="1339836"/>
                    <a:pt x="1073906" y="1301717"/>
                  </a:cubicBezTo>
                  <a:cubicBezTo>
                    <a:pt x="1127718" y="1262346"/>
                    <a:pt x="1203257" y="1274049"/>
                    <a:pt x="1242583" y="1327847"/>
                  </a:cubicBezTo>
                  <a:cubicBezTo>
                    <a:pt x="1243727" y="1329359"/>
                    <a:pt x="1244806" y="1330903"/>
                    <a:pt x="1245823" y="1332466"/>
                  </a:cubicBezTo>
                  <a:close/>
                </a:path>
              </a:pathLst>
            </a:custGeom>
            <a:solidFill>
              <a:srgbClr val="FFC545"/>
            </a:solidFill>
            <a:ln w="6346" cap="flat">
              <a:noFill/>
              <a:prstDash val="solid"/>
              <a:miter/>
            </a:ln>
          </p:spPr>
          <p:txBody>
            <a:bodyPr rtlCol="0" anchor="ctr"/>
            <a:lstStyle/>
            <a:p>
              <a:endParaRPr lang="zh-CN" altLang="en-US"/>
            </a:p>
          </p:txBody>
        </p:sp>
        <p:sp>
          <p:nvSpPr>
            <p:cNvPr id="142" name="任意多边形 64"/>
            <p:cNvSpPr/>
            <p:nvPr/>
          </p:nvSpPr>
          <p:spPr>
            <a:xfrm>
              <a:off x="8074926" y="2908035"/>
              <a:ext cx="512041" cy="826857"/>
            </a:xfrm>
            <a:custGeom>
              <a:avLst/>
              <a:gdLst>
                <a:gd name="connsiteX0" fmla="*/ 274260 w 452244"/>
                <a:gd name="connsiteY0" fmla="*/ -210 h 730296"/>
                <a:gd name="connsiteX1" fmla="*/ 451387 w 452244"/>
                <a:gd name="connsiteY1" fmla="*/ 381616 h 730296"/>
                <a:gd name="connsiteX2" fmla="*/ 43132 w 452244"/>
                <a:gd name="connsiteY2" fmla="*/ 730087 h 730296"/>
                <a:gd name="connsiteX3" fmla="*/ -514 w 452244"/>
                <a:gd name="connsiteY3" fmla="*/ 558551 h 730296"/>
                <a:gd name="connsiteX4" fmla="*/ 315302 w 452244"/>
                <a:gd name="connsiteY4" fmla="*/ 366368 h 730296"/>
                <a:gd name="connsiteX5" fmla="*/ 248594 w 452244"/>
                <a:gd name="connsiteY5" fmla="*/ 207539 h 730296"/>
                <a:gd name="connsiteX6" fmla="*/ 274007 w 452244"/>
                <a:gd name="connsiteY6" fmla="*/ -19 h 730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2244" h="730296">
                  <a:moveTo>
                    <a:pt x="274260" y="-210"/>
                  </a:moveTo>
                  <a:cubicBezTo>
                    <a:pt x="274260" y="-210"/>
                    <a:pt x="438553" y="292036"/>
                    <a:pt x="451387" y="381616"/>
                  </a:cubicBezTo>
                  <a:cubicBezTo>
                    <a:pt x="464093" y="473864"/>
                    <a:pt x="120196" y="717317"/>
                    <a:pt x="43132" y="730087"/>
                  </a:cubicBezTo>
                  <a:lnTo>
                    <a:pt x="-514" y="558551"/>
                  </a:lnTo>
                  <a:cubicBezTo>
                    <a:pt x="-514" y="558551"/>
                    <a:pt x="284489" y="425135"/>
                    <a:pt x="315302" y="366368"/>
                  </a:cubicBezTo>
                  <a:lnTo>
                    <a:pt x="248594" y="207539"/>
                  </a:lnTo>
                  <a:lnTo>
                    <a:pt x="274007" y="-19"/>
                  </a:lnTo>
                  <a:close/>
                </a:path>
              </a:pathLst>
            </a:custGeom>
            <a:solidFill>
              <a:srgbClr val="F93F57"/>
            </a:solidFill>
            <a:ln w="6346" cap="flat">
              <a:noFill/>
              <a:prstDash val="solid"/>
              <a:miter/>
            </a:ln>
          </p:spPr>
          <p:txBody>
            <a:bodyPr rtlCol="0" anchor="ctr"/>
            <a:lstStyle/>
            <a:p>
              <a:endParaRPr lang="zh-CN" altLang="en-US"/>
            </a:p>
          </p:txBody>
        </p:sp>
        <p:sp>
          <p:nvSpPr>
            <p:cNvPr id="143" name="任意多边形 65"/>
            <p:cNvSpPr/>
            <p:nvPr/>
          </p:nvSpPr>
          <p:spPr>
            <a:xfrm>
              <a:off x="8008236" y="3573622"/>
              <a:ext cx="101648" cy="117572"/>
            </a:xfrm>
            <a:custGeom>
              <a:avLst/>
              <a:gdLst>
                <a:gd name="connsiteX0" fmla="*/ 66265 w 89777"/>
                <a:gd name="connsiteY0" fmla="*/ 362 h 103842"/>
                <a:gd name="connsiteX1" fmla="*/ 5147 w 89777"/>
                <a:gd name="connsiteY1" fmla="*/ 15800 h 103842"/>
                <a:gd name="connsiteX2" fmla="*/ 89263 w 89777"/>
                <a:gd name="connsiteY2" fmla="*/ 95596 h 103842"/>
                <a:gd name="connsiteX3" fmla="*/ 66265 w 89777"/>
                <a:gd name="connsiteY3" fmla="*/ 298 h 103842"/>
              </a:gdLst>
              <a:ahLst/>
              <a:cxnLst>
                <a:cxn ang="0">
                  <a:pos x="connsiteX0" y="connsiteY0"/>
                </a:cxn>
                <a:cxn ang="0">
                  <a:pos x="connsiteX1" y="connsiteY1"/>
                </a:cxn>
                <a:cxn ang="0">
                  <a:pos x="connsiteX2" y="connsiteY2"/>
                </a:cxn>
                <a:cxn ang="0">
                  <a:pos x="connsiteX3" y="connsiteY3"/>
                </a:cxn>
              </a:cxnLst>
              <a:rect l="l" t="t" r="r" b="b"/>
              <a:pathLst>
                <a:path w="89777" h="103842">
                  <a:moveTo>
                    <a:pt x="66265" y="362"/>
                  </a:moveTo>
                  <a:cubicBezTo>
                    <a:pt x="66265" y="362"/>
                    <a:pt x="15439" y="-4784"/>
                    <a:pt x="5147" y="15800"/>
                  </a:cubicBezTo>
                  <a:cubicBezTo>
                    <a:pt x="-5145" y="36384"/>
                    <a:pt x="-12705" y="131555"/>
                    <a:pt x="89263" y="95596"/>
                  </a:cubicBezTo>
                  <a:lnTo>
                    <a:pt x="66265" y="298"/>
                  </a:lnTo>
                  <a:close/>
                </a:path>
              </a:pathLst>
            </a:custGeom>
            <a:solidFill>
              <a:srgbClr val="FF93B1"/>
            </a:solidFill>
            <a:ln w="6346" cap="flat">
              <a:noFill/>
              <a:prstDash val="solid"/>
              <a:miter/>
            </a:ln>
          </p:spPr>
          <p:txBody>
            <a:bodyPr rtlCol="0" anchor="ctr"/>
            <a:lstStyle/>
            <a:p>
              <a:endParaRPr lang="zh-CN" altLang="en-US"/>
            </a:p>
          </p:txBody>
        </p:sp>
        <p:sp>
          <p:nvSpPr>
            <p:cNvPr id="144" name="任意多边形 67"/>
            <p:cNvSpPr/>
            <p:nvPr/>
          </p:nvSpPr>
          <p:spPr>
            <a:xfrm rot="19901924">
              <a:off x="4001212" y="2597109"/>
              <a:ext cx="340051" cy="595716"/>
            </a:xfrm>
            <a:custGeom>
              <a:avLst/>
              <a:gdLst>
                <a:gd name="connsiteX0" fmla="*/ 596690 w 1007682"/>
                <a:gd name="connsiteY0" fmla="*/ 1042540 h 1765307"/>
                <a:gd name="connsiteX1" fmla="*/ 596690 w 1007682"/>
                <a:gd name="connsiteY1" fmla="*/ 1209120 h 1765307"/>
                <a:gd name="connsiteX2" fmla="*/ 479747 w 1007682"/>
                <a:gd name="connsiteY2" fmla="*/ 1332124 h 1765307"/>
                <a:gd name="connsiteX3" fmla="*/ 473502 w 1007682"/>
                <a:gd name="connsiteY3" fmla="*/ 1332118 h 1765307"/>
                <a:gd name="connsiteX4" fmla="*/ 350314 w 1007682"/>
                <a:gd name="connsiteY4" fmla="*/ 1209120 h 1765307"/>
                <a:gd name="connsiteX5" fmla="*/ 350314 w 1007682"/>
                <a:gd name="connsiteY5" fmla="*/ 945209 h 1765307"/>
                <a:gd name="connsiteX6" fmla="*/ 352855 w 1007682"/>
                <a:gd name="connsiteY6" fmla="*/ 940063 h 1765307"/>
                <a:gd name="connsiteX7" fmla="*/ 350314 w 1007682"/>
                <a:gd name="connsiteY7" fmla="*/ 934981 h 1765307"/>
                <a:gd name="connsiteX8" fmla="*/ 473502 w 1007682"/>
                <a:gd name="connsiteY8" fmla="*/ 811983 h 1765307"/>
                <a:gd name="connsiteX9" fmla="*/ 760983 w 1007682"/>
                <a:gd name="connsiteY9" fmla="*/ 530157 h 1765307"/>
                <a:gd name="connsiteX10" fmla="*/ 473502 w 1007682"/>
                <a:gd name="connsiteY10" fmla="*/ 245725 h 1765307"/>
                <a:gd name="connsiteX11" fmla="*/ 229667 w 1007682"/>
                <a:gd name="connsiteY11" fmla="*/ 384097 h 1765307"/>
                <a:gd name="connsiteX12" fmla="*/ 62134 w 1007682"/>
                <a:gd name="connsiteY12" fmla="*/ 430888 h 1765307"/>
                <a:gd name="connsiteX13" fmla="*/ 15343 w 1007682"/>
                <a:gd name="connsiteY13" fmla="*/ 263355 h 1765307"/>
                <a:gd name="connsiteX14" fmla="*/ 16645 w 1007682"/>
                <a:gd name="connsiteY14" fmla="*/ 261100 h 1765307"/>
                <a:gd name="connsiteX15" fmla="*/ 473502 w 1007682"/>
                <a:gd name="connsiteY15" fmla="*/ -206 h 1765307"/>
                <a:gd name="connsiteX16" fmla="*/ 1007168 w 1007682"/>
                <a:gd name="connsiteY16" fmla="*/ 530157 h 1765307"/>
                <a:gd name="connsiteX17" fmla="*/ 596499 w 1007682"/>
                <a:gd name="connsiteY17" fmla="*/ 1042540 h 1765307"/>
                <a:gd name="connsiteX18" fmla="*/ 596690 w 1007682"/>
                <a:gd name="connsiteY18" fmla="*/ 1595965 h 1765307"/>
                <a:gd name="connsiteX19" fmla="*/ 596690 w 1007682"/>
                <a:gd name="connsiteY19" fmla="*/ 1642089 h 1765307"/>
                <a:gd name="connsiteX20" fmla="*/ 473502 w 1007682"/>
                <a:gd name="connsiteY20" fmla="*/ 1765086 h 1765307"/>
                <a:gd name="connsiteX21" fmla="*/ 350314 w 1007682"/>
                <a:gd name="connsiteY21" fmla="*/ 1645221 h 1765307"/>
                <a:gd name="connsiteX22" fmla="*/ 350314 w 1007682"/>
                <a:gd name="connsiteY22" fmla="*/ 1642089 h 1765307"/>
                <a:gd name="connsiteX23" fmla="*/ 350314 w 1007682"/>
                <a:gd name="connsiteY23" fmla="*/ 1595965 h 1765307"/>
                <a:gd name="connsiteX24" fmla="*/ 473502 w 1007682"/>
                <a:gd name="connsiteY24" fmla="*/ 1473031 h 1765307"/>
                <a:gd name="connsiteX25" fmla="*/ 596690 w 1007682"/>
                <a:gd name="connsiteY25" fmla="*/ 1592769 h 1765307"/>
                <a:gd name="connsiteX26" fmla="*/ 596690 w 1007682"/>
                <a:gd name="connsiteY26" fmla="*/ 1595965 h 1765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007682" h="1765307">
                  <a:moveTo>
                    <a:pt x="596690" y="1042540"/>
                  </a:moveTo>
                  <a:lnTo>
                    <a:pt x="596690" y="1209120"/>
                  </a:lnTo>
                  <a:cubicBezTo>
                    <a:pt x="598361" y="1275377"/>
                    <a:pt x="546004" y="1330447"/>
                    <a:pt x="479747" y="1332124"/>
                  </a:cubicBezTo>
                  <a:cubicBezTo>
                    <a:pt x="477663" y="1332175"/>
                    <a:pt x="475579" y="1332175"/>
                    <a:pt x="473502" y="1332118"/>
                  </a:cubicBezTo>
                  <a:cubicBezTo>
                    <a:pt x="405529" y="1332156"/>
                    <a:pt x="350384" y="1277093"/>
                    <a:pt x="350314" y="1209120"/>
                  </a:cubicBezTo>
                  <a:lnTo>
                    <a:pt x="350314" y="945209"/>
                  </a:lnTo>
                  <a:cubicBezTo>
                    <a:pt x="350314" y="942668"/>
                    <a:pt x="352855" y="942668"/>
                    <a:pt x="352855" y="940063"/>
                  </a:cubicBezTo>
                  <a:cubicBezTo>
                    <a:pt x="350314" y="937522"/>
                    <a:pt x="350314" y="937522"/>
                    <a:pt x="350314" y="934981"/>
                  </a:cubicBezTo>
                  <a:cubicBezTo>
                    <a:pt x="350314" y="870941"/>
                    <a:pt x="406793" y="811983"/>
                    <a:pt x="473502" y="811983"/>
                  </a:cubicBezTo>
                  <a:cubicBezTo>
                    <a:pt x="632649" y="811983"/>
                    <a:pt x="760983" y="686445"/>
                    <a:pt x="760983" y="530157"/>
                  </a:cubicBezTo>
                  <a:cubicBezTo>
                    <a:pt x="760983" y="368723"/>
                    <a:pt x="632649" y="245725"/>
                    <a:pt x="473502" y="245725"/>
                  </a:cubicBezTo>
                  <a:cubicBezTo>
                    <a:pt x="373636" y="246094"/>
                    <a:pt x="281198" y="298552"/>
                    <a:pt x="229667" y="384097"/>
                  </a:cubicBezTo>
                  <a:cubicBezTo>
                    <a:pt x="196326" y="443283"/>
                    <a:pt x="121320" y="464230"/>
                    <a:pt x="62134" y="430888"/>
                  </a:cubicBezTo>
                  <a:cubicBezTo>
                    <a:pt x="2948" y="397547"/>
                    <a:pt x="-17999" y="322541"/>
                    <a:pt x="15343" y="263355"/>
                  </a:cubicBezTo>
                  <a:cubicBezTo>
                    <a:pt x="15769" y="262599"/>
                    <a:pt x="16201" y="261850"/>
                    <a:pt x="16645" y="261100"/>
                  </a:cubicBezTo>
                  <a:cubicBezTo>
                    <a:pt x="111346" y="98668"/>
                    <a:pt x="285480" y="-930"/>
                    <a:pt x="473502" y="-206"/>
                  </a:cubicBezTo>
                  <a:cubicBezTo>
                    <a:pt x="766129" y="-206"/>
                    <a:pt x="1007168" y="235497"/>
                    <a:pt x="1007168" y="530157"/>
                  </a:cubicBezTo>
                  <a:cubicBezTo>
                    <a:pt x="1007168" y="778693"/>
                    <a:pt x="832647" y="988792"/>
                    <a:pt x="596499" y="1042540"/>
                  </a:cubicBezTo>
                  <a:close/>
                  <a:moveTo>
                    <a:pt x="596690" y="1595965"/>
                  </a:moveTo>
                  <a:lnTo>
                    <a:pt x="596690" y="1642089"/>
                  </a:lnTo>
                  <a:cubicBezTo>
                    <a:pt x="596690" y="1713816"/>
                    <a:pt x="545356" y="1765086"/>
                    <a:pt x="473502" y="1765086"/>
                  </a:cubicBezTo>
                  <a:cubicBezTo>
                    <a:pt x="406387" y="1766001"/>
                    <a:pt x="351235" y="1712336"/>
                    <a:pt x="350314" y="1645221"/>
                  </a:cubicBezTo>
                  <a:cubicBezTo>
                    <a:pt x="350301" y="1644179"/>
                    <a:pt x="350301" y="1643131"/>
                    <a:pt x="350314" y="1642089"/>
                  </a:cubicBezTo>
                  <a:lnTo>
                    <a:pt x="350314" y="1595965"/>
                  </a:lnTo>
                  <a:cubicBezTo>
                    <a:pt x="351305" y="1528386"/>
                    <a:pt x="405923" y="1473882"/>
                    <a:pt x="473502" y="1473031"/>
                  </a:cubicBezTo>
                  <a:cubicBezTo>
                    <a:pt x="540585" y="1472078"/>
                    <a:pt x="595737" y="1525686"/>
                    <a:pt x="596690" y="1592769"/>
                  </a:cubicBezTo>
                  <a:cubicBezTo>
                    <a:pt x="596703" y="1593830"/>
                    <a:pt x="596703" y="1594897"/>
                    <a:pt x="596690" y="1595965"/>
                  </a:cubicBezTo>
                  <a:close/>
                </a:path>
              </a:pathLst>
            </a:custGeom>
            <a:solidFill>
              <a:srgbClr val="D0D4DA"/>
            </a:solidFill>
            <a:ln w="6346" cap="flat">
              <a:noFill/>
              <a:prstDash val="solid"/>
              <a:miter/>
            </a:ln>
          </p:spPr>
          <p:txBody>
            <a:bodyPr rtlCol="0" anchor="ctr"/>
            <a:lstStyle/>
            <a:p>
              <a:endParaRPr lang="zh-CN" altLang="en-US"/>
            </a:p>
          </p:txBody>
        </p:sp>
      </p:grpSp>
      <p:grpSp>
        <p:nvGrpSpPr>
          <p:cNvPr id="14" name="组合 13"/>
          <p:cNvGrpSpPr/>
          <p:nvPr/>
        </p:nvGrpSpPr>
        <p:grpSpPr>
          <a:xfrm>
            <a:off x="304800" y="749300"/>
            <a:ext cx="6192344" cy="400110"/>
            <a:chOff x="424117" y="898245"/>
            <a:chExt cx="6192344" cy="400110"/>
          </a:xfrm>
        </p:grpSpPr>
        <p:sp>
          <p:nvSpPr>
            <p:cNvPr id="15" name="平行四边形 14"/>
            <p:cNvSpPr/>
            <p:nvPr/>
          </p:nvSpPr>
          <p:spPr>
            <a:xfrm>
              <a:off x="424117" y="898245"/>
              <a:ext cx="677140"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02</a:t>
              </a:r>
              <a:endParaRPr lang="zh-CN" altLang="en-US" sz="2200" dirty="0">
                <a:latin typeface="Impact" panose="020B0806030902050204" pitchFamily="34" charset="0"/>
              </a:endParaRPr>
            </a:p>
          </p:txBody>
        </p:sp>
        <p:sp>
          <p:nvSpPr>
            <p:cNvPr id="16" name="文本框 15"/>
            <p:cNvSpPr txBox="1"/>
            <p:nvPr/>
          </p:nvSpPr>
          <p:spPr>
            <a:xfrm>
              <a:off x="1101257" y="898245"/>
              <a:ext cx="5515204" cy="400110"/>
            </a:xfrm>
            <a:prstGeom prst="rect">
              <a:avLst/>
            </a:prstGeom>
            <a:noFill/>
          </p:spPr>
          <p:txBody>
            <a:bodyPr wrap="square" rtlCol="0">
              <a:spAutoFit/>
            </a:bodyPr>
            <a:lstStyle/>
            <a:p>
              <a:r>
                <a:rPr lang="zh-CN" altLang="en-US" sz="2000" b="1" dirty="0"/>
                <a:t>“四报文挥手”释放</a:t>
              </a:r>
              <a:r>
                <a:rPr lang="en-US" altLang="zh-CN" sz="2000" b="1" dirty="0"/>
                <a:t>TCP</a:t>
              </a:r>
              <a:r>
                <a:rPr lang="zh-CN" altLang="en-US" sz="2000" b="1" dirty="0"/>
                <a:t>连接</a:t>
              </a:r>
              <a:endParaRPr lang="zh-CN" altLang="en-US" sz="2000" b="1" dirty="0"/>
            </a:p>
          </p:txBody>
        </p:sp>
      </p:grpSp>
    </p:spTree>
    <p:custDataLst>
      <p:tags r:id="rId5"/>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grpId="0" nodeType="withEffect">
                                  <p:stCondLst>
                                    <p:cond delay="0"/>
                                  </p:stCondLst>
                                  <p:childTnLst>
                                    <p:set>
                                      <p:cBhvr>
                                        <p:cTn id="6" dur="1" fill="hold">
                                          <p:stCondLst>
                                            <p:cond delay="0"/>
                                          </p:stCondLst>
                                        </p:cTn>
                                        <p:tgtEl>
                                          <p:spTgt spid="71"/>
                                        </p:tgtEl>
                                        <p:attrNameLst>
                                          <p:attrName>style.visibility</p:attrName>
                                        </p:attrNameLst>
                                      </p:cBhvr>
                                      <p:to>
                                        <p:strVal val="visible"/>
                                      </p:to>
                                    </p:set>
                                    <p:anim calcmode="lin" valueType="num">
                                      <p:cBhvr additive="base">
                                        <p:cTn id="7" dur="500"/>
                                        <p:tgtEl>
                                          <p:spTgt spid="71"/>
                                        </p:tgtEl>
                                        <p:attrNameLst>
                                          <p:attrName>ppt_x</p:attrName>
                                        </p:attrNameLst>
                                      </p:cBhvr>
                                      <p:tavLst>
                                        <p:tav tm="0">
                                          <p:val>
                                            <p:strVal val="#ppt_x+#ppt_w*1.125000"/>
                                          </p:val>
                                        </p:tav>
                                        <p:tav tm="100000">
                                          <p:val>
                                            <p:strVal val="#ppt_x"/>
                                          </p:val>
                                        </p:tav>
                                      </p:tavLst>
                                    </p:anim>
                                    <p:animEffect transition="in" filter="wipe(left)">
                                      <p:cBhvr>
                                        <p:cTn id="8" dur="500"/>
                                        <p:tgtEl>
                                          <p:spTgt spid="71"/>
                                        </p:tgtEl>
                                      </p:cBhvr>
                                    </p:animEffect>
                                  </p:childTnLst>
                                </p:cTn>
                              </p:par>
                            </p:childTnLst>
                          </p:cTn>
                        </p:par>
                      </p:childTnLst>
                    </p:cTn>
                  </p:par>
                  <p:par>
                    <p:cTn id="9" fill="hold">
                      <p:stCondLst>
                        <p:cond delay="indefinite"/>
                      </p:stCondLst>
                      <p:childTnLst>
                        <p:par>
                          <p:cTn id="10" fill="hold">
                            <p:stCondLst>
                              <p:cond delay="0"/>
                            </p:stCondLst>
                            <p:childTnLst>
                              <p:par>
                                <p:cTn id="11" presetID="30" presetClass="entr" presetSubtype="0" fill="hold" nodeType="clickEffect">
                                  <p:stCondLst>
                                    <p:cond delay="0"/>
                                  </p:stCondLst>
                                  <p:childTnLst>
                                    <p:set>
                                      <p:cBhvr>
                                        <p:cTn id="12" dur="1" fill="hold">
                                          <p:stCondLst>
                                            <p:cond delay="0"/>
                                          </p:stCondLst>
                                        </p:cTn>
                                        <p:tgtEl>
                                          <p:spTgt spid="76"/>
                                        </p:tgtEl>
                                        <p:attrNameLst>
                                          <p:attrName>style.visibility</p:attrName>
                                        </p:attrNameLst>
                                      </p:cBhvr>
                                      <p:to>
                                        <p:strVal val="visible"/>
                                      </p:to>
                                    </p:set>
                                    <p:animEffect transition="in" filter="fade">
                                      <p:cBhvr>
                                        <p:cTn id="13" dur="800" decel="100000"/>
                                        <p:tgtEl>
                                          <p:spTgt spid="76"/>
                                        </p:tgtEl>
                                      </p:cBhvr>
                                    </p:animEffect>
                                    <p:anim calcmode="lin" valueType="num">
                                      <p:cBhvr>
                                        <p:cTn id="14" dur="800" decel="100000" fill="hold"/>
                                        <p:tgtEl>
                                          <p:spTgt spid="76"/>
                                        </p:tgtEl>
                                        <p:attrNameLst>
                                          <p:attrName>style.rotation</p:attrName>
                                        </p:attrNameLst>
                                      </p:cBhvr>
                                      <p:tavLst>
                                        <p:tav tm="0">
                                          <p:val>
                                            <p:fltVal val="-90"/>
                                          </p:val>
                                        </p:tav>
                                        <p:tav tm="100000">
                                          <p:val>
                                            <p:fltVal val="0"/>
                                          </p:val>
                                        </p:tav>
                                      </p:tavLst>
                                    </p:anim>
                                    <p:anim calcmode="lin" valueType="num">
                                      <p:cBhvr>
                                        <p:cTn id="15" dur="800" decel="100000" fill="hold"/>
                                        <p:tgtEl>
                                          <p:spTgt spid="76"/>
                                        </p:tgtEl>
                                        <p:attrNameLst>
                                          <p:attrName>ppt_x</p:attrName>
                                        </p:attrNameLst>
                                      </p:cBhvr>
                                      <p:tavLst>
                                        <p:tav tm="0">
                                          <p:val>
                                            <p:strVal val="#ppt_x+0.4"/>
                                          </p:val>
                                        </p:tav>
                                        <p:tav tm="100000">
                                          <p:val>
                                            <p:strVal val="#ppt_x-0.05"/>
                                          </p:val>
                                        </p:tav>
                                      </p:tavLst>
                                    </p:anim>
                                    <p:anim calcmode="lin" valueType="num">
                                      <p:cBhvr>
                                        <p:cTn id="16" dur="800" decel="100000" fill="hold"/>
                                        <p:tgtEl>
                                          <p:spTgt spid="76"/>
                                        </p:tgtEl>
                                        <p:attrNameLst>
                                          <p:attrName>ppt_y</p:attrName>
                                        </p:attrNameLst>
                                      </p:cBhvr>
                                      <p:tavLst>
                                        <p:tav tm="0">
                                          <p:val>
                                            <p:strVal val="#ppt_y-0.4"/>
                                          </p:val>
                                        </p:tav>
                                        <p:tav tm="100000">
                                          <p:val>
                                            <p:strVal val="#ppt_y+0.1"/>
                                          </p:val>
                                        </p:tav>
                                      </p:tavLst>
                                    </p:anim>
                                    <p:anim calcmode="lin" valueType="num">
                                      <p:cBhvr>
                                        <p:cTn id="17" dur="200" accel="100000" fill="hold">
                                          <p:stCondLst>
                                            <p:cond delay="800"/>
                                          </p:stCondLst>
                                        </p:cTn>
                                        <p:tgtEl>
                                          <p:spTgt spid="76"/>
                                        </p:tgtEl>
                                        <p:attrNameLst>
                                          <p:attrName>ppt_x</p:attrName>
                                        </p:attrNameLst>
                                      </p:cBhvr>
                                      <p:tavLst>
                                        <p:tav tm="0">
                                          <p:val>
                                            <p:strVal val="#ppt_x-0.05"/>
                                          </p:val>
                                        </p:tav>
                                        <p:tav tm="100000">
                                          <p:val>
                                            <p:strVal val="#ppt_x"/>
                                          </p:val>
                                        </p:tav>
                                      </p:tavLst>
                                    </p:anim>
                                    <p:anim calcmode="lin" valueType="num">
                                      <p:cBhvr>
                                        <p:cTn id="18" dur="200" accel="100000" fill="hold">
                                          <p:stCondLst>
                                            <p:cond delay="800"/>
                                          </p:stCondLst>
                                        </p:cTn>
                                        <p:tgtEl>
                                          <p:spTgt spid="76"/>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p:bld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hand-spread-gesture_33861"/>
          <p:cNvSpPr/>
          <p:nvPr/>
        </p:nvSpPr>
        <p:spPr>
          <a:xfrm rot="1840616">
            <a:off x="5682611" y="978859"/>
            <a:ext cx="265387" cy="299276"/>
          </a:xfrm>
          <a:custGeom>
            <a:avLst/>
            <a:gdLst>
              <a:gd name="T0" fmla="*/ 843 w 976"/>
              <a:gd name="T1" fmla="*/ 321 h 1102"/>
              <a:gd name="T2" fmla="*/ 745 w 976"/>
              <a:gd name="T3" fmla="*/ 446 h 1102"/>
              <a:gd name="T4" fmla="*/ 803 w 976"/>
              <a:gd name="T5" fmla="*/ 189 h 1102"/>
              <a:gd name="T6" fmla="*/ 734 w 976"/>
              <a:gd name="T7" fmla="*/ 75 h 1102"/>
              <a:gd name="T8" fmla="*/ 621 w 976"/>
              <a:gd name="T9" fmla="*/ 144 h 1102"/>
              <a:gd name="T10" fmla="*/ 582 w 976"/>
              <a:gd name="T11" fmla="*/ 97 h 1102"/>
              <a:gd name="T12" fmla="*/ 388 w 976"/>
              <a:gd name="T13" fmla="*/ 97 h 1102"/>
              <a:gd name="T14" fmla="*/ 350 w 976"/>
              <a:gd name="T15" fmla="*/ 209 h 1102"/>
              <a:gd name="T16" fmla="*/ 235 w 976"/>
              <a:gd name="T17" fmla="*/ 112 h 1102"/>
              <a:gd name="T18" fmla="*/ 163 w 976"/>
              <a:gd name="T19" fmla="*/ 219 h 1102"/>
              <a:gd name="T20" fmla="*/ 244 w 976"/>
              <a:gd name="T21" fmla="*/ 601 h 1102"/>
              <a:gd name="T22" fmla="*/ 0 w 976"/>
              <a:gd name="T23" fmla="*/ 630 h 1102"/>
              <a:gd name="T24" fmla="*/ 257 w 976"/>
              <a:gd name="T25" fmla="*/ 931 h 1102"/>
              <a:gd name="T26" fmla="*/ 214 w 976"/>
              <a:gd name="T27" fmla="*/ 969 h 1102"/>
              <a:gd name="T28" fmla="*/ 252 w 976"/>
              <a:gd name="T29" fmla="*/ 1102 h 1102"/>
              <a:gd name="T30" fmla="*/ 834 w 976"/>
              <a:gd name="T31" fmla="*/ 1064 h 1102"/>
              <a:gd name="T32" fmla="*/ 796 w 976"/>
              <a:gd name="T33" fmla="*/ 931 h 1102"/>
              <a:gd name="T34" fmla="*/ 813 w 976"/>
              <a:gd name="T35" fmla="*/ 859 h 1102"/>
              <a:gd name="T36" fmla="*/ 865 w 976"/>
              <a:gd name="T37" fmla="*/ 638 h 1102"/>
              <a:gd name="T38" fmla="*/ 953 w 976"/>
              <a:gd name="T39" fmla="*/ 448 h 1102"/>
              <a:gd name="T40" fmla="*/ 912 w 976"/>
              <a:gd name="T41" fmla="*/ 325 h 1102"/>
              <a:gd name="T42" fmla="*/ 825 w 976"/>
              <a:gd name="T43" fmla="*/ 631 h 1102"/>
              <a:gd name="T44" fmla="*/ 825 w 976"/>
              <a:gd name="T45" fmla="*/ 634 h 1102"/>
              <a:gd name="T46" fmla="*/ 825 w 976"/>
              <a:gd name="T47" fmla="*/ 642 h 1102"/>
              <a:gd name="T48" fmla="*/ 778 w 976"/>
              <a:gd name="T49" fmla="*/ 839 h 1102"/>
              <a:gd name="T50" fmla="*/ 297 w 976"/>
              <a:gd name="T51" fmla="*/ 931 h 1102"/>
              <a:gd name="T52" fmla="*/ 109 w 976"/>
              <a:gd name="T53" fmla="*/ 697 h 1102"/>
              <a:gd name="T54" fmla="*/ 40 w 976"/>
              <a:gd name="T55" fmla="*/ 630 h 1102"/>
              <a:gd name="T56" fmla="*/ 245 w 976"/>
              <a:gd name="T57" fmla="*/ 647 h 1102"/>
              <a:gd name="T58" fmla="*/ 288 w 976"/>
              <a:gd name="T59" fmla="*/ 565 h 1102"/>
              <a:gd name="T60" fmla="*/ 203 w 976"/>
              <a:gd name="T61" fmla="*/ 211 h 1102"/>
              <a:gd name="T62" fmla="*/ 277 w 976"/>
              <a:gd name="T63" fmla="*/ 156 h 1102"/>
              <a:gd name="T64" fmla="*/ 312 w 976"/>
              <a:gd name="T65" fmla="*/ 220 h 1102"/>
              <a:gd name="T66" fmla="*/ 406 w 976"/>
              <a:gd name="T67" fmla="*/ 470 h 1102"/>
              <a:gd name="T68" fmla="*/ 428 w 976"/>
              <a:gd name="T69" fmla="*/ 450 h 1102"/>
              <a:gd name="T70" fmla="*/ 485 w 976"/>
              <a:gd name="T71" fmla="*/ 40 h 1102"/>
              <a:gd name="T72" fmla="*/ 545 w 976"/>
              <a:gd name="T73" fmla="*/ 420 h 1102"/>
              <a:gd name="T74" fmla="*/ 561 w 976"/>
              <a:gd name="T75" fmla="*/ 444 h 1102"/>
              <a:gd name="T76" fmla="*/ 659 w 976"/>
              <a:gd name="T77" fmla="*/ 154 h 1102"/>
              <a:gd name="T78" fmla="*/ 725 w 976"/>
              <a:gd name="T79" fmla="*/ 114 h 1102"/>
              <a:gd name="T80" fmla="*/ 764 w 976"/>
              <a:gd name="T81" fmla="*/ 179 h 1102"/>
              <a:gd name="T82" fmla="*/ 709 w 976"/>
              <a:gd name="T83" fmla="*/ 478 h 1102"/>
              <a:gd name="T84" fmla="*/ 715 w 976"/>
              <a:gd name="T85" fmla="*/ 478 h 1102"/>
              <a:gd name="T86" fmla="*/ 743 w 976"/>
              <a:gd name="T87" fmla="*/ 489 h 1102"/>
              <a:gd name="T88" fmla="*/ 827 w 976"/>
              <a:gd name="T89" fmla="*/ 386 h 1102"/>
              <a:gd name="T90" fmla="*/ 856 w 976"/>
              <a:gd name="T91" fmla="*/ 359 h 1102"/>
              <a:gd name="T92" fmla="*/ 919 w 976"/>
              <a:gd name="T93" fmla="*/ 426 h 1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976" h="1102">
                <a:moveTo>
                  <a:pt x="912" y="325"/>
                </a:moveTo>
                <a:cubicBezTo>
                  <a:pt x="890" y="314"/>
                  <a:pt x="866" y="313"/>
                  <a:pt x="843" y="321"/>
                </a:cubicBezTo>
                <a:cubicBezTo>
                  <a:pt x="821" y="329"/>
                  <a:pt x="803" y="345"/>
                  <a:pt x="792" y="366"/>
                </a:cubicBezTo>
                <a:lnTo>
                  <a:pt x="745" y="446"/>
                </a:lnTo>
                <a:cubicBezTo>
                  <a:pt x="743" y="446"/>
                  <a:pt x="740" y="445"/>
                  <a:pt x="738" y="445"/>
                </a:cubicBezTo>
                <a:lnTo>
                  <a:pt x="803" y="189"/>
                </a:lnTo>
                <a:cubicBezTo>
                  <a:pt x="809" y="164"/>
                  <a:pt x="805" y="139"/>
                  <a:pt x="792" y="118"/>
                </a:cubicBezTo>
                <a:cubicBezTo>
                  <a:pt x="779" y="96"/>
                  <a:pt x="759" y="81"/>
                  <a:pt x="734" y="75"/>
                </a:cubicBezTo>
                <a:cubicBezTo>
                  <a:pt x="710" y="69"/>
                  <a:pt x="685" y="73"/>
                  <a:pt x="663" y="86"/>
                </a:cubicBezTo>
                <a:cubicBezTo>
                  <a:pt x="642" y="99"/>
                  <a:pt x="626" y="120"/>
                  <a:pt x="621" y="144"/>
                </a:cubicBezTo>
                <a:lnTo>
                  <a:pt x="584" y="281"/>
                </a:lnTo>
                <a:lnTo>
                  <a:pt x="582" y="97"/>
                </a:lnTo>
                <a:cubicBezTo>
                  <a:pt x="582" y="44"/>
                  <a:pt x="538" y="0"/>
                  <a:pt x="485" y="0"/>
                </a:cubicBezTo>
                <a:cubicBezTo>
                  <a:pt x="432" y="0"/>
                  <a:pt x="388" y="44"/>
                  <a:pt x="388" y="97"/>
                </a:cubicBezTo>
                <a:lnTo>
                  <a:pt x="388" y="332"/>
                </a:lnTo>
                <a:lnTo>
                  <a:pt x="350" y="209"/>
                </a:lnTo>
                <a:cubicBezTo>
                  <a:pt x="344" y="181"/>
                  <a:pt x="330" y="143"/>
                  <a:pt x="299" y="122"/>
                </a:cubicBezTo>
                <a:cubicBezTo>
                  <a:pt x="281" y="111"/>
                  <a:pt x="259" y="107"/>
                  <a:pt x="235" y="112"/>
                </a:cubicBezTo>
                <a:cubicBezTo>
                  <a:pt x="182" y="124"/>
                  <a:pt x="157" y="160"/>
                  <a:pt x="163" y="216"/>
                </a:cubicBezTo>
                <a:cubicBezTo>
                  <a:pt x="163" y="217"/>
                  <a:pt x="163" y="218"/>
                  <a:pt x="163" y="219"/>
                </a:cubicBezTo>
                <a:lnTo>
                  <a:pt x="248" y="567"/>
                </a:lnTo>
                <a:cubicBezTo>
                  <a:pt x="248" y="582"/>
                  <a:pt x="246" y="593"/>
                  <a:pt x="244" y="601"/>
                </a:cubicBezTo>
                <a:cubicBezTo>
                  <a:pt x="150" y="551"/>
                  <a:pt x="81" y="539"/>
                  <a:pt x="39" y="564"/>
                </a:cubicBezTo>
                <a:cubicBezTo>
                  <a:pt x="8" y="581"/>
                  <a:pt x="0" y="613"/>
                  <a:pt x="0" y="630"/>
                </a:cubicBezTo>
                <a:cubicBezTo>
                  <a:pt x="0" y="699"/>
                  <a:pt x="81" y="730"/>
                  <a:pt x="93" y="734"/>
                </a:cubicBezTo>
                <a:cubicBezTo>
                  <a:pt x="245" y="805"/>
                  <a:pt x="261" y="888"/>
                  <a:pt x="257" y="931"/>
                </a:cubicBezTo>
                <a:lnTo>
                  <a:pt x="252" y="931"/>
                </a:lnTo>
                <a:cubicBezTo>
                  <a:pt x="231" y="931"/>
                  <a:pt x="214" y="948"/>
                  <a:pt x="214" y="969"/>
                </a:cubicBezTo>
                <a:lnTo>
                  <a:pt x="214" y="1064"/>
                </a:lnTo>
                <a:cubicBezTo>
                  <a:pt x="214" y="1085"/>
                  <a:pt x="231" y="1102"/>
                  <a:pt x="252" y="1102"/>
                </a:cubicBezTo>
                <a:lnTo>
                  <a:pt x="796" y="1102"/>
                </a:lnTo>
                <a:cubicBezTo>
                  <a:pt x="817" y="1102"/>
                  <a:pt x="834" y="1085"/>
                  <a:pt x="834" y="1064"/>
                </a:cubicBezTo>
                <a:lnTo>
                  <a:pt x="834" y="969"/>
                </a:lnTo>
                <a:cubicBezTo>
                  <a:pt x="834" y="948"/>
                  <a:pt x="817" y="931"/>
                  <a:pt x="796" y="931"/>
                </a:cubicBezTo>
                <a:lnTo>
                  <a:pt x="790" y="931"/>
                </a:lnTo>
                <a:cubicBezTo>
                  <a:pt x="793" y="892"/>
                  <a:pt x="801" y="879"/>
                  <a:pt x="813" y="859"/>
                </a:cubicBezTo>
                <a:cubicBezTo>
                  <a:pt x="821" y="844"/>
                  <a:pt x="832" y="825"/>
                  <a:pt x="844" y="793"/>
                </a:cubicBezTo>
                <a:cubicBezTo>
                  <a:pt x="860" y="749"/>
                  <a:pt x="865" y="688"/>
                  <a:pt x="865" y="638"/>
                </a:cubicBezTo>
                <a:lnTo>
                  <a:pt x="865" y="638"/>
                </a:lnTo>
                <a:cubicBezTo>
                  <a:pt x="866" y="578"/>
                  <a:pt x="928" y="481"/>
                  <a:pt x="953" y="448"/>
                </a:cubicBezTo>
                <a:cubicBezTo>
                  <a:pt x="953" y="447"/>
                  <a:pt x="954" y="446"/>
                  <a:pt x="955" y="445"/>
                </a:cubicBezTo>
                <a:cubicBezTo>
                  <a:pt x="976" y="400"/>
                  <a:pt x="957" y="346"/>
                  <a:pt x="912" y="325"/>
                </a:cubicBezTo>
                <a:close/>
                <a:moveTo>
                  <a:pt x="919" y="426"/>
                </a:moveTo>
                <a:cubicBezTo>
                  <a:pt x="908" y="442"/>
                  <a:pt x="830" y="552"/>
                  <a:pt x="825" y="631"/>
                </a:cubicBezTo>
                <a:cubicBezTo>
                  <a:pt x="825" y="631"/>
                  <a:pt x="825" y="631"/>
                  <a:pt x="825" y="631"/>
                </a:cubicBezTo>
                <a:cubicBezTo>
                  <a:pt x="825" y="632"/>
                  <a:pt x="825" y="633"/>
                  <a:pt x="825" y="634"/>
                </a:cubicBezTo>
                <a:cubicBezTo>
                  <a:pt x="825" y="636"/>
                  <a:pt x="825" y="638"/>
                  <a:pt x="825" y="639"/>
                </a:cubicBezTo>
                <a:cubicBezTo>
                  <a:pt x="825" y="640"/>
                  <a:pt x="825" y="641"/>
                  <a:pt x="825" y="642"/>
                </a:cubicBezTo>
                <a:cubicBezTo>
                  <a:pt x="824" y="687"/>
                  <a:pt x="820" y="741"/>
                  <a:pt x="806" y="779"/>
                </a:cubicBezTo>
                <a:cubicBezTo>
                  <a:pt x="795" y="808"/>
                  <a:pt x="786" y="825"/>
                  <a:pt x="778" y="839"/>
                </a:cubicBezTo>
                <a:cubicBezTo>
                  <a:pt x="763" y="865"/>
                  <a:pt x="754" y="883"/>
                  <a:pt x="750" y="931"/>
                </a:cubicBezTo>
                <a:lnTo>
                  <a:pt x="297" y="931"/>
                </a:lnTo>
                <a:cubicBezTo>
                  <a:pt x="299" y="912"/>
                  <a:pt x="297" y="888"/>
                  <a:pt x="287" y="861"/>
                </a:cubicBezTo>
                <a:cubicBezTo>
                  <a:pt x="264" y="796"/>
                  <a:pt x="204" y="741"/>
                  <a:pt x="109" y="697"/>
                </a:cubicBezTo>
                <a:cubicBezTo>
                  <a:pt x="108" y="697"/>
                  <a:pt x="107" y="696"/>
                  <a:pt x="107" y="696"/>
                </a:cubicBezTo>
                <a:cubicBezTo>
                  <a:pt x="106" y="696"/>
                  <a:pt x="40" y="673"/>
                  <a:pt x="40" y="630"/>
                </a:cubicBezTo>
                <a:cubicBezTo>
                  <a:pt x="40" y="629"/>
                  <a:pt x="41" y="608"/>
                  <a:pt x="59" y="598"/>
                </a:cubicBezTo>
                <a:cubicBezTo>
                  <a:pt x="77" y="587"/>
                  <a:pt x="126" y="580"/>
                  <a:pt x="245" y="647"/>
                </a:cubicBezTo>
                <a:cubicBezTo>
                  <a:pt x="254" y="652"/>
                  <a:pt x="265" y="649"/>
                  <a:pt x="271" y="641"/>
                </a:cubicBezTo>
                <a:cubicBezTo>
                  <a:pt x="273" y="639"/>
                  <a:pt x="288" y="615"/>
                  <a:pt x="288" y="565"/>
                </a:cubicBezTo>
                <a:cubicBezTo>
                  <a:pt x="288" y="563"/>
                  <a:pt x="288" y="562"/>
                  <a:pt x="288" y="560"/>
                </a:cubicBezTo>
                <a:lnTo>
                  <a:pt x="203" y="211"/>
                </a:lnTo>
                <a:cubicBezTo>
                  <a:pt x="199" y="176"/>
                  <a:pt x="211" y="158"/>
                  <a:pt x="244" y="151"/>
                </a:cubicBezTo>
                <a:cubicBezTo>
                  <a:pt x="257" y="148"/>
                  <a:pt x="268" y="150"/>
                  <a:pt x="277" y="156"/>
                </a:cubicBezTo>
                <a:cubicBezTo>
                  <a:pt x="293" y="166"/>
                  <a:pt x="305" y="189"/>
                  <a:pt x="311" y="218"/>
                </a:cubicBezTo>
                <a:cubicBezTo>
                  <a:pt x="311" y="219"/>
                  <a:pt x="312" y="219"/>
                  <a:pt x="312" y="220"/>
                </a:cubicBezTo>
                <a:lnTo>
                  <a:pt x="384" y="456"/>
                </a:lnTo>
                <a:cubicBezTo>
                  <a:pt x="387" y="465"/>
                  <a:pt x="397" y="471"/>
                  <a:pt x="406" y="470"/>
                </a:cubicBezTo>
                <a:cubicBezTo>
                  <a:pt x="407" y="470"/>
                  <a:pt x="407" y="470"/>
                  <a:pt x="408" y="470"/>
                </a:cubicBezTo>
                <a:cubicBezTo>
                  <a:pt x="419" y="470"/>
                  <a:pt x="428" y="461"/>
                  <a:pt x="428" y="450"/>
                </a:cubicBezTo>
                <a:lnTo>
                  <a:pt x="428" y="97"/>
                </a:lnTo>
                <a:cubicBezTo>
                  <a:pt x="428" y="66"/>
                  <a:pt x="454" y="40"/>
                  <a:pt x="485" y="40"/>
                </a:cubicBezTo>
                <a:cubicBezTo>
                  <a:pt x="516" y="40"/>
                  <a:pt x="542" y="66"/>
                  <a:pt x="542" y="97"/>
                </a:cubicBezTo>
                <a:lnTo>
                  <a:pt x="545" y="420"/>
                </a:lnTo>
                <a:cubicBezTo>
                  <a:pt x="546" y="421"/>
                  <a:pt x="546" y="423"/>
                  <a:pt x="546" y="425"/>
                </a:cubicBezTo>
                <a:cubicBezTo>
                  <a:pt x="547" y="434"/>
                  <a:pt x="553" y="441"/>
                  <a:pt x="561" y="444"/>
                </a:cubicBezTo>
                <a:cubicBezTo>
                  <a:pt x="572" y="446"/>
                  <a:pt x="583" y="440"/>
                  <a:pt x="586" y="429"/>
                </a:cubicBezTo>
                <a:lnTo>
                  <a:pt x="659" y="154"/>
                </a:lnTo>
                <a:cubicBezTo>
                  <a:pt x="663" y="140"/>
                  <a:pt x="671" y="128"/>
                  <a:pt x="684" y="120"/>
                </a:cubicBezTo>
                <a:cubicBezTo>
                  <a:pt x="696" y="113"/>
                  <a:pt x="711" y="111"/>
                  <a:pt x="725" y="114"/>
                </a:cubicBezTo>
                <a:cubicBezTo>
                  <a:pt x="739" y="117"/>
                  <a:pt x="751" y="126"/>
                  <a:pt x="758" y="138"/>
                </a:cubicBezTo>
                <a:cubicBezTo>
                  <a:pt x="766" y="151"/>
                  <a:pt x="768" y="165"/>
                  <a:pt x="764" y="179"/>
                </a:cubicBezTo>
                <a:lnTo>
                  <a:pt x="695" y="454"/>
                </a:lnTo>
                <a:cubicBezTo>
                  <a:pt x="692" y="464"/>
                  <a:pt x="698" y="475"/>
                  <a:pt x="709" y="478"/>
                </a:cubicBezTo>
                <a:cubicBezTo>
                  <a:pt x="711" y="478"/>
                  <a:pt x="712" y="479"/>
                  <a:pt x="714" y="479"/>
                </a:cubicBezTo>
                <a:cubicBezTo>
                  <a:pt x="714" y="479"/>
                  <a:pt x="715" y="478"/>
                  <a:pt x="715" y="478"/>
                </a:cubicBezTo>
                <a:cubicBezTo>
                  <a:pt x="723" y="482"/>
                  <a:pt x="732" y="485"/>
                  <a:pt x="741" y="487"/>
                </a:cubicBezTo>
                <a:cubicBezTo>
                  <a:pt x="742" y="487"/>
                  <a:pt x="742" y="488"/>
                  <a:pt x="743" y="489"/>
                </a:cubicBezTo>
                <a:cubicBezTo>
                  <a:pt x="753" y="494"/>
                  <a:pt x="765" y="491"/>
                  <a:pt x="771" y="482"/>
                </a:cubicBezTo>
                <a:lnTo>
                  <a:pt x="827" y="386"/>
                </a:lnTo>
                <a:cubicBezTo>
                  <a:pt x="827" y="385"/>
                  <a:pt x="828" y="385"/>
                  <a:pt x="828" y="384"/>
                </a:cubicBezTo>
                <a:cubicBezTo>
                  <a:pt x="834" y="372"/>
                  <a:pt x="844" y="363"/>
                  <a:pt x="856" y="359"/>
                </a:cubicBezTo>
                <a:cubicBezTo>
                  <a:pt x="869" y="354"/>
                  <a:pt x="883" y="355"/>
                  <a:pt x="895" y="361"/>
                </a:cubicBezTo>
                <a:cubicBezTo>
                  <a:pt x="919" y="372"/>
                  <a:pt x="930" y="401"/>
                  <a:pt x="919" y="426"/>
                </a:cubicBez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组合 9"/>
          <p:cNvGrpSpPr/>
          <p:nvPr/>
        </p:nvGrpSpPr>
        <p:grpSpPr>
          <a:xfrm>
            <a:off x="6010886" y="1040121"/>
            <a:ext cx="1427871" cy="198418"/>
            <a:chOff x="6010886" y="1040121"/>
            <a:chExt cx="1427871" cy="198418"/>
          </a:xfrm>
        </p:grpSpPr>
        <p:sp>
          <p:nvSpPr>
            <p:cNvPr id="21" name="message-envelope_16872"/>
            <p:cNvSpPr/>
            <p:nvPr/>
          </p:nvSpPr>
          <p:spPr>
            <a:xfrm>
              <a:off x="6010886" y="1040121"/>
              <a:ext cx="304843" cy="198418"/>
            </a:xfrm>
            <a:custGeom>
              <a:avLst/>
              <a:gdLst>
                <a:gd name="connsiteX0" fmla="*/ 0 w 605169"/>
                <a:gd name="connsiteY0" fmla="*/ 60333 h 393896"/>
                <a:gd name="connsiteX1" fmla="*/ 124371 w 605169"/>
                <a:gd name="connsiteY1" fmla="*/ 146783 h 393896"/>
                <a:gd name="connsiteX2" fmla="*/ 302584 w 605169"/>
                <a:gd name="connsiteY2" fmla="*/ 272032 h 393896"/>
                <a:gd name="connsiteX3" fmla="*/ 480798 w 605169"/>
                <a:gd name="connsiteY3" fmla="*/ 146783 h 393896"/>
                <a:gd name="connsiteX4" fmla="*/ 605169 w 605169"/>
                <a:gd name="connsiteY4" fmla="*/ 60333 h 393896"/>
                <a:gd name="connsiteX5" fmla="*/ 605169 w 605169"/>
                <a:gd name="connsiteY5" fmla="*/ 393896 h 393896"/>
                <a:gd name="connsiteX6" fmla="*/ 0 w 605169"/>
                <a:gd name="connsiteY6" fmla="*/ 393896 h 393896"/>
                <a:gd name="connsiteX7" fmla="*/ 0 w 605169"/>
                <a:gd name="connsiteY7" fmla="*/ 0 h 393896"/>
                <a:gd name="connsiteX8" fmla="*/ 605169 w 605169"/>
                <a:gd name="connsiteY8" fmla="*/ 0 h 393896"/>
                <a:gd name="connsiteX9" fmla="*/ 605169 w 605169"/>
                <a:gd name="connsiteY9" fmla="*/ 19653 h 393896"/>
                <a:gd name="connsiteX10" fmla="*/ 302584 w 605169"/>
                <a:gd name="connsiteY10" fmla="*/ 230114 h 393896"/>
                <a:gd name="connsiteX11" fmla="*/ 0 w 605169"/>
                <a:gd name="connsiteY11" fmla="*/ 19653 h 393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5169" h="393896">
                  <a:moveTo>
                    <a:pt x="0" y="60333"/>
                  </a:moveTo>
                  <a:lnTo>
                    <a:pt x="124371" y="146783"/>
                  </a:lnTo>
                  <a:lnTo>
                    <a:pt x="302584" y="272032"/>
                  </a:lnTo>
                  <a:lnTo>
                    <a:pt x="480798" y="146783"/>
                  </a:lnTo>
                  <a:lnTo>
                    <a:pt x="605169" y="60333"/>
                  </a:lnTo>
                  <a:lnTo>
                    <a:pt x="605169" y="393896"/>
                  </a:lnTo>
                  <a:lnTo>
                    <a:pt x="0" y="393896"/>
                  </a:lnTo>
                  <a:close/>
                  <a:moveTo>
                    <a:pt x="0" y="0"/>
                  </a:moveTo>
                  <a:lnTo>
                    <a:pt x="605169" y="0"/>
                  </a:lnTo>
                  <a:lnTo>
                    <a:pt x="605169" y="19653"/>
                  </a:lnTo>
                  <a:lnTo>
                    <a:pt x="302584" y="230114"/>
                  </a:lnTo>
                  <a:lnTo>
                    <a:pt x="0" y="19653"/>
                  </a:lnTo>
                  <a:close/>
                </a:path>
              </a:pathLst>
            </a:custGeom>
            <a:solidFill>
              <a:schemeClr val="tx1"/>
            </a:solidFill>
            <a:ln>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solidFill>
                  <a:schemeClr val="tx1"/>
                </a:solidFill>
              </a:endParaRPr>
            </a:p>
          </p:txBody>
        </p:sp>
        <p:sp>
          <p:nvSpPr>
            <p:cNvPr id="22" name="message-envelope_16872"/>
            <p:cNvSpPr/>
            <p:nvPr/>
          </p:nvSpPr>
          <p:spPr>
            <a:xfrm>
              <a:off x="6385229" y="1040121"/>
              <a:ext cx="304843" cy="198418"/>
            </a:xfrm>
            <a:custGeom>
              <a:avLst/>
              <a:gdLst>
                <a:gd name="connsiteX0" fmla="*/ 0 w 605169"/>
                <a:gd name="connsiteY0" fmla="*/ 60333 h 393896"/>
                <a:gd name="connsiteX1" fmla="*/ 124371 w 605169"/>
                <a:gd name="connsiteY1" fmla="*/ 146783 h 393896"/>
                <a:gd name="connsiteX2" fmla="*/ 302584 w 605169"/>
                <a:gd name="connsiteY2" fmla="*/ 272032 h 393896"/>
                <a:gd name="connsiteX3" fmla="*/ 480798 w 605169"/>
                <a:gd name="connsiteY3" fmla="*/ 146783 h 393896"/>
                <a:gd name="connsiteX4" fmla="*/ 605169 w 605169"/>
                <a:gd name="connsiteY4" fmla="*/ 60333 h 393896"/>
                <a:gd name="connsiteX5" fmla="*/ 605169 w 605169"/>
                <a:gd name="connsiteY5" fmla="*/ 393896 h 393896"/>
                <a:gd name="connsiteX6" fmla="*/ 0 w 605169"/>
                <a:gd name="connsiteY6" fmla="*/ 393896 h 393896"/>
                <a:gd name="connsiteX7" fmla="*/ 0 w 605169"/>
                <a:gd name="connsiteY7" fmla="*/ 0 h 393896"/>
                <a:gd name="connsiteX8" fmla="*/ 605169 w 605169"/>
                <a:gd name="connsiteY8" fmla="*/ 0 h 393896"/>
                <a:gd name="connsiteX9" fmla="*/ 605169 w 605169"/>
                <a:gd name="connsiteY9" fmla="*/ 19653 h 393896"/>
                <a:gd name="connsiteX10" fmla="*/ 302584 w 605169"/>
                <a:gd name="connsiteY10" fmla="*/ 230114 h 393896"/>
                <a:gd name="connsiteX11" fmla="*/ 0 w 605169"/>
                <a:gd name="connsiteY11" fmla="*/ 19653 h 393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5169" h="393896">
                  <a:moveTo>
                    <a:pt x="0" y="60333"/>
                  </a:moveTo>
                  <a:lnTo>
                    <a:pt x="124371" y="146783"/>
                  </a:lnTo>
                  <a:lnTo>
                    <a:pt x="302584" y="272032"/>
                  </a:lnTo>
                  <a:lnTo>
                    <a:pt x="480798" y="146783"/>
                  </a:lnTo>
                  <a:lnTo>
                    <a:pt x="605169" y="60333"/>
                  </a:lnTo>
                  <a:lnTo>
                    <a:pt x="605169" y="393896"/>
                  </a:lnTo>
                  <a:lnTo>
                    <a:pt x="0" y="393896"/>
                  </a:lnTo>
                  <a:close/>
                  <a:moveTo>
                    <a:pt x="0" y="0"/>
                  </a:moveTo>
                  <a:lnTo>
                    <a:pt x="605169" y="0"/>
                  </a:lnTo>
                  <a:lnTo>
                    <a:pt x="605169" y="19653"/>
                  </a:lnTo>
                  <a:lnTo>
                    <a:pt x="302584" y="230114"/>
                  </a:lnTo>
                  <a:lnTo>
                    <a:pt x="0" y="19653"/>
                  </a:lnTo>
                  <a:close/>
                </a:path>
              </a:pathLst>
            </a:custGeom>
            <a:solidFill>
              <a:schemeClr val="tx1"/>
            </a:solidFill>
            <a:ln>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solidFill>
                  <a:schemeClr val="tx1"/>
                </a:solidFill>
              </a:endParaRPr>
            </a:p>
          </p:txBody>
        </p:sp>
        <p:sp>
          <p:nvSpPr>
            <p:cNvPr id="23" name="message-envelope_16872"/>
            <p:cNvSpPr/>
            <p:nvPr/>
          </p:nvSpPr>
          <p:spPr>
            <a:xfrm>
              <a:off x="6759572" y="1040121"/>
              <a:ext cx="304843" cy="198418"/>
            </a:xfrm>
            <a:custGeom>
              <a:avLst/>
              <a:gdLst>
                <a:gd name="connsiteX0" fmla="*/ 0 w 605169"/>
                <a:gd name="connsiteY0" fmla="*/ 60333 h 393896"/>
                <a:gd name="connsiteX1" fmla="*/ 124371 w 605169"/>
                <a:gd name="connsiteY1" fmla="*/ 146783 h 393896"/>
                <a:gd name="connsiteX2" fmla="*/ 302584 w 605169"/>
                <a:gd name="connsiteY2" fmla="*/ 272032 h 393896"/>
                <a:gd name="connsiteX3" fmla="*/ 480798 w 605169"/>
                <a:gd name="connsiteY3" fmla="*/ 146783 h 393896"/>
                <a:gd name="connsiteX4" fmla="*/ 605169 w 605169"/>
                <a:gd name="connsiteY4" fmla="*/ 60333 h 393896"/>
                <a:gd name="connsiteX5" fmla="*/ 605169 w 605169"/>
                <a:gd name="connsiteY5" fmla="*/ 393896 h 393896"/>
                <a:gd name="connsiteX6" fmla="*/ 0 w 605169"/>
                <a:gd name="connsiteY6" fmla="*/ 393896 h 393896"/>
                <a:gd name="connsiteX7" fmla="*/ 0 w 605169"/>
                <a:gd name="connsiteY7" fmla="*/ 0 h 393896"/>
                <a:gd name="connsiteX8" fmla="*/ 605169 w 605169"/>
                <a:gd name="connsiteY8" fmla="*/ 0 h 393896"/>
                <a:gd name="connsiteX9" fmla="*/ 605169 w 605169"/>
                <a:gd name="connsiteY9" fmla="*/ 19653 h 393896"/>
                <a:gd name="connsiteX10" fmla="*/ 302584 w 605169"/>
                <a:gd name="connsiteY10" fmla="*/ 230114 h 393896"/>
                <a:gd name="connsiteX11" fmla="*/ 0 w 605169"/>
                <a:gd name="connsiteY11" fmla="*/ 19653 h 393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5169" h="393896">
                  <a:moveTo>
                    <a:pt x="0" y="60333"/>
                  </a:moveTo>
                  <a:lnTo>
                    <a:pt x="124371" y="146783"/>
                  </a:lnTo>
                  <a:lnTo>
                    <a:pt x="302584" y="272032"/>
                  </a:lnTo>
                  <a:lnTo>
                    <a:pt x="480798" y="146783"/>
                  </a:lnTo>
                  <a:lnTo>
                    <a:pt x="605169" y="60333"/>
                  </a:lnTo>
                  <a:lnTo>
                    <a:pt x="605169" y="393896"/>
                  </a:lnTo>
                  <a:lnTo>
                    <a:pt x="0" y="393896"/>
                  </a:lnTo>
                  <a:close/>
                  <a:moveTo>
                    <a:pt x="0" y="0"/>
                  </a:moveTo>
                  <a:lnTo>
                    <a:pt x="605169" y="0"/>
                  </a:lnTo>
                  <a:lnTo>
                    <a:pt x="605169" y="19653"/>
                  </a:lnTo>
                  <a:lnTo>
                    <a:pt x="302584" y="230114"/>
                  </a:lnTo>
                  <a:lnTo>
                    <a:pt x="0" y="19653"/>
                  </a:lnTo>
                  <a:close/>
                </a:path>
              </a:pathLst>
            </a:custGeom>
            <a:solidFill>
              <a:schemeClr val="tx1"/>
            </a:solidFill>
            <a:ln>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solidFill>
                  <a:schemeClr val="tx1"/>
                </a:solidFill>
              </a:endParaRPr>
            </a:p>
          </p:txBody>
        </p:sp>
        <p:sp>
          <p:nvSpPr>
            <p:cNvPr id="40" name="message-envelope_16872"/>
            <p:cNvSpPr/>
            <p:nvPr/>
          </p:nvSpPr>
          <p:spPr>
            <a:xfrm>
              <a:off x="7133914" y="1040121"/>
              <a:ext cx="304843" cy="198418"/>
            </a:xfrm>
            <a:custGeom>
              <a:avLst/>
              <a:gdLst>
                <a:gd name="connsiteX0" fmla="*/ 0 w 605169"/>
                <a:gd name="connsiteY0" fmla="*/ 60333 h 393896"/>
                <a:gd name="connsiteX1" fmla="*/ 124371 w 605169"/>
                <a:gd name="connsiteY1" fmla="*/ 146783 h 393896"/>
                <a:gd name="connsiteX2" fmla="*/ 302584 w 605169"/>
                <a:gd name="connsiteY2" fmla="*/ 272032 h 393896"/>
                <a:gd name="connsiteX3" fmla="*/ 480798 w 605169"/>
                <a:gd name="connsiteY3" fmla="*/ 146783 h 393896"/>
                <a:gd name="connsiteX4" fmla="*/ 605169 w 605169"/>
                <a:gd name="connsiteY4" fmla="*/ 60333 h 393896"/>
                <a:gd name="connsiteX5" fmla="*/ 605169 w 605169"/>
                <a:gd name="connsiteY5" fmla="*/ 393896 h 393896"/>
                <a:gd name="connsiteX6" fmla="*/ 0 w 605169"/>
                <a:gd name="connsiteY6" fmla="*/ 393896 h 393896"/>
                <a:gd name="connsiteX7" fmla="*/ 0 w 605169"/>
                <a:gd name="connsiteY7" fmla="*/ 0 h 393896"/>
                <a:gd name="connsiteX8" fmla="*/ 605169 w 605169"/>
                <a:gd name="connsiteY8" fmla="*/ 0 h 393896"/>
                <a:gd name="connsiteX9" fmla="*/ 605169 w 605169"/>
                <a:gd name="connsiteY9" fmla="*/ 19653 h 393896"/>
                <a:gd name="connsiteX10" fmla="*/ 302584 w 605169"/>
                <a:gd name="connsiteY10" fmla="*/ 230114 h 393896"/>
                <a:gd name="connsiteX11" fmla="*/ 0 w 605169"/>
                <a:gd name="connsiteY11" fmla="*/ 19653 h 393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5169" h="393896">
                  <a:moveTo>
                    <a:pt x="0" y="60333"/>
                  </a:moveTo>
                  <a:lnTo>
                    <a:pt x="124371" y="146783"/>
                  </a:lnTo>
                  <a:lnTo>
                    <a:pt x="302584" y="272032"/>
                  </a:lnTo>
                  <a:lnTo>
                    <a:pt x="480798" y="146783"/>
                  </a:lnTo>
                  <a:lnTo>
                    <a:pt x="605169" y="60333"/>
                  </a:lnTo>
                  <a:lnTo>
                    <a:pt x="605169" y="393896"/>
                  </a:lnTo>
                  <a:lnTo>
                    <a:pt x="0" y="393896"/>
                  </a:lnTo>
                  <a:close/>
                  <a:moveTo>
                    <a:pt x="0" y="0"/>
                  </a:moveTo>
                  <a:lnTo>
                    <a:pt x="605169" y="0"/>
                  </a:lnTo>
                  <a:lnTo>
                    <a:pt x="605169" y="19653"/>
                  </a:lnTo>
                  <a:lnTo>
                    <a:pt x="302584" y="230114"/>
                  </a:lnTo>
                  <a:lnTo>
                    <a:pt x="0" y="19653"/>
                  </a:lnTo>
                  <a:close/>
                </a:path>
              </a:pathLst>
            </a:custGeom>
            <a:solidFill>
              <a:schemeClr val="tx1"/>
            </a:solidFill>
            <a:ln>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solidFill>
                  <a:schemeClr val="tx1"/>
                </a:solidFill>
              </a:endParaRPr>
            </a:p>
          </p:txBody>
        </p:sp>
      </p:grpSp>
      <p:sp>
        <p:nvSpPr>
          <p:cNvPr id="29" name="箭头: 左右 28"/>
          <p:cNvSpPr/>
          <p:nvPr/>
        </p:nvSpPr>
        <p:spPr>
          <a:xfrm>
            <a:off x="3795193" y="1248589"/>
            <a:ext cx="4842237" cy="496513"/>
          </a:xfrm>
          <a:prstGeom prst="leftRightArrow">
            <a:avLst>
              <a:gd name="adj1" fmla="val 68691"/>
              <a:gd name="adj2" fmla="val 50000"/>
            </a:avLst>
          </a:prstGeom>
          <a:solidFill>
            <a:schemeClr val="bg1"/>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释放</a:t>
            </a:r>
            <a:r>
              <a:rPr lang="en-US" altLang="zh-CN" b="1" dirty="0">
                <a:solidFill>
                  <a:schemeClr val="tx1"/>
                </a:solidFill>
              </a:rPr>
              <a:t>TCP</a:t>
            </a:r>
            <a:r>
              <a:rPr lang="zh-CN" altLang="en-US" b="1" dirty="0">
                <a:solidFill>
                  <a:schemeClr val="tx1"/>
                </a:solidFill>
              </a:rPr>
              <a:t>连接</a:t>
            </a:r>
            <a:endParaRPr lang="zh-CN" altLang="en-US" b="1" dirty="0">
              <a:solidFill>
                <a:schemeClr val="tx1"/>
              </a:solidFill>
            </a:endParaRPr>
          </a:p>
        </p:txBody>
      </p:sp>
      <p:sp>
        <p:nvSpPr>
          <p:cNvPr id="17" name="矩形 16"/>
          <p:cNvSpPr/>
          <p:nvPr/>
        </p:nvSpPr>
        <p:spPr>
          <a:xfrm>
            <a:off x="2699103" y="1865194"/>
            <a:ext cx="1515600" cy="582778"/>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rPr>
              <a:t>ESTABLISHED</a:t>
            </a:r>
            <a:endParaRPr lang="en-US" altLang="zh-CN" b="1" dirty="0">
              <a:solidFill>
                <a:schemeClr val="bg1"/>
              </a:solidFill>
            </a:endParaRPr>
          </a:p>
          <a:p>
            <a:pPr algn="ctr"/>
            <a:r>
              <a:rPr lang="zh-CN" altLang="en-US" b="1" dirty="0">
                <a:solidFill>
                  <a:schemeClr val="bg1"/>
                </a:solidFill>
                <a:latin typeface="+mn-ea"/>
              </a:rPr>
              <a:t>连接已建立</a:t>
            </a:r>
            <a:endParaRPr lang="zh-CN" altLang="en-US" b="1" dirty="0">
              <a:solidFill>
                <a:schemeClr val="bg1"/>
              </a:solidFill>
              <a:latin typeface="+mn-ea"/>
            </a:endParaRPr>
          </a:p>
        </p:txBody>
      </p:sp>
      <p:sp>
        <p:nvSpPr>
          <p:cNvPr id="18" name="矩形 17"/>
          <p:cNvSpPr/>
          <p:nvPr/>
        </p:nvSpPr>
        <p:spPr>
          <a:xfrm>
            <a:off x="7977861" y="1865194"/>
            <a:ext cx="1515035" cy="923726"/>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rPr>
              <a:t>ESTABLISHED</a:t>
            </a:r>
            <a:endParaRPr lang="en-US" altLang="zh-CN" b="1" dirty="0">
              <a:solidFill>
                <a:schemeClr val="bg1"/>
              </a:solidFill>
            </a:endParaRPr>
          </a:p>
          <a:p>
            <a:pPr algn="ctr"/>
            <a:r>
              <a:rPr lang="zh-CN" altLang="en-US" b="1" dirty="0">
                <a:solidFill>
                  <a:schemeClr val="bg1"/>
                </a:solidFill>
                <a:latin typeface="+mn-ea"/>
              </a:rPr>
              <a:t>连接已建立</a:t>
            </a:r>
            <a:endParaRPr lang="zh-CN" altLang="en-US" b="1" dirty="0">
              <a:solidFill>
                <a:schemeClr val="bg1"/>
              </a:solidFill>
              <a:latin typeface="+mn-ea"/>
            </a:endParaRPr>
          </a:p>
        </p:txBody>
      </p:sp>
      <p:sp>
        <p:nvSpPr>
          <p:cNvPr id="24" name="文本框 23"/>
          <p:cNvSpPr txBox="1"/>
          <p:nvPr/>
        </p:nvSpPr>
        <p:spPr>
          <a:xfrm>
            <a:off x="2130526" y="1176231"/>
            <a:ext cx="1085108" cy="369332"/>
          </a:xfrm>
          <a:prstGeom prst="rect">
            <a:avLst/>
          </a:prstGeom>
          <a:noFill/>
        </p:spPr>
        <p:txBody>
          <a:bodyPr wrap="square" rtlCol="0">
            <a:spAutoFit/>
          </a:bodyPr>
          <a:lstStyle/>
          <a:p>
            <a:pPr algn="ctr"/>
            <a:r>
              <a:rPr lang="en-US" altLang="zh-CN" b="1" dirty="0"/>
              <a:t>TCP</a:t>
            </a:r>
            <a:r>
              <a:rPr lang="zh-CN" altLang="en-US" b="1" dirty="0"/>
              <a:t>客户</a:t>
            </a:r>
            <a:endParaRPr lang="zh-CN" altLang="en-US" b="1" dirty="0"/>
          </a:p>
        </p:txBody>
      </p:sp>
      <p:sp>
        <p:nvSpPr>
          <p:cNvPr id="25" name="文本框 24"/>
          <p:cNvSpPr txBox="1"/>
          <p:nvPr/>
        </p:nvSpPr>
        <p:spPr>
          <a:xfrm>
            <a:off x="9081840" y="1176231"/>
            <a:ext cx="1324716" cy="369332"/>
          </a:xfrm>
          <a:prstGeom prst="rect">
            <a:avLst/>
          </a:prstGeom>
          <a:noFill/>
        </p:spPr>
        <p:txBody>
          <a:bodyPr wrap="square" rtlCol="0">
            <a:spAutoFit/>
          </a:bodyPr>
          <a:lstStyle/>
          <a:p>
            <a:pPr algn="ctr"/>
            <a:r>
              <a:rPr lang="en-US" altLang="zh-CN" b="1" dirty="0"/>
              <a:t>TCP</a:t>
            </a:r>
            <a:r>
              <a:rPr lang="zh-CN" altLang="en-US" b="1" dirty="0"/>
              <a:t>服务器</a:t>
            </a:r>
            <a:endParaRPr lang="zh-CN" altLang="en-US" b="1" dirty="0"/>
          </a:p>
        </p:txBody>
      </p:sp>
      <p:grpSp>
        <p:nvGrpSpPr>
          <p:cNvPr id="26" name="组合 25"/>
          <p:cNvGrpSpPr/>
          <p:nvPr/>
        </p:nvGrpSpPr>
        <p:grpSpPr>
          <a:xfrm>
            <a:off x="3118053" y="1128498"/>
            <a:ext cx="5963787" cy="654939"/>
            <a:chOff x="2993956" y="1149410"/>
            <a:chExt cx="5963787" cy="654939"/>
          </a:xfrm>
        </p:grpSpPr>
        <p:pic>
          <p:nvPicPr>
            <p:cNvPr id="27" name="图形 26"/>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a:off x="2993956" y="1149410"/>
              <a:ext cx="677140" cy="654939"/>
            </a:xfrm>
            <a:prstGeom prst="rect">
              <a:avLst/>
            </a:prstGeom>
          </p:spPr>
        </p:pic>
        <p:pic>
          <p:nvPicPr>
            <p:cNvPr id="28" name="图形 27"/>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514026" y="1149410"/>
              <a:ext cx="443717" cy="582378"/>
            </a:xfrm>
            <a:prstGeom prst="rect">
              <a:avLst/>
            </a:prstGeom>
          </p:spPr>
        </p:pic>
      </p:grpSp>
      <p:grpSp>
        <p:nvGrpSpPr>
          <p:cNvPr id="8" name="组合 7"/>
          <p:cNvGrpSpPr/>
          <p:nvPr/>
        </p:nvGrpSpPr>
        <p:grpSpPr>
          <a:xfrm>
            <a:off x="4274694" y="1865193"/>
            <a:ext cx="3642611" cy="412095"/>
            <a:chOff x="4274694" y="1865193"/>
            <a:chExt cx="3642611" cy="412095"/>
          </a:xfrm>
        </p:grpSpPr>
        <p:sp>
          <p:nvSpPr>
            <p:cNvPr id="5" name="圆柱体 4"/>
            <p:cNvSpPr/>
            <p:nvPr/>
          </p:nvSpPr>
          <p:spPr>
            <a:xfrm rot="16200000">
              <a:off x="5889952" y="249935"/>
              <a:ext cx="412095" cy="3642611"/>
            </a:xfrm>
            <a:prstGeom prst="can">
              <a:avLst>
                <a:gd name="adj" fmla="val 34442"/>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5491309" y="1885326"/>
              <a:ext cx="1232170" cy="369332"/>
            </a:xfrm>
            <a:prstGeom prst="rect">
              <a:avLst/>
            </a:prstGeom>
            <a:noFill/>
          </p:spPr>
          <p:txBody>
            <a:bodyPr wrap="square" rtlCol="0">
              <a:spAutoFit/>
            </a:bodyPr>
            <a:lstStyle/>
            <a:p>
              <a:pPr algn="ctr"/>
              <a:r>
                <a:rPr lang="zh-CN" altLang="en-US" b="1" dirty="0">
                  <a:solidFill>
                    <a:schemeClr val="bg1"/>
                  </a:solidFill>
                </a:rPr>
                <a:t>数据传输</a:t>
              </a:r>
              <a:endParaRPr lang="zh-CN" altLang="en-US" b="1" dirty="0">
                <a:solidFill>
                  <a:schemeClr val="bg1"/>
                </a:solidFill>
              </a:endParaRPr>
            </a:p>
          </p:txBody>
        </p:sp>
      </p:grpSp>
      <p:sp>
        <p:nvSpPr>
          <p:cNvPr id="30" name="矩形 29"/>
          <p:cNvSpPr/>
          <p:nvPr/>
        </p:nvSpPr>
        <p:spPr>
          <a:xfrm>
            <a:off x="2699102" y="2447972"/>
            <a:ext cx="1515600" cy="873298"/>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rPr>
              <a:t>FIN-WAIT-1</a:t>
            </a:r>
            <a:endParaRPr lang="en-US" altLang="zh-CN" b="1" dirty="0">
              <a:solidFill>
                <a:schemeClr val="bg1"/>
              </a:solidFill>
            </a:endParaRPr>
          </a:p>
          <a:p>
            <a:pPr algn="ctr"/>
            <a:r>
              <a:rPr lang="zh-CN" altLang="en-US" b="1" dirty="0">
                <a:solidFill>
                  <a:schemeClr val="bg1"/>
                </a:solidFill>
                <a:latin typeface="+mn-ea"/>
              </a:rPr>
              <a:t>终止等待</a:t>
            </a:r>
            <a:r>
              <a:rPr lang="en-US" altLang="zh-CN" b="1" dirty="0">
                <a:solidFill>
                  <a:schemeClr val="bg1"/>
                </a:solidFill>
                <a:latin typeface="+mn-ea"/>
              </a:rPr>
              <a:t>1</a:t>
            </a:r>
            <a:endParaRPr lang="zh-CN" altLang="en-US" b="1" dirty="0">
              <a:solidFill>
                <a:schemeClr val="bg1"/>
              </a:solidFill>
              <a:latin typeface="+mn-ea"/>
            </a:endParaRPr>
          </a:p>
        </p:txBody>
      </p:sp>
      <p:grpSp>
        <p:nvGrpSpPr>
          <p:cNvPr id="95" name="组合 94"/>
          <p:cNvGrpSpPr/>
          <p:nvPr/>
        </p:nvGrpSpPr>
        <p:grpSpPr>
          <a:xfrm>
            <a:off x="4214138" y="2251901"/>
            <a:ext cx="3763723" cy="545711"/>
            <a:chOff x="4214138" y="2251901"/>
            <a:chExt cx="3763723" cy="545711"/>
          </a:xfrm>
        </p:grpSpPr>
        <p:cxnSp>
          <p:nvCxnSpPr>
            <p:cNvPr id="31" name="直接箭头连接符 30"/>
            <p:cNvCxnSpPr/>
            <p:nvPr/>
          </p:nvCxnSpPr>
          <p:spPr>
            <a:xfrm>
              <a:off x="4214138" y="2447572"/>
              <a:ext cx="3763723" cy="341348"/>
            </a:xfrm>
            <a:prstGeom prst="straightConnector1">
              <a:avLst/>
            </a:prstGeom>
            <a:ln w="127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rot="335594">
              <a:off x="4859257" y="2251901"/>
              <a:ext cx="809897" cy="369332"/>
            </a:xfrm>
            <a:prstGeom prst="rect">
              <a:avLst/>
            </a:prstGeom>
            <a:noFill/>
          </p:spPr>
          <p:txBody>
            <a:bodyPr wrap="square" rtlCol="0">
              <a:spAutoFit/>
            </a:bodyPr>
            <a:lstStyle/>
            <a:p>
              <a:r>
                <a:rPr lang="en-US" altLang="zh-CN" b="1" dirty="0"/>
                <a:t>FIN=1</a:t>
              </a:r>
              <a:endParaRPr lang="zh-CN" altLang="en-US" b="1" dirty="0"/>
            </a:p>
          </p:txBody>
        </p:sp>
        <p:sp>
          <p:nvSpPr>
            <p:cNvPr id="32" name="文本框 31"/>
            <p:cNvSpPr txBox="1"/>
            <p:nvPr/>
          </p:nvSpPr>
          <p:spPr>
            <a:xfrm rot="250480">
              <a:off x="5608557" y="2299369"/>
              <a:ext cx="809897" cy="369332"/>
            </a:xfrm>
            <a:prstGeom prst="rect">
              <a:avLst/>
            </a:prstGeom>
            <a:noFill/>
          </p:spPr>
          <p:txBody>
            <a:bodyPr wrap="square" rtlCol="0">
              <a:spAutoFit/>
            </a:bodyPr>
            <a:lstStyle/>
            <a:p>
              <a:r>
                <a:rPr lang="en-US" altLang="zh-CN" b="1" dirty="0"/>
                <a:t>ACK=1</a:t>
              </a:r>
              <a:endParaRPr lang="zh-CN" altLang="en-US" b="1" dirty="0"/>
            </a:p>
          </p:txBody>
        </p:sp>
        <p:sp>
          <p:nvSpPr>
            <p:cNvPr id="33" name="文本框 32"/>
            <p:cNvSpPr txBox="1"/>
            <p:nvPr/>
          </p:nvSpPr>
          <p:spPr>
            <a:xfrm rot="344951">
              <a:off x="6415910" y="2339094"/>
              <a:ext cx="809897" cy="369332"/>
            </a:xfrm>
            <a:prstGeom prst="rect">
              <a:avLst/>
            </a:prstGeom>
            <a:noFill/>
          </p:spPr>
          <p:txBody>
            <a:bodyPr wrap="square" rtlCol="0">
              <a:spAutoFit/>
            </a:bodyPr>
            <a:lstStyle/>
            <a:p>
              <a:r>
                <a:rPr lang="en-US" altLang="zh-CN" b="1" dirty="0"/>
                <a:t>seq=u</a:t>
              </a:r>
              <a:endParaRPr lang="zh-CN" altLang="en-US" b="1" dirty="0"/>
            </a:p>
          </p:txBody>
        </p:sp>
        <p:sp>
          <p:nvSpPr>
            <p:cNvPr id="34" name="文本框 33"/>
            <p:cNvSpPr txBox="1"/>
            <p:nvPr/>
          </p:nvSpPr>
          <p:spPr>
            <a:xfrm rot="344951">
              <a:off x="7146872" y="2428280"/>
              <a:ext cx="809897" cy="369332"/>
            </a:xfrm>
            <a:prstGeom prst="rect">
              <a:avLst/>
            </a:prstGeom>
            <a:noFill/>
          </p:spPr>
          <p:txBody>
            <a:bodyPr wrap="square" rtlCol="0">
              <a:spAutoFit/>
            </a:bodyPr>
            <a:lstStyle/>
            <a:p>
              <a:r>
                <a:rPr lang="en-US" altLang="zh-CN" b="1" dirty="0"/>
                <a:t>ack=v</a:t>
              </a:r>
              <a:endParaRPr lang="zh-CN" altLang="en-US" b="1" dirty="0"/>
            </a:p>
          </p:txBody>
        </p:sp>
      </p:grpSp>
      <p:grpSp>
        <p:nvGrpSpPr>
          <p:cNvPr id="94" name="组合 93"/>
          <p:cNvGrpSpPr/>
          <p:nvPr/>
        </p:nvGrpSpPr>
        <p:grpSpPr>
          <a:xfrm>
            <a:off x="983085" y="1265027"/>
            <a:ext cx="1711321" cy="1200329"/>
            <a:chOff x="983085" y="1265027"/>
            <a:chExt cx="1711321" cy="1200329"/>
          </a:xfrm>
        </p:grpSpPr>
        <p:cxnSp>
          <p:nvCxnSpPr>
            <p:cNvPr id="72" name="连接符: 肘形 71"/>
            <p:cNvCxnSpPr>
              <a:stCxn id="24" idx="1"/>
            </p:cNvCxnSpPr>
            <p:nvPr/>
          </p:nvCxnSpPr>
          <p:spPr>
            <a:xfrm rot="10800000" flipH="1" flipV="1">
              <a:off x="2130526" y="1360896"/>
              <a:ext cx="563880" cy="1088571"/>
            </a:xfrm>
            <a:prstGeom prst="bentConnector3">
              <a:avLst>
                <a:gd name="adj1" fmla="val -131450"/>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4" name="文本框 73"/>
            <p:cNvSpPr txBox="1"/>
            <p:nvPr/>
          </p:nvSpPr>
          <p:spPr>
            <a:xfrm>
              <a:off x="983085" y="1265027"/>
              <a:ext cx="438727" cy="1200329"/>
            </a:xfrm>
            <a:prstGeom prst="rect">
              <a:avLst/>
            </a:prstGeom>
            <a:noFill/>
          </p:spPr>
          <p:txBody>
            <a:bodyPr wrap="square" rtlCol="0">
              <a:spAutoFit/>
            </a:bodyPr>
            <a:lstStyle/>
            <a:p>
              <a:r>
                <a:rPr lang="zh-CN" altLang="en-US" b="1" dirty="0"/>
                <a:t>主</a:t>
              </a:r>
              <a:endParaRPr lang="en-US" altLang="zh-CN" b="1" dirty="0"/>
            </a:p>
            <a:p>
              <a:r>
                <a:rPr lang="zh-CN" altLang="en-US" b="1" dirty="0"/>
                <a:t>动</a:t>
              </a:r>
              <a:endParaRPr lang="en-US" altLang="zh-CN" b="1" dirty="0"/>
            </a:p>
            <a:p>
              <a:r>
                <a:rPr lang="zh-CN" altLang="en-US" b="1" dirty="0"/>
                <a:t>关</a:t>
              </a:r>
              <a:endParaRPr lang="en-US" altLang="zh-CN" b="1" dirty="0"/>
            </a:p>
            <a:p>
              <a:r>
                <a:rPr lang="zh-CN" altLang="en-US" b="1" dirty="0"/>
                <a:t>闭</a:t>
              </a:r>
              <a:endParaRPr lang="zh-CN" altLang="en-US" b="1" dirty="0"/>
            </a:p>
          </p:txBody>
        </p:sp>
      </p:grpSp>
      <p:sp>
        <p:nvSpPr>
          <p:cNvPr id="90" name="文本框 89"/>
          <p:cNvSpPr txBox="1"/>
          <p:nvPr/>
        </p:nvSpPr>
        <p:spPr>
          <a:xfrm>
            <a:off x="130663" y="2451401"/>
            <a:ext cx="2759153" cy="646331"/>
          </a:xfrm>
          <a:prstGeom prst="rect">
            <a:avLst/>
          </a:prstGeom>
          <a:noFill/>
        </p:spPr>
        <p:txBody>
          <a:bodyPr wrap="square" rtlCol="0">
            <a:spAutoFit/>
          </a:bodyPr>
          <a:lstStyle/>
          <a:p>
            <a:r>
              <a:rPr lang="zh-CN" altLang="en-US" b="1" dirty="0">
                <a:solidFill>
                  <a:schemeClr val="accent3"/>
                </a:solidFill>
              </a:rPr>
              <a:t>发送</a:t>
            </a:r>
            <a:r>
              <a:rPr lang="en-US" altLang="zh-CN" b="1" dirty="0">
                <a:solidFill>
                  <a:schemeClr val="accent3"/>
                </a:solidFill>
              </a:rPr>
              <a:t>TCP</a:t>
            </a:r>
            <a:r>
              <a:rPr lang="zh-CN" altLang="en-US" b="1" dirty="0">
                <a:solidFill>
                  <a:schemeClr val="accent3"/>
                </a:solidFill>
              </a:rPr>
              <a:t>连接释放报文段</a:t>
            </a:r>
            <a:endParaRPr lang="en-US" altLang="zh-CN" b="1" dirty="0">
              <a:solidFill>
                <a:schemeClr val="accent3"/>
              </a:solidFill>
            </a:endParaRPr>
          </a:p>
          <a:p>
            <a:r>
              <a:rPr lang="zh-CN" altLang="en-US" b="1" dirty="0">
                <a:solidFill>
                  <a:schemeClr val="accent3"/>
                </a:solidFill>
              </a:rPr>
              <a:t>并进入终止等待</a:t>
            </a:r>
            <a:r>
              <a:rPr lang="en-US" altLang="zh-CN" b="1" dirty="0">
                <a:solidFill>
                  <a:schemeClr val="accent3"/>
                </a:solidFill>
              </a:rPr>
              <a:t>1</a:t>
            </a:r>
            <a:r>
              <a:rPr lang="zh-CN" altLang="en-US" b="1" dirty="0">
                <a:solidFill>
                  <a:schemeClr val="accent3"/>
                </a:solidFill>
              </a:rPr>
              <a:t>状态</a:t>
            </a:r>
            <a:endParaRPr lang="zh-CN" altLang="en-US" b="1" dirty="0">
              <a:solidFill>
                <a:schemeClr val="accent3"/>
              </a:solidFill>
            </a:endParaRPr>
          </a:p>
        </p:txBody>
      </p:sp>
      <p:sp>
        <p:nvSpPr>
          <p:cNvPr id="35" name="矩形 34"/>
          <p:cNvSpPr/>
          <p:nvPr/>
        </p:nvSpPr>
        <p:spPr>
          <a:xfrm>
            <a:off x="7977861" y="2780505"/>
            <a:ext cx="1515035" cy="1099051"/>
          </a:xfrm>
          <a:prstGeom prst="rect">
            <a:avLst/>
          </a:prstGeom>
          <a:solidFill>
            <a:schemeClr val="accent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rPr>
              <a:t>CLOSE-WAIT</a:t>
            </a:r>
            <a:endParaRPr lang="en-US" altLang="zh-CN" b="1" dirty="0">
              <a:solidFill>
                <a:schemeClr val="bg1"/>
              </a:solidFill>
            </a:endParaRPr>
          </a:p>
          <a:p>
            <a:pPr algn="ctr"/>
            <a:r>
              <a:rPr lang="zh-CN" altLang="en-US" b="1" dirty="0">
                <a:solidFill>
                  <a:schemeClr val="bg1"/>
                </a:solidFill>
                <a:latin typeface="+mn-ea"/>
              </a:rPr>
              <a:t>关闭等待</a:t>
            </a:r>
            <a:endParaRPr lang="zh-CN" altLang="en-US" b="1" dirty="0">
              <a:solidFill>
                <a:schemeClr val="bg1"/>
              </a:solidFill>
              <a:latin typeface="+mn-ea"/>
            </a:endParaRPr>
          </a:p>
        </p:txBody>
      </p:sp>
      <p:grpSp>
        <p:nvGrpSpPr>
          <p:cNvPr id="9" name="组合 8"/>
          <p:cNvGrpSpPr/>
          <p:nvPr/>
        </p:nvGrpSpPr>
        <p:grpSpPr>
          <a:xfrm>
            <a:off x="4214138" y="2733736"/>
            <a:ext cx="3759093" cy="587534"/>
            <a:chOff x="4214138" y="2733736"/>
            <a:chExt cx="3759093" cy="587534"/>
          </a:xfrm>
        </p:grpSpPr>
        <p:cxnSp>
          <p:nvCxnSpPr>
            <p:cNvPr id="36" name="直接箭头连接符 35"/>
            <p:cNvCxnSpPr/>
            <p:nvPr/>
          </p:nvCxnSpPr>
          <p:spPr>
            <a:xfrm flipH="1">
              <a:off x="4214138" y="2819302"/>
              <a:ext cx="3759093" cy="501968"/>
            </a:xfrm>
            <a:prstGeom prst="straightConnector1">
              <a:avLst/>
            </a:prstGeom>
            <a:ln w="127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37" name="文本框 36"/>
            <p:cNvSpPr txBox="1"/>
            <p:nvPr/>
          </p:nvSpPr>
          <p:spPr>
            <a:xfrm rot="21102087">
              <a:off x="4295738" y="2948766"/>
              <a:ext cx="809897" cy="369332"/>
            </a:xfrm>
            <a:prstGeom prst="rect">
              <a:avLst/>
            </a:prstGeom>
            <a:noFill/>
          </p:spPr>
          <p:txBody>
            <a:bodyPr wrap="square" rtlCol="0">
              <a:spAutoFit/>
            </a:bodyPr>
            <a:lstStyle/>
            <a:p>
              <a:r>
                <a:rPr lang="en-US" altLang="zh-CN" b="1" dirty="0"/>
                <a:t>ACK=1</a:t>
              </a:r>
              <a:endParaRPr lang="zh-CN" altLang="en-US" b="1" dirty="0"/>
            </a:p>
          </p:txBody>
        </p:sp>
        <p:sp>
          <p:nvSpPr>
            <p:cNvPr id="38" name="文本框 37"/>
            <p:cNvSpPr txBox="1"/>
            <p:nvPr/>
          </p:nvSpPr>
          <p:spPr>
            <a:xfrm rot="21139996">
              <a:off x="5110317" y="2805327"/>
              <a:ext cx="809897" cy="369332"/>
            </a:xfrm>
            <a:prstGeom prst="rect">
              <a:avLst/>
            </a:prstGeom>
            <a:noFill/>
          </p:spPr>
          <p:txBody>
            <a:bodyPr wrap="square" rtlCol="0">
              <a:spAutoFit/>
            </a:bodyPr>
            <a:lstStyle/>
            <a:p>
              <a:r>
                <a:rPr lang="en-US" altLang="zh-CN" b="1" dirty="0"/>
                <a:t>seq=v</a:t>
              </a:r>
              <a:endParaRPr lang="zh-CN" altLang="en-US" b="1" dirty="0"/>
            </a:p>
          </p:txBody>
        </p:sp>
        <p:sp>
          <p:nvSpPr>
            <p:cNvPr id="41" name="文本框 40"/>
            <p:cNvSpPr txBox="1"/>
            <p:nvPr/>
          </p:nvSpPr>
          <p:spPr>
            <a:xfrm rot="21174311">
              <a:off x="5867782" y="2733736"/>
              <a:ext cx="1015561" cy="369332"/>
            </a:xfrm>
            <a:prstGeom prst="rect">
              <a:avLst/>
            </a:prstGeom>
            <a:noFill/>
          </p:spPr>
          <p:txBody>
            <a:bodyPr wrap="square" rtlCol="0">
              <a:spAutoFit/>
            </a:bodyPr>
            <a:lstStyle/>
            <a:p>
              <a:r>
                <a:rPr lang="en-US" altLang="zh-CN" b="1" dirty="0"/>
                <a:t>ack=u+1</a:t>
              </a:r>
              <a:endParaRPr lang="zh-CN" altLang="en-US" b="1" dirty="0"/>
            </a:p>
          </p:txBody>
        </p:sp>
      </p:grpSp>
      <p:sp>
        <p:nvSpPr>
          <p:cNvPr id="42" name="文本框 41"/>
          <p:cNvSpPr txBox="1"/>
          <p:nvPr/>
        </p:nvSpPr>
        <p:spPr>
          <a:xfrm>
            <a:off x="9480501" y="2715141"/>
            <a:ext cx="2759153" cy="646331"/>
          </a:xfrm>
          <a:prstGeom prst="rect">
            <a:avLst/>
          </a:prstGeom>
          <a:noFill/>
        </p:spPr>
        <p:txBody>
          <a:bodyPr wrap="square" rtlCol="0">
            <a:spAutoFit/>
          </a:bodyPr>
          <a:lstStyle/>
          <a:p>
            <a:r>
              <a:rPr lang="zh-CN" altLang="en-US" b="1" dirty="0">
                <a:solidFill>
                  <a:schemeClr val="accent5"/>
                </a:solidFill>
              </a:rPr>
              <a:t>发送</a:t>
            </a:r>
            <a:r>
              <a:rPr lang="en-US" altLang="zh-CN" b="1" dirty="0">
                <a:solidFill>
                  <a:schemeClr val="accent5"/>
                </a:solidFill>
              </a:rPr>
              <a:t>TCP</a:t>
            </a:r>
            <a:r>
              <a:rPr lang="zh-CN" altLang="en-US" b="1" dirty="0">
                <a:solidFill>
                  <a:schemeClr val="accent5"/>
                </a:solidFill>
              </a:rPr>
              <a:t>普通确认报文段</a:t>
            </a:r>
            <a:endParaRPr lang="en-US" altLang="zh-CN" b="1" dirty="0">
              <a:solidFill>
                <a:schemeClr val="accent5"/>
              </a:solidFill>
            </a:endParaRPr>
          </a:p>
          <a:p>
            <a:r>
              <a:rPr lang="zh-CN" altLang="en-US" b="1" dirty="0">
                <a:solidFill>
                  <a:schemeClr val="accent5"/>
                </a:solidFill>
              </a:rPr>
              <a:t>并进入关闭等待状态</a:t>
            </a:r>
            <a:endParaRPr lang="zh-CN" altLang="en-US" b="1" dirty="0">
              <a:solidFill>
                <a:schemeClr val="accent5"/>
              </a:solidFill>
            </a:endParaRPr>
          </a:p>
        </p:txBody>
      </p:sp>
      <p:grpSp>
        <p:nvGrpSpPr>
          <p:cNvPr id="46" name="组合 45"/>
          <p:cNvGrpSpPr/>
          <p:nvPr/>
        </p:nvGrpSpPr>
        <p:grpSpPr>
          <a:xfrm>
            <a:off x="9480501" y="1496845"/>
            <a:ext cx="2057183" cy="1278715"/>
            <a:chOff x="9480501" y="1496845"/>
            <a:chExt cx="2057183" cy="1278715"/>
          </a:xfrm>
        </p:grpSpPr>
        <p:cxnSp>
          <p:nvCxnSpPr>
            <p:cNvPr id="47" name="连接符: 曲线 46"/>
            <p:cNvCxnSpPr/>
            <p:nvPr/>
          </p:nvCxnSpPr>
          <p:spPr>
            <a:xfrm flipH="1" flipV="1">
              <a:off x="9480501" y="1496845"/>
              <a:ext cx="10079" cy="1278715"/>
            </a:xfrm>
            <a:prstGeom prst="curvedConnector3">
              <a:avLst>
                <a:gd name="adj1" fmla="val -2268082"/>
              </a:avLst>
            </a:prstGeom>
            <a:ln w="25400">
              <a:solidFill>
                <a:schemeClr val="tx1"/>
              </a:solidFill>
              <a:prstDash val="dash"/>
              <a:tailEnd type="triangle" w="med" len="lg"/>
            </a:ln>
          </p:spPr>
          <p:style>
            <a:lnRef idx="1">
              <a:schemeClr val="accent1"/>
            </a:lnRef>
            <a:fillRef idx="0">
              <a:schemeClr val="accent1"/>
            </a:fillRef>
            <a:effectRef idx="0">
              <a:schemeClr val="accent1"/>
            </a:effectRef>
            <a:fontRef idx="minor">
              <a:schemeClr val="tx1"/>
            </a:fontRef>
          </p:style>
        </p:cxnSp>
        <p:sp>
          <p:nvSpPr>
            <p:cNvPr id="48" name="文本框 47"/>
            <p:cNvSpPr txBox="1"/>
            <p:nvPr/>
          </p:nvSpPr>
          <p:spPr>
            <a:xfrm>
              <a:off x="9679098" y="1956629"/>
              <a:ext cx="1858586" cy="369332"/>
            </a:xfrm>
            <a:prstGeom prst="rect">
              <a:avLst/>
            </a:prstGeom>
            <a:noFill/>
          </p:spPr>
          <p:txBody>
            <a:bodyPr wrap="square" rtlCol="0">
              <a:spAutoFit/>
            </a:bodyPr>
            <a:lstStyle/>
            <a:p>
              <a:r>
                <a:rPr lang="zh-CN" altLang="en-US" b="1" dirty="0"/>
                <a:t>通知应用进程</a:t>
              </a:r>
              <a:endParaRPr lang="zh-CN" altLang="en-US" b="1" dirty="0"/>
            </a:p>
          </p:txBody>
        </p:sp>
      </p:grpSp>
      <p:sp>
        <p:nvSpPr>
          <p:cNvPr id="50" name="标注: 左箭头 49"/>
          <p:cNvSpPr/>
          <p:nvPr/>
        </p:nvSpPr>
        <p:spPr>
          <a:xfrm rot="21173608">
            <a:off x="5590824" y="3185971"/>
            <a:ext cx="1893651" cy="470078"/>
          </a:xfrm>
          <a:prstGeom prst="leftArrowCallout">
            <a:avLst>
              <a:gd name="adj1" fmla="val 25000"/>
              <a:gd name="adj2" fmla="val 25000"/>
              <a:gd name="adj3" fmla="val 25000"/>
              <a:gd name="adj4" fmla="val 85097"/>
            </a:avLst>
          </a:prstGeom>
          <a:solidFill>
            <a:schemeClr val="accent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数据传输</a:t>
            </a:r>
            <a:endParaRPr lang="zh-CN" altLang="en-US" b="1" dirty="0"/>
          </a:p>
        </p:txBody>
      </p:sp>
      <p:sp>
        <p:nvSpPr>
          <p:cNvPr id="51" name="矩形 50"/>
          <p:cNvSpPr/>
          <p:nvPr/>
        </p:nvSpPr>
        <p:spPr>
          <a:xfrm>
            <a:off x="2694472" y="3321269"/>
            <a:ext cx="1515600" cy="1099051"/>
          </a:xfrm>
          <a:prstGeom prst="rect">
            <a:avLst/>
          </a:prstGeom>
          <a:solidFill>
            <a:schemeClr val="accent3">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rPr>
              <a:t>FIN-WAIT-2</a:t>
            </a:r>
            <a:endParaRPr lang="en-US" altLang="zh-CN" b="1" dirty="0">
              <a:solidFill>
                <a:schemeClr val="bg1"/>
              </a:solidFill>
            </a:endParaRPr>
          </a:p>
          <a:p>
            <a:pPr algn="ctr"/>
            <a:r>
              <a:rPr lang="zh-CN" altLang="en-US" b="1" dirty="0">
                <a:solidFill>
                  <a:schemeClr val="bg1"/>
                </a:solidFill>
                <a:latin typeface="+mn-ea"/>
              </a:rPr>
              <a:t>终止等待</a:t>
            </a:r>
            <a:r>
              <a:rPr lang="en-US" altLang="zh-CN" b="1" dirty="0">
                <a:solidFill>
                  <a:schemeClr val="bg1"/>
                </a:solidFill>
                <a:latin typeface="+mn-ea"/>
              </a:rPr>
              <a:t>2</a:t>
            </a:r>
            <a:endParaRPr lang="zh-CN" altLang="en-US" b="1" dirty="0">
              <a:solidFill>
                <a:schemeClr val="bg1"/>
              </a:solidFill>
              <a:latin typeface="+mn-ea"/>
            </a:endParaRPr>
          </a:p>
        </p:txBody>
      </p:sp>
      <p:grpSp>
        <p:nvGrpSpPr>
          <p:cNvPr id="20" name="组合 19"/>
          <p:cNvGrpSpPr/>
          <p:nvPr/>
        </p:nvGrpSpPr>
        <p:grpSpPr>
          <a:xfrm>
            <a:off x="4216453" y="3638329"/>
            <a:ext cx="3759093" cy="745646"/>
            <a:chOff x="4216453" y="3638329"/>
            <a:chExt cx="3759093" cy="745646"/>
          </a:xfrm>
        </p:grpSpPr>
        <p:cxnSp>
          <p:nvCxnSpPr>
            <p:cNvPr id="56" name="直接箭头连接符 55"/>
            <p:cNvCxnSpPr/>
            <p:nvPr/>
          </p:nvCxnSpPr>
          <p:spPr>
            <a:xfrm flipH="1">
              <a:off x="4216453" y="3882007"/>
              <a:ext cx="3759093" cy="501968"/>
            </a:xfrm>
            <a:prstGeom prst="straightConnector1">
              <a:avLst/>
            </a:prstGeom>
            <a:ln w="127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57" name="文本框 56"/>
            <p:cNvSpPr txBox="1"/>
            <p:nvPr/>
          </p:nvSpPr>
          <p:spPr>
            <a:xfrm rot="21102087">
              <a:off x="4298053" y="4011471"/>
              <a:ext cx="809897" cy="369332"/>
            </a:xfrm>
            <a:prstGeom prst="rect">
              <a:avLst/>
            </a:prstGeom>
            <a:noFill/>
          </p:spPr>
          <p:txBody>
            <a:bodyPr wrap="square" rtlCol="0">
              <a:spAutoFit/>
            </a:bodyPr>
            <a:lstStyle/>
            <a:p>
              <a:r>
                <a:rPr lang="en-US" altLang="zh-CN" b="1" dirty="0"/>
                <a:t>FIN=1</a:t>
              </a:r>
              <a:endParaRPr lang="zh-CN" altLang="en-US" b="1" dirty="0"/>
            </a:p>
          </p:txBody>
        </p:sp>
        <p:sp>
          <p:nvSpPr>
            <p:cNvPr id="58" name="文本框 57"/>
            <p:cNvSpPr txBox="1"/>
            <p:nvPr/>
          </p:nvSpPr>
          <p:spPr>
            <a:xfrm rot="21139996">
              <a:off x="5112632" y="3900687"/>
              <a:ext cx="809897" cy="369332"/>
            </a:xfrm>
            <a:prstGeom prst="rect">
              <a:avLst/>
            </a:prstGeom>
            <a:noFill/>
          </p:spPr>
          <p:txBody>
            <a:bodyPr wrap="square" rtlCol="0">
              <a:spAutoFit/>
            </a:bodyPr>
            <a:lstStyle/>
            <a:p>
              <a:r>
                <a:rPr lang="en-US" altLang="zh-CN" b="1" dirty="0"/>
                <a:t>ACK=1</a:t>
              </a:r>
              <a:endParaRPr lang="zh-CN" altLang="en-US" b="1" dirty="0"/>
            </a:p>
          </p:txBody>
        </p:sp>
        <p:sp>
          <p:nvSpPr>
            <p:cNvPr id="59" name="文本框 58"/>
            <p:cNvSpPr txBox="1"/>
            <p:nvPr/>
          </p:nvSpPr>
          <p:spPr>
            <a:xfrm rot="21174311">
              <a:off x="6000722" y="3731131"/>
              <a:ext cx="1015561" cy="369332"/>
            </a:xfrm>
            <a:prstGeom prst="rect">
              <a:avLst/>
            </a:prstGeom>
            <a:noFill/>
          </p:spPr>
          <p:txBody>
            <a:bodyPr wrap="square" rtlCol="0">
              <a:spAutoFit/>
            </a:bodyPr>
            <a:lstStyle/>
            <a:p>
              <a:r>
                <a:rPr lang="en-US" altLang="zh-CN" b="1" dirty="0"/>
                <a:t>seq=w</a:t>
              </a:r>
              <a:endParaRPr lang="zh-CN" altLang="en-US" b="1" dirty="0"/>
            </a:p>
          </p:txBody>
        </p:sp>
        <p:sp>
          <p:nvSpPr>
            <p:cNvPr id="60" name="文本框 59"/>
            <p:cNvSpPr txBox="1"/>
            <p:nvPr/>
          </p:nvSpPr>
          <p:spPr>
            <a:xfrm rot="21174311">
              <a:off x="6813967" y="3638329"/>
              <a:ext cx="1015561" cy="369332"/>
            </a:xfrm>
            <a:prstGeom prst="rect">
              <a:avLst/>
            </a:prstGeom>
            <a:noFill/>
          </p:spPr>
          <p:txBody>
            <a:bodyPr wrap="square" rtlCol="0">
              <a:spAutoFit/>
            </a:bodyPr>
            <a:lstStyle/>
            <a:p>
              <a:r>
                <a:rPr lang="en-US" altLang="zh-CN" b="1" dirty="0"/>
                <a:t>ack=u+1</a:t>
              </a:r>
              <a:endParaRPr lang="zh-CN" altLang="en-US" b="1" dirty="0"/>
            </a:p>
          </p:txBody>
        </p:sp>
      </p:grpSp>
      <p:sp>
        <p:nvSpPr>
          <p:cNvPr id="61" name="矩形 60"/>
          <p:cNvSpPr/>
          <p:nvPr/>
        </p:nvSpPr>
        <p:spPr>
          <a:xfrm>
            <a:off x="7973231" y="3881261"/>
            <a:ext cx="1515035" cy="884008"/>
          </a:xfrm>
          <a:prstGeom prst="rect">
            <a:avLst/>
          </a:prstGeom>
          <a:solidFill>
            <a:schemeClr val="accent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rPr>
              <a:t>LAST-ACK</a:t>
            </a:r>
            <a:endParaRPr lang="en-US" altLang="zh-CN" b="1" dirty="0">
              <a:solidFill>
                <a:schemeClr val="bg1"/>
              </a:solidFill>
            </a:endParaRPr>
          </a:p>
          <a:p>
            <a:pPr algn="ctr"/>
            <a:r>
              <a:rPr lang="zh-CN" altLang="en-US" b="1" dirty="0">
                <a:solidFill>
                  <a:schemeClr val="bg1"/>
                </a:solidFill>
                <a:latin typeface="+mn-ea"/>
              </a:rPr>
              <a:t>最后确认</a:t>
            </a:r>
            <a:endParaRPr lang="zh-CN" altLang="en-US" b="1" dirty="0">
              <a:solidFill>
                <a:schemeClr val="bg1"/>
              </a:solidFill>
              <a:latin typeface="+mn-ea"/>
            </a:endParaRPr>
          </a:p>
        </p:txBody>
      </p:sp>
      <p:sp>
        <p:nvSpPr>
          <p:cNvPr id="62" name="文本框 61"/>
          <p:cNvSpPr txBox="1"/>
          <p:nvPr/>
        </p:nvSpPr>
        <p:spPr>
          <a:xfrm>
            <a:off x="9480501" y="3902497"/>
            <a:ext cx="2759153" cy="646331"/>
          </a:xfrm>
          <a:prstGeom prst="rect">
            <a:avLst/>
          </a:prstGeom>
          <a:noFill/>
        </p:spPr>
        <p:txBody>
          <a:bodyPr wrap="square" rtlCol="0">
            <a:spAutoFit/>
          </a:bodyPr>
          <a:lstStyle/>
          <a:p>
            <a:r>
              <a:rPr lang="zh-CN" altLang="en-US" b="1" dirty="0">
                <a:solidFill>
                  <a:schemeClr val="accent1">
                    <a:lumMod val="50000"/>
                  </a:schemeClr>
                </a:solidFill>
              </a:rPr>
              <a:t>发送</a:t>
            </a:r>
            <a:r>
              <a:rPr lang="en-US" altLang="zh-CN" b="1" dirty="0">
                <a:solidFill>
                  <a:schemeClr val="accent1">
                    <a:lumMod val="50000"/>
                  </a:schemeClr>
                </a:solidFill>
              </a:rPr>
              <a:t>TCP</a:t>
            </a:r>
            <a:r>
              <a:rPr lang="zh-CN" altLang="en-US" b="1" dirty="0">
                <a:solidFill>
                  <a:schemeClr val="accent1">
                    <a:lumMod val="50000"/>
                  </a:schemeClr>
                </a:solidFill>
              </a:rPr>
              <a:t>连接释放报文段</a:t>
            </a:r>
            <a:endParaRPr lang="en-US" altLang="zh-CN" b="1" dirty="0">
              <a:solidFill>
                <a:schemeClr val="accent1">
                  <a:lumMod val="50000"/>
                </a:schemeClr>
              </a:solidFill>
            </a:endParaRPr>
          </a:p>
          <a:p>
            <a:r>
              <a:rPr lang="zh-CN" altLang="en-US" b="1" dirty="0">
                <a:solidFill>
                  <a:schemeClr val="accent1">
                    <a:lumMod val="50000"/>
                  </a:schemeClr>
                </a:solidFill>
              </a:rPr>
              <a:t>并进入最后确认状态</a:t>
            </a:r>
            <a:endParaRPr lang="zh-CN" altLang="en-US" b="1" dirty="0">
              <a:solidFill>
                <a:schemeClr val="accent1">
                  <a:lumMod val="50000"/>
                </a:schemeClr>
              </a:solidFill>
            </a:endParaRPr>
          </a:p>
        </p:txBody>
      </p:sp>
      <p:grpSp>
        <p:nvGrpSpPr>
          <p:cNvPr id="63" name="组合 62"/>
          <p:cNvGrpSpPr/>
          <p:nvPr/>
        </p:nvGrpSpPr>
        <p:grpSpPr>
          <a:xfrm>
            <a:off x="9488265" y="1355080"/>
            <a:ext cx="2611540" cy="2521388"/>
            <a:chOff x="9488265" y="1355080"/>
            <a:chExt cx="2611540" cy="2521388"/>
          </a:xfrm>
        </p:grpSpPr>
        <p:cxnSp>
          <p:nvCxnSpPr>
            <p:cNvPr id="65" name="连接符: 肘形 64"/>
            <p:cNvCxnSpPr/>
            <p:nvPr/>
          </p:nvCxnSpPr>
          <p:spPr>
            <a:xfrm flipH="1">
              <a:off x="9488265" y="1360897"/>
              <a:ext cx="918291" cy="2515571"/>
            </a:xfrm>
            <a:prstGeom prst="bentConnector3">
              <a:avLst>
                <a:gd name="adj1" fmla="val -180294"/>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6" name="文本框 65"/>
            <p:cNvSpPr txBox="1"/>
            <p:nvPr/>
          </p:nvSpPr>
          <p:spPr>
            <a:xfrm>
              <a:off x="11661078" y="1355080"/>
              <a:ext cx="438727" cy="1200329"/>
            </a:xfrm>
            <a:prstGeom prst="rect">
              <a:avLst/>
            </a:prstGeom>
            <a:noFill/>
          </p:spPr>
          <p:txBody>
            <a:bodyPr wrap="square" rtlCol="0">
              <a:spAutoFit/>
            </a:bodyPr>
            <a:lstStyle/>
            <a:p>
              <a:r>
                <a:rPr lang="zh-CN" altLang="en-US" b="1" dirty="0"/>
                <a:t>被动关</a:t>
              </a:r>
              <a:endParaRPr lang="en-US" altLang="zh-CN" b="1" dirty="0"/>
            </a:p>
            <a:p>
              <a:r>
                <a:rPr lang="zh-CN" altLang="en-US" b="1" dirty="0"/>
                <a:t>闭</a:t>
              </a:r>
              <a:endParaRPr lang="zh-CN" altLang="en-US" b="1" dirty="0"/>
            </a:p>
          </p:txBody>
        </p:sp>
      </p:grpSp>
      <p:grpSp>
        <p:nvGrpSpPr>
          <p:cNvPr id="11" name="组合 10"/>
          <p:cNvGrpSpPr/>
          <p:nvPr/>
        </p:nvGrpSpPr>
        <p:grpSpPr>
          <a:xfrm>
            <a:off x="304800" y="749300"/>
            <a:ext cx="6192344" cy="400110"/>
            <a:chOff x="424117" y="898245"/>
            <a:chExt cx="6192344" cy="400110"/>
          </a:xfrm>
        </p:grpSpPr>
        <p:sp>
          <p:nvSpPr>
            <p:cNvPr id="12" name="平行四边形 11"/>
            <p:cNvSpPr/>
            <p:nvPr/>
          </p:nvSpPr>
          <p:spPr>
            <a:xfrm>
              <a:off x="424117" y="898245"/>
              <a:ext cx="677140"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02</a:t>
              </a:r>
              <a:endParaRPr lang="zh-CN" altLang="en-US" sz="2200" dirty="0">
                <a:latin typeface="Impact" panose="020B0806030902050204" pitchFamily="34" charset="0"/>
              </a:endParaRPr>
            </a:p>
          </p:txBody>
        </p:sp>
        <p:sp>
          <p:nvSpPr>
            <p:cNvPr id="13" name="文本框 12"/>
            <p:cNvSpPr txBox="1"/>
            <p:nvPr/>
          </p:nvSpPr>
          <p:spPr>
            <a:xfrm>
              <a:off x="1101257" y="898245"/>
              <a:ext cx="5515204" cy="400110"/>
            </a:xfrm>
            <a:prstGeom prst="rect">
              <a:avLst/>
            </a:prstGeom>
            <a:noFill/>
          </p:spPr>
          <p:txBody>
            <a:bodyPr wrap="square" rtlCol="0">
              <a:spAutoFit/>
            </a:bodyPr>
            <a:lstStyle/>
            <a:p>
              <a:r>
                <a:rPr lang="zh-CN" altLang="en-US" sz="2000" b="1" dirty="0"/>
                <a:t>“四报文挥手”释放</a:t>
              </a:r>
              <a:r>
                <a:rPr lang="en-US" altLang="zh-CN" sz="2000" b="1" dirty="0"/>
                <a:t>TCP</a:t>
              </a:r>
              <a:r>
                <a:rPr lang="zh-CN" altLang="en-US" sz="2000" b="1" dirty="0"/>
                <a:t>连接</a:t>
              </a:r>
              <a:endParaRPr lang="zh-CN" altLang="en-US" sz="2000" b="1" dirty="0"/>
            </a:p>
          </p:txBody>
        </p:sp>
      </p:grpSp>
    </p:spTree>
    <p:custDataLst>
      <p:tags r:id="rId5"/>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right)">
                                      <p:cBhvr>
                                        <p:cTn id="7" dur="1000"/>
                                        <p:tgtEl>
                                          <p:spTgt spid="20"/>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61"/>
                                        </p:tgtEl>
                                        <p:attrNameLst>
                                          <p:attrName>style.visibility</p:attrName>
                                        </p:attrNameLst>
                                      </p:cBhvr>
                                      <p:to>
                                        <p:strVal val="visible"/>
                                      </p:to>
                                    </p:set>
                                    <p:animEffect transition="in" filter="wipe(up)">
                                      <p:cBhvr>
                                        <p:cTn id="10" dur="1000"/>
                                        <p:tgtEl>
                                          <p:spTgt spid="61"/>
                                        </p:tgtEl>
                                      </p:cBhvr>
                                    </p:animEffect>
                                  </p:childTnLst>
                                </p:cTn>
                              </p:par>
                              <p:par>
                                <p:cTn id="11" presetID="12" presetClass="entr" presetSubtype="8" fill="hold" grpId="0" nodeType="withEffect">
                                  <p:stCondLst>
                                    <p:cond delay="0"/>
                                  </p:stCondLst>
                                  <p:childTnLst>
                                    <p:set>
                                      <p:cBhvr>
                                        <p:cTn id="12" dur="1" fill="hold">
                                          <p:stCondLst>
                                            <p:cond delay="0"/>
                                          </p:stCondLst>
                                        </p:cTn>
                                        <p:tgtEl>
                                          <p:spTgt spid="62"/>
                                        </p:tgtEl>
                                        <p:attrNameLst>
                                          <p:attrName>style.visibility</p:attrName>
                                        </p:attrNameLst>
                                      </p:cBhvr>
                                      <p:to>
                                        <p:strVal val="visible"/>
                                      </p:to>
                                    </p:set>
                                    <p:anim calcmode="lin" valueType="num">
                                      <p:cBhvr additive="base">
                                        <p:cTn id="13" dur="500"/>
                                        <p:tgtEl>
                                          <p:spTgt spid="62"/>
                                        </p:tgtEl>
                                        <p:attrNameLst>
                                          <p:attrName>ppt_x</p:attrName>
                                        </p:attrNameLst>
                                      </p:cBhvr>
                                      <p:tavLst>
                                        <p:tav tm="0">
                                          <p:val>
                                            <p:strVal val="#ppt_x-#ppt_w*1.125000"/>
                                          </p:val>
                                        </p:tav>
                                        <p:tav tm="100000">
                                          <p:val>
                                            <p:strVal val="#ppt_x"/>
                                          </p:val>
                                        </p:tav>
                                      </p:tavLst>
                                    </p:anim>
                                    <p:animEffect transition="in" filter="wipe(right)">
                                      <p:cBhvr>
                                        <p:cTn id="14"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bldLvl="0" animBg="1"/>
      <p:bldP spid="62" grpId="0"/>
    </p:bld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文本框 68"/>
          <p:cNvSpPr txBox="1"/>
          <p:nvPr/>
        </p:nvSpPr>
        <p:spPr>
          <a:xfrm>
            <a:off x="130663" y="4374508"/>
            <a:ext cx="2759153" cy="646331"/>
          </a:xfrm>
          <a:prstGeom prst="rect">
            <a:avLst/>
          </a:prstGeom>
          <a:noFill/>
        </p:spPr>
        <p:txBody>
          <a:bodyPr wrap="square" rtlCol="0">
            <a:spAutoFit/>
          </a:bodyPr>
          <a:lstStyle/>
          <a:p>
            <a:r>
              <a:rPr lang="zh-CN" altLang="en-US" b="1" dirty="0"/>
              <a:t>发送</a:t>
            </a:r>
            <a:r>
              <a:rPr lang="en-US" altLang="zh-CN" b="1" dirty="0"/>
              <a:t>TCP</a:t>
            </a:r>
            <a:r>
              <a:rPr lang="zh-CN" altLang="en-US" b="1" dirty="0"/>
              <a:t>普通确认报文段</a:t>
            </a:r>
            <a:endParaRPr lang="en-US" altLang="zh-CN" b="1" dirty="0"/>
          </a:p>
          <a:p>
            <a:r>
              <a:rPr lang="zh-CN" altLang="en-US" b="1" dirty="0"/>
              <a:t>并进入关闭状态</a:t>
            </a:r>
            <a:endParaRPr lang="zh-CN" altLang="en-US" b="1" dirty="0"/>
          </a:p>
        </p:txBody>
      </p:sp>
      <p:sp>
        <p:nvSpPr>
          <p:cNvPr id="39" name="hand-spread-gesture_33861"/>
          <p:cNvSpPr/>
          <p:nvPr/>
        </p:nvSpPr>
        <p:spPr>
          <a:xfrm rot="1840616">
            <a:off x="5682611" y="978859"/>
            <a:ext cx="265387" cy="299276"/>
          </a:xfrm>
          <a:custGeom>
            <a:avLst/>
            <a:gdLst>
              <a:gd name="T0" fmla="*/ 843 w 976"/>
              <a:gd name="T1" fmla="*/ 321 h 1102"/>
              <a:gd name="T2" fmla="*/ 745 w 976"/>
              <a:gd name="T3" fmla="*/ 446 h 1102"/>
              <a:gd name="T4" fmla="*/ 803 w 976"/>
              <a:gd name="T5" fmla="*/ 189 h 1102"/>
              <a:gd name="T6" fmla="*/ 734 w 976"/>
              <a:gd name="T7" fmla="*/ 75 h 1102"/>
              <a:gd name="T8" fmla="*/ 621 w 976"/>
              <a:gd name="T9" fmla="*/ 144 h 1102"/>
              <a:gd name="T10" fmla="*/ 582 w 976"/>
              <a:gd name="T11" fmla="*/ 97 h 1102"/>
              <a:gd name="T12" fmla="*/ 388 w 976"/>
              <a:gd name="T13" fmla="*/ 97 h 1102"/>
              <a:gd name="T14" fmla="*/ 350 w 976"/>
              <a:gd name="T15" fmla="*/ 209 h 1102"/>
              <a:gd name="T16" fmla="*/ 235 w 976"/>
              <a:gd name="T17" fmla="*/ 112 h 1102"/>
              <a:gd name="T18" fmla="*/ 163 w 976"/>
              <a:gd name="T19" fmla="*/ 219 h 1102"/>
              <a:gd name="T20" fmla="*/ 244 w 976"/>
              <a:gd name="T21" fmla="*/ 601 h 1102"/>
              <a:gd name="T22" fmla="*/ 0 w 976"/>
              <a:gd name="T23" fmla="*/ 630 h 1102"/>
              <a:gd name="T24" fmla="*/ 257 w 976"/>
              <a:gd name="T25" fmla="*/ 931 h 1102"/>
              <a:gd name="T26" fmla="*/ 214 w 976"/>
              <a:gd name="T27" fmla="*/ 969 h 1102"/>
              <a:gd name="T28" fmla="*/ 252 w 976"/>
              <a:gd name="T29" fmla="*/ 1102 h 1102"/>
              <a:gd name="T30" fmla="*/ 834 w 976"/>
              <a:gd name="T31" fmla="*/ 1064 h 1102"/>
              <a:gd name="T32" fmla="*/ 796 w 976"/>
              <a:gd name="T33" fmla="*/ 931 h 1102"/>
              <a:gd name="T34" fmla="*/ 813 w 976"/>
              <a:gd name="T35" fmla="*/ 859 h 1102"/>
              <a:gd name="T36" fmla="*/ 865 w 976"/>
              <a:gd name="T37" fmla="*/ 638 h 1102"/>
              <a:gd name="T38" fmla="*/ 953 w 976"/>
              <a:gd name="T39" fmla="*/ 448 h 1102"/>
              <a:gd name="T40" fmla="*/ 912 w 976"/>
              <a:gd name="T41" fmla="*/ 325 h 1102"/>
              <a:gd name="T42" fmla="*/ 825 w 976"/>
              <a:gd name="T43" fmla="*/ 631 h 1102"/>
              <a:gd name="T44" fmla="*/ 825 w 976"/>
              <a:gd name="T45" fmla="*/ 634 h 1102"/>
              <a:gd name="T46" fmla="*/ 825 w 976"/>
              <a:gd name="T47" fmla="*/ 642 h 1102"/>
              <a:gd name="T48" fmla="*/ 778 w 976"/>
              <a:gd name="T49" fmla="*/ 839 h 1102"/>
              <a:gd name="T50" fmla="*/ 297 w 976"/>
              <a:gd name="T51" fmla="*/ 931 h 1102"/>
              <a:gd name="T52" fmla="*/ 109 w 976"/>
              <a:gd name="T53" fmla="*/ 697 h 1102"/>
              <a:gd name="T54" fmla="*/ 40 w 976"/>
              <a:gd name="T55" fmla="*/ 630 h 1102"/>
              <a:gd name="T56" fmla="*/ 245 w 976"/>
              <a:gd name="T57" fmla="*/ 647 h 1102"/>
              <a:gd name="T58" fmla="*/ 288 w 976"/>
              <a:gd name="T59" fmla="*/ 565 h 1102"/>
              <a:gd name="T60" fmla="*/ 203 w 976"/>
              <a:gd name="T61" fmla="*/ 211 h 1102"/>
              <a:gd name="T62" fmla="*/ 277 w 976"/>
              <a:gd name="T63" fmla="*/ 156 h 1102"/>
              <a:gd name="T64" fmla="*/ 312 w 976"/>
              <a:gd name="T65" fmla="*/ 220 h 1102"/>
              <a:gd name="T66" fmla="*/ 406 w 976"/>
              <a:gd name="T67" fmla="*/ 470 h 1102"/>
              <a:gd name="T68" fmla="*/ 428 w 976"/>
              <a:gd name="T69" fmla="*/ 450 h 1102"/>
              <a:gd name="T70" fmla="*/ 485 w 976"/>
              <a:gd name="T71" fmla="*/ 40 h 1102"/>
              <a:gd name="T72" fmla="*/ 545 w 976"/>
              <a:gd name="T73" fmla="*/ 420 h 1102"/>
              <a:gd name="T74" fmla="*/ 561 w 976"/>
              <a:gd name="T75" fmla="*/ 444 h 1102"/>
              <a:gd name="T76" fmla="*/ 659 w 976"/>
              <a:gd name="T77" fmla="*/ 154 h 1102"/>
              <a:gd name="T78" fmla="*/ 725 w 976"/>
              <a:gd name="T79" fmla="*/ 114 h 1102"/>
              <a:gd name="T80" fmla="*/ 764 w 976"/>
              <a:gd name="T81" fmla="*/ 179 h 1102"/>
              <a:gd name="T82" fmla="*/ 709 w 976"/>
              <a:gd name="T83" fmla="*/ 478 h 1102"/>
              <a:gd name="T84" fmla="*/ 715 w 976"/>
              <a:gd name="T85" fmla="*/ 478 h 1102"/>
              <a:gd name="T86" fmla="*/ 743 w 976"/>
              <a:gd name="T87" fmla="*/ 489 h 1102"/>
              <a:gd name="T88" fmla="*/ 827 w 976"/>
              <a:gd name="T89" fmla="*/ 386 h 1102"/>
              <a:gd name="T90" fmla="*/ 856 w 976"/>
              <a:gd name="T91" fmla="*/ 359 h 1102"/>
              <a:gd name="T92" fmla="*/ 919 w 976"/>
              <a:gd name="T93" fmla="*/ 426 h 1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976" h="1102">
                <a:moveTo>
                  <a:pt x="912" y="325"/>
                </a:moveTo>
                <a:cubicBezTo>
                  <a:pt x="890" y="314"/>
                  <a:pt x="866" y="313"/>
                  <a:pt x="843" y="321"/>
                </a:cubicBezTo>
                <a:cubicBezTo>
                  <a:pt x="821" y="329"/>
                  <a:pt x="803" y="345"/>
                  <a:pt x="792" y="366"/>
                </a:cubicBezTo>
                <a:lnTo>
                  <a:pt x="745" y="446"/>
                </a:lnTo>
                <a:cubicBezTo>
                  <a:pt x="743" y="446"/>
                  <a:pt x="740" y="445"/>
                  <a:pt x="738" y="445"/>
                </a:cubicBezTo>
                <a:lnTo>
                  <a:pt x="803" y="189"/>
                </a:lnTo>
                <a:cubicBezTo>
                  <a:pt x="809" y="164"/>
                  <a:pt x="805" y="139"/>
                  <a:pt x="792" y="118"/>
                </a:cubicBezTo>
                <a:cubicBezTo>
                  <a:pt x="779" y="96"/>
                  <a:pt x="759" y="81"/>
                  <a:pt x="734" y="75"/>
                </a:cubicBezTo>
                <a:cubicBezTo>
                  <a:pt x="710" y="69"/>
                  <a:pt x="685" y="73"/>
                  <a:pt x="663" y="86"/>
                </a:cubicBezTo>
                <a:cubicBezTo>
                  <a:pt x="642" y="99"/>
                  <a:pt x="626" y="120"/>
                  <a:pt x="621" y="144"/>
                </a:cubicBezTo>
                <a:lnTo>
                  <a:pt x="584" y="281"/>
                </a:lnTo>
                <a:lnTo>
                  <a:pt x="582" y="97"/>
                </a:lnTo>
                <a:cubicBezTo>
                  <a:pt x="582" y="44"/>
                  <a:pt x="538" y="0"/>
                  <a:pt x="485" y="0"/>
                </a:cubicBezTo>
                <a:cubicBezTo>
                  <a:pt x="432" y="0"/>
                  <a:pt x="388" y="44"/>
                  <a:pt x="388" y="97"/>
                </a:cubicBezTo>
                <a:lnTo>
                  <a:pt x="388" y="332"/>
                </a:lnTo>
                <a:lnTo>
                  <a:pt x="350" y="209"/>
                </a:lnTo>
                <a:cubicBezTo>
                  <a:pt x="344" y="181"/>
                  <a:pt x="330" y="143"/>
                  <a:pt x="299" y="122"/>
                </a:cubicBezTo>
                <a:cubicBezTo>
                  <a:pt x="281" y="111"/>
                  <a:pt x="259" y="107"/>
                  <a:pt x="235" y="112"/>
                </a:cubicBezTo>
                <a:cubicBezTo>
                  <a:pt x="182" y="124"/>
                  <a:pt x="157" y="160"/>
                  <a:pt x="163" y="216"/>
                </a:cubicBezTo>
                <a:cubicBezTo>
                  <a:pt x="163" y="217"/>
                  <a:pt x="163" y="218"/>
                  <a:pt x="163" y="219"/>
                </a:cubicBezTo>
                <a:lnTo>
                  <a:pt x="248" y="567"/>
                </a:lnTo>
                <a:cubicBezTo>
                  <a:pt x="248" y="582"/>
                  <a:pt x="246" y="593"/>
                  <a:pt x="244" y="601"/>
                </a:cubicBezTo>
                <a:cubicBezTo>
                  <a:pt x="150" y="551"/>
                  <a:pt x="81" y="539"/>
                  <a:pt x="39" y="564"/>
                </a:cubicBezTo>
                <a:cubicBezTo>
                  <a:pt x="8" y="581"/>
                  <a:pt x="0" y="613"/>
                  <a:pt x="0" y="630"/>
                </a:cubicBezTo>
                <a:cubicBezTo>
                  <a:pt x="0" y="699"/>
                  <a:pt x="81" y="730"/>
                  <a:pt x="93" y="734"/>
                </a:cubicBezTo>
                <a:cubicBezTo>
                  <a:pt x="245" y="805"/>
                  <a:pt x="261" y="888"/>
                  <a:pt x="257" y="931"/>
                </a:cubicBezTo>
                <a:lnTo>
                  <a:pt x="252" y="931"/>
                </a:lnTo>
                <a:cubicBezTo>
                  <a:pt x="231" y="931"/>
                  <a:pt x="214" y="948"/>
                  <a:pt x="214" y="969"/>
                </a:cubicBezTo>
                <a:lnTo>
                  <a:pt x="214" y="1064"/>
                </a:lnTo>
                <a:cubicBezTo>
                  <a:pt x="214" y="1085"/>
                  <a:pt x="231" y="1102"/>
                  <a:pt x="252" y="1102"/>
                </a:cubicBezTo>
                <a:lnTo>
                  <a:pt x="796" y="1102"/>
                </a:lnTo>
                <a:cubicBezTo>
                  <a:pt x="817" y="1102"/>
                  <a:pt x="834" y="1085"/>
                  <a:pt x="834" y="1064"/>
                </a:cubicBezTo>
                <a:lnTo>
                  <a:pt x="834" y="969"/>
                </a:lnTo>
                <a:cubicBezTo>
                  <a:pt x="834" y="948"/>
                  <a:pt x="817" y="931"/>
                  <a:pt x="796" y="931"/>
                </a:cubicBezTo>
                <a:lnTo>
                  <a:pt x="790" y="931"/>
                </a:lnTo>
                <a:cubicBezTo>
                  <a:pt x="793" y="892"/>
                  <a:pt x="801" y="879"/>
                  <a:pt x="813" y="859"/>
                </a:cubicBezTo>
                <a:cubicBezTo>
                  <a:pt x="821" y="844"/>
                  <a:pt x="832" y="825"/>
                  <a:pt x="844" y="793"/>
                </a:cubicBezTo>
                <a:cubicBezTo>
                  <a:pt x="860" y="749"/>
                  <a:pt x="865" y="688"/>
                  <a:pt x="865" y="638"/>
                </a:cubicBezTo>
                <a:lnTo>
                  <a:pt x="865" y="638"/>
                </a:lnTo>
                <a:cubicBezTo>
                  <a:pt x="866" y="578"/>
                  <a:pt x="928" y="481"/>
                  <a:pt x="953" y="448"/>
                </a:cubicBezTo>
                <a:cubicBezTo>
                  <a:pt x="953" y="447"/>
                  <a:pt x="954" y="446"/>
                  <a:pt x="955" y="445"/>
                </a:cubicBezTo>
                <a:cubicBezTo>
                  <a:pt x="976" y="400"/>
                  <a:pt x="957" y="346"/>
                  <a:pt x="912" y="325"/>
                </a:cubicBezTo>
                <a:close/>
                <a:moveTo>
                  <a:pt x="919" y="426"/>
                </a:moveTo>
                <a:cubicBezTo>
                  <a:pt x="908" y="442"/>
                  <a:pt x="830" y="552"/>
                  <a:pt x="825" y="631"/>
                </a:cubicBezTo>
                <a:cubicBezTo>
                  <a:pt x="825" y="631"/>
                  <a:pt x="825" y="631"/>
                  <a:pt x="825" y="631"/>
                </a:cubicBezTo>
                <a:cubicBezTo>
                  <a:pt x="825" y="632"/>
                  <a:pt x="825" y="633"/>
                  <a:pt x="825" y="634"/>
                </a:cubicBezTo>
                <a:cubicBezTo>
                  <a:pt x="825" y="636"/>
                  <a:pt x="825" y="638"/>
                  <a:pt x="825" y="639"/>
                </a:cubicBezTo>
                <a:cubicBezTo>
                  <a:pt x="825" y="640"/>
                  <a:pt x="825" y="641"/>
                  <a:pt x="825" y="642"/>
                </a:cubicBezTo>
                <a:cubicBezTo>
                  <a:pt x="824" y="687"/>
                  <a:pt x="820" y="741"/>
                  <a:pt x="806" y="779"/>
                </a:cubicBezTo>
                <a:cubicBezTo>
                  <a:pt x="795" y="808"/>
                  <a:pt x="786" y="825"/>
                  <a:pt x="778" y="839"/>
                </a:cubicBezTo>
                <a:cubicBezTo>
                  <a:pt x="763" y="865"/>
                  <a:pt x="754" y="883"/>
                  <a:pt x="750" y="931"/>
                </a:cubicBezTo>
                <a:lnTo>
                  <a:pt x="297" y="931"/>
                </a:lnTo>
                <a:cubicBezTo>
                  <a:pt x="299" y="912"/>
                  <a:pt x="297" y="888"/>
                  <a:pt x="287" y="861"/>
                </a:cubicBezTo>
                <a:cubicBezTo>
                  <a:pt x="264" y="796"/>
                  <a:pt x="204" y="741"/>
                  <a:pt x="109" y="697"/>
                </a:cubicBezTo>
                <a:cubicBezTo>
                  <a:pt x="108" y="697"/>
                  <a:pt x="107" y="696"/>
                  <a:pt x="107" y="696"/>
                </a:cubicBezTo>
                <a:cubicBezTo>
                  <a:pt x="106" y="696"/>
                  <a:pt x="40" y="673"/>
                  <a:pt x="40" y="630"/>
                </a:cubicBezTo>
                <a:cubicBezTo>
                  <a:pt x="40" y="629"/>
                  <a:pt x="41" y="608"/>
                  <a:pt x="59" y="598"/>
                </a:cubicBezTo>
                <a:cubicBezTo>
                  <a:pt x="77" y="587"/>
                  <a:pt x="126" y="580"/>
                  <a:pt x="245" y="647"/>
                </a:cubicBezTo>
                <a:cubicBezTo>
                  <a:pt x="254" y="652"/>
                  <a:pt x="265" y="649"/>
                  <a:pt x="271" y="641"/>
                </a:cubicBezTo>
                <a:cubicBezTo>
                  <a:pt x="273" y="639"/>
                  <a:pt x="288" y="615"/>
                  <a:pt x="288" y="565"/>
                </a:cubicBezTo>
                <a:cubicBezTo>
                  <a:pt x="288" y="563"/>
                  <a:pt x="288" y="562"/>
                  <a:pt x="288" y="560"/>
                </a:cubicBezTo>
                <a:lnTo>
                  <a:pt x="203" y="211"/>
                </a:lnTo>
                <a:cubicBezTo>
                  <a:pt x="199" y="176"/>
                  <a:pt x="211" y="158"/>
                  <a:pt x="244" y="151"/>
                </a:cubicBezTo>
                <a:cubicBezTo>
                  <a:pt x="257" y="148"/>
                  <a:pt x="268" y="150"/>
                  <a:pt x="277" y="156"/>
                </a:cubicBezTo>
                <a:cubicBezTo>
                  <a:pt x="293" y="166"/>
                  <a:pt x="305" y="189"/>
                  <a:pt x="311" y="218"/>
                </a:cubicBezTo>
                <a:cubicBezTo>
                  <a:pt x="311" y="219"/>
                  <a:pt x="312" y="219"/>
                  <a:pt x="312" y="220"/>
                </a:cubicBezTo>
                <a:lnTo>
                  <a:pt x="384" y="456"/>
                </a:lnTo>
                <a:cubicBezTo>
                  <a:pt x="387" y="465"/>
                  <a:pt x="397" y="471"/>
                  <a:pt x="406" y="470"/>
                </a:cubicBezTo>
                <a:cubicBezTo>
                  <a:pt x="407" y="470"/>
                  <a:pt x="407" y="470"/>
                  <a:pt x="408" y="470"/>
                </a:cubicBezTo>
                <a:cubicBezTo>
                  <a:pt x="419" y="470"/>
                  <a:pt x="428" y="461"/>
                  <a:pt x="428" y="450"/>
                </a:cubicBezTo>
                <a:lnTo>
                  <a:pt x="428" y="97"/>
                </a:lnTo>
                <a:cubicBezTo>
                  <a:pt x="428" y="66"/>
                  <a:pt x="454" y="40"/>
                  <a:pt x="485" y="40"/>
                </a:cubicBezTo>
                <a:cubicBezTo>
                  <a:pt x="516" y="40"/>
                  <a:pt x="542" y="66"/>
                  <a:pt x="542" y="97"/>
                </a:cubicBezTo>
                <a:lnTo>
                  <a:pt x="545" y="420"/>
                </a:lnTo>
                <a:cubicBezTo>
                  <a:pt x="546" y="421"/>
                  <a:pt x="546" y="423"/>
                  <a:pt x="546" y="425"/>
                </a:cubicBezTo>
                <a:cubicBezTo>
                  <a:pt x="547" y="434"/>
                  <a:pt x="553" y="441"/>
                  <a:pt x="561" y="444"/>
                </a:cubicBezTo>
                <a:cubicBezTo>
                  <a:pt x="572" y="446"/>
                  <a:pt x="583" y="440"/>
                  <a:pt x="586" y="429"/>
                </a:cubicBezTo>
                <a:lnTo>
                  <a:pt x="659" y="154"/>
                </a:lnTo>
                <a:cubicBezTo>
                  <a:pt x="663" y="140"/>
                  <a:pt x="671" y="128"/>
                  <a:pt x="684" y="120"/>
                </a:cubicBezTo>
                <a:cubicBezTo>
                  <a:pt x="696" y="113"/>
                  <a:pt x="711" y="111"/>
                  <a:pt x="725" y="114"/>
                </a:cubicBezTo>
                <a:cubicBezTo>
                  <a:pt x="739" y="117"/>
                  <a:pt x="751" y="126"/>
                  <a:pt x="758" y="138"/>
                </a:cubicBezTo>
                <a:cubicBezTo>
                  <a:pt x="766" y="151"/>
                  <a:pt x="768" y="165"/>
                  <a:pt x="764" y="179"/>
                </a:cubicBezTo>
                <a:lnTo>
                  <a:pt x="695" y="454"/>
                </a:lnTo>
                <a:cubicBezTo>
                  <a:pt x="692" y="464"/>
                  <a:pt x="698" y="475"/>
                  <a:pt x="709" y="478"/>
                </a:cubicBezTo>
                <a:cubicBezTo>
                  <a:pt x="711" y="478"/>
                  <a:pt x="712" y="479"/>
                  <a:pt x="714" y="479"/>
                </a:cubicBezTo>
                <a:cubicBezTo>
                  <a:pt x="714" y="479"/>
                  <a:pt x="715" y="478"/>
                  <a:pt x="715" y="478"/>
                </a:cubicBezTo>
                <a:cubicBezTo>
                  <a:pt x="723" y="482"/>
                  <a:pt x="732" y="485"/>
                  <a:pt x="741" y="487"/>
                </a:cubicBezTo>
                <a:cubicBezTo>
                  <a:pt x="742" y="487"/>
                  <a:pt x="742" y="488"/>
                  <a:pt x="743" y="489"/>
                </a:cubicBezTo>
                <a:cubicBezTo>
                  <a:pt x="753" y="494"/>
                  <a:pt x="765" y="491"/>
                  <a:pt x="771" y="482"/>
                </a:cubicBezTo>
                <a:lnTo>
                  <a:pt x="827" y="386"/>
                </a:lnTo>
                <a:cubicBezTo>
                  <a:pt x="827" y="385"/>
                  <a:pt x="828" y="385"/>
                  <a:pt x="828" y="384"/>
                </a:cubicBezTo>
                <a:cubicBezTo>
                  <a:pt x="834" y="372"/>
                  <a:pt x="844" y="363"/>
                  <a:pt x="856" y="359"/>
                </a:cubicBezTo>
                <a:cubicBezTo>
                  <a:pt x="869" y="354"/>
                  <a:pt x="883" y="355"/>
                  <a:pt x="895" y="361"/>
                </a:cubicBezTo>
                <a:cubicBezTo>
                  <a:pt x="919" y="372"/>
                  <a:pt x="930" y="401"/>
                  <a:pt x="919" y="426"/>
                </a:cubicBez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组合 9"/>
          <p:cNvGrpSpPr/>
          <p:nvPr/>
        </p:nvGrpSpPr>
        <p:grpSpPr>
          <a:xfrm>
            <a:off x="6010886" y="1040121"/>
            <a:ext cx="1427871" cy="198418"/>
            <a:chOff x="6010886" y="1040121"/>
            <a:chExt cx="1427871" cy="198418"/>
          </a:xfrm>
        </p:grpSpPr>
        <p:sp>
          <p:nvSpPr>
            <p:cNvPr id="21" name="message-envelope_16872"/>
            <p:cNvSpPr/>
            <p:nvPr/>
          </p:nvSpPr>
          <p:spPr>
            <a:xfrm>
              <a:off x="6010886" y="1040121"/>
              <a:ext cx="304843" cy="198418"/>
            </a:xfrm>
            <a:custGeom>
              <a:avLst/>
              <a:gdLst>
                <a:gd name="connsiteX0" fmla="*/ 0 w 605169"/>
                <a:gd name="connsiteY0" fmla="*/ 60333 h 393896"/>
                <a:gd name="connsiteX1" fmla="*/ 124371 w 605169"/>
                <a:gd name="connsiteY1" fmla="*/ 146783 h 393896"/>
                <a:gd name="connsiteX2" fmla="*/ 302584 w 605169"/>
                <a:gd name="connsiteY2" fmla="*/ 272032 h 393896"/>
                <a:gd name="connsiteX3" fmla="*/ 480798 w 605169"/>
                <a:gd name="connsiteY3" fmla="*/ 146783 h 393896"/>
                <a:gd name="connsiteX4" fmla="*/ 605169 w 605169"/>
                <a:gd name="connsiteY4" fmla="*/ 60333 h 393896"/>
                <a:gd name="connsiteX5" fmla="*/ 605169 w 605169"/>
                <a:gd name="connsiteY5" fmla="*/ 393896 h 393896"/>
                <a:gd name="connsiteX6" fmla="*/ 0 w 605169"/>
                <a:gd name="connsiteY6" fmla="*/ 393896 h 393896"/>
                <a:gd name="connsiteX7" fmla="*/ 0 w 605169"/>
                <a:gd name="connsiteY7" fmla="*/ 0 h 393896"/>
                <a:gd name="connsiteX8" fmla="*/ 605169 w 605169"/>
                <a:gd name="connsiteY8" fmla="*/ 0 h 393896"/>
                <a:gd name="connsiteX9" fmla="*/ 605169 w 605169"/>
                <a:gd name="connsiteY9" fmla="*/ 19653 h 393896"/>
                <a:gd name="connsiteX10" fmla="*/ 302584 w 605169"/>
                <a:gd name="connsiteY10" fmla="*/ 230114 h 393896"/>
                <a:gd name="connsiteX11" fmla="*/ 0 w 605169"/>
                <a:gd name="connsiteY11" fmla="*/ 19653 h 393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5169" h="393896">
                  <a:moveTo>
                    <a:pt x="0" y="60333"/>
                  </a:moveTo>
                  <a:lnTo>
                    <a:pt x="124371" y="146783"/>
                  </a:lnTo>
                  <a:lnTo>
                    <a:pt x="302584" y="272032"/>
                  </a:lnTo>
                  <a:lnTo>
                    <a:pt x="480798" y="146783"/>
                  </a:lnTo>
                  <a:lnTo>
                    <a:pt x="605169" y="60333"/>
                  </a:lnTo>
                  <a:lnTo>
                    <a:pt x="605169" y="393896"/>
                  </a:lnTo>
                  <a:lnTo>
                    <a:pt x="0" y="393896"/>
                  </a:lnTo>
                  <a:close/>
                  <a:moveTo>
                    <a:pt x="0" y="0"/>
                  </a:moveTo>
                  <a:lnTo>
                    <a:pt x="605169" y="0"/>
                  </a:lnTo>
                  <a:lnTo>
                    <a:pt x="605169" y="19653"/>
                  </a:lnTo>
                  <a:lnTo>
                    <a:pt x="302584" y="230114"/>
                  </a:lnTo>
                  <a:lnTo>
                    <a:pt x="0" y="19653"/>
                  </a:lnTo>
                  <a:close/>
                </a:path>
              </a:pathLst>
            </a:custGeom>
            <a:solidFill>
              <a:schemeClr val="tx1"/>
            </a:solidFill>
            <a:ln>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solidFill>
                  <a:schemeClr val="tx1"/>
                </a:solidFill>
              </a:endParaRPr>
            </a:p>
          </p:txBody>
        </p:sp>
        <p:sp>
          <p:nvSpPr>
            <p:cNvPr id="22" name="message-envelope_16872"/>
            <p:cNvSpPr/>
            <p:nvPr/>
          </p:nvSpPr>
          <p:spPr>
            <a:xfrm>
              <a:off x="6385229" y="1040121"/>
              <a:ext cx="304843" cy="198418"/>
            </a:xfrm>
            <a:custGeom>
              <a:avLst/>
              <a:gdLst>
                <a:gd name="connsiteX0" fmla="*/ 0 w 605169"/>
                <a:gd name="connsiteY0" fmla="*/ 60333 h 393896"/>
                <a:gd name="connsiteX1" fmla="*/ 124371 w 605169"/>
                <a:gd name="connsiteY1" fmla="*/ 146783 h 393896"/>
                <a:gd name="connsiteX2" fmla="*/ 302584 w 605169"/>
                <a:gd name="connsiteY2" fmla="*/ 272032 h 393896"/>
                <a:gd name="connsiteX3" fmla="*/ 480798 w 605169"/>
                <a:gd name="connsiteY3" fmla="*/ 146783 h 393896"/>
                <a:gd name="connsiteX4" fmla="*/ 605169 w 605169"/>
                <a:gd name="connsiteY4" fmla="*/ 60333 h 393896"/>
                <a:gd name="connsiteX5" fmla="*/ 605169 w 605169"/>
                <a:gd name="connsiteY5" fmla="*/ 393896 h 393896"/>
                <a:gd name="connsiteX6" fmla="*/ 0 w 605169"/>
                <a:gd name="connsiteY6" fmla="*/ 393896 h 393896"/>
                <a:gd name="connsiteX7" fmla="*/ 0 w 605169"/>
                <a:gd name="connsiteY7" fmla="*/ 0 h 393896"/>
                <a:gd name="connsiteX8" fmla="*/ 605169 w 605169"/>
                <a:gd name="connsiteY8" fmla="*/ 0 h 393896"/>
                <a:gd name="connsiteX9" fmla="*/ 605169 w 605169"/>
                <a:gd name="connsiteY9" fmla="*/ 19653 h 393896"/>
                <a:gd name="connsiteX10" fmla="*/ 302584 w 605169"/>
                <a:gd name="connsiteY10" fmla="*/ 230114 h 393896"/>
                <a:gd name="connsiteX11" fmla="*/ 0 w 605169"/>
                <a:gd name="connsiteY11" fmla="*/ 19653 h 393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5169" h="393896">
                  <a:moveTo>
                    <a:pt x="0" y="60333"/>
                  </a:moveTo>
                  <a:lnTo>
                    <a:pt x="124371" y="146783"/>
                  </a:lnTo>
                  <a:lnTo>
                    <a:pt x="302584" y="272032"/>
                  </a:lnTo>
                  <a:lnTo>
                    <a:pt x="480798" y="146783"/>
                  </a:lnTo>
                  <a:lnTo>
                    <a:pt x="605169" y="60333"/>
                  </a:lnTo>
                  <a:lnTo>
                    <a:pt x="605169" y="393896"/>
                  </a:lnTo>
                  <a:lnTo>
                    <a:pt x="0" y="393896"/>
                  </a:lnTo>
                  <a:close/>
                  <a:moveTo>
                    <a:pt x="0" y="0"/>
                  </a:moveTo>
                  <a:lnTo>
                    <a:pt x="605169" y="0"/>
                  </a:lnTo>
                  <a:lnTo>
                    <a:pt x="605169" y="19653"/>
                  </a:lnTo>
                  <a:lnTo>
                    <a:pt x="302584" y="230114"/>
                  </a:lnTo>
                  <a:lnTo>
                    <a:pt x="0" y="19653"/>
                  </a:lnTo>
                  <a:close/>
                </a:path>
              </a:pathLst>
            </a:custGeom>
            <a:solidFill>
              <a:schemeClr val="tx1"/>
            </a:solidFill>
            <a:ln>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solidFill>
                  <a:schemeClr val="tx1"/>
                </a:solidFill>
              </a:endParaRPr>
            </a:p>
          </p:txBody>
        </p:sp>
        <p:sp>
          <p:nvSpPr>
            <p:cNvPr id="23" name="message-envelope_16872"/>
            <p:cNvSpPr/>
            <p:nvPr/>
          </p:nvSpPr>
          <p:spPr>
            <a:xfrm>
              <a:off x="6759572" y="1040121"/>
              <a:ext cx="304843" cy="198418"/>
            </a:xfrm>
            <a:custGeom>
              <a:avLst/>
              <a:gdLst>
                <a:gd name="connsiteX0" fmla="*/ 0 w 605169"/>
                <a:gd name="connsiteY0" fmla="*/ 60333 h 393896"/>
                <a:gd name="connsiteX1" fmla="*/ 124371 w 605169"/>
                <a:gd name="connsiteY1" fmla="*/ 146783 h 393896"/>
                <a:gd name="connsiteX2" fmla="*/ 302584 w 605169"/>
                <a:gd name="connsiteY2" fmla="*/ 272032 h 393896"/>
                <a:gd name="connsiteX3" fmla="*/ 480798 w 605169"/>
                <a:gd name="connsiteY3" fmla="*/ 146783 h 393896"/>
                <a:gd name="connsiteX4" fmla="*/ 605169 w 605169"/>
                <a:gd name="connsiteY4" fmla="*/ 60333 h 393896"/>
                <a:gd name="connsiteX5" fmla="*/ 605169 w 605169"/>
                <a:gd name="connsiteY5" fmla="*/ 393896 h 393896"/>
                <a:gd name="connsiteX6" fmla="*/ 0 w 605169"/>
                <a:gd name="connsiteY6" fmla="*/ 393896 h 393896"/>
                <a:gd name="connsiteX7" fmla="*/ 0 w 605169"/>
                <a:gd name="connsiteY7" fmla="*/ 0 h 393896"/>
                <a:gd name="connsiteX8" fmla="*/ 605169 w 605169"/>
                <a:gd name="connsiteY8" fmla="*/ 0 h 393896"/>
                <a:gd name="connsiteX9" fmla="*/ 605169 w 605169"/>
                <a:gd name="connsiteY9" fmla="*/ 19653 h 393896"/>
                <a:gd name="connsiteX10" fmla="*/ 302584 w 605169"/>
                <a:gd name="connsiteY10" fmla="*/ 230114 h 393896"/>
                <a:gd name="connsiteX11" fmla="*/ 0 w 605169"/>
                <a:gd name="connsiteY11" fmla="*/ 19653 h 393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5169" h="393896">
                  <a:moveTo>
                    <a:pt x="0" y="60333"/>
                  </a:moveTo>
                  <a:lnTo>
                    <a:pt x="124371" y="146783"/>
                  </a:lnTo>
                  <a:lnTo>
                    <a:pt x="302584" y="272032"/>
                  </a:lnTo>
                  <a:lnTo>
                    <a:pt x="480798" y="146783"/>
                  </a:lnTo>
                  <a:lnTo>
                    <a:pt x="605169" y="60333"/>
                  </a:lnTo>
                  <a:lnTo>
                    <a:pt x="605169" y="393896"/>
                  </a:lnTo>
                  <a:lnTo>
                    <a:pt x="0" y="393896"/>
                  </a:lnTo>
                  <a:close/>
                  <a:moveTo>
                    <a:pt x="0" y="0"/>
                  </a:moveTo>
                  <a:lnTo>
                    <a:pt x="605169" y="0"/>
                  </a:lnTo>
                  <a:lnTo>
                    <a:pt x="605169" y="19653"/>
                  </a:lnTo>
                  <a:lnTo>
                    <a:pt x="302584" y="230114"/>
                  </a:lnTo>
                  <a:lnTo>
                    <a:pt x="0" y="19653"/>
                  </a:lnTo>
                  <a:close/>
                </a:path>
              </a:pathLst>
            </a:custGeom>
            <a:solidFill>
              <a:schemeClr val="tx1"/>
            </a:solidFill>
            <a:ln>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solidFill>
                  <a:schemeClr val="tx1"/>
                </a:solidFill>
              </a:endParaRPr>
            </a:p>
          </p:txBody>
        </p:sp>
        <p:sp>
          <p:nvSpPr>
            <p:cNvPr id="40" name="message-envelope_16872"/>
            <p:cNvSpPr/>
            <p:nvPr/>
          </p:nvSpPr>
          <p:spPr>
            <a:xfrm>
              <a:off x="7133914" y="1040121"/>
              <a:ext cx="304843" cy="198418"/>
            </a:xfrm>
            <a:custGeom>
              <a:avLst/>
              <a:gdLst>
                <a:gd name="connsiteX0" fmla="*/ 0 w 605169"/>
                <a:gd name="connsiteY0" fmla="*/ 60333 h 393896"/>
                <a:gd name="connsiteX1" fmla="*/ 124371 w 605169"/>
                <a:gd name="connsiteY1" fmla="*/ 146783 h 393896"/>
                <a:gd name="connsiteX2" fmla="*/ 302584 w 605169"/>
                <a:gd name="connsiteY2" fmla="*/ 272032 h 393896"/>
                <a:gd name="connsiteX3" fmla="*/ 480798 w 605169"/>
                <a:gd name="connsiteY3" fmla="*/ 146783 h 393896"/>
                <a:gd name="connsiteX4" fmla="*/ 605169 w 605169"/>
                <a:gd name="connsiteY4" fmla="*/ 60333 h 393896"/>
                <a:gd name="connsiteX5" fmla="*/ 605169 w 605169"/>
                <a:gd name="connsiteY5" fmla="*/ 393896 h 393896"/>
                <a:gd name="connsiteX6" fmla="*/ 0 w 605169"/>
                <a:gd name="connsiteY6" fmla="*/ 393896 h 393896"/>
                <a:gd name="connsiteX7" fmla="*/ 0 w 605169"/>
                <a:gd name="connsiteY7" fmla="*/ 0 h 393896"/>
                <a:gd name="connsiteX8" fmla="*/ 605169 w 605169"/>
                <a:gd name="connsiteY8" fmla="*/ 0 h 393896"/>
                <a:gd name="connsiteX9" fmla="*/ 605169 w 605169"/>
                <a:gd name="connsiteY9" fmla="*/ 19653 h 393896"/>
                <a:gd name="connsiteX10" fmla="*/ 302584 w 605169"/>
                <a:gd name="connsiteY10" fmla="*/ 230114 h 393896"/>
                <a:gd name="connsiteX11" fmla="*/ 0 w 605169"/>
                <a:gd name="connsiteY11" fmla="*/ 19653 h 393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5169" h="393896">
                  <a:moveTo>
                    <a:pt x="0" y="60333"/>
                  </a:moveTo>
                  <a:lnTo>
                    <a:pt x="124371" y="146783"/>
                  </a:lnTo>
                  <a:lnTo>
                    <a:pt x="302584" y="272032"/>
                  </a:lnTo>
                  <a:lnTo>
                    <a:pt x="480798" y="146783"/>
                  </a:lnTo>
                  <a:lnTo>
                    <a:pt x="605169" y="60333"/>
                  </a:lnTo>
                  <a:lnTo>
                    <a:pt x="605169" y="393896"/>
                  </a:lnTo>
                  <a:lnTo>
                    <a:pt x="0" y="393896"/>
                  </a:lnTo>
                  <a:close/>
                  <a:moveTo>
                    <a:pt x="0" y="0"/>
                  </a:moveTo>
                  <a:lnTo>
                    <a:pt x="605169" y="0"/>
                  </a:lnTo>
                  <a:lnTo>
                    <a:pt x="605169" y="19653"/>
                  </a:lnTo>
                  <a:lnTo>
                    <a:pt x="302584" y="230114"/>
                  </a:lnTo>
                  <a:lnTo>
                    <a:pt x="0" y="19653"/>
                  </a:lnTo>
                  <a:close/>
                </a:path>
              </a:pathLst>
            </a:custGeom>
            <a:solidFill>
              <a:schemeClr val="tx1"/>
            </a:solidFill>
            <a:ln>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solidFill>
                  <a:schemeClr val="tx1"/>
                </a:solidFill>
              </a:endParaRPr>
            </a:p>
          </p:txBody>
        </p:sp>
      </p:grpSp>
      <p:sp>
        <p:nvSpPr>
          <p:cNvPr id="29" name="箭头: 左右 28"/>
          <p:cNvSpPr/>
          <p:nvPr/>
        </p:nvSpPr>
        <p:spPr>
          <a:xfrm>
            <a:off x="3795193" y="1248589"/>
            <a:ext cx="4842237" cy="496513"/>
          </a:xfrm>
          <a:prstGeom prst="leftRightArrow">
            <a:avLst>
              <a:gd name="adj1" fmla="val 68691"/>
              <a:gd name="adj2" fmla="val 50000"/>
            </a:avLst>
          </a:prstGeom>
          <a:solidFill>
            <a:schemeClr val="bg1"/>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释放</a:t>
            </a:r>
            <a:r>
              <a:rPr lang="en-US" altLang="zh-CN" b="1" dirty="0">
                <a:solidFill>
                  <a:schemeClr val="tx1"/>
                </a:solidFill>
              </a:rPr>
              <a:t>TCP</a:t>
            </a:r>
            <a:r>
              <a:rPr lang="zh-CN" altLang="en-US" b="1" dirty="0">
                <a:solidFill>
                  <a:schemeClr val="tx1"/>
                </a:solidFill>
              </a:rPr>
              <a:t>连接</a:t>
            </a:r>
            <a:endParaRPr lang="zh-CN" altLang="en-US" b="1" dirty="0">
              <a:solidFill>
                <a:schemeClr val="tx1"/>
              </a:solidFill>
            </a:endParaRPr>
          </a:p>
        </p:txBody>
      </p:sp>
      <p:sp>
        <p:nvSpPr>
          <p:cNvPr id="17" name="矩形 16"/>
          <p:cNvSpPr/>
          <p:nvPr/>
        </p:nvSpPr>
        <p:spPr>
          <a:xfrm>
            <a:off x="2699103" y="1865194"/>
            <a:ext cx="1515600" cy="582778"/>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rPr>
              <a:t>ESTABLISHED</a:t>
            </a:r>
            <a:endParaRPr lang="en-US" altLang="zh-CN" b="1" dirty="0">
              <a:solidFill>
                <a:schemeClr val="bg1"/>
              </a:solidFill>
            </a:endParaRPr>
          </a:p>
          <a:p>
            <a:pPr algn="ctr"/>
            <a:r>
              <a:rPr lang="zh-CN" altLang="en-US" b="1" dirty="0">
                <a:solidFill>
                  <a:schemeClr val="bg1"/>
                </a:solidFill>
                <a:latin typeface="+mn-ea"/>
              </a:rPr>
              <a:t>连接已建立</a:t>
            </a:r>
            <a:endParaRPr lang="zh-CN" altLang="en-US" b="1" dirty="0">
              <a:solidFill>
                <a:schemeClr val="bg1"/>
              </a:solidFill>
              <a:latin typeface="+mn-ea"/>
            </a:endParaRPr>
          </a:p>
        </p:txBody>
      </p:sp>
      <p:sp>
        <p:nvSpPr>
          <p:cNvPr id="18" name="矩形 17"/>
          <p:cNvSpPr/>
          <p:nvPr/>
        </p:nvSpPr>
        <p:spPr>
          <a:xfrm>
            <a:off x="7977861" y="1865194"/>
            <a:ext cx="1515035" cy="923726"/>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rPr>
              <a:t>ESTABLISHED</a:t>
            </a:r>
            <a:endParaRPr lang="en-US" altLang="zh-CN" b="1" dirty="0">
              <a:solidFill>
                <a:schemeClr val="bg1"/>
              </a:solidFill>
            </a:endParaRPr>
          </a:p>
          <a:p>
            <a:pPr algn="ctr"/>
            <a:r>
              <a:rPr lang="zh-CN" altLang="en-US" b="1" dirty="0">
                <a:solidFill>
                  <a:schemeClr val="bg1"/>
                </a:solidFill>
                <a:latin typeface="+mn-ea"/>
              </a:rPr>
              <a:t>连接已建立</a:t>
            </a:r>
            <a:endParaRPr lang="zh-CN" altLang="en-US" b="1" dirty="0">
              <a:solidFill>
                <a:schemeClr val="bg1"/>
              </a:solidFill>
              <a:latin typeface="+mn-ea"/>
            </a:endParaRPr>
          </a:p>
        </p:txBody>
      </p:sp>
      <p:sp>
        <p:nvSpPr>
          <p:cNvPr id="24" name="文本框 23"/>
          <p:cNvSpPr txBox="1"/>
          <p:nvPr/>
        </p:nvSpPr>
        <p:spPr>
          <a:xfrm>
            <a:off x="2130526" y="1176231"/>
            <a:ext cx="1085108" cy="369332"/>
          </a:xfrm>
          <a:prstGeom prst="rect">
            <a:avLst/>
          </a:prstGeom>
          <a:noFill/>
        </p:spPr>
        <p:txBody>
          <a:bodyPr wrap="square" rtlCol="0">
            <a:spAutoFit/>
          </a:bodyPr>
          <a:lstStyle/>
          <a:p>
            <a:pPr algn="ctr"/>
            <a:r>
              <a:rPr lang="en-US" altLang="zh-CN" b="1" dirty="0"/>
              <a:t>TCP</a:t>
            </a:r>
            <a:r>
              <a:rPr lang="zh-CN" altLang="en-US" b="1" dirty="0"/>
              <a:t>客户</a:t>
            </a:r>
            <a:endParaRPr lang="zh-CN" altLang="en-US" b="1" dirty="0"/>
          </a:p>
        </p:txBody>
      </p:sp>
      <p:sp>
        <p:nvSpPr>
          <p:cNvPr id="25" name="文本框 24"/>
          <p:cNvSpPr txBox="1"/>
          <p:nvPr/>
        </p:nvSpPr>
        <p:spPr>
          <a:xfrm>
            <a:off x="9081840" y="1176231"/>
            <a:ext cx="1324716" cy="369332"/>
          </a:xfrm>
          <a:prstGeom prst="rect">
            <a:avLst/>
          </a:prstGeom>
          <a:noFill/>
        </p:spPr>
        <p:txBody>
          <a:bodyPr wrap="square" rtlCol="0">
            <a:spAutoFit/>
          </a:bodyPr>
          <a:lstStyle/>
          <a:p>
            <a:pPr algn="ctr"/>
            <a:r>
              <a:rPr lang="en-US" altLang="zh-CN" b="1" dirty="0"/>
              <a:t>TCP</a:t>
            </a:r>
            <a:r>
              <a:rPr lang="zh-CN" altLang="en-US" b="1" dirty="0"/>
              <a:t>服务器</a:t>
            </a:r>
            <a:endParaRPr lang="zh-CN" altLang="en-US" b="1" dirty="0"/>
          </a:p>
        </p:txBody>
      </p:sp>
      <p:grpSp>
        <p:nvGrpSpPr>
          <p:cNvPr id="26" name="组合 25"/>
          <p:cNvGrpSpPr/>
          <p:nvPr/>
        </p:nvGrpSpPr>
        <p:grpSpPr>
          <a:xfrm>
            <a:off x="3118053" y="1128498"/>
            <a:ext cx="5963787" cy="654939"/>
            <a:chOff x="2993956" y="1149410"/>
            <a:chExt cx="5963787" cy="654939"/>
          </a:xfrm>
        </p:grpSpPr>
        <p:pic>
          <p:nvPicPr>
            <p:cNvPr id="27" name="图形 26"/>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a:off x="2993956" y="1149410"/>
              <a:ext cx="677140" cy="654939"/>
            </a:xfrm>
            <a:prstGeom prst="rect">
              <a:avLst/>
            </a:prstGeom>
          </p:spPr>
        </p:pic>
        <p:pic>
          <p:nvPicPr>
            <p:cNvPr id="28" name="图形 27"/>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514026" y="1149410"/>
              <a:ext cx="443717" cy="582378"/>
            </a:xfrm>
            <a:prstGeom prst="rect">
              <a:avLst/>
            </a:prstGeom>
          </p:spPr>
        </p:pic>
      </p:grpSp>
      <p:grpSp>
        <p:nvGrpSpPr>
          <p:cNvPr id="8" name="组合 7"/>
          <p:cNvGrpSpPr/>
          <p:nvPr/>
        </p:nvGrpSpPr>
        <p:grpSpPr>
          <a:xfrm>
            <a:off x="4274694" y="1865193"/>
            <a:ext cx="3642611" cy="412095"/>
            <a:chOff x="4274694" y="1865193"/>
            <a:chExt cx="3642611" cy="412095"/>
          </a:xfrm>
        </p:grpSpPr>
        <p:sp>
          <p:nvSpPr>
            <p:cNvPr id="5" name="圆柱体 4"/>
            <p:cNvSpPr/>
            <p:nvPr/>
          </p:nvSpPr>
          <p:spPr>
            <a:xfrm rot="16200000">
              <a:off x="5889952" y="249935"/>
              <a:ext cx="412095" cy="3642611"/>
            </a:xfrm>
            <a:prstGeom prst="can">
              <a:avLst>
                <a:gd name="adj" fmla="val 34442"/>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5491309" y="1885326"/>
              <a:ext cx="1232170" cy="369332"/>
            </a:xfrm>
            <a:prstGeom prst="rect">
              <a:avLst/>
            </a:prstGeom>
            <a:noFill/>
          </p:spPr>
          <p:txBody>
            <a:bodyPr wrap="square" rtlCol="0">
              <a:spAutoFit/>
            </a:bodyPr>
            <a:lstStyle/>
            <a:p>
              <a:pPr algn="ctr"/>
              <a:r>
                <a:rPr lang="zh-CN" altLang="en-US" b="1" dirty="0">
                  <a:solidFill>
                    <a:schemeClr val="bg1"/>
                  </a:solidFill>
                </a:rPr>
                <a:t>数据传输</a:t>
              </a:r>
              <a:endParaRPr lang="zh-CN" altLang="en-US" b="1" dirty="0">
                <a:solidFill>
                  <a:schemeClr val="bg1"/>
                </a:solidFill>
              </a:endParaRPr>
            </a:p>
          </p:txBody>
        </p:sp>
      </p:grpSp>
      <p:sp>
        <p:nvSpPr>
          <p:cNvPr id="30" name="矩形 29"/>
          <p:cNvSpPr/>
          <p:nvPr/>
        </p:nvSpPr>
        <p:spPr>
          <a:xfrm>
            <a:off x="2699102" y="2447972"/>
            <a:ext cx="1515600" cy="873298"/>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rPr>
              <a:t>FIN-WAIT-1</a:t>
            </a:r>
            <a:endParaRPr lang="en-US" altLang="zh-CN" b="1" dirty="0">
              <a:solidFill>
                <a:schemeClr val="bg1"/>
              </a:solidFill>
            </a:endParaRPr>
          </a:p>
          <a:p>
            <a:pPr algn="ctr"/>
            <a:r>
              <a:rPr lang="zh-CN" altLang="en-US" b="1" dirty="0">
                <a:solidFill>
                  <a:schemeClr val="bg1"/>
                </a:solidFill>
                <a:latin typeface="+mn-ea"/>
              </a:rPr>
              <a:t>终止等待</a:t>
            </a:r>
            <a:r>
              <a:rPr lang="en-US" altLang="zh-CN" b="1" dirty="0">
                <a:solidFill>
                  <a:schemeClr val="bg1"/>
                </a:solidFill>
                <a:latin typeface="+mn-ea"/>
              </a:rPr>
              <a:t>1</a:t>
            </a:r>
            <a:endParaRPr lang="zh-CN" altLang="en-US" b="1" dirty="0">
              <a:solidFill>
                <a:schemeClr val="bg1"/>
              </a:solidFill>
              <a:latin typeface="+mn-ea"/>
            </a:endParaRPr>
          </a:p>
        </p:txBody>
      </p:sp>
      <p:grpSp>
        <p:nvGrpSpPr>
          <p:cNvPr id="95" name="组合 94"/>
          <p:cNvGrpSpPr/>
          <p:nvPr/>
        </p:nvGrpSpPr>
        <p:grpSpPr>
          <a:xfrm>
            <a:off x="4214138" y="2251901"/>
            <a:ext cx="3763723" cy="545711"/>
            <a:chOff x="4214138" y="2251901"/>
            <a:chExt cx="3763723" cy="545711"/>
          </a:xfrm>
        </p:grpSpPr>
        <p:cxnSp>
          <p:nvCxnSpPr>
            <p:cNvPr id="31" name="直接箭头连接符 30"/>
            <p:cNvCxnSpPr/>
            <p:nvPr/>
          </p:nvCxnSpPr>
          <p:spPr>
            <a:xfrm>
              <a:off x="4214138" y="2447572"/>
              <a:ext cx="3763723" cy="341348"/>
            </a:xfrm>
            <a:prstGeom prst="straightConnector1">
              <a:avLst/>
            </a:prstGeom>
            <a:ln w="127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rot="335594">
              <a:off x="4859257" y="2251901"/>
              <a:ext cx="809897" cy="369332"/>
            </a:xfrm>
            <a:prstGeom prst="rect">
              <a:avLst/>
            </a:prstGeom>
            <a:noFill/>
          </p:spPr>
          <p:txBody>
            <a:bodyPr wrap="square" rtlCol="0">
              <a:spAutoFit/>
            </a:bodyPr>
            <a:lstStyle/>
            <a:p>
              <a:r>
                <a:rPr lang="en-US" altLang="zh-CN" b="1" dirty="0"/>
                <a:t>FIN=1</a:t>
              </a:r>
              <a:endParaRPr lang="zh-CN" altLang="en-US" b="1" dirty="0"/>
            </a:p>
          </p:txBody>
        </p:sp>
        <p:sp>
          <p:nvSpPr>
            <p:cNvPr id="32" name="文本框 31"/>
            <p:cNvSpPr txBox="1"/>
            <p:nvPr/>
          </p:nvSpPr>
          <p:spPr>
            <a:xfrm rot="250480">
              <a:off x="5608557" y="2299369"/>
              <a:ext cx="809897" cy="369332"/>
            </a:xfrm>
            <a:prstGeom prst="rect">
              <a:avLst/>
            </a:prstGeom>
            <a:noFill/>
          </p:spPr>
          <p:txBody>
            <a:bodyPr wrap="square" rtlCol="0">
              <a:spAutoFit/>
            </a:bodyPr>
            <a:lstStyle/>
            <a:p>
              <a:r>
                <a:rPr lang="en-US" altLang="zh-CN" b="1" dirty="0"/>
                <a:t>ACK=1</a:t>
              </a:r>
              <a:endParaRPr lang="zh-CN" altLang="en-US" b="1" dirty="0"/>
            </a:p>
          </p:txBody>
        </p:sp>
        <p:sp>
          <p:nvSpPr>
            <p:cNvPr id="33" name="文本框 32"/>
            <p:cNvSpPr txBox="1"/>
            <p:nvPr/>
          </p:nvSpPr>
          <p:spPr>
            <a:xfrm rot="344951">
              <a:off x="6415910" y="2339094"/>
              <a:ext cx="809897" cy="369332"/>
            </a:xfrm>
            <a:prstGeom prst="rect">
              <a:avLst/>
            </a:prstGeom>
            <a:noFill/>
          </p:spPr>
          <p:txBody>
            <a:bodyPr wrap="square" rtlCol="0">
              <a:spAutoFit/>
            </a:bodyPr>
            <a:lstStyle/>
            <a:p>
              <a:r>
                <a:rPr lang="en-US" altLang="zh-CN" b="1" dirty="0"/>
                <a:t>seq=u</a:t>
              </a:r>
              <a:endParaRPr lang="zh-CN" altLang="en-US" b="1" dirty="0"/>
            </a:p>
          </p:txBody>
        </p:sp>
        <p:sp>
          <p:nvSpPr>
            <p:cNvPr id="34" name="文本框 33"/>
            <p:cNvSpPr txBox="1"/>
            <p:nvPr/>
          </p:nvSpPr>
          <p:spPr>
            <a:xfrm rot="344951">
              <a:off x="7146872" y="2428280"/>
              <a:ext cx="809897" cy="369332"/>
            </a:xfrm>
            <a:prstGeom prst="rect">
              <a:avLst/>
            </a:prstGeom>
            <a:noFill/>
          </p:spPr>
          <p:txBody>
            <a:bodyPr wrap="square" rtlCol="0">
              <a:spAutoFit/>
            </a:bodyPr>
            <a:lstStyle/>
            <a:p>
              <a:r>
                <a:rPr lang="en-US" altLang="zh-CN" b="1" dirty="0"/>
                <a:t>ack=v</a:t>
              </a:r>
              <a:endParaRPr lang="zh-CN" altLang="en-US" b="1" dirty="0"/>
            </a:p>
          </p:txBody>
        </p:sp>
      </p:grpSp>
      <p:grpSp>
        <p:nvGrpSpPr>
          <p:cNvPr id="94" name="组合 93"/>
          <p:cNvGrpSpPr/>
          <p:nvPr/>
        </p:nvGrpSpPr>
        <p:grpSpPr>
          <a:xfrm>
            <a:off x="983085" y="1265027"/>
            <a:ext cx="1711321" cy="1200329"/>
            <a:chOff x="983085" y="1265027"/>
            <a:chExt cx="1711321" cy="1200329"/>
          </a:xfrm>
        </p:grpSpPr>
        <p:cxnSp>
          <p:nvCxnSpPr>
            <p:cNvPr id="72" name="连接符: 肘形 71"/>
            <p:cNvCxnSpPr>
              <a:stCxn id="24" idx="1"/>
            </p:cNvCxnSpPr>
            <p:nvPr/>
          </p:nvCxnSpPr>
          <p:spPr>
            <a:xfrm rot="10800000" flipH="1" flipV="1">
              <a:off x="2130526" y="1360896"/>
              <a:ext cx="563880" cy="1088571"/>
            </a:xfrm>
            <a:prstGeom prst="bentConnector3">
              <a:avLst>
                <a:gd name="adj1" fmla="val -131450"/>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4" name="文本框 73"/>
            <p:cNvSpPr txBox="1"/>
            <p:nvPr/>
          </p:nvSpPr>
          <p:spPr>
            <a:xfrm>
              <a:off x="983085" y="1265027"/>
              <a:ext cx="438727" cy="1200329"/>
            </a:xfrm>
            <a:prstGeom prst="rect">
              <a:avLst/>
            </a:prstGeom>
            <a:noFill/>
          </p:spPr>
          <p:txBody>
            <a:bodyPr wrap="square" rtlCol="0">
              <a:spAutoFit/>
            </a:bodyPr>
            <a:lstStyle/>
            <a:p>
              <a:r>
                <a:rPr lang="zh-CN" altLang="en-US" b="1" dirty="0"/>
                <a:t>主</a:t>
              </a:r>
              <a:endParaRPr lang="en-US" altLang="zh-CN" b="1" dirty="0"/>
            </a:p>
            <a:p>
              <a:r>
                <a:rPr lang="zh-CN" altLang="en-US" b="1" dirty="0"/>
                <a:t>动</a:t>
              </a:r>
              <a:endParaRPr lang="en-US" altLang="zh-CN" b="1" dirty="0"/>
            </a:p>
            <a:p>
              <a:r>
                <a:rPr lang="zh-CN" altLang="en-US" b="1" dirty="0"/>
                <a:t>关</a:t>
              </a:r>
              <a:endParaRPr lang="en-US" altLang="zh-CN" b="1" dirty="0"/>
            </a:p>
            <a:p>
              <a:r>
                <a:rPr lang="zh-CN" altLang="en-US" b="1" dirty="0"/>
                <a:t>闭</a:t>
              </a:r>
              <a:endParaRPr lang="zh-CN" altLang="en-US" b="1" dirty="0"/>
            </a:p>
          </p:txBody>
        </p:sp>
      </p:grpSp>
      <p:sp>
        <p:nvSpPr>
          <p:cNvPr id="90" name="文本框 89"/>
          <p:cNvSpPr txBox="1"/>
          <p:nvPr/>
        </p:nvSpPr>
        <p:spPr>
          <a:xfrm>
            <a:off x="130663" y="2451401"/>
            <a:ext cx="2759153" cy="646331"/>
          </a:xfrm>
          <a:prstGeom prst="rect">
            <a:avLst/>
          </a:prstGeom>
          <a:noFill/>
        </p:spPr>
        <p:txBody>
          <a:bodyPr wrap="square" rtlCol="0">
            <a:spAutoFit/>
          </a:bodyPr>
          <a:lstStyle/>
          <a:p>
            <a:r>
              <a:rPr lang="zh-CN" altLang="en-US" b="1" dirty="0">
                <a:solidFill>
                  <a:schemeClr val="accent3"/>
                </a:solidFill>
              </a:rPr>
              <a:t>发送</a:t>
            </a:r>
            <a:r>
              <a:rPr lang="en-US" altLang="zh-CN" b="1" dirty="0">
                <a:solidFill>
                  <a:schemeClr val="accent3"/>
                </a:solidFill>
              </a:rPr>
              <a:t>TCP</a:t>
            </a:r>
            <a:r>
              <a:rPr lang="zh-CN" altLang="en-US" b="1" dirty="0">
                <a:solidFill>
                  <a:schemeClr val="accent3"/>
                </a:solidFill>
              </a:rPr>
              <a:t>连接释放报文段</a:t>
            </a:r>
            <a:endParaRPr lang="en-US" altLang="zh-CN" b="1" dirty="0">
              <a:solidFill>
                <a:schemeClr val="accent3"/>
              </a:solidFill>
            </a:endParaRPr>
          </a:p>
          <a:p>
            <a:r>
              <a:rPr lang="zh-CN" altLang="en-US" b="1" dirty="0">
                <a:solidFill>
                  <a:schemeClr val="accent3"/>
                </a:solidFill>
              </a:rPr>
              <a:t>并进入终止等待</a:t>
            </a:r>
            <a:r>
              <a:rPr lang="en-US" altLang="zh-CN" b="1" dirty="0">
                <a:solidFill>
                  <a:schemeClr val="accent3"/>
                </a:solidFill>
              </a:rPr>
              <a:t>1</a:t>
            </a:r>
            <a:r>
              <a:rPr lang="zh-CN" altLang="en-US" b="1" dirty="0">
                <a:solidFill>
                  <a:schemeClr val="accent3"/>
                </a:solidFill>
              </a:rPr>
              <a:t>状态</a:t>
            </a:r>
            <a:endParaRPr lang="zh-CN" altLang="en-US" b="1" dirty="0">
              <a:solidFill>
                <a:schemeClr val="accent3"/>
              </a:solidFill>
            </a:endParaRPr>
          </a:p>
        </p:txBody>
      </p:sp>
      <p:sp>
        <p:nvSpPr>
          <p:cNvPr id="35" name="矩形 34"/>
          <p:cNvSpPr/>
          <p:nvPr/>
        </p:nvSpPr>
        <p:spPr>
          <a:xfrm>
            <a:off x="7977861" y="2780505"/>
            <a:ext cx="1515035" cy="1099051"/>
          </a:xfrm>
          <a:prstGeom prst="rect">
            <a:avLst/>
          </a:prstGeom>
          <a:solidFill>
            <a:schemeClr val="accent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rPr>
              <a:t>CLOSE-WAIT</a:t>
            </a:r>
            <a:endParaRPr lang="en-US" altLang="zh-CN" b="1" dirty="0">
              <a:solidFill>
                <a:schemeClr val="bg1"/>
              </a:solidFill>
            </a:endParaRPr>
          </a:p>
          <a:p>
            <a:pPr algn="ctr"/>
            <a:r>
              <a:rPr lang="zh-CN" altLang="en-US" b="1" dirty="0">
                <a:solidFill>
                  <a:schemeClr val="bg1"/>
                </a:solidFill>
                <a:latin typeface="+mn-ea"/>
              </a:rPr>
              <a:t>关闭等待</a:t>
            </a:r>
            <a:endParaRPr lang="zh-CN" altLang="en-US" b="1" dirty="0">
              <a:solidFill>
                <a:schemeClr val="bg1"/>
              </a:solidFill>
              <a:latin typeface="+mn-ea"/>
            </a:endParaRPr>
          </a:p>
        </p:txBody>
      </p:sp>
      <p:grpSp>
        <p:nvGrpSpPr>
          <p:cNvPr id="9" name="组合 8"/>
          <p:cNvGrpSpPr/>
          <p:nvPr/>
        </p:nvGrpSpPr>
        <p:grpSpPr>
          <a:xfrm>
            <a:off x="4214138" y="2733736"/>
            <a:ext cx="3759093" cy="587534"/>
            <a:chOff x="4214138" y="2733736"/>
            <a:chExt cx="3759093" cy="587534"/>
          </a:xfrm>
        </p:grpSpPr>
        <p:cxnSp>
          <p:nvCxnSpPr>
            <p:cNvPr id="36" name="直接箭头连接符 35"/>
            <p:cNvCxnSpPr/>
            <p:nvPr/>
          </p:nvCxnSpPr>
          <p:spPr>
            <a:xfrm flipH="1">
              <a:off x="4214138" y="2819302"/>
              <a:ext cx="3759093" cy="501968"/>
            </a:xfrm>
            <a:prstGeom prst="straightConnector1">
              <a:avLst/>
            </a:prstGeom>
            <a:ln w="127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37" name="文本框 36"/>
            <p:cNvSpPr txBox="1"/>
            <p:nvPr/>
          </p:nvSpPr>
          <p:spPr>
            <a:xfrm rot="21102087">
              <a:off x="4295738" y="2948766"/>
              <a:ext cx="809897" cy="369332"/>
            </a:xfrm>
            <a:prstGeom prst="rect">
              <a:avLst/>
            </a:prstGeom>
            <a:noFill/>
          </p:spPr>
          <p:txBody>
            <a:bodyPr wrap="square" rtlCol="0">
              <a:spAutoFit/>
            </a:bodyPr>
            <a:lstStyle/>
            <a:p>
              <a:r>
                <a:rPr lang="en-US" altLang="zh-CN" b="1" dirty="0"/>
                <a:t>ACK=1</a:t>
              </a:r>
              <a:endParaRPr lang="zh-CN" altLang="en-US" b="1" dirty="0"/>
            </a:p>
          </p:txBody>
        </p:sp>
        <p:sp>
          <p:nvSpPr>
            <p:cNvPr id="38" name="文本框 37"/>
            <p:cNvSpPr txBox="1"/>
            <p:nvPr/>
          </p:nvSpPr>
          <p:spPr>
            <a:xfrm rot="21139996">
              <a:off x="5110317" y="2805327"/>
              <a:ext cx="809897" cy="369332"/>
            </a:xfrm>
            <a:prstGeom prst="rect">
              <a:avLst/>
            </a:prstGeom>
            <a:noFill/>
          </p:spPr>
          <p:txBody>
            <a:bodyPr wrap="square" rtlCol="0">
              <a:spAutoFit/>
            </a:bodyPr>
            <a:lstStyle/>
            <a:p>
              <a:r>
                <a:rPr lang="en-US" altLang="zh-CN" b="1" dirty="0"/>
                <a:t>seq=v</a:t>
              </a:r>
              <a:endParaRPr lang="zh-CN" altLang="en-US" b="1" dirty="0"/>
            </a:p>
          </p:txBody>
        </p:sp>
        <p:sp>
          <p:nvSpPr>
            <p:cNvPr id="41" name="文本框 40"/>
            <p:cNvSpPr txBox="1"/>
            <p:nvPr/>
          </p:nvSpPr>
          <p:spPr>
            <a:xfrm rot="21174311">
              <a:off x="5867782" y="2733736"/>
              <a:ext cx="1015561" cy="369332"/>
            </a:xfrm>
            <a:prstGeom prst="rect">
              <a:avLst/>
            </a:prstGeom>
            <a:noFill/>
          </p:spPr>
          <p:txBody>
            <a:bodyPr wrap="square" rtlCol="0">
              <a:spAutoFit/>
            </a:bodyPr>
            <a:lstStyle/>
            <a:p>
              <a:r>
                <a:rPr lang="en-US" altLang="zh-CN" b="1" dirty="0"/>
                <a:t>ack=u+1</a:t>
              </a:r>
              <a:endParaRPr lang="zh-CN" altLang="en-US" b="1" dirty="0"/>
            </a:p>
          </p:txBody>
        </p:sp>
      </p:grpSp>
      <p:sp>
        <p:nvSpPr>
          <p:cNvPr id="42" name="文本框 41"/>
          <p:cNvSpPr txBox="1"/>
          <p:nvPr/>
        </p:nvSpPr>
        <p:spPr>
          <a:xfrm>
            <a:off x="9480501" y="2715141"/>
            <a:ext cx="2759153" cy="646331"/>
          </a:xfrm>
          <a:prstGeom prst="rect">
            <a:avLst/>
          </a:prstGeom>
          <a:noFill/>
        </p:spPr>
        <p:txBody>
          <a:bodyPr wrap="square" rtlCol="0">
            <a:spAutoFit/>
          </a:bodyPr>
          <a:lstStyle/>
          <a:p>
            <a:r>
              <a:rPr lang="zh-CN" altLang="en-US" b="1" dirty="0">
                <a:solidFill>
                  <a:schemeClr val="accent5"/>
                </a:solidFill>
              </a:rPr>
              <a:t>发送</a:t>
            </a:r>
            <a:r>
              <a:rPr lang="en-US" altLang="zh-CN" b="1" dirty="0">
                <a:solidFill>
                  <a:schemeClr val="accent5"/>
                </a:solidFill>
              </a:rPr>
              <a:t>TCP</a:t>
            </a:r>
            <a:r>
              <a:rPr lang="zh-CN" altLang="en-US" b="1" dirty="0">
                <a:solidFill>
                  <a:schemeClr val="accent5"/>
                </a:solidFill>
              </a:rPr>
              <a:t>普通确认报文段</a:t>
            </a:r>
            <a:endParaRPr lang="en-US" altLang="zh-CN" b="1" dirty="0">
              <a:solidFill>
                <a:schemeClr val="accent5"/>
              </a:solidFill>
            </a:endParaRPr>
          </a:p>
          <a:p>
            <a:r>
              <a:rPr lang="zh-CN" altLang="en-US" b="1" dirty="0">
                <a:solidFill>
                  <a:schemeClr val="accent5"/>
                </a:solidFill>
              </a:rPr>
              <a:t>并进入关闭等待状态</a:t>
            </a:r>
            <a:endParaRPr lang="zh-CN" altLang="en-US" b="1" dirty="0">
              <a:solidFill>
                <a:schemeClr val="accent5"/>
              </a:solidFill>
            </a:endParaRPr>
          </a:p>
        </p:txBody>
      </p:sp>
      <p:grpSp>
        <p:nvGrpSpPr>
          <p:cNvPr id="46" name="组合 45"/>
          <p:cNvGrpSpPr/>
          <p:nvPr/>
        </p:nvGrpSpPr>
        <p:grpSpPr>
          <a:xfrm>
            <a:off x="9480501" y="1496845"/>
            <a:ext cx="2057183" cy="1278715"/>
            <a:chOff x="9480501" y="1496845"/>
            <a:chExt cx="2057183" cy="1278715"/>
          </a:xfrm>
        </p:grpSpPr>
        <p:cxnSp>
          <p:nvCxnSpPr>
            <p:cNvPr id="47" name="连接符: 曲线 46"/>
            <p:cNvCxnSpPr/>
            <p:nvPr/>
          </p:nvCxnSpPr>
          <p:spPr>
            <a:xfrm flipH="1" flipV="1">
              <a:off x="9480501" y="1496845"/>
              <a:ext cx="10079" cy="1278715"/>
            </a:xfrm>
            <a:prstGeom prst="curvedConnector3">
              <a:avLst>
                <a:gd name="adj1" fmla="val -2268082"/>
              </a:avLst>
            </a:prstGeom>
            <a:ln w="25400">
              <a:solidFill>
                <a:schemeClr val="tx1"/>
              </a:solidFill>
              <a:prstDash val="dash"/>
              <a:tailEnd type="triangle" w="med" len="lg"/>
            </a:ln>
          </p:spPr>
          <p:style>
            <a:lnRef idx="1">
              <a:schemeClr val="accent1"/>
            </a:lnRef>
            <a:fillRef idx="0">
              <a:schemeClr val="accent1"/>
            </a:fillRef>
            <a:effectRef idx="0">
              <a:schemeClr val="accent1"/>
            </a:effectRef>
            <a:fontRef idx="minor">
              <a:schemeClr val="tx1"/>
            </a:fontRef>
          </p:style>
        </p:cxnSp>
        <p:sp>
          <p:nvSpPr>
            <p:cNvPr id="48" name="文本框 47"/>
            <p:cNvSpPr txBox="1"/>
            <p:nvPr/>
          </p:nvSpPr>
          <p:spPr>
            <a:xfrm>
              <a:off x="9679098" y="1956629"/>
              <a:ext cx="1858586" cy="369332"/>
            </a:xfrm>
            <a:prstGeom prst="rect">
              <a:avLst/>
            </a:prstGeom>
            <a:noFill/>
          </p:spPr>
          <p:txBody>
            <a:bodyPr wrap="square" rtlCol="0">
              <a:spAutoFit/>
            </a:bodyPr>
            <a:lstStyle/>
            <a:p>
              <a:r>
                <a:rPr lang="zh-CN" altLang="en-US" b="1" dirty="0"/>
                <a:t>通知应用进程</a:t>
              </a:r>
              <a:endParaRPr lang="zh-CN" altLang="en-US" b="1" dirty="0"/>
            </a:p>
          </p:txBody>
        </p:sp>
      </p:grpSp>
      <p:sp>
        <p:nvSpPr>
          <p:cNvPr id="50" name="标注: 左箭头 49"/>
          <p:cNvSpPr/>
          <p:nvPr/>
        </p:nvSpPr>
        <p:spPr>
          <a:xfrm rot="21173608">
            <a:off x="5590824" y="3185971"/>
            <a:ext cx="1893651" cy="470078"/>
          </a:xfrm>
          <a:prstGeom prst="leftArrowCallout">
            <a:avLst>
              <a:gd name="adj1" fmla="val 25000"/>
              <a:gd name="adj2" fmla="val 25000"/>
              <a:gd name="adj3" fmla="val 25000"/>
              <a:gd name="adj4" fmla="val 85097"/>
            </a:avLst>
          </a:prstGeom>
          <a:solidFill>
            <a:schemeClr val="accent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数据传输</a:t>
            </a:r>
            <a:endParaRPr lang="zh-CN" altLang="en-US" b="1" dirty="0"/>
          </a:p>
        </p:txBody>
      </p:sp>
      <p:sp>
        <p:nvSpPr>
          <p:cNvPr id="51" name="矩形 50"/>
          <p:cNvSpPr/>
          <p:nvPr/>
        </p:nvSpPr>
        <p:spPr>
          <a:xfrm>
            <a:off x="2694472" y="3321269"/>
            <a:ext cx="1515600" cy="1099051"/>
          </a:xfrm>
          <a:prstGeom prst="rect">
            <a:avLst/>
          </a:prstGeom>
          <a:solidFill>
            <a:schemeClr val="accent3">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rPr>
              <a:t>FIN-WAIT-2</a:t>
            </a:r>
            <a:endParaRPr lang="en-US" altLang="zh-CN" b="1" dirty="0">
              <a:solidFill>
                <a:schemeClr val="bg1"/>
              </a:solidFill>
            </a:endParaRPr>
          </a:p>
          <a:p>
            <a:pPr algn="ctr"/>
            <a:r>
              <a:rPr lang="zh-CN" altLang="en-US" b="1" dirty="0">
                <a:solidFill>
                  <a:schemeClr val="bg1"/>
                </a:solidFill>
                <a:latin typeface="+mn-ea"/>
              </a:rPr>
              <a:t>终止等待</a:t>
            </a:r>
            <a:r>
              <a:rPr lang="en-US" altLang="zh-CN" b="1" dirty="0">
                <a:solidFill>
                  <a:schemeClr val="bg1"/>
                </a:solidFill>
                <a:latin typeface="+mn-ea"/>
              </a:rPr>
              <a:t>2</a:t>
            </a:r>
            <a:endParaRPr lang="zh-CN" altLang="en-US" b="1" dirty="0">
              <a:solidFill>
                <a:schemeClr val="bg1"/>
              </a:solidFill>
              <a:latin typeface="+mn-ea"/>
            </a:endParaRPr>
          </a:p>
        </p:txBody>
      </p:sp>
      <p:grpSp>
        <p:nvGrpSpPr>
          <p:cNvPr id="19" name="组合 18"/>
          <p:cNvGrpSpPr/>
          <p:nvPr/>
        </p:nvGrpSpPr>
        <p:grpSpPr>
          <a:xfrm>
            <a:off x="9488265" y="1355080"/>
            <a:ext cx="2611540" cy="2521388"/>
            <a:chOff x="9488265" y="1355080"/>
            <a:chExt cx="2611540" cy="2521388"/>
          </a:xfrm>
        </p:grpSpPr>
        <p:cxnSp>
          <p:nvCxnSpPr>
            <p:cNvPr id="53" name="连接符: 肘形 52"/>
            <p:cNvCxnSpPr/>
            <p:nvPr/>
          </p:nvCxnSpPr>
          <p:spPr>
            <a:xfrm flipH="1">
              <a:off x="9488265" y="1360897"/>
              <a:ext cx="918291" cy="2515571"/>
            </a:xfrm>
            <a:prstGeom prst="bentConnector3">
              <a:avLst>
                <a:gd name="adj1" fmla="val -180294"/>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文本框 53"/>
            <p:cNvSpPr txBox="1"/>
            <p:nvPr/>
          </p:nvSpPr>
          <p:spPr>
            <a:xfrm>
              <a:off x="11661078" y="1355080"/>
              <a:ext cx="438727" cy="1200329"/>
            </a:xfrm>
            <a:prstGeom prst="rect">
              <a:avLst/>
            </a:prstGeom>
            <a:noFill/>
          </p:spPr>
          <p:txBody>
            <a:bodyPr wrap="square" rtlCol="0">
              <a:spAutoFit/>
            </a:bodyPr>
            <a:lstStyle/>
            <a:p>
              <a:r>
                <a:rPr lang="zh-CN" altLang="en-US" b="1" dirty="0"/>
                <a:t>被动关</a:t>
              </a:r>
              <a:endParaRPr lang="en-US" altLang="zh-CN" b="1" dirty="0"/>
            </a:p>
            <a:p>
              <a:r>
                <a:rPr lang="zh-CN" altLang="en-US" b="1" dirty="0"/>
                <a:t>闭</a:t>
              </a:r>
              <a:endParaRPr lang="zh-CN" altLang="en-US" b="1" dirty="0"/>
            </a:p>
          </p:txBody>
        </p:sp>
      </p:grpSp>
      <p:grpSp>
        <p:nvGrpSpPr>
          <p:cNvPr id="20" name="组合 19"/>
          <p:cNvGrpSpPr/>
          <p:nvPr/>
        </p:nvGrpSpPr>
        <p:grpSpPr>
          <a:xfrm>
            <a:off x="4216453" y="3638329"/>
            <a:ext cx="3759093" cy="745646"/>
            <a:chOff x="4216453" y="3638329"/>
            <a:chExt cx="3759093" cy="745646"/>
          </a:xfrm>
        </p:grpSpPr>
        <p:cxnSp>
          <p:nvCxnSpPr>
            <p:cNvPr id="56" name="直接箭头连接符 55"/>
            <p:cNvCxnSpPr/>
            <p:nvPr/>
          </p:nvCxnSpPr>
          <p:spPr>
            <a:xfrm flipH="1">
              <a:off x="4216453" y="3882007"/>
              <a:ext cx="3759093" cy="501968"/>
            </a:xfrm>
            <a:prstGeom prst="straightConnector1">
              <a:avLst/>
            </a:prstGeom>
            <a:ln w="127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57" name="文本框 56"/>
            <p:cNvSpPr txBox="1"/>
            <p:nvPr/>
          </p:nvSpPr>
          <p:spPr>
            <a:xfrm rot="21102087">
              <a:off x="4298053" y="4011471"/>
              <a:ext cx="809897" cy="369332"/>
            </a:xfrm>
            <a:prstGeom prst="rect">
              <a:avLst/>
            </a:prstGeom>
            <a:noFill/>
          </p:spPr>
          <p:txBody>
            <a:bodyPr wrap="square" rtlCol="0">
              <a:spAutoFit/>
            </a:bodyPr>
            <a:lstStyle/>
            <a:p>
              <a:r>
                <a:rPr lang="en-US" altLang="zh-CN" b="1" dirty="0"/>
                <a:t>FIN=1</a:t>
              </a:r>
              <a:endParaRPr lang="zh-CN" altLang="en-US" b="1" dirty="0"/>
            </a:p>
          </p:txBody>
        </p:sp>
        <p:sp>
          <p:nvSpPr>
            <p:cNvPr id="58" name="文本框 57"/>
            <p:cNvSpPr txBox="1"/>
            <p:nvPr/>
          </p:nvSpPr>
          <p:spPr>
            <a:xfrm rot="21139996">
              <a:off x="5112632" y="3900687"/>
              <a:ext cx="809897" cy="369332"/>
            </a:xfrm>
            <a:prstGeom prst="rect">
              <a:avLst/>
            </a:prstGeom>
            <a:noFill/>
          </p:spPr>
          <p:txBody>
            <a:bodyPr wrap="square" rtlCol="0">
              <a:spAutoFit/>
            </a:bodyPr>
            <a:lstStyle/>
            <a:p>
              <a:r>
                <a:rPr lang="en-US" altLang="zh-CN" b="1" dirty="0"/>
                <a:t>ACK=1</a:t>
              </a:r>
              <a:endParaRPr lang="zh-CN" altLang="en-US" b="1" dirty="0"/>
            </a:p>
          </p:txBody>
        </p:sp>
        <p:sp>
          <p:nvSpPr>
            <p:cNvPr id="59" name="文本框 58"/>
            <p:cNvSpPr txBox="1"/>
            <p:nvPr/>
          </p:nvSpPr>
          <p:spPr>
            <a:xfrm rot="21174311">
              <a:off x="6000722" y="3731131"/>
              <a:ext cx="1015561" cy="369332"/>
            </a:xfrm>
            <a:prstGeom prst="rect">
              <a:avLst/>
            </a:prstGeom>
            <a:noFill/>
          </p:spPr>
          <p:txBody>
            <a:bodyPr wrap="square" rtlCol="0">
              <a:spAutoFit/>
            </a:bodyPr>
            <a:lstStyle/>
            <a:p>
              <a:r>
                <a:rPr lang="en-US" altLang="zh-CN" b="1" dirty="0"/>
                <a:t>seq=w</a:t>
              </a:r>
              <a:endParaRPr lang="zh-CN" altLang="en-US" b="1" dirty="0"/>
            </a:p>
          </p:txBody>
        </p:sp>
        <p:sp>
          <p:nvSpPr>
            <p:cNvPr id="60" name="文本框 59"/>
            <p:cNvSpPr txBox="1"/>
            <p:nvPr/>
          </p:nvSpPr>
          <p:spPr>
            <a:xfrm rot="21174311">
              <a:off x="6813967" y="3638329"/>
              <a:ext cx="1015561" cy="369332"/>
            </a:xfrm>
            <a:prstGeom prst="rect">
              <a:avLst/>
            </a:prstGeom>
            <a:noFill/>
          </p:spPr>
          <p:txBody>
            <a:bodyPr wrap="square" rtlCol="0">
              <a:spAutoFit/>
            </a:bodyPr>
            <a:lstStyle/>
            <a:p>
              <a:r>
                <a:rPr lang="en-US" altLang="zh-CN" b="1" dirty="0"/>
                <a:t>ack=u+1</a:t>
              </a:r>
              <a:endParaRPr lang="zh-CN" altLang="en-US" b="1" dirty="0"/>
            </a:p>
          </p:txBody>
        </p:sp>
      </p:grpSp>
      <p:sp>
        <p:nvSpPr>
          <p:cNvPr id="62" name="文本框 61"/>
          <p:cNvSpPr txBox="1"/>
          <p:nvPr/>
        </p:nvSpPr>
        <p:spPr>
          <a:xfrm>
            <a:off x="9480501" y="3902497"/>
            <a:ext cx="2759153" cy="646331"/>
          </a:xfrm>
          <a:prstGeom prst="rect">
            <a:avLst/>
          </a:prstGeom>
          <a:noFill/>
        </p:spPr>
        <p:txBody>
          <a:bodyPr wrap="square" rtlCol="0">
            <a:spAutoFit/>
          </a:bodyPr>
          <a:lstStyle/>
          <a:p>
            <a:r>
              <a:rPr lang="zh-CN" altLang="en-US" b="1" dirty="0">
                <a:solidFill>
                  <a:schemeClr val="accent1">
                    <a:lumMod val="50000"/>
                  </a:schemeClr>
                </a:solidFill>
              </a:rPr>
              <a:t>发送</a:t>
            </a:r>
            <a:r>
              <a:rPr lang="en-US" altLang="zh-CN" b="1" dirty="0">
                <a:solidFill>
                  <a:schemeClr val="accent1">
                    <a:lumMod val="50000"/>
                  </a:schemeClr>
                </a:solidFill>
              </a:rPr>
              <a:t>TCP</a:t>
            </a:r>
            <a:r>
              <a:rPr lang="zh-CN" altLang="en-US" b="1" dirty="0">
                <a:solidFill>
                  <a:schemeClr val="accent1">
                    <a:lumMod val="50000"/>
                  </a:schemeClr>
                </a:solidFill>
              </a:rPr>
              <a:t>连接释放报文段</a:t>
            </a:r>
            <a:endParaRPr lang="en-US" altLang="zh-CN" b="1" dirty="0">
              <a:solidFill>
                <a:schemeClr val="accent1">
                  <a:lumMod val="50000"/>
                </a:schemeClr>
              </a:solidFill>
            </a:endParaRPr>
          </a:p>
          <a:p>
            <a:r>
              <a:rPr lang="zh-CN" altLang="en-US" b="1" dirty="0">
                <a:solidFill>
                  <a:schemeClr val="accent1">
                    <a:lumMod val="50000"/>
                  </a:schemeClr>
                </a:solidFill>
              </a:rPr>
              <a:t>并进入最后确认状态</a:t>
            </a:r>
            <a:endParaRPr lang="zh-CN" altLang="en-US" b="1" dirty="0">
              <a:solidFill>
                <a:schemeClr val="accent1">
                  <a:lumMod val="50000"/>
                </a:schemeClr>
              </a:solidFill>
            </a:endParaRPr>
          </a:p>
        </p:txBody>
      </p:sp>
      <p:grpSp>
        <p:nvGrpSpPr>
          <p:cNvPr id="11" name="组合 10"/>
          <p:cNvGrpSpPr/>
          <p:nvPr/>
        </p:nvGrpSpPr>
        <p:grpSpPr>
          <a:xfrm>
            <a:off x="4218768" y="4225254"/>
            <a:ext cx="2947056" cy="482266"/>
            <a:chOff x="4218768" y="4225254"/>
            <a:chExt cx="2947056" cy="482266"/>
          </a:xfrm>
        </p:grpSpPr>
        <p:cxnSp>
          <p:nvCxnSpPr>
            <p:cNvPr id="63" name="直接箭头连接符 62"/>
            <p:cNvCxnSpPr/>
            <p:nvPr/>
          </p:nvCxnSpPr>
          <p:spPr>
            <a:xfrm>
              <a:off x="4218768" y="4423921"/>
              <a:ext cx="2911642" cy="250559"/>
            </a:xfrm>
            <a:prstGeom prst="straightConnector1">
              <a:avLst/>
            </a:prstGeom>
            <a:ln w="127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64" name="文本框 63"/>
            <p:cNvSpPr txBox="1"/>
            <p:nvPr/>
          </p:nvSpPr>
          <p:spPr>
            <a:xfrm rot="343184">
              <a:off x="4725416" y="4225254"/>
              <a:ext cx="809897" cy="369332"/>
            </a:xfrm>
            <a:prstGeom prst="rect">
              <a:avLst/>
            </a:prstGeom>
            <a:noFill/>
          </p:spPr>
          <p:txBody>
            <a:bodyPr wrap="square" rtlCol="0">
              <a:spAutoFit/>
            </a:bodyPr>
            <a:lstStyle/>
            <a:p>
              <a:r>
                <a:rPr lang="en-US" altLang="zh-CN" b="1" dirty="0"/>
                <a:t>ACK=1</a:t>
              </a:r>
              <a:endParaRPr lang="zh-CN" altLang="en-US" b="1" dirty="0"/>
            </a:p>
          </p:txBody>
        </p:sp>
        <p:sp>
          <p:nvSpPr>
            <p:cNvPr id="66" name="文本框 65"/>
            <p:cNvSpPr txBox="1"/>
            <p:nvPr/>
          </p:nvSpPr>
          <p:spPr>
            <a:xfrm rot="344951">
              <a:off x="5369800" y="4252650"/>
              <a:ext cx="1143861" cy="369332"/>
            </a:xfrm>
            <a:prstGeom prst="rect">
              <a:avLst/>
            </a:prstGeom>
            <a:noFill/>
          </p:spPr>
          <p:txBody>
            <a:bodyPr wrap="square" rtlCol="0">
              <a:spAutoFit/>
            </a:bodyPr>
            <a:lstStyle/>
            <a:p>
              <a:r>
                <a:rPr lang="en-US" altLang="zh-CN" b="1" dirty="0"/>
                <a:t>seq=u+1</a:t>
              </a:r>
              <a:endParaRPr lang="zh-CN" altLang="en-US" b="1" dirty="0"/>
            </a:p>
          </p:txBody>
        </p:sp>
        <p:sp>
          <p:nvSpPr>
            <p:cNvPr id="67" name="文本框 66"/>
            <p:cNvSpPr txBox="1"/>
            <p:nvPr/>
          </p:nvSpPr>
          <p:spPr>
            <a:xfrm rot="344951">
              <a:off x="6141580" y="4338188"/>
              <a:ext cx="1024244" cy="369332"/>
            </a:xfrm>
            <a:prstGeom prst="rect">
              <a:avLst/>
            </a:prstGeom>
            <a:noFill/>
          </p:spPr>
          <p:txBody>
            <a:bodyPr wrap="square" rtlCol="0">
              <a:spAutoFit/>
            </a:bodyPr>
            <a:lstStyle/>
            <a:p>
              <a:r>
                <a:rPr lang="en-US" altLang="zh-CN" b="1" dirty="0"/>
                <a:t>ack=w+1</a:t>
              </a:r>
              <a:endParaRPr lang="zh-CN" altLang="en-US" b="1" dirty="0"/>
            </a:p>
          </p:txBody>
        </p:sp>
      </p:grpSp>
      <p:sp>
        <p:nvSpPr>
          <p:cNvPr id="68" name="矩形 67"/>
          <p:cNvSpPr/>
          <p:nvPr/>
        </p:nvSpPr>
        <p:spPr>
          <a:xfrm>
            <a:off x="2694406" y="4417328"/>
            <a:ext cx="1515600" cy="2021572"/>
          </a:xfrm>
          <a:prstGeom prst="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CLOSED</a:t>
            </a:r>
            <a:endParaRPr lang="en-US" altLang="zh-CN" b="1" dirty="0">
              <a:solidFill>
                <a:schemeClr val="tx1"/>
              </a:solidFill>
            </a:endParaRPr>
          </a:p>
          <a:p>
            <a:pPr algn="ctr"/>
            <a:r>
              <a:rPr lang="zh-CN" altLang="en-US" b="1" dirty="0">
                <a:solidFill>
                  <a:schemeClr val="tx1"/>
                </a:solidFill>
                <a:latin typeface="+mn-ea"/>
              </a:rPr>
              <a:t>关闭</a:t>
            </a:r>
            <a:endParaRPr lang="zh-CN" altLang="en-US" b="1" dirty="0">
              <a:solidFill>
                <a:schemeClr val="tx1"/>
              </a:solidFill>
              <a:latin typeface="+mn-ea"/>
            </a:endParaRPr>
          </a:p>
        </p:txBody>
      </p:sp>
      <p:grpSp>
        <p:nvGrpSpPr>
          <p:cNvPr id="15" name="组合 14"/>
          <p:cNvGrpSpPr/>
          <p:nvPr/>
        </p:nvGrpSpPr>
        <p:grpSpPr>
          <a:xfrm>
            <a:off x="7020393" y="4104201"/>
            <a:ext cx="666205" cy="612904"/>
            <a:chOff x="6354575" y="4641950"/>
            <a:chExt cx="666205" cy="612904"/>
          </a:xfrm>
        </p:grpSpPr>
        <p:sp>
          <p:nvSpPr>
            <p:cNvPr id="13" name="爆炸形: 8 pt  12"/>
            <p:cNvSpPr/>
            <p:nvPr/>
          </p:nvSpPr>
          <p:spPr>
            <a:xfrm>
              <a:off x="6354575" y="4641950"/>
              <a:ext cx="666205" cy="612904"/>
            </a:xfrm>
            <a:prstGeom prst="irregularSeal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文本框 13"/>
            <p:cNvSpPr txBox="1"/>
            <p:nvPr/>
          </p:nvSpPr>
          <p:spPr>
            <a:xfrm>
              <a:off x="6354575" y="4744390"/>
              <a:ext cx="666205" cy="369332"/>
            </a:xfrm>
            <a:prstGeom prst="rect">
              <a:avLst/>
            </a:prstGeom>
            <a:noFill/>
          </p:spPr>
          <p:txBody>
            <a:bodyPr wrap="square" rtlCol="0">
              <a:spAutoFit/>
            </a:bodyPr>
            <a:lstStyle/>
            <a:p>
              <a:r>
                <a:rPr lang="zh-CN" altLang="en-US" b="1" dirty="0">
                  <a:solidFill>
                    <a:schemeClr val="bg1"/>
                  </a:solidFill>
                </a:rPr>
                <a:t>丢失</a:t>
              </a:r>
              <a:endParaRPr lang="zh-CN" altLang="en-US" b="1" dirty="0">
                <a:solidFill>
                  <a:schemeClr val="bg1"/>
                </a:solidFill>
              </a:endParaRPr>
            </a:p>
          </p:txBody>
        </p:sp>
      </p:grpSp>
      <p:grpSp>
        <p:nvGrpSpPr>
          <p:cNvPr id="71" name="组合 70"/>
          <p:cNvGrpSpPr/>
          <p:nvPr/>
        </p:nvGrpSpPr>
        <p:grpSpPr>
          <a:xfrm>
            <a:off x="4221076" y="4649530"/>
            <a:ext cx="3759093" cy="629562"/>
            <a:chOff x="4216453" y="3754413"/>
            <a:chExt cx="3759093" cy="629562"/>
          </a:xfrm>
        </p:grpSpPr>
        <p:cxnSp>
          <p:nvCxnSpPr>
            <p:cNvPr id="73" name="直接箭头连接符 72"/>
            <p:cNvCxnSpPr/>
            <p:nvPr/>
          </p:nvCxnSpPr>
          <p:spPr>
            <a:xfrm flipH="1">
              <a:off x="4216453" y="3882007"/>
              <a:ext cx="3759093" cy="501968"/>
            </a:xfrm>
            <a:prstGeom prst="straightConnector1">
              <a:avLst/>
            </a:prstGeom>
            <a:ln w="127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75" name="文本框 74"/>
            <p:cNvSpPr txBox="1"/>
            <p:nvPr/>
          </p:nvSpPr>
          <p:spPr>
            <a:xfrm rot="21102087">
              <a:off x="4238928" y="4010832"/>
              <a:ext cx="809897" cy="369332"/>
            </a:xfrm>
            <a:prstGeom prst="rect">
              <a:avLst/>
            </a:prstGeom>
            <a:noFill/>
          </p:spPr>
          <p:txBody>
            <a:bodyPr wrap="square" rtlCol="0">
              <a:spAutoFit/>
            </a:bodyPr>
            <a:lstStyle/>
            <a:p>
              <a:r>
                <a:rPr lang="en-US" altLang="zh-CN" b="1" dirty="0"/>
                <a:t>FIN=1</a:t>
              </a:r>
              <a:endParaRPr lang="zh-CN" altLang="en-US" b="1" dirty="0"/>
            </a:p>
          </p:txBody>
        </p:sp>
        <p:sp>
          <p:nvSpPr>
            <p:cNvPr id="76" name="文本框 75"/>
            <p:cNvSpPr txBox="1"/>
            <p:nvPr/>
          </p:nvSpPr>
          <p:spPr>
            <a:xfrm rot="21139996">
              <a:off x="4791072" y="3924797"/>
              <a:ext cx="809897" cy="369332"/>
            </a:xfrm>
            <a:prstGeom prst="rect">
              <a:avLst/>
            </a:prstGeom>
            <a:noFill/>
          </p:spPr>
          <p:txBody>
            <a:bodyPr wrap="square" rtlCol="0">
              <a:spAutoFit/>
            </a:bodyPr>
            <a:lstStyle/>
            <a:p>
              <a:r>
                <a:rPr lang="en-US" altLang="zh-CN" b="1" dirty="0"/>
                <a:t>ACK=1</a:t>
              </a:r>
              <a:endParaRPr lang="zh-CN" altLang="en-US" b="1" dirty="0"/>
            </a:p>
          </p:txBody>
        </p:sp>
        <p:sp>
          <p:nvSpPr>
            <p:cNvPr id="77" name="文本框 76"/>
            <p:cNvSpPr txBox="1"/>
            <p:nvPr/>
          </p:nvSpPr>
          <p:spPr>
            <a:xfrm rot="21174311">
              <a:off x="5471577" y="3807203"/>
              <a:ext cx="1015561" cy="369332"/>
            </a:xfrm>
            <a:prstGeom prst="rect">
              <a:avLst/>
            </a:prstGeom>
            <a:noFill/>
          </p:spPr>
          <p:txBody>
            <a:bodyPr wrap="square" rtlCol="0">
              <a:spAutoFit/>
            </a:bodyPr>
            <a:lstStyle/>
            <a:p>
              <a:r>
                <a:rPr lang="en-US" altLang="zh-CN" b="1" dirty="0"/>
                <a:t>seq=w</a:t>
              </a:r>
              <a:endParaRPr lang="zh-CN" altLang="en-US" b="1" dirty="0"/>
            </a:p>
          </p:txBody>
        </p:sp>
        <p:sp>
          <p:nvSpPr>
            <p:cNvPr id="78" name="文本框 77"/>
            <p:cNvSpPr txBox="1"/>
            <p:nvPr/>
          </p:nvSpPr>
          <p:spPr>
            <a:xfrm rot="21174311">
              <a:off x="6101162" y="3754413"/>
              <a:ext cx="1015561" cy="369332"/>
            </a:xfrm>
            <a:prstGeom prst="rect">
              <a:avLst/>
            </a:prstGeom>
            <a:noFill/>
          </p:spPr>
          <p:txBody>
            <a:bodyPr wrap="square" rtlCol="0">
              <a:spAutoFit/>
            </a:bodyPr>
            <a:lstStyle/>
            <a:p>
              <a:r>
                <a:rPr lang="en-US" altLang="zh-CN" b="1" dirty="0"/>
                <a:t>ack=u+1</a:t>
              </a:r>
              <a:endParaRPr lang="zh-CN" altLang="en-US" b="1" dirty="0"/>
            </a:p>
          </p:txBody>
        </p:sp>
      </p:grpSp>
      <p:sp>
        <p:nvSpPr>
          <p:cNvPr id="80" name="文本框 79"/>
          <p:cNvSpPr txBox="1"/>
          <p:nvPr/>
        </p:nvSpPr>
        <p:spPr>
          <a:xfrm>
            <a:off x="9479073" y="4760956"/>
            <a:ext cx="2408128" cy="646331"/>
          </a:xfrm>
          <a:prstGeom prst="rect">
            <a:avLst/>
          </a:prstGeom>
          <a:noFill/>
        </p:spPr>
        <p:txBody>
          <a:bodyPr wrap="square" rtlCol="0">
            <a:spAutoFit/>
          </a:bodyPr>
          <a:lstStyle/>
          <a:p>
            <a:r>
              <a:rPr lang="zh-CN" altLang="en-US" b="1" dirty="0">
                <a:solidFill>
                  <a:schemeClr val="accent1">
                    <a:lumMod val="50000"/>
                  </a:schemeClr>
                </a:solidFill>
              </a:rPr>
              <a:t>超时重传</a:t>
            </a:r>
            <a:endParaRPr lang="en-US" altLang="zh-CN" b="1" dirty="0">
              <a:solidFill>
                <a:schemeClr val="accent1">
                  <a:lumMod val="50000"/>
                </a:schemeClr>
              </a:solidFill>
            </a:endParaRPr>
          </a:p>
          <a:p>
            <a:r>
              <a:rPr lang="en-US" altLang="zh-CN" b="1" dirty="0">
                <a:solidFill>
                  <a:schemeClr val="accent1">
                    <a:lumMod val="50000"/>
                  </a:schemeClr>
                </a:solidFill>
              </a:rPr>
              <a:t>TCP</a:t>
            </a:r>
            <a:r>
              <a:rPr lang="zh-CN" altLang="en-US" b="1" dirty="0">
                <a:solidFill>
                  <a:schemeClr val="accent1">
                    <a:lumMod val="50000"/>
                  </a:schemeClr>
                </a:solidFill>
              </a:rPr>
              <a:t>连接释放报文段</a:t>
            </a:r>
            <a:endParaRPr lang="zh-CN" altLang="en-US" b="1" dirty="0">
              <a:solidFill>
                <a:schemeClr val="accent1">
                  <a:lumMod val="50000"/>
                </a:schemeClr>
              </a:solidFill>
            </a:endParaRPr>
          </a:p>
        </p:txBody>
      </p:sp>
      <p:sp>
        <p:nvSpPr>
          <p:cNvPr id="81" name="矩形 80"/>
          <p:cNvSpPr/>
          <p:nvPr/>
        </p:nvSpPr>
        <p:spPr>
          <a:xfrm>
            <a:off x="7973231" y="3881261"/>
            <a:ext cx="1515035" cy="884008"/>
          </a:xfrm>
          <a:prstGeom prst="rect">
            <a:avLst/>
          </a:prstGeom>
          <a:solidFill>
            <a:schemeClr val="accent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rPr>
              <a:t>LAST-ACK</a:t>
            </a:r>
            <a:endParaRPr lang="en-US" altLang="zh-CN" b="1" dirty="0">
              <a:solidFill>
                <a:schemeClr val="bg1"/>
              </a:solidFill>
            </a:endParaRPr>
          </a:p>
          <a:p>
            <a:pPr algn="ctr"/>
            <a:r>
              <a:rPr lang="zh-CN" altLang="en-US" b="1" dirty="0">
                <a:solidFill>
                  <a:schemeClr val="bg1"/>
                </a:solidFill>
                <a:latin typeface="+mn-ea"/>
              </a:rPr>
              <a:t>最后确认</a:t>
            </a:r>
            <a:endParaRPr lang="zh-CN" altLang="en-US" b="1" dirty="0">
              <a:solidFill>
                <a:schemeClr val="bg1"/>
              </a:solidFill>
              <a:latin typeface="+mn-ea"/>
            </a:endParaRPr>
          </a:p>
        </p:txBody>
      </p:sp>
      <p:grpSp>
        <p:nvGrpSpPr>
          <p:cNvPr id="65" name="组合 64"/>
          <p:cNvGrpSpPr/>
          <p:nvPr/>
        </p:nvGrpSpPr>
        <p:grpSpPr>
          <a:xfrm>
            <a:off x="1607293" y="4962463"/>
            <a:ext cx="2707194" cy="369332"/>
            <a:chOff x="1607293" y="4962463"/>
            <a:chExt cx="2707194" cy="369332"/>
          </a:xfrm>
        </p:grpSpPr>
        <p:sp>
          <p:nvSpPr>
            <p:cNvPr id="82" name="文本框 81"/>
            <p:cNvSpPr txBox="1"/>
            <p:nvPr/>
          </p:nvSpPr>
          <p:spPr>
            <a:xfrm>
              <a:off x="1607293" y="4962463"/>
              <a:ext cx="1064877" cy="369332"/>
            </a:xfrm>
            <a:prstGeom prst="rect">
              <a:avLst/>
            </a:prstGeom>
            <a:noFill/>
          </p:spPr>
          <p:txBody>
            <a:bodyPr wrap="square" rtlCol="0">
              <a:spAutoFit/>
            </a:bodyPr>
            <a:lstStyle/>
            <a:p>
              <a:pPr algn="r"/>
              <a:r>
                <a:rPr lang="zh-CN" altLang="en-US" b="1" dirty="0">
                  <a:solidFill>
                    <a:schemeClr val="accent1">
                      <a:lumMod val="75000"/>
                    </a:schemeClr>
                  </a:solidFill>
                </a:rPr>
                <a:t>不理睬</a:t>
              </a:r>
              <a:endParaRPr lang="zh-CN" altLang="en-US" b="1" dirty="0">
                <a:solidFill>
                  <a:schemeClr val="accent1">
                    <a:lumMod val="75000"/>
                  </a:schemeClr>
                </a:solidFill>
              </a:endParaRPr>
            </a:p>
          </p:txBody>
        </p:sp>
        <p:cxnSp>
          <p:nvCxnSpPr>
            <p:cNvPr id="52" name="直接箭头连接符 51"/>
            <p:cNvCxnSpPr/>
            <p:nvPr/>
          </p:nvCxnSpPr>
          <p:spPr>
            <a:xfrm>
              <a:off x="2536634" y="5147129"/>
              <a:ext cx="1777853" cy="0"/>
            </a:xfrm>
            <a:prstGeom prst="straightConnector1">
              <a:avLst/>
            </a:prstGeom>
            <a:ln w="38100">
              <a:solidFill>
                <a:schemeClr val="accent1">
                  <a:lumMod val="75000"/>
                </a:schemeClr>
              </a:solidFill>
              <a:tailEnd type="triangle" w="med" len="lg"/>
            </a:ln>
          </p:spPr>
          <p:style>
            <a:lnRef idx="1">
              <a:schemeClr val="accent1"/>
            </a:lnRef>
            <a:fillRef idx="0">
              <a:schemeClr val="accent1"/>
            </a:fillRef>
            <a:effectRef idx="0">
              <a:schemeClr val="accent1"/>
            </a:effectRef>
            <a:fontRef idx="minor">
              <a:schemeClr val="tx1"/>
            </a:fontRef>
          </p:style>
        </p:cxnSp>
      </p:grpSp>
      <p:sp>
        <p:nvSpPr>
          <p:cNvPr id="79" name="矩形 78"/>
          <p:cNvSpPr/>
          <p:nvPr/>
        </p:nvSpPr>
        <p:spPr>
          <a:xfrm>
            <a:off x="7973231" y="4758739"/>
            <a:ext cx="1517832" cy="595885"/>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bg1"/>
              </a:solidFill>
              <a:latin typeface="+mn-ea"/>
            </a:endParaRPr>
          </a:p>
        </p:txBody>
      </p:sp>
      <p:grpSp>
        <p:nvGrpSpPr>
          <p:cNvPr id="86" name="组合 85"/>
          <p:cNvGrpSpPr/>
          <p:nvPr/>
        </p:nvGrpSpPr>
        <p:grpSpPr>
          <a:xfrm>
            <a:off x="4221076" y="5258701"/>
            <a:ext cx="3759093" cy="629562"/>
            <a:chOff x="4216453" y="3754413"/>
            <a:chExt cx="3759093" cy="629562"/>
          </a:xfrm>
        </p:grpSpPr>
        <p:cxnSp>
          <p:nvCxnSpPr>
            <p:cNvPr id="87" name="直接箭头连接符 86"/>
            <p:cNvCxnSpPr/>
            <p:nvPr/>
          </p:nvCxnSpPr>
          <p:spPr>
            <a:xfrm flipH="1">
              <a:off x="4216453" y="3882007"/>
              <a:ext cx="3759093" cy="501968"/>
            </a:xfrm>
            <a:prstGeom prst="straightConnector1">
              <a:avLst/>
            </a:prstGeom>
            <a:ln w="127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88" name="文本框 87"/>
            <p:cNvSpPr txBox="1"/>
            <p:nvPr/>
          </p:nvSpPr>
          <p:spPr>
            <a:xfrm rot="21102087">
              <a:off x="4238928" y="4010832"/>
              <a:ext cx="809897" cy="369332"/>
            </a:xfrm>
            <a:prstGeom prst="rect">
              <a:avLst/>
            </a:prstGeom>
            <a:noFill/>
          </p:spPr>
          <p:txBody>
            <a:bodyPr wrap="square" rtlCol="0">
              <a:spAutoFit/>
            </a:bodyPr>
            <a:lstStyle/>
            <a:p>
              <a:r>
                <a:rPr lang="en-US" altLang="zh-CN" b="1" dirty="0"/>
                <a:t>FIN=1</a:t>
              </a:r>
              <a:endParaRPr lang="zh-CN" altLang="en-US" b="1" dirty="0"/>
            </a:p>
          </p:txBody>
        </p:sp>
        <p:sp>
          <p:nvSpPr>
            <p:cNvPr id="89" name="文本框 88"/>
            <p:cNvSpPr txBox="1"/>
            <p:nvPr/>
          </p:nvSpPr>
          <p:spPr>
            <a:xfrm rot="21139996">
              <a:off x="4791072" y="3924797"/>
              <a:ext cx="809897" cy="369332"/>
            </a:xfrm>
            <a:prstGeom prst="rect">
              <a:avLst/>
            </a:prstGeom>
            <a:noFill/>
          </p:spPr>
          <p:txBody>
            <a:bodyPr wrap="square" rtlCol="0">
              <a:spAutoFit/>
            </a:bodyPr>
            <a:lstStyle/>
            <a:p>
              <a:r>
                <a:rPr lang="en-US" altLang="zh-CN" b="1" dirty="0"/>
                <a:t>ACK=1</a:t>
              </a:r>
              <a:endParaRPr lang="zh-CN" altLang="en-US" b="1" dirty="0"/>
            </a:p>
          </p:txBody>
        </p:sp>
        <p:sp>
          <p:nvSpPr>
            <p:cNvPr id="91" name="文本框 90"/>
            <p:cNvSpPr txBox="1"/>
            <p:nvPr/>
          </p:nvSpPr>
          <p:spPr>
            <a:xfrm rot="21174311">
              <a:off x="5471577" y="3807203"/>
              <a:ext cx="1015561" cy="369332"/>
            </a:xfrm>
            <a:prstGeom prst="rect">
              <a:avLst/>
            </a:prstGeom>
            <a:noFill/>
          </p:spPr>
          <p:txBody>
            <a:bodyPr wrap="square" rtlCol="0">
              <a:spAutoFit/>
            </a:bodyPr>
            <a:lstStyle/>
            <a:p>
              <a:r>
                <a:rPr lang="en-US" altLang="zh-CN" b="1" dirty="0"/>
                <a:t>seq=w</a:t>
              </a:r>
              <a:endParaRPr lang="zh-CN" altLang="en-US" b="1" dirty="0"/>
            </a:p>
          </p:txBody>
        </p:sp>
        <p:sp>
          <p:nvSpPr>
            <p:cNvPr id="92" name="文本框 91"/>
            <p:cNvSpPr txBox="1"/>
            <p:nvPr/>
          </p:nvSpPr>
          <p:spPr>
            <a:xfrm rot="21174311">
              <a:off x="6101162" y="3754413"/>
              <a:ext cx="1015561" cy="369332"/>
            </a:xfrm>
            <a:prstGeom prst="rect">
              <a:avLst/>
            </a:prstGeom>
            <a:noFill/>
          </p:spPr>
          <p:txBody>
            <a:bodyPr wrap="square" rtlCol="0">
              <a:spAutoFit/>
            </a:bodyPr>
            <a:lstStyle/>
            <a:p>
              <a:r>
                <a:rPr lang="en-US" altLang="zh-CN" b="1" dirty="0"/>
                <a:t>ack=u+1</a:t>
              </a:r>
              <a:endParaRPr lang="zh-CN" altLang="en-US" b="1" dirty="0"/>
            </a:p>
          </p:txBody>
        </p:sp>
      </p:grpSp>
      <p:sp>
        <p:nvSpPr>
          <p:cNvPr id="93" name="文本框 92"/>
          <p:cNvSpPr txBox="1"/>
          <p:nvPr/>
        </p:nvSpPr>
        <p:spPr>
          <a:xfrm>
            <a:off x="9479073" y="5370127"/>
            <a:ext cx="2408128" cy="646331"/>
          </a:xfrm>
          <a:prstGeom prst="rect">
            <a:avLst/>
          </a:prstGeom>
          <a:noFill/>
        </p:spPr>
        <p:txBody>
          <a:bodyPr wrap="square" rtlCol="0">
            <a:spAutoFit/>
          </a:bodyPr>
          <a:lstStyle/>
          <a:p>
            <a:r>
              <a:rPr lang="zh-CN" altLang="en-US" b="1" dirty="0">
                <a:solidFill>
                  <a:schemeClr val="accent1">
                    <a:lumMod val="50000"/>
                  </a:schemeClr>
                </a:solidFill>
              </a:rPr>
              <a:t>超时重传</a:t>
            </a:r>
            <a:endParaRPr lang="en-US" altLang="zh-CN" b="1" dirty="0">
              <a:solidFill>
                <a:schemeClr val="accent1">
                  <a:lumMod val="50000"/>
                </a:schemeClr>
              </a:solidFill>
            </a:endParaRPr>
          </a:p>
          <a:p>
            <a:r>
              <a:rPr lang="en-US" altLang="zh-CN" b="1" dirty="0">
                <a:solidFill>
                  <a:schemeClr val="accent1">
                    <a:lumMod val="50000"/>
                  </a:schemeClr>
                </a:solidFill>
              </a:rPr>
              <a:t>TCP</a:t>
            </a:r>
            <a:r>
              <a:rPr lang="zh-CN" altLang="en-US" b="1" dirty="0">
                <a:solidFill>
                  <a:schemeClr val="accent1">
                    <a:lumMod val="50000"/>
                  </a:schemeClr>
                </a:solidFill>
              </a:rPr>
              <a:t>连接释放报文段</a:t>
            </a:r>
            <a:endParaRPr lang="zh-CN" altLang="en-US" b="1" dirty="0">
              <a:solidFill>
                <a:schemeClr val="accent1">
                  <a:lumMod val="50000"/>
                </a:schemeClr>
              </a:solidFill>
            </a:endParaRPr>
          </a:p>
        </p:txBody>
      </p:sp>
      <p:sp>
        <p:nvSpPr>
          <p:cNvPr id="96" name="矩形 95"/>
          <p:cNvSpPr/>
          <p:nvPr/>
        </p:nvSpPr>
        <p:spPr>
          <a:xfrm>
            <a:off x="7973231" y="5367910"/>
            <a:ext cx="1517832" cy="595885"/>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bg1"/>
              </a:solidFill>
              <a:latin typeface="+mn-ea"/>
            </a:endParaRPr>
          </a:p>
        </p:txBody>
      </p:sp>
      <p:grpSp>
        <p:nvGrpSpPr>
          <p:cNvPr id="85" name="组合 84"/>
          <p:cNvGrpSpPr/>
          <p:nvPr/>
        </p:nvGrpSpPr>
        <p:grpSpPr>
          <a:xfrm>
            <a:off x="7551820" y="5967452"/>
            <a:ext cx="2403728" cy="531619"/>
            <a:chOff x="7551820" y="5967452"/>
            <a:chExt cx="2403728" cy="531619"/>
          </a:xfrm>
        </p:grpSpPr>
        <p:sp>
          <p:nvSpPr>
            <p:cNvPr id="83" name="文本框 82"/>
            <p:cNvSpPr txBox="1"/>
            <p:nvPr/>
          </p:nvSpPr>
          <p:spPr>
            <a:xfrm>
              <a:off x="7551820" y="6129739"/>
              <a:ext cx="2403728" cy="369332"/>
            </a:xfrm>
            <a:prstGeom prst="rect">
              <a:avLst/>
            </a:prstGeom>
            <a:noFill/>
          </p:spPr>
          <p:txBody>
            <a:bodyPr wrap="square" rtlCol="0">
              <a:spAutoFit/>
            </a:bodyPr>
            <a:lstStyle/>
            <a:p>
              <a:pPr algn="ctr"/>
              <a:r>
                <a:rPr lang="zh-CN" altLang="en-US" b="1" dirty="0">
                  <a:solidFill>
                    <a:schemeClr val="accent1">
                      <a:lumMod val="75000"/>
                    </a:schemeClr>
                  </a:solidFill>
                </a:rPr>
                <a:t>无法进入关闭状态</a:t>
              </a:r>
              <a:endParaRPr lang="zh-CN" altLang="en-US" b="1" dirty="0">
                <a:solidFill>
                  <a:schemeClr val="accent1">
                    <a:lumMod val="75000"/>
                  </a:schemeClr>
                </a:solidFill>
              </a:endParaRPr>
            </a:p>
          </p:txBody>
        </p:sp>
        <p:sp>
          <p:nvSpPr>
            <p:cNvPr id="84" name="文本框 83"/>
            <p:cNvSpPr txBox="1"/>
            <p:nvPr/>
          </p:nvSpPr>
          <p:spPr>
            <a:xfrm>
              <a:off x="8571300" y="5967452"/>
              <a:ext cx="461665" cy="328438"/>
            </a:xfrm>
            <a:prstGeom prst="rect">
              <a:avLst/>
            </a:prstGeom>
            <a:noFill/>
          </p:spPr>
          <p:txBody>
            <a:bodyPr vert="eaVert" wrap="square" rtlCol="0">
              <a:spAutoFit/>
            </a:bodyPr>
            <a:lstStyle/>
            <a:p>
              <a:r>
                <a:rPr lang="en-US" altLang="zh-CN" b="1" dirty="0">
                  <a:solidFill>
                    <a:schemeClr val="accent1">
                      <a:lumMod val="75000"/>
                    </a:schemeClr>
                  </a:solidFill>
                </a:rPr>
                <a:t>…</a:t>
              </a:r>
              <a:endParaRPr lang="zh-CN" altLang="en-US" b="1" dirty="0">
                <a:solidFill>
                  <a:schemeClr val="accent1">
                    <a:lumMod val="75000"/>
                  </a:schemeClr>
                </a:solidFill>
              </a:endParaRPr>
            </a:p>
          </p:txBody>
        </p:sp>
      </p:grpSp>
      <p:grpSp>
        <p:nvGrpSpPr>
          <p:cNvPr id="97" name="组合 96"/>
          <p:cNvGrpSpPr/>
          <p:nvPr/>
        </p:nvGrpSpPr>
        <p:grpSpPr>
          <a:xfrm>
            <a:off x="1607229" y="5585872"/>
            <a:ext cx="2707194" cy="369332"/>
            <a:chOff x="1607293" y="4962463"/>
            <a:chExt cx="2707194" cy="369332"/>
          </a:xfrm>
        </p:grpSpPr>
        <p:sp>
          <p:nvSpPr>
            <p:cNvPr id="98" name="文本框 97"/>
            <p:cNvSpPr txBox="1"/>
            <p:nvPr/>
          </p:nvSpPr>
          <p:spPr>
            <a:xfrm>
              <a:off x="1607293" y="4962463"/>
              <a:ext cx="1064877" cy="369332"/>
            </a:xfrm>
            <a:prstGeom prst="rect">
              <a:avLst/>
            </a:prstGeom>
            <a:noFill/>
          </p:spPr>
          <p:txBody>
            <a:bodyPr wrap="square" rtlCol="0">
              <a:spAutoFit/>
            </a:bodyPr>
            <a:lstStyle/>
            <a:p>
              <a:pPr algn="r"/>
              <a:r>
                <a:rPr lang="zh-CN" altLang="en-US" b="1" dirty="0">
                  <a:solidFill>
                    <a:schemeClr val="accent1">
                      <a:lumMod val="75000"/>
                    </a:schemeClr>
                  </a:solidFill>
                </a:rPr>
                <a:t>不理睬</a:t>
              </a:r>
              <a:endParaRPr lang="zh-CN" altLang="en-US" b="1" dirty="0">
                <a:solidFill>
                  <a:schemeClr val="accent1">
                    <a:lumMod val="75000"/>
                  </a:schemeClr>
                </a:solidFill>
              </a:endParaRPr>
            </a:p>
          </p:txBody>
        </p:sp>
        <p:cxnSp>
          <p:nvCxnSpPr>
            <p:cNvPr id="99" name="直接箭头连接符 98"/>
            <p:cNvCxnSpPr/>
            <p:nvPr/>
          </p:nvCxnSpPr>
          <p:spPr>
            <a:xfrm>
              <a:off x="2536634" y="5147129"/>
              <a:ext cx="1777853" cy="0"/>
            </a:xfrm>
            <a:prstGeom prst="straightConnector1">
              <a:avLst/>
            </a:prstGeom>
            <a:ln w="38100">
              <a:solidFill>
                <a:schemeClr val="accent1">
                  <a:lumMod val="75000"/>
                </a:schemeClr>
              </a:solidFill>
              <a:tailEnd type="triangle" w="med" len="lg"/>
            </a:ln>
          </p:spPr>
          <p:style>
            <a:lnRef idx="1">
              <a:schemeClr val="accent1"/>
            </a:lnRef>
            <a:fillRef idx="0">
              <a:schemeClr val="accent1"/>
            </a:fillRef>
            <a:effectRef idx="0">
              <a:schemeClr val="accent1"/>
            </a:effectRef>
            <a:fontRef idx="minor">
              <a:schemeClr val="tx1"/>
            </a:fontRef>
          </p:style>
        </p:cxnSp>
      </p:grpSp>
      <p:grpSp>
        <p:nvGrpSpPr>
          <p:cNvPr id="12" name="组合 11"/>
          <p:cNvGrpSpPr/>
          <p:nvPr/>
        </p:nvGrpSpPr>
        <p:grpSpPr>
          <a:xfrm>
            <a:off x="304800" y="749300"/>
            <a:ext cx="6192344" cy="400110"/>
            <a:chOff x="424117" y="898245"/>
            <a:chExt cx="6192344" cy="400110"/>
          </a:xfrm>
        </p:grpSpPr>
        <p:sp>
          <p:nvSpPr>
            <p:cNvPr id="16" name="平行四边形 15"/>
            <p:cNvSpPr/>
            <p:nvPr/>
          </p:nvSpPr>
          <p:spPr>
            <a:xfrm>
              <a:off x="424117" y="898245"/>
              <a:ext cx="677140"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02</a:t>
              </a:r>
              <a:endParaRPr lang="zh-CN" altLang="en-US" sz="2200" dirty="0">
                <a:latin typeface="Impact" panose="020B0806030902050204" pitchFamily="34" charset="0"/>
              </a:endParaRPr>
            </a:p>
          </p:txBody>
        </p:sp>
        <p:sp>
          <p:nvSpPr>
            <p:cNvPr id="43" name="文本框 42"/>
            <p:cNvSpPr txBox="1"/>
            <p:nvPr/>
          </p:nvSpPr>
          <p:spPr>
            <a:xfrm>
              <a:off x="1101257" y="898245"/>
              <a:ext cx="5515204" cy="400110"/>
            </a:xfrm>
            <a:prstGeom prst="rect">
              <a:avLst/>
            </a:prstGeom>
            <a:noFill/>
          </p:spPr>
          <p:txBody>
            <a:bodyPr wrap="square" rtlCol="0">
              <a:spAutoFit/>
            </a:bodyPr>
            <a:lstStyle/>
            <a:p>
              <a:r>
                <a:rPr lang="zh-CN" altLang="en-US" sz="2000" b="1" dirty="0"/>
                <a:t>“四报文挥手”释放</a:t>
              </a:r>
              <a:r>
                <a:rPr lang="en-US" altLang="zh-CN" sz="2000" b="1" dirty="0"/>
                <a:t>TCP</a:t>
              </a:r>
              <a:r>
                <a:rPr lang="zh-CN" altLang="en-US" sz="2000" b="1" dirty="0"/>
                <a:t>连接</a:t>
              </a:r>
              <a:endParaRPr lang="zh-CN" altLang="en-US" sz="2000" b="1" dirty="0"/>
            </a:p>
          </p:txBody>
        </p:sp>
      </p:grpSp>
    </p:spTree>
    <p:custDataLst>
      <p:tags r:id="rId5"/>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68"/>
                                        </p:tgtEl>
                                        <p:attrNameLst>
                                          <p:attrName>style.visibility</p:attrName>
                                        </p:attrNameLst>
                                      </p:cBhvr>
                                      <p:to>
                                        <p:strVal val="visible"/>
                                      </p:to>
                                    </p:set>
                                    <p:animEffect transition="in" filter="wipe(up)">
                                      <p:cBhvr>
                                        <p:cTn id="7" dur="700"/>
                                        <p:tgtEl>
                                          <p:spTgt spid="68"/>
                                        </p:tgtEl>
                                      </p:cBhvr>
                                    </p:animEffect>
                                  </p:childTnLst>
                                </p:cTn>
                              </p:par>
                              <p:par>
                                <p:cTn id="8" presetID="22" presetClass="entr" presetSubtype="8"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left)">
                                      <p:cBhvr>
                                        <p:cTn id="10" dur="1000"/>
                                        <p:tgtEl>
                                          <p:spTgt spid="11"/>
                                        </p:tgtEl>
                                      </p:cBhvr>
                                    </p:animEffect>
                                  </p:childTnLst>
                                </p:cTn>
                              </p:par>
                              <p:par>
                                <p:cTn id="11" presetID="12" presetClass="entr" presetSubtype="2" fill="hold" grpId="0" nodeType="withEffect">
                                  <p:stCondLst>
                                    <p:cond delay="0"/>
                                  </p:stCondLst>
                                  <p:childTnLst>
                                    <p:set>
                                      <p:cBhvr>
                                        <p:cTn id="12" dur="1" fill="hold">
                                          <p:stCondLst>
                                            <p:cond delay="0"/>
                                          </p:stCondLst>
                                        </p:cTn>
                                        <p:tgtEl>
                                          <p:spTgt spid="69"/>
                                        </p:tgtEl>
                                        <p:attrNameLst>
                                          <p:attrName>style.visibility</p:attrName>
                                        </p:attrNameLst>
                                      </p:cBhvr>
                                      <p:to>
                                        <p:strVal val="visible"/>
                                      </p:to>
                                    </p:set>
                                    <p:anim calcmode="lin" valueType="num">
                                      <p:cBhvr additive="base">
                                        <p:cTn id="13" dur="500"/>
                                        <p:tgtEl>
                                          <p:spTgt spid="69"/>
                                        </p:tgtEl>
                                        <p:attrNameLst>
                                          <p:attrName>ppt_x</p:attrName>
                                        </p:attrNameLst>
                                      </p:cBhvr>
                                      <p:tavLst>
                                        <p:tav tm="0">
                                          <p:val>
                                            <p:strVal val="#ppt_x+#ppt_w*1.125000"/>
                                          </p:val>
                                        </p:tav>
                                        <p:tav tm="100000">
                                          <p:val>
                                            <p:strVal val="#ppt_x"/>
                                          </p:val>
                                        </p:tav>
                                      </p:tavLst>
                                    </p:anim>
                                    <p:animEffect transition="in" filter="wipe(left)">
                                      <p:cBhvr>
                                        <p:cTn id="14" dur="500"/>
                                        <p:tgtEl>
                                          <p:spTgt spid="69"/>
                                        </p:tgtEl>
                                      </p:cBhvr>
                                    </p:animEffect>
                                  </p:childTnLst>
                                </p:cTn>
                              </p:par>
                            </p:childTnLst>
                          </p:cTn>
                        </p:par>
                      </p:childTnLst>
                    </p:cTn>
                  </p:par>
                  <p:par>
                    <p:cTn id="15" fill="hold">
                      <p:stCondLst>
                        <p:cond delay="indefinite"/>
                      </p:stCondLst>
                      <p:childTnLst>
                        <p:par>
                          <p:cTn id="16" fill="hold">
                            <p:stCondLst>
                              <p:cond delay="0"/>
                            </p:stCondLst>
                            <p:childTnLst>
                              <p:par>
                                <p:cTn id="17" presetID="49" presetClass="entr" presetSubtype="0" decel="10000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cBhvr>
                                        <p:cTn id="19" dur="500" fill="hold"/>
                                        <p:tgtEl>
                                          <p:spTgt spid="15"/>
                                        </p:tgtEl>
                                        <p:attrNameLst>
                                          <p:attrName>ppt_w</p:attrName>
                                        </p:attrNameLst>
                                      </p:cBhvr>
                                      <p:tavLst>
                                        <p:tav tm="0">
                                          <p:val>
                                            <p:fltVal val="0"/>
                                          </p:val>
                                        </p:tav>
                                        <p:tav tm="100000">
                                          <p:val>
                                            <p:strVal val="#ppt_w"/>
                                          </p:val>
                                        </p:tav>
                                      </p:tavLst>
                                    </p:anim>
                                    <p:anim calcmode="lin" valueType="num">
                                      <p:cBhvr>
                                        <p:cTn id="20" dur="500" fill="hold"/>
                                        <p:tgtEl>
                                          <p:spTgt spid="15"/>
                                        </p:tgtEl>
                                        <p:attrNameLst>
                                          <p:attrName>ppt_h</p:attrName>
                                        </p:attrNameLst>
                                      </p:cBhvr>
                                      <p:tavLst>
                                        <p:tav tm="0">
                                          <p:val>
                                            <p:fltVal val="0"/>
                                          </p:val>
                                        </p:tav>
                                        <p:tav tm="100000">
                                          <p:val>
                                            <p:strVal val="#ppt_h"/>
                                          </p:val>
                                        </p:tav>
                                      </p:tavLst>
                                    </p:anim>
                                    <p:anim calcmode="lin" valueType="num">
                                      <p:cBhvr>
                                        <p:cTn id="21" dur="500" fill="hold"/>
                                        <p:tgtEl>
                                          <p:spTgt spid="15"/>
                                        </p:tgtEl>
                                        <p:attrNameLst>
                                          <p:attrName>style.rotation</p:attrName>
                                        </p:attrNameLst>
                                      </p:cBhvr>
                                      <p:tavLst>
                                        <p:tav tm="0">
                                          <p:val>
                                            <p:fltVal val="360"/>
                                          </p:val>
                                        </p:tav>
                                        <p:tav tm="100000">
                                          <p:val>
                                            <p:fltVal val="0"/>
                                          </p:val>
                                        </p:tav>
                                      </p:tavLst>
                                    </p:anim>
                                    <p:animEffect transition="in" filter="fade">
                                      <p:cBhvr>
                                        <p:cTn id="22" dur="5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79"/>
                                        </p:tgtEl>
                                        <p:attrNameLst>
                                          <p:attrName>style.visibility</p:attrName>
                                        </p:attrNameLst>
                                      </p:cBhvr>
                                      <p:to>
                                        <p:strVal val="visible"/>
                                      </p:to>
                                    </p:set>
                                    <p:animEffect transition="in" filter="wipe(up)">
                                      <p:cBhvr>
                                        <p:cTn id="27" dur="500"/>
                                        <p:tgtEl>
                                          <p:spTgt spid="79"/>
                                        </p:tgtEl>
                                      </p:cBhvr>
                                    </p:animEffect>
                                  </p:childTnLst>
                                </p:cTn>
                              </p:par>
                              <p:par>
                                <p:cTn id="28" presetID="22" presetClass="entr" presetSubtype="2" fill="hold" nodeType="withEffect">
                                  <p:stCondLst>
                                    <p:cond delay="0"/>
                                  </p:stCondLst>
                                  <p:childTnLst>
                                    <p:set>
                                      <p:cBhvr>
                                        <p:cTn id="29" dur="1" fill="hold">
                                          <p:stCondLst>
                                            <p:cond delay="0"/>
                                          </p:stCondLst>
                                        </p:cTn>
                                        <p:tgtEl>
                                          <p:spTgt spid="71"/>
                                        </p:tgtEl>
                                        <p:attrNameLst>
                                          <p:attrName>style.visibility</p:attrName>
                                        </p:attrNameLst>
                                      </p:cBhvr>
                                      <p:to>
                                        <p:strVal val="visible"/>
                                      </p:to>
                                    </p:set>
                                    <p:animEffect transition="in" filter="wipe(right)">
                                      <p:cBhvr>
                                        <p:cTn id="30" dur="500"/>
                                        <p:tgtEl>
                                          <p:spTgt spid="71"/>
                                        </p:tgtEl>
                                      </p:cBhvr>
                                    </p:animEffect>
                                  </p:childTnLst>
                                </p:cTn>
                              </p:par>
                              <p:par>
                                <p:cTn id="31" presetID="12" presetClass="entr" presetSubtype="8" fill="hold" grpId="0" nodeType="withEffect">
                                  <p:stCondLst>
                                    <p:cond delay="0"/>
                                  </p:stCondLst>
                                  <p:childTnLst>
                                    <p:set>
                                      <p:cBhvr>
                                        <p:cTn id="32" dur="1" fill="hold">
                                          <p:stCondLst>
                                            <p:cond delay="0"/>
                                          </p:stCondLst>
                                        </p:cTn>
                                        <p:tgtEl>
                                          <p:spTgt spid="80"/>
                                        </p:tgtEl>
                                        <p:attrNameLst>
                                          <p:attrName>style.visibility</p:attrName>
                                        </p:attrNameLst>
                                      </p:cBhvr>
                                      <p:to>
                                        <p:strVal val="visible"/>
                                      </p:to>
                                    </p:set>
                                    <p:anim calcmode="lin" valueType="num">
                                      <p:cBhvr additive="base">
                                        <p:cTn id="33" dur="500"/>
                                        <p:tgtEl>
                                          <p:spTgt spid="80"/>
                                        </p:tgtEl>
                                        <p:attrNameLst>
                                          <p:attrName>ppt_x</p:attrName>
                                        </p:attrNameLst>
                                      </p:cBhvr>
                                      <p:tavLst>
                                        <p:tav tm="0">
                                          <p:val>
                                            <p:strVal val="#ppt_x-#ppt_w*1.125000"/>
                                          </p:val>
                                        </p:tav>
                                        <p:tav tm="100000">
                                          <p:val>
                                            <p:strVal val="#ppt_x"/>
                                          </p:val>
                                        </p:tav>
                                      </p:tavLst>
                                    </p:anim>
                                    <p:animEffect transition="in" filter="wipe(right)">
                                      <p:cBhvr>
                                        <p:cTn id="34" dur="500"/>
                                        <p:tgtEl>
                                          <p:spTgt spid="80"/>
                                        </p:tgtEl>
                                      </p:cBhvr>
                                    </p:animEffect>
                                  </p:childTnLst>
                                </p:cTn>
                              </p:par>
                            </p:childTnLst>
                          </p:cTn>
                        </p:par>
                      </p:childTnLst>
                    </p:cTn>
                  </p:par>
                  <p:par>
                    <p:cTn id="35" fill="hold">
                      <p:stCondLst>
                        <p:cond delay="indefinite"/>
                      </p:stCondLst>
                      <p:childTnLst>
                        <p:par>
                          <p:cTn id="36" fill="hold">
                            <p:stCondLst>
                              <p:cond delay="0"/>
                            </p:stCondLst>
                            <p:childTnLst>
                              <p:par>
                                <p:cTn id="37" presetID="2" presetClass="entr" presetSubtype="8" fill="hold" nodeType="clickEffect">
                                  <p:stCondLst>
                                    <p:cond delay="0"/>
                                  </p:stCondLst>
                                  <p:childTnLst>
                                    <p:set>
                                      <p:cBhvr>
                                        <p:cTn id="38" dur="1" fill="hold">
                                          <p:stCondLst>
                                            <p:cond delay="0"/>
                                          </p:stCondLst>
                                        </p:cTn>
                                        <p:tgtEl>
                                          <p:spTgt spid="65"/>
                                        </p:tgtEl>
                                        <p:attrNameLst>
                                          <p:attrName>style.visibility</p:attrName>
                                        </p:attrNameLst>
                                      </p:cBhvr>
                                      <p:to>
                                        <p:strVal val="visible"/>
                                      </p:to>
                                    </p:set>
                                    <p:anim calcmode="lin" valueType="num">
                                      <p:cBhvr additive="base">
                                        <p:cTn id="39" dur="500" fill="hold"/>
                                        <p:tgtEl>
                                          <p:spTgt spid="65"/>
                                        </p:tgtEl>
                                        <p:attrNameLst>
                                          <p:attrName>ppt_x</p:attrName>
                                        </p:attrNameLst>
                                      </p:cBhvr>
                                      <p:tavLst>
                                        <p:tav tm="0">
                                          <p:val>
                                            <p:strVal val="0-#ppt_w/2"/>
                                          </p:val>
                                        </p:tav>
                                        <p:tav tm="100000">
                                          <p:val>
                                            <p:strVal val="#ppt_x"/>
                                          </p:val>
                                        </p:tav>
                                      </p:tavLst>
                                    </p:anim>
                                    <p:anim calcmode="lin" valueType="num">
                                      <p:cBhvr additive="base">
                                        <p:cTn id="40" dur="500" fill="hold"/>
                                        <p:tgtEl>
                                          <p:spTgt spid="65"/>
                                        </p:tgtEl>
                                        <p:attrNameLst>
                                          <p:attrName>ppt_y</p:attrName>
                                        </p:attrNameLst>
                                      </p:cBhvr>
                                      <p:tavLst>
                                        <p:tav tm="0">
                                          <p:val>
                                            <p:strVal val="#ppt_y"/>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2" presetClass="entr" presetSubtype="1" fill="hold" grpId="0" nodeType="clickEffect">
                                  <p:stCondLst>
                                    <p:cond delay="0"/>
                                  </p:stCondLst>
                                  <p:childTnLst>
                                    <p:set>
                                      <p:cBhvr>
                                        <p:cTn id="44" dur="1" fill="hold">
                                          <p:stCondLst>
                                            <p:cond delay="0"/>
                                          </p:stCondLst>
                                        </p:cTn>
                                        <p:tgtEl>
                                          <p:spTgt spid="96"/>
                                        </p:tgtEl>
                                        <p:attrNameLst>
                                          <p:attrName>style.visibility</p:attrName>
                                        </p:attrNameLst>
                                      </p:cBhvr>
                                      <p:to>
                                        <p:strVal val="visible"/>
                                      </p:to>
                                    </p:set>
                                    <p:animEffect transition="in" filter="wipe(up)">
                                      <p:cBhvr>
                                        <p:cTn id="45" dur="500"/>
                                        <p:tgtEl>
                                          <p:spTgt spid="96"/>
                                        </p:tgtEl>
                                      </p:cBhvr>
                                    </p:animEffect>
                                  </p:childTnLst>
                                </p:cTn>
                              </p:par>
                              <p:par>
                                <p:cTn id="46" presetID="22" presetClass="entr" presetSubtype="2" fill="hold" nodeType="withEffect">
                                  <p:stCondLst>
                                    <p:cond delay="0"/>
                                  </p:stCondLst>
                                  <p:childTnLst>
                                    <p:set>
                                      <p:cBhvr>
                                        <p:cTn id="47" dur="1" fill="hold">
                                          <p:stCondLst>
                                            <p:cond delay="0"/>
                                          </p:stCondLst>
                                        </p:cTn>
                                        <p:tgtEl>
                                          <p:spTgt spid="86"/>
                                        </p:tgtEl>
                                        <p:attrNameLst>
                                          <p:attrName>style.visibility</p:attrName>
                                        </p:attrNameLst>
                                      </p:cBhvr>
                                      <p:to>
                                        <p:strVal val="visible"/>
                                      </p:to>
                                    </p:set>
                                    <p:animEffect transition="in" filter="wipe(right)">
                                      <p:cBhvr>
                                        <p:cTn id="48" dur="500"/>
                                        <p:tgtEl>
                                          <p:spTgt spid="86"/>
                                        </p:tgtEl>
                                      </p:cBhvr>
                                    </p:animEffect>
                                  </p:childTnLst>
                                </p:cTn>
                              </p:par>
                              <p:par>
                                <p:cTn id="49" presetID="12" presetClass="entr" presetSubtype="8" fill="hold" grpId="0" nodeType="withEffect">
                                  <p:stCondLst>
                                    <p:cond delay="0"/>
                                  </p:stCondLst>
                                  <p:childTnLst>
                                    <p:set>
                                      <p:cBhvr>
                                        <p:cTn id="50" dur="1" fill="hold">
                                          <p:stCondLst>
                                            <p:cond delay="0"/>
                                          </p:stCondLst>
                                        </p:cTn>
                                        <p:tgtEl>
                                          <p:spTgt spid="93"/>
                                        </p:tgtEl>
                                        <p:attrNameLst>
                                          <p:attrName>style.visibility</p:attrName>
                                        </p:attrNameLst>
                                      </p:cBhvr>
                                      <p:to>
                                        <p:strVal val="visible"/>
                                      </p:to>
                                    </p:set>
                                    <p:anim calcmode="lin" valueType="num">
                                      <p:cBhvr additive="base">
                                        <p:cTn id="51" dur="500"/>
                                        <p:tgtEl>
                                          <p:spTgt spid="93"/>
                                        </p:tgtEl>
                                        <p:attrNameLst>
                                          <p:attrName>ppt_x</p:attrName>
                                        </p:attrNameLst>
                                      </p:cBhvr>
                                      <p:tavLst>
                                        <p:tav tm="0">
                                          <p:val>
                                            <p:strVal val="#ppt_x-#ppt_w*1.125000"/>
                                          </p:val>
                                        </p:tav>
                                        <p:tav tm="100000">
                                          <p:val>
                                            <p:strVal val="#ppt_x"/>
                                          </p:val>
                                        </p:tav>
                                      </p:tavLst>
                                    </p:anim>
                                    <p:animEffect transition="in" filter="wipe(right)">
                                      <p:cBhvr>
                                        <p:cTn id="52" dur="500"/>
                                        <p:tgtEl>
                                          <p:spTgt spid="93"/>
                                        </p:tgtEl>
                                      </p:cBhvr>
                                    </p:animEffect>
                                  </p:childTnLst>
                                </p:cTn>
                              </p:par>
                            </p:childTnLst>
                          </p:cTn>
                        </p:par>
                      </p:childTnLst>
                    </p:cTn>
                  </p:par>
                  <p:par>
                    <p:cTn id="53" fill="hold">
                      <p:stCondLst>
                        <p:cond delay="indefinite"/>
                      </p:stCondLst>
                      <p:childTnLst>
                        <p:par>
                          <p:cTn id="54" fill="hold">
                            <p:stCondLst>
                              <p:cond delay="0"/>
                            </p:stCondLst>
                            <p:childTnLst>
                              <p:par>
                                <p:cTn id="55" presetID="2" presetClass="entr" presetSubtype="8" fill="hold" nodeType="clickEffect">
                                  <p:stCondLst>
                                    <p:cond delay="0"/>
                                  </p:stCondLst>
                                  <p:childTnLst>
                                    <p:set>
                                      <p:cBhvr>
                                        <p:cTn id="56" dur="1" fill="hold">
                                          <p:stCondLst>
                                            <p:cond delay="0"/>
                                          </p:stCondLst>
                                        </p:cTn>
                                        <p:tgtEl>
                                          <p:spTgt spid="97"/>
                                        </p:tgtEl>
                                        <p:attrNameLst>
                                          <p:attrName>style.visibility</p:attrName>
                                        </p:attrNameLst>
                                      </p:cBhvr>
                                      <p:to>
                                        <p:strVal val="visible"/>
                                      </p:to>
                                    </p:set>
                                    <p:anim calcmode="lin" valueType="num">
                                      <p:cBhvr additive="base">
                                        <p:cTn id="57" dur="500" fill="hold"/>
                                        <p:tgtEl>
                                          <p:spTgt spid="97"/>
                                        </p:tgtEl>
                                        <p:attrNameLst>
                                          <p:attrName>ppt_x</p:attrName>
                                        </p:attrNameLst>
                                      </p:cBhvr>
                                      <p:tavLst>
                                        <p:tav tm="0">
                                          <p:val>
                                            <p:strVal val="0-#ppt_w/2"/>
                                          </p:val>
                                        </p:tav>
                                        <p:tav tm="100000">
                                          <p:val>
                                            <p:strVal val="#ppt_x"/>
                                          </p:val>
                                        </p:tav>
                                      </p:tavLst>
                                    </p:anim>
                                    <p:anim calcmode="lin" valueType="num">
                                      <p:cBhvr additive="base">
                                        <p:cTn id="58" dur="500" fill="hold"/>
                                        <p:tgtEl>
                                          <p:spTgt spid="97"/>
                                        </p:tgtEl>
                                        <p:attrNameLst>
                                          <p:attrName>ppt_y</p:attrName>
                                        </p:attrNameLst>
                                      </p:cBhvr>
                                      <p:tavLst>
                                        <p:tav tm="0">
                                          <p:val>
                                            <p:strVal val="#ppt_y"/>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2" presetClass="entr" presetSubtype="1" fill="hold" nodeType="clickEffect">
                                  <p:stCondLst>
                                    <p:cond delay="0"/>
                                  </p:stCondLst>
                                  <p:childTnLst>
                                    <p:set>
                                      <p:cBhvr>
                                        <p:cTn id="62" dur="1" fill="hold">
                                          <p:stCondLst>
                                            <p:cond delay="0"/>
                                          </p:stCondLst>
                                        </p:cTn>
                                        <p:tgtEl>
                                          <p:spTgt spid="85"/>
                                        </p:tgtEl>
                                        <p:attrNameLst>
                                          <p:attrName>style.visibility</p:attrName>
                                        </p:attrNameLst>
                                      </p:cBhvr>
                                      <p:to>
                                        <p:strVal val="visible"/>
                                      </p:to>
                                    </p:set>
                                    <p:animEffect transition="in" filter="wipe(up)">
                                      <p:cBhvr>
                                        <p:cTn id="63" dur="500"/>
                                        <p:tgtEl>
                                          <p:spTgt spid="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p:bldP spid="68" grpId="0" bldLvl="0" animBg="1"/>
      <p:bldP spid="80" grpId="0"/>
      <p:bldP spid="79" grpId="0" bldLvl="0" animBg="1"/>
      <p:bldP spid="93" grpId="0"/>
      <p:bldP spid="96" grpId="0" bldLvl="0" animBg="1"/>
    </p:bld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15"/>
          <p:cNvPicPr>
            <a:picLocks noChangeAspect="1"/>
          </p:cNvPicPr>
          <p:nvPr/>
        </p:nvPicPr>
        <p:blipFill>
          <a:blip r:embed="rId1"/>
          <a:stretch>
            <a:fillRect/>
          </a:stretch>
        </p:blipFill>
        <p:spPr>
          <a:xfrm>
            <a:off x="2223052" y="1136390"/>
            <a:ext cx="7745896" cy="3717647"/>
          </a:xfrm>
          <a:prstGeom prst="rect">
            <a:avLst/>
          </a:prstGeom>
        </p:spPr>
      </p:pic>
      <p:sp>
        <p:nvSpPr>
          <p:cNvPr id="100" name="矩形 99"/>
          <p:cNvSpPr/>
          <p:nvPr/>
        </p:nvSpPr>
        <p:spPr>
          <a:xfrm>
            <a:off x="304800" y="5146766"/>
            <a:ext cx="11582400" cy="1292134"/>
          </a:xfrm>
          <a:prstGeom prst="rect">
            <a:avLst/>
          </a:prstGeom>
          <a:solidFill>
            <a:schemeClr val="bg1"/>
          </a:solidFill>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285750" indent="-285750">
              <a:buFont typeface="Wingdings" panose="05000000000000000000" pitchFamily="2" charset="2"/>
              <a:buChar char="p"/>
            </a:pPr>
            <a:r>
              <a:rPr lang="zh-CN" altLang="en-US" b="1" dirty="0">
                <a:solidFill>
                  <a:schemeClr val="tx1"/>
                </a:solidFill>
              </a:rPr>
              <a:t>处于时间等待（</a:t>
            </a:r>
            <a:r>
              <a:rPr lang="en-US" altLang="zh-CN" b="1" dirty="0">
                <a:solidFill>
                  <a:schemeClr val="tx1"/>
                </a:solidFill>
              </a:rPr>
              <a:t>TIME-WAIT</a:t>
            </a:r>
            <a:r>
              <a:rPr lang="zh-CN" altLang="en-US" b="1" dirty="0">
                <a:solidFill>
                  <a:schemeClr val="tx1"/>
                </a:solidFill>
              </a:rPr>
              <a:t>）状态后要经过</a:t>
            </a:r>
            <a:r>
              <a:rPr lang="en-US" altLang="zh-CN" b="1" dirty="0">
                <a:solidFill>
                  <a:schemeClr val="tx1"/>
                </a:solidFill>
              </a:rPr>
              <a:t>2MSL</a:t>
            </a:r>
            <a:r>
              <a:rPr lang="zh-CN" altLang="en-US" b="1" dirty="0">
                <a:solidFill>
                  <a:schemeClr val="tx1"/>
                </a:solidFill>
              </a:rPr>
              <a:t>时长，可以</a:t>
            </a:r>
            <a:r>
              <a:rPr lang="zh-CN" altLang="en-US" b="1" dirty="0">
                <a:solidFill>
                  <a:schemeClr val="accent1">
                    <a:lumMod val="75000"/>
                  </a:schemeClr>
                </a:solidFill>
              </a:rPr>
              <a:t>确保</a:t>
            </a:r>
            <a:r>
              <a:rPr lang="en-US" altLang="zh-CN" b="1" dirty="0">
                <a:solidFill>
                  <a:schemeClr val="accent1">
                    <a:lumMod val="75000"/>
                  </a:schemeClr>
                </a:solidFill>
              </a:rPr>
              <a:t>TCP</a:t>
            </a:r>
            <a:r>
              <a:rPr lang="zh-CN" altLang="en-US" b="1" dirty="0">
                <a:solidFill>
                  <a:schemeClr val="accent1">
                    <a:lumMod val="75000"/>
                  </a:schemeClr>
                </a:solidFill>
              </a:rPr>
              <a:t>服务器进程能够收到最后一个</a:t>
            </a:r>
            <a:r>
              <a:rPr lang="en-US" altLang="zh-CN" b="1" dirty="0">
                <a:solidFill>
                  <a:schemeClr val="accent1">
                    <a:lumMod val="75000"/>
                  </a:schemeClr>
                </a:solidFill>
              </a:rPr>
              <a:t>TCP</a:t>
            </a:r>
            <a:r>
              <a:rPr lang="zh-CN" altLang="en-US" b="1" dirty="0">
                <a:solidFill>
                  <a:schemeClr val="accent1">
                    <a:lumMod val="75000"/>
                  </a:schemeClr>
                </a:solidFill>
              </a:rPr>
              <a:t>确认报文段而进入关闭（</a:t>
            </a:r>
            <a:r>
              <a:rPr lang="en-US" altLang="zh-CN" b="1" dirty="0">
                <a:solidFill>
                  <a:schemeClr val="accent1">
                    <a:lumMod val="75000"/>
                  </a:schemeClr>
                </a:solidFill>
              </a:rPr>
              <a:t>CLOSED</a:t>
            </a:r>
            <a:r>
              <a:rPr lang="zh-CN" altLang="en-US" b="1" dirty="0">
                <a:solidFill>
                  <a:schemeClr val="accent1">
                    <a:lumMod val="75000"/>
                  </a:schemeClr>
                </a:solidFill>
              </a:rPr>
              <a:t>）状态</a:t>
            </a:r>
            <a:r>
              <a:rPr lang="zh-CN" altLang="en-US" b="1" dirty="0">
                <a:solidFill>
                  <a:schemeClr val="tx1"/>
                </a:solidFill>
              </a:rPr>
              <a:t>。</a:t>
            </a:r>
            <a:endParaRPr lang="en-US" altLang="zh-CN" b="1" dirty="0">
              <a:solidFill>
                <a:schemeClr val="tx1"/>
              </a:solidFill>
            </a:endParaRPr>
          </a:p>
          <a:p>
            <a:pPr marL="285750" indent="-285750">
              <a:buFont typeface="Wingdings" panose="05000000000000000000" pitchFamily="2" charset="2"/>
              <a:buChar char="p"/>
            </a:pPr>
            <a:r>
              <a:rPr lang="zh-CN" altLang="en-US" b="1" dirty="0">
                <a:solidFill>
                  <a:schemeClr val="tx1"/>
                </a:solidFill>
              </a:rPr>
              <a:t>另外，</a:t>
            </a:r>
            <a:r>
              <a:rPr lang="en-US" altLang="zh-CN" b="1" dirty="0">
                <a:solidFill>
                  <a:schemeClr val="tx1"/>
                </a:solidFill>
              </a:rPr>
              <a:t>TCP</a:t>
            </a:r>
            <a:r>
              <a:rPr lang="zh-CN" altLang="en-US" b="1" dirty="0">
                <a:solidFill>
                  <a:schemeClr val="tx1"/>
                </a:solidFill>
              </a:rPr>
              <a:t>客户进程在发送完最后一个</a:t>
            </a:r>
            <a:r>
              <a:rPr lang="en-US" altLang="zh-CN" b="1" dirty="0">
                <a:solidFill>
                  <a:schemeClr val="tx1"/>
                </a:solidFill>
              </a:rPr>
              <a:t>TCP</a:t>
            </a:r>
            <a:r>
              <a:rPr lang="zh-CN" altLang="en-US" b="1" dirty="0">
                <a:solidFill>
                  <a:schemeClr val="tx1"/>
                </a:solidFill>
              </a:rPr>
              <a:t>确认报文段后，再经过</a:t>
            </a:r>
            <a:r>
              <a:rPr lang="en-US" altLang="zh-CN" b="1" dirty="0">
                <a:solidFill>
                  <a:schemeClr val="tx1"/>
                </a:solidFill>
              </a:rPr>
              <a:t>2MSL</a:t>
            </a:r>
            <a:r>
              <a:rPr lang="zh-CN" altLang="en-US" b="1" dirty="0">
                <a:solidFill>
                  <a:schemeClr val="tx1"/>
                </a:solidFill>
              </a:rPr>
              <a:t>时长，就可以</a:t>
            </a:r>
            <a:r>
              <a:rPr lang="zh-CN" altLang="en-US" b="1" dirty="0">
                <a:solidFill>
                  <a:schemeClr val="accent1">
                    <a:lumMod val="75000"/>
                  </a:schemeClr>
                </a:solidFill>
              </a:rPr>
              <a:t>使本次连接持续时间内所产生的的所有报文段都从网络中消失</a:t>
            </a:r>
            <a:r>
              <a:rPr lang="zh-CN" altLang="en-US" b="1" dirty="0">
                <a:solidFill>
                  <a:schemeClr val="tx1"/>
                </a:solidFill>
              </a:rPr>
              <a:t>。这样就可以使下一个</a:t>
            </a:r>
            <a:r>
              <a:rPr lang="zh-CN" altLang="en-US" b="1" dirty="0">
                <a:solidFill>
                  <a:schemeClr val="accent1">
                    <a:lumMod val="75000"/>
                  </a:schemeClr>
                </a:solidFill>
              </a:rPr>
              <a:t>新的</a:t>
            </a:r>
            <a:r>
              <a:rPr lang="en-US" altLang="zh-CN" b="1" dirty="0">
                <a:solidFill>
                  <a:schemeClr val="accent1">
                    <a:lumMod val="75000"/>
                  </a:schemeClr>
                </a:solidFill>
              </a:rPr>
              <a:t>TCP</a:t>
            </a:r>
            <a:r>
              <a:rPr lang="zh-CN" altLang="en-US" b="1" dirty="0">
                <a:solidFill>
                  <a:schemeClr val="accent1">
                    <a:lumMod val="75000"/>
                  </a:schemeClr>
                </a:solidFill>
              </a:rPr>
              <a:t>连接中不会出现旧连接中的报文段</a:t>
            </a:r>
            <a:r>
              <a:rPr lang="zh-CN" altLang="en-US" b="1" dirty="0">
                <a:solidFill>
                  <a:schemeClr val="tx1"/>
                </a:solidFill>
              </a:rPr>
              <a:t>。</a:t>
            </a:r>
            <a:endParaRPr lang="zh-CN" altLang="en-US" b="1" dirty="0">
              <a:solidFill>
                <a:schemeClr val="tx1"/>
              </a:solidFill>
            </a:endParaRPr>
          </a:p>
        </p:txBody>
      </p:sp>
      <p:grpSp>
        <p:nvGrpSpPr>
          <p:cNvPr id="5" name="组合 4"/>
          <p:cNvGrpSpPr/>
          <p:nvPr/>
        </p:nvGrpSpPr>
        <p:grpSpPr>
          <a:xfrm>
            <a:off x="304800" y="749300"/>
            <a:ext cx="6192344" cy="400110"/>
            <a:chOff x="424117" y="898245"/>
            <a:chExt cx="6192344" cy="400110"/>
          </a:xfrm>
        </p:grpSpPr>
        <p:sp>
          <p:nvSpPr>
            <p:cNvPr id="6" name="平行四边形 5"/>
            <p:cNvSpPr/>
            <p:nvPr/>
          </p:nvSpPr>
          <p:spPr>
            <a:xfrm>
              <a:off x="424117" y="898245"/>
              <a:ext cx="677140"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02</a:t>
              </a:r>
              <a:endParaRPr lang="zh-CN" altLang="en-US" sz="2200" dirty="0">
                <a:latin typeface="Impact" panose="020B0806030902050204" pitchFamily="34" charset="0"/>
              </a:endParaRPr>
            </a:p>
          </p:txBody>
        </p:sp>
        <p:sp>
          <p:nvSpPr>
            <p:cNvPr id="7" name="文本框 6"/>
            <p:cNvSpPr txBox="1"/>
            <p:nvPr/>
          </p:nvSpPr>
          <p:spPr>
            <a:xfrm>
              <a:off x="1101257" y="898245"/>
              <a:ext cx="5515204" cy="400110"/>
            </a:xfrm>
            <a:prstGeom prst="rect">
              <a:avLst/>
            </a:prstGeom>
            <a:noFill/>
          </p:spPr>
          <p:txBody>
            <a:bodyPr wrap="square" rtlCol="0">
              <a:spAutoFit/>
            </a:bodyPr>
            <a:lstStyle/>
            <a:p>
              <a:r>
                <a:rPr lang="zh-CN" altLang="en-US" sz="2000" b="1" dirty="0"/>
                <a:t>“四报文挥手”释放</a:t>
              </a:r>
              <a:r>
                <a:rPr lang="en-US" altLang="zh-CN" sz="2000" b="1" dirty="0"/>
                <a:t>TCP</a:t>
              </a:r>
              <a:r>
                <a:rPr lang="zh-CN" altLang="en-US" sz="2000" b="1" dirty="0"/>
                <a:t>连接</a:t>
              </a:r>
              <a:endParaRPr lang="zh-CN" altLang="en-US" sz="2000" b="1" dirty="0"/>
            </a:p>
          </p:txBody>
        </p:sp>
      </p:gr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withEffect">
                                  <p:stCondLst>
                                    <p:cond delay="0"/>
                                  </p:stCondLst>
                                  <p:childTnLst>
                                    <p:set>
                                      <p:cBhvr>
                                        <p:cTn id="6" dur="1" fill="hold">
                                          <p:stCondLst>
                                            <p:cond delay="0"/>
                                          </p:stCondLst>
                                        </p:cTn>
                                        <p:tgtEl>
                                          <p:spTgt spid="100"/>
                                        </p:tgtEl>
                                        <p:attrNameLst>
                                          <p:attrName>style.visibility</p:attrName>
                                        </p:attrNameLst>
                                      </p:cBhvr>
                                      <p:to>
                                        <p:strVal val="visible"/>
                                      </p:to>
                                    </p:set>
                                    <p:anim calcmode="lin" valueType="num">
                                      <p:cBhvr additive="base">
                                        <p:cTn id="7" dur="500"/>
                                        <p:tgtEl>
                                          <p:spTgt spid="100"/>
                                        </p:tgtEl>
                                        <p:attrNameLst>
                                          <p:attrName>ppt_y</p:attrName>
                                        </p:attrNameLst>
                                      </p:cBhvr>
                                      <p:tavLst>
                                        <p:tav tm="0">
                                          <p:val>
                                            <p:strVal val="#ppt_y-#ppt_h*1.125000"/>
                                          </p:val>
                                        </p:tav>
                                        <p:tav tm="100000">
                                          <p:val>
                                            <p:strVal val="#ppt_y"/>
                                          </p:val>
                                        </p:tav>
                                      </p:tavLst>
                                    </p:anim>
                                    <p:animEffect transition="in" filter="wipe(down)">
                                      <p:cBhvr>
                                        <p:cTn id="8" dur="500"/>
                                        <p:tgtEl>
                                          <p:spTgt spid="100"/>
                                        </p:tgtEl>
                                      </p:cBhvr>
                                    </p:animEffect>
                                  </p:childTnLst>
                                </p:cTn>
                              </p:par>
                              <p:par>
                                <p:cTn id="9" presetID="12" presetClass="entr" presetSubtype="4"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500"/>
                                        <p:tgtEl>
                                          <p:spTgt spid="16"/>
                                        </p:tgtEl>
                                        <p:attrNameLst>
                                          <p:attrName>ppt_y</p:attrName>
                                        </p:attrNameLst>
                                      </p:cBhvr>
                                      <p:tavLst>
                                        <p:tav tm="0">
                                          <p:val>
                                            <p:strVal val="#ppt_y+#ppt_h*1.125000"/>
                                          </p:val>
                                        </p:tav>
                                        <p:tav tm="100000">
                                          <p:val>
                                            <p:strVal val="#ppt_y"/>
                                          </p:val>
                                        </p:tav>
                                      </p:tavLst>
                                    </p:anim>
                                    <p:animEffect transition="in" filter="wipe(up)">
                                      <p:cBhvr>
                                        <p:cTn id="1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 grpId="0" bldLvl="0" animBg="1"/>
    </p:bld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2258786" y="3033839"/>
            <a:ext cx="7674427" cy="3441472"/>
            <a:chOff x="2258786" y="3033839"/>
            <a:chExt cx="7674427" cy="3441472"/>
          </a:xfrm>
        </p:grpSpPr>
        <p:pic>
          <p:nvPicPr>
            <p:cNvPr id="14" name="图片 13"/>
            <p:cNvPicPr>
              <a:picLocks noChangeAspect="1"/>
            </p:cNvPicPr>
            <p:nvPr/>
          </p:nvPicPr>
          <p:blipFill>
            <a:blip r:embed="rId1"/>
            <a:stretch>
              <a:fillRect/>
            </a:stretch>
          </p:blipFill>
          <p:spPr>
            <a:xfrm>
              <a:off x="2258786" y="3095920"/>
              <a:ext cx="7674427" cy="3379391"/>
            </a:xfrm>
            <a:prstGeom prst="rect">
              <a:avLst/>
            </a:prstGeom>
          </p:spPr>
        </p:pic>
        <p:sp>
          <p:nvSpPr>
            <p:cNvPr id="18" name="文本框 17"/>
            <p:cNvSpPr txBox="1"/>
            <p:nvPr/>
          </p:nvSpPr>
          <p:spPr>
            <a:xfrm>
              <a:off x="3337872" y="3075332"/>
              <a:ext cx="1085108" cy="276999"/>
            </a:xfrm>
            <a:prstGeom prst="rect">
              <a:avLst/>
            </a:prstGeom>
            <a:noFill/>
          </p:spPr>
          <p:txBody>
            <a:bodyPr wrap="square" rtlCol="0">
              <a:spAutoFit/>
            </a:bodyPr>
            <a:lstStyle/>
            <a:p>
              <a:pPr algn="ctr"/>
              <a:r>
                <a:rPr lang="zh-CN" altLang="en-US" sz="1200" b="1" dirty="0"/>
                <a:t>主机甲</a:t>
              </a:r>
              <a:endParaRPr lang="zh-CN" altLang="en-US" sz="1200" b="1" dirty="0"/>
            </a:p>
          </p:txBody>
        </p:sp>
        <p:sp>
          <p:nvSpPr>
            <p:cNvPr id="19" name="文本框 18"/>
            <p:cNvSpPr txBox="1"/>
            <p:nvPr/>
          </p:nvSpPr>
          <p:spPr>
            <a:xfrm>
              <a:off x="7769021" y="3033839"/>
              <a:ext cx="1085108" cy="276999"/>
            </a:xfrm>
            <a:prstGeom prst="rect">
              <a:avLst/>
            </a:prstGeom>
            <a:noFill/>
          </p:spPr>
          <p:txBody>
            <a:bodyPr wrap="square" rtlCol="0">
              <a:spAutoFit/>
            </a:bodyPr>
            <a:lstStyle/>
            <a:p>
              <a:pPr algn="ctr"/>
              <a:r>
                <a:rPr lang="zh-CN" altLang="en-US" sz="1200" b="1" dirty="0"/>
                <a:t>主机乙</a:t>
              </a:r>
              <a:endParaRPr lang="zh-CN" altLang="en-US" sz="1200" b="1" dirty="0"/>
            </a:p>
          </p:txBody>
        </p:sp>
      </p:grpSp>
      <p:sp>
        <p:nvSpPr>
          <p:cNvPr id="9" name="文本框 8"/>
          <p:cNvSpPr txBox="1"/>
          <p:nvPr/>
        </p:nvSpPr>
        <p:spPr>
          <a:xfrm>
            <a:off x="3493056" y="1716429"/>
            <a:ext cx="470262" cy="523220"/>
          </a:xfrm>
          <a:prstGeom prst="rect">
            <a:avLst/>
          </a:prstGeom>
          <a:noFill/>
        </p:spPr>
        <p:txBody>
          <a:bodyPr wrap="square" rtlCol="0">
            <a:spAutoFit/>
          </a:bodyPr>
          <a:lstStyle/>
          <a:p>
            <a:pPr algn="ctr"/>
            <a:r>
              <a:rPr lang="en-US" altLang="zh-CN" sz="2800" b="1" dirty="0">
                <a:solidFill>
                  <a:schemeClr val="accent1">
                    <a:lumMod val="75000"/>
                  </a:schemeClr>
                </a:solidFill>
                <a:latin typeface="Arial Black" panose="020B0A04020102020204" pitchFamily="34" charset="0"/>
              </a:rPr>
              <a:t>C</a:t>
            </a:r>
            <a:endParaRPr lang="zh-CN" altLang="en-US" sz="2800" b="1" dirty="0">
              <a:solidFill>
                <a:schemeClr val="accent1">
                  <a:lumMod val="75000"/>
                </a:schemeClr>
              </a:solidFill>
              <a:latin typeface="Arial Black" panose="020B0A04020102020204" pitchFamily="34" charset="0"/>
            </a:endParaRPr>
          </a:p>
        </p:txBody>
      </p:sp>
      <p:sp>
        <p:nvSpPr>
          <p:cNvPr id="10" name="文本框 9"/>
          <p:cNvSpPr txBox="1"/>
          <p:nvPr/>
        </p:nvSpPr>
        <p:spPr>
          <a:xfrm>
            <a:off x="1110343" y="2182264"/>
            <a:ext cx="672737" cy="369332"/>
          </a:xfrm>
          <a:prstGeom prst="rect">
            <a:avLst/>
          </a:prstGeom>
          <a:noFill/>
        </p:spPr>
        <p:txBody>
          <a:bodyPr wrap="square" rtlCol="0">
            <a:spAutoFit/>
          </a:bodyPr>
          <a:lstStyle/>
          <a:p>
            <a:r>
              <a:rPr lang="zh-CN" altLang="en-US" b="1" dirty="0"/>
              <a:t>解析</a:t>
            </a:r>
            <a:endParaRPr lang="zh-CN" altLang="en-US" b="1" dirty="0"/>
          </a:p>
        </p:txBody>
      </p:sp>
      <p:grpSp>
        <p:nvGrpSpPr>
          <p:cNvPr id="5" name="组合 4"/>
          <p:cNvGrpSpPr/>
          <p:nvPr/>
        </p:nvGrpSpPr>
        <p:grpSpPr>
          <a:xfrm>
            <a:off x="933106" y="1224276"/>
            <a:ext cx="10954094" cy="1228065"/>
            <a:chOff x="933106" y="1224276"/>
            <a:chExt cx="10954094" cy="1228065"/>
          </a:xfrm>
        </p:grpSpPr>
        <p:sp>
          <p:nvSpPr>
            <p:cNvPr id="50" name="文本框 49"/>
            <p:cNvSpPr txBox="1"/>
            <p:nvPr/>
          </p:nvSpPr>
          <p:spPr>
            <a:xfrm>
              <a:off x="933106" y="1224276"/>
              <a:ext cx="10954094" cy="923330"/>
            </a:xfrm>
            <a:prstGeom prst="rect">
              <a:avLst/>
            </a:prstGeom>
            <a:noFill/>
          </p:spPr>
          <p:txBody>
            <a:bodyPr wrap="square" rtlCol="0">
              <a:spAutoFit/>
            </a:bodyPr>
            <a:lstStyle/>
            <a:p>
              <a:r>
                <a:rPr lang="en-US" altLang="zh-CN" b="1" dirty="0"/>
                <a:t>【2020</a:t>
              </a:r>
              <a:r>
                <a:rPr lang="zh-CN" altLang="en-US" b="1" dirty="0"/>
                <a:t>年 题</a:t>
              </a:r>
              <a:r>
                <a:rPr lang="en-US" altLang="zh-CN" b="1" dirty="0"/>
                <a:t>39】</a:t>
              </a:r>
              <a:r>
                <a:rPr lang="zh-CN" altLang="en-US" b="1" dirty="0"/>
                <a:t>若主机甲与主机乙建立</a:t>
              </a:r>
              <a:r>
                <a:rPr lang="en-US" altLang="zh-CN" b="1" dirty="0"/>
                <a:t>TCP</a:t>
              </a:r>
              <a:r>
                <a:rPr lang="zh-CN" altLang="en-US" b="1" dirty="0"/>
                <a:t>连接时发送的</a:t>
              </a:r>
              <a:r>
                <a:rPr lang="en-US" altLang="zh-CN" b="1" dirty="0"/>
                <a:t>SYN</a:t>
              </a:r>
              <a:r>
                <a:rPr lang="zh-CN" altLang="en-US" b="1" dirty="0"/>
                <a:t>段中的序号为</a:t>
              </a:r>
              <a:r>
                <a:rPr lang="en-US" altLang="zh-CN" b="1" dirty="0"/>
                <a:t>1000</a:t>
              </a:r>
              <a:r>
                <a:rPr lang="zh-CN" altLang="en-US" b="1" dirty="0"/>
                <a:t>，在断开连接时，甲发送给 </a:t>
              </a:r>
              <a:endParaRPr lang="en-US" altLang="zh-CN" b="1" dirty="0"/>
            </a:p>
            <a:p>
              <a:r>
                <a:rPr lang="en-US" altLang="zh-CN" b="1" dirty="0"/>
                <a:t>                               </a:t>
              </a:r>
              <a:r>
                <a:rPr lang="zh-CN" altLang="en-US" b="1" dirty="0"/>
                <a:t>乙的</a:t>
              </a:r>
              <a:r>
                <a:rPr lang="en-US" altLang="zh-CN" b="1" dirty="0"/>
                <a:t>FIN</a:t>
              </a:r>
              <a:r>
                <a:rPr lang="zh-CN" altLang="en-US" b="1" dirty="0"/>
                <a:t>段中的序号为</a:t>
              </a:r>
              <a:r>
                <a:rPr lang="en-US" altLang="zh-CN" b="1" dirty="0"/>
                <a:t>5001</a:t>
              </a:r>
              <a:r>
                <a:rPr lang="zh-CN" altLang="en-US" b="1" dirty="0"/>
                <a:t>，则在无任何重传的情况下，甲向乙已经发送的应用层数据的字</a:t>
              </a:r>
              <a:endParaRPr lang="en-US" altLang="zh-CN" b="1" dirty="0"/>
            </a:p>
            <a:p>
              <a:r>
                <a:rPr lang="en-US" altLang="zh-CN" b="1" dirty="0"/>
                <a:t>                               </a:t>
              </a:r>
              <a:r>
                <a:rPr lang="zh-CN" altLang="en-US" b="1" dirty="0"/>
                <a:t>节数为（      ）。</a:t>
              </a:r>
              <a:endParaRPr lang="zh-CN" altLang="en-US" b="1" dirty="0"/>
            </a:p>
          </p:txBody>
        </p:sp>
        <p:sp>
          <p:nvSpPr>
            <p:cNvPr id="51" name="文本框 50"/>
            <p:cNvSpPr txBox="1"/>
            <p:nvPr/>
          </p:nvSpPr>
          <p:spPr>
            <a:xfrm>
              <a:off x="2518311" y="2083009"/>
              <a:ext cx="1185672" cy="369332"/>
            </a:xfrm>
            <a:prstGeom prst="rect">
              <a:avLst/>
            </a:prstGeom>
            <a:noFill/>
          </p:spPr>
          <p:txBody>
            <a:bodyPr wrap="square" rtlCol="0">
              <a:spAutoFit/>
            </a:bodyPr>
            <a:lstStyle/>
            <a:p>
              <a:r>
                <a:rPr lang="en-US" altLang="zh-CN" b="1" dirty="0"/>
                <a:t>A. 4002</a:t>
              </a:r>
              <a:endParaRPr lang="zh-CN" altLang="en-US" b="1" dirty="0"/>
            </a:p>
          </p:txBody>
        </p:sp>
        <p:sp>
          <p:nvSpPr>
            <p:cNvPr id="52" name="文本框 51"/>
            <p:cNvSpPr txBox="1"/>
            <p:nvPr/>
          </p:nvSpPr>
          <p:spPr>
            <a:xfrm>
              <a:off x="4822107" y="2083009"/>
              <a:ext cx="1185672" cy="369332"/>
            </a:xfrm>
            <a:prstGeom prst="rect">
              <a:avLst/>
            </a:prstGeom>
            <a:noFill/>
          </p:spPr>
          <p:txBody>
            <a:bodyPr wrap="square" rtlCol="0">
              <a:spAutoFit/>
            </a:bodyPr>
            <a:lstStyle/>
            <a:p>
              <a:r>
                <a:rPr lang="en-US" altLang="zh-CN" b="1" dirty="0"/>
                <a:t>B. 4001</a:t>
              </a:r>
              <a:endParaRPr lang="zh-CN" altLang="en-US" b="1" dirty="0"/>
            </a:p>
          </p:txBody>
        </p:sp>
        <p:sp>
          <p:nvSpPr>
            <p:cNvPr id="53" name="文本框 52"/>
            <p:cNvSpPr txBox="1"/>
            <p:nvPr/>
          </p:nvSpPr>
          <p:spPr>
            <a:xfrm>
              <a:off x="7125903" y="2083009"/>
              <a:ext cx="1185672" cy="369332"/>
            </a:xfrm>
            <a:prstGeom prst="rect">
              <a:avLst/>
            </a:prstGeom>
            <a:noFill/>
          </p:spPr>
          <p:txBody>
            <a:bodyPr wrap="square" rtlCol="0">
              <a:spAutoFit/>
            </a:bodyPr>
            <a:lstStyle/>
            <a:p>
              <a:r>
                <a:rPr lang="en-US" altLang="zh-CN" b="1" dirty="0"/>
                <a:t>C. 4000</a:t>
              </a:r>
              <a:endParaRPr lang="zh-CN" altLang="en-US" b="1" dirty="0"/>
            </a:p>
          </p:txBody>
        </p:sp>
        <p:sp>
          <p:nvSpPr>
            <p:cNvPr id="54" name="文本框 53"/>
            <p:cNvSpPr txBox="1"/>
            <p:nvPr/>
          </p:nvSpPr>
          <p:spPr>
            <a:xfrm>
              <a:off x="9429699" y="2083009"/>
              <a:ext cx="1185672" cy="369332"/>
            </a:xfrm>
            <a:prstGeom prst="rect">
              <a:avLst/>
            </a:prstGeom>
            <a:noFill/>
          </p:spPr>
          <p:txBody>
            <a:bodyPr wrap="square" rtlCol="0">
              <a:spAutoFit/>
            </a:bodyPr>
            <a:lstStyle/>
            <a:p>
              <a:r>
                <a:rPr lang="en-US" altLang="zh-CN" b="1" dirty="0"/>
                <a:t>D. 3999</a:t>
              </a:r>
              <a:endParaRPr lang="zh-CN" altLang="en-US" b="1" dirty="0"/>
            </a:p>
          </p:txBody>
        </p:sp>
      </p:grpSp>
      <p:sp>
        <p:nvSpPr>
          <p:cNvPr id="60" name="文本框 59"/>
          <p:cNvSpPr txBox="1"/>
          <p:nvPr/>
        </p:nvSpPr>
        <p:spPr>
          <a:xfrm>
            <a:off x="1732212" y="2410848"/>
            <a:ext cx="10154988" cy="338554"/>
          </a:xfrm>
          <a:prstGeom prst="rect">
            <a:avLst/>
          </a:prstGeom>
          <a:noFill/>
        </p:spPr>
        <p:txBody>
          <a:bodyPr wrap="square" rtlCol="0">
            <a:spAutoFit/>
          </a:bodyPr>
          <a:lstStyle/>
          <a:p>
            <a:r>
              <a:rPr lang="zh-CN" altLang="en-US" sz="1600" b="1" dirty="0"/>
              <a:t>甲给乙发送的</a:t>
            </a:r>
            <a:r>
              <a:rPr lang="zh-CN" altLang="en-US" sz="1600" b="1" dirty="0">
                <a:solidFill>
                  <a:schemeClr val="accent1">
                    <a:lumMod val="75000"/>
                  </a:schemeClr>
                </a:solidFill>
              </a:rPr>
              <a:t>第一个应用层数据字节</a:t>
            </a:r>
            <a:r>
              <a:rPr lang="zh-CN" altLang="en-US" sz="1600" b="1" dirty="0"/>
              <a:t>的</a:t>
            </a:r>
            <a:r>
              <a:rPr lang="en-US" altLang="zh-CN" sz="1600" b="1" dirty="0">
                <a:solidFill>
                  <a:schemeClr val="accent1">
                    <a:lumMod val="75000"/>
                  </a:schemeClr>
                </a:solidFill>
              </a:rPr>
              <a:t>TCP</a:t>
            </a:r>
            <a:r>
              <a:rPr lang="zh-CN" altLang="en-US" sz="1600" b="1" dirty="0">
                <a:solidFill>
                  <a:schemeClr val="accent1">
                    <a:lumMod val="75000"/>
                  </a:schemeClr>
                </a:solidFill>
              </a:rPr>
              <a:t>序号为</a:t>
            </a:r>
            <a:r>
              <a:rPr lang="en-US" altLang="zh-CN" sz="1600" b="1" dirty="0">
                <a:solidFill>
                  <a:schemeClr val="accent1">
                    <a:lumMod val="75000"/>
                  </a:schemeClr>
                </a:solidFill>
              </a:rPr>
              <a:t>1001</a:t>
            </a:r>
            <a:r>
              <a:rPr lang="zh-CN" altLang="en-US" sz="1600" b="1" dirty="0"/>
              <a:t>，因为应用层数据作为数据载荷被封装在</a:t>
            </a:r>
            <a:r>
              <a:rPr lang="en-US" altLang="zh-CN" sz="1600" b="1" dirty="0"/>
              <a:t>TCP</a:t>
            </a:r>
            <a:r>
              <a:rPr lang="zh-CN" altLang="en-US" sz="1600" b="1" dirty="0"/>
              <a:t>报文段中。</a:t>
            </a:r>
            <a:endParaRPr lang="zh-CN" altLang="en-US" sz="1600" b="1" dirty="0"/>
          </a:p>
        </p:txBody>
      </p:sp>
      <p:sp>
        <p:nvSpPr>
          <p:cNvPr id="15" name="文本框 14"/>
          <p:cNvSpPr txBox="1"/>
          <p:nvPr/>
        </p:nvSpPr>
        <p:spPr>
          <a:xfrm rot="342273">
            <a:off x="6425917" y="4136375"/>
            <a:ext cx="1046922" cy="369332"/>
          </a:xfrm>
          <a:prstGeom prst="rect">
            <a:avLst/>
          </a:prstGeom>
          <a:noFill/>
        </p:spPr>
        <p:txBody>
          <a:bodyPr wrap="square" rtlCol="0">
            <a:spAutoFit/>
          </a:bodyPr>
          <a:lstStyle/>
          <a:p>
            <a:r>
              <a:rPr lang="en-US" altLang="zh-CN" b="1" dirty="0">
                <a:solidFill>
                  <a:schemeClr val="accent1">
                    <a:lumMod val="75000"/>
                  </a:schemeClr>
                </a:solidFill>
              </a:rPr>
              <a:t>=5001</a:t>
            </a:r>
            <a:endParaRPr lang="zh-CN" altLang="en-US" b="1" dirty="0">
              <a:solidFill>
                <a:schemeClr val="accent1">
                  <a:lumMod val="75000"/>
                </a:schemeClr>
              </a:solidFill>
            </a:endParaRPr>
          </a:p>
        </p:txBody>
      </p:sp>
      <p:sp>
        <p:nvSpPr>
          <p:cNvPr id="16" name="文本框 15"/>
          <p:cNvSpPr txBox="1"/>
          <p:nvPr/>
        </p:nvSpPr>
        <p:spPr>
          <a:xfrm>
            <a:off x="1732212" y="2736778"/>
            <a:ext cx="10154988" cy="338554"/>
          </a:xfrm>
          <a:prstGeom prst="rect">
            <a:avLst/>
          </a:prstGeom>
          <a:noFill/>
        </p:spPr>
        <p:txBody>
          <a:bodyPr wrap="square" rtlCol="0">
            <a:spAutoFit/>
          </a:bodyPr>
          <a:lstStyle/>
          <a:p>
            <a:r>
              <a:rPr lang="zh-CN" altLang="en-US" sz="1600" b="1" dirty="0"/>
              <a:t>甲在发送</a:t>
            </a:r>
            <a:r>
              <a:rPr lang="en-US" altLang="zh-CN" sz="1600" b="1" dirty="0"/>
              <a:t>FIN</a:t>
            </a:r>
            <a:r>
              <a:rPr lang="zh-CN" altLang="en-US" sz="1600" b="1" dirty="0"/>
              <a:t>段之前，给乙发送的</a:t>
            </a:r>
            <a:r>
              <a:rPr lang="zh-CN" altLang="en-US" sz="1600" b="1" dirty="0">
                <a:solidFill>
                  <a:schemeClr val="accent1">
                    <a:lumMod val="75000"/>
                  </a:schemeClr>
                </a:solidFill>
              </a:rPr>
              <a:t>最后一个应用层数据字节</a:t>
            </a:r>
            <a:r>
              <a:rPr lang="zh-CN" altLang="en-US" sz="1600" b="1" dirty="0"/>
              <a:t>的</a:t>
            </a:r>
            <a:r>
              <a:rPr lang="en-US" altLang="zh-CN" sz="1600" b="1" dirty="0">
                <a:solidFill>
                  <a:schemeClr val="accent1">
                    <a:lumMod val="75000"/>
                  </a:schemeClr>
                </a:solidFill>
              </a:rPr>
              <a:t>TCP</a:t>
            </a:r>
            <a:r>
              <a:rPr lang="zh-CN" altLang="en-US" sz="1600" b="1" dirty="0">
                <a:solidFill>
                  <a:schemeClr val="accent1">
                    <a:lumMod val="75000"/>
                  </a:schemeClr>
                </a:solidFill>
              </a:rPr>
              <a:t>序号为</a:t>
            </a:r>
            <a:r>
              <a:rPr lang="en-US" altLang="zh-CN" sz="1600" b="1" dirty="0">
                <a:solidFill>
                  <a:schemeClr val="accent1">
                    <a:lumMod val="75000"/>
                  </a:schemeClr>
                </a:solidFill>
              </a:rPr>
              <a:t>5000</a:t>
            </a:r>
            <a:r>
              <a:rPr lang="zh-CN" altLang="en-US" sz="1600" b="1" dirty="0"/>
              <a:t>。</a:t>
            </a:r>
            <a:endParaRPr lang="zh-CN" altLang="en-US" sz="1600" b="1" dirty="0"/>
          </a:p>
        </p:txBody>
      </p:sp>
      <p:sp>
        <p:nvSpPr>
          <p:cNvPr id="17" name="对话气泡: 矩形 16"/>
          <p:cNvSpPr/>
          <p:nvPr/>
        </p:nvSpPr>
        <p:spPr>
          <a:xfrm>
            <a:off x="335774" y="4498039"/>
            <a:ext cx="2221873" cy="837095"/>
          </a:xfrm>
          <a:prstGeom prst="wedgeRectCallout">
            <a:avLst>
              <a:gd name="adj1" fmla="val 169937"/>
              <a:gd name="adj2" fmla="val -9622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600" b="1" dirty="0">
                <a:solidFill>
                  <a:schemeClr val="bg1"/>
                </a:solidFill>
              </a:rPr>
              <a:t>TCP</a:t>
            </a:r>
            <a:r>
              <a:rPr lang="zh-CN" altLang="en-US" sz="1600" b="1" dirty="0">
                <a:solidFill>
                  <a:schemeClr val="bg1"/>
                </a:solidFill>
              </a:rPr>
              <a:t>连接释放报文段即使不携带数据，也要消耗掉一个序号。</a:t>
            </a:r>
            <a:endParaRPr lang="zh-CN" altLang="en-US" sz="1600" dirty="0"/>
          </a:p>
        </p:txBody>
      </p:sp>
      <p:grpSp>
        <p:nvGrpSpPr>
          <p:cNvPr id="7" name="组合 6"/>
          <p:cNvGrpSpPr/>
          <p:nvPr/>
        </p:nvGrpSpPr>
        <p:grpSpPr>
          <a:xfrm>
            <a:off x="304800" y="749300"/>
            <a:ext cx="6192344" cy="400110"/>
            <a:chOff x="424117" y="898245"/>
            <a:chExt cx="6192344" cy="400110"/>
          </a:xfrm>
        </p:grpSpPr>
        <p:sp>
          <p:nvSpPr>
            <p:cNvPr id="8" name="平行四边形 7"/>
            <p:cNvSpPr/>
            <p:nvPr/>
          </p:nvSpPr>
          <p:spPr>
            <a:xfrm>
              <a:off x="424117" y="898245"/>
              <a:ext cx="677140"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02</a:t>
              </a:r>
              <a:endParaRPr lang="zh-CN" altLang="en-US" sz="2200" dirty="0">
                <a:latin typeface="Impact" panose="020B0806030902050204" pitchFamily="34" charset="0"/>
              </a:endParaRPr>
            </a:p>
          </p:txBody>
        </p:sp>
        <p:sp>
          <p:nvSpPr>
            <p:cNvPr id="11" name="文本框 10"/>
            <p:cNvSpPr txBox="1"/>
            <p:nvPr/>
          </p:nvSpPr>
          <p:spPr>
            <a:xfrm>
              <a:off x="1101257" y="898245"/>
              <a:ext cx="5515204" cy="400110"/>
            </a:xfrm>
            <a:prstGeom prst="rect">
              <a:avLst/>
            </a:prstGeom>
            <a:noFill/>
          </p:spPr>
          <p:txBody>
            <a:bodyPr wrap="square" rtlCol="0">
              <a:spAutoFit/>
            </a:bodyPr>
            <a:lstStyle/>
            <a:p>
              <a:r>
                <a:rPr lang="zh-CN" altLang="en-US" sz="2000" b="1" dirty="0"/>
                <a:t>“四报文挥手”释放</a:t>
              </a:r>
              <a:r>
                <a:rPr lang="en-US" altLang="zh-CN" sz="2000" b="1" dirty="0"/>
                <a:t>TCP</a:t>
              </a:r>
              <a:r>
                <a:rPr lang="zh-CN" altLang="en-US" sz="2000" b="1" dirty="0"/>
                <a:t>连接</a:t>
              </a:r>
              <a:endParaRPr lang="zh-CN" altLang="en-US" sz="2000" b="1" dirty="0"/>
            </a:p>
          </p:txBody>
        </p:sp>
      </p:gr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60"/>
                                        </p:tgtEl>
                                        <p:attrNameLst>
                                          <p:attrName>style.visibility</p:attrName>
                                        </p:attrNameLst>
                                      </p:cBhvr>
                                      <p:to>
                                        <p:strVal val="visible"/>
                                      </p:to>
                                    </p:set>
                                    <p:anim calcmode="lin" valueType="num">
                                      <p:cBhvr additive="base">
                                        <p:cTn id="7" dur="500" fill="hold"/>
                                        <p:tgtEl>
                                          <p:spTgt spid="60"/>
                                        </p:tgtEl>
                                        <p:attrNameLst>
                                          <p:attrName>ppt_x</p:attrName>
                                        </p:attrNameLst>
                                      </p:cBhvr>
                                      <p:tavLst>
                                        <p:tav tm="0">
                                          <p:val>
                                            <p:strVal val="#ppt_x"/>
                                          </p:val>
                                        </p:tav>
                                        <p:tav tm="100000">
                                          <p:val>
                                            <p:strVal val="#ppt_x"/>
                                          </p:val>
                                        </p:tav>
                                      </p:tavLst>
                                    </p:anim>
                                    <p:anim calcmode="lin" valueType="num">
                                      <p:cBhvr additive="base">
                                        <p:cTn id="8" dur="500" fill="hold"/>
                                        <p:tgtEl>
                                          <p:spTgt spid="6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wipe(left)">
                                      <p:cBhvr>
                                        <p:cTn id="19" dur="500"/>
                                        <p:tgtEl>
                                          <p:spTgt spid="15"/>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2" fill="hold" grpId="0" nodeType="click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wipe(right)">
                                      <p:cBhvr>
                                        <p:cTn id="24" dur="500"/>
                                        <p:tgtEl>
                                          <p:spTgt spid="17"/>
                                        </p:tgtEl>
                                      </p:cBhvr>
                                    </p:animEffect>
                                  </p:childTnLst>
                                </p:cTn>
                              </p:par>
                            </p:childTnLst>
                          </p:cTn>
                        </p:par>
                      </p:childTnLst>
                    </p:cTn>
                  </p:par>
                  <p:par>
                    <p:cTn id="25" fill="hold">
                      <p:stCondLst>
                        <p:cond delay="indefinite"/>
                      </p:stCondLst>
                      <p:childTnLst>
                        <p:par>
                          <p:cTn id="26" fill="hold">
                            <p:stCondLst>
                              <p:cond delay="0"/>
                            </p:stCondLst>
                            <p:childTnLst>
                              <p:par>
                                <p:cTn id="27" presetID="12" presetClass="entr" presetSubtype="4" fill="hold" grpId="0" nodeType="clickEffect">
                                  <p:stCondLst>
                                    <p:cond delay="0"/>
                                  </p:stCondLst>
                                  <p:childTnLst>
                                    <p:set>
                                      <p:cBhvr>
                                        <p:cTn id="28" dur="1" fill="hold">
                                          <p:stCondLst>
                                            <p:cond delay="0"/>
                                          </p:stCondLst>
                                        </p:cTn>
                                        <p:tgtEl>
                                          <p:spTgt spid="16"/>
                                        </p:tgtEl>
                                        <p:attrNameLst>
                                          <p:attrName>style.visibility</p:attrName>
                                        </p:attrNameLst>
                                      </p:cBhvr>
                                      <p:to>
                                        <p:strVal val="visible"/>
                                      </p:to>
                                    </p:set>
                                    <p:anim calcmode="lin" valueType="num">
                                      <p:cBhvr additive="base">
                                        <p:cTn id="29" dur="500"/>
                                        <p:tgtEl>
                                          <p:spTgt spid="16"/>
                                        </p:tgtEl>
                                        <p:attrNameLst>
                                          <p:attrName>ppt_y</p:attrName>
                                        </p:attrNameLst>
                                      </p:cBhvr>
                                      <p:tavLst>
                                        <p:tav tm="0">
                                          <p:val>
                                            <p:strVal val="#ppt_y+#ppt_h*1.125000"/>
                                          </p:val>
                                        </p:tav>
                                        <p:tav tm="100000">
                                          <p:val>
                                            <p:strVal val="#ppt_y"/>
                                          </p:val>
                                        </p:tav>
                                      </p:tavLst>
                                    </p:anim>
                                    <p:animEffect transition="in" filter="wipe(up)">
                                      <p:cBhvr>
                                        <p:cTn id="3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p:bldP spid="15" grpId="0"/>
      <p:bldP spid="16" grpId="0"/>
      <p:bldP spid="17" grpId="0" bldLvl="0" animBg="1"/>
    </p:bld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3493056" y="1716429"/>
            <a:ext cx="470262" cy="523220"/>
          </a:xfrm>
          <a:prstGeom prst="rect">
            <a:avLst/>
          </a:prstGeom>
          <a:noFill/>
        </p:spPr>
        <p:txBody>
          <a:bodyPr wrap="square" rtlCol="0">
            <a:spAutoFit/>
          </a:bodyPr>
          <a:lstStyle/>
          <a:p>
            <a:pPr algn="ctr"/>
            <a:r>
              <a:rPr lang="en-US" altLang="zh-CN" sz="2800" b="1" dirty="0">
                <a:solidFill>
                  <a:schemeClr val="accent1">
                    <a:lumMod val="75000"/>
                  </a:schemeClr>
                </a:solidFill>
                <a:latin typeface="Arial Black" panose="020B0A04020102020204" pitchFamily="34" charset="0"/>
              </a:rPr>
              <a:t>C</a:t>
            </a:r>
            <a:endParaRPr lang="zh-CN" altLang="en-US" sz="2800" b="1" dirty="0">
              <a:solidFill>
                <a:schemeClr val="accent1">
                  <a:lumMod val="75000"/>
                </a:schemeClr>
              </a:solidFill>
              <a:latin typeface="Arial Black" panose="020B0A04020102020204" pitchFamily="34" charset="0"/>
            </a:endParaRPr>
          </a:p>
        </p:txBody>
      </p:sp>
      <p:sp>
        <p:nvSpPr>
          <p:cNvPr id="10" name="文本框 9"/>
          <p:cNvSpPr txBox="1"/>
          <p:nvPr/>
        </p:nvSpPr>
        <p:spPr>
          <a:xfrm>
            <a:off x="1110343" y="2182264"/>
            <a:ext cx="672737" cy="369332"/>
          </a:xfrm>
          <a:prstGeom prst="rect">
            <a:avLst/>
          </a:prstGeom>
          <a:noFill/>
        </p:spPr>
        <p:txBody>
          <a:bodyPr wrap="square" rtlCol="0">
            <a:spAutoFit/>
          </a:bodyPr>
          <a:lstStyle/>
          <a:p>
            <a:r>
              <a:rPr lang="zh-CN" altLang="en-US" b="1" dirty="0"/>
              <a:t>解析</a:t>
            </a:r>
            <a:endParaRPr lang="zh-CN" altLang="en-US" b="1" dirty="0"/>
          </a:p>
        </p:txBody>
      </p:sp>
      <p:grpSp>
        <p:nvGrpSpPr>
          <p:cNvPr id="5" name="组合 4"/>
          <p:cNvGrpSpPr/>
          <p:nvPr/>
        </p:nvGrpSpPr>
        <p:grpSpPr>
          <a:xfrm>
            <a:off x="933106" y="1224276"/>
            <a:ext cx="10954094" cy="1228065"/>
            <a:chOff x="933106" y="1224276"/>
            <a:chExt cx="10954094" cy="1228065"/>
          </a:xfrm>
        </p:grpSpPr>
        <p:sp>
          <p:nvSpPr>
            <p:cNvPr id="50" name="文本框 49"/>
            <p:cNvSpPr txBox="1"/>
            <p:nvPr/>
          </p:nvSpPr>
          <p:spPr>
            <a:xfrm>
              <a:off x="933106" y="1224276"/>
              <a:ext cx="10954094" cy="923330"/>
            </a:xfrm>
            <a:prstGeom prst="rect">
              <a:avLst/>
            </a:prstGeom>
            <a:noFill/>
          </p:spPr>
          <p:txBody>
            <a:bodyPr wrap="square" rtlCol="0">
              <a:spAutoFit/>
            </a:bodyPr>
            <a:lstStyle/>
            <a:p>
              <a:r>
                <a:rPr lang="en-US" altLang="zh-CN" b="1" dirty="0"/>
                <a:t>【2020</a:t>
              </a:r>
              <a:r>
                <a:rPr lang="zh-CN" altLang="en-US" b="1" dirty="0"/>
                <a:t>年 题</a:t>
              </a:r>
              <a:r>
                <a:rPr lang="en-US" altLang="zh-CN" b="1" dirty="0"/>
                <a:t>39】</a:t>
              </a:r>
              <a:r>
                <a:rPr lang="zh-CN" altLang="en-US" b="1" dirty="0"/>
                <a:t>若主机甲与主机乙建立</a:t>
              </a:r>
              <a:r>
                <a:rPr lang="en-US" altLang="zh-CN" b="1" dirty="0"/>
                <a:t>TCP</a:t>
              </a:r>
              <a:r>
                <a:rPr lang="zh-CN" altLang="en-US" b="1" dirty="0"/>
                <a:t>连接时发送的</a:t>
              </a:r>
              <a:r>
                <a:rPr lang="en-US" altLang="zh-CN" b="1" dirty="0"/>
                <a:t>SYN</a:t>
              </a:r>
              <a:r>
                <a:rPr lang="zh-CN" altLang="en-US" b="1" dirty="0"/>
                <a:t>段中的序号为</a:t>
              </a:r>
              <a:r>
                <a:rPr lang="en-US" altLang="zh-CN" b="1" dirty="0"/>
                <a:t>1000</a:t>
              </a:r>
              <a:r>
                <a:rPr lang="zh-CN" altLang="en-US" b="1" dirty="0"/>
                <a:t>，在断开连接时，甲发送给 </a:t>
              </a:r>
              <a:endParaRPr lang="en-US" altLang="zh-CN" b="1" dirty="0"/>
            </a:p>
            <a:p>
              <a:r>
                <a:rPr lang="en-US" altLang="zh-CN" b="1" dirty="0"/>
                <a:t>                               </a:t>
              </a:r>
              <a:r>
                <a:rPr lang="zh-CN" altLang="en-US" b="1" dirty="0"/>
                <a:t>乙的</a:t>
              </a:r>
              <a:r>
                <a:rPr lang="en-US" altLang="zh-CN" b="1" dirty="0"/>
                <a:t>FIN</a:t>
              </a:r>
              <a:r>
                <a:rPr lang="zh-CN" altLang="en-US" b="1" dirty="0"/>
                <a:t>段中的序号为</a:t>
              </a:r>
              <a:r>
                <a:rPr lang="en-US" altLang="zh-CN" b="1" dirty="0"/>
                <a:t>5001</a:t>
              </a:r>
              <a:r>
                <a:rPr lang="zh-CN" altLang="en-US" b="1" dirty="0"/>
                <a:t>，则在无任何重传的情况下，甲向乙已经发送的应用层数据的字</a:t>
              </a:r>
              <a:endParaRPr lang="en-US" altLang="zh-CN" b="1" dirty="0"/>
            </a:p>
            <a:p>
              <a:r>
                <a:rPr lang="en-US" altLang="zh-CN" b="1" dirty="0"/>
                <a:t>                               </a:t>
              </a:r>
              <a:r>
                <a:rPr lang="zh-CN" altLang="en-US" b="1" dirty="0"/>
                <a:t>节数为（      ）。</a:t>
              </a:r>
              <a:endParaRPr lang="zh-CN" altLang="en-US" b="1" dirty="0"/>
            </a:p>
          </p:txBody>
        </p:sp>
        <p:sp>
          <p:nvSpPr>
            <p:cNvPr id="51" name="文本框 50"/>
            <p:cNvSpPr txBox="1"/>
            <p:nvPr/>
          </p:nvSpPr>
          <p:spPr>
            <a:xfrm>
              <a:off x="2518311" y="2083009"/>
              <a:ext cx="1185672" cy="369332"/>
            </a:xfrm>
            <a:prstGeom prst="rect">
              <a:avLst/>
            </a:prstGeom>
            <a:noFill/>
          </p:spPr>
          <p:txBody>
            <a:bodyPr wrap="square" rtlCol="0">
              <a:spAutoFit/>
            </a:bodyPr>
            <a:lstStyle/>
            <a:p>
              <a:r>
                <a:rPr lang="en-US" altLang="zh-CN" b="1" dirty="0"/>
                <a:t>A. 4002</a:t>
              </a:r>
              <a:endParaRPr lang="zh-CN" altLang="en-US" b="1" dirty="0"/>
            </a:p>
          </p:txBody>
        </p:sp>
        <p:sp>
          <p:nvSpPr>
            <p:cNvPr id="52" name="文本框 51"/>
            <p:cNvSpPr txBox="1"/>
            <p:nvPr/>
          </p:nvSpPr>
          <p:spPr>
            <a:xfrm>
              <a:off x="4822107" y="2083009"/>
              <a:ext cx="1185672" cy="369332"/>
            </a:xfrm>
            <a:prstGeom prst="rect">
              <a:avLst/>
            </a:prstGeom>
            <a:noFill/>
          </p:spPr>
          <p:txBody>
            <a:bodyPr wrap="square" rtlCol="0">
              <a:spAutoFit/>
            </a:bodyPr>
            <a:lstStyle/>
            <a:p>
              <a:r>
                <a:rPr lang="en-US" altLang="zh-CN" b="1" dirty="0"/>
                <a:t>B. 4001</a:t>
              </a:r>
              <a:endParaRPr lang="zh-CN" altLang="en-US" b="1" dirty="0"/>
            </a:p>
          </p:txBody>
        </p:sp>
        <p:sp>
          <p:nvSpPr>
            <p:cNvPr id="53" name="文本框 52"/>
            <p:cNvSpPr txBox="1"/>
            <p:nvPr/>
          </p:nvSpPr>
          <p:spPr>
            <a:xfrm>
              <a:off x="7125903" y="2083009"/>
              <a:ext cx="1185672" cy="369332"/>
            </a:xfrm>
            <a:prstGeom prst="rect">
              <a:avLst/>
            </a:prstGeom>
            <a:noFill/>
          </p:spPr>
          <p:txBody>
            <a:bodyPr wrap="square" rtlCol="0">
              <a:spAutoFit/>
            </a:bodyPr>
            <a:lstStyle/>
            <a:p>
              <a:r>
                <a:rPr lang="en-US" altLang="zh-CN" b="1" dirty="0"/>
                <a:t>C. 4000</a:t>
              </a:r>
              <a:endParaRPr lang="zh-CN" altLang="en-US" b="1" dirty="0"/>
            </a:p>
          </p:txBody>
        </p:sp>
        <p:sp>
          <p:nvSpPr>
            <p:cNvPr id="54" name="文本框 53"/>
            <p:cNvSpPr txBox="1"/>
            <p:nvPr/>
          </p:nvSpPr>
          <p:spPr>
            <a:xfrm>
              <a:off x="9429699" y="2083009"/>
              <a:ext cx="1185672" cy="369332"/>
            </a:xfrm>
            <a:prstGeom prst="rect">
              <a:avLst/>
            </a:prstGeom>
            <a:noFill/>
          </p:spPr>
          <p:txBody>
            <a:bodyPr wrap="square" rtlCol="0">
              <a:spAutoFit/>
            </a:bodyPr>
            <a:lstStyle/>
            <a:p>
              <a:r>
                <a:rPr lang="en-US" altLang="zh-CN" b="1" dirty="0"/>
                <a:t>D. 3999</a:t>
              </a:r>
              <a:endParaRPr lang="zh-CN" altLang="en-US" b="1" dirty="0"/>
            </a:p>
          </p:txBody>
        </p:sp>
      </p:grpSp>
      <p:sp>
        <p:nvSpPr>
          <p:cNvPr id="60" name="文本框 59"/>
          <p:cNvSpPr txBox="1"/>
          <p:nvPr/>
        </p:nvSpPr>
        <p:spPr>
          <a:xfrm>
            <a:off x="1732212" y="2410848"/>
            <a:ext cx="10154988" cy="338554"/>
          </a:xfrm>
          <a:prstGeom prst="rect">
            <a:avLst/>
          </a:prstGeom>
          <a:noFill/>
        </p:spPr>
        <p:txBody>
          <a:bodyPr wrap="square" rtlCol="0">
            <a:spAutoFit/>
          </a:bodyPr>
          <a:lstStyle/>
          <a:p>
            <a:r>
              <a:rPr lang="zh-CN" altLang="en-US" sz="1600" b="1" dirty="0"/>
              <a:t>甲给乙发送的</a:t>
            </a:r>
            <a:r>
              <a:rPr lang="zh-CN" altLang="en-US" sz="1600" b="1" dirty="0">
                <a:solidFill>
                  <a:schemeClr val="accent1">
                    <a:lumMod val="75000"/>
                  </a:schemeClr>
                </a:solidFill>
              </a:rPr>
              <a:t>第一个应用层数据字节</a:t>
            </a:r>
            <a:r>
              <a:rPr lang="zh-CN" altLang="en-US" sz="1600" b="1" dirty="0"/>
              <a:t>的</a:t>
            </a:r>
            <a:r>
              <a:rPr lang="en-US" altLang="zh-CN" sz="1600" b="1" dirty="0">
                <a:solidFill>
                  <a:schemeClr val="accent1">
                    <a:lumMod val="75000"/>
                  </a:schemeClr>
                </a:solidFill>
              </a:rPr>
              <a:t>TCP</a:t>
            </a:r>
            <a:r>
              <a:rPr lang="zh-CN" altLang="en-US" sz="1600" b="1" dirty="0">
                <a:solidFill>
                  <a:schemeClr val="accent1">
                    <a:lumMod val="75000"/>
                  </a:schemeClr>
                </a:solidFill>
              </a:rPr>
              <a:t>序号为</a:t>
            </a:r>
            <a:r>
              <a:rPr lang="en-US" altLang="zh-CN" sz="1600" b="1" dirty="0">
                <a:solidFill>
                  <a:schemeClr val="accent1">
                    <a:lumMod val="75000"/>
                  </a:schemeClr>
                </a:solidFill>
              </a:rPr>
              <a:t>1001</a:t>
            </a:r>
            <a:r>
              <a:rPr lang="zh-CN" altLang="en-US" sz="1600" b="1" dirty="0"/>
              <a:t>，因为应用层数据作为数据载荷被封装在</a:t>
            </a:r>
            <a:r>
              <a:rPr lang="en-US" altLang="zh-CN" sz="1600" b="1" dirty="0"/>
              <a:t>TCP</a:t>
            </a:r>
            <a:r>
              <a:rPr lang="zh-CN" altLang="en-US" sz="1600" b="1" dirty="0"/>
              <a:t>报文段中。</a:t>
            </a:r>
            <a:endParaRPr lang="zh-CN" altLang="en-US" sz="1600" b="1" dirty="0"/>
          </a:p>
        </p:txBody>
      </p:sp>
      <p:sp>
        <p:nvSpPr>
          <p:cNvPr id="16" name="文本框 15"/>
          <p:cNvSpPr txBox="1"/>
          <p:nvPr/>
        </p:nvSpPr>
        <p:spPr>
          <a:xfrm>
            <a:off x="1732212" y="2736778"/>
            <a:ext cx="10154988" cy="338554"/>
          </a:xfrm>
          <a:prstGeom prst="rect">
            <a:avLst/>
          </a:prstGeom>
          <a:noFill/>
        </p:spPr>
        <p:txBody>
          <a:bodyPr wrap="square" rtlCol="0">
            <a:spAutoFit/>
          </a:bodyPr>
          <a:lstStyle/>
          <a:p>
            <a:r>
              <a:rPr lang="zh-CN" altLang="en-US" sz="1600" b="1" dirty="0"/>
              <a:t>甲在发送</a:t>
            </a:r>
            <a:r>
              <a:rPr lang="en-US" altLang="zh-CN" sz="1600" b="1" dirty="0"/>
              <a:t>FIN</a:t>
            </a:r>
            <a:r>
              <a:rPr lang="zh-CN" altLang="en-US" sz="1600" b="1" dirty="0"/>
              <a:t>段之前，给乙发送的</a:t>
            </a:r>
            <a:r>
              <a:rPr lang="zh-CN" altLang="en-US" sz="1600" b="1" dirty="0">
                <a:solidFill>
                  <a:schemeClr val="accent1">
                    <a:lumMod val="75000"/>
                  </a:schemeClr>
                </a:solidFill>
              </a:rPr>
              <a:t>最后一个应用层数据字节</a:t>
            </a:r>
            <a:r>
              <a:rPr lang="zh-CN" altLang="en-US" sz="1600" b="1" dirty="0"/>
              <a:t>的</a:t>
            </a:r>
            <a:r>
              <a:rPr lang="en-US" altLang="zh-CN" sz="1600" b="1" dirty="0">
                <a:solidFill>
                  <a:schemeClr val="accent1">
                    <a:lumMod val="75000"/>
                  </a:schemeClr>
                </a:solidFill>
              </a:rPr>
              <a:t>TCP</a:t>
            </a:r>
            <a:r>
              <a:rPr lang="zh-CN" altLang="en-US" sz="1600" b="1" dirty="0">
                <a:solidFill>
                  <a:schemeClr val="accent1">
                    <a:lumMod val="75000"/>
                  </a:schemeClr>
                </a:solidFill>
              </a:rPr>
              <a:t>序号为</a:t>
            </a:r>
            <a:r>
              <a:rPr lang="en-US" altLang="zh-CN" sz="1600" b="1" dirty="0">
                <a:solidFill>
                  <a:schemeClr val="accent1">
                    <a:lumMod val="75000"/>
                  </a:schemeClr>
                </a:solidFill>
              </a:rPr>
              <a:t>5000</a:t>
            </a:r>
            <a:r>
              <a:rPr lang="zh-CN" altLang="en-US" sz="1600" b="1" dirty="0"/>
              <a:t>。</a:t>
            </a:r>
            <a:endParaRPr lang="zh-CN" altLang="en-US" sz="1600" b="1" dirty="0"/>
          </a:p>
        </p:txBody>
      </p:sp>
      <p:sp>
        <p:nvSpPr>
          <p:cNvPr id="18" name="文本框 17"/>
          <p:cNvSpPr txBox="1"/>
          <p:nvPr/>
        </p:nvSpPr>
        <p:spPr>
          <a:xfrm>
            <a:off x="1732212" y="3090446"/>
            <a:ext cx="10154988" cy="338554"/>
          </a:xfrm>
          <a:prstGeom prst="rect">
            <a:avLst/>
          </a:prstGeom>
          <a:noFill/>
        </p:spPr>
        <p:txBody>
          <a:bodyPr wrap="square" rtlCol="0">
            <a:spAutoFit/>
          </a:bodyPr>
          <a:lstStyle/>
          <a:p>
            <a:r>
              <a:rPr lang="zh-CN" altLang="en-US" sz="1600" b="1" dirty="0"/>
              <a:t>综上所述，甲向乙已经发送了</a:t>
            </a:r>
            <a:r>
              <a:rPr lang="zh-CN" altLang="en-US" sz="1600" b="1" dirty="0">
                <a:solidFill>
                  <a:schemeClr val="accent1">
                    <a:lumMod val="75000"/>
                  </a:schemeClr>
                </a:solidFill>
              </a:rPr>
              <a:t>字节序号为</a:t>
            </a:r>
            <a:r>
              <a:rPr lang="en-US" altLang="zh-CN" sz="1600" b="1" dirty="0">
                <a:solidFill>
                  <a:schemeClr val="accent1">
                    <a:lumMod val="75000"/>
                  </a:schemeClr>
                </a:solidFill>
              </a:rPr>
              <a:t>1001~5000</a:t>
            </a:r>
            <a:r>
              <a:rPr lang="zh-CN" altLang="en-US" sz="1600" b="1" dirty="0">
                <a:solidFill>
                  <a:schemeClr val="accent1">
                    <a:lumMod val="75000"/>
                  </a:schemeClr>
                </a:solidFill>
              </a:rPr>
              <a:t>共</a:t>
            </a:r>
            <a:r>
              <a:rPr lang="en-US" altLang="zh-CN" sz="1600" b="1" dirty="0">
                <a:solidFill>
                  <a:schemeClr val="accent1">
                    <a:lumMod val="75000"/>
                  </a:schemeClr>
                </a:solidFill>
              </a:rPr>
              <a:t>4000</a:t>
            </a:r>
            <a:r>
              <a:rPr lang="zh-CN" altLang="en-US" sz="1600" b="1" dirty="0">
                <a:solidFill>
                  <a:schemeClr val="accent1">
                    <a:lumMod val="75000"/>
                  </a:schemeClr>
                </a:solidFill>
              </a:rPr>
              <a:t>个字节的应用层数据</a:t>
            </a:r>
            <a:r>
              <a:rPr lang="zh-CN" altLang="en-US" sz="1600" b="1" dirty="0"/>
              <a:t>。</a:t>
            </a:r>
            <a:endParaRPr lang="zh-CN" altLang="en-US" sz="1600" b="1" dirty="0"/>
          </a:p>
        </p:txBody>
      </p:sp>
      <p:grpSp>
        <p:nvGrpSpPr>
          <p:cNvPr id="6" name="组合 5"/>
          <p:cNvGrpSpPr/>
          <p:nvPr/>
        </p:nvGrpSpPr>
        <p:grpSpPr>
          <a:xfrm>
            <a:off x="304800" y="749300"/>
            <a:ext cx="6192344" cy="400110"/>
            <a:chOff x="424117" y="898245"/>
            <a:chExt cx="6192344" cy="400110"/>
          </a:xfrm>
        </p:grpSpPr>
        <p:sp>
          <p:nvSpPr>
            <p:cNvPr id="7" name="平行四边形 6"/>
            <p:cNvSpPr/>
            <p:nvPr/>
          </p:nvSpPr>
          <p:spPr>
            <a:xfrm>
              <a:off x="424117" y="898245"/>
              <a:ext cx="677140"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02</a:t>
              </a:r>
              <a:endParaRPr lang="zh-CN" altLang="en-US" sz="2200" dirty="0">
                <a:latin typeface="Impact" panose="020B0806030902050204" pitchFamily="34" charset="0"/>
              </a:endParaRPr>
            </a:p>
          </p:txBody>
        </p:sp>
        <p:sp>
          <p:nvSpPr>
            <p:cNvPr id="8" name="文本框 7"/>
            <p:cNvSpPr txBox="1"/>
            <p:nvPr/>
          </p:nvSpPr>
          <p:spPr>
            <a:xfrm>
              <a:off x="1101257" y="898245"/>
              <a:ext cx="5515204" cy="400110"/>
            </a:xfrm>
            <a:prstGeom prst="rect">
              <a:avLst/>
            </a:prstGeom>
            <a:noFill/>
          </p:spPr>
          <p:txBody>
            <a:bodyPr wrap="square" rtlCol="0">
              <a:spAutoFit/>
            </a:bodyPr>
            <a:lstStyle/>
            <a:p>
              <a:r>
                <a:rPr lang="zh-CN" altLang="en-US" sz="2000" b="1" dirty="0"/>
                <a:t>“四报文挥手”释放</a:t>
              </a:r>
              <a:r>
                <a:rPr lang="en-US" altLang="zh-CN" sz="2000" b="1" dirty="0"/>
                <a:t>TCP</a:t>
              </a:r>
              <a:r>
                <a:rPr lang="zh-CN" altLang="en-US" sz="2000" b="1" dirty="0"/>
                <a:t>连接</a:t>
              </a:r>
              <a:endParaRPr lang="zh-CN" altLang="en-US" sz="2000" b="1" dirty="0"/>
            </a:p>
          </p:txBody>
        </p:sp>
      </p:gr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with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anim calcmode="lin" valueType="num">
                                      <p:cBhvr additive="base">
                                        <p:cTn id="7" dur="500"/>
                                        <p:tgtEl>
                                          <p:spTgt spid="18">
                                            <p:txEl>
                                              <p:pRg st="0" end="0"/>
                                            </p:txEl>
                                          </p:spTgt>
                                        </p:tgtEl>
                                        <p:attrNameLst>
                                          <p:attrName>ppt_y</p:attrName>
                                        </p:attrNameLst>
                                      </p:cBhvr>
                                      <p:tavLst>
                                        <p:tav tm="0">
                                          <p:val>
                                            <p:strVal val="#ppt_y-#ppt_h*1.125000"/>
                                          </p:val>
                                        </p:tav>
                                        <p:tav tm="100000">
                                          <p:val>
                                            <p:strVal val="#ppt_y"/>
                                          </p:val>
                                        </p:tav>
                                      </p:tavLst>
                                    </p:anim>
                                    <p:animEffect transition="in" filter="wipe(down)">
                                      <p:cBhvr>
                                        <p:cTn id="8" dur="500"/>
                                        <p:tgtEl>
                                          <p:spTgt spid="1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3303305" y="1082608"/>
            <a:ext cx="5610139" cy="2490855"/>
            <a:chOff x="3303305" y="1082608"/>
            <a:chExt cx="5610139" cy="2490855"/>
          </a:xfrm>
        </p:grpSpPr>
        <p:sp>
          <p:nvSpPr>
            <p:cNvPr id="12" name="íşlïḍè"/>
            <p:cNvSpPr txBox="1"/>
            <p:nvPr/>
          </p:nvSpPr>
          <p:spPr>
            <a:xfrm>
              <a:off x="3965618" y="1082608"/>
              <a:ext cx="4287076" cy="419100"/>
            </a:xfrm>
            <a:prstGeom prst="rect">
              <a:avLst/>
            </a:prstGeom>
            <a:noFill/>
          </p:spPr>
          <p:txBody>
            <a:bodyPr wrap="square" lIns="91440" tIns="45720" rIns="91440" bIns="45720" anchor="ctr">
              <a:noAutofit/>
            </a:bodyPr>
            <a:lstStyle/>
            <a:p>
              <a:pPr algn="ctr"/>
              <a:r>
                <a:rPr lang="en-US" altLang="zh-CN" sz="2400" b="1" dirty="0"/>
                <a:t>5.3.3 TCP</a:t>
              </a:r>
              <a:r>
                <a:rPr lang="zh-CN" altLang="en-US" sz="2400" b="1" dirty="0"/>
                <a:t>的流量控制</a:t>
              </a:r>
              <a:endParaRPr lang="en-US" altLang="zh-CN" sz="2400" b="1" dirty="0"/>
            </a:p>
          </p:txBody>
        </p:sp>
        <p:grpSp>
          <p:nvGrpSpPr>
            <p:cNvPr id="6" name="组合 5"/>
            <p:cNvGrpSpPr/>
            <p:nvPr/>
          </p:nvGrpSpPr>
          <p:grpSpPr>
            <a:xfrm>
              <a:off x="3303305" y="1946751"/>
              <a:ext cx="5608577" cy="595554"/>
              <a:chOff x="1183243" y="2200834"/>
              <a:chExt cx="5608577" cy="595554"/>
            </a:xfrm>
          </p:grpSpPr>
          <p:sp>
            <p:nvSpPr>
              <p:cNvPr id="5" name="平行四边形 4"/>
              <p:cNvSpPr/>
              <p:nvPr/>
            </p:nvSpPr>
            <p:spPr>
              <a:xfrm>
                <a:off x="1183243" y="2200834"/>
                <a:ext cx="828092" cy="595554"/>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latin typeface="Impact" panose="020B0806030902050204" pitchFamily="34" charset="0"/>
                  </a:rPr>
                  <a:t>01</a:t>
                </a:r>
                <a:endParaRPr lang="zh-CN" altLang="en-US" sz="2800" dirty="0">
                  <a:latin typeface="Impact" panose="020B0806030902050204" pitchFamily="34" charset="0"/>
                </a:endParaRPr>
              </a:p>
            </p:txBody>
          </p:sp>
          <p:sp>
            <p:nvSpPr>
              <p:cNvPr id="25" name="平行四边形 24"/>
              <p:cNvSpPr/>
              <p:nvPr/>
            </p:nvSpPr>
            <p:spPr>
              <a:xfrm>
                <a:off x="1858679" y="2200834"/>
                <a:ext cx="4933141" cy="595554"/>
              </a:xfrm>
              <a:prstGeom prst="parallelogram">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200" b="1" dirty="0">
                    <a:solidFill>
                      <a:schemeClr val="tx1"/>
                    </a:solidFill>
                  </a:rPr>
                  <a:t>TCP</a:t>
                </a:r>
                <a:r>
                  <a:rPr lang="zh-CN" altLang="en-US" sz="2200" b="1" dirty="0">
                    <a:solidFill>
                      <a:schemeClr val="tx1"/>
                    </a:solidFill>
                  </a:rPr>
                  <a:t>流量控制的基本概念</a:t>
                </a:r>
                <a:endParaRPr lang="zh-CN" altLang="en-US" sz="2200" b="1" dirty="0">
                  <a:solidFill>
                    <a:schemeClr val="tx1"/>
                  </a:solidFill>
                </a:endParaRPr>
              </a:p>
            </p:txBody>
          </p:sp>
        </p:grpSp>
        <p:grpSp>
          <p:nvGrpSpPr>
            <p:cNvPr id="2" name="组合 1"/>
            <p:cNvGrpSpPr/>
            <p:nvPr/>
          </p:nvGrpSpPr>
          <p:grpSpPr>
            <a:xfrm>
              <a:off x="3304867" y="2977909"/>
              <a:ext cx="5608577" cy="595554"/>
              <a:chOff x="1183243" y="2200834"/>
              <a:chExt cx="5608577" cy="595554"/>
            </a:xfrm>
          </p:grpSpPr>
          <p:sp>
            <p:nvSpPr>
              <p:cNvPr id="3" name="平行四边形 2"/>
              <p:cNvSpPr/>
              <p:nvPr/>
            </p:nvSpPr>
            <p:spPr>
              <a:xfrm>
                <a:off x="1183243" y="2200834"/>
                <a:ext cx="828092" cy="595554"/>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latin typeface="Impact" panose="020B0806030902050204" pitchFamily="34" charset="0"/>
                  </a:rPr>
                  <a:t>02</a:t>
                </a:r>
                <a:endParaRPr lang="zh-CN" altLang="en-US" sz="2800" dirty="0">
                  <a:latin typeface="Impact" panose="020B0806030902050204" pitchFamily="34" charset="0"/>
                </a:endParaRPr>
              </a:p>
            </p:txBody>
          </p:sp>
          <p:sp>
            <p:nvSpPr>
              <p:cNvPr id="4" name="平行四边形 3"/>
              <p:cNvSpPr/>
              <p:nvPr/>
            </p:nvSpPr>
            <p:spPr>
              <a:xfrm>
                <a:off x="1858679" y="2200834"/>
                <a:ext cx="4933141" cy="595554"/>
              </a:xfrm>
              <a:prstGeom prst="parallelogram">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200" b="1" dirty="0">
                    <a:solidFill>
                      <a:schemeClr val="tx1"/>
                    </a:solidFill>
                  </a:rPr>
                  <a:t>TCP</a:t>
                </a:r>
                <a:r>
                  <a:rPr lang="zh-CN" altLang="en-US" sz="2200" b="1" dirty="0">
                    <a:solidFill>
                      <a:schemeClr val="tx1"/>
                    </a:solidFill>
                  </a:rPr>
                  <a:t>的流量控制方法</a:t>
                </a:r>
                <a:endParaRPr lang="zh-CN" altLang="en-US" sz="2200" b="1" dirty="0">
                  <a:solidFill>
                    <a:schemeClr val="tx1"/>
                  </a:solidFill>
                </a:endParaRP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文本框 32"/>
          <p:cNvSpPr txBox="1"/>
          <p:nvPr/>
        </p:nvSpPr>
        <p:spPr>
          <a:xfrm>
            <a:off x="9606414" y="4493295"/>
            <a:ext cx="2371107" cy="369332"/>
          </a:xfrm>
          <a:prstGeom prst="rect">
            <a:avLst/>
          </a:prstGeom>
          <a:noFill/>
        </p:spPr>
        <p:txBody>
          <a:bodyPr wrap="square" rtlCol="0">
            <a:spAutoFit/>
          </a:bodyPr>
          <a:lstStyle/>
          <a:p>
            <a:r>
              <a:rPr lang="en-US" altLang="zh-CN" b="1" dirty="0"/>
              <a:t>B</a:t>
            </a:r>
            <a:r>
              <a:rPr lang="zh-CN" altLang="en-US" b="1" dirty="0"/>
              <a:t>对</a:t>
            </a:r>
            <a:r>
              <a:rPr lang="en-US" altLang="zh-CN" b="1" dirty="0"/>
              <a:t>A</a:t>
            </a:r>
            <a:r>
              <a:rPr lang="zh-CN" altLang="en-US" b="1" dirty="0"/>
              <a:t>第一次流量控制</a:t>
            </a:r>
            <a:endParaRPr lang="zh-CN" altLang="en-US" b="1" dirty="0"/>
          </a:p>
        </p:txBody>
      </p:sp>
      <p:sp>
        <p:nvSpPr>
          <p:cNvPr id="105" name="文本框 104"/>
          <p:cNvSpPr txBox="1"/>
          <p:nvPr/>
        </p:nvSpPr>
        <p:spPr>
          <a:xfrm>
            <a:off x="2801783" y="4159690"/>
            <a:ext cx="1112801" cy="365760"/>
          </a:xfrm>
          <a:prstGeom prst="rect">
            <a:avLst/>
          </a:prstGeom>
          <a:noFill/>
        </p:spPr>
        <p:txBody>
          <a:bodyPr wrap="square" rtlCol="0">
            <a:spAutoFit/>
          </a:bodyPr>
          <a:lstStyle/>
          <a:p>
            <a:pPr algn="ctr"/>
            <a:r>
              <a:rPr lang="en-US" altLang="zh-CN" b="1" dirty="0">
                <a:solidFill>
                  <a:schemeClr val="accent3"/>
                </a:solidFill>
              </a:rPr>
              <a:t>swnd=300</a:t>
            </a:r>
            <a:endParaRPr lang="zh-CN" altLang="en-US" b="1" dirty="0">
              <a:solidFill>
                <a:schemeClr val="accent3"/>
              </a:solidFill>
            </a:endParaRPr>
          </a:p>
        </p:txBody>
      </p:sp>
      <p:sp>
        <p:nvSpPr>
          <p:cNvPr id="104" name="矩形 103"/>
          <p:cNvSpPr/>
          <p:nvPr/>
        </p:nvSpPr>
        <p:spPr>
          <a:xfrm>
            <a:off x="2047885" y="4475533"/>
            <a:ext cx="2611482" cy="411520"/>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7321143" y="896456"/>
            <a:ext cx="1710312" cy="369332"/>
          </a:xfrm>
          <a:prstGeom prst="rect">
            <a:avLst/>
          </a:prstGeom>
          <a:noFill/>
        </p:spPr>
        <p:txBody>
          <a:bodyPr wrap="square" rtlCol="0">
            <a:spAutoFit/>
          </a:bodyPr>
          <a:lstStyle/>
          <a:p>
            <a:pPr algn="ctr"/>
            <a:r>
              <a:rPr lang="en-US" altLang="zh-CN" b="1" dirty="0"/>
              <a:t>A</a:t>
            </a:r>
            <a:r>
              <a:rPr lang="zh-CN" altLang="en-US" b="1" dirty="0"/>
              <a:t>给</a:t>
            </a:r>
            <a:r>
              <a:rPr lang="en-US" altLang="zh-CN" b="1" dirty="0"/>
              <a:t>B</a:t>
            </a:r>
            <a:r>
              <a:rPr lang="zh-CN" altLang="en-US" b="1" dirty="0"/>
              <a:t>发送数据</a:t>
            </a:r>
            <a:endParaRPr lang="zh-CN" altLang="en-US" b="1" dirty="0"/>
          </a:p>
        </p:txBody>
      </p:sp>
      <p:sp>
        <p:nvSpPr>
          <p:cNvPr id="14" name="文本框 13"/>
          <p:cNvSpPr txBox="1"/>
          <p:nvPr/>
        </p:nvSpPr>
        <p:spPr>
          <a:xfrm>
            <a:off x="7328743" y="1644093"/>
            <a:ext cx="1710312" cy="369332"/>
          </a:xfrm>
          <a:prstGeom prst="rect">
            <a:avLst/>
          </a:prstGeom>
          <a:noFill/>
        </p:spPr>
        <p:txBody>
          <a:bodyPr wrap="square" rtlCol="0">
            <a:spAutoFit/>
          </a:bodyPr>
          <a:lstStyle/>
          <a:p>
            <a:pPr algn="ctr"/>
            <a:r>
              <a:rPr lang="en-US" altLang="zh-CN" b="1" dirty="0"/>
              <a:t>B</a:t>
            </a:r>
            <a:r>
              <a:rPr lang="zh-CN" altLang="en-US" b="1" dirty="0"/>
              <a:t>对</a:t>
            </a:r>
            <a:r>
              <a:rPr lang="en-US" altLang="zh-CN" b="1" dirty="0"/>
              <a:t>A</a:t>
            </a:r>
            <a:r>
              <a:rPr lang="zh-CN" altLang="en-US" b="1" dirty="0"/>
              <a:t>流量控制</a:t>
            </a:r>
            <a:endParaRPr lang="zh-CN" altLang="en-US" b="1" dirty="0"/>
          </a:p>
        </p:txBody>
      </p:sp>
      <p:grpSp>
        <p:nvGrpSpPr>
          <p:cNvPr id="4" name="组合 3"/>
          <p:cNvGrpSpPr/>
          <p:nvPr/>
        </p:nvGrpSpPr>
        <p:grpSpPr>
          <a:xfrm>
            <a:off x="304800" y="749300"/>
            <a:ext cx="6192344" cy="400110"/>
            <a:chOff x="424117" y="898245"/>
            <a:chExt cx="6192344" cy="400110"/>
          </a:xfrm>
        </p:grpSpPr>
        <p:sp>
          <p:nvSpPr>
            <p:cNvPr id="2" name="平行四边形 1"/>
            <p:cNvSpPr/>
            <p:nvPr/>
          </p:nvSpPr>
          <p:spPr>
            <a:xfrm>
              <a:off x="424117" y="898245"/>
              <a:ext cx="68144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02</a:t>
              </a:r>
              <a:endParaRPr lang="zh-CN" altLang="en-US" sz="2200" dirty="0">
                <a:latin typeface="Impact" panose="020B0806030902050204" pitchFamily="34" charset="0"/>
              </a:endParaRPr>
            </a:p>
          </p:txBody>
        </p:sp>
        <p:sp>
          <p:nvSpPr>
            <p:cNvPr id="3" name="文本框 2"/>
            <p:cNvSpPr txBox="1"/>
            <p:nvPr/>
          </p:nvSpPr>
          <p:spPr>
            <a:xfrm>
              <a:off x="1105563" y="898245"/>
              <a:ext cx="5510898" cy="400110"/>
            </a:xfrm>
            <a:prstGeom prst="rect">
              <a:avLst/>
            </a:prstGeom>
            <a:noFill/>
          </p:spPr>
          <p:txBody>
            <a:bodyPr wrap="square" rtlCol="0">
              <a:spAutoFit/>
            </a:bodyPr>
            <a:lstStyle/>
            <a:p>
              <a:r>
                <a:rPr lang="en-US" altLang="zh-CN" sz="2000" b="1" dirty="0"/>
                <a:t>TCP</a:t>
              </a:r>
              <a:r>
                <a:rPr lang="zh-CN" altLang="en-US" sz="2000" b="1" dirty="0"/>
                <a:t>的流量控制方法</a:t>
              </a:r>
              <a:endParaRPr lang="zh-CN" altLang="en-US" sz="2000" b="1" dirty="0"/>
            </a:p>
          </p:txBody>
        </p:sp>
      </p:grpSp>
      <p:grpSp>
        <p:nvGrpSpPr>
          <p:cNvPr id="16" name="组合 15"/>
          <p:cNvGrpSpPr/>
          <p:nvPr/>
        </p:nvGrpSpPr>
        <p:grpSpPr>
          <a:xfrm>
            <a:off x="6384834" y="1085736"/>
            <a:ext cx="3566255" cy="667591"/>
            <a:chOff x="5945910" y="1085736"/>
            <a:chExt cx="3566255" cy="667591"/>
          </a:xfrm>
        </p:grpSpPr>
        <p:grpSp>
          <p:nvGrpSpPr>
            <p:cNvPr id="7" name="组合 6"/>
            <p:cNvGrpSpPr/>
            <p:nvPr/>
          </p:nvGrpSpPr>
          <p:grpSpPr>
            <a:xfrm>
              <a:off x="5945910" y="1085736"/>
              <a:ext cx="677140" cy="654939"/>
              <a:chOff x="7511027" y="2136324"/>
              <a:chExt cx="677140" cy="654939"/>
            </a:xfrm>
          </p:grpSpPr>
          <p:pic>
            <p:nvPicPr>
              <p:cNvPr id="5" name="图形 4"/>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a:off x="7511027" y="2136324"/>
                <a:ext cx="677140" cy="654939"/>
              </a:xfrm>
              <a:prstGeom prst="rect">
                <a:avLst/>
              </a:prstGeom>
            </p:spPr>
          </p:pic>
          <p:sp>
            <p:nvSpPr>
              <p:cNvPr id="6" name="文本框 5"/>
              <p:cNvSpPr txBox="1"/>
              <p:nvPr/>
            </p:nvSpPr>
            <p:spPr>
              <a:xfrm>
                <a:off x="7801584" y="2148976"/>
                <a:ext cx="317770" cy="400110"/>
              </a:xfrm>
              <a:prstGeom prst="rect">
                <a:avLst/>
              </a:prstGeom>
              <a:noFill/>
            </p:spPr>
            <p:txBody>
              <a:bodyPr wrap="square" rtlCol="0">
                <a:spAutoFit/>
              </a:bodyPr>
              <a:lstStyle/>
              <a:p>
                <a:pPr algn="ctr"/>
                <a:r>
                  <a:rPr lang="en-US" altLang="zh-CN" sz="2000" b="1" dirty="0">
                    <a:solidFill>
                      <a:schemeClr val="bg1"/>
                    </a:solidFill>
                  </a:rPr>
                  <a:t>A</a:t>
                </a:r>
                <a:endParaRPr lang="zh-CN" altLang="en-US" sz="2000" b="1" dirty="0">
                  <a:solidFill>
                    <a:schemeClr val="bg1"/>
                  </a:solidFill>
                </a:endParaRPr>
              </a:p>
            </p:txBody>
          </p:sp>
        </p:grpSp>
        <p:grpSp>
          <p:nvGrpSpPr>
            <p:cNvPr id="8" name="组合 7"/>
            <p:cNvGrpSpPr/>
            <p:nvPr/>
          </p:nvGrpSpPr>
          <p:grpSpPr>
            <a:xfrm>
              <a:off x="8835025" y="1098388"/>
              <a:ext cx="677140" cy="654939"/>
              <a:chOff x="7511027" y="2136324"/>
              <a:chExt cx="677140" cy="654939"/>
            </a:xfrm>
          </p:grpSpPr>
          <p:pic>
            <p:nvPicPr>
              <p:cNvPr id="9" name="图形 8"/>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a:off x="7511027" y="2136324"/>
                <a:ext cx="677140" cy="654939"/>
              </a:xfrm>
              <a:prstGeom prst="rect">
                <a:avLst/>
              </a:prstGeom>
            </p:spPr>
          </p:pic>
          <p:sp>
            <p:nvSpPr>
              <p:cNvPr id="10" name="文本框 9"/>
              <p:cNvSpPr txBox="1"/>
              <p:nvPr/>
            </p:nvSpPr>
            <p:spPr>
              <a:xfrm>
                <a:off x="7801584" y="2148976"/>
                <a:ext cx="317770" cy="400110"/>
              </a:xfrm>
              <a:prstGeom prst="rect">
                <a:avLst/>
              </a:prstGeom>
              <a:noFill/>
            </p:spPr>
            <p:txBody>
              <a:bodyPr wrap="square" rtlCol="0">
                <a:spAutoFit/>
              </a:bodyPr>
              <a:lstStyle/>
              <a:p>
                <a:pPr algn="ctr"/>
                <a:r>
                  <a:rPr lang="en-US" altLang="zh-CN" sz="2000" b="1" dirty="0">
                    <a:solidFill>
                      <a:schemeClr val="bg1"/>
                    </a:solidFill>
                  </a:rPr>
                  <a:t>B</a:t>
                </a:r>
                <a:endParaRPr lang="zh-CN" altLang="en-US" sz="2000" b="1" dirty="0">
                  <a:solidFill>
                    <a:schemeClr val="bg1"/>
                  </a:solidFill>
                </a:endParaRPr>
              </a:p>
            </p:txBody>
          </p:sp>
        </p:grpSp>
        <p:grpSp>
          <p:nvGrpSpPr>
            <p:cNvPr id="15" name="组合 14"/>
            <p:cNvGrpSpPr/>
            <p:nvPr/>
          </p:nvGrpSpPr>
          <p:grpSpPr>
            <a:xfrm>
              <a:off x="6623050" y="1274762"/>
              <a:ext cx="2243850" cy="369332"/>
              <a:chOff x="6623050" y="1274762"/>
              <a:chExt cx="2243850" cy="369332"/>
            </a:xfrm>
          </p:grpSpPr>
          <p:sp>
            <p:nvSpPr>
              <p:cNvPr id="12" name="圆柱体 11"/>
              <p:cNvSpPr/>
              <p:nvPr/>
            </p:nvSpPr>
            <p:spPr>
              <a:xfrm rot="16200000">
                <a:off x="7560309" y="337503"/>
                <a:ext cx="369332" cy="2243850"/>
              </a:xfrm>
              <a:prstGeom prst="can">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11" name="文本框 10"/>
              <p:cNvSpPr txBox="1"/>
              <p:nvPr/>
            </p:nvSpPr>
            <p:spPr>
              <a:xfrm>
                <a:off x="6889819" y="1274762"/>
                <a:ext cx="1710312" cy="369332"/>
              </a:xfrm>
              <a:prstGeom prst="rect">
                <a:avLst/>
              </a:prstGeom>
              <a:noFill/>
            </p:spPr>
            <p:txBody>
              <a:bodyPr wrap="square" rtlCol="0">
                <a:spAutoFit/>
              </a:bodyPr>
              <a:lstStyle/>
              <a:p>
                <a:pPr algn="ctr"/>
                <a:r>
                  <a:rPr lang="zh-CN" altLang="en-US" b="1" dirty="0">
                    <a:solidFill>
                      <a:schemeClr val="bg1"/>
                    </a:solidFill>
                  </a:rPr>
                  <a:t>已建立</a:t>
                </a:r>
                <a:r>
                  <a:rPr lang="en-US" altLang="zh-CN" b="1" dirty="0">
                    <a:solidFill>
                      <a:schemeClr val="bg1"/>
                    </a:solidFill>
                  </a:rPr>
                  <a:t>TCP</a:t>
                </a:r>
                <a:r>
                  <a:rPr lang="zh-CN" altLang="en-US" b="1" dirty="0">
                    <a:solidFill>
                      <a:schemeClr val="bg1"/>
                    </a:solidFill>
                  </a:rPr>
                  <a:t>连接</a:t>
                </a:r>
                <a:endParaRPr lang="zh-CN" altLang="en-US" b="1" dirty="0">
                  <a:solidFill>
                    <a:schemeClr val="bg1"/>
                  </a:solidFill>
                </a:endParaRPr>
              </a:p>
            </p:txBody>
          </p:sp>
        </p:grpSp>
      </p:grpSp>
      <p:grpSp>
        <p:nvGrpSpPr>
          <p:cNvPr id="23" name="组合 22"/>
          <p:cNvGrpSpPr/>
          <p:nvPr/>
        </p:nvGrpSpPr>
        <p:grpSpPr>
          <a:xfrm>
            <a:off x="6464001" y="1740674"/>
            <a:ext cx="3418275" cy="4774426"/>
            <a:chOff x="7004329" y="1740674"/>
            <a:chExt cx="3418275" cy="4774426"/>
          </a:xfrm>
        </p:grpSpPr>
        <p:cxnSp>
          <p:nvCxnSpPr>
            <p:cNvPr id="18" name="直接箭头连接符 17"/>
            <p:cNvCxnSpPr/>
            <p:nvPr/>
          </p:nvCxnSpPr>
          <p:spPr>
            <a:xfrm>
              <a:off x="7283602" y="1740674"/>
              <a:ext cx="0" cy="469822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p:nvPr/>
          </p:nvCxnSpPr>
          <p:spPr>
            <a:xfrm>
              <a:off x="10152847" y="1740674"/>
              <a:ext cx="0" cy="469822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文本框 19"/>
            <p:cNvSpPr txBox="1"/>
            <p:nvPr/>
          </p:nvSpPr>
          <p:spPr>
            <a:xfrm>
              <a:off x="7004329" y="6145768"/>
              <a:ext cx="272374" cy="369332"/>
            </a:xfrm>
            <a:prstGeom prst="rect">
              <a:avLst/>
            </a:prstGeom>
            <a:noFill/>
          </p:spPr>
          <p:txBody>
            <a:bodyPr wrap="square" rtlCol="0">
              <a:spAutoFit/>
            </a:bodyPr>
            <a:lstStyle/>
            <a:p>
              <a:r>
                <a:rPr lang="en-US" altLang="zh-CN" b="1" dirty="0"/>
                <a:t>t</a:t>
              </a:r>
              <a:endParaRPr lang="zh-CN" altLang="en-US" b="1" dirty="0"/>
            </a:p>
          </p:txBody>
        </p:sp>
        <p:sp>
          <p:nvSpPr>
            <p:cNvPr id="21" name="文本框 20"/>
            <p:cNvSpPr txBox="1"/>
            <p:nvPr/>
          </p:nvSpPr>
          <p:spPr>
            <a:xfrm>
              <a:off x="10150230" y="6145768"/>
              <a:ext cx="272374" cy="369332"/>
            </a:xfrm>
            <a:prstGeom prst="rect">
              <a:avLst/>
            </a:prstGeom>
            <a:noFill/>
          </p:spPr>
          <p:txBody>
            <a:bodyPr wrap="square" rtlCol="0">
              <a:spAutoFit/>
            </a:bodyPr>
            <a:lstStyle/>
            <a:p>
              <a:r>
                <a:rPr lang="en-US" altLang="zh-CN" b="1" dirty="0"/>
                <a:t>t</a:t>
              </a:r>
              <a:endParaRPr lang="zh-CN" altLang="en-US" b="1" dirty="0"/>
            </a:p>
          </p:txBody>
        </p:sp>
      </p:grpSp>
      <p:cxnSp>
        <p:nvCxnSpPr>
          <p:cNvPr id="37" name="直接箭头连接符 36"/>
          <p:cNvCxnSpPr/>
          <p:nvPr/>
        </p:nvCxnSpPr>
        <p:spPr>
          <a:xfrm>
            <a:off x="6743274" y="2459285"/>
            <a:ext cx="2866628" cy="0"/>
          </a:xfrm>
          <a:prstGeom prst="straightConnector1">
            <a:avLst/>
          </a:prstGeom>
          <a:ln w="381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38" name="文本框 37"/>
          <p:cNvSpPr txBox="1"/>
          <p:nvPr/>
        </p:nvSpPr>
        <p:spPr>
          <a:xfrm>
            <a:off x="7326420" y="2078680"/>
            <a:ext cx="935857" cy="369332"/>
          </a:xfrm>
          <a:prstGeom prst="rect">
            <a:avLst/>
          </a:prstGeom>
          <a:noFill/>
        </p:spPr>
        <p:txBody>
          <a:bodyPr wrap="square" rtlCol="0">
            <a:spAutoFit/>
          </a:bodyPr>
          <a:lstStyle/>
          <a:p>
            <a:pPr algn="ctr"/>
            <a:r>
              <a:rPr lang="en-US" altLang="zh-CN" b="1" dirty="0"/>
              <a:t>seq=1</a:t>
            </a:r>
            <a:endParaRPr lang="zh-CN" altLang="en-US" b="1" dirty="0"/>
          </a:p>
        </p:txBody>
      </p:sp>
      <p:sp>
        <p:nvSpPr>
          <p:cNvPr id="39" name="文本框 38"/>
          <p:cNvSpPr txBox="1"/>
          <p:nvPr/>
        </p:nvSpPr>
        <p:spPr>
          <a:xfrm>
            <a:off x="8147629" y="2078680"/>
            <a:ext cx="868072" cy="369332"/>
          </a:xfrm>
          <a:prstGeom prst="rect">
            <a:avLst/>
          </a:prstGeom>
          <a:noFill/>
        </p:spPr>
        <p:txBody>
          <a:bodyPr wrap="square" rtlCol="0">
            <a:spAutoFit/>
          </a:bodyPr>
          <a:lstStyle/>
          <a:p>
            <a:pPr algn="ctr"/>
            <a:r>
              <a:rPr lang="en-US" altLang="zh-CN" b="1" dirty="0"/>
              <a:t>DATA</a:t>
            </a:r>
            <a:endParaRPr lang="zh-CN" altLang="en-US" b="1" dirty="0"/>
          </a:p>
        </p:txBody>
      </p:sp>
      <p:grpSp>
        <p:nvGrpSpPr>
          <p:cNvPr id="17" name="组合 16"/>
          <p:cNvGrpSpPr/>
          <p:nvPr/>
        </p:nvGrpSpPr>
        <p:grpSpPr>
          <a:xfrm>
            <a:off x="301713" y="1939971"/>
            <a:ext cx="6103326" cy="725074"/>
            <a:chOff x="301713" y="1939971"/>
            <a:chExt cx="6103326" cy="725074"/>
          </a:xfrm>
        </p:grpSpPr>
        <p:grpSp>
          <p:nvGrpSpPr>
            <p:cNvPr id="36" name="组合 35"/>
            <p:cNvGrpSpPr/>
            <p:nvPr/>
          </p:nvGrpSpPr>
          <p:grpSpPr>
            <a:xfrm>
              <a:off x="304800" y="1939971"/>
              <a:ext cx="3481727" cy="725074"/>
              <a:chOff x="304800" y="1939971"/>
              <a:chExt cx="3481727" cy="725074"/>
            </a:xfrm>
          </p:grpSpPr>
          <p:sp>
            <p:nvSpPr>
              <p:cNvPr id="34" name="矩形 33"/>
              <p:cNvSpPr/>
              <p:nvPr/>
            </p:nvSpPr>
            <p:spPr>
              <a:xfrm>
                <a:off x="304800" y="2253525"/>
                <a:ext cx="3481727" cy="411520"/>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文本框 34"/>
              <p:cNvSpPr txBox="1"/>
              <p:nvPr/>
            </p:nvSpPr>
            <p:spPr>
              <a:xfrm>
                <a:off x="1489262" y="1939971"/>
                <a:ext cx="1112801" cy="365760"/>
              </a:xfrm>
              <a:prstGeom prst="rect">
                <a:avLst/>
              </a:prstGeom>
              <a:noFill/>
            </p:spPr>
            <p:txBody>
              <a:bodyPr wrap="square" rtlCol="0">
                <a:spAutoFit/>
              </a:bodyPr>
              <a:lstStyle/>
              <a:p>
                <a:pPr algn="ctr"/>
                <a:r>
                  <a:rPr lang="en-US" altLang="zh-CN" b="1" dirty="0">
                    <a:solidFill>
                      <a:schemeClr val="accent3"/>
                    </a:solidFill>
                  </a:rPr>
                  <a:t>swnd=400</a:t>
                </a:r>
                <a:endParaRPr lang="zh-CN" altLang="en-US" b="1" dirty="0">
                  <a:solidFill>
                    <a:schemeClr val="accent3"/>
                  </a:solidFill>
                </a:endParaRPr>
              </a:p>
            </p:txBody>
          </p:sp>
        </p:grpSp>
        <p:grpSp>
          <p:nvGrpSpPr>
            <p:cNvPr id="31" name="组合 30"/>
            <p:cNvGrpSpPr/>
            <p:nvPr/>
          </p:nvGrpSpPr>
          <p:grpSpPr>
            <a:xfrm>
              <a:off x="304800" y="2309063"/>
              <a:ext cx="6100239" cy="300446"/>
              <a:chOff x="301352" y="2013424"/>
              <a:chExt cx="6100239" cy="300446"/>
            </a:xfrm>
          </p:grpSpPr>
          <p:sp>
            <p:nvSpPr>
              <p:cNvPr id="24" name="矩形 23"/>
              <p:cNvSpPr/>
              <p:nvPr/>
            </p:nvSpPr>
            <p:spPr>
              <a:xfrm>
                <a:off x="1171106"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101…200</a:t>
                </a:r>
                <a:endParaRPr lang="zh-CN" altLang="en-US" b="1" dirty="0">
                  <a:solidFill>
                    <a:schemeClr val="tx1"/>
                  </a:solidFill>
                </a:endParaRPr>
              </a:p>
            </p:txBody>
          </p:sp>
          <p:sp>
            <p:nvSpPr>
              <p:cNvPr id="25" name="矩形 24"/>
              <p:cNvSpPr/>
              <p:nvPr/>
            </p:nvSpPr>
            <p:spPr>
              <a:xfrm>
                <a:off x="301352"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1…100</a:t>
                </a:r>
                <a:endParaRPr lang="zh-CN" altLang="en-US" b="1" dirty="0">
                  <a:solidFill>
                    <a:schemeClr val="tx1"/>
                  </a:solidFill>
                </a:endParaRPr>
              </a:p>
            </p:txBody>
          </p:sp>
          <p:sp>
            <p:nvSpPr>
              <p:cNvPr id="26" name="矩形 25"/>
              <p:cNvSpPr/>
              <p:nvPr/>
            </p:nvSpPr>
            <p:spPr>
              <a:xfrm>
                <a:off x="2043942"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201…300</a:t>
                </a:r>
                <a:endParaRPr lang="zh-CN" altLang="en-US" b="1" dirty="0">
                  <a:solidFill>
                    <a:schemeClr val="tx1"/>
                  </a:solidFill>
                </a:endParaRPr>
              </a:p>
            </p:txBody>
          </p:sp>
          <p:sp>
            <p:nvSpPr>
              <p:cNvPr id="27" name="矩形 26"/>
              <p:cNvSpPr/>
              <p:nvPr/>
            </p:nvSpPr>
            <p:spPr>
              <a:xfrm>
                <a:off x="3783083"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401…500</a:t>
                </a:r>
                <a:endParaRPr lang="zh-CN" altLang="en-US" b="1" dirty="0">
                  <a:solidFill>
                    <a:schemeClr val="tx1"/>
                  </a:solidFill>
                </a:endParaRPr>
              </a:p>
            </p:txBody>
          </p:sp>
          <p:sp>
            <p:nvSpPr>
              <p:cNvPr id="28" name="矩形 27"/>
              <p:cNvSpPr/>
              <p:nvPr/>
            </p:nvSpPr>
            <p:spPr>
              <a:xfrm>
                <a:off x="2913329"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301…400</a:t>
                </a:r>
                <a:endParaRPr lang="zh-CN" altLang="en-US" b="1" dirty="0">
                  <a:solidFill>
                    <a:schemeClr val="tx1"/>
                  </a:solidFill>
                </a:endParaRPr>
              </a:p>
            </p:txBody>
          </p:sp>
          <p:sp>
            <p:nvSpPr>
              <p:cNvPr id="29" name="矩形 28"/>
              <p:cNvSpPr/>
              <p:nvPr/>
            </p:nvSpPr>
            <p:spPr>
              <a:xfrm>
                <a:off x="4655919"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501…600</a:t>
                </a:r>
                <a:endParaRPr lang="zh-CN" altLang="en-US" b="1" dirty="0">
                  <a:solidFill>
                    <a:schemeClr val="tx1"/>
                  </a:solidFill>
                </a:endParaRPr>
              </a:p>
            </p:txBody>
          </p:sp>
          <p:sp>
            <p:nvSpPr>
              <p:cNvPr id="30" name="矩形 29"/>
              <p:cNvSpPr/>
              <p:nvPr/>
            </p:nvSpPr>
            <p:spPr>
              <a:xfrm>
                <a:off x="5528755" y="2013424"/>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601…700</a:t>
                </a:r>
                <a:endParaRPr lang="zh-CN" altLang="en-US" b="1" dirty="0">
                  <a:solidFill>
                    <a:schemeClr val="tx1"/>
                  </a:solidFill>
                </a:endParaRPr>
              </a:p>
            </p:txBody>
          </p:sp>
        </p:grpSp>
        <p:sp>
          <p:nvSpPr>
            <p:cNvPr id="22" name="矩形 21"/>
            <p:cNvSpPr/>
            <p:nvPr/>
          </p:nvSpPr>
          <p:spPr>
            <a:xfrm>
              <a:off x="301713" y="2309064"/>
              <a:ext cx="869387" cy="300444"/>
            </a:xfrm>
            <a:prstGeom prst="rect">
              <a:avLst/>
            </a:prstGeom>
            <a:solidFill>
              <a:schemeClr val="accent3">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7" name="组合 66"/>
          <p:cNvGrpSpPr/>
          <p:nvPr/>
        </p:nvGrpSpPr>
        <p:grpSpPr>
          <a:xfrm>
            <a:off x="301713" y="2665045"/>
            <a:ext cx="6103326" cy="725074"/>
            <a:chOff x="301713" y="1939971"/>
            <a:chExt cx="6103326" cy="725074"/>
          </a:xfrm>
        </p:grpSpPr>
        <p:grpSp>
          <p:nvGrpSpPr>
            <p:cNvPr id="68" name="组合 67"/>
            <p:cNvGrpSpPr/>
            <p:nvPr/>
          </p:nvGrpSpPr>
          <p:grpSpPr>
            <a:xfrm>
              <a:off x="304800" y="1939971"/>
              <a:ext cx="3481727" cy="725074"/>
              <a:chOff x="304800" y="1939971"/>
              <a:chExt cx="3481727" cy="725074"/>
            </a:xfrm>
          </p:grpSpPr>
          <p:sp>
            <p:nvSpPr>
              <p:cNvPr id="78" name="矩形 77"/>
              <p:cNvSpPr/>
              <p:nvPr/>
            </p:nvSpPr>
            <p:spPr>
              <a:xfrm>
                <a:off x="304800" y="2253525"/>
                <a:ext cx="3481727" cy="411520"/>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文本框 78"/>
              <p:cNvSpPr txBox="1"/>
              <p:nvPr/>
            </p:nvSpPr>
            <p:spPr>
              <a:xfrm>
                <a:off x="1489262" y="1939971"/>
                <a:ext cx="1112801" cy="365760"/>
              </a:xfrm>
              <a:prstGeom prst="rect">
                <a:avLst/>
              </a:prstGeom>
              <a:noFill/>
            </p:spPr>
            <p:txBody>
              <a:bodyPr wrap="square" rtlCol="0">
                <a:spAutoFit/>
              </a:bodyPr>
              <a:lstStyle/>
              <a:p>
                <a:pPr algn="ctr"/>
                <a:r>
                  <a:rPr lang="en-US" altLang="zh-CN" b="1" dirty="0">
                    <a:solidFill>
                      <a:schemeClr val="accent3"/>
                    </a:solidFill>
                  </a:rPr>
                  <a:t>swnd=400</a:t>
                </a:r>
                <a:endParaRPr lang="zh-CN" altLang="en-US" b="1" dirty="0">
                  <a:solidFill>
                    <a:schemeClr val="accent3"/>
                  </a:solidFill>
                </a:endParaRPr>
              </a:p>
            </p:txBody>
          </p:sp>
        </p:grpSp>
        <p:grpSp>
          <p:nvGrpSpPr>
            <p:cNvPr id="69" name="组合 68"/>
            <p:cNvGrpSpPr/>
            <p:nvPr/>
          </p:nvGrpSpPr>
          <p:grpSpPr>
            <a:xfrm>
              <a:off x="304800" y="2309063"/>
              <a:ext cx="6100239" cy="300446"/>
              <a:chOff x="301352" y="2013424"/>
              <a:chExt cx="6100239" cy="300446"/>
            </a:xfrm>
          </p:grpSpPr>
          <p:sp>
            <p:nvSpPr>
              <p:cNvPr id="71" name="矩形 70"/>
              <p:cNvSpPr/>
              <p:nvPr/>
            </p:nvSpPr>
            <p:spPr>
              <a:xfrm>
                <a:off x="1171106"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101…200</a:t>
                </a:r>
                <a:endParaRPr lang="zh-CN" altLang="en-US" b="1" dirty="0">
                  <a:solidFill>
                    <a:schemeClr val="tx1"/>
                  </a:solidFill>
                </a:endParaRPr>
              </a:p>
            </p:txBody>
          </p:sp>
          <p:sp>
            <p:nvSpPr>
              <p:cNvPr id="72" name="矩形 71"/>
              <p:cNvSpPr/>
              <p:nvPr/>
            </p:nvSpPr>
            <p:spPr>
              <a:xfrm>
                <a:off x="301352"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1…100</a:t>
                </a:r>
                <a:endParaRPr lang="zh-CN" altLang="en-US" b="1" dirty="0">
                  <a:solidFill>
                    <a:schemeClr val="tx1"/>
                  </a:solidFill>
                </a:endParaRPr>
              </a:p>
            </p:txBody>
          </p:sp>
          <p:sp>
            <p:nvSpPr>
              <p:cNvPr id="73" name="矩形 72"/>
              <p:cNvSpPr/>
              <p:nvPr/>
            </p:nvSpPr>
            <p:spPr>
              <a:xfrm>
                <a:off x="2043942"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201…300</a:t>
                </a:r>
                <a:endParaRPr lang="zh-CN" altLang="en-US" b="1" dirty="0">
                  <a:solidFill>
                    <a:schemeClr val="tx1"/>
                  </a:solidFill>
                </a:endParaRPr>
              </a:p>
            </p:txBody>
          </p:sp>
          <p:sp>
            <p:nvSpPr>
              <p:cNvPr id="74" name="矩形 73"/>
              <p:cNvSpPr/>
              <p:nvPr/>
            </p:nvSpPr>
            <p:spPr>
              <a:xfrm>
                <a:off x="3783083"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401…500</a:t>
                </a:r>
                <a:endParaRPr lang="zh-CN" altLang="en-US" b="1" dirty="0">
                  <a:solidFill>
                    <a:schemeClr val="tx1"/>
                  </a:solidFill>
                </a:endParaRPr>
              </a:p>
            </p:txBody>
          </p:sp>
          <p:sp>
            <p:nvSpPr>
              <p:cNvPr id="75" name="矩形 74"/>
              <p:cNvSpPr/>
              <p:nvPr/>
            </p:nvSpPr>
            <p:spPr>
              <a:xfrm>
                <a:off x="2913329"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301…400</a:t>
                </a:r>
                <a:endParaRPr lang="zh-CN" altLang="en-US" b="1" dirty="0">
                  <a:solidFill>
                    <a:schemeClr val="tx1"/>
                  </a:solidFill>
                </a:endParaRPr>
              </a:p>
            </p:txBody>
          </p:sp>
          <p:sp>
            <p:nvSpPr>
              <p:cNvPr id="76" name="矩形 75"/>
              <p:cNvSpPr/>
              <p:nvPr/>
            </p:nvSpPr>
            <p:spPr>
              <a:xfrm>
                <a:off x="4655919"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501…600</a:t>
                </a:r>
                <a:endParaRPr lang="zh-CN" altLang="en-US" b="1" dirty="0">
                  <a:solidFill>
                    <a:schemeClr val="tx1"/>
                  </a:solidFill>
                </a:endParaRPr>
              </a:p>
            </p:txBody>
          </p:sp>
          <p:sp>
            <p:nvSpPr>
              <p:cNvPr id="77" name="矩形 76"/>
              <p:cNvSpPr/>
              <p:nvPr/>
            </p:nvSpPr>
            <p:spPr>
              <a:xfrm>
                <a:off x="5528755" y="2013424"/>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601…700</a:t>
                </a:r>
                <a:endParaRPr lang="zh-CN" altLang="en-US" b="1" dirty="0">
                  <a:solidFill>
                    <a:schemeClr val="tx1"/>
                  </a:solidFill>
                </a:endParaRPr>
              </a:p>
            </p:txBody>
          </p:sp>
        </p:grpSp>
        <p:sp>
          <p:nvSpPr>
            <p:cNvPr id="70" name="矩形 69"/>
            <p:cNvSpPr/>
            <p:nvPr/>
          </p:nvSpPr>
          <p:spPr>
            <a:xfrm>
              <a:off x="301713" y="2309064"/>
              <a:ext cx="869387" cy="300444"/>
            </a:xfrm>
            <a:prstGeom prst="rect">
              <a:avLst/>
            </a:prstGeom>
            <a:solidFill>
              <a:schemeClr val="accent3">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1" name="组合 40"/>
          <p:cNvGrpSpPr/>
          <p:nvPr/>
        </p:nvGrpSpPr>
        <p:grpSpPr>
          <a:xfrm>
            <a:off x="6743274" y="2803754"/>
            <a:ext cx="2866628" cy="380605"/>
            <a:chOff x="6895674" y="2231080"/>
            <a:chExt cx="2866628" cy="380605"/>
          </a:xfrm>
        </p:grpSpPr>
        <p:cxnSp>
          <p:nvCxnSpPr>
            <p:cNvPr id="80" name="直接箭头连接符 79"/>
            <p:cNvCxnSpPr/>
            <p:nvPr/>
          </p:nvCxnSpPr>
          <p:spPr>
            <a:xfrm>
              <a:off x="6895674" y="2611685"/>
              <a:ext cx="2866628" cy="0"/>
            </a:xfrm>
            <a:prstGeom prst="straightConnector1">
              <a:avLst/>
            </a:prstGeom>
            <a:ln w="381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81" name="文本框 80"/>
            <p:cNvSpPr txBox="1"/>
            <p:nvPr/>
          </p:nvSpPr>
          <p:spPr>
            <a:xfrm>
              <a:off x="7478820" y="2231080"/>
              <a:ext cx="935857" cy="369332"/>
            </a:xfrm>
            <a:prstGeom prst="rect">
              <a:avLst/>
            </a:prstGeom>
            <a:noFill/>
          </p:spPr>
          <p:txBody>
            <a:bodyPr wrap="square" rtlCol="0">
              <a:spAutoFit/>
            </a:bodyPr>
            <a:lstStyle/>
            <a:p>
              <a:pPr algn="ctr"/>
              <a:r>
                <a:rPr lang="en-US" altLang="zh-CN" b="1" dirty="0"/>
                <a:t>seq=101</a:t>
              </a:r>
              <a:endParaRPr lang="zh-CN" altLang="en-US" b="1" dirty="0"/>
            </a:p>
          </p:txBody>
        </p:sp>
        <p:sp>
          <p:nvSpPr>
            <p:cNvPr id="82" name="文本框 81"/>
            <p:cNvSpPr txBox="1"/>
            <p:nvPr/>
          </p:nvSpPr>
          <p:spPr>
            <a:xfrm>
              <a:off x="8300029" y="2231080"/>
              <a:ext cx="868072" cy="369332"/>
            </a:xfrm>
            <a:prstGeom prst="rect">
              <a:avLst/>
            </a:prstGeom>
            <a:noFill/>
          </p:spPr>
          <p:txBody>
            <a:bodyPr wrap="square" rtlCol="0">
              <a:spAutoFit/>
            </a:bodyPr>
            <a:lstStyle/>
            <a:p>
              <a:pPr algn="ctr"/>
              <a:r>
                <a:rPr lang="en-US" altLang="zh-CN" b="1" dirty="0"/>
                <a:t>DATA</a:t>
              </a:r>
              <a:endParaRPr lang="zh-CN" altLang="en-US" b="1" dirty="0"/>
            </a:p>
          </p:txBody>
        </p:sp>
      </p:grpSp>
      <p:sp>
        <p:nvSpPr>
          <p:cNvPr id="83" name="矩形 82"/>
          <p:cNvSpPr/>
          <p:nvPr/>
        </p:nvSpPr>
        <p:spPr>
          <a:xfrm>
            <a:off x="1177817" y="3034138"/>
            <a:ext cx="869387" cy="300444"/>
          </a:xfrm>
          <a:prstGeom prst="rect">
            <a:avLst/>
          </a:prstGeom>
          <a:solidFill>
            <a:schemeClr val="accent3">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7" name="组合 96"/>
          <p:cNvGrpSpPr/>
          <p:nvPr/>
        </p:nvGrpSpPr>
        <p:grpSpPr>
          <a:xfrm>
            <a:off x="6737899" y="3524453"/>
            <a:ext cx="2272427" cy="380605"/>
            <a:chOff x="6895674" y="2231080"/>
            <a:chExt cx="2272427" cy="380605"/>
          </a:xfrm>
        </p:grpSpPr>
        <p:cxnSp>
          <p:nvCxnSpPr>
            <p:cNvPr id="98" name="直接箭头连接符 97"/>
            <p:cNvCxnSpPr/>
            <p:nvPr/>
          </p:nvCxnSpPr>
          <p:spPr>
            <a:xfrm>
              <a:off x="6895674" y="2611685"/>
              <a:ext cx="2223221" cy="0"/>
            </a:xfrm>
            <a:prstGeom prst="straightConnector1">
              <a:avLst/>
            </a:prstGeom>
            <a:ln w="381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99" name="文本框 98"/>
            <p:cNvSpPr txBox="1"/>
            <p:nvPr/>
          </p:nvSpPr>
          <p:spPr>
            <a:xfrm>
              <a:off x="7478820" y="2231080"/>
              <a:ext cx="935857" cy="369332"/>
            </a:xfrm>
            <a:prstGeom prst="rect">
              <a:avLst/>
            </a:prstGeom>
            <a:noFill/>
          </p:spPr>
          <p:txBody>
            <a:bodyPr wrap="square" rtlCol="0">
              <a:spAutoFit/>
            </a:bodyPr>
            <a:lstStyle/>
            <a:p>
              <a:pPr algn="ctr"/>
              <a:r>
                <a:rPr lang="en-US" altLang="zh-CN" b="1" dirty="0"/>
                <a:t>seq=201</a:t>
              </a:r>
              <a:endParaRPr lang="zh-CN" altLang="en-US" b="1" dirty="0"/>
            </a:p>
          </p:txBody>
        </p:sp>
        <p:sp>
          <p:nvSpPr>
            <p:cNvPr id="100" name="文本框 99"/>
            <p:cNvSpPr txBox="1"/>
            <p:nvPr/>
          </p:nvSpPr>
          <p:spPr>
            <a:xfrm>
              <a:off x="8300029" y="2231080"/>
              <a:ext cx="868072" cy="369332"/>
            </a:xfrm>
            <a:prstGeom prst="rect">
              <a:avLst/>
            </a:prstGeom>
            <a:noFill/>
          </p:spPr>
          <p:txBody>
            <a:bodyPr wrap="square" rtlCol="0">
              <a:spAutoFit/>
            </a:bodyPr>
            <a:lstStyle/>
            <a:p>
              <a:pPr algn="ctr"/>
              <a:r>
                <a:rPr lang="en-US" altLang="zh-CN" b="1" dirty="0"/>
                <a:t>DATA</a:t>
              </a:r>
              <a:endParaRPr lang="zh-CN" altLang="en-US" b="1" dirty="0"/>
            </a:p>
          </p:txBody>
        </p:sp>
      </p:grpSp>
      <p:grpSp>
        <p:nvGrpSpPr>
          <p:cNvPr id="32" name="组合 31"/>
          <p:cNvGrpSpPr/>
          <p:nvPr/>
        </p:nvGrpSpPr>
        <p:grpSpPr>
          <a:xfrm>
            <a:off x="296338" y="3385744"/>
            <a:ext cx="6103326" cy="725074"/>
            <a:chOff x="296338" y="3385744"/>
            <a:chExt cx="6103326" cy="725074"/>
          </a:xfrm>
        </p:grpSpPr>
        <p:grpSp>
          <p:nvGrpSpPr>
            <p:cNvPr id="44" name="组合 43"/>
            <p:cNvGrpSpPr/>
            <p:nvPr/>
          </p:nvGrpSpPr>
          <p:grpSpPr>
            <a:xfrm>
              <a:off x="296338" y="3385744"/>
              <a:ext cx="6103326" cy="725074"/>
              <a:chOff x="296338" y="3385744"/>
              <a:chExt cx="6103326" cy="725074"/>
            </a:xfrm>
          </p:grpSpPr>
          <p:grpSp>
            <p:nvGrpSpPr>
              <p:cNvPr id="84" name="组合 83"/>
              <p:cNvGrpSpPr/>
              <p:nvPr/>
            </p:nvGrpSpPr>
            <p:grpSpPr>
              <a:xfrm>
                <a:off x="296338" y="3385744"/>
                <a:ext cx="6103326" cy="725074"/>
                <a:chOff x="301713" y="1939971"/>
                <a:chExt cx="6103326" cy="725074"/>
              </a:xfrm>
            </p:grpSpPr>
            <p:grpSp>
              <p:nvGrpSpPr>
                <p:cNvPr id="85" name="组合 84"/>
                <p:cNvGrpSpPr/>
                <p:nvPr/>
              </p:nvGrpSpPr>
              <p:grpSpPr>
                <a:xfrm>
                  <a:off x="304800" y="1939971"/>
                  <a:ext cx="3481727" cy="725074"/>
                  <a:chOff x="304800" y="1939971"/>
                  <a:chExt cx="3481727" cy="725074"/>
                </a:xfrm>
              </p:grpSpPr>
              <p:sp>
                <p:nvSpPr>
                  <p:cNvPr id="95" name="矩形 94"/>
                  <p:cNvSpPr/>
                  <p:nvPr/>
                </p:nvSpPr>
                <p:spPr>
                  <a:xfrm>
                    <a:off x="304800" y="2253525"/>
                    <a:ext cx="3481727" cy="411520"/>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文本框 95"/>
                  <p:cNvSpPr txBox="1"/>
                  <p:nvPr/>
                </p:nvSpPr>
                <p:spPr>
                  <a:xfrm>
                    <a:off x="1489262" y="1939971"/>
                    <a:ext cx="1112801" cy="365760"/>
                  </a:xfrm>
                  <a:prstGeom prst="rect">
                    <a:avLst/>
                  </a:prstGeom>
                  <a:noFill/>
                </p:spPr>
                <p:txBody>
                  <a:bodyPr wrap="square" rtlCol="0">
                    <a:spAutoFit/>
                  </a:bodyPr>
                  <a:lstStyle/>
                  <a:p>
                    <a:pPr algn="ctr"/>
                    <a:r>
                      <a:rPr lang="en-US" altLang="zh-CN" b="1" dirty="0">
                        <a:solidFill>
                          <a:schemeClr val="accent3"/>
                        </a:solidFill>
                      </a:rPr>
                      <a:t>swnd=400</a:t>
                    </a:r>
                    <a:endParaRPr lang="zh-CN" altLang="en-US" b="1" dirty="0">
                      <a:solidFill>
                        <a:schemeClr val="accent3"/>
                      </a:solidFill>
                    </a:endParaRPr>
                  </a:p>
                </p:txBody>
              </p:sp>
            </p:grpSp>
            <p:grpSp>
              <p:nvGrpSpPr>
                <p:cNvPr id="86" name="组合 85"/>
                <p:cNvGrpSpPr/>
                <p:nvPr/>
              </p:nvGrpSpPr>
              <p:grpSpPr>
                <a:xfrm>
                  <a:off x="304800" y="2309063"/>
                  <a:ext cx="6100239" cy="300446"/>
                  <a:chOff x="301352" y="2013424"/>
                  <a:chExt cx="6100239" cy="300446"/>
                </a:xfrm>
              </p:grpSpPr>
              <p:sp>
                <p:nvSpPr>
                  <p:cNvPr id="88" name="矩形 87"/>
                  <p:cNvSpPr/>
                  <p:nvPr/>
                </p:nvSpPr>
                <p:spPr>
                  <a:xfrm>
                    <a:off x="1171106"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101…200</a:t>
                    </a:r>
                    <a:endParaRPr lang="zh-CN" altLang="en-US" b="1" dirty="0">
                      <a:solidFill>
                        <a:schemeClr val="tx1"/>
                      </a:solidFill>
                    </a:endParaRPr>
                  </a:p>
                </p:txBody>
              </p:sp>
              <p:sp>
                <p:nvSpPr>
                  <p:cNvPr id="89" name="矩形 88"/>
                  <p:cNvSpPr/>
                  <p:nvPr/>
                </p:nvSpPr>
                <p:spPr>
                  <a:xfrm>
                    <a:off x="301352"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1…100</a:t>
                    </a:r>
                    <a:endParaRPr lang="zh-CN" altLang="en-US" b="1" dirty="0">
                      <a:solidFill>
                        <a:schemeClr val="tx1"/>
                      </a:solidFill>
                    </a:endParaRPr>
                  </a:p>
                </p:txBody>
              </p:sp>
              <p:sp>
                <p:nvSpPr>
                  <p:cNvPr id="90" name="矩形 89"/>
                  <p:cNvSpPr/>
                  <p:nvPr/>
                </p:nvSpPr>
                <p:spPr>
                  <a:xfrm>
                    <a:off x="2043942"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201…300</a:t>
                    </a:r>
                    <a:endParaRPr lang="zh-CN" altLang="en-US" b="1" dirty="0">
                      <a:solidFill>
                        <a:schemeClr val="tx1"/>
                      </a:solidFill>
                    </a:endParaRPr>
                  </a:p>
                </p:txBody>
              </p:sp>
              <p:sp>
                <p:nvSpPr>
                  <p:cNvPr id="91" name="矩形 90"/>
                  <p:cNvSpPr/>
                  <p:nvPr/>
                </p:nvSpPr>
                <p:spPr>
                  <a:xfrm>
                    <a:off x="3783083"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401…500</a:t>
                    </a:r>
                    <a:endParaRPr lang="zh-CN" altLang="en-US" b="1" dirty="0">
                      <a:solidFill>
                        <a:schemeClr val="tx1"/>
                      </a:solidFill>
                    </a:endParaRPr>
                  </a:p>
                </p:txBody>
              </p:sp>
              <p:sp>
                <p:nvSpPr>
                  <p:cNvPr id="92" name="矩形 91"/>
                  <p:cNvSpPr/>
                  <p:nvPr/>
                </p:nvSpPr>
                <p:spPr>
                  <a:xfrm>
                    <a:off x="2913329"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301…400</a:t>
                    </a:r>
                    <a:endParaRPr lang="zh-CN" altLang="en-US" b="1" dirty="0">
                      <a:solidFill>
                        <a:schemeClr val="tx1"/>
                      </a:solidFill>
                    </a:endParaRPr>
                  </a:p>
                </p:txBody>
              </p:sp>
              <p:sp>
                <p:nvSpPr>
                  <p:cNvPr id="93" name="矩形 92"/>
                  <p:cNvSpPr/>
                  <p:nvPr/>
                </p:nvSpPr>
                <p:spPr>
                  <a:xfrm>
                    <a:off x="4655919"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501…600</a:t>
                    </a:r>
                    <a:endParaRPr lang="zh-CN" altLang="en-US" b="1" dirty="0">
                      <a:solidFill>
                        <a:schemeClr val="tx1"/>
                      </a:solidFill>
                    </a:endParaRPr>
                  </a:p>
                </p:txBody>
              </p:sp>
              <p:sp>
                <p:nvSpPr>
                  <p:cNvPr id="94" name="矩形 93"/>
                  <p:cNvSpPr/>
                  <p:nvPr/>
                </p:nvSpPr>
                <p:spPr>
                  <a:xfrm>
                    <a:off x="5528755" y="2013424"/>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601…700</a:t>
                    </a:r>
                    <a:endParaRPr lang="zh-CN" altLang="en-US" b="1" dirty="0">
                      <a:solidFill>
                        <a:schemeClr val="tx1"/>
                      </a:solidFill>
                    </a:endParaRPr>
                  </a:p>
                </p:txBody>
              </p:sp>
            </p:grpSp>
            <p:sp>
              <p:nvSpPr>
                <p:cNvPr id="87" name="矩形 86"/>
                <p:cNvSpPr/>
                <p:nvPr/>
              </p:nvSpPr>
              <p:spPr>
                <a:xfrm>
                  <a:off x="301713" y="2309064"/>
                  <a:ext cx="869387" cy="300444"/>
                </a:xfrm>
                <a:prstGeom prst="rect">
                  <a:avLst/>
                </a:prstGeom>
                <a:solidFill>
                  <a:schemeClr val="accent3">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1" name="矩形 100"/>
              <p:cNvSpPr/>
              <p:nvPr/>
            </p:nvSpPr>
            <p:spPr>
              <a:xfrm>
                <a:off x="1172442" y="3754837"/>
                <a:ext cx="869387" cy="300444"/>
              </a:xfrm>
              <a:prstGeom prst="rect">
                <a:avLst/>
              </a:prstGeom>
              <a:solidFill>
                <a:schemeClr val="accent3">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2" name="矩形 101"/>
            <p:cNvSpPr/>
            <p:nvPr/>
          </p:nvSpPr>
          <p:spPr>
            <a:xfrm>
              <a:off x="2040658" y="3751504"/>
              <a:ext cx="869387" cy="300444"/>
            </a:xfrm>
            <a:prstGeom prst="rect">
              <a:avLst/>
            </a:prstGeom>
            <a:solidFill>
              <a:schemeClr val="accent3">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7" name="组合 46"/>
          <p:cNvGrpSpPr/>
          <p:nvPr/>
        </p:nvGrpSpPr>
        <p:grpSpPr>
          <a:xfrm>
            <a:off x="8793800" y="3638853"/>
            <a:ext cx="770706" cy="541159"/>
            <a:chOff x="1132622" y="4985566"/>
            <a:chExt cx="770706" cy="541159"/>
          </a:xfrm>
        </p:grpSpPr>
        <p:sp>
          <p:nvSpPr>
            <p:cNvPr id="45" name="爆炸形: 8 pt  44"/>
            <p:cNvSpPr/>
            <p:nvPr/>
          </p:nvSpPr>
          <p:spPr>
            <a:xfrm>
              <a:off x="1132622" y="4985566"/>
              <a:ext cx="770706" cy="541159"/>
            </a:xfrm>
            <a:prstGeom prst="irregularSeal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文本框 45"/>
            <p:cNvSpPr txBox="1"/>
            <p:nvPr/>
          </p:nvSpPr>
          <p:spPr>
            <a:xfrm>
              <a:off x="1165725" y="5043287"/>
              <a:ext cx="704501" cy="369332"/>
            </a:xfrm>
            <a:prstGeom prst="rect">
              <a:avLst/>
            </a:prstGeom>
            <a:noFill/>
          </p:spPr>
          <p:txBody>
            <a:bodyPr wrap="square" rtlCol="0">
              <a:spAutoFit/>
            </a:bodyPr>
            <a:lstStyle/>
            <a:p>
              <a:pPr algn="ctr"/>
              <a:r>
                <a:rPr lang="zh-CN" altLang="en-US" b="1" dirty="0">
                  <a:solidFill>
                    <a:schemeClr val="bg1"/>
                  </a:solidFill>
                </a:rPr>
                <a:t>丢失</a:t>
              </a:r>
              <a:endParaRPr lang="zh-CN" altLang="en-US" b="1" dirty="0">
                <a:solidFill>
                  <a:schemeClr val="bg1"/>
                </a:solidFill>
              </a:endParaRPr>
            </a:p>
          </p:txBody>
        </p:sp>
      </p:grpSp>
      <p:cxnSp>
        <p:nvCxnSpPr>
          <p:cNvPr id="103" name="直接箭头连接符 102"/>
          <p:cNvCxnSpPr/>
          <p:nvPr/>
        </p:nvCxnSpPr>
        <p:spPr>
          <a:xfrm flipH="1">
            <a:off x="6736375" y="4694600"/>
            <a:ext cx="2864634" cy="0"/>
          </a:xfrm>
          <a:prstGeom prst="straightConnector1">
            <a:avLst/>
          </a:prstGeom>
          <a:ln w="381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123" name="文本框 122"/>
          <p:cNvSpPr txBox="1"/>
          <p:nvPr/>
        </p:nvSpPr>
        <p:spPr>
          <a:xfrm>
            <a:off x="6890419" y="4324525"/>
            <a:ext cx="806054" cy="369332"/>
          </a:xfrm>
          <a:prstGeom prst="rect">
            <a:avLst/>
          </a:prstGeom>
          <a:noFill/>
        </p:spPr>
        <p:txBody>
          <a:bodyPr wrap="square" rtlCol="0">
            <a:spAutoFit/>
          </a:bodyPr>
          <a:lstStyle/>
          <a:p>
            <a:pPr algn="ctr"/>
            <a:r>
              <a:rPr lang="en-US" altLang="zh-CN" b="1" dirty="0"/>
              <a:t>ACK=1</a:t>
            </a:r>
            <a:endParaRPr lang="zh-CN" altLang="en-US" b="1" dirty="0"/>
          </a:p>
        </p:txBody>
      </p:sp>
      <p:sp>
        <p:nvSpPr>
          <p:cNvPr id="124" name="文本框 123"/>
          <p:cNvSpPr txBox="1"/>
          <p:nvPr/>
        </p:nvSpPr>
        <p:spPr>
          <a:xfrm>
            <a:off x="7593340" y="4324525"/>
            <a:ext cx="1012088" cy="369332"/>
          </a:xfrm>
          <a:prstGeom prst="rect">
            <a:avLst/>
          </a:prstGeom>
          <a:noFill/>
        </p:spPr>
        <p:txBody>
          <a:bodyPr wrap="square" rtlCol="0">
            <a:spAutoFit/>
          </a:bodyPr>
          <a:lstStyle/>
          <a:p>
            <a:pPr algn="ctr"/>
            <a:r>
              <a:rPr lang="en-US" altLang="zh-CN" b="1" dirty="0"/>
              <a:t>ack=201</a:t>
            </a:r>
            <a:endParaRPr lang="zh-CN" altLang="en-US" b="1" dirty="0"/>
          </a:p>
        </p:txBody>
      </p:sp>
      <p:sp>
        <p:nvSpPr>
          <p:cNvPr id="125" name="文本框 124"/>
          <p:cNvSpPr txBox="1"/>
          <p:nvPr/>
        </p:nvSpPr>
        <p:spPr>
          <a:xfrm>
            <a:off x="8502295" y="4324525"/>
            <a:ext cx="1109847" cy="369332"/>
          </a:xfrm>
          <a:prstGeom prst="rect">
            <a:avLst/>
          </a:prstGeom>
          <a:noFill/>
        </p:spPr>
        <p:txBody>
          <a:bodyPr wrap="square" rtlCol="0">
            <a:spAutoFit/>
          </a:bodyPr>
          <a:lstStyle/>
          <a:p>
            <a:pPr algn="ctr"/>
            <a:r>
              <a:rPr lang="en-US" altLang="zh-CN" b="1" dirty="0"/>
              <a:t>rwnd=300</a:t>
            </a:r>
            <a:endParaRPr lang="zh-CN" altLang="en-US" b="1" dirty="0"/>
          </a:p>
        </p:txBody>
      </p:sp>
      <p:grpSp>
        <p:nvGrpSpPr>
          <p:cNvPr id="110" name="组合 109"/>
          <p:cNvGrpSpPr/>
          <p:nvPr/>
        </p:nvGrpSpPr>
        <p:grpSpPr>
          <a:xfrm>
            <a:off x="299425" y="4532116"/>
            <a:ext cx="6100239" cy="300446"/>
            <a:chOff x="301352" y="2013424"/>
            <a:chExt cx="6100239" cy="300446"/>
          </a:xfrm>
        </p:grpSpPr>
        <p:sp>
          <p:nvSpPr>
            <p:cNvPr id="112" name="矩形 111"/>
            <p:cNvSpPr/>
            <p:nvPr/>
          </p:nvSpPr>
          <p:spPr>
            <a:xfrm>
              <a:off x="1171106"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101…200</a:t>
              </a:r>
              <a:endParaRPr lang="zh-CN" altLang="en-US" b="1" dirty="0">
                <a:solidFill>
                  <a:schemeClr val="tx1"/>
                </a:solidFill>
              </a:endParaRPr>
            </a:p>
          </p:txBody>
        </p:sp>
        <p:sp>
          <p:nvSpPr>
            <p:cNvPr id="113" name="矩形 112"/>
            <p:cNvSpPr/>
            <p:nvPr/>
          </p:nvSpPr>
          <p:spPr>
            <a:xfrm>
              <a:off x="301352"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1…100</a:t>
              </a:r>
              <a:endParaRPr lang="zh-CN" altLang="en-US" b="1" dirty="0">
                <a:solidFill>
                  <a:schemeClr val="tx1"/>
                </a:solidFill>
              </a:endParaRPr>
            </a:p>
          </p:txBody>
        </p:sp>
        <p:sp>
          <p:nvSpPr>
            <p:cNvPr id="114" name="矩形 113"/>
            <p:cNvSpPr/>
            <p:nvPr/>
          </p:nvSpPr>
          <p:spPr>
            <a:xfrm>
              <a:off x="2043942"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201…300</a:t>
              </a:r>
              <a:endParaRPr lang="zh-CN" altLang="en-US" b="1" dirty="0">
                <a:solidFill>
                  <a:schemeClr val="tx1"/>
                </a:solidFill>
              </a:endParaRPr>
            </a:p>
          </p:txBody>
        </p:sp>
        <p:sp>
          <p:nvSpPr>
            <p:cNvPr id="115" name="矩形 114"/>
            <p:cNvSpPr/>
            <p:nvPr/>
          </p:nvSpPr>
          <p:spPr>
            <a:xfrm>
              <a:off x="3783083"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401…500</a:t>
              </a:r>
              <a:endParaRPr lang="zh-CN" altLang="en-US" b="1" dirty="0">
                <a:solidFill>
                  <a:schemeClr val="tx1"/>
                </a:solidFill>
              </a:endParaRPr>
            </a:p>
          </p:txBody>
        </p:sp>
        <p:sp>
          <p:nvSpPr>
            <p:cNvPr id="116" name="矩形 115"/>
            <p:cNvSpPr/>
            <p:nvPr/>
          </p:nvSpPr>
          <p:spPr>
            <a:xfrm>
              <a:off x="2913329"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301…400</a:t>
              </a:r>
              <a:endParaRPr lang="zh-CN" altLang="en-US" b="1" dirty="0">
                <a:solidFill>
                  <a:schemeClr val="tx1"/>
                </a:solidFill>
              </a:endParaRPr>
            </a:p>
          </p:txBody>
        </p:sp>
        <p:sp>
          <p:nvSpPr>
            <p:cNvPr id="117" name="矩形 116"/>
            <p:cNvSpPr/>
            <p:nvPr/>
          </p:nvSpPr>
          <p:spPr>
            <a:xfrm>
              <a:off x="4655919"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501…600</a:t>
              </a:r>
              <a:endParaRPr lang="zh-CN" altLang="en-US" b="1" dirty="0">
                <a:solidFill>
                  <a:schemeClr val="tx1"/>
                </a:solidFill>
              </a:endParaRPr>
            </a:p>
          </p:txBody>
        </p:sp>
        <p:sp>
          <p:nvSpPr>
            <p:cNvPr id="118" name="矩形 117"/>
            <p:cNvSpPr/>
            <p:nvPr/>
          </p:nvSpPr>
          <p:spPr>
            <a:xfrm>
              <a:off x="5528755" y="2013424"/>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601…700</a:t>
              </a:r>
              <a:endParaRPr lang="zh-CN" altLang="en-US" b="1" dirty="0">
                <a:solidFill>
                  <a:schemeClr val="tx1"/>
                </a:solidFill>
              </a:endParaRPr>
            </a:p>
          </p:txBody>
        </p:sp>
      </p:grpSp>
      <p:sp>
        <p:nvSpPr>
          <p:cNvPr id="106" name="矩形 105"/>
          <p:cNvSpPr/>
          <p:nvPr/>
        </p:nvSpPr>
        <p:spPr>
          <a:xfrm>
            <a:off x="2040658" y="4528784"/>
            <a:ext cx="869387" cy="300444"/>
          </a:xfrm>
          <a:prstGeom prst="rect">
            <a:avLst/>
          </a:prstGeom>
          <a:solidFill>
            <a:schemeClr val="accent3">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0" name="组合 39"/>
          <p:cNvGrpSpPr/>
          <p:nvPr/>
        </p:nvGrpSpPr>
        <p:grpSpPr>
          <a:xfrm>
            <a:off x="299450" y="4946749"/>
            <a:ext cx="6100239" cy="727363"/>
            <a:chOff x="451825" y="4312090"/>
            <a:chExt cx="6100239" cy="727363"/>
          </a:xfrm>
        </p:grpSpPr>
        <p:sp>
          <p:nvSpPr>
            <p:cNvPr id="107" name="文本框 106"/>
            <p:cNvSpPr txBox="1"/>
            <p:nvPr/>
          </p:nvSpPr>
          <p:spPr>
            <a:xfrm>
              <a:off x="2954183" y="4312090"/>
              <a:ext cx="1112801" cy="365760"/>
            </a:xfrm>
            <a:prstGeom prst="rect">
              <a:avLst/>
            </a:prstGeom>
            <a:noFill/>
          </p:spPr>
          <p:txBody>
            <a:bodyPr wrap="square" rtlCol="0">
              <a:spAutoFit/>
            </a:bodyPr>
            <a:lstStyle/>
            <a:p>
              <a:pPr algn="ctr"/>
              <a:r>
                <a:rPr lang="en-US" altLang="zh-CN" b="1" dirty="0">
                  <a:solidFill>
                    <a:schemeClr val="accent3"/>
                  </a:solidFill>
                </a:rPr>
                <a:t>swnd=300</a:t>
              </a:r>
              <a:endParaRPr lang="zh-CN" altLang="en-US" b="1" dirty="0">
                <a:solidFill>
                  <a:schemeClr val="accent3"/>
                </a:solidFill>
              </a:endParaRPr>
            </a:p>
          </p:txBody>
        </p:sp>
        <p:sp>
          <p:nvSpPr>
            <p:cNvPr id="108" name="矩形 107"/>
            <p:cNvSpPr/>
            <p:nvPr/>
          </p:nvSpPr>
          <p:spPr>
            <a:xfrm>
              <a:off x="2200285" y="4627933"/>
              <a:ext cx="2611482" cy="411520"/>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9" name="组合 108"/>
            <p:cNvGrpSpPr/>
            <p:nvPr/>
          </p:nvGrpSpPr>
          <p:grpSpPr>
            <a:xfrm>
              <a:off x="451825" y="4684516"/>
              <a:ext cx="6100239" cy="300446"/>
              <a:chOff x="301352" y="2013424"/>
              <a:chExt cx="6100239" cy="300446"/>
            </a:xfrm>
          </p:grpSpPr>
          <p:sp>
            <p:nvSpPr>
              <p:cNvPr id="111" name="矩形 110"/>
              <p:cNvSpPr/>
              <p:nvPr/>
            </p:nvSpPr>
            <p:spPr>
              <a:xfrm>
                <a:off x="1171106"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101…200</a:t>
                </a:r>
                <a:endParaRPr lang="zh-CN" altLang="en-US" b="1" dirty="0">
                  <a:solidFill>
                    <a:schemeClr val="tx1"/>
                  </a:solidFill>
                </a:endParaRPr>
              </a:p>
            </p:txBody>
          </p:sp>
          <p:sp>
            <p:nvSpPr>
              <p:cNvPr id="119" name="矩形 118"/>
              <p:cNvSpPr/>
              <p:nvPr/>
            </p:nvSpPr>
            <p:spPr>
              <a:xfrm>
                <a:off x="301352"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1…100</a:t>
                </a:r>
                <a:endParaRPr lang="zh-CN" altLang="en-US" b="1" dirty="0">
                  <a:solidFill>
                    <a:schemeClr val="tx1"/>
                  </a:solidFill>
                </a:endParaRPr>
              </a:p>
            </p:txBody>
          </p:sp>
          <p:sp>
            <p:nvSpPr>
              <p:cNvPr id="120" name="矩形 119"/>
              <p:cNvSpPr/>
              <p:nvPr/>
            </p:nvSpPr>
            <p:spPr>
              <a:xfrm>
                <a:off x="2043942"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201…300</a:t>
                </a:r>
                <a:endParaRPr lang="zh-CN" altLang="en-US" b="1" dirty="0">
                  <a:solidFill>
                    <a:schemeClr val="tx1"/>
                  </a:solidFill>
                </a:endParaRPr>
              </a:p>
            </p:txBody>
          </p:sp>
          <p:sp>
            <p:nvSpPr>
              <p:cNvPr id="121" name="矩形 120"/>
              <p:cNvSpPr/>
              <p:nvPr/>
            </p:nvSpPr>
            <p:spPr>
              <a:xfrm>
                <a:off x="3783083"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401…500</a:t>
                </a:r>
                <a:endParaRPr lang="zh-CN" altLang="en-US" b="1" dirty="0">
                  <a:solidFill>
                    <a:schemeClr val="tx1"/>
                  </a:solidFill>
                </a:endParaRPr>
              </a:p>
            </p:txBody>
          </p:sp>
          <p:sp>
            <p:nvSpPr>
              <p:cNvPr id="122" name="矩形 121"/>
              <p:cNvSpPr/>
              <p:nvPr/>
            </p:nvSpPr>
            <p:spPr>
              <a:xfrm>
                <a:off x="2913329"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301…400</a:t>
                </a:r>
                <a:endParaRPr lang="zh-CN" altLang="en-US" b="1" dirty="0">
                  <a:solidFill>
                    <a:schemeClr val="tx1"/>
                  </a:solidFill>
                </a:endParaRPr>
              </a:p>
            </p:txBody>
          </p:sp>
          <p:sp>
            <p:nvSpPr>
              <p:cNvPr id="126" name="矩形 125"/>
              <p:cNvSpPr/>
              <p:nvPr/>
            </p:nvSpPr>
            <p:spPr>
              <a:xfrm>
                <a:off x="4655919"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501…600</a:t>
                </a:r>
                <a:endParaRPr lang="zh-CN" altLang="en-US" b="1" dirty="0">
                  <a:solidFill>
                    <a:schemeClr val="tx1"/>
                  </a:solidFill>
                </a:endParaRPr>
              </a:p>
            </p:txBody>
          </p:sp>
          <p:sp>
            <p:nvSpPr>
              <p:cNvPr id="127" name="矩形 126"/>
              <p:cNvSpPr/>
              <p:nvPr/>
            </p:nvSpPr>
            <p:spPr>
              <a:xfrm>
                <a:off x="5528755" y="2013424"/>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601…700</a:t>
                </a:r>
                <a:endParaRPr lang="zh-CN" altLang="en-US" b="1" dirty="0">
                  <a:solidFill>
                    <a:schemeClr val="tx1"/>
                  </a:solidFill>
                </a:endParaRPr>
              </a:p>
            </p:txBody>
          </p:sp>
        </p:grpSp>
        <p:sp>
          <p:nvSpPr>
            <p:cNvPr id="128" name="矩形 127"/>
            <p:cNvSpPr/>
            <p:nvPr/>
          </p:nvSpPr>
          <p:spPr>
            <a:xfrm>
              <a:off x="2193058" y="4681184"/>
              <a:ext cx="869387" cy="300444"/>
            </a:xfrm>
            <a:prstGeom prst="rect">
              <a:avLst/>
            </a:prstGeom>
            <a:solidFill>
              <a:schemeClr val="accent3">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9" name="组合 128"/>
          <p:cNvGrpSpPr/>
          <p:nvPr/>
        </p:nvGrpSpPr>
        <p:grpSpPr>
          <a:xfrm>
            <a:off x="6738545" y="5079855"/>
            <a:ext cx="2866628" cy="380605"/>
            <a:chOff x="6895674" y="2231080"/>
            <a:chExt cx="2866628" cy="380605"/>
          </a:xfrm>
        </p:grpSpPr>
        <p:cxnSp>
          <p:nvCxnSpPr>
            <p:cNvPr id="130" name="直接箭头连接符 129"/>
            <p:cNvCxnSpPr/>
            <p:nvPr/>
          </p:nvCxnSpPr>
          <p:spPr>
            <a:xfrm>
              <a:off x="6895674" y="2611685"/>
              <a:ext cx="2866628" cy="0"/>
            </a:xfrm>
            <a:prstGeom prst="straightConnector1">
              <a:avLst/>
            </a:prstGeom>
            <a:ln w="381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131" name="文本框 130"/>
            <p:cNvSpPr txBox="1"/>
            <p:nvPr/>
          </p:nvSpPr>
          <p:spPr>
            <a:xfrm>
              <a:off x="7478820" y="2231080"/>
              <a:ext cx="935857" cy="369332"/>
            </a:xfrm>
            <a:prstGeom prst="rect">
              <a:avLst/>
            </a:prstGeom>
            <a:noFill/>
          </p:spPr>
          <p:txBody>
            <a:bodyPr wrap="square" rtlCol="0">
              <a:spAutoFit/>
            </a:bodyPr>
            <a:lstStyle/>
            <a:p>
              <a:pPr algn="ctr"/>
              <a:r>
                <a:rPr lang="en-US" altLang="zh-CN" b="1" dirty="0"/>
                <a:t>seq=301</a:t>
              </a:r>
              <a:endParaRPr lang="zh-CN" altLang="en-US" b="1" dirty="0"/>
            </a:p>
          </p:txBody>
        </p:sp>
        <p:sp>
          <p:nvSpPr>
            <p:cNvPr id="132" name="文本框 131"/>
            <p:cNvSpPr txBox="1"/>
            <p:nvPr/>
          </p:nvSpPr>
          <p:spPr>
            <a:xfrm>
              <a:off x="8300029" y="2231080"/>
              <a:ext cx="868072" cy="369332"/>
            </a:xfrm>
            <a:prstGeom prst="rect">
              <a:avLst/>
            </a:prstGeom>
            <a:noFill/>
          </p:spPr>
          <p:txBody>
            <a:bodyPr wrap="square" rtlCol="0">
              <a:spAutoFit/>
            </a:bodyPr>
            <a:lstStyle/>
            <a:p>
              <a:pPr algn="ctr"/>
              <a:r>
                <a:rPr lang="en-US" altLang="zh-CN" b="1" dirty="0"/>
                <a:t>DATA</a:t>
              </a:r>
              <a:endParaRPr lang="zh-CN" altLang="en-US" b="1" dirty="0"/>
            </a:p>
          </p:txBody>
        </p:sp>
      </p:grpSp>
      <p:sp>
        <p:nvSpPr>
          <p:cNvPr id="133" name="矩形 132"/>
          <p:cNvSpPr/>
          <p:nvPr/>
        </p:nvSpPr>
        <p:spPr>
          <a:xfrm>
            <a:off x="2918414" y="5315842"/>
            <a:ext cx="869387" cy="300444"/>
          </a:xfrm>
          <a:prstGeom prst="rect">
            <a:avLst/>
          </a:prstGeom>
          <a:solidFill>
            <a:schemeClr val="accent3">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2" name="组合 41"/>
          <p:cNvGrpSpPr/>
          <p:nvPr/>
        </p:nvGrpSpPr>
        <p:grpSpPr>
          <a:xfrm>
            <a:off x="299425" y="5672859"/>
            <a:ext cx="6100239" cy="727363"/>
            <a:chOff x="299425" y="5672859"/>
            <a:chExt cx="6100239" cy="727363"/>
          </a:xfrm>
        </p:grpSpPr>
        <p:grpSp>
          <p:nvGrpSpPr>
            <p:cNvPr id="134" name="组合 133"/>
            <p:cNvGrpSpPr/>
            <p:nvPr/>
          </p:nvGrpSpPr>
          <p:grpSpPr>
            <a:xfrm>
              <a:off x="299425" y="5672859"/>
              <a:ext cx="6100239" cy="727363"/>
              <a:chOff x="451825" y="4312090"/>
              <a:chExt cx="6100239" cy="727363"/>
            </a:xfrm>
          </p:grpSpPr>
          <p:sp>
            <p:nvSpPr>
              <p:cNvPr id="135" name="文本框 134"/>
              <p:cNvSpPr txBox="1"/>
              <p:nvPr/>
            </p:nvSpPr>
            <p:spPr>
              <a:xfrm>
                <a:off x="2954183" y="4312090"/>
                <a:ext cx="1112801" cy="365760"/>
              </a:xfrm>
              <a:prstGeom prst="rect">
                <a:avLst/>
              </a:prstGeom>
              <a:noFill/>
            </p:spPr>
            <p:txBody>
              <a:bodyPr wrap="square" rtlCol="0">
                <a:spAutoFit/>
              </a:bodyPr>
              <a:lstStyle/>
              <a:p>
                <a:pPr algn="ctr"/>
                <a:r>
                  <a:rPr lang="en-US" altLang="zh-CN" b="1" dirty="0">
                    <a:solidFill>
                      <a:schemeClr val="accent3"/>
                    </a:solidFill>
                  </a:rPr>
                  <a:t>swnd=300</a:t>
                </a:r>
                <a:endParaRPr lang="zh-CN" altLang="en-US" b="1" dirty="0">
                  <a:solidFill>
                    <a:schemeClr val="accent3"/>
                  </a:solidFill>
                </a:endParaRPr>
              </a:p>
            </p:txBody>
          </p:sp>
          <p:sp>
            <p:nvSpPr>
              <p:cNvPr id="136" name="矩形 135"/>
              <p:cNvSpPr/>
              <p:nvPr/>
            </p:nvSpPr>
            <p:spPr>
              <a:xfrm>
                <a:off x="2200285" y="4627933"/>
                <a:ext cx="2611482" cy="411520"/>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7" name="组合 136"/>
              <p:cNvGrpSpPr/>
              <p:nvPr/>
            </p:nvGrpSpPr>
            <p:grpSpPr>
              <a:xfrm>
                <a:off x="451825" y="4684516"/>
                <a:ext cx="6100239" cy="300446"/>
                <a:chOff x="301352" y="2013424"/>
                <a:chExt cx="6100239" cy="300446"/>
              </a:xfrm>
            </p:grpSpPr>
            <p:sp>
              <p:nvSpPr>
                <p:cNvPr id="139" name="矩形 138"/>
                <p:cNvSpPr/>
                <p:nvPr/>
              </p:nvSpPr>
              <p:spPr>
                <a:xfrm>
                  <a:off x="1171106"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101…200</a:t>
                  </a:r>
                  <a:endParaRPr lang="zh-CN" altLang="en-US" b="1" dirty="0">
                    <a:solidFill>
                      <a:schemeClr val="tx1"/>
                    </a:solidFill>
                  </a:endParaRPr>
                </a:p>
              </p:txBody>
            </p:sp>
            <p:sp>
              <p:nvSpPr>
                <p:cNvPr id="140" name="矩形 139"/>
                <p:cNvSpPr/>
                <p:nvPr/>
              </p:nvSpPr>
              <p:spPr>
                <a:xfrm>
                  <a:off x="301352"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1…100</a:t>
                  </a:r>
                  <a:endParaRPr lang="zh-CN" altLang="en-US" b="1" dirty="0">
                    <a:solidFill>
                      <a:schemeClr val="tx1"/>
                    </a:solidFill>
                  </a:endParaRPr>
                </a:p>
              </p:txBody>
            </p:sp>
            <p:sp>
              <p:nvSpPr>
                <p:cNvPr id="141" name="矩形 140"/>
                <p:cNvSpPr/>
                <p:nvPr/>
              </p:nvSpPr>
              <p:spPr>
                <a:xfrm>
                  <a:off x="2043942"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201…300</a:t>
                  </a:r>
                  <a:endParaRPr lang="zh-CN" altLang="en-US" b="1" dirty="0">
                    <a:solidFill>
                      <a:schemeClr val="tx1"/>
                    </a:solidFill>
                  </a:endParaRPr>
                </a:p>
              </p:txBody>
            </p:sp>
            <p:sp>
              <p:nvSpPr>
                <p:cNvPr id="142" name="矩形 141"/>
                <p:cNvSpPr/>
                <p:nvPr/>
              </p:nvSpPr>
              <p:spPr>
                <a:xfrm>
                  <a:off x="3783083"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401…500</a:t>
                  </a:r>
                  <a:endParaRPr lang="zh-CN" altLang="en-US" b="1" dirty="0">
                    <a:solidFill>
                      <a:schemeClr val="tx1"/>
                    </a:solidFill>
                  </a:endParaRPr>
                </a:p>
              </p:txBody>
            </p:sp>
            <p:sp>
              <p:nvSpPr>
                <p:cNvPr id="143" name="矩形 142"/>
                <p:cNvSpPr/>
                <p:nvPr/>
              </p:nvSpPr>
              <p:spPr>
                <a:xfrm>
                  <a:off x="2913329"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301…400</a:t>
                  </a:r>
                  <a:endParaRPr lang="zh-CN" altLang="en-US" b="1" dirty="0">
                    <a:solidFill>
                      <a:schemeClr val="tx1"/>
                    </a:solidFill>
                  </a:endParaRPr>
                </a:p>
              </p:txBody>
            </p:sp>
            <p:sp>
              <p:nvSpPr>
                <p:cNvPr id="144" name="矩形 143"/>
                <p:cNvSpPr/>
                <p:nvPr/>
              </p:nvSpPr>
              <p:spPr>
                <a:xfrm>
                  <a:off x="4655919"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501…600</a:t>
                  </a:r>
                  <a:endParaRPr lang="zh-CN" altLang="en-US" b="1" dirty="0">
                    <a:solidFill>
                      <a:schemeClr val="tx1"/>
                    </a:solidFill>
                  </a:endParaRPr>
                </a:p>
              </p:txBody>
            </p:sp>
            <p:sp>
              <p:nvSpPr>
                <p:cNvPr id="145" name="矩形 144"/>
                <p:cNvSpPr/>
                <p:nvPr/>
              </p:nvSpPr>
              <p:spPr>
                <a:xfrm>
                  <a:off x="5528755" y="2013424"/>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601…700</a:t>
                  </a:r>
                  <a:endParaRPr lang="zh-CN" altLang="en-US" b="1" dirty="0">
                    <a:solidFill>
                      <a:schemeClr val="tx1"/>
                    </a:solidFill>
                  </a:endParaRPr>
                </a:p>
              </p:txBody>
            </p:sp>
          </p:grpSp>
          <p:sp>
            <p:nvSpPr>
              <p:cNvPr id="138" name="矩形 137"/>
              <p:cNvSpPr/>
              <p:nvPr/>
            </p:nvSpPr>
            <p:spPr>
              <a:xfrm>
                <a:off x="2193058" y="4681184"/>
                <a:ext cx="869387" cy="300444"/>
              </a:xfrm>
              <a:prstGeom prst="rect">
                <a:avLst/>
              </a:prstGeom>
              <a:solidFill>
                <a:schemeClr val="accent3">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6" name="矩形 145"/>
            <p:cNvSpPr/>
            <p:nvPr/>
          </p:nvSpPr>
          <p:spPr>
            <a:xfrm>
              <a:off x="2918389" y="6041952"/>
              <a:ext cx="869387" cy="300444"/>
            </a:xfrm>
            <a:prstGeom prst="rect">
              <a:avLst/>
            </a:prstGeom>
            <a:solidFill>
              <a:schemeClr val="accent3">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7" name="组合 146"/>
          <p:cNvGrpSpPr/>
          <p:nvPr/>
        </p:nvGrpSpPr>
        <p:grpSpPr>
          <a:xfrm>
            <a:off x="6750606" y="5807262"/>
            <a:ext cx="2866628" cy="380605"/>
            <a:chOff x="6895674" y="2231080"/>
            <a:chExt cx="2866628" cy="380605"/>
          </a:xfrm>
        </p:grpSpPr>
        <p:cxnSp>
          <p:nvCxnSpPr>
            <p:cNvPr id="148" name="直接箭头连接符 147"/>
            <p:cNvCxnSpPr/>
            <p:nvPr/>
          </p:nvCxnSpPr>
          <p:spPr>
            <a:xfrm>
              <a:off x="6895674" y="2611685"/>
              <a:ext cx="2866628" cy="0"/>
            </a:xfrm>
            <a:prstGeom prst="straightConnector1">
              <a:avLst/>
            </a:prstGeom>
            <a:ln w="381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149" name="文本框 148"/>
            <p:cNvSpPr txBox="1"/>
            <p:nvPr/>
          </p:nvSpPr>
          <p:spPr>
            <a:xfrm>
              <a:off x="7478820" y="2231080"/>
              <a:ext cx="935857" cy="369332"/>
            </a:xfrm>
            <a:prstGeom prst="rect">
              <a:avLst/>
            </a:prstGeom>
            <a:noFill/>
          </p:spPr>
          <p:txBody>
            <a:bodyPr wrap="square" rtlCol="0">
              <a:spAutoFit/>
            </a:bodyPr>
            <a:lstStyle/>
            <a:p>
              <a:pPr algn="ctr"/>
              <a:r>
                <a:rPr lang="en-US" altLang="zh-CN" b="1" dirty="0"/>
                <a:t>seq=401</a:t>
              </a:r>
              <a:endParaRPr lang="zh-CN" altLang="en-US" b="1" dirty="0"/>
            </a:p>
          </p:txBody>
        </p:sp>
        <p:sp>
          <p:nvSpPr>
            <p:cNvPr id="150" name="文本框 149"/>
            <p:cNvSpPr txBox="1"/>
            <p:nvPr/>
          </p:nvSpPr>
          <p:spPr>
            <a:xfrm>
              <a:off x="8300029" y="2231080"/>
              <a:ext cx="868072" cy="369332"/>
            </a:xfrm>
            <a:prstGeom prst="rect">
              <a:avLst/>
            </a:prstGeom>
            <a:noFill/>
          </p:spPr>
          <p:txBody>
            <a:bodyPr wrap="square" rtlCol="0">
              <a:spAutoFit/>
            </a:bodyPr>
            <a:lstStyle/>
            <a:p>
              <a:pPr algn="ctr"/>
              <a:r>
                <a:rPr lang="en-US" altLang="zh-CN" b="1" dirty="0"/>
                <a:t>DATA</a:t>
              </a:r>
              <a:endParaRPr lang="zh-CN" altLang="en-US" b="1" dirty="0"/>
            </a:p>
          </p:txBody>
        </p:sp>
      </p:grpSp>
      <p:sp>
        <p:nvSpPr>
          <p:cNvPr id="151" name="矩形 150"/>
          <p:cNvSpPr/>
          <p:nvPr/>
        </p:nvSpPr>
        <p:spPr>
          <a:xfrm>
            <a:off x="3789079" y="6041952"/>
            <a:ext cx="869387" cy="300444"/>
          </a:xfrm>
          <a:prstGeom prst="rect">
            <a:avLst/>
          </a:prstGeom>
          <a:solidFill>
            <a:schemeClr val="accent3">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3"/>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withEffect">
                                  <p:stCondLst>
                                    <p:cond delay="0"/>
                                  </p:stCondLst>
                                  <p:childTnLst>
                                    <p:set>
                                      <p:cBhvr>
                                        <p:cTn id="6" dur="1" fill="hold">
                                          <p:stCondLst>
                                            <p:cond delay="0"/>
                                          </p:stCondLst>
                                        </p:cTn>
                                        <p:tgtEl>
                                          <p:spTgt spid="42"/>
                                        </p:tgtEl>
                                        <p:attrNameLst>
                                          <p:attrName>style.visibility</p:attrName>
                                        </p:attrNameLst>
                                      </p:cBhvr>
                                      <p:to>
                                        <p:strVal val="visible"/>
                                      </p:to>
                                    </p:set>
                                    <p:anim calcmode="lin" valueType="num">
                                      <p:cBhvr additive="base">
                                        <p:cTn id="7" dur="500"/>
                                        <p:tgtEl>
                                          <p:spTgt spid="42"/>
                                        </p:tgtEl>
                                        <p:attrNameLst>
                                          <p:attrName>ppt_y</p:attrName>
                                        </p:attrNameLst>
                                      </p:cBhvr>
                                      <p:tavLst>
                                        <p:tav tm="0">
                                          <p:val>
                                            <p:strVal val="#ppt_y-#ppt_h*1.125000"/>
                                          </p:val>
                                        </p:tav>
                                        <p:tav tm="100000">
                                          <p:val>
                                            <p:strVal val="#ppt_y"/>
                                          </p:val>
                                        </p:tav>
                                      </p:tavLst>
                                    </p:anim>
                                    <p:animEffect transition="in" filter="wipe(down)">
                                      <p:cBhvr>
                                        <p:cTn id="8" dur="500"/>
                                        <p:tgtEl>
                                          <p:spTgt spid="42"/>
                                        </p:tgtEl>
                                      </p:cBhvr>
                                    </p:animEffect>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grpId="0" nodeType="clickEffect">
                                  <p:stCondLst>
                                    <p:cond delay="0"/>
                                  </p:stCondLst>
                                  <p:childTnLst>
                                    <p:set>
                                      <p:cBhvr>
                                        <p:cTn id="12" dur="1" fill="hold">
                                          <p:stCondLst>
                                            <p:cond delay="0"/>
                                          </p:stCondLst>
                                        </p:cTn>
                                        <p:tgtEl>
                                          <p:spTgt spid="151"/>
                                        </p:tgtEl>
                                        <p:attrNameLst>
                                          <p:attrName>style.visibility</p:attrName>
                                        </p:attrNameLst>
                                      </p:cBhvr>
                                      <p:to>
                                        <p:strVal val="visible"/>
                                      </p:to>
                                    </p:set>
                                    <p:animEffect transition="in" filter="wipe(left)">
                                      <p:cBhvr>
                                        <p:cTn id="13" dur="1000"/>
                                        <p:tgtEl>
                                          <p:spTgt spid="151"/>
                                        </p:tgtEl>
                                      </p:cBhvr>
                                    </p:animEffect>
                                  </p:childTnLst>
                                </p:cTn>
                              </p:par>
                              <p:par>
                                <p:cTn id="14" presetID="22" presetClass="entr" presetSubtype="8" fill="hold" nodeType="withEffect">
                                  <p:stCondLst>
                                    <p:cond delay="0"/>
                                  </p:stCondLst>
                                  <p:childTnLst>
                                    <p:set>
                                      <p:cBhvr>
                                        <p:cTn id="15" dur="1" fill="hold">
                                          <p:stCondLst>
                                            <p:cond delay="0"/>
                                          </p:stCondLst>
                                        </p:cTn>
                                        <p:tgtEl>
                                          <p:spTgt spid="147"/>
                                        </p:tgtEl>
                                        <p:attrNameLst>
                                          <p:attrName>style.visibility</p:attrName>
                                        </p:attrNameLst>
                                      </p:cBhvr>
                                      <p:to>
                                        <p:strVal val="visible"/>
                                      </p:to>
                                    </p:set>
                                    <p:animEffect transition="in" filter="wipe(left)">
                                      <p:cBhvr>
                                        <p:cTn id="16" dur="1000"/>
                                        <p:tgtEl>
                                          <p:spTgt spid="1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1" grpId="0" bldLvl="0" animBg="1"/>
    </p:bld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7321143" y="896456"/>
            <a:ext cx="1710312" cy="369332"/>
          </a:xfrm>
          <a:prstGeom prst="rect">
            <a:avLst/>
          </a:prstGeom>
          <a:noFill/>
        </p:spPr>
        <p:txBody>
          <a:bodyPr wrap="square" rtlCol="0">
            <a:spAutoFit/>
          </a:bodyPr>
          <a:lstStyle/>
          <a:p>
            <a:pPr algn="ctr"/>
            <a:r>
              <a:rPr lang="en-US" altLang="zh-CN" b="1" dirty="0"/>
              <a:t>A</a:t>
            </a:r>
            <a:r>
              <a:rPr lang="zh-CN" altLang="en-US" b="1" dirty="0"/>
              <a:t>给</a:t>
            </a:r>
            <a:r>
              <a:rPr lang="en-US" altLang="zh-CN" b="1" dirty="0"/>
              <a:t>B</a:t>
            </a:r>
            <a:r>
              <a:rPr lang="zh-CN" altLang="en-US" b="1" dirty="0"/>
              <a:t>发送数据</a:t>
            </a:r>
            <a:endParaRPr lang="zh-CN" altLang="en-US" b="1" dirty="0"/>
          </a:p>
        </p:txBody>
      </p:sp>
      <p:sp>
        <p:nvSpPr>
          <p:cNvPr id="14" name="文本框 13"/>
          <p:cNvSpPr txBox="1"/>
          <p:nvPr/>
        </p:nvSpPr>
        <p:spPr>
          <a:xfrm>
            <a:off x="7328743" y="1644093"/>
            <a:ext cx="1710312" cy="369332"/>
          </a:xfrm>
          <a:prstGeom prst="rect">
            <a:avLst/>
          </a:prstGeom>
          <a:noFill/>
        </p:spPr>
        <p:txBody>
          <a:bodyPr wrap="square" rtlCol="0">
            <a:spAutoFit/>
          </a:bodyPr>
          <a:lstStyle/>
          <a:p>
            <a:pPr algn="ctr"/>
            <a:r>
              <a:rPr lang="en-US" altLang="zh-CN" b="1" dirty="0"/>
              <a:t>B</a:t>
            </a:r>
            <a:r>
              <a:rPr lang="zh-CN" altLang="en-US" b="1" dirty="0"/>
              <a:t>对</a:t>
            </a:r>
            <a:r>
              <a:rPr lang="en-US" altLang="zh-CN" b="1" dirty="0"/>
              <a:t>A</a:t>
            </a:r>
            <a:r>
              <a:rPr lang="zh-CN" altLang="en-US" b="1" dirty="0"/>
              <a:t>流量控制</a:t>
            </a:r>
            <a:endParaRPr lang="zh-CN" altLang="en-US" b="1" dirty="0"/>
          </a:p>
        </p:txBody>
      </p:sp>
      <p:grpSp>
        <p:nvGrpSpPr>
          <p:cNvPr id="4" name="组合 3"/>
          <p:cNvGrpSpPr/>
          <p:nvPr/>
        </p:nvGrpSpPr>
        <p:grpSpPr>
          <a:xfrm>
            <a:off x="304800" y="749300"/>
            <a:ext cx="6192344" cy="400110"/>
            <a:chOff x="424117" y="898245"/>
            <a:chExt cx="6192344" cy="400110"/>
          </a:xfrm>
        </p:grpSpPr>
        <p:sp>
          <p:nvSpPr>
            <p:cNvPr id="2" name="平行四边形 1"/>
            <p:cNvSpPr/>
            <p:nvPr/>
          </p:nvSpPr>
          <p:spPr>
            <a:xfrm>
              <a:off x="424117" y="898245"/>
              <a:ext cx="68144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02</a:t>
              </a:r>
              <a:endParaRPr lang="zh-CN" altLang="en-US" sz="2200" dirty="0">
                <a:latin typeface="Impact" panose="020B0806030902050204" pitchFamily="34" charset="0"/>
              </a:endParaRPr>
            </a:p>
          </p:txBody>
        </p:sp>
        <p:sp>
          <p:nvSpPr>
            <p:cNvPr id="3" name="文本框 2"/>
            <p:cNvSpPr txBox="1"/>
            <p:nvPr/>
          </p:nvSpPr>
          <p:spPr>
            <a:xfrm>
              <a:off x="1105563" y="898245"/>
              <a:ext cx="5510898" cy="400110"/>
            </a:xfrm>
            <a:prstGeom prst="rect">
              <a:avLst/>
            </a:prstGeom>
            <a:noFill/>
          </p:spPr>
          <p:txBody>
            <a:bodyPr wrap="square" rtlCol="0">
              <a:spAutoFit/>
            </a:bodyPr>
            <a:lstStyle/>
            <a:p>
              <a:r>
                <a:rPr lang="en-US" altLang="zh-CN" sz="2000" b="1" dirty="0"/>
                <a:t>TCP</a:t>
              </a:r>
              <a:r>
                <a:rPr lang="zh-CN" altLang="en-US" sz="2000" b="1" dirty="0"/>
                <a:t>的流量控制方法</a:t>
              </a:r>
              <a:endParaRPr lang="zh-CN" altLang="en-US" sz="2000" b="1" dirty="0"/>
            </a:p>
          </p:txBody>
        </p:sp>
      </p:grpSp>
      <p:grpSp>
        <p:nvGrpSpPr>
          <p:cNvPr id="16" name="组合 15"/>
          <p:cNvGrpSpPr/>
          <p:nvPr/>
        </p:nvGrpSpPr>
        <p:grpSpPr>
          <a:xfrm>
            <a:off x="6384834" y="1085736"/>
            <a:ext cx="3566255" cy="667591"/>
            <a:chOff x="5945910" y="1085736"/>
            <a:chExt cx="3566255" cy="667591"/>
          </a:xfrm>
        </p:grpSpPr>
        <p:grpSp>
          <p:nvGrpSpPr>
            <p:cNvPr id="7" name="组合 6"/>
            <p:cNvGrpSpPr/>
            <p:nvPr/>
          </p:nvGrpSpPr>
          <p:grpSpPr>
            <a:xfrm>
              <a:off x="5945910" y="1085736"/>
              <a:ext cx="677140" cy="654939"/>
              <a:chOff x="7511027" y="2136324"/>
              <a:chExt cx="677140" cy="654939"/>
            </a:xfrm>
          </p:grpSpPr>
          <p:pic>
            <p:nvPicPr>
              <p:cNvPr id="5" name="图形 4"/>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a:off x="7511027" y="2136324"/>
                <a:ext cx="677140" cy="654939"/>
              </a:xfrm>
              <a:prstGeom prst="rect">
                <a:avLst/>
              </a:prstGeom>
            </p:spPr>
          </p:pic>
          <p:sp>
            <p:nvSpPr>
              <p:cNvPr id="6" name="文本框 5"/>
              <p:cNvSpPr txBox="1"/>
              <p:nvPr/>
            </p:nvSpPr>
            <p:spPr>
              <a:xfrm>
                <a:off x="7801584" y="2148976"/>
                <a:ext cx="317770" cy="400110"/>
              </a:xfrm>
              <a:prstGeom prst="rect">
                <a:avLst/>
              </a:prstGeom>
              <a:noFill/>
            </p:spPr>
            <p:txBody>
              <a:bodyPr wrap="square" rtlCol="0">
                <a:spAutoFit/>
              </a:bodyPr>
              <a:lstStyle/>
              <a:p>
                <a:pPr algn="ctr"/>
                <a:r>
                  <a:rPr lang="en-US" altLang="zh-CN" sz="2000" b="1" dirty="0">
                    <a:solidFill>
                      <a:schemeClr val="bg1"/>
                    </a:solidFill>
                  </a:rPr>
                  <a:t>A</a:t>
                </a:r>
                <a:endParaRPr lang="zh-CN" altLang="en-US" sz="2000" b="1" dirty="0">
                  <a:solidFill>
                    <a:schemeClr val="bg1"/>
                  </a:solidFill>
                </a:endParaRPr>
              </a:p>
            </p:txBody>
          </p:sp>
        </p:grpSp>
        <p:grpSp>
          <p:nvGrpSpPr>
            <p:cNvPr id="8" name="组合 7"/>
            <p:cNvGrpSpPr/>
            <p:nvPr/>
          </p:nvGrpSpPr>
          <p:grpSpPr>
            <a:xfrm>
              <a:off x="8835025" y="1098388"/>
              <a:ext cx="677140" cy="654939"/>
              <a:chOff x="7511027" y="2136324"/>
              <a:chExt cx="677140" cy="654939"/>
            </a:xfrm>
          </p:grpSpPr>
          <p:pic>
            <p:nvPicPr>
              <p:cNvPr id="9" name="图形 8"/>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a:off x="7511027" y="2136324"/>
                <a:ext cx="677140" cy="654939"/>
              </a:xfrm>
              <a:prstGeom prst="rect">
                <a:avLst/>
              </a:prstGeom>
            </p:spPr>
          </p:pic>
          <p:sp>
            <p:nvSpPr>
              <p:cNvPr id="10" name="文本框 9"/>
              <p:cNvSpPr txBox="1"/>
              <p:nvPr/>
            </p:nvSpPr>
            <p:spPr>
              <a:xfrm>
                <a:off x="7801584" y="2148976"/>
                <a:ext cx="317770" cy="400110"/>
              </a:xfrm>
              <a:prstGeom prst="rect">
                <a:avLst/>
              </a:prstGeom>
              <a:noFill/>
            </p:spPr>
            <p:txBody>
              <a:bodyPr wrap="square" rtlCol="0">
                <a:spAutoFit/>
              </a:bodyPr>
              <a:lstStyle/>
              <a:p>
                <a:pPr algn="ctr"/>
                <a:r>
                  <a:rPr lang="en-US" altLang="zh-CN" sz="2000" b="1" dirty="0">
                    <a:solidFill>
                      <a:schemeClr val="bg1"/>
                    </a:solidFill>
                  </a:rPr>
                  <a:t>B</a:t>
                </a:r>
                <a:endParaRPr lang="zh-CN" altLang="en-US" sz="2000" b="1" dirty="0">
                  <a:solidFill>
                    <a:schemeClr val="bg1"/>
                  </a:solidFill>
                </a:endParaRPr>
              </a:p>
            </p:txBody>
          </p:sp>
        </p:grpSp>
        <p:grpSp>
          <p:nvGrpSpPr>
            <p:cNvPr id="15" name="组合 14"/>
            <p:cNvGrpSpPr/>
            <p:nvPr/>
          </p:nvGrpSpPr>
          <p:grpSpPr>
            <a:xfrm>
              <a:off x="6623050" y="1274762"/>
              <a:ext cx="2243850" cy="369332"/>
              <a:chOff x="6623050" y="1274762"/>
              <a:chExt cx="2243850" cy="369332"/>
            </a:xfrm>
          </p:grpSpPr>
          <p:sp>
            <p:nvSpPr>
              <p:cNvPr id="12" name="圆柱体 11"/>
              <p:cNvSpPr/>
              <p:nvPr/>
            </p:nvSpPr>
            <p:spPr>
              <a:xfrm rot="16200000">
                <a:off x="7560309" y="337503"/>
                <a:ext cx="369332" cy="2243850"/>
              </a:xfrm>
              <a:prstGeom prst="can">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11" name="文本框 10"/>
              <p:cNvSpPr txBox="1"/>
              <p:nvPr/>
            </p:nvSpPr>
            <p:spPr>
              <a:xfrm>
                <a:off x="6889819" y="1274762"/>
                <a:ext cx="1710312" cy="369332"/>
              </a:xfrm>
              <a:prstGeom prst="rect">
                <a:avLst/>
              </a:prstGeom>
              <a:noFill/>
            </p:spPr>
            <p:txBody>
              <a:bodyPr wrap="square" rtlCol="0">
                <a:spAutoFit/>
              </a:bodyPr>
              <a:lstStyle/>
              <a:p>
                <a:pPr algn="ctr"/>
                <a:r>
                  <a:rPr lang="zh-CN" altLang="en-US" b="1" dirty="0">
                    <a:solidFill>
                      <a:schemeClr val="bg1"/>
                    </a:solidFill>
                  </a:rPr>
                  <a:t>已建立</a:t>
                </a:r>
                <a:r>
                  <a:rPr lang="en-US" altLang="zh-CN" b="1" dirty="0">
                    <a:solidFill>
                      <a:schemeClr val="bg1"/>
                    </a:solidFill>
                  </a:rPr>
                  <a:t>TCP</a:t>
                </a:r>
                <a:r>
                  <a:rPr lang="zh-CN" altLang="en-US" b="1" dirty="0">
                    <a:solidFill>
                      <a:schemeClr val="bg1"/>
                    </a:solidFill>
                  </a:rPr>
                  <a:t>连接</a:t>
                </a:r>
                <a:endParaRPr lang="zh-CN" altLang="en-US" b="1" dirty="0">
                  <a:solidFill>
                    <a:schemeClr val="bg1"/>
                  </a:solidFill>
                </a:endParaRPr>
              </a:p>
            </p:txBody>
          </p:sp>
        </p:grpSp>
      </p:grpSp>
      <p:grpSp>
        <p:nvGrpSpPr>
          <p:cNvPr id="23" name="组合 22"/>
          <p:cNvGrpSpPr/>
          <p:nvPr/>
        </p:nvGrpSpPr>
        <p:grpSpPr>
          <a:xfrm>
            <a:off x="6464001" y="1740674"/>
            <a:ext cx="3418275" cy="4774426"/>
            <a:chOff x="7004329" y="1740674"/>
            <a:chExt cx="3418275" cy="4774426"/>
          </a:xfrm>
        </p:grpSpPr>
        <p:cxnSp>
          <p:nvCxnSpPr>
            <p:cNvPr id="18" name="直接箭头连接符 17"/>
            <p:cNvCxnSpPr/>
            <p:nvPr/>
          </p:nvCxnSpPr>
          <p:spPr>
            <a:xfrm>
              <a:off x="7283602" y="1740674"/>
              <a:ext cx="0" cy="469822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p:nvPr/>
          </p:nvCxnSpPr>
          <p:spPr>
            <a:xfrm>
              <a:off x="10152847" y="1740674"/>
              <a:ext cx="0" cy="469822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文本框 19"/>
            <p:cNvSpPr txBox="1"/>
            <p:nvPr/>
          </p:nvSpPr>
          <p:spPr>
            <a:xfrm>
              <a:off x="7004329" y="6145768"/>
              <a:ext cx="272374" cy="369332"/>
            </a:xfrm>
            <a:prstGeom prst="rect">
              <a:avLst/>
            </a:prstGeom>
            <a:noFill/>
          </p:spPr>
          <p:txBody>
            <a:bodyPr wrap="square" rtlCol="0">
              <a:spAutoFit/>
            </a:bodyPr>
            <a:lstStyle/>
            <a:p>
              <a:r>
                <a:rPr lang="en-US" altLang="zh-CN" b="1" dirty="0"/>
                <a:t>t</a:t>
              </a:r>
              <a:endParaRPr lang="zh-CN" altLang="en-US" b="1" dirty="0"/>
            </a:p>
          </p:txBody>
        </p:sp>
        <p:sp>
          <p:nvSpPr>
            <p:cNvPr id="21" name="文本框 20"/>
            <p:cNvSpPr txBox="1"/>
            <p:nvPr/>
          </p:nvSpPr>
          <p:spPr>
            <a:xfrm>
              <a:off x="10150230" y="6145768"/>
              <a:ext cx="272374" cy="369332"/>
            </a:xfrm>
            <a:prstGeom prst="rect">
              <a:avLst/>
            </a:prstGeom>
            <a:noFill/>
          </p:spPr>
          <p:txBody>
            <a:bodyPr wrap="square" rtlCol="0">
              <a:spAutoFit/>
            </a:bodyPr>
            <a:lstStyle/>
            <a:p>
              <a:r>
                <a:rPr lang="en-US" altLang="zh-CN" b="1" dirty="0"/>
                <a:t>t</a:t>
              </a:r>
              <a:endParaRPr lang="zh-CN" altLang="en-US" b="1" dirty="0"/>
            </a:p>
          </p:txBody>
        </p:sp>
      </p:grpSp>
      <p:grpSp>
        <p:nvGrpSpPr>
          <p:cNvPr id="43" name="组合 42"/>
          <p:cNvGrpSpPr/>
          <p:nvPr/>
        </p:nvGrpSpPr>
        <p:grpSpPr>
          <a:xfrm>
            <a:off x="304800" y="1939971"/>
            <a:ext cx="9305102" cy="725074"/>
            <a:chOff x="304800" y="1939971"/>
            <a:chExt cx="9305102" cy="725074"/>
          </a:xfrm>
        </p:grpSpPr>
        <p:cxnSp>
          <p:nvCxnSpPr>
            <p:cNvPr id="37" name="直接箭头连接符 36"/>
            <p:cNvCxnSpPr/>
            <p:nvPr/>
          </p:nvCxnSpPr>
          <p:spPr>
            <a:xfrm>
              <a:off x="6743274" y="2459285"/>
              <a:ext cx="2866628" cy="0"/>
            </a:xfrm>
            <a:prstGeom prst="straightConnector1">
              <a:avLst/>
            </a:prstGeom>
            <a:ln w="381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38" name="文本框 37"/>
            <p:cNvSpPr txBox="1"/>
            <p:nvPr/>
          </p:nvSpPr>
          <p:spPr>
            <a:xfrm>
              <a:off x="7326420" y="2078680"/>
              <a:ext cx="935857" cy="369332"/>
            </a:xfrm>
            <a:prstGeom prst="rect">
              <a:avLst/>
            </a:prstGeom>
            <a:noFill/>
          </p:spPr>
          <p:txBody>
            <a:bodyPr wrap="square" rtlCol="0">
              <a:spAutoFit/>
            </a:bodyPr>
            <a:lstStyle/>
            <a:p>
              <a:pPr algn="ctr"/>
              <a:r>
                <a:rPr lang="en-US" altLang="zh-CN" b="1" dirty="0"/>
                <a:t>seq=401</a:t>
              </a:r>
              <a:endParaRPr lang="zh-CN" altLang="en-US" b="1" dirty="0"/>
            </a:p>
          </p:txBody>
        </p:sp>
        <p:sp>
          <p:nvSpPr>
            <p:cNvPr id="39" name="文本框 38"/>
            <p:cNvSpPr txBox="1"/>
            <p:nvPr/>
          </p:nvSpPr>
          <p:spPr>
            <a:xfrm>
              <a:off x="8147629" y="2078680"/>
              <a:ext cx="868072" cy="369332"/>
            </a:xfrm>
            <a:prstGeom prst="rect">
              <a:avLst/>
            </a:prstGeom>
            <a:noFill/>
          </p:spPr>
          <p:txBody>
            <a:bodyPr wrap="square" rtlCol="0">
              <a:spAutoFit/>
            </a:bodyPr>
            <a:lstStyle/>
            <a:p>
              <a:pPr algn="ctr"/>
              <a:r>
                <a:rPr lang="en-US" altLang="zh-CN" b="1" dirty="0"/>
                <a:t>DATA</a:t>
              </a:r>
              <a:endParaRPr lang="zh-CN" altLang="en-US" b="1" dirty="0"/>
            </a:p>
          </p:txBody>
        </p:sp>
        <p:grpSp>
          <p:nvGrpSpPr>
            <p:cNvPr id="17" name="组合 16"/>
            <p:cNvGrpSpPr/>
            <p:nvPr/>
          </p:nvGrpSpPr>
          <p:grpSpPr>
            <a:xfrm>
              <a:off x="304800" y="1939971"/>
              <a:ext cx="6100239" cy="725074"/>
              <a:chOff x="304800" y="1939971"/>
              <a:chExt cx="6100239" cy="725074"/>
            </a:xfrm>
          </p:grpSpPr>
          <p:grpSp>
            <p:nvGrpSpPr>
              <p:cNvPr id="36" name="组合 35"/>
              <p:cNvGrpSpPr/>
              <p:nvPr/>
            </p:nvGrpSpPr>
            <p:grpSpPr>
              <a:xfrm>
                <a:off x="2042152" y="1939971"/>
                <a:ext cx="2623752" cy="725074"/>
                <a:chOff x="2042152" y="1939971"/>
                <a:chExt cx="2623752" cy="725074"/>
              </a:xfrm>
            </p:grpSpPr>
            <p:sp>
              <p:nvSpPr>
                <p:cNvPr id="34" name="矩形 33"/>
                <p:cNvSpPr/>
                <p:nvPr/>
              </p:nvSpPr>
              <p:spPr>
                <a:xfrm>
                  <a:off x="2042152" y="2253525"/>
                  <a:ext cx="2623752" cy="411520"/>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5" name="文本框 34"/>
                <p:cNvSpPr txBox="1"/>
                <p:nvPr/>
              </p:nvSpPr>
              <p:spPr>
                <a:xfrm>
                  <a:off x="2789005" y="1939971"/>
                  <a:ext cx="1112801" cy="365760"/>
                </a:xfrm>
                <a:prstGeom prst="rect">
                  <a:avLst/>
                </a:prstGeom>
                <a:noFill/>
              </p:spPr>
              <p:txBody>
                <a:bodyPr wrap="square" rtlCol="0">
                  <a:spAutoFit/>
                </a:bodyPr>
                <a:lstStyle/>
                <a:p>
                  <a:pPr algn="ctr"/>
                  <a:r>
                    <a:rPr lang="en-US" altLang="zh-CN" b="1" dirty="0">
                      <a:solidFill>
                        <a:schemeClr val="accent3"/>
                      </a:solidFill>
                    </a:rPr>
                    <a:t>swnd=300</a:t>
                  </a:r>
                  <a:endParaRPr lang="zh-CN" altLang="en-US" b="1" dirty="0">
                    <a:solidFill>
                      <a:schemeClr val="accent3"/>
                    </a:solidFill>
                  </a:endParaRPr>
                </a:p>
              </p:txBody>
            </p:sp>
          </p:grpSp>
          <p:grpSp>
            <p:nvGrpSpPr>
              <p:cNvPr id="31" name="组合 30"/>
              <p:cNvGrpSpPr/>
              <p:nvPr/>
            </p:nvGrpSpPr>
            <p:grpSpPr>
              <a:xfrm>
                <a:off x="304800" y="2309063"/>
                <a:ext cx="6100239" cy="300446"/>
                <a:chOff x="301352" y="2013424"/>
                <a:chExt cx="6100239" cy="300446"/>
              </a:xfrm>
            </p:grpSpPr>
            <p:sp>
              <p:nvSpPr>
                <p:cNvPr id="24" name="矩形 23"/>
                <p:cNvSpPr/>
                <p:nvPr/>
              </p:nvSpPr>
              <p:spPr>
                <a:xfrm>
                  <a:off x="1171106"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101…200</a:t>
                  </a:r>
                  <a:endParaRPr lang="zh-CN" altLang="en-US" b="1" dirty="0">
                    <a:solidFill>
                      <a:schemeClr val="tx1"/>
                    </a:solidFill>
                  </a:endParaRPr>
                </a:p>
              </p:txBody>
            </p:sp>
            <p:sp>
              <p:nvSpPr>
                <p:cNvPr id="25" name="矩形 24"/>
                <p:cNvSpPr/>
                <p:nvPr/>
              </p:nvSpPr>
              <p:spPr>
                <a:xfrm>
                  <a:off x="301352"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1…100</a:t>
                  </a:r>
                  <a:endParaRPr lang="zh-CN" altLang="en-US" b="1" dirty="0">
                    <a:solidFill>
                      <a:schemeClr val="tx1"/>
                    </a:solidFill>
                  </a:endParaRPr>
                </a:p>
              </p:txBody>
            </p:sp>
            <p:sp>
              <p:nvSpPr>
                <p:cNvPr id="26" name="矩形 25"/>
                <p:cNvSpPr/>
                <p:nvPr/>
              </p:nvSpPr>
              <p:spPr>
                <a:xfrm>
                  <a:off x="2043942"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201…300</a:t>
                  </a:r>
                  <a:endParaRPr lang="zh-CN" altLang="en-US" b="1" dirty="0">
                    <a:solidFill>
                      <a:schemeClr val="tx1"/>
                    </a:solidFill>
                  </a:endParaRPr>
                </a:p>
              </p:txBody>
            </p:sp>
            <p:sp>
              <p:nvSpPr>
                <p:cNvPr id="27" name="矩形 26"/>
                <p:cNvSpPr/>
                <p:nvPr/>
              </p:nvSpPr>
              <p:spPr>
                <a:xfrm>
                  <a:off x="3783083"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401…500</a:t>
                  </a:r>
                  <a:endParaRPr lang="zh-CN" altLang="en-US" b="1" dirty="0">
                    <a:solidFill>
                      <a:schemeClr val="tx1"/>
                    </a:solidFill>
                  </a:endParaRPr>
                </a:p>
              </p:txBody>
            </p:sp>
            <p:sp>
              <p:nvSpPr>
                <p:cNvPr id="28" name="矩形 27"/>
                <p:cNvSpPr/>
                <p:nvPr/>
              </p:nvSpPr>
              <p:spPr>
                <a:xfrm>
                  <a:off x="2913329"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301…400</a:t>
                  </a:r>
                  <a:endParaRPr lang="zh-CN" altLang="en-US" b="1" dirty="0">
                    <a:solidFill>
                      <a:schemeClr val="tx1"/>
                    </a:solidFill>
                  </a:endParaRPr>
                </a:p>
              </p:txBody>
            </p:sp>
            <p:sp>
              <p:nvSpPr>
                <p:cNvPr id="29" name="矩形 28"/>
                <p:cNvSpPr/>
                <p:nvPr/>
              </p:nvSpPr>
              <p:spPr>
                <a:xfrm>
                  <a:off x="4655919"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501…600</a:t>
                  </a:r>
                  <a:endParaRPr lang="zh-CN" altLang="en-US" b="1" dirty="0">
                    <a:solidFill>
                      <a:schemeClr val="tx1"/>
                    </a:solidFill>
                  </a:endParaRPr>
                </a:p>
              </p:txBody>
            </p:sp>
            <p:sp>
              <p:nvSpPr>
                <p:cNvPr id="30" name="矩形 29"/>
                <p:cNvSpPr/>
                <p:nvPr/>
              </p:nvSpPr>
              <p:spPr>
                <a:xfrm>
                  <a:off x="5528755" y="2013424"/>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601…700</a:t>
                  </a:r>
                  <a:endParaRPr lang="zh-CN" altLang="en-US" b="1" dirty="0">
                    <a:solidFill>
                      <a:schemeClr val="tx1"/>
                    </a:solidFill>
                  </a:endParaRPr>
                </a:p>
              </p:txBody>
            </p:sp>
          </p:grpSp>
          <p:sp>
            <p:nvSpPr>
              <p:cNvPr id="22" name="矩形 21"/>
              <p:cNvSpPr/>
              <p:nvPr/>
            </p:nvSpPr>
            <p:spPr>
              <a:xfrm>
                <a:off x="2046679" y="2309064"/>
                <a:ext cx="869387" cy="300444"/>
              </a:xfrm>
              <a:prstGeom prst="rect">
                <a:avLst/>
              </a:prstGeom>
              <a:solidFill>
                <a:schemeClr val="accent3">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52" name="矩形 151"/>
            <p:cNvSpPr/>
            <p:nvPr/>
          </p:nvSpPr>
          <p:spPr>
            <a:xfrm>
              <a:off x="2923775" y="2305731"/>
              <a:ext cx="869387" cy="300444"/>
            </a:xfrm>
            <a:prstGeom prst="rect">
              <a:avLst/>
            </a:prstGeom>
            <a:solidFill>
              <a:schemeClr val="accent3">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矩形 152"/>
            <p:cNvSpPr/>
            <p:nvPr/>
          </p:nvSpPr>
          <p:spPr>
            <a:xfrm>
              <a:off x="3779952" y="2297790"/>
              <a:ext cx="869387" cy="300444"/>
            </a:xfrm>
            <a:prstGeom prst="rect">
              <a:avLst/>
            </a:prstGeom>
            <a:solidFill>
              <a:schemeClr val="accent3">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8" name="组合 47"/>
          <p:cNvGrpSpPr/>
          <p:nvPr/>
        </p:nvGrpSpPr>
        <p:grpSpPr>
          <a:xfrm>
            <a:off x="306109" y="2649152"/>
            <a:ext cx="6100239" cy="725074"/>
            <a:chOff x="306109" y="2649152"/>
            <a:chExt cx="6100239" cy="725074"/>
          </a:xfrm>
        </p:grpSpPr>
        <p:grpSp>
          <p:nvGrpSpPr>
            <p:cNvPr id="158" name="组合 157"/>
            <p:cNvGrpSpPr/>
            <p:nvPr/>
          </p:nvGrpSpPr>
          <p:grpSpPr>
            <a:xfrm>
              <a:off x="306109" y="2649152"/>
              <a:ext cx="6100239" cy="725074"/>
              <a:chOff x="304800" y="1939971"/>
              <a:chExt cx="6100239" cy="725074"/>
            </a:xfrm>
          </p:grpSpPr>
          <p:grpSp>
            <p:nvGrpSpPr>
              <p:cNvPr id="161" name="组合 160"/>
              <p:cNvGrpSpPr/>
              <p:nvPr/>
            </p:nvGrpSpPr>
            <p:grpSpPr>
              <a:xfrm>
                <a:off x="2042152" y="1939971"/>
                <a:ext cx="2623752" cy="725074"/>
                <a:chOff x="2042152" y="1939971"/>
                <a:chExt cx="2623752" cy="725074"/>
              </a:xfrm>
            </p:grpSpPr>
            <p:sp>
              <p:nvSpPr>
                <p:cNvPr id="171" name="矩形 170"/>
                <p:cNvSpPr/>
                <p:nvPr/>
              </p:nvSpPr>
              <p:spPr>
                <a:xfrm>
                  <a:off x="2042152" y="2253525"/>
                  <a:ext cx="2623752" cy="411520"/>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2" name="文本框 171"/>
                <p:cNvSpPr txBox="1"/>
                <p:nvPr/>
              </p:nvSpPr>
              <p:spPr>
                <a:xfrm>
                  <a:off x="2789005" y="1939971"/>
                  <a:ext cx="1112801" cy="365760"/>
                </a:xfrm>
                <a:prstGeom prst="rect">
                  <a:avLst/>
                </a:prstGeom>
                <a:noFill/>
              </p:spPr>
              <p:txBody>
                <a:bodyPr wrap="square" rtlCol="0">
                  <a:spAutoFit/>
                </a:bodyPr>
                <a:lstStyle/>
                <a:p>
                  <a:pPr algn="ctr"/>
                  <a:r>
                    <a:rPr lang="en-US" altLang="zh-CN" b="1" dirty="0">
                      <a:solidFill>
                        <a:schemeClr val="accent3"/>
                      </a:solidFill>
                    </a:rPr>
                    <a:t>swnd=300</a:t>
                  </a:r>
                  <a:endParaRPr lang="zh-CN" altLang="en-US" b="1" dirty="0">
                    <a:solidFill>
                      <a:schemeClr val="accent3"/>
                    </a:solidFill>
                  </a:endParaRPr>
                </a:p>
              </p:txBody>
            </p:sp>
          </p:grpSp>
          <p:grpSp>
            <p:nvGrpSpPr>
              <p:cNvPr id="162" name="组合 161"/>
              <p:cNvGrpSpPr/>
              <p:nvPr/>
            </p:nvGrpSpPr>
            <p:grpSpPr>
              <a:xfrm>
                <a:off x="304800" y="2309063"/>
                <a:ext cx="6100239" cy="300446"/>
                <a:chOff x="301352" y="2013424"/>
                <a:chExt cx="6100239" cy="300446"/>
              </a:xfrm>
            </p:grpSpPr>
            <p:sp>
              <p:nvSpPr>
                <p:cNvPr id="164" name="矩形 163"/>
                <p:cNvSpPr/>
                <p:nvPr/>
              </p:nvSpPr>
              <p:spPr>
                <a:xfrm>
                  <a:off x="1171106"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101…200</a:t>
                  </a:r>
                  <a:endParaRPr lang="zh-CN" altLang="en-US" b="1" dirty="0">
                    <a:solidFill>
                      <a:schemeClr val="tx1"/>
                    </a:solidFill>
                  </a:endParaRPr>
                </a:p>
              </p:txBody>
            </p:sp>
            <p:sp>
              <p:nvSpPr>
                <p:cNvPr id="165" name="矩形 164"/>
                <p:cNvSpPr/>
                <p:nvPr/>
              </p:nvSpPr>
              <p:spPr>
                <a:xfrm>
                  <a:off x="301352"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1…100</a:t>
                  </a:r>
                  <a:endParaRPr lang="zh-CN" altLang="en-US" b="1" dirty="0">
                    <a:solidFill>
                      <a:schemeClr val="tx1"/>
                    </a:solidFill>
                  </a:endParaRPr>
                </a:p>
              </p:txBody>
            </p:sp>
            <p:sp>
              <p:nvSpPr>
                <p:cNvPr id="166" name="矩形 165"/>
                <p:cNvSpPr/>
                <p:nvPr/>
              </p:nvSpPr>
              <p:spPr>
                <a:xfrm>
                  <a:off x="2043942"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201…300</a:t>
                  </a:r>
                  <a:endParaRPr lang="zh-CN" altLang="en-US" b="1" dirty="0">
                    <a:solidFill>
                      <a:schemeClr val="tx1"/>
                    </a:solidFill>
                  </a:endParaRPr>
                </a:p>
              </p:txBody>
            </p:sp>
            <p:sp>
              <p:nvSpPr>
                <p:cNvPr id="167" name="矩形 166"/>
                <p:cNvSpPr/>
                <p:nvPr/>
              </p:nvSpPr>
              <p:spPr>
                <a:xfrm>
                  <a:off x="3783083"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401…500</a:t>
                  </a:r>
                  <a:endParaRPr lang="zh-CN" altLang="en-US" b="1" dirty="0">
                    <a:solidFill>
                      <a:schemeClr val="tx1"/>
                    </a:solidFill>
                  </a:endParaRPr>
                </a:p>
              </p:txBody>
            </p:sp>
            <p:sp>
              <p:nvSpPr>
                <p:cNvPr id="168" name="矩形 167"/>
                <p:cNvSpPr/>
                <p:nvPr/>
              </p:nvSpPr>
              <p:spPr>
                <a:xfrm>
                  <a:off x="2913329"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301…400</a:t>
                  </a:r>
                  <a:endParaRPr lang="zh-CN" altLang="en-US" b="1" dirty="0">
                    <a:solidFill>
                      <a:schemeClr val="tx1"/>
                    </a:solidFill>
                  </a:endParaRPr>
                </a:p>
              </p:txBody>
            </p:sp>
            <p:sp>
              <p:nvSpPr>
                <p:cNvPr id="169" name="矩形 168"/>
                <p:cNvSpPr/>
                <p:nvPr/>
              </p:nvSpPr>
              <p:spPr>
                <a:xfrm>
                  <a:off x="4655919"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501…600</a:t>
                  </a:r>
                  <a:endParaRPr lang="zh-CN" altLang="en-US" b="1" dirty="0">
                    <a:solidFill>
                      <a:schemeClr val="tx1"/>
                    </a:solidFill>
                  </a:endParaRPr>
                </a:p>
              </p:txBody>
            </p:sp>
            <p:sp>
              <p:nvSpPr>
                <p:cNvPr id="170" name="矩形 169"/>
                <p:cNvSpPr/>
                <p:nvPr/>
              </p:nvSpPr>
              <p:spPr>
                <a:xfrm>
                  <a:off x="5528755" y="2013424"/>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601…700</a:t>
                  </a:r>
                  <a:endParaRPr lang="zh-CN" altLang="en-US" b="1" dirty="0">
                    <a:solidFill>
                      <a:schemeClr val="tx1"/>
                    </a:solidFill>
                  </a:endParaRPr>
                </a:p>
              </p:txBody>
            </p:sp>
          </p:grpSp>
          <p:sp>
            <p:nvSpPr>
              <p:cNvPr id="163" name="矩形 162"/>
              <p:cNvSpPr/>
              <p:nvPr/>
            </p:nvSpPr>
            <p:spPr>
              <a:xfrm>
                <a:off x="2046679" y="2309064"/>
                <a:ext cx="869387" cy="300444"/>
              </a:xfrm>
              <a:prstGeom prst="rect">
                <a:avLst/>
              </a:prstGeom>
              <a:solidFill>
                <a:schemeClr val="accent3">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59" name="矩形 158"/>
            <p:cNvSpPr/>
            <p:nvPr/>
          </p:nvSpPr>
          <p:spPr>
            <a:xfrm>
              <a:off x="2925084" y="3014912"/>
              <a:ext cx="869387" cy="300444"/>
            </a:xfrm>
            <a:prstGeom prst="rect">
              <a:avLst/>
            </a:prstGeom>
            <a:solidFill>
              <a:schemeClr val="accent3">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矩形 159"/>
            <p:cNvSpPr/>
            <p:nvPr/>
          </p:nvSpPr>
          <p:spPr>
            <a:xfrm>
              <a:off x="3781261" y="3006971"/>
              <a:ext cx="869387" cy="300444"/>
            </a:xfrm>
            <a:prstGeom prst="rect">
              <a:avLst/>
            </a:prstGeom>
            <a:solidFill>
              <a:schemeClr val="accent3">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ustDataLst>
      <p:tags r:id="rId3"/>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1000"/>
                                        <p:tgtEl>
                                          <p:spTgt spid="43"/>
                                        </p:tgtEl>
                                      </p:cBhvr>
                                    </p:animEffect>
                                    <p:anim calcmode="lin" valueType="num">
                                      <p:cBhvr>
                                        <p:cTn id="8" dur="1000" fill="hold"/>
                                        <p:tgtEl>
                                          <p:spTgt spid="43"/>
                                        </p:tgtEl>
                                        <p:attrNameLst>
                                          <p:attrName>ppt_x</p:attrName>
                                        </p:attrNameLst>
                                      </p:cBhvr>
                                      <p:tavLst>
                                        <p:tav tm="0">
                                          <p:val>
                                            <p:strVal val="#ppt_x"/>
                                          </p:val>
                                        </p:tav>
                                        <p:tav tm="100000">
                                          <p:val>
                                            <p:strVal val="#ppt_x"/>
                                          </p:val>
                                        </p:tav>
                                      </p:tavLst>
                                    </p:anim>
                                    <p:anim calcmode="lin" valueType="num">
                                      <p:cBhvr>
                                        <p:cTn id="9" dur="1000" fill="hold"/>
                                        <p:tgtEl>
                                          <p:spTgt spid="4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2" presetClass="entr" presetSubtype="1" fill="hold" nodeType="clickEffect">
                                  <p:stCondLst>
                                    <p:cond delay="0"/>
                                  </p:stCondLst>
                                  <p:childTnLst>
                                    <p:set>
                                      <p:cBhvr>
                                        <p:cTn id="13" dur="1" fill="hold">
                                          <p:stCondLst>
                                            <p:cond delay="0"/>
                                          </p:stCondLst>
                                        </p:cTn>
                                        <p:tgtEl>
                                          <p:spTgt spid="48"/>
                                        </p:tgtEl>
                                        <p:attrNameLst>
                                          <p:attrName>style.visibility</p:attrName>
                                        </p:attrNameLst>
                                      </p:cBhvr>
                                      <p:to>
                                        <p:strVal val="visible"/>
                                      </p:to>
                                    </p:set>
                                    <p:anim calcmode="lin" valueType="num">
                                      <p:cBhvr additive="base">
                                        <p:cTn id="14" dur="500"/>
                                        <p:tgtEl>
                                          <p:spTgt spid="48"/>
                                        </p:tgtEl>
                                        <p:attrNameLst>
                                          <p:attrName>ppt_y</p:attrName>
                                        </p:attrNameLst>
                                      </p:cBhvr>
                                      <p:tavLst>
                                        <p:tav tm="0">
                                          <p:val>
                                            <p:strVal val="#ppt_y-#ppt_h*1.125000"/>
                                          </p:val>
                                        </p:tav>
                                        <p:tav tm="100000">
                                          <p:val>
                                            <p:strVal val="#ppt_y"/>
                                          </p:val>
                                        </p:tav>
                                      </p:tavLst>
                                    </p:anim>
                                    <p:animEffect transition="in" filter="wipe(down)">
                                      <p:cBhvr>
                                        <p:cTn id="15"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0" name="组合 89"/>
          <p:cNvGrpSpPr/>
          <p:nvPr/>
        </p:nvGrpSpPr>
        <p:grpSpPr>
          <a:xfrm>
            <a:off x="4536621" y="3908652"/>
            <a:ext cx="1098343" cy="725074"/>
            <a:chOff x="1913798" y="1939971"/>
            <a:chExt cx="1112801" cy="725074"/>
          </a:xfrm>
        </p:grpSpPr>
        <p:sp>
          <p:nvSpPr>
            <p:cNvPr id="91" name="矩形 90"/>
            <p:cNvSpPr/>
            <p:nvPr/>
          </p:nvSpPr>
          <p:spPr>
            <a:xfrm>
              <a:off x="2042152" y="2253525"/>
              <a:ext cx="882054" cy="411520"/>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2" name="文本框 91"/>
            <p:cNvSpPr txBox="1"/>
            <p:nvPr/>
          </p:nvSpPr>
          <p:spPr>
            <a:xfrm>
              <a:off x="1913798" y="1939971"/>
              <a:ext cx="1112801" cy="365760"/>
            </a:xfrm>
            <a:prstGeom prst="rect">
              <a:avLst/>
            </a:prstGeom>
            <a:noFill/>
          </p:spPr>
          <p:txBody>
            <a:bodyPr wrap="square" rtlCol="0">
              <a:spAutoFit/>
            </a:bodyPr>
            <a:lstStyle/>
            <a:p>
              <a:pPr algn="ctr"/>
              <a:r>
                <a:rPr lang="en-US" altLang="zh-CN" b="1" dirty="0">
                  <a:solidFill>
                    <a:schemeClr val="accent3"/>
                  </a:solidFill>
                </a:rPr>
                <a:t>swnd=100</a:t>
              </a:r>
              <a:endParaRPr lang="zh-CN" altLang="en-US" b="1" dirty="0">
                <a:solidFill>
                  <a:schemeClr val="accent3"/>
                </a:solidFill>
              </a:endParaRPr>
            </a:p>
          </p:txBody>
        </p:sp>
      </p:grpSp>
      <p:sp>
        <p:nvSpPr>
          <p:cNvPr id="13" name="文本框 12"/>
          <p:cNvSpPr txBox="1"/>
          <p:nvPr/>
        </p:nvSpPr>
        <p:spPr>
          <a:xfrm>
            <a:off x="7321143" y="896456"/>
            <a:ext cx="1710312" cy="369332"/>
          </a:xfrm>
          <a:prstGeom prst="rect">
            <a:avLst/>
          </a:prstGeom>
          <a:noFill/>
        </p:spPr>
        <p:txBody>
          <a:bodyPr wrap="square" rtlCol="0">
            <a:spAutoFit/>
          </a:bodyPr>
          <a:lstStyle/>
          <a:p>
            <a:pPr algn="ctr"/>
            <a:r>
              <a:rPr lang="en-US" altLang="zh-CN" b="1" dirty="0"/>
              <a:t>A</a:t>
            </a:r>
            <a:r>
              <a:rPr lang="zh-CN" altLang="en-US" b="1" dirty="0"/>
              <a:t>给</a:t>
            </a:r>
            <a:r>
              <a:rPr lang="en-US" altLang="zh-CN" b="1" dirty="0"/>
              <a:t>B</a:t>
            </a:r>
            <a:r>
              <a:rPr lang="zh-CN" altLang="en-US" b="1" dirty="0"/>
              <a:t>发送数据</a:t>
            </a:r>
            <a:endParaRPr lang="zh-CN" altLang="en-US" b="1" dirty="0"/>
          </a:p>
        </p:txBody>
      </p:sp>
      <p:sp>
        <p:nvSpPr>
          <p:cNvPr id="14" name="文本框 13"/>
          <p:cNvSpPr txBox="1"/>
          <p:nvPr/>
        </p:nvSpPr>
        <p:spPr>
          <a:xfrm>
            <a:off x="7328743" y="1644093"/>
            <a:ext cx="1710312" cy="369332"/>
          </a:xfrm>
          <a:prstGeom prst="rect">
            <a:avLst/>
          </a:prstGeom>
          <a:noFill/>
        </p:spPr>
        <p:txBody>
          <a:bodyPr wrap="square" rtlCol="0">
            <a:spAutoFit/>
          </a:bodyPr>
          <a:lstStyle/>
          <a:p>
            <a:pPr algn="ctr"/>
            <a:r>
              <a:rPr lang="en-US" altLang="zh-CN" b="1" dirty="0"/>
              <a:t>B</a:t>
            </a:r>
            <a:r>
              <a:rPr lang="zh-CN" altLang="en-US" b="1" dirty="0"/>
              <a:t>对</a:t>
            </a:r>
            <a:r>
              <a:rPr lang="en-US" altLang="zh-CN" b="1" dirty="0"/>
              <a:t>A</a:t>
            </a:r>
            <a:r>
              <a:rPr lang="zh-CN" altLang="en-US" b="1" dirty="0"/>
              <a:t>流量控制</a:t>
            </a:r>
            <a:endParaRPr lang="zh-CN" altLang="en-US" b="1" dirty="0"/>
          </a:p>
        </p:txBody>
      </p:sp>
      <p:grpSp>
        <p:nvGrpSpPr>
          <p:cNvPr id="4" name="组合 3"/>
          <p:cNvGrpSpPr/>
          <p:nvPr/>
        </p:nvGrpSpPr>
        <p:grpSpPr>
          <a:xfrm>
            <a:off x="304800" y="749300"/>
            <a:ext cx="6192344" cy="400110"/>
            <a:chOff x="424117" y="898245"/>
            <a:chExt cx="6192344" cy="400110"/>
          </a:xfrm>
        </p:grpSpPr>
        <p:sp>
          <p:nvSpPr>
            <p:cNvPr id="2" name="平行四边形 1"/>
            <p:cNvSpPr/>
            <p:nvPr/>
          </p:nvSpPr>
          <p:spPr>
            <a:xfrm>
              <a:off x="424117" y="898245"/>
              <a:ext cx="68144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02</a:t>
              </a:r>
              <a:endParaRPr lang="zh-CN" altLang="en-US" sz="2200" dirty="0">
                <a:latin typeface="Impact" panose="020B0806030902050204" pitchFamily="34" charset="0"/>
              </a:endParaRPr>
            </a:p>
          </p:txBody>
        </p:sp>
        <p:sp>
          <p:nvSpPr>
            <p:cNvPr id="3" name="文本框 2"/>
            <p:cNvSpPr txBox="1"/>
            <p:nvPr/>
          </p:nvSpPr>
          <p:spPr>
            <a:xfrm>
              <a:off x="1105563" y="898245"/>
              <a:ext cx="5510898" cy="400110"/>
            </a:xfrm>
            <a:prstGeom prst="rect">
              <a:avLst/>
            </a:prstGeom>
            <a:noFill/>
          </p:spPr>
          <p:txBody>
            <a:bodyPr wrap="square" rtlCol="0">
              <a:spAutoFit/>
            </a:bodyPr>
            <a:lstStyle/>
            <a:p>
              <a:r>
                <a:rPr lang="en-US" altLang="zh-CN" sz="2000" b="1" dirty="0"/>
                <a:t>TCP</a:t>
              </a:r>
              <a:r>
                <a:rPr lang="zh-CN" altLang="en-US" sz="2000" b="1" dirty="0"/>
                <a:t>的流量控制方法</a:t>
              </a:r>
              <a:endParaRPr lang="zh-CN" altLang="en-US" sz="2000" b="1" dirty="0"/>
            </a:p>
          </p:txBody>
        </p:sp>
      </p:grpSp>
      <p:grpSp>
        <p:nvGrpSpPr>
          <p:cNvPr id="16" name="组合 15"/>
          <p:cNvGrpSpPr/>
          <p:nvPr/>
        </p:nvGrpSpPr>
        <p:grpSpPr>
          <a:xfrm>
            <a:off x="6384834" y="1085736"/>
            <a:ext cx="3566255" cy="667591"/>
            <a:chOff x="5945910" y="1085736"/>
            <a:chExt cx="3566255" cy="667591"/>
          </a:xfrm>
        </p:grpSpPr>
        <p:grpSp>
          <p:nvGrpSpPr>
            <p:cNvPr id="7" name="组合 6"/>
            <p:cNvGrpSpPr/>
            <p:nvPr/>
          </p:nvGrpSpPr>
          <p:grpSpPr>
            <a:xfrm>
              <a:off x="5945910" y="1085736"/>
              <a:ext cx="677140" cy="654939"/>
              <a:chOff x="7511027" y="2136324"/>
              <a:chExt cx="677140" cy="654939"/>
            </a:xfrm>
          </p:grpSpPr>
          <p:pic>
            <p:nvPicPr>
              <p:cNvPr id="5" name="图形 4"/>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a:off x="7511027" y="2136324"/>
                <a:ext cx="677140" cy="654939"/>
              </a:xfrm>
              <a:prstGeom prst="rect">
                <a:avLst/>
              </a:prstGeom>
            </p:spPr>
          </p:pic>
          <p:sp>
            <p:nvSpPr>
              <p:cNvPr id="6" name="文本框 5"/>
              <p:cNvSpPr txBox="1"/>
              <p:nvPr/>
            </p:nvSpPr>
            <p:spPr>
              <a:xfrm>
                <a:off x="7801584" y="2148976"/>
                <a:ext cx="317770" cy="400110"/>
              </a:xfrm>
              <a:prstGeom prst="rect">
                <a:avLst/>
              </a:prstGeom>
              <a:noFill/>
            </p:spPr>
            <p:txBody>
              <a:bodyPr wrap="square" rtlCol="0">
                <a:spAutoFit/>
              </a:bodyPr>
              <a:lstStyle/>
              <a:p>
                <a:pPr algn="ctr"/>
                <a:r>
                  <a:rPr lang="en-US" altLang="zh-CN" sz="2000" b="1" dirty="0">
                    <a:solidFill>
                      <a:schemeClr val="bg1"/>
                    </a:solidFill>
                  </a:rPr>
                  <a:t>A</a:t>
                </a:r>
                <a:endParaRPr lang="zh-CN" altLang="en-US" sz="2000" b="1" dirty="0">
                  <a:solidFill>
                    <a:schemeClr val="bg1"/>
                  </a:solidFill>
                </a:endParaRPr>
              </a:p>
            </p:txBody>
          </p:sp>
        </p:grpSp>
        <p:grpSp>
          <p:nvGrpSpPr>
            <p:cNvPr id="8" name="组合 7"/>
            <p:cNvGrpSpPr/>
            <p:nvPr/>
          </p:nvGrpSpPr>
          <p:grpSpPr>
            <a:xfrm>
              <a:off x="8835025" y="1098388"/>
              <a:ext cx="677140" cy="654939"/>
              <a:chOff x="7511027" y="2136324"/>
              <a:chExt cx="677140" cy="654939"/>
            </a:xfrm>
          </p:grpSpPr>
          <p:pic>
            <p:nvPicPr>
              <p:cNvPr id="9" name="图形 8"/>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a:off x="7511027" y="2136324"/>
                <a:ext cx="677140" cy="654939"/>
              </a:xfrm>
              <a:prstGeom prst="rect">
                <a:avLst/>
              </a:prstGeom>
            </p:spPr>
          </p:pic>
          <p:sp>
            <p:nvSpPr>
              <p:cNvPr id="10" name="文本框 9"/>
              <p:cNvSpPr txBox="1"/>
              <p:nvPr/>
            </p:nvSpPr>
            <p:spPr>
              <a:xfrm>
                <a:off x="7801584" y="2148976"/>
                <a:ext cx="317770" cy="400110"/>
              </a:xfrm>
              <a:prstGeom prst="rect">
                <a:avLst/>
              </a:prstGeom>
              <a:noFill/>
            </p:spPr>
            <p:txBody>
              <a:bodyPr wrap="square" rtlCol="0">
                <a:spAutoFit/>
              </a:bodyPr>
              <a:lstStyle/>
              <a:p>
                <a:pPr algn="ctr"/>
                <a:r>
                  <a:rPr lang="en-US" altLang="zh-CN" sz="2000" b="1" dirty="0">
                    <a:solidFill>
                      <a:schemeClr val="bg1"/>
                    </a:solidFill>
                  </a:rPr>
                  <a:t>B</a:t>
                </a:r>
                <a:endParaRPr lang="zh-CN" altLang="en-US" sz="2000" b="1" dirty="0">
                  <a:solidFill>
                    <a:schemeClr val="bg1"/>
                  </a:solidFill>
                </a:endParaRPr>
              </a:p>
            </p:txBody>
          </p:sp>
        </p:grpSp>
        <p:grpSp>
          <p:nvGrpSpPr>
            <p:cNvPr id="15" name="组合 14"/>
            <p:cNvGrpSpPr/>
            <p:nvPr/>
          </p:nvGrpSpPr>
          <p:grpSpPr>
            <a:xfrm>
              <a:off x="6623050" y="1274762"/>
              <a:ext cx="2243850" cy="369332"/>
              <a:chOff x="6623050" y="1274762"/>
              <a:chExt cx="2243850" cy="369332"/>
            </a:xfrm>
          </p:grpSpPr>
          <p:sp>
            <p:nvSpPr>
              <p:cNvPr id="12" name="圆柱体 11"/>
              <p:cNvSpPr/>
              <p:nvPr/>
            </p:nvSpPr>
            <p:spPr>
              <a:xfrm rot="16200000">
                <a:off x="7560309" y="337503"/>
                <a:ext cx="369332" cy="2243850"/>
              </a:xfrm>
              <a:prstGeom prst="can">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11" name="文本框 10"/>
              <p:cNvSpPr txBox="1"/>
              <p:nvPr/>
            </p:nvSpPr>
            <p:spPr>
              <a:xfrm>
                <a:off x="6889819" y="1274762"/>
                <a:ext cx="1710312" cy="369332"/>
              </a:xfrm>
              <a:prstGeom prst="rect">
                <a:avLst/>
              </a:prstGeom>
              <a:noFill/>
            </p:spPr>
            <p:txBody>
              <a:bodyPr wrap="square" rtlCol="0">
                <a:spAutoFit/>
              </a:bodyPr>
              <a:lstStyle/>
              <a:p>
                <a:pPr algn="ctr"/>
                <a:r>
                  <a:rPr lang="zh-CN" altLang="en-US" b="1" dirty="0">
                    <a:solidFill>
                      <a:schemeClr val="bg1"/>
                    </a:solidFill>
                  </a:rPr>
                  <a:t>已建立</a:t>
                </a:r>
                <a:r>
                  <a:rPr lang="en-US" altLang="zh-CN" b="1" dirty="0">
                    <a:solidFill>
                      <a:schemeClr val="bg1"/>
                    </a:solidFill>
                  </a:rPr>
                  <a:t>TCP</a:t>
                </a:r>
                <a:r>
                  <a:rPr lang="zh-CN" altLang="en-US" b="1" dirty="0">
                    <a:solidFill>
                      <a:schemeClr val="bg1"/>
                    </a:solidFill>
                  </a:rPr>
                  <a:t>连接</a:t>
                </a:r>
                <a:endParaRPr lang="zh-CN" altLang="en-US" b="1" dirty="0">
                  <a:solidFill>
                    <a:schemeClr val="bg1"/>
                  </a:solidFill>
                </a:endParaRPr>
              </a:p>
            </p:txBody>
          </p:sp>
        </p:grpSp>
      </p:grpSp>
      <p:grpSp>
        <p:nvGrpSpPr>
          <p:cNvPr id="23" name="组合 22"/>
          <p:cNvGrpSpPr/>
          <p:nvPr/>
        </p:nvGrpSpPr>
        <p:grpSpPr>
          <a:xfrm>
            <a:off x="6464001" y="1740674"/>
            <a:ext cx="3418275" cy="4774426"/>
            <a:chOff x="7004329" y="1740674"/>
            <a:chExt cx="3418275" cy="4774426"/>
          </a:xfrm>
        </p:grpSpPr>
        <p:cxnSp>
          <p:nvCxnSpPr>
            <p:cNvPr id="18" name="直接箭头连接符 17"/>
            <p:cNvCxnSpPr/>
            <p:nvPr/>
          </p:nvCxnSpPr>
          <p:spPr>
            <a:xfrm>
              <a:off x="7283602" y="1740674"/>
              <a:ext cx="0" cy="469822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p:nvPr/>
          </p:nvCxnSpPr>
          <p:spPr>
            <a:xfrm>
              <a:off x="10152847" y="1740674"/>
              <a:ext cx="0" cy="469822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文本框 19"/>
            <p:cNvSpPr txBox="1"/>
            <p:nvPr/>
          </p:nvSpPr>
          <p:spPr>
            <a:xfrm>
              <a:off x="7004329" y="6145768"/>
              <a:ext cx="272374" cy="369332"/>
            </a:xfrm>
            <a:prstGeom prst="rect">
              <a:avLst/>
            </a:prstGeom>
            <a:noFill/>
          </p:spPr>
          <p:txBody>
            <a:bodyPr wrap="square" rtlCol="0">
              <a:spAutoFit/>
            </a:bodyPr>
            <a:lstStyle/>
            <a:p>
              <a:r>
                <a:rPr lang="en-US" altLang="zh-CN" b="1" dirty="0"/>
                <a:t>t</a:t>
              </a:r>
              <a:endParaRPr lang="zh-CN" altLang="en-US" b="1" dirty="0"/>
            </a:p>
          </p:txBody>
        </p:sp>
        <p:sp>
          <p:nvSpPr>
            <p:cNvPr id="21" name="文本框 20"/>
            <p:cNvSpPr txBox="1"/>
            <p:nvPr/>
          </p:nvSpPr>
          <p:spPr>
            <a:xfrm>
              <a:off x="10150230" y="6145768"/>
              <a:ext cx="272374" cy="369332"/>
            </a:xfrm>
            <a:prstGeom prst="rect">
              <a:avLst/>
            </a:prstGeom>
            <a:noFill/>
          </p:spPr>
          <p:txBody>
            <a:bodyPr wrap="square" rtlCol="0">
              <a:spAutoFit/>
            </a:bodyPr>
            <a:lstStyle/>
            <a:p>
              <a:r>
                <a:rPr lang="en-US" altLang="zh-CN" b="1" dirty="0"/>
                <a:t>t</a:t>
              </a:r>
              <a:endParaRPr lang="zh-CN" altLang="en-US" b="1" dirty="0"/>
            </a:p>
          </p:txBody>
        </p:sp>
      </p:grpSp>
      <p:grpSp>
        <p:nvGrpSpPr>
          <p:cNvPr id="43" name="组合 42"/>
          <p:cNvGrpSpPr/>
          <p:nvPr/>
        </p:nvGrpSpPr>
        <p:grpSpPr>
          <a:xfrm>
            <a:off x="304800" y="1939971"/>
            <a:ext cx="9305102" cy="725074"/>
            <a:chOff x="304800" y="1939971"/>
            <a:chExt cx="9305102" cy="725074"/>
          </a:xfrm>
        </p:grpSpPr>
        <p:cxnSp>
          <p:nvCxnSpPr>
            <p:cNvPr id="37" name="直接箭头连接符 36"/>
            <p:cNvCxnSpPr/>
            <p:nvPr/>
          </p:nvCxnSpPr>
          <p:spPr>
            <a:xfrm>
              <a:off x="6743274" y="2459285"/>
              <a:ext cx="2866628" cy="0"/>
            </a:xfrm>
            <a:prstGeom prst="straightConnector1">
              <a:avLst/>
            </a:prstGeom>
            <a:ln w="381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38" name="文本框 37"/>
            <p:cNvSpPr txBox="1"/>
            <p:nvPr/>
          </p:nvSpPr>
          <p:spPr>
            <a:xfrm>
              <a:off x="7326420" y="2078680"/>
              <a:ext cx="935857" cy="369332"/>
            </a:xfrm>
            <a:prstGeom prst="rect">
              <a:avLst/>
            </a:prstGeom>
            <a:noFill/>
          </p:spPr>
          <p:txBody>
            <a:bodyPr wrap="square" rtlCol="0">
              <a:spAutoFit/>
            </a:bodyPr>
            <a:lstStyle/>
            <a:p>
              <a:pPr algn="ctr"/>
              <a:r>
                <a:rPr lang="en-US" altLang="zh-CN" b="1" dirty="0"/>
                <a:t>seq=401</a:t>
              </a:r>
              <a:endParaRPr lang="zh-CN" altLang="en-US" b="1" dirty="0"/>
            </a:p>
          </p:txBody>
        </p:sp>
        <p:sp>
          <p:nvSpPr>
            <p:cNvPr id="39" name="文本框 38"/>
            <p:cNvSpPr txBox="1"/>
            <p:nvPr/>
          </p:nvSpPr>
          <p:spPr>
            <a:xfrm>
              <a:off x="8147629" y="2078680"/>
              <a:ext cx="868072" cy="369332"/>
            </a:xfrm>
            <a:prstGeom prst="rect">
              <a:avLst/>
            </a:prstGeom>
            <a:noFill/>
          </p:spPr>
          <p:txBody>
            <a:bodyPr wrap="square" rtlCol="0">
              <a:spAutoFit/>
            </a:bodyPr>
            <a:lstStyle/>
            <a:p>
              <a:pPr algn="ctr"/>
              <a:r>
                <a:rPr lang="en-US" altLang="zh-CN" b="1" dirty="0"/>
                <a:t>DATA</a:t>
              </a:r>
              <a:endParaRPr lang="zh-CN" altLang="en-US" b="1" dirty="0"/>
            </a:p>
          </p:txBody>
        </p:sp>
        <p:grpSp>
          <p:nvGrpSpPr>
            <p:cNvPr id="17" name="组合 16"/>
            <p:cNvGrpSpPr/>
            <p:nvPr/>
          </p:nvGrpSpPr>
          <p:grpSpPr>
            <a:xfrm>
              <a:off x="304800" y="1939971"/>
              <a:ext cx="6100239" cy="725074"/>
              <a:chOff x="304800" y="1939971"/>
              <a:chExt cx="6100239" cy="725074"/>
            </a:xfrm>
          </p:grpSpPr>
          <p:grpSp>
            <p:nvGrpSpPr>
              <p:cNvPr id="36" name="组合 35"/>
              <p:cNvGrpSpPr/>
              <p:nvPr/>
            </p:nvGrpSpPr>
            <p:grpSpPr>
              <a:xfrm>
                <a:off x="2042152" y="1939971"/>
                <a:ext cx="2623752" cy="725074"/>
                <a:chOff x="2042152" y="1939971"/>
                <a:chExt cx="2623752" cy="725074"/>
              </a:xfrm>
            </p:grpSpPr>
            <p:sp>
              <p:nvSpPr>
                <p:cNvPr id="34" name="矩形 33"/>
                <p:cNvSpPr/>
                <p:nvPr/>
              </p:nvSpPr>
              <p:spPr>
                <a:xfrm>
                  <a:off x="2042152" y="2253525"/>
                  <a:ext cx="2623752" cy="411520"/>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5" name="文本框 34"/>
                <p:cNvSpPr txBox="1"/>
                <p:nvPr/>
              </p:nvSpPr>
              <p:spPr>
                <a:xfrm>
                  <a:off x="2789005" y="1939971"/>
                  <a:ext cx="1112801" cy="365760"/>
                </a:xfrm>
                <a:prstGeom prst="rect">
                  <a:avLst/>
                </a:prstGeom>
                <a:noFill/>
              </p:spPr>
              <p:txBody>
                <a:bodyPr wrap="square" rtlCol="0">
                  <a:spAutoFit/>
                </a:bodyPr>
                <a:lstStyle/>
                <a:p>
                  <a:pPr algn="ctr"/>
                  <a:r>
                    <a:rPr lang="en-US" altLang="zh-CN" b="1" dirty="0">
                      <a:solidFill>
                        <a:schemeClr val="accent3"/>
                      </a:solidFill>
                    </a:rPr>
                    <a:t>swnd=300</a:t>
                  </a:r>
                  <a:endParaRPr lang="zh-CN" altLang="en-US" b="1" dirty="0">
                    <a:solidFill>
                      <a:schemeClr val="accent3"/>
                    </a:solidFill>
                  </a:endParaRPr>
                </a:p>
              </p:txBody>
            </p:sp>
          </p:grpSp>
          <p:grpSp>
            <p:nvGrpSpPr>
              <p:cNvPr id="31" name="组合 30"/>
              <p:cNvGrpSpPr/>
              <p:nvPr/>
            </p:nvGrpSpPr>
            <p:grpSpPr>
              <a:xfrm>
                <a:off x="304800" y="2309063"/>
                <a:ext cx="6100239" cy="300446"/>
                <a:chOff x="301352" y="2013424"/>
                <a:chExt cx="6100239" cy="300446"/>
              </a:xfrm>
            </p:grpSpPr>
            <p:sp>
              <p:nvSpPr>
                <p:cNvPr id="24" name="矩形 23"/>
                <p:cNvSpPr/>
                <p:nvPr/>
              </p:nvSpPr>
              <p:spPr>
                <a:xfrm>
                  <a:off x="1171106"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101…200</a:t>
                  </a:r>
                  <a:endParaRPr lang="zh-CN" altLang="en-US" b="1" dirty="0">
                    <a:solidFill>
                      <a:schemeClr val="tx1"/>
                    </a:solidFill>
                  </a:endParaRPr>
                </a:p>
              </p:txBody>
            </p:sp>
            <p:sp>
              <p:nvSpPr>
                <p:cNvPr id="25" name="矩形 24"/>
                <p:cNvSpPr/>
                <p:nvPr/>
              </p:nvSpPr>
              <p:spPr>
                <a:xfrm>
                  <a:off x="301352"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1…100</a:t>
                  </a:r>
                  <a:endParaRPr lang="zh-CN" altLang="en-US" b="1" dirty="0">
                    <a:solidFill>
                      <a:schemeClr val="tx1"/>
                    </a:solidFill>
                  </a:endParaRPr>
                </a:p>
              </p:txBody>
            </p:sp>
            <p:sp>
              <p:nvSpPr>
                <p:cNvPr id="26" name="矩形 25"/>
                <p:cNvSpPr/>
                <p:nvPr/>
              </p:nvSpPr>
              <p:spPr>
                <a:xfrm>
                  <a:off x="2043942"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201…300</a:t>
                  </a:r>
                  <a:endParaRPr lang="zh-CN" altLang="en-US" b="1" dirty="0">
                    <a:solidFill>
                      <a:schemeClr val="tx1"/>
                    </a:solidFill>
                  </a:endParaRPr>
                </a:p>
              </p:txBody>
            </p:sp>
            <p:sp>
              <p:nvSpPr>
                <p:cNvPr id="27" name="矩形 26"/>
                <p:cNvSpPr/>
                <p:nvPr/>
              </p:nvSpPr>
              <p:spPr>
                <a:xfrm>
                  <a:off x="3783083"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401…500</a:t>
                  </a:r>
                  <a:endParaRPr lang="zh-CN" altLang="en-US" b="1" dirty="0">
                    <a:solidFill>
                      <a:schemeClr val="tx1"/>
                    </a:solidFill>
                  </a:endParaRPr>
                </a:p>
              </p:txBody>
            </p:sp>
            <p:sp>
              <p:nvSpPr>
                <p:cNvPr id="28" name="矩形 27"/>
                <p:cNvSpPr/>
                <p:nvPr/>
              </p:nvSpPr>
              <p:spPr>
                <a:xfrm>
                  <a:off x="2913329"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301…400</a:t>
                  </a:r>
                  <a:endParaRPr lang="zh-CN" altLang="en-US" b="1" dirty="0">
                    <a:solidFill>
                      <a:schemeClr val="tx1"/>
                    </a:solidFill>
                  </a:endParaRPr>
                </a:p>
              </p:txBody>
            </p:sp>
            <p:sp>
              <p:nvSpPr>
                <p:cNvPr id="29" name="矩形 28"/>
                <p:cNvSpPr/>
                <p:nvPr/>
              </p:nvSpPr>
              <p:spPr>
                <a:xfrm>
                  <a:off x="4655919"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501…600</a:t>
                  </a:r>
                  <a:endParaRPr lang="zh-CN" altLang="en-US" b="1" dirty="0">
                    <a:solidFill>
                      <a:schemeClr val="tx1"/>
                    </a:solidFill>
                  </a:endParaRPr>
                </a:p>
              </p:txBody>
            </p:sp>
            <p:sp>
              <p:nvSpPr>
                <p:cNvPr id="30" name="矩形 29"/>
                <p:cNvSpPr/>
                <p:nvPr/>
              </p:nvSpPr>
              <p:spPr>
                <a:xfrm>
                  <a:off x="5528755" y="2013424"/>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601…700</a:t>
                  </a:r>
                  <a:endParaRPr lang="zh-CN" altLang="en-US" b="1" dirty="0">
                    <a:solidFill>
                      <a:schemeClr val="tx1"/>
                    </a:solidFill>
                  </a:endParaRPr>
                </a:p>
              </p:txBody>
            </p:sp>
          </p:grpSp>
          <p:sp>
            <p:nvSpPr>
              <p:cNvPr id="22" name="矩形 21"/>
              <p:cNvSpPr/>
              <p:nvPr/>
            </p:nvSpPr>
            <p:spPr>
              <a:xfrm>
                <a:off x="2046679" y="2309064"/>
                <a:ext cx="869387" cy="300444"/>
              </a:xfrm>
              <a:prstGeom prst="rect">
                <a:avLst/>
              </a:prstGeom>
              <a:solidFill>
                <a:schemeClr val="accent3">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52" name="矩形 151"/>
            <p:cNvSpPr/>
            <p:nvPr/>
          </p:nvSpPr>
          <p:spPr>
            <a:xfrm>
              <a:off x="2923775" y="2305731"/>
              <a:ext cx="869387" cy="300444"/>
            </a:xfrm>
            <a:prstGeom prst="rect">
              <a:avLst/>
            </a:prstGeom>
            <a:solidFill>
              <a:schemeClr val="accent3">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矩形 152"/>
            <p:cNvSpPr/>
            <p:nvPr/>
          </p:nvSpPr>
          <p:spPr>
            <a:xfrm>
              <a:off x="3779952" y="2297790"/>
              <a:ext cx="869387" cy="300444"/>
            </a:xfrm>
            <a:prstGeom prst="rect">
              <a:avLst/>
            </a:prstGeom>
            <a:solidFill>
              <a:schemeClr val="accent3">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0" name="组合 39"/>
          <p:cNvGrpSpPr/>
          <p:nvPr/>
        </p:nvGrpSpPr>
        <p:grpSpPr>
          <a:xfrm>
            <a:off x="6744583" y="2787861"/>
            <a:ext cx="2866628" cy="380605"/>
            <a:chOff x="6744583" y="2787861"/>
            <a:chExt cx="2866628" cy="380605"/>
          </a:xfrm>
        </p:grpSpPr>
        <p:cxnSp>
          <p:nvCxnSpPr>
            <p:cNvPr id="155" name="直接箭头连接符 154"/>
            <p:cNvCxnSpPr/>
            <p:nvPr/>
          </p:nvCxnSpPr>
          <p:spPr>
            <a:xfrm>
              <a:off x="6744583" y="3168466"/>
              <a:ext cx="2866628" cy="0"/>
            </a:xfrm>
            <a:prstGeom prst="straightConnector1">
              <a:avLst/>
            </a:prstGeom>
            <a:ln w="381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156" name="文本框 155"/>
            <p:cNvSpPr txBox="1"/>
            <p:nvPr/>
          </p:nvSpPr>
          <p:spPr>
            <a:xfrm>
              <a:off x="7327729" y="2787861"/>
              <a:ext cx="935857" cy="369332"/>
            </a:xfrm>
            <a:prstGeom prst="rect">
              <a:avLst/>
            </a:prstGeom>
            <a:noFill/>
          </p:spPr>
          <p:txBody>
            <a:bodyPr wrap="square" rtlCol="0">
              <a:spAutoFit/>
            </a:bodyPr>
            <a:lstStyle/>
            <a:p>
              <a:pPr algn="ctr"/>
              <a:r>
                <a:rPr lang="en-US" altLang="zh-CN" b="1" dirty="0"/>
                <a:t>seq=201</a:t>
              </a:r>
              <a:endParaRPr lang="zh-CN" altLang="en-US" b="1" dirty="0"/>
            </a:p>
          </p:txBody>
        </p:sp>
        <p:sp>
          <p:nvSpPr>
            <p:cNvPr id="157" name="文本框 156"/>
            <p:cNvSpPr txBox="1"/>
            <p:nvPr/>
          </p:nvSpPr>
          <p:spPr>
            <a:xfrm>
              <a:off x="8148938" y="2787861"/>
              <a:ext cx="868072" cy="369332"/>
            </a:xfrm>
            <a:prstGeom prst="rect">
              <a:avLst/>
            </a:prstGeom>
            <a:noFill/>
          </p:spPr>
          <p:txBody>
            <a:bodyPr wrap="square" rtlCol="0">
              <a:spAutoFit/>
            </a:bodyPr>
            <a:lstStyle/>
            <a:p>
              <a:pPr algn="ctr"/>
              <a:r>
                <a:rPr lang="en-US" altLang="zh-CN" b="1" dirty="0"/>
                <a:t>DATA</a:t>
              </a:r>
              <a:endParaRPr lang="zh-CN" altLang="en-US" b="1" dirty="0"/>
            </a:p>
          </p:txBody>
        </p:sp>
      </p:grpSp>
      <p:grpSp>
        <p:nvGrpSpPr>
          <p:cNvPr id="161" name="组合 160"/>
          <p:cNvGrpSpPr/>
          <p:nvPr/>
        </p:nvGrpSpPr>
        <p:grpSpPr>
          <a:xfrm>
            <a:off x="2043461" y="2649152"/>
            <a:ext cx="2623752" cy="725074"/>
            <a:chOff x="2042152" y="1939971"/>
            <a:chExt cx="2623752" cy="725074"/>
          </a:xfrm>
        </p:grpSpPr>
        <p:sp>
          <p:nvSpPr>
            <p:cNvPr id="171" name="矩形 170"/>
            <p:cNvSpPr/>
            <p:nvPr/>
          </p:nvSpPr>
          <p:spPr>
            <a:xfrm>
              <a:off x="2042152" y="2253525"/>
              <a:ext cx="2623752" cy="411520"/>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2" name="文本框 171"/>
            <p:cNvSpPr txBox="1"/>
            <p:nvPr/>
          </p:nvSpPr>
          <p:spPr>
            <a:xfrm>
              <a:off x="2789005" y="1939971"/>
              <a:ext cx="1112801" cy="365760"/>
            </a:xfrm>
            <a:prstGeom prst="rect">
              <a:avLst/>
            </a:prstGeom>
            <a:noFill/>
          </p:spPr>
          <p:txBody>
            <a:bodyPr wrap="square" rtlCol="0">
              <a:spAutoFit/>
            </a:bodyPr>
            <a:lstStyle/>
            <a:p>
              <a:pPr algn="ctr"/>
              <a:r>
                <a:rPr lang="en-US" altLang="zh-CN" b="1" dirty="0">
                  <a:solidFill>
                    <a:schemeClr val="accent3"/>
                  </a:solidFill>
                </a:rPr>
                <a:t>swnd=300</a:t>
              </a:r>
              <a:endParaRPr lang="zh-CN" altLang="en-US" b="1" dirty="0">
                <a:solidFill>
                  <a:schemeClr val="accent3"/>
                </a:solidFill>
              </a:endParaRPr>
            </a:p>
          </p:txBody>
        </p:sp>
      </p:grpSp>
      <p:grpSp>
        <p:nvGrpSpPr>
          <p:cNvPr id="162" name="组合 161"/>
          <p:cNvGrpSpPr/>
          <p:nvPr/>
        </p:nvGrpSpPr>
        <p:grpSpPr>
          <a:xfrm>
            <a:off x="306109" y="3018244"/>
            <a:ext cx="6100239" cy="300446"/>
            <a:chOff x="301352" y="2013424"/>
            <a:chExt cx="6100239" cy="300446"/>
          </a:xfrm>
        </p:grpSpPr>
        <p:sp>
          <p:nvSpPr>
            <p:cNvPr id="164" name="矩形 163"/>
            <p:cNvSpPr/>
            <p:nvPr/>
          </p:nvSpPr>
          <p:spPr>
            <a:xfrm>
              <a:off x="1171106"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101…200</a:t>
              </a:r>
              <a:endParaRPr lang="zh-CN" altLang="en-US" b="1" dirty="0">
                <a:solidFill>
                  <a:schemeClr val="tx1"/>
                </a:solidFill>
              </a:endParaRPr>
            </a:p>
          </p:txBody>
        </p:sp>
        <p:sp>
          <p:nvSpPr>
            <p:cNvPr id="165" name="矩形 164"/>
            <p:cNvSpPr/>
            <p:nvPr/>
          </p:nvSpPr>
          <p:spPr>
            <a:xfrm>
              <a:off x="301352"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1…100</a:t>
              </a:r>
              <a:endParaRPr lang="zh-CN" altLang="en-US" b="1" dirty="0">
                <a:solidFill>
                  <a:schemeClr val="tx1"/>
                </a:solidFill>
              </a:endParaRPr>
            </a:p>
          </p:txBody>
        </p:sp>
        <p:sp>
          <p:nvSpPr>
            <p:cNvPr id="166" name="矩形 165"/>
            <p:cNvSpPr/>
            <p:nvPr/>
          </p:nvSpPr>
          <p:spPr>
            <a:xfrm>
              <a:off x="2043942"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201…300</a:t>
              </a:r>
              <a:endParaRPr lang="zh-CN" altLang="en-US" b="1" dirty="0">
                <a:solidFill>
                  <a:schemeClr val="tx1"/>
                </a:solidFill>
              </a:endParaRPr>
            </a:p>
          </p:txBody>
        </p:sp>
        <p:sp>
          <p:nvSpPr>
            <p:cNvPr id="167" name="矩形 166"/>
            <p:cNvSpPr/>
            <p:nvPr/>
          </p:nvSpPr>
          <p:spPr>
            <a:xfrm>
              <a:off x="3783083"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401…500</a:t>
              </a:r>
              <a:endParaRPr lang="zh-CN" altLang="en-US" b="1" dirty="0">
                <a:solidFill>
                  <a:schemeClr val="tx1"/>
                </a:solidFill>
              </a:endParaRPr>
            </a:p>
          </p:txBody>
        </p:sp>
        <p:sp>
          <p:nvSpPr>
            <p:cNvPr id="168" name="矩形 167"/>
            <p:cNvSpPr/>
            <p:nvPr/>
          </p:nvSpPr>
          <p:spPr>
            <a:xfrm>
              <a:off x="2913329"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301…400</a:t>
              </a:r>
              <a:endParaRPr lang="zh-CN" altLang="en-US" b="1" dirty="0">
                <a:solidFill>
                  <a:schemeClr val="tx1"/>
                </a:solidFill>
              </a:endParaRPr>
            </a:p>
          </p:txBody>
        </p:sp>
        <p:sp>
          <p:nvSpPr>
            <p:cNvPr id="169" name="矩形 168"/>
            <p:cNvSpPr/>
            <p:nvPr/>
          </p:nvSpPr>
          <p:spPr>
            <a:xfrm>
              <a:off x="4655919"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501…600</a:t>
              </a:r>
              <a:endParaRPr lang="zh-CN" altLang="en-US" b="1" dirty="0">
                <a:solidFill>
                  <a:schemeClr val="tx1"/>
                </a:solidFill>
              </a:endParaRPr>
            </a:p>
          </p:txBody>
        </p:sp>
        <p:sp>
          <p:nvSpPr>
            <p:cNvPr id="170" name="矩形 169"/>
            <p:cNvSpPr/>
            <p:nvPr/>
          </p:nvSpPr>
          <p:spPr>
            <a:xfrm>
              <a:off x="5528755" y="2013424"/>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601…700</a:t>
              </a:r>
              <a:endParaRPr lang="zh-CN" altLang="en-US" b="1" dirty="0">
                <a:solidFill>
                  <a:schemeClr val="tx1"/>
                </a:solidFill>
              </a:endParaRPr>
            </a:p>
          </p:txBody>
        </p:sp>
      </p:grpSp>
      <p:sp>
        <p:nvSpPr>
          <p:cNvPr id="163" name="矩形 162"/>
          <p:cNvSpPr/>
          <p:nvPr/>
        </p:nvSpPr>
        <p:spPr>
          <a:xfrm>
            <a:off x="2047988" y="3018245"/>
            <a:ext cx="869387" cy="300444"/>
          </a:xfrm>
          <a:prstGeom prst="rect">
            <a:avLst/>
          </a:prstGeom>
          <a:solidFill>
            <a:schemeClr val="accent3">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9" name="矩形 158"/>
          <p:cNvSpPr/>
          <p:nvPr/>
        </p:nvSpPr>
        <p:spPr>
          <a:xfrm>
            <a:off x="2925084" y="3014912"/>
            <a:ext cx="869387" cy="300444"/>
          </a:xfrm>
          <a:prstGeom prst="rect">
            <a:avLst/>
          </a:prstGeom>
          <a:solidFill>
            <a:schemeClr val="accent3">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矩形 159"/>
          <p:cNvSpPr/>
          <p:nvPr/>
        </p:nvSpPr>
        <p:spPr>
          <a:xfrm>
            <a:off x="3781261" y="3006971"/>
            <a:ext cx="869387" cy="300444"/>
          </a:xfrm>
          <a:prstGeom prst="rect">
            <a:avLst/>
          </a:prstGeom>
          <a:solidFill>
            <a:schemeClr val="accent3">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3" name="组合 32"/>
          <p:cNvGrpSpPr/>
          <p:nvPr/>
        </p:nvGrpSpPr>
        <p:grpSpPr>
          <a:xfrm>
            <a:off x="1915676" y="3429000"/>
            <a:ext cx="1131392" cy="651256"/>
            <a:chOff x="1915676" y="3429000"/>
            <a:chExt cx="1131392" cy="651256"/>
          </a:xfrm>
        </p:grpSpPr>
        <p:sp>
          <p:nvSpPr>
            <p:cNvPr id="173" name="alarm-clock_92384"/>
            <p:cNvSpPr/>
            <p:nvPr/>
          </p:nvSpPr>
          <p:spPr>
            <a:xfrm>
              <a:off x="2330265" y="3429000"/>
              <a:ext cx="249215" cy="298307"/>
            </a:xfrm>
            <a:custGeom>
              <a:avLst/>
              <a:gdLst>
                <a:gd name="T0" fmla="*/ 455839 w 606244"/>
                <a:gd name="T1" fmla="*/ 455839 w 606244"/>
                <a:gd name="T2" fmla="*/ 600116 w 606244"/>
                <a:gd name="T3" fmla="*/ 600116 w 606244"/>
                <a:gd name="T4" fmla="*/ 600116 w 606244"/>
                <a:gd name="T5" fmla="*/ 600116 w 606244"/>
                <a:gd name="T6" fmla="*/ 600116 w 606244"/>
                <a:gd name="T7" fmla="*/ 600116 w 606244"/>
                <a:gd name="T8" fmla="*/ 600116 w 606244"/>
                <a:gd name="T9" fmla="*/ 600116 w 606244"/>
                <a:gd name="T10" fmla="*/ 600116 w 606244"/>
                <a:gd name="T11" fmla="*/ 600116 w 606244"/>
                <a:gd name="T12" fmla="*/ 600116 w 606244"/>
                <a:gd name="T13" fmla="*/ 600116 w 606244"/>
                <a:gd name="T14" fmla="*/ 600116 w 606244"/>
                <a:gd name="T15" fmla="*/ 600116 w 606244"/>
                <a:gd name="T16" fmla="*/ 600116 w 606244"/>
                <a:gd name="T17" fmla="*/ 600116 w 606244"/>
                <a:gd name="T18" fmla="*/ 600116 w 606244"/>
                <a:gd name="T19" fmla="*/ 600116 w 606244"/>
                <a:gd name="T20" fmla="*/ 600116 w 606244"/>
                <a:gd name="T21" fmla="*/ 600116 w 606244"/>
                <a:gd name="T22" fmla="*/ 600116 w 606244"/>
                <a:gd name="T23" fmla="*/ 600116 w 606244"/>
                <a:gd name="T24" fmla="*/ 600116 w 606244"/>
                <a:gd name="T25" fmla="*/ 600116 w 606244"/>
                <a:gd name="T26" fmla="*/ 600116 w 606244"/>
                <a:gd name="T27" fmla="*/ 600116 w 606244"/>
                <a:gd name="T28" fmla="*/ 600116 w 606244"/>
                <a:gd name="T29" fmla="*/ 600116 w 606244"/>
                <a:gd name="T30" fmla="*/ 600116 w 606244"/>
                <a:gd name="T31" fmla="*/ 600116 w 606244"/>
                <a:gd name="T32" fmla="*/ 600116 w 606244"/>
                <a:gd name="T33" fmla="*/ 600116 w 606244"/>
                <a:gd name="T34" fmla="*/ 600116 w 606244"/>
                <a:gd name="T35" fmla="*/ 600116 w 606244"/>
                <a:gd name="T36" fmla="*/ 600116 w 606244"/>
                <a:gd name="T37" fmla="*/ 600116 w 606244"/>
                <a:gd name="T38" fmla="*/ 600116 w 606244"/>
                <a:gd name="T39" fmla="*/ 600116 w 606244"/>
                <a:gd name="T40" fmla="*/ 600116 w 606244"/>
                <a:gd name="T41" fmla="*/ 600116 w 606244"/>
                <a:gd name="T42" fmla="*/ 600116 w 606244"/>
                <a:gd name="T43" fmla="*/ 600116 w 606244"/>
                <a:gd name="T44" fmla="*/ 600116 w 606244"/>
                <a:gd name="T45" fmla="*/ 600116 w 606244"/>
                <a:gd name="T46" fmla="*/ 600116 w 606244"/>
                <a:gd name="T47" fmla="*/ 600116 w 606244"/>
                <a:gd name="T48" fmla="*/ 600116 w 606244"/>
                <a:gd name="T49" fmla="*/ 600116 w 606244"/>
                <a:gd name="T50" fmla="*/ 455839 w 606244"/>
                <a:gd name="T51" fmla="*/ 455839 w 606244"/>
                <a:gd name="T52" fmla="*/ 600116 w 606244"/>
                <a:gd name="T53" fmla="*/ 600116 w 606244"/>
                <a:gd name="T54" fmla="*/ 600116 w 606244"/>
                <a:gd name="T55" fmla="*/ 600116 w 606244"/>
                <a:gd name="T56" fmla="*/ 600116 w 606244"/>
                <a:gd name="T57" fmla="*/ 600116 w 606244"/>
                <a:gd name="T58" fmla="*/ 600116 w 606244"/>
                <a:gd name="T59" fmla="*/ 600116 w 606244"/>
                <a:gd name="T60" fmla="*/ 600116 w 606244"/>
                <a:gd name="T61" fmla="*/ 600116 w 606244"/>
                <a:gd name="T62" fmla="*/ 600116 w 606244"/>
                <a:gd name="T63" fmla="*/ 600116 w 606244"/>
                <a:gd name="T64" fmla="*/ 600116 w 606244"/>
                <a:gd name="T65" fmla="*/ 600116 w 606244"/>
                <a:gd name="T66" fmla="*/ 600116 w 606244"/>
                <a:gd name="T67" fmla="*/ 600116 w 606244"/>
                <a:gd name="T68" fmla="*/ 600116 w 606244"/>
                <a:gd name="T69" fmla="*/ 600116 w 606244"/>
                <a:gd name="T70" fmla="*/ 600116 w 606244"/>
                <a:gd name="T71" fmla="*/ 600116 w 606244"/>
                <a:gd name="T72" fmla="*/ 600116 w 606244"/>
                <a:gd name="T73" fmla="*/ 600116 w 606244"/>
                <a:gd name="T74" fmla="*/ 600116 w 606244"/>
                <a:gd name="T75" fmla="*/ 600116 w 606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645" h="4369">
                  <a:moveTo>
                    <a:pt x="3093" y="1241"/>
                  </a:moveTo>
                  <a:lnTo>
                    <a:pt x="3147" y="1187"/>
                  </a:lnTo>
                  <a:cubicBezTo>
                    <a:pt x="3179" y="1202"/>
                    <a:pt x="3214" y="1211"/>
                    <a:pt x="3250" y="1211"/>
                  </a:cubicBezTo>
                  <a:cubicBezTo>
                    <a:pt x="3317" y="1211"/>
                    <a:pt x="3381" y="1182"/>
                    <a:pt x="3425" y="1132"/>
                  </a:cubicBezTo>
                  <a:cubicBezTo>
                    <a:pt x="3510" y="1036"/>
                    <a:pt x="3501" y="889"/>
                    <a:pt x="3405" y="804"/>
                  </a:cubicBezTo>
                  <a:lnTo>
                    <a:pt x="3188" y="612"/>
                  </a:lnTo>
                  <a:cubicBezTo>
                    <a:pt x="3145" y="574"/>
                    <a:pt x="3091" y="554"/>
                    <a:pt x="3034" y="554"/>
                  </a:cubicBezTo>
                  <a:cubicBezTo>
                    <a:pt x="2967" y="554"/>
                    <a:pt x="2904" y="582"/>
                    <a:pt x="2860" y="632"/>
                  </a:cubicBezTo>
                  <a:cubicBezTo>
                    <a:pt x="2818" y="679"/>
                    <a:pt x="2798" y="739"/>
                    <a:pt x="2802" y="801"/>
                  </a:cubicBezTo>
                  <a:cubicBezTo>
                    <a:pt x="2804" y="845"/>
                    <a:pt x="2820" y="887"/>
                    <a:pt x="2845" y="923"/>
                  </a:cubicBezTo>
                  <a:lnTo>
                    <a:pt x="2775" y="993"/>
                  </a:lnTo>
                  <a:cubicBezTo>
                    <a:pt x="2552" y="855"/>
                    <a:pt x="2296" y="764"/>
                    <a:pt x="2022" y="734"/>
                  </a:cubicBezTo>
                  <a:lnTo>
                    <a:pt x="2022" y="604"/>
                  </a:lnTo>
                  <a:lnTo>
                    <a:pt x="2027" y="604"/>
                  </a:lnTo>
                  <a:cubicBezTo>
                    <a:pt x="2194" y="604"/>
                    <a:pt x="2329" y="468"/>
                    <a:pt x="2329" y="302"/>
                  </a:cubicBezTo>
                  <a:cubicBezTo>
                    <a:pt x="2329" y="135"/>
                    <a:pt x="2194" y="0"/>
                    <a:pt x="2027" y="0"/>
                  </a:cubicBezTo>
                  <a:lnTo>
                    <a:pt x="1617" y="0"/>
                  </a:lnTo>
                  <a:cubicBezTo>
                    <a:pt x="1451" y="0"/>
                    <a:pt x="1316" y="135"/>
                    <a:pt x="1316" y="302"/>
                  </a:cubicBezTo>
                  <a:cubicBezTo>
                    <a:pt x="1316" y="468"/>
                    <a:pt x="1451" y="604"/>
                    <a:pt x="1617" y="604"/>
                  </a:cubicBezTo>
                  <a:lnTo>
                    <a:pt x="1622" y="604"/>
                  </a:lnTo>
                  <a:lnTo>
                    <a:pt x="1622" y="734"/>
                  </a:lnTo>
                  <a:cubicBezTo>
                    <a:pt x="711" y="834"/>
                    <a:pt x="0" y="1609"/>
                    <a:pt x="0" y="2546"/>
                  </a:cubicBezTo>
                  <a:cubicBezTo>
                    <a:pt x="0" y="3551"/>
                    <a:pt x="817" y="4369"/>
                    <a:pt x="1822" y="4369"/>
                  </a:cubicBezTo>
                  <a:cubicBezTo>
                    <a:pt x="2827" y="4369"/>
                    <a:pt x="3645" y="3551"/>
                    <a:pt x="3645" y="2546"/>
                  </a:cubicBezTo>
                  <a:cubicBezTo>
                    <a:pt x="3645" y="2035"/>
                    <a:pt x="3433" y="1572"/>
                    <a:pt x="3093" y="1241"/>
                  </a:cubicBezTo>
                  <a:close/>
                  <a:moveTo>
                    <a:pt x="2506" y="2816"/>
                  </a:moveTo>
                  <a:lnTo>
                    <a:pt x="2086" y="2816"/>
                  </a:lnTo>
                  <a:cubicBezTo>
                    <a:pt x="2021" y="2879"/>
                    <a:pt x="1933" y="2918"/>
                    <a:pt x="1836" y="2918"/>
                  </a:cubicBezTo>
                  <a:cubicBezTo>
                    <a:pt x="1637" y="2918"/>
                    <a:pt x="1477" y="2757"/>
                    <a:pt x="1477" y="2559"/>
                  </a:cubicBezTo>
                  <a:cubicBezTo>
                    <a:pt x="1477" y="2441"/>
                    <a:pt x="1534" y="2336"/>
                    <a:pt x="1622" y="2271"/>
                  </a:cubicBezTo>
                  <a:lnTo>
                    <a:pt x="1622" y="1534"/>
                  </a:lnTo>
                  <a:cubicBezTo>
                    <a:pt x="1622" y="1424"/>
                    <a:pt x="1712" y="1334"/>
                    <a:pt x="1822" y="1334"/>
                  </a:cubicBezTo>
                  <a:cubicBezTo>
                    <a:pt x="1933" y="1334"/>
                    <a:pt x="2022" y="1424"/>
                    <a:pt x="2022" y="1534"/>
                  </a:cubicBezTo>
                  <a:lnTo>
                    <a:pt x="2022" y="2253"/>
                  </a:lnTo>
                  <a:cubicBezTo>
                    <a:pt x="2085" y="2291"/>
                    <a:pt x="2135" y="2348"/>
                    <a:pt x="2164" y="2416"/>
                  </a:cubicBezTo>
                  <a:lnTo>
                    <a:pt x="2506" y="2416"/>
                  </a:lnTo>
                  <a:cubicBezTo>
                    <a:pt x="2616" y="2416"/>
                    <a:pt x="2706" y="2505"/>
                    <a:pt x="2706" y="2616"/>
                  </a:cubicBezTo>
                  <a:cubicBezTo>
                    <a:pt x="2706" y="2726"/>
                    <a:pt x="2616" y="2816"/>
                    <a:pt x="2506" y="2816"/>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文本框 31"/>
            <p:cNvSpPr txBox="1"/>
            <p:nvPr/>
          </p:nvSpPr>
          <p:spPr>
            <a:xfrm>
              <a:off x="1915676" y="3710924"/>
              <a:ext cx="1131392" cy="369332"/>
            </a:xfrm>
            <a:prstGeom prst="rect">
              <a:avLst/>
            </a:prstGeom>
            <a:noFill/>
          </p:spPr>
          <p:txBody>
            <a:bodyPr wrap="square" rtlCol="0">
              <a:spAutoFit/>
            </a:bodyPr>
            <a:lstStyle/>
            <a:p>
              <a:r>
                <a:rPr lang="zh-CN" altLang="en-US" b="1" dirty="0">
                  <a:solidFill>
                    <a:schemeClr val="accent1"/>
                  </a:solidFill>
                </a:rPr>
                <a:t>超时重传</a:t>
              </a:r>
              <a:endParaRPr lang="zh-CN" altLang="en-US" b="1" dirty="0">
                <a:solidFill>
                  <a:schemeClr val="accent1"/>
                </a:solidFill>
              </a:endParaRPr>
            </a:p>
          </p:txBody>
        </p:sp>
      </p:grpSp>
      <p:sp>
        <p:nvSpPr>
          <p:cNvPr id="65" name="矩形 64"/>
          <p:cNvSpPr/>
          <p:nvPr/>
        </p:nvSpPr>
        <p:spPr>
          <a:xfrm>
            <a:off x="2049798" y="3014912"/>
            <a:ext cx="869387" cy="300444"/>
          </a:xfrm>
          <a:prstGeom prst="rect">
            <a:avLst/>
          </a:prstGeom>
          <a:solidFill>
            <a:schemeClr val="accent1">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67" name="直接箭头连接符 66"/>
          <p:cNvCxnSpPr/>
          <p:nvPr/>
        </p:nvCxnSpPr>
        <p:spPr>
          <a:xfrm flipH="1">
            <a:off x="6736375" y="4407222"/>
            <a:ext cx="2864634" cy="0"/>
          </a:xfrm>
          <a:prstGeom prst="straightConnector1">
            <a:avLst/>
          </a:prstGeom>
          <a:ln w="381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68" name="文本框 67"/>
          <p:cNvSpPr txBox="1"/>
          <p:nvPr/>
        </p:nvSpPr>
        <p:spPr>
          <a:xfrm>
            <a:off x="6890419" y="4037147"/>
            <a:ext cx="806054" cy="369332"/>
          </a:xfrm>
          <a:prstGeom prst="rect">
            <a:avLst/>
          </a:prstGeom>
          <a:noFill/>
        </p:spPr>
        <p:txBody>
          <a:bodyPr wrap="square" rtlCol="0">
            <a:spAutoFit/>
          </a:bodyPr>
          <a:lstStyle/>
          <a:p>
            <a:pPr algn="ctr"/>
            <a:r>
              <a:rPr lang="en-US" altLang="zh-CN" b="1" dirty="0"/>
              <a:t>ACK=1</a:t>
            </a:r>
            <a:endParaRPr lang="zh-CN" altLang="en-US" b="1" dirty="0"/>
          </a:p>
        </p:txBody>
      </p:sp>
      <p:sp>
        <p:nvSpPr>
          <p:cNvPr id="69" name="文本框 68"/>
          <p:cNvSpPr txBox="1"/>
          <p:nvPr/>
        </p:nvSpPr>
        <p:spPr>
          <a:xfrm>
            <a:off x="7593340" y="4037147"/>
            <a:ext cx="1012088" cy="369332"/>
          </a:xfrm>
          <a:prstGeom prst="rect">
            <a:avLst/>
          </a:prstGeom>
          <a:noFill/>
        </p:spPr>
        <p:txBody>
          <a:bodyPr wrap="square" rtlCol="0">
            <a:spAutoFit/>
          </a:bodyPr>
          <a:lstStyle/>
          <a:p>
            <a:pPr algn="ctr"/>
            <a:r>
              <a:rPr lang="en-US" altLang="zh-CN" b="1" dirty="0"/>
              <a:t>ack=501</a:t>
            </a:r>
            <a:endParaRPr lang="zh-CN" altLang="en-US" b="1" dirty="0"/>
          </a:p>
        </p:txBody>
      </p:sp>
      <p:sp>
        <p:nvSpPr>
          <p:cNvPr id="70" name="文本框 69"/>
          <p:cNvSpPr txBox="1"/>
          <p:nvPr/>
        </p:nvSpPr>
        <p:spPr>
          <a:xfrm>
            <a:off x="8502295" y="4037147"/>
            <a:ext cx="1109847" cy="369332"/>
          </a:xfrm>
          <a:prstGeom prst="rect">
            <a:avLst/>
          </a:prstGeom>
          <a:noFill/>
        </p:spPr>
        <p:txBody>
          <a:bodyPr wrap="square" rtlCol="0">
            <a:spAutoFit/>
          </a:bodyPr>
          <a:lstStyle/>
          <a:p>
            <a:pPr algn="ctr"/>
            <a:r>
              <a:rPr lang="en-US" altLang="zh-CN" b="1" dirty="0"/>
              <a:t>rwnd=100</a:t>
            </a:r>
            <a:endParaRPr lang="zh-CN" altLang="en-US" b="1" dirty="0"/>
          </a:p>
        </p:txBody>
      </p:sp>
      <p:grpSp>
        <p:nvGrpSpPr>
          <p:cNvPr id="78" name="组合 77"/>
          <p:cNvGrpSpPr/>
          <p:nvPr/>
        </p:nvGrpSpPr>
        <p:grpSpPr>
          <a:xfrm>
            <a:off x="2042152" y="3906970"/>
            <a:ext cx="2623752" cy="725074"/>
            <a:chOff x="2042152" y="1939971"/>
            <a:chExt cx="2623752" cy="725074"/>
          </a:xfrm>
        </p:grpSpPr>
        <p:sp>
          <p:nvSpPr>
            <p:cNvPr id="88" name="矩形 87"/>
            <p:cNvSpPr/>
            <p:nvPr/>
          </p:nvSpPr>
          <p:spPr>
            <a:xfrm>
              <a:off x="2042152" y="2253525"/>
              <a:ext cx="2623752" cy="411520"/>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9" name="文本框 88"/>
            <p:cNvSpPr txBox="1"/>
            <p:nvPr/>
          </p:nvSpPr>
          <p:spPr>
            <a:xfrm>
              <a:off x="2789005" y="1939971"/>
              <a:ext cx="1112801" cy="365760"/>
            </a:xfrm>
            <a:prstGeom prst="rect">
              <a:avLst/>
            </a:prstGeom>
            <a:noFill/>
          </p:spPr>
          <p:txBody>
            <a:bodyPr wrap="square" rtlCol="0">
              <a:spAutoFit/>
            </a:bodyPr>
            <a:lstStyle/>
            <a:p>
              <a:pPr algn="ctr"/>
              <a:r>
                <a:rPr lang="en-US" altLang="zh-CN" b="1" dirty="0">
                  <a:solidFill>
                    <a:schemeClr val="accent3"/>
                  </a:solidFill>
                </a:rPr>
                <a:t>swnd=300</a:t>
              </a:r>
              <a:endParaRPr lang="zh-CN" altLang="en-US" b="1" dirty="0">
                <a:solidFill>
                  <a:schemeClr val="accent3"/>
                </a:solidFill>
              </a:endParaRPr>
            </a:p>
          </p:txBody>
        </p:sp>
      </p:grpSp>
      <p:grpSp>
        <p:nvGrpSpPr>
          <p:cNvPr id="79" name="组合 78"/>
          <p:cNvGrpSpPr/>
          <p:nvPr/>
        </p:nvGrpSpPr>
        <p:grpSpPr>
          <a:xfrm>
            <a:off x="304800" y="4276062"/>
            <a:ext cx="6100239" cy="300446"/>
            <a:chOff x="301352" y="2013424"/>
            <a:chExt cx="6100239" cy="300446"/>
          </a:xfrm>
        </p:grpSpPr>
        <p:sp>
          <p:nvSpPr>
            <p:cNvPr id="81" name="矩形 80"/>
            <p:cNvSpPr/>
            <p:nvPr/>
          </p:nvSpPr>
          <p:spPr>
            <a:xfrm>
              <a:off x="1171106"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101…200</a:t>
              </a:r>
              <a:endParaRPr lang="zh-CN" altLang="en-US" b="1" dirty="0">
                <a:solidFill>
                  <a:schemeClr val="tx1"/>
                </a:solidFill>
              </a:endParaRPr>
            </a:p>
          </p:txBody>
        </p:sp>
        <p:sp>
          <p:nvSpPr>
            <p:cNvPr id="82" name="矩形 81"/>
            <p:cNvSpPr/>
            <p:nvPr/>
          </p:nvSpPr>
          <p:spPr>
            <a:xfrm>
              <a:off x="301352"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1…100</a:t>
              </a:r>
              <a:endParaRPr lang="zh-CN" altLang="en-US" b="1" dirty="0">
                <a:solidFill>
                  <a:schemeClr val="tx1"/>
                </a:solidFill>
              </a:endParaRPr>
            </a:p>
          </p:txBody>
        </p:sp>
        <p:sp>
          <p:nvSpPr>
            <p:cNvPr id="83" name="矩形 82"/>
            <p:cNvSpPr/>
            <p:nvPr/>
          </p:nvSpPr>
          <p:spPr>
            <a:xfrm>
              <a:off x="2043942"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201…300</a:t>
              </a:r>
              <a:endParaRPr lang="zh-CN" altLang="en-US" b="1" dirty="0">
                <a:solidFill>
                  <a:schemeClr val="tx1"/>
                </a:solidFill>
              </a:endParaRPr>
            </a:p>
          </p:txBody>
        </p:sp>
        <p:sp>
          <p:nvSpPr>
            <p:cNvPr id="84" name="矩形 83"/>
            <p:cNvSpPr/>
            <p:nvPr/>
          </p:nvSpPr>
          <p:spPr>
            <a:xfrm>
              <a:off x="3783083"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401…500</a:t>
              </a:r>
              <a:endParaRPr lang="zh-CN" altLang="en-US" b="1" dirty="0">
                <a:solidFill>
                  <a:schemeClr val="tx1"/>
                </a:solidFill>
              </a:endParaRPr>
            </a:p>
          </p:txBody>
        </p:sp>
        <p:sp>
          <p:nvSpPr>
            <p:cNvPr id="85" name="矩形 84"/>
            <p:cNvSpPr/>
            <p:nvPr/>
          </p:nvSpPr>
          <p:spPr>
            <a:xfrm>
              <a:off x="2913329"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301…400</a:t>
              </a:r>
              <a:endParaRPr lang="zh-CN" altLang="en-US" b="1" dirty="0">
                <a:solidFill>
                  <a:schemeClr val="tx1"/>
                </a:solidFill>
              </a:endParaRPr>
            </a:p>
          </p:txBody>
        </p:sp>
        <p:sp>
          <p:nvSpPr>
            <p:cNvPr id="86" name="矩形 85"/>
            <p:cNvSpPr/>
            <p:nvPr/>
          </p:nvSpPr>
          <p:spPr>
            <a:xfrm>
              <a:off x="4655919"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501…600</a:t>
              </a:r>
              <a:endParaRPr lang="zh-CN" altLang="en-US" b="1" dirty="0">
                <a:solidFill>
                  <a:schemeClr val="tx1"/>
                </a:solidFill>
              </a:endParaRPr>
            </a:p>
          </p:txBody>
        </p:sp>
        <p:sp>
          <p:nvSpPr>
            <p:cNvPr id="87" name="矩形 86"/>
            <p:cNvSpPr/>
            <p:nvPr/>
          </p:nvSpPr>
          <p:spPr>
            <a:xfrm>
              <a:off x="5528755" y="2013424"/>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601…700</a:t>
              </a:r>
              <a:endParaRPr lang="zh-CN" altLang="en-US" b="1" dirty="0">
                <a:solidFill>
                  <a:schemeClr val="tx1"/>
                </a:solidFill>
              </a:endParaRPr>
            </a:p>
          </p:txBody>
        </p:sp>
      </p:grpSp>
      <p:sp>
        <p:nvSpPr>
          <p:cNvPr id="80" name="矩形 79"/>
          <p:cNvSpPr/>
          <p:nvPr/>
        </p:nvSpPr>
        <p:spPr>
          <a:xfrm>
            <a:off x="2046679" y="4276063"/>
            <a:ext cx="869387" cy="300444"/>
          </a:xfrm>
          <a:prstGeom prst="rect">
            <a:avLst/>
          </a:prstGeom>
          <a:solidFill>
            <a:schemeClr val="accent3">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矩形 75"/>
          <p:cNvSpPr/>
          <p:nvPr/>
        </p:nvSpPr>
        <p:spPr>
          <a:xfrm>
            <a:off x="2923775" y="4272730"/>
            <a:ext cx="869387" cy="300444"/>
          </a:xfrm>
          <a:prstGeom prst="rect">
            <a:avLst/>
          </a:prstGeom>
          <a:solidFill>
            <a:schemeClr val="accent3">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矩形 76"/>
          <p:cNvSpPr/>
          <p:nvPr/>
        </p:nvSpPr>
        <p:spPr>
          <a:xfrm>
            <a:off x="3779952" y="4271320"/>
            <a:ext cx="869387" cy="300444"/>
          </a:xfrm>
          <a:prstGeom prst="rect">
            <a:avLst/>
          </a:prstGeom>
          <a:solidFill>
            <a:schemeClr val="accent3">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3"/>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3000" fill="hold" grpId="0" nodeType="withEffect">
                                  <p:stCondLst>
                                    <p:cond delay="0"/>
                                  </p:stCondLst>
                                  <p:childTnLst>
                                    <p:anim calcmode="discrete" valueType="str">
                                      <p:cBhvr>
                                        <p:cTn id="6" dur="500" fill="hold"/>
                                        <p:tgtEl>
                                          <p:spTgt spid="69"/>
                                        </p:tgtEl>
                                        <p:attrNameLst>
                                          <p:attrName>style.visibility</p:attrName>
                                        </p:attrNameLst>
                                      </p:cBhvr>
                                      <p:tavLst>
                                        <p:tav tm="0">
                                          <p:val>
                                            <p:strVal val="hidden"/>
                                          </p:val>
                                        </p:tav>
                                        <p:tav tm="50000">
                                          <p:val>
                                            <p:strVal val="visible"/>
                                          </p:val>
                                        </p:tav>
                                      </p:tavLst>
                                    </p:anim>
                                  </p:childTnLst>
                                </p:cTn>
                              </p:par>
                            </p:childTnLst>
                          </p:cTn>
                        </p:par>
                      </p:childTnLst>
                    </p:cTn>
                  </p:par>
                  <p:par>
                    <p:cTn id="7" fill="hold">
                      <p:stCondLst>
                        <p:cond delay="indefinite"/>
                      </p:stCondLst>
                      <p:childTnLst>
                        <p:par>
                          <p:cTn id="8" fill="hold">
                            <p:stCondLst>
                              <p:cond delay="0"/>
                            </p:stCondLst>
                            <p:childTnLst>
                              <p:par>
                                <p:cTn id="9" presetID="35" presetClass="emph" presetSubtype="0" repeatCount="3000" fill="hold" grpId="0" nodeType="clickEffect">
                                  <p:stCondLst>
                                    <p:cond delay="0"/>
                                  </p:stCondLst>
                                  <p:childTnLst>
                                    <p:anim calcmode="discrete" valueType="str">
                                      <p:cBhvr>
                                        <p:cTn id="10" dur="500" fill="hold"/>
                                        <p:tgtEl>
                                          <p:spTgt spid="70"/>
                                        </p:tgtEl>
                                        <p:attrNameLst>
                                          <p:attrName>style.visibility</p:attrName>
                                        </p:attrNameLst>
                                      </p:cBhvr>
                                      <p:tavLst>
                                        <p:tav tm="0">
                                          <p:val>
                                            <p:strVal val="hidden"/>
                                          </p:val>
                                        </p:tav>
                                        <p:tav tm="50000">
                                          <p:val>
                                            <p:strVal val="visible"/>
                                          </p:val>
                                        </p:tav>
                                      </p:tavLst>
                                    </p:anim>
                                  </p:childTnLst>
                                </p:cTn>
                              </p:par>
                            </p:childTnLst>
                          </p:cTn>
                        </p:par>
                      </p:childTnLst>
                    </p:cTn>
                  </p:par>
                  <p:par>
                    <p:cTn id="11" fill="hold">
                      <p:stCondLst>
                        <p:cond delay="indefinite"/>
                      </p:stCondLst>
                      <p:childTnLst>
                        <p:par>
                          <p:cTn id="12" fill="hold">
                            <p:stCondLst>
                              <p:cond delay="0"/>
                            </p:stCondLst>
                            <p:childTnLst>
                              <p:par>
                                <p:cTn id="13" presetID="10" presetClass="exit" presetSubtype="0" accel="50000" decel="50000" fill="hold" nodeType="clickEffect">
                                  <p:stCondLst>
                                    <p:cond delay="0"/>
                                  </p:stCondLst>
                                  <p:childTnLst>
                                    <p:animEffect transition="out" filter="fade">
                                      <p:cBhvr>
                                        <p:cTn id="14" dur="1000"/>
                                        <p:tgtEl>
                                          <p:spTgt spid="78"/>
                                        </p:tgtEl>
                                      </p:cBhvr>
                                    </p:animEffect>
                                    <p:set>
                                      <p:cBhvr>
                                        <p:cTn id="15" dur="1" fill="hold">
                                          <p:stCondLst>
                                            <p:cond delay="999"/>
                                          </p:stCondLst>
                                        </p:cTn>
                                        <p:tgtEl>
                                          <p:spTgt spid="78"/>
                                        </p:tgtEl>
                                        <p:attrNameLst>
                                          <p:attrName>style.visibility</p:attrName>
                                        </p:attrNameLst>
                                      </p:cBhvr>
                                      <p:to>
                                        <p:strVal val="hidden"/>
                                      </p:to>
                                    </p:set>
                                  </p:childTnLst>
                                </p:cTn>
                              </p:par>
                              <p:par>
                                <p:cTn id="16" presetID="10" presetClass="entr" presetSubtype="0" accel="50000" decel="50000" fill="hold" nodeType="withEffect">
                                  <p:stCondLst>
                                    <p:cond delay="0"/>
                                  </p:stCondLst>
                                  <p:childTnLst>
                                    <p:set>
                                      <p:cBhvr>
                                        <p:cTn id="17" dur="1" fill="hold">
                                          <p:stCondLst>
                                            <p:cond delay="0"/>
                                          </p:stCondLst>
                                        </p:cTn>
                                        <p:tgtEl>
                                          <p:spTgt spid="90"/>
                                        </p:tgtEl>
                                        <p:attrNameLst>
                                          <p:attrName>style.visibility</p:attrName>
                                        </p:attrNameLst>
                                      </p:cBhvr>
                                      <p:to>
                                        <p:strVal val="visible"/>
                                      </p:to>
                                    </p:set>
                                    <p:animEffect transition="in" filter="fade">
                                      <p:cBhvr>
                                        <p:cTn id="18" dur="1000"/>
                                        <p:tgtEl>
                                          <p:spTgt spid="90"/>
                                        </p:tgtEl>
                                      </p:cBhvr>
                                    </p:animEffect>
                                  </p:childTnLst>
                                </p:cTn>
                              </p:par>
                              <p:par>
                                <p:cTn id="19" presetID="63" presetClass="path" presetSubtype="0" accel="50000" decel="50000" fill="hold" nodeType="withEffect">
                                  <p:stCondLst>
                                    <p:cond delay="0"/>
                                  </p:stCondLst>
                                  <p:childTnLst>
                                    <p:animMotion origin="layout" path="M 0 0 L 0.141448 0.000245 E" pathEditMode="relative" ptsTypes="">
                                      <p:cBhvr>
                                        <p:cTn id="20" dur="1000" fill="hold"/>
                                        <p:tgtEl>
                                          <p:spTgt spid="78"/>
                                        </p:tgtEl>
                                        <p:attrNameLst>
                                          <p:attrName>ppt_x</p:attrName>
                                          <p:attrName>ppt_y</p:attrName>
                                        </p:attrNameLst>
                                      </p:cBhvr>
                                    </p:animMotion>
                                  </p:childTnLst>
                                </p:cTn>
                              </p:par>
                              <p:par>
                                <p:cTn id="21" presetID="63" presetClass="path" presetSubtype="0" accel="50000" decel="50000" fill="hold" nodeType="withEffect">
                                  <p:stCondLst>
                                    <p:cond delay="0"/>
                                  </p:stCondLst>
                                  <p:childTnLst>
                                    <p:animMotion origin="layout" path="M -0.14141 -0.00024 L 2.5E-6 4.81481E-6 " pathEditMode="relative" rAng="0" ptsTypes="AA">
                                      <p:cBhvr>
                                        <p:cTn id="22" dur="1000" fill="hold"/>
                                        <p:tgtEl>
                                          <p:spTgt spid="90"/>
                                        </p:tgtEl>
                                        <p:attrNameLst>
                                          <p:attrName>ppt_x</p:attrName>
                                          <p:attrName>ppt_y</p:attrName>
                                        </p:attrNameLst>
                                      </p:cBhvr>
                                      <p:rCtr x="7070" y="0"/>
                                    </p:animMotion>
                                  </p:childTnLst>
                                </p:cTn>
                              </p:par>
                              <p:par>
                                <p:cTn id="23" presetID="6" presetClass="emph" presetSubtype="0" accel="50000" decel="50000" fill="hold" nodeType="withEffect">
                                  <p:stCondLst>
                                    <p:cond delay="0"/>
                                  </p:stCondLst>
                                  <p:childTnLst>
                                    <p:animScale>
                                      <p:cBhvr>
                                        <p:cTn id="24" dur="1000" fill="hold"/>
                                        <p:tgtEl>
                                          <p:spTgt spid="78"/>
                                        </p:tgtEl>
                                      </p:cBhvr>
                                      <p:by x="150000" y="150000"/>
                                      <p:from x="100000" y="100000"/>
                                      <p:to x="42413" y="100000"/>
                                    </p:animScale>
                                  </p:childTnLst>
                                </p:cTn>
                              </p:par>
                              <p:par>
                                <p:cTn id="25" presetID="6" presetClass="emph" presetSubtype="0" accel="50000" decel="50000" fill="hold" nodeType="withEffect">
                                  <p:stCondLst>
                                    <p:cond delay="0"/>
                                  </p:stCondLst>
                                  <p:childTnLst>
                                    <p:animScale>
                                      <p:cBhvr>
                                        <p:cTn id="26" dur="1000" fill="hold"/>
                                        <p:tgtEl>
                                          <p:spTgt spid="90"/>
                                        </p:tgtEl>
                                      </p:cBhvr>
                                      <p:by x="150000" y="150000"/>
                                      <p:from x="235779" y="100000"/>
                                      <p:to x="100000" y="100000"/>
                                    </p:animScale>
                                  </p:childTnLst>
                                </p:cTn>
                              </p:par>
                            </p:childTnLst>
                          </p:cTn>
                        </p:par>
                      </p:childTnLst>
                    </p:cTn>
                  </p:par>
                  <p:par>
                    <p:cTn id="27" fill="hold">
                      <p:stCondLst>
                        <p:cond delay="indefinite"/>
                      </p:stCondLst>
                      <p:childTnLst>
                        <p:par>
                          <p:cTn id="28" fill="hold">
                            <p:stCondLst>
                              <p:cond delay="0"/>
                            </p:stCondLst>
                            <p:childTnLst>
                              <p:par>
                                <p:cTn id="29" presetID="31" presetClass="exit" presetSubtype="0" fill="hold" grpId="0" nodeType="clickEffect">
                                  <p:stCondLst>
                                    <p:cond delay="0"/>
                                  </p:stCondLst>
                                  <p:childTnLst>
                                    <p:anim calcmode="lin" valueType="num">
                                      <p:cBhvr>
                                        <p:cTn id="30" dur="1000"/>
                                        <p:tgtEl>
                                          <p:spTgt spid="80"/>
                                        </p:tgtEl>
                                        <p:attrNameLst>
                                          <p:attrName>ppt_w</p:attrName>
                                        </p:attrNameLst>
                                      </p:cBhvr>
                                      <p:tavLst>
                                        <p:tav tm="0">
                                          <p:val>
                                            <p:strVal val="ppt_w"/>
                                          </p:val>
                                        </p:tav>
                                        <p:tav tm="100000">
                                          <p:val>
                                            <p:fltVal val="0"/>
                                          </p:val>
                                        </p:tav>
                                      </p:tavLst>
                                    </p:anim>
                                    <p:anim calcmode="lin" valueType="num">
                                      <p:cBhvr>
                                        <p:cTn id="31" dur="1000"/>
                                        <p:tgtEl>
                                          <p:spTgt spid="80"/>
                                        </p:tgtEl>
                                        <p:attrNameLst>
                                          <p:attrName>ppt_h</p:attrName>
                                        </p:attrNameLst>
                                      </p:cBhvr>
                                      <p:tavLst>
                                        <p:tav tm="0">
                                          <p:val>
                                            <p:strVal val="ppt_h"/>
                                          </p:val>
                                        </p:tav>
                                        <p:tav tm="100000">
                                          <p:val>
                                            <p:fltVal val="0"/>
                                          </p:val>
                                        </p:tav>
                                      </p:tavLst>
                                    </p:anim>
                                    <p:anim calcmode="lin" valueType="num">
                                      <p:cBhvr>
                                        <p:cTn id="32" dur="1000"/>
                                        <p:tgtEl>
                                          <p:spTgt spid="80"/>
                                        </p:tgtEl>
                                        <p:attrNameLst>
                                          <p:attrName>style.rotation</p:attrName>
                                        </p:attrNameLst>
                                      </p:cBhvr>
                                      <p:tavLst>
                                        <p:tav tm="0">
                                          <p:val>
                                            <p:fltVal val="0"/>
                                          </p:val>
                                        </p:tav>
                                        <p:tav tm="100000">
                                          <p:val>
                                            <p:fltVal val="90"/>
                                          </p:val>
                                        </p:tav>
                                      </p:tavLst>
                                    </p:anim>
                                    <p:animEffect transition="out" filter="fade">
                                      <p:cBhvr>
                                        <p:cTn id="33" dur="1000"/>
                                        <p:tgtEl>
                                          <p:spTgt spid="80"/>
                                        </p:tgtEl>
                                      </p:cBhvr>
                                    </p:animEffect>
                                    <p:set>
                                      <p:cBhvr>
                                        <p:cTn id="34" dur="1" fill="hold">
                                          <p:stCondLst>
                                            <p:cond delay="999"/>
                                          </p:stCondLst>
                                        </p:cTn>
                                        <p:tgtEl>
                                          <p:spTgt spid="80"/>
                                        </p:tgtEl>
                                        <p:attrNameLst>
                                          <p:attrName>style.visibility</p:attrName>
                                        </p:attrNameLst>
                                      </p:cBhvr>
                                      <p:to>
                                        <p:strVal val="hidden"/>
                                      </p:to>
                                    </p:set>
                                  </p:childTnLst>
                                </p:cTn>
                              </p:par>
                              <p:par>
                                <p:cTn id="35" presetID="31" presetClass="exit" presetSubtype="0" fill="hold" grpId="0" nodeType="withEffect">
                                  <p:stCondLst>
                                    <p:cond delay="0"/>
                                  </p:stCondLst>
                                  <p:childTnLst>
                                    <p:anim calcmode="lin" valueType="num">
                                      <p:cBhvr>
                                        <p:cTn id="36" dur="1000"/>
                                        <p:tgtEl>
                                          <p:spTgt spid="76"/>
                                        </p:tgtEl>
                                        <p:attrNameLst>
                                          <p:attrName>ppt_w</p:attrName>
                                        </p:attrNameLst>
                                      </p:cBhvr>
                                      <p:tavLst>
                                        <p:tav tm="0">
                                          <p:val>
                                            <p:strVal val="ppt_w"/>
                                          </p:val>
                                        </p:tav>
                                        <p:tav tm="100000">
                                          <p:val>
                                            <p:fltVal val="0"/>
                                          </p:val>
                                        </p:tav>
                                      </p:tavLst>
                                    </p:anim>
                                    <p:anim calcmode="lin" valueType="num">
                                      <p:cBhvr>
                                        <p:cTn id="37" dur="1000"/>
                                        <p:tgtEl>
                                          <p:spTgt spid="76"/>
                                        </p:tgtEl>
                                        <p:attrNameLst>
                                          <p:attrName>ppt_h</p:attrName>
                                        </p:attrNameLst>
                                      </p:cBhvr>
                                      <p:tavLst>
                                        <p:tav tm="0">
                                          <p:val>
                                            <p:strVal val="ppt_h"/>
                                          </p:val>
                                        </p:tav>
                                        <p:tav tm="100000">
                                          <p:val>
                                            <p:fltVal val="0"/>
                                          </p:val>
                                        </p:tav>
                                      </p:tavLst>
                                    </p:anim>
                                    <p:anim calcmode="lin" valueType="num">
                                      <p:cBhvr>
                                        <p:cTn id="38" dur="1000"/>
                                        <p:tgtEl>
                                          <p:spTgt spid="76"/>
                                        </p:tgtEl>
                                        <p:attrNameLst>
                                          <p:attrName>style.rotation</p:attrName>
                                        </p:attrNameLst>
                                      </p:cBhvr>
                                      <p:tavLst>
                                        <p:tav tm="0">
                                          <p:val>
                                            <p:fltVal val="0"/>
                                          </p:val>
                                        </p:tav>
                                        <p:tav tm="100000">
                                          <p:val>
                                            <p:fltVal val="90"/>
                                          </p:val>
                                        </p:tav>
                                      </p:tavLst>
                                    </p:anim>
                                    <p:animEffect transition="out" filter="fade">
                                      <p:cBhvr>
                                        <p:cTn id="39" dur="1000"/>
                                        <p:tgtEl>
                                          <p:spTgt spid="76"/>
                                        </p:tgtEl>
                                      </p:cBhvr>
                                    </p:animEffect>
                                    <p:set>
                                      <p:cBhvr>
                                        <p:cTn id="40" dur="1" fill="hold">
                                          <p:stCondLst>
                                            <p:cond delay="999"/>
                                          </p:stCondLst>
                                        </p:cTn>
                                        <p:tgtEl>
                                          <p:spTgt spid="76"/>
                                        </p:tgtEl>
                                        <p:attrNameLst>
                                          <p:attrName>style.visibility</p:attrName>
                                        </p:attrNameLst>
                                      </p:cBhvr>
                                      <p:to>
                                        <p:strVal val="hidden"/>
                                      </p:to>
                                    </p:set>
                                  </p:childTnLst>
                                </p:cTn>
                              </p:par>
                              <p:par>
                                <p:cTn id="41" presetID="31" presetClass="exit" presetSubtype="0" fill="hold" grpId="0" nodeType="withEffect">
                                  <p:stCondLst>
                                    <p:cond delay="0"/>
                                  </p:stCondLst>
                                  <p:childTnLst>
                                    <p:anim calcmode="lin" valueType="num">
                                      <p:cBhvr>
                                        <p:cTn id="42" dur="1000"/>
                                        <p:tgtEl>
                                          <p:spTgt spid="77"/>
                                        </p:tgtEl>
                                        <p:attrNameLst>
                                          <p:attrName>ppt_w</p:attrName>
                                        </p:attrNameLst>
                                      </p:cBhvr>
                                      <p:tavLst>
                                        <p:tav tm="0">
                                          <p:val>
                                            <p:strVal val="ppt_w"/>
                                          </p:val>
                                        </p:tav>
                                        <p:tav tm="100000">
                                          <p:val>
                                            <p:fltVal val="0"/>
                                          </p:val>
                                        </p:tav>
                                      </p:tavLst>
                                    </p:anim>
                                    <p:anim calcmode="lin" valueType="num">
                                      <p:cBhvr>
                                        <p:cTn id="43" dur="1000"/>
                                        <p:tgtEl>
                                          <p:spTgt spid="77"/>
                                        </p:tgtEl>
                                        <p:attrNameLst>
                                          <p:attrName>ppt_h</p:attrName>
                                        </p:attrNameLst>
                                      </p:cBhvr>
                                      <p:tavLst>
                                        <p:tav tm="0">
                                          <p:val>
                                            <p:strVal val="ppt_h"/>
                                          </p:val>
                                        </p:tav>
                                        <p:tav tm="100000">
                                          <p:val>
                                            <p:fltVal val="0"/>
                                          </p:val>
                                        </p:tav>
                                      </p:tavLst>
                                    </p:anim>
                                    <p:anim calcmode="lin" valueType="num">
                                      <p:cBhvr>
                                        <p:cTn id="44" dur="1000"/>
                                        <p:tgtEl>
                                          <p:spTgt spid="77"/>
                                        </p:tgtEl>
                                        <p:attrNameLst>
                                          <p:attrName>style.rotation</p:attrName>
                                        </p:attrNameLst>
                                      </p:cBhvr>
                                      <p:tavLst>
                                        <p:tav tm="0">
                                          <p:val>
                                            <p:fltVal val="0"/>
                                          </p:val>
                                        </p:tav>
                                        <p:tav tm="100000">
                                          <p:val>
                                            <p:fltVal val="90"/>
                                          </p:val>
                                        </p:tav>
                                      </p:tavLst>
                                    </p:anim>
                                    <p:animEffect transition="out" filter="fade">
                                      <p:cBhvr>
                                        <p:cTn id="45" dur="1000"/>
                                        <p:tgtEl>
                                          <p:spTgt spid="77"/>
                                        </p:tgtEl>
                                      </p:cBhvr>
                                    </p:animEffect>
                                    <p:set>
                                      <p:cBhvr>
                                        <p:cTn id="46" dur="1" fill="hold">
                                          <p:stCondLst>
                                            <p:cond delay="999"/>
                                          </p:stCondLst>
                                        </p:cTn>
                                        <p:tgtEl>
                                          <p:spTgt spid="7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p:bldP spid="70" grpId="0"/>
      <p:bldP spid="80" grpId="0" bldLvl="0" animBg="1"/>
      <p:bldP spid="76" grpId="0" bldLvl="0" animBg="1"/>
      <p:bldP spid="77" grpId="0" bldLvl="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558165" y="1583055"/>
            <a:ext cx="11130280" cy="4364990"/>
          </a:xfrm>
        </p:spPr>
        <p:txBody>
          <a:bodyPr/>
          <a:p>
            <a:r>
              <a:rPr lang="zh-CN" altLang="en-US"/>
              <a:t>考试范围第</a:t>
            </a:r>
            <a:r>
              <a:rPr lang="en-US" altLang="zh-CN"/>
              <a:t>1</a:t>
            </a:r>
            <a:r>
              <a:rPr lang="zh-CN" altLang="en-US"/>
              <a:t>章</a:t>
            </a:r>
            <a:r>
              <a:rPr lang="en-US" altLang="zh-CN"/>
              <a:t>-</a:t>
            </a:r>
            <a:r>
              <a:rPr lang="zh-CN" altLang="en-US"/>
              <a:t>第</a:t>
            </a:r>
            <a:r>
              <a:rPr lang="en-US" altLang="zh-CN"/>
              <a:t>7</a:t>
            </a:r>
            <a:r>
              <a:rPr lang="zh-CN" altLang="en-US"/>
              <a:t>章</a:t>
            </a:r>
            <a:br>
              <a:rPr lang="zh-CN" altLang="en-US"/>
            </a:br>
            <a:r>
              <a:rPr lang="zh-CN" altLang="en-US"/>
              <a:t>题型：选择（单选</a:t>
            </a:r>
            <a:r>
              <a:rPr lang="en-US" altLang="zh-CN"/>
              <a:t>12*1</a:t>
            </a:r>
            <a:r>
              <a:rPr lang="zh-CN" altLang="en-US"/>
              <a:t>、不定选</a:t>
            </a:r>
            <a:r>
              <a:rPr lang="en-US" altLang="zh-CN"/>
              <a:t>5*2</a:t>
            </a:r>
            <a:r>
              <a:rPr lang="zh-CN" altLang="en-US"/>
              <a:t>）共</a:t>
            </a:r>
            <a:r>
              <a:rPr lang="en-US" altLang="zh-CN"/>
              <a:t>22</a:t>
            </a:r>
            <a:r>
              <a:rPr lang="zh-CN" altLang="en-US"/>
              <a:t>分</a:t>
            </a:r>
            <a:br>
              <a:rPr lang="zh-CN" altLang="en-US"/>
            </a:br>
            <a:r>
              <a:rPr lang="zh-CN" altLang="en-US"/>
              <a:t> </a:t>
            </a:r>
            <a:r>
              <a:rPr lang="en-US" altLang="zh-CN"/>
              <a:t>            </a:t>
            </a:r>
            <a:r>
              <a:rPr lang="zh-CN" altLang="en-US"/>
              <a:t>简答题</a:t>
            </a:r>
            <a:r>
              <a:rPr lang="en-US" altLang="zh-CN"/>
              <a:t> </a:t>
            </a:r>
            <a:r>
              <a:rPr lang="zh-CN" altLang="en-US"/>
              <a:t>（</a:t>
            </a:r>
            <a:r>
              <a:rPr lang="en-US" altLang="zh-CN"/>
              <a:t>5</a:t>
            </a:r>
            <a:r>
              <a:rPr lang="en-US" altLang="zh-CN"/>
              <a:t>*6</a:t>
            </a:r>
            <a:r>
              <a:rPr lang="zh-CN" altLang="en-US"/>
              <a:t>）</a:t>
            </a:r>
            <a:r>
              <a:rPr lang="en-US" altLang="zh-CN"/>
              <a:t>  30</a:t>
            </a:r>
            <a:r>
              <a:rPr lang="zh-CN" altLang="en-US"/>
              <a:t>分</a:t>
            </a:r>
            <a:br>
              <a:rPr lang="zh-CN" altLang="en-US"/>
            </a:br>
            <a:r>
              <a:rPr lang="zh-CN" altLang="en-US"/>
              <a:t> </a:t>
            </a:r>
            <a:r>
              <a:rPr lang="en-US" altLang="zh-CN"/>
              <a:t>            </a:t>
            </a:r>
            <a:r>
              <a:rPr lang="zh-CN" altLang="en-US"/>
              <a:t>分析计算</a:t>
            </a:r>
            <a:r>
              <a:rPr lang="en-US" altLang="zh-CN"/>
              <a:t> </a:t>
            </a:r>
            <a:r>
              <a:rPr lang="zh-CN" altLang="en-US"/>
              <a:t>（</a:t>
            </a:r>
            <a:r>
              <a:rPr lang="en-US" altLang="zh-CN"/>
              <a:t>8</a:t>
            </a:r>
            <a:r>
              <a:rPr lang="en-US" altLang="zh-CN"/>
              <a:t>+8+8+12</a:t>
            </a:r>
            <a:r>
              <a:rPr lang="zh-CN" altLang="en-US"/>
              <a:t>）</a:t>
            </a:r>
            <a:r>
              <a:rPr lang="en-US" altLang="zh-CN"/>
              <a:t>36</a:t>
            </a:r>
            <a:r>
              <a:rPr lang="zh-CN" altLang="en-US"/>
              <a:t>分 </a:t>
            </a:r>
            <a:br>
              <a:rPr lang="zh-CN" altLang="en-US"/>
            </a:br>
            <a:r>
              <a:rPr lang="zh-CN" altLang="en-US"/>
              <a:t> </a:t>
            </a:r>
            <a:r>
              <a:rPr lang="en-US" altLang="zh-CN"/>
              <a:t>            </a:t>
            </a:r>
            <a:r>
              <a:rPr lang="zh-CN" altLang="en-US"/>
              <a:t>论述题</a:t>
            </a:r>
            <a:r>
              <a:rPr lang="en-US" altLang="zh-CN"/>
              <a:t>        12</a:t>
            </a:r>
            <a:r>
              <a:rPr lang="zh-CN" altLang="en-US"/>
              <a:t>分</a:t>
            </a:r>
            <a:endParaRPr lang="zh-CN" alt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3156764" y="1188116"/>
            <a:ext cx="5900079" cy="1417496"/>
            <a:chOff x="3156764" y="1188116"/>
            <a:chExt cx="5900079" cy="1417496"/>
          </a:xfrm>
        </p:grpSpPr>
        <p:sp>
          <p:nvSpPr>
            <p:cNvPr id="12" name="íşlïḍè"/>
            <p:cNvSpPr txBox="1"/>
            <p:nvPr/>
          </p:nvSpPr>
          <p:spPr>
            <a:xfrm>
              <a:off x="3965618" y="1188116"/>
              <a:ext cx="4287076" cy="419100"/>
            </a:xfrm>
            <a:prstGeom prst="rect">
              <a:avLst/>
            </a:prstGeom>
            <a:noFill/>
          </p:spPr>
          <p:txBody>
            <a:bodyPr wrap="square" lIns="91440" tIns="45720" rIns="91440" bIns="45720" anchor="ctr">
              <a:noAutofit/>
            </a:bodyPr>
            <a:lstStyle/>
            <a:p>
              <a:pPr algn="ctr"/>
              <a:r>
                <a:rPr lang="en-US" altLang="zh-CN" sz="2400" b="1" dirty="0"/>
                <a:t>1.5 </a:t>
              </a:r>
              <a:r>
                <a:rPr lang="zh-CN" altLang="en-US" sz="2400" b="1" dirty="0"/>
                <a:t>计算机网络的性能指标</a:t>
              </a:r>
              <a:endParaRPr lang="en-US" altLang="zh-CN" sz="2400" b="1" dirty="0"/>
            </a:p>
          </p:txBody>
        </p:sp>
        <p:grpSp>
          <p:nvGrpSpPr>
            <p:cNvPr id="6" name="组合 5"/>
            <p:cNvGrpSpPr/>
            <p:nvPr/>
          </p:nvGrpSpPr>
          <p:grpSpPr>
            <a:xfrm>
              <a:off x="3156764" y="2010058"/>
              <a:ext cx="5900079" cy="595554"/>
              <a:chOff x="1183243" y="2200834"/>
              <a:chExt cx="5900079" cy="595554"/>
            </a:xfrm>
          </p:grpSpPr>
          <p:sp>
            <p:nvSpPr>
              <p:cNvPr id="5" name="平行四边形 4"/>
              <p:cNvSpPr/>
              <p:nvPr/>
            </p:nvSpPr>
            <p:spPr>
              <a:xfrm>
                <a:off x="1183243" y="2200834"/>
                <a:ext cx="828092" cy="595554"/>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latin typeface="Impact" panose="020B0806030902050204" pitchFamily="34" charset="0"/>
                  </a:rPr>
                  <a:t>01</a:t>
                </a:r>
                <a:endParaRPr lang="zh-CN" altLang="en-US" sz="2800" dirty="0">
                  <a:latin typeface="Impact" panose="020B0806030902050204" pitchFamily="34" charset="0"/>
                </a:endParaRPr>
              </a:p>
            </p:txBody>
          </p:sp>
          <p:sp>
            <p:nvSpPr>
              <p:cNvPr id="25" name="平行四边形 24"/>
              <p:cNvSpPr/>
              <p:nvPr/>
            </p:nvSpPr>
            <p:spPr>
              <a:xfrm>
                <a:off x="1858680" y="2200834"/>
                <a:ext cx="5224642" cy="595554"/>
              </a:xfrm>
              <a:prstGeom prst="parallelogram">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200" b="1" dirty="0">
                    <a:solidFill>
                      <a:schemeClr val="tx1"/>
                    </a:solidFill>
                    <a:latin typeface="Impact" panose="020B0806030902050204" pitchFamily="34" charset="0"/>
                  </a:rPr>
                  <a:t>计算机网络的性能指标</a:t>
                </a:r>
                <a:endParaRPr lang="zh-CN" altLang="en-US" sz="2200" b="1" dirty="0">
                  <a:solidFill>
                    <a:schemeClr val="tx1"/>
                  </a:solidFill>
                  <a:latin typeface="Impact" panose="020B0806030902050204" pitchFamily="34" charset="0"/>
                </a:endParaRP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文本框 92"/>
          <p:cNvSpPr txBox="1"/>
          <p:nvPr/>
        </p:nvSpPr>
        <p:spPr>
          <a:xfrm>
            <a:off x="9607908" y="4222970"/>
            <a:ext cx="2371107" cy="369332"/>
          </a:xfrm>
          <a:prstGeom prst="rect">
            <a:avLst/>
          </a:prstGeom>
          <a:noFill/>
        </p:spPr>
        <p:txBody>
          <a:bodyPr wrap="square" rtlCol="0">
            <a:spAutoFit/>
          </a:bodyPr>
          <a:lstStyle/>
          <a:p>
            <a:r>
              <a:rPr lang="en-US" altLang="zh-CN" b="1" dirty="0"/>
              <a:t>B</a:t>
            </a:r>
            <a:r>
              <a:rPr lang="zh-CN" altLang="en-US" b="1" dirty="0"/>
              <a:t>对</a:t>
            </a:r>
            <a:r>
              <a:rPr lang="en-US" altLang="zh-CN" b="1" dirty="0"/>
              <a:t>A</a:t>
            </a:r>
            <a:r>
              <a:rPr lang="zh-CN" altLang="en-US" b="1" dirty="0"/>
              <a:t>第二次流量控制</a:t>
            </a:r>
            <a:endParaRPr lang="zh-CN" altLang="en-US" b="1" dirty="0"/>
          </a:p>
        </p:txBody>
      </p:sp>
      <p:grpSp>
        <p:nvGrpSpPr>
          <p:cNvPr id="90" name="组合 89"/>
          <p:cNvGrpSpPr/>
          <p:nvPr/>
        </p:nvGrpSpPr>
        <p:grpSpPr>
          <a:xfrm>
            <a:off x="4536621" y="3908652"/>
            <a:ext cx="1098343" cy="725074"/>
            <a:chOff x="1913798" y="1939971"/>
            <a:chExt cx="1112801" cy="725074"/>
          </a:xfrm>
        </p:grpSpPr>
        <p:sp>
          <p:nvSpPr>
            <p:cNvPr id="91" name="矩形 90"/>
            <p:cNvSpPr/>
            <p:nvPr/>
          </p:nvSpPr>
          <p:spPr>
            <a:xfrm>
              <a:off x="2042152" y="2253525"/>
              <a:ext cx="882054" cy="411520"/>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2" name="文本框 91"/>
            <p:cNvSpPr txBox="1"/>
            <p:nvPr/>
          </p:nvSpPr>
          <p:spPr>
            <a:xfrm>
              <a:off x="1913798" y="1939971"/>
              <a:ext cx="1112801" cy="365760"/>
            </a:xfrm>
            <a:prstGeom prst="rect">
              <a:avLst/>
            </a:prstGeom>
            <a:noFill/>
          </p:spPr>
          <p:txBody>
            <a:bodyPr wrap="square" rtlCol="0">
              <a:spAutoFit/>
            </a:bodyPr>
            <a:lstStyle/>
            <a:p>
              <a:pPr algn="ctr"/>
              <a:r>
                <a:rPr lang="en-US" altLang="zh-CN" b="1" dirty="0">
                  <a:solidFill>
                    <a:schemeClr val="accent3"/>
                  </a:solidFill>
                </a:rPr>
                <a:t>swnd=100</a:t>
              </a:r>
              <a:endParaRPr lang="zh-CN" altLang="en-US" b="1" dirty="0">
                <a:solidFill>
                  <a:schemeClr val="accent3"/>
                </a:solidFill>
              </a:endParaRPr>
            </a:p>
          </p:txBody>
        </p:sp>
      </p:grpSp>
      <p:sp>
        <p:nvSpPr>
          <p:cNvPr id="13" name="文本框 12"/>
          <p:cNvSpPr txBox="1"/>
          <p:nvPr/>
        </p:nvSpPr>
        <p:spPr>
          <a:xfrm>
            <a:off x="7321143" y="896456"/>
            <a:ext cx="1710312" cy="369332"/>
          </a:xfrm>
          <a:prstGeom prst="rect">
            <a:avLst/>
          </a:prstGeom>
          <a:noFill/>
        </p:spPr>
        <p:txBody>
          <a:bodyPr wrap="square" rtlCol="0">
            <a:spAutoFit/>
          </a:bodyPr>
          <a:lstStyle/>
          <a:p>
            <a:pPr algn="ctr"/>
            <a:r>
              <a:rPr lang="en-US" altLang="zh-CN" b="1" dirty="0"/>
              <a:t>A</a:t>
            </a:r>
            <a:r>
              <a:rPr lang="zh-CN" altLang="en-US" b="1" dirty="0"/>
              <a:t>给</a:t>
            </a:r>
            <a:r>
              <a:rPr lang="en-US" altLang="zh-CN" b="1" dirty="0"/>
              <a:t>B</a:t>
            </a:r>
            <a:r>
              <a:rPr lang="zh-CN" altLang="en-US" b="1" dirty="0"/>
              <a:t>发送数据</a:t>
            </a:r>
            <a:endParaRPr lang="zh-CN" altLang="en-US" b="1" dirty="0"/>
          </a:p>
        </p:txBody>
      </p:sp>
      <p:sp>
        <p:nvSpPr>
          <p:cNvPr id="14" name="文本框 13"/>
          <p:cNvSpPr txBox="1"/>
          <p:nvPr/>
        </p:nvSpPr>
        <p:spPr>
          <a:xfrm>
            <a:off x="7328743" y="1644093"/>
            <a:ext cx="1710312" cy="369332"/>
          </a:xfrm>
          <a:prstGeom prst="rect">
            <a:avLst/>
          </a:prstGeom>
          <a:noFill/>
        </p:spPr>
        <p:txBody>
          <a:bodyPr wrap="square" rtlCol="0">
            <a:spAutoFit/>
          </a:bodyPr>
          <a:lstStyle/>
          <a:p>
            <a:pPr algn="ctr"/>
            <a:r>
              <a:rPr lang="en-US" altLang="zh-CN" b="1" dirty="0"/>
              <a:t>B</a:t>
            </a:r>
            <a:r>
              <a:rPr lang="zh-CN" altLang="en-US" b="1" dirty="0"/>
              <a:t>对</a:t>
            </a:r>
            <a:r>
              <a:rPr lang="en-US" altLang="zh-CN" b="1" dirty="0"/>
              <a:t>A</a:t>
            </a:r>
            <a:r>
              <a:rPr lang="zh-CN" altLang="en-US" b="1" dirty="0"/>
              <a:t>流量控制</a:t>
            </a:r>
            <a:endParaRPr lang="zh-CN" altLang="en-US" b="1" dirty="0"/>
          </a:p>
        </p:txBody>
      </p:sp>
      <p:grpSp>
        <p:nvGrpSpPr>
          <p:cNvPr id="4" name="组合 3"/>
          <p:cNvGrpSpPr/>
          <p:nvPr/>
        </p:nvGrpSpPr>
        <p:grpSpPr>
          <a:xfrm>
            <a:off x="304800" y="749300"/>
            <a:ext cx="6192344" cy="400110"/>
            <a:chOff x="424117" y="898245"/>
            <a:chExt cx="6192344" cy="400110"/>
          </a:xfrm>
        </p:grpSpPr>
        <p:sp>
          <p:nvSpPr>
            <p:cNvPr id="2" name="平行四边形 1"/>
            <p:cNvSpPr/>
            <p:nvPr/>
          </p:nvSpPr>
          <p:spPr>
            <a:xfrm>
              <a:off x="424117" y="898245"/>
              <a:ext cx="68144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02</a:t>
              </a:r>
              <a:endParaRPr lang="zh-CN" altLang="en-US" sz="2200" dirty="0">
                <a:latin typeface="Impact" panose="020B0806030902050204" pitchFamily="34" charset="0"/>
              </a:endParaRPr>
            </a:p>
          </p:txBody>
        </p:sp>
        <p:sp>
          <p:nvSpPr>
            <p:cNvPr id="3" name="文本框 2"/>
            <p:cNvSpPr txBox="1"/>
            <p:nvPr/>
          </p:nvSpPr>
          <p:spPr>
            <a:xfrm>
              <a:off x="1105563" y="898245"/>
              <a:ext cx="5510898" cy="400110"/>
            </a:xfrm>
            <a:prstGeom prst="rect">
              <a:avLst/>
            </a:prstGeom>
            <a:noFill/>
          </p:spPr>
          <p:txBody>
            <a:bodyPr wrap="square" rtlCol="0">
              <a:spAutoFit/>
            </a:bodyPr>
            <a:lstStyle/>
            <a:p>
              <a:r>
                <a:rPr lang="en-US" altLang="zh-CN" sz="2000" b="1" dirty="0"/>
                <a:t>TCP</a:t>
              </a:r>
              <a:r>
                <a:rPr lang="zh-CN" altLang="en-US" sz="2000" b="1" dirty="0"/>
                <a:t>的流量控制方法</a:t>
              </a:r>
              <a:endParaRPr lang="zh-CN" altLang="en-US" sz="2000" b="1" dirty="0"/>
            </a:p>
          </p:txBody>
        </p:sp>
      </p:grpSp>
      <p:grpSp>
        <p:nvGrpSpPr>
          <p:cNvPr id="16" name="组合 15"/>
          <p:cNvGrpSpPr/>
          <p:nvPr/>
        </p:nvGrpSpPr>
        <p:grpSpPr>
          <a:xfrm>
            <a:off x="6384834" y="1085736"/>
            <a:ext cx="3566255" cy="667591"/>
            <a:chOff x="5945910" y="1085736"/>
            <a:chExt cx="3566255" cy="667591"/>
          </a:xfrm>
        </p:grpSpPr>
        <p:grpSp>
          <p:nvGrpSpPr>
            <p:cNvPr id="7" name="组合 6"/>
            <p:cNvGrpSpPr/>
            <p:nvPr/>
          </p:nvGrpSpPr>
          <p:grpSpPr>
            <a:xfrm>
              <a:off x="5945910" y="1085736"/>
              <a:ext cx="677140" cy="654939"/>
              <a:chOff x="7511027" y="2136324"/>
              <a:chExt cx="677140" cy="654939"/>
            </a:xfrm>
          </p:grpSpPr>
          <p:pic>
            <p:nvPicPr>
              <p:cNvPr id="5" name="图形 4"/>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a:off x="7511027" y="2136324"/>
                <a:ext cx="677140" cy="654939"/>
              </a:xfrm>
              <a:prstGeom prst="rect">
                <a:avLst/>
              </a:prstGeom>
            </p:spPr>
          </p:pic>
          <p:sp>
            <p:nvSpPr>
              <p:cNvPr id="6" name="文本框 5"/>
              <p:cNvSpPr txBox="1"/>
              <p:nvPr/>
            </p:nvSpPr>
            <p:spPr>
              <a:xfrm>
                <a:off x="7801584" y="2148976"/>
                <a:ext cx="317770" cy="400110"/>
              </a:xfrm>
              <a:prstGeom prst="rect">
                <a:avLst/>
              </a:prstGeom>
              <a:noFill/>
            </p:spPr>
            <p:txBody>
              <a:bodyPr wrap="square" rtlCol="0">
                <a:spAutoFit/>
              </a:bodyPr>
              <a:lstStyle/>
              <a:p>
                <a:pPr algn="ctr"/>
                <a:r>
                  <a:rPr lang="en-US" altLang="zh-CN" sz="2000" b="1" dirty="0">
                    <a:solidFill>
                      <a:schemeClr val="bg1"/>
                    </a:solidFill>
                  </a:rPr>
                  <a:t>A</a:t>
                </a:r>
                <a:endParaRPr lang="zh-CN" altLang="en-US" sz="2000" b="1" dirty="0">
                  <a:solidFill>
                    <a:schemeClr val="bg1"/>
                  </a:solidFill>
                </a:endParaRPr>
              </a:p>
            </p:txBody>
          </p:sp>
        </p:grpSp>
        <p:grpSp>
          <p:nvGrpSpPr>
            <p:cNvPr id="8" name="组合 7"/>
            <p:cNvGrpSpPr/>
            <p:nvPr/>
          </p:nvGrpSpPr>
          <p:grpSpPr>
            <a:xfrm>
              <a:off x="8835025" y="1098388"/>
              <a:ext cx="677140" cy="654939"/>
              <a:chOff x="7511027" y="2136324"/>
              <a:chExt cx="677140" cy="654939"/>
            </a:xfrm>
          </p:grpSpPr>
          <p:pic>
            <p:nvPicPr>
              <p:cNvPr id="9" name="图形 8"/>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a:off x="7511027" y="2136324"/>
                <a:ext cx="677140" cy="654939"/>
              </a:xfrm>
              <a:prstGeom prst="rect">
                <a:avLst/>
              </a:prstGeom>
            </p:spPr>
          </p:pic>
          <p:sp>
            <p:nvSpPr>
              <p:cNvPr id="10" name="文本框 9"/>
              <p:cNvSpPr txBox="1"/>
              <p:nvPr/>
            </p:nvSpPr>
            <p:spPr>
              <a:xfrm>
                <a:off x="7801584" y="2148976"/>
                <a:ext cx="317770" cy="400110"/>
              </a:xfrm>
              <a:prstGeom prst="rect">
                <a:avLst/>
              </a:prstGeom>
              <a:noFill/>
            </p:spPr>
            <p:txBody>
              <a:bodyPr wrap="square" rtlCol="0">
                <a:spAutoFit/>
              </a:bodyPr>
              <a:lstStyle/>
              <a:p>
                <a:pPr algn="ctr"/>
                <a:r>
                  <a:rPr lang="en-US" altLang="zh-CN" sz="2000" b="1" dirty="0">
                    <a:solidFill>
                      <a:schemeClr val="bg1"/>
                    </a:solidFill>
                  </a:rPr>
                  <a:t>B</a:t>
                </a:r>
                <a:endParaRPr lang="zh-CN" altLang="en-US" sz="2000" b="1" dirty="0">
                  <a:solidFill>
                    <a:schemeClr val="bg1"/>
                  </a:solidFill>
                </a:endParaRPr>
              </a:p>
            </p:txBody>
          </p:sp>
        </p:grpSp>
        <p:grpSp>
          <p:nvGrpSpPr>
            <p:cNvPr id="15" name="组合 14"/>
            <p:cNvGrpSpPr/>
            <p:nvPr/>
          </p:nvGrpSpPr>
          <p:grpSpPr>
            <a:xfrm>
              <a:off x="6623050" y="1274762"/>
              <a:ext cx="2243850" cy="369332"/>
              <a:chOff x="6623050" y="1274762"/>
              <a:chExt cx="2243850" cy="369332"/>
            </a:xfrm>
          </p:grpSpPr>
          <p:sp>
            <p:nvSpPr>
              <p:cNvPr id="12" name="圆柱体 11"/>
              <p:cNvSpPr/>
              <p:nvPr/>
            </p:nvSpPr>
            <p:spPr>
              <a:xfrm rot="16200000">
                <a:off x="7560309" y="337503"/>
                <a:ext cx="369332" cy="2243850"/>
              </a:xfrm>
              <a:prstGeom prst="can">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11" name="文本框 10"/>
              <p:cNvSpPr txBox="1"/>
              <p:nvPr/>
            </p:nvSpPr>
            <p:spPr>
              <a:xfrm>
                <a:off x="6889819" y="1274762"/>
                <a:ext cx="1710312" cy="369332"/>
              </a:xfrm>
              <a:prstGeom prst="rect">
                <a:avLst/>
              </a:prstGeom>
              <a:noFill/>
            </p:spPr>
            <p:txBody>
              <a:bodyPr wrap="square" rtlCol="0">
                <a:spAutoFit/>
              </a:bodyPr>
              <a:lstStyle/>
              <a:p>
                <a:pPr algn="ctr"/>
                <a:r>
                  <a:rPr lang="zh-CN" altLang="en-US" b="1" dirty="0">
                    <a:solidFill>
                      <a:schemeClr val="bg1"/>
                    </a:solidFill>
                  </a:rPr>
                  <a:t>已建立</a:t>
                </a:r>
                <a:r>
                  <a:rPr lang="en-US" altLang="zh-CN" b="1" dirty="0">
                    <a:solidFill>
                      <a:schemeClr val="bg1"/>
                    </a:solidFill>
                  </a:rPr>
                  <a:t>TCP</a:t>
                </a:r>
                <a:r>
                  <a:rPr lang="zh-CN" altLang="en-US" b="1" dirty="0">
                    <a:solidFill>
                      <a:schemeClr val="bg1"/>
                    </a:solidFill>
                  </a:rPr>
                  <a:t>连接</a:t>
                </a:r>
                <a:endParaRPr lang="zh-CN" altLang="en-US" b="1" dirty="0">
                  <a:solidFill>
                    <a:schemeClr val="bg1"/>
                  </a:solidFill>
                </a:endParaRPr>
              </a:p>
            </p:txBody>
          </p:sp>
        </p:grpSp>
      </p:grpSp>
      <p:grpSp>
        <p:nvGrpSpPr>
          <p:cNvPr id="23" name="组合 22"/>
          <p:cNvGrpSpPr/>
          <p:nvPr/>
        </p:nvGrpSpPr>
        <p:grpSpPr>
          <a:xfrm>
            <a:off x="6464001" y="1740674"/>
            <a:ext cx="3418275" cy="4774426"/>
            <a:chOff x="7004329" y="1740674"/>
            <a:chExt cx="3418275" cy="4774426"/>
          </a:xfrm>
        </p:grpSpPr>
        <p:cxnSp>
          <p:nvCxnSpPr>
            <p:cNvPr id="18" name="直接箭头连接符 17"/>
            <p:cNvCxnSpPr/>
            <p:nvPr/>
          </p:nvCxnSpPr>
          <p:spPr>
            <a:xfrm>
              <a:off x="7283602" y="1740674"/>
              <a:ext cx="0" cy="469822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p:nvPr/>
          </p:nvCxnSpPr>
          <p:spPr>
            <a:xfrm>
              <a:off x="10152847" y="1740674"/>
              <a:ext cx="0" cy="469822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文本框 19"/>
            <p:cNvSpPr txBox="1"/>
            <p:nvPr/>
          </p:nvSpPr>
          <p:spPr>
            <a:xfrm>
              <a:off x="7004329" y="6145768"/>
              <a:ext cx="272374" cy="369332"/>
            </a:xfrm>
            <a:prstGeom prst="rect">
              <a:avLst/>
            </a:prstGeom>
            <a:noFill/>
          </p:spPr>
          <p:txBody>
            <a:bodyPr wrap="square" rtlCol="0">
              <a:spAutoFit/>
            </a:bodyPr>
            <a:lstStyle/>
            <a:p>
              <a:r>
                <a:rPr lang="en-US" altLang="zh-CN" b="1" dirty="0"/>
                <a:t>t</a:t>
              </a:r>
              <a:endParaRPr lang="zh-CN" altLang="en-US" b="1" dirty="0"/>
            </a:p>
          </p:txBody>
        </p:sp>
        <p:sp>
          <p:nvSpPr>
            <p:cNvPr id="21" name="文本框 20"/>
            <p:cNvSpPr txBox="1"/>
            <p:nvPr/>
          </p:nvSpPr>
          <p:spPr>
            <a:xfrm>
              <a:off x="10150230" y="6145768"/>
              <a:ext cx="272374" cy="369332"/>
            </a:xfrm>
            <a:prstGeom prst="rect">
              <a:avLst/>
            </a:prstGeom>
            <a:noFill/>
          </p:spPr>
          <p:txBody>
            <a:bodyPr wrap="square" rtlCol="0">
              <a:spAutoFit/>
            </a:bodyPr>
            <a:lstStyle/>
            <a:p>
              <a:r>
                <a:rPr lang="en-US" altLang="zh-CN" b="1" dirty="0"/>
                <a:t>t</a:t>
              </a:r>
              <a:endParaRPr lang="zh-CN" altLang="en-US" b="1" dirty="0"/>
            </a:p>
          </p:txBody>
        </p:sp>
      </p:grpSp>
      <p:grpSp>
        <p:nvGrpSpPr>
          <p:cNvPr id="43" name="组合 42"/>
          <p:cNvGrpSpPr/>
          <p:nvPr/>
        </p:nvGrpSpPr>
        <p:grpSpPr>
          <a:xfrm>
            <a:off x="304800" y="1939971"/>
            <a:ext cx="9305102" cy="725074"/>
            <a:chOff x="304800" y="1939971"/>
            <a:chExt cx="9305102" cy="725074"/>
          </a:xfrm>
        </p:grpSpPr>
        <p:cxnSp>
          <p:nvCxnSpPr>
            <p:cNvPr id="37" name="直接箭头连接符 36"/>
            <p:cNvCxnSpPr/>
            <p:nvPr/>
          </p:nvCxnSpPr>
          <p:spPr>
            <a:xfrm>
              <a:off x="6743274" y="2459285"/>
              <a:ext cx="2866628" cy="0"/>
            </a:xfrm>
            <a:prstGeom prst="straightConnector1">
              <a:avLst/>
            </a:prstGeom>
            <a:ln w="381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38" name="文本框 37"/>
            <p:cNvSpPr txBox="1"/>
            <p:nvPr/>
          </p:nvSpPr>
          <p:spPr>
            <a:xfrm>
              <a:off x="7326420" y="2078680"/>
              <a:ext cx="935857" cy="369332"/>
            </a:xfrm>
            <a:prstGeom prst="rect">
              <a:avLst/>
            </a:prstGeom>
            <a:noFill/>
          </p:spPr>
          <p:txBody>
            <a:bodyPr wrap="square" rtlCol="0">
              <a:spAutoFit/>
            </a:bodyPr>
            <a:lstStyle/>
            <a:p>
              <a:pPr algn="ctr"/>
              <a:r>
                <a:rPr lang="en-US" altLang="zh-CN" b="1" dirty="0"/>
                <a:t>seq=401</a:t>
              </a:r>
              <a:endParaRPr lang="zh-CN" altLang="en-US" b="1" dirty="0"/>
            </a:p>
          </p:txBody>
        </p:sp>
        <p:sp>
          <p:nvSpPr>
            <p:cNvPr id="39" name="文本框 38"/>
            <p:cNvSpPr txBox="1"/>
            <p:nvPr/>
          </p:nvSpPr>
          <p:spPr>
            <a:xfrm>
              <a:off x="8147629" y="2078680"/>
              <a:ext cx="868072" cy="369332"/>
            </a:xfrm>
            <a:prstGeom prst="rect">
              <a:avLst/>
            </a:prstGeom>
            <a:noFill/>
          </p:spPr>
          <p:txBody>
            <a:bodyPr wrap="square" rtlCol="0">
              <a:spAutoFit/>
            </a:bodyPr>
            <a:lstStyle/>
            <a:p>
              <a:pPr algn="ctr"/>
              <a:r>
                <a:rPr lang="en-US" altLang="zh-CN" b="1" dirty="0"/>
                <a:t>DATA</a:t>
              </a:r>
              <a:endParaRPr lang="zh-CN" altLang="en-US" b="1" dirty="0"/>
            </a:p>
          </p:txBody>
        </p:sp>
        <p:grpSp>
          <p:nvGrpSpPr>
            <p:cNvPr id="17" name="组合 16"/>
            <p:cNvGrpSpPr/>
            <p:nvPr/>
          </p:nvGrpSpPr>
          <p:grpSpPr>
            <a:xfrm>
              <a:off x="304800" y="1939971"/>
              <a:ext cx="6100239" cy="725074"/>
              <a:chOff x="304800" y="1939971"/>
              <a:chExt cx="6100239" cy="725074"/>
            </a:xfrm>
          </p:grpSpPr>
          <p:grpSp>
            <p:nvGrpSpPr>
              <p:cNvPr id="36" name="组合 35"/>
              <p:cNvGrpSpPr/>
              <p:nvPr/>
            </p:nvGrpSpPr>
            <p:grpSpPr>
              <a:xfrm>
                <a:off x="2042152" y="1939971"/>
                <a:ext cx="2623752" cy="725074"/>
                <a:chOff x="2042152" y="1939971"/>
                <a:chExt cx="2623752" cy="725074"/>
              </a:xfrm>
            </p:grpSpPr>
            <p:sp>
              <p:nvSpPr>
                <p:cNvPr id="34" name="矩形 33"/>
                <p:cNvSpPr/>
                <p:nvPr/>
              </p:nvSpPr>
              <p:spPr>
                <a:xfrm>
                  <a:off x="2042152" y="2253525"/>
                  <a:ext cx="2623752" cy="411520"/>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5" name="文本框 34"/>
                <p:cNvSpPr txBox="1"/>
                <p:nvPr/>
              </p:nvSpPr>
              <p:spPr>
                <a:xfrm>
                  <a:off x="2789005" y="1939971"/>
                  <a:ext cx="1112801" cy="365760"/>
                </a:xfrm>
                <a:prstGeom prst="rect">
                  <a:avLst/>
                </a:prstGeom>
                <a:noFill/>
              </p:spPr>
              <p:txBody>
                <a:bodyPr wrap="square" rtlCol="0">
                  <a:spAutoFit/>
                </a:bodyPr>
                <a:lstStyle/>
                <a:p>
                  <a:pPr algn="ctr"/>
                  <a:r>
                    <a:rPr lang="en-US" altLang="zh-CN" b="1" dirty="0">
                      <a:solidFill>
                        <a:schemeClr val="accent3"/>
                      </a:solidFill>
                    </a:rPr>
                    <a:t>swnd=300</a:t>
                  </a:r>
                  <a:endParaRPr lang="zh-CN" altLang="en-US" b="1" dirty="0">
                    <a:solidFill>
                      <a:schemeClr val="accent3"/>
                    </a:solidFill>
                  </a:endParaRPr>
                </a:p>
              </p:txBody>
            </p:sp>
          </p:grpSp>
          <p:grpSp>
            <p:nvGrpSpPr>
              <p:cNvPr id="31" name="组合 30"/>
              <p:cNvGrpSpPr/>
              <p:nvPr/>
            </p:nvGrpSpPr>
            <p:grpSpPr>
              <a:xfrm>
                <a:off x="304800" y="2309063"/>
                <a:ext cx="6100239" cy="300446"/>
                <a:chOff x="301352" y="2013424"/>
                <a:chExt cx="6100239" cy="300446"/>
              </a:xfrm>
            </p:grpSpPr>
            <p:sp>
              <p:nvSpPr>
                <p:cNvPr id="24" name="矩形 23"/>
                <p:cNvSpPr/>
                <p:nvPr/>
              </p:nvSpPr>
              <p:spPr>
                <a:xfrm>
                  <a:off x="1171106"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101…200</a:t>
                  </a:r>
                  <a:endParaRPr lang="zh-CN" altLang="en-US" b="1" dirty="0">
                    <a:solidFill>
                      <a:schemeClr val="tx1"/>
                    </a:solidFill>
                  </a:endParaRPr>
                </a:p>
              </p:txBody>
            </p:sp>
            <p:sp>
              <p:nvSpPr>
                <p:cNvPr id="25" name="矩形 24"/>
                <p:cNvSpPr/>
                <p:nvPr/>
              </p:nvSpPr>
              <p:spPr>
                <a:xfrm>
                  <a:off x="301352"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1…100</a:t>
                  </a:r>
                  <a:endParaRPr lang="zh-CN" altLang="en-US" b="1" dirty="0">
                    <a:solidFill>
                      <a:schemeClr val="tx1"/>
                    </a:solidFill>
                  </a:endParaRPr>
                </a:p>
              </p:txBody>
            </p:sp>
            <p:sp>
              <p:nvSpPr>
                <p:cNvPr id="26" name="矩形 25"/>
                <p:cNvSpPr/>
                <p:nvPr/>
              </p:nvSpPr>
              <p:spPr>
                <a:xfrm>
                  <a:off x="2043942"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201…300</a:t>
                  </a:r>
                  <a:endParaRPr lang="zh-CN" altLang="en-US" b="1" dirty="0">
                    <a:solidFill>
                      <a:schemeClr val="tx1"/>
                    </a:solidFill>
                  </a:endParaRPr>
                </a:p>
              </p:txBody>
            </p:sp>
            <p:sp>
              <p:nvSpPr>
                <p:cNvPr id="27" name="矩形 26"/>
                <p:cNvSpPr/>
                <p:nvPr/>
              </p:nvSpPr>
              <p:spPr>
                <a:xfrm>
                  <a:off x="3783083"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401…500</a:t>
                  </a:r>
                  <a:endParaRPr lang="zh-CN" altLang="en-US" b="1" dirty="0">
                    <a:solidFill>
                      <a:schemeClr val="tx1"/>
                    </a:solidFill>
                  </a:endParaRPr>
                </a:p>
              </p:txBody>
            </p:sp>
            <p:sp>
              <p:nvSpPr>
                <p:cNvPr id="28" name="矩形 27"/>
                <p:cNvSpPr/>
                <p:nvPr/>
              </p:nvSpPr>
              <p:spPr>
                <a:xfrm>
                  <a:off x="2913329"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301…400</a:t>
                  </a:r>
                  <a:endParaRPr lang="zh-CN" altLang="en-US" b="1" dirty="0">
                    <a:solidFill>
                      <a:schemeClr val="tx1"/>
                    </a:solidFill>
                  </a:endParaRPr>
                </a:p>
              </p:txBody>
            </p:sp>
            <p:sp>
              <p:nvSpPr>
                <p:cNvPr id="29" name="矩形 28"/>
                <p:cNvSpPr/>
                <p:nvPr/>
              </p:nvSpPr>
              <p:spPr>
                <a:xfrm>
                  <a:off x="4655919"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501…600</a:t>
                  </a:r>
                  <a:endParaRPr lang="zh-CN" altLang="en-US" b="1" dirty="0">
                    <a:solidFill>
                      <a:schemeClr val="tx1"/>
                    </a:solidFill>
                  </a:endParaRPr>
                </a:p>
              </p:txBody>
            </p:sp>
            <p:sp>
              <p:nvSpPr>
                <p:cNvPr id="30" name="矩形 29"/>
                <p:cNvSpPr/>
                <p:nvPr/>
              </p:nvSpPr>
              <p:spPr>
                <a:xfrm>
                  <a:off x="5528755" y="2013424"/>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601…700</a:t>
                  </a:r>
                  <a:endParaRPr lang="zh-CN" altLang="en-US" b="1" dirty="0">
                    <a:solidFill>
                      <a:schemeClr val="tx1"/>
                    </a:solidFill>
                  </a:endParaRPr>
                </a:p>
              </p:txBody>
            </p:sp>
          </p:grpSp>
          <p:sp>
            <p:nvSpPr>
              <p:cNvPr id="22" name="矩形 21"/>
              <p:cNvSpPr/>
              <p:nvPr/>
            </p:nvSpPr>
            <p:spPr>
              <a:xfrm>
                <a:off x="2046679" y="2309064"/>
                <a:ext cx="869387" cy="300444"/>
              </a:xfrm>
              <a:prstGeom prst="rect">
                <a:avLst/>
              </a:prstGeom>
              <a:solidFill>
                <a:schemeClr val="accent3">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52" name="矩形 151"/>
            <p:cNvSpPr/>
            <p:nvPr/>
          </p:nvSpPr>
          <p:spPr>
            <a:xfrm>
              <a:off x="2923775" y="2305731"/>
              <a:ext cx="869387" cy="300444"/>
            </a:xfrm>
            <a:prstGeom prst="rect">
              <a:avLst/>
            </a:prstGeom>
            <a:solidFill>
              <a:schemeClr val="accent3">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矩形 152"/>
            <p:cNvSpPr/>
            <p:nvPr/>
          </p:nvSpPr>
          <p:spPr>
            <a:xfrm>
              <a:off x="3779952" y="2297790"/>
              <a:ext cx="869387" cy="300444"/>
            </a:xfrm>
            <a:prstGeom prst="rect">
              <a:avLst/>
            </a:prstGeom>
            <a:solidFill>
              <a:schemeClr val="accent3">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0" name="组合 39"/>
          <p:cNvGrpSpPr/>
          <p:nvPr/>
        </p:nvGrpSpPr>
        <p:grpSpPr>
          <a:xfrm>
            <a:off x="6744583" y="2787861"/>
            <a:ext cx="2866628" cy="380605"/>
            <a:chOff x="6744583" y="2787861"/>
            <a:chExt cx="2866628" cy="380605"/>
          </a:xfrm>
        </p:grpSpPr>
        <p:cxnSp>
          <p:nvCxnSpPr>
            <p:cNvPr id="155" name="直接箭头连接符 154"/>
            <p:cNvCxnSpPr/>
            <p:nvPr/>
          </p:nvCxnSpPr>
          <p:spPr>
            <a:xfrm>
              <a:off x="6744583" y="3168466"/>
              <a:ext cx="2866628" cy="0"/>
            </a:xfrm>
            <a:prstGeom prst="straightConnector1">
              <a:avLst/>
            </a:prstGeom>
            <a:ln w="381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156" name="文本框 155"/>
            <p:cNvSpPr txBox="1"/>
            <p:nvPr/>
          </p:nvSpPr>
          <p:spPr>
            <a:xfrm>
              <a:off x="7327729" y="2787861"/>
              <a:ext cx="935857" cy="369332"/>
            </a:xfrm>
            <a:prstGeom prst="rect">
              <a:avLst/>
            </a:prstGeom>
            <a:noFill/>
          </p:spPr>
          <p:txBody>
            <a:bodyPr wrap="square" rtlCol="0">
              <a:spAutoFit/>
            </a:bodyPr>
            <a:lstStyle/>
            <a:p>
              <a:pPr algn="ctr"/>
              <a:r>
                <a:rPr lang="en-US" altLang="zh-CN" b="1" dirty="0"/>
                <a:t>seq=201</a:t>
              </a:r>
              <a:endParaRPr lang="zh-CN" altLang="en-US" b="1" dirty="0"/>
            </a:p>
          </p:txBody>
        </p:sp>
        <p:sp>
          <p:nvSpPr>
            <p:cNvPr id="157" name="文本框 156"/>
            <p:cNvSpPr txBox="1"/>
            <p:nvPr/>
          </p:nvSpPr>
          <p:spPr>
            <a:xfrm>
              <a:off x="8148938" y="2787861"/>
              <a:ext cx="868072" cy="369332"/>
            </a:xfrm>
            <a:prstGeom prst="rect">
              <a:avLst/>
            </a:prstGeom>
            <a:noFill/>
          </p:spPr>
          <p:txBody>
            <a:bodyPr wrap="square" rtlCol="0">
              <a:spAutoFit/>
            </a:bodyPr>
            <a:lstStyle/>
            <a:p>
              <a:pPr algn="ctr"/>
              <a:r>
                <a:rPr lang="en-US" altLang="zh-CN" b="1" dirty="0"/>
                <a:t>DATA</a:t>
              </a:r>
              <a:endParaRPr lang="zh-CN" altLang="en-US" b="1" dirty="0"/>
            </a:p>
          </p:txBody>
        </p:sp>
      </p:grpSp>
      <p:grpSp>
        <p:nvGrpSpPr>
          <p:cNvPr id="161" name="组合 160"/>
          <p:cNvGrpSpPr/>
          <p:nvPr/>
        </p:nvGrpSpPr>
        <p:grpSpPr>
          <a:xfrm>
            <a:off x="2043461" y="2649152"/>
            <a:ext cx="2623752" cy="725074"/>
            <a:chOff x="2042152" y="1939971"/>
            <a:chExt cx="2623752" cy="725074"/>
          </a:xfrm>
        </p:grpSpPr>
        <p:sp>
          <p:nvSpPr>
            <p:cNvPr id="171" name="矩形 170"/>
            <p:cNvSpPr/>
            <p:nvPr/>
          </p:nvSpPr>
          <p:spPr>
            <a:xfrm>
              <a:off x="2042152" y="2253525"/>
              <a:ext cx="2623752" cy="411520"/>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2" name="文本框 171"/>
            <p:cNvSpPr txBox="1"/>
            <p:nvPr/>
          </p:nvSpPr>
          <p:spPr>
            <a:xfrm>
              <a:off x="2789005" y="1939971"/>
              <a:ext cx="1112801" cy="365760"/>
            </a:xfrm>
            <a:prstGeom prst="rect">
              <a:avLst/>
            </a:prstGeom>
            <a:noFill/>
          </p:spPr>
          <p:txBody>
            <a:bodyPr wrap="square" rtlCol="0">
              <a:spAutoFit/>
            </a:bodyPr>
            <a:lstStyle/>
            <a:p>
              <a:pPr algn="ctr"/>
              <a:r>
                <a:rPr lang="en-US" altLang="zh-CN" b="1" dirty="0">
                  <a:solidFill>
                    <a:schemeClr val="accent3"/>
                  </a:solidFill>
                </a:rPr>
                <a:t>swnd=300</a:t>
              </a:r>
              <a:endParaRPr lang="zh-CN" altLang="en-US" b="1" dirty="0">
                <a:solidFill>
                  <a:schemeClr val="accent3"/>
                </a:solidFill>
              </a:endParaRPr>
            </a:p>
          </p:txBody>
        </p:sp>
      </p:grpSp>
      <p:grpSp>
        <p:nvGrpSpPr>
          <p:cNvPr id="162" name="组合 161"/>
          <p:cNvGrpSpPr/>
          <p:nvPr/>
        </p:nvGrpSpPr>
        <p:grpSpPr>
          <a:xfrm>
            <a:off x="306109" y="3018244"/>
            <a:ext cx="6100239" cy="300446"/>
            <a:chOff x="301352" y="2013424"/>
            <a:chExt cx="6100239" cy="300446"/>
          </a:xfrm>
        </p:grpSpPr>
        <p:sp>
          <p:nvSpPr>
            <p:cNvPr id="164" name="矩形 163"/>
            <p:cNvSpPr/>
            <p:nvPr/>
          </p:nvSpPr>
          <p:spPr>
            <a:xfrm>
              <a:off x="1171106"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101…200</a:t>
              </a:r>
              <a:endParaRPr lang="zh-CN" altLang="en-US" b="1" dirty="0">
                <a:solidFill>
                  <a:schemeClr val="tx1"/>
                </a:solidFill>
              </a:endParaRPr>
            </a:p>
          </p:txBody>
        </p:sp>
        <p:sp>
          <p:nvSpPr>
            <p:cNvPr id="165" name="矩形 164"/>
            <p:cNvSpPr/>
            <p:nvPr/>
          </p:nvSpPr>
          <p:spPr>
            <a:xfrm>
              <a:off x="301352"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1…100</a:t>
              </a:r>
              <a:endParaRPr lang="zh-CN" altLang="en-US" b="1" dirty="0">
                <a:solidFill>
                  <a:schemeClr val="tx1"/>
                </a:solidFill>
              </a:endParaRPr>
            </a:p>
          </p:txBody>
        </p:sp>
        <p:sp>
          <p:nvSpPr>
            <p:cNvPr id="166" name="矩形 165"/>
            <p:cNvSpPr/>
            <p:nvPr/>
          </p:nvSpPr>
          <p:spPr>
            <a:xfrm>
              <a:off x="2043942"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201…300</a:t>
              </a:r>
              <a:endParaRPr lang="zh-CN" altLang="en-US" b="1" dirty="0">
                <a:solidFill>
                  <a:schemeClr val="tx1"/>
                </a:solidFill>
              </a:endParaRPr>
            </a:p>
          </p:txBody>
        </p:sp>
        <p:sp>
          <p:nvSpPr>
            <p:cNvPr id="167" name="矩形 166"/>
            <p:cNvSpPr/>
            <p:nvPr/>
          </p:nvSpPr>
          <p:spPr>
            <a:xfrm>
              <a:off x="3783083"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401…500</a:t>
              </a:r>
              <a:endParaRPr lang="zh-CN" altLang="en-US" b="1" dirty="0">
                <a:solidFill>
                  <a:schemeClr val="tx1"/>
                </a:solidFill>
              </a:endParaRPr>
            </a:p>
          </p:txBody>
        </p:sp>
        <p:sp>
          <p:nvSpPr>
            <p:cNvPr id="168" name="矩形 167"/>
            <p:cNvSpPr/>
            <p:nvPr/>
          </p:nvSpPr>
          <p:spPr>
            <a:xfrm>
              <a:off x="2913329"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301…400</a:t>
              </a:r>
              <a:endParaRPr lang="zh-CN" altLang="en-US" b="1" dirty="0">
                <a:solidFill>
                  <a:schemeClr val="tx1"/>
                </a:solidFill>
              </a:endParaRPr>
            </a:p>
          </p:txBody>
        </p:sp>
        <p:sp>
          <p:nvSpPr>
            <p:cNvPr id="169" name="矩形 168"/>
            <p:cNvSpPr/>
            <p:nvPr/>
          </p:nvSpPr>
          <p:spPr>
            <a:xfrm>
              <a:off x="4655919"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501…600</a:t>
              </a:r>
              <a:endParaRPr lang="zh-CN" altLang="en-US" b="1" dirty="0">
                <a:solidFill>
                  <a:schemeClr val="tx1"/>
                </a:solidFill>
              </a:endParaRPr>
            </a:p>
          </p:txBody>
        </p:sp>
        <p:sp>
          <p:nvSpPr>
            <p:cNvPr id="170" name="矩形 169"/>
            <p:cNvSpPr/>
            <p:nvPr/>
          </p:nvSpPr>
          <p:spPr>
            <a:xfrm>
              <a:off x="5528755" y="2013424"/>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601…700</a:t>
              </a:r>
              <a:endParaRPr lang="zh-CN" altLang="en-US" b="1" dirty="0">
                <a:solidFill>
                  <a:schemeClr val="tx1"/>
                </a:solidFill>
              </a:endParaRPr>
            </a:p>
          </p:txBody>
        </p:sp>
      </p:grpSp>
      <p:sp>
        <p:nvSpPr>
          <p:cNvPr id="163" name="矩形 162"/>
          <p:cNvSpPr/>
          <p:nvPr/>
        </p:nvSpPr>
        <p:spPr>
          <a:xfrm>
            <a:off x="2047988" y="3018245"/>
            <a:ext cx="869387" cy="300444"/>
          </a:xfrm>
          <a:prstGeom prst="rect">
            <a:avLst/>
          </a:prstGeom>
          <a:solidFill>
            <a:schemeClr val="accent3">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9" name="矩形 158"/>
          <p:cNvSpPr/>
          <p:nvPr/>
        </p:nvSpPr>
        <p:spPr>
          <a:xfrm>
            <a:off x="2925084" y="3014912"/>
            <a:ext cx="869387" cy="300444"/>
          </a:xfrm>
          <a:prstGeom prst="rect">
            <a:avLst/>
          </a:prstGeom>
          <a:solidFill>
            <a:schemeClr val="accent3">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矩形 159"/>
          <p:cNvSpPr/>
          <p:nvPr/>
        </p:nvSpPr>
        <p:spPr>
          <a:xfrm>
            <a:off x="3781261" y="3006971"/>
            <a:ext cx="869387" cy="300444"/>
          </a:xfrm>
          <a:prstGeom prst="rect">
            <a:avLst/>
          </a:prstGeom>
          <a:solidFill>
            <a:schemeClr val="accent3">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3" name="组合 32"/>
          <p:cNvGrpSpPr/>
          <p:nvPr/>
        </p:nvGrpSpPr>
        <p:grpSpPr>
          <a:xfrm>
            <a:off x="1915676" y="3429000"/>
            <a:ext cx="1131392" cy="651256"/>
            <a:chOff x="1915676" y="3429000"/>
            <a:chExt cx="1131392" cy="651256"/>
          </a:xfrm>
        </p:grpSpPr>
        <p:sp>
          <p:nvSpPr>
            <p:cNvPr id="173" name="alarm-clock_92384"/>
            <p:cNvSpPr/>
            <p:nvPr/>
          </p:nvSpPr>
          <p:spPr>
            <a:xfrm>
              <a:off x="2330265" y="3429000"/>
              <a:ext cx="249215" cy="298307"/>
            </a:xfrm>
            <a:custGeom>
              <a:avLst/>
              <a:gdLst>
                <a:gd name="T0" fmla="*/ 455839 w 606244"/>
                <a:gd name="T1" fmla="*/ 455839 w 606244"/>
                <a:gd name="T2" fmla="*/ 600116 w 606244"/>
                <a:gd name="T3" fmla="*/ 600116 w 606244"/>
                <a:gd name="T4" fmla="*/ 600116 w 606244"/>
                <a:gd name="T5" fmla="*/ 600116 w 606244"/>
                <a:gd name="T6" fmla="*/ 600116 w 606244"/>
                <a:gd name="T7" fmla="*/ 600116 w 606244"/>
                <a:gd name="T8" fmla="*/ 600116 w 606244"/>
                <a:gd name="T9" fmla="*/ 600116 w 606244"/>
                <a:gd name="T10" fmla="*/ 600116 w 606244"/>
                <a:gd name="T11" fmla="*/ 600116 w 606244"/>
                <a:gd name="T12" fmla="*/ 600116 w 606244"/>
                <a:gd name="T13" fmla="*/ 600116 w 606244"/>
                <a:gd name="T14" fmla="*/ 600116 w 606244"/>
                <a:gd name="T15" fmla="*/ 600116 w 606244"/>
                <a:gd name="T16" fmla="*/ 600116 w 606244"/>
                <a:gd name="T17" fmla="*/ 600116 w 606244"/>
                <a:gd name="T18" fmla="*/ 600116 w 606244"/>
                <a:gd name="T19" fmla="*/ 600116 w 606244"/>
                <a:gd name="T20" fmla="*/ 600116 w 606244"/>
                <a:gd name="T21" fmla="*/ 600116 w 606244"/>
                <a:gd name="T22" fmla="*/ 600116 w 606244"/>
                <a:gd name="T23" fmla="*/ 600116 w 606244"/>
                <a:gd name="T24" fmla="*/ 600116 w 606244"/>
                <a:gd name="T25" fmla="*/ 600116 w 606244"/>
                <a:gd name="T26" fmla="*/ 600116 w 606244"/>
                <a:gd name="T27" fmla="*/ 600116 w 606244"/>
                <a:gd name="T28" fmla="*/ 600116 w 606244"/>
                <a:gd name="T29" fmla="*/ 600116 w 606244"/>
                <a:gd name="T30" fmla="*/ 600116 w 606244"/>
                <a:gd name="T31" fmla="*/ 600116 w 606244"/>
                <a:gd name="T32" fmla="*/ 600116 w 606244"/>
                <a:gd name="T33" fmla="*/ 600116 w 606244"/>
                <a:gd name="T34" fmla="*/ 600116 w 606244"/>
                <a:gd name="T35" fmla="*/ 600116 w 606244"/>
                <a:gd name="T36" fmla="*/ 600116 w 606244"/>
                <a:gd name="T37" fmla="*/ 600116 w 606244"/>
                <a:gd name="T38" fmla="*/ 600116 w 606244"/>
                <a:gd name="T39" fmla="*/ 600116 w 606244"/>
                <a:gd name="T40" fmla="*/ 600116 w 606244"/>
                <a:gd name="T41" fmla="*/ 600116 w 606244"/>
                <a:gd name="T42" fmla="*/ 600116 w 606244"/>
                <a:gd name="T43" fmla="*/ 600116 w 606244"/>
                <a:gd name="T44" fmla="*/ 600116 w 606244"/>
                <a:gd name="T45" fmla="*/ 600116 w 606244"/>
                <a:gd name="T46" fmla="*/ 600116 w 606244"/>
                <a:gd name="T47" fmla="*/ 600116 w 606244"/>
                <a:gd name="T48" fmla="*/ 600116 w 606244"/>
                <a:gd name="T49" fmla="*/ 600116 w 606244"/>
                <a:gd name="T50" fmla="*/ 455839 w 606244"/>
                <a:gd name="T51" fmla="*/ 455839 w 606244"/>
                <a:gd name="T52" fmla="*/ 600116 w 606244"/>
                <a:gd name="T53" fmla="*/ 600116 w 606244"/>
                <a:gd name="T54" fmla="*/ 600116 w 606244"/>
                <a:gd name="T55" fmla="*/ 600116 w 606244"/>
                <a:gd name="T56" fmla="*/ 600116 w 606244"/>
                <a:gd name="T57" fmla="*/ 600116 w 606244"/>
                <a:gd name="T58" fmla="*/ 600116 w 606244"/>
                <a:gd name="T59" fmla="*/ 600116 w 606244"/>
                <a:gd name="T60" fmla="*/ 600116 w 606244"/>
                <a:gd name="T61" fmla="*/ 600116 w 606244"/>
                <a:gd name="T62" fmla="*/ 600116 w 606244"/>
                <a:gd name="T63" fmla="*/ 600116 w 606244"/>
                <a:gd name="T64" fmla="*/ 600116 w 606244"/>
                <a:gd name="T65" fmla="*/ 600116 w 606244"/>
                <a:gd name="T66" fmla="*/ 600116 w 606244"/>
                <a:gd name="T67" fmla="*/ 600116 w 606244"/>
                <a:gd name="T68" fmla="*/ 600116 w 606244"/>
                <a:gd name="T69" fmla="*/ 600116 w 606244"/>
                <a:gd name="T70" fmla="*/ 600116 w 606244"/>
                <a:gd name="T71" fmla="*/ 600116 w 606244"/>
                <a:gd name="T72" fmla="*/ 600116 w 606244"/>
                <a:gd name="T73" fmla="*/ 600116 w 606244"/>
                <a:gd name="T74" fmla="*/ 600116 w 606244"/>
                <a:gd name="T75" fmla="*/ 600116 w 606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645" h="4369">
                  <a:moveTo>
                    <a:pt x="3093" y="1241"/>
                  </a:moveTo>
                  <a:lnTo>
                    <a:pt x="3147" y="1187"/>
                  </a:lnTo>
                  <a:cubicBezTo>
                    <a:pt x="3179" y="1202"/>
                    <a:pt x="3214" y="1211"/>
                    <a:pt x="3250" y="1211"/>
                  </a:cubicBezTo>
                  <a:cubicBezTo>
                    <a:pt x="3317" y="1211"/>
                    <a:pt x="3381" y="1182"/>
                    <a:pt x="3425" y="1132"/>
                  </a:cubicBezTo>
                  <a:cubicBezTo>
                    <a:pt x="3510" y="1036"/>
                    <a:pt x="3501" y="889"/>
                    <a:pt x="3405" y="804"/>
                  </a:cubicBezTo>
                  <a:lnTo>
                    <a:pt x="3188" y="612"/>
                  </a:lnTo>
                  <a:cubicBezTo>
                    <a:pt x="3145" y="574"/>
                    <a:pt x="3091" y="554"/>
                    <a:pt x="3034" y="554"/>
                  </a:cubicBezTo>
                  <a:cubicBezTo>
                    <a:pt x="2967" y="554"/>
                    <a:pt x="2904" y="582"/>
                    <a:pt x="2860" y="632"/>
                  </a:cubicBezTo>
                  <a:cubicBezTo>
                    <a:pt x="2818" y="679"/>
                    <a:pt x="2798" y="739"/>
                    <a:pt x="2802" y="801"/>
                  </a:cubicBezTo>
                  <a:cubicBezTo>
                    <a:pt x="2804" y="845"/>
                    <a:pt x="2820" y="887"/>
                    <a:pt x="2845" y="923"/>
                  </a:cubicBezTo>
                  <a:lnTo>
                    <a:pt x="2775" y="993"/>
                  </a:lnTo>
                  <a:cubicBezTo>
                    <a:pt x="2552" y="855"/>
                    <a:pt x="2296" y="764"/>
                    <a:pt x="2022" y="734"/>
                  </a:cubicBezTo>
                  <a:lnTo>
                    <a:pt x="2022" y="604"/>
                  </a:lnTo>
                  <a:lnTo>
                    <a:pt x="2027" y="604"/>
                  </a:lnTo>
                  <a:cubicBezTo>
                    <a:pt x="2194" y="604"/>
                    <a:pt x="2329" y="468"/>
                    <a:pt x="2329" y="302"/>
                  </a:cubicBezTo>
                  <a:cubicBezTo>
                    <a:pt x="2329" y="135"/>
                    <a:pt x="2194" y="0"/>
                    <a:pt x="2027" y="0"/>
                  </a:cubicBezTo>
                  <a:lnTo>
                    <a:pt x="1617" y="0"/>
                  </a:lnTo>
                  <a:cubicBezTo>
                    <a:pt x="1451" y="0"/>
                    <a:pt x="1316" y="135"/>
                    <a:pt x="1316" y="302"/>
                  </a:cubicBezTo>
                  <a:cubicBezTo>
                    <a:pt x="1316" y="468"/>
                    <a:pt x="1451" y="604"/>
                    <a:pt x="1617" y="604"/>
                  </a:cubicBezTo>
                  <a:lnTo>
                    <a:pt x="1622" y="604"/>
                  </a:lnTo>
                  <a:lnTo>
                    <a:pt x="1622" y="734"/>
                  </a:lnTo>
                  <a:cubicBezTo>
                    <a:pt x="711" y="834"/>
                    <a:pt x="0" y="1609"/>
                    <a:pt x="0" y="2546"/>
                  </a:cubicBezTo>
                  <a:cubicBezTo>
                    <a:pt x="0" y="3551"/>
                    <a:pt x="817" y="4369"/>
                    <a:pt x="1822" y="4369"/>
                  </a:cubicBezTo>
                  <a:cubicBezTo>
                    <a:pt x="2827" y="4369"/>
                    <a:pt x="3645" y="3551"/>
                    <a:pt x="3645" y="2546"/>
                  </a:cubicBezTo>
                  <a:cubicBezTo>
                    <a:pt x="3645" y="2035"/>
                    <a:pt x="3433" y="1572"/>
                    <a:pt x="3093" y="1241"/>
                  </a:cubicBezTo>
                  <a:close/>
                  <a:moveTo>
                    <a:pt x="2506" y="2816"/>
                  </a:moveTo>
                  <a:lnTo>
                    <a:pt x="2086" y="2816"/>
                  </a:lnTo>
                  <a:cubicBezTo>
                    <a:pt x="2021" y="2879"/>
                    <a:pt x="1933" y="2918"/>
                    <a:pt x="1836" y="2918"/>
                  </a:cubicBezTo>
                  <a:cubicBezTo>
                    <a:pt x="1637" y="2918"/>
                    <a:pt x="1477" y="2757"/>
                    <a:pt x="1477" y="2559"/>
                  </a:cubicBezTo>
                  <a:cubicBezTo>
                    <a:pt x="1477" y="2441"/>
                    <a:pt x="1534" y="2336"/>
                    <a:pt x="1622" y="2271"/>
                  </a:cubicBezTo>
                  <a:lnTo>
                    <a:pt x="1622" y="1534"/>
                  </a:lnTo>
                  <a:cubicBezTo>
                    <a:pt x="1622" y="1424"/>
                    <a:pt x="1712" y="1334"/>
                    <a:pt x="1822" y="1334"/>
                  </a:cubicBezTo>
                  <a:cubicBezTo>
                    <a:pt x="1933" y="1334"/>
                    <a:pt x="2022" y="1424"/>
                    <a:pt x="2022" y="1534"/>
                  </a:cubicBezTo>
                  <a:lnTo>
                    <a:pt x="2022" y="2253"/>
                  </a:lnTo>
                  <a:cubicBezTo>
                    <a:pt x="2085" y="2291"/>
                    <a:pt x="2135" y="2348"/>
                    <a:pt x="2164" y="2416"/>
                  </a:cubicBezTo>
                  <a:lnTo>
                    <a:pt x="2506" y="2416"/>
                  </a:lnTo>
                  <a:cubicBezTo>
                    <a:pt x="2616" y="2416"/>
                    <a:pt x="2706" y="2505"/>
                    <a:pt x="2706" y="2616"/>
                  </a:cubicBezTo>
                  <a:cubicBezTo>
                    <a:pt x="2706" y="2726"/>
                    <a:pt x="2616" y="2816"/>
                    <a:pt x="2506" y="2816"/>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文本框 31"/>
            <p:cNvSpPr txBox="1"/>
            <p:nvPr/>
          </p:nvSpPr>
          <p:spPr>
            <a:xfrm>
              <a:off x="1915676" y="3710924"/>
              <a:ext cx="1131392" cy="369332"/>
            </a:xfrm>
            <a:prstGeom prst="rect">
              <a:avLst/>
            </a:prstGeom>
            <a:noFill/>
          </p:spPr>
          <p:txBody>
            <a:bodyPr wrap="square" rtlCol="0">
              <a:spAutoFit/>
            </a:bodyPr>
            <a:lstStyle/>
            <a:p>
              <a:r>
                <a:rPr lang="zh-CN" altLang="en-US" b="1" dirty="0">
                  <a:solidFill>
                    <a:schemeClr val="accent1"/>
                  </a:solidFill>
                </a:rPr>
                <a:t>超时重传</a:t>
              </a:r>
              <a:endParaRPr lang="zh-CN" altLang="en-US" b="1" dirty="0">
                <a:solidFill>
                  <a:schemeClr val="accent1"/>
                </a:solidFill>
              </a:endParaRPr>
            </a:p>
          </p:txBody>
        </p:sp>
      </p:grpSp>
      <p:sp>
        <p:nvSpPr>
          <p:cNvPr id="65" name="矩形 64"/>
          <p:cNvSpPr/>
          <p:nvPr/>
        </p:nvSpPr>
        <p:spPr>
          <a:xfrm>
            <a:off x="2049798" y="3014912"/>
            <a:ext cx="869387" cy="300444"/>
          </a:xfrm>
          <a:prstGeom prst="rect">
            <a:avLst/>
          </a:prstGeom>
          <a:solidFill>
            <a:schemeClr val="accent1">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67" name="直接箭头连接符 66"/>
          <p:cNvCxnSpPr/>
          <p:nvPr/>
        </p:nvCxnSpPr>
        <p:spPr>
          <a:xfrm flipH="1">
            <a:off x="6736375" y="4407222"/>
            <a:ext cx="2864634" cy="0"/>
          </a:xfrm>
          <a:prstGeom prst="straightConnector1">
            <a:avLst/>
          </a:prstGeom>
          <a:ln w="381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68" name="文本框 67"/>
          <p:cNvSpPr txBox="1"/>
          <p:nvPr/>
        </p:nvSpPr>
        <p:spPr>
          <a:xfrm>
            <a:off x="6890419" y="4037147"/>
            <a:ext cx="806054" cy="369332"/>
          </a:xfrm>
          <a:prstGeom prst="rect">
            <a:avLst/>
          </a:prstGeom>
          <a:noFill/>
        </p:spPr>
        <p:txBody>
          <a:bodyPr wrap="square" rtlCol="0">
            <a:spAutoFit/>
          </a:bodyPr>
          <a:lstStyle/>
          <a:p>
            <a:pPr algn="ctr"/>
            <a:r>
              <a:rPr lang="en-US" altLang="zh-CN" b="1" dirty="0"/>
              <a:t>ACK=1</a:t>
            </a:r>
            <a:endParaRPr lang="zh-CN" altLang="en-US" b="1" dirty="0"/>
          </a:p>
        </p:txBody>
      </p:sp>
      <p:sp>
        <p:nvSpPr>
          <p:cNvPr id="69" name="文本框 68"/>
          <p:cNvSpPr txBox="1"/>
          <p:nvPr/>
        </p:nvSpPr>
        <p:spPr>
          <a:xfrm>
            <a:off x="7593340" y="4037147"/>
            <a:ext cx="1012088" cy="369332"/>
          </a:xfrm>
          <a:prstGeom prst="rect">
            <a:avLst/>
          </a:prstGeom>
          <a:noFill/>
        </p:spPr>
        <p:txBody>
          <a:bodyPr wrap="square" rtlCol="0">
            <a:spAutoFit/>
          </a:bodyPr>
          <a:lstStyle/>
          <a:p>
            <a:pPr algn="ctr"/>
            <a:r>
              <a:rPr lang="en-US" altLang="zh-CN" b="1" dirty="0"/>
              <a:t>ack=501</a:t>
            </a:r>
            <a:endParaRPr lang="zh-CN" altLang="en-US" b="1" dirty="0"/>
          </a:p>
        </p:txBody>
      </p:sp>
      <p:sp>
        <p:nvSpPr>
          <p:cNvPr id="70" name="文本框 69"/>
          <p:cNvSpPr txBox="1"/>
          <p:nvPr/>
        </p:nvSpPr>
        <p:spPr>
          <a:xfrm>
            <a:off x="8502295" y="4037147"/>
            <a:ext cx="1109847" cy="369332"/>
          </a:xfrm>
          <a:prstGeom prst="rect">
            <a:avLst/>
          </a:prstGeom>
          <a:noFill/>
        </p:spPr>
        <p:txBody>
          <a:bodyPr wrap="square" rtlCol="0">
            <a:spAutoFit/>
          </a:bodyPr>
          <a:lstStyle/>
          <a:p>
            <a:pPr algn="ctr"/>
            <a:r>
              <a:rPr lang="en-US" altLang="zh-CN" b="1" dirty="0"/>
              <a:t>rwnd=100</a:t>
            </a:r>
            <a:endParaRPr lang="zh-CN" altLang="en-US" b="1" dirty="0"/>
          </a:p>
        </p:txBody>
      </p:sp>
      <p:grpSp>
        <p:nvGrpSpPr>
          <p:cNvPr id="79" name="组合 78"/>
          <p:cNvGrpSpPr/>
          <p:nvPr/>
        </p:nvGrpSpPr>
        <p:grpSpPr>
          <a:xfrm>
            <a:off x="304800" y="4276062"/>
            <a:ext cx="6100239" cy="300446"/>
            <a:chOff x="301352" y="2013424"/>
            <a:chExt cx="6100239" cy="300446"/>
          </a:xfrm>
        </p:grpSpPr>
        <p:sp>
          <p:nvSpPr>
            <p:cNvPr id="81" name="矩形 80"/>
            <p:cNvSpPr/>
            <p:nvPr/>
          </p:nvSpPr>
          <p:spPr>
            <a:xfrm>
              <a:off x="1171106"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101…200</a:t>
              </a:r>
              <a:endParaRPr lang="zh-CN" altLang="en-US" b="1" dirty="0">
                <a:solidFill>
                  <a:schemeClr val="tx1"/>
                </a:solidFill>
              </a:endParaRPr>
            </a:p>
          </p:txBody>
        </p:sp>
        <p:sp>
          <p:nvSpPr>
            <p:cNvPr id="82" name="矩形 81"/>
            <p:cNvSpPr/>
            <p:nvPr/>
          </p:nvSpPr>
          <p:spPr>
            <a:xfrm>
              <a:off x="301352"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1…100</a:t>
              </a:r>
              <a:endParaRPr lang="zh-CN" altLang="en-US" b="1" dirty="0">
                <a:solidFill>
                  <a:schemeClr val="tx1"/>
                </a:solidFill>
              </a:endParaRPr>
            </a:p>
          </p:txBody>
        </p:sp>
        <p:sp>
          <p:nvSpPr>
            <p:cNvPr id="83" name="矩形 82"/>
            <p:cNvSpPr/>
            <p:nvPr/>
          </p:nvSpPr>
          <p:spPr>
            <a:xfrm>
              <a:off x="2043942"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201…300</a:t>
              </a:r>
              <a:endParaRPr lang="zh-CN" altLang="en-US" b="1" dirty="0">
                <a:solidFill>
                  <a:schemeClr val="tx1"/>
                </a:solidFill>
              </a:endParaRPr>
            </a:p>
          </p:txBody>
        </p:sp>
        <p:sp>
          <p:nvSpPr>
            <p:cNvPr id="84" name="矩形 83"/>
            <p:cNvSpPr/>
            <p:nvPr/>
          </p:nvSpPr>
          <p:spPr>
            <a:xfrm>
              <a:off x="3783083"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401…500</a:t>
              </a:r>
              <a:endParaRPr lang="zh-CN" altLang="en-US" b="1" dirty="0">
                <a:solidFill>
                  <a:schemeClr val="tx1"/>
                </a:solidFill>
              </a:endParaRPr>
            </a:p>
          </p:txBody>
        </p:sp>
        <p:sp>
          <p:nvSpPr>
            <p:cNvPr id="85" name="矩形 84"/>
            <p:cNvSpPr/>
            <p:nvPr/>
          </p:nvSpPr>
          <p:spPr>
            <a:xfrm>
              <a:off x="2913329"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301…400</a:t>
              </a:r>
              <a:endParaRPr lang="zh-CN" altLang="en-US" b="1" dirty="0">
                <a:solidFill>
                  <a:schemeClr val="tx1"/>
                </a:solidFill>
              </a:endParaRPr>
            </a:p>
          </p:txBody>
        </p:sp>
        <p:sp>
          <p:nvSpPr>
            <p:cNvPr id="86" name="矩形 85"/>
            <p:cNvSpPr/>
            <p:nvPr/>
          </p:nvSpPr>
          <p:spPr>
            <a:xfrm>
              <a:off x="4655919"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501…600</a:t>
              </a:r>
              <a:endParaRPr lang="zh-CN" altLang="en-US" b="1" dirty="0">
                <a:solidFill>
                  <a:schemeClr val="tx1"/>
                </a:solidFill>
              </a:endParaRPr>
            </a:p>
          </p:txBody>
        </p:sp>
        <p:sp>
          <p:nvSpPr>
            <p:cNvPr id="87" name="矩形 86"/>
            <p:cNvSpPr/>
            <p:nvPr/>
          </p:nvSpPr>
          <p:spPr>
            <a:xfrm>
              <a:off x="5528755" y="2013424"/>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601…700</a:t>
              </a:r>
              <a:endParaRPr lang="zh-CN" altLang="en-US" b="1" dirty="0">
                <a:solidFill>
                  <a:schemeClr val="tx1"/>
                </a:solidFill>
              </a:endParaRPr>
            </a:p>
          </p:txBody>
        </p:sp>
      </p:grpSp>
      <p:grpSp>
        <p:nvGrpSpPr>
          <p:cNvPr id="41" name="组合 40"/>
          <p:cNvGrpSpPr/>
          <p:nvPr/>
        </p:nvGrpSpPr>
        <p:grpSpPr>
          <a:xfrm>
            <a:off x="309657" y="4693106"/>
            <a:ext cx="6100239" cy="725074"/>
            <a:chOff x="457200" y="4061052"/>
            <a:chExt cx="6100239" cy="725074"/>
          </a:xfrm>
        </p:grpSpPr>
        <p:grpSp>
          <p:nvGrpSpPr>
            <p:cNvPr id="94" name="组合 93"/>
            <p:cNvGrpSpPr/>
            <p:nvPr/>
          </p:nvGrpSpPr>
          <p:grpSpPr>
            <a:xfrm>
              <a:off x="4689021" y="4061052"/>
              <a:ext cx="1098343" cy="725074"/>
              <a:chOff x="1913798" y="1939971"/>
              <a:chExt cx="1112801" cy="725074"/>
            </a:xfrm>
          </p:grpSpPr>
          <p:sp>
            <p:nvSpPr>
              <p:cNvPr id="95" name="矩形 94"/>
              <p:cNvSpPr/>
              <p:nvPr/>
            </p:nvSpPr>
            <p:spPr>
              <a:xfrm>
                <a:off x="2042152" y="2253525"/>
                <a:ext cx="882054" cy="411520"/>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6" name="文本框 95"/>
              <p:cNvSpPr txBox="1"/>
              <p:nvPr/>
            </p:nvSpPr>
            <p:spPr>
              <a:xfrm>
                <a:off x="1913798" y="1939971"/>
                <a:ext cx="1112801" cy="365760"/>
              </a:xfrm>
              <a:prstGeom prst="rect">
                <a:avLst/>
              </a:prstGeom>
              <a:noFill/>
            </p:spPr>
            <p:txBody>
              <a:bodyPr wrap="square" rtlCol="0">
                <a:spAutoFit/>
              </a:bodyPr>
              <a:lstStyle/>
              <a:p>
                <a:pPr algn="ctr"/>
                <a:r>
                  <a:rPr lang="en-US" altLang="zh-CN" b="1" dirty="0">
                    <a:solidFill>
                      <a:schemeClr val="accent3"/>
                    </a:solidFill>
                  </a:rPr>
                  <a:t>swnd=100</a:t>
                </a:r>
                <a:endParaRPr lang="zh-CN" altLang="en-US" b="1" dirty="0">
                  <a:solidFill>
                    <a:schemeClr val="accent3"/>
                  </a:solidFill>
                </a:endParaRPr>
              </a:p>
            </p:txBody>
          </p:sp>
        </p:grpSp>
        <p:grpSp>
          <p:nvGrpSpPr>
            <p:cNvPr id="97" name="组合 96"/>
            <p:cNvGrpSpPr/>
            <p:nvPr/>
          </p:nvGrpSpPr>
          <p:grpSpPr>
            <a:xfrm>
              <a:off x="457200" y="4428462"/>
              <a:ext cx="6100239" cy="300446"/>
              <a:chOff x="301352" y="2013424"/>
              <a:chExt cx="6100239" cy="300446"/>
            </a:xfrm>
          </p:grpSpPr>
          <p:sp>
            <p:nvSpPr>
              <p:cNvPr id="98" name="矩形 97"/>
              <p:cNvSpPr/>
              <p:nvPr/>
            </p:nvSpPr>
            <p:spPr>
              <a:xfrm>
                <a:off x="1171106"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101…200</a:t>
                </a:r>
                <a:endParaRPr lang="zh-CN" altLang="en-US" b="1" dirty="0">
                  <a:solidFill>
                    <a:schemeClr val="tx1"/>
                  </a:solidFill>
                </a:endParaRPr>
              </a:p>
            </p:txBody>
          </p:sp>
          <p:sp>
            <p:nvSpPr>
              <p:cNvPr id="99" name="矩形 98"/>
              <p:cNvSpPr/>
              <p:nvPr/>
            </p:nvSpPr>
            <p:spPr>
              <a:xfrm>
                <a:off x="301352"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1…100</a:t>
                </a:r>
                <a:endParaRPr lang="zh-CN" altLang="en-US" b="1" dirty="0">
                  <a:solidFill>
                    <a:schemeClr val="tx1"/>
                  </a:solidFill>
                </a:endParaRPr>
              </a:p>
            </p:txBody>
          </p:sp>
          <p:sp>
            <p:nvSpPr>
              <p:cNvPr id="100" name="矩形 99"/>
              <p:cNvSpPr/>
              <p:nvPr/>
            </p:nvSpPr>
            <p:spPr>
              <a:xfrm>
                <a:off x="2043942"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201…300</a:t>
                </a:r>
                <a:endParaRPr lang="zh-CN" altLang="en-US" b="1" dirty="0">
                  <a:solidFill>
                    <a:schemeClr val="tx1"/>
                  </a:solidFill>
                </a:endParaRPr>
              </a:p>
            </p:txBody>
          </p:sp>
          <p:sp>
            <p:nvSpPr>
              <p:cNvPr id="101" name="矩形 100"/>
              <p:cNvSpPr/>
              <p:nvPr/>
            </p:nvSpPr>
            <p:spPr>
              <a:xfrm>
                <a:off x="3783083"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401…500</a:t>
                </a:r>
                <a:endParaRPr lang="zh-CN" altLang="en-US" b="1" dirty="0">
                  <a:solidFill>
                    <a:schemeClr val="tx1"/>
                  </a:solidFill>
                </a:endParaRPr>
              </a:p>
            </p:txBody>
          </p:sp>
          <p:sp>
            <p:nvSpPr>
              <p:cNvPr id="102" name="矩形 101"/>
              <p:cNvSpPr/>
              <p:nvPr/>
            </p:nvSpPr>
            <p:spPr>
              <a:xfrm>
                <a:off x="2913329"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301…400</a:t>
                </a:r>
                <a:endParaRPr lang="zh-CN" altLang="en-US" b="1" dirty="0">
                  <a:solidFill>
                    <a:schemeClr val="tx1"/>
                  </a:solidFill>
                </a:endParaRPr>
              </a:p>
            </p:txBody>
          </p:sp>
          <p:sp>
            <p:nvSpPr>
              <p:cNvPr id="103" name="矩形 102"/>
              <p:cNvSpPr/>
              <p:nvPr/>
            </p:nvSpPr>
            <p:spPr>
              <a:xfrm>
                <a:off x="4655919"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501…600</a:t>
                </a:r>
                <a:endParaRPr lang="zh-CN" altLang="en-US" b="1" dirty="0">
                  <a:solidFill>
                    <a:schemeClr val="tx1"/>
                  </a:solidFill>
                </a:endParaRPr>
              </a:p>
            </p:txBody>
          </p:sp>
          <p:sp>
            <p:nvSpPr>
              <p:cNvPr id="104" name="矩形 103"/>
              <p:cNvSpPr/>
              <p:nvPr/>
            </p:nvSpPr>
            <p:spPr>
              <a:xfrm>
                <a:off x="5528755" y="2013424"/>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601…700</a:t>
                </a:r>
                <a:endParaRPr lang="zh-CN" altLang="en-US" b="1" dirty="0">
                  <a:solidFill>
                    <a:schemeClr val="tx1"/>
                  </a:solidFill>
                </a:endParaRPr>
              </a:p>
            </p:txBody>
          </p:sp>
        </p:grpSp>
      </p:grpSp>
      <p:grpSp>
        <p:nvGrpSpPr>
          <p:cNvPr id="105" name="组合 104"/>
          <p:cNvGrpSpPr/>
          <p:nvPr/>
        </p:nvGrpSpPr>
        <p:grpSpPr>
          <a:xfrm>
            <a:off x="6747003" y="4830133"/>
            <a:ext cx="2866628" cy="380605"/>
            <a:chOff x="6744583" y="2787861"/>
            <a:chExt cx="2866628" cy="380605"/>
          </a:xfrm>
        </p:grpSpPr>
        <p:cxnSp>
          <p:nvCxnSpPr>
            <p:cNvPr id="106" name="直接箭头连接符 105"/>
            <p:cNvCxnSpPr/>
            <p:nvPr/>
          </p:nvCxnSpPr>
          <p:spPr>
            <a:xfrm>
              <a:off x="6744583" y="3168466"/>
              <a:ext cx="2866628" cy="0"/>
            </a:xfrm>
            <a:prstGeom prst="straightConnector1">
              <a:avLst/>
            </a:prstGeom>
            <a:ln w="381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107" name="文本框 106"/>
            <p:cNvSpPr txBox="1"/>
            <p:nvPr/>
          </p:nvSpPr>
          <p:spPr>
            <a:xfrm>
              <a:off x="7327729" y="2787861"/>
              <a:ext cx="935857" cy="369332"/>
            </a:xfrm>
            <a:prstGeom prst="rect">
              <a:avLst/>
            </a:prstGeom>
            <a:noFill/>
          </p:spPr>
          <p:txBody>
            <a:bodyPr wrap="square" rtlCol="0">
              <a:spAutoFit/>
            </a:bodyPr>
            <a:lstStyle/>
            <a:p>
              <a:pPr algn="ctr"/>
              <a:r>
                <a:rPr lang="en-US" altLang="zh-CN" b="1" dirty="0"/>
                <a:t>seq=501</a:t>
              </a:r>
              <a:endParaRPr lang="zh-CN" altLang="en-US" b="1" dirty="0"/>
            </a:p>
          </p:txBody>
        </p:sp>
        <p:sp>
          <p:nvSpPr>
            <p:cNvPr id="108" name="文本框 107"/>
            <p:cNvSpPr txBox="1"/>
            <p:nvPr/>
          </p:nvSpPr>
          <p:spPr>
            <a:xfrm>
              <a:off x="8148938" y="2787861"/>
              <a:ext cx="868072" cy="369332"/>
            </a:xfrm>
            <a:prstGeom prst="rect">
              <a:avLst/>
            </a:prstGeom>
            <a:noFill/>
          </p:spPr>
          <p:txBody>
            <a:bodyPr wrap="square" rtlCol="0">
              <a:spAutoFit/>
            </a:bodyPr>
            <a:lstStyle/>
            <a:p>
              <a:pPr algn="ctr"/>
              <a:r>
                <a:rPr lang="en-US" altLang="zh-CN" b="1" dirty="0"/>
                <a:t>DATA</a:t>
              </a:r>
              <a:endParaRPr lang="zh-CN" altLang="en-US" b="1" dirty="0"/>
            </a:p>
          </p:txBody>
        </p:sp>
      </p:grpSp>
      <p:sp>
        <p:nvSpPr>
          <p:cNvPr id="109" name="矩形 108"/>
          <p:cNvSpPr/>
          <p:nvPr/>
        </p:nvSpPr>
        <p:spPr>
          <a:xfrm>
            <a:off x="4671401" y="5055774"/>
            <a:ext cx="869387" cy="300444"/>
          </a:xfrm>
          <a:prstGeom prst="rect">
            <a:avLst/>
          </a:prstGeom>
          <a:solidFill>
            <a:schemeClr val="accent3">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2" name="组合 41"/>
          <p:cNvGrpSpPr/>
          <p:nvPr/>
        </p:nvGrpSpPr>
        <p:grpSpPr>
          <a:xfrm>
            <a:off x="6750174" y="5574574"/>
            <a:ext cx="2875767" cy="370075"/>
            <a:chOff x="6888775" y="4189547"/>
            <a:chExt cx="2875767" cy="370075"/>
          </a:xfrm>
        </p:grpSpPr>
        <p:cxnSp>
          <p:nvCxnSpPr>
            <p:cNvPr id="110" name="直接箭头连接符 109"/>
            <p:cNvCxnSpPr/>
            <p:nvPr/>
          </p:nvCxnSpPr>
          <p:spPr>
            <a:xfrm flipH="1">
              <a:off x="6888775" y="4559622"/>
              <a:ext cx="2864634" cy="0"/>
            </a:xfrm>
            <a:prstGeom prst="straightConnector1">
              <a:avLst/>
            </a:prstGeom>
            <a:ln w="381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111" name="文本框 110"/>
            <p:cNvSpPr txBox="1"/>
            <p:nvPr/>
          </p:nvSpPr>
          <p:spPr>
            <a:xfrm>
              <a:off x="7042819" y="4189547"/>
              <a:ext cx="806054" cy="369332"/>
            </a:xfrm>
            <a:prstGeom prst="rect">
              <a:avLst/>
            </a:prstGeom>
            <a:noFill/>
          </p:spPr>
          <p:txBody>
            <a:bodyPr wrap="square" rtlCol="0">
              <a:spAutoFit/>
            </a:bodyPr>
            <a:lstStyle/>
            <a:p>
              <a:pPr algn="ctr"/>
              <a:r>
                <a:rPr lang="en-US" altLang="zh-CN" b="1" dirty="0"/>
                <a:t>ACK=1</a:t>
              </a:r>
              <a:endParaRPr lang="zh-CN" altLang="en-US" b="1" dirty="0"/>
            </a:p>
          </p:txBody>
        </p:sp>
        <p:sp>
          <p:nvSpPr>
            <p:cNvPr id="112" name="文本框 111"/>
            <p:cNvSpPr txBox="1"/>
            <p:nvPr/>
          </p:nvSpPr>
          <p:spPr>
            <a:xfrm>
              <a:off x="7745740" y="4189547"/>
              <a:ext cx="1012088" cy="369332"/>
            </a:xfrm>
            <a:prstGeom prst="rect">
              <a:avLst/>
            </a:prstGeom>
            <a:noFill/>
          </p:spPr>
          <p:txBody>
            <a:bodyPr wrap="square" rtlCol="0">
              <a:spAutoFit/>
            </a:bodyPr>
            <a:lstStyle/>
            <a:p>
              <a:pPr algn="ctr"/>
              <a:r>
                <a:rPr lang="en-US" altLang="zh-CN" b="1" dirty="0"/>
                <a:t>ack=601</a:t>
              </a:r>
              <a:endParaRPr lang="zh-CN" altLang="en-US" b="1" dirty="0"/>
            </a:p>
          </p:txBody>
        </p:sp>
        <p:sp>
          <p:nvSpPr>
            <p:cNvPr id="113" name="文本框 112"/>
            <p:cNvSpPr txBox="1"/>
            <p:nvPr/>
          </p:nvSpPr>
          <p:spPr>
            <a:xfrm>
              <a:off x="8654695" y="4189547"/>
              <a:ext cx="1109847" cy="369332"/>
            </a:xfrm>
            <a:prstGeom prst="rect">
              <a:avLst/>
            </a:prstGeom>
            <a:noFill/>
          </p:spPr>
          <p:txBody>
            <a:bodyPr wrap="square" rtlCol="0">
              <a:spAutoFit/>
            </a:bodyPr>
            <a:lstStyle/>
            <a:p>
              <a:pPr algn="ctr"/>
              <a:r>
                <a:rPr lang="en-US" altLang="zh-CN" b="1" dirty="0"/>
                <a:t>rwnd=0</a:t>
              </a:r>
              <a:endParaRPr lang="zh-CN" altLang="en-US" b="1" dirty="0"/>
            </a:p>
          </p:txBody>
        </p:sp>
      </p:grpSp>
      <p:grpSp>
        <p:nvGrpSpPr>
          <p:cNvPr id="44" name="组合 43"/>
          <p:cNvGrpSpPr/>
          <p:nvPr/>
        </p:nvGrpSpPr>
        <p:grpSpPr>
          <a:xfrm>
            <a:off x="305217" y="5413623"/>
            <a:ext cx="6100239" cy="725074"/>
            <a:chOff x="462057" y="4845506"/>
            <a:chExt cx="6100239" cy="725074"/>
          </a:xfrm>
        </p:grpSpPr>
        <p:grpSp>
          <p:nvGrpSpPr>
            <p:cNvPr id="114" name="组合 113"/>
            <p:cNvGrpSpPr/>
            <p:nvPr/>
          </p:nvGrpSpPr>
          <p:grpSpPr>
            <a:xfrm>
              <a:off x="462057" y="4845506"/>
              <a:ext cx="6100239" cy="725074"/>
              <a:chOff x="457200" y="4061052"/>
              <a:chExt cx="6100239" cy="725074"/>
            </a:xfrm>
          </p:grpSpPr>
          <p:grpSp>
            <p:nvGrpSpPr>
              <p:cNvPr id="115" name="组合 114"/>
              <p:cNvGrpSpPr/>
              <p:nvPr/>
            </p:nvGrpSpPr>
            <p:grpSpPr>
              <a:xfrm>
                <a:off x="4689021" y="4061052"/>
                <a:ext cx="1098343" cy="725074"/>
                <a:chOff x="1913798" y="1939971"/>
                <a:chExt cx="1112801" cy="725074"/>
              </a:xfrm>
            </p:grpSpPr>
            <p:sp>
              <p:nvSpPr>
                <p:cNvPr id="124" name="矩形 123"/>
                <p:cNvSpPr/>
                <p:nvPr/>
              </p:nvSpPr>
              <p:spPr>
                <a:xfrm>
                  <a:off x="2042152" y="2253525"/>
                  <a:ext cx="882054" cy="411520"/>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5" name="文本框 124"/>
                <p:cNvSpPr txBox="1"/>
                <p:nvPr/>
              </p:nvSpPr>
              <p:spPr>
                <a:xfrm>
                  <a:off x="1913798" y="1939971"/>
                  <a:ext cx="1112801" cy="365760"/>
                </a:xfrm>
                <a:prstGeom prst="rect">
                  <a:avLst/>
                </a:prstGeom>
                <a:noFill/>
              </p:spPr>
              <p:txBody>
                <a:bodyPr wrap="square" rtlCol="0">
                  <a:spAutoFit/>
                </a:bodyPr>
                <a:lstStyle/>
                <a:p>
                  <a:pPr algn="ctr"/>
                  <a:r>
                    <a:rPr lang="en-US" altLang="zh-CN" b="1" dirty="0">
                      <a:solidFill>
                        <a:schemeClr val="accent3"/>
                      </a:solidFill>
                    </a:rPr>
                    <a:t>swnd=100</a:t>
                  </a:r>
                  <a:endParaRPr lang="zh-CN" altLang="en-US" b="1" dirty="0">
                    <a:solidFill>
                      <a:schemeClr val="accent3"/>
                    </a:solidFill>
                  </a:endParaRPr>
                </a:p>
              </p:txBody>
            </p:sp>
          </p:grpSp>
          <p:grpSp>
            <p:nvGrpSpPr>
              <p:cNvPr id="116" name="组合 115"/>
              <p:cNvGrpSpPr/>
              <p:nvPr/>
            </p:nvGrpSpPr>
            <p:grpSpPr>
              <a:xfrm>
                <a:off x="457200" y="4428462"/>
                <a:ext cx="6100239" cy="300446"/>
                <a:chOff x="301352" y="2013424"/>
                <a:chExt cx="6100239" cy="300446"/>
              </a:xfrm>
            </p:grpSpPr>
            <p:sp>
              <p:nvSpPr>
                <p:cNvPr id="117" name="矩形 116"/>
                <p:cNvSpPr/>
                <p:nvPr/>
              </p:nvSpPr>
              <p:spPr>
                <a:xfrm>
                  <a:off x="1171106"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101…200</a:t>
                  </a:r>
                  <a:endParaRPr lang="zh-CN" altLang="en-US" b="1" dirty="0">
                    <a:solidFill>
                      <a:schemeClr val="tx1"/>
                    </a:solidFill>
                  </a:endParaRPr>
                </a:p>
              </p:txBody>
            </p:sp>
            <p:sp>
              <p:nvSpPr>
                <p:cNvPr id="118" name="矩形 117"/>
                <p:cNvSpPr/>
                <p:nvPr/>
              </p:nvSpPr>
              <p:spPr>
                <a:xfrm>
                  <a:off x="301352"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1…100</a:t>
                  </a:r>
                  <a:endParaRPr lang="zh-CN" altLang="en-US" b="1" dirty="0">
                    <a:solidFill>
                      <a:schemeClr val="tx1"/>
                    </a:solidFill>
                  </a:endParaRPr>
                </a:p>
              </p:txBody>
            </p:sp>
            <p:sp>
              <p:nvSpPr>
                <p:cNvPr id="119" name="矩形 118"/>
                <p:cNvSpPr/>
                <p:nvPr/>
              </p:nvSpPr>
              <p:spPr>
                <a:xfrm>
                  <a:off x="2043942"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201…300</a:t>
                  </a:r>
                  <a:endParaRPr lang="zh-CN" altLang="en-US" b="1" dirty="0">
                    <a:solidFill>
                      <a:schemeClr val="tx1"/>
                    </a:solidFill>
                  </a:endParaRPr>
                </a:p>
              </p:txBody>
            </p:sp>
            <p:sp>
              <p:nvSpPr>
                <p:cNvPr id="120" name="矩形 119"/>
                <p:cNvSpPr/>
                <p:nvPr/>
              </p:nvSpPr>
              <p:spPr>
                <a:xfrm>
                  <a:off x="3783083"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401…500</a:t>
                  </a:r>
                  <a:endParaRPr lang="zh-CN" altLang="en-US" b="1" dirty="0">
                    <a:solidFill>
                      <a:schemeClr val="tx1"/>
                    </a:solidFill>
                  </a:endParaRPr>
                </a:p>
              </p:txBody>
            </p:sp>
            <p:sp>
              <p:nvSpPr>
                <p:cNvPr id="121" name="矩形 120"/>
                <p:cNvSpPr/>
                <p:nvPr/>
              </p:nvSpPr>
              <p:spPr>
                <a:xfrm>
                  <a:off x="2913329"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301…400</a:t>
                  </a:r>
                  <a:endParaRPr lang="zh-CN" altLang="en-US" b="1" dirty="0">
                    <a:solidFill>
                      <a:schemeClr val="tx1"/>
                    </a:solidFill>
                  </a:endParaRPr>
                </a:p>
              </p:txBody>
            </p:sp>
            <p:sp>
              <p:nvSpPr>
                <p:cNvPr id="122" name="矩形 121"/>
                <p:cNvSpPr/>
                <p:nvPr/>
              </p:nvSpPr>
              <p:spPr>
                <a:xfrm>
                  <a:off x="4655919"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501…600</a:t>
                  </a:r>
                  <a:endParaRPr lang="zh-CN" altLang="en-US" b="1" dirty="0">
                    <a:solidFill>
                      <a:schemeClr val="tx1"/>
                    </a:solidFill>
                  </a:endParaRPr>
                </a:p>
              </p:txBody>
            </p:sp>
            <p:sp>
              <p:nvSpPr>
                <p:cNvPr id="123" name="矩形 122"/>
                <p:cNvSpPr/>
                <p:nvPr/>
              </p:nvSpPr>
              <p:spPr>
                <a:xfrm>
                  <a:off x="5528755" y="2013424"/>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601…700</a:t>
                  </a:r>
                  <a:endParaRPr lang="zh-CN" altLang="en-US" b="1" dirty="0">
                    <a:solidFill>
                      <a:schemeClr val="tx1"/>
                    </a:solidFill>
                  </a:endParaRPr>
                </a:p>
              </p:txBody>
            </p:sp>
          </p:grpSp>
        </p:grpSp>
        <p:sp>
          <p:nvSpPr>
            <p:cNvPr id="126" name="矩形 125"/>
            <p:cNvSpPr/>
            <p:nvPr/>
          </p:nvSpPr>
          <p:spPr>
            <a:xfrm>
              <a:off x="4823801" y="5208174"/>
              <a:ext cx="869387" cy="300444"/>
            </a:xfrm>
            <a:prstGeom prst="rect">
              <a:avLst/>
            </a:prstGeom>
            <a:solidFill>
              <a:schemeClr val="accent3">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ustDataLst>
      <p:tags r:id="rId3"/>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withEffect">
                                  <p:stCondLst>
                                    <p:cond delay="0"/>
                                  </p:stCondLst>
                                  <p:childTnLst>
                                    <p:set>
                                      <p:cBhvr>
                                        <p:cTn id="6" dur="1" fill="hold">
                                          <p:stCondLst>
                                            <p:cond delay="0"/>
                                          </p:stCondLst>
                                        </p:cTn>
                                        <p:tgtEl>
                                          <p:spTgt spid="93"/>
                                        </p:tgtEl>
                                        <p:attrNameLst>
                                          <p:attrName>style.visibility</p:attrName>
                                        </p:attrNameLst>
                                      </p:cBhvr>
                                      <p:to>
                                        <p:strVal val="visible"/>
                                      </p:to>
                                    </p:set>
                                    <p:anim calcmode="lin" valueType="num">
                                      <p:cBhvr additive="base">
                                        <p:cTn id="7" dur="500"/>
                                        <p:tgtEl>
                                          <p:spTgt spid="93"/>
                                        </p:tgtEl>
                                        <p:attrNameLst>
                                          <p:attrName>ppt_x</p:attrName>
                                        </p:attrNameLst>
                                      </p:cBhvr>
                                      <p:tavLst>
                                        <p:tav tm="0">
                                          <p:val>
                                            <p:strVal val="#ppt_x-#ppt_w*1.125000"/>
                                          </p:val>
                                        </p:tav>
                                        <p:tav tm="100000">
                                          <p:val>
                                            <p:strVal val="#ppt_x"/>
                                          </p:val>
                                        </p:tav>
                                      </p:tavLst>
                                    </p:anim>
                                    <p:animEffect transition="in" filter="wipe(right)">
                                      <p:cBhvr>
                                        <p:cTn id="8" dur="500"/>
                                        <p:tgtEl>
                                          <p:spTgt spid="93"/>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1" fill="hold" nodeType="clickEffect">
                                  <p:stCondLst>
                                    <p:cond delay="0"/>
                                  </p:stCondLst>
                                  <p:childTnLst>
                                    <p:set>
                                      <p:cBhvr>
                                        <p:cTn id="12" dur="1" fill="hold">
                                          <p:stCondLst>
                                            <p:cond delay="0"/>
                                          </p:stCondLst>
                                        </p:cTn>
                                        <p:tgtEl>
                                          <p:spTgt spid="41"/>
                                        </p:tgtEl>
                                        <p:attrNameLst>
                                          <p:attrName>style.visibility</p:attrName>
                                        </p:attrNameLst>
                                      </p:cBhvr>
                                      <p:to>
                                        <p:strVal val="visible"/>
                                      </p:to>
                                    </p:set>
                                    <p:anim calcmode="lin" valueType="num">
                                      <p:cBhvr additive="base">
                                        <p:cTn id="13" dur="500"/>
                                        <p:tgtEl>
                                          <p:spTgt spid="41"/>
                                        </p:tgtEl>
                                        <p:attrNameLst>
                                          <p:attrName>ppt_y</p:attrName>
                                        </p:attrNameLst>
                                      </p:cBhvr>
                                      <p:tavLst>
                                        <p:tav tm="0">
                                          <p:val>
                                            <p:strVal val="#ppt_y-#ppt_h*1.125000"/>
                                          </p:val>
                                        </p:tav>
                                        <p:tav tm="100000">
                                          <p:val>
                                            <p:strVal val="#ppt_y"/>
                                          </p:val>
                                        </p:tav>
                                      </p:tavLst>
                                    </p:anim>
                                    <p:animEffect transition="in" filter="wipe(down)">
                                      <p:cBhvr>
                                        <p:cTn id="14" dur="500"/>
                                        <p:tgtEl>
                                          <p:spTgt spid="41"/>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109"/>
                                        </p:tgtEl>
                                        <p:attrNameLst>
                                          <p:attrName>style.visibility</p:attrName>
                                        </p:attrNameLst>
                                      </p:cBhvr>
                                      <p:to>
                                        <p:strVal val="visible"/>
                                      </p:to>
                                    </p:set>
                                    <p:animEffect transition="in" filter="wipe(left)">
                                      <p:cBhvr>
                                        <p:cTn id="19" dur="1000"/>
                                        <p:tgtEl>
                                          <p:spTgt spid="109"/>
                                        </p:tgtEl>
                                      </p:cBhvr>
                                    </p:animEffect>
                                  </p:childTnLst>
                                </p:cTn>
                              </p:par>
                              <p:par>
                                <p:cTn id="20" presetID="22" presetClass="entr" presetSubtype="8" fill="hold" nodeType="withEffect">
                                  <p:stCondLst>
                                    <p:cond delay="0"/>
                                  </p:stCondLst>
                                  <p:childTnLst>
                                    <p:set>
                                      <p:cBhvr>
                                        <p:cTn id="21" dur="1" fill="hold">
                                          <p:stCondLst>
                                            <p:cond delay="0"/>
                                          </p:stCondLst>
                                        </p:cTn>
                                        <p:tgtEl>
                                          <p:spTgt spid="105"/>
                                        </p:tgtEl>
                                        <p:attrNameLst>
                                          <p:attrName>style.visibility</p:attrName>
                                        </p:attrNameLst>
                                      </p:cBhvr>
                                      <p:to>
                                        <p:strVal val="visible"/>
                                      </p:to>
                                    </p:set>
                                    <p:animEffect transition="in" filter="wipe(left)">
                                      <p:cBhvr>
                                        <p:cTn id="22" dur="1000"/>
                                        <p:tgtEl>
                                          <p:spTgt spid="10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2" fill="hold" nodeType="clickEffect">
                                  <p:stCondLst>
                                    <p:cond delay="0"/>
                                  </p:stCondLst>
                                  <p:childTnLst>
                                    <p:set>
                                      <p:cBhvr>
                                        <p:cTn id="26" dur="1" fill="hold">
                                          <p:stCondLst>
                                            <p:cond delay="0"/>
                                          </p:stCondLst>
                                        </p:cTn>
                                        <p:tgtEl>
                                          <p:spTgt spid="42"/>
                                        </p:tgtEl>
                                        <p:attrNameLst>
                                          <p:attrName>style.visibility</p:attrName>
                                        </p:attrNameLst>
                                      </p:cBhvr>
                                      <p:to>
                                        <p:strVal val="visible"/>
                                      </p:to>
                                    </p:set>
                                    <p:animEffect transition="in" filter="wipe(right)">
                                      <p:cBhvr>
                                        <p:cTn id="27" dur="1000"/>
                                        <p:tgtEl>
                                          <p:spTgt spid="42"/>
                                        </p:tgtEl>
                                      </p:cBhvr>
                                    </p:animEffect>
                                  </p:childTnLst>
                                </p:cTn>
                              </p:par>
                            </p:childTnLst>
                          </p:cTn>
                        </p:par>
                      </p:childTnLst>
                    </p:cTn>
                  </p:par>
                  <p:par>
                    <p:cTn id="28" fill="hold">
                      <p:stCondLst>
                        <p:cond delay="indefinite"/>
                      </p:stCondLst>
                      <p:childTnLst>
                        <p:par>
                          <p:cTn id="29" fill="hold">
                            <p:stCondLst>
                              <p:cond delay="0"/>
                            </p:stCondLst>
                            <p:childTnLst>
                              <p:par>
                                <p:cTn id="30" presetID="12" presetClass="entr" presetSubtype="1" fill="hold" nodeType="clickEffect">
                                  <p:stCondLst>
                                    <p:cond delay="0"/>
                                  </p:stCondLst>
                                  <p:childTnLst>
                                    <p:set>
                                      <p:cBhvr>
                                        <p:cTn id="31" dur="1" fill="hold">
                                          <p:stCondLst>
                                            <p:cond delay="0"/>
                                          </p:stCondLst>
                                        </p:cTn>
                                        <p:tgtEl>
                                          <p:spTgt spid="44"/>
                                        </p:tgtEl>
                                        <p:attrNameLst>
                                          <p:attrName>style.visibility</p:attrName>
                                        </p:attrNameLst>
                                      </p:cBhvr>
                                      <p:to>
                                        <p:strVal val="visible"/>
                                      </p:to>
                                    </p:set>
                                    <p:anim calcmode="lin" valueType="num">
                                      <p:cBhvr additive="base">
                                        <p:cTn id="32" dur="500"/>
                                        <p:tgtEl>
                                          <p:spTgt spid="44"/>
                                        </p:tgtEl>
                                        <p:attrNameLst>
                                          <p:attrName>ppt_y</p:attrName>
                                        </p:attrNameLst>
                                      </p:cBhvr>
                                      <p:tavLst>
                                        <p:tav tm="0">
                                          <p:val>
                                            <p:strVal val="#ppt_y-#ppt_h*1.125000"/>
                                          </p:val>
                                        </p:tav>
                                        <p:tav tm="100000">
                                          <p:val>
                                            <p:strVal val="#ppt_y"/>
                                          </p:val>
                                        </p:tav>
                                      </p:tavLst>
                                    </p:anim>
                                    <p:animEffect transition="in" filter="wipe(down)">
                                      <p:cBhvr>
                                        <p:cTn id="33"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 grpId="0"/>
      <p:bldP spid="109" grpId="0" bldLvl="0" animBg="1"/>
    </p:bld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 name="矩形 127"/>
          <p:cNvSpPr/>
          <p:nvPr/>
        </p:nvSpPr>
        <p:spPr>
          <a:xfrm>
            <a:off x="5533478" y="5725417"/>
            <a:ext cx="870594" cy="411520"/>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9" name="文本框 128"/>
          <p:cNvSpPr txBox="1"/>
          <p:nvPr/>
        </p:nvSpPr>
        <p:spPr>
          <a:xfrm>
            <a:off x="5406792" y="5411863"/>
            <a:ext cx="1098343" cy="365760"/>
          </a:xfrm>
          <a:prstGeom prst="rect">
            <a:avLst/>
          </a:prstGeom>
          <a:noFill/>
        </p:spPr>
        <p:txBody>
          <a:bodyPr wrap="square" rtlCol="0">
            <a:spAutoFit/>
          </a:bodyPr>
          <a:lstStyle/>
          <a:p>
            <a:pPr algn="ctr"/>
            <a:r>
              <a:rPr lang="en-US" altLang="zh-CN" b="1" dirty="0">
                <a:solidFill>
                  <a:schemeClr val="accent3"/>
                </a:solidFill>
              </a:rPr>
              <a:t>swnd=0</a:t>
            </a:r>
            <a:endParaRPr lang="zh-CN" altLang="en-US" b="1" dirty="0">
              <a:solidFill>
                <a:schemeClr val="accent3"/>
              </a:solidFill>
            </a:endParaRPr>
          </a:p>
        </p:txBody>
      </p:sp>
      <p:sp>
        <p:nvSpPr>
          <p:cNvPr id="93" name="文本框 92"/>
          <p:cNvSpPr txBox="1"/>
          <p:nvPr/>
        </p:nvSpPr>
        <p:spPr>
          <a:xfrm>
            <a:off x="9607908" y="4222970"/>
            <a:ext cx="2371107" cy="369332"/>
          </a:xfrm>
          <a:prstGeom prst="rect">
            <a:avLst/>
          </a:prstGeom>
          <a:noFill/>
        </p:spPr>
        <p:txBody>
          <a:bodyPr wrap="square" rtlCol="0">
            <a:spAutoFit/>
          </a:bodyPr>
          <a:lstStyle/>
          <a:p>
            <a:r>
              <a:rPr lang="en-US" altLang="zh-CN" b="1" dirty="0"/>
              <a:t>B</a:t>
            </a:r>
            <a:r>
              <a:rPr lang="zh-CN" altLang="en-US" b="1" dirty="0"/>
              <a:t>对</a:t>
            </a:r>
            <a:r>
              <a:rPr lang="en-US" altLang="zh-CN" b="1" dirty="0"/>
              <a:t>A</a:t>
            </a:r>
            <a:r>
              <a:rPr lang="zh-CN" altLang="en-US" b="1" dirty="0"/>
              <a:t>第二次流量控制</a:t>
            </a:r>
            <a:endParaRPr lang="zh-CN" altLang="en-US" b="1" dirty="0"/>
          </a:p>
        </p:txBody>
      </p:sp>
      <p:grpSp>
        <p:nvGrpSpPr>
          <p:cNvPr id="90" name="组合 89"/>
          <p:cNvGrpSpPr/>
          <p:nvPr/>
        </p:nvGrpSpPr>
        <p:grpSpPr>
          <a:xfrm>
            <a:off x="4536621" y="3908652"/>
            <a:ext cx="1098343" cy="725074"/>
            <a:chOff x="1913798" y="1939971"/>
            <a:chExt cx="1112801" cy="725074"/>
          </a:xfrm>
        </p:grpSpPr>
        <p:sp>
          <p:nvSpPr>
            <p:cNvPr id="91" name="矩形 90"/>
            <p:cNvSpPr/>
            <p:nvPr/>
          </p:nvSpPr>
          <p:spPr>
            <a:xfrm>
              <a:off x="2042152" y="2253525"/>
              <a:ext cx="882054" cy="411520"/>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2" name="文本框 91"/>
            <p:cNvSpPr txBox="1"/>
            <p:nvPr/>
          </p:nvSpPr>
          <p:spPr>
            <a:xfrm>
              <a:off x="1913798" y="1939971"/>
              <a:ext cx="1112801" cy="365760"/>
            </a:xfrm>
            <a:prstGeom prst="rect">
              <a:avLst/>
            </a:prstGeom>
            <a:noFill/>
          </p:spPr>
          <p:txBody>
            <a:bodyPr wrap="square" rtlCol="0">
              <a:spAutoFit/>
            </a:bodyPr>
            <a:lstStyle/>
            <a:p>
              <a:pPr algn="ctr"/>
              <a:r>
                <a:rPr lang="en-US" altLang="zh-CN" b="1" dirty="0">
                  <a:solidFill>
                    <a:schemeClr val="accent3"/>
                  </a:solidFill>
                </a:rPr>
                <a:t>swnd=100</a:t>
              </a:r>
              <a:endParaRPr lang="zh-CN" altLang="en-US" b="1" dirty="0">
                <a:solidFill>
                  <a:schemeClr val="accent3"/>
                </a:solidFill>
              </a:endParaRPr>
            </a:p>
          </p:txBody>
        </p:sp>
      </p:grpSp>
      <p:sp>
        <p:nvSpPr>
          <p:cNvPr id="13" name="文本框 12"/>
          <p:cNvSpPr txBox="1"/>
          <p:nvPr/>
        </p:nvSpPr>
        <p:spPr>
          <a:xfrm>
            <a:off x="7321143" y="896456"/>
            <a:ext cx="1710312" cy="369332"/>
          </a:xfrm>
          <a:prstGeom prst="rect">
            <a:avLst/>
          </a:prstGeom>
          <a:noFill/>
        </p:spPr>
        <p:txBody>
          <a:bodyPr wrap="square" rtlCol="0">
            <a:spAutoFit/>
          </a:bodyPr>
          <a:lstStyle/>
          <a:p>
            <a:pPr algn="ctr"/>
            <a:r>
              <a:rPr lang="en-US" altLang="zh-CN" b="1" dirty="0"/>
              <a:t>A</a:t>
            </a:r>
            <a:r>
              <a:rPr lang="zh-CN" altLang="en-US" b="1" dirty="0"/>
              <a:t>给</a:t>
            </a:r>
            <a:r>
              <a:rPr lang="en-US" altLang="zh-CN" b="1" dirty="0"/>
              <a:t>B</a:t>
            </a:r>
            <a:r>
              <a:rPr lang="zh-CN" altLang="en-US" b="1" dirty="0"/>
              <a:t>发送数据</a:t>
            </a:r>
            <a:endParaRPr lang="zh-CN" altLang="en-US" b="1" dirty="0"/>
          </a:p>
        </p:txBody>
      </p:sp>
      <p:sp>
        <p:nvSpPr>
          <p:cNvPr id="14" name="文本框 13"/>
          <p:cNvSpPr txBox="1"/>
          <p:nvPr/>
        </p:nvSpPr>
        <p:spPr>
          <a:xfrm>
            <a:off x="7328743" y="1644093"/>
            <a:ext cx="1710312" cy="369332"/>
          </a:xfrm>
          <a:prstGeom prst="rect">
            <a:avLst/>
          </a:prstGeom>
          <a:noFill/>
        </p:spPr>
        <p:txBody>
          <a:bodyPr wrap="square" rtlCol="0">
            <a:spAutoFit/>
          </a:bodyPr>
          <a:lstStyle/>
          <a:p>
            <a:pPr algn="ctr"/>
            <a:r>
              <a:rPr lang="en-US" altLang="zh-CN" b="1" dirty="0"/>
              <a:t>B</a:t>
            </a:r>
            <a:r>
              <a:rPr lang="zh-CN" altLang="en-US" b="1" dirty="0"/>
              <a:t>对</a:t>
            </a:r>
            <a:r>
              <a:rPr lang="en-US" altLang="zh-CN" b="1" dirty="0"/>
              <a:t>A</a:t>
            </a:r>
            <a:r>
              <a:rPr lang="zh-CN" altLang="en-US" b="1" dirty="0"/>
              <a:t>流量控制</a:t>
            </a:r>
            <a:endParaRPr lang="zh-CN" altLang="en-US" b="1" dirty="0"/>
          </a:p>
        </p:txBody>
      </p:sp>
      <p:grpSp>
        <p:nvGrpSpPr>
          <p:cNvPr id="4" name="组合 3"/>
          <p:cNvGrpSpPr/>
          <p:nvPr/>
        </p:nvGrpSpPr>
        <p:grpSpPr>
          <a:xfrm>
            <a:off x="304800" y="749300"/>
            <a:ext cx="6192344" cy="400110"/>
            <a:chOff x="424117" y="898245"/>
            <a:chExt cx="6192344" cy="400110"/>
          </a:xfrm>
        </p:grpSpPr>
        <p:sp>
          <p:nvSpPr>
            <p:cNvPr id="2" name="平行四边形 1"/>
            <p:cNvSpPr/>
            <p:nvPr/>
          </p:nvSpPr>
          <p:spPr>
            <a:xfrm>
              <a:off x="424117" y="898245"/>
              <a:ext cx="68144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02</a:t>
              </a:r>
              <a:endParaRPr lang="zh-CN" altLang="en-US" sz="2200" dirty="0">
                <a:latin typeface="Impact" panose="020B0806030902050204" pitchFamily="34" charset="0"/>
              </a:endParaRPr>
            </a:p>
          </p:txBody>
        </p:sp>
        <p:sp>
          <p:nvSpPr>
            <p:cNvPr id="3" name="文本框 2"/>
            <p:cNvSpPr txBox="1"/>
            <p:nvPr/>
          </p:nvSpPr>
          <p:spPr>
            <a:xfrm>
              <a:off x="1105563" y="898245"/>
              <a:ext cx="5510898" cy="400110"/>
            </a:xfrm>
            <a:prstGeom prst="rect">
              <a:avLst/>
            </a:prstGeom>
            <a:noFill/>
          </p:spPr>
          <p:txBody>
            <a:bodyPr wrap="square" rtlCol="0">
              <a:spAutoFit/>
            </a:bodyPr>
            <a:lstStyle/>
            <a:p>
              <a:r>
                <a:rPr lang="en-US" altLang="zh-CN" sz="2000" b="1" dirty="0"/>
                <a:t>TCP</a:t>
              </a:r>
              <a:r>
                <a:rPr lang="zh-CN" altLang="en-US" sz="2000" b="1" dirty="0"/>
                <a:t>的流量控制方法</a:t>
              </a:r>
              <a:endParaRPr lang="zh-CN" altLang="en-US" sz="2000" b="1" dirty="0"/>
            </a:p>
          </p:txBody>
        </p:sp>
      </p:grpSp>
      <p:grpSp>
        <p:nvGrpSpPr>
          <p:cNvPr id="16" name="组合 15"/>
          <p:cNvGrpSpPr/>
          <p:nvPr/>
        </p:nvGrpSpPr>
        <p:grpSpPr>
          <a:xfrm>
            <a:off x="6384834" y="1085736"/>
            <a:ext cx="3566255" cy="667591"/>
            <a:chOff x="5945910" y="1085736"/>
            <a:chExt cx="3566255" cy="667591"/>
          </a:xfrm>
        </p:grpSpPr>
        <p:grpSp>
          <p:nvGrpSpPr>
            <p:cNvPr id="7" name="组合 6"/>
            <p:cNvGrpSpPr/>
            <p:nvPr/>
          </p:nvGrpSpPr>
          <p:grpSpPr>
            <a:xfrm>
              <a:off x="5945910" y="1085736"/>
              <a:ext cx="677140" cy="654939"/>
              <a:chOff x="7511027" y="2136324"/>
              <a:chExt cx="677140" cy="654939"/>
            </a:xfrm>
          </p:grpSpPr>
          <p:pic>
            <p:nvPicPr>
              <p:cNvPr id="5" name="图形 4"/>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a:off x="7511027" y="2136324"/>
                <a:ext cx="677140" cy="654939"/>
              </a:xfrm>
              <a:prstGeom prst="rect">
                <a:avLst/>
              </a:prstGeom>
            </p:spPr>
          </p:pic>
          <p:sp>
            <p:nvSpPr>
              <p:cNvPr id="6" name="文本框 5"/>
              <p:cNvSpPr txBox="1"/>
              <p:nvPr/>
            </p:nvSpPr>
            <p:spPr>
              <a:xfrm>
                <a:off x="7801584" y="2148976"/>
                <a:ext cx="317770" cy="400110"/>
              </a:xfrm>
              <a:prstGeom prst="rect">
                <a:avLst/>
              </a:prstGeom>
              <a:noFill/>
            </p:spPr>
            <p:txBody>
              <a:bodyPr wrap="square" rtlCol="0">
                <a:spAutoFit/>
              </a:bodyPr>
              <a:lstStyle/>
              <a:p>
                <a:pPr algn="ctr"/>
                <a:r>
                  <a:rPr lang="en-US" altLang="zh-CN" sz="2000" b="1" dirty="0">
                    <a:solidFill>
                      <a:schemeClr val="bg1"/>
                    </a:solidFill>
                  </a:rPr>
                  <a:t>A</a:t>
                </a:r>
                <a:endParaRPr lang="zh-CN" altLang="en-US" sz="2000" b="1" dirty="0">
                  <a:solidFill>
                    <a:schemeClr val="bg1"/>
                  </a:solidFill>
                </a:endParaRPr>
              </a:p>
            </p:txBody>
          </p:sp>
        </p:grpSp>
        <p:grpSp>
          <p:nvGrpSpPr>
            <p:cNvPr id="8" name="组合 7"/>
            <p:cNvGrpSpPr/>
            <p:nvPr/>
          </p:nvGrpSpPr>
          <p:grpSpPr>
            <a:xfrm>
              <a:off x="8835025" y="1098388"/>
              <a:ext cx="677140" cy="654939"/>
              <a:chOff x="7511027" y="2136324"/>
              <a:chExt cx="677140" cy="654939"/>
            </a:xfrm>
          </p:grpSpPr>
          <p:pic>
            <p:nvPicPr>
              <p:cNvPr id="9" name="图形 8"/>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a:off x="7511027" y="2136324"/>
                <a:ext cx="677140" cy="654939"/>
              </a:xfrm>
              <a:prstGeom prst="rect">
                <a:avLst/>
              </a:prstGeom>
            </p:spPr>
          </p:pic>
          <p:sp>
            <p:nvSpPr>
              <p:cNvPr id="10" name="文本框 9"/>
              <p:cNvSpPr txBox="1"/>
              <p:nvPr/>
            </p:nvSpPr>
            <p:spPr>
              <a:xfrm>
                <a:off x="7801584" y="2148976"/>
                <a:ext cx="317770" cy="400110"/>
              </a:xfrm>
              <a:prstGeom prst="rect">
                <a:avLst/>
              </a:prstGeom>
              <a:noFill/>
            </p:spPr>
            <p:txBody>
              <a:bodyPr wrap="square" rtlCol="0">
                <a:spAutoFit/>
              </a:bodyPr>
              <a:lstStyle/>
              <a:p>
                <a:pPr algn="ctr"/>
                <a:r>
                  <a:rPr lang="en-US" altLang="zh-CN" sz="2000" b="1" dirty="0">
                    <a:solidFill>
                      <a:schemeClr val="bg1"/>
                    </a:solidFill>
                  </a:rPr>
                  <a:t>B</a:t>
                </a:r>
                <a:endParaRPr lang="zh-CN" altLang="en-US" sz="2000" b="1" dirty="0">
                  <a:solidFill>
                    <a:schemeClr val="bg1"/>
                  </a:solidFill>
                </a:endParaRPr>
              </a:p>
            </p:txBody>
          </p:sp>
        </p:grpSp>
        <p:grpSp>
          <p:nvGrpSpPr>
            <p:cNvPr id="15" name="组合 14"/>
            <p:cNvGrpSpPr/>
            <p:nvPr/>
          </p:nvGrpSpPr>
          <p:grpSpPr>
            <a:xfrm>
              <a:off x="6623050" y="1274762"/>
              <a:ext cx="2243850" cy="369332"/>
              <a:chOff x="6623050" y="1274762"/>
              <a:chExt cx="2243850" cy="369332"/>
            </a:xfrm>
          </p:grpSpPr>
          <p:sp>
            <p:nvSpPr>
              <p:cNvPr id="12" name="圆柱体 11"/>
              <p:cNvSpPr/>
              <p:nvPr/>
            </p:nvSpPr>
            <p:spPr>
              <a:xfrm rot="16200000">
                <a:off x="7560309" y="337503"/>
                <a:ext cx="369332" cy="2243850"/>
              </a:xfrm>
              <a:prstGeom prst="can">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11" name="文本框 10"/>
              <p:cNvSpPr txBox="1"/>
              <p:nvPr/>
            </p:nvSpPr>
            <p:spPr>
              <a:xfrm>
                <a:off x="6889819" y="1274762"/>
                <a:ext cx="1710312" cy="369332"/>
              </a:xfrm>
              <a:prstGeom prst="rect">
                <a:avLst/>
              </a:prstGeom>
              <a:noFill/>
            </p:spPr>
            <p:txBody>
              <a:bodyPr wrap="square" rtlCol="0">
                <a:spAutoFit/>
              </a:bodyPr>
              <a:lstStyle/>
              <a:p>
                <a:pPr algn="ctr"/>
                <a:r>
                  <a:rPr lang="zh-CN" altLang="en-US" b="1" dirty="0">
                    <a:solidFill>
                      <a:schemeClr val="bg1"/>
                    </a:solidFill>
                  </a:rPr>
                  <a:t>已建立</a:t>
                </a:r>
                <a:r>
                  <a:rPr lang="en-US" altLang="zh-CN" b="1" dirty="0">
                    <a:solidFill>
                      <a:schemeClr val="bg1"/>
                    </a:solidFill>
                  </a:rPr>
                  <a:t>TCP</a:t>
                </a:r>
                <a:r>
                  <a:rPr lang="zh-CN" altLang="en-US" b="1" dirty="0">
                    <a:solidFill>
                      <a:schemeClr val="bg1"/>
                    </a:solidFill>
                  </a:rPr>
                  <a:t>连接</a:t>
                </a:r>
                <a:endParaRPr lang="zh-CN" altLang="en-US" b="1" dirty="0">
                  <a:solidFill>
                    <a:schemeClr val="bg1"/>
                  </a:solidFill>
                </a:endParaRPr>
              </a:p>
            </p:txBody>
          </p:sp>
        </p:grpSp>
      </p:grpSp>
      <p:grpSp>
        <p:nvGrpSpPr>
          <p:cNvPr id="23" name="组合 22"/>
          <p:cNvGrpSpPr/>
          <p:nvPr/>
        </p:nvGrpSpPr>
        <p:grpSpPr>
          <a:xfrm>
            <a:off x="6464001" y="1740674"/>
            <a:ext cx="3418275" cy="4774426"/>
            <a:chOff x="7004329" y="1740674"/>
            <a:chExt cx="3418275" cy="4774426"/>
          </a:xfrm>
        </p:grpSpPr>
        <p:cxnSp>
          <p:nvCxnSpPr>
            <p:cNvPr id="18" name="直接箭头连接符 17"/>
            <p:cNvCxnSpPr/>
            <p:nvPr/>
          </p:nvCxnSpPr>
          <p:spPr>
            <a:xfrm>
              <a:off x="7283602" y="1740674"/>
              <a:ext cx="0" cy="469822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p:nvPr/>
          </p:nvCxnSpPr>
          <p:spPr>
            <a:xfrm>
              <a:off x="10152847" y="1740674"/>
              <a:ext cx="0" cy="469822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文本框 19"/>
            <p:cNvSpPr txBox="1"/>
            <p:nvPr/>
          </p:nvSpPr>
          <p:spPr>
            <a:xfrm>
              <a:off x="7004329" y="6145768"/>
              <a:ext cx="272374" cy="369332"/>
            </a:xfrm>
            <a:prstGeom prst="rect">
              <a:avLst/>
            </a:prstGeom>
            <a:noFill/>
          </p:spPr>
          <p:txBody>
            <a:bodyPr wrap="square" rtlCol="0">
              <a:spAutoFit/>
            </a:bodyPr>
            <a:lstStyle/>
            <a:p>
              <a:r>
                <a:rPr lang="en-US" altLang="zh-CN" b="1" dirty="0"/>
                <a:t>t</a:t>
              </a:r>
              <a:endParaRPr lang="zh-CN" altLang="en-US" b="1" dirty="0"/>
            </a:p>
          </p:txBody>
        </p:sp>
        <p:sp>
          <p:nvSpPr>
            <p:cNvPr id="21" name="文本框 20"/>
            <p:cNvSpPr txBox="1"/>
            <p:nvPr/>
          </p:nvSpPr>
          <p:spPr>
            <a:xfrm>
              <a:off x="10150230" y="6145768"/>
              <a:ext cx="272374" cy="369332"/>
            </a:xfrm>
            <a:prstGeom prst="rect">
              <a:avLst/>
            </a:prstGeom>
            <a:noFill/>
          </p:spPr>
          <p:txBody>
            <a:bodyPr wrap="square" rtlCol="0">
              <a:spAutoFit/>
            </a:bodyPr>
            <a:lstStyle/>
            <a:p>
              <a:r>
                <a:rPr lang="en-US" altLang="zh-CN" b="1" dirty="0"/>
                <a:t>t</a:t>
              </a:r>
              <a:endParaRPr lang="zh-CN" altLang="en-US" b="1" dirty="0"/>
            </a:p>
          </p:txBody>
        </p:sp>
      </p:grpSp>
      <p:grpSp>
        <p:nvGrpSpPr>
          <p:cNvPr id="43" name="组合 42"/>
          <p:cNvGrpSpPr/>
          <p:nvPr/>
        </p:nvGrpSpPr>
        <p:grpSpPr>
          <a:xfrm>
            <a:off x="304800" y="1939971"/>
            <a:ext cx="9305102" cy="725074"/>
            <a:chOff x="304800" y="1939971"/>
            <a:chExt cx="9305102" cy="725074"/>
          </a:xfrm>
        </p:grpSpPr>
        <p:cxnSp>
          <p:nvCxnSpPr>
            <p:cNvPr id="37" name="直接箭头连接符 36"/>
            <p:cNvCxnSpPr/>
            <p:nvPr/>
          </p:nvCxnSpPr>
          <p:spPr>
            <a:xfrm>
              <a:off x="6743274" y="2459285"/>
              <a:ext cx="2866628" cy="0"/>
            </a:xfrm>
            <a:prstGeom prst="straightConnector1">
              <a:avLst/>
            </a:prstGeom>
            <a:ln w="381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38" name="文本框 37"/>
            <p:cNvSpPr txBox="1"/>
            <p:nvPr/>
          </p:nvSpPr>
          <p:spPr>
            <a:xfrm>
              <a:off x="7326420" y="2078680"/>
              <a:ext cx="935857" cy="369332"/>
            </a:xfrm>
            <a:prstGeom prst="rect">
              <a:avLst/>
            </a:prstGeom>
            <a:noFill/>
          </p:spPr>
          <p:txBody>
            <a:bodyPr wrap="square" rtlCol="0">
              <a:spAutoFit/>
            </a:bodyPr>
            <a:lstStyle/>
            <a:p>
              <a:pPr algn="ctr"/>
              <a:r>
                <a:rPr lang="en-US" altLang="zh-CN" b="1" dirty="0"/>
                <a:t>seq=401</a:t>
              </a:r>
              <a:endParaRPr lang="zh-CN" altLang="en-US" b="1" dirty="0"/>
            </a:p>
          </p:txBody>
        </p:sp>
        <p:sp>
          <p:nvSpPr>
            <p:cNvPr id="39" name="文本框 38"/>
            <p:cNvSpPr txBox="1"/>
            <p:nvPr/>
          </p:nvSpPr>
          <p:spPr>
            <a:xfrm>
              <a:off x="8147629" y="2078680"/>
              <a:ext cx="868072" cy="369332"/>
            </a:xfrm>
            <a:prstGeom prst="rect">
              <a:avLst/>
            </a:prstGeom>
            <a:noFill/>
          </p:spPr>
          <p:txBody>
            <a:bodyPr wrap="square" rtlCol="0">
              <a:spAutoFit/>
            </a:bodyPr>
            <a:lstStyle/>
            <a:p>
              <a:pPr algn="ctr"/>
              <a:r>
                <a:rPr lang="en-US" altLang="zh-CN" b="1" dirty="0"/>
                <a:t>DATA</a:t>
              </a:r>
              <a:endParaRPr lang="zh-CN" altLang="en-US" b="1" dirty="0"/>
            </a:p>
          </p:txBody>
        </p:sp>
        <p:grpSp>
          <p:nvGrpSpPr>
            <p:cNvPr id="17" name="组合 16"/>
            <p:cNvGrpSpPr/>
            <p:nvPr/>
          </p:nvGrpSpPr>
          <p:grpSpPr>
            <a:xfrm>
              <a:off x="304800" y="1939971"/>
              <a:ext cx="6100239" cy="725074"/>
              <a:chOff x="304800" y="1939971"/>
              <a:chExt cx="6100239" cy="725074"/>
            </a:xfrm>
          </p:grpSpPr>
          <p:grpSp>
            <p:nvGrpSpPr>
              <p:cNvPr id="36" name="组合 35"/>
              <p:cNvGrpSpPr/>
              <p:nvPr/>
            </p:nvGrpSpPr>
            <p:grpSpPr>
              <a:xfrm>
                <a:off x="2042152" y="1939971"/>
                <a:ext cx="2623752" cy="725074"/>
                <a:chOff x="2042152" y="1939971"/>
                <a:chExt cx="2623752" cy="725074"/>
              </a:xfrm>
            </p:grpSpPr>
            <p:sp>
              <p:nvSpPr>
                <p:cNvPr id="34" name="矩形 33"/>
                <p:cNvSpPr/>
                <p:nvPr/>
              </p:nvSpPr>
              <p:spPr>
                <a:xfrm>
                  <a:off x="2042152" y="2253525"/>
                  <a:ext cx="2623752" cy="411520"/>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5" name="文本框 34"/>
                <p:cNvSpPr txBox="1"/>
                <p:nvPr/>
              </p:nvSpPr>
              <p:spPr>
                <a:xfrm>
                  <a:off x="2789005" y="1939971"/>
                  <a:ext cx="1112801" cy="365760"/>
                </a:xfrm>
                <a:prstGeom prst="rect">
                  <a:avLst/>
                </a:prstGeom>
                <a:noFill/>
              </p:spPr>
              <p:txBody>
                <a:bodyPr wrap="square" rtlCol="0">
                  <a:spAutoFit/>
                </a:bodyPr>
                <a:lstStyle/>
                <a:p>
                  <a:pPr algn="ctr"/>
                  <a:r>
                    <a:rPr lang="en-US" altLang="zh-CN" b="1" dirty="0">
                      <a:solidFill>
                        <a:schemeClr val="accent3"/>
                      </a:solidFill>
                    </a:rPr>
                    <a:t>swnd=300</a:t>
                  </a:r>
                  <a:endParaRPr lang="zh-CN" altLang="en-US" b="1" dirty="0">
                    <a:solidFill>
                      <a:schemeClr val="accent3"/>
                    </a:solidFill>
                  </a:endParaRPr>
                </a:p>
              </p:txBody>
            </p:sp>
          </p:grpSp>
          <p:grpSp>
            <p:nvGrpSpPr>
              <p:cNvPr id="31" name="组合 30"/>
              <p:cNvGrpSpPr/>
              <p:nvPr/>
            </p:nvGrpSpPr>
            <p:grpSpPr>
              <a:xfrm>
                <a:off x="304800" y="2309063"/>
                <a:ext cx="6100239" cy="300446"/>
                <a:chOff x="301352" y="2013424"/>
                <a:chExt cx="6100239" cy="300446"/>
              </a:xfrm>
            </p:grpSpPr>
            <p:sp>
              <p:nvSpPr>
                <p:cNvPr id="24" name="矩形 23"/>
                <p:cNvSpPr/>
                <p:nvPr/>
              </p:nvSpPr>
              <p:spPr>
                <a:xfrm>
                  <a:off x="1171106"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101…200</a:t>
                  </a:r>
                  <a:endParaRPr lang="zh-CN" altLang="en-US" b="1" dirty="0">
                    <a:solidFill>
                      <a:schemeClr val="tx1"/>
                    </a:solidFill>
                  </a:endParaRPr>
                </a:p>
              </p:txBody>
            </p:sp>
            <p:sp>
              <p:nvSpPr>
                <p:cNvPr id="25" name="矩形 24"/>
                <p:cNvSpPr/>
                <p:nvPr/>
              </p:nvSpPr>
              <p:spPr>
                <a:xfrm>
                  <a:off x="301352"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1…100</a:t>
                  </a:r>
                  <a:endParaRPr lang="zh-CN" altLang="en-US" b="1" dirty="0">
                    <a:solidFill>
                      <a:schemeClr val="tx1"/>
                    </a:solidFill>
                  </a:endParaRPr>
                </a:p>
              </p:txBody>
            </p:sp>
            <p:sp>
              <p:nvSpPr>
                <p:cNvPr id="26" name="矩形 25"/>
                <p:cNvSpPr/>
                <p:nvPr/>
              </p:nvSpPr>
              <p:spPr>
                <a:xfrm>
                  <a:off x="2043942"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201…300</a:t>
                  </a:r>
                  <a:endParaRPr lang="zh-CN" altLang="en-US" b="1" dirty="0">
                    <a:solidFill>
                      <a:schemeClr val="tx1"/>
                    </a:solidFill>
                  </a:endParaRPr>
                </a:p>
              </p:txBody>
            </p:sp>
            <p:sp>
              <p:nvSpPr>
                <p:cNvPr id="27" name="矩形 26"/>
                <p:cNvSpPr/>
                <p:nvPr/>
              </p:nvSpPr>
              <p:spPr>
                <a:xfrm>
                  <a:off x="3783083"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401…500</a:t>
                  </a:r>
                  <a:endParaRPr lang="zh-CN" altLang="en-US" b="1" dirty="0">
                    <a:solidFill>
                      <a:schemeClr val="tx1"/>
                    </a:solidFill>
                  </a:endParaRPr>
                </a:p>
              </p:txBody>
            </p:sp>
            <p:sp>
              <p:nvSpPr>
                <p:cNvPr id="28" name="矩形 27"/>
                <p:cNvSpPr/>
                <p:nvPr/>
              </p:nvSpPr>
              <p:spPr>
                <a:xfrm>
                  <a:off x="2913329"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301…400</a:t>
                  </a:r>
                  <a:endParaRPr lang="zh-CN" altLang="en-US" b="1" dirty="0">
                    <a:solidFill>
                      <a:schemeClr val="tx1"/>
                    </a:solidFill>
                  </a:endParaRPr>
                </a:p>
              </p:txBody>
            </p:sp>
            <p:sp>
              <p:nvSpPr>
                <p:cNvPr id="29" name="矩形 28"/>
                <p:cNvSpPr/>
                <p:nvPr/>
              </p:nvSpPr>
              <p:spPr>
                <a:xfrm>
                  <a:off x="4655919"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501…600</a:t>
                  </a:r>
                  <a:endParaRPr lang="zh-CN" altLang="en-US" b="1" dirty="0">
                    <a:solidFill>
                      <a:schemeClr val="tx1"/>
                    </a:solidFill>
                  </a:endParaRPr>
                </a:p>
              </p:txBody>
            </p:sp>
            <p:sp>
              <p:nvSpPr>
                <p:cNvPr id="30" name="矩形 29"/>
                <p:cNvSpPr/>
                <p:nvPr/>
              </p:nvSpPr>
              <p:spPr>
                <a:xfrm>
                  <a:off x="5528755" y="2013424"/>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601…700</a:t>
                  </a:r>
                  <a:endParaRPr lang="zh-CN" altLang="en-US" b="1" dirty="0">
                    <a:solidFill>
                      <a:schemeClr val="tx1"/>
                    </a:solidFill>
                  </a:endParaRPr>
                </a:p>
              </p:txBody>
            </p:sp>
          </p:grpSp>
          <p:sp>
            <p:nvSpPr>
              <p:cNvPr id="22" name="矩形 21"/>
              <p:cNvSpPr/>
              <p:nvPr/>
            </p:nvSpPr>
            <p:spPr>
              <a:xfrm>
                <a:off x="2046679" y="2309064"/>
                <a:ext cx="869387" cy="300444"/>
              </a:xfrm>
              <a:prstGeom prst="rect">
                <a:avLst/>
              </a:prstGeom>
              <a:solidFill>
                <a:schemeClr val="accent3">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52" name="矩形 151"/>
            <p:cNvSpPr/>
            <p:nvPr/>
          </p:nvSpPr>
          <p:spPr>
            <a:xfrm>
              <a:off x="2923775" y="2305731"/>
              <a:ext cx="869387" cy="300444"/>
            </a:xfrm>
            <a:prstGeom prst="rect">
              <a:avLst/>
            </a:prstGeom>
            <a:solidFill>
              <a:schemeClr val="accent3">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矩形 152"/>
            <p:cNvSpPr/>
            <p:nvPr/>
          </p:nvSpPr>
          <p:spPr>
            <a:xfrm>
              <a:off x="3779952" y="2297790"/>
              <a:ext cx="869387" cy="300444"/>
            </a:xfrm>
            <a:prstGeom prst="rect">
              <a:avLst/>
            </a:prstGeom>
            <a:solidFill>
              <a:schemeClr val="accent3">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0" name="组合 39"/>
          <p:cNvGrpSpPr/>
          <p:nvPr/>
        </p:nvGrpSpPr>
        <p:grpSpPr>
          <a:xfrm>
            <a:off x="6744583" y="2787861"/>
            <a:ext cx="2866628" cy="380605"/>
            <a:chOff x="6744583" y="2787861"/>
            <a:chExt cx="2866628" cy="380605"/>
          </a:xfrm>
        </p:grpSpPr>
        <p:cxnSp>
          <p:nvCxnSpPr>
            <p:cNvPr id="155" name="直接箭头连接符 154"/>
            <p:cNvCxnSpPr/>
            <p:nvPr/>
          </p:nvCxnSpPr>
          <p:spPr>
            <a:xfrm>
              <a:off x="6744583" y="3168466"/>
              <a:ext cx="2866628" cy="0"/>
            </a:xfrm>
            <a:prstGeom prst="straightConnector1">
              <a:avLst/>
            </a:prstGeom>
            <a:ln w="381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156" name="文本框 155"/>
            <p:cNvSpPr txBox="1"/>
            <p:nvPr/>
          </p:nvSpPr>
          <p:spPr>
            <a:xfrm>
              <a:off x="7327729" y="2787861"/>
              <a:ext cx="935857" cy="369332"/>
            </a:xfrm>
            <a:prstGeom prst="rect">
              <a:avLst/>
            </a:prstGeom>
            <a:noFill/>
          </p:spPr>
          <p:txBody>
            <a:bodyPr wrap="square" rtlCol="0">
              <a:spAutoFit/>
            </a:bodyPr>
            <a:lstStyle/>
            <a:p>
              <a:pPr algn="ctr"/>
              <a:r>
                <a:rPr lang="en-US" altLang="zh-CN" b="1" dirty="0"/>
                <a:t>seq=201</a:t>
              </a:r>
              <a:endParaRPr lang="zh-CN" altLang="en-US" b="1" dirty="0"/>
            </a:p>
          </p:txBody>
        </p:sp>
        <p:sp>
          <p:nvSpPr>
            <p:cNvPr id="157" name="文本框 156"/>
            <p:cNvSpPr txBox="1"/>
            <p:nvPr/>
          </p:nvSpPr>
          <p:spPr>
            <a:xfrm>
              <a:off x="8148938" y="2787861"/>
              <a:ext cx="868072" cy="369332"/>
            </a:xfrm>
            <a:prstGeom prst="rect">
              <a:avLst/>
            </a:prstGeom>
            <a:noFill/>
          </p:spPr>
          <p:txBody>
            <a:bodyPr wrap="square" rtlCol="0">
              <a:spAutoFit/>
            </a:bodyPr>
            <a:lstStyle/>
            <a:p>
              <a:pPr algn="ctr"/>
              <a:r>
                <a:rPr lang="en-US" altLang="zh-CN" b="1" dirty="0"/>
                <a:t>DATA</a:t>
              </a:r>
              <a:endParaRPr lang="zh-CN" altLang="en-US" b="1" dirty="0"/>
            </a:p>
          </p:txBody>
        </p:sp>
      </p:grpSp>
      <p:grpSp>
        <p:nvGrpSpPr>
          <p:cNvPr id="161" name="组合 160"/>
          <p:cNvGrpSpPr/>
          <p:nvPr/>
        </p:nvGrpSpPr>
        <p:grpSpPr>
          <a:xfrm>
            <a:off x="2043461" y="2649152"/>
            <a:ext cx="2623752" cy="725074"/>
            <a:chOff x="2042152" y="1939971"/>
            <a:chExt cx="2623752" cy="725074"/>
          </a:xfrm>
        </p:grpSpPr>
        <p:sp>
          <p:nvSpPr>
            <p:cNvPr id="171" name="矩形 170"/>
            <p:cNvSpPr/>
            <p:nvPr/>
          </p:nvSpPr>
          <p:spPr>
            <a:xfrm>
              <a:off x="2042152" y="2253525"/>
              <a:ext cx="2623752" cy="411520"/>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2" name="文本框 171"/>
            <p:cNvSpPr txBox="1"/>
            <p:nvPr/>
          </p:nvSpPr>
          <p:spPr>
            <a:xfrm>
              <a:off x="2789005" y="1939971"/>
              <a:ext cx="1112801" cy="365760"/>
            </a:xfrm>
            <a:prstGeom prst="rect">
              <a:avLst/>
            </a:prstGeom>
            <a:noFill/>
          </p:spPr>
          <p:txBody>
            <a:bodyPr wrap="square" rtlCol="0">
              <a:spAutoFit/>
            </a:bodyPr>
            <a:lstStyle/>
            <a:p>
              <a:pPr algn="ctr"/>
              <a:r>
                <a:rPr lang="en-US" altLang="zh-CN" b="1" dirty="0">
                  <a:solidFill>
                    <a:schemeClr val="accent3"/>
                  </a:solidFill>
                </a:rPr>
                <a:t>swnd=300</a:t>
              </a:r>
              <a:endParaRPr lang="zh-CN" altLang="en-US" b="1" dirty="0">
                <a:solidFill>
                  <a:schemeClr val="accent3"/>
                </a:solidFill>
              </a:endParaRPr>
            </a:p>
          </p:txBody>
        </p:sp>
      </p:grpSp>
      <p:grpSp>
        <p:nvGrpSpPr>
          <p:cNvPr id="162" name="组合 161"/>
          <p:cNvGrpSpPr/>
          <p:nvPr/>
        </p:nvGrpSpPr>
        <p:grpSpPr>
          <a:xfrm>
            <a:off x="306109" y="3018244"/>
            <a:ext cx="6100239" cy="300446"/>
            <a:chOff x="301352" y="2013424"/>
            <a:chExt cx="6100239" cy="300446"/>
          </a:xfrm>
        </p:grpSpPr>
        <p:sp>
          <p:nvSpPr>
            <p:cNvPr id="164" name="矩形 163"/>
            <p:cNvSpPr/>
            <p:nvPr/>
          </p:nvSpPr>
          <p:spPr>
            <a:xfrm>
              <a:off x="1171106"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101…200</a:t>
              </a:r>
              <a:endParaRPr lang="zh-CN" altLang="en-US" b="1" dirty="0">
                <a:solidFill>
                  <a:schemeClr val="tx1"/>
                </a:solidFill>
              </a:endParaRPr>
            </a:p>
          </p:txBody>
        </p:sp>
        <p:sp>
          <p:nvSpPr>
            <p:cNvPr id="165" name="矩形 164"/>
            <p:cNvSpPr/>
            <p:nvPr/>
          </p:nvSpPr>
          <p:spPr>
            <a:xfrm>
              <a:off x="301352"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1…100</a:t>
              </a:r>
              <a:endParaRPr lang="zh-CN" altLang="en-US" b="1" dirty="0">
                <a:solidFill>
                  <a:schemeClr val="tx1"/>
                </a:solidFill>
              </a:endParaRPr>
            </a:p>
          </p:txBody>
        </p:sp>
        <p:sp>
          <p:nvSpPr>
            <p:cNvPr id="166" name="矩形 165"/>
            <p:cNvSpPr/>
            <p:nvPr/>
          </p:nvSpPr>
          <p:spPr>
            <a:xfrm>
              <a:off x="2043942"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201…300</a:t>
              </a:r>
              <a:endParaRPr lang="zh-CN" altLang="en-US" b="1" dirty="0">
                <a:solidFill>
                  <a:schemeClr val="tx1"/>
                </a:solidFill>
              </a:endParaRPr>
            </a:p>
          </p:txBody>
        </p:sp>
        <p:sp>
          <p:nvSpPr>
            <p:cNvPr id="167" name="矩形 166"/>
            <p:cNvSpPr/>
            <p:nvPr/>
          </p:nvSpPr>
          <p:spPr>
            <a:xfrm>
              <a:off x="3783083"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401…500</a:t>
              </a:r>
              <a:endParaRPr lang="zh-CN" altLang="en-US" b="1" dirty="0">
                <a:solidFill>
                  <a:schemeClr val="tx1"/>
                </a:solidFill>
              </a:endParaRPr>
            </a:p>
          </p:txBody>
        </p:sp>
        <p:sp>
          <p:nvSpPr>
            <p:cNvPr id="168" name="矩形 167"/>
            <p:cNvSpPr/>
            <p:nvPr/>
          </p:nvSpPr>
          <p:spPr>
            <a:xfrm>
              <a:off x="2913329"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301…400</a:t>
              </a:r>
              <a:endParaRPr lang="zh-CN" altLang="en-US" b="1" dirty="0">
                <a:solidFill>
                  <a:schemeClr val="tx1"/>
                </a:solidFill>
              </a:endParaRPr>
            </a:p>
          </p:txBody>
        </p:sp>
        <p:sp>
          <p:nvSpPr>
            <p:cNvPr id="169" name="矩形 168"/>
            <p:cNvSpPr/>
            <p:nvPr/>
          </p:nvSpPr>
          <p:spPr>
            <a:xfrm>
              <a:off x="4655919"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501…600</a:t>
              </a:r>
              <a:endParaRPr lang="zh-CN" altLang="en-US" b="1" dirty="0">
                <a:solidFill>
                  <a:schemeClr val="tx1"/>
                </a:solidFill>
              </a:endParaRPr>
            </a:p>
          </p:txBody>
        </p:sp>
        <p:sp>
          <p:nvSpPr>
            <p:cNvPr id="170" name="矩形 169"/>
            <p:cNvSpPr/>
            <p:nvPr/>
          </p:nvSpPr>
          <p:spPr>
            <a:xfrm>
              <a:off x="5528755" y="2013424"/>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601…700</a:t>
              </a:r>
              <a:endParaRPr lang="zh-CN" altLang="en-US" b="1" dirty="0">
                <a:solidFill>
                  <a:schemeClr val="tx1"/>
                </a:solidFill>
              </a:endParaRPr>
            </a:p>
          </p:txBody>
        </p:sp>
      </p:grpSp>
      <p:sp>
        <p:nvSpPr>
          <p:cNvPr id="163" name="矩形 162"/>
          <p:cNvSpPr/>
          <p:nvPr/>
        </p:nvSpPr>
        <p:spPr>
          <a:xfrm>
            <a:off x="2047988" y="3018245"/>
            <a:ext cx="869387" cy="300444"/>
          </a:xfrm>
          <a:prstGeom prst="rect">
            <a:avLst/>
          </a:prstGeom>
          <a:solidFill>
            <a:schemeClr val="accent3">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9" name="矩形 158"/>
          <p:cNvSpPr/>
          <p:nvPr/>
        </p:nvSpPr>
        <p:spPr>
          <a:xfrm>
            <a:off x="2925084" y="3014912"/>
            <a:ext cx="869387" cy="300444"/>
          </a:xfrm>
          <a:prstGeom prst="rect">
            <a:avLst/>
          </a:prstGeom>
          <a:solidFill>
            <a:schemeClr val="accent3">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矩形 159"/>
          <p:cNvSpPr/>
          <p:nvPr/>
        </p:nvSpPr>
        <p:spPr>
          <a:xfrm>
            <a:off x="3781261" y="3006971"/>
            <a:ext cx="869387" cy="300444"/>
          </a:xfrm>
          <a:prstGeom prst="rect">
            <a:avLst/>
          </a:prstGeom>
          <a:solidFill>
            <a:schemeClr val="accent3">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3" name="组合 32"/>
          <p:cNvGrpSpPr/>
          <p:nvPr/>
        </p:nvGrpSpPr>
        <p:grpSpPr>
          <a:xfrm>
            <a:off x="1915676" y="3429000"/>
            <a:ext cx="1131392" cy="651256"/>
            <a:chOff x="1915676" y="3429000"/>
            <a:chExt cx="1131392" cy="651256"/>
          </a:xfrm>
        </p:grpSpPr>
        <p:sp>
          <p:nvSpPr>
            <p:cNvPr id="173" name="alarm-clock_92384"/>
            <p:cNvSpPr/>
            <p:nvPr/>
          </p:nvSpPr>
          <p:spPr>
            <a:xfrm>
              <a:off x="2330265" y="3429000"/>
              <a:ext cx="249215" cy="298307"/>
            </a:xfrm>
            <a:custGeom>
              <a:avLst/>
              <a:gdLst>
                <a:gd name="T0" fmla="*/ 455839 w 606244"/>
                <a:gd name="T1" fmla="*/ 455839 w 606244"/>
                <a:gd name="T2" fmla="*/ 600116 w 606244"/>
                <a:gd name="T3" fmla="*/ 600116 w 606244"/>
                <a:gd name="T4" fmla="*/ 600116 w 606244"/>
                <a:gd name="T5" fmla="*/ 600116 w 606244"/>
                <a:gd name="T6" fmla="*/ 600116 w 606244"/>
                <a:gd name="T7" fmla="*/ 600116 w 606244"/>
                <a:gd name="T8" fmla="*/ 600116 w 606244"/>
                <a:gd name="T9" fmla="*/ 600116 w 606244"/>
                <a:gd name="T10" fmla="*/ 600116 w 606244"/>
                <a:gd name="T11" fmla="*/ 600116 w 606244"/>
                <a:gd name="T12" fmla="*/ 600116 w 606244"/>
                <a:gd name="T13" fmla="*/ 600116 w 606244"/>
                <a:gd name="T14" fmla="*/ 600116 w 606244"/>
                <a:gd name="T15" fmla="*/ 600116 w 606244"/>
                <a:gd name="T16" fmla="*/ 600116 w 606244"/>
                <a:gd name="T17" fmla="*/ 600116 w 606244"/>
                <a:gd name="T18" fmla="*/ 600116 w 606244"/>
                <a:gd name="T19" fmla="*/ 600116 w 606244"/>
                <a:gd name="T20" fmla="*/ 600116 w 606244"/>
                <a:gd name="T21" fmla="*/ 600116 w 606244"/>
                <a:gd name="T22" fmla="*/ 600116 w 606244"/>
                <a:gd name="T23" fmla="*/ 600116 w 606244"/>
                <a:gd name="T24" fmla="*/ 600116 w 606244"/>
                <a:gd name="T25" fmla="*/ 600116 w 606244"/>
                <a:gd name="T26" fmla="*/ 600116 w 606244"/>
                <a:gd name="T27" fmla="*/ 600116 w 606244"/>
                <a:gd name="T28" fmla="*/ 600116 w 606244"/>
                <a:gd name="T29" fmla="*/ 600116 w 606244"/>
                <a:gd name="T30" fmla="*/ 600116 w 606244"/>
                <a:gd name="T31" fmla="*/ 600116 w 606244"/>
                <a:gd name="T32" fmla="*/ 600116 w 606244"/>
                <a:gd name="T33" fmla="*/ 600116 w 606244"/>
                <a:gd name="T34" fmla="*/ 600116 w 606244"/>
                <a:gd name="T35" fmla="*/ 600116 w 606244"/>
                <a:gd name="T36" fmla="*/ 600116 w 606244"/>
                <a:gd name="T37" fmla="*/ 600116 w 606244"/>
                <a:gd name="T38" fmla="*/ 600116 w 606244"/>
                <a:gd name="T39" fmla="*/ 600116 w 606244"/>
                <a:gd name="T40" fmla="*/ 600116 w 606244"/>
                <a:gd name="T41" fmla="*/ 600116 w 606244"/>
                <a:gd name="T42" fmla="*/ 600116 w 606244"/>
                <a:gd name="T43" fmla="*/ 600116 w 606244"/>
                <a:gd name="T44" fmla="*/ 600116 w 606244"/>
                <a:gd name="T45" fmla="*/ 600116 w 606244"/>
                <a:gd name="T46" fmla="*/ 600116 w 606244"/>
                <a:gd name="T47" fmla="*/ 600116 w 606244"/>
                <a:gd name="T48" fmla="*/ 600116 w 606244"/>
                <a:gd name="T49" fmla="*/ 600116 w 606244"/>
                <a:gd name="T50" fmla="*/ 455839 w 606244"/>
                <a:gd name="T51" fmla="*/ 455839 w 606244"/>
                <a:gd name="T52" fmla="*/ 600116 w 606244"/>
                <a:gd name="T53" fmla="*/ 600116 w 606244"/>
                <a:gd name="T54" fmla="*/ 600116 w 606244"/>
                <a:gd name="T55" fmla="*/ 600116 w 606244"/>
                <a:gd name="T56" fmla="*/ 600116 w 606244"/>
                <a:gd name="T57" fmla="*/ 600116 w 606244"/>
                <a:gd name="T58" fmla="*/ 600116 w 606244"/>
                <a:gd name="T59" fmla="*/ 600116 w 606244"/>
                <a:gd name="T60" fmla="*/ 600116 w 606244"/>
                <a:gd name="T61" fmla="*/ 600116 w 606244"/>
                <a:gd name="T62" fmla="*/ 600116 w 606244"/>
                <a:gd name="T63" fmla="*/ 600116 w 606244"/>
                <a:gd name="T64" fmla="*/ 600116 w 606244"/>
                <a:gd name="T65" fmla="*/ 600116 w 606244"/>
                <a:gd name="T66" fmla="*/ 600116 w 606244"/>
                <a:gd name="T67" fmla="*/ 600116 w 606244"/>
                <a:gd name="T68" fmla="*/ 600116 w 606244"/>
                <a:gd name="T69" fmla="*/ 600116 w 606244"/>
                <a:gd name="T70" fmla="*/ 600116 w 606244"/>
                <a:gd name="T71" fmla="*/ 600116 w 606244"/>
                <a:gd name="T72" fmla="*/ 600116 w 606244"/>
                <a:gd name="T73" fmla="*/ 600116 w 606244"/>
                <a:gd name="T74" fmla="*/ 600116 w 606244"/>
                <a:gd name="T75" fmla="*/ 600116 w 606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645" h="4369">
                  <a:moveTo>
                    <a:pt x="3093" y="1241"/>
                  </a:moveTo>
                  <a:lnTo>
                    <a:pt x="3147" y="1187"/>
                  </a:lnTo>
                  <a:cubicBezTo>
                    <a:pt x="3179" y="1202"/>
                    <a:pt x="3214" y="1211"/>
                    <a:pt x="3250" y="1211"/>
                  </a:cubicBezTo>
                  <a:cubicBezTo>
                    <a:pt x="3317" y="1211"/>
                    <a:pt x="3381" y="1182"/>
                    <a:pt x="3425" y="1132"/>
                  </a:cubicBezTo>
                  <a:cubicBezTo>
                    <a:pt x="3510" y="1036"/>
                    <a:pt x="3501" y="889"/>
                    <a:pt x="3405" y="804"/>
                  </a:cubicBezTo>
                  <a:lnTo>
                    <a:pt x="3188" y="612"/>
                  </a:lnTo>
                  <a:cubicBezTo>
                    <a:pt x="3145" y="574"/>
                    <a:pt x="3091" y="554"/>
                    <a:pt x="3034" y="554"/>
                  </a:cubicBezTo>
                  <a:cubicBezTo>
                    <a:pt x="2967" y="554"/>
                    <a:pt x="2904" y="582"/>
                    <a:pt x="2860" y="632"/>
                  </a:cubicBezTo>
                  <a:cubicBezTo>
                    <a:pt x="2818" y="679"/>
                    <a:pt x="2798" y="739"/>
                    <a:pt x="2802" y="801"/>
                  </a:cubicBezTo>
                  <a:cubicBezTo>
                    <a:pt x="2804" y="845"/>
                    <a:pt x="2820" y="887"/>
                    <a:pt x="2845" y="923"/>
                  </a:cubicBezTo>
                  <a:lnTo>
                    <a:pt x="2775" y="993"/>
                  </a:lnTo>
                  <a:cubicBezTo>
                    <a:pt x="2552" y="855"/>
                    <a:pt x="2296" y="764"/>
                    <a:pt x="2022" y="734"/>
                  </a:cubicBezTo>
                  <a:lnTo>
                    <a:pt x="2022" y="604"/>
                  </a:lnTo>
                  <a:lnTo>
                    <a:pt x="2027" y="604"/>
                  </a:lnTo>
                  <a:cubicBezTo>
                    <a:pt x="2194" y="604"/>
                    <a:pt x="2329" y="468"/>
                    <a:pt x="2329" y="302"/>
                  </a:cubicBezTo>
                  <a:cubicBezTo>
                    <a:pt x="2329" y="135"/>
                    <a:pt x="2194" y="0"/>
                    <a:pt x="2027" y="0"/>
                  </a:cubicBezTo>
                  <a:lnTo>
                    <a:pt x="1617" y="0"/>
                  </a:lnTo>
                  <a:cubicBezTo>
                    <a:pt x="1451" y="0"/>
                    <a:pt x="1316" y="135"/>
                    <a:pt x="1316" y="302"/>
                  </a:cubicBezTo>
                  <a:cubicBezTo>
                    <a:pt x="1316" y="468"/>
                    <a:pt x="1451" y="604"/>
                    <a:pt x="1617" y="604"/>
                  </a:cubicBezTo>
                  <a:lnTo>
                    <a:pt x="1622" y="604"/>
                  </a:lnTo>
                  <a:lnTo>
                    <a:pt x="1622" y="734"/>
                  </a:lnTo>
                  <a:cubicBezTo>
                    <a:pt x="711" y="834"/>
                    <a:pt x="0" y="1609"/>
                    <a:pt x="0" y="2546"/>
                  </a:cubicBezTo>
                  <a:cubicBezTo>
                    <a:pt x="0" y="3551"/>
                    <a:pt x="817" y="4369"/>
                    <a:pt x="1822" y="4369"/>
                  </a:cubicBezTo>
                  <a:cubicBezTo>
                    <a:pt x="2827" y="4369"/>
                    <a:pt x="3645" y="3551"/>
                    <a:pt x="3645" y="2546"/>
                  </a:cubicBezTo>
                  <a:cubicBezTo>
                    <a:pt x="3645" y="2035"/>
                    <a:pt x="3433" y="1572"/>
                    <a:pt x="3093" y="1241"/>
                  </a:cubicBezTo>
                  <a:close/>
                  <a:moveTo>
                    <a:pt x="2506" y="2816"/>
                  </a:moveTo>
                  <a:lnTo>
                    <a:pt x="2086" y="2816"/>
                  </a:lnTo>
                  <a:cubicBezTo>
                    <a:pt x="2021" y="2879"/>
                    <a:pt x="1933" y="2918"/>
                    <a:pt x="1836" y="2918"/>
                  </a:cubicBezTo>
                  <a:cubicBezTo>
                    <a:pt x="1637" y="2918"/>
                    <a:pt x="1477" y="2757"/>
                    <a:pt x="1477" y="2559"/>
                  </a:cubicBezTo>
                  <a:cubicBezTo>
                    <a:pt x="1477" y="2441"/>
                    <a:pt x="1534" y="2336"/>
                    <a:pt x="1622" y="2271"/>
                  </a:cubicBezTo>
                  <a:lnTo>
                    <a:pt x="1622" y="1534"/>
                  </a:lnTo>
                  <a:cubicBezTo>
                    <a:pt x="1622" y="1424"/>
                    <a:pt x="1712" y="1334"/>
                    <a:pt x="1822" y="1334"/>
                  </a:cubicBezTo>
                  <a:cubicBezTo>
                    <a:pt x="1933" y="1334"/>
                    <a:pt x="2022" y="1424"/>
                    <a:pt x="2022" y="1534"/>
                  </a:cubicBezTo>
                  <a:lnTo>
                    <a:pt x="2022" y="2253"/>
                  </a:lnTo>
                  <a:cubicBezTo>
                    <a:pt x="2085" y="2291"/>
                    <a:pt x="2135" y="2348"/>
                    <a:pt x="2164" y="2416"/>
                  </a:cubicBezTo>
                  <a:lnTo>
                    <a:pt x="2506" y="2416"/>
                  </a:lnTo>
                  <a:cubicBezTo>
                    <a:pt x="2616" y="2416"/>
                    <a:pt x="2706" y="2505"/>
                    <a:pt x="2706" y="2616"/>
                  </a:cubicBezTo>
                  <a:cubicBezTo>
                    <a:pt x="2706" y="2726"/>
                    <a:pt x="2616" y="2816"/>
                    <a:pt x="2506" y="2816"/>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文本框 31"/>
            <p:cNvSpPr txBox="1"/>
            <p:nvPr/>
          </p:nvSpPr>
          <p:spPr>
            <a:xfrm>
              <a:off x="1915676" y="3710924"/>
              <a:ext cx="1131392" cy="369332"/>
            </a:xfrm>
            <a:prstGeom prst="rect">
              <a:avLst/>
            </a:prstGeom>
            <a:noFill/>
          </p:spPr>
          <p:txBody>
            <a:bodyPr wrap="square" rtlCol="0">
              <a:spAutoFit/>
            </a:bodyPr>
            <a:lstStyle/>
            <a:p>
              <a:r>
                <a:rPr lang="zh-CN" altLang="en-US" b="1" dirty="0">
                  <a:solidFill>
                    <a:schemeClr val="accent1"/>
                  </a:solidFill>
                </a:rPr>
                <a:t>超时重传</a:t>
              </a:r>
              <a:endParaRPr lang="zh-CN" altLang="en-US" b="1" dirty="0">
                <a:solidFill>
                  <a:schemeClr val="accent1"/>
                </a:solidFill>
              </a:endParaRPr>
            </a:p>
          </p:txBody>
        </p:sp>
      </p:grpSp>
      <p:sp>
        <p:nvSpPr>
          <p:cNvPr id="65" name="矩形 64"/>
          <p:cNvSpPr/>
          <p:nvPr/>
        </p:nvSpPr>
        <p:spPr>
          <a:xfrm>
            <a:off x="2049798" y="3014912"/>
            <a:ext cx="869387" cy="300444"/>
          </a:xfrm>
          <a:prstGeom prst="rect">
            <a:avLst/>
          </a:prstGeom>
          <a:solidFill>
            <a:schemeClr val="accent1">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67" name="直接箭头连接符 66"/>
          <p:cNvCxnSpPr/>
          <p:nvPr/>
        </p:nvCxnSpPr>
        <p:spPr>
          <a:xfrm flipH="1">
            <a:off x="6736375" y="4407222"/>
            <a:ext cx="2864634" cy="0"/>
          </a:xfrm>
          <a:prstGeom prst="straightConnector1">
            <a:avLst/>
          </a:prstGeom>
          <a:ln w="381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68" name="文本框 67"/>
          <p:cNvSpPr txBox="1"/>
          <p:nvPr/>
        </p:nvSpPr>
        <p:spPr>
          <a:xfrm>
            <a:off x="6890419" y="4037147"/>
            <a:ext cx="806054" cy="369332"/>
          </a:xfrm>
          <a:prstGeom prst="rect">
            <a:avLst/>
          </a:prstGeom>
          <a:noFill/>
        </p:spPr>
        <p:txBody>
          <a:bodyPr wrap="square" rtlCol="0">
            <a:spAutoFit/>
          </a:bodyPr>
          <a:lstStyle/>
          <a:p>
            <a:pPr algn="ctr"/>
            <a:r>
              <a:rPr lang="en-US" altLang="zh-CN" b="1" dirty="0"/>
              <a:t>ACK=1</a:t>
            </a:r>
            <a:endParaRPr lang="zh-CN" altLang="en-US" b="1" dirty="0"/>
          </a:p>
        </p:txBody>
      </p:sp>
      <p:sp>
        <p:nvSpPr>
          <p:cNvPr id="69" name="文本框 68"/>
          <p:cNvSpPr txBox="1"/>
          <p:nvPr/>
        </p:nvSpPr>
        <p:spPr>
          <a:xfrm>
            <a:off x="7593340" y="4037147"/>
            <a:ext cx="1012088" cy="369332"/>
          </a:xfrm>
          <a:prstGeom prst="rect">
            <a:avLst/>
          </a:prstGeom>
          <a:noFill/>
        </p:spPr>
        <p:txBody>
          <a:bodyPr wrap="square" rtlCol="0">
            <a:spAutoFit/>
          </a:bodyPr>
          <a:lstStyle/>
          <a:p>
            <a:pPr algn="ctr"/>
            <a:r>
              <a:rPr lang="en-US" altLang="zh-CN" b="1" dirty="0"/>
              <a:t>ack=501</a:t>
            </a:r>
            <a:endParaRPr lang="zh-CN" altLang="en-US" b="1" dirty="0"/>
          </a:p>
        </p:txBody>
      </p:sp>
      <p:sp>
        <p:nvSpPr>
          <p:cNvPr id="70" name="文本框 69"/>
          <p:cNvSpPr txBox="1"/>
          <p:nvPr/>
        </p:nvSpPr>
        <p:spPr>
          <a:xfrm>
            <a:off x="8502295" y="4037147"/>
            <a:ext cx="1109847" cy="369332"/>
          </a:xfrm>
          <a:prstGeom prst="rect">
            <a:avLst/>
          </a:prstGeom>
          <a:noFill/>
        </p:spPr>
        <p:txBody>
          <a:bodyPr wrap="square" rtlCol="0">
            <a:spAutoFit/>
          </a:bodyPr>
          <a:lstStyle/>
          <a:p>
            <a:pPr algn="ctr"/>
            <a:r>
              <a:rPr lang="en-US" altLang="zh-CN" b="1" dirty="0"/>
              <a:t>rwnd=100</a:t>
            </a:r>
            <a:endParaRPr lang="zh-CN" altLang="en-US" b="1" dirty="0"/>
          </a:p>
        </p:txBody>
      </p:sp>
      <p:grpSp>
        <p:nvGrpSpPr>
          <p:cNvPr id="79" name="组合 78"/>
          <p:cNvGrpSpPr/>
          <p:nvPr/>
        </p:nvGrpSpPr>
        <p:grpSpPr>
          <a:xfrm>
            <a:off x="304800" y="4276062"/>
            <a:ext cx="6100239" cy="300446"/>
            <a:chOff x="301352" y="2013424"/>
            <a:chExt cx="6100239" cy="300446"/>
          </a:xfrm>
        </p:grpSpPr>
        <p:sp>
          <p:nvSpPr>
            <p:cNvPr id="81" name="矩形 80"/>
            <p:cNvSpPr/>
            <p:nvPr/>
          </p:nvSpPr>
          <p:spPr>
            <a:xfrm>
              <a:off x="1171106"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101…200</a:t>
              </a:r>
              <a:endParaRPr lang="zh-CN" altLang="en-US" b="1" dirty="0">
                <a:solidFill>
                  <a:schemeClr val="tx1"/>
                </a:solidFill>
              </a:endParaRPr>
            </a:p>
          </p:txBody>
        </p:sp>
        <p:sp>
          <p:nvSpPr>
            <p:cNvPr id="82" name="矩形 81"/>
            <p:cNvSpPr/>
            <p:nvPr/>
          </p:nvSpPr>
          <p:spPr>
            <a:xfrm>
              <a:off x="301352"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1…100</a:t>
              </a:r>
              <a:endParaRPr lang="zh-CN" altLang="en-US" b="1" dirty="0">
                <a:solidFill>
                  <a:schemeClr val="tx1"/>
                </a:solidFill>
              </a:endParaRPr>
            </a:p>
          </p:txBody>
        </p:sp>
        <p:sp>
          <p:nvSpPr>
            <p:cNvPr id="83" name="矩形 82"/>
            <p:cNvSpPr/>
            <p:nvPr/>
          </p:nvSpPr>
          <p:spPr>
            <a:xfrm>
              <a:off x="2043942"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201…300</a:t>
              </a:r>
              <a:endParaRPr lang="zh-CN" altLang="en-US" b="1" dirty="0">
                <a:solidFill>
                  <a:schemeClr val="tx1"/>
                </a:solidFill>
              </a:endParaRPr>
            </a:p>
          </p:txBody>
        </p:sp>
        <p:sp>
          <p:nvSpPr>
            <p:cNvPr id="84" name="矩形 83"/>
            <p:cNvSpPr/>
            <p:nvPr/>
          </p:nvSpPr>
          <p:spPr>
            <a:xfrm>
              <a:off x="3783083"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401…500</a:t>
              </a:r>
              <a:endParaRPr lang="zh-CN" altLang="en-US" b="1" dirty="0">
                <a:solidFill>
                  <a:schemeClr val="tx1"/>
                </a:solidFill>
              </a:endParaRPr>
            </a:p>
          </p:txBody>
        </p:sp>
        <p:sp>
          <p:nvSpPr>
            <p:cNvPr id="85" name="矩形 84"/>
            <p:cNvSpPr/>
            <p:nvPr/>
          </p:nvSpPr>
          <p:spPr>
            <a:xfrm>
              <a:off x="2913329"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301…400</a:t>
              </a:r>
              <a:endParaRPr lang="zh-CN" altLang="en-US" b="1" dirty="0">
                <a:solidFill>
                  <a:schemeClr val="tx1"/>
                </a:solidFill>
              </a:endParaRPr>
            </a:p>
          </p:txBody>
        </p:sp>
        <p:sp>
          <p:nvSpPr>
            <p:cNvPr id="86" name="矩形 85"/>
            <p:cNvSpPr/>
            <p:nvPr/>
          </p:nvSpPr>
          <p:spPr>
            <a:xfrm>
              <a:off x="4655919"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501…600</a:t>
              </a:r>
              <a:endParaRPr lang="zh-CN" altLang="en-US" b="1" dirty="0">
                <a:solidFill>
                  <a:schemeClr val="tx1"/>
                </a:solidFill>
              </a:endParaRPr>
            </a:p>
          </p:txBody>
        </p:sp>
        <p:sp>
          <p:nvSpPr>
            <p:cNvPr id="87" name="矩形 86"/>
            <p:cNvSpPr/>
            <p:nvPr/>
          </p:nvSpPr>
          <p:spPr>
            <a:xfrm>
              <a:off x="5528755" y="2013424"/>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601…700</a:t>
              </a:r>
              <a:endParaRPr lang="zh-CN" altLang="en-US" b="1" dirty="0">
                <a:solidFill>
                  <a:schemeClr val="tx1"/>
                </a:solidFill>
              </a:endParaRPr>
            </a:p>
          </p:txBody>
        </p:sp>
      </p:grpSp>
      <p:grpSp>
        <p:nvGrpSpPr>
          <p:cNvPr id="41" name="组合 40"/>
          <p:cNvGrpSpPr/>
          <p:nvPr/>
        </p:nvGrpSpPr>
        <p:grpSpPr>
          <a:xfrm>
            <a:off x="309657" y="4693106"/>
            <a:ext cx="6100239" cy="725074"/>
            <a:chOff x="457200" y="4061052"/>
            <a:chExt cx="6100239" cy="725074"/>
          </a:xfrm>
        </p:grpSpPr>
        <p:grpSp>
          <p:nvGrpSpPr>
            <p:cNvPr id="94" name="组合 93"/>
            <p:cNvGrpSpPr/>
            <p:nvPr/>
          </p:nvGrpSpPr>
          <p:grpSpPr>
            <a:xfrm>
              <a:off x="4689021" y="4061052"/>
              <a:ext cx="1098343" cy="725074"/>
              <a:chOff x="1913798" y="1939971"/>
              <a:chExt cx="1112801" cy="725074"/>
            </a:xfrm>
          </p:grpSpPr>
          <p:sp>
            <p:nvSpPr>
              <p:cNvPr id="95" name="矩形 94"/>
              <p:cNvSpPr/>
              <p:nvPr/>
            </p:nvSpPr>
            <p:spPr>
              <a:xfrm>
                <a:off x="2042152" y="2253525"/>
                <a:ext cx="882054" cy="411520"/>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6" name="文本框 95"/>
              <p:cNvSpPr txBox="1"/>
              <p:nvPr/>
            </p:nvSpPr>
            <p:spPr>
              <a:xfrm>
                <a:off x="1913798" y="1939971"/>
                <a:ext cx="1112801" cy="365760"/>
              </a:xfrm>
              <a:prstGeom prst="rect">
                <a:avLst/>
              </a:prstGeom>
              <a:noFill/>
            </p:spPr>
            <p:txBody>
              <a:bodyPr wrap="square" rtlCol="0">
                <a:spAutoFit/>
              </a:bodyPr>
              <a:lstStyle/>
              <a:p>
                <a:pPr algn="ctr"/>
                <a:r>
                  <a:rPr lang="en-US" altLang="zh-CN" b="1" dirty="0">
                    <a:solidFill>
                      <a:schemeClr val="accent3"/>
                    </a:solidFill>
                  </a:rPr>
                  <a:t>swnd=100</a:t>
                </a:r>
                <a:endParaRPr lang="zh-CN" altLang="en-US" b="1" dirty="0">
                  <a:solidFill>
                    <a:schemeClr val="accent3"/>
                  </a:solidFill>
                </a:endParaRPr>
              </a:p>
            </p:txBody>
          </p:sp>
        </p:grpSp>
        <p:grpSp>
          <p:nvGrpSpPr>
            <p:cNvPr id="97" name="组合 96"/>
            <p:cNvGrpSpPr/>
            <p:nvPr/>
          </p:nvGrpSpPr>
          <p:grpSpPr>
            <a:xfrm>
              <a:off x="457200" y="4428462"/>
              <a:ext cx="6100239" cy="300446"/>
              <a:chOff x="301352" y="2013424"/>
              <a:chExt cx="6100239" cy="300446"/>
            </a:xfrm>
          </p:grpSpPr>
          <p:sp>
            <p:nvSpPr>
              <p:cNvPr id="98" name="矩形 97"/>
              <p:cNvSpPr/>
              <p:nvPr/>
            </p:nvSpPr>
            <p:spPr>
              <a:xfrm>
                <a:off x="1171106"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101…200</a:t>
                </a:r>
                <a:endParaRPr lang="zh-CN" altLang="en-US" b="1" dirty="0">
                  <a:solidFill>
                    <a:schemeClr val="tx1"/>
                  </a:solidFill>
                </a:endParaRPr>
              </a:p>
            </p:txBody>
          </p:sp>
          <p:sp>
            <p:nvSpPr>
              <p:cNvPr id="99" name="矩形 98"/>
              <p:cNvSpPr/>
              <p:nvPr/>
            </p:nvSpPr>
            <p:spPr>
              <a:xfrm>
                <a:off x="301352"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1…100</a:t>
                </a:r>
                <a:endParaRPr lang="zh-CN" altLang="en-US" b="1" dirty="0">
                  <a:solidFill>
                    <a:schemeClr val="tx1"/>
                  </a:solidFill>
                </a:endParaRPr>
              </a:p>
            </p:txBody>
          </p:sp>
          <p:sp>
            <p:nvSpPr>
              <p:cNvPr id="100" name="矩形 99"/>
              <p:cNvSpPr/>
              <p:nvPr/>
            </p:nvSpPr>
            <p:spPr>
              <a:xfrm>
                <a:off x="2043942"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201…300</a:t>
                </a:r>
                <a:endParaRPr lang="zh-CN" altLang="en-US" b="1" dirty="0">
                  <a:solidFill>
                    <a:schemeClr val="tx1"/>
                  </a:solidFill>
                </a:endParaRPr>
              </a:p>
            </p:txBody>
          </p:sp>
          <p:sp>
            <p:nvSpPr>
              <p:cNvPr id="101" name="矩形 100"/>
              <p:cNvSpPr/>
              <p:nvPr/>
            </p:nvSpPr>
            <p:spPr>
              <a:xfrm>
                <a:off x="3783083"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401…500</a:t>
                </a:r>
                <a:endParaRPr lang="zh-CN" altLang="en-US" b="1" dirty="0">
                  <a:solidFill>
                    <a:schemeClr val="tx1"/>
                  </a:solidFill>
                </a:endParaRPr>
              </a:p>
            </p:txBody>
          </p:sp>
          <p:sp>
            <p:nvSpPr>
              <p:cNvPr id="102" name="矩形 101"/>
              <p:cNvSpPr/>
              <p:nvPr/>
            </p:nvSpPr>
            <p:spPr>
              <a:xfrm>
                <a:off x="2913329"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301…400</a:t>
                </a:r>
                <a:endParaRPr lang="zh-CN" altLang="en-US" b="1" dirty="0">
                  <a:solidFill>
                    <a:schemeClr val="tx1"/>
                  </a:solidFill>
                </a:endParaRPr>
              </a:p>
            </p:txBody>
          </p:sp>
          <p:sp>
            <p:nvSpPr>
              <p:cNvPr id="103" name="矩形 102"/>
              <p:cNvSpPr/>
              <p:nvPr/>
            </p:nvSpPr>
            <p:spPr>
              <a:xfrm>
                <a:off x="4655919"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501…600</a:t>
                </a:r>
                <a:endParaRPr lang="zh-CN" altLang="en-US" b="1" dirty="0">
                  <a:solidFill>
                    <a:schemeClr val="tx1"/>
                  </a:solidFill>
                </a:endParaRPr>
              </a:p>
            </p:txBody>
          </p:sp>
          <p:sp>
            <p:nvSpPr>
              <p:cNvPr id="104" name="矩形 103"/>
              <p:cNvSpPr/>
              <p:nvPr/>
            </p:nvSpPr>
            <p:spPr>
              <a:xfrm>
                <a:off x="5528755" y="2013424"/>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601…700</a:t>
                </a:r>
                <a:endParaRPr lang="zh-CN" altLang="en-US" b="1" dirty="0">
                  <a:solidFill>
                    <a:schemeClr val="tx1"/>
                  </a:solidFill>
                </a:endParaRPr>
              </a:p>
            </p:txBody>
          </p:sp>
        </p:grpSp>
      </p:grpSp>
      <p:grpSp>
        <p:nvGrpSpPr>
          <p:cNvPr id="105" name="组合 104"/>
          <p:cNvGrpSpPr/>
          <p:nvPr/>
        </p:nvGrpSpPr>
        <p:grpSpPr>
          <a:xfrm>
            <a:off x="6747003" y="4830133"/>
            <a:ext cx="2866628" cy="380605"/>
            <a:chOff x="6744583" y="2787861"/>
            <a:chExt cx="2866628" cy="380605"/>
          </a:xfrm>
        </p:grpSpPr>
        <p:cxnSp>
          <p:nvCxnSpPr>
            <p:cNvPr id="106" name="直接箭头连接符 105"/>
            <p:cNvCxnSpPr/>
            <p:nvPr/>
          </p:nvCxnSpPr>
          <p:spPr>
            <a:xfrm>
              <a:off x="6744583" y="3168466"/>
              <a:ext cx="2866628" cy="0"/>
            </a:xfrm>
            <a:prstGeom prst="straightConnector1">
              <a:avLst/>
            </a:prstGeom>
            <a:ln w="381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107" name="文本框 106"/>
            <p:cNvSpPr txBox="1"/>
            <p:nvPr/>
          </p:nvSpPr>
          <p:spPr>
            <a:xfrm>
              <a:off x="7327729" y="2787861"/>
              <a:ext cx="935857" cy="369332"/>
            </a:xfrm>
            <a:prstGeom prst="rect">
              <a:avLst/>
            </a:prstGeom>
            <a:noFill/>
          </p:spPr>
          <p:txBody>
            <a:bodyPr wrap="square" rtlCol="0">
              <a:spAutoFit/>
            </a:bodyPr>
            <a:lstStyle/>
            <a:p>
              <a:pPr algn="ctr"/>
              <a:r>
                <a:rPr lang="en-US" altLang="zh-CN" b="1" dirty="0"/>
                <a:t>seq=501</a:t>
              </a:r>
              <a:endParaRPr lang="zh-CN" altLang="en-US" b="1" dirty="0"/>
            </a:p>
          </p:txBody>
        </p:sp>
        <p:sp>
          <p:nvSpPr>
            <p:cNvPr id="108" name="文本框 107"/>
            <p:cNvSpPr txBox="1"/>
            <p:nvPr/>
          </p:nvSpPr>
          <p:spPr>
            <a:xfrm>
              <a:off x="8148938" y="2787861"/>
              <a:ext cx="868072" cy="369332"/>
            </a:xfrm>
            <a:prstGeom prst="rect">
              <a:avLst/>
            </a:prstGeom>
            <a:noFill/>
          </p:spPr>
          <p:txBody>
            <a:bodyPr wrap="square" rtlCol="0">
              <a:spAutoFit/>
            </a:bodyPr>
            <a:lstStyle/>
            <a:p>
              <a:pPr algn="ctr"/>
              <a:r>
                <a:rPr lang="en-US" altLang="zh-CN" b="1" dirty="0"/>
                <a:t>DATA</a:t>
              </a:r>
              <a:endParaRPr lang="zh-CN" altLang="en-US" b="1" dirty="0"/>
            </a:p>
          </p:txBody>
        </p:sp>
      </p:grpSp>
      <p:sp>
        <p:nvSpPr>
          <p:cNvPr id="109" name="矩形 108"/>
          <p:cNvSpPr/>
          <p:nvPr/>
        </p:nvSpPr>
        <p:spPr>
          <a:xfrm>
            <a:off x="4671401" y="5055774"/>
            <a:ext cx="869387" cy="300444"/>
          </a:xfrm>
          <a:prstGeom prst="rect">
            <a:avLst/>
          </a:prstGeom>
          <a:solidFill>
            <a:schemeClr val="accent3">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0" name="直接箭头连接符 109"/>
          <p:cNvCxnSpPr/>
          <p:nvPr/>
        </p:nvCxnSpPr>
        <p:spPr>
          <a:xfrm flipH="1">
            <a:off x="6750174" y="5944649"/>
            <a:ext cx="2864634" cy="0"/>
          </a:xfrm>
          <a:prstGeom prst="straightConnector1">
            <a:avLst/>
          </a:prstGeom>
          <a:ln w="381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111" name="文本框 110"/>
          <p:cNvSpPr txBox="1"/>
          <p:nvPr/>
        </p:nvSpPr>
        <p:spPr>
          <a:xfrm>
            <a:off x="6904218" y="5574574"/>
            <a:ext cx="806054" cy="369332"/>
          </a:xfrm>
          <a:prstGeom prst="rect">
            <a:avLst/>
          </a:prstGeom>
          <a:noFill/>
        </p:spPr>
        <p:txBody>
          <a:bodyPr wrap="square" rtlCol="0">
            <a:spAutoFit/>
          </a:bodyPr>
          <a:lstStyle/>
          <a:p>
            <a:pPr algn="ctr"/>
            <a:r>
              <a:rPr lang="en-US" altLang="zh-CN" b="1" dirty="0"/>
              <a:t>ACK=1</a:t>
            </a:r>
            <a:endParaRPr lang="zh-CN" altLang="en-US" b="1" dirty="0"/>
          </a:p>
        </p:txBody>
      </p:sp>
      <p:sp>
        <p:nvSpPr>
          <p:cNvPr id="112" name="文本框 111"/>
          <p:cNvSpPr txBox="1"/>
          <p:nvPr/>
        </p:nvSpPr>
        <p:spPr>
          <a:xfrm>
            <a:off x="7607139" y="5574574"/>
            <a:ext cx="1012088" cy="369332"/>
          </a:xfrm>
          <a:prstGeom prst="rect">
            <a:avLst/>
          </a:prstGeom>
          <a:noFill/>
        </p:spPr>
        <p:txBody>
          <a:bodyPr wrap="square" rtlCol="0">
            <a:spAutoFit/>
          </a:bodyPr>
          <a:lstStyle/>
          <a:p>
            <a:pPr algn="ctr"/>
            <a:r>
              <a:rPr lang="en-US" altLang="zh-CN" b="1" dirty="0"/>
              <a:t>ack=601</a:t>
            </a:r>
            <a:endParaRPr lang="zh-CN" altLang="en-US" b="1" dirty="0"/>
          </a:p>
        </p:txBody>
      </p:sp>
      <p:sp>
        <p:nvSpPr>
          <p:cNvPr id="113" name="文本框 112"/>
          <p:cNvSpPr txBox="1"/>
          <p:nvPr/>
        </p:nvSpPr>
        <p:spPr>
          <a:xfrm>
            <a:off x="8516094" y="5574574"/>
            <a:ext cx="1109847" cy="369332"/>
          </a:xfrm>
          <a:prstGeom prst="rect">
            <a:avLst/>
          </a:prstGeom>
          <a:noFill/>
        </p:spPr>
        <p:txBody>
          <a:bodyPr wrap="square" rtlCol="0">
            <a:spAutoFit/>
          </a:bodyPr>
          <a:lstStyle/>
          <a:p>
            <a:pPr algn="ctr"/>
            <a:r>
              <a:rPr lang="en-US" altLang="zh-CN" b="1" dirty="0"/>
              <a:t>rwnd=0</a:t>
            </a:r>
            <a:endParaRPr lang="zh-CN" altLang="en-US" b="1" dirty="0"/>
          </a:p>
        </p:txBody>
      </p:sp>
      <p:sp>
        <p:nvSpPr>
          <p:cNvPr id="124" name="矩形 123"/>
          <p:cNvSpPr/>
          <p:nvPr/>
        </p:nvSpPr>
        <p:spPr>
          <a:xfrm>
            <a:off x="4663724" y="5727177"/>
            <a:ext cx="870594" cy="411520"/>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5" name="文本框 124"/>
          <p:cNvSpPr txBox="1"/>
          <p:nvPr/>
        </p:nvSpPr>
        <p:spPr>
          <a:xfrm>
            <a:off x="4537038" y="5413623"/>
            <a:ext cx="1098343" cy="365760"/>
          </a:xfrm>
          <a:prstGeom prst="rect">
            <a:avLst/>
          </a:prstGeom>
          <a:noFill/>
        </p:spPr>
        <p:txBody>
          <a:bodyPr wrap="square" rtlCol="0">
            <a:spAutoFit/>
          </a:bodyPr>
          <a:lstStyle/>
          <a:p>
            <a:pPr algn="ctr"/>
            <a:r>
              <a:rPr lang="en-US" altLang="zh-CN" b="1" dirty="0">
                <a:solidFill>
                  <a:schemeClr val="accent3"/>
                </a:solidFill>
              </a:rPr>
              <a:t>swnd=100</a:t>
            </a:r>
            <a:endParaRPr lang="zh-CN" altLang="en-US" b="1" dirty="0">
              <a:solidFill>
                <a:schemeClr val="accent3"/>
              </a:solidFill>
            </a:endParaRPr>
          </a:p>
        </p:txBody>
      </p:sp>
      <p:grpSp>
        <p:nvGrpSpPr>
          <p:cNvPr id="116" name="组合 115"/>
          <p:cNvGrpSpPr/>
          <p:nvPr/>
        </p:nvGrpSpPr>
        <p:grpSpPr>
          <a:xfrm>
            <a:off x="305217" y="5781033"/>
            <a:ext cx="6100239" cy="300446"/>
            <a:chOff x="301352" y="2013424"/>
            <a:chExt cx="6100239" cy="300446"/>
          </a:xfrm>
        </p:grpSpPr>
        <p:sp>
          <p:nvSpPr>
            <p:cNvPr id="117" name="矩形 116"/>
            <p:cNvSpPr/>
            <p:nvPr/>
          </p:nvSpPr>
          <p:spPr>
            <a:xfrm>
              <a:off x="1171106"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101…200</a:t>
              </a:r>
              <a:endParaRPr lang="zh-CN" altLang="en-US" b="1" dirty="0">
                <a:solidFill>
                  <a:schemeClr val="tx1"/>
                </a:solidFill>
              </a:endParaRPr>
            </a:p>
          </p:txBody>
        </p:sp>
        <p:sp>
          <p:nvSpPr>
            <p:cNvPr id="118" name="矩形 117"/>
            <p:cNvSpPr/>
            <p:nvPr/>
          </p:nvSpPr>
          <p:spPr>
            <a:xfrm>
              <a:off x="301352"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1…100</a:t>
              </a:r>
              <a:endParaRPr lang="zh-CN" altLang="en-US" b="1" dirty="0">
                <a:solidFill>
                  <a:schemeClr val="tx1"/>
                </a:solidFill>
              </a:endParaRPr>
            </a:p>
          </p:txBody>
        </p:sp>
        <p:sp>
          <p:nvSpPr>
            <p:cNvPr id="119" name="矩形 118"/>
            <p:cNvSpPr/>
            <p:nvPr/>
          </p:nvSpPr>
          <p:spPr>
            <a:xfrm>
              <a:off x="2043942"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201…300</a:t>
              </a:r>
              <a:endParaRPr lang="zh-CN" altLang="en-US" b="1" dirty="0">
                <a:solidFill>
                  <a:schemeClr val="tx1"/>
                </a:solidFill>
              </a:endParaRPr>
            </a:p>
          </p:txBody>
        </p:sp>
        <p:sp>
          <p:nvSpPr>
            <p:cNvPr id="120" name="矩形 119"/>
            <p:cNvSpPr/>
            <p:nvPr/>
          </p:nvSpPr>
          <p:spPr>
            <a:xfrm>
              <a:off x="3783083"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401…500</a:t>
              </a:r>
              <a:endParaRPr lang="zh-CN" altLang="en-US" b="1" dirty="0">
                <a:solidFill>
                  <a:schemeClr val="tx1"/>
                </a:solidFill>
              </a:endParaRPr>
            </a:p>
          </p:txBody>
        </p:sp>
        <p:sp>
          <p:nvSpPr>
            <p:cNvPr id="121" name="矩形 120"/>
            <p:cNvSpPr/>
            <p:nvPr/>
          </p:nvSpPr>
          <p:spPr>
            <a:xfrm>
              <a:off x="2913329"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301…400</a:t>
              </a:r>
              <a:endParaRPr lang="zh-CN" altLang="en-US" b="1" dirty="0">
                <a:solidFill>
                  <a:schemeClr val="tx1"/>
                </a:solidFill>
              </a:endParaRPr>
            </a:p>
          </p:txBody>
        </p:sp>
        <p:sp>
          <p:nvSpPr>
            <p:cNvPr id="122" name="矩形 121"/>
            <p:cNvSpPr/>
            <p:nvPr/>
          </p:nvSpPr>
          <p:spPr>
            <a:xfrm>
              <a:off x="4655919"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501…600</a:t>
              </a:r>
              <a:endParaRPr lang="zh-CN" altLang="en-US" b="1" dirty="0">
                <a:solidFill>
                  <a:schemeClr val="tx1"/>
                </a:solidFill>
              </a:endParaRPr>
            </a:p>
          </p:txBody>
        </p:sp>
        <p:sp>
          <p:nvSpPr>
            <p:cNvPr id="123" name="矩形 122"/>
            <p:cNvSpPr/>
            <p:nvPr/>
          </p:nvSpPr>
          <p:spPr>
            <a:xfrm>
              <a:off x="5528755" y="2013424"/>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601…700</a:t>
              </a:r>
              <a:endParaRPr lang="zh-CN" altLang="en-US" b="1" dirty="0">
                <a:solidFill>
                  <a:schemeClr val="tx1"/>
                </a:solidFill>
              </a:endParaRPr>
            </a:p>
          </p:txBody>
        </p:sp>
      </p:grpSp>
      <p:sp>
        <p:nvSpPr>
          <p:cNvPr id="126" name="矩形 125"/>
          <p:cNvSpPr/>
          <p:nvPr/>
        </p:nvSpPr>
        <p:spPr>
          <a:xfrm>
            <a:off x="4666961" y="5776291"/>
            <a:ext cx="869387" cy="300444"/>
          </a:xfrm>
          <a:prstGeom prst="rect">
            <a:avLst/>
          </a:prstGeom>
          <a:solidFill>
            <a:schemeClr val="accent3">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3"/>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3000" fill="hold" grpId="0" nodeType="withEffect">
                                  <p:stCondLst>
                                    <p:cond delay="0"/>
                                  </p:stCondLst>
                                  <p:childTnLst>
                                    <p:anim calcmode="discrete" valueType="str">
                                      <p:cBhvr>
                                        <p:cTn id="6" dur="500" fill="hold"/>
                                        <p:tgtEl>
                                          <p:spTgt spid="112"/>
                                        </p:tgtEl>
                                        <p:attrNameLst>
                                          <p:attrName>style.visibility</p:attrName>
                                        </p:attrNameLst>
                                      </p:cBhvr>
                                      <p:tavLst>
                                        <p:tav tm="0">
                                          <p:val>
                                            <p:strVal val="hidden"/>
                                          </p:val>
                                        </p:tav>
                                        <p:tav tm="50000">
                                          <p:val>
                                            <p:strVal val="visible"/>
                                          </p:val>
                                        </p:tav>
                                      </p:tavLst>
                                    </p:anim>
                                  </p:childTnLst>
                                </p:cTn>
                              </p:par>
                            </p:childTnLst>
                          </p:cTn>
                        </p:par>
                      </p:childTnLst>
                    </p:cTn>
                  </p:par>
                  <p:par>
                    <p:cTn id="7" fill="hold">
                      <p:stCondLst>
                        <p:cond delay="indefinite"/>
                      </p:stCondLst>
                      <p:childTnLst>
                        <p:par>
                          <p:cTn id="8" fill="hold">
                            <p:stCondLst>
                              <p:cond delay="0"/>
                            </p:stCondLst>
                            <p:childTnLst>
                              <p:par>
                                <p:cTn id="9" presetID="35" presetClass="emph" presetSubtype="0" repeatCount="3000" fill="hold" grpId="0" nodeType="clickEffect">
                                  <p:stCondLst>
                                    <p:cond delay="0"/>
                                  </p:stCondLst>
                                  <p:childTnLst>
                                    <p:anim calcmode="discrete" valueType="str">
                                      <p:cBhvr>
                                        <p:cTn id="10" dur="500" fill="hold"/>
                                        <p:tgtEl>
                                          <p:spTgt spid="113"/>
                                        </p:tgtEl>
                                        <p:attrNameLst>
                                          <p:attrName>style.visibility</p:attrName>
                                        </p:attrNameLst>
                                      </p:cBhvr>
                                      <p:tavLst>
                                        <p:tav tm="0">
                                          <p:val>
                                            <p:strVal val="hidden"/>
                                          </p:val>
                                        </p:tav>
                                        <p:tav tm="50000">
                                          <p:val>
                                            <p:strVal val="visible"/>
                                          </p:val>
                                        </p:tav>
                                      </p:tavLst>
                                    </p:anim>
                                  </p:childTnLst>
                                </p:cTn>
                              </p:par>
                            </p:childTnLst>
                          </p:cTn>
                        </p:par>
                      </p:childTnLst>
                    </p:cTn>
                  </p:par>
                  <p:par>
                    <p:cTn id="11" fill="hold">
                      <p:stCondLst>
                        <p:cond delay="indefinite"/>
                      </p:stCondLst>
                      <p:childTnLst>
                        <p:par>
                          <p:cTn id="12" fill="hold">
                            <p:stCondLst>
                              <p:cond delay="0"/>
                            </p:stCondLst>
                            <p:childTnLst>
                              <p:par>
                                <p:cTn id="13" presetID="10" presetClass="exit" presetSubtype="0" accel="50000" decel="50000" fill="hold" grpId="0" nodeType="clickEffect">
                                  <p:stCondLst>
                                    <p:cond delay="0"/>
                                  </p:stCondLst>
                                  <p:childTnLst>
                                    <p:animEffect transition="out" filter="fade">
                                      <p:cBhvr>
                                        <p:cTn id="14" dur="1000"/>
                                        <p:tgtEl>
                                          <p:spTgt spid="125"/>
                                        </p:tgtEl>
                                      </p:cBhvr>
                                    </p:animEffect>
                                    <p:set>
                                      <p:cBhvr>
                                        <p:cTn id="15" dur="1" fill="hold">
                                          <p:stCondLst>
                                            <p:cond delay="999"/>
                                          </p:stCondLst>
                                        </p:cTn>
                                        <p:tgtEl>
                                          <p:spTgt spid="125"/>
                                        </p:tgtEl>
                                        <p:attrNameLst>
                                          <p:attrName>style.visibility</p:attrName>
                                        </p:attrNameLst>
                                      </p:cBhvr>
                                      <p:to>
                                        <p:strVal val="hidden"/>
                                      </p:to>
                                    </p:set>
                                  </p:childTnLst>
                                </p:cTn>
                              </p:par>
                              <p:par>
                                <p:cTn id="16" presetID="10" presetClass="entr" presetSubtype="0" accel="50000" decel="50000" fill="hold" grpId="0" nodeType="withEffect">
                                  <p:stCondLst>
                                    <p:cond delay="0"/>
                                  </p:stCondLst>
                                  <p:childTnLst>
                                    <p:set>
                                      <p:cBhvr>
                                        <p:cTn id="17" dur="1" fill="hold">
                                          <p:stCondLst>
                                            <p:cond delay="0"/>
                                          </p:stCondLst>
                                        </p:cTn>
                                        <p:tgtEl>
                                          <p:spTgt spid="129"/>
                                        </p:tgtEl>
                                        <p:attrNameLst>
                                          <p:attrName>style.visibility</p:attrName>
                                        </p:attrNameLst>
                                      </p:cBhvr>
                                      <p:to>
                                        <p:strVal val="visible"/>
                                      </p:to>
                                    </p:set>
                                    <p:animEffect transition="in" filter="fade">
                                      <p:cBhvr>
                                        <p:cTn id="18" dur="1000"/>
                                        <p:tgtEl>
                                          <p:spTgt spid="129"/>
                                        </p:tgtEl>
                                      </p:cBhvr>
                                    </p:animEffect>
                                  </p:childTnLst>
                                </p:cTn>
                              </p:par>
                              <p:par>
                                <p:cTn id="19" presetID="63" presetClass="path" presetSubtype="0" accel="50000" decel="50000" fill="hold" grpId="1" nodeType="withEffect">
                                  <p:stCondLst>
                                    <p:cond delay="0"/>
                                  </p:stCondLst>
                                  <p:childTnLst>
                                    <p:animMotion origin="layout" path="M 0 0 L 0.071338 -0.000257 E" pathEditMode="relative" ptsTypes="">
                                      <p:cBhvr>
                                        <p:cTn id="20" dur="1000" fill="hold"/>
                                        <p:tgtEl>
                                          <p:spTgt spid="125"/>
                                        </p:tgtEl>
                                        <p:attrNameLst>
                                          <p:attrName>ppt_x</p:attrName>
                                          <p:attrName>ppt_y</p:attrName>
                                        </p:attrNameLst>
                                      </p:cBhvr>
                                    </p:animMotion>
                                  </p:childTnLst>
                                </p:cTn>
                              </p:par>
                              <p:par>
                                <p:cTn id="21" presetID="63" presetClass="path" presetSubtype="0" accel="50000" decel="50000" fill="hold" grpId="1" nodeType="withEffect">
                                  <p:stCondLst>
                                    <p:cond delay="0"/>
                                  </p:stCondLst>
                                  <p:childTnLst>
                                    <p:animMotion origin="layout" path="M -0.071338 0.000257 L 0 0 E" pathEditMode="relative" ptsTypes="">
                                      <p:cBhvr>
                                        <p:cTn id="22" dur="1000" fill="hold"/>
                                        <p:tgtEl>
                                          <p:spTgt spid="129"/>
                                        </p:tgtEl>
                                        <p:attrNameLst>
                                          <p:attrName>ppt_x</p:attrName>
                                          <p:attrName>ppt_y</p:attrName>
                                        </p:attrNameLst>
                                      </p:cBhvr>
                                    </p:animMotion>
                                  </p:childTnLst>
                                </p:cTn>
                              </p:par>
                              <p:par>
                                <p:cTn id="23" presetID="6" presetClass="emph" presetSubtype="0" accel="50000" decel="50000" fill="hold" grpId="2" nodeType="withEffect">
                                  <p:stCondLst>
                                    <p:cond delay="0"/>
                                  </p:stCondLst>
                                  <p:childTnLst>
                                    <p:animScale>
                                      <p:cBhvr>
                                        <p:cTn id="24" dur="1000" fill="hold"/>
                                        <p:tgtEl>
                                          <p:spTgt spid="125"/>
                                        </p:tgtEl>
                                      </p:cBhvr>
                                      <p:by x="150000" y="150000"/>
                                      <p:from x="100000" y="100000"/>
                                      <p:to x="100000" y="100000"/>
                                    </p:animScale>
                                  </p:childTnLst>
                                </p:cTn>
                              </p:par>
                              <p:par>
                                <p:cTn id="25" presetID="6" presetClass="emph" presetSubtype="0" accel="50000" decel="50000" fill="hold" grpId="2" nodeType="withEffect">
                                  <p:stCondLst>
                                    <p:cond delay="0"/>
                                  </p:stCondLst>
                                  <p:childTnLst>
                                    <p:animScale>
                                      <p:cBhvr>
                                        <p:cTn id="26" dur="1000" fill="hold"/>
                                        <p:tgtEl>
                                          <p:spTgt spid="129"/>
                                        </p:tgtEl>
                                      </p:cBhvr>
                                      <p:by x="150000" y="150000"/>
                                      <p:from x="100000" y="100000"/>
                                      <p:to x="100000" y="100000"/>
                                    </p:animScale>
                                  </p:childTnLst>
                                </p:cTn>
                              </p:par>
                              <p:par>
                                <p:cTn id="27" presetID="10" presetClass="exit" presetSubtype="0" accel="50000" decel="50000" fill="hold" grpId="0" nodeType="withEffect">
                                  <p:stCondLst>
                                    <p:cond delay="0"/>
                                  </p:stCondLst>
                                  <p:childTnLst>
                                    <p:animEffect transition="out" filter="fade">
                                      <p:cBhvr>
                                        <p:cTn id="28" dur="1000"/>
                                        <p:tgtEl>
                                          <p:spTgt spid="124"/>
                                        </p:tgtEl>
                                      </p:cBhvr>
                                    </p:animEffect>
                                    <p:set>
                                      <p:cBhvr>
                                        <p:cTn id="29" dur="1" fill="hold">
                                          <p:stCondLst>
                                            <p:cond delay="999"/>
                                          </p:stCondLst>
                                        </p:cTn>
                                        <p:tgtEl>
                                          <p:spTgt spid="124"/>
                                        </p:tgtEl>
                                        <p:attrNameLst>
                                          <p:attrName>style.visibility</p:attrName>
                                        </p:attrNameLst>
                                      </p:cBhvr>
                                      <p:to>
                                        <p:strVal val="hidden"/>
                                      </p:to>
                                    </p:set>
                                  </p:childTnLst>
                                </p:cTn>
                              </p:par>
                              <p:par>
                                <p:cTn id="30" presetID="10" presetClass="entr" presetSubtype="0" accel="50000" decel="50000" fill="hold" grpId="0" nodeType="withEffect">
                                  <p:stCondLst>
                                    <p:cond delay="0"/>
                                  </p:stCondLst>
                                  <p:childTnLst>
                                    <p:set>
                                      <p:cBhvr>
                                        <p:cTn id="31" dur="1" fill="hold">
                                          <p:stCondLst>
                                            <p:cond delay="0"/>
                                          </p:stCondLst>
                                        </p:cTn>
                                        <p:tgtEl>
                                          <p:spTgt spid="128"/>
                                        </p:tgtEl>
                                        <p:attrNameLst>
                                          <p:attrName>style.visibility</p:attrName>
                                        </p:attrNameLst>
                                      </p:cBhvr>
                                      <p:to>
                                        <p:strVal val="visible"/>
                                      </p:to>
                                    </p:set>
                                    <p:animEffect transition="in" filter="fade">
                                      <p:cBhvr>
                                        <p:cTn id="32" dur="1000"/>
                                        <p:tgtEl>
                                          <p:spTgt spid="128"/>
                                        </p:tgtEl>
                                      </p:cBhvr>
                                    </p:animEffect>
                                  </p:childTnLst>
                                </p:cTn>
                              </p:par>
                              <p:par>
                                <p:cTn id="33" presetID="63" presetClass="path" presetSubtype="0" accel="50000" decel="50000" fill="hold" grpId="1" nodeType="withEffect">
                                  <p:stCondLst>
                                    <p:cond delay="0"/>
                                  </p:stCondLst>
                                  <p:childTnLst>
                                    <p:animMotion origin="layout" path="M 0 0 L 0.071338 -0.000257 E" pathEditMode="relative" ptsTypes="">
                                      <p:cBhvr>
                                        <p:cTn id="34" dur="1000" fill="hold"/>
                                        <p:tgtEl>
                                          <p:spTgt spid="124"/>
                                        </p:tgtEl>
                                        <p:attrNameLst>
                                          <p:attrName>ppt_x</p:attrName>
                                          <p:attrName>ppt_y</p:attrName>
                                        </p:attrNameLst>
                                      </p:cBhvr>
                                    </p:animMotion>
                                  </p:childTnLst>
                                </p:cTn>
                              </p:par>
                              <p:par>
                                <p:cTn id="35" presetID="63" presetClass="path" presetSubtype="0" accel="50000" decel="50000" fill="hold" grpId="1" nodeType="withEffect">
                                  <p:stCondLst>
                                    <p:cond delay="0"/>
                                  </p:stCondLst>
                                  <p:childTnLst>
                                    <p:animMotion origin="layout" path="M -0.071338 0.000257 L 0 0 E" pathEditMode="relative" ptsTypes="">
                                      <p:cBhvr>
                                        <p:cTn id="36" dur="1000" fill="hold"/>
                                        <p:tgtEl>
                                          <p:spTgt spid="128"/>
                                        </p:tgtEl>
                                        <p:attrNameLst>
                                          <p:attrName>ppt_x</p:attrName>
                                          <p:attrName>ppt_y</p:attrName>
                                        </p:attrNameLst>
                                      </p:cBhvr>
                                    </p:animMotion>
                                  </p:childTnLst>
                                </p:cTn>
                              </p:par>
                              <p:par>
                                <p:cTn id="37" presetID="6" presetClass="emph" presetSubtype="0" accel="50000" decel="50000" fill="hold" grpId="2" nodeType="withEffect">
                                  <p:stCondLst>
                                    <p:cond delay="0"/>
                                  </p:stCondLst>
                                  <p:childTnLst>
                                    <p:animScale>
                                      <p:cBhvr>
                                        <p:cTn id="38" dur="1000" fill="hold"/>
                                        <p:tgtEl>
                                          <p:spTgt spid="124"/>
                                        </p:tgtEl>
                                      </p:cBhvr>
                                      <p:by x="150000" y="150000"/>
                                      <p:from x="100000" y="100000"/>
                                      <p:to x="100000" y="100000"/>
                                    </p:animScale>
                                  </p:childTnLst>
                                </p:cTn>
                              </p:par>
                              <p:par>
                                <p:cTn id="39" presetID="6" presetClass="emph" presetSubtype="0" accel="50000" decel="50000" fill="hold" grpId="2" nodeType="withEffect">
                                  <p:stCondLst>
                                    <p:cond delay="0"/>
                                  </p:stCondLst>
                                  <p:childTnLst>
                                    <p:animScale>
                                      <p:cBhvr>
                                        <p:cTn id="40" dur="1000" fill="hold"/>
                                        <p:tgtEl>
                                          <p:spTgt spid="128"/>
                                        </p:tgtEl>
                                      </p:cBhvr>
                                      <p:by x="150000" y="150000"/>
                                      <p:from x="100000" y="100000"/>
                                      <p:to x="100000" y="100000"/>
                                    </p:animScale>
                                  </p:childTnLst>
                                </p:cTn>
                              </p:par>
                            </p:childTnLst>
                          </p:cTn>
                        </p:par>
                        <p:par>
                          <p:cTn id="41" fill="hold">
                            <p:stCondLst>
                              <p:cond delay="1000"/>
                            </p:stCondLst>
                            <p:childTnLst>
                              <p:par>
                                <p:cTn id="42" presetID="22" presetClass="exit" presetSubtype="2" fill="hold" grpId="3" nodeType="afterEffect">
                                  <p:stCondLst>
                                    <p:cond delay="0"/>
                                  </p:stCondLst>
                                  <p:childTnLst>
                                    <p:animEffect transition="out" filter="wipe(right)">
                                      <p:cBhvr>
                                        <p:cTn id="43" dur="500"/>
                                        <p:tgtEl>
                                          <p:spTgt spid="128"/>
                                        </p:tgtEl>
                                      </p:cBhvr>
                                    </p:animEffect>
                                    <p:set>
                                      <p:cBhvr>
                                        <p:cTn id="44" dur="1" fill="hold">
                                          <p:stCondLst>
                                            <p:cond delay="499"/>
                                          </p:stCondLst>
                                        </p:cTn>
                                        <p:tgtEl>
                                          <p:spTgt spid="128"/>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31" presetClass="exit" presetSubtype="0" fill="hold" grpId="0" nodeType="clickEffect">
                                  <p:stCondLst>
                                    <p:cond delay="0"/>
                                  </p:stCondLst>
                                  <p:childTnLst>
                                    <p:anim calcmode="lin" valueType="num">
                                      <p:cBhvr>
                                        <p:cTn id="48" dur="1000"/>
                                        <p:tgtEl>
                                          <p:spTgt spid="126"/>
                                        </p:tgtEl>
                                        <p:attrNameLst>
                                          <p:attrName>ppt_w</p:attrName>
                                        </p:attrNameLst>
                                      </p:cBhvr>
                                      <p:tavLst>
                                        <p:tav tm="0">
                                          <p:val>
                                            <p:strVal val="ppt_w"/>
                                          </p:val>
                                        </p:tav>
                                        <p:tav tm="100000">
                                          <p:val>
                                            <p:fltVal val="0"/>
                                          </p:val>
                                        </p:tav>
                                      </p:tavLst>
                                    </p:anim>
                                    <p:anim calcmode="lin" valueType="num">
                                      <p:cBhvr>
                                        <p:cTn id="49" dur="1000"/>
                                        <p:tgtEl>
                                          <p:spTgt spid="126"/>
                                        </p:tgtEl>
                                        <p:attrNameLst>
                                          <p:attrName>ppt_h</p:attrName>
                                        </p:attrNameLst>
                                      </p:cBhvr>
                                      <p:tavLst>
                                        <p:tav tm="0">
                                          <p:val>
                                            <p:strVal val="ppt_h"/>
                                          </p:val>
                                        </p:tav>
                                        <p:tav tm="100000">
                                          <p:val>
                                            <p:fltVal val="0"/>
                                          </p:val>
                                        </p:tav>
                                      </p:tavLst>
                                    </p:anim>
                                    <p:anim calcmode="lin" valueType="num">
                                      <p:cBhvr>
                                        <p:cTn id="50" dur="1000"/>
                                        <p:tgtEl>
                                          <p:spTgt spid="126"/>
                                        </p:tgtEl>
                                        <p:attrNameLst>
                                          <p:attrName>style.rotation</p:attrName>
                                        </p:attrNameLst>
                                      </p:cBhvr>
                                      <p:tavLst>
                                        <p:tav tm="0">
                                          <p:val>
                                            <p:fltVal val="0"/>
                                          </p:val>
                                        </p:tav>
                                        <p:tav tm="100000">
                                          <p:val>
                                            <p:fltVal val="90"/>
                                          </p:val>
                                        </p:tav>
                                      </p:tavLst>
                                    </p:anim>
                                    <p:animEffect transition="out" filter="fade">
                                      <p:cBhvr>
                                        <p:cTn id="51" dur="1000"/>
                                        <p:tgtEl>
                                          <p:spTgt spid="126"/>
                                        </p:tgtEl>
                                      </p:cBhvr>
                                    </p:animEffect>
                                    <p:set>
                                      <p:cBhvr>
                                        <p:cTn id="52" dur="1" fill="hold">
                                          <p:stCondLst>
                                            <p:cond delay="999"/>
                                          </p:stCondLst>
                                        </p:cTn>
                                        <p:tgtEl>
                                          <p:spTgt spid="1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8" grpId="0" bldLvl="0" animBg="1"/>
      <p:bldP spid="128" grpId="1" bldLvl="0" animBg="1"/>
      <p:bldP spid="128" grpId="2" bldLvl="0" animBg="1"/>
      <p:bldP spid="128" grpId="3" bldLvl="0" animBg="1"/>
      <p:bldP spid="129" grpId="0"/>
      <p:bldP spid="129" grpId="1"/>
      <p:bldP spid="129" grpId="2"/>
      <p:bldP spid="112" grpId="0"/>
      <p:bldP spid="113" grpId="0"/>
      <p:bldP spid="124" grpId="0" bldLvl="0" animBg="1"/>
      <p:bldP spid="124" grpId="1" bldLvl="0" animBg="1"/>
      <p:bldP spid="124" grpId="2" bldLvl="0" animBg="1"/>
      <p:bldP spid="125" grpId="0"/>
      <p:bldP spid="125" grpId="1"/>
      <p:bldP spid="125" grpId="2"/>
      <p:bldP spid="126" grpId="0" bldLvl="0" animBg="1"/>
    </p:bld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 name="文本框 113"/>
          <p:cNvSpPr txBox="1"/>
          <p:nvPr/>
        </p:nvSpPr>
        <p:spPr>
          <a:xfrm>
            <a:off x="9607908" y="5743969"/>
            <a:ext cx="2371107" cy="369332"/>
          </a:xfrm>
          <a:prstGeom prst="rect">
            <a:avLst/>
          </a:prstGeom>
          <a:noFill/>
        </p:spPr>
        <p:txBody>
          <a:bodyPr wrap="square" rtlCol="0">
            <a:spAutoFit/>
          </a:bodyPr>
          <a:lstStyle/>
          <a:p>
            <a:r>
              <a:rPr lang="en-US" altLang="zh-CN" b="1" dirty="0"/>
              <a:t>B</a:t>
            </a:r>
            <a:r>
              <a:rPr lang="zh-CN" altLang="en-US" b="1" dirty="0"/>
              <a:t>对</a:t>
            </a:r>
            <a:r>
              <a:rPr lang="en-US" altLang="zh-CN" b="1" dirty="0"/>
              <a:t>A</a:t>
            </a:r>
            <a:r>
              <a:rPr lang="zh-CN" altLang="en-US" b="1" dirty="0"/>
              <a:t>第三次流量控制</a:t>
            </a:r>
            <a:endParaRPr lang="zh-CN" altLang="en-US" b="1" dirty="0"/>
          </a:p>
        </p:txBody>
      </p:sp>
      <p:sp>
        <p:nvSpPr>
          <p:cNvPr id="129" name="文本框 128"/>
          <p:cNvSpPr txBox="1"/>
          <p:nvPr/>
        </p:nvSpPr>
        <p:spPr>
          <a:xfrm>
            <a:off x="5406792" y="5411863"/>
            <a:ext cx="1098343" cy="365760"/>
          </a:xfrm>
          <a:prstGeom prst="rect">
            <a:avLst/>
          </a:prstGeom>
          <a:noFill/>
        </p:spPr>
        <p:txBody>
          <a:bodyPr wrap="square" rtlCol="0">
            <a:spAutoFit/>
          </a:bodyPr>
          <a:lstStyle/>
          <a:p>
            <a:pPr algn="ctr"/>
            <a:r>
              <a:rPr lang="en-US" altLang="zh-CN" b="1" dirty="0">
                <a:solidFill>
                  <a:schemeClr val="accent3"/>
                </a:solidFill>
              </a:rPr>
              <a:t>swnd=0</a:t>
            </a:r>
            <a:endParaRPr lang="zh-CN" altLang="en-US" b="1" dirty="0">
              <a:solidFill>
                <a:schemeClr val="accent3"/>
              </a:solidFill>
            </a:endParaRPr>
          </a:p>
        </p:txBody>
      </p:sp>
      <p:sp>
        <p:nvSpPr>
          <p:cNvPr id="93" name="文本框 92"/>
          <p:cNvSpPr txBox="1"/>
          <p:nvPr/>
        </p:nvSpPr>
        <p:spPr>
          <a:xfrm>
            <a:off x="9607908" y="4222970"/>
            <a:ext cx="2371107" cy="369332"/>
          </a:xfrm>
          <a:prstGeom prst="rect">
            <a:avLst/>
          </a:prstGeom>
          <a:noFill/>
        </p:spPr>
        <p:txBody>
          <a:bodyPr wrap="square" rtlCol="0">
            <a:spAutoFit/>
          </a:bodyPr>
          <a:lstStyle/>
          <a:p>
            <a:r>
              <a:rPr lang="en-US" altLang="zh-CN" b="1" dirty="0"/>
              <a:t>B</a:t>
            </a:r>
            <a:r>
              <a:rPr lang="zh-CN" altLang="en-US" b="1" dirty="0"/>
              <a:t>对</a:t>
            </a:r>
            <a:r>
              <a:rPr lang="en-US" altLang="zh-CN" b="1" dirty="0"/>
              <a:t>A</a:t>
            </a:r>
            <a:r>
              <a:rPr lang="zh-CN" altLang="en-US" b="1" dirty="0"/>
              <a:t>第二次流量控制</a:t>
            </a:r>
            <a:endParaRPr lang="zh-CN" altLang="en-US" b="1" dirty="0"/>
          </a:p>
        </p:txBody>
      </p:sp>
      <p:grpSp>
        <p:nvGrpSpPr>
          <p:cNvPr id="90" name="组合 89"/>
          <p:cNvGrpSpPr/>
          <p:nvPr/>
        </p:nvGrpSpPr>
        <p:grpSpPr>
          <a:xfrm>
            <a:off x="4536621" y="3908652"/>
            <a:ext cx="1098343" cy="725074"/>
            <a:chOff x="1913798" y="1939971"/>
            <a:chExt cx="1112801" cy="725074"/>
          </a:xfrm>
        </p:grpSpPr>
        <p:sp>
          <p:nvSpPr>
            <p:cNvPr id="91" name="矩形 90"/>
            <p:cNvSpPr/>
            <p:nvPr/>
          </p:nvSpPr>
          <p:spPr>
            <a:xfrm>
              <a:off x="2042152" y="2253525"/>
              <a:ext cx="882054" cy="411520"/>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2" name="文本框 91"/>
            <p:cNvSpPr txBox="1"/>
            <p:nvPr/>
          </p:nvSpPr>
          <p:spPr>
            <a:xfrm>
              <a:off x="1913798" y="1939971"/>
              <a:ext cx="1112801" cy="365760"/>
            </a:xfrm>
            <a:prstGeom prst="rect">
              <a:avLst/>
            </a:prstGeom>
            <a:noFill/>
          </p:spPr>
          <p:txBody>
            <a:bodyPr wrap="square" rtlCol="0">
              <a:spAutoFit/>
            </a:bodyPr>
            <a:lstStyle/>
            <a:p>
              <a:pPr algn="ctr"/>
              <a:r>
                <a:rPr lang="en-US" altLang="zh-CN" b="1" dirty="0">
                  <a:solidFill>
                    <a:schemeClr val="accent3"/>
                  </a:solidFill>
                </a:rPr>
                <a:t>swnd=100</a:t>
              </a:r>
              <a:endParaRPr lang="zh-CN" altLang="en-US" b="1" dirty="0">
                <a:solidFill>
                  <a:schemeClr val="accent3"/>
                </a:solidFill>
              </a:endParaRPr>
            </a:p>
          </p:txBody>
        </p:sp>
      </p:grpSp>
      <p:sp>
        <p:nvSpPr>
          <p:cNvPr id="13" name="文本框 12"/>
          <p:cNvSpPr txBox="1"/>
          <p:nvPr/>
        </p:nvSpPr>
        <p:spPr>
          <a:xfrm>
            <a:off x="7321143" y="896456"/>
            <a:ext cx="1710312" cy="369332"/>
          </a:xfrm>
          <a:prstGeom prst="rect">
            <a:avLst/>
          </a:prstGeom>
          <a:noFill/>
        </p:spPr>
        <p:txBody>
          <a:bodyPr wrap="square" rtlCol="0">
            <a:spAutoFit/>
          </a:bodyPr>
          <a:lstStyle/>
          <a:p>
            <a:pPr algn="ctr"/>
            <a:r>
              <a:rPr lang="en-US" altLang="zh-CN" b="1" dirty="0"/>
              <a:t>A</a:t>
            </a:r>
            <a:r>
              <a:rPr lang="zh-CN" altLang="en-US" b="1" dirty="0"/>
              <a:t>给</a:t>
            </a:r>
            <a:r>
              <a:rPr lang="en-US" altLang="zh-CN" b="1" dirty="0"/>
              <a:t>B</a:t>
            </a:r>
            <a:r>
              <a:rPr lang="zh-CN" altLang="en-US" b="1" dirty="0"/>
              <a:t>发送数据</a:t>
            </a:r>
            <a:endParaRPr lang="zh-CN" altLang="en-US" b="1" dirty="0"/>
          </a:p>
        </p:txBody>
      </p:sp>
      <p:sp>
        <p:nvSpPr>
          <p:cNvPr id="14" name="文本框 13"/>
          <p:cNvSpPr txBox="1"/>
          <p:nvPr/>
        </p:nvSpPr>
        <p:spPr>
          <a:xfrm>
            <a:off x="7328743" y="1644093"/>
            <a:ext cx="1710312" cy="369332"/>
          </a:xfrm>
          <a:prstGeom prst="rect">
            <a:avLst/>
          </a:prstGeom>
          <a:noFill/>
        </p:spPr>
        <p:txBody>
          <a:bodyPr wrap="square" rtlCol="0">
            <a:spAutoFit/>
          </a:bodyPr>
          <a:lstStyle/>
          <a:p>
            <a:pPr algn="ctr"/>
            <a:r>
              <a:rPr lang="en-US" altLang="zh-CN" b="1" dirty="0"/>
              <a:t>B</a:t>
            </a:r>
            <a:r>
              <a:rPr lang="zh-CN" altLang="en-US" b="1" dirty="0"/>
              <a:t>对</a:t>
            </a:r>
            <a:r>
              <a:rPr lang="en-US" altLang="zh-CN" b="1" dirty="0"/>
              <a:t>A</a:t>
            </a:r>
            <a:r>
              <a:rPr lang="zh-CN" altLang="en-US" b="1" dirty="0"/>
              <a:t>流量控制</a:t>
            </a:r>
            <a:endParaRPr lang="zh-CN" altLang="en-US" b="1" dirty="0"/>
          </a:p>
        </p:txBody>
      </p:sp>
      <p:grpSp>
        <p:nvGrpSpPr>
          <p:cNvPr id="4" name="组合 3"/>
          <p:cNvGrpSpPr/>
          <p:nvPr/>
        </p:nvGrpSpPr>
        <p:grpSpPr>
          <a:xfrm>
            <a:off x="304800" y="749300"/>
            <a:ext cx="6192344" cy="400110"/>
            <a:chOff x="424117" y="898245"/>
            <a:chExt cx="6192344" cy="400110"/>
          </a:xfrm>
        </p:grpSpPr>
        <p:sp>
          <p:nvSpPr>
            <p:cNvPr id="2" name="平行四边形 1"/>
            <p:cNvSpPr/>
            <p:nvPr/>
          </p:nvSpPr>
          <p:spPr>
            <a:xfrm>
              <a:off x="424117" y="898245"/>
              <a:ext cx="68144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02</a:t>
              </a:r>
              <a:endParaRPr lang="zh-CN" altLang="en-US" sz="2200" dirty="0">
                <a:latin typeface="Impact" panose="020B0806030902050204" pitchFamily="34" charset="0"/>
              </a:endParaRPr>
            </a:p>
          </p:txBody>
        </p:sp>
        <p:sp>
          <p:nvSpPr>
            <p:cNvPr id="3" name="文本框 2"/>
            <p:cNvSpPr txBox="1"/>
            <p:nvPr/>
          </p:nvSpPr>
          <p:spPr>
            <a:xfrm>
              <a:off x="1105563" y="898245"/>
              <a:ext cx="5510898" cy="400110"/>
            </a:xfrm>
            <a:prstGeom prst="rect">
              <a:avLst/>
            </a:prstGeom>
            <a:noFill/>
          </p:spPr>
          <p:txBody>
            <a:bodyPr wrap="square" rtlCol="0">
              <a:spAutoFit/>
            </a:bodyPr>
            <a:lstStyle/>
            <a:p>
              <a:r>
                <a:rPr lang="en-US" altLang="zh-CN" sz="2000" b="1" dirty="0"/>
                <a:t>TCP</a:t>
              </a:r>
              <a:r>
                <a:rPr lang="zh-CN" altLang="en-US" sz="2000" b="1" dirty="0"/>
                <a:t>的流量控制方法</a:t>
              </a:r>
              <a:endParaRPr lang="zh-CN" altLang="en-US" sz="2000" b="1" dirty="0"/>
            </a:p>
          </p:txBody>
        </p:sp>
      </p:grpSp>
      <p:grpSp>
        <p:nvGrpSpPr>
          <p:cNvPr id="16" name="组合 15"/>
          <p:cNvGrpSpPr/>
          <p:nvPr/>
        </p:nvGrpSpPr>
        <p:grpSpPr>
          <a:xfrm>
            <a:off x="6384834" y="1085736"/>
            <a:ext cx="3566255" cy="667591"/>
            <a:chOff x="5945910" y="1085736"/>
            <a:chExt cx="3566255" cy="667591"/>
          </a:xfrm>
        </p:grpSpPr>
        <p:grpSp>
          <p:nvGrpSpPr>
            <p:cNvPr id="7" name="组合 6"/>
            <p:cNvGrpSpPr/>
            <p:nvPr/>
          </p:nvGrpSpPr>
          <p:grpSpPr>
            <a:xfrm>
              <a:off x="5945910" y="1085736"/>
              <a:ext cx="677140" cy="654939"/>
              <a:chOff x="7511027" y="2136324"/>
              <a:chExt cx="677140" cy="654939"/>
            </a:xfrm>
          </p:grpSpPr>
          <p:pic>
            <p:nvPicPr>
              <p:cNvPr id="5" name="图形 4"/>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a:off x="7511027" y="2136324"/>
                <a:ext cx="677140" cy="654939"/>
              </a:xfrm>
              <a:prstGeom prst="rect">
                <a:avLst/>
              </a:prstGeom>
            </p:spPr>
          </p:pic>
          <p:sp>
            <p:nvSpPr>
              <p:cNvPr id="6" name="文本框 5"/>
              <p:cNvSpPr txBox="1"/>
              <p:nvPr/>
            </p:nvSpPr>
            <p:spPr>
              <a:xfrm>
                <a:off x="7801584" y="2148976"/>
                <a:ext cx="317770" cy="400110"/>
              </a:xfrm>
              <a:prstGeom prst="rect">
                <a:avLst/>
              </a:prstGeom>
              <a:noFill/>
            </p:spPr>
            <p:txBody>
              <a:bodyPr wrap="square" rtlCol="0">
                <a:spAutoFit/>
              </a:bodyPr>
              <a:lstStyle/>
              <a:p>
                <a:pPr algn="ctr"/>
                <a:r>
                  <a:rPr lang="en-US" altLang="zh-CN" sz="2000" b="1" dirty="0">
                    <a:solidFill>
                      <a:schemeClr val="bg1"/>
                    </a:solidFill>
                  </a:rPr>
                  <a:t>A</a:t>
                </a:r>
                <a:endParaRPr lang="zh-CN" altLang="en-US" sz="2000" b="1" dirty="0">
                  <a:solidFill>
                    <a:schemeClr val="bg1"/>
                  </a:solidFill>
                </a:endParaRPr>
              </a:p>
            </p:txBody>
          </p:sp>
        </p:grpSp>
        <p:grpSp>
          <p:nvGrpSpPr>
            <p:cNvPr id="8" name="组合 7"/>
            <p:cNvGrpSpPr/>
            <p:nvPr/>
          </p:nvGrpSpPr>
          <p:grpSpPr>
            <a:xfrm>
              <a:off x="8835025" y="1098388"/>
              <a:ext cx="677140" cy="654939"/>
              <a:chOff x="7511027" y="2136324"/>
              <a:chExt cx="677140" cy="654939"/>
            </a:xfrm>
          </p:grpSpPr>
          <p:pic>
            <p:nvPicPr>
              <p:cNvPr id="9" name="图形 8"/>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a:off x="7511027" y="2136324"/>
                <a:ext cx="677140" cy="654939"/>
              </a:xfrm>
              <a:prstGeom prst="rect">
                <a:avLst/>
              </a:prstGeom>
            </p:spPr>
          </p:pic>
          <p:sp>
            <p:nvSpPr>
              <p:cNvPr id="10" name="文本框 9"/>
              <p:cNvSpPr txBox="1"/>
              <p:nvPr/>
            </p:nvSpPr>
            <p:spPr>
              <a:xfrm>
                <a:off x="7801584" y="2148976"/>
                <a:ext cx="317770" cy="400110"/>
              </a:xfrm>
              <a:prstGeom prst="rect">
                <a:avLst/>
              </a:prstGeom>
              <a:noFill/>
            </p:spPr>
            <p:txBody>
              <a:bodyPr wrap="square" rtlCol="0">
                <a:spAutoFit/>
              </a:bodyPr>
              <a:lstStyle/>
              <a:p>
                <a:pPr algn="ctr"/>
                <a:r>
                  <a:rPr lang="en-US" altLang="zh-CN" sz="2000" b="1" dirty="0">
                    <a:solidFill>
                      <a:schemeClr val="bg1"/>
                    </a:solidFill>
                  </a:rPr>
                  <a:t>B</a:t>
                </a:r>
                <a:endParaRPr lang="zh-CN" altLang="en-US" sz="2000" b="1" dirty="0">
                  <a:solidFill>
                    <a:schemeClr val="bg1"/>
                  </a:solidFill>
                </a:endParaRPr>
              </a:p>
            </p:txBody>
          </p:sp>
        </p:grpSp>
        <p:grpSp>
          <p:nvGrpSpPr>
            <p:cNvPr id="15" name="组合 14"/>
            <p:cNvGrpSpPr/>
            <p:nvPr/>
          </p:nvGrpSpPr>
          <p:grpSpPr>
            <a:xfrm>
              <a:off x="6623050" y="1274762"/>
              <a:ext cx="2243850" cy="369332"/>
              <a:chOff x="6623050" y="1274762"/>
              <a:chExt cx="2243850" cy="369332"/>
            </a:xfrm>
          </p:grpSpPr>
          <p:sp>
            <p:nvSpPr>
              <p:cNvPr id="12" name="圆柱体 11"/>
              <p:cNvSpPr/>
              <p:nvPr/>
            </p:nvSpPr>
            <p:spPr>
              <a:xfrm rot="16200000">
                <a:off x="7560309" y="337503"/>
                <a:ext cx="369332" cy="2243850"/>
              </a:xfrm>
              <a:prstGeom prst="can">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11" name="文本框 10"/>
              <p:cNvSpPr txBox="1"/>
              <p:nvPr/>
            </p:nvSpPr>
            <p:spPr>
              <a:xfrm>
                <a:off x="6889819" y="1274762"/>
                <a:ext cx="1710312" cy="369332"/>
              </a:xfrm>
              <a:prstGeom prst="rect">
                <a:avLst/>
              </a:prstGeom>
              <a:noFill/>
            </p:spPr>
            <p:txBody>
              <a:bodyPr wrap="square" rtlCol="0">
                <a:spAutoFit/>
              </a:bodyPr>
              <a:lstStyle/>
              <a:p>
                <a:pPr algn="ctr"/>
                <a:r>
                  <a:rPr lang="zh-CN" altLang="en-US" b="1" dirty="0">
                    <a:solidFill>
                      <a:schemeClr val="bg1"/>
                    </a:solidFill>
                  </a:rPr>
                  <a:t>已建立</a:t>
                </a:r>
                <a:r>
                  <a:rPr lang="en-US" altLang="zh-CN" b="1" dirty="0">
                    <a:solidFill>
                      <a:schemeClr val="bg1"/>
                    </a:solidFill>
                  </a:rPr>
                  <a:t>TCP</a:t>
                </a:r>
                <a:r>
                  <a:rPr lang="zh-CN" altLang="en-US" b="1" dirty="0">
                    <a:solidFill>
                      <a:schemeClr val="bg1"/>
                    </a:solidFill>
                  </a:rPr>
                  <a:t>连接</a:t>
                </a:r>
                <a:endParaRPr lang="zh-CN" altLang="en-US" b="1" dirty="0">
                  <a:solidFill>
                    <a:schemeClr val="bg1"/>
                  </a:solidFill>
                </a:endParaRPr>
              </a:p>
            </p:txBody>
          </p:sp>
        </p:grpSp>
      </p:grpSp>
      <p:grpSp>
        <p:nvGrpSpPr>
          <p:cNvPr id="23" name="组合 22"/>
          <p:cNvGrpSpPr/>
          <p:nvPr/>
        </p:nvGrpSpPr>
        <p:grpSpPr>
          <a:xfrm>
            <a:off x="6464001" y="1740674"/>
            <a:ext cx="3418275" cy="4774426"/>
            <a:chOff x="7004329" y="1740674"/>
            <a:chExt cx="3418275" cy="4774426"/>
          </a:xfrm>
        </p:grpSpPr>
        <p:cxnSp>
          <p:nvCxnSpPr>
            <p:cNvPr id="18" name="直接箭头连接符 17"/>
            <p:cNvCxnSpPr/>
            <p:nvPr/>
          </p:nvCxnSpPr>
          <p:spPr>
            <a:xfrm>
              <a:off x="7283602" y="1740674"/>
              <a:ext cx="0" cy="469822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p:nvPr/>
          </p:nvCxnSpPr>
          <p:spPr>
            <a:xfrm>
              <a:off x="10152847" y="1740674"/>
              <a:ext cx="0" cy="469822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文本框 19"/>
            <p:cNvSpPr txBox="1"/>
            <p:nvPr/>
          </p:nvSpPr>
          <p:spPr>
            <a:xfrm>
              <a:off x="7004329" y="6145768"/>
              <a:ext cx="272374" cy="369332"/>
            </a:xfrm>
            <a:prstGeom prst="rect">
              <a:avLst/>
            </a:prstGeom>
            <a:noFill/>
          </p:spPr>
          <p:txBody>
            <a:bodyPr wrap="square" rtlCol="0">
              <a:spAutoFit/>
            </a:bodyPr>
            <a:lstStyle/>
            <a:p>
              <a:r>
                <a:rPr lang="en-US" altLang="zh-CN" b="1" dirty="0"/>
                <a:t>t</a:t>
              </a:r>
              <a:endParaRPr lang="zh-CN" altLang="en-US" b="1" dirty="0"/>
            </a:p>
          </p:txBody>
        </p:sp>
        <p:sp>
          <p:nvSpPr>
            <p:cNvPr id="21" name="文本框 20"/>
            <p:cNvSpPr txBox="1"/>
            <p:nvPr/>
          </p:nvSpPr>
          <p:spPr>
            <a:xfrm>
              <a:off x="10150230" y="6145768"/>
              <a:ext cx="272374" cy="369332"/>
            </a:xfrm>
            <a:prstGeom prst="rect">
              <a:avLst/>
            </a:prstGeom>
            <a:noFill/>
          </p:spPr>
          <p:txBody>
            <a:bodyPr wrap="square" rtlCol="0">
              <a:spAutoFit/>
            </a:bodyPr>
            <a:lstStyle/>
            <a:p>
              <a:r>
                <a:rPr lang="en-US" altLang="zh-CN" b="1" dirty="0"/>
                <a:t>t</a:t>
              </a:r>
              <a:endParaRPr lang="zh-CN" altLang="en-US" b="1" dirty="0"/>
            </a:p>
          </p:txBody>
        </p:sp>
      </p:grpSp>
      <p:grpSp>
        <p:nvGrpSpPr>
          <p:cNvPr id="43" name="组合 42"/>
          <p:cNvGrpSpPr/>
          <p:nvPr/>
        </p:nvGrpSpPr>
        <p:grpSpPr>
          <a:xfrm>
            <a:off x="304800" y="1939971"/>
            <a:ext cx="9305102" cy="725074"/>
            <a:chOff x="304800" y="1939971"/>
            <a:chExt cx="9305102" cy="725074"/>
          </a:xfrm>
        </p:grpSpPr>
        <p:cxnSp>
          <p:nvCxnSpPr>
            <p:cNvPr id="37" name="直接箭头连接符 36"/>
            <p:cNvCxnSpPr/>
            <p:nvPr/>
          </p:nvCxnSpPr>
          <p:spPr>
            <a:xfrm>
              <a:off x="6743274" y="2459285"/>
              <a:ext cx="2866628" cy="0"/>
            </a:xfrm>
            <a:prstGeom prst="straightConnector1">
              <a:avLst/>
            </a:prstGeom>
            <a:ln w="381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38" name="文本框 37"/>
            <p:cNvSpPr txBox="1"/>
            <p:nvPr/>
          </p:nvSpPr>
          <p:spPr>
            <a:xfrm>
              <a:off x="7326420" y="2078680"/>
              <a:ext cx="935857" cy="369332"/>
            </a:xfrm>
            <a:prstGeom prst="rect">
              <a:avLst/>
            </a:prstGeom>
            <a:noFill/>
          </p:spPr>
          <p:txBody>
            <a:bodyPr wrap="square" rtlCol="0">
              <a:spAutoFit/>
            </a:bodyPr>
            <a:lstStyle/>
            <a:p>
              <a:pPr algn="ctr"/>
              <a:r>
                <a:rPr lang="en-US" altLang="zh-CN" b="1" dirty="0"/>
                <a:t>seq=401</a:t>
              </a:r>
              <a:endParaRPr lang="zh-CN" altLang="en-US" b="1" dirty="0"/>
            </a:p>
          </p:txBody>
        </p:sp>
        <p:sp>
          <p:nvSpPr>
            <p:cNvPr id="39" name="文本框 38"/>
            <p:cNvSpPr txBox="1"/>
            <p:nvPr/>
          </p:nvSpPr>
          <p:spPr>
            <a:xfrm>
              <a:off x="8147629" y="2078680"/>
              <a:ext cx="868072" cy="369332"/>
            </a:xfrm>
            <a:prstGeom prst="rect">
              <a:avLst/>
            </a:prstGeom>
            <a:noFill/>
          </p:spPr>
          <p:txBody>
            <a:bodyPr wrap="square" rtlCol="0">
              <a:spAutoFit/>
            </a:bodyPr>
            <a:lstStyle/>
            <a:p>
              <a:pPr algn="ctr"/>
              <a:r>
                <a:rPr lang="en-US" altLang="zh-CN" b="1" dirty="0"/>
                <a:t>DATA</a:t>
              </a:r>
              <a:endParaRPr lang="zh-CN" altLang="en-US" b="1" dirty="0"/>
            </a:p>
          </p:txBody>
        </p:sp>
        <p:grpSp>
          <p:nvGrpSpPr>
            <p:cNvPr id="17" name="组合 16"/>
            <p:cNvGrpSpPr/>
            <p:nvPr/>
          </p:nvGrpSpPr>
          <p:grpSpPr>
            <a:xfrm>
              <a:off x="304800" y="1939971"/>
              <a:ext cx="6100239" cy="725074"/>
              <a:chOff x="304800" y="1939971"/>
              <a:chExt cx="6100239" cy="725074"/>
            </a:xfrm>
          </p:grpSpPr>
          <p:grpSp>
            <p:nvGrpSpPr>
              <p:cNvPr id="36" name="组合 35"/>
              <p:cNvGrpSpPr/>
              <p:nvPr/>
            </p:nvGrpSpPr>
            <p:grpSpPr>
              <a:xfrm>
                <a:off x="2042152" y="1939971"/>
                <a:ext cx="2623752" cy="725074"/>
                <a:chOff x="2042152" y="1939971"/>
                <a:chExt cx="2623752" cy="725074"/>
              </a:xfrm>
            </p:grpSpPr>
            <p:sp>
              <p:nvSpPr>
                <p:cNvPr id="34" name="矩形 33"/>
                <p:cNvSpPr/>
                <p:nvPr/>
              </p:nvSpPr>
              <p:spPr>
                <a:xfrm>
                  <a:off x="2042152" y="2253525"/>
                  <a:ext cx="2623752" cy="411520"/>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5" name="文本框 34"/>
                <p:cNvSpPr txBox="1"/>
                <p:nvPr/>
              </p:nvSpPr>
              <p:spPr>
                <a:xfrm>
                  <a:off x="2789005" y="1939971"/>
                  <a:ext cx="1112801" cy="365760"/>
                </a:xfrm>
                <a:prstGeom prst="rect">
                  <a:avLst/>
                </a:prstGeom>
                <a:noFill/>
              </p:spPr>
              <p:txBody>
                <a:bodyPr wrap="square" rtlCol="0">
                  <a:spAutoFit/>
                </a:bodyPr>
                <a:lstStyle/>
                <a:p>
                  <a:pPr algn="ctr"/>
                  <a:r>
                    <a:rPr lang="en-US" altLang="zh-CN" b="1" dirty="0">
                      <a:solidFill>
                        <a:schemeClr val="accent3"/>
                      </a:solidFill>
                    </a:rPr>
                    <a:t>swnd=300</a:t>
                  </a:r>
                  <a:endParaRPr lang="zh-CN" altLang="en-US" b="1" dirty="0">
                    <a:solidFill>
                      <a:schemeClr val="accent3"/>
                    </a:solidFill>
                  </a:endParaRPr>
                </a:p>
              </p:txBody>
            </p:sp>
          </p:grpSp>
          <p:grpSp>
            <p:nvGrpSpPr>
              <p:cNvPr id="31" name="组合 30"/>
              <p:cNvGrpSpPr/>
              <p:nvPr/>
            </p:nvGrpSpPr>
            <p:grpSpPr>
              <a:xfrm>
                <a:off x="304800" y="2309063"/>
                <a:ext cx="6100239" cy="300446"/>
                <a:chOff x="301352" y="2013424"/>
                <a:chExt cx="6100239" cy="300446"/>
              </a:xfrm>
            </p:grpSpPr>
            <p:sp>
              <p:nvSpPr>
                <p:cNvPr id="24" name="矩形 23"/>
                <p:cNvSpPr/>
                <p:nvPr/>
              </p:nvSpPr>
              <p:spPr>
                <a:xfrm>
                  <a:off x="1171106"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101…200</a:t>
                  </a:r>
                  <a:endParaRPr lang="zh-CN" altLang="en-US" b="1" dirty="0">
                    <a:solidFill>
                      <a:schemeClr val="tx1"/>
                    </a:solidFill>
                  </a:endParaRPr>
                </a:p>
              </p:txBody>
            </p:sp>
            <p:sp>
              <p:nvSpPr>
                <p:cNvPr id="25" name="矩形 24"/>
                <p:cNvSpPr/>
                <p:nvPr/>
              </p:nvSpPr>
              <p:spPr>
                <a:xfrm>
                  <a:off x="301352"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1…100</a:t>
                  </a:r>
                  <a:endParaRPr lang="zh-CN" altLang="en-US" b="1" dirty="0">
                    <a:solidFill>
                      <a:schemeClr val="tx1"/>
                    </a:solidFill>
                  </a:endParaRPr>
                </a:p>
              </p:txBody>
            </p:sp>
            <p:sp>
              <p:nvSpPr>
                <p:cNvPr id="26" name="矩形 25"/>
                <p:cNvSpPr/>
                <p:nvPr/>
              </p:nvSpPr>
              <p:spPr>
                <a:xfrm>
                  <a:off x="2043942"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201…300</a:t>
                  </a:r>
                  <a:endParaRPr lang="zh-CN" altLang="en-US" b="1" dirty="0">
                    <a:solidFill>
                      <a:schemeClr val="tx1"/>
                    </a:solidFill>
                  </a:endParaRPr>
                </a:p>
              </p:txBody>
            </p:sp>
            <p:sp>
              <p:nvSpPr>
                <p:cNvPr id="27" name="矩形 26"/>
                <p:cNvSpPr/>
                <p:nvPr/>
              </p:nvSpPr>
              <p:spPr>
                <a:xfrm>
                  <a:off x="3783083"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401…500</a:t>
                  </a:r>
                  <a:endParaRPr lang="zh-CN" altLang="en-US" b="1" dirty="0">
                    <a:solidFill>
                      <a:schemeClr val="tx1"/>
                    </a:solidFill>
                  </a:endParaRPr>
                </a:p>
              </p:txBody>
            </p:sp>
            <p:sp>
              <p:nvSpPr>
                <p:cNvPr id="28" name="矩形 27"/>
                <p:cNvSpPr/>
                <p:nvPr/>
              </p:nvSpPr>
              <p:spPr>
                <a:xfrm>
                  <a:off x="2913329"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301…400</a:t>
                  </a:r>
                  <a:endParaRPr lang="zh-CN" altLang="en-US" b="1" dirty="0">
                    <a:solidFill>
                      <a:schemeClr val="tx1"/>
                    </a:solidFill>
                  </a:endParaRPr>
                </a:p>
              </p:txBody>
            </p:sp>
            <p:sp>
              <p:nvSpPr>
                <p:cNvPr id="29" name="矩形 28"/>
                <p:cNvSpPr/>
                <p:nvPr/>
              </p:nvSpPr>
              <p:spPr>
                <a:xfrm>
                  <a:off x="4655919"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501…600</a:t>
                  </a:r>
                  <a:endParaRPr lang="zh-CN" altLang="en-US" b="1" dirty="0">
                    <a:solidFill>
                      <a:schemeClr val="tx1"/>
                    </a:solidFill>
                  </a:endParaRPr>
                </a:p>
              </p:txBody>
            </p:sp>
            <p:sp>
              <p:nvSpPr>
                <p:cNvPr id="30" name="矩形 29"/>
                <p:cNvSpPr/>
                <p:nvPr/>
              </p:nvSpPr>
              <p:spPr>
                <a:xfrm>
                  <a:off x="5528755" y="2013424"/>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601…700</a:t>
                  </a:r>
                  <a:endParaRPr lang="zh-CN" altLang="en-US" b="1" dirty="0">
                    <a:solidFill>
                      <a:schemeClr val="tx1"/>
                    </a:solidFill>
                  </a:endParaRPr>
                </a:p>
              </p:txBody>
            </p:sp>
          </p:grpSp>
          <p:sp>
            <p:nvSpPr>
              <p:cNvPr id="22" name="矩形 21"/>
              <p:cNvSpPr/>
              <p:nvPr/>
            </p:nvSpPr>
            <p:spPr>
              <a:xfrm>
                <a:off x="2046679" y="2309064"/>
                <a:ext cx="869387" cy="300444"/>
              </a:xfrm>
              <a:prstGeom prst="rect">
                <a:avLst/>
              </a:prstGeom>
              <a:solidFill>
                <a:schemeClr val="accent3">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52" name="矩形 151"/>
            <p:cNvSpPr/>
            <p:nvPr/>
          </p:nvSpPr>
          <p:spPr>
            <a:xfrm>
              <a:off x="2923775" y="2305731"/>
              <a:ext cx="869387" cy="300444"/>
            </a:xfrm>
            <a:prstGeom prst="rect">
              <a:avLst/>
            </a:prstGeom>
            <a:solidFill>
              <a:schemeClr val="accent3">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矩形 152"/>
            <p:cNvSpPr/>
            <p:nvPr/>
          </p:nvSpPr>
          <p:spPr>
            <a:xfrm>
              <a:off x="3779952" y="2297790"/>
              <a:ext cx="869387" cy="300444"/>
            </a:xfrm>
            <a:prstGeom prst="rect">
              <a:avLst/>
            </a:prstGeom>
            <a:solidFill>
              <a:schemeClr val="accent3">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0" name="组合 39"/>
          <p:cNvGrpSpPr/>
          <p:nvPr/>
        </p:nvGrpSpPr>
        <p:grpSpPr>
          <a:xfrm>
            <a:off x="6744583" y="2787861"/>
            <a:ext cx="2866628" cy="380605"/>
            <a:chOff x="6744583" y="2787861"/>
            <a:chExt cx="2866628" cy="380605"/>
          </a:xfrm>
        </p:grpSpPr>
        <p:cxnSp>
          <p:nvCxnSpPr>
            <p:cNvPr id="155" name="直接箭头连接符 154"/>
            <p:cNvCxnSpPr/>
            <p:nvPr/>
          </p:nvCxnSpPr>
          <p:spPr>
            <a:xfrm>
              <a:off x="6744583" y="3168466"/>
              <a:ext cx="2866628" cy="0"/>
            </a:xfrm>
            <a:prstGeom prst="straightConnector1">
              <a:avLst/>
            </a:prstGeom>
            <a:ln w="381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156" name="文本框 155"/>
            <p:cNvSpPr txBox="1"/>
            <p:nvPr/>
          </p:nvSpPr>
          <p:spPr>
            <a:xfrm>
              <a:off x="7327729" y="2787861"/>
              <a:ext cx="935857" cy="369332"/>
            </a:xfrm>
            <a:prstGeom prst="rect">
              <a:avLst/>
            </a:prstGeom>
            <a:noFill/>
          </p:spPr>
          <p:txBody>
            <a:bodyPr wrap="square" rtlCol="0">
              <a:spAutoFit/>
            </a:bodyPr>
            <a:lstStyle/>
            <a:p>
              <a:pPr algn="ctr"/>
              <a:r>
                <a:rPr lang="en-US" altLang="zh-CN" b="1" dirty="0"/>
                <a:t>seq=201</a:t>
              </a:r>
              <a:endParaRPr lang="zh-CN" altLang="en-US" b="1" dirty="0"/>
            </a:p>
          </p:txBody>
        </p:sp>
        <p:sp>
          <p:nvSpPr>
            <p:cNvPr id="157" name="文本框 156"/>
            <p:cNvSpPr txBox="1"/>
            <p:nvPr/>
          </p:nvSpPr>
          <p:spPr>
            <a:xfrm>
              <a:off x="8148938" y="2787861"/>
              <a:ext cx="868072" cy="369332"/>
            </a:xfrm>
            <a:prstGeom prst="rect">
              <a:avLst/>
            </a:prstGeom>
            <a:noFill/>
          </p:spPr>
          <p:txBody>
            <a:bodyPr wrap="square" rtlCol="0">
              <a:spAutoFit/>
            </a:bodyPr>
            <a:lstStyle/>
            <a:p>
              <a:pPr algn="ctr"/>
              <a:r>
                <a:rPr lang="en-US" altLang="zh-CN" b="1" dirty="0"/>
                <a:t>DATA</a:t>
              </a:r>
              <a:endParaRPr lang="zh-CN" altLang="en-US" b="1" dirty="0"/>
            </a:p>
          </p:txBody>
        </p:sp>
      </p:grpSp>
      <p:grpSp>
        <p:nvGrpSpPr>
          <p:cNvPr id="161" name="组合 160"/>
          <p:cNvGrpSpPr/>
          <p:nvPr/>
        </p:nvGrpSpPr>
        <p:grpSpPr>
          <a:xfrm>
            <a:off x="2043461" y="2649152"/>
            <a:ext cx="2623752" cy="725074"/>
            <a:chOff x="2042152" y="1939971"/>
            <a:chExt cx="2623752" cy="725074"/>
          </a:xfrm>
        </p:grpSpPr>
        <p:sp>
          <p:nvSpPr>
            <p:cNvPr id="171" name="矩形 170"/>
            <p:cNvSpPr/>
            <p:nvPr/>
          </p:nvSpPr>
          <p:spPr>
            <a:xfrm>
              <a:off x="2042152" y="2253525"/>
              <a:ext cx="2623752" cy="411520"/>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2" name="文本框 171"/>
            <p:cNvSpPr txBox="1"/>
            <p:nvPr/>
          </p:nvSpPr>
          <p:spPr>
            <a:xfrm>
              <a:off x="2789005" y="1939971"/>
              <a:ext cx="1112801" cy="365760"/>
            </a:xfrm>
            <a:prstGeom prst="rect">
              <a:avLst/>
            </a:prstGeom>
            <a:noFill/>
          </p:spPr>
          <p:txBody>
            <a:bodyPr wrap="square" rtlCol="0">
              <a:spAutoFit/>
            </a:bodyPr>
            <a:lstStyle/>
            <a:p>
              <a:pPr algn="ctr"/>
              <a:r>
                <a:rPr lang="en-US" altLang="zh-CN" b="1" dirty="0">
                  <a:solidFill>
                    <a:schemeClr val="accent3"/>
                  </a:solidFill>
                </a:rPr>
                <a:t>swnd=300</a:t>
              </a:r>
              <a:endParaRPr lang="zh-CN" altLang="en-US" b="1" dirty="0">
                <a:solidFill>
                  <a:schemeClr val="accent3"/>
                </a:solidFill>
              </a:endParaRPr>
            </a:p>
          </p:txBody>
        </p:sp>
      </p:grpSp>
      <p:grpSp>
        <p:nvGrpSpPr>
          <p:cNvPr id="162" name="组合 161"/>
          <p:cNvGrpSpPr/>
          <p:nvPr/>
        </p:nvGrpSpPr>
        <p:grpSpPr>
          <a:xfrm>
            <a:off x="306109" y="3018244"/>
            <a:ext cx="6100239" cy="300446"/>
            <a:chOff x="301352" y="2013424"/>
            <a:chExt cx="6100239" cy="300446"/>
          </a:xfrm>
        </p:grpSpPr>
        <p:sp>
          <p:nvSpPr>
            <p:cNvPr id="164" name="矩形 163"/>
            <p:cNvSpPr/>
            <p:nvPr/>
          </p:nvSpPr>
          <p:spPr>
            <a:xfrm>
              <a:off x="1171106"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101…200</a:t>
              </a:r>
              <a:endParaRPr lang="zh-CN" altLang="en-US" b="1" dirty="0">
                <a:solidFill>
                  <a:schemeClr val="tx1"/>
                </a:solidFill>
              </a:endParaRPr>
            </a:p>
          </p:txBody>
        </p:sp>
        <p:sp>
          <p:nvSpPr>
            <p:cNvPr id="165" name="矩形 164"/>
            <p:cNvSpPr/>
            <p:nvPr/>
          </p:nvSpPr>
          <p:spPr>
            <a:xfrm>
              <a:off x="301352"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1…100</a:t>
              </a:r>
              <a:endParaRPr lang="zh-CN" altLang="en-US" b="1" dirty="0">
                <a:solidFill>
                  <a:schemeClr val="tx1"/>
                </a:solidFill>
              </a:endParaRPr>
            </a:p>
          </p:txBody>
        </p:sp>
        <p:sp>
          <p:nvSpPr>
            <p:cNvPr id="166" name="矩形 165"/>
            <p:cNvSpPr/>
            <p:nvPr/>
          </p:nvSpPr>
          <p:spPr>
            <a:xfrm>
              <a:off x="2043942"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201…300</a:t>
              </a:r>
              <a:endParaRPr lang="zh-CN" altLang="en-US" b="1" dirty="0">
                <a:solidFill>
                  <a:schemeClr val="tx1"/>
                </a:solidFill>
              </a:endParaRPr>
            </a:p>
          </p:txBody>
        </p:sp>
        <p:sp>
          <p:nvSpPr>
            <p:cNvPr id="167" name="矩形 166"/>
            <p:cNvSpPr/>
            <p:nvPr/>
          </p:nvSpPr>
          <p:spPr>
            <a:xfrm>
              <a:off x="3783083"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401…500</a:t>
              </a:r>
              <a:endParaRPr lang="zh-CN" altLang="en-US" b="1" dirty="0">
                <a:solidFill>
                  <a:schemeClr val="tx1"/>
                </a:solidFill>
              </a:endParaRPr>
            </a:p>
          </p:txBody>
        </p:sp>
        <p:sp>
          <p:nvSpPr>
            <p:cNvPr id="168" name="矩形 167"/>
            <p:cNvSpPr/>
            <p:nvPr/>
          </p:nvSpPr>
          <p:spPr>
            <a:xfrm>
              <a:off x="2913329"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301…400</a:t>
              </a:r>
              <a:endParaRPr lang="zh-CN" altLang="en-US" b="1" dirty="0">
                <a:solidFill>
                  <a:schemeClr val="tx1"/>
                </a:solidFill>
              </a:endParaRPr>
            </a:p>
          </p:txBody>
        </p:sp>
        <p:sp>
          <p:nvSpPr>
            <p:cNvPr id="169" name="矩形 168"/>
            <p:cNvSpPr/>
            <p:nvPr/>
          </p:nvSpPr>
          <p:spPr>
            <a:xfrm>
              <a:off x="4655919"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501…600</a:t>
              </a:r>
              <a:endParaRPr lang="zh-CN" altLang="en-US" b="1" dirty="0">
                <a:solidFill>
                  <a:schemeClr val="tx1"/>
                </a:solidFill>
              </a:endParaRPr>
            </a:p>
          </p:txBody>
        </p:sp>
        <p:sp>
          <p:nvSpPr>
            <p:cNvPr id="170" name="矩形 169"/>
            <p:cNvSpPr/>
            <p:nvPr/>
          </p:nvSpPr>
          <p:spPr>
            <a:xfrm>
              <a:off x="5528755" y="2013424"/>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601…700</a:t>
              </a:r>
              <a:endParaRPr lang="zh-CN" altLang="en-US" b="1" dirty="0">
                <a:solidFill>
                  <a:schemeClr val="tx1"/>
                </a:solidFill>
              </a:endParaRPr>
            </a:p>
          </p:txBody>
        </p:sp>
      </p:grpSp>
      <p:sp>
        <p:nvSpPr>
          <p:cNvPr id="163" name="矩形 162"/>
          <p:cNvSpPr/>
          <p:nvPr/>
        </p:nvSpPr>
        <p:spPr>
          <a:xfrm>
            <a:off x="2047988" y="3018245"/>
            <a:ext cx="869387" cy="300444"/>
          </a:xfrm>
          <a:prstGeom prst="rect">
            <a:avLst/>
          </a:prstGeom>
          <a:solidFill>
            <a:schemeClr val="accent3">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9" name="矩形 158"/>
          <p:cNvSpPr/>
          <p:nvPr/>
        </p:nvSpPr>
        <p:spPr>
          <a:xfrm>
            <a:off x="2925084" y="3014912"/>
            <a:ext cx="869387" cy="300444"/>
          </a:xfrm>
          <a:prstGeom prst="rect">
            <a:avLst/>
          </a:prstGeom>
          <a:solidFill>
            <a:schemeClr val="accent3">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矩形 159"/>
          <p:cNvSpPr/>
          <p:nvPr/>
        </p:nvSpPr>
        <p:spPr>
          <a:xfrm>
            <a:off x="3781261" y="3006971"/>
            <a:ext cx="869387" cy="300444"/>
          </a:xfrm>
          <a:prstGeom prst="rect">
            <a:avLst/>
          </a:prstGeom>
          <a:solidFill>
            <a:schemeClr val="accent3">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3" name="组合 32"/>
          <p:cNvGrpSpPr/>
          <p:nvPr/>
        </p:nvGrpSpPr>
        <p:grpSpPr>
          <a:xfrm>
            <a:off x="1915676" y="3429000"/>
            <a:ext cx="1131392" cy="651256"/>
            <a:chOff x="1915676" y="3429000"/>
            <a:chExt cx="1131392" cy="651256"/>
          </a:xfrm>
        </p:grpSpPr>
        <p:sp>
          <p:nvSpPr>
            <p:cNvPr id="173" name="alarm-clock_92384"/>
            <p:cNvSpPr/>
            <p:nvPr/>
          </p:nvSpPr>
          <p:spPr>
            <a:xfrm>
              <a:off x="2330265" y="3429000"/>
              <a:ext cx="249215" cy="298307"/>
            </a:xfrm>
            <a:custGeom>
              <a:avLst/>
              <a:gdLst>
                <a:gd name="T0" fmla="*/ 455839 w 606244"/>
                <a:gd name="T1" fmla="*/ 455839 w 606244"/>
                <a:gd name="T2" fmla="*/ 600116 w 606244"/>
                <a:gd name="T3" fmla="*/ 600116 w 606244"/>
                <a:gd name="T4" fmla="*/ 600116 w 606244"/>
                <a:gd name="T5" fmla="*/ 600116 w 606244"/>
                <a:gd name="T6" fmla="*/ 600116 w 606244"/>
                <a:gd name="T7" fmla="*/ 600116 w 606244"/>
                <a:gd name="T8" fmla="*/ 600116 w 606244"/>
                <a:gd name="T9" fmla="*/ 600116 w 606244"/>
                <a:gd name="T10" fmla="*/ 600116 w 606244"/>
                <a:gd name="T11" fmla="*/ 600116 w 606244"/>
                <a:gd name="T12" fmla="*/ 600116 w 606244"/>
                <a:gd name="T13" fmla="*/ 600116 w 606244"/>
                <a:gd name="T14" fmla="*/ 600116 w 606244"/>
                <a:gd name="T15" fmla="*/ 600116 w 606244"/>
                <a:gd name="T16" fmla="*/ 600116 w 606244"/>
                <a:gd name="T17" fmla="*/ 600116 w 606244"/>
                <a:gd name="T18" fmla="*/ 600116 w 606244"/>
                <a:gd name="T19" fmla="*/ 600116 w 606244"/>
                <a:gd name="T20" fmla="*/ 600116 w 606244"/>
                <a:gd name="T21" fmla="*/ 600116 w 606244"/>
                <a:gd name="T22" fmla="*/ 600116 w 606244"/>
                <a:gd name="T23" fmla="*/ 600116 w 606244"/>
                <a:gd name="T24" fmla="*/ 600116 w 606244"/>
                <a:gd name="T25" fmla="*/ 600116 w 606244"/>
                <a:gd name="T26" fmla="*/ 600116 w 606244"/>
                <a:gd name="T27" fmla="*/ 600116 w 606244"/>
                <a:gd name="T28" fmla="*/ 600116 w 606244"/>
                <a:gd name="T29" fmla="*/ 600116 w 606244"/>
                <a:gd name="T30" fmla="*/ 600116 w 606244"/>
                <a:gd name="T31" fmla="*/ 600116 w 606244"/>
                <a:gd name="T32" fmla="*/ 600116 w 606244"/>
                <a:gd name="T33" fmla="*/ 600116 w 606244"/>
                <a:gd name="T34" fmla="*/ 600116 w 606244"/>
                <a:gd name="T35" fmla="*/ 600116 w 606244"/>
                <a:gd name="T36" fmla="*/ 600116 w 606244"/>
                <a:gd name="T37" fmla="*/ 600116 w 606244"/>
                <a:gd name="T38" fmla="*/ 600116 w 606244"/>
                <a:gd name="T39" fmla="*/ 600116 w 606244"/>
                <a:gd name="T40" fmla="*/ 600116 w 606244"/>
                <a:gd name="T41" fmla="*/ 600116 w 606244"/>
                <a:gd name="T42" fmla="*/ 600116 w 606244"/>
                <a:gd name="T43" fmla="*/ 600116 w 606244"/>
                <a:gd name="T44" fmla="*/ 600116 w 606244"/>
                <a:gd name="T45" fmla="*/ 600116 w 606244"/>
                <a:gd name="T46" fmla="*/ 600116 w 606244"/>
                <a:gd name="T47" fmla="*/ 600116 w 606244"/>
                <a:gd name="T48" fmla="*/ 600116 w 606244"/>
                <a:gd name="T49" fmla="*/ 600116 w 606244"/>
                <a:gd name="T50" fmla="*/ 455839 w 606244"/>
                <a:gd name="T51" fmla="*/ 455839 w 606244"/>
                <a:gd name="T52" fmla="*/ 600116 w 606244"/>
                <a:gd name="T53" fmla="*/ 600116 w 606244"/>
                <a:gd name="T54" fmla="*/ 600116 w 606244"/>
                <a:gd name="T55" fmla="*/ 600116 w 606244"/>
                <a:gd name="T56" fmla="*/ 600116 w 606244"/>
                <a:gd name="T57" fmla="*/ 600116 w 606244"/>
                <a:gd name="T58" fmla="*/ 600116 w 606244"/>
                <a:gd name="T59" fmla="*/ 600116 w 606244"/>
                <a:gd name="T60" fmla="*/ 600116 w 606244"/>
                <a:gd name="T61" fmla="*/ 600116 w 606244"/>
                <a:gd name="T62" fmla="*/ 600116 w 606244"/>
                <a:gd name="T63" fmla="*/ 600116 w 606244"/>
                <a:gd name="T64" fmla="*/ 600116 w 606244"/>
                <a:gd name="T65" fmla="*/ 600116 w 606244"/>
                <a:gd name="T66" fmla="*/ 600116 w 606244"/>
                <a:gd name="T67" fmla="*/ 600116 w 606244"/>
                <a:gd name="T68" fmla="*/ 600116 w 606244"/>
                <a:gd name="T69" fmla="*/ 600116 w 606244"/>
                <a:gd name="T70" fmla="*/ 600116 w 606244"/>
                <a:gd name="T71" fmla="*/ 600116 w 606244"/>
                <a:gd name="T72" fmla="*/ 600116 w 606244"/>
                <a:gd name="T73" fmla="*/ 600116 w 606244"/>
                <a:gd name="T74" fmla="*/ 600116 w 606244"/>
                <a:gd name="T75" fmla="*/ 600116 w 606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645" h="4369">
                  <a:moveTo>
                    <a:pt x="3093" y="1241"/>
                  </a:moveTo>
                  <a:lnTo>
                    <a:pt x="3147" y="1187"/>
                  </a:lnTo>
                  <a:cubicBezTo>
                    <a:pt x="3179" y="1202"/>
                    <a:pt x="3214" y="1211"/>
                    <a:pt x="3250" y="1211"/>
                  </a:cubicBezTo>
                  <a:cubicBezTo>
                    <a:pt x="3317" y="1211"/>
                    <a:pt x="3381" y="1182"/>
                    <a:pt x="3425" y="1132"/>
                  </a:cubicBezTo>
                  <a:cubicBezTo>
                    <a:pt x="3510" y="1036"/>
                    <a:pt x="3501" y="889"/>
                    <a:pt x="3405" y="804"/>
                  </a:cubicBezTo>
                  <a:lnTo>
                    <a:pt x="3188" y="612"/>
                  </a:lnTo>
                  <a:cubicBezTo>
                    <a:pt x="3145" y="574"/>
                    <a:pt x="3091" y="554"/>
                    <a:pt x="3034" y="554"/>
                  </a:cubicBezTo>
                  <a:cubicBezTo>
                    <a:pt x="2967" y="554"/>
                    <a:pt x="2904" y="582"/>
                    <a:pt x="2860" y="632"/>
                  </a:cubicBezTo>
                  <a:cubicBezTo>
                    <a:pt x="2818" y="679"/>
                    <a:pt x="2798" y="739"/>
                    <a:pt x="2802" y="801"/>
                  </a:cubicBezTo>
                  <a:cubicBezTo>
                    <a:pt x="2804" y="845"/>
                    <a:pt x="2820" y="887"/>
                    <a:pt x="2845" y="923"/>
                  </a:cubicBezTo>
                  <a:lnTo>
                    <a:pt x="2775" y="993"/>
                  </a:lnTo>
                  <a:cubicBezTo>
                    <a:pt x="2552" y="855"/>
                    <a:pt x="2296" y="764"/>
                    <a:pt x="2022" y="734"/>
                  </a:cubicBezTo>
                  <a:lnTo>
                    <a:pt x="2022" y="604"/>
                  </a:lnTo>
                  <a:lnTo>
                    <a:pt x="2027" y="604"/>
                  </a:lnTo>
                  <a:cubicBezTo>
                    <a:pt x="2194" y="604"/>
                    <a:pt x="2329" y="468"/>
                    <a:pt x="2329" y="302"/>
                  </a:cubicBezTo>
                  <a:cubicBezTo>
                    <a:pt x="2329" y="135"/>
                    <a:pt x="2194" y="0"/>
                    <a:pt x="2027" y="0"/>
                  </a:cubicBezTo>
                  <a:lnTo>
                    <a:pt x="1617" y="0"/>
                  </a:lnTo>
                  <a:cubicBezTo>
                    <a:pt x="1451" y="0"/>
                    <a:pt x="1316" y="135"/>
                    <a:pt x="1316" y="302"/>
                  </a:cubicBezTo>
                  <a:cubicBezTo>
                    <a:pt x="1316" y="468"/>
                    <a:pt x="1451" y="604"/>
                    <a:pt x="1617" y="604"/>
                  </a:cubicBezTo>
                  <a:lnTo>
                    <a:pt x="1622" y="604"/>
                  </a:lnTo>
                  <a:lnTo>
                    <a:pt x="1622" y="734"/>
                  </a:lnTo>
                  <a:cubicBezTo>
                    <a:pt x="711" y="834"/>
                    <a:pt x="0" y="1609"/>
                    <a:pt x="0" y="2546"/>
                  </a:cubicBezTo>
                  <a:cubicBezTo>
                    <a:pt x="0" y="3551"/>
                    <a:pt x="817" y="4369"/>
                    <a:pt x="1822" y="4369"/>
                  </a:cubicBezTo>
                  <a:cubicBezTo>
                    <a:pt x="2827" y="4369"/>
                    <a:pt x="3645" y="3551"/>
                    <a:pt x="3645" y="2546"/>
                  </a:cubicBezTo>
                  <a:cubicBezTo>
                    <a:pt x="3645" y="2035"/>
                    <a:pt x="3433" y="1572"/>
                    <a:pt x="3093" y="1241"/>
                  </a:cubicBezTo>
                  <a:close/>
                  <a:moveTo>
                    <a:pt x="2506" y="2816"/>
                  </a:moveTo>
                  <a:lnTo>
                    <a:pt x="2086" y="2816"/>
                  </a:lnTo>
                  <a:cubicBezTo>
                    <a:pt x="2021" y="2879"/>
                    <a:pt x="1933" y="2918"/>
                    <a:pt x="1836" y="2918"/>
                  </a:cubicBezTo>
                  <a:cubicBezTo>
                    <a:pt x="1637" y="2918"/>
                    <a:pt x="1477" y="2757"/>
                    <a:pt x="1477" y="2559"/>
                  </a:cubicBezTo>
                  <a:cubicBezTo>
                    <a:pt x="1477" y="2441"/>
                    <a:pt x="1534" y="2336"/>
                    <a:pt x="1622" y="2271"/>
                  </a:cubicBezTo>
                  <a:lnTo>
                    <a:pt x="1622" y="1534"/>
                  </a:lnTo>
                  <a:cubicBezTo>
                    <a:pt x="1622" y="1424"/>
                    <a:pt x="1712" y="1334"/>
                    <a:pt x="1822" y="1334"/>
                  </a:cubicBezTo>
                  <a:cubicBezTo>
                    <a:pt x="1933" y="1334"/>
                    <a:pt x="2022" y="1424"/>
                    <a:pt x="2022" y="1534"/>
                  </a:cubicBezTo>
                  <a:lnTo>
                    <a:pt x="2022" y="2253"/>
                  </a:lnTo>
                  <a:cubicBezTo>
                    <a:pt x="2085" y="2291"/>
                    <a:pt x="2135" y="2348"/>
                    <a:pt x="2164" y="2416"/>
                  </a:cubicBezTo>
                  <a:lnTo>
                    <a:pt x="2506" y="2416"/>
                  </a:lnTo>
                  <a:cubicBezTo>
                    <a:pt x="2616" y="2416"/>
                    <a:pt x="2706" y="2505"/>
                    <a:pt x="2706" y="2616"/>
                  </a:cubicBezTo>
                  <a:cubicBezTo>
                    <a:pt x="2706" y="2726"/>
                    <a:pt x="2616" y="2816"/>
                    <a:pt x="2506" y="2816"/>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文本框 31"/>
            <p:cNvSpPr txBox="1"/>
            <p:nvPr/>
          </p:nvSpPr>
          <p:spPr>
            <a:xfrm>
              <a:off x="1915676" y="3710924"/>
              <a:ext cx="1131392" cy="369332"/>
            </a:xfrm>
            <a:prstGeom prst="rect">
              <a:avLst/>
            </a:prstGeom>
            <a:noFill/>
          </p:spPr>
          <p:txBody>
            <a:bodyPr wrap="square" rtlCol="0">
              <a:spAutoFit/>
            </a:bodyPr>
            <a:lstStyle/>
            <a:p>
              <a:r>
                <a:rPr lang="zh-CN" altLang="en-US" b="1" dirty="0">
                  <a:solidFill>
                    <a:schemeClr val="accent1"/>
                  </a:solidFill>
                </a:rPr>
                <a:t>超时重传</a:t>
              </a:r>
              <a:endParaRPr lang="zh-CN" altLang="en-US" b="1" dirty="0">
                <a:solidFill>
                  <a:schemeClr val="accent1"/>
                </a:solidFill>
              </a:endParaRPr>
            </a:p>
          </p:txBody>
        </p:sp>
      </p:grpSp>
      <p:sp>
        <p:nvSpPr>
          <p:cNvPr id="65" name="矩形 64"/>
          <p:cNvSpPr/>
          <p:nvPr/>
        </p:nvSpPr>
        <p:spPr>
          <a:xfrm>
            <a:off x="2049798" y="3014912"/>
            <a:ext cx="869387" cy="300444"/>
          </a:xfrm>
          <a:prstGeom prst="rect">
            <a:avLst/>
          </a:prstGeom>
          <a:solidFill>
            <a:schemeClr val="accent1">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67" name="直接箭头连接符 66"/>
          <p:cNvCxnSpPr/>
          <p:nvPr/>
        </p:nvCxnSpPr>
        <p:spPr>
          <a:xfrm flipH="1">
            <a:off x="6736375" y="4407222"/>
            <a:ext cx="2864634" cy="0"/>
          </a:xfrm>
          <a:prstGeom prst="straightConnector1">
            <a:avLst/>
          </a:prstGeom>
          <a:ln w="381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68" name="文本框 67"/>
          <p:cNvSpPr txBox="1"/>
          <p:nvPr/>
        </p:nvSpPr>
        <p:spPr>
          <a:xfrm>
            <a:off x="6890419" y="4037147"/>
            <a:ext cx="806054" cy="369332"/>
          </a:xfrm>
          <a:prstGeom prst="rect">
            <a:avLst/>
          </a:prstGeom>
          <a:noFill/>
        </p:spPr>
        <p:txBody>
          <a:bodyPr wrap="square" rtlCol="0">
            <a:spAutoFit/>
          </a:bodyPr>
          <a:lstStyle/>
          <a:p>
            <a:pPr algn="ctr"/>
            <a:r>
              <a:rPr lang="en-US" altLang="zh-CN" b="1" dirty="0"/>
              <a:t>ACK=1</a:t>
            </a:r>
            <a:endParaRPr lang="zh-CN" altLang="en-US" b="1" dirty="0"/>
          </a:p>
        </p:txBody>
      </p:sp>
      <p:sp>
        <p:nvSpPr>
          <p:cNvPr id="69" name="文本框 68"/>
          <p:cNvSpPr txBox="1"/>
          <p:nvPr/>
        </p:nvSpPr>
        <p:spPr>
          <a:xfrm>
            <a:off x="7593340" y="4037147"/>
            <a:ext cx="1012088" cy="369332"/>
          </a:xfrm>
          <a:prstGeom prst="rect">
            <a:avLst/>
          </a:prstGeom>
          <a:noFill/>
        </p:spPr>
        <p:txBody>
          <a:bodyPr wrap="square" rtlCol="0">
            <a:spAutoFit/>
          </a:bodyPr>
          <a:lstStyle/>
          <a:p>
            <a:pPr algn="ctr"/>
            <a:r>
              <a:rPr lang="en-US" altLang="zh-CN" b="1" dirty="0"/>
              <a:t>ack=501</a:t>
            </a:r>
            <a:endParaRPr lang="zh-CN" altLang="en-US" b="1" dirty="0"/>
          </a:p>
        </p:txBody>
      </p:sp>
      <p:sp>
        <p:nvSpPr>
          <p:cNvPr id="70" name="文本框 69"/>
          <p:cNvSpPr txBox="1"/>
          <p:nvPr/>
        </p:nvSpPr>
        <p:spPr>
          <a:xfrm>
            <a:off x="8502295" y="4037147"/>
            <a:ext cx="1109847" cy="369332"/>
          </a:xfrm>
          <a:prstGeom prst="rect">
            <a:avLst/>
          </a:prstGeom>
          <a:noFill/>
        </p:spPr>
        <p:txBody>
          <a:bodyPr wrap="square" rtlCol="0">
            <a:spAutoFit/>
          </a:bodyPr>
          <a:lstStyle/>
          <a:p>
            <a:pPr algn="ctr"/>
            <a:r>
              <a:rPr lang="en-US" altLang="zh-CN" b="1" dirty="0"/>
              <a:t>rwnd=100</a:t>
            </a:r>
            <a:endParaRPr lang="zh-CN" altLang="en-US" b="1" dirty="0"/>
          </a:p>
        </p:txBody>
      </p:sp>
      <p:grpSp>
        <p:nvGrpSpPr>
          <p:cNvPr id="79" name="组合 78"/>
          <p:cNvGrpSpPr/>
          <p:nvPr/>
        </p:nvGrpSpPr>
        <p:grpSpPr>
          <a:xfrm>
            <a:off x="304800" y="4276062"/>
            <a:ext cx="6100239" cy="300446"/>
            <a:chOff x="301352" y="2013424"/>
            <a:chExt cx="6100239" cy="300446"/>
          </a:xfrm>
        </p:grpSpPr>
        <p:sp>
          <p:nvSpPr>
            <p:cNvPr id="81" name="矩形 80"/>
            <p:cNvSpPr/>
            <p:nvPr/>
          </p:nvSpPr>
          <p:spPr>
            <a:xfrm>
              <a:off x="1171106"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101…200</a:t>
              </a:r>
              <a:endParaRPr lang="zh-CN" altLang="en-US" b="1" dirty="0">
                <a:solidFill>
                  <a:schemeClr val="tx1"/>
                </a:solidFill>
              </a:endParaRPr>
            </a:p>
          </p:txBody>
        </p:sp>
        <p:sp>
          <p:nvSpPr>
            <p:cNvPr id="82" name="矩形 81"/>
            <p:cNvSpPr/>
            <p:nvPr/>
          </p:nvSpPr>
          <p:spPr>
            <a:xfrm>
              <a:off x="301352"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1…100</a:t>
              </a:r>
              <a:endParaRPr lang="zh-CN" altLang="en-US" b="1" dirty="0">
                <a:solidFill>
                  <a:schemeClr val="tx1"/>
                </a:solidFill>
              </a:endParaRPr>
            </a:p>
          </p:txBody>
        </p:sp>
        <p:sp>
          <p:nvSpPr>
            <p:cNvPr id="83" name="矩形 82"/>
            <p:cNvSpPr/>
            <p:nvPr/>
          </p:nvSpPr>
          <p:spPr>
            <a:xfrm>
              <a:off x="2043942"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201…300</a:t>
              </a:r>
              <a:endParaRPr lang="zh-CN" altLang="en-US" b="1" dirty="0">
                <a:solidFill>
                  <a:schemeClr val="tx1"/>
                </a:solidFill>
              </a:endParaRPr>
            </a:p>
          </p:txBody>
        </p:sp>
        <p:sp>
          <p:nvSpPr>
            <p:cNvPr id="84" name="矩形 83"/>
            <p:cNvSpPr/>
            <p:nvPr/>
          </p:nvSpPr>
          <p:spPr>
            <a:xfrm>
              <a:off x="3783083"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401…500</a:t>
              </a:r>
              <a:endParaRPr lang="zh-CN" altLang="en-US" b="1" dirty="0">
                <a:solidFill>
                  <a:schemeClr val="tx1"/>
                </a:solidFill>
              </a:endParaRPr>
            </a:p>
          </p:txBody>
        </p:sp>
        <p:sp>
          <p:nvSpPr>
            <p:cNvPr id="85" name="矩形 84"/>
            <p:cNvSpPr/>
            <p:nvPr/>
          </p:nvSpPr>
          <p:spPr>
            <a:xfrm>
              <a:off x="2913329"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301…400</a:t>
              </a:r>
              <a:endParaRPr lang="zh-CN" altLang="en-US" b="1" dirty="0">
                <a:solidFill>
                  <a:schemeClr val="tx1"/>
                </a:solidFill>
              </a:endParaRPr>
            </a:p>
          </p:txBody>
        </p:sp>
        <p:sp>
          <p:nvSpPr>
            <p:cNvPr id="86" name="矩形 85"/>
            <p:cNvSpPr/>
            <p:nvPr/>
          </p:nvSpPr>
          <p:spPr>
            <a:xfrm>
              <a:off x="4655919"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501…600</a:t>
              </a:r>
              <a:endParaRPr lang="zh-CN" altLang="en-US" b="1" dirty="0">
                <a:solidFill>
                  <a:schemeClr val="tx1"/>
                </a:solidFill>
              </a:endParaRPr>
            </a:p>
          </p:txBody>
        </p:sp>
        <p:sp>
          <p:nvSpPr>
            <p:cNvPr id="87" name="矩形 86"/>
            <p:cNvSpPr/>
            <p:nvPr/>
          </p:nvSpPr>
          <p:spPr>
            <a:xfrm>
              <a:off x="5528755" y="2013424"/>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601…700</a:t>
              </a:r>
              <a:endParaRPr lang="zh-CN" altLang="en-US" b="1" dirty="0">
                <a:solidFill>
                  <a:schemeClr val="tx1"/>
                </a:solidFill>
              </a:endParaRPr>
            </a:p>
          </p:txBody>
        </p:sp>
      </p:grpSp>
      <p:grpSp>
        <p:nvGrpSpPr>
          <p:cNvPr id="41" name="组合 40"/>
          <p:cNvGrpSpPr/>
          <p:nvPr/>
        </p:nvGrpSpPr>
        <p:grpSpPr>
          <a:xfrm>
            <a:off x="309657" y="4693106"/>
            <a:ext cx="6100239" cy="725074"/>
            <a:chOff x="457200" y="4061052"/>
            <a:chExt cx="6100239" cy="725074"/>
          </a:xfrm>
        </p:grpSpPr>
        <p:grpSp>
          <p:nvGrpSpPr>
            <p:cNvPr id="94" name="组合 93"/>
            <p:cNvGrpSpPr/>
            <p:nvPr/>
          </p:nvGrpSpPr>
          <p:grpSpPr>
            <a:xfrm>
              <a:off x="4689021" y="4061052"/>
              <a:ext cx="1098343" cy="725074"/>
              <a:chOff x="1913798" y="1939971"/>
              <a:chExt cx="1112801" cy="725074"/>
            </a:xfrm>
          </p:grpSpPr>
          <p:sp>
            <p:nvSpPr>
              <p:cNvPr id="95" name="矩形 94"/>
              <p:cNvSpPr/>
              <p:nvPr/>
            </p:nvSpPr>
            <p:spPr>
              <a:xfrm>
                <a:off x="2042152" y="2253525"/>
                <a:ext cx="882054" cy="411520"/>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6" name="文本框 95"/>
              <p:cNvSpPr txBox="1"/>
              <p:nvPr/>
            </p:nvSpPr>
            <p:spPr>
              <a:xfrm>
                <a:off x="1913798" y="1939971"/>
                <a:ext cx="1112801" cy="365760"/>
              </a:xfrm>
              <a:prstGeom prst="rect">
                <a:avLst/>
              </a:prstGeom>
              <a:noFill/>
            </p:spPr>
            <p:txBody>
              <a:bodyPr wrap="square" rtlCol="0">
                <a:spAutoFit/>
              </a:bodyPr>
              <a:lstStyle/>
              <a:p>
                <a:pPr algn="ctr"/>
                <a:r>
                  <a:rPr lang="en-US" altLang="zh-CN" b="1" dirty="0">
                    <a:solidFill>
                      <a:schemeClr val="accent3"/>
                    </a:solidFill>
                  </a:rPr>
                  <a:t>swnd=100</a:t>
                </a:r>
                <a:endParaRPr lang="zh-CN" altLang="en-US" b="1" dirty="0">
                  <a:solidFill>
                    <a:schemeClr val="accent3"/>
                  </a:solidFill>
                </a:endParaRPr>
              </a:p>
            </p:txBody>
          </p:sp>
        </p:grpSp>
        <p:grpSp>
          <p:nvGrpSpPr>
            <p:cNvPr id="97" name="组合 96"/>
            <p:cNvGrpSpPr/>
            <p:nvPr/>
          </p:nvGrpSpPr>
          <p:grpSpPr>
            <a:xfrm>
              <a:off x="457200" y="4428462"/>
              <a:ext cx="6100239" cy="300446"/>
              <a:chOff x="301352" y="2013424"/>
              <a:chExt cx="6100239" cy="300446"/>
            </a:xfrm>
          </p:grpSpPr>
          <p:sp>
            <p:nvSpPr>
              <p:cNvPr id="98" name="矩形 97"/>
              <p:cNvSpPr/>
              <p:nvPr/>
            </p:nvSpPr>
            <p:spPr>
              <a:xfrm>
                <a:off x="1171106"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101…200</a:t>
                </a:r>
                <a:endParaRPr lang="zh-CN" altLang="en-US" b="1" dirty="0">
                  <a:solidFill>
                    <a:schemeClr val="tx1"/>
                  </a:solidFill>
                </a:endParaRPr>
              </a:p>
            </p:txBody>
          </p:sp>
          <p:sp>
            <p:nvSpPr>
              <p:cNvPr id="99" name="矩形 98"/>
              <p:cNvSpPr/>
              <p:nvPr/>
            </p:nvSpPr>
            <p:spPr>
              <a:xfrm>
                <a:off x="301352"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1…100</a:t>
                </a:r>
                <a:endParaRPr lang="zh-CN" altLang="en-US" b="1" dirty="0">
                  <a:solidFill>
                    <a:schemeClr val="tx1"/>
                  </a:solidFill>
                </a:endParaRPr>
              </a:p>
            </p:txBody>
          </p:sp>
          <p:sp>
            <p:nvSpPr>
              <p:cNvPr id="100" name="矩形 99"/>
              <p:cNvSpPr/>
              <p:nvPr/>
            </p:nvSpPr>
            <p:spPr>
              <a:xfrm>
                <a:off x="2043942"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201…300</a:t>
                </a:r>
                <a:endParaRPr lang="zh-CN" altLang="en-US" b="1" dirty="0">
                  <a:solidFill>
                    <a:schemeClr val="tx1"/>
                  </a:solidFill>
                </a:endParaRPr>
              </a:p>
            </p:txBody>
          </p:sp>
          <p:sp>
            <p:nvSpPr>
              <p:cNvPr id="101" name="矩形 100"/>
              <p:cNvSpPr/>
              <p:nvPr/>
            </p:nvSpPr>
            <p:spPr>
              <a:xfrm>
                <a:off x="3783083"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401…500</a:t>
                </a:r>
                <a:endParaRPr lang="zh-CN" altLang="en-US" b="1" dirty="0">
                  <a:solidFill>
                    <a:schemeClr val="tx1"/>
                  </a:solidFill>
                </a:endParaRPr>
              </a:p>
            </p:txBody>
          </p:sp>
          <p:sp>
            <p:nvSpPr>
              <p:cNvPr id="102" name="矩形 101"/>
              <p:cNvSpPr/>
              <p:nvPr/>
            </p:nvSpPr>
            <p:spPr>
              <a:xfrm>
                <a:off x="2913329"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301…400</a:t>
                </a:r>
                <a:endParaRPr lang="zh-CN" altLang="en-US" b="1" dirty="0">
                  <a:solidFill>
                    <a:schemeClr val="tx1"/>
                  </a:solidFill>
                </a:endParaRPr>
              </a:p>
            </p:txBody>
          </p:sp>
          <p:sp>
            <p:nvSpPr>
              <p:cNvPr id="103" name="矩形 102"/>
              <p:cNvSpPr/>
              <p:nvPr/>
            </p:nvSpPr>
            <p:spPr>
              <a:xfrm>
                <a:off x="4655919"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501…600</a:t>
                </a:r>
                <a:endParaRPr lang="zh-CN" altLang="en-US" b="1" dirty="0">
                  <a:solidFill>
                    <a:schemeClr val="tx1"/>
                  </a:solidFill>
                </a:endParaRPr>
              </a:p>
            </p:txBody>
          </p:sp>
          <p:sp>
            <p:nvSpPr>
              <p:cNvPr id="104" name="矩形 103"/>
              <p:cNvSpPr/>
              <p:nvPr/>
            </p:nvSpPr>
            <p:spPr>
              <a:xfrm>
                <a:off x="5528755" y="2013424"/>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601…700</a:t>
                </a:r>
                <a:endParaRPr lang="zh-CN" altLang="en-US" b="1" dirty="0">
                  <a:solidFill>
                    <a:schemeClr val="tx1"/>
                  </a:solidFill>
                </a:endParaRPr>
              </a:p>
            </p:txBody>
          </p:sp>
        </p:grpSp>
      </p:grpSp>
      <p:grpSp>
        <p:nvGrpSpPr>
          <p:cNvPr id="105" name="组合 104"/>
          <p:cNvGrpSpPr/>
          <p:nvPr/>
        </p:nvGrpSpPr>
        <p:grpSpPr>
          <a:xfrm>
            <a:off x="6747003" y="4830133"/>
            <a:ext cx="2866628" cy="380605"/>
            <a:chOff x="6744583" y="2787861"/>
            <a:chExt cx="2866628" cy="380605"/>
          </a:xfrm>
        </p:grpSpPr>
        <p:cxnSp>
          <p:nvCxnSpPr>
            <p:cNvPr id="106" name="直接箭头连接符 105"/>
            <p:cNvCxnSpPr/>
            <p:nvPr/>
          </p:nvCxnSpPr>
          <p:spPr>
            <a:xfrm>
              <a:off x="6744583" y="3168466"/>
              <a:ext cx="2866628" cy="0"/>
            </a:xfrm>
            <a:prstGeom prst="straightConnector1">
              <a:avLst/>
            </a:prstGeom>
            <a:ln w="381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107" name="文本框 106"/>
            <p:cNvSpPr txBox="1"/>
            <p:nvPr/>
          </p:nvSpPr>
          <p:spPr>
            <a:xfrm>
              <a:off x="7327729" y="2787861"/>
              <a:ext cx="935857" cy="369332"/>
            </a:xfrm>
            <a:prstGeom prst="rect">
              <a:avLst/>
            </a:prstGeom>
            <a:noFill/>
          </p:spPr>
          <p:txBody>
            <a:bodyPr wrap="square" rtlCol="0">
              <a:spAutoFit/>
            </a:bodyPr>
            <a:lstStyle/>
            <a:p>
              <a:pPr algn="ctr"/>
              <a:r>
                <a:rPr lang="en-US" altLang="zh-CN" b="1" dirty="0"/>
                <a:t>seq=501</a:t>
              </a:r>
              <a:endParaRPr lang="zh-CN" altLang="en-US" b="1" dirty="0"/>
            </a:p>
          </p:txBody>
        </p:sp>
        <p:sp>
          <p:nvSpPr>
            <p:cNvPr id="108" name="文本框 107"/>
            <p:cNvSpPr txBox="1"/>
            <p:nvPr/>
          </p:nvSpPr>
          <p:spPr>
            <a:xfrm>
              <a:off x="8148938" y="2787861"/>
              <a:ext cx="868072" cy="369332"/>
            </a:xfrm>
            <a:prstGeom prst="rect">
              <a:avLst/>
            </a:prstGeom>
            <a:noFill/>
          </p:spPr>
          <p:txBody>
            <a:bodyPr wrap="square" rtlCol="0">
              <a:spAutoFit/>
            </a:bodyPr>
            <a:lstStyle/>
            <a:p>
              <a:pPr algn="ctr"/>
              <a:r>
                <a:rPr lang="en-US" altLang="zh-CN" b="1" dirty="0"/>
                <a:t>DATA</a:t>
              </a:r>
              <a:endParaRPr lang="zh-CN" altLang="en-US" b="1" dirty="0"/>
            </a:p>
          </p:txBody>
        </p:sp>
      </p:grpSp>
      <p:sp>
        <p:nvSpPr>
          <p:cNvPr id="109" name="矩形 108"/>
          <p:cNvSpPr/>
          <p:nvPr/>
        </p:nvSpPr>
        <p:spPr>
          <a:xfrm>
            <a:off x="4671401" y="5055774"/>
            <a:ext cx="869387" cy="300444"/>
          </a:xfrm>
          <a:prstGeom prst="rect">
            <a:avLst/>
          </a:prstGeom>
          <a:solidFill>
            <a:schemeClr val="accent3">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0" name="直接箭头连接符 109"/>
          <p:cNvCxnSpPr/>
          <p:nvPr/>
        </p:nvCxnSpPr>
        <p:spPr>
          <a:xfrm flipH="1">
            <a:off x="6750174" y="5944649"/>
            <a:ext cx="2864634" cy="0"/>
          </a:xfrm>
          <a:prstGeom prst="straightConnector1">
            <a:avLst/>
          </a:prstGeom>
          <a:ln w="381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111" name="文本框 110"/>
          <p:cNvSpPr txBox="1"/>
          <p:nvPr/>
        </p:nvSpPr>
        <p:spPr>
          <a:xfrm>
            <a:off x="6904218" y="5574574"/>
            <a:ext cx="806054" cy="369332"/>
          </a:xfrm>
          <a:prstGeom prst="rect">
            <a:avLst/>
          </a:prstGeom>
          <a:noFill/>
        </p:spPr>
        <p:txBody>
          <a:bodyPr wrap="square" rtlCol="0">
            <a:spAutoFit/>
          </a:bodyPr>
          <a:lstStyle/>
          <a:p>
            <a:pPr algn="ctr"/>
            <a:r>
              <a:rPr lang="en-US" altLang="zh-CN" b="1" dirty="0"/>
              <a:t>ACK=1</a:t>
            </a:r>
            <a:endParaRPr lang="zh-CN" altLang="en-US" b="1" dirty="0"/>
          </a:p>
        </p:txBody>
      </p:sp>
      <p:sp>
        <p:nvSpPr>
          <p:cNvPr id="112" name="文本框 111"/>
          <p:cNvSpPr txBox="1"/>
          <p:nvPr/>
        </p:nvSpPr>
        <p:spPr>
          <a:xfrm>
            <a:off x="7607139" y="5574574"/>
            <a:ext cx="1012088" cy="369332"/>
          </a:xfrm>
          <a:prstGeom prst="rect">
            <a:avLst/>
          </a:prstGeom>
          <a:noFill/>
        </p:spPr>
        <p:txBody>
          <a:bodyPr wrap="square" rtlCol="0">
            <a:spAutoFit/>
          </a:bodyPr>
          <a:lstStyle/>
          <a:p>
            <a:pPr algn="ctr"/>
            <a:r>
              <a:rPr lang="en-US" altLang="zh-CN" b="1" dirty="0"/>
              <a:t>ack=601</a:t>
            </a:r>
            <a:endParaRPr lang="zh-CN" altLang="en-US" b="1" dirty="0"/>
          </a:p>
        </p:txBody>
      </p:sp>
      <p:sp>
        <p:nvSpPr>
          <p:cNvPr id="113" name="文本框 112"/>
          <p:cNvSpPr txBox="1"/>
          <p:nvPr/>
        </p:nvSpPr>
        <p:spPr>
          <a:xfrm>
            <a:off x="8516094" y="5574574"/>
            <a:ext cx="1109847" cy="369332"/>
          </a:xfrm>
          <a:prstGeom prst="rect">
            <a:avLst/>
          </a:prstGeom>
          <a:noFill/>
        </p:spPr>
        <p:txBody>
          <a:bodyPr wrap="square" rtlCol="0">
            <a:spAutoFit/>
          </a:bodyPr>
          <a:lstStyle/>
          <a:p>
            <a:pPr algn="ctr"/>
            <a:r>
              <a:rPr lang="en-US" altLang="zh-CN" b="1" dirty="0"/>
              <a:t>rwnd=0</a:t>
            </a:r>
            <a:endParaRPr lang="zh-CN" altLang="en-US" b="1" dirty="0"/>
          </a:p>
        </p:txBody>
      </p:sp>
      <p:grpSp>
        <p:nvGrpSpPr>
          <p:cNvPr id="116" name="组合 115"/>
          <p:cNvGrpSpPr/>
          <p:nvPr/>
        </p:nvGrpSpPr>
        <p:grpSpPr>
          <a:xfrm>
            <a:off x="305217" y="5781033"/>
            <a:ext cx="6100239" cy="300446"/>
            <a:chOff x="301352" y="2013424"/>
            <a:chExt cx="6100239" cy="300446"/>
          </a:xfrm>
        </p:grpSpPr>
        <p:sp>
          <p:nvSpPr>
            <p:cNvPr id="117" name="矩形 116"/>
            <p:cNvSpPr/>
            <p:nvPr/>
          </p:nvSpPr>
          <p:spPr>
            <a:xfrm>
              <a:off x="1171106"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101…200</a:t>
              </a:r>
              <a:endParaRPr lang="zh-CN" altLang="en-US" b="1" dirty="0">
                <a:solidFill>
                  <a:schemeClr val="tx1"/>
                </a:solidFill>
              </a:endParaRPr>
            </a:p>
          </p:txBody>
        </p:sp>
        <p:sp>
          <p:nvSpPr>
            <p:cNvPr id="118" name="矩形 117"/>
            <p:cNvSpPr/>
            <p:nvPr/>
          </p:nvSpPr>
          <p:spPr>
            <a:xfrm>
              <a:off x="301352"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1…100</a:t>
              </a:r>
              <a:endParaRPr lang="zh-CN" altLang="en-US" b="1" dirty="0">
                <a:solidFill>
                  <a:schemeClr val="tx1"/>
                </a:solidFill>
              </a:endParaRPr>
            </a:p>
          </p:txBody>
        </p:sp>
        <p:sp>
          <p:nvSpPr>
            <p:cNvPr id="119" name="矩形 118"/>
            <p:cNvSpPr/>
            <p:nvPr/>
          </p:nvSpPr>
          <p:spPr>
            <a:xfrm>
              <a:off x="2043942"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201…300</a:t>
              </a:r>
              <a:endParaRPr lang="zh-CN" altLang="en-US" b="1" dirty="0">
                <a:solidFill>
                  <a:schemeClr val="tx1"/>
                </a:solidFill>
              </a:endParaRPr>
            </a:p>
          </p:txBody>
        </p:sp>
        <p:sp>
          <p:nvSpPr>
            <p:cNvPr id="120" name="矩形 119"/>
            <p:cNvSpPr/>
            <p:nvPr/>
          </p:nvSpPr>
          <p:spPr>
            <a:xfrm>
              <a:off x="3783083"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401…500</a:t>
              </a:r>
              <a:endParaRPr lang="zh-CN" altLang="en-US" b="1" dirty="0">
                <a:solidFill>
                  <a:schemeClr val="tx1"/>
                </a:solidFill>
              </a:endParaRPr>
            </a:p>
          </p:txBody>
        </p:sp>
        <p:sp>
          <p:nvSpPr>
            <p:cNvPr id="121" name="矩形 120"/>
            <p:cNvSpPr/>
            <p:nvPr/>
          </p:nvSpPr>
          <p:spPr>
            <a:xfrm>
              <a:off x="2913329"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301…400</a:t>
              </a:r>
              <a:endParaRPr lang="zh-CN" altLang="en-US" b="1" dirty="0">
                <a:solidFill>
                  <a:schemeClr val="tx1"/>
                </a:solidFill>
              </a:endParaRPr>
            </a:p>
          </p:txBody>
        </p:sp>
        <p:sp>
          <p:nvSpPr>
            <p:cNvPr id="122" name="矩形 121"/>
            <p:cNvSpPr/>
            <p:nvPr/>
          </p:nvSpPr>
          <p:spPr>
            <a:xfrm>
              <a:off x="4655919"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501…600</a:t>
              </a:r>
              <a:endParaRPr lang="zh-CN" altLang="en-US" b="1" dirty="0">
                <a:solidFill>
                  <a:schemeClr val="tx1"/>
                </a:solidFill>
              </a:endParaRPr>
            </a:p>
          </p:txBody>
        </p:sp>
        <p:sp>
          <p:nvSpPr>
            <p:cNvPr id="123" name="矩形 122"/>
            <p:cNvSpPr/>
            <p:nvPr/>
          </p:nvSpPr>
          <p:spPr>
            <a:xfrm>
              <a:off x="5528755" y="2013424"/>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601…700</a:t>
              </a:r>
              <a:endParaRPr lang="zh-CN" altLang="en-US" b="1" dirty="0">
                <a:solidFill>
                  <a:schemeClr val="tx1"/>
                </a:solidFill>
              </a:endParaRPr>
            </a:p>
          </p:txBody>
        </p:sp>
      </p:grpSp>
    </p:spTree>
    <p:custDataLst>
      <p:tags r:id="rId3"/>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withEffect">
                                  <p:stCondLst>
                                    <p:cond delay="0"/>
                                  </p:stCondLst>
                                  <p:childTnLst>
                                    <p:set>
                                      <p:cBhvr>
                                        <p:cTn id="6" dur="1" fill="hold">
                                          <p:stCondLst>
                                            <p:cond delay="0"/>
                                          </p:stCondLst>
                                        </p:cTn>
                                        <p:tgtEl>
                                          <p:spTgt spid="114"/>
                                        </p:tgtEl>
                                        <p:attrNameLst>
                                          <p:attrName>style.visibility</p:attrName>
                                        </p:attrNameLst>
                                      </p:cBhvr>
                                      <p:to>
                                        <p:strVal val="visible"/>
                                      </p:to>
                                    </p:set>
                                    <p:anim calcmode="lin" valueType="num">
                                      <p:cBhvr additive="base">
                                        <p:cTn id="7" dur="500"/>
                                        <p:tgtEl>
                                          <p:spTgt spid="114"/>
                                        </p:tgtEl>
                                        <p:attrNameLst>
                                          <p:attrName>ppt_x</p:attrName>
                                        </p:attrNameLst>
                                      </p:cBhvr>
                                      <p:tavLst>
                                        <p:tav tm="0">
                                          <p:val>
                                            <p:strVal val="#ppt_x-#ppt_w*1.125000"/>
                                          </p:val>
                                        </p:tav>
                                        <p:tav tm="100000">
                                          <p:val>
                                            <p:strVal val="#ppt_x"/>
                                          </p:val>
                                        </p:tav>
                                      </p:tavLst>
                                    </p:anim>
                                    <p:animEffect transition="in" filter="wipe(right)">
                                      <p:cBhvr>
                                        <p:cTn id="8" dur="500"/>
                                        <p:tgtEl>
                                          <p:spTgt spid="1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 grpId="0"/>
    </p:bld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 name="组合 50"/>
          <p:cNvGrpSpPr/>
          <p:nvPr/>
        </p:nvGrpSpPr>
        <p:grpSpPr>
          <a:xfrm>
            <a:off x="4343402" y="3594100"/>
            <a:ext cx="7535954" cy="2558420"/>
            <a:chOff x="4343402" y="3594100"/>
            <a:chExt cx="7535954" cy="2558420"/>
          </a:xfrm>
        </p:grpSpPr>
        <p:sp>
          <p:nvSpPr>
            <p:cNvPr id="48" name="矩形 47"/>
            <p:cNvSpPr/>
            <p:nvPr/>
          </p:nvSpPr>
          <p:spPr>
            <a:xfrm>
              <a:off x="4343402" y="3594100"/>
              <a:ext cx="7535954" cy="2558420"/>
            </a:xfrm>
            <a:prstGeom prst="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文本框 48"/>
            <p:cNvSpPr txBox="1"/>
            <p:nvPr/>
          </p:nvSpPr>
          <p:spPr>
            <a:xfrm>
              <a:off x="6741464" y="3714958"/>
              <a:ext cx="2882565" cy="1289135"/>
            </a:xfrm>
            <a:prstGeom prst="rect">
              <a:avLst/>
            </a:prstGeom>
            <a:noFill/>
          </p:spPr>
          <p:txBody>
            <a:bodyPr wrap="square" rtlCol="0">
              <a:spAutoFit/>
            </a:bodyPr>
            <a:lstStyle/>
            <a:p>
              <a:pPr>
                <a:lnSpc>
                  <a:spcPct val="150000"/>
                </a:lnSpc>
              </a:pPr>
              <a:r>
                <a:rPr lang="zh-CN" altLang="en-US" b="1" dirty="0">
                  <a:solidFill>
                    <a:schemeClr val="accent1">
                      <a:lumMod val="75000"/>
                    </a:schemeClr>
                  </a:solidFill>
                </a:rPr>
                <a:t>如果不采取措施，这种互相等待而形成的死锁局面将一直持续下去！</a:t>
              </a:r>
              <a:endParaRPr lang="zh-CN" altLang="en-US" b="1" dirty="0">
                <a:solidFill>
                  <a:schemeClr val="accent1">
                    <a:lumMod val="75000"/>
                  </a:schemeClr>
                </a:solidFill>
              </a:endParaRPr>
            </a:p>
          </p:txBody>
        </p:sp>
        <p:sp>
          <p:nvSpPr>
            <p:cNvPr id="50" name="文本框 49"/>
            <p:cNvSpPr txBox="1"/>
            <p:nvPr/>
          </p:nvSpPr>
          <p:spPr>
            <a:xfrm>
              <a:off x="5396800" y="5845042"/>
              <a:ext cx="461665" cy="300445"/>
            </a:xfrm>
            <a:prstGeom prst="rect">
              <a:avLst/>
            </a:prstGeom>
            <a:noFill/>
          </p:spPr>
          <p:txBody>
            <a:bodyPr vert="eaVert" wrap="square" rtlCol="0">
              <a:spAutoFit/>
            </a:bodyPr>
            <a:lstStyle/>
            <a:p>
              <a:r>
                <a:rPr lang="en-US" altLang="zh-CN" b="1" dirty="0"/>
                <a:t>…</a:t>
              </a:r>
              <a:endParaRPr lang="zh-CN" altLang="en-US" b="1" dirty="0"/>
            </a:p>
          </p:txBody>
        </p:sp>
        <p:sp>
          <p:nvSpPr>
            <p:cNvPr id="133" name="文本框 132"/>
            <p:cNvSpPr txBox="1"/>
            <p:nvPr/>
          </p:nvSpPr>
          <p:spPr>
            <a:xfrm>
              <a:off x="10605812" y="5845041"/>
              <a:ext cx="461665" cy="300445"/>
            </a:xfrm>
            <a:prstGeom prst="rect">
              <a:avLst/>
            </a:prstGeom>
            <a:noFill/>
          </p:spPr>
          <p:txBody>
            <a:bodyPr vert="eaVert" wrap="square" rtlCol="0">
              <a:spAutoFit/>
            </a:bodyPr>
            <a:lstStyle/>
            <a:p>
              <a:r>
                <a:rPr lang="en-US" altLang="zh-CN" b="1" dirty="0"/>
                <a:t>…</a:t>
              </a:r>
              <a:endParaRPr lang="zh-CN" altLang="en-US" b="1" dirty="0"/>
            </a:p>
          </p:txBody>
        </p:sp>
      </p:grpSp>
      <p:sp>
        <p:nvSpPr>
          <p:cNvPr id="130" name="文本框 129"/>
          <p:cNvSpPr txBox="1"/>
          <p:nvPr/>
        </p:nvSpPr>
        <p:spPr>
          <a:xfrm>
            <a:off x="9624031" y="2949817"/>
            <a:ext cx="1585972" cy="369332"/>
          </a:xfrm>
          <a:prstGeom prst="rect">
            <a:avLst/>
          </a:prstGeom>
          <a:noFill/>
        </p:spPr>
        <p:txBody>
          <a:bodyPr wrap="square" rtlCol="0">
            <a:spAutoFit/>
          </a:bodyPr>
          <a:lstStyle/>
          <a:p>
            <a:r>
              <a:rPr lang="zh-CN" altLang="en-US" b="1" dirty="0"/>
              <a:t>非零窗口通知</a:t>
            </a:r>
            <a:endParaRPr lang="zh-CN" altLang="en-US" b="1" dirty="0"/>
          </a:p>
        </p:txBody>
      </p:sp>
      <p:sp>
        <p:nvSpPr>
          <p:cNvPr id="13" name="文本框 12"/>
          <p:cNvSpPr txBox="1"/>
          <p:nvPr/>
        </p:nvSpPr>
        <p:spPr>
          <a:xfrm>
            <a:off x="7321143" y="896456"/>
            <a:ext cx="1710312" cy="369332"/>
          </a:xfrm>
          <a:prstGeom prst="rect">
            <a:avLst/>
          </a:prstGeom>
          <a:noFill/>
        </p:spPr>
        <p:txBody>
          <a:bodyPr wrap="square" rtlCol="0">
            <a:spAutoFit/>
          </a:bodyPr>
          <a:lstStyle/>
          <a:p>
            <a:pPr algn="ctr"/>
            <a:r>
              <a:rPr lang="en-US" altLang="zh-CN" b="1" dirty="0"/>
              <a:t>A</a:t>
            </a:r>
            <a:r>
              <a:rPr lang="zh-CN" altLang="en-US" b="1" dirty="0"/>
              <a:t>给</a:t>
            </a:r>
            <a:r>
              <a:rPr lang="en-US" altLang="zh-CN" b="1" dirty="0"/>
              <a:t>B</a:t>
            </a:r>
            <a:r>
              <a:rPr lang="zh-CN" altLang="en-US" b="1" dirty="0"/>
              <a:t>发送数据</a:t>
            </a:r>
            <a:endParaRPr lang="zh-CN" altLang="en-US" b="1" dirty="0"/>
          </a:p>
        </p:txBody>
      </p:sp>
      <p:sp>
        <p:nvSpPr>
          <p:cNvPr id="14" name="文本框 13"/>
          <p:cNvSpPr txBox="1"/>
          <p:nvPr/>
        </p:nvSpPr>
        <p:spPr>
          <a:xfrm>
            <a:off x="7328743" y="1644093"/>
            <a:ext cx="1710312" cy="369332"/>
          </a:xfrm>
          <a:prstGeom prst="rect">
            <a:avLst/>
          </a:prstGeom>
          <a:noFill/>
        </p:spPr>
        <p:txBody>
          <a:bodyPr wrap="square" rtlCol="0">
            <a:spAutoFit/>
          </a:bodyPr>
          <a:lstStyle/>
          <a:p>
            <a:pPr algn="ctr"/>
            <a:r>
              <a:rPr lang="en-US" altLang="zh-CN" b="1" dirty="0"/>
              <a:t>B</a:t>
            </a:r>
            <a:r>
              <a:rPr lang="zh-CN" altLang="en-US" b="1" dirty="0"/>
              <a:t>对</a:t>
            </a:r>
            <a:r>
              <a:rPr lang="en-US" altLang="zh-CN" b="1" dirty="0"/>
              <a:t>A</a:t>
            </a:r>
            <a:r>
              <a:rPr lang="zh-CN" altLang="en-US" b="1" dirty="0"/>
              <a:t>流量控制</a:t>
            </a:r>
            <a:endParaRPr lang="zh-CN" altLang="en-US" b="1" dirty="0"/>
          </a:p>
        </p:txBody>
      </p:sp>
      <p:grpSp>
        <p:nvGrpSpPr>
          <p:cNvPr id="4" name="组合 3"/>
          <p:cNvGrpSpPr/>
          <p:nvPr/>
        </p:nvGrpSpPr>
        <p:grpSpPr>
          <a:xfrm>
            <a:off x="304800" y="749300"/>
            <a:ext cx="6192344" cy="400110"/>
            <a:chOff x="424117" y="898245"/>
            <a:chExt cx="6192344" cy="400110"/>
          </a:xfrm>
        </p:grpSpPr>
        <p:sp>
          <p:nvSpPr>
            <p:cNvPr id="2" name="平行四边形 1"/>
            <p:cNvSpPr/>
            <p:nvPr/>
          </p:nvSpPr>
          <p:spPr>
            <a:xfrm>
              <a:off x="424117" y="898245"/>
              <a:ext cx="68144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02</a:t>
              </a:r>
              <a:endParaRPr lang="zh-CN" altLang="en-US" sz="2200" dirty="0">
                <a:latin typeface="Impact" panose="020B0806030902050204" pitchFamily="34" charset="0"/>
              </a:endParaRPr>
            </a:p>
          </p:txBody>
        </p:sp>
        <p:sp>
          <p:nvSpPr>
            <p:cNvPr id="3" name="文本框 2"/>
            <p:cNvSpPr txBox="1"/>
            <p:nvPr/>
          </p:nvSpPr>
          <p:spPr>
            <a:xfrm>
              <a:off x="1105563" y="898245"/>
              <a:ext cx="5510898" cy="400110"/>
            </a:xfrm>
            <a:prstGeom prst="rect">
              <a:avLst/>
            </a:prstGeom>
            <a:noFill/>
          </p:spPr>
          <p:txBody>
            <a:bodyPr wrap="square" rtlCol="0">
              <a:spAutoFit/>
            </a:bodyPr>
            <a:lstStyle/>
            <a:p>
              <a:r>
                <a:rPr lang="en-US" altLang="zh-CN" sz="2000" b="1" dirty="0"/>
                <a:t>TCP</a:t>
              </a:r>
              <a:r>
                <a:rPr lang="zh-CN" altLang="en-US" sz="2000" b="1" dirty="0"/>
                <a:t>的流量控制方法</a:t>
              </a:r>
              <a:endParaRPr lang="zh-CN" altLang="en-US" sz="2000" b="1" dirty="0"/>
            </a:p>
          </p:txBody>
        </p:sp>
      </p:grpSp>
      <p:grpSp>
        <p:nvGrpSpPr>
          <p:cNvPr id="16" name="组合 15"/>
          <p:cNvGrpSpPr/>
          <p:nvPr/>
        </p:nvGrpSpPr>
        <p:grpSpPr>
          <a:xfrm>
            <a:off x="6384834" y="1085736"/>
            <a:ext cx="3566255" cy="667591"/>
            <a:chOff x="5945910" y="1085736"/>
            <a:chExt cx="3566255" cy="667591"/>
          </a:xfrm>
        </p:grpSpPr>
        <p:grpSp>
          <p:nvGrpSpPr>
            <p:cNvPr id="7" name="组合 6"/>
            <p:cNvGrpSpPr/>
            <p:nvPr/>
          </p:nvGrpSpPr>
          <p:grpSpPr>
            <a:xfrm>
              <a:off x="5945910" y="1085736"/>
              <a:ext cx="677140" cy="654939"/>
              <a:chOff x="7511027" y="2136324"/>
              <a:chExt cx="677140" cy="654939"/>
            </a:xfrm>
          </p:grpSpPr>
          <p:pic>
            <p:nvPicPr>
              <p:cNvPr id="5" name="图形 4"/>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a:off x="7511027" y="2136324"/>
                <a:ext cx="677140" cy="654939"/>
              </a:xfrm>
              <a:prstGeom prst="rect">
                <a:avLst/>
              </a:prstGeom>
            </p:spPr>
          </p:pic>
          <p:sp>
            <p:nvSpPr>
              <p:cNvPr id="6" name="文本框 5"/>
              <p:cNvSpPr txBox="1"/>
              <p:nvPr/>
            </p:nvSpPr>
            <p:spPr>
              <a:xfrm>
                <a:off x="7801584" y="2148976"/>
                <a:ext cx="317770" cy="400110"/>
              </a:xfrm>
              <a:prstGeom prst="rect">
                <a:avLst/>
              </a:prstGeom>
              <a:noFill/>
            </p:spPr>
            <p:txBody>
              <a:bodyPr wrap="square" rtlCol="0">
                <a:spAutoFit/>
              </a:bodyPr>
              <a:lstStyle/>
              <a:p>
                <a:pPr algn="ctr"/>
                <a:r>
                  <a:rPr lang="en-US" altLang="zh-CN" sz="2000" b="1" dirty="0">
                    <a:solidFill>
                      <a:schemeClr val="bg1"/>
                    </a:solidFill>
                  </a:rPr>
                  <a:t>A</a:t>
                </a:r>
                <a:endParaRPr lang="zh-CN" altLang="en-US" sz="2000" b="1" dirty="0">
                  <a:solidFill>
                    <a:schemeClr val="bg1"/>
                  </a:solidFill>
                </a:endParaRPr>
              </a:p>
            </p:txBody>
          </p:sp>
        </p:grpSp>
        <p:grpSp>
          <p:nvGrpSpPr>
            <p:cNvPr id="8" name="组合 7"/>
            <p:cNvGrpSpPr/>
            <p:nvPr/>
          </p:nvGrpSpPr>
          <p:grpSpPr>
            <a:xfrm>
              <a:off x="8835025" y="1098388"/>
              <a:ext cx="677140" cy="654939"/>
              <a:chOff x="7511027" y="2136324"/>
              <a:chExt cx="677140" cy="654939"/>
            </a:xfrm>
          </p:grpSpPr>
          <p:pic>
            <p:nvPicPr>
              <p:cNvPr id="9" name="图形 8"/>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a:off x="7511027" y="2136324"/>
                <a:ext cx="677140" cy="654939"/>
              </a:xfrm>
              <a:prstGeom prst="rect">
                <a:avLst/>
              </a:prstGeom>
            </p:spPr>
          </p:pic>
          <p:sp>
            <p:nvSpPr>
              <p:cNvPr id="10" name="文本框 9"/>
              <p:cNvSpPr txBox="1"/>
              <p:nvPr/>
            </p:nvSpPr>
            <p:spPr>
              <a:xfrm>
                <a:off x="7801584" y="2148976"/>
                <a:ext cx="317770" cy="400110"/>
              </a:xfrm>
              <a:prstGeom prst="rect">
                <a:avLst/>
              </a:prstGeom>
              <a:noFill/>
            </p:spPr>
            <p:txBody>
              <a:bodyPr wrap="square" rtlCol="0">
                <a:spAutoFit/>
              </a:bodyPr>
              <a:lstStyle/>
              <a:p>
                <a:pPr algn="ctr"/>
                <a:r>
                  <a:rPr lang="en-US" altLang="zh-CN" sz="2000" b="1" dirty="0">
                    <a:solidFill>
                      <a:schemeClr val="bg1"/>
                    </a:solidFill>
                  </a:rPr>
                  <a:t>B</a:t>
                </a:r>
                <a:endParaRPr lang="zh-CN" altLang="en-US" sz="2000" b="1" dirty="0">
                  <a:solidFill>
                    <a:schemeClr val="bg1"/>
                  </a:solidFill>
                </a:endParaRPr>
              </a:p>
            </p:txBody>
          </p:sp>
        </p:grpSp>
        <p:grpSp>
          <p:nvGrpSpPr>
            <p:cNvPr id="15" name="组合 14"/>
            <p:cNvGrpSpPr/>
            <p:nvPr/>
          </p:nvGrpSpPr>
          <p:grpSpPr>
            <a:xfrm>
              <a:off x="6623050" y="1274762"/>
              <a:ext cx="2243850" cy="369332"/>
              <a:chOff x="6623050" y="1274762"/>
              <a:chExt cx="2243850" cy="369332"/>
            </a:xfrm>
          </p:grpSpPr>
          <p:sp>
            <p:nvSpPr>
              <p:cNvPr id="12" name="圆柱体 11"/>
              <p:cNvSpPr/>
              <p:nvPr/>
            </p:nvSpPr>
            <p:spPr>
              <a:xfrm rot="16200000">
                <a:off x="7560309" y="337503"/>
                <a:ext cx="369332" cy="2243850"/>
              </a:xfrm>
              <a:prstGeom prst="can">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11" name="文本框 10"/>
              <p:cNvSpPr txBox="1"/>
              <p:nvPr/>
            </p:nvSpPr>
            <p:spPr>
              <a:xfrm>
                <a:off x="6889819" y="1274762"/>
                <a:ext cx="1710312" cy="369332"/>
              </a:xfrm>
              <a:prstGeom prst="rect">
                <a:avLst/>
              </a:prstGeom>
              <a:noFill/>
            </p:spPr>
            <p:txBody>
              <a:bodyPr wrap="square" rtlCol="0">
                <a:spAutoFit/>
              </a:bodyPr>
              <a:lstStyle/>
              <a:p>
                <a:pPr algn="ctr"/>
                <a:r>
                  <a:rPr lang="zh-CN" altLang="en-US" b="1" dirty="0">
                    <a:solidFill>
                      <a:schemeClr val="bg1"/>
                    </a:solidFill>
                  </a:rPr>
                  <a:t>已建立</a:t>
                </a:r>
                <a:r>
                  <a:rPr lang="en-US" altLang="zh-CN" b="1" dirty="0">
                    <a:solidFill>
                      <a:schemeClr val="bg1"/>
                    </a:solidFill>
                  </a:rPr>
                  <a:t>TCP</a:t>
                </a:r>
                <a:r>
                  <a:rPr lang="zh-CN" altLang="en-US" b="1" dirty="0">
                    <a:solidFill>
                      <a:schemeClr val="bg1"/>
                    </a:solidFill>
                  </a:rPr>
                  <a:t>连接</a:t>
                </a:r>
                <a:endParaRPr lang="zh-CN" altLang="en-US" b="1" dirty="0">
                  <a:solidFill>
                    <a:schemeClr val="bg1"/>
                  </a:solidFill>
                </a:endParaRPr>
              </a:p>
            </p:txBody>
          </p:sp>
        </p:grpSp>
      </p:grpSp>
      <p:grpSp>
        <p:nvGrpSpPr>
          <p:cNvPr id="23" name="组合 22"/>
          <p:cNvGrpSpPr/>
          <p:nvPr/>
        </p:nvGrpSpPr>
        <p:grpSpPr>
          <a:xfrm>
            <a:off x="6464001" y="1740674"/>
            <a:ext cx="3418275" cy="4774426"/>
            <a:chOff x="7004329" y="1740674"/>
            <a:chExt cx="3418275" cy="4774426"/>
          </a:xfrm>
        </p:grpSpPr>
        <p:cxnSp>
          <p:nvCxnSpPr>
            <p:cNvPr id="18" name="直接箭头连接符 17"/>
            <p:cNvCxnSpPr/>
            <p:nvPr/>
          </p:nvCxnSpPr>
          <p:spPr>
            <a:xfrm>
              <a:off x="7283602" y="1740674"/>
              <a:ext cx="0" cy="469822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p:nvPr/>
          </p:nvCxnSpPr>
          <p:spPr>
            <a:xfrm>
              <a:off x="10152847" y="1740674"/>
              <a:ext cx="0" cy="469822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文本框 19"/>
            <p:cNvSpPr txBox="1"/>
            <p:nvPr/>
          </p:nvSpPr>
          <p:spPr>
            <a:xfrm>
              <a:off x="7004329" y="6145768"/>
              <a:ext cx="272374" cy="369332"/>
            </a:xfrm>
            <a:prstGeom prst="rect">
              <a:avLst/>
            </a:prstGeom>
            <a:noFill/>
          </p:spPr>
          <p:txBody>
            <a:bodyPr wrap="square" rtlCol="0">
              <a:spAutoFit/>
            </a:bodyPr>
            <a:lstStyle/>
            <a:p>
              <a:r>
                <a:rPr lang="en-US" altLang="zh-CN" b="1" dirty="0"/>
                <a:t>t</a:t>
              </a:r>
              <a:endParaRPr lang="zh-CN" altLang="en-US" b="1" dirty="0"/>
            </a:p>
          </p:txBody>
        </p:sp>
        <p:sp>
          <p:nvSpPr>
            <p:cNvPr id="21" name="文本框 20"/>
            <p:cNvSpPr txBox="1"/>
            <p:nvPr/>
          </p:nvSpPr>
          <p:spPr>
            <a:xfrm>
              <a:off x="10150230" y="6145768"/>
              <a:ext cx="272374" cy="369332"/>
            </a:xfrm>
            <a:prstGeom prst="rect">
              <a:avLst/>
            </a:prstGeom>
            <a:noFill/>
          </p:spPr>
          <p:txBody>
            <a:bodyPr wrap="square" rtlCol="0">
              <a:spAutoFit/>
            </a:bodyPr>
            <a:lstStyle/>
            <a:p>
              <a:r>
                <a:rPr lang="en-US" altLang="zh-CN" b="1" dirty="0"/>
                <a:t>t</a:t>
              </a:r>
              <a:endParaRPr lang="zh-CN" altLang="en-US" b="1" dirty="0"/>
            </a:p>
          </p:txBody>
        </p:sp>
      </p:grpSp>
      <p:grpSp>
        <p:nvGrpSpPr>
          <p:cNvPr id="42" name="组合 41"/>
          <p:cNvGrpSpPr/>
          <p:nvPr/>
        </p:nvGrpSpPr>
        <p:grpSpPr>
          <a:xfrm>
            <a:off x="304800" y="1943690"/>
            <a:ext cx="11674215" cy="694906"/>
            <a:chOff x="304800" y="1943690"/>
            <a:chExt cx="11674215" cy="694906"/>
          </a:xfrm>
        </p:grpSpPr>
        <p:sp>
          <p:nvSpPr>
            <p:cNvPr id="114" name="文本框 113"/>
            <p:cNvSpPr txBox="1"/>
            <p:nvPr/>
          </p:nvSpPr>
          <p:spPr>
            <a:xfrm>
              <a:off x="9607908" y="2269264"/>
              <a:ext cx="2371107" cy="369332"/>
            </a:xfrm>
            <a:prstGeom prst="rect">
              <a:avLst/>
            </a:prstGeom>
            <a:noFill/>
          </p:spPr>
          <p:txBody>
            <a:bodyPr wrap="square" rtlCol="0">
              <a:spAutoFit/>
            </a:bodyPr>
            <a:lstStyle/>
            <a:p>
              <a:r>
                <a:rPr lang="en-US" altLang="zh-CN" b="1" dirty="0"/>
                <a:t>B</a:t>
              </a:r>
              <a:r>
                <a:rPr lang="zh-CN" altLang="en-US" b="1" dirty="0"/>
                <a:t>对</a:t>
              </a:r>
              <a:r>
                <a:rPr lang="en-US" altLang="zh-CN" b="1" dirty="0"/>
                <a:t>A</a:t>
              </a:r>
              <a:r>
                <a:rPr lang="zh-CN" altLang="en-US" b="1" dirty="0"/>
                <a:t>第三次流量控制</a:t>
              </a:r>
              <a:endParaRPr lang="zh-CN" altLang="en-US" b="1" dirty="0"/>
            </a:p>
          </p:txBody>
        </p:sp>
        <p:cxnSp>
          <p:nvCxnSpPr>
            <p:cNvPr id="37" name="直接箭头连接符 36"/>
            <p:cNvCxnSpPr/>
            <p:nvPr/>
          </p:nvCxnSpPr>
          <p:spPr>
            <a:xfrm>
              <a:off x="6743274" y="2459285"/>
              <a:ext cx="2866628" cy="0"/>
            </a:xfrm>
            <a:prstGeom prst="straightConnector1">
              <a:avLst/>
            </a:prstGeom>
            <a:ln w="38100">
              <a:solidFill>
                <a:schemeClr val="tx1"/>
              </a:solidFill>
              <a:headEnd type="triangle" w="med" len="lg"/>
              <a:tailEnd type="none" w="med" len="lg"/>
            </a:ln>
          </p:spPr>
          <p:style>
            <a:lnRef idx="1">
              <a:schemeClr val="accent1"/>
            </a:lnRef>
            <a:fillRef idx="0">
              <a:schemeClr val="accent1"/>
            </a:fillRef>
            <a:effectRef idx="0">
              <a:schemeClr val="accent1"/>
            </a:effectRef>
            <a:fontRef idx="minor">
              <a:schemeClr val="tx1"/>
            </a:fontRef>
          </p:style>
        </p:cxnSp>
        <p:grpSp>
          <p:nvGrpSpPr>
            <p:cNvPr id="31" name="组合 30"/>
            <p:cNvGrpSpPr/>
            <p:nvPr/>
          </p:nvGrpSpPr>
          <p:grpSpPr>
            <a:xfrm>
              <a:off x="304800" y="2309063"/>
              <a:ext cx="6100239" cy="300446"/>
              <a:chOff x="301352" y="2013424"/>
              <a:chExt cx="6100239" cy="300446"/>
            </a:xfrm>
          </p:grpSpPr>
          <p:sp>
            <p:nvSpPr>
              <p:cNvPr id="24" name="矩形 23"/>
              <p:cNvSpPr/>
              <p:nvPr/>
            </p:nvSpPr>
            <p:spPr>
              <a:xfrm>
                <a:off x="1171106"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101…200</a:t>
                </a:r>
                <a:endParaRPr lang="zh-CN" altLang="en-US" b="1" dirty="0">
                  <a:solidFill>
                    <a:schemeClr val="tx1"/>
                  </a:solidFill>
                </a:endParaRPr>
              </a:p>
            </p:txBody>
          </p:sp>
          <p:sp>
            <p:nvSpPr>
              <p:cNvPr id="25" name="矩形 24"/>
              <p:cNvSpPr/>
              <p:nvPr/>
            </p:nvSpPr>
            <p:spPr>
              <a:xfrm>
                <a:off x="301352"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1…100</a:t>
                </a:r>
                <a:endParaRPr lang="zh-CN" altLang="en-US" b="1" dirty="0">
                  <a:solidFill>
                    <a:schemeClr val="tx1"/>
                  </a:solidFill>
                </a:endParaRPr>
              </a:p>
            </p:txBody>
          </p:sp>
          <p:sp>
            <p:nvSpPr>
              <p:cNvPr id="26" name="矩形 25"/>
              <p:cNvSpPr/>
              <p:nvPr/>
            </p:nvSpPr>
            <p:spPr>
              <a:xfrm>
                <a:off x="2043942"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201…300</a:t>
                </a:r>
                <a:endParaRPr lang="zh-CN" altLang="en-US" b="1" dirty="0">
                  <a:solidFill>
                    <a:schemeClr val="tx1"/>
                  </a:solidFill>
                </a:endParaRPr>
              </a:p>
            </p:txBody>
          </p:sp>
          <p:sp>
            <p:nvSpPr>
              <p:cNvPr id="27" name="矩形 26"/>
              <p:cNvSpPr/>
              <p:nvPr/>
            </p:nvSpPr>
            <p:spPr>
              <a:xfrm>
                <a:off x="3783083"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401…500</a:t>
                </a:r>
                <a:endParaRPr lang="zh-CN" altLang="en-US" b="1" dirty="0">
                  <a:solidFill>
                    <a:schemeClr val="tx1"/>
                  </a:solidFill>
                </a:endParaRPr>
              </a:p>
            </p:txBody>
          </p:sp>
          <p:sp>
            <p:nvSpPr>
              <p:cNvPr id="28" name="矩形 27"/>
              <p:cNvSpPr/>
              <p:nvPr/>
            </p:nvSpPr>
            <p:spPr>
              <a:xfrm>
                <a:off x="2913329"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301…400</a:t>
                </a:r>
                <a:endParaRPr lang="zh-CN" altLang="en-US" b="1" dirty="0">
                  <a:solidFill>
                    <a:schemeClr val="tx1"/>
                  </a:solidFill>
                </a:endParaRPr>
              </a:p>
            </p:txBody>
          </p:sp>
          <p:sp>
            <p:nvSpPr>
              <p:cNvPr id="29" name="矩形 28"/>
              <p:cNvSpPr/>
              <p:nvPr/>
            </p:nvSpPr>
            <p:spPr>
              <a:xfrm>
                <a:off x="4655919" y="2013425"/>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501…600</a:t>
                </a:r>
                <a:endParaRPr lang="zh-CN" altLang="en-US" b="1" dirty="0">
                  <a:solidFill>
                    <a:schemeClr val="tx1"/>
                  </a:solidFill>
                </a:endParaRPr>
              </a:p>
            </p:txBody>
          </p:sp>
          <p:sp>
            <p:nvSpPr>
              <p:cNvPr id="30" name="矩形 29"/>
              <p:cNvSpPr/>
              <p:nvPr/>
            </p:nvSpPr>
            <p:spPr>
              <a:xfrm>
                <a:off x="5528755" y="2013424"/>
                <a:ext cx="872836"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601…700</a:t>
                </a:r>
                <a:endParaRPr lang="zh-CN" altLang="en-US" b="1" dirty="0">
                  <a:solidFill>
                    <a:schemeClr val="tx1"/>
                  </a:solidFill>
                </a:endParaRPr>
              </a:p>
            </p:txBody>
          </p:sp>
        </p:grpSp>
        <p:sp>
          <p:nvSpPr>
            <p:cNvPr id="111" name="文本框 110"/>
            <p:cNvSpPr txBox="1"/>
            <p:nvPr/>
          </p:nvSpPr>
          <p:spPr>
            <a:xfrm>
              <a:off x="6904218" y="2086805"/>
              <a:ext cx="806054" cy="369332"/>
            </a:xfrm>
            <a:prstGeom prst="rect">
              <a:avLst/>
            </a:prstGeom>
            <a:noFill/>
          </p:spPr>
          <p:txBody>
            <a:bodyPr wrap="square" rtlCol="0">
              <a:spAutoFit/>
            </a:bodyPr>
            <a:lstStyle/>
            <a:p>
              <a:pPr algn="ctr"/>
              <a:r>
                <a:rPr lang="en-US" altLang="zh-CN" b="1" dirty="0"/>
                <a:t>ACK=1</a:t>
              </a:r>
              <a:endParaRPr lang="zh-CN" altLang="en-US" b="1" dirty="0"/>
            </a:p>
          </p:txBody>
        </p:sp>
        <p:sp>
          <p:nvSpPr>
            <p:cNvPr id="112" name="文本框 111"/>
            <p:cNvSpPr txBox="1"/>
            <p:nvPr/>
          </p:nvSpPr>
          <p:spPr>
            <a:xfrm>
              <a:off x="7607139" y="2086805"/>
              <a:ext cx="1012088" cy="369332"/>
            </a:xfrm>
            <a:prstGeom prst="rect">
              <a:avLst/>
            </a:prstGeom>
            <a:noFill/>
          </p:spPr>
          <p:txBody>
            <a:bodyPr wrap="square" rtlCol="0">
              <a:spAutoFit/>
            </a:bodyPr>
            <a:lstStyle/>
            <a:p>
              <a:pPr algn="ctr"/>
              <a:r>
                <a:rPr lang="en-US" altLang="zh-CN" b="1" dirty="0"/>
                <a:t>ack=601</a:t>
              </a:r>
              <a:endParaRPr lang="zh-CN" altLang="en-US" b="1" dirty="0"/>
            </a:p>
          </p:txBody>
        </p:sp>
        <p:sp>
          <p:nvSpPr>
            <p:cNvPr id="113" name="文本框 112"/>
            <p:cNvSpPr txBox="1"/>
            <p:nvPr/>
          </p:nvSpPr>
          <p:spPr>
            <a:xfrm>
              <a:off x="8516094" y="2086805"/>
              <a:ext cx="1109847" cy="369332"/>
            </a:xfrm>
            <a:prstGeom prst="rect">
              <a:avLst/>
            </a:prstGeom>
            <a:noFill/>
          </p:spPr>
          <p:txBody>
            <a:bodyPr wrap="square" rtlCol="0">
              <a:spAutoFit/>
            </a:bodyPr>
            <a:lstStyle/>
            <a:p>
              <a:pPr algn="ctr"/>
              <a:r>
                <a:rPr lang="en-US" altLang="zh-CN" b="1" dirty="0"/>
                <a:t>rwnd=0</a:t>
              </a:r>
              <a:endParaRPr lang="zh-CN" altLang="en-US" b="1" dirty="0"/>
            </a:p>
          </p:txBody>
        </p:sp>
        <p:sp>
          <p:nvSpPr>
            <p:cNvPr id="115" name="文本框 114"/>
            <p:cNvSpPr txBox="1"/>
            <p:nvPr/>
          </p:nvSpPr>
          <p:spPr>
            <a:xfrm>
              <a:off x="5406792" y="1943690"/>
              <a:ext cx="1098343" cy="365760"/>
            </a:xfrm>
            <a:prstGeom prst="rect">
              <a:avLst/>
            </a:prstGeom>
            <a:noFill/>
          </p:spPr>
          <p:txBody>
            <a:bodyPr wrap="square" rtlCol="0">
              <a:spAutoFit/>
            </a:bodyPr>
            <a:lstStyle/>
            <a:p>
              <a:pPr algn="ctr"/>
              <a:r>
                <a:rPr lang="en-US" altLang="zh-CN" b="1" dirty="0">
                  <a:solidFill>
                    <a:schemeClr val="accent3"/>
                  </a:solidFill>
                </a:rPr>
                <a:t>swnd=0</a:t>
              </a:r>
              <a:endParaRPr lang="zh-CN" altLang="en-US" b="1" dirty="0">
                <a:solidFill>
                  <a:schemeClr val="accent3"/>
                </a:solidFill>
              </a:endParaRPr>
            </a:p>
          </p:txBody>
        </p:sp>
      </p:grpSp>
      <p:grpSp>
        <p:nvGrpSpPr>
          <p:cNvPr id="47" name="组合 46"/>
          <p:cNvGrpSpPr/>
          <p:nvPr/>
        </p:nvGrpSpPr>
        <p:grpSpPr>
          <a:xfrm>
            <a:off x="7961811" y="2779291"/>
            <a:ext cx="1639198" cy="373900"/>
            <a:chOff x="7961811" y="2779291"/>
            <a:chExt cx="1639198" cy="373900"/>
          </a:xfrm>
        </p:grpSpPr>
        <p:cxnSp>
          <p:nvCxnSpPr>
            <p:cNvPr id="124" name="直接箭头连接符 123"/>
            <p:cNvCxnSpPr/>
            <p:nvPr/>
          </p:nvCxnSpPr>
          <p:spPr>
            <a:xfrm flipH="1">
              <a:off x="7961811" y="3153191"/>
              <a:ext cx="1639198" cy="0"/>
            </a:xfrm>
            <a:prstGeom prst="straightConnector1">
              <a:avLst/>
            </a:prstGeom>
            <a:ln w="381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125" name="文本框 124"/>
            <p:cNvSpPr txBox="1"/>
            <p:nvPr/>
          </p:nvSpPr>
          <p:spPr>
            <a:xfrm>
              <a:off x="8164102" y="2779291"/>
              <a:ext cx="1109847" cy="369332"/>
            </a:xfrm>
            <a:prstGeom prst="rect">
              <a:avLst/>
            </a:prstGeom>
            <a:noFill/>
          </p:spPr>
          <p:txBody>
            <a:bodyPr wrap="square" rtlCol="0">
              <a:spAutoFit/>
            </a:bodyPr>
            <a:lstStyle/>
            <a:p>
              <a:pPr algn="ctr"/>
              <a:r>
                <a:rPr lang="en-US" altLang="zh-CN" b="1" dirty="0"/>
                <a:t>rwnd=300</a:t>
              </a:r>
              <a:endParaRPr lang="zh-CN" altLang="en-US" b="1" dirty="0"/>
            </a:p>
          </p:txBody>
        </p:sp>
      </p:grpSp>
      <p:grpSp>
        <p:nvGrpSpPr>
          <p:cNvPr id="126" name="组合 125"/>
          <p:cNvGrpSpPr/>
          <p:nvPr/>
        </p:nvGrpSpPr>
        <p:grpSpPr>
          <a:xfrm>
            <a:off x="7244331" y="2898848"/>
            <a:ext cx="770706" cy="541159"/>
            <a:chOff x="1132622" y="4985566"/>
            <a:chExt cx="770706" cy="541159"/>
          </a:xfrm>
        </p:grpSpPr>
        <p:sp>
          <p:nvSpPr>
            <p:cNvPr id="127" name="爆炸形: 8 pt  126"/>
            <p:cNvSpPr/>
            <p:nvPr/>
          </p:nvSpPr>
          <p:spPr>
            <a:xfrm>
              <a:off x="1132622" y="4985566"/>
              <a:ext cx="770706" cy="541159"/>
            </a:xfrm>
            <a:prstGeom prst="irregularSeal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 name="文本框 127"/>
            <p:cNvSpPr txBox="1"/>
            <p:nvPr/>
          </p:nvSpPr>
          <p:spPr>
            <a:xfrm>
              <a:off x="1165725" y="5043287"/>
              <a:ext cx="704501" cy="369332"/>
            </a:xfrm>
            <a:prstGeom prst="rect">
              <a:avLst/>
            </a:prstGeom>
            <a:noFill/>
          </p:spPr>
          <p:txBody>
            <a:bodyPr wrap="square" rtlCol="0">
              <a:spAutoFit/>
            </a:bodyPr>
            <a:lstStyle/>
            <a:p>
              <a:pPr algn="ctr"/>
              <a:r>
                <a:rPr lang="zh-CN" altLang="en-US" b="1" dirty="0">
                  <a:solidFill>
                    <a:schemeClr val="bg1"/>
                  </a:solidFill>
                </a:rPr>
                <a:t>丢失</a:t>
              </a:r>
              <a:endParaRPr lang="zh-CN" altLang="en-US" b="1" dirty="0">
                <a:solidFill>
                  <a:schemeClr val="bg1"/>
                </a:solidFill>
              </a:endParaRPr>
            </a:p>
          </p:txBody>
        </p:sp>
      </p:grpSp>
      <p:sp>
        <p:nvSpPr>
          <p:cNvPr id="131" name="文本框 130"/>
          <p:cNvSpPr txBox="1"/>
          <p:nvPr/>
        </p:nvSpPr>
        <p:spPr>
          <a:xfrm>
            <a:off x="4487946" y="3691438"/>
            <a:ext cx="2255327" cy="646331"/>
          </a:xfrm>
          <a:prstGeom prst="rect">
            <a:avLst/>
          </a:prstGeom>
          <a:noFill/>
        </p:spPr>
        <p:txBody>
          <a:bodyPr wrap="square" rtlCol="0">
            <a:spAutoFit/>
          </a:bodyPr>
          <a:lstStyle/>
          <a:p>
            <a:r>
              <a:rPr lang="en-US" altLang="zh-CN" b="1" dirty="0"/>
              <a:t>A</a:t>
            </a:r>
            <a:r>
              <a:rPr lang="zh-CN" altLang="en-US" b="1" dirty="0"/>
              <a:t>一直等待</a:t>
            </a:r>
            <a:r>
              <a:rPr lang="en-US" altLang="zh-CN" b="1" dirty="0"/>
              <a:t>B</a:t>
            </a:r>
            <a:r>
              <a:rPr lang="zh-CN" altLang="en-US" b="1" dirty="0"/>
              <a:t>发送的</a:t>
            </a:r>
            <a:endParaRPr lang="en-US" altLang="zh-CN" b="1" dirty="0"/>
          </a:p>
          <a:p>
            <a:r>
              <a:rPr lang="zh-CN" altLang="en-US" b="1" dirty="0"/>
              <a:t>非零窗口通知</a:t>
            </a:r>
            <a:endParaRPr lang="zh-CN" altLang="en-US" b="1" dirty="0"/>
          </a:p>
        </p:txBody>
      </p:sp>
      <p:sp>
        <p:nvSpPr>
          <p:cNvPr id="132" name="文本框 131"/>
          <p:cNvSpPr txBox="1"/>
          <p:nvPr/>
        </p:nvSpPr>
        <p:spPr>
          <a:xfrm>
            <a:off x="9624031" y="3691438"/>
            <a:ext cx="2255327" cy="646331"/>
          </a:xfrm>
          <a:prstGeom prst="rect">
            <a:avLst/>
          </a:prstGeom>
          <a:noFill/>
        </p:spPr>
        <p:txBody>
          <a:bodyPr wrap="square" rtlCol="0">
            <a:spAutoFit/>
          </a:bodyPr>
          <a:lstStyle/>
          <a:p>
            <a:r>
              <a:rPr lang="en-US" altLang="zh-CN" b="1" dirty="0"/>
              <a:t>B</a:t>
            </a:r>
            <a:r>
              <a:rPr lang="zh-CN" altLang="en-US" b="1" dirty="0"/>
              <a:t>一直等待</a:t>
            </a:r>
            <a:r>
              <a:rPr lang="en-US" altLang="zh-CN" b="1" dirty="0"/>
              <a:t>A</a:t>
            </a:r>
            <a:r>
              <a:rPr lang="zh-CN" altLang="en-US" b="1" dirty="0"/>
              <a:t>发送的</a:t>
            </a:r>
            <a:endParaRPr lang="en-US" altLang="zh-CN" b="1" dirty="0"/>
          </a:p>
          <a:p>
            <a:r>
              <a:rPr lang="zh-CN" altLang="en-US" b="1" dirty="0"/>
              <a:t>数据报文段</a:t>
            </a:r>
            <a:endParaRPr lang="zh-CN" altLang="en-US" b="1" dirty="0"/>
          </a:p>
        </p:txBody>
      </p:sp>
      <p:sp>
        <p:nvSpPr>
          <p:cNvPr id="52" name="矩形 51"/>
          <p:cNvSpPr/>
          <p:nvPr/>
        </p:nvSpPr>
        <p:spPr>
          <a:xfrm>
            <a:off x="311687" y="1360618"/>
            <a:ext cx="4005492" cy="47948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b="1" dirty="0">
                <a:solidFill>
                  <a:schemeClr val="bg1"/>
                </a:solidFill>
                <a:effectLst/>
              </a:rPr>
              <a:t>         为了打破由于非零窗口通知报文段丢失而引起的双方互相等待的死锁局面，</a:t>
            </a:r>
            <a:r>
              <a:rPr lang="en-US" altLang="zh-CN" b="1" dirty="0">
                <a:solidFill>
                  <a:schemeClr val="bg1"/>
                </a:solidFill>
                <a:effectLst/>
              </a:rPr>
              <a:t>TCP</a:t>
            </a:r>
            <a:r>
              <a:rPr lang="zh-CN" altLang="en-US" b="1" dirty="0">
                <a:solidFill>
                  <a:schemeClr val="bg1"/>
                </a:solidFill>
                <a:effectLst/>
              </a:rPr>
              <a:t>为每一个连接都设有一个</a:t>
            </a:r>
            <a:r>
              <a:rPr lang="zh-CN" altLang="en-US" b="1" dirty="0">
                <a:solidFill>
                  <a:schemeClr val="tx1"/>
                </a:solidFill>
                <a:effectLst/>
                <a:highlight>
                  <a:srgbClr val="FFFF00"/>
                </a:highlight>
              </a:rPr>
              <a:t>持续计时器</a:t>
            </a:r>
            <a:r>
              <a:rPr lang="zh-CN" altLang="en-US" b="1" dirty="0">
                <a:solidFill>
                  <a:schemeClr val="bg1"/>
                </a:solidFill>
                <a:effectLst/>
              </a:rPr>
              <a:t>。</a:t>
            </a:r>
            <a:endParaRPr lang="en-US" altLang="zh-CN" b="1" dirty="0">
              <a:solidFill>
                <a:schemeClr val="bg1"/>
              </a:solidFill>
              <a:effectLst/>
            </a:endParaRPr>
          </a:p>
          <a:p>
            <a:pPr marL="285750" indent="-285750">
              <a:buFont typeface="Wingdings" panose="05000000000000000000" pitchFamily="2" charset="2"/>
              <a:buChar char="p"/>
            </a:pPr>
            <a:r>
              <a:rPr lang="zh-CN" altLang="en-US" b="1" dirty="0">
                <a:solidFill>
                  <a:schemeClr val="bg1"/>
                </a:solidFill>
                <a:effectLst/>
              </a:rPr>
              <a:t>只要</a:t>
            </a:r>
            <a:r>
              <a:rPr lang="en-US" altLang="zh-CN" b="1" dirty="0">
                <a:solidFill>
                  <a:schemeClr val="bg1"/>
                </a:solidFill>
                <a:effectLst/>
              </a:rPr>
              <a:t>TCP</a:t>
            </a:r>
            <a:r>
              <a:rPr lang="zh-CN" altLang="en-US" b="1" dirty="0">
                <a:solidFill>
                  <a:schemeClr val="bg1"/>
                </a:solidFill>
                <a:effectLst/>
              </a:rPr>
              <a:t>连接的一方收到对方的零窗口通知，就启动持续计时器。</a:t>
            </a:r>
            <a:endParaRPr lang="en-US" altLang="zh-CN" b="1" dirty="0">
              <a:solidFill>
                <a:schemeClr val="bg1"/>
              </a:solidFill>
              <a:effectLst/>
            </a:endParaRPr>
          </a:p>
          <a:p>
            <a:pPr marL="285750" indent="-285750">
              <a:buFont typeface="Wingdings" panose="05000000000000000000" pitchFamily="2" charset="2"/>
              <a:buChar char="p"/>
            </a:pPr>
            <a:r>
              <a:rPr lang="zh-CN" altLang="en-US" b="1" dirty="0">
                <a:solidFill>
                  <a:schemeClr val="bg1"/>
                </a:solidFill>
                <a:effectLst/>
              </a:rPr>
              <a:t>当持续计时器超时时，就发送一个零窗口探测报文段，仅携带</a:t>
            </a:r>
            <a:r>
              <a:rPr lang="en-US" altLang="zh-CN" b="1" dirty="0">
                <a:solidFill>
                  <a:schemeClr val="bg1"/>
                </a:solidFill>
                <a:effectLst/>
              </a:rPr>
              <a:t>1</a:t>
            </a:r>
            <a:r>
              <a:rPr lang="zh-CN" altLang="en-US" b="1" dirty="0">
                <a:solidFill>
                  <a:schemeClr val="bg1"/>
                </a:solidFill>
                <a:effectLst/>
              </a:rPr>
              <a:t>字节的数据。</a:t>
            </a:r>
            <a:endParaRPr lang="en-US" altLang="zh-CN" b="1" dirty="0">
              <a:solidFill>
                <a:schemeClr val="bg1"/>
              </a:solidFill>
              <a:effectLst/>
            </a:endParaRPr>
          </a:p>
          <a:p>
            <a:pPr marL="285750" indent="-285750">
              <a:buFont typeface="Wingdings" panose="05000000000000000000" pitchFamily="2" charset="2"/>
              <a:buChar char="p"/>
            </a:pPr>
            <a:r>
              <a:rPr lang="zh-CN" altLang="en-US" b="1" dirty="0">
                <a:solidFill>
                  <a:schemeClr val="bg1"/>
                </a:solidFill>
                <a:effectLst/>
              </a:rPr>
              <a:t>对方在确认这个零窗口探测报文段时，给出自己现在的接收窗口值。</a:t>
            </a:r>
            <a:endParaRPr lang="en-US" altLang="zh-CN" b="1" dirty="0">
              <a:solidFill>
                <a:schemeClr val="bg1"/>
              </a:solidFill>
              <a:effectLst/>
            </a:endParaRPr>
          </a:p>
          <a:p>
            <a:pPr marL="285750" indent="-285750">
              <a:buFont typeface="Wingdings" panose="05000000000000000000" pitchFamily="2" charset="2"/>
              <a:buChar char="p"/>
            </a:pPr>
            <a:r>
              <a:rPr lang="zh-CN" altLang="en-US" b="1" dirty="0">
                <a:solidFill>
                  <a:schemeClr val="bg1"/>
                </a:solidFill>
                <a:effectLst/>
              </a:rPr>
              <a:t>如果接收窗口值仍然是</a:t>
            </a:r>
            <a:r>
              <a:rPr lang="en-US" altLang="zh-CN" b="1" dirty="0">
                <a:solidFill>
                  <a:schemeClr val="bg1"/>
                </a:solidFill>
                <a:effectLst/>
              </a:rPr>
              <a:t>0</a:t>
            </a:r>
            <a:r>
              <a:rPr lang="zh-CN" altLang="en-US" b="1" dirty="0">
                <a:solidFill>
                  <a:schemeClr val="bg1"/>
                </a:solidFill>
                <a:effectLst/>
              </a:rPr>
              <a:t>，那么收到这个报文段的一方就重新启动持续计时器。</a:t>
            </a:r>
            <a:endParaRPr lang="en-US" altLang="zh-CN" b="1" dirty="0">
              <a:solidFill>
                <a:schemeClr val="bg1"/>
              </a:solidFill>
              <a:effectLst/>
            </a:endParaRPr>
          </a:p>
          <a:p>
            <a:pPr marL="285750" indent="-285750">
              <a:buFont typeface="Wingdings" panose="05000000000000000000" pitchFamily="2" charset="2"/>
              <a:buChar char="p"/>
            </a:pPr>
            <a:r>
              <a:rPr lang="zh-CN" altLang="en-US" b="1" dirty="0">
                <a:solidFill>
                  <a:schemeClr val="bg1"/>
                </a:solidFill>
                <a:effectLst/>
              </a:rPr>
              <a:t>如果接收窗口值不是</a:t>
            </a:r>
            <a:r>
              <a:rPr lang="en-US" altLang="zh-CN" b="1" dirty="0">
                <a:solidFill>
                  <a:schemeClr val="bg1"/>
                </a:solidFill>
                <a:effectLst/>
              </a:rPr>
              <a:t>0</a:t>
            </a:r>
            <a:r>
              <a:rPr lang="zh-CN" altLang="en-US" b="1" dirty="0">
                <a:solidFill>
                  <a:schemeClr val="bg1"/>
                </a:solidFill>
                <a:effectLst/>
              </a:rPr>
              <a:t>，那么死锁的局面就可以被打破了。</a:t>
            </a:r>
            <a:endParaRPr lang="zh-CN" altLang="en-US" b="1" dirty="0">
              <a:solidFill>
                <a:schemeClr val="bg1"/>
              </a:solidFill>
            </a:endParaRPr>
          </a:p>
        </p:txBody>
      </p:sp>
    </p:spTree>
    <p:custDataLst>
      <p:tags r:id="rId3"/>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52"/>
                                        </p:tgtEl>
                                        <p:attrNameLst>
                                          <p:attrName>style.visibility</p:attrName>
                                        </p:attrNameLst>
                                      </p:cBhvr>
                                      <p:to>
                                        <p:strVal val="visible"/>
                                      </p:to>
                                    </p:set>
                                    <p:anim calcmode="lin" valueType="num">
                                      <p:cBhvr additive="base">
                                        <p:cTn id="7" dur="500" fill="hold"/>
                                        <p:tgtEl>
                                          <p:spTgt spid="52"/>
                                        </p:tgtEl>
                                        <p:attrNameLst>
                                          <p:attrName>ppt_x</p:attrName>
                                        </p:attrNameLst>
                                      </p:cBhvr>
                                      <p:tavLst>
                                        <p:tav tm="0">
                                          <p:val>
                                            <p:strVal val="0-#ppt_w/2"/>
                                          </p:val>
                                        </p:tav>
                                        <p:tav tm="100000">
                                          <p:val>
                                            <p:strVal val="#ppt_x"/>
                                          </p:val>
                                        </p:tav>
                                      </p:tavLst>
                                    </p:anim>
                                    <p:anim calcmode="lin" valueType="num">
                                      <p:cBhvr additive="base">
                                        <p:cTn id="8" dur="500" fill="hold"/>
                                        <p:tgtEl>
                                          <p:spTgt spid="5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bldLvl="0" animBg="1"/>
    </p:bld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文本框 96"/>
          <p:cNvSpPr txBox="1"/>
          <p:nvPr/>
        </p:nvSpPr>
        <p:spPr>
          <a:xfrm>
            <a:off x="8262430" y="3806809"/>
            <a:ext cx="3546393" cy="646331"/>
          </a:xfrm>
          <a:prstGeom prst="rect">
            <a:avLst/>
          </a:prstGeom>
          <a:noFill/>
        </p:spPr>
        <p:txBody>
          <a:bodyPr wrap="square" rtlCol="0">
            <a:spAutoFit/>
          </a:bodyPr>
          <a:lstStyle/>
          <a:p>
            <a:r>
              <a:rPr lang="zh-CN" altLang="en-US" b="1" dirty="0"/>
              <a:t>对零窗口探测报文段进行确认</a:t>
            </a:r>
            <a:endParaRPr lang="en-US" altLang="zh-CN" b="1" dirty="0"/>
          </a:p>
          <a:p>
            <a:r>
              <a:rPr lang="zh-CN" altLang="en-US" b="1" dirty="0"/>
              <a:t>并通告自己的接收窗口仍为</a:t>
            </a:r>
            <a:r>
              <a:rPr lang="en-US" altLang="zh-CN" b="1" dirty="0"/>
              <a:t>0</a:t>
            </a:r>
            <a:endParaRPr lang="zh-CN" altLang="en-US" b="1" dirty="0"/>
          </a:p>
        </p:txBody>
      </p:sp>
      <p:sp>
        <p:nvSpPr>
          <p:cNvPr id="55" name="文本框 54"/>
          <p:cNvSpPr txBox="1"/>
          <p:nvPr/>
        </p:nvSpPr>
        <p:spPr>
          <a:xfrm>
            <a:off x="8262430" y="2199215"/>
            <a:ext cx="2371107" cy="369332"/>
          </a:xfrm>
          <a:prstGeom prst="rect">
            <a:avLst/>
          </a:prstGeom>
          <a:noFill/>
        </p:spPr>
        <p:txBody>
          <a:bodyPr wrap="square" rtlCol="0">
            <a:spAutoFit/>
          </a:bodyPr>
          <a:lstStyle/>
          <a:p>
            <a:r>
              <a:rPr lang="en-US" altLang="zh-CN" b="1" dirty="0"/>
              <a:t>B</a:t>
            </a:r>
            <a:r>
              <a:rPr lang="zh-CN" altLang="en-US" b="1" dirty="0"/>
              <a:t>对</a:t>
            </a:r>
            <a:r>
              <a:rPr lang="en-US" altLang="zh-CN" b="1" dirty="0"/>
              <a:t>A</a:t>
            </a:r>
            <a:r>
              <a:rPr lang="zh-CN" altLang="en-US" b="1" dirty="0"/>
              <a:t>第三次流量控制</a:t>
            </a:r>
            <a:endParaRPr lang="zh-CN" altLang="en-US" b="1" dirty="0"/>
          </a:p>
        </p:txBody>
      </p:sp>
      <p:grpSp>
        <p:nvGrpSpPr>
          <p:cNvPr id="4" name="组合 3"/>
          <p:cNvGrpSpPr/>
          <p:nvPr/>
        </p:nvGrpSpPr>
        <p:grpSpPr>
          <a:xfrm>
            <a:off x="304800" y="749300"/>
            <a:ext cx="6192344" cy="400110"/>
            <a:chOff x="424117" y="898245"/>
            <a:chExt cx="6192344" cy="400110"/>
          </a:xfrm>
        </p:grpSpPr>
        <p:sp>
          <p:nvSpPr>
            <p:cNvPr id="2" name="平行四边形 1"/>
            <p:cNvSpPr/>
            <p:nvPr/>
          </p:nvSpPr>
          <p:spPr>
            <a:xfrm>
              <a:off x="424117" y="898245"/>
              <a:ext cx="68144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02</a:t>
              </a:r>
              <a:endParaRPr lang="zh-CN" altLang="en-US" sz="2200" dirty="0">
                <a:latin typeface="Impact" panose="020B0806030902050204" pitchFamily="34" charset="0"/>
              </a:endParaRPr>
            </a:p>
          </p:txBody>
        </p:sp>
        <p:sp>
          <p:nvSpPr>
            <p:cNvPr id="3" name="文本框 2"/>
            <p:cNvSpPr txBox="1"/>
            <p:nvPr/>
          </p:nvSpPr>
          <p:spPr>
            <a:xfrm>
              <a:off x="1105563" y="898245"/>
              <a:ext cx="5510898" cy="400110"/>
            </a:xfrm>
            <a:prstGeom prst="rect">
              <a:avLst/>
            </a:prstGeom>
            <a:noFill/>
          </p:spPr>
          <p:txBody>
            <a:bodyPr wrap="square" rtlCol="0">
              <a:spAutoFit/>
            </a:bodyPr>
            <a:lstStyle/>
            <a:p>
              <a:r>
                <a:rPr lang="en-US" altLang="zh-CN" sz="2000" b="1" dirty="0"/>
                <a:t>TCP</a:t>
              </a:r>
              <a:r>
                <a:rPr lang="zh-CN" altLang="en-US" sz="2000" b="1" dirty="0"/>
                <a:t>的流量控制方法</a:t>
              </a:r>
              <a:endParaRPr lang="zh-CN" altLang="en-US" sz="2000" b="1" dirty="0"/>
            </a:p>
          </p:txBody>
        </p:sp>
      </p:grpSp>
      <p:grpSp>
        <p:nvGrpSpPr>
          <p:cNvPr id="22" name="组合 21"/>
          <p:cNvGrpSpPr/>
          <p:nvPr/>
        </p:nvGrpSpPr>
        <p:grpSpPr>
          <a:xfrm>
            <a:off x="3582853" y="900592"/>
            <a:ext cx="5009701" cy="5614508"/>
            <a:chOff x="3582853" y="900592"/>
            <a:chExt cx="5009701" cy="5614508"/>
          </a:xfrm>
        </p:grpSpPr>
        <p:sp>
          <p:nvSpPr>
            <p:cNvPr id="13" name="文本框 12"/>
            <p:cNvSpPr txBox="1"/>
            <p:nvPr/>
          </p:nvSpPr>
          <p:spPr>
            <a:xfrm>
              <a:off x="5240844" y="900592"/>
              <a:ext cx="1710312" cy="369332"/>
            </a:xfrm>
            <a:prstGeom prst="rect">
              <a:avLst/>
            </a:prstGeom>
            <a:noFill/>
          </p:spPr>
          <p:txBody>
            <a:bodyPr wrap="square" rtlCol="0">
              <a:spAutoFit/>
            </a:bodyPr>
            <a:lstStyle/>
            <a:p>
              <a:pPr algn="ctr"/>
              <a:r>
                <a:rPr lang="en-US" altLang="zh-CN" b="1" dirty="0"/>
                <a:t>A</a:t>
              </a:r>
              <a:r>
                <a:rPr lang="zh-CN" altLang="en-US" b="1" dirty="0"/>
                <a:t>给</a:t>
              </a:r>
              <a:r>
                <a:rPr lang="en-US" altLang="zh-CN" b="1" dirty="0"/>
                <a:t>B</a:t>
              </a:r>
              <a:r>
                <a:rPr lang="zh-CN" altLang="en-US" b="1" dirty="0"/>
                <a:t>发送数据</a:t>
              </a:r>
              <a:endParaRPr lang="zh-CN" altLang="en-US" b="1" dirty="0"/>
            </a:p>
          </p:txBody>
        </p:sp>
        <p:sp>
          <p:nvSpPr>
            <p:cNvPr id="14" name="文本框 13"/>
            <p:cNvSpPr txBox="1"/>
            <p:nvPr/>
          </p:nvSpPr>
          <p:spPr>
            <a:xfrm>
              <a:off x="5243917" y="1644116"/>
              <a:ext cx="1710312" cy="369332"/>
            </a:xfrm>
            <a:prstGeom prst="rect">
              <a:avLst/>
            </a:prstGeom>
            <a:noFill/>
          </p:spPr>
          <p:txBody>
            <a:bodyPr wrap="square" rtlCol="0">
              <a:spAutoFit/>
            </a:bodyPr>
            <a:lstStyle/>
            <a:p>
              <a:pPr algn="ctr"/>
              <a:r>
                <a:rPr lang="en-US" altLang="zh-CN" b="1" dirty="0"/>
                <a:t>B</a:t>
              </a:r>
              <a:r>
                <a:rPr lang="zh-CN" altLang="en-US" b="1" dirty="0"/>
                <a:t>对</a:t>
              </a:r>
              <a:r>
                <a:rPr lang="en-US" altLang="zh-CN" b="1" dirty="0"/>
                <a:t>A</a:t>
              </a:r>
              <a:r>
                <a:rPr lang="zh-CN" altLang="en-US" b="1" dirty="0"/>
                <a:t>流量控制</a:t>
              </a:r>
              <a:endParaRPr lang="zh-CN" altLang="en-US" b="1" dirty="0"/>
            </a:p>
          </p:txBody>
        </p:sp>
        <p:grpSp>
          <p:nvGrpSpPr>
            <p:cNvPr id="17" name="组合 16"/>
            <p:cNvGrpSpPr/>
            <p:nvPr/>
          </p:nvGrpSpPr>
          <p:grpSpPr>
            <a:xfrm>
              <a:off x="3582853" y="1098387"/>
              <a:ext cx="5009701" cy="654939"/>
              <a:chOff x="3693885" y="1098387"/>
              <a:chExt cx="5009701" cy="654939"/>
            </a:xfrm>
          </p:grpSpPr>
          <p:grpSp>
            <p:nvGrpSpPr>
              <p:cNvPr id="7" name="组合 6"/>
              <p:cNvGrpSpPr/>
              <p:nvPr/>
            </p:nvGrpSpPr>
            <p:grpSpPr>
              <a:xfrm>
                <a:off x="3693885" y="1098387"/>
                <a:ext cx="677140" cy="654939"/>
                <a:chOff x="7511027" y="2136324"/>
                <a:chExt cx="677140" cy="654939"/>
              </a:xfrm>
            </p:grpSpPr>
            <p:pic>
              <p:nvPicPr>
                <p:cNvPr id="5" name="图形 4"/>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a:off x="7511027" y="2136324"/>
                  <a:ext cx="677140" cy="654939"/>
                </a:xfrm>
                <a:prstGeom prst="rect">
                  <a:avLst/>
                </a:prstGeom>
              </p:spPr>
            </p:pic>
            <p:sp>
              <p:nvSpPr>
                <p:cNvPr id="6" name="文本框 5"/>
                <p:cNvSpPr txBox="1"/>
                <p:nvPr/>
              </p:nvSpPr>
              <p:spPr>
                <a:xfrm>
                  <a:off x="7801584" y="2148976"/>
                  <a:ext cx="317770" cy="400110"/>
                </a:xfrm>
                <a:prstGeom prst="rect">
                  <a:avLst/>
                </a:prstGeom>
                <a:noFill/>
              </p:spPr>
              <p:txBody>
                <a:bodyPr wrap="square" rtlCol="0">
                  <a:spAutoFit/>
                </a:bodyPr>
                <a:lstStyle/>
                <a:p>
                  <a:pPr algn="ctr"/>
                  <a:r>
                    <a:rPr lang="en-US" altLang="zh-CN" sz="2000" b="1" dirty="0">
                      <a:solidFill>
                        <a:schemeClr val="bg1"/>
                      </a:solidFill>
                    </a:rPr>
                    <a:t>A</a:t>
                  </a:r>
                  <a:endParaRPr lang="zh-CN" altLang="en-US" sz="2000" b="1" dirty="0">
                    <a:solidFill>
                      <a:schemeClr val="bg1"/>
                    </a:solidFill>
                  </a:endParaRPr>
                </a:p>
              </p:txBody>
            </p:sp>
          </p:grpSp>
          <p:grpSp>
            <p:nvGrpSpPr>
              <p:cNvPr id="8" name="组合 7"/>
              <p:cNvGrpSpPr/>
              <p:nvPr/>
            </p:nvGrpSpPr>
            <p:grpSpPr>
              <a:xfrm>
                <a:off x="8026446" y="1098387"/>
                <a:ext cx="677140" cy="654939"/>
                <a:chOff x="7511027" y="2136324"/>
                <a:chExt cx="677140" cy="654939"/>
              </a:xfrm>
            </p:grpSpPr>
            <p:pic>
              <p:nvPicPr>
                <p:cNvPr id="9" name="图形 8"/>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a:off x="7511027" y="2136324"/>
                  <a:ext cx="677140" cy="654939"/>
                </a:xfrm>
                <a:prstGeom prst="rect">
                  <a:avLst/>
                </a:prstGeom>
              </p:spPr>
            </p:pic>
            <p:sp>
              <p:nvSpPr>
                <p:cNvPr id="10" name="文本框 9"/>
                <p:cNvSpPr txBox="1"/>
                <p:nvPr/>
              </p:nvSpPr>
              <p:spPr>
                <a:xfrm>
                  <a:off x="7801584" y="2148976"/>
                  <a:ext cx="317770" cy="400110"/>
                </a:xfrm>
                <a:prstGeom prst="rect">
                  <a:avLst/>
                </a:prstGeom>
                <a:noFill/>
              </p:spPr>
              <p:txBody>
                <a:bodyPr wrap="square" rtlCol="0">
                  <a:spAutoFit/>
                </a:bodyPr>
                <a:lstStyle/>
                <a:p>
                  <a:pPr algn="ctr"/>
                  <a:r>
                    <a:rPr lang="en-US" altLang="zh-CN" sz="2000" b="1" dirty="0">
                      <a:solidFill>
                        <a:schemeClr val="bg1"/>
                      </a:solidFill>
                    </a:rPr>
                    <a:t>B</a:t>
                  </a:r>
                  <a:endParaRPr lang="zh-CN" altLang="en-US" sz="2000" b="1" dirty="0">
                    <a:solidFill>
                      <a:schemeClr val="bg1"/>
                    </a:solidFill>
                  </a:endParaRPr>
                </a:p>
              </p:txBody>
            </p:sp>
          </p:grpSp>
        </p:grpSp>
        <p:grpSp>
          <p:nvGrpSpPr>
            <p:cNvPr id="15" name="组合 14"/>
            <p:cNvGrpSpPr/>
            <p:nvPr/>
          </p:nvGrpSpPr>
          <p:grpSpPr>
            <a:xfrm>
              <a:off x="4276586" y="1274784"/>
              <a:ext cx="3638825" cy="369332"/>
              <a:chOff x="6623050" y="1274762"/>
              <a:chExt cx="2243850" cy="369332"/>
            </a:xfrm>
          </p:grpSpPr>
          <p:sp>
            <p:nvSpPr>
              <p:cNvPr id="12" name="圆柱体 11"/>
              <p:cNvSpPr/>
              <p:nvPr/>
            </p:nvSpPr>
            <p:spPr>
              <a:xfrm rot="16200000">
                <a:off x="7560309" y="337503"/>
                <a:ext cx="369332" cy="2243850"/>
              </a:xfrm>
              <a:prstGeom prst="can">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11" name="文本框 10"/>
              <p:cNvSpPr txBox="1"/>
              <p:nvPr/>
            </p:nvSpPr>
            <p:spPr>
              <a:xfrm>
                <a:off x="6889819" y="1274762"/>
                <a:ext cx="1710312" cy="369332"/>
              </a:xfrm>
              <a:prstGeom prst="rect">
                <a:avLst/>
              </a:prstGeom>
              <a:noFill/>
            </p:spPr>
            <p:txBody>
              <a:bodyPr wrap="square" rtlCol="0">
                <a:spAutoFit/>
              </a:bodyPr>
              <a:lstStyle/>
              <a:p>
                <a:pPr algn="ctr"/>
                <a:r>
                  <a:rPr lang="zh-CN" altLang="en-US" b="1" dirty="0">
                    <a:solidFill>
                      <a:schemeClr val="bg1"/>
                    </a:solidFill>
                  </a:rPr>
                  <a:t>已建立</a:t>
                </a:r>
                <a:r>
                  <a:rPr lang="en-US" altLang="zh-CN" b="1" dirty="0">
                    <a:solidFill>
                      <a:schemeClr val="bg1"/>
                    </a:solidFill>
                  </a:rPr>
                  <a:t>TCP</a:t>
                </a:r>
                <a:r>
                  <a:rPr lang="zh-CN" altLang="en-US" b="1" dirty="0">
                    <a:solidFill>
                      <a:schemeClr val="bg1"/>
                    </a:solidFill>
                  </a:rPr>
                  <a:t>连接</a:t>
                </a:r>
                <a:endParaRPr lang="zh-CN" altLang="en-US" b="1" dirty="0">
                  <a:solidFill>
                    <a:schemeClr val="bg1"/>
                  </a:solidFill>
                </a:endParaRPr>
              </a:p>
            </p:txBody>
          </p:sp>
        </p:grpSp>
        <p:cxnSp>
          <p:nvCxnSpPr>
            <p:cNvPr id="18" name="直接箭头连接符 17"/>
            <p:cNvCxnSpPr/>
            <p:nvPr/>
          </p:nvCxnSpPr>
          <p:spPr>
            <a:xfrm>
              <a:off x="3941291" y="1740674"/>
              <a:ext cx="0" cy="469822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p:nvPr/>
          </p:nvCxnSpPr>
          <p:spPr>
            <a:xfrm>
              <a:off x="8260227" y="1740674"/>
              <a:ext cx="0" cy="469822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文本框 19"/>
            <p:cNvSpPr txBox="1"/>
            <p:nvPr/>
          </p:nvSpPr>
          <p:spPr>
            <a:xfrm>
              <a:off x="3662018" y="6145768"/>
              <a:ext cx="272374" cy="369332"/>
            </a:xfrm>
            <a:prstGeom prst="rect">
              <a:avLst/>
            </a:prstGeom>
            <a:noFill/>
          </p:spPr>
          <p:txBody>
            <a:bodyPr wrap="square" rtlCol="0">
              <a:spAutoFit/>
            </a:bodyPr>
            <a:lstStyle/>
            <a:p>
              <a:r>
                <a:rPr lang="en-US" altLang="zh-CN" b="1" dirty="0"/>
                <a:t>t</a:t>
              </a:r>
              <a:endParaRPr lang="zh-CN" altLang="en-US" b="1" dirty="0"/>
            </a:p>
          </p:txBody>
        </p:sp>
        <p:sp>
          <p:nvSpPr>
            <p:cNvPr id="21" name="文本框 20"/>
            <p:cNvSpPr txBox="1"/>
            <p:nvPr/>
          </p:nvSpPr>
          <p:spPr>
            <a:xfrm>
              <a:off x="8257610" y="6145768"/>
              <a:ext cx="272374" cy="369332"/>
            </a:xfrm>
            <a:prstGeom prst="rect">
              <a:avLst/>
            </a:prstGeom>
            <a:noFill/>
          </p:spPr>
          <p:txBody>
            <a:bodyPr wrap="square" rtlCol="0">
              <a:spAutoFit/>
            </a:bodyPr>
            <a:lstStyle/>
            <a:p>
              <a:r>
                <a:rPr lang="en-US" altLang="zh-CN" b="1" dirty="0"/>
                <a:t>t</a:t>
              </a:r>
              <a:endParaRPr lang="zh-CN" altLang="en-US" b="1" dirty="0"/>
            </a:p>
          </p:txBody>
        </p:sp>
      </p:grpSp>
      <p:grpSp>
        <p:nvGrpSpPr>
          <p:cNvPr id="33" name="组合 32"/>
          <p:cNvGrpSpPr/>
          <p:nvPr/>
        </p:nvGrpSpPr>
        <p:grpSpPr>
          <a:xfrm>
            <a:off x="3960885" y="2019904"/>
            <a:ext cx="4301545" cy="369332"/>
            <a:chOff x="3960885" y="2019904"/>
            <a:chExt cx="4301545" cy="369332"/>
          </a:xfrm>
        </p:grpSpPr>
        <p:cxnSp>
          <p:nvCxnSpPr>
            <p:cNvPr id="56" name="直接箭头连接符 55"/>
            <p:cNvCxnSpPr>
              <a:endCxn id="55" idx="1"/>
            </p:cNvCxnSpPr>
            <p:nvPr/>
          </p:nvCxnSpPr>
          <p:spPr>
            <a:xfrm flipV="1">
              <a:off x="3960885" y="2383881"/>
              <a:ext cx="4301545" cy="5355"/>
            </a:xfrm>
            <a:prstGeom prst="straightConnector1">
              <a:avLst/>
            </a:prstGeom>
            <a:ln w="38100">
              <a:solidFill>
                <a:schemeClr val="tx1"/>
              </a:solidFill>
              <a:headEnd type="triangle" w="med" len="lg"/>
              <a:tailEnd type="none" w="med" len="lg"/>
            </a:ln>
          </p:spPr>
          <p:style>
            <a:lnRef idx="1">
              <a:schemeClr val="accent1"/>
            </a:lnRef>
            <a:fillRef idx="0">
              <a:schemeClr val="accent1"/>
            </a:fillRef>
            <a:effectRef idx="0">
              <a:schemeClr val="accent1"/>
            </a:effectRef>
            <a:fontRef idx="minor">
              <a:schemeClr val="tx1"/>
            </a:fontRef>
          </p:style>
        </p:cxnSp>
        <p:sp>
          <p:nvSpPr>
            <p:cNvPr id="58" name="文本框 57"/>
            <p:cNvSpPr txBox="1"/>
            <p:nvPr/>
          </p:nvSpPr>
          <p:spPr>
            <a:xfrm>
              <a:off x="4539840" y="2019904"/>
              <a:ext cx="806054" cy="369332"/>
            </a:xfrm>
            <a:prstGeom prst="rect">
              <a:avLst/>
            </a:prstGeom>
            <a:noFill/>
          </p:spPr>
          <p:txBody>
            <a:bodyPr wrap="square" rtlCol="0">
              <a:spAutoFit/>
            </a:bodyPr>
            <a:lstStyle/>
            <a:p>
              <a:pPr algn="ctr"/>
              <a:r>
                <a:rPr lang="en-US" altLang="zh-CN" b="1" dirty="0"/>
                <a:t>ACK=1</a:t>
              </a:r>
              <a:endParaRPr lang="zh-CN" altLang="en-US" b="1" dirty="0"/>
            </a:p>
          </p:txBody>
        </p:sp>
        <p:sp>
          <p:nvSpPr>
            <p:cNvPr id="59" name="文本框 58"/>
            <p:cNvSpPr txBox="1"/>
            <p:nvPr/>
          </p:nvSpPr>
          <p:spPr>
            <a:xfrm>
              <a:off x="5589954" y="2019904"/>
              <a:ext cx="1012088" cy="369332"/>
            </a:xfrm>
            <a:prstGeom prst="rect">
              <a:avLst/>
            </a:prstGeom>
            <a:noFill/>
          </p:spPr>
          <p:txBody>
            <a:bodyPr wrap="square" rtlCol="0">
              <a:spAutoFit/>
            </a:bodyPr>
            <a:lstStyle/>
            <a:p>
              <a:pPr algn="ctr"/>
              <a:r>
                <a:rPr lang="en-US" altLang="zh-CN" b="1" dirty="0"/>
                <a:t>ack=601</a:t>
              </a:r>
              <a:endParaRPr lang="zh-CN" altLang="en-US" b="1" dirty="0"/>
            </a:p>
          </p:txBody>
        </p:sp>
        <p:sp>
          <p:nvSpPr>
            <p:cNvPr id="60" name="文本框 59"/>
            <p:cNvSpPr txBox="1"/>
            <p:nvPr/>
          </p:nvSpPr>
          <p:spPr>
            <a:xfrm>
              <a:off x="6674229" y="2019904"/>
              <a:ext cx="1109847" cy="369332"/>
            </a:xfrm>
            <a:prstGeom prst="rect">
              <a:avLst/>
            </a:prstGeom>
            <a:noFill/>
          </p:spPr>
          <p:txBody>
            <a:bodyPr wrap="square" rtlCol="0">
              <a:spAutoFit/>
            </a:bodyPr>
            <a:lstStyle/>
            <a:p>
              <a:pPr algn="ctr"/>
              <a:r>
                <a:rPr lang="en-US" altLang="zh-CN" b="1" dirty="0"/>
                <a:t>rwnd=0</a:t>
              </a:r>
              <a:endParaRPr lang="zh-CN" altLang="en-US" b="1" dirty="0"/>
            </a:p>
          </p:txBody>
        </p:sp>
      </p:grpSp>
      <p:sp>
        <p:nvSpPr>
          <p:cNvPr id="34" name="文本框 33"/>
          <p:cNvSpPr txBox="1"/>
          <p:nvPr/>
        </p:nvSpPr>
        <p:spPr>
          <a:xfrm>
            <a:off x="232762" y="2060715"/>
            <a:ext cx="2318657" cy="646331"/>
          </a:xfrm>
          <a:prstGeom prst="rect">
            <a:avLst/>
          </a:prstGeom>
          <a:noFill/>
        </p:spPr>
        <p:txBody>
          <a:bodyPr wrap="square" rtlCol="0">
            <a:spAutoFit/>
          </a:bodyPr>
          <a:lstStyle/>
          <a:p>
            <a:r>
              <a:rPr lang="en-US" altLang="zh-CN" b="1" dirty="0"/>
              <a:t>A</a:t>
            </a:r>
            <a:r>
              <a:rPr lang="zh-CN" altLang="en-US" b="1" dirty="0"/>
              <a:t>的</a:t>
            </a:r>
            <a:r>
              <a:rPr lang="en-US" altLang="zh-CN" b="1" dirty="0"/>
              <a:t>swnd</a:t>
            </a:r>
            <a:r>
              <a:rPr lang="zh-CN" altLang="en-US" b="1" dirty="0"/>
              <a:t>被调控为</a:t>
            </a:r>
            <a:r>
              <a:rPr lang="en-US" altLang="zh-CN" b="1" dirty="0"/>
              <a:t>0</a:t>
            </a:r>
            <a:r>
              <a:rPr lang="zh-CN" altLang="en-US" b="1" dirty="0"/>
              <a:t>了</a:t>
            </a:r>
            <a:endParaRPr lang="en-US" altLang="zh-CN" b="1" dirty="0"/>
          </a:p>
          <a:p>
            <a:r>
              <a:rPr lang="zh-CN" altLang="en-US" b="1" dirty="0"/>
              <a:t>不能再发送数据了</a:t>
            </a:r>
            <a:endParaRPr lang="zh-CN" altLang="en-US" b="1" dirty="0"/>
          </a:p>
        </p:txBody>
      </p:sp>
      <p:grpSp>
        <p:nvGrpSpPr>
          <p:cNvPr id="35" name="组合 34"/>
          <p:cNvGrpSpPr/>
          <p:nvPr/>
        </p:nvGrpSpPr>
        <p:grpSpPr>
          <a:xfrm>
            <a:off x="2507821" y="2130274"/>
            <a:ext cx="1595231" cy="728536"/>
            <a:chOff x="2507821" y="2130274"/>
            <a:chExt cx="1595231" cy="728536"/>
          </a:xfrm>
        </p:grpSpPr>
        <p:sp>
          <p:nvSpPr>
            <p:cNvPr id="72" name="stop-stopwatch_73724"/>
            <p:cNvSpPr/>
            <p:nvPr/>
          </p:nvSpPr>
          <p:spPr>
            <a:xfrm>
              <a:off x="3305437" y="2130274"/>
              <a:ext cx="271457" cy="369333"/>
            </a:xfrm>
            <a:custGeom>
              <a:avLst/>
              <a:gdLst>
                <a:gd name="T0" fmla="*/ 1218 w 2107"/>
                <a:gd name="T1" fmla="*/ 776 h 2871"/>
                <a:gd name="T2" fmla="*/ 1218 w 2107"/>
                <a:gd name="T3" fmla="*/ 741 h 2871"/>
                <a:gd name="T4" fmla="*/ 1226 w 2107"/>
                <a:gd name="T5" fmla="*/ 741 h 2871"/>
                <a:gd name="T6" fmla="*/ 1293 w 2107"/>
                <a:gd name="T7" fmla="*/ 674 h 2871"/>
                <a:gd name="T8" fmla="*/ 1293 w 2107"/>
                <a:gd name="T9" fmla="*/ 636 h 2871"/>
                <a:gd name="T10" fmla="*/ 1446 w 2107"/>
                <a:gd name="T11" fmla="*/ 636 h 2871"/>
                <a:gd name="T12" fmla="*/ 1512 w 2107"/>
                <a:gd name="T13" fmla="*/ 569 h 2871"/>
                <a:gd name="T14" fmla="*/ 1512 w 2107"/>
                <a:gd name="T15" fmla="*/ 288 h 2871"/>
                <a:gd name="T16" fmla="*/ 1224 w 2107"/>
                <a:gd name="T17" fmla="*/ 0 h 2871"/>
                <a:gd name="T18" fmla="*/ 1055 w 2107"/>
                <a:gd name="T19" fmla="*/ 0 h 2871"/>
                <a:gd name="T20" fmla="*/ 1053 w 2107"/>
                <a:gd name="T21" fmla="*/ 0 h 2871"/>
                <a:gd name="T22" fmla="*/ 1052 w 2107"/>
                <a:gd name="T23" fmla="*/ 0 h 2871"/>
                <a:gd name="T24" fmla="*/ 883 w 2107"/>
                <a:gd name="T25" fmla="*/ 0 h 2871"/>
                <a:gd name="T26" fmla="*/ 594 w 2107"/>
                <a:gd name="T27" fmla="*/ 288 h 2871"/>
                <a:gd name="T28" fmla="*/ 594 w 2107"/>
                <a:gd name="T29" fmla="*/ 569 h 2871"/>
                <a:gd name="T30" fmla="*/ 661 w 2107"/>
                <a:gd name="T31" fmla="*/ 636 h 2871"/>
                <a:gd name="T32" fmla="*/ 814 w 2107"/>
                <a:gd name="T33" fmla="*/ 636 h 2871"/>
                <a:gd name="T34" fmla="*/ 814 w 2107"/>
                <a:gd name="T35" fmla="*/ 674 h 2871"/>
                <a:gd name="T36" fmla="*/ 881 w 2107"/>
                <a:gd name="T37" fmla="*/ 741 h 2871"/>
                <a:gd name="T38" fmla="*/ 889 w 2107"/>
                <a:gd name="T39" fmla="*/ 741 h 2871"/>
                <a:gd name="T40" fmla="*/ 889 w 2107"/>
                <a:gd name="T41" fmla="*/ 776 h 2871"/>
                <a:gd name="T42" fmla="*/ 0 w 2107"/>
                <a:gd name="T43" fmla="*/ 1817 h 2871"/>
                <a:gd name="T44" fmla="*/ 1053 w 2107"/>
                <a:gd name="T45" fmla="*/ 2871 h 2871"/>
                <a:gd name="T46" fmla="*/ 2107 w 2107"/>
                <a:gd name="T47" fmla="*/ 1817 h 2871"/>
                <a:gd name="T48" fmla="*/ 1218 w 2107"/>
                <a:gd name="T49" fmla="*/ 776 h 2871"/>
                <a:gd name="T50" fmla="*/ 1053 w 2107"/>
                <a:gd name="T51" fmla="*/ 1108 h 2871"/>
                <a:gd name="T52" fmla="*/ 1762 w 2107"/>
                <a:gd name="T53" fmla="*/ 1817 h 2871"/>
                <a:gd name="T54" fmla="*/ 1053 w 2107"/>
                <a:gd name="T55" fmla="*/ 2526 h 2871"/>
                <a:gd name="T56" fmla="*/ 345 w 2107"/>
                <a:gd name="T57" fmla="*/ 1817 h 2871"/>
                <a:gd name="T58" fmla="*/ 1053 w 2107"/>
                <a:gd name="T59" fmla="*/ 1108 h 2871"/>
                <a:gd name="T60" fmla="*/ 881 w 2107"/>
                <a:gd name="T61" fmla="*/ 291 h 2871"/>
                <a:gd name="T62" fmla="*/ 814 w 2107"/>
                <a:gd name="T63" fmla="*/ 357 h 2871"/>
                <a:gd name="T64" fmla="*/ 814 w 2107"/>
                <a:gd name="T65" fmla="*/ 502 h 2871"/>
                <a:gd name="T66" fmla="*/ 728 w 2107"/>
                <a:gd name="T67" fmla="*/ 502 h 2871"/>
                <a:gd name="T68" fmla="*/ 728 w 2107"/>
                <a:gd name="T69" fmla="*/ 288 h 2871"/>
                <a:gd name="T70" fmla="*/ 883 w 2107"/>
                <a:gd name="T71" fmla="*/ 133 h 2871"/>
                <a:gd name="T72" fmla="*/ 1052 w 2107"/>
                <a:gd name="T73" fmla="*/ 133 h 2871"/>
                <a:gd name="T74" fmla="*/ 1053 w 2107"/>
                <a:gd name="T75" fmla="*/ 133 h 2871"/>
                <a:gd name="T76" fmla="*/ 1055 w 2107"/>
                <a:gd name="T77" fmla="*/ 133 h 2871"/>
                <a:gd name="T78" fmla="*/ 1224 w 2107"/>
                <a:gd name="T79" fmla="*/ 133 h 2871"/>
                <a:gd name="T80" fmla="*/ 1379 w 2107"/>
                <a:gd name="T81" fmla="*/ 288 h 2871"/>
                <a:gd name="T82" fmla="*/ 1379 w 2107"/>
                <a:gd name="T83" fmla="*/ 502 h 2871"/>
                <a:gd name="T84" fmla="*/ 1293 w 2107"/>
                <a:gd name="T85" fmla="*/ 502 h 2871"/>
                <a:gd name="T86" fmla="*/ 1293 w 2107"/>
                <a:gd name="T87" fmla="*/ 357 h 2871"/>
                <a:gd name="T88" fmla="*/ 1226 w 2107"/>
                <a:gd name="T89" fmla="*/ 291 h 2871"/>
                <a:gd name="T90" fmla="*/ 881 w 2107"/>
                <a:gd name="T91" fmla="*/ 291 h 2871"/>
                <a:gd name="T92" fmla="*/ 909 w 2107"/>
                <a:gd name="T93" fmla="*/ 1817 h 2871"/>
                <a:gd name="T94" fmla="*/ 987 w 2107"/>
                <a:gd name="T95" fmla="*/ 1689 h 2871"/>
                <a:gd name="T96" fmla="*/ 987 w 2107"/>
                <a:gd name="T97" fmla="*/ 1289 h 2871"/>
                <a:gd name="T98" fmla="*/ 1053 w 2107"/>
                <a:gd name="T99" fmla="*/ 1222 h 2871"/>
                <a:gd name="T100" fmla="*/ 1120 w 2107"/>
                <a:gd name="T101" fmla="*/ 1289 h 2871"/>
                <a:gd name="T102" fmla="*/ 1120 w 2107"/>
                <a:gd name="T103" fmla="*/ 1689 h 2871"/>
                <a:gd name="T104" fmla="*/ 1198 w 2107"/>
                <a:gd name="T105" fmla="*/ 1817 h 2871"/>
                <a:gd name="T106" fmla="*/ 1053 w 2107"/>
                <a:gd name="T107" fmla="*/ 1962 h 2871"/>
                <a:gd name="T108" fmla="*/ 909 w 2107"/>
                <a:gd name="T109" fmla="*/ 1817 h 28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107" h="2871">
                  <a:moveTo>
                    <a:pt x="1218" y="776"/>
                  </a:moveTo>
                  <a:lnTo>
                    <a:pt x="1218" y="741"/>
                  </a:lnTo>
                  <a:lnTo>
                    <a:pt x="1226" y="741"/>
                  </a:lnTo>
                  <a:cubicBezTo>
                    <a:pt x="1263" y="741"/>
                    <a:pt x="1293" y="711"/>
                    <a:pt x="1293" y="674"/>
                  </a:cubicBezTo>
                  <a:lnTo>
                    <a:pt x="1293" y="636"/>
                  </a:lnTo>
                  <a:lnTo>
                    <a:pt x="1446" y="636"/>
                  </a:lnTo>
                  <a:cubicBezTo>
                    <a:pt x="1483" y="636"/>
                    <a:pt x="1512" y="606"/>
                    <a:pt x="1512" y="569"/>
                  </a:cubicBezTo>
                  <a:lnTo>
                    <a:pt x="1512" y="288"/>
                  </a:lnTo>
                  <a:cubicBezTo>
                    <a:pt x="1512" y="129"/>
                    <a:pt x="1383" y="0"/>
                    <a:pt x="1224" y="0"/>
                  </a:cubicBezTo>
                  <a:lnTo>
                    <a:pt x="1055" y="0"/>
                  </a:lnTo>
                  <a:cubicBezTo>
                    <a:pt x="1054" y="0"/>
                    <a:pt x="1054" y="0"/>
                    <a:pt x="1053" y="0"/>
                  </a:cubicBezTo>
                  <a:cubicBezTo>
                    <a:pt x="1053" y="0"/>
                    <a:pt x="1052" y="0"/>
                    <a:pt x="1052" y="0"/>
                  </a:cubicBezTo>
                  <a:lnTo>
                    <a:pt x="883" y="0"/>
                  </a:lnTo>
                  <a:cubicBezTo>
                    <a:pt x="724" y="0"/>
                    <a:pt x="594" y="129"/>
                    <a:pt x="594" y="288"/>
                  </a:cubicBezTo>
                  <a:lnTo>
                    <a:pt x="594" y="569"/>
                  </a:lnTo>
                  <a:cubicBezTo>
                    <a:pt x="594" y="606"/>
                    <a:pt x="624" y="636"/>
                    <a:pt x="661" y="636"/>
                  </a:cubicBezTo>
                  <a:lnTo>
                    <a:pt x="814" y="636"/>
                  </a:lnTo>
                  <a:lnTo>
                    <a:pt x="814" y="674"/>
                  </a:lnTo>
                  <a:cubicBezTo>
                    <a:pt x="814" y="711"/>
                    <a:pt x="844" y="741"/>
                    <a:pt x="881" y="741"/>
                  </a:cubicBezTo>
                  <a:lnTo>
                    <a:pt x="889" y="741"/>
                  </a:lnTo>
                  <a:lnTo>
                    <a:pt x="889" y="776"/>
                  </a:lnTo>
                  <a:cubicBezTo>
                    <a:pt x="386" y="855"/>
                    <a:pt x="0" y="1292"/>
                    <a:pt x="0" y="1817"/>
                  </a:cubicBezTo>
                  <a:cubicBezTo>
                    <a:pt x="0" y="2398"/>
                    <a:pt x="472" y="2871"/>
                    <a:pt x="1053" y="2871"/>
                  </a:cubicBezTo>
                  <a:cubicBezTo>
                    <a:pt x="1634" y="2871"/>
                    <a:pt x="2107" y="2398"/>
                    <a:pt x="2107" y="1817"/>
                  </a:cubicBezTo>
                  <a:cubicBezTo>
                    <a:pt x="2107" y="1292"/>
                    <a:pt x="1721" y="855"/>
                    <a:pt x="1218" y="776"/>
                  </a:cubicBezTo>
                  <a:close/>
                  <a:moveTo>
                    <a:pt x="1053" y="1108"/>
                  </a:moveTo>
                  <a:cubicBezTo>
                    <a:pt x="1444" y="1108"/>
                    <a:pt x="1762" y="1426"/>
                    <a:pt x="1762" y="1817"/>
                  </a:cubicBezTo>
                  <a:cubicBezTo>
                    <a:pt x="1762" y="2208"/>
                    <a:pt x="1444" y="2526"/>
                    <a:pt x="1053" y="2526"/>
                  </a:cubicBezTo>
                  <a:cubicBezTo>
                    <a:pt x="663" y="2526"/>
                    <a:pt x="345" y="2208"/>
                    <a:pt x="345" y="1817"/>
                  </a:cubicBezTo>
                  <a:cubicBezTo>
                    <a:pt x="345" y="1426"/>
                    <a:pt x="663" y="1108"/>
                    <a:pt x="1053" y="1108"/>
                  </a:cubicBezTo>
                  <a:close/>
                  <a:moveTo>
                    <a:pt x="881" y="291"/>
                  </a:moveTo>
                  <a:cubicBezTo>
                    <a:pt x="844" y="291"/>
                    <a:pt x="814" y="320"/>
                    <a:pt x="814" y="357"/>
                  </a:cubicBezTo>
                  <a:lnTo>
                    <a:pt x="814" y="502"/>
                  </a:lnTo>
                  <a:lnTo>
                    <a:pt x="728" y="502"/>
                  </a:lnTo>
                  <a:lnTo>
                    <a:pt x="728" y="288"/>
                  </a:lnTo>
                  <a:cubicBezTo>
                    <a:pt x="728" y="203"/>
                    <a:pt x="797" y="133"/>
                    <a:pt x="883" y="133"/>
                  </a:cubicBezTo>
                  <a:lnTo>
                    <a:pt x="1052" y="133"/>
                  </a:lnTo>
                  <a:cubicBezTo>
                    <a:pt x="1052" y="133"/>
                    <a:pt x="1053" y="133"/>
                    <a:pt x="1053" y="133"/>
                  </a:cubicBezTo>
                  <a:cubicBezTo>
                    <a:pt x="1054" y="133"/>
                    <a:pt x="1054" y="133"/>
                    <a:pt x="1055" y="133"/>
                  </a:cubicBezTo>
                  <a:lnTo>
                    <a:pt x="1224" y="133"/>
                  </a:lnTo>
                  <a:cubicBezTo>
                    <a:pt x="1310" y="133"/>
                    <a:pt x="1379" y="203"/>
                    <a:pt x="1379" y="288"/>
                  </a:cubicBezTo>
                  <a:lnTo>
                    <a:pt x="1379" y="502"/>
                  </a:lnTo>
                  <a:lnTo>
                    <a:pt x="1293" y="502"/>
                  </a:lnTo>
                  <a:lnTo>
                    <a:pt x="1293" y="357"/>
                  </a:lnTo>
                  <a:cubicBezTo>
                    <a:pt x="1293" y="320"/>
                    <a:pt x="1263" y="291"/>
                    <a:pt x="1226" y="291"/>
                  </a:cubicBezTo>
                  <a:lnTo>
                    <a:pt x="881" y="291"/>
                  </a:lnTo>
                  <a:close/>
                  <a:moveTo>
                    <a:pt x="909" y="1817"/>
                  </a:moveTo>
                  <a:cubicBezTo>
                    <a:pt x="909" y="1762"/>
                    <a:pt x="941" y="1713"/>
                    <a:pt x="987" y="1689"/>
                  </a:cubicBezTo>
                  <a:lnTo>
                    <a:pt x="987" y="1289"/>
                  </a:lnTo>
                  <a:cubicBezTo>
                    <a:pt x="987" y="1252"/>
                    <a:pt x="1017" y="1222"/>
                    <a:pt x="1053" y="1222"/>
                  </a:cubicBezTo>
                  <a:cubicBezTo>
                    <a:pt x="1090" y="1222"/>
                    <a:pt x="1120" y="1252"/>
                    <a:pt x="1120" y="1289"/>
                  </a:cubicBezTo>
                  <a:lnTo>
                    <a:pt x="1120" y="1689"/>
                  </a:lnTo>
                  <a:cubicBezTo>
                    <a:pt x="1166" y="1713"/>
                    <a:pt x="1198" y="1762"/>
                    <a:pt x="1198" y="1817"/>
                  </a:cubicBezTo>
                  <a:cubicBezTo>
                    <a:pt x="1198" y="1897"/>
                    <a:pt x="1133" y="1962"/>
                    <a:pt x="1053" y="1962"/>
                  </a:cubicBezTo>
                  <a:cubicBezTo>
                    <a:pt x="974" y="1962"/>
                    <a:pt x="909" y="1897"/>
                    <a:pt x="909" y="1817"/>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文本框 72"/>
            <p:cNvSpPr txBox="1"/>
            <p:nvPr/>
          </p:nvSpPr>
          <p:spPr>
            <a:xfrm>
              <a:off x="2690404" y="2199215"/>
              <a:ext cx="674332" cy="369332"/>
            </a:xfrm>
            <a:prstGeom prst="rect">
              <a:avLst/>
            </a:prstGeom>
            <a:noFill/>
          </p:spPr>
          <p:txBody>
            <a:bodyPr wrap="square" rtlCol="0">
              <a:spAutoFit/>
            </a:bodyPr>
            <a:lstStyle/>
            <a:p>
              <a:r>
                <a:rPr lang="zh-CN" altLang="en-US" b="1" dirty="0"/>
                <a:t>启动</a:t>
              </a:r>
              <a:endParaRPr lang="en-US" altLang="zh-CN" b="1" dirty="0"/>
            </a:p>
          </p:txBody>
        </p:sp>
        <p:sp>
          <p:nvSpPr>
            <p:cNvPr id="74" name="文本框 73"/>
            <p:cNvSpPr txBox="1"/>
            <p:nvPr/>
          </p:nvSpPr>
          <p:spPr>
            <a:xfrm>
              <a:off x="2507821" y="2489478"/>
              <a:ext cx="1595231" cy="369332"/>
            </a:xfrm>
            <a:prstGeom prst="rect">
              <a:avLst/>
            </a:prstGeom>
            <a:noFill/>
          </p:spPr>
          <p:txBody>
            <a:bodyPr wrap="square" rtlCol="0">
              <a:spAutoFit/>
            </a:bodyPr>
            <a:lstStyle/>
            <a:p>
              <a:r>
                <a:rPr lang="zh-CN" altLang="en-US" b="1" dirty="0">
                  <a:solidFill>
                    <a:schemeClr val="accent1"/>
                  </a:solidFill>
                </a:rPr>
                <a:t>持续计时器</a:t>
              </a:r>
              <a:endParaRPr lang="en-US" altLang="zh-CN" b="1" dirty="0">
                <a:solidFill>
                  <a:schemeClr val="accent1"/>
                </a:solidFill>
              </a:endParaRPr>
            </a:p>
          </p:txBody>
        </p:sp>
      </p:grpSp>
      <p:sp>
        <p:nvSpPr>
          <p:cNvPr id="76" name="文本框 75"/>
          <p:cNvSpPr txBox="1"/>
          <p:nvPr/>
        </p:nvSpPr>
        <p:spPr>
          <a:xfrm>
            <a:off x="8280632" y="2568867"/>
            <a:ext cx="1585972" cy="369332"/>
          </a:xfrm>
          <a:prstGeom prst="rect">
            <a:avLst/>
          </a:prstGeom>
          <a:noFill/>
        </p:spPr>
        <p:txBody>
          <a:bodyPr wrap="square" rtlCol="0">
            <a:spAutoFit/>
          </a:bodyPr>
          <a:lstStyle/>
          <a:p>
            <a:r>
              <a:rPr lang="zh-CN" altLang="en-US" b="1" dirty="0"/>
              <a:t>非零窗口通知</a:t>
            </a:r>
            <a:endParaRPr lang="zh-CN" altLang="en-US" b="1" dirty="0"/>
          </a:p>
        </p:txBody>
      </p:sp>
      <p:grpSp>
        <p:nvGrpSpPr>
          <p:cNvPr id="77" name="组合 76"/>
          <p:cNvGrpSpPr/>
          <p:nvPr/>
        </p:nvGrpSpPr>
        <p:grpSpPr>
          <a:xfrm>
            <a:off x="6618412" y="2398341"/>
            <a:ext cx="1639198" cy="373900"/>
            <a:chOff x="7961811" y="2779291"/>
            <a:chExt cx="1639198" cy="373900"/>
          </a:xfrm>
        </p:grpSpPr>
        <p:cxnSp>
          <p:nvCxnSpPr>
            <p:cNvPr id="78" name="直接箭头连接符 77"/>
            <p:cNvCxnSpPr/>
            <p:nvPr/>
          </p:nvCxnSpPr>
          <p:spPr>
            <a:xfrm flipH="1">
              <a:off x="7961811" y="3153191"/>
              <a:ext cx="1639198" cy="0"/>
            </a:xfrm>
            <a:prstGeom prst="straightConnector1">
              <a:avLst/>
            </a:prstGeom>
            <a:ln w="381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79" name="文本框 78"/>
            <p:cNvSpPr txBox="1"/>
            <p:nvPr/>
          </p:nvSpPr>
          <p:spPr>
            <a:xfrm>
              <a:off x="8118384" y="2779291"/>
              <a:ext cx="1109847" cy="369332"/>
            </a:xfrm>
            <a:prstGeom prst="rect">
              <a:avLst/>
            </a:prstGeom>
            <a:noFill/>
          </p:spPr>
          <p:txBody>
            <a:bodyPr wrap="square" rtlCol="0">
              <a:spAutoFit/>
            </a:bodyPr>
            <a:lstStyle/>
            <a:p>
              <a:pPr algn="ctr"/>
              <a:r>
                <a:rPr lang="en-US" altLang="zh-CN" b="1" dirty="0"/>
                <a:t>rwnd=300</a:t>
              </a:r>
              <a:endParaRPr lang="zh-CN" altLang="en-US" b="1" dirty="0"/>
            </a:p>
          </p:txBody>
        </p:sp>
      </p:grpSp>
      <p:grpSp>
        <p:nvGrpSpPr>
          <p:cNvPr id="80" name="组合 79"/>
          <p:cNvGrpSpPr/>
          <p:nvPr/>
        </p:nvGrpSpPr>
        <p:grpSpPr>
          <a:xfrm>
            <a:off x="5900932" y="2517898"/>
            <a:ext cx="770706" cy="541159"/>
            <a:chOff x="1132622" y="4985566"/>
            <a:chExt cx="770706" cy="541159"/>
          </a:xfrm>
        </p:grpSpPr>
        <p:sp>
          <p:nvSpPr>
            <p:cNvPr id="81" name="爆炸形: 8 pt  80"/>
            <p:cNvSpPr/>
            <p:nvPr/>
          </p:nvSpPr>
          <p:spPr>
            <a:xfrm>
              <a:off x="1132622" y="4985566"/>
              <a:ext cx="770706" cy="541159"/>
            </a:xfrm>
            <a:prstGeom prst="irregularSeal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文本框 81"/>
            <p:cNvSpPr txBox="1"/>
            <p:nvPr/>
          </p:nvSpPr>
          <p:spPr>
            <a:xfrm>
              <a:off x="1165725" y="5043287"/>
              <a:ext cx="704501" cy="369332"/>
            </a:xfrm>
            <a:prstGeom prst="rect">
              <a:avLst/>
            </a:prstGeom>
            <a:noFill/>
          </p:spPr>
          <p:txBody>
            <a:bodyPr wrap="square" rtlCol="0">
              <a:spAutoFit/>
            </a:bodyPr>
            <a:lstStyle/>
            <a:p>
              <a:pPr algn="ctr"/>
              <a:r>
                <a:rPr lang="zh-CN" altLang="en-US" b="1" dirty="0">
                  <a:solidFill>
                    <a:schemeClr val="bg1"/>
                  </a:solidFill>
                </a:rPr>
                <a:t>丢失</a:t>
              </a:r>
              <a:endParaRPr lang="zh-CN" altLang="en-US" b="1" dirty="0">
                <a:solidFill>
                  <a:schemeClr val="bg1"/>
                </a:solidFill>
              </a:endParaRPr>
            </a:p>
          </p:txBody>
        </p:sp>
      </p:grpSp>
      <p:grpSp>
        <p:nvGrpSpPr>
          <p:cNvPr id="83" name="组合 82"/>
          <p:cNvGrpSpPr/>
          <p:nvPr/>
        </p:nvGrpSpPr>
        <p:grpSpPr>
          <a:xfrm>
            <a:off x="2507820" y="3055291"/>
            <a:ext cx="1595231" cy="738665"/>
            <a:chOff x="2507821" y="2120145"/>
            <a:chExt cx="1595231" cy="738665"/>
          </a:xfrm>
        </p:grpSpPr>
        <p:sp>
          <p:nvSpPr>
            <p:cNvPr id="84" name="stop-stopwatch_73724"/>
            <p:cNvSpPr/>
            <p:nvPr/>
          </p:nvSpPr>
          <p:spPr>
            <a:xfrm>
              <a:off x="2628338" y="2120145"/>
              <a:ext cx="271457" cy="369333"/>
            </a:xfrm>
            <a:custGeom>
              <a:avLst/>
              <a:gdLst>
                <a:gd name="T0" fmla="*/ 1218 w 2107"/>
                <a:gd name="T1" fmla="*/ 776 h 2871"/>
                <a:gd name="T2" fmla="*/ 1218 w 2107"/>
                <a:gd name="T3" fmla="*/ 741 h 2871"/>
                <a:gd name="T4" fmla="*/ 1226 w 2107"/>
                <a:gd name="T5" fmla="*/ 741 h 2871"/>
                <a:gd name="T6" fmla="*/ 1293 w 2107"/>
                <a:gd name="T7" fmla="*/ 674 h 2871"/>
                <a:gd name="T8" fmla="*/ 1293 w 2107"/>
                <a:gd name="T9" fmla="*/ 636 h 2871"/>
                <a:gd name="T10" fmla="*/ 1446 w 2107"/>
                <a:gd name="T11" fmla="*/ 636 h 2871"/>
                <a:gd name="T12" fmla="*/ 1512 w 2107"/>
                <a:gd name="T13" fmla="*/ 569 h 2871"/>
                <a:gd name="T14" fmla="*/ 1512 w 2107"/>
                <a:gd name="T15" fmla="*/ 288 h 2871"/>
                <a:gd name="T16" fmla="*/ 1224 w 2107"/>
                <a:gd name="T17" fmla="*/ 0 h 2871"/>
                <a:gd name="T18" fmla="*/ 1055 w 2107"/>
                <a:gd name="T19" fmla="*/ 0 h 2871"/>
                <a:gd name="T20" fmla="*/ 1053 w 2107"/>
                <a:gd name="T21" fmla="*/ 0 h 2871"/>
                <a:gd name="T22" fmla="*/ 1052 w 2107"/>
                <a:gd name="T23" fmla="*/ 0 h 2871"/>
                <a:gd name="T24" fmla="*/ 883 w 2107"/>
                <a:gd name="T25" fmla="*/ 0 h 2871"/>
                <a:gd name="T26" fmla="*/ 594 w 2107"/>
                <a:gd name="T27" fmla="*/ 288 h 2871"/>
                <a:gd name="T28" fmla="*/ 594 w 2107"/>
                <a:gd name="T29" fmla="*/ 569 h 2871"/>
                <a:gd name="T30" fmla="*/ 661 w 2107"/>
                <a:gd name="T31" fmla="*/ 636 h 2871"/>
                <a:gd name="T32" fmla="*/ 814 w 2107"/>
                <a:gd name="T33" fmla="*/ 636 h 2871"/>
                <a:gd name="T34" fmla="*/ 814 w 2107"/>
                <a:gd name="T35" fmla="*/ 674 h 2871"/>
                <a:gd name="T36" fmla="*/ 881 w 2107"/>
                <a:gd name="T37" fmla="*/ 741 h 2871"/>
                <a:gd name="T38" fmla="*/ 889 w 2107"/>
                <a:gd name="T39" fmla="*/ 741 h 2871"/>
                <a:gd name="T40" fmla="*/ 889 w 2107"/>
                <a:gd name="T41" fmla="*/ 776 h 2871"/>
                <a:gd name="T42" fmla="*/ 0 w 2107"/>
                <a:gd name="T43" fmla="*/ 1817 h 2871"/>
                <a:gd name="T44" fmla="*/ 1053 w 2107"/>
                <a:gd name="T45" fmla="*/ 2871 h 2871"/>
                <a:gd name="T46" fmla="*/ 2107 w 2107"/>
                <a:gd name="T47" fmla="*/ 1817 h 2871"/>
                <a:gd name="T48" fmla="*/ 1218 w 2107"/>
                <a:gd name="T49" fmla="*/ 776 h 2871"/>
                <a:gd name="T50" fmla="*/ 1053 w 2107"/>
                <a:gd name="T51" fmla="*/ 1108 h 2871"/>
                <a:gd name="T52" fmla="*/ 1762 w 2107"/>
                <a:gd name="T53" fmla="*/ 1817 h 2871"/>
                <a:gd name="T54" fmla="*/ 1053 w 2107"/>
                <a:gd name="T55" fmla="*/ 2526 h 2871"/>
                <a:gd name="T56" fmla="*/ 345 w 2107"/>
                <a:gd name="T57" fmla="*/ 1817 h 2871"/>
                <a:gd name="T58" fmla="*/ 1053 w 2107"/>
                <a:gd name="T59" fmla="*/ 1108 h 2871"/>
                <a:gd name="T60" fmla="*/ 881 w 2107"/>
                <a:gd name="T61" fmla="*/ 291 h 2871"/>
                <a:gd name="T62" fmla="*/ 814 w 2107"/>
                <a:gd name="T63" fmla="*/ 357 h 2871"/>
                <a:gd name="T64" fmla="*/ 814 w 2107"/>
                <a:gd name="T65" fmla="*/ 502 h 2871"/>
                <a:gd name="T66" fmla="*/ 728 w 2107"/>
                <a:gd name="T67" fmla="*/ 502 h 2871"/>
                <a:gd name="T68" fmla="*/ 728 w 2107"/>
                <a:gd name="T69" fmla="*/ 288 h 2871"/>
                <a:gd name="T70" fmla="*/ 883 w 2107"/>
                <a:gd name="T71" fmla="*/ 133 h 2871"/>
                <a:gd name="T72" fmla="*/ 1052 w 2107"/>
                <a:gd name="T73" fmla="*/ 133 h 2871"/>
                <a:gd name="T74" fmla="*/ 1053 w 2107"/>
                <a:gd name="T75" fmla="*/ 133 h 2871"/>
                <a:gd name="T76" fmla="*/ 1055 w 2107"/>
                <a:gd name="T77" fmla="*/ 133 h 2871"/>
                <a:gd name="T78" fmla="*/ 1224 w 2107"/>
                <a:gd name="T79" fmla="*/ 133 h 2871"/>
                <a:gd name="T80" fmla="*/ 1379 w 2107"/>
                <a:gd name="T81" fmla="*/ 288 h 2871"/>
                <a:gd name="T82" fmla="*/ 1379 w 2107"/>
                <a:gd name="T83" fmla="*/ 502 h 2871"/>
                <a:gd name="T84" fmla="*/ 1293 w 2107"/>
                <a:gd name="T85" fmla="*/ 502 h 2871"/>
                <a:gd name="T86" fmla="*/ 1293 w 2107"/>
                <a:gd name="T87" fmla="*/ 357 h 2871"/>
                <a:gd name="T88" fmla="*/ 1226 w 2107"/>
                <a:gd name="T89" fmla="*/ 291 h 2871"/>
                <a:gd name="T90" fmla="*/ 881 w 2107"/>
                <a:gd name="T91" fmla="*/ 291 h 2871"/>
                <a:gd name="T92" fmla="*/ 909 w 2107"/>
                <a:gd name="T93" fmla="*/ 1817 h 2871"/>
                <a:gd name="T94" fmla="*/ 987 w 2107"/>
                <a:gd name="T95" fmla="*/ 1689 h 2871"/>
                <a:gd name="T96" fmla="*/ 987 w 2107"/>
                <a:gd name="T97" fmla="*/ 1289 h 2871"/>
                <a:gd name="T98" fmla="*/ 1053 w 2107"/>
                <a:gd name="T99" fmla="*/ 1222 h 2871"/>
                <a:gd name="T100" fmla="*/ 1120 w 2107"/>
                <a:gd name="T101" fmla="*/ 1289 h 2871"/>
                <a:gd name="T102" fmla="*/ 1120 w 2107"/>
                <a:gd name="T103" fmla="*/ 1689 h 2871"/>
                <a:gd name="T104" fmla="*/ 1198 w 2107"/>
                <a:gd name="T105" fmla="*/ 1817 h 2871"/>
                <a:gd name="T106" fmla="*/ 1053 w 2107"/>
                <a:gd name="T107" fmla="*/ 1962 h 2871"/>
                <a:gd name="T108" fmla="*/ 909 w 2107"/>
                <a:gd name="T109" fmla="*/ 1817 h 28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107" h="2871">
                  <a:moveTo>
                    <a:pt x="1218" y="776"/>
                  </a:moveTo>
                  <a:lnTo>
                    <a:pt x="1218" y="741"/>
                  </a:lnTo>
                  <a:lnTo>
                    <a:pt x="1226" y="741"/>
                  </a:lnTo>
                  <a:cubicBezTo>
                    <a:pt x="1263" y="741"/>
                    <a:pt x="1293" y="711"/>
                    <a:pt x="1293" y="674"/>
                  </a:cubicBezTo>
                  <a:lnTo>
                    <a:pt x="1293" y="636"/>
                  </a:lnTo>
                  <a:lnTo>
                    <a:pt x="1446" y="636"/>
                  </a:lnTo>
                  <a:cubicBezTo>
                    <a:pt x="1483" y="636"/>
                    <a:pt x="1512" y="606"/>
                    <a:pt x="1512" y="569"/>
                  </a:cubicBezTo>
                  <a:lnTo>
                    <a:pt x="1512" y="288"/>
                  </a:lnTo>
                  <a:cubicBezTo>
                    <a:pt x="1512" y="129"/>
                    <a:pt x="1383" y="0"/>
                    <a:pt x="1224" y="0"/>
                  </a:cubicBezTo>
                  <a:lnTo>
                    <a:pt x="1055" y="0"/>
                  </a:lnTo>
                  <a:cubicBezTo>
                    <a:pt x="1054" y="0"/>
                    <a:pt x="1054" y="0"/>
                    <a:pt x="1053" y="0"/>
                  </a:cubicBezTo>
                  <a:cubicBezTo>
                    <a:pt x="1053" y="0"/>
                    <a:pt x="1052" y="0"/>
                    <a:pt x="1052" y="0"/>
                  </a:cubicBezTo>
                  <a:lnTo>
                    <a:pt x="883" y="0"/>
                  </a:lnTo>
                  <a:cubicBezTo>
                    <a:pt x="724" y="0"/>
                    <a:pt x="594" y="129"/>
                    <a:pt x="594" y="288"/>
                  </a:cubicBezTo>
                  <a:lnTo>
                    <a:pt x="594" y="569"/>
                  </a:lnTo>
                  <a:cubicBezTo>
                    <a:pt x="594" y="606"/>
                    <a:pt x="624" y="636"/>
                    <a:pt x="661" y="636"/>
                  </a:cubicBezTo>
                  <a:lnTo>
                    <a:pt x="814" y="636"/>
                  </a:lnTo>
                  <a:lnTo>
                    <a:pt x="814" y="674"/>
                  </a:lnTo>
                  <a:cubicBezTo>
                    <a:pt x="814" y="711"/>
                    <a:pt x="844" y="741"/>
                    <a:pt x="881" y="741"/>
                  </a:cubicBezTo>
                  <a:lnTo>
                    <a:pt x="889" y="741"/>
                  </a:lnTo>
                  <a:lnTo>
                    <a:pt x="889" y="776"/>
                  </a:lnTo>
                  <a:cubicBezTo>
                    <a:pt x="386" y="855"/>
                    <a:pt x="0" y="1292"/>
                    <a:pt x="0" y="1817"/>
                  </a:cubicBezTo>
                  <a:cubicBezTo>
                    <a:pt x="0" y="2398"/>
                    <a:pt x="472" y="2871"/>
                    <a:pt x="1053" y="2871"/>
                  </a:cubicBezTo>
                  <a:cubicBezTo>
                    <a:pt x="1634" y="2871"/>
                    <a:pt x="2107" y="2398"/>
                    <a:pt x="2107" y="1817"/>
                  </a:cubicBezTo>
                  <a:cubicBezTo>
                    <a:pt x="2107" y="1292"/>
                    <a:pt x="1721" y="855"/>
                    <a:pt x="1218" y="776"/>
                  </a:cubicBezTo>
                  <a:close/>
                  <a:moveTo>
                    <a:pt x="1053" y="1108"/>
                  </a:moveTo>
                  <a:cubicBezTo>
                    <a:pt x="1444" y="1108"/>
                    <a:pt x="1762" y="1426"/>
                    <a:pt x="1762" y="1817"/>
                  </a:cubicBezTo>
                  <a:cubicBezTo>
                    <a:pt x="1762" y="2208"/>
                    <a:pt x="1444" y="2526"/>
                    <a:pt x="1053" y="2526"/>
                  </a:cubicBezTo>
                  <a:cubicBezTo>
                    <a:pt x="663" y="2526"/>
                    <a:pt x="345" y="2208"/>
                    <a:pt x="345" y="1817"/>
                  </a:cubicBezTo>
                  <a:cubicBezTo>
                    <a:pt x="345" y="1426"/>
                    <a:pt x="663" y="1108"/>
                    <a:pt x="1053" y="1108"/>
                  </a:cubicBezTo>
                  <a:close/>
                  <a:moveTo>
                    <a:pt x="881" y="291"/>
                  </a:moveTo>
                  <a:cubicBezTo>
                    <a:pt x="844" y="291"/>
                    <a:pt x="814" y="320"/>
                    <a:pt x="814" y="357"/>
                  </a:cubicBezTo>
                  <a:lnTo>
                    <a:pt x="814" y="502"/>
                  </a:lnTo>
                  <a:lnTo>
                    <a:pt x="728" y="502"/>
                  </a:lnTo>
                  <a:lnTo>
                    <a:pt x="728" y="288"/>
                  </a:lnTo>
                  <a:cubicBezTo>
                    <a:pt x="728" y="203"/>
                    <a:pt x="797" y="133"/>
                    <a:pt x="883" y="133"/>
                  </a:cubicBezTo>
                  <a:lnTo>
                    <a:pt x="1052" y="133"/>
                  </a:lnTo>
                  <a:cubicBezTo>
                    <a:pt x="1052" y="133"/>
                    <a:pt x="1053" y="133"/>
                    <a:pt x="1053" y="133"/>
                  </a:cubicBezTo>
                  <a:cubicBezTo>
                    <a:pt x="1054" y="133"/>
                    <a:pt x="1054" y="133"/>
                    <a:pt x="1055" y="133"/>
                  </a:cubicBezTo>
                  <a:lnTo>
                    <a:pt x="1224" y="133"/>
                  </a:lnTo>
                  <a:cubicBezTo>
                    <a:pt x="1310" y="133"/>
                    <a:pt x="1379" y="203"/>
                    <a:pt x="1379" y="288"/>
                  </a:cubicBezTo>
                  <a:lnTo>
                    <a:pt x="1379" y="502"/>
                  </a:lnTo>
                  <a:lnTo>
                    <a:pt x="1293" y="502"/>
                  </a:lnTo>
                  <a:lnTo>
                    <a:pt x="1293" y="357"/>
                  </a:lnTo>
                  <a:cubicBezTo>
                    <a:pt x="1293" y="320"/>
                    <a:pt x="1263" y="291"/>
                    <a:pt x="1226" y="291"/>
                  </a:cubicBezTo>
                  <a:lnTo>
                    <a:pt x="881" y="291"/>
                  </a:lnTo>
                  <a:close/>
                  <a:moveTo>
                    <a:pt x="909" y="1817"/>
                  </a:moveTo>
                  <a:cubicBezTo>
                    <a:pt x="909" y="1762"/>
                    <a:pt x="941" y="1713"/>
                    <a:pt x="987" y="1689"/>
                  </a:cubicBezTo>
                  <a:lnTo>
                    <a:pt x="987" y="1289"/>
                  </a:lnTo>
                  <a:cubicBezTo>
                    <a:pt x="987" y="1252"/>
                    <a:pt x="1017" y="1222"/>
                    <a:pt x="1053" y="1222"/>
                  </a:cubicBezTo>
                  <a:cubicBezTo>
                    <a:pt x="1090" y="1222"/>
                    <a:pt x="1120" y="1252"/>
                    <a:pt x="1120" y="1289"/>
                  </a:cubicBezTo>
                  <a:lnTo>
                    <a:pt x="1120" y="1689"/>
                  </a:lnTo>
                  <a:cubicBezTo>
                    <a:pt x="1166" y="1713"/>
                    <a:pt x="1198" y="1762"/>
                    <a:pt x="1198" y="1817"/>
                  </a:cubicBezTo>
                  <a:cubicBezTo>
                    <a:pt x="1198" y="1897"/>
                    <a:pt x="1133" y="1962"/>
                    <a:pt x="1053" y="1962"/>
                  </a:cubicBezTo>
                  <a:cubicBezTo>
                    <a:pt x="974" y="1962"/>
                    <a:pt x="909" y="1897"/>
                    <a:pt x="909" y="1817"/>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文本框 84"/>
            <p:cNvSpPr txBox="1"/>
            <p:nvPr/>
          </p:nvSpPr>
          <p:spPr>
            <a:xfrm>
              <a:off x="2868117" y="2153048"/>
              <a:ext cx="674332" cy="369332"/>
            </a:xfrm>
            <a:prstGeom prst="rect">
              <a:avLst/>
            </a:prstGeom>
            <a:noFill/>
          </p:spPr>
          <p:txBody>
            <a:bodyPr wrap="square" rtlCol="0">
              <a:spAutoFit/>
            </a:bodyPr>
            <a:lstStyle/>
            <a:p>
              <a:r>
                <a:rPr lang="zh-CN" altLang="en-US" b="1" dirty="0"/>
                <a:t>超时</a:t>
              </a:r>
              <a:endParaRPr lang="en-US" altLang="zh-CN" b="1" dirty="0"/>
            </a:p>
          </p:txBody>
        </p:sp>
        <p:sp>
          <p:nvSpPr>
            <p:cNvPr id="86" name="文本框 85"/>
            <p:cNvSpPr txBox="1"/>
            <p:nvPr/>
          </p:nvSpPr>
          <p:spPr>
            <a:xfrm>
              <a:off x="2507821" y="2489478"/>
              <a:ext cx="1595231" cy="369332"/>
            </a:xfrm>
            <a:prstGeom prst="rect">
              <a:avLst/>
            </a:prstGeom>
            <a:noFill/>
          </p:spPr>
          <p:txBody>
            <a:bodyPr wrap="square" rtlCol="0">
              <a:spAutoFit/>
            </a:bodyPr>
            <a:lstStyle/>
            <a:p>
              <a:r>
                <a:rPr lang="zh-CN" altLang="en-US" b="1" dirty="0">
                  <a:solidFill>
                    <a:schemeClr val="accent1"/>
                  </a:solidFill>
                </a:rPr>
                <a:t>持续计时器</a:t>
              </a:r>
              <a:endParaRPr lang="en-US" altLang="zh-CN" b="1" dirty="0">
                <a:solidFill>
                  <a:schemeClr val="accent1"/>
                </a:solidFill>
              </a:endParaRPr>
            </a:p>
          </p:txBody>
        </p:sp>
      </p:grpSp>
      <p:grpSp>
        <p:nvGrpSpPr>
          <p:cNvPr id="39" name="组合 38"/>
          <p:cNvGrpSpPr/>
          <p:nvPr/>
        </p:nvGrpSpPr>
        <p:grpSpPr>
          <a:xfrm>
            <a:off x="3941291" y="3226896"/>
            <a:ext cx="4316319" cy="377110"/>
            <a:chOff x="3941291" y="3161583"/>
            <a:chExt cx="4316319" cy="377110"/>
          </a:xfrm>
        </p:grpSpPr>
        <p:cxnSp>
          <p:nvCxnSpPr>
            <p:cNvPr id="88" name="直接箭头连接符 87"/>
            <p:cNvCxnSpPr/>
            <p:nvPr/>
          </p:nvCxnSpPr>
          <p:spPr>
            <a:xfrm>
              <a:off x="3941291" y="3538693"/>
              <a:ext cx="4316319" cy="0"/>
            </a:xfrm>
            <a:prstGeom prst="straightConnector1">
              <a:avLst/>
            </a:prstGeom>
            <a:ln w="381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38" name="文本框 37"/>
            <p:cNvSpPr txBox="1"/>
            <p:nvPr/>
          </p:nvSpPr>
          <p:spPr>
            <a:xfrm>
              <a:off x="4032295" y="3161583"/>
              <a:ext cx="3918857" cy="369332"/>
            </a:xfrm>
            <a:prstGeom prst="rect">
              <a:avLst/>
            </a:prstGeom>
            <a:noFill/>
          </p:spPr>
          <p:txBody>
            <a:bodyPr wrap="square" rtlCol="0">
              <a:spAutoFit/>
            </a:bodyPr>
            <a:lstStyle/>
            <a:p>
              <a:pPr algn="ctr"/>
              <a:r>
                <a:rPr lang="zh-CN" altLang="en-US" b="1" dirty="0">
                  <a:solidFill>
                    <a:schemeClr val="accent5"/>
                  </a:solidFill>
                </a:rPr>
                <a:t>携带</a:t>
              </a:r>
              <a:r>
                <a:rPr lang="en-US" altLang="zh-CN" b="1" dirty="0">
                  <a:solidFill>
                    <a:schemeClr val="accent5"/>
                  </a:solidFill>
                </a:rPr>
                <a:t>1</a:t>
              </a:r>
              <a:r>
                <a:rPr lang="zh-CN" altLang="en-US" b="1" dirty="0">
                  <a:solidFill>
                    <a:schemeClr val="accent5"/>
                  </a:solidFill>
                </a:rPr>
                <a:t>字节数据的零窗口探测报文段</a:t>
              </a:r>
              <a:endParaRPr lang="zh-CN" altLang="en-US" b="1" dirty="0">
                <a:solidFill>
                  <a:schemeClr val="accent5"/>
                </a:solidFill>
              </a:endParaRPr>
            </a:p>
          </p:txBody>
        </p:sp>
      </p:grpSp>
      <p:grpSp>
        <p:nvGrpSpPr>
          <p:cNvPr id="92" name="组合 91"/>
          <p:cNvGrpSpPr/>
          <p:nvPr/>
        </p:nvGrpSpPr>
        <p:grpSpPr>
          <a:xfrm>
            <a:off x="3945225" y="3765998"/>
            <a:ext cx="4301545" cy="369332"/>
            <a:chOff x="3960885" y="2019904"/>
            <a:chExt cx="4301545" cy="369332"/>
          </a:xfrm>
        </p:grpSpPr>
        <p:cxnSp>
          <p:nvCxnSpPr>
            <p:cNvPr id="93" name="直接箭头连接符 92"/>
            <p:cNvCxnSpPr/>
            <p:nvPr/>
          </p:nvCxnSpPr>
          <p:spPr>
            <a:xfrm flipV="1">
              <a:off x="3960885" y="2383881"/>
              <a:ext cx="4301545" cy="5355"/>
            </a:xfrm>
            <a:prstGeom prst="straightConnector1">
              <a:avLst/>
            </a:prstGeom>
            <a:ln w="38100">
              <a:solidFill>
                <a:schemeClr val="tx1"/>
              </a:solidFill>
              <a:headEnd type="triangle" w="med" len="lg"/>
              <a:tailEnd type="none" w="med" len="lg"/>
            </a:ln>
          </p:spPr>
          <p:style>
            <a:lnRef idx="1">
              <a:schemeClr val="accent1"/>
            </a:lnRef>
            <a:fillRef idx="0">
              <a:schemeClr val="accent1"/>
            </a:fillRef>
            <a:effectRef idx="0">
              <a:schemeClr val="accent1"/>
            </a:effectRef>
            <a:fontRef idx="minor">
              <a:schemeClr val="tx1"/>
            </a:fontRef>
          </p:style>
        </p:cxnSp>
        <p:sp>
          <p:nvSpPr>
            <p:cNvPr id="94" name="文本框 93"/>
            <p:cNvSpPr txBox="1"/>
            <p:nvPr/>
          </p:nvSpPr>
          <p:spPr>
            <a:xfrm>
              <a:off x="5179921" y="2019904"/>
              <a:ext cx="806054" cy="369332"/>
            </a:xfrm>
            <a:prstGeom prst="rect">
              <a:avLst/>
            </a:prstGeom>
            <a:noFill/>
          </p:spPr>
          <p:txBody>
            <a:bodyPr wrap="square" rtlCol="0">
              <a:spAutoFit/>
            </a:bodyPr>
            <a:lstStyle/>
            <a:p>
              <a:pPr algn="ctr"/>
              <a:r>
                <a:rPr lang="en-US" altLang="zh-CN" b="1" dirty="0"/>
                <a:t>ACK=1</a:t>
              </a:r>
              <a:endParaRPr lang="zh-CN" altLang="en-US" b="1" dirty="0"/>
            </a:p>
          </p:txBody>
        </p:sp>
        <p:sp>
          <p:nvSpPr>
            <p:cNvPr id="95" name="文本框 94"/>
            <p:cNvSpPr txBox="1"/>
            <p:nvPr/>
          </p:nvSpPr>
          <p:spPr>
            <a:xfrm>
              <a:off x="6230035" y="2019904"/>
              <a:ext cx="1012088" cy="369332"/>
            </a:xfrm>
            <a:prstGeom prst="rect">
              <a:avLst/>
            </a:prstGeom>
            <a:noFill/>
          </p:spPr>
          <p:txBody>
            <a:bodyPr wrap="square" rtlCol="0">
              <a:spAutoFit/>
            </a:bodyPr>
            <a:lstStyle/>
            <a:p>
              <a:pPr algn="ctr"/>
              <a:r>
                <a:rPr lang="en-US" altLang="zh-CN" b="1" dirty="0"/>
                <a:t>rwnd=0</a:t>
              </a:r>
              <a:endParaRPr lang="zh-CN" altLang="en-US" b="1" dirty="0"/>
            </a:p>
          </p:txBody>
        </p:sp>
      </p:grpSp>
      <p:grpSp>
        <p:nvGrpSpPr>
          <p:cNvPr id="98" name="组合 97"/>
          <p:cNvGrpSpPr/>
          <p:nvPr/>
        </p:nvGrpSpPr>
        <p:grpSpPr>
          <a:xfrm>
            <a:off x="2507820" y="3788353"/>
            <a:ext cx="1595231" cy="728536"/>
            <a:chOff x="2507821" y="2130274"/>
            <a:chExt cx="1595231" cy="728536"/>
          </a:xfrm>
        </p:grpSpPr>
        <p:sp>
          <p:nvSpPr>
            <p:cNvPr id="99" name="stop-stopwatch_73724"/>
            <p:cNvSpPr/>
            <p:nvPr/>
          </p:nvSpPr>
          <p:spPr>
            <a:xfrm>
              <a:off x="3305437" y="2130274"/>
              <a:ext cx="271457" cy="369333"/>
            </a:xfrm>
            <a:custGeom>
              <a:avLst/>
              <a:gdLst>
                <a:gd name="T0" fmla="*/ 1218 w 2107"/>
                <a:gd name="T1" fmla="*/ 776 h 2871"/>
                <a:gd name="T2" fmla="*/ 1218 w 2107"/>
                <a:gd name="T3" fmla="*/ 741 h 2871"/>
                <a:gd name="T4" fmla="*/ 1226 w 2107"/>
                <a:gd name="T5" fmla="*/ 741 h 2871"/>
                <a:gd name="T6" fmla="*/ 1293 w 2107"/>
                <a:gd name="T7" fmla="*/ 674 h 2871"/>
                <a:gd name="T8" fmla="*/ 1293 w 2107"/>
                <a:gd name="T9" fmla="*/ 636 h 2871"/>
                <a:gd name="T10" fmla="*/ 1446 w 2107"/>
                <a:gd name="T11" fmla="*/ 636 h 2871"/>
                <a:gd name="T12" fmla="*/ 1512 w 2107"/>
                <a:gd name="T13" fmla="*/ 569 h 2871"/>
                <a:gd name="T14" fmla="*/ 1512 w 2107"/>
                <a:gd name="T15" fmla="*/ 288 h 2871"/>
                <a:gd name="T16" fmla="*/ 1224 w 2107"/>
                <a:gd name="T17" fmla="*/ 0 h 2871"/>
                <a:gd name="T18" fmla="*/ 1055 w 2107"/>
                <a:gd name="T19" fmla="*/ 0 h 2871"/>
                <a:gd name="T20" fmla="*/ 1053 w 2107"/>
                <a:gd name="T21" fmla="*/ 0 h 2871"/>
                <a:gd name="T22" fmla="*/ 1052 w 2107"/>
                <a:gd name="T23" fmla="*/ 0 h 2871"/>
                <a:gd name="T24" fmla="*/ 883 w 2107"/>
                <a:gd name="T25" fmla="*/ 0 h 2871"/>
                <a:gd name="T26" fmla="*/ 594 w 2107"/>
                <a:gd name="T27" fmla="*/ 288 h 2871"/>
                <a:gd name="T28" fmla="*/ 594 w 2107"/>
                <a:gd name="T29" fmla="*/ 569 h 2871"/>
                <a:gd name="T30" fmla="*/ 661 w 2107"/>
                <a:gd name="T31" fmla="*/ 636 h 2871"/>
                <a:gd name="T32" fmla="*/ 814 w 2107"/>
                <a:gd name="T33" fmla="*/ 636 h 2871"/>
                <a:gd name="T34" fmla="*/ 814 w 2107"/>
                <a:gd name="T35" fmla="*/ 674 h 2871"/>
                <a:gd name="T36" fmla="*/ 881 w 2107"/>
                <a:gd name="T37" fmla="*/ 741 h 2871"/>
                <a:gd name="T38" fmla="*/ 889 w 2107"/>
                <a:gd name="T39" fmla="*/ 741 h 2871"/>
                <a:gd name="T40" fmla="*/ 889 w 2107"/>
                <a:gd name="T41" fmla="*/ 776 h 2871"/>
                <a:gd name="T42" fmla="*/ 0 w 2107"/>
                <a:gd name="T43" fmla="*/ 1817 h 2871"/>
                <a:gd name="T44" fmla="*/ 1053 w 2107"/>
                <a:gd name="T45" fmla="*/ 2871 h 2871"/>
                <a:gd name="T46" fmla="*/ 2107 w 2107"/>
                <a:gd name="T47" fmla="*/ 1817 h 2871"/>
                <a:gd name="T48" fmla="*/ 1218 w 2107"/>
                <a:gd name="T49" fmla="*/ 776 h 2871"/>
                <a:gd name="T50" fmla="*/ 1053 w 2107"/>
                <a:gd name="T51" fmla="*/ 1108 h 2871"/>
                <a:gd name="T52" fmla="*/ 1762 w 2107"/>
                <a:gd name="T53" fmla="*/ 1817 h 2871"/>
                <a:gd name="T54" fmla="*/ 1053 w 2107"/>
                <a:gd name="T55" fmla="*/ 2526 h 2871"/>
                <a:gd name="T56" fmla="*/ 345 w 2107"/>
                <a:gd name="T57" fmla="*/ 1817 h 2871"/>
                <a:gd name="T58" fmla="*/ 1053 w 2107"/>
                <a:gd name="T59" fmla="*/ 1108 h 2871"/>
                <a:gd name="T60" fmla="*/ 881 w 2107"/>
                <a:gd name="T61" fmla="*/ 291 h 2871"/>
                <a:gd name="T62" fmla="*/ 814 w 2107"/>
                <a:gd name="T63" fmla="*/ 357 h 2871"/>
                <a:gd name="T64" fmla="*/ 814 w 2107"/>
                <a:gd name="T65" fmla="*/ 502 h 2871"/>
                <a:gd name="T66" fmla="*/ 728 w 2107"/>
                <a:gd name="T67" fmla="*/ 502 h 2871"/>
                <a:gd name="T68" fmla="*/ 728 w 2107"/>
                <a:gd name="T69" fmla="*/ 288 h 2871"/>
                <a:gd name="T70" fmla="*/ 883 w 2107"/>
                <a:gd name="T71" fmla="*/ 133 h 2871"/>
                <a:gd name="T72" fmla="*/ 1052 w 2107"/>
                <a:gd name="T73" fmla="*/ 133 h 2871"/>
                <a:gd name="T74" fmla="*/ 1053 w 2107"/>
                <a:gd name="T75" fmla="*/ 133 h 2871"/>
                <a:gd name="T76" fmla="*/ 1055 w 2107"/>
                <a:gd name="T77" fmla="*/ 133 h 2871"/>
                <a:gd name="T78" fmla="*/ 1224 w 2107"/>
                <a:gd name="T79" fmla="*/ 133 h 2871"/>
                <a:gd name="T80" fmla="*/ 1379 w 2107"/>
                <a:gd name="T81" fmla="*/ 288 h 2871"/>
                <a:gd name="T82" fmla="*/ 1379 w 2107"/>
                <a:gd name="T83" fmla="*/ 502 h 2871"/>
                <a:gd name="T84" fmla="*/ 1293 w 2107"/>
                <a:gd name="T85" fmla="*/ 502 h 2871"/>
                <a:gd name="T86" fmla="*/ 1293 w 2107"/>
                <a:gd name="T87" fmla="*/ 357 h 2871"/>
                <a:gd name="T88" fmla="*/ 1226 w 2107"/>
                <a:gd name="T89" fmla="*/ 291 h 2871"/>
                <a:gd name="T90" fmla="*/ 881 w 2107"/>
                <a:gd name="T91" fmla="*/ 291 h 2871"/>
                <a:gd name="T92" fmla="*/ 909 w 2107"/>
                <a:gd name="T93" fmla="*/ 1817 h 2871"/>
                <a:gd name="T94" fmla="*/ 987 w 2107"/>
                <a:gd name="T95" fmla="*/ 1689 h 2871"/>
                <a:gd name="T96" fmla="*/ 987 w 2107"/>
                <a:gd name="T97" fmla="*/ 1289 h 2871"/>
                <a:gd name="T98" fmla="*/ 1053 w 2107"/>
                <a:gd name="T99" fmla="*/ 1222 h 2871"/>
                <a:gd name="T100" fmla="*/ 1120 w 2107"/>
                <a:gd name="T101" fmla="*/ 1289 h 2871"/>
                <a:gd name="T102" fmla="*/ 1120 w 2107"/>
                <a:gd name="T103" fmla="*/ 1689 h 2871"/>
                <a:gd name="T104" fmla="*/ 1198 w 2107"/>
                <a:gd name="T105" fmla="*/ 1817 h 2871"/>
                <a:gd name="T106" fmla="*/ 1053 w 2107"/>
                <a:gd name="T107" fmla="*/ 1962 h 2871"/>
                <a:gd name="T108" fmla="*/ 909 w 2107"/>
                <a:gd name="T109" fmla="*/ 1817 h 28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107" h="2871">
                  <a:moveTo>
                    <a:pt x="1218" y="776"/>
                  </a:moveTo>
                  <a:lnTo>
                    <a:pt x="1218" y="741"/>
                  </a:lnTo>
                  <a:lnTo>
                    <a:pt x="1226" y="741"/>
                  </a:lnTo>
                  <a:cubicBezTo>
                    <a:pt x="1263" y="741"/>
                    <a:pt x="1293" y="711"/>
                    <a:pt x="1293" y="674"/>
                  </a:cubicBezTo>
                  <a:lnTo>
                    <a:pt x="1293" y="636"/>
                  </a:lnTo>
                  <a:lnTo>
                    <a:pt x="1446" y="636"/>
                  </a:lnTo>
                  <a:cubicBezTo>
                    <a:pt x="1483" y="636"/>
                    <a:pt x="1512" y="606"/>
                    <a:pt x="1512" y="569"/>
                  </a:cubicBezTo>
                  <a:lnTo>
                    <a:pt x="1512" y="288"/>
                  </a:lnTo>
                  <a:cubicBezTo>
                    <a:pt x="1512" y="129"/>
                    <a:pt x="1383" y="0"/>
                    <a:pt x="1224" y="0"/>
                  </a:cubicBezTo>
                  <a:lnTo>
                    <a:pt x="1055" y="0"/>
                  </a:lnTo>
                  <a:cubicBezTo>
                    <a:pt x="1054" y="0"/>
                    <a:pt x="1054" y="0"/>
                    <a:pt x="1053" y="0"/>
                  </a:cubicBezTo>
                  <a:cubicBezTo>
                    <a:pt x="1053" y="0"/>
                    <a:pt x="1052" y="0"/>
                    <a:pt x="1052" y="0"/>
                  </a:cubicBezTo>
                  <a:lnTo>
                    <a:pt x="883" y="0"/>
                  </a:lnTo>
                  <a:cubicBezTo>
                    <a:pt x="724" y="0"/>
                    <a:pt x="594" y="129"/>
                    <a:pt x="594" y="288"/>
                  </a:cubicBezTo>
                  <a:lnTo>
                    <a:pt x="594" y="569"/>
                  </a:lnTo>
                  <a:cubicBezTo>
                    <a:pt x="594" y="606"/>
                    <a:pt x="624" y="636"/>
                    <a:pt x="661" y="636"/>
                  </a:cubicBezTo>
                  <a:lnTo>
                    <a:pt x="814" y="636"/>
                  </a:lnTo>
                  <a:lnTo>
                    <a:pt x="814" y="674"/>
                  </a:lnTo>
                  <a:cubicBezTo>
                    <a:pt x="814" y="711"/>
                    <a:pt x="844" y="741"/>
                    <a:pt x="881" y="741"/>
                  </a:cubicBezTo>
                  <a:lnTo>
                    <a:pt x="889" y="741"/>
                  </a:lnTo>
                  <a:lnTo>
                    <a:pt x="889" y="776"/>
                  </a:lnTo>
                  <a:cubicBezTo>
                    <a:pt x="386" y="855"/>
                    <a:pt x="0" y="1292"/>
                    <a:pt x="0" y="1817"/>
                  </a:cubicBezTo>
                  <a:cubicBezTo>
                    <a:pt x="0" y="2398"/>
                    <a:pt x="472" y="2871"/>
                    <a:pt x="1053" y="2871"/>
                  </a:cubicBezTo>
                  <a:cubicBezTo>
                    <a:pt x="1634" y="2871"/>
                    <a:pt x="2107" y="2398"/>
                    <a:pt x="2107" y="1817"/>
                  </a:cubicBezTo>
                  <a:cubicBezTo>
                    <a:pt x="2107" y="1292"/>
                    <a:pt x="1721" y="855"/>
                    <a:pt x="1218" y="776"/>
                  </a:cubicBezTo>
                  <a:close/>
                  <a:moveTo>
                    <a:pt x="1053" y="1108"/>
                  </a:moveTo>
                  <a:cubicBezTo>
                    <a:pt x="1444" y="1108"/>
                    <a:pt x="1762" y="1426"/>
                    <a:pt x="1762" y="1817"/>
                  </a:cubicBezTo>
                  <a:cubicBezTo>
                    <a:pt x="1762" y="2208"/>
                    <a:pt x="1444" y="2526"/>
                    <a:pt x="1053" y="2526"/>
                  </a:cubicBezTo>
                  <a:cubicBezTo>
                    <a:pt x="663" y="2526"/>
                    <a:pt x="345" y="2208"/>
                    <a:pt x="345" y="1817"/>
                  </a:cubicBezTo>
                  <a:cubicBezTo>
                    <a:pt x="345" y="1426"/>
                    <a:pt x="663" y="1108"/>
                    <a:pt x="1053" y="1108"/>
                  </a:cubicBezTo>
                  <a:close/>
                  <a:moveTo>
                    <a:pt x="881" y="291"/>
                  </a:moveTo>
                  <a:cubicBezTo>
                    <a:pt x="844" y="291"/>
                    <a:pt x="814" y="320"/>
                    <a:pt x="814" y="357"/>
                  </a:cubicBezTo>
                  <a:lnTo>
                    <a:pt x="814" y="502"/>
                  </a:lnTo>
                  <a:lnTo>
                    <a:pt x="728" y="502"/>
                  </a:lnTo>
                  <a:lnTo>
                    <a:pt x="728" y="288"/>
                  </a:lnTo>
                  <a:cubicBezTo>
                    <a:pt x="728" y="203"/>
                    <a:pt x="797" y="133"/>
                    <a:pt x="883" y="133"/>
                  </a:cubicBezTo>
                  <a:lnTo>
                    <a:pt x="1052" y="133"/>
                  </a:lnTo>
                  <a:cubicBezTo>
                    <a:pt x="1052" y="133"/>
                    <a:pt x="1053" y="133"/>
                    <a:pt x="1053" y="133"/>
                  </a:cubicBezTo>
                  <a:cubicBezTo>
                    <a:pt x="1054" y="133"/>
                    <a:pt x="1054" y="133"/>
                    <a:pt x="1055" y="133"/>
                  </a:cubicBezTo>
                  <a:lnTo>
                    <a:pt x="1224" y="133"/>
                  </a:lnTo>
                  <a:cubicBezTo>
                    <a:pt x="1310" y="133"/>
                    <a:pt x="1379" y="203"/>
                    <a:pt x="1379" y="288"/>
                  </a:cubicBezTo>
                  <a:lnTo>
                    <a:pt x="1379" y="502"/>
                  </a:lnTo>
                  <a:lnTo>
                    <a:pt x="1293" y="502"/>
                  </a:lnTo>
                  <a:lnTo>
                    <a:pt x="1293" y="357"/>
                  </a:lnTo>
                  <a:cubicBezTo>
                    <a:pt x="1293" y="320"/>
                    <a:pt x="1263" y="291"/>
                    <a:pt x="1226" y="291"/>
                  </a:cubicBezTo>
                  <a:lnTo>
                    <a:pt x="881" y="291"/>
                  </a:lnTo>
                  <a:close/>
                  <a:moveTo>
                    <a:pt x="909" y="1817"/>
                  </a:moveTo>
                  <a:cubicBezTo>
                    <a:pt x="909" y="1762"/>
                    <a:pt x="941" y="1713"/>
                    <a:pt x="987" y="1689"/>
                  </a:cubicBezTo>
                  <a:lnTo>
                    <a:pt x="987" y="1289"/>
                  </a:lnTo>
                  <a:cubicBezTo>
                    <a:pt x="987" y="1252"/>
                    <a:pt x="1017" y="1222"/>
                    <a:pt x="1053" y="1222"/>
                  </a:cubicBezTo>
                  <a:cubicBezTo>
                    <a:pt x="1090" y="1222"/>
                    <a:pt x="1120" y="1252"/>
                    <a:pt x="1120" y="1289"/>
                  </a:cubicBezTo>
                  <a:lnTo>
                    <a:pt x="1120" y="1689"/>
                  </a:lnTo>
                  <a:cubicBezTo>
                    <a:pt x="1166" y="1713"/>
                    <a:pt x="1198" y="1762"/>
                    <a:pt x="1198" y="1817"/>
                  </a:cubicBezTo>
                  <a:cubicBezTo>
                    <a:pt x="1198" y="1897"/>
                    <a:pt x="1133" y="1962"/>
                    <a:pt x="1053" y="1962"/>
                  </a:cubicBezTo>
                  <a:cubicBezTo>
                    <a:pt x="974" y="1962"/>
                    <a:pt x="909" y="1897"/>
                    <a:pt x="909" y="1817"/>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文本框 99"/>
            <p:cNvSpPr txBox="1"/>
            <p:nvPr/>
          </p:nvSpPr>
          <p:spPr>
            <a:xfrm>
              <a:off x="2690404" y="2199215"/>
              <a:ext cx="674332" cy="369332"/>
            </a:xfrm>
            <a:prstGeom prst="rect">
              <a:avLst/>
            </a:prstGeom>
            <a:noFill/>
          </p:spPr>
          <p:txBody>
            <a:bodyPr wrap="square" rtlCol="0">
              <a:spAutoFit/>
            </a:bodyPr>
            <a:lstStyle/>
            <a:p>
              <a:r>
                <a:rPr lang="zh-CN" altLang="en-US" b="1" dirty="0"/>
                <a:t>启动</a:t>
              </a:r>
              <a:endParaRPr lang="en-US" altLang="zh-CN" b="1" dirty="0"/>
            </a:p>
          </p:txBody>
        </p:sp>
        <p:sp>
          <p:nvSpPr>
            <p:cNvPr id="101" name="文本框 100"/>
            <p:cNvSpPr txBox="1"/>
            <p:nvPr/>
          </p:nvSpPr>
          <p:spPr>
            <a:xfrm>
              <a:off x="2507821" y="2489478"/>
              <a:ext cx="1595231" cy="369332"/>
            </a:xfrm>
            <a:prstGeom prst="rect">
              <a:avLst/>
            </a:prstGeom>
            <a:noFill/>
          </p:spPr>
          <p:txBody>
            <a:bodyPr wrap="square" rtlCol="0">
              <a:spAutoFit/>
            </a:bodyPr>
            <a:lstStyle/>
            <a:p>
              <a:r>
                <a:rPr lang="zh-CN" altLang="en-US" b="1" dirty="0">
                  <a:solidFill>
                    <a:schemeClr val="accent1"/>
                  </a:solidFill>
                </a:rPr>
                <a:t>持续计时器</a:t>
              </a:r>
              <a:endParaRPr lang="en-US" altLang="zh-CN" b="1" dirty="0">
                <a:solidFill>
                  <a:schemeClr val="accent1"/>
                </a:solidFill>
              </a:endParaRPr>
            </a:p>
          </p:txBody>
        </p:sp>
      </p:grpSp>
      <p:grpSp>
        <p:nvGrpSpPr>
          <p:cNvPr id="102" name="组合 101"/>
          <p:cNvGrpSpPr/>
          <p:nvPr/>
        </p:nvGrpSpPr>
        <p:grpSpPr>
          <a:xfrm>
            <a:off x="2507820" y="4786688"/>
            <a:ext cx="1595231" cy="738665"/>
            <a:chOff x="2507821" y="2120145"/>
            <a:chExt cx="1595231" cy="738665"/>
          </a:xfrm>
        </p:grpSpPr>
        <p:sp>
          <p:nvSpPr>
            <p:cNvPr id="103" name="stop-stopwatch_73724"/>
            <p:cNvSpPr/>
            <p:nvPr/>
          </p:nvSpPr>
          <p:spPr>
            <a:xfrm>
              <a:off x="2628338" y="2120145"/>
              <a:ext cx="271457" cy="369333"/>
            </a:xfrm>
            <a:custGeom>
              <a:avLst/>
              <a:gdLst>
                <a:gd name="T0" fmla="*/ 1218 w 2107"/>
                <a:gd name="T1" fmla="*/ 776 h 2871"/>
                <a:gd name="T2" fmla="*/ 1218 w 2107"/>
                <a:gd name="T3" fmla="*/ 741 h 2871"/>
                <a:gd name="T4" fmla="*/ 1226 w 2107"/>
                <a:gd name="T5" fmla="*/ 741 h 2871"/>
                <a:gd name="T6" fmla="*/ 1293 w 2107"/>
                <a:gd name="T7" fmla="*/ 674 h 2871"/>
                <a:gd name="T8" fmla="*/ 1293 w 2107"/>
                <a:gd name="T9" fmla="*/ 636 h 2871"/>
                <a:gd name="T10" fmla="*/ 1446 w 2107"/>
                <a:gd name="T11" fmla="*/ 636 h 2871"/>
                <a:gd name="T12" fmla="*/ 1512 w 2107"/>
                <a:gd name="T13" fmla="*/ 569 h 2871"/>
                <a:gd name="T14" fmla="*/ 1512 w 2107"/>
                <a:gd name="T15" fmla="*/ 288 h 2871"/>
                <a:gd name="T16" fmla="*/ 1224 w 2107"/>
                <a:gd name="T17" fmla="*/ 0 h 2871"/>
                <a:gd name="T18" fmla="*/ 1055 w 2107"/>
                <a:gd name="T19" fmla="*/ 0 h 2871"/>
                <a:gd name="T20" fmla="*/ 1053 w 2107"/>
                <a:gd name="T21" fmla="*/ 0 h 2871"/>
                <a:gd name="T22" fmla="*/ 1052 w 2107"/>
                <a:gd name="T23" fmla="*/ 0 h 2871"/>
                <a:gd name="T24" fmla="*/ 883 w 2107"/>
                <a:gd name="T25" fmla="*/ 0 h 2871"/>
                <a:gd name="T26" fmla="*/ 594 w 2107"/>
                <a:gd name="T27" fmla="*/ 288 h 2871"/>
                <a:gd name="T28" fmla="*/ 594 w 2107"/>
                <a:gd name="T29" fmla="*/ 569 h 2871"/>
                <a:gd name="T30" fmla="*/ 661 w 2107"/>
                <a:gd name="T31" fmla="*/ 636 h 2871"/>
                <a:gd name="T32" fmla="*/ 814 w 2107"/>
                <a:gd name="T33" fmla="*/ 636 h 2871"/>
                <a:gd name="T34" fmla="*/ 814 w 2107"/>
                <a:gd name="T35" fmla="*/ 674 h 2871"/>
                <a:gd name="T36" fmla="*/ 881 w 2107"/>
                <a:gd name="T37" fmla="*/ 741 h 2871"/>
                <a:gd name="T38" fmla="*/ 889 w 2107"/>
                <a:gd name="T39" fmla="*/ 741 h 2871"/>
                <a:gd name="T40" fmla="*/ 889 w 2107"/>
                <a:gd name="T41" fmla="*/ 776 h 2871"/>
                <a:gd name="T42" fmla="*/ 0 w 2107"/>
                <a:gd name="T43" fmla="*/ 1817 h 2871"/>
                <a:gd name="T44" fmla="*/ 1053 w 2107"/>
                <a:gd name="T45" fmla="*/ 2871 h 2871"/>
                <a:gd name="T46" fmla="*/ 2107 w 2107"/>
                <a:gd name="T47" fmla="*/ 1817 h 2871"/>
                <a:gd name="T48" fmla="*/ 1218 w 2107"/>
                <a:gd name="T49" fmla="*/ 776 h 2871"/>
                <a:gd name="T50" fmla="*/ 1053 w 2107"/>
                <a:gd name="T51" fmla="*/ 1108 h 2871"/>
                <a:gd name="T52" fmla="*/ 1762 w 2107"/>
                <a:gd name="T53" fmla="*/ 1817 h 2871"/>
                <a:gd name="T54" fmla="*/ 1053 w 2107"/>
                <a:gd name="T55" fmla="*/ 2526 h 2871"/>
                <a:gd name="T56" fmla="*/ 345 w 2107"/>
                <a:gd name="T57" fmla="*/ 1817 h 2871"/>
                <a:gd name="T58" fmla="*/ 1053 w 2107"/>
                <a:gd name="T59" fmla="*/ 1108 h 2871"/>
                <a:gd name="T60" fmla="*/ 881 w 2107"/>
                <a:gd name="T61" fmla="*/ 291 h 2871"/>
                <a:gd name="T62" fmla="*/ 814 w 2107"/>
                <a:gd name="T63" fmla="*/ 357 h 2871"/>
                <a:gd name="T64" fmla="*/ 814 w 2107"/>
                <a:gd name="T65" fmla="*/ 502 h 2871"/>
                <a:gd name="T66" fmla="*/ 728 w 2107"/>
                <a:gd name="T67" fmla="*/ 502 h 2871"/>
                <a:gd name="T68" fmla="*/ 728 w 2107"/>
                <a:gd name="T69" fmla="*/ 288 h 2871"/>
                <a:gd name="T70" fmla="*/ 883 w 2107"/>
                <a:gd name="T71" fmla="*/ 133 h 2871"/>
                <a:gd name="T72" fmla="*/ 1052 w 2107"/>
                <a:gd name="T73" fmla="*/ 133 h 2871"/>
                <a:gd name="T74" fmla="*/ 1053 w 2107"/>
                <a:gd name="T75" fmla="*/ 133 h 2871"/>
                <a:gd name="T76" fmla="*/ 1055 w 2107"/>
                <a:gd name="T77" fmla="*/ 133 h 2871"/>
                <a:gd name="T78" fmla="*/ 1224 w 2107"/>
                <a:gd name="T79" fmla="*/ 133 h 2871"/>
                <a:gd name="T80" fmla="*/ 1379 w 2107"/>
                <a:gd name="T81" fmla="*/ 288 h 2871"/>
                <a:gd name="T82" fmla="*/ 1379 w 2107"/>
                <a:gd name="T83" fmla="*/ 502 h 2871"/>
                <a:gd name="T84" fmla="*/ 1293 w 2107"/>
                <a:gd name="T85" fmla="*/ 502 h 2871"/>
                <a:gd name="T86" fmla="*/ 1293 w 2107"/>
                <a:gd name="T87" fmla="*/ 357 h 2871"/>
                <a:gd name="T88" fmla="*/ 1226 w 2107"/>
                <a:gd name="T89" fmla="*/ 291 h 2871"/>
                <a:gd name="T90" fmla="*/ 881 w 2107"/>
                <a:gd name="T91" fmla="*/ 291 h 2871"/>
                <a:gd name="T92" fmla="*/ 909 w 2107"/>
                <a:gd name="T93" fmla="*/ 1817 h 2871"/>
                <a:gd name="T94" fmla="*/ 987 w 2107"/>
                <a:gd name="T95" fmla="*/ 1689 h 2871"/>
                <a:gd name="T96" fmla="*/ 987 w 2107"/>
                <a:gd name="T97" fmla="*/ 1289 h 2871"/>
                <a:gd name="T98" fmla="*/ 1053 w 2107"/>
                <a:gd name="T99" fmla="*/ 1222 h 2871"/>
                <a:gd name="T100" fmla="*/ 1120 w 2107"/>
                <a:gd name="T101" fmla="*/ 1289 h 2871"/>
                <a:gd name="T102" fmla="*/ 1120 w 2107"/>
                <a:gd name="T103" fmla="*/ 1689 h 2871"/>
                <a:gd name="T104" fmla="*/ 1198 w 2107"/>
                <a:gd name="T105" fmla="*/ 1817 h 2871"/>
                <a:gd name="T106" fmla="*/ 1053 w 2107"/>
                <a:gd name="T107" fmla="*/ 1962 h 2871"/>
                <a:gd name="T108" fmla="*/ 909 w 2107"/>
                <a:gd name="T109" fmla="*/ 1817 h 28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107" h="2871">
                  <a:moveTo>
                    <a:pt x="1218" y="776"/>
                  </a:moveTo>
                  <a:lnTo>
                    <a:pt x="1218" y="741"/>
                  </a:lnTo>
                  <a:lnTo>
                    <a:pt x="1226" y="741"/>
                  </a:lnTo>
                  <a:cubicBezTo>
                    <a:pt x="1263" y="741"/>
                    <a:pt x="1293" y="711"/>
                    <a:pt x="1293" y="674"/>
                  </a:cubicBezTo>
                  <a:lnTo>
                    <a:pt x="1293" y="636"/>
                  </a:lnTo>
                  <a:lnTo>
                    <a:pt x="1446" y="636"/>
                  </a:lnTo>
                  <a:cubicBezTo>
                    <a:pt x="1483" y="636"/>
                    <a:pt x="1512" y="606"/>
                    <a:pt x="1512" y="569"/>
                  </a:cubicBezTo>
                  <a:lnTo>
                    <a:pt x="1512" y="288"/>
                  </a:lnTo>
                  <a:cubicBezTo>
                    <a:pt x="1512" y="129"/>
                    <a:pt x="1383" y="0"/>
                    <a:pt x="1224" y="0"/>
                  </a:cubicBezTo>
                  <a:lnTo>
                    <a:pt x="1055" y="0"/>
                  </a:lnTo>
                  <a:cubicBezTo>
                    <a:pt x="1054" y="0"/>
                    <a:pt x="1054" y="0"/>
                    <a:pt x="1053" y="0"/>
                  </a:cubicBezTo>
                  <a:cubicBezTo>
                    <a:pt x="1053" y="0"/>
                    <a:pt x="1052" y="0"/>
                    <a:pt x="1052" y="0"/>
                  </a:cubicBezTo>
                  <a:lnTo>
                    <a:pt x="883" y="0"/>
                  </a:lnTo>
                  <a:cubicBezTo>
                    <a:pt x="724" y="0"/>
                    <a:pt x="594" y="129"/>
                    <a:pt x="594" y="288"/>
                  </a:cubicBezTo>
                  <a:lnTo>
                    <a:pt x="594" y="569"/>
                  </a:lnTo>
                  <a:cubicBezTo>
                    <a:pt x="594" y="606"/>
                    <a:pt x="624" y="636"/>
                    <a:pt x="661" y="636"/>
                  </a:cubicBezTo>
                  <a:lnTo>
                    <a:pt x="814" y="636"/>
                  </a:lnTo>
                  <a:lnTo>
                    <a:pt x="814" y="674"/>
                  </a:lnTo>
                  <a:cubicBezTo>
                    <a:pt x="814" y="711"/>
                    <a:pt x="844" y="741"/>
                    <a:pt x="881" y="741"/>
                  </a:cubicBezTo>
                  <a:lnTo>
                    <a:pt x="889" y="741"/>
                  </a:lnTo>
                  <a:lnTo>
                    <a:pt x="889" y="776"/>
                  </a:lnTo>
                  <a:cubicBezTo>
                    <a:pt x="386" y="855"/>
                    <a:pt x="0" y="1292"/>
                    <a:pt x="0" y="1817"/>
                  </a:cubicBezTo>
                  <a:cubicBezTo>
                    <a:pt x="0" y="2398"/>
                    <a:pt x="472" y="2871"/>
                    <a:pt x="1053" y="2871"/>
                  </a:cubicBezTo>
                  <a:cubicBezTo>
                    <a:pt x="1634" y="2871"/>
                    <a:pt x="2107" y="2398"/>
                    <a:pt x="2107" y="1817"/>
                  </a:cubicBezTo>
                  <a:cubicBezTo>
                    <a:pt x="2107" y="1292"/>
                    <a:pt x="1721" y="855"/>
                    <a:pt x="1218" y="776"/>
                  </a:cubicBezTo>
                  <a:close/>
                  <a:moveTo>
                    <a:pt x="1053" y="1108"/>
                  </a:moveTo>
                  <a:cubicBezTo>
                    <a:pt x="1444" y="1108"/>
                    <a:pt x="1762" y="1426"/>
                    <a:pt x="1762" y="1817"/>
                  </a:cubicBezTo>
                  <a:cubicBezTo>
                    <a:pt x="1762" y="2208"/>
                    <a:pt x="1444" y="2526"/>
                    <a:pt x="1053" y="2526"/>
                  </a:cubicBezTo>
                  <a:cubicBezTo>
                    <a:pt x="663" y="2526"/>
                    <a:pt x="345" y="2208"/>
                    <a:pt x="345" y="1817"/>
                  </a:cubicBezTo>
                  <a:cubicBezTo>
                    <a:pt x="345" y="1426"/>
                    <a:pt x="663" y="1108"/>
                    <a:pt x="1053" y="1108"/>
                  </a:cubicBezTo>
                  <a:close/>
                  <a:moveTo>
                    <a:pt x="881" y="291"/>
                  </a:moveTo>
                  <a:cubicBezTo>
                    <a:pt x="844" y="291"/>
                    <a:pt x="814" y="320"/>
                    <a:pt x="814" y="357"/>
                  </a:cubicBezTo>
                  <a:lnTo>
                    <a:pt x="814" y="502"/>
                  </a:lnTo>
                  <a:lnTo>
                    <a:pt x="728" y="502"/>
                  </a:lnTo>
                  <a:lnTo>
                    <a:pt x="728" y="288"/>
                  </a:lnTo>
                  <a:cubicBezTo>
                    <a:pt x="728" y="203"/>
                    <a:pt x="797" y="133"/>
                    <a:pt x="883" y="133"/>
                  </a:cubicBezTo>
                  <a:lnTo>
                    <a:pt x="1052" y="133"/>
                  </a:lnTo>
                  <a:cubicBezTo>
                    <a:pt x="1052" y="133"/>
                    <a:pt x="1053" y="133"/>
                    <a:pt x="1053" y="133"/>
                  </a:cubicBezTo>
                  <a:cubicBezTo>
                    <a:pt x="1054" y="133"/>
                    <a:pt x="1054" y="133"/>
                    <a:pt x="1055" y="133"/>
                  </a:cubicBezTo>
                  <a:lnTo>
                    <a:pt x="1224" y="133"/>
                  </a:lnTo>
                  <a:cubicBezTo>
                    <a:pt x="1310" y="133"/>
                    <a:pt x="1379" y="203"/>
                    <a:pt x="1379" y="288"/>
                  </a:cubicBezTo>
                  <a:lnTo>
                    <a:pt x="1379" y="502"/>
                  </a:lnTo>
                  <a:lnTo>
                    <a:pt x="1293" y="502"/>
                  </a:lnTo>
                  <a:lnTo>
                    <a:pt x="1293" y="357"/>
                  </a:lnTo>
                  <a:cubicBezTo>
                    <a:pt x="1293" y="320"/>
                    <a:pt x="1263" y="291"/>
                    <a:pt x="1226" y="291"/>
                  </a:cubicBezTo>
                  <a:lnTo>
                    <a:pt x="881" y="291"/>
                  </a:lnTo>
                  <a:close/>
                  <a:moveTo>
                    <a:pt x="909" y="1817"/>
                  </a:moveTo>
                  <a:cubicBezTo>
                    <a:pt x="909" y="1762"/>
                    <a:pt x="941" y="1713"/>
                    <a:pt x="987" y="1689"/>
                  </a:cubicBezTo>
                  <a:lnTo>
                    <a:pt x="987" y="1289"/>
                  </a:lnTo>
                  <a:cubicBezTo>
                    <a:pt x="987" y="1252"/>
                    <a:pt x="1017" y="1222"/>
                    <a:pt x="1053" y="1222"/>
                  </a:cubicBezTo>
                  <a:cubicBezTo>
                    <a:pt x="1090" y="1222"/>
                    <a:pt x="1120" y="1252"/>
                    <a:pt x="1120" y="1289"/>
                  </a:cubicBezTo>
                  <a:lnTo>
                    <a:pt x="1120" y="1689"/>
                  </a:lnTo>
                  <a:cubicBezTo>
                    <a:pt x="1166" y="1713"/>
                    <a:pt x="1198" y="1762"/>
                    <a:pt x="1198" y="1817"/>
                  </a:cubicBezTo>
                  <a:cubicBezTo>
                    <a:pt x="1198" y="1897"/>
                    <a:pt x="1133" y="1962"/>
                    <a:pt x="1053" y="1962"/>
                  </a:cubicBezTo>
                  <a:cubicBezTo>
                    <a:pt x="974" y="1962"/>
                    <a:pt x="909" y="1897"/>
                    <a:pt x="909" y="1817"/>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文本框 103"/>
            <p:cNvSpPr txBox="1"/>
            <p:nvPr/>
          </p:nvSpPr>
          <p:spPr>
            <a:xfrm>
              <a:off x="2868117" y="2153048"/>
              <a:ext cx="674332" cy="369332"/>
            </a:xfrm>
            <a:prstGeom prst="rect">
              <a:avLst/>
            </a:prstGeom>
            <a:noFill/>
          </p:spPr>
          <p:txBody>
            <a:bodyPr wrap="square" rtlCol="0">
              <a:spAutoFit/>
            </a:bodyPr>
            <a:lstStyle/>
            <a:p>
              <a:r>
                <a:rPr lang="zh-CN" altLang="en-US" b="1" dirty="0"/>
                <a:t>超时</a:t>
              </a:r>
              <a:endParaRPr lang="en-US" altLang="zh-CN" b="1" dirty="0"/>
            </a:p>
          </p:txBody>
        </p:sp>
        <p:sp>
          <p:nvSpPr>
            <p:cNvPr id="105" name="文本框 104"/>
            <p:cNvSpPr txBox="1"/>
            <p:nvPr/>
          </p:nvSpPr>
          <p:spPr>
            <a:xfrm>
              <a:off x="2507821" y="2489478"/>
              <a:ext cx="1595231" cy="369332"/>
            </a:xfrm>
            <a:prstGeom prst="rect">
              <a:avLst/>
            </a:prstGeom>
            <a:noFill/>
          </p:spPr>
          <p:txBody>
            <a:bodyPr wrap="square" rtlCol="0">
              <a:spAutoFit/>
            </a:bodyPr>
            <a:lstStyle/>
            <a:p>
              <a:r>
                <a:rPr lang="zh-CN" altLang="en-US" b="1" dirty="0">
                  <a:solidFill>
                    <a:schemeClr val="accent1"/>
                  </a:solidFill>
                </a:rPr>
                <a:t>持续计时器</a:t>
              </a:r>
              <a:endParaRPr lang="en-US" altLang="zh-CN" b="1" dirty="0">
                <a:solidFill>
                  <a:schemeClr val="accent1"/>
                </a:solidFill>
              </a:endParaRPr>
            </a:p>
          </p:txBody>
        </p:sp>
      </p:grpSp>
      <p:grpSp>
        <p:nvGrpSpPr>
          <p:cNvPr id="106" name="组合 105"/>
          <p:cNvGrpSpPr/>
          <p:nvPr/>
        </p:nvGrpSpPr>
        <p:grpSpPr>
          <a:xfrm>
            <a:off x="3941291" y="4958293"/>
            <a:ext cx="4316319" cy="377110"/>
            <a:chOff x="3941291" y="3161583"/>
            <a:chExt cx="4316319" cy="377110"/>
          </a:xfrm>
        </p:grpSpPr>
        <p:cxnSp>
          <p:nvCxnSpPr>
            <p:cNvPr id="107" name="直接箭头连接符 106"/>
            <p:cNvCxnSpPr/>
            <p:nvPr/>
          </p:nvCxnSpPr>
          <p:spPr>
            <a:xfrm>
              <a:off x="3941291" y="3538693"/>
              <a:ext cx="4316319" cy="0"/>
            </a:xfrm>
            <a:prstGeom prst="straightConnector1">
              <a:avLst/>
            </a:prstGeom>
            <a:ln w="381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108" name="文本框 107"/>
            <p:cNvSpPr txBox="1"/>
            <p:nvPr/>
          </p:nvSpPr>
          <p:spPr>
            <a:xfrm>
              <a:off x="4032295" y="3161583"/>
              <a:ext cx="3918857" cy="369332"/>
            </a:xfrm>
            <a:prstGeom prst="rect">
              <a:avLst/>
            </a:prstGeom>
            <a:noFill/>
          </p:spPr>
          <p:txBody>
            <a:bodyPr wrap="square" rtlCol="0">
              <a:spAutoFit/>
            </a:bodyPr>
            <a:lstStyle/>
            <a:p>
              <a:pPr algn="ctr"/>
              <a:r>
                <a:rPr lang="zh-CN" altLang="en-US" b="1" dirty="0">
                  <a:solidFill>
                    <a:schemeClr val="accent5"/>
                  </a:solidFill>
                </a:rPr>
                <a:t>携带</a:t>
              </a:r>
              <a:r>
                <a:rPr lang="en-US" altLang="zh-CN" b="1" dirty="0">
                  <a:solidFill>
                    <a:schemeClr val="accent5"/>
                  </a:solidFill>
                </a:rPr>
                <a:t>1</a:t>
              </a:r>
              <a:r>
                <a:rPr lang="zh-CN" altLang="en-US" b="1" dirty="0">
                  <a:solidFill>
                    <a:schemeClr val="accent5"/>
                  </a:solidFill>
                </a:rPr>
                <a:t>字节数据的零窗口探测报文段</a:t>
              </a:r>
              <a:endParaRPr lang="zh-CN" altLang="en-US" b="1" dirty="0">
                <a:solidFill>
                  <a:schemeClr val="accent5"/>
                </a:solidFill>
              </a:endParaRPr>
            </a:p>
          </p:txBody>
        </p:sp>
      </p:grpSp>
      <p:sp>
        <p:nvSpPr>
          <p:cNvPr id="119" name="文本框 118"/>
          <p:cNvSpPr txBox="1"/>
          <p:nvPr/>
        </p:nvSpPr>
        <p:spPr>
          <a:xfrm>
            <a:off x="8273270" y="5658532"/>
            <a:ext cx="3546393" cy="646331"/>
          </a:xfrm>
          <a:prstGeom prst="rect">
            <a:avLst/>
          </a:prstGeom>
          <a:noFill/>
        </p:spPr>
        <p:txBody>
          <a:bodyPr wrap="square" rtlCol="0">
            <a:spAutoFit/>
          </a:bodyPr>
          <a:lstStyle/>
          <a:p>
            <a:r>
              <a:rPr lang="zh-CN" altLang="en-US" b="1" dirty="0"/>
              <a:t>对零窗口探测报文段进行确认</a:t>
            </a:r>
            <a:endParaRPr lang="en-US" altLang="zh-CN" b="1" dirty="0"/>
          </a:p>
          <a:p>
            <a:r>
              <a:rPr lang="zh-CN" altLang="en-US" b="1" dirty="0"/>
              <a:t>并通告自己的接收窗口为</a:t>
            </a:r>
            <a:r>
              <a:rPr lang="en-US" altLang="zh-CN" b="1" dirty="0"/>
              <a:t>300</a:t>
            </a:r>
            <a:endParaRPr lang="zh-CN" altLang="en-US" b="1" dirty="0"/>
          </a:p>
        </p:txBody>
      </p:sp>
      <p:grpSp>
        <p:nvGrpSpPr>
          <p:cNvPr id="120" name="组合 119"/>
          <p:cNvGrpSpPr/>
          <p:nvPr/>
        </p:nvGrpSpPr>
        <p:grpSpPr>
          <a:xfrm>
            <a:off x="3956065" y="5617721"/>
            <a:ext cx="4301545" cy="369332"/>
            <a:chOff x="3960885" y="2019904"/>
            <a:chExt cx="4301545" cy="369332"/>
          </a:xfrm>
        </p:grpSpPr>
        <p:cxnSp>
          <p:nvCxnSpPr>
            <p:cNvPr id="121" name="直接箭头连接符 120"/>
            <p:cNvCxnSpPr/>
            <p:nvPr/>
          </p:nvCxnSpPr>
          <p:spPr>
            <a:xfrm flipV="1">
              <a:off x="3960885" y="2383881"/>
              <a:ext cx="4301545" cy="5355"/>
            </a:xfrm>
            <a:prstGeom prst="straightConnector1">
              <a:avLst/>
            </a:prstGeom>
            <a:ln w="38100">
              <a:solidFill>
                <a:schemeClr val="tx1"/>
              </a:solidFill>
              <a:headEnd type="triangle" w="med" len="lg"/>
              <a:tailEnd type="none" w="med" len="lg"/>
            </a:ln>
          </p:spPr>
          <p:style>
            <a:lnRef idx="1">
              <a:schemeClr val="accent1"/>
            </a:lnRef>
            <a:fillRef idx="0">
              <a:schemeClr val="accent1"/>
            </a:fillRef>
            <a:effectRef idx="0">
              <a:schemeClr val="accent1"/>
            </a:effectRef>
            <a:fontRef idx="minor">
              <a:schemeClr val="tx1"/>
            </a:fontRef>
          </p:style>
        </p:cxnSp>
        <p:sp>
          <p:nvSpPr>
            <p:cNvPr id="122" name="文本框 121"/>
            <p:cNvSpPr txBox="1"/>
            <p:nvPr/>
          </p:nvSpPr>
          <p:spPr>
            <a:xfrm>
              <a:off x="5179921" y="2019904"/>
              <a:ext cx="806054" cy="369332"/>
            </a:xfrm>
            <a:prstGeom prst="rect">
              <a:avLst/>
            </a:prstGeom>
            <a:noFill/>
          </p:spPr>
          <p:txBody>
            <a:bodyPr wrap="square" rtlCol="0">
              <a:spAutoFit/>
            </a:bodyPr>
            <a:lstStyle/>
            <a:p>
              <a:pPr algn="ctr"/>
              <a:r>
                <a:rPr lang="en-US" altLang="zh-CN" b="1" dirty="0"/>
                <a:t>ACK=1</a:t>
              </a:r>
              <a:endParaRPr lang="zh-CN" altLang="en-US" b="1" dirty="0"/>
            </a:p>
          </p:txBody>
        </p:sp>
        <p:sp>
          <p:nvSpPr>
            <p:cNvPr id="123" name="文本框 122"/>
            <p:cNvSpPr txBox="1"/>
            <p:nvPr/>
          </p:nvSpPr>
          <p:spPr>
            <a:xfrm>
              <a:off x="6230034" y="2019904"/>
              <a:ext cx="1116109" cy="369332"/>
            </a:xfrm>
            <a:prstGeom prst="rect">
              <a:avLst/>
            </a:prstGeom>
            <a:noFill/>
          </p:spPr>
          <p:txBody>
            <a:bodyPr wrap="square" rtlCol="0">
              <a:spAutoFit/>
            </a:bodyPr>
            <a:lstStyle/>
            <a:p>
              <a:pPr algn="ctr"/>
              <a:r>
                <a:rPr lang="en-US" altLang="zh-CN" b="1" dirty="0"/>
                <a:t>rwnd=300</a:t>
              </a:r>
              <a:endParaRPr lang="zh-CN" altLang="en-US" b="1" dirty="0"/>
            </a:p>
          </p:txBody>
        </p:sp>
      </p:grpSp>
      <p:sp>
        <p:nvSpPr>
          <p:cNvPr id="41" name="矩形 40"/>
          <p:cNvSpPr/>
          <p:nvPr/>
        </p:nvSpPr>
        <p:spPr>
          <a:xfrm>
            <a:off x="2081438" y="5757413"/>
            <a:ext cx="1686930" cy="4485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打破死锁局面</a:t>
            </a:r>
            <a:endParaRPr lang="zh-CN" altLang="en-US" b="1" dirty="0"/>
          </a:p>
        </p:txBody>
      </p:sp>
    </p:spTree>
    <p:custDataLst>
      <p:tags r:id="rId3"/>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ppt_x"/>
                                          </p:val>
                                        </p:tav>
                                        <p:tav tm="100000">
                                          <p:val>
                                            <p:strVal val="#ppt_x"/>
                                          </p:val>
                                        </p:tav>
                                      </p:tavLst>
                                    </p:anim>
                                    <p:anim calcmode="lin" valueType="num">
                                      <p:cBhvr additive="base">
                                        <p:cTn id="8"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2" presetClass="entr" presetSubtype="8" fill="hold" grpId="0" nodeType="clickEffect">
                                  <p:stCondLst>
                                    <p:cond delay="0"/>
                                  </p:stCondLst>
                                  <p:childTnLst>
                                    <p:set>
                                      <p:cBhvr>
                                        <p:cTn id="12" dur="1" fill="hold">
                                          <p:stCondLst>
                                            <p:cond delay="0"/>
                                          </p:stCondLst>
                                        </p:cTn>
                                        <p:tgtEl>
                                          <p:spTgt spid="55"/>
                                        </p:tgtEl>
                                        <p:attrNameLst>
                                          <p:attrName>style.visibility</p:attrName>
                                        </p:attrNameLst>
                                      </p:cBhvr>
                                      <p:to>
                                        <p:strVal val="visible"/>
                                      </p:to>
                                    </p:set>
                                    <p:anim calcmode="lin" valueType="num">
                                      <p:cBhvr additive="base">
                                        <p:cTn id="13" dur="500"/>
                                        <p:tgtEl>
                                          <p:spTgt spid="55"/>
                                        </p:tgtEl>
                                        <p:attrNameLst>
                                          <p:attrName>ppt_x</p:attrName>
                                        </p:attrNameLst>
                                      </p:cBhvr>
                                      <p:tavLst>
                                        <p:tav tm="0">
                                          <p:val>
                                            <p:strVal val="#ppt_x-#ppt_w*1.125000"/>
                                          </p:val>
                                        </p:tav>
                                        <p:tav tm="100000">
                                          <p:val>
                                            <p:strVal val="#ppt_x"/>
                                          </p:val>
                                        </p:tav>
                                      </p:tavLst>
                                    </p:anim>
                                    <p:animEffect transition="in" filter="wipe(right)">
                                      <p:cBhvr>
                                        <p:cTn id="14" dur="500"/>
                                        <p:tgtEl>
                                          <p:spTgt spid="55"/>
                                        </p:tgtEl>
                                      </p:cBhvr>
                                    </p:animEffect>
                                  </p:childTnLst>
                                </p:cTn>
                              </p:par>
                              <p:par>
                                <p:cTn id="15" presetID="22" presetClass="entr" presetSubtype="2" fill="hold" nodeType="withEffect">
                                  <p:stCondLst>
                                    <p:cond delay="0"/>
                                  </p:stCondLst>
                                  <p:childTnLst>
                                    <p:set>
                                      <p:cBhvr>
                                        <p:cTn id="16" dur="1" fill="hold">
                                          <p:stCondLst>
                                            <p:cond delay="0"/>
                                          </p:stCondLst>
                                        </p:cTn>
                                        <p:tgtEl>
                                          <p:spTgt spid="33"/>
                                        </p:tgtEl>
                                        <p:attrNameLst>
                                          <p:attrName>style.visibility</p:attrName>
                                        </p:attrNameLst>
                                      </p:cBhvr>
                                      <p:to>
                                        <p:strVal val="visible"/>
                                      </p:to>
                                    </p:set>
                                    <p:animEffect transition="in" filter="wipe(right)">
                                      <p:cBhvr>
                                        <p:cTn id="17" dur="1000"/>
                                        <p:tgtEl>
                                          <p:spTgt spid="33"/>
                                        </p:tgtEl>
                                      </p:cBhvr>
                                    </p:animEffect>
                                  </p:childTnLst>
                                </p:cTn>
                              </p:par>
                            </p:childTnLst>
                          </p:cTn>
                        </p:par>
                      </p:childTnLst>
                    </p:cTn>
                  </p:par>
                  <p:par>
                    <p:cTn id="18" fill="hold">
                      <p:stCondLst>
                        <p:cond delay="indefinite"/>
                      </p:stCondLst>
                      <p:childTnLst>
                        <p:par>
                          <p:cTn id="19" fill="hold">
                            <p:stCondLst>
                              <p:cond delay="0"/>
                            </p:stCondLst>
                            <p:childTnLst>
                              <p:par>
                                <p:cTn id="20" presetID="53" presetClass="entr" presetSubtype="16" fill="hold" grpId="0" nodeType="clickEffect">
                                  <p:stCondLst>
                                    <p:cond delay="0"/>
                                  </p:stCondLst>
                                  <p:childTnLst>
                                    <p:set>
                                      <p:cBhvr>
                                        <p:cTn id="21" dur="1" fill="hold">
                                          <p:stCondLst>
                                            <p:cond delay="0"/>
                                          </p:stCondLst>
                                        </p:cTn>
                                        <p:tgtEl>
                                          <p:spTgt spid="34"/>
                                        </p:tgtEl>
                                        <p:attrNameLst>
                                          <p:attrName>style.visibility</p:attrName>
                                        </p:attrNameLst>
                                      </p:cBhvr>
                                      <p:to>
                                        <p:strVal val="visible"/>
                                      </p:to>
                                    </p:set>
                                    <p:anim calcmode="lin" valueType="num">
                                      <p:cBhvr>
                                        <p:cTn id="22" dur="500" fill="hold"/>
                                        <p:tgtEl>
                                          <p:spTgt spid="34"/>
                                        </p:tgtEl>
                                        <p:attrNameLst>
                                          <p:attrName>ppt_w</p:attrName>
                                        </p:attrNameLst>
                                      </p:cBhvr>
                                      <p:tavLst>
                                        <p:tav tm="0">
                                          <p:val>
                                            <p:fltVal val="0"/>
                                          </p:val>
                                        </p:tav>
                                        <p:tav tm="100000">
                                          <p:val>
                                            <p:strVal val="#ppt_w"/>
                                          </p:val>
                                        </p:tav>
                                      </p:tavLst>
                                    </p:anim>
                                    <p:anim calcmode="lin" valueType="num">
                                      <p:cBhvr>
                                        <p:cTn id="23" dur="500" fill="hold"/>
                                        <p:tgtEl>
                                          <p:spTgt spid="34"/>
                                        </p:tgtEl>
                                        <p:attrNameLst>
                                          <p:attrName>ppt_h</p:attrName>
                                        </p:attrNameLst>
                                      </p:cBhvr>
                                      <p:tavLst>
                                        <p:tav tm="0">
                                          <p:val>
                                            <p:fltVal val="0"/>
                                          </p:val>
                                        </p:tav>
                                        <p:tav tm="100000">
                                          <p:val>
                                            <p:strVal val="#ppt_h"/>
                                          </p:val>
                                        </p:tav>
                                      </p:tavLst>
                                    </p:anim>
                                    <p:animEffect transition="in" filter="fade">
                                      <p:cBhvr>
                                        <p:cTn id="24" dur="500"/>
                                        <p:tgtEl>
                                          <p:spTgt spid="34"/>
                                        </p:tgtEl>
                                      </p:cBhvr>
                                    </p:animEffect>
                                  </p:childTnLst>
                                </p:cTn>
                              </p:par>
                            </p:childTnLst>
                          </p:cTn>
                        </p:par>
                      </p:childTnLst>
                    </p:cTn>
                  </p:par>
                  <p:par>
                    <p:cTn id="25" fill="hold">
                      <p:stCondLst>
                        <p:cond delay="indefinite"/>
                      </p:stCondLst>
                      <p:childTnLst>
                        <p:par>
                          <p:cTn id="26" fill="hold">
                            <p:stCondLst>
                              <p:cond delay="0"/>
                            </p:stCondLst>
                            <p:childTnLst>
                              <p:par>
                                <p:cTn id="27" presetID="49" presetClass="entr" presetSubtype="0" decel="100000" fill="hold" nodeType="clickEffect">
                                  <p:stCondLst>
                                    <p:cond delay="0"/>
                                  </p:stCondLst>
                                  <p:childTnLst>
                                    <p:set>
                                      <p:cBhvr>
                                        <p:cTn id="28" dur="1" fill="hold">
                                          <p:stCondLst>
                                            <p:cond delay="0"/>
                                          </p:stCondLst>
                                        </p:cTn>
                                        <p:tgtEl>
                                          <p:spTgt spid="35"/>
                                        </p:tgtEl>
                                        <p:attrNameLst>
                                          <p:attrName>style.visibility</p:attrName>
                                        </p:attrNameLst>
                                      </p:cBhvr>
                                      <p:to>
                                        <p:strVal val="visible"/>
                                      </p:to>
                                    </p:set>
                                    <p:anim calcmode="lin" valueType="num">
                                      <p:cBhvr>
                                        <p:cTn id="29" dur="500" fill="hold"/>
                                        <p:tgtEl>
                                          <p:spTgt spid="35"/>
                                        </p:tgtEl>
                                        <p:attrNameLst>
                                          <p:attrName>ppt_w</p:attrName>
                                        </p:attrNameLst>
                                      </p:cBhvr>
                                      <p:tavLst>
                                        <p:tav tm="0">
                                          <p:val>
                                            <p:fltVal val="0"/>
                                          </p:val>
                                        </p:tav>
                                        <p:tav tm="100000">
                                          <p:val>
                                            <p:strVal val="#ppt_w"/>
                                          </p:val>
                                        </p:tav>
                                      </p:tavLst>
                                    </p:anim>
                                    <p:anim calcmode="lin" valueType="num">
                                      <p:cBhvr>
                                        <p:cTn id="30" dur="500" fill="hold"/>
                                        <p:tgtEl>
                                          <p:spTgt spid="35"/>
                                        </p:tgtEl>
                                        <p:attrNameLst>
                                          <p:attrName>ppt_h</p:attrName>
                                        </p:attrNameLst>
                                      </p:cBhvr>
                                      <p:tavLst>
                                        <p:tav tm="0">
                                          <p:val>
                                            <p:fltVal val="0"/>
                                          </p:val>
                                        </p:tav>
                                        <p:tav tm="100000">
                                          <p:val>
                                            <p:strVal val="#ppt_h"/>
                                          </p:val>
                                        </p:tav>
                                      </p:tavLst>
                                    </p:anim>
                                    <p:anim calcmode="lin" valueType="num">
                                      <p:cBhvr>
                                        <p:cTn id="31" dur="500" fill="hold"/>
                                        <p:tgtEl>
                                          <p:spTgt spid="35"/>
                                        </p:tgtEl>
                                        <p:attrNameLst>
                                          <p:attrName>style.rotation</p:attrName>
                                        </p:attrNameLst>
                                      </p:cBhvr>
                                      <p:tavLst>
                                        <p:tav tm="0">
                                          <p:val>
                                            <p:fltVal val="360"/>
                                          </p:val>
                                        </p:tav>
                                        <p:tav tm="100000">
                                          <p:val>
                                            <p:fltVal val="0"/>
                                          </p:val>
                                        </p:tav>
                                      </p:tavLst>
                                    </p:anim>
                                    <p:animEffect transition="in" filter="fade">
                                      <p:cBhvr>
                                        <p:cTn id="32" dur="500"/>
                                        <p:tgtEl>
                                          <p:spTgt spid="35"/>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2" fill="hold" nodeType="clickEffect">
                                  <p:stCondLst>
                                    <p:cond delay="0"/>
                                  </p:stCondLst>
                                  <p:childTnLst>
                                    <p:set>
                                      <p:cBhvr>
                                        <p:cTn id="36" dur="1" fill="hold">
                                          <p:stCondLst>
                                            <p:cond delay="0"/>
                                          </p:stCondLst>
                                        </p:cTn>
                                        <p:tgtEl>
                                          <p:spTgt spid="77"/>
                                        </p:tgtEl>
                                        <p:attrNameLst>
                                          <p:attrName>style.visibility</p:attrName>
                                        </p:attrNameLst>
                                      </p:cBhvr>
                                      <p:to>
                                        <p:strVal val="visible"/>
                                      </p:to>
                                    </p:set>
                                    <p:animEffect transition="in" filter="wipe(right)">
                                      <p:cBhvr>
                                        <p:cTn id="37" dur="1000"/>
                                        <p:tgtEl>
                                          <p:spTgt spid="77"/>
                                        </p:tgtEl>
                                      </p:cBhvr>
                                    </p:animEffect>
                                  </p:childTnLst>
                                </p:cTn>
                              </p:par>
                              <p:par>
                                <p:cTn id="38" presetID="12" presetClass="entr" presetSubtype="8" fill="hold" grpId="0" nodeType="withEffect">
                                  <p:stCondLst>
                                    <p:cond delay="0"/>
                                  </p:stCondLst>
                                  <p:childTnLst>
                                    <p:set>
                                      <p:cBhvr>
                                        <p:cTn id="39" dur="1" fill="hold">
                                          <p:stCondLst>
                                            <p:cond delay="0"/>
                                          </p:stCondLst>
                                        </p:cTn>
                                        <p:tgtEl>
                                          <p:spTgt spid="76"/>
                                        </p:tgtEl>
                                        <p:attrNameLst>
                                          <p:attrName>style.visibility</p:attrName>
                                        </p:attrNameLst>
                                      </p:cBhvr>
                                      <p:to>
                                        <p:strVal val="visible"/>
                                      </p:to>
                                    </p:set>
                                    <p:anim calcmode="lin" valueType="num">
                                      <p:cBhvr additive="base">
                                        <p:cTn id="40" dur="500"/>
                                        <p:tgtEl>
                                          <p:spTgt spid="76"/>
                                        </p:tgtEl>
                                        <p:attrNameLst>
                                          <p:attrName>ppt_x</p:attrName>
                                        </p:attrNameLst>
                                      </p:cBhvr>
                                      <p:tavLst>
                                        <p:tav tm="0">
                                          <p:val>
                                            <p:strVal val="#ppt_x-#ppt_w*1.125000"/>
                                          </p:val>
                                        </p:tav>
                                        <p:tav tm="100000">
                                          <p:val>
                                            <p:strVal val="#ppt_x"/>
                                          </p:val>
                                        </p:tav>
                                      </p:tavLst>
                                    </p:anim>
                                    <p:animEffect transition="in" filter="wipe(right)">
                                      <p:cBhvr>
                                        <p:cTn id="41" dur="500"/>
                                        <p:tgtEl>
                                          <p:spTgt spid="76"/>
                                        </p:tgtEl>
                                      </p:cBhvr>
                                    </p:animEffect>
                                  </p:childTnLst>
                                </p:cTn>
                              </p:par>
                            </p:childTnLst>
                          </p:cTn>
                        </p:par>
                      </p:childTnLst>
                    </p:cTn>
                  </p:par>
                  <p:par>
                    <p:cTn id="42" fill="hold">
                      <p:stCondLst>
                        <p:cond delay="indefinite"/>
                      </p:stCondLst>
                      <p:childTnLst>
                        <p:par>
                          <p:cTn id="43" fill="hold">
                            <p:stCondLst>
                              <p:cond delay="0"/>
                            </p:stCondLst>
                            <p:childTnLst>
                              <p:par>
                                <p:cTn id="44" presetID="49" presetClass="entr" presetSubtype="0" decel="100000" fill="hold" nodeType="clickEffect">
                                  <p:stCondLst>
                                    <p:cond delay="0"/>
                                  </p:stCondLst>
                                  <p:childTnLst>
                                    <p:set>
                                      <p:cBhvr>
                                        <p:cTn id="45" dur="1" fill="hold">
                                          <p:stCondLst>
                                            <p:cond delay="0"/>
                                          </p:stCondLst>
                                        </p:cTn>
                                        <p:tgtEl>
                                          <p:spTgt spid="80"/>
                                        </p:tgtEl>
                                        <p:attrNameLst>
                                          <p:attrName>style.visibility</p:attrName>
                                        </p:attrNameLst>
                                      </p:cBhvr>
                                      <p:to>
                                        <p:strVal val="visible"/>
                                      </p:to>
                                    </p:set>
                                    <p:anim calcmode="lin" valueType="num">
                                      <p:cBhvr>
                                        <p:cTn id="46" dur="500" fill="hold"/>
                                        <p:tgtEl>
                                          <p:spTgt spid="80"/>
                                        </p:tgtEl>
                                        <p:attrNameLst>
                                          <p:attrName>ppt_w</p:attrName>
                                        </p:attrNameLst>
                                      </p:cBhvr>
                                      <p:tavLst>
                                        <p:tav tm="0">
                                          <p:val>
                                            <p:fltVal val="0"/>
                                          </p:val>
                                        </p:tav>
                                        <p:tav tm="100000">
                                          <p:val>
                                            <p:strVal val="#ppt_w"/>
                                          </p:val>
                                        </p:tav>
                                      </p:tavLst>
                                    </p:anim>
                                    <p:anim calcmode="lin" valueType="num">
                                      <p:cBhvr>
                                        <p:cTn id="47" dur="500" fill="hold"/>
                                        <p:tgtEl>
                                          <p:spTgt spid="80"/>
                                        </p:tgtEl>
                                        <p:attrNameLst>
                                          <p:attrName>ppt_h</p:attrName>
                                        </p:attrNameLst>
                                      </p:cBhvr>
                                      <p:tavLst>
                                        <p:tav tm="0">
                                          <p:val>
                                            <p:fltVal val="0"/>
                                          </p:val>
                                        </p:tav>
                                        <p:tav tm="100000">
                                          <p:val>
                                            <p:strVal val="#ppt_h"/>
                                          </p:val>
                                        </p:tav>
                                      </p:tavLst>
                                    </p:anim>
                                    <p:anim calcmode="lin" valueType="num">
                                      <p:cBhvr>
                                        <p:cTn id="48" dur="500" fill="hold"/>
                                        <p:tgtEl>
                                          <p:spTgt spid="80"/>
                                        </p:tgtEl>
                                        <p:attrNameLst>
                                          <p:attrName>style.rotation</p:attrName>
                                        </p:attrNameLst>
                                      </p:cBhvr>
                                      <p:tavLst>
                                        <p:tav tm="0">
                                          <p:val>
                                            <p:fltVal val="360"/>
                                          </p:val>
                                        </p:tav>
                                        <p:tav tm="100000">
                                          <p:val>
                                            <p:fltVal val="0"/>
                                          </p:val>
                                        </p:tav>
                                      </p:tavLst>
                                    </p:anim>
                                    <p:animEffect transition="in" filter="fade">
                                      <p:cBhvr>
                                        <p:cTn id="49" dur="500"/>
                                        <p:tgtEl>
                                          <p:spTgt spid="80"/>
                                        </p:tgtEl>
                                      </p:cBhvr>
                                    </p:animEffect>
                                  </p:childTnLst>
                                </p:cTn>
                              </p:par>
                            </p:childTnLst>
                          </p:cTn>
                        </p:par>
                      </p:childTnLst>
                    </p:cTn>
                  </p:par>
                  <p:par>
                    <p:cTn id="50" fill="hold">
                      <p:stCondLst>
                        <p:cond delay="indefinite"/>
                      </p:stCondLst>
                      <p:childTnLst>
                        <p:par>
                          <p:cTn id="51" fill="hold">
                            <p:stCondLst>
                              <p:cond delay="0"/>
                            </p:stCondLst>
                            <p:childTnLst>
                              <p:par>
                                <p:cTn id="52" presetID="49" presetClass="entr" presetSubtype="0" decel="100000" fill="hold" nodeType="clickEffect">
                                  <p:stCondLst>
                                    <p:cond delay="0"/>
                                  </p:stCondLst>
                                  <p:childTnLst>
                                    <p:set>
                                      <p:cBhvr>
                                        <p:cTn id="53" dur="1" fill="hold">
                                          <p:stCondLst>
                                            <p:cond delay="0"/>
                                          </p:stCondLst>
                                        </p:cTn>
                                        <p:tgtEl>
                                          <p:spTgt spid="83"/>
                                        </p:tgtEl>
                                        <p:attrNameLst>
                                          <p:attrName>style.visibility</p:attrName>
                                        </p:attrNameLst>
                                      </p:cBhvr>
                                      <p:to>
                                        <p:strVal val="visible"/>
                                      </p:to>
                                    </p:set>
                                    <p:anim calcmode="lin" valueType="num">
                                      <p:cBhvr>
                                        <p:cTn id="54" dur="500" fill="hold"/>
                                        <p:tgtEl>
                                          <p:spTgt spid="83"/>
                                        </p:tgtEl>
                                        <p:attrNameLst>
                                          <p:attrName>ppt_w</p:attrName>
                                        </p:attrNameLst>
                                      </p:cBhvr>
                                      <p:tavLst>
                                        <p:tav tm="0">
                                          <p:val>
                                            <p:fltVal val="0"/>
                                          </p:val>
                                        </p:tav>
                                        <p:tav tm="100000">
                                          <p:val>
                                            <p:strVal val="#ppt_w"/>
                                          </p:val>
                                        </p:tav>
                                      </p:tavLst>
                                    </p:anim>
                                    <p:anim calcmode="lin" valueType="num">
                                      <p:cBhvr>
                                        <p:cTn id="55" dur="500" fill="hold"/>
                                        <p:tgtEl>
                                          <p:spTgt spid="83"/>
                                        </p:tgtEl>
                                        <p:attrNameLst>
                                          <p:attrName>ppt_h</p:attrName>
                                        </p:attrNameLst>
                                      </p:cBhvr>
                                      <p:tavLst>
                                        <p:tav tm="0">
                                          <p:val>
                                            <p:fltVal val="0"/>
                                          </p:val>
                                        </p:tav>
                                        <p:tav tm="100000">
                                          <p:val>
                                            <p:strVal val="#ppt_h"/>
                                          </p:val>
                                        </p:tav>
                                      </p:tavLst>
                                    </p:anim>
                                    <p:anim calcmode="lin" valueType="num">
                                      <p:cBhvr>
                                        <p:cTn id="56" dur="500" fill="hold"/>
                                        <p:tgtEl>
                                          <p:spTgt spid="83"/>
                                        </p:tgtEl>
                                        <p:attrNameLst>
                                          <p:attrName>style.rotation</p:attrName>
                                        </p:attrNameLst>
                                      </p:cBhvr>
                                      <p:tavLst>
                                        <p:tav tm="0">
                                          <p:val>
                                            <p:fltVal val="360"/>
                                          </p:val>
                                        </p:tav>
                                        <p:tav tm="100000">
                                          <p:val>
                                            <p:fltVal val="0"/>
                                          </p:val>
                                        </p:tav>
                                      </p:tavLst>
                                    </p:anim>
                                    <p:animEffect transition="in" filter="fade">
                                      <p:cBhvr>
                                        <p:cTn id="57" dur="500"/>
                                        <p:tgtEl>
                                          <p:spTgt spid="83"/>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nodeType="clickEffect">
                                  <p:stCondLst>
                                    <p:cond delay="0"/>
                                  </p:stCondLst>
                                  <p:childTnLst>
                                    <p:set>
                                      <p:cBhvr>
                                        <p:cTn id="61" dur="1" fill="hold">
                                          <p:stCondLst>
                                            <p:cond delay="0"/>
                                          </p:stCondLst>
                                        </p:cTn>
                                        <p:tgtEl>
                                          <p:spTgt spid="39"/>
                                        </p:tgtEl>
                                        <p:attrNameLst>
                                          <p:attrName>style.visibility</p:attrName>
                                        </p:attrNameLst>
                                      </p:cBhvr>
                                      <p:to>
                                        <p:strVal val="visible"/>
                                      </p:to>
                                    </p:set>
                                    <p:animEffect transition="in" filter="wipe(left)">
                                      <p:cBhvr>
                                        <p:cTn id="62" dur="1000"/>
                                        <p:tgtEl>
                                          <p:spTgt spid="39"/>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2" fill="hold" nodeType="clickEffect">
                                  <p:stCondLst>
                                    <p:cond delay="0"/>
                                  </p:stCondLst>
                                  <p:childTnLst>
                                    <p:set>
                                      <p:cBhvr>
                                        <p:cTn id="66" dur="1" fill="hold">
                                          <p:stCondLst>
                                            <p:cond delay="0"/>
                                          </p:stCondLst>
                                        </p:cTn>
                                        <p:tgtEl>
                                          <p:spTgt spid="92"/>
                                        </p:tgtEl>
                                        <p:attrNameLst>
                                          <p:attrName>style.visibility</p:attrName>
                                        </p:attrNameLst>
                                      </p:cBhvr>
                                      <p:to>
                                        <p:strVal val="visible"/>
                                      </p:to>
                                    </p:set>
                                    <p:animEffect transition="in" filter="wipe(right)">
                                      <p:cBhvr>
                                        <p:cTn id="67" dur="1000"/>
                                        <p:tgtEl>
                                          <p:spTgt spid="92"/>
                                        </p:tgtEl>
                                      </p:cBhvr>
                                    </p:animEffect>
                                  </p:childTnLst>
                                </p:cTn>
                              </p:par>
                              <p:par>
                                <p:cTn id="68" presetID="12" presetClass="entr" presetSubtype="8" fill="hold" grpId="0" nodeType="withEffect">
                                  <p:stCondLst>
                                    <p:cond delay="0"/>
                                  </p:stCondLst>
                                  <p:childTnLst>
                                    <p:set>
                                      <p:cBhvr>
                                        <p:cTn id="69" dur="1" fill="hold">
                                          <p:stCondLst>
                                            <p:cond delay="0"/>
                                          </p:stCondLst>
                                        </p:cTn>
                                        <p:tgtEl>
                                          <p:spTgt spid="97"/>
                                        </p:tgtEl>
                                        <p:attrNameLst>
                                          <p:attrName>style.visibility</p:attrName>
                                        </p:attrNameLst>
                                      </p:cBhvr>
                                      <p:to>
                                        <p:strVal val="visible"/>
                                      </p:to>
                                    </p:set>
                                    <p:anim calcmode="lin" valueType="num">
                                      <p:cBhvr additive="base">
                                        <p:cTn id="70" dur="500"/>
                                        <p:tgtEl>
                                          <p:spTgt spid="97"/>
                                        </p:tgtEl>
                                        <p:attrNameLst>
                                          <p:attrName>ppt_x</p:attrName>
                                        </p:attrNameLst>
                                      </p:cBhvr>
                                      <p:tavLst>
                                        <p:tav tm="0">
                                          <p:val>
                                            <p:strVal val="#ppt_x-#ppt_w*1.125000"/>
                                          </p:val>
                                        </p:tav>
                                        <p:tav tm="100000">
                                          <p:val>
                                            <p:strVal val="#ppt_x"/>
                                          </p:val>
                                        </p:tav>
                                      </p:tavLst>
                                    </p:anim>
                                    <p:animEffect transition="in" filter="wipe(right)">
                                      <p:cBhvr>
                                        <p:cTn id="71" dur="500"/>
                                        <p:tgtEl>
                                          <p:spTgt spid="97"/>
                                        </p:tgtEl>
                                      </p:cBhvr>
                                    </p:animEffect>
                                  </p:childTnLst>
                                </p:cTn>
                              </p:par>
                            </p:childTnLst>
                          </p:cTn>
                        </p:par>
                      </p:childTnLst>
                    </p:cTn>
                  </p:par>
                  <p:par>
                    <p:cTn id="72" fill="hold">
                      <p:stCondLst>
                        <p:cond delay="indefinite"/>
                      </p:stCondLst>
                      <p:childTnLst>
                        <p:par>
                          <p:cTn id="73" fill="hold">
                            <p:stCondLst>
                              <p:cond delay="0"/>
                            </p:stCondLst>
                            <p:childTnLst>
                              <p:par>
                                <p:cTn id="74" presetID="49" presetClass="entr" presetSubtype="0" decel="100000" fill="hold" nodeType="clickEffect">
                                  <p:stCondLst>
                                    <p:cond delay="0"/>
                                  </p:stCondLst>
                                  <p:childTnLst>
                                    <p:set>
                                      <p:cBhvr>
                                        <p:cTn id="75" dur="1" fill="hold">
                                          <p:stCondLst>
                                            <p:cond delay="0"/>
                                          </p:stCondLst>
                                        </p:cTn>
                                        <p:tgtEl>
                                          <p:spTgt spid="98"/>
                                        </p:tgtEl>
                                        <p:attrNameLst>
                                          <p:attrName>style.visibility</p:attrName>
                                        </p:attrNameLst>
                                      </p:cBhvr>
                                      <p:to>
                                        <p:strVal val="visible"/>
                                      </p:to>
                                    </p:set>
                                    <p:anim calcmode="lin" valueType="num">
                                      <p:cBhvr>
                                        <p:cTn id="76" dur="500" fill="hold"/>
                                        <p:tgtEl>
                                          <p:spTgt spid="98"/>
                                        </p:tgtEl>
                                        <p:attrNameLst>
                                          <p:attrName>ppt_w</p:attrName>
                                        </p:attrNameLst>
                                      </p:cBhvr>
                                      <p:tavLst>
                                        <p:tav tm="0">
                                          <p:val>
                                            <p:fltVal val="0"/>
                                          </p:val>
                                        </p:tav>
                                        <p:tav tm="100000">
                                          <p:val>
                                            <p:strVal val="#ppt_w"/>
                                          </p:val>
                                        </p:tav>
                                      </p:tavLst>
                                    </p:anim>
                                    <p:anim calcmode="lin" valueType="num">
                                      <p:cBhvr>
                                        <p:cTn id="77" dur="500" fill="hold"/>
                                        <p:tgtEl>
                                          <p:spTgt spid="98"/>
                                        </p:tgtEl>
                                        <p:attrNameLst>
                                          <p:attrName>ppt_h</p:attrName>
                                        </p:attrNameLst>
                                      </p:cBhvr>
                                      <p:tavLst>
                                        <p:tav tm="0">
                                          <p:val>
                                            <p:fltVal val="0"/>
                                          </p:val>
                                        </p:tav>
                                        <p:tav tm="100000">
                                          <p:val>
                                            <p:strVal val="#ppt_h"/>
                                          </p:val>
                                        </p:tav>
                                      </p:tavLst>
                                    </p:anim>
                                    <p:anim calcmode="lin" valueType="num">
                                      <p:cBhvr>
                                        <p:cTn id="78" dur="500" fill="hold"/>
                                        <p:tgtEl>
                                          <p:spTgt spid="98"/>
                                        </p:tgtEl>
                                        <p:attrNameLst>
                                          <p:attrName>style.rotation</p:attrName>
                                        </p:attrNameLst>
                                      </p:cBhvr>
                                      <p:tavLst>
                                        <p:tav tm="0">
                                          <p:val>
                                            <p:fltVal val="360"/>
                                          </p:val>
                                        </p:tav>
                                        <p:tav tm="100000">
                                          <p:val>
                                            <p:fltVal val="0"/>
                                          </p:val>
                                        </p:tav>
                                      </p:tavLst>
                                    </p:anim>
                                    <p:animEffect transition="in" filter="fade">
                                      <p:cBhvr>
                                        <p:cTn id="79" dur="500"/>
                                        <p:tgtEl>
                                          <p:spTgt spid="98"/>
                                        </p:tgtEl>
                                      </p:cBhvr>
                                    </p:animEffect>
                                  </p:childTnLst>
                                </p:cTn>
                              </p:par>
                            </p:childTnLst>
                          </p:cTn>
                        </p:par>
                      </p:childTnLst>
                    </p:cTn>
                  </p:par>
                  <p:par>
                    <p:cTn id="80" fill="hold">
                      <p:stCondLst>
                        <p:cond delay="indefinite"/>
                      </p:stCondLst>
                      <p:childTnLst>
                        <p:par>
                          <p:cTn id="81" fill="hold">
                            <p:stCondLst>
                              <p:cond delay="0"/>
                            </p:stCondLst>
                            <p:childTnLst>
                              <p:par>
                                <p:cTn id="82" presetID="49" presetClass="entr" presetSubtype="0" decel="100000" fill="hold" nodeType="clickEffect">
                                  <p:stCondLst>
                                    <p:cond delay="0"/>
                                  </p:stCondLst>
                                  <p:childTnLst>
                                    <p:set>
                                      <p:cBhvr>
                                        <p:cTn id="83" dur="1" fill="hold">
                                          <p:stCondLst>
                                            <p:cond delay="0"/>
                                          </p:stCondLst>
                                        </p:cTn>
                                        <p:tgtEl>
                                          <p:spTgt spid="102"/>
                                        </p:tgtEl>
                                        <p:attrNameLst>
                                          <p:attrName>style.visibility</p:attrName>
                                        </p:attrNameLst>
                                      </p:cBhvr>
                                      <p:to>
                                        <p:strVal val="visible"/>
                                      </p:to>
                                    </p:set>
                                    <p:anim calcmode="lin" valueType="num">
                                      <p:cBhvr>
                                        <p:cTn id="84" dur="500" fill="hold"/>
                                        <p:tgtEl>
                                          <p:spTgt spid="102"/>
                                        </p:tgtEl>
                                        <p:attrNameLst>
                                          <p:attrName>ppt_w</p:attrName>
                                        </p:attrNameLst>
                                      </p:cBhvr>
                                      <p:tavLst>
                                        <p:tav tm="0">
                                          <p:val>
                                            <p:fltVal val="0"/>
                                          </p:val>
                                        </p:tav>
                                        <p:tav tm="100000">
                                          <p:val>
                                            <p:strVal val="#ppt_w"/>
                                          </p:val>
                                        </p:tav>
                                      </p:tavLst>
                                    </p:anim>
                                    <p:anim calcmode="lin" valueType="num">
                                      <p:cBhvr>
                                        <p:cTn id="85" dur="500" fill="hold"/>
                                        <p:tgtEl>
                                          <p:spTgt spid="102"/>
                                        </p:tgtEl>
                                        <p:attrNameLst>
                                          <p:attrName>ppt_h</p:attrName>
                                        </p:attrNameLst>
                                      </p:cBhvr>
                                      <p:tavLst>
                                        <p:tav tm="0">
                                          <p:val>
                                            <p:fltVal val="0"/>
                                          </p:val>
                                        </p:tav>
                                        <p:tav tm="100000">
                                          <p:val>
                                            <p:strVal val="#ppt_h"/>
                                          </p:val>
                                        </p:tav>
                                      </p:tavLst>
                                    </p:anim>
                                    <p:anim calcmode="lin" valueType="num">
                                      <p:cBhvr>
                                        <p:cTn id="86" dur="500" fill="hold"/>
                                        <p:tgtEl>
                                          <p:spTgt spid="102"/>
                                        </p:tgtEl>
                                        <p:attrNameLst>
                                          <p:attrName>style.rotation</p:attrName>
                                        </p:attrNameLst>
                                      </p:cBhvr>
                                      <p:tavLst>
                                        <p:tav tm="0">
                                          <p:val>
                                            <p:fltVal val="360"/>
                                          </p:val>
                                        </p:tav>
                                        <p:tav tm="100000">
                                          <p:val>
                                            <p:fltVal val="0"/>
                                          </p:val>
                                        </p:tav>
                                      </p:tavLst>
                                    </p:anim>
                                    <p:animEffect transition="in" filter="fade">
                                      <p:cBhvr>
                                        <p:cTn id="87" dur="500"/>
                                        <p:tgtEl>
                                          <p:spTgt spid="102"/>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8" fill="hold" nodeType="clickEffect">
                                  <p:stCondLst>
                                    <p:cond delay="0"/>
                                  </p:stCondLst>
                                  <p:childTnLst>
                                    <p:set>
                                      <p:cBhvr>
                                        <p:cTn id="91" dur="1" fill="hold">
                                          <p:stCondLst>
                                            <p:cond delay="0"/>
                                          </p:stCondLst>
                                        </p:cTn>
                                        <p:tgtEl>
                                          <p:spTgt spid="106"/>
                                        </p:tgtEl>
                                        <p:attrNameLst>
                                          <p:attrName>style.visibility</p:attrName>
                                        </p:attrNameLst>
                                      </p:cBhvr>
                                      <p:to>
                                        <p:strVal val="visible"/>
                                      </p:to>
                                    </p:set>
                                    <p:animEffect transition="in" filter="wipe(left)">
                                      <p:cBhvr>
                                        <p:cTn id="92" dur="1000"/>
                                        <p:tgtEl>
                                          <p:spTgt spid="106"/>
                                        </p:tgtEl>
                                      </p:cBhvr>
                                    </p:animEffect>
                                  </p:childTnLst>
                                </p:cTn>
                              </p:par>
                            </p:childTnLst>
                          </p:cTn>
                        </p:par>
                      </p:childTnLst>
                    </p:cTn>
                  </p:par>
                  <p:par>
                    <p:cTn id="93" fill="hold">
                      <p:stCondLst>
                        <p:cond delay="indefinite"/>
                      </p:stCondLst>
                      <p:childTnLst>
                        <p:par>
                          <p:cTn id="94" fill="hold">
                            <p:stCondLst>
                              <p:cond delay="0"/>
                            </p:stCondLst>
                            <p:childTnLst>
                              <p:par>
                                <p:cTn id="95" presetID="22" presetClass="entr" presetSubtype="2" fill="hold" nodeType="clickEffect">
                                  <p:stCondLst>
                                    <p:cond delay="0"/>
                                  </p:stCondLst>
                                  <p:childTnLst>
                                    <p:set>
                                      <p:cBhvr>
                                        <p:cTn id="96" dur="1" fill="hold">
                                          <p:stCondLst>
                                            <p:cond delay="0"/>
                                          </p:stCondLst>
                                        </p:cTn>
                                        <p:tgtEl>
                                          <p:spTgt spid="120"/>
                                        </p:tgtEl>
                                        <p:attrNameLst>
                                          <p:attrName>style.visibility</p:attrName>
                                        </p:attrNameLst>
                                      </p:cBhvr>
                                      <p:to>
                                        <p:strVal val="visible"/>
                                      </p:to>
                                    </p:set>
                                    <p:animEffect transition="in" filter="wipe(right)">
                                      <p:cBhvr>
                                        <p:cTn id="97" dur="1000"/>
                                        <p:tgtEl>
                                          <p:spTgt spid="120"/>
                                        </p:tgtEl>
                                      </p:cBhvr>
                                    </p:animEffect>
                                  </p:childTnLst>
                                </p:cTn>
                              </p:par>
                              <p:par>
                                <p:cTn id="98" presetID="12" presetClass="entr" presetSubtype="8" fill="hold" grpId="0" nodeType="withEffect">
                                  <p:stCondLst>
                                    <p:cond delay="0"/>
                                  </p:stCondLst>
                                  <p:childTnLst>
                                    <p:set>
                                      <p:cBhvr>
                                        <p:cTn id="99" dur="1" fill="hold">
                                          <p:stCondLst>
                                            <p:cond delay="0"/>
                                          </p:stCondLst>
                                        </p:cTn>
                                        <p:tgtEl>
                                          <p:spTgt spid="119"/>
                                        </p:tgtEl>
                                        <p:attrNameLst>
                                          <p:attrName>style.visibility</p:attrName>
                                        </p:attrNameLst>
                                      </p:cBhvr>
                                      <p:to>
                                        <p:strVal val="visible"/>
                                      </p:to>
                                    </p:set>
                                    <p:anim calcmode="lin" valueType="num">
                                      <p:cBhvr additive="base">
                                        <p:cTn id="100" dur="500"/>
                                        <p:tgtEl>
                                          <p:spTgt spid="119"/>
                                        </p:tgtEl>
                                        <p:attrNameLst>
                                          <p:attrName>ppt_x</p:attrName>
                                        </p:attrNameLst>
                                      </p:cBhvr>
                                      <p:tavLst>
                                        <p:tav tm="0">
                                          <p:val>
                                            <p:strVal val="#ppt_x-#ppt_w*1.125000"/>
                                          </p:val>
                                        </p:tav>
                                        <p:tav tm="100000">
                                          <p:val>
                                            <p:strVal val="#ppt_x"/>
                                          </p:val>
                                        </p:tav>
                                      </p:tavLst>
                                    </p:anim>
                                    <p:animEffect transition="in" filter="wipe(right)">
                                      <p:cBhvr>
                                        <p:cTn id="101" dur="500"/>
                                        <p:tgtEl>
                                          <p:spTgt spid="119"/>
                                        </p:tgtEl>
                                      </p:cBhvr>
                                    </p:animEffect>
                                  </p:childTnLst>
                                </p:cTn>
                              </p:par>
                            </p:childTnLst>
                          </p:cTn>
                        </p:par>
                      </p:childTnLst>
                    </p:cTn>
                  </p:par>
                  <p:par>
                    <p:cTn id="102" fill="hold">
                      <p:stCondLst>
                        <p:cond delay="indefinite"/>
                      </p:stCondLst>
                      <p:childTnLst>
                        <p:par>
                          <p:cTn id="103" fill="hold">
                            <p:stCondLst>
                              <p:cond delay="0"/>
                            </p:stCondLst>
                            <p:childTnLst>
                              <p:par>
                                <p:cTn id="104" presetID="12" presetClass="entr" presetSubtype="2" fill="hold" grpId="0" nodeType="clickEffect">
                                  <p:stCondLst>
                                    <p:cond delay="0"/>
                                  </p:stCondLst>
                                  <p:childTnLst>
                                    <p:set>
                                      <p:cBhvr>
                                        <p:cTn id="105" dur="1" fill="hold">
                                          <p:stCondLst>
                                            <p:cond delay="0"/>
                                          </p:stCondLst>
                                        </p:cTn>
                                        <p:tgtEl>
                                          <p:spTgt spid="41"/>
                                        </p:tgtEl>
                                        <p:attrNameLst>
                                          <p:attrName>style.visibility</p:attrName>
                                        </p:attrNameLst>
                                      </p:cBhvr>
                                      <p:to>
                                        <p:strVal val="visible"/>
                                      </p:to>
                                    </p:set>
                                    <p:anim calcmode="lin" valueType="num">
                                      <p:cBhvr additive="base">
                                        <p:cTn id="106" dur="500"/>
                                        <p:tgtEl>
                                          <p:spTgt spid="41"/>
                                        </p:tgtEl>
                                        <p:attrNameLst>
                                          <p:attrName>ppt_x</p:attrName>
                                        </p:attrNameLst>
                                      </p:cBhvr>
                                      <p:tavLst>
                                        <p:tav tm="0">
                                          <p:val>
                                            <p:strVal val="#ppt_x+#ppt_w*1.125000"/>
                                          </p:val>
                                        </p:tav>
                                        <p:tav tm="100000">
                                          <p:val>
                                            <p:strVal val="#ppt_x"/>
                                          </p:val>
                                        </p:tav>
                                      </p:tavLst>
                                    </p:anim>
                                    <p:animEffect transition="in" filter="wipe(left)">
                                      <p:cBhvr>
                                        <p:cTn id="107"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 grpId="0"/>
      <p:bldP spid="55" grpId="0"/>
      <p:bldP spid="34" grpId="0"/>
      <p:bldP spid="76" grpId="0"/>
      <p:bldP spid="119" grpId="0"/>
      <p:bldP spid="41" grpId="0" bldLvl="0" animBg="1"/>
    </p:bld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04800" y="749300"/>
            <a:ext cx="6192344" cy="400110"/>
            <a:chOff x="424117" y="898245"/>
            <a:chExt cx="6192344" cy="400110"/>
          </a:xfrm>
        </p:grpSpPr>
        <p:sp>
          <p:nvSpPr>
            <p:cNvPr id="2" name="平行四边形 1"/>
            <p:cNvSpPr/>
            <p:nvPr/>
          </p:nvSpPr>
          <p:spPr>
            <a:xfrm>
              <a:off x="424117" y="898245"/>
              <a:ext cx="68144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02</a:t>
              </a:r>
              <a:endParaRPr lang="zh-CN" altLang="en-US" sz="2200" dirty="0">
                <a:latin typeface="Impact" panose="020B0806030902050204" pitchFamily="34" charset="0"/>
              </a:endParaRPr>
            </a:p>
          </p:txBody>
        </p:sp>
        <p:sp>
          <p:nvSpPr>
            <p:cNvPr id="3" name="文本框 2"/>
            <p:cNvSpPr txBox="1"/>
            <p:nvPr/>
          </p:nvSpPr>
          <p:spPr>
            <a:xfrm>
              <a:off x="1105563" y="898245"/>
              <a:ext cx="5510898" cy="400110"/>
            </a:xfrm>
            <a:prstGeom prst="rect">
              <a:avLst/>
            </a:prstGeom>
            <a:noFill/>
          </p:spPr>
          <p:txBody>
            <a:bodyPr wrap="square" rtlCol="0">
              <a:spAutoFit/>
            </a:bodyPr>
            <a:lstStyle/>
            <a:p>
              <a:r>
                <a:rPr lang="en-US" altLang="zh-CN" sz="2000" b="1" dirty="0"/>
                <a:t>TCP</a:t>
              </a:r>
              <a:r>
                <a:rPr lang="zh-CN" altLang="en-US" sz="2000" b="1" dirty="0"/>
                <a:t>的流量控制方法</a:t>
              </a:r>
              <a:endParaRPr lang="zh-CN" altLang="en-US" sz="2000" b="1" dirty="0"/>
            </a:p>
          </p:txBody>
        </p:sp>
      </p:grpSp>
      <p:pic>
        <p:nvPicPr>
          <p:cNvPr id="23" name="图片 22"/>
          <p:cNvPicPr>
            <a:picLocks noChangeAspect="1"/>
          </p:cNvPicPr>
          <p:nvPr/>
        </p:nvPicPr>
        <p:blipFill>
          <a:blip r:embed="rId1"/>
          <a:stretch>
            <a:fillRect/>
          </a:stretch>
        </p:blipFill>
        <p:spPr>
          <a:xfrm>
            <a:off x="304800" y="1738049"/>
            <a:ext cx="7641771" cy="3929190"/>
          </a:xfrm>
          <a:prstGeom prst="rect">
            <a:avLst/>
          </a:prstGeom>
        </p:spPr>
      </p:pic>
      <p:grpSp>
        <p:nvGrpSpPr>
          <p:cNvPr id="71" name="组合 70"/>
          <p:cNvGrpSpPr/>
          <p:nvPr/>
        </p:nvGrpSpPr>
        <p:grpSpPr>
          <a:xfrm>
            <a:off x="8811747" y="4038601"/>
            <a:ext cx="2815134" cy="2264227"/>
            <a:chOff x="3207781" y="1105990"/>
            <a:chExt cx="5776438" cy="4646020"/>
          </a:xfrm>
        </p:grpSpPr>
        <p:sp>
          <p:nvSpPr>
            <p:cNvPr id="75" name="任意多边形 4"/>
            <p:cNvSpPr/>
            <p:nvPr/>
          </p:nvSpPr>
          <p:spPr>
            <a:xfrm>
              <a:off x="3598883" y="5220505"/>
              <a:ext cx="5385336" cy="531505"/>
            </a:xfrm>
            <a:custGeom>
              <a:avLst/>
              <a:gdLst>
                <a:gd name="connsiteX0" fmla="*/ -514 w 4756429"/>
                <a:gd name="connsiteY0" fmla="*/ 234476 h 469435"/>
                <a:gd name="connsiteX1" fmla="*/ 2377732 w 4756429"/>
                <a:gd name="connsiteY1" fmla="*/ -210 h 469435"/>
                <a:gd name="connsiteX2" fmla="*/ 4755915 w 4756429"/>
                <a:gd name="connsiteY2" fmla="*/ 234476 h 469435"/>
                <a:gd name="connsiteX3" fmla="*/ 2377732 w 4756429"/>
                <a:gd name="connsiteY3" fmla="*/ 469226 h 469435"/>
                <a:gd name="connsiteX4" fmla="*/ -514 w 4756429"/>
                <a:gd name="connsiteY4" fmla="*/ 234476 h 4694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56429" h="469435">
                  <a:moveTo>
                    <a:pt x="-514" y="234476"/>
                  </a:moveTo>
                  <a:cubicBezTo>
                    <a:pt x="-514" y="104871"/>
                    <a:pt x="1064277" y="-210"/>
                    <a:pt x="2377732" y="-210"/>
                  </a:cubicBezTo>
                  <a:cubicBezTo>
                    <a:pt x="3691187" y="-210"/>
                    <a:pt x="4755915" y="104871"/>
                    <a:pt x="4755915" y="234476"/>
                  </a:cubicBezTo>
                  <a:cubicBezTo>
                    <a:pt x="4755915" y="364081"/>
                    <a:pt x="3691187" y="469226"/>
                    <a:pt x="2377732" y="469226"/>
                  </a:cubicBezTo>
                  <a:cubicBezTo>
                    <a:pt x="1064277" y="469226"/>
                    <a:pt x="-514" y="364144"/>
                    <a:pt x="-514" y="234476"/>
                  </a:cubicBezTo>
                  <a:close/>
                </a:path>
              </a:pathLst>
            </a:custGeom>
            <a:solidFill>
              <a:srgbClr val="E8E8E8"/>
            </a:solidFill>
            <a:ln w="6346" cap="flat">
              <a:noFill/>
              <a:prstDash val="solid"/>
              <a:miter/>
            </a:ln>
          </p:spPr>
          <p:txBody>
            <a:bodyPr rtlCol="0" anchor="ctr"/>
            <a:lstStyle/>
            <a:p>
              <a:endParaRPr lang="zh-CN" altLang="en-US"/>
            </a:p>
          </p:txBody>
        </p:sp>
        <p:sp>
          <p:nvSpPr>
            <p:cNvPr id="87" name="任意多边形 5"/>
            <p:cNvSpPr/>
            <p:nvPr/>
          </p:nvSpPr>
          <p:spPr>
            <a:xfrm>
              <a:off x="4313321" y="3382454"/>
              <a:ext cx="883608" cy="1118025"/>
            </a:xfrm>
            <a:custGeom>
              <a:avLst/>
              <a:gdLst>
                <a:gd name="connsiteX0" fmla="*/ 304303 w 780419"/>
                <a:gd name="connsiteY0" fmla="*/ 118570 h 987461"/>
                <a:gd name="connsiteX1" fmla="*/ 254240 w 780419"/>
                <a:gd name="connsiteY1" fmla="*/ 127782 h 987461"/>
                <a:gd name="connsiteX2" fmla="*/ 200428 w 780419"/>
                <a:gd name="connsiteY2" fmla="*/ 182038 h 987461"/>
                <a:gd name="connsiteX3" fmla="*/ 189374 w 780419"/>
                <a:gd name="connsiteY3" fmla="*/ 260437 h 987461"/>
                <a:gd name="connsiteX4" fmla="*/ 195727 w 780419"/>
                <a:gd name="connsiteY4" fmla="*/ 517740 h 987461"/>
                <a:gd name="connsiteX5" fmla="*/ 71395 w 780419"/>
                <a:gd name="connsiteY5" fmla="*/ 592835 h 987461"/>
                <a:gd name="connsiteX6" fmla="*/ 24001 w 780419"/>
                <a:gd name="connsiteY6" fmla="*/ 840164 h 987461"/>
                <a:gd name="connsiteX7" fmla="*/ 249411 w 780419"/>
                <a:gd name="connsiteY7" fmla="*/ 982284 h 987461"/>
                <a:gd name="connsiteX8" fmla="*/ 522597 w 780419"/>
                <a:gd name="connsiteY8" fmla="*/ 959286 h 987461"/>
                <a:gd name="connsiteX9" fmla="*/ 699597 w 780419"/>
                <a:gd name="connsiteY9" fmla="*/ 889401 h 987461"/>
                <a:gd name="connsiteX10" fmla="*/ 708555 w 780419"/>
                <a:gd name="connsiteY10" fmla="*/ 575617 h 987461"/>
                <a:gd name="connsiteX11" fmla="*/ 764082 w 780419"/>
                <a:gd name="connsiteY11" fmla="*/ 389088 h 987461"/>
                <a:gd name="connsiteX12" fmla="*/ 606968 w 780419"/>
                <a:gd name="connsiteY12" fmla="*/ 27466 h 987461"/>
                <a:gd name="connsiteX13" fmla="*/ 304303 w 780419"/>
                <a:gd name="connsiteY13" fmla="*/ 118761 h 987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80419" h="987461">
                  <a:moveTo>
                    <a:pt x="304303" y="118570"/>
                  </a:moveTo>
                  <a:cubicBezTo>
                    <a:pt x="307860" y="110184"/>
                    <a:pt x="258432" y="125940"/>
                    <a:pt x="254240" y="127782"/>
                  </a:cubicBezTo>
                  <a:cubicBezTo>
                    <a:pt x="230002" y="138284"/>
                    <a:pt x="210733" y="157712"/>
                    <a:pt x="200428" y="182038"/>
                  </a:cubicBezTo>
                  <a:cubicBezTo>
                    <a:pt x="191299" y="207108"/>
                    <a:pt x="187531" y="233817"/>
                    <a:pt x="189374" y="260437"/>
                  </a:cubicBezTo>
                  <a:cubicBezTo>
                    <a:pt x="191216" y="342393"/>
                    <a:pt x="253985" y="444679"/>
                    <a:pt x="195727" y="517740"/>
                  </a:cubicBezTo>
                  <a:cubicBezTo>
                    <a:pt x="165486" y="555478"/>
                    <a:pt x="111484" y="565706"/>
                    <a:pt x="71395" y="592835"/>
                  </a:cubicBezTo>
                  <a:cubicBezTo>
                    <a:pt x="-4843" y="644295"/>
                    <a:pt x="-20154" y="759351"/>
                    <a:pt x="24001" y="840164"/>
                  </a:cubicBezTo>
                  <a:cubicBezTo>
                    <a:pt x="68155" y="920976"/>
                    <a:pt x="158306" y="968752"/>
                    <a:pt x="249411" y="982284"/>
                  </a:cubicBezTo>
                  <a:cubicBezTo>
                    <a:pt x="340516" y="995816"/>
                    <a:pt x="433081" y="979552"/>
                    <a:pt x="522597" y="959286"/>
                  </a:cubicBezTo>
                  <a:cubicBezTo>
                    <a:pt x="584986" y="945182"/>
                    <a:pt x="648835" y="928092"/>
                    <a:pt x="699597" y="889401"/>
                  </a:cubicBezTo>
                  <a:cubicBezTo>
                    <a:pt x="819354" y="797724"/>
                    <a:pt x="763510" y="682986"/>
                    <a:pt x="708555" y="575617"/>
                  </a:cubicBezTo>
                  <a:cubicBezTo>
                    <a:pt x="673358" y="506876"/>
                    <a:pt x="736509" y="474475"/>
                    <a:pt x="764082" y="389088"/>
                  </a:cubicBezTo>
                  <a:cubicBezTo>
                    <a:pt x="813700" y="235469"/>
                    <a:pt x="742608" y="86360"/>
                    <a:pt x="606968" y="27466"/>
                  </a:cubicBezTo>
                  <a:cubicBezTo>
                    <a:pt x="384225" y="-69039"/>
                    <a:pt x="304747" y="117744"/>
                    <a:pt x="304303" y="118761"/>
                  </a:cubicBezTo>
                  <a:close/>
                </a:path>
              </a:pathLst>
            </a:custGeom>
            <a:solidFill>
              <a:srgbClr val="971D05"/>
            </a:solidFill>
            <a:ln w="6346" cap="flat">
              <a:noFill/>
              <a:prstDash val="solid"/>
              <a:miter/>
            </a:ln>
          </p:spPr>
          <p:txBody>
            <a:bodyPr rtlCol="0" anchor="ctr"/>
            <a:lstStyle/>
            <a:p>
              <a:endParaRPr lang="zh-CN" altLang="en-US"/>
            </a:p>
          </p:txBody>
        </p:sp>
        <p:sp>
          <p:nvSpPr>
            <p:cNvPr id="89" name="任意多边形 6"/>
            <p:cNvSpPr/>
            <p:nvPr/>
          </p:nvSpPr>
          <p:spPr>
            <a:xfrm>
              <a:off x="4743753" y="3967018"/>
              <a:ext cx="251762" cy="311178"/>
            </a:xfrm>
            <a:custGeom>
              <a:avLst/>
              <a:gdLst>
                <a:gd name="connsiteX0" fmla="*/ 110730 w 222361"/>
                <a:gd name="connsiteY0" fmla="*/ 274628 h 274838"/>
                <a:gd name="connsiteX1" fmla="*/ 110730 w 222361"/>
                <a:gd name="connsiteY1" fmla="*/ 274628 h 274838"/>
                <a:gd name="connsiteX2" fmla="*/ -514 w 222361"/>
                <a:gd name="connsiteY2" fmla="*/ 126853 h 274838"/>
                <a:gd name="connsiteX3" fmla="*/ -514 w 222361"/>
                <a:gd name="connsiteY3" fmla="*/ -210 h 274838"/>
                <a:gd name="connsiteX4" fmla="*/ 221847 w 222361"/>
                <a:gd name="connsiteY4" fmla="*/ -210 h 274838"/>
                <a:gd name="connsiteX5" fmla="*/ 221847 w 222361"/>
                <a:gd name="connsiteY5" fmla="*/ 126853 h 274838"/>
                <a:gd name="connsiteX6" fmla="*/ 111937 w 222361"/>
                <a:gd name="connsiteY6" fmla="*/ 274628 h 27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2361" h="274838">
                  <a:moveTo>
                    <a:pt x="110730" y="274628"/>
                  </a:moveTo>
                  <a:lnTo>
                    <a:pt x="110730" y="274628"/>
                  </a:lnTo>
                  <a:cubicBezTo>
                    <a:pt x="49358" y="274628"/>
                    <a:pt x="-451" y="163639"/>
                    <a:pt x="-514" y="126853"/>
                  </a:cubicBezTo>
                  <a:lnTo>
                    <a:pt x="-514" y="-210"/>
                  </a:lnTo>
                  <a:lnTo>
                    <a:pt x="221847" y="-210"/>
                  </a:lnTo>
                  <a:lnTo>
                    <a:pt x="221847" y="126853"/>
                  </a:lnTo>
                  <a:cubicBezTo>
                    <a:pt x="221847" y="163448"/>
                    <a:pt x="172991" y="274438"/>
                    <a:pt x="111937" y="274628"/>
                  </a:cubicBezTo>
                  <a:close/>
                </a:path>
              </a:pathLst>
            </a:custGeom>
            <a:solidFill>
              <a:srgbClr val="FF93B1"/>
            </a:solidFill>
            <a:ln w="6346" cap="flat">
              <a:noFill/>
              <a:prstDash val="solid"/>
              <a:miter/>
            </a:ln>
          </p:spPr>
          <p:txBody>
            <a:bodyPr rtlCol="0" anchor="ctr"/>
            <a:lstStyle/>
            <a:p>
              <a:endParaRPr lang="zh-CN" altLang="en-US"/>
            </a:p>
          </p:txBody>
        </p:sp>
        <p:sp>
          <p:nvSpPr>
            <p:cNvPr id="90" name="任意多边形 7"/>
            <p:cNvSpPr/>
            <p:nvPr/>
          </p:nvSpPr>
          <p:spPr>
            <a:xfrm>
              <a:off x="4572555" y="3764605"/>
              <a:ext cx="121406" cy="141542"/>
            </a:xfrm>
            <a:custGeom>
              <a:avLst/>
              <a:gdLst>
                <a:gd name="connsiteX0" fmla="*/ 77312 w 107228"/>
                <a:gd name="connsiteY0" fmla="*/ 27741 h 125013"/>
                <a:gd name="connsiteX1" fmla="*/ -514 w 107228"/>
                <a:gd name="connsiteY1" fmla="*/ 46801 h 125013"/>
                <a:gd name="connsiteX2" fmla="*/ 94783 w 107228"/>
                <a:gd name="connsiteY2" fmla="*/ 110332 h 125013"/>
                <a:gd name="connsiteX3" fmla="*/ 77312 w 107228"/>
                <a:gd name="connsiteY3" fmla="*/ 27741 h 125013"/>
              </a:gdLst>
              <a:ahLst/>
              <a:cxnLst>
                <a:cxn ang="0">
                  <a:pos x="connsiteX0" y="connsiteY0"/>
                </a:cxn>
                <a:cxn ang="0">
                  <a:pos x="connsiteX1" y="connsiteY1"/>
                </a:cxn>
                <a:cxn ang="0">
                  <a:pos x="connsiteX2" y="connsiteY2"/>
                </a:cxn>
                <a:cxn ang="0">
                  <a:pos x="connsiteX3" y="connsiteY3"/>
                </a:cxn>
              </a:cxnLst>
              <a:rect l="l" t="t" r="r" b="b"/>
              <a:pathLst>
                <a:path w="107228" h="125013">
                  <a:moveTo>
                    <a:pt x="77312" y="27741"/>
                  </a:moveTo>
                  <a:cubicBezTo>
                    <a:pt x="41226" y="-26515"/>
                    <a:pt x="-514" y="8364"/>
                    <a:pt x="-514" y="46801"/>
                  </a:cubicBezTo>
                  <a:cubicBezTo>
                    <a:pt x="-514" y="102073"/>
                    <a:pt x="60031" y="149722"/>
                    <a:pt x="94783" y="110332"/>
                  </a:cubicBezTo>
                  <a:cubicBezTo>
                    <a:pt x="129535" y="70943"/>
                    <a:pt x="77312" y="27741"/>
                    <a:pt x="77312" y="27741"/>
                  </a:cubicBezTo>
                  <a:close/>
                </a:path>
              </a:pathLst>
            </a:custGeom>
            <a:solidFill>
              <a:srgbClr val="FED0D6"/>
            </a:solidFill>
            <a:ln w="6346" cap="flat">
              <a:noFill/>
              <a:prstDash val="solid"/>
              <a:miter/>
            </a:ln>
          </p:spPr>
          <p:txBody>
            <a:bodyPr rtlCol="0" anchor="ctr"/>
            <a:lstStyle/>
            <a:p>
              <a:endParaRPr lang="zh-CN" altLang="en-US"/>
            </a:p>
          </p:txBody>
        </p:sp>
        <p:sp>
          <p:nvSpPr>
            <p:cNvPr id="91" name="任意多边形 8"/>
            <p:cNvSpPr/>
            <p:nvPr/>
          </p:nvSpPr>
          <p:spPr>
            <a:xfrm>
              <a:off x="5034066" y="3764605"/>
              <a:ext cx="121425" cy="141542"/>
            </a:xfrm>
            <a:custGeom>
              <a:avLst/>
              <a:gdLst>
                <a:gd name="connsiteX0" fmla="*/ 28968 w 107245"/>
                <a:gd name="connsiteY0" fmla="*/ 27741 h 125013"/>
                <a:gd name="connsiteX1" fmla="*/ 106731 w 107245"/>
                <a:gd name="connsiteY1" fmla="*/ 46801 h 125013"/>
                <a:gd name="connsiteX2" fmla="*/ 11433 w 107245"/>
                <a:gd name="connsiteY2" fmla="*/ 110332 h 125013"/>
                <a:gd name="connsiteX3" fmla="*/ 28968 w 107245"/>
                <a:gd name="connsiteY3" fmla="*/ 27741 h 125013"/>
              </a:gdLst>
              <a:ahLst/>
              <a:cxnLst>
                <a:cxn ang="0">
                  <a:pos x="connsiteX0" y="connsiteY0"/>
                </a:cxn>
                <a:cxn ang="0">
                  <a:pos x="connsiteX1" y="connsiteY1"/>
                </a:cxn>
                <a:cxn ang="0">
                  <a:pos x="connsiteX2" y="connsiteY2"/>
                </a:cxn>
                <a:cxn ang="0">
                  <a:pos x="connsiteX3" y="connsiteY3"/>
                </a:cxn>
              </a:cxnLst>
              <a:rect l="l" t="t" r="r" b="b"/>
              <a:pathLst>
                <a:path w="107245" h="125013">
                  <a:moveTo>
                    <a:pt x="28968" y="27741"/>
                  </a:moveTo>
                  <a:cubicBezTo>
                    <a:pt x="64927" y="-26515"/>
                    <a:pt x="106731" y="8364"/>
                    <a:pt x="106731" y="46801"/>
                  </a:cubicBezTo>
                  <a:cubicBezTo>
                    <a:pt x="106731" y="102073"/>
                    <a:pt x="46249" y="149722"/>
                    <a:pt x="11433" y="110332"/>
                  </a:cubicBezTo>
                  <a:cubicBezTo>
                    <a:pt x="-23382" y="70943"/>
                    <a:pt x="28968" y="27741"/>
                    <a:pt x="28968" y="27741"/>
                  </a:cubicBezTo>
                  <a:close/>
                </a:path>
              </a:pathLst>
            </a:custGeom>
            <a:solidFill>
              <a:srgbClr val="FED0D6"/>
            </a:solidFill>
            <a:ln w="6346" cap="flat">
              <a:noFill/>
              <a:prstDash val="solid"/>
              <a:miter/>
            </a:ln>
          </p:spPr>
          <p:txBody>
            <a:bodyPr rtlCol="0" anchor="ctr"/>
            <a:lstStyle/>
            <a:p>
              <a:endParaRPr lang="zh-CN" altLang="en-US"/>
            </a:p>
          </p:txBody>
        </p:sp>
        <p:sp>
          <p:nvSpPr>
            <p:cNvPr id="96" name="任意多边形 9"/>
            <p:cNvSpPr/>
            <p:nvPr/>
          </p:nvSpPr>
          <p:spPr>
            <a:xfrm>
              <a:off x="4636485" y="3571274"/>
              <a:ext cx="453974" cy="467243"/>
            </a:xfrm>
            <a:custGeom>
              <a:avLst/>
              <a:gdLst>
                <a:gd name="connsiteX0" fmla="*/ 199817 w 400958"/>
                <a:gd name="connsiteY0" fmla="*/ 412468 h 412678"/>
                <a:gd name="connsiteX1" fmla="*/ 6744 w 400958"/>
                <a:gd name="connsiteY1" fmla="*/ 98113 h 412678"/>
                <a:gd name="connsiteX2" fmla="*/ 393207 w 400958"/>
                <a:gd name="connsiteY2" fmla="*/ 98113 h 412678"/>
                <a:gd name="connsiteX3" fmla="*/ 199817 w 400958"/>
                <a:gd name="connsiteY3" fmla="*/ 412468 h 412678"/>
              </a:gdLst>
              <a:ahLst/>
              <a:cxnLst>
                <a:cxn ang="0">
                  <a:pos x="connsiteX0" y="connsiteY0"/>
                </a:cxn>
                <a:cxn ang="0">
                  <a:pos x="connsiteX1" y="connsiteY1"/>
                </a:cxn>
                <a:cxn ang="0">
                  <a:pos x="connsiteX2" y="connsiteY2"/>
                </a:cxn>
                <a:cxn ang="0">
                  <a:pos x="connsiteX3" y="connsiteY3"/>
                </a:cxn>
              </a:cxnLst>
              <a:rect l="l" t="t" r="r" b="b"/>
              <a:pathLst>
                <a:path w="400958" h="412678">
                  <a:moveTo>
                    <a:pt x="199817" y="412468"/>
                  </a:moveTo>
                  <a:cubicBezTo>
                    <a:pt x="57569" y="412468"/>
                    <a:pt x="-26547" y="257387"/>
                    <a:pt x="6744" y="98113"/>
                  </a:cubicBezTo>
                  <a:cubicBezTo>
                    <a:pt x="34063" y="-33016"/>
                    <a:pt x="365762" y="-32953"/>
                    <a:pt x="393207" y="98113"/>
                  </a:cubicBezTo>
                  <a:cubicBezTo>
                    <a:pt x="426434" y="257387"/>
                    <a:pt x="342382" y="412595"/>
                    <a:pt x="199817" y="412468"/>
                  </a:cubicBezTo>
                  <a:close/>
                </a:path>
              </a:pathLst>
            </a:custGeom>
            <a:solidFill>
              <a:srgbClr val="FED0D6"/>
            </a:solidFill>
            <a:ln w="6346" cap="flat">
              <a:noFill/>
              <a:prstDash val="solid"/>
              <a:miter/>
            </a:ln>
          </p:spPr>
          <p:txBody>
            <a:bodyPr rtlCol="0" anchor="ctr"/>
            <a:lstStyle/>
            <a:p>
              <a:endParaRPr lang="zh-CN" altLang="en-US"/>
            </a:p>
          </p:txBody>
        </p:sp>
        <p:sp>
          <p:nvSpPr>
            <p:cNvPr id="109" name="任意多边形 10"/>
            <p:cNvSpPr/>
            <p:nvPr/>
          </p:nvSpPr>
          <p:spPr>
            <a:xfrm>
              <a:off x="4757636" y="3487392"/>
              <a:ext cx="367502" cy="234313"/>
            </a:xfrm>
            <a:custGeom>
              <a:avLst/>
              <a:gdLst>
                <a:gd name="connsiteX0" fmla="*/ -514 w 324585"/>
                <a:gd name="connsiteY0" fmla="*/ 31541 h 206950"/>
                <a:gd name="connsiteX1" fmla="*/ 303231 w 324585"/>
                <a:gd name="connsiteY1" fmla="*/ 198693 h 206950"/>
                <a:gd name="connsiteX2" fmla="*/ 184045 w 324585"/>
                <a:gd name="connsiteY2" fmla="*/ 21757 h 206950"/>
                <a:gd name="connsiteX3" fmla="*/ -514 w 324585"/>
                <a:gd name="connsiteY3" fmla="*/ 31541 h 206950"/>
              </a:gdLst>
              <a:ahLst/>
              <a:cxnLst>
                <a:cxn ang="0">
                  <a:pos x="connsiteX0" y="connsiteY0"/>
                </a:cxn>
                <a:cxn ang="0">
                  <a:pos x="connsiteX1" y="connsiteY1"/>
                </a:cxn>
                <a:cxn ang="0">
                  <a:pos x="connsiteX2" y="connsiteY2"/>
                </a:cxn>
                <a:cxn ang="0">
                  <a:pos x="connsiteX3" y="connsiteY3"/>
                </a:cxn>
              </a:cxnLst>
              <a:rect l="l" t="t" r="r" b="b"/>
              <a:pathLst>
                <a:path w="324585" h="206950">
                  <a:moveTo>
                    <a:pt x="-514" y="31541"/>
                  </a:moveTo>
                  <a:cubicBezTo>
                    <a:pt x="-514" y="165911"/>
                    <a:pt x="253612" y="230650"/>
                    <a:pt x="303231" y="198693"/>
                  </a:cubicBezTo>
                  <a:cubicBezTo>
                    <a:pt x="352849" y="166737"/>
                    <a:pt x="314158" y="52951"/>
                    <a:pt x="184045" y="21757"/>
                  </a:cubicBezTo>
                  <a:cubicBezTo>
                    <a:pt x="53932" y="-9437"/>
                    <a:pt x="-197" y="-8484"/>
                    <a:pt x="-514" y="31541"/>
                  </a:cubicBezTo>
                  <a:close/>
                </a:path>
              </a:pathLst>
            </a:custGeom>
            <a:solidFill>
              <a:srgbClr val="971D05"/>
            </a:solidFill>
            <a:ln w="6346" cap="flat">
              <a:noFill/>
              <a:prstDash val="solid"/>
              <a:miter/>
            </a:ln>
          </p:spPr>
          <p:txBody>
            <a:bodyPr rtlCol="0" anchor="ctr"/>
            <a:lstStyle/>
            <a:p>
              <a:endParaRPr lang="zh-CN" altLang="en-US"/>
            </a:p>
          </p:txBody>
        </p:sp>
        <p:sp>
          <p:nvSpPr>
            <p:cNvPr id="110" name="任意多边形 11"/>
            <p:cNvSpPr/>
            <p:nvPr/>
          </p:nvSpPr>
          <p:spPr>
            <a:xfrm>
              <a:off x="4592900" y="3508707"/>
              <a:ext cx="173053" cy="238281"/>
            </a:xfrm>
            <a:custGeom>
              <a:avLst/>
              <a:gdLst>
                <a:gd name="connsiteX0" fmla="*/ 145428 w 152844"/>
                <a:gd name="connsiteY0" fmla="*/ 11762 h 210454"/>
                <a:gd name="connsiteX1" fmla="*/ 38759 w 152844"/>
                <a:gd name="connsiteY1" fmla="*/ 209790 h 210454"/>
                <a:gd name="connsiteX2" fmla="*/ 27704 w 152844"/>
                <a:gd name="connsiteY2" fmla="*/ 78089 h 210454"/>
                <a:gd name="connsiteX3" fmla="*/ 145428 w 152844"/>
                <a:gd name="connsiteY3" fmla="*/ 11762 h 210454"/>
              </a:gdLst>
              <a:ahLst/>
              <a:cxnLst>
                <a:cxn ang="0">
                  <a:pos x="connsiteX0" y="connsiteY0"/>
                </a:cxn>
                <a:cxn ang="0">
                  <a:pos x="connsiteX1" y="connsiteY1"/>
                </a:cxn>
                <a:cxn ang="0">
                  <a:pos x="connsiteX2" y="connsiteY2"/>
                </a:cxn>
                <a:cxn ang="0">
                  <a:pos x="connsiteX3" y="connsiteY3"/>
                </a:cxn>
              </a:cxnLst>
              <a:rect l="l" t="t" r="r" b="b"/>
              <a:pathLst>
                <a:path w="152844" h="210454">
                  <a:moveTo>
                    <a:pt x="145428" y="11762"/>
                  </a:moveTo>
                  <a:cubicBezTo>
                    <a:pt x="177703" y="76501"/>
                    <a:pt x="89076" y="219320"/>
                    <a:pt x="38759" y="209790"/>
                  </a:cubicBezTo>
                  <a:cubicBezTo>
                    <a:pt x="-11559" y="200261"/>
                    <a:pt x="-11622" y="144416"/>
                    <a:pt x="27704" y="78089"/>
                  </a:cubicBezTo>
                  <a:cubicBezTo>
                    <a:pt x="67030" y="11762"/>
                    <a:pt x="130117" y="-18987"/>
                    <a:pt x="145428" y="11762"/>
                  </a:cubicBezTo>
                  <a:close/>
                </a:path>
              </a:pathLst>
            </a:custGeom>
            <a:solidFill>
              <a:srgbClr val="971D05"/>
            </a:solidFill>
            <a:ln w="6346" cap="flat">
              <a:noFill/>
              <a:prstDash val="solid"/>
              <a:miter/>
            </a:ln>
          </p:spPr>
          <p:txBody>
            <a:bodyPr rtlCol="0" anchor="ctr"/>
            <a:lstStyle/>
            <a:p>
              <a:endParaRPr lang="zh-CN" altLang="en-US"/>
            </a:p>
          </p:txBody>
        </p:sp>
        <p:sp>
          <p:nvSpPr>
            <p:cNvPr id="111" name="任意多边形 12"/>
            <p:cNvSpPr/>
            <p:nvPr/>
          </p:nvSpPr>
          <p:spPr>
            <a:xfrm>
              <a:off x="3612370" y="4281731"/>
              <a:ext cx="915035" cy="627652"/>
            </a:xfrm>
            <a:custGeom>
              <a:avLst/>
              <a:gdLst>
                <a:gd name="connsiteX0" fmla="*/ 797158 w 808176"/>
                <a:gd name="connsiteY0" fmla="*/ 72207 h 554354"/>
                <a:gd name="connsiteX1" fmla="*/ 561011 w 808176"/>
                <a:gd name="connsiteY1" fmla="*/ 325698 h 554354"/>
                <a:gd name="connsiteX2" fmla="*/ 47611 w 808176"/>
                <a:gd name="connsiteY2" fmla="*/ 553523 h 554354"/>
                <a:gd name="connsiteX3" fmla="*/ 47611 w 808176"/>
                <a:gd name="connsiteY3" fmla="*/ 451110 h 554354"/>
                <a:gd name="connsiteX4" fmla="*/ 496844 w 808176"/>
                <a:gd name="connsiteY4" fmla="*/ 243743 h 554354"/>
                <a:gd name="connsiteX5" fmla="*/ 650844 w 808176"/>
                <a:gd name="connsiteY5" fmla="*/ 90123 h 554354"/>
                <a:gd name="connsiteX6" fmla="*/ 699637 w 808176"/>
                <a:gd name="connsiteY6" fmla="*/ 36375 h 554354"/>
                <a:gd name="connsiteX7" fmla="*/ 709866 w 808176"/>
                <a:gd name="connsiteY7" fmla="*/ 18459 h 554354"/>
                <a:gd name="connsiteX8" fmla="*/ 709866 w 808176"/>
                <a:gd name="connsiteY8" fmla="*/ 21000 h 554354"/>
                <a:gd name="connsiteX9" fmla="*/ 797158 w 808176"/>
                <a:gd name="connsiteY9" fmla="*/ 72207 h 554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8176" h="554354">
                  <a:moveTo>
                    <a:pt x="797158" y="72207"/>
                  </a:moveTo>
                  <a:cubicBezTo>
                    <a:pt x="727280" y="164525"/>
                    <a:pt x="648151" y="249460"/>
                    <a:pt x="561011" y="325698"/>
                  </a:cubicBezTo>
                  <a:cubicBezTo>
                    <a:pt x="422385" y="446027"/>
                    <a:pt x="242717" y="563752"/>
                    <a:pt x="47611" y="553523"/>
                  </a:cubicBezTo>
                  <a:cubicBezTo>
                    <a:pt x="-16556" y="548377"/>
                    <a:pt x="-16556" y="446027"/>
                    <a:pt x="47611" y="451110"/>
                  </a:cubicBezTo>
                  <a:cubicBezTo>
                    <a:pt x="219591" y="461339"/>
                    <a:pt x="376197" y="351302"/>
                    <a:pt x="496844" y="243743"/>
                  </a:cubicBezTo>
                  <a:cubicBezTo>
                    <a:pt x="553323" y="197682"/>
                    <a:pt x="602052" y="143871"/>
                    <a:pt x="650844" y="90123"/>
                  </a:cubicBezTo>
                  <a:cubicBezTo>
                    <a:pt x="668824" y="72207"/>
                    <a:pt x="684199" y="54291"/>
                    <a:pt x="699637" y="36375"/>
                  </a:cubicBezTo>
                  <a:cubicBezTo>
                    <a:pt x="703589" y="30727"/>
                    <a:pt x="707013" y="24730"/>
                    <a:pt x="709866" y="18459"/>
                  </a:cubicBezTo>
                  <a:cubicBezTo>
                    <a:pt x="717553" y="10772"/>
                    <a:pt x="702178" y="31165"/>
                    <a:pt x="709866" y="21000"/>
                  </a:cubicBezTo>
                  <a:cubicBezTo>
                    <a:pt x="748366" y="-30206"/>
                    <a:pt x="838199" y="21000"/>
                    <a:pt x="797158" y="72207"/>
                  </a:cubicBezTo>
                  <a:close/>
                </a:path>
              </a:pathLst>
            </a:custGeom>
            <a:solidFill>
              <a:srgbClr val="FED0D6"/>
            </a:solidFill>
            <a:ln w="6346" cap="flat">
              <a:noFill/>
              <a:prstDash val="solid"/>
              <a:miter/>
            </a:ln>
          </p:spPr>
          <p:txBody>
            <a:bodyPr rtlCol="0" anchor="ctr"/>
            <a:lstStyle/>
            <a:p>
              <a:endParaRPr lang="zh-CN" altLang="en-US"/>
            </a:p>
          </p:txBody>
        </p:sp>
        <p:sp>
          <p:nvSpPr>
            <p:cNvPr id="112" name="任意多边形 13"/>
            <p:cNvSpPr/>
            <p:nvPr/>
          </p:nvSpPr>
          <p:spPr>
            <a:xfrm>
              <a:off x="5248839" y="3957542"/>
              <a:ext cx="415701" cy="712692"/>
            </a:xfrm>
            <a:custGeom>
              <a:avLst/>
              <a:gdLst>
                <a:gd name="connsiteX0" fmla="*/ 90290 w 367155"/>
                <a:gd name="connsiteY0" fmla="*/ 275691 h 629463"/>
                <a:gd name="connsiteX1" fmla="*/ 229361 w 367155"/>
                <a:gd name="connsiteY1" fmla="*/ 451738 h 629463"/>
                <a:gd name="connsiteX2" fmla="*/ 246959 w 367155"/>
                <a:gd name="connsiteY2" fmla="*/ 471877 h 629463"/>
                <a:gd name="connsiteX3" fmla="*/ 201979 w 367155"/>
                <a:gd name="connsiteY3" fmla="*/ 211016 h 629463"/>
                <a:gd name="connsiteX4" fmla="*/ 194292 w 367155"/>
                <a:gd name="connsiteY4" fmla="*/ 113241 h 629463"/>
                <a:gd name="connsiteX5" fmla="*/ 298420 w 367155"/>
                <a:gd name="connsiteY5" fmla="*/ 6952 h 629463"/>
                <a:gd name="connsiteX6" fmla="*/ 340732 w 367155"/>
                <a:gd name="connsiteY6" fmla="*/ 100280 h 629463"/>
                <a:gd name="connsiteX7" fmla="*/ 314748 w 367155"/>
                <a:gd name="connsiteY7" fmla="*/ 117624 h 629463"/>
                <a:gd name="connsiteX8" fmla="*/ 294544 w 367155"/>
                <a:gd name="connsiteY8" fmla="*/ 135286 h 629463"/>
                <a:gd name="connsiteX9" fmla="*/ 296006 w 367155"/>
                <a:gd name="connsiteY9" fmla="*/ 157077 h 629463"/>
                <a:gd name="connsiteX10" fmla="*/ 320402 w 367155"/>
                <a:gd name="connsiteY10" fmla="*/ 297927 h 629463"/>
                <a:gd name="connsiteX11" fmla="*/ 354518 w 367155"/>
                <a:gd name="connsiteY11" fmla="*/ 572194 h 629463"/>
                <a:gd name="connsiteX12" fmla="*/ 268560 w 367155"/>
                <a:gd name="connsiteY12" fmla="*/ 625243 h 629463"/>
                <a:gd name="connsiteX13" fmla="*/ 170785 w 367155"/>
                <a:gd name="connsiteY13" fmla="*/ 540237 h 629463"/>
                <a:gd name="connsiteX14" fmla="*/ 9668 w 367155"/>
                <a:gd name="connsiteY14" fmla="*/ 340176 h 629463"/>
                <a:gd name="connsiteX15" fmla="*/ 90290 w 367155"/>
                <a:gd name="connsiteY15" fmla="*/ 275437 h 629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67155" h="629463">
                  <a:moveTo>
                    <a:pt x="90290" y="275691"/>
                  </a:moveTo>
                  <a:cubicBezTo>
                    <a:pt x="134762" y="336999"/>
                    <a:pt x="181013" y="394877"/>
                    <a:pt x="229361" y="451738"/>
                  </a:cubicBezTo>
                  <a:cubicBezTo>
                    <a:pt x="235714" y="459997"/>
                    <a:pt x="241432" y="465969"/>
                    <a:pt x="246959" y="471877"/>
                  </a:cubicBezTo>
                  <a:cubicBezTo>
                    <a:pt x="235460" y="384267"/>
                    <a:pt x="213478" y="298626"/>
                    <a:pt x="201979" y="211016"/>
                  </a:cubicBezTo>
                  <a:cubicBezTo>
                    <a:pt x="196325" y="179822"/>
                    <a:pt x="189273" y="146277"/>
                    <a:pt x="194292" y="113241"/>
                  </a:cubicBezTo>
                  <a:cubicBezTo>
                    <a:pt x="199692" y="62923"/>
                    <a:pt x="258395" y="30649"/>
                    <a:pt x="298420" y="6952"/>
                  </a:cubicBezTo>
                  <a:cubicBezTo>
                    <a:pt x="353692" y="-26593"/>
                    <a:pt x="396068" y="66735"/>
                    <a:pt x="340732" y="100280"/>
                  </a:cubicBezTo>
                  <a:cubicBezTo>
                    <a:pt x="351342" y="92593"/>
                    <a:pt x="319449" y="115528"/>
                    <a:pt x="314748" y="117624"/>
                  </a:cubicBezTo>
                  <a:cubicBezTo>
                    <a:pt x="304138" y="125311"/>
                    <a:pt x="296705" y="139924"/>
                    <a:pt x="294544" y="135286"/>
                  </a:cubicBezTo>
                  <a:cubicBezTo>
                    <a:pt x="294544" y="141004"/>
                    <a:pt x="296451" y="145642"/>
                    <a:pt x="296006" y="157077"/>
                  </a:cubicBezTo>
                  <a:cubicBezTo>
                    <a:pt x="303375" y="204409"/>
                    <a:pt x="310682" y="251740"/>
                    <a:pt x="320402" y="297927"/>
                  </a:cubicBezTo>
                  <a:cubicBezTo>
                    <a:pt x="335523" y="381090"/>
                    <a:pt x="369321" y="486744"/>
                    <a:pt x="354518" y="572194"/>
                  </a:cubicBezTo>
                  <a:cubicBezTo>
                    <a:pt x="348165" y="614442"/>
                    <a:pt x="311698" y="639474"/>
                    <a:pt x="268560" y="625243"/>
                  </a:cubicBezTo>
                  <a:cubicBezTo>
                    <a:pt x="230124" y="608915"/>
                    <a:pt x="198358" y="569906"/>
                    <a:pt x="170785" y="540237"/>
                  </a:cubicBezTo>
                  <a:cubicBezTo>
                    <a:pt x="113695" y="476343"/>
                    <a:pt x="59922" y="409571"/>
                    <a:pt x="9668" y="340176"/>
                  </a:cubicBezTo>
                  <a:cubicBezTo>
                    <a:pt x="-28451" y="287127"/>
                    <a:pt x="49821" y="223468"/>
                    <a:pt x="90290" y="275437"/>
                  </a:cubicBezTo>
                  <a:close/>
                </a:path>
              </a:pathLst>
            </a:custGeom>
            <a:solidFill>
              <a:srgbClr val="FED0D6"/>
            </a:solidFill>
            <a:ln w="6346" cap="flat">
              <a:noFill/>
              <a:prstDash val="solid"/>
              <a:miter/>
            </a:ln>
          </p:spPr>
          <p:txBody>
            <a:bodyPr rtlCol="0" anchor="ctr"/>
            <a:lstStyle/>
            <a:p>
              <a:endParaRPr lang="zh-CN" altLang="en-US"/>
            </a:p>
          </p:txBody>
        </p:sp>
        <p:sp>
          <p:nvSpPr>
            <p:cNvPr id="113" name="任意多边形 14"/>
            <p:cNvSpPr/>
            <p:nvPr/>
          </p:nvSpPr>
          <p:spPr>
            <a:xfrm>
              <a:off x="4494869" y="4089375"/>
              <a:ext cx="731188" cy="915335"/>
            </a:xfrm>
            <a:custGeom>
              <a:avLst/>
              <a:gdLst>
                <a:gd name="connsiteX0" fmla="*/ -514 w 645799"/>
                <a:gd name="connsiteY0" fmla="*/ 61416 h 808441"/>
                <a:gd name="connsiteX1" fmla="*/ 219877 w 645799"/>
                <a:gd name="connsiteY1" fmla="*/ -210 h 808441"/>
                <a:gd name="connsiteX2" fmla="*/ 333662 w 645799"/>
                <a:gd name="connsiteY2" fmla="*/ 71263 h 808441"/>
                <a:gd name="connsiteX3" fmla="*/ 441666 w 645799"/>
                <a:gd name="connsiteY3" fmla="*/ -210 h 808441"/>
                <a:gd name="connsiteX4" fmla="*/ 481564 w 645799"/>
                <a:gd name="connsiteY4" fmla="*/ 3475 h 808441"/>
                <a:gd name="connsiteX5" fmla="*/ 625527 w 645799"/>
                <a:gd name="connsiteY5" fmla="*/ 23360 h 808441"/>
                <a:gd name="connsiteX6" fmla="*/ 637598 w 645799"/>
                <a:gd name="connsiteY6" fmla="*/ 333459 h 808441"/>
                <a:gd name="connsiteX7" fmla="*/ 645285 w 645799"/>
                <a:gd name="connsiteY7" fmla="*/ 792920 h 808441"/>
                <a:gd name="connsiteX8" fmla="*/ 384488 w 645799"/>
                <a:gd name="connsiteY8" fmla="*/ 808231 h 808441"/>
                <a:gd name="connsiteX9" fmla="*/ 20006 w 645799"/>
                <a:gd name="connsiteY9" fmla="*/ 792920 h 808441"/>
                <a:gd name="connsiteX10" fmla="*/ 27694 w 645799"/>
                <a:gd name="connsiteY10" fmla="*/ 333459 h 808441"/>
                <a:gd name="connsiteX11" fmla="*/ -514 w 645799"/>
                <a:gd name="connsiteY11" fmla="*/ 61416 h 808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45799" h="808441">
                  <a:moveTo>
                    <a:pt x="-514" y="61416"/>
                  </a:moveTo>
                  <a:lnTo>
                    <a:pt x="219877" y="-210"/>
                  </a:lnTo>
                  <a:cubicBezTo>
                    <a:pt x="235252" y="69103"/>
                    <a:pt x="308250" y="71263"/>
                    <a:pt x="333662" y="71263"/>
                  </a:cubicBezTo>
                  <a:cubicBezTo>
                    <a:pt x="365428" y="71263"/>
                    <a:pt x="426292" y="69103"/>
                    <a:pt x="441666" y="-210"/>
                  </a:cubicBezTo>
                  <a:lnTo>
                    <a:pt x="481564" y="3475"/>
                  </a:lnTo>
                  <a:cubicBezTo>
                    <a:pt x="594142" y="14085"/>
                    <a:pt x="625527" y="23360"/>
                    <a:pt x="625527" y="23360"/>
                  </a:cubicBezTo>
                  <a:cubicBezTo>
                    <a:pt x="597382" y="336508"/>
                    <a:pt x="658436" y="258428"/>
                    <a:pt x="637598" y="333459"/>
                  </a:cubicBezTo>
                  <a:cubicBezTo>
                    <a:pt x="581436" y="535045"/>
                    <a:pt x="645285" y="792920"/>
                    <a:pt x="645285" y="792920"/>
                  </a:cubicBezTo>
                  <a:cubicBezTo>
                    <a:pt x="543317" y="808231"/>
                    <a:pt x="455770" y="808231"/>
                    <a:pt x="384488" y="808231"/>
                  </a:cubicBezTo>
                  <a:cubicBezTo>
                    <a:pt x="17401" y="808231"/>
                    <a:pt x="20006" y="792920"/>
                    <a:pt x="20006" y="792920"/>
                  </a:cubicBezTo>
                  <a:cubicBezTo>
                    <a:pt x="20006" y="792920"/>
                    <a:pt x="85889" y="477866"/>
                    <a:pt x="27694" y="333459"/>
                  </a:cubicBezTo>
                  <a:cubicBezTo>
                    <a:pt x="2281" y="269927"/>
                    <a:pt x="-514" y="61416"/>
                    <a:pt x="-514" y="61416"/>
                  </a:cubicBezTo>
                  <a:close/>
                </a:path>
              </a:pathLst>
            </a:custGeom>
            <a:solidFill>
              <a:srgbClr val="BE5ED3"/>
            </a:solidFill>
            <a:ln w="6346" cap="flat">
              <a:noFill/>
              <a:prstDash val="solid"/>
              <a:miter/>
            </a:ln>
          </p:spPr>
          <p:txBody>
            <a:bodyPr rtlCol="0" anchor="ctr"/>
            <a:lstStyle/>
            <a:p>
              <a:endParaRPr lang="zh-CN" altLang="en-US"/>
            </a:p>
          </p:txBody>
        </p:sp>
        <p:sp>
          <p:nvSpPr>
            <p:cNvPr id="114" name="任意多边形 15"/>
            <p:cNvSpPr/>
            <p:nvPr/>
          </p:nvSpPr>
          <p:spPr>
            <a:xfrm>
              <a:off x="4736560" y="4414867"/>
              <a:ext cx="302114" cy="302114"/>
            </a:xfrm>
            <a:custGeom>
              <a:avLst/>
              <a:gdLst>
                <a:gd name="connsiteX0" fmla="*/ 266833 w 266833"/>
                <a:gd name="connsiteY0" fmla="*/ 133417 h 266833"/>
                <a:gd name="connsiteX1" fmla="*/ 133417 w 266833"/>
                <a:gd name="connsiteY1" fmla="*/ 266833 h 266833"/>
                <a:gd name="connsiteX2" fmla="*/ 0 w 266833"/>
                <a:gd name="connsiteY2" fmla="*/ 133417 h 266833"/>
                <a:gd name="connsiteX3" fmla="*/ 133417 w 266833"/>
                <a:gd name="connsiteY3" fmla="*/ 0 h 266833"/>
                <a:gd name="connsiteX4" fmla="*/ 266833 w 266833"/>
                <a:gd name="connsiteY4" fmla="*/ 133417 h 2668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833" h="266833">
                  <a:moveTo>
                    <a:pt x="266833" y="133417"/>
                  </a:moveTo>
                  <a:cubicBezTo>
                    <a:pt x="266833" y="207101"/>
                    <a:pt x="207101" y="266833"/>
                    <a:pt x="133417" y="266833"/>
                  </a:cubicBezTo>
                  <a:cubicBezTo>
                    <a:pt x="59733" y="266833"/>
                    <a:pt x="0" y="207101"/>
                    <a:pt x="0" y="133417"/>
                  </a:cubicBezTo>
                  <a:cubicBezTo>
                    <a:pt x="0" y="59733"/>
                    <a:pt x="59733" y="0"/>
                    <a:pt x="133417" y="0"/>
                  </a:cubicBezTo>
                  <a:cubicBezTo>
                    <a:pt x="207101" y="0"/>
                    <a:pt x="266833" y="59733"/>
                    <a:pt x="266833" y="133417"/>
                  </a:cubicBezTo>
                  <a:close/>
                </a:path>
              </a:pathLst>
            </a:custGeom>
            <a:solidFill>
              <a:srgbClr val="FFC545"/>
            </a:solidFill>
            <a:ln w="6346" cap="flat">
              <a:noFill/>
              <a:prstDash val="solid"/>
              <a:miter/>
            </a:ln>
          </p:spPr>
          <p:txBody>
            <a:bodyPr rtlCol="0" anchor="ctr"/>
            <a:lstStyle/>
            <a:p>
              <a:endParaRPr lang="zh-CN" altLang="en-US"/>
            </a:p>
          </p:txBody>
        </p:sp>
        <p:sp>
          <p:nvSpPr>
            <p:cNvPr id="115" name="任意多边形 16"/>
            <p:cNvSpPr/>
            <p:nvPr/>
          </p:nvSpPr>
          <p:spPr>
            <a:xfrm>
              <a:off x="4808492" y="4501185"/>
              <a:ext cx="28772" cy="57545"/>
            </a:xfrm>
            <a:custGeom>
              <a:avLst/>
              <a:gdLst>
                <a:gd name="connsiteX0" fmla="*/ 25413 w 25412"/>
                <a:gd name="connsiteY0" fmla="*/ 25413 h 50825"/>
                <a:gd name="connsiteX1" fmla="*/ 12706 w 25412"/>
                <a:gd name="connsiteY1" fmla="*/ 50825 h 50825"/>
                <a:gd name="connsiteX2" fmla="*/ 0 w 25412"/>
                <a:gd name="connsiteY2" fmla="*/ 25413 h 50825"/>
                <a:gd name="connsiteX3" fmla="*/ 12706 w 25412"/>
                <a:gd name="connsiteY3" fmla="*/ 0 h 50825"/>
                <a:gd name="connsiteX4" fmla="*/ 25413 w 25412"/>
                <a:gd name="connsiteY4" fmla="*/ 25413 h 50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2" h="50825">
                  <a:moveTo>
                    <a:pt x="25413" y="25413"/>
                  </a:moveTo>
                  <a:cubicBezTo>
                    <a:pt x="25413" y="39448"/>
                    <a:pt x="19724" y="50825"/>
                    <a:pt x="12706" y="50825"/>
                  </a:cubicBezTo>
                  <a:cubicBezTo>
                    <a:pt x="5689" y="50825"/>
                    <a:pt x="0" y="39448"/>
                    <a:pt x="0" y="25413"/>
                  </a:cubicBezTo>
                  <a:cubicBezTo>
                    <a:pt x="0" y="11378"/>
                    <a:pt x="5689" y="0"/>
                    <a:pt x="12706" y="0"/>
                  </a:cubicBezTo>
                  <a:cubicBezTo>
                    <a:pt x="19724" y="0"/>
                    <a:pt x="25413" y="11378"/>
                    <a:pt x="25413" y="25413"/>
                  </a:cubicBezTo>
                  <a:close/>
                </a:path>
              </a:pathLst>
            </a:custGeom>
            <a:solidFill>
              <a:srgbClr val="00002B"/>
            </a:solidFill>
            <a:ln w="6346" cap="flat">
              <a:noFill/>
              <a:prstDash val="solid"/>
              <a:miter/>
            </a:ln>
          </p:spPr>
          <p:txBody>
            <a:bodyPr rtlCol="0" anchor="ctr"/>
            <a:lstStyle/>
            <a:p>
              <a:endParaRPr lang="zh-CN" altLang="en-US"/>
            </a:p>
          </p:txBody>
        </p:sp>
        <p:sp>
          <p:nvSpPr>
            <p:cNvPr id="116" name="任意多边形 17"/>
            <p:cNvSpPr/>
            <p:nvPr/>
          </p:nvSpPr>
          <p:spPr>
            <a:xfrm>
              <a:off x="4937970" y="4501185"/>
              <a:ext cx="28772" cy="57545"/>
            </a:xfrm>
            <a:custGeom>
              <a:avLst/>
              <a:gdLst>
                <a:gd name="connsiteX0" fmla="*/ 25413 w 25412"/>
                <a:gd name="connsiteY0" fmla="*/ 25413 h 50825"/>
                <a:gd name="connsiteX1" fmla="*/ 12706 w 25412"/>
                <a:gd name="connsiteY1" fmla="*/ 50825 h 50825"/>
                <a:gd name="connsiteX2" fmla="*/ 0 w 25412"/>
                <a:gd name="connsiteY2" fmla="*/ 25413 h 50825"/>
                <a:gd name="connsiteX3" fmla="*/ 12706 w 25412"/>
                <a:gd name="connsiteY3" fmla="*/ 0 h 50825"/>
                <a:gd name="connsiteX4" fmla="*/ 25413 w 25412"/>
                <a:gd name="connsiteY4" fmla="*/ 25413 h 50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2" h="50825">
                  <a:moveTo>
                    <a:pt x="25413" y="25413"/>
                  </a:moveTo>
                  <a:cubicBezTo>
                    <a:pt x="25413" y="39448"/>
                    <a:pt x="19724" y="50825"/>
                    <a:pt x="12706" y="50825"/>
                  </a:cubicBezTo>
                  <a:cubicBezTo>
                    <a:pt x="5689" y="50825"/>
                    <a:pt x="0" y="39448"/>
                    <a:pt x="0" y="25413"/>
                  </a:cubicBezTo>
                  <a:cubicBezTo>
                    <a:pt x="0" y="11378"/>
                    <a:pt x="5689" y="0"/>
                    <a:pt x="12706" y="0"/>
                  </a:cubicBezTo>
                  <a:cubicBezTo>
                    <a:pt x="19724" y="0"/>
                    <a:pt x="25413" y="11378"/>
                    <a:pt x="25413" y="25413"/>
                  </a:cubicBezTo>
                  <a:close/>
                </a:path>
              </a:pathLst>
            </a:custGeom>
            <a:solidFill>
              <a:srgbClr val="00002B"/>
            </a:solidFill>
            <a:ln w="6346" cap="flat">
              <a:noFill/>
              <a:prstDash val="solid"/>
              <a:miter/>
            </a:ln>
          </p:spPr>
          <p:txBody>
            <a:bodyPr rtlCol="0" anchor="ctr"/>
            <a:lstStyle/>
            <a:p>
              <a:endParaRPr lang="zh-CN" altLang="en-US"/>
            </a:p>
          </p:txBody>
        </p:sp>
        <p:sp>
          <p:nvSpPr>
            <p:cNvPr id="117" name="任意多边形 18"/>
            <p:cNvSpPr/>
            <p:nvPr/>
          </p:nvSpPr>
          <p:spPr>
            <a:xfrm>
              <a:off x="4809355" y="4601890"/>
              <a:ext cx="156524" cy="64640"/>
            </a:xfrm>
            <a:custGeom>
              <a:avLst/>
              <a:gdLst>
                <a:gd name="connsiteX0" fmla="*/ -514 w 138245"/>
                <a:gd name="connsiteY0" fmla="*/ -210 h 57091"/>
                <a:gd name="connsiteX1" fmla="*/ 81924 w 138245"/>
                <a:gd name="connsiteY1" fmla="*/ 55596 h 57091"/>
                <a:gd name="connsiteX2" fmla="*/ 137731 w 138245"/>
                <a:gd name="connsiteY2" fmla="*/ -210 h 57091"/>
              </a:gdLst>
              <a:ahLst/>
              <a:cxnLst>
                <a:cxn ang="0">
                  <a:pos x="connsiteX0" y="connsiteY0"/>
                </a:cxn>
                <a:cxn ang="0">
                  <a:pos x="connsiteX1" y="connsiteY1"/>
                </a:cxn>
                <a:cxn ang="0">
                  <a:pos x="connsiteX2" y="connsiteY2"/>
                </a:cxn>
              </a:cxnLst>
              <a:rect l="l" t="t" r="r" b="b"/>
              <a:pathLst>
                <a:path w="138245" h="57091">
                  <a:moveTo>
                    <a:pt x="-514" y="-210"/>
                  </a:moveTo>
                  <a:cubicBezTo>
                    <a:pt x="6836" y="37966"/>
                    <a:pt x="43748" y="62953"/>
                    <a:pt x="81924" y="55596"/>
                  </a:cubicBezTo>
                  <a:cubicBezTo>
                    <a:pt x="110183" y="50152"/>
                    <a:pt x="132286" y="28055"/>
                    <a:pt x="137731" y="-210"/>
                  </a:cubicBezTo>
                  <a:close/>
                </a:path>
              </a:pathLst>
            </a:custGeom>
            <a:solidFill>
              <a:srgbClr val="E27AA5"/>
            </a:solidFill>
            <a:ln w="6346" cap="flat">
              <a:noFill/>
              <a:prstDash val="solid"/>
              <a:miter/>
            </a:ln>
          </p:spPr>
          <p:txBody>
            <a:bodyPr rtlCol="0" anchor="ctr"/>
            <a:lstStyle/>
            <a:p>
              <a:endParaRPr lang="zh-CN" altLang="en-US"/>
            </a:p>
          </p:txBody>
        </p:sp>
        <p:sp>
          <p:nvSpPr>
            <p:cNvPr id="118" name="任意多边形 19"/>
            <p:cNvSpPr/>
            <p:nvPr/>
          </p:nvSpPr>
          <p:spPr>
            <a:xfrm>
              <a:off x="4509837" y="4987374"/>
              <a:ext cx="724245" cy="307437"/>
            </a:xfrm>
            <a:custGeom>
              <a:avLst/>
              <a:gdLst>
                <a:gd name="connsiteX0" fmla="*/ 6214 w 639667"/>
                <a:gd name="connsiteY0" fmla="*/ -210 h 271534"/>
                <a:gd name="connsiteX1" fmla="*/ 632637 w 639667"/>
                <a:gd name="connsiteY1" fmla="*/ -210 h 271534"/>
                <a:gd name="connsiteX2" fmla="*/ 537657 w 639667"/>
                <a:gd name="connsiteY2" fmla="*/ 271325 h 271534"/>
                <a:gd name="connsiteX3" fmla="*/ 101194 w 639667"/>
                <a:gd name="connsiteY3" fmla="*/ 271325 h 271534"/>
                <a:gd name="connsiteX4" fmla="*/ 5897 w 639667"/>
                <a:gd name="connsiteY4" fmla="*/ -210 h 2715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9667" h="271534">
                  <a:moveTo>
                    <a:pt x="6214" y="-210"/>
                  </a:moveTo>
                  <a:cubicBezTo>
                    <a:pt x="295029" y="15101"/>
                    <a:pt x="632637" y="-210"/>
                    <a:pt x="632637" y="-210"/>
                  </a:cubicBezTo>
                  <a:cubicBezTo>
                    <a:pt x="632637" y="-210"/>
                    <a:pt x="676283" y="271325"/>
                    <a:pt x="537657" y="271325"/>
                  </a:cubicBezTo>
                  <a:lnTo>
                    <a:pt x="101194" y="271325"/>
                  </a:lnTo>
                  <a:cubicBezTo>
                    <a:pt x="-37432" y="271325"/>
                    <a:pt x="5897" y="-210"/>
                    <a:pt x="5897" y="-210"/>
                  </a:cubicBezTo>
                  <a:close/>
                </a:path>
              </a:pathLst>
            </a:custGeom>
            <a:solidFill>
              <a:srgbClr val="00002B"/>
            </a:solidFill>
            <a:ln w="6346" cap="flat">
              <a:noFill/>
              <a:prstDash val="solid"/>
              <a:miter/>
            </a:ln>
          </p:spPr>
          <p:txBody>
            <a:bodyPr rtlCol="0" anchor="ctr"/>
            <a:lstStyle/>
            <a:p>
              <a:endParaRPr lang="zh-CN" altLang="en-US"/>
            </a:p>
          </p:txBody>
        </p:sp>
        <p:sp>
          <p:nvSpPr>
            <p:cNvPr id="124" name="任意多边形 20"/>
            <p:cNvSpPr/>
            <p:nvPr/>
          </p:nvSpPr>
          <p:spPr>
            <a:xfrm>
              <a:off x="5524719" y="5246473"/>
              <a:ext cx="230304" cy="183920"/>
            </a:xfrm>
            <a:custGeom>
              <a:avLst/>
              <a:gdLst>
                <a:gd name="connsiteX0" fmla="*/ 27630 w 203409"/>
                <a:gd name="connsiteY0" fmla="*/ -210 h 162442"/>
                <a:gd name="connsiteX1" fmla="*/ 202787 w 203409"/>
                <a:gd name="connsiteY1" fmla="*/ 97057 h 162442"/>
                <a:gd name="connsiteX2" fmla="*/ -514 w 203409"/>
                <a:gd name="connsiteY2" fmla="*/ 161034 h 162442"/>
                <a:gd name="connsiteX3" fmla="*/ 27630 w 203409"/>
                <a:gd name="connsiteY3" fmla="*/ -210 h 162442"/>
              </a:gdLst>
              <a:ahLst/>
              <a:cxnLst>
                <a:cxn ang="0">
                  <a:pos x="connsiteX0" y="connsiteY0"/>
                </a:cxn>
                <a:cxn ang="0">
                  <a:pos x="connsiteX1" y="connsiteY1"/>
                </a:cxn>
                <a:cxn ang="0">
                  <a:pos x="connsiteX2" y="connsiteY2"/>
                </a:cxn>
                <a:cxn ang="0">
                  <a:pos x="connsiteX3" y="connsiteY3"/>
                </a:cxn>
              </a:cxnLst>
              <a:rect l="l" t="t" r="r" b="b"/>
              <a:pathLst>
                <a:path w="203409" h="162442">
                  <a:moveTo>
                    <a:pt x="27630" y="-210"/>
                  </a:moveTo>
                  <a:cubicBezTo>
                    <a:pt x="27630" y="-210"/>
                    <a:pt x="207933" y="20247"/>
                    <a:pt x="202787" y="97057"/>
                  </a:cubicBezTo>
                  <a:cubicBezTo>
                    <a:pt x="200246" y="176408"/>
                    <a:pt x="-514" y="161034"/>
                    <a:pt x="-514" y="161034"/>
                  </a:cubicBezTo>
                  <a:lnTo>
                    <a:pt x="27630" y="-210"/>
                  </a:lnTo>
                  <a:close/>
                </a:path>
              </a:pathLst>
            </a:custGeom>
            <a:solidFill>
              <a:srgbClr val="00002B"/>
            </a:solidFill>
            <a:ln w="6346" cap="flat">
              <a:noFill/>
              <a:prstDash val="solid"/>
              <a:miter/>
            </a:ln>
          </p:spPr>
          <p:txBody>
            <a:bodyPr rtlCol="0" anchor="ctr"/>
            <a:lstStyle/>
            <a:p>
              <a:endParaRPr lang="zh-CN" altLang="en-US"/>
            </a:p>
          </p:txBody>
        </p:sp>
        <p:sp>
          <p:nvSpPr>
            <p:cNvPr id="125" name="任意多边形 21"/>
            <p:cNvSpPr/>
            <p:nvPr/>
          </p:nvSpPr>
          <p:spPr>
            <a:xfrm>
              <a:off x="4100646" y="5006258"/>
              <a:ext cx="1488236" cy="437236"/>
            </a:xfrm>
            <a:custGeom>
              <a:avLst/>
              <a:gdLst>
                <a:gd name="connsiteX0" fmla="*/ 1313924 w 1314438"/>
                <a:gd name="connsiteY0" fmla="*/ 208966 h 386175"/>
                <a:gd name="connsiteX1" fmla="*/ 2820 w 1314438"/>
                <a:gd name="connsiteY1" fmla="*/ 90797 h 386175"/>
                <a:gd name="connsiteX2" fmla="*/ 1293403 w 1314438"/>
                <a:gd name="connsiteY2" fmla="*/ 385966 h 386175"/>
                <a:gd name="connsiteX3" fmla="*/ 1313924 w 1314438"/>
                <a:gd name="connsiteY3" fmla="*/ 208712 h 386175"/>
              </a:gdLst>
              <a:ahLst/>
              <a:cxnLst>
                <a:cxn ang="0">
                  <a:pos x="connsiteX0" y="connsiteY0"/>
                </a:cxn>
                <a:cxn ang="0">
                  <a:pos x="connsiteX1" y="connsiteY1"/>
                </a:cxn>
                <a:cxn ang="0">
                  <a:pos x="connsiteX2" y="connsiteY2"/>
                </a:cxn>
                <a:cxn ang="0">
                  <a:pos x="connsiteX3" y="connsiteY3"/>
                </a:cxn>
              </a:cxnLst>
              <a:rect l="l" t="t" r="r" b="b"/>
              <a:pathLst>
                <a:path w="1314438" h="386175">
                  <a:moveTo>
                    <a:pt x="1313924" y="208966"/>
                  </a:moveTo>
                  <a:cubicBezTo>
                    <a:pt x="1313924" y="208966"/>
                    <a:pt x="82361" y="-168603"/>
                    <a:pt x="2820" y="90797"/>
                  </a:cubicBezTo>
                  <a:cubicBezTo>
                    <a:pt x="-76722" y="347847"/>
                    <a:pt x="1293403" y="385966"/>
                    <a:pt x="1293403" y="385966"/>
                  </a:cubicBezTo>
                  <a:lnTo>
                    <a:pt x="1313924" y="208712"/>
                  </a:lnTo>
                  <a:close/>
                </a:path>
              </a:pathLst>
            </a:custGeom>
            <a:solidFill>
              <a:srgbClr val="1E2160"/>
            </a:solidFill>
            <a:ln w="6346" cap="flat">
              <a:noFill/>
              <a:prstDash val="solid"/>
              <a:miter/>
            </a:ln>
          </p:spPr>
          <p:txBody>
            <a:bodyPr rtlCol="0" anchor="ctr"/>
            <a:lstStyle/>
            <a:p>
              <a:endParaRPr lang="zh-CN" altLang="en-US"/>
            </a:p>
          </p:txBody>
        </p:sp>
        <p:sp>
          <p:nvSpPr>
            <p:cNvPr id="126" name="任意多边形 22"/>
            <p:cNvSpPr/>
            <p:nvPr/>
          </p:nvSpPr>
          <p:spPr>
            <a:xfrm>
              <a:off x="4002665" y="5286755"/>
              <a:ext cx="235837" cy="184637"/>
            </a:xfrm>
            <a:custGeom>
              <a:avLst/>
              <a:gdLst>
                <a:gd name="connsiteX0" fmla="*/ 169282 w 208296"/>
                <a:gd name="connsiteY0" fmla="*/ -210 h 163075"/>
                <a:gd name="connsiteX1" fmla="*/ -94 w 208296"/>
                <a:gd name="connsiteY1" fmla="*/ 109382 h 163075"/>
                <a:gd name="connsiteX2" fmla="*/ 207782 w 208296"/>
                <a:gd name="connsiteY2" fmla="*/ 157857 h 163075"/>
                <a:gd name="connsiteX3" fmla="*/ 169282 w 208296"/>
                <a:gd name="connsiteY3" fmla="*/ -210 h 163075"/>
              </a:gdLst>
              <a:ahLst/>
              <a:cxnLst>
                <a:cxn ang="0">
                  <a:pos x="connsiteX0" y="connsiteY0"/>
                </a:cxn>
                <a:cxn ang="0">
                  <a:pos x="connsiteX1" y="connsiteY1"/>
                </a:cxn>
                <a:cxn ang="0">
                  <a:pos x="connsiteX2" y="connsiteY2"/>
                </a:cxn>
                <a:cxn ang="0">
                  <a:pos x="connsiteX3" y="connsiteY3"/>
                </a:cxn>
              </a:cxnLst>
              <a:rect l="l" t="t" r="r" b="b"/>
              <a:pathLst>
                <a:path w="208296" h="163075">
                  <a:moveTo>
                    <a:pt x="169282" y="-210"/>
                  </a:moveTo>
                  <a:cubicBezTo>
                    <a:pt x="169282" y="-210"/>
                    <a:pt x="-10322" y="32890"/>
                    <a:pt x="-94" y="109382"/>
                  </a:cubicBezTo>
                  <a:cubicBezTo>
                    <a:pt x="10135" y="185874"/>
                    <a:pt x="207782" y="157857"/>
                    <a:pt x="207782" y="157857"/>
                  </a:cubicBezTo>
                  <a:lnTo>
                    <a:pt x="169282" y="-210"/>
                  </a:lnTo>
                  <a:close/>
                </a:path>
              </a:pathLst>
            </a:custGeom>
            <a:solidFill>
              <a:srgbClr val="00002B"/>
            </a:solidFill>
            <a:ln w="6346" cap="flat">
              <a:noFill/>
              <a:prstDash val="solid"/>
              <a:miter/>
            </a:ln>
          </p:spPr>
          <p:txBody>
            <a:bodyPr rtlCol="0" anchor="ctr"/>
            <a:lstStyle/>
            <a:p>
              <a:endParaRPr lang="zh-CN" altLang="en-US"/>
            </a:p>
          </p:txBody>
        </p:sp>
        <p:sp>
          <p:nvSpPr>
            <p:cNvPr id="127" name="任意多边形 23"/>
            <p:cNvSpPr/>
            <p:nvPr/>
          </p:nvSpPr>
          <p:spPr>
            <a:xfrm>
              <a:off x="4163334" y="4959760"/>
              <a:ext cx="1475212" cy="524448"/>
            </a:xfrm>
            <a:custGeom>
              <a:avLst/>
              <a:gdLst>
                <a:gd name="connsiteX0" fmla="*/ -514 w 1302935"/>
                <a:gd name="connsiteY0" fmla="*/ 288407 h 463202"/>
                <a:gd name="connsiteX1" fmla="*/ 1297439 w 1302935"/>
                <a:gd name="connsiteY1" fmla="*/ 75449 h 463202"/>
                <a:gd name="connsiteX2" fmla="*/ 30298 w 1302935"/>
                <a:gd name="connsiteY2" fmla="*/ 462992 h 463202"/>
                <a:gd name="connsiteX3" fmla="*/ -514 w 1302935"/>
                <a:gd name="connsiteY3" fmla="*/ 288535 h 463202"/>
              </a:gdLst>
              <a:ahLst/>
              <a:cxnLst>
                <a:cxn ang="0">
                  <a:pos x="connsiteX0" y="connsiteY0"/>
                </a:cxn>
                <a:cxn ang="0">
                  <a:pos x="connsiteX1" y="connsiteY1"/>
                </a:cxn>
                <a:cxn ang="0">
                  <a:pos x="connsiteX2" y="connsiteY2"/>
                </a:cxn>
                <a:cxn ang="0">
                  <a:pos x="connsiteX3" y="connsiteY3"/>
                </a:cxn>
              </a:cxnLst>
              <a:rect l="l" t="t" r="r" b="b"/>
              <a:pathLst>
                <a:path w="1302935" h="463202">
                  <a:moveTo>
                    <a:pt x="-514" y="288407"/>
                  </a:moveTo>
                  <a:cubicBezTo>
                    <a:pt x="-514" y="288407"/>
                    <a:pt x="1197376" y="-178551"/>
                    <a:pt x="1297439" y="75449"/>
                  </a:cubicBezTo>
                  <a:cubicBezTo>
                    <a:pt x="1394896" y="326908"/>
                    <a:pt x="30298" y="462992"/>
                    <a:pt x="30298" y="462992"/>
                  </a:cubicBezTo>
                  <a:lnTo>
                    <a:pt x="-514" y="288535"/>
                  </a:lnTo>
                  <a:close/>
                </a:path>
              </a:pathLst>
            </a:custGeom>
            <a:solidFill>
              <a:srgbClr val="2A3072"/>
            </a:solidFill>
            <a:ln w="6346" cap="flat">
              <a:noFill/>
              <a:prstDash val="solid"/>
              <a:miter/>
            </a:ln>
          </p:spPr>
          <p:txBody>
            <a:bodyPr rtlCol="0" anchor="ctr"/>
            <a:lstStyle/>
            <a:p>
              <a:endParaRPr lang="zh-CN" altLang="en-US"/>
            </a:p>
          </p:txBody>
        </p:sp>
        <p:sp>
          <p:nvSpPr>
            <p:cNvPr id="128" name="任意多边形 24"/>
            <p:cNvSpPr/>
            <p:nvPr/>
          </p:nvSpPr>
          <p:spPr>
            <a:xfrm>
              <a:off x="4197069" y="4159220"/>
              <a:ext cx="334881" cy="457055"/>
            </a:xfrm>
            <a:custGeom>
              <a:avLst/>
              <a:gdLst>
                <a:gd name="connsiteX0" fmla="*/ 262507 w 295773"/>
                <a:gd name="connsiteY0" fmla="*/ -210 h 403680"/>
                <a:gd name="connsiteX1" fmla="*/ -514 w 295773"/>
                <a:gd name="connsiteY1" fmla="*/ 206522 h 403680"/>
                <a:gd name="connsiteX2" fmla="*/ 151962 w 295773"/>
                <a:gd name="connsiteY2" fmla="*/ 403470 h 403680"/>
                <a:gd name="connsiteX3" fmla="*/ 290969 w 295773"/>
                <a:gd name="connsiteY3" fmla="*/ 272468 h 403680"/>
                <a:gd name="connsiteX4" fmla="*/ 262507 w 295773"/>
                <a:gd name="connsiteY4" fmla="*/ -210 h 403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773" h="403680">
                  <a:moveTo>
                    <a:pt x="262507" y="-210"/>
                  </a:moveTo>
                  <a:cubicBezTo>
                    <a:pt x="262507" y="-210"/>
                    <a:pt x="113843" y="47693"/>
                    <a:pt x="-514" y="206522"/>
                  </a:cubicBezTo>
                  <a:lnTo>
                    <a:pt x="151962" y="403470"/>
                  </a:lnTo>
                  <a:cubicBezTo>
                    <a:pt x="151962" y="403470"/>
                    <a:pt x="278326" y="317766"/>
                    <a:pt x="290969" y="272468"/>
                  </a:cubicBezTo>
                  <a:cubicBezTo>
                    <a:pt x="309393" y="206395"/>
                    <a:pt x="262507" y="-210"/>
                    <a:pt x="262507" y="-210"/>
                  </a:cubicBezTo>
                  <a:close/>
                </a:path>
              </a:pathLst>
            </a:custGeom>
            <a:solidFill>
              <a:srgbClr val="BE5ED3"/>
            </a:solidFill>
            <a:ln w="6346" cap="flat">
              <a:noFill/>
              <a:prstDash val="solid"/>
              <a:miter/>
            </a:ln>
          </p:spPr>
          <p:txBody>
            <a:bodyPr rtlCol="0" anchor="ctr"/>
            <a:lstStyle/>
            <a:p>
              <a:endParaRPr lang="zh-CN" altLang="en-US"/>
            </a:p>
          </p:txBody>
        </p:sp>
        <p:sp>
          <p:nvSpPr>
            <p:cNvPr id="129" name="任意多边形 25"/>
            <p:cNvSpPr/>
            <p:nvPr/>
          </p:nvSpPr>
          <p:spPr>
            <a:xfrm>
              <a:off x="5168201" y="4116061"/>
              <a:ext cx="316452" cy="449862"/>
            </a:xfrm>
            <a:custGeom>
              <a:avLst/>
              <a:gdLst>
                <a:gd name="connsiteX0" fmla="*/ 30827 w 279496"/>
                <a:gd name="connsiteY0" fmla="*/ -210 h 397327"/>
                <a:gd name="connsiteX1" fmla="*/ 278982 w 279496"/>
                <a:gd name="connsiteY1" fmla="*/ 203092 h 397327"/>
                <a:gd name="connsiteX2" fmla="*/ 134892 w 279496"/>
                <a:gd name="connsiteY2" fmla="*/ 397117 h 397327"/>
                <a:gd name="connsiteX3" fmla="*/ 3508 w 279496"/>
                <a:gd name="connsiteY3" fmla="*/ 268148 h 397327"/>
                <a:gd name="connsiteX4" fmla="*/ 30827 w 279496"/>
                <a:gd name="connsiteY4" fmla="*/ -210 h 3973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496" h="397327">
                  <a:moveTo>
                    <a:pt x="30827" y="-210"/>
                  </a:moveTo>
                  <a:cubicBezTo>
                    <a:pt x="30827" y="-210"/>
                    <a:pt x="161575" y="21899"/>
                    <a:pt x="278982" y="203092"/>
                  </a:cubicBezTo>
                  <a:lnTo>
                    <a:pt x="134892" y="397117"/>
                  </a:lnTo>
                  <a:cubicBezTo>
                    <a:pt x="134892" y="397117"/>
                    <a:pt x="15452" y="312747"/>
                    <a:pt x="3508" y="268148"/>
                  </a:cubicBezTo>
                  <a:cubicBezTo>
                    <a:pt x="-13899" y="203155"/>
                    <a:pt x="30827" y="-210"/>
                    <a:pt x="30827" y="-210"/>
                  </a:cubicBezTo>
                  <a:close/>
                </a:path>
              </a:pathLst>
            </a:custGeom>
            <a:solidFill>
              <a:srgbClr val="BE5ED3"/>
            </a:solidFill>
            <a:ln w="6346" cap="flat">
              <a:noFill/>
              <a:prstDash val="solid"/>
              <a:miter/>
            </a:ln>
          </p:spPr>
          <p:txBody>
            <a:bodyPr rtlCol="0" anchor="ctr"/>
            <a:lstStyle/>
            <a:p>
              <a:endParaRPr lang="zh-CN" altLang="en-US"/>
            </a:p>
          </p:txBody>
        </p:sp>
        <p:sp>
          <p:nvSpPr>
            <p:cNvPr id="130" name="任意多边形 26"/>
            <p:cNvSpPr/>
            <p:nvPr/>
          </p:nvSpPr>
          <p:spPr>
            <a:xfrm>
              <a:off x="3207781" y="3560975"/>
              <a:ext cx="1486066" cy="1759003"/>
            </a:xfrm>
            <a:custGeom>
              <a:avLst/>
              <a:gdLst>
                <a:gd name="connsiteX0" fmla="*/ 933471 w 1312521"/>
                <a:gd name="connsiteY0" fmla="*/ 872704 h 1553585"/>
                <a:gd name="connsiteX1" fmla="*/ 1030738 w 1312521"/>
                <a:gd name="connsiteY1" fmla="*/ 1006121 h 1553585"/>
                <a:gd name="connsiteX2" fmla="*/ 1002848 w 1312521"/>
                <a:gd name="connsiteY2" fmla="*/ 1177656 h 1553585"/>
                <a:gd name="connsiteX3" fmla="*/ 831211 w 1312521"/>
                <a:gd name="connsiteY3" fmla="*/ 1152962 h 1553585"/>
                <a:gd name="connsiteX4" fmla="*/ 830677 w 1312521"/>
                <a:gd name="connsiteY4" fmla="*/ 1152244 h 1553585"/>
                <a:gd name="connsiteX5" fmla="*/ 674897 w 1312521"/>
                <a:gd name="connsiteY5" fmla="*/ 940874 h 1553585"/>
                <a:gd name="connsiteX6" fmla="*/ 674008 w 1312521"/>
                <a:gd name="connsiteY6" fmla="*/ 935220 h 1553585"/>
                <a:gd name="connsiteX7" fmla="*/ 669942 w 1312521"/>
                <a:gd name="connsiteY7" fmla="*/ 931217 h 1553585"/>
                <a:gd name="connsiteX8" fmla="*/ 695354 w 1312521"/>
                <a:gd name="connsiteY8" fmla="*/ 758792 h 1553585"/>
                <a:gd name="connsiteX9" fmla="*/ 761046 w 1312521"/>
                <a:gd name="connsiteY9" fmla="*/ 359495 h 1553585"/>
                <a:gd name="connsiteX10" fmla="*/ 364075 w 1312521"/>
                <a:gd name="connsiteY10" fmla="*/ 301001 h 1553585"/>
                <a:gd name="connsiteX11" fmla="*/ 362321 w 1312521"/>
                <a:gd name="connsiteY11" fmla="*/ 302316 h 1553585"/>
                <a:gd name="connsiteX12" fmla="*/ 248727 w 1312521"/>
                <a:gd name="connsiteY12" fmla="*/ 557015 h 1553585"/>
                <a:gd name="connsiteX13" fmla="*/ 137946 w 1312521"/>
                <a:gd name="connsiteY13" fmla="*/ 696670 h 1553585"/>
                <a:gd name="connsiteX14" fmla="*/ 136910 w 1312521"/>
                <a:gd name="connsiteY14" fmla="*/ 696785 h 1553585"/>
                <a:gd name="connsiteX15" fmla="*/ 2668 w 1312521"/>
                <a:gd name="connsiteY15" fmla="*/ 586557 h 1553585"/>
                <a:gd name="connsiteX16" fmla="*/ 216389 w 1312521"/>
                <a:gd name="connsiteY16" fmla="*/ 102509 h 1553585"/>
                <a:gd name="connsiteX17" fmla="*/ 960282 w 1312521"/>
                <a:gd name="connsiteY17" fmla="*/ 215786 h 1553585"/>
                <a:gd name="connsiteX18" fmla="*/ 933471 w 1312521"/>
                <a:gd name="connsiteY18" fmla="*/ 872704 h 1553585"/>
                <a:gd name="connsiteX19" fmla="*/ 1259071 w 1312521"/>
                <a:gd name="connsiteY19" fmla="*/ 1318824 h 1553585"/>
                <a:gd name="connsiteX20" fmla="*/ 1287153 w 1312521"/>
                <a:gd name="connsiteY20" fmla="*/ 1357388 h 1553585"/>
                <a:gd name="connsiteX21" fmla="*/ 1259199 w 1312521"/>
                <a:gd name="connsiteY21" fmla="*/ 1528923 h 1553585"/>
                <a:gd name="connsiteX22" fmla="*/ 1087644 w 1312521"/>
                <a:gd name="connsiteY22" fmla="*/ 1504260 h 1553585"/>
                <a:gd name="connsiteX23" fmla="*/ 1087091 w 1312521"/>
                <a:gd name="connsiteY23" fmla="*/ 1503511 h 1553585"/>
                <a:gd name="connsiteX24" fmla="*/ 1061678 w 1312521"/>
                <a:gd name="connsiteY24" fmla="*/ 1465391 h 1553585"/>
                <a:gd name="connsiteX25" fmla="*/ 1087091 w 1312521"/>
                <a:gd name="connsiteY25" fmla="*/ 1292967 h 1553585"/>
                <a:gd name="connsiteX26" fmla="*/ 1259199 w 1312521"/>
                <a:gd name="connsiteY26" fmla="*/ 1318379 h 1553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312521" h="1553585">
                  <a:moveTo>
                    <a:pt x="933471" y="872704"/>
                  </a:moveTo>
                  <a:lnTo>
                    <a:pt x="1030738" y="1006121"/>
                  </a:lnTo>
                  <a:cubicBezTo>
                    <a:pt x="1071971" y="1062410"/>
                    <a:pt x="1061551" y="1137187"/>
                    <a:pt x="1002848" y="1177656"/>
                  </a:cubicBezTo>
                  <a:cubicBezTo>
                    <a:pt x="948630" y="1218234"/>
                    <a:pt x="871788" y="1207179"/>
                    <a:pt x="831211" y="1152962"/>
                  </a:cubicBezTo>
                  <a:cubicBezTo>
                    <a:pt x="831033" y="1152720"/>
                    <a:pt x="830855" y="1152485"/>
                    <a:pt x="830677" y="1152244"/>
                  </a:cubicBezTo>
                  <a:lnTo>
                    <a:pt x="674897" y="940874"/>
                  </a:lnTo>
                  <a:cubicBezTo>
                    <a:pt x="673246" y="937633"/>
                    <a:pt x="676486" y="935982"/>
                    <a:pt x="674008" y="935220"/>
                  </a:cubicBezTo>
                  <a:cubicBezTo>
                    <a:pt x="671530" y="934457"/>
                    <a:pt x="671594" y="934457"/>
                    <a:pt x="669942" y="931217"/>
                  </a:cubicBezTo>
                  <a:cubicBezTo>
                    <a:pt x="630362" y="878168"/>
                    <a:pt x="642369" y="798499"/>
                    <a:pt x="695354" y="758792"/>
                  </a:cubicBezTo>
                  <a:cubicBezTo>
                    <a:pt x="824769" y="665400"/>
                    <a:pt x="855010" y="486495"/>
                    <a:pt x="761046" y="359495"/>
                  </a:cubicBezTo>
                  <a:cubicBezTo>
                    <a:pt x="667578" y="233721"/>
                    <a:pt x="489849" y="207534"/>
                    <a:pt x="364075" y="301001"/>
                  </a:cubicBezTo>
                  <a:cubicBezTo>
                    <a:pt x="363490" y="301439"/>
                    <a:pt x="362906" y="301878"/>
                    <a:pt x="362321" y="302316"/>
                  </a:cubicBezTo>
                  <a:cubicBezTo>
                    <a:pt x="281636" y="360797"/>
                    <a:pt x="238326" y="457912"/>
                    <a:pt x="248727" y="557015"/>
                  </a:cubicBezTo>
                  <a:cubicBezTo>
                    <a:pt x="256700" y="626169"/>
                    <a:pt x="207101" y="688697"/>
                    <a:pt x="137946" y="696670"/>
                  </a:cubicBezTo>
                  <a:cubicBezTo>
                    <a:pt x="137603" y="696708"/>
                    <a:pt x="137254" y="696747"/>
                    <a:pt x="136910" y="696785"/>
                  </a:cubicBezTo>
                  <a:cubicBezTo>
                    <a:pt x="68106" y="701741"/>
                    <a:pt x="9847" y="656252"/>
                    <a:pt x="2668" y="586557"/>
                  </a:cubicBezTo>
                  <a:cubicBezTo>
                    <a:pt x="-18056" y="398554"/>
                    <a:pt x="63493" y="213855"/>
                    <a:pt x="216389" y="102509"/>
                  </a:cubicBezTo>
                  <a:cubicBezTo>
                    <a:pt x="453375" y="-70456"/>
                    <a:pt x="785519" y="-19878"/>
                    <a:pt x="960282" y="215786"/>
                  </a:cubicBezTo>
                  <a:cubicBezTo>
                    <a:pt x="1106405" y="415975"/>
                    <a:pt x="1089251" y="688017"/>
                    <a:pt x="933471" y="872704"/>
                  </a:cubicBezTo>
                  <a:close/>
                  <a:moveTo>
                    <a:pt x="1259071" y="1318824"/>
                  </a:moveTo>
                  <a:lnTo>
                    <a:pt x="1287153" y="1357388"/>
                  </a:lnTo>
                  <a:cubicBezTo>
                    <a:pt x="1328321" y="1413677"/>
                    <a:pt x="1317902" y="1488454"/>
                    <a:pt x="1259199" y="1528923"/>
                  </a:cubicBezTo>
                  <a:cubicBezTo>
                    <a:pt x="1205012" y="1569488"/>
                    <a:pt x="1128209" y="1558440"/>
                    <a:pt x="1087644" y="1504260"/>
                  </a:cubicBezTo>
                  <a:cubicBezTo>
                    <a:pt x="1087460" y="1504013"/>
                    <a:pt x="1087275" y="1503758"/>
                    <a:pt x="1087091" y="1503511"/>
                  </a:cubicBezTo>
                  <a:lnTo>
                    <a:pt x="1061678" y="1465391"/>
                  </a:lnTo>
                  <a:cubicBezTo>
                    <a:pt x="1019684" y="1411517"/>
                    <a:pt x="1034106" y="1332610"/>
                    <a:pt x="1087091" y="1292967"/>
                  </a:cubicBezTo>
                  <a:cubicBezTo>
                    <a:pt x="1141671" y="1252592"/>
                    <a:pt x="1218621" y="1263958"/>
                    <a:pt x="1259199" y="1318379"/>
                  </a:cubicBezTo>
                  <a:close/>
                </a:path>
              </a:pathLst>
            </a:custGeom>
            <a:solidFill>
              <a:srgbClr val="FFC545"/>
            </a:solidFill>
            <a:ln w="6346" cap="flat">
              <a:noFill/>
              <a:prstDash val="solid"/>
              <a:miter/>
            </a:ln>
          </p:spPr>
          <p:txBody>
            <a:bodyPr rtlCol="0" anchor="ctr"/>
            <a:lstStyle/>
            <a:p>
              <a:endParaRPr lang="zh-CN" altLang="en-US"/>
            </a:p>
          </p:txBody>
        </p:sp>
        <p:sp>
          <p:nvSpPr>
            <p:cNvPr id="131" name="任意多边形 27"/>
            <p:cNvSpPr/>
            <p:nvPr/>
          </p:nvSpPr>
          <p:spPr>
            <a:xfrm>
              <a:off x="6164723" y="1962102"/>
              <a:ext cx="703194" cy="564027"/>
            </a:xfrm>
            <a:custGeom>
              <a:avLst/>
              <a:gdLst>
                <a:gd name="connsiteX0" fmla="*/ 577794 w 621074"/>
                <a:gd name="connsiteY0" fmla="*/ 416455 h 498159"/>
                <a:gd name="connsiteX1" fmla="*/ 538976 w 621074"/>
                <a:gd name="connsiteY1" fmla="*/ 192061 h 498159"/>
                <a:gd name="connsiteX2" fmla="*/ 398317 w 621074"/>
                <a:gd name="connsiteY2" fmla="*/ 31135 h 498159"/>
                <a:gd name="connsiteX3" fmla="*/ 10265 w 621074"/>
                <a:gd name="connsiteY3" fmla="*/ 121159 h 498159"/>
                <a:gd name="connsiteX4" fmla="*/ 38156 w 621074"/>
                <a:gd name="connsiteY4" fmla="*/ 265504 h 498159"/>
                <a:gd name="connsiteX5" fmla="*/ 65983 w 621074"/>
                <a:gd name="connsiteY5" fmla="*/ 440152 h 498159"/>
                <a:gd name="connsiteX6" fmla="*/ 577794 w 621074"/>
                <a:gd name="connsiteY6" fmla="*/ 416455 h 498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1074" h="498159">
                  <a:moveTo>
                    <a:pt x="577794" y="416455"/>
                  </a:moveTo>
                  <a:cubicBezTo>
                    <a:pt x="667819" y="254576"/>
                    <a:pt x="596536" y="161629"/>
                    <a:pt x="538976" y="192061"/>
                  </a:cubicBezTo>
                  <a:cubicBezTo>
                    <a:pt x="538976" y="192061"/>
                    <a:pt x="530399" y="91617"/>
                    <a:pt x="398317" y="31135"/>
                  </a:cubicBezTo>
                  <a:cubicBezTo>
                    <a:pt x="245841" y="-38750"/>
                    <a:pt x="48893" y="15633"/>
                    <a:pt x="10265" y="121159"/>
                  </a:cubicBezTo>
                  <a:cubicBezTo>
                    <a:pt x="-25186" y="218554"/>
                    <a:pt x="38156" y="265504"/>
                    <a:pt x="38156" y="265504"/>
                  </a:cubicBezTo>
                  <a:cubicBezTo>
                    <a:pt x="38156" y="265504"/>
                    <a:pt x="-1043" y="335388"/>
                    <a:pt x="65983" y="440152"/>
                  </a:cubicBezTo>
                  <a:cubicBezTo>
                    <a:pt x="133009" y="544916"/>
                    <a:pt x="537515" y="488945"/>
                    <a:pt x="577794" y="416455"/>
                  </a:cubicBezTo>
                  <a:close/>
                </a:path>
              </a:pathLst>
            </a:custGeom>
            <a:solidFill>
              <a:srgbClr val="981D04"/>
            </a:solidFill>
            <a:ln w="6346" cap="flat">
              <a:noFill/>
              <a:prstDash val="solid"/>
              <a:miter/>
            </a:ln>
          </p:spPr>
          <p:txBody>
            <a:bodyPr rtlCol="0" anchor="ctr"/>
            <a:lstStyle/>
            <a:p>
              <a:endParaRPr lang="zh-CN" altLang="en-US"/>
            </a:p>
          </p:txBody>
        </p:sp>
        <p:sp>
          <p:nvSpPr>
            <p:cNvPr id="132" name="任意多边形 28"/>
            <p:cNvSpPr/>
            <p:nvPr/>
          </p:nvSpPr>
          <p:spPr>
            <a:xfrm>
              <a:off x="6390997" y="2695691"/>
              <a:ext cx="273341" cy="276362"/>
            </a:xfrm>
            <a:custGeom>
              <a:avLst/>
              <a:gdLst>
                <a:gd name="connsiteX0" fmla="*/ 120196 w 241420"/>
                <a:gd name="connsiteY0" fmla="*/ 243879 h 244088"/>
                <a:gd name="connsiteX1" fmla="*/ 120196 w 241420"/>
                <a:gd name="connsiteY1" fmla="*/ 243879 h 244088"/>
                <a:gd name="connsiteX2" fmla="*/ -514 w 241420"/>
                <a:gd name="connsiteY2" fmla="*/ 160017 h 244088"/>
                <a:gd name="connsiteX3" fmla="*/ -514 w 241420"/>
                <a:gd name="connsiteY3" fmla="*/ -210 h 244088"/>
                <a:gd name="connsiteX4" fmla="*/ 240906 w 241420"/>
                <a:gd name="connsiteY4" fmla="*/ -210 h 244088"/>
                <a:gd name="connsiteX5" fmla="*/ 240906 w 241420"/>
                <a:gd name="connsiteY5" fmla="*/ 160335 h 244088"/>
                <a:gd name="connsiteX6" fmla="*/ 120958 w 241420"/>
                <a:gd name="connsiteY6" fmla="*/ 243752 h 244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20" h="244088">
                  <a:moveTo>
                    <a:pt x="120196" y="243879"/>
                  </a:moveTo>
                  <a:lnTo>
                    <a:pt x="120196" y="243879"/>
                  </a:lnTo>
                  <a:cubicBezTo>
                    <a:pt x="53551" y="243879"/>
                    <a:pt x="-514" y="206332"/>
                    <a:pt x="-514" y="160017"/>
                  </a:cubicBezTo>
                  <a:lnTo>
                    <a:pt x="-514" y="-210"/>
                  </a:lnTo>
                  <a:lnTo>
                    <a:pt x="240906" y="-210"/>
                  </a:lnTo>
                  <a:lnTo>
                    <a:pt x="240906" y="160335"/>
                  </a:lnTo>
                  <a:cubicBezTo>
                    <a:pt x="240906" y="206395"/>
                    <a:pt x="187222" y="243752"/>
                    <a:pt x="120958" y="243752"/>
                  </a:cubicBezTo>
                  <a:close/>
                </a:path>
              </a:pathLst>
            </a:custGeom>
            <a:solidFill>
              <a:srgbClr val="FF93B1"/>
            </a:solidFill>
            <a:ln w="6346" cap="flat">
              <a:noFill/>
              <a:prstDash val="solid"/>
              <a:miter/>
            </a:ln>
          </p:spPr>
          <p:txBody>
            <a:bodyPr rtlCol="0" anchor="ctr"/>
            <a:lstStyle/>
            <a:p>
              <a:endParaRPr lang="zh-CN" altLang="en-US"/>
            </a:p>
          </p:txBody>
        </p:sp>
        <p:sp>
          <p:nvSpPr>
            <p:cNvPr id="133" name="任意多边形 29"/>
            <p:cNvSpPr/>
            <p:nvPr/>
          </p:nvSpPr>
          <p:spPr>
            <a:xfrm>
              <a:off x="6190954" y="2434905"/>
              <a:ext cx="140645" cy="163868"/>
            </a:xfrm>
            <a:custGeom>
              <a:avLst/>
              <a:gdLst>
                <a:gd name="connsiteX0" fmla="*/ 89827 w 124220"/>
                <a:gd name="connsiteY0" fmla="*/ 32284 h 144731"/>
                <a:gd name="connsiteX1" fmla="*/ -514 w 124220"/>
                <a:gd name="connsiteY1" fmla="*/ 54139 h 144731"/>
                <a:gd name="connsiteX2" fmla="*/ 109904 w 124220"/>
                <a:gd name="connsiteY2" fmla="*/ 127518 h 144731"/>
                <a:gd name="connsiteX3" fmla="*/ 89827 w 124220"/>
                <a:gd name="connsiteY3" fmla="*/ 32221 h 144731"/>
              </a:gdLst>
              <a:ahLst/>
              <a:cxnLst>
                <a:cxn ang="0">
                  <a:pos x="connsiteX0" y="connsiteY0"/>
                </a:cxn>
                <a:cxn ang="0">
                  <a:pos x="connsiteX1" y="connsiteY1"/>
                </a:cxn>
                <a:cxn ang="0">
                  <a:pos x="connsiteX2" y="connsiteY2"/>
                </a:cxn>
                <a:cxn ang="0">
                  <a:pos x="connsiteX3" y="connsiteY3"/>
                </a:cxn>
              </a:cxnLst>
              <a:rect l="l" t="t" r="r" b="b"/>
              <a:pathLst>
                <a:path w="124220" h="144731">
                  <a:moveTo>
                    <a:pt x="89827" y="32284"/>
                  </a:moveTo>
                  <a:cubicBezTo>
                    <a:pt x="47960" y="-30739"/>
                    <a:pt x="-514" y="9730"/>
                    <a:pt x="-514" y="54139"/>
                  </a:cubicBezTo>
                  <a:cubicBezTo>
                    <a:pt x="-514" y="118306"/>
                    <a:pt x="69752" y="173579"/>
                    <a:pt x="109904" y="127518"/>
                  </a:cubicBezTo>
                  <a:cubicBezTo>
                    <a:pt x="150056" y="81458"/>
                    <a:pt x="89827" y="32221"/>
                    <a:pt x="89827" y="32221"/>
                  </a:cubicBezTo>
                  <a:close/>
                </a:path>
              </a:pathLst>
            </a:custGeom>
            <a:solidFill>
              <a:srgbClr val="FED0D6"/>
            </a:solidFill>
            <a:ln w="6346" cap="flat">
              <a:noFill/>
              <a:prstDash val="solid"/>
              <a:miter/>
            </a:ln>
          </p:spPr>
          <p:txBody>
            <a:bodyPr rtlCol="0" anchor="ctr"/>
            <a:lstStyle/>
            <a:p>
              <a:endParaRPr lang="zh-CN" altLang="en-US"/>
            </a:p>
          </p:txBody>
        </p:sp>
        <p:sp>
          <p:nvSpPr>
            <p:cNvPr id="134" name="任意多边形 30"/>
            <p:cNvSpPr/>
            <p:nvPr/>
          </p:nvSpPr>
          <p:spPr>
            <a:xfrm>
              <a:off x="6727091" y="2434905"/>
              <a:ext cx="140816" cy="163868"/>
            </a:xfrm>
            <a:custGeom>
              <a:avLst/>
              <a:gdLst>
                <a:gd name="connsiteX0" fmla="*/ 33579 w 124371"/>
                <a:gd name="connsiteY0" fmla="*/ 32284 h 144731"/>
                <a:gd name="connsiteX1" fmla="*/ 123857 w 124371"/>
                <a:gd name="connsiteY1" fmla="*/ 54139 h 144731"/>
                <a:gd name="connsiteX2" fmla="*/ 13439 w 124371"/>
                <a:gd name="connsiteY2" fmla="*/ 127518 h 144731"/>
                <a:gd name="connsiteX3" fmla="*/ 33579 w 124371"/>
                <a:gd name="connsiteY3" fmla="*/ 32221 h 144731"/>
              </a:gdLst>
              <a:ahLst/>
              <a:cxnLst>
                <a:cxn ang="0">
                  <a:pos x="connsiteX0" y="connsiteY0"/>
                </a:cxn>
                <a:cxn ang="0">
                  <a:pos x="connsiteX1" y="connsiteY1"/>
                </a:cxn>
                <a:cxn ang="0">
                  <a:pos x="connsiteX2" y="connsiteY2"/>
                </a:cxn>
                <a:cxn ang="0">
                  <a:pos x="connsiteX3" y="connsiteY3"/>
                </a:cxn>
              </a:cxnLst>
              <a:rect l="l" t="t" r="r" b="b"/>
              <a:pathLst>
                <a:path w="124371" h="144731">
                  <a:moveTo>
                    <a:pt x="33579" y="32284"/>
                  </a:moveTo>
                  <a:cubicBezTo>
                    <a:pt x="75319" y="-30739"/>
                    <a:pt x="123857" y="9730"/>
                    <a:pt x="123857" y="54139"/>
                  </a:cubicBezTo>
                  <a:cubicBezTo>
                    <a:pt x="123857" y="118306"/>
                    <a:pt x="53972" y="173579"/>
                    <a:pt x="13439" y="127518"/>
                  </a:cubicBezTo>
                  <a:cubicBezTo>
                    <a:pt x="-27095" y="81458"/>
                    <a:pt x="33579" y="32221"/>
                    <a:pt x="33579" y="32221"/>
                  </a:cubicBezTo>
                  <a:close/>
                </a:path>
              </a:pathLst>
            </a:custGeom>
            <a:solidFill>
              <a:srgbClr val="FED0D6"/>
            </a:solidFill>
            <a:ln w="6346" cap="flat">
              <a:noFill/>
              <a:prstDash val="solid"/>
              <a:miter/>
            </a:ln>
          </p:spPr>
          <p:txBody>
            <a:bodyPr rtlCol="0" anchor="ctr"/>
            <a:lstStyle/>
            <a:p>
              <a:endParaRPr lang="zh-CN" altLang="en-US"/>
            </a:p>
          </p:txBody>
        </p:sp>
        <p:sp>
          <p:nvSpPr>
            <p:cNvPr id="135" name="任意多边形 31"/>
            <p:cNvSpPr/>
            <p:nvPr/>
          </p:nvSpPr>
          <p:spPr>
            <a:xfrm>
              <a:off x="6265196" y="2209296"/>
              <a:ext cx="527030" cy="543940"/>
            </a:xfrm>
            <a:custGeom>
              <a:avLst/>
              <a:gdLst>
                <a:gd name="connsiteX0" fmla="*/ 232068 w 465483"/>
                <a:gd name="connsiteY0" fmla="*/ 480209 h 480418"/>
                <a:gd name="connsiteX1" fmla="*/ 7928 w 465483"/>
                <a:gd name="connsiteY1" fmla="*/ 114266 h 480418"/>
                <a:gd name="connsiteX2" fmla="*/ 456589 w 465483"/>
                <a:gd name="connsiteY2" fmla="*/ 114266 h 480418"/>
                <a:gd name="connsiteX3" fmla="*/ 232068 w 465483"/>
                <a:gd name="connsiteY3" fmla="*/ 480209 h 480418"/>
              </a:gdLst>
              <a:ahLst/>
              <a:cxnLst>
                <a:cxn ang="0">
                  <a:pos x="connsiteX0" y="connsiteY0"/>
                </a:cxn>
                <a:cxn ang="0">
                  <a:pos x="connsiteX1" y="connsiteY1"/>
                </a:cxn>
                <a:cxn ang="0">
                  <a:pos x="connsiteX2" y="connsiteY2"/>
                </a:cxn>
                <a:cxn ang="0">
                  <a:pos x="connsiteX3" y="connsiteY3"/>
                </a:cxn>
              </a:cxnLst>
              <a:rect l="l" t="t" r="r" b="b"/>
              <a:pathLst>
                <a:path w="465483" h="480418">
                  <a:moveTo>
                    <a:pt x="232068" y="480209"/>
                  </a:moveTo>
                  <a:cubicBezTo>
                    <a:pt x="66886" y="480209"/>
                    <a:pt x="-30763" y="299588"/>
                    <a:pt x="7928" y="114266"/>
                  </a:cubicBezTo>
                  <a:cubicBezTo>
                    <a:pt x="39694" y="-38527"/>
                    <a:pt x="424696" y="-38210"/>
                    <a:pt x="456589" y="114266"/>
                  </a:cubicBezTo>
                  <a:cubicBezTo>
                    <a:pt x="495153" y="299588"/>
                    <a:pt x="397251" y="480209"/>
                    <a:pt x="232068" y="480209"/>
                  </a:cubicBezTo>
                  <a:close/>
                </a:path>
              </a:pathLst>
            </a:custGeom>
            <a:solidFill>
              <a:srgbClr val="FED0D6"/>
            </a:solidFill>
            <a:ln w="6346" cap="flat">
              <a:noFill/>
              <a:prstDash val="solid"/>
              <a:miter/>
            </a:ln>
          </p:spPr>
          <p:txBody>
            <a:bodyPr rtlCol="0" anchor="ctr"/>
            <a:lstStyle/>
            <a:p>
              <a:endParaRPr lang="zh-CN" altLang="en-US"/>
            </a:p>
          </p:txBody>
        </p:sp>
        <p:sp>
          <p:nvSpPr>
            <p:cNvPr id="136" name="任意多边形 32"/>
            <p:cNvSpPr/>
            <p:nvPr/>
          </p:nvSpPr>
          <p:spPr>
            <a:xfrm>
              <a:off x="6255890" y="2082565"/>
              <a:ext cx="448236" cy="230262"/>
            </a:xfrm>
            <a:custGeom>
              <a:avLst/>
              <a:gdLst>
                <a:gd name="connsiteX0" fmla="*/ 386663 w 395890"/>
                <a:gd name="connsiteY0" fmla="*/ 112221 h 203372"/>
                <a:gd name="connsiteX1" fmla="*/ 250388 w 395890"/>
                <a:gd name="connsiteY1" fmla="*/ 153708 h 203372"/>
                <a:gd name="connsiteX2" fmla="*/ 94799 w 395890"/>
                <a:gd name="connsiteY2" fmla="*/ 202246 h 203372"/>
                <a:gd name="connsiteX3" fmla="*/ 66146 w 395890"/>
                <a:gd name="connsiteY3" fmla="*/ 31028 h 203372"/>
                <a:gd name="connsiteX4" fmla="*/ 386663 w 395890"/>
                <a:gd name="connsiteY4" fmla="*/ 112221 h 2033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5890" h="203372">
                  <a:moveTo>
                    <a:pt x="386663" y="112221"/>
                  </a:moveTo>
                  <a:cubicBezTo>
                    <a:pt x="344034" y="208472"/>
                    <a:pt x="250388" y="153708"/>
                    <a:pt x="250388" y="153708"/>
                  </a:cubicBezTo>
                  <a:cubicBezTo>
                    <a:pt x="207091" y="190022"/>
                    <a:pt x="151062" y="207500"/>
                    <a:pt x="94799" y="202246"/>
                  </a:cubicBezTo>
                  <a:cubicBezTo>
                    <a:pt x="581" y="192970"/>
                    <a:pt x="-48592" y="79439"/>
                    <a:pt x="66146" y="31028"/>
                  </a:cubicBezTo>
                  <a:cubicBezTo>
                    <a:pt x="180884" y="-17383"/>
                    <a:pt x="446701" y="-22784"/>
                    <a:pt x="386663" y="112221"/>
                  </a:cubicBezTo>
                  <a:close/>
                </a:path>
              </a:pathLst>
            </a:custGeom>
            <a:solidFill>
              <a:srgbClr val="981D04"/>
            </a:solidFill>
            <a:ln w="6346" cap="flat">
              <a:noFill/>
              <a:prstDash val="solid"/>
              <a:miter/>
            </a:ln>
          </p:spPr>
          <p:txBody>
            <a:bodyPr rtlCol="0" anchor="ctr"/>
            <a:lstStyle/>
            <a:p>
              <a:endParaRPr lang="zh-CN" altLang="en-US"/>
            </a:p>
          </p:txBody>
        </p:sp>
        <p:sp>
          <p:nvSpPr>
            <p:cNvPr id="137" name="任意多边形 33"/>
            <p:cNvSpPr/>
            <p:nvPr/>
          </p:nvSpPr>
          <p:spPr>
            <a:xfrm>
              <a:off x="5999615" y="5296537"/>
              <a:ext cx="484830" cy="136671"/>
            </a:xfrm>
            <a:custGeom>
              <a:avLst/>
              <a:gdLst>
                <a:gd name="connsiteX0" fmla="*/ 415046 w 428211"/>
                <a:gd name="connsiteY0" fmla="*/ -210 h 120710"/>
                <a:gd name="connsiteX1" fmla="*/ 150755 w 428211"/>
                <a:gd name="connsiteY1" fmla="*/ -210 h 120710"/>
                <a:gd name="connsiteX2" fmla="*/ -514 w 428211"/>
                <a:gd name="connsiteY2" fmla="*/ 107794 h 120710"/>
                <a:gd name="connsiteX3" fmla="*/ -514 w 428211"/>
                <a:gd name="connsiteY3" fmla="*/ 120500 h 120710"/>
                <a:gd name="connsiteX4" fmla="*/ 425148 w 428211"/>
                <a:gd name="connsiteY4" fmla="*/ 120500 h 120710"/>
                <a:gd name="connsiteX5" fmla="*/ 414856 w 428211"/>
                <a:gd name="connsiteY5" fmla="*/ -210 h 120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8211" h="120710">
                  <a:moveTo>
                    <a:pt x="415046" y="-210"/>
                  </a:moveTo>
                  <a:lnTo>
                    <a:pt x="150755" y="-210"/>
                  </a:lnTo>
                  <a:cubicBezTo>
                    <a:pt x="150755" y="-210"/>
                    <a:pt x="14924" y="76981"/>
                    <a:pt x="-514" y="107794"/>
                  </a:cubicBezTo>
                  <a:lnTo>
                    <a:pt x="-514" y="120500"/>
                  </a:lnTo>
                  <a:lnTo>
                    <a:pt x="425148" y="120500"/>
                  </a:lnTo>
                  <a:cubicBezTo>
                    <a:pt x="425148" y="120500"/>
                    <a:pt x="435377" y="30412"/>
                    <a:pt x="414856" y="-210"/>
                  </a:cubicBezTo>
                  <a:close/>
                </a:path>
              </a:pathLst>
            </a:custGeom>
            <a:solidFill>
              <a:srgbClr val="00065B"/>
            </a:solidFill>
            <a:ln w="6346" cap="flat">
              <a:noFill/>
              <a:prstDash val="solid"/>
              <a:miter/>
            </a:ln>
          </p:spPr>
          <p:txBody>
            <a:bodyPr rtlCol="0" anchor="ctr"/>
            <a:lstStyle/>
            <a:p>
              <a:endParaRPr lang="zh-CN" altLang="en-US"/>
            </a:p>
          </p:txBody>
        </p:sp>
        <p:sp>
          <p:nvSpPr>
            <p:cNvPr id="138" name="任意多边形 34"/>
            <p:cNvSpPr/>
            <p:nvPr/>
          </p:nvSpPr>
          <p:spPr>
            <a:xfrm>
              <a:off x="5999255" y="5433496"/>
              <a:ext cx="483023" cy="22802"/>
            </a:xfrm>
            <a:custGeom>
              <a:avLst/>
              <a:gdLst>
                <a:gd name="connsiteX0" fmla="*/ 426615 w 426615"/>
                <a:gd name="connsiteY0" fmla="*/ 0 h 20139"/>
                <a:gd name="connsiteX1" fmla="*/ 0 w 426615"/>
                <a:gd name="connsiteY1" fmla="*/ 0 h 20139"/>
                <a:gd name="connsiteX2" fmla="*/ 0 w 426615"/>
                <a:gd name="connsiteY2" fmla="*/ 20140 h 20139"/>
                <a:gd name="connsiteX3" fmla="*/ 426615 w 426615"/>
                <a:gd name="connsiteY3" fmla="*/ 20140 h 20139"/>
                <a:gd name="connsiteX4" fmla="*/ 426615 w 426615"/>
                <a:gd name="connsiteY4" fmla="*/ 0 h 20139"/>
                <a:gd name="connsiteX5" fmla="*/ 426615 w 426615"/>
                <a:gd name="connsiteY5" fmla="*/ 0 h 20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6615" h="20139">
                  <a:moveTo>
                    <a:pt x="426615" y="0"/>
                  </a:moveTo>
                  <a:lnTo>
                    <a:pt x="0" y="0"/>
                  </a:lnTo>
                  <a:lnTo>
                    <a:pt x="0" y="20140"/>
                  </a:lnTo>
                  <a:lnTo>
                    <a:pt x="426615" y="20140"/>
                  </a:lnTo>
                  <a:lnTo>
                    <a:pt x="426615" y="0"/>
                  </a:lnTo>
                  <a:lnTo>
                    <a:pt x="426615" y="0"/>
                  </a:lnTo>
                  <a:close/>
                </a:path>
              </a:pathLst>
            </a:custGeom>
            <a:solidFill>
              <a:srgbClr val="434CC0"/>
            </a:solidFill>
            <a:ln w="6346" cap="flat">
              <a:noFill/>
              <a:prstDash val="solid"/>
              <a:miter/>
            </a:ln>
          </p:spPr>
          <p:txBody>
            <a:bodyPr rtlCol="0" anchor="ctr"/>
            <a:lstStyle/>
            <a:p>
              <a:endParaRPr lang="zh-CN" altLang="en-US"/>
            </a:p>
          </p:txBody>
        </p:sp>
        <p:sp>
          <p:nvSpPr>
            <p:cNvPr id="139" name="任意多边形 35"/>
            <p:cNvSpPr/>
            <p:nvPr/>
          </p:nvSpPr>
          <p:spPr>
            <a:xfrm>
              <a:off x="6140242" y="3782441"/>
              <a:ext cx="395626" cy="1526181"/>
            </a:xfrm>
            <a:custGeom>
              <a:avLst/>
              <a:gdLst>
                <a:gd name="connsiteX0" fmla="*/ 348910 w 349424"/>
                <a:gd name="connsiteY0" fmla="*/ -210 h 1347952"/>
                <a:gd name="connsiteX1" fmla="*/ 17656 w 349424"/>
                <a:gd name="connsiteY1" fmla="*/ -210 h 1347952"/>
                <a:gd name="connsiteX2" fmla="*/ -514 w 349424"/>
                <a:gd name="connsiteY2" fmla="*/ 1347742 h 1347952"/>
                <a:gd name="connsiteX3" fmla="*/ 305200 w 349424"/>
                <a:gd name="connsiteY3" fmla="*/ 1347742 h 1347952"/>
                <a:gd name="connsiteX4" fmla="*/ 346369 w 349424"/>
                <a:gd name="connsiteY4" fmla="*/ 202583 h 13479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424" h="1347952">
                  <a:moveTo>
                    <a:pt x="348910" y="-210"/>
                  </a:moveTo>
                  <a:lnTo>
                    <a:pt x="17656" y="-210"/>
                  </a:lnTo>
                  <a:lnTo>
                    <a:pt x="-514" y="1347742"/>
                  </a:lnTo>
                  <a:lnTo>
                    <a:pt x="305200" y="1347742"/>
                  </a:lnTo>
                  <a:cubicBezTo>
                    <a:pt x="305200" y="1347742"/>
                    <a:pt x="303548" y="602833"/>
                    <a:pt x="346369" y="202583"/>
                  </a:cubicBezTo>
                  <a:close/>
                </a:path>
              </a:pathLst>
            </a:custGeom>
            <a:solidFill>
              <a:srgbClr val="981D04"/>
            </a:solidFill>
            <a:ln w="6346" cap="flat">
              <a:noFill/>
              <a:prstDash val="solid"/>
              <a:miter/>
            </a:ln>
          </p:spPr>
          <p:txBody>
            <a:bodyPr rtlCol="0" anchor="ctr"/>
            <a:lstStyle/>
            <a:p>
              <a:endParaRPr lang="zh-CN" altLang="en-US"/>
            </a:p>
          </p:txBody>
        </p:sp>
        <p:sp>
          <p:nvSpPr>
            <p:cNvPr id="140" name="任意多边形 36"/>
            <p:cNvSpPr/>
            <p:nvPr/>
          </p:nvSpPr>
          <p:spPr>
            <a:xfrm>
              <a:off x="6583298" y="5296537"/>
              <a:ext cx="484866" cy="136671"/>
            </a:xfrm>
            <a:custGeom>
              <a:avLst/>
              <a:gdLst>
                <a:gd name="connsiteX0" fmla="*/ 12168 w 428243"/>
                <a:gd name="connsiteY0" fmla="*/ -210 h 120710"/>
                <a:gd name="connsiteX1" fmla="*/ 276460 w 428243"/>
                <a:gd name="connsiteY1" fmla="*/ -210 h 120710"/>
                <a:gd name="connsiteX2" fmla="*/ 427729 w 428243"/>
                <a:gd name="connsiteY2" fmla="*/ 107794 h 120710"/>
                <a:gd name="connsiteX3" fmla="*/ 427729 w 428243"/>
                <a:gd name="connsiteY3" fmla="*/ 120500 h 120710"/>
                <a:gd name="connsiteX4" fmla="*/ 2067 w 428243"/>
                <a:gd name="connsiteY4" fmla="*/ 120500 h 120710"/>
                <a:gd name="connsiteX5" fmla="*/ 12295 w 428243"/>
                <a:gd name="connsiteY5" fmla="*/ -210 h 120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8243" h="120710">
                  <a:moveTo>
                    <a:pt x="12168" y="-210"/>
                  </a:moveTo>
                  <a:lnTo>
                    <a:pt x="276460" y="-210"/>
                  </a:lnTo>
                  <a:cubicBezTo>
                    <a:pt x="276460" y="-210"/>
                    <a:pt x="412354" y="76981"/>
                    <a:pt x="427729" y="107794"/>
                  </a:cubicBezTo>
                  <a:lnTo>
                    <a:pt x="427729" y="120500"/>
                  </a:lnTo>
                  <a:lnTo>
                    <a:pt x="2067" y="120500"/>
                  </a:lnTo>
                  <a:cubicBezTo>
                    <a:pt x="2067" y="120500"/>
                    <a:pt x="-8226" y="30412"/>
                    <a:pt x="12295" y="-210"/>
                  </a:cubicBezTo>
                  <a:close/>
                </a:path>
              </a:pathLst>
            </a:custGeom>
            <a:solidFill>
              <a:srgbClr val="00065B"/>
            </a:solidFill>
            <a:ln w="6346" cap="flat">
              <a:noFill/>
              <a:prstDash val="solid"/>
              <a:miter/>
            </a:ln>
          </p:spPr>
          <p:txBody>
            <a:bodyPr rtlCol="0" anchor="ctr"/>
            <a:lstStyle/>
            <a:p>
              <a:endParaRPr lang="zh-CN" altLang="en-US"/>
            </a:p>
          </p:txBody>
        </p:sp>
        <p:sp>
          <p:nvSpPr>
            <p:cNvPr id="141" name="任意多边形 37"/>
            <p:cNvSpPr/>
            <p:nvPr/>
          </p:nvSpPr>
          <p:spPr>
            <a:xfrm>
              <a:off x="6585142" y="5433496"/>
              <a:ext cx="483023" cy="22802"/>
            </a:xfrm>
            <a:custGeom>
              <a:avLst/>
              <a:gdLst>
                <a:gd name="connsiteX0" fmla="*/ 0 w 426615"/>
                <a:gd name="connsiteY0" fmla="*/ 0 h 20139"/>
                <a:gd name="connsiteX1" fmla="*/ 426615 w 426615"/>
                <a:gd name="connsiteY1" fmla="*/ 0 h 20139"/>
                <a:gd name="connsiteX2" fmla="*/ 426615 w 426615"/>
                <a:gd name="connsiteY2" fmla="*/ 20140 h 20139"/>
                <a:gd name="connsiteX3" fmla="*/ 0 w 426615"/>
                <a:gd name="connsiteY3" fmla="*/ 20140 h 20139"/>
                <a:gd name="connsiteX4" fmla="*/ 0 w 426615"/>
                <a:gd name="connsiteY4" fmla="*/ 0 h 20139"/>
                <a:gd name="connsiteX5" fmla="*/ 0 w 426615"/>
                <a:gd name="connsiteY5" fmla="*/ 0 h 20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6615" h="20139">
                  <a:moveTo>
                    <a:pt x="0" y="0"/>
                  </a:moveTo>
                  <a:lnTo>
                    <a:pt x="426615" y="0"/>
                  </a:lnTo>
                  <a:lnTo>
                    <a:pt x="426615" y="20140"/>
                  </a:lnTo>
                  <a:lnTo>
                    <a:pt x="0" y="20140"/>
                  </a:lnTo>
                  <a:lnTo>
                    <a:pt x="0" y="0"/>
                  </a:lnTo>
                  <a:lnTo>
                    <a:pt x="0" y="0"/>
                  </a:lnTo>
                  <a:close/>
                </a:path>
              </a:pathLst>
            </a:custGeom>
            <a:solidFill>
              <a:srgbClr val="434CC0"/>
            </a:solidFill>
            <a:ln w="6346" cap="flat">
              <a:noFill/>
              <a:prstDash val="solid"/>
              <a:miter/>
            </a:ln>
          </p:spPr>
          <p:txBody>
            <a:bodyPr rtlCol="0" anchor="ctr"/>
            <a:lstStyle/>
            <a:p>
              <a:endParaRPr lang="zh-CN" altLang="en-US"/>
            </a:p>
          </p:txBody>
        </p:sp>
        <p:sp>
          <p:nvSpPr>
            <p:cNvPr id="142" name="任意多边形 38"/>
            <p:cNvSpPr/>
            <p:nvPr/>
          </p:nvSpPr>
          <p:spPr>
            <a:xfrm>
              <a:off x="6531551" y="3782441"/>
              <a:ext cx="395698" cy="1526181"/>
            </a:xfrm>
            <a:custGeom>
              <a:avLst/>
              <a:gdLst>
                <a:gd name="connsiteX0" fmla="*/ -514 w 349488"/>
                <a:gd name="connsiteY0" fmla="*/ -210 h 1347952"/>
                <a:gd name="connsiteX1" fmla="*/ 330803 w 349488"/>
                <a:gd name="connsiteY1" fmla="*/ -210 h 1347952"/>
                <a:gd name="connsiteX2" fmla="*/ 348974 w 349488"/>
                <a:gd name="connsiteY2" fmla="*/ 1347742 h 1347952"/>
                <a:gd name="connsiteX3" fmla="*/ 43259 w 349488"/>
                <a:gd name="connsiteY3" fmla="*/ 1347742 h 1347952"/>
                <a:gd name="connsiteX4" fmla="*/ 2408 w 349488"/>
                <a:gd name="connsiteY4" fmla="*/ 202583 h 13479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488" h="1347952">
                  <a:moveTo>
                    <a:pt x="-514" y="-210"/>
                  </a:moveTo>
                  <a:lnTo>
                    <a:pt x="330803" y="-210"/>
                  </a:lnTo>
                  <a:lnTo>
                    <a:pt x="348974" y="1347742"/>
                  </a:lnTo>
                  <a:lnTo>
                    <a:pt x="43259" y="1347742"/>
                  </a:lnTo>
                  <a:cubicBezTo>
                    <a:pt x="43259" y="1347742"/>
                    <a:pt x="44911" y="602833"/>
                    <a:pt x="2408" y="202583"/>
                  </a:cubicBezTo>
                  <a:close/>
                </a:path>
              </a:pathLst>
            </a:custGeom>
            <a:solidFill>
              <a:srgbClr val="981D04"/>
            </a:solidFill>
            <a:ln w="6346" cap="flat">
              <a:noFill/>
              <a:prstDash val="solid"/>
              <a:miter/>
            </a:ln>
          </p:spPr>
          <p:txBody>
            <a:bodyPr rtlCol="0" anchor="ctr"/>
            <a:lstStyle/>
            <a:p>
              <a:endParaRPr lang="zh-CN" altLang="en-US"/>
            </a:p>
          </p:txBody>
        </p:sp>
        <p:sp>
          <p:nvSpPr>
            <p:cNvPr id="143" name="任意多边形 39"/>
            <p:cNvSpPr/>
            <p:nvPr/>
          </p:nvSpPr>
          <p:spPr>
            <a:xfrm>
              <a:off x="6096076" y="2836102"/>
              <a:ext cx="877570" cy="1154292"/>
            </a:xfrm>
            <a:custGeom>
              <a:avLst/>
              <a:gdLst>
                <a:gd name="connsiteX0" fmla="*/ 259966 w 775086"/>
                <a:gd name="connsiteY0" fmla="*/ -210 h 1019493"/>
                <a:gd name="connsiteX1" fmla="*/ 380676 w 775086"/>
                <a:gd name="connsiteY1" fmla="*/ 81873 h 1019493"/>
                <a:gd name="connsiteX2" fmla="*/ 383217 w 775086"/>
                <a:gd name="connsiteY2" fmla="*/ 81873 h 1019493"/>
                <a:gd name="connsiteX3" fmla="*/ 501132 w 775086"/>
                <a:gd name="connsiteY3" fmla="*/ -210 h 1019493"/>
                <a:gd name="connsiteX4" fmla="*/ 703735 w 775086"/>
                <a:gd name="connsiteY4" fmla="*/ 40832 h 1019493"/>
                <a:gd name="connsiteX5" fmla="*/ 774573 w 775086"/>
                <a:gd name="connsiteY5" fmla="*/ 943109 h 1019493"/>
                <a:gd name="connsiteX6" fmla="*/ -514 w 775086"/>
                <a:gd name="connsiteY6" fmla="*/ 924050 h 1019493"/>
                <a:gd name="connsiteX7" fmla="*/ 66893 w 775086"/>
                <a:gd name="connsiteY7" fmla="*/ 30603 h 1019493"/>
                <a:gd name="connsiteX8" fmla="*/ 260029 w 775086"/>
                <a:gd name="connsiteY8" fmla="*/ -210 h 1019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75086" h="1019493">
                  <a:moveTo>
                    <a:pt x="259966" y="-210"/>
                  </a:moveTo>
                  <a:cubicBezTo>
                    <a:pt x="277882" y="79268"/>
                    <a:pt x="372734" y="81873"/>
                    <a:pt x="380676" y="81873"/>
                  </a:cubicBezTo>
                  <a:lnTo>
                    <a:pt x="383217" y="81873"/>
                  </a:lnTo>
                  <a:cubicBezTo>
                    <a:pt x="390904" y="81873"/>
                    <a:pt x="480611" y="79268"/>
                    <a:pt x="501132" y="-210"/>
                  </a:cubicBezTo>
                  <a:lnTo>
                    <a:pt x="703735" y="40832"/>
                  </a:lnTo>
                  <a:lnTo>
                    <a:pt x="774573" y="943109"/>
                  </a:lnTo>
                  <a:cubicBezTo>
                    <a:pt x="615743" y="1025700"/>
                    <a:pt x="132394" y="1069347"/>
                    <a:pt x="-514" y="924050"/>
                  </a:cubicBezTo>
                  <a:lnTo>
                    <a:pt x="66893" y="30603"/>
                  </a:lnTo>
                  <a:lnTo>
                    <a:pt x="260029" y="-210"/>
                  </a:lnTo>
                  <a:close/>
                </a:path>
              </a:pathLst>
            </a:custGeom>
            <a:solidFill>
              <a:srgbClr val="00065B"/>
            </a:solidFill>
            <a:ln w="6346" cap="flat">
              <a:noFill/>
              <a:prstDash val="solid"/>
              <a:miter/>
            </a:ln>
          </p:spPr>
          <p:txBody>
            <a:bodyPr rtlCol="0" anchor="ctr"/>
            <a:lstStyle/>
            <a:p>
              <a:endParaRPr lang="zh-CN" altLang="en-US"/>
            </a:p>
          </p:txBody>
        </p:sp>
        <p:sp>
          <p:nvSpPr>
            <p:cNvPr id="144" name="任意多边形 40"/>
            <p:cNvSpPr/>
            <p:nvPr/>
          </p:nvSpPr>
          <p:spPr>
            <a:xfrm>
              <a:off x="5368249" y="3005839"/>
              <a:ext cx="792980" cy="422613"/>
            </a:xfrm>
            <a:custGeom>
              <a:avLst/>
              <a:gdLst>
                <a:gd name="connsiteX0" fmla="*/ 698477 w 700375"/>
                <a:gd name="connsiteY0" fmla="*/ 67344 h 373260"/>
                <a:gd name="connsiteX1" fmla="*/ 582976 w 700375"/>
                <a:gd name="connsiteY1" fmla="*/ 238880 h 373260"/>
                <a:gd name="connsiteX2" fmla="*/ 51470 w 700375"/>
                <a:gd name="connsiteY2" fmla="*/ 369755 h 373260"/>
                <a:gd name="connsiteX3" fmla="*/ 51470 w 700375"/>
                <a:gd name="connsiteY3" fmla="*/ 261751 h 373260"/>
                <a:gd name="connsiteX4" fmla="*/ 505786 w 700375"/>
                <a:gd name="connsiteY4" fmla="*/ 161816 h 373260"/>
                <a:gd name="connsiteX5" fmla="*/ 580181 w 700375"/>
                <a:gd name="connsiteY5" fmla="*/ 74714 h 373260"/>
                <a:gd name="connsiteX6" fmla="*/ 587932 w 700375"/>
                <a:gd name="connsiteY6" fmla="*/ 56798 h 373260"/>
                <a:gd name="connsiteX7" fmla="*/ 587932 w 700375"/>
                <a:gd name="connsiteY7" fmla="*/ 59339 h 373260"/>
                <a:gd name="connsiteX8" fmla="*/ 590474 w 700375"/>
                <a:gd name="connsiteY8" fmla="*/ 51652 h 373260"/>
                <a:gd name="connsiteX9" fmla="*/ 593015 w 700375"/>
                <a:gd name="connsiteY9" fmla="*/ 38945 h 373260"/>
                <a:gd name="connsiteX10" fmla="*/ 698287 w 700375"/>
                <a:gd name="connsiteY10" fmla="*/ 67154 h 373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00375" h="373260">
                  <a:moveTo>
                    <a:pt x="698477" y="67344"/>
                  </a:moveTo>
                  <a:cubicBezTo>
                    <a:pt x="683039" y="133989"/>
                    <a:pt x="634310" y="195488"/>
                    <a:pt x="582976" y="238880"/>
                  </a:cubicBezTo>
                  <a:cubicBezTo>
                    <a:pt x="439014" y="362068"/>
                    <a:pt x="233933" y="382525"/>
                    <a:pt x="51470" y="369755"/>
                  </a:cubicBezTo>
                  <a:cubicBezTo>
                    <a:pt x="-17843" y="364609"/>
                    <a:pt x="-17843" y="256986"/>
                    <a:pt x="51470" y="261751"/>
                  </a:cubicBezTo>
                  <a:cubicBezTo>
                    <a:pt x="202930" y="274457"/>
                    <a:pt x="385139" y="264356"/>
                    <a:pt x="505786" y="161816"/>
                  </a:cubicBezTo>
                  <a:cubicBezTo>
                    <a:pt x="541681" y="131066"/>
                    <a:pt x="559660" y="110609"/>
                    <a:pt x="580181" y="74714"/>
                  </a:cubicBezTo>
                  <a:cubicBezTo>
                    <a:pt x="582284" y="68545"/>
                    <a:pt x="584876" y="62554"/>
                    <a:pt x="587932" y="56798"/>
                  </a:cubicBezTo>
                  <a:cubicBezTo>
                    <a:pt x="593015" y="46506"/>
                    <a:pt x="582786" y="69504"/>
                    <a:pt x="587932" y="59339"/>
                  </a:cubicBezTo>
                  <a:cubicBezTo>
                    <a:pt x="587932" y="56798"/>
                    <a:pt x="590474" y="54193"/>
                    <a:pt x="590474" y="51652"/>
                  </a:cubicBezTo>
                  <a:cubicBezTo>
                    <a:pt x="591077" y="47370"/>
                    <a:pt x="591928" y="43132"/>
                    <a:pt x="593015" y="38945"/>
                  </a:cubicBezTo>
                  <a:cubicBezTo>
                    <a:pt x="610994" y="-30241"/>
                    <a:pt x="713725" y="509"/>
                    <a:pt x="698287" y="67154"/>
                  </a:cubicBezTo>
                  <a:close/>
                </a:path>
              </a:pathLst>
            </a:custGeom>
            <a:solidFill>
              <a:srgbClr val="FED0D6"/>
            </a:solidFill>
            <a:ln w="6346" cap="flat">
              <a:noFill/>
              <a:prstDash val="solid"/>
              <a:miter/>
            </a:ln>
          </p:spPr>
          <p:txBody>
            <a:bodyPr rtlCol="0" anchor="ctr"/>
            <a:lstStyle/>
            <a:p>
              <a:endParaRPr lang="zh-CN" altLang="en-US"/>
            </a:p>
          </p:txBody>
        </p:sp>
        <p:sp>
          <p:nvSpPr>
            <p:cNvPr id="145" name="任意多边形 41"/>
            <p:cNvSpPr/>
            <p:nvPr/>
          </p:nvSpPr>
          <p:spPr>
            <a:xfrm>
              <a:off x="5555003" y="2870989"/>
              <a:ext cx="617392" cy="613005"/>
            </a:xfrm>
            <a:custGeom>
              <a:avLst/>
              <a:gdLst>
                <a:gd name="connsiteX0" fmla="*/ 14860 w 545292"/>
                <a:gd name="connsiteY0" fmla="*/ 541208 h 541418"/>
                <a:gd name="connsiteX1" fmla="*/ 534550 w 545292"/>
                <a:gd name="connsiteY1" fmla="*/ 283332 h 541418"/>
                <a:gd name="connsiteX2" fmla="*/ 544778 w 545292"/>
                <a:gd name="connsiteY2" fmla="*/ -210 h 541418"/>
                <a:gd name="connsiteX3" fmla="*/ 544778 w 545292"/>
                <a:gd name="connsiteY3" fmla="*/ -210 h 541418"/>
                <a:gd name="connsiteX4" fmla="*/ 356661 w 545292"/>
                <a:gd name="connsiteY4" fmla="*/ 143562 h 541418"/>
                <a:gd name="connsiteX5" fmla="*/ -514 w 545292"/>
                <a:gd name="connsiteY5" fmla="*/ 353662 h 541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5292" h="541418">
                  <a:moveTo>
                    <a:pt x="14860" y="541208"/>
                  </a:moveTo>
                  <a:cubicBezTo>
                    <a:pt x="14860" y="541208"/>
                    <a:pt x="369367" y="543812"/>
                    <a:pt x="534550" y="283332"/>
                  </a:cubicBezTo>
                  <a:lnTo>
                    <a:pt x="544778" y="-210"/>
                  </a:lnTo>
                  <a:lnTo>
                    <a:pt x="544778" y="-210"/>
                  </a:lnTo>
                  <a:cubicBezTo>
                    <a:pt x="544778" y="-210"/>
                    <a:pt x="471018" y="3793"/>
                    <a:pt x="356661" y="143562"/>
                  </a:cubicBezTo>
                  <a:cubicBezTo>
                    <a:pt x="285251" y="230855"/>
                    <a:pt x="140653" y="363890"/>
                    <a:pt x="-514" y="353662"/>
                  </a:cubicBezTo>
                  <a:close/>
                </a:path>
              </a:pathLst>
            </a:custGeom>
            <a:solidFill>
              <a:srgbClr val="434CC0"/>
            </a:solidFill>
            <a:ln w="6346" cap="flat">
              <a:noFill/>
              <a:prstDash val="solid"/>
              <a:miter/>
            </a:ln>
          </p:spPr>
          <p:txBody>
            <a:bodyPr rtlCol="0" anchor="ctr"/>
            <a:lstStyle/>
            <a:p>
              <a:endParaRPr lang="zh-CN" altLang="en-US"/>
            </a:p>
          </p:txBody>
        </p:sp>
        <p:sp>
          <p:nvSpPr>
            <p:cNvPr id="146" name="任意多边形 42"/>
            <p:cNvSpPr/>
            <p:nvPr/>
          </p:nvSpPr>
          <p:spPr>
            <a:xfrm>
              <a:off x="4621893" y="1105990"/>
              <a:ext cx="1140920" cy="1998720"/>
            </a:xfrm>
            <a:custGeom>
              <a:avLst/>
              <a:gdLst>
                <a:gd name="connsiteX0" fmla="*/ 596690 w 1007682"/>
                <a:gd name="connsiteY0" fmla="*/ 1042540 h 1765307"/>
                <a:gd name="connsiteX1" fmla="*/ 596690 w 1007682"/>
                <a:gd name="connsiteY1" fmla="*/ 1209120 h 1765307"/>
                <a:gd name="connsiteX2" fmla="*/ 479747 w 1007682"/>
                <a:gd name="connsiteY2" fmla="*/ 1332124 h 1765307"/>
                <a:gd name="connsiteX3" fmla="*/ 473502 w 1007682"/>
                <a:gd name="connsiteY3" fmla="*/ 1332118 h 1765307"/>
                <a:gd name="connsiteX4" fmla="*/ 350314 w 1007682"/>
                <a:gd name="connsiteY4" fmla="*/ 1209120 h 1765307"/>
                <a:gd name="connsiteX5" fmla="*/ 350314 w 1007682"/>
                <a:gd name="connsiteY5" fmla="*/ 945209 h 1765307"/>
                <a:gd name="connsiteX6" fmla="*/ 352855 w 1007682"/>
                <a:gd name="connsiteY6" fmla="*/ 940063 h 1765307"/>
                <a:gd name="connsiteX7" fmla="*/ 350314 w 1007682"/>
                <a:gd name="connsiteY7" fmla="*/ 934981 h 1765307"/>
                <a:gd name="connsiteX8" fmla="*/ 473502 w 1007682"/>
                <a:gd name="connsiteY8" fmla="*/ 811983 h 1765307"/>
                <a:gd name="connsiteX9" fmla="*/ 760983 w 1007682"/>
                <a:gd name="connsiteY9" fmla="*/ 530157 h 1765307"/>
                <a:gd name="connsiteX10" fmla="*/ 473502 w 1007682"/>
                <a:gd name="connsiteY10" fmla="*/ 245725 h 1765307"/>
                <a:gd name="connsiteX11" fmla="*/ 229667 w 1007682"/>
                <a:gd name="connsiteY11" fmla="*/ 384097 h 1765307"/>
                <a:gd name="connsiteX12" fmla="*/ 62134 w 1007682"/>
                <a:gd name="connsiteY12" fmla="*/ 430888 h 1765307"/>
                <a:gd name="connsiteX13" fmla="*/ 15343 w 1007682"/>
                <a:gd name="connsiteY13" fmla="*/ 263355 h 1765307"/>
                <a:gd name="connsiteX14" fmla="*/ 16645 w 1007682"/>
                <a:gd name="connsiteY14" fmla="*/ 261100 h 1765307"/>
                <a:gd name="connsiteX15" fmla="*/ 473502 w 1007682"/>
                <a:gd name="connsiteY15" fmla="*/ -206 h 1765307"/>
                <a:gd name="connsiteX16" fmla="*/ 1007168 w 1007682"/>
                <a:gd name="connsiteY16" fmla="*/ 530157 h 1765307"/>
                <a:gd name="connsiteX17" fmla="*/ 596499 w 1007682"/>
                <a:gd name="connsiteY17" fmla="*/ 1042540 h 1765307"/>
                <a:gd name="connsiteX18" fmla="*/ 596690 w 1007682"/>
                <a:gd name="connsiteY18" fmla="*/ 1595965 h 1765307"/>
                <a:gd name="connsiteX19" fmla="*/ 596690 w 1007682"/>
                <a:gd name="connsiteY19" fmla="*/ 1642089 h 1765307"/>
                <a:gd name="connsiteX20" fmla="*/ 473502 w 1007682"/>
                <a:gd name="connsiteY20" fmla="*/ 1765086 h 1765307"/>
                <a:gd name="connsiteX21" fmla="*/ 350314 w 1007682"/>
                <a:gd name="connsiteY21" fmla="*/ 1645221 h 1765307"/>
                <a:gd name="connsiteX22" fmla="*/ 350314 w 1007682"/>
                <a:gd name="connsiteY22" fmla="*/ 1642089 h 1765307"/>
                <a:gd name="connsiteX23" fmla="*/ 350314 w 1007682"/>
                <a:gd name="connsiteY23" fmla="*/ 1595965 h 1765307"/>
                <a:gd name="connsiteX24" fmla="*/ 473502 w 1007682"/>
                <a:gd name="connsiteY24" fmla="*/ 1473031 h 1765307"/>
                <a:gd name="connsiteX25" fmla="*/ 596690 w 1007682"/>
                <a:gd name="connsiteY25" fmla="*/ 1592769 h 1765307"/>
                <a:gd name="connsiteX26" fmla="*/ 596690 w 1007682"/>
                <a:gd name="connsiteY26" fmla="*/ 1595965 h 1765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007682" h="1765307">
                  <a:moveTo>
                    <a:pt x="596690" y="1042540"/>
                  </a:moveTo>
                  <a:lnTo>
                    <a:pt x="596690" y="1209120"/>
                  </a:lnTo>
                  <a:cubicBezTo>
                    <a:pt x="598361" y="1275377"/>
                    <a:pt x="546004" y="1330447"/>
                    <a:pt x="479747" y="1332124"/>
                  </a:cubicBezTo>
                  <a:cubicBezTo>
                    <a:pt x="477663" y="1332175"/>
                    <a:pt x="475579" y="1332175"/>
                    <a:pt x="473502" y="1332118"/>
                  </a:cubicBezTo>
                  <a:cubicBezTo>
                    <a:pt x="405529" y="1332156"/>
                    <a:pt x="350384" y="1277093"/>
                    <a:pt x="350314" y="1209120"/>
                  </a:cubicBezTo>
                  <a:lnTo>
                    <a:pt x="350314" y="945209"/>
                  </a:lnTo>
                  <a:cubicBezTo>
                    <a:pt x="350314" y="942668"/>
                    <a:pt x="352855" y="942668"/>
                    <a:pt x="352855" y="940063"/>
                  </a:cubicBezTo>
                  <a:cubicBezTo>
                    <a:pt x="350314" y="937522"/>
                    <a:pt x="350314" y="937522"/>
                    <a:pt x="350314" y="934981"/>
                  </a:cubicBezTo>
                  <a:cubicBezTo>
                    <a:pt x="350314" y="870941"/>
                    <a:pt x="406793" y="811983"/>
                    <a:pt x="473502" y="811983"/>
                  </a:cubicBezTo>
                  <a:cubicBezTo>
                    <a:pt x="632649" y="811983"/>
                    <a:pt x="760983" y="686445"/>
                    <a:pt x="760983" y="530157"/>
                  </a:cubicBezTo>
                  <a:cubicBezTo>
                    <a:pt x="760983" y="368723"/>
                    <a:pt x="632649" y="245725"/>
                    <a:pt x="473502" y="245725"/>
                  </a:cubicBezTo>
                  <a:cubicBezTo>
                    <a:pt x="373636" y="246094"/>
                    <a:pt x="281198" y="298552"/>
                    <a:pt x="229667" y="384097"/>
                  </a:cubicBezTo>
                  <a:cubicBezTo>
                    <a:pt x="196326" y="443283"/>
                    <a:pt x="121320" y="464230"/>
                    <a:pt x="62134" y="430888"/>
                  </a:cubicBezTo>
                  <a:cubicBezTo>
                    <a:pt x="2948" y="397547"/>
                    <a:pt x="-17999" y="322541"/>
                    <a:pt x="15343" y="263355"/>
                  </a:cubicBezTo>
                  <a:cubicBezTo>
                    <a:pt x="15769" y="262599"/>
                    <a:pt x="16201" y="261850"/>
                    <a:pt x="16645" y="261100"/>
                  </a:cubicBezTo>
                  <a:cubicBezTo>
                    <a:pt x="111346" y="98668"/>
                    <a:pt x="285480" y="-930"/>
                    <a:pt x="473502" y="-206"/>
                  </a:cubicBezTo>
                  <a:cubicBezTo>
                    <a:pt x="766129" y="-206"/>
                    <a:pt x="1007168" y="235497"/>
                    <a:pt x="1007168" y="530157"/>
                  </a:cubicBezTo>
                  <a:cubicBezTo>
                    <a:pt x="1007168" y="778693"/>
                    <a:pt x="832647" y="988792"/>
                    <a:pt x="596499" y="1042540"/>
                  </a:cubicBezTo>
                  <a:close/>
                  <a:moveTo>
                    <a:pt x="596690" y="1595965"/>
                  </a:moveTo>
                  <a:lnTo>
                    <a:pt x="596690" y="1642089"/>
                  </a:lnTo>
                  <a:cubicBezTo>
                    <a:pt x="596690" y="1713816"/>
                    <a:pt x="545356" y="1765086"/>
                    <a:pt x="473502" y="1765086"/>
                  </a:cubicBezTo>
                  <a:cubicBezTo>
                    <a:pt x="406387" y="1766001"/>
                    <a:pt x="351235" y="1712336"/>
                    <a:pt x="350314" y="1645221"/>
                  </a:cubicBezTo>
                  <a:cubicBezTo>
                    <a:pt x="350301" y="1644179"/>
                    <a:pt x="350301" y="1643131"/>
                    <a:pt x="350314" y="1642089"/>
                  </a:cubicBezTo>
                  <a:lnTo>
                    <a:pt x="350314" y="1595965"/>
                  </a:lnTo>
                  <a:cubicBezTo>
                    <a:pt x="351305" y="1528386"/>
                    <a:pt x="405923" y="1473882"/>
                    <a:pt x="473502" y="1473031"/>
                  </a:cubicBezTo>
                  <a:cubicBezTo>
                    <a:pt x="540585" y="1472078"/>
                    <a:pt x="595737" y="1525686"/>
                    <a:pt x="596690" y="1592769"/>
                  </a:cubicBezTo>
                  <a:cubicBezTo>
                    <a:pt x="596703" y="1593830"/>
                    <a:pt x="596703" y="1594897"/>
                    <a:pt x="596690" y="1595965"/>
                  </a:cubicBezTo>
                  <a:close/>
                </a:path>
              </a:pathLst>
            </a:custGeom>
            <a:solidFill>
              <a:srgbClr val="FFC545"/>
            </a:solidFill>
            <a:ln w="6346" cap="flat">
              <a:noFill/>
              <a:prstDash val="solid"/>
              <a:miter/>
            </a:ln>
          </p:spPr>
          <p:txBody>
            <a:bodyPr rtlCol="0" anchor="ctr"/>
            <a:lstStyle/>
            <a:p>
              <a:endParaRPr lang="zh-CN" altLang="en-US"/>
            </a:p>
          </p:txBody>
        </p:sp>
        <p:sp>
          <p:nvSpPr>
            <p:cNvPr id="147" name="任意多边形 43"/>
            <p:cNvSpPr/>
            <p:nvPr/>
          </p:nvSpPr>
          <p:spPr>
            <a:xfrm>
              <a:off x="6447837" y="2687348"/>
              <a:ext cx="549892" cy="723736"/>
            </a:xfrm>
            <a:custGeom>
              <a:avLst/>
              <a:gdLst>
                <a:gd name="connsiteX0" fmla="*/ 104936 w 485675"/>
                <a:gd name="connsiteY0" fmla="*/ 49599 h 639217"/>
                <a:gd name="connsiteX1" fmla="*/ 228188 w 485675"/>
                <a:gd name="connsiteY1" fmla="*/ 397943 h 639217"/>
                <a:gd name="connsiteX2" fmla="*/ 282126 w 485675"/>
                <a:gd name="connsiteY2" fmla="*/ 492733 h 639217"/>
                <a:gd name="connsiteX3" fmla="*/ 305252 w 485675"/>
                <a:gd name="connsiteY3" fmla="*/ 523482 h 639217"/>
                <a:gd name="connsiteX4" fmla="*/ 315544 w 485675"/>
                <a:gd name="connsiteY4" fmla="*/ 533711 h 639217"/>
                <a:gd name="connsiteX5" fmla="*/ 294959 w 485675"/>
                <a:gd name="connsiteY5" fmla="*/ 533711 h 639217"/>
                <a:gd name="connsiteX6" fmla="*/ 310398 w 485675"/>
                <a:gd name="connsiteY6" fmla="*/ 513253 h 639217"/>
                <a:gd name="connsiteX7" fmla="*/ 341210 w 485675"/>
                <a:gd name="connsiteY7" fmla="*/ 456837 h 639217"/>
                <a:gd name="connsiteX8" fmla="*/ 379711 w 485675"/>
                <a:gd name="connsiteY8" fmla="*/ 308300 h 639217"/>
                <a:gd name="connsiteX9" fmla="*/ 484982 w 485675"/>
                <a:gd name="connsiteY9" fmla="*/ 308300 h 639217"/>
                <a:gd name="connsiteX10" fmla="*/ 364272 w 485675"/>
                <a:gd name="connsiteY10" fmla="*/ 613252 h 639217"/>
                <a:gd name="connsiteX11" fmla="*/ 179395 w 485675"/>
                <a:gd name="connsiteY11" fmla="*/ 528692 h 639217"/>
                <a:gd name="connsiteX12" fmla="*/ 53602 w 485675"/>
                <a:gd name="connsiteY12" fmla="*/ 267449 h 639217"/>
                <a:gd name="connsiteX13" fmla="*/ -336 w 485675"/>
                <a:gd name="connsiteY13" fmla="*/ 49726 h 639217"/>
                <a:gd name="connsiteX14" fmla="*/ 104936 w 485675"/>
                <a:gd name="connsiteY14" fmla="*/ 49726 h 639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85675" h="639217">
                  <a:moveTo>
                    <a:pt x="104936" y="49599"/>
                  </a:moveTo>
                  <a:cubicBezTo>
                    <a:pt x="115228" y="172533"/>
                    <a:pt x="174312" y="290384"/>
                    <a:pt x="228188" y="397943"/>
                  </a:cubicBezTo>
                  <a:cubicBezTo>
                    <a:pt x="246167" y="431234"/>
                    <a:pt x="261605" y="461983"/>
                    <a:pt x="282126" y="492733"/>
                  </a:cubicBezTo>
                  <a:lnTo>
                    <a:pt x="305252" y="523482"/>
                  </a:lnTo>
                  <a:cubicBezTo>
                    <a:pt x="307793" y="528565"/>
                    <a:pt x="320626" y="536188"/>
                    <a:pt x="315544" y="533711"/>
                  </a:cubicBezTo>
                  <a:cubicBezTo>
                    <a:pt x="297564" y="541398"/>
                    <a:pt x="290131" y="541398"/>
                    <a:pt x="294959" y="533711"/>
                  </a:cubicBezTo>
                  <a:cubicBezTo>
                    <a:pt x="302647" y="528565"/>
                    <a:pt x="305252" y="521004"/>
                    <a:pt x="310398" y="513253"/>
                  </a:cubicBezTo>
                  <a:cubicBezTo>
                    <a:pt x="322596" y="495566"/>
                    <a:pt x="332951" y="476659"/>
                    <a:pt x="341210" y="456837"/>
                  </a:cubicBezTo>
                  <a:cubicBezTo>
                    <a:pt x="364145" y="410497"/>
                    <a:pt x="377233" y="359932"/>
                    <a:pt x="379711" y="308300"/>
                  </a:cubicBezTo>
                  <a:cubicBezTo>
                    <a:pt x="382252" y="241719"/>
                    <a:pt x="490129" y="241719"/>
                    <a:pt x="484982" y="308300"/>
                  </a:cubicBezTo>
                  <a:cubicBezTo>
                    <a:pt x="479837" y="410777"/>
                    <a:pt x="441336" y="541398"/>
                    <a:pt x="364272" y="613252"/>
                  </a:cubicBezTo>
                  <a:cubicBezTo>
                    <a:pt x="287208" y="685107"/>
                    <a:pt x="218149" y="590190"/>
                    <a:pt x="179395" y="528692"/>
                  </a:cubicBezTo>
                  <a:cubicBezTo>
                    <a:pt x="128061" y="446736"/>
                    <a:pt x="92102" y="357156"/>
                    <a:pt x="53602" y="267449"/>
                  </a:cubicBezTo>
                  <a:cubicBezTo>
                    <a:pt x="25185" y="197869"/>
                    <a:pt x="7014" y="124528"/>
                    <a:pt x="-336" y="49726"/>
                  </a:cubicBezTo>
                  <a:cubicBezTo>
                    <a:pt x="-5419" y="-16855"/>
                    <a:pt x="99853" y="-16855"/>
                    <a:pt x="104936" y="49726"/>
                  </a:cubicBezTo>
                  <a:close/>
                </a:path>
              </a:pathLst>
            </a:custGeom>
            <a:solidFill>
              <a:srgbClr val="FED0D6"/>
            </a:solidFill>
            <a:ln w="6346" cap="flat">
              <a:noFill/>
              <a:prstDash val="solid"/>
              <a:miter/>
            </a:ln>
          </p:spPr>
          <p:txBody>
            <a:bodyPr rtlCol="0" anchor="ctr"/>
            <a:lstStyle/>
            <a:p>
              <a:endParaRPr lang="zh-CN" altLang="en-US"/>
            </a:p>
          </p:txBody>
        </p:sp>
        <p:sp>
          <p:nvSpPr>
            <p:cNvPr id="148" name="任意多边形 44"/>
            <p:cNvSpPr/>
            <p:nvPr/>
          </p:nvSpPr>
          <p:spPr>
            <a:xfrm>
              <a:off x="6450484" y="2821356"/>
              <a:ext cx="595677" cy="626971"/>
            </a:xfrm>
            <a:custGeom>
              <a:avLst/>
              <a:gdLst>
                <a:gd name="connsiteX0" fmla="*/ 391667 w 526113"/>
                <a:gd name="connsiteY0" fmla="*/ 53983 h 553753"/>
                <a:gd name="connsiteX1" fmla="*/ 525083 w 526113"/>
                <a:gd name="connsiteY1" fmla="*/ 215734 h 553753"/>
                <a:gd name="connsiteX2" fmla="*/ 273815 w 526113"/>
                <a:gd name="connsiteY2" fmla="*/ 552135 h 553753"/>
                <a:gd name="connsiteX3" fmla="*/ -514 w 526113"/>
                <a:gd name="connsiteY3" fmla="*/ 53983 h 553753"/>
                <a:gd name="connsiteX4" fmla="*/ 137540 w 526113"/>
                <a:gd name="connsiteY4" fmla="*/ -210 h 553753"/>
                <a:gd name="connsiteX5" fmla="*/ 299037 w 526113"/>
                <a:gd name="connsiteY5" fmla="*/ 364398 h 553753"/>
                <a:gd name="connsiteX6" fmla="*/ 391667 w 526113"/>
                <a:gd name="connsiteY6" fmla="*/ 53983 h 5537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6113" h="553753">
                  <a:moveTo>
                    <a:pt x="391667" y="53983"/>
                  </a:moveTo>
                  <a:cubicBezTo>
                    <a:pt x="391667" y="53983"/>
                    <a:pt x="535248" y="69357"/>
                    <a:pt x="525083" y="215734"/>
                  </a:cubicBezTo>
                  <a:cubicBezTo>
                    <a:pt x="514791" y="364653"/>
                    <a:pt x="391667" y="572656"/>
                    <a:pt x="273815" y="552135"/>
                  </a:cubicBezTo>
                  <a:cubicBezTo>
                    <a:pt x="155837" y="529009"/>
                    <a:pt x="27630" y="187463"/>
                    <a:pt x="-514" y="53983"/>
                  </a:cubicBezTo>
                  <a:lnTo>
                    <a:pt x="137540" y="-210"/>
                  </a:lnTo>
                  <a:cubicBezTo>
                    <a:pt x="137540" y="-210"/>
                    <a:pt x="275975" y="356711"/>
                    <a:pt x="299037" y="364398"/>
                  </a:cubicBezTo>
                  <a:lnTo>
                    <a:pt x="391667" y="53983"/>
                  </a:lnTo>
                  <a:close/>
                </a:path>
              </a:pathLst>
            </a:custGeom>
            <a:solidFill>
              <a:srgbClr val="434CC0"/>
            </a:solidFill>
            <a:ln w="6346" cap="flat">
              <a:noFill/>
              <a:prstDash val="solid"/>
              <a:miter/>
            </a:ln>
          </p:spPr>
          <p:txBody>
            <a:bodyPr rtlCol="0" anchor="ctr"/>
            <a:lstStyle/>
            <a:p>
              <a:endParaRPr lang="zh-CN" altLang="en-US"/>
            </a:p>
          </p:txBody>
        </p:sp>
        <p:sp>
          <p:nvSpPr>
            <p:cNvPr id="149" name="任意多边形 45"/>
            <p:cNvSpPr/>
            <p:nvPr/>
          </p:nvSpPr>
          <p:spPr>
            <a:xfrm>
              <a:off x="8263601" y="2004798"/>
              <a:ext cx="273214" cy="237195"/>
            </a:xfrm>
            <a:custGeom>
              <a:avLst/>
              <a:gdLst>
                <a:gd name="connsiteX0" fmla="*/ -513 w 241308"/>
                <a:gd name="connsiteY0" fmla="*/ 130082 h 209495"/>
                <a:gd name="connsiteX1" fmla="*/ 215813 w 241308"/>
                <a:gd name="connsiteY1" fmla="*/ 56513 h 209495"/>
                <a:gd name="connsiteX2" fmla="*/ 122294 w 241308"/>
                <a:gd name="connsiteY2" fmla="*/ 208608 h 209495"/>
                <a:gd name="connsiteX3" fmla="*/ 21470 w 241308"/>
                <a:gd name="connsiteY3" fmla="*/ 130972 h 209495"/>
              </a:gdLst>
              <a:ahLst/>
              <a:cxnLst>
                <a:cxn ang="0">
                  <a:pos x="connsiteX0" y="connsiteY0"/>
                </a:cxn>
                <a:cxn ang="0">
                  <a:pos x="connsiteX1" y="connsiteY1"/>
                </a:cxn>
                <a:cxn ang="0">
                  <a:pos x="connsiteX2" y="connsiteY2"/>
                </a:cxn>
                <a:cxn ang="0">
                  <a:pos x="connsiteX3" y="connsiteY3"/>
                </a:cxn>
              </a:cxnLst>
              <a:rect l="l" t="t" r="r" b="b"/>
              <a:pathLst>
                <a:path w="241308" h="209495">
                  <a:moveTo>
                    <a:pt x="-513" y="130082"/>
                  </a:moveTo>
                  <a:cubicBezTo>
                    <a:pt x="-1084" y="1177"/>
                    <a:pt x="150439" y="-48188"/>
                    <a:pt x="215813" y="56513"/>
                  </a:cubicBezTo>
                  <a:cubicBezTo>
                    <a:pt x="281187" y="161213"/>
                    <a:pt x="207046" y="216104"/>
                    <a:pt x="122294" y="208608"/>
                  </a:cubicBezTo>
                  <a:cubicBezTo>
                    <a:pt x="37543" y="201111"/>
                    <a:pt x="21470" y="130972"/>
                    <a:pt x="21470" y="130972"/>
                  </a:cubicBezTo>
                  <a:close/>
                </a:path>
              </a:pathLst>
            </a:custGeom>
            <a:solidFill>
              <a:srgbClr val="981D04"/>
            </a:solidFill>
            <a:ln w="6346" cap="flat">
              <a:noFill/>
              <a:prstDash val="solid"/>
              <a:miter/>
            </a:ln>
          </p:spPr>
          <p:txBody>
            <a:bodyPr rtlCol="0" anchor="ctr"/>
            <a:lstStyle/>
            <a:p>
              <a:endParaRPr lang="zh-CN" altLang="en-US"/>
            </a:p>
          </p:txBody>
        </p:sp>
        <p:sp>
          <p:nvSpPr>
            <p:cNvPr id="150" name="任意多边形 46"/>
            <p:cNvSpPr/>
            <p:nvPr/>
          </p:nvSpPr>
          <p:spPr>
            <a:xfrm>
              <a:off x="8197929" y="2105151"/>
              <a:ext cx="197911" cy="239513"/>
            </a:xfrm>
            <a:custGeom>
              <a:avLst/>
              <a:gdLst>
                <a:gd name="connsiteX0" fmla="*/ -514 w 174799"/>
                <a:gd name="connsiteY0" fmla="*/ 24739 h 211542"/>
                <a:gd name="connsiteX1" fmla="*/ 166701 w 174799"/>
                <a:gd name="connsiteY1" fmla="*/ 92020 h 211542"/>
                <a:gd name="connsiteX2" fmla="*/ 160348 w 174799"/>
                <a:gd name="connsiteY2" fmla="*/ 211332 h 211542"/>
              </a:gdLst>
              <a:ahLst/>
              <a:cxnLst>
                <a:cxn ang="0">
                  <a:pos x="connsiteX0" y="connsiteY0"/>
                </a:cxn>
                <a:cxn ang="0">
                  <a:pos x="connsiteX1" y="connsiteY1"/>
                </a:cxn>
                <a:cxn ang="0">
                  <a:pos x="connsiteX2" y="connsiteY2"/>
                </a:cxn>
              </a:cxnLst>
              <a:rect l="l" t="t" r="r" b="b"/>
              <a:pathLst>
                <a:path w="174799" h="211542">
                  <a:moveTo>
                    <a:pt x="-514" y="24739"/>
                  </a:moveTo>
                  <a:cubicBezTo>
                    <a:pt x="35890" y="-41461"/>
                    <a:pt x="146498" y="39161"/>
                    <a:pt x="166701" y="92020"/>
                  </a:cubicBezTo>
                  <a:cubicBezTo>
                    <a:pt x="186904" y="144878"/>
                    <a:pt x="160348" y="211332"/>
                    <a:pt x="160348" y="211332"/>
                  </a:cubicBezTo>
                  <a:close/>
                </a:path>
              </a:pathLst>
            </a:custGeom>
            <a:solidFill>
              <a:srgbClr val="F93F57"/>
            </a:solidFill>
            <a:ln w="6346" cap="flat">
              <a:noFill/>
              <a:prstDash val="solid"/>
              <a:miter/>
            </a:ln>
          </p:spPr>
          <p:txBody>
            <a:bodyPr rtlCol="0" anchor="ctr"/>
            <a:lstStyle/>
            <a:p>
              <a:endParaRPr lang="zh-CN" altLang="en-US"/>
            </a:p>
          </p:txBody>
        </p:sp>
        <p:sp>
          <p:nvSpPr>
            <p:cNvPr id="151" name="任意多边形 47"/>
            <p:cNvSpPr/>
            <p:nvPr/>
          </p:nvSpPr>
          <p:spPr>
            <a:xfrm>
              <a:off x="7774250" y="2086348"/>
              <a:ext cx="652587" cy="579300"/>
            </a:xfrm>
            <a:custGeom>
              <a:avLst/>
              <a:gdLst>
                <a:gd name="connsiteX0" fmla="*/ -514 w 576377"/>
                <a:gd name="connsiteY0" fmla="*/ 291788 h 511649"/>
                <a:gd name="connsiteX1" fmla="*/ 355898 w 576377"/>
                <a:gd name="connsiteY1" fmla="*/ 7992 h 511649"/>
                <a:gd name="connsiteX2" fmla="*/ 556976 w 576377"/>
                <a:gd name="connsiteY2" fmla="*/ 175842 h 511649"/>
                <a:gd name="connsiteX3" fmla="*/ 473114 w 576377"/>
                <a:gd name="connsiteY3" fmla="*/ 482701 h 511649"/>
                <a:gd name="connsiteX4" fmla="*/ -514 w 576377"/>
                <a:gd name="connsiteY4" fmla="*/ 291661 h 5116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6377" h="511649">
                  <a:moveTo>
                    <a:pt x="-514" y="291788"/>
                  </a:moveTo>
                  <a:cubicBezTo>
                    <a:pt x="10667" y="33341"/>
                    <a:pt x="203739" y="-24473"/>
                    <a:pt x="355898" y="7992"/>
                  </a:cubicBezTo>
                  <a:cubicBezTo>
                    <a:pt x="508056" y="40456"/>
                    <a:pt x="556976" y="175842"/>
                    <a:pt x="556976" y="175842"/>
                  </a:cubicBezTo>
                  <a:cubicBezTo>
                    <a:pt x="556976" y="175842"/>
                    <a:pt x="635247" y="359195"/>
                    <a:pt x="473114" y="482701"/>
                  </a:cubicBezTo>
                  <a:cubicBezTo>
                    <a:pt x="310981" y="606206"/>
                    <a:pt x="-514" y="291661"/>
                    <a:pt x="-514" y="291661"/>
                  </a:cubicBezTo>
                  <a:close/>
                </a:path>
              </a:pathLst>
            </a:custGeom>
            <a:solidFill>
              <a:srgbClr val="981D04"/>
            </a:solidFill>
            <a:ln w="6346" cap="flat">
              <a:noFill/>
              <a:prstDash val="solid"/>
              <a:miter/>
            </a:ln>
          </p:spPr>
          <p:txBody>
            <a:bodyPr rtlCol="0" anchor="ctr"/>
            <a:lstStyle/>
            <a:p>
              <a:endParaRPr lang="zh-CN" altLang="en-US"/>
            </a:p>
          </p:txBody>
        </p:sp>
        <p:sp>
          <p:nvSpPr>
            <p:cNvPr id="152" name="任意多边形 48"/>
            <p:cNvSpPr/>
            <p:nvPr/>
          </p:nvSpPr>
          <p:spPr>
            <a:xfrm>
              <a:off x="7926027" y="2682959"/>
              <a:ext cx="248884" cy="276290"/>
            </a:xfrm>
            <a:custGeom>
              <a:avLst/>
              <a:gdLst>
                <a:gd name="connsiteX0" fmla="*/ 109395 w 219819"/>
                <a:gd name="connsiteY0" fmla="*/ 243815 h 244025"/>
                <a:gd name="connsiteX1" fmla="*/ 109395 w 219819"/>
                <a:gd name="connsiteY1" fmla="*/ 243815 h 244025"/>
                <a:gd name="connsiteX2" fmla="*/ -514 w 219819"/>
                <a:gd name="connsiteY2" fmla="*/ 160906 h 244025"/>
                <a:gd name="connsiteX3" fmla="*/ -514 w 219819"/>
                <a:gd name="connsiteY3" fmla="*/ -210 h 244025"/>
                <a:gd name="connsiteX4" fmla="*/ 219305 w 219819"/>
                <a:gd name="connsiteY4" fmla="*/ -210 h 244025"/>
                <a:gd name="connsiteX5" fmla="*/ 219305 w 219819"/>
                <a:gd name="connsiteY5" fmla="*/ 160017 h 244025"/>
                <a:gd name="connsiteX6" fmla="*/ 110602 w 219819"/>
                <a:gd name="connsiteY6" fmla="*/ 243815 h 244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9819" h="244025">
                  <a:moveTo>
                    <a:pt x="109395" y="243815"/>
                  </a:moveTo>
                  <a:lnTo>
                    <a:pt x="109395" y="243815"/>
                  </a:lnTo>
                  <a:cubicBezTo>
                    <a:pt x="48976" y="243815"/>
                    <a:pt x="-197" y="206967"/>
                    <a:pt x="-514" y="160906"/>
                  </a:cubicBezTo>
                  <a:lnTo>
                    <a:pt x="-514" y="-210"/>
                  </a:lnTo>
                  <a:lnTo>
                    <a:pt x="219305" y="-210"/>
                  </a:lnTo>
                  <a:lnTo>
                    <a:pt x="219305" y="160017"/>
                  </a:lnTo>
                  <a:cubicBezTo>
                    <a:pt x="219305" y="206014"/>
                    <a:pt x="170958" y="243498"/>
                    <a:pt x="110602" y="243815"/>
                  </a:cubicBezTo>
                  <a:close/>
                </a:path>
              </a:pathLst>
            </a:custGeom>
            <a:solidFill>
              <a:srgbClr val="FF93B1"/>
            </a:solidFill>
            <a:ln w="6346" cap="flat">
              <a:noFill/>
              <a:prstDash val="solid"/>
              <a:miter/>
            </a:ln>
          </p:spPr>
          <p:txBody>
            <a:bodyPr rtlCol="0" anchor="ctr"/>
            <a:lstStyle/>
            <a:p>
              <a:endParaRPr lang="zh-CN" altLang="en-US"/>
            </a:p>
          </p:txBody>
        </p:sp>
        <p:sp>
          <p:nvSpPr>
            <p:cNvPr id="153" name="任意多边形 49"/>
            <p:cNvSpPr/>
            <p:nvPr/>
          </p:nvSpPr>
          <p:spPr>
            <a:xfrm>
              <a:off x="7730087" y="2415564"/>
              <a:ext cx="132524" cy="169000"/>
            </a:xfrm>
            <a:custGeom>
              <a:avLst/>
              <a:gdLst>
                <a:gd name="connsiteX0" fmla="*/ 93764 w 117048"/>
                <a:gd name="connsiteY0" fmla="*/ 41043 h 149264"/>
                <a:gd name="connsiteX1" fmla="*/ 1072 w 117048"/>
                <a:gd name="connsiteY1" fmla="*/ 45490 h 149264"/>
                <a:gd name="connsiteX2" fmla="*/ 95670 w 117048"/>
                <a:gd name="connsiteY2" fmla="*/ 138183 h 149264"/>
                <a:gd name="connsiteX3" fmla="*/ 93764 w 117048"/>
                <a:gd name="connsiteY3" fmla="*/ 41043 h 149264"/>
              </a:gdLst>
              <a:ahLst/>
              <a:cxnLst>
                <a:cxn ang="0">
                  <a:pos x="connsiteX0" y="connsiteY0"/>
                </a:cxn>
                <a:cxn ang="0">
                  <a:pos x="connsiteX1" y="connsiteY1"/>
                </a:cxn>
                <a:cxn ang="0">
                  <a:pos x="connsiteX2" y="connsiteY2"/>
                </a:cxn>
                <a:cxn ang="0">
                  <a:pos x="connsiteX3" y="connsiteY3"/>
                </a:cxn>
              </a:cxnLst>
              <a:rect l="l" t="t" r="r" b="b"/>
              <a:pathLst>
                <a:path w="117048" h="149264">
                  <a:moveTo>
                    <a:pt x="93764" y="41043"/>
                  </a:moveTo>
                  <a:cubicBezTo>
                    <a:pt x="64540" y="-28842"/>
                    <a:pt x="9394" y="2098"/>
                    <a:pt x="1072" y="45490"/>
                  </a:cubicBezTo>
                  <a:cubicBezTo>
                    <a:pt x="-10936" y="108450"/>
                    <a:pt x="47640" y="175857"/>
                    <a:pt x="95670" y="138183"/>
                  </a:cubicBezTo>
                  <a:cubicBezTo>
                    <a:pt x="143700" y="100509"/>
                    <a:pt x="93764" y="41043"/>
                    <a:pt x="93764" y="41043"/>
                  </a:cubicBezTo>
                  <a:close/>
                </a:path>
              </a:pathLst>
            </a:custGeom>
            <a:solidFill>
              <a:srgbClr val="FED0D6"/>
            </a:solidFill>
            <a:ln w="6346" cap="flat">
              <a:noFill/>
              <a:prstDash val="solid"/>
              <a:miter/>
            </a:ln>
          </p:spPr>
          <p:txBody>
            <a:bodyPr rtlCol="0" anchor="ctr"/>
            <a:lstStyle/>
            <a:p>
              <a:endParaRPr lang="zh-CN" altLang="en-US"/>
            </a:p>
          </p:txBody>
        </p:sp>
        <p:sp>
          <p:nvSpPr>
            <p:cNvPr id="154" name="任意多边形 50"/>
            <p:cNvSpPr/>
            <p:nvPr/>
          </p:nvSpPr>
          <p:spPr>
            <a:xfrm>
              <a:off x="8248927" y="2523567"/>
              <a:ext cx="148402" cy="155616"/>
            </a:xfrm>
            <a:custGeom>
              <a:avLst/>
              <a:gdLst>
                <a:gd name="connsiteX0" fmla="*/ 44850 w 131071"/>
                <a:gd name="connsiteY0" fmla="*/ 23606 h 137443"/>
                <a:gd name="connsiteX1" fmla="*/ 129474 w 131071"/>
                <a:gd name="connsiteY1" fmla="*/ 61725 h 137443"/>
                <a:gd name="connsiteX2" fmla="*/ 7430 w 131071"/>
                <a:gd name="connsiteY2" fmla="*/ 113122 h 137443"/>
                <a:gd name="connsiteX3" fmla="*/ 44850 w 131071"/>
                <a:gd name="connsiteY3" fmla="*/ 23479 h 137443"/>
              </a:gdLst>
              <a:ahLst/>
              <a:cxnLst>
                <a:cxn ang="0">
                  <a:pos x="connsiteX0" y="connsiteY0"/>
                </a:cxn>
                <a:cxn ang="0">
                  <a:pos x="connsiteX1" y="connsiteY1"/>
                </a:cxn>
                <a:cxn ang="0">
                  <a:pos x="connsiteX2" y="connsiteY2"/>
                </a:cxn>
                <a:cxn ang="0">
                  <a:pos x="connsiteX3" y="connsiteY3"/>
                </a:cxn>
              </a:cxnLst>
              <a:rect l="l" t="t" r="r" b="b"/>
              <a:pathLst>
                <a:path w="131071" h="137443">
                  <a:moveTo>
                    <a:pt x="44850" y="23606"/>
                  </a:moveTo>
                  <a:cubicBezTo>
                    <a:pt x="97708" y="-30396"/>
                    <a:pt x="137734" y="18397"/>
                    <a:pt x="129474" y="61725"/>
                  </a:cubicBezTo>
                  <a:cubicBezTo>
                    <a:pt x="117466" y="124685"/>
                    <a:pt x="38115" y="165790"/>
                    <a:pt x="7430" y="113122"/>
                  </a:cubicBezTo>
                  <a:cubicBezTo>
                    <a:pt x="-23256" y="60455"/>
                    <a:pt x="44850" y="23479"/>
                    <a:pt x="44850" y="23479"/>
                  </a:cubicBezTo>
                  <a:close/>
                </a:path>
              </a:pathLst>
            </a:custGeom>
            <a:solidFill>
              <a:srgbClr val="FED0D6"/>
            </a:solidFill>
            <a:ln w="6346" cap="flat">
              <a:noFill/>
              <a:prstDash val="solid"/>
              <a:miter/>
            </a:ln>
          </p:spPr>
          <p:txBody>
            <a:bodyPr rtlCol="0" anchor="ctr"/>
            <a:lstStyle/>
            <a:p>
              <a:endParaRPr lang="zh-CN" altLang="en-US"/>
            </a:p>
          </p:txBody>
        </p:sp>
        <p:sp>
          <p:nvSpPr>
            <p:cNvPr id="155" name="任意多边形 51"/>
            <p:cNvSpPr/>
            <p:nvPr/>
          </p:nvSpPr>
          <p:spPr>
            <a:xfrm>
              <a:off x="7809723" y="2240589"/>
              <a:ext cx="532212" cy="546181"/>
            </a:xfrm>
            <a:custGeom>
              <a:avLst/>
              <a:gdLst>
                <a:gd name="connsiteX0" fmla="*/ 180923 w 470060"/>
                <a:gd name="connsiteY0" fmla="*/ 478301 h 482397"/>
                <a:gd name="connsiteX1" fmla="*/ 29463 w 470060"/>
                <a:gd name="connsiteY1" fmla="*/ 77479 h 482397"/>
                <a:gd name="connsiteX2" fmla="*/ 469484 w 470060"/>
                <a:gd name="connsiteY2" fmla="*/ 161341 h 482397"/>
                <a:gd name="connsiteX3" fmla="*/ 180923 w 470060"/>
                <a:gd name="connsiteY3" fmla="*/ 478301 h 482397"/>
              </a:gdLst>
              <a:ahLst/>
              <a:cxnLst>
                <a:cxn ang="0">
                  <a:pos x="connsiteX0" y="connsiteY0"/>
                </a:cxn>
                <a:cxn ang="0">
                  <a:pos x="connsiteX1" y="connsiteY1"/>
                </a:cxn>
                <a:cxn ang="0">
                  <a:pos x="connsiteX2" y="connsiteY2"/>
                </a:cxn>
                <a:cxn ang="0">
                  <a:pos x="connsiteX3" y="connsiteY3"/>
                </a:cxn>
              </a:cxnLst>
              <a:rect l="l" t="t" r="r" b="b"/>
              <a:pathLst>
                <a:path w="470060" h="482397">
                  <a:moveTo>
                    <a:pt x="180923" y="478301"/>
                  </a:moveTo>
                  <a:cubicBezTo>
                    <a:pt x="19045" y="447488"/>
                    <a:pt x="-42962" y="252065"/>
                    <a:pt x="29463" y="77479"/>
                  </a:cubicBezTo>
                  <a:cubicBezTo>
                    <a:pt x="89247" y="-66293"/>
                    <a:pt x="466880" y="5688"/>
                    <a:pt x="469484" y="161341"/>
                  </a:cubicBezTo>
                  <a:cubicBezTo>
                    <a:pt x="472788" y="350348"/>
                    <a:pt x="342929" y="509304"/>
                    <a:pt x="180923" y="478301"/>
                  </a:cubicBezTo>
                  <a:close/>
                </a:path>
              </a:pathLst>
            </a:custGeom>
            <a:solidFill>
              <a:srgbClr val="FED0D6"/>
            </a:solidFill>
            <a:ln w="6346" cap="flat">
              <a:noFill/>
              <a:prstDash val="solid"/>
              <a:miter/>
            </a:ln>
          </p:spPr>
          <p:txBody>
            <a:bodyPr rtlCol="0" anchor="ctr"/>
            <a:lstStyle/>
            <a:p>
              <a:endParaRPr lang="zh-CN" altLang="en-US"/>
            </a:p>
          </p:txBody>
        </p:sp>
        <p:sp>
          <p:nvSpPr>
            <p:cNvPr id="156" name="任意多边形 52"/>
            <p:cNvSpPr/>
            <p:nvPr/>
          </p:nvSpPr>
          <p:spPr>
            <a:xfrm>
              <a:off x="7789201" y="2165401"/>
              <a:ext cx="375782" cy="560573"/>
            </a:xfrm>
            <a:custGeom>
              <a:avLst/>
              <a:gdLst>
                <a:gd name="connsiteX0" fmla="*/ 331384 w 331898"/>
                <a:gd name="connsiteY0" fmla="*/ 36709 h 495109"/>
                <a:gd name="connsiteX1" fmla="*/ 61184 w 331898"/>
                <a:gd name="connsiteY1" fmla="*/ 494899 h 495109"/>
                <a:gd name="connsiteX2" fmla="*/ 61184 w 331898"/>
                <a:gd name="connsiteY2" fmla="*/ 494899 h 495109"/>
                <a:gd name="connsiteX3" fmla="*/ 42633 w 331898"/>
                <a:gd name="connsiteY3" fmla="*/ 73430 h 495109"/>
                <a:gd name="connsiteX4" fmla="*/ 331384 w 331898"/>
                <a:gd name="connsiteY4" fmla="*/ 36709 h 495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898" h="495109">
                  <a:moveTo>
                    <a:pt x="331384" y="36709"/>
                  </a:moveTo>
                  <a:cubicBezTo>
                    <a:pt x="45491" y="74002"/>
                    <a:pt x="40409" y="335308"/>
                    <a:pt x="61184" y="494899"/>
                  </a:cubicBezTo>
                  <a:lnTo>
                    <a:pt x="61184" y="494899"/>
                  </a:lnTo>
                  <a:cubicBezTo>
                    <a:pt x="61184" y="494899"/>
                    <a:pt x="-64292" y="213962"/>
                    <a:pt x="42633" y="73430"/>
                  </a:cubicBezTo>
                  <a:cubicBezTo>
                    <a:pt x="149556" y="-67102"/>
                    <a:pt x="331384" y="36709"/>
                    <a:pt x="331384" y="36709"/>
                  </a:cubicBezTo>
                  <a:close/>
                </a:path>
              </a:pathLst>
            </a:custGeom>
            <a:solidFill>
              <a:srgbClr val="981D04"/>
            </a:solidFill>
            <a:ln w="6346" cap="flat">
              <a:noFill/>
              <a:prstDash val="solid"/>
              <a:miter/>
            </a:ln>
          </p:spPr>
          <p:txBody>
            <a:bodyPr rtlCol="0" anchor="ctr"/>
            <a:lstStyle/>
            <a:p>
              <a:endParaRPr lang="zh-CN" altLang="en-US"/>
            </a:p>
          </p:txBody>
        </p:sp>
        <p:sp>
          <p:nvSpPr>
            <p:cNvPr id="157" name="任意多边形 53"/>
            <p:cNvSpPr/>
            <p:nvPr/>
          </p:nvSpPr>
          <p:spPr>
            <a:xfrm>
              <a:off x="7703109" y="2838260"/>
              <a:ext cx="683282" cy="765140"/>
            </a:xfrm>
            <a:custGeom>
              <a:avLst/>
              <a:gdLst>
                <a:gd name="connsiteX0" fmla="*/ 602973 w 603487"/>
                <a:gd name="connsiteY0" fmla="*/ 61225 h 675786"/>
                <a:gd name="connsiteX1" fmla="*/ 415491 w 603487"/>
                <a:gd name="connsiteY1" fmla="*/ -210 h 675786"/>
                <a:gd name="connsiteX2" fmla="*/ 302532 w 603487"/>
                <a:gd name="connsiteY2" fmla="*/ 86828 h 675786"/>
                <a:gd name="connsiteX3" fmla="*/ 299927 w 603487"/>
                <a:gd name="connsiteY3" fmla="*/ 86828 h 675786"/>
                <a:gd name="connsiteX4" fmla="*/ 197260 w 603487"/>
                <a:gd name="connsiteY4" fmla="*/ -210 h 675786"/>
                <a:gd name="connsiteX5" fmla="*/ -514 w 603487"/>
                <a:gd name="connsiteY5" fmla="*/ 61225 h 675786"/>
                <a:gd name="connsiteX6" fmla="*/ 24898 w 603487"/>
                <a:gd name="connsiteY6" fmla="*/ 268529 h 675786"/>
                <a:gd name="connsiteX7" fmla="*/ 50311 w 603487"/>
                <a:gd name="connsiteY7" fmla="*/ 406774 h 675786"/>
                <a:gd name="connsiteX8" fmla="*/ 88811 w 603487"/>
                <a:gd name="connsiteY8" fmla="*/ 675577 h 675786"/>
                <a:gd name="connsiteX9" fmla="*/ 512504 w 603487"/>
                <a:gd name="connsiteY9" fmla="*/ 675577 h 675786"/>
                <a:gd name="connsiteX10" fmla="*/ 553609 w 603487"/>
                <a:gd name="connsiteY10" fmla="*/ 406774 h 675786"/>
                <a:gd name="connsiteX11" fmla="*/ 576735 w 603487"/>
                <a:gd name="connsiteY11" fmla="*/ 268529 h 675786"/>
                <a:gd name="connsiteX12" fmla="*/ 602147 w 603487"/>
                <a:gd name="connsiteY12" fmla="*/ 61225 h 675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03487" h="675786">
                  <a:moveTo>
                    <a:pt x="602973" y="61225"/>
                  </a:moveTo>
                  <a:lnTo>
                    <a:pt x="415491" y="-210"/>
                  </a:lnTo>
                  <a:cubicBezTo>
                    <a:pt x="400116" y="66308"/>
                    <a:pt x="315365" y="86828"/>
                    <a:pt x="302532" y="86828"/>
                  </a:cubicBezTo>
                  <a:lnTo>
                    <a:pt x="299927" y="86828"/>
                  </a:lnTo>
                  <a:cubicBezTo>
                    <a:pt x="287220" y="86828"/>
                    <a:pt x="212634" y="66308"/>
                    <a:pt x="197260" y="-210"/>
                  </a:cubicBezTo>
                  <a:lnTo>
                    <a:pt x="-514" y="61225"/>
                  </a:lnTo>
                  <a:lnTo>
                    <a:pt x="24898" y="268529"/>
                  </a:lnTo>
                  <a:cubicBezTo>
                    <a:pt x="24898" y="268529"/>
                    <a:pt x="9460" y="347880"/>
                    <a:pt x="50311" y="406774"/>
                  </a:cubicBezTo>
                  <a:cubicBezTo>
                    <a:pt x="88811" y="463063"/>
                    <a:pt x="88811" y="675577"/>
                    <a:pt x="88811" y="675577"/>
                  </a:cubicBezTo>
                  <a:lnTo>
                    <a:pt x="512504" y="675577"/>
                  </a:lnTo>
                  <a:cubicBezTo>
                    <a:pt x="512504" y="675577"/>
                    <a:pt x="512504" y="463063"/>
                    <a:pt x="553609" y="406774"/>
                  </a:cubicBezTo>
                  <a:cubicBezTo>
                    <a:pt x="592109" y="347880"/>
                    <a:pt x="576735" y="268529"/>
                    <a:pt x="576735" y="268529"/>
                  </a:cubicBezTo>
                  <a:lnTo>
                    <a:pt x="602147" y="61225"/>
                  </a:lnTo>
                  <a:close/>
                </a:path>
              </a:pathLst>
            </a:custGeom>
            <a:solidFill>
              <a:srgbClr val="F93F57"/>
            </a:solidFill>
            <a:ln w="6346" cap="flat">
              <a:noFill/>
              <a:prstDash val="solid"/>
              <a:miter/>
            </a:ln>
          </p:spPr>
          <p:txBody>
            <a:bodyPr rtlCol="0" anchor="ctr"/>
            <a:lstStyle/>
            <a:p>
              <a:endParaRPr lang="zh-CN" altLang="en-US"/>
            </a:p>
          </p:txBody>
        </p:sp>
        <p:sp>
          <p:nvSpPr>
            <p:cNvPr id="158" name="任意多边形 54"/>
            <p:cNvSpPr/>
            <p:nvPr/>
          </p:nvSpPr>
          <p:spPr>
            <a:xfrm>
              <a:off x="7668222" y="2246131"/>
              <a:ext cx="203061" cy="147805"/>
            </a:xfrm>
            <a:custGeom>
              <a:avLst/>
              <a:gdLst>
                <a:gd name="connsiteX0" fmla="*/ -514 w 179347"/>
                <a:gd name="connsiteY0" fmla="*/ 71186 h 130544"/>
                <a:gd name="connsiteX1" fmla="*/ 171784 w 179347"/>
                <a:gd name="connsiteY1" fmla="*/ 4287 h 130544"/>
                <a:gd name="connsiteX2" fmla="*/ 43195 w 179347"/>
                <a:gd name="connsiteY2" fmla="*/ 130334 h 130544"/>
                <a:gd name="connsiteX3" fmla="*/ -514 w 179347"/>
                <a:gd name="connsiteY3" fmla="*/ 71186 h 130544"/>
              </a:gdLst>
              <a:ahLst/>
              <a:cxnLst>
                <a:cxn ang="0">
                  <a:pos x="connsiteX0" y="connsiteY0"/>
                </a:cxn>
                <a:cxn ang="0">
                  <a:pos x="connsiteX1" y="connsiteY1"/>
                </a:cxn>
                <a:cxn ang="0">
                  <a:pos x="connsiteX2" y="connsiteY2"/>
                </a:cxn>
                <a:cxn ang="0">
                  <a:pos x="connsiteX3" y="connsiteY3"/>
                </a:cxn>
              </a:cxnLst>
              <a:rect l="l" t="t" r="r" b="b"/>
              <a:pathLst>
                <a:path w="179347" h="130544">
                  <a:moveTo>
                    <a:pt x="-514" y="71186"/>
                  </a:moveTo>
                  <a:cubicBezTo>
                    <a:pt x="-514" y="71186"/>
                    <a:pt x="146053" y="-21379"/>
                    <a:pt x="171784" y="4287"/>
                  </a:cubicBezTo>
                  <a:cubicBezTo>
                    <a:pt x="197196" y="27477"/>
                    <a:pt x="153804" y="73728"/>
                    <a:pt x="43195" y="130334"/>
                  </a:cubicBezTo>
                  <a:lnTo>
                    <a:pt x="-514" y="71186"/>
                  </a:lnTo>
                  <a:close/>
                </a:path>
              </a:pathLst>
            </a:custGeom>
            <a:solidFill>
              <a:srgbClr val="FED0D6"/>
            </a:solidFill>
            <a:ln w="6346" cap="flat">
              <a:noFill/>
              <a:prstDash val="solid"/>
              <a:miter/>
            </a:ln>
          </p:spPr>
          <p:txBody>
            <a:bodyPr rtlCol="0" anchor="ctr"/>
            <a:lstStyle/>
            <a:p>
              <a:endParaRPr lang="zh-CN" altLang="en-US"/>
            </a:p>
          </p:txBody>
        </p:sp>
        <p:sp>
          <p:nvSpPr>
            <p:cNvPr id="159" name="任意多边形 55"/>
            <p:cNvSpPr/>
            <p:nvPr/>
          </p:nvSpPr>
          <p:spPr>
            <a:xfrm>
              <a:off x="7253337" y="2273163"/>
              <a:ext cx="519616" cy="812040"/>
            </a:xfrm>
            <a:custGeom>
              <a:avLst/>
              <a:gdLst>
                <a:gd name="connsiteX0" fmla="*/ 396859 w 458935"/>
                <a:gd name="connsiteY0" fmla="*/ 560775 h 717209"/>
                <a:gd name="connsiteX1" fmla="*/ 147942 w 458935"/>
                <a:gd name="connsiteY1" fmla="*/ 358426 h 717209"/>
                <a:gd name="connsiteX2" fmla="*/ 458421 w 458935"/>
                <a:gd name="connsiteY2" fmla="*/ 107349 h 717209"/>
                <a:gd name="connsiteX3" fmla="*/ 409628 w 458935"/>
                <a:gd name="connsiteY3" fmla="*/ -210 h 717209"/>
                <a:gd name="connsiteX4" fmla="*/ 4297 w 458935"/>
                <a:gd name="connsiteY4" fmla="*/ 348134 h 717209"/>
                <a:gd name="connsiteX5" fmla="*/ 417253 w 458935"/>
                <a:gd name="connsiteY5" fmla="*/ 716999 h 717209"/>
                <a:gd name="connsiteX6" fmla="*/ 396732 w 458935"/>
                <a:gd name="connsiteY6" fmla="*/ 560775 h 717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8935" h="717209">
                  <a:moveTo>
                    <a:pt x="396859" y="560775"/>
                  </a:moveTo>
                  <a:cubicBezTo>
                    <a:pt x="396859" y="560775"/>
                    <a:pt x="158234" y="399404"/>
                    <a:pt x="147942" y="358426"/>
                  </a:cubicBezTo>
                  <a:cubicBezTo>
                    <a:pt x="137713" y="320307"/>
                    <a:pt x="458421" y="107349"/>
                    <a:pt x="458421" y="107349"/>
                  </a:cubicBezTo>
                  <a:lnTo>
                    <a:pt x="409628" y="-210"/>
                  </a:lnTo>
                  <a:cubicBezTo>
                    <a:pt x="409628" y="-210"/>
                    <a:pt x="47879" y="230346"/>
                    <a:pt x="4297" y="348134"/>
                  </a:cubicBezTo>
                  <a:cubicBezTo>
                    <a:pt x="-41891" y="465986"/>
                    <a:pt x="255691" y="696542"/>
                    <a:pt x="417253" y="716999"/>
                  </a:cubicBezTo>
                  <a:lnTo>
                    <a:pt x="396732" y="560775"/>
                  </a:lnTo>
                  <a:close/>
                </a:path>
              </a:pathLst>
            </a:custGeom>
            <a:solidFill>
              <a:srgbClr val="F93F57"/>
            </a:solidFill>
            <a:ln w="6346" cap="flat">
              <a:noFill/>
              <a:prstDash val="solid"/>
              <a:miter/>
            </a:ln>
          </p:spPr>
          <p:txBody>
            <a:bodyPr rtlCol="0" anchor="ctr"/>
            <a:lstStyle/>
            <a:p>
              <a:endParaRPr lang="zh-CN" altLang="en-US"/>
            </a:p>
          </p:txBody>
        </p:sp>
        <p:sp>
          <p:nvSpPr>
            <p:cNvPr id="160" name="任意多边形 56"/>
            <p:cNvSpPr/>
            <p:nvPr/>
          </p:nvSpPr>
          <p:spPr>
            <a:xfrm>
              <a:off x="7861504" y="4281217"/>
              <a:ext cx="152998" cy="1017478"/>
            </a:xfrm>
            <a:custGeom>
              <a:avLst/>
              <a:gdLst>
                <a:gd name="connsiteX0" fmla="*/ 126555 w 135131"/>
                <a:gd name="connsiteY0" fmla="*/ 898656 h 898656"/>
                <a:gd name="connsiteX1" fmla="*/ 0 w 135131"/>
                <a:gd name="connsiteY1" fmla="*/ 898656 h 898656"/>
                <a:gd name="connsiteX2" fmla="*/ 0 w 135131"/>
                <a:gd name="connsiteY2" fmla="*/ 0 h 898656"/>
                <a:gd name="connsiteX3" fmla="*/ 135132 w 135131"/>
                <a:gd name="connsiteY3" fmla="*/ 0 h 898656"/>
                <a:gd name="connsiteX4" fmla="*/ 126555 w 135131"/>
                <a:gd name="connsiteY4" fmla="*/ 898656 h 898656"/>
                <a:gd name="connsiteX5" fmla="*/ 126555 w 135131"/>
                <a:gd name="connsiteY5" fmla="*/ 898656 h 898656"/>
                <a:gd name="connsiteX6" fmla="*/ 126555 w 135131"/>
                <a:gd name="connsiteY6" fmla="*/ 898656 h 898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5131" h="898656">
                  <a:moveTo>
                    <a:pt x="126555" y="898656"/>
                  </a:moveTo>
                  <a:lnTo>
                    <a:pt x="0" y="898656"/>
                  </a:lnTo>
                  <a:lnTo>
                    <a:pt x="0" y="0"/>
                  </a:lnTo>
                  <a:lnTo>
                    <a:pt x="135132" y="0"/>
                  </a:lnTo>
                  <a:lnTo>
                    <a:pt x="126555" y="898656"/>
                  </a:lnTo>
                  <a:lnTo>
                    <a:pt x="126555" y="898656"/>
                  </a:lnTo>
                  <a:lnTo>
                    <a:pt x="126555" y="898656"/>
                  </a:lnTo>
                  <a:close/>
                </a:path>
              </a:pathLst>
            </a:custGeom>
            <a:solidFill>
              <a:srgbClr val="FED0D6"/>
            </a:solidFill>
            <a:ln w="6346" cap="flat">
              <a:noFill/>
              <a:prstDash val="solid"/>
              <a:miter/>
            </a:ln>
          </p:spPr>
          <p:txBody>
            <a:bodyPr rtlCol="0" anchor="ctr"/>
            <a:lstStyle/>
            <a:p>
              <a:endParaRPr lang="zh-CN" altLang="en-US"/>
            </a:p>
          </p:txBody>
        </p:sp>
        <p:sp>
          <p:nvSpPr>
            <p:cNvPr id="161" name="任意多边形 57"/>
            <p:cNvSpPr/>
            <p:nvPr/>
          </p:nvSpPr>
          <p:spPr>
            <a:xfrm>
              <a:off x="7703109" y="5287978"/>
              <a:ext cx="316405" cy="123506"/>
            </a:xfrm>
            <a:custGeom>
              <a:avLst/>
              <a:gdLst>
                <a:gd name="connsiteX0" fmla="*/ 264603 w 279455"/>
                <a:gd name="connsiteY0" fmla="*/ -210 h 109083"/>
                <a:gd name="connsiteX1" fmla="*/ 138493 w 279455"/>
                <a:gd name="connsiteY1" fmla="*/ -210 h 109083"/>
                <a:gd name="connsiteX2" fmla="*/ -514 w 279455"/>
                <a:gd name="connsiteY2" fmla="*/ 96168 h 109083"/>
                <a:gd name="connsiteX3" fmla="*/ -514 w 279455"/>
                <a:gd name="connsiteY3" fmla="*/ 108874 h 109083"/>
                <a:gd name="connsiteX4" fmla="*/ 277500 w 279455"/>
                <a:gd name="connsiteY4" fmla="*/ 108874 h 109083"/>
                <a:gd name="connsiteX5" fmla="*/ 264794 w 279455"/>
                <a:gd name="connsiteY5" fmla="*/ -210 h 109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9455" h="109083">
                  <a:moveTo>
                    <a:pt x="264603" y="-210"/>
                  </a:moveTo>
                  <a:lnTo>
                    <a:pt x="138493" y="-210"/>
                  </a:lnTo>
                  <a:cubicBezTo>
                    <a:pt x="138493" y="-210"/>
                    <a:pt x="12382" y="68277"/>
                    <a:pt x="-514" y="96168"/>
                  </a:cubicBezTo>
                  <a:lnTo>
                    <a:pt x="-514" y="108874"/>
                  </a:lnTo>
                  <a:lnTo>
                    <a:pt x="277500" y="108874"/>
                  </a:lnTo>
                  <a:cubicBezTo>
                    <a:pt x="277500" y="108874"/>
                    <a:pt x="285251" y="27681"/>
                    <a:pt x="264794" y="-210"/>
                  </a:cubicBezTo>
                  <a:close/>
                </a:path>
              </a:pathLst>
            </a:custGeom>
            <a:solidFill>
              <a:srgbClr val="F93F57"/>
            </a:solidFill>
            <a:ln w="6346" cap="flat">
              <a:noFill/>
              <a:prstDash val="solid"/>
              <a:miter/>
            </a:ln>
          </p:spPr>
          <p:txBody>
            <a:bodyPr rtlCol="0" anchor="ctr"/>
            <a:lstStyle/>
            <a:p>
              <a:endParaRPr lang="zh-CN" altLang="en-US"/>
            </a:p>
          </p:txBody>
        </p:sp>
        <p:sp>
          <p:nvSpPr>
            <p:cNvPr id="162" name="任意多边形 58"/>
            <p:cNvSpPr/>
            <p:nvPr/>
          </p:nvSpPr>
          <p:spPr>
            <a:xfrm>
              <a:off x="7703109" y="5411484"/>
              <a:ext cx="314126" cy="18773"/>
            </a:xfrm>
            <a:custGeom>
              <a:avLst/>
              <a:gdLst>
                <a:gd name="connsiteX0" fmla="*/ 0 w 277442"/>
                <a:gd name="connsiteY0" fmla="*/ 0 h 16581"/>
                <a:gd name="connsiteX1" fmla="*/ 277443 w 277442"/>
                <a:gd name="connsiteY1" fmla="*/ 0 h 16581"/>
                <a:gd name="connsiteX2" fmla="*/ 277443 w 277442"/>
                <a:gd name="connsiteY2" fmla="*/ 16582 h 16581"/>
                <a:gd name="connsiteX3" fmla="*/ 0 w 277442"/>
                <a:gd name="connsiteY3" fmla="*/ 16582 h 16581"/>
                <a:gd name="connsiteX4" fmla="*/ 0 w 277442"/>
                <a:gd name="connsiteY4" fmla="*/ 0 h 16581"/>
                <a:gd name="connsiteX5" fmla="*/ 0 w 277442"/>
                <a:gd name="connsiteY5" fmla="*/ 0 h 16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442" h="16581">
                  <a:moveTo>
                    <a:pt x="0" y="0"/>
                  </a:moveTo>
                  <a:lnTo>
                    <a:pt x="277443" y="0"/>
                  </a:lnTo>
                  <a:lnTo>
                    <a:pt x="277443" y="16582"/>
                  </a:lnTo>
                  <a:lnTo>
                    <a:pt x="0" y="16582"/>
                  </a:lnTo>
                  <a:lnTo>
                    <a:pt x="0" y="0"/>
                  </a:lnTo>
                  <a:lnTo>
                    <a:pt x="0" y="0"/>
                  </a:lnTo>
                  <a:close/>
                </a:path>
              </a:pathLst>
            </a:custGeom>
            <a:solidFill>
              <a:srgbClr val="981D04"/>
            </a:solidFill>
            <a:ln w="6346" cap="flat">
              <a:noFill/>
              <a:prstDash val="solid"/>
              <a:miter/>
            </a:ln>
          </p:spPr>
          <p:txBody>
            <a:bodyPr rtlCol="0" anchor="ctr"/>
            <a:lstStyle/>
            <a:p>
              <a:endParaRPr lang="zh-CN" altLang="en-US"/>
            </a:p>
          </p:txBody>
        </p:sp>
        <p:sp>
          <p:nvSpPr>
            <p:cNvPr id="163" name="任意多边形 59"/>
            <p:cNvSpPr/>
            <p:nvPr/>
          </p:nvSpPr>
          <p:spPr>
            <a:xfrm>
              <a:off x="8074926" y="4281217"/>
              <a:ext cx="154366" cy="1017478"/>
            </a:xfrm>
            <a:custGeom>
              <a:avLst/>
              <a:gdLst>
                <a:gd name="connsiteX0" fmla="*/ 8704 w 136339"/>
                <a:gd name="connsiteY0" fmla="*/ 898656 h 898656"/>
                <a:gd name="connsiteX1" fmla="*/ 136339 w 136339"/>
                <a:gd name="connsiteY1" fmla="*/ 898656 h 898656"/>
                <a:gd name="connsiteX2" fmla="*/ 136339 w 136339"/>
                <a:gd name="connsiteY2" fmla="*/ 0 h 898656"/>
                <a:gd name="connsiteX3" fmla="*/ 0 w 136339"/>
                <a:gd name="connsiteY3" fmla="*/ 0 h 898656"/>
                <a:gd name="connsiteX4" fmla="*/ 8704 w 136339"/>
                <a:gd name="connsiteY4" fmla="*/ 898656 h 898656"/>
                <a:gd name="connsiteX5" fmla="*/ 8704 w 136339"/>
                <a:gd name="connsiteY5" fmla="*/ 898656 h 898656"/>
                <a:gd name="connsiteX6" fmla="*/ 8704 w 136339"/>
                <a:gd name="connsiteY6" fmla="*/ 898656 h 898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339" h="898656">
                  <a:moveTo>
                    <a:pt x="8704" y="898656"/>
                  </a:moveTo>
                  <a:lnTo>
                    <a:pt x="136339" y="898656"/>
                  </a:lnTo>
                  <a:lnTo>
                    <a:pt x="136339" y="0"/>
                  </a:lnTo>
                  <a:lnTo>
                    <a:pt x="0" y="0"/>
                  </a:lnTo>
                  <a:lnTo>
                    <a:pt x="8704" y="898656"/>
                  </a:lnTo>
                  <a:lnTo>
                    <a:pt x="8704" y="898656"/>
                  </a:lnTo>
                  <a:lnTo>
                    <a:pt x="8704" y="898656"/>
                  </a:lnTo>
                  <a:close/>
                </a:path>
              </a:pathLst>
            </a:custGeom>
            <a:solidFill>
              <a:srgbClr val="FED0D6"/>
            </a:solidFill>
            <a:ln w="6346" cap="flat">
              <a:noFill/>
              <a:prstDash val="solid"/>
              <a:miter/>
            </a:ln>
          </p:spPr>
          <p:txBody>
            <a:bodyPr rtlCol="0" anchor="ctr"/>
            <a:lstStyle/>
            <a:p>
              <a:endParaRPr lang="zh-CN" altLang="en-US"/>
            </a:p>
          </p:txBody>
        </p:sp>
        <p:sp>
          <p:nvSpPr>
            <p:cNvPr id="164" name="任意多边形 60"/>
            <p:cNvSpPr/>
            <p:nvPr/>
          </p:nvSpPr>
          <p:spPr>
            <a:xfrm>
              <a:off x="8073764" y="5287978"/>
              <a:ext cx="312627" cy="123506"/>
            </a:xfrm>
            <a:custGeom>
              <a:avLst/>
              <a:gdLst>
                <a:gd name="connsiteX0" fmla="*/ 11376 w 276118"/>
                <a:gd name="connsiteY0" fmla="*/ -210 h 109083"/>
                <a:gd name="connsiteX1" fmla="*/ 139646 w 276118"/>
                <a:gd name="connsiteY1" fmla="*/ -210 h 109083"/>
                <a:gd name="connsiteX2" fmla="*/ 275604 w 276118"/>
                <a:gd name="connsiteY2" fmla="*/ 96168 h 109083"/>
                <a:gd name="connsiteX3" fmla="*/ 275604 w 276118"/>
                <a:gd name="connsiteY3" fmla="*/ 108874 h 109083"/>
                <a:gd name="connsiteX4" fmla="*/ 1147 w 276118"/>
                <a:gd name="connsiteY4" fmla="*/ 108874 h 109083"/>
                <a:gd name="connsiteX5" fmla="*/ 11376 w 276118"/>
                <a:gd name="connsiteY5" fmla="*/ -210 h 109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6118" h="109083">
                  <a:moveTo>
                    <a:pt x="11376" y="-210"/>
                  </a:moveTo>
                  <a:lnTo>
                    <a:pt x="139646" y="-210"/>
                  </a:lnTo>
                  <a:cubicBezTo>
                    <a:pt x="139646" y="-210"/>
                    <a:pt x="262771" y="68277"/>
                    <a:pt x="275604" y="96168"/>
                  </a:cubicBezTo>
                  <a:lnTo>
                    <a:pt x="275604" y="108874"/>
                  </a:lnTo>
                  <a:lnTo>
                    <a:pt x="1147" y="108874"/>
                  </a:lnTo>
                  <a:cubicBezTo>
                    <a:pt x="1147" y="108874"/>
                    <a:pt x="-6604" y="27681"/>
                    <a:pt x="11376" y="-210"/>
                  </a:cubicBezTo>
                  <a:close/>
                </a:path>
              </a:pathLst>
            </a:custGeom>
            <a:solidFill>
              <a:srgbClr val="F93F57"/>
            </a:solidFill>
            <a:ln w="6346" cap="flat">
              <a:noFill/>
              <a:prstDash val="solid"/>
              <a:miter/>
            </a:ln>
          </p:spPr>
          <p:txBody>
            <a:bodyPr rtlCol="0" anchor="ctr"/>
            <a:lstStyle/>
            <a:p>
              <a:endParaRPr lang="zh-CN" altLang="en-US"/>
            </a:p>
          </p:txBody>
        </p:sp>
        <p:sp>
          <p:nvSpPr>
            <p:cNvPr id="165" name="任意多边形 61"/>
            <p:cNvSpPr/>
            <p:nvPr/>
          </p:nvSpPr>
          <p:spPr>
            <a:xfrm>
              <a:off x="8074926" y="5411484"/>
              <a:ext cx="311393" cy="18773"/>
            </a:xfrm>
            <a:custGeom>
              <a:avLst/>
              <a:gdLst>
                <a:gd name="connsiteX0" fmla="*/ 0 w 275028"/>
                <a:gd name="connsiteY0" fmla="*/ 0 h 16581"/>
                <a:gd name="connsiteX1" fmla="*/ 275029 w 275028"/>
                <a:gd name="connsiteY1" fmla="*/ 0 h 16581"/>
                <a:gd name="connsiteX2" fmla="*/ 275029 w 275028"/>
                <a:gd name="connsiteY2" fmla="*/ 16582 h 16581"/>
                <a:gd name="connsiteX3" fmla="*/ 0 w 275028"/>
                <a:gd name="connsiteY3" fmla="*/ 16582 h 16581"/>
                <a:gd name="connsiteX4" fmla="*/ 0 w 275028"/>
                <a:gd name="connsiteY4" fmla="*/ 0 h 16581"/>
                <a:gd name="connsiteX5" fmla="*/ 0 w 275028"/>
                <a:gd name="connsiteY5" fmla="*/ 0 h 16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5028" h="16581">
                  <a:moveTo>
                    <a:pt x="0" y="0"/>
                  </a:moveTo>
                  <a:lnTo>
                    <a:pt x="275029" y="0"/>
                  </a:lnTo>
                  <a:lnTo>
                    <a:pt x="275029" y="16582"/>
                  </a:lnTo>
                  <a:lnTo>
                    <a:pt x="0" y="16582"/>
                  </a:lnTo>
                  <a:lnTo>
                    <a:pt x="0" y="0"/>
                  </a:lnTo>
                  <a:lnTo>
                    <a:pt x="0" y="0"/>
                  </a:lnTo>
                  <a:close/>
                </a:path>
              </a:pathLst>
            </a:custGeom>
            <a:solidFill>
              <a:srgbClr val="981D04"/>
            </a:solidFill>
            <a:ln w="6346" cap="flat">
              <a:noFill/>
              <a:prstDash val="solid"/>
              <a:miter/>
            </a:ln>
          </p:spPr>
          <p:txBody>
            <a:bodyPr rtlCol="0" anchor="ctr"/>
            <a:lstStyle/>
            <a:p>
              <a:endParaRPr lang="zh-CN" altLang="en-US"/>
            </a:p>
          </p:txBody>
        </p:sp>
        <p:sp>
          <p:nvSpPr>
            <p:cNvPr id="166" name="任意多边形 62"/>
            <p:cNvSpPr/>
            <p:nvPr/>
          </p:nvSpPr>
          <p:spPr>
            <a:xfrm>
              <a:off x="7564855" y="3584555"/>
              <a:ext cx="961084" cy="1110846"/>
            </a:xfrm>
            <a:custGeom>
              <a:avLst/>
              <a:gdLst>
                <a:gd name="connsiteX0" fmla="*/ 635502 w 848847"/>
                <a:gd name="connsiteY0" fmla="*/ -210 h 981120"/>
                <a:gd name="connsiteX1" fmla="*/ 212380 w 848847"/>
                <a:gd name="connsiteY1" fmla="*/ -210 h 981120"/>
                <a:gd name="connsiteX2" fmla="*/ -514 w 848847"/>
                <a:gd name="connsiteY2" fmla="*/ 980910 h 981120"/>
                <a:gd name="connsiteX3" fmla="*/ 848334 w 848847"/>
                <a:gd name="connsiteY3" fmla="*/ 980910 h 981120"/>
                <a:gd name="connsiteX4" fmla="*/ 635502 w 848847"/>
                <a:gd name="connsiteY4" fmla="*/ -210 h 981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8847" h="981120">
                  <a:moveTo>
                    <a:pt x="635502" y="-210"/>
                  </a:moveTo>
                  <a:lnTo>
                    <a:pt x="212380" y="-210"/>
                  </a:lnTo>
                  <a:cubicBezTo>
                    <a:pt x="12319" y="253281"/>
                    <a:pt x="-514" y="980910"/>
                    <a:pt x="-514" y="980910"/>
                  </a:cubicBezTo>
                  <a:lnTo>
                    <a:pt x="848334" y="980910"/>
                  </a:lnTo>
                  <a:cubicBezTo>
                    <a:pt x="848334" y="980910"/>
                    <a:pt x="838104" y="253281"/>
                    <a:pt x="635502" y="-210"/>
                  </a:cubicBezTo>
                  <a:close/>
                </a:path>
              </a:pathLst>
            </a:custGeom>
            <a:solidFill>
              <a:srgbClr val="434CC0"/>
            </a:solidFill>
            <a:ln w="6346" cap="flat">
              <a:noFill/>
              <a:prstDash val="solid"/>
              <a:miter/>
            </a:ln>
          </p:spPr>
          <p:txBody>
            <a:bodyPr rtlCol="0" anchor="ctr"/>
            <a:lstStyle/>
            <a:p>
              <a:endParaRPr lang="zh-CN" altLang="en-US"/>
            </a:p>
          </p:txBody>
        </p:sp>
        <p:sp>
          <p:nvSpPr>
            <p:cNvPr id="167" name="任意多边形 63"/>
            <p:cNvSpPr/>
            <p:nvPr/>
          </p:nvSpPr>
          <p:spPr>
            <a:xfrm>
              <a:off x="6993099" y="2948350"/>
              <a:ext cx="1467130" cy="1769867"/>
            </a:xfrm>
            <a:custGeom>
              <a:avLst/>
              <a:gdLst>
                <a:gd name="connsiteX0" fmla="*/ 927593 w 1295797"/>
                <a:gd name="connsiteY0" fmla="*/ 878849 h 1563180"/>
                <a:gd name="connsiteX1" fmla="*/ 1022891 w 1295797"/>
                <a:gd name="connsiteY1" fmla="*/ 1014617 h 1563180"/>
                <a:gd name="connsiteX2" fmla="*/ 992077 w 1295797"/>
                <a:gd name="connsiteY2" fmla="*/ 1186152 h 1563180"/>
                <a:gd name="connsiteX3" fmla="*/ 821876 w 1295797"/>
                <a:gd name="connsiteY3" fmla="*/ 1157900 h 1563180"/>
                <a:gd name="connsiteX4" fmla="*/ 820161 w 1295797"/>
                <a:gd name="connsiteY4" fmla="*/ 1155403 h 1563180"/>
                <a:gd name="connsiteX5" fmla="*/ 668447 w 1295797"/>
                <a:gd name="connsiteY5" fmla="*/ 940348 h 1563180"/>
                <a:gd name="connsiteX6" fmla="*/ 668447 w 1295797"/>
                <a:gd name="connsiteY6" fmla="*/ 935202 h 1563180"/>
                <a:gd name="connsiteX7" fmla="*/ 663300 w 1295797"/>
                <a:gd name="connsiteY7" fmla="*/ 932661 h 1563180"/>
                <a:gd name="connsiteX8" fmla="*/ 694114 w 1295797"/>
                <a:gd name="connsiteY8" fmla="*/ 761125 h 1563180"/>
                <a:gd name="connsiteX9" fmla="*/ 765968 w 1295797"/>
                <a:gd name="connsiteY9" fmla="*/ 364243 h 1563180"/>
                <a:gd name="connsiteX10" fmla="*/ 368196 w 1295797"/>
                <a:gd name="connsiteY10" fmla="*/ 297661 h 1563180"/>
                <a:gd name="connsiteX11" fmla="*/ 250154 w 1295797"/>
                <a:gd name="connsiteY11" fmla="*/ 551153 h 1563180"/>
                <a:gd name="connsiteX12" fmla="*/ 134780 w 1295797"/>
                <a:gd name="connsiteY12" fmla="*/ 686793 h 1563180"/>
                <a:gd name="connsiteX13" fmla="*/ 1364 w 1295797"/>
                <a:gd name="connsiteY13" fmla="*/ 574152 h 1563180"/>
                <a:gd name="connsiteX14" fmla="*/ 224614 w 1295797"/>
                <a:gd name="connsiteY14" fmla="*/ 95313 h 1563180"/>
                <a:gd name="connsiteX15" fmla="*/ 966156 w 1295797"/>
                <a:gd name="connsiteY15" fmla="*/ 223329 h 1563180"/>
                <a:gd name="connsiteX16" fmla="*/ 927657 w 1295797"/>
                <a:gd name="connsiteY16" fmla="*/ 878849 h 1563180"/>
                <a:gd name="connsiteX17" fmla="*/ 1245823 w 1295797"/>
                <a:gd name="connsiteY17" fmla="*/ 1332149 h 1563180"/>
                <a:gd name="connsiteX18" fmla="*/ 1271236 w 1295797"/>
                <a:gd name="connsiteY18" fmla="*/ 1367980 h 1563180"/>
                <a:gd name="connsiteX19" fmla="*/ 1242965 w 1295797"/>
                <a:gd name="connsiteY19" fmla="*/ 1542121 h 1563180"/>
                <a:gd name="connsiteX20" fmla="*/ 1068506 w 1295797"/>
                <a:gd name="connsiteY20" fmla="*/ 1511371 h 1563180"/>
                <a:gd name="connsiteX21" fmla="*/ 1043093 w 1295797"/>
                <a:gd name="connsiteY21" fmla="*/ 1473252 h 1563180"/>
                <a:gd name="connsiteX22" fmla="*/ 1073906 w 1295797"/>
                <a:gd name="connsiteY22" fmla="*/ 1301717 h 1563180"/>
                <a:gd name="connsiteX23" fmla="*/ 1242583 w 1295797"/>
                <a:gd name="connsiteY23" fmla="*/ 1327847 h 1563180"/>
                <a:gd name="connsiteX24" fmla="*/ 1245823 w 1295797"/>
                <a:gd name="connsiteY24" fmla="*/ 1332466 h 1563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95797" h="1563180">
                  <a:moveTo>
                    <a:pt x="927593" y="878849"/>
                  </a:moveTo>
                  <a:lnTo>
                    <a:pt x="1022891" y="1014617"/>
                  </a:lnTo>
                  <a:cubicBezTo>
                    <a:pt x="1063932" y="1070906"/>
                    <a:pt x="1051098" y="1145174"/>
                    <a:pt x="992077" y="1186152"/>
                  </a:cubicBezTo>
                  <a:cubicBezTo>
                    <a:pt x="937313" y="1225345"/>
                    <a:pt x="861075" y="1212696"/>
                    <a:pt x="821876" y="1157900"/>
                  </a:cubicBezTo>
                  <a:cubicBezTo>
                    <a:pt x="821305" y="1157074"/>
                    <a:pt x="820732" y="1156242"/>
                    <a:pt x="820161" y="1155403"/>
                  </a:cubicBezTo>
                  <a:lnTo>
                    <a:pt x="668447" y="940348"/>
                  </a:lnTo>
                  <a:lnTo>
                    <a:pt x="668447" y="935202"/>
                  </a:lnTo>
                  <a:cubicBezTo>
                    <a:pt x="663300" y="935202"/>
                    <a:pt x="663300" y="935202"/>
                    <a:pt x="663300" y="932661"/>
                  </a:cubicBezTo>
                  <a:cubicBezTo>
                    <a:pt x="624801" y="878849"/>
                    <a:pt x="640239" y="799244"/>
                    <a:pt x="694114" y="761125"/>
                  </a:cubicBezTo>
                  <a:cubicBezTo>
                    <a:pt x="822384" y="668941"/>
                    <a:pt x="855738" y="492259"/>
                    <a:pt x="765968" y="364243"/>
                  </a:cubicBezTo>
                  <a:cubicBezTo>
                    <a:pt x="673593" y="233621"/>
                    <a:pt x="499135" y="208018"/>
                    <a:pt x="368196" y="297661"/>
                  </a:cubicBezTo>
                  <a:cubicBezTo>
                    <a:pt x="283572" y="359096"/>
                    <a:pt x="239926" y="456491"/>
                    <a:pt x="250154" y="551153"/>
                  </a:cubicBezTo>
                  <a:cubicBezTo>
                    <a:pt x="255618" y="620421"/>
                    <a:pt x="204030" y="681056"/>
                    <a:pt x="134780" y="686793"/>
                  </a:cubicBezTo>
                  <a:cubicBezTo>
                    <a:pt x="65467" y="691939"/>
                    <a:pt x="9051" y="643274"/>
                    <a:pt x="1364" y="574152"/>
                  </a:cubicBezTo>
                  <a:cubicBezTo>
                    <a:pt x="-14456" y="386231"/>
                    <a:pt x="70486" y="204003"/>
                    <a:pt x="224614" y="95313"/>
                  </a:cubicBezTo>
                  <a:cubicBezTo>
                    <a:pt x="466035" y="-71140"/>
                    <a:pt x="799386" y="-14788"/>
                    <a:pt x="966156" y="223329"/>
                  </a:cubicBezTo>
                  <a:cubicBezTo>
                    <a:pt x="1107832" y="424058"/>
                    <a:pt x="1091822" y="696081"/>
                    <a:pt x="927657" y="878849"/>
                  </a:cubicBezTo>
                  <a:close/>
                  <a:moveTo>
                    <a:pt x="1245823" y="1332149"/>
                  </a:moveTo>
                  <a:lnTo>
                    <a:pt x="1271236" y="1367980"/>
                  </a:lnTo>
                  <a:cubicBezTo>
                    <a:pt x="1312277" y="1426874"/>
                    <a:pt x="1299444" y="1501397"/>
                    <a:pt x="1242965" y="1542121"/>
                  </a:cubicBezTo>
                  <a:cubicBezTo>
                    <a:pt x="1189089" y="1577953"/>
                    <a:pt x="1109548" y="1567533"/>
                    <a:pt x="1068506" y="1511371"/>
                  </a:cubicBezTo>
                  <a:lnTo>
                    <a:pt x="1043093" y="1473252"/>
                  </a:lnTo>
                  <a:cubicBezTo>
                    <a:pt x="1004593" y="1419505"/>
                    <a:pt x="1019968" y="1339836"/>
                    <a:pt x="1073906" y="1301717"/>
                  </a:cubicBezTo>
                  <a:cubicBezTo>
                    <a:pt x="1127718" y="1262346"/>
                    <a:pt x="1203257" y="1274049"/>
                    <a:pt x="1242583" y="1327847"/>
                  </a:cubicBezTo>
                  <a:cubicBezTo>
                    <a:pt x="1243727" y="1329359"/>
                    <a:pt x="1244806" y="1330903"/>
                    <a:pt x="1245823" y="1332466"/>
                  </a:cubicBezTo>
                  <a:close/>
                </a:path>
              </a:pathLst>
            </a:custGeom>
            <a:solidFill>
              <a:srgbClr val="FFC545"/>
            </a:solidFill>
            <a:ln w="6346" cap="flat">
              <a:noFill/>
              <a:prstDash val="solid"/>
              <a:miter/>
            </a:ln>
          </p:spPr>
          <p:txBody>
            <a:bodyPr rtlCol="0" anchor="ctr"/>
            <a:lstStyle/>
            <a:p>
              <a:endParaRPr lang="zh-CN" altLang="en-US"/>
            </a:p>
          </p:txBody>
        </p:sp>
        <p:sp>
          <p:nvSpPr>
            <p:cNvPr id="168" name="任意多边形 64"/>
            <p:cNvSpPr/>
            <p:nvPr/>
          </p:nvSpPr>
          <p:spPr>
            <a:xfrm>
              <a:off x="8074926" y="2908035"/>
              <a:ext cx="512041" cy="826857"/>
            </a:xfrm>
            <a:custGeom>
              <a:avLst/>
              <a:gdLst>
                <a:gd name="connsiteX0" fmla="*/ 274260 w 452244"/>
                <a:gd name="connsiteY0" fmla="*/ -210 h 730296"/>
                <a:gd name="connsiteX1" fmla="*/ 451387 w 452244"/>
                <a:gd name="connsiteY1" fmla="*/ 381616 h 730296"/>
                <a:gd name="connsiteX2" fmla="*/ 43132 w 452244"/>
                <a:gd name="connsiteY2" fmla="*/ 730087 h 730296"/>
                <a:gd name="connsiteX3" fmla="*/ -514 w 452244"/>
                <a:gd name="connsiteY3" fmla="*/ 558551 h 730296"/>
                <a:gd name="connsiteX4" fmla="*/ 315302 w 452244"/>
                <a:gd name="connsiteY4" fmla="*/ 366368 h 730296"/>
                <a:gd name="connsiteX5" fmla="*/ 248594 w 452244"/>
                <a:gd name="connsiteY5" fmla="*/ 207539 h 730296"/>
                <a:gd name="connsiteX6" fmla="*/ 274007 w 452244"/>
                <a:gd name="connsiteY6" fmla="*/ -19 h 730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2244" h="730296">
                  <a:moveTo>
                    <a:pt x="274260" y="-210"/>
                  </a:moveTo>
                  <a:cubicBezTo>
                    <a:pt x="274260" y="-210"/>
                    <a:pt x="438553" y="292036"/>
                    <a:pt x="451387" y="381616"/>
                  </a:cubicBezTo>
                  <a:cubicBezTo>
                    <a:pt x="464093" y="473864"/>
                    <a:pt x="120196" y="717317"/>
                    <a:pt x="43132" y="730087"/>
                  </a:cubicBezTo>
                  <a:lnTo>
                    <a:pt x="-514" y="558551"/>
                  </a:lnTo>
                  <a:cubicBezTo>
                    <a:pt x="-514" y="558551"/>
                    <a:pt x="284489" y="425135"/>
                    <a:pt x="315302" y="366368"/>
                  </a:cubicBezTo>
                  <a:lnTo>
                    <a:pt x="248594" y="207539"/>
                  </a:lnTo>
                  <a:lnTo>
                    <a:pt x="274007" y="-19"/>
                  </a:lnTo>
                  <a:close/>
                </a:path>
              </a:pathLst>
            </a:custGeom>
            <a:solidFill>
              <a:srgbClr val="F93F57"/>
            </a:solidFill>
            <a:ln w="6346" cap="flat">
              <a:noFill/>
              <a:prstDash val="solid"/>
              <a:miter/>
            </a:ln>
          </p:spPr>
          <p:txBody>
            <a:bodyPr rtlCol="0" anchor="ctr"/>
            <a:lstStyle/>
            <a:p>
              <a:endParaRPr lang="zh-CN" altLang="en-US"/>
            </a:p>
          </p:txBody>
        </p:sp>
        <p:sp>
          <p:nvSpPr>
            <p:cNvPr id="169" name="任意多边形 65"/>
            <p:cNvSpPr/>
            <p:nvPr/>
          </p:nvSpPr>
          <p:spPr>
            <a:xfrm>
              <a:off x="8008236" y="3573622"/>
              <a:ext cx="101648" cy="117572"/>
            </a:xfrm>
            <a:custGeom>
              <a:avLst/>
              <a:gdLst>
                <a:gd name="connsiteX0" fmla="*/ 66265 w 89777"/>
                <a:gd name="connsiteY0" fmla="*/ 362 h 103842"/>
                <a:gd name="connsiteX1" fmla="*/ 5147 w 89777"/>
                <a:gd name="connsiteY1" fmla="*/ 15800 h 103842"/>
                <a:gd name="connsiteX2" fmla="*/ 89263 w 89777"/>
                <a:gd name="connsiteY2" fmla="*/ 95596 h 103842"/>
                <a:gd name="connsiteX3" fmla="*/ 66265 w 89777"/>
                <a:gd name="connsiteY3" fmla="*/ 298 h 103842"/>
              </a:gdLst>
              <a:ahLst/>
              <a:cxnLst>
                <a:cxn ang="0">
                  <a:pos x="connsiteX0" y="connsiteY0"/>
                </a:cxn>
                <a:cxn ang="0">
                  <a:pos x="connsiteX1" y="connsiteY1"/>
                </a:cxn>
                <a:cxn ang="0">
                  <a:pos x="connsiteX2" y="connsiteY2"/>
                </a:cxn>
                <a:cxn ang="0">
                  <a:pos x="connsiteX3" y="connsiteY3"/>
                </a:cxn>
              </a:cxnLst>
              <a:rect l="l" t="t" r="r" b="b"/>
              <a:pathLst>
                <a:path w="89777" h="103842">
                  <a:moveTo>
                    <a:pt x="66265" y="362"/>
                  </a:moveTo>
                  <a:cubicBezTo>
                    <a:pt x="66265" y="362"/>
                    <a:pt x="15439" y="-4784"/>
                    <a:pt x="5147" y="15800"/>
                  </a:cubicBezTo>
                  <a:cubicBezTo>
                    <a:pt x="-5145" y="36384"/>
                    <a:pt x="-12705" y="131555"/>
                    <a:pt x="89263" y="95596"/>
                  </a:cubicBezTo>
                  <a:lnTo>
                    <a:pt x="66265" y="298"/>
                  </a:lnTo>
                  <a:close/>
                </a:path>
              </a:pathLst>
            </a:custGeom>
            <a:solidFill>
              <a:srgbClr val="FF93B1"/>
            </a:solidFill>
            <a:ln w="6346" cap="flat">
              <a:noFill/>
              <a:prstDash val="solid"/>
              <a:miter/>
            </a:ln>
          </p:spPr>
          <p:txBody>
            <a:bodyPr rtlCol="0" anchor="ctr"/>
            <a:lstStyle/>
            <a:p>
              <a:endParaRPr lang="zh-CN" altLang="en-US"/>
            </a:p>
          </p:txBody>
        </p:sp>
        <p:sp>
          <p:nvSpPr>
            <p:cNvPr id="170" name="任意多边形 67"/>
            <p:cNvSpPr/>
            <p:nvPr/>
          </p:nvSpPr>
          <p:spPr>
            <a:xfrm rot="19901924">
              <a:off x="4001212" y="2597109"/>
              <a:ext cx="340051" cy="595716"/>
            </a:xfrm>
            <a:custGeom>
              <a:avLst/>
              <a:gdLst>
                <a:gd name="connsiteX0" fmla="*/ 596690 w 1007682"/>
                <a:gd name="connsiteY0" fmla="*/ 1042540 h 1765307"/>
                <a:gd name="connsiteX1" fmla="*/ 596690 w 1007682"/>
                <a:gd name="connsiteY1" fmla="*/ 1209120 h 1765307"/>
                <a:gd name="connsiteX2" fmla="*/ 479747 w 1007682"/>
                <a:gd name="connsiteY2" fmla="*/ 1332124 h 1765307"/>
                <a:gd name="connsiteX3" fmla="*/ 473502 w 1007682"/>
                <a:gd name="connsiteY3" fmla="*/ 1332118 h 1765307"/>
                <a:gd name="connsiteX4" fmla="*/ 350314 w 1007682"/>
                <a:gd name="connsiteY4" fmla="*/ 1209120 h 1765307"/>
                <a:gd name="connsiteX5" fmla="*/ 350314 w 1007682"/>
                <a:gd name="connsiteY5" fmla="*/ 945209 h 1765307"/>
                <a:gd name="connsiteX6" fmla="*/ 352855 w 1007682"/>
                <a:gd name="connsiteY6" fmla="*/ 940063 h 1765307"/>
                <a:gd name="connsiteX7" fmla="*/ 350314 w 1007682"/>
                <a:gd name="connsiteY7" fmla="*/ 934981 h 1765307"/>
                <a:gd name="connsiteX8" fmla="*/ 473502 w 1007682"/>
                <a:gd name="connsiteY8" fmla="*/ 811983 h 1765307"/>
                <a:gd name="connsiteX9" fmla="*/ 760983 w 1007682"/>
                <a:gd name="connsiteY9" fmla="*/ 530157 h 1765307"/>
                <a:gd name="connsiteX10" fmla="*/ 473502 w 1007682"/>
                <a:gd name="connsiteY10" fmla="*/ 245725 h 1765307"/>
                <a:gd name="connsiteX11" fmla="*/ 229667 w 1007682"/>
                <a:gd name="connsiteY11" fmla="*/ 384097 h 1765307"/>
                <a:gd name="connsiteX12" fmla="*/ 62134 w 1007682"/>
                <a:gd name="connsiteY12" fmla="*/ 430888 h 1765307"/>
                <a:gd name="connsiteX13" fmla="*/ 15343 w 1007682"/>
                <a:gd name="connsiteY13" fmla="*/ 263355 h 1765307"/>
                <a:gd name="connsiteX14" fmla="*/ 16645 w 1007682"/>
                <a:gd name="connsiteY14" fmla="*/ 261100 h 1765307"/>
                <a:gd name="connsiteX15" fmla="*/ 473502 w 1007682"/>
                <a:gd name="connsiteY15" fmla="*/ -206 h 1765307"/>
                <a:gd name="connsiteX16" fmla="*/ 1007168 w 1007682"/>
                <a:gd name="connsiteY16" fmla="*/ 530157 h 1765307"/>
                <a:gd name="connsiteX17" fmla="*/ 596499 w 1007682"/>
                <a:gd name="connsiteY17" fmla="*/ 1042540 h 1765307"/>
                <a:gd name="connsiteX18" fmla="*/ 596690 w 1007682"/>
                <a:gd name="connsiteY18" fmla="*/ 1595965 h 1765307"/>
                <a:gd name="connsiteX19" fmla="*/ 596690 w 1007682"/>
                <a:gd name="connsiteY19" fmla="*/ 1642089 h 1765307"/>
                <a:gd name="connsiteX20" fmla="*/ 473502 w 1007682"/>
                <a:gd name="connsiteY20" fmla="*/ 1765086 h 1765307"/>
                <a:gd name="connsiteX21" fmla="*/ 350314 w 1007682"/>
                <a:gd name="connsiteY21" fmla="*/ 1645221 h 1765307"/>
                <a:gd name="connsiteX22" fmla="*/ 350314 w 1007682"/>
                <a:gd name="connsiteY22" fmla="*/ 1642089 h 1765307"/>
                <a:gd name="connsiteX23" fmla="*/ 350314 w 1007682"/>
                <a:gd name="connsiteY23" fmla="*/ 1595965 h 1765307"/>
                <a:gd name="connsiteX24" fmla="*/ 473502 w 1007682"/>
                <a:gd name="connsiteY24" fmla="*/ 1473031 h 1765307"/>
                <a:gd name="connsiteX25" fmla="*/ 596690 w 1007682"/>
                <a:gd name="connsiteY25" fmla="*/ 1592769 h 1765307"/>
                <a:gd name="connsiteX26" fmla="*/ 596690 w 1007682"/>
                <a:gd name="connsiteY26" fmla="*/ 1595965 h 1765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007682" h="1765307">
                  <a:moveTo>
                    <a:pt x="596690" y="1042540"/>
                  </a:moveTo>
                  <a:lnTo>
                    <a:pt x="596690" y="1209120"/>
                  </a:lnTo>
                  <a:cubicBezTo>
                    <a:pt x="598361" y="1275377"/>
                    <a:pt x="546004" y="1330447"/>
                    <a:pt x="479747" y="1332124"/>
                  </a:cubicBezTo>
                  <a:cubicBezTo>
                    <a:pt x="477663" y="1332175"/>
                    <a:pt x="475579" y="1332175"/>
                    <a:pt x="473502" y="1332118"/>
                  </a:cubicBezTo>
                  <a:cubicBezTo>
                    <a:pt x="405529" y="1332156"/>
                    <a:pt x="350384" y="1277093"/>
                    <a:pt x="350314" y="1209120"/>
                  </a:cubicBezTo>
                  <a:lnTo>
                    <a:pt x="350314" y="945209"/>
                  </a:lnTo>
                  <a:cubicBezTo>
                    <a:pt x="350314" y="942668"/>
                    <a:pt x="352855" y="942668"/>
                    <a:pt x="352855" y="940063"/>
                  </a:cubicBezTo>
                  <a:cubicBezTo>
                    <a:pt x="350314" y="937522"/>
                    <a:pt x="350314" y="937522"/>
                    <a:pt x="350314" y="934981"/>
                  </a:cubicBezTo>
                  <a:cubicBezTo>
                    <a:pt x="350314" y="870941"/>
                    <a:pt x="406793" y="811983"/>
                    <a:pt x="473502" y="811983"/>
                  </a:cubicBezTo>
                  <a:cubicBezTo>
                    <a:pt x="632649" y="811983"/>
                    <a:pt x="760983" y="686445"/>
                    <a:pt x="760983" y="530157"/>
                  </a:cubicBezTo>
                  <a:cubicBezTo>
                    <a:pt x="760983" y="368723"/>
                    <a:pt x="632649" y="245725"/>
                    <a:pt x="473502" y="245725"/>
                  </a:cubicBezTo>
                  <a:cubicBezTo>
                    <a:pt x="373636" y="246094"/>
                    <a:pt x="281198" y="298552"/>
                    <a:pt x="229667" y="384097"/>
                  </a:cubicBezTo>
                  <a:cubicBezTo>
                    <a:pt x="196326" y="443283"/>
                    <a:pt x="121320" y="464230"/>
                    <a:pt x="62134" y="430888"/>
                  </a:cubicBezTo>
                  <a:cubicBezTo>
                    <a:pt x="2948" y="397547"/>
                    <a:pt x="-17999" y="322541"/>
                    <a:pt x="15343" y="263355"/>
                  </a:cubicBezTo>
                  <a:cubicBezTo>
                    <a:pt x="15769" y="262599"/>
                    <a:pt x="16201" y="261850"/>
                    <a:pt x="16645" y="261100"/>
                  </a:cubicBezTo>
                  <a:cubicBezTo>
                    <a:pt x="111346" y="98668"/>
                    <a:pt x="285480" y="-930"/>
                    <a:pt x="473502" y="-206"/>
                  </a:cubicBezTo>
                  <a:cubicBezTo>
                    <a:pt x="766129" y="-206"/>
                    <a:pt x="1007168" y="235497"/>
                    <a:pt x="1007168" y="530157"/>
                  </a:cubicBezTo>
                  <a:cubicBezTo>
                    <a:pt x="1007168" y="778693"/>
                    <a:pt x="832647" y="988792"/>
                    <a:pt x="596499" y="1042540"/>
                  </a:cubicBezTo>
                  <a:close/>
                  <a:moveTo>
                    <a:pt x="596690" y="1595965"/>
                  </a:moveTo>
                  <a:lnTo>
                    <a:pt x="596690" y="1642089"/>
                  </a:lnTo>
                  <a:cubicBezTo>
                    <a:pt x="596690" y="1713816"/>
                    <a:pt x="545356" y="1765086"/>
                    <a:pt x="473502" y="1765086"/>
                  </a:cubicBezTo>
                  <a:cubicBezTo>
                    <a:pt x="406387" y="1766001"/>
                    <a:pt x="351235" y="1712336"/>
                    <a:pt x="350314" y="1645221"/>
                  </a:cubicBezTo>
                  <a:cubicBezTo>
                    <a:pt x="350301" y="1644179"/>
                    <a:pt x="350301" y="1643131"/>
                    <a:pt x="350314" y="1642089"/>
                  </a:cubicBezTo>
                  <a:lnTo>
                    <a:pt x="350314" y="1595965"/>
                  </a:lnTo>
                  <a:cubicBezTo>
                    <a:pt x="351305" y="1528386"/>
                    <a:pt x="405923" y="1473882"/>
                    <a:pt x="473502" y="1473031"/>
                  </a:cubicBezTo>
                  <a:cubicBezTo>
                    <a:pt x="540585" y="1472078"/>
                    <a:pt x="595737" y="1525686"/>
                    <a:pt x="596690" y="1592769"/>
                  </a:cubicBezTo>
                  <a:cubicBezTo>
                    <a:pt x="596703" y="1593830"/>
                    <a:pt x="596703" y="1594897"/>
                    <a:pt x="596690" y="1595965"/>
                  </a:cubicBezTo>
                  <a:close/>
                </a:path>
              </a:pathLst>
            </a:custGeom>
            <a:solidFill>
              <a:srgbClr val="D0D4DA"/>
            </a:solidFill>
            <a:ln w="6346" cap="flat">
              <a:noFill/>
              <a:prstDash val="solid"/>
              <a:miter/>
            </a:ln>
          </p:spPr>
          <p:txBody>
            <a:bodyPr rtlCol="0" anchor="ctr"/>
            <a:lstStyle/>
            <a:p>
              <a:endParaRPr lang="zh-CN" altLang="en-US"/>
            </a:p>
          </p:txBody>
        </p:sp>
      </p:grpSp>
      <p:sp>
        <p:nvSpPr>
          <p:cNvPr id="24" name="对话气泡: 椭圆形 23"/>
          <p:cNvSpPr/>
          <p:nvPr/>
        </p:nvSpPr>
        <p:spPr>
          <a:xfrm>
            <a:off x="7938372" y="1442926"/>
            <a:ext cx="3938750" cy="2516361"/>
          </a:xfrm>
          <a:prstGeom prst="wedgeEllipseCallout">
            <a:avLst>
              <a:gd name="adj1" fmla="val -104219"/>
              <a:gd name="adj2" fmla="val 3804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800" b="1" dirty="0">
                <a:solidFill>
                  <a:schemeClr val="bg1"/>
                </a:solidFill>
                <a:effectLst/>
              </a:rPr>
              <a:t>         A</a:t>
            </a:r>
            <a:r>
              <a:rPr lang="zh-CN" altLang="en-US" sz="1800" b="1" dirty="0">
                <a:solidFill>
                  <a:schemeClr val="bg1"/>
                </a:solidFill>
                <a:effectLst/>
              </a:rPr>
              <a:t>发送的零窗口探测报文段到达</a:t>
            </a:r>
            <a:r>
              <a:rPr lang="en-US" altLang="zh-CN" sz="1800" b="1" dirty="0">
                <a:solidFill>
                  <a:schemeClr val="bg1"/>
                </a:solidFill>
                <a:effectLst/>
              </a:rPr>
              <a:t>B</a:t>
            </a:r>
            <a:r>
              <a:rPr lang="zh-CN" altLang="en-US" sz="1800" b="1" dirty="0">
                <a:solidFill>
                  <a:schemeClr val="bg1"/>
                </a:solidFill>
                <a:effectLst/>
              </a:rPr>
              <a:t>时，如果</a:t>
            </a:r>
            <a:r>
              <a:rPr lang="en-US" altLang="zh-CN" sz="1800" b="1" dirty="0">
                <a:solidFill>
                  <a:schemeClr val="bg1"/>
                </a:solidFill>
                <a:effectLst/>
              </a:rPr>
              <a:t>B</a:t>
            </a:r>
            <a:r>
              <a:rPr lang="zh-CN" altLang="en-US" sz="1800" b="1" dirty="0">
                <a:solidFill>
                  <a:schemeClr val="bg1"/>
                </a:solidFill>
                <a:effectLst/>
              </a:rPr>
              <a:t>此时的接收窗口值仍然为</a:t>
            </a:r>
            <a:r>
              <a:rPr lang="en-US" altLang="zh-CN" sz="1800" b="1" dirty="0">
                <a:solidFill>
                  <a:schemeClr val="bg1"/>
                </a:solidFill>
                <a:effectLst/>
              </a:rPr>
              <a:t>0</a:t>
            </a:r>
            <a:r>
              <a:rPr lang="zh-CN" altLang="en-US" sz="1800" b="1" dirty="0">
                <a:solidFill>
                  <a:schemeClr val="bg1"/>
                </a:solidFill>
                <a:effectLst/>
              </a:rPr>
              <a:t>，那么</a:t>
            </a:r>
            <a:r>
              <a:rPr lang="en-US" altLang="zh-CN" sz="1800" b="1" dirty="0">
                <a:solidFill>
                  <a:schemeClr val="bg1"/>
                </a:solidFill>
                <a:effectLst/>
              </a:rPr>
              <a:t>B</a:t>
            </a:r>
            <a:r>
              <a:rPr lang="zh-CN" altLang="en-US" sz="1800" b="1" dirty="0">
                <a:solidFill>
                  <a:schemeClr val="bg1"/>
                </a:solidFill>
                <a:effectLst/>
              </a:rPr>
              <a:t>根本就无法接受该报文段，又怎么会针对该报文段给</a:t>
            </a:r>
            <a:r>
              <a:rPr lang="en-US" altLang="zh-CN" sz="1800" b="1" dirty="0">
                <a:solidFill>
                  <a:schemeClr val="bg1"/>
                </a:solidFill>
                <a:effectLst/>
              </a:rPr>
              <a:t>A</a:t>
            </a:r>
            <a:r>
              <a:rPr lang="zh-CN" altLang="en-US" sz="1800" b="1" dirty="0">
                <a:solidFill>
                  <a:schemeClr val="bg1"/>
                </a:solidFill>
                <a:effectLst/>
              </a:rPr>
              <a:t>发回确认呢？</a:t>
            </a:r>
            <a:endParaRPr lang="zh-CN" altLang="en-US" b="1" dirty="0">
              <a:solidFill>
                <a:schemeClr val="bg1"/>
              </a:solidFill>
            </a:endParaRPr>
          </a:p>
        </p:txBody>
      </p:sp>
      <p:sp>
        <p:nvSpPr>
          <p:cNvPr id="25" name="矩形 24"/>
          <p:cNvSpPr/>
          <p:nvPr/>
        </p:nvSpPr>
        <p:spPr>
          <a:xfrm>
            <a:off x="371831" y="5667239"/>
            <a:ext cx="8232332" cy="771661"/>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r>
              <a:rPr lang="zh-CN" altLang="en-US" sz="1800" b="1" dirty="0">
                <a:solidFill>
                  <a:schemeClr val="bg1"/>
                </a:solidFill>
                <a:effectLst/>
              </a:rPr>
              <a:t>         实际上</a:t>
            </a:r>
            <a:r>
              <a:rPr lang="en-US" altLang="zh-CN" sz="1800" b="1" dirty="0">
                <a:solidFill>
                  <a:schemeClr val="bg1"/>
                </a:solidFill>
                <a:effectLst/>
              </a:rPr>
              <a:t>TCP</a:t>
            </a:r>
            <a:r>
              <a:rPr lang="zh-CN" altLang="en-US" sz="1800" b="1" dirty="0">
                <a:solidFill>
                  <a:schemeClr val="bg1"/>
                </a:solidFill>
                <a:effectLst/>
              </a:rPr>
              <a:t>规定：即使接收窗口值为</a:t>
            </a:r>
            <a:r>
              <a:rPr lang="en-US" altLang="zh-CN" sz="1800" b="1" dirty="0">
                <a:solidFill>
                  <a:schemeClr val="bg1"/>
                </a:solidFill>
                <a:effectLst/>
              </a:rPr>
              <a:t>0</a:t>
            </a:r>
            <a:r>
              <a:rPr lang="zh-CN" altLang="en-US" sz="1800" b="1" dirty="0">
                <a:solidFill>
                  <a:schemeClr val="bg1"/>
                </a:solidFill>
                <a:effectLst/>
              </a:rPr>
              <a:t>，也必须接受零窗口探测报文段、确认报文段以及携带有紧急数据的报文段。</a:t>
            </a:r>
            <a:endParaRPr lang="zh-CN" altLang="en-US" b="1" dirty="0">
              <a:solidFill>
                <a:schemeClr val="bg1"/>
              </a:solidFill>
            </a:endParaRP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nodeType="with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500"/>
                                        <p:tgtEl>
                                          <p:spTgt spid="23"/>
                                        </p:tgtEl>
                                        <p:attrNameLst>
                                          <p:attrName>ppt_x</p:attrName>
                                        </p:attrNameLst>
                                      </p:cBhvr>
                                      <p:tavLst>
                                        <p:tav tm="0">
                                          <p:val>
                                            <p:strVal val="#ppt_x+#ppt_w*1.125000"/>
                                          </p:val>
                                        </p:tav>
                                        <p:tav tm="100000">
                                          <p:val>
                                            <p:strVal val="#ppt_x"/>
                                          </p:val>
                                        </p:tav>
                                      </p:tavLst>
                                    </p:anim>
                                    <p:animEffect transition="in" filter="wipe(left)">
                                      <p:cBhvr>
                                        <p:cTn id="8" dur="500"/>
                                        <p:tgtEl>
                                          <p:spTgt spid="23"/>
                                        </p:tgtEl>
                                      </p:cBhvr>
                                    </p:animEffect>
                                  </p:childTnLst>
                                </p:cTn>
                              </p:par>
                              <p:par>
                                <p:cTn id="9" presetID="30" presetClass="entr" presetSubtype="0" fill="hold" nodeType="withEffect">
                                  <p:stCondLst>
                                    <p:cond delay="0"/>
                                  </p:stCondLst>
                                  <p:childTnLst>
                                    <p:set>
                                      <p:cBhvr>
                                        <p:cTn id="10" dur="1" fill="hold">
                                          <p:stCondLst>
                                            <p:cond delay="0"/>
                                          </p:stCondLst>
                                        </p:cTn>
                                        <p:tgtEl>
                                          <p:spTgt spid="71"/>
                                        </p:tgtEl>
                                        <p:attrNameLst>
                                          <p:attrName>style.visibility</p:attrName>
                                        </p:attrNameLst>
                                      </p:cBhvr>
                                      <p:to>
                                        <p:strVal val="visible"/>
                                      </p:to>
                                    </p:set>
                                    <p:animEffect transition="in" filter="fade">
                                      <p:cBhvr>
                                        <p:cTn id="11" dur="800" decel="100000"/>
                                        <p:tgtEl>
                                          <p:spTgt spid="71"/>
                                        </p:tgtEl>
                                      </p:cBhvr>
                                    </p:animEffect>
                                    <p:anim calcmode="lin" valueType="num">
                                      <p:cBhvr>
                                        <p:cTn id="12" dur="800" decel="100000" fill="hold"/>
                                        <p:tgtEl>
                                          <p:spTgt spid="71"/>
                                        </p:tgtEl>
                                        <p:attrNameLst>
                                          <p:attrName>style.rotation</p:attrName>
                                        </p:attrNameLst>
                                      </p:cBhvr>
                                      <p:tavLst>
                                        <p:tav tm="0">
                                          <p:val>
                                            <p:fltVal val="-90"/>
                                          </p:val>
                                        </p:tav>
                                        <p:tav tm="100000">
                                          <p:val>
                                            <p:fltVal val="0"/>
                                          </p:val>
                                        </p:tav>
                                      </p:tavLst>
                                    </p:anim>
                                    <p:anim calcmode="lin" valueType="num">
                                      <p:cBhvr>
                                        <p:cTn id="13" dur="800" decel="100000" fill="hold"/>
                                        <p:tgtEl>
                                          <p:spTgt spid="71"/>
                                        </p:tgtEl>
                                        <p:attrNameLst>
                                          <p:attrName>ppt_x</p:attrName>
                                        </p:attrNameLst>
                                      </p:cBhvr>
                                      <p:tavLst>
                                        <p:tav tm="0">
                                          <p:val>
                                            <p:strVal val="#ppt_x+0.4"/>
                                          </p:val>
                                        </p:tav>
                                        <p:tav tm="100000">
                                          <p:val>
                                            <p:strVal val="#ppt_x-0.05"/>
                                          </p:val>
                                        </p:tav>
                                      </p:tavLst>
                                    </p:anim>
                                    <p:anim calcmode="lin" valueType="num">
                                      <p:cBhvr>
                                        <p:cTn id="14" dur="800" decel="100000" fill="hold"/>
                                        <p:tgtEl>
                                          <p:spTgt spid="71"/>
                                        </p:tgtEl>
                                        <p:attrNameLst>
                                          <p:attrName>ppt_y</p:attrName>
                                        </p:attrNameLst>
                                      </p:cBhvr>
                                      <p:tavLst>
                                        <p:tav tm="0">
                                          <p:val>
                                            <p:strVal val="#ppt_y-0.4"/>
                                          </p:val>
                                        </p:tav>
                                        <p:tav tm="100000">
                                          <p:val>
                                            <p:strVal val="#ppt_y+0.1"/>
                                          </p:val>
                                        </p:tav>
                                      </p:tavLst>
                                    </p:anim>
                                    <p:anim calcmode="lin" valueType="num">
                                      <p:cBhvr>
                                        <p:cTn id="15" dur="200" accel="100000" fill="hold">
                                          <p:stCondLst>
                                            <p:cond delay="800"/>
                                          </p:stCondLst>
                                        </p:cTn>
                                        <p:tgtEl>
                                          <p:spTgt spid="71"/>
                                        </p:tgtEl>
                                        <p:attrNameLst>
                                          <p:attrName>ppt_x</p:attrName>
                                        </p:attrNameLst>
                                      </p:cBhvr>
                                      <p:tavLst>
                                        <p:tav tm="0">
                                          <p:val>
                                            <p:strVal val="#ppt_x-0.05"/>
                                          </p:val>
                                        </p:tav>
                                        <p:tav tm="100000">
                                          <p:val>
                                            <p:strVal val="#ppt_x"/>
                                          </p:val>
                                        </p:tav>
                                      </p:tavLst>
                                    </p:anim>
                                    <p:anim calcmode="lin" valueType="num">
                                      <p:cBhvr>
                                        <p:cTn id="16" dur="200" accel="100000" fill="hold">
                                          <p:stCondLst>
                                            <p:cond delay="800"/>
                                          </p:stCondLst>
                                        </p:cTn>
                                        <p:tgtEl>
                                          <p:spTgt spid="71"/>
                                        </p:tgtEl>
                                        <p:attrNameLst>
                                          <p:attrName>ppt_y</p:attrName>
                                        </p:attrNameLst>
                                      </p:cBhvr>
                                      <p:tavLst>
                                        <p:tav tm="0">
                                          <p:val>
                                            <p:strVal val="#ppt_y+0.1"/>
                                          </p:val>
                                        </p:tav>
                                        <p:tav tm="100000">
                                          <p:val>
                                            <p:strVal val="#ppt_y"/>
                                          </p:val>
                                        </p:tav>
                                      </p:tavLst>
                                    </p:anim>
                                  </p:childTnLst>
                                </p:cTn>
                              </p:par>
                            </p:childTnLst>
                          </p:cTn>
                        </p:par>
                        <p:par>
                          <p:cTn id="17" fill="hold">
                            <p:stCondLst>
                              <p:cond delay="500"/>
                            </p:stCondLst>
                            <p:childTnLst>
                              <p:par>
                                <p:cTn id="18" presetID="12" presetClass="entr" presetSubtype="4" fill="hold" grpId="0" nodeType="afterEffect">
                                  <p:stCondLst>
                                    <p:cond delay="0"/>
                                  </p:stCondLst>
                                  <p:childTnLst>
                                    <p:set>
                                      <p:cBhvr>
                                        <p:cTn id="19" dur="1" fill="hold">
                                          <p:stCondLst>
                                            <p:cond delay="0"/>
                                          </p:stCondLst>
                                        </p:cTn>
                                        <p:tgtEl>
                                          <p:spTgt spid="24"/>
                                        </p:tgtEl>
                                        <p:attrNameLst>
                                          <p:attrName>style.visibility</p:attrName>
                                        </p:attrNameLst>
                                      </p:cBhvr>
                                      <p:to>
                                        <p:strVal val="visible"/>
                                      </p:to>
                                    </p:set>
                                    <p:anim calcmode="lin" valueType="num">
                                      <p:cBhvr additive="base">
                                        <p:cTn id="20" dur="500"/>
                                        <p:tgtEl>
                                          <p:spTgt spid="24"/>
                                        </p:tgtEl>
                                        <p:attrNameLst>
                                          <p:attrName>ppt_y</p:attrName>
                                        </p:attrNameLst>
                                      </p:cBhvr>
                                      <p:tavLst>
                                        <p:tav tm="0">
                                          <p:val>
                                            <p:strVal val="#ppt_y+#ppt_h*1.125000"/>
                                          </p:val>
                                        </p:tav>
                                        <p:tav tm="100000">
                                          <p:val>
                                            <p:strVal val="#ppt_y"/>
                                          </p:val>
                                        </p:tav>
                                      </p:tavLst>
                                    </p:anim>
                                    <p:animEffect transition="in" filter="wipe(up)">
                                      <p:cBhvr>
                                        <p:cTn id="21" dur="500"/>
                                        <p:tgtEl>
                                          <p:spTgt spid="24"/>
                                        </p:tgtEl>
                                      </p:cBhvr>
                                    </p:animEffect>
                                  </p:childTnLst>
                                </p:cTn>
                              </p:par>
                            </p:childTnLst>
                          </p:cTn>
                        </p:par>
                      </p:childTnLst>
                    </p:cTn>
                  </p:par>
                  <p:par>
                    <p:cTn id="22" fill="hold">
                      <p:stCondLst>
                        <p:cond delay="indefinite"/>
                      </p:stCondLst>
                      <p:childTnLst>
                        <p:par>
                          <p:cTn id="23" fill="hold">
                            <p:stCondLst>
                              <p:cond delay="0"/>
                            </p:stCondLst>
                            <p:childTnLst>
                              <p:par>
                                <p:cTn id="24" presetID="30" presetClass="entr" presetSubtype="0" fill="hold" grpId="0" nodeType="clickEffect">
                                  <p:stCondLst>
                                    <p:cond delay="0"/>
                                  </p:stCondLst>
                                  <p:childTnLst>
                                    <p:set>
                                      <p:cBhvr>
                                        <p:cTn id="25" dur="1" fill="hold">
                                          <p:stCondLst>
                                            <p:cond delay="0"/>
                                          </p:stCondLst>
                                        </p:cTn>
                                        <p:tgtEl>
                                          <p:spTgt spid="25"/>
                                        </p:tgtEl>
                                        <p:attrNameLst>
                                          <p:attrName>style.visibility</p:attrName>
                                        </p:attrNameLst>
                                      </p:cBhvr>
                                      <p:to>
                                        <p:strVal val="visible"/>
                                      </p:to>
                                    </p:set>
                                    <p:animEffect transition="in" filter="fade">
                                      <p:cBhvr>
                                        <p:cTn id="26" dur="800" decel="100000"/>
                                        <p:tgtEl>
                                          <p:spTgt spid="25"/>
                                        </p:tgtEl>
                                      </p:cBhvr>
                                    </p:animEffect>
                                    <p:anim calcmode="lin" valueType="num">
                                      <p:cBhvr>
                                        <p:cTn id="27" dur="800" decel="100000" fill="hold"/>
                                        <p:tgtEl>
                                          <p:spTgt spid="25"/>
                                        </p:tgtEl>
                                        <p:attrNameLst>
                                          <p:attrName>style.rotation</p:attrName>
                                        </p:attrNameLst>
                                      </p:cBhvr>
                                      <p:tavLst>
                                        <p:tav tm="0">
                                          <p:val>
                                            <p:fltVal val="-90"/>
                                          </p:val>
                                        </p:tav>
                                        <p:tav tm="100000">
                                          <p:val>
                                            <p:fltVal val="0"/>
                                          </p:val>
                                        </p:tav>
                                      </p:tavLst>
                                    </p:anim>
                                    <p:anim calcmode="lin" valueType="num">
                                      <p:cBhvr>
                                        <p:cTn id="28" dur="800" decel="100000" fill="hold"/>
                                        <p:tgtEl>
                                          <p:spTgt spid="25"/>
                                        </p:tgtEl>
                                        <p:attrNameLst>
                                          <p:attrName>ppt_x</p:attrName>
                                        </p:attrNameLst>
                                      </p:cBhvr>
                                      <p:tavLst>
                                        <p:tav tm="0">
                                          <p:val>
                                            <p:strVal val="#ppt_x+0.4"/>
                                          </p:val>
                                        </p:tav>
                                        <p:tav tm="100000">
                                          <p:val>
                                            <p:strVal val="#ppt_x-0.05"/>
                                          </p:val>
                                        </p:tav>
                                      </p:tavLst>
                                    </p:anim>
                                    <p:anim calcmode="lin" valueType="num">
                                      <p:cBhvr>
                                        <p:cTn id="29" dur="800" decel="100000" fill="hold"/>
                                        <p:tgtEl>
                                          <p:spTgt spid="25"/>
                                        </p:tgtEl>
                                        <p:attrNameLst>
                                          <p:attrName>ppt_y</p:attrName>
                                        </p:attrNameLst>
                                      </p:cBhvr>
                                      <p:tavLst>
                                        <p:tav tm="0">
                                          <p:val>
                                            <p:strVal val="#ppt_y-0.4"/>
                                          </p:val>
                                        </p:tav>
                                        <p:tav tm="100000">
                                          <p:val>
                                            <p:strVal val="#ppt_y+0.1"/>
                                          </p:val>
                                        </p:tav>
                                      </p:tavLst>
                                    </p:anim>
                                    <p:anim calcmode="lin" valueType="num">
                                      <p:cBhvr>
                                        <p:cTn id="30" dur="200" accel="100000" fill="hold">
                                          <p:stCondLst>
                                            <p:cond delay="800"/>
                                          </p:stCondLst>
                                        </p:cTn>
                                        <p:tgtEl>
                                          <p:spTgt spid="25"/>
                                        </p:tgtEl>
                                        <p:attrNameLst>
                                          <p:attrName>ppt_x</p:attrName>
                                        </p:attrNameLst>
                                      </p:cBhvr>
                                      <p:tavLst>
                                        <p:tav tm="0">
                                          <p:val>
                                            <p:strVal val="#ppt_x-0.05"/>
                                          </p:val>
                                        </p:tav>
                                        <p:tav tm="100000">
                                          <p:val>
                                            <p:strVal val="#ppt_x"/>
                                          </p:val>
                                        </p:tav>
                                      </p:tavLst>
                                    </p:anim>
                                    <p:anim calcmode="lin" valueType="num">
                                      <p:cBhvr>
                                        <p:cTn id="31" dur="200" accel="100000" fill="hold">
                                          <p:stCondLst>
                                            <p:cond delay="800"/>
                                          </p:stCondLst>
                                        </p:cTn>
                                        <p:tgtEl>
                                          <p:spTgt spid="25"/>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bldLvl="0" animBg="1"/>
      <p:bldP spid="25" grpId="0" bldLvl="0" animBg="1"/>
    </p:bld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图片 22"/>
          <p:cNvPicPr>
            <a:picLocks noChangeAspect="1"/>
          </p:cNvPicPr>
          <p:nvPr/>
        </p:nvPicPr>
        <p:blipFill>
          <a:blip r:embed="rId1"/>
          <a:stretch>
            <a:fillRect/>
          </a:stretch>
        </p:blipFill>
        <p:spPr>
          <a:xfrm>
            <a:off x="304800" y="1738049"/>
            <a:ext cx="7641771" cy="3929190"/>
          </a:xfrm>
          <a:prstGeom prst="rect">
            <a:avLst/>
          </a:prstGeom>
        </p:spPr>
      </p:pic>
      <p:sp>
        <p:nvSpPr>
          <p:cNvPr id="25" name="矩形 24"/>
          <p:cNvSpPr/>
          <p:nvPr/>
        </p:nvSpPr>
        <p:spPr>
          <a:xfrm>
            <a:off x="6295487" y="945091"/>
            <a:ext cx="5591713" cy="1220904"/>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r>
              <a:rPr lang="zh-CN" altLang="en-US" b="1" dirty="0"/>
              <a:t>         回答是肯定的。因为零窗口探测报文段也有重传计时器， 当重传计时器超时后，零窗口探测报文段会被重传。</a:t>
            </a:r>
            <a:endParaRPr lang="zh-CN" altLang="en-US" b="1" dirty="0">
              <a:solidFill>
                <a:schemeClr val="bg1"/>
              </a:solidFill>
            </a:endParaRPr>
          </a:p>
        </p:txBody>
      </p:sp>
      <p:grpSp>
        <p:nvGrpSpPr>
          <p:cNvPr id="4" name="组合 3"/>
          <p:cNvGrpSpPr/>
          <p:nvPr/>
        </p:nvGrpSpPr>
        <p:grpSpPr>
          <a:xfrm>
            <a:off x="304800" y="749300"/>
            <a:ext cx="6192344" cy="400110"/>
            <a:chOff x="424117" y="898245"/>
            <a:chExt cx="6192344" cy="400110"/>
          </a:xfrm>
        </p:grpSpPr>
        <p:sp>
          <p:nvSpPr>
            <p:cNvPr id="2" name="平行四边形 1"/>
            <p:cNvSpPr/>
            <p:nvPr/>
          </p:nvSpPr>
          <p:spPr>
            <a:xfrm>
              <a:off x="424117" y="898245"/>
              <a:ext cx="68144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02</a:t>
              </a:r>
              <a:endParaRPr lang="zh-CN" altLang="en-US" sz="2200" dirty="0">
                <a:latin typeface="Impact" panose="020B0806030902050204" pitchFamily="34" charset="0"/>
              </a:endParaRPr>
            </a:p>
          </p:txBody>
        </p:sp>
        <p:sp>
          <p:nvSpPr>
            <p:cNvPr id="3" name="文本框 2"/>
            <p:cNvSpPr txBox="1"/>
            <p:nvPr/>
          </p:nvSpPr>
          <p:spPr>
            <a:xfrm>
              <a:off x="1105563" y="898245"/>
              <a:ext cx="5510898" cy="400110"/>
            </a:xfrm>
            <a:prstGeom prst="rect">
              <a:avLst/>
            </a:prstGeom>
            <a:noFill/>
          </p:spPr>
          <p:txBody>
            <a:bodyPr wrap="square" rtlCol="0">
              <a:spAutoFit/>
            </a:bodyPr>
            <a:lstStyle/>
            <a:p>
              <a:r>
                <a:rPr lang="en-US" altLang="zh-CN" sz="2000" b="1" dirty="0"/>
                <a:t>TCP</a:t>
              </a:r>
              <a:r>
                <a:rPr lang="zh-CN" altLang="en-US" sz="2000" b="1" dirty="0"/>
                <a:t>的流量控制方法</a:t>
              </a:r>
              <a:endParaRPr lang="zh-CN" altLang="en-US" sz="2000" b="1" dirty="0"/>
            </a:p>
          </p:txBody>
        </p:sp>
      </p:grpSp>
      <p:grpSp>
        <p:nvGrpSpPr>
          <p:cNvPr id="71" name="组合 70"/>
          <p:cNvGrpSpPr/>
          <p:nvPr/>
        </p:nvGrpSpPr>
        <p:grpSpPr>
          <a:xfrm>
            <a:off x="8811747" y="4038601"/>
            <a:ext cx="2815134" cy="2264227"/>
            <a:chOff x="3207781" y="1105990"/>
            <a:chExt cx="5776438" cy="4646020"/>
          </a:xfrm>
        </p:grpSpPr>
        <p:sp>
          <p:nvSpPr>
            <p:cNvPr id="75" name="任意多边形 4"/>
            <p:cNvSpPr/>
            <p:nvPr/>
          </p:nvSpPr>
          <p:spPr>
            <a:xfrm>
              <a:off x="3598883" y="5220505"/>
              <a:ext cx="5385336" cy="531505"/>
            </a:xfrm>
            <a:custGeom>
              <a:avLst/>
              <a:gdLst>
                <a:gd name="connsiteX0" fmla="*/ -514 w 4756429"/>
                <a:gd name="connsiteY0" fmla="*/ 234476 h 469435"/>
                <a:gd name="connsiteX1" fmla="*/ 2377732 w 4756429"/>
                <a:gd name="connsiteY1" fmla="*/ -210 h 469435"/>
                <a:gd name="connsiteX2" fmla="*/ 4755915 w 4756429"/>
                <a:gd name="connsiteY2" fmla="*/ 234476 h 469435"/>
                <a:gd name="connsiteX3" fmla="*/ 2377732 w 4756429"/>
                <a:gd name="connsiteY3" fmla="*/ 469226 h 469435"/>
                <a:gd name="connsiteX4" fmla="*/ -514 w 4756429"/>
                <a:gd name="connsiteY4" fmla="*/ 234476 h 4694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56429" h="469435">
                  <a:moveTo>
                    <a:pt x="-514" y="234476"/>
                  </a:moveTo>
                  <a:cubicBezTo>
                    <a:pt x="-514" y="104871"/>
                    <a:pt x="1064277" y="-210"/>
                    <a:pt x="2377732" y="-210"/>
                  </a:cubicBezTo>
                  <a:cubicBezTo>
                    <a:pt x="3691187" y="-210"/>
                    <a:pt x="4755915" y="104871"/>
                    <a:pt x="4755915" y="234476"/>
                  </a:cubicBezTo>
                  <a:cubicBezTo>
                    <a:pt x="4755915" y="364081"/>
                    <a:pt x="3691187" y="469226"/>
                    <a:pt x="2377732" y="469226"/>
                  </a:cubicBezTo>
                  <a:cubicBezTo>
                    <a:pt x="1064277" y="469226"/>
                    <a:pt x="-514" y="364144"/>
                    <a:pt x="-514" y="234476"/>
                  </a:cubicBezTo>
                  <a:close/>
                </a:path>
              </a:pathLst>
            </a:custGeom>
            <a:solidFill>
              <a:srgbClr val="E8E8E8"/>
            </a:solidFill>
            <a:ln w="6346" cap="flat">
              <a:noFill/>
              <a:prstDash val="solid"/>
              <a:miter/>
            </a:ln>
          </p:spPr>
          <p:txBody>
            <a:bodyPr rtlCol="0" anchor="ctr"/>
            <a:lstStyle/>
            <a:p>
              <a:endParaRPr lang="zh-CN" altLang="en-US"/>
            </a:p>
          </p:txBody>
        </p:sp>
        <p:sp>
          <p:nvSpPr>
            <p:cNvPr id="87" name="任意多边形 5"/>
            <p:cNvSpPr/>
            <p:nvPr/>
          </p:nvSpPr>
          <p:spPr>
            <a:xfrm>
              <a:off x="4313321" y="3382454"/>
              <a:ext cx="883608" cy="1118025"/>
            </a:xfrm>
            <a:custGeom>
              <a:avLst/>
              <a:gdLst>
                <a:gd name="connsiteX0" fmla="*/ 304303 w 780419"/>
                <a:gd name="connsiteY0" fmla="*/ 118570 h 987461"/>
                <a:gd name="connsiteX1" fmla="*/ 254240 w 780419"/>
                <a:gd name="connsiteY1" fmla="*/ 127782 h 987461"/>
                <a:gd name="connsiteX2" fmla="*/ 200428 w 780419"/>
                <a:gd name="connsiteY2" fmla="*/ 182038 h 987461"/>
                <a:gd name="connsiteX3" fmla="*/ 189374 w 780419"/>
                <a:gd name="connsiteY3" fmla="*/ 260437 h 987461"/>
                <a:gd name="connsiteX4" fmla="*/ 195727 w 780419"/>
                <a:gd name="connsiteY4" fmla="*/ 517740 h 987461"/>
                <a:gd name="connsiteX5" fmla="*/ 71395 w 780419"/>
                <a:gd name="connsiteY5" fmla="*/ 592835 h 987461"/>
                <a:gd name="connsiteX6" fmla="*/ 24001 w 780419"/>
                <a:gd name="connsiteY6" fmla="*/ 840164 h 987461"/>
                <a:gd name="connsiteX7" fmla="*/ 249411 w 780419"/>
                <a:gd name="connsiteY7" fmla="*/ 982284 h 987461"/>
                <a:gd name="connsiteX8" fmla="*/ 522597 w 780419"/>
                <a:gd name="connsiteY8" fmla="*/ 959286 h 987461"/>
                <a:gd name="connsiteX9" fmla="*/ 699597 w 780419"/>
                <a:gd name="connsiteY9" fmla="*/ 889401 h 987461"/>
                <a:gd name="connsiteX10" fmla="*/ 708555 w 780419"/>
                <a:gd name="connsiteY10" fmla="*/ 575617 h 987461"/>
                <a:gd name="connsiteX11" fmla="*/ 764082 w 780419"/>
                <a:gd name="connsiteY11" fmla="*/ 389088 h 987461"/>
                <a:gd name="connsiteX12" fmla="*/ 606968 w 780419"/>
                <a:gd name="connsiteY12" fmla="*/ 27466 h 987461"/>
                <a:gd name="connsiteX13" fmla="*/ 304303 w 780419"/>
                <a:gd name="connsiteY13" fmla="*/ 118761 h 987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80419" h="987461">
                  <a:moveTo>
                    <a:pt x="304303" y="118570"/>
                  </a:moveTo>
                  <a:cubicBezTo>
                    <a:pt x="307860" y="110184"/>
                    <a:pt x="258432" y="125940"/>
                    <a:pt x="254240" y="127782"/>
                  </a:cubicBezTo>
                  <a:cubicBezTo>
                    <a:pt x="230002" y="138284"/>
                    <a:pt x="210733" y="157712"/>
                    <a:pt x="200428" y="182038"/>
                  </a:cubicBezTo>
                  <a:cubicBezTo>
                    <a:pt x="191299" y="207108"/>
                    <a:pt x="187531" y="233817"/>
                    <a:pt x="189374" y="260437"/>
                  </a:cubicBezTo>
                  <a:cubicBezTo>
                    <a:pt x="191216" y="342393"/>
                    <a:pt x="253985" y="444679"/>
                    <a:pt x="195727" y="517740"/>
                  </a:cubicBezTo>
                  <a:cubicBezTo>
                    <a:pt x="165486" y="555478"/>
                    <a:pt x="111484" y="565706"/>
                    <a:pt x="71395" y="592835"/>
                  </a:cubicBezTo>
                  <a:cubicBezTo>
                    <a:pt x="-4843" y="644295"/>
                    <a:pt x="-20154" y="759351"/>
                    <a:pt x="24001" y="840164"/>
                  </a:cubicBezTo>
                  <a:cubicBezTo>
                    <a:pt x="68155" y="920976"/>
                    <a:pt x="158306" y="968752"/>
                    <a:pt x="249411" y="982284"/>
                  </a:cubicBezTo>
                  <a:cubicBezTo>
                    <a:pt x="340516" y="995816"/>
                    <a:pt x="433081" y="979552"/>
                    <a:pt x="522597" y="959286"/>
                  </a:cubicBezTo>
                  <a:cubicBezTo>
                    <a:pt x="584986" y="945182"/>
                    <a:pt x="648835" y="928092"/>
                    <a:pt x="699597" y="889401"/>
                  </a:cubicBezTo>
                  <a:cubicBezTo>
                    <a:pt x="819354" y="797724"/>
                    <a:pt x="763510" y="682986"/>
                    <a:pt x="708555" y="575617"/>
                  </a:cubicBezTo>
                  <a:cubicBezTo>
                    <a:pt x="673358" y="506876"/>
                    <a:pt x="736509" y="474475"/>
                    <a:pt x="764082" y="389088"/>
                  </a:cubicBezTo>
                  <a:cubicBezTo>
                    <a:pt x="813700" y="235469"/>
                    <a:pt x="742608" y="86360"/>
                    <a:pt x="606968" y="27466"/>
                  </a:cubicBezTo>
                  <a:cubicBezTo>
                    <a:pt x="384225" y="-69039"/>
                    <a:pt x="304747" y="117744"/>
                    <a:pt x="304303" y="118761"/>
                  </a:cubicBezTo>
                  <a:close/>
                </a:path>
              </a:pathLst>
            </a:custGeom>
            <a:solidFill>
              <a:srgbClr val="971D05"/>
            </a:solidFill>
            <a:ln w="6346" cap="flat">
              <a:noFill/>
              <a:prstDash val="solid"/>
              <a:miter/>
            </a:ln>
          </p:spPr>
          <p:txBody>
            <a:bodyPr rtlCol="0" anchor="ctr"/>
            <a:lstStyle/>
            <a:p>
              <a:endParaRPr lang="zh-CN" altLang="en-US"/>
            </a:p>
          </p:txBody>
        </p:sp>
        <p:sp>
          <p:nvSpPr>
            <p:cNvPr id="89" name="任意多边形 6"/>
            <p:cNvSpPr/>
            <p:nvPr/>
          </p:nvSpPr>
          <p:spPr>
            <a:xfrm>
              <a:off x="4743753" y="3967018"/>
              <a:ext cx="251762" cy="311178"/>
            </a:xfrm>
            <a:custGeom>
              <a:avLst/>
              <a:gdLst>
                <a:gd name="connsiteX0" fmla="*/ 110730 w 222361"/>
                <a:gd name="connsiteY0" fmla="*/ 274628 h 274838"/>
                <a:gd name="connsiteX1" fmla="*/ 110730 w 222361"/>
                <a:gd name="connsiteY1" fmla="*/ 274628 h 274838"/>
                <a:gd name="connsiteX2" fmla="*/ -514 w 222361"/>
                <a:gd name="connsiteY2" fmla="*/ 126853 h 274838"/>
                <a:gd name="connsiteX3" fmla="*/ -514 w 222361"/>
                <a:gd name="connsiteY3" fmla="*/ -210 h 274838"/>
                <a:gd name="connsiteX4" fmla="*/ 221847 w 222361"/>
                <a:gd name="connsiteY4" fmla="*/ -210 h 274838"/>
                <a:gd name="connsiteX5" fmla="*/ 221847 w 222361"/>
                <a:gd name="connsiteY5" fmla="*/ 126853 h 274838"/>
                <a:gd name="connsiteX6" fmla="*/ 111937 w 222361"/>
                <a:gd name="connsiteY6" fmla="*/ 274628 h 27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2361" h="274838">
                  <a:moveTo>
                    <a:pt x="110730" y="274628"/>
                  </a:moveTo>
                  <a:lnTo>
                    <a:pt x="110730" y="274628"/>
                  </a:lnTo>
                  <a:cubicBezTo>
                    <a:pt x="49358" y="274628"/>
                    <a:pt x="-451" y="163639"/>
                    <a:pt x="-514" y="126853"/>
                  </a:cubicBezTo>
                  <a:lnTo>
                    <a:pt x="-514" y="-210"/>
                  </a:lnTo>
                  <a:lnTo>
                    <a:pt x="221847" y="-210"/>
                  </a:lnTo>
                  <a:lnTo>
                    <a:pt x="221847" y="126853"/>
                  </a:lnTo>
                  <a:cubicBezTo>
                    <a:pt x="221847" y="163448"/>
                    <a:pt x="172991" y="274438"/>
                    <a:pt x="111937" y="274628"/>
                  </a:cubicBezTo>
                  <a:close/>
                </a:path>
              </a:pathLst>
            </a:custGeom>
            <a:solidFill>
              <a:srgbClr val="FF93B1"/>
            </a:solidFill>
            <a:ln w="6346" cap="flat">
              <a:noFill/>
              <a:prstDash val="solid"/>
              <a:miter/>
            </a:ln>
          </p:spPr>
          <p:txBody>
            <a:bodyPr rtlCol="0" anchor="ctr"/>
            <a:lstStyle/>
            <a:p>
              <a:endParaRPr lang="zh-CN" altLang="en-US"/>
            </a:p>
          </p:txBody>
        </p:sp>
        <p:sp>
          <p:nvSpPr>
            <p:cNvPr id="90" name="任意多边形 7"/>
            <p:cNvSpPr/>
            <p:nvPr/>
          </p:nvSpPr>
          <p:spPr>
            <a:xfrm>
              <a:off x="4572555" y="3764605"/>
              <a:ext cx="121406" cy="141542"/>
            </a:xfrm>
            <a:custGeom>
              <a:avLst/>
              <a:gdLst>
                <a:gd name="connsiteX0" fmla="*/ 77312 w 107228"/>
                <a:gd name="connsiteY0" fmla="*/ 27741 h 125013"/>
                <a:gd name="connsiteX1" fmla="*/ -514 w 107228"/>
                <a:gd name="connsiteY1" fmla="*/ 46801 h 125013"/>
                <a:gd name="connsiteX2" fmla="*/ 94783 w 107228"/>
                <a:gd name="connsiteY2" fmla="*/ 110332 h 125013"/>
                <a:gd name="connsiteX3" fmla="*/ 77312 w 107228"/>
                <a:gd name="connsiteY3" fmla="*/ 27741 h 125013"/>
              </a:gdLst>
              <a:ahLst/>
              <a:cxnLst>
                <a:cxn ang="0">
                  <a:pos x="connsiteX0" y="connsiteY0"/>
                </a:cxn>
                <a:cxn ang="0">
                  <a:pos x="connsiteX1" y="connsiteY1"/>
                </a:cxn>
                <a:cxn ang="0">
                  <a:pos x="connsiteX2" y="connsiteY2"/>
                </a:cxn>
                <a:cxn ang="0">
                  <a:pos x="connsiteX3" y="connsiteY3"/>
                </a:cxn>
              </a:cxnLst>
              <a:rect l="l" t="t" r="r" b="b"/>
              <a:pathLst>
                <a:path w="107228" h="125013">
                  <a:moveTo>
                    <a:pt x="77312" y="27741"/>
                  </a:moveTo>
                  <a:cubicBezTo>
                    <a:pt x="41226" y="-26515"/>
                    <a:pt x="-514" y="8364"/>
                    <a:pt x="-514" y="46801"/>
                  </a:cubicBezTo>
                  <a:cubicBezTo>
                    <a:pt x="-514" y="102073"/>
                    <a:pt x="60031" y="149722"/>
                    <a:pt x="94783" y="110332"/>
                  </a:cubicBezTo>
                  <a:cubicBezTo>
                    <a:pt x="129535" y="70943"/>
                    <a:pt x="77312" y="27741"/>
                    <a:pt x="77312" y="27741"/>
                  </a:cubicBezTo>
                  <a:close/>
                </a:path>
              </a:pathLst>
            </a:custGeom>
            <a:solidFill>
              <a:srgbClr val="FED0D6"/>
            </a:solidFill>
            <a:ln w="6346" cap="flat">
              <a:noFill/>
              <a:prstDash val="solid"/>
              <a:miter/>
            </a:ln>
          </p:spPr>
          <p:txBody>
            <a:bodyPr rtlCol="0" anchor="ctr"/>
            <a:lstStyle/>
            <a:p>
              <a:endParaRPr lang="zh-CN" altLang="en-US"/>
            </a:p>
          </p:txBody>
        </p:sp>
        <p:sp>
          <p:nvSpPr>
            <p:cNvPr id="91" name="任意多边形 8"/>
            <p:cNvSpPr/>
            <p:nvPr/>
          </p:nvSpPr>
          <p:spPr>
            <a:xfrm>
              <a:off x="5034066" y="3764605"/>
              <a:ext cx="121425" cy="141542"/>
            </a:xfrm>
            <a:custGeom>
              <a:avLst/>
              <a:gdLst>
                <a:gd name="connsiteX0" fmla="*/ 28968 w 107245"/>
                <a:gd name="connsiteY0" fmla="*/ 27741 h 125013"/>
                <a:gd name="connsiteX1" fmla="*/ 106731 w 107245"/>
                <a:gd name="connsiteY1" fmla="*/ 46801 h 125013"/>
                <a:gd name="connsiteX2" fmla="*/ 11433 w 107245"/>
                <a:gd name="connsiteY2" fmla="*/ 110332 h 125013"/>
                <a:gd name="connsiteX3" fmla="*/ 28968 w 107245"/>
                <a:gd name="connsiteY3" fmla="*/ 27741 h 125013"/>
              </a:gdLst>
              <a:ahLst/>
              <a:cxnLst>
                <a:cxn ang="0">
                  <a:pos x="connsiteX0" y="connsiteY0"/>
                </a:cxn>
                <a:cxn ang="0">
                  <a:pos x="connsiteX1" y="connsiteY1"/>
                </a:cxn>
                <a:cxn ang="0">
                  <a:pos x="connsiteX2" y="connsiteY2"/>
                </a:cxn>
                <a:cxn ang="0">
                  <a:pos x="connsiteX3" y="connsiteY3"/>
                </a:cxn>
              </a:cxnLst>
              <a:rect l="l" t="t" r="r" b="b"/>
              <a:pathLst>
                <a:path w="107245" h="125013">
                  <a:moveTo>
                    <a:pt x="28968" y="27741"/>
                  </a:moveTo>
                  <a:cubicBezTo>
                    <a:pt x="64927" y="-26515"/>
                    <a:pt x="106731" y="8364"/>
                    <a:pt x="106731" y="46801"/>
                  </a:cubicBezTo>
                  <a:cubicBezTo>
                    <a:pt x="106731" y="102073"/>
                    <a:pt x="46249" y="149722"/>
                    <a:pt x="11433" y="110332"/>
                  </a:cubicBezTo>
                  <a:cubicBezTo>
                    <a:pt x="-23382" y="70943"/>
                    <a:pt x="28968" y="27741"/>
                    <a:pt x="28968" y="27741"/>
                  </a:cubicBezTo>
                  <a:close/>
                </a:path>
              </a:pathLst>
            </a:custGeom>
            <a:solidFill>
              <a:srgbClr val="FED0D6"/>
            </a:solidFill>
            <a:ln w="6346" cap="flat">
              <a:noFill/>
              <a:prstDash val="solid"/>
              <a:miter/>
            </a:ln>
          </p:spPr>
          <p:txBody>
            <a:bodyPr rtlCol="0" anchor="ctr"/>
            <a:lstStyle/>
            <a:p>
              <a:endParaRPr lang="zh-CN" altLang="en-US"/>
            </a:p>
          </p:txBody>
        </p:sp>
        <p:sp>
          <p:nvSpPr>
            <p:cNvPr id="96" name="任意多边形 9"/>
            <p:cNvSpPr/>
            <p:nvPr/>
          </p:nvSpPr>
          <p:spPr>
            <a:xfrm>
              <a:off x="4636485" y="3571274"/>
              <a:ext cx="453974" cy="467243"/>
            </a:xfrm>
            <a:custGeom>
              <a:avLst/>
              <a:gdLst>
                <a:gd name="connsiteX0" fmla="*/ 199817 w 400958"/>
                <a:gd name="connsiteY0" fmla="*/ 412468 h 412678"/>
                <a:gd name="connsiteX1" fmla="*/ 6744 w 400958"/>
                <a:gd name="connsiteY1" fmla="*/ 98113 h 412678"/>
                <a:gd name="connsiteX2" fmla="*/ 393207 w 400958"/>
                <a:gd name="connsiteY2" fmla="*/ 98113 h 412678"/>
                <a:gd name="connsiteX3" fmla="*/ 199817 w 400958"/>
                <a:gd name="connsiteY3" fmla="*/ 412468 h 412678"/>
              </a:gdLst>
              <a:ahLst/>
              <a:cxnLst>
                <a:cxn ang="0">
                  <a:pos x="connsiteX0" y="connsiteY0"/>
                </a:cxn>
                <a:cxn ang="0">
                  <a:pos x="connsiteX1" y="connsiteY1"/>
                </a:cxn>
                <a:cxn ang="0">
                  <a:pos x="connsiteX2" y="connsiteY2"/>
                </a:cxn>
                <a:cxn ang="0">
                  <a:pos x="connsiteX3" y="connsiteY3"/>
                </a:cxn>
              </a:cxnLst>
              <a:rect l="l" t="t" r="r" b="b"/>
              <a:pathLst>
                <a:path w="400958" h="412678">
                  <a:moveTo>
                    <a:pt x="199817" y="412468"/>
                  </a:moveTo>
                  <a:cubicBezTo>
                    <a:pt x="57569" y="412468"/>
                    <a:pt x="-26547" y="257387"/>
                    <a:pt x="6744" y="98113"/>
                  </a:cubicBezTo>
                  <a:cubicBezTo>
                    <a:pt x="34063" y="-33016"/>
                    <a:pt x="365762" y="-32953"/>
                    <a:pt x="393207" y="98113"/>
                  </a:cubicBezTo>
                  <a:cubicBezTo>
                    <a:pt x="426434" y="257387"/>
                    <a:pt x="342382" y="412595"/>
                    <a:pt x="199817" y="412468"/>
                  </a:cubicBezTo>
                  <a:close/>
                </a:path>
              </a:pathLst>
            </a:custGeom>
            <a:solidFill>
              <a:srgbClr val="FED0D6"/>
            </a:solidFill>
            <a:ln w="6346" cap="flat">
              <a:noFill/>
              <a:prstDash val="solid"/>
              <a:miter/>
            </a:ln>
          </p:spPr>
          <p:txBody>
            <a:bodyPr rtlCol="0" anchor="ctr"/>
            <a:lstStyle/>
            <a:p>
              <a:endParaRPr lang="zh-CN" altLang="en-US"/>
            </a:p>
          </p:txBody>
        </p:sp>
        <p:sp>
          <p:nvSpPr>
            <p:cNvPr id="109" name="任意多边形 10"/>
            <p:cNvSpPr/>
            <p:nvPr/>
          </p:nvSpPr>
          <p:spPr>
            <a:xfrm>
              <a:off x="4757636" y="3487392"/>
              <a:ext cx="367502" cy="234313"/>
            </a:xfrm>
            <a:custGeom>
              <a:avLst/>
              <a:gdLst>
                <a:gd name="connsiteX0" fmla="*/ -514 w 324585"/>
                <a:gd name="connsiteY0" fmla="*/ 31541 h 206950"/>
                <a:gd name="connsiteX1" fmla="*/ 303231 w 324585"/>
                <a:gd name="connsiteY1" fmla="*/ 198693 h 206950"/>
                <a:gd name="connsiteX2" fmla="*/ 184045 w 324585"/>
                <a:gd name="connsiteY2" fmla="*/ 21757 h 206950"/>
                <a:gd name="connsiteX3" fmla="*/ -514 w 324585"/>
                <a:gd name="connsiteY3" fmla="*/ 31541 h 206950"/>
              </a:gdLst>
              <a:ahLst/>
              <a:cxnLst>
                <a:cxn ang="0">
                  <a:pos x="connsiteX0" y="connsiteY0"/>
                </a:cxn>
                <a:cxn ang="0">
                  <a:pos x="connsiteX1" y="connsiteY1"/>
                </a:cxn>
                <a:cxn ang="0">
                  <a:pos x="connsiteX2" y="connsiteY2"/>
                </a:cxn>
                <a:cxn ang="0">
                  <a:pos x="connsiteX3" y="connsiteY3"/>
                </a:cxn>
              </a:cxnLst>
              <a:rect l="l" t="t" r="r" b="b"/>
              <a:pathLst>
                <a:path w="324585" h="206950">
                  <a:moveTo>
                    <a:pt x="-514" y="31541"/>
                  </a:moveTo>
                  <a:cubicBezTo>
                    <a:pt x="-514" y="165911"/>
                    <a:pt x="253612" y="230650"/>
                    <a:pt x="303231" y="198693"/>
                  </a:cubicBezTo>
                  <a:cubicBezTo>
                    <a:pt x="352849" y="166737"/>
                    <a:pt x="314158" y="52951"/>
                    <a:pt x="184045" y="21757"/>
                  </a:cubicBezTo>
                  <a:cubicBezTo>
                    <a:pt x="53932" y="-9437"/>
                    <a:pt x="-197" y="-8484"/>
                    <a:pt x="-514" y="31541"/>
                  </a:cubicBezTo>
                  <a:close/>
                </a:path>
              </a:pathLst>
            </a:custGeom>
            <a:solidFill>
              <a:srgbClr val="971D05"/>
            </a:solidFill>
            <a:ln w="6346" cap="flat">
              <a:noFill/>
              <a:prstDash val="solid"/>
              <a:miter/>
            </a:ln>
          </p:spPr>
          <p:txBody>
            <a:bodyPr rtlCol="0" anchor="ctr"/>
            <a:lstStyle/>
            <a:p>
              <a:endParaRPr lang="zh-CN" altLang="en-US"/>
            </a:p>
          </p:txBody>
        </p:sp>
        <p:sp>
          <p:nvSpPr>
            <p:cNvPr id="110" name="任意多边形 11"/>
            <p:cNvSpPr/>
            <p:nvPr/>
          </p:nvSpPr>
          <p:spPr>
            <a:xfrm>
              <a:off x="4592900" y="3508707"/>
              <a:ext cx="173053" cy="238281"/>
            </a:xfrm>
            <a:custGeom>
              <a:avLst/>
              <a:gdLst>
                <a:gd name="connsiteX0" fmla="*/ 145428 w 152844"/>
                <a:gd name="connsiteY0" fmla="*/ 11762 h 210454"/>
                <a:gd name="connsiteX1" fmla="*/ 38759 w 152844"/>
                <a:gd name="connsiteY1" fmla="*/ 209790 h 210454"/>
                <a:gd name="connsiteX2" fmla="*/ 27704 w 152844"/>
                <a:gd name="connsiteY2" fmla="*/ 78089 h 210454"/>
                <a:gd name="connsiteX3" fmla="*/ 145428 w 152844"/>
                <a:gd name="connsiteY3" fmla="*/ 11762 h 210454"/>
              </a:gdLst>
              <a:ahLst/>
              <a:cxnLst>
                <a:cxn ang="0">
                  <a:pos x="connsiteX0" y="connsiteY0"/>
                </a:cxn>
                <a:cxn ang="0">
                  <a:pos x="connsiteX1" y="connsiteY1"/>
                </a:cxn>
                <a:cxn ang="0">
                  <a:pos x="connsiteX2" y="connsiteY2"/>
                </a:cxn>
                <a:cxn ang="0">
                  <a:pos x="connsiteX3" y="connsiteY3"/>
                </a:cxn>
              </a:cxnLst>
              <a:rect l="l" t="t" r="r" b="b"/>
              <a:pathLst>
                <a:path w="152844" h="210454">
                  <a:moveTo>
                    <a:pt x="145428" y="11762"/>
                  </a:moveTo>
                  <a:cubicBezTo>
                    <a:pt x="177703" y="76501"/>
                    <a:pt x="89076" y="219320"/>
                    <a:pt x="38759" y="209790"/>
                  </a:cubicBezTo>
                  <a:cubicBezTo>
                    <a:pt x="-11559" y="200261"/>
                    <a:pt x="-11622" y="144416"/>
                    <a:pt x="27704" y="78089"/>
                  </a:cubicBezTo>
                  <a:cubicBezTo>
                    <a:pt x="67030" y="11762"/>
                    <a:pt x="130117" y="-18987"/>
                    <a:pt x="145428" y="11762"/>
                  </a:cubicBezTo>
                  <a:close/>
                </a:path>
              </a:pathLst>
            </a:custGeom>
            <a:solidFill>
              <a:srgbClr val="971D05"/>
            </a:solidFill>
            <a:ln w="6346" cap="flat">
              <a:noFill/>
              <a:prstDash val="solid"/>
              <a:miter/>
            </a:ln>
          </p:spPr>
          <p:txBody>
            <a:bodyPr rtlCol="0" anchor="ctr"/>
            <a:lstStyle/>
            <a:p>
              <a:endParaRPr lang="zh-CN" altLang="en-US"/>
            </a:p>
          </p:txBody>
        </p:sp>
        <p:sp>
          <p:nvSpPr>
            <p:cNvPr id="111" name="任意多边形 12"/>
            <p:cNvSpPr/>
            <p:nvPr/>
          </p:nvSpPr>
          <p:spPr>
            <a:xfrm>
              <a:off x="3612370" y="4281731"/>
              <a:ext cx="915035" cy="627652"/>
            </a:xfrm>
            <a:custGeom>
              <a:avLst/>
              <a:gdLst>
                <a:gd name="connsiteX0" fmla="*/ 797158 w 808176"/>
                <a:gd name="connsiteY0" fmla="*/ 72207 h 554354"/>
                <a:gd name="connsiteX1" fmla="*/ 561011 w 808176"/>
                <a:gd name="connsiteY1" fmla="*/ 325698 h 554354"/>
                <a:gd name="connsiteX2" fmla="*/ 47611 w 808176"/>
                <a:gd name="connsiteY2" fmla="*/ 553523 h 554354"/>
                <a:gd name="connsiteX3" fmla="*/ 47611 w 808176"/>
                <a:gd name="connsiteY3" fmla="*/ 451110 h 554354"/>
                <a:gd name="connsiteX4" fmla="*/ 496844 w 808176"/>
                <a:gd name="connsiteY4" fmla="*/ 243743 h 554354"/>
                <a:gd name="connsiteX5" fmla="*/ 650844 w 808176"/>
                <a:gd name="connsiteY5" fmla="*/ 90123 h 554354"/>
                <a:gd name="connsiteX6" fmla="*/ 699637 w 808176"/>
                <a:gd name="connsiteY6" fmla="*/ 36375 h 554354"/>
                <a:gd name="connsiteX7" fmla="*/ 709866 w 808176"/>
                <a:gd name="connsiteY7" fmla="*/ 18459 h 554354"/>
                <a:gd name="connsiteX8" fmla="*/ 709866 w 808176"/>
                <a:gd name="connsiteY8" fmla="*/ 21000 h 554354"/>
                <a:gd name="connsiteX9" fmla="*/ 797158 w 808176"/>
                <a:gd name="connsiteY9" fmla="*/ 72207 h 554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8176" h="554354">
                  <a:moveTo>
                    <a:pt x="797158" y="72207"/>
                  </a:moveTo>
                  <a:cubicBezTo>
                    <a:pt x="727280" y="164525"/>
                    <a:pt x="648151" y="249460"/>
                    <a:pt x="561011" y="325698"/>
                  </a:cubicBezTo>
                  <a:cubicBezTo>
                    <a:pt x="422385" y="446027"/>
                    <a:pt x="242717" y="563752"/>
                    <a:pt x="47611" y="553523"/>
                  </a:cubicBezTo>
                  <a:cubicBezTo>
                    <a:pt x="-16556" y="548377"/>
                    <a:pt x="-16556" y="446027"/>
                    <a:pt x="47611" y="451110"/>
                  </a:cubicBezTo>
                  <a:cubicBezTo>
                    <a:pt x="219591" y="461339"/>
                    <a:pt x="376197" y="351302"/>
                    <a:pt x="496844" y="243743"/>
                  </a:cubicBezTo>
                  <a:cubicBezTo>
                    <a:pt x="553323" y="197682"/>
                    <a:pt x="602052" y="143871"/>
                    <a:pt x="650844" y="90123"/>
                  </a:cubicBezTo>
                  <a:cubicBezTo>
                    <a:pt x="668824" y="72207"/>
                    <a:pt x="684199" y="54291"/>
                    <a:pt x="699637" y="36375"/>
                  </a:cubicBezTo>
                  <a:cubicBezTo>
                    <a:pt x="703589" y="30727"/>
                    <a:pt x="707013" y="24730"/>
                    <a:pt x="709866" y="18459"/>
                  </a:cubicBezTo>
                  <a:cubicBezTo>
                    <a:pt x="717553" y="10772"/>
                    <a:pt x="702178" y="31165"/>
                    <a:pt x="709866" y="21000"/>
                  </a:cubicBezTo>
                  <a:cubicBezTo>
                    <a:pt x="748366" y="-30206"/>
                    <a:pt x="838199" y="21000"/>
                    <a:pt x="797158" y="72207"/>
                  </a:cubicBezTo>
                  <a:close/>
                </a:path>
              </a:pathLst>
            </a:custGeom>
            <a:solidFill>
              <a:srgbClr val="FED0D6"/>
            </a:solidFill>
            <a:ln w="6346" cap="flat">
              <a:noFill/>
              <a:prstDash val="solid"/>
              <a:miter/>
            </a:ln>
          </p:spPr>
          <p:txBody>
            <a:bodyPr rtlCol="0" anchor="ctr"/>
            <a:lstStyle/>
            <a:p>
              <a:endParaRPr lang="zh-CN" altLang="en-US"/>
            </a:p>
          </p:txBody>
        </p:sp>
        <p:sp>
          <p:nvSpPr>
            <p:cNvPr id="112" name="任意多边形 13"/>
            <p:cNvSpPr/>
            <p:nvPr/>
          </p:nvSpPr>
          <p:spPr>
            <a:xfrm>
              <a:off x="5248839" y="3957542"/>
              <a:ext cx="415701" cy="712692"/>
            </a:xfrm>
            <a:custGeom>
              <a:avLst/>
              <a:gdLst>
                <a:gd name="connsiteX0" fmla="*/ 90290 w 367155"/>
                <a:gd name="connsiteY0" fmla="*/ 275691 h 629463"/>
                <a:gd name="connsiteX1" fmla="*/ 229361 w 367155"/>
                <a:gd name="connsiteY1" fmla="*/ 451738 h 629463"/>
                <a:gd name="connsiteX2" fmla="*/ 246959 w 367155"/>
                <a:gd name="connsiteY2" fmla="*/ 471877 h 629463"/>
                <a:gd name="connsiteX3" fmla="*/ 201979 w 367155"/>
                <a:gd name="connsiteY3" fmla="*/ 211016 h 629463"/>
                <a:gd name="connsiteX4" fmla="*/ 194292 w 367155"/>
                <a:gd name="connsiteY4" fmla="*/ 113241 h 629463"/>
                <a:gd name="connsiteX5" fmla="*/ 298420 w 367155"/>
                <a:gd name="connsiteY5" fmla="*/ 6952 h 629463"/>
                <a:gd name="connsiteX6" fmla="*/ 340732 w 367155"/>
                <a:gd name="connsiteY6" fmla="*/ 100280 h 629463"/>
                <a:gd name="connsiteX7" fmla="*/ 314748 w 367155"/>
                <a:gd name="connsiteY7" fmla="*/ 117624 h 629463"/>
                <a:gd name="connsiteX8" fmla="*/ 294544 w 367155"/>
                <a:gd name="connsiteY8" fmla="*/ 135286 h 629463"/>
                <a:gd name="connsiteX9" fmla="*/ 296006 w 367155"/>
                <a:gd name="connsiteY9" fmla="*/ 157077 h 629463"/>
                <a:gd name="connsiteX10" fmla="*/ 320402 w 367155"/>
                <a:gd name="connsiteY10" fmla="*/ 297927 h 629463"/>
                <a:gd name="connsiteX11" fmla="*/ 354518 w 367155"/>
                <a:gd name="connsiteY11" fmla="*/ 572194 h 629463"/>
                <a:gd name="connsiteX12" fmla="*/ 268560 w 367155"/>
                <a:gd name="connsiteY12" fmla="*/ 625243 h 629463"/>
                <a:gd name="connsiteX13" fmla="*/ 170785 w 367155"/>
                <a:gd name="connsiteY13" fmla="*/ 540237 h 629463"/>
                <a:gd name="connsiteX14" fmla="*/ 9668 w 367155"/>
                <a:gd name="connsiteY14" fmla="*/ 340176 h 629463"/>
                <a:gd name="connsiteX15" fmla="*/ 90290 w 367155"/>
                <a:gd name="connsiteY15" fmla="*/ 275437 h 629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67155" h="629463">
                  <a:moveTo>
                    <a:pt x="90290" y="275691"/>
                  </a:moveTo>
                  <a:cubicBezTo>
                    <a:pt x="134762" y="336999"/>
                    <a:pt x="181013" y="394877"/>
                    <a:pt x="229361" y="451738"/>
                  </a:cubicBezTo>
                  <a:cubicBezTo>
                    <a:pt x="235714" y="459997"/>
                    <a:pt x="241432" y="465969"/>
                    <a:pt x="246959" y="471877"/>
                  </a:cubicBezTo>
                  <a:cubicBezTo>
                    <a:pt x="235460" y="384267"/>
                    <a:pt x="213478" y="298626"/>
                    <a:pt x="201979" y="211016"/>
                  </a:cubicBezTo>
                  <a:cubicBezTo>
                    <a:pt x="196325" y="179822"/>
                    <a:pt x="189273" y="146277"/>
                    <a:pt x="194292" y="113241"/>
                  </a:cubicBezTo>
                  <a:cubicBezTo>
                    <a:pt x="199692" y="62923"/>
                    <a:pt x="258395" y="30649"/>
                    <a:pt x="298420" y="6952"/>
                  </a:cubicBezTo>
                  <a:cubicBezTo>
                    <a:pt x="353692" y="-26593"/>
                    <a:pt x="396068" y="66735"/>
                    <a:pt x="340732" y="100280"/>
                  </a:cubicBezTo>
                  <a:cubicBezTo>
                    <a:pt x="351342" y="92593"/>
                    <a:pt x="319449" y="115528"/>
                    <a:pt x="314748" y="117624"/>
                  </a:cubicBezTo>
                  <a:cubicBezTo>
                    <a:pt x="304138" y="125311"/>
                    <a:pt x="296705" y="139924"/>
                    <a:pt x="294544" y="135286"/>
                  </a:cubicBezTo>
                  <a:cubicBezTo>
                    <a:pt x="294544" y="141004"/>
                    <a:pt x="296451" y="145642"/>
                    <a:pt x="296006" y="157077"/>
                  </a:cubicBezTo>
                  <a:cubicBezTo>
                    <a:pt x="303375" y="204409"/>
                    <a:pt x="310682" y="251740"/>
                    <a:pt x="320402" y="297927"/>
                  </a:cubicBezTo>
                  <a:cubicBezTo>
                    <a:pt x="335523" y="381090"/>
                    <a:pt x="369321" y="486744"/>
                    <a:pt x="354518" y="572194"/>
                  </a:cubicBezTo>
                  <a:cubicBezTo>
                    <a:pt x="348165" y="614442"/>
                    <a:pt x="311698" y="639474"/>
                    <a:pt x="268560" y="625243"/>
                  </a:cubicBezTo>
                  <a:cubicBezTo>
                    <a:pt x="230124" y="608915"/>
                    <a:pt x="198358" y="569906"/>
                    <a:pt x="170785" y="540237"/>
                  </a:cubicBezTo>
                  <a:cubicBezTo>
                    <a:pt x="113695" y="476343"/>
                    <a:pt x="59922" y="409571"/>
                    <a:pt x="9668" y="340176"/>
                  </a:cubicBezTo>
                  <a:cubicBezTo>
                    <a:pt x="-28451" y="287127"/>
                    <a:pt x="49821" y="223468"/>
                    <a:pt x="90290" y="275437"/>
                  </a:cubicBezTo>
                  <a:close/>
                </a:path>
              </a:pathLst>
            </a:custGeom>
            <a:solidFill>
              <a:srgbClr val="FED0D6"/>
            </a:solidFill>
            <a:ln w="6346" cap="flat">
              <a:noFill/>
              <a:prstDash val="solid"/>
              <a:miter/>
            </a:ln>
          </p:spPr>
          <p:txBody>
            <a:bodyPr rtlCol="0" anchor="ctr"/>
            <a:lstStyle/>
            <a:p>
              <a:endParaRPr lang="zh-CN" altLang="en-US"/>
            </a:p>
          </p:txBody>
        </p:sp>
        <p:sp>
          <p:nvSpPr>
            <p:cNvPr id="113" name="任意多边形 14"/>
            <p:cNvSpPr/>
            <p:nvPr/>
          </p:nvSpPr>
          <p:spPr>
            <a:xfrm>
              <a:off x="4494869" y="4089375"/>
              <a:ext cx="731188" cy="915335"/>
            </a:xfrm>
            <a:custGeom>
              <a:avLst/>
              <a:gdLst>
                <a:gd name="connsiteX0" fmla="*/ -514 w 645799"/>
                <a:gd name="connsiteY0" fmla="*/ 61416 h 808441"/>
                <a:gd name="connsiteX1" fmla="*/ 219877 w 645799"/>
                <a:gd name="connsiteY1" fmla="*/ -210 h 808441"/>
                <a:gd name="connsiteX2" fmla="*/ 333662 w 645799"/>
                <a:gd name="connsiteY2" fmla="*/ 71263 h 808441"/>
                <a:gd name="connsiteX3" fmla="*/ 441666 w 645799"/>
                <a:gd name="connsiteY3" fmla="*/ -210 h 808441"/>
                <a:gd name="connsiteX4" fmla="*/ 481564 w 645799"/>
                <a:gd name="connsiteY4" fmla="*/ 3475 h 808441"/>
                <a:gd name="connsiteX5" fmla="*/ 625527 w 645799"/>
                <a:gd name="connsiteY5" fmla="*/ 23360 h 808441"/>
                <a:gd name="connsiteX6" fmla="*/ 637598 w 645799"/>
                <a:gd name="connsiteY6" fmla="*/ 333459 h 808441"/>
                <a:gd name="connsiteX7" fmla="*/ 645285 w 645799"/>
                <a:gd name="connsiteY7" fmla="*/ 792920 h 808441"/>
                <a:gd name="connsiteX8" fmla="*/ 384488 w 645799"/>
                <a:gd name="connsiteY8" fmla="*/ 808231 h 808441"/>
                <a:gd name="connsiteX9" fmla="*/ 20006 w 645799"/>
                <a:gd name="connsiteY9" fmla="*/ 792920 h 808441"/>
                <a:gd name="connsiteX10" fmla="*/ 27694 w 645799"/>
                <a:gd name="connsiteY10" fmla="*/ 333459 h 808441"/>
                <a:gd name="connsiteX11" fmla="*/ -514 w 645799"/>
                <a:gd name="connsiteY11" fmla="*/ 61416 h 808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45799" h="808441">
                  <a:moveTo>
                    <a:pt x="-514" y="61416"/>
                  </a:moveTo>
                  <a:lnTo>
                    <a:pt x="219877" y="-210"/>
                  </a:lnTo>
                  <a:cubicBezTo>
                    <a:pt x="235252" y="69103"/>
                    <a:pt x="308250" y="71263"/>
                    <a:pt x="333662" y="71263"/>
                  </a:cubicBezTo>
                  <a:cubicBezTo>
                    <a:pt x="365428" y="71263"/>
                    <a:pt x="426292" y="69103"/>
                    <a:pt x="441666" y="-210"/>
                  </a:cubicBezTo>
                  <a:lnTo>
                    <a:pt x="481564" y="3475"/>
                  </a:lnTo>
                  <a:cubicBezTo>
                    <a:pt x="594142" y="14085"/>
                    <a:pt x="625527" y="23360"/>
                    <a:pt x="625527" y="23360"/>
                  </a:cubicBezTo>
                  <a:cubicBezTo>
                    <a:pt x="597382" y="336508"/>
                    <a:pt x="658436" y="258428"/>
                    <a:pt x="637598" y="333459"/>
                  </a:cubicBezTo>
                  <a:cubicBezTo>
                    <a:pt x="581436" y="535045"/>
                    <a:pt x="645285" y="792920"/>
                    <a:pt x="645285" y="792920"/>
                  </a:cubicBezTo>
                  <a:cubicBezTo>
                    <a:pt x="543317" y="808231"/>
                    <a:pt x="455770" y="808231"/>
                    <a:pt x="384488" y="808231"/>
                  </a:cubicBezTo>
                  <a:cubicBezTo>
                    <a:pt x="17401" y="808231"/>
                    <a:pt x="20006" y="792920"/>
                    <a:pt x="20006" y="792920"/>
                  </a:cubicBezTo>
                  <a:cubicBezTo>
                    <a:pt x="20006" y="792920"/>
                    <a:pt x="85889" y="477866"/>
                    <a:pt x="27694" y="333459"/>
                  </a:cubicBezTo>
                  <a:cubicBezTo>
                    <a:pt x="2281" y="269927"/>
                    <a:pt x="-514" y="61416"/>
                    <a:pt x="-514" y="61416"/>
                  </a:cubicBezTo>
                  <a:close/>
                </a:path>
              </a:pathLst>
            </a:custGeom>
            <a:solidFill>
              <a:srgbClr val="BE5ED3"/>
            </a:solidFill>
            <a:ln w="6346" cap="flat">
              <a:noFill/>
              <a:prstDash val="solid"/>
              <a:miter/>
            </a:ln>
          </p:spPr>
          <p:txBody>
            <a:bodyPr rtlCol="0" anchor="ctr"/>
            <a:lstStyle/>
            <a:p>
              <a:endParaRPr lang="zh-CN" altLang="en-US"/>
            </a:p>
          </p:txBody>
        </p:sp>
        <p:sp>
          <p:nvSpPr>
            <p:cNvPr id="114" name="任意多边形 15"/>
            <p:cNvSpPr/>
            <p:nvPr/>
          </p:nvSpPr>
          <p:spPr>
            <a:xfrm>
              <a:off x="4736560" y="4414867"/>
              <a:ext cx="302114" cy="302114"/>
            </a:xfrm>
            <a:custGeom>
              <a:avLst/>
              <a:gdLst>
                <a:gd name="connsiteX0" fmla="*/ 266833 w 266833"/>
                <a:gd name="connsiteY0" fmla="*/ 133417 h 266833"/>
                <a:gd name="connsiteX1" fmla="*/ 133417 w 266833"/>
                <a:gd name="connsiteY1" fmla="*/ 266833 h 266833"/>
                <a:gd name="connsiteX2" fmla="*/ 0 w 266833"/>
                <a:gd name="connsiteY2" fmla="*/ 133417 h 266833"/>
                <a:gd name="connsiteX3" fmla="*/ 133417 w 266833"/>
                <a:gd name="connsiteY3" fmla="*/ 0 h 266833"/>
                <a:gd name="connsiteX4" fmla="*/ 266833 w 266833"/>
                <a:gd name="connsiteY4" fmla="*/ 133417 h 2668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833" h="266833">
                  <a:moveTo>
                    <a:pt x="266833" y="133417"/>
                  </a:moveTo>
                  <a:cubicBezTo>
                    <a:pt x="266833" y="207101"/>
                    <a:pt x="207101" y="266833"/>
                    <a:pt x="133417" y="266833"/>
                  </a:cubicBezTo>
                  <a:cubicBezTo>
                    <a:pt x="59733" y="266833"/>
                    <a:pt x="0" y="207101"/>
                    <a:pt x="0" y="133417"/>
                  </a:cubicBezTo>
                  <a:cubicBezTo>
                    <a:pt x="0" y="59733"/>
                    <a:pt x="59733" y="0"/>
                    <a:pt x="133417" y="0"/>
                  </a:cubicBezTo>
                  <a:cubicBezTo>
                    <a:pt x="207101" y="0"/>
                    <a:pt x="266833" y="59733"/>
                    <a:pt x="266833" y="133417"/>
                  </a:cubicBezTo>
                  <a:close/>
                </a:path>
              </a:pathLst>
            </a:custGeom>
            <a:solidFill>
              <a:srgbClr val="FFC545"/>
            </a:solidFill>
            <a:ln w="6346" cap="flat">
              <a:noFill/>
              <a:prstDash val="solid"/>
              <a:miter/>
            </a:ln>
          </p:spPr>
          <p:txBody>
            <a:bodyPr rtlCol="0" anchor="ctr"/>
            <a:lstStyle/>
            <a:p>
              <a:endParaRPr lang="zh-CN" altLang="en-US"/>
            </a:p>
          </p:txBody>
        </p:sp>
        <p:sp>
          <p:nvSpPr>
            <p:cNvPr id="115" name="任意多边形 16"/>
            <p:cNvSpPr/>
            <p:nvPr/>
          </p:nvSpPr>
          <p:spPr>
            <a:xfrm>
              <a:off x="4808492" y="4501185"/>
              <a:ext cx="28772" cy="57545"/>
            </a:xfrm>
            <a:custGeom>
              <a:avLst/>
              <a:gdLst>
                <a:gd name="connsiteX0" fmla="*/ 25413 w 25412"/>
                <a:gd name="connsiteY0" fmla="*/ 25413 h 50825"/>
                <a:gd name="connsiteX1" fmla="*/ 12706 w 25412"/>
                <a:gd name="connsiteY1" fmla="*/ 50825 h 50825"/>
                <a:gd name="connsiteX2" fmla="*/ 0 w 25412"/>
                <a:gd name="connsiteY2" fmla="*/ 25413 h 50825"/>
                <a:gd name="connsiteX3" fmla="*/ 12706 w 25412"/>
                <a:gd name="connsiteY3" fmla="*/ 0 h 50825"/>
                <a:gd name="connsiteX4" fmla="*/ 25413 w 25412"/>
                <a:gd name="connsiteY4" fmla="*/ 25413 h 50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2" h="50825">
                  <a:moveTo>
                    <a:pt x="25413" y="25413"/>
                  </a:moveTo>
                  <a:cubicBezTo>
                    <a:pt x="25413" y="39448"/>
                    <a:pt x="19724" y="50825"/>
                    <a:pt x="12706" y="50825"/>
                  </a:cubicBezTo>
                  <a:cubicBezTo>
                    <a:pt x="5689" y="50825"/>
                    <a:pt x="0" y="39448"/>
                    <a:pt x="0" y="25413"/>
                  </a:cubicBezTo>
                  <a:cubicBezTo>
                    <a:pt x="0" y="11378"/>
                    <a:pt x="5689" y="0"/>
                    <a:pt x="12706" y="0"/>
                  </a:cubicBezTo>
                  <a:cubicBezTo>
                    <a:pt x="19724" y="0"/>
                    <a:pt x="25413" y="11378"/>
                    <a:pt x="25413" y="25413"/>
                  </a:cubicBezTo>
                  <a:close/>
                </a:path>
              </a:pathLst>
            </a:custGeom>
            <a:solidFill>
              <a:srgbClr val="00002B"/>
            </a:solidFill>
            <a:ln w="6346" cap="flat">
              <a:noFill/>
              <a:prstDash val="solid"/>
              <a:miter/>
            </a:ln>
          </p:spPr>
          <p:txBody>
            <a:bodyPr rtlCol="0" anchor="ctr"/>
            <a:lstStyle/>
            <a:p>
              <a:endParaRPr lang="zh-CN" altLang="en-US"/>
            </a:p>
          </p:txBody>
        </p:sp>
        <p:sp>
          <p:nvSpPr>
            <p:cNvPr id="116" name="任意多边形 17"/>
            <p:cNvSpPr/>
            <p:nvPr/>
          </p:nvSpPr>
          <p:spPr>
            <a:xfrm>
              <a:off x="4937970" y="4501185"/>
              <a:ext cx="28772" cy="57545"/>
            </a:xfrm>
            <a:custGeom>
              <a:avLst/>
              <a:gdLst>
                <a:gd name="connsiteX0" fmla="*/ 25413 w 25412"/>
                <a:gd name="connsiteY0" fmla="*/ 25413 h 50825"/>
                <a:gd name="connsiteX1" fmla="*/ 12706 w 25412"/>
                <a:gd name="connsiteY1" fmla="*/ 50825 h 50825"/>
                <a:gd name="connsiteX2" fmla="*/ 0 w 25412"/>
                <a:gd name="connsiteY2" fmla="*/ 25413 h 50825"/>
                <a:gd name="connsiteX3" fmla="*/ 12706 w 25412"/>
                <a:gd name="connsiteY3" fmla="*/ 0 h 50825"/>
                <a:gd name="connsiteX4" fmla="*/ 25413 w 25412"/>
                <a:gd name="connsiteY4" fmla="*/ 25413 h 50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2" h="50825">
                  <a:moveTo>
                    <a:pt x="25413" y="25413"/>
                  </a:moveTo>
                  <a:cubicBezTo>
                    <a:pt x="25413" y="39448"/>
                    <a:pt x="19724" y="50825"/>
                    <a:pt x="12706" y="50825"/>
                  </a:cubicBezTo>
                  <a:cubicBezTo>
                    <a:pt x="5689" y="50825"/>
                    <a:pt x="0" y="39448"/>
                    <a:pt x="0" y="25413"/>
                  </a:cubicBezTo>
                  <a:cubicBezTo>
                    <a:pt x="0" y="11378"/>
                    <a:pt x="5689" y="0"/>
                    <a:pt x="12706" y="0"/>
                  </a:cubicBezTo>
                  <a:cubicBezTo>
                    <a:pt x="19724" y="0"/>
                    <a:pt x="25413" y="11378"/>
                    <a:pt x="25413" y="25413"/>
                  </a:cubicBezTo>
                  <a:close/>
                </a:path>
              </a:pathLst>
            </a:custGeom>
            <a:solidFill>
              <a:srgbClr val="00002B"/>
            </a:solidFill>
            <a:ln w="6346" cap="flat">
              <a:noFill/>
              <a:prstDash val="solid"/>
              <a:miter/>
            </a:ln>
          </p:spPr>
          <p:txBody>
            <a:bodyPr rtlCol="0" anchor="ctr"/>
            <a:lstStyle/>
            <a:p>
              <a:endParaRPr lang="zh-CN" altLang="en-US"/>
            </a:p>
          </p:txBody>
        </p:sp>
        <p:sp>
          <p:nvSpPr>
            <p:cNvPr id="117" name="任意多边形 18"/>
            <p:cNvSpPr/>
            <p:nvPr/>
          </p:nvSpPr>
          <p:spPr>
            <a:xfrm>
              <a:off x="4809355" y="4601890"/>
              <a:ext cx="156524" cy="64640"/>
            </a:xfrm>
            <a:custGeom>
              <a:avLst/>
              <a:gdLst>
                <a:gd name="connsiteX0" fmla="*/ -514 w 138245"/>
                <a:gd name="connsiteY0" fmla="*/ -210 h 57091"/>
                <a:gd name="connsiteX1" fmla="*/ 81924 w 138245"/>
                <a:gd name="connsiteY1" fmla="*/ 55596 h 57091"/>
                <a:gd name="connsiteX2" fmla="*/ 137731 w 138245"/>
                <a:gd name="connsiteY2" fmla="*/ -210 h 57091"/>
              </a:gdLst>
              <a:ahLst/>
              <a:cxnLst>
                <a:cxn ang="0">
                  <a:pos x="connsiteX0" y="connsiteY0"/>
                </a:cxn>
                <a:cxn ang="0">
                  <a:pos x="connsiteX1" y="connsiteY1"/>
                </a:cxn>
                <a:cxn ang="0">
                  <a:pos x="connsiteX2" y="connsiteY2"/>
                </a:cxn>
              </a:cxnLst>
              <a:rect l="l" t="t" r="r" b="b"/>
              <a:pathLst>
                <a:path w="138245" h="57091">
                  <a:moveTo>
                    <a:pt x="-514" y="-210"/>
                  </a:moveTo>
                  <a:cubicBezTo>
                    <a:pt x="6836" y="37966"/>
                    <a:pt x="43748" y="62953"/>
                    <a:pt x="81924" y="55596"/>
                  </a:cubicBezTo>
                  <a:cubicBezTo>
                    <a:pt x="110183" y="50152"/>
                    <a:pt x="132286" y="28055"/>
                    <a:pt x="137731" y="-210"/>
                  </a:cubicBezTo>
                  <a:close/>
                </a:path>
              </a:pathLst>
            </a:custGeom>
            <a:solidFill>
              <a:srgbClr val="E27AA5"/>
            </a:solidFill>
            <a:ln w="6346" cap="flat">
              <a:noFill/>
              <a:prstDash val="solid"/>
              <a:miter/>
            </a:ln>
          </p:spPr>
          <p:txBody>
            <a:bodyPr rtlCol="0" anchor="ctr"/>
            <a:lstStyle/>
            <a:p>
              <a:endParaRPr lang="zh-CN" altLang="en-US"/>
            </a:p>
          </p:txBody>
        </p:sp>
        <p:sp>
          <p:nvSpPr>
            <p:cNvPr id="118" name="任意多边形 19"/>
            <p:cNvSpPr/>
            <p:nvPr/>
          </p:nvSpPr>
          <p:spPr>
            <a:xfrm>
              <a:off x="4509837" y="4987374"/>
              <a:ext cx="724245" cy="307437"/>
            </a:xfrm>
            <a:custGeom>
              <a:avLst/>
              <a:gdLst>
                <a:gd name="connsiteX0" fmla="*/ 6214 w 639667"/>
                <a:gd name="connsiteY0" fmla="*/ -210 h 271534"/>
                <a:gd name="connsiteX1" fmla="*/ 632637 w 639667"/>
                <a:gd name="connsiteY1" fmla="*/ -210 h 271534"/>
                <a:gd name="connsiteX2" fmla="*/ 537657 w 639667"/>
                <a:gd name="connsiteY2" fmla="*/ 271325 h 271534"/>
                <a:gd name="connsiteX3" fmla="*/ 101194 w 639667"/>
                <a:gd name="connsiteY3" fmla="*/ 271325 h 271534"/>
                <a:gd name="connsiteX4" fmla="*/ 5897 w 639667"/>
                <a:gd name="connsiteY4" fmla="*/ -210 h 2715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9667" h="271534">
                  <a:moveTo>
                    <a:pt x="6214" y="-210"/>
                  </a:moveTo>
                  <a:cubicBezTo>
                    <a:pt x="295029" y="15101"/>
                    <a:pt x="632637" y="-210"/>
                    <a:pt x="632637" y="-210"/>
                  </a:cubicBezTo>
                  <a:cubicBezTo>
                    <a:pt x="632637" y="-210"/>
                    <a:pt x="676283" y="271325"/>
                    <a:pt x="537657" y="271325"/>
                  </a:cubicBezTo>
                  <a:lnTo>
                    <a:pt x="101194" y="271325"/>
                  </a:lnTo>
                  <a:cubicBezTo>
                    <a:pt x="-37432" y="271325"/>
                    <a:pt x="5897" y="-210"/>
                    <a:pt x="5897" y="-210"/>
                  </a:cubicBezTo>
                  <a:close/>
                </a:path>
              </a:pathLst>
            </a:custGeom>
            <a:solidFill>
              <a:srgbClr val="00002B"/>
            </a:solidFill>
            <a:ln w="6346" cap="flat">
              <a:noFill/>
              <a:prstDash val="solid"/>
              <a:miter/>
            </a:ln>
          </p:spPr>
          <p:txBody>
            <a:bodyPr rtlCol="0" anchor="ctr"/>
            <a:lstStyle/>
            <a:p>
              <a:endParaRPr lang="zh-CN" altLang="en-US"/>
            </a:p>
          </p:txBody>
        </p:sp>
        <p:sp>
          <p:nvSpPr>
            <p:cNvPr id="124" name="任意多边形 20"/>
            <p:cNvSpPr/>
            <p:nvPr/>
          </p:nvSpPr>
          <p:spPr>
            <a:xfrm>
              <a:off x="5524719" y="5246473"/>
              <a:ext cx="230304" cy="183920"/>
            </a:xfrm>
            <a:custGeom>
              <a:avLst/>
              <a:gdLst>
                <a:gd name="connsiteX0" fmla="*/ 27630 w 203409"/>
                <a:gd name="connsiteY0" fmla="*/ -210 h 162442"/>
                <a:gd name="connsiteX1" fmla="*/ 202787 w 203409"/>
                <a:gd name="connsiteY1" fmla="*/ 97057 h 162442"/>
                <a:gd name="connsiteX2" fmla="*/ -514 w 203409"/>
                <a:gd name="connsiteY2" fmla="*/ 161034 h 162442"/>
                <a:gd name="connsiteX3" fmla="*/ 27630 w 203409"/>
                <a:gd name="connsiteY3" fmla="*/ -210 h 162442"/>
              </a:gdLst>
              <a:ahLst/>
              <a:cxnLst>
                <a:cxn ang="0">
                  <a:pos x="connsiteX0" y="connsiteY0"/>
                </a:cxn>
                <a:cxn ang="0">
                  <a:pos x="connsiteX1" y="connsiteY1"/>
                </a:cxn>
                <a:cxn ang="0">
                  <a:pos x="connsiteX2" y="connsiteY2"/>
                </a:cxn>
                <a:cxn ang="0">
                  <a:pos x="connsiteX3" y="connsiteY3"/>
                </a:cxn>
              </a:cxnLst>
              <a:rect l="l" t="t" r="r" b="b"/>
              <a:pathLst>
                <a:path w="203409" h="162442">
                  <a:moveTo>
                    <a:pt x="27630" y="-210"/>
                  </a:moveTo>
                  <a:cubicBezTo>
                    <a:pt x="27630" y="-210"/>
                    <a:pt x="207933" y="20247"/>
                    <a:pt x="202787" y="97057"/>
                  </a:cubicBezTo>
                  <a:cubicBezTo>
                    <a:pt x="200246" y="176408"/>
                    <a:pt x="-514" y="161034"/>
                    <a:pt x="-514" y="161034"/>
                  </a:cubicBezTo>
                  <a:lnTo>
                    <a:pt x="27630" y="-210"/>
                  </a:lnTo>
                  <a:close/>
                </a:path>
              </a:pathLst>
            </a:custGeom>
            <a:solidFill>
              <a:srgbClr val="00002B"/>
            </a:solidFill>
            <a:ln w="6346" cap="flat">
              <a:noFill/>
              <a:prstDash val="solid"/>
              <a:miter/>
            </a:ln>
          </p:spPr>
          <p:txBody>
            <a:bodyPr rtlCol="0" anchor="ctr"/>
            <a:lstStyle/>
            <a:p>
              <a:endParaRPr lang="zh-CN" altLang="en-US"/>
            </a:p>
          </p:txBody>
        </p:sp>
        <p:sp>
          <p:nvSpPr>
            <p:cNvPr id="125" name="任意多边形 21"/>
            <p:cNvSpPr/>
            <p:nvPr/>
          </p:nvSpPr>
          <p:spPr>
            <a:xfrm>
              <a:off x="4100646" y="5006258"/>
              <a:ext cx="1488236" cy="437236"/>
            </a:xfrm>
            <a:custGeom>
              <a:avLst/>
              <a:gdLst>
                <a:gd name="connsiteX0" fmla="*/ 1313924 w 1314438"/>
                <a:gd name="connsiteY0" fmla="*/ 208966 h 386175"/>
                <a:gd name="connsiteX1" fmla="*/ 2820 w 1314438"/>
                <a:gd name="connsiteY1" fmla="*/ 90797 h 386175"/>
                <a:gd name="connsiteX2" fmla="*/ 1293403 w 1314438"/>
                <a:gd name="connsiteY2" fmla="*/ 385966 h 386175"/>
                <a:gd name="connsiteX3" fmla="*/ 1313924 w 1314438"/>
                <a:gd name="connsiteY3" fmla="*/ 208712 h 386175"/>
              </a:gdLst>
              <a:ahLst/>
              <a:cxnLst>
                <a:cxn ang="0">
                  <a:pos x="connsiteX0" y="connsiteY0"/>
                </a:cxn>
                <a:cxn ang="0">
                  <a:pos x="connsiteX1" y="connsiteY1"/>
                </a:cxn>
                <a:cxn ang="0">
                  <a:pos x="connsiteX2" y="connsiteY2"/>
                </a:cxn>
                <a:cxn ang="0">
                  <a:pos x="connsiteX3" y="connsiteY3"/>
                </a:cxn>
              </a:cxnLst>
              <a:rect l="l" t="t" r="r" b="b"/>
              <a:pathLst>
                <a:path w="1314438" h="386175">
                  <a:moveTo>
                    <a:pt x="1313924" y="208966"/>
                  </a:moveTo>
                  <a:cubicBezTo>
                    <a:pt x="1313924" y="208966"/>
                    <a:pt x="82361" y="-168603"/>
                    <a:pt x="2820" y="90797"/>
                  </a:cubicBezTo>
                  <a:cubicBezTo>
                    <a:pt x="-76722" y="347847"/>
                    <a:pt x="1293403" y="385966"/>
                    <a:pt x="1293403" y="385966"/>
                  </a:cubicBezTo>
                  <a:lnTo>
                    <a:pt x="1313924" y="208712"/>
                  </a:lnTo>
                  <a:close/>
                </a:path>
              </a:pathLst>
            </a:custGeom>
            <a:solidFill>
              <a:srgbClr val="1E2160"/>
            </a:solidFill>
            <a:ln w="6346" cap="flat">
              <a:noFill/>
              <a:prstDash val="solid"/>
              <a:miter/>
            </a:ln>
          </p:spPr>
          <p:txBody>
            <a:bodyPr rtlCol="0" anchor="ctr"/>
            <a:lstStyle/>
            <a:p>
              <a:endParaRPr lang="zh-CN" altLang="en-US"/>
            </a:p>
          </p:txBody>
        </p:sp>
        <p:sp>
          <p:nvSpPr>
            <p:cNvPr id="126" name="任意多边形 22"/>
            <p:cNvSpPr/>
            <p:nvPr/>
          </p:nvSpPr>
          <p:spPr>
            <a:xfrm>
              <a:off x="4002665" y="5286755"/>
              <a:ext cx="235837" cy="184637"/>
            </a:xfrm>
            <a:custGeom>
              <a:avLst/>
              <a:gdLst>
                <a:gd name="connsiteX0" fmla="*/ 169282 w 208296"/>
                <a:gd name="connsiteY0" fmla="*/ -210 h 163075"/>
                <a:gd name="connsiteX1" fmla="*/ -94 w 208296"/>
                <a:gd name="connsiteY1" fmla="*/ 109382 h 163075"/>
                <a:gd name="connsiteX2" fmla="*/ 207782 w 208296"/>
                <a:gd name="connsiteY2" fmla="*/ 157857 h 163075"/>
                <a:gd name="connsiteX3" fmla="*/ 169282 w 208296"/>
                <a:gd name="connsiteY3" fmla="*/ -210 h 163075"/>
              </a:gdLst>
              <a:ahLst/>
              <a:cxnLst>
                <a:cxn ang="0">
                  <a:pos x="connsiteX0" y="connsiteY0"/>
                </a:cxn>
                <a:cxn ang="0">
                  <a:pos x="connsiteX1" y="connsiteY1"/>
                </a:cxn>
                <a:cxn ang="0">
                  <a:pos x="connsiteX2" y="connsiteY2"/>
                </a:cxn>
                <a:cxn ang="0">
                  <a:pos x="connsiteX3" y="connsiteY3"/>
                </a:cxn>
              </a:cxnLst>
              <a:rect l="l" t="t" r="r" b="b"/>
              <a:pathLst>
                <a:path w="208296" h="163075">
                  <a:moveTo>
                    <a:pt x="169282" y="-210"/>
                  </a:moveTo>
                  <a:cubicBezTo>
                    <a:pt x="169282" y="-210"/>
                    <a:pt x="-10322" y="32890"/>
                    <a:pt x="-94" y="109382"/>
                  </a:cubicBezTo>
                  <a:cubicBezTo>
                    <a:pt x="10135" y="185874"/>
                    <a:pt x="207782" y="157857"/>
                    <a:pt x="207782" y="157857"/>
                  </a:cubicBezTo>
                  <a:lnTo>
                    <a:pt x="169282" y="-210"/>
                  </a:lnTo>
                  <a:close/>
                </a:path>
              </a:pathLst>
            </a:custGeom>
            <a:solidFill>
              <a:srgbClr val="00002B"/>
            </a:solidFill>
            <a:ln w="6346" cap="flat">
              <a:noFill/>
              <a:prstDash val="solid"/>
              <a:miter/>
            </a:ln>
          </p:spPr>
          <p:txBody>
            <a:bodyPr rtlCol="0" anchor="ctr"/>
            <a:lstStyle/>
            <a:p>
              <a:endParaRPr lang="zh-CN" altLang="en-US"/>
            </a:p>
          </p:txBody>
        </p:sp>
        <p:sp>
          <p:nvSpPr>
            <p:cNvPr id="127" name="任意多边形 23"/>
            <p:cNvSpPr/>
            <p:nvPr/>
          </p:nvSpPr>
          <p:spPr>
            <a:xfrm>
              <a:off x="4163334" y="4959760"/>
              <a:ext cx="1475212" cy="524448"/>
            </a:xfrm>
            <a:custGeom>
              <a:avLst/>
              <a:gdLst>
                <a:gd name="connsiteX0" fmla="*/ -514 w 1302935"/>
                <a:gd name="connsiteY0" fmla="*/ 288407 h 463202"/>
                <a:gd name="connsiteX1" fmla="*/ 1297439 w 1302935"/>
                <a:gd name="connsiteY1" fmla="*/ 75449 h 463202"/>
                <a:gd name="connsiteX2" fmla="*/ 30298 w 1302935"/>
                <a:gd name="connsiteY2" fmla="*/ 462992 h 463202"/>
                <a:gd name="connsiteX3" fmla="*/ -514 w 1302935"/>
                <a:gd name="connsiteY3" fmla="*/ 288535 h 463202"/>
              </a:gdLst>
              <a:ahLst/>
              <a:cxnLst>
                <a:cxn ang="0">
                  <a:pos x="connsiteX0" y="connsiteY0"/>
                </a:cxn>
                <a:cxn ang="0">
                  <a:pos x="connsiteX1" y="connsiteY1"/>
                </a:cxn>
                <a:cxn ang="0">
                  <a:pos x="connsiteX2" y="connsiteY2"/>
                </a:cxn>
                <a:cxn ang="0">
                  <a:pos x="connsiteX3" y="connsiteY3"/>
                </a:cxn>
              </a:cxnLst>
              <a:rect l="l" t="t" r="r" b="b"/>
              <a:pathLst>
                <a:path w="1302935" h="463202">
                  <a:moveTo>
                    <a:pt x="-514" y="288407"/>
                  </a:moveTo>
                  <a:cubicBezTo>
                    <a:pt x="-514" y="288407"/>
                    <a:pt x="1197376" y="-178551"/>
                    <a:pt x="1297439" y="75449"/>
                  </a:cubicBezTo>
                  <a:cubicBezTo>
                    <a:pt x="1394896" y="326908"/>
                    <a:pt x="30298" y="462992"/>
                    <a:pt x="30298" y="462992"/>
                  </a:cubicBezTo>
                  <a:lnTo>
                    <a:pt x="-514" y="288535"/>
                  </a:lnTo>
                  <a:close/>
                </a:path>
              </a:pathLst>
            </a:custGeom>
            <a:solidFill>
              <a:srgbClr val="2A3072"/>
            </a:solidFill>
            <a:ln w="6346" cap="flat">
              <a:noFill/>
              <a:prstDash val="solid"/>
              <a:miter/>
            </a:ln>
          </p:spPr>
          <p:txBody>
            <a:bodyPr rtlCol="0" anchor="ctr"/>
            <a:lstStyle/>
            <a:p>
              <a:endParaRPr lang="zh-CN" altLang="en-US"/>
            </a:p>
          </p:txBody>
        </p:sp>
        <p:sp>
          <p:nvSpPr>
            <p:cNvPr id="128" name="任意多边形 24"/>
            <p:cNvSpPr/>
            <p:nvPr/>
          </p:nvSpPr>
          <p:spPr>
            <a:xfrm>
              <a:off x="4197069" y="4159220"/>
              <a:ext cx="334881" cy="457055"/>
            </a:xfrm>
            <a:custGeom>
              <a:avLst/>
              <a:gdLst>
                <a:gd name="connsiteX0" fmla="*/ 262507 w 295773"/>
                <a:gd name="connsiteY0" fmla="*/ -210 h 403680"/>
                <a:gd name="connsiteX1" fmla="*/ -514 w 295773"/>
                <a:gd name="connsiteY1" fmla="*/ 206522 h 403680"/>
                <a:gd name="connsiteX2" fmla="*/ 151962 w 295773"/>
                <a:gd name="connsiteY2" fmla="*/ 403470 h 403680"/>
                <a:gd name="connsiteX3" fmla="*/ 290969 w 295773"/>
                <a:gd name="connsiteY3" fmla="*/ 272468 h 403680"/>
                <a:gd name="connsiteX4" fmla="*/ 262507 w 295773"/>
                <a:gd name="connsiteY4" fmla="*/ -210 h 403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773" h="403680">
                  <a:moveTo>
                    <a:pt x="262507" y="-210"/>
                  </a:moveTo>
                  <a:cubicBezTo>
                    <a:pt x="262507" y="-210"/>
                    <a:pt x="113843" y="47693"/>
                    <a:pt x="-514" y="206522"/>
                  </a:cubicBezTo>
                  <a:lnTo>
                    <a:pt x="151962" y="403470"/>
                  </a:lnTo>
                  <a:cubicBezTo>
                    <a:pt x="151962" y="403470"/>
                    <a:pt x="278326" y="317766"/>
                    <a:pt x="290969" y="272468"/>
                  </a:cubicBezTo>
                  <a:cubicBezTo>
                    <a:pt x="309393" y="206395"/>
                    <a:pt x="262507" y="-210"/>
                    <a:pt x="262507" y="-210"/>
                  </a:cubicBezTo>
                  <a:close/>
                </a:path>
              </a:pathLst>
            </a:custGeom>
            <a:solidFill>
              <a:srgbClr val="BE5ED3"/>
            </a:solidFill>
            <a:ln w="6346" cap="flat">
              <a:noFill/>
              <a:prstDash val="solid"/>
              <a:miter/>
            </a:ln>
          </p:spPr>
          <p:txBody>
            <a:bodyPr rtlCol="0" anchor="ctr"/>
            <a:lstStyle/>
            <a:p>
              <a:endParaRPr lang="zh-CN" altLang="en-US"/>
            </a:p>
          </p:txBody>
        </p:sp>
        <p:sp>
          <p:nvSpPr>
            <p:cNvPr id="129" name="任意多边形 25"/>
            <p:cNvSpPr/>
            <p:nvPr/>
          </p:nvSpPr>
          <p:spPr>
            <a:xfrm>
              <a:off x="5168201" y="4116061"/>
              <a:ext cx="316452" cy="449862"/>
            </a:xfrm>
            <a:custGeom>
              <a:avLst/>
              <a:gdLst>
                <a:gd name="connsiteX0" fmla="*/ 30827 w 279496"/>
                <a:gd name="connsiteY0" fmla="*/ -210 h 397327"/>
                <a:gd name="connsiteX1" fmla="*/ 278982 w 279496"/>
                <a:gd name="connsiteY1" fmla="*/ 203092 h 397327"/>
                <a:gd name="connsiteX2" fmla="*/ 134892 w 279496"/>
                <a:gd name="connsiteY2" fmla="*/ 397117 h 397327"/>
                <a:gd name="connsiteX3" fmla="*/ 3508 w 279496"/>
                <a:gd name="connsiteY3" fmla="*/ 268148 h 397327"/>
                <a:gd name="connsiteX4" fmla="*/ 30827 w 279496"/>
                <a:gd name="connsiteY4" fmla="*/ -210 h 3973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496" h="397327">
                  <a:moveTo>
                    <a:pt x="30827" y="-210"/>
                  </a:moveTo>
                  <a:cubicBezTo>
                    <a:pt x="30827" y="-210"/>
                    <a:pt x="161575" y="21899"/>
                    <a:pt x="278982" y="203092"/>
                  </a:cubicBezTo>
                  <a:lnTo>
                    <a:pt x="134892" y="397117"/>
                  </a:lnTo>
                  <a:cubicBezTo>
                    <a:pt x="134892" y="397117"/>
                    <a:pt x="15452" y="312747"/>
                    <a:pt x="3508" y="268148"/>
                  </a:cubicBezTo>
                  <a:cubicBezTo>
                    <a:pt x="-13899" y="203155"/>
                    <a:pt x="30827" y="-210"/>
                    <a:pt x="30827" y="-210"/>
                  </a:cubicBezTo>
                  <a:close/>
                </a:path>
              </a:pathLst>
            </a:custGeom>
            <a:solidFill>
              <a:srgbClr val="BE5ED3"/>
            </a:solidFill>
            <a:ln w="6346" cap="flat">
              <a:noFill/>
              <a:prstDash val="solid"/>
              <a:miter/>
            </a:ln>
          </p:spPr>
          <p:txBody>
            <a:bodyPr rtlCol="0" anchor="ctr"/>
            <a:lstStyle/>
            <a:p>
              <a:endParaRPr lang="zh-CN" altLang="en-US"/>
            </a:p>
          </p:txBody>
        </p:sp>
        <p:sp>
          <p:nvSpPr>
            <p:cNvPr id="130" name="任意多边形 26"/>
            <p:cNvSpPr/>
            <p:nvPr/>
          </p:nvSpPr>
          <p:spPr>
            <a:xfrm>
              <a:off x="3207781" y="3560975"/>
              <a:ext cx="1486066" cy="1759003"/>
            </a:xfrm>
            <a:custGeom>
              <a:avLst/>
              <a:gdLst>
                <a:gd name="connsiteX0" fmla="*/ 933471 w 1312521"/>
                <a:gd name="connsiteY0" fmla="*/ 872704 h 1553585"/>
                <a:gd name="connsiteX1" fmla="*/ 1030738 w 1312521"/>
                <a:gd name="connsiteY1" fmla="*/ 1006121 h 1553585"/>
                <a:gd name="connsiteX2" fmla="*/ 1002848 w 1312521"/>
                <a:gd name="connsiteY2" fmla="*/ 1177656 h 1553585"/>
                <a:gd name="connsiteX3" fmla="*/ 831211 w 1312521"/>
                <a:gd name="connsiteY3" fmla="*/ 1152962 h 1553585"/>
                <a:gd name="connsiteX4" fmla="*/ 830677 w 1312521"/>
                <a:gd name="connsiteY4" fmla="*/ 1152244 h 1553585"/>
                <a:gd name="connsiteX5" fmla="*/ 674897 w 1312521"/>
                <a:gd name="connsiteY5" fmla="*/ 940874 h 1553585"/>
                <a:gd name="connsiteX6" fmla="*/ 674008 w 1312521"/>
                <a:gd name="connsiteY6" fmla="*/ 935220 h 1553585"/>
                <a:gd name="connsiteX7" fmla="*/ 669942 w 1312521"/>
                <a:gd name="connsiteY7" fmla="*/ 931217 h 1553585"/>
                <a:gd name="connsiteX8" fmla="*/ 695354 w 1312521"/>
                <a:gd name="connsiteY8" fmla="*/ 758792 h 1553585"/>
                <a:gd name="connsiteX9" fmla="*/ 761046 w 1312521"/>
                <a:gd name="connsiteY9" fmla="*/ 359495 h 1553585"/>
                <a:gd name="connsiteX10" fmla="*/ 364075 w 1312521"/>
                <a:gd name="connsiteY10" fmla="*/ 301001 h 1553585"/>
                <a:gd name="connsiteX11" fmla="*/ 362321 w 1312521"/>
                <a:gd name="connsiteY11" fmla="*/ 302316 h 1553585"/>
                <a:gd name="connsiteX12" fmla="*/ 248727 w 1312521"/>
                <a:gd name="connsiteY12" fmla="*/ 557015 h 1553585"/>
                <a:gd name="connsiteX13" fmla="*/ 137946 w 1312521"/>
                <a:gd name="connsiteY13" fmla="*/ 696670 h 1553585"/>
                <a:gd name="connsiteX14" fmla="*/ 136910 w 1312521"/>
                <a:gd name="connsiteY14" fmla="*/ 696785 h 1553585"/>
                <a:gd name="connsiteX15" fmla="*/ 2668 w 1312521"/>
                <a:gd name="connsiteY15" fmla="*/ 586557 h 1553585"/>
                <a:gd name="connsiteX16" fmla="*/ 216389 w 1312521"/>
                <a:gd name="connsiteY16" fmla="*/ 102509 h 1553585"/>
                <a:gd name="connsiteX17" fmla="*/ 960282 w 1312521"/>
                <a:gd name="connsiteY17" fmla="*/ 215786 h 1553585"/>
                <a:gd name="connsiteX18" fmla="*/ 933471 w 1312521"/>
                <a:gd name="connsiteY18" fmla="*/ 872704 h 1553585"/>
                <a:gd name="connsiteX19" fmla="*/ 1259071 w 1312521"/>
                <a:gd name="connsiteY19" fmla="*/ 1318824 h 1553585"/>
                <a:gd name="connsiteX20" fmla="*/ 1287153 w 1312521"/>
                <a:gd name="connsiteY20" fmla="*/ 1357388 h 1553585"/>
                <a:gd name="connsiteX21" fmla="*/ 1259199 w 1312521"/>
                <a:gd name="connsiteY21" fmla="*/ 1528923 h 1553585"/>
                <a:gd name="connsiteX22" fmla="*/ 1087644 w 1312521"/>
                <a:gd name="connsiteY22" fmla="*/ 1504260 h 1553585"/>
                <a:gd name="connsiteX23" fmla="*/ 1087091 w 1312521"/>
                <a:gd name="connsiteY23" fmla="*/ 1503511 h 1553585"/>
                <a:gd name="connsiteX24" fmla="*/ 1061678 w 1312521"/>
                <a:gd name="connsiteY24" fmla="*/ 1465391 h 1553585"/>
                <a:gd name="connsiteX25" fmla="*/ 1087091 w 1312521"/>
                <a:gd name="connsiteY25" fmla="*/ 1292967 h 1553585"/>
                <a:gd name="connsiteX26" fmla="*/ 1259199 w 1312521"/>
                <a:gd name="connsiteY26" fmla="*/ 1318379 h 1553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312521" h="1553585">
                  <a:moveTo>
                    <a:pt x="933471" y="872704"/>
                  </a:moveTo>
                  <a:lnTo>
                    <a:pt x="1030738" y="1006121"/>
                  </a:lnTo>
                  <a:cubicBezTo>
                    <a:pt x="1071971" y="1062410"/>
                    <a:pt x="1061551" y="1137187"/>
                    <a:pt x="1002848" y="1177656"/>
                  </a:cubicBezTo>
                  <a:cubicBezTo>
                    <a:pt x="948630" y="1218234"/>
                    <a:pt x="871788" y="1207179"/>
                    <a:pt x="831211" y="1152962"/>
                  </a:cubicBezTo>
                  <a:cubicBezTo>
                    <a:pt x="831033" y="1152720"/>
                    <a:pt x="830855" y="1152485"/>
                    <a:pt x="830677" y="1152244"/>
                  </a:cubicBezTo>
                  <a:lnTo>
                    <a:pt x="674897" y="940874"/>
                  </a:lnTo>
                  <a:cubicBezTo>
                    <a:pt x="673246" y="937633"/>
                    <a:pt x="676486" y="935982"/>
                    <a:pt x="674008" y="935220"/>
                  </a:cubicBezTo>
                  <a:cubicBezTo>
                    <a:pt x="671530" y="934457"/>
                    <a:pt x="671594" y="934457"/>
                    <a:pt x="669942" y="931217"/>
                  </a:cubicBezTo>
                  <a:cubicBezTo>
                    <a:pt x="630362" y="878168"/>
                    <a:pt x="642369" y="798499"/>
                    <a:pt x="695354" y="758792"/>
                  </a:cubicBezTo>
                  <a:cubicBezTo>
                    <a:pt x="824769" y="665400"/>
                    <a:pt x="855010" y="486495"/>
                    <a:pt x="761046" y="359495"/>
                  </a:cubicBezTo>
                  <a:cubicBezTo>
                    <a:pt x="667578" y="233721"/>
                    <a:pt x="489849" y="207534"/>
                    <a:pt x="364075" y="301001"/>
                  </a:cubicBezTo>
                  <a:cubicBezTo>
                    <a:pt x="363490" y="301439"/>
                    <a:pt x="362906" y="301878"/>
                    <a:pt x="362321" y="302316"/>
                  </a:cubicBezTo>
                  <a:cubicBezTo>
                    <a:pt x="281636" y="360797"/>
                    <a:pt x="238326" y="457912"/>
                    <a:pt x="248727" y="557015"/>
                  </a:cubicBezTo>
                  <a:cubicBezTo>
                    <a:pt x="256700" y="626169"/>
                    <a:pt x="207101" y="688697"/>
                    <a:pt x="137946" y="696670"/>
                  </a:cubicBezTo>
                  <a:cubicBezTo>
                    <a:pt x="137603" y="696708"/>
                    <a:pt x="137254" y="696747"/>
                    <a:pt x="136910" y="696785"/>
                  </a:cubicBezTo>
                  <a:cubicBezTo>
                    <a:pt x="68106" y="701741"/>
                    <a:pt x="9847" y="656252"/>
                    <a:pt x="2668" y="586557"/>
                  </a:cubicBezTo>
                  <a:cubicBezTo>
                    <a:pt x="-18056" y="398554"/>
                    <a:pt x="63493" y="213855"/>
                    <a:pt x="216389" y="102509"/>
                  </a:cubicBezTo>
                  <a:cubicBezTo>
                    <a:pt x="453375" y="-70456"/>
                    <a:pt x="785519" y="-19878"/>
                    <a:pt x="960282" y="215786"/>
                  </a:cubicBezTo>
                  <a:cubicBezTo>
                    <a:pt x="1106405" y="415975"/>
                    <a:pt x="1089251" y="688017"/>
                    <a:pt x="933471" y="872704"/>
                  </a:cubicBezTo>
                  <a:close/>
                  <a:moveTo>
                    <a:pt x="1259071" y="1318824"/>
                  </a:moveTo>
                  <a:lnTo>
                    <a:pt x="1287153" y="1357388"/>
                  </a:lnTo>
                  <a:cubicBezTo>
                    <a:pt x="1328321" y="1413677"/>
                    <a:pt x="1317902" y="1488454"/>
                    <a:pt x="1259199" y="1528923"/>
                  </a:cubicBezTo>
                  <a:cubicBezTo>
                    <a:pt x="1205012" y="1569488"/>
                    <a:pt x="1128209" y="1558440"/>
                    <a:pt x="1087644" y="1504260"/>
                  </a:cubicBezTo>
                  <a:cubicBezTo>
                    <a:pt x="1087460" y="1504013"/>
                    <a:pt x="1087275" y="1503758"/>
                    <a:pt x="1087091" y="1503511"/>
                  </a:cubicBezTo>
                  <a:lnTo>
                    <a:pt x="1061678" y="1465391"/>
                  </a:lnTo>
                  <a:cubicBezTo>
                    <a:pt x="1019684" y="1411517"/>
                    <a:pt x="1034106" y="1332610"/>
                    <a:pt x="1087091" y="1292967"/>
                  </a:cubicBezTo>
                  <a:cubicBezTo>
                    <a:pt x="1141671" y="1252592"/>
                    <a:pt x="1218621" y="1263958"/>
                    <a:pt x="1259199" y="1318379"/>
                  </a:cubicBezTo>
                  <a:close/>
                </a:path>
              </a:pathLst>
            </a:custGeom>
            <a:solidFill>
              <a:srgbClr val="FFC545"/>
            </a:solidFill>
            <a:ln w="6346" cap="flat">
              <a:noFill/>
              <a:prstDash val="solid"/>
              <a:miter/>
            </a:ln>
          </p:spPr>
          <p:txBody>
            <a:bodyPr rtlCol="0" anchor="ctr"/>
            <a:lstStyle/>
            <a:p>
              <a:endParaRPr lang="zh-CN" altLang="en-US"/>
            </a:p>
          </p:txBody>
        </p:sp>
        <p:sp>
          <p:nvSpPr>
            <p:cNvPr id="131" name="任意多边形 27"/>
            <p:cNvSpPr/>
            <p:nvPr/>
          </p:nvSpPr>
          <p:spPr>
            <a:xfrm>
              <a:off x="6164723" y="1962102"/>
              <a:ext cx="703194" cy="564027"/>
            </a:xfrm>
            <a:custGeom>
              <a:avLst/>
              <a:gdLst>
                <a:gd name="connsiteX0" fmla="*/ 577794 w 621074"/>
                <a:gd name="connsiteY0" fmla="*/ 416455 h 498159"/>
                <a:gd name="connsiteX1" fmla="*/ 538976 w 621074"/>
                <a:gd name="connsiteY1" fmla="*/ 192061 h 498159"/>
                <a:gd name="connsiteX2" fmla="*/ 398317 w 621074"/>
                <a:gd name="connsiteY2" fmla="*/ 31135 h 498159"/>
                <a:gd name="connsiteX3" fmla="*/ 10265 w 621074"/>
                <a:gd name="connsiteY3" fmla="*/ 121159 h 498159"/>
                <a:gd name="connsiteX4" fmla="*/ 38156 w 621074"/>
                <a:gd name="connsiteY4" fmla="*/ 265504 h 498159"/>
                <a:gd name="connsiteX5" fmla="*/ 65983 w 621074"/>
                <a:gd name="connsiteY5" fmla="*/ 440152 h 498159"/>
                <a:gd name="connsiteX6" fmla="*/ 577794 w 621074"/>
                <a:gd name="connsiteY6" fmla="*/ 416455 h 498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1074" h="498159">
                  <a:moveTo>
                    <a:pt x="577794" y="416455"/>
                  </a:moveTo>
                  <a:cubicBezTo>
                    <a:pt x="667819" y="254576"/>
                    <a:pt x="596536" y="161629"/>
                    <a:pt x="538976" y="192061"/>
                  </a:cubicBezTo>
                  <a:cubicBezTo>
                    <a:pt x="538976" y="192061"/>
                    <a:pt x="530399" y="91617"/>
                    <a:pt x="398317" y="31135"/>
                  </a:cubicBezTo>
                  <a:cubicBezTo>
                    <a:pt x="245841" y="-38750"/>
                    <a:pt x="48893" y="15633"/>
                    <a:pt x="10265" y="121159"/>
                  </a:cubicBezTo>
                  <a:cubicBezTo>
                    <a:pt x="-25186" y="218554"/>
                    <a:pt x="38156" y="265504"/>
                    <a:pt x="38156" y="265504"/>
                  </a:cubicBezTo>
                  <a:cubicBezTo>
                    <a:pt x="38156" y="265504"/>
                    <a:pt x="-1043" y="335388"/>
                    <a:pt x="65983" y="440152"/>
                  </a:cubicBezTo>
                  <a:cubicBezTo>
                    <a:pt x="133009" y="544916"/>
                    <a:pt x="537515" y="488945"/>
                    <a:pt x="577794" y="416455"/>
                  </a:cubicBezTo>
                  <a:close/>
                </a:path>
              </a:pathLst>
            </a:custGeom>
            <a:solidFill>
              <a:srgbClr val="981D04"/>
            </a:solidFill>
            <a:ln w="6346" cap="flat">
              <a:noFill/>
              <a:prstDash val="solid"/>
              <a:miter/>
            </a:ln>
          </p:spPr>
          <p:txBody>
            <a:bodyPr rtlCol="0" anchor="ctr"/>
            <a:lstStyle/>
            <a:p>
              <a:endParaRPr lang="zh-CN" altLang="en-US"/>
            </a:p>
          </p:txBody>
        </p:sp>
        <p:sp>
          <p:nvSpPr>
            <p:cNvPr id="132" name="任意多边形 28"/>
            <p:cNvSpPr/>
            <p:nvPr/>
          </p:nvSpPr>
          <p:spPr>
            <a:xfrm>
              <a:off x="6390997" y="2695691"/>
              <a:ext cx="273341" cy="276362"/>
            </a:xfrm>
            <a:custGeom>
              <a:avLst/>
              <a:gdLst>
                <a:gd name="connsiteX0" fmla="*/ 120196 w 241420"/>
                <a:gd name="connsiteY0" fmla="*/ 243879 h 244088"/>
                <a:gd name="connsiteX1" fmla="*/ 120196 w 241420"/>
                <a:gd name="connsiteY1" fmla="*/ 243879 h 244088"/>
                <a:gd name="connsiteX2" fmla="*/ -514 w 241420"/>
                <a:gd name="connsiteY2" fmla="*/ 160017 h 244088"/>
                <a:gd name="connsiteX3" fmla="*/ -514 w 241420"/>
                <a:gd name="connsiteY3" fmla="*/ -210 h 244088"/>
                <a:gd name="connsiteX4" fmla="*/ 240906 w 241420"/>
                <a:gd name="connsiteY4" fmla="*/ -210 h 244088"/>
                <a:gd name="connsiteX5" fmla="*/ 240906 w 241420"/>
                <a:gd name="connsiteY5" fmla="*/ 160335 h 244088"/>
                <a:gd name="connsiteX6" fmla="*/ 120958 w 241420"/>
                <a:gd name="connsiteY6" fmla="*/ 243752 h 244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20" h="244088">
                  <a:moveTo>
                    <a:pt x="120196" y="243879"/>
                  </a:moveTo>
                  <a:lnTo>
                    <a:pt x="120196" y="243879"/>
                  </a:lnTo>
                  <a:cubicBezTo>
                    <a:pt x="53551" y="243879"/>
                    <a:pt x="-514" y="206332"/>
                    <a:pt x="-514" y="160017"/>
                  </a:cubicBezTo>
                  <a:lnTo>
                    <a:pt x="-514" y="-210"/>
                  </a:lnTo>
                  <a:lnTo>
                    <a:pt x="240906" y="-210"/>
                  </a:lnTo>
                  <a:lnTo>
                    <a:pt x="240906" y="160335"/>
                  </a:lnTo>
                  <a:cubicBezTo>
                    <a:pt x="240906" y="206395"/>
                    <a:pt x="187222" y="243752"/>
                    <a:pt x="120958" y="243752"/>
                  </a:cubicBezTo>
                  <a:close/>
                </a:path>
              </a:pathLst>
            </a:custGeom>
            <a:solidFill>
              <a:srgbClr val="FF93B1"/>
            </a:solidFill>
            <a:ln w="6346" cap="flat">
              <a:noFill/>
              <a:prstDash val="solid"/>
              <a:miter/>
            </a:ln>
          </p:spPr>
          <p:txBody>
            <a:bodyPr rtlCol="0" anchor="ctr"/>
            <a:lstStyle/>
            <a:p>
              <a:endParaRPr lang="zh-CN" altLang="en-US"/>
            </a:p>
          </p:txBody>
        </p:sp>
        <p:sp>
          <p:nvSpPr>
            <p:cNvPr id="133" name="任意多边形 29"/>
            <p:cNvSpPr/>
            <p:nvPr/>
          </p:nvSpPr>
          <p:spPr>
            <a:xfrm>
              <a:off x="6190954" y="2434905"/>
              <a:ext cx="140645" cy="163868"/>
            </a:xfrm>
            <a:custGeom>
              <a:avLst/>
              <a:gdLst>
                <a:gd name="connsiteX0" fmla="*/ 89827 w 124220"/>
                <a:gd name="connsiteY0" fmla="*/ 32284 h 144731"/>
                <a:gd name="connsiteX1" fmla="*/ -514 w 124220"/>
                <a:gd name="connsiteY1" fmla="*/ 54139 h 144731"/>
                <a:gd name="connsiteX2" fmla="*/ 109904 w 124220"/>
                <a:gd name="connsiteY2" fmla="*/ 127518 h 144731"/>
                <a:gd name="connsiteX3" fmla="*/ 89827 w 124220"/>
                <a:gd name="connsiteY3" fmla="*/ 32221 h 144731"/>
              </a:gdLst>
              <a:ahLst/>
              <a:cxnLst>
                <a:cxn ang="0">
                  <a:pos x="connsiteX0" y="connsiteY0"/>
                </a:cxn>
                <a:cxn ang="0">
                  <a:pos x="connsiteX1" y="connsiteY1"/>
                </a:cxn>
                <a:cxn ang="0">
                  <a:pos x="connsiteX2" y="connsiteY2"/>
                </a:cxn>
                <a:cxn ang="0">
                  <a:pos x="connsiteX3" y="connsiteY3"/>
                </a:cxn>
              </a:cxnLst>
              <a:rect l="l" t="t" r="r" b="b"/>
              <a:pathLst>
                <a:path w="124220" h="144731">
                  <a:moveTo>
                    <a:pt x="89827" y="32284"/>
                  </a:moveTo>
                  <a:cubicBezTo>
                    <a:pt x="47960" y="-30739"/>
                    <a:pt x="-514" y="9730"/>
                    <a:pt x="-514" y="54139"/>
                  </a:cubicBezTo>
                  <a:cubicBezTo>
                    <a:pt x="-514" y="118306"/>
                    <a:pt x="69752" y="173579"/>
                    <a:pt x="109904" y="127518"/>
                  </a:cubicBezTo>
                  <a:cubicBezTo>
                    <a:pt x="150056" y="81458"/>
                    <a:pt x="89827" y="32221"/>
                    <a:pt x="89827" y="32221"/>
                  </a:cubicBezTo>
                  <a:close/>
                </a:path>
              </a:pathLst>
            </a:custGeom>
            <a:solidFill>
              <a:srgbClr val="FED0D6"/>
            </a:solidFill>
            <a:ln w="6346" cap="flat">
              <a:noFill/>
              <a:prstDash val="solid"/>
              <a:miter/>
            </a:ln>
          </p:spPr>
          <p:txBody>
            <a:bodyPr rtlCol="0" anchor="ctr"/>
            <a:lstStyle/>
            <a:p>
              <a:endParaRPr lang="zh-CN" altLang="en-US"/>
            </a:p>
          </p:txBody>
        </p:sp>
        <p:sp>
          <p:nvSpPr>
            <p:cNvPr id="134" name="任意多边形 30"/>
            <p:cNvSpPr/>
            <p:nvPr/>
          </p:nvSpPr>
          <p:spPr>
            <a:xfrm>
              <a:off x="6727091" y="2434905"/>
              <a:ext cx="140816" cy="163868"/>
            </a:xfrm>
            <a:custGeom>
              <a:avLst/>
              <a:gdLst>
                <a:gd name="connsiteX0" fmla="*/ 33579 w 124371"/>
                <a:gd name="connsiteY0" fmla="*/ 32284 h 144731"/>
                <a:gd name="connsiteX1" fmla="*/ 123857 w 124371"/>
                <a:gd name="connsiteY1" fmla="*/ 54139 h 144731"/>
                <a:gd name="connsiteX2" fmla="*/ 13439 w 124371"/>
                <a:gd name="connsiteY2" fmla="*/ 127518 h 144731"/>
                <a:gd name="connsiteX3" fmla="*/ 33579 w 124371"/>
                <a:gd name="connsiteY3" fmla="*/ 32221 h 144731"/>
              </a:gdLst>
              <a:ahLst/>
              <a:cxnLst>
                <a:cxn ang="0">
                  <a:pos x="connsiteX0" y="connsiteY0"/>
                </a:cxn>
                <a:cxn ang="0">
                  <a:pos x="connsiteX1" y="connsiteY1"/>
                </a:cxn>
                <a:cxn ang="0">
                  <a:pos x="connsiteX2" y="connsiteY2"/>
                </a:cxn>
                <a:cxn ang="0">
                  <a:pos x="connsiteX3" y="connsiteY3"/>
                </a:cxn>
              </a:cxnLst>
              <a:rect l="l" t="t" r="r" b="b"/>
              <a:pathLst>
                <a:path w="124371" h="144731">
                  <a:moveTo>
                    <a:pt x="33579" y="32284"/>
                  </a:moveTo>
                  <a:cubicBezTo>
                    <a:pt x="75319" y="-30739"/>
                    <a:pt x="123857" y="9730"/>
                    <a:pt x="123857" y="54139"/>
                  </a:cubicBezTo>
                  <a:cubicBezTo>
                    <a:pt x="123857" y="118306"/>
                    <a:pt x="53972" y="173579"/>
                    <a:pt x="13439" y="127518"/>
                  </a:cubicBezTo>
                  <a:cubicBezTo>
                    <a:pt x="-27095" y="81458"/>
                    <a:pt x="33579" y="32221"/>
                    <a:pt x="33579" y="32221"/>
                  </a:cubicBezTo>
                  <a:close/>
                </a:path>
              </a:pathLst>
            </a:custGeom>
            <a:solidFill>
              <a:srgbClr val="FED0D6"/>
            </a:solidFill>
            <a:ln w="6346" cap="flat">
              <a:noFill/>
              <a:prstDash val="solid"/>
              <a:miter/>
            </a:ln>
          </p:spPr>
          <p:txBody>
            <a:bodyPr rtlCol="0" anchor="ctr"/>
            <a:lstStyle/>
            <a:p>
              <a:endParaRPr lang="zh-CN" altLang="en-US"/>
            </a:p>
          </p:txBody>
        </p:sp>
        <p:sp>
          <p:nvSpPr>
            <p:cNvPr id="135" name="任意多边形 31"/>
            <p:cNvSpPr/>
            <p:nvPr/>
          </p:nvSpPr>
          <p:spPr>
            <a:xfrm>
              <a:off x="6265196" y="2209296"/>
              <a:ext cx="527030" cy="543940"/>
            </a:xfrm>
            <a:custGeom>
              <a:avLst/>
              <a:gdLst>
                <a:gd name="connsiteX0" fmla="*/ 232068 w 465483"/>
                <a:gd name="connsiteY0" fmla="*/ 480209 h 480418"/>
                <a:gd name="connsiteX1" fmla="*/ 7928 w 465483"/>
                <a:gd name="connsiteY1" fmla="*/ 114266 h 480418"/>
                <a:gd name="connsiteX2" fmla="*/ 456589 w 465483"/>
                <a:gd name="connsiteY2" fmla="*/ 114266 h 480418"/>
                <a:gd name="connsiteX3" fmla="*/ 232068 w 465483"/>
                <a:gd name="connsiteY3" fmla="*/ 480209 h 480418"/>
              </a:gdLst>
              <a:ahLst/>
              <a:cxnLst>
                <a:cxn ang="0">
                  <a:pos x="connsiteX0" y="connsiteY0"/>
                </a:cxn>
                <a:cxn ang="0">
                  <a:pos x="connsiteX1" y="connsiteY1"/>
                </a:cxn>
                <a:cxn ang="0">
                  <a:pos x="connsiteX2" y="connsiteY2"/>
                </a:cxn>
                <a:cxn ang="0">
                  <a:pos x="connsiteX3" y="connsiteY3"/>
                </a:cxn>
              </a:cxnLst>
              <a:rect l="l" t="t" r="r" b="b"/>
              <a:pathLst>
                <a:path w="465483" h="480418">
                  <a:moveTo>
                    <a:pt x="232068" y="480209"/>
                  </a:moveTo>
                  <a:cubicBezTo>
                    <a:pt x="66886" y="480209"/>
                    <a:pt x="-30763" y="299588"/>
                    <a:pt x="7928" y="114266"/>
                  </a:cubicBezTo>
                  <a:cubicBezTo>
                    <a:pt x="39694" y="-38527"/>
                    <a:pt x="424696" y="-38210"/>
                    <a:pt x="456589" y="114266"/>
                  </a:cubicBezTo>
                  <a:cubicBezTo>
                    <a:pt x="495153" y="299588"/>
                    <a:pt x="397251" y="480209"/>
                    <a:pt x="232068" y="480209"/>
                  </a:cubicBezTo>
                  <a:close/>
                </a:path>
              </a:pathLst>
            </a:custGeom>
            <a:solidFill>
              <a:srgbClr val="FED0D6"/>
            </a:solidFill>
            <a:ln w="6346" cap="flat">
              <a:noFill/>
              <a:prstDash val="solid"/>
              <a:miter/>
            </a:ln>
          </p:spPr>
          <p:txBody>
            <a:bodyPr rtlCol="0" anchor="ctr"/>
            <a:lstStyle/>
            <a:p>
              <a:endParaRPr lang="zh-CN" altLang="en-US"/>
            </a:p>
          </p:txBody>
        </p:sp>
        <p:sp>
          <p:nvSpPr>
            <p:cNvPr id="136" name="任意多边形 32"/>
            <p:cNvSpPr/>
            <p:nvPr/>
          </p:nvSpPr>
          <p:spPr>
            <a:xfrm>
              <a:off x="6255890" y="2082565"/>
              <a:ext cx="448236" cy="230262"/>
            </a:xfrm>
            <a:custGeom>
              <a:avLst/>
              <a:gdLst>
                <a:gd name="connsiteX0" fmla="*/ 386663 w 395890"/>
                <a:gd name="connsiteY0" fmla="*/ 112221 h 203372"/>
                <a:gd name="connsiteX1" fmla="*/ 250388 w 395890"/>
                <a:gd name="connsiteY1" fmla="*/ 153708 h 203372"/>
                <a:gd name="connsiteX2" fmla="*/ 94799 w 395890"/>
                <a:gd name="connsiteY2" fmla="*/ 202246 h 203372"/>
                <a:gd name="connsiteX3" fmla="*/ 66146 w 395890"/>
                <a:gd name="connsiteY3" fmla="*/ 31028 h 203372"/>
                <a:gd name="connsiteX4" fmla="*/ 386663 w 395890"/>
                <a:gd name="connsiteY4" fmla="*/ 112221 h 2033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5890" h="203372">
                  <a:moveTo>
                    <a:pt x="386663" y="112221"/>
                  </a:moveTo>
                  <a:cubicBezTo>
                    <a:pt x="344034" y="208472"/>
                    <a:pt x="250388" y="153708"/>
                    <a:pt x="250388" y="153708"/>
                  </a:cubicBezTo>
                  <a:cubicBezTo>
                    <a:pt x="207091" y="190022"/>
                    <a:pt x="151062" y="207500"/>
                    <a:pt x="94799" y="202246"/>
                  </a:cubicBezTo>
                  <a:cubicBezTo>
                    <a:pt x="581" y="192970"/>
                    <a:pt x="-48592" y="79439"/>
                    <a:pt x="66146" y="31028"/>
                  </a:cubicBezTo>
                  <a:cubicBezTo>
                    <a:pt x="180884" y="-17383"/>
                    <a:pt x="446701" y="-22784"/>
                    <a:pt x="386663" y="112221"/>
                  </a:cubicBezTo>
                  <a:close/>
                </a:path>
              </a:pathLst>
            </a:custGeom>
            <a:solidFill>
              <a:srgbClr val="981D04"/>
            </a:solidFill>
            <a:ln w="6346" cap="flat">
              <a:noFill/>
              <a:prstDash val="solid"/>
              <a:miter/>
            </a:ln>
          </p:spPr>
          <p:txBody>
            <a:bodyPr rtlCol="0" anchor="ctr"/>
            <a:lstStyle/>
            <a:p>
              <a:endParaRPr lang="zh-CN" altLang="en-US"/>
            </a:p>
          </p:txBody>
        </p:sp>
        <p:sp>
          <p:nvSpPr>
            <p:cNvPr id="137" name="任意多边形 33"/>
            <p:cNvSpPr/>
            <p:nvPr/>
          </p:nvSpPr>
          <p:spPr>
            <a:xfrm>
              <a:off x="5999615" y="5296537"/>
              <a:ext cx="484830" cy="136671"/>
            </a:xfrm>
            <a:custGeom>
              <a:avLst/>
              <a:gdLst>
                <a:gd name="connsiteX0" fmla="*/ 415046 w 428211"/>
                <a:gd name="connsiteY0" fmla="*/ -210 h 120710"/>
                <a:gd name="connsiteX1" fmla="*/ 150755 w 428211"/>
                <a:gd name="connsiteY1" fmla="*/ -210 h 120710"/>
                <a:gd name="connsiteX2" fmla="*/ -514 w 428211"/>
                <a:gd name="connsiteY2" fmla="*/ 107794 h 120710"/>
                <a:gd name="connsiteX3" fmla="*/ -514 w 428211"/>
                <a:gd name="connsiteY3" fmla="*/ 120500 h 120710"/>
                <a:gd name="connsiteX4" fmla="*/ 425148 w 428211"/>
                <a:gd name="connsiteY4" fmla="*/ 120500 h 120710"/>
                <a:gd name="connsiteX5" fmla="*/ 414856 w 428211"/>
                <a:gd name="connsiteY5" fmla="*/ -210 h 120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8211" h="120710">
                  <a:moveTo>
                    <a:pt x="415046" y="-210"/>
                  </a:moveTo>
                  <a:lnTo>
                    <a:pt x="150755" y="-210"/>
                  </a:lnTo>
                  <a:cubicBezTo>
                    <a:pt x="150755" y="-210"/>
                    <a:pt x="14924" y="76981"/>
                    <a:pt x="-514" y="107794"/>
                  </a:cubicBezTo>
                  <a:lnTo>
                    <a:pt x="-514" y="120500"/>
                  </a:lnTo>
                  <a:lnTo>
                    <a:pt x="425148" y="120500"/>
                  </a:lnTo>
                  <a:cubicBezTo>
                    <a:pt x="425148" y="120500"/>
                    <a:pt x="435377" y="30412"/>
                    <a:pt x="414856" y="-210"/>
                  </a:cubicBezTo>
                  <a:close/>
                </a:path>
              </a:pathLst>
            </a:custGeom>
            <a:solidFill>
              <a:srgbClr val="00065B"/>
            </a:solidFill>
            <a:ln w="6346" cap="flat">
              <a:noFill/>
              <a:prstDash val="solid"/>
              <a:miter/>
            </a:ln>
          </p:spPr>
          <p:txBody>
            <a:bodyPr rtlCol="0" anchor="ctr"/>
            <a:lstStyle/>
            <a:p>
              <a:endParaRPr lang="zh-CN" altLang="en-US"/>
            </a:p>
          </p:txBody>
        </p:sp>
        <p:sp>
          <p:nvSpPr>
            <p:cNvPr id="138" name="任意多边形 34"/>
            <p:cNvSpPr/>
            <p:nvPr/>
          </p:nvSpPr>
          <p:spPr>
            <a:xfrm>
              <a:off x="5999255" y="5433496"/>
              <a:ext cx="483023" cy="22802"/>
            </a:xfrm>
            <a:custGeom>
              <a:avLst/>
              <a:gdLst>
                <a:gd name="connsiteX0" fmla="*/ 426615 w 426615"/>
                <a:gd name="connsiteY0" fmla="*/ 0 h 20139"/>
                <a:gd name="connsiteX1" fmla="*/ 0 w 426615"/>
                <a:gd name="connsiteY1" fmla="*/ 0 h 20139"/>
                <a:gd name="connsiteX2" fmla="*/ 0 w 426615"/>
                <a:gd name="connsiteY2" fmla="*/ 20140 h 20139"/>
                <a:gd name="connsiteX3" fmla="*/ 426615 w 426615"/>
                <a:gd name="connsiteY3" fmla="*/ 20140 h 20139"/>
                <a:gd name="connsiteX4" fmla="*/ 426615 w 426615"/>
                <a:gd name="connsiteY4" fmla="*/ 0 h 20139"/>
                <a:gd name="connsiteX5" fmla="*/ 426615 w 426615"/>
                <a:gd name="connsiteY5" fmla="*/ 0 h 20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6615" h="20139">
                  <a:moveTo>
                    <a:pt x="426615" y="0"/>
                  </a:moveTo>
                  <a:lnTo>
                    <a:pt x="0" y="0"/>
                  </a:lnTo>
                  <a:lnTo>
                    <a:pt x="0" y="20140"/>
                  </a:lnTo>
                  <a:lnTo>
                    <a:pt x="426615" y="20140"/>
                  </a:lnTo>
                  <a:lnTo>
                    <a:pt x="426615" y="0"/>
                  </a:lnTo>
                  <a:lnTo>
                    <a:pt x="426615" y="0"/>
                  </a:lnTo>
                  <a:close/>
                </a:path>
              </a:pathLst>
            </a:custGeom>
            <a:solidFill>
              <a:srgbClr val="434CC0"/>
            </a:solidFill>
            <a:ln w="6346" cap="flat">
              <a:noFill/>
              <a:prstDash val="solid"/>
              <a:miter/>
            </a:ln>
          </p:spPr>
          <p:txBody>
            <a:bodyPr rtlCol="0" anchor="ctr"/>
            <a:lstStyle/>
            <a:p>
              <a:endParaRPr lang="zh-CN" altLang="en-US"/>
            </a:p>
          </p:txBody>
        </p:sp>
        <p:sp>
          <p:nvSpPr>
            <p:cNvPr id="139" name="任意多边形 35"/>
            <p:cNvSpPr/>
            <p:nvPr/>
          </p:nvSpPr>
          <p:spPr>
            <a:xfrm>
              <a:off x="6140242" y="3782441"/>
              <a:ext cx="395626" cy="1526181"/>
            </a:xfrm>
            <a:custGeom>
              <a:avLst/>
              <a:gdLst>
                <a:gd name="connsiteX0" fmla="*/ 348910 w 349424"/>
                <a:gd name="connsiteY0" fmla="*/ -210 h 1347952"/>
                <a:gd name="connsiteX1" fmla="*/ 17656 w 349424"/>
                <a:gd name="connsiteY1" fmla="*/ -210 h 1347952"/>
                <a:gd name="connsiteX2" fmla="*/ -514 w 349424"/>
                <a:gd name="connsiteY2" fmla="*/ 1347742 h 1347952"/>
                <a:gd name="connsiteX3" fmla="*/ 305200 w 349424"/>
                <a:gd name="connsiteY3" fmla="*/ 1347742 h 1347952"/>
                <a:gd name="connsiteX4" fmla="*/ 346369 w 349424"/>
                <a:gd name="connsiteY4" fmla="*/ 202583 h 13479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424" h="1347952">
                  <a:moveTo>
                    <a:pt x="348910" y="-210"/>
                  </a:moveTo>
                  <a:lnTo>
                    <a:pt x="17656" y="-210"/>
                  </a:lnTo>
                  <a:lnTo>
                    <a:pt x="-514" y="1347742"/>
                  </a:lnTo>
                  <a:lnTo>
                    <a:pt x="305200" y="1347742"/>
                  </a:lnTo>
                  <a:cubicBezTo>
                    <a:pt x="305200" y="1347742"/>
                    <a:pt x="303548" y="602833"/>
                    <a:pt x="346369" y="202583"/>
                  </a:cubicBezTo>
                  <a:close/>
                </a:path>
              </a:pathLst>
            </a:custGeom>
            <a:solidFill>
              <a:srgbClr val="981D04"/>
            </a:solidFill>
            <a:ln w="6346" cap="flat">
              <a:noFill/>
              <a:prstDash val="solid"/>
              <a:miter/>
            </a:ln>
          </p:spPr>
          <p:txBody>
            <a:bodyPr rtlCol="0" anchor="ctr"/>
            <a:lstStyle/>
            <a:p>
              <a:endParaRPr lang="zh-CN" altLang="en-US"/>
            </a:p>
          </p:txBody>
        </p:sp>
        <p:sp>
          <p:nvSpPr>
            <p:cNvPr id="140" name="任意多边形 36"/>
            <p:cNvSpPr/>
            <p:nvPr/>
          </p:nvSpPr>
          <p:spPr>
            <a:xfrm>
              <a:off x="6583298" y="5296537"/>
              <a:ext cx="484866" cy="136671"/>
            </a:xfrm>
            <a:custGeom>
              <a:avLst/>
              <a:gdLst>
                <a:gd name="connsiteX0" fmla="*/ 12168 w 428243"/>
                <a:gd name="connsiteY0" fmla="*/ -210 h 120710"/>
                <a:gd name="connsiteX1" fmla="*/ 276460 w 428243"/>
                <a:gd name="connsiteY1" fmla="*/ -210 h 120710"/>
                <a:gd name="connsiteX2" fmla="*/ 427729 w 428243"/>
                <a:gd name="connsiteY2" fmla="*/ 107794 h 120710"/>
                <a:gd name="connsiteX3" fmla="*/ 427729 w 428243"/>
                <a:gd name="connsiteY3" fmla="*/ 120500 h 120710"/>
                <a:gd name="connsiteX4" fmla="*/ 2067 w 428243"/>
                <a:gd name="connsiteY4" fmla="*/ 120500 h 120710"/>
                <a:gd name="connsiteX5" fmla="*/ 12295 w 428243"/>
                <a:gd name="connsiteY5" fmla="*/ -210 h 120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8243" h="120710">
                  <a:moveTo>
                    <a:pt x="12168" y="-210"/>
                  </a:moveTo>
                  <a:lnTo>
                    <a:pt x="276460" y="-210"/>
                  </a:lnTo>
                  <a:cubicBezTo>
                    <a:pt x="276460" y="-210"/>
                    <a:pt x="412354" y="76981"/>
                    <a:pt x="427729" y="107794"/>
                  </a:cubicBezTo>
                  <a:lnTo>
                    <a:pt x="427729" y="120500"/>
                  </a:lnTo>
                  <a:lnTo>
                    <a:pt x="2067" y="120500"/>
                  </a:lnTo>
                  <a:cubicBezTo>
                    <a:pt x="2067" y="120500"/>
                    <a:pt x="-8226" y="30412"/>
                    <a:pt x="12295" y="-210"/>
                  </a:cubicBezTo>
                  <a:close/>
                </a:path>
              </a:pathLst>
            </a:custGeom>
            <a:solidFill>
              <a:srgbClr val="00065B"/>
            </a:solidFill>
            <a:ln w="6346" cap="flat">
              <a:noFill/>
              <a:prstDash val="solid"/>
              <a:miter/>
            </a:ln>
          </p:spPr>
          <p:txBody>
            <a:bodyPr rtlCol="0" anchor="ctr"/>
            <a:lstStyle/>
            <a:p>
              <a:endParaRPr lang="zh-CN" altLang="en-US"/>
            </a:p>
          </p:txBody>
        </p:sp>
        <p:sp>
          <p:nvSpPr>
            <p:cNvPr id="141" name="任意多边形 37"/>
            <p:cNvSpPr/>
            <p:nvPr/>
          </p:nvSpPr>
          <p:spPr>
            <a:xfrm>
              <a:off x="6585142" y="5433496"/>
              <a:ext cx="483023" cy="22802"/>
            </a:xfrm>
            <a:custGeom>
              <a:avLst/>
              <a:gdLst>
                <a:gd name="connsiteX0" fmla="*/ 0 w 426615"/>
                <a:gd name="connsiteY0" fmla="*/ 0 h 20139"/>
                <a:gd name="connsiteX1" fmla="*/ 426615 w 426615"/>
                <a:gd name="connsiteY1" fmla="*/ 0 h 20139"/>
                <a:gd name="connsiteX2" fmla="*/ 426615 w 426615"/>
                <a:gd name="connsiteY2" fmla="*/ 20140 h 20139"/>
                <a:gd name="connsiteX3" fmla="*/ 0 w 426615"/>
                <a:gd name="connsiteY3" fmla="*/ 20140 h 20139"/>
                <a:gd name="connsiteX4" fmla="*/ 0 w 426615"/>
                <a:gd name="connsiteY4" fmla="*/ 0 h 20139"/>
                <a:gd name="connsiteX5" fmla="*/ 0 w 426615"/>
                <a:gd name="connsiteY5" fmla="*/ 0 h 20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6615" h="20139">
                  <a:moveTo>
                    <a:pt x="0" y="0"/>
                  </a:moveTo>
                  <a:lnTo>
                    <a:pt x="426615" y="0"/>
                  </a:lnTo>
                  <a:lnTo>
                    <a:pt x="426615" y="20140"/>
                  </a:lnTo>
                  <a:lnTo>
                    <a:pt x="0" y="20140"/>
                  </a:lnTo>
                  <a:lnTo>
                    <a:pt x="0" y="0"/>
                  </a:lnTo>
                  <a:lnTo>
                    <a:pt x="0" y="0"/>
                  </a:lnTo>
                  <a:close/>
                </a:path>
              </a:pathLst>
            </a:custGeom>
            <a:solidFill>
              <a:srgbClr val="434CC0"/>
            </a:solidFill>
            <a:ln w="6346" cap="flat">
              <a:noFill/>
              <a:prstDash val="solid"/>
              <a:miter/>
            </a:ln>
          </p:spPr>
          <p:txBody>
            <a:bodyPr rtlCol="0" anchor="ctr"/>
            <a:lstStyle/>
            <a:p>
              <a:endParaRPr lang="zh-CN" altLang="en-US"/>
            </a:p>
          </p:txBody>
        </p:sp>
        <p:sp>
          <p:nvSpPr>
            <p:cNvPr id="142" name="任意多边形 38"/>
            <p:cNvSpPr/>
            <p:nvPr/>
          </p:nvSpPr>
          <p:spPr>
            <a:xfrm>
              <a:off x="6531551" y="3782441"/>
              <a:ext cx="395698" cy="1526181"/>
            </a:xfrm>
            <a:custGeom>
              <a:avLst/>
              <a:gdLst>
                <a:gd name="connsiteX0" fmla="*/ -514 w 349488"/>
                <a:gd name="connsiteY0" fmla="*/ -210 h 1347952"/>
                <a:gd name="connsiteX1" fmla="*/ 330803 w 349488"/>
                <a:gd name="connsiteY1" fmla="*/ -210 h 1347952"/>
                <a:gd name="connsiteX2" fmla="*/ 348974 w 349488"/>
                <a:gd name="connsiteY2" fmla="*/ 1347742 h 1347952"/>
                <a:gd name="connsiteX3" fmla="*/ 43259 w 349488"/>
                <a:gd name="connsiteY3" fmla="*/ 1347742 h 1347952"/>
                <a:gd name="connsiteX4" fmla="*/ 2408 w 349488"/>
                <a:gd name="connsiteY4" fmla="*/ 202583 h 13479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488" h="1347952">
                  <a:moveTo>
                    <a:pt x="-514" y="-210"/>
                  </a:moveTo>
                  <a:lnTo>
                    <a:pt x="330803" y="-210"/>
                  </a:lnTo>
                  <a:lnTo>
                    <a:pt x="348974" y="1347742"/>
                  </a:lnTo>
                  <a:lnTo>
                    <a:pt x="43259" y="1347742"/>
                  </a:lnTo>
                  <a:cubicBezTo>
                    <a:pt x="43259" y="1347742"/>
                    <a:pt x="44911" y="602833"/>
                    <a:pt x="2408" y="202583"/>
                  </a:cubicBezTo>
                  <a:close/>
                </a:path>
              </a:pathLst>
            </a:custGeom>
            <a:solidFill>
              <a:srgbClr val="981D04"/>
            </a:solidFill>
            <a:ln w="6346" cap="flat">
              <a:noFill/>
              <a:prstDash val="solid"/>
              <a:miter/>
            </a:ln>
          </p:spPr>
          <p:txBody>
            <a:bodyPr rtlCol="0" anchor="ctr"/>
            <a:lstStyle/>
            <a:p>
              <a:endParaRPr lang="zh-CN" altLang="en-US"/>
            </a:p>
          </p:txBody>
        </p:sp>
        <p:sp>
          <p:nvSpPr>
            <p:cNvPr id="143" name="任意多边形 39"/>
            <p:cNvSpPr/>
            <p:nvPr/>
          </p:nvSpPr>
          <p:spPr>
            <a:xfrm>
              <a:off x="6096076" y="2836102"/>
              <a:ext cx="877570" cy="1154292"/>
            </a:xfrm>
            <a:custGeom>
              <a:avLst/>
              <a:gdLst>
                <a:gd name="connsiteX0" fmla="*/ 259966 w 775086"/>
                <a:gd name="connsiteY0" fmla="*/ -210 h 1019493"/>
                <a:gd name="connsiteX1" fmla="*/ 380676 w 775086"/>
                <a:gd name="connsiteY1" fmla="*/ 81873 h 1019493"/>
                <a:gd name="connsiteX2" fmla="*/ 383217 w 775086"/>
                <a:gd name="connsiteY2" fmla="*/ 81873 h 1019493"/>
                <a:gd name="connsiteX3" fmla="*/ 501132 w 775086"/>
                <a:gd name="connsiteY3" fmla="*/ -210 h 1019493"/>
                <a:gd name="connsiteX4" fmla="*/ 703735 w 775086"/>
                <a:gd name="connsiteY4" fmla="*/ 40832 h 1019493"/>
                <a:gd name="connsiteX5" fmla="*/ 774573 w 775086"/>
                <a:gd name="connsiteY5" fmla="*/ 943109 h 1019493"/>
                <a:gd name="connsiteX6" fmla="*/ -514 w 775086"/>
                <a:gd name="connsiteY6" fmla="*/ 924050 h 1019493"/>
                <a:gd name="connsiteX7" fmla="*/ 66893 w 775086"/>
                <a:gd name="connsiteY7" fmla="*/ 30603 h 1019493"/>
                <a:gd name="connsiteX8" fmla="*/ 260029 w 775086"/>
                <a:gd name="connsiteY8" fmla="*/ -210 h 1019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75086" h="1019493">
                  <a:moveTo>
                    <a:pt x="259966" y="-210"/>
                  </a:moveTo>
                  <a:cubicBezTo>
                    <a:pt x="277882" y="79268"/>
                    <a:pt x="372734" y="81873"/>
                    <a:pt x="380676" y="81873"/>
                  </a:cubicBezTo>
                  <a:lnTo>
                    <a:pt x="383217" y="81873"/>
                  </a:lnTo>
                  <a:cubicBezTo>
                    <a:pt x="390904" y="81873"/>
                    <a:pt x="480611" y="79268"/>
                    <a:pt x="501132" y="-210"/>
                  </a:cubicBezTo>
                  <a:lnTo>
                    <a:pt x="703735" y="40832"/>
                  </a:lnTo>
                  <a:lnTo>
                    <a:pt x="774573" y="943109"/>
                  </a:lnTo>
                  <a:cubicBezTo>
                    <a:pt x="615743" y="1025700"/>
                    <a:pt x="132394" y="1069347"/>
                    <a:pt x="-514" y="924050"/>
                  </a:cubicBezTo>
                  <a:lnTo>
                    <a:pt x="66893" y="30603"/>
                  </a:lnTo>
                  <a:lnTo>
                    <a:pt x="260029" y="-210"/>
                  </a:lnTo>
                  <a:close/>
                </a:path>
              </a:pathLst>
            </a:custGeom>
            <a:solidFill>
              <a:srgbClr val="00065B"/>
            </a:solidFill>
            <a:ln w="6346" cap="flat">
              <a:noFill/>
              <a:prstDash val="solid"/>
              <a:miter/>
            </a:ln>
          </p:spPr>
          <p:txBody>
            <a:bodyPr rtlCol="0" anchor="ctr"/>
            <a:lstStyle/>
            <a:p>
              <a:endParaRPr lang="zh-CN" altLang="en-US"/>
            </a:p>
          </p:txBody>
        </p:sp>
        <p:sp>
          <p:nvSpPr>
            <p:cNvPr id="144" name="任意多边形 40"/>
            <p:cNvSpPr/>
            <p:nvPr/>
          </p:nvSpPr>
          <p:spPr>
            <a:xfrm>
              <a:off x="5368249" y="3005839"/>
              <a:ext cx="792980" cy="422613"/>
            </a:xfrm>
            <a:custGeom>
              <a:avLst/>
              <a:gdLst>
                <a:gd name="connsiteX0" fmla="*/ 698477 w 700375"/>
                <a:gd name="connsiteY0" fmla="*/ 67344 h 373260"/>
                <a:gd name="connsiteX1" fmla="*/ 582976 w 700375"/>
                <a:gd name="connsiteY1" fmla="*/ 238880 h 373260"/>
                <a:gd name="connsiteX2" fmla="*/ 51470 w 700375"/>
                <a:gd name="connsiteY2" fmla="*/ 369755 h 373260"/>
                <a:gd name="connsiteX3" fmla="*/ 51470 w 700375"/>
                <a:gd name="connsiteY3" fmla="*/ 261751 h 373260"/>
                <a:gd name="connsiteX4" fmla="*/ 505786 w 700375"/>
                <a:gd name="connsiteY4" fmla="*/ 161816 h 373260"/>
                <a:gd name="connsiteX5" fmla="*/ 580181 w 700375"/>
                <a:gd name="connsiteY5" fmla="*/ 74714 h 373260"/>
                <a:gd name="connsiteX6" fmla="*/ 587932 w 700375"/>
                <a:gd name="connsiteY6" fmla="*/ 56798 h 373260"/>
                <a:gd name="connsiteX7" fmla="*/ 587932 w 700375"/>
                <a:gd name="connsiteY7" fmla="*/ 59339 h 373260"/>
                <a:gd name="connsiteX8" fmla="*/ 590474 w 700375"/>
                <a:gd name="connsiteY8" fmla="*/ 51652 h 373260"/>
                <a:gd name="connsiteX9" fmla="*/ 593015 w 700375"/>
                <a:gd name="connsiteY9" fmla="*/ 38945 h 373260"/>
                <a:gd name="connsiteX10" fmla="*/ 698287 w 700375"/>
                <a:gd name="connsiteY10" fmla="*/ 67154 h 373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00375" h="373260">
                  <a:moveTo>
                    <a:pt x="698477" y="67344"/>
                  </a:moveTo>
                  <a:cubicBezTo>
                    <a:pt x="683039" y="133989"/>
                    <a:pt x="634310" y="195488"/>
                    <a:pt x="582976" y="238880"/>
                  </a:cubicBezTo>
                  <a:cubicBezTo>
                    <a:pt x="439014" y="362068"/>
                    <a:pt x="233933" y="382525"/>
                    <a:pt x="51470" y="369755"/>
                  </a:cubicBezTo>
                  <a:cubicBezTo>
                    <a:pt x="-17843" y="364609"/>
                    <a:pt x="-17843" y="256986"/>
                    <a:pt x="51470" y="261751"/>
                  </a:cubicBezTo>
                  <a:cubicBezTo>
                    <a:pt x="202930" y="274457"/>
                    <a:pt x="385139" y="264356"/>
                    <a:pt x="505786" y="161816"/>
                  </a:cubicBezTo>
                  <a:cubicBezTo>
                    <a:pt x="541681" y="131066"/>
                    <a:pt x="559660" y="110609"/>
                    <a:pt x="580181" y="74714"/>
                  </a:cubicBezTo>
                  <a:cubicBezTo>
                    <a:pt x="582284" y="68545"/>
                    <a:pt x="584876" y="62554"/>
                    <a:pt x="587932" y="56798"/>
                  </a:cubicBezTo>
                  <a:cubicBezTo>
                    <a:pt x="593015" y="46506"/>
                    <a:pt x="582786" y="69504"/>
                    <a:pt x="587932" y="59339"/>
                  </a:cubicBezTo>
                  <a:cubicBezTo>
                    <a:pt x="587932" y="56798"/>
                    <a:pt x="590474" y="54193"/>
                    <a:pt x="590474" y="51652"/>
                  </a:cubicBezTo>
                  <a:cubicBezTo>
                    <a:pt x="591077" y="47370"/>
                    <a:pt x="591928" y="43132"/>
                    <a:pt x="593015" y="38945"/>
                  </a:cubicBezTo>
                  <a:cubicBezTo>
                    <a:pt x="610994" y="-30241"/>
                    <a:pt x="713725" y="509"/>
                    <a:pt x="698287" y="67154"/>
                  </a:cubicBezTo>
                  <a:close/>
                </a:path>
              </a:pathLst>
            </a:custGeom>
            <a:solidFill>
              <a:srgbClr val="FED0D6"/>
            </a:solidFill>
            <a:ln w="6346" cap="flat">
              <a:noFill/>
              <a:prstDash val="solid"/>
              <a:miter/>
            </a:ln>
          </p:spPr>
          <p:txBody>
            <a:bodyPr rtlCol="0" anchor="ctr"/>
            <a:lstStyle/>
            <a:p>
              <a:endParaRPr lang="zh-CN" altLang="en-US"/>
            </a:p>
          </p:txBody>
        </p:sp>
        <p:sp>
          <p:nvSpPr>
            <p:cNvPr id="145" name="任意多边形 41"/>
            <p:cNvSpPr/>
            <p:nvPr/>
          </p:nvSpPr>
          <p:spPr>
            <a:xfrm>
              <a:off x="5555003" y="2870989"/>
              <a:ext cx="617392" cy="613005"/>
            </a:xfrm>
            <a:custGeom>
              <a:avLst/>
              <a:gdLst>
                <a:gd name="connsiteX0" fmla="*/ 14860 w 545292"/>
                <a:gd name="connsiteY0" fmla="*/ 541208 h 541418"/>
                <a:gd name="connsiteX1" fmla="*/ 534550 w 545292"/>
                <a:gd name="connsiteY1" fmla="*/ 283332 h 541418"/>
                <a:gd name="connsiteX2" fmla="*/ 544778 w 545292"/>
                <a:gd name="connsiteY2" fmla="*/ -210 h 541418"/>
                <a:gd name="connsiteX3" fmla="*/ 544778 w 545292"/>
                <a:gd name="connsiteY3" fmla="*/ -210 h 541418"/>
                <a:gd name="connsiteX4" fmla="*/ 356661 w 545292"/>
                <a:gd name="connsiteY4" fmla="*/ 143562 h 541418"/>
                <a:gd name="connsiteX5" fmla="*/ -514 w 545292"/>
                <a:gd name="connsiteY5" fmla="*/ 353662 h 541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5292" h="541418">
                  <a:moveTo>
                    <a:pt x="14860" y="541208"/>
                  </a:moveTo>
                  <a:cubicBezTo>
                    <a:pt x="14860" y="541208"/>
                    <a:pt x="369367" y="543812"/>
                    <a:pt x="534550" y="283332"/>
                  </a:cubicBezTo>
                  <a:lnTo>
                    <a:pt x="544778" y="-210"/>
                  </a:lnTo>
                  <a:lnTo>
                    <a:pt x="544778" y="-210"/>
                  </a:lnTo>
                  <a:cubicBezTo>
                    <a:pt x="544778" y="-210"/>
                    <a:pt x="471018" y="3793"/>
                    <a:pt x="356661" y="143562"/>
                  </a:cubicBezTo>
                  <a:cubicBezTo>
                    <a:pt x="285251" y="230855"/>
                    <a:pt x="140653" y="363890"/>
                    <a:pt x="-514" y="353662"/>
                  </a:cubicBezTo>
                  <a:close/>
                </a:path>
              </a:pathLst>
            </a:custGeom>
            <a:solidFill>
              <a:srgbClr val="434CC0"/>
            </a:solidFill>
            <a:ln w="6346" cap="flat">
              <a:noFill/>
              <a:prstDash val="solid"/>
              <a:miter/>
            </a:ln>
          </p:spPr>
          <p:txBody>
            <a:bodyPr rtlCol="0" anchor="ctr"/>
            <a:lstStyle/>
            <a:p>
              <a:endParaRPr lang="zh-CN" altLang="en-US"/>
            </a:p>
          </p:txBody>
        </p:sp>
        <p:sp>
          <p:nvSpPr>
            <p:cNvPr id="146" name="任意多边形 42"/>
            <p:cNvSpPr/>
            <p:nvPr/>
          </p:nvSpPr>
          <p:spPr>
            <a:xfrm>
              <a:off x="4621893" y="1105990"/>
              <a:ext cx="1140920" cy="1998720"/>
            </a:xfrm>
            <a:custGeom>
              <a:avLst/>
              <a:gdLst>
                <a:gd name="connsiteX0" fmla="*/ 596690 w 1007682"/>
                <a:gd name="connsiteY0" fmla="*/ 1042540 h 1765307"/>
                <a:gd name="connsiteX1" fmla="*/ 596690 w 1007682"/>
                <a:gd name="connsiteY1" fmla="*/ 1209120 h 1765307"/>
                <a:gd name="connsiteX2" fmla="*/ 479747 w 1007682"/>
                <a:gd name="connsiteY2" fmla="*/ 1332124 h 1765307"/>
                <a:gd name="connsiteX3" fmla="*/ 473502 w 1007682"/>
                <a:gd name="connsiteY3" fmla="*/ 1332118 h 1765307"/>
                <a:gd name="connsiteX4" fmla="*/ 350314 w 1007682"/>
                <a:gd name="connsiteY4" fmla="*/ 1209120 h 1765307"/>
                <a:gd name="connsiteX5" fmla="*/ 350314 w 1007682"/>
                <a:gd name="connsiteY5" fmla="*/ 945209 h 1765307"/>
                <a:gd name="connsiteX6" fmla="*/ 352855 w 1007682"/>
                <a:gd name="connsiteY6" fmla="*/ 940063 h 1765307"/>
                <a:gd name="connsiteX7" fmla="*/ 350314 w 1007682"/>
                <a:gd name="connsiteY7" fmla="*/ 934981 h 1765307"/>
                <a:gd name="connsiteX8" fmla="*/ 473502 w 1007682"/>
                <a:gd name="connsiteY8" fmla="*/ 811983 h 1765307"/>
                <a:gd name="connsiteX9" fmla="*/ 760983 w 1007682"/>
                <a:gd name="connsiteY9" fmla="*/ 530157 h 1765307"/>
                <a:gd name="connsiteX10" fmla="*/ 473502 w 1007682"/>
                <a:gd name="connsiteY10" fmla="*/ 245725 h 1765307"/>
                <a:gd name="connsiteX11" fmla="*/ 229667 w 1007682"/>
                <a:gd name="connsiteY11" fmla="*/ 384097 h 1765307"/>
                <a:gd name="connsiteX12" fmla="*/ 62134 w 1007682"/>
                <a:gd name="connsiteY12" fmla="*/ 430888 h 1765307"/>
                <a:gd name="connsiteX13" fmla="*/ 15343 w 1007682"/>
                <a:gd name="connsiteY13" fmla="*/ 263355 h 1765307"/>
                <a:gd name="connsiteX14" fmla="*/ 16645 w 1007682"/>
                <a:gd name="connsiteY14" fmla="*/ 261100 h 1765307"/>
                <a:gd name="connsiteX15" fmla="*/ 473502 w 1007682"/>
                <a:gd name="connsiteY15" fmla="*/ -206 h 1765307"/>
                <a:gd name="connsiteX16" fmla="*/ 1007168 w 1007682"/>
                <a:gd name="connsiteY16" fmla="*/ 530157 h 1765307"/>
                <a:gd name="connsiteX17" fmla="*/ 596499 w 1007682"/>
                <a:gd name="connsiteY17" fmla="*/ 1042540 h 1765307"/>
                <a:gd name="connsiteX18" fmla="*/ 596690 w 1007682"/>
                <a:gd name="connsiteY18" fmla="*/ 1595965 h 1765307"/>
                <a:gd name="connsiteX19" fmla="*/ 596690 w 1007682"/>
                <a:gd name="connsiteY19" fmla="*/ 1642089 h 1765307"/>
                <a:gd name="connsiteX20" fmla="*/ 473502 w 1007682"/>
                <a:gd name="connsiteY20" fmla="*/ 1765086 h 1765307"/>
                <a:gd name="connsiteX21" fmla="*/ 350314 w 1007682"/>
                <a:gd name="connsiteY21" fmla="*/ 1645221 h 1765307"/>
                <a:gd name="connsiteX22" fmla="*/ 350314 w 1007682"/>
                <a:gd name="connsiteY22" fmla="*/ 1642089 h 1765307"/>
                <a:gd name="connsiteX23" fmla="*/ 350314 w 1007682"/>
                <a:gd name="connsiteY23" fmla="*/ 1595965 h 1765307"/>
                <a:gd name="connsiteX24" fmla="*/ 473502 w 1007682"/>
                <a:gd name="connsiteY24" fmla="*/ 1473031 h 1765307"/>
                <a:gd name="connsiteX25" fmla="*/ 596690 w 1007682"/>
                <a:gd name="connsiteY25" fmla="*/ 1592769 h 1765307"/>
                <a:gd name="connsiteX26" fmla="*/ 596690 w 1007682"/>
                <a:gd name="connsiteY26" fmla="*/ 1595965 h 1765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007682" h="1765307">
                  <a:moveTo>
                    <a:pt x="596690" y="1042540"/>
                  </a:moveTo>
                  <a:lnTo>
                    <a:pt x="596690" y="1209120"/>
                  </a:lnTo>
                  <a:cubicBezTo>
                    <a:pt x="598361" y="1275377"/>
                    <a:pt x="546004" y="1330447"/>
                    <a:pt x="479747" y="1332124"/>
                  </a:cubicBezTo>
                  <a:cubicBezTo>
                    <a:pt x="477663" y="1332175"/>
                    <a:pt x="475579" y="1332175"/>
                    <a:pt x="473502" y="1332118"/>
                  </a:cubicBezTo>
                  <a:cubicBezTo>
                    <a:pt x="405529" y="1332156"/>
                    <a:pt x="350384" y="1277093"/>
                    <a:pt x="350314" y="1209120"/>
                  </a:cubicBezTo>
                  <a:lnTo>
                    <a:pt x="350314" y="945209"/>
                  </a:lnTo>
                  <a:cubicBezTo>
                    <a:pt x="350314" y="942668"/>
                    <a:pt x="352855" y="942668"/>
                    <a:pt x="352855" y="940063"/>
                  </a:cubicBezTo>
                  <a:cubicBezTo>
                    <a:pt x="350314" y="937522"/>
                    <a:pt x="350314" y="937522"/>
                    <a:pt x="350314" y="934981"/>
                  </a:cubicBezTo>
                  <a:cubicBezTo>
                    <a:pt x="350314" y="870941"/>
                    <a:pt x="406793" y="811983"/>
                    <a:pt x="473502" y="811983"/>
                  </a:cubicBezTo>
                  <a:cubicBezTo>
                    <a:pt x="632649" y="811983"/>
                    <a:pt x="760983" y="686445"/>
                    <a:pt x="760983" y="530157"/>
                  </a:cubicBezTo>
                  <a:cubicBezTo>
                    <a:pt x="760983" y="368723"/>
                    <a:pt x="632649" y="245725"/>
                    <a:pt x="473502" y="245725"/>
                  </a:cubicBezTo>
                  <a:cubicBezTo>
                    <a:pt x="373636" y="246094"/>
                    <a:pt x="281198" y="298552"/>
                    <a:pt x="229667" y="384097"/>
                  </a:cubicBezTo>
                  <a:cubicBezTo>
                    <a:pt x="196326" y="443283"/>
                    <a:pt x="121320" y="464230"/>
                    <a:pt x="62134" y="430888"/>
                  </a:cubicBezTo>
                  <a:cubicBezTo>
                    <a:pt x="2948" y="397547"/>
                    <a:pt x="-17999" y="322541"/>
                    <a:pt x="15343" y="263355"/>
                  </a:cubicBezTo>
                  <a:cubicBezTo>
                    <a:pt x="15769" y="262599"/>
                    <a:pt x="16201" y="261850"/>
                    <a:pt x="16645" y="261100"/>
                  </a:cubicBezTo>
                  <a:cubicBezTo>
                    <a:pt x="111346" y="98668"/>
                    <a:pt x="285480" y="-930"/>
                    <a:pt x="473502" y="-206"/>
                  </a:cubicBezTo>
                  <a:cubicBezTo>
                    <a:pt x="766129" y="-206"/>
                    <a:pt x="1007168" y="235497"/>
                    <a:pt x="1007168" y="530157"/>
                  </a:cubicBezTo>
                  <a:cubicBezTo>
                    <a:pt x="1007168" y="778693"/>
                    <a:pt x="832647" y="988792"/>
                    <a:pt x="596499" y="1042540"/>
                  </a:cubicBezTo>
                  <a:close/>
                  <a:moveTo>
                    <a:pt x="596690" y="1595965"/>
                  </a:moveTo>
                  <a:lnTo>
                    <a:pt x="596690" y="1642089"/>
                  </a:lnTo>
                  <a:cubicBezTo>
                    <a:pt x="596690" y="1713816"/>
                    <a:pt x="545356" y="1765086"/>
                    <a:pt x="473502" y="1765086"/>
                  </a:cubicBezTo>
                  <a:cubicBezTo>
                    <a:pt x="406387" y="1766001"/>
                    <a:pt x="351235" y="1712336"/>
                    <a:pt x="350314" y="1645221"/>
                  </a:cubicBezTo>
                  <a:cubicBezTo>
                    <a:pt x="350301" y="1644179"/>
                    <a:pt x="350301" y="1643131"/>
                    <a:pt x="350314" y="1642089"/>
                  </a:cubicBezTo>
                  <a:lnTo>
                    <a:pt x="350314" y="1595965"/>
                  </a:lnTo>
                  <a:cubicBezTo>
                    <a:pt x="351305" y="1528386"/>
                    <a:pt x="405923" y="1473882"/>
                    <a:pt x="473502" y="1473031"/>
                  </a:cubicBezTo>
                  <a:cubicBezTo>
                    <a:pt x="540585" y="1472078"/>
                    <a:pt x="595737" y="1525686"/>
                    <a:pt x="596690" y="1592769"/>
                  </a:cubicBezTo>
                  <a:cubicBezTo>
                    <a:pt x="596703" y="1593830"/>
                    <a:pt x="596703" y="1594897"/>
                    <a:pt x="596690" y="1595965"/>
                  </a:cubicBezTo>
                  <a:close/>
                </a:path>
              </a:pathLst>
            </a:custGeom>
            <a:solidFill>
              <a:srgbClr val="FFC545"/>
            </a:solidFill>
            <a:ln w="6346" cap="flat">
              <a:noFill/>
              <a:prstDash val="solid"/>
              <a:miter/>
            </a:ln>
          </p:spPr>
          <p:txBody>
            <a:bodyPr rtlCol="0" anchor="ctr"/>
            <a:lstStyle/>
            <a:p>
              <a:endParaRPr lang="zh-CN" altLang="en-US"/>
            </a:p>
          </p:txBody>
        </p:sp>
        <p:sp>
          <p:nvSpPr>
            <p:cNvPr id="147" name="任意多边形 43"/>
            <p:cNvSpPr/>
            <p:nvPr/>
          </p:nvSpPr>
          <p:spPr>
            <a:xfrm>
              <a:off x="6447837" y="2687348"/>
              <a:ext cx="549892" cy="723736"/>
            </a:xfrm>
            <a:custGeom>
              <a:avLst/>
              <a:gdLst>
                <a:gd name="connsiteX0" fmla="*/ 104936 w 485675"/>
                <a:gd name="connsiteY0" fmla="*/ 49599 h 639217"/>
                <a:gd name="connsiteX1" fmla="*/ 228188 w 485675"/>
                <a:gd name="connsiteY1" fmla="*/ 397943 h 639217"/>
                <a:gd name="connsiteX2" fmla="*/ 282126 w 485675"/>
                <a:gd name="connsiteY2" fmla="*/ 492733 h 639217"/>
                <a:gd name="connsiteX3" fmla="*/ 305252 w 485675"/>
                <a:gd name="connsiteY3" fmla="*/ 523482 h 639217"/>
                <a:gd name="connsiteX4" fmla="*/ 315544 w 485675"/>
                <a:gd name="connsiteY4" fmla="*/ 533711 h 639217"/>
                <a:gd name="connsiteX5" fmla="*/ 294959 w 485675"/>
                <a:gd name="connsiteY5" fmla="*/ 533711 h 639217"/>
                <a:gd name="connsiteX6" fmla="*/ 310398 w 485675"/>
                <a:gd name="connsiteY6" fmla="*/ 513253 h 639217"/>
                <a:gd name="connsiteX7" fmla="*/ 341210 w 485675"/>
                <a:gd name="connsiteY7" fmla="*/ 456837 h 639217"/>
                <a:gd name="connsiteX8" fmla="*/ 379711 w 485675"/>
                <a:gd name="connsiteY8" fmla="*/ 308300 h 639217"/>
                <a:gd name="connsiteX9" fmla="*/ 484982 w 485675"/>
                <a:gd name="connsiteY9" fmla="*/ 308300 h 639217"/>
                <a:gd name="connsiteX10" fmla="*/ 364272 w 485675"/>
                <a:gd name="connsiteY10" fmla="*/ 613252 h 639217"/>
                <a:gd name="connsiteX11" fmla="*/ 179395 w 485675"/>
                <a:gd name="connsiteY11" fmla="*/ 528692 h 639217"/>
                <a:gd name="connsiteX12" fmla="*/ 53602 w 485675"/>
                <a:gd name="connsiteY12" fmla="*/ 267449 h 639217"/>
                <a:gd name="connsiteX13" fmla="*/ -336 w 485675"/>
                <a:gd name="connsiteY13" fmla="*/ 49726 h 639217"/>
                <a:gd name="connsiteX14" fmla="*/ 104936 w 485675"/>
                <a:gd name="connsiteY14" fmla="*/ 49726 h 639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85675" h="639217">
                  <a:moveTo>
                    <a:pt x="104936" y="49599"/>
                  </a:moveTo>
                  <a:cubicBezTo>
                    <a:pt x="115228" y="172533"/>
                    <a:pt x="174312" y="290384"/>
                    <a:pt x="228188" y="397943"/>
                  </a:cubicBezTo>
                  <a:cubicBezTo>
                    <a:pt x="246167" y="431234"/>
                    <a:pt x="261605" y="461983"/>
                    <a:pt x="282126" y="492733"/>
                  </a:cubicBezTo>
                  <a:lnTo>
                    <a:pt x="305252" y="523482"/>
                  </a:lnTo>
                  <a:cubicBezTo>
                    <a:pt x="307793" y="528565"/>
                    <a:pt x="320626" y="536188"/>
                    <a:pt x="315544" y="533711"/>
                  </a:cubicBezTo>
                  <a:cubicBezTo>
                    <a:pt x="297564" y="541398"/>
                    <a:pt x="290131" y="541398"/>
                    <a:pt x="294959" y="533711"/>
                  </a:cubicBezTo>
                  <a:cubicBezTo>
                    <a:pt x="302647" y="528565"/>
                    <a:pt x="305252" y="521004"/>
                    <a:pt x="310398" y="513253"/>
                  </a:cubicBezTo>
                  <a:cubicBezTo>
                    <a:pt x="322596" y="495566"/>
                    <a:pt x="332951" y="476659"/>
                    <a:pt x="341210" y="456837"/>
                  </a:cubicBezTo>
                  <a:cubicBezTo>
                    <a:pt x="364145" y="410497"/>
                    <a:pt x="377233" y="359932"/>
                    <a:pt x="379711" y="308300"/>
                  </a:cubicBezTo>
                  <a:cubicBezTo>
                    <a:pt x="382252" y="241719"/>
                    <a:pt x="490129" y="241719"/>
                    <a:pt x="484982" y="308300"/>
                  </a:cubicBezTo>
                  <a:cubicBezTo>
                    <a:pt x="479837" y="410777"/>
                    <a:pt x="441336" y="541398"/>
                    <a:pt x="364272" y="613252"/>
                  </a:cubicBezTo>
                  <a:cubicBezTo>
                    <a:pt x="287208" y="685107"/>
                    <a:pt x="218149" y="590190"/>
                    <a:pt x="179395" y="528692"/>
                  </a:cubicBezTo>
                  <a:cubicBezTo>
                    <a:pt x="128061" y="446736"/>
                    <a:pt x="92102" y="357156"/>
                    <a:pt x="53602" y="267449"/>
                  </a:cubicBezTo>
                  <a:cubicBezTo>
                    <a:pt x="25185" y="197869"/>
                    <a:pt x="7014" y="124528"/>
                    <a:pt x="-336" y="49726"/>
                  </a:cubicBezTo>
                  <a:cubicBezTo>
                    <a:pt x="-5419" y="-16855"/>
                    <a:pt x="99853" y="-16855"/>
                    <a:pt x="104936" y="49726"/>
                  </a:cubicBezTo>
                  <a:close/>
                </a:path>
              </a:pathLst>
            </a:custGeom>
            <a:solidFill>
              <a:srgbClr val="FED0D6"/>
            </a:solidFill>
            <a:ln w="6346" cap="flat">
              <a:noFill/>
              <a:prstDash val="solid"/>
              <a:miter/>
            </a:ln>
          </p:spPr>
          <p:txBody>
            <a:bodyPr rtlCol="0" anchor="ctr"/>
            <a:lstStyle/>
            <a:p>
              <a:endParaRPr lang="zh-CN" altLang="en-US"/>
            </a:p>
          </p:txBody>
        </p:sp>
        <p:sp>
          <p:nvSpPr>
            <p:cNvPr id="148" name="任意多边形 44"/>
            <p:cNvSpPr/>
            <p:nvPr/>
          </p:nvSpPr>
          <p:spPr>
            <a:xfrm>
              <a:off x="6450484" y="2821356"/>
              <a:ext cx="595677" cy="626971"/>
            </a:xfrm>
            <a:custGeom>
              <a:avLst/>
              <a:gdLst>
                <a:gd name="connsiteX0" fmla="*/ 391667 w 526113"/>
                <a:gd name="connsiteY0" fmla="*/ 53983 h 553753"/>
                <a:gd name="connsiteX1" fmla="*/ 525083 w 526113"/>
                <a:gd name="connsiteY1" fmla="*/ 215734 h 553753"/>
                <a:gd name="connsiteX2" fmla="*/ 273815 w 526113"/>
                <a:gd name="connsiteY2" fmla="*/ 552135 h 553753"/>
                <a:gd name="connsiteX3" fmla="*/ -514 w 526113"/>
                <a:gd name="connsiteY3" fmla="*/ 53983 h 553753"/>
                <a:gd name="connsiteX4" fmla="*/ 137540 w 526113"/>
                <a:gd name="connsiteY4" fmla="*/ -210 h 553753"/>
                <a:gd name="connsiteX5" fmla="*/ 299037 w 526113"/>
                <a:gd name="connsiteY5" fmla="*/ 364398 h 553753"/>
                <a:gd name="connsiteX6" fmla="*/ 391667 w 526113"/>
                <a:gd name="connsiteY6" fmla="*/ 53983 h 5537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6113" h="553753">
                  <a:moveTo>
                    <a:pt x="391667" y="53983"/>
                  </a:moveTo>
                  <a:cubicBezTo>
                    <a:pt x="391667" y="53983"/>
                    <a:pt x="535248" y="69357"/>
                    <a:pt x="525083" y="215734"/>
                  </a:cubicBezTo>
                  <a:cubicBezTo>
                    <a:pt x="514791" y="364653"/>
                    <a:pt x="391667" y="572656"/>
                    <a:pt x="273815" y="552135"/>
                  </a:cubicBezTo>
                  <a:cubicBezTo>
                    <a:pt x="155837" y="529009"/>
                    <a:pt x="27630" y="187463"/>
                    <a:pt x="-514" y="53983"/>
                  </a:cubicBezTo>
                  <a:lnTo>
                    <a:pt x="137540" y="-210"/>
                  </a:lnTo>
                  <a:cubicBezTo>
                    <a:pt x="137540" y="-210"/>
                    <a:pt x="275975" y="356711"/>
                    <a:pt x="299037" y="364398"/>
                  </a:cubicBezTo>
                  <a:lnTo>
                    <a:pt x="391667" y="53983"/>
                  </a:lnTo>
                  <a:close/>
                </a:path>
              </a:pathLst>
            </a:custGeom>
            <a:solidFill>
              <a:srgbClr val="434CC0"/>
            </a:solidFill>
            <a:ln w="6346" cap="flat">
              <a:noFill/>
              <a:prstDash val="solid"/>
              <a:miter/>
            </a:ln>
          </p:spPr>
          <p:txBody>
            <a:bodyPr rtlCol="0" anchor="ctr"/>
            <a:lstStyle/>
            <a:p>
              <a:endParaRPr lang="zh-CN" altLang="en-US"/>
            </a:p>
          </p:txBody>
        </p:sp>
        <p:sp>
          <p:nvSpPr>
            <p:cNvPr id="149" name="任意多边形 45"/>
            <p:cNvSpPr/>
            <p:nvPr/>
          </p:nvSpPr>
          <p:spPr>
            <a:xfrm>
              <a:off x="8263601" y="2004798"/>
              <a:ext cx="273214" cy="237195"/>
            </a:xfrm>
            <a:custGeom>
              <a:avLst/>
              <a:gdLst>
                <a:gd name="connsiteX0" fmla="*/ -513 w 241308"/>
                <a:gd name="connsiteY0" fmla="*/ 130082 h 209495"/>
                <a:gd name="connsiteX1" fmla="*/ 215813 w 241308"/>
                <a:gd name="connsiteY1" fmla="*/ 56513 h 209495"/>
                <a:gd name="connsiteX2" fmla="*/ 122294 w 241308"/>
                <a:gd name="connsiteY2" fmla="*/ 208608 h 209495"/>
                <a:gd name="connsiteX3" fmla="*/ 21470 w 241308"/>
                <a:gd name="connsiteY3" fmla="*/ 130972 h 209495"/>
              </a:gdLst>
              <a:ahLst/>
              <a:cxnLst>
                <a:cxn ang="0">
                  <a:pos x="connsiteX0" y="connsiteY0"/>
                </a:cxn>
                <a:cxn ang="0">
                  <a:pos x="connsiteX1" y="connsiteY1"/>
                </a:cxn>
                <a:cxn ang="0">
                  <a:pos x="connsiteX2" y="connsiteY2"/>
                </a:cxn>
                <a:cxn ang="0">
                  <a:pos x="connsiteX3" y="connsiteY3"/>
                </a:cxn>
              </a:cxnLst>
              <a:rect l="l" t="t" r="r" b="b"/>
              <a:pathLst>
                <a:path w="241308" h="209495">
                  <a:moveTo>
                    <a:pt x="-513" y="130082"/>
                  </a:moveTo>
                  <a:cubicBezTo>
                    <a:pt x="-1084" y="1177"/>
                    <a:pt x="150439" y="-48188"/>
                    <a:pt x="215813" y="56513"/>
                  </a:cubicBezTo>
                  <a:cubicBezTo>
                    <a:pt x="281187" y="161213"/>
                    <a:pt x="207046" y="216104"/>
                    <a:pt x="122294" y="208608"/>
                  </a:cubicBezTo>
                  <a:cubicBezTo>
                    <a:pt x="37543" y="201111"/>
                    <a:pt x="21470" y="130972"/>
                    <a:pt x="21470" y="130972"/>
                  </a:cubicBezTo>
                  <a:close/>
                </a:path>
              </a:pathLst>
            </a:custGeom>
            <a:solidFill>
              <a:srgbClr val="981D04"/>
            </a:solidFill>
            <a:ln w="6346" cap="flat">
              <a:noFill/>
              <a:prstDash val="solid"/>
              <a:miter/>
            </a:ln>
          </p:spPr>
          <p:txBody>
            <a:bodyPr rtlCol="0" anchor="ctr"/>
            <a:lstStyle/>
            <a:p>
              <a:endParaRPr lang="zh-CN" altLang="en-US"/>
            </a:p>
          </p:txBody>
        </p:sp>
        <p:sp>
          <p:nvSpPr>
            <p:cNvPr id="150" name="任意多边形 46"/>
            <p:cNvSpPr/>
            <p:nvPr/>
          </p:nvSpPr>
          <p:spPr>
            <a:xfrm>
              <a:off x="8197929" y="2105151"/>
              <a:ext cx="197911" cy="239513"/>
            </a:xfrm>
            <a:custGeom>
              <a:avLst/>
              <a:gdLst>
                <a:gd name="connsiteX0" fmla="*/ -514 w 174799"/>
                <a:gd name="connsiteY0" fmla="*/ 24739 h 211542"/>
                <a:gd name="connsiteX1" fmla="*/ 166701 w 174799"/>
                <a:gd name="connsiteY1" fmla="*/ 92020 h 211542"/>
                <a:gd name="connsiteX2" fmla="*/ 160348 w 174799"/>
                <a:gd name="connsiteY2" fmla="*/ 211332 h 211542"/>
              </a:gdLst>
              <a:ahLst/>
              <a:cxnLst>
                <a:cxn ang="0">
                  <a:pos x="connsiteX0" y="connsiteY0"/>
                </a:cxn>
                <a:cxn ang="0">
                  <a:pos x="connsiteX1" y="connsiteY1"/>
                </a:cxn>
                <a:cxn ang="0">
                  <a:pos x="connsiteX2" y="connsiteY2"/>
                </a:cxn>
              </a:cxnLst>
              <a:rect l="l" t="t" r="r" b="b"/>
              <a:pathLst>
                <a:path w="174799" h="211542">
                  <a:moveTo>
                    <a:pt x="-514" y="24739"/>
                  </a:moveTo>
                  <a:cubicBezTo>
                    <a:pt x="35890" y="-41461"/>
                    <a:pt x="146498" y="39161"/>
                    <a:pt x="166701" y="92020"/>
                  </a:cubicBezTo>
                  <a:cubicBezTo>
                    <a:pt x="186904" y="144878"/>
                    <a:pt x="160348" y="211332"/>
                    <a:pt x="160348" y="211332"/>
                  </a:cubicBezTo>
                  <a:close/>
                </a:path>
              </a:pathLst>
            </a:custGeom>
            <a:solidFill>
              <a:srgbClr val="F93F57"/>
            </a:solidFill>
            <a:ln w="6346" cap="flat">
              <a:noFill/>
              <a:prstDash val="solid"/>
              <a:miter/>
            </a:ln>
          </p:spPr>
          <p:txBody>
            <a:bodyPr rtlCol="0" anchor="ctr"/>
            <a:lstStyle/>
            <a:p>
              <a:endParaRPr lang="zh-CN" altLang="en-US"/>
            </a:p>
          </p:txBody>
        </p:sp>
        <p:sp>
          <p:nvSpPr>
            <p:cNvPr id="151" name="任意多边形 47"/>
            <p:cNvSpPr/>
            <p:nvPr/>
          </p:nvSpPr>
          <p:spPr>
            <a:xfrm>
              <a:off x="7774250" y="2086348"/>
              <a:ext cx="652587" cy="579300"/>
            </a:xfrm>
            <a:custGeom>
              <a:avLst/>
              <a:gdLst>
                <a:gd name="connsiteX0" fmla="*/ -514 w 576377"/>
                <a:gd name="connsiteY0" fmla="*/ 291788 h 511649"/>
                <a:gd name="connsiteX1" fmla="*/ 355898 w 576377"/>
                <a:gd name="connsiteY1" fmla="*/ 7992 h 511649"/>
                <a:gd name="connsiteX2" fmla="*/ 556976 w 576377"/>
                <a:gd name="connsiteY2" fmla="*/ 175842 h 511649"/>
                <a:gd name="connsiteX3" fmla="*/ 473114 w 576377"/>
                <a:gd name="connsiteY3" fmla="*/ 482701 h 511649"/>
                <a:gd name="connsiteX4" fmla="*/ -514 w 576377"/>
                <a:gd name="connsiteY4" fmla="*/ 291661 h 5116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6377" h="511649">
                  <a:moveTo>
                    <a:pt x="-514" y="291788"/>
                  </a:moveTo>
                  <a:cubicBezTo>
                    <a:pt x="10667" y="33341"/>
                    <a:pt x="203739" y="-24473"/>
                    <a:pt x="355898" y="7992"/>
                  </a:cubicBezTo>
                  <a:cubicBezTo>
                    <a:pt x="508056" y="40456"/>
                    <a:pt x="556976" y="175842"/>
                    <a:pt x="556976" y="175842"/>
                  </a:cubicBezTo>
                  <a:cubicBezTo>
                    <a:pt x="556976" y="175842"/>
                    <a:pt x="635247" y="359195"/>
                    <a:pt x="473114" y="482701"/>
                  </a:cubicBezTo>
                  <a:cubicBezTo>
                    <a:pt x="310981" y="606206"/>
                    <a:pt x="-514" y="291661"/>
                    <a:pt x="-514" y="291661"/>
                  </a:cubicBezTo>
                  <a:close/>
                </a:path>
              </a:pathLst>
            </a:custGeom>
            <a:solidFill>
              <a:srgbClr val="981D04"/>
            </a:solidFill>
            <a:ln w="6346" cap="flat">
              <a:noFill/>
              <a:prstDash val="solid"/>
              <a:miter/>
            </a:ln>
          </p:spPr>
          <p:txBody>
            <a:bodyPr rtlCol="0" anchor="ctr"/>
            <a:lstStyle/>
            <a:p>
              <a:endParaRPr lang="zh-CN" altLang="en-US"/>
            </a:p>
          </p:txBody>
        </p:sp>
        <p:sp>
          <p:nvSpPr>
            <p:cNvPr id="152" name="任意多边形 48"/>
            <p:cNvSpPr/>
            <p:nvPr/>
          </p:nvSpPr>
          <p:spPr>
            <a:xfrm>
              <a:off x="7926027" y="2682959"/>
              <a:ext cx="248884" cy="276290"/>
            </a:xfrm>
            <a:custGeom>
              <a:avLst/>
              <a:gdLst>
                <a:gd name="connsiteX0" fmla="*/ 109395 w 219819"/>
                <a:gd name="connsiteY0" fmla="*/ 243815 h 244025"/>
                <a:gd name="connsiteX1" fmla="*/ 109395 w 219819"/>
                <a:gd name="connsiteY1" fmla="*/ 243815 h 244025"/>
                <a:gd name="connsiteX2" fmla="*/ -514 w 219819"/>
                <a:gd name="connsiteY2" fmla="*/ 160906 h 244025"/>
                <a:gd name="connsiteX3" fmla="*/ -514 w 219819"/>
                <a:gd name="connsiteY3" fmla="*/ -210 h 244025"/>
                <a:gd name="connsiteX4" fmla="*/ 219305 w 219819"/>
                <a:gd name="connsiteY4" fmla="*/ -210 h 244025"/>
                <a:gd name="connsiteX5" fmla="*/ 219305 w 219819"/>
                <a:gd name="connsiteY5" fmla="*/ 160017 h 244025"/>
                <a:gd name="connsiteX6" fmla="*/ 110602 w 219819"/>
                <a:gd name="connsiteY6" fmla="*/ 243815 h 244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9819" h="244025">
                  <a:moveTo>
                    <a:pt x="109395" y="243815"/>
                  </a:moveTo>
                  <a:lnTo>
                    <a:pt x="109395" y="243815"/>
                  </a:lnTo>
                  <a:cubicBezTo>
                    <a:pt x="48976" y="243815"/>
                    <a:pt x="-197" y="206967"/>
                    <a:pt x="-514" y="160906"/>
                  </a:cubicBezTo>
                  <a:lnTo>
                    <a:pt x="-514" y="-210"/>
                  </a:lnTo>
                  <a:lnTo>
                    <a:pt x="219305" y="-210"/>
                  </a:lnTo>
                  <a:lnTo>
                    <a:pt x="219305" y="160017"/>
                  </a:lnTo>
                  <a:cubicBezTo>
                    <a:pt x="219305" y="206014"/>
                    <a:pt x="170958" y="243498"/>
                    <a:pt x="110602" y="243815"/>
                  </a:cubicBezTo>
                  <a:close/>
                </a:path>
              </a:pathLst>
            </a:custGeom>
            <a:solidFill>
              <a:srgbClr val="FF93B1"/>
            </a:solidFill>
            <a:ln w="6346" cap="flat">
              <a:noFill/>
              <a:prstDash val="solid"/>
              <a:miter/>
            </a:ln>
          </p:spPr>
          <p:txBody>
            <a:bodyPr rtlCol="0" anchor="ctr"/>
            <a:lstStyle/>
            <a:p>
              <a:endParaRPr lang="zh-CN" altLang="en-US"/>
            </a:p>
          </p:txBody>
        </p:sp>
        <p:sp>
          <p:nvSpPr>
            <p:cNvPr id="153" name="任意多边形 49"/>
            <p:cNvSpPr/>
            <p:nvPr/>
          </p:nvSpPr>
          <p:spPr>
            <a:xfrm>
              <a:off x="7730087" y="2415564"/>
              <a:ext cx="132524" cy="169000"/>
            </a:xfrm>
            <a:custGeom>
              <a:avLst/>
              <a:gdLst>
                <a:gd name="connsiteX0" fmla="*/ 93764 w 117048"/>
                <a:gd name="connsiteY0" fmla="*/ 41043 h 149264"/>
                <a:gd name="connsiteX1" fmla="*/ 1072 w 117048"/>
                <a:gd name="connsiteY1" fmla="*/ 45490 h 149264"/>
                <a:gd name="connsiteX2" fmla="*/ 95670 w 117048"/>
                <a:gd name="connsiteY2" fmla="*/ 138183 h 149264"/>
                <a:gd name="connsiteX3" fmla="*/ 93764 w 117048"/>
                <a:gd name="connsiteY3" fmla="*/ 41043 h 149264"/>
              </a:gdLst>
              <a:ahLst/>
              <a:cxnLst>
                <a:cxn ang="0">
                  <a:pos x="connsiteX0" y="connsiteY0"/>
                </a:cxn>
                <a:cxn ang="0">
                  <a:pos x="connsiteX1" y="connsiteY1"/>
                </a:cxn>
                <a:cxn ang="0">
                  <a:pos x="connsiteX2" y="connsiteY2"/>
                </a:cxn>
                <a:cxn ang="0">
                  <a:pos x="connsiteX3" y="connsiteY3"/>
                </a:cxn>
              </a:cxnLst>
              <a:rect l="l" t="t" r="r" b="b"/>
              <a:pathLst>
                <a:path w="117048" h="149264">
                  <a:moveTo>
                    <a:pt x="93764" y="41043"/>
                  </a:moveTo>
                  <a:cubicBezTo>
                    <a:pt x="64540" y="-28842"/>
                    <a:pt x="9394" y="2098"/>
                    <a:pt x="1072" y="45490"/>
                  </a:cubicBezTo>
                  <a:cubicBezTo>
                    <a:pt x="-10936" y="108450"/>
                    <a:pt x="47640" y="175857"/>
                    <a:pt x="95670" y="138183"/>
                  </a:cubicBezTo>
                  <a:cubicBezTo>
                    <a:pt x="143700" y="100509"/>
                    <a:pt x="93764" y="41043"/>
                    <a:pt x="93764" y="41043"/>
                  </a:cubicBezTo>
                  <a:close/>
                </a:path>
              </a:pathLst>
            </a:custGeom>
            <a:solidFill>
              <a:srgbClr val="FED0D6"/>
            </a:solidFill>
            <a:ln w="6346" cap="flat">
              <a:noFill/>
              <a:prstDash val="solid"/>
              <a:miter/>
            </a:ln>
          </p:spPr>
          <p:txBody>
            <a:bodyPr rtlCol="0" anchor="ctr"/>
            <a:lstStyle/>
            <a:p>
              <a:endParaRPr lang="zh-CN" altLang="en-US"/>
            </a:p>
          </p:txBody>
        </p:sp>
        <p:sp>
          <p:nvSpPr>
            <p:cNvPr id="154" name="任意多边形 50"/>
            <p:cNvSpPr/>
            <p:nvPr/>
          </p:nvSpPr>
          <p:spPr>
            <a:xfrm>
              <a:off x="8248927" y="2523567"/>
              <a:ext cx="148402" cy="155616"/>
            </a:xfrm>
            <a:custGeom>
              <a:avLst/>
              <a:gdLst>
                <a:gd name="connsiteX0" fmla="*/ 44850 w 131071"/>
                <a:gd name="connsiteY0" fmla="*/ 23606 h 137443"/>
                <a:gd name="connsiteX1" fmla="*/ 129474 w 131071"/>
                <a:gd name="connsiteY1" fmla="*/ 61725 h 137443"/>
                <a:gd name="connsiteX2" fmla="*/ 7430 w 131071"/>
                <a:gd name="connsiteY2" fmla="*/ 113122 h 137443"/>
                <a:gd name="connsiteX3" fmla="*/ 44850 w 131071"/>
                <a:gd name="connsiteY3" fmla="*/ 23479 h 137443"/>
              </a:gdLst>
              <a:ahLst/>
              <a:cxnLst>
                <a:cxn ang="0">
                  <a:pos x="connsiteX0" y="connsiteY0"/>
                </a:cxn>
                <a:cxn ang="0">
                  <a:pos x="connsiteX1" y="connsiteY1"/>
                </a:cxn>
                <a:cxn ang="0">
                  <a:pos x="connsiteX2" y="connsiteY2"/>
                </a:cxn>
                <a:cxn ang="0">
                  <a:pos x="connsiteX3" y="connsiteY3"/>
                </a:cxn>
              </a:cxnLst>
              <a:rect l="l" t="t" r="r" b="b"/>
              <a:pathLst>
                <a:path w="131071" h="137443">
                  <a:moveTo>
                    <a:pt x="44850" y="23606"/>
                  </a:moveTo>
                  <a:cubicBezTo>
                    <a:pt x="97708" y="-30396"/>
                    <a:pt x="137734" y="18397"/>
                    <a:pt x="129474" y="61725"/>
                  </a:cubicBezTo>
                  <a:cubicBezTo>
                    <a:pt x="117466" y="124685"/>
                    <a:pt x="38115" y="165790"/>
                    <a:pt x="7430" y="113122"/>
                  </a:cubicBezTo>
                  <a:cubicBezTo>
                    <a:pt x="-23256" y="60455"/>
                    <a:pt x="44850" y="23479"/>
                    <a:pt x="44850" y="23479"/>
                  </a:cubicBezTo>
                  <a:close/>
                </a:path>
              </a:pathLst>
            </a:custGeom>
            <a:solidFill>
              <a:srgbClr val="FED0D6"/>
            </a:solidFill>
            <a:ln w="6346" cap="flat">
              <a:noFill/>
              <a:prstDash val="solid"/>
              <a:miter/>
            </a:ln>
          </p:spPr>
          <p:txBody>
            <a:bodyPr rtlCol="0" anchor="ctr"/>
            <a:lstStyle/>
            <a:p>
              <a:endParaRPr lang="zh-CN" altLang="en-US"/>
            </a:p>
          </p:txBody>
        </p:sp>
        <p:sp>
          <p:nvSpPr>
            <p:cNvPr id="155" name="任意多边形 51"/>
            <p:cNvSpPr/>
            <p:nvPr/>
          </p:nvSpPr>
          <p:spPr>
            <a:xfrm>
              <a:off x="7809723" y="2240589"/>
              <a:ext cx="532212" cy="546181"/>
            </a:xfrm>
            <a:custGeom>
              <a:avLst/>
              <a:gdLst>
                <a:gd name="connsiteX0" fmla="*/ 180923 w 470060"/>
                <a:gd name="connsiteY0" fmla="*/ 478301 h 482397"/>
                <a:gd name="connsiteX1" fmla="*/ 29463 w 470060"/>
                <a:gd name="connsiteY1" fmla="*/ 77479 h 482397"/>
                <a:gd name="connsiteX2" fmla="*/ 469484 w 470060"/>
                <a:gd name="connsiteY2" fmla="*/ 161341 h 482397"/>
                <a:gd name="connsiteX3" fmla="*/ 180923 w 470060"/>
                <a:gd name="connsiteY3" fmla="*/ 478301 h 482397"/>
              </a:gdLst>
              <a:ahLst/>
              <a:cxnLst>
                <a:cxn ang="0">
                  <a:pos x="connsiteX0" y="connsiteY0"/>
                </a:cxn>
                <a:cxn ang="0">
                  <a:pos x="connsiteX1" y="connsiteY1"/>
                </a:cxn>
                <a:cxn ang="0">
                  <a:pos x="connsiteX2" y="connsiteY2"/>
                </a:cxn>
                <a:cxn ang="0">
                  <a:pos x="connsiteX3" y="connsiteY3"/>
                </a:cxn>
              </a:cxnLst>
              <a:rect l="l" t="t" r="r" b="b"/>
              <a:pathLst>
                <a:path w="470060" h="482397">
                  <a:moveTo>
                    <a:pt x="180923" y="478301"/>
                  </a:moveTo>
                  <a:cubicBezTo>
                    <a:pt x="19045" y="447488"/>
                    <a:pt x="-42962" y="252065"/>
                    <a:pt x="29463" y="77479"/>
                  </a:cubicBezTo>
                  <a:cubicBezTo>
                    <a:pt x="89247" y="-66293"/>
                    <a:pt x="466880" y="5688"/>
                    <a:pt x="469484" y="161341"/>
                  </a:cubicBezTo>
                  <a:cubicBezTo>
                    <a:pt x="472788" y="350348"/>
                    <a:pt x="342929" y="509304"/>
                    <a:pt x="180923" y="478301"/>
                  </a:cubicBezTo>
                  <a:close/>
                </a:path>
              </a:pathLst>
            </a:custGeom>
            <a:solidFill>
              <a:srgbClr val="FED0D6"/>
            </a:solidFill>
            <a:ln w="6346" cap="flat">
              <a:noFill/>
              <a:prstDash val="solid"/>
              <a:miter/>
            </a:ln>
          </p:spPr>
          <p:txBody>
            <a:bodyPr rtlCol="0" anchor="ctr"/>
            <a:lstStyle/>
            <a:p>
              <a:endParaRPr lang="zh-CN" altLang="en-US"/>
            </a:p>
          </p:txBody>
        </p:sp>
        <p:sp>
          <p:nvSpPr>
            <p:cNvPr id="156" name="任意多边形 52"/>
            <p:cNvSpPr/>
            <p:nvPr/>
          </p:nvSpPr>
          <p:spPr>
            <a:xfrm>
              <a:off x="7789201" y="2165401"/>
              <a:ext cx="375782" cy="560573"/>
            </a:xfrm>
            <a:custGeom>
              <a:avLst/>
              <a:gdLst>
                <a:gd name="connsiteX0" fmla="*/ 331384 w 331898"/>
                <a:gd name="connsiteY0" fmla="*/ 36709 h 495109"/>
                <a:gd name="connsiteX1" fmla="*/ 61184 w 331898"/>
                <a:gd name="connsiteY1" fmla="*/ 494899 h 495109"/>
                <a:gd name="connsiteX2" fmla="*/ 61184 w 331898"/>
                <a:gd name="connsiteY2" fmla="*/ 494899 h 495109"/>
                <a:gd name="connsiteX3" fmla="*/ 42633 w 331898"/>
                <a:gd name="connsiteY3" fmla="*/ 73430 h 495109"/>
                <a:gd name="connsiteX4" fmla="*/ 331384 w 331898"/>
                <a:gd name="connsiteY4" fmla="*/ 36709 h 495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898" h="495109">
                  <a:moveTo>
                    <a:pt x="331384" y="36709"/>
                  </a:moveTo>
                  <a:cubicBezTo>
                    <a:pt x="45491" y="74002"/>
                    <a:pt x="40409" y="335308"/>
                    <a:pt x="61184" y="494899"/>
                  </a:cubicBezTo>
                  <a:lnTo>
                    <a:pt x="61184" y="494899"/>
                  </a:lnTo>
                  <a:cubicBezTo>
                    <a:pt x="61184" y="494899"/>
                    <a:pt x="-64292" y="213962"/>
                    <a:pt x="42633" y="73430"/>
                  </a:cubicBezTo>
                  <a:cubicBezTo>
                    <a:pt x="149556" y="-67102"/>
                    <a:pt x="331384" y="36709"/>
                    <a:pt x="331384" y="36709"/>
                  </a:cubicBezTo>
                  <a:close/>
                </a:path>
              </a:pathLst>
            </a:custGeom>
            <a:solidFill>
              <a:srgbClr val="981D04"/>
            </a:solidFill>
            <a:ln w="6346" cap="flat">
              <a:noFill/>
              <a:prstDash val="solid"/>
              <a:miter/>
            </a:ln>
          </p:spPr>
          <p:txBody>
            <a:bodyPr rtlCol="0" anchor="ctr"/>
            <a:lstStyle/>
            <a:p>
              <a:endParaRPr lang="zh-CN" altLang="en-US"/>
            </a:p>
          </p:txBody>
        </p:sp>
        <p:sp>
          <p:nvSpPr>
            <p:cNvPr id="157" name="任意多边形 53"/>
            <p:cNvSpPr/>
            <p:nvPr/>
          </p:nvSpPr>
          <p:spPr>
            <a:xfrm>
              <a:off x="7703109" y="2838260"/>
              <a:ext cx="683282" cy="765140"/>
            </a:xfrm>
            <a:custGeom>
              <a:avLst/>
              <a:gdLst>
                <a:gd name="connsiteX0" fmla="*/ 602973 w 603487"/>
                <a:gd name="connsiteY0" fmla="*/ 61225 h 675786"/>
                <a:gd name="connsiteX1" fmla="*/ 415491 w 603487"/>
                <a:gd name="connsiteY1" fmla="*/ -210 h 675786"/>
                <a:gd name="connsiteX2" fmla="*/ 302532 w 603487"/>
                <a:gd name="connsiteY2" fmla="*/ 86828 h 675786"/>
                <a:gd name="connsiteX3" fmla="*/ 299927 w 603487"/>
                <a:gd name="connsiteY3" fmla="*/ 86828 h 675786"/>
                <a:gd name="connsiteX4" fmla="*/ 197260 w 603487"/>
                <a:gd name="connsiteY4" fmla="*/ -210 h 675786"/>
                <a:gd name="connsiteX5" fmla="*/ -514 w 603487"/>
                <a:gd name="connsiteY5" fmla="*/ 61225 h 675786"/>
                <a:gd name="connsiteX6" fmla="*/ 24898 w 603487"/>
                <a:gd name="connsiteY6" fmla="*/ 268529 h 675786"/>
                <a:gd name="connsiteX7" fmla="*/ 50311 w 603487"/>
                <a:gd name="connsiteY7" fmla="*/ 406774 h 675786"/>
                <a:gd name="connsiteX8" fmla="*/ 88811 w 603487"/>
                <a:gd name="connsiteY8" fmla="*/ 675577 h 675786"/>
                <a:gd name="connsiteX9" fmla="*/ 512504 w 603487"/>
                <a:gd name="connsiteY9" fmla="*/ 675577 h 675786"/>
                <a:gd name="connsiteX10" fmla="*/ 553609 w 603487"/>
                <a:gd name="connsiteY10" fmla="*/ 406774 h 675786"/>
                <a:gd name="connsiteX11" fmla="*/ 576735 w 603487"/>
                <a:gd name="connsiteY11" fmla="*/ 268529 h 675786"/>
                <a:gd name="connsiteX12" fmla="*/ 602147 w 603487"/>
                <a:gd name="connsiteY12" fmla="*/ 61225 h 675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03487" h="675786">
                  <a:moveTo>
                    <a:pt x="602973" y="61225"/>
                  </a:moveTo>
                  <a:lnTo>
                    <a:pt x="415491" y="-210"/>
                  </a:lnTo>
                  <a:cubicBezTo>
                    <a:pt x="400116" y="66308"/>
                    <a:pt x="315365" y="86828"/>
                    <a:pt x="302532" y="86828"/>
                  </a:cubicBezTo>
                  <a:lnTo>
                    <a:pt x="299927" y="86828"/>
                  </a:lnTo>
                  <a:cubicBezTo>
                    <a:pt x="287220" y="86828"/>
                    <a:pt x="212634" y="66308"/>
                    <a:pt x="197260" y="-210"/>
                  </a:cubicBezTo>
                  <a:lnTo>
                    <a:pt x="-514" y="61225"/>
                  </a:lnTo>
                  <a:lnTo>
                    <a:pt x="24898" y="268529"/>
                  </a:lnTo>
                  <a:cubicBezTo>
                    <a:pt x="24898" y="268529"/>
                    <a:pt x="9460" y="347880"/>
                    <a:pt x="50311" y="406774"/>
                  </a:cubicBezTo>
                  <a:cubicBezTo>
                    <a:pt x="88811" y="463063"/>
                    <a:pt x="88811" y="675577"/>
                    <a:pt x="88811" y="675577"/>
                  </a:cubicBezTo>
                  <a:lnTo>
                    <a:pt x="512504" y="675577"/>
                  </a:lnTo>
                  <a:cubicBezTo>
                    <a:pt x="512504" y="675577"/>
                    <a:pt x="512504" y="463063"/>
                    <a:pt x="553609" y="406774"/>
                  </a:cubicBezTo>
                  <a:cubicBezTo>
                    <a:pt x="592109" y="347880"/>
                    <a:pt x="576735" y="268529"/>
                    <a:pt x="576735" y="268529"/>
                  </a:cubicBezTo>
                  <a:lnTo>
                    <a:pt x="602147" y="61225"/>
                  </a:lnTo>
                  <a:close/>
                </a:path>
              </a:pathLst>
            </a:custGeom>
            <a:solidFill>
              <a:srgbClr val="F93F57"/>
            </a:solidFill>
            <a:ln w="6346" cap="flat">
              <a:noFill/>
              <a:prstDash val="solid"/>
              <a:miter/>
            </a:ln>
          </p:spPr>
          <p:txBody>
            <a:bodyPr rtlCol="0" anchor="ctr"/>
            <a:lstStyle/>
            <a:p>
              <a:endParaRPr lang="zh-CN" altLang="en-US"/>
            </a:p>
          </p:txBody>
        </p:sp>
        <p:sp>
          <p:nvSpPr>
            <p:cNvPr id="158" name="任意多边形 54"/>
            <p:cNvSpPr/>
            <p:nvPr/>
          </p:nvSpPr>
          <p:spPr>
            <a:xfrm>
              <a:off x="7668222" y="2246131"/>
              <a:ext cx="203061" cy="147805"/>
            </a:xfrm>
            <a:custGeom>
              <a:avLst/>
              <a:gdLst>
                <a:gd name="connsiteX0" fmla="*/ -514 w 179347"/>
                <a:gd name="connsiteY0" fmla="*/ 71186 h 130544"/>
                <a:gd name="connsiteX1" fmla="*/ 171784 w 179347"/>
                <a:gd name="connsiteY1" fmla="*/ 4287 h 130544"/>
                <a:gd name="connsiteX2" fmla="*/ 43195 w 179347"/>
                <a:gd name="connsiteY2" fmla="*/ 130334 h 130544"/>
                <a:gd name="connsiteX3" fmla="*/ -514 w 179347"/>
                <a:gd name="connsiteY3" fmla="*/ 71186 h 130544"/>
              </a:gdLst>
              <a:ahLst/>
              <a:cxnLst>
                <a:cxn ang="0">
                  <a:pos x="connsiteX0" y="connsiteY0"/>
                </a:cxn>
                <a:cxn ang="0">
                  <a:pos x="connsiteX1" y="connsiteY1"/>
                </a:cxn>
                <a:cxn ang="0">
                  <a:pos x="connsiteX2" y="connsiteY2"/>
                </a:cxn>
                <a:cxn ang="0">
                  <a:pos x="connsiteX3" y="connsiteY3"/>
                </a:cxn>
              </a:cxnLst>
              <a:rect l="l" t="t" r="r" b="b"/>
              <a:pathLst>
                <a:path w="179347" h="130544">
                  <a:moveTo>
                    <a:pt x="-514" y="71186"/>
                  </a:moveTo>
                  <a:cubicBezTo>
                    <a:pt x="-514" y="71186"/>
                    <a:pt x="146053" y="-21379"/>
                    <a:pt x="171784" y="4287"/>
                  </a:cubicBezTo>
                  <a:cubicBezTo>
                    <a:pt x="197196" y="27477"/>
                    <a:pt x="153804" y="73728"/>
                    <a:pt x="43195" y="130334"/>
                  </a:cubicBezTo>
                  <a:lnTo>
                    <a:pt x="-514" y="71186"/>
                  </a:lnTo>
                  <a:close/>
                </a:path>
              </a:pathLst>
            </a:custGeom>
            <a:solidFill>
              <a:srgbClr val="FED0D6"/>
            </a:solidFill>
            <a:ln w="6346" cap="flat">
              <a:noFill/>
              <a:prstDash val="solid"/>
              <a:miter/>
            </a:ln>
          </p:spPr>
          <p:txBody>
            <a:bodyPr rtlCol="0" anchor="ctr"/>
            <a:lstStyle/>
            <a:p>
              <a:endParaRPr lang="zh-CN" altLang="en-US"/>
            </a:p>
          </p:txBody>
        </p:sp>
        <p:sp>
          <p:nvSpPr>
            <p:cNvPr id="159" name="任意多边形 55"/>
            <p:cNvSpPr/>
            <p:nvPr/>
          </p:nvSpPr>
          <p:spPr>
            <a:xfrm>
              <a:off x="7253337" y="2273163"/>
              <a:ext cx="519616" cy="812040"/>
            </a:xfrm>
            <a:custGeom>
              <a:avLst/>
              <a:gdLst>
                <a:gd name="connsiteX0" fmla="*/ 396859 w 458935"/>
                <a:gd name="connsiteY0" fmla="*/ 560775 h 717209"/>
                <a:gd name="connsiteX1" fmla="*/ 147942 w 458935"/>
                <a:gd name="connsiteY1" fmla="*/ 358426 h 717209"/>
                <a:gd name="connsiteX2" fmla="*/ 458421 w 458935"/>
                <a:gd name="connsiteY2" fmla="*/ 107349 h 717209"/>
                <a:gd name="connsiteX3" fmla="*/ 409628 w 458935"/>
                <a:gd name="connsiteY3" fmla="*/ -210 h 717209"/>
                <a:gd name="connsiteX4" fmla="*/ 4297 w 458935"/>
                <a:gd name="connsiteY4" fmla="*/ 348134 h 717209"/>
                <a:gd name="connsiteX5" fmla="*/ 417253 w 458935"/>
                <a:gd name="connsiteY5" fmla="*/ 716999 h 717209"/>
                <a:gd name="connsiteX6" fmla="*/ 396732 w 458935"/>
                <a:gd name="connsiteY6" fmla="*/ 560775 h 717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8935" h="717209">
                  <a:moveTo>
                    <a:pt x="396859" y="560775"/>
                  </a:moveTo>
                  <a:cubicBezTo>
                    <a:pt x="396859" y="560775"/>
                    <a:pt x="158234" y="399404"/>
                    <a:pt x="147942" y="358426"/>
                  </a:cubicBezTo>
                  <a:cubicBezTo>
                    <a:pt x="137713" y="320307"/>
                    <a:pt x="458421" y="107349"/>
                    <a:pt x="458421" y="107349"/>
                  </a:cubicBezTo>
                  <a:lnTo>
                    <a:pt x="409628" y="-210"/>
                  </a:lnTo>
                  <a:cubicBezTo>
                    <a:pt x="409628" y="-210"/>
                    <a:pt x="47879" y="230346"/>
                    <a:pt x="4297" y="348134"/>
                  </a:cubicBezTo>
                  <a:cubicBezTo>
                    <a:pt x="-41891" y="465986"/>
                    <a:pt x="255691" y="696542"/>
                    <a:pt x="417253" y="716999"/>
                  </a:cubicBezTo>
                  <a:lnTo>
                    <a:pt x="396732" y="560775"/>
                  </a:lnTo>
                  <a:close/>
                </a:path>
              </a:pathLst>
            </a:custGeom>
            <a:solidFill>
              <a:srgbClr val="F93F57"/>
            </a:solidFill>
            <a:ln w="6346" cap="flat">
              <a:noFill/>
              <a:prstDash val="solid"/>
              <a:miter/>
            </a:ln>
          </p:spPr>
          <p:txBody>
            <a:bodyPr rtlCol="0" anchor="ctr"/>
            <a:lstStyle/>
            <a:p>
              <a:endParaRPr lang="zh-CN" altLang="en-US"/>
            </a:p>
          </p:txBody>
        </p:sp>
        <p:sp>
          <p:nvSpPr>
            <p:cNvPr id="160" name="任意多边形 56"/>
            <p:cNvSpPr/>
            <p:nvPr/>
          </p:nvSpPr>
          <p:spPr>
            <a:xfrm>
              <a:off x="7861504" y="4281217"/>
              <a:ext cx="152998" cy="1017478"/>
            </a:xfrm>
            <a:custGeom>
              <a:avLst/>
              <a:gdLst>
                <a:gd name="connsiteX0" fmla="*/ 126555 w 135131"/>
                <a:gd name="connsiteY0" fmla="*/ 898656 h 898656"/>
                <a:gd name="connsiteX1" fmla="*/ 0 w 135131"/>
                <a:gd name="connsiteY1" fmla="*/ 898656 h 898656"/>
                <a:gd name="connsiteX2" fmla="*/ 0 w 135131"/>
                <a:gd name="connsiteY2" fmla="*/ 0 h 898656"/>
                <a:gd name="connsiteX3" fmla="*/ 135132 w 135131"/>
                <a:gd name="connsiteY3" fmla="*/ 0 h 898656"/>
                <a:gd name="connsiteX4" fmla="*/ 126555 w 135131"/>
                <a:gd name="connsiteY4" fmla="*/ 898656 h 898656"/>
                <a:gd name="connsiteX5" fmla="*/ 126555 w 135131"/>
                <a:gd name="connsiteY5" fmla="*/ 898656 h 898656"/>
                <a:gd name="connsiteX6" fmla="*/ 126555 w 135131"/>
                <a:gd name="connsiteY6" fmla="*/ 898656 h 898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5131" h="898656">
                  <a:moveTo>
                    <a:pt x="126555" y="898656"/>
                  </a:moveTo>
                  <a:lnTo>
                    <a:pt x="0" y="898656"/>
                  </a:lnTo>
                  <a:lnTo>
                    <a:pt x="0" y="0"/>
                  </a:lnTo>
                  <a:lnTo>
                    <a:pt x="135132" y="0"/>
                  </a:lnTo>
                  <a:lnTo>
                    <a:pt x="126555" y="898656"/>
                  </a:lnTo>
                  <a:lnTo>
                    <a:pt x="126555" y="898656"/>
                  </a:lnTo>
                  <a:lnTo>
                    <a:pt x="126555" y="898656"/>
                  </a:lnTo>
                  <a:close/>
                </a:path>
              </a:pathLst>
            </a:custGeom>
            <a:solidFill>
              <a:srgbClr val="FED0D6"/>
            </a:solidFill>
            <a:ln w="6346" cap="flat">
              <a:noFill/>
              <a:prstDash val="solid"/>
              <a:miter/>
            </a:ln>
          </p:spPr>
          <p:txBody>
            <a:bodyPr rtlCol="0" anchor="ctr"/>
            <a:lstStyle/>
            <a:p>
              <a:endParaRPr lang="zh-CN" altLang="en-US"/>
            </a:p>
          </p:txBody>
        </p:sp>
        <p:sp>
          <p:nvSpPr>
            <p:cNvPr id="161" name="任意多边形 57"/>
            <p:cNvSpPr/>
            <p:nvPr/>
          </p:nvSpPr>
          <p:spPr>
            <a:xfrm>
              <a:off x="7703109" y="5287978"/>
              <a:ext cx="316405" cy="123506"/>
            </a:xfrm>
            <a:custGeom>
              <a:avLst/>
              <a:gdLst>
                <a:gd name="connsiteX0" fmla="*/ 264603 w 279455"/>
                <a:gd name="connsiteY0" fmla="*/ -210 h 109083"/>
                <a:gd name="connsiteX1" fmla="*/ 138493 w 279455"/>
                <a:gd name="connsiteY1" fmla="*/ -210 h 109083"/>
                <a:gd name="connsiteX2" fmla="*/ -514 w 279455"/>
                <a:gd name="connsiteY2" fmla="*/ 96168 h 109083"/>
                <a:gd name="connsiteX3" fmla="*/ -514 w 279455"/>
                <a:gd name="connsiteY3" fmla="*/ 108874 h 109083"/>
                <a:gd name="connsiteX4" fmla="*/ 277500 w 279455"/>
                <a:gd name="connsiteY4" fmla="*/ 108874 h 109083"/>
                <a:gd name="connsiteX5" fmla="*/ 264794 w 279455"/>
                <a:gd name="connsiteY5" fmla="*/ -210 h 109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9455" h="109083">
                  <a:moveTo>
                    <a:pt x="264603" y="-210"/>
                  </a:moveTo>
                  <a:lnTo>
                    <a:pt x="138493" y="-210"/>
                  </a:lnTo>
                  <a:cubicBezTo>
                    <a:pt x="138493" y="-210"/>
                    <a:pt x="12382" y="68277"/>
                    <a:pt x="-514" y="96168"/>
                  </a:cubicBezTo>
                  <a:lnTo>
                    <a:pt x="-514" y="108874"/>
                  </a:lnTo>
                  <a:lnTo>
                    <a:pt x="277500" y="108874"/>
                  </a:lnTo>
                  <a:cubicBezTo>
                    <a:pt x="277500" y="108874"/>
                    <a:pt x="285251" y="27681"/>
                    <a:pt x="264794" y="-210"/>
                  </a:cubicBezTo>
                  <a:close/>
                </a:path>
              </a:pathLst>
            </a:custGeom>
            <a:solidFill>
              <a:srgbClr val="F93F57"/>
            </a:solidFill>
            <a:ln w="6346" cap="flat">
              <a:noFill/>
              <a:prstDash val="solid"/>
              <a:miter/>
            </a:ln>
          </p:spPr>
          <p:txBody>
            <a:bodyPr rtlCol="0" anchor="ctr"/>
            <a:lstStyle/>
            <a:p>
              <a:endParaRPr lang="zh-CN" altLang="en-US"/>
            </a:p>
          </p:txBody>
        </p:sp>
        <p:sp>
          <p:nvSpPr>
            <p:cNvPr id="162" name="任意多边形 58"/>
            <p:cNvSpPr/>
            <p:nvPr/>
          </p:nvSpPr>
          <p:spPr>
            <a:xfrm>
              <a:off x="7703109" y="5411484"/>
              <a:ext cx="314126" cy="18773"/>
            </a:xfrm>
            <a:custGeom>
              <a:avLst/>
              <a:gdLst>
                <a:gd name="connsiteX0" fmla="*/ 0 w 277442"/>
                <a:gd name="connsiteY0" fmla="*/ 0 h 16581"/>
                <a:gd name="connsiteX1" fmla="*/ 277443 w 277442"/>
                <a:gd name="connsiteY1" fmla="*/ 0 h 16581"/>
                <a:gd name="connsiteX2" fmla="*/ 277443 w 277442"/>
                <a:gd name="connsiteY2" fmla="*/ 16582 h 16581"/>
                <a:gd name="connsiteX3" fmla="*/ 0 w 277442"/>
                <a:gd name="connsiteY3" fmla="*/ 16582 h 16581"/>
                <a:gd name="connsiteX4" fmla="*/ 0 w 277442"/>
                <a:gd name="connsiteY4" fmla="*/ 0 h 16581"/>
                <a:gd name="connsiteX5" fmla="*/ 0 w 277442"/>
                <a:gd name="connsiteY5" fmla="*/ 0 h 16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442" h="16581">
                  <a:moveTo>
                    <a:pt x="0" y="0"/>
                  </a:moveTo>
                  <a:lnTo>
                    <a:pt x="277443" y="0"/>
                  </a:lnTo>
                  <a:lnTo>
                    <a:pt x="277443" y="16582"/>
                  </a:lnTo>
                  <a:lnTo>
                    <a:pt x="0" y="16582"/>
                  </a:lnTo>
                  <a:lnTo>
                    <a:pt x="0" y="0"/>
                  </a:lnTo>
                  <a:lnTo>
                    <a:pt x="0" y="0"/>
                  </a:lnTo>
                  <a:close/>
                </a:path>
              </a:pathLst>
            </a:custGeom>
            <a:solidFill>
              <a:srgbClr val="981D04"/>
            </a:solidFill>
            <a:ln w="6346" cap="flat">
              <a:noFill/>
              <a:prstDash val="solid"/>
              <a:miter/>
            </a:ln>
          </p:spPr>
          <p:txBody>
            <a:bodyPr rtlCol="0" anchor="ctr"/>
            <a:lstStyle/>
            <a:p>
              <a:endParaRPr lang="zh-CN" altLang="en-US"/>
            </a:p>
          </p:txBody>
        </p:sp>
        <p:sp>
          <p:nvSpPr>
            <p:cNvPr id="163" name="任意多边形 59"/>
            <p:cNvSpPr/>
            <p:nvPr/>
          </p:nvSpPr>
          <p:spPr>
            <a:xfrm>
              <a:off x="8074926" y="4281217"/>
              <a:ext cx="154366" cy="1017478"/>
            </a:xfrm>
            <a:custGeom>
              <a:avLst/>
              <a:gdLst>
                <a:gd name="connsiteX0" fmla="*/ 8704 w 136339"/>
                <a:gd name="connsiteY0" fmla="*/ 898656 h 898656"/>
                <a:gd name="connsiteX1" fmla="*/ 136339 w 136339"/>
                <a:gd name="connsiteY1" fmla="*/ 898656 h 898656"/>
                <a:gd name="connsiteX2" fmla="*/ 136339 w 136339"/>
                <a:gd name="connsiteY2" fmla="*/ 0 h 898656"/>
                <a:gd name="connsiteX3" fmla="*/ 0 w 136339"/>
                <a:gd name="connsiteY3" fmla="*/ 0 h 898656"/>
                <a:gd name="connsiteX4" fmla="*/ 8704 w 136339"/>
                <a:gd name="connsiteY4" fmla="*/ 898656 h 898656"/>
                <a:gd name="connsiteX5" fmla="*/ 8704 w 136339"/>
                <a:gd name="connsiteY5" fmla="*/ 898656 h 898656"/>
                <a:gd name="connsiteX6" fmla="*/ 8704 w 136339"/>
                <a:gd name="connsiteY6" fmla="*/ 898656 h 898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339" h="898656">
                  <a:moveTo>
                    <a:pt x="8704" y="898656"/>
                  </a:moveTo>
                  <a:lnTo>
                    <a:pt x="136339" y="898656"/>
                  </a:lnTo>
                  <a:lnTo>
                    <a:pt x="136339" y="0"/>
                  </a:lnTo>
                  <a:lnTo>
                    <a:pt x="0" y="0"/>
                  </a:lnTo>
                  <a:lnTo>
                    <a:pt x="8704" y="898656"/>
                  </a:lnTo>
                  <a:lnTo>
                    <a:pt x="8704" y="898656"/>
                  </a:lnTo>
                  <a:lnTo>
                    <a:pt x="8704" y="898656"/>
                  </a:lnTo>
                  <a:close/>
                </a:path>
              </a:pathLst>
            </a:custGeom>
            <a:solidFill>
              <a:srgbClr val="FED0D6"/>
            </a:solidFill>
            <a:ln w="6346" cap="flat">
              <a:noFill/>
              <a:prstDash val="solid"/>
              <a:miter/>
            </a:ln>
          </p:spPr>
          <p:txBody>
            <a:bodyPr rtlCol="0" anchor="ctr"/>
            <a:lstStyle/>
            <a:p>
              <a:endParaRPr lang="zh-CN" altLang="en-US"/>
            </a:p>
          </p:txBody>
        </p:sp>
        <p:sp>
          <p:nvSpPr>
            <p:cNvPr id="164" name="任意多边形 60"/>
            <p:cNvSpPr/>
            <p:nvPr/>
          </p:nvSpPr>
          <p:spPr>
            <a:xfrm>
              <a:off x="8073764" y="5287978"/>
              <a:ext cx="312627" cy="123506"/>
            </a:xfrm>
            <a:custGeom>
              <a:avLst/>
              <a:gdLst>
                <a:gd name="connsiteX0" fmla="*/ 11376 w 276118"/>
                <a:gd name="connsiteY0" fmla="*/ -210 h 109083"/>
                <a:gd name="connsiteX1" fmla="*/ 139646 w 276118"/>
                <a:gd name="connsiteY1" fmla="*/ -210 h 109083"/>
                <a:gd name="connsiteX2" fmla="*/ 275604 w 276118"/>
                <a:gd name="connsiteY2" fmla="*/ 96168 h 109083"/>
                <a:gd name="connsiteX3" fmla="*/ 275604 w 276118"/>
                <a:gd name="connsiteY3" fmla="*/ 108874 h 109083"/>
                <a:gd name="connsiteX4" fmla="*/ 1147 w 276118"/>
                <a:gd name="connsiteY4" fmla="*/ 108874 h 109083"/>
                <a:gd name="connsiteX5" fmla="*/ 11376 w 276118"/>
                <a:gd name="connsiteY5" fmla="*/ -210 h 109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6118" h="109083">
                  <a:moveTo>
                    <a:pt x="11376" y="-210"/>
                  </a:moveTo>
                  <a:lnTo>
                    <a:pt x="139646" y="-210"/>
                  </a:lnTo>
                  <a:cubicBezTo>
                    <a:pt x="139646" y="-210"/>
                    <a:pt x="262771" y="68277"/>
                    <a:pt x="275604" y="96168"/>
                  </a:cubicBezTo>
                  <a:lnTo>
                    <a:pt x="275604" y="108874"/>
                  </a:lnTo>
                  <a:lnTo>
                    <a:pt x="1147" y="108874"/>
                  </a:lnTo>
                  <a:cubicBezTo>
                    <a:pt x="1147" y="108874"/>
                    <a:pt x="-6604" y="27681"/>
                    <a:pt x="11376" y="-210"/>
                  </a:cubicBezTo>
                  <a:close/>
                </a:path>
              </a:pathLst>
            </a:custGeom>
            <a:solidFill>
              <a:srgbClr val="F93F57"/>
            </a:solidFill>
            <a:ln w="6346" cap="flat">
              <a:noFill/>
              <a:prstDash val="solid"/>
              <a:miter/>
            </a:ln>
          </p:spPr>
          <p:txBody>
            <a:bodyPr rtlCol="0" anchor="ctr"/>
            <a:lstStyle/>
            <a:p>
              <a:endParaRPr lang="zh-CN" altLang="en-US"/>
            </a:p>
          </p:txBody>
        </p:sp>
        <p:sp>
          <p:nvSpPr>
            <p:cNvPr id="165" name="任意多边形 61"/>
            <p:cNvSpPr/>
            <p:nvPr/>
          </p:nvSpPr>
          <p:spPr>
            <a:xfrm>
              <a:off x="8074926" y="5411484"/>
              <a:ext cx="311393" cy="18773"/>
            </a:xfrm>
            <a:custGeom>
              <a:avLst/>
              <a:gdLst>
                <a:gd name="connsiteX0" fmla="*/ 0 w 275028"/>
                <a:gd name="connsiteY0" fmla="*/ 0 h 16581"/>
                <a:gd name="connsiteX1" fmla="*/ 275029 w 275028"/>
                <a:gd name="connsiteY1" fmla="*/ 0 h 16581"/>
                <a:gd name="connsiteX2" fmla="*/ 275029 w 275028"/>
                <a:gd name="connsiteY2" fmla="*/ 16582 h 16581"/>
                <a:gd name="connsiteX3" fmla="*/ 0 w 275028"/>
                <a:gd name="connsiteY3" fmla="*/ 16582 h 16581"/>
                <a:gd name="connsiteX4" fmla="*/ 0 w 275028"/>
                <a:gd name="connsiteY4" fmla="*/ 0 h 16581"/>
                <a:gd name="connsiteX5" fmla="*/ 0 w 275028"/>
                <a:gd name="connsiteY5" fmla="*/ 0 h 16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5028" h="16581">
                  <a:moveTo>
                    <a:pt x="0" y="0"/>
                  </a:moveTo>
                  <a:lnTo>
                    <a:pt x="275029" y="0"/>
                  </a:lnTo>
                  <a:lnTo>
                    <a:pt x="275029" y="16582"/>
                  </a:lnTo>
                  <a:lnTo>
                    <a:pt x="0" y="16582"/>
                  </a:lnTo>
                  <a:lnTo>
                    <a:pt x="0" y="0"/>
                  </a:lnTo>
                  <a:lnTo>
                    <a:pt x="0" y="0"/>
                  </a:lnTo>
                  <a:close/>
                </a:path>
              </a:pathLst>
            </a:custGeom>
            <a:solidFill>
              <a:srgbClr val="981D04"/>
            </a:solidFill>
            <a:ln w="6346" cap="flat">
              <a:noFill/>
              <a:prstDash val="solid"/>
              <a:miter/>
            </a:ln>
          </p:spPr>
          <p:txBody>
            <a:bodyPr rtlCol="0" anchor="ctr"/>
            <a:lstStyle/>
            <a:p>
              <a:endParaRPr lang="zh-CN" altLang="en-US"/>
            </a:p>
          </p:txBody>
        </p:sp>
        <p:sp>
          <p:nvSpPr>
            <p:cNvPr id="166" name="任意多边形 62"/>
            <p:cNvSpPr/>
            <p:nvPr/>
          </p:nvSpPr>
          <p:spPr>
            <a:xfrm>
              <a:off x="7564855" y="3584555"/>
              <a:ext cx="961084" cy="1110846"/>
            </a:xfrm>
            <a:custGeom>
              <a:avLst/>
              <a:gdLst>
                <a:gd name="connsiteX0" fmla="*/ 635502 w 848847"/>
                <a:gd name="connsiteY0" fmla="*/ -210 h 981120"/>
                <a:gd name="connsiteX1" fmla="*/ 212380 w 848847"/>
                <a:gd name="connsiteY1" fmla="*/ -210 h 981120"/>
                <a:gd name="connsiteX2" fmla="*/ -514 w 848847"/>
                <a:gd name="connsiteY2" fmla="*/ 980910 h 981120"/>
                <a:gd name="connsiteX3" fmla="*/ 848334 w 848847"/>
                <a:gd name="connsiteY3" fmla="*/ 980910 h 981120"/>
                <a:gd name="connsiteX4" fmla="*/ 635502 w 848847"/>
                <a:gd name="connsiteY4" fmla="*/ -210 h 981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8847" h="981120">
                  <a:moveTo>
                    <a:pt x="635502" y="-210"/>
                  </a:moveTo>
                  <a:lnTo>
                    <a:pt x="212380" y="-210"/>
                  </a:lnTo>
                  <a:cubicBezTo>
                    <a:pt x="12319" y="253281"/>
                    <a:pt x="-514" y="980910"/>
                    <a:pt x="-514" y="980910"/>
                  </a:cubicBezTo>
                  <a:lnTo>
                    <a:pt x="848334" y="980910"/>
                  </a:lnTo>
                  <a:cubicBezTo>
                    <a:pt x="848334" y="980910"/>
                    <a:pt x="838104" y="253281"/>
                    <a:pt x="635502" y="-210"/>
                  </a:cubicBezTo>
                  <a:close/>
                </a:path>
              </a:pathLst>
            </a:custGeom>
            <a:solidFill>
              <a:srgbClr val="434CC0"/>
            </a:solidFill>
            <a:ln w="6346" cap="flat">
              <a:noFill/>
              <a:prstDash val="solid"/>
              <a:miter/>
            </a:ln>
          </p:spPr>
          <p:txBody>
            <a:bodyPr rtlCol="0" anchor="ctr"/>
            <a:lstStyle/>
            <a:p>
              <a:endParaRPr lang="zh-CN" altLang="en-US"/>
            </a:p>
          </p:txBody>
        </p:sp>
        <p:sp>
          <p:nvSpPr>
            <p:cNvPr id="167" name="任意多边形 63"/>
            <p:cNvSpPr/>
            <p:nvPr/>
          </p:nvSpPr>
          <p:spPr>
            <a:xfrm>
              <a:off x="6993099" y="2948350"/>
              <a:ext cx="1467130" cy="1769867"/>
            </a:xfrm>
            <a:custGeom>
              <a:avLst/>
              <a:gdLst>
                <a:gd name="connsiteX0" fmla="*/ 927593 w 1295797"/>
                <a:gd name="connsiteY0" fmla="*/ 878849 h 1563180"/>
                <a:gd name="connsiteX1" fmla="*/ 1022891 w 1295797"/>
                <a:gd name="connsiteY1" fmla="*/ 1014617 h 1563180"/>
                <a:gd name="connsiteX2" fmla="*/ 992077 w 1295797"/>
                <a:gd name="connsiteY2" fmla="*/ 1186152 h 1563180"/>
                <a:gd name="connsiteX3" fmla="*/ 821876 w 1295797"/>
                <a:gd name="connsiteY3" fmla="*/ 1157900 h 1563180"/>
                <a:gd name="connsiteX4" fmla="*/ 820161 w 1295797"/>
                <a:gd name="connsiteY4" fmla="*/ 1155403 h 1563180"/>
                <a:gd name="connsiteX5" fmla="*/ 668447 w 1295797"/>
                <a:gd name="connsiteY5" fmla="*/ 940348 h 1563180"/>
                <a:gd name="connsiteX6" fmla="*/ 668447 w 1295797"/>
                <a:gd name="connsiteY6" fmla="*/ 935202 h 1563180"/>
                <a:gd name="connsiteX7" fmla="*/ 663300 w 1295797"/>
                <a:gd name="connsiteY7" fmla="*/ 932661 h 1563180"/>
                <a:gd name="connsiteX8" fmla="*/ 694114 w 1295797"/>
                <a:gd name="connsiteY8" fmla="*/ 761125 h 1563180"/>
                <a:gd name="connsiteX9" fmla="*/ 765968 w 1295797"/>
                <a:gd name="connsiteY9" fmla="*/ 364243 h 1563180"/>
                <a:gd name="connsiteX10" fmla="*/ 368196 w 1295797"/>
                <a:gd name="connsiteY10" fmla="*/ 297661 h 1563180"/>
                <a:gd name="connsiteX11" fmla="*/ 250154 w 1295797"/>
                <a:gd name="connsiteY11" fmla="*/ 551153 h 1563180"/>
                <a:gd name="connsiteX12" fmla="*/ 134780 w 1295797"/>
                <a:gd name="connsiteY12" fmla="*/ 686793 h 1563180"/>
                <a:gd name="connsiteX13" fmla="*/ 1364 w 1295797"/>
                <a:gd name="connsiteY13" fmla="*/ 574152 h 1563180"/>
                <a:gd name="connsiteX14" fmla="*/ 224614 w 1295797"/>
                <a:gd name="connsiteY14" fmla="*/ 95313 h 1563180"/>
                <a:gd name="connsiteX15" fmla="*/ 966156 w 1295797"/>
                <a:gd name="connsiteY15" fmla="*/ 223329 h 1563180"/>
                <a:gd name="connsiteX16" fmla="*/ 927657 w 1295797"/>
                <a:gd name="connsiteY16" fmla="*/ 878849 h 1563180"/>
                <a:gd name="connsiteX17" fmla="*/ 1245823 w 1295797"/>
                <a:gd name="connsiteY17" fmla="*/ 1332149 h 1563180"/>
                <a:gd name="connsiteX18" fmla="*/ 1271236 w 1295797"/>
                <a:gd name="connsiteY18" fmla="*/ 1367980 h 1563180"/>
                <a:gd name="connsiteX19" fmla="*/ 1242965 w 1295797"/>
                <a:gd name="connsiteY19" fmla="*/ 1542121 h 1563180"/>
                <a:gd name="connsiteX20" fmla="*/ 1068506 w 1295797"/>
                <a:gd name="connsiteY20" fmla="*/ 1511371 h 1563180"/>
                <a:gd name="connsiteX21" fmla="*/ 1043093 w 1295797"/>
                <a:gd name="connsiteY21" fmla="*/ 1473252 h 1563180"/>
                <a:gd name="connsiteX22" fmla="*/ 1073906 w 1295797"/>
                <a:gd name="connsiteY22" fmla="*/ 1301717 h 1563180"/>
                <a:gd name="connsiteX23" fmla="*/ 1242583 w 1295797"/>
                <a:gd name="connsiteY23" fmla="*/ 1327847 h 1563180"/>
                <a:gd name="connsiteX24" fmla="*/ 1245823 w 1295797"/>
                <a:gd name="connsiteY24" fmla="*/ 1332466 h 1563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95797" h="1563180">
                  <a:moveTo>
                    <a:pt x="927593" y="878849"/>
                  </a:moveTo>
                  <a:lnTo>
                    <a:pt x="1022891" y="1014617"/>
                  </a:lnTo>
                  <a:cubicBezTo>
                    <a:pt x="1063932" y="1070906"/>
                    <a:pt x="1051098" y="1145174"/>
                    <a:pt x="992077" y="1186152"/>
                  </a:cubicBezTo>
                  <a:cubicBezTo>
                    <a:pt x="937313" y="1225345"/>
                    <a:pt x="861075" y="1212696"/>
                    <a:pt x="821876" y="1157900"/>
                  </a:cubicBezTo>
                  <a:cubicBezTo>
                    <a:pt x="821305" y="1157074"/>
                    <a:pt x="820732" y="1156242"/>
                    <a:pt x="820161" y="1155403"/>
                  </a:cubicBezTo>
                  <a:lnTo>
                    <a:pt x="668447" y="940348"/>
                  </a:lnTo>
                  <a:lnTo>
                    <a:pt x="668447" y="935202"/>
                  </a:lnTo>
                  <a:cubicBezTo>
                    <a:pt x="663300" y="935202"/>
                    <a:pt x="663300" y="935202"/>
                    <a:pt x="663300" y="932661"/>
                  </a:cubicBezTo>
                  <a:cubicBezTo>
                    <a:pt x="624801" y="878849"/>
                    <a:pt x="640239" y="799244"/>
                    <a:pt x="694114" y="761125"/>
                  </a:cubicBezTo>
                  <a:cubicBezTo>
                    <a:pt x="822384" y="668941"/>
                    <a:pt x="855738" y="492259"/>
                    <a:pt x="765968" y="364243"/>
                  </a:cubicBezTo>
                  <a:cubicBezTo>
                    <a:pt x="673593" y="233621"/>
                    <a:pt x="499135" y="208018"/>
                    <a:pt x="368196" y="297661"/>
                  </a:cubicBezTo>
                  <a:cubicBezTo>
                    <a:pt x="283572" y="359096"/>
                    <a:pt x="239926" y="456491"/>
                    <a:pt x="250154" y="551153"/>
                  </a:cubicBezTo>
                  <a:cubicBezTo>
                    <a:pt x="255618" y="620421"/>
                    <a:pt x="204030" y="681056"/>
                    <a:pt x="134780" y="686793"/>
                  </a:cubicBezTo>
                  <a:cubicBezTo>
                    <a:pt x="65467" y="691939"/>
                    <a:pt x="9051" y="643274"/>
                    <a:pt x="1364" y="574152"/>
                  </a:cubicBezTo>
                  <a:cubicBezTo>
                    <a:pt x="-14456" y="386231"/>
                    <a:pt x="70486" y="204003"/>
                    <a:pt x="224614" y="95313"/>
                  </a:cubicBezTo>
                  <a:cubicBezTo>
                    <a:pt x="466035" y="-71140"/>
                    <a:pt x="799386" y="-14788"/>
                    <a:pt x="966156" y="223329"/>
                  </a:cubicBezTo>
                  <a:cubicBezTo>
                    <a:pt x="1107832" y="424058"/>
                    <a:pt x="1091822" y="696081"/>
                    <a:pt x="927657" y="878849"/>
                  </a:cubicBezTo>
                  <a:close/>
                  <a:moveTo>
                    <a:pt x="1245823" y="1332149"/>
                  </a:moveTo>
                  <a:lnTo>
                    <a:pt x="1271236" y="1367980"/>
                  </a:lnTo>
                  <a:cubicBezTo>
                    <a:pt x="1312277" y="1426874"/>
                    <a:pt x="1299444" y="1501397"/>
                    <a:pt x="1242965" y="1542121"/>
                  </a:cubicBezTo>
                  <a:cubicBezTo>
                    <a:pt x="1189089" y="1577953"/>
                    <a:pt x="1109548" y="1567533"/>
                    <a:pt x="1068506" y="1511371"/>
                  </a:cubicBezTo>
                  <a:lnTo>
                    <a:pt x="1043093" y="1473252"/>
                  </a:lnTo>
                  <a:cubicBezTo>
                    <a:pt x="1004593" y="1419505"/>
                    <a:pt x="1019968" y="1339836"/>
                    <a:pt x="1073906" y="1301717"/>
                  </a:cubicBezTo>
                  <a:cubicBezTo>
                    <a:pt x="1127718" y="1262346"/>
                    <a:pt x="1203257" y="1274049"/>
                    <a:pt x="1242583" y="1327847"/>
                  </a:cubicBezTo>
                  <a:cubicBezTo>
                    <a:pt x="1243727" y="1329359"/>
                    <a:pt x="1244806" y="1330903"/>
                    <a:pt x="1245823" y="1332466"/>
                  </a:cubicBezTo>
                  <a:close/>
                </a:path>
              </a:pathLst>
            </a:custGeom>
            <a:solidFill>
              <a:srgbClr val="FFC545"/>
            </a:solidFill>
            <a:ln w="6346" cap="flat">
              <a:noFill/>
              <a:prstDash val="solid"/>
              <a:miter/>
            </a:ln>
          </p:spPr>
          <p:txBody>
            <a:bodyPr rtlCol="0" anchor="ctr"/>
            <a:lstStyle/>
            <a:p>
              <a:endParaRPr lang="zh-CN" altLang="en-US"/>
            </a:p>
          </p:txBody>
        </p:sp>
        <p:sp>
          <p:nvSpPr>
            <p:cNvPr id="168" name="任意多边形 64"/>
            <p:cNvSpPr/>
            <p:nvPr/>
          </p:nvSpPr>
          <p:spPr>
            <a:xfrm>
              <a:off x="8074926" y="2908035"/>
              <a:ext cx="512041" cy="826857"/>
            </a:xfrm>
            <a:custGeom>
              <a:avLst/>
              <a:gdLst>
                <a:gd name="connsiteX0" fmla="*/ 274260 w 452244"/>
                <a:gd name="connsiteY0" fmla="*/ -210 h 730296"/>
                <a:gd name="connsiteX1" fmla="*/ 451387 w 452244"/>
                <a:gd name="connsiteY1" fmla="*/ 381616 h 730296"/>
                <a:gd name="connsiteX2" fmla="*/ 43132 w 452244"/>
                <a:gd name="connsiteY2" fmla="*/ 730087 h 730296"/>
                <a:gd name="connsiteX3" fmla="*/ -514 w 452244"/>
                <a:gd name="connsiteY3" fmla="*/ 558551 h 730296"/>
                <a:gd name="connsiteX4" fmla="*/ 315302 w 452244"/>
                <a:gd name="connsiteY4" fmla="*/ 366368 h 730296"/>
                <a:gd name="connsiteX5" fmla="*/ 248594 w 452244"/>
                <a:gd name="connsiteY5" fmla="*/ 207539 h 730296"/>
                <a:gd name="connsiteX6" fmla="*/ 274007 w 452244"/>
                <a:gd name="connsiteY6" fmla="*/ -19 h 730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2244" h="730296">
                  <a:moveTo>
                    <a:pt x="274260" y="-210"/>
                  </a:moveTo>
                  <a:cubicBezTo>
                    <a:pt x="274260" y="-210"/>
                    <a:pt x="438553" y="292036"/>
                    <a:pt x="451387" y="381616"/>
                  </a:cubicBezTo>
                  <a:cubicBezTo>
                    <a:pt x="464093" y="473864"/>
                    <a:pt x="120196" y="717317"/>
                    <a:pt x="43132" y="730087"/>
                  </a:cubicBezTo>
                  <a:lnTo>
                    <a:pt x="-514" y="558551"/>
                  </a:lnTo>
                  <a:cubicBezTo>
                    <a:pt x="-514" y="558551"/>
                    <a:pt x="284489" y="425135"/>
                    <a:pt x="315302" y="366368"/>
                  </a:cubicBezTo>
                  <a:lnTo>
                    <a:pt x="248594" y="207539"/>
                  </a:lnTo>
                  <a:lnTo>
                    <a:pt x="274007" y="-19"/>
                  </a:lnTo>
                  <a:close/>
                </a:path>
              </a:pathLst>
            </a:custGeom>
            <a:solidFill>
              <a:srgbClr val="F93F57"/>
            </a:solidFill>
            <a:ln w="6346" cap="flat">
              <a:noFill/>
              <a:prstDash val="solid"/>
              <a:miter/>
            </a:ln>
          </p:spPr>
          <p:txBody>
            <a:bodyPr rtlCol="0" anchor="ctr"/>
            <a:lstStyle/>
            <a:p>
              <a:endParaRPr lang="zh-CN" altLang="en-US"/>
            </a:p>
          </p:txBody>
        </p:sp>
        <p:sp>
          <p:nvSpPr>
            <p:cNvPr id="169" name="任意多边形 65"/>
            <p:cNvSpPr/>
            <p:nvPr/>
          </p:nvSpPr>
          <p:spPr>
            <a:xfrm>
              <a:off x="8008236" y="3573622"/>
              <a:ext cx="101648" cy="117572"/>
            </a:xfrm>
            <a:custGeom>
              <a:avLst/>
              <a:gdLst>
                <a:gd name="connsiteX0" fmla="*/ 66265 w 89777"/>
                <a:gd name="connsiteY0" fmla="*/ 362 h 103842"/>
                <a:gd name="connsiteX1" fmla="*/ 5147 w 89777"/>
                <a:gd name="connsiteY1" fmla="*/ 15800 h 103842"/>
                <a:gd name="connsiteX2" fmla="*/ 89263 w 89777"/>
                <a:gd name="connsiteY2" fmla="*/ 95596 h 103842"/>
                <a:gd name="connsiteX3" fmla="*/ 66265 w 89777"/>
                <a:gd name="connsiteY3" fmla="*/ 298 h 103842"/>
              </a:gdLst>
              <a:ahLst/>
              <a:cxnLst>
                <a:cxn ang="0">
                  <a:pos x="connsiteX0" y="connsiteY0"/>
                </a:cxn>
                <a:cxn ang="0">
                  <a:pos x="connsiteX1" y="connsiteY1"/>
                </a:cxn>
                <a:cxn ang="0">
                  <a:pos x="connsiteX2" y="connsiteY2"/>
                </a:cxn>
                <a:cxn ang="0">
                  <a:pos x="connsiteX3" y="connsiteY3"/>
                </a:cxn>
              </a:cxnLst>
              <a:rect l="l" t="t" r="r" b="b"/>
              <a:pathLst>
                <a:path w="89777" h="103842">
                  <a:moveTo>
                    <a:pt x="66265" y="362"/>
                  </a:moveTo>
                  <a:cubicBezTo>
                    <a:pt x="66265" y="362"/>
                    <a:pt x="15439" y="-4784"/>
                    <a:pt x="5147" y="15800"/>
                  </a:cubicBezTo>
                  <a:cubicBezTo>
                    <a:pt x="-5145" y="36384"/>
                    <a:pt x="-12705" y="131555"/>
                    <a:pt x="89263" y="95596"/>
                  </a:cubicBezTo>
                  <a:lnTo>
                    <a:pt x="66265" y="298"/>
                  </a:lnTo>
                  <a:close/>
                </a:path>
              </a:pathLst>
            </a:custGeom>
            <a:solidFill>
              <a:srgbClr val="FF93B1"/>
            </a:solidFill>
            <a:ln w="6346" cap="flat">
              <a:noFill/>
              <a:prstDash val="solid"/>
              <a:miter/>
            </a:ln>
          </p:spPr>
          <p:txBody>
            <a:bodyPr rtlCol="0" anchor="ctr"/>
            <a:lstStyle/>
            <a:p>
              <a:endParaRPr lang="zh-CN" altLang="en-US"/>
            </a:p>
          </p:txBody>
        </p:sp>
        <p:sp>
          <p:nvSpPr>
            <p:cNvPr id="170" name="任意多边形 67"/>
            <p:cNvSpPr/>
            <p:nvPr/>
          </p:nvSpPr>
          <p:spPr>
            <a:xfrm rot="19901924">
              <a:off x="4001212" y="2597109"/>
              <a:ext cx="340051" cy="595716"/>
            </a:xfrm>
            <a:custGeom>
              <a:avLst/>
              <a:gdLst>
                <a:gd name="connsiteX0" fmla="*/ 596690 w 1007682"/>
                <a:gd name="connsiteY0" fmla="*/ 1042540 h 1765307"/>
                <a:gd name="connsiteX1" fmla="*/ 596690 w 1007682"/>
                <a:gd name="connsiteY1" fmla="*/ 1209120 h 1765307"/>
                <a:gd name="connsiteX2" fmla="*/ 479747 w 1007682"/>
                <a:gd name="connsiteY2" fmla="*/ 1332124 h 1765307"/>
                <a:gd name="connsiteX3" fmla="*/ 473502 w 1007682"/>
                <a:gd name="connsiteY3" fmla="*/ 1332118 h 1765307"/>
                <a:gd name="connsiteX4" fmla="*/ 350314 w 1007682"/>
                <a:gd name="connsiteY4" fmla="*/ 1209120 h 1765307"/>
                <a:gd name="connsiteX5" fmla="*/ 350314 w 1007682"/>
                <a:gd name="connsiteY5" fmla="*/ 945209 h 1765307"/>
                <a:gd name="connsiteX6" fmla="*/ 352855 w 1007682"/>
                <a:gd name="connsiteY6" fmla="*/ 940063 h 1765307"/>
                <a:gd name="connsiteX7" fmla="*/ 350314 w 1007682"/>
                <a:gd name="connsiteY7" fmla="*/ 934981 h 1765307"/>
                <a:gd name="connsiteX8" fmla="*/ 473502 w 1007682"/>
                <a:gd name="connsiteY8" fmla="*/ 811983 h 1765307"/>
                <a:gd name="connsiteX9" fmla="*/ 760983 w 1007682"/>
                <a:gd name="connsiteY9" fmla="*/ 530157 h 1765307"/>
                <a:gd name="connsiteX10" fmla="*/ 473502 w 1007682"/>
                <a:gd name="connsiteY10" fmla="*/ 245725 h 1765307"/>
                <a:gd name="connsiteX11" fmla="*/ 229667 w 1007682"/>
                <a:gd name="connsiteY11" fmla="*/ 384097 h 1765307"/>
                <a:gd name="connsiteX12" fmla="*/ 62134 w 1007682"/>
                <a:gd name="connsiteY12" fmla="*/ 430888 h 1765307"/>
                <a:gd name="connsiteX13" fmla="*/ 15343 w 1007682"/>
                <a:gd name="connsiteY13" fmla="*/ 263355 h 1765307"/>
                <a:gd name="connsiteX14" fmla="*/ 16645 w 1007682"/>
                <a:gd name="connsiteY14" fmla="*/ 261100 h 1765307"/>
                <a:gd name="connsiteX15" fmla="*/ 473502 w 1007682"/>
                <a:gd name="connsiteY15" fmla="*/ -206 h 1765307"/>
                <a:gd name="connsiteX16" fmla="*/ 1007168 w 1007682"/>
                <a:gd name="connsiteY16" fmla="*/ 530157 h 1765307"/>
                <a:gd name="connsiteX17" fmla="*/ 596499 w 1007682"/>
                <a:gd name="connsiteY17" fmla="*/ 1042540 h 1765307"/>
                <a:gd name="connsiteX18" fmla="*/ 596690 w 1007682"/>
                <a:gd name="connsiteY18" fmla="*/ 1595965 h 1765307"/>
                <a:gd name="connsiteX19" fmla="*/ 596690 w 1007682"/>
                <a:gd name="connsiteY19" fmla="*/ 1642089 h 1765307"/>
                <a:gd name="connsiteX20" fmla="*/ 473502 w 1007682"/>
                <a:gd name="connsiteY20" fmla="*/ 1765086 h 1765307"/>
                <a:gd name="connsiteX21" fmla="*/ 350314 w 1007682"/>
                <a:gd name="connsiteY21" fmla="*/ 1645221 h 1765307"/>
                <a:gd name="connsiteX22" fmla="*/ 350314 w 1007682"/>
                <a:gd name="connsiteY22" fmla="*/ 1642089 h 1765307"/>
                <a:gd name="connsiteX23" fmla="*/ 350314 w 1007682"/>
                <a:gd name="connsiteY23" fmla="*/ 1595965 h 1765307"/>
                <a:gd name="connsiteX24" fmla="*/ 473502 w 1007682"/>
                <a:gd name="connsiteY24" fmla="*/ 1473031 h 1765307"/>
                <a:gd name="connsiteX25" fmla="*/ 596690 w 1007682"/>
                <a:gd name="connsiteY25" fmla="*/ 1592769 h 1765307"/>
                <a:gd name="connsiteX26" fmla="*/ 596690 w 1007682"/>
                <a:gd name="connsiteY26" fmla="*/ 1595965 h 1765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007682" h="1765307">
                  <a:moveTo>
                    <a:pt x="596690" y="1042540"/>
                  </a:moveTo>
                  <a:lnTo>
                    <a:pt x="596690" y="1209120"/>
                  </a:lnTo>
                  <a:cubicBezTo>
                    <a:pt x="598361" y="1275377"/>
                    <a:pt x="546004" y="1330447"/>
                    <a:pt x="479747" y="1332124"/>
                  </a:cubicBezTo>
                  <a:cubicBezTo>
                    <a:pt x="477663" y="1332175"/>
                    <a:pt x="475579" y="1332175"/>
                    <a:pt x="473502" y="1332118"/>
                  </a:cubicBezTo>
                  <a:cubicBezTo>
                    <a:pt x="405529" y="1332156"/>
                    <a:pt x="350384" y="1277093"/>
                    <a:pt x="350314" y="1209120"/>
                  </a:cubicBezTo>
                  <a:lnTo>
                    <a:pt x="350314" y="945209"/>
                  </a:lnTo>
                  <a:cubicBezTo>
                    <a:pt x="350314" y="942668"/>
                    <a:pt x="352855" y="942668"/>
                    <a:pt x="352855" y="940063"/>
                  </a:cubicBezTo>
                  <a:cubicBezTo>
                    <a:pt x="350314" y="937522"/>
                    <a:pt x="350314" y="937522"/>
                    <a:pt x="350314" y="934981"/>
                  </a:cubicBezTo>
                  <a:cubicBezTo>
                    <a:pt x="350314" y="870941"/>
                    <a:pt x="406793" y="811983"/>
                    <a:pt x="473502" y="811983"/>
                  </a:cubicBezTo>
                  <a:cubicBezTo>
                    <a:pt x="632649" y="811983"/>
                    <a:pt x="760983" y="686445"/>
                    <a:pt x="760983" y="530157"/>
                  </a:cubicBezTo>
                  <a:cubicBezTo>
                    <a:pt x="760983" y="368723"/>
                    <a:pt x="632649" y="245725"/>
                    <a:pt x="473502" y="245725"/>
                  </a:cubicBezTo>
                  <a:cubicBezTo>
                    <a:pt x="373636" y="246094"/>
                    <a:pt x="281198" y="298552"/>
                    <a:pt x="229667" y="384097"/>
                  </a:cubicBezTo>
                  <a:cubicBezTo>
                    <a:pt x="196326" y="443283"/>
                    <a:pt x="121320" y="464230"/>
                    <a:pt x="62134" y="430888"/>
                  </a:cubicBezTo>
                  <a:cubicBezTo>
                    <a:pt x="2948" y="397547"/>
                    <a:pt x="-17999" y="322541"/>
                    <a:pt x="15343" y="263355"/>
                  </a:cubicBezTo>
                  <a:cubicBezTo>
                    <a:pt x="15769" y="262599"/>
                    <a:pt x="16201" y="261850"/>
                    <a:pt x="16645" y="261100"/>
                  </a:cubicBezTo>
                  <a:cubicBezTo>
                    <a:pt x="111346" y="98668"/>
                    <a:pt x="285480" y="-930"/>
                    <a:pt x="473502" y="-206"/>
                  </a:cubicBezTo>
                  <a:cubicBezTo>
                    <a:pt x="766129" y="-206"/>
                    <a:pt x="1007168" y="235497"/>
                    <a:pt x="1007168" y="530157"/>
                  </a:cubicBezTo>
                  <a:cubicBezTo>
                    <a:pt x="1007168" y="778693"/>
                    <a:pt x="832647" y="988792"/>
                    <a:pt x="596499" y="1042540"/>
                  </a:cubicBezTo>
                  <a:close/>
                  <a:moveTo>
                    <a:pt x="596690" y="1595965"/>
                  </a:moveTo>
                  <a:lnTo>
                    <a:pt x="596690" y="1642089"/>
                  </a:lnTo>
                  <a:cubicBezTo>
                    <a:pt x="596690" y="1713816"/>
                    <a:pt x="545356" y="1765086"/>
                    <a:pt x="473502" y="1765086"/>
                  </a:cubicBezTo>
                  <a:cubicBezTo>
                    <a:pt x="406387" y="1766001"/>
                    <a:pt x="351235" y="1712336"/>
                    <a:pt x="350314" y="1645221"/>
                  </a:cubicBezTo>
                  <a:cubicBezTo>
                    <a:pt x="350301" y="1644179"/>
                    <a:pt x="350301" y="1643131"/>
                    <a:pt x="350314" y="1642089"/>
                  </a:cubicBezTo>
                  <a:lnTo>
                    <a:pt x="350314" y="1595965"/>
                  </a:lnTo>
                  <a:cubicBezTo>
                    <a:pt x="351305" y="1528386"/>
                    <a:pt x="405923" y="1473882"/>
                    <a:pt x="473502" y="1473031"/>
                  </a:cubicBezTo>
                  <a:cubicBezTo>
                    <a:pt x="540585" y="1472078"/>
                    <a:pt x="595737" y="1525686"/>
                    <a:pt x="596690" y="1592769"/>
                  </a:cubicBezTo>
                  <a:cubicBezTo>
                    <a:pt x="596703" y="1593830"/>
                    <a:pt x="596703" y="1594897"/>
                    <a:pt x="596690" y="1595965"/>
                  </a:cubicBezTo>
                  <a:close/>
                </a:path>
              </a:pathLst>
            </a:custGeom>
            <a:solidFill>
              <a:srgbClr val="D0D4DA"/>
            </a:solidFill>
            <a:ln w="6346" cap="flat">
              <a:noFill/>
              <a:prstDash val="solid"/>
              <a:miter/>
            </a:ln>
          </p:spPr>
          <p:txBody>
            <a:bodyPr rtlCol="0" anchor="ctr"/>
            <a:lstStyle/>
            <a:p>
              <a:endParaRPr lang="zh-CN" altLang="en-US"/>
            </a:p>
          </p:txBody>
        </p:sp>
      </p:grpSp>
      <p:sp>
        <p:nvSpPr>
          <p:cNvPr id="24" name="对话气泡: 椭圆形 23"/>
          <p:cNvSpPr/>
          <p:nvPr/>
        </p:nvSpPr>
        <p:spPr>
          <a:xfrm>
            <a:off x="7938372" y="2341624"/>
            <a:ext cx="3262404" cy="1617663"/>
          </a:xfrm>
          <a:prstGeom prst="wedgeEllipseCallout">
            <a:avLst>
              <a:gd name="adj1" fmla="val -114029"/>
              <a:gd name="adj2" fmla="val 2997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b="1" dirty="0">
                <a:solidFill>
                  <a:schemeClr val="bg1"/>
                </a:solidFill>
              </a:rPr>
              <a:t>         </a:t>
            </a:r>
            <a:r>
              <a:rPr lang="zh-CN" altLang="en-US" sz="1800" b="1" dirty="0">
                <a:solidFill>
                  <a:schemeClr val="bg1"/>
                </a:solidFill>
                <a:effectLst/>
              </a:rPr>
              <a:t>如果零窗口探测报文段丢失了，还会打破死锁的局面吗？</a:t>
            </a:r>
            <a:endParaRPr lang="zh-CN" altLang="en-US" b="1" dirty="0">
              <a:solidFill>
                <a:schemeClr val="bg1"/>
              </a:solidFill>
            </a:endParaRP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1+#ppt_w/2"/>
                                          </p:val>
                                        </p:tav>
                                        <p:tav tm="100000">
                                          <p:val>
                                            <p:strVal val="#ppt_x"/>
                                          </p:val>
                                        </p:tav>
                                      </p:tavLst>
                                    </p:anim>
                                    <p:anim calcmode="lin" valueType="num">
                                      <p:cBhvr additive="base">
                                        <p:cTn id="8" dur="500" fill="hold"/>
                                        <p:tgtEl>
                                          <p:spTgt spid="2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grpId="0" nodeType="clickEffect">
                                  <p:stCondLst>
                                    <p:cond delay="0"/>
                                  </p:stCondLst>
                                  <p:childTnLst>
                                    <p:set>
                                      <p:cBhvr>
                                        <p:cTn id="12" dur="1" fill="hold">
                                          <p:stCondLst>
                                            <p:cond delay="0"/>
                                          </p:stCondLst>
                                        </p:cTn>
                                        <p:tgtEl>
                                          <p:spTgt spid="25"/>
                                        </p:tgtEl>
                                        <p:attrNameLst>
                                          <p:attrName>style.visibility</p:attrName>
                                        </p:attrNameLst>
                                      </p:cBhvr>
                                      <p:to>
                                        <p:strVal val="visible"/>
                                      </p:to>
                                    </p:set>
                                    <p:anim calcmode="lin" valueType="num">
                                      <p:cBhvr additive="base">
                                        <p:cTn id="13" dur="500"/>
                                        <p:tgtEl>
                                          <p:spTgt spid="25"/>
                                        </p:tgtEl>
                                        <p:attrNameLst>
                                          <p:attrName>ppt_y</p:attrName>
                                        </p:attrNameLst>
                                      </p:cBhvr>
                                      <p:tavLst>
                                        <p:tav tm="0">
                                          <p:val>
                                            <p:strVal val="#ppt_y+#ppt_h*1.125000"/>
                                          </p:val>
                                        </p:tav>
                                        <p:tav tm="100000">
                                          <p:val>
                                            <p:strVal val="#ppt_y"/>
                                          </p:val>
                                        </p:tav>
                                      </p:tavLst>
                                    </p:anim>
                                    <p:animEffect transition="in" filter="wipe(up)">
                                      <p:cBhvr>
                                        <p:cTn id="14"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bldLvl="0" animBg="1"/>
      <p:bldP spid="24" grpId="0" bldLvl="0" animBg="1"/>
    </p:bld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矩形 55"/>
          <p:cNvSpPr/>
          <p:nvPr/>
        </p:nvSpPr>
        <p:spPr>
          <a:xfrm>
            <a:off x="8248367" y="5741124"/>
            <a:ext cx="2360473" cy="305356"/>
          </a:xfrm>
          <a:prstGeom prst="rect">
            <a:avLst/>
          </a:prstGeom>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172" name="矩形 171"/>
          <p:cNvSpPr/>
          <p:nvPr/>
        </p:nvSpPr>
        <p:spPr>
          <a:xfrm>
            <a:off x="1212212" y="5126751"/>
            <a:ext cx="4381121" cy="411520"/>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4" name="组合 3"/>
          <p:cNvGrpSpPr/>
          <p:nvPr/>
        </p:nvGrpSpPr>
        <p:grpSpPr>
          <a:xfrm>
            <a:off x="304800" y="749300"/>
            <a:ext cx="6192344" cy="400110"/>
            <a:chOff x="424117" y="898245"/>
            <a:chExt cx="6192344" cy="400110"/>
          </a:xfrm>
        </p:grpSpPr>
        <p:sp>
          <p:nvSpPr>
            <p:cNvPr id="2" name="平行四边形 1"/>
            <p:cNvSpPr/>
            <p:nvPr/>
          </p:nvSpPr>
          <p:spPr>
            <a:xfrm>
              <a:off x="424117" y="898245"/>
              <a:ext cx="68144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02</a:t>
              </a:r>
              <a:endParaRPr lang="zh-CN" altLang="en-US" sz="2200" dirty="0">
                <a:latin typeface="Impact" panose="020B0806030902050204" pitchFamily="34" charset="0"/>
              </a:endParaRPr>
            </a:p>
          </p:txBody>
        </p:sp>
        <p:sp>
          <p:nvSpPr>
            <p:cNvPr id="3" name="文本框 2"/>
            <p:cNvSpPr txBox="1"/>
            <p:nvPr/>
          </p:nvSpPr>
          <p:spPr>
            <a:xfrm>
              <a:off x="1105563" y="898245"/>
              <a:ext cx="5510898" cy="400110"/>
            </a:xfrm>
            <a:prstGeom prst="rect">
              <a:avLst/>
            </a:prstGeom>
            <a:noFill/>
          </p:spPr>
          <p:txBody>
            <a:bodyPr wrap="square" rtlCol="0">
              <a:spAutoFit/>
            </a:bodyPr>
            <a:lstStyle/>
            <a:p>
              <a:r>
                <a:rPr lang="en-US" altLang="zh-CN" sz="2000" b="1" dirty="0"/>
                <a:t>TCP</a:t>
              </a:r>
              <a:r>
                <a:rPr lang="zh-CN" altLang="en-US" sz="2000" b="1" dirty="0"/>
                <a:t>的流量控制方法</a:t>
              </a:r>
              <a:endParaRPr lang="zh-CN" altLang="en-US" sz="2000" b="1" dirty="0"/>
            </a:p>
          </p:txBody>
        </p:sp>
      </p:grpSp>
      <p:sp>
        <p:nvSpPr>
          <p:cNvPr id="72" name="文本框 71"/>
          <p:cNvSpPr txBox="1"/>
          <p:nvPr/>
        </p:nvSpPr>
        <p:spPr>
          <a:xfrm>
            <a:off x="4394391" y="1971156"/>
            <a:ext cx="470262" cy="523220"/>
          </a:xfrm>
          <a:prstGeom prst="rect">
            <a:avLst/>
          </a:prstGeom>
          <a:noFill/>
        </p:spPr>
        <p:txBody>
          <a:bodyPr wrap="square" rtlCol="0">
            <a:spAutoFit/>
          </a:bodyPr>
          <a:lstStyle/>
          <a:p>
            <a:pPr algn="ctr"/>
            <a:r>
              <a:rPr lang="en-US" altLang="zh-CN" sz="2800" b="1" dirty="0">
                <a:solidFill>
                  <a:schemeClr val="accent1">
                    <a:lumMod val="75000"/>
                  </a:schemeClr>
                </a:solidFill>
                <a:latin typeface="Arial Black" panose="020B0A04020102020204" pitchFamily="34" charset="0"/>
              </a:rPr>
              <a:t>A</a:t>
            </a:r>
            <a:endParaRPr lang="zh-CN" altLang="en-US" sz="2800" b="1" dirty="0">
              <a:solidFill>
                <a:schemeClr val="accent1">
                  <a:lumMod val="75000"/>
                </a:schemeClr>
              </a:solidFill>
              <a:latin typeface="Arial Black" panose="020B0A04020102020204" pitchFamily="34" charset="0"/>
            </a:endParaRPr>
          </a:p>
        </p:txBody>
      </p:sp>
      <p:sp>
        <p:nvSpPr>
          <p:cNvPr id="73" name="文本框 72"/>
          <p:cNvSpPr txBox="1"/>
          <p:nvPr/>
        </p:nvSpPr>
        <p:spPr>
          <a:xfrm>
            <a:off x="1110343" y="2626401"/>
            <a:ext cx="672737" cy="369332"/>
          </a:xfrm>
          <a:prstGeom prst="rect">
            <a:avLst/>
          </a:prstGeom>
          <a:noFill/>
        </p:spPr>
        <p:txBody>
          <a:bodyPr wrap="square" rtlCol="0">
            <a:spAutoFit/>
          </a:bodyPr>
          <a:lstStyle/>
          <a:p>
            <a:r>
              <a:rPr lang="zh-CN" altLang="en-US" b="1" dirty="0"/>
              <a:t>解析</a:t>
            </a:r>
            <a:endParaRPr lang="zh-CN" altLang="en-US" b="1" dirty="0"/>
          </a:p>
        </p:txBody>
      </p:sp>
      <p:grpSp>
        <p:nvGrpSpPr>
          <p:cNvPr id="5" name="组合 4"/>
          <p:cNvGrpSpPr/>
          <p:nvPr/>
        </p:nvGrpSpPr>
        <p:grpSpPr>
          <a:xfrm>
            <a:off x="933106" y="1224276"/>
            <a:ext cx="10954094" cy="1541574"/>
            <a:chOff x="933106" y="1224276"/>
            <a:chExt cx="10954094" cy="1541574"/>
          </a:xfrm>
        </p:grpSpPr>
        <p:sp>
          <p:nvSpPr>
            <p:cNvPr id="76" name="文本框 75"/>
            <p:cNvSpPr txBox="1"/>
            <p:nvPr/>
          </p:nvSpPr>
          <p:spPr>
            <a:xfrm>
              <a:off x="933106" y="1224276"/>
              <a:ext cx="10954094" cy="1200329"/>
            </a:xfrm>
            <a:prstGeom prst="rect">
              <a:avLst/>
            </a:prstGeom>
            <a:noFill/>
          </p:spPr>
          <p:txBody>
            <a:bodyPr wrap="square" rtlCol="0">
              <a:spAutoFit/>
            </a:bodyPr>
            <a:lstStyle/>
            <a:p>
              <a:r>
                <a:rPr lang="en-US" altLang="zh-CN" b="1" dirty="0"/>
                <a:t>【2010</a:t>
              </a:r>
              <a:r>
                <a:rPr lang="zh-CN" altLang="en-US" b="1" dirty="0"/>
                <a:t>年 题</a:t>
              </a:r>
              <a:r>
                <a:rPr lang="en-US" altLang="zh-CN" b="1" dirty="0"/>
                <a:t>39】</a:t>
              </a:r>
              <a:r>
                <a:rPr lang="zh-CN" altLang="en-US" b="1" dirty="0"/>
                <a:t>主机甲和主机乙之间建立了一个</a:t>
              </a:r>
              <a:r>
                <a:rPr lang="en-US" altLang="zh-CN" b="1" dirty="0"/>
                <a:t>TCP</a:t>
              </a:r>
              <a:r>
                <a:rPr lang="zh-CN" altLang="en-US" b="1" dirty="0"/>
                <a:t>连接，</a:t>
              </a:r>
              <a:r>
                <a:rPr lang="en-US" altLang="zh-CN" b="1" dirty="0"/>
                <a:t>TCP</a:t>
              </a:r>
              <a:r>
                <a:rPr lang="zh-CN" altLang="en-US" b="1" dirty="0"/>
                <a:t>最大段长度为</a:t>
              </a:r>
              <a:r>
                <a:rPr lang="en-US" altLang="zh-CN" b="1" dirty="0"/>
                <a:t>1000</a:t>
              </a:r>
              <a:r>
                <a:rPr lang="zh-CN" altLang="en-US" b="1" dirty="0"/>
                <a:t>字节。若主机甲的当前拥塞</a:t>
              </a:r>
              <a:endParaRPr lang="en-US" altLang="zh-CN" b="1" dirty="0"/>
            </a:p>
            <a:p>
              <a:r>
                <a:rPr lang="en-US" altLang="zh-CN" b="1" dirty="0"/>
                <a:t>                               </a:t>
              </a:r>
              <a:r>
                <a:rPr lang="zh-CN" altLang="en-US" b="1" dirty="0"/>
                <a:t>窗口为</a:t>
              </a:r>
              <a:r>
                <a:rPr lang="en-US" altLang="zh-CN" b="1" dirty="0"/>
                <a:t>4000</a:t>
              </a:r>
              <a:r>
                <a:rPr lang="zh-CN" altLang="en-US" b="1" dirty="0"/>
                <a:t>字节，在主机甲向主机乙连续发送两个最大段后，成功收到主机乙发送的第一个</a:t>
              </a:r>
              <a:endParaRPr lang="en-US" altLang="zh-CN" b="1" dirty="0"/>
            </a:p>
            <a:p>
              <a:r>
                <a:rPr lang="en-US" altLang="zh-CN" b="1" dirty="0"/>
                <a:t>                               </a:t>
              </a:r>
              <a:r>
                <a:rPr lang="zh-CN" altLang="en-US" b="1" dirty="0"/>
                <a:t>段的确认段，确认段中通告的接收窗口大小为</a:t>
              </a:r>
              <a:r>
                <a:rPr lang="en-US" altLang="zh-CN" b="1" dirty="0"/>
                <a:t>2000</a:t>
              </a:r>
              <a:r>
                <a:rPr lang="zh-CN" altLang="en-US" b="1" dirty="0"/>
                <a:t>字节，则此时主机甲还可以向主机乙发送</a:t>
              </a:r>
              <a:endParaRPr lang="en-US" altLang="zh-CN" b="1" dirty="0"/>
            </a:p>
            <a:p>
              <a:r>
                <a:rPr lang="en-US" altLang="zh-CN" b="1" dirty="0"/>
                <a:t>                               </a:t>
              </a:r>
              <a:r>
                <a:rPr lang="zh-CN" altLang="en-US" b="1" dirty="0"/>
                <a:t>的最大字节数是（      ）。</a:t>
              </a:r>
              <a:endParaRPr lang="zh-CN" altLang="en-US" b="1" dirty="0"/>
            </a:p>
          </p:txBody>
        </p:sp>
        <p:sp>
          <p:nvSpPr>
            <p:cNvPr id="77" name="文本框 76"/>
            <p:cNvSpPr txBox="1"/>
            <p:nvPr/>
          </p:nvSpPr>
          <p:spPr>
            <a:xfrm>
              <a:off x="2518311" y="2396518"/>
              <a:ext cx="1185672" cy="369332"/>
            </a:xfrm>
            <a:prstGeom prst="rect">
              <a:avLst/>
            </a:prstGeom>
            <a:noFill/>
          </p:spPr>
          <p:txBody>
            <a:bodyPr wrap="square" rtlCol="0">
              <a:spAutoFit/>
            </a:bodyPr>
            <a:lstStyle/>
            <a:p>
              <a:r>
                <a:rPr lang="en-US" altLang="zh-CN" b="1" dirty="0"/>
                <a:t>A. 1000</a:t>
              </a:r>
              <a:endParaRPr lang="zh-CN" altLang="en-US" b="1" dirty="0"/>
            </a:p>
          </p:txBody>
        </p:sp>
        <p:sp>
          <p:nvSpPr>
            <p:cNvPr id="78" name="文本框 77"/>
            <p:cNvSpPr txBox="1"/>
            <p:nvPr/>
          </p:nvSpPr>
          <p:spPr>
            <a:xfrm>
              <a:off x="4822107" y="2396518"/>
              <a:ext cx="1185672" cy="369332"/>
            </a:xfrm>
            <a:prstGeom prst="rect">
              <a:avLst/>
            </a:prstGeom>
            <a:noFill/>
          </p:spPr>
          <p:txBody>
            <a:bodyPr wrap="square" rtlCol="0">
              <a:spAutoFit/>
            </a:bodyPr>
            <a:lstStyle/>
            <a:p>
              <a:r>
                <a:rPr lang="en-US" altLang="zh-CN" b="1" dirty="0"/>
                <a:t>B. 2000</a:t>
              </a:r>
              <a:endParaRPr lang="zh-CN" altLang="en-US" b="1" dirty="0"/>
            </a:p>
          </p:txBody>
        </p:sp>
        <p:sp>
          <p:nvSpPr>
            <p:cNvPr id="79" name="文本框 78"/>
            <p:cNvSpPr txBox="1"/>
            <p:nvPr/>
          </p:nvSpPr>
          <p:spPr>
            <a:xfrm>
              <a:off x="7125903" y="2396518"/>
              <a:ext cx="1185672" cy="369332"/>
            </a:xfrm>
            <a:prstGeom prst="rect">
              <a:avLst/>
            </a:prstGeom>
            <a:noFill/>
          </p:spPr>
          <p:txBody>
            <a:bodyPr wrap="square" rtlCol="0">
              <a:spAutoFit/>
            </a:bodyPr>
            <a:lstStyle/>
            <a:p>
              <a:r>
                <a:rPr lang="en-US" altLang="zh-CN" b="1" dirty="0"/>
                <a:t>C. 3000</a:t>
              </a:r>
              <a:endParaRPr lang="zh-CN" altLang="en-US" b="1" dirty="0"/>
            </a:p>
          </p:txBody>
        </p:sp>
        <p:sp>
          <p:nvSpPr>
            <p:cNvPr id="80" name="文本框 79"/>
            <p:cNvSpPr txBox="1"/>
            <p:nvPr/>
          </p:nvSpPr>
          <p:spPr>
            <a:xfrm>
              <a:off x="9429699" y="2396518"/>
              <a:ext cx="1185672" cy="369332"/>
            </a:xfrm>
            <a:prstGeom prst="rect">
              <a:avLst/>
            </a:prstGeom>
            <a:noFill/>
          </p:spPr>
          <p:txBody>
            <a:bodyPr wrap="square" rtlCol="0">
              <a:spAutoFit/>
            </a:bodyPr>
            <a:lstStyle/>
            <a:p>
              <a:r>
                <a:rPr lang="en-US" altLang="zh-CN" b="1" dirty="0"/>
                <a:t>D. 4000</a:t>
              </a:r>
              <a:endParaRPr lang="zh-CN" altLang="en-US" b="1" dirty="0"/>
            </a:p>
          </p:txBody>
        </p:sp>
      </p:grpSp>
      <p:sp>
        <p:nvSpPr>
          <p:cNvPr id="81" name="文本框 80"/>
          <p:cNvSpPr txBox="1"/>
          <p:nvPr/>
        </p:nvSpPr>
        <p:spPr>
          <a:xfrm>
            <a:off x="1732212" y="2854985"/>
            <a:ext cx="10154988" cy="420628"/>
          </a:xfrm>
          <a:prstGeom prst="rect">
            <a:avLst/>
          </a:prstGeom>
          <a:noFill/>
        </p:spPr>
        <p:txBody>
          <a:bodyPr wrap="square" rtlCol="0">
            <a:spAutoFit/>
          </a:bodyPr>
          <a:lstStyle/>
          <a:p>
            <a:r>
              <a:rPr lang="en-US" altLang="zh-CN" b="1" dirty="0"/>
              <a:t>TCP</a:t>
            </a:r>
            <a:r>
              <a:rPr lang="zh-CN" altLang="en-US" b="1" dirty="0"/>
              <a:t>发送方的发送窗口值 </a:t>
            </a:r>
            <a:r>
              <a:rPr lang="en-US" altLang="zh-CN" b="1" dirty="0"/>
              <a:t>= </a:t>
            </a:r>
            <a:r>
              <a:rPr lang="en-US" altLang="zh-CN" sz="3200" b="1" baseline="-25000" dirty="0"/>
              <a:t>min</a:t>
            </a:r>
            <a:r>
              <a:rPr lang="en-US" altLang="zh-CN" b="1" dirty="0"/>
              <a:t>[TCP</a:t>
            </a:r>
            <a:r>
              <a:rPr lang="zh-CN" altLang="en-US" b="1" dirty="0"/>
              <a:t>发送方的拥塞窗口值，</a:t>
            </a:r>
            <a:r>
              <a:rPr lang="en-US" altLang="zh-CN" b="1" dirty="0"/>
              <a:t>TCP</a:t>
            </a:r>
            <a:r>
              <a:rPr lang="zh-CN" altLang="en-US" b="1" dirty="0"/>
              <a:t>接收方的接收窗口值</a:t>
            </a:r>
            <a:r>
              <a:rPr lang="en-US" altLang="zh-CN" b="1" dirty="0"/>
              <a:t>]</a:t>
            </a:r>
            <a:endParaRPr lang="zh-CN" altLang="en-US" b="1" dirty="0"/>
          </a:p>
        </p:txBody>
      </p:sp>
      <p:sp>
        <p:nvSpPr>
          <p:cNvPr id="83" name="文本框 82"/>
          <p:cNvSpPr txBox="1"/>
          <p:nvPr/>
        </p:nvSpPr>
        <p:spPr>
          <a:xfrm>
            <a:off x="1732212" y="3298835"/>
            <a:ext cx="10154988" cy="369332"/>
          </a:xfrm>
          <a:prstGeom prst="rect">
            <a:avLst/>
          </a:prstGeom>
          <a:noFill/>
        </p:spPr>
        <p:txBody>
          <a:bodyPr wrap="square" rtlCol="0">
            <a:spAutoFit/>
          </a:bodyPr>
          <a:lstStyle/>
          <a:p>
            <a:r>
              <a:rPr lang="zh-CN" altLang="en-US" b="1" dirty="0"/>
              <a:t>题目未给出</a:t>
            </a:r>
            <a:r>
              <a:rPr lang="en-US" altLang="zh-CN" b="1" dirty="0"/>
              <a:t>TCP</a:t>
            </a:r>
            <a:r>
              <a:rPr lang="zh-CN" altLang="en-US" b="1" dirty="0"/>
              <a:t>发送方的发送窗口值以及</a:t>
            </a:r>
            <a:r>
              <a:rPr lang="en-US" altLang="zh-CN" b="1" dirty="0"/>
              <a:t>TCP</a:t>
            </a:r>
            <a:r>
              <a:rPr lang="zh-CN" altLang="en-US" b="1" dirty="0"/>
              <a:t>接收方的接收窗口值，则取拥塞窗口值作为发送窗口值。</a:t>
            </a:r>
            <a:endParaRPr lang="zh-CN" altLang="en-US" b="1" dirty="0"/>
          </a:p>
        </p:txBody>
      </p:sp>
      <p:sp>
        <p:nvSpPr>
          <p:cNvPr id="84" name="文本框 83"/>
          <p:cNvSpPr txBox="1"/>
          <p:nvPr/>
        </p:nvSpPr>
        <p:spPr>
          <a:xfrm>
            <a:off x="1732212" y="3691389"/>
            <a:ext cx="10154988" cy="369332"/>
          </a:xfrm>
          <a:prstGeom prst="rect">
            <a:avLst/>
          </a:prstGeom>
          <a:noFill/>
        </p:spPr>
        <p:txBody>
          <a:bodyPr wrap="square" rtlCol="0">
            <a:spAutoFit/>
          </a:bodyPr>
          <a:lstStyle/>
          <a:p>
            <a:r>
              <a:rPr lang="en-US" altLang="zh-CN" b="1" dirty="0"/>
              <a:t>TCP</a:t>
            </a:r>
            <a:r>
              <a:rPr lang="zh-CN" altLang="en-US" b="1" dirty="0"/>
              <a:t>最大报文段长度</a:t>
            </a:r>
            <a:r>
              <a:rPr lang="en-US" altLang="zh-CN" b="1" dirty="0"/>
              <a:t>MSS</a:t>
            </a:r>
            <a:r>
              <a:rPr lang="zh-CN" altLang="en-US" b="1" dirty="0"/>
              <a:t>，并不是指整个</a:t>
            </a:r>
            <a:r>
              <a:rPr lang="en-US" altLang="zh-CN" b="1" dirty="0"/>
              <a:t>TCP</a:t>
            </a:r>
            <a:r>
              <a:rPr lang="zh-CN" altLang="en-US" b="1" dirty="0"/>
              <a:t>报文段的长度，而是指</a:t>
            </a:r>
            <a:r>
              <a:rPr lang="en-US" altLang="zh-CN" b="1" dirty="0"/>
              <a:t>TCP</a:t>
            </a:r>
            <a:r>
              <a:rPr lang="zh-CN" altLang="en-US" b="1" dirty="0"/>
              <a:t>报文段的数据载荷的长度。</a:t>
            </a:r>
            <a:endParaRPr lang="zh-CN" altLang="en-US" b="1" dirty="0"/>
          </a:p>
        </p:txBody>
      </p:sp>
      <p:grpSp>
        <p:nvGrpSpPr>
          <p:cNvPr id="85" name="组合 84"/>
          <p:cNvGrpSpPr/>
          <p:nvPr/>
        </p:nvGrpSpPr>
        <p:grpSpPr>
          <a:xfrm>
            <a:off x="7646571" y="4063333"/>
            <a:ext cx="3566255" cy="667591"/>
            <a:chOff x="5945910" y="1085736"/>
            <a:chExt cx="3566255" cy="667591"/>
          </a:xfrm>
        </p:grpSpPr>
        <p:grpSp>
          <p:nvGrpSpPr>
            <p:cNvPr id="86" name="组合 85"/>
            <p:cNvGrpSpPr/>
            <p:nvPr/>
          </p:nvGrpSpPr>
          <p:grpSpPr>
            <a:xfrm>
              <a:off x="5945910" y="1085736"/>
              <a:ext cx="677140" cy="654939"/>
              <a:chOff x="7511027" y="2136324"/>
              <a:chExt cx="677140" cy="654939"/>
            </a:xfrm>
          </p:grpSpPr>
          <p:pic>
            <p:nvPicPr>
              <p:cNvPr id="98" name="图形 97"/>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a:off x="7511027" y="2136324"/>
                <a:ext cx="677140" cy="654939"/>
              </a:xfrm>
              <a:prstGeom prst="rect">
                <a:avLst/>
              </a:prstGeom>
            </p:spPr>
          </p:pic>
          <p:sp>
            <p:nvSpPr>
              <p:cNvPr id="99" name="文本框 98"/>
              <p:cNvSpPr txBox="1"/>
              <p:nvPr/>
            </p:nvSpPr>
            <p:spPr>
              <a:xfrm>
                <a:off x="7801584" y="2181631"/>
                <a:ext cx="317770" cy="369332"/>
              </a:xfrm>
              <a:prstGeom prst="rect">
                <a:avLst/>
              </a:prstGeom>
              <a:noFill/>
            </p:spPr>
            <p:txBody>
              <a:bodyPr wrap="square" rtlCol="0">
                <a:spAutoFit/>
              </a:bodyPr>
              <a:lstStyle/>
              <a:p>
                <a:pPr algn="ctr"/>
                <a:r>
                  <a:rPr lang="zh-CN" altLang="en-US" b="1" dirty="0">
                    <a:solidFill>
                      <a:schemeClr val="bg1"/>
                    </a:solidFill>
                  </a:rPr>
                  <a:t>甲</a:t>
                </a:r>
                <a:endParaRPr lang="zh-CN" altLang="en-US" b="1" dirty="0">
                  <a:solidFill>
                    <a:schemeClr val="bg1"/>
                  </a:solidFill>
                </a:endParaRPr>
              </a:p>
            </p:txBody>
          </p:sp>
        </p:grpSp>
        <p:grpSp>
          <p:nvGrpSpPr>
            <p:cNvPr id="88" name="组合 87"/>
            <p:cNvGrpSpPr/>
            <p:nvPr/>
          </p:nvGrpSpPr>
          <p:grpSpPr>
            <a:xfrm>
              <a:off x="8835025" y="1098388"/>
              <a:ext cx="677140" cy="654939"/>
              <a:chOff x="7511027" y="2136324"/>
              <a:chExt cx="677140" cy="654939"/>
            </a:xfrm>
          </p:grpSpPr>
          <p:pic>
            <p:nvPicPr>
              <p:cNvPr id="95" name="图形 94"/>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a:off x="7511027" y="2136324"/>
                <a:ext cx="677140" cy="654939"/>
              </a:xfrm>
              <a:prstGeom prst="rect">
                <a:avLst/>
              </a:prstGeom>
            </p:spPr>
          </p:pic>
          <p:sp>
            <p:nvSpPr>
              <p:cNvPr id="97" name="文本框 96"/>
              <p:cNvSpPr txBox="1"/>
              <p:nvPr/>
            </p:nvSpPr>
            <p:spPr>
              <a:xfrm>
                <a:off x="7801584" y="2181631"/>
                <a:ext cx="317770" cy="369332"/>
              </a:xfrm>
              <a:prstGeom prst="rect">
                <a:avLst/>
              </a:prstGeom>
              <a:noFill/>
            </p:spPr>
            <p:txBody>
              <a:bodyPr wrap="square" rtlCol="0">
                <a:spAutoFit/>
              </a:bodyPr>
              <a:lstStyle/>
              <a:p>
                <a:pPr algn="ctr"/>
                <a:r>
                  <a:rPr lang="zh-CN" altLang="en-US" b="1" dirty="0">
                    <a:solidFill>
                      <a:schemeClr val="bg1"/>
                    </a:solidFill>
                  </a:rPr>
                  <a:t>乙</a:t>
                </a:r>
                <a:endParaRPr lang="zh-CN" altLang="en-US" b="1" dirty="0">
                  <a:solidFill>
                    <a:schemeClr val="bg1"/>
                  </a:solidFill>
                </a:endParaRPr>
              </a:p>
            </p:txBody>
          </p:sp>
        </p:grpSp>
        <p:grpSp>
          <p:nvGrpSpPr>
            <p:cNvPr id="92" name="组合 91"/>
            <p:cNvGrpSpPr/>
            <p:nvPr/>
          </p:nvGrpSpPr>
          <p:grpSpPr>
            <a:xfrm>
              <a:off x="6623050" y="1274762"/>
              <a:ext cx="2243850" cy="369332"/>
              <a:chOff x="6623050" y="1274762"/>
              <a:chExt cx="2243850" cy="369332"/>
            </a:xfrm>
          </p:grpSpPr>
          <p:sp>
            <p:nvSpPr>
              <p:cNvPr id="93" name="圆柱体 92"/>
              <p:cNvSpPr/>
              <p:nvPr/>
            </p:nvSpPr>
            <p:spPr>
              <a:xfrm rot="16200000">
                <a:off x="7560309" y="337503"/>
                <a:ext cx="369332" cy="2243850"/>
              </a:xfrm>
              <a:prstGeom prst="can">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94" name="文本框 93"/>
              <p:cNvSpPr txBox="1"/>
              <p:nvPr/>
            </p:nvSpPr>
            <p:spPr>
              <a:xfrm>
                <a:off x="6889819" y="1274762"/>
                <a:ext cx="1710312" cy="369332"/>
              </a:xfrm>
              <a:prstGeom prst="rect">
                <a:avLst/>
              </a:prstGeom>
              <a:noFill/>
            </p:spPr>
            <p:txBody>
              <a:bodyPr wrap="square" rtlCol="0">
                <a:spAutoFit/>
              </a:bodyPr>
              <a:lstStyle/>
              <a:p>
                <a:pPr algn="ctr"/>
                <a:r>
                  <a:rPr lang="zh-CN" altLang="en-US" b="1" dirty="0">
                    <a:solidFill>
                      <a:schemeClr val="bg1"/>
                    </a:solidFill>
                  </a:rPr>
                  <a:t>已建立</a:t>
                </a:r>
                <a:r>
                  <a:rPr lang="en-US" altLang="zh-CN" b="1" dirty="0">
                    <a:solidFill>
                      <a:schemeClr val="bg1"/>
                    </a:solidFill>
                  </a:rPr>
                  <a:t>TCP</a:t>
                </a:r>
                <a:r>
                  <a:rPr lang="zh-CN" altLang="en-US" b="1" dirty="0">
                    <a:solidFill>
                      <a:schemeClr val="bg1"/>
                    </a:solidFill>
                  </a:rPr>
                  <a:t>连接</a:t>
                </a:r>
                <a:endParaRPr lang="zh-CN" altLang="en-US" b="1" dirty="0">
                  <a:solidFill>
                    <a:schemeClr val="bg1"/>
                  </a:solidFill>
                </a:endParaRPr>
              </a:p>
            </p:txBody>
          </p:sp>
        </p:grpSp>
      </p:grpSp>
      <p:grpSp>
        <p:nvGrpSpPr>
          <p:cNvPr id="9" name="组合 8"/>
          <p:cNvGrpSpPr/>
          <p:nvPr/>
        </p:nvGrpSpPr>
        <p:grpSpPr>
          <a:xfrm>
            <a:off x="7718739" y="4718272"/>
            <a:ext cx="3471212" cy="1796828"/>
            <a:chOff x="7718739" y="4718272"/>
            <a:chExt cx="3471212" cy="1796828"/>
          </a:xfrm>
        </p:grpSpPr>
        <p:cxnSp>
          <p:nvCxnSpPr>
            <p:cNvPr id="7" name="直接箭头连接符 6"/>
            <p:cNvCxnSpPr>
              <a:stCxn id="98" idx="2"/>
            </p:cNvCxnSpPr>
            <p:nvPr/>
          </p:nvCxnSpPr>
          <p:spPr>
            <a:xfrm>
              <a:off x="7985141" y="4718272"/>
              <a:ext cx="0" cy="172062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直接箭头连接符 99"/>
            <p:cNvCxnSpPr/>
            <p:nvPr/>
          </p:nvCxnSpPr>
          <p:spPr>
            <a:xfrm>
              <a:off x="10887318" y="4730924"/>
              <a:ext cx="0" cy="172062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7718739" y="6142809"/>
              <a:ext cx="288644" cy="369332"/>
            </a:xfrm>
            <a:prstGeom prst="rect">
              <a:avLst/>
            </a:prstGeom>
            <a:noFill/>
          </p:spPr>
          <p:txBody>
            <a:bodyPr wrap="square" rtlCol="0">
              <a:spAutoFit/>
            </a:bodyPr>
            <a:lstStyle/>
            <a:p>
              <a:r>
                <a:rPr lang="en-US" altLang="zh-CN" b="1" dirty="0"/>
                <a:t>t</a:t>
              </a:r>
              <a:endParaRPr lang="zh-CN" altLang="en-US" b="1" dirty="0"/>
            </a:p>
          </p:txBody>
        </p:sp>
        <p:sp>
          <p:nvSpPr>
            <p:cNvPr id="101" name="文本框 100"/>
            <p:cNvSpPr txBox="1"/>
            <p:nvPr/>
          </p:nvSpPr>
          <p:spPr>
            <a:xfrm>
              <a:off x="10901307" y="6145768"/>
              <a:ext cx="288644" cy="369332"/>
            </a:xfrm>
            <a:prstGeom prst="rect">
              <a:avLst/>
            </a:prstGeom>
            <a:noFill/>
          </p:spPr>
          <p:txBody>
            <a:bodyPr wrap="square" rtlCol="0">
              <a:spAutoFit/>
            </a:bodyPr>
            <a:lstStyle/>
            <a:p>
              <a:r>
                <a:rPr lang="en-US" altLang="zh-CN" b="1" dirty="0"/>
                <a:t>t</a:t>
              </a:r>
              <a:endParaRPr lang="zh-CN" altLang="en-US" b="1" dirty="0"/>
            </a:p>
          </p:txBody>
        </p:sp>
      </p:grpSp>
      <p:grpSp>
        <p:nvGrpSpPr>
          <p:cNvPr id="10" name="组合 9"/>
          <p:cNvGrpSpPr/>
          <p:nvPr/>
        </p:nvGrpSpPr>
        <p:grpSpPr>
          <a:xfrm>
            <a:off x="1212213" y="5182289"/>
            <a:ext cx="6564692" cy="300445"/>
            <a:chOff x="422530" y="4940724"/>
            <a:chExt cx="6564692" cy="300445"/>
          </a:xfrm>
        </p:grpSpPr>
        <p:sp>
          <p:nvSpPr>
            <p:cNvPr id="119" name="矩形 118"/>
            <p:cNvSpPr/>
            <p:nvPr/>
          </p:nvSpPr>
          <p:spPr>
            <a:xfrm>
              <a:off x="5891941" y="4940724"/>
              <a:ext cx="1095281"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a:t>
              </a:r>
              <a:endParaRPr lang="zh-CN" altLang="en-US" b="1" dirty="0">
                <a:solidFill>
                  <a:schemeClr val="tx1"/>
                </a:solidFill>
              </a:endParaRPr>
            </a:p>
          </p:txBody>
        </p:sp>
        <p:sp>
          <p:nvSpPr>
            <p:cNvPr id="120" name="矩形 119"/>
            <p:cNvSpPr/>
            <p:nvPr/>
          </p:nvSpPr>
          <p:spPr>
            <a:xfrm>
              <a:off x="4796660" y="4940724"/>
              <a:ext cx="1095281"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4000…4999</a:t>
              </a:r>
              <a:endParaRPr lang="zh-CN" altLang="en-US" b="1" dirty="0">
                <a:solidFill>
                  <a:schemeClr val="tx1"/>
                </a:solidFill>
              </a:endParaRPr>
            </a:p>
          </p:txBody>
        </p:sp>
        <p:sp>
          <p:nvSpPr>
            <p:cNvPr id="121" name="矩形 120"/>
            <p:cNvSpPr/>
            <p:nvPr/>
          </p:nvSpPr>
          <p:spPr>
            <a:xfrm>
              <a:off x="3708373" y="4940724"/>
              <a:ext cx="1095281"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3000…3999</a:t>
              </a:r>
              <a:endParaRPr lang="zh-CN" altLang="en-US" b="1" dirty="0">
                <a:solidFill>
                  <a:schemeClr val="tx1"/>
                </a:solidFill>
              </a:endParaRPr>
            </a:p>
          </p:txBody>
        </p:sp>
        <p:sp>
          <p:nvSpPr>
            <p:cNvPr id="122" name="矩形 121"/>
            <p:cNvSpPr/>
            <p:nvPr/>
          </p:nvSpPr>
          <p:spPr>
            <a:xfrm>
              <a:off x="2613092" y="4940724"/>
              <a:ext cx="1095281"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2000…2999</a:t>
              </a:r>
              <a:endParaRPr lang="zh-CN" altLang="en-US" b="1" dirty="0">
                <a:solidFill>
                  <a:schemeClr val="tx1"/>
                </a:solidFill>
              </a:endParaRPr>
            </a:p>
          </p:txBody>
        </p:sp>
        <p:sp>
          <p:nvSpPr>
            <p:cNvPr id="123" name="矩形 122"/>
            <p:cNvSpPr/>
            <p:nvPr/>
          </p:nvSpPr>
          <p:spPr>
            <a:xfrm>
              <a:off x="1517811" y="4940724"/>
              <a:ext cx="1095281"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1000…1999</a:t>
              </a:r>
              <a:endParaRPr lang="zh-CN" altLang="en-US" b="1" dirty="0">
                <a:solidFill>
                  <a:schemeClr val="tx1"/>
                </a:solidFill>
              </a:endParaRPr>
            </a:p>
          </p:txBody>
        </p:sp>
        <p:sp>
          <p:nvSpPr>
            <p:cNvPr id="171" name="矩形 170"/>
            <p:cNvSpPr/>
            <p:nvPr/>
          </p:nvSpPr>
          <p:spPr>
            <a:xfrm>
              <a:off x="422530" y="4940724"/>
              <a:ext cx="1095281"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0…999</a:t>
              </a:r>
              <a:endParaRPr lang="zh-CN" altLang="en-US" b="1" dirty="0">
                <a:solidFill>
                  <a:schemeClr val="tx1"/>
                </a:solidFill>
              </a:endParaRPr>
            </a:p>
          </p:txBody>
        </p:sp>
      </p:grpSp>
      <p:grpSp>
        <p:nvGrpSpPr>
          <p:cNvPr id="13" name="组合 12"/>
          <p:cNvGrpSpPr/>
          <p:nvPr/>
        </p:nvGrpSpPr>
        <p:grpSpPr>
          <a:xfrm>
            <a:off x="8000852" y="4686180"/>
            <a:ext cx="2889115" cy="646331"/>
            <a:chOff x="8007383" y="4810275"/>
            <a:chExt cx="2889115" cy="646331"/>
          </a:xfrm>
        </p:grpSpPr>
        <p:cxnSp>
          <p:nvCxnSpPr>
            <p:cNvPr id="174" name="直接箭头连接符 173"/>
            <p:cNvCxnSpPr/>
            <p:nvPr/>
          </p:nvCxnSpPr>
          <p:spPr>
            <a:xfrm>
              <a:off x="8007383" y="5456606"/>
              <a:ext cx="2889115" cy="0"/>
            </a:xfrm>
            <a:prstGeom prst="straightConnector1">
              <a:avLst/>
            </a:prstGeom>
            <a:ln w="381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175" name="文本框 174"/>
            <p:cNvSpPr txBox="1"/>
            <p:nvPr/>
          </p:nvSpPr>
          <p:spPr>
            <a:xfrm>
              <a:off x="8071957" y="4810275"/>
              <a:ext cx="2715483" cy="646331"/>
            </a:xfrm>
            <a:prstGeom prst="rect">
              <a:avLst/>
            </a:prstGeom>
            <a:noFill/>
          </p:spPr>
          <p:txBody>
            <a:bodyPr wrap="square" rtlCol="0">
              <a:spAutoFit/>
            </a:bodyPr>
            <a:lstStyle/>
            <a:p>
              <a:pPr algn="ctr"/>
              <a:r>
                <a:rPr lang="zh-CN" altLang="en-US" b="1" dirty="0"/>
                <a:t>连续发送两个</a:t>
              </a:r>
              <a:r>
                <a:rPr lang="en-US" altLang="zh-CN" b="1" dirty="0"/>
                <a:t>TCP</a:t>
              </a:r>
              <a:r>
                <a:rPr lang="zh-CN" altLang="en-US" b="1" dirty="0"/>
                <a:t>最大段</a:t>
              </a:r>
              <a:endParaRPr lang="en-US" altLang="zh-CN" b="1" dirty="0"/>
            </a:p>
            <a:p>
              <a:pPr algn="ctr"/>
              <a:r>
                <a:rPr lang="zh-CN" altLang="en-US" b="1" dirty="0"/>
                <a:t>（数据载荷共</a:t>
              </a:r>
              <a:r>
                <a:rPr lang="en-US" altLang="zh-CN" b="1" dirty="0"/>
                <a:t>2000</a:t>
              </a:r>
              <a:r>
                <a:rPr lang="zh-CN" altLang="en-US" b="1" dirty="0"/>
                <a:t>字节）</a:t>
              </a:r>
              <a:endParaRPr lang="zh-CN" altLang="en-US" b="1" dirty="0"/>
            </a:p>
          </p:txBody>
        </p:sp>
      </p:grpSp>
      <p:sp>
        <p:nvSpPr>
          <p:cNvPr id="14" name="矩形 13"/>
          <p:cNvSpPr/>
          <p:nvPr/>
        </p:nvSpPr>
        <p:spPr>
          <a:xfrm>
            <a:off x="1209565" y="5182289"/>
            <a:ext cx="2193206" cy="300445"/>
          </a:xfrm>
          <a:prstGeom prst="rect">
            <a:avLst/>
          </a:prstGeom>
          <a:solidFill>
            <a:schemeClr val="accent3">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15" name="组合 14"/>
          <p:cNvGrpSpPr/>
          <p:nvPr/>
        </p:nvGrpSpPr>
        <p:grpSpPr>
          <a:xfrm>
            <a:off x="8000852" y="5431988"/>
            <a:ext cx="2889115" cy="646331"/>
            <a:chOff x="8000852" y="5431988"/>
            <a:chExt cx="2889115" cy="646331"/>
          </a:xfrm>
        </p:grpSpPr>
        <p:cxnSp>
          <p:nvCxnSpPr>
            <p:cNvPr id="177" name="直接箭头连接符 176"/>
            <p:cNvCxnSpPr/>
            <p:nvPr/>
          </p:nvCxnSpPr>
          <p:spPr>
            <a:xfrm>
              <a:off x="8000852" y="6078319"/>
              <a:ext cx="2889115" cy="0"/>
            </a:xfrm>
            <a:prstGeom prst="straightConnector1">
              <a:avLst/>
            </a:prstGeom>
            <a:ln w="38100">
              <a:solidFill>
                <a:schemeClr val="tx1"/>
              </a:solidFill>
              <a:headEnd type="triangle" w="med" len="lg"/>
              <a:tailEnd type="none" w="med" len="lg"/>
            </a:ln>
          </p:spPr>
          <p:style>
            <a:lnRef idx="1">
              <a:schemeClr val="accent1"/>
            </a:lnRef>
            <a:fillRef idx="0">
              <a:schemeClr val="accent1"/>
            </a:fillRef>
            <a:effectRef idx="0">
              <a:schemeClr val="accent1"/>
            </a:effectRef>
            <a:fontRef idx="minor">
              <a:schemeClr val="tx1"/>
            </a:fontRef>
          </p:style>
        </p:cxnSp>
        <p:sp>
          <p:nvSpPr>
            <p:cNvPr id="178" name="文本框 177"/>
            <p:cNvSpPr txBox="1"/>
            <p:nvPr/>
          </p:nvSpPr>
          <p:spPr>
            <a:xfrm>
              <a:off x="8065426" y="5431988"/>
              <a:ext cx="2715483" cy="646331"/>
            </a:xfrm>
            <a:prstGeom prst="rect">
              <a:avLst/>
            </a:prstGeom>
            <a:noFill/>
          </p:spPr>
          <p:txBody>
            <a:bodyPr wrap="square" rtlCol="0">
              <a:spAutoFit/>
            </a:bodyPr>
            <a:lstStyle/>
            <a:p>
              <a:pPr algn="ctr"/>
              <a:r>
                <a:rPr lang="zh-CN" altLang="en-US" b="1" dirty="0"/>
                <a:t>对第一个</a:t>
              </a:r>
              <a:r>
                <a:rPr lang="en-US" altLang="zh-CN" b="1" dirty="0"/>
                <a:t>TCP</a:t>
              </a:r>
              <a:r>
                <a:rPr lang="zh-CN" altLang="en-US" b="1" dirty="0"/>
                <a:t>段的确认（接收窗口为</a:t>
              </a:r>
              <a:r>
                <a:rPr lang="en-US" altLang="zh-CN" b="1" dirty="0"/>
                <a:t>2000</a:t>
              </a:r>
              <a:r>
                <a:rPr lang="zh-CN" altLang="en-US" b="1" dirty="0"/>
                <a:t>字节）</a:t>
              </a:r>
              <a:endParaRPr lang="zh-CN" altLang="en-US" b="1" dirty="0"/>
            </a:p>
          </p:txBody>
        </p:sp>
      </p:grpSp>
      <p:sp>
        <p:nvSpPr>
          <p:cNvPr id="179" name="矩形 178"/>
          <p:cNvSpPr/>
          <p:nvPr/>
        </p:nvSpPr>
        <p:spPr>
          <a:xfrm>
            <a:off x="2310143" y="5888290"/>
            <a:ext cx="2187910" cy="411520"/>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180" name="组合 179"/>
          <p:cNvGrpSpPr/>
          <p:nvPr/>
        </p:nvGrpSpPr>
        <p:grpSpPr>
          <a:xfrm>
            <a:off x="1212213" y="5943828"/>
            <a:ext cx="6564692" cy="300445"/>
            <a:chOff x="422530" y="4940724"/>
            <a:chExt cx="6564692" cy="300445"/>
          </a:xfrm>
        </p:grpSpPr>
        <p:sp>
          <p:nvSpPr>
            <p:cNvPr id="181" name="矩形 180"/>
            <p:cNvSpPr/>
            <p:nvPr/>
          </p:nvSpPr>
          <p:spPr>
            <a:xfrm>
              <a:off x="5891941" y="4940724"/>
              <a:ext cx="1095281"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a:t>
              </a:r>
              <a:endParaRPr lang="zh-CN" altLang="en-US" b="1" dirty="0">
                <a:solidFill>
                  <a:schemeClr val="tx1"/>
                </a:solidFill>
              </a:endParaRPr>
            </a:p>
          </p:txBody>
        </p:sp>
        <p:sp>
          <p:nvSpPr>
            <p:cNvPr id="182" name="矩形 181"/>
            <p:cNvSpPr/>
            <p:nvPr/>
          </p:nvSpPr>
          <p:spPr>
            <a:xfrm>
              <a:off x="4796660" y="4940724"/>
              <a:ext cx="1095281"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4000…4999</a:t>
              </a:r>
              <a:endParaRPr lang="zh-CN" altLang="en-US" b="1" dirty="0">
                <a:solidFill>
                  <a:schemeClr val="tx1"/>
                </a:solidFill>
              </a:endParaRPr>
            </a:p>
          </p:txBody>
        </p:sp>
        <p:sp>
          <p:nvSpPr>
            <p:cNvPr id="183" name="矩形 182"/>
            <p:cNvSpPr/>
            <p:nvPr/>
          </p:nvSpPr>
          <p:spPr>
            <a:xfrm>
              <a:off x="3708373" y="4940724"/>
              <a:ext cx="1095281"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3000…3999</a:t>
              </a:r>
              <a:endParaRPr lang="zh-CN" altLang="en-US" b="1" dirty="0">
                <a:solidFill>
                  <a:schemeClr val="tx1"/>
                </a:solidFill>
              </a:endParaRPr>
            </a:p>
          </p:txBody>
        </p:sp>
        <p:sp>
          <p:nvSpPr>
            <p:cNvPr id="184" name="矩形 183"/>
            <p:cNvSpPr/>
            <p:nvPr/>
          </p:nvSpPr>
          <p:spPr>
            <a:xfrm>
              <a:off x="2613092" y="4940724"/>
              <a:ext cx="1095281"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2000…2999</a:t>
              </a:r>
              <a:endParaRPr lang="zh-CN" altLang="en-US" b="1" dirty="0">
                <a:solidFill>
                  <a:schemeClr val="tx1"/>
                </a:solidFill>
              </a:endParaRPr>
            </a:p>
          </p:txBody>
        </p:sp>
        <p:sp>
          <p:nvSpPr>
            <p:cNvPr id="185" name="矩形 184"/>
            <p:cNvSpPr/>
            <p:nvPr/>
          </p:nvSpPr>
          <p:spPr>
            <a:xfrm>
              <a:off x="1517811" y="4940724"/>
              <a:ext cx="1095281"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1000…1999</a:t>
              </a:r>
              <a:endParaRPr lang="zh-CN" altLang="en-US" b="1" dirty="0">
                <a:solidFill>
                  <a:schemeClr val="tx1"/>
                </a:solidFill>
              </a:endParaRPr>
            </a:p>
          </p:txBody>
        </p:sp>
        <p:sp>
          <p:nvSpPr>
            <p:cNvPr id="186" name="矩形 185"/>
            <p:cNvSpPr/>
            <p:nvPr/>
          </p:nvSpPr>
          <p:spPr>
            <a:xfrm>
              <a:off x="422530" y="4940724"/>
              <a:ext cx="1095281" cy="3004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0…999</a:t>
              </a:r>
              <a:endParaRPr lang="zh-CN" altLang="en-US" b="1" dirty="0">
                <a:solidFill>
                  <a:schemeClr val="tx1"/>
                </a:solidFill>
              </a:endParaRPr>
            </a:p>
          </p:txBody>
        </p:sp>
      </p:grpSp>
      <p:sp>
        <p:nvSpPr>
          <p:cNvPr id="187" name="矩形 186"/>
          <p:cNvSpPr/>
          <p:nvPr/>
        </p:nvSpPr>
        <p:spPr>
          <a:xfrm>
            <a:off x="1209565" y="5943828"/>
            <a:ext cx="2193206" cy="300445"/>
          </a:xfrm>
          <a:prstGeom prst="rect">
            <a:avLst/>
          </a:prstGeom>
          <a:solidFill>
            <a:schemeClr val="accent3">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9" name="文本框 58"/>
          <p:cNvSpPr txBox="1"/>
          <p:nvPr/>
        </p:nvSpPr>
        <p:spPr>
          <a:xfrm>
            <a:off x="1739663" y="4087854"/>
            <a:ext cx="5552200" cy="369332"/>
          </a:xfrm>
          <a:prstGeom prst="rect">
            <a:avLst/>
          </a:prstGeom>
          <a:noFill/>
        </p:spPr>
        <p:txBody>
          <a:bodyPr wrap="square">
            <a:spAutoFit/>
          </a:bodyPr>
          <a:lstStyle/>
          <a:p>
            <a:r>
              <a:rPr lang="zh-CN" altLang="en-US" b="1" dirty="0">
                <a:solidFill>
                  <a:schemeClr val="accent1">
                    <a:lumMod val="75000"/>
                  </a:schemeClr>
                </a:solidFill>
              </a:rPr>
              <a:t>甲还可向乙发送</a:t>
            </a:r>
            <a:r>
              <a:rPr lang="en-US" altLang="zh-CN" b="1" dirty="0">
                <a:solidFill>
                  <a:schemeClr val="accent1">
                    <a:lumMod val="75000"/>
                  </a:schemeClr>
                </a:solidFill>
              </a:rPr>
              <a:t>2000~2999</a:t>
            </a:r>
            <a:r>
              <a:rPr lang="zh-CN" altLang="en-US" b="1" dirty="0">
                <a:solidFill>
                  <a:schemeClr val="accent1">
                    <a:lumMod val="75000"/>
                  </a:schemeClr>
                </a:solidFill>
              </a:rPr>
              <a:t>号字节数据，共</a:t>
            </a:r>
            <a:r>
              <a:rPr lang="en-US" altLang="zh-CN" b="1" dirty="0">
                <a:solidFill>
                  <a:schemeClr val="accent1">
                    <a:lumMod val="75000"/>
                  </a:schemeClr>
                </a:solidFill>
              </a:rPr>
              <a:t>1000</a:t>
            </a:r>
            <a:r>
              <a:rPr lang="zh-CN" altLang="en-US" b="1" dirty="0">
                <a:solidFill>
                  <a:schemeClr val="accent1">
                    <a:lumMod val="75000"/>
                  </a:schemeClr>
                </a:solidFill>
              </a:rPr>
              <a:t>个字节。</a:t>
            </a:r>
            <a:endParaRPr lang="zh-CN" altLang="en-US" b="1" dirty="0">
              <a:solidFill>
                <a:schemeClr val="accent1">
                  <a:lumMod val="75000"/>
                </a:schemeClr>
              </a:solidFill>
            </a:endParaRPr>
          </a:p>
        </p:txBody>
      </p:sp>
    </p:spTree>
    <p:custDataLst>
      <p:tags r:id="rId3"/>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1000"/>
                                        <p:tgtEl>
                                          <p:spTgt spid="59"/>
                                        </p:tgtEl>
                                      </p:cBhvr>
                                    </p:animEffect>
                                    <p:anim calcmode="lin" valueType="num">
                                      <p:cBhvr>
                                        <p:cTn id="8" dur="1000" fill="hold"/>
                                        <p:tgtEl>
                                          <p:spTgt spid="59"/>
                                        </p:tgtEl>
                                        <p:attrNameLst>
                                          <p:attrName>ppt_x</p:attrName>
                                        </p:attrNameLst>
                                      </p:cBhvr>
                                      <p:tavLst>
                                        <p:tav tm="0">
                                          <p:val>
                                            <p:strVal val="#ppt_x"/>
                                          </p:val>
                                        </p:tav>
                                        <p:tav tm="100000">
                                          <p:val>
                                            <p:strVal val="#ppt_x"/>
                                          </p:val>
                                        </p:tav>
                                      </p:tavLst>
                                    </p:anim>
                                    <p:anim calcmode="lin" valueType="num">
                                      <p:cBhvr>
                                        <p:cTn id="9" dur="1000" fill="hold"/>
                                        <p:tgtEl>
                                          <p:spTgt spid="5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2496501" y="738187"/>
            <a:ext cx="7231307" cy="4505122"/>
            <a:chOff x="2496501" y="738187"/>
            <a:chExt cx="7231307" cy="4505122"/>
          </a:xfrm>
        </p:grpSpPr>
        <p:sp>
          <p:nvSpPr>
            <p:cNvPr id="12" name="íşlïḍè"/>
            <p:cNvSpPr txBox="1"/>
            <p:nvPr/>
          </p:nvSpPr>
          <p:spPr>
            <a:xfrm>
              <a:off x="2945705" y="738187"/>
              <a:ext cx="6324899" cy="956969"/>
            </a:xfrm>
            <a:prstGeom prst="rect">
              <a:avLst/>
            </a:prstGeom>
            <a:noFill/>
          </p:spPr>
          <p:txBody>
            <a:bodyPr wrap="square" lIns="91440" tIns="45720" rIns="91440" bIns="45720" anchor="ctr">
              <a:noAutofit/>
            </a:bodyPr>
            <a:lstStyle/>
            <a:p>
              <a:pPr algn="ctr">
                <a:lnSpc>
                  <a:spcPct val="150000"/>
                </a:lnSpc>
              </a:pPr>
              <a:r>
                <a:rPr lang="en-US" altLang="zh-CN" sz="2400" b="1" dirty="0"/>
                <a:t>5.3.4 TCP</a:t>
              </a:r>
              <a:r>
                <a:rPr lang="zh-CN" altLang="en-US" sz="2400" b="1" dirty="0"/>
                <a:t>的拥塞控制</a:t>
              </a:r>
              <a:endParaRPr lang="en-US" altLang="zh-CN" sz="2400" b="1" dirty="0"/>
            </a:p>
            <a:p>
              <a:pPr algn="ctr"/>
              <a:r>
                <a:rPr lang="en-US" altLang="zh-CN" sz="2400" b="1" dirty="0"/>
                <a:t>5.3.5 TCP</a:t>
              </a:r>
              <a:r>
                <a:rPr lang="zh-CN" altLang="en-US" sz="2400" b="1" dirty="0"/>
                <a:t>拥塞控制与网际层拥塞控制的关系</a:t>
              </a:r>
              <a:endParaRPr lang="en-US" altLang="zh-CN" sz="2400" b="1" dirty="0"/>
            </a:p>
          </p:txBody>
        </p:sp>
        <p:grpSp>
          <p:nvGrpSpPr>
            <p:cNvPr id="6" name="组合 5"/>
            <p:cNvGrpSpPr/>
            <p:nvPr/>
          </p:nvGrpSpPr>
          <p:grpSpPr>
            <a:xfrm>
              <a:off x="2496501" y="2038196"/>
              <a:ext cx="7231305" cy="595554"/>
              <a:chOff x="1183243" y="2200834"/>
              <a:chExt cx="7231305" cy="595554"/>
            </a:xfrm>
          </p:grpSpPr>
          <p:sp>
            <p:nvSpPr>
              <p:cNvPr id="5" name="平行四边形 4"/>
              <p:cNvSpPr/>
              <p:nvPr/>
            </p:nvSpPr>
            <p:spPr>
              <a:xfrm>
                <a:off x="1183243" y="2200834"/>
                <a:ext cx="828092" cy="595554"/>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latin typeface="Impact" panose="020B0806030902050204" pitchFamily="34" charset="0"/>
                  </a:rPr>
                  <a:t>01</a:t>
                </a:r>
                <a:endParaRPr lang="zh-CN" altLang="en-US" sz="2800" dirty="0">
                  <a:latin typeface="Impact" panose="020B0806030902050204" pitchFamily="34" charset="0"/>
                </a:endParaRPr>
              </a:p>
            </p:txBody>
          </p:sp>
          <p:sp>
            <p:nvSpPr>
              <p:cNvPr id="25" name="平行四边形 24"/>
              <p:cNvSpPr/>
              <p:nvPr/>
            </p:nvSpPr>
            <p:spPr>
              <a:xfrm>
                <a:off x="1858679" y="2200834"/>
                <a:ext cx="6555869" cy="595554"/>
              </a:xfrm>
              <a:prstGeom prst="parallelogram">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200" b="1" dirty="0">
                    <a:solidFill>
                      <a:schemeClr val="tx1"/>
                    </a:solidFill>
                  </a:rPr>
                  <a:t>拥塞控制的基本概念</a:t>
                </a:r>
                <a:endParaRPr lang="zh-CN" altLang="en-US" sz="2200" b="1" dirty="0">
                  <a:solidFill>
                    <a:schemeClr val="tx1"/>
                  </a:solidFill>
                </a:endParaRPr>
              </a:p>
            </p:txBody>
          </p:sp>
        </p:grpSp>
        <p:grpSp>
          <p:nvGrpSpPr>
            <p:cNvPr id="2" name="组合 1"/>
            <p:cNvGrpSpPr/>
            <p:nvPr/>
          </p:nvGrpSpPr>
          <p:grpSpPr>
            <a:xfrm>
              <a:off x="2496501" y="2908049"/>
              <a:ext cx="7231307" cy="595554"/>
              <a:chOff x="1183243" y="2200834"/>
              <a:chExt cx="7231307" cy="595554"/>
            </a:xfrm>
          </p:grpSpPr>
          <p:sp>
            <p:nvSpPr>
              <p:cNvPr id="4" name="平行四边形 3"/>
              <p:cNvSpPr/>
              <p:nvPr/>
            </p:nvSpPr>
            <p:spPr>
              <a:xfrm>
                <a:off x="1183243" y="2200834"/>
                <a:ext cx="828092" cy="595554"/>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latin typeface="Impact" panose="020B0806030902050204" pitchFamily="34" charset="0"/>
                  </a:rPr>
                  <a:t>02</a:t>
                </a:r>
                <a:endParaRPr lang="zh-CN" altLang="en-US" sz="2800" dirty="0">
                  <a:latin typeface="Impact" panose="020B0806030902050204" pitchFamily="34" charset="0"/>
                </a:endParaRPr>
              </a:p>
            </p:txBody>
          </p:sp>
          <p:sp>
            <p:nvSpPr>
              <p:cNvPr id="7" name="平行四边形 6"/>
              <p:cNvSpPr/>
              <p:nvPr/>
            </p:nvSpPr>
            <p:spPr>
              <a:xfrm>
                <a:off x="1858680" y="2200834"/>
                <a:ext cx="6555870" cy="595554"/>
              </a:xfrm>
              <a:prstGeom prst="parallelogram">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200" b="1" dirty="0">
                    <a:solidFill>
                      <a:schemeClr val="tx1"/>
                    </a:solidFill>
                  </a:rPr>
                  <a:t>拥塞控制的基本方法</a:t>
                </a:r>
                <a:endParaRPr lang="zh-CN" altLang="en-US" sz="2200" b="1" dirty="0">
                  <a:solidFill>
                    <a:schemeClr val="tx1"/>
                  </a:solidFill>
                  <a:latin typeface="Impact" panose="020B0806030902050204" pitchFamily="34" charset="0"/>
                </a:endParaRPr>
              </a:p>
            </p:txBody>
          </p:sp>
        </p:grpSp>
        <p:grpSp>
          <p:nvGrpSpPr>
            <p:cNvPr id="8" name="组合 7"/>
            <p:cNvGrpSpPr/>
            <p:nvPr/>
          </p:nvGrpSpPr>
          <p:grpSpPr>
            <a:xfrm>
              <a:off x="2496501" y="3777902"/>
              <a:ext cx="7231305" cy="595554"/>
              <a:chOff x="1183243" y="2200834"/>
              <a:chExt cx="7231305" cy="595554"/>
            </a:xfrm>
          </p:grpSpPr>
          <p:sp>
            <p:nvSpPr>
              <p:cNvPr id="9" name="平行四边形 8"/>
              <p:cNvSpPr/>
              <p:nvPr/>
            </p:nvSpPr>
            <p:spPr>
              <a:xfrm>
                <a:off x="1183243" y="2200834"/>
                <a:ext cx="828092" cy="595554"/>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latin typeface="Impact" panose="020B0806030902050204" pitchFamily="34" charset="0"/>
                  </a:rPr>
                  <a:t>03</a:t>
                </a:r>
                <a:endParaRPr lang="zh-CN" altLang="en-US" sz="2800" dirty="0">
                  <a:latin typeface="Impact" panose="020B0806030902050204" pitchFamily="34" charset="0"/>
                </a:endParaRPr>
              </a:p>
            </p:txBody>
          </p:sp>
          <p:sp>
            <p:nvSpPr>
              <p:cNvPr id="10" name="平行四边形 9"/>
              <p:cNvSpPr/>
              <p:nvPr/>
            </p:nvSpPr>
            <p:spPr>
              <a:xfrm>
                <a:off x="1858680" y="2200834"/>
                <a:ext cx="6555868" cy="595554"/>
              </a:xfrm>
              <a:prstGeom prst="parallelogram">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200" b="1" dirty="0">
                    <a:solidFill>
                      <a:schemeClr val="tx1"/>
                    </a:solidFill>
                  </a:rPr>
                  <a:t>TCP</a:t>
                </a:r>
                <a:r>
                  <a:rPr lang="zh-CN" altLang="en-US" sz="2200" b="1" dirty="0">
                    <a:solidFill>
                      <a:schemeClr val="tx1"/>
                    </a:solidFill>
                  </a:rPr>
                  <a:t>的四种拥塞控制方法</a:t>
                </a:r>
                <a:endParaRPr lang="zh-CN" altLang="en-US" sz="2200" b="1" dirty="0">
                  <a:solidFill>
                    <a:schemeClr val="tx1"/>
                  </a:solidFill>
                </a:endParaRPr>
              </a:p>
            </p:txBody>
          </p:sp>
        </p:grpSp>
        <p:grpSp>
          <p:nvGrpSpPr>
            <p:cNvPr id="11" name="组合 10"/>
            <p:cNvGrpSpPr/>
            <p:nvPr/>
          </p:nvGrpSpPr>
          <p:grpSpPr>
            <a:xfrm>
              <a:off x="2496501" y="4647755"/>
              <a:ext cx="7231303" cy="595554"/>
              <a:chOff x="1183243" y="2200834"/>
              <a:chExt cx="7231303" cy="595554"/>
            </a:xfrm>
          </p:grpSpPr>
          <p:sp>
            <p:nvSpPr>
              <p:cNvPr id="13" name="平行四边形 12"/>
              <p:cNvSpPr/>
              <p:nvPr/>
            </p:nvSpPr>
            <p:spPr>
              <a:xfrm>
                <a:off x="1183243" y="2200834"/>
                <a:ext cx="828092" cy="595554"/>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latin typeface="Impact" panose="020B0806030902050204" pitchFamily="34" charset="0"/>
                  </a:rPr>
                  <a:t>04</a:t>
                </a:r>
                <a:endParaRPr lang="zh-CN" altLang="en-US" sz="2800" dirty="0">
                  <a:latin typeface="Impact" panose="020B0806030902050204" pitchFamily="34" charset="0"/>
                </a:endParaRPr>
              </a:p>
            </p:txBody>
          </p:sp>
          <p:sp>
            <p:nvSpPr>
              <p:cNvPr id="14" name="平行四边形 13"/>
              <p:cNvSpPr/>
              <p:nvPr/>
            </p:nvSpPr>
            <p:spPr>
              <a:xfrm>
                <a:off x="1858679" y="2200834"/>
                <a:ext cx="6555867" cy="595554"/>
              </a:xfrm>
              <a:prstGeom prst="parallelogram">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200" b="1" dirty="0">
                    <a:solidFill>
                      <a:schemeClr val="tx1"/>
                    </a:solidFill>
                  </a:rPr>
                  <a:t>TCP</a:t>
                </a:r>
                <a:r>
                  <a:rPr lang="zh-CN" altLang="en-US" sz="2200" b="1" dirty="0">
                    <a:solidFill>
                      <a:schemeClr val="tx1"/>
                    </a:solidFill>
                  </a:rPr>
                  <a:t>拥塞控制与网际层拥塞控制的关系</a:t>
                </a:r>
                <a:endParaRPr lang="zh-CN" altLang="en-US" sz="2200" b="1" dirty="0">
                  <a:solidFill>
                    <a:schemeClr val="tx1"/>
                  </a:solidFill>
                </a:endParaRP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04799" y="749300"/>
            <a:ext cx="6192345" cy="400110"/>
            <a:chOff x="424116" y="898245"/>
            <a:chExt cx="6192345" cy="400110"/>
          </a:xfrm>
        </p:grpSpPr>
        <p:sp>
          <p:nvSpPr>
            <p:cNvPr id="2" name="平行四边形 1"/>
            <p:cNvSpPr/>
            <p:nvPr/>
          </p:nvSpPr>
          <p:spPr>
            <a:xfrm>
              <a:off x="424116" y="898245"/>
              <a:ext cx="694509"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03</a:t>
              </a:r>
              <a:endParaRPr lang="zh-CN" altLang="en-US" sz="2200" dirty="0">
                <a:latin typeface="Impact" panose="020B0806030902050204" pitchFamily="34" charset="0"/>
              </a:endParaRPr>
            </a:p>
          </p:txBody>
        </p:sp>
        <p:sp>
          <p:nvSpPr>
            <p:cNvPr id="3" name="文本框 2"/>
            <p:cNvSpPr txBox="1"/>
            <p:nvPr/>
          </p:nvSpPr>
          <p:spPr>
            <a:xfrm>
              <a:off x="1118625" y="898245"/>
              <a:ext cx="5497836" cy="400110"/>
            </a:xfrm>
            <a:prstGeom prst="rect">
              <a:avLst/>
            </a:prstGeom>
            <a:noFill/>
          </p:spPr>
          <p:txBody>
            <a:bodyPr wrap="square" rtlCol="0">
              <a:spAutoFit/>
            </a:bodyPr>
            <a:lstStyle/>
            <a:p>
              <a:r>
                <a:rPr lang="en-US" altLang="zh-CN" sz="2000" b="1" dirty="0"/>
                <a:t>TCP</a:t>
              </a:r>
              <a:r>
                <a:rPr lang="zh-CN" altLang="en-US" sz="2000" b="1" dirty="0"/>
                <a:t>的四种拥塞控制方法</a:t>
              </a:r>
              <a:endParaRPr lang="zh-CN" altLang="en-US" sz="2000" b="1" dirty="0"/>
            </a:p>
          </p:txBody>
        </p:sp>
      </p:grpSp>
      <p:sp>
        <p:nvSpPr>
          <p:cNvPr id="5" name="矩形 4"/>
          <p:cNvSpPr/>
          <p:nvPr/>
        </p:nvSpPr>
        <p:spPr>
          <a:xfrm>
            <a:off x="304800" y="1371601"/>
            <a:ext cx="2685505" cy="6858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2000" b="1" dirty="0"/>
              <a:t>慢开始</a:t>
            </a:r>
            <a:endParaRPr lang="en-US" altLang="zh-CN" sz="2000" b="1" dirty="0"/>
          </a:p>
          <a:p>
            <a:pPr algn="ctr"/>
            <a:r>
              <a:rPr lang="zh-CN" altLang="en-US" sz="2000" b="1" dirty="0"/>
              <a:t>（</a:t>
            </a:r>
            <a:r>
              <a:rPr lang="en-US" altLang="zh-CN" sz="2000" b="1" dirty="0"/>
              <a:t>slow-start</a:t>
            </a:r>
            <a:r>
              <a:rPr lang="zh-CN" altLang="en-US" sz="2000" b="1" dirty="0"/>
              <a:t>）</a:t>
            </a:r>
            <a:endParaRPr lang="zh-CN" altLang="en-US" sz="2000" b="1" dirty="0"/>
          </a:p>
        </p:txBody>
      </p:sp>
      <p:sp>
        <p:nvSpPr>
          <p:cNvPr id="8" name="矩形 7"/>
          <p:cNvSpPr/>
          <p:nvPr/>
        </p:nvSpPr>
        <p:spPr>
          <a:xfrm>
            <a:off x="3270432" y="1371601"/>
            <a:ext cx="2685505" cy="6858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sz="2000" b="1" dirty="0"/>
              <a:t>拥塞避免</a:t>
            </a:r>
            <a:endParaRPr lang="en-US" altLang="zh-CN" sz="2000" b="1" dirty="0"/>
          </a:p>
          <a:p>
            <a:pPr algn="ctr"/>
            <a:r>
              <a:rPr lang="zh-CN" altLang="en-US" sz="2000" b="1" dirty="0"/>
              <a:t>（</a:t>
            </a:r>
            <a:r>
              <a:rPr lang="en-US" altLang="zh-CN" sz="2000" b="1" dirty="0"/>
              <a:t>congestion avoidance</a:t>
            </a:r>
            <a:r>
              <a:rPr lang="zh-CN" altLang="en-US" sz="2000" b="1" dirty="0"/>
              <a:t>）</a:t>
            </a:r>
            <a:endParaRPr lang="zh-CN" altLang="en-US" sz="2000" b="1" dirty="0"/>
          </a:p>
        </p:txBody>
      </p:sp>
      <p:sp>
        <p:nvSpPr>
          <p:cNvPr id="9" name="矩形 8"/>
          <p:cNvSpPr/>
          <p:nvPr/>
        </p:nvSpPr>
        <p:spPr>
          <a:xfrm>
            <a:off x="6236064" y="1371601"/>
            <a:ext cx="2685505" cy="68580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zh-CN" altLang="en-US" sz="2000" b="1" dirty="0"/>
              <a:t>快重传</a:t>
            </a:r>
            <a:endParaRPr lang="en-US" altLang="zh-CN" sz="2000" b="1" dirty="0"/>
          </a:p>
          <a:p>
            <a:pPr algn="ctr"/>
            <a:r>
              <a:rPr lang="zh-CN" altLang="en-US" sz="2000" b="1" dirty="0"/>
              <a:t>（</a:t>
            </a:r>
            <a:r>
              <a:rPr lang="en-US" altLang="zh-CN" sz="2000" b="1" dirty="0"/>
              <a:t>fast retransmit</a:t>
            </a:r>
            <a:r>
              <a:rPr lang="zh-CN" altLang="en-US" sz="2000" b="1" dirty="0"/>
              <a:t>）</a:t>
            </a:r>
            <a:endParaRPr lang="zh-CN" altLang="en-US" sz="2000" b="1" dirty="0"/>
          </a:p>
        </p:txBody>
      </p:sp>
      <p:sp>
        <p:nvSpPr>
          <p:cNvPr id="10" name="矩形 9"/>
          <p:cNvSpPr/>
          <p:nvPr/>
        </p:nvSpPr>
        <p:spPr>
          <a:xfrm>
            <a:off x="9201695" y="1371601"/>
            <a:ext cx="2685505" cy="6858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2000" b="1" dirty="0"/>
              <a:t>快恢复</a:t>
            </a:r>
            <a:endParaRPr lang="en-US" altLang="zh-CN" sz="2000" b="1" dirty="0"/>
          </a:p>
          <a:p>
            <a:pPr algn="ctr"/>
            <a:r>
              <a:rPr lang="zh-CN" altLang="en-US" sz="2000" b="1" dirty="0"/>
              <a:t>（</a:t>
            </a:r>
            <a:r>
              <a:rPr lang="en-US" altLang="zh-CN" sz="2000" b="1" dirty="0"/>
              <a:t>fast recovery</a:t>
            </a:r>
            <a:r>
              <a:rPr lang="zh-CN" altLang="en-US" sz="2000" b="1" dirty="0"/>
              <a:t>）</a:t>
            </a:r>
            <a:endParaRPr lang="zh-CN" altLang="en-US" sz="2000" b="1" dirty="0"/>
          </a:p>
        </p:txBody>
      </p:sp>
      <p:sp>
        <p:nvSpPr>
          <p:cNvPr id="6" name="矩形 5"/>
          <p:cNvSpPr/>
          <p:nvPr/>
        </p:nvSpPr>
        <p:spPr>
          <a:xfrm>
            <a:off x="304799" y="2490412"/>
            <a:ext cx="11582401" cy="770665"/>
          </a:xfrm>
          <a:prstGeom prst="rect">
            <a:avLst/>
          </a:prstGeom>
          <a:solidFill>
            <a:schemeClr val="tx2"/>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t>为了集中精力讨论拥塞控制算法的基本原理，假定如下条件</a:t>
            </a:r>
            <a:endParaRPr lang="zh-CN" altLang="en-US" sz="2000" b="1" dirty="0"/>
          </a:p>
        </p:txBody>
      </p:sp>
      <p:sp>
        <p:nvSpPr>
          <p:cNvPr id="7" name="矩形 6"/>
          <p:cNvSpPr/>
          <p:nvPr/>
        </p:nvSpPr>
        <p:spPr>
          <a:xfrm>
            <a:off x="304799" y="3261078"/>
            <a:ext cx="11582401" cy="2349420"/>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11" name="文本框 10"/>
          <p:cNvSpPr txBox="1"/>
          <p:nvPr/>
        </p:nvSpPr>
        <p:spPr>
          <a:xfrm>
            <a:off x="390795" y="3483268"/>
            <a:ext cx="608665" cy="369332"/>
          </a:xfrm>
          <a:prstGeom prst="rect">
            <a:avLst/>
          </a:prstGeom>
          <a:noFill/>
        </p:spPr>
        <p:txBody>
          <a:bodyPr wrap="square" rtlCol="0">
            <a:spAutoFit/>
          </a:bodyPr>
          <a:lstStyle/>
          <a:p>
            <a:r>
              <a:rPr lang="zh-CN" altLang="en-US" dirty="0"/>
              <a:t>❶</a:t>
            </a:r>
            <a:endParaRPr lang="zh-CN" altLang="en-US" dirty="0"/>
          </a:p>
        </p:txBody>
      </p:sp>
      <p:sp>
        <p:nvSpPr>
          <p:cNvPr id="12" name="文本框 11"/>
          <p:cNvSpPr txBox="1"/>
          <p:nvPr/>
        </p:nvSpPr>
        <p:spPr>
          <a:xfrm>
            <a:off x="729706" y="3483268"/>
            <a:ext cx="5919274" cy="369332"/>
          </a:xfrm>
          <a:prstGeom prst="rect">
            <a:avLst/>
          </a:prstGeom>
          <a:noFill/>
        </p:spPr>
        <p:txBody>
          <a:bodyPr wrap="square" rtlCol="0">
            <a:spAutoFit/>
          </a:bodyPr>
          <a:lstStyle/>
          <a:p>
            <a:r>
              <a:rPr lang="zh-CN" altLang="en-US" b="1" dirty="0">
                <a:solidFill>
                  <a:schemeClr val="accent1">
                    <a:lumMod val="75000"/>
                  </a:schemeClr>
                </a:solidFill>
              </a:rPr>
              <a:t>数据是单方向传送</a:t>
            </a:r>
            <a:r>
              <a:rPr lang="zh-CN" altLang="en-US" b="1" dirty="0"/>
              <a:t>的，而另一个方向只传送确认。</a:t>
            </a:r>
            <a:endParaRPr lang="zh-CN" altLang="en-US" b="1" dirty="0"/>
          </a:p>
        </p:txBody>
      </p:sp>
      <p:sp>
        <p:nvSpPr>
          <p:cNvPr id="13" name="文本框 12"/>
          <p:cNvSpPr txBox="1"/>
          <p:nvPr/>
        </p:nvSpPr>
        <p:spPr>
          <a:xfrm>
            <a:off x="390795" y="4031742"/>
            <a:ext cx="608665" cy="369332"/>
          </a:xfrm>
          <a:prstGeom prst="rect">
            <a:avLst/>
          </a:prstGeom>
          <a:noFill/>
        </p:spPr>
        <p:txBody>
          <a:bodyPr wrap="square" rtlCol="0">
            <a:spAutoFit/>
          </a:bodyPr>
          <a:lstStyle/>
          <a:p>
            <a:r>
              <a:rPr lang="zh-CN" altLang="en-US" dirty="0"/>
              <a:t>❷</a:t>
            </a:r>
            <a:endParaRPr lang="zh-CN" altLang="en-US" dirty="0"/>
          </a:p>
        </p:txBody>
      </p:sp>
      <p:sp>
        <p:nvSpPr>
          <p:cNvPr id="14" name="文本框 13"/>
          <p:cNvSpPr txBox="1"/>
          <p:nvPr/>
        </p:nvSpPr>
        <p:spPr>
          <a:xfrm>
            <a:off x="729706" y="4031742"/>
            <a:ext cx="11157494" cy="646331"/>
          </a:xfrm>
          <a:prstGeom prst="rect">
            <a:avLst/>
          </a:prstGeom>
          <a:noFill/>
        </p:spPr>
        <p:txBody>
          <a:bodyPr wrap="square" rtlCol="0">
            <a:spAutoFit/>
          </a:bodyPr>
          <a:lstStyle/>
          <a:p>
            <a:r>
              <a:rPr lang="zh-CN" altLang="en-US" b="1" dirty="0"/>
              <a:t>接收方总是有足够大的接收缓存空间，因而发送方的发送窗口的大小仅由网络的拥塞程度来决定，也就是</a:t>
            </a:r>
            <a:r>
              <a:rPr lang="zh-CN" altLang="en-US" b="1" dirty="0">
                <a:solidFill>
                  <a:schemeClr val="accent1">
                    <a:lumMod val="75000"/>
                  </a:schemeClr>
                </a:solidFill>
              </a:rPr>
              <a:t>不考虑接收方对发送方的流量控制</a:t>
            </a:r>
            <a:r>
              <a:rPr lang="zh-CN" altLang="en-US" b="1" dirty="0"/>
              <a:t>。</a:t>
            </a:r>
            <a:endParaRPr lang="zh-CN" altLang="en-US" b="1" dirty="0"/>
          </a:p>
        </p:txBody>
      </p:sp>
      <p:sp>
        <p:nvSpPr>
          <p:cNvPr id="15" name="文本框 14"/>
          <p:cNvSpPr txBox="1"/>
          <p:nvPr/>
        </p:nvSpPr>
        <p:spPr>
          <a:xfrm>
            <a:off x="390795" y="4857215"/>
            <a:ext cx="608665" cy="369332"/>
          </a:xfrm>
          <a:prstGeom prst="rect">
            <a:avLst/>
          </a:prstGeom>
          <a:noFill/>
        </p:spPr>
        <p:txBody>
          <a:bodyPr wrap="square" rtlCol="0">
            <a:spAutoFit/>
          </a:bodyPr>
          <a:lstStyle/>
          <a:p>
            <a:r>
              <a:rPr lang="zh-CN" altLang="en-US" dirty="0"/>
              <a:t>❸</a:t>
            </a:r>
            <a:endParaRPr lang="zh-CN" altLang="en-US" dirty="0"/>
          </a:p>
        </p:txBody>
      </p:sp>
      <p:sp>
        <p:nvSpPr>
          <p:cNvPr id="16" name="文本框 15"/>
          <p:cNvSpPr txBox="1"/>
          <p:nvPr/>
        </p:nvSpPr>
        <p:spPr>
          <a:xfrm>
            <a:off x="729706" y="4857215"/>
            <a:ext cx="11157494" cy="646331"/>
          </a:xfrm>
          <a:prstGeom prst="rect">
            <a:avLst/>
          </a:prstGeom>
          <a:noFill/>
        </p:spPr>
        <p:txBody>
          <a:bodyPr wrap="square" rtlCol="0">
            <a:spAutoFit/>
          </a:bodyPr>
          <a:lstStyle/>
          <a:p>
            <a:r>
              <a:rPr lang="zh-CN" altLang="en-US" b="1" dirty="0"/>
              <a:t>以</a:t>
            </a:r>
            <a:r>
              <a:rPr lang="en-US" altLang="zh-CN" b="1" dirty="0">
                <a:solidFill>
                  <a:schemeClr val="accent1">
                    <a:lumMod val="75000"/>
                  </a:schemeClr>
                </a:solidFill>
              </a:rPr>
              <a:t>TCP</a:t>
            </a:r>
            <a:r>
              <a:rPr lang="zh-CN" altLang="en-US" b="1" dirty="0">
                <a:solidFill>
                  <a:schemeClr val="accent1">
                    <a:lumMod val="75000"/>
                  </a:schemeClr>
                </a:solidFill>
              </a:rPr>
              <a:t>最大报文段</a:t>
            </a:r>
            <a:r>
              <a:rPr lang="en-US" altLang="zh-CN" b="1" dirty="0">
                <a:solidFill>
                  <a:schemeClr val="accent1">
                    <a:lumMod val="75000"/>
                  </a:schemeClr>
                </a:solidFill>
              </a:rPr>
              <a:t>MSS</a:t>
            </a:r>
            <a:r>
              <a:rPr lang="zh-CN" altLang="en-US" b="1" dirty="0"/>
              <a:t>（即</a:t>
            </a:r>
            <a:r>
              <a:rPr lang="en-US" altLang="zh-CN" b="1" dirty="0"/>
              <a:t>TCP</a:t>
            </a:r>
            <a:r>
              <a:rPr lang="zh-CN" altLang="en-US" b="1" dirty="0"/>
              <a:t>报文段的数据载荷部分）的个数作为讨论问题的单位，而不是以字节为单位（尽管</a:t>
            </a:r>
            <a:r>
              <a:rPr lang="en-US" altLang="zh-CN" b="1" dirty="0"/>
              <a:t>TCP</a:t>
            </a:r>
            <a:r>
              <a:rPr lang="zh-CN" altLang="en-US" b="1" dirty="0"/>
              <a:t>是面向字节流的）。</a:t>
            </a:r>
            <a:endParaRPr lang="zh-CN" altLang="en-US" b="1" dirty="0"/>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grpId="0" nodeType="withEffect">
                                  <p:stCondLst>
                                    <p:cond delay="0"/>
                                  </p:stCondLst>
                                  <p:childTnLst>
                                    <p:animRot by="120000">
                                      <p:cBhvr>
                                        <p:cTn id="6" dur="100" fill="hold">
                                          <p:stCondLst>
                                            <p:cond delay="0"/>
                                          </p:stCondLst>
                                        </p:cTn>
                                        <p:tgtEl>
                                          <p:spTgt spid="12"/>
                                        </p:tgtEl>
                                        <p:attrNameLst>
                                          <p:attrName>r</p:attrName>
                                        </p:attrNameLst>
                                      </p:cBhvr>
                                    </p:animRot>
                                    <p:animRot by="-240000">
                                      <p:cBhvr>
                                        <p:cTn id="7" dur="200" fill="hold">
                                          <p:stCondLst>
                                            <p:cond delay="200"/>
                                          </p:stCondLst>
                                        </p:cTn>
                                        <p:tgtEl>
                                          <p:spTgt spid="12"/>
                                        </p:tgtEl>
                                        <p:attrNameLst>
                                          <p:attrName>r</p:attrName>
                                        </p:attrNameLst>
                                      </p:cBhvr>
                                    </p:animRot>
                                    <p:animRot by="240000">
                                      <p:cBhvr>
                                        <p:cTn id="8" dur="200" fill="hold">
                                          <p:stCondLst>
                                            <p:cond delay="400"/>
                                          </p:stCondLst>
                                        </p:cTn>
                                        <p:tgtEl>
                                          <p:spTgt spid="12"/>
                                        </p:tgtEl>
                                        <p:attrNameLst>
                                          <p:attrName>r</p:attrName>
                                        </p:attrNameLst>
                                      </p:cBhvr>
                                    </p:animRot>
                                    <p:animRot by="-240000">
                                      <p:cBhvr>
                                        <p:cTn id="9" dur="200" fill="hold">
                                          <p:stCondLst>
                                            <p:cond delay="600"/>
                                          </p:stCondLst>
                                        </p:cTn>
                                        <p:tgtEl>
                                          <p:spTgt spid="12"/>
                                        </p:tgtEl>
                                        <p:attrNameLst>
                                          <p:attrName>r</p:attrName>
                                        </p:attrNameLst>
                                      </p:cBhvr>
                                    </p:animRot>
                                    <p:animRot by="120000">
                                      <p:cBhvr>
                                        <p:cTn id="10" dur="200" fill="hold">
                                          <p:stCondLst>
                                            <p:cond delay="800"/>
                                          </p:stCondLst>
                                        </p:cTn>
                                        <p:tgtEl>
                                          <p:spTgt spid="12"/>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32" presetClass="emph" presetSubtype="0" fill="hold" grpId="0" nodeType="clickEffect">
                                  <p:stCondLst>
                                    <p:cond delay="0"/>
                                  </p:stCondLst>
                                  <p:childTnLst>
                                    <p:animRot by="120000">
                                      <p:cBhvr>
                                        <p:cTn id="14" dur="100" fill="hold">
                                          <p:stCondLst>
                                            <p:cond delay="0"/>
                                          </p:stCondLst>
                                        </p:cTn>
                                        <p:tgtEl>
                                          <p:spTgt spid="14"/>
                                        </p:tgtEl>
                                        <p:attrNameLst>
                                          <p:attrName>r</p:attrName>
                                        </p:attrNameLst>
                                      </p:cBhvr>
                                    </p:animRot>
                                    <p:animRot by="-240000">
                                      <p:cBhvr>
                                        <p:cTn id="15" dur="200" fill="hold">
                                          <p:stCondLst>
                                            <p:cond delay="200"/>
                                          </p:stCondLst>
                                        </p:cTn>
                                        <p:tgtEl>
                                          <p:spTgt spid="14"/>
                                        </p:tgtEl>
                                        <p:attrNameLst>
                                          <p:attrName>r</p:attrName>
                                        </p:attrNameLst>
                                      </p:cBhvr>
                                    </p:animRot>
                                    <p:animRot by="240000">
                                      <p:cBhvr>
                                        <p:cTn id="16" dur="200" fill="hold">
                                          <p:stCondLst>
                                            <p:cond delay="400"/>
                                          </p:stCondLst>
                                        </p:cTn>
                                        <p:tgtEl>
                                          <p:spTgt spid="14"/>
                                        </p:tgtEl>
                                        <p:attrNameLst>
                                          <p:attrName>r</p:attrName>
                                        </p:attrNameLst>
                                      </p:cBhvr>
                                    </p:animRot>
                                    <p:animRot by="-240000">
                                      <p:cBhvr>
                                        <p:cTn id="17" dur="200" fill="hold">
                                          <p:stCondLst>
                                            <p:cond delay="600"/>
                                          </p:stCondLst>
                                        </p:cTn>
                                        <p:tgtEl>
                                          <p:spTgt spid="14"/>
                                        </p:tgtEl>
                                        <p:attrNameLst>
                                          <p:attrName>r</p:attrName>
                                        </p:attrNameLst>
                                      </p:cBhvr>
                                    </p:animRot>
                                    <p:animRot by="120000">
                                      <p:cBhvr>
                                        <p:cTn id="18" dur="200" fill="hold">
                                          <p:stCondLst>
                                            <p:cond delay="800"/>
                                          </p:stCondLst>
                                        </p:cTn>
                                        <p:tgtEl>
                                          <p:spTgt spid="14"/>
                                        </p:tgtEl>
                                        <p:attrNameLst>
                                          <p:attrName>r</p:attrName>
                                        </p:attrNameLst>
                                      </p:cBhvr>
                                    </p:animRot>
                                  </p:childTnLst>
                                </p:cTn>
                              </p:par>
                            </p:childTnLst>
                          </p:cTn>
                        </p:par>
                      </p:childTnLst>
                    </p:cTn>
                  </p:par>
                  <p:par>
                    <p:cTn id="19" fill="hold">
                      <p:stCondLst>
                        <p:cond delay="indefinite"/>
                      </p:stCondLst>
                      <p:childTnLst>
                        <p:par>
                          <p:cTn id="20" fill="hold">
                            <p:stCondLst>
                              <p:cond delay="0"/>
                            </p:stCondLst>
                            <p:childTnLst>
                              <p:par>
                                <p:cTn id="21" presetID="32" presetClass="emph" presetSubtype="0" fill="hold" grpId="0" nodeType="clickEffect">
                                  <p:stCondLst>
                                    <p:cond delay="0"/>
                                  </p:stCondLst>
                                  <p:childTnLst>
                                    <p:animRot by="120000">
                                      <p:cBhvr>
                                        <p:cTn id="22" dur="100" fill="hold">
                                          <p:stCondLst>
                                            <p:cond delay="0"/>
                                          </p:stCondLst>
                                        </p:cTn>
                                        <p:tgtEl>
                                          <p:spTgt spid="16"/>
                                        </p:tgtEl>
                                        <p:attrNameLst>
                                          <p:attrName>r</p:attrName>
                                        </p:attrNameLst>
                                      </p:cBhvr>
                                    </p:animRot>
                                    <p:animRot by="-240000">
                                      <p:cBhvr>
                                        <p:cTn id="23" dur="200" fill="hold">
                                          <p:stCondLst>
                                            <p:cond delay="200"/>
                                          </p:stCondLst>
                                        </p:cTn>
                                        <p:tgtEl>
                                          <p:spTgt spid="16"/>
                                        </p:tgtEl>
                                        <p:attrNameLst>
                                          <p:attrName>r</p:attrName>
                                        </p:attrNameLst>
                                      </p:cBhvr>
                                    </p:animRot>
                                    <p:animRot by="240000">
                                      <p:cBhvr>
                                        <p:cTn id="24" dur="200" fill="hold">
                                          <p:stCondLst>
                                            <p:cond delay="400"/>
                                          </p:stCondLst>
                                        </p:cTn>
                                        <p:tgtEl>
                                          <p:spTgt spid="16"/>
                                        </p:tgtEl>
                                        <p:attrNameLst>
                                          <p:attrName>r</p:attrName>
                                        </p:attrNameLst>
                                      </p:cBhvr>
                                    </p:animRot>
                                    <p:animRot by="-240000">
                                      <p:cBhvr>
                                        <p:cTn id="25" dur="200" fill="hold">
                                          <p:stCondLst>
                                            <p:cond delay="600"/>
                                          </p:stCondLst>
                                        </p:cTn>
                                        <p:tgtEl>
                                          <p:spTgt spid="16"/>
                                        </p:tgtEl>
                                        <p:attrNameLst>
                                          <p:attrName>r</p:attrName>
                                        </p:attrNameLst>
                                      </p:cBhvr>
                                    </p:animRot>
                                    <p:animRot by="120000">
                                      <p:cBhvr>
                                        <p:cTn id="26" dur="200" fill="hold">
                                          <p:stCondLst>
                                            <p:cond delay="800"/>
                                          </p:stCondLst>
                                        </p:cTn>
                                        <p:tgtEl>
                                          <p:spTgt spid="1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p:bldP spid="1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04800" y="749300"/>
            <a:ext cx="6192344" cy="400110"/>
            <a:chOff x="424117" y="898245"/>
            <a:chExt cx="6192344" cy="400110"/>
          </a:xfrm>
        </p:grpSpPr>
        <p:sp>
          <p:nvSpPr>
            <p:cNvPr id="2" name="平行四边形 1"/>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p:cNvSpPr txBox="1"/>
            <p:nvPr/>
          </p:nvSpPr>
          <p:spPr>
            <a:xfrm>
              <a:off x="1052423" y="898245"/>
              <a:ext cx="5564038" cy="400110"/>
            </a:xfrm>
            <a:prstGeom prst="rect">
              <a:avLst/>
            </a:prstGeom>
            <a:noFill/>
          </p:spPr>
          <p:txBody>
            <a:bodyPr wrap="square" rtlCol="0">
              <a:spAutoFit/>
            </a:bodyPr>
            <a:lstStyle/>
            <a:p>
              <a:r>
                <a:rPr lang="zh-CN" altLang="en-US" sz="2000" b="1" dirty="0"/>
                <a:t>计算机网络的性能指标</a:t>
              </a:r>
              <a:endParaRPr lang="zh-CN" altLang="en-US" sz="2000" b="1" dirty="0"/>
            </a:p>
          </p:txBody>
        </p:sp>
      </p:grpSp>
      <p:sp>
        <p:nvSpPr>
          <p:cNvPr id="82" name="矩形 81"/>
          <p:cNvSpPr/>
          <p:nvPr/>
        </p:nvSpPr>
        <p:spPr>
          <a:xfrm>
            <a:off x="933106" y="1479884"/>
            <a:ext cx="300790" cy="30079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íşlïḍè"/>
          <p:cNvSpPr txBox="1"/>
          <p:nvPr/>
        </p:nvSpPr>
        <p:spPr>
          <a:xfrm>
            <a:off x="1318661" y="1420729"/>
            <a:ext cx="8101786" cy="419100"/>
          </a:xfrm>
          <a:prstGeom prst="rect">
            <a:avLst/>
          </a:prstGeom>
          <a:noFill/>
        </p:spPr>
        <p:txBody>
          <a:bodyPr wrap="square" lIns="91440" tIns="45720" rIns="91440" bIns="45720" anchor="ctr">
            <a:noAutofit/>
          </a:bodyPr>
          <a:lstStyle/>
          <a:p>
            <a:r>
              <a:rPr lang="zh-CN" altLang="en-US" sz="2000" b="1" dirty="0"/>
              <a:t>计算机网络的性能指标被用来从不同方面</a:t>
            </a:r>
            <a:r>
              <a:rPr lang="zh-CN" altLang="en-US" sz="2000" b="1" dirty="0">
                <a:solidFill>
                  <a:schemeClr val="accent1">
                    <a:lumMod val="75000"/>
                  </a:schemeClr>
                </a:solidFill>
              </a:rPr>
              <a:t>度量计算机网络的性能</a:t>
            </a:r>
            <a:r>
              <a:rPr lang="zh-CN" altLang="en-US" sz="2000" b="1" dirty="0"/>
              <a:t>。</a:t>
            </a:r>
            <a:endParaRPr lang="en-US" altLang="zh-CN" sz="2000" b="1" dirty="0">
              <a:solidFill>
                <a:schemeClr val="accent1">
                  <a:lumMod val="75000"/>
                </a:schemeClr>
              </a:solidFill>
            </a:endParaRPr>
          </a:p>
        </p:txBody>
      </p:sp>
      <p:sp>
        <p:nvSpPr>
          <p:cNvPr id="84" name="矩形 83"/>
          <p:cNvSpPr/>
          <p:nvPr/>
        </p:nvSpPr>
        <p:spPr>
          <a:xfrm>
            <a:off x="933106" y="2019908"/>
            <a:ext cx="300790" cy="30079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íşlïḍè"/>
          <p:cNvSpPr txBox="1"/>
          <p:nvPr/>
        </p:nvSpPr>
        <p:spPr>
          <a:xfrm>
            <a:off x="1318661" y="1960753"/>
            <a:ext cx="4008252" cy="419100"/>
          </a:xfrm>
          <a:prstGeom prst="rect">
            <a:avLst/>
          </a:prstGeom>
          <a:noFill/>
        </p:spPr>
        <p:txBody>
          <a:bodyPr wrap="square" lIns="91440" tIns="45720" rIns="91440" bIns="45720" anchor="ctr">
            <a:noAutofit/>
          </a:bodyPr>
          <a:lstStyle/>
          <a:p>
            <a:r>
              <a:rPr lang="zh-CN" altLang="en-US" sz="2000" b="1" dirty="0"/>
              <a:t>常用的八个计算机网络性能指标</a:t>
            </a:r>
            <a:endParaRPr lang="en-US" altLang="zh-CN" sz="2000" b="1" dirty="0">
              <a:solidFill>
                <a:schemeClr val="accent1">
                  <a:lumMod val="75000"/>
                </a:schemeClr>
              </a:solidFill>
            </a:endParaRPr>
          </a:p>
        </p:txBody>
      </p:sp>
      <p:sp>
        <p:nvSpPr>
          <p:cNvPr id="86" name="îṡ1îḑè"/>
          <p:cNvSpPr/>
          <p:nvPr/>
        </p:nvSpPr>
        <p:spPr>
          <a:xfrm>
            <a:off x="1318661" y="2927864"/>
            <a:ext cx="1334228" cy="482600"/>
          </a:xfrm>
          <a:prstGeom prst="rect">
            <a:avLst/>
          </a:prstGeom>
          <a:solidFill>
            <a:schemeClr val="accent1"/>
          </a:solidFill>
          <a:ln w="12700" cap="rnd">
            <a:noFill/>
            <a:prstDash val="solid"/>
            <a:round/>
          </a:ln>
          <a:effectLst>
            <a:outerShdw blurRad="254000" dist="127000" algn="ctr" rotWithShape="0">
              <a:schemeClr val="accent1">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r>
              <a:rPr lang="zh-CN" altLang="en-US" b="1" dirty="0">
                <a:solidFill>
                  <a:schemeClr val="bg1"/>
                </a:solidFill>
              </a:rPr>
              <a:t>速率</a:t>
            </a:r>
            <a:endParaRPr lang="en-GB" b="1" dirty="0">
              <a:solidFill>
                <a:schemeClr val="bg1"/>
              </a:solidFill>
            </a:endParaRPr>
          </a:p>
        </p:txBody>
      </p:sp>
      <p:sp>
        <p:nvSpPr>
          <p:cNvPr id="87" name="îṧḻîḍê"/>
          <p:cNvSpPr/>
          <p:nvPr/>
        </p:nvSpPr>
        <p:spPr>
          <a:xfrm>
            <a:off x="4253247" y="2927864"/>
            <a:ext cx="1334228" cy="482600"/>
          </a:xfrm>
          <a:prstGeom prst="rect">
            <a:avLst/>
          </a:prstGeom>
          <a:solidFill>
            <a:schemeClr val="accent2"/>
          </a:solidFill>
          <a:ln w="12700" cap="rnd">
            <a:noFill/>
            <a:prstDash val="solid"/>
            <a:round/>
          </a:ln>
          <a:effectLst>
            <a:outerShdw blurRad="254000" dist="127000" algn="ctr" rotWithShape="0">
              <a:schemeClr val="accent2">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r>
              <a:rPr lang="zh-CN" altLang="en-US" b="1" dirty="0">
                <a:solidFill>
                  <a:schemeClr val="bg1"/>
                </a:solidFill>
              </a:rPr>
              <a:t>带宽</a:t>
            </a:r>
            <a:endParaRPr lang="en-GB" b="1" dirty="0">
              <a:solidFill>
                <a:schemeClr val="bg1"/>
              </a:solidFill>
            </a:endParaRPr>
          </a:p>
        </p:txBody>
      </p:sp>
      <p:sp>
        <p:nvSpPr>
          <p:cNvPr id="88" name="iṡlíďè"/>
          <p:cNvSpPr/>
          <p:nvPr/>
        </p:nvSpPr>
        <p:spPr>
          <a:xfrm>
            <a:off x="6911387" y="2927864"/>
            <a:ext cx="1334228" cy="482600"/>
          </a:xfrm>
          <a:prstGeom prst="rect">
            <a:avLst/>
          </a:prstGeom>
          <a:solidFill>
            <a:schemeClr val="accent3"/>
          </a:solidFill>
          <a:ln w="12700" cap="rnd">
            <a:noFill/>
            <a:prstDash val="solid"/>
            <a:round/>
          </a:ln>
          <a:effectLst>
            <a:outerShdw blurRad="254000" dist="127000" algn="ctr" rotWithShape="0">
              <a:schemeClr val="accent3">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r>
              <a:rPr lang="zh-CN" altLang="en-US" b="1" dirty="0">
                <a:solidFill>
                  <a:srgbClr val="FFFFFF"/>
                </a:solidFill>
              </a:rPr>
              <a:t>吞吐量</a:t>
            </a:r>
            <a:endParaRPr lang="en-GB" b="1" dirty="0">
              <a:solidFill>
                <a:srgbClr val="FFFFFF"/>
              </a:solidFill>
            </a:endParaRPr>
          </a:p>
        </p:txBody>
      </p:sp>
      <p:sp>
        <p:nvSpPr>
          <p:cNvPr id="89" name="iṥľïdè"/>
          <p:cNvSpPr/>
          <p:nvPr/>
        </p:nvSpPr>
        <p:spPr>
          <a:xfrm>
            <a:off x="9750279" y="2927864"/>
            <a:ext cx="1334228" cy="482600"/>
          </a:xfrm>
          <a:prstGeom prst="rect">
            <a:avLst/>
          </a:prstGeom>
          <a:solidFill>
            <a:schemeClr val="accent4"/>
          </a:solidFill>
          <a:ln w="12700" cap="rnd">
            <a:noFill/>
            <a:prstDash val="solid"/>
            <a:round/>
          </a:ln>
          <a:effectLst>
            <a:outerShdw blurRad="254000" dist="127000" algn="ctr" rotWithShape="0">
              <a:schemeClr val="accent4">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r>
              <a:rPr lang="zh-CN" altLang="en-US" b="1" dirty="0">
                <a:solidFill>
                  <a:schemeClr val="bg1"/>
                </a:solidFill>
              </a:rPr>
              <a:t>时延</a:t>
            </a:r>
            <a:endParaRPr lang="en-GB" b="1" dirty="0">
              <a:solidFill>
                <a:schemeClr val="bg1"/>
              </a:solidFill>
            </a:endParaRPr>
          </a:p>
        </p:txBody>
      </p:sp>
      <p:sp>
        <p:nvSpPr>
          <p:cNvPr id="90" name="îśľîḍé"/>
          <p:cNvSpPr/>
          <p:nvPr/>
        </p:nvSpPr>
        <p:spPr>
          <a:xfrm>
            <a:off x="4253247" y="4070409"/>
            <a:ext cx="1334228" cy="482600"/>
          </a:xfrm>
          <a:prstGeom prst="rect">
            <a:avLst/>
          </a:prstGeom>
          <a:solidFill>
            <a:schemeClr val="accent6"/>
          </a:solidFill>
          <a:ln w="12700" cap="rnd">
            <a:noFill/>
            <a:prstDash val="solid"/>
            <a:round/>
          </a:ln>
          <a:effectLst>
            <a:outerShdw blurRad="254000" dist="127000" algn="ctr" rotWithShape="0">
              <a:schemeClr val="accent6">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r>
              <a:rPr lang="zh-CN" altLang="en-US" b="1" dirty="0">
                <a:solidFill>
                  <a:schemeClr val="bg1"/>
                </a:solidFill>
              </a:rPr>
              <a:t>往返时间</a:t>
            </a:r>
            <a:endParaRPr lang="en-GB" b="1" dirty="0">
              <a:solidFill>
                <a:schemeClr val="bg1"/>
              </a:solidFill>
            </a:endParaRPr>
          </a:p>
        </p:txBody>
      </p:sp>
      <p:sp>
        <p:nvSpPr>
          <p:cNvPr id="91" name="îśľîḍé"/>
          <p:cNvSpPr/>
          <p:nvPr/>
        </p:nvSpPr>
        <p:spPr>
          <a:xfrm>
            <a:off x="1318661" y="4070409"/>
            <a:ext cx="1334228" cy="482600"/>
          </a:xfrm>
          <a:prstGeom prst="rect">
            <a:avLst/>
          </a:prstGeom>
          <a:solidFill>
            <a:schemeClr val="accent5"/>
          </a:solidFill>
          <a:ln w="12700" cap="rnd">
            <a:noFill/>
            <a:prstDash val="solid"/>
            <a:round/>
          </a:ln>
          <a:effectLst>
            <a:outerShdw blurRad="254000" dist="127000" algn="ctr" rotWithShape="0">
              <a:schemeClr val="accent5">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r>
              <a:rPr lang="zh-CN" altLang="en-US" b="1" dirty="0">
                <a:solidFill>
                  <a:schemeClr val="bg1"/>
                </a:solidFill>
              </a:rPr>
              <a:t>时延带宽积</a:t>
            </a:r>
            <a:endParaRPr lang="en-GB" b="1" dirty="0">
              <a:solidFill>
                <a:schemeClr val="bg1"/>
              </a:solidFill>
            </a:endParaRPr>
          </a:p>
        </p:txBody>
      </p:sp>
      <p:sp>
        <p:nvSpPr>
          <p:cNvPr id="92" name="îśľîḍé"/>
          <p:cNvSpPr/>
          <p:nvPr/>
        </p:nvSpPr>
        <p:spPr>
          <a:xfrm>
            <a:off x="6911387" y="4070409"/>
            <a:ext cx="1334228" cy="482600"/>
          </a:xfrm>
          <a:prstGeom prst="rect">
            <a:avLst/>
          </a:prstGeom>
          <a:solidFill>
            <a:schemeClr val="accent4">
              <a:lumMod val="75000"/>
            </a:schemeClr>
          </a:solidFill>
          <a:ln w="12700" cap="rnd">
            <a:noFill/>
            <a:prstDash val="solid"/>
            <a:round/>
          </a:ln>
          <a:effectLst>
            <a:outerShdw blurRad="254000" dist="127000" algn="ctr" rotWithShape="0">
              <a:schemeClr val="accent4">
                <a:lumMod val="75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r>
              <a:rPr lang="zh-CN" altLang="en-US" b="1" dirty="0">
                <a:solidFill>
                  <a:schemeClr val="bg1"/>
                </a:solidFill>
              </a:rPr>
              <a:t>利用率</a:t>
            </a:r>
            <a:endParaRPr lang="en-GB" b="1" dirty="0">
              <a:solidFill>
                <a:schemeClr val="bg1"/>
              </a:solidFill>
            </a:endParaRPr>
          </a:p>
        </p:txBody>
      </p:sp>
      <p:sp>
        <p:nvSpPr>
          <p:cNvPr id="93" name="îśľîḍé"/>
          <p:cNvSpPr/>
          <p:nvPr/>
        </p:nvSpPr>
        <p:spPr>
          <a:xfrm>
            <a:off x="9750279" y="4070409"/>
            <a:ext cx="1334228" cy="482600"/>
          </a:xfrm>
          <a:prstGeom prst="rect">
            <a:avLst/>
          </a:prstGeom>
          <a:solidFill>
            <a:schemeClr val="accent3">
              <a:lumMod val="75000"/>
            </a:schemeClr>
          </a:solidFill>
          <a:ln w="12700" cap="rnd">
            <a:noFill/>
            <a:prstDash val="solid"/>
            <a:round/>
          </a:ln>
          <a:effectLst>
            <a:outerShdw blurRad="254000" dist="127000" algn="ctr" rotWithShape="0">
              <a:schemeClr val="accent3">
                <a:lumMod val="75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r>
              <a:rPr lang="zh-CN" altLang="en-US" b="1" dirty="0">
                <a:solidFill>
                  <a:schemeClr val="bg1"/>
                </a:solidFill>
              </a:rPr>
              <a:t>丢包率</a:t>
            </a:r>
            <a:endParaRPr lang="en-GB" b="1" dirty="0">
              <a:solidFill>
                <a:schemeClr val="bg1"/>
              </a:solidFill>
            </a:endParaRP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p:tgtEl>
                                          <p:spTgt spid="4"/>
                                        </p:tgtEl>
                                        <p:attrNameLst>
                                          <p:attrName>ppt_y</p:attrName>
                                        </p:attrNameLst>
                                      </p:cBhvr>
                                      <p:tavLst>
                                        <p:tav tm="0">
                                          <p:val>
                                            <p:strVal val="#ppt_y-#ppt_h*1.125000"/>
                                          </p:val>
                                        </p:tav>
                                        <p:tav tm="100000">
                                          <p:val>
                                            <p:strVal val="#ppt_y"/>
                                          </p:val>
                                        </p:tav>
                                      </p:tavLst>
                                    </p:anim>
                                    <p:animEffect transition="in" filter="wipe(down)">
                                      <p:cBhvr>
                                        <p:cTn id="8" dur="1000"/>
                                        <p:tgtEl>
                                          <p:spTgt spid="4"/>
                                        </p:tgtEl>
                                      </p:cBhvr>
                                    </p:animEffect>
                                  </p:childTnLst>
                                </p:cTn>
                              </p:par>
                            </p:childTnLst>
                          </p:cTn>
                        </p:par>
                        <p:par>
                          <p:cTn id="9" fill="hold">
                            <p:stCondLst>
                              <p:cond delay="1000"/>
                            </p:stCondLst>
                            <p:childTnLst>
                              <p:par>
                                <p:cTn id="10" presetID="49" presetClass="entr" presetSubtype="0" decel="100000" fill="hold" grpId="0" nodeType="afterEffect">
                                  <p:stCondLst>
                                    <p:cond delay="0"/>
                                  </p:stCondLst>
                                  <p:childTnLst>
                                    <p:set>
                                      <p:cBhvr>
                                        <p:cTn id="11" dur="1" fill="hold">
                                          <p:stCondLst>
                                            <p:cond delay="0"/>
                                          </p:stCondLst>
                                        </p:cTn>
                                        <p:tgtEl>
                                          <p:spTgt spid="82"/>
                                        </p:tgtEl>
                                        <p:attrNameLst>
                                          <p:attrName>style.visibility</p:attrName>
                                        </p:attrNameLst>
                                      </p:cBhvr>
                                      <p:to>
                                        <p:strVal val="visible"/>
                                      </p:to>
                                    </p:set>
                                    <p:anim calcmode="lin" valueType="num">
                                      <p:cBhvr>
                                        <p:cTn id="12" dur="500" fill="hold"/>
                                        <p:tgtEl>
                                          <p:spTgt spid="82"/>
                                        </p:tgtEl>
                                        <p:attrNameLst>
                                          <p:attrName>ppt_w</p:attrName>
                                        </p:attrNameLst>
                                      </p:cBhvr>
                                      <p:tavLst>
                                        <p:tav tm="0">
                                          <p:val>
                                            <p:fltVal val="0"/>
                                          </p:val>
                                        </p:tav>
                                        <p:tav tm="100000">
                                          <p:val>
                                            <p:strVal val="#ppt_w"/>
                                          </p:val>
                                        </p:tav>
                                      </p:tavLst>
                                    </p:anim>
                                    <p:anim calcmode="lin" valueType="num">
                                      <p:cBhvr>
                                        <p:cTn id="13" dur="500" fill="hold"/>
                                        <p:tgtEl>
                                          <p:spTgt spid="82"/>
                                        </p:tgtEl>
                                        <p:attrNameLst>
                                          <p:attrName>ppt_h</p:attrName>
                                        </p:attrNameLst>
                                      </p:cBhvr>
                                      <p:tavLst>
                                        <p:tav tm="0">
                                          <p:val>
                                            <p:fltVal val="0"/>
                                          </p:val>
                                        </p:tav>
                                        <p:tav tm="100000">
                                          <p:val>
                                            <p:strVal val="#ppt_h"/>
                                          </p:val>
                                        </p:tav>
                                      </p:tavLst>
                                    </p:anim>
                                    <p:anim calcmode="lin" valueType="num">
                                      <p:cBhvr>
                                        <p:cTn id="14" dur="500" fill="hold"/>
                                        <p:tgtEl>
                                          <p:spTgt spid="82"/>
                                        </p:tgtEl>
                                        <p:attrNameLst>
                                          <p:attrName>style.rotation</p:attrName>
                                        </p:attrNameLst>
                                      </p:cBhvr>
                                      <p:tavLst>
                                        <p:tav tm="0">
                                          <p:val>
                                            <p:fltVal val="360"/>
                                          </p:val>
                                        </p:tav>
                                        <p:tav tm="100000">
                                          <p:val>
                                            <p:fltVal val="0"/>
                                          </p:val>
                                        </p:tav>
                                      </p:tavLst>
                                    </p:anim>
                                    <p:animEffect transition="in" filter="fade">
                                      <p:cBhvr>
                                        <p:cTn id="15" dur="500"/>
                                        <p:tgtEl>
                                          <p:spTgt spid="82"/>
                                        </p:tgtEl>
                                      </p:cBhvr>
                                    </p:animEffect>
                                  </p:childTnLst>
                                </p:cTn>
                              </p:par>
                            </p:childTnLst>
                          </p:cTn>
                        </p:par>
                        <p:par>
                          <p:cTn id="16" fill="hold">
                            <p:stCondLst>
                              <p:cond delay="1500"/>
                            </p:stCondLst>
                            <p:childTnLst>
                              <p:par>
                                <p:cTn id="17" presetID="1" presetClass="entr" presetSubtype="0" fill="hold" grpId="0" nodeType="afterEffect">
                                  <p:stCondLst>
                                    <p:cond delay="0"/>
                                  </p:stCondLst>
                                  <p:iterate type="lt">
                                    <p:tmAbs val="100"/>
                                  </p:iterate>
                                  <p:childTnLst>
                                    <p:set>
                                      <p:cBhvr>
                                        <p:cTn id="18" dur="1" fill="hold">
                                          <p:stCondLst>
                                            <p:cond delay="0"/>
                                          </p:stCondLst>
                                        </p:cTn>
                                        <p:tgtEl>
                                          <p:spTgt spid="8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49" presetClass="entr" presetSubtype="0" decel="100000" fill="hold" grpId="0" nodeType="clickEffect">
                                  <p:stCondLst>
                                    <p:cond delay="0"/>
                                  </p:stCondLst>
                                  <p:childTnLst>
                                    <p:set>
                                      <p:cBhvr>
                                        <p:cTn id="22" dur="1" fill="hold">
                                          <p:stCondLst>
                                            <p:cond delay="0"/>
                                          </p:stCondLst>
                                        </p:cTn>
                                        <p:tgtEl>
                                          <p:spTgt spid="84"/>
                                        </p:tgtEl>
                                        <p:attrNameLst>
                                          <p:attrName>style.visibility</p:attrName>
                                        </p:attrNameLst>
                                      </p:cBhvr>
                                      <p:to>
                                        <p:strVal val="visible"/>
                                      </p:to>
                                    </p:set>
                                    <p:anim calcmode="lin" valueType="num">
                                      <p:cBhvr>
                                        <p:cTn id="23" dur="500" fill="hold"/>
                                        <p:tgtEl>
                                          <p:spTgt spid="84"/>
                                        </p:tgtEl>
                                        <p:attrNameLst>
                                          <p:attrName>ppt_w</p:attrName>
                                        </p:attrNameLst>
                                      </p:cBhvr>
                                      <p:tavLst>
                                        <p:tav tm="0">
                                          <p:val>
                                            <p:fltVal val="0"/>
                                          </p:val>
                                        </p:tav>
                                        <p:tav tm="100000">
                                          <p:val>
                                            <p:strVal val="#ppt_w"/>
                                          </p:val>
                                        </p:tav>
                                      </p:tavLst>
                                    </p:anim>
                                    <p:anim calcmode="lin" valueType="num">
                                      <p:cBhvr>
                                        <p:cTn id="24" dur="500" fill="hold"/>
                                        <p:tgtEl>
                                          <p:spTgt spid="84"/>
                                        </p:tgtEl>
                                        <p:attrNameLst>
                                          <p:attrName>ppt_h</p:attrName>
                                        </p:attrNameLst>
                                      </p:cBhvr>
                                      <p:tavLst>
                                        <p:tav tm="0">
                                          <p:val>
                                            <p:fltVal val="0"/>
                                          </p:val>
                                        </p:tav>
                                        <p:tav tm="100000">
                                          <p:val>
                                            <p:strVal val="#ppt_h"/>
                                          </p:val>
                                        </p:tav>
                                      </p:tavLst>
                                    </p:anim>
                                    <p:anim calcmode="lin" valueType="num">
                                      <p:cBhvr>
                                        <p:cTn id="25" dur="500" fill="hold"/>
                                        <p:tgtEl>
                                          <p:spTgt spid="84"/>
                                        </p:tgtEl>
                                        <p:attrNameLst>
                                          <p:attrName>style.rotation</p:attrName>
                                        </p:attrNameLst>
                                      </p:cBhvr>
                                      <p:tavLst>
                                        <p:tav tm="0">
                                          <p:val>
                                            <p:fltVal val="360"/>
                                          </p:val>
                                        </p:tav>
                                        <p:tav tm="100000">
                                          <p:val>
                                            <p:fltVal val="0"/>
                                          </p:val>
                                        </p:tav>
                                      </p:tavLst>
                                    </p:anim>
                                    <p:animEffect transition="in" filter="fade">
                                      <p:cBhvr>
                                        <p:cTn id="26" dur="500"/>
                                        <p:tgtEl>
                                          <p:spTgt spid="84"/>
                                        </p:tgtEl>
                                      </p:cBhvr>
                                    </p:animEffect>
                                  </p:childTnLst>
                                </p:cTn>
                              </p:par>
                            </p:childTnLst>
                          </p:cTn>
                        </p:par>
                        <p:par>
                          <p:cTn id="27" fill="hold">
                            <p:stCondLst>
                              <p:cond delay="500"/>
                            </p:stCondLst>
                            <p:childTnLst>
                              <p:par>
                                <p:cTn id="28" presetID="1" presetClass="entr" presetSubtype="0" fill="hold" grpId="0" nodeType="afterEffect">
                                  <p:stCondLst>
                                    <p:cond delay="0"/>
                                  </p:stCondLst>
                                  <p:iterate type="lt">
                                    <p:tmAbs val="100"/>
                                  </p:iterate>
                                  <p:childTnLst>
                                    <p:set>
                                      <p:cBhvr>
                                        <p:cTn id="29" dur="1" fill="hold">
                                          <p:stCondLst>
                                            <p:cond delay="0"/>
                                          </p:stCondLst>
                                        </p:cTn>
                                        <p:tgtEl>
                                          <p:spTgt spid="85"/>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30" presetClass="entr" presetSubtype="0" fill="hold" grpId="0" nodeType="clickEffect">
                                  <p:stCondLst>
                                    <p:cond delay="0"/>
                                  </p:stCondLst>
                                  <p:childTnLst>
                                    <p:set>
                                      <p:cBhvr>
                                        <p:cTn id="33" dur="1" fill="hold">
                                          <p:stCondLst>
                                            <p:cond delay="0"/>
                                          </p:stCondLst>
                                        </p:cTn>
                                        <p:tgtEl>
                                          <p:spTgt spid="86"/>
                                        </p:tgtEl>
                                        <p:attrNameLst>
                                          <p:attrName>style.visibility</p:attrName>
                                        </p:attrNameLst>
                                      </p:cBhvr>
                                      <p:to>
                                        <p:strVal val="visible"/>
                                      </p:to>
                                    </p:set>
                                    <p:animEffect transition="in" filter="fade">
                                      <p:cBhvr>
                                        <p:cTn id="34" dur="800" decel="100000"/>
                                        <p:tgtEl>
                                          <p:spTgt spid="86"/>
                                        </p:tgtEl>
                                      </p:cBhvr>
                                    </p:animEffect>
                                    <p:anim calcmode="lin" valueType="num">
                                      <p:cBhvr>
                                        <p:cTn id="35" dur="800" decel="100000" fill="hold"/>
                                        <p:tgtEl>
                                          <p:spTgt spid="86"/>
                                        </p:tgtEl>
                                        <p:attrNameLst>
                                          <p:attrName>style.rotation</p:attrName>
                                        </p:attrNameLst>
                                      </p:cBhvr>
                                      <p:tavLst>
                                        <p:tav tm="0">
                                          <p:val>
                                            <p:fltVal val="-90"/>
                                          </p:val>
                                        </p:tav>
                                        <p:tav tm="100000">
                                          <p:val>
                                            <p:fltVal val="0"/>
                                          </p:val>
                                        </p:tav>
                                      </p:tavLst>
                                    </p:anim>
                                    <p:anim calcmode="lin" valueType="num">
                                      <p:cBhvr>
                                        <p:cTn id="36" dur="800" decel="100000" fill="hold"/>
                                        <p:tgtEl>
                                          <p:spTgt spid="86"/>
                                        </p:tgtEl>
                                        <p:attrNameLst>
                                          <p:attrName>ppt_x</p:attrName>
                                        </p:attrNameLst>
                                      </p:cBhvr>
                                      <p:tavLst>
                                        <p:tav tm="0">
                                          <p:val>
                                            <p:strVal val="#ppt_x+0.4"/>
                                          </p:val>
                                        </p:tav>
                                        <p:tav tm="100000">
                                          <p:val>
                                            <p:strVal val="#ppt_x-0.05"/>
                                          </p:val>
                                        </p:tav>
                                      </p:tavLst>
                                    </p:anim>
                                    <p:anim calcmode="lin" valueType="num">
                                      <p:cBhvr>
                                        <p:cTn id="37" dur="800" decel="100000" fill="hold"/>
                                        <p:tgtEl>
                                          <p:spTgt spid="86"/>
                                        </p:tgtEl>
                                        <p:attrNameLst>
                                          <p:attrName>ppt_y</p:attrName>
                                        </p:attrNameLst>
                                      </p:cBhvr>
                                      <p:tavLst>
                                        <p:tav tm="0">
                                          <p:val>
                                            <p:strVal val="#ppt_y-0.4"/>
                                          </p:val>
                                        </p:tav>
                                        <p:tav tm="100000">
                                          <p:val>
                                            <p:strVal val="#ppt_y+0.1"/>
                                          </p:val>
                                        </p:tav>
                                      </p:tavLst>
                                    </p:anim>
                                    <p:anim calcmode="lin" valueType="num">
                                      <p:cBhvr>
                                        <p:cTn id="38" dur="200" accel="100000" fill="hold">
                                          <p:stCondLst>
                                            <p:cond delay="800"/>
                                          </p:stCondLst>
                                        </p:cTn>
                                        <p:tgtEl>
                                          <p:spTgt spid="86"/>
                                        </p:tgtEl>
                                        <p:attrNameLst>
                                          <p:attrName>ppt_x</p:attrName>
                                        </p:attrNameLst>
                                      </p:cBhvr>
                                      <p:tavLst>
                                        <p:tav tm="0">
                                          <p:val>
                                            <p:strVal val="#ppt_x-0.05"/>
                                          </p:val>
                                        </p:tav>
                                        <p:tav tm="100000">
                                          <p:val>
                                            <p:strVal val="#ppt_x"/>
                                          </p:val>
                                        </p:tav>
                                      </p:tavLst>
                                    </p:anim>
                                    <p:anim calcmode="lin" valueType="num">
                                      <p:cBhvr>
                                        <p:cTn id="39" dur="200" accel="100000" fill="hold">
                                          <p:stCondLst>
                                            <p:cond delay="800"/>
                                          </p:stCondLst>
                                        </p:cTn>
                                        <p:tgtEl>
                                          <p:spTgt spid="86"/>
                                        </p:tgtEl>
                                        <p:attrNameLst>
                                          <p:attrName>ppt_y</p:attrName>
                                        </p:attrNameLst>
                                      </p:cBhvr>
                                      <p:tavLst>
                                        <p:tav tm="0">
                                          <p:val>
                                            <p:strVal val="#ppt_y+0.1"/>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30" presetClass="entr" presetSubtype="0" fill="hold" grpId="0" nodeType="clickEffect">
                                  <p:stCondLst>
                                    <p:cond delay="0"/>
                                  </p:stCondLst>
                                  <p:childTnLst>
                                    <p:set>
                                      <p:cBhvr>
                                        <p:cTn id="43" dur="1" fill="hold">
                                          <p:stCondLst>
                                            <p:cond delay="0"/>
                                          </p:stCondLst>
                                        </p:cTn>
                                        <p:tgtEl>
                                          <p:spTgt spid="87"/>
                                        </p:tgtEl>
                                        <p:attrNameLst>
                                          <p:attrName>style.visibility</p:attrName>
                                        </p:attrNameLst>
                                      </p:cBhvr>
                                      <p:to>
                                        <p:strVal val="visible"/>
                                      </p:to>
                                    </p:set>
                                    <p:animEffect transition="in" filter="fade">
                                      <p:cBhvr>
                                        <p:cTn id="44" dur="800" decel="100000"/>
                                        <p:tgtEl>
                                          <p:spTgt spid="87"/>
                                        </p:tgtEl>
                                      </p:cBhvr>
                                    </p:animEffect>
                                    <p:anim calcmode="lin" valueType="num">
                                      <p:cBhvr>
                                        <p:cTn id="45" dur="800" decel="100000" fill="hold"/>
                                        <p:tgtEl>
                                          <p:spTgt spid="87"/>
                                        </p:tgtEl>
                                        <p:attrNameLst>
                                          <p:attrName>style.rotation</p:attrName>
                                        </p:attrNameLst>
                                      </p:cBhvr>
                                      <p:tavLst>
                                        <p:tav tm="0">
                                          <p:val>
                                            <p:fltVal val="-90"/>
                                          </p:val>
                                        </p:tav>
                                        <p:tav tm="100000">
                                          <p:val>
                                            <p:fltVal val="0"/>
                                          </p:val>
                                        </p:tav>
                                      </p:tavLst>
                                    </p:anim>
                                    <p:anim calcmode="lin" valueType="num">
                                      <p:cBhvr>
                                        <p:cTn id="46" dur="800" decel="100000" fill="hold"/>
                                        <p:tgtEl>
                                          <p:spTgt spid="87"/>
                                        </p:tgtEl>
                                        <p:attrNameLst>
                                          <p:attrName>ppt_x</p:attrName>
                                        </p:attrNameLst>
                                      </p:cBhvr>
                                      <p:tavLst>
                                        <p:tav tm="0">
                                          <p:val>
                                            <p:strVal val="#ppt_x+0.4"/>
                                          </p:val>
                                        </p:tav>
                                        <p:tav tm="100000">
                                          <p:val>
                                            <p:strVal val="#ppt_x-0.05"/>
                                          </p:val>
                                        </p:tav>
                                      </p:tavLst>
                                    </p:anim>
                                    <p:anim calcmode="lin" valueType="num">
                                      <p:cBhvr>
                                        <p:cTn id="47" dur="800" decel="100000" fill="hold"/>
                                        <p:tgtEl>
                                          <p:spTgt spid="87"/>
                                        </p:tgtEl>
                                        <p:attrNameLst>
                                          <p:attrName>ppt_y</p:attrName>
                                        </p:attrNameLst>
                                      </p:cBhvr>
                                      <p:tavLst>
                                        <p:tav tm="0">
                                          <p:val>
                                            <p:strVal val="#ppt_y-0.4"/>
                                          </p:val>
                                        </p:tav>
                                        <p:tav tm="100000">
                                          <p:val>
                                            <p:strVal val="#ppt_y+0.1"/>
                                          </p:val>
                                        </p:tav>
                                      </p:tavLst>
                                    </p:anim>
                                    <p:anim calcmode="lin" valueType="num">
                                      <p:cBhvr>
                                        <p:cTn id="48" dur="200" accel="100000" fill="hold">
                                          <p:stCondLst>
                                            <p:cond delay="800"/>
                                          </p:stCondLst>
                                        </p:cTn>
                                        <p:tgtEl>
                                          <p:spTgt spid="87"/>
                                        </p:tgtEl>
                                        <p:attrNameLst>
                                          <p:attrName>ppt_x</p:attrName>
                                        </p:attrNameLst>
                                      </p:cBhvr>
                                      <p:tavLst>
                                        <p:tav tm="0">
                                          <p:val>
                                            <p:strVal val="#ppt_x-0.05"/>
                                          </p:val>
                                        </p:tav>
                                        <p:tav tm="100000">
                                          <p:val>
                                            <p:strVal val="#ppt_x"/>
                                          </p:val>
                                        </p:tav>
                                      </p:tavLst>
                                    </p:anim>
                                    <p:anim calcmode="lin" valueType="num">
                                      <p:cBhvr>
                                        <p:cTn id="49" dur="200" accel="100000" fill="hold">
                                          <p:stCondLst>
                                            <p:cond delay="800"/>
                                          </p:stCondLst>
                                        </p:cTn>
                                        <p:tgtEl>
                                          <p:spTgt spid="87"/>
                                        </p:tgtEl>
                                        <p:attrNameLst>
                                          <p:attrName>ppt_y</p:attrName>
                                        </p:attrNameLst>
                                      </p:cBhvr>
                                      <p:tavLst>
                                        <p:tav tm="0">
                                          <p:val>
                                            <p:strVal val="#ppt_y+0.1"/>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30" presetClass="entr" presetSubtype="0" fill="hold" grpId="0" nodeType="clickEffect">
                                  <p:stCondLst>
                                    <p:cond delay="0"/>
                                  </p:stCondLst>
                                  <p:childTnLst>
                                    <p:set>
                                      <p:cBhvr>
                                        <p:cTn id="53" dur="1" fill="hold">
                                          <p:stCondLst>
                                            <p:cond delay="0"/>
                                          </p:stCondLst>
                                        </p:cTn>
                                        <p:tgtEl>
                                          <p:spTgt spid="88"/>
                                        </p:tgtEl>
                                        <p:attrNameLst>
                                          <p:attrName>style.visibility</p:attrName>
                                        </p:attrNameLst>
                                      </p:cBhvr>
                                      <p:to>
                                        <p:strVal val="visible"/>
                                      </p:to>
                                    </p:set>
                                    <p:animEffect transition="in" filter="fade">
                                      <p:cBhvr>
                                        <p:cTn id="54" dur="800" decel="100000"/>
                                        <p:tgtEl>
                                          <p:spTgt spid="88"/>
                                        </p:tgtEl>
                                      </p:cBhvr>
                                    </p:animEffect>
                                    <p:anim calcmode="lin" valueType="num">
                                      <p:cBhvr>
                                        <p:cTn id="55" dur="800" decel="100000" fill="hold"/>
                                        <p:tgtEl>
                                          <p:spTgt spid="88"/>
                                        </p:tgtEl>
                                        <p:attrNameLst>
                                          <p:attrName>style.rotation</p:attrName>
                                        </p:attrNameLst>
                                      </p:cBhvr>
                                      <p:tavLst>
                                        <p:tav tm="0">
                                          <p:val>
                                            <p:fltVal val="-90"/>
                                          </p:val>
                                        </p:tav>
                                        <p:tav tm="100000">
                                          <p:val>
                                            <p:fltVal val="0"/>
                                          </p:val>
                                        </p:tav>
                                      </p:tavLst>
                                    </p:anim>
                                    <p:anim calcmode="lin" valueType="num">
                                      <p:cBhvr>
                                        <p:cTn id="56" dur="800" decel="100000" fill="hold"/>
                                        <p:tgtEl>
                                          <p:spTgt spid="88"/>
                                        </p:tgtEl>
                                        <p:attrNameLst>
                                          <p:attrName>ppt_x</p:attrName>
                                        </p:attrNameLst>
                                      </p:cBhvr>
                                      <p:tavLst>
                                        <p:tav tm="0">
                                          <p:val>
                                            <p:strVal val="#ppt_x+0.4"/>
                                          </p:val>
                                        </p:tav>
                                        <p:tav tm="100000">
                                          <p:val>
                                            <p:strVal val="#ppt_x-0.05"/>
                                          </p:val>
                                        </p:tav>
                                      </p:tavLst>
                                    </p:anim>
                                    <p:anim calcmode="lin" valueType="num">
                                      <p:cBhvr>
                                        <p:cTn id="57" dur="800" decel="100000" fill="hold"/>
                                        <p:tgtEl>
                                          <p:spTgt spid="88"/>
                                        </p:tgtEl>
                                        <p:attrNameLst>
                                          <p:attrName>ppt_y</p:attrName>
                                        </p:attrNameLst>
                                      </p:cBhvr>
                                      <p:tavLst>
                                        <p:tav tm="0">
                                          <p:val>
                                            <p:strVal val="#ppt_y-0.4"/>
                                          </p:val>
                                        </p:tav>
                                        <p:tav tm="100000">
                                          <p:val>
                                            <p:strVal val="#ppt_y+0.1"/>
                                          </p:val>
                                        </p:tav>
                                      </p:tavLst>
                                    </p:anim>
                                    <p:anim calcmode="lin" valueType="num">
                                      <p:cBhvr>
                                        <p:cTn id="58" dur="200" accel="100000" fill="hold">
                                          <p:stCondLst>
                                            <p:cond delay="800"/>
                                          </p:stCondLst>
                                        </p:cTn>
                                        <p:tgtEl>
                                          <p:spTgt spid="88"/>
                                        </p:tgtEl>
                                        <p:attrNameLst>
                                          <p:attrName>ppt_x</p:attrName>
                                        </p:attrNameLst>
                                      </p:cBhvr>
                                      <p:tavLst>
                                        <p:tav tm="0">
                                          <p:val>
                                            <p:strVal val="#ppt_x-0.05"/>
                                          </p:val>
                                        </p:tav>
                                        <p:tav tm="100000">
                                          <p:val>
                                            <p:strVal val="#ppt_x"/>
                                          </p:val>
                                        </p:tav>
                                      </p:tavLst>
                                    </p:anim>
                                    <p:anim calcmode="lin" valueType="num">
                                      <p:cBhvr>
                                        <p:cTn id="59" dur="200" accel="100000" fill="hold">
                                          <p:stCondLst>
                                            <p:cond delay="800"/>
                                          </p:stCondLst>
                                        </p:cTn>
                                        <p:tgtEl>
                                          <p:spTgt spid="88"/>
                                        </p:tgtEl>
                                        <p:attrNameLst>
                                          <p:attrName>ppt_y</p:attrName>
                                        </p:attrNameLst>
                                      </p:cBhvr>
                                      <p:tavLst>
                                        <p:tav tm="0">
                                          <p:val>
                                            <p:strVal val="#ppt_y+0.1"/>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30" presetClass="entr" presetSubtype="0" fill="hold" grpId="0" nodeType="clickEffect">
                                  <p:stCondLst>
                                    <p:cond delay="0"/>
                                  </p:stCondLst>
                                  <p:childTnLst>
                                    <p:set>
                                      <p:cBhvr>
                                        <p:cTn id="63" dur="1" fill="hold">
                                          <p:stCondLst>
                                            <p:cond delay="0"/>
                                          </p:stCondLst>
                                        </p:cTn>
                                        <p:tgtEl>
                                          <p:spTgt spid="89"/>
                                        </p:tgtEl>
                                        <p:attrNameLst>
                                          <p:attrName>style.visibility</p:attrName>
                                        </p:attrNameLst>
                                      </p:cBhvr>
                                      <p:to>
                                        <p:strVal val="visible"/>
                                      </p:to>
                                    </p:set>
                                    <p:animEffect transition="in" filter="fade">
                                      <p:cBhvr>
                                        <p:cTn id="64" dur="800" decel="100000"/>
                                        <p:tgtEl>
                                          <p:spTgt spid="89"/>
                                        </p:tgtEl>
                                      </p:cBhvr>
                                    </p:animEffect>
                                    <p:anim calcmode="lin" valueType="num">
                                      <p:cBhvr>
                                        <p:cTn id="65" dur="800" decel="100000" fill="hold"/>
                                        <p:tgtEl>
                                          <p:spTgt spid="89"/>
                                        </p:tgtEl>
                                        <p:attrNameLst>
                                          <p:attrName>style.rotation</p:attrName>
                                        </p:attrNameLst>
                                      </p:cBhvr>
                                      <p:tavLst>
                                        <p:tav tm="0">
                                          <p:val>
                                            <p:fltVal val="-90"/>
                                          </p:val>
                                        </p:tav>
                                        <p:tav tm="100000">
                                          <p:val>
                                            <p:fltVal val="0"/>
                                          </p:val>
                                        </p:tav>
                                      </p:tavLst>
                                    </p:anim>
                                    <p:anim calcmode="lin" valueType="num">
                                      <p:cBhvr>
                                        <p:cTn id="66" dur="800" decel="100000" fill="hold"/>
                                        <p:tgtEl>
                                          <p:spTgt spid="89"/>
                                        </p:tgtEl>
                                        <p:attrNameLst>
                                          <p:attrName>ppt_x</p:attrName>
                                        </p:attrNameLst>
                                      </p:cBhvr>
                                      <p:tavLst>
                                        <p:tav tm="0">
                                          <p:val>
                                            <p:strVal val="#ppt_x+0.4"/>
                                          </p:val>
                                        </p:tav>
                                        <p:tav tm="100000">
                                          <p:val>
                                            <p:strVal val="#ppt_x-0.05"/>
                                          </p:val>
                                        </p:tav>
                                      </p:tavLst>
                                    </p:anim>
                                    <p:anim calcmode="lin" valueType="num">
                                      <p:cBhvr>
                                        <p:cTn id="67" dur="800" decel="100000" fill="hold"/>
                                        <p:tgtEl>
                                          <p:spTgt spid="89"/>
                                        </p:tgtEl>
                                        <p:attrNameLst>
                                          <p:attrName>ppt_y</p:attrName>
                                        </p:attrNameLst>
                                      </p:cBhvr>
                                      <p:tavLst>
                                        <p:tav tm="0">
                                          <p:val>
                                            <p:strVal val="#ppt_y-0.4"/>
                                          </p:val>
                                        </p:tav>
                                        <p:tav tm="100000">
                                          <p:val>
                                            <p:strVal val="#ppt_y+0.1"/>
                                          </p:val>
                                        </p:tav>
                                      </p:tavLst>
                                    </p:anim>
                                    <p:anim calcmode="lin" valueType="num">
                                      <p:cBhvr>
                                        <p:cTn id="68" dur="200" accel="100000" fill="hold">
                                          <p:stCondLst>
                                            <p:cond delay="800"/>
                                          </p:stCondLst>
                                        </p:cTn>
                                        <p:tgtEl>
                                          <p:spTgt spid="89"/>
                                        </p:tgtEl>
                                        <p:attrNameLst>
                                          <p:attrName>ppt_x</p:attrName>
                                        </p:attrNameLst>
                                      </p:cBhvr>
                                      <p:tavLst>
                                        <p:tav tm="0">
                                          <p:val>
                                            <p:strVal val="#ppt_x-0.05"/>
                                          </p:val>
                                        </p:tav>
                                        <p:tav tm="100000">
                                          <p:val>
                                            <p:strVal val="#ppt_x"/>
                                          </p:val>
                                        </p:tav>
                                      </p:tavLst>
                                    </p:anim>
                                    <p:anim calcmode="lin" valueType="num">
                                      <p:cBhvr>
                                        <p:cTn id="69" dur="200" accel="100000" fill="hold">
                                          <p:stCondLst>
                                            <p:cond delay="800"/>
                                          </p:stCondLst>
                                        </p:cTn>
                                        <p:tgtEl>
                                          <p:spTgt spid="89"/>
                                        </p:tgtEl>
                                        <p:attrNameLst>
                                          <p:attrName>ppt_y</p:attrName>
                                        </p:attrNameLst>
                                      </p:cBhvr>
                                      <p:tavLst>
                                        <p:tav tm="0">
                                          <p:val>
                                            <p:strVal val="#ppt_y+0.1"/>
                                          </p:val>
                                        </p:tav>
                                        <p:tav tm="100000">
                                          <p:val>
                                            <p:strVal val="#ppt_y"/>
                                          </p:val>
                                        </p:tav>
                                      </p:tavLst>
                                    </p:anim>
                                  </p:childTnLst>
                                </p:cTn>
                              </p:par>
                            </p:childTnLst>
                          </p:cTn>
                        </p:par>
                      </p:childTnLst>
                    </p:cTn>
                  </p:par>
                  <p:par>
                    <p:cTn id="70" fill="hold">
                      <p:stCondLst>
                        <p:cond delay="indefinite"/>
                      </p:stCondLst>
                      <p:childTnLst>
                        <p:par>
                          <p:cTn id="71" fill="hold">
                            <p:stCondLst>
                              <p:cond delay="0"/>
                            </p:stCondLst>
                            <p:childTnLst>
                              <p:par>
                                <p:cTn id="72" presetID="30" presetClass="entr" presetSubtype="0" fill="hold" grpId="0" nodeType="clickEffect">
                                  <p:stCondLst>
                                    <p:cond delay="0"/>
                                  </p:stCondLst>
                                  <p:childTnLst>
                                    <p:set>
                                      <p:cBhvr>
                                        <p:cTn id="73" dur="1" fill="hold">
                                          <p:stCondLst>
                                            <p:cond delay="0"/>
                                          </p:stCondLst>
                                        </p:cTn>
                                        <p:tgtEl>
                                          <p:spTgt spid="91"/>
                                        </p:tgtEl>
                                        <p:attrNameLst>
                                          <p:attrName>style.visibility</p:attrName>
                                        </p:attrNameLst>
                                      </p:cBhvr>
                                      <p:to>
                                        <p:strVal val="visible"/>
                                      </p:to>
                                    </p:set>
                                    <p:animEffect transition="in" filter="fade">
                                      <p:cBhvr>
                                        <p:cTn id="74" dur="800" decel="100000"/>
                                        <p:tgtEl>
                                          <p:spTgt spid="91"/>
                                        </p:tgtEl>
                                      </p:cBhvr>
                                    </p:animEffect>
                                    <p:anim calcmode="lin" valueType="num">
                                      <p:cBhvr>
                                        <p:cTn id="75" dur="800" decel="100000" fill="hold"/>
                                        <p:tgtEl>
                                          <p:spTgt spid="91"/>
                                        </p:tgtEl>
                                        <p:attrNameLst>
                                          <p:attrName>style.rotation</p:attrName>
                                        </p:attrNameLst>
                                      </p:cBhvr>
                                      <p:tavLst>
                                        <p:tav tm="0">
                                          <p:val>
                                            <p:fltVal val="-90"/>
                                          </p:val>
                                        </p:tav>
                                        <p:tav tm="100000">
                                          <p:val>
                                            <p:fltVal val="0"/>
                                          </p:val>
                                        </p:tav>
                                      </p:tavLst>
                                    </p:anim>
                                    <p:anim calcmode="lin" valueType="num">
                                      <p:cBhvr>
                                        <p:cTn id="76" dur="800" decel="100000" fill="hold"/>
                                        <p:tgtEl>
                                          <p:spTgt spid="91"/>
                                        </p:tgtEl>
                                        <p:attrNameLst>
                                          <p:attrName>ppt_x</p:attrName>
                                        </p:attrNameLst>
                                      </p:cBhvr>
                                      <p:tavLst>
                                        <p:tav tm="0">
                                          <p:val>
                                            <p:strVal val="#ppt_x+0.4"/>
                                          </p:val>
                                        </p:tav>
                                        <p:tav tm="100000">
                                          <p:val>
                                            <p:strVal val="#ppt_x-0.05"/>
                                          </p:val>
                                        </p:tav>
                                      </p:tavLst>
                                    </p:anim>
                                    <p:anim calcmode="lin" valueType="num">
                                      <p:cBhvr>
                                        <p:cTn id="77" dur="800" decel="100000" fill="hold"/>
                                        <p:tgtEl>
                                          <p:spTgt spid="91"/>
                                        </p:tgtEl>
                                        <p:attrNameLst>
                                          <p:attrName>ppt_y</p:attrName>
                                        </p:attrNameLst>
                                      </p:cBhvr>
                                      <p:tavLst>
                                        <p:tav tm="0">
                                          <p:val>
                                            <p:strVal val="#ppt_y-0.4"/>
                                          </p:val>
                                        </p:tav>
                                        <p:tav tm="100000">
                                          <p:val>
                                            <p:strVal val="#ppt_y+0.1"/>
                                          </p:val>
                                        </p:tav>
                                      </p:tavLst>
                                    </p:anim>
                                    <p:anim calcmode="lin" valueType="num">
                                      <p:cBhvr>
                                        <p:cTn id="78" dur="200" accel="100000" fill="hold">
                                          <p:stCondLst>
                                            <p:cond delay="800"/>
                                          </p:stCondLst>
                                        </p:cTn>
                                        <p:tgtEl>
                                          <p:spTgt spid="91"/>
                                        </p:tgtEl>
                                        <p:attrNameLst>
                                          <p:attrName>ppt_x</p:attrName>
                                        </p:attrNameLst>
                                      </p:cBhvr>
                                      <p:tavLst>
                                        <p:tav tm="0">
                                          <p:val>
                                            <p:strVal val="#ppt_x-0.05"/>
                                          </p:val>
                                        </p:tav>
                                        <p:tav tm="100000">
                                          <p:val>
                                            <p:strVal val="#ppt_x"/>
                                          </p:val>
                                        </p:tav>
                                      </p:tavLst>
                                    </p:anim>
                                    <p:anim calcmode="lin" valueType="num">
                                      <p:cBhvr>
                                        <p:cTn id="79" dur="200" accel="100000" fill="hold">
                                          <p:stCondLst>
                                            <p:cond delay="800"/>
                                          </p:stCondLst>
                                        </p:cTn>
                                        <p:tgtEl>
                                          <p:spTgt spid="91"/>
                                        </p:tgtEl>
                                        <p:attrNameLst>
                                          <p:attrName>ppt_y</p:attrName>
                                        </p:attrNameLst>
                                      </p:cBhvr>
                                      <p:tavLst>
                                        <p:tav tm="0">
                                          <p:val>
                                            <p:strVal val="#ppt_y+0.1"/>
                                          </p:val>
                                        </p:tav>
                                        <p:tav tm="100000">
                                          <p:val>
                                            <p:strVal val="#ppt_y"/>
                                          </p:val>
                                        </p:tav>
                                      </p:tavLst>
                                    </p:anim>
                                  </p:childTnLst>
                                </p:cTn>
                              </p:par>
                            </p:childTnLst>
                          </p:cTn>
                        </p:par>
                      </p:childTnLst>
                    </p:cTn>
                  </p:par>
                  <p:par>
                    <p:cTn id="80" fill="hold">
                      <p:stCondLst>
                        <p:cond delay="indefinite"/>
                      </p:stCondLst>
                      <p:childTnLst>
                        <p:par>
                          <p:cTn id="81" fill="hold">
                            <p:stCondLst>
                              <p:cond delay="0"/>
                            </p:stCondLst>
                            <p:childTnLst>
                              <p:par>
                                <p:cTn id="82" presetID="30" presetClass="entr" presetSubtype="0" fill="hold" grpId="0" nodeType="clickEffect">
                                  <p:stCondLst>
                                    <p:cond delay="0"/>
                                  </p:stCondLst>
                                  <p:childTnLst>
                                    <p:set>
                                      <p:cBhvr>
                                        <p:cTn id="83" dur="1" fill="hold">
                                          <p:stCondLst>
                                            <p:cond delay="0"/>
                                          </p:stCondLst>
                                        </p:cTn>
                                        <p:tgtEl>
                                          <p:spTgt spid="90"/>
                                        </p:tgtEl>
                                        <p:attrNameLst>
                                          <p:attrName>style.visibility</p:attrName>
                                        </p:attrNameLst>
                                      </p:cBhvr>
                                      <p:to>
                                        <p:strVal val="visible"/>
                                      </p:to>
                                    </p:set>
                                    <p:animEffect transition="in" filter="fade">
                                      <p:cBhvr>
                                        <p:cTn id="84" dur="800" decel="100000"/>
                                        <p:tgtEl>
                                          <p:spTgt spid="90"/>
                                        </p:tgtEl>
                                      </p:cBhvr>
                                    </p:animEffect>
                                    <p:anim calcmode="lin" valueType="num">
                                      <p:cBhvr>
                                        <p:cTn id="85" dur="800" decel="100000" fill="hold"/>
                                        <p:tgtEl>
                                          <p:spTgt spid="90"/>
                                        </p:tgtEl>
                                        <p:attrNameLst>
                                          <p:attrName>style.rotation</p:attrName>
                                        </p:attrNameLst>
                                      </p:cBhvr>
                                      <p:tavLst>
                                        <p:tav tm="0">
                                          <p:val>
                                            <p:fltVal val="-90"/>
                                          </p:val>
                                        </p:tav>
                                        <p:tav tm="100000">
                                          <p:val>
                                            <p:fltVal val="0"/>
                                          </p:val>
                                        </p:tav>
                                      </p:tavLst>
                                    </p:anim>
                                    <p:anim calcmode="lin" valueType="num">
                                      <p:cBhvr>
                                        <p:cTn id="86" dur="800" decel="100000" fill="hold"/>
                                        <p:tgtEl>
                                          <p:spTgt spid="90"/>
                                        </p:tgtEl>
                                        <p:attrNameLst>
                                          <p:attrName>ppt_x</p:attrName>
                                        </p:attrNameLst>
                                      </p:cBhvr>
                                      <p:tavLst>
                                        <p:tav tm="0">
                                          <p:val>
                                            <p:strVal val="#ppt_x+0.4"/>
                                          </p:val>
                                        </p:tav>
                                        <p:tav tm="100000">
                                          <p:val>
                                            <p:strVal val="#ppt_x-0.05"/>
                                          </p:val>
                                        </p:tav>
                                      </p:tavLst>
                                    </p:anim>
                                    <p:anim calcmode="lin" valueType="num">
                                      <p:cBhvr>
                                        <p:cTn id="87" dur="800" decel="100000" fill="hold"/>
                                        <p:tgtEl>
                                          <p:spTgt spid="90"/>
                                        </p:tgtEl>
                                        <p:attrNameLst>
                                          <p:attrName>ppt_y</p:attrName>
                                        </p:attrNameLst>
                                      </p:cBhvr>
                                      <p:tavLst>
                                        <p:tav tm="0">
                                          <p:val>
                                            <p:strVal val="#ppt_y-0.4"/>
                                          </p:val>
                                        </p:tav>
                                        <p:tav tm="100000">
                                          <p:val>
                                            <p:strVal val="#ppt_y+0.1"/>
                                          </p:val>
                                        </p:tav>
                                      </p:tavLst>
                                    </p:anim>
                                    <p:anim calcmode="lin" valueType="num">
                                      <p:cBhvr>
                                        <p:cTn id="88" dur="200" accel="100000" fill="hold">
                                          <p:stCondLst>
                                            <p:cond delay="800"/>
                                          </p:stCondLst>
                                        </p:cTn>
                                        <p:tgtEl>
                                          <p:spTgt spid="90"/>
                                        </p:tgtEl>
                                        <p:attrNameLst>
                                          <p:attrName>ppt_x</p:attrName>
                                        </p:attrNameLst>
                                      </p:cBhvr>
                                      <p:tavLst>
                                        <p:tav tm="0">
                                          <p:val>
                                            <p:strVal val="#ppt_x-0.05"/>
                                          </p:val>
                                        </p:tav>
                                        <p:tav tm="100000">
                                          <p:val>
                                            <p:strVal val="#ppt_x"/>
                                          </p:val>
                                        </p:tav>
                                      </p:tavLst>
                                    </p:anim>
                                    <p:anim calcmode="lin" valueType="num">
                                      <p:cBhvr>
                                        <p:cTn id="89" dur="200" accel="100000" fill="hold">
                                          <p:stCondLst>
                                            <p:cond delay="800"/>
                                          </p:stCondLst>
                                        </p:cTn>
                                        <p:tgtEl>
                                          <p:spTgt spid="90"/>
                                        </p:tgtEl>
                                        <p:attrNameLst>
                                          <p:attrName>ppt_y</p:attrName>
                                        </p:attrNameLst>
                                      </p:cBhvr>
                                      <p:tavLst>
                                        <p:tav tm="0">
                                          <p:val>
                                            <p:strVal val="#ppt_y+0.1"/>
                                          </p:val>
                                        </p:tav>
                                        <p:tav tm="100000">
                                          <p:val>
                                            <p:strVal val="#ppt_y"/>
                                          </p:val>
                                        </p:tav>
                                      </p:tavLst>
                                    </p:anim>
                                  </p:childTnLst>
                                </p:cTn>
                              </p:par>
                            </p:childTnLst>
                          </p:cTn>
                        </p:par>
                      </p:childTnLst>
                    </p:cTn>
                  </p:par>
                  <p:par>
                    <p:cTn id="90" fill="hold">
                      <p:stCondLst>
                        <p:cond delay="indefinite"/>
                      </p:stCondLst>
                      <p:childTnLst>
                        <p:par>
                          <p:cTn id="91" fill="hold">
                            <p:stCondLst>
                              <p:cond delay="0"/>
                            </p:stCondLst>
                            <p:childTnLst>
                              <p:par>
                                <p:cTn id="92" presetID="30" presetClass="entr" presetSubtype="0" fill="hold" grpId="0" nodeType="clickEffect">
                                  <p:stCondLst>
                                    <p:cond delay="0"/>
                                  </p:stCondLst>
                                  <p:childTnLst>
                                    <p:set>
                                      <p:cBhvr>
                                        <p:cTn id="93" dur="1" fill="hold">
                                          <p:stCondLst>
                                            <p:cond delay="0"/>
                                          </p:stCondLst>
                                        </p:cTn>
                                        <p:tgtEl>
                                          <p:spTgt spid="92"/>
                                        </p:tgtEl>
                                        <p:attrNameLst>
                                          <p:attrName>style.visibility</p:attrName>
                                        </p:attrNameLst>
                                      </p:cBhvr>
                                      <p:to>
                                        <p:strVal val="visible"/>
                                      </p:to>
                                    </p:set>
                                    <p:animEffect transition="in" filter="fade">
                                      <p:cBhvr>
                                        <p:cTn id="94" dur="800" decel="100000"/>
                                        <p:tgtEl>
                                          <p:spTgt spid="92"/>
                                        </p:tgtEl>
                                      </p:cBhvr>
                                    </p:animEffect>
                                    <p:anim calcmode="lin" valueType="num">
                                      <p:cBhvr>
                                        <p:cTn id="95" dur="800" decel="100000" fill="hold"/>
                                        <p:tgtEl>
                                          <p:spTgt spid="92"/>
                                        </p:tgtEl>
                                        <p:attrNameLst>
                                          <p:attrName>style.rotation</p:attrName>
                                        </p:attrNameLst>
                                      </p:cBhvr>
                                      <p:tavLst>
                                        <p:tav tm="0">
                                          <p:val>
                                            <p:fltVal val="-90"/>
                                          </p:val>
                                        </p:tav>
                                        <p:tav tm="100000">
                                          <p:val>
                                            <p:fltVal val="0"/>
                                          </p:val>
                                        </p:tav>
                                      </p:tavLst>
                                    </p:anim>
                                    <p:anim calcmode="lin" valueType="num">
                                      <p:cBhvr>
                                        <p:cTn id="96" dur="800" decel="100000" fill="hold"/>
                                        <p:tgtEl>
                                          <p:spTgt spid="92"/>
                                        </p:tgtEl>
                                        <p:attrNameLst>
                                          <p:attrName>ppt_x</p:attrName>
                                        </p:attrNameLst>
                                      </p:cBhvr>
                                      <p:tavLst>
                                        <p:tav tm="0">
                                          <p:val>
                                            <p:strVal val="#ppt_x+0.4"/>
                                          </p:val>
                                        </p:tav>
                                        <p:tav tm="100000">
                                          <p:val>
                                            <p:strVal val="#ppt_x-0.05"/>
                                          </p:val>
                                        </p:tav>
                                      </p:tavLst>
                                    </p:anim>
                                    <p:anim calcmode="lin" valueType="num">
                                      <p:cBhvr>
                                        <p:cTn id="97" dur="800" decel="100000" fill="hold"/>
                                        <p:tgtEl>
                                          <p:spTgt spid="92"/>
                                        </p:tgtEl>
                                        <p:attrNameLst>
                                          <p:attrName>ppt_y</p:attrName>
                                        </p:attrNameLst>
                                      </p:cBhvr>
                                      <p:tavLst>
                                        <p:tav tm="0">
                                          <p:val>
                                            <p:strVal val="#ppt_y-0.4"/>
                                          </p:val>
                                        </p:tav>
                                        <p:tav tm="100000">
                                          <p:val>
                                            <p:strVal val="#ppt_y+0.1"/>
                                          </p:val>
                                        </p:tav>
                                      </p:tavLst>
                                    </p:anim>
                                    <p:anim calcmode="lin" valueType="num">
                                      <p:cBhvr>
                                        <p:cTn id="98" dur="200" accel="100000" fill="hold">
                                          <p:stCondLst>
                                            <p:cond delay="800"/>
                                          </p:stCondLst>
                                        </p:cTn>
                                        <p:tgtEl>
                                          <p:spTgt spid="92"/>
                                        </p:tgtEl>
                                        <p:attrNameLst>
                                          <p:attrName>ppt_x</p:attrName>
                                        </p:attrNameLst>
                                      </p:cBhvr>
                                      <p:tavLst>
                                        <p:tav tm="0">
                                          <p:val>
                                            <p:strVal val="#ppt_x-0.05"/>
                                          </p:val>
                                        </p:tav>
                                        <p:tav tm="100000">
                                          <p:val>
                                            <p:strVal val="#ppt_x"/>
                                          </p:val>
                                        </p:tav>
                                      </p:tavLst>
                                    </p:anim>
                                    <p:anim calcmode="lin" valueType="num">
                                      <p:cBhvr>
                                        <p:cTn id="99" dur="200" accel="100000" fill="hold">
                                          <p:stCondLst>
                                            <p:cond delay="800"/>
                                          </p:stCondLst>
                                        </p:cTn>
                                        <p:tgtEl>
                                          <p:spTgt spid="92"/>
                                        </p:tgtEl>
                                        <p:attrNameLst>
                                          <p:attrName>ppt_y</p:attrName>
                                        </p:attrNameLst>
                                      </p:cBhvr>
                                      <p:tavLst>
                                        <p:tav tm="0">
                                          <p:val>
                                            <p:strVal val="#ppt_y+0.1"/>
                                          </p:val>
                                        </p:tav>
                                        <p:tav tm="100000">
                                          <p:val>
                                            <p:strVal val="#ppt_y"/>
                                          </p:val>
                                        </p:tav>
                                      </p:tavLst>
                                    </p:anim>
                                  </p:childTnLst>
                                </p:cTn>
                              </p:par>
                            </p:childTnLst>
                          </p:cTn>
                        </p:par>
                      </p:childTnLst>
                    </p:cTn>
                  </p:par>
                  <p:par>
                    <p:cTn id="100" fill="hold">
                      <p:stCondLst>
                        <p:cond delay="indefinite"/>
                      </p:stCondLst>
                      <p:childTnLst>
                        <p:par>
                          <p:cTn id="101" fill="hold">
                            <p:stCondLst>
                              <p:cond delay="0"/>
                            </p:stCondLst>
                            <p:childTnLst>
                              <p:par>
                                <p:cTn id="102" presetID="30" presetClass="entr" presetSubtype="0" fill="hold" grpId="0" nodeType="clickEffect">
                                  <p:stCondLst>
                                    <p:cond delay="0"/>
                                  </p:stCondLst>
                                  <p:childTnLst>
                                    <p:set>
                                      <p:cBhvr>
                                        <p:cTn id="103" dur="1" fill="hold">
                                          <p:stCondLst>
                                            <p:cond delay="0"/>
                                          </p:stCondLst>
                                        </p:cTn>
                                        <p:tgtEl>
                                          <p:spTgt spid="93"/>
                                        </p:tgtEl>
                                        <p:attrNameLst>
                                          <p:attrName>style.visibility</p:attrName>
                                        </p:attrNameLst>
                                      </p:cBhvr>
                                      <p:to>
                                        <p:strVal val="visible"/>
                                      </p:to>
                                    </p:set>
                                    <p:animEffect transition="in" filter="fade">
                                      <p:cBhvr>
                                        <p:cTn id="104" dur="800" decel="100000"/>
                                        <p:tgtEl>
                                          <p:spTgt spid="93"/>
                                        </p:tgtEl>
                                      </p:cBhvr>
                                    </p:animEffect>
                                    <p:anim calcmode="lin" valueType="num">
                                      <p:cBhvr>
                                        <p:cTn id="105" dur="800" decel="100000" fill="hold"/>
                                        <p:tgtEl>
                                          <p:spTgt spid="93"/>
                                        </p:tgtEl>
                                        <p:attrNameLst>
                                          <p:attrName>style.rotation</p:attrName>
                                        </p:attrNameLst>
                                      </p:cBhvr>
                                      <p:tavLst>
                                        <p:tav tm="0">
                                          <p:val>
                                            <p:fltVal val="-90"/>
                                          </p:val>
                                        </p:tav>
                                        <p:tav tm="100000">
                                          <p:val>
                                            <p:fltVal val="0"/>
                                          </p:val>
                                        </p:tav>
                                      </p:tavLst>
                                    </p:anim>
                                    <p:anim calcmode="lin" valueType="num">
                                      <p:cBhvr>
                                        <p:cTn id="106" dur="800" decel="100000" fill="hold"/>
                                        <p:tgtEl>
                                          <p:spTgt spid="93"/>
                                        </p:tgtEl>
                                        <p:attrNameLst>
                                          <p:attrName>ppt_x</p:attrName>
                                        </p:attrNameLst>
                                      </p:cBhvr>
                                      <p:tavLst>
                                        <p:tav tm="0">
                                          <p:val>
                                            <p:strVal val="#ppt_x+0.4"/>
                                          </p:val>
                                        </p:tav>
                                        <p:tav tm="100000">
                                          <p:val>
                                            <p:strVal val="#ppt_x-0.05"/>
                                          </p:val>
                                        </p:tav>
                                      </p:tavLst>
                                    </p:anim>
                                    <p:anim calcmode="lin" valueType="num">
                                      <p:cBhvr>
                                        <p:cTn id="107" dur="800" decel="100000" fill="hold"/>
                                        <p:tgtEl>
                                          <p:spTgt spid="93"/>
                                        </p:tgtEl>
                                        <p:attrNameLst>
                                          <p:attrName>ppt_y</p:attrName>
                                        </p:attrNameLst>
                                      </p:cBhvr>
                                      <p:tavLst>
                                        <p:tav tm="0">
                                          <p:val>
                                            <p:strVal val="#ppt_y-0.4"/>
                                          </p:val>
                                        </p:tav>
                                        <p:tav tm="100000">
                                          <p:val>
                                            <p:strVal val="#ppt_y+0.1"/>
                                          </p:val>
                                        </p:tav>
                                      </p:tavLst>
                                    </p:anim>
                                    <p:anim calcmode="lin" valueType="num">
                                      <p:cBhvr>
                                        <p:cTn id="108" dur="200" accel="100000" fill="hold">
                                          <p:stCondLst>
                                            <p:cond delay="800"/>
                                          </p:stCondLst>
                                        </p:cTn>
                                        <p:tgtEl>
                                          <p:spTgt spid="93"/>
                                        </p:tgtEl>
                                        <p:attrNameLst>
                                          <p:attrName>ppt_x</p:attrName>
                                        </p:attrNameLst>
                                      </p:cBhvr>
                                      <p:tavLst>
                                        <p:tav tm="0">
                                          <p:val>
                                            <p:strVal val="#ppt_x-0.05"/>
                                          </p:val>
                                        </p:tav>
                                        <p:tav tm="100000">
                                          <p:val>
                                            <p:strVal val="#ppt_x"/>
                                          </p:val>
                                        </p:tav>
                                      </p:tavLst>
                                    </p:anim>
                                    <p:anim calcmode="lin" valueType="num">
                                      <p:cBhvr>
                                        <p:cTn id="109" dur="200" accel="100000" fill="hold">
                                          <p:stCondLst>
                                            <p:cond delay="800"/>
                                          </p:stCondLst>
                                        </p:cTn>
                                        <p:tgtEl>
                                          <p:spTgt spid="93"/>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bldLvl="0" animBg="1"/>
      <p:bldP spid="83" grpId="0"/>
      <p:bldP spid="84" grpId="0" bldLvl="0" animBg="1"/>
      <p:bldP spid="85" grpId="0"/>
      <p:bldP spid="86" grpId="0" bldLvl="0" animBg="1"/>
      <p:bldP spid="87" grpId="0" bldLvl="0" animBg="1"/>
      <p:bldP spid="88" grpId="0" bldLvl="0" animBg="1"/>
      <p:bldP spid="89" grpId="0" bldLvl="0" animBg="1"/>
      <p:bldP spid="90" grpId="0" bldLvl="0" animBg="1"/>
      <p:bldP spid="91" grpId="0" bldLvl="0" animBg="1"/>
      <p:bldP spid="92" grpId="0" bldLvl="0" animBg="1"/>
      <p:bldP spid="93" grpId="0" bldLvl="0" animBg="1"/>
    </p:bld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文本框 26"/>
          <p:cNvSpPr txBox="1"/>
          <p:nvPr/>
        </p:nvSpPr>
        <p:spPr>
          <a:xfrm>
            <a:off x="1212942" y="2686826"/>
            <a:ext cx="1777363" cy="369332"/>
          </a:xfrm>
          <a:prstGeom prst="rect">
            <a:avLst/>
          </a:prstGeom>
          <a:noFill/>
        </p:spPr>
        <p:txBody>
          <a:bodyPr wrap="square" rtlCol="0">
            <a:spAutoFit/>
          </a:bodyPr>
          <a:lstStyle/>
          <a:p>
            <a:r>
              <a:rPr lang="zh-CN" altLang="en-US" b="1" dirty="0"/>
              <a:t>发送窗口</a:t>
            </a:r>
            <a:r>
              <a:rPr lang="en-US" altLang="zh-CN" b="1" dirty="0"/>
              <a:t>swnd</a:t>
            </a:r>
            <a:endParaRPr lang="zh-CN" altLang="en-US" b="1" dirty="0"/>
          </a:p>
        </p:txBody>
      </p:sp>
      <p:sp>
        <p:nvSpPr>
          <p:cNvPr id="28" name="文本框 27"/>
          <p:cNvSpPr txBox="1"/>
          <p:nvPr/>
        </p:nvSpPr>
        <p:spPr>
          <a:xfrm>
            <a:off x="1212941" y="3087576"/>
            <a:ext cx="1777363" cy="369332"/>
          </a:xfrm>
          <a:prstGeom prst="rect">
            <a:avLst/>
          </a:prstGeom>
          <a:noFill/>
        </p:spPr>
        <p:txBody>
          <a:bodyPr wrap="square" rtlCol="0">
            <a:spAutoFit/>
          </a:bodyPr>
          <a:lstStyle/>
          <a:p>
            <a:r>
              <a:rPr lang="zh-CN" altLang="en-US" b="1" dirty="0"/>
              <a:t>拥塞窗口</a:t>
            </a:r>
            <a:r>
              <a:rPr lang="en-US" altLang="zh-CN" b="1" dirty="0"/>
              <a:t>cwnd</a:t>
            </a:r>
            <a:endParaRPr lang="zh-CN" altLang="en-US" b="1" dirty="0"/>
          </a:p>
        </p:txBody>
      </p:sp>
      <p:sp>
        <p:nvSpPr>
          <p:cNvPr id="31" name="文本框 30"/>
          <p:cNvSpPr txBox="1"/>
          <p:nvPr/>
        </p:nvSpPr>
        <p:spPr>
          <a:xfrm>
            <a:off x="8713201" y="2686826"/>
            <a:ext cx="1777363" cy="369332"/>
          </a:xfrm>
          <a:prstGeom prst="rect">
            <a:avLst/>
          </a:prstGeom>
          <a:noFill/>
        </p:spPr>
        <p:txBody>
          <a:bodyPr wrap="square" rtlCol="0">
            <a:spAutoFit/>
          </a:bodyPr>
          <a:lstStyle/>
          <a:p>
            <a:r>
              <a:rPr lang="zh-CN" altLang="en-US" b="1" dirty="0"/>
              <a:t>接收窗口</a:t>
            </a:r>
            <a:r>
              <a:rPr lang="en-US" altLang="zh-CN" b="1" dirty="0"/>
              <a:t>rwnd</a:t>
            </a:r>
            <a:endParaRPr lang="zh-CN" altLang="en-US" b="1" dirty="0"/>
          </a:p>
        </p:txBody>
      </p:sp>
      <p:sp>
        <p:nvSpPr>
          <p:cNvPr id="26" name="标注: 右箭头 25"/>
          <p:cNvSpPr/>
          <p:nvPr/>
        </p:nvSpPr>
        <p:spPr>
          <a:xfrm>
            <a:off x="4976547" y="2355748"/>
            <a:ext cx="2070462" cy="400451"/>
          </a:xfrm>
          <a:prstGeom prst="rightArrowCallout">
            <a:avLst>
              <a:gd name="adj1" fmla="val 25000"/>
              <a:gd name="adj2" fmla="val 25000"/>
              <a:gd name="adj3" fmla="val 25000"/>
              <a:gd name="adj4" fmla="val 90155"/>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TCP</a:t>
            </a:r>
            <a:r>
              <a:rPr lang="zh-CN" altLang="en-US" b="1" dirty="0">
                <a:solidFill>
                  <a:schemeClr val="accent1">
                    <a:lumMod val="75000"/>
                  </a:schemeClr>
                </a:solidFill>
              </a:rPr>
              <a:t>数据</a:t>
            </a:r>
            <a:r>
              <a:rPr lang="zh-CN" altLang="en-US" b="1" dirty="0">
                <a:solidFill>
                  <a:schemeClr val="tx1"/>
                </a:solidFill>
              </a:rPr>
              <a:t>报文段</a:t>
            </a:r>
            <a:endParaRPr lang="zh-CN" altLang="en-US" b="1" dirty="0">
              <a:solidFill>
                <a:schemeClr val="tx1"/>
              </a:solidFill>
            </a:endParaRPr>
          </a:p>
        </p:txBody>
      </p:sp>
      <p:sp>
        <p:nvSpPr>
          <p:cNvPr id="29" name="标注: 左箭头 28"/>
          <p:cNvSpPr/>
          <p:nvPr/>
        </p:nvSpPr>
        <p:spPr>
          <a:xfrm>
            <a:off x="4736674" y="3442254"/>
            <a:ext cx="2117634" cy="400110"/>
          </a:xfrm>
          <a:prstGeom prst="leftArrowCallout">
            <a:avLst>
              <a:gd name="adj1" fmla="val 25000"/>
              <a:gd name="adj2" fmla="val 25000"/>
              <a:gd name="adj3" fmla="val 25000"/>
              <a:gd name="adj4" fmla="val 87059"/>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TCP</a:t>
            </a:r>
            <a:r>
              <a:rPr lang="zh-CN" altLang="en-US" b="1" dirty="0">
                <a:solidFill>
                  <a:schemeClr val="accent1">
                    <a:lumMod val="75000"/>
                  </a:schemeClr>
                </a:solidFill>
              </a:rPr>
              <a:t>确认</a:t>
            </a:r>
            <a:r>
              <a:rPr lang="zh-CN" altLang="en-US" b="1" dirty="0">
                <a:solidFill>
                  <a:schemeClr val="tx1"/>
                </a:solidFill>
              </a:rPr>
              <a:t>报文段</a:t>
            </a:r>
            <a:endParaRPr lang="zh-CN" altLang="en-US" b="1" dirty="0">
              <a:solidFill>
                <a:schemeClr val="tx1"/>
              </a:solidFill>
            </a:endParaRPr>
          </a:p>
        </p:txBody>
      </p:sp>
      <p:grpSp>
        <p:nvGrpSpPr>
          <p:cNvPr id="4" name="组合 3"/>
          <p:cNvGrpSpPr/>
          <p:nvPr/>
        </p:nvGrpSpPr>
        <p:grpSpPr>
          <a:xfrm>
            <a:off x="304799" y="749300"/>
            <a:ext cx="6192345" cy="400110"/>
            <a:chOff x="424116" y="898245"/>
            <a:chExt cx="6192345" cy="400110"/>
          </a:xfrm>
        </p:grpSpPr>
        <p:sp>
          <p:nvSpPr>
            <p:cNvPr id="2" name="平行四边形 1"/>
            <p:cNvSpPr/>
            <p:nvPr/>
          </p:nvSpPr>
          <p:spPr>
            <a:xfrm>
              <a:off x="424116" y="898245"/>
              <a:ext cx="694509"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03</a:t>
              </a:r>
              <a:endParaRPr lang="zh-CN" altLang="en-US" sz="2200" dirty="0">
                <a:latin typeface="Impact" panose="020B0806030902050204" pitchFamily="34" charset="0"/>
              </a:endParaRPr>
            </a:p>
          </p:txBody>
        </p:sp>
        <p:sp>
          <p:nvSpPr>
            <p:cNvPr id="3" name="文本框 2"/>
            <p:cNvSpPr txBox="1"/>
            <p:nvPr/>
          </p:nvSpPr>
          <p:spPr>
            <a:xfrm>
              <a:off x="1118625" y="898245"/>
              <a:ext cx="5497836" cy="400110"/>
            </a:xfrm>
            <a:prstGeom prst="rect">
              <a:avLst/>
            </a:prstGeom>
            <a:noFill/>
          </p:spPr>
          <p:txBody>
            <a:bodyPr wrap="square" rtlCol="0">
              <a:spAutoFit/>
            </a:bodyPr>
            <a:lstStyle/>
            <a:p>
              <a:r>
                <a:rPr lang="en-US" altLang="zh-CN" sz="2000" b="1" dirty="0"/>
                <a:t>TCP</a:t>
              </a:r>
              <a:r>
                <a:rPr lang="zh-CN" altLang="en-US" sz="2000" b="1" dirty="0"/>
                <a:t>的四种拥塞控制方法</a:t>
              </a:r>
              <a:endParaRPr lang="zh-CN" altLang="en-US" sz="2000" b="1" dirty="0"/>
            </a:p>
          </p:txBody>
        </p:sp>
      </p:grpSp>
      <p:sp>
        <p:nvSpPr>
          <p:cNvPr id="5" name="矩形 4"/>
          <p:cNvSpPr/>
          <p:nvPr/>
        </p:nvSpPr>
        <p:spPr>
          <a:xfrm>
            <a:off x="304800" y="1371601"/>
            <a:ext cx="2685505" cy="6858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2000" b="1" dirty="0"/>
              <a:t>慢开始</a:t>
            </a:r>
            <a:endParaRPr lang="en-US" altLang="zh-CN" sz="2000" b="1" dirty="0"/>
          </a:p>
          <a:p>
            <a:pPr algn="ctr"/>
            <a:r>
              <a:rPr lang="zh-CN" altLang="en-US" sz="2000" b="1" dirty="0"/>
              <a:t>（</a:t>
            </a:r>
            <a:r>
              <a:rPr lang="en-US" altLang="zh-CN" sz="2000" b="1" dirty="0"/>
              <a:t>slow-start</a:t>
            </a:r>
            <a:r>
              <a:rPr lang="zh-CN" altLang="en-US" sz="2000" b="1" dirty="0"/>
              <a:t>）</a:t>
            </a:r>
            <a:endParaRPr lang="zh-CN" altLang="en-US" sz="2000" b="1" dirty="0"/>
          </a:p>
        </p:txBody>
      </p:sp>
      <p:sp>
        <p:nvSpPr>
          <p:cNvPr id="8" name="矩形 7"/>
          <p:cNvSpPr/>
          <p:nvPr/>
        </p:nvSpPr>
        <p:spPr>
          <a:xfrm>
            <a:off x="3270432" y="1371601"/>
            <a:ext cx="2685505" cy="6858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sz="2000" b="1" dirty="0"/>
              <a:t>拥塞避免</a:t>
            </a:r>
            <a:endParaRPr lang="en-US" altLang="zh-CN" sz="2000" b="1" dirty="0"/>
          </a:p>
          <a:p>
            <a:pPr algn="ctr"/>
            <a:r>
              <a:rPr lang="zh-CN" altLang="en-US" sz="2000" b="1" dirty="0"/>
              <a:t>（</a:t>
            </a:r>
            <a:r>
              <a:rPr lang="en-US" altLang="zh-CN" sz="2000" b="1" dirty="0"/>
              <a:t>congestion avoidance</a:t>
            </a:r>
            <a:r>
              <a:rPr lang="zh-CN" altLang="en-US" sz="2000" b="1" dirty="0"/>
              <a:t>）</a:t>
            </a:r>
            <a:endParaRPr lang="zh-CN" altLang="en-US" sz="2000" b="1" dirty="0"/>
          </a:p>
        </p:txBody>
      </p:sp>
      <p:sp>
        <p:nvSpPr>
          <p:cNvPr id="9" name="矩形 8"/>
          <p:cNvSpPr/>
          <p:nvPr/>
        </p:nvSpPr>
        <p:spPr>
          <a:xfrm>
            <a:off x="6236064" y="1371601"/>
            <a:ext cx="2685505" cy="68580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zh-CN" altLang="en-US" sz="2000" b="1" dirty="0"/>
              <a:t>快重传</a:t>
            </a:r>
            <a:endParaRPr lang="en-US" altLang="zh-CN" sz="2000" b="1" dirty="0"/>
          </a:p>
          <a:p>
            <a:pPr algn="ctr"/>
            <a:r>
              <a:rPr lang="zh-CN" altLang="en-US" sz="2000" b="1" dirty="0"/>
              <a:t>（</a:t>
            </a:r>
            <a:r>
              <a:rPr lang="en-US" altLang="zh-CN" sz="2000" b="1" dirty="0"/>
              <a:t>fast retransmit</a:t>
            </a:r>
            <a:r>
              <a:rPr lang="zh-CN" altLang="en-US" sz="2000" b="1" dirty="0"/>
              <a:t>）</a:t>
            </a:r>
            <a:endParaRPr lang="zh-CN" altLang="en-US" sz="2000" b="1" dirty="0"/>
          </a:p>
        </p:txBody>
      </p:sp>
      <p:sp>
        <p:nvSpPr>
          <p:cNvPr id="10" name="矩形 9"/>
          <p:cNvSpPr/>
          <p:nvPr/>
        </p:nvSpPr>
        <p:spPr>
          <a:xfrm>
            <a:off x="9201695" y="1371601"/>
            <a:ext cx="2685505" cy="6858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2000" b="1" dirty="0"/>
              <a:t>快恢复</a:t>
            </a:r>
            <a:endParaRPr lang="en-US" altLang="zh-CN" sz="2000" b="1" dirty="0"/>
          </a:p>
          <a:p>
            <a:pPr algn="ctr"/>
            <a:r>
              <a:rPr lang="zh-CN" altLang="en-US" sz="2000" b="1" dirty="0"/>
              <a:t>（</a:t>
            </a:r>
            <a:r>
              <a:rPr lang="en-US" altLang="zh-CN" sz="2000" b="1" dirty="0"/>
              <a:t>fast recovery</a:t>
            </a:r>
            <a:r>
              <a:rPr lang="zh-CN" altLang="en-US" sz="2000" b="1" dirty="0"/>
              <a:t>）</a:t>
            </a:r>
            <a:endParaRPr lang="zh-CN" altLang="en-US" sz="2000" b="1" dirty="0"/>
          </a:p>
        </p:txBody>
      </p:sp>
      <p:grpSp>
        <p:nvGrpSpPr>
          <p:cNvPr id="23" name="组合 22"/>
          <p:cNvGrpSpPr/>
          <p:nvPr/>
        </p:nvGrpSpPr>
        <p:grpSpPr>
          <a:xfrm>
            <a:off x="3325886" y="2386867"/>
            <a:ext cx="5540228" cy="1035796"/>
            <a:chOff x="6428741" y="2543625"/>
            <a:chExt cx="5540228" cy="1035796"/>
          </a:xfrm>
        </p:grpSpPr>
        <p:pic>
          <p:nvPicPr>
            <p:cNvPr id="17" name="图形 16"/>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a:off x="6668777" y="2924482"/>
              <a:ext cx="677140" cy="654939"/>
            </a:xfrm>
            <a:prstGeom prst="rect">
              <a:avLst/>
            </a:prstGeom>
          </p:spPr>
        </p:pic>
        <p:sp>
          <p:nvSpPr>
            <p:cNvPr id="18" name="文本框 17"/>
            <p:cNvSpPr txBox="1"/>
            <p:nvPr/>
          </p:nvSpPr>
          <p:spPr>
            <a:xfrm>
              <a:off x="6428741" y="2543625"/>
              <a:ext cx="1410788" cy="369332"/>
            </a:xfrm>
            <a:prstGeom prst="rect">
              <a:avLst/>
            </a:prstGeom>
            <a:noFill/>
          </p:spPr>
          <p:txBody>
            <a:bodyPr wrap="square" rtlCol="0">
              <a:spAutoFit/>
            </a:bodyPr>
            <a:lstStyle/>
            <a:p>
              <a:r>
                <a:rPr lang="en-US" altLang="zh-CN" b="1" dirty="0"/>
                <a:t>TCP</a:t>
              </a:r>
              <a:r>
                <a:rPr lang="zh-CN" altLang="en-US" b="1" dirty="0"/>
                <a:t>发送方</a:t>
              </a:r>
              <a:endParaRPr lang="zh-CN" altLang="en-US" b="1" dirty="0"/>
            </a:p>
          </p:txBody>
        </p:sp>
        <p:pic>
          <p:nvPicPr>
            <p:cNvPr id="19" name="图形 18"/>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a:off x="10798217" y="2924482"/>
              <a:ext cx="677140" cy="654939"/>
            </a:xfrm>
            <a:prstGeom prst="rect">
              <a:avLst/>
            </a:prstGeom>
          </p:spPr>
        </p:pic>
        <p:sp>
          <p:nvSpPr>
            <p:cNvPr id="20" name="文本框 19"/>
            <p:cNvSpPr txBox="1"/>
            <p:nvPr/>
          </p:nvSpPr>
          <p:spPr>
            <a:xfrm>
              <a:off x="10558181" y="2543625"/>
              <a:ext cx="1410788" cy="369332"/>
            </a:xfrm>
            <a:prstGeom prst="rect">
              <a:avLst/>
            </a:prstGeom>
            <a:noFill/>
          </p:spPr>
          <p:txBody>
            <a:bodyPr wrap="square" rtlCol="0">
              <a:spAutoFit/>
            </a:bodyPr>
            <a:lstStyle/>
            <a:p>
              <a:r>
                <a:rPr lang="en-US" altLang="zh-CN" b="1" dirty="0"/>
                <a:t>TCP</a:t>
              </a:r>
              <a:r>
                <a:rPr lang="zh-CN" altLang="en-US" b="1" dirty="0"/>
                <a:t>接收方</a:t>
              </a:r>
              <a:endParaRPr lang="zh-CN" altLang="en-US" b="1" dirty="0"/>
            </a:p>
          </p:txBody>
        </p:sp>
      </p:grpSp>
      <p:grpSp>
        <p:nvGrpSpPr>
          <p:cNvPr id="24" name="组合 23"/>
          <p:cNvGrpSpPr/>
          <p:nvPr/>
        </p:nvGrpSpPr>
        <p:grpSpPr>
          <a:xfrm>
            <a:off x="4328192" y="2871493"/>
            <a:ext cx="3367172" cy="447400"/>
            <a:chOff x="7431047" y="3028251"/>
            <a:chExt cx="3367172" cy="447400"/>
          </a:xfrm>
        </p:grpSpPr>
        <p:sp>
          <p:nvSpPr>
            <p:cNvPr id="21" name="圆柱体 20"/>
            <p:cNvSpPr/>
            <p:nvPr/>
          </p:nvSpPr>
          <p:spPr>
            <a:xfrm rot="16200000">
              <a:off x="8890933" y="1568365"/>
              <a:ext cx="447400" cy="3367172"/>
            </a:xfrm>
            <a:prstGeom prst="can">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22" name="文本框 21"/>
            <p:cNvSpPr txBox="1"/>
            <p:nvPr/>
          </p:nvSpPr>
          <p:spPr>
            <a:xfrm>
              <a:off x="8536672" y="3059668"/>
              <a:ext cx="1161506" cy="369332"/>
            </a:xfrm>
            <a:prstGeom prst="rect">
              <a:avLst/>
            </a:prstGeom>
            <a:noFill/>
          </p:spPr>
          <p:txBody>
            <a:bodyPr wrap="square" rtlCol="0">
              <a:spAutoFit/>
            </a:bodyPr>
            <a:lstStyle/>
            <a:p>
              <a:pPr algn="ctr"/>
              <a:r>
                <a:rPr lang="en-US" altLang="zh-CN" b="1" dirty="0">
                  <a:solidFill>
                    <a:schemeClr val="bg1"/>
                  </a:solidFill>
                </a:rPr>
                <a:t>TCP</a:t>
              </a:r>
              <a:r>
                <a:rPr lang="zh-CN" altLang="en-US" b="1" dirty="0">
                  <a:solidFill>
                    <a:schemeClr val="bg1"/>
                  </a:solidFill>
                </a:rPr>
                <a:t>连接</a:t>
              </a:r>
              <a:endParaRPr lang="zh-CN" altLang="en-US" b="1" dirty="0">
                <a:solidFill>
                  <a:schemeClr val="bg1"/>
                </a:solidFill>
              </a:endParaRPr>
            </a:p>
          </p:txBody>
        </p:sp>
      </p:grpSp>
      <p:sp>
        <p:nvSpPr>
          <p:cNvPr id="32" name="文本框 31"/>
          <p:cNvSpPr txBox="1"/>
          <p:nvPr/>
        </p:nvSpPr>
        <p:spPr>
          <a:xfrm>
            <a:off x="4031280" y="4675093"/>
            <a:ext cx="4129440" cy="523220"/>
          </a:xfrm>
          <a:prstGeom prst="rect">
            <a:avLst/>
          </a:prstGeom>
          <a:noFill/>
        </p:spPr>
        <p:txBody>
          <a:bodyPr wrap="square" rtlCol="0">
            <a:spAutoFit/>
          </a:bodyPr>
          <a:lstStyle/>
          <a:p>
            <a:r>
              <a:rPr lang="en-US" altLang="zh-CN" sz="2800" b="1" dirty="0"/>
              <a:t>swnd = </a:t>
            </a:r>
            <a:r>
              <a:rPr lang="en-US" altLang="zh-CN" sz="2800" b="1" baseline="-25000" dirty="0"/>
              <a:t>min</a:t>
            </a:r>
            <a:r>
              <a:rPr lang="en-US" altLang="zh-CN" sz="2800" b="1" dirty="0"/>
              <a:t>(cwnd</a:t>
            </a:r>
            <a:r>
              <a:rPr lang="zh-CN" altLang="en-US" sz="2800" b="1" dirty="0"/>
              <a:t>，</a:t>
            </a:r>
            <a:r>
              <a:rPr lang="en-US" altLang="zh-CN" sz="2800" b="1" dirty="0"/>
              <a:t>rwnd)</a:t>
            </a:r>
            <a:endParaRPr lang="zh-CN" altLang="en-US" sz="2800" b="1" dirty="0"/>
          </a:p>
        </p:txBody>
      </p:sp>
      <p:grpSp>
        <p:nvGrpSpPr>
          <p:cNvPr id="49" name="组合 48"/>
          <p:cNvGrpSpPr/>
          <p:nvPr/>
        </p:nvGrpSpPr>
        <p:grpSpPr>
          <a:xfrm>
            <a:off x="4468684" y="3839935"/>
            <a:ext cx="7272131" cy="906661"/>
            <a:chOff x="4468684" y="3839935"/>
            <a:chExt cx="7272131" cy="906661"/>
          </a:xfrm>
        </p:grpSpPr>
        <p:sp>
          <p:nvSpPr>
            <p:cNvPr id="33" name="文本框 32"/>
            <p:cNvSpPr txBox="1"/>
            <p:nvPr/>
          </p:nvSpPr>
          <p:spPr>
            <a:xfrm>
              <a:off x="8033930" y="3839935"/>
              <a:ext cx="3706885" cy="369332"/>
            </a:xfrm>
            <a:prstGeom prst="rect">
              <a:avLst/>
            </a:prstGeom>
            <a:noFill/>
          </p:spPr>
          <p:txBody>
            <a:bodyPr wrap="square" rtlCol="0">
              <a:spAutoFit/>
            </a:bodyPr>
            <a:lstStyle/>
            <a:p>
              <a:r>
                <a:rPr lang="zh-CN" altLang="en-US" b="1" dirty="0"/>
                <a:t>序号落入</a:t>
              </a:r>
              <a:r>
                <a:rPr lang="en-US" altLang="zh-CN" b="1" dirty="0"/>
                <a:t>swnd</a:t>
              </a:r>
              <a:r>
                <a:rPr lang="zh-CN" altLang="en-US" b="1" dirty="0"/>
                <a:t>的数据可以发送</a:t>
              </a:r>
              <a:endParaRPr lang="zh-CN" altLang="en-US" b="1" dirty="0"/>
            </a:p>
          </p:txBody>
        </p:sp>
        <p:cxnSp>
          <p:nvCxnSpPr>
            <p:cNvPr id="42" name="连接符: 肘形 41"/>
            <p:cNvCxnSpPr>
              <a:endCxn id="33" idx="1"/>
            </p:cNvCxnSpPr>
            <p:nvPr/>
          </p:nvCxnSpPr>
          <p:spPr>
            <a:xfrm rot="5400000" flipH="1" flipV="1">
              <a:off x="5890310" y="2602976"/>
              <a:ext cx="721994" cy="3565245"/>
            </a:xfrm>
            <a:prstGeom prst="bentConnector2">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51" name="组合 50"/>
          <p:cNvGrpSpPr/>
          <p:nvPr/>
        </p:nvGrpSpPr>
        <p:grpSpPr>
          <a:xfrm>
            <a:off x="7047009" y="5131161"/>
            <a:ext cx="4840191" cy="447882"/>
            <a:chOff x="7047009" y="5131161"/>
            <a:chExt cx="4840191" cy="447882"/>
          </a:xfrm>
        </p:grpSpPr>
        <p:sp>
          <p:nvSpPr>
            <p:cNvPr id="35" name="文本框 34"/>
            <p:cNvSpPr txBox="1"/>
            <p:nvPr/>
          </p:nvSpPr>
          <p:spPr>
            <a:xfrm>
              <a:off x="8033928" y="5209711"/>
              <a:ext cx="3853272" cy="369332"/>
            </a:xfrm>
            <a:prstGeom prst="rect">
              <a:avLst/>
            </a:prstGeom>
            <a:noFill/>
          </p:spPr>
          <p:txBody>
            <a:bodyPr wrap="square" rtlCol="0">
              <a:spAutoFit/>
            </a:bodyPr>
            <a:lstStyle/>
            <a:p>
              <a:r>
                <a:rPr lang="zh-CN" altLang="en-US" b="1" dirty="0"/>
                <a:t>取决于接收方可用的接收缓存的大小</a:t>
              </a:r>
              <a:endParaRPr lang="zh-CN" altLang="en-US" b="1" dirty="0"/>
            </a:p>
          </p:txBody>
        </p:sp>
        <p:cxnSp>
          <p:nvCxnSpPr>
            <p:cNvPr id="43" name="连接符: 肘形 42"/>
            <p:cNvCxnSpPr>
              <a:endCxn id="35" idx="1"/>
            </p:cNvCxnSpPr>
            <p:nvPr/>
          </p:nvCxnSpPr>
          <p:spPr>
            <a:xfrm rot="16200000" flipH="1">
              <a:off x="7408861" y="4769309"/>
              <a:ext cx="263215" cy="986919"/>
            </a:xfrm>
            <a:prstGeom prst="bentConnector2">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50" name="组合 49"/>
          <p:cNvGrpSpPr/>
          <p:nvPr/>
        </p:nvGrpSpPr>
        <p:grpSpPr>
          <a:xfrm>
            <a:off x="6011778" y="4172495"/>
            <a:ext cx="5729036" cy="646331"/>
            <a:chOff x="6011778" y="4172495"/>
            <a:chExt cx="5729036" cy="646331"/>
          </a:xfrm>
        </p:grpSpPr>
        <p:sp>
          <p:nvSpPr>
            <p:cNvPr id="34" name="文本框 33"/>
            <p:cNvSpPr txBox="1"/>
            <p:nvPr/>
          </p:nvSpPr>
          <p:spPr>
            <a:xfrm>
              <a:off x="8033929" y="4172495"/>
              <a:ext cx="3706885" cy="646331"/>
            </a:xfrm>
            <a:prstGeom prst="rect">
              <a:avLst/>
            </a:prstGeom>
            <a:noFill/>
          </p:spPr>
          <p:txBody>
            <a:bodyPr wrap="square" rtlCol="0">
              <a:spAutoFit/>
            </a:bodyPr>
            <a:lstStyle/>
            <a:p>
              <a:r>
                <a:rPr lang="zh-CN" altLang="en-US" b="1" dirty="0"/>
                <a:t>取决于网络的拥塞程度和发送方所采用的</a:t>
              </a:r>
              <a:r>
                <a:rPr lang="en-US" altLang="zh-CN" b="1" dirty="0"/>
                <a:t>TCP</a:t>
              </a:r>
              <a:r>
                <a:rPr lang="zh-CN" altLang="en-US" b="1" dirty="0"/>
                <a:t>拥塞控制算法</a:t>
              </a:r>
              <a:endParaRPr lang="zh-CN" altLang="en-US" b="1" dirty="0"/>
            </a:p>
          </p:txBody>
        </p:sp>
        <p:cxnSp>
          <p:nvCxnSpPr>
            <p:cNvPr id="46" name="连接符: 肘形 45"/>
            <p:cNvCxnSpPr>
              <a:endCxn id="34" idx="1"/>
            </p:cNvCxnSpPr>
            <p:nvPr/>
          </p:nvCxnSpPr>
          <p:spPr>
            <a:xfrm rot="5400000" flipH="1" flipV="1">
              <a:off x="6891421" y="3616019"/>
              <a:ext cx="262865" cy="2022151"/>
            </a:xfrm>
            <a:prstGeom prst="bentConnector2">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52" name="文本框 51"/>
          <p:cNvSpPr txBox="1"/>
          <p:nvPr/>
        </p:nvSpPr>
        <p:spPr>
          <a:xfrm>
            <a:off x="1319349" y="5579043"/>
            <a:ext cx="2006537" cy="369332"/>
          </a:xfrm>
          <a:prstGeom prst="rect">
            <a:avLst/>
          </a:prstGeom>
          <a:noFill/>
        </p:spPr>
        <p:txBody>
          <a:bodyPr wrap="square" rtlCol="0">
            <a:spAutoFit/>
          </a:bodyPr>
          <a:lstStyle/>
          <a:p>
            <a:r>
              <a:rPr lang="zh-CN" altLang="en-US" b="1" dirty="0"/>
              <a:t>不考虑拥塞控制</a:t>
            </a:r>
            <a:endParaRPr lang="zh-CN" altLang="en-US" b="1" dirty="0"/>
          </a:p>
        </p:txBody>
      </p:sp>
      <p:sp>
        <p:nvSpPr>
          <p:cNvPr id="53" name="文本框 52"/>
          <p:cNvSpPr txBox="1"/>
          <p:nvPr/>
        </p:nvSpPr>
        <p:spPr>
          <a:xfrm>
            <a:off x="4031280" y="5446708"/>
            <a:ext cx="2064720" cy="523220"/>
          </a:xfrm>
          <a:prstGeom prst="rect">
            <a:avLst/>
          </a:prstGeom>
          <a:noFill/>
        </p:spPr>
        <p:txBody>
          <a:bodyPr wrap="square" rtlCol="0">
            <a:spAutoFit/>
          </a:bodyPr>
          <a:lstStyle/>
          <a:p>
            <a:r>
              <a:rPr lang="en-US" altLang="zh-CN" sz="2800" b="1" dirty="0"/>
              <a:t>swnd = rwnd</a:t>
            </a:r>
            <a:endParaRPr lang="zh-CN" altLang="en-US" sz="2800" b="1" dirty="0"/>
          </a:p>
        </p:txBody>
      </p:sp>
      <p:sp>
        <p:nvSpPr>
          <p:cNvPr id="54" name="文本框 53"/>
          <p:cNvSpPr txBox="1"/>
          <p:nvPr/>
        </p:nvSpPr>
        <p:spPr>
          <a:xfrm>
            <a:off x="1319349" y="5999026"/>
            <a:ext cx="2006537" cy="369332"/>
          </a:xfrm>
          <a:prstGeom prst="rect">
            <a:avLst/>
          </a:prstGeom>
          <a:noFill/>
        </p:spPr>
        <p:txBody>
          <a:bodyPr wrap="square" rtlCol="0">
            <a:spAutoFit/>
          </a:bodyPr>
          <a:lstStyle/>
          <a:p>
            <a:r>
              <a:rPr lang="zh-CN" altLang="en-US" b="1" dirty="0"/>
              <a:t>不考虑流量控制</a:t>
            </a:r>
            <a:endParaRPr lang="zh-CN" altLang="en-US" b="1" dirty="0"/>
          </a:p>
        </p:txBody>
      </p:sp>
      <p:sp>
        <p:nvSpPr>
          <p:cNvPr id="55" name="文本框 54"/>
          <p:cNvSpPr txBox="1"/>
          <p:nvPr/>
        </p:nvSpPr>
        <p:spPr>
          <a:xfrm>
            <a:off x="4031280" y="5866691"/>
            <a:ext cx="2564043" cy="523220"/>
          </a:xfrm>
          <a:prstGeom prst="rect">
            <a:avLst/>
          </a:prstGeom>
          <a:noFill/>
        </p:spPr>
        <p:txBody>
          <a:bodyPr wrap="square" rtlCol="0">
            <a:spAutoFit/>
          </a:bodyPr>
          <a:lstStyle/>
          <a:p>
            <a:r>
              <a:rPr lang="en-US" altLang="zh-CN" sz="2800" b="1" dirty="0"/>
              <a:t>swnd = cwnd</a:t>
            </a:r>
            <a:endParaRPr lang="zh-CN" altLang="en-US" sz="2800" b="1" dirty="0"/>
          </a:p>
        </p:txBody>
      </p:sp>
    </p:spTree>
    <p:custDataLst>
      <p:tags r:id="rId3"/>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500" fill="hold"/>
                                        <p:tgtEl>
                                          <p:spTgt spid="23"/>
                                        </p:tgtEl>
                                        <p:attrNameLst>
                                          <p:attrName>ppt_x</p:attrName>
                                        </p:attrNameLst>
                                      </p:cBhvr>
                                      <p:tavLst>
                                        <p:tav tm="0">
                                          <p:val>
                                            <p:strVal val="#ppt_x"/>
                                          </p:val>
                                        </p:tav>
                                        <p:tav tm="100000">
                                          <p:val>
                                            <p:strVal val="#ppt_x"/>
                                          </p:val>
                                        </p:tav>
                                      </p:tavLst>
                                    </p:anim>
                                    <p:anim calcmode="lin" valueType="num">
                                      <p:cBhvr additive="base">
                                        <p:cTn id="8"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3" presetClass="entr" presetSubtype="16" fill="hold" nodeType="clickEffect">
                                  <p:stCondLst>
                                    <p:cond delay="0"/>
                                  </p:stCondLst>
                                  <p:childTnLst>
                                    <p:set>
                                      <p:cBhvr>
                                        <p:cTn id="12" dur="1" fill="hold">
                                          <p:stCondLst>
                                            <p:cond delay="0"/>
                                          </p:stCondLst>
                                        </p:cTn>
                                        <p:tgtEl>
                                          <p:spTgt spid="24"/>
                                        </p:tgtEl>
                                        <p:attrNameLst>
                                          <p:attrName>style.visibility</p:attrName>
                                        </p:attrNameLst>
                                      </p:cBhvr>
                                      <p:to>
                                        <p:strVal val="visible"/>
                                      </p:to>
                                    </p:set>
                                    <p:anim calcmode="lin" valueType="num">
                                      <p:cBhvr>
                                        <p:cTn id="13" dur="500" fill="hold"/>
                                        <p:tgtEl>
                                          <p:spTgt spid="24"/>
                                        </p:tgtEl>
                                        <p:attrNameLst>
                                          <p:attrName>ppt_w</p:attrName>
                                        </p:attrNameLst>
                                      </p:cBhvr>
                                      <p:tavLst>
                                        <p:tav tm="0">
                                          <p:val>
                                            <p:fltVal val="0"/>
                                          </p:val>
                                        </p:tav>
                                        <p:tav tm="100000">
                                          <p:val>
                                            <p:strVal val="#ppt_w"/>
                                          </p:val>
                                        </p:tav>
                                      </p:tavLst>
                                    </p:anim>
                                    <p:anim calcmode="lin" valueType="num">
                                      <p:cBhvr>
                                        <p:cTn id="14" dur="500" fill="hold"/>
                                        <p:tgtEl>
                                          <p:spTgt spid="24"/>
                                        </p:tgtEl>
                                        <p:attrNameLst>
                                          <p:attrName>ppt_h</p:attrName>
                                        </p:attrNameLst>
                                      </p:cBhvr>
                                      <p:tavLst>
                                        <p:tav tm="0">
                                          <p:val>
                                            <p:fltVal val="0"/>
                                          </p:val>
                                        </p:tav>
                                        <p:tav tm="100000">
                                          <p:val>
                                            <p:strVal val="#ppt_h"/>
                                          </p:val>
                                        </p:tav>
                                      </p:tavLst>
                                    </p:anim>
                                    <p:animEffect transition="in" filter="fade">
                                      <p:cBhvr>
                                        <p:cTn id="15" dur="500"/>
                                        <p:tgtEl>
                                          <p:spTgt spid="24"/>
                                        </p:tgtEl>
                                      </p:cBhvr>
                                    </p:animEffect>
                                  </p:childTnLst>
                                </p:cTn>
                              </p:par>
                            </p:childTnLst>
                          </p:cTn>
                        </p:par>
                      </p:childTnLst>
                    </p:cTn>
                  </p:par>
                  <p:par>
                    <p:cTn id="16" fill="hold">
                      <p:stCondLst>
                        <p:cond delay="indefinite"/>
                      </p:stCondLst>
                      <p:childTnLst>
                        <p:par>
                          <p:cTn id="17" fill="hold">
                            <p:stCondLst>
                              <p:cond delay="0"/>
                            </p:stCondLst>
                            <p:childTnLst>
                              <p:par>
                                <p:cTn id="18" presetID="12" presetClass="entr" presetSubtype="8" fill="hold" grpId="0" nodeType="clickEffect">
                                  <p:stCondLst>
                                    <p:cond delay="0"/>
                                  </p:stCondLst>
                                  <p:childTnLst>
                                    <p:set>
                                      <p:cBhvr>
                                        <p:cTn id="19" dur="1" fill="hold">
                                          <p:stCondLst>
                                            <p:cond delay="0"/>
                                          </p:stCondLst>
                                        </p:cTn>
                                        <p:tgtEl>
                                          <p:spTgt spid="26"/>
                                        </p:tgtEl>
                                        <p:attrNameLst>
                                          <p:attrName>style.visibility</p:attrName>
                                        </p:attrNameLst>
                                      </p:cBhvr>
                                      <p:to>
                                        <p:strVal val="visible"/>
                                      </p:to>
                                    </p:set>
                                    <p:anim calcmode="lin" valueType="num">
                                      <p:cBhvr additive="base">
                                        <p:cTn id="20" dur="500"/>
                                        <p:tgtEl>
                                          <p:spTgt spid="26"/>
                                        </p:tgtEl>
                                        <p:attrNameLst>
                                          <p:attrName>ppt_x</p:attrName>
                                        </p:attrNameLst>
                                      </p:cBhvr>
                                      <p:tavLst>
                                        <p:tav tm="0">
                                          <p:val>
                                            <p:strVal val="#ppt_x-#ppt_w*1.125000"/>
                                          </p:val>
                                        </p:tav>
                                        <p:tav tm="100000">
                                          <p:val>
                                            <p:strVal val="#ppt_x"/>
                                          </p:val>
                                        </p:tav>
                                      </p:tavLst>
                                    </p:anim>
                                    <p:animEffect transition="in" filter="wipe(right)">
                                      <p:cBhvr>
                                        <p:cTn id="21" dur="500"/>
                                        <p:tgtEl>
                                          <p:spTgt spid="26"/>
                                        </p:tgtEl>
                                      </p:cBhvr>
                                    </p:animEffect>
                                  </p:childTnLst>
                                </p:cTn>
                              </p:par>
                            </p:childTnLst>
                          </p:cTn>
                        </p:par>
                      </p:childTnLst>
                    </p:cTn>
                  </p:par>
                  <p:par>
                    <p:cTn id="22" fill="hold">
                      <p:stCondLst>
                        <p:cond delay="indefinite"/>
                      </p:stCondLst>
                      <p:childTnLst>
                        <p:par>
                          <p:cTn id="23" fill="hold">
                            <p:stCondLst>
                              <p:cond delay="0"/>
                            </p:stCondLst>
                            <p:childTnLst>
                              <p:par>
                                <p:cTn id="24" presetID="12" presetClass="entr" presetSubtype="2" fill="hold" grpId="0" nodeType="clickEffect">
                                  <p:stCondLst>
                                    <p:cond delay="0"/>
                                  </p:stCondLst>
                                  <p:childTnLst>
                                    <p:set>
                                      <p:cBhvr>
                                        <p:cTn id="25" dur="1" fill="hold">
                                          <p:stCondLst>
                                            <p:cond delay="0"/>
                                          </p:stCondLst>
                                        </p:cTn>
                                        <p:tgtEl>
                                          <p:spTgt spid="29"/>
                                        </p:tgtEl>
                                        <p:attrNameLst>
                                          <p:attrName>style.visibility</p:attrName>
                                        </p:attrNameLst>
                                      </p:cBhvr>
                                      <p:to>
                                        <p:strVal val="visible"/>
                                      </p:to>
                                    </p:set>
                                    <p:anim calcmode="lin" valueType="num">
                                      <p:cBhvr additive="base">
                                        <p:cTn id="26" dur="500"/>
                                        <p:tgtEl>
                                          <p:spTgt spid="29"/>
                                        </p:tgtEl>
                                        <p:attrNameLst>
                                          <p:attrName>ppt_x</p:attrName>
                                        </p:attrNameLst>
                                      </p:cBhvr>
                                      <p:tavLst>
                                        <p:tav tm="0">
                                          <p:val>
                                            <p:strVal val="#ppt_x+#ppt_w*1.125000"/>
                                          </p:val>
                                        </p:tav>
                                        <p:tav tm="100000">
                                          <p:val>
                                            <p:strVal val="#ppt_x"/>
                                          </p:val>
                                        </p:tav>
                                      </p:tavLst>
                                    </p:anim>
                                    <p:animEffect transition="in" filter="wipe(left)">
                                      <p:cBhvr>
                                        <p:cTn id="27" dur="500"/>
                                        <p:tgtEl>
                                          <p:spTgt spid="29"/>
                                        </p:tgtEl>
                                      </p:cBhvr>
                                    </p:animEffect>
                                  </p:childTnLst>
                                </p:cTn>
                              </p:par>
                            </p:childTnLst>
                          </p:cTn>
                        </p:par>
                      </p:childTnLst>
                    </p:cTn>
                  </p:par>
                  <p:par>
                    <p:cTn id="28" fill="hold">
                      <p:stCondLst>
                        <p:cond delay="indefinite"/>
                      </p:stCondLst>
                      <p:childTnLst>
                        <p:par>
                          <p:cTn id="29" fill="hold">
                            <p:stCondLst>
                              <p:cond delay="0"/>
                            </p:stCondLst>
                            <p:childTnLst>
                              <p:par>
                                <p:cTn id="30" presetID="12" presetClass="entr" presetSubtype="2" fill="hold" grpId="0" nodeType="clickEffect">
                                  <p:stCondLst>
                                    <p:cond delay="0"/>
                                  </p:stCondLst>
                                  <p:childTnLst>
                                    <p:set>
                                      <p:cBhvr>
                                        <p:cTn id="31" dur="1" fill="hold">
                                          <p:stCondLst>
                                            <p:cond delay="0"/>
                                          </p:stCondLst>
                                        </p:cTn>
                                        <p:tgtEl>
                                          <p:spTgt spid="27"/>
                                        </p:tgtEl>
                                        <p:attrNameLst>
                                          <p:attrName>style.visibility</p:attrName>
                                        </p:attrNameLst>
                                      </p:cBhvr>
                                      <p:to>
                                        <p:strVal val="visible"/>
                                      </p:to>
                                    </p:set>
                                    <p:anim calcmode="lin" valueType="num">
                                      <p:cBhvr additive="base">
                                        <p:cTn id="32" dur="500"/>
                                        <p:tgtEl>
                                          <p:spTgt spid="27"/>
                                        </p:tgtEl>
                                        <p:attrNameLst>
                                          <p:attrName>ppt_x</p:attrName>
                                        </p:attrNameLst>
                                      </p:cBhvr>
                                      <p:tavLst>
                                        <p:tav tm="0">
                                          <p:val>
                                            <p:strVal val="#ppt_x+#ppt_w*1.125000"/>
                                          </p:val>
                                        </p:tav>
                                        <p:tav tm="100000">
                                          <p:val>
                                            <p:strVal val="#ppt_x"/>
                                          </p:val>
                                        </p:tav>
                                      </p:tavLst>
                                    </p:anim>
                                    <p:animEffect transition="in" filter="wipe(left)">
                                      <p:cBhvr>
                                        <p:cTn id="33" dur="500"/>
                                        <p:tgtEl>
                                          <p:spTgt spid="27"/>
                                        </p:tgtEl>
                                      </p:cBhvr>
                                    </p:animEffect>
                                  </p:childTnLst>
                                </p:cTn>
                              </p:par>
                            </p:childTnLst>
                          </p:cTn>
                        </p:par>
                      </p:childTnLst>
                    </p:cTn>
                  </p:par>
                  <p:par>
                    <p:cTn id="34" fill="hold">
                      <p:stCondLst>
                        <p:cond delay="indefinite"/>
                      </p:stCondLst>
                      <p:childTnLst>
                        <p:par>
                          <p:cTn id="35" fill="hold">
                            <p:stCondLst>
                              <p:cond delay="0"/>
                            </p:stCondLst>
                            <p:childTnLst>
                              <p:par>
                                <p:cTn id="36" presetID="12" presetClass="entr" presetSubtype="2" fill="hold" grpId="0" nodeType="clickEffect">
                                  <p:stCondLst>
                                    <p:cond delay="0"/>
                                  </p:stCondLst>
                                  <p:childTnLst>
                                    <p:set>
                                      <p:cBhvr>
                                        <p:cTn id="37" dur="1" fill="hold">
                                          <p:stCondLst>
                                            <p:cond delay="0"/>
                                          </p:stCondLst>
                                        </p:cTn>
                                        <p:tgtEl>
                                          <p:spTgt spid="28"/>
                                        </p:tgtEl>
                                        <p:attrNameLst>
                                          <p:attrName>style.visibility</p:attrName>
                                        </p:attrNameLst>
                                      </p:cBhvr>
                                      <p:to>
                                        <p:strVal val="visible"/>
                                      </p:to>
                                    </p:set>
                                    <p:anim calcmode="lin" valueType="num">
                                      <p:cBhvr additive="base">
                                        <p:cTn id="38" dur="500"/>
                                        <p:tgtEl>
                                          <p:spTgt spid="28"/>
                                        </p:tgtEl>
                                        <p:attrNameLst>
                                          <p:attrName>ppt_x</p:attrName>
                                        </p:attrNameLst>
                                      </p:cBhvr>
                                      <p:tavLst>
                                        <p:tav tm="0">
                                          <p:val>
                                            <p:strVal val="#ppt_x+#ppt_w*1.125000"/>
                                          </p:val>
                                        </p:tav>
                                        <p:tav tm="100000">
                                          <p:val>
                                            <p:strVal val="#ppt_x"/>
                                          </p:val>
                                        </p:tav>
                                      </p:tavLst>
                                    </p:anim>
                                    <p:animEffect transition="in" filter="wipe(left)">
                                      <p:cBhvr>
                                        <p:cTn id="39" dur="500"/>
                                        <p:tgtEl>
                                          <p:spTgt spid="28"/>
                                        </p:tgtEl>
                                      </p:cBhvr>
                                    </p:animEffect>
                                  </p:childTnLst>
                                </p:cTn>
                              </p:par>
                            </p:childTnLst>
                          </p:cTn>
                        </p:par>
                      </p:childTnLst>
                    </p:cTn>
                  </p:par>
                  <p:par>
                    <p:cTn id="40" fill="hold">
                      <p:stCondLst>
                        <p:cond delay="indefinite"/>
                      </p:stCondLst>
                      <p:childTnLst>
                        <p:par>
                          <p:cTn id="41" fill="hold">
                            <p:stCondLst>
                              <p:cond delay="0"/>
                            </p:stCondLst>
                            <p:childTnLst>
                              <p:par>
                                <p:cTn id="42" presetID="12" presetClass="entr" presetSubtype="8" fill="hold" grpId="0" nodeType="clickEffect">
                                  <p:stCondLst>
                                    <p:cond delay="0"/>
                                  </p:stCondLst>
                                  <p:childTnLst>
                                    <p:set>
                                      <p:cBhvr>
                                        <p:cTn id="43" dur="1" fill="hold">
                                          <p:stCondLst>
                                            <p:cond delay="0"/>
                                          </p:stCondLst>
                                        </p:cTn>
                                        <p:tgtEl>
                                          <p:spTgt spid="31"/>
                                        </p:tgtEl>
                                        <p:attrNameLst>
                                          <p:attrName>style.visibility</p:attrName>
                                        </p:attrNameLst>
                                      </p:cBhvr>
                                      <p:to>
                                        <p:strVal val="visible"/>
                                      </p:to>
                                    </p:set>
                                    <p:anim calcmode="lin" valueType="num">
                                      <p:cBhvr additive="base">
                                        <p:cTn id="44" dur="500"/>
                                        <p:tgtEl>
                                          <p:spTgt spid="31"/>
                                        </p:tgtEl>
                                        <p:attrNameLst>
                                          <p:attrName>ppt_x</p:attrName>
                                        </p:attrNameLst>
                                      </p:cBhvr>
                                      <p:tavLst>
                                        <p:tav tm="0">
                                          <p:val>
                                            <p:strVal val="#ppt_x-#ppt_w*1.125000"/>
                                          </p:val>
                                        </p:tav>
                                        <p:tav tm="100000">
                                          <p:val>
                                            <p:strVal val="#ppt_x"/>
                                          </p:val>
                                        </p:tav>
                                      </p:tavLst>
                                    </p:anim>
                                    <p:animEffect transition="in" filter="wipe(right)">
                                      <p:cBhvr>
                                        <p:cTn id="45" dur="500"/>
                                        <p:tgtEl>
                                          <p:spTgt spid="31"/>
                                        </p:tgtEl>
                                      </p:cBhvr>
                                    </p:animEffect>
                                  </p:childTnLst>
                                </p:cTn>
                              </p:par>
                            </p:childTnLst>
                          </p:cTn>
                        </p:par>
                      </p:childTnLst>
                    </p:cTn>
                  </p:par>
                  <p:par>
                    <p:cTn id="46" fill="hold">
                      <p:stCondLst>
                        <p:cond delay="indefinite"/>
                      </p:stCondLst>
                      <p:childTnLst>
                        <p:par>
                          <p:cTn id="47" fill="hold">
                            <p:stCondLst>
                              <p:cond delay="0"/>
                            </p:stCondLst>
                            <p:childTnLst>
                              <p:par>
                                <p:cTn id="48" presetID="47" presetClass="entr" presetSubtype="0" fill="hold" grpId="0" nodeType="clickEffect">
                                  <p:stCondLst>
                                    <p:cond delay="0"/>
                                  </p:stCondLst>
                                  <p:childTnLst>
                                    <p:set>
                                      <p:cBhvr>
                                        <p:cTn id="49" dur="1" fill="hold">
                                          <p:stCondLst>
                                            <p:cond delay="0"/>
                                          </p:stCondLst>
                                        </p:cTn>
                                        <p:tgtEl>
                                          <p:spTgt spid="32"/>
                                        </p:tgtEl>
                                        <p:attrNameLst>
                                          <p:attrName>style.visibility</p:attrName>
                                        </p:attrNameLst>
                                      </p:cBhvr>
                                      <p:to>
                                        <p:strVal val="visible"/>
                                      </p:to>
                                    </p:set>
                                    <p:animEffect transition="in" filter="fade">
                                      <p:cBhvr>
                                        <p:cTn id="50" dur="1000"/>
                                        <p:tgtEl>
                                          <p:spTgt spid="32"/>
                                        </p:tgtEl>
                                      </p:cBhvr>
                                    </p:animEffect>
                                    <p:anim calcmode="lin" valueType="num">
                                      <p:cBhvr>
                                        <p:cTn id="51" dur="1000" fill="hold"/>
                                        <p:tgtEl>
                                          <p:spTgt spid="32"/>
                                        </p:tgtEl>
                                        <p:attrNameLst>
                                          <p:attrName>ppt_x</p:attrName>
                                        </p:attrNameLst>
                                      </p:cBhvr>
                                      <p:tavLst>
                                        <p:tav tm="0">
                                          <p:val>
                                            <p:strVal val="#ppt_x"/>
                                          </p:val>
                                        </p:tav>
                                        <p:tav tm="100000">
                                          <p:val>
                                            <p:strVal val="#ppt_x"/>
                                          </p:val>
                                        </p:tav>
                                      </p:tavLst>
                                    </p:anim>
                                    <p:anim calcmode="lin" valueType="num">
                                      <p:cBhvr>
                                        <p:cTn id="52" dur="1000" fill="hold"/>
                                        <p:tgtEl>
                                          <p:spTgt spid="32"/>
                                        </p:tgtEl>
                                        <p:attrNameLst>
                                          <p:attrName>ppt_y</p:attrName>
                                        </p:attrNameLst>
                                      </p:cBhvr>
                                      <p:tavLst>
                                        <p:tav tm="0">
                                          <p:val>
                                            <p:strVal val="#ppt_y-.1"/>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49"/>
                                        </p:tgtEl>
                                        <p:attrNameLst>
                                          <p:attrName>style.visibility</p:attrName>
                                        </p:attrNameLst>
                                      </p:cBhvr>
                                      <p:to>
                                        <p:strVal val="visible"/>
                                      </p:to>
                                    </p:set>
                                    <p:animEffect transition="in" filter="wipe(left)">
                                      <p:cBhvr>
                                        <p:cTn id="57" dur="1000"/>
                                        <p:tgtEl>
                                          <p:spTgt spid="49"/>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nodeType="clickEffect">
                                  <p:stCondLst>
                                    <p:cond delay="0"/>
                                  </p:stCondLst>
                                  <p:childTnLst>
                                    <p:set>
                                      <p:cBhvr>
                                        <p:cTn id="61" dur="1" fill="hold">
                                          <p:stCondLst>
                                            <p:cond delay="0"/>
                                          </p:stCondLst>
                                        </p:cTn>
                                        <p:tgtEl>
                                          <p:spTgt spid="51"/>
                                        </p:tgtEl>
                                        <p:attrNameLst>
                                          <p:attrName>style.visibility</p:attrName>
                                        </p:attrNameLst>
                                      </p:cBhvr>
                                      <p:to>
                                        <p:strVal val="visible"/>
                                      </p:to>
                                    </p:set>
                                    <p:animEffect transition="in" filter="wipe(left)">
                                      <p:cBhvr>
                                        <p:cTn id="62" dur="1000"/>
                                        <p:tgtEl>
                                          <p:spTgt spid="51"/>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nodeType="clickEffect">
                                  <p:stCondLst>
                                    <p:cond delay="0"/>
                                  </p:stCondLst>
                                  <p:childTnLst>
                                    <p:set>
                                      <p:cBhvr>
                                        <p:cTn id="66" dur="1" fill="hold">
                                          <p:stCondLst>
                                            <p:cond delay="0"/>
                                          </p:stCondLst>
                                        </p:cTn>
                                        <p:tgtEl>
                                          <p:spTgt spid="50"/>
                                        </p:tgtEl>
                                        <p:attrNameLst>
                                          <p:attrName>style.visibility</p:attrName>
                                        </p:attrNameLst>
                                      </p:cBhvr>
                                      <p:to>
                                        <p:strVal val="visible"/>
                                      </p:to>
                                    </p:set>
                                    <p:animEffect transition="in" filter="wipe(left)">
                                      <p:cBhvr>
                                        <p:cTn id="67" dur="1000"/>
                                        <p:tgtEl>
                                          <p:spTgt spid="50"/>
                                        </p:tgtEl>
                                      </p:cBhvr>
                                    </p:animEffect>
                                  </p:childTnLst>
                                </p:cTn>
                              </p:par>
                            </p:childTnLst>
                          </p:cTn>
                        </p:par>
                      </p:childTnLst>
                    </p:cTn>
                  </p:par>
                  <p:par>
                    <p:cTn id="68" fill="hold">
                      <p:stCondLst>
                        <p:cond delay="indefinite"/>
                      </p:stCondLst>
                      <p:childTnLst>
                        <p:par>
                          <p:cTn id="69" fill="hold">
                            <p:stCondLst>
                              <p:cond delay="0"/>
                            </p:stCondLst>
                            <p:childTnLst>
                              <p:par>
                                <p:cTn id="70" presetID="49" presetClass="entr" presetSubtype="0" decel="100000" fill="hold" grpId="0" nodeType="clickEffect">
                                  <p:stCondLst>
                                    <p:cond delay="0"/>
                                  </p:stCondLst>
                                  <p:childTnLst>
                                    <p:set>
                                      <p:cBhvr>
                                        <p:cTn id="71" dur="1" fill="hold">
                                          <p:stCondLst>
                                            <p:cond delay="0"/>
                                          </p:stCondLst>
                                        </p:cTn>
                                        <p:tgtEl>
                                          <p:spTgt spid="52"/>
                                        </p:tgtEl>
                                        <p:attrNameLst>
                                          <p:attrName>style.visibility</p:attrName>
                                        </p:attrNameLst>
                                      </p:cBhvr>
                                      <p:to>
                                        <p:strVal val="visible"/>
                                      </p:to>
                                    </p:set>
                                    <p:anim calcmode="lin" valueType="num">
                                      <p:cBhvr>
                                        <p:cTn id="72" dur="500" fill="hold"/>
                                        <p:tgtEl>
                                          <p:spTgt spid="52"/>
                                        </p:tgtEl>
                                        <p:attrNameLst>
                                          <p:attrName>ppt_w</p:attrName>
                                        </p:attrNameLst>
                                      </p:cBhvr>
                                      <p:tavLst>
                                        <p:tav tm="0">
                                          <p:val>
                                            <p:fltVal val="0"/>
                                          </p:val>
                                        </p:tav>
                                        <p:tav tm="100000">
                                          <p:val>
                                            <p:strVal val="#ppt_w"/>
                                          </p:val>
                                        </p:tav>
                                      </p:tavLst>
                                    </p:anim>
                                    <p:anim calcmode="lin" valueType="num">
                                      <p:cBhvr>
                                        <p:cTn id="73" dur="500" fill="hold"/>
                                        <p:tgtEl>
                                          <p:spTgt spid="52"/>
                                        </p:tgtEl>
                                        <p:attrNameLst>
                                          <p:attrName>ppt_h</p:attrName>
                                        </p:attrNameLst>
                                      </p:cBhvr>
                                      <p:tavLst>
                                        <p:tav tm="0">
                                          <p:val>
                                            <p:fltVal val="0"/>
                                          </p:val>
                                        </p:tav>
                                        <p:tav tm="100000">
                                          <p:val>
                                            <p:strVal val="#ppt_h"/>
                                          </p:val>
                                        </p:tav>
                                      </p:tavLst>
                                    </p:anim>
                                    <p:anim calcmode="lin" valueType="num">
                                      <p:cBhvr>
                                        <p:cTn id="74" dur="500" fill="hold"/>
                                        <p:tgtEl>
                                          <p:spTgt spid="52"/>
                                        </p:tgtEl>
                                        <p:attrNameLst>
                                          <p:attrName>style.rotation</p:attrName>
                                        </p:attrNameLst>
                                      </p:cBhvr>
                                      <p:tavLst>
                                        <p:tav tm="0">
                                          <p:val>
                                            <p:fltVal val="360"/>
                                          </p:val>
                                        </p:tav>
                                        <p:tav tm="100000">
                                          <p:val>
                                            <p:fltVal val="0"/>
                                          </p:val>
                                        </p:tav>
                                      </p:tavLst>
                                    </p:anim>
                                    <p:animEffect transition="in" filter="fade">
                                      <p:cBhvr>
                                        <p:cTn id="75" dur="500"/>
                                        <p:tgtEl>
                                          <p:spTgt spid="52"/>
                                        </p:tgtEl>
                                      </p:cBhvr>
                                    </p:animEffect>
                                  </p:childTnLst>
                                </p:cTn>
                              </p:par>
                            </p:childTnLst>
                          </p:cTn>
                        </p:par>
                      </p:childTnLst>
                    </p:cTn>
                  </p:par>
                  <p:par>
                    <p:cTn id="76" fill="hold">
                      <p:stCondLst>
                        <p:cond delay="indefinite"/>
                      </p:stCondLst>
                      <p:childTnLst>
                        <p:par>
                          <p:cTn id="77" fill="hold">
                            <p:stCondLst>
                              <p:cond delay="0"/>
                            </p:stCondLst>
                            <p:childTnLst>
                              <p:par>
                                <p:cTn id="78" presetID="12" presetClass="entr" presetSubtype="1" fill="hold" grpId="0" nodeType="clickEffect">
                                  <p:stCondLst>
                                    <p:cond delay="0"/>
                                  </p:stCondLst>
                                  <p:childTnLst>
                                    <p:set>
                                      <p:cBhvr>
                                        <p:cTn id="79" dur="1" fill="hold">
                                          <p:stCondLst>
                                            <p:cond delay="0"/>
                                          </p:stCondLst>
                                        </p:cTn>
                                        <p:tgtEl>
                                          <p:spTgt spid="53"/>
                                        </p:tgtEl>
                                        <p:attrNameLst>
                                          <p:attrName>style.visibility</p:attrName>
                                        </p:attrNameLst>
                                      </p:cBhvr>
                                      <p:to>
                                        <p:strVal val="visible"/>
                                      </p:to>
                                    </p:set>
                                    <p:anim calcmode="lin" valueType="num">
                                      <p:cBhvr additive="base">
                                        <p:cTn id="80" dur="500"/>
                                        <p:tgtEl>
                                          <p:spTgt spid="53"/>
                                        </p:tgtEl>
                                        <p:attrNameLst>
                                          <p:attrName>ppt_y</p:attrName>
                                        </p:attrNameLst>
                                      </p:cBhvr>
                                      <p:tavLst>
                                        <p:tav tm="0">
                                          <p:val>
                                            <p:strVal val="#ppt_y-#ppt_h*1.125000"/>
                                          </p:val>
                                        </p:tav>
                                        <p:tav tm="100000">
                                          <p:val>
                                            <p:strVal val="#ppt_y"/>
                                          </p:val>
                                        </p:tav>
                                      </p:tavLst>
                                    </p:anim>
                                    <p:animEffect transition="in" filter="wipe(down)">
                                      <p:cBhvr>
                                        <p:cTn id="81" dur="500"/>
                                        <p:tgtEl>
                                          <p:spTgt spid="53"/>
                                        </p:tgtEl>
                                      </p:cBhvr>
                                    </p:animEffect>
                                  </p:childTnLst>
                                </p:cTn>
                              </p:par>
                            </p:childTnLst>
                          </p:cTn>
                        </p:par>
                      </p:childTnLst>
                    </p:cTn>
                  </p:par>
                  <p:par>
                    <p:cTn id="82" fill="hold">
                      <p:stCondLst>
                        <p:cond delay="indefinite"/>
                      </p:stCondLst>
                      <p:childTnLst>
                        <p:par>
                          <p:cTn id="83" fill="hold">
                            <p:stCondLst>
                              <p:cond delay="0"/>
                            </p:stCondLst>
                            <p:childTnLst>
                              <p:par>
                                <p:cTn id="84" presetID="49" presetClass="entr" presetSubtype="0" decel="100000" fill="hold" grpId="0" nodeType="clickEffect">
                                  <p:stCondLst>
                                    <p:cond delay="0"/>
                                  </p:stCondLst>
                                  <p:childTnLst>
                                    <p:set>
                                      <p:cBhvr>
                                        <p:cTn id="85" dur="1" fill="hold">
                                          <p:stCondLst>
                                            <p:cond delay="0"/>
                                          </p:stCondLst>
                                        </p:cTn>
                                        <p:tgtEl>
                                          <p:spTgt spid="54"/>
                                        </p:tgtEl>
                                        <p:attrNameLst>
                                          <p:attrName>style.visibility</p:attrName>
                                        </p:attrNameLst>
                                      </p:cBhvr>
                                      <p:to>
                                        <p:strVal val="visible"/>
                                      </p:to>
                                    </p:set>
                                    <p:anim calcmode="lin" valueType="num">
                                      <p:cBhvr>
                                        <p:cTn id="86" dur="500" fill="hold"/>
                                        <p:tgtEl>
                                          <p:spTgt spid="54"/>
                                        </p:tgtEl>
                                        <p:attrNameLst>
                                          <p:attrName>ppt_w</p:attrName>
                                        </p:attrNameLst>
                                      </p:cBhvr>
                                      <p:tavLst>
                                        <p:tav tm="0">
                                          <p:val>
                                            <p:fltVal val="0"/>
                                          </p:val>
                                        </p:tav>
                                        <p:tav tm="100000">
                                          <p:val>
                                            <p:strVal val="#ppt_w"/>
                                          </p:val>
                                        </p:tav>
                                      </p:tavLst>
                                    </p:anim>
                                    <p:anim calcmode="lin" valueType="num">
                                      <p:cBhvr>
                                        <p:cTn id="87" dur="500" fill="hold"/>
                                        <p:tgtEl>
                                          <p:spTgt spid="54"/>
                                        </p:tgtEl>
                                        <p:attrNameLst>
                                          <p:attrName>ppt_h</p:attrName>
                                        </p:attrNameLst>
                                      </p:cBhvr>
                                      <p:tavLst>
                                        <p:tav tm="0">
                                          <p:val>
                                            <p:fltVal val="0"/>
                                          </p:val>
                                        </p:tav>
                                        <p:tav tm="100000">
                                          <p:val>
                                            <p:strVal val="#ppt_h"/>
                                          </p:val>
                                        </p:tav>
                                      </p:tavLst>
                                    </p:anim>
                                    <p:anim calcmode="lin" valueType="num">
                                      <p:cBhvr>
                                        <p:cTn id="88" dur="500" fill="hold"/>
                                        <p:tgtEl>
                                          <p:spTgt spid="54"/>
                                        </p:tgtEl>
                                        <p:attrNameLst>
                                          <p:attrName>style.rotation</p:attrName>
                                        </p:attrNameLst>
                                      </p:cBhvr>
                                      <p:tavLst>
                                        <p:tav tm="0">
                                          <p:val>
                                            <p:fltVal val="360"/>
                                          </p:val>
                                        </p:tav>
                                        <p:tav tm="100000">
                                          <p:val>
                                            <p:fltVal val="0"/>
                                          </p:val>
                                        </p:tav>
                                      </p:tavLst>
                                    </p:anim>
                                    <p:animEffect transition="in" filter="fade">
                                      <p:cBhvr>
                                        <p:cTn id="89" dur="500"/>
                                        <p:tgtEl>
                                          <p:spTgt spid="54"/>
                                        </p:tgtEl>
                                      </p:cBhvr>
                                    </p:animEffect>
                                  </p:childTnLst>
                                </p:cTn>
                              </p:par>
                            </p:childTnLst>
                          </p:cTn>
                        </p:par>
                      </p:childTnLst>
                    </p:cTn>
                  </p:par>
                  <p:par>
                    <p:cTn id="90" fill="hold">
                      <p:stCondLst>
                        <p:cond delay="indefinite"/>
                      </p:stCondLst>
                      <p:childTnLst>
                        <p:par>
                          <p:cTn id="91" fill="hold">
                            <p:stCondLst>
                              <p:cond delay="0"/>
                            </p:stCondLst>
                            <p:childTnLst>
                              <p:par>
                                <p:cTn id="92" presetID="12" presetClass="entr" presetSubtype="1" fill="hold" grpId="0" nodeType="clickEffect">
                                  <p:stCondLst>
                                    <p:cond delay="0"/>
                                  </p:stCondLst>
                                  <p:childTnLst>
                                    <p:set>
                                      <p:cBhvr>
                                        <p:cTn id="93" dur="1" fill="hold">
                                          <p:stCondLst>
                                            <p:cond delay="0"/>
                                          </p:stCondLst>
                                        </p:cTn>
                                        <p:tgtEl>
                                          <p:spTgt spid="55"/>
                                        </p:tgtEl>
                                        <p:attrNameLst>
                                          <p:attrName>style.visibility</p:attrName>
                                        </p:attrNameLst>
                                      </p:cBhvr>
                                      <p:to>
                                        <p:strVal val="visible"/>
                                      </p:to>
                                    </p:set>
                                    <p:anim calcmode="lin" valueType="num">
                                      <p:cBhvr additive="base">
                                        <p:cTn id="94" dur="500"/>
                                        <p:tgtEl>
                                          <p:spTgt spid="55"/>
                                        </p:tgtEl>
                                        <p:attrNameLst>
                                          <p:attrName>ppt_y</p:attrName>
                                        </p:attrNameLst>
                                      </p:cBhvr>
                                      <p:tavLst>
                                        <p:tav tm="0">
                                          <p:val>
                                            <p:strVal val="#ppt_y-#ppt_h*1.125000"/>
                                          </p:val>
                                        </p:tav>
                                        <p:tav tm="100000">
                                          <p:val>
                                            <p:strVal val="#ppt_y"/>
                                          </p:val>
                                        </p:tav>
                                      </p:tavLst>
                                    </p:anim>
                                    <p:animEffect transition="in" filter="wipe(down)">
                                      <p:cBhvr>
                                        <p:cTn id="95"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p:bldP spid="31" grpId="0"/>
      <p:bldP spid="26" grpId="0" bldLvl="0" animBg="1"/>
      <p:bldP spid="29" grpId="0" bldLvl="0" animBg="1"/>
      <p:bldP spid="32" grpId="0"/>
      <p:bldP spid="52" grpId="0"/>
      <p:bldP spid="53" grpId="0"/>
      <p:bldP spid="54" grpId="0"/>
      <p:bldP spid="55" grpId="0"/>
    </p:bld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文本框 26"/>
          <p:cNvSpPr txBox="1"/>
          <p:nvPr/>
        </p:nvSpPr>
        <p:spPr>
          <a:xfrm>
            <a:off x="1212942" y="2686826"/>
            <a:ext cx="1777363" cy="369332"/>
          </a:xfrm>
          <a:prstGeom prst="rect">
            <a:avLst/>
          </a:prstGeom>
          <a:noFill/>
        </p:spPr>
        <p:txBody>
          <a:bodyPr wrap="square" rtlCol="0">
            <a:spAutoFit/>
          </a:bodyPr>
          <a:lstStyle/>
          <a:p>
            <a:r>
              <a:rPr lang="zh-CN" altLang="en-US" b="1" dirty="0"/>
              <a:t>发送窗口</a:t>
            </a:r>
            <a:r>
              <a:rPr lang="en-US" altLang="zh-CN" b="1" dirty="0"/>
              <a:t>swnd</a:t>
            </a:r>
            <a:endParaRPr lang="zh-CN" altLang="en-US" b="1" dirty="0"/>
          </a:p>
        </p:txBody>
      </p:sp>
      <p:sp>
        <p:nvSpPr>
          <p:cNvPr id="28" name="文本框 27"/>
          <p:cNvSpPr txBox="1"/>
          <p:nvPr/>
        </p:nvSpPr>
        <p:spPr>
          <a:xfrm>
            <a:off x="1212941" y="3087576"/>
            <a:ext cx="1777363" cy="369332"/>
          </a:xfrm>
          <a:prstGeom prst="rect">
            <a:avLst/>
          </a:prstGeom>
          <a:noFill/>
        </p:spPr>
        <p:txBody>
          <a:bodyPr wrap="square" rtlCol="0">
            <a:spAutoFit/>
          </a:bodyPr>
          <a:lstStyle/>
          <a:p>
            <a:r>
              <a:rPr lang="zh-CN" altLang="en-US" b="1" dirty="0"/>
              <a:t>拥塞窗口</a:t>
            </a:r>
            <a:r>
              <a:rPr lang="en-US" altLang="zh-CN" b="1" dirty="0"/>
              <a:t>cwnd</a:t>
            </a:r>
            <a:endParaRPr lang="zh-CN" altLang="en-US" b="1" dirty="0"/>
          </a:p>
        </p:txBody>
      </p:sp>
      <p:sp>
        <p:nvSpPr>
          <p:cNvPr id="26" name="标注: 右箭头 25"/>
          <p:cNvSpPr/>
          <p:nvPr/>
        </p:nvSpPr>
        <p:spPr>
          <a:xfrm>
            <a:off x="4976547" y="2355748"/>
            <a:ext cx="2070462" cy="400451"/>
          </a:xfrm>
          <a:prstGeom prst="rightArrowCallout">
            <a:avLst>
              <a:gd name="adj1" fmla="val 25000"/>
              <a:gd name="adj2" fmla="val 25000"/>
              <a:gd name="adj3" fmla="val 25000"/>
              <a:gd name="adj4" fmla="val 90155"/>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TCP</a:t>
            </a:r>
            <a:r>
              <a:rPr lang="zh-CN" altLang="en-US" b="1" dirty="0">
                <a:solidFill>
                  <a:schemeClr val="accent1">
                    <a:lumMod val="75000"/>
                  </a:schemeClr>
                </a:solidFill>
              </a:rPr>
              <a:t>数据</a:t>
            </a:r>
            <a:r>
              <a:rPr lang="zh-CN" altLang="en-US" b="1" dirty="0">
                <a:solidFill>
                  <a:schemeClr val="tx1"/>
                </a:solidFill>
              </a:rPr>
              <a:t>报文段</a:t>
            </a:r>
            <a:endParaRPr lang="zh-CN" altLang="en-US" b="1" dirty="0">
              <a:solidFill>
                <a:schemeClr val="tx1"/>
              </a:solidFill>
            </a:endParaRPr>
          </a:p>
        </p:txBody>
      </p:sp>
      <p:sp>
        <p:nvSpPr>
          <p:cNvPr id="29" name="标注: 左箭头 28"/>
          <p:cNvSpPr/>
          <p:nvPr/>
        </p:nvSpPr>
        <p:spPr>
          <a:xfrm>
            <a:off x="4736674" y="3442254"/>
            <a:ext cx="2117634" cy="400110"/>
          </a:xfrm>
          <a:prstGeom prst="leftArrowCallout">
            <a:avLst>
              <a:gd name="adj1" fmla="val 25000"/>
              <a:gd name="adj2" fmla="val 25000"/>
              <a:gd name="adj3" fmla="val 25000"/>
              <a:gd name="adj4" fmla="val 87059"/>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TCP</a:t>
            </a:r>
            <a:r>
              <a:rPr lang="zh-CN" altLang="en-US" b="1" dirty="0">
                <a:solidFill>
                  <a:schemeClr val="accent1">
                    <a:lumMod val="75000"/>
                  </a:schemeClr>
                </a:solidFill>
              </a:rPr>
              <a:t>确认</a:t>
            </a:r>
            <a:r>
              <a:rPr lang="zh-CN" altLang="en-US" b="1" dirty="0">
                <a:solidFill>
                  <a:schemeClr val="tx1"/>
                </a:solidFill>
              </a:rPr>
              <a:t>报文段</a:t>
            </a:r>
            <a:endParaRPr lang="zh-CN" altLang="en-US" b="1" dirty="0">
              <a:solidFill>
                <a:schemeClr val="tx1"/>
              </a:solidFill>
            </a:endParaRPr>
          </a:p>
        </p:txBody>
      </p:sp>
      <p:grpSp>
        <p:nvGrpSpPr>
          <p:cNvPr id="4" name="组合 3"/>
          <p:cNvGrpSpPr/>
          <p:nvPr/>
        </p:nvGrpSpPr>
        <p:grpSpPr>
          <a:xfrm>
            <a:off x="304799" y="749300"/>
            <a:ext cx="6192345" cy="400110"/>
            <a:chOff x="424116" y="898245"/>
            <a:chExt cx="6192345" cy="400110"/>
          </a:xfrm>
        </p:grpSpPr>
        <p:sp>
          <p:nvSpPr>
            <p:cNvPr id="2" name="平行四边形 1"/>
            <p:cNvSpPr/>
            <p:nvPr/>
          </p:nvSpPr>
          <p:spPr>
            <a:xfrm>
              <a:off x="424116" y="898245"/>
              <a:ext cx="694509"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03</a:t>
              </a:r>
              <a:endParaRPr lang="zh-CN" altLang="en-US" sz="2200" dirty="0">
                <a:latin typeface="Impact" panose="020B0806030902050204" pitchFamily="34" charset="0"/>
              </a:endParaRPr>
            </a:p>
          </p:txBody>
        </p:sp>
        <p:sp>
          <p:nvSpPr>
            <p:cNvPr id="3" name="文本框 2"/>
            <p:cNvSpPr txBox="1"/>
            <p:nvPr/>
          </p:nvSpPr>
          <p:spPr>
            <a:xfrm>
              <a:off x="1118625" y="898245"/>
              <a:ext cx="5497836" cy="400110"/>
            </a:xfrm>
            <a:prstGeom prst="rect">
              <a:avLst/>
            </a:prstGeom>
            <a:noFill/>
          </p:spPr>
          <p:txBody>
            <a:bodyPr wrap="square" rtlCol="0">
              <a:spAutoFit/>
            </a:bodyPr>
            <a:lstStyle/>
            <a:p>
              <a:r>
                <a:rPr lang="en-US" altLang="zh-CN" sz="2000" b="1" dirty="0"/>
                <a:t>TCP</a:t>
              </a:r>
              <a:r>
                <a:rPr lang="zh-CN" altLang="en-US" sz="2000" b="1" dirty="0"/>
                <a:t>的四种拥塞控制方法</a:t>
              </a:r>
              <a:endParaRPr lang="zh-CN" altLang="en-US" sz="2000" b="1" dirty="0"/>
            </a:p>
          </p:txBody>
        </p:sp>
      </p:grpSp>
      <p:sp>
        <p:nvSpPr>
          <p:cNvPr id="5" name="矩形 4"/>
          <p:cNvSpPr/>
          <p:nvPr/>
        </p:nvSpPr>
        <p:spPr>
          <a:xfrm>
            <a:off x="304800" y="1371601"/>
            <a:ext cx="2685505" cy="6858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2000" b="1" dirty="0"/>
              <a:t>慢开始</a:t>
            </a:r>
            <a:endParaRPr lang="en-US" altLang="zh-CN" sz="2000" b="1" dirty="0"/>
          </a:p>
          <a:p>
            <a:pPr algn="ctr"/>
            <a:r>
              <a:rPr lang="zh-CN" altLang="en-US" sz="2000" b="1" dirty="0"/>
              <a:t>（</a:t>
            </a:r>
            <a:r>
              <a:rPr lang="en-US" altLang="zh-CN" sz="2000" b="1" dirty="0"/>
              <a:t>slow-start</a:t>
            </a:r>
            <a:r>
              <a:rPr lang="zh-CN" altLang="en-US" sz="2000" b="1" dirty="0"/>
              <a:t>）</a:t>
            </a:r>
            <a:endParaRPr lang="zh-CN" altLang="en-US" sz="2000" b="1" dirty="0"/>
          </a:p>
        </p:txBody>
      </p:sp>
      <p:sp>
        <p:nvSpPr>
          <p:cNvPr id="8" name="矩形 7"/>
          <p:cNvSpPr/>
          <p:nvPr/>
        </p:nvSpPr>
        <p:spPr>
          <a:xfrm>
            <a:off x="3270432" y="1371601"/>
            <a:ext cx="2685505" cy="6858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sz="2000" b="1" dirty="0"/>
              <a:t>拥塞避免</a:t>
            </a:r>
            <a:endParaRPr lang="en-US" altLang="zh-CN" sz="2000" b="1" dirty="0"/>
          </a:p>
          <a:p>
            <a:pPr algn="ctr"/>
            <a:r>
              <a:rPr lang="zh-CN" altLang="en-US" sz="2000" b="1" dirty="0"/>
              <a:t>（</a:t>
            </a:r>
            <a:r>
              <a:rPr lang="en-US" altLang="zh-CN" sz="2000" b="1" dirty="0"/>
              <a:t>congestion avoidance</a:t>
            </a:r>
            <a:r>
              <a:rPr lang="zh-CN" altLang="en-US" sz="2000" b="1" dirty="0"/>
              <a:t>）</a:t>
            </a:r>
            <a:endParaRPr lang="zh-CN" altLang="en-US" sz="2000" b="1" dirty="0"/>
          </a:p>
        </p:txBody>
      </p:sp>
      <p:sp>
        <p:nvSpPr>
          <p:cNvPr id="9" name="矩形 8"/>
          <p:cNvSpPr/>
          <p:nvPr/>
        </p:nvSpPr>
        <p:spPr>
          <a:xfrm>
            <a:off x="6236064" y="1371601"/>
            <a:ext cx="2685505" cy="68580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zh-CN" altLang="en-US" sz="2000" b="1" dirty="0"/>
              <a:t>快重传</a:t>
            </a:r>
            <a:endParaRPr lang="en-US" altLang="zh-CN" sz="2000" b="1" dirty="0"/>
          </a:p>
          <a:p>
            <a:pPr algn="ctr"/>
            <a:r>
              <a:rPr lang="zh-CN" altLang="en-US" sz="2000" b="1" dirty="0"/>
              <a:t>（</a:t>
            </a:r>
            <a:r>
              <a:rPr lang="en-US" altLang="zh-CN" sz="2000" b="1" dirty="0"/>
              <a:t>fast retransmit</a:t>
            </a:r>
            <a:r>
              <a:rPr lang="zh-CN" altLang="en-US" sz="2000" b="1" dirty="0"/>
              <a:t>）</a:t>
            </a:r>
            <a:endParaRPr lang="zh-CN" altLang="en-US" sz="2000" b="1" dirty="0"/>
          </a:p>
        </p:txBody>
      </p:sp>
      <p:sp>
        <p:nvSpPr>
          <p:cNvPr id="10" name="矩形 9"/>
          <p:cNvSpPr/>
          <p:nvPr/>
        </p:nvSpPr>
        <p:spPr>
          <a:xfrm>
            <a:off x="9201695" y="1371601"/>
            <a:ext cx="2685505" cy="6858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2000" b="1" dirty="0"/>
              <a:t>快恢复</a:t>
            </a:r>
            <a:endParaRPr lang="en-US" altLang="zh-CN" sz="2000" b="1" dirty="0"/>
          </a:p>
          <a:p>
            <a:pPr algn="ctr"/>
            <a:r>
              <a:rPr lang="zh-CN" altLang="en-US" sz="2000" b="1" dirty="0"/>
              <a:t>（</a:t>
            </a:r>
            <a:r>
              <a:rPr lang="en-US" altLang="zh-CN" sz="2000" b="1" dirty="0"/>
              <a:t>fast recovery</a:t>
            </a:r>
            <a:r>
              <a:rPr lang="zh-CN" altLang="en-US" sz="2000" b="1" dirty="0"/>
              <a:t>）</a:t>
            </a:r>
            <a:endParaRPr lang="zh-CN" altLang="en-US" sz="2000" b="1" dirty="0"/>
          </a:p>
        </p:txBody>
      </p:sp>
      <p:grpSp>
        <p:nvGrpSpPr>
          <p:cNvPr id="23" name="组合 22"/>
          <p:cNvGrpSpPr/>
          <p:nvPr/>
        </p:nvGrpSpPr>
        <p:grpSpPr>
          <a:xfrm>
            <a:off x="3325886" y="2386867"/>
            <a:ext cx="5540228" cy="1035796"/>
            <a:chOff x="6428741" y="2543625"/>
            <a:chExt cx="5540228" cy="1035796"/>
          </a:xfrm>
        </p:grpSpPr>
        <p:pic>
          <p:nvPicPr>
            <p:cNvPr id="17" name="图形 16"/>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a:off x="6668777" y="2924482"/>
              <a:ext cx="677140" cy="654939"/>
            </a:xfrm>
            <a:prstGeom prst="rect">
              <a:avLst/>
            </a:prstGeom>
          </p:spPr>
        </p:pic>
        <p:sp>
          <p:nvSpPr>
            <p:cNvPr id="18" name="文本框 17"/>
            <p:cNvSpPr txBox="1"/>
            <p:nvPr/>
          </p:nvSpPr>
          <p:spPr>
            <a:xfrm>
              <a:off x="6428741" y="2543625"/>
              <a:ext cx="1410788" cy="369332"/>
            </a:xfrm>
            <a:prstGeom prst="rect">
              <a:avLst/>
            </a:prstGeom>
            <a:noFill/>
          </p:spPr>
          <p:txBody>
            <a:bodyPr wrap="square" rtlCol="0">
              <a:spAutoFit/>
            </a:bodyPr>
            <a:lstStyle/>
            <a:p>
              <a:r>
                <a:rPr lang="en-US" altLang="zh-CN" b="1" dirty="0"/>
                <a:t>TCP</a:t>
              </a:r>
              <a:r>
                <a:rPr lang="zh-CN" altLang="en-US" b="1" dirty="0"/>
                <a:t>发送方</a:t>
              </a:r>
              <a:endParaRPr lang="zh-CN" altLang="en-US" b="1" dirty="0"/>
            </a:p>
          </p:txBody>
        </p:sp>
        <p:pic>
          <p:nvPicPr>
            <p:cNvPr id="19" name="图形 18"/>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a:off x="10798217" y="2924482"/>
              <a:ext cx="677140" cy="654939"/>
            </a:xfrm>
            <a:prstGeom prst="rect">
              <a:avLst/>
            </a:prstGeom>
          </p:spPr>
        </p:pic>
        <p:sp>
          <p:nvSpPr>
            <p:cNvPr id="20" name="文本框 19"/>
            <p:cNvSpPr txBox="1"/>
            <p:nvPr/>
          </p:nvSpPr>
          <p:spPr>
            <a:xfrm>
              <a:off x="10558181" y="2543625"/>
              <a:ext cx="1410788" cy="369332"/>
            </a:xfrm>
            <a:prstGeom prst="rect">
              <a:avLst/>
            </a:prstGeom>
            <a:noFill/>
          </p:spPr>
          <p:txBody>
            <a:bodyPr wrap="square" rtlCol="0">
              <a:spAutoFit/>
            </a:bodyPr>
            <a:lstStyle/>
            <a:p>
              <a:r>
                <a:rPr lang="en-US" altLang="zh-CN" b="1" dirty="0"/>
                <a:t>TCP</a:t>
              </a:r>
              <a:r>
                <a:rPr lang="zh-CN" altLang="en-US" b="1" dirty="0"/>
                <a:t>接收方</a:t>
              </a:r>
              <a:endParaRPr lang="zh-CN" altLang="en-US" b="1" dirty="0"/>
            </a:p>
          </p:txBody>
        </p:sp>
      </p:grpSp>
      <p:grpSp>
        <p:nvGrpSpPr>
          <p:cNvPr id="24" name="组合 23"/>
          <p:cNvGrpSpPr/>
          <p:nvPr/>
        </p:nvGrpSpPr>
        <p:grpSpPr>
          <a:xfrm>
            <a:off x="4328192" y="2871493"/>
            <a:ext cx="3367172" cy="447400"/>
            <a:chOff x="7431047" y="3028251"/>
            <a:chExt cx="3367172" cy="447400"/>
          </a:xfrm>
        </p:grpSpPr>
        <p:sp>
          <p:nvSpPr>
            <p:cNvPr id="21" name="圆柱体 20"/>
            <p:cNvSpPr/>
            <p:nvPr/>
          </p:nvSpPr>
          <p:spPr>
            <a:xfrm rot="16200000">
              <a:off x="8890933" y="1568365"/>
              <a:ext cx="447400" cy="3367172"/>
            </a:xfrm>
            <a:prstGeom prst="can">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22" name="文本框 21"/>
            <p:cNvSpPr txBox="1"/>
            <p:nvPr/>
          </p:nvSpPr>
          <p:spPr>
            <a:xfrm>
              <a:off x="8536672" y="3059668"/>
              <a:ext cx="1161506" cy="369332"/>
            </a:xfrm>
            <a:prstGeom prst="rect">
              <a:avLst/>
            </a:prstGeom>
            <a:noFill/>
          </p:spPr>
          <p:txBody>
            <a:bodyPr wrap="square" rtlCol="0">
              <a:spAutoFit/>
            </a:bodyPr>
            <a:lstStyle/>
            <a:p>
              <a:pPr algn="ctr"/>
              <a:r>
                <a:rPr lang="en-US" altLang="zh-CN" b="1" dirty="0">
                  <a:solidFill>
                    <a:schemeClr val="bg1"/>
                  </a:solidFill>
                </a:rPr>
                <a:t>TCP</a:t>
              </a:r>
              <a:r>
                <a:rPr lang="zh-CN" altLang="en-US" b="1" dirty="0">
                  <a:solidFill>
                    <a:schemeClr val="bg1"/>
                  </a:solidFill>
                </a:rPr>
                <a:t>连接</a:t>
              </a:r>
              <a:endParaRPr lang="zh-CN" altLang="en-US" b="1" dirty="0">
                <a:solidFill>
                  <a:schemeClr val="bg1"/>
                </a:solidFill>
              </a:endParaRPr>
            </a:p>
          </p:txBody>
        </p:sp>
      </p:grpSp>
      <p:sp>
        <p:nvSpPr>
          <p:cNvPr id="54" name="文本框 53"/>
          <p:cNvSpPr txBox="1"/>
          <p:nvPr/>
        </p:nvSpPr>
        <p:spPr>
          <a:xfrm>
            <a:off x="1319349" y="4131043"/>
            <a:ext cx="2006537" cy="369332"/>
          </a:xfrm>
          <a:prstGeom prst="rect">
            <a:avLst/>
          </a:prstGeom>
          <a:noFill/>
        </p:spPr>
        <p:txBody>
          <a:bodyPr wrap="square" rtlCol="0">
            <a:spAutoFit/>
          </a:bodyPr>
          <a:lstStyle/>
          <a:p>
            <a:r>
              <a:rPr lang="zh-CN" altLang="en-US" b="1" dirty="0"/>
              <a:t>不考虑流量控制</a:t>
            </a:r>
            <a:endParaRPr lang="zh-CN" altLang="en-US" b="1" dirty="0"/>
          </a:p>
        </p:txBody>
      </p:sp>
      <p:sp>
        <p:nvSpPr>
          <p:cNvPr id="55" name="文本框 54"/>
          <p:cNvSpPr txBox="1"/>
          <p:nvPr/>
        </p:nvSpPr>
        <p:spPr>
          <a:xfrm>
            <a:off x="4031280" y="3998708"/>
            <a:ext cx="2564043" cy="523220"/>
          </a:xfrm>
          <a:prstGeom prst="rect">
            <a:avLst/>
          </a:prstGeom>
          <a:noFill/>
        </p:spPr>
        <p:txBody>
          <a:bodyPr wrap="square" rtlCol="0">
            <a:spAutoFit/>
          </a:bodyPr>
          <a:lstStyle/>
          <a:p>
            <a:r>
              <a:rPr lang="en-US" altLang="zh-CN" sz="2800" b="1" dirty="0"/>
              <a:t>swnd = cwnd</a:t>
            </a:r>
            <a:endParaRPr lang="zh-CN" altLang="en-US" sz="2800" b="1" dirty="0"/>
          </a:p>
        </p:txBody>
      </p:sp>
      <p:sp>
        <p:nvSpPr>
          <p:cNvPr id="6" name="对话气泡: 矩形 5"/>
          <p:cNvSpPr/>
          <p:nvPr/>
        </p:nvSpPr>
        <p:spPr>
          <a:xfrm>
            <a:off x="7047009" y="3866450"/>
            <a:ext cx="4840191" cy="1523862"/>
          </a:xfrm>
          <a:prstGeom prst="wedgeRectCallout">
            <a:avLst>
              <a:gd name="adj1" fmla="val -70448"/>
              <a:gd name="adj2" fmla="val -22945"/>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l"/>
            </a:pPr>
            <a:r>
              <a:rPr lang="en-US" altLang="zh-CN" b="1" dirty="0">
                <a:solidFill>
                  <a:schemeClr val="accent1">
                    <a:lumMod val="75000"/>
                  </a:schemeClr>
                </a:solidFill>
              </a:rPr>
              <a:t>cwnd</a:t>
            </a:r>
            <a:r>
              <a:rPr lang="zh-CN" altLang="en-US" b="1" dirty="0">
                <a:solidFill>
                  <a:schemeClr val="accent1">
                    <a:lumMod val="75000"/>
                  </a:schemeClr>
                </a:solidFill>
              </a:rPr>
              <a:t>的维护原则</a:t>
            </a:r>
            <a:r>
              <a:rPr lang="zh-CN" altLang="en-US" b="1" dirty="0">
                <a:solidFill>
                  <a:schemeClr val="tx1"/>
                </a:solidFill>
              </a:rPr>
              <a:t>：只要网络</a:t>
            </a:r>
            <a:r>
              <a:rPr lang="zh-CN" altLang="en-US" b="1" dirty="0">
                <a:solidFill>
                  <a:schemeClr val="accent1">
                    <a:lumMod val="75000"/>
                  </a:schemeClr>
                </a:solidFill>
              </a:rPr>
              <a:t>没有出现拥塞</a:t>
            </a:r>
            <a:r>
              <a:rPr lang="zh-CN" altLang="en-US" b="1" dirty="0">
                <a:solidFill>
                  <a:schemeClr val="tx1"/>
                </a:solidFill>
              </a:rPr>
              <a:t>，</a:t>
            </a:r>
            <a:r>
              <a:rPr lang="zh-CN" altLang="en-US" b="1" dirty="0">
                <a:solidFill>
                  <a:schemeClr val="accent1">
                    <a:lumMod val="75000"/>
                  </a:schemeClr>
                </a:solidFill>
              </a:rPr>
              <a:t>拥塞窗口就再增大</a:t>
            </a:r>
            <a:r>
              <a:rPr lang="zh-CN" altLang="en-US" b="1" dirty="0">
                <a:solidFill>
                  <a:schemeClr val="tx1"/>
                </a:solidFill>
              </a:rPr>
              <a:t>一些，但只要</a:t>
            </a:r>
            <a:r>
              <a:rPr lang="zh-CN" altLang="en-US" b="1" dirty="0">
                <a:solidFill>
                  <a:schemeClr val="accent1">
                    <a:lumMod val="75000"/>
                  </a:schemeClr>
                </a:solidFill>
              </a:rPr>
              <a:t>网络出现拥塞</a:t>
            </a:r>
            <a:r>
              <a:rPr lang="zh-CN" altLang="en-US" b="1" dirty="0">
                <a:solidFill>
                  <a:schemeClr val="tx1"/>
                </a:solidFill>
              </a:rPr>
              <a:t>，</a:t>
            </a:r>
            <a:r>
              <a:rPr lang="zh-CN" altLang="en-US" b="1" dirty="0">
                <a:solidFill>
                  <a:schemeClr val="accent1">
                    <a:lumMod val="75000"/>
                  </a:schemeClr>
                </a:solidFill>
              </a:rPr>
              <a:t>拥塞窗口就减少</a:t>
            </a:r>
            <a:r>
              <a:rPr lang="zh-CN" altLang="en-US" b="1" dirty="0">
                <a:solidFill>
                  <a:schemeClr val="tx1"/>
                </a:solidFill>
              </a:rPr>
              <a:t>一些。</a:t>
            </a:r>
            <a:endParaRPr lang="en-US" altLang="zh-CN" b="1" dirty="0">
              <a:solidFill>
                <a:schemeClr val="tx1"/>
              </a:solidFill>
            </a:endParaRPr>
          </a:p>
          <a:p>
            <a:pPr marL="285750" indent="-285750">
              <a:buFont typeface="Wingdings" panose="05000000000000000000" pitchFamily="2" charset="2"/>
              <a:buChar char="l"/>
            </a:pPr>
            <a:r>
              <a:rPr lang="zh-CN" altLang="en-US" b="1" dirty="0">
                <a:solidFill>
                  <a:schemeClr val="accent1">
                    <a:lumMod val="75000"/>
                  </a:schemeClr>
                </a:solidFill>
              </a:rPr>
              <a:t>判断网络出现拥塞的依据</a:t>
            </a:r>
            <a:r>
              <a:rPr lang="zh-CN" altLang="en-US" b="1" dirty="0">
                <a:solidFill>
                  <a:schemeClr val="tx1"/>
                </a:solidFill>
              </a:rPr>
              <a:t>：没有按时收到应当到达的</a:t>
            </a:r>
            <a:r>
              <a:rPr lang="en-US" altLang="zh-CN" b="1" dirty="0">
                <a:solidFill>
                  <a:schemeClr val="tx1"/>
                </a:solidFill>
              </a:rPr>
              <a:t>TCP</a:t>
            </a:r>
            <a:r>
              <a:rPr lang="zh-CN" altLang="en-US" b="1" dirty="0">
                <a:solidFill>
                  <a:schemeClr val="tx1"/>
                </a:solidFill>
              </a:rPr>
              <a:t>确认报文段而产生了</a:t>
            </a:r>
            <a:r>
              <a:rPr lang="zh-CN" altLang="en-US" b="1" dirty="0">
                <a:solidFill>
                  <a:schemeClr val="accent1">
                    <a:lumMod val="75000"/>
                  </a:schemeClr>
                </a:solidFill>
              </a:rPr>
              <a:t>超时重传</a:t>
            </a:r>
            <a:r>
              <a:rPr lang="zh-CN" altLang="en-US" b="1" dirty="0">
                <a:solidFill>
                  <a:schemeClr val="tx1"/>
                </a:solidFill>
              </a:rPr>
              <a:t>。</a:t>
            </a:r>
            <a:endParaRPr lang="zh-CN" altLang="en-US" b="1" dirty="0">
              <a:solidFill>
                <a:schemeClr val="tx1"/>
              </a:solidFill>
            </a:endParaRPr>
          </a:p>
        </p:txBody>
      </p:sp>
      <p:sp>
        <p:nvSpPr>
          <p:cNvPr id="7" name="文本框 6"/>
          <p:cNvSpPr txBox="1"/>
          <p:nvPr/>
        </p:nvSpPr>
        <p:spPr>
          <a:xfrm>
            <a:off x="1212941" y="3485108"/>
            <a:ext cx="2352981" cy="369332"/>
          </a:xfrm>
          <a:prstGeom prst="rect">
            <a:avLst/>
          </a:prstGeom>
          <a:noFill/>
        </p:spPr>
        <p:txBody>
          <a:bodyPr wrap="square" rtlCol="0">
            <a:spAutoFit/>
          </a:bodyPr>
          <a:lstStyle/>
          <a:p>
            <a:r>
              <a:rPr lang="zh-CN" altLang="en-US" b="1" dirty="0"/>
              <a:t>慢开始门限</a:t>
            </a:r>
            <a:r>
              <a:rPr lang="en-US" altLang="zh-CN" b="1" dirty="0"/>
              <a:t>ssthresh</a:t>
            </a:r>
            <a:endParaRPr lang="zh-CN" altLang="en-US" b="1" dirty="0"/>
          </a:p>
        </p:txBody>
      </p:sp>
      <p:sp>
        <p:nvSpPr>
          <p:cNvPr id="12" name="椭圆 11"/>
          <p:cNvSpPr/>
          <p:nvPr/>
        </p:nvSpPr>
        <p:spPr>
          <a:xfrm>
            <a:off x="1449977" y="4998427"/>
            <a:ext cx="202474" cy="20247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1736360" y="4914998"/>
            <a:ext cx="4499703" cy="369332"/>
          </a:xfrm>
          <a:prstGeom prst="rect">
            <a:avLst/>
          </a:prstGeom>
          <a:noFill/>
        </p:spPr>
        <p:txBody>
          <a:bodyPr wrap="square" rtlCol="0">
            <a:spAutoFit/>
          </a:bodyPr>
          <a:lstStyle/>
          <a:p>
            <a:r>
              <a:rPr lang="zh-CN" altLang="en-US" b="1" dirty="0"/>
              <a:t>当</a:t>
            </a:r>
            <a:r>
              <a:rPr lang="en-US" altLang="zh-CN" b="1" dirty="0"/>
              <a:t>cwnd &lt; ssthresh</a:t>
            </a:r>
            <a:r>
              <a:rPr lang="zh-CN" altLang="en-US" b="1" dirty="0"/>
              <a:t>时，使用慢开始算法。</a:t>
            </a:r>
            <a:endParaRPr lang="zh-CN" altLang="en-US" b="1" dirty="0"/>
          </a:p>
        </p:txBody>
      </p:sp>
      <p:sp>
        <p:nvSpPr>
          <p:cNvPr id="14" name="椭圆 13"/>
          <p:cNvSpPr/>
          <p:nvPr/>
        </p:nvSpPr>
        <p:spPr>
          <a:xfrm>
            <a:off x="1449977" y="5553354"/>
            <a:ext cx="202474" cy="20247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p:cNvSpPr txBox="1"/>
          <p:nvPr/>
        </p:nvSpPr>
        <p:spPr>
          <a:xfrm>
            <a:off x="1736360" y="5469925"/>
            <a:ext cx="6702246" cy="369332"/>
          </a:xfrm>
          <a:prstGeom prst="rect">
            <a:avLst/>
          </a:prstGeom>
          <a:noFill/>
        </p:spPr>
        <p:txBody>
          <a:bodyPr wrap="square" rtlCol="0">
            <a:spAutoFit/>
          </a:bodyPr>
          <a:lstStyle/>
          <a:p>
            <a:r>
              <a:rPr lang="zh-CN" altLang="en-US" b="1" dirty="0"/>
              <a:t>当</a:t>
            </a:r>
            <a:r>
              <a:rPr lang="en-US" altLang="zh-CN" b="1" dirty="0"/>
              <a:t>cwnd &gt; ssthresh</a:t>
            </a:r>
            <a:r>
              <a:rPr lang="zh-CN" altLang="en-US" b="1" dirty="0"/>
              <a:t>时，停止使用慢开始算法而改用拥塞避免算法。</a:t>
            </a:r>
            <a:endParaRPr lang="zh-CN" altLang="en-US" b="1" dirty="0"/>
          </a:p>
        </p:txBody>
      </p:sp>
      <p:sp>
        <p:nvSpPr>
          <p:cNvPr id="16" name="椭圆 15"/>
          <p:cNvSpPr/>
          <p:nvPr/>
        </p:nvSpPr>
        <p:spPr>
          <a:xfrm>
            <a:off x="1449977" y="6097692"/>
            <a:ext cx="202474" cy="20247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文本框 24"/>
          <p:cNvSpPr txBox="1"/>
          <p:nvPr/>
        </p:nvSpPr>
        <p:spPr>
          <a:xfrm>
            <a:off x="1736359" y="6014263"/>
            <a:ext cx="7185209" cy="369332"/>
          </a:xfrm>
          <a:prstGeom prst="rect">
            <a:avLst/>
          </a:prstGeom>
          <a:noFill/>
        </p:spPr>
        <p:txBody>
          <a:bodyPr wrap="square" rtlCol="0">
            <a:spAutoFit/>
          </a:bodyPr>
          <a:lstStyle/>
          <a:p>
            <a:r>
              <a:rPr lang="zh-CN" altLang="en-US" b="1" dirty="0"/>
              <a:t>当</a:t>
            </a:r>
            <a:r>
              <a:rPr lang="en-US" altLang="zh-CN" b="1" dirty="0"/>
              <a:t>cwnd = ssthresh</a:t>
            </a:r>
            <a:r>
              <a:rPr lang="zh-CN" altLang="en-US" b="1" dirty="0"/>
              <a:t>时，既可使用慢开始算法，也可使用拥塞避免算法。</a:t>
            </a:r>
            <a:endParaRPr lang="zh-CN" altLang="en-US" b="1" dirty="0"/>
          </a:p>
        </p:txBody>
      </p:sp>
    </p:spTree>
    <p:custDataLst>
      <p:tags r:id="rId3"/>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1+#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2" presetClass="entr" presetSubtype="2"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p:tgtEl>
                                          <p:spTgt spid="7"/>
                                        </p:tgtEl>
                                        <p:attrNameLst>
                                          <p:attrName>ppt_x</p:attrName>
                                        </p:attrNameLst>
                                      </p:cBhvr>
                                      <p:tavLst>
                                        <p:tav tm="0">
                                          <p:val>
                                            <p:strVal val="#ppt_x+#ppt_w*1.125000"/>
                                          </p:val>
                                        </p:tav>
                                        <p:tav tm="100000">
                                          <p:val>
                                            <p:strVal val="#ppt_x"/>
                                          </p:val>
                                        </p:tav>
                                      </p:tavLst>
                                    </p:anim>
                                    <p:animEffect transition="in" filter="wipe(left)">
                                      <p:cBhvr>
                                        <p:cTn id="14" dur="500"/>
                                        <p:tgtEl>
                                          <p:spTgt spid="7"/>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p:cTn id="19" dur="500" fill="hold"/>
                                        <p:tgtEl>
                                          <p:spTgt spid="12"/>
                                        </p:tgtEl>
                                        <p:attrNameLst>
                                          <p:attrName>ppt_w</p:attrName>
                                        </p:attrNameLst>
                                      </p:cBhvr>
                                      <p:tavLst>
                                        <p:tav tm="0">
                                          <p:val>
                                            <p:fltVal val="0"/>
                                          </p:val>
                                        </p:tav>
                                        <p:tav tm="100000">
                                          <p:val>
                                            <p:strVal val="#ppt_w"/>
                                          </p:val>
                                        </p:tav>
                                      </p:tavLst>
                                    </p:anim>
                                    <p:anim calcmode="lin" valueType="num">
                                      <p:cBhvr>
                                        <p:cTn id="20" dur="500" fill="hold"/>
                                        <p:tgtEl>
                                          <p:spTgt spid="12"/>
                                        </p:tgtEl>
                                        <p:attrNameLst>
                                          <p:attrName>ppt_h</p:attrName>
                                        </p:attrNameLst>
                                      </p:cBhvr>
                                      <p:tavLst>
                                        <p:tav tm="0">
                                          <p:val>
                                            <p:fltVal val="0"/>
                                          </p:val>
                                        </p:tav>
                                        <p:tav tm="100000">
                                          <p:val>
                                            <p:strVal val="#ppt_h"/>
                                          </p:val>
                                        </p:tav>
                                      </p:tavLst>
                                    </p:anim>
                                    <p:animEffect transition="in" filter="fade">
                                      <p:cBhvr>
                                        <p:cTn id="21" dur="500"/>
                                        <p:tgtEl>
                                          <p:spTgt spid="12"/>
                                        </p:tgtEl>
                                      </p:cBhvr>
                                    </p:animEffect>
                                  </p:childTnLst>
                                </p:cTn>
                              </p:par>
                            </p:childTnLst>
                          </p:cTn>
                        </p:par>
                        <p:par>
                          <p:cTn id="22" fill="hold">
                            <p:stCondLst>
                              <p:cond delay="500"/>
                            </p:stCondLst>
                            <p:childTnLst>
                              <p:par>
                                <p:cTn id="23" presetID="1" presetClass="entr" presetSubtype="0" fill="hold" grpId="0" nodeType="afterEffect">
                                  <p:stCondLst>
                                    <p:cond delay="0"/>
                                  </p:stCondLst>
                                  <p:iterate type="lt">
                                    <p:tmAbs val="100"/>
                                  </p:iterate>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53" presetClass="entr" presetSubtype="16" fill="hold" grpId="0" nodeType="clickEffect">
                                  <p:stCondLst>
                                    <p:cond delay="0"/>
                                  </p:stCondLst>
                                  <p:childTnLst>
                                    <p:set>
                                      <p:cBhvr>
                                        <p:cTn id="28" dur="1" fill="hold">
                                          <p:stCondLst>
                                            <p:cond delay="0"/>
                                          </p:stCondLst>
                                        </p:cTn>
                                        <p:tgtEl>
                                          <p:spTgt spid="14"/>
                                        </p:tgtEl>
                                        <p:attrNameLst>
                                          <p:attrName>style.visibility</p:attrName>
                                        </p:attrNameLst>
                                      </p:cBhvr>
                                      <p:to>
                                        <p:strVal val="visible"/>
                                      </p:to>
                                    </p:set>
                                    <p:anim calcmode="lin" valueType="num">
                                      <p:cBhvr>
                                        <p:cTn id="29" dur="500" fill="hold"/>
                                        <p:tgtEl>
                                          <p:spTgt spid="14"/>
                                        </p:tgtEl>
                                        <p:attrNameLst>
                                          <p:attrName>ppt_w</p:attrName>
                                        </p:attrNameLst>
                                      </p:cBhvr>
                                      <p:tavLst>
                                        <p:tav tm="0">
                                          <p:val>
                                            <p:fltVal val="0"/>
                                          </p:val>
                                        </p:tav>
                                        <p:tav tm="100000">
                                          <p:val>
                                            <p:strVal val="#ppt_w"/>
                                          </p:val>
                                        </p:tav>
                                      </p:tavLst>
                                    </p:anim>
                                    <p:anim calcmode="lin" valueType="num">
                                      <p:cBhvr>
                                        <p:cTn id="30" dur="500" fill="hold"/>
                                        <p:tgtEl>
                                          <p:spTgt spid="14"/>
                                        </p:tgtEl>
                                        <p:attrNameLst>
                                          <p:attrName>ppt_h</p:attrName>
                                        </p:attrNameLst>
                                      </p:cBhvr>
                                      <p:tavLst>
                                        <p:tav tm="0">
                                          <p:val>
                                            <p:fltVal val="0"/>
                                          </p:val>
                                        </p:tav>
                                        <p:tav tm="100000">
                                          <p:val>
                                            <p:strVal val="#ppt_h"/>
                                          </p:val>
                                        </p:tav>
                                      </p:tavLst>
                                    </p:anim>
                                    <p:animEffect transition="in" filter="fade">
                                      <p:cBhvr>
                                        <p:cTn id="31" dur="500"/>
                                        <p:tgtEl>
                                          <p:spTgt spid="14"/>
                                        </p:tgtEl>
                                      </p:cBhvr>
                                    </p:animEffect>
                                  </p:childTnLst>
                                </p:cTn>
                              </p:par>
                            </p:childTnLst>
                          </p:cTn>
                        </p:par>
                        <p:par>
                          <p:cTn id="32" fill="hold">
                            <p:stCondLst>
                              <p:cond delay="500"/>
                            </p:stCondLst>
                            <p:childTnLst>
                              <p:par>
                                <p:cTn id="33" presetID="1" presetClass="entr" presetSubtype="0" fill="hold" grpId="0" nodeType="afterEffect">
                                  <p:stCondLst>
                                    <p:cond delay="0"/>
                                  </p:stCondLst>
                                  <p:iterate type="lt">
                                    <p:tmAbs val="100"/>
                                  </p:iterate>
                                  <p:childTnLst>
                                    <p:set>
                                      <p:cBhvr>
                                        <p:cTn id="34" dur="1" fill="hold">
                                          <p:stCondLst>
                                            <p:cond delay="0"/>
                                          </p:stCondLst>
                                        </p:cTn>
                                        <p:tgtEl>
                                          <p:spTgt spid="1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53" presetClass="entr" presetSubtype="16" fill="hold" grpId="0" nodeType="clickEffect">
                                  <p:stCondLst>
                                    <p:cond delay="0"/>
                                  </p:stCondLst>
                                  <p:childTnLst>
                                    <p:set>
                                      <p:cBhvr>
                                        <p:cTn id="38" dur="1" fill="hold">
                                          <p:stCondLst>
                                            <p:cond delay="0"/>
                                          </p:stCondLst>
                                        </p:cTn>
                                        <p:tgtEl>
                                          <p:spTgt spid="16"/>
                                        </p:tgtEl>
                                        <p:attrNameLst>
                                          <p:attrName>style.visibility</p:attrName>
                                        </p:attrNameLst>
                                      </p:cBhvr>
                                      <p:to>
                                        <p:strVal val="visible"/>
                                      </p:to>
                                    </p:set>
                                    <p:anim calcmode="lin" valueType="num">
                                      <p:cBhvr>
                                        <p:cTn id="39" dur="500" fill="hold"/>
                                        <p:tgtEl>
                                          <p:spTgt spid="16"/>
                                        </p:tgtEl>
                                        <p:attrNameLst>
                                          <p:attrName>ppt_w</p:attrName>
                                        </p:attrNameLst>
                                      </p:cBhvr>
                                      <p:tavLst>
                                        <p:tav tm="0">
                                          <p:val>
                                            <p:fltVal val="0"/>
                                          </p:val>
                                        </p:tav>
                                        <p:tav tm="100000">
                                          <p:val>
                                            <p:strVal val="#ppt_w"/>
                                          </p:val>
                                        </p:tav>
                                      </p:tavLst>
                                    </p:anim>
                                    <p:anim calcmode="lin" valueType="num">
                                      <p:cBhvr>
                                        <p:cTn id="40" dur="500" fill="hold"/>
                                        <p:tgtEl>
                                          <p:spTgt spid="16"/>
                                        </p:tgtEl>
                                        <p:attrNameLst>
                                          <p:attrName>ppt_h</p:attrName>
                                        </p:attrNameLst>
                                      </p:cBhvr>
                                      <p:tavLst>
                                        <p:tav tm="0">
                                          <p:val>
                                            <p:fltVal val="0"/>
                                          </p:val>
                                        </p:tav>
                                        <p:tav tm="100000">
                                          <p:val>
                                            <p:strVal val="#ppt_h"/>
                                          </p:val>
                                        </p:tav>
                                      </p:tavLst>
                                    </p:anim>
                                    <p:animEffect transition="in" filter="fade">
                                      <p:cBhvr>
                                        <p:cTn id="41" dur="500"/>
                                        <p:tgtEl>
                                          <p:spTgt spid="16"/>
                                        </p:tgtEl>
                                      </p:cBhvr>
                                    </p:animEffect>
                                  </p:childTnLst>
                                </p:cTn>
                              </p:par>
                            </p:childTnLst>
                          </p:cTn>
                        </p:par>
                        <p:par>
                          <p:cTn id="42" fill="hold">
                            <p:stCondLst>
                              <p:cond delay="500"/>
                            </p:stCondLst>
                            <p:childTnLst>
                              <p:par>
                                <p:cTn id="43" presetID="1" presetClass="entr" presetSubtype="0" fill="hold" grpId="0" nodeType="afterEffect">
                                  <p:stCondLst>
                                    <p:cond delay="0"/>
                                  </p:stCondLst>
                                  <p:iterate type="lt">
                                    <p:tmAbs val="100"/>
                                  </p:iterate>
                                  <p:childTnLst>
                                    <p:set>
                                      <p:cBhvr>
                                        <p:cTn id="4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P spid="7" grpId="0"/>
      <p:bldP spid="12" grpId="0" bldLvl="0" animBg="1"/>
      <p:bldP spid="13" grpId="0"/>
      <p:bldP spid="14" grpId="0" bldLvl="0" animBg="1"/>
      <p:bldP spid="15" grpId="0"/>
      <p:bldP spid="16" grpId="0" bldLvl="0" animBg="1"/>
      <p:bldP spid="25" grpId="0"/>
    </p:bld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0" name="组合 59"/>
          <p:cNvGrpSpPr/>
          <p:nvPr/>
        </p:nvGrpSpPr>
        <p:grpSpPr>
          <a:xfrm>
            <a:off x="6570616" y="4284617"/>
            <a:ext cx="1404257" cy="1743892"/>
            <a:chOff x="6570616" y="4284617"/>
            <a:chExt cx="1404257" cy="1743892"/>
          </a:xfrm>
        </p:grpSpPr>
        <p:sp>
          <p:nvSpPr>
            <p:cNvPr id="22" name="矩形 21"/>
            <p:cNvSpPr/>
            <p:nvPr/>
          </p:nvSpPr>
          <p:spPr>
            <a:xfrm>
              <a:off x="6570616" y="4284617"/>
              <a:ext cx="1404257" cy="1743892"/>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文本框 22"/>
            <p:cNvSpPr txBox="1"/>
            <p:nvPr/>
          </p:nvSpPr>
          <p:spPr>
            <a:xfrm>
              <a:off x="6818354" y="4293325"/>
              <a:ext cx="888274" cy="369332"/>
            </a:xfrm>
            <a:prstGeom prst="rect">
              <a:avLst/>
            </a:prstGeom>
            <a:noFill/>
          </p:spPr>
          <p:txBody>
            <a:bodyPr wrap="square" rtlCol="0">
              <a:spAutoFit/>
            </a:bodyPr>
            <a:lstStyle/>
            <a:p>
              <a:r>
                <a:rPr lang="zh-CN" altLang="en-US" b="1" dirty="0"/>
                <a:t>慢开始</a:t>
              </a:r>
              <a:endParaRPr lang="zh-CN" altLang="en-US" b="1" dirty="0"/>
            </a:p>
          </p:txBody>
        </p:sp>
      </p:grpSp>
      <p:grpSp>
        <p:nvGrpSpPr>
          <p:cNvPr id="43" name="组合 42"/>
          <p:cNvGrpSpPr/>
          <p:nvPr/>
        </p:nvGrpSpPr>
        <p:grpSpPr>
          <a:xfrm>
            <a:off x="7954366" y="3429000"/>
            <a:ext cx="1404257" cy="864325"/>
            <a:chOff x="7954366" y="3429000"/>
            <a:chExt cx="1404257" cy="864325"/>
          </a:xfrm>
        </p:grpSpPr>
        <p:sp>
          <p:nvSpPr>
            <p:cNvPr id="24" name="矩形 23"/>
            <p:cNvSpPr/>
            <p:nvPr/>
          </p:nvSpPr>
          <p:spPr>
            <a:xfrm>
              <a:off x="7954366" y="3429000"/>
              <a:ext cx="1404257" cy="864325"/>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文本框 24"/>
            <p:cNvSpPr txBox="1"/>
            <p:nvPr/>
          </p:nvSpPr>
          <p:spPr>
            <a:xfrm>
              <a:off x="8034375" y="3429000"/>
              <a:ext cx="1236431" cy="369332"/>
            </a:xfrm>
            <a:prstGeom prst="rect">
              <a:avLst/>
            </a:prstGeom>
            <a:noFill/>
          </p:spPr>
          <p:txBody>
            <a:bodyPr wrap="square" rtlCol="0">
              <a:spAutoFit/>
            </a:bodyPr>
            <a:lstStyle/>
            <a:p>
              <a:r>
                <a:rPr lang="zh-CN" altLang="en-US" b="1" dirty="0"/>
                <a:t>拥塞避免</a:t>
              </a:r>
              <a:endParaRPr lang="zh-CN" altLang="en-US" b="1" dirty="0"/>
            </a:p>
          </p:txBody>
        </p:sp>
      </p:grpSp>
      <p:grpSp>
        <p:nvGrpSpPr>
          <p:cNvPr id="39" name="组合 38"/>
          <p:cNvGrpSpPr/>
          <p:nvPr/>
        </p:nvGrpSpPr>
        <p:grpSpPr>
          <a:xfrm>
            <a:off x="3618411" y="2299063"/>
            <a:ext cx="2664823" cy="1378131"/>
            <a:chOff x="3618411" y="2299063"/>
            <a:chExt cx="2664823" cy="1378131"/>
          </a:xfrm>
        </p:grpSpPr>
        <p:sp>
          <p:nvSpPr>
            <p:cNvPr id="15" name="矩形 14"/>
            <p:cNvSpPr/>
            <p:nvPr/>
          </p:nvSpPr>
          <p:spPr>
            <a:xfrm>
              <a:off x="3618411" y="2299063"/>
              <a:ext cx="2664823" cy="1378131"/>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p:cNvSpPr txBox="1"/>
            <p:nvPr/>
          </p:nvSpPr>
          <p:spPr>
            <a:xfrm>
              <a:off x="4361360" y="2299063"/>
              <a:ext cx="1178923" cy="369332"/>
            </a:xfrm>
            <a:prstGeom prst="rect">
              <a:avLst/>
            </a:prstGeom>
            <a:solidFill>
              <a:schemeClr val="accent6">
                <a:lumMod val="20000"/>
                <a:lumOff val="80000"/>
              </a:schemeClr>
            </a:solidFill>
          </p:spPr>
          <p:txBody>
            <a:bodyPr wrap="square" rtlCol="0">
              <a:spAutoFit/>
            </a:bodyPr>
            <a:lstStyle/>
            <a:p>
              <a:r>
                <a:rPr lang="zh-CN" altLang="en-US" b="1" dirty="0"/>
                <a:t>拥塞避免</a:t>
              </a:r>
              <a:endParaRPr lang="zh-CN" altLang="en-US" b="1" dirty="0"/>
            </a:p>
          </p:txBody>
        </p:sp>
      </p:grpSp>
      <p:grpSp>
        <p:nvGrpSpPr>
          <p:cNvPr id="38" name="组合 37"/>
          <p:cNvGrpSpPr/>
          <p:nvPr/>
        </p:nvGrpSpPr>
        <p:grpSpPr>
          <a:xfrm>
            <a:off x="2279468" y="3664131"/>
            <a:ext cx="1338943" cy="2299063"/>
            <a:chOff x="2279468" y="3664131"/>
            <a:chExt cx="1338943" cy="2299063"/>
          </a:xfrm>
        </p:grpSpPr>
        <p:sp>
          <p:nvSpPr>
            <p:cNvPr id="13" name="矩形 12"/>
            <p:cNvSpPr/>
            <p:nvPr/>
          </p:nvSpPr>
          <p:spPr>
            <a:xfrm>
              <a:off x="2279468" y="3664131"/>
              <a:ext cx="1338943" cy="2299063"/>
            </a:xfrm>
            <a:prstGeom prst="rect">
              <a:avLst/>
            </a:prstGeom>
            <a:solidFill>
              <a:schemeClr val="accent3">
                <a:lumMod val="20000"/>
                <a:lumOff val="8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14" name="文本框 13"/>
            <p:cNvSpPr txBox="1"/>
            <p:nvPr/>
          </p:nvSpPr>
          <p:spPr>
            <a:xfrm>
              <a:off x="2455817" y="3677194"/>
              <a:ext cx="888274" cy="369332"/>
            </a:xfrm>
            <a:prstGeom prst="rect">
              <a:avLst/>
            </a:prstGeom>
            <a:noFill/>
          </p:spPr>
          <p:txBody>
            <a:bodyPr wrap="square" rtlCol="0">
              <a:spAutoFit/>
            </a:bodyPr>
            <a:lstStyle/>
            <a:p>
              <a:r>
                <a:rPr lang="zh-CN" altLang="en-US" b="1" dirty="0"/>
                <a:t>慢开始</a:t>
              </a:r>
              <a:endParaRPr lang="zh-CN" altLang="en-US" b="1" dirty="0"/>
            </a:p>
          </p:txBody>
        </p:sp>
      </p:grpSp>
      <p:grpSp>
        <p:nvGrpSpPr>
          <p:cNvPr id="4" name="组合 3"/>
          <p:cNvGrpSpPr/>
          <p:nvPr/>
        </p:nvGrpSpPr>
        <p:grpSpPr>
          <a:xfrm>
            <a:off x="304799" y="749300"/>
            <a:ext cx="6192345" cy="400110"/>
            <a:chOff x="424116" y="898245"/>
            <a:chExt cx="6192345" cy="400110"/>
          </a:xfrm>
        </p:grpSpPr>
        <p:sp>
          <p:nvSpPr>
            <p:cNvPr id="2" name="平行四边形 1"/>
            <p:cNvSpPr/>
            <p:nvPr/>
          </p:nvSpPr>
          <p:spPr>
            <a:xfrm>
              <a:off x="424116" y="898245"/>
              <a:ext cx="694509"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03</a:t>
              </a:r>
              <a:endParaRPr lang="zh-CN" altLang="en-US" sz="2200" dirty="0">
                <a:latin typeface="Impact" panose="020B0806030902050204" pitchFamily="34" charset="0"/>
              </a:endParaRPr>
            </a:p>
          </p:txBody>
        </p:sp>
        <p:sp>
          <p:nvSpPr>
            <p:cNvPr id="3" name="文本框 2"/>
            <p:cNvSpPr txBox="1"/>
            <p:nvPr/>
          </p:nvSpPr>
          <p:spPr>
            <a:xfrm>
              <a:off x="1118625" y="898245"/>
              <a:ext cx="5497836" cy="400110"/>
            </a:xfrm>
            <a:prstGeom prst="rect">
              <a:avLst/>
            </a:prstGeom>
            <a:noFill/>
          </p:spPr>
          <p:txBody>
            <a:bodyPr wrap="square" rtlCol="0">
              <a:spAutoFit/>
            </a:bodyPr>
            <a:lstStyle/>
            <a:p>
              <a:r>
                <a:rPr lang="en-US" altLang="zh-CN" sz="2000" b="1" dirty="0"/>
                <a:t>TCP</a:t>
              </a:r>
              <a:r>
                <a:rPr lang="zh-CN" altLang="en-US" sz="2000" b="1" dirty="0"/>
                <a:t>的四种拥塞控制方法</a:t>
              </a:r>
              <a:endParaRPr lang="zh-CN" altLang="en-US" sz="2000" b="1" dirty="0"/>
            </a:p>
          </p:txBody>
        </p:sp>
      </p:grpSp>
      <p:sp>
        <p:nvSpPr>
          <p:cNvPr id="11" name="文本框 10"/>
          <p:cNvSpPr txBox="1"/>
          <p:nvPr/>
        </p:nvSpPr>
        <p:spPr>
          <a:xfrm>
            <a:off x="3748226" y="767058"/>
            <a:ext cx="3398196" cy="369332"/>
          </a:xfrm>
          <a:prstGeom prst="rect">
            <a:avLst/>
          </a:prstGeom>
          <a:noFill/>
        </p:spPr>
        <p:txBody>
          <a:bodyPr wrap="square" rtlCol="0">
            <a:spAutoFit/>
          </a:bodyPr>
          <a:lstStyle/>
          <a:p>
            <a:r>
              <a:rPr lang="en-US" altLang="zh-CN" b="1" dirty="0"/>
              <a:t>—— </a:t>
            </a:r>
            <a:r>
              <a:rPr lang="zh-CN" altLang="en-US" b="1" dirty="0"/>
              <a:t>慢开始算法和拥塞避免算法</a:t>
            </a:r>
            <a:endParaRPr lang="zh-CN" altLang="en-US" b="1" dirty="0"/>
          </a:p>
        </p:txBody>
      </p:sp>
      <p:pic>
        <p:nvPicPr>
          <p:cNvPr id="8" name="图片 7" descr="图片包含 形状&#10;&#10;描述已自动生成"/>
          <p:cNvPicPr>
            <a:picLocks noGrp="1" noRot="1" noChangeAspect="1" noMove="1" noResize="1" noEditPoints="1" noAdjustHandles="1" noChangeArrowheads="1" noChangeShapeType="1" noCrop="1"/>
          </p:cNvPicPr>
          <p:nvPr/>
        </p:nvPicPr>
        <p:blipFill>
          <a:blip r:embed="rId1" cstate="print">
            <a:extLst>
              <a:ext uri="{28A0092B-C50C-407E-A947-70E740481C1C}">
                <a14:useLocalDpi xmlns:a14="http://schemas.microsoft.com/office/drawing/2010/main" val="0"/>
              </a:ext>
            </a:extLst>
          </a:blip>
          <a:stretch>
            <a:fillRect/>
          </a:stretch>
        </p:blipFill>
        <p:spPr>
          <a:xfrm>
            <a:off x="1750422" y="1147575"/>
            <a:ext cx="10135864" cy="5690832"/>
          </a:xfrm>
          <a:prstGeom prst="rect">
            <a:avLst/>
          </a:prstGeom>
        </p:spPr>
      </p:pic>
      <p:cxnSp>
        <p:nvCxnSpPr>
          <p:cNvPr id="28" name="直接连接符 27"/>
          <p:cNvCxnSpPr/>
          <p:nvPr/>
        </p:nvCxnSpPr>
        <p:spPr>
          <a:xfrm flipH="1">
            <a:off x="2279468" y="3677194"/>
            <a:ext cx="1338943"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3" name="文本框 32"/>
          <p:cNvSpPr txBox="1"/>
          <p:nvPr/>
        </p:nvSpPr>
        <p:spPr>
          <a:xfrm>
            <a:off x="53009" y="3479465"/>
            <a:ext cx="1850902" cy="369332"/>
          </a:xfrm>
          <a:prstGeom prst="rect">
            <a:avLst/>
          </a:prstGeom>
          <a:noFill/>
        </p:spPr>
        <p:txBody>
          <a:bodyPr wrap="square" rtlCol="0">
            <a:spAutoFit/>
          </a:bodyPr>
          <a:lstStyle/>
          <a:p>
            <a:pPr algn="r"/>
            <a:r>
              <a:rPr lang="zh-CN" altLang="en-US" b="1" dirty="0"/>
              <a:t>初始</a:t>
            </a:r>
            <a:r>
              <a:rPr lang="en-US" altLang="zh-CN" b="1" dirty="0"/>
              <a:t>ssthresh</a:t>
            </a:r>
            <a:endParaRPr lang="zh-CN" altLang="en-US" b="1" dirty="0"/>
          </a:p>
        </p:txBody>
      </p:sp>
      <p:cxnSp>
        <p:nvCxnSpPr>
          <p:cNvPr id="29" name="直接连接符 28"/>
          <p:cNvCxnSpPr/>
          <p:nvPr/>
        </p:nvCxnSpPr>
        <p:spPr>
          <a:xfrm flipH="1">
            <a:off x="2279468" y="4293325"/>
            <a:ext cx="5674898"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4" name="文本框 33"/>
          <p:cNvSpPr txBox="1"/>
          <p:nvPr/>
        </p:nvSpPr>
        <p:spPr>
          <a:xfrm>
            <a:off x="-649826" y="4099951"/>
            <a:ext cx="2575559" cy="369332"/>
          </a:xfrm>
          <a:prstGeom prst="rect">
            <a:avLst/>
          </a:prstGeom>
          <a:noFill/>
        </p:spPr>
        <p:txBody>
          <a:bodyPr wrap="square" rtlCol="0">
            <a:spAutoFit/>
          </a:bodyPr>
          <a:lstStyle/>
          <a:p>
            <a:pPr algn="r"/>
            <a:r>
              <a:rPr lang="zh-CN" altLang="en-US" b="1" dirty="0">
                <a:solidFill>
                  <a:schemeClr val="accent1">
                    <a:lumMod val="75000"/>
                  </a:schemeClr>
                </a:solidFill>
              </a:rPr>
              <a:t>更新后的</a:t>
            </a:r>
            <a:r>
              <a:rPr lang="en-US" altLang="zh-CN" b="1" dirty="0">
                <a:solidFill>
                  <a:schemeClr val="accent1">
                    <a:lumMod val="75000"/>
                  </a:schemeClr>
                </a:solidFill>
              </a:rPr>
              <a:t>ssthresh</a:t>
            </a:r>
            <a:endParaRPr lang="zh-CN" altLang="en-US" b="1" dirty="0">
              <a:solidFill>
                <a:schemeClr val="accent1">
                  <a:lumMod val="75000"/>
                </a:schemeClr>
              </a:solidFill>
            </a:endParaRPr>
          </a:p>
        </p:txBody>
      </p:sp>
      <p:sp>
        <p:nvSpPr>
          <p:cNvPr id="36" name="对话气泡: 矩形 35"/>
          <p:cNvSpPr/>
          <p:nvPr/>
        </p:nvSpPr>
        <p:spPr>
          <a:xfrm>
            <a:off x="5138575" y="1115093"/>
            <a:ext cx="6610080" cy="1080851"/>
          </a:xfrm>
          <a:prstGeom prst="wedgeRectCallout">
            <a:avLst>
              <a:gd name="adj1" fmla="val -32571"/>
              <a:gd name="adj2" fmla="val 6984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b="1" dirty="0"/>
              <a:t>重传计时器超时，判断网络可能出现了拥塞，进行一下调整：</a:t>
            </a:r>
            <a:endParaRPr lang="en-US" altLang="zh-CN" b="1" dirty="0"/>
          </a:p>
          <a:p>
            <a:pPr marL="342900" indent="-342900">
              <a:buFont typeface="+mj-ea"/>
              <a:buAutoNum type="circleNumDbPlain"/>
            </a:pPr>
            <a:r>
              <a:rPr lang="zh-CN" altLang="en-US" b="1" dirty="0"/>
              <a:t>将</a:t>
            </a:r>
            <a:r>
              <a:rPr lang="en-US" altLang="zh-CN" b="1" dirty="0"/>
              <a:t>ssthresh</a:t>
            </a:r>
            <a:r>
              <a:rPr lang="zh-CN" altLang="en-US" b="1" dirty="0"/>
              <a:t>值调整为发生拥塞时</a:t>
            </a:r>
            <a:r>
              <a:rPr lang="en-US" altLang="zh-CN" b="1" dirty="0"/>
              <a:t>cwnd</a:t>
            </a:r>
            <a:r>
              <a:rPr lang="zh-CN" altLang="en-US" b="1" dirty="0"/>
              <a:t>值的一半，即</a:t>
            </a:r>
            <a:r>
              <a:rPr lang="en-US" altLang="zh-CN" b="1" dirty="0"/>
              <a:t>24/2=12</a:t>
            </a:r>
            <a:r>
              <a:rPr lang="zh-CN" altLang="en-US" b="1" dirty="0"/>
              <a:t>；</a:t>
            </a:r>
            <a:endParaRPr lang="en-US" altLang="zh-CN" b="1" dirty="0"/>
          </a:p>
          <a:p>
            <a:pPr marL="342900" indent="-342900">
              <a:buFont typeface="+mj-ea"/>
              <a:buAutoNum type="circleNumDbPlain"/>
            </a:pPr>
            <a:r>
              <a:rPr lang="zh-CN" altLang="en-US" b="1" dirty="0"/>
              <a:t>将</a:t>
            </a:r>
            <a:r>
              <a:rPr lang="en-US" altLang="zh-CN" b="1" dirty="0"/>
              <a:t>cwnd</a:t>
            </a:r>
            <a:r>
              <a:rPr lang="zh-CN" altLang="en-US" b="1" dirty="0"/>
              <a:t>的值减小为</a:t>
            </a:r>
            <a:r>
              <a:rPr lang="en-US" altLang="zh-CN" b="1" dirty="0"/>
              <a:t>1</a:t>
            </a:r>
            <a:r>
              <a:rPr lang="zh-CN" altLang="en-US" b="1" dirty="0"/>
              <a:t>，并重新开始执行慢开始算法。</a:t>
            </a:r>
            <a:endParaRPr lang="zh-CN" altLang="en-US" b="1" dirty="0"/>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20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33"/>
                                        </p:tgtEl>
                                        <p:attrNameLst>
                                          <p:attrName>style.visibility</p:attrName>
                                        </p:attrNameLst>
                                      </p:cBhvr>
                                      <p:to>
                                        <p:strVal val="visible"/>
                                      </p:to>
                                    </p:set>
                                    <p:anim calcmode="lin" valueType="num">
                                      <p:cBhvr additive="base">
                                        <p:cTn id="12" dur="500" fill="hold"/>
                                        <p:tgtEl>
                                          <p:spTgt spid="33"/>
                                        </p:tgtEl>
                                        <p:attrNameLst>
                                          <p:attrName>ppt_x</p:attrName>
                                        </p:attrNameLst>
                                      </p:cBhvr>
                                      <p:tavLst>
                                        <p:tav tm="0">
                                          <p:val>
                                            <p:strVal val="0-#ppt_w/2"/>
                                          </p:val>
                                        </p:tav>
                                        <p:tav tm="100000">
                                          <p:val>
                                            <p:strVal val="#ppt_x"/>
                                          </p:val>
                                        </p:tav>
                                      </p:tavLst>
                                    </p:anim>
                                    <p:anim calcmode="lin" valueType="num">
                                      <p:cBhvr additive="base">
                                        <p:cTn id="13" dur="500" fill="hold"/>
                                        <p:tgtEl>
                                          <p:spTgt spid="33"/>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nodeType="clickEffect">
                                  <p:stCondLst>
                                    <p:cond delay="0"/>
                                  </p:stCondLst>
                                  <p:childTnLst>
                                    <p:set>
                                      <p:cBhvr>
                                        <p:cTn id="17" dur="1" fill="hold">
                                          <p:stCondLst>
                                            <p:cond delay="0"/>
                                          </p:stCondLst>
                                        </p:cTn>
                                        <p:tgtEl>
                                          <p:spTgt spid="38"/>
                                        </p:tgtEl>
                                        <p:attrNameLst>
                                          <p:attrName>style.visibility</p:attrName>
                                        </p:attrNameLst>
                                      </p:cBhvr>
                                      <p:to>
                                        <p:strVal val="visible"/>
                                      </p:to>
                                    </p:set>
                                    <p:animEffect transition="in" filter="wipe(left)">
                                      <p:cBhvr>
                                        <p:cTn id="18" dur="1000"/>
                                        <p:tgtEl>
                                          <p:spTgt spid="38"/>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2" fill="hold" nodeType="clickEffect">
                                  <p:stCondLst>
                                    <p:cond delay="0"/>
                                  </p:stCondLst>
                                  <p:childTnLst>
                                    <p:set>
                                      <p:cBhvr>
                                        <p:cTn id="22" dur="1" fill="hold">
                                          <p:stCondLst>
                                            <p:cond delay="0"/>
                                          </p:stCondLst>
                                        </p:cTn>
                                        <p:tgtEl>
                                          <p:spTgt spid="28"/>
                                        </p:tgtEl>
                                        <p:attrNameLst>
                                          <p:attrName>style.visibility</p:attrName>
                                        </p:attrNameLst>
                                      </p:cBhvr>
                                      <p:to>
                                        <p:strVal val="visible"/>
                                      </p:to>
                                    </p:set>
                                    <p:animEffect transition="in" filter="wipe(right)">
                                      <p:cBhvr>
                                        <p:cTn id="23" dur="500"/>
                                        <p:tgtEl>
                                          <p:spTgt spid="28"/>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39"/>
                                        </p:tgtEl>
                                        <p:attrNameLst>
                                          <p:attrName>style.visibility</p:attrName>
                                        </p:attrNameLst>
                                      </p:cBhvr>
                                      <p:to>
                                        <p:strVal val="visible"/>
                                      </p:to>
                                    </p:set>
                                    <p:animEffect transition="in" filter="wipe(left)">
                                      <p:cBhvr>
                                        <p:cTn id="28" dur="1000"/>
                                        <p:tgtEl>
                                          <p:spTgt spid="39"/>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grpId="0" nodeType="clickEffect">
                                  <p:stCondLst>
                                    <p:cond delay="0"/>
                                  </p:stCondLst>
                                  <p:childTnLst>
                                    <p:set>
                                      <p:cBhvr>
                                        <p:cTn id="32" dur="1" fill="hold">
                                          <p:stCondLst>
                                            <p:cond delay="0"/>
                                          </p:stCondLst>
                                        </p:cTn>
                                        <p:tgtEl>
                                          <p:spTgt spid="36"/>
                                        </p:tgtEl>
                                        <p:attrNameLst>
                                          <p:attrName>style.visibility</p:attrName>
                                        </p:attrNameLst>
                                      </p:cBhvr>
                                      <p:to>
                                        <p:strVal val="visible"/>
                                      </p:to>
                                    </p:set>
                                    <p:animEffect transition="in" filter="wipe(down)">
                                      <p:cBhvr>
                                        <p:cTn id="33" dur="500"/>
                                        <p:tgtEl>
                                          <p:spTgt spid="36"/>
                                        </p:tgtEl>
                                      </p:cBhvr>
                                    </p:animEffect>
                                  </p:childTnLst>
                                </p:cTn>
                              </p:par>
                            </p:childTnLst>
                          </p:cTn>
                        </p:par>
                      </p:childTnLst>
                    </p:cTn>
                  </p:par>
                  <p:par>
                    <p:cTn id="34" fill="hold">
                      <p:stCondLst>
                        <p:cond delay="indefinite"/>
                      </p:stCondLst>
                      <p:childTnLst>
                        <p:par>
                          <p:cTn id="35" fill="hold">
                            <p:stCondLst>
                              <p:cond delay="0"/>
                            </p:stCondLst>
                            <p:childTnLst>
                              <p:par>
                                <p:cTn id="36" presetID="2" presetClass="entr" presetSubtype="8" fill="hold" grpId="0" nodeType="clickEffect">
                                  <p:stCondLst>
                                    <p:cond delay="0"/>
                                  </p:stCondLst>
                                  <p:childTnLst>
                                    <p:set>
                                      <p:cBhvr>
                                        <p:cTn id="37" dur="1" fill="hold">
                                          <p:stCondLst>
                                            <p:cond delay="0"/>
                                          </p:stCondLst>
                                        </p:cTn>
                                        <p:tgtEl>
                                          <p:spTgt spid="34"/>
                                        </p:tgtEl>
                                        <p:attrNameLst>
                                          <p:attrName>style.visibility</p:attrName>
                                        </p:attrNameLst>
                                      </p:cBhvr>
                                      <p:to>
                                        <p:strVal val="visible"/>
                                      </p:to>
                                    </p:set>
                                    <p:anim calcmode="lin" valueType="num">
                                      <p:cBhvr additive="base">
                                        <p:cTn id="38" dur="500" fill="hold"/>
                                        <p:tgtEl>
                                          <p:spTgt spid="34"/>
                                        </p:tgtEl>
                                        <p:attrNameLst>
                                          <p:attrName>ppt_x</p:attrName>
                                        </p:attrNameLst>
                                      </p:cBhvr>
                                      <p:tavLst>
                                        <p:tav tm="0">
                                          <p:val>
                                            <p:strVal val="0-#ppt_w/2"/>
                                          </p:val>
                                        </p:tav>
                                        <p:tav tm="100000">
                                          <p:val>
                                            <p:strVal val="#ppt_x"/>
                                          </p:val>
                                        </p:tav>
                                      </p:tavLst>
                                    </p:anim>
                                    <p:anim calcmode="lin" valueType="num">
                                      <p:cBhvr additive="base">
                                        <p:cTn id="39" dur="500" fill="hold"/>
                                        <p:tgtEl>
                                          <p:spTgt spid="34"/>
                                        </p:tgtEl>
                                        <p:attrNameLst>
                                          <p:attrName>ppt_y</p:attrName>
                                        </p:attrNameLst>
                                      </p:cBhvr>
                                      <p:tavLst>
                                        <p:tav tm="0">
                                          <p:val>
                                            <p:strVal val="#ppt_y"/>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nodeType="clickEffect">
                                  <p:stCondLst>
                                    <p:cond delay="0"/>
                                  </p:stCondLst>
                                  <p:childTnLst>
                                    <p:set>
                                      <p:cBhvr>
                                        <p:cTn id="43" dur="1" fill="hold">
                                          <p:stCondLst>
                                            <p:cond delay="0"/>
                                          </p:stCondLst>
                                        </p:cTn>
                                        <p:tgtEl>
                                          <p:spTgt spid="60"/>
                                        </p:tgtEl>
                                        <p:attrNameLst>
                                          <p:attrName>style.visibility</p:attrName>
                                        </p:attrNameLst>
                                      </p:cBhvr>
                                      <p:to>
                                        <p:strVal val="visible"/>
                                      </p:to>
                                    </p:set>
                                    <p:animEffect transition="in" filter="wipe(left)">
                                      <p:cBhvr>
                                        <p:cTn id="44" dur="1000"/>
                                        <p:tgtEl>
                                          <p:spTgt spid="60"/>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2" fill="hold" nodeType="clickEffect">
                                  <p:stCondLst>
                                    <p:cond delay="0"/>
                                  </p:stCondLst>
                                  <p:childTnLst>
                                    <p:set>
                                      <p:cBhvr>
                                        <p:cTn id="48" dur="1" fill="hold">
                                          <p:stCondLst>
                                            <p:cond delay="0"/>
                                          </p:stCondLst>
                                        </p:cTn>
                                        <p:tgtEl>
                                          <p:spTgt spid="29"/>
                                        </p:tgtEl>
                                        <p:attrNameLst>
                                          <p:attrName>style.visibility</p:attrName>
                                        </p:attrNameLst>
                                      </p:cBhvr>
                                      <p:to>
                                        <p:strVal val="visible"/>
                                      </p:to>
                                    </p:set>
                                    <p:animEffect transition="in" filter="wipe(right)">
                                      <p:cBhvr>
                                        <p:cTn id="49" dur="1000"/>
                                        <p:tgtEl>
                                          <p:spTgt spid="29"/>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8" fill="hold" nodeType="clickEffect">
                                  <p:stCondLst>
                                    <p:cond delay="0"/>
                                  </p:stCondLst>
                                  <p:childTnLst>
                                    <p:set>
                                      <p:cBhvr>
                                        <p:cTn id="53" dur="1" fill="hold">
                                          <p:stCondLst>
                                            <p:cond delay="0"/>
                                          </p:stCondLst>
                                        </p:cTn>
                                        <p:tgtEl>
                                          <p:spTgt spid="43"/>
                                        </p:tgtEl>
                                        <p:attrNameLst>
                                          <p:attrName>style.visibility</p:attrName>
                                        </p:attrNameLst>
                                      </p:cBhvr>
                                      <p:to>
                                        <p:strVal val="visible"/>
                                      </p:to>
                                    </p:set>
                                    <p:animEffect transition="in" filter="wipe(left)">
                                      <p:cBhvr>
                                        <p:cTn id="54" dur="10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4" grpId="0"/>
      <p:bldP spid="36" grpId="0" bldLvl="0" animBg="1"/>
    </p:bld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7027817" y="2455818"/>
            <a:ext cx="4258492" cy="400110"/>
          </a:xfrm>
          <a:prstGeom prst="rect">
            <a:avLst/>
          </a:prstGeom>
          <a:noFill/>
        </p:spPr>
        <p:txBody>
          <a:bodyPr wrap="square" rtlCol="0">
            <a:spAutoFit/>
          </a:bodyPr>
          <a:lstStyle/>
          <a:p>
            <a:r>
              <a:rPr lang="zh-CN" altLang="en-US" sz="2000" b="1" dirty="0">
                <a:solidFill>
                  <a:schemeClr val="accent1">
                    <a:lumMod val="75000"/>
                  </a:schemeClr>
                </a:solidFill>
                <a:effectLst>
                  <a:outerShdw blurRad="38100" dist="38100" dir="2700000" algn="tl">
                    <a:srgbClr val="000000">
                      <a:alpha val="43137"/>
                    </a:srgbClr>
                  </a:outerShdw>
                </a:effectLst>
              </a:rPr>
              <a:t>网络实际上并未出现拥塞</a:t>
            </a:r>
            <a:endParaRPr lang="zh-CN" altLang="en-US" sz="2000" b="1" dirty="0">
              <a:solidFill>
                <a:schemeClr val="accent1">
                  <a:lumMod val="75000"/>
                </a:schemeClr>
              </a:solidFill>
              <a:effectLst>
                <a:outerShdw blurRad="38100" dist="38100" dir="2700000" algn="tl">
                  <a:srgbClr val="000000">
                    <a:alpha val="43137"/>
                  </a:srgbClr>
                </a:outerShdw>
              </a:effectLst>
            </a:endParaRPr>
          </a:p>
        </p:txBody>
      </p:sp>
      <p:sp>
        <p:nvSpPr>
          <p:cNvPr id="14" name="文本框 13"/>
          <p:cNvSpPr txBox="1"/>
          <p:nvPr/>
        </p:nvSpPr>
        <p:spPr>
          <a:xfrm>
            <a:off x="5052875" y="4946581"/>
            <a:ext cx="2201999" cy="1015663"/>
          </a:xfrm>
          <a:prstGeom prst="rect">
            <a:avLst/>
          </a:prstGeom>
          <a:noFill/>
        </p:spPr>
        <p:txBody>
          <a:bodyPr wrap="square" rtlCol="0">
            <a:spAutoFit/>
          </a:bodyPr>
          <a:lstStyle/>
          <a:p>
            <a:r>
              <a:rPr lang="zh-CN" altLang="en-US" sz="2000" b="1" dirty="0">
                <a:solidFill>
                  <a:schemeClr val="accent1">
                    <a:lumMod val="75000"/>
                  </a:schemeClr>
                </a:solidFill>
                <a:effectLst>
                  <a:outerShdw blurRad="38100" dist="38100" dir="2700000" algn="tl">
                    <a:srgbClr val="000000">
                      <a:alpha val="43137"/>
                    </a:srgbClr>
                  </a:outerShdw>
                </a:effectLst>
              </a:rPr>
              <a:t>将</a:t>
            </a:r>
            <a:r>
              <a:rPr lang="en-US" altLang="zh-CN" sz="2000" b="1" dirty="0">
                <a:solidFill>
                  <a:schemeClr val="accent1">
                    <a:lumMod val="75000"/>
                  </a:schemeClr>
                </a:solidFill>
                <a:effectLst>
                  <a:outerShdw blurRad="38100" dist="38100" dir="2700000" algn="tl">
                    <a:srgbClr val="000000">
                      <a:alpha val="43137"/>
                    </a:srgbClr>
                  </a:outerShdw>
                </a:effectLst>
              </a:rPr>
              <a:t>cwnd</a:t>
            </a:r>
            <a:r>
              <a:rPr lang="zh-CN" altLang="en-US" sz="2000" b="1" dirty="0">
                <a:solidFill>
                  <a:schemeClr val="accent1">
                    <a:lumMod val="75000"/>
                  </a:schemeClr>
                </a:solidFill>
                <a:effectLst>
                  <a:outerShdw blurRad="38100" dist="38100" dir="2700000" algn="tl">
                    <a:srgbClr val="000000">
                      <a:alpha val="43137"/>
                    </a:srgbClr>
                  </a:outerShdw>
                </a:effectLst>
              </a:rPr>
              <a:t>的值陡然</a:t>
            </a:r>
            <a:endParaRPr lang="en-US" altLang="zh-CN" sz="2000" b="1" dirty="0">
              <a:solidFill>
                <a:schemeClr val="accent1">
                  <a:lumMod val="75000"/>
                </a:schemeClr>
              </a:solidFill>
              <a:effectLst>
                <a:outerShdw blurRad="38100" dist="38100" dir="2700000" algn="tl">
                  <a:srgbClr val="000000">
                    <a:alpha val="43137"/>
                  </a:srgbClr>
                </a:outerShdw>
              </a:effectLst>
            </a:endParaRPr>
          </a:p>
          <a:p>
            <a:r>
              <a:rPr lang="zh-CN" altLang="en-US" sz="2000" b="1" dirty="0">
                <a:solidFill>
                  <a:schemeClr val="accent1">
                    <a:lumMod val="75000"/>
                  </a:schemeClr>
                </a:solidFill>
                <a:effectLst>
                  <a:outerShdw blurRad="38100" dist="38100" dir="2700000" algn="tl">
                    <a:srgbClr val="000000">
                      <a:alpha val="43137"/>
                    </a:srgbClr>
                  </a:outerShdw>
                </a:effectLst>
              </a:rPr>
              <a:t>减少为</a:t>
            </a:r>
            <a:r>
              <a:rPr lang="en-US" altLang="zh-CN" sz="2000" b="1" dirty="0">
                <a:solidFill>
                  <a:schemeClr val="accent1">
                    <a:lumMod val="75000"/>
                  </a:schemeClr>
                </a:solidFill>
                <a:effectLst>
                  <a:outerShdw blurRad="38100" dist="38100" dir="2700000" algn="tl">
                    <a:srgbClr val="000000">
                      <a:alpha val="43137"/>
                    </a:srgbClr>
                  </a:outerShdw>
                </a:effectLst>
              </a:rPr>
              <a:t>1</a:t>
            </a:r>
            <a:r>
              <a:rPr lang="zh-CN" altLang="en-US" sz="2000" b="1" dirty="0">
                <a:solidFill>
                  <a:schemeClr val="accent1">
                    <a:lumMod val="75000"/>
                  </a:schemeClr>
                </a:solidFill>
                <a:effectLst>
                  <a:outerShdw blurRad="38100" dist="38100" dir="2700000" algn="tl">
                    <a:srgbClr val="000000">
                      <a:alpha val="43137"/>
                    </a:srgbClr>
                  </a:outerShdw>
                </a:effectLst>
              </a:rPr>
              <a:t>，降低了</a:t>
            </a:r>
            <a:endParaRPr lang="en-US" altLang="zh-CN" sz="2000" b="1" dirty="0">
              <a:solidFill>
                <a:schemeClr val="accent1">
                  <a:lumMod val="75000"/>
                </a:schemeClr>
              </a:solidFill>
              <a:effectLst>
                <a:outerShdw blurRad="38100" dist="38100" dir="2700000" algn="tl">
                  <a:srgbClr val="000000">
                    <a:alpha val="43137"/>
                  </a:srgbClr>
                </a:outerShdw>
              </a:effectLst>
            </a:endParaRPr>
          </a:p>
          <a:p>
            <a:r>
              <a:rPr lang="zh-CN" altLang="en-US" sz="2000" b="1" dirty="0">
                <a:solidFill>
                  <a:schemeClr val="accent1">
                    <a:lumMod val="75000"/>
                  </a:schemeClr>
                </a:solidFill>
                <a:effectLst>
                  <a:outerShdw blurRad="38100" dist="38100" dir="2700000" algn="tl">
                    <a:srgbClr val="000000">
                      <a:alpha val="43137"/>
                    </a:srgbClr>
                  </a:outerShdw>
                </a:effectLst>
              </a:rPr>
              <a:t>传输效率</a:t>
            </a:r>
            <a:endParaRPr lang="zh-CN" altLang="en-US" sz="2000" b="1" dirty="0">
              <a:solidFill>
                <a:schemeClr val="accent1">
                  <a:lumMod val="75000"/>
                </a:schemeClr>
              </a:solidFill>
              <a:effectLst>
                <a:outerShdw blurRad="38100" dist="38100" dir="2700000" algn="tl">
                  <a:srgbClr val="000000">
                    <a:alpha val="43137"/>
                  </a:srgbClr>
                </a:outerShdw>
              </a:effectLst>
            </a:endParaRPr>
          </a:p>
        </p:txBody>
      </p:sp>
      <p:grpSp>
        <p:nvGrpSpPr>
          <p:cNvPr id="4" name="组合 3"/>
          <p:cNvGrpSpPr/>
          <p:nvPr/>
        </p:nvGrpSpPr>
        <p:grpSpPr>
          <a:xfrm>
            <a:off x="304799" y="749300"/>
            <a:ext cx="6192345" cy="400110"/>
            <a:chOff x="424116" y="898245"/>
            <a:chExt cx="6192345" cy="400110"/>
          </a:xfrm>
        </p:grpSpPr>
        <p:sp>
          <p:nvSpPr>
            <p:cNvPr id="2" name="平行四边形 1"/>
            <p:cNvSpPr/>
            <p:nvPr/>
          </p:nvSpPr>
          <p:spPr>
            <a:xfrm>
              <a:off x="424116" y="898245"/>
              <a:ext cx="694509"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03</a:t>
              </a:r>
              <a:endParaRPr lang="zh-CN" altLang="en-US" sz="2200" dirty="0">
                <a:latin typeface="Impact" panose="020B0806030902050204" pitchFamily="34" charset="0"/>
              </a:endParaRPr>
            </a:p>
          </p:txBody>
        </p:sp>
        <p:sp>
          <p:nvSpPr>
            <p:cNvPr id="3" name="文本框 2"/>
            <p:cNvSpPr txBox="1"/>
            <p:nvPr/>
          </p:nvSpPr>
          <p:spPr>
            <a:xfrm>
              <a:off x="1118625" y="898245"/>
              <a:ext cx="5497836" cy="400110"/>
            </a:xfrm>
            <a:prstGeom prst="rect">
              <a:avLst/>
            </a:prstGeom>
            <a:noFill/>
          </p:spPr>
          <p:txBody>
            <a:bodyPr wrap="square" rtlCol="0">
              <a:spAutoFit/>
            </a:bodyPr>
            <a:lstStyle/>
            <a:p>
              <a:r>
                <a:rPr lang="en-US" altLang="zh-CN" sz="2000" b="1" dirty="0"/>
                <a:t>TCP</a:t>
              </a:r>
              <a:r>
                <a:rPr lang="zh-CN" altLang="en-US" sz="2000" b="1" dirty="0"/>
                <a:t>的四种拥塞控制方法</a:t>
              </a:r>
              <a:endParaRPr lang="zh-CN" altLang="en-US" sz="2000" b="1" dirty="0"/>
            </a:p>
          </p:txBody>
        </p:sp>
      </p:grpSp>
      <p:sp>
        <p:nvSpPr>
          <p:cNvPr id="20" name="文本框 19"/>
          <p:cNvSpPr txBox="1"/>
          <p:nvPr/>
        </p:nvSpPr>
        <p:spPr>
          <a:xfrm>
            <a:off x="3748225" y="767058"/>
            <a:ext cx="6858815" cy="369332"/>
          </a:xfrm>
          <a:prstGeom prst="rect">
            <a:avLst/>
          </a:prstGeom>
          <a:noFill/>
        </p:spPr>
        <p:txBody>
          <a:bodyPr wrap="square" rtlCol="0">
            <a:spAutoFit/>
          </a:bodyPr>
          <a:lstStyle/>
          <a:p>
            <a:r>
              <a:rPr lang="en-US" altLang="zh-CN" b="1" dirty="0"/>
              <a:t>—— </a:t>
            </a:r>
            <a:r>
              <a:rPr lang="zh-CN" altLang="en-US" b="1" dirty="0"/>
              <a:t>快重传算法和快恢复算法（改进</a:t>
            </a:r>
            <a:r>
              <a:rPr lang="en-US" altLang="zh-CN" b="1" dirty="0"/>
              <a:t>TCP</a:t>
            </a:r>
            <a:r>
              <a:rPr lang="zh-CN" altLang="en-US" b="1" dirty="0"/>
              <a:t>性能，</a:t>
            </a:r>
            <a:r>
              <a:rPr lang="en-US" altLang="zh-CN" b="1" dirty="0"/>
              <a:t>1990</a:t>
            </a:r>
            <a:r>
              <a:rPr lang="zh-CN" altLang="en-US" b="1" dirty="0"/>
              <a:t>年</a:t>
            </a:r>
            <a:r>
              <a:rPr lang="en-US" altLang="zh-CN" b="1" dirty="0"/>
              <a:t>Reno</a:t>
            </a:r>
            <a:r>
              <a:rPr lang="zh-CN" altLang="en-US" b="1" dirty="0"/>
              <a:t>版本）</a:t>
            </a:r>
            <a:endParaRPr lang="zh-CN" altLang="en-US" b="1" dirty="0"/>
          </a:p>
        </p:txBody>
      </p:sp>
      <p:grpSp>
        <p:nvGrpSpPr>
          <p:cNvPr id="16" name="组合 15"/>
          <p:cNvGrpSpPr/>
          <p:nvPr/>
        </p:nvGrpSpPr>
        <p:grpSpPr>
          <a:xfrm>
            <a:off x="304799" y="1315809"/>
            <a:ext cx="11698152" cy="5346251"/>
            <a:chOff x="304799" y="1315809"/>
            <a:chExt cx="11698152" cy="5346251"/>
          </a:xfrm>
        </p:grpSpPr>
        <p:pic>
          <p:nvPicPr>
            <p:cNvPr id="12" name="图片 11" descr="图形用户界面&#10;&#10;中度可信度描述已自动生成"/>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04799" y="1315809"/>
              <a:ext cx="11698152" cy="5346251"/>
            </a:xfrm>
            <a:prstGeom prst="rect">
              <a:avLst/>
            </a:prstGeom>
          </p:spPr>
        </p:pic>
        <p:sp>
          <p:nvSpPr>
            <p:cNvPr id="15" name="流程图: 文档 14"/>
            <p:cNvSpPr/>
            <p:nvPr/>
          </p:nvSpPr>
          <p:spPr>
            <a:xfrm>
              <a:off x="10064932" y="3876138"/>
              <a:ext cx="1221377" cy="1059501"/>
            </a:xfrm>
            <a:prstGeom prst="flowChartDocument">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1988</a:t>
              </a:r>
              <a:r>
                <a:rPr lang="zh-CN" altLang="en-US" b="1" dirty="0">
                  <a:solidFill>
                    <a:schemeClr val="tx1"/>
                  </a:solidFill>
                </a:rPr>
                <a:t>年</a:t>
              </a:r>
              <a:endParaRPr lang="en-US" altLang="zh-CN" b="1" dirty="0">
                <a:solidFill>
                  <a:schemeClr val="tx1"/>
                </a:solidFill>
              </a:endParaRPr>
            </a:p>
            <a:p>
              <a:pPr algn="ctr"/>
              <a:r>
                <a:rPr lang="en-US" altLang="zh-CN" b="1" dirty="0">
                  <a:solidFill>
                    <a:schemeClr val="tx1"/>
                  </a:solidFill>
                </a:rPr>
                <a:t>Tahoe</a:t>
              </a:r>
              <a:r>
                <a:rPr lang="zh-CN" altLang="en-US" b="1" dirty="0">
                  <a:solidFill>
                    <a:schemeClr val="tx1"/>
                  </a:solidFill>
                </a:rPr>
                <a:t>版本</a:t>
              </a:r>
              <a:endParaRPr lang="en-US" altLang="zh-CN" b="1" dirty="0">
                <a:solidFill>
                  <a:schemeClr val="tx1"/>
                </a:solidFill>
              </a:endParaRPr>
            </a:p>
          </p:txBody>
        </p:sp>
      </p:gr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2" presetClass="entr" presetSubtype="1"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anim calcmode="lin" valueType="num">
                                      <p:cBhvr additive="base">
                                        <p:cTn id="13" dur="500"/>
                                        <p:tgtEl>
                                          <p:spTgt spid="13"/>
                                        </p:tgtEl>
                                        <p:attrNameLst>
                                          <p:attrName>ppt_y</p:attrName>
                                        </p:attrNameLst>
                                      </p:cBhvr>
                                      <p:tavLst>
                                        <p:tav tm="0">
                                          <p:val>
                                            <p:strVal val="#ppt_y-#ppt_h*1.125000"/>
                                          </p:val>
                                        </p:tav>
                                        <p:tav tm="100000">
                                          <p:val>
                                            <p:strVal val="#ppt_y"/>
                                          </p:val>
                                        </p:tav>
                                      </p:tavLst>
                                    </p:anim>
                                    <p:animEffect transition="in" filter="wipe(down)">
                                      <p:cBhvr>
                                        <p:cTn id="14" dur="500"/>
                                        <p:tgtEl>
                                          <p:spTgt spid="13"/>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2"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500"/>
                                        <p:tgtEl>
                                          <p:spTgt spid="14"/>
                                        </p:tgtEl>
                                        <p:attrNameLst>
                                          <p:attrName>ppt_x</p:attrName>
                                        </p:attrNameLst>
                                      </p:cBhvr>
                                      <p:tavLst>
                                        <p:tav tm="0">
                                          <p:val>
                                            <p:strVal val="#ppt_x+#ppt_w*1.125000"/>
                                          </p:val>
                                        </p:tav>
                                        <p:tav tm="100000">
                                          <p:val>
                                            <p:strVal val="#ppt_x"/>
                                          </p:val>
                                        </p:tav>
                                      </p:tavLst>
                                    </p:anim>
                                    <p:animEffect transition="in" filter="wipe(left)">
                                      <p:cBhvr>
                                        <p:cTn id="2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04799" y="749300"/>
            <a:ext cx="6192345" cy="400110"/>
            <a:chOff x="424116" y="898245"/>
            <a:chExt cx="6192345" cy="400110"/>
          </a:xfrm>
        </p:grpSpPr>
        <p:sp>
          <p:nvSpPr>
            <p:cNvPr id="2" name="平行四边形 1"/>
            <p:cNvSpPr/>
            <p:nvPr/>
          </p:nvSpPr>
          <p:spPr>
            <a:xfrm>
              <a:off x="424116" y="898245"/>
              <a:ext cx="694509"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03</a:t>
              </a:r>
              <a:endParaRPr lang="zh-CN" altLang="en-US" sz="2200" dirty="0">
                <a:latin typeface="Impact" panose="020B0806030902050204" pitchFamily="34" charset="0"/>
              </a:endParaRPr>
            </a:p>
          </p:txBody>
        </p:sp>
        <p:sp>
          <p:nvSpPr>
            <p:cNvPr id="3" name="文本框 2"/>
            <p:cNvSpPr txBox="1"/>
            <p:nvPr/>
          </p:nvSpPr>
          <p:spPr>
            <a:xfrm>
              <a:off x="1118625" y="898245"/>
              <a:ext cx="5497836" cy="400110"/>
            </a:xfrm>
            <a:prstGeom prst="rect">
              <a:avLst/>
            </a:prstGeom>
            <a:noFill/>
          </p:spPr>
          <p:txBody>
            <a:bodyPr wrap="square" rtlCol="0">
              <a:spAutoFit/>
            </a:bodyPr>
            <a:lstStyle/>
            <a:p>
              <a:r>
                <a:rPr lang="en-US" altLang="zh-CN" sz="2000" b="1" dirty="0"/>
                <a:t>TCP</a:t>
              </a:r>
              <a:r>
                <a:rPr lang="zh-CN" altLang="en-US" sz="2000" b="1" dirty="0"/>
                <a:t>的四种拥塞控制方法</a:t>
              </a:r>
              <a:endParaRPr lang="zh-CN" altLang="en-US" sz="2000" b="1" dirty="0"/>
            </a:p>
          </p:txBody>
        </p:sp>
      </p:grpSp>
      <p:sp>
        <p:nvSpPr>
          <p:cNvPr id="20" name="文本框 19"/>
          <p:cNvSpPr txBox="1"/>
          <p:nvPr/>
        </p:nvSpPr>
        <p:spPr>
          <a:xfrm>
            <a:off x="3748225" y="767058"/>
            <a:ext cx="6800032" cy="369332"/>
          </a:xfrm>
          <a:prstGeom prst="rect">
            <a:avLst/>
          </a:prstGeom>
          <a:noFill/>
        </p:spPr>
        <p:txBody>
          <a:bodyPr wrap="square" rtlCol="0">
            <a:spAutoFit/>
          </a:bodyPr>
          <a:lstStyle/>
          <a:p>
            <a:r>
              <a:rPr lang="en-US" altLang="zh-CN" b="1" dirty="0"/>
              <a:t>—— </a:t>
            </a:r>
            <a:r>
              <a:rPr lang="zh-CN" altLang="en-US" b="1" dirty="0"/>
              <a:t>快重传算法和快恢复算法（改进</a:t>
            </a:r>
            <a:r>
              <a:rPr lang="en-US" altLang="zh-CN" b="1" dirty="0"/>
              <a:t>TCP</a:t>
            </a:r>
            <a:r>
              <a:rPr lang="zh-CN" altLang="en-US" b="1" dirty="0"/>
              <a:t>性能，</a:t>
            </a:r>
            <a:r>
              <a:rPr lang="en-US" altLang="zh-CN" b="1" dirty="0"/>
              <a:t>1990</a:t>
            </a:r>
            <a:r>
              <a:rPr lang="zh-CN" altLang="en-US" b="1" dirty="0"/>
              <a:t>年</a:t>
            </a:r>
            <a:r>
              <a:rPr lang="en-US" altLang="zh-CN" b="1" dirty="0"/>
              <a:t>Reno</a:t>
            </a:r>
            <a:r>
              <a:rPr lang="zh-CN" altLang="en-US" b="1" dirty="0"/>
              <a:t>版本）</a:t>
            </a:r>
            <a:endParaRPr lang="zh-CN" altLang="en-US" b="1" dirty="0"/>
          </a:p>
        </p:txBody>
      </p:sp>
      <p:sp>
        <p:nvSpPr>
          <p:cNvPr id="7" name="矩形 6"/>
          <p:cNvSpPr/>
          <p:nvPr/>
        </p:nvSpPr>
        <p:spPr>
          <a:xfrm>
            <a:off x="1016000" y="1297642"/>
            <a:ext cx="256976" cy="2569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íşlïḍè"/>
          <p:cNvSpPr txBox="1"/>
          <p:nvPr/>
        </p:nvSpPr>
        <p:spPr>
          <a:xfrm>
            <a:off x="1293757" y="1216579"/>
            <a:ext cx="10593443" cy="400111"/>
          </a:xfrm>
          <a:prstGeom prst="rect">
            <a:avLst/>
          </a:prstGeom>
          <a:solidFill>
            <a:schemeClr val="bg1"/>
          </a:solidFill>
        </p:spPr>
        <p:txBody>
          <a:bodyPr wrap="square" lIns="91440" tIns="45720" rIns="91440" bIns="45720" anchor="ctr">
            <a:noAutofit/>
          </a:bodyPr>
          <a:lstStyle/>
          <a:p>
            <a:r>
              <a:rPr lang="zh-CN" altLang="en-US" b="1" dirty="0"/>
              <a:t>采用快重传算法可以让发送方尽早知道发生了个别</a:t>
            </a:r>
            <a:r>
              <a:rPr lang="en-US" altLang="zh-CN" b="1" dirty="0"/>
              <a:t>TCP</a:t>
            </a:r>
            <a:r>
              <a:rPr lang="zh-CN" altLang="en-US" b="1" dirty="0"/>
              <a:t>报文段的丢失。</a:t>
            </a:r>
            <a:endParaRPr lang="en-US" altLang="zh-CN" b="1" dirty="0"/>
          </a:p>
        </p:txBody>
      </p:sp>
      <p:sp>
        <p:nvSpPr>
          <p:cNvPr id="11" name="矩形 10"/>
          <p:cNvSpPr/>
          <p:nvPr/>
        </p:nvSpPr>
        <p:spPr>
          <a:xfrm>
            <a:off x="1410062" y="2309730"/>
            <a:ext cx="256976" cy="25697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íşlïḍè"/>
          <p:cNvSpPr txBox="1"/>
          <p:nvPr/>
        </p:nvSpPr>
        <p:spPr>
          <a:xfrm>
            <a:off x="1687820" y="2228667"/>
            <a:ext cx="10199380" cy="736602"/>
          </a:xfrm>
          <a:prstGeom prst="rect">
            <a:avLst/>
          </a:prstGeom>
          <a:solidFill>
            <a:schemeClr val="bg1"/>
          </a:solidFill>
        </p:spPr>
        <p:txBody>
          <a:bodyPr wrap="square" lIns="91440" tIns="45720" rIns="91440" bIns="45720" anchor="ctr">
            <a:noAutofit/>
          </a:bodyPr>
          <a:lstStyle/>
          <a:p>
            <a:r>
              <a:rPr lang="zh-CN" altLang="en-US" b="1" dirty="0"/>
              <a:t>这就要求</a:t>
            </a:r>
            <a:r>
              <a:rPr lang="zh-CN" altLang="en-US" b="1" dirty="0">
                <a:solidFill>
                  <a:schemeClr val="accent1">
                    <a:lumMod val="75000"/>
                  </a:schemeClr>
                </a:solidFill>
              </a:rPr>
              <a:t>接收方不</a:t>
            </a:r>
            <a:r>
              <a:rPr lang="zh-CN" altLang="en-US" b="1" dirty="0"/>
              <a:t>要等待自己发送数据时才进行</a:t>
            </a:r>
            <a:r>
              <a:rPr lang="zh-CN" altLang="en-US" b="1" dirty="0">
                <a:solidFill>
                  <a:schemeClr val="accent1">
                    <a:lumMod val="75000"/>
                  </a:schemeClr>
                </a:solidFill>
              </a:rPr>
              <a:t>捎带确认</a:t>
            </a:r>
            <a:r>
              <a:rPr lang="zh-CN" altLang="en-US" b="1" dirty="0"/>
              <a:t>，而是</a:t>
            </a:r>
            <a:r>
              <a:rPr lang="zh-CN" altLang="en-US" b="1" dirty="0">
                <a:solidFill>
                  <a:schemeClr val="accent1">
                    <a:lumMod val="75000"/>
                  </a:schemeClr>
                </a:solidFill>
              </a:rPr>
              <a:t>要立即发送确认</a:t>
            </a:r>
            <a:r>
              <a:rPr lang="zh-CN" altLang="en-US" b="1" dirty="0"/>
              <a:t>，即使</a:t>
            </a:r>
            <a:r>
              <a:rPr lang="zh-CN" altLang="en-US" b="1" dirty="0">
                <a:solidFill>
                  <a:schemeClr val="accent1">
                    <a:lumMod val="75000"/>
                  </a:schemeClr>
                </a:solidFill>
              </a:rPr>
              <a:t>收到了失序的报文段</a:t>
            </a:r>
            <a:r>
              <a:rPr lang="zh-CN" altLang="en-US" b="1" dirty="0"/>
              <a:t>也</a:t>
            </a:r>
            <a:r>
              <a:rPr lang="zh-CN" altLang="en-US" b="1" dirty="0">
                <a:solidFill>
                  <a:schemeClr val="accent1">
                    <a:lumMod val="75000"/>
                  </a:schemeClr>
                </a:solidFill>
              </a:rPr>
              <a:t>要立即</a:t>
            </a:r>
            <a:r>
              <a:rPr lang="zh-CN" altLang="en-US" b="1" dirty="0"/>
              <a:t>发出对已收到的报文段的</a:t>
            </a:r>
            <a:r>
              <a:rPr lang="zh-CN" altLang="en-US" b="1" dirty="0">
                <a:solidFill>
                  <a:schemeClr val="accent1">
                    <a:lumMod val="75000"/>
                  </a:schemeClr>
                </a:solidFill>
              </a:rPr>
              <a:t>重复确认</a:t>
            </a:r>
            <a:r>
              <a:rPr lang="zh-CN" altLang="en-US" b="1" dirty="0"/>
              <a:t>。</a:t>
            </a:r>
            <a:endParaRPr lang="en-US" altLang="zh-CN" b="1" dirty="0"/>
          </a:p>
        </p:txBody>
      </p:sp>
      <p:sp>
        <p:nvSpPr>
          <p:cNvPr id="13" name="矩形 12"/>
          <p:cNvSpPr/>
          <p:nvPr/>
        </p:nvSpPr>
        <p:spPr>
          <a:xfrm>
            <a:off x="1016000" y="1803686"/>
            <a:ext cx="256976" cy="2569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íşlïḍè"/>
          <p:cNvSpPr txBox="1"/>
          <p:nvPr/>
        </p:nvSpPr>
        <p:spPr>
          <a:xfrm>
            <a:off x="1293757" y="1722623"/>
            <a:ext cx="10593443" cy="400111"/>
          </a:xfrm>
          <a:prstGeom prst="rect">
            <a:avLst/>
          </a:prstGeom>
          <a:solidFill>
            <a:schemeClr val="bg1"/>
          </a:solidFill>
        </p:spPr>
        <p:txBody>
          <a:bodyPr wrap="square" lIns="91440" tIns="45720" rIns="91440" bIns="45720" anchor="ctr">
            <a:noAutofit/>
          </a:bodyPr>
          <a:lstStyle/>
          <a:p>
            <a:r>
              <a:rPr lang="zh-CN" altLang="en-US" b="1" dirty="0"/>
              <a:t>“快重传”是指</a:t>
            </a:r>
            <a:r>
              <a:rPr lang="zh-CN" altLang="en-US" b="1" dirty="0">
                <a:solidFill>
                  <a:schemeClr val="accent1">
                    <a:lumMod val="75000"/>
                  </a:schemeClr>
                </a:solidFill>
              </a:rPr>
              <a:t>使发送方尽快（尽早）进行重传</a:t>
            </a:r>
            <a:r>
              <a:rPr lang="zh-CN" altLang="en-US" b="1" dirty="0"/>
              <a:t>，</a:t>
            </a:r>
            <a:r>
              <a:rPr lang="zh-CN" altLang="en-US" b="1" dirty="0">
                <a:solidFill>
                  <a:schemeClr val="accent1">
                    <a:lumMod val="75000"/>
                  </a:schemeClr>
                </a:solidFill>
              </a:rPr>
              <a:t>而不是等重传计时器超时再重传</a:t>
            </a:r>
            <a:r>
              <a:rPr lang="zh-CN" altLang="en-US" b="1" dirty="0"/>
              <a:t>。</a:t>
            </a:r>
            <a:endParaRPr lang="en-US" altLang="zh-CN" b="1" dirty="0"/>
          </a:p>
        </p:txBody>
      </p:sp>
      <p:sp>
        <p:nvSpPr>
          <p:cNvPr id="15" name="矩形 14"/>
          <p:cNvSpPr/>
          <p:nvPr/>
        </p:nvSpPr>
        <p:spPr>
          <a:xfrm>
            <a:off x="1410062" y="3233328"/>
            <a:ext cx="256976" cy="25697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íşlïḍè"/>
          <p:cNvSpPr txBox="1"/>
          <p:nvPr/>
        </p:nvSpPr>
        <p:spPr>
          <a:xfrm>
            <a:off x="1687820" y="3152265"/>
            <a:ext cx="10199380" cy="736602"/>
          </a:xfrm>
          <a:prstGeom prst="rect">
            <a:avLst/>
          </a:prstGeom>
          <a:solidFill>
            <a:schemeClr val="bg1"/>
          </a:solidFill>
        </p:spPr>
        <p:txBody>
          <a:bodyPr wrap="square" lIns="91440" tIns="45720" rIns="91440" bIns="45720" anchor="ctr">
            <a:noAutofit/>
          </a:bodyPr>
          <a:lstStyle/>
          <a:p>
            <a:r>
              <a:rPr lang="zh-CN" altLang="en-US" b="1" dirty="0">
                <a:solidFill>
                  <a:schemeClr val="accent1">
                    <a:lumMod val="75000"/>
                  </a:schemeClr>
                </a:solidFill>
              </a:rPr>
              <a:t>发送方</a:t>
            </a:r>
            <a:r>
              <a:rPr lang="zh-CN" altLang="en-US" b="1" dirty="0"/>
              <a:t>一旦</a:t>
            </a:r>
            <a:r>
              <a:rPr lang="zh-CN" altLang="en-US" b="1" dirty="0">
                <a:solidFill>
                  <a:schemeClr val="accent1">
                    <a:lumMod val="75000"/>
                  </a:schemeClr>
                </a:solidFill>
              </a:rPr>
              <a:t>收到</a:t>
            </a:r>
            <a:r>
              <a:rPr lang="en-US" altLang="zh-CN" b="1" dirty="0">
                <a:solidFill>
                  <a:schemeClr val="accent1">
                    <a:lumMod val="75000"/>
                  </a:schemeClr>
                </a:solidFill>
              </a:rPr>
              <a:t>3</a:t>
            </a:r>
            <a:r>
              <a:rPr lang="zh-CN" altLang="en-US" b="1" dirty="0">
                <a:solidFill>
                  <a:schemeClr val="accent1">
                    <a:lumMod val="75000"/>
                  </a:schemeClr>
                </a:solidFill>
              </a:rPr>
              <a:t>个连续的重复确认</a:t>
            </a:r>
            <a:r>
              <a:rPr lang="zh-CN" altLang="en-US" b="1" dirty="0"/>
              <a:t>，就将相应的报文段</a:t>
            </a:r>
            <a:r>
              <a:rPr lang="zh-CN" altLang="en-US" b="1" dirty="0">
                <a:solidFill>
                  <a:schemeClr val="accent1">
                    <a:lumMod val="75000"/>
                  </a:schemeClr>
                </a:solidFill>
              </a:rPr>
              <a:t>立即重传</a:t>
            </a:r>
            <a:r>
              <a:rPr lang="zh-CN" altLang="en-US" b="1" dirty="0"/>
              <a:t>，而不是等该报文段的重传计时器超时再重传。</a:t>
            </a:r>
            <a:endParaRPr lang="en-US" altLang="zh-CN" b="1" dirty="0"/>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 calcmode="lin" valueType="num">
                                      <p:cBhvr>
                                        <p:cTn id="9" dur="500" fill="hold"/>
                                        <p:tgtEl>
                                          <p:spTgt spid="7"/>
                                        </p:tgtEl>
                                        <p:attrNameLst>
                                          <p:attrName>style.rotation</p:attrName>
                                        </p:attrNameLst>
                                      </p:cBhvr>
                                      <p:tavLst>
                                        <p:tav tm="0">
                                          <p:val>
                                            <p:fltVal val="360"/>
                                          </p:val>
                                        </p:tav>
                                        <p:tav tm="100000">
                                          <p:val>
                                            <p:fltVal val="0"/>
                                          </p:val>
                                        </p:tav>
                                      </p:tavLst>
                                    </p:anim>
                                    <p:animEffect transition="in" filter="fade">
                                      <p:cBhvr>
                                        <p:cTn id="10" dur="500"/>
                                        <p:tgtEl>
                                          <p:spTgt spid="7"/>
                                        </p:tgtEl>
                                      </p:cBhvr>
                                    </p:animEffect>
                                  </p:childTnLst>
                                </p:cTn>
                              </p:par>
                            </p:childTnLst>
                          </p:cTn>
                        </p:par>
                        <p:par>
                          <p:cTn id="11" fill="hold">
                            <p:stCondLst>
                              <p:cond delay="500"/>
                            </p:stCondLst>
                            <p:childTnLst>
                              <p:par>
                                <p:cTn id="12" presetID="1" presetClass="entr" presetSubtype="0" fill="hold" grpId="0" nodeType="afterEffect">
                                  <p:stCondLst>
                                    <p:cond delay="0"/>
                                  </p:stCondLst>
                                  <p:iterate type="lt">
                                    <p:tmAbs val="100"/>
                                  </p:iterate>
                                  <p:childTnLst>
                                    <p:set>
                                      <p:cBhvr>
                                        <p:cTn id="13" dur="1" fill="hold">
                                          <p:stCondLst>
                                            <p:cond delay="0"/>
                                          </p:stCondLst>
                                        </p:cTn>
                                        <p:tgtEl>
                                          <p:spTgt spid="9"/>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49" presetClass="entr" presetSubtype="0" decel="100000" fill="hold" grpId="0" nodeType="clickEffect">
                                  <p:stCondLst>
                                    <p:cond delay="0"/>
                                  </p:stCondLst>
                                  <p:childTnLst>
                                    <p:set>
                                      <p:cBhvr>
                                        <p:cTn id="17" dur="1" fill="hold">
                                          <p:stCondLst>
                                            <p:cond delay="0"/>
                                          </p:stCondLst>
                                        </p:cTn>
                                        <p:tgtEl>
                                          <p:spTgt spid="13"/>
                                        </p:tgtEl>
                                        <p:attrNameLst>
                                          <p:attrName>style.visibility</p:attrName>
                                        </p:attrNameLst>
                                      </p:cBhvr>
                                      <p:to>
                                        <p:strVal val="visible"/>
                                      </p:to>
                                    </p:set>
                                    <p:anim calcmode="lin" valueType="num">
                                      <p:cBhvr>
                                        <p:cTn id="18" dur="500" fill="hold"/>
                                        <p:tgtEl>
                                          <p:spTgt spid="13"/>
                                        </p:tgtEl>
                                        <p:attrNameLst>
                                          <p:attrName>ppt_w</p:attrName>
                                        </p:attrNameLst>
                                      </p:cBhvr>
                                      <p:tavLst>
                                        <p:tav tm="0">
                                          <p:val>
                                            <p:fltVal val="0"/>
                                          </p:val>
                                        </p:tav>
                                        <p:tav tm="100000">
                                          <p:val>
                                            <p:strVal val="#ppt_w"/>
                                          </p:val>
                                        </p:tav>
                                      </p:tavLst>
                                    </p:anim>
                                    <p:anim calcmode="lin" valueType="num">
                                      <p:cBhvr>
                                        <p:cTn id="19" dur="500" fill="hold"/>
                                        <p:tgtEl>
                                          <p:spTgt spid="13"/>
                                        </p:tgtEl>
                                        <p:attrNameLst>
                                          <p:attrName>ppt_h</p:attrName>
                                        </p:attrNameLst>
                                      </p:cBhvr>
                                      <p:tavLst>
                                        <p:tav tm="0">
                                          <p:val>
                                            <p:fltVal val="0"/>
                                          </p:val>
                                        </p:tav>
                                        <p:tav tm="100000">
                                          <p:val>
                                            <p:strVal val="#ppt_h"/>
                                          </p:val>
                                        </p:tav>
                                      </p:tavLst>
                                    </p:anim>
                                    <p:anim calcmode="lin" valueType="num">
                                      <p:cBhvr>
                                        <p:cTn id="20" dur="500" fill="hold"/>
                                        <p:tgtEl>
                                          <p:spTgt spid="13"/>
                                        </p:tgtEl>
                                        <p:attrNameLst>
                                          <p:attrName>style.rotation</p:attrName>
                                        </p:attrNameLst>
                                      </p:cBhvr>
                                      <p:tavLst>
                                        <p:tav tm="0">
                                          <p:val>
                                            <p:fltVal val="360"/>
                                          </p:val>
                                        </p:tav>
                                        <p:tav tm="100000">
                                          <p:val>
                                            <p:fltVal val="0"/>
                                          </p:val>
                                        </p:tav>
                                      </p:tavLst>
                                    </p:anim>
                                    <p:animEffect transition="in" filter="fade">
                                      <p:cBhvr>
                                        <p:cTn id="21" dur="500"/>
                                        <p:tgtEl>
                                          <p:spTgt spid="13"/>
                                        </p:tgtEl>
                                      </p:cBhvr>
                                    </p:animEffect>
                                  </p:childTnLst>
                                </p:cTn>
                              </p:par>
                            </p:childTnLst>
                          </p:cTn>
                        </p:par>
                        <p:par>
                          <p:cTn id="22" fill="hold">
                            <p:stCondLst>
                              <p:cond delay="500"/>
                            </p:stCondLst>
                            <p:childTnLst>
                              <p:par>
                                <p:cTn id="23" presetID="1" presetClass="entr" presetSubtype="0" fill="hold" grpId="0" nodeType="afterEffect">
                                  <p:stCondLst>
                                    <p:cond delay="0"/>
                                  </p:stCondLst>
                                  <p:iterate type="lt">
                                    <p:tmAbs val="100"/>
                                  </p:iterate>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49" presetClass="entr" presetSubtype="0" decel="100000"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anim calcmode="lin" valueType="num">
                                      <p:cBhvr>
                                        <p:cTn id="29" dur="500" fill="hold"/>
                                        <p:tgtEl>
                                          <p:spTgt spid="11"/>
                                        </p:tgtEl>
                                        <p:attrNameLst>
                                          <p:attrName>ppt_w</p:attrName>
                                        </p:attrNameLst>
                                      </p:cBhvr>
                                      <p:tavLst>
                                        <p:tav tm="0">
                                          <p:val>
                                            <p:fltVal val="0"/>
                                          </p:val>
                                        </p:tav>
                                        <p:tav tm="100000">
                                          <p:val>
                                            <p:strVal val="#ppt_w"/>
                                          </p:val>
                                        </p:tav>
                                      </p:tavLst>
                                    </p:anim>
                                    <p:anim calcmode="lin" valueType="num">
                                      <p:cBhvr>
                                        <p:cTn id="30" dur="500" fill="hold"/>
                                        <p:tgtEl>
                                          <p:spTgt spid="11"/>
                                        </p:tgtEl>
                                        <p:attrNameLst>
                                          <p:attrName>ppt_h</p:attrName>
                                        </p:attrNameLst>
                                      </p:cBhvr>
                                      <p:tavLst>
                                        <p:tav tm="0">
                                          <p:val>
                                            <p:fltVal val="0"/>
                                          </p:val>
                                        </p:tav>
                                        <p:tav tm="100000">
                                          <p:val>
                                            <p:strVal val="#ppt_h"/>
                                          </p:val>
                                        </p:tav>
                                      </p:tavLst>
                                    </p:anim>
                                    <p:anim calcmode="lin" valueType="num">
                                      <p:cBhvr>
                                        <p:cTn id="31" dur="500" fill="hold"/>
                                        <p:tgtEl>
                                          <p:spTgt spid="11"/>
                                        </p:tgtEl>
                                        <p:attrNameLst>
                                          <p:attrName>style.rotation</p:attrName>
                                        </p:attrNameLst>
                                      </p:cBhvr>
                                      <p:tavLst>
                                        <p:tav tm="0">
                                          <p:val>
                                            <p:fltVal val="360"/>
                                          </p:val>
                                        </p:tav>
                                        <p:tav tm="100000">
                                          <p:val>
                                            <p:fltVal val="0"/>
                                          </p:val>
                                        </p:tav>
                                      </p:tavLst>
                                    </p:anim>
                                    <p:animEffect transition="in" filter="fade">
                                      <p:cBhvr>
                                        <p:cTn id="32" dur="500"/>
                                        <p:tgtEl>
                                          <p:spTgt spid="11"/>
                                        </p:tgtEl>
                                      </p:cBhvr>
                                    </p:animEffect>
                                  </p:childTnLst>
                                </p:cTn>
                              </p:par>
                            </p:childTnLst>
                          </p:cTn>
                        </p:par>
                        <p:par>
                          <p:cTn id="33" fill="hold">
                            <p:stCondLst>
                              <p:cond delay="500"/>
                            </p:stCondLst>
                            <p:childTnLst>
                              <p:par>
                                <p:cTn id="34" presetID="1" presetClass="entr" presetSubtype="0" fill="hold" grpId="0" nodeType="afterEffect">
                                  <p:stCondLst>
                                    <p:cond delay="0"/>
                                  </p:stCondLst>
                                  <p:iterate type="lt">
                                    <p:tmAbs val="100"/>
                                  </p:iterate>
                                  <p:childTnLst>
                                    <p:set>
                                      <p:cBhvr>
                                        <p:cTn id="35" dur="1" fill="hold">
                                          <p:stCondLst>
                                            <p:cond delay="0"/>
                                          </p:stCondLst>
                                        </p:cTn>
                                        <p:tgtEl>
                                          <p:spTgt spid="12"/>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49" presetClass="entr" presetSubtype="0" decel="100000" fill="hold" grpId="0" nodeType="clickEffect">
                                  <p:stCondLst>
                                    <p:cond delay="0"/>
                                  </p:stCondLst>
                                  <p:childTnLst>
                                    <p:set>
                                      <p:cBhvr>
                                        <p:cTn id="39" dur="1" fill="hold">
                                          <p:stCondLst>
                                            <p:cond delay="0"/>
                                          </p:stCondLst>
                                        </p:cTn>
                                        <p:tgtEl>
                                          <p:spTgt spid="15"/>
                                        </p:tgtEl>
                                        <p:attrNameLst>
                                          <p:attrName>style.visibility</p:attrName>
                                        </p:attrNameLst>
                                      </p:cBhvr>
                                      <p:to>
                                        <p:strVal val="visible"/>
                                      </p:to>
                                    </p:set>
                                    <p:anim calcmode="lin" valueType="num">
                                      <p:cBhvr>
                                        <p:cTn id="40" dur="500" fill="hold"/>
                                        <p:tgtEl>
                                          <p:spTgt spid="15"/>
                                        </p:tgtEl>
                                        <p:attrNameLst>
                                          <p:attrName>ppt_w</p:attrName>
                                        </p:attrNameLst>
                                      </p:cBhvr>
                                      <p:tavLst>
                                        <p:tav tm="0">
                                          <p:val>
                                            <p:fltVal val="0"/>
                                          </p:val>
                                        </p:tav>
                                        <p:tav tm="100000">
                                          <p:val>
                                            <p:strVal val="#ppt_w"/>
                                          </p:val>
                                        </p:tav>
                                      </p:tavLst>
                                    </p:anim>
                                    <p:anim calcmode="lin" valueType="num">
                                      <p:cBhvr>
                                        <p:cTn id="41" dur="500" fill="hold"/>
                                        <p:tgtEl>
                                          <p:spTgt spid="15"/>
                                        </p:tgtEl>
                                        <p:attrNameLst>
                                          <p:attrName>ppt_h</p:attrName>
                                        </p:attrNameLst>
                                      </p:cBhvr>
                                      <p:tavLst>
                                        <p:tav tm="0">
                                          <p:val>
                                            <p:fltVal val="0"/>
                                          </p:val>
                                        </p:tav>
                                        <p:tav tm="100000">
                                          <p:val>
                                            <p:strVal val="#ppt_h"/>
                                          </p:val>
                                        </p:tav>
                                      </p:tavLst>
                                    </p:anim>
                                    <p:anim calcmode="lin" valueType="num">
                                      <p:cBhvr>
                                        <p:cTn id="42" dur="500" fill="hold"/>
                                        <p:tgtEl>
                                          <p:spTgt spid="15"/>
                                        </p:tgtEl>
                                        <p:attrNameLst>
                                          <p:attrName>style.rotation</p:attrName>
                                        </p:attrNameLst>
                                      </p:cBhvr>
                                      <p:tavLst>
                                        <p:tav tm="0">
                                          <p:val>
                                            <p:fltVal val="360"/>
                                          </p:val>
                                        </p:tav>
                                        <p:tav tm="100000">
                                          <p:val>
                                            <p:fltVal val="0"/>
                                          </p:val>
                                        </p:tav>
                                      </p:tavLst>
                                    </p:anim>
                                    <p:animEffect transition="in" filter="fade">
                                      <p:cBhvr>
                                        <p:cTn id="43" dur="500"/>
                                        <p:tgtEl>
                                          <p:spTgt spid="15"/>
                                        </p:tgtEl>
                                      </p:cBhvr>
                                    </p:animEffect>
                                  </p:childTnLst>
                                </p:cTn>
                              </p:par>
                            </p:childTnLst>
                          </p:cTn>
                        </p:par>
                        <p:par>
                          <p:cTn id="44" fill="hold">
                            <p:stCondLst>
                              <p:cond delay="500"/>
                            </p:stCondLst>
                            <p:childTnLst>
                              <p:par>
                                <p:cTn id="45" presetID="1" presetClass="entr" presetSubtype="0" fill="hold" grpId="0" nodeType="afterEffect">
                                  <p:stCondLst>
                                    <p:cond delay="0"/>
                                  </p:stCondLst>
                                  <p:iterate type="lt">
                                    <p:tmAbs val="100"/>
                                  </p:iterate>
                                  <p:childTnLst>
                                    <p:set>
                                      <p:cBhvr>
                                        <p:cTn id="4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P spid="9" grpId="0" bldLvl="0" animBg="1"/>
      <p:bldP spid="11" grpId="0" bldLvl="0" animBg="1"/>
      <p:bldP spid="12" grpId="0" bldLvl="0" animBg="1"/>
      <p:bldP spid="13" grpId="0" bldLvl="0" animBg="1"/>
      <p:bldP spid="14" grpId="0" bldLvl="0" animBg="1"/>
      <p:bldP spid="15" grpId="0" bldLvl="0" animBg="1"/>
      <p:bldP spid="16" grpId="0" bldLvl="0" animBg="1"/>
    </p:bld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04799" y="749300"/>
            <a:ext cx="6192345" cy="400110"/>
            <a:chOff x="424116" y="898245"/>
            <a:chExt cx="6192345" cy="400110"/>
          </a:xfrm>
        </p:grpSpPr>
        <p:sp>
          <p:nvSpPr>
            <p:cNvPr id="2" name="平行四边形 1"/>
            <p:cNvSpPr/>
            <p:nvPr/>
          </p:nvSpPr>
          <p:spPr>
            <a:xfrm>
              <a:off x="424116" y="898245"/>
              <a:ext cx="694509"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03</a:t>
              </a:r>
              <a:endParaRPr lang="zh-CN" altLang="en-US" sz="2200" dirty="0">
                <a:latin typeface="Impact" panose="020B0806030902050204" pitchFamily="34" charset="0"/>
              </a:endParaRPr>
            </a:p>
          </p:txBody>
        </p:sp>
        <p:sp>
          <p:nvSpPr>
            <p:cNvPr id="3" name="文本框 2"/>
            <p:cNvSpPr txBox="1"/>
            <p:nvPr/>
          </p:nvSpPr>
          <p:spPr>
            <a:xfrm>
              <a:off x="1118625" y="898245"/>
              <a:ext cx="5497836" cy="400110"/>
            </a:xfrm>
            <a:prstGeom prst="rect">
              <a:avLst/>
            </a:prstGeom>
            <a:noFill/>
          </p:spPr>
          <p:txBody>
            <a:bodyPr wrap="square" rtlCol="0">
              <a:spAutoFit/>
            </a:bodyPr>
            <a:lstStyle/>
            <a:p>
              <a:r>
                <a:rPr lang="en-US" altLang="zh-CN" sz="2000" b="1" dirty="0"/>
                <a:t>TCP</a:t>
              </a:r>
              <a:r>
                <a:rPr lang="zh-CN" altLang="en-US" sz="2000" b="1" dirty="0"/>
                <a:t>的四种拥塞控制方法</a:t>
              </a:r>
              <a:endParaRPr lang="zh-CN" altLang="en-US" sz="2000" b="1" dirty="0"/>
            </a:p>
          </p:txBody>
        </p:sp>
      </p:grpSp>
      <p:sp>
        <p:nvSpPr>
          <p:cNvPr id="20" name="文本框 19"/>
          <p:cNvSpPr txBox="1"/>
          <p:nvPr/>
        </p:nvSpPr>
        <p:spPr>
          <a:xfrm>
            <a:off x="3748225" y="767058"/>
            <a:ext cx="6800032" cy="369332"/>
          </a:xfrm>
          <a:prstGeom prst="rect">
            <a:avLst/>
          </a:prstGeom>
          <a:noFill/>
        </p:spPr>
        <p:txBody>
          <a:bodyPr wrap="square" rtlCol="0">
            <a:spAutoFit/>
          </a:bodyPr>
          <a:lstStyle/>
          <a:p>
            <a:r>
              <a:rPr lang="en-US" altLang="zh-CN" b="1" dirty="0"/>
              <a:t>—— </a:t>
            </a:r>
            <a:r>
              <a:rPr lang="zh-CN" altLang="en-US" b="1" dirty="0"/>
              <a:t>快重传算法和快恢复算法（改进</a:t>
            </a:r>
            <a:r>
              <a:rPr lang="en-US" altLang="zh-CN" b="1" dirty="0"/>
              <a:t>TCP</a:t>
            </a:r>
            <a:r>
              <a:rPr lang="zh-CN" altLang="en-US" b="1" dirty="0"/>
              <a:t>性能，</a:t>
            </a:r>
            <a:r>
              <a:rPr lang="en-US" altLang="zh-CN" b="1" dirty="0"/>
              <a:t>1990</a:t>
            </a:r>
            <a:r>
              <a:rPr lang="zh-CN" altLang="en-US" b="1" dirty="0"/>
              <a:t>年</a:t>
            </a:r>
            <a:r>
              <a:rPr lang="en-US" altLang="zh-CN" b="1" dirty="0"/>
              <a:t>Reno</a:t>
            </a:r>
            <a:r>
              <a:rPr lang="zh-CN" altLang="en-US" b="1" dirty="0"/>
              <a:t>版本）</a:t>
            </a:r>
            <a:endParaRPr lang="zh-CN" altLang="en-US" b="1" dirty="0"/>
          </a:p>
        </p:txBody>
      </p:sp>
      <p:sp>
        <p:nvSpPr>
          <p:cNvPr id="5" name="文本框 4"/>
          <p:cNvSpPr txBox="1"/>
          <p:nvPr/>
        </p:nvSpPr>
        <p:spPr>
          <a:xfrm>
            <a:off x="940526" y="1149410"/>
            <a:ext cx="2552161" cy="369332"/>
          </a:xfrm>
          <a:prstGeom prst="rect">
            <a:avLst/>
          </a:prstGeom>
          <a:noFill/>
        </p:spPr>
        <p:txBody>
          <a:bodyPr wrap="square" rtlCol="0">
            <a:spAutoFit/>
          </a:bodyPr>
          <a:lstStyle/>
          <a:p>
            <a:r>
              <a:rPr lang="en-US" altLang="zh-CN" b="1" dirty="0"/>
              <a:t>【</a:t>
            </a:r>
            <a:r>
              <a:rPr lang="zh-CN" altLang="en-US" b="1" dirty="0"/>
              <a:t>举例</a:t>
            </a:r>
            <a:r>
              <a:rPr lang="en-US" altLang="zh-CN" b="1" dirty="0"/>
              <a:t>】</a:t>
            </a:r>
            <a:r>
              <a:rPr lang="zh-CN" altLang="en-US" b="1" dirty="0"/>
              <a:t>快重传算法</a:t>
            </a:r>
            <a:endParaRPr lang="zh-CN" altLang="en-US" b="1" dirty="0"/>
          </a:p>
        </p:txBody>
      </p:sp>
      <p:grpSp>
        <p:nvGrpSpPr>
          <p:cNvPr id="27" name="组合 26"/>
          <p:cNvGrpSpPr/>
          <p:nvPr/>
        </p:nvGrpSpPr>
        <p:grpSpPr>
          <a:xfrm>
            <a:off x="3251085" y="1461788"/>
            <a:ext cx="7368202" cy="561434"/>
            <a:chOff x="3251085" y="1461788"/>
            <a:chExt cx="7368202" cy="561434"/>
          </a:xfrm>
        </p:grpSpPr>
        <p:pic>
          <p:nvPicPr>
            <p:cNvPr id="8" name="图形 7"/>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a:off x="4550544" y="1461788"/>
              <a:ext cx="580465" cy="561434"/>
            </a:xfrm>
            <a:prstGeom prst="rect">
              <a:avLst/>
            </a:prstGeom>
          </p:spPr>
        </p:pic>
        <p:sp>
          <p:nvSpPr>
            <p:cNvPr id="10" name="文本框 9"/>
            <p:cNvSpPr txBox="1"/>
            <p:nvPr/>
          </p:nvSpPr>
          <p:spPr>
            <a:xfrm>
              <a:off x="3251085" y="1569379"/>
              <a:ext cx="1423556" cy="369332"/>
            </a:xfrm>
            <a:prstGeom prst="rect">
              <a:avLst/>
            </a:prstGeom>
            <a:noFill/>
          </p:spPr>
          <p:txBody>
            <a:bodyPr wrap="square" rtlCol="0">
              <a:spAutoFit/>
            </a:bodyPr>
            <a:lstStyle/>
            <a:p>
              <a:pPr algn="ctr"/>
              <a:r>
                <a:rPr lang="en-US" altLang="zh-CN" b="1" dirty="0">
                  <a:latin typeface="+mn-ea"/>
                </a:rPr>
                <a:t>TCP</a:t>
              </a:r>
              <a:r>
                <a:rPr lang="zh-CN" altLang="en-US" b="1" dirty="0">
                  <a:latin typeface="+mn-ea"/>
                </a:rPr>
                <a:t>发送方</a:t>
              </a:r>
              <a:endParaRPr lang="zh-CN" altLang="en-US" b="1" dirty="0">
                <a:latin typeface="+mn-ea"/>
              </a:endParaRPr>
            </a:p>
          </p:txBody>
        </p:sp>
        <p:pic>
          <p:nvPicPr>
            <p:cNvPr id="17" name="图形 16"/>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a:off x="8680581" y="1461788"/>
              <a:ext cx="580465" cy="561434"/>
            </a:xfrm>
            <a:prstGeom prst="rect">
              <a:avLst/>
            </a:prstGeom>
          </p:spPr>
        </p:pic>
        <p:sp>
          <p:nvSpPr>
            <p:cNvPr id="18" name="文本框 17"/>
            <p:cNvSpPr txBox="1"/>
            <p:nvPr/>
          </p:nvSpPr>
          <p:spPr>
            <a:xfrm>
              <a:off x="9195731" y="1569379"/>
              <a:ext cx="1423556" cy="369332"/>
            </a:xfrm>
            <a:prstGeom prst="rect">
              <a:avLst/>
            </a:prstGeom>
            <a:noFill/>
          </p:spPr>
          <p:txBody>
            <a:bodyPr wrap="square" rtlCol="0">
              <a:spAutoFit/>
            </a:bodyPr>
            <a:lstStyle/>
            <a:p>
              <a:pPr algn="ctr"/>
              <a:r>
                <a:rPr lang="en-US" altLang="zh-CN" b="1" dirty="0">
                  <a:latin typeface="+mn-ea"/>
                </a:rPr>
                <a:t>TCP</a:t>
              </a:r>
              <a:r>
                <a:rPr lang="zh-CN" altLang="en-US" b="1" dirty="0">
                  <a:latin typeface="+mn-ea"/>
                </a:rPr>
                <a:t>接收方</a:t>
              </a:r>
              <a:endParaRPr lang="zh-CN" altLang="en-US" b="1" dirty="0">
                <a:latin typeface="+mn-ea"/>
              </a:endParaRPr>
            </a:p>
          </p:txBody>
        </p:sp>
      </p:grpSp>
      <p:grpSp>
        <p:nvGrpSpPr>
          <p:cNvPr id="19" name="组合 18"/>
          <p:cNvGrpSpPr/>
          <p:nvPr/>
        </p:nvGrpSpPr>
        <p:grpSpPr>
          <a:xfrm>
            <a:off x="5167659" y="1518742"/>
            <a:ext cx="3512922" cy="447400"/>
            <a:chOff x="7631847" y="1355733"/>
            <a:chExt cx="2569940" cy="447400"/>
          </a:xfrm>
        </p:grpSpPr>
        <p:sp>
          <p:nvSpPr>
            <p:cNvPr id="21" name="圆柱体 20"/>
            <p:cNvSpPr/>
            <p:nvPr/>
          </p:nvSpPr>
          <p:spPr>
            <a:xfrm rot="16200000">
              <a:off x="8693117" y="294463"/>
              <a:ext cx="447400" cy="2569940"/>
            </a:xfrm>
            <a:prstGeom prst="can">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22" name="文本框 21"/>
            <p:cNvSpPr txBox="1"/>
            <p:nvPr/>
          </p:nvSpPr>
          <p:spPr>
            <a:xfrm>
              <a:off x="8336064" y="1394766"/>
              <a:ext cx="1161506" cy="369332"/>
            </a:xfrm>
            <a:prstGeom prst="rect">
              <a:avLst/>
            </a:prstGeom>
            <a:noFill/>
          </p:spPr>
          <p:txBody>
            <a:bodyPr wrap="square" rtlCol="0">
              <a:spAutoFit/>
            </a:bodyPr>
            <a:lstStyle/>
            <a:p>
              <a:pPr algn="ctr"/>
              <a:r>
                <a:rPr lang="en-US" altLang="zh-CN" b="1" dirty="0">
                  <a:solidFill>
                    <a:schemeClr val="bg1"/>
                  </a:solidFill>
                </a:rPr>
                <a:t>TCP</a:t>
              </a:r>
              <a:r>
                <a:rPr lang="zh-CN" altLang="en-US" b="1" dirty="0">
                  <a:solidFill>
                    <a:schemeClr val="bg1"/>
                  </a:solidFill>
                </a:rPr>
                <a:t>连接</a:t>
              </a:r>
              <a:endParaRPr lang="zh-CN" altLang="en-US" b="1" dirty="0">
                <a:solidFill>
                  <a:schemeClr val="bg1"/>
                </a:solidFill>
              </a:endParaRPr>
            </a:p>
          </p:txBody>
        </p:sp>
      </p:grpSp>
      <p:grpSp>
        <p:nvGrpSpPr>
          <p:cNvPr id="26" name="组合 25"/>
          <p:cNvGrpSpPr/>
          <p:nvPr/>
        </p:nvGrpSpPr>
        <p:grpSpPr>
          <a:xfrm>
            <a:off x="4840776" y="2023222"/>
            <a:ext cx="4142505" cy="4415678"/>
            <a:chOff x="4840776" y="2023222"/>
            <a:chExt cx="4142505" cy="4415678"/>
          </a:xfrm>
        </p:grpSpPr>
        <p:cxnSp>
          <p:nvCxnSpPr>
            <p:cNvPr id="24" name="直接箭头连接符 23"/>
            <p:cNvCxnSpPr>
              <a:stCxn id="8" idx="2"/>
            </p:cNvCxnSpPr>
            <p:nvPr/>
          </p:nvCxnSpPr>
          <p:spPr>
            <a:xfrm flipH="1">
              <a:off x="4840776" y="2023222"/>
              <a:ext cx="1" cy="4415678"/>
            </a:xfrm>
            <a:prstGeom prst="straightConnector1">
              <a:avLst/>
            </a:prstGeom>
            <a:ln w="127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p:cNvCxnSpPr/>
            <p:nvPr/>
          </p:nvCxnSpPr>
          <p:spPr>
            <a:xfrm flipH="1">
              <a:off x="8983280" y="2023222"/>
              <a:ext cx="1" cy="4415678"/>
            </a:xfrm>
            <a:prstGeom prst="straightConnector1">
              <a:avLst/>
            </a:prstGeom>
            <a:ln w="127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grpSp>
        <p:nvGrpSpPr>
          <p:cNvPr id="98" name="组合 97"/>
          <p:cNvGrpSpPr/>
          <p:nvPr/>
        </p:nvGrpSpPr>
        <p:grpSpPr>
          <a:xfrm>
            <a:off x="3962863" y="2070177"/>
            <a:ext cx="5007950" cy="369332"/>
            <a:chOff x="3962863" y="2070177"/>
            <a:chExt cx="5007950" cy="369332"/>
          </a:xfrm>
        </p:grpSpPr>
        <p:cxnSp>
          <p:nvCxnSpPr>
            <p:cNvPr id="29" name="直接箭头连接符 28"/>
            <p:cNvCxnSpPr/>
            <p:nvPr/>
          </p:nvCxnSpPr>
          <p:spPr>
            <a:xfrm>
              <a:off x="4840776" y="2253145"/>
              <a:ext cx="4130037" cy="156754"/>
            </a:xfrm>
            <a:prstGeom prst="straightConnector1">
              <a:avLst/>
            </a:prstGeom>
            <a:ln w="381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32" name="文本框 31"/>
            <p:cNvSpPr txBox="1"/>
            <p:nvPr/>
          </p:nvSpPr>
          <p:spPr>
            <a:xfrm>
              <a:off x="3962863" y="2070177"/>
              <a:ext cx="1009188" cy="369332"/>
            </a:xfrm>
            <a:prstGeom prst="rect">
              <a:avLst/>
            </a:prstGeom>
            <a:noFill/>
          </p:spPr>
          <p:txBody>
            <a:bodyPr wrap="square" rtlCol="0">
              <a:spAutoFit/>
            </a:bodyPr>
            <a:lstStyle/>
            <a:p>
              <a:r>
                <a:rPr lang="zh-CN" altLang="en-US" b="1" dirty="0"/>
                <a:t>发送</a:t>
              </a:r>
              <a:r>
                <a:rPr lang="en-US" altLang="zh-CN" b="1" dirty="0"/>
                <a:t>M1</a:t>
              </a:r>
              <a:endParaRPr lang="zh-CN" altLang="en-US" b="1" dirty="0"/>
            </a:p>
          </p:txBody>
        </p:sp>
      </p:grpSp>
      <p:grpSp>
        <p:nvGrpSpPr>
          <p:cNvPr id="99" name="组合 98"/>
          <p:cNvGrpSpPr/>
          <p:nvPr/>
        </p:nvGrpSpPr>
        <p:grpSpPr>
          <a:xfrm>
            <a:off x="4840776" y="2344320"/>
            <a:ext cx="5139225" cy="530645"/>
            <a:chOff x="4840776" y="2344320"/>
            <a:chExt cx="5139225" cy="530645"/>
          </a:xfrm>
        </p:grpSpPr>
        <p:cxnSp>
          <p:nvCxnSpPr>
            <p:cNvPr id="31" name="直接箭头连接符 30"/>
            <p:cNvCxnSpPr/>
            <p:nvPr/>
          </p:nvCxnSpPr>
          <p:spPr>
            <a:xfrm flipH="1">
              <a:off x="4840776" y="2459329"/>
              <a:ext cx="4130037" cy="415636"/>
            </a:xfrm>
            <a:prstGeom prst="straightConnector1">
              <a:avLst/>
            </a:prstGeom>
            <a:ln w="127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33" name="文本框 32"/>
            <p:cNvSpPr txBox="1"/>
            <p:nvPr/>
          </p:nvSpPr>
          <p:spPr>
            <a:xfrm>
              <a:off x="8970813" y="2344320"/>
              <a:ext cx="1009188" cy="369332"/>
            </a:xfrm>
            <a:prstGeom prst="rect">
              <a:avLst/>
            </a:prstGeom>
            <a:noFill/>
          </p:spPr>
          <p:txBody>
            <a:bodyPr wrap="square" rtlCol="0">
              <a:spAutoFit/>
            </a:bodyPr>
            <a:lstStyle/>
            <a:p>
              <a:r>
                <a:rPr lang="zh-CN" altLang="en-US" b="1" dirty="0"/>
                <a:t>确认</a:t>
              </a:r>
              <a:r>
                <a:rPr lang="en-US" altLang="zh-CN" b="1" dirty="0"/>
                <a:t>M1</a:t>
              </a:r>
              <a:endParaRPr lang="zh-CN" altLang="en-US" b="1" dirty="0"/>
            </a:p>
          </p:txBody>
        </p:sp>
      </p:grpSp>
      <p:grpSp>
        <p:nvGrpSpPr>
          <p:cNvPr id="100" name="组合 99"/>
          <p:cNvGrpSpPr/>
          <p:nvPr/>
        </p:nvGrpSpPr>
        <p:grpSpPr>
          <a:xfrm>
            <a:off x="3962863" y="2554027"/>
            <a:ext cx="5007950" cy="369332"/>
            <a:chOff x="3962863" y="2554027"/>
            <a:chExt cx="5007950" cy="369332"/>
          </a:xfrm>
        </p:grpSpPr>
        <p:cxnSp>
          <p:nvCxnSpPr>
            <p:cNvPr id="36" name="直接箭头连接符 35"/>
            <p:cNvCxnSpPr/>
            <p:nvPr/>
          </p:nvCxnSpPr>
          <p:spPr>
            <a:xfrm>
              <a:off x="4840776" y="2736995"/>
              <a:ext cx="4130037" cy="156754"/>
            </a:xfrm>
            <a:prstGeom prst="straightConnector1">
              <a:avLst/>
            </a:prstGeom>
            <a:ln w="381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38" name="文本框 37"/>
            <p:cNvSpPr txBox="1"/>
            <p:nvPr/>
          </p:nvSpPr>
          <p:spPr>
            <a:xfrm>
              <a:off x="3962863" y="2554027"/>
              <a:ext cx="1009188" cy="369332"/>
            </a:xfrm>
            <a:prstGeom prst="rect">
              <a:avLst/>
            </a:prstGeom>
            <a:noFill/>
          </p:spPr>
          <p:txBody>
            <a:bodyPr wrap="square" rtlCol="0">
              <a:spAutoFit/>
            </a:bodyPr>
            <a:lstStyle/>
            <a:p>
              <a:r>
                <a:rPr lang="zh-CN" altLang="en-US" b="1" dirty="0"/>
                <a:t>发送</a:t>
              </a:r>
              <a:r>
                <a:rPr lang="en-US" altLang="zh-CN" b="1" dirty="0"/>
                <a:t>M2</a:t>
              </a:r>
              <a:endParaRPr lang="zh-CN" altLang="en-US" b="1" dirty="0"/>
            </a:p>
          </p:txBody>
        </p:sp>
      </p:grpSp>
      <p:grpSp>
        <p:nvGrpSpPr>
          <p:cNvPr id="101" name="组合 100"/>
          <p:cNvGrpSpPr/>
          <p:nvPr/>
        </p:nvGrpSpPr>
        <p:grpSpPr>
          <a:xfrm>
            <a:off x="4840776" y="2828170"/>
            <a:ext cx="5139225" cy="530645"/>
            <a:chOff x="4840776" y="2828170"/>
            <a:chExt cx="5139225" cy="530645"/>
          </a:xfrm>
        </p:grpSpPr>
        <p:cxnSp>
          <p:nvCxnSpPr>
            <p:cNvPr id="37" name="直接箭头连接符 36"/>
            <p:cNvCxnSpPr/>
            <p:nvPr/>
          </p:nvCxnSpPr>
          <p:spPr>
            <a:xfrm flipH="1">
              <a:off x="4840776" y="2943179"/>
              <a:ext cx="4130037" cy="415636"/>
            </a:xfrm>
            <a:prstGeom prst="straightConnector1">
              <a:avLst/>
            </a:prstGeom>
            <a:ln w="127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39" name="文本框 38"/>
            <p:cNvSpPr txBox="1"/>
            <p:nvPr/>
          </p:nvSpPr>
          <p:spPr>
            <a:xfrm>
              <a:off x="8970813" y="2828170"/>
              <a:ext cx="1009188" cy="369332"/>
            </a:xfrm>
            <a:prstGeom prst="rect">
              <a:avLst/>
            </a:prstGeom>
            <a:noFill/>
          </p:spPr>
          <p:txBody>
            <a:bodyPr wrap="square" rtlCol="0">
              <a:spAutoFit/>
            </a:bodyPr>
            <a:lstStyle/>
            <a:p>
              <a:r>
                <a:rPr lang="zh-CN" altLang="en-US" b="1" dirty="0"/>
                <a:t>确认</a:t>
              </a:r>
              <a:r>
                <a:rPr lang="en-US" altLang="zh-CN" b="1" dirty="0"/>
                <a:t>M2</a:t>
              </a:r>
              <a:endParaRPr lang="zh-CN" altLang="en-US" b="1" dirty="0"/>
            </a:p>
          </p:txBody>
        </p:sp>
      </p:grpSp>
      <p:grpSp>
        <p:nvGrpSpPr>
          <p:cNvPr id="102" name="组合 101"/>
          <p:cNvGrpSpPr/>
          <p:nvPr/>
        </p:nvGrpSpPr>
        <p:grpSpPr>
          <a:xfrm>
            <a:off x="3962863" y="3037877"/>
            <a:ext cx="3518592" cy="369332"/>
            <a:chOff x="3962863" y="3037877"/>
            <a:chExt cx="3518592" cy="369332"/>
          </a:xfrm>
        </p:grpSpPr>
        <p:cxnSp>
          <p:nvCxnSpPr>
            <p:cNvPr id="41" name="直接箭头连接符 40"/>
            <p:cNvCxnSpPr/>
            <p:nvPr/>
          </p:nvCxnSpPr>
          <p:spPr>
            <a:xfrm>
              <a:off x="4840776" y="3220845"/>
              <a:ext cx="2640679" cy="91175"/>
            </a:xfrm>
            <a:prstGeom prst="straightConnector1">
              <a:avLst/>
            </a:prstGeom>
            <a:ln w="381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43" name="文本框 42"/>
            <p:cNvSpPr txBox="1"/>
            <p:nvPr/>
          </p:nvSpPr>
          <p:spPr>
            <a:xfrm>
              <a:off x="3962863" y="3037877"/>
              <a:ext cx="1009188" cy="369332"/>
            </a:xfrm>
            <a:prstGeom prst="rect">
              <a:avLst/>
            </a:prstGeom>
            <a:noFill/>
          </p:spPr>
          <p:txBody>
            <a:bodyPr wrap="square" rtlCol="0">
              <a:spAutoFit/>
            </a:bodyPr>
            <a:lstStyle/>
            <a:p>
              <a:r>
                <a:rPr lang="zh-CN" altLang="en-US" b="1" dirty="0"/>
                <a:t>发送</a:t>
              </a:r>
              <a:r>
                <a:rPr lang="en-US" altLang="zh-CN" b="1" dirty="0"/>
                <a:t>M3</a:t>
              </a:r>
              <a:endParaRPr lang="zh-CN" altLang="en-US" b="1" dirty="0"/>
            </a:p>
          </p:txBody>
        </p:sp>
      </p:grpSp>
      <p:grpSp>
        <p:nvGrpSpPr>
          <p:cNvPr id="48" name="组合 47"/>
          <p:cNvGrpSpPr/>
          <p:nvPr/>
        </p:nvGrpSpPr>
        <p:grpSpPr>
          <a:xfrm>
            <a:off x="7380841" y="3076717"/>
            <a:ext cx="872837" cy="727364"/>
            <a:chOff x="1738745" y="4475018"/>
            <a:chExt cx="872837" cy="727364"/>
          </a:xfrm>
        </p:grpSpPr>
        <p:sp>
          <p:nvSpPr>
            <p:cNvPr id="46" name="爆炸形: 8 pt  45"/>
            <p:cNvSpPr/>
            <p:nvPr/>
          </p:nvSpPr>
          <p:spPr>
            <a:xfrm>
              <a:off x="1738745" y="4475018"/>
              <a:ext cx="872837" cy="727364"/>
            </a:xfrm>
            <a:prstGeom prst="irregularSeal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文本框 46"/>
            <p:cNvSpPr txBox="1"/>
            <p:nvPr/>
          </p:nvSpPr>
          <p:spPr>
            <a:xfrm>
              <a:off x="1814801" y="4633253"/>
              <a:ext cx="720724" cy="369332"/>
            </a:xfrm>
            <a:prstGeom prst="rect">
              <a:avLst/>
            </a:prstGeom>
            <a:noFill/>
          </p:spPr>
          <p:txBody>
            <a:bodyPr wrap="square" rtlCol="0">
              <a:spAutoFit/>
            </a:bodyPr>
            <a:lstStyle/>
            <a:p>
              <a:pPr algn="ctr"/>
              <a:r>
                <a:rPr lang="zh-CN" altLang="en-US" b="1" dirty="0">
                  <a:solidFill>
                    <a:schemeClr val="bg1"/>
                  </a:solidFill>
                </a:rPr>
                <a:t>丢失</a:t>
              </a:r>
              <a:endParaRPr lang="zh-CN" altLang="en-US" b="1" dirty="0">
                <a:solidFill>
                  <a:schemeClr val="bg1"/>
                </a:solidFill>
              </a:endParaRPr>
            </a:p>
          </p:txBody>
        </p:sp>
      </p:grpSp>
      <p:grpSp>
        <p:nvGrpSpPr>
          <p:cNvPr id="103" name="组合 102"/>
          <p:cNvGrpSpPr/>
          <p:nvPr/>
        </p:nvGrpSpPr>
        <p:grpSpPr>
          <a:xfrm>
            <a:off x="3962863" y="3578768"/>
            <a:ext cx="5007950" cy="369332"/>
            <a:chOff x="3962863" y="3578768"/>
            <a:chExt cx="5007950" cy="369332"/>
          </a:xfrm>
        </p:grpSpPr>
        <p:cxnSp>
          <p:nvCxnSpPr>
            <p:cNvPr id="50" name="直接箭头连接符 49"/>
            <p:cNvCxnSpPr/>
            <p:nvPr/>
          </p:nvCxnSpPr>
          <p:spPr>
            <a:xfrm>
              <a:off x="4840776" y="3761736"/>
              <a:ext cx="4130037" cy="156754"/>
            </a:xfrm>
            <a:prstGeom prst="straightConnector1">
              <a:avLst/>
            </a:prstGeom>
            <a:ln w="381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52" name="文本框 51"/>
            <p:cNvSpPr txBox="1"/>
            <p:nvPr/>
          </p:nvSpPr>
          <p:spPr>
            <a:xfrm>
              <a:off x="3962863" y="3578768"/>
              <a:ext cx="1009188" cy="369332"/>
            </a:xfrm>
            <a:prstGeom prst="rect">
              <a:avLst/>
            </a:prstGeom>
            <a:noFill/>
          </p:spPr>
          <p:txBody>
            <a:bodyPr wrap="square" rtlCol="0">
              <a:spAutoFit/>
            </a:bodyPr>
            <a:lstStyle/>
            <a:p>
              <a:r>
                <a:rPr lang="zh-CN" altLang="en-US" b="1" dirty="0"/>
                <a:t>发送</a:t>
              </a:r>
              <a:r>
                <a:rPr lang="en-US" altLang="zh-CN" b="1" dirty="0"/>
                <a:t>M4</a:t>
              </a:r>
              <a:endParaRPr lang="zh-CN" altLang="en-US" b="1" dirty="0"/>
            </a:p>
          </p:txBody>
        </p:sp>
      </p:grpSp>
      <p:grpSp>
        <p:nvGrpSpPr>
          <p:cNvPr id="104" name="组合 103"/>
          <p:cNvGrpSpPr/>
          <p:nvPr/>
        </p:nvGrpSpPr>
        <p:grpSpPr>
          <a:xfrm>
            <a:off x="4840776" y="3852911"/>
            <a:ext cx="5910351" cy="530645"/>
            <a:chOff x="4840776" y="3852911"/>
            <a:chExt cx="5910351" cy="530645"/>
          </a:xfrm>
        </p:grpSpPr>
        <p:cxnSp>
          <p:nvCxnSpPr>
            <p:cNvPr id="51" name="直接箭头连接符 50"/>
            <p:cNvCxnSpPr/>
            <p:nvPr/>
          </p:nvCxnSpPr>
          <p:spPr>
            <a:xfrm flipH="1">
              <a:off x="4840776" y="3967920"/>
              <a:ext cx="4130037" cy="415636"/>
            </a:xfrm>
            <a:prstGeom prst="straightConnector1">
              <a:avLst/>
            </a:prstGeom>
            <a:ln w="127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53" name="文本框 52"/>
            <p:cNvSpPr txBox="1"/>
            <p:nvPr/>
          </p:nvSpPr>
          <p:spPr>
            <a:xfrm>
              <a:off x="8970813" y="3852911"/>
              <a:ext cx="1780314" cy="369332"/>
            </a:xfrm>
            <a:prstGeom prst="rect">
              <a:avLst/>
            </a:prstGeom>
            <a:noFill/>
          </p:spPr>
          <p:txBody>
            <a:bodyPr wrap="square" rtlCol="0">
              <a:spAutoFit/>
            </a:bodyPr>
            <a:lstStyle/>
            <a:p>
              <a:r>
                <a:rPr lang="zh-CN" altLang="en-US" b="1" dirty="0">
                  <a:solidFill>
                    <a:schemeClr val="accent1">
                      <a:lumMod val="75000"/>
                    </a:schemeClr>
                  </a:solidFill>
                </a:rPr>
                <a:t>重复确认</a:t>
              </a:r>
              <a:r>
                <a:rPr lang="en-US" altLang="zh-CN" b="1" dirty="0">
                  <a:solidFill>
                    <a:schemeClr val="accent1">
                      <a:lumMod val="75000"/>
                    </a:schemeClr>
                  </a:solidFill>
                </a:rPr>
                <a:t>M2</a:t>
              </a:r>
              <a:endParaRPr lang="zh-CN" altLang="en-US" b="1" dirty="0">
                <a:solidFill>
                  <a:schemeClr val="accent1">
                    <a:lumMod val="75000"/>
                  </a:schemeClr>
                </a:solidFill>
              </a:endParaRPr>
            </a:p>
          </p:txBody>
        </p:sp>
      </p:grpSp>
      <p:grpSp>
        <p:nvGrpSpPr>
          <p:cNvPr id="105" name="组合 104"/>
          <p:cNvGrpSpPr/>
          <p:nvPr/>
        </p:nvGrpSpPr>
        <p:grpSpPr>
          <a:xfrm>
            <a:off x="3957093" y="4041736"/>
            <a:ext cx="5007950" cy="369332"/>
            <a:chOff x="3957093" y="4041736"/>
            <a:chExt cx="5007950" cy="369332"/>
          </a:xfrm>
        </p:grpSpPr>
        <p:cxnSp>
          <p:nvCxnSpPr>
            <p:cNvPr id="56" name="直接箭头连接符 55"/>
            <p:cNvCxnSpPr/>
            <p:nvPr/>
          </p:nvCxnSpPr>
          <p:spPr>
            <a:xfrm>
              <a:off x="4835006" y="4224704"/>
              <a:ext cx="4130037" cy="156754"/>
            </a:xfrm>
            <a:prstGeom prst="straightConnector1">
              <a:avLst/>
            </a:prstGeom>
            <a:ln w="381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58" name="文本框 57"/>
            <p:cNvSpPr txBox="1"/>
            <p:nvPr/>
          </p:nvSpPr>
          <p:spPr>
            <a:xfrm>
              <a:off x="3957093" y="4041736"/>
              <a:ext cx="1009188" cy="369332"/>
            </a:xfrm>
            <a:prstGeom prst="rect">
              <a:avLst/>
            </a:prstGeom>
            <a:noFill/>
          </p:spPr>
          <p:txBody>
            <a:bodyPr wrap="square" rtlCol="0">
              <a:spAutoFit/>
            </a:bodyPr>
            <a:lstStyle/>
            <a:p>
              <a:r>
                <a:rPr lang="zh-CN" altLang="en-US" b="1" dirty="0"/>
                <a:t>发送</a:t>
              </a:r>
              <a:r>
                <a:rPr lang="en-US" altLang="zh-CN" b="1" dirty="0"/>
                <a:t>M5</a:t>
              </a:r>
              <a:endParaRPr lang="zh-CN" altLang="en-US" b="1" dirty="0"/>
            </a:p>
          </p:txBody>
        </p:sp>
      </p:grpSp>
      <p:grpSp>
        <p:nvGrpSpPr>
          <p:cNvPr id="106" name="组合 105"/>
          <p:cNvGrpSpPr/>
          <p:nvPr/>
        </p:nvGrpSpPr>
        <p:grpSpPr>
          <a:xfrm>
            <a:off x="4835006" y="4315879"/>
            <a:ext cx="5910351" cy="530645"/>
            <a:chOff x="4835006" y="4315879"/>
            <a:chExt cx="5910351" cy="530645"/>
          </a:xfrm>
        </p:grpSpPr>
        <p:cxnSp>
          <p:nvCxnSpPr>
            <p:cNvPr id="57" name="直接箭头连接符 56"/>
            <p:cNvCxnSpPr/>
            <p:nvPr/>
          </p:nvCxnSpPr>
          <p:spPr>
            <a:xfrm flipH="1">
              <a:off x="4835006" y="4430888"/>
              <a:ext cx="4130037" cy="415636"/>
            </a:xfrm>
            <a:prstGeom prst="straightConnector1">
              <a:avLst/>
            </a:prstGeom>
            <a:ln w="127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59" name="文本框 58"/>
            <p:cNvSpPr txBox="1"/>
            <p:nvPr/>
          </p:nvSpPr>
          <p:spPr>
            <a:xfrm>
              <a:off x="8965043" y="4315879"/>
              <a:ext cx="1780314" cy="369332"/>
            </a:xfrm>
            <a:prstGeom prst="rect">
              <a:avLst/>
            </a:prstGeom>
            <a:noFill/>
          </p:spPr>
          <p:txBody>
            <a:bodyPr wrap="square" rtlCol="0">
              <a:spAutoFit/>
            </a:bodyPr>
            <a:lstStyle/>
            <a:p>
              <a:r>
                <a:rPr lang="zh-CN" altLang="en-US" b="1" dirty="0">
                  <a:solidFill>
                    <a:schemeClr val="accent1">
                      <a:lumMod val="75000"/>
                    </a:schemeClr>
                  </a:solidFill>
                </a:rPr>
                <a:t>重复确认</a:t>
              </a:r>
              <a:r>
                <a:rPr lang="en-US" altLang="zh-CN" b="1" dirty="0">
                  <a:solidFill>
                    <a:schemeClr val="accent1">
                      <a:lumMod val="75000"/>
                    </a:schemeClr>
                  </a:solidFill>
                </a:rPr>
                <a:t>M2</a:t>
              </a:r>
              <a:endParaRPr lang="zh-CN" altLang="en-US" b="1" dirty="0">
                <a:solidFill>
                  <a:schemeClr val="accent1">
                    <a:lumMod val="75000"/>
                  </a:schemeClr>
                </a:solidFill>
              </a:endParaRPr>
            </a:p>
          </p:txBody>
        </p:sp>
      </p:grpSp>
      <p:grpSp>
        <p:nvGrpSpPr>
          <p:cNvPr id="107" name="组合 106"/>
          <p:cNvGrpSpPr/>
          <p:nvPr/>
        </p:nvGrpSpPr>
        <p:grpSpPr>
          <a:xfrm>
            <a:off x="3957093" y="4520064"/>
            <a:ext cx="5007950" cy="369332"/>
            <a:chOff x="3957093" y="4520064"/>
            <a:chExt cx="5007950" cy="369332"/>
          </a:xfrm>
        </p:grpSpPr>
        <p:cxnSp>
          <p:nvCxnSpPr>
            <p:cNvPr id="61" name="直接箭头连接符 60"/>
            <p:cNvCxnSpPr/>
            <p:nvPr/>
          </p:nvCxnSpPr>
          <p:spPr>
            <a:xfrm>
              <a:off x="4835006" y="4703032"/>
              <a:ext cx="4130037" cy="156754"/>
            </a:xfrm>
            <a:prstGeom prst="straightConnector1">
              <a:avLst/>
            </a:prstGeom>
            <a:ln w="381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63" name="文本框 62"/>
            <p:cNvSpPr txBox="1"/>
            <p:nvPr/>
          </p:nvSpPr>
          <p:spPr>
            <a:xfrm>
              <a:off x="3957093" y="4520064"/>
              <a:ext cx="1009188" cy="369332"/>
            </a:xfrm>
            <a:prstGeom prst="rect">
              <a:avLst/>
            </a:prstGeom>
            <a:noFill/>
          </p:spPr>
          <p:txBody>
            <a:bodyPr wrap="square" rtlCol="0">
              <a:spAutoFit/>
            </a:bodyPr>
            <a:lstStyle/>
            <a:p>
              <a:r>
                <a:rPr lang="zh-CN" altLang="en-US" b="1" dirty="0"/>
                <a:t>发送</a:t>
              </a:r>
              <a:r>
                <a:rPr lang="en-US" altLang="zh-CN" b="1" dirty="0"/>
                <a:t>M6</a:t>
              </a:r>
              <a:endParaRPr lang="zh-CN" altLang="en-US" b="1" dirty="0"/>
            </a:p>
          </p:txBody>
        </p:sp>
      </p:grpSp>
      <p:grpSp>
        <p:nvGrpSpPr>
          <p:cNvPr id="108" name="组合 107"/>
          <p:cNvGrpSpPr/>
          <p:nvPr/>
        </p:nvGrpSpPr>
        <p:grpSpPr>
          <a:xfrm>
            <a:off x="4835006" y="4794207"/>
            <a:ext cx="5910351" cy="530645"/>
            <a:chOff x="4835006" y="4794207"/>
            <a:chExt cx="5910351" cy="530645"/>
          </a:xfrm>
        </p:grpSpPr>
        <p:cxnSp>
          <p:nvCxnSpPr>
            <p:cNvPr id="62" name="直接箭头连接符 61"/>
            <p:cNvCxnSpPr/>
            <p:nvPr/>
          </p:nvCxnSpPr>
          <p:spPr>
            <a:xfrm flipH="1">
              <a:off x="4835006" y="4909216"/>
              <a:ext cx="4130037" cy="415636"/>
            </a:xfrm>
            <a:prstGeom prst="straightConnector1">
              <a:avLst/>
            </a:prstGeom>
            <a:ln w="127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64" name="文本框 63"/>
            <p:cNvSpPr txBox="1"/>
            <p:nvPr/>
          </p:nvSpPr>
          <p:spPr>
            <a:xfrm>
              <a:off x="8965043" y="4794207"/>
              <a:ext cx="1780314" cy="369332"/>
            </a:xfrm>
            <a:prstGeom prst="rect">
              <a:avLst/>
            </a:prstGeom>
            <a:noFill/>
          </p:spPr>
          <p:txBody>
            <a:bodyPr wrap="square" rtlCol="0">
              <a:spAutoFit/>
            </a:bodyPr>
            <a:lstStyle/>
            <a:p>
              <a:r>
                <a:rPr lang="zh-CN" altLang="en-US" b="1" dirty="0">
                  <a:solidFill>
                    <a:schemeClr val="accent1">
                      <a:lumMod val="75000"/>
                    </a:schemeClr>
                  </a:solidFill>
                </a:rPr>
                <a:t>重复确认</a:t>
              </a:r>
              <a:r>
                <a:rPr lang="en-US" altLang="zh-CN" b="1" dirty="0">
                  <a:solidFill>
                    <a:schemeClr val="accent1">
                      <a:lumMod val="75000"/>
                    </a:schemeClr>
                  </a:solidFill>
                </a:rPr>
                <a:t>M2</a:t>
              </a:r>
              <a:endParaRPr lang="zh-CN" altLang="en-US" b="1" dirty="0">
                <a:solidFill>
                  <a:schemeClr val="accent1">
                    <a:lumMod val="75000"/>
                  </a:schemeClr>
                </a:solidFill>
              </a:endParaRPr>
            </a:p>
          </p:txBody>
        </p:sp>
      </p:grpSp>
      <p:grpSp>
        <p:nvGrpSpPr>
          <p:cNvPr id="110" name="组合 109"/>
          <p:cNvGrpSpPr/>
          <p:nvPr/>
        </p:nvGrpSpPr>
        <p:grpSpPr>
          <a:xfrm>
            <a:off x="3512125" y="5297677"/>
            <a:ext cx="5452918" cy="369332"/>
            <a:chOff x="3512125" y="5297677"/>
            <a:chExt cx="5452918" cy="369332"/>
          </a:xfrm>
        </p:grpSpPr>
        <p:cxnSp>
          <p:nvCxnSpPr>
            <p:cNvPr id="66" name="直接箭头连接符 65"/>
            <p:cNvCxnSpPr/>
            <p:nvPr/>
          </p:nvCxnSpPr>
          <p:spPr>
            <a:xfrm>
              <a:off x="4835006" y="5376737"/>
              <a:ext cx="4130037" cy="156754"/>
            </a:xfrm>
            <a:prstGeom prst="straightConnector1">
              <a:avLst/>
            </a:prstGeom>
            <a:ln w="381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68" name="文本框 67"/>
            <p:cNvSpPr txBox="1"/>
            <p:nvPr/>
          </p:nvSpPr>
          <p:spPr>
            <a:xfrm>
              <a:off x="3512125" y="5297677"/>
              <a:ext cx="1641190" cy="369332"/>
            </a:xfrm>
            <a:prstGeom prst="rect">
              <a:avLst/>
            </a:prstGeom>
            <a:noFill/>
          </p:spPr>
          <p:txBody>
            <a:bodyPr wrap="square" rtlCol="0">
              <a:spAutoFit/>
            </a:bodyPr>
            <a:lstStyle/>
            <a:p>
              <a:r>
                <a:rPr lang="zh-CN" altLang="en-US" b="1" dirty="0">
                  <a:solidFill>
                    <a:schemeClr val="accent1">
                      <a:lumMod val="75000"/>
                    </a:schemeClr>
                  </a:solidFill>
                </a:rPr>
                <a:t>立即重传</a:t>
              </a:r>
              <a:r>
                <a:rPr lang="en-US" altLang="zh-CN" b="1" dirty="0">
                  <a:solidFill>
                    <a:schemeClr val="accent1">
                      <a:lumMod val="75000"/>
                    </a:schemeClr>
                  </a:solidFill>
                </a:rPr>
                <a:t>M3</a:t>
              </a:r>
              <a:endParaRPr lang="zh-CN" altLang="en-US" b="1" dirty="0">
                <a:solidFill>
                  <a:schemeClr val="accent1">
                    <a:lumMod val="75000"/>
                  </a:schemeClr>
                </a:solidFill>
              </a:endParaRPr>
            </a:p>
          </p:txBody>
        </p:sp>
      </p:grpSp>
      <p:grpSp>
        <p:nvGrpSpPr>
          <p:cNvPr id="111" name="组合 110"/>
          <p:cNvGrpSpPr/>
          <p:nvPr/>
        </p:nvGrpSpPr>
        <p:grpSpPr>
          <a:xfrm>
            <a:off x="4835006" y="5467912"/>
            <a:ext cx="5910351" cy="530645"/>
            <a:chOff x="4835006" y="5467912"/>
            <a:chExt cx="5910351" cy="530645"/>
          </a:xfrm>
        </p:grpSpPr>
        <p:cxnSp>
          <p:nvCxnSpPr>
            <p:cNvPr id="67" name="直接箭头连接符 66"/>
            <p:cNvCxnSpPr/>
            <p:nvPr/>
          </p:nvCxnSpPr>
          <p:spPr>
            <a:xfrm flipH="1">
              <a:off x="4835006" y="5582921"/>
              <a:ext cx="4130037" cy="415636"/>
            </a:xfrm>
            <a:prstGeom prst="straightConnector1">
              <a:avLst/>
            </a:prstGeom>
            <a:ln w="127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69" name="文本框 68"/>
            <p:cNvSpPr txBox="1"/>
            <p:nvPr/>
          </p:nvSpPr>
          <p:spPr>
            <a:xfrm>
              <a:off x="8965043" y="5467912"/>
              <a:ext cx="1780314" cy="369332"/>
            </a:xfrm>
            <a:prstGeom prst="rect">
              <a:avLst/>
            </a:prstGeom>
            <a:noFill/>
          </p:spPr>
          <p:txBody>
            <a:bodyPr wrap="square" rtlCol="0">
              <a:spAutoFit/>
            </a:bodyPr>
            <a:lstStyle/>
            <a:p>
              <a:r>
                <a:rPr lang="zh-CN" altLang="en-US" b="1" dirty="0"/>
                <a:t>确认</a:t>
              </a:r>
              <a:r>
                <a:rPr lang="en-US" altLang="zh-CN" b="1" dirty="0"/>
                <a:t>M6</a:t>
              </a:r>
              <a:endParaRPr lang="zh-CN" altLang="en-US" b="1" dirty="0"/>
            </a:p>
          </p:txBody>
        </p:sp>
      </p:grpSp>
      <p:grpSp>
        <p:nvGrpSpPr>
          <p:cNvPr id="109" name="组合 108"/>
          <p:cNvGrpSpPr/>
          <p:nvPr/>
        </p:nvGrpSpPr>
        <p:grpSpPr>
          <a:xfrm>
            <a:off x="3359727" y="4381458"/>
            <a:ext cx="1475279" cy="947350"/>
            <a:chOff x="3359727" y="4381458"/>
            <a:chExt cx="1475279" cy="947350"/>
          </a:xfrm>
        </p:grpSpPr>
        <p:cxnSp>
          <p:nvCxnSpPr>
            <p:cNvPr id="71" name="直接箭头连接符 70"/>
            <p:cNvCxnSpPr/>
            <p:nvPr/>
          </p:nvCxnSpPr>
          <p:spPr>
            <a:xfrm flipH="1">
              <a:off x="3372330" y="4381458"/>
              <a:ext cx="1462676" cy="0"/>
            </a:xfrm>
            <a:prstGeom prst="straightConnector1">
              <a:avLst/>
            </a:prstGeom>
            <a:ln w="12700">
              <a:solidFill>
                <a:schemeClr val="accent1">
                  <a:lumMod val="75000"/>
                </a:schemeClr>
              </a:solidFill>
              <a:prstDash val="dash"/>
              <a:tailEnd type="triangle" w="med" len="lg"/>
            </a:ln>
          </p:spPr>
          <p:style>
            <a:lnRef idx="1">
              <a:schemeClr val="accent1"/>
            </a:lnRef>
            <a:fillRef idx="0">
              <a:schemeClr val="accent1"/>
            </a:fillRef>
            <a:effectRef idx="0">
              <a:schemeClr val="accent1"/>
            </a:effectRef>
            <a:fontRef idx="minor">
              <a:schemeClr val="tx1"/>
            </a:fontRef>
          </p:style>
        </p:cxnSp>
        <p:cxnSp>
          <p:nvCxnSpPr>
            <p:cNvPr id="72" name="直接箭头连接符 71"/>
            <p:cNvCxnSpPr/>
            <p:nvPr/>
          </p:nvCxnSpPr>
          <p:spPr>
            <a:xfrm flipH="1">
              <a:off x="3359727" y="4846524"/>
              <a:ext cx="1475279" cy="0"/>
            </a:xfrm>
            <a:prstGeom prst="straightConnector1">
              <a:avLst/>
            </a:prstGeom>
            <a:ln w="12700">
              <a:solidFill>
                <a:schemeClr val="accent1">
                  <a:lumMod val="75000"/>
                </a:schemeClr>
              </a:solidFill>
              <a:prstDash val="dash"/>
              <a:tailEnd type="triangle" w="med" len="lg"/>
            </a:ln>
          </p:spPr>
          <p:style>
            <a:lnRef idx="1">
              <a:schemeClr val="accent1"/>
            </a:lnRef>
            <a:fillRef idx="0">
              <a:schemeClr val="accent1"/>
            </a:fillRef>
            <a:effectRef idx="0">
              <a:schemeClr val="accent1"/>
            </a:effectRef>
            <a:fontRef idx="minor">
              <a:schemeClr val="tx1"/>
            </a:fontRef>
          </p:style>
        </p:cxnSp>
        <p:cxnSp>
          <p:nvCxnSpPr>
            <p:cNvPr id="73" name="直接箭头连接符 72"/>
            <p:cNvCxnSpPr/>
            <p:nvPr/>
          </p:nvCxnSpPr>
          <p:spPr>
            <a:xfrm flipH="1">
              <a:off x="3359727" y="5328808"/>
              <a:ext cx="1475279" cy="0"/>
            </a:xfrm>
            <a:prstGeom prst="straightConnector1">
              <a:avLst/>
            </a:prstGeom>
            <a:ln w="12700">
              <a:solidFill>
                <a:schemeClr val="accent1">
                  <a:lumMod val="75000"/>
                </a:schemeClr>
              </a:solidFill>
              <a:prstDash val="dash"/>
              <a:tailEnd type="triangle" w="med" len="lg"/>
            </a:ln>
          </p:spPr>
          <p:style>
            <a:lnRef idx="1">
              <a:schemeClr val="accent1"/>
            </a:lnRef>
            <a:fillRef idx="0">
              <a:schemeClr val="accent1"/>
            </a:fillRef>
            <a:effectRef idx="0">
              <a:schemeClr val="accent1"/>
            </a:effectRef>
            <a:fontRef idx="minor">
              <a:schemeClr val="tx1"/>
            </a:fontRef>
          </p:style>
        </p:cxnSp>
      </p:grpSp>
      <p:sp>
        <p:nvSpPr>
          <p:cNvPr id="74" name="矩形 73"/>
          <p:cNvSpPr/>
          <p:nvPr/>
        </p:nvSpPr>
        <p:spPr>
          <a:xfrm>
            <a:off x="1436812" y="4119818"/>
            <a:ext cx="1935518" cy="14136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latin typeface="+mn-ea"/>
              </a:rPr>
              <a:t>收到</a:t>
            </a:r>
            <a:r>
              <a:rPr lang="en-US" altLang="zh-CN" b="1" dirty="0">
                <a:solidFill>
                  <a:schemeClr val="bg1"/>
                </a:solidFill>
                <a:latin typeface="+mn-ea"/>
              </a:rPr>
              <a:t>3</a:t>
            </a:r>
            <a:r>
              <a:rPr lang="zh-CN" altLang="en-US" b="1" dirty="0">
                <a:solidFill>
                  <a:schemeClr val="bg1"/>
                </a:solidFill>
                <a:latin typeface="+mn-ea"/>
              </a:rPr>
              <a:t>个连续的</a:t>
            </a:r>
            <a:endParaRPr lang="en-US" altLang="zh-CN" b="1" dirty="0">
              <a:solidFill>
                <a:schemeClr val="bg1"/>
              </a:solidFill>
              <a:latin typeface="+mn-ea"/>
            </a:endParaRPr>
          </a:p>
          <a:p>
            <a:pPr algn="ctr"/>
            <a:r>
              <a:rPr lang="zh-CN" altLang="en-US" b="1" dirty="0">
                <a:solidFill>
                  <a:schemeClr val="bg1"/>
                </a:solidFill>
                <a:latin typeface="+mn-ea"/>
              </a:rPr>
              <a:t>对</a:t>
            </a:r>
            <a:r>
              <a:rPr lang="en-US" altLang="zh-CN" b="1" dirty="0">
                <a:solidFill>
                  <a:schemeClr val="bg1"/>
                </a:solidFill>
                <a:latin typeface="+mn-ea"/>
              </a:rPr>
              <a:t>M2</a:t>
            </a:r>
            <a:r>
              <a:rPr lang="zh-CN" altLang="en-US" b="1" dirty="0">
                <a:solidFill>
                  <a:schemeClr val="bg1"/>
                </a:solidFill>
                <a:latin typeface="+mn-ea"/>
              </a:rPr>
              <a:t>的重复确认</a:t>
            </a:r>
            <a:endParaRPr lang="en-US" altLang="zh-CN" b="1" dirty="0">
              <a:solidFill>
                <a:schemeClr val="bg1"/>
              </a:solidFill>
              <a:latin typeface="+mn-ea"/>
            </a:endParaRPr>
          </a:p>
          <a:p>
            <a:pPr algn="ctr"/>
            <a:r>
              <a:rPr lang="zh-CN" altLang="en-US" b="1" dirty="0">
                <a:solidFill>
                  <a:schemeClr val="bg1"/>
                </a:solidFill>
                <a:latin typeface="+mn-ea"/>
              </a:rPr>
              <a:t>立即重传</a:t>
            </a:r>
            <a:r>
              <a:rPr lang="en-US" altLang="zh-CN" b="1" dirty="0">
                <a:solidFill>
                  <a:schemeClr val="bg1"/>
                </a:solidFill>
                <a:latin typeface="+mn-ea"/>
              </a:rPr>
              <a:t>M3</a:t>
            </a:r>
            <a:endParaRPr lang="zh-CN" altLang="en-US" b="1" dirty="0">
              <a:solidFill>
                <a:schemeClr val="bg1"/>
              </a:solidFill>
              <a:latin typeface="+mn-ea"/>
            </a:endParaRPr>
          </a:p>
        </p:txBody>
      </p:sp>
      <p:grpSp>
        <p:nvGrpSpPr>
          <p:cNvPr id="112" name="组合 111"/>
          <p:cNvGrpSpPr/>
          <p:nvPr/>
        </p:nvGrpSpPr>
        <p:grpSpPr>
          <a:xfrm>
            <a:off x="367805" y="3222543"/>
            <a:ext cx="4467201" cy="3032784"/>
            <a:chOff x="367805" y="3222543"/>
            <a:chExt cx="4467201" cy="3032784"/>
          </a:xfrm>
        </p:grpSpPr>
        <p:cxnSp>
          <p:nvCxnSpPr>
            <p:cNvPr id="86" name="直接连接符 85"/>
            <p:cNvCxnSpPr>
              <a:stCxn id="43" idx="1"/>
            </p:cNvCxnSpPr>
            <p:nvPr/>
          </p:nvCxnSpPr>
          <p:spPr>
            <a:xfrm flipH="1">
              <a:off x="450273" y="3222543"/>
              <a:ext cx="3512590" cy="13443"/>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4" name="直接连接符 93"/>
            <p:cNvCxnSpPr/>
            <p:nvPr/>
          </p:nvCxnSpPr>
          <p:spPr>
            <a:xfrm flipH="1">
              <a:off x="387927" y="6255327"/>
              <a:ext cx="4447079"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6" name="直接箭头连接符 95"/>
            <p:cNvCxnSpPr/>
            <p:nvPr/>
          </p:nvCxnSpPr>
          <p:spPr>
            <a:xfrm>
              <a:off x="741219" y="3235986"/>
              <a:ext cx="0" cy="3019341"/>
            </a:xfrm>
            <a:prstGeom prst="straightConnector1">
              <a:avLst/>
            </a:prstGeom>
            <a:ln w="254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97" name="文本框 96"/>
            <p:cNvSpPr txBox="1"/>
            <p:nvPr/>
          </p:nvSpPr>
          <p:spPr>
            <a:xfrm>
              <a:off x="367805" y="3746391"/>
              <a:ext cx="738983" cy="2031325"/>
            </a:xfrm>
            <a:prstGeom prst="rect">
              <a:avLst/>
            </a:prstGeom>
            <a:solidFill>
              <a:schemeClr val="bg1"/>
            </a:solidFill>
          </p:spPr>
          <p:txBody>
            <a:bodyPr wrap="square" rtlCol="0">
              <a:spAutoFit/>
            </a:bodyPr>
            <a:lstStyle/>
            <a:p>
              <a:pPr algn="ctr"/>
              <a:r>
                <a:rPr lang="zh-CN" altLang="en-US" b="1" dirty="0"/>
                <a:t>超</a:t>
              </a:r>
              <a:endParaRPr lang="en-US" altLang="zh-CN" b="1" dirty="0"/>
            </a:p>
            <a:p>
              <a:pPr algn="ctr"/>
              <a:r>
                <a:rPr lang="zh-CN" altLang="en-US" b="1" dirty="0"/>
                <a:t>时</a:t>
              </a:r>
              <a:endParaRPr lang="en-US" altLang="zh-CN" b="1" dirty="0"/>
            </a:p>
            <a:p>
              <a:pPr algn="ctr"/>
              <a:r>
                <a:rPr lang="zh-CN" altLang="en-US" b="1" dirty="0"/>
                <a:t>重</a:t>
              </a:r>
              <a:endParaRPr lang="en-US" altLang="zh-CN" b="1" dirty="0"/>
            </a:p>
            <a:p>
              <a:pPr algn="ctr"/>
              <a:r>
                <a:rPr lang="zh-CN" altLang="en-US" b="1" dirty="0"/>
                <a:t>传</a:t>
              </a:r>
              <a:endParaRPr lang="en-US" altLang="zh-CN" b="1" dirty="0"/>
            </a:p>
            <a:p>
              <a:pPr algn="ctr"/>
              <a:r>
                <a:rPr lang="zh-CN" altLang="en-US" b="1" dirty="0"/>
                <a:t>时</a:t>
              </a:r>
              <a:endParaRPr lang="en-US" altLang="zh-CN" b="1" dirty="0"/>
            </a:p>
            <a:p>
              <a:pPr algn="ctr"/>
              <a:r>
                <a:rPr lang="zh-CN" altLang="en-US" b="1" dirty="0"/>
                <a:t>间</a:t>
              </a:r>
              <a:endParaRPr lang="en-US" altLang="zh-CN" b="1" dirty="0"/>
            </a:p>
            <a:p>
              <a:pPr algn="ctr"/>
              <a:r>
                <a:rPr lang="en-US" altLang="zh-CN" b="1" dirty="0"/>
                <a:t>RTO</a:t>
              </a:r>
              <a:endParaRPr lang="zh-CN" altLang="en-US" b="1" dirty="0"/>
            </a:p>
          </p:txBody>
        </p:sp>
      </p:grpSp>
    </p:spTree>
    <p:custDataLst>
      <p:tags r:id="rId3"/>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p:tgtEl>
                                          <p:spTgt spid="5"/>
                                        </p:tgtEl>
                                        <p:attrNameLst>
                                          <p:attrName>ppt_y</p:attrName>
                                        </p:attrNameLst>
                                      </p:cBhvr>
                                      <p:tavLst>
                                        <p:tav tm="0">
                                          <p:val>
                                            <p:strVal val="#ppt_y-#ppt_h*1.125000"/>
                                          </p:val>
                                        </p:tav>
                                        <p:tav tm="100000">
                                          <p:val>
                                            <p:strVal val="#ppt_y"/>
                                          </p:val>
                                        </p:tav>
                                      </p:tavLst>
                                    </p:anim>
                                    <p:animEffect transition="in" filter="wipe(down)">
                                      <p:cBhvr>
                                        <p:cTn id="8" dur="500"/>
                                        <p:tgtEl>
                                          <p:spTgt spid="5"/>
                                        </p:tgtEl>
                                      </p:cBhvr>
                                    </p:animEffect>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7"/>
                                        </p:tgtEl>
                                        <p:attrNameLst>
                                          <p:attrName>style.visibility</p:attrName>
                                        </p:attrNameLst>
                                      </p:cBhvr>
                                      <p:to>
                                        <p:strVal val="visible"/>
                                      </p:to>
                                    </p:set>
                                    <p:anim calcmode="lin" valueType="num">
                                      <p:cBhvr additive="base">
                                        <p:cTn id="13" dur="500" fill="hold"/>
                                        <p:tgtEl>
                                          <p:spTgt spid="27"/>
                                        </p:tgtEl>
                                        <p:attrNameLst>
                                          <p:attrName>ppt_x</p:attrName>
                                        </p:attrNameLst>
                                      </p:cBhvr>
                                      <p:tavLst>
                                        <p:tav tm="0">
                                          <p:val>
                                            <p:strVal val="#ppt_x"/>
                                          </p:val>
                                        </p:tav>
                                        <p:tav tm="100000">
                                          <p:val>
                                            <p:strVal val="#ppt_x"/>
                                          </p:val>
                                        </p:tav>
                                      </p:tavLst>
                                    </p:anim>
                                    <p:anim calcmode="lin" valueType="num">
                                      <p:cBhvr additive="base">
                                        <p:cTn id="14"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19"/>
                                        </p:tgtEl>
                                        <p:attrNameLst>
                                          <p:attrName>style.visibility</p:attrName>
                                        </p:attrNameLst>
                                      </p:cBhvr>
                                      <p:to>
                                        <p:strVal val="visible"/>
                                      </p:to>
                                    </p:set>
                                    <p:anim calcmode="lin" valueType="num">
                                      <p:cBhvr>
                                        <p:cTn id="19" dur="500" fill="hold"/>
                                        <p:tgtEl>
                                          <p:spTgt spid="19"/>
                                        </p:tgtEl>
                                        <p:attrNameLst>
                                          <p:attrName>ppt_w</p:attrName>
                                        </p:attrNameLst>
                                      </p:cBhvr>
                                      <p:tavLst>
                                        <p:tav tm="0">
                                          <p:val>
                                            <p:fltVal val="0"/>
                                          </p:val>
                                        </p:tav>
                                        <p:tav tm="100000">
                                          <p:val>
                                            <p:strVal val="#ppt_w"/>
                                          </p:val>
                                        </p:tav>
                                      </p:tavLst>
                                    </p:anim>
                                    <p:anim calcmode="lin" valueType="num">
                                      <p:cBhvr>
                                        <p:cTn id="20" dur="500" fill="hold"/>
                                        <p:tgtEl>
                                          <p:spTgt spid="19"/>
                                        </p:tgtEl>
                                        <p:attrNameLst>
                                          <p:attrName>ppt_h</p:attrName>
                                        </p:attrNameLst>
                                      </p:cBhvr>
                                      <p:tavLst>
                                        <p:tav tm="0">
                                          <p:val>
                                            <p:fltVal val="0"/>
                                          </p:val>
                                        </p:tav>
                                        <p:tav tm="100000">
                                          <p:val>
                                            <p:strVal val="#ppt_h"/>
                                          </p:val>
                                        </p:tav>
                                      </p:tavLst>
                                    </p:anim>
                                    <p:animEffect transition="in" filter="fade">
                                      <p:cBhvr>
                                        <p:cTn id="21" dur="500"/>
                                        <p:tgtEl>
                                          <p:spTgt spid="19"/>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nodeType="clickEffect">
                                  <p:stCondLst>
                                    <p:cond delay="0"/>
                                  </p:stCondLst>
                                  <p:childTnLst>
                                    <p:set>
                                      <p:cBhvr>
                                        <p:cTn id="25" dur="1" fill="hold">
                                          <p:stCondLst>
                                            <p:cond delay="0"/>
                                          </p:stCondLst>
                                        </p:cTn>
                                        <p:tgtEl>
                                          <p:spTgt spid="26"/>
                                        </p:tgtEl>
                                        <p:attrNameLst>
                                          <p:attrName>style.visibility</p:attrName>
                                        </p:attrNameLst>
                                      </p:cBhvr>
                                      <p:to>
                                        <p:strVal val="visible"/>
                                      </p:to>
                                    </p:set>
                                    <p:animEffect transition="in" filter="wipe(up)">
                                      <p:cBhvr>
                                        <p:cTn id="26" dur="500"/>
                                        <p:tgtEl>
                                          <p:spTgt spid="26"/>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98"/>
                                        </p:tgtEl>
                                        <p:attrNameLst>
                                          <p:attrName>style.visibility</p:attrName>
                                        </p:attrNameLst>
                                      </p:cBhvr>
                                      <p:to>
                                        <p:strVal val="visible"/>
                                      </p:to>
                                    </p:set>
                                    <p:animEffect transition="in" filter="wipe(left)">
                                      <p:cBhvr>
                                        <p:cTn id="31" dur="1000"/>
                                        <p:tgtEl>
                                          <p:spTgt spid="98"/>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2" fill="hold" nodeType="clickEffect">
                                  <p:stCondLst>
                                    <p:cond delay="0"/>
                                  </p:stCondLst>
                                  <p:childTnLst>
                                    <p:set>
                                      <p:cBhvr>
                                        <p:cTn id="35" dur="1" fill="hold">
                                          <p:stCondLst>
                                            <p:cond delay="0"/>
                                          </p:stCondLst>
                                        </p:cTn>
                                        <p:tgtEl>
                                          <p:spTgt spid="99"/>
                                        </p:tgtEl>
                                        <p:attrNameLst>
                                          <p:attrName>style.visibility</p:attrName>
                                        </p:attrNameLst>
                                      </p:cBhvr>
                                      <p:to>
                                        <p:strVal val="visible"/>
                                      </p:to>
                                    </p:set>
                                    <p:animEffect transition="in" filter="wipe(right)">
                                      <p:cBhvr>
                                        <p:cTn id="36" dur="1000"/>
                                        <p:tgtEl>
                                          <p:spTgt spid="99"/>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nodeType="clickEffect">
                                  <p:stCondLst>
                                    <p:cond delay="0"/>
                                  </p:stCondLst>
                                  <p:childTnLst>
                                    <p:set>
                                      <p:cBhvr>
                                        <p:cTn id="40" dur="1" fill="hold">
                                          <p:stCondLst>
                                            <p:cond delay="0"/>
                                          </p:stCondLst>
                                        </p:cTn>
                                        <p:tgtEl>
                                          <p:spTgt spid="100"/>
                                        </p:tgtEl>
                                        <p:attrNameLst>
                                          <p:attrName>style.visibility</p:attrName>
                                        </p:attrNameLst>
                                      </p:cBhvr>
                                      <p:to>
                                        <p:strVal val="visible"/>
                                      </p:to>
                                    </p:set>
                                    <p:animEffect transition="in" filter="wipe(left)">
                                      <p:cBhvr>
                                        <p:cTn id="41" dur="1000"/>
                                        <p:tgtEl>
                                          <p:spTgt spid="100"/>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2" fill="hold" nodeType="clickEffect">
                                  <p:stCondLst>
                                    <p:cond delay="0"/>
                                  </p:stCondLst>
                                  <p:childTnLst>
                                    <p:set>
                                      <p:cBhvr>
                                        <p:cTn id="45" dur="1" fill="hold">
                                          <p:stCondLst>
                                            <p:cond delay="0"/>
                                          </p:stCondLst>
                                        </p:cTn>
                                        <p:tgtEl>
                                          <p:spTgt spid="101"/>
                                        </p:tgtEl>
                                        <p:attrNameLst>
                                          <p:attrName>style.visibility</p:attrName>
                                        </p:attrNameLst>
                                      </p:cBhvr>
                                      <p:to>
                                        <p:strVal val="visible"/>
                                      </p:to>
                                    </p:set>
                                    <p:animEffect transition="in" filter="wipe(right)">
                                      <p:cBhvr>
                                        <p:cTn id="46" dur="1000"/>
                                        <p:tgtEl>
                                          <p:spTgt spid="101"/>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nodeType="clickEffect">
                                  <p:stCondLst>
                                    <p:cond delay="0"/>
                                  </p:stCondLst>
                                  <p:childTnLst>
                                    <p:set>
                                      <p:cBhvr>
                                        <p:cTn id="50" dur="1" fill="hold">
                                          <p:stCondLst>
                                            <p:cond delay="0"/>
                                          </p:stCondLst>
                                        </p:cTn>
                                        <p:tgtEl>
                                          <p:spTgt spid="102"/>
                                        </p:tgtEl>
                                        <p:attrNameLst>
                                          <p:attrName>style.visibility</p:attrName>
                                        </p:attrNameLst>
                                      </p:cBhvr>
                                      <p:to>
                                        <p:strVal val="visible"/>
                                      </p:to>
                                    </p:set>
                                    <p:animEffect transition="in" filter="wipe(left)">
                                      <p:cBhvr>
                                        <p:cTn id="51" dur="1000"/>
                                        <p:tgtEl>
                                          <p:spTgt spid="102"/>
                                        </p:tgtEl>
                                      </p:cBhvr>
                                    </p:animEffect>
                                  </p:childTnLst>
                                </p:cTn>
                              </p:par>
                            </p:childTnLst>
                          </p:cTn>
                        </p:par>
                      </p:childTnLst>
                    </p:cTn>
                  </p:par>
                  <p:par>
                    <p:cTn id="52" fill="hold">
                      <p:stCondLst>
                        <p:cond delay="indefinite"/>
                      </p:stCondLst>
                      <p:childTnLst>
                        <p:par>
                          <p:cTn id="53" fill="hold">
                            <p:stCondLst>
                              <p:cond delay="0"/>
                            </p:stCondLst>
                            <p:childTnLst>
                              <p:par>
                                <p:cTn id="54" presetID="49" presetClass="entr" presetSubtype="0" decel="100000" fill="hold" nodeType="clickEffect">
                                  <p:stCondLst>
                                    <p:cond delay="0"/>
                                  </p:stCondLst>
                                  <p:childTnLst>
                                    <p:set>
                                      <p:cBhvr>
                                        <p:cTn id="55" dur="1" fill="hold">
                                          <p:stCondLst>
                                            <p:cond delay="0"/>
                                          </p:stCondLst>
                                        </p:cTn>
                                        <p:tgtEl>
                                          <p:spTgt spid="48"/>
                                        </p:tgtEl>
                                        <p:attrNameLst>
                                          <p:attrName>style.visibility</p:attrName>
                                        </p:attrNameLst>
                                      </p:cBhvr>
                                      <p:to>
                                        <p:strVal val="visible"/>
                                      </p:to>
                                    </p:set>
                                    <p:anim calcmode="lin" valueType="num">
                                      <p:cBhvr>
                                        <p:cTn id="56" dur="500" fill="hold"/>
                                        <p:tgtEl>
                                          <p:spTgt spid="48"/>
                                        </p:tgtEl>
                                        <p:attrNameLst>
                                          <p:attrName>ppt_w</p:attrName>
                                        </p:attrNameLst>
                                      </p:cBhvr>
                                      <p:tavLst>
                                        <p:tav tm="0">
                                          <p:val>
                                            <p:fltVal val="0"/>
                                          </p:val>
                                        </p:tav>
                                        <p:tav tm="100000">
                                          <p:val>
                                            <p:strVal val="#ppt_w"/>
                                          </p:val>
                                        </p:tav>
                                      </p:tavLst>
                                    </p:anim>
                                    <p:anim calcmode="lin" valueType="num">
                                      <p:cBhvr>
                                        <p:cTn id="57" dur="500" fill="hold"/>
                                        <p:tgtEl>
                                          <p:spTgt spid="48"/>
                                        </p:tgtEl>
                                        <p:attrNameLst>
                                          <p:attrName>ppt_h</p:attrName>
                                        </p:attrNameLst>
                                      </p:cBhvr>
                                      <p:tavLst>
                                        <p:tav tm="0">
                                          <p:val>
                                            <p:fltVal val="0"/>
                                          </p:val>
                                        </p:tav>
                                        <p:tav tm="100000">
                                          <p:val>
                                            <p:strVal val="#ppt_h"/>
                                          </p:val>
                                        </p:tav>
                                      </p:tavLst>
                                    </p:anim>
                                    <p:anim calcmode="lin" valueType="num">
                                      <p:cBhvr>
                                        <p:cTn id="58" dur="500" fill="hold"/>
                                        <p:tgtEl>
                                          <p:spTgt spid="48"/>
                                        </p:tgtEl>
                                        <p:attrNameLst>
                                          <p:attrName>style.rotation</p:attrName>
                                        </p:attrNameLst>
                                      </p:cBhvr>
                                      <p:tavLst>
                                        <p:tav tm="0">
                                          <p:val>
                                            <p:fltVal val="360"/>
                                          </p:val>
                                        </p:tav>
                                        <p:tav tm="100000">
                                          <p:val>
                                            <p:fltVal val="0"/>
                                          </p:val>
                                        </p:tav>
                                      </p:tavLst>
                                    </p:anim>
                                    <p:animEffect transition="in" filter="fade">
                                      <p:cBhvr>
                                        <p:cTn id="59" dur="500"/>
                                        <p:tgtEl>
                                          <p:spTgt spid="48"/>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8" fill="hold" nodeType="clickEffect">
                                  <p:stCondLst>
                                    <p:cond delay="0"/>
                                  </p:stCondLst>
                                  <p:childTnLst>
                                    <p:set>
                                      <p:cBhvr>
                                        <p:cTn id="63" dur="1" fill="hold">
                                          <p:stCondLst>
                                            <p:cond delay="0"/>
                                          </p:stCondLst>
                                        </p:cTn>
                                        <p:tgtEl>
                                          <p:spTgt spid="103"/>
                                        </p:tgtEl>
                                        <p:attrNameLst>
                                          <p:attrName>style.visibility</p:attrName>
                                        </p:attrNameLst>
                                      </p:cBhvr>
                                      <p:to>
                                        <p:strVal val="visible"/>
                                      </p:to>
                                    </p:set>
                                    <p:animEffect transition="in" filter="wipe(left)">
                                      <p:cBhvr>
                                        <p:cTn id="64" dur="1000"/>
                                        <p:tgtEl>
                                          <p:spTgt spid="103"/>
                                        </p:tgtEl>
                                      </p:cBhvr>
                                    </p:animEffect>
                                  </p:childTnLst>
                                </p:cTn>
                              </p:par>
                            </p:childTnLst>
                          </p:cTn>
                        </p:par>
                      </p:childTnLst>
                    </p:cTn>
                  </p:par>
                  <p:par>
                    <p:cTn id="65" fill="hold">
                      <p:stCondLst>
                        <p:cond delay="indefinite"/>
                      </p:stCondLst>
                      <p:childTnLst>
                        <p:par>
                          <p:cTn id="66" fill="hold">
                            <p:stCondLst>
                              <p:cond delay="0"/>
                            </p:stCondLst>
                            <p:childTnLst>
                              <p:par>
                                <p:cTn id="67" presetID="22" presetClass="entr" presetSubtype="2" fill="hold" nodeType="clickEffect">
                                  <p:stCondLst>
                                    <p:cond delay="0"/>
                                  </p:stCondLst>
                                  <p:childTnLst>
                                    <p:set>
                                      <p:cBhvr>
                                        <p:cTn id="68" dur="1" fill="hold">
                                          <p:stCondLst>
                                            <p:cond delay="0"/>
                                          </p:stCondLst>
                                        </p:cTn>
                                        <p:tgtEl>
                                          <p:spTgt spid="104"/>
                                        </p:tgtEl>
                                        <p:attrNameLst>
                                          <p:attrName>style.visibility</p:attrName>
                                        </p:attrNameLst>
                                      </p:cBhvr>
                                      <p:to>
                                        <p:strVal val="visible"/>
                                      </p:to>
                                    </p:set>
                                    <p:animEffect transition="in" filter="wipe(right)">
                                      <p:cBhvr>
                                        <p:cTn id="69" dur="1000"/>
                                        <p:tgtEl>
                                          <p:spTgt spid="104"/>
                                        </p:tgtEl>
                                      </p:cBhvr>
                                    </p:animEffect>
                                  </p:childTnLst>
                                </p:cTn>
                              </p:par>
                            </p:childTnLst>
                          </p:cTn>
                        </p:par>
                      </p:childTnLst>
                    </p:cTn>
                  </p:par>
                  <p:par>
                    <p:cTn id="70" fill="hold">
                      <p:stCondLst>
                        <p:cond delay="indefinite"/>
                      </p:stCondLst>
                      <p:childTnLst>
                        <p:par>
                          <p:cTn id="71" fill="hold">
                            <p:stCondLst>
                              <p:cond delay="0"/>
                            </p:stCondLst>
                            <p:childTnLst>
                              <p:par>
                                <p:cTn id="72" presetID="22" presetClass="entr" presetSubtype="8" fill="hold" nodeType="clickEffect">
                                  <p:stCondLst>
                                    <p:cond delay="0"/>
                                  </p:stCondLst>
                                  <p:childTnLst>
                                    <p:set>
                                      <p:cBhvr>
                                        <p:cTn id="73" dur="1" fill="hold">
                                          <p:stCondLst>
                                            <p:cond delay="0"/>
                                          </p:stCondLst>
                                        </p:cTn>
                                        <p:tgtEl>
                                          <p:spTgt spid="105"/>
                                        </p:tgtEl>
                                        <p:attrNameLst>
                                          <p:attrName>style.visibility</p:attrName>
                                        </p:attrNameLst>
                                      </p:cBhvr>
                                      <p:to>
                                        <p:strVal val="visible"/>
                                      </p:to>
                                    </p:set>
                                    <p:animEffect transition="in" filter="wipe(left)">
                                      <p:cBhvr>
                                        <p:cTn id="74" dur="1000"/>
                                        <p:tgtEl>
                                          <p:spTgt spid="105"/>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2" fill="hold" nodeType="clickEffect">
                                  <p:stCondLst>
                                    <p:cond delay="0"/>
                                  </p:stCondLst>
                                  <p:childTnLst>
                                    <p:set>
                                      <p:cBhvr>
                                        <p:cTn id="78" dur="1" fill="hold">
                                          <p:stCondLst>
                                            <p:cond delay="0"/>
                                          </p:stCondLst>
                                        </p:cTn>
                                        <p:tgtEl>
                                          <p:spTgt spid="106"/>
                                        </p:tgtEl>
                                        <p:attrNameLst>
                                          <p:attrName>style.visibility</p:attrName>
                                        </p:attrNameLst>
                                      </p:cBhvr>
                                      <p:to>
                                        <p:strVal val="visible"/>
                                      </p:to>
                                    </p:set>
                                    <p:animEffect transition="in" filter="wipe(right)">
                                      <p:cBhvr>
                                        <p:cTn id="79" dur="1000"/>
                                        <p:tgtEl>
                                          <p:spTgt spid="106"/>
                                        </p:tgtEl>
                                      </p:cBhvr>
                                    </p:animEffect>
                                  </p:childTnLst>
                                </p:cTn>
                              </p:par>
                            </p:childTnLst>
                          </p:cTn>
                        </p:par>
                      </p:childTnLst>
                    </p:cTn>
                  </p:par>
                  <p:par>
                    <p:cTn id="80" fill="hold">
                      <p:stCondLst>
                        <p:cond delay="indefinite"/>
                      </p:stCondLst>
                      <p:childTnLst>
                        <p:par>
                          <p:cTn id="81" fill="hold">
                            <p:stCondLst>
                              <p:cond delay="0"/>
                            </p:stCondLst>
                            <p:childTnLst>
                              <p:par>
                                <p:cTn id="82" presetID="22" presetClass="entr" presetSubtype="8" fill="hold" nodeType="clickEffect">
                                  <p:stCondLst>
                                    <p:cond delay="0"/>
                                  </p:stCondLst>
                                  <p:childTnLst>
                                    <p:set>
                                      <p:cBhvr>
                                        <p:cTn id="83" dur="1" fill="hold">
                                          <p:stCondLst>
                                            <p:cond delay="0"/>
                                          </p:stCondLst>
                                        </p:cTn>
                                        <p:tgtEl>
                                          <p:spTgt spid="107"/>
                                        </p:tgtEl>
                                        <p:attrNameLst>
                                          <p:attrName>style.visibility</p:attrName>
                                        </p:attrNameLst>
                                      </p:cBhvr>
                                      <p:to>
                                        <p:strVal val="visible"/>
                                      </p:to>
                                    </p:set>
                                    <p:animEffect transition="in" filter="wipe(left)">
                                      <p:cBhvr>
                                        <p:cTn id="84" dur="1000"/>
                                        <p:tgtEl>
                                          <p:spTgt spid="107"/>
                                        </p:tgtEl>
                                      </p:cBhvr>
                                    </p:animEffect>
                                  </p:childTnLst>
                                </p:cTn>
                              </p:par>
                            </p:childTnLst>
                          </p:cTn>
                        </p:par>
                      </p:childTnLst>
                    </p:cTn>
                  </p:par>
                  <p:par>
                    <p:cTn id="85" fill="hold">
                      <p:stCondLst>
                        <p:cond delay="indefinite"/>
                      </p:stCondLst>
                      <p:childTnLst>
                        <p:par>
                          <p:cTn id="86" fill="hold">
                            <p:stCondLst>
                              <p:cond delay="0"/>
                            </p:stCondLst>
                            <p:childTnLst>
                              <p:par>
                                <p:cTn id="87" presetID="22" presetClass="entr" presetSubtype="2" fill="hold" nodeType="clickEffect">
                                  <p:stCondLst>
                                    <p:cond delay="0"/>
                                  </p:stCondLst>
                                  <p:childTnLst>
                                    <p:set>
                                      <p:cBhvr>
                                        <p:cTn id="88" dur="1" fill="hold">
                                          <p:stCondLst>
                                            <p:cond delay="0"/>
                                          </p:stCondLst>
                                        </p:cTn>
                                        <p:tgtEl>
                                          <p:spTgt spid="108"/>
                                        </p:tgtEl>
                                        <p:attrNameLst>
                                          <p:attrName>style.visibility</p:attrName>
                                        </p:attrNameLst>
                                      </p:cBhvr>
                                      <p:to>
                                        <p:strVal val="visible"/>
                                      </p:to>
                                    </p:set>
                                    <p:animEffect transition="in" filter="wipe(right)">
                                      <p:cBhvr>
                                        <p:cTn id="89" dur="1000"/>
                                        <p:tgtEl>
                                          <p:spTgt spid="108"/>
                                        </p:tgtEl>
                                      </p:cBhvr>
                                    </p:animEffect>
                                  </p:childTnLst>
                                </p:cTn>
                              </p:par>
                            </p:childTnLst>
                          </p:cTn>
                        </p:par>
                      </p:childTnLst>
                    </p:cTn>
                  </p:par>
                  <p:par>
                    <p:cTn id="90" fill="hold">
                      <p:stCondLst>
                        <p:cond delay="indefinite"/>
                      </p:stCondLst>
                      <p:childTnLst>
                        <p:par>
                          <p:cTn id="91" fill="hold">
                            <p:stCondLst>
                              <p:cond delay="0"/>
                            </p:stCondLst>
                            <p:childTnLst>
                              <p:par>
                                <p:cTn id="92" presetID="22" presetClass="entr" presetSubtype="2" fill="hold" nodeType="clickEffect">
                                  <p:stCondLst>
                                    <p:cond delay="0"/>
                                  </p:stCondLst>
                                  <p:childTnLst>
                                    <p:set>
                                      <p:cBhvr>
                                        <p:cTn id="93" dur="1" fill="hold">
                                          <p:stCondLst>
                                            <p:cond delay="0"/>
                                          </p:stCondLst>
                                        </p:cTn>
                                        <p:tgtEl>
                                          <p:spTgt spid="109"/>
                                        </p:tgtEl>
                                        <p:attrNameLst>
                                          <p:attrName>style.visibility</p:attrName>
                                        </p:attrNameLst>
                                      </p:cBhvr>
                                      <p:to>
                                        <p:strVal val="visible"/>
                                      </p:to>
                                    </p:set>
                                    <p:animEffect transition="in" filter="wipe(right)">
                                      <p:cBhvr>
                                        <p:cTn id="94" dur="500"/>
                                        <p:tgtEl>
                                          <p:spTgt spid="109"/>
                                        </p:tgtEl>
                                      </p:cBhvr>
                                    </p:animEffect>
                                  </p:childTnLst>
                                </p:cTn>
                              </p:par>
                            </p:childTnLst>
                          </p:cTn>
                        </p:par>
                        <p:par>
                          <p:cTn id="95" fill="hold">
                            <p:stCondLst>
                              <p:cond delay="500"/>
                            </p:stCondLst>
                            <p:childTnLst>
                              <p:par>
                                <p:cTn id="96" presetID="49" presetClass="entr" presetSubtype="0" decel="100000" fill="hold" grpId="0" nodeType="afterEffect">
                                  <p:stCondLst>
                                    <p:cond delay="0"/>
                                  </p:stCondLst>
                                  <p:childTnLst>
                                    <p:set>
                                      <p:cBhvr>
                                        <p:cTn id="97" dur="1" fill="hold">
                                          <p:stCondLst>
                                            <p:cond delay="0"/>
                                          </p:stCondLst>
                                        </p:cTn>
                                        <p:tgtEl>
                                          <p:spTgt spid="74"/>
                                        </p:tgtEl>
                                        <p:attrNameLst>
                                          <p:attrName>style.visibility</p:attrName>
                                        </p:attrNameLst>
                                      </p:cBhvr>
                                      <p:to>
                                        <p:strVal val="visible"/>
                                      </p:to>
                                    </p:set>
                                    <p:anim calcmode="lin" valueType="num">
                                      <p:cBhvr>
                                        <p:cTn id="98" dur="500" fill="hold"/>
                                        <p:tgtEl>
                                          <p:spTgt spid="74"/>
                                        </p:tgtEl>
                                        <p:attrNameLst>
                                          <p:attrName>ppt_w</p:attrName>
                                        </p:attrNameLst>
                                      </p:cBhvr>
                                      <p:tavLst>
                                        <p:tav tm="0">
                                          <p:val>
                                            <p:fltVal val="0"/>
                                          </p:val>
                                        </p:tav>
                                        <p:tav tm="100000">
                                          <p:val>
                                            <p:strVal val="#ppt_w"/>
                                          </p:val>
                                        </p:tav>
                                      </p:tavLst>
                                    </p:anim>
                                    <p:anim calcmode="lin" valueType="num">
                                      <p:cBhvr>
                                        <p:cTn id="99" dur="500" fill="hold"/>
                                        <p:tgtEl>
                                          <p:spTgt spid="74"/>
                                        </p:tgtEl>
                                        <p:attrNameLst>
                                          <p:attrName>ppt_h</p:attrName>
                                        </p:attrNameLst>
                                      </p:cBhvr>
                                      <p:tavLst>
                                        <p:tav tm="0">
                                          <p:val>
                                            <p:fltVal val="0"/>
                                          </p:val>
                                        </p:tav>
                                        <p:tav tm="100000">
                                          <p:val>
                                            <p:strVal val="#ppt_h"/>
                                          </p:val>
                                        </p:tav>
                                      </p:tavLst>
                                    </p:anim>
                                    <p:anim calcmode="lin" valueType="num">
                                      <p:cBhvr>
                                        <p:cTn id="100" dur="500" fill="hold"/>
                                        <p:tgtEl>
                                          <p:spTgt spid="74"/>
                                        </p:tgtEl>
                                        <p:attrNameLst>
                                          <p:attrName>style.rotation</p:attrName>
                                        </p:attrNameLst>
                                      </p:cBhvr>
                                      <p:tavLst>
                                        <p:tav tm="0">
                                          <p:val>
                                            <p:fltVal val="360"/>
                                          </p:val>
                                        </p:tav>
                                        <p:tav tm="100000">
                                          <p:val>
                                            <p:fltVal val="0"/>
                                          </p:val>
                                        </p:tav>
                                      </p:tavLst>
                                    </p:anim>
                                    <p:animEffect transition="in" filter="fade">
                                      <p:cBhvr>
                                        <p:cTn id="101" dur="500"/>
                                        <p:tgtEl>
                                          <p:spTgt spid="74"/>
                                        </p:tgtEl>
                                      </p:cBhvr>
                                    </p:animEffect>
                                  </p:childTnLst>
                                </p:cTn>
                              </p:par>
                            </p:childTnLst>
                          </p:cTn>
                        </p:par>
                      </p:childTnLst>
                    </p:cTn>
                  </p:par>
                  <p:par>
                    <p:cTn id="102" fill="hold">
                      <p:stCondLst>
                        <p:cond delay="indefinite"/>
                      </p:stCondLst>
                      <p:childTnLst>
                        <p:par>
                          <p:cTn id="103" fill="hold">
                            <p:stCondLst>
                              <p:cond delay="0"/>
                            </p:stCondLst>
                            <p:childTnLst>
                              <p:par>
                                <p:cTn id="104" presetID="22" presetClass="entr" presetSubtype="8" fill="hold" nodeType="clickEffect">
                                  <p:stCondLst>
                                    <p:cond delay="0"/>
                                  </p:stCondLst>
                                  <p:childTnLst>
                                    <p:set>
                                      <p:cBhvr>
                                        <p:cTn id="105" dur="1" fill="hold">
                                          <p:stCondLst>
                                            <p:cond delay="0"/>
                                          </p:stCondLst>
                                        </p:cTn>
                                        <p:tgtEl>
                                          <p:spTgt spid="110"/>
                                        </p:tgtEl>
                                        <p:attrNameLst>
                                          <p:attrName>style.visibility</p:attrName>
                                        </p:attrNameLst>
                                      </p:cBhvr>
                                      <p:to>
                                        <p:strVal val="visible"/>
                                      </p:to>
                                    </p:set>
                                    <p:animEffect transition="in" filter="wipe(left)">
                                      <p:cBhvr>
                                        <p:cTn id="106" dur="1000"/>
                                        <p:tgtEl>
                                          <p:spTgt spid="110"/>
                                        </p:tgtEl>
                                      </p:cBhvr>
                                    </p:animEffect>
                                  </p:childTnLst>
                                </p:cTn>
                              </p:par>
                            </p:childTnLst>
                          </p:cTn>
                        </p:par>
                      </p:childTnLst>
                    </p:cTn>
                  </p:par>
                  <p:par>
                    <p:cTn id="107" fill="hold">
                      <p:stCondLst>
                        <p:cond delay="indefinite"/>
                      </p:stCondLst>
                      <p:childTnLst>
                        <p:par>
                          <p:cTn id="108" fill="hold">
                            <p:stCondLst>
                              <p:cond delay="0"/>
                            </p:stCondLst>
                            <p:childTnLst>
                              <p:par>
                                <p:cTn id="109" presetID="22" presetClass="entr" presetSubtype="2" fill="hold" nodeType="clickEffect">
                                  <p:stCondLst>
                                    <p:cond delay="0"/>
                                  </p:stCondLst>
                                  <p:childTnLst>
                                    <p:set>
                                      <p:cBhvr>
                                        <p:cTn id="110" dur="1" fill="hold">
                                          <p:stCondLst>
                                            <p:cond delay="0"/>
                                          </p:stCondLst>
                                        </p:cTn>
                                        <p:tgtEl>
                                          <p:spTgt spid="111"/>
                                        </p:tgtEl>
                                        <p:attrNameLst>
                                          <p:attrName>style.visibility</p:attrName>
                                        </p:attrNameLst>
                                      </p:cBhvr>
                                      <p:to>
                                        <p:strVal val="visible"/>
                                      </p:to>
                                    </p:set>
                                    <p:animEffect transition="in" filter="wipe(right)">
                                      <p:cBhvr>
                                        <p:cTn id="111" dur="1000"/>
                                        <p:tgtEl>
                                          <p:spTgt spid="111"/>
                                        </p:tgtEl>
                                      </p:cBhvr>
                                    </p:animEffect>
                                  </p:childTnLst>
                                </p:cTn>
                              </p:par>
                            </p:childTnLst>
                          </p:cTn>
                        </p:par>
                      </p:childTnLst>
                    </p:cTn>
                  </p:par>
                  <p:par>
                    <p:cTn id="112" fill="hold">
                      <p:stCondLst>
                        <p:cond delay="indefinite"/>
                      </p:stCondLst>
                      <p:childTnLst>
                        <p:par>
                          <p:cTn id="113" fill="hold">
                            <p:stCondLst>
                              <p:cond delay="0"/>
                            </p:stCondLst>
                            <p:childTnLst>
                              <p:par>
                                <p:cTn id="114" presetID="2" presetClass="entr" presetSubtype="8" fill="hold" nodeType="clickEffect">
                                  <p:stCondLst>
                                    <p:cond delay="0"/>
                                  </p:stCondLst>
                                  <p:childTnLst>
                                    <p:set>
                                      <p:cBhvr>
                                        <p:cTn id="115" dur="1" fill="hold">
                                          <p:stCondLst>
                                            <p:cond delay="0"/>
                                          </p:stCondLst>
                                        </p:cTn>
                                        <p:tgtEl>
                                          <p:spTgt spid="112"/>
                                        </p:tgtEl>
                                        <p:attrNameLst>
                                          <p:attrName>style.visibility</p:attrName>
                                        </p:attrNameLst>
                                      </p:cBhvr>
                                      <p:to>
                                        <p:strVal val="visible"/>
                                      </p:to>
                                    </p:set>
                                    <p:anim calcmode="lin" valueType="num">
                                      <p:cBhvr additive="base">
                                        <p:cTn id="116" dur="500" fill="hold"/>
                                        <p:tgtEl>
                                          <p:spTgt spid="112"/>
                                        </p:tgtEl>
                                        <p:attrNameLst>
                                          <p:attrName>ppt_x</p:attrName>
                                        </p:attrNameLst>
                                      </p:cBhvr>
                                      <p:tavLst>
                                        <p:tav tm="0">
                                          <p:val>
                                            <p:strVal val="0-#ppt_w/2"/>
                                          </p:val>
                                        </p:tav>
                                        <p:tav tm="100000">
                                          <p:val>
                                            <p:strVal val="#ppt_x"/>
                                          </p:val>
                                        </p:tav>
                                      </p:tavLst>
                                    </p:anim>
                                    <p:anim calcmode="lin" valueType="num">
                                      <p:cBhvr additive="base">
                                        <p:cTn id="117" dur="500" fill="hold"/>
                                        <p:tgtEl>
                                          <p:spTgt spid="1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4" grpId="0" bldLvl="0" animBg="1"/>
    </p:bld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04799" y="749300"/>
            <a:ext cx="6192345" cy="400110"/>
            <a:chOff x="424116" y="898245"/>
            <a:chExt cx="6192345" cy="400110"/>
          </a:xfrm>
        </p:grpSpPr>
        <p:sp>
          <p:nvSpPr>
            <p:cNvPr id="2" name="平行四边形 1"/>
            <p:cNvSpPr/>
            <p:nvPr/>
          </p:nvSpPr>
          <p:spPr>
            <a:xfrm>
              <a:off x="424116" y="898245"/>
              <a:ext cx="694509"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03</a:t>
              </a:r>
              <a:endParaRPr lang="zh-CN" altLang="en-US" sz="2200" dirty="0">
                <a:latin typeface="Impact" panose="020B0806030902050204" pitchFamily="34" charset="0"/>
              </a:endParaRPr>
            </a:p>
          </p:txBody>
        </p:sp>
        <p:sp>
          <p:nvSpPr>
            <p:cNvPr id="3" name="文本框 2"/>
            <p:cNvSpPr txBox="1"/>
            <p:nvPr/>
          </p:nvSpPr>
          <p:spPr>
            <a:xfrm>
              <a:off x="1118625" y="898245"/>
              <a:ext cx="5497836" cy="400110"/>
            </a:xfrm>
            <a:prstGeom prst="rect">
              <a:avLst/>
            </a:prstGeom>
            <a:noFill/>
          </p:spPr>
          <p:txBody>
            <a:bodyPr wrap="square" rtlCol="0">
              <a:spAutoFit/>
            </a:bodyPr>
            <a:lstStyle/>
            <a:p>
              <a:r>
                <a:rPr lang="en-US" altLang="zh-CN" sz="2000" b="1" dirty="0"/>
                <a:t>TCP</a:t>
              </a:r>
              <a:r>
                <a:rPr lang="zh-CN" altLang="en-US" sz="2000" b="1" dirty="0"/>
                <a:t>的四种拥塞控制方法</a:t>
              </a:r>
              <a:endParaRPr lang="zh-CN" altLang="en-US" sz="2000" b="1" dirty="0"/>
            </a:p>
          </p:txBody>
        </p:sp>
      </p:grpSp>
      <p:sp>
        <p:nvSpPr>
          <p:cNvPr id="20" name="文本框 19"/>
          <p:cNvSpPr txBox="1"/>
          <p:nvPr/>
        </p:nvSpPr>
        <p:spPr>
          <a:xfrm>
            <a:off x="3748225" y="767058"/>
            <a:ext cx="6800032" cy="369332"/>
          </a:xfrm>
          <a:prstGeom prst="rect">
            <a:avLst/>
          </a:prstGeom>
          <a:noFill/>
        </p:spPr>
        <p:txBody>
          <a:bodyPr wrap="square" rtlCol="0">
            <a:spAutoFit/>
          </a:bodyPr>
          <a:lstStyle/>
          <a:p>
            <a:r>
              <a:rPr lang="en-US" altLang="zh-CN" b="1" dirty="0"/>
              <a:t>—— </a:t>
            </a:r>
            <a:r>
              <a:rPr lang="zh-CN" altLang="en-US" b="1" dirty="0"/>
              <a:t>快重传算法和快恢复算法（改进</a:t>
            </a:r>
            <a:r>
              <a:rPr lang="en-US" altLang="zh-CN" b="1" dirty="0"/>
              <a:t>TCP</a:t>
            </a:r>
            <a:r>
              <a:rPr lang="zh-CN" altLang="en-US" b="1" dirty="0"/>
              <a:t>性能，</a:t>
            </a:r>
            <a:r>
              <a:rPr lang="en-US" altLang="zh-CN" b="1" dirty="0"/>
              <a:t>1990</a:t>
            </a:r>
            <a:r>
              <a:rPr lang="zh-CN" altLang="en-US" b="1" dirty="0"/>
              <a:t>年</a:t>
            </a:r>
            <a:r>
              <a:rPr lang="en-US" altLang="zh-CN" b="1" dirty="0"/>
              <a:t>Reno</a:t>
            </a:r>
            <a:r>
              <a:rPr lang="zh-CN" altLang="en-US" b="1" dirty="0"/>
              <a:t>版本）</a:t>
            </a:r>
            <a:endParaRPr lang="zh-CN" altLang="en-US" b="1" dirty="0"/>
          </a:p>
        </p:txBody>
      </p:sp>
      <p:sp>
        <p:nvSpPr>
          <p:cNvPr id="5" name="文本框 4"/>
          <p:cNvSpPr txBox="1"/>
          <p:nvPr/>
        </p:nvSpPr>
        <p:spPr>
          <a:xfrm>
            <a:off x="940526" y="1149410"/>
            <a:ext cx="2552161" cy="369332"/>
          </a:xfrm>
          <a:prstGeom prst="rect">
            <a:avLst/>
          </a:prstGeom>
          <a:noFill/>
        </p:spPr>
        <p:txBody>
          <a:bodyPr wrap="square" rtlCol="0">
            <a:spAutoFit/>
          </a:bodyPr>
          <a:lstStyle/>
          <a:p>
            <a:r>
              <a:rPr lang="en-US" altLang="zh-CN" b="1" dirty="0"/>
              <a:t>【</a:t>
            </a:r>
            <a:r>
              <a:rPr lang="zh-CN" altLang="en-US" b="1" dirty="0"/>
              <a:t>举例</a:t>
            </a:r>
            <a:r>
              <a:rPr lang="en-US" altLang="zh-CN" b="1" dirty="0"/>
              <a:t>】</a:t>
            </a:r>
            <a:r>
              <a:rPr lang="zh-CN" altLang="en-US" b="1" dirty="0"/>
              <a:t>快重传算法</a:t>
            </a:r>
            <a:endParaRPr lang="zh-CN" altLang="en-US" b="1" dirty="0"/>
          </a:p>
        </p:txBody>
      </p:sp>
      <p:pic>
        <p:nvPicPr>
          <p:cNvPr id="7" name="图片 6"/>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a:xfrm>
            <a:off x="2067963" y="1523453"/>
            <a:ext cx="8056073" cy="3917429"/>
          </a:xfrm>
          <a:prstGeom prst="rect">
            <a:avLst/>
          </a:prstGeom>
        </p:spPr>
      </p:pic>
      <p:sp>
        <p:nvSpPr>
          <p:cNvPr id="9" name="矩形 8"/>
          <p:cNvSpPr/>
          <p:nvPr/>
        </p:nvSpPr>
        <p:spPr>
          <a:xfrm>
            <a:off x="1079863" y="5445593"/>
            <a:ext cx="10032274" cy="99330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nSpc>
                <a:spcPct val="150000"/>
              </a:lnSpc>
            </a:pPr>
            <a:r>
              <a:rPr lang="zh-CN" altLang="en-US" b="1" dirty="0"/>
              <a:t>         对于个别丢失的报文段，发送方不会出现超时重传，也就不会误认为出现了拥塞而错误地把拥塞窗口</a:t>
            </a:r>
            <a:r>
              <a:rPr lang="en-US" altLang="zh-CN" b="1" dirty="0"/>
              <a:t>cwnd</a:t>
            </a:r>
            <a:r>
              <a:rPr lang="zh-CN" altLang="en-US" b="1" dirty="0"/>
              <a:t>的值减为</a:t>
            </a:r>
            <a:r>
              <a:rPr lang="en-US" altLang="zh-CN" b="1" dirty="0"/>
              <a:t>1</a:t>
            </a:r>
            <a:r>
              <a:rPr lang="zh-CN" altLang="en-US" b="1" dirty="0"/>
              <a:t>。实践证明，使用快重传可以使整个网络的吞吐量提高约</a:t>
            </a:r>
            <a:r>
              <a:rPr lang="en-US" altLang="zh-CN" b="1" dirty="0"/>
              <a:t>20%</a:t>
            </a:r>
            <a:r>
              <a:rPr lang="zh-CN" altLang="en-US" b="1" dirty="0"/>
              <a:t>。</a:t>
            </a:r>
            <a:endParaRPr lang="zh-CN" altLang="en-US" dirty="0"/>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p:tgtEl>
                                          <p:spTgt spid="7"/>
                                        </p:tgtEl>
                                        <p:attrNameLst>
                                          <p:attrName>ppt_y</p:attrName>
                                        </p:attrNameLst>
                                      </p:cBhvr>
                                      <p:tavLst>
                                        <p:tav tm="0">
                                          <p:val>
                                            <p:strVal val="#ppt_y+#ppt_h*1.125000"/>
                                          </p:val>
                                        </p:tav>
                                        <p:tav tm="100000">
                                          <p:val>
                                            <p:strVal val="#ppt_y"/>
                                          </p:val>
                                        </p:tav>
                                      </p:tavLst>
                                    </p:anim>
                                    <p:animEffect transition="in" filter="wipe(up)">
                                      <p:cBhvr>
                                        <p:cTn id="8" dur="500"/>
                                        <p:tgtEl>
                                          <p:spTgt spid="7"/>
                                        </p:tgtEl>
                                      </p:cBhvr>
                                    </p:animEffect>
                                  </p:childTnLst>
                                </p:cTn>
                              </p:par>
                              <p:par>
                                <p:cTn id="9" presetID="12" presetClass="entr" presetSubtype="1"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p:tgtEl>
                                          <p:spTgt spid="9"/>
                                        </p:tgtEl>
                                        <p:attrNameLst>
                                          <p:attrName>ppt_y</p:attrName>
                                        </p:attrNameLst>
                                      </p:cBhvr>
                                      <p:tavLst>
                                        <p:tav tm="0">
                                          <p:val>
                                            <p:strVal val="#ppt_y-#ppt_h*1.125000"/>
                                          </p:val>
                                        </p:tav>
                                        <p:tav tm="100000">
                                          <p:val>
                                            <p:strVal val="#ppt_y"/>
                                          </p:val>
                                        </p:tav>
                                      </p:tavLst>
                                    </p:anim>
                                    <p:animEffect transition="in" filter="wipe(down)">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04799" y="749300"/>
            <a:ext cx="6192345" cy="400110"/>
            <a:chOff x="424116" y="898245"/>
            <a:chExt cx="6192345" cy="400110"/>
          </a:xfrm>
        </p:grpSpPr>
        <p:sp>
          <p:nvSpPr>
            <p:cNvPr id="2" name="平行四边形 1"/>
            <p:cNvSpPr/>
            <p:nvPr/>
          </p:nvSpPr>
          <p:spPr>
            <a:xfrm>
              <a:off x="424116" y="898245"/>
              <a:ext cx="694509"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03</a:t>
              </a:r>
              <a:endParaRPr lang="zh-CN" altLang="en-US" sz="2200" dirty="0">
                <a:latin typeface="Impact" panose="020B0806030902050204" pitchFamily="34" charset="0"/>
              </a:endParaRPr>
            </a:p>
          </p:txBody>
        </p:sp>
        <p:sp>
          <p:nvSpPr>
            <p:cNvPr id="3" name="文本框 2"/>
            <p:cNvSpPr txBox="1"/>
            <p:nvPr/>
          </p:nvSpPr>
          <p:spPr>
            <a:xfrm>
              <a:off x="1118625" y="898245"/>
              <a:ext cx="5497836" cy="400110"/>
            </a:xfrm>
            <a:prstGeom prst="rect">
              <a:avLst/>
            </a:prstGeom>
            <a:noFill/>
          </p:spPr>
          <p:txBody>
            <a:bodyPr wrap="square" rtlCol="0">
              <a:spAutoFit/>
            </a:bodyPr>
            <a:lstStyle/>
            <a:p>
              <a:r>
                <a:rPr lang="en-US" altLang="zh-CN" sz="2000" b="1" dirty="0"/>
                <a:t>TCP</a:t>
              </a:r>
              <a:r>
                <a:rPr lang="zh-CN" altLang="en-US" sz="2000" b="1" dirty="0"/>
                <a:t>的四种拥塞控制方法</a:t>
              </a:r>
              <a:endParaRPr lang="zh-CN" altLang="en-US" sz="2000" b="1" dirty="0"/>
            </a:p>
          </p:txBody>
        </p:sp>
      </p:grpSp>
      <p:sp>
        <p:nvSpPr>
          <p:cNvPr id="20" name="文本框 19"/>
          <p:cNvSpPr txBox="1"/>
          <p:nvPr/>
        </p:nvSpPr>
        <p:spPr>
          <a:xfrm>
            <a:off x="3748225" y="767058"/>
            <a:ext cx="6800032" cy="369332"/>
          </a:xfrm>
          <a:prstGeom prst="rect">
            <a:avLst/>
          </a:prstGeom>
          <a:noFill/>
        </p:spPr>
        <p:txBody>
          <a:bodyPr wrap="square" rtlCol="0">
            <a:spAutoFit/>
          </a:bodyPr>
          <a:lstStyle/>
          <a:p>
            <a:r>
              <a:rPr lang="en-US" altLang="zh-CN" b="1" dirty="0"/>
              <a:t>—— </a:t>
            </a:r>
            <a:r>
              <a:rPr lang="zh-CN" altLang="en-US" b="1" dirty="0"/>
              <a:t>快重传算法和快恢复算法（改进</a:t>
            </a:r>
            <a:r>
              <a:rPr lang="en-US" altLang="zh-CN" b="1" dirty="0"/>
              <a:t>TCP</a:t>
            </a:r>
            <a:r>
              <a:rPr lang="zh-CN" altLang="en-US" b="1" dirty="0"/>
              <a:t>性能，</a:t>
            </a:r>
            <a:r>
              <a:rPr lang="en-US" altLang="zh-CN" b="1" dirty="0"/>
              <a:t>1990</a:t>
            </a:r>
            <a:r>
              <a:rPr lang="zh-CN" altLang="en-US" b="1" dirty="0"/>
              <a:t>年</a:t>
            </a:r>
            <a:r>
              <a:rPr lang="en-US" altLang="zh-CN" b="1" dirty="0"/>
              <a:t>Reno</a:t>
            </a:r>
            <a:r>
              <a:rPr lang="zh-CN" altLang="en-US" b="1" dirty="0"/>
              <a:t>版本）</a:t>
            </a:r>
            <a:endParaRPr lang="zh-CN" altLang="en-US" b="1" dirty="0"/>
          </a:p>
        </p:txBody>
      </p:sp>
      <p:sp>
        <p:nvSpPr>
          <p:cNvPr id="7" name="矩形 6"/>
          <p:cNvSpPr/>
          <p:nvPr/>
        </p:nvSpPr>
        <p:spPr>
          <a:xfrm>
            <a:off x="1016000" y="1297642"/>
            <a:ext cx="256976" cy="2569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íşlïḍè"/>
          <p:cNvSpPr txBox="1"/>
          <p:nvPr/>
        </p:nvSpPr>
        <p:spPr>
          <a:xfrm>
            <a:off x="1293757" y="1216579"/>
            <a:ext cx="10593443" cy="690598"/>
          </a:xfrm>
          <a:prstGeom prst="rect">
            <a:avLst/>
          </a:prstGeom>
          <a:solidFill>
            <a:schemeClr val="bg1"/>
          </a:solidFill>
        </p:spPr>
        <p:txBody>
          <a:bodyPr wrap="square" lIns="91440" tIns="45720" rIns="91440" bIns="45720" anchor="ctr">
            <a:noAutofit/>
          </a:bodyPr>
          <a:lstStyle/>
          <a:p>
            <a:r>
              <a:rPr lang="zh-CN" altLang="en-US" b="1" dirty="0"/>
              <a:t>与快重传算法配合使用的是快恢复算法，发送方一旦</a:t>
            </a:r>
            <a:r>
              <a:rPr lang="zh-CN" altLang="en-US" b="1" dirty="0">
                <a:solidFill>
                  <a:schemeClr val="accent1">
                    <a:lumMod val="75000"/>
                  </a:schemeClr>
                </a:solidFill>
              </a:rPr>
              <a:t>收到</a:t>
            </a:r>
            <a:r>
              <a:rPr lang="en-US" altLang="zh-CN" b="1" dirty="0">
                <a:solidFill>
                  <a:schemeClr val="accent1">
                    <a:lumMod val="75000"/>
                  </a:schemeClr>
                </a:solidFill>
              </a:rPr>
              <a:t>3</a:t>
            </a:r>
            <a:r>
              <a:rPr lang="zh-CN" altLang="en-US" b="1" dirty="0">
                <a:solidFill>
                  <a:schemeClr val="accent1">
                    <a:lumMod val="75000"/>
                  </a:schemeClr>
                </a:solidFill>
              </a:rPr>
              <a:t>个重复确认</a:t>
            </a:r>
            <a:r>
              <a:rPr lang="zh-CN" altLang="en-US" b="1" dirty="0"/>
              <a:t>，就知道现在只是丢失了个别的报文段，于是不启动慢开始算法，而是</a:t>
            </a:r>
            <a:r>
              <a:rPr lang="zh-CN" altLang="en-US" b="1" dirty="0">
                <a:solidFill>
                  <a:schemeClr val="accent1">
                    <a:lumMod val="75000"/>
                  </a:schemeClr>
                </a:solidFill>
              </a:rPr>
              <a:t>执行快恢复算法</a:t>
            </a:r>
            <a:r>
              <a:rPr lang="zh-CN" altLang="en-US" b="1" dirty="0"/>
              <a:t>。</a:t>
            </a:r>
            <a:endParaRPr lang="en-US" altLang="zh-CN" b="1" dirty="0"/>
          </a:p>
        </p:txBody>
      </p:sp>
      <p:sp>
        <p:nvSpPr>
          <p:cNvPr id="11" name="矩形 10"/>
          <p:cNvSpPr/>
          <p:nvPr/>
        </p:nvSpPr>
        <p:spPr>
          <a:xfrm>
            <a:off x="1410062" y="2052754"/>
            <a:ext cx="256976" cy="25697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íşlïḍè"/>
          <p:cNvSpPr txBox="1"/>
          <p:nvPr/>
        </p:nvSpPr>
        <p:spPr>
          <a:xfrm>
            <a:off x="1687820" y="1971691"/>
            <a:ext cx="10199380" cy="736602"/>
          </a:xfrm>
          <a:prstGeom prst="rect">
            <a:avLst/>
          </a:prstGeom>
          <a:solidFill>
            <a:schemeClr val="bg1"/>
          </a:solidFill>
        </p:spPr>
        <p:txBody>
          <a:bodyPr wrap="square" lIns="91440" tIns="45720" rIns="91440" bIns="45720" anchor="ctr">
            <a:noAutofit/>
          </a:bodyPr>
          <a:lstStyle/>
          <a:p>
            <a:r>
              <a:rPr lang="zh-CN" altLang="en-US" b="1" dirty="0">
                <a:solidFill>
                  <a:schemeClr val="accent1">
                    <a:lumMod val="75000"/>
                  </a:schemeClr>
                </a:solidFill>
              </a:rPr>
              <a:t>发送方将慢开始门限</a:t>
            </a:r>
            <a:r>
              <a:rPr lang="en-US" altLang="zh-CN" b="1" dirty="0">
                <a:solidFill>
                  <a:schemeClr val="accent1">
                    <a:lumMod val="75000"/>
                  </a:schemeClr>
                </a:solidFill>
              </a:rPr>
              <a:t>ssthresh</a:t>
            </a:r>
            <a:r>
              <a:rPr lang="zh-CN" altLang="en-US" b="1" dirty="0">
                <a:solidFill>
                  <a:schemeClr val="accent1">
                    <a:lumMod val="75000"/>
                  </a:schemeClr>
                </a:solidFill>
              </a:rPr>
              <a:t>的值和拥塞窗口</a:t>
            </a:r>
            <a:r>
              <a:rPr lang="en-US" altLang="zh-CN" b="1" dirty="0">
                <a:solidFill>
                  <a:schemeClr val="accent1">
                    <a:lumMod val="75000"/>
                  </a:schemeClr>
                </a:solidFill>
              </a:rPr>
              <a:t>cwnd</a:t>
            </a:r>
            <a:r>
              <a:rPr lang="zh-CN" altLang="en-US" b="1" dirty="0">
                <a:solidFill>
                  <a:schemeClr val="accent1">
                    <a:lumMod val="75000"/>
                  </a:schemeClr>
                </a:solidFill>
              </a:rPr>
              <a:t>的值都调整为当前</a:t>
            </a:r>
            <a:r>
              <a:rPr lang="en-US" altLang="zh-CN" b="1" dirty="0">
                <a:solidFill>
                  <a:schemeClr val="accent1">
                    <a:lumMod val="75000"/>
                  </a:schemeClr>
                </a:solidFill>
              </a:rPr>
              <a:t>cwnd</a:t>
            </a:r>
            <a:r>
              <a:rPr lang="zh-CN" altLang="en-US" b="1" dirty="0">
                <a:solidFill>
                  <a:schemeClr val="accent1">
                    <a:lumMod val="75000"/>
                  </a:schemeClr>
                </a:solidFill>
              </a:rPr>
              <a:t>值的一半，并开始执行拥塞避免算法。</a:t>
            </a:r>
            <a:endParaRPr lang="en-US" altLang="zh-CN" b="1" dirty="0">
              <a:solidFill>
                <a:schemeClr val="accent1">
                  <a:lumMod val="75000"/>
                </a:schemeClr>
              </a:solidFill>
            </a:endParaRPr>
          </a:p>
        </p:txBody>
      </p:sp>
      <p:sp>
        <p:nvSpPr>
          <p:cNvPr id="5" name="矩形 4"/>
          <p:cNvSpPr/>
          <p:nvPr/>
        </p:nvSpPr>
        <p:spPr>
          <a:xfrm>
            <a:off x="1410062" y="2853870"/>
            <a:ext cx="256976" cy="25697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íşlïḍè"/>
          <p:cNvSpPr txBox="1"/>
          <p:nvPr/>
        </p:nvSpPr>
        <p:spPr>
          <a:xfrm>
            <a:off x="1687820" y="2772807"/>
            <a:ext cx="10199380" cy="401467"/>
          </a:xfrm>
          <a:prstGeom prst="rect">
            <a:avLst/>
          </a:prstGeom>
          <a:solidFill>
            <a:schemeClr val="bg1"/>
          </a:solidFill>
        </p:spPr>
        <p:txBody>
          <a:bodyPr wrap="square" lIns="91440" tIns="45720" rIns="91440" bIns="45720" anchor="ctr">
            <a:noAutofit/>
          </a:bodyPr>
          <a:lstStyle/>
          <a:p>
            <a:r>
              <a:rPr lang="zh-CN" altLang="en-US" b="1" dirty="0"/>
              <a:t>也有的快恢复实现是把快恢复开始时的</a:t>
            </a:r>
            <a:r>
              <a:rPr lang="en-US" altLang="zh-CN" b="1" dirty="0"/>
              <a:t>cwnd</a:t>
            </a:r>
            <a:r>
              <a:rPr lang="zh-CN" altLang="en-US" b="1" dirty="0"/>
              <a:t>值再增大一些，即</a:t>
            </a:r>
            <a:r>
              <a:rPr lang="en-US" altLang="zh-CN" b="1" dirty="0"/>
              <a:t>cwnd=</a:t>
            </a:r>
            <a:r>
              <a:rPr lang="zh-CN" altLang="en-US" b="1" dirty="0"/>
              <a:t>新</a:t>
            </a:r>
            <a:r>
              <a:rPr lang="en-US" altLang="zh-CN" b="1" dirty="0"/>
              <a:t>ssthresh+3</a:t>
            </a:r>
            <a:r>
              <a:rPr lang="zh-CN" altLang="en-US" b="1" dirty="0"/>
              <a:t>。</a:t>
            </a:r>
            <a:endParaRPr lang="en-US" altLang="zh-CN" b="1" dirty="0">
              <a:solidFill>
                <a:schemeClr val="accent1">
                  <a:lumMod val="75000"/>
                </a:schemeClr>
              </a:solidFill>
            </a:endParaRPr>
          </a:p>
        </p:txBody>
      </p:sp>
      <p:sp>
        <p:nvSpPr>
          <p:cNvPr id="8" name="矩形 7"/>
          <p:cNvSpPr/>
          <p:nvPr/>
        </p:nvSpPr>
        <p:spPr>
          <a:xfrm>
            <a:off x="1810658" y="3381464"/>
            <a:ext cx="150659" cy="15065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íşlïḍè"/>
          <p:cNvSpPr txBox="1"/>
          <p:nvPr/>
        </p:nvSpPr>
        <p:spPr>
          <a:xfrm>
            <a:off x="2049227" y="3256059"/>
            <a:ext cx="9837973" cy="401467"/>
          </a:xfrm>
          <a:prstGeom prst="rect">
            <a:avLst/>
          </a:prstGeom>
          <a:solidFill>
            <a:schemeClr val="bg1"/>
          </a:solidFill>
        </p:spPr>
        <p:txBody>
          <a:bodyPr wrap="square" lIns="91440" tIns="45720" rIns="91440" bIns="45720" anchor="ctr">
            <a:noAutofit/>
          </a:bodyPr>
          <a:lstStyle/>
          <a:p>
            <a:r>
              <a:rPr lang="zh-CN" altLang="en-US" b="1" dirty="0"/>
              <a:t>既然发送方收到了</a:t>
            </a:r>
            <a:r>
              <a:rPr lang="en-US" altLang="zh-CN" b="1" dirty="0"/>
              <a:t>3</a:t>
            </a:r>
            <a:r>
              <a:rPr lang="zh-CN" altLang="en-US" b="1" dirty="0"/>
              <a:t>个重复的确认，就表明有</a:t>
            </a:r>
            <a:r>
              <a:rPr lang="en-US" altLang="zh-CN" b="1" dirty="0"/>
              <a:t>3</a:t>
            </a:r>
            <a:r>
              <a:rPr lang="zh-CN" altLang="en-US" b="1" dirty="0"/>
              <a:t>个数据报文段已经离开了网络。</a:t>
            </a:r>
            <a:endParaRPr lang="en-US" altLang="zh-CN" b="1" dirty="0">
              <a:solidFill>
                <a:schemeClr val="accent1">
                  <a:lumMod val="75000"/>
                </a:schemeClr>
              </a:solidFill>
            </a:endParaRPr>
          </a:p>
        </p:txBody>
      </p:sp>
      <p:sp>
        <p:nvSpPr>
          <p:cNvPr id="17" name="矩形 16"/>
          <p:cNvSpPr/>
          <p:nvPr/>
        </p:nvSpPr>
        <p:spPr>
          <a:xfrm>
            <a:off x="1810658" y="3809132"/>
            <a:ext cx="150659" cy="15065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íşlïḍè"/>
          <p:cNvSpPr txBox="1"/>
          <p:nvPr/>
        </p:nvSpPr>
        <p:spPr>
          <a:xfrm>
            <a:off x="2049227" y="3683727"/>
            <a:ext cx="9837973" cy="401467"/>
          </a:xfrm>
          <a:prstGeom prst="rect">
            <a:avLst/>
          </a:prstGeom>
          <a:solidFill>
            <a:schemeClr val="bg1"/>
          </a:solidFill>
        </p:spPr>
        <p:txBody>
          <a:bodyPr wrap="square" lIns="91440" tIns="45720" rIns="91440" bIns="45720" anchor="ctr">
            <a:noAutofit/>
          </a:bodyPr>
          <a:lstStyle/>
          <a:p>
            <a:r>
              <a:rPr lang="zh-CN" altLang="en-US" b="1" dirty="0"/>
              <a:t>这</a:t>
            </a:r>
            <a:r>
              <a:rPr lang="en-US" altLang="zh-CN" b="1" dirty="0"/>
              <a:t>3</a:t>
            </a:r>
            <a:r>
              <a:rPr lang="zh-CN" altLang="en-US" b="1" dirty="0"/>
              <a:t>个报文段不再消耗网络资源而是停留在接收方的接收缓存中。</a:t>
            </a:r>
            <a:endParaRPr lang="en-US" altLang="zh-CN" b="1" dirty="0">
              <a:solidFill>
                <a:schemeClr val="accent1">
                  <a:lumMod val="75000"/>
                </a:schemeClr>
              </a:solidFill>
            </a:endParaRPr>
          </a:p>
        </p:txBody>
      </p:sp>
      <p:sp>
        <p:nvSpPr>
          <p:cNvPr id="22" name="矩形 21"/>
          <p:cNvSpPr/>
          <p:nvPr/>
        </p:nvSpPr>
        <p:spPr>
          <a:xfrm>
            <a:off x="1810658" y="4234703"/>
            <a:ext cx="150659" cy="15065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íşlïḍè"/>
          <p:cNvSpPr txBox="1"/>
          <p:nvPr/>
        </p:nvSpPr>
        <p:spPr>
          <a:xfrm>
            <a:off x="2049227" y="4109298"/>
            <a:ext cx="9837973" cy="401467"/>
          </a:xfrm>
          <a:prstGeom prst="rect">
            <a:avLst/>
          </a:prstGeom>
          <a:solidFill>
            <a:schemeClr val="bg1"/>
          </a:solidFill>
        </p:spPr>
        <p:txBody>
          <a:bodyPr wrap="square" lIns="91440" tIns="45720" rIns="91440" bIns="45720" anchor="ctr">
            <a:noAutofit/>
          </a:bodyPr>
          <a:lstStyle/>
          <a:p>
            <a:r>
              <a:rPr lang="zh-CN" altLang="en-US" b="1" dirty="0"/>
              <a:t>可见现在网络中不是堆积了报文段而是减少了</a:t>
            </a:r>
            <a:r>
              <a:rPr lang="en-US" altLang="zh-CN" b="1" dirty="0"/>
              <a:t>3</a:t>
            </a:r>
            <a:r>
              <a:rPr lang="zh-CN" altLang="en-US" b="1" dirty="0"/>
              <a:t>个报文段，因此可以适当把</a:t>
            </a:r>
            <a:r>
              <a:rPr lang="en-US" altLang="zh-CN" b="1" dirty="0"/>
              <a:t>cwnd</a:t>
            </a:r>
            <a:r>
              <a:rPr lang="zh-CN" altLang="en-US" b="1" dirty="0"/>
              <a:t>值增大一些。</a:t>
            </a:r>
            <a:endParaRPr lang="en-US" altLang="zh-CN" b="1" dirty="0">
              <a:solidFill>
                <a:schemeClr val="accent1">
                  <a:lumMod val="75000"/>
                </a:schemeClr>
              </a:solidFill>
            </a:endParaRP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 calcmode="lin" valueType="num">
                                      <p:cBhvr>
                                        <p:cTn id="9" dur="500" fill="hold"/>
                                        <p:tgtEl>
                                          <p:spTgt spid="7"/>
                                        </p:tgtEl>
                                        <p:attrNameLst>
                                          <p:attrName>style.rotation</p:attrName>
                                        </p:attrNameLst>
                                      </p:cBhvr>
                                      <p:tavLst>
                                        <p:tav tm="0">
                                          <p:val>
                                            <p:fltVal val="360"/>
                                          </p:val>
                                        </p:tav>
                                        <p:tav tm="100000">
                                          <p:val>
                                            <p:fltVal val="0"/>
                                          </p:val>
                                        </p:tav>
                                      </p:tavLst>
                                    </p:anim>
                                    <p:animEffect transition="in" filter="fade">
                                      <p:cBhvr>
                                        <p:cTn id="10" dur="500"/>
                                        <p:tgtEl>
                                          <p:spTgt spid="7"/>
                                        </p:tgtEl>
                                      </p:cBhvr>
                                    </p:animEffect>
                                  </p:childTnLst>
                                </p:cTn>
                              </p:par>
                            </p:childTnLst>
                          </p:cTn>
                        </p:par>
                        <p:par>
                          <p:cTn id="11" fill="hold">
                            <p:stCondLst>
                              <p:cond delay="500"/>
                            </p:stCondLst>
                            <p:childTnLst>
                              <p:par>
                                <p:cTn id="12" presetID="1" presetClass="entr" presetSubtype="0" fill="hold" grpId="0" nodeType="afterEffect">
                                  <p:stCondLst>
                                    <p:cond delay="0"/>
                                  </p:stCondLst>
                                  <p:iterate type="lt">
                                    <p:tmAbs val="100"/>
                                  </p:iterate>
                                  <p:childTnLst>
                                    <p:set>
                                      <p:cBhvr>
                                        <p:cTn id="13" dur="1" fill="hold">
                                          <p:stCondLst>
                                            <p:cond delay="0"/>
                                          </p:stCondLst>
                                        </p:cTn>
                                        <p:tgtEl>
                                          <p:spTgt spid="9"/>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49" presetClass="entr" presetSubtype="0" decel="100000" fill="hold" grpId="0" nodeType="clickEffect">
                                  <p:stCondLst>
                                    <p:cond delay="0"/>
                                  </p:stCondLst>
                                  <p:childTnLst>
                                    <p:set>
                                      <p:cBhvr>
                                        <p:cTn id="17" dur="1" fill="hold">
                                          <p:stCondLst>
                                            <p:cond delay="0"/>
                                          </p:stCondLst>
                                        </p:cTn>
                                        <p:tgtEl>
                                          <p:spTgt spid="11"/>
                                        </p:tgtEl>
                                        <p:attrNameLst>
                                          <p:attrName>style.visibility</p:attrName>
                                        </p:attrNameLst>
                                      </p:cBhvr>
                                      <p:to>
                                        <p:strVal val="visible"/>
                                      </p:to>
                                    </p:set>
                                    <p:anim calcmode="lin" valueType="num">
                                      <p:cBhvr>
                                        <p:cTn id="18" dur="500" fill="hold"/>
                                        <p:tgtEl>
                                          <p:spTgt spid="11"/>
                                        </p:tgtEl>
                                        <p:attrNameLst>
                                          <p:attrName>ppt_w</p:attrName>
                                        </p:attrNameLst>
                                      </p:cBhvr>
                                      <p:tavLst>
                                        <p:tav tm="0">
                                          <p:val>
                                            <p:fltVal val="0"/>
                                          </p:val>
                                        </p:tav>
                                        <p:tav tm="100000">
                                          <p:val>
                                            <p:strVal val="#ppt_w"/>
                                          </p:val>
                                        </p:tav>
                                      </p:tavLst>
                                    </p:anim>
                                    <p:anim calcmode="lin" valueType="num">
                                      <p:cBhvr>
                                        <p:cTn id="19" dur="500" fill="hold"/>
                                        <p:tgtEl>
                                          <p:spTgt spid="11"/>
                                        </p:tgtEl>
                                        <p:attrNameLst>
                                          <p:attrName>ppt_h</p:attrName>
                                        </p:attrNameLst>
                                      </p:cBhvr>
                                      <p:tavLst>
                                        <p:tav tm="0">
                                          <p:val>
                                            <p:fltVal val="0"/>
                                          </p:val>
                                        </p:tav>
                                        <p:tav tm="100000">
                                          <p:val>
                                            <p:strVal val="#ppt_h"/>
                                          </p:val>
                                        </p:tav>
                                      </p:tavLst>
                                    </p:anim>
                                    <p:anim calcmode="lin" valueType="num">
                                      <p:cBhvr>
                                        <p:cTn id="20" dur="500" fill="hold"/>
                                        <p:tgtEl>
                                          <p:spTgt spid="11"/>
                                        </p:tgtEl>
                                        <p:attrNameLst>
                                          <p:attrName>style.rotation</p:attrName>
                                        </p:attrNameLst>
                                      </p:cBhvr>
                                      <p:tavLst>
                                        <p:tav tm="0">
                                          <p:val>
                                            <p:fltVal val="360"/>
                                          </p:val>
                                        </p:tav>
                                        <p:tav tm="100000">
                                          <p:val>
                                            <p:fltVal val="0"/>
                                          </p:val>
                                        </p:tav>
                                      </p:tavLst>
                                    </p:anim>
                                    <p:animEffect transition="in" filter="fade">
                                      <p:cBhvr>
                                        <p:cTn id="21" dur="500"/>
                                        <p:tgtEl>
                                          <p:spTgt spid="11"/>
                                        </p:tgtEl>
                                      </p:cBhvr>
                                    </p:animEffect>
                                  </p:childTnLst>
                                </p:cTn>
                              </p:par>
                            </p:childTnLst>
                          </p:cTn>
                        </p:par>
                        <p:par>
                          <p:cTn id="22" fill="hold">
                            <p:stCondLst>
                              <p:cond delay="500"/>
                            </p:stCondLst>
                            <p:childTnLst>
                              <p:par>
                                <p:cTn id="23" presetID="1" presetClass="entr" presetSubtype="0" fill="hold" grpId="0" nodeType="afterEffect">
                                  <p:stCondLst>
                                    <p:cond delay="0"/>
                                  </p:stCondLst>
                                  <p:iterate type="lt">
                                    <p:tmAbs val="100"/>
                                  </p:iterate>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49" presetClass="entr" presetSubtype="0" decel="100000" fill="hold" grpId="0" nodeType="clickEffect">
                                  <p:stCondLst>
                                    <p:cond delay="0"/>
                                  </p:stCondLst>
                                  <p:childTnLst>
                                    <p:set>
                                      <p:cBhvr>
                                        <p:cTn id="28" dur="1" fill="hold">
                                          <p:stCondLst>
                                            <p:cond delay="0"/>
                                          </p:stCondLst>
                                        </p:cTn>
                                        <p:tgtEl>
                                          <p:spTgt spid="5"/>
                                        </p:tgtEl>
                                        <p:attrNameLst>
                                          <p:attrName>style.visibility</p:attrName>
                                        </p:attrNameLst>
                                      </p:cBhvr>
                                      <p:to>
                                        <p:strVal val="visible"/>
                                      </p:to>
                                    </p:set>
                                    <p:anim calcmode="lin" valueType="num">
                                      <p:cBhvr>
                                        <p:cTn id="29" dur="500" fill="hold"/>
                                        <p:tgtEl>
                                          <p:spTgt spid="5"/>
                                        </p:tgtEl>
                                        <p:attrNameLst>
                                          <p:attrName>ppt_w</p:attrName>
                                        </p:attrNameLst>
                                      </p:cBhvr>
                                      <p:tavLst>
                                        <p:tav tm="0">
                                          <p:val>
                                            <p:fltVal val="0"/>
                                          </p:val>
                                        </p:tav>
                                        <p:tav tm="100000">
                                          <p:val>
                                            <p:strVal val="#ppt_w"/>
                                          </p:val>
                                        </p:tav>
                                      </p:tavLst>
                                    </p:anim>
                                    <p:anim calcmode="lin" valueType="num">
                                      <p:cBhvr>
                                        <p:cTn id="30" dur="500" fill="hold"/>
                                        <p:tgtEl>
                                          <p:spTgt spid="5"/>
                                        </p:tgtEl>
                                        <p:attrNameLst>
                                          <p:attrName>ppt_h</p:attrName>
                                        </p:attrNameLst>
                                      </p:cBhvr>
                                      <p:tavLst>
                                        <p:tav tm="0">
                                          <p:val>
                                            <p:fltVal val="0"/>
                                          </p:val>
                                        </p:tav>
                                        <p:tav tm="100000">
                                          <p:val>
                                            <p:strVal val="#ppt_h"/>
                                          </p:val>
                                        </p:tav>
                                      </p:tavLst>
                                    </p:anim>
                                    <p:anim calcmode="lin" valueType="num">
                                      <p:cBhvr>
                                        <p:cTn id="31" dur="500" fill="hold"/>
                                        <p:tgtEl>
                                          <p:spTgt spid="5"/>
                                        </p:tgtEl>
                                        <p:attrNameLst>
                                          <p:attrName>style.rotation</p:attrName>
                                        </p:attrNameLst>
                                      </p:cBhvr>
                                      <p:tavLst>
                                        <p:tav tm="0">
                                          <p:val>
                                            <p:fltVal val="360"/>
                                          </p:val>
                                        </p:tav>
                                        <p:tav tm="100000">
                                          <p:val>
                                            <p:fltVal val="0"/>
                                          </p:val>
                                        </p:tav>
                                      </p:tavLst>
                                    </p:anim>
                                    <p:animEffect transition="in" filter="fade">
                                      <p:cBhvr>
                                        <p:cTn id="32" dur="500"/>
                                        <p:tgtEl>
                                          <p:spTgt spid="5"/>
                                        </p:tgtEl>
                                      </p:cBhvr>
                                    </p:animEffect>
                                  </p:childTnLst>
                                </p:cTn>
                              </p:par>
                            </p:childTnLst>
                          </p:cTn>
                        </p:par>
                        <p:par>
                          <p:cTn id="33" fill="hold">
                            <p:stCondLst>
                              <p:cond delay="500"/>
                            </p:stCondLst>
                            <p:childTnLst>
                              <p:par>
                                <p:cTn id="34" presetID="1" presetClass="entr" presetSubtype="0" fill="hold" grpId="0" nodeType="afterEffect">
                                  <p:stCondLst>
                                    <p:cond delay="0"/>
                                  </p:stCondLst>
                                  <p:iterate type="lt">
                                    <p:tmAbs val="100"/>
                                  </p:iterate>
                                  <p:childTnLst>
                                    <p:set>
                                      <p:cBhvr>
                                        <p:cTn id="35" dur="1" fill="hold">
                                          <p:stCondLst>
                                            <p:cond delay="0"/>
                                          </p:stCondLst>
                                        </p:cTn>
                                        <p:tgtEl>
                                          <p:spTgt spid="6"/>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49" presetClass="entr" presetSubtype="0" decel="100000" fill="hold" grpId="0" nodeType="clickEffect">
                                  <p:stCondLst>
                                    <p:cond delay="0"/>
                                  </p:stCondLst>
                                  <p:childTnLst>
                                    <p:set>
                                      <p:cBhvr>
                                        <p:cTn id="39" dur="1" fill="hold">
                                          <p:stCondLst>
                                            <p:cond delay="0"/>
                                          </p:stCondLst>
                                        </p:cTn>
                                        <p:tgtEl>
                                          <p:spTgt spid="8"/>
                                        </p:tgtEl>
                                        <p:attrNameLst>
                                          <p:attrName>style.visibility</p:attrName>
                                        </p:attrNameLst>
                                      </p:cBhvr>
                                      <p:to>
                                        <p:strVal val="visible"/>
                                      </p:to>
                                    </p:set>
                                    <p:anim calcmode="lin" valueType="num">
                                      <p:cBhvr>
                                        <p:cTn id="40" dur="500" fill="hold"/>
                                        <p:tgtEl>
                                          <p:spTgt spid="8"/>
                                        </p:tgtEl>
                                        <p:attrNameLst>
                                          <p:attrName>ppt_w</p:attrName>
                                        </p:attrNameLst>
                                      </p:cBhvr>
                                      <p:tavLst>
                                        <p:tav tm="0">
                                          <p:val>
                                            <p:fltVal val="0"/>
                                          </p:val>
                                        </p:tav>
                                        <p:tav tm="100000">
                                          <p:val>
                                            <p:strVal val="#ppt_w"/>
                                          </p:val>
                                        </p:tav>
                                      </p:tavLst>
                                    </p:anim>
                                    <p:anim calcmode="lin" valueType="num">
                                      <p:cBhvr>
                                        <p:cTn id="41" dur="500" fill="hold"/>
                                        <p:tgtEl>
                                          <p:spTgt spid="8"/>
                                        </p:tgtEl>
                                        <p:attrNameLst>
                                          <p:attrName>ppt_h</p:attrName>
                                        </p:attrNameLst>
                                      </p:cBhvr>
                                      <p:tavLst>
                                        <p:tav tm="0">
                                          <p:val>
                                            <p:fltVal val="0"/>
                                          </p:val>
                                        </p:tav>
                                        <p:tav tm="100000">
                                          <p:val>
                                            <p:strVal val="#ppt_h"/>
                                          </p:val>
                                        </p:tav>
                                      </p:tavLst>
                                    </p:anim>
                                    <p:anim calcmode="lin" valueType="num">
                                      <p:cBhvr>
                                        <p:cTn id="42" dur="500" fill="hold"/>
                                        <p:tgtEl>
                                          <p:spTgt spid="8"/>
                                        </p:tgtEl>
                                        <p:attrNameLst>
                                          <p:attrName>style.rotation</p:attrName>
                                        </p:attrNameLst>
                                      </p:cBhvr>
                                      <p:tavLst>
                                        <p:tav tm="0">
                                          <p:val>
                                            <p:fltVal val="360"/>
                                          </p:val>
                                        </p:tav>
                                        <p:tav tm="100000">
                                          <p:val>
                                            <p:fltVal val="0"/>
                                          </p:val>
                                        </p:tav>
                                      </p:tavLst>
                                    </p:anim>
                                    <p:animEffect transition="in" filter="fade">
                                      <p:cBhvr>
                                        <p:cTn id="43" dur="500"/>
                                        <p:tgtEl>
                                          <p:spTgt spid="8"/>
                                        </p:tgtEl>
                                      </p:cBhvr>
                                    </p:animEffect>
                                  </p:childTnLst>
                                </p:cTn>
                              </p:par>
                            </p:childTnLst>
                          </p:cTn>
                        </p:par>
                        <p:par>
                          <p:cTn id="44" fill="hold">
                            <p:stCondLst>
                              <p:cond delay="500"/>
                            </p:stCondLst>
                            <p:childTnLst>
                              <p:par>
                                <p:cTn id="45" presetID="1" presetClass="entr" presetSubtype="0" fill="hold" grpId="0" nodeType="afterEffect">
                                  <p:stCondLst>
                                    <p:cond delay="0"/>
                                  </p:stCondLst>
                                  <p:iterate type="lt">
                                    <p:tmAbs val="100"/>
                                  </p:iterate>
                                  <p:childTnLst>
                                    <p:set>
                                      <p:cBhvr>
                                        <p:cTn id="46" dur="1" fill="hold">
                                          <p:stCondLst>
                                            <p:cond delay="0"/>
                                          </p:stCondLst>
                                        </p:cTn>
                                        <p:tgtEl>
                                          <p:spTgt spid="1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49" presetClass="entr" presetSubtype="0" decel="100000" fill="hold" grpId="0" nodeType="clickEffect">
                                  <p:stCondLst>
                                    <p:cond delay="0"/>
                                  </p:stCondLst>
                                  <p:childTnLst>
                                    <p:set>
                                      <p:cBhvr>
                                        <p:cTn id="50" dur="1" fill="hold">
                                          <p:stCondLst>
                                            <p:cond delay="0"/>
                                          </p:stCondLst>
                                        </p:cTn>
                                        <p:tgtEl>
                                          <p:spTgt spid="17"/>
                                        </p:tgtEl>
                                        <p:attrNameLst>
                                          <p:attrName>style.visibility</p:attrName>
                                        </p:attrNameLst>
                                      </p:cBhvr>
                                      <p:to>
                                        <p:strVal val="visible"/>
                                      </p:to>
                                    </p:set>
                                    <p:anim calcmode="lin" valueType="num">
                                      <p:cBhvr>
                                        <p:cTn id="51" dur="500" fill="hold"/>
                                        <p:tgtEl>
                                          <p:spTgt spid="17"/>
                                        </p:tgtEl>
                                        <p:attrNameLst>
                                          <p:attrName>ppt_w</p:attrName>
                                        </p:attrNameLst>
                                      </p:cBhvr>
                                      <p:tavLst>
                                        <p:tav tm="0">
                                          <p:val>
                                            <p:fltVal val="0"/>
                                          </p:val>
                                        </p:tav>
                                        <p:tav tm="100000">
                                          <p:val>
                                            <p:strVal val="#ppt_w"/>
                                          </p:val>
                                        </p:tav>
                                      </p:tavLst>
                                    </p:anim>
                                    <p:anim calcmode="lin" valueType="num">
                                      <p:cBhvr>
                                        <p:cTn id="52" dur="500" fill="hold"/>
                                        <p:tgtEl>
                                          <p:spTgt spid="17"/>
                                        </p:tgtEl>
                                        <p:attrNameLst>
                                          <p:attrName>ppt_h</p:attrName>
                                        </p:attrNameLst>
                                      </p:cBhvr>
                                      <p:tavLst>
                                        <p:tav tm="0">
                                          <p:val>
                                            <p:fltVal val="0"/>
                                          </p:val>
                                        </p:tav>
                                        <p:tav tm="100000">
                                          <p:val>
                                            <p:strVal val="#ppt_h"/>
                                          </p:val>
                                        </p:tav>
                                      </p:tavLst>
                                    </p:anim>
                                    <p:anim calcmode="lin" valueType="num">
                                      <p:cBhvr>
                                        <p:cTn id="53" dur="500" fill="hold"/>
                                        <p:tgtEl>
                                          <p:spTgt spid="17"/>
                                        </p:tgtEl>
                                        <p:attrNameLst>
                                          <p:attrName>style.rotation</p:attrName>
                                        </p:attrNameLst>
                                      </p:cBhvr>
                                      <p:tavLst>
                                        <p:tav tm="0">
                                          <p:val>
                                            <p:fltVal val="360"/>
                                          </p:val>
                                        </p:tav>
                                        <p:tav tm="100000">
                                          <p:val>
                                            <p:fltVal val="0"/>
                                          </p:val>
                                        </p:tav>
                                      </p:tavLst>
                                    </p:anim>
                                    <p:animEffect transition="in" filter="fade">
                                      <p:cBhvr>
                                        <p:cTn id="54" dur="500"/>
                                        <p:tgtEl>
                                          <p:spTgt spid="17"/>
                                        </p:tgtEl>
                                      </p:cBhvr>
                                    </p:animEffect>
                                  </p:childTnLst>
                                </p:cTn>
                              </p:par>
                            </p:childTnLst>
                          </p:cTn>
                        </p:par>
                        <p:par>
                          <p:cTn id="55" fill="hold">
                            <p:stCondLst>
                              <p:cond delay="500"/>
                            </p:stCondLst>
                            <p:childTnLst>
                              <p:par>
                                <p:cTn id="56" presetID="1" presetClass="entr" presetSubtype="0" fill="hold" grpId="0" nodeType="afterEffect">
                                  <p:stCondLst>
                                    <p:cond delay="0"/>
                                  </p:stCondLst>
                                  <p:iterate type="lt">
                                    <p:tmAbs val="100"/>
                                  </p:iterate>
                                  <p:childTnLst>
                                    <p:set>
                                      <p:cBhvr>
                                        <p:cTn id="57" dur="1" fill="hold">
                                          <p:stCondLst>
                                            <p:cond delay="0"/>
                                          </p:stCondLst>
                                        </p:cTn>
                                        <p:tgtEl>
                                          <p:spTgt spid="18"/>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49" presetClass="entr" presetSubtype="0" decel="100000" fill="hold" grpId="0" nodeType="clickEffect">
                                  <p:stCondLst>
                                    <p:cond delay="0"/>
                                  </p:stCondLst>
                                  <p:childTnLst>
                                    <p:set>
                                      <p:cBhvr>
                                        <p:cTn id="61" dur="1" fill="hold">
                                          <p:stCondLst>
                                            <p:cond delay="0"/>
                                          </p:stCondLst>
                                        </p:cTn>
                                        <p:tgtEl>
                                          <p:spTgt spid="22"/>
                                        </p:tgtEl>
                                        <p:attrNameLst>
                                          <p:attrName>style.visibility</p:attrName>
                                        </p:attrNameLst>
                                      </p:cBhvr>
                                      <p:to>
                                        <p:strVal val="visible"/>
                                      </p:to>
                                    </p:set>
                                    <p:anim calcmode="lin" valueType="num">
                                      <p:cBhvr>
                                        <p:cTn id="62" dur="500" fill="hold"/>
                                        <p:tgtEl>
                                          <p:spTgt spid="22"/>
                                        </p:tgtEl>
                                        <p:attrNameLst>
                                          <p:attrName>ppt_w</p:attrName>
                                        </p:attrNameLst>
                                      </p:cBhvr>
                                      <p:tavLst>
                                        <p:tav tm="0">
                                          <p:val>
                                            <p:fltVal val="0"/>
                                          </p:val>
                                        </p:tav>
                                        <p:tav tm="100000">
                                          <p:val>
                                            <p:strVal val="#ppt_w"/>
                                          </p:val>
                                        </p:tav>
                                      </p:tavLst>
                                    </p:anim>
                                    <p:anim calcmode="lin" valueType="num">
                                      <p:cBhvr>
                                        <p:cTn id="63" dur="500" fill="hold"/>
                                        <p:tgtEl>
                                          <p:spTgt spid="22"/>
                                        </p:tgtEl>
                                        <p:attrNameLst>
                                          <p:attrName>ppt_h</p:attrName>
                                        </p:attrNameLst>
                                      </p:cBhvr>
                                      <p:tavLst>
                                        <p:tav tm="0">
                                          <p:val>
                                            <p:fltVal val="0"/>
                                          </p:val>
                                        </p:tav>
                                        <p:tav tm="100000">
                                          <p:val>
                                            <p:strVal val="#ppt_h"/>
                                          </p:val>
                                        </p:tav>
                                      </p:tavLst>
                                    </p:anim>
                                    <p:anim calcmode="lin" valueType="num">
                                      <p:cBhvr>
                                        <p:cTn id="64" dur="500" fill="hold"/>
                                        <p:tgtEl>
                                          <p:spTgt spid="22"/>
                                        </p:tgtEl>
                                        <p:attrNameLst>
                                          <p:attrName>style.rotation</p:attrName>
                                        </p:attrNameLst>
                                      </p:cBhvr>
                                      <p:tavLst>
                                        <p:tav tm="0">
                                          <p:val>
                                            <p:fltVal val="360"/>
                                          </p:val>
                                        </p:tav>
                                        <p:tav tm="100000">
                                          <p:val>
                                            <p:fltVal val="0"/>
                                          </p:val>
                                        </p:tav>
                                      </p:tavLst>
                                    </p:anim>
                                    <p:animEffect transition="in" filter="fade">
                                      <p:cBhvr>
                                        <p:cTn id="65" dur="500"/>
                                        <p:tgtEl>
                                          <p:spTgt spid="22"/>
                                        </p:tgtEl>
                                      </p:cBhvr>
                                    </p:animEffect>
                                  </p:childTnLst>
                                </p:cTn>
                              </p:par>
                            </p:childTnLst>
                          </p:cTn>
                        </p:par>
                        <p:par>
                          <p:cTn id="66" fill="hold">
                            <p:stCondLst>
                              <p:cond delay="500"/>
                            </p:stCondLst>
                            <p:childTnLst>
                              <p:par>
                                <p:cTn id="67" presetID="1" presetClass="entr" presetSubtype="0" fill="hold" grpId="0" nodeType="afterEffect">
                                  <p:stCondLst>
                                    <p:cond delay="0"/>
                                  </p:stCondLst>
                                  <p:iterate type="lt">
                                    <p:tmAbs val="100"/>
                                  </p:iterate>
                                  <p:childTnLst>
                                    <p:set>
                                      <p:cBhvr>
                                        <p:cTn id="6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P spid="9" grpId="0" bldLvl="0" animBg="1"/>
      <p:bldP spid="11" grpId="0" bldLvl="0" animBg="1"/>
      <p:bldP spid="12" grpId="0" bldLvl="0" animBg="1"/>
      <p:bldP spid="5" grpId="0" bldLvl="0" animBg="1"/>
      <p:bldP spid="6" grpId="0" bldLvl="0" animBg="1"/>
      <p:bldP spid="8" grpId="0" bldLvl="0" animBg="1"/>
      <p:bldP spid="10" grpId="0" bldLvl="0" animBg="1"/>
      <p:bldP spid="17" grpId="0" bldLvl="0" animBg="1"/>
      <p:bldP spid="18" grpId="0" bldLvl="0" animBg="1"/>
      <p:bldP spid="22" grpId="0" bldLvl="0" animBg="1"/>
      <p:bldP spid="23" grpId="0" bldLvl="0" animBg="1"/>
    </p:bld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5" name="组合 74"/>
          <p:cNvGrpSpPr/>
          <p:nvPr/>
        </p:nvGrpSpPr>
        <p:grpSpPr>
          <a:xfrm>
            <a:off x="7740839" y="3363688"/>
            <a:ext cx="1243145" cy="929988"/>
            <a:chOff x="7740839" y="3363688"/>
            <a:chExt cx="1243145" cy="929988"/>
          </a:xfrm>
        </p:grpSpPr>
        <p:sp>
          <p:nvSpPr>
            <p:cNvPr id="48" name="矩形 47"/>
            <p:cNvSpPr/>
            <p:nvPr/>
          </p:nvSpPr>
          <p:spPr>
            <a:xfrm>
              <a:off x="7740839" y="3363688"/>
              <a:ext cx="1243145" cy="929988"/>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文本框 48"/>
            <p:cNvSpPr txBox="1"/>
            <p:nvPr/>
          </p:nvSpPr>
          <p:spPr>
            <a:xfrm>
              <a:off x="7781114" y="3374420"/>
              <a:ext cx="1162594" cy="369332"/>
            </a:xfrm>
            <a:prstGeom prst="rect">
              <a:avLst/>
            </a:prstGeom>
            <a:noFill/>
          </p:spPr>
          <p:txBody>
            <a:bodyPr wrap="square" rtlCol="0">
              <a:spAutoFit/>
            </a:bodyPr>
            <a:lstStyle/>
            <a:p>
              <a:pPr algn="ctr"/>
              <a:r>
                <a:rPr lang="zh-CN" altLang="en-US" b="1" dirty="0"/>
                <a:t>拥塞避免</a:t>
              </a:r>
              <a:endParaRPr lang="zh-CN" altLang="en-US" b="1" dirty="0"/>
            </a:p>
          </p:txBody>
        </p:sp>
      </p:grpSp>
      <p:grpSp>
        <p:nvGrpSpPr>
          <p:cNvPr id="68" name="组合 67"/>
          <p:cNvGrpSpPr/>
          <p:nvPr/>
        </p:nvGrpSpPr>
        <p:grpSpPr>
          <a:xfrm>
            <a:off x="6528161" y="4267812"/>
            <a:ext cx="1201782" cy="1669437"/>
            <a:chOff x="6528161" y="4267812"/>
            <a:chExt cx="1201782" cy="1669437"/>
          </a:xfrm>
        </p:grpSpPr>
        <p:sp>
          <p:nvSpPr>
            <p:cNvPr id="46" name="矩形 45"/>
            <p:cNvSpPr/>
            <p:nvPr/>
          </p:nvSpPr>
          <p:spPr>
            <a:xfrm>
              <a:off x="6528161" y="4293936"/>
              <a:ext cx="1201782" cy="1643313"/>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文本框 46"/>
            <p:cNvSpPr txBox="1"/>
            <p:nvPr/>
          </p:nvSpPr>
          <p:spPr>
            <a:xfrm>
              <a:off x="6553203" y="4267812"/>
              <a:ext cx="1162594" cy="369332"/>
            </a:xfrm>
            <a:prstGeom prst="rect">
              <a:avLst/>
            </a:prstGeom>
            <a:noFill/>
          </p:spPr>
          <p:txBody>
            <a:bodyPr wrap="square" rtlCol="0">
              <a:spAutoFit/>
            </a:bodyPr>
            <a:lstStyle/>
            <a:p>
              <a:pPr algn="ctr"/>
              <a:r>
                <a:rPr lang="zh-CN" altLang="en-US" b="1" dirty="0"/>
                <a:t>慢开始</a:t>
              </a:r>
              <a:endParaRPr lang="zh-CN" altLang="en-US" b="1" dirty="0"/>
            </a:p>
          </p:txBody>
        </p:sp>
      </p:grpSp>
      <p:grpSp>
        <p:nvGrpSpPr>
          <p:cNvPr id="69" name="组合 68"/>
          <p:cNvGrpSpPr/>
          <p:nvPr/>
        </p:nvGrpSpPr>
        <p:grpSpPr>
          <a:xfrm>
            <a:off x="3784236" y="2495006"/>
            <a:ext cx="2459810" cy="1208314"/>
            <a:chOff x="3784236" y="2495006"/>
            <a:chExt cx="2459810" cy="1208314"/>
          </a:xfrm>
        </p:grpSpPr>
        <p:sp>
          <p:nvSpPr>
            <p:cNvPr id="27" name="矩形 26"/>
            <p:cNvSpPr/>
            <p:nvPr/>
          </p:nvSpPr>
          <p:spPr>
            <a:xfrm>
              <a:off x="3784236" y="2495006"/>
              <a:ext cx="2459810" cy="1208314"/>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27"/>
            <p:cNvSpPr txBox="1"/>
            <p:nvPr/>
          </p:nvSpPr>
          <p:spPr>
            <a:xfrm>
              <a:off x="4432844" y="2495006"/>
              <a:ext cx="1162594" cy="369332"/>
            </a:xfrm>
            <a:prstGeom prst="rect">
              <a:avLst/>
            </a:prstGeom>
            <a:noFill/>
          </p:spPr>
          <p:txBody>
            <a:bodyPr wrap="square" rtlCol="0">
              <a:spAutoFit/>
            </a:bodyPr>
            <a:lstStyle/>
            <a:p>
              <a:pPr algn="ctr"/>
              <a:r>
                <a:rPr lang="zh-CN" altLang="en-US" b="1" dirty="0"/>
                <a:t>拥塞避免</a:t>
              </a:r>
              <a:endParaRPr lang="zh-CN" altLang="en-US" b="1" dirty="0"/>
            </a:p>
          </p:txBody>
        </p:sp>
      </p:grpSp>
      <p:grpSp>
        <p:nvGrpSpPr>
          <p:cNvPr id="71" name="组合 70"/>
          <p:cNvGrpSpPr/>
          <p:nvPr/>
        </p:nvGrpSpPr>
        <p:grpSpPr>
          <a:xfrm>
            <a:off x="2586441" y="3703320"/>
            <a:ext cx="1201782" cy="2210949"/>
            <a:chOff x="2586441" y="3703320"/>
            <a:chExt cx="1201782" cy="2210949"/>
          </a:xfrm>
        </p:grpSpPr>
        <p:sp>
          <p:nvSpPr>
            <p:cNvPr id="25" name="矩形 24"/>
            <p:cNvSpPr/>
            <p:nvPr/>
          </p:nvSpPr>
          <p:spPr>
            <a:xfrm>
              <a:off x="2586441" y="3703320"/>
              <a:ext cx="1201782" cy="2210949"/>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框 25"/>
            <p:cNvSpPr txBox="1"/>
            <p:nvPr/>
          </p:nvSpPr>
          <p:spPr>
            <a:xfrm>
              <a:off x="2606035" y="3703320"/>
              <a:ext cx="1162594" cy="369332"/>
            </a:xfrm>
            <a:prstGeom prst="rect">
              <a:avLst/>
            </a:prstGeom>
            <a:noFill/>
          </p:spPr>
          <p:txBody>
            <a:bodyPr wrap="square" rtlCol="0">
              <a:spAutoFit/>
            </a:bodyPr>
            <a:lstStyle/>
            <a:p>
              <a:pPr algn="ctr"/>
              <a:r>
                <a:rPr lang="zh-CN" altLang="en-US" b="1" dirty="0"/>
                <a:t>慢开始</a:t>
              </a:r>
              <a:endParaRPr lang="zh-CN" altLang="en-US" b="1" dirty="0"/>
            </a:p>
          </p:txBody>
        </p:sp>
      </p:grpSp>
      <p:grpSp>
        <p:nvGrpSpPr>
          <p:cNvPr id="64" name="组合 63"/>
          <p:cNvGrpSpPr/>
          <p:nvPr/>
        </p:nvGrpSpPr>
        <p:grpSpPr>
          <a:xfrm>
            <a:off x="9278742" y="3953502"/>
            <a:ext cx="1216181" cy="908707"/>
            <a:chOff x="9278742" y="3953502"/>
            <a:chExt cx="1216181" cy="908707"/>
          </a:xfrm>
        </p:grpSpPr>
        <p:sp>
          <p:nvSpPr>
            <p:cNvPr id="62" name="矩形 61"/>
            <p:cNvSpPr/>
            <p:nvPr/>
          </p:nvSpPr>
          <p:spPr>
            <a:xfrm>
              <a:off x="9278742" y="3977079"/>
              <a:ext cx="1216181" cy="88513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文本框 62"/>
            <p:cNvSpPr txBox="1"/>
            <p:nvPr/>
          </p:nvSpPr>
          <p:spPr>
            <a:xfrm>
              <a:off x="9306205" y="3953502"/>
              <a:ext cx="1162594" cy="369332"/>
            </a:xfrm>
            <a:prstGeom prst="rect">
              <a:avLst/>
            </a:prstGeom>
            <a:noFill/>
          </p:spPr>
          <p:txBody>
            <a:bodyPr wrap="square" rtlCol="0">
              <a:spAutoFit/>
            </a:bodyPr>
            <a:lstStyle/>
            <a:p>
              <a:pPr algn="ctr"/>
              <a:r>
                <a:rPr lang="zh-CN" altLang="en-US" b="1" dirty="0"/>
                <a:t>拥塞避免</a:t>
              </a:r>
              <a:endParaRPr lang="zh-CN" altLang="en-US" b="1" dirty="0"/>
            </a:p>
          </p:txBody>
        </p:sp>
      </p:grpSp>
      <p:pic>
        <p:nvPicPr>
          <p:cNvPr id="21" name="图片 20" descr="图片包含 形状&#10;&#10;描述已自动生成"/>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2077484" y="1204677"/>
            <a:ext cx="9922982" cy="5571308"/>
          </a:xfrm>
          <a:prstGeom prst="rect">
            <a:avLst/>
          </a:prstGeom>
        </p:spPr>
      </p:pic>
      <p:grpSp>
        <p:nvGrpSpPr>
          <p:cNvPr id="4" name="组合 3"/>
          <p:cNvGrpSpPr/>
          <p:nvPr/>
        </p:nvGrpSpPr>
        <p:grpSpPr>
          <a:xfrm>
            <a:off x="304799" y="749300"/>
            <a:ext cx="6192345" cy="400110"/>
            <a:chOff x="424116" y="898245"/>
            <a:chExt cx="6192345" cy="400110"/>
          </a:xfrm>
        </p:grpSpPr>
        <p:sp>
          <p:nvSpPr>
            <p:cNvPr id="2" name="平行四边形 1"/>
            <p:cNvSpPr/>
            <p:nvPr/>
          </p:nvSpPr>
          <p:spPr>
            <a:xfrm>
              <a:off x="424116" y="898245"/>
              <a:ext cx="694509"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03</a:t>
              </a:r>
              <a:endParaRPr lang="zh-CN" altLang="en-US" sz="2200" dirty="0">
                <a:latin typeface="Impact" panose="020B0806030902050204" pitchFamily="34" charset="0"/>
              </a:endParaRPr>
            </a:p>
          </p:txBody>
        </p:sp>
        <p:sp>
          <p:nvSpPr>
            <p:cNvPr id="3" name="文本框 2"/>
            <p:cNvSpPr txBox="1"/>
            <p:nvPr/>
          </p:nvSpPr>
          <p:spPr>
            <a:xfrm>
              <a:off x="1118625" y="898245"/>
              <a:ext cx="5497836" cy="400110"/>
            </a:xfrm>
            <a:prstGeom prst="rect">
              <a:avLst/>
            </a:prstGeom>
            <a:noFill/>
          </p:spPr>
          <p:txBody>
            <a:bodyPr wrap="square" rtlCol="0">
              <a:spAutoFit/>
            </a:bodyPr>
            <a:lstStyle/>
            <a:p>
              <a:r>
                <a:rPr lang="en-US" altLang="zh-CN" sz="2000" b="1" dirty="0"/>
                <a:t>TCP</a:t>
              </a:r>
              <a:r>
                <a:rPr lang="zh-CN" altLang="en-US" sz="2000" b="1" dirty="0"/>
                <a:t>的四种拥塞控制方法</a:t>
              </a:r>
              <a:endParaRPr lang="zh-CN" altLang="en-US" sz="2000" b="1" dirty="0"/>
            </a:p>
          </p:txBody>
        </p:sp>
      </p:grpSp>
      <p:grpSp>
        <p:nvGrpSpPr>
          <p:cNvPr id="24" name="组合 23"/>
          <p:cNvGrpSpPr/>
          <p:nvPr/>
        </p:nvGrpSpPr>
        <p:grpSpPr>
          <a:xfrm>
            <a:off x="4169047" y="759160"/>
            <a:ext cx="6451417" cy="400110"/>
            <a:chOff x="4169047" y="759160"/>
            <a:chExt cx="6451417" cy="400110"/>
          </a:xfrm>
        </p:grpSpPr>
        <p:sp>
          <p:nvSpPr>
            <p:cNvPr id="13" name="矩形 12"/>
            <p:cNvSpPr/>
            <p:nvPr/>
          </p:nvSpPr>
          <p:spPr>
            <a:xfrm>
              <a:off x="4169047" y="759160"/>
              <a:ext cx="1392283" cy="40011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2000" b="1" dirty="0"/>
                <a:t>慢开始</a:t>
              </a:r>
              <a:endParaRPr lang="en-US" altLang="zh-CN" sz="2000" b="1" dirty="0"/>
            </a:p>
          </p:txBody>
        </p:sp>
        <p:sp>
          <p:nvSpPr>
            <p:cNvPr id="14" name="矩形 13"/>
            <p:cNvSpPr/>
            <p:nvPr/>
          </p:nvSpPr>
          <p:spPr>
            <a:xfrm>
              <a:off x="5855425" y="759160"/>
              <a:ext cx="1392283" cy="40011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sz="2000" b="1" dirty="0"/>
                <a:t>拥塞避免</a:t>
              </a:r>
              <a:endParaRPr lang="en-US" altLang="zh-CN" sz="2000" b="1" dirty="0"/>
            </a:p>
          </p:txBody>
        </p:sp>
        <p:sp>
          <p:nvSpPr>
            <p:cNvPr id="15" name="矩形 14"/>
            <p:cNvSpPr/>
            <p:nvPr/>
          </p:nvSpPr>
          <p:spPr>
            <a:xfrm>
              <a:off x="7541803" y="759160"/>
              <a:ext cx="1392283" cy="40011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zh-CN" altLang="en-US" sz="2000" b="1" dirty="0"/>
                <a:t>快重传</a:t>
              </a:r>
              <a:endParaRPr lang="en-US" altLang="zh-CN" sz="2000" b="1" dirty="0"/>
            </a:p>
          </p:txBody>
        </p:sp>
        <p:sp>
          <p:nvSpPr>
            <p:cNvPr id="16" name="矩形 15"/>
            <p:cNvSpPr/>
            <p:nvPr/>
          </p:nvSpPr>
          <p:spPr>
            <a:xfrm>
              <a:off x="9228181" y="759160"/>
              <a:ext cx="1392283" cy="40011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2000" b="1" dirty="0"/>
                <a:t>快恢复</a:t>
              </a:r>
              <a:endParaRPr lang="en-US" altLang="zh-CN" sz="2000" b="1" dirty="0"/>
            </a:p>
          </p:txBody>
        </p:sp>
      </p:grpSp>
      <p:sp>
        <p:nvSpPr>
          <p:cNvPr id="29" name="椭圆 28"/>
          <p:cNvSpPr/>
          <p:nvPr/>
        </p:nvSpPr>
        <p:spPr>
          <a:xfrm>
            <a:off x="6155873" y="2455818"/>
            <a:ext cx="137160" cy="13716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0" name="组合 69"/>
          <p:cNvGrpSpPr/>
          <p:nvPr/>
        </p:nvGrpSpPr>
        <p:grpSpPr>
          <a:xfrm>
            <a:off x="5533207" y="1789428"/>
            <a:ext cx="1397726" cy="633731"/>
            <a:chOff x="5533207" y="1789428"/>
            <a:chExt cx="1397726" cy="633731"/>
          </a:xfrm>
        </p:grpSpPr>
        <p:sp>
          <p:nvSpPr>
            <p:cNvPr id="30" name="文本框 29"/>
            <p:cNvSpPr txBox="1"/>
            <p:nvPr/>
          </p:nvSpPr>
          <p:spPr>
            <a:xfrm>
              <a:off x="5533207" y="1789428"/>
              <a:ext cx="1397726" cy="369332"/>
            </a:xfrm>
            <a:prstGeom prst="rect">
              <a:avLst/>
            </a:prstGeom>
            <a:noFill/>
          </p:spPr>
          <p:txBody>
            <a:bodyPr wrap="square" rtlCol="0">
              <a:spAutoFit/>
            </a:bodyPr>
            <a:lstStyle/>
            <a:p>
              <a:pPr algn="ctr"/>
              <a:r>
                <a:rPr lang="zh-CN" altLang="en-US" b="1" dirty="0">
                  <a:solidFill>
                    <a:schemeClr val="accent1">
                      <a:lumMod val="75000"/>
                    </a:schemeClr>
                  </a:solidFill>
                </a:rPr>
                <a:t>超时重传</a:t>
              </a:r>
              <a:endParaRPr lang="zh-CN" altLang="en-US" b="1" dirty="0">
                <a:solidFill>
                  <a:schemeClr val="accent1">
                    <a:lumMod val="75000"/>
                  </a:schemeClr>
                </a:solidFill>
              </a:endParaRPr>
            </a:p>
          </p:txBody>
        </p:sp>
        <p:cxnSp>
          <p:nvCxnSpPr>
            <p:cNvPr id="34" name="直接箭头连接符 33"/>
            <p:cNvCxnSpPr/>
            <p:nvPr/>
          </p:nvCxnSpPr>
          <p:spPr>
            <a:xfrm>
              <a:off x="6232070" y="2096588"/>
              <a:ext cx="0" cy="326571"/>
            </a:xfrm>
            <a:prstGeom prst="straightConnector1">
              <a:avLst/>
            </a:prstGeom>
            <a:ln w="254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文本框 34"/>
          <p:cNvSpPr txBox="1"/>
          <p:nvPr/>
        </p:nvSpPr>
        <p:spPr>
          <a:xfrm>
            <a:off x="6270901" y="2550523"/>
            <a:ext cx="2344782" cy="369332"/>
          </a:xfrm>
          <a:prstGeom prst="rect">
            <a:avLst/>
          </a:prstGeom>
          <a:noFill/>
        </p:spPr>
        <p:txBody>
          <a:bodyPr wrap="square" rtlCol="0">
            <a:spAutoFit/>
          </a:bodyPr>
          <a:lstStyle/>
          <a:p>
            <a:r>
              <a:rPr lang="en-US" altLang="zh-CN" b="1" dirty="0">
                <a:solidFill>
                  <a:schemeClr val="accent1">
                    <a:lumMod val="75000"/>
                  </a:schemeClr>
                </a:solidFill>
              </a:rPr>
              <a:t>ssthresh1=24/2=12</a:t>
            </a:r>
            <a:endParaRPr lang="zh-CN" altLang="en-US" b="1" dirty="0">
              <a:solidFill>
                <a:schemeClr val="accent1">
                  <a:lumMod val="75000"/>
                </a:schemeClr>
              </a:solidFill>
            </a:endParaRPr>
          </a:p>
        </p:txBody>
      </p:sp>
      <p:sp>
        <p:nvSpPr>
          <p:cNvPr id="36" name="文本框 35"/>
          <p:cNvSpPr txBox="1"/>
          <p:nvPr/>
        </p:nvSpPr>
        <p:spPr>
          <a:xfrm>
            <a:off x="6270901" y="2828721"/>
            <a:ext cx="2344782" cy="369332"/>
          </a:xfrm>
          <a:prstGeom prst="rect">
            <a:avLst/>
          </a:prstGeom>
          <a:noFill/>
        </p:spPr>
        <p:txBody>
          <a:bodyPr wrap="square" rtlCol="0">
            <a:spAutoFit/>
          </a:bodyPr>
          <a:lstStyle/>
          <a:p>
            <a:r>
              <a:rPr lang="en-US" altLang="zh-CN" b="1" dirty="0">
                <a:solidFill>
                  <a:schemeClr val="accent1">
                    <a:lumMod val="75000"/>
                  </a:schemeClr>
                </a:solidFill>
              </a:rPr>
              <a:t>cwnd=1</a:t>
            </a:r>
            <a:endParaRPr lang="zh-CN" altLang="en-US" b="1" dirty="0">
              <a:solidFill>
                <a:schemeClr val="accent1">
                  <a:lumMod val="75000"/>
                </a:schemeClr>
              </a:solidFill>
            </a:endParaRPr>
          </a:p>
        </p:txBody>
      </p:sp>
      <p:cxnSp>
        <p:nvCxnSpPr>
          <p:cNvPr id="38" name="直接连接符 37"/>
          <p:cNvCxnSpPr/>
          <p:nvPr/>
        </p:nvCxnSpPr>
        <p:spPr>
          <a:xfrm flipH="1">
            <a:off x="2606035" y="3703320"/>
            <a:ext cx="1178201"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9" name="文本框 38"/>
          <p:cNvSpPr txBox="1"/>
          <p:nvPr/>
        </p:nvSpPr>
        <p:spPr>
          <a:xfrm>
            <a:off x="0" y="3518654"/>
            <a:ext cx="2213942" cy="369332"/>
          </a:xfrm>
          <a:prstGeom prst="rect">
            <a:avLst/>
          </a:prstGeom>
          <a:noFill/>
        </p:spPr>
        <p:txBody>
          <a:bodyPr wrap="square" rtlCol="0">
            <a:spAutoFit/>
          </a:bodyPr>
          <a:lstStyle/>
          <a:p>
            <a:pPr algn="r"/>
            <a:r>
              <a:rPr lang="zh-CN" altLang="en-US" b="1" dirty="0"/>
              <a:t>初始</a:t>
            </a:r>
            <a:r>
              <a:rPr lang="en-US" altLang="zh-CN" b="1" dirty="0"/>
              <a:t>ssthresh</a:t>
            </a:r>
            <a:endParaRPr lang="zh-CN" altLang="en-US" b="1" dirty="0"/>
          </a:p>
        </p:txBody>
      </p:sp>
      <p:sp>
        <p:nvSpPr>
          <p:cNvPr id="40" name="文本框 39"/>
          <p:cNvSpPr txBox="1"/>
          <p:nvPr/>
        </p:nvSpPr>
        <p:spPr>
          <a:xfrm>
            <a:off x="0" y="4083146"/>
            <a:ext cx="2213942" cy="369332"/>
          </a:xfrm>
          <a:prstGeom prst="rect">
            <a:avLst/>
          </a:prstGeom>
          <a:noFill/>
        </p:spPr>
        <p:txBody>
          <a:bodyPr wrap="square" rtlCol="0">
            <a:spAutoFit/>
          </a:bodyPr>
          <a:lstStyle/>
          <a:p>
            <a:pPr algn="r"/>
            <a:r>
              <a:rPr lang="zh-CN" altLang="en-US" b="1" dirty="0">
                <a:solidFill>
                  <a:schemeClr val="accent1">
                    <a:lumMod val="75000"/>
                  </a:schemeClr>
                </a:solidFill>
              </a:rPr>
              <a:t>更新后的</a:t>
            </a:r>
            <a:r>
              <a:rPr lang="en-US" altLang="zh-CN" b="1" dirty="0">
                <a:solidFill>
                  <a:schemeClr val="accent1">
                    <a:lumMod val="75000"/>
                  </a:schemeClr>
                </a:solidFill>
              </a:rPr>
              <a:t>ssthresh1</a:t>
            </a:r>
            <a:endParaRPr lang="zh-CN" altLang="en-US" b="1" dirty="0">
              <a:solidFill>
                <a:schemeClr val="accent1">
                  <a:lumMod val="75000"/>
                </a:schemeClr>
              </a:solidFill>
            </a:endParaRPr>
          </a:p>
        </p:txBody>
      </p:sp>
      <p:cxnSp>
        <p:nvCxnSpPr>
          <p:cNvPr id="42" name="直接连接符 41"/>
          <p:cNvCxnSpPr/>
          <p:nvPr/>
        </p:nvCxnSpPr>
        <p:spPr>
          <a:xfrm flipH="1">
            <a:off x="2606035" y="4293936"/>
            <a:ext cx="5109762"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nvGrpSpPr>
          <p:cNvPr id="76" name="组合 75"/>
          <p:cNvGrpSpPr/>
          <p:nvPr/>
        </p:nvGrpSpPr>
        <p:grpSpPr>
          <a:xfrm>
            <a:off x="0" y="4690619"/>
            <a:ext cx="9251232" cy="369332"/>
            <a:chOff x="0" y="4690619"/>
            <a:chExt cx="9251232" cy="369332"/>
          </a:xfrm>
        </p:grpSpPr>
        <p:sp>
          <p:nvSpPr>
            <p:cNvPr id="41" name="文本框 40"/>
            <p:cNvSpPr txBox="1"/>
            <p:nvPr/>
          </p:nvSpPr>
          <p:spPr>
            <a:xfrm>
              <a:off x="0" y="4690619"/>
              <a:ext cx="2213942" cy="369332"/>
            </a:xfrm>
            <a:prstGeom prst="rect">
              <a:avLst/>
            </a:prstGeom>
            <a:noFill/>
          </p:spPr>
          <p:txBody>
            <a:bodyPr wrap="square" rtlCol="0">
              <a:spAutoFit/>
            </a:bodyPr>
            <a:lstStyle/>
            <a:p>
              <a:pPr algn="r"/>
              <a:r>
                <a:rPr lang="zh-CN" altLang="en-US" b="1" dirty="0">
                  <a:solidFill>
                    <a:schemeClr val="accent2"/>
                  </a:solidFill>
                </a:rPr>
                <a:t>更新后的</a:t>
              </a:r>
              <a:r>
                <a:rPr lang="en-US" altLang="zh-CN" b="1" dirty="0">
                  <a:solidFill>
                    <a:schemeClr val="accent2"/>
                  </a:solidFill>
                </a:rPr>
                <a:t>ssthresh2</a:t>
              </a:r>
              <a:endParaRPr lang="zh-CN" altLang="en-US" b="1" dirty="0">
                <a:solidFill>
                  <a:schemeClr val="accent2"/>
                </a:solidFill>
              </a:endParaRPr>
            </a:p>
          </p:txBody>
        </p:sp>
        <p:cxnSp>
          <p:nvCxnSpPr>
            <p:cNvPr id="44" name="直接连接符 43"/>
            <p:cNvCxnSpPr/>
            <p:nvPr/>
          </p:nvCxnSpPr>
          <p:spPr>
            <a:xfrm flipH="1">
              <a:off x="2606035" y="4888347"/>
              <a:ext cx="6645197"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sp>
        <p:nvSpPr>
          <p:cNvPr id="50" name="等腰三角形 49"/>
          <p:cNvSpPr/>
          <p:nvPr/>
        </p:nvSpPr>
        <p:spPr>
          <a:xfrm>
            <a:off x="8871042" y="3617324"/>
            <a:ext cx="185609" cy="137160"/>
          </a:xfrm>
          <a:prstGeom prs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矩形 55"/>
          <p:cNvSpPr/>
          <p:nvPr/>
        </p:nvSpPr>
        <p:spPr>
          <a:xfrm>
            <a:off x="9165446" y="4789499"/>
            <a:ext cx="171571" cy="17157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7" name="组合 66"/>
          <p:cNvGrpSpPr/>
          <p:nvPr/>
        </p:nvGrpSpPr>
        <p:grpSpPr>
          <a:xfrm>
            <a:off x="8619621" y="2805765"/>
            <a:ext cx="1982290" cy="788335"/>
            <a:chOff x="8619621" y="2805765"/>
            <a:chExt cx="1982290" cy="788335"/>
          </a:xfrm>
        </p:grpSpPr>
        <p:cxnSp>
          <p:nvCxnSpPr>
            <p:cNvPr id="53" name="直接箭头连接符 52"/>
            <p:cNvCxnSpPr/>
            <p:nvPr/>
          </p:nvCxnSpPr>
          <p:spPr>
            <a:xfrm>
              <a:off x="8963846" y="3232685"/>
              <a:ext cx="0" cy="361415"/>
            </a:xfrm>
            <a:prstGeom prst="straightConnector1">
              <a:avLst/>
            </a:prstGeom>
            <a:ln w="254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57" name="文本框 56"/>
            <p:cNvSpPr txBox="1"/>
            <p:nvPr/>
          </p:nvSpPr>
          <p:spPr>
            <a:xfrm>
              <a:off x="8619621" y="2805765"/>
              <a:ext cx="1982290" cy="646331"/>
            </a:xfrm>
            <a:prstGeom prst="rect">
              <a:avLst/>
            </a:prstGeom>
            <a:noFill/>
          </p:spPr>
          <p:txBody>
            <a:bodyPr wrap="square" rtlCol="0">
              <a:spAutoFit/>
            </a:bodyPr>
            <a:lstStyle/>
            <a:p>
              <a:pPr algn="ctr"/>
              <a:r>
                <a:rPr lang="zh-CN" altLang="en-US" b="1" dirty="0">
                  <a:solidFill>
                    <a:schemeClr val="accent5"/>
                  </a:solidFill>
                </a:rPr>
                <a:t>收到</a:t>
              </a:r>
              <a:r>
                <a:rPr lang="en-US" altLang="zh-CN" b="1" dirty="0">
                  <a:solidFill>
                    <a:schemeClr val="accent5"/>
                  </a:solidFill>
                </a:rPr>
                <a:t>3</a:t>
              </a:r>
              <a:r>
                <a:rPr lang="zh-CN" altLang="en-US" b="1" dirty="0">
                  <a:solidFill>
                    <a:schemeClr val="accent5"/>
                  </a:solidFill>
                </a:rPr>
                <a:t>个重复确认</a:t>
              </a:r>
              <a:endParaRPr lang="en-US" altLang="zh-CN" b="1" dirty="0">
                <a:solidFill>
                  <a:schemeClr val="accent5"/>
                </a:solidFill>
              </a:endParaRPr>
            </a:p>
            <a:p>
              <a:pPr algn="ctr"/>
              <a:r>
                <a:rPr lang="zh-CN" altLang="en-US" b="1" dirty="0">
                  <a:solidFill>
                    <a:schemeClr val="accent5"/>
                  </a:solidFill>
                </a:rPr>
                <a:t>快重传</a:t>
              </a:r>
              <a:endParaRPr lang="zh-CN" altLang="en-US" b="1" dirty="0">
                <a:solidFill>
                  <a:schemeClr val="accent5"/>
                </a:solidFill>
              </a:endParaRPr>
            </a:p>
          </p:txBody>
        </p:sp>
      </p:grpSp>
      <p:grpSp>
        <p:nvGrpSpPr>
          <p:cNvPr id="66" name="组合 65"/>
          <p:cNvGrpSpPr/>
          <p:nvPr/>
        </p:nvGrpSpPr>
        <p:grpSpPr>
          <a:xfrm>
            <a:off x="8635276" y="4988279"/>
            <a:ext cx="1240500" cy="599857"/>
            <a:chOff x="8635276" y="4988279"/>
            <a:chExt cx="1240500" cy="599857"/>
          </a:xfrm>
        </p:grpSpPr>
        <p:sp>
          <p:nvSpPr>
            <p:cNvPr id="51" name="文本框 50"/>
            <p:cNvSpPr txBox="1"/>
            <p:nvPr/>
          </p:nvSpPr>
          <p:spPr>
            <a:xfrm>
              <a:off x="8635276" y="5218804"/>
              <a:ext cx="1240500" cy="369332"/>
            </a:xfrm>
            <a:prstGeom prst="rect">
              <a:avLst/>
            </a:prstGeom>
            <a:noFill/>
          </p:spPr>
          <p:txBody>
            <a:bodyPr wrap="square" rtlCol="0">
              <a:spAutoFit/>
            </a:bodyPr>
            <a:lstStyle/>
            <a:p>
              <a:pPr algn="ctr"/>
              <a:r>
                <a:rPr lang="zh-CN" altLang="en-US" b="1" dirty="0">
                  <a:solidFill>
                    <a:schemeClr val="accent2"/>
                  </a:solidFill>
                </a:rPr>
                <a:t>快恢复</a:t>
              </a:r>
              <a:endParaRPr lang="zh-CN" altLang="en-US" b="1" dirty="0">
                <a:solidFill>
                  <a:schemeClr val="accent2"/>
                </a:solidFill>
              </a:endParaRPr>
            </a:p>
          </p:txBody>
        </p:sp>
        <p:cxnSp>
          <p:nvCxnSpPr>
            <p:cNvPr id="59" name="直接箭头连接符 58"/>
            <p:cNvCxnSpPr/>
            <p:nvPr/>
          </p:nvCxnSpPr>
          <p:spPr>
            <a:xfrm flipV="1">
              <a:off x="9251231" y="4988279"/>
              <a:ext cx="0" cy="254626"/>
            </a:xfrm>
            <a:prstGeom prst="straightConnector1">
              <a:avLst/>
            </a:prstGeom>
            <a:ln w="254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grpSp>
      <p:sp>
        <p:nvSpPr>
          <p:cNvPr id="60" name="文本框 59"/>
          <p:cNvSpPr txBox="1"/>
          <p:nvPr/>
        </p:nvSpPr>
        <p:spPr>
          <a:xfrm>
            <a:off x="8820335" y="5451626"/>
            <a:ext cx="2344782" cy="369332"/>
          </a:xfrm>
          <a:prstGeom prst="rect">
            <a:avLst/>
          </a:prstGeom>
          <a:noFill/>
        </p:spPr>
        <p:txBody>
          <a:bodyPr wrap="square" rtlCol="0">
            <a:spAutoFit/>
          </a:bodyPr>
          <a:lstStyle/>
          <a:p>
            <a:r>
              <a:rPr lang="en-US" altLang="zh-CN" b="1" dirty="0">
                <a:solidFill>
                  <a:schemeClr val="accent2"/>
                </a:solidFill>
              </a:rPr>
              <a:t>ssthresh2=16/2=8</a:t>
            </a:r>
            <a:endParaRPr lang="zh-CN" altLang="en-US" b="1" dirty="0">
              <a:solidFill>
                <a:schemeClr val="accent2"/>
              </a:solidFill>
            </a:endParaRPr>
          </a:p>
        </p:txBody>
      </p:sp>
      <p:sp>
        <p:nvSpPr>
          <p:cNvPr id="61" name="文本框 60"/>
          <p:cNvSpPr txBox="1"/>
          <p:nvPr/>
        </p:nvSpPr>
        <p:spPr>
          <a:xfrm>
            <a:off x="8820335" y="5684107"/>
            <a:ext cx="2344782" cy="369332"/>
          </a:xfrm>
          <a:prstGeom prst="rect">
            <a:avLst/>
          </a:prstGeom>
          <a:noFill/>
        </p:spPr>
        <p:txBody>
          <a:bodyPr wrap="square" rtlCol="0">
            <a:spAutoFit/>
          </a:bodyPr>
          <a:lstStyle/>
          <a:p>
            <a:r>
              <a:rPr lang="en-US" altLang="zh-CN" b="1" dirty="0">
                <a:solidFill>
                  <a:schemeClr val="accent2"/>
                </a:solidFill>
              </a:rPr>
              <a:t>cwnd=ssthresh2=8</a:t>
            </a:r>
            <a:endParaRPr lang="zh-CN" altLang="en-US" b="1" dirty="0">
              <a:solidFill>
                <a:schemeClr val="accent2"/>
              </a:solidFill>
            </a:endParaRP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left)">
                                      <p:cBhvr>
                                        <p:cTn id="7" dur="2000"/>
                                        <p:tgtEl>
                                          <p:spTgt spid="21"/>
                                        </p:tgtEl>
                                      </p:cBhvr>
                                    </p:animEffect>
                                  </p:childTnLst>
                                </p:cTn>
                              </p:par>
                              <p:par>
                                <p:cTn id="8" presetID="22" presetClass="entr" presetSubtype="8" fill="hold"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wipe(left)">
                                      <p:cBhvr>
                                        <p:cTn id="10" dur="2000"/>
                                        <p:tgtEl>
                                          <p:spTgt spid="24"/>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8" fill="hold" grpId="0" nodeType="clickEffect">
                                  <p:stCondLst>
                                    <p:cond delay="0"/>
                                  </p:stCondLst>
                                  <p:childTnLst>
                                    <p:set>
                                      <p:cBhvr>
                                        <p:cTn id="14" dur="1" fill="hold">
                                          <p:stCondLst>
                                            <p:cond delay="0"/>
                                          </p:stCondLst>
                                        </p:cTn>
                                        <p:tgtEl>
                                          <p:spTgt spid="39"/>
                                        </p:tgtEl>
                                        <p:attrNameLst>
                                          <p:attrName>style.visibility</p:attrName>
                                        </p:attrNameLst>
                                      </p:cBhvr>
                                      <p:to>
                                        <p:strVal val="visible"/>
                                      </p:to>
                                    </p:set>
                                    <p:anim calcmode="lin" valueType="num">
                                      <p:cBhvr additive="base">
                                        <p:cTn id="15" dur="500" fill="hold"/>
                                        <p:tgtEl>
                                          <p:spTgt spid="39"/>
                                        </p:tgtEl>
                                        <p:attrNameLst>
                                          <p:attrName>ppt_x</p:attrName>
                                        </p:attrNameLst>
                                      </p:cBhvr>
                                      <p:tavLst>
                                        <p:tav tm="0">
                                          <p:val>
                                            <p:strVal val="0-#ppt_w/2"/>
                                          </p:val>
                                        </p:tav>
                                        <p:tav tm="100000">
                                          <p:val>
                                            <p:strVal val="#ppt_x"/>
                                          </p:val>
                                        </p:tav>
                                      </p:tavLst>
                                    </p:anim>
                                    <p:anim calcmode="lin" valueType="num">
                                      <p:cBhvr additive="base">
                                        <p:cTn id="16" dur="500" fill="hold"/>
                                        <p:tgtEl>
                                          <p:spTgt spid="39"/>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71"/>
                                        </p:tgtEl>
                                        <p:attrNameLst>
                                          <p:attrName>style.visibility</p:attrName>
                                        </p:attrNameLst>
                                      </p:cBhvr>
                                      <p:to>
                                        <p:strVal val="visible"/>
                                      </p:to>
                                    </p:set>
                                    <p:animEffect transition="in" filter="wipe(left)">
                                      <p:cBhvr>
                                        <p:cTn id="21" dur="1000"/>
                                        <p:tgtEl>
                                          <p:spTgt spid="71"/>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2" fill="hold" nodeType="clickEffect">
                                  <p:stCondLst>
                                    <p:cond delay="0"/>
                                  </p:stCondLst>
                                  <p:childTnLst>
                                    <p:set>
                                      <p:cBhvr>
                                        <p:cTn id="25" dur="1" fill="hold">
                                          <p:stCondLst>
                                            <p:cond delay="0"/>
                                          </p:stCondLst>
                                        </p:cTn>
                                        <p:tgtEl>
                                          <p:spTgt spid="38"/>
                                        </p:tgtEl>
                                        <p:attrNameLst>
                                          <p:attrName>style.visibility</p:attrName>
                                        </p:attrNameLst>
                                      </p:cBhvr>
                                      <p:to>
                                        <p:strVal val="visible"/>
                                      </p:to>
                                    </p:set>
                                    <p:animEffect transition="in" filter="wipe(right)">
                                      <p:cBhvr>
                                        <p:cTn id="26" dur="500"/>
                                        <p:tgtEl>
                                          <p:spTgt spid="38"/>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69"/>
                                        </p:tgtEl>
                                        <p:attrNameLst>
                                          <p:attrName>style.visibility</p:attrName>
                                        </p:attrNameLst>
                                      </p:cBhvr>
                                      <p:to>
                                        <p:strVal val="visible"/>
                                      </p:to>
                                    </p:set>
                                    <p:animEffect transition="in" filter="wipe(left)">
                                      <p:cBhvr>
                                        <p:cTn id="31" dur="1000"/>
                                        <p:tgtEl>
                                          <p:spTgt spid="69"/>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grpId="0" nodeType="clickEffect">
                                  <p:stCondLst>
                                    <p:cond delay="0"/>
                                  </p:stCondLst>
                                  <p:childTnLst>
                                    <p:set>
                                      <p:cBhvr>
                                        <p:cTn id="35" dur="1" fill="hold">
                                          <p:stCondLst>
                                            <p:cond delay="0"/>
                                          </p:stCondLst>
                                        </p:cTn>
                                        <p:tgtEl>
                                          <p:spTgt spid="29"/>
                                        </p:tgtEl>
                                        <p:attrNameLst>
                                          <p:attrName>style.visibility</p:attrName>
                                        </p:attrNameLst>
                                      </p:cBhvr>
                                      <p:to>
                                        <p:strVal val="visible"/>
                                      </p:to>
                                    </p:set>
                                    <p:anim calcmode="lin" valueType="num">
                                      <p:cBhvr>
                                        <p:cTn id="36" dur="500" fill="hold"/>
                                        <p:tgtEl>
                                          <p:spTgt spid="29"/>
                                        </p:tgtEl>
                                        <p:attrNameLst>
                                          <p:attrName>ppt_w</p:attrName>
                                        </p:attrNameLst>
                                      </p:cBhvr>
                                      <p:tavLst>
                                        <p:tav tm="0">
                                          <p:val>
                                            <p:fltVal val="0"/>
                                          </p:val>
                                        </p:tav>
                                        <p:tav tm="100000">
                                          <p:val>
                                            <p:strVal val="#ppt_w"/>
                                          </p:val>
                                        </p:tav>
                                      </p:tavLst>
                                    </p:anim>
                                    <p:anim calcmode="lin" valueType="num">
                                      <p:cBhvr>
                                        <p:cTn id="37" dur="500" fill="hold"/>
                                        <p:tgtEl>
                                          <p:spTgt spid="29"/>
                                        </p:tgtEl>
                                        <p:attrNameLst>
                                          <p:attrName>ppt_h</p:attrName>
                                        </p:attrNameLst>
                                      </p:cBhvr>
                                      <p:tavLst>
                                        <p:tav tm="0">
                                          <p:val>
                                            <p:fltVal val="0"/>
                                          </p:val>
                                        </p:tav>
                                        <p:tav tm="100000">
                                          <p:val>
                                            <p:strVal val="#ppt_h"/>
                                          </p:val>
                                        </p:tav>
                                      </p:tavLst>
                                    </p:anim>
                                    <p:animEffect transition="in" filter="fade">
                                      <p:cBhvr>
                                        <p:cTn id="38" dur="500"/>
                                        <p:tgtEl>
                                          <p:spTgt spid="29"/>
                                        </p:tgtEl>
                                      </p:cBhvr>
                                    </p:animEffect>
                                  </p:childTnLst>
                                </p:cTn>
                              </p:par>
                              <p:par>
                                <p:cTn id="39" presetID="12" presetClass="entr" presetSubtype="1" fill="hold" nodeType="withEffect">
                                  <p:stCondLst>
                                    <p:cond delay="0"/>
                                  </p:stCondLst>
                                  <p:childTnLst>
                                    <p:set>
                                      <p:cBhvr>
                                        <p:cTn id="40" dur="1" fill="hold">
                                          <p:stCondLst>
                                            <p:cond delay="0"/>
                                          </p:stCondLst>
                                        </p:cTn>
                                        <p:tgtEl>
                                          <p:spTgt spid="70"/>
                                        </p:tgtEl>
                                        <p:attrNameLst>
                                          <p:attrName>style.visibility</p:attrName>
                                        </p:attrNameLst>
                                      </p:cBhvr>
                                      <p:to>
                                        <p:strVal val="visible"/>
                                      </p:to>
                                    </p:set>
                                    <p:anim calcmode="lin" valueType="num">
                                      <p:cBhvr additive="base">
                                        <p:cTn id="41" dur="500"/>
                                        <p:tgtEl>
                                          <p:spTgt spid="70"/>
                                        </p:tgtEl>
                                        <p:attrNameLst>
                                          <p:attrName>ppt_y</p:attrName>
                                        </p:attrNameLst>
                                      </p:cBhvr>
                                      <p:tavLst>
                                        <p:tav tm="0">
                                          <p:val>
                                            <p:strVal val="#ppt_y-#ppt_h*1.125000"/>
                                          </p:val>
                                        </p:tav>
                                        <p:tav tm="100000">
                                          <p:val>
                                            <p:strVal val="#ppt_y"/>
                                          </p:val>
                                        </p:tav>
                                      </p:tavLst>
                                    </p:anim>
                                    <p:animEffect transition="in" filter="wipe(down)">
                                      <p:cBhvr>
                                        <p:cTn id="42" dur="500"/>
                                        <p:tgtEl>
                                          <p:spTgt spid="70"/>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35"/>
                                        </p:tgtEl>
                                        <p:attrNameLst>
                                          <p:attrName>style.visibility</p:attrName>
                                        </p:attrNameLst>
                                      </p:cBhvr>
                                      <p:to>
                                        <p:strVal val="visible"/>
                                      </p:to>
                                    </p:set>
                                    <p:animEffect transition="in" filter="wipe(left)">
                                      <p:cBhvr>
                                        <p:cTn id="47" dur="500"/>
                                        <p:tgtEl>
                                          <p:spTgt spid="35"/>
                                        </p:tgtEl>
                                      </p:cBhvr>
                                    </p:animEffect>
                                  </p:childTnLst>
                                </p:cTn>
                              </p:par>
                            </p:childTnLst>
                          </p:cTn>
                        </p:par>
                      </p:childTnLst>
                    </p:cTn>
                  </p:par>
                  <p:par>
                    <p:cTn id="48" fill="hold">
                      <p:stCondLst>
                        <p:cond delay="indefinite"/>
                      </p:stCondLst>
                      <p:childTnLst>
                        <p:par>
                          <p:cTn id="49" fill="hold">
                            <p:stCondLst>
                              <p:cond delay="0"/>
                            </p:stCondLst>
                            <p:childTnLst>
                              <p:par>
                                <p:cTn id="50" presetID="2" presetClass="entr" presetSubtype="8" fill="hold" grpId="0" nodeType="clickEffect">
                                  <p:stCondLst>
                                    <p:cond delay="0"/>
                                  </p:stCondLst>
                                  <p:childTnLst>
                                    <p:set>
                                      <p:cBhvr>
                                        <p:cTn id="51" dur="1" fill="hold">
                                          <p:stCondLst>
                                            <p:cond delay="0"/>
                                          </p:stCondLst>
                                        </p:cTn>
                                        <p:tgtEl>
                                          <p:spTgt spid="40"/>
                                        </p:tgtEl>
                                        <p:attrNameLst>
                                          <p:attrName>style.visibility</p:attrName>
                                        </p:attrNameLst>
                                      </p:cBhvr>
                                      <p:to>
                                        <p:strVal val="visible"/>
                                      </p:to>
                                    </p:set>
                                    <p:anim calcmode="lin" valueType="num">
                                      <p:cBhvr additive="base">
                                        <p:cTn id="52" dur="500" fill="hold"/>
                                        <p:tgtEl>
                                          <p:spTgt spid="40"/>
                                        </p:tgtEl>
                                        <p:attrNameLst>
                                          <p:attrName>ppt_x</p:attrName>
                                        </p:attrNameLst>
                                      </p:cBhvr>
                                      <p:tavLst>
                                        <p:tav tm="0">
                                          <p:val>
                                            <p:strVal val="0-#ppt_w/2"/>
                                          </p:val>
                                        </p:tav>
                                        <p:tav tm="100000">
                                          <p:val>
                                            <p:strVal val="#ppt_x"/>
                                          </p:val>
                                        </p:tav>
                                      </p:tavLst>
                                    </p:anim>
                                    <p:anim calcmode="lin" valueType="num">
                                      <p:cBhvr additive="base">
                                        <p:cTn id="53" dur="500" fill="hold"/>
                                        <p:tgtEl>
                                          <p:spTgt spid="40"/>
                                        </p:tgtEl>
                                        <p:attrNameLst>
                                          <p:attrName>ppt_y</p:attrName>
                                        </p:attrNameLst>
                                      </p:cBhvr>
                                      <p:tavLst>
                                        <p:tav tm="0">
                                          <p:val>
                                            <p:strVal val="#ppt_y"/>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22" presetClass="entr" presetSubtype="8" fill="hold" grpId="0" nodeType="clickEffect">
                                  <p:stCondLst>
                                    <p:cond delay="0"/>
                                  </p:stCondLst>
                                  <p:childTnLst>
                                    <p:set>
                                      <p:cBhvr>
                                        <p:cTn id="57" dur="1" fill="hold">
                                          <p:stCondLst>
                                            <p:cond delay="0"/>
                                          </p:stCondLst>
                                        </p:cTn>
                                        <p:tgtEl>
                                          <p:spTgt spid="36"/>
                                        </p:tgtEl>
                                        <p:attrNameLst>
                                          <p:attrName>style.visibility</p:attrName>
                                        </p:attrNameLst>
                                      </p:cBhvr>
                                      <p:to>
                                        <p:strVal val="visible"/>
                                      </p:to>
                                    </p:set>
                                    <p:animEffect transition="in" filter="wipe(left)">
                                      <p:cBhvr>
                                        <p:cTn id="58" dur="500"/>
                                        <p:tgtEl>
                                          <p:spTgt spid="36"/>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8" fill="hold" nodeType="clickEffect">
                                  <p:stCondLst>
                                    <p:cond delay="0"/>
                                  </p:stCondLst>
                                  <p:childTnLst>
                                    <p:set>
                                      <p:cBhvr>
                                        <p:cTn id="62" dur="1" fill="hold">
                                          <p:stCondLst>
                                            <p:cond delay="0"/>
                                          </p:stCondLst>
                                        </p:cTn>
                                        <p:tgtEl>
                                          <p:spTgt spid="68"/>
                                        </p:tgtEl>
                                        <p:attrNameLst>
                                          <p:attrName>style.visibility</p:attrName>
                                        </p:attrNameLst>
                                      </p:cBhvr>
                                      <p:to>
                                        <p:strVal val="visible"/>
                                      </p:to>
                                    </p:set>
                                    <p:animEffect transition="in" filter="wipe(left)">
                                      <p:cBhvr>
                                        <p:cTn id="63" dur="1000"/>
                                        <p:tgtEl>
                                          <p:spTgt spid="68"/>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2" fill="hold" nodeType="clickEffect">
                                  <p:stCondLst>
                                    <p:cond delay="0"/>
                                  </p:stCondLst>
                                  <p:childTnLst>
                                    <p:set>
                                      <p:cBhvr>
                                        <p:cTn id="67" dur="1" fill="hold">
                                          <p:stCondLst>
                                            <p:cond delay="0"/>
                                          </p:stCondLst>
                                        </p:cTn>
                                        <p:tgtEl>
                                          <p:spTgt spid="42"/>
                                        </p:tgtEl>
                                        <p:attrNameLst>
                                          <p:attrName>style.visibility</p:attrName>
                                        </p:attrNameLst>
                                      </p:cBhvr>
                                      <p:to>
                                        <p:strVal val="visible"/>
                                      </p:to>
                                    </p:set>
                                    <p:animEffect transition="in" filter="wipe(right)">
                                      <p:cBhvr>
                                        <p:cTn id="68" dur="1000"/>
                                        <p:tgtEl>
                                          <p:spTgt spid="42"/>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ntr" presetSubtype="8" fill="hold" nodeType="clickEffect">
                                  <p:stCondLst>
                                    <p:cond delay="0"/>
                                  </p:stCondLst>
                                  <p:childTnLst>
                                    <p:set>
                                      <p:cBhvr>
                                        <p:cTn id="72" dur="1" fill="hold">
                                          <p:stCondLst>
                                            <p:cond delay="0"/>
                                          </p:stCondLst>
                                        </p:cTn>
                                        <p:tgtEl>
                                          <p:spTgt spid="75"/>
                                        </p:tgtEl>
                                        <p:attrNameLst>
                                          <p:attrName>style.visibility</p:attrName>
                                        </p:attrNameLst>
                                      </p:cBhvr>
                                      <p:to>
                                        <p:strVal val="visible"/>
                                      </p:to>
                                    </p:set>
                                    <p:animEffect transition="in" filter="wipe(left)">
                                      <p:cBhvr>
                                        <p:cTn id="73" dur="1000"/>
                                        <p:tgtEl>
                                          <p:spTgt spid="75"/>
                                        </p:tgtEl>
                                      </p:cBhvr>
                                    </p:animEffect>
                                  </p:childTnLst>
                                </p:cTn>
                              </p:par>
                            </p:childTnLst>
                          </p:cTn>
                        </p:par>
                      </p:childTnLst>
                    </p:cTn>
                  </p:par>
                  <p:par>
                    <p:cTn id="74" fill="hold">
                      <p:stCondLst>
                        <p:cond delay="indefinite"/>
                      </p:stCondLst>
                      <p:childTnLst>
                        <p:par>
                          <p:cTn id="75" fill="hold">
                            <p:stCondLst>
                              <p:cond delay="0"/>
                            </p:stCondLst>
                            <p:childTnLst>
                              <p:par>
                                <p:cTn id="76" presetID="49" presetClass="entr" presetSubtype="0" decel="100000" fill="hold" grpId="0" nodeType="clickEffect">
                                  <p:stCondLst>
                                    <p:cond delay="0"/>
                                  </p:stCondLst>
                                  <p:childTnLst>
                                    <p:set>
                                      <p:cBhvr>
                                        <p:cTn id="77" dur="1" fill="hold">
                                          <p:stCondLst>
                                            <p:cond delay="0"/>
                                          </p:stCondLst>
                                        </p:cTn>
                                        <p:tgtEl>
                                          <p:spTgt spid="50"/>
                                        </p:tgtEl>
                                        <p:attrNameLst>
                                          <p:attrName>style.visibility</p:attrName>
                                        </p:attrNameLst>
                                      </p:cBhvr>
                                      <p:to>
                                        <p:strVal val="visible"/>
                                      </p:to>
                                    </p:set>
                                    <p:anim calcmode="lin" valueType="num">
                                      <p:cBhvr>
                                        <p:cTn id="78" dur="500" fill="hold"/>
                                        <p:tgtEl>
                                          <p:spTgt spid="50"/>
                                        </p:tgtEl>
                                        <p:attrNameLst>
                                          <p:attrName>ppt_w</p:attrName>
                                        </p:attrNameLst>
                                      </p:cBhvr>
                                      <p:tavLst>
                                        <p:tav tm="0">
                                          <p:val>
                                            <p:fltVal val="0"/>
                                          </p:val>
                                        </p:tav>
                                        <p:tav tm="100000">
                                          <p:val>
                                            <p:strVal val="#ppt_w"/>
                                          </p:val>
                                        </p:tav>
                                      </p:tavLst>
                                    </p:anim>
                                    <p:anim calcmode="lin" valueType="num">
                                      <p:cBhvr>
                                        <p:cTn id="79" dur="500" fill="hold"/>
                                        <p:tgtEl>
                                          <p:spTgt spid="50"/>
                                        </p:tgtEl>
                                        <p:attrNameLst>
                                          <p:attrName>ppt_h</p:attrName>
                                        </p:attrNameLst>
                                      </p:cBhvr>
                                      <p:tavLst>
                                        <p:tav tm="0">
                                          <p:val>
                                            <p:fltVal val="0"/>
                                          </p:val>
                                        </p:tav>
                                        <p:tav tm="100000">
                                          <p:val>
                                            <p:strVal val="#ppt_h"/>
                                          </p:val>
                                        </p:tav>
                                      </p:tavLst>
                                    </p:anim>
                                    <p:anim calcmode="lin" valueType="num">
                                      <p:cBhvr>
                                        <p:cTn id="80" dur="500" fill="hold"/>
                                        <p:tgtEl>
                                          <p:spTgt spid="50"/>
                                        </p:tgtEl>
                                        <p:attrNameLst>
                                          <p:attrName>style.rotation</p:attrName>
                                        </p:attrNameLst>
                                      </p:cBhvr>
                                      <p:tavLst>
                                        <p:tav tm="0">
                                          <p:val>
                                            <p:fltVal val="360"/>
                                          </p:val>
                                        </p:tav>
                                        <p:tav tm="100000">
                                          <p:val>
                                            <p:fltVal val="0"/>
                                          </p:val>
                                        </p:tav>
                                      </p:tavLst>
                                    </p:anim>
                                    <p:animEffect transition="in" filter="fade">
                                      <p:cBhvr>
                                        <p:cTn id="81" dur="500"/>
                                        <p:tgtEl>
                                          <p:spTgt spid="50"/>
                                        </p:tgtEl>
                                      </p:cBhvr>
                                    </p:animEffect>
                                  </p:childTnLst>
                                </p:cTn>
                              </p:par>
                              <p:par>
                                <p:cTn id="82" presetID="12" presetClass="entr" presetSubtype="1" fill="hold" nodeType="withEffect">
                                  <p:stCondLst>
                                    <p:cond delay="0"/>
                                  </p:stCondLst>
                                  <p:childTnLst>
                                    <p:set>
                                      <p:cBhvr>
                                        <p:cTn id="83" dur="1" fill="hold">
                                          <p:stCondLst>
                                            <p:cond delay="0"/>
                                          </p:stCondLst>
                                        </p:cTn>
                                        <p:tgtEl>
                                          <p:spTgt spid="67"/>
                                        </p:tgtEl>
                                        <p:attrNameLst>
                                          <p:attrName>style.visibility</p:attrName>
                                        </p:attrNameLst>
                                      </p:cBhvr>
                                      <p:to>
                                        <p:strVal val="visible"/>
                                      </p:to>
                                    </p:set>
                                    <p:anim calcmode="lin" valueType="num">
                                      <p:cBhvr additive="base">
                                        <p:cTn id="84" dur="500"/>
                                        <p:tgtEl>
                                          <p:spTgt spid="67"/>
                                        </p:tgtEl>
                                        <p:attrNameLst>
                                          <p:attrName>ppt_y</p:attrName>
                                        </p:attrNameLst>
                                      </p:cBhvr>
                                      <p:tavLst>
                                        <p:tav tm="0">
                                          <p:val>
                                            <p:strVal val="#ppt_y-#ppt_h*1.125000"/>
                                          </p:val>
                                        </p:tav>
                                        <p:tav tm="100000">
                                          <p:val>
                                            <p:strVal val="#ppt_y"/>
                                          </p:val>
                                        </p:tav>
                                      </p:tavLst>
                                    </p:anim>
                                    <p:animEffect transition="in" filter="wipe(down)">
                                      <p:cBhvr>
                                        <p:cTn id="85" dur="500"/>
                                        <p:tgtEl>
                                          <p:spTgt spid="67"/>
                                        </p:tgtEl>
                                      </p:cBhvr>
                                    </p:animEffect>
                                  </p:childTnLst>
                                </p:cTn>
                              </p:par>
                            </p:childTnLst>
                          </p:cTn>
                        </p:par>
                      </p:childTnLst>
                    </p:cTn>
                  </p:par>
                  <p:par>
                    <p:cTn id="86" fill="hold">
                      <p:stCondLst>
                        <p:cond delay="indefinite"/>
                      </p:stCondLst>
                      <p:childTnLst>
                        <p:par>
                          <p:cTn id="87" fill="hold">
                            <p:stCondLst>
                              <p:cond delay="0"/>
                            </p:stCondLst>
                            <p:childTnLst>
                              <p:par>
                                <p:cTn id="88" presetID="49" presetClass="entr" presetSubtype="0" decel="100000" fill="hold" grpId="0" nodeType="clickEffect">
                                  <p:stCondLst>
                                    <p:cond delay="0"/>
                                  </p:stCondLst>
                                  <p:childTnLst>
                                    <p:set>
                                      <p:cBhvr>
                                        <p:cTn id="89" dur="1" fill="hold">
                                          <p:stCondLst>
                                            <p:cond delay="0"/>
                                          </p:stCondLst>
                                        </p:cTn>
                                        <p:tgtEl>
                                          <p:spTgt spid="56"/>
                                        </p:tgtEl>
                                        <p:attrNameLst>
                                          <p:attrName>style.visibility</p:attrName>
                                        </p:attrNameLst>
                                      </p:cBhvr>
                                      <p:to>
                                        <p:strVal val="visible"/>
                                      </p:to>
                                    </p:set>
                                    <p:anim calcmode="lin" valueType="num">
                                      <p:cBhvr>
                                        <p:cTn id="90" dur="500" fill="hold"/>
                                        <p:tgtEl>
                                          <p:spTgt spid="56"/>
                                        </p:tgtEl>
                                        <p:attrNameLst>
                                          <p:attrName>ppt_w</p:attrName>
                                        </p:attrNameLst>
                                      </p:cBhvr>
                                      <p:tavLst>
                                        <p:tav tm="0">
                                          <p:val>
                                            <p:fltVal val="0"/>
                                          </p:val>
                                        </p:tav>
                                        <p:tav tm="100000">
                                          <p:val>
                                            <p:strVal val="#ppt_w"/>
                                          </p:val>
                                        </p:tav>
                                      </p:tavLst>
                                    </p:anim>
                                    <p:anim calcmode="lin" valueType="num">
                                      <p:cBhvr>
                                        <p:cTn id="91" dur="500" fill="hold"/>
                                        <p:tgtEl>
                                          <p:spTgt spid="56"/>
                                        </p:tgtEl>
                                        <p:attrNameLst>
                                          <p:attrName>ppt_h</p:attrName>
                                        </p:attrNameLst>
                                      </p:cBhvr>
                                      <p:tavLst>
                                        <p:tav tm="0">
                                          <p:val>
                                            <p:fltVal val="0"/>
                                          </p:val>
                                        </p:tav>
                                        <p:tav tm="100000">
                                          <p:val>
                                            <p:strVal val="#ppt_h"/>
                                          </p:val>
                                        </p:tav>
                                      </p:tavLst>
                                    </p:anim>
                                    <p:anim calcmode="lin" valueType="num">
                                      <p:cBhvr>
                                        <p:cTn id="92" dur="500" fill="hold"/>
                                        <p:tgtEl>
                                          <p:spTgt spid="56"/>
                                        </p:tgtEl>
                                        <p:attrNameLst>
                                          <p:attrName>style.rotation</p:attrName>
                                        </p:attrNameLst>
                                      </p:cBhvr>
                                      <p:tavLst>
                                        <p:tav tm="0">
                                          <p:val>
                                            <p:fltVal val="360"/>
                                          </p:val>
                                        </p:tav>
                                        <p:tav tm="100000">
                                          <p:val>
                                            <p:fltVal val="0"/>
                                          </p:val>
                                        </p:tav>
                                      </p:tavLst>
                                    </p:anim>
                                    <p:animEffect transition="in" filter="fade">
                                      <p:cBhvr>
                                        <p:cTn id="93" dur="500"/>
                                        <p:tgtEl>
                                          <p:spTgt spid="56"/>
                                        </p:tgtEl>
                                      </p:cBhvr>
                                    </p:animEffect>
                                  </p:childTnLst>
                                </p:cTn>
                              </p:par>
                              <p:par>
                                <p:cTn id="94" presetID="12" presetClass="entr" presetSubtype="4" fill="hold" nodeType="withEffect">
                                  <p:stCondLst>
                                    <p:cond delay="0"/>
                                  </p:stCondLst>
                                  <p:childTnLst>
                                    <p:set>
                                      <p:cBhvr>
                                        <p:cTn id="95" dur="1" fill="hold">
                                          <p:stCondLst>
                                            <p:cond delay="0"/>
                                          </p:stCondLst>
                                        </p:cTn>
                                        <p:tgtEl>
                                          <p:spTgt spid="66"/>
                                        </p:tgtEl>
                                        <p:attrNameLst>
                                          <p:attrName>style.visibility</p:attrName>
                                        </p:attrNameLst>
                                      </p:cBhvr>
                                      <p:to>
                                        <p:strVal val="visible"/>
                                      </p:to>
                                    </p:set>
                                    <p:anim calcmode="lin" valueType="num">
                                      <p:cBhvr additive="base">
                                        <p:cTn id="96" dur="500"/>
                                        <p:tgtEl>
                                          <p:spTgt spid="66"/>
                                        </p:tgtEl>
                                        <p:attrNameLst>
                                          <p:attrName>ppt_y</p:attrName>
                                        </p:attrNameLst>
                                      </p:cBhvr>
                                      <p:tavLst>
                                        <p:tav tm="0">
                                          <p:val>
                                            <p:strVal val="#ppt_y+#ppt_h*1.125000"/>
                                          </p:val>
                                        </p:tav>
                                        <p:tav tm="100000">
                                          <p:val>
                                            <p:strVal val="#ppt_y"/>
                                          </p:val>
                                        </p:tav>
                                      </p:tavLst>
                                    </p:anim>
                                    <p:animEffect transition="in" filter="wipe(up)">
                                      <p:cBhvr>
                                        <p:cTn id="97" dur="500"/>
                                        <p:tgtEl>
                                          <p:spTgt spid="66"/>
                                        </p:tgtEl>
                                      </p:cBhvr>
                                    </p:animEffect>
                                  </p:childTnLst>
                                </p:cTn>
                              </p:par>
                            </p:childTnLst>
                          </p:cTn>
                        </p:par>
                      </p:childTnLst>
                    </p:cTn>
                  </p:par>
                  <p:par>
                    <p:cTn id="98" fill="hold">
                      <p:stCondLst>
                        <p:cond delay="indefinite"/>
                      </p:stCondLst>
                      <p:childTnLst>
                        <p:par>
                          <p:cTn id="99" fill="hold">
                            <p:stCondLst>
                              <p:cond delay="0"/>
                            </p:stCondLst>
                            <p:childTnLst>
                              <p:par>
                                <p:cTn id="100" presetID="22" presetClass="entr" presetSubtype="8" fill="hold" grpId="0" nodeType="clickEffect">
                                  <p:stCondLst>
                                    <p:cond delay="0"/>
                                  </p:stCondLst>
                                  <p:childTnLst>
                                    <p:set>
                                      <p:cBhvr>
                                        <p:cTn id="101" dur="1" fill="hold">
                                          <p:stCondLst>
                                            <p:cond delay="0"/>
                                          </p:stCondLst>
                                        </p:cTn>
                                        <p:tgtEl>
                                          <p:spTgt spid="60"/>
                                        </p:tgtEl>
                                        <p:attrNameLst>
                                          <p:attrName>style.visibility</p:attrName>
                                        </p:attrNameLst>
                                      </p:cBhvr>
                                      <p:to>
                                        <p:strVal val="visible"/>
                                      </p:to>
                                    </p:set>
                                    <p:animEffect transition="in" filter="wipe(left)">
                                      <p:cBhvr>
                                        <p:cTn id="102" dur="500"/>
                                        <p:tgtEl>
                                          <p:spTgt spid="60"/>
                                        </p:tgtEl>
                                      </p:cBhvr>
                                    </p:animEffect>
                                  </p:childTnLst>
                                </p:cTn>
                              </p:par>
                            </p:childTnLst>
                          </p:cTn>
                        </p:par>
                      </p:childTnLst>
                    </p:cTn>
                  </p:par>
                  <p:par>
                    <p:cTn id="103" fill="hold">
                      <p:stCondLst>
                        <p:cond delay="indefinite"/>
                      </p:stCondLst>
                      <p:childTnLst>
                        <p:par>
                          <p:cTn id="104" fill="hold">
                            <p:stCondLst>
                              <p:cond delay="0"/>
                            </p:stCondLst>
                            <p:childTnLst>
                              <p:par>
                                <p:cTn id="105" presetID="22" presetClass="entr" presetSubtype="2" fill="hold" nodeType="clickEffect">
                                  <p:stCondLst>
                                    <p:cond delay="0"/>
                                  </p:stCondLst>
                                  <p:childTnLst>
                                    <p:set>
                                      <p:cBhvr>
                                        <p:cTn id="106" dur="1" fill="hold">
                                          <p:stCondLst>
                                            <p:cond delay="0"/>
                                          </p:stCondLst>
                                        </p:cTn>
                                        <p:tgtEl>
                                          <p:spTgt spid="76"/>
                                        </p:tgtEl>
                                        <p:attrNameLst>
                                          <p:attrName>style.visibility</p:attrName>
                                        </p:attrNameLst>
                                      </p:cBhvr>
                                      <p:to>
                                        <p:strVal val="visible"/>
                                      </p:to>
                                    </p:set>
                                    <p:animEffect transition="in" filter="wipe(right)">
                                      <p:cBhvr>
                                        <p:cTn id="107" dur="1000"/>
                                        <p:tgtEl>
                                          <p:spTgt spid="76"/>
                                        </p:tgtEl>
                                      </p:cBhvr>
                                    </p:animEffect>
                                  </p:childTnLst>
                                </p:cTn>
                              </p:par>
                            </p:childTnLst>
                          </p:cTn>
                        </p:par>
                      </p:childTnLst>
                    </p:cTn>
                  </p:par>
                  <p:par>
                    <p:cTn id="108" fill="hold">
                      <p:stCondLst>
                        <p:cond delay="indefinite"/>
                      </p:stCondLst>
                      <p:childTnLst>
                        <p:par>
                          <p:cTn id="109" fill="hold">
                            <p:stCondLst>
                              <p:cond delay="0"/>
                            </p:stCondLst>
                            <p:childTnLst>
                              <p:par>
                                <p:cTn id="110" presetID="22" presetClass="entr" presetSubtype="8" fill="hold" grpId="0" nodeType="clickEffect">
                                  <p:stCondLst>
                                    <p:cond delay="0"/>
                                  </p:stCondLst>
                                  <p:childTnLst>
                                    <p:set>
                                      <p:cBhvr>
                                        <p:cTn id="111" dur="1" fill="hold">
                                          <p:stCondLst>
                                            <p:cond delay="0"/>
                                          </p:stCondLst>
                                        </p:cTn>
                                        <p:tgtEl>
                                          <p:spTgt spid="61"/>
                                        </p:tgtEl>
                                        <p:attrNameLst>
                                          <p:attrName>style.visibility</p:attrName>
                                        </p:attrNameLst>
                                      </p:cBhvr>
                                      <p:to>
                                        <p:strVal val="visible"/>
                                      </p:to>
                                    </p:set>
                                    <p:animEffect transition="in" filter="wipe(left)">
                                      <p:cBhvr>
                                        <p:cTn id="112" dur="500"/>
                                        <p:tgtEl>
                                          <p:spTgt spid="61"/>
                                        </p:tgtEl>
                                      </p:cBhvr>
                                    </p:animEffect>
                                  </p:childTnLst>
                                </p:cTn>
                              </p:par>
                            </p:childTnLst>
                          </p:cTn>
                        </p:par>
                      </p:childTnLst>
                    </p:cTn>
                  </p:par>
                  <p:par>
                    <p:cTn id="113" fill="hold">
                      <p:stCondLst>
                        <p:cond delay="indefinite"/>
                      </p:stCondLst>
                      <p:childTnLst>
                        <p:par>
                          <p:cTn id="114" fill="hold">
                            <p:stCondLst>
                              <p:cond delay="0"/>
                            </p:stCondLst>
                            <p:childTnLst>
                              <p:par>
                                <p:cTn id="115" presetID="22" presetClass="entr" presetSubtype="8" fill="hold" nodeType="clickEffect">
                                  <p:stCondLst>
                                    <p:cond delay="0"/>
                                  </p:stCondLst>
                                  <p:childTnLst>
                                    <p:set>
                                      <p:cBhvr>
                                        <p:cTn id="116" dur="1" fill="hold">
                                          <p:stCondLst>
                                            <p:cond delay="0"/>
                                          </p:stCondLst>
                                        </p:cTn>
                                        <p:tgtEl>
                                          <p:spTgt spid="64"/>
                                        </p:tgtEl>
                                        <p:attrNameLst>
                                          <p:attrName>style.visibility</p:attrName>
                                        </p:attrNameLst>
                                      </p:cBhvr>
                                      <p:to>
                                        <p:strVal val="visible"/>
                                      </p:to>
                                    </p:set>
                                    <p:animEffect transition="in" filter="wipe(left)">
                                      <p:cBhvr>
                                        <p:cTn id="117" dur="10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bldLvl="0" animBg="1"/>
      <p:bldP spid="35" grpId="0"/>
      <p:bldP spid="36" grpId="0"/>
      <p:bldP spid="39" grpId="0"/>
      <p:bldP spid="40" grpId="0"/>
      <p:bldP spid="50" grpId="0" bldLvl="0" animBg="1"/>
      <p:bldP spid="56" grpId="0" bldLvl="0" animBg="1"/>
      <p:bldP spid="60" grpId="0"/>
      <p:bldP spid="61" grpId="0"/>
    </p:bld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04799" y="749300"/>
            <a:ext cx="6192345" cy="400110"/>
            <a:chOff x="424116" y="898245"/>
            <a:chExt cx="6192345" cy="400110"/>
          </a:xfrm>
        </p:grpSpPr>
        <p:sp>
          <p:nvSpPr>
            <p:cNvPr id="2" name="平行四边形 1"/>
            <p:cNvSpPr/>
            <p:nvPr/>
          </p:nvSpPr>
          <p:spPr>
            <a:xfrm>
              <a:off x="424116" y="898245"/>
              <a:ext cx="694509"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03</a:t>
              </a:r>
              <a:endParaRPr lang="zh-CN" altLang="en-US" sz="2200" dirty="0">
                <a:latin typeface="Impact" panose="020B0806030902050204" pitchFamily="34" charset="0"/>
              </a:endParaRPr>
            </a:p>
          </p:txBody>
        </p:sp>
        <p:sp>
          <p:nvSpPr>
            <p:cNvPr id="3" name="文本框 2"/>
            <p:cNvSpPr txBox="1"/>
            <p:nvPr/>
          </p:nvSpPr>
          <p:spPr>
            <a:xfrm>
              <a:off x="1118625" y="898245"/>
              <a:ext cx="5497836" cy="400110"/>
            </a:xfrm>
            <a:prstGeom prst="rect">
              <a:avLst/>
            </a:prstGeom>
            <a:noFill/>
          </p:spPr>
          <p:txBody>
            <a:bodyPr wrap="square" rtlCol="0">
              <a:spAutoFit/>
            </a:bodyPr>
            <a:lstStyle/>
            <a:p>
              <a:r>
                <a:rPr lang="en-US" altLang="zh-CN" sz="2000" b="1" dirty="0"/>
                <a:t>TCP</a:t>
              </a:r>
              <a:r>
                <a:rPr lang="zh-CN" altLang="en-US" sz="2000" b="1" dirty="0"/>
                <a:t>的四种拥塞控制方法</a:t>
              </a:r>
              <a:endParaRPr lang="zh-CN" altLang="en-US" sz="2000" b="1" dirty="0"/>
            </a:p>
          </p:txBody>
        </p:sp>
      </p:grpSp>
      <p:grpSp>
        <p:nvGrpSpPr>
          <p:cNvPr id="24" name="组合 23"/>
          <p:cNvGrpSpPr/>
          <p:nvPr/>
        </p:nvGrpSpPr>
        <p:grpSpPr>
          <a:xfrm>
            <a:off x="4169047" y="759160"/>
            <a:ext cx="6451417" cy="400110"/>
            <a:chOff x="4169047" y="759160"/>
            <a:chExt cx="6451417" cy="400110"/>
          </a:xfrm>
        </p:grpSpPr>
        <p:sp>
          <p:nvSpPr>
            <p:cNvPr id="13" name="矩形 12"/>
            <p:cNvSpPr/>
            <p:nvPr/>
          </p:nvSpPr>
          <p:spPr>
            <a:xfrm>
              <a:off x="4169047" y="759160"/>
              <a:ext cx="1392283" cy="40011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2000" b="1" dirty="0"/>
                <a:t>慢开始</a:t>
              </a:r>
              <a:endParaRPr lang="en-US" altLang="zh-CN" sz="2000" b="1" dirty="0"/>
            </a:p>
          </p:txBody>
        </p:sp>
        <p:sp>
          <p:nvSpPr>
            <p:cNvPr id="14" name="矩形 13"/>
            <p:cNvSpPr/>
            <p:nvPr/>
          </p:nvSpPr>
          <p:spPr>
            <a:xfrm>
              <a:off x="5855425" y="759160"/>
              <a:ext cx="1392283" cy="40011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sz="2000" b="1" dirty="0"/>
                <a:t>拥塞避免</a:t>
              </a:r>
              <a:endParaRPr lang="en-US" altLang="zh-CN" sz="2000" b="1" dirty="0"/>
            </a:p>
          </p:txBody>
        </p:sp>
        <p:sp>
          <p:nvSpPr>
            <p:cNvPr id="15" name="矩形 14"/>
            <p:cNvSpPr/>
            <p:nvPr/>
          </p:nvSpPr>
          <p:spPr>
            <a:xfrm>
              <a:off x="7541803" y="759160"/>
              <a:ext cx="1392283" cy="40011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zh-CN" altLang="en-US" sz="2000" b="1" dirty="0"/>
                <a:t>快重传</a:t>
              </a:r>
              <a:endParaRPr lang="en-US" altLang="zh-CN" sz="2000" b="1" dirty="0"/>
            </a:p>
          </p:txBody>
        </p:sp>
        <p:sp>
          <p:nvSpPr>
            <p:cNvPr id="16" name="矩形 15"/>
            <p:cNvSpPr/>
            <p:nvPr/>
          </p:nvSpPr>
          <p:spPr>
            <a:xfrm>
              <a:off x="9228181" y="759160"/>
              <a:ext cx="1392283" cy="40011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2000" b="1" dirty="0"/>
                <a:t>快恢复</a:t>
              </a:r>
              <a:endParaRPr lang="en-US" altLang="zh-CN" sz="2000" b="1" dirty="0"/>
            </a:p>
          </p:txBody>
        </p:sp>
      </p:grpSp>
      <p:pic>
        <p:nvPicPr>
          <p:cNvPr id="6" name="图片 5"/>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a:xfrm>
            <a:off x="2200959" y="1289067"/>
            <a:ext cx="7790082" cy="5149832"/>
          </a:xfrm>
          <a:prstGeom prst="rect">
            <a:avLst/>
          </a:prstGeom>
        </p:spPr>
      </p:pic>
      <p:sp>
        <p:nvSpPr>
          <p:cNvPr id="5" name="矩形 4"/>
          <p:cNvSpPr/>
          <p:nvPr/>
        </p:nvSpPr>
        <p:spPr>
          <a:xfrm>
            <a:off x="5304817" y="3307405"/>
            <a:ext cx="1556426" cy="239948"/>
          </a:xfrm>
          <a:prstGeom prst="rect">
            <a:avLst/>
          </a:prstGeom>
          <a:noFill/>
          <a:ln w="2540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4653852" y="2475209"/>
            <a:ext cx="303502" cy="895008"/>
          </a:xfrm>
          <a:prstGeom prst="rect">
            <a:avLst/>
          </a:prstGeom>
          <a:noFill/>
          <a:ln w="2540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7151914" y="2412396"/>
            <a:ext cx="389889" cy="1081917"/>
          </a:xfrm>
          <a:prstGeom prst="rect">
            <a:avLst/>
          </a:prstGeom>
          <a:noFill/>
          <a:ln w="2540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par>
                          <p:cTn id="7" fill="hold">
                            <p:stCondLst>
                              <p:cond delay="0"/>
                            </p:stCondLst>
                            <p:childTnLst>
                              <p:par>
                                <p:cTn id="8" presetID="35" presetClass="emph" presetSubtype="0" repeatCount="3000" fill="hold" grpId="1" nodeType="afterEffect">
                                  <p:stCondLst>
                                    <p:cond delay="0"/>
                                  </p:stCondLst>
                                  <p:childTnLst>
                                    <p:anim calcmode="discrete" valueType="str">
                                      <p:cBhvr>
                                        <p:cTn id="9" dur="500" fill="hold"/>
                                        <p:tgtEl>
                                          <p:spTgt spid="5"/>
                                        </p:tgtEl>
                                        <p:attrNameLst>
                                          <p:attrName>style.visibility</p:attrName>
                                        </p:attrNameLst>
                                      </p:cBhvr>
                                      <p:tavLst>
                                        <p:tav tm="0">
                                          <p:val>
                                            <p:strVal val="hidden"/>
                                          </p:val>
                                        </p:tav>
                                        <p:tav tm="50000">
                                          <p:val>
                                            <p:strVal val="visible"/>
                                          </p:val>
                                        </p:tav>
                                      </p:tavLst>
                                    </p:anim>
                                  </p:childTnLst>
                                </p:cTn>
                              </p:par>
                            </p:childTnLst>
                          </p:cTn>
                        </p:par>
                        <p:par>
                          <p:cTn id="10" fill="hold">
                            <p:stCondLst>
                              <p:cond delay="500"/>
                            </p:stCondLst>
                            <p:childTnLst>
                              <p:par>
                                <p:cTn id="11" presetID="1" presetClass="exit" presetSubtype="0" fill="hold" grpId="2" nodeType="afterEffect">
                                  <p:stCondLst>
                                    <p:cond delay="0"/>
                                  </p:stCondLst>
                                  <p:childTnLst>
                                    <p:set>
                                      <p:cBhvr>
                                        <p:cTn id="12" dur="1" fill="hold">
                                          <p:stCondLst>
                                            <p:cond delay="0"/>
                                          </p:stCondLst>
                                        </p:cTn>
                                        <p:tgtEl>
                                          <p:spTgt spid="5"/>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par>
                          <p:cTn id="17" fill="hold">
                            <p:stCondLst>
                              <p:cond delay="0"/>
                            </p:stCondLst>
                            <p:childTnLst>
                              <p:par>
                                <p:cTn id="18" presetID="35" presetClass="emph" presetSubtype="0" repeatCount="3000" fill="hold" grpId="1" nodeType="afterEffect">
                                  <p:stCondLst>
                                    <p:cond delay="0"/>
                                  </p:stCondLst>
                                  <p:childTnLst>
                                    <p:anim calcmode="discrete" valueType="str">
                                      <p:cBhvr>
                                        <p:cTn id="19" dur="500" fill="hold"/>
                                        <p:tgtEl>
                                          <p:spTgt spid="7"/>
                                        </p:tgtEl>
                                        <p:attrNameLst>
                                          <p:attrName>style.visibility</p:attrName>
                                        </p:attrNameLst>
                                      </p:cBhvr>
                                      <p:tavLst>
                                        <p:tav tm="0">
                                          <p:val>
                                            <p:strVal val="hidden"/>
                                          </p:val>
                                        </p:tav>
                                        <p:tav tm="50000">
                                          <p:val>
                                            <p:strVal val="visible"/>
                                          </p:val>
                                        </p:tav>
                                      </p:tavLst>
                                    </p:anim>
                                  </p:childTnLst>
                                </p:cTn>
                              </p:par>
                            </p:childTnLst>
                          </p:cTn>
                        </p:par>
                        <p:par>
                          <p:cTn id="20" fill="hold">
                            <p:stCondLst>
                              <p:cond delay="500"/>
                            </p:stCondLst>
                            <p:childTnLst>
                              <p:par>
                                <p:cTn id="21" presetID="1" presetClass="exit" presetSubtype="0" fill="hold" grpId="2" nodeType="afterEffect">
                                  <p:stCondLst>
                                    <p:cond delay="0"/>
                                  </p:stCondLst>
                                  <p:childTnLst>
                                    <p:set>
                                      <p:cBhvr>
                                        <p:cTn id="22" dur="1" fill="hold">
                                          <p:stCondLst>
                                            <p:cond delay="0"/>
                                          </p:stCondLst>
                                        </p:cTn>
                                        <p:tgtEl>
                                          <p:spTgt spid="7"/>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par>
                          <p:cTn id="27" fill="hold">
                            <p:stCondLst>
                              <p:cond delay="0"/>
                            </p:stCondLst>
                            <p:childTnLst>
                              <p:par>
                                <p:cTn id="28" presetID="35" presetClass="emph" presetSubtype="0" repeatCount="3000" fill="hold" grpId="1" nodeType="afterEffect">
                                  <p:stCondLst>
                                    <p:cond delay="0"/>
                                  </p:stCondLst>
                                  <p:childTnLst>
                                    <p:anim calcmode="discrete" valueType="str">
                                      <p:cBhvr>
                                        <p:cTn id="29" dur="500" fill="hold"/>
                                        <p:tgtEl>
                                          <p:spTgt spid="8"/>
                                        </p:tgtEl>
                                        <p:attrNameLst>
                                          <p:attrName>style.visibility</p:attrName>
                                        </p:attrNameLst>
                                      </p:cBhvr>
                                      <p:tavLst>
                                        <p:tav tm="0">
                                          <p:val>
                                            <p:strVal val="hidden"/>
                                          </p:val>
                                        </p:tav>
                                        <p:tav tm="50000">
                                          <p:val>
                                            <p:strVal val="visible"/>
                                          </p:val>
                                        </p:tav>
                                      </p:tavLst>
                                    </p:anim>
                                  </p:childTnLst>
                                </p:cTn>
                              </p:par>
                            </p:childTnLst>
                          </p:cTn>
                        </p:par>
                        <p:par>
                          <p:cTn id="30" fill="hold">
                            <p:stCondLst>
                              <p:cond delay="500"/>
                            </p:stCondLst>
                            <p:childTnLst>
                              <p:par>
                                <p:cTn id="31" presetID="1" presetClass="exit" presetSubtype="0" fill="hold" grpId="2" nodeType="afterEffect">
                                  <p:stCondLst>
                                    <p:cond delay="0"/>
                                  </p:stCondLst>
                                  <p:childTnLst>
                                    <p:set>
                                      <p:cBhvr>
                                        <p:cTn id="32" dur="1" fill="hold">
                                          <p:stCondLst>
                                            <p:cond delay="0"/>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5" grpId="1" bldLvl="0" animBg="1"/>
      <p:bldP spid="5" grpId="2" bldLvl="0" animBg="1"/>
      <p:bldP spid="7" grpId="0" bldLvl="0" animBg="1"/>
      <p:bldP spid="7" grpId="1" bldLvl="0" animBg="1"/>
      <p:bldP spid="7" grpId="2" bldLvl="0" animBg="1"/>
      <p:bldP spid="8" grpId="0" bldLvl="0" animBg="1"/>
      <p:bldP spid="8" grpId="1" bldLvl="0" animBg="1"/>
      <p:bldP spid="8" grpId="2" bldLvl="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04800" y="749300"/>
            <a:ext cx="6192344" cy="400110"/>
            <a:chOff x="424117" y="898245"/>
            <a:chExt cx="6192344" cy="400110"/>
          </a:xfrm>
        </p:grpSpPr>
        <p:sp>
          <p:nvSpPr>
            <p:cNvPr id="2" name="平行四边形 1"/>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p:cNvSpPr txBox="1"/>
            <p:nvPr/>
          </p:nvSpPr>
          <p:spPr>
            <a:xfrm>
              <a:off x="1052423" y="898245"/>
              <a:ext cx="5564038" cy="400110"/>
            </a:xfrm>
            <a:prstGeom prst="rect">
              <a:avLst/>
            </a:prstGeom>
            <a:noFill/>
          </p:spPr>
          <p:txBody>
            <a:bodyPr wrap="square" rtlCol="0">
              <a:spAutoFit/>
            </a:bodyPr>
            <a:lstStyle/>
            <a:p>
              <a:r>
                <a:rPr lang="zh-CN" altLang="en-US" sz="2000" b="1" dirty="0"/>
                <a:t>计算机网络的性能指标</a:t>
              </a:r>
              <a:endParaRPr lang="zh-CN" altLang="en-US" sz="2000" b="1" dirty="0"/>
            </a:p>
          </p:txBody>
        </p:sp>
      </p:grpSp>
      <p:sp>
        <p:nvSpPr>
          <p:cNvPr id="86" name="îṡ1îḑè"/>
          <p:cNvSpPr/>
          <p:nvPr/>
        </p:nvSpPr>
        <p:spPr>
          <a:xfrm>
            <a:off x="304800" y="1299908"/>
            <a:ext cx="1334228" cy="482600"/>
          </a:xfrm>
          <a:prstGeom prst="rect">
            <a:avLst/>
          </a:prstGeom>
          <a:solidFill>
            <a:schemeClr val="accent1"/>
          </a:solidFill>
          <a:ln w="12700" cap="rnd">
            <a:noFill/>
            <a:prstDash val="solid"/>
            <a:round/>
          </a:ln>
          <a:effectLst>
            <a:outerShdw blurRad="254000" dist="127000" algn="ctr" rotWithShape="0">
              <a:schemeClr val="accent1">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r>
              <a:rPr lang="zh-CN" altLang="en-US" b="1" dirty="0">
                <a:solidFill>
                  <a:schemeClr val="bg1"/>
                </a:solidFill>
              </a:rPr>
              <a:t>速率</a:t>
            </a:r>
            <a:endParaRPr lang="en-GB" b="1" dirty="0">
              <a:solidFill>
                <a:schemeClr val="bg1"/>
              </a:solidFill>
            </a:endParaRPr>
          </a:p>
        </p:txBody>
      </p:sp>
      <p:sp>
        <p:nvSpPr>
          <p:cNvPr id="87" name="îṧḻîḍê"/>
          <p:cNvSpPr/>
          <p:nvPr/>
        </p:nvSpPr>
        <p:spPr>
          <a:xfrm>
            <a:off x="1768825" y="1299908"/>
            <a:ext cx="1334228" cy="482600"/>
          </a:xfrm>
          <a:prstGeom prst="rect">
            <a:avLst/>
          </a:prstGeom>
          <a:solidFill>
            <a:schemeClr val="bg2">
              <a:lumMod val="90000"/>
            </a:schemeClr>
          </a:solidFill>
          <a:ln w="12700" cap="rnd">
            <a:noFill/>
            <a:prstDash val="solid"/>
            <a:rou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r>
              <a:rPr lang="zh-CN" altLang="en-US" b="1" dirty="0">
                <a:solidFill>
                  <a:schemeClr val="bg1"/>
                </a:solidFill>
              </a:rPr>
              <a:t>带宽</a:t>
            </a:r>
            <a:endParaRPr lang="en-GB" b="1" dirty="0">
              <a:solidFill>
                <a:schemeClr val="bg1"/>
              </a:solidFill>
            </a:endParaRPr>
          </a:p>
        </p:txBody>
      </p:sp>
      <p:sp>
        <p:nvSpPr>
          <p:cNvPr id="88" name="iṡlíďè"/>
          <p:cNvSpPr/>
          <p:nvPr/>
        </p:nvSpPr>
        <p:spPr>
          <a:xfrm>
            <a:off x="3232850" y="1299908"/>
            <a:ext cx="1334228" cy="482600"/>
          </a:xfrm>
          <a:prstGeom prst="rect">
            <a:avLst/>
          </a:prstGeom>
          <a:solidFill>
            <a:schemeClr val="bg2">
              <a:lumMod val="90000"/>
            </a:schemeClr>
          </a:solidFill>
          <a:ln w="12700" cap="rnd">
            <a:noFill/>
            <a:prstDash val="solid"/>
            <a:rou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r>
              <a:rPr lang="zh-CN" altLang="en-US" b="1" dirty="0">
                <a:solidFill>
                  <a:srgbClr val="FFFFFF"/>
                </a:solidFill>
              </a:rPr>
              <a:t>吞吐量</a:t>
            </a:r>
            <a:endParaRPr lang="en-GB" b="1" dirty="0">
              <a:solidFill>
                <a:srgbClr val="FFFFFF"/>
              </a:solidFill>
            </a:endParaRPr>
          </a:p>
        </p:txBody>
      </p:sp>
      <p:sp>
        <p:nvSpPr>
          <p:cNvPr id="89" name="iṥľïdè"/>
          <p:cNvSpPr/>
          <p:nvPr/>
        </p:nvSpPr>
        <p:spPr>
          <a:xfrm>
            <a:off x="4696875" y="1299908"/>
            <a:ext cx="1334228" cy="482600"/>
          </a:xfrm>
          <a:prstGeom prst="rect">
            <a:avLst/>
          </a:prstGeom>
          <a:solidFill>
            <a:schemeClr val="bg2">
              <a:lumMod val="90000"/>
            </a:schemeClr>
          </a:solidFill>
          <a:ln w="12700" cap="rnd">
            <a:noFill/>
            <a:prstDash val="solid"/>
            <a:rou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r>
              <a:rPr lang="zh-CN" altLang="en-US" b="1" dirty="0">
                <a:solidFill>
                  <a:schemeClr val="bg1"/>
                </a:solidFill>
              </a:rPr>
              <a:t>时延</a:t>
            </a:r>
            <a:endParaRPr lang="en-GB" b="1" dirty="0">
              <a:solidFill>
                <a:schemeClr val="bg1"/>
              </a:solidFill>
            </a:endParaRPr>
          </a:p>
        </p:txBody>
      </p:sp>
      <p:sp>
        <p:nvSpPr>
          <p:cNvPr id="90" name="îśľîḍé"/>
          <p:cNvSpPr/>
          <p:nvPr/>
        </p:nvSpPr>
        <p:spPr>
          <a:xfrm>
            <a:off x="7624925" y="1299908"/>
            <a:ext cx="1334228" cy="482600"/>
          </a:xfrm>
          <a:prstGeom prst="rect">
            <a:avLst/>
          </a:prstGeom>
          <a:solidFill>
            <a:schemeClr val="bg2">
              <a:lumMod val="90000"/>
            </a:schemeClr>
          </a:solidFill>
          <a:ln w="12700" cap="rnd">
            <a:noFill/>
            <a:prstDash val="solid"/>
            <a:rou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r>
              <a:rPr lang="zh-CN" altLang="en-US" b="1" dirty="0">
                <a:solidFill>
                  <a:schemeClr val="bg1"/>
                </a:solidFill>
              </a:rPr>
              <a:t>往返时间</a:t>
            </a:r>
            <a:endParaRPr lang="en-GB" b="1" dirty="0">
              <a:solidFill>
                <a:schemeClr val="bg1"/>
              </a:solidFill>
            </a:endParaRPr>
          </a:p>
        </p:txBody>
      </p:sp>
      <p:sp>
        <p:nvSpPr>
          <p:cNvPr id="91" name="îśľîḍé"/>
          <p:cNvSpPr/>
          <p:nvPr/>
        </p:nvSpPr>
        <p:spPr>
          <a:xfrm>
            <a:off x="6160900" y="1299908"/>
            <a:ext cx="1334228" cy="482600"/>
          </a:xfrm>
          <a:prstGeom prst="rect">
            <a:avLst/>
          </a:prstGeom>
          <a:solidFill>
            <a:schemeClr val="bg2">
              <a:lumMod val="90000"/>
            </a:schemeClr>
          </a:solidFill>
          <a:ln w="12700" cap="rnd">
            <a:noFill/>
            <a:prstDash val="solid"/>
            <a:rou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r>
              <a:rPr lang="zh-CN" altLang="en-US" b="1" dirty="0">
                <a:solidFill>
                  <a:schemeClr val="bg1"/>
                </a:solidFill>
              </a:rPr>
              <a:t>时延带宽积</a:t>
            </a:r>
            <a:endParaRPr lang="en-GB" b="1" dirty="0">
              <a:solidFill>
                <a:schemeClr val="bg1"/>
              </a:solidFill>
            </a:endParaRPr>
          </a:p>
        </p:txBody>
      </p:sp>
      <p:sp>
        <p:nvSpPr>
          <p:cNvPr id="92" name="îśľîḍé"/>
          <p:cNvSpPr/>
          <p:nvPr/>
        </p:nvSpPr>
        <p:spPr>
          <a:xfrm>
            <a:off x="9088950" y="1299908"/>
            <a:ext cx="1334228" cy="482600"/>
          </a:xfrm>
          <a:prstGeom prst="rect">
            <a:avLst/>
          </a:prstGeom>
          <a:solidFill>
            <a:schemeClr val="bg2">
              <a:lumMod val="90000"/>
            </a:schemeClr>
          </a:solidFill>
          <a:ln w="12700" cap="rnd">
            <a:noFill/>
            <a:prstDash val="solid"/>
            <a:rou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r>
              <a:rPr lang="zh-CN" altLang="en-US" b="1" dirty="0">
                <a:solidFill>
                  <a:schemeClr val="bg1"/>
                </a:solidFill>
              </a:rPr>
              <a:t>利用率</a:t>
            </a:r>
            <a:endParaRPr lang="en-GB" b="1" dirty="0">
              <a:solidFill>
                <a:schemeClr val="bg1"/>
              </a:solidFill>
            </a:endParaRPr>
          </a:p>
        </p:txBody>
      </p:sp>
      <p:sp>
        <p:nvSpPr>
          <p:cNvPr id="93" name="îśľîḍé"/>
          <p:cNvSpPr/>
          <p:nvPr/>
        </p:nvSpPr>
        <p:spPr>
          <a:xfrm>
            <a:off x="10552974" y="1299908"/>
            <a:ext cx="1334228" cy="482600"/>
          </a:xfrm>
          <a:prstGeom prst="rect">
            <a:avLst/>
          </a:prstGeom>
          <a:solidFill>
            <a:schemeClr val="bg2">
              <a:lumMod val="90000"/>
            </a:schemeClr>
          </a:solidFill>
          <a:ln w="12700" cap="rnd">
            <a:noFill/>
            <a:prstDash val="solid"/>
            <a:rou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r>
              <a:rPr lang="zh-CN" altLang="en-US" b="1" dirty="0">
                <a:solidFill>
                  <a:schemeClr val="bg1"/>
                </a:solidFill>
              </a:rPr>
              <a:t>丢包率</a:t>
            </a:r>
            <a:endParaRPr lang="en-GB" b="1" dirty="0">
              <a:solidFill>
                <a:schemeClr val="bg1"/>
              </a:solidFill>
            </a:endParaRPr>
          </a:p>
        </p:txBody>
      </p:sp>
    </p:spTree>
    <p:custDataLst>
      <p:tags r:id="rId1"/>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59:morph option="byObject"/>
      </p:transition>
    </mc:Choice>
    <mc:Fallback>
      <p:transition spd="slow">
        <p:fade/>
      </p:transition>
    </mc:Fallback>
  </mc:AlternateContent>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文本框 30"/>
          <p:cNvSpPr txBox="1"/>
          <p:nvPr/>
        </p:nvSpPr>
        <p:spPr>
          <a:xfrm>
            <a:off x="9495774" y="3919195"/>
            <a:ext cx="2006072" cy="369332"/>
          </a:xfrm>
          <a:prstGeom prst="rect">
            <a:avLst/>
          </a:prstGeom>
          <a:noFill/>
        </p:spPr>
        <p:txBody>
          <a:bodyPr wrap="square" rtlCol="0">
            <a:spAutoFit/>
          </a:bodyPr>
          <a:lstStyle/>
          <a:p>
            <a:r>
              <a:rPr lang="en-US" altLang="zh-CN" b="1" dirty="0">
                <a:solidFill>
                  <a:schemeClr val="accent3"/>
                </a:solidFill>
              </a:rPr>
              <a:t>cwnd = 1 + 1 = 2</a:t>
            </a:r>
            <a:endParaRPr lang="zh-CN" altLang="en-US" b="1" dirty="0">
              <a:solidFill>
                <a:schemeClr val="accent3"/>
              </a:solidFill>
            </a:endParaRPr>
          </a:p>
        </p:txBody>
      </p:sp>
      <p:sp>
        <p:nvSpPr>
          <p:cNvPr id="34" name="文本框 33"/>
          <p:cNvSpPr txBox="1"/>
          <p:nvPr/>
        </p:nvSpPr>
        <p:spPr>
          <a:xfrm>
            <a:off x="9495231" y="4404174"/>
            <a:ext cx="2058866" cy="369332"/>
          </a:xfrm>
          <a:prstGeom prst="rect">
            <a:avLst/>
          </a:prstGeom>
          <a:noFill/>
        </p:spPr>
        <p:txBody>
          <a:bodyPr wrap="square" rtlCol="0">
            <a:spAutoFit/>
          </a:bodyPr>
          <a:lstStyle/>
          <a:p>
            <a:r>
              <a:rPr lang="en-US" altLang="zh-CN" b="1" dirty="0">
                <a:solidFill>
                  <a:schemeClr val="accent3"/>
                </a:solidFill>
              </a:rPr>
              <a:t>cwnd = 2 + 2 = 4</a:t>
            </a:r>
            <a:endParaRPr lang="zh-CN" altLang="en-US" b="1" dirty="0">
              <a:solidFill>
                <a:schemeClr val="accent3"/>
              </a:solidFill>
            </a:endParaRPr>
          </a:p>
        </p:txBody>
      </p:sp>
      <p:sp>
        <p:nvSpPr>
          <p:cNvPr id="36" name="文本框 35"/>
          <p:cNvSpPr txBox="1"/>
          <p:nvPr/>
        </p:nvSpPr>
        <p:spPr>
          <a:xfrm>
            <a:off x="9495231" y="4902407"/>
            <a:ext cx="2006615" cy="369332"/>
          </a:xfrm>
          <a:prstGeom prst="rect">
            <a:avLst/>
          </a:prstGeom>
          <a:noFill/>
        </p:spPr>
        <p:txBody>
          <a:bodyPr wrap="square" rtlCol="0">
            <a:spAutoFit/>
          </a:bodyPr>
          <a:lstStyle/>
          <a:p>
            <a:r>
              <a:rPr lang="en-US" altLang="zh-CN" b="1" dirty="0">
                <a:solidFill>
                  <a:schemeClr val="accent3"/>
                </a:solidFill>
              </a:rPr>
              <a:t>cwnd = 4 + 4 = 8</a:t>
            </a:r>
            <a:endParaRPr lang="zh-CN" altLang="en-US" b="1" dirty="0">
              <a:solidFill>
                <a:schemeClr val="accent3"/>
              </a:solidFill>
            </a:endParaRPr>
          </a:p>
        </p:txBody>
      </p:sp>
      <p:sp>
        <p:nvSpPr>
          <p:cNvPr id="22" name="矩形 21"/>
          <p:cNvSpPr/>
          <p:nvPr/>
        </p:nvSpPr>
        <p:spPr>
          <a:xfrm>
            <a:off x="421276" y="4312044"/>
            <a:ext cx="1276895" cy="495087"/>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
          <p:cNvGrpSpPr/>
          <p:nvPr/>
        </p:nvGrpSpPr>
        <p:grpSpPr>
          <a:xfrm>
            <a:off x="304799" y="749300"/>
            <a:ext cx="6192345" cy="400110"/>
            <a:chOff x="424116" y="898245"/>
            <a:chExt cx="6192345" cy="400110"/>
          </a:xfrm>
        </p:grpSpPr>
        <p:sp>
          <p:nvSpPr>
            <p:cNvPr id="2" name="平行四边形 1"/>
            <p:cNvSpPr/>
            <p:nvPr/>
          </p:nvSpPr>
          <p:spPr>
            <a:xfrm>
              <a:off x="424116" y="898245"/>
              <a:ext cx="694509"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03</a:t>
              </a:r>
              <a:endParaRPr lang="zh-CN" altLang="en-US" sz="2200" dirty="0">
                <a:latin typeface="Impact" panose="020B0806030902050204" pitchFamily="34" charset="0"/>
              </a:endParaRPr>
            </a:p>
          </p:txBody>
        </p:sp>
        <p:sp>
          <p:nvSpPr>
            <p:cNvPr id="3" name="文本框 2"/>
            <p:cNvSpPr txBox="1"/>
            <p:nvPr/>
          </p:nvSpPr>
          <p:spPr>
            <a:xfrm>
              <a:off x="1118625" y="898245"/>
              <a:ext cx="5497836" cy="400110"/>
            </a:xfrm>
            <a:prstGeom prst="rect">
              <a:avLst/>
            </a:prstGeom>
            <a:noFill/>
          </p:spPr>
          <p:txBody>
            <a:bodyPr wrap="square" rtlCol="0">
              <a:spAutoFit/>
            </a:bodyPr>
            <a:lstStyle/>
            <a:p>
              <a:r>
                <a:rPr lang="en-US" altLang="zh-CN" sz="2000" b="1" dirty="0"/>
                <a:t>TCP</a:t>
              </a:r>
              <a:r>
                <a:rPr lang="zh-CN" altLang="en-US" sz="2000" b="1" dirty="0"/>
                <a:t>的四种拥塞控制方法</a:t>
              </a:r>
              <a:endParaRPr lang="zh-CN" altLang="en-US" sz="2000" b="1" dirty="0"/>
            </a:p>
          </p:txBody>
        </p:sp>
      </p:grpSp>
      <p:grpSp>
        <p:nvGrpSpPr>
          <p:cNvPr id="18" name="组合 17"/>
          <p:cNvGrpSpPr/>
          <p:nvPr/>
        </p:nvGrpSpPr>
        <p:grpSpPr>
          <a:xfrm>
            <a:off x="888274" y="1149410"/>
            <a:ext cx="10998926" cy="1291980"/>
            <a:chOff x="888274" y="1149410"/>
            <a:chExt cx="10998926" cy="1291980"/>
          </a:xfrm>
        </p:grpSpPr>
        <p:sp>
          <p:nvSpPr>
            <p:cNvPr id="9" name="文本框 8"/>
            <p:cNvSpPr txBox="1"/>
            <p:nvPr/>
          </p:nvSpPr>
          <p:spPr>
            <a:xfrm>
              <a:off x="888274" y="1149410"/>
              <a:ext cx="10998926" cy="923330"/>
            </a:xfrm>
            <a:prstGeom prst="rect">
              <a:avLst/>
            </a:prstGeom>
            <a:noFill/>
          </p:spPr>
          <p:txBody>
            <a:bodyPr wrap="square" rtlCol="0">
              <a:spAutoFit/>
            </a:bodyPr>
            <a:lstStyle/>
            <a:p>
              <a:r>
                <a:rPr lang="en-US" altLang="zh-CN" b="1" dirty="0"/>
                <a:t>【2009</a:t>
              </a:r>
              <a:r>
                <a:rPr lang="zh-CN" altLang="en-US" b="1" dirty="0"/>
                <a:t>年 题</a:t>
              </a:r>
              <a:r>
                <a:rPr lang="en-US" altLang="zh-CN" b="1" dirty="0"/>
                <a:t>39】</a:t>
              </a:r>
              <a:r>
                <a:rPr lang="zh-CN" altLang="en-US" b="1" dirty="0"/>
                <a:t>一个</a:t>
              </a:r>
              <a:r>
                <a:rPr lang="en-US" altLang="zh-CN" b="1" dirty="0"/>
                <a:t>TCP</a:t>
              </a:r>
              <a:r>
                <a:rPr lang="zh-CN" altLang="en-US" b="1" dirty="0"/>
                <a:t>连接总是以</a:t>
              </a:r>
              <a:r>
                <a:rPr lang="en-US" altLang="zh-CN" b="1" dirty="0"/>
                <a:t>1KB</a:t>
              </a:r>
              <a:r>
                <a:rPr lang="zh-CN" altLang="en-US" b="1" dirty="0"/>
                <a:t>的最大段长发送</a:t>
              </a:r>
              <a:r>
                <a:rPr lang="en-US" altLang="zh-CN" b="1" dirty="0"/>
                <a:t>TCP</a:t>
              </a:r>
              <a:r>
                <a:rPr lang="zh-CN" altLang="en-US" b="1" dirty="0"/>
                <a:t>段，发送方有足够多的数据要发送。当拥塞窗口</a:t>
              </a:r>
              <a:endParaRPr lang="en-US" altLang="zh-CN" b="1" dirty="0"/>
            </a:p>
            <a:p>
              <a:r>
                <a:rPr lang="en-US" altLang="zh-CN" b="1" dirty="0"/>
                <a:t>                              </a:t>
              </a:r>
              <a:r>
                <a:rPr lang="zh-CN" altLang="en-US" b="1" dirty="0"/>
                <a:t>为</a:t>
              </a:r>
              <a:r>
                <a:rPr lang="en-US" altLang="zh-CN" b="1" dirty="0"/>
                <a:t>16KB</a:t>
              </a:r>
              <a:r>
                <a:rPr lang="zh-CN" altLang="en-US" b="1" dirty="0"/>
                <a:t>时发生了超时，如果接下来的</a:t>
              </a:r>
              <a:r>
                <a:rPr lang="en-US" altLang="zh-CN" b="1" dirty="0"/>
                <a:t>4</a:t>
              </a:r>
              <a:r>
                <a:rPr lang="zh-CN" altLang="en-US" b="1" dirty="0"/>
                <a:t>个</a:t>
              </a:r>
              <a:r>
                <a:rPr lang="en-US" altLang="zh-CN" b="1" dirty="0"/>
                <a:t>RTT</a:t>
              </a:r>
              <a:r>
                <a:rPr lang="zh-CN" altLang="en-US" b="1" dirty="0"/>
                <a:t>（往返时间）时间内的</a:t>
              </a:r>
              <a:r>
                <a:rPr lang="en-US" altLang="zh-CN" b="1" dirty="0"/>
                <a:t>TCP</a:t>
              </a:r>
              <a:r>
                <a:rPr lang="zh-CN" altLang="en-US" b="1" dirty="0"/>
                <a:t>段的传输都是成功的，</a:t>
              </a:r>
              <a:endParaRPr lang="en-US" altLang="zh-CN" b="1" dirty="0"/>
            </a:p>
            <a:p>
              <a:r>
                <a:rPr lang="en-US" altLang="zh-CN" b="1" dirty="0"/>
                <a:t>                              </a:t>
              </a:r>
              <a:r>
                <a:rPr lang="zh-CN" altLang="en-US" b="1" dirty="0"/>
                <a:t>那么当第</a:t>
              </a:r>
              <a:r>
                <a:rPr lang="en-US" altLang="zh-CN" b="1" dirty="0"/>
                <a:t>4</a:t>
              </a:r>
              <a:r>
                <a:rPr lang="zh-CN" altLang="en-US" b="1" dirty="0"/>
                <a:t>个</a:t>
              </a:r>
              <a:r>
                <a:rPr lang="en-US" altLang="zh-CN" b="1" dirty="0"/>
                <a:t>RTT</a:t>
              </a:r>
              <a:r>
                <a:rPr lang="zh-CN" altLang="en-US" b="1" dirty="0"/>
                <a:t>时间内发送的所有</a:t>
              </a:r>
              <a:r>
                <a:rPr lang="en-US" altLang="zh-CN" b="1" dirty="0"/>
                <a:t>TCP</a:t>
              </a:r>
              <a:r>
                <a:rPr lang="zh-CN" altLang="en-US" b="1" dirty="0"/>
                <a:t>段都得到肯定应答时，拥塞窗口大小是（      ）。</a:t>
              </a:r>
              <a:endParaRPr lang="zh-CN" altLang="en-US" b="1" dirty="0"/>
            </a:p>
          </p:txBody>
        </p:sp>
        <p:sp>
          <p:nvSpPr>
            <p:cNvPr id="10" name="文本框 9"/>
            <p:cNvSpPr txBox="1"/>
            <p:nvPr/>
          </p:nvSpPr>
          <p:spPr>
            <a:xfrm>
              <a:off x="2444931" y="2072058"/>
              <a:ext cx="820783" cy="369332"/>
            </a:xfrm>
            <a:prstGeom prst="rect">
              <a:avLst/>
            </a:prstGeom>
            <a:noFill/>
          </p:spPr>
          <p:txBody>
            <a:bodyPr wrap="square" rtlCol="0">
              <a:spAutoFit/>
            </a:bodyPr>
            <a:lstStyle/>
            <a:p>
              <a:r>
                <a:rPr lang="en-US" altLang="zh-CN" b="1" dirty="0"/>
                <a:t>A. 7KB</a:t>
              </a:r>
              <a:endParaRPr lang="zh-CN" altLang="en-US" b="1" dirty="0"/>
            </a:p>
          </p:txBody>
        </p:sp>
        <p:sp>
          <p:nvSpPr>
            <p:cNvPr id="11" name="文本框 10"/>
            <p:cNvSpPr txBox="1"/>
            <p:nvPr/>
          </p:nvSpPr>
          <p:spPr>
            <a:xfrm>
              <a:off x="4605746" y="2072058"/>
              <a:ext cx="820783" cy="369332"/>
            </a:xfrm>
            <a:prstGeom prst="rect">
              <a:avLst/>
            </a:prstGeom>
            <a:noFill/>
          </p:spPr>
          <p:txBody>
            <a:bodyPr wrap="square" rtlCol="0">
              <a:spAutoFit/>
            </a:bodyPr>
            <a:lstStyle/>
            <a:p>
              <a:r>
                <a:rPr lang="en-US" altLang="zh-CN" b="1" dirty="0"/>
                <a:t>B. 8KB</a:t>
              </a:r>
              <a:endParaRPr lang="zh-CN" altLang="en-US" b="1" dirty="0"/>
            </a:p>
          </p:txBody>
        </p:sp>
        <p:sp>
          <p:nvSpPr>
            <p:cNvPr id="12" name="文本框 11"/>
            <p:cNvSpPr txBox="1"/>
            <p:nvPr/>
          </p:nvSpPr>
          <p:spPr>
            <a:xfrm>
              <a:off x="6766561" y="2072058"/>
              <a:ext cx="820783" cy="369332"/>
            </a:xfrm>
            <a:prstGeom prst="rect">
              <a:avLst/>
            </a:prstGeom>
            <a:noFill/>
          </p:spPr>
          <p:txBody>
            <a:bodyPr wrap="square" rtlCol="0">
              <a:spAutoFit/>
            </a:bodyPr>
            <a:lstStyle/>
            <a:p>
              <a:r>
                <a:rPr lang="en-US" altLang="zh-CN" b="1" dirty="0"/>
                <a:t>C. 9KB</a:t>
              </a:r>
              <a:endParaRPr lang="zh-CN" altLang="en-US" b="1" dirty="0"/>
            </a:p>
          </p:txBody>
        </p:sp>
        <p:sp>
          <p:nvSpPr>
            <p:cNvPr id="17" name="文本框 16"/>
            <p:cNvSpPr txBox="1"/>
            <p:nvPr/>
          </p:nvSpPr>
          <p:spPr>
            <a:xfrm>
              <a:off x="8927377" y="2072058"/>
              <a:ext cx="967738" cy="369332"/>
            </a:xfrm>
            <a:prstGeom prst="rect">
              <a:avLst/>
            </a:prstGeom>
            <a:noFill/>
          </p:spPr>
          <p:txBody>
            <a:bodyPr wrap="square" rtlCol="0">
              <a:spAutoFit/>
            </a:bodyPr>
            <a:lstStyle/>
            <a:p>
              <a:r>
                <a:rPr lang="en-US" altLang="zh-CN" b="1" dirty="0"/>
                <a:t>D. 16KB</a:t>
              </a:r>
              <a:endParaRPr lang="zh-CN" altLang="en-US" b="1" dirty="0"/>
            </a:p>
          </p:txBody>
        </p:sp>
      </p:grpSp>
      <p:sp>
        <p:nvSpPr>
          <p:cNvPr id="19" name="文本框 18"/>
          <p:cNvSpPr txBox="1"/>
          <p:nvPr/>
        </p:nvSpPr>
        <p:spPr>
          <a:xfrm>
            <a:off x="1088571" y="2472850"/>
            <a:ext cx="820783" cy="369332"/>
          </a:xfrm>
          <a:prstGeom prst="rect">
            <a:avLst/>
          </a:prstGeom>
          <a:noFill/>
        </p:spPr>
        <p:txBody>
          <a:bodyPr wrap="square" rtlCol="0">
            <a:spAutoFit/>
          </a:bodyPr>
          <a:lstStyle/>
          <a:p>
            <a:r>
              <a:rPr lang="zh-CN" altLang="en-US" b="1" dirty="0"/>
              <a:t>解析</a:t>
            </a:r>
            <a:endParaRPr lang="zh-CN" altLang="en-US" b="1" dirty="0"/>
          </a:p>
        </p:txBody>
      </p:sp>
      <p:sp>
        <p:nvSpPr>
          <p:cNvPr id="20" name="文本框 19"/>
          <p:cNvSpPr txBox="1"/>
          <p:nvPr/>
        </p:nvSpPr>
        <p:spPr>
          <a:xfrm>
            <a:off x="10450285" y="1643730"/>
            <a:ext cx="372292" cy="523220"/>
          </a:xfrm>
          <a:prstGeom prst="rect">
            <a:avLst/>
          </a:prstGeom>
          <a:noFill/>
        </p:spPr>
        <p:txBody>
          <a:bodyPr wrap="square" rtlCol="0">
            <a:spAutoFit/>
          </a:bodyPr>
          <a:lstStyle/>
          <a:p>
            <a:pPr algn="ctr"/>
            <a:r>
              <a:rPr lang="en-US" altLang="zh-CN" sz="2800" b="1" dirty="0">
                <a:solidFill>
                  <a:schemeClr val="accent1">
                    <a:lumMod val="75000"/>
                  </a:schemeClr>
                </a:solidFill>
                <a:latin typeface="Arial Black" panose="020B0A04020102020204" pitchFamily="34" charset="0"/>
              </a:rPr>
              <a:t>C</a:t>
            </a:r>
            <a:endParaRPr lang="zh-CN" altLang="en-US" sz="2800" b="1" dirty="0">
              <a:solidFill>
                <a:schemeClr val="accent1">
                  <a:lumMod val="75000"/>
                </a:schemeClr>
              </a:solidFill>
              <a:latin typeface="Arial Black" panose="020B0A04020102020204" pitchFamily="34" charset="0"/>
            </a:endParaRPr>
          </a:p>
        </p:txBody>
      </p:sp>
      <p:pic>
        <p:nvPicPr>
          <p:cNvPr id="21" name="图片 20"/>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a:xfrm>
            <a:off x="391752" y="2668514"/>
            <a:ext cx="5703413" cy="3770386"/>
          </a:xfrm>
          <a:prstGeom prst="rect">
            <a:avLst/>
          </a:prstGeom>
        </p:spPr>
      </p:pic>
      <p:grpSp>
        <p:nvGrpSpPr>
          <p:cNvPr id="29" name="组合 28"/>
          <p:cNvGrpSpPr/>
          <p:nvPr/>
        </p:nvGrpSpPr>
        <p:grpSpPr>
          <a:xfrm>
            <a:off x="6287590" y="2412703"/>
            <a:ext cx="4794778" cy="1121250"/>
            <a:chOff x="6490063" y="2412703"/>
            <a:chExt cx="4794778" cy="1121250"/>
          </a:xfrm>
        </p:grpSpPr>
        <p:sp>
          <p:nvSpPr>
            <p:cNvPr id="23" name="文本框 22"/>
            <p:cNvSpPr txBox="1"/>
            <p:nvPr/>
          </p:nvSpPr>
          <p:spPr>
            <a:xfrm>
              <a:off x="9083040" y="2412703"/>
              <a:ext cx="2201801" cy="369332"/>
            </a:xfrm>
            <a:prstGeom prst="rect">
              <a:avLst/>
            </a:prstGeom>
            <a:noFill/>
          </p:spPr>
          <p:txBody>
            <a:bodyPr wrap="square" rtlCol="0">
              <a:spAutoFit/>
            </a:bodyPr>
            <a:lstStyle/>
            <a:p>
              <a:r>
                <a:rPr lang="en-US" altLang="zh-CN" b="1" dirty="0">
                  <a:solidFill>
                    <a:schemeClr val="accent1"/>
                  </a:solidFill>
                </a:rPr>
                <a:t>ssthresh = 16 / 2 = 8</a:t>
              </a:r>
              <a:endParaRPr lang="zh-CN" altLang="en-US" b="1" dirty="0">
                <a:solidFill>
                  <a:schemeClr val="accent1"/>
                </a:solidFill>
              </a:endParaRPr>
            </a:p>
          </p:txBody>
        </p:sp>
        <p:sp>
          <p:nvSpPr>
            <p:cNvPr id="25" name="文本框 24"/>
            <p:cNvSpPr txBox="1"/>
            <p:nvPr/>
          </p:nvSpPr>
          <p:spPr>
            <a:xfrm>
              <a:off x="9083040" y="2788662"/>
              <a:ext cx="1168156" cy="369332"/>
            </a:xfrm>
            <a:prstGeom prst="rect">
              <a:avLst/>
            </a:prstGeom>
            <a:noFill/>
          </p:spPr>
          <p:txBody>
            <a:bodyPr wrap="square" rtlCol="0">
              <a:spAutoFit/>
            </a:bodyPr>
            <a:lstStyle/>
            <a:p>
              <a:r>
                <a:rPr lang="en-US" altLang="zh-CN" b="1" dirty="0">
                  <a:solidFill>
                    <a:schemeClr val="accent1"/>
                  </a:solidFill>
                </a:rPr>
                <a:t>cwnd = 1</a:t>
              </a:r>
              <a:endParaRPr lang="zh-CN" altLang="en-US" b="1" dirty="0">
                <a:solidFill>
                  <a:schemeClr val="accent1"/>
                </a:solidFill>
              </a:endParaRPr>
            </a:p>
          </p:txBody>
        </p:sp>
        <p:sp>
          <p:nvSpPr>
            <p:cNvPr id="26" name="文本框 25"/>
            <p:cNvSpPr txBox="1"/>
            <p:nvPr/>
          </p:nvSpPr>
          <p:spPr>
            <a:xfrm>
              <a:off x="6490063" y="2848352"/>
              <a:ext cx="2592977" cy="369332"/>
            </a:xfrm>
            <a:prstGeom prst="rect">
              <a:avLst/>
            </a:prstGeom>
            <a:noFill/>
          </p:spPr>
          <p:txBody>
            <a:bodyPr wrap="square" rtlCol="0">
              <a:spAutoFit/>
            </a:bodyPr>
            <a:lstStyle/>
            <a:p>
              <a:r>
                <a:rPr lang="zh-CN" altLang="en-US" b="1" dirty="0"/>
                <a:t>出现超时重传时的处理</a:t>
              </a:r>
              <a:endParaRPr lang="zh-CN" altLang="en-US" b="1" dirty="0"/>
            </a:p>
          </p:txBody>
        </p:sp>
        <p:sp>
          <p:nvSpPr>
            <p:cNvPr id="27" name="文本框 26"/>
            <p:cNvSpPr txBox="1"/>
            <p:nvPr/>
          </p:nvSpPr>
          <p:spPr>
            <a:xfrm>
              <a:off x="9083040" y="3164621"/>
              <a:ext cx="1879708" cy="369332"/>
            </a:xfrm>
            <a:prstGeom prst="rect">
              <a:avLst/>
            </a:prstGeom>
            <a:noFill/>
          </p:spPr>
          <p:txBody>
            <a:bodyPr wrap="square" rtlCol="0">
              <a:spAutoFit/>
            </a:bodyPr>
            <a:lstStyle/>
            <a:p>
              <a:r>
                <a:rPr lang="zh-CN" altLang="en-US" b="1" dirty="0">
                  <a:solidFill>
                    <a:schemeClr val="accent3"/>
                  </a:solidFill>
                </a:rPr>
                <a:t>开始慢开始算法</a:t>
              </a:r>
              <a:endParaRPr lang="zh-CN" altLang="en-US" b="1" dirty="0">
                <a:solidFill>
                  <a:schemeClr val="accent3"/>
                </a:solidFill>
              </a:endParaRPr>
            </a:p>
          </p:txBody>
        </p:sp>
        <p:sp>
          <p:nvSpPr>
            <p:cNvPr id="28" name="左大括号 27"/>
            <p:cNvSpPr/>
            <p:nvPr/>
          </p:nvSpPr>
          <p:spPr>
            <a:xfrm>
              <a:off x="8921932" y="2608367"/>
              <a:ext cx="182046" cy="806206"/>
            </a:xfrm>
            <a:prstGeom prst="leftBrace">
              <a:avLst>
                <a:gd name="adj1" fmla="val 105203"/>
                <a:gd name="adj2" fmla="val 50000"/>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sp>
        <p:nvSpPr>
          <p:cNvPr id="30" name="文本框 29"/>
          <p:cNvSpPr txBox="1"/>
          <p:nvPr/>
        </p:nvSpPr>
        <p:spPr>
          <a:xfrm>
            <a:off x="6287590" y="3933606"/>
            <a:ext cx="3692435" cy="369332"/>
          </a:xfrm>
          <a:prstGeom prst="rect">
            <a:avLst/>
          </a:prstGeom>
          <a:noFill/>
        </p:spPr>
        <p:txBody>
          <a:bodyPr wrap="square" rtlCol="0">
            <a:spAutoFit/>
          </a:bodyPr>
          <a:lstStyle/>
          <a:p>
            <a:r>
              <a:rPr lang="zh-CN" altLang="en-US" b="1" dirty="0">
                <a:solidFill>
                  <a:schemeClr val="accent3"/>
                </a:solidFill>
              </a:rPr>
              <a:t>第</a:t>
            </a:r>
            <a:r>
              <a:rPr lang="en-US" altLang="zh-CN" b="1" dirty="0">
                <a:solidFill>
                  <a:schemeClr val="accent3"/>
                </a:solidFill>
              </a:rPr>
              <a:t>1</a:t>
            </a:r>
            <a:r>
              <a:rPr lang="zh-CN" altLang="en-US" b="1" dirty="0">
                <a:solidFill>
                  <a:schemeClr val="accent3"/>
                </a:solidFill>
              </a:rPr>
              <a:t>个传输轮次（</a:t>
            </a:r>
            <a:r>
              <a:rPr lang="en-US" altLang="zh-CN" b="1" dirty="0">
                <a:solidFill>
                  <a:schemeClr val="accent3"/>
                </a:solidFill>
              </a:rPr>
              <a:t>RTT</a:t>
            </a:r>
            <a:r>
              <a:rPr lang="zh-CN" altLang="en-US" b="1" dirty="0">
                <a:solidFill>
                  <a:schemeClr val="accent3"/>
                </a:solidFill>
              </a:rPr>
              <a:t>）结束</a:t>
            </a:r>
            <a:endParaRPr lang="zh-CN" altLang="en-US" b="1" dirty="0">
              <a:solidFill>
                <a:schemeClr val="accent3"/>
              </a:solidFill>
            </a:endParaRPr>
          </a:p>
        </p:txBody>
      </p:sp>
      <p:sp>
        <p:nvSpPr>
          <p:cNvPr id="32" name="文本框 31"/>
          <p:cNvSpPr txBox="1"/>
          <p:nvPr/>
        </p:nvSpPr>
        <p:spPr>
          <a:xfrm>
            <a:off x="6287590" y="3533953"/>
            <a:ext cx="942701" cy="369332"/>
          </a:xfrm>
          <a:prstGeom prst="rect">
            <a:avLst/>
          </a:prstGeom>
          <a:noFill/>
        </p:spPr>
        <p:txBody>
          <a:bodyPr wrap="square" rtlCol="0">
            <a:spAutoFit/>
          </a:bodyPr>
          <a:lstStyle/>
          <a:p>
            <a:r>
              <a:rPr lang="zh-CN" altLang="en-US" b="1" dirty="0"/>
              <a:t>之后的</a:t>
            </a:r>
            <a:endParaRPr lang="zh-CN" altLang="en-US" b="1" dirty="0"/>
          </a:p>
        </p:txBody>
      </p:sp>
      <p:sp>
        <p:nvSpPr>
          <p:cNvPr id="33" name="文本框 32"/>
          <p:cNvSpPr txBox="1"/>
          <p:nvPr/>
        </p:nvSpPr>
        <p:spPr>
          <a:xfrm>
            <a:off x="6287047" y="4418585"/>
            <a:ext cx="3692435" cy="369332"/>
          </a:xfrm>
          <a:prstGeom prst="rect">
            <a:avLst/>
          </a:prstGeom>
          <a:noFill/>
        </p:spPr>
        <p:txBody>
          <a:bodyPr wrap="square" rtlCol="0">
            <a:spAutoFit/>
          </a:bodyPr>
          <a:lstStyle/>
          <a:p>
            <a:r>
              <a:rPr lang="zh-CN" altLang="en-US" b="1" dirty="0">
                <a:solidFill>
                  <a:schemeClr val="accent3"/>
                </a:solidFill>
              </a:rPr>
              <a:t>第</a:t>
            </a:r>
            <a:r>
              <a:rPr lang="en-US" altLang="zh-CN" b="1" dirty="0">
                <a:solidFill>
                  <a:schemeClr val="accent3"/>
                </a:solidFill>
              </a:rPr>
              <a:t>2</a:t>
            </a:r>
            <a:r>
              <a:rPr lang="zh-CN" altLang="en-US" b="1" dirty="0">
                <a:solidFill>
                  <a:schemeClr val="accent3"/>
                </a:solidFill>
              </a:rPr>
              <a:t>个传输轮次（</a:t>
            </a:r>
            <a:r>
              <a:rPr lang="en-US" altLang="zh-CN" b="1" dirty="0">
                <a:solidFill>
                  <a:schemeClr val="accent3"/>
                </a:solidFill>
              </a:rPr>
              <a:t>RTT</a:t>
            </a:r>
            <a:r>
              <a:rPr lang="zh-CN" altLang="en-US" b="1" dirty="0">
                <a:solidFill>
                  <a:schemeClr val="accent3"/>
                </a:solidFill>
              </a:rPr>
              <a:t>）结束</a:t>
            </a:r>
            <a:endParaRPr lang="zh-CN" altLang="en-US" b="1" dirty="0">
              <a:solidFill>
                <a:schemeClr val="accent3"/>
              </a:solidFill>
            </a:endParaRPr>
          </a:p>
        </p:txBody>
      </p:sp>
      <p:sp>
        <p:nvSpPr>
          <p:cNvPr id="35" name="文本框 34"/>
          <p:cNvSpPr txBox="1"/>
          <p:nvPr/>
        </p:nvSpPr>
        <p:spPr>
          <a:xfrm>
            <a:off x="6287047" y="4916818"/>
            <a:ext cx="3692435" cy="369332"/>
          </a:xfrm>
          <a:prstGeom prst="rect">
            <a:avLst/>
          </a:prstGeom>
          <a:noFill/>
        </p:spPr>
        <p:txBody>
          <a:bodyPr wrap="square" rtlCol="0">
            <a:spAutoFit/>
          </a:bodyPr>
          <a:lstStyle/>
          <a:p>
            <a:r>
              <a:rPr lang="zh-CN" altLang="en-US" b="1" dirty="0">
                <a:solidFill>
                  <a:schemeClr val="accent3"/>
                </a:solidFill>
              </a:rPr>
              <a:t>第</a:t>
            </a:r>
            <a:r>
              <a:rPr lang="en-US" altLang="zh-CN" b="1" dirty="0">
                <a:solidFill>
                  <a:schemeClr val="accent3"/>
                </a:solidFill>
              </a:rPr>
              <a:t>3</a:t>
            </a:r>
            <a:r>
              <a:rPr lang="zh-CN" altLang="en-US" b="1" dirty="0">
                <a:solidFill>
                  <a:schemeClr val="accent3"/>
                </a:solidFill>
              </a:rPr>
              <a:t>个传输轮次（</a:t>
            </a:r>
            <a:r>
              <a:rPr lang="en-US" altLang="zh-CN" b="1" dirty="0">
                <a:solidFill>
                  <a:schemeClr val="accent3"/>
                </a:solidFill>
              </a:rPr>
              <a:t>RTT</a:t>
            </a:r>
            <a:r>
              <a:rPr lang="zh-CN" altLang="en-US" b="1" dirty="0">
                <a:solidFill>
                  <a:schemeClr val="accent3"/>
                </a:solidFill>
              </a:rPr>
              <a:t>）结束</a:t>
            </a:r>
            <a:endParaRPr lang="zh-CN" altLang="en-US" b="1" dirty="0">
              <a:solidFill>
                <a:schemeClr val="accent3"/>
              </a:solidFill>
            </a:endParaRPr>
          </a:p>
        </p:txBody>
      </p:sp>
      <p:grpSp>
        <p:nvGrpSpPr>
          <p:cNvPr id="42" name="组合 41"/>
          <p:cNvGrpSpPr/>
          <p:nvPr/>
        </p:nvGrpSpPr>
        <p:grpSpPr>
          <a:xfrm>
            <a:off x="6287046" y="5400640"/>
            <a:ext cx="5600153" cy="369332"/>
            <a:chOff x="6287046" y="5400640"/>
            <a:chExt cx="5600153" cy="369332"/>
          </a:xfrm>
        </p:grpSpPr>
        <p:sp>
          <p:nvSpPr>
            <p:cNvPr id="38" name="矩形 37"/>
            <p:cNvSpPr/>
            <p:nvPr/>
          </p:nvSpPr>
          <p:spPr>
            <a:xfrm>
              <a:off x="10267152" y="5433295"/>
              <a:ext cx="1391448" cy="3303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文本框 36"/>
            <p:cNvSpPr txBox="1"/>
            <p:nvPr/>
          </p:nvSpPr>
          <p:spPr>
            <a:xfrm>
              <a:off x="6287046" y="5400640"/>
              <a:ext cx="5600153" cy="369332"/>
            </a:xfrm>
            <a:prstGeom prst="rect">
              <a:avLst/>
            </a:prstGeom>
            <a:noFill/>
          </p:spPr>
          <p:txBody>
            <a:bodyPr wrap="square" rtlCol="0">
              <a:spAutoFit/>
            </a:bodyPr>
            <a:lstStyle/>
            <a:p>
              <a:r>
                <a:rPr lang="zh-CN" altLang="en-US" b="1" dirty="0"/>
                <a:t>由于此时 </a:t>
              </a:r>
              <a:r>
                <a:rPr lang="en-US" altLang="zh-CN" b="1" dirty="0"/>
                <a:t>cwnd = 8 = ssthresh</a:t>
              </a:r>
              <a:r>
                <a:rPr lang="zh-CN" altLang="en-US" b="1" dirty="0"/>
                <a:t>，之后改为拥塞避免算法。</a:t>
              </a:r>
              <a:endParaRPr lang="zh-CN" altLang="en-US" b="1" dirty="0"/>
            </a:p>
          </p:txBody>
        </p:sp>
      </p:grpSp>
      <p:grpSp>
        <p:nvGrpSpPr>
          <p:cNvPr id="45" name="组合 44"/>
          <p:cNvGrpSpPr/>
          <p:nvPr/>
        </p:nvGrpSpPr>
        <p:grpSpPr>
          <a:xfrm>
            <a:off x="6287048" y="5886826"/>
            <a:ext cx="3098616" cy="369332"/>
            <a:chOff x="6287048" y="5886826"/>
            <a:chExt cx="3098616" cy="369332"/>
          </a:xfrm>
        </p:grpSpPr>
        <p:sp>
          <p:nvSpPr>
            <p:cNvPr id="41" name="矩形 40"/>
            <p:cNvSpPr/>
            <p:nvPr/>
          </p:nvSpPr>
          <p:spPr>
            <a:xfrm>
              <a:off x="6351563" y="5891927"/>
              <a:ext cx="2812034" cy="3303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文本框 38"/>
            <p:cNvSpPr txBox="1"/>
            <p:nvPr/>
          </p:nvSpPr>
          <p:spPr>
            <a:xfrm>
              <a:off x="6287048" y="5886826"/>
              <a:ext cx="3098616" cy="369332"/>
            </a:xfrm>
            <a:prstGeom prst="rect">
              <a:avLst/>
            </a:prstGeom>
            <a:noFill/>
          </p:spPr>
          <p:txBody>
            <a:bodyPr wrap="square" rtlCol="0">
              <a:spAutoFit/>
            </a:bodyPr>
            <a:lstStyle/>
            <a:p>
              <a:r>
                <a:rPr lang="zh-CN" altLang="en-US" b="1" dirty="0"/>
                <a:t>第</a:t>
              </a:r>
              <a:r>
                <a:rPr lang="en-US" altLang="zh-CN" b="1" dirty="0"/>
                <a:t>4</a:t>
              </a:r>
              <a:r>
                <a:rPr lang="zh-CN" altLang="en-US" b="1" dirty="0"/>
                <a:t>个传输轮次（</a:t>
              </a:r>
              <a:r>
                <a:rPr lang="en-US" altLang="zh-CN" b="1" dirty="0"/>
                <a:t>RTT</a:t>
              </a:r>
              <a:r>
                <a:rPr lang="zh-CN" altLang="en-US" b="1" dirty="0"/>
                <a:t>）结束</a:t>
              </a:r>
              <a:endParaRPr lang="zh-CN" altLang="en-US" b="1" dirty="0"/>
            </a:p>
          </p:txBody>
        </p:sp>
      </p:grpSp>
      <p:grpSp>
        <p:nvGrpSpPr>
          <p:cNvPr id="44" name="组合 43"/>
          <p:cNvGrpSpPr/>
          <p:nvPr/>
        </p:nvGrpSpPr>
        <p:grpSpPr>
          <a:xfrm>
            <a:off x="9490769" y="5872415"/>
            <a:ext cx="1682237" cy="369332"/>
            <a:chOff x="9490769" y="5872415"/>
            <a:chExt cx="1682237" cy="369332"/>
          </a:xfrm>
        </p:grpSpPr>
        <p:sp>
          <p:nvSpPr>
            <p:cNvPr id="43" name="矩形 42"/>
            <p:cNvSpPr/>
            <p:nvPr/>
          </p:nvSpPr>
          <p:spPr>
            <a:xfrm>
              <a:off x="9490769" y="5892008"/>
              <a:ext cx="1617723" cy="3303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文本框 39"/>
            <p:cNvSpPr txBox="1"/>
            <p:nvPr/>
          </p:nvSpPr>
          <p:spPr>
            <a:xfrm>
              <a:off x="9495231" y="5872415"/>
              <a:ext cx="1677775" cy="369332"/>
            </a:xfrm>
            <a:prstGeom prst="rect">
              <a:avLst/>
            </a:prstGeom>
            <a:noFill/>
          </p:spPr>
          <p:txBody>
            <a:bodyPr wrap="square" rtlCol="0">
              <a:spAutoFit/>
            </a:bodyPr>
            <a:lstStyle/>
            <a:p>
              <a:r>
                <a:rPr lang="en-US" altLang="zh-CN" b="1" dirty="0"/>
                <a:t>cwnd = 8 + 1 = 9</a:t>
              </a:r>
              <a:endParaRPr lang="zh-CN" altLang="en-US" b="1" dirty="0"/>
            </a:p>
          </p:txBody>
        </p:sp>
      </p:gr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ntr" presetSubtype="0"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800" decel="100000"/>
                                        <p:tgtEl>
                                          <p:spTgt spid="18"/>
                                        </p:tgtEl>
                                      </p:cBhvr>
                                    </p:animEffect>
                                    <p:anim calcmode="lin" valueType="num">
                                      <p:cBhvr>
                                        <p:cTn id="8" dur="800" decel="100000" fill="hold"/>
                                        <p:tgtEl>
                                          <p:spTgt spid="18"/>
                                        </p:tgtEl>
                                        <p:attrNameLst>
                                          <p:attrName>style.rotation</p:attrName>
                                        </p:attrNameLst>
                                      </p:cBhvr>
                                      <p:tavLst>
                                        <p:tav tm="0">
                                          <p:val>
                                            <p:fltVal val="-90"/>
                                          </p:val>
                                        </p:tav>
                                        <p:tav tm="100000">
                                          <p:val>
                                            <p:fltVal val="0"/>
                                          </p:val>
                                        </p:tav>
                                      </p:tavLst>
                                    </p:anim>
                                    <p:anim calcmode="lin" valueType="num">
                                      <p:cBhvr>
                                        <p:cTn id="9" dur="800" decel="100000" fill="hold"/>
                                        <p:tgtEl>
                                          <p:spTgt spid="18"/>
                                        </p:tgtEl>
                                        <p:attrNameLst>
                                          <p:attrName>ppt_x</p:attrName>
                                        </p:attrNameLst>
                                      </p:cBhvr>
                                      <p:tavLst>
                                        <p:tav tm="0">
                                          <p:val>
                                            <p:strVal val="#ppt_x+0.4"/>
                                          </p:val>
                                        </p:tav>
                                        <p:tav tm="100000">
                                          <p:val>
                                            <p:strVal val="#ppt_x-0.05"/>
                                          </p:val>
                                        </p:tav>
                                      </p:tavLst>
                                    </p:anim>
                                    <p:anim calcmode="lin" valueType="num">
                                      <p:cBhvr>
                                        <p:cTn id="10" dur="800" decel="100000" fill="hold"/>
                                        <p:tgtEl>
                                          <p:spTgt spid="18"/>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18"/>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18"/>
                                        </p:tgtEl>
                                        <p:attrNameLst>
                                          <p:attrName>ppt_y</p:attrName>
                                        </p:attrNameLst>
                                      </p:cBhvr>
                                      <p:tavLst>
                                        <p:tav tm="0">
                                          <p:val>
                                            <p:strVal val="#ppt_y+0.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30" presetClass="entr" presetSubtype="0"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800" decel="100000"/>
                                        <p:tgtEl>
                                          <p:spTgt spid="20"/>
                                        </p:tgtEl>
                                      </p:cBhvr>
                                    </p:animEffect>
                                    <p:anim calcmode="lin" valueType="num">
                                      <p:cBhvr>
                                        <p:cTn id="18" dur="800" decel="100000" fill="hold"/>
                                        <p:tgtEl>
                                          <p:spTgt spid="20"/>
                                        </p:tgtEl>
                                        <p:attrNameLst>
                                          <p:attrName>style.rotation</p:attrName>
                                        </p:attrNameLst>
                                      </p:cBhvr>
                                      <p:tavLst>
                                        <p:tav tm="0">
                                          <p:val>
                                            <p:fltVal val="-90"/>
                                          </p:val>
                                        </p:tav>
                                        <p:tav tm="100000">
                                          <p:val>
                                            <p:fltVal val="0"/>
                                          </p:val>
                                        </p:tav>
                                      </p:tavLst>
                                    </p:anim>
                                    <p:anim calcmode="lin" valueType="num">
                                      <p:cBhvr>
                                        <p:cTn id="19" dur="800" decel="100000" fill="hold"/>
                                        <p:tgtEl>
                                          <p:spTgt spid="20"/>
                                        </p:tgtEl>
                                        <p:attrNameLst>
                                          <p:attrName>ppt_x</p:attrName>
                                        </p:attrNameLst>
                                      </p:cBhvr>
                                      <p:tavLst>
                                        <p:tav tm="0">
                                          <p:val>
                                            <p:strVal val="#ppt_x+0.4"/>
                                          </p:val>
                                        </p:tav>
                                        <p:tav tm="100000">
                                          <p:val>
                                            <p:strVal val="#ppt_x-0.05"/>
                                          </p:val>
                                        </p:tav>
                                      </p:tavLst>
                                    </p:anim>
                                    <p:anim calcmode="lin" valueType="num">
                                      <p:cBhvr>
                                        <p:cTn id="20" dur="800" decel="100000" fill="hold"/>
                                        <p:tgtEl>
                                          <p:spTgt spid="20"/>
                                        </p:tgtEl>
                                        <p:attrNameLst>
                                          <p:attrName>ppt_y</p:attrName>
                                        </p:attrNameLst>
                                      </p:cBhvr>
                                      <p:tavLst>
                                        <p:tav tm="0">
                                          <p:val>
                                            <p:strVal val="#ppt_y-0.4"/>
                                          </p:val>
                                        </p:tav>
                                        <p:tav tm="100000">
                                          <p:val>
                                            <p:strVal val="#ppt_y+0.1"/>
                                          </p:val>
                                        </p:tav>
                                      </p:tavLst>
                                    </p:anim>
                                    <p:anim calcmode="lin" valueType="num">
                                      <p:cBhvr>
                                        <p:cTn id="21" dur="200" accel="100000" fill="hold">
                                          <p:stCondLst>
                                            <p:cond delay="800"/>
                                          </p:stCondLst>
                                        </p:cTn>
                                        <p:tgtEl>
                                          <p:spTgt spid="20"/>
                                        </p:tgtEl>
                                        <p:attrNameLst>
                                          <p:attrName>ppt_x</p:attrName>
                                        </p:attrNameLst>
                                      </p:cBhvr>
                                      <p:tavLst>
                                        <p:tav tm="0">
                                          <p:val>
                                            <p:strVal val="#ppt_x-0.05"/>
                                          </p:val>
                                        </p:tav>
                                        <p:tav tm="100000">
                                          <p:val>
                                            <p:strVal val="#ppt_x"/>
                                          </p:val>
                                        </p:tav>
                                      </p:tavLst>
                                    </p:anim>
                                    <p:anim calcmode="lin" valueType="num">
                                      <p:cBhvr>
                                        <p:cTn id="22" dur="200" accel="100000" fill="hold">
                                          <p:stCondLst>
                                            <p:cond delay="800"/>
                                          </p:stCondLst>
                                        </p:cTn>
                                        <p:tgtEl>
                                          <p:spTgt spid="20"/>
                                        </p:tgtEl>
                                        <p:attrNameLst>
                                          <p:attrName>ppt_y</p:attrName>
                                        </p:attrNameLst>
                                      </p:cBhvr>
                                      <p:tavLst>
                                        <p:tav tm="0">
                                          <p:val>
                                            <p:strVal val="#ppt_y+0.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53" presetClass="entr" presetSubtype="16"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anim calcmode="lin" valueType="num">
                                      <p:cBhvr>
                                        <p:cTn id="27" dur="500" fill="hold"/>
                                        <p:tgtEl>
                                          <p:spTgt spid="19"/>
                                        </p:tgtEl>
                                        <p:attrNameLst>
                                          <p:attrName>ppt_w</p:attrName>
                                        </p:attrNameLst>
                                      </p:cBhvr>
                                      <p:tavLst>
                                        <p:tav tm="0">
                                          <p:val>
                                            <p:fltVal val="0"/>
                                          </p:val>
                                        </p:tav>
                                        <p:tav tm="100000">
                                          <p:val>
                                            <p:strVal val="#ppt_w"/>
                                          </p:val>
                                        </p:tav>
                                      </p:tavLst>
                                    </p:anim>
                                    <p:anim calcmode="lin" valueType="num">
                                      <p:cBhvr>
                                        <p:cTn id="28" dur="500" fill="hold"/>
                                        <p:tgtEl>
                                          <p:spTgt spid="19"/>
                                        </p:tgtEl>
                                        <p:attrNameLst>
                                          <p:attrName>ppt_h</p:attrName>
                                        </p:attrNameLst>
                                      </p:cBhvr>
                                      <p:tavLst>
                                        <p:tav tm="0">
                                          <p:val>
                                            <p:fltVal val="0"/>
                                          </p:val>
                                        </p:tav>
                                        <p:tav tm="100000">
                                          <p:val>
                                            <p:strVal val="#ppt_h"/>
                                          </p:val>
                                        </p:tav>
                                      </p:tavLst>
                                    </p:anim>
                                    <p:animEffect transition="in" filter="fade">
                                      <p:cBhvr>
                                        <p:cTn id="29" dur="500"/>
                                        <p:tgtEl>
                                          <p:spTgt spid="19"/>
                                        </p:tgtEl>
                                      </p:cBhvr>
                                    </p:animEffect>
                                  </p:childTnLst>
                                </p:cTn>
                              </p:par>
                            </p:childTnLst>
                          </p:cTn>
                        </p:par>
                      </p:childTnLst>
                    </p:cTn>
                  </p:par>
                  <p:par>
                    <p:cTn id="30" fill="hold">
                      <p:stCondLst>
                        <p:cond delay="indefinite"/>
                      </p:stCondLst>
                      <p:childTnLst>
                        <p:par>
                          <p:cTn id="31" fill="hold">
                            <p:stCondLst>
                              <p:cond delay="0"/>
                            </p:stCondLst>
                            <p:childTnLst>
                              <p:par>
                                <p:cTn id="32" presetID="30" presetClass="entr" presetSubtype="0" fill="hold" nodeType="clickEffect">
                                  <p:stCondLst>
                                    <p:cond delay="0"/>
                                  </p:stCondLst>
                                  <p:childTnLst>
                                    <p:set>
                                      <p:cBhvr>
                                        <p:cTn id="33" dur="1" fill="hold">
                                          <p:stCondLst>
                                            <p:cond delay="0"/>
                                          </p:stCondLst>
                                        </p:cTn>
                                        <p:tgtEl>
                                          <p:spTgt spid="21"/>
                                        </p:tgtEl>
                                        <p:attrNameLst>
                                          <p:attrName>style.visibility</p:attrName>
                                        </p:attrNameLst>
                                      </p:cBhvr>
                                      <p:to>
                                        <p:strVal val="visible"/>
                                      </p:to>
                                    </p:set>
                                    <p:animEffect transition="in" filter="fade">
                                      <p:cBhvr>
                                        <p:cTn id="34" dur="800" decel="100000"/>
                                        <p:tgtEl>
                                          <p:spTgt spid="21"/>
                                        </p:tgtEl>
                                      </p:cBhvr>
                                    </p:animEffect>
                                    <p:anim calcmode="lin" valueType="num">
                                      <p:cBhvr>
                                        <p:cTn id="35" dur="800" decel="100000" fill="hold"/>
                                        <p:tgtEl>
                                          <p:spTgt spid="21"/>
                                        </p:tgtEl>
                                        <p:attrNameLst>
                                          <p:attrName>style.rotation</p:attrName>
                                        </p:attrNameLst>
                                      </p:cBhvr>
                                      <p:tavLst>
                                        <p:tav tm="0">
                                          <p:val>
                                            <p:fltVal val="-90"/>
                                          </p:val>
                                        </p:tav>
                                        <p:tav tm="100000">
                                          <p:val>
                                            <p:fltVal val="0"/>
                                          </p:val>
                                        </p:tav>
                                      </p:tavLst>
                                    </p:anim>
                                    <p:anim calcmode="lin" valueType="num">
                                      <p:cBhvr>
                                        <p:cTn id="36" dur="800" decel="100000" fill="hold"/>
                                        <p:tgtEl>
                                          <p:spTgt spid="21"/>
                                        </p:tgtEl>
                                        <p:attrNameLst>
                                          <p:attrName>ppt_x</p:attrName>
                                        </p:attrNameLst>
                                      </p:cBhvr>
                                      <p:tavLst>
                                        <p:tav tm="0">
                                          <p:val>
                                            <p:strVal val="#ppt_x+0.4"/>
                                          </p:val>
                                        </p:tav>
                                        <p:tav tm="100000">
                                          <p:val>
                                            <p:strVal val="#ppt_x-0.05"/>
                                          </p:val>
                                        </p:tav>
                                      </p:tavLst>
                                    </p:anim>
                                    <p:anim calcmode="lin" valueType="num">
                                      <p:cBhvr>
                                        <p:cTn id="37" dur="800" decel="100000" fill="hold"/>
                                        <p:tgtEl>
                                          <p:spTgt spid="21"/>
                                        </p:tgtEl>
                                        <p:attrNameLst>
                                          <p:attrName>ppt_y</p:attrName>
                                        </p:attrNameLst>
                                      </p:cBhvr>
                                      <p:tavLst>
                                        <p:tav tm="0">
                                          <p:val>
                                            <p:strVal val="#ppt_y-0.4"/>
                                          </p:val>
                                        </p:tav>
                                        <p:tav tm="100000">
                                          <p:val>
                                            <p:strVal val="#ppt_y+0.1"/>
                                          </p:val>
                                        </p:tav>
                                      </p:tavLst>
                                    </p:anim>
                                    <p:anim calcmode="lin" valueType="num">
                                      <p:cBhvr>
                                        <p:cTn id="38" dur="200" accel="100000" fill="hold">
                                          <p:stCondLst>
                                            <p:cond delay="800"/>
                                          </p:stCondLst>
                                        </p:cTn>
                                        <p:tgtEl>
                                          <p:spTgt spid="21"/>
                                        </p:tgtEl>
                                        <p:attrNameLst>
                                          <p:attrName>ppt_x</p:attrName>
                                        </p:attrNameLst>
                                      </p:cBhvr>
                                      <p:tavLst>
                                        <p:tav tm="0">
                                          <p:val>
                                            <p:strVal val="#ppt_x-0.05"/>
                                          </p:val>
                                        </p:tav>
                                        <p:tav tm="100000">
                                          <p:val>
                                            <p:strVal val="#ppt_x"/>
                                          </p:val>
                                        </p:tav>
                                      </p:tavLst>
                                    </p:anim>
                                    <p:anim calcmode="lin" valueType="num">
                                      <p:cBhvr>
                                        <p:cTn id="39" dur="200" accel="100000" fill="hold">
                                          <p:stCondLst>
                                            <p:cond delay="800"/>
                                          </p:stCondLst>
                                        </p:cTn>
                                        <p:tgtEl>
                                          <p:spTgt spid="21"/>
                                        </p:tgtEl>
                                        <p:attrNameLst>
                                          <p:attrName>ppt_y</p:attrName>
                                        </p:attrNameLst>
                                      </p:cBhvr>
                                      <p:tavLst>
                                        <p:tav tm="0">
                                          <p:val>
                                            <p:strVal val="#ppt_y+0.1"/>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19" presetClass="entr" presetSubtype="10" fill="hold" grpId="0" nodeType="clickEffect">
                                  <p:stCondLst>
                                    <p:cond delay="0"/>
                                  </p:stCondLst>
                                  <p:childTnLst>
                                    <p:set>
                                      <p:cBhvr>
                                        <p:cTn id="43" dur="1" fill="hold">
                                          <p:stCondLst>
                                            <p:cond delay="0"/>
                                          </p:stCondLst>
                                        </p:cTn>
                                        <p:tgtEl>
                                          <p:spTgt spid="22"/>
                                        </p:tgtEl>
                                        <p:attrNameLst>
                                          <p:attrName>style.visibility</p:attrName>
                                        </p:attrNameLst>
                                      </p:cBhvr>
                                      <p:to>
                                        <p:strVal val="visible"/>
                                      </p:to>
                                    </p:set>
                                    <p:anim calcmode="lin" valueType="num">
                                      <p:cBhvr>
                                        <p:cTn id="44" dur="2000" fill="hold"/>
                                        <p:tgtEl>
                                          <p:spTgt spid="22"/>
                                        </p:tgtEl>
                                        <p:attrNameLst>
                                          <p:attrName>ppt_w</p:attrName>
                                        </p:attrNameLst>
                                      </p:cBhvr>
                                      <p:tavLst>
                                        <p:tav tm="0" fmla="#ppt_w*sin(2.5*pi*$)">
                                          <p:val>
                                            <p:fltVal val="0"/>
                                          </p:val>
                                        </p:tav>
                                        <p:tav tm="100000">
                                          <p:val>
                                            <p:fltVal val="1"/>
                                          </p:val>
                                        </p:tav>
                                      </p:tavLst>
                                    </p:anim>
                                    <p:anim calcmode="lin" valueType="num">
                                      <p:cBhvr>
                                        <p:cTn id="45" dur="2000" fill="hold"/>
                                        <p:tgtEl>
                                          <p:spTgt spid="22"/>
                                        </p:tgtEl>
                                        <p:attrNameLst>
                                          <p:attrName>ppt_h</p:attrName>
                                        </p:attrNameLst>
                                      </p:cBhvr>
                                      <p:tavLst>
                                        <p:tav tm="0">
                                          <p:val>
                                            <p:strVal val="#ppt_h"/>
                                          </p:val>
                                        </p:tav>
                                        <p:tav tm="100000">
                                          <p:val>
                                            <p:strVal val="#ppt_h"/>
                                          </p:val>
                                        </p:tav>
                                      </p:tavLst>
                                    </p:anim>
                                  </p:childTnLst>
                                </p:cTn>
                              </p:par>
                            </p:childTnLst>
                          </p:cTn>
                        </p:par>
                      </p:childTnLst>
                    </p:cTn>
                  </p:par>
                  <p:par>
                    <p:cTn id="46" fill="hold">
                      <p:stCondLst>
                        <p:cond delay="indefinite"/>
                      </p:stCondLst>
                      <p:childTnLst>
                        <p:par>
                          <p:cTn id="47" fill="hold">
                            <p:stCondLst>
                              <p:cond delay="0"/>
                            </p:stCondLst>
                            <p:childTnLst>
                              <p:par>
                                <p:cTn id="48" presetID="12" presetClass="entr" presetSubtype="8" fill="hold" nodeType="clickEffect">
                                  <p:stCondLst>
                                    <p:cond delay="0"/>
                                  </p:stCondLst>
                                  <p:childTnLst>
                                    <p:set>
                                      <p:cBhvr>
                                        <p:cTn id="49" dur="1" fill="hold">
                                          <p:stCondLst>
                                            <p:cond delay="0"/>
                                          </p:stCondLst>
                                        </p:cTn>
                                        <p:tgtEl>
                                          <p:spTgt spid="29"/>
                                        </p:tgtEl>
                                        <p:attrNameLst>
                                          <p:attrName>style.visibility</p:attrName>
                                        </p:attrNameLst>
                                      </p:cBhvr>
                                      <p:to>
                                        <p:strVal val="visible"/>
                                      </p:to>
                                    </p:set>
                                    <p:anim calcmode="lin" valueType="num">
                                      <p:cBhvr additive="base">
                                        <p:cTn id="50" dur="500"/>
                                        <p:tgtEl>
                                          <p:spTgt spid="29"/>
                                        </p:tgtEl>
                                        <p:attrNameLst>
                                          <p:attrName>ppt_x</p:attrName>
                                        </p:attrNameLst>
                                      </p:cBhvr>
                                      <p:tavLst>
                                        <p:tav tm="0">
                                          <p:val>
                                            <p:strVal val="#ppt_x-#ppt_w*1.125000"/>
                                          </p:val>
                                        </p:tav>
                                        <p:tav tm="100000">
                                          <p:val>
                                            <p:strVal val="#ppt_x"/>
                                          </p:val>
                                        </p:tav>
                                      </p:tavLst>
                                    </p:anim>
                                    <p:animEffect transition="in" filter="wipe(right)">
                                      <p:cBhvr>
                                        <p:cTn id="51" dur="500"/>
                                        <p:tgtEl>
                                          <p:spTgt spid="29"/>
                                        </p:tgtEl>
                                      </p:cBhvr>
                                    </p:animEffect>
                                  </p:childTnLst>
                                </p:cTn>
                              </p:par>
                            </p:childTnLst>
                          </p:cTn>
                        </p:par>
                      </p:childTnLst>
                    </p:cTn>
                  </p:par>
                  <p:par>
                    <p:cTn id="52" fill="hold">
                      <p:stCondLst>
                        <p:cond delay="indefinite"/>
                      </p:stCondLst>
                      <p:childTnLst>
                        <p:par>
                          <p:cTn id="53" fill="hold">
                            <p:stCondLst>
                              <p:cond delay="0"/>
                            </p:stCondLst>
                            <p:childTnLst>
                              <p:par>
                                <p:cTn id="54" presetID="53" presetClass="entr" presetSubtype="16" fill="hold" grpId="0" nodeType="clickEffect">
                                  <p:stCondLst>
                                    <p:cond delay="0"/>
                                  </p:stCondLst>
                                  <p:childTnLst>
                                    <p:set>
                                      <p:cBhvr>
                                        <p:cTn id="55" dur="1" fill="hold">
                                          <p:stCondLst>
                                            <p:cond delay="0"/>
                                          </p:stCondLst>
                                        </p:cTn>
                                        <p:tgtEl>
                                          <p:spTgt spid="32"/>
                                        </p:tgtEl>
                                        <p:attrNameLst>
                                          <p:attrName>style.visibility</p:attrName>
                                        </p:attrNameLst>
                                      </p:cBhvr>
                                      <p:to>
                                        <p:strVal val="visible"/>
                                      </p:to>
                                    </p:set>
                                    <p:anim calcmode="lin" valueType="num">
                                      <p:cBhvr>
                                        <p:cTn id="56" dur="500" fill="hold"/>
                                        <p:tgtEl>
                                          <p:spTgt spid="32"/>
                                        </p:tgtEl>
                                        <p:attrNameLst>
                                          <p:attrName>ppt_w</p:attrName>
                                        </p:attrNameLst>
                                      </p:cBhvr>
                                      <p:tavLst>
                                        <p:tav tm="0">
                                          <p:val>
                                            <p:fltVal val="0"/>
                                          </p:val>
                                        </p:tav>
                                        <p:tav tm="100000">
                                          <p:val>
                                            <p:strVal val="#ppt_w"/>
                                          </p:val>
                                        </p:tav>
                                      </p:tavLst>
                                    </p:anim>
                                    <p:anim calcmode="lin" valueType="num">
                                      <p:cBhvr>
                                        <p:cTn id="57" dur="500" fill="hold"/>
                                        <p:tgtEl>
                                          <p:spTgt spid="32"/>
                                        </p:tgtEl>
                                        <p:attrNameLst>
                                          <p:attrName>ppt_h</p:attrName>
                                        </p:attrNameLst>
                                      </p:cBhvr>
                                      <p:tavLst>
                                        <p:tav tm="0">
                                          <p:val>
                                            <p:fltVal val="0"/>
                                          </p:val>
                                        </p:tav>
                                        <p:tav tm="100000">
                                          <p:val>
                                            <p:strVal val="#ppt_h"/>
                                          </p:val>
                                        </p:tav>
                                      </p:tavLst>
                                    </p:anim>
                                    <p:animEffect transition="in" filter="fade">
                                      <p:cBhvr>
                                        <p:cTn id="58" dur="500"/>
                                        <p:tgtEl>
                                          <p:spTgt spid="32"/>
                                        </p:tgtEl>
                                      </p:cBhvr>
                                    </p:animEffect>
                                  </p:childTnLst>
                                </p:cTn>
                              </p:par>
                            </p:childTnLst>
                          </p:cTn>
                        </p:par>
                        <p:par>
                          <p:cTn id="59" fill="hold">
                            <p:stCondLst>
                              <p:cond delay="500"/>
                            </p:stCondLst>
                            <p:childTnLst>
                              <p:par>
                                <p:cTn id="60" presetID="12" presetClass="entr" presetSubtype="1" fill="hold" grpId="0" nodeType="afterEffect">
                                  <p:stCondLst>
                                    <p:cond delay="0"/>
                                  </p:stCondLst>
                                  <p:childTnLst>
                                    <p:set>
                                      <p:cBhvr>
                                        <p:cTn id="61" dur="1" fill="hold">
                                          <p:stCondLst>
                                            <p:cond delay="0"/>
                                          </p:stCondLst>
                                        </p:cTn>
                                        <p:tgtEl>
                                          <p:spTgt spid="30"/>
                                        </p:tgtEl>
                                        <p:attrNameLst>
                                          <p:attrName>style.visibility</p:attrName>
                                        </p:attrNameLst>
                                      </p:cBhvr>
                                      <p:to>
                                        <p:strVal val="visible"/>
                                      </p:to>
                                    </p:set>
                                    <p:anim calcmode="lin" valueType="num">
                                      <p:cBhvr additive="base">
                                        <p:cTn id="62" dur="500"/>
                                        <p:tgtEl>
                                          <p:spTgt spid="30"/>
                                        </p:tgtEl>
                                        <p:attrNameLst>
                                          <p:attrName>ppt_y</p:attrName>
                                        </p:attrNameLst>
                                      </p:cBhvr>
                                      <p:tavLst>
                                        <p:tav tm="0">
                                          <p:val>
                                            <p:strVal val="#ppt_y-#ppt_h*1.125000"/>
                                          </p:val>
                                        </p:tav>
                                        <p:tav tm="100000">
                                          <p:val>
                                            <p:strVal val="#ppt_y"/>
                                          </p:val>
                                        </p:tav>
                                      </p:tavLst>
                                    </p:anim>
                                    <p:animEffect transition="in" filter="wipe(down)">
                                      <p:cBhvr>
                                        <p:cTn id="63" dur="500"/>
                                        <p:tgtEl>
                                          <p:spTgt spid="30"/>
                                        </p:tgtEl>
                                      </p:cBhvr>
                                    </p:animEffect>
                                  </p:childTnLst>
                                </p:cTn>
                              </p:par>
                            </p:childTnLst>
                          </p:cTn>
                        </p:par>
                      </p:childTnLst>
                    </p:cTn>
                  </p:par>
                  <p:par>
                    <p:cTn id="64" fill="hold">
                      <p:stCondLst>
                        <p:cond delay="indefinite"/>
                      </p:stCondLst>
                      <p:childTnLst>
                        <p:par>
                          <p:cTn id="65" fill="hold">
                            <p:stCondLst>
                              <p:cond delay="0"/>
                            </p:stCondLst>
                            <p:childTnLst>
                              <p:par>
                                <p:cTn id="66" presetID="12" presetClass="entr" presetSubtype="8" fill="hold" grpId="0" nodeType="clickEffect">
                                  <p:stCondLst>
                                    <p:cond delay="0"/>
                                  </p:stCondLst>
                                  <p:childTnLst>
                                    <p:set>
                                      <p:cBhvr>
                                        <p:cTn id="67" dur="1" fill="hold">
                                          <p:stCondLst>
                                            <p:cond delay="0"/>
                                          </p:stCondLst>
                                        </p:cTn>
                                        <p:tgtEl>
                                          <p:spTgt spid="31"/>
                                        </p:tgtEl>
                                        <p:attrNameLst>
                                          <p:attrName>style.visibility</p:attrName>
                                        </p:attrNameLst>
                                      </p:cBhvr>
                                      <p:to>
                                        <p:strVal val="visible"/>
                                      </p:to>
                                    </p:set>
                                    <p:anim calcmode="lin" valueType="num">
                                      <p:cBhvr additive="base">
                                        <p:cTn id="68" dur="500"/>
                                        <p:tgtEl>
                                          <p:spTgt spid="31"/>
                                        </p:tgtEl>
                                        <p:attrNameLst>
                                          <p:attrName>ppt_x</p:attrName>
                                        </p:attrNameLst>
                                      </p:cBhvr>
                                      <p:tavLst>
                                        <p:tav tm="0">
                                          <p:val>
                                            <p:strVal val="#ppt_x-#ppt_w*1.125000"/>
                                          </p:val>
                                        </p:tav>
                                        <p:tav tm="100000">
                                          <p:val>
                                            <p:strVal val="#ppt_x"/>
                                          </p:val>
                                        </p:tav>
                                      </p:tavLst>
                                    </p:anim>
                                    <p:animEffect transition="in" filter="wipe(right)">
                                      <p:cBhvr>
                                        <p:cTn id="69" dur="500"/>
                                        <p:tgtEl>
                                          <p:spTgt spid="31"/>
                                        </p:tgtEl>
                                      </p:cBhvr>
                                    </p:animEffect>
                                  </p:childTnLst>
                                </p:cTn>
                              </p:par>
                            </p:childTnLst>
                          </p:cTn>
                        </p:par>
                      </p:childTnLst>
                    </p:cTn>
                  </p:par>
                  <p:par>
                    <p:cTn id="70" fill="hold">
                      <p:stCondLst>
                        <p:cond delay="indefinite"/>
                      </p:stCondLst>
                      <p:childTnLst>
                        <p:par>
                          <p:cTn id="71" fill="hold">
                            <p:stCondLst>
                              <p:cond delay="0"/>
                            </p:stCondLst>
                            <p:childTnLst>
                              <p:par>
                                <p:cTn id="72" presetID="12" presetClass="entr" presetSubtype="1" fill="hold" grpId="0" nodeType="clickEffect">
                                  <p:stCondLst>
                                    <p:cond delay="0"/>
                                  </p:stCondLst>
                                  <p:childTnLst>
                                    <p:set>
                                      <p:cBhvr>
                                        <p:cTn id="73" dur="1" fill="hold">
                                          <p:stCondLst>
                                            <p:cond delay="0"/>
                                          </p:stCondLst>
                                        </p:cTn>
                                        <p:tgtEl>
                                          <p:spTgt spid="33"/>
                                        </p:tgtEl>
                                        <p:attrNameLst>
                                          <p:attrName>style.visibility</p:attrName>
                                        </p:attrNameLst>
                                      </p:cBhvr>
                                      <p:to>
                                        <p:strVal val="visible"/>
                                      </p:to>
                                    </p:set>
                                    <p:anim calcmode="lin" valueType="num">
                                      <p:cBhvr additive="base">
                                        <p:cTn id="74" dur="500"/>
                                        <p:tgtEl>
                                          <p:spTgt spid="33"/>
                                        </p:tgtEl>
                                        <p:attrNameLst>
                                          <p:attrName>ppt_y</p:attrName>
                                        </p:attrNameLst>
                                      </p:cBhvr>
                                      <p:tavLst>
                                        <p:tav tm="0">
                                          <p:val>
                                            <p:strVal val="#ppt_y-#ppt_h*1.125000"/>
                                          </p:val>
                                        </p:tav>
                                        <p:tav tm="100000">
                                          <p:val>
                                            <p:strVal val="#ppt_y"/>
                                          </p:val>
                                        </p:tav>
                                      </p:tavLst>
                                    </p:anim>
                                    <p:animEffect transition="in" filter="wipe(down)">
                                      <p:cBhvr>
                                        <p:cTn id="75" dur="500"/>
                                        <p:tgtEl>
                                          <p:spTgt spid="33"/>
                                        </p:tgtEl>
                                      </p:cBhvr>
                                    </p:animEffect>
                                  </p:childTnLst>
                                </p:cTn>
                              </p:par>
                            </p:childTnLst>
                          </p:cTn>
                        </p:par>
                      </p:childTnLst>
                    </p:cTn>
                  </p:par>
                  <p:par>
                    <p:cTn id="76" fill="hold">
                      <p:stCondLst>
                        <p:cond delay="indefinite"/>
                      </p:stCondLst>
                      <p:childTnLst>
                        <p:par>
                          <p:cTn id="77" fill="hold">
                            <p:stCondLst>
                              <p:cond delay="0"/>
                            </p:stCondLst>
                            <p:childTnLst>
                              <p:par>
                                <p:cTn id="78" presetID="12" presetClass="entr" presetSubtype="8" fill="hold" grpId="0" nodeType="clickEffect">
                                  <p:stCondLst>
                                    <p:cond delay="0"/>
                                  </p:stCondLst>
                                  <p:childTnLst>
                                    <p:set>
                                      <p:cBhvr>
                                        <p:cTn id="79" dur="1" fill="hold">
                                          <p:stCondLst>
                                            <p:cond delay="0"/>
                                          </p:stCondLst>
                                        </p:cTn>
                                        <p:tgtEl>
                                          <p:spTgt spid="34"/>
                                        </p:tgtEl>
                                        <p:attrNameLst>
                                          <p:attrName>style.visibility</p:attrName>
                                        </p:attrNameLst>
                                      </p:cBhvr>
                                      <p:to>
                                        <p:strVal val="visible"/>
                                      </p:to>
                                    </p:set>
                                    <p:anim calcmode="lin" valueType="num">
                                      <p:cBhvr additive="base">
                                        <p:cTn id="80" dur="500"/>
                                        <p:tgtEl>
                                          <p:spTgt spid="34"/>
                                        </p:tgtEl>
                                        <p:attrNameLst>
                                          <p:attrName>ppt_x</p:attrName>
                                        </p:attrNameLst>
                                      </p:cBhvr>
                                      <p:tavLst>
                                        <p:tav tm="0">
                                          <p:val>
                                            <p:strVal val="#ppt_x-#ppt_w*1.125000"/>
                                          </p:val>
                                        </p:tav>
                                        <p:tav tm="100000">
                                          <p:val>
                                            <p:strVal val="#ppt_x"/>
                                          </p:val>
                                        </p:tav>
                                      </p:tavLst>
                                    </p:anim>
                                    <p:animEffect transition="in" filter="wipe(right)">
                                      <p:cBhvr>
                                        <p:cTn id="81" dur="500"/>
                                        <p:tgtEl>
                                          <p:spTgt spid="34"/>
                                        </p:tgtEl>
                                      </p:cBhvr>
                                    </p:animEffect>
                                  </p:childTnLst>
                                </p:cTn>
                              </p:par>
                            </p:childTnLst>
                          </p:cTn>
                        </p:par>
                      </p:childTnLst>
                    </p:cTn>
                  </p:par>
                  <p:par>
                    <p:cTn id="82" fill="hold">
                      <p:stCondLst>
                        <p:cond delay="indefinite"/>
                      </p:stCondLst>
                      <p:childTnLst>
                        <p:par>
                          <p:cTn id="83" fill="hold">
                            <p:stCondLst>
                              <p:cond delay="0"/>
                            </p:stCondLst>
                            <p:childTnLst>
                              <p:par>
                                <p:cTn id="84" presetID="12" presetClass="entr" presetSubtype="1" fill="hold" grpId="0" nodeType="clickEffect">
                                  <p:stCondLst>
                                    <p:cond delay="0"/>
                                  </p:stCondLst>
                                  <p:childTnLst>
                                    <p:set>
                                      <p:cBhvr>
                                        <p:cTn id="85" dur="1" fill="hold">
                                          <p:stCondLst>
                                            <p:cond delay="0"/>
                                          </p:stCondLst>
                                        </p:cTn>
                                        <p:tgtEl>
                                          <p:spTgt spid="35"/>
                                        </p:tgtEl>
                                        <p:attrNameLst>
                                          <p:attrName>style.visibility</p:attrName>
                                        </p:attrNameLst>
                                      </p:cBhvr>
                                      <p:to>
                                        <p:strVal val="visible"/>
                                      </p:to>
                                    </p:set>
                                    <p:anim calcmode="lin" valueType="num">
                                      <p:cBhvr additive="base">
                                        <p:cTn id="86" dur="500"/>
                                        <p:tgtEl>
                                          <p:spTgt spid="35"/>
                                        </p:tgtEl>
                                        <p:attrNameLst>
                                          <p:attrName>ppt_y</p:attrName>
                                        </p:attrNameLst>
                                      </p:cBhvr>
                                      <p:tavLst>
                                        <p:tav tm="0">
                                          <p:val>
                                            <p:strVal val="#ppt_y-#ppt_h*1.125000"/>
                                          </p:val>
                                        </p:tav>
                                        <p:tav tm="100000">
                                          <p:val>
                                            <p:strVal val="#ppt_y"/>
                                          </p:val>
                                        </p:tav>
                                      </p:tavLst>
                                    </p:anim>
                                    <p:animEffect transition="in" filter="wipe(down)">
                                      <p:cBhvr>
                                        <p:cTn id="87" dur="500"/>
                                        <p:tgtEl>
                                          <p:spTgt spid="35"/>
                                        </p:tgtEl>
                                      </p:cBhvr>
                                    </p:animEffect>
                                  </p:childTnLst>
                                </p:cTn>
                              </p:par>
                            </p:childTnLst>
                          </p:cTn>
                        </p:par>
                      </p:childTnLst>
                    </p:cTn>
                  </p:par>
                  <p:par>
                    <p:cTn id="88" fill="hold">
                      <p:stCondLst>
                        <p:cond delay="indefinite"/>
                      </p:stCondLst>
                      <p:childTnLst>
                        <p:par>
                          <p:cTn id="89" fill="hold">
                            <p:stCondLst>
                              <p:cond delay="0"/>
                            </p:stCondLst>
                            <p:childTnLst>
                              <p:par>
                                <p:cTn id="90" presetID="12" presetClass="entr" presetSubtype="8" fill="hold" grpId="0" nodeType="clickEffect">
                                  <p:stCondLst>
                                    <p:cond delay="0"/>
                                  </p:stCondLst>
                                  <p:childTnLst>
                                    <p:set>
                                      <p:cBhvr>
                                        <p:cTn id="91" dur="1" fill="hold">
                                          <p:stCondLst>
                                            <p:cond delay="0"/>
                                          </p:stCondLst>
                                        </p:cTn>
                                        <p:tgtEl>
                                          <p:spTgt spid="36"/>
                                        </p:tgtEl>
                                        <p:attrNameLst>
                                          <p:attrName>style.visibility</p:attrName>
                                        </p:attrNameLst>
                                      </p:cBhvr>
                                      <p:to>
                                        <p:strVal val="visible"/>
                                      </p:to>
                                    </p:set>
                                    <p:anim calcmode="lin" valueType="num">
                                      <p:cBhvr additive="base">
                                        <p:cTn id="92" dur="500"/>
                                        <p:tgtEl>
                                          <p:spTgt spid="36"/>
                                        </p:tgtEl>
                                        <p:attrNameLst>
                                          <p:attrName>ppt_x</p:attrName>
                                        </p:attrNameLst>
                                      </p:cBhvr>
                                      <p:tavLst>
                                        <p:tav tm="0">
                                          <p:val>
                                            <p:strVal val="#ppt_x-#ppt_w*1.125000"/>
                                          </p:val>
                                        </p:tav>
                                        <p:tav tm="100000">
                                          <p:val>
                                            <p:strVal val="#ppt_x"/>
                                          </p:val>
                                        </p:tav>
                                      </p:tavLst>
                                    </p:anim>
                                    <p:animEffect transition="in" filter="wipe(right)">
                                      <p:cBhvr>
                                        <p:cTn id="93" dur="500"/>
                                        <p:tgtEl>
                                          <p:spTgt spid="36"/>
                                        </p:tgtEl>
                                      </p:cBhvr>
                                    </p:animEffect>
                                  </p:childTnLst>
                                </p:cTn>
                              </p:par>
                            </p:childTnLst>
                          </p:cTn>
                        </p:par>
                      </p:childTnLst>
                    </p:cTn>
                  </p:par>
                  <p:par>
                    <p:cTn id="94" fill="hold">
                      <p:stCondLst>
                        <p:cond delay="indefinite"/>
                      </p:stCondLst>
                      <p:childTnLst>
                        <p:par>
                          <p:cTn id="95" fill="hold">
                            <p:stCondLst>
                              <p:cond delay="0"/>
                            </p:stCondLst>
                            <p:childTnLst>
                              <p:par>
                                <p:cTn id="96" presetID="12" presetClass="entr" presetSubtype="1" fill="hold" nodeType="clickEffect">
                                  <p:stCondLst>
                                    <p:cond delay="0"/>
                                  </p:stCondLst>
                                  <p:childTnLst>
                                    <p:set>
                                      <p:cBhvr>
                                        <p:cTn id="97" dur="1" fill="hold">
                                          <p:stCondLst>
                                            <p:cond delay="0"/>
                                          </p:stCondLst>
                                        </p:cTn>
                                        <p:tgtEl>
                                          <p:spTgt spid="42"/>
                                        </p:tgtEl>
                                        <p:attrNameLst>
                                          <p:attrName>style.visibility</p:attrName>
                                        </p:attrNameLst>
                                      </p:cBhvr>
                                      <p:to>
                                        <p:strVal val="visible"/>
                                      </p:to>
                                    </p:set>
                                    <p:anim calcmode="lin" valueType="num">
                                      <p:cBhvr additive="base">
                                        <p:cTn id="98" dur="500"/>
                                        <p:tgtEl>
                                          <p:spTgt spid="42"/>
                                        </p:tgtEl>
                                        <p:attrNameLst>
                                          <p:attrName>ppt_y</p:attrName>
                                        </p:attrNameLst>
                                      </p:cBhvr>
                                      <p:tavLst>
                                        <p:tav tm="0">
                                          <p:val>
                                            <p:strVal val="#ppt_y-#ppt_h*1.125000"/>
                                          </p:val>
                                        </p:tav>
                                        <p:tav tm="100000">
                                          <p:val>
                                            <p:strVal val="#ppt_y"/>
                                          </p:val>
                                        </p:tav>
                                      </p:tavLst>
                                    </p:anim>
                                    <p:animEffect transition="in" filter="wipe(down)">
                                      <p:cBhvr>
                                        <p:cTn id="99" dur="500"/>
                                        <p:tgtEl>
                                          <p:spTgt spid="42"/>
                                        </p:tgtEl>
                                      </p:cBhvr>
                                    </p:animEffect>
                                  </p:childTnLst>
                                </p:cTn>
                              </p:par>
                            </p:childTnLst>
                          </p:cTn>
                        </p:par>
                      </p:childTnLst>
                    </p:cTn>
                  </p:par>
                  <p:par>
                    <p:cTn id="100" fill="hold">
                      <p:stCondLst>
                        <p:cond delay="indefinite"/>
                      </p:stCondLst>
                      <p:childTnLst>
                        <p:par>
                          <p:cTn id="101" fill="hold">
                            <p:stCondLst>
                              <p:cond delay="0"/>
                            </p:stCondLst>
                            <p:childTnLst>
                              <p:par>
                                <p:cTn id="102" presetID="12" presetClass="entr" presetSubtype="1" fill="hold" nodeType="clickEffect">
                                  <p:stCondLst>
                                    <p:cond delay="0"/>
                                  </p:stCondLst>
                                  <p:childTnLst>
                                    <p:set>
                                      <p:cBhvr>
                                        <p:cTn id="103" dur="1" fill="hold">
                                          <p:stCondLst>
                                            <p:cond delay="0"/>
                                          </p:stCondLst>
                                        </p:cTn>
                                        <p:tgtEl>
                                          <p:spTgt spid="45"/>
                                        </p:tgtEl>
                                        <p:attrNameLst>
                                          <p:attrName>style.visibility</p:attrName>
                                        </p:attrNameLst>
                                      </p:cBhvr>
                                      <p:to>
                                        <p:strVal val="visible"/>
                                      </p:to>
                                    </p:set>
                                    <p:anim calcmode="lin" valueType="num">
                                      <p:cBhvr additive="base">
                                        <p:cTn id="104" dur="500"/>
                                        <p:tgtEl>
                                          <p:spTgt spid="45"/>
                                        </p:tgtEl>
                                        <p:attrNameLst>
                                          <p:attrName>ppt_y</p:attrName>
                                        </p:attrNameLst>
                                      </p:cBhvr>
                                      <p:tavLst>
                                        <p:tav tm="0">
                                          <p:val>
                                            <p:strVal val="#ppt_y-#ppt_h*1.125000"/>
                                          </p:val>
                                        </p:tav>
                                        <p:tav tm="100000">
                                          <p:val>
                                            <p:strVal val="#ppt_y"/>
                                          </p:val>
                                        </p:tav>
                                      </p:tavLst>
                                    </p:anim>
                                    <p:animEffect transition="in" filter="wipe(down)">
                                      <p:cBhvr>
                                        <p:cTn id="105" dur="500"/>
                                        <p:tgtEl>
                                          <p:spTgt spid="45"/>
                                        </p:tgtEl>
                                      </p:cBhvr>
                                    </p:animEffect>
                                  </p:childTnLst>
                                </p:cTn>
                              </p:par>
                            </p:childTnLst>
                          </p:cTn>
                        </p:par>
                      </p:childTnLst>
                    </p:cTn>
                  </p:par>
                  <p:par>
                    <p:cTn id="106" fill="hold">
                      <p:stCondLst>
                        <p:cond delay="indefinite"/>
                      </p:stCondLst>
                      <p:childTnLst>
                        <p:par>
                          <p:cTn id="107" fill="hold">
                            <p:stCondLst>
                              <p:cond delay="0"/>
                            </p:stCondLst>
                            <p:childTnLst>
                              <p:par>
                                <p:cTn id="108" presetID="12" presetClass="entr" presetSubtype="8" fill="hold" nodeType="clickEffect">
                                  <p:stCondLst>
                                    <p:cond delay="0"/>
                                  </p:stCondLst>
                                  <p:childTnLst>
                                    <p:set>
                                      <p:cBhvr>
                                        <p:cTn id="109" dur="1" fill="hold">
                                          <p:stCondLst>
                                            <p:cond delay="0"/>
                                          </p:stCondLst>
                                        </p:cTn>
                                        <p:tgtEl>
                                          <p:spTgt spid="44"/>
                                        </p:tgtEl>
                                        <p:attrNameLst>
                                          <p:attrName>style.visibility</p:attrName>
                                        </p:attrNameLst>
                                      </p:cBhvr>
                                      <p:to>
                                        <p:strVal val="visible"/>
                                      </p:to>
                                    </p:set>
                                    <p:anim calcmode="lin" valueType="num">
                                      <p:cBhvr additive="base">
                                        <p:cTn id="110" dur="500"/>
                                        <p:tgtEl>
                                          <p:spTgt spid="44"/>
                                        </p:tgtEl>
                                        <p:attrNameLst>
                                          <p:attrName>ppt_x</p:attrName>
                                        </p:attrNameLst>
                                      </p:cBhvr>
                                      <p:tavLst>
                                        <p:tav tm="0">
                                          <p:val>
                                            <p:strVal val="#ppt_x-#ppt_w*1.125000"/>
                                          </p:val>
                                        </p:tav>
                                        <p:tav tm="100000">
                                          <p:val>
                                            <p:strVal val="#ppt_x"/>
                                          </p:val>
                                        </p:tav>
                                      </p:tavLst>
                                    </p:anim>
                                    <p:animEffect transition="in" filter="wipe(right)">
                                      <p:cBhvr>
                                        <p:cTn id="111"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4" grpId="0"/>
      <p:bldP spid="36" grpId="0"/>
      <p:bldP spid="22" grpId="0" bldLvl="0" animBg="1"/>
      <p:bldP spid="19" grpId="0"/>
      <p:bldP spid="20" grpId="0"/>
      <p:bldP spid="30" grpId="0"/>
      <p:bldP spid="32" grpId="0"/>
      <p:bldP spid="33" grpId="0"/>
      <p:bldP spid="35" grpId="0"/>
    </p:bld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1"/>
          <p:nvPr/>
        </p:nvSpPr>
        <p:spPr>
          <a:xfrm>
            <a:off x="5425440" y="2362880"/>
            <a:ext cx="692331" cy="369332"/>
          </a:xfrm>
          <a:prstGeom prst="rect">
            <a:avLst/>
          </a:prstGeom>
          <a:noFill/>
        </p:spPr>
        <p:txBody>
          <a:bodyPr wrap="square" rtlCol="0">
            <a:spAutoFit/>
          </a:bodyPr>
          <a:lstStyle/>
          <a:p>
            <a:r>
              <a:rPr lang="zh-CN" altLang="en-US" b="1" dirty="0">
                <a:solidFill>
                  <a:schemeClr val="accent5"/>
                </a:solidFill>
              </a:rPr>
              <a:t>排除</a:t>
            </a:r>
            <a:endParaRPr lang="zh-CN" altLang="en-US" b="1" dirty="0">
              <a:solidFill>
                <a:schemeClr val="accent5"/>
              </a:solidFill>
            </a:endParaRPr>
          </a:p>
        </p:txBody>
      </p:sp>
      <p:sp>
        <p:nvSpPr>
          <p:cNvPr id="15" name="文本框 14"/>
          <p:cNvSpPr txBox="1"/>
          <p:nvPr/>
        </p:nvSpPr>
        <p:spPr>
          <a:xfrm>
            <a:off x="7589519" y="2378125"/>
            <a:ext cx="692331" cy="369332"/>
          </a:xfrm>
          <a:prstGeom prst="rect">
            <a:avLst/>
          </a:prstGeom>
          <a:noFill/>
        </p:spPr>
        <p:txBody>
          <a:bodyPr wrap="square" rtlCol="0">
            <a:spAutoFit/>
          </a:bodyPr>
          <a:lstStyle/>
          <a:p>
            <a:r>
              <a:rPr lang="zh-CN" altLang="en-US" b="1" dirty="0">
                <a:solidFill>
                  <a:schemeClr val="accent5"/>
                </a:solidFill>
              </a:rPr>
              <a:t>排除</a:t>
            </a:r>
            <a:endParaRPr lang="zh-CN" altLang="en-US" b="1" dirty="0">
              <a:solidFill>
                <a:schemeClr val="accent5"/>
              </a:solidFill>
            </a:endParaRPr>
          </a:p>
        </p:txBody>
      </p:sp>
      <p:sp>
        <p:nvSpPr>
          <p:cNvPr id="16" name="文本框 15"/>
          <p:cNvSpPr txBox="1"/>
          <p:nvPr/>
        </p:nvSpPr>
        <p:spPr>
          <a:xfrm>
            <a:off x="9739451" y="2378045"/>
            <a:ext cx="692331" cy="369332"/>
          </a:xfrm>
          <a:prstGeom prst="rect">
            <a:avLst/>
          </a:prstGeom>
          <a:noFill/>
        </p:spPr>
        <p:txBody>
          <a:bodyPr wrap="square" rtlCol="0">
            <a:spAutoFit/>
          </a:bodyPr>
          <a:lstStyle/>
          <a:p>
            <a:r>
              <a:rPr lang="zh-CN" altLang="en-US" b="1" dirty="0">
                <a:solidFill>
                  <a:schemeClr val="accent5"/>
                </a:solidFill>
              </a:rPr>
              <a:t>排除</a:t>
            </a:r>
            <a:endParaRPr lang="zh-CN" altLang="en-US" b="1" dirty="0">
              <a:solidFill>
                <a:schemeClr val="accent5"/>
              </a:solidFill>
            </a:endParaRPr>
          </a:p>
        </p:txBody>
      </p:sp>
      <p:sp>
        <p:nvSpPr>
          <p:cNvPr id="7" name="文本框 6"/>
          <p:cNvSpPr txBox="1"/>
          <p:nvPr/>
        </p:nvSpPr>
        <p:spPr>
          <a:xfrm>
            <a:off x="7022374" y="4372166"/>
            <a:ext cx="711925" cy="369332"/>
          </a:xfrm>
          <a:prstGeom prst="rect">
            <a:avLst/>
          </a:prstGeom>
          <a:noFill/>
        </p:spPr>
        <p:txBody>
          <a:bodyPr wrap="square" rtlCol="0">
            <a:spAutoFit/>
          </a:bodyPr>
          <a:lstStyle/>
          <a:p>
            <a:pPr algn="ctr"/>
            <a:r>
              <a:rPr lang="en-US" altLang="zh-CN" b="1" dirty="0"/>
              <a:t>10KB</a:t>
            </a:r>
            <a:endParaRPr lang="zh-CN" altLang="en-US" b="1" dirty="0"/>
          </a:p>
        </p:txBody>
      </p:sp>
      <p:sp>
        <p:nvSpPr>
          <p:cNvPr id="8" name="文本框 7"/>
          <p:cNvSpPr txBox="1"/>
          <p:nvPr/>
        </p:nvSpPr>
        <p:spPr>
          <a:xfrm>
            <a:off x="5949342" y="4372166"/>
            <a:ext cx="646611" cy="923330"/>
          </a:xfrm>
          <a:prstGeom prst="rect">
            <a:avLst/>
          </a:prstGeom>
          <a:noFill/>
        </p:spPr>
        <p:txBody>
          <a:bodyPr wrap="square" rtlCol="0">
            <a:spAutoFit/>
          </a:bodyPr>
          <a:lstStyle/>
          <a:p>
            <a:pPr algn="ctr"/>
            <a:r>
              <a:rPr lang="zh-CN" altLang="en-US" b="1" dirty="0"/>
              <a:t>无论</a:t>
            </a:r>
            <a:endParaRPr lang="en-US" altLang="zh-CN" b="1" dirty="0"/>
          </a:p>
          <a:p>
            <a:pPr algn="ctr"/>
            <a:r>
              <a:rPr lang="zh-CN" altLang="en-US" b="1" dirty="0"/>
              <a:t>如何</a:t>
            </a:r>
            <a:endParaRPr lang="en-US" altLang="zh-CN" b="1" dirty="0"/>
          </a:p>
          <a:p>
            <a:pPr algn="ctr"/>
            <a:r>
              <a:rPr lang="zh-CN" altLang="en-US" b="1" dirty="0"/>
              <a:t>变化</a:t>
            </a:r>
            <a:endParaRPr lang="zh-CN" altLang="en-US" b="1" dirty="0"/>
          </a:p>
        </p:txBody>
      </p:sp>
      <p:sp>
        <p:nvSpPr>
          <p:cNvPr id="13" name="文本框 12"/>
          <p:cNvSpPr txBox="1"/>
          <p:nvPr/>
        </p:nvSpPr>
        <p:spPr>
          <a:xfrm>
            <a:off x="4182888" y="4372166"/>
            <a:ext cx="1166352" cy="646331"/>
          </a:xfrm>
          <a:prstGeom prst="rect">
            <a:avLst/>
          </a:prstGeom>
          <a:noFill/>
        </p:spPr>
        <p:txBody>
          <a:bodyPr wrap="square" rtlCol="0">
            <a:spAutoFit/>
          </a:bodyPr>
          <a:lstStyle/>
          <a:p>
            <a:pPr algn="ctr"/>
            <a:r>
              <a:rPr lang="zh-CN" altLang="en-US" b="1" dirty="0">
                <a:solidFill>
                  <a:schemeClr val="accent1">
                    <a:lumMod val="75000"/>
                  </a:schemeClr>
                </a:solidFill>
              </a:rPr>
              <a:t>最大值</a:t>
            </a:r>
            <a:endParaRPr lang="en-US" altLang="zh-CN" b="1" dirty="0">
              <a:solidFill>
                <a:schemeClr val="accent1">
                  <a:lumMod val="75000"/>
                </a:schemeClr>
              </a:solidFill>
            </a:endParaRPr>
          </a:p>
          <a:p>
            <a:pPr algn="ctr"/>
            <a:r>
              <a:rPr lang="en-US" altLang="zh-CN" b="1" dirty="0">
                <a:solidFill>
                  <a:schemeClr val="accent1">
                    <a:lumMod val="75000"/>
                  </a:schemeClr>
                </a:solidFill>
              </a:rPr>
              <a:t>10KB</a:t>
            </a:r>
            <a:endParaRPr lang="zh-CN" altLang="en-US" b="1" dirty="0">
              <a:solidFill>
                <a:schemeClr val="accent1">
                  <a:lumMod val="75000"/>
                </a:schemeClr>
              </a:solidFill>
            </a:endParaRPr>
          </a:p>
        </p:txBody>
      </p:sp>
      <p:grpSp>
        <p:nvGrpSpPr>
          <p:cNvPr id="4" name="组合 3"/>
          <p:cNvGrpSpPr/>
          <p:nvPr/>
        </p:nvGrpSpPr>
        <p:grpSpPr>
          <a:xfrm>
            <a:off x="304799" y="749300"/>
            <a:ext cx="6192345" cy="400110"/>
            <a:chOff x="424116" y="898245"/>
            <a:chExt cx="6192345" cy="400110"/>
          </a:xfrm>
        </p:grpSpPr>
        <p:sp>
          <p:nvSpPr>
            <p:cNvPr id="2" name="平行四边形 1"/>
            <p:cNvSpPr/>
            <p:nvPr/>
          </p:nvSpPr>
          <p:spPr>
            <a:xfrm>
              <a:off x="424116" y="898245"/>
              <a:ext cx="694509"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03</a:t>
              </a:r>
              <a:endParaRPr lang="zh-CN" altLang="en-US" sz="2200" dirty="0">
                <a:latin typeface="Impact" panose="020B0806030902050204" pitchFamily="34" charset="0"/>
              </a:endParaRPr>
            </a:p>
          </p:txBody>
        </p:sp>
        <p:sp>
          <p:nvSpPr>
            <p:cNvPr id="3" name="文本框 2"/>
            <p:cNvSpPr txBox="1"/>
            <p:nvPr/>
          </p:nvSpPr>
          <p:spPr>
            <a:xfrm>
              <a:off x="1118625" y="898245"/>
              <a:ext cx="5497836" cy="400110"/>
            </a:xfrm>
            <a:prstGeom prst="rect">
              <a:avLst/>
            </a:prstGeom>
            <a:noFill/>
          </p:spPr>
          <p:txBody>
            <a:bodyPr wrap="square" rtlCol="0">
              <a:spAutoFit/>
            </a:bodyPr>
            <a:lstStyle/>
            <a:p>
              <a:r>
                <a:rPr lang="en-US" altLang="zh-CN" sz="2000" b="1" dirty="0"/>
                <a:t>TCP</a:t>
              </a:r>
              <a:r>
                <a:rPr lang="zh-CN" altLang="en-US" sz="2000" b="1" dirty="0"/>
                <a:t>的四种拥塞控制方法</a:t>
              </a:r>
              <a:endParaRPr lang="zh-CN" altLang="en-US" sz="2000" b="1" dirty="0"/>
            </a:p>
          </p:txBody>
        </p:sp>
      </p:grpSp>
      <p:grpSp>
        <p:nvGrpSpPr>
          <p:cNvPr id="18" name="组合 17"/>
          <p:cNvGrpSpPr/>
          <p:nvPr/>
        </p:nvGrpSpPr>
        <p:grpSpPr>
          <a:xfrm>
            <a:off x="888274" y="1149410"/>
            <a:ext cx="10998926" cy="1598955"/>
            <a:chOff x="888274" y="1149410"/>
            <a:chExt cx="10998926" cy="1598955"/>
          </a:xfrm>
        </p:grpSpPr>
        <p:sp>
          <p:nvSpPr>
            <p:cNvPr id="9" name="文本框 8"/>
            <p:cNvSpPr txBox="1"/>
            <p:nvPr/>
          </p:nvSpPr>
          <p:spPr>
            <a:xfrm>
              <a:off x="888274" y="1149410"/>
              <a:ext cx="10998926" cy="1200329"/>
            </a:xfrm>
            <a:prstGeom prst="rect">
              <a:avLst/>
            </a:prstGeom>
            <a:noFill/>
          </p:spPr>
          <p:txBody>
            <a:bodyPr wrap="square" rtlCol="0">
              <a:spAutoFit/>
            </a:bodyPr>
            <a:lstStyle/>
            <a:p>
              <a:r>
                <a:rPr lang="en-US" altLang="zh-CN" b="1" dirty="0"/>
                <a:t>【2014</a:t>
              </a:r>
              <a:r>
                <a:rPr lang="zh-CN" altLang="en-US" b="1" dirty="0"/>
                <a:t>年 题</a:t>
              </a:r>
              <a:r>
                <a:rPr lang="en-US" altLang="zh-CN" b="1" dirty="0"/>
                <a:t>38】</a:t>
              </a:r>
              <a:r>
                <a:rPr lang="zh-CN" altLang="en-US" b="1" dirty="0"/>
                <a:t>主机甲和主机乙已建立了</a:t>
              </a:r>
              <a:r>
                <a:rPr lang="en-US" altLang="zh-CN" b="1" dirty="0"/>
                <a:t>TCP</a:t>
              </a:r>
              <a:r>
                <a:rPr lang="zh-CN" altLang="en-US" b="1" dirty="0"/>
                <a:t>连接，甲始终以</a:t>
              </a:r>
              <a:r>
                <a:rPr lang="en-US" altLang="zh-CN" b="1" dirty="0"/>
                <a:t>MSS=1KB</a:t>
              </a:r>
              <a:r>
                <a:rPr lang="zh-CN" altLang="en-US" b="1" dirty="0"/>
                <a:t>大小的段发送数据，并一直有数据发</a:t>
              </a:r>
              <a:endParaRPr lang="en-US" altLang="zh-CN" b="1" dirty="0"/>
            </a:p>
            <a:p>
              <a:r>
                <a:rPr lang="en-US" altLang="zh-CN" b="1" dirty="0"/>
                <a:t>                               </a:t>
              </a:r>
              <a:r>
                <a:rPr lang="zh-CN" altLang="en-US" b="1" dirty="0"/>
                <a:t>送；乙每收到一个数据段都会发出一个接收窗口为</a:t>
              </a:r>
              <a:r>
                <a:rPr lang="en-US" altLang="zh-CN" b="1" dirty="0"/>
                <a:t>10KB</a:t>
              </a:r>
              <a:r>
                <a:rPr lang="zh-CN" altLang="en-US" b="1" dirty="0"/>
                <a:t>的确认段。若甲在</a:t>
              </a:r>
              <a:r>
                <a:rPr lang="en-US" altLang="zh-CN" b="1" dirty="0"/>
                <a:t>t</a:t>
              </a:r>
              <a:r>
                <a:rPr lang="zh-CN" altLang="en-US" b="1" dirty="0"/>
                <a:t>时刻发生超时时</a:t>
              </a:r>
              <a:endParaRPr lang="en-US" altLang="zh-CN" b="1" dirty="0"/>
            </a:p>
            <a:p>
              <a:r>
                <a:rPr lang="en-US" altLang="zh-CN" b="1" dirty="0"/>
                <a:t>                               </a:t>
              </a:r>
              <a:r>
                <a:rPr lang="zh-CN" altLang="en-US" b="1" dirty="0"/>
                <a:t>拥塞窗口为</a:t>
              </a:r>
              <a:r>
                <a:rPr lang="en-US" altLang="zh-CN" b="1" dirty="0"/>
                <a:t>8KB</a:t>
              </a:r>
              <a:r>
                <a:rPr lang="zh-CN" altLang="en-US" b="1" dirty="0"/>
                <a:t>，则从</a:t>
              </a:r>
              <a:r>
                <a:rPr lang="en-US" altLang="zh-CN" b="1" dirty="0"/>
                <a:t>t</a:t>
              </a:r>
              <a:r>
                <a:rPr lang="zh-CN" altLang="en-US" b="1" dirty="0"/>
                <a:t>时刻起，不再发生超时的情况下，经过</a:t>
              </a:r>
              <a:r>
                <a:rPr lang="en-US" altLang="zh-CN" b="1" dirty="0"/>
                <a:t>10</a:t>
              </a:r>
              <a:r>
                <a:rPr lang="zh-CN" altLang="en-US" b="1" dirty="0"/>
                <a:t>个</a:t>
              </a:r>
              <a:r>
                <a:rPr lang="en-US" altLang="zh-CN" b="1" dirty="0"/>
                <a:t>RTT</a:t>
              </a:r>
              <a:r>
                <a:rPr lang="zh-CN" altLang="en-US" b="1" dirty="0"/>
                <a:t>后，甲的发送窗口是             </a:t>
              </a:r>
              <a:endParaRPr lang="en-US" altLang="zh-CN" b="1" dirty="0"/>
            </a:p>
            <a:p>
              <a:r>
                <a:rPr lang="en-US" altLang="zh-CN" b="1" dirty="0"/>
                <a:t>                            </a:t>
              </a:r>
              <a:r>
                <a:rPr lang="zh-CN" altLang="en-US" b="1" dirty="0"/>
                <a:t>（      ）。</a:t>
              </a:r>
              <a:endParaRPr lang="zh-CN" altLang="en-US" b="1" dirty="0"/>
            </a:p>
          </p:txBody>
        </p:sp>
        <p:sp>
          <p:nvSpPr>
            <p:cNvPr id="10" name="文本框 9"/>
            <p:cNvSpPr txBox="1"/>
            <p:nvPr/>
          </p:nvSpPr>
          <p:spPr>
            <a:xfrm>
              <a:off x="2444931" y="2379033"/>
              <a:ext cx="967738" cy="369332"/>
            </a:xfrm>
            <a:prstGeom prst="rect">
              <a:avLst/>
            </a:prstGeom>
            <a:noFill/>
          </p:spPr>
          <p:txBody>
            <a:bodyPr wrap="square" rtlCol="0">
              <a:spAutoFit/>
            </a:bodyPr>
            <a:lstStyle/>
            <a:p>
              <a:r>
                <a:rPr lang="en-US" altLang="zh-CN" b="1" dirty="0"/>
                <a:t>A. 10KB</a:t>
              </a:r>
              <a:endParaRPr lang="zh-CN" altLang="en-US" b="1" dirty="0"/>
            </a:p>
          </p:txBody>
        </p:sp>
        <p:sp>
          <p:nvSpPr>
            <p:cNvPr id="11" name="文本框 10"/>
            <p:cNvSpPr txBox="1"/>
            <p:nvPr/>
          </p:nvSpPr>
          <p:spPr>
            <a:xfrm>
              <a:off x="4605746" y="2379033"/>
              <a:ext cx="919843" cy="369332"/>
            </a:xfrm>
            <a:prstGeom prst="rect">
              <a:avLst/>
            </a:prstGeom>
            <a:noFill/>
          </p:spPr>
          <p:txBody>
            <a:bodyPr wrap="square" rtlCol="0">
              <a:spAutoFit/>
            </a:bodyPr>
            <a:lstStyle/>
            <a:p>
              <a:r>
                <a:rPr lang="en-US" altLang="zh-CN" b="1" dirty="0"/>
                <a:t>B. 12KB</a:t>
              </a:r>
              <a:endParaRPr lang="zh-CN" altLang="en-US" b="1" dirty="0"/>
            </a:p>
          </p:txBody>
        </p:sp>
        <p:sp>
          <p:nvSpPr>
            <p:cNvPr id="12" name="文本框 11"/>
            <p:cNvSpPr txBox="1"/>
            <p:nvPr/>
          </p:nvSpPr>
          <p:spPr>
            <a:xfrm>
              <a:off x="6766561" y="2379033"/>
              <a:ext cx="967738" cy="369332"/>
            </a:xfrm>
            <a:prstGeom prst="rect">
              <a:avLst/>
            </a:prstGeom>
            <a:noFill/>
          </p:spPr>
          <p:txBody>
            <a:bodyPr wrap="square" rtlCol="0">
              <a:spAutoFit/>
            </a:bodyPr>
            <a:lstStyle/>
            <a:p>
              <a:r>
                <a:rPr lang="en-US" altLang="zh-CN" b="1" dirty="0"/>
                <a:t>C. 14KB</a:t>
              </a:r>
              <a:endParaRPr lang="zh-CN" altLang="en-US" b="1" dirty="0"/>
            </a:p>
          </p:txBody>
        </p:sp>
        <p:sp>
          <p:nvSpPr>
            <p:cNvPr id="17" name="文本框 16"/>
            <p:cNvSpPr txBox="1"/>
            <p:nvPr/>
          </p:nvSpPr>
          <p:spPr>
            <a:xfrm>
              <a:off x="8927377" y="2379033"/>
              <a:ext cx="967738" cy="369332"/>
            </a:xfrm>
            <a:prstGeom prst="rect">
              <a:avLst/>
            </a:prstGeom>
            <a:noFill/>
          </p:spPr>
          <p:txBody>
            <a:bodyPr wrap="square" rtlCol="0">
              <a:spAutoFit/>
            </a:bodyPr>
            <a:lstStyle/>
            <a:p>
              <a:r>
                <a:rPr lang="en-US" altLang="zh-CN" b="1" dirty="0"/>
                <a:t>D. 15KB</a:t>
              </a:r>
              <a:endParaRPr lang="zh-CN" altLang="en-US" b="1" dirty="0"/>
            </a:p>
          </p:txBody>
        </p:sp>
      </p:grpSp>
      <p:sp>
        <p:nvSpPr>
          <p:cNvPr id="19" name="文本框 18"/>
          <p:cNvSpPr txBox="1"/>
          <p:nvPr/>
        </p:nvSpPr>
        <p:spPr>
          <a:xfrm>
            <a:off x="1088571" y="2707980"/>
            <a:ext cx="820783" cy="369332"/>
          </a:xfrm>
          <a:prstGeom prst="rect">
            <a:avLst/>
          </a:prstGeom>
          <a:noFill/>
        </p:spPr>
        <p:txBody>
          <a:bodyPr wrap="square" rtlCol="0">
            <a:spAutoFit/>
          </a:bodyPr>
          <a:lstStyle/>
          <a:p>
            <a:r>
              <a:rPr lang="zh-CN" altLang="en-US" b="1" dirty="0"/>
              <a:t>解析</a:t>
            </a:r>
            <a:endParaRPr lang="zh-CN" altLang="en-US" b="1" dirty="0"/>
          </a:p>
        </p:txBody>
      </p:sp>
      <p:sp>
        <p:nvSpPr>
          <p:cNvPr id="20" name="文本框 19"/>
          <p:cNvSpPr txBox="1"/>
          <p:nvPr/>
        </p:nvSpPr>
        <p:spPr>
          <a:xfrm>
            <a:off x="2643052" y="1907668"/>
            <a:ext cx="372292" cy="523220"/>
          </a:xfrm>
          <a:prstGeom prst="rect">
            <a:avLst/>
          </a:prstGeom>
          <a:noFill/>
        </p:spPr>
        <p:txBody>
          <a:bodyPr wrap="square" rtlCol="0">
            <a:spAutoFit/>
          </a:bodyPr>
          <a:lstStyle/>
          <a:p>
            <a:pPr algn="ctr"/>
            <a:r>
              <a:rPr lang="en-US" altLang="zh-CN" sz="2800" b="1" dirty="0">
                <a:solidFill>
                  <a:schemeClr val="accent1">
                    <a:lumMod val="75000"/>
                  </a:schemeClr>
                </a:solidFill>
                <a:latin typeface="Arial Black" panose="020B0A04020102020204" pitchFamily="34" charset="0"/>
              </a:rPr>
              <a:t>A</a:t>
            </a:r>
            <a:endParaRPr lang="zh-CN" altLang="en-US" sz="2800" b="1" dirty="0">
              <a:solidFill>
                <a:schemeClr val="accent1">
                  <a:lumMod val="75000"/>
                </a:schemeClr>
              </a:solidFill>
              <a:latin typeface="Arial Black" panose="020B0A04020102020204" pitchFamily="34" charset="0"/>
            </a:endParaRPr>
          </a:p>
        </p:txBody>
      </p:sp>
      <p:sp>
        <p:nvSpPr>
          <p:cNvPr id="5" name="文本框 4"/>
          <p:cNvSpPr txBox="1"/>
          <p:nvPr/>
        </p:nvSpPr>
        <p:spPr>
          <a:xfrm>
            <a:off x="1454332" y="3146003"/>
            <a:ext cx="9790138" cy="369332"/>
          </a:xfrm>
          <a:prstGeom prst="rect">
            <a:avLst/>
          </a:prstGeom>
          <a:noFill/>
        </p:spPr>
        <p:txBody>
          <a:bodyPr wrap="square" rtlCol="0">
            <a:spAutoFit/>
          </a:bodyPr>
          <a:lstStyle/>
          <a:p>
            <a:r>
              <a:rPr lang="zh-CN" altLang="en-US" b="1" dirty="0">
                <a:solidFill>
                  <a:schemeClr val="accent5"/>
                </a:solidFill>
              </a:rPr>
              <a:t>本题不知是出题人在给出的选项上有小小的失误，还是有意而为之，使得我们可以“秒杀”。</a:t>
            </a:r>
            <a:endParaRPr lang="zh-CN" altLang="en-US" b="1" dirty="0">
              <a:solidFill>
                <a:schemeClr val="accent5"/>
              </a:solidFill>
            </a:endParaRPr>
          </a:p>
        </p:txBody>
      </p:sp>
      <p:sp>
        <p:nvSpPr>
          <p:cNvPr id="6" name="文本框 5"/>
          <p:cNvSpPr txBox="1"/>
          <p:nvPr/>
        </p:nvSpPr>
        <p:spPr>
          <a:xfrm>
            <a:off x="4031280" y="3912973"/>
            <a:ext cx="4129440" cy="523220"/>
          </a:xfrm>
          <a:prstGeom prst="rect">
            <a:avLst/>
          </a:prstGeom>
          <a:noFill/>
        </p:spPr>
        <p:txBody>
          <a:bodyPr wrap="square" rtlCol="0">
            <a:spAutoFit/>
          </a:bodyPr>
          <a:lstStyle/>
          <a:p>
            <a:pPr algn="ctr"/>
            <a:r>
              <a:rPr lang="en-US" altLang="zh-CN" sz="2800" b="1" dirty="0"/>
              <a:t>swnd = </a:t>
            </a:r>
            <a:r>
              <a:rPr lang="en-US" altLang="zh-CN" sz="2800" b="1" baseline="-25000" dirty="0"/>
              <a:t>min</a:t>
            </a:r>
            <a:r>
              <a:rPr lang="en-US" altLang="zh-CN" sz="2800" b="1" dirty="0"/>
              <a:t>(cwnd</a:t>
            </a:r>
            <a:r>
              <a:rPr lang="zh-CN" altLang="en-US" sz="2800" b="1" dirty="0"/>
              <a:t>，</a:t>
            </a:r>
            <a:r>
              <a:rPr lang="en-US" altLang="zh-CN" sz="2800" b="1" dirty="0"/>
              <a:t>rwnd)</a:t>
            </a:r>
            <a:endParaRPr lang="zh-CN" altLang="en-US" sz="2800" b="1" dirty="0"/>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ntr" presetSubtype="0"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800" decel="100000"/>
                                        <p:tgtEl>
                                          <p:spTgt spid="18"/>
                                        </p:tgtEl>
                                      </p:cBhvr>
                                    </p:animEffect>
                                    <p:anim calcmode="lin" valueType="num">
                                      <p:cBhvr>
                                        <p:cTn id="8" dur="800" decel="100000" fill="hold"/>
                                        <p:tgtEl>
                                          <p:spTgt spid="18"/>
                                        </p:tgtEl>
                                        <p:attrNameLst>
                                          <p:attrName>style.rotation</p:attrName>
                                        </p:attrNameLst>
                                      </p:cBhvr>
                                      <p:tavLst>
                                        <p:tav tm="0">
                                          <p:val>
                                            <p:fltVal val="-90"/>
                                          </p:val>
                                        </p:tav>
                                        <p:tav tm="100000">
                                          <p:val>
                                            <p:fltVal val="0"/>
                                          </p:val>
                                        </p:tav>
                                      </p:tavLst>
                                    </p:anim>
                                    <p:anim calcmode="lin" valueType="num">
                                      <p:cBhvr>
                                        <p:cTn id="9" dur="800" decel="100000" fill="hold"/>
                                        <p:tgtEl>
                                          <p:spTgt spid="18"/>
                                        </p:tgtEl>
                                        <p:attrNameLst>
                                          <p:attrName>ppt_x</p:attrName>
                                        </p:attrNameLst>
                                      </p:cBhvr>
                                      <p:tavLst>
                                        <p:tav tm="0">
                                          <p:val>
                                            <p:strVal val="#ppt_x+0.4"/>
                                          </p:val>
                                        </p:tav>
                                        <p:tav tm="100000">
                                          <p:val>
                                            <p:strVal val="#ppt_x-0.05"/>
                                          </p:val>
                                        </p:tav>
                                      </p:tavLst>
                                    </p:anim>
                                    <p:anim calcmode="lin" valueType="num">
                                      <p:cBhvr>
                                        <p:cTn id="10" dur="800" decel="100000" fill="hold"/>
                                        <p:tgtEl>
                                          <p:spTgt spid="18"/>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18"/>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18"/>
                                        </p:tgtEl>
                                        <p:attrNameLst>
                                          <p:attrName>ppt_y</p:attrName>
                                        </p:attrNameLst>
                                      </p:cBhvr>
                                      <p:tavLst>
                                        <p:tav tm="0">
                                          <p:val>
                                            <p:strVal val="#ppt_y+0.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30" presetClass="entr" presetSubtype="0"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800" decel="100000"/>
                                        <p:tgtEl>
                                          <p:spTgt spid="20"/>
                                        </p:tgtEl>
                                      </p:cBhvr>
                                    </p:animEffect>
                                    <p:anim calcmode="lin" valueType="num">
                                      <p:cBhvr>
                                        <p:cTn id="18" dur="800" decel="100000" fill="hold"/>
                                        <p:tgtEl>
                                          <p:spTgt spid="20"/>
                                        </p:tgtEl>
                                        <p:attrNameLst>
                                          <p:attrName>style.rotation</p:attrName>
                                        </p:attrNameLst>
                                      </p:cBhvr>
                                      <p:tavLst>
                                        <p:tav tm="0">
                                          <p:val>
                                            <p:fltVal val="-90"/>
                                          </p:val>
                                        </p:tav>
                                        <p:tav tm="100000">
                                          <p:val>
                                            <p:fltVal val="0"/>
                                          </p:val>
                                        </p:tav>
                                      </p:tavLst>
                                    </p:anim>
                                    <p:anim calcmode="lin" valueType="num">
                                      <p:cBhvr>
                                        <p:cTn id="19" dur="800" decel="100000" fill="hold"/>
                                        <p:tgtEl>
                                          <p:spTgt spid="20"/>
                                        </p:tgtEl>
                                        <p:attrNameLst>
                                          <p:attrName>ppt_x</p:attrName>
                                        </p:attrNameLst>
                                      </p:cBhvr>
                                      <p:tavLst>
                                        <p:tav tm="0">
                                          <p:val>
                                            <p:strVal val="#ppt_x+0.4"/>
                                          </p:val>
                                        </p:tav>
                                        <p:tav tm="100000">
                                          <p:val>
                                            <p:strVal val="#ppt_x-0.05"/>
                                          </p:val>
                                        </p:tav>
                                      </p:tavLst>
                                    </p:anim>
                                    <p:anim calcmode="lin" valueType="num">
                                      <p:cBhvr>
                                        <p:cTn id="20" dur="800" decel="100000" fill="hold"/>
                                        <p:tgtEl>
                                          <p:spTgt spid="20"/>
                                        </p:tgtEl>
                                        <p:attrNameLst>
                                          <p:attrName>ppt_y</p:attrName>
                                        </p:attrNameLst>
                                      </p:cBhvr>
                                      <p:tavLst>
                                        <p:tav tm="0">
                                          <p:val>
                                            <p:strVal val="#ppt_y-0.4"/>
                                          </p:val>
                                        </p:tav>
                                        <p:tav tm="100000">
                                          <p:val>
                                            <p:strVal val="#ppt_y+0.1"/>
                                          </p:val>
                                        </p:tav>
                                      </p:tavLst>
                                    </p:anim>
                                    <p:anim calcmode="lin" valueType="num">
                                      <p:cBhvr>
                                        <p:cTn id="21" dur="200" accel="100000" fill="hold">
                                          <p:stCondLst>
                                            <p:cond delay="800"/>
                                          </p:stCondLst>
                                        </p:cTn>
                                        <p:tgtEl>
                                          <p:spTgt spid="20"/>
                                        </p:tgtEl>
                                        <p:attrNameLst>
                                          <p:attrName>ppt_x</p:attrName>
                                        </p:attrNameLst>
                                      </p:cBhvr>
                                      <p:tavLst>
                                        <p:tav tm="0">
                                          <p:val>
                                            <p:strVal val="#ppt_x-0.05"/>
                                          </p:val>
                                        </p:tav>
                                        <p:tav tm="100000">
                                          <p:val>
                                            <p:strVal val="#ppt_x"/>
                                          </p:val>
                                        </p:tav>
                                      </p:tavLst>
                                    </p:anim>
                                    <p:anim calcmode="lin" valueType="num">
                                      <p:cBhvr>
                                        <p:cTn id="22" dur="200" accel="100000" fill="hold">
                                          <p:stCondLst>
                                            <p:cond delay="800"/>
                                          </p:stCondLst>
                                        </p:cTn>
                                        <p:tgtEl>
                                          <p:spTgt spid="20"/>
                                        </p:tgtEl>
                                        <p:attrNameLst>
                                          <p:attrName>ppt_y</p:attrName>
                                        </p:attrNameLst>
                                      </p:cBhvr>
                                      <p:tavLst>
                                        <p:tav tm="0">
                                          <p:val>
                                            <p:strVal val="#ppt_y+0.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53" presetClass="entr" presetSubtype="16"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anim calcmode="lin" valueType="num">
                                      <p:cBhvr>
                                        <p:cTn id="27" dur="500" fill="hold"/>
                                        <p:tgtEl>
                                          <p:spTgt spid="19"/>
                                        </p:tgtEl>
                                        <p:attrNameLst>
                                          <p:attrName>ppt_w</p:attrName>
                                        </p:attrNameLst>
                                      </p:cBhvr>
                                      <p:tavLst>
                                        <p:tav tm="0">
                                          <p:val>
                                            <p:fltVal val="0"/>
                                          </p:val>
                                        </p:tav>
                                        <p:tav tm="100000">
                                          <p:val>
                                            <p:strVal val="#ppt_w"/>
                                          </p:val>
                                        </p:tav>
                                      </p:tavLst>
                                    </p:anim>
                                    <p:anim calcmode="lin" valueType="num">
                                      <p:cBhvr>
                                        <p:cTn id="28" dur="500" fill="hold"/>
                                        <p:tgtEl>
                                          <p:spTgt spid="19"/>
                                        </p:tgtEl>
                                        <p:attrNameLst>
                                          <p:attrName>ppt_h</p:attrName>
                                        </p:attrNameLst>
                                      </p:cBhvr>
                                      <p:tavLst>
                                        <p:tav tm="0">
                                          <p:val>
                                            <p:fltVal val="0"/>
                                          </p:val>
                                        </p:tav>
                                        <p:tav tm="100000">
                                          <p:val>
                                            <p:strVal val="#ppt_h"/>
                                          </p:val>
                                        </p:tav>
                                      </p:tavLst>
                                    </p:anim>
                                    <p:animEffect transition="in" filter="fade">
                                      <p:cBhvr>
                                        <p:cTn id="29" dur="500"/>
                                        <p:tgtEl>
                                          <p:spTgt spid="19"/>
                                        </p:tgtEl>
                                      </p:cBhvr>
                                    </p:animEffect>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grpId="0" nodeType="clickEffect">
                                  <p:stCondLst>
                                    <p:cond delay="0"/>
                                  </p:stCondLst>
                                  <p:childTnLst>
                                    <p:set>
                                      <p:cBhvr>
                                        <p:cTn id="33" dur="1" fill="hold">
                                          <p:stCondLst>
                                            <p:cond delay="0"/>
                                          </p:stCondLst>
                                        </p:cTn>
                                        <p:tgtEl>
                                          <p:spTgt spid="5"/>
                                        </p:tgtEl>
                                        <p:attrNameLst>
                                          <p:attrName>style.visibility</p:attrName>
                                        </p:attrNameLst>
                                      </p:cBhvr>
                                      <p:to>
                                        <p:strVal val="visible"/>
                                      </p:to>
                                    </p:set>
                                    <p:anim calcmode="lin" valueType="num">
                                      <p:cBhvr additive="base">
                                        <p:cTn id="34" dur="500" fill="hold"/>
                                        <p:tgtEl>
                                          <p:spTgt spid="5"/>
                                        </p:tgtEl>
                                        <p:attrNameLst>
                                          <p:attrName>ppt_x</p:attrName>
                                        </p:attrNameLst>
                                      </p:cBhvr>
                                      <p:tavLst>
                                        <p:tav tm="0">
                                          <p:val>
                                            <p:strVal val="#ppt_x"/>
                                          </p:val>
                                        </p:tav>
                                        <p:tav tm="100000">
                                          <p:val>
                                            <p:strVal val="#ppt_x"/>
                                          </p:val>
                                        </p:tav>
                                      </p:tavLst>
                                    </p:anim>
                                    <p:anim calcmode="lin" valueType="num">
                                      <p:cBhvr additive="base">
                                        <p:cTn id="35"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7" presetClass="entr" presetSubtype="0" fill="hold" grpId="0" nodeType="clickEffect">
                                  <p:stCondLst>
                                    <p:cond delay="0"/>
                                  </p:stCondLst>
                                  <p:childTnLst>
                                    <p:set>
                                      <p:cBhvr>
                                        <p:cTn id="39" dur="1" fill="hold">
                                          <p:stCondLst>
                                            <p:cond delay="0"/>
                                          </p:stCondLst>
                                        </p:cTn>
                                        <p:tgtEl>
                                          <p:spTgt spid="6"/>
                                        </p:tgtEl>
                                        <p:attrNameLst>
                                          <p:attrName>style.visibility</p:attrName>
                                        </p:attrNameLst>
                                      </p:cBhvr>
                                      <p:to>
                                        <p:strVal val="visible"/>
                                      </p:to>
                                    </p:set>
                                    <p:animEffect transition="in" filter="fade">
                                      <p:cBhvr>
                                        <p:cTn id="40" dur="1000"/>
                                        <p:tgtEl>
                                          <p:spTgt spid="6"/>
                                        </p:tgtEl>
                                      </p:cBhvr>
                                    </p:animEffect>
                                    <p:anim calcmode="lin" valueType="num">
                                      <p:cBhvr>
                                        <p:cTn id="41" dur="1000" fill="hold"/>
                                        <p:tgtEl>
                                          <p:spTgt spid="6"/>
                                        </p:tgtEl>
                                        <p:attrNameLst>
                                          <p:attrName>ppt_x</p:attrName>
                                        </p:attrNameLst>
                                      </p:cBhvr>
                                      <p:tavLst>
                                        <p:tav tm="0">
                                          <p:val>
                                            <p:strVal val="#ppt_x"/>
                                          </p:val>
                                        </p:tav>
                                        <p:tav tm="100000">
                                          <p:val>
                                            <p:strVal val="#ppt_x"/>
                                          </p:val>
                                        </p:tav>
                                      </p:tavLst>
                                    </p:anim>
                                    <p:anim calcmode="lin" valueType="num">
                                      <p:cBhvr>
                                        <p:cTn id="42"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12" presetClass="entr" presetSubtype="1" fill="hold" grpId="0" nodeType="clickEffect">
                                  <p:stCondLst>
                                    <p:cond delay="0"/>
                                  </p:stCondLst>
                                  <p:childTnLst>
                                    <p:set>
                                      <p:cBhvr>
                                        <p:cTn id="46" dur="1" fill="hold">
                                          <p:stCondLst>
                                            <p:cond delay="0"/>
                                          </p:stCondLst>
                                        </p:cTn>
                                        <p:tgtEl>
                                          <p:spTgt spid="7"/>
                                        </p:tgtEl>
                                        <p:attrNameLst>
                                          <p:attrName>style.visibility</p:attrName>
                                        </p:attrNameLst>
                                      </p:cBhvr>
                                      <p:to>
                                        <p:strVal val="visible"/>
                                      </p:to>
                                    </p:set>
                                    <p:anim calcmode="lin" valueType="num">
                                      <p:cBhvr additive="base">
                                        <p:cTn id="47" dur="500"/>
                                        <p:tgtEl>
                                          <p:spTgt spid="7"/>
                                        </p:tgtEl>
                                        <p:attrNameLst>
                                          <p:attrName>ppt_y</p:attrName>
                                        </p:attrNameLst>
                                      </p:cBhvr>
                                      <p:tavLst>
                                        <p:tav tm="0">
                                          <p:val>
                                            <p:strVal val="#ppt_y-#ppt_h*1.125000"/>
                                          </p:val>
                                        </p:tav>
                                        <p:tav tm="100000">
                                          <p:val>
                                            <p:strVal val="#ppt_y"/>
                                          </p:val>
                                        </p:tav>
                                      </p:tavLst>
                                    </p:anim>
                                    <p:animEffect transition="in" filter="wipe(down)">
                                      <p:cBhvr>
                                        <p:cTn id="48" dur="500"/>
                                        <p:tgtEl>
                                          <p:spTgt spid="7"/>
                                        </p:tgtEl>
                                      </p:cBhvr>
                                    </p:animEffect>
                                  </p:childTnLst>
                                </p:cTn>
                              </p:par>
                            </p:childTnLst>
                          </p:cTn>
                        </p:par>
                      </p:childTnLst>
                    </p:cTn>
                  </p:par>
                  <p:par>
                    <p:cTn id="49" fill="hold">
                      <p:stCondLst>
                        <p:cond delay="indefinite"/>
                      </p:stCondLst>
                      <p:childTnLst>
                        <p:par>
                          <p:cTn id="50" fill="hold">
                            <p:stCondLst>
                              <p:cond delay="0"/>
                            </p:stCondLst>
                            <p:childTnLst>
                              <p:par>
                                <p:cTn id="51" presetID="12" presetClass="entr" presetSubtype="1" fill="hold" grpId="0" nodeType="clickEffect">
                                  <p:stCondLst>
                                    <p:cond delay="0"/>
                                  </p:stCondLst>
                                  <p:childTnLst>
                                    <p:set>
                                      <p:cBhvr>
                                        <p:cTn id="52" dur="1" fill="hold">
                                          <p:stCondLst>
                                            <p:cond delay="0"/>
                                          </p:stCondLst>
                                        </p:cTn>
                                        <p:tgtEl>
                                          <p:spTgt spid="8"/>
                                        </p:tgtEl>
                                        <p:attrNameLst>
                                          <p:attrName>style.visibility</p:attrName>
                                        </p:attrNameLst>
                                      </p:cBhvr>
                                      <p:to>
                                        <p:strVal val="visible"/>
                                      </p:to>
                                    </p:set>
                                    <p:anim calcmode="lin" valueType="num">
                                      <p:cBhvr additive="base">
                                        <p:cTn id="53" dur="500"/>
                                        <p:tgtEl>
                                          <p:spTgt spid="8"/>
                                        </p:tgtEl>
                                        <p:attrNameLst>
                                          <p:attrName>ppt_y</p:attrName>
                                        </p:attrNameLst>
                                      </p:cBhvr>
                                      <p:tavLst>
                                        <p:tav tm="0">
                                          <p:val>
                                            <p:strVal val="#ppt_y-#ppt_h*1.125000"/>
                                          </p:val>
                                        </p:tav>
                                        <p:tav tm="100000">
                                          <p:val>
                                            <p:strVal val="#ppt_y"/>
                                          </p:val>
                                        </p:tav>
                                      </p:tavLst>
                                    </p:anim>
                                    <p:animEffect transition="in" filter="wipe(down)">
                                      <p:cBhvr>
                                        <p:cTn id="54" dur="500"/>
                                        <p:tgtEl>
                                          <p:spTgt spid="8"/>
                                        </p:tgtEl>
                                      </p:cBhvr>
                                    </p:animEffect>
                                  </p:childTnLst>
                                </p:cTn>
                              </p:par>
                            </p:childTnLst>
                          </p:cTn>
                        </p:par>
                      </p:childTnLst>
                    </p:cTn>
                  </p:par>
                  <p:par>
                    <p:cTn id="55" fill="hold">
                      <p:stCondLst>
                        <p:cond delay="indefinite"/>
                      </p:stCondLst>
                      <p:childTnLst>
                        <p:par>
                          <p:cTn id="56" fill="hold">
                            <p:stCondLst>
                              <p:cond delay="0"/>
                            </p:stCondLst>
                            <p:childTnLst>
                              <p:par>
                                <p:cTn id="57" presetID="12" presetClass="entr" presetSubtype="1" fill="hold" grpId="0" nodeType="clickEffect">
                                  <p:stCondLst>
                                    <p:cond delay="0"/>
                                  </p:stCondLst>
                                  <p:childTnLst>
                                    <p:set>
                                      <p:cBhvr>
                                        <p:cTn id="58" dur="1" fill="hold">
                                          <p:stCondLst>
                                            <p:cond delay="0"/>
                                          </p:stCondLst>
                                        </p:cTn>
                                        <p:tgtEl>
                                          <p:spTgt spid="13"/>
                                        </p:tgtEl>
                                        <p:attrNameLst>
                                          <p:attrName>style.visibility</p:attrName>
                                        </p:attrNameLst>
                                      </p:cBhvr>
                                      <p:to>
                                        <p:strVal val="visible"/>
                                      </p:to>
                                    </p:set>
                                    <p:anim calcmode="lin" valueType="num">
                                      <p:cBhvr additive="base">
                                        <p:cTn id="59" dur="500"/>
                                        <p:tgtEl>
                                          <p:spTgt spid="13"/>
                                        </p:tgtEl>
                                        <p:attrNameLst>
                                          <p:attrName>ppt_y</p:attrName>
                                        </p:attrNameLst>
                                      </p:cBhvr>
                                      <p:tavLst>
                                        <p:tav tm="0">
                                          <p:val>
                                            <p:strVal val="#ppt_y-#ppt_h*1.125000"/>
                                          </p:val>
                                        </p:tav>
                                        <p:tav tm="100000">
                                          <p:val>
                                            <p:strVal val="#ppt_y"/>
                                          </p:val>
                                        </p:tav>
                                      </p:tavLst>
                                    </p:anim>
                                    <p:animEffect transition="in" filter="wipe(down)">
                                      <p:cBhvr>
                                        <p:cTn id="60" dur="500"/>
                                        <p:tgtEl>
                                          <p:spTgt spid="13"/>
                                        </p:tgtEl>
                                      </p:cBhvr>
                                    </p:animEffect>
                                  </p:childTnLst>
                                </p:cTn>
                              </p:par>
                            </p:childTnLst>
                          </p:cTn>
                        </p:par>
                      </p:childTnLst>
                    </p:cTn>
                  </p:par>
                  <p:par>
                    <p:cTn id="61" fill="hold">
                      <p:stCondLst>
                        <p:cond delay="indefinite"/>
                      </p:stCondLst>
                      <p:childTnLst>
                        <p:par>
                          <p:cTn id="62" fill="hold">
                            <p:stCondLst>
                              <p:cond delay="0"/>
                            </p:stCondLst>
                            <p:childTnLst>
                              <p:par>
                                <p:cTn id="63" presetID="12" presetClass="entr" presetSubtype="8" fill="hold" grpId="0" nodeType="clickEffect">
                                  <p:stCondLst>
                                    <p:cond delay="0"/>
                                  </p:stCondLst>
                                  <p:childTnLst>
                                    <p:set>
                                      <p:cBhvr>
                                        <p:cTn id="64" dur="1" fill="hold">
                                          <p:stCondLst>
                                            <p:cond delay="0"/>
                                          </p:stCondLst>
                                        </p:cTn>
                                        <p:tgtEl>
                                          <p:spTgt spid="14"/>
                                        </p:tgtEl>
                                        <p:attrNameLst>
                                          <p:attrName>style.visibility</p:attrName>
                                        </p:attrNameLst>
                                      </p:cBhvr>
                                      <p:to>
                                        <p:strVal val="visible"/>
                                      </p:to>
                                    </p:set>
                                    <p:anim calcmode="lin" valueType="num">
                                      <p:cBhvr additive="base">
                                        <p:cTn id="65" dur="500"/>
                                        <p:tgtEl>
                                          <p:spTgt spid="14"/>
                                        </p:tgtEl>
                                        <p:attrNameLst>
                                          <p:attrName>ppt_x</p:attrName>
                                        </p:attrNameLst>
                                      </p:cBhvr>
                                      <p:tavLst>
                                        <p:tav tm="0">
                                          <p:val>
                                            <p:strVal val="#ppt_x-#ppt_w*1.125000"/>
                                          </p:val>
                                        </p:tav>
                                        <p:tav tm="100000">
                                          <p:val>
                                            <p:strVal val="#ppt_x"/>
                                          </p:val>
                                        </p:tav>
                                      </p:tavLst>
                                    </p:anim>
                                    <p:animEffect transition="in" filter="wipe(right)">
                                      <p:cBhvr>
                                        <p:cTn id="66" dur="500"/>
                                        <p:tgtEl>
                                          <p:spTgt spid="14"/>
                                        </p:tgtEl>
                                      </p:cBhvr>
                                    </p:animEffect>
                                  </p:childTnLst>
                                </p:cTn>
                              </p:par>
                              <p:par>
                                <p:cTn id="67" presetID="12" presetClass="entr" presetSubtype="8" fill="hold" grpId="0" nodeType="withEffect">
                                  <p:stCondLst>
                                    <p:cond delay="0"/>
                                  </p:stCondLst>
                                  <p:childTnLst>
                                    <p:set>
                                      <p:cBhvr>
                                        <p:cTn id="68" dur="1" fill="hold">
                                          <p:stCondLst>
                                            <p:cond delay="0"/>
                                          </p:stCondLst>
                                        </p:cTn>
                                        <p:tgtEl>
                                          <p:spTgt spid="15"/>
                                        </p:tgtEl>
                                        <p:attrNameLst>
                                          <p:attrName>style.visibility</p:attrName>
                                        </p:attrNameLst>
                                      </p:cBhvr>
                                      <p:to>
                                        <p:strVal val="visible"/>
                                      </p:to>
                                    </p:set>
                                    <p:anim calcmode="lin" valueType="num">
                                      <p:cBhvr additive="base">
                                        <p:cTn id="69" dur="500"/>
                                        <p:tgtEl>
                                          <p:spTgt spid="15"/>
                                        </p:tgtEl>
                                        <p:attrNameLst>
                                          <p:attrName>ppt_x</p:attrName>
                                        </p:attrNameLst>
                                      </p:cBhvr>
                                      <p:tavLst>
                                        <p:tav tm="0">
                                          <p:val>
                                            <p:strVal val="#ppt_x-#ppt_w*1.125000"/>
                                          </p:val>
                                        </p:tav>
                                        <p:tav tm="100000">
                                          <p:val>
                                            <p:strVal val="#ppt_x"/>
                                          </p:val>
                                        </p:tav>
                                      </p:tavLst>
                                    </p:anim>
                                    <p:animEffect transition="in" filter="wipe(right)">
                                      <p:cBhvr>
                                        <p:cTn id="70" dur="500"/>
                                        <p:tgtEl>
                                          <p:spTgt spid="15"/>
                                        </p:tgtEl>
                                      </p:cBhvr>
                                    </p:animEffect>
                                  </p:childTnLst>
                                </p:cTn>
                              </p:par>
                              <p:par>
                                <p:cTn id="71" presetID="12" presetClass="entr" presetSubtype="8" fill="hold" grpId="0" nodeType="withEffect">
                                  <p:stCondLst>
                                    <p:cond delay="0"/>
                                  </p:stCondLst>
                                  <p:childTnLst>
                                    <p:set>
                                      <p:cBhvr>
                                        <p:cTn id="72" dur="1" fill="hold">
                                          <p:stCondLst>
                                            <p:cond delay="0"/>
                                          </p:stCondLst>
                                        </p:cTn>
                                        <p:tgtEl>
                                          <p:spTgt spid="16"/>
                                        </p:tgtEl>
                                        <p:attrNameLst>
                                          <p:attrName>style.visibility</p:attrName>
                                        </p:attrNameLst>
                                      </p:cBhvr>
                                      <p:to>
                                        <p:strVal val="visible"/>
                                      </p:to>
                                    </p:set>
                                    <p:anim calcmode="lin" valueType="num">
                                      <p:cBhvr additive="base">
                                        <p:cTn id="73" dur="500"/>
                                        <p:tgtEl>
                                          <p:spTgt spid="16"/>
                                        </p:tgtEl>
                                        <p:attrNameLst>
                                          <p:attrName>ppt_x</p:attrName>
                                        </p:attrNameLst>
                                      </p:cBhvr>
                                      <p:tavLst>
                                        <p:tav tm="0">
                                          <p:val>
                                            <p:strVal val="#ppt_x-#ppt_w*1.125000"/>
                                          </p:val>
                                        </p:tav>
                                        <p:tav tm="100000">
                                          <p:val>
                                            <p:strVal val="#ppt_x"/>
                                          </p:val>
                                        </p:tav>
                                      </p:tavLst>
                                    </p:anim>
                                    <p:animEffect transition="in" filter="wipe(right)">
                                      <p:cBhvr>
                                        <p:cTn id="74"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p:bldP spid="7" grpId="0"/>
      <p:bldP spid="8" grpId="0"/>
      <p:bldP spid="13" grpId="0"/>
      <p:bldP spid="19" grpId="0"/>
      <p:bldP spid="20" grpId="0"/>
      <p:bldP spid="5" grpId="0"/>
      <p:bldP spid="6" grpId="0"/>
    </p:bld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矩形 130"/>
          <p:cNvSpPr/>
          <p:nvPr/>
        </p:nvSpPr>
        <p:spPr>
          <a:xfrm>
            <a:off x="10484031" y="1748673"/>
            <a:ext cx="875211" cy="27607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5425440" y="2362880"/>
            <a:ext cx="692331" cy="369332"/>
          </a:xfrm>
          <a:prstGeom prst="rect">
            <a:avLst/>
          </a:prstGeom>
          <a:noFill/>
        </p:spPr>
        <p:txBody>
          <a:bodyPr wrap="square" rtlCol="0">
            <a:spAutoFit/>
          </a:bodyPr>
          <a:lstStyle/>
          <a:p>
            <a:r>
              <a:rPr lang="zh-CN" altLang="en-US" b="1" dirty="0">
                <a:solidFill>
                  <a:schemeClr val="accent5"/>
                </a:solidFill>
              </a:rPr>
              <a:t>排除</a:t>
            </a:r>
            <a:endParaRPr lang="zh-CN" altLang="en-US" b="1" dirty="0">
              <a:solidFill>
                <a:schemeClr val="accent5"/>
              </a:solidFill>
            </a:endParaRPr>
          </a:p>
        </p:txBody>
      </p:sp>
      <p:sp>
        <p:nvSpPr>
          <p:cNvPr id="15" name="文本框 14"/>
          <p:cNvSpPr txBox="1"/>
          <p:nvPr/>
        </p:nvSpPr>
        <p:spPr>
          <a:xfrm>
            <a:off x="7589519" y="2378125"/>
            <a:ext cx="692331" cy="369332"/>
          </a:xfrm>
          <a:prstGeom prst="rect">
            <a:avLst/>
          </a:prstGeom>
          <a:noFill/>
        </p:spPr>
        <p:txBody>
          <a:bodyPr wrap="square" rtlCol="0">
            <a:spAutoFit/>
          </a:bodyPr>
          <a:lstStyle/>
          <a:p>
            <a:r>
              <a:rPr lang="zh-CN" altLang="en-US" b="1" dirty="0">
                <a:solidFill>
                  <a:schemeClr val="accent5"/>
                </a:solidFill>
              </a:rPr>
              <a:t>排除</a:t>
            </a:r>
            <a:endParaRPr lang="zh-CN" altLang="en-US" b="1" dirty="0">
              <a:solidFill>
                <a:schemeClr val="accent5"/>
              </a:solidFill>
            </a:endParaRPr>
          </a:p>
        </p:txBody>
      </p:sp>
      <p:sp>
        <p:nvSpPr>
          <p:cNvPr id="16" name="文本框 15"/>
          <p:cNvSpPr txBox="1"/>
          <p:nvPr/>
        </p:nvSpPr>
        <p:spPr>
          <a:xfrm>
            <a:off x="9739451" y="2378045"/>
            <a:ext cx="692331" cy="369332"/>
          </a:xfrm>
          <a:prstGeom prst="rect">
            <a:avLst/>
          </a:prstGeom>
          <a:noFill/>
        </p:spPr>
        <p:txBody>
          <a:bodyPr wrap="square" rtlCol="0">
            <a:spAutoFit/>
          </a:bodyPr>
          <a:lstStyle/>
          <a:p>
            <a:r>
              <a:rPr lang="zh-CN" altLang="en-US" b="1" dirty="0">
                <a:solidFill>
                  <a:schemeClr val="accent5"/>
                </a:solidFill>
              </a:rPr>
              <a:t>排除</a:t>
            </a:r>
            <a:endParaRPr lang="zh-CN" altLang="en-US" b="1" dirty="0">
              <a:solidFill>
                <a:schemeClr val="accent5"/>
              </a:solidFill>
            </a:endParaRPr>
          </a:p>
        </p:txBody>
      </p:sp>
      <p:grpSp>
        <p:nvGrpSpPr>
          <p:cNvPr id="4" name="组合 3"/>
          <p:cNvGrpSpPr/>
          <p:nvPr/>
        </p:nvGrpSpPr>
        <p:grpSpPr>
          <a:xfrm>
            <a:off x="304799" y="749300"/>
            <a:ext cx="6192345" cy="400110"/>
            <a:chOff x="424116" y="898245"/>
            <a:chExt cx="6192345" cy="400110"/>
          </a:xfrm>
        </p:grpSpPr>
        <p:sp>
          <p:nvSpPr>
            <p:cNvPr id="2" name="平行四边形 1"/>
            <p:cNvSpPr/>
            <p:nvPr/>
          </p:nvSpPr>
          <p:spPr>
            <a:xfrm>
              <a:off x="424116" y="898245"/>
              <a:ext cx="694509"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03</a:t>
              </a:r>
              <a:endParaRPr lang="zh-CN" altLang="en-US" sz="2200" dirty="0">
                <a:latin typeface="Impact" panose="020B0806030902050204" pitchFamily="34" charset="0"/>
              </a:endParaRPr>
            </a:p>
          </p:txBody>
        </p:sp>
        <p:sp>
          <p:nvSpPr>
            <p:cNvPr id="3" name="文本框 2"/>
            <p:cNvSpPr txBox="1"/>
            <p:nvPr/>
          </p:nvSpPr>
          <p:spPr>
            <a:xfrm>
              <a:off x="1118625" y="898245"/>
              <a:ext cx="5497836" cy="400110"/>
            </a:xfrm>
            <a:prstGeom prst="rect">
              <a:avLst/>
            </a:prstGeom>
            <a:noFill/>
          </p:spPr>
          <p:txBody>
            <a:bodyPr wrap="square" rtlCol="0">
              <a:spAutoFit/>
            </a:bodyPr>
            <a:lstStyle/>
            <a:p>
              <a:r>
                <a:rPr lang="en-US" altLang="zh-CN" sz="2000" b="1" dirty="0"/>
                <a:t>TCP</a:t>
              </a:r>
              <a:r>
                <a:rPr lang="zh-CN" altLang="en-US" sz="2000" b="1" dirty="0"/>
                <a:t>的四种拥塞控制方法</a:t>
              </a:r>
              <a:endParaRPr lang="zh-CN" altLang="en-US" sz="2000" b="1" dirty="0"/>
            </a:p>
          </p:txBody>
        </p:sp>
      </p:grpSp>
      <p:grpSp>
        <p:nvGrpSpPr>
          <p:cNvPr id="18" name="组合 17"/>
          <p:cNvGrpSpPr/>
          <p:nvPr/>
        </p:nvGrpSpPr>
        <p:grpSpPr>
          <a:xfrm>
            <a:off x="888274" y="1149410"/>
            <a:ext cx="10998926" cy="1598955"/>
            <a:chOff x="888274" y="1149410"/>
            <a:chExt cx="10998926" cy="1598955"/>
          </a:xfrm>
        </p:grpSpPr>
        <p:sp>
          <p:nvSpPr>
            <p:cNvPr id="9" name="文本框 8"/>
            <p:cNvSpPr txBox="1"/>
            <p:nvPr/>
          </p:nvSpPr>
          <p:spPr>
            <a:xfrm>
              <a:off x="888274" y="1149410"/>
              <a:ext cx="10998926" cy="1200329"/>
            </a:xfrm>
            <a:prstGeom prst="rect">
              <a:avLst/>
            </a:prstGeom>
            <a:noFill/>
          </p:spPr>
          <p:txBody>
            <a:bodyPr wrap="square" rtlCol="0">
              <a:spAutoFit/>
            </a:bodyPr>
            <a:lstStyle/>
            <a:p>
              <a:r>
                <a:rPr lang="en-US" altLang="zh-CN" b="1" dirty="0"/>
                <a:t>【2014</a:t>
              </a:r>
              <a:r>
                <a:rPr lang="zh-CN" altLang="en-US" b="1" dirty="0"/>
                <a:t>年 题</a:t>
              </a:r>
              <a:r>
                <a:rPr lang="en-US" altLang="zh-CN" b="1" dirty="0"/>
                <a:t>38】</a:t>
              </a:r>
              <a:r>
                <a:rPr lang="zh-CN" altLang="en-US" b="1" dirty="0"/>
                <a:t>主机甲和主机乙已建立了</a:t>
              </a:r>
              <a:r>
                <a:rPr lang="en-US" altLang="zh-CN" b="1" dirty="0"/>
                <a:t>TCP</a:t>
              </a:r>
              <a:r>
                <a:rPr lang="zh-CN" altLang="en-US" b="1" dirty="0"/>
                <a:t>连接，甲始终以</a:t>
              </a:r>
              <a:r>
                <a:rPr lang="en-US" altLang="zh-CN" b="1" dirty="0"/>
                <a:t>MSS=1KB</a:t>
              </a:r>
              <a:r>
                <a:rPr lang="zh-CN" altLang="en-US" b="1" dirty="0"/>
                <a:t>大小的段发送数据，并一直有数据发</a:t>
              </a:r>
              <a:endParaRPr lang="en-US" altLang="zh-CN" b="1" dirty="0"/>
            </a:p>
            <a:p>
              <a:r>
                <a:rPr lang="en-US" altLang="zh-CN" b="1" dirty="0"/>
                <a:t>                               </a:t>
              </a:r>
              <a:r>
                <a:rPr lang="zh-CN" altLang="en-US" b="1" dirty="0"/>
                <a:t>送；乙每收到一个数据段都会发出一个接收窗口为</a:t>
              </a:r>
              <a:r>
                <a:rPr lang="en-US" altLang="zh-CN" b="1" dirty="0"/>
                <a:t>10KB</a:t>
              </a:r>
              <a:r>
                <a:rPr lang="zh-CN" altLang="en-US" b="1" dirty="0"/>
                <a:t>的确认段。若甲在</a:t>
              </a:r>
              <a:r>
                <a:rPr lang="en-US" altLang="zh-CN" b="1" dirty="0"/>
                <a:t>t</a:t>
              </a:r>
              <a:r>
                <a:rPr lang="zh-CN" altLang="en-US" b="1" dirty="0"/>
                <a:t>时刻发生超时时</a:t>
              </a:r>
              <a:endParaRPr lang="en-US" altLang="zh-CN" b="1" dirty="0"/>
            </a:p>
            <a:p>
              <a:r>
                <a:rPr lang="en-US" altLang="zh-CN" b="1" dirty="0"/>
                <a:t>                               </a:t>
              </a:r>
              <a:r>
                <a:rPr lang="zh-CN" altLang="en-US" b="1" dirty="0"/>
                <a:t>拥塞窗口为</a:t>
              </a:r>
              <a:r>
                <a:rPr lang="en-US" altLang="zh-CN" b="1" dirty="0"/>
                <a:t>8KB</a:t>
              </a:r>
              <a:r>
                <a:rPr lang="zh-CN" altLang="en-US" b="1" dirty="0"/>
                <a:t>，则从</a:t>
              </a:r>
              <a:r>
                <a:rPr lang="en-US" altLang="zh-CN" b="1" dirty="0"/>
                <a:t>t</a:t>
              </a:r>
              <a:r>
                <a:rPr lang="zh-CN" altLang="en-US" b="1" dirty="0"/>
                <a:t>时刻起，不再发生超时的情况下，经过</a:t>
              </a:r>
              <a:r>
                <a:rPr lang="en-US" altLang="zh-CN" b="1" dirty="0"/>
                <a:t>10</a:t>
              </a:r>
              <a:r>
                <a:rPr lang="zh-CN" altLang="en-US" b="1" dirty="0"/>
                <a:t>个</a:t>
              </a:r>
              <a:r>
                <a:rPr lang="en-US" altLang="zh-CN" b="1" dirty="0"/>
                <a:t>RTT</a:t>
              </a:r>
              <a:r>
                <a:rPr lang="zh-CN" altLang="en-US" b="1" dirty="0"/>
                <a:t>后，甲的发送窗口是             </a:t>
              </a:r>
              <a:endParaRPr lang="en-US" altLang="zh-CN" b="1" dirty="0"/>
            </a:p>
            <a:p>
              <a:r>
                <a:rPr lang="en-US" altLang="zh-CN" b="1" dirty="0"/>
                <a:t>                            </a:t>
              </a:r>
              <a:r>
                <a:rPr lang="zh-CN" altLang="en-US" b="1" dirty="0"/>
                <a:t>（      ）。</a:t>
              </a:r>
              <a:endParaRPr lang="zh-CN" altLang="en-US" b="1" dirty="0"/>
            </a:p>
          </p:txBody>
        </p:sp>
        <p:sp>
          <p:nvSpPr>
            <p:cNvPr id="10" name="文本框 9"/>
            <p:cNvSpPr txBox="1"/>
            <p:nvPr/>
          </p:nvSpPr>
          <p:spPr>
            <a:xfrm>
              <a:off x="2444931" y="2379033"/>
              <a:ext cx="967738" cy="369332"/>
            </a:xfrm>
            <a:prstGeom prst="rect">
              <a:avLst/>
            </a:prstGeom>
            <a:noFill/>
          </p:spPr>
          <p:txBody>
            <a:bodyPr wrap="square" rtlCol="0">
              <a:spAutoFit/>
            </a:bodyPr>
            <a:lstStyle/>
            <a:p>
              <a:r>
                <a:rPr lang="en-US" altLang="zh-CN" b="1" dirty="0"/>
                <a:t>A. 10KB</a:t>
              </a:r>
              <a:endParaRPr lang="zh-CN" altLang="en-US" b="1" dirty="0"/>
            </a:p>
          </p:txBody>
        </p:sp>
        <p:sp>
          <p:nvSpPr>
            <p:cNvPr id="11" name="文本框 10"/>
            <p:cNvSpPr txBox="1"/>
            <p:nvPr/>
          </p:nvSpPr>
          <p:spPr>
            <a:xfrm>
              <a:off x="4605746" y="2379033"/>
              <a:ext cx="919843" cy="369332"/>
            </a:xfrm>
            <a:prstGeom prst="rect">
              <a:avLst/>
            </a:prstGeom>
            <a:noFill/>
          </p:spPr>
          <p:txBody>
            <a:bodyPr wrap="square" rtlCol="0">
              <a:spAutoFit/>
            </a:bodyPr>
            <a:lstStyle/>
            <a:p>
              <a:r>
                <a:rPr lang="en-US" altLang="zh-CN" b="1" dirty="0"/>
                <a:t>B. 12KB</a:t>
              </a:r>
              <a:endParaRPr lang="zh-CN" altLang="en-US" b="1" dirty="0"/>
            </a:p>
          </p:txBody>
        </p:sp>
        <p:sp>
          <p:nvSpPr>
            <p:cNvPr id="12" name="文本框 11"/>
            <p:cNvSpPr txBox="1"/>
            <p:nvPr/>
          </p:nvSpPr>
          <p:spPr>
            <a:xfrm>
              <a:off x="6766561" y="2379033"/>
              <a:ext cx="967738" cy="369332"/>
            </a:xfrm>
            <a:prstGeom prst="rect">
              <a:avLst/>
            </a:prstGeom>
            <a:noFill/>
          </p:spPr>
          <p:txBody>
            <a:bodyPr wrap="square" rtlCol="0">
              <a:spAutoFit/>
            </a:bodyPr>
            <a:lstStyle/>
            <a:p>
              <a:r>
                <a:rPr lang="en-US" altLang="zh-CN" b="1" dirty="0"/>
                <a:t>C. 14KB</a:t>
              </a:r>
              <a:endParaRPr lang="zh-CN" altLang="en-US" b="1" dirty="0"/>
            </a:p>
          </p:txBody>
        </p:sp>
        <p:sp>
          <p:nvSpPr>
            <p:cNvPr id="17" name="文本框 16"/>
            <p:cNvSpPr txBox="1"/>
            <p:nvPr/>
          </p:nvSpPr>
          <p:spPr>
            <a:xfrm>
              <a:off x="8927377" y="2379033"/>
              <a:ext cx="967738" cy="369332"/>
            </a:xfrm>
            <a:prstGeom prst="rect">
              <a:avLst/>
            </a:prstGeom>
            <a:noFill/>
          </p:spPr>
          <p:txBody>
            <a:bodyPr wrap="square" rtlCol="0">
              <a:spAutoFit/>
            </a:bodyPr>
            <a:lstStyle/>
            <a:p>
              <a:r>
                <a:rPr lang="en-US" altLang="zh-CN" b="1" dirty="0"/>
                <a:t>D. 15KB</a:t>
              </a:r>
              <a:endParaRPr lang="zh-CN" altLang="en-US" b="1" dirty="0"/>
            </a:p>
          </p:txBody>
        </p:sp>
      </p:grpSp>
      <p:sp>
        <p:nvSpPr>
          <p:cNvPr id="19" name="文本框 18"/>
          <p:cNvSpPr txBox="1"/>
          <p:nvPr/>
        </p:nvSpPr>
        <p:spPr>
          <a:xfrm>
            <a:off x="1088571" y="2707980"/>
            <a:ext cx="820783" cy="369332"/>
          </a:xfrm>
          <a:prstGeom prst="rect">
            <a:avLst/>
          </a:prstGeom>
          <a:noFill/>
        </p:spPr>
        <p:txBody>
          <a:bodyPr wrap="square" rtlCol="0">
            <a:spAutoFit/>
          </a:bodyPr>
          <a:lstStyle/>
          <a:p>
            <a:r>
              <a:rPr lang="zh-CN" altLang="en-US" b="1" dirty="0"/>
              <a:t>解析</a:t>
            </a:r>
            <a:endParaRPr lang="zh-CN" altLang="en-US" b="1" dirty="0"/>
          </a:p>
        </p:txBody>
      </p:sp>
      <p:sp>
        <p:nvSpPr>
          <p:cNvPr id="20" name="文本框 19"/>
          <p:cNvSpPr txBox="1"/>
          <p:nvPr/>
        </p:nvSpPr>
        <p:spPr>
          <a:xfrm>
            <a:off x="2643052" y="1907668"/>
            <a:ext cx="372292" cy="523220"/>
          </a:xfrm>
          <a:prstGeom prst="rect">
            <a:avLst/>
          </a:prstGeom>
          <a:noFill/>
        </p:spPr>
        <p:txBody>
          <a:bodyPr wrap="square" rtlCol="0">
            <a:spAutoFit/>
          </a:bodyPr>
          <a:lstStyle/>
          <a:p>
            <a:pPr algn="ctr"/>
            <a:r>
              <a:rPr lang="en-US" altLang="zh-CN" sz="2800" b="1" dirty="0">
                <a:solidFill>
                  <a:schemeClr val="accent1">
                    <a:lumMod val="75000"/>
                  </a:schemeClr>
                </a:solidFill>
                <a:latin typeface="Arial Black" panose="020B0A04020102020204" pitchFamily="34" charset="0"/>
              </a:rPr>
              <a:t>A</a:t>
            </a:r>
            <a:endParaRPr lang="zh-CN" altLang="en-US" sz="2800" b="1" dirty="0">
              <a:solidFill>
                <a:schemeClr val="accent1">
                  <a:lumMod val="75000"/>
                </a:schemeClr>
              </a:solidFill>
              <a:latin typeface="Arial Black" panose="020B0A04020102020204" pitchFamily="34" charset="0"/>
            </a:endParaRPr>
          </a:p>
        </p:txBody>
      </p:sp>
      <p:grpSp>
        <p:nvGrpSpPr>
          <p:cNvPr id="27" name="组合 26"/>
          <p:cNvGrpSpPr/>
          <p:nvPr/>
        </p:nvGrpSpPr>
        <p:grpSpPr>
          <a:xfrm>
            <a:off x="1166810" y="2831630"/>
            <a:ext cx="4783217" cy="871298"/>
            <a:chOff x="1166810" y="2988386"/>
            <a:chExt cx="4783217" cy="871298"/>
          </a:xfrm>
        </p:grpSpPr>
        <p:sp>
          <p:nvSpPr>
            <p:cNvPr id="22" name="文本框 21"/>
            <p:cNvSpPr txBox="1"/>
            <p:nvPr/>
          </p:nvSpPr>
          <p:spPr>
            <a:xfrm>
              <a:off x="3748226" y="2988386"/>
              <a:ext cx="2201801" cy="369332"/>
            </a:xfrm>
            <a:prstGeom prst="rect">
              <a:avLst/>
            </a:prstGeom>
            <a:noFill/>
          </p:spPr>
          <p:txBody>
            <a:bodyPr wrap="square" rtlCol="0">
              <a:spAutoFit/>
            </a:bodyPr>
            <a:lstStyle/>
            <a:p>
              <a:r>
                <a:rPr lang="en-US" altLang="zh-CN" b="1" dirty="0">
                  <a:solidFill>
                    <a:schemeClr val="accent1"/>
                  </a:solidFill>
                </a:rPr>
                <a:t>ssthresh = 8 / 2 = 4</a:t>
              </a:r>
              <a:endParaRPr lang="zh-CN" altLang="en-US" b="1" dirty="0">
                <a:solidFill>
                  <a:schemeClr val="accent1"/>
                </a:solidFill>
              </a:endParaRPr>
            </a:p>
          </p:txBody>
        </p:sp>
        <p:sp>
          <p:nvSpPr>
            <p:cNvPr id="23" name="文本框 22"/>
            <p:cNvSpPr txBox="1"/>
            <p:nvPr/>
          </p:nvSpPr>
          <p:spPr>
            <a:xfrm>
              <a:off x="3748226" y="3239369"/>
              <a:ext cx="1168156" cy="369332"/>
            </a:xfrm>
            <a:prstGeom prst="rect">
              <a:avLst/>
            </a:prstGeom>
            <a:noFill/>
          </p:spPr>
          <p:txBody>
            <a:bodyPr wrap="square" rtlCol="0">
              <a:spAutoFit/>
            </a:bodyPr>
            <a:lstStyle/>
            <a:p>
              <a:r>
                <a:rPr lang="en-US" altLang="zh-CN" b="1" dirty="0">
                  <a:solidFill>
                    <a:schemeClr val="accent1"/>
                  </a:solidFill>
                </a:rPr>
                <a:t>cwnd = 1</a:t>
              </a:r>
              <a:endParaRPr lang="zh-CN" altLang="en-US" b="1" dirty="0">
                <a:solidFill>
                  <a:schemeClr val="accent1"/>
                </a:solidFill>
              </a:endParaRPr>
            </a:p>
          </p:txBody>
        </p:sp>
        <p:sp>
          <p:nvSpPr>
            <p:cNvPr id="24" name="文本框 23"/>
            <p:cNvSpPr txBox="1"/>
            <p:nvPr/>
          </p:nvSpPr>
          <p:spPr>
            <a:xfrm>
              <a:off x="1166810" y="3283696"/>
              <a:ext cx="2592977" cy="369332"/>
            </a:xfrm>
            <a:prstGeom prst="rect">
              <a:avLst/>
            </a:prstGeom>
            <a:noFill/>
          </p:spPr>
          <p:txBody>
            <a:bodyPr wrap="square" rtlCol="0">
              <a:spAutoFit/>
            </a:bodyPr>
            <a:lstStyle/>
            <a:p>
              <a:r>
                <a:rPr lang="zh-CN" altLang="en-US" b="1" dirty="0"/>
                <a:t>出现超时重传时的处理</a:t>
              </a:r>
              <a:endParaRPr lang="zh-CN" altLang="en-US" b="1" dirty="0"/>
            </a:p>
          </p:txBody>
        </p:sp>
        <p:sp>
          <p:nvSpPr>
            <p:cNvPr id="25" name="文本框 24"/>
            <p:cNvSpPr txBox="1"/>
            <p:nvPr/>
          </p:nvSpPr>
          <p:spPr>
            <a:xfrm>
              <a:off x="3748226" y="3490352"/>
              <a:ext cx="1879708" cy="369332"/>
            </a:xfrm>
            <a:prstGeom prst="rect">
              <a:avLst/>
            </a:prstGeom>
            <a:noFill/>
          </p:spPr>
          <p:txBody>
            <a:bodyPr wrap="square" rtlCol="0">
              <a:spAutoFit/>
            </a:bodyPr>
            <a:lstStyle/>
            <a:p>
              <a:r>
                <a:rPr lang="zh-CN" altLang="en-US" b="1" dirty="0">
                  <a:solidFill>
                    <a:schemeClr val="accent3"/>
                  </a:solidFill>
                </a:rPr>
                <a:t>开始慢开始算法</a:t>
              </a:r>
              <a:endParaRPr lang="zh-CN" altLang="en-US" b="1" dirty="0">
                <a:solidFill>
                  <a:schemeClr val="accent3"/>
                </a:solidFill>
              </a:endParaRPr>
            </a:p>
          </p:txBody>
        </p:sp>
        <p:sp>
          <p:nvSpPr>
            <p:cNvPr id="26" name="左大括号 25"/>
            <p:cNvSpPr/>
            <p:nvPr/>
          </p:nvSpPr>
          <p:spPr>
            <a:xfrm>
              <a:off x="3605348" y="3184050"/>
              <a:ext cx="168985" cy="520391"/>
            </a:xfrm>
            <a:prstGeom prst="leftBrace">
              <a:avLst>
                <a:gd name="adj1" fmla="val 105203"/>
                <a:gd name="adj2" fmla="val 50000"/>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sp>
        <p:nvSpPr>
          <p:cNvPr id="28" name="文本框 27"/>
          <p:cNvSpPr txBox="1"/>
          <p:nvPr/>
        </p:nvSpPr>
        <p:spPr>
          <a:xfrm>
            <a:off x="4375537" y="3982252"/>
            <a:ext cx="2006072" cy="369332"/>
          </a:xfrm>
          <a:prstGeom prst="rect">
            <a:avLst/>
          </a:prstGeom>
          <a:noFill/>
        </p:spPr>
        <p:txBody>
          <a:bodyPr wrap="square" rtlCol="0">
            <a:spAutoFit/>
          </a:bodyPr>
          <a:lstStyle/>
          <a:p>
            <a:r>
              <a:rPr lang="en-US" altLang="zh-CN" b="1" dirty="0">
                <a:solidFill>
                  <a:schemeClr val="accent3"/>
                </a:solidFill>
              </a:rPr>
              <a:t>cwnd = 1 + 1 = 2</a:t>
            </a:r>
            <a:endParaRPr lang="zh-CN" altLang="en-US" b="1" dirty="0">
              <a:solidFill>
                <a:schemeClr val="accent3"/>
              </a:solidFill>
            </a:endParaRPr>
          </a:p>
        </p:txBody>
      </p:sp>
      <p:sp>
        <p:nvSpPr>
          <p:cNvPr id="29" name="文本框 28"/>
          <p:cNvSpPr txBox="1"/>
          <p:nvPr/>
        </p:nvSpPr>
        <p:spPr>
          <a:xfrm>
            <a:off x="4374994" y="4467231"/>
            <a:ext cx="2058866" cy="369332"/>
          </a:xfrm>
          <a:prstGeom prst="rect">
            <a:avLst/>
          </a:prstGeom>
          <a:noFill/>
        </p:spPr>
        <p:txBody>
          <a:bodyPr wrap="square" rtlCol="0">
            <a:spAutoFit/>
          </a:bodyPr>
          <a:lstStyle/>
          <a:p>
            <a:r>
              <a:rPr lang="en-US" altLang="zh-CN" b="1" dirty="0">
                <a:solidFill>
                  <a:schemeClr val="accent3"/>
                </a:solidFill>
              </a:rPr>
              <a:t>cwnd = 2 + 2 = 4</a:t>
            </a:r>
            <a:endParaRPr lang="zh-CN" altLang="en-US" b="1" dirty="0">
              <a:solidFill>
                <a:schemeClr val="accent3"/>
              </a:solidFill>
            </a:endParaRPr>
          </a:p>
        </p:txBody>
      </p:sp>
      <p:sp>
        <p:nvSpPr>
          <p:cNvPr id="30" name="文本框 29"/>
          <p:cNvSpPr txBox="1"/>
          <p:nvPr/>
        </p:nvSpPr>
        <p:spPr>
          <a:xfrm>
            <a:off x="1167353" y="3996663"/>
            <a:ext cx="3692435" cy="369332"/>
          </a:xfrm>
          <a:prstGeom prst="rect">
            <a:avLst/>
          </a:prstGeom>
          <a:noFill/>
        </p:spPr>
        <p:txBody>
          <a:bodyPr wrap="square" rtlCol="0">
            <a:spAutoFit/>
          </a:bodyPr>
          <a:lstStyle/>
          <a:p>
            <a:r>
              <a:rPr lang="zh-CN" altLang="en-US" b="1" dirty="0">
                <a:solidFill>
                  <a:schemeClr val="accent3"/>
                </a:solidFill>
              </a:rPr>
              <a:t>第</a:t>
            </a:r>
            <a:r>
              <a:rPr lang="en-US" altLang="zh-CN" b="1" dirty="0">
                <a:solidFill>
                  <a:schemeClr val="accent3"/>
                </a:solidFill>
              </a:rPr>
              <a:t>1</a:t>
            </a:r>
            <a:r>
              <a:rPr lang="zh-CN" altLang="en-US" b="1" dirty="0">
                <a:solidFill>
                  <a:schemeClr val="accent3"/>
                </a:solidFill>
              </a:rPr>
              <a:t>个传输轮次（</a:t>
            </a:r>
            <a:r>
              <a:rPr lang="en-US" altLang="zh-CN" b="1" dirty="0">
                <a:solidFill>
                  <a:schemeClr val="accent3"/>
                </a:solidFill>
              </a:rPr>
              <a:t>RTT</a:t>
            </a:r>
            <a:r>
              <a:rPr lang="zh-CN" altLang="en-US" b="1" dirty="0">
                <a:solidFill>
                  <a:schemeClr val="accent3"/>
                </a:solidFill>
              </a:rPr>
              <a:t>）结束</a:t>
            </a:r>
            <a:endParaRPr lang="zh-CN" altLang="en-US" b="1" dirty="0">
              <a:solidFill>
                <a:schemeClr val="accent3"/>
              </a:solidFill>
            </a:endParaRPr>
          </a:p>
        </p:txBody>
      </p:sp>
      <p:sp>
        <p:nvSpPr>
          <p:cNvPr id="31" name="文本框 30"/>
          <p:cNvSpPr txBox="1"/>
          <p:nvPr/>
        </p:nvSpPr>
        <p:spPr>
          <a:xfrm>
            <a:off x="1167353" y="3597010"/>
            <a:ext cx="942701" cy="369332"/>
          </a:xfrm>
          <a:prstGeom prst="rect">
            <a:avLst/>
          </a:prstGeom>
          <a:noFill/>
        </p:spPr>
        <p:txBody>
          <a:bodyPr wrap="square" rtlCol="0">
            <a:spAutoFit/>
          </a:bodyPr>
          <a:lstStyle/>
          <a:p>
            <a:r>
              <a:rPr lang="zh-CN" altLang="en-US" b="1" dirty="0"/>
              <a:t>之后的</a:t>
            </a:r>
            <a:endParaRPr lang="zh-CN" altLang="en-US" b="1" dirty="0"/>
          </a:p>
        </p:txBody>
      </p:sp>
      <p:sp>
        <p:nvSpPr>
          <p:cNvPr id="32" name="文本框 31"/>
          <p:cNvSpPr txBox="1"/>
          <p:nvPr/>
        </p:nvSpPr>
        <p:spPr>
          <a:xfrm>
            <a:off x="1166810" y="4481642"/>
            <a:ext cx="3692435" cy="369332"/>
          </a:xfrm>
          <a:prstGeom prst="rect">
            <a:avLst/>
          </a:prstGeom>
          <a:noFill/>
        </p:spPr>
        <p:txBody>
          <a:bodyPr wrap="square" rtlCol="0">
            <a:spAutoFit/>
          </a:bodyPr>
          <a:lstStyle/>
          <a:p>
            <a:r>
              <a:rPr lang="zh-CN" altLang="en-US" b="1" dirty="0">
                <a:solidFill>
                  <a:schemeClr val="accent3"/>
                </a:solidFill>
              </a:rPr>
              <a:t>第</a:t>
            </a:r>
            <a:r>
              <a:rPr lang="en-US" altLang="zh-CN" b="1" dirty="0">
                <a:solidFill>
                  <a:schemeClr val="accent3"/>
                </a:solidFill>
              </a:rPr>
              <a:t>2</a:t>
            </a:r>
            <a:r>
              <a:rPr lang="zh-CN" altLang="en-US" b="1" dirty="0">
                <a:solidFill>
                  <a:schemeClr val="accent3"/>
                </a:solidFill>
              </a:rPr>
              <a:t>个传输轮次（</a:t>
            </a:r>
            <a:r>
              <a:rPr lang="en-US" altLang="zh-CN" b="1" dirty="0">
                <a:solidFill>
                  <a:schemeClr val="accent3"/>
                </a:solidFill>
              </a:rPr>
              <a:t>RTT</a:t>
            </a:r>
            <a:r>
              <a:rPr lang="zh-CN" altLang="en-US" b="1" dirty="0">
                <a:solidFill>
                  <a:schemeClr val="accent3"/>
                </a:solidFill>
              </a:rPr>
              <a:t>）结束</a:t>
            </a:r>
            <a:endParaRPr lang="zh-CN" altLang="en-US" b="1" dirty="0">
              <a:solidFill>
                <a:schemeClr val="accent3"/>
              </a:solidFill>
            </a:endParaRPr>
          </a:p>
        </p:txBody>
      </p:sp>
      <p:grpSp>
        <p:nvGrpSpPr>
          <p:cNvPr id="33" name="组合 32"/>
          <p:cNvGrpSpPr/>
          <p:nvPr/>
        </p:nvGrpSpPr>
        <p:grpSpPr>
          <a:xfrm>
            <a:off x="1166810" y="4937799"/>
            <a:ext cx="5600153" cy="369332"/>
            <a:chOff x="6287046" y="5400640"/>
            <a:chExt cx="5600153" cy="369332"/>
          </a:xfrm>
        </p:grpSpPr>
        <p:sp>
          <p:nvSpPr>
            <p:cNvPr id="34" name="矩形 33"/>
            <p:cNvSpPr/>
            <p:nvPr/>
          </p:nvSpPr>
          <p:spPr>
            <a:xfrm>
              <a:off x="10267152" y="5433295"/>
              <a:ext cx="1391448" cy="3303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文本框 34"/>
            <p:cNvSpPr txBox="1"/>
            <p:nvPr/>
          </p:nvSpPr>
          <p:spPr>
            <a:xfrm>
              <a:off x="6287046" y="5400640"/>
              <a:ext cx="5600153" cy="369332"/>
            </a:xfrm>
            <a:prstGeom prst="rect">
              <a:avLst/>
            </a:prstGeom>
            <a:noFill/>
          </p:spPr>
          <p:txBody>
            <a:bodyPr wrap="square" rtlCol="0">
              <a:spAutoFit/>
            </a:bodyPr>
            <a:lstStyle/>
            <a:p>
              <a:r>
                <a:rPr lang="zh-CN" altLang="en-US" b="1" dirty="0"/>
                <a:t>由于此时 </a:t>
              </a:r>
              <a:r>
                <a:rPr lang="en-US" altLang="zh-CN" b="1" dirty="0"/>
                <a:t>cwnd = 4 = ssthresh</a:t>
              </a:r>
              <a:r>
                <a:rPr lang="zh-CN" altLang="en-US" b="1" dirty="0"/>
                <a:t>，之后改为拥塞避免算法。</a:t>
              </a:r>
              <a:endParaRPr lang="zh-CN" altLang="en-US" b="1" dirty="0"/>
            </a:p>
          </p:txBody>
        </p:sp>
      </p:grpSp>
      <p:grpSp>
        <p:nvGrpSpPr>
          <p:cNvPr id="36" name="组合 35"/>
          <p:cNvGrpSpPr/>
          <p:nvPr/>
        </p:nvGrpSpPr>
        <p:grpSpPr>
          <a:xfrm>
            <a:off x="1166812" y="5423985"/>
            <a:ext cx="3098616" cy="369332"/>
            <a:chOff x="6287048" y="5886826"/>
            <a:chExt cx="3098616" cy="369332"/>
          </a:xfrm>
        </p:grpSpPr>
        <p:sp>
          <p:nvSpPr>
            <p:cNvPr id="37" name="矩形 36"/>
            <p:cNvSpPr/>
            <p:nvPr/>
          </p:nvSpPr>
          <p:spPr>
            <a:xfrm>
              <a:off x="6351563" y="5891927"/>
              <a:ext cx="2812034" cy="3303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文本框 37"/>
            <p:cNvSpPr txBox="1"/>
            <p:nvPr/>
          </p:nvSpPr>
          <p:spPr>
            <a:xfrm>
              <a:off x="6287048" y="5886826"/>
              <a:ext cx="3098616" cy="369332"/>
            </a:xfrm>
            <a:prstGeom prst="rect">
              <a:avLst/>
            </a:prstGeom>
            <a:noFill/>
          </p:spPr>
          <p:txBody>
            <a:bodyPr wrap="square" rtlCol="0">
              <a:spAutoFit/>
            </a:bodyPr>
            <a:lstStyle/>
            <a:p>
              <a:r>
                <a:rPr lang="zh-CN" altLang="en-US" b="1" dirty="0"/>
                <a:t>第</a:t>
              </a:r>
              <a:r>
                <a:rPr lang="en-US" altLang="zh-CN" b="1" dirty="0"/>
                <a:t>3</a:t>
              </a:r>
              <a:r>
                <a:rPr lang="zh-CN" altLang="en-US" b="1" dirty="0"/>
                <a:t>个传输轮次（</a:t>
              </a:r>
              <a:r>
                <a:rPr lang="en-US" altLang="zh-CN" b="1" dirty="0"/>
                <a:t>RTT</a:t>
              </a:r>
              <a:r>
                <a:rPr lang="zh-CN" altLang="en-US" b="1" dirty="0"/>
                <a:t>）结束</a:t>
              </a:r>
              <a:endParaRPr lang="zh-CN" altLang="en-US" b="1" dirty="0"/>
            </a:p>
          </p:txBody>
        </p:sp>
      </p:grpSp>
      <p:grpSp>
        <p:nvGrpSpPr>
          <p:cNvPr id="39" name="组合 38"/>
          <p:cNvGrpSpPr/>
          <p:nvPr/>
        </p:nvGrpSpPr>
        <p:grpSpPr>
          <a:xfrm>
            <a:off x="4370533" y="5409574"/>
            <a:ext cx="1682237" cy="369332"/>
            <a:chOff x="9490769" y="5872415"/>
            <a:chExt cx="1682237" cy="369332"/>
          </a:xfrm>
        </p:grpSpPr>
        <p:sp>
          <p:nvSpPr>
            <p:cNvPr id="40" name="矩形 39"/>
            <p:cNvSpPr/>
            <p:nvPr/>
          </p:nvSpPr>
          <p:spPr>
            <a:xfrm>
              <a:off x="9490769" y="5892008"/>
              <a:ext cx="1617723" cy="3303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文本框 40"/>
            <p:cNvSpPr txBox="1"/>
            <p:nvPr/>
          </p:nvSpPr>
          <p:spPr>
            <a:xfrm>
              <a:off x="9495231" y="5872415"/>
              <a:ext cx="1677775" cy="369332"/>
            </a:xfrm>
            <a:prstGeom prst="rect">
              <a:avLst/>
            </a:prstGeom>
            <a:noFill/>
          </p:spPr>
          <p:txBody>
            <a:bodyPr wrap="square" rtlCol="0">
              <a:spAutoFit/>
            </a:bodyPr>
            <a:lstStyle/>
            <a:p>
              <a:r>
                <a:rPr lang="en-US" altLang="zh-CN" b="1" dirty="0"/>
                <a:t>cwnd = 4 + 1 = 5</a:t>
              </a:r>
              <a:endParaRPr lang="zh-CN" altLang="en-US" b="1" dirty="0"/>
            </a:p>
          </p:txBody>
        </p:sp>
      </p:grpSp>
      <p:grpSp>
        <p:nvGrpSpPr>
          <p:cNvPr id="42" name="组合 41"/>
          <p:cNvGrpSpPr/>
          <p:nvPr/>
        </p:nvGrpSpPr>
        <p:grpSpPr>
          <a:xfrm>
            <a:off x="1166810" y="5921656"/>
            <a:ext cx="3098616" cy="369332"/>
            <a:chOff x="6287048" y="5886826"/>
            <a:chExt cx="3098616" cy="369332"/>
          </a:xfrm>
        </p:grpSpPr>
        <p:sp>
          <p:nvSpPr>
            <p:cNvPr id="43" name="矩形 42"/>
            <p:cNvSpPr/>
            <p:nvPr/>
          </p:nvSpPr>
          <p:spPr>
            <a:xfrm>
              <a:off x="6351563" y="5891927"/>
              <a:ext cx="2812034" cy="3303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文本框 43"/>
            <p:cNvSpPr txBox="1"/>
            <p:nvPr/>
          </p:nvSpPr>
          <p:spPr>
            <a:xfrm>
              <a:off x="6287048" y="5886826"/>
              <a:ext cx="3098616" cy="369332"/>
            </a:xfrm>
            <a:prstGeom prst="rect">
              <a:avLst/>
            </a:prstGeom>
            <a:noFill/>
          </p:spPr>
          <p:txBody>
            <a:bodyPr wrap="square" rtlCol="0">
              <a:spAutoFit/>
            </a:bodyPr>
            <a:lstStyle/>
            <a:p>
              <a:r>
                <a:rPr lang="zh-CN" altLang="en-US" b="1" dirty="0"/>
                <a:t>第</a:t>
              </a:r>
              <a:r>
                <a:rPr lang="en-US" altLang="zh-CN" b="1" dirty="0"/>
                <a:t>4</a:t>
              </a:r>
              <a:r>
                <a:rPr lang="zh-CN" altLang="en-US" b="1" dirty="0"/>
                <a:t>个传输轮次（</a:t>
              </a:r>
              <a:r>
                <a:rPr lang="en-US" altLang="zh-CN" b="1" dirty="0"/>
                <a:t>RTT</a:t>
              </a:r>
              <a:r>
                <a:rPr lang="zh-CN" altLang="en-US" b="1" dirty="0"/>
                <a:t>）结束</a:t>
              </a:r>
              <a:endParaRPr lang="zh-CN" altLang="en-US" b="1" dirty="0"/>
            </a:p>
          </p:txBody>
        </p:sp>
      </p:grpSp>
      <p:grpSp>
        <p:nvGrpSpPr>
          <p:cNvPr id="45" name="组合 44"/>
          <p:cNvGrpSpPr/>
          <p:nvPr/>
        </p:nvGrpSpPr>
        <p:grpSpPr>
          <a:xfrm>
            <a:off x="4370531" y="5907245"/>
            <a:ext cx="1682237" cy="369332"/>
            <a:chOff x="9490769" y="5872415"/>
            <a:chExt cx="1682237" cy="369332"/>
          </a:xfrm>
        </p:grpSpPr>
        <p:sp>
          <p:nvSpPr>
            <p:cNvPr id="46" name="矩形 45"/>
            <p:cNvSpPr/>
            <p:nvPr/>
          </p:nvSpPr>
          <p:spPr>
            <a:xfrm>
              <a:off x="9490769" y="5892008"/>
              <a:ext cx="1617723" cy="3303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文本框 46"/>
            <p:cNvSpPr txBox="1"/>
            <p:nvPr/>
          </p:nvSpPr>
          <p:spPr>
            <a:xfrm>
              <a:off x="9495231" y="5872415"/>
              <a:ext cx="1677775" cy="369332"/>
            </a:xfrm>
            <a:prstGeom prst="rect">
              <a:avLst/>
            </a:prstGeom>
            <a:noFill/>
          </p:spPr>
          <p:txBody>
            <a:bodyPr wrap="square" rtlCol="0">
              <a:spAutoFit/>
            </a:bodyPr>
            <a:lstStyle/>
            <a:p>
              <a:r>
                <a:rPr lang="en-US" altLang="zh-CN" b="1" dirty="0"/>
                <a:t>cwnd = 5 + 1 = 6</a:t>
              </a:r>
              <a:endParaRPr lang="zh-CN" altLang="en-US" b="1" dirty="0"/>
            </a:p>
          </p:txBody>
        </p:sp>
      </p:grpSp>
      <p:grpSp>
        <p:nvGrpSpPr>
          <p:cNvPr id="126" name="组合 125"/>
          <p:cNvGrpSpPr/>
          <p:nvPr/>
        </p:nvGrpSpPr>
        <p:grpSpPr>
          <a:xfrm>
            <a:off x="6909841" y="2864849"/>
            <a:ext cx="5033692" cy="2430046"/>
            <a:chOff x="6909841" y="2864849"/>
            <a:chExt cx="5033692" cy="2430046"/>
          </a:xfrm>
        </p:grpSpPr>
        <p:grpSp>
          <p:nvGrpSpPr>
            <p:cNvPr id="90" name="组合 89"/>
            <p:cNvGrpSpPr/>
            <p:nvPr/>
          </p:nvGrpSpPr>
          <p:grpSpPr>
            <a:xfrm>
              <a:off x="6909841" y="4913548"/>
              <a:ext cx="5033692" cy="381347"/>
              <a:chOff x="6952146" y="5260083"/>
              <a:chExt cx="5033692" cy="381347"/>
            </a:xfrm>
          </p:grpSpPr>
          <p:grpSp>
            <p:nvGrpSpPr>
              <p:cNvPr id="84" name="组合 83"/>
              <p:cNvGrpSpPr/>
              <p:nvPr/>
            </p:nvGrpSpPr>
            <p:grpSpPr>
              <a:xfrm>
                <a:off x="6952146" y="5272098"/>
                <a:ext cx="3098616" cy="369332"/>
                <a:chOff x="6287048" y="5881411"/>
                <a:chExt cx="3098616" cy="369332"/>
              </a:xfrm>
            </p:grpSpPr>
            <p:sp>
              <p:nvSpPr>
                <p:cNvPr id="88" name="矩形 87"/>
                <p:cNvSpPr/>
                <p:nvPr/>
              </p:nvSpPr>
              <p:spPr>
                <a:xfrm>
                  <a:off x="6351562" y="5891927"/>
                  <a:ext cx="2976429" cy="3303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文本框 88"/>
                <p:cNvSpPr txBox="1"/>
                <p:nvPr/>
              </p:nvSpPr>
              <p:spPr>
                <a:xfrm>
                  <a:off x="6287048" y="5881411"/>
                  <a:ext cx="3098616" cy="369332"/>
                </a:xfrm>
                <a:prstGeom prst="rect">
                  <a:avLst/>
                </a:prstGeom>
                <a:noFill/>
              </p:spPr>
              <p:txBody>
                <a:bodyPr wrap="square" rtlCol="0">
                  <a:spAutoFit/>
                </a:bodyPr>
                <a:lstStyle/>
                <a:p>
                  <a:r>
                    <a:rPr lang="zh-CN" altLang="en-US" b="1" dirty="0"/>
                    <a:t>第</a:t>
                  </a:r>
                  <a:r>
                    <a:rPr lang="en-US" altLang="zh-CN" b="1" dirty="0"/>
                    <a:t>10</a:t>
                  </a:r>
                  <a:r>
                    <a:rPr lang="zh-CN" altLang="en-US" b="1" dirty="0"/>
                    <a:t>个传输轮次（</a:t>
                  </a:r>
                  <a:r>
                    <a:rPr lang="en-US" altLang="zh-CN" b="1" dirty="0"/>
                    <a:t>RTT</a:t>
                  </a:r>
                  <a:r>
                    <a:rPr lang="zh-CN" altLang="en-US" b="1" dirty="0"/>
                    <a:t>）结束</a:t>
                  </a:r>
                  <a:endParaRPr lang="zh-CN" altLang="en-US" b="1" dirty="0"/>
                </a:p>
              </p:txBody>
            </p:sp>
          </p:grpSp>
          <p:grpSp>
            <p:nvGrpSpPr>
              <p:cNvPr id="85" name="组合 84"/>
              <p:cNvGrpSpPr/>
              <p:nvPr/>
            </p:nvGrpSpPr>
            <p:grpSpPr>
              <a:xfrm>
                <a:off x="10115276" y="5260083"/>
                <a:ext cx="1870562" cy="369332"/>
                <a:chOff x="9450178" y="5869396"/>
                <a:chExt cx="1870562" cy="369332"/>
              </a:xfrm>
            </p:grpSpPr>
            <p:sp>
              <p:nvSpPr>
                <p:cNvPr id="86" name="矩形 85"/>
                <p:cNvSpPr/>
                <p:nvPr/>
              </p:nvSpPr>
              <p:spPr>
                <a:xfrm>
                  <a:off x="9490769" y="5892008"/>
                  <a:ext cx="1731333" cy="3303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文本框 86"/>
                <p:cNvSpPr txBox="1"/>
                <p:nvPr/>
              </p:nvSpPr>
              <p:spPr>
                <a:xfrm>
                  <a:off x="9450178" y="5869396"/>
                  <a:ext cx="1870562" cy="369332"/>
                </a:xfrm>
                <a:prstGeom prst="rect">
                  <a:avLst/>
                </a:prstGeom>
                <a:noFill/>
              </p:spPr>
              <p:txBody>
                <a:bodyPr wrap="square" rtlCol="0">
                  <a:spAutoFit/>
                </a:bodyPr>
                <a:lstStyle/>
                <a:p>
                  <a:r>
                    <a:rPr lang="en-US" altLang="zh-CN" b="1" dirty="0"/>
                    <a:t>cwnd = 11 + 1 = 12</a:t>
                  </a:r>
                  <a:endParaRPr lang="zh-CN" altLang="en-US" b="1" dirty="0"/>
                </a:p>
              </p:txBody>
            </p:sp>
          </p:grpSp>
        </p:grpSp>
        <p:grpSp>
          <p:nvGrpSpPr>
            <p:cNvPr id="91" name="组合 90"/>
            <p:cNvGrpSpPr/>
            <p:nvPr/>
          </p:nvGrpSpPr>
          <p:grpSpPr>
            <a:xfrm>
              <a:off x="6909841" y="4503809"/>
              <a:ext cx="5033692" cy="381347"/>
              <a:chOff x="6952146" y="5260083"/>
              <a:chExt cx="5033692" cy="381347"/>
            </a:xfrm>
          </p:grpSpPr>
          <p:grpSp>
            <p:nvGrpSpPr>
              <p:cNvPr id="92" name="组合 91"/>
              <p:cNvGrpSpPr/>
              <p:nvPr/>
            </p:nvGrpSpPr>
            <p:grpSpPr>
              <a:xfrm>
                <a:off x="6952146" y="5272098"/>
                <a:ext cx="3098616" cy="369332"/>
                <a:chOff x="6287048" y="5881411"/>
                <a:chExt cx="3098616" cy="369332"/>
              </a:xfrm>
            </p:grpSpPr>
            <p:sp>
              <p:nvSpPr>
                <p:cNvPr id="96" name="矩形 95"/>
                <p:cNvSpPr/>
                <p:nvPr/>
              </p:nvSpPr>
              <p:spPr>
                <a:xfrm>
                  <a:off x="6351562" y="5891927"/>
                  <a:ext cx="2976429" cy="3303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文本框 96"/>
                <p:cNvSpPr txBox="1"/>
                <p:nvPr/>
              </p:nvSpPr>
              <p:spPr>
                <a:xfrm>
                  <a:off x="6287048" y="5881411"/>
                  <a:ext cx="3098616" cy="369332"/>
                </a:xfrm>
                <a:prstGeom prst="rect">
                  <a:avLst/>
                </a:prstGeom>
                <a:noFill/>
              </p:spPr>
              <p:txBody>
                <a:bodyPr wrap="square" rtlCol="0">
                  <a:spAutoFit/>
                </a:bodyPr>
                <a:lstStyle/>
                <a:p>
                  <a:r>
                    <a:rPr lang="zh-CN" altLang="en-US" b="1" dirty="0"/>
                    <a:t>第</a:t>
                  </a:r>
                  <a:r>
                    <a:rPr lang="en-US" altLang="zh-CN" b="1" dirty="0"/>
                    <a:t>9</a:t>
                  </a:r>
                  <a:r>
                    <a:rPr lang="zh-CN" altLang="en-US" b="1" dirty="0"/>
                    <a:t>个传输轮次（</a:t>
                  </a:r>
                  <a:r>
                    <a:rPr lang="en-US" altLang="zh-CN" b="1" dirty="0"/>
                    <a:t>RTT</a:t>
                  </a:r>
                  <a:r>
                    <a:rPr lang="zh-CN" altLang="en-US" b="1" dirty="0"/>
                    <a:t>）结束</a:t>
                  </a:r>
                  <a:endParaRPr lang="zh-CN" altLang="en-US" b="1" dirty="0"/>
                </a:p>
              </p:txBody>
            </p:sp>
          </p:grpSp>
          <p:grpSp>
            <p:nvGrpSpPr>
              <p:cNvPr id="93" name="组合 92"/>
              <p:cNvGrpSpPr/>
              <p:nvPr/>
            </p:nvGrpSpPr>
            <p:grpSpPr>
              <a:xfrm>
                <a:off x="10115276" y="5260083"/>
                <a:ext cx="1870562" cy="369332"/>
                <a:chOff x="9450178" y="5869396"/>
                <a:chExt cx="1870562" cy="369332"/>
              </a:xfrm>
            </p:grpSpPr>
            <p:sp>
              <p:nvSpPr>
                <p:cNvPr id="94" name="矩形 93"/>
                <p:cNvSpPr/>
                <p:nvPr/>
              </p:nvSpPr>
              <p:spPr>
                <a:xfrm>
                  <a:off x="9490769" y="5892008"/>
                  <a:ext cx="1731333" cy="3303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文本框 94"/>
                <p:cNvSpPr txBox="1"/>
                <p:nvPr/>
              </p:nvSpPr>
              <p:spPr>
                <a:xfrm>
                  <a:off x="9450178" y="5869396"/>
                  <a:ext cx="1870562" cy="369332"/>
                </a:xfrm>
                <a:prstGeom prst="rect">
                  <a:avLst/>
                </a:prstGeom>
                <a:noFill/>
              </p:spPr>
              <p:txBody>
                <a:bodyPr wrap="square" rtlCol="0">
                  <a:spAutoFit/>
                </a:bodyPr>
                <a:lstStyle/>
                <a:p>
                  <a:r>
                    <a:rPr lang="en-US" altLang="zh-CN" b="1" dirty="0"/>
                    <a:t>cwnd = 10 + 1 = 11</a:t>
                  </a:r>
                  <a:endParaRPr lang="zh-CN" altLang="en-US" b="1" dirty="0"/>
                </a:p>
              </p:txBody>
            </p:sp>
          </p:grpSp>
        </p:grpSp>
        <p:grpSp>
          <p:nvGrpSpPr>
            <p:cNvPr id="98" name="组合 97"/>
            <p:cNvGrpSpPr/>
            <p:nvPr/>
          </p:nvGrpSpPr>
          <p:grpSpPr>
            <a:xfrm>
              <a:off x="6909841" y="4094069"/>
              <a:ext cx="5033692" cy="381347"/>
              <a:chOff x="6952146" y="5260083"/>
              <a:chExt cx="5033692" cy="381347"/>
            </a:xfrm>
          </p:grpSpPr>
          <p:grpSp>
            <p:nvGrpSpPr>
              <p:cNvPr id="99" name="组合 98"/>
              <p:cNvGrpSpPr/>
              <p:nvPr/>
            </p:nvGrpSpPr>
            <p:grpSpPr>
              <a:xfrm>
                <a:off x="6952146" y="5272098"/>
                <a:ext cx="3098616" cy="369332"/>
                <a:chOff x="6287048" y="5881411"/>
                <a:chExt cx="3098616" cy="369332"/>
              </a:xfrm>
            </p:grpSpPr>
            <p:sp>
              <p:nvSpPr>
                <p:cNvPr id="103" name="矩形 102"/>
                <p:cNvSpPr/>
                <p:nvPr/>
              </p:nvSpPr>
              <p:spPr>
                <a:xfrm>
                  <a:off x="6351562" y="5891927"/>
                  <a:ext cx="2976429" cy="3303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 name="文本框 103"/>
                <p:cNvSpPr txBox="1"/>
                <p:nvPr/>
              </p:nvSpPr>
              <p:spPr>
                <a:xfrm>
                  <a:off x="6287048" y="5881411"/>
                  <a:ext cx="3098616" cy="369332"/>
                </a:xfrm>
                <a:prstGeom prst="rect">
                  <a:avLst/>
                </a:prstGeom>
                <a:noFill/>
              </p:spPr>
              <p:txBody>
                <a:bodyPr wrap="square" rtlCol="0">
                  <a:spAutoFit/>
                </a:bodyPr>
                <a:lstStyle/>
                <a:p>
                  <a:r>
                    <a:rPr lang="zh-CN" altLang="en-US" b="1" dirty="0"/>
                    <a:t>第</a:t>
                  </a:r>
                  <a:r>
                    <a:rPr lang="en-US" altLang="zh-CN" b="1" dirty="0"/>
                    <a:t>8</a:t>
                  </a:r>
                  <a:r>
                    <a:rPr lang="zh-CN" altLang="en-US" b="1" dirty="0"/>
                    <a:t>个传输轮次（</a:t>
                  </a:r>
                  <a:r>
                    <a:rPr lang="en-US" altLang="zh-CN" b="1" dirty="0"/>
                    <a:t>RTT</a:t>
                  </a:r>
                  <a:r>
                    <a:rPr lang="zh-CN" altLang="en-US" b="1" dirty="0"/>
                    <a:t>）结束</a:t>
                  </a:r>
                  <a:endParaRPr lang="zh-CN" altLang="en-US" b="1" dirty="0"/>
                </a:p>
              </p:txBody>
            </p:sp>
          </p:grpSp>
          <p:grpSp>
            <p:nvGrpSpPr>
              <p:cNvPr id="100" name="组合 99"/>
              <p:cNvGrpSpPr/>
              <p:nvPr/>
            </p:nvGrpSpPr>
            <p:grpSpPr>
              <a:xfrm>
                <a:off x="10115276" y="5260083"/>
                <a:ext cx="1870562" cy="369332"/>
                <a:chOff x="9450178" y="5869396"/>
                <a:chExt cx="1870562" cy="369332"/>
              </a:xfrm>
            </p:grpSpPr>
            <p:sp>
              <p:nvSpPr>
                <p:cNvPr id="101" name="矩形 100"/>
                <p:cNvSpPr/>
                <p:nvPr/>
              </p:nvSpPr>
              <p:spPr>
                <a:xfrm>
                  <a:off x="9490769" y="5892008"/>
                  <a:ext cx="1731333" cy="3303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文本框 101"/>
                <p:cNvSpPr txBox="1"/>
                <p:nvPr/>
              </p:nvSpPr>
              <p:spPr>
                <a:xfrm>
                  <a:off x="9450178" y="5869396"/>
                  <a:ext cx="1870562" cy="369332"/>
                </a:xfrm>
                <a:prstGeom prst="rect">
                  <a:avLst/>
                </a:prstGeom>
                <a:noFill/>
              </p:spPr>
              <p:txBody>
                <a:bodyPr wrap="square" rtlCol="0">
                  <a:spAutoFit/>
                </a:bodyPr>
                <a:lstStyle/>
                <a:p>
                  <a:r>
                    <a:rPr lang="en-US" altLang="zh-CN" b="1" dirty="0"/>
                    <a:t>cwnd = 9 + 1 = 10</a:t>
                  </a:r>
                  <a:endParaRPr lang="zh-CN" altLang="en-US" b="1" dirty="0"/>
                </a:p>
              </p:txBody>
            </p:sp>
          </p:grpSp>
        </p:grpSp>
        <p:grpSp>
          <p:nvGrpSpPr>
            <p:cNvPr id="105" name="组合 104"/>
            <p:cNvGrpSpPr/>
            <p:nvPr/>
          </p:nvGrpSpPr>
          <p:grpSpPr>
            <a:xfrm>
              <a:off x="6909841" y="3684329"/>
              <a:ext cx="5033692" cy="381347"/>
              <a:chOff x="6952146" y="5260083"/>
              <a:chExt cx="5033692" cy="381347"/>
            </a:xfrm>
          </p:grpSpPr>
          <p:grpSp>
            <p:nvGrpSpPr>
              <p:cNvPr id="106" name="组合 105"/>
              <p:cNvGrpSpPr/>
              <p:nvPr/>
            </p:nvGrpSpPr>
            <p:grpSpPr>
              <a:xfrm>
                <a:off x="6952146" y="5272098"/>
                <a:ext cx="3098616" cy="369332"/>
                <a:chOff x="6287048" y="5881411"/>
                <a:chExt cx="3098616" cy="369332"/>
              </a:xfrm>
            </p:grpSpPr>
            <p:sp>
              <p:nvSpPr>
                <p:cNvPr id="110" name="矩形 109"/>
                <p:cNvSpPr/>
                <p:nvPr/>
              </p:nvSpPr>
              <p:spPr>
                <a:xfrm>
                  <a:off x="6351562" y="5891927"/>
                  <a:ext cx="2976429" cy="3303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 name="文本框 110"/>
                <p:cNvSpPr txBox="1"/>
                <p:nvPr/>
              </p:nvSpPr>
              <p:spPr>
                <a:xfrm>
                  <a:off x="6287048" y="5881411"/>
                  <a:ext cx="3098616" cy="369332"/>
                </a:xfrm>
                <a:prstGeom prst="rect">
                  <a:avLst/>
                </a:prstGeom>
                <a:noFill/>
              </p:spPr>
              <p:txBody>
                <a:bodyPr wrap="square" rtlCol="0">
                  <a:spAutoFit/>
                </a:bodyPr>
                <a:lstStyle/>
                <a:p>
                  <a:r>
                    <a:rPr lang="zh-CN" altLang="en-US" b="1" dirty="0"/>
                    <a:t>第</a:t>
                  </a:r>
                  <a:r>
                    <a:rPr lang="en-US" altLang="zh-CN" b="1" dirty="0"/>
                    <a:t>7</a:t>
                  </a:r>
                  <a:r>
                    <a:rPr lang="zh-CN" altLang="en-US" b="1" dirty="0"/>
                    <a:t>个传输轮次（</a:t>
                  </a:r>
                  <a:r>
                    <a:rPr lang="en-US" altLang="zh-CN" b="1" dirty="0"/>
                    <a:t>RTT</a:t>
                  </a:r>
                  <a:r>
                    <a:rPr lang="zh-CN" altLang="en-US" b="1" dirty="0"/>
                    <a:t>）结束</a:t>
                  </a:r>
                  <a:endParaRPr lang="zh-CN" altLang="en-US" b="1" dirty="0"/>
                </a:p>
              </p:txBody>
            </p:sp>
          </p:grpSp>
          <p:grpSp>
            <p:nvGrpSpPr>
              <p:cNvPr id="107" name="组合 106"/>
              <p:cNvGrpSpPr/>
              <p:nvPr/>
            </p:nvGrpSpPr>
            <p:grpSpPr>
              <a:xfrm>
                <a:off x="10115276" y="5260083"/>
                <a:ext cx="1870562" cy="369332"/>
                <a:chOff x="9450178" y="5869396"/>
                <a:chExt cx="1870562" cy="369332"/>
              </a:xfrm>
            </p:grpSpPr>
            <p:sp>
              <p:nvSpPr>
                <p:cNvPr id="108" name="矩形 107"/>
                <p:cNvSpPr/>
                <p:nvPr/>
              </p:nvSpPr>
              <p:spPr>
                <a:xfrm>
                  <a:off x="9490769" y="5892008"/>
                  <a:ext cx="1731333" cy="3303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文本框 108"/>
                <p:cNvSpPr txBox="1"/>
                <p:nvPr/>
              </p:nvSpPr>
              <p:spPr>
                <a:xfrm>
                  <a:off x="9450178" y="5869396"/>
                  <a:ext cx="1870562" cy="369332"/>
                </a:xfrm>
                <a:prstGeom prst="rect">
                  <a:avLst/>
                </a:prstGeom>
                <a:noFill/>
              </p:spPr>
              <p:txBody>
                <a:bodyPr wrap="square" rtlCol="0">
                  <a:spAutoFit/>
                </a:bodyPr>
                <a:lstStyle/>
                <a:p>
                  <a:r>
                    <a:rPr lang="en-US" altLang="zh-CN" b="1" dirty="0"/>
                    <a:t>cwnd = 8 + 1 = 9</a:t>
                  </a:r>
                  <a:endParaRPr lang="zh-CN" altLang="en-US" b="1" dirty="0"/>
                </a:p>
              </p:txBody>
            </p:sp>
          </p:grpSp>
        </p:grpSp>
        <p:grpSp>
          <p:nvGrpSpPr>
            <p:cNvPr id="112" name="组合 111"/>
            <p:cNvGrpSpPr/>
            <p:nvPr/>
          </p:nvGrpSpPr>
          <p:grpSpPr>
            <a:xfrm>
              <a:off x="6909841" y="3274589"/>
              <a:ext cx="5033692" cy="381347"/>
              <a:chOff x="6952146" y="5260083"/>
              <a:chExt cx="5033692" cy="381347"/>
            </a:xfrm>
          </p:grpSpPr>
          <p:grpSp>
            <p:nvGrpSpPr>
              <p:cNvPr id="113" name="组合 112"/>
              <p:cNvGrpSpPr/>
              <p:nvPr/>
            </p:nvGrpSpPr>
            <p:grpSpPr>
              <a:xfrm>
                <a:off x="6952146" y="5272098"/>
                <a:ext cx="3098616" cy="369332"/>
                <a:chOff x="6287048" y="5881411"/>
                <a:chExt cx="3098616" cy="369332"/>
              </a:xfrm>
            </p:grpSpPr>
            <p:sp>
              <p:nvSpPr>
                <p:cNvPr id="117" name="矩形 116"/>
                <p:cNvSpPr/>
                <p:nvPr/>
              </p:nvSpPr>
              <p:spPr>
                <a:xfrm>
                  <a:off x="6351562" y="5891927"/>
                  <a:ext cx="2976429" cy="3303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8" name="文本框 117"/>
                <p:cNvSpPr txBox="1"/>
                <p:nvPr/>
              </p:nvSpPr>
              <p:spPr>
                <a:xfrm>
                  <a:off x="6287048" y="5881411"/>
                  <a:ext cx="3098616" cy="369332"/>
                </a:xfrm>
                <a:prstGeom prst="rect">
                  <a:avLst/>
                </a:prstGeom>
                <a:noFill/>
              </p:spPr>
              <p:txBody>
                <a:bodyPr wrap="square" rtlCol="0">
                  <a:spAutoFit/>
                </a:bodyPr>
                <a:lstStyle/>
                <a:p>
                  <a:r>
                    <a:rPr lang="zh-CN" altLang="en-US" b="1" dirty="0"/>
                    <a:t>第</a:t>
                  </a:r>
                  <a:r>
                    <a:rPr lang="en-US" altLang="zh-CN" b="1" dirty="0"/>
                    <a:t>6</a:t>
                  </a:r>
                  <a:r>
                    <a:rPr lang="zh-CN" altLang="en-US" b="1" dirty="0"/>
                    <a:t>个传输轮次（</a:t>
                  </a:r>
                  <a:r>
                    <a:rPr lang="en-US" altLang="zh-CN" b="1" dirty="0"/>
                    <a:t>RTT</a:t>
                  </a:r>
                  <a:r>
                    <a:rPr lang="zh-CN" altLang="en-US" b="1" dirty="0"/>
                    <a:t>）结束</a:t>
                  </a:r>
                  <a:endParaRPr lang="zh-CN" altLang="en-US" b="1" dirty="0"/>
                </a:p>
              </p:txBody>
            </p:sp>
          </p:grpSp>
          <p:grpSp>
            <p:nvGrpSpPr>
              <p:cNvPr id="114" name="组合 113"/>
              <p:cNvGrpSpPr/>
              <p:nvPr/>
            </p:nvGrpSpPr>
            <p:grpSpPr>
              <a:xfrm>
                <a:off x="10115276" y="5260083"/>
                <a:ext cx="1870562" cy="369332"/>
                <a:chOff x="9450178" y="5869396"/>
                <a:chExt cx="1870562" cy="369332"/>
              </a:xfrm>
            </p:grpSpPr>
            <p:sp>
              <p:nvSpPr>
                <p:cNvPr id="115" name="矩形 114"/>
                <p:cNvSpPr/>
                <p:nvPr/>
              </p:nvSpPr>
              <p:spPr>
                <a:xfrm>
                  <a:off x="9490769" y="5892008"/>
                  <a:ext cx="1731333" cy="3303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6" name="文本框 115"/>
                <p:cNvSpPr txBox="1"/>
                <p:nvPr/>
              </p:nvSpPr>
              <p:spPr>
                <a:xfrm>
                  <a:off x="9450178" y="5869396"/>
                  <a:ext cx="1870562" cy="369332"/>
                </a:xfrm>
                <a:prstGeom prst="rect">
                  <a:avLst/>
                </a:prstGeom>
                <a:noFill/>
              </p:spPr>
              <p:txBody>
                <a:bodyPr wrap="square" rtlCol="0">
                  <a:spAutoFit/>
                </a:bodyPr>
                <a:lstStyle/>
                <a:p>
                  <a:r>
                    <a:rPr lang="en-US" altLang="zh-CN" b="1" dirty="0"/>
                    <a:t>cwnd = 7 + 1 = 8</a:t>
                  </a:r>
                  <a:endParaRPr lang="zh-CN" altLang="en-US" b="1" dirty="0"/>
                </a:p>
              </p:txBody>
            </p:sp>
          </p:grpSp>
        </p:grpSp>
        <p:grpSp>
          <p:nvGrpSpPr>
            <p:cNvPr id="119" name="组合 118"/>
            <p:cNvGrpSpPr/>
            <p:nvPr/>
          </p:nvGrpSpPr>
          <p:grpSpPr>
            <a:xfrm>
              <a:off x="6909841" y="2864849"/>
              <a:ext cx="5033692" cy="381347"/>
              <a:chOff x="6952146" y="5260083"/>
              <a:chExt cx="5033692" cy="381347"/>
            </a:xfrm>
          </p:grpSpPr>
          <p:grpSp>
            <p:nvGrpSpPr>
              <p:cNvPr id="120" name="组合 119"/>
              <p:cNvGrpSpPr/>
              <p:nvPr/>
            </p:nvGrpSpPr>
            <p:grpSpPr>
              <a:xfrm>
                <a:off x="6952146" y="5272098"/>
                <a:ext cx="3098616" cy="369332"/>
                <a:chOff x="6287048" y="5881411"/>
                <a:chExt cx="3098616" cy="369332"/>
              </a:xfrm>
            </p:grpSpPr>
            <p:sp>
              <p:nvSpPr>
                <p:cNvPr id="124" name="矩形 123"/>
                <p:cNvSpPr/>
                <p:nvPr/>
              </p:nvSpPr>
              <p:spPr>
                <a:xfrm>
                  <a:off x="6351562" y="5891927"/>
                  <a:ext cx="2976429" cy="3303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5" name="文本框 124"/>
                <p:cNvSpPr txBox="1"/>
                <p:nvPr/>
              </p:nvSpPr>
              <p:spPr>
                <a:xfrm>
                  <a:off x="6287048" y="5881411"/>
                  <a:ext cx="3098616" cy="369332"/>
                </a:xfrm>
                <a:prstGeom prst="rect">
                  <a:avLst/>
                </a:prstGeom>
                <a:noFill/>
              </p:spPr>
              <p:txBody>
                <a:bodyPr wrap="square" rtlCol="0">
                  <a:spAutoFit/>
                </a:bodyPr>
                <a:lstStyle/>
                <a:p>
                  <a:r>
                    <a:rPr lang="zh-CN" altLang="en-US" b="1" dirty="0"/>
                    <a:t>第</a:t>
                  </a:r>
                  <a:r>
                    <a:rPr lang="en-US" altLang="zh-CN" b="1" dirty="0"/>
                    <a:t>5</a:t>
                  </a:r>
                  <a:r>
                    <a:rPr lang="zh-CN" altLang="en-US" b="1" dirty="0"/>
                    <a:t>个传输轮次（</a:t>
                  </a:r>
                  <a:r>
                    <a:rPr lang="en-US" altLang="zh-CN" b="1" dirty="0"/>
                    <a:t>RTT</a:t>
                  </a:r>
                  <a:r>
                    <a:rPr lang="zh-CN" altLang="en-US" b="1" dirty="0"/>
                    <a:t>）结束</a:t>
                  </a:r>
                  <a:endParaRPr lang="zh-CN" altLang="en-US" b="1" dirty="0"/>
                </a:p>
              </p:txBody>
            </p:sp>
          </p:grpSp>
          <p:grpSp>
            <p:nvGrpSpPr>
              <p:cNvPr id="121" name="组合 120"/>
              <p:cNvGrpSpPr/>
              <p:nvPr/>
            </p:nvGrpSpPr>
            <p:grpSpPr>
              <a:xfrm>
                <a:off x="10115276" y="5260083"/>
                <a:ext cx="1870562" cy="369332"/>
                <a:chOff x="9450178" y="5869396"/>
                <a:chExt cx="1870562" cy="369332"/>
              </a:xfrm>
            </p:grpSpPr>
            <p:sp>
              <p:nvSpPr>
                <p:cNvPr id="122" name="矩形 121"/>
                <p:cNvSpPr/>
                <p:nvPr/>
              </p:nvSpPr>
              <p:spPr>
                <a:xfrm>
                  <a:off x="9490769" y="5892008"/>
                  <a:ext cx="1731333" cy="3303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3" name="文本框 122"/>
                <p:cNvSpPr txBox="1"/>
                <p:nvPr/>
              </p:nvSpPr>
              <p:spPr>
                <a:xfrm>
                  <a:off x="9450178" y="5869396"/>
                  <a:ext cx="1870562" cy="369332"/>
                </a:xfrm>
                <a:prstGeom prst="rect">
                  <a:avLst/>
                </a:prstGeom>
                <a:noFill/>
              </p:spPr>
              <p:txBody>
                <a:bodyPr wrap="square" rtlCol="0">
                  <a:spAutoFit/>
                </a:bodyPr>
                <a:lstStyle/>
                <a:p>
                  <a:r>
                    <a:rPr lang="en-US" altLang="zh-CN" b="1" dirty="0"/>
                    <a:t>cwnd = 6 + 1 = 7</a:t>
                  </a:r>
                  <a:endParaRPr lang="zh-CN" altLang="en-US" b="1" dirty="0"/>
                </a:p>
              </p:txBody>
            </p:sp>
          </p:grpSp>
        </p:grpSp>
      </p:grpSp>
      <p:sp>
        <p:nvSpPr>
          <p:cNvPr id="127" name="文本框 126"/>
          <p:cNvSpPr txBox="1"/>
          <p:nvPr/>
        </p:nvSpPr>
        <p:spPr>
          <a:xfrm>
            <a:off x="6617726" y="5367623"/>
            <a:ext cx="4129440" cy="523220"/>
          </a:xfrm>
          <a:prstGeom prst="rect">
            <a:avLst/>
          </a:prstGeom>
          <a:noFill/>
        </p:spPr>
        <p:txBody>
          <a:bodyPr wrap="square" rtlCol="0">
            <a:spAutoFit/>
          </a:bodyPr>
          <a:lstStyle/>
          <a:p>
            <a:pPr algn="ctr"/>
            <a:r>
              <a:rPr lang="en-US" altLang="zh-CN" sz="2800" b="1" dirty="0"/>
              <a:t>swnd = </a:t>
            </a:r>
            <a:r>
              <a:rPr lang="en-US" altLang="zh-CN" sz="2800" b="1" baseline="-25000" dirty="0"/>
              <a:t>min</a:t>
            </a:r>
            <a:r>
              <a:rPr lang="en-US" altLang="zh-CN" sz="2800" b="1" dirty="0"/>
              <a:t>(cwnd</a:t>
            </a:r>
            <a:r>
              <a:rPr lang="zh-CN" altLang="en-US" sz="2800" b="1" dirty="0"/>
              <a:t>，</a:t>
            </a:r>
            <a:r>
              <a:rPr lang="en-US" altLang="zh-CN" sz="2800" b="1" dirty="0"/>
              <a:t>rwnd)</a:t>
            </a:r>
            <a:endParaRPr lang="zh-CN" altLang="en-US" sz="2800" b="1" dirty="0"/>
          </a:p>
        </p:txBody>
      </p:sp>
      <p:sp>
        <p:nvSpPr>
          <p:cNvPr id="130" name="文本框 129"/>
          <p:cNvSpPr txBox="1"/>
          <p:nvPr/>
        </p:nvSpPr>
        <p:spPr>
          <a:xfrm>
            <a:off x="7642858" y="5921656"/>
            <a:ext cx="2729051" cy="523220"/>
          </a:xfrm>
          <a:prstGeom prst="rect">
            <a:avLst/>
          </a:prstGeom>
          <a:noFill/>
        </p:spPr>
        <p:txBody>
          <a:bodyPr wrap="square" rtlCol="0">
            <a:spAutoFit/>
          </a:bodyPr>
          <a:lstStyle/>
          <a:p>
            <a:r>
              <a:rPr lang="en-US" altLang="zh-CN" sz="2800" b="1" dirty="0"/>
              <a:t> = </a:t>
            </a:r>
            <a:r>
              <a:rPr lang="en-US" altLang="zh-CN" sz="2800" b="1" baseline="-25000" dirty="0"/>
              <a:t>min</a:t>
            </a:r>
            <a:r>
              <a:rPr lang="en-US" altLang="zh-CN" sz="2800" b="1" dirty="0"/>
              <a:t>(12</a:t>
            </a:r>
            <a:r>
              <a:rPr lang="zh-CN" altLang="en-US" sz="2800" b="1" dirty="0"/>
              <a:t>，</a:t>
            </a:r>
            <a:r>
              <a:rPr lang="en-US" altLang="zh-CN" sz="2800" b="1" dirty="0"/>
              <a:t>10) = 10</a:t>
            </a:r>
            <a:endParaRPr lang="zh-CN" altLang="en-US" sz="2800" b="1" dirty="0"/>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left)">
                                      <p:cBhvr>
                                        <p:cTn id="7" dur="10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grpId="0" nodeType="clickEffect">
                                  <p:stCondLst>
                                    <p:cond delay="0"/>
                                  </p:stCondLst>
                                  <p:childTnLst>
                                    <p:set>
                                      <p:cBhvr>
                                        <p:cTn id="11" dur="1" fill="hold">
                                          <p:stCondLst>
                                            <p:cond delay="0"/>
                                          </p:stCondLst>
                                        </p:cTn>
                                        <p:tgtEl>
                                          <p:spTgt spid="31"/>
                                        </p:tgtEl>
                                        <p:attrNameLst>
                                          <p:attrName>style.visibility</p:attrName>
                                        </p:attrNameLst>
                                      </p:cBhvr>
                                      <p:to>
                                        <p:strVal val="visible"/>
                                      </p:to>
                                    </p:set>
                                    <p:anim calcmode="lin" valueType="num">
                                      <p:cBhvr>
                                        <p:cTn id="12" dur="500" fill="hold"/>
                                        <p:tgtEl>
                                          <p:spTgt spid="31"/>
                                        </p:tgtEl>
                                        <p:attrNameLst>
                                          <p:attrName>ppt_w</p:attrName>
                                        </p:attrNameLst>
                                      </p:cBhvr>
                                      <p:tavLst>
                                        <p:tav tm="0">
                                          <p:val>
                                            <p:fltVal val="0"/>
                                          </p:val>
                                        </p:tav>
                                        <p:tav tm="100000">
                                          <p:val>
                                            <p:strVal val="#ppt_w"/>
                                          </p:val>
                                        </p:tav>
                                      </p:tavLst>
                                    </p:anim>
                                    <p:anim calcmode="lin" valueType="num">
                                      <p:cBhvr>
                                        <p:cTn id="13" dur="500" fill="hold"/>
                                        <p:tgtEl>
                                          <p:spTgt spid="31"/>
                                        </p:tgtEl>
                                        <p:attrNameLst>
                                          <p:attrName>ppt_h</p:attrName>
                                        </p:attrNameLst>
                                      </p:cBhvr>
                                      <p:tavLst>
                                        <p:tav tm="0">
                                          <p:val>
                                            <p:fltVal val="0"/>
                                          </p:val>
                                        </p:tav>
                                        <p:tav tm="100000">
                                          <p:val>
                                            <p:strVal val="#ppt_h"/>
                                          </p:val>
                                        </p:tav>
                                      </p:tavLst>
                                    </p:anim>
                                    <p:animEffect transition="in" filter="fade">
                                      <p:cBhvr>
                                        <p:cTn id="14" dur="500"/>
                                        <p:tgtEl>
                                          <p:spTgt spid="31"/>
                                        </p:tgtEl>
                                      </p:cBhvr>
                                    </p:animEffect>
                                  </p:childTnLst>
                                </p:cTn>
                              </p:par>
                            </p:childTnLst>
                          </p:cTn>
                        </p:par>
                        <p:par>
                          <p:cTn id="15" fill="hold">
                            <p:stCondLst>
                              <p:cond delay="500"/>
                            </p:stCondLst>
                            <p:childTnLst>
                              <p:par>
                                <p:cTn id="16" presetID="12" presetClass="entr" presetSubtype="1" fill="hold" grpId="0" nodeType="afterEffect">
                                  <p:stCondLst>
                                    <p:cond delay="0"/>
                                  </p:stCondLst>
                                  <p:childTnLst>
                                    <p:set>
                                      <p:cBhvr>
                                        <p:cTn id="17" dur="1" fill="hold">
                                          <p:stCondLst>
                                            <p:cond delay="0"/>
                                          </p:stCondLst>
                                        </p:cTn>
                                        <p:tgtEl>
                                          <p:spTgt spid="30"/>
                                        </p:tgtEl>
                                        <p:attrNameLst>
                                          <p:attrName>style.visibility</p:attrName>
                                        </p:attrNameLst>
                                      </p:cBhvr>
                                      <p:to>
                                        <p:strVal val="visible"/>
                                      </p:to>
                                    </p:set>
                                    <p:anim calcmode="lin" valueType="num">
                                      <p:cBhvr additive="base">
                                        <p:cTn id="18" dur="500"/>
                                        <p:tgtEl>
                                          <p:spTgt spid="30"/>
                                        </p:tgtEl>
                                        <p:attrNameLst>
                                          <p:attrName>ppt_y</p:attrName>
                                        </p:attrNameLst>
                                      </p:cBhvr>
                                      <p:tavLst>
                                        <p:tav tm="0">
                                          <p:val>
                                            <p:strVal val="#ppt_y-#ppt_h*1.125000"/>
                                          </p:val>
                                        </p:tav>
                                        <p:tav tm="100000">
                                          <p:val>
                                            <p:strVal val="#ppt_y"/>
                                          </p:val>
                                        </p:tav>
                                      </p:tavLst>
                                    </p:anim>
                                    <p:animEffect transition="in" filter="wipe(down)">
                                      <p:cBhvr>
                                        <p:cTn id="19" dur="500"/>
                                        <p:tgtEl>
                                          <p:spTgt spid="30"/>
                                        </p:tgtEl>
                                      </p:cBhvr>
                                    </p:animEffect>
                                  </p:childTnLst>
                                </p:cTn>
                              </p:par>
                            </p:childTnLst>
                          </p:cTn>
                        </p:par>
                      </p:childTnLst>
                    </p:cTn>
                  </p:par>
                  <p:par>
                    <p:cTn id="20" fill="hold">
                      <p:stCondLst>
                        <p:cond delay="indefinite"/>
                      </p:stCondLst>
                      <p:childTnLst>
                        <p:par>
                          <p:cTn id="21" fill="hold">
                            <p:stCondLst>
                              <p:cond delay="0"/>
                            </p:stCondLst>
                            <p:childTnLst>
                              <p:par>
                                <p:cTn id="22" presetID="12" presetClass="entr" presetSubtype="8" fill="hold" grpId="0" nodeType="clickEffect">
                                  <p:stCondLst>
                                    <p:cond delay="0"/>
                                  </p:stCondLst>
                                  <p:childTnLst>
                                    <p:set>
                                      <p:cBhvr>
                                        <p:cTn id="23" dur="1" fill="hold">
                                          <p:stCondLst>
                                            <p:cond delay="0"/>
                                          </p:stCondLst>
                                        </p:cTn>
                                        <p:tgtEl>
                                          <p:spTgt spid="28"/>
                                        </p:tgtEl>
                                        <p:attrNameLst>
                                          <p:attrName>style.visibility</p:attrName>
                                        </p:attrNameLst>
                                      </p:cBhvr>
                                      <p:to>
                                        <p:strVal val="visible"/>
                                      </p:to>
                                    </p:set>
                                    <p:anim calcmode="lin" valueType="num">
                                      <p:cBhvr additive="base">
                                        <p:cTn id="24" dur="500"/>
                                        <p:tgtEl>
                                          <p:spTgt spid="28"/>
                                        </p:tgtEl>
                                        <p:attrNameLst>
                                          <p:attrName>ppt_x</p:attrName>
                                        </p:attrNameLst>
                                      </p:cBhvr>
                                      <p:tavLst>
                                        <p:tav tm="0">
                                          <p:val>
                                            <p:strVal val="#ppt_x-#ppt_w*1.125000"/>
                                          </p:val>
                                        </p:tav>
                                        <p:tav tm="100000">
                                          <p:val>
                                            <p:strVal val="#ppt_x"/>
                                          </p:val>
                                        </p:tav>
                                      </p:tavLst>
                                    </p:anim>
                                    <p:animEffect transition="in" filter="wipe(right)">
                                      <p:cBhvr>
                                        <p:cTn id="25" dur="500"/>
                                        <p:tgtEl>
                                          <p:spTgt spid="28"/>
                                        </p:tgtEl>
                                      </p:cBhvr>
                                    </p:animEffect>
                                  </p:childTnLst>
                                </p:cTn>
                              </p:par>
                            </p:childTnLst>
                          </p:cTn>
                        </p:par>
                      </p:childTnLst>
                    </p:cTn>
                  </p:par>
                  <p:par>
                    <p:cTn id="26" fill="hold">
                      <p:stCondLst>
                        <p:cond delay="indefinite"/>
                      </p:stCondLst>
                      <p:childTnLst>
                        <p:par>
                          <p:cTn id="27" fill="hold">
                            <p:stCondLst>
                              <p:cond delay="0"/>
                            </p:stCondLst>
                            <p:childTnLst>
                              <p:par>
                                <p:cTn id="28" presetID="12" presetClass="entr" presetSubtype="1" fill="hold" grpId="0" nodeType="clickEffect">
                                  <p:stCondLst>
                                    <p:cond delay="0"/>
                                  </p:stCondLst>
                                  <p:childTnLst>
                                    <p:set>
                                      <p:cBhvr>
                                        <p:cTn id="29" dur="1" fill="hold">
                                          <p:stCondLst>
                                            <p:cond delay="0"/>
                                          </p:stCondLst>
                                        </p:cTn>
                                        <p:tgtEl>
                                          <p:spTgt spid="32"/>
                                        </p:tgtEl>
                                        <p:attrNameLst>
                                          <p:attrName>style.visibility</p:attrName>
                                        </p:attrNameLst>
                                      </p:cBhvr>
                                      <p:to>
                                        <p:strVal val="visible"/>
                                      </p:to>
                                    </p:set>
                                    <p:anim calcmode="lin" valueType="num">
                                      <p:cBhvr additive="base">
                                        <p:cTn id="30" dur="500"/>
                                        <p:tgtEl>
                                          <p:spTgt spid="32"/>
                                        </p:tgtEl>
                                        <p:attrNameLst>
                                          <p:attrName>ppt_y</p:attrName>
                                        </p:attrNameLst>
                                      </p:cBhvr>
                                      <p:tavLst>
                                        <p:tav tm="0">
                                          <p:val>
                                            <p:strVal val="#ppt_y-#ppt_h*1.125000"/>
                                          </p:val>
                                        </p:tav>
                                        <p:tav tm="100000">
                                          <p:val>
                                            <p:strVal val="#ppt_y"/>
                                          </p:val>
                                        </p:tav>
                                      </p:tavLst>
                                    </p:anim>
                                    <p:animEffect transition="in" filter="wipe(down)">
                                      <p:cBhvr>
                                        <p:cTn id="31" dur="500"/>
                                        <p:tgtEl>
                                          <p:spTgt spid="32"/>
                                        </p:tgtEl>
                                      </p:cBhvr>
                                    </p:animEffect>
                                  </p:childTnLst>
                                </p:cTn>
                              </p:par>
                            </p:childTnLst>
                          </p:cTn>
                        </p:par>
                      </p:childTnLst>
                    </p:cTn>
                  </p:par>
                  <p:par>
                    <p:cTn id="32" fill="hold">
                      <p:stCondLst>
                        <p:cond delay="indefinite"/>
                      </p:stCondLst>
                      <p:childTnLst>
                        <p:par>
                          <p:cTn id="33" fill="hold">
                            <p:stCondLst>
                              <p:cond delay="0"/>
                            </p:stCondLst>
                            <p:childTnLst>
                              <p:par>
                                <p:cTn id="34" presetID="12" presetClass="entr" presetSubtype="8" fill="hold" grpId="0" nodeType="clickEffect">
                                  <p:stCondLst>
                                    <p:cond delay="0"/>
                                  </p:stCondLst>
                                  <p:childTnLst>
                                    <p:set>
                                      <p:cBhvr>
                                        <p:cTn id="35" dur="1" fill="hold">
                                          <p:stCondLst>
                                            <p:cond delay="0"/>
                                          </p:stCondLst>
                                        </p:cTn>
                                        <p:tgtEl>
                                          <p:spTgt spid="29"/>
                                        </p:tgtEl>
                                        <p:attrNameLst>
                                          <p:attrName>style.visibility</p:attrName>
                                        </p:attrNameLst>
                                      </p:cBhvr>
                                      <p:to>
                                        <p:strVal val="visible"/>
                                      </p:to>
                                    </p:set>
                                    <p:anim calcmode="lin" valueType="num">
                                      <p:cBhvr additive="base">
                                        <p:cTn id="36" dur="500"/>
                                        <p:tgtEl>
                                          <p:spTgt spid="29"/>
                                        </p:tgtEl>
                                        <p:attrNameLst>
                                          <p:attrName>ppt_x</p:attrName>
                                        </p:attrNameLst>
                                      </p:cBhvr>
                                      <p:tavLst>
                                        <p:tav tm="0">
                                          <p:val>
                                            <p:strVal val="#ppt_x-#ppt_w*1.125000"/>
                                          </p:val>
                                        </p:tav>
                                        <p:tav tm="100000">
                                          <p:val>
                                            <p:strVal val="#ppt_x"/>
                                          </p:val>
                                        </p:tav>
                                      </p:tavLst>
                                    </p:anim>
                                    <p:animEffect transition="in" filter="wipe(right)">
                                      <p:cBhvr>
                                        <p:cTn id="37" dur="500"/>
                                        <p:tgtEl>
                                          <p:spTgt spid="29"/>
                                        </p:tgtEl>
                                      </p:cBhvr>
                                    </p:animEffect>
                                  </p:childTnLst>
                                </p:cTn>
                              </p:par>
                            </p:childTnLst>
                          </p:cTn>
                        </p:par>
                      </p:childTnLst>
                    </p:cTn>
                  </p:par>
                  <p:par>
                    <p:cTn id="38" fill="hold">
                      <p:stCondLst>
                        <p:cond delay="indefinite"/>
                      </p:stCondLst>
                      <p:childTnLst>
                        <p:par>
                          <p:cTn id="39" fill="hold">
                            <p:stCondLst>
                              <p:cond delay="0"/>
                            </p:stCondLst>
                            <p:childTnLst>
                              <p:par>
                                <p:cTn id="40" presetID="12" presetClass="entr" presetSubtype="1" fill="hold" nodeType="clickEffect">
                                  <p:stCondLst>
                                    <p:cond delay="0"/>
                                  </p:stCondLst>
                                  <p:childTnLst>
                                    <p:set>
                                      <p:cBhvr>
                                        <p:cTn id="41" dur="1" fill="hold">
                                          <p:stCondLst>
                                            <p:cond delay="0"/>
                                          </p:stCondLst>
                                        </p:cTn>
                                        <p:tgtEl>
                                          <p:spTgt spid="33"/>
                                        </p:tgtEl>
                                        <p:attrNameLst>
                                          <p:attrName>style.visibility</p:attrName>
                                        </p:attrNameLst>
                                      </p:cBhvr>
                                      <p:to>
                                        <p:strVal val="visible"/>
                                      </p:to>
                                    </p:set>
                                    <p:anim calcmode="lin" valueType="num">
                                      <p:cBhvr additive="base">
                                        <p:cTn id="42" dur="500"/>
                                        <p:tgtEl>
                                          <p:spTgt spid="33"/>
                                        </p:tgtEl>
                                        <p:attrNameLst>
                                          <p:attrName>ppt_y</p:attrName>
                                        </p:attrNameLst>
                                      </p:cBhvr>
                                      <p:tavLst>
                                        <p:tav tm="0">
                                          <p:val>
                                            <p:strVal val="#ppt_y-#ppt_h*1.125000"/>
                                          </p:val>
                                        </p:tav>
                                        <p:tav tm="100000">
                                          <p:val>
                                            <p:strVal val="#ppt_y"/>
                                          </p:val>
                                        </p:tav>
                                      </p:tavLst>
                                    </p:anim>
                                    <p:animEffect transition="in" filter="wipe(down)">
                                      <p:cBhvr>
                                        <p:cTn id="43" dur="500"/>
                                        <p:tgtEl>
                                          <p:spTgt spid="33"/>
                                        </p:tgtEl>
                                      </p:cBhvr>
                                    </p:animEffect>
                                  </p:childTnLst>
                                </p:cTn>
                              </p:par>
                            </p:childTnLst>
                          </p:cTn>
                        </p:par>
                      </p:childTnLst>
                    </p:cTn>
                  </p:par>
                  <p:par>
                    <p:cTn id="44" fill="hold">
                      <p:stCondLst>
                        <p:cond delay="indefinite"/>
                      </p:stCondLst>
                      <p:childTnLst>
                        <p:par>
                          <p:cTn id="45" fill="hold">
                            <p:stCondLst>
                              <p:cond delay="0"/>
                            </p:stCondLst>
                            <p:childTnLst>
                              <p:par>
                                <p:cTn id="46" presetID="12" presetClass="entr" presetSubtype="1" fill="hold" nodeType="clickEffect">
                                  <p:stCondLst>
                                    <p:cond delay="0"/>
                                  </p:stCondLst>
                                  <p:childTnLst>
                                    <p:set>
                                      <p:cBhvr>
                                        <p:cTn id="47" dur="1" fill="hold">
                                          <p:stCondLst>
                                            <p:cond delay="0"/>
                                          </p:stCondLst>
                                        </p:cTn>
                                        <p:tgtEl>
                                          <p:spTgt spid="36"/>
                                        </p:tgtEl>
                                        <p:attrNameLst>
                                          <p:attrName>style.visibility</p:attrName>
                                        </p:attrNameLst>
                                      </p:cBhvr>
                                      <p:to>
                                        <p:strVal val="visible"/>
                                      </p:to>
                                    </p:set>
                                    <p:anim calcmode="lin" valueType="num">
                                      <p:cBhvr additive="base">
                                        <p:cTn id="48" dur="500"/>
                                        <p:tgtEl>
                                          <p:spTgt spid="36"/>
                                        </p:tgtEl>
                                        <p:attrNameLst>
                                          <p:attrName>ppt_y</p:attrName>
                                        </p:attrNameLst>
                                      </p:cBhvr>
                                      <p:tavLst>
                                        <p:tav tm="0">
                                          <p:val>
                                            <p:strVal val="#ppt_y-#ppt_h*1.125000"/>
                                          </p:val>
                                        </p:tav>
                                        <p:tav tm="100000">
                                          <p:val>
                                            <p:strVal val="#ppt_y"/>
                                          </p:val>
                                        </p:tav>
                                      </p:tavLst>
                                    </p:anim>
                                    <p:animEffect transition="in" filter="wipe(down)">
                                      <p:cBhvr>
                                        <p:cTn id="49" dur="500"/>
                                        <p:tgtEl>
                                          <p:spTgt spid="36"/>
                                        </p:tgtEl>
                                      </p:cBhvr>
                                    </p:animEffect>
                                  </p:childTnLst>
                                </p:cTn>
                              </p:par>
                            </p:childTnLst>
                          </p:cTn>
                        </p:par>
                      </p:childTnLst>
                    </p:cTn>
                  </p:par>
                  <p:par>
                    <p:cTn id="50" fill="hold">
                      <p:stCondLst>
                        <p:cond delay="indefinite"/>
                      </p:stCondLst>
                      <p:childTnLst>
                        <p:par>
                          <p:cTn id="51" fill="hold">
                            <p:stCondLst>
                              <p:cond delay="0"/>
                            </p:stCondLst>
                            <p:childTnLst>
                              <p:par>
                                <p:cTn id="52" presetID="12" presetClass="entr" presetSubtype="8" fill="hold" nodeType="clickEffect">
                                  <p:stCondLst>
                                    <p:cond delay="0"/>
                                  </p:stCondLst>
                                  <p:childTnLst>
                                    <p:set>
                                      <p:cBhvr>
                                        <p:cTn id="53" dur="1" fill="hold">
                                          <p:stCondLst>
                                            <p:cond delay="0"/>
                                          </p:stCondLst>
                                        </p:cTn>
                                        <p:tgtEl>
                                          <p:spTgt spid="39"/>
                                        </p:tgtEl>
                                        <p:attrNameLst>
                                          <p:attrName>style.visibility</p:attrName>
                                        </p:attrNameLst>
                                      </p:cBhvr>
                                      <p:to>
                                        <p:strVal val="visible"/>
                                      </p:to>
                                    </p:set>
                                    <p:anim calcmode="lin" valueType="num">
                                      <p:cBhvr additive="base">
                                        <p:cTn id="54" dur="500"/>
                                        <p:tgtEl>
                                          <p:spTgt spid="39"/>
                                        </p:tgtEl>
                                        <p:attrNameLst>
                                          <p:attrName>ppt_x</p:attrName>
                                        </p:attrNameLst>
                                      </p:cBhvr>
                                      <p:tavLst>
                                        <p:tav tm="0">
                                          <p:val>
                                            <p:strVal val="#ppt_x-#ppt_w*1.125000"/>
                                          </p:val>
                                        </p:tav>
                                        <p:tav tm="100000">
                                          <p:val>
                                            <p:strVal val="#ppt_x"/>
                                          </p:val>
                                        </p:tav>
                                      </p:tavLst>
                                    </p:anim>
                                    <p:animEffect transition="in" filter="wipe(right)">
                                      <p:cBhvr>
                                        <p:cTn id="55" dur="500"/>
                                        <p:tgtEl>
                                          <p:spTgt spid="39"/>
                                        </p:tgtEl>
                                      </p:cBhvr>
                                    </p:animEffect>
                                  </p:childTnLst>
                                </p:cTn>
                              </p:par>
                            </p:childTnLst>
                          </p:cTn>
                        </p:par>
                      </p:childTnLst>
                    </p:cTn>
                  </p:par>
                  <p:par>
                    <p:cTn id="56" fill="hold">
                      <p:stCondLst>
                        <p:cond delay="indefinite"/>
                      </p:stCondLst>
                      <p:childTnLst>
                        <p:par>
                          <p:cTn id="57" fill="hold">
                            <p:stCondLst>
                              <p:cond delay="0"/>
                            </p:stCondLst>
                            <p:childTnLst>
                              <p:par>
                                <p:cTn id="58" presetID="12" presetClass="entr" presetSubtype="1" fill="hold" nodeType="clickEffect">
                                  <p:stCondLst>
                                    <p:cond delay="0"/>
                                  </p:stCondLst>
                                  <p:childTnLst>
                                    <p:set>
                                      <p:cBhvr>
                                        <p:cTn id="59" dur="1" fill="hold">
                                          <p:stCondLst>
                                            <p:cond delay="0"/>
                                          </p:stCondLst>
                                        </p:cTn>
                                        <p:tgtEl>
                                          <p:spTgt spid="42"/>
                                        </p:tgtEl>
                                        <p:attrNameLst>
                                          <p:attrName>style.visibility</p:attrName>
                                        </p:attrNameLst>
                                      </p:cBhvr>
                                      <p:to>
                                        <p:strVal val="visible"/>
                                      </p:to>
                                    </p:set>
                                    <p:anim calcmode="lin" valueType="num">
                                      <p:cBhvr additive="base">
                                        <p:cTn id="60" dur="500"/>
                                        <p:tgtEl>
                                          <p:spTgt spid="42"/>
                                        </p:tgtEl>
                                        <p:attrNameLst>
                                          <p:attrName>ppt_y</p:attrName>
                                        </p:attrNameLst>
                                      </p:cBhvr>
                                      <p:tavLst>
                                        <p:tav tm="0">
                                          <p:val>
                                            <p:strVal val="#ppt_y-#ppt_h*1.125000"/>
                                          </p:val>
                                        </p:tav>
                                        <p:tav tm="100000">
                                          <p:val>
                                            <p:strVal val="#ppt_y"/>
                                          </p:val>
                                        </p:tav>
                                      </p:tavLst>
                                    </p:anim>
                                    <p:animEffect transition="in" filter="wipe(down)">
                                      <p:cBhvr>
                                        <p:cTn id="61" dur="500"/>
                                        <p:tgtEl>
                                          <p:spTgt spid="42"/>
                                        </p:tgtEl>
                                      </p:cBhvr>
                                    </p:animEffect>
                                  </p:childTnLst>
                                </p:cTn>
                              </p:par>
                            </p:childTnLst>
                          </p:cTn>
                        </p:par>
                      </p:childTnLst>
                    </p:cTn>
                  </p:par>
                  <p:par>
                    <p:cTn id="62" fill="hold">
                      <p:stCondLst>
                        <p:cond delay="indefinite"/>
                      </p:stCondLst>
                      <p:childTnLst>
                        <p:par>
                          <p:cTn id="63" fill="hold">
                            <p:stCondLst>
                              <p:cond delay="0"/>
                            </p:stCondLst>
                            <p:childTnLst>
                              <p:par>
                                <p:cTn id="64" presetID="12" presetClass="entr" presetSubtype="8" fill="hold" nodeType="clickEffect">
                                  <p:stCondLst>
                                    <p:cond delay="0"/>
                                  </p:stCondLst>
                                  <p:childTnLst>
                                    <p:set>
                                      <p:cBhvr>
                                        <p:cTn id="65" dur="1" fill="hold">
                                          <p:stCondLst>
                                            <p:cond delay="0"/>
                                          </p:stCondLst>
                                        </p:cTn>
                                        <p:tgtEl>
                                          <p:spTgt spid="45"/>
                                        </p:tgtEl>
                                        <p:attrNameLst>
                                          <p:attrName>style.visibility</p:attrName>
                                        </p:attrNameLst>
                                      </p:cBhvr>
                                      <p:to>
                                        <p:strVal val="visible"/>
                                      </p:to>
                                    </p:set>
                                    <p:anim calcmode="lin" valueType="num">
                                      <p:cBhvr additive="base">
                                        <p:cTn id="66" dur="500"/>
                                        <p:tgtEl>
                                          <p:spTgt spid="45"/>
                                        </p:tgtEl>
                                        <p:attrNameLst>
                                          <p:attrName>ppt_x</p:attrName>
                                        </p:attrNameLst>
                                      </p:cBhvr>
                                      <p:tavLst>
                                        <p:tav tm="0">
                                          <p:val>
                                            <p:strVal val="#ppt_x-#ppt_w*1.125000"/>
                                          </p:val>
                                        </p:tav>
                                        <p:tav tm="100000">
                                          <p:val>
                                            <p:strVal val="#ppt_x"/>
                                          </p:val>
                                        </p:tav>
                                      </p:tavLst>
                                    </p:anim>
                                    <p:animEffect transition="in" filter="wipe(right)">
                                      <p:cBhvr>
                                        <p:cTn id="67" dur="500"/>
                                        <p:tgtEl>
                                          <p:spTgt spid="45"/>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1" fill="hold" nodeType="clickEffect">
                                  <p:stCondLst>
                                    <p:cond delay="0"/>
                                  </p:stCondLst>
                                  <p:childTnLst>
                                    <p:set>
                                      <p:cBhvr>
                                        <p:cTn id="71" dur="1" fill="hold">
                                          <p:stCondLst>
                                            <p:cond delay="0"/>
                                          </p:stCondLst>
                                        </p:cTn>
                                        <p:tgtEl>
                                          <p:spTgt spid="126"/>
                                        </p:tgtEl>
                                        <p:attrNameLst>
                                          <p:attrName>style.visibility</p:attrName>
                                        </p:attrNameLst>
                                      </p:cBhvr>
                                      <p:to>
                                        <p:strVal val="visible"/>
                                      </p:to>
                                    </p:set>
                                    <p:animEffect transition="in" filter="wipe(up)">
                                      <p:cBhvr>
                                        <p:cTn id="72" dur="1000"/>
                                        <p:tgtEl>
                                          <p:spTgt spid="126"/>
                                        </p:tgtEl>
                                      </p:cBhvr>
                                    </p:animEffect>
                                  </p:childTnLst>
                                </p:cTn>
                              </p:par>
                            </p:childTnLst>
                          </p:cTn>
                        </p:par>
                      </p:childTnLst>
                    </p:cTn>
                  </p:par>
                  <p:par>
                    <p:cTn id="73" fill="hold">
                      <p:stCondLst>
                        <p:cond delay="indefinite"/>
                      </p:stCondLst>
                      <p:childTnLst>
                        <p:par>
                          <p:cTn id="74" fill="hold">
                            <p:stCondLst>
                              <p:cond delay="0"/>
                            </p:stCondLst>
                            <p:childTnLst>
                              <p:par>
                                <p:cTn id="75" presetID="30" presetClass="entr" presetSubtype="0" fill="hold" grpId="0" nodeType="clickEffect">
                                  <p:stCondLst>
                                    <p:cond delay="0"/>
                                  </p:stCondLst>
                                  <p:childTnLst>
                                    <p:set>
                                      <p:cBhvr>
                                        <p:cTn id="76" dur="1" fill="hold">
                                          <p:stCondLst>
                                            <p:cond delay="0"/>
                                          </p:stCondLst>
                                        </p:cTn>
                                        <p:tgtEl>
                                          <p:spTgt spid="131"/>
                                        </p:tgtEl>
                                        <p:attrNameLst>
                                          <p:attrName>style.visibility</p:attrName>
                                        </p:attrNameLst>
                                      </p:cBhvr>
                                      <p:to>
                                        <p:strVal val="visible"/>
                                      </p:to>
                                    </p:set>
                                    <p:animEffect transition="in" filter="fade">
                                      <p:cBhvr>
                                        <p:cTn id="77" dur="800" decel="100000"/>
                                        <p:tgtEl>
                                          <p:spTgt spid="131"/>
                                        </p:tgtEl>
                                      </p:cBhvr>
                                    </p:animEffect>
                                    <p:anim calcmode="lin" valueType="num">
                                      <p:cBhvr>
                                        <p:cTn id="78" dur="800" decel="100000" fill="hold"/>
                                        <p:tgtEl>
                                          <p:spTgt spid="131"/>
                                        </p:tgtEl>
                                        <p:attrNameLst>
                                          <p:attrName>style.rotation</p:attrName>
                                        </p:attrNameLst>
                                      </p:cBhvr>
                                      <p:tavLst>
                                        <p:tav tm="0">
                                          <p:val>
                                            <p:fltVal val="-90"/>
                                          </p:val>
                                        </p:tav>
                                        <p:tav tm="100000">
                                          <p:val>
                                            <p:fltVal val="0"/>
                                          </p:val>
                                        </p:tav>
                                      </p:tavLst>
                                    </p:anim>
                                    <p:anim calcmode="lin" valueType="num">
                                      <p:cBhvr>
                                        <p:cTn id="79" dur="800" decel="100000" fill="hold"/>
                                        <p:tgtEl>
                                          <p:spTgt spid="131"/>
                                        </p:tgtEl>
                                        <p:attrNameLst>
                                          <p:attrName>ppt_x</p:attrName>
                                        </p:attrNameLst>
                                      </p:cBhvr>
                                      <p:tavLst>
                                        <p:tav tm="0">
                                          <p:val>
                                            <p:strVal val="#ppt_x+0.4"/>
                                          </p:val>
                                        </p:tav>
                                        <p:tav tm="100000">
                                          <p:val>
                                            <p:strVal val="#ppt_x-0.05"/>
                                          </p:val>
                                        </p:tav>
                                      </p:tavLst>
                                    </p:anim>
                                    <p:anim calcmode="lin" valueType="num">
                                      <p:cBhvr>
                                        <p:cTn id="80" dur="800" decel="100000" fill="hold"/>
                                        <p:tgtEl>
                                          <p:spTgt spid="131"/>
                                        </p:tgtEl>
                                        <p:attrNameLst>
                                          <p:attrName>ppt_y</p:attrName>
                                        </p:attrNameLst>
                                      </p:cBhvr>
                                      <p:tavLst>
                                        <p:tav tm="0">
                                          <p:val>
                                            <p:strVal val="#ppt_y-0.4"/>
                                          </p:val>
                                        </p:tav>
                                        <p:tav tm="100000">
                                          <p:val>
                                            <p:strVal val="#ppt_y+0.1"/>
                                          </p:val>
                                        </p:tav>
                                      </p:tavLst>
                                    </p:anim>
                                    <p:anim calcmode="lin" valueType="num">
                                      <p:cBhvr>
                                        <p:cTn id="81" dur="200" accel="100000" fill="hold">
                                          <p:stCondLst>
                                            <p:cond delay="800"/>
                                          </p:stCondLst>
                                        </p:cTn>
                                        <p:tgtEl>
                                          <p:spTgt spid="131"/>
                                        </p:tgtEl>
                                        <p:attrNameLst>
                                          <p:attrName>ppt_x</p:attrName>
                                        </p:attrNameLst>
                                      </p:cBhvr>
                                      <p:tavLst>
                                        <p:tav tm="0">
                                          <p:val>
                                            <p:strVal val="#ppt_x-0.05"/>
                                          </p:val>
                                        </p:tav>
                                        <p:tav tm="100000">
                                          <p:val>
                                            <p:strVal val="#ppt_x"/>
                                          </p:val>
                                        </p:tav>
                                      </p:tavLst>
                                    </p:anim>
                                    <p:anim calcmode="lin" valueType="num">
                                      <p:cBhvr>
                                        <p:cTn id="82" dur="200" accel="100000" fill="hold">
                                          <p:stCondLst>
                                            <p:cond delay="800"/>
                                          </p:stCondLst>
                                        </p:cTn>
                                        <p:tgtEl>
                                          <p:spTgt spid="131"/>
                                        </p:tgtEl>
                                        <p:attrNameLst>
                                          <p:attrName>ppt_y</p:attrName>
                                        </p:attrNameLst>
                                      </p:cBhvr>
                                      <p:tavLst>
                                        <p:tav tm="0">
                                          <p:val>
                                            <p:strVal val="#ppt_y+0.1"/>
                                          </p:val>
                                        </p:tav>
                                        <p:tav tm="100000">
                                          <p:val>
                                            <p:strVal val="#ppt_y"/>
                                          </p:val>
                                        </p:tav>
                                      </p:tavLst>
                                    </p:anim>
                                  </p:childTnLst>
                                </p:cTn>
                              </p:par>
                            </p:childTnLst>
                          </p:cTn>
                        </p:par>
                      </p:childTnLst>
                    </p:cTn>
                  </p:par>
                  <p:par>
                    <p:cTn id="83" fill="hold">
                      <p:stCondLst>
                        <p:cond delay="indefinite"/>
                      </p:stCondLst>
                      <p:childTnLst>
                        <p:par>
                          <p:cTn id="84" fill="hold">
                            <p:stCondLst>
                              <p:cond delay="0"/>
                            </p:stCondLst>
                            <p:childTnLst>
                              <p:par>
                                <p:cTn id="85" presetID="30" presetClass="entr" presetSubtype="0" fill="hold" grpId="0" nodeType="clickEffect">
                                  <p:stCondLst>
                                    <p:cond delay="0"/>
                                  </p:stCondLst>
                                  <p:childTnLst>
                                    <p:set>
                                      <p:cBhvr>
                                        <p:cTn id="86" dur="1" fill="hold">
                                          <p:stCondLst>
                                            <p:cond delay="0"/>
                                          </p:stCondLst>
                                        </p:cTn>
                                        <p:tgtEl>
                                          <p:spTgt spid="127"/>
                                        </p:tgtEl>
                                        <p:attrNameLst>
                                          <p:attrName>style.visibility</p:attrName>
                                        </p:attrNameLst>
                                      </p:cBhvr>
                                      <p:to>
                                        <p:strVal val="visible"/>
                                      </p:to>
                                    </p:set>
                                    <p:animEffect transition="in" filter="fade">
                                      <p:cBhvr>
                                        <p:cTn id="87" dur="800" decel="100000"/>
                                        <p:tgtEl>
                                          <p:spTgt spid="127"/>
                                        </p:tgtEl>
                                      </p:cBhvr>
                                    </p:animEffect>
                                    <p:anim calcmode="lin" valueType="num">
                                      <p:cBhvr>
                                        <p:cTn id="88" dur="800" decel="100000" fill="hold"/>
                                        <p:tgtEl>
                                          <p:spTgt spid="127"/>
                                        </p:tgtEl>
                                        <p:attrNameLst>
                                          <p:attrName>style.rotation</p:attrName>
                                        </p:attrNameLst>
                                      </p:cBhvr>
                                      <p:tavLst>
                                        <p:tav tm="0">
                                          <p:val>
                                            <p:fltVal val="-90"/>
                                          </p:val>
                                        </p:tav>
                                        <p:tav tm="100000">
                                          <p:val>
                                            <p:fltVal val="0"/>
                                          </p:val>
                                        </p:tav>
                                      </p:tavLst>
                                    </p:anim>
                                    <p:anim calcmode="lin" valueType="num">
                                      <p:cBhvr>
                                        <p:cTn id="89" dur="800" decel="100000" fill="hold"/>
                                        <p:tgtEl>
                                          <p:spTgt spid="127"/>
                                        </p:tgtEl>
                                        <p:attrNameLst>
                                          <p:attrName>ppt_x</p:attrName>
                                        </p:attrNameLst>
                                      </p:cBhvr>
                                      <p:tavLst>
                                        <p:tav tm="0">
                                          <p:val>
                                            <p:strVal val="#ppt_x+0.4"/>
                                          </p:val>
                                        </p:tav>
                                        <p:tav tm="100000">
                                          <p:val>
                                            <p:strVal val="#ppt_x-0.05"/>
                                          </p:val>
                                        </p:tav>
                                      </p:tavLst>
                                    </p:anim>
                                    <p:anim calcmode="lin" valueType="num">
                                      <p:cBhvr>
                                        <p:cTn id="90" dur="800" decel="100000" fill="hold"/>
                                        <p:tgtEl>
                                          <p:spTgt spid="127"/>
                                        </p:tgtEl>
                                        <p:attrNameLst>
                                          <p:attrName>ppt_y</p:attrName>
                                        </p:attrNameLst>
                                      </p:cBhvr>
                                      <p:tavLst>
                                        <p:tav tm="0">
                                          <p:val>
                                            <p:strVal val="#ppt_y-0.4"/>
                                          </p:val>
                                        </p:tav>
                                        <p:tav tm="100000">
                                          <p:val>
                                            <p:strVal val="#ppt_y+0.1"/>
                                          </p:val>
                                        </p:tav>
                                      </p:tavLst>
                                    </p:anim>
                                    <p:anim calcmode="lin" valueType="num">
                                      <p:cBhvr>
                                        <p:cTn id="91" dur="200" accel="100000" fill="hold">
                                          <p:stCondLst>
                                            <p:cond delay="800"/>
                                          </p:stCondLst>
                                        </p:cTn>
                                        <p:tgtEl>
                                          <p:spTgt spid="127"/>
                                        </p:tgtEl>
                                        <p:attrNameLst>
                                          <p:attrName>ppt_x</p:attrName>
                                        </p:attrNameLst>
                                      </p:cBhvr>
                                      <p:tavLst>
                                        <p:tav tm="0">
                                          <p:val>
                                            <p:strVal val="#ppt_x-0.05"/>
                                          </p:val>
                                        </p:tav>
                                        <p:tav tm="100000">
                                          <p:val>
                                            <p:strVal val="#ppt_x"/>
                                          </p:val>
                                        </p:tav>
                                      </p:tavLst>
                                    </p:anim>
                                    <p:anim calcmode="lin" valueType="num">
                                      <p:cBhvr>
                                        <p:cTn id="92" dur="200" accel="100000" fill="hold">
                                          <p:stCondLst>
                                            <p:cond delay="800"/>
                                          </p:stCondLst>
                                        </p:cTn>
                                        <p:tgtEl>
                                          <p:spTgt spid="127"/>
                                        </p:tgtEl>
                                        <p:attrNameLst>
                                          <p:attrName>ppt_y</p:attrName>
                                        </p:attrNameLst>
                                      </p:cBhvr>
                                      <p:tavLst>
                                        <p:tav tm="0">
                                          <p:val>
                                            <p:strVal val="#ppt_y+0.1"/>
                                          </p:val>
                                        </p:tav>
                                        <p:tav tm="100000">
                                          <p:val>
                                            <p:strVal val="#ppt_y"/>
                                          </p:val>
                                        </p:tav>
                                      </p:tavLst>
                                    </p:anim>
                                  </p:childTnLst>
                                </p:cTn>
                              </p:par>
                            </p:childTnLst>
                          </p:cTn>
                        </p:par>
                      </p:childTnLst>
                    </p:cTn>
                  </p:par>
                  <p:par>
                    <p:cTn id="93" fill="hold">
                      <p:stCondLst>
                        <p:cond delay="indefinite"/>
                      </p:stCondLst>
                      <p:childTnLst>
                        <p:par>
                          <p:cTn id="94" fill="hold">
                            <p:stCondLst>
                              <p:cond delay="0"/>
                            </p:stCondLst>
                            <p:childTnLst>
                              <p:par>
                                <p:cTn id="95" presetID="22" presetClass="entr" presetSubtype="8" fill="hold" grpId="0" nodeType="clickEffect">
                                  <p:stCondLst>
                                    <p:cond delay="0"/>
                                  </p:stCondLst>
                                  <p:childTnLst>
                                    <p:set>
                                      <p:cBhvr>
                                        <p:cTn id="96" dur="1" fill="hold">
                                          <p:stCondLst>
                                            <p:cond delay="0"/>
                                          </p:stCondLst>
                                        </p:cTn>
                                        <p:tgtEl>
                                          <p:spTgt spid="130"/>
                                        </p:tgtEl>
                                        <p:attrNameLst>
                                          <p:attrName>style.visibility</p:attrName>
                                        </p:attrNameLst>
                                      </p:cBhvr>
                                      <p:to>
                                        <p:strVal val="visible"/>
                                      </p:to>
                                    </p:set>
                                    <p:animEffect transition="in" filter="wipe(left)">
                                      <p:cBhvr>
                                        <p:cTn id="97" dur="1000"/>
                                        <p:tgtEl>
                                          <p:spTgt spid="1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 grpId="0" bldLvl="0" animBg="1"/>
      <p:bldP spid="28" grpId="0"/>
      <p:bldP spid="29" grpId="0"/>
      <p:bldP spid="30" grpId="0"/>
      <p:bldP spid="31" grpId="0"/>
      <p:bldP spid="32" grpId="0"/>
      <p:bldP spid="127" grpId="0"/>
      <p:bldP spid="130" grpId="0"/>
    </p:bld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文本框 84"/>
          <p:cNvSpPr txBox="1"/>
          <p:nvPr/>
        </p:nvSpPr>
        <p:spPr>
          <a:xfrm>
            <a:off x="3931761" y="5906905"/>
            <a:ext cx="898002" cy="369332"/>
          </a:xfrm>
          <a:prstGeom prst="rect">
            <a:avLst/>
          </a:prstGeom>
          <a:noFill/>
        </p:spPr>
        <p:txBody>
          <a:bodyPr wrap="square" rtlCol="0">
            <a:spAutoFit/>
          </a:bodyPr>
          <a:lstStyle/>
          <a:p>
            <a:pPr algn="ctr"/>
            <a:r>
              <a:rPr lang="zh-CN" altLang="en-US" b="1" dirty="0">
                <a:solidFill>
                  <a:schemeClr val="accent1"/>
                </a:solidFill>
              </a:rPr>
              <a:t>慢开始</a:t>
            </a:r>
            <a:endParaRPr lang="zh-CN" altLang="en-US" b="1" dirty="0">
              <a:solidFill>
                <a:schemeClr val="accent1"/>
              </a:solidFill>
            </a:endParaRPr>
          </a:p>
        </p:txBody>
      </p:sp>
      <p:sp>
        <p:nvSpPr>
          <p:cNvPr id="84" name="矩形 83"/>
          <p:cNvSpPr/>
          <p:nvPr/>
        </p:nvSpPr>
        <p:spPr>
          <a:xfrm>
            <a:off x="4152009" y="2862325"/>
            <a:ext cx="515052" cy="3095936"/>
          </a:xfrm>
          <a:prstGeom prst="rect">
            <a:avLst/>
          </a:prstGeom>
          <a:solidFill>
            <a:schemeClr val="accent1">
              <a:lumMod val="20000"/>
              <a:lumOff val="8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83" name="矩形 82"/>
          <p:cNvSpPr/>
          <p:nvPr/>
        </p:nvSpPr>
        <p:spPr>
          <a:xfrm>
            <a:off x="4763152" y="2875736"/>
            <a:ext cx="515052" cy="3095936"/>
          </a:xfrm>
          <a:prstGeom prst="rect">
            <a:avLst/>
          </a:prstGeom>
          <a:solidFill>
            <a:schemeClr val="accent3">
              <a:lumMod val="20000"/>
              <a:lumOff val="8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grpSp>
        <p:nvGrpSpPr>
          <p:cNvPr id="4" name="组合 3"/>
          <p:cNvGrpSpPr/>
          <p:nvPr/>
        </p:nvGrpSpPr>
        <p:grpSpPr>
          <a:xfrm>
            <a:off x="304799" y="749300"/>
            <a:ext cx="6192345" cy="400110"/>
            <a:chOff x="424116" y="898245"/>
            <a:chExt cx="6192345" cy="400110"/>
          </a:xfrm>
        </p:grpSpPr>
        <p:sp>
          <p:nvSpPr>
            <p:cNvPr id="2" name="平行四边形 1"/>
            <p:cNvSpPr/>
            <p:nvPr/>
          </p:nvSpPr>
          <p:spPr>
            <a:xfrm>
              <a:off x="424116" y="898245"/>
              <a:ext cx="694509"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03</a:t>
              </a:r>
              <a:endParaRPr lang="zh-CN" altLang="en-US" sz="2200" dirty="0">
                <a:latin typeface="Impact" panose="020B0806030902050204" pitchFamily="34" charset="0"/>
              </a:endParaRPr>
            </a:p>
          </p:txBody>
        </p:sp>
        <p:sp>
          <p:nvSpPr>
            <p:cNvPr id="3" name="文本框 2"/>
            <p:cNvSpPr txBox="1"/>
            <p:nvPr/>
          </p:nvSpPr>
          <p:spPr>
            <a:xfrm>
              <a:off x="1118625" y="898245"/>
              <a:ext cx="5497836" cy="400110"/>
            </a:xfrm>
            <a:prstGeom prst="rect">
              <a:avLst/>
            </a:prstGeom>
            <a:noFill/>
          </p:spPr>
          <p:txBody>
            <a:bodyPr wrap="square" rtlCol="0">
              <a:spAutoFit/>
            </a:bodyPr>
            <a:lstStyle/>
            <a:p>
              <a:r>
                <a:rPr lang="en-US" altLang="zh-CN" sz="2000" b="1" dirty="0"/>
                <a:t>TCP</a:t>
              </a:r>
              <a:r>
                <a:rPr lang="zh-CN" altLang="en-US" sz="2000" b="1" dirty="0"/>
                <a:t>的四种拥塞控制方法</a:t>
              </a:r>
              <a:endParaRPr lang="zh-CN" altLang="en-US" sz="2000" b="1" dirty="0"/>
            </a:p>
          </p:txBody>
        </p:sp>
      </p:grpSp>
      <p:grpSp>
        <p:nvGrpSpPr>
          <p:cNvPr id="18" name="组合 17"/>
          <p:cNvGrpSpPr/>
          <p:nvPr/>
        </p:nvGrpSpPr>
        <p:grpSpPr>
          <a:xfrm>
            <a:off x="888274" y="1149410"/>
            <a:ext cx="10998926" cy="1514047"/>
            <a:chOff x="888274" y="1149410"/>
            <a:chExt cx="10998926" cy="1514047"/>
          </a:xfrm>
        </p:grpSpPr>
        <p:sp>
          <p:nvSpPr>
            <p:cNvPr id="9" name="文本框 8"/>
            <p:cNvSpPr txBox="1"/>
            <p:nvPr/>
          </p:nvSpPr>
          <p:spPr>
            <a:xfrm>
              <a:off x="888274" y="1149410"/>
              <a:ext cx="10998926" cy="1200329"/>
            </a:xfrm>
            <a:prstGeom prst="rect">
              <a:avLst/>
            </a:prstGeom>
            <a:noFill/>
          </p:spPr>
          <p:txBody>
            <a:bodyPr wrap="square" rtlCol="0">
              <a:spAutoFit/>
            </a:bodyPr>
            <a:lstStyle/>
            <a:p>
              <a:r>
                <a:rPr lang="en-US" altLang="zh-CN" b="1" dirty="0"/>
                <a:t>【2015</a:t>
              </a:r>
              <a:r>
                <a:rPr lang="zh-CN" altLang="en-US" b="1" dirty="0"/>
                <a:t>年 题</a:t>
              </a:r>
              <a:r>
                <a:rPr lang="en-US" altLang="zh-CN" b="1" dirty="0"/>
                <a:t>39】</a:t>
              </a:r>
              <a:r>
                <a:rPr lang="zh-CN" altLang="en-US" b="1" dirty="0"/>
                <a:t>主机甲和主机乙新建一个</a:t>
              </a:r>
              <a:r>
                <a:rPr lang="en-US" altLang="zh-CN" b="1" dirty="0"/>
                <a:t>TCP</a:t>
              </a:r>
              <a:r>
                <a:rPr lang="zh-CN" altLang="en-US" b="1" dirty="0"/>
                <a:t>连接，甲的拥塞控制初始阈值为</a:t>
              </a:r>
              <a:r>
                <a:rPr lang="en-US" altLang="zh-CN" b="1" dirty="0"/>
                <a:t>32KB</a:t>
              </a:r>
              <a:r>
                <a:rPr lang="zh-CN" altLang="en-US" b="1" dirty="0"/>
                <a:t>，甲向乙始终以</a:t>
              </a:r>
              <a:r>
                <a:rPr lang="en-US" altLang="zh-CN" b="1" dirty="0"/>
                <a:t>MSS=1KB</a:t>
              </a:r>
              <a:endParaRPr lang="en-US" altLang="zh-CN" b="1" dirty="0"/>
            </a:p>
            <a:p>
              <a:r>
                <a:rPr lang="en-US" altLang="zh-CN" b="1" dirty="0"/>
                <a:t>                               </a:t>
              </a:r>
              <a:r>
                <a:rPr lang="zh-CN" altLang="en-US" b="1" dirty="0"/>
                <a:t>大小的段发送数据，并一直有数据发送；乙为该连接分配</a:t>
              </a:r>
              <a:r>
                <a:rPr lang="en-US" altLang="zh-CN" b="1" dirty="0"/>
                <a:t>16KB</a:t>
              </a:r>
              <a:r>
                <a:rPr lang="zh-CN" altLang="en-US" b="1" dirty="0"/>
                <a:t>接收缓存，并对每个数据段进</a:t>
              </a:r>
              <a:endParaRPr lang="en-US" altLang="zh-CN" b="1" dirty="0"/>
            </a:p>
            <a:p>
              <a:r>
                <a:rPr lang="en-US" altLang="zh-CN" b="1" dirty="0"/>
                <a:t>                               </a:t>
              </a:r>
              <a:r>
                <a:rPr lang="zh-CN" altLang="en-US" b="1" dirty="0"/>
                <a:t>行确认，忽略段传输延迟。若乙收到的数据全部存入缓存，不被取走，则甲从连接建立成功 </a:t>
              </a:r>
              <a:endParaRPr lang="en-US" altLang="zh-CN" b="1" dirty="0"/>
            </a:p>
            <a:p>
              <a:r>
                <a:rPr lang="en-US" altLang="zh-CN" b="1" dirty="0"/>
                <a:t>                               </a:t>
              </a:r>
              <a:r>
                <a:rPr lang="zh-CN" altLang="en-US" b="1" dirty="0"/>
                <a:t>时刻起，未发生超时的情况下，经过</a:t>
              </a:r>
              <a:r>
                <a:rPr lang="en-US" altLang="zh-CN" b="1" dirty="0"/>
                <a:t>4</a:t>
              </a:r>
              <a:r>
                <a:rPr lang="zh-CN" altLang="en-US" b="1" dirty="0"/>
                <a:t>个</a:t>
              </a:r>
              <a:r>
                <a:rPr lang="en-US" altLang="zh-CN" b="1" dirty="0"/>
                <a:t>RTT</a:t>
              </a:r>
              <a:r>
                <a:rPr lang="zh-CN" altLang="en-US" b="1" dirty="0"/>
                <a:t>后，甲的发送窗口是（      ）。</a:t>
              </a:r>
              <a:endParaRPr lang="zh-CN" altLang="en-US" b="1" dirty="0"/>
            </a:p>
          </p:txBody>
        </p:sp>
        <p:sp>
          <p:nvSpPr>
            <p:cNvPr id="10" name="文本框 9"/>
            <p:cNvSpPr txBox="1"/>
            <p:nvPr/>
          </p:nvSpPr>
          <p:spPr>
            <a:xfrm>
              <a:off x="2444931" y="2294125"/>
              <a:ext cx="967738" cy="369332"/>
            </a:xfrm>
            <a:prstGeom prst="rect">
              <a:avLst/>
            </a:prstGeom>
            <a:noFill/>
          </p:spPr>
          <p:txBody>
            <a:bodyPr wrap="square" rtlCol="0">
              <a:spAutoFit/>
            </a:bodyPr>
            <a:lstStyle/>
            <a:p>
              <a:r>
                <a:rPr lang="en-US" altLang="zh-CN" b="1" dirty="0"/>
                <a:t>A. 1KB</a:t>
              </a:r>
              <a:endParaRPr lang="zh-CN" altLang="en-US" b="1" dirty="0"/>
            </a:p>
          </p:txBody>
        </p:sp>
        <p:sp>
          <p:nvSpPr>
            <p:cNvPr id="11" name="文本框 10"/>
            <p:cNvSpPr txBox="1"/>
            <p:nvPr/>
          </p:nvSpPr>
          <p:spPr>
            <a:xfrm>
              <a:off x="4605746" y="2294125"/>
              <a:ext cx="919843" cy="369332"/>
            </a:xfrm>
            <a:prstGeom prst="rect">
              <a:avLst/>
            </a:prstGeom>
            <a:noFill/>
          </p:spPr>
          <p:txBody>
            <a:bodyPr wrap="square" rtlCol="0">
              <a:spAutoFit/>
            </a:bodyPr>
            <a:lstStyle/>
            <a:p>
              <a:r>
                <a:rPr lang="en-US" altLang="zh-CN" b="1" dirty="0"/>
                <a:t>B. 8KB</a:t>
              </a:r>
              <a:endParaRPr lang="zh-CN" altLang="en-US" b="1" dirty="0"/>
            </a:p>
          </p:txBody>
        </p:sp>
        <p:sp>
          <p:nvSpPr>
            <p:cNvPr id="12" name="文本框 11"/>
            <p:cNvSpPr txBox="1"/>
            <p:nvPr/>
          </p:nvSpPr>
          <p:spPr>
            <a:xfrm>
              <a:off x="6766561" y="2294125"/>
              <a:ext cx="967738" cy="369332"/>
            </a:xfrm>
            <a:prstGeom prst="rect">
              <a:avLst/>
            </a:prstGeom>
            <a:noFill/>
          </p:spPr>
          <p:txBody>
            <a:bodyPr wrap="square" rtlCol="0">
              <a:spAutoFit/>
            </a:bodyPr>
            <a:lstStyle/>
            <a:p>
              <a:r>
                <a:rPr lang="en-US" altLang="zh-CN" b="1" dirty="0"/>
                <a:t>C. 16KB</a:t>
              </a:r>
              <a:endParaRPr lang="zh-CN" altLang="en-US" b="1" dirty="0"/>
            </a:p>
          </p:txBody>
        </p:sp>
        <p:sp>
          <p:nvSpPr>
            <p:cNvPr id="17" name="文本框 16"/>
            <p:cNvSpPr txBox="1"/>
            <p:nvPr/>
          </p:nvSpPr>
          <p:spPr>
            <a:xfrm>
              <a:off x="8927377" y="2294125"/>
              <a:ext cx="967738" cy="369332"/>
            </a:xfrm>
            <a:prstGeom prst="rect">
              <a:avLst/>
            </a:prstGeom>
            <a:noFill/>
          </p:spPr>
          <p:txBody>
            <a:bodyPr wrap="square" rtlCol="0">
              <a:spAutoFit/>
            </a:bodyPr>
            <a:lstStyle/>
            <a:p>
              <a:r>
                <a:rPr lang="en-US" altLang="zh-CN" b="1" dirty="0"/>
                <a:t>D. 32KB</a:t>
              </a:r>
              <a:endParaRPr lang="zh-CN" altLang="en-US" b="1" dirty="0"/>
            </a:p>
          </p:txBody>
        </p:sp>
      </p:grpSp>
      <p:sp>
        <p:nvSpPr>
          <p:cNvPr id="19" name="文本框 18"/>
          <p:cNvSpPr txBox="1"/>
          <p:nvPr/>
        </p:nvSpPr>
        <p:spPr>
          <a:xfrm>
            <a:off x="1088571" y="2707980"/>
            <a:ext cx="820783" cy="369332"/>
          </a:xfrm>
          <a:prstGeom prst="rect">
            <a:avLst/>
          </a:prstGeom>
          <a:noFill/>
        </p:spPr>
        <p:txBody>
          <a:bodyPr wrap="square" rtlCol="0">
            <a:spAutoFit/>
          </a:bodyPr>
          <a:lstStyle/>
          <a:p>
            <a:r>
              <a:rPr lang="zh-CN" altLang="en-US" b="1" dirty="0"/>
              <a:t>解析</a:t>
            </a:r>
            <a:endParaRPr lang="zh-CN" altLang="en-US" b="1" dirty="0"/>
          </a:p>
        </p:txBody>
      </p:sp>
      <p:sp>
        <p:nvSpPr>
          <p:cNvPr id="20" name="文本框 19"/>
          <p:cNvSpPr txBox="1"/>
          <p:nvPr/>
        </p:nvSpPr>
        <p:spPr>
          <a:xfrm>
            <a:off x="9225100" y="1907668"/>
            <a:ext cx="372292" cy="523220"/>
          </a:xfrm>
          <a:prstGeom prst="rect">
            <a:avLst/>
          </a:prstGeom>
          <a:noFill/>
        </p:spPr>
        <p:txBody>
          <a:bodyPr wrap="square" rtlCol="0">
            <a:spAutoFit/>
          </a:bodyPr>
          <a:lstStyle/>
          <a:p>
            <a:pPr algn="ctr"/>
            <a:r>
              <a:rPr lang="en-US" altLang="zh-CN" sz="2800" b="1" dirty="0">
                <a:solidFill>
                  <a:schemeClr val="accent1">
                    <a:lumMod val="75000"/>
                  </a:schemeClr>
                </a:solidFill>
                <a:latin typeface="Arial Black" panose="020B0A04020102020204" pitchFamily="34" charset="0"/>
              </a:rPr>
              <a:t>A</a:t>
            </a:r>
            <a:endParaRPr lang="zh-CN" altLang="en-US" sz="2800" b="1" dirty="0">
              <a:solidFill>
                <a:schemeClr val="accent1">
                  <a:lumMod val="75000"/>
                </a:schemeClr>
              </a:solidFill>
              <a:latin typeface="Arial Black" panose="020B0A04020102020204" pitchFamily="34" charset="0"/>
            </a:endParaRPr>
          </a:p>
        </p:txBody>
      </p:sp>
      <p:grpSp>
        <p:nvGrpSpPr>
          <p:cNvPr id="43" name="组合 42"/>
          <p:cNvGrpSpPr/>
          <p:nvPr/>
        </p:nvGrpSpPr>
        <p:grpSpPr>
          <a:xfrm>
            <a:off x="5116053" y="2758645"/>
            <a:ext cx="5671289" cy="582538"/>
            <a:chOff x="5116053" y="2758645"/>
            <a:chExt cx="5671289" cy="582538"/>
          </a:xfrm>
        </p:grpSpPr>
        <p:grpSp>
          <p:nvGrpSpPr>
            <p:cNvPr id="21" name="组合 20"/>
            <p:cNvGrpSpPr/>
            <p:nvPr/>
          </p:nvGrpSpPr>
          <p:grpSpPr>
            <a:xfrm>
              <a:off x="5116053" y="2758645"/>
              <a:ext cx="5671289" cy="582538"/>
              <a:chOff x="3940832" y="1440684"/>
              <a:chExt cx="5671289" cy="582538"/>
            </a:xfrm>
          </p:grpSpPr>
          <p:pic>
            <p:nvPicPr>
              <p:cNvPr id="22" name="图形 21"/>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a:off x="4550544" y="1461788"/>
                <a:ext cx="580465" cy="561434"/>
              </a:xfrm>
              <a:prstGeom prst="rect">
                <a:avLst/>
              </a:prstGeom>
            </p:spPr>
          </p:pic>
          <p:sp>
            <p:nvSpPr>
              <p:cNvPr id="23" name="文本框 22"/>
              <p:cNvSpPr txBox="1"/>
              <p:nvPr/>
            </p:nvSpPr>
            <p:spPr>
              <a:xfrm>
                <a:off x="3940832" y="1440684"/>
                <a:ext cx="1423556" cy="369332"/>
              </a:xfrm>
              <a:prstGeom prst="rect">
                <a:avLst/>
              </a:prstGeom>
              <a:noFill/>
            </p:spPr>
            <p:txBody>
              <a:bodyPr wrap="square" rtlCol="0">
                <a:spAutoFit/>
              </a:bodyPr>
              <a:lstStyle/>
              <a:p>
                <a:pPr algn="ctr"/>
                <a:r>
                  <a:rPr lang="zh-CN" altLang="en-US" b="1" dirty="0">
                    <a:latin typeface="+mn-ea"/>
                  </a:rPr>
                  <a:t>甲</a:t>
                </a:r>
                <a:endParaRPr lang="zh-CN" altLang="en-US" b="1" dirty="0">
                  <a:latin typeface="+mn-ea"/>
                </a:endParaRPr>
              </a:p>
            </p:txBody>
          </p:sp>
          <p:pic>
            <p:nvPicPr>
              <p:cNvPr id="24" name="图形 23"/>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a:off x="8680581" y="1461788"/>
                <a:ext cx="580465" cy="561434"/>
              </a:xfrm>
              <a:prstGeom prst="rect">
                <a:avLst/>
              </a:prstGeom>
            </p:spPr>
          </p:pic>
          <p:sp>
            <p:nvSpPr>
              <p:cNvPr id="25" name="文本框 24"/>
              <p:cNvSpPr txBox="1"/>
              <p:nvPr/>
            </p:nvSpPr>
            <p:spPr>
              <a:xfrm>
                <a:off x="9174665" y="1440684"/>
                <a:ext cx="437456" cy="369332"/>
              </a:xfrm>
              <a:prstGeom prst="rect">
                <a:avLst/>
              </a:prstGeom>
              <a:noFill/>
            </p:spPr>
            <p:txBody>
              <a:bodyPr wrap="square" rtlCol="0">
                <a:spAutoFit/>
              </a:bodyPr>
              <a:lstStyle/>
              <a:p>
                <a:r>
                  <a:rPr lang="zh-CN" altLang="en-US" b="1" dirty="0">
                    <a:latin typeface="+mn-ea"/>
                  </a:rPr>
                  <a:t>乙</a:t>
                </a:r>
                <a:endParaRPr lang="zh-CN" altLang="en-US" b="1" dirty="0">
                  <a:latin typeface="+mn-ea"/>
                </a:endParaRPr>
              </a:p>
            </p:txBody>
          </p:sp>
        </p:grpSp>
        <p:grpSp>
          <p:nvGrpSpPr>
            <p:cNvPr id="26" name="组合 25"/>
            <p:cNvGrpSpPr/>
            <p:nvPr/>
          </p:nvGrpSpPr>
          <p:grpSpPr>
            <a:xfrm>
              <a:off x="6342880" y="2836703"/>
              <a:ext cx="3512922" cy="447400"/>
              <a:chOff x="7631847" y="1355733"/>
              <a:chExt cx="2569940" cy="447400"/>
            </a:xfrm>
          </p:grpSpPr>
          <p:sp>
            <p:nvSpPr>
              <p:cNvPr id="27" name="圆柱体 26"/>
              <p:cNvSpPr/>
              <p:nvPr/>
            </p:nvSpPr>
            <p:spPr>
              <a:xfrm rot="16200000">
                <a:off x="8693117" y="294463"/>
                <a:ext cx="447400" cy="2569940"/>
              </a:xfrm>
              <a:prstGeom prst="can">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28" name="文本框 27"/>
              <p:cNvSpPr txBox="1"/>
              <p:nvPr/>
            </p:nvSpPr>
            <p:spPr>
              <a:xfrm>
                <a:off x="8336064" y="1394766"/>
                <a:ext cx="1161506" cy="369332"/>
              </a:xfrm>
              <a:prstGeom prst="rect">
                <a:avLst/>
              </a:prstGeom>
              <a:noFill/>
            </p:spPr>
            <p:txBody>
              <a:bodyPr wrap="square" rtlCol="0">
                <a:spAutoFit/>
              </a:bodyPr>
              <a:lstStyle/>
              <a:p>
                <a:pPr algn="ctr"/>
                <a:r>
                  <a:rPr lang="en-US" altLang="zh-CN" b="1" dirty="0">
                    <a:solidFill>
                      <a:schemeClr val="bg1"/>
                    </a:solidFill>
                  </a:rPr>
                  <a:t>TCP</a:t>
                </a:r>
                <a:r>
                  <a:rPr lang="zh-CN" altLang="en-US" b="1" dirty="0">
                    <a:solidFill>
                      <a:schemeClr val="bg1"/>
                    </a:solidFill>
                  </a:rPr>
                  <a:t>连接</a:t>
                </a:r>
                <a:endParaRPr lang="zh-CN" altLang="en-US" b="1" dirty="0">
                  <a:solidFill>
                    <a:schemeClr val="bg1"/>
                  </a:solidFill>
                </a:endParaRPr>
              </a:p>
            </p:txBody>
          </p:sp>
        </p:grpSp>
      </p:grpSp>
      <p:grpSp>
        <p:nvGrpSpPr>
          <p:cNvPr id="44" name="组合 43"/>
          <p:cNvGrpSpPr/>
          <p:nvPr/>
        </p:nvGrpSpPr>
        <p:grpSpPr>
          <a:xfrm>
            <a:off x="6015998" y="3341182"/>
            <a:ext cx="4152994" cy="3097718"/>
            <a:chOff x="6015998" y="3341182"/>
            <a:chExt cx="4152994" cy="3097718"/>
          </a:xfrm>
        </p:grpSpPr>
        <p:cxnSp>
          <p:nvCxnSpPr>
            <p:cNvPr id="30" name="直接连接符 29"/>
            <p:cNvCxnSpPr>
              <a:stCxn id="22" idx="2"/>
            </p:cNvCxnSpPr>
            <p:nvPr/>
          </p:nvCxnSpPr>
          <p:spPr>
            <a:xfrm>
              <a:off x="6015998" y="3341183"/>
              <a:ext cx="5979" cy="3097717"/>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10163013" y="3341182"/>
              <a:ext cx="5979" cy="3097717"/>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35" name="组合 34"/>
          <p:cNvGrpSpPr/>
          <p:nvPr/>
        </p:nvGrpSpPr>
        <p:grpSpPr>
          <a:xfrm>
            <a:off x="6015997" y="3424823"/>
            <a:ext cx="4147016" cy="338554"/>
            <a:chOff x="6015997" y="3424823"/>
            <a:chExt cx="4147016" cy="338554"/>
          </a:xfrm>
        </p:grpSpPr>
        <p:cxnSp>
          <p:nvCxnSpPr>
            <p:cNvPr id="34" name="直接箭头连接符 33"/>
            <p:cNvCxnSpPr/>
            <p:nvPr/>
          </p:nvCxnSpPr>
          <p:spPr>
            <a:xfrm>
              <a:off x="6015997" y="3594100"/>
              <a:ext cx="4147016" cy="0"/>
            </a:xfrm>
            <a:prstGeom prst="straightConnector1">
              <a:avLst/>
            </a:prstGeom>
            <a:ln w="254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32" name="文本框 31"/>
            <p:cNvSpPr txBox="1"/>
            <p:nvPr/>
          </p:nvSpPr>
          <p:spPr>
            <a:xfrm>
              <a:off x="7488793" y="3424823"/>
              <a:ext cx="1221096" cy="338554"/>
            </a:xfrm>
            <a:prstGeom prst="rect">
              <a:avLst/>
            </a:prstGeom>
            <a:solidFill>
              <a:schemeClr val="bg1"/>
            </a:solidFill>
          </p:spPr>
          <p:txBody>
            <a:bodyPr wrap="square" rtlCol="0">
              <a:spAutoFit/>
            </a:bodyPr>
            <a:lstStyle/>
            <a:p>
              <a:pPr algn="ctr"/>
              <a:r>
                <a:rPr lang="zh-CN" altLang="en-US" sz="1600" b="1" dirty="0"/>
                <a:t>第</a:t>
              </a:r>
              <a:r>
                <a:rPr lang="en-US" altLang="zh-CN" sz="1600" b="1" dirty="0"/>
                <a:t>1</a:t>
              </a:r>
              <a:r>
                <a:rPr lang="zh-CN" altLang="en-US" sz="1600" b="1" dirty="0"/>
                <a:t>个</a:t>
              </a:r>
              <a:r>
                <a:rPr lang="en-US" altLang="zh-CN" sz="1600" b="1" dirty="0"/>
                <a:t>TCP</a:t>
              </a:r>
              <a:r>
                <a:rPr lang="zh-CN" altLang="en-US" sz="1600" b="1" dirty="0"/>
                <a:t>段</a:t>
              </a:r>
              <a:endParaRPr lang="zh-CN" altLang="en-US" sz="1600" b="1" dirty="0"/>
            </a:p>
          </p:txBody>
        </p:sp>
      </p:grpSp>
      <p:grpSp>
        <p:nvGrpSpPr>
          <p:cNvPr id="36" name="组合 35"/>
          <p:cNvGrpSpPr/>
          <p:nvPr/>
        </p:nvGrpSpPr>
        <p:grpSpPr>
          <a:xfrm>
            <a:off x="6025833" y="3711191"/>
            <a:ext cx="4147016" cy="338554"/>
            <a:chOff x="6015997" y="3424823"/>
            <a:chExt cx="4147016" cy="338554"/>
          </a:xfrm>
        </p:grpSpPr>
        <p:cxnSp>
          <p:nvCxnSpPr>
            <p:cNvPr id="37" name="直接箭头连接符 36"/>
            <p:cNvCxnSpPr/>
            <p:nvPr/>
          </p:nvCxnSpPr>
          <p:spPr>
            <a:xfrm>
              <a:off x="6015997" y="3594100"/>
              <a:ext cx="4147016" cy="0"/>
            </a:xfrm>
            <a:prstGeom prst="straightConnector1">
              <a:avLst/>
            </a:prstGeom>
            <a:ln w="25400">
              <a:solidFill>
                <a:schemeClr val="tx1"/>
              </a:solidFill>
              <a:headEnd type="triangle" w="med" len="lg"/>
              <a:tailEnd type="none" w="med" len="lg"/>
            </a:ln>
          </p:spPr>
          <p:style>
            <a:lnRef idx="1">
              <a:schemeClr val="accent1"/>
            </a:lnRef>
            <a:fillRef idx="0">
              <a:schemeClr val="accent1"/>
            </a:fillRef>
            <a:effectRef idx="0">
              <a:schemeClr val="accent1"/>
            </a:effectRef>
            <a:fontRef idx="minor">
              <a:schemeClr val="tx1"/>
            </a:fontRef>
          </p:style>
        </p:cxnSp>
        <p:sp>
          <p:nvSpPr>
            <p:cNvPr id="38" name="文本框 37"/>
            <p:cNvSpPr txBox="1"/>
            <p:nvPr/>
          </p:nvSpPr>
          <p:spPr>
            <a:xfrm>
              <a:off x="7724463" y="3424823"/>
              <a:ext cx="661698" cy="338554"/>
            </a:xfrm>
            <a:prstGeom prst="rect">
              <a:avLst/>
            </a:prstGeom>
            <a:solidFill>
              <a:schemeClr val="bg1"/>
            </a:solidFill>
          </p:spPr>
          <p:txBody>
            <a:bodyPr wrap="square" rtlCol="0">
              <a:spAutoFit/>
            </a:bodyPr>
            <a:lstStyle/>
            <a:p>
              <a:pPr algn="ctr"/>
              <a:r>
                <a:rPr lang="zh-CN" altLang="en-US" sz="1600" b="1" dirty="0"/>
                <a:t>确认</a:t>
              </a:r>
              <a:endParaRPr lang="zh-CN" altLang="en-US" sz="1600" b="1" dirty="0"/>
            </a:p>
          </p:txBody>
        </p:sp>
      </p:grpSp>
      <p:sp>
        <p:nvSpPr>
          <p:cNvPr id="39" name="文本框 38"/>
          <p:cNvSpPr txBox="1"/>
          <p:nvPr/>
        </p:nvSpPr>
        <p:spPr>
          <a:xfrm>
            <a:off x="10394544" y="3162219"/>
            <a:ext cx="1481546" cy="369332"/>
          </a:xfrm>
          <a:prstGeom prst="rect">
            <a:avLst/>
          </a:prstGeom>
          <a:noFill/>
        </p:spPr>
        <p:txBody>
          <a:bodyPr wrap="square" rtlCol="0">
            <a:spAutoFit/>
          </a:bodyPr>
          <a:lstStyle/>
          <a:p>
            <a:r>
              <a:rPr lang="en-US" altLang="zh-CN" b="1" dirty="0">
                <a:solidFill>
                  <a:schemeClr val="accent3"/>
                </a:solidFill>
              </a:rPr>
              <a:t>rwnd = 16</a:t>
            </a:r>
            <a:endParaRPr lang="zh-CN" altLang="en-US" b="1" dirty="0">
              <a:solidFill>
                <a:schemeClr val="accent3"/>
              </a:solidFill>
            </a:endParaRPr>
          </a:p>
        </p:txBody>
      </p:sp>
      <p:sp>
        <p:nvSpPr>
          <p:cNvPr id="40" name="文本框 39"/>
          <p:cNvSpPr txBox="1"/>
          <p:nvPr/>
        </p:nvSpPr>
        <p:spPr>
          <a:xfrm>
            <a:off x="10394544" y="3409434"/>
            <a:ext cx="1481546" cy="369332"/>
          </a:xfrm>
          <a:prstGeom prst="rect">
            <a:avLst/>
          </a:prstGeom>
          <a:noFill/>
        </p:spPr>
        <p:txBody>
          <a:bodyPr wrap="square" rtlCol="0">
            <a:spAutoFit/>
          </a:bodyPr>
          <a:lstStyle/>
          <a:p>
            <a:r>
              <a:rPr lang="en-US" altLang="zh-CN" b="1" dirty="0">
                <a:solidFill>
                  <a:schemeClr val="accent3"/>
                </a:solidFill>
              </a:rPr>
              <a:t>rwnd = 15</a:t>
            </a:r>
            <a:endParaRPr lang="zh-CN" altLang="en-US" b="1" dirty="0">
              <a:solidFill>
                <a:schemeClr val="accent3"/>
              </a:solidFill>
            </a:endParaRPr>
          </a:p>
        </p:txBody>
      </p:sp>
      <p:sp>
        <p:nvSpPr>
          <p:cNvPr id="41" name="文本框 40"/>
          <p:cNvSpPr txBox="1"/>
          <p:nvPr/>
        </p:nvSpPr>
        <p:spPr>
          <a:xfrm>
            <a:off x="2928559" y="2824342"/>
            <a:ext cx="2588115" cy="369332"/>
          </a:xfrm>
          <a:prstGeom prst="rect">
            <a:avLst/>
          </a:prstGeom>
          <a:noFill/>
        </p:spPr>
        <p:txBody>
          <a:bodyPr wrap="square" rtlCol="0">
            <a:spAutoFit/>
          </a:bodyPr>
          <a:lstStyle/>
          <a:p>
            <a:r>
              <a:rPr lang="en-US" altLang="zh-CN" b="1" dirty="0"/>
              <a:t>swnd = min( cwnd , rwnd ) </a:t>
            </a:r>
            <a:endParaRPr lang="zh-CN" altLang="en-US" b="1" dirty="0"/>
          </a:p>
        </p:txBody>
      </p:sp>
      <p:sp>
        <p:nvSpPr>
          <p:cNvPr id="42" name="文本框 41"/>
          <p:cNvSpPr txBox="1"/>
          <p:nvPr/>
        </p:nvSpPr>
        <p:spPr>
          <a:xfrm>
            <a:off x="2928559" y="3162219"/>
            <a:ext cx="2875579" cy="369332"/>
          </a:xfrm>
          <a:prstGeom prst="rect">
            <a:avLst/>
          </a:prstGeom>
          <a:noFill/>
        </p:spPr>
        <p:txBody>
          <a:bodyPr wrap="square" rtlCol="0">
            <a:spAutoFit/>
          </a:bodyPr>
          <a:lstStyle/>
          <a:p>
            <a:r>
              <a:rPr lang="en-US" altLang="zh-CN" b="1" dirty="0"/>
              <a:t>swnd = min(    1     ,  16    ) = 1 </a:t>
            </a:r>
            <a:endParaRPr lang="zh-CN" altLang="en-US" b="1" dirty="0"/>
          </a:p>
        </p:txBody>
      </p:sp>
      <p:sp>
        <p:nvSpPr>
          <p:cNvPr id="45" name="文本框 44"/>
          <p:cNvSpPr txBox="1"/>
          <p:nvPr/>
        </p:nvSpPr>
        <p:spPr>
          <a:xfrm>
            <a:off x="2928558" y="3693825"/>
            <a:ext cx="2870803" cy="369332"/>
          </a:xfrm>
          <a:prstGeom prst="rect">
            <a:avLst/>
          </a:prstGeom>
          <a:noFill/>
        </p:spPr>
        <p:txBody>
          <a:bodyPr wrap="square" rtlCol="0">
            <a:spAutoFit/>
          </a:bodyPr>
          <a:lstStyle/>
          <a:p>
            <a:r>
              <a:rPr lang="en-US" altLang="zh-CN" b="1" dirty="0"/>
              <a:t>swnd = min(  1+1   ,  15    ) = 2 </a:t>
            </a:r>
            <a:endParaRPr lang="zh-CN" altLang="en-US" b="1" dirty="0"/>
          </a:p>
        </p:txBody>
      </p:sp>
      <p:sp>
        <p:nvSpPr>
          <p:cNvPr id="54" name="文本框 53"/>
          <p:cNvSpPr txBox="1"/>
          <p:nvPr/>
        </p:nvSpPr>
        <p:spPr>
          <a:xfrm>
            <a:off x="1183958" y="3162219"/>
            <a:ext cx="1450791" cy="369332"/>
          </a:xfrm>
          <a:prstGeom prst="rect">
            <a:avLst/>
          </a:prstGeom>
          <a:noFill/>
        </p:spPr>
        <p:txBody>
          <a:bodyPr wrap="square" rtlCol="0">
            <a:spAutoFit/>
          </a:bodyPr>
          <a:lstStyle/>
          <a:p>
            <a:r>
              <a:rPr lang="zh-CN" altLang="en-US" b="1" dirty="0"/>
              <a:t>初始状态</a:t>
            </a:r>
            <a:endParaRPr lang="zh-CN" altLang="en-US" b="1" dirty="0"/>
          </a:p>
        </p:txBody>
      </p:sp>
      <p:sp>
        <p:nvSpPr>
          <p:cNvPr id="55" name="文本框 54"/>
          <p:cNvSpPr txBox="1"/>
          <p:nvPr/>
        </p:nvSpPr>
        <p:spPr>
          <a:xfrm>
            <a:off x="1183958" y="3693825"/>
            <a:ext cx="1572305" cy="369332"/>
          </a:xfrm>
          <a:prstGeom prst="rect">
            <a:avLst/>
          </a:prstGeom>
          <a:noFill/>
        </p:spPr>
        <p:txBody>
          <a:bodyPr wrap="square" rtlCol="0">
            <a:spAutoFit/>
          </a:bodyPr>
          <a:lstStyle/>
          <a:p>
            <a:r>
              <a:rPr lang="zh-CN" altLang="en-US" b="1" dirty="0"/>
              <a:t>第</a:t>
            </a:r>
            <a:r>
              <a:rPr lang="en-US" altLang="zh-CN" b="1" dirty="0"/>
              <a:t>1</a:t>
            </a:r>
            <a:r>
              <a:rPr lang="zh-CN" altLang="en-US" b="1" dirty="0"/>
              <a:t>个</a:t>
            </a:r>
            <a:r>
              <a:rPr lang="en-US" altLang="zh-CN" b="1" dirty="0"/>
              <a:t>RTT</a:t>
            </a:r>
            <a:r>
              <a:rPr lang="zh-CN" altLang="en-US" b="1" dirty="0"/>
              <a:t>结束</a:t>
            </a:r>
            <a:endParaRPr lang="zh-CN" altLang="en-US" b="1" dirty="0"/>
          </a:p>
        </p:txBody>
      </p:sp>
      <p:grpSp>
        <p:nvGrpSpPr>
          <p:cNvPr id="56" name="组合 55"/>
          <p:cNvGrpSpPr/>
          <p:nvPr/>
        </p:nvGrpSpPr>
        <p:grpSpPr>
          <a:xfrm>
            <a:off x="6024913" y="4060482"/>
            <a:ext cx="4147016" cy="338554"/>
            <a:chOff x="6015997" y="3424823"/>
            <a:chExt cx="4147016" cy="338554"/>
          </a:xfrm>
        </p:grpSpPr>
        <p:cxnSp>
          <p:nvCxnSpPr>
            <p:cNvPr id="57" name="直接箭头连接符 56"/>
            <p:cNvCxnSpPr/>
            <p:nvPr/>
          </p:nvCxnSpPr>
          <p:spPr>
            <a:xfrm>
              <a:off x="6015997" y="3594100"/>
              <a:ext cx="4147016" cy="0"/>
            </a:xfrm>
            <a:prstGeom prst="straightConnector1">
              <a:avLst/>
            </a:prstGeom>
            <a:ln w="254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58" name="文本框 57"/>
            <p:cNvSpPr txBox="1"/>
            <p:nvPr/>
          </p:nvSpPr>
          <p:spPr>
            <a:xfrm>
              <a:off x="7377760" y="3424823"/>
              <a:ext cx="1429669" cy="338554"/>
            </a:xfrm>
            <a:prstGeom prst="rect">
              <a:avLst/>
            </a:prstGeom>
            <a:solidFill>
              <a:schemeClr val="bg1"/>
            </a:solidFill>
          </p:spPr>
          <p:txBody>
            <a:bodyPr wrap="square" rtlCol="0">
              <a:spAutoFit/>
            </a:bodyPr>
            <a:lstStyle/>
            <a:p>
              <a:pPr algn="ctr"/>
              <a:r>
                <a:rPr lang="zh-CN" altLang="en-US" sz="1600" b="1" dirty="0"/>
                <a:t>第</a:t>
              </a:r>
              <a:r>
                <a:rPr lang="en-US" altLang="zh-CN" sz="1600" b="1" dirty="0"/>
                <a:t>2~3</a:t>
              </a:r>
              <a:r>
                <a:rPr lang="zh-CN" altLang="en-US" sz="1600" b="1" dirty="0"/>
                <a:t>个</a:t>
              </a:r>
              <a:r>
                <a:rPr lang="en-US" altLang="zh-CN" sz="1600" b="1" dirty="0"/>
                <a:t>TCP</a:t>
              </a:r>
              <a:r>
                <a:rPr lang="zh-CN" altLang="en-US" sz="1600" b="1" dirty="0"/>
                <a:t>段</a:t>
              </a:r>
              <a:endParaRPr lang="zh-CN" altLang="en-US" sz="1600" b="1" dirty="0"/>
            </a:p>
          </p:txBody>
        </p:sp>
      </p:grpSp>
      <p:grpSp>
        <p:nvGrpSpPr>
          <p:cNvPr id="59" name="组合 58"/>
          <p:cNvGrpSpPr/>
          <p:nvPr/>
        </p:nvGrpSpPr>
        <p:grpSpPr>
          <a:xfrm>
            <a:off x="6034749" y="4346850"/>
            <a:ext cx="4147016" cy="338554"/>
            <a:chOff x="6015997" y="3424823"/>
            <a:chExt cx="4147016" cy="338554"/>
          </a:xfrm>
        </p:grpSpPr>
        <p:cxnSp>
          <p:nvCxnSpPr>
            <p:cNvPr id="60" name="直接箭头连接符 59"/>
            <p:cNvCxnSpPr/>
            <p:nvPr/>
          </p:nvCxnSpPr>
          <p:spPr>
            <a:xfrm>
              <a:off x="6015997" y="3594100"/>
              <a:ext cx="4147016" cy="0"/>
            </a:xfrm>
            <a:prstGeom prst="straightConnector1">
              <a:avLst/>
            </a:prstGeom>
            <a:ln w="25400">
              <a:solidFill>
                <a:schemeClr val="tx1"/>
              </a:solidFill>
              <a:headEnd type="triangle" w="med" len="lg"/>
              <a:tailEnd type="none" w="med" len="lg"/>
            </a:ln>
          </p:spPr>
          <p:style>
            <a:lnRef idx="1">
              <a:schemeClr val="accent1"/>
            </a:lnRef>
            <a:fillRef idx="0">
              <a:schemeClr val="accent1"/>
            </a:fillRef>
            <a:effectRef idx="0">
              <a:schemeClr val="accent1"/>
            </a:effectRef>
            <a:fontRef idx="minor">
              <a:schemeClr val="tx1"/>
            </a:fontRef>
          </p:style>
        </p:cxnSp>
        <p:sp>
          <p:nvSpPr>
            <p:cNvPr id="61" name="文本框 60"/>
            <p:cNvSpPr txBox="1"/>
            <p:nvPr/>
          </p:nvSpPr>
          <p:spPr>
            <a:xfrm>
              <a:off x="7724463" y="3424823"/>
              <a:ext cx="661698" cy="338554"/>
            </a:xfrm>
            <a:prstGeom prst="rect">
              <a:avLst/>
            </a:prstGeom>
            <a:solidFill>
              <a:schemeClr val="bg1"/>
            </a:solidFill>
          </p:spPr>
          <p:txBody>
            <a:bodyPr wrap="square" rtlCol="0">
              <a:spAutoFit/>
            </a:bodyPr>
            <a:lstStyle/>
            <a:p>
              <a:pPr algn="ctr"/>
              <a:r>
                <a:rPr lang="zh-CN" altLang="en-US" sz="1600" b="1" dirty="0"/>
                <a:t>确认</a:t>
              </a:r>
              <a:endParaRPr lang="zh-CN" altLang="en-US" sz="1600" b="1" dirty="0"/>
            </a:p>
          </p:txBody>
        </p:sp>
      </p:grpSp>
      <p:sp>
        <p:nvSpPr>
          <p:cNvPr id="62" name="文本框 61"/>
          <p:cNvSpPr txBox="1"/>
          <p:nvPr/>
        </p:nvSpPr>
        <p:spPr>
          <a:xfrm>
            <a:off x="10403460" y="4045093"/>
            <a:ext cx="1481546" cy="369332"/>
          </a:xfrm>
          <a:prstGeom prst="rect">
            <a:avLst/>
          </a:prstGeom>
          <a:noFill/>
        </p:spPr>
        <p:txBody>
          <a:bodyPr wrap="square" rtlCol="0">
            <a:spAutoFit/>
          </a:bodyPr>
          <a:lstStyle/>
          <a:p>
            <a:r>
              <a:rPr lang="en-US" altLang="zh-CN" b="1" dirty="0">
                <a:solidFill>
                  <a:schemeClr val="accent3"/>
                </a:solidFill>
              </a:rPr>
              <a:t>rwnd = 13</a:t>
            </a:r>
            <a:endParaRPr lang="zh-CN" altLang="en-US" b="1" dirty="0">
              <a:solidFill>
                <a:schemeClr val="accent3"/>
              </a:solidFill>
            </a:endParaRPr>
          </a:p>
        </p:txBody>
      </p:sp>
      <p:sp>
        <p:nvSpPr>
          <p:cNvPr id="63" name="文本框 62"/>
          <p:cNvSpPr txBox="1"/>
          <p:nvPr/>
        </p:nvSpPr>
        <p:spPr>
          <a:xfrm>
            <a:off x="2937474" y="4329484"/>
            <a:ext cx="2929759" cy="369332"/>
          </a:xfrm>
          <a:prstGeom prst="rect">
            <a:avLst/>
          </a:prstGeom>
          <a:noFill/>
        </p:spPr>
        <p:txBody>
          <a:bodyPr wrap="square" rtlCol="0">
            <a:spAutoFit/>
          </a:bodyPr>
          <a:lstStyle/>
          <a:p>
            <a:r>
              <a:rPr lang="en-US" altLang="zh-CN" b="1" dirty="0"/>
              <a:t>swnd = min(  2+2   ,  13    ) = 4 </a:t>
            </a:r>
            <a:endParaRPr lang="zh-CN" altLang="en-US" b="1" dirty="0"/>
          </a:p>
        </p:txBody>
      </p:sp>
      <p:sp>
        <p:nvSpPr>
          <p:cNvPr id="64" name="文本框 63"/>
          <p:cNvSpPr txBox="1"/>
          <p:nvPr/>
        </p:nvSpPr>
        <p:spPr>
          <a:xfrm>
            <a:off x="1192874" y="4329484"/>
            <a:ext cx="1572305" cy="369332"/>
          </a:xfrm>
          <a:prstGeom prst="rect">
            <a:avLst/>
          </a:prstGeom>
          <a:noFill/>
        </p:spPr>
        <p:txBody>
          <a:bodyPr wrap="square" rtlCol="0">
            <a:spAutoFit/>
          </a:bodyPr>
          <a:lstStyle/>
          <a:p>
            <a:r>
              <a:rPr lang="zh-CN" altLang="en-US" b="1" dirty="0"/>
              <a:t>第</a:t>
            </a:r>
            <a:r>
              <a:rPr lang="en-US" altLang="zh-CN" b="1" dirty="0"/>
              <a:t>2</a:t>
            </a:r>
            <a:r>
              <a:rPr lang="zh-CN" altLang="en-US" b="1" dirty="0"/>
              <a:t>个</a:t>
            </a:r>
            <a:r>
              <a:rPr lang="en-US" altLang="zh-CN" b="1" dirty="0"/>
              <a:t>RTT</a:t>
            </a:r>
            <a:r>
              <a:rPr lang="zh-CN" altLang="en-US" b="1" dirty="0"/>
              <a:t>结束</a:t>
            </a:r>
            <a:endParaRPr lang="zh-CN" altLang="en-US" b="1" dirty="0"/>
          </a:p>
        </p:txBody>
      </p:sp>
      <p:grpSp>
        <p:nvGrpSpPr>
          <p:cNvPr id="65" name="组合 64"/>
          <p:cNvGrpSpPr/>
          <p:nvPr/>
        </p:nvGrpSpPr>
        <p:grpSpPr>
          <a:xfrm>
            <a:off x="6015997" y="4697681"/>
            <a:ext cx="4147016" cy="584775"/>
            <a:chOff x="6015997" y="3424823"/>
            <a:chExt cx="4147016" cy="584775"/>
          </a:xfrm>
        </p:grpSpPr>
        <p:cxnSp>
          <p:nvCxnSpPr>
            <p:cNvPr id="66" name="直接箭头连接符 65"/>
            <p:cNvCxnSpPr/>
            <p:nvPr/>
          </p:nvCxnSpPr>
          <p:spPr>
            <a:xfrm>
              <a:off x="6015997" y="3594100"/>
              <a:ext cx="4147016" cy="0"/>
            </a:xfrm>
            <a:prstGeom prst="straightConnector1">
              <a:avLst/>
            </a:prstGeom>
            <a:ln w="254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67" name="文本框 66"/>
            <p:cNvSpPr txBox="1"/>
            <p:nvPr/>
          </p:nvSpPr>
          <p:spPr>
            <a:xfrm>
              <a:off x="7488793" y="3424823"/>
              <a:ext cx="1221096" cy="584775"/>
            </a:xfrm>
            <a:prstGeom prst="rect">
              <a:avLst/>
            </a:prstGeom>
            <a:solidFill>
              <a:schemeClr val="bg1"/>
            </a:solidFill>
          </p:spPr>
          <p:txBody>
            <a:bodyPr wrap="square" rtlCol="0">
              <a:spAutoFit/>
            </a:bodyPr>
            <a:lstStyle/>
            <a:p>
              <a:pPr algn="ctr"/>
              <a:r>
                <a:rPr lang="zh-CN" altLang="en-US" sz="1600" b="1" dirty="0"/>
                <a:t>第</a:t>
              </a:r>
              <a:r>
                <a:rPr lang="en-US" altLang="zh-CN" sz="1600" b="1" dirty="0"/>
                <a:t>4~7</a:t>
              </a:r>
              <a:r>
                <a:rPr lang="zh-CN" altLang="en-US" sz="1600" b="1" dirty="0"/>
                <a:t>个</a:t>
              </a:r>
              <a:r>
                <a:rPr lang="en-US" altLang="zh-CN" sz="1600" b="1" dirty="0"/>
                <a:t>TCP</a:t>
              </a:r>
              <a:r>
                <a:rPr lang="zh-CN" altLang="en-US" sz="1600" b="1" dirty="0"/>
                <a:t>段</a:t>
              </a:r>
              <a:endParaRPr lang="zh-CN" altLang="en-US" sz="1600" b="1" dirty="0"/>
            </a:p>
          </p:txBody>
        </p:sp>
      </p:grpSp>
      <p:grpSp>
        <p:nvGrpSpPr>
          <p:cNvPr id="68" name="组合 67"/>
          <p:cNvGrpSpPr/>
          <p:nvPr/>
        </p:nvGrpSpPr>
        <p:grpSpPr>
          <a:xfrm>
            <a:off x="6025833" y="4984049"/>
            <a:ext cx="4147016" cy="338554"/>
            <a:chOff x="6015997" y="3424823"/>
            <a:chExt cx="4147016" cy="338554"/>
          </a:xfrm>
        </p:grpSpPr>
        <p:cxnSp>
          <p:nvCxnSpPr>
            <p:cNvPr id="69" name="直接箭头连接符 68"/>
            <p:cNvCxnSpPr/>
            <p:nvPr/>
          </p:nvCxnSpPr>
          <p:spPr>
            <a:xfrm>
              <a:off x="6015997" y="3594100"/>
              <a:ext cx="4147016" cy="0"/>
            </a:xfrm>
            <a:prstGeom prst="straightConnector1">
              <a:avLst/>
            </a:prstGeom>
            <a:ln w="25400">
              <a:solidFill>
                <a:schemeClr val="tx1"/>
              </a:solidFill>
              <a:headEnd type="triangle" w="med" len="lg"/>
              <a:tailEnd type="none" w="med" len="lg"/>
            </a:ln>
          </p:spPr>
          <p:style>
            <a:lnRef idx="1">
              <a:schemeClr val="accent1"/>
            </a:lnRef>
            <a:fillRef idx="0">
              <a:schemeClr val="accent1"/>
            </a:fillRef>
            <a:effectRef idx="0">
              <a:schemeClr val="accent1"/>
            </a:effectRef>
            <a:fontRef idx="minor">
              <a:schemeClr val="tx1"/>
            </a:fontRef>
          </p:style>
        </p:cxnSp>
        <p:sp>
          <p:nvSpPr>
            <p:cNvPr id="70" name="文本框 69"/>
            <p:cNvSpPr txBox="1"/>
            <p:nvPr/>
          </p:nvSpPr>
          <p:spPr>
            <a:xfrm>
              <a:off x="7724463" y="3424823"/>
              <a:ext cx="661698" cy="338554"/>
            </a:xfrm>
            <a:prstGeom prst="rect">
              <a:avLst/>
            </a:prstGeom>
            <a:solidFill>
              <a:schemeClr val="bg1"/>
            </a:solidFill>
          </p:spPr>
          <p:txBody>
            <a:bodyPr wrap="square" rtlCol="0">
              <a:spAutoFit/>
            </a:bodyPr>
            <a:lstStyle/>
            <a:p>
              <a:pPr algn="ctr"/>
              <a:r>
                <a:rPr lang="zh-CN" altLang="en-US" sz="1600" b="1" dirty="0"/>
                <a:t>确认</a:t>
              </a:r>
              <a:endParaRPr lang="zh-CN" altLang="en-US" sz="1600" b="1" dirty="0"/>
            </a:p>
          </p:txBody>
        </p:sp>
      </p:grpSp>
      <p:sp>
        <p:nvSpPr>
          <p:cNvPr id="71" name="文本框 70"/>
          <p:cNvSpPr txBox="1"/>
          <p:nvPr/>
        </p:nvSpPr>
        <p:spPr>
          <a:xfrm>
            <a:off x="10394544" y="4682292"/>
            <a:ext cx="1481546" cy="369332"/>
          </a:xfrm>
          <a:prstGeom prst="rect">
            <a:avLst/>
          </a:prstGeom>
          <a:noFill/>
        </p:spPr>
        <p:txBody>
          <a:bodyPr wrap="square" rtlCol="0">
            <a:spAutoFit/>
          </a:bodyPr>
          <a:lstStyle/>
          <a:p>
            <a:r>
              <a:rPr lang="en-US" altLang="zh-CN" b="1" dirty="0">
                <a:solidFill>
                  <a:schemeClr val="accent3"/>
                </a:solidFill>
              </a:rPr>
              <a:t>rwnd = 9</a:t>
            </a:r>
            <a:endParaRPr lang="zh-CN" altLang="en-US" b="1" dirty="0">
              <a:solidFill>
                <a:schemeClr val="accent3"/>
              </a:solidFill>
            </a:endParaRPr>
          </a:p>
        </p:txBody>
      </p:sp>
      <p:sp>
        <p:nvSpPr>
          <p:cNvPr id="72" name="文本框 71"/>
          <p:cNvSpPr txBox="1"/>
          <p:nvPr/>
        </p:nvSpPr>
        <p:spPr>
          <a:xfrm>
            <a:off x="2928558" y="4966683"/>
            <a:ext cx="3106191" cy="369332"/>
          </a:xfrm>
          <a:prstGeom prst="rect">
            <a:avLst/>
          </a:prstGeom>
          <a:noFill/>
        </p:spPr>
        <p:txBody>
          <a:bodyPr wrap="square" rtlCol="0">
            <a:spAutoFit/>
          </a:bodyPr>
          <a:lstStyle/>
          <a:p>
            <a:r>
              <a:rPr lang="en-US" altLang="zh-CN" b="1" dirty="0"/>
              <a:t>swnd = min(  4+4   ,   9     ) = 8 </a:t>
            </a:r>
            <a:endParaRPr lang="zh-CN" altLang="en-US" b="1" dirty="0"/>
          </a:p>
        </p:txBody>
      </p:sp>
      <p:sp>
        <p:nvSpPr>
          <p:cNvPr id="73" name="文本框 72"/>
          <p:cNvSpPr txBox="1"/>
          <p:nvPr/>
        </p:nvSpPr>
        <p:spPr>
          <a:xfrm>
            <a:off x="1183958" y="4966683"/>
            <a:ext cx="1572305" cy="369332"/>
          </a:xfrm>
          <a:prstGeom prst="rect">
            <a:avLst/>
          </a:prstGeom>
          <a:noFill/>
        </p:spPr>
        <p:txBody>
          <a:bodyPr wrap="square" rtlCol="0">
            <a:spAutoFit/>
          </a:bodyPr>
          <a:lstStyle/>
          <a:p>
            <a:r>
              <a:rPr lang="zh-CN" altLang="en-US" b="1" dirty="0"/>
              <a:t>第</a:t>
            </a:r>
            <a:r>
              <a:rPr lang="en-US" altLang="zh-CN" b="1" dirty="0"/>
              <a:t>3</a:t>
            </a:r>
            <a:r>
              <a:rPr lang="zh-CN" altLang="en-US" b="1" dirty="0"/>
              <a:t>个</a:t>
            </a:r>
            <a:r>
              <a:rPr lang="en-US" altLang="zh-CN" b="1" dirty="0"/>
              <a:t>RTT</a:t>
            </a:r>
            <a:r>
              <a:rPr lang="zh-CN" altLang="en-US" b="1" dirty="0"/>
              <a:t>结束</a:t>
            </a:r>
            <a:endParaRPr lang="zh-CN" altLang="en-US" b="1" dirty="0"/>
          </a:p>
        </p:txBody>
      </p:sp>
      <p:grpSp>
        <p:nvGrpSpPr>
          <p:cNvPr id="74" name="组合 73"/>
          <p:cNvGrpSpPr/>
          <p:nvPr/>
        </p:nvGrpSpPr>
        <p:grpSpPr>
          <a:xfrm>
            <a:off x="6015997" y="5333339"/>
            <a:ext cx="4147016" cy="338554"/>
            <a:chOff x="6015997" y="3424823"/>
            <a:chExt cx="4147016" cy="338554"/>
          </a:xfrm>
        </p:grpSpPr>
        <p:cxnSp>
          <p:nvCxnSpPr>
            <p:cNvPr id="75" name="直接箭头连接符 74"/>
            <p:cNvCxnSpPr/>
            <p:nvPr/>
          </p:nvCxnSpPr>
          <p:spPr>
            <a:xfrm>
              <a:off x="6015997" y="3594100"/>
              <a:ext cx="4147016" cy="0"/>
            </a:xfrm>
            <a:prstGeom prst="straightConnector1">
              <a:avLst/>
            </a:prstGeom>
            <a:ln w="254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76" name="文本框 75"/>
            <p:cNvSpPr txBox="1"/>
            <p:nvPr/>
          </p:nvSpPr>
          <p:spPr>
            <a:xfrm>
              <a:off x="7318976" y="3424823"/>
              <a:ext cx="1506642" cy="338554"/>
            </a:xfrm>
            <a:prstGeom prst="rect">
              <a:avLst/>
            </a:prstGeom>
            <a:solidFill>
              <a:schemeClr val="bg1"/>
            </a:solidFill>
          </p:spPr>
          <p:txBody>
            <a:bodyPr wrap="square" rtlCol="0">
              <a:spAutoFit/>
            </a:bodyPr>
            <a:lstStyle/>
            <a:p>
              <a:pPr algn="ctr"/>
              <a:r>
                <a:rPr lang="zh-CN" altLang="en-US" sz="1600" b="1" dirty="0"/>
                <a:t>第</a:t>
              </a:r>
              <a:r>
                <a:rPr lang="en-US" altLang="zh-CN" sz="1600" b="1" dirty="0"/>
                <a:t>8~15</a:t>
              </a:r>
              <a:r>
                <a:rPr lang="zh-CN" altLang="en-US" sz="1600" b="1" dirty="0"/>
                <a:t>个</a:t>
              </a:r>
              <a:r>
                <a:rPr lang="en-US" altLang="zh-CN" sz="1600" b="1" dirty="0"/>
                <a:t>TCP</a:t>
              </a:r>
              <a:r>
                <a:rPr lang="zh-CN" altLang="en-US" sz="1600" b="1" dirty="0"/>
                <a:t>段</a:t>
              </a:r>
              <a:endParaRPr lang="zh-CN" altLang="en-US" sz="1600" b="1" dirty="0"/>
            </a:p>
          </p:txBody>
        </p:sp>
      </p:grpSp>
      <p:grpSp>
        <p:nvGrpSpPr>
          <p:cNvPr id="77" name="组合 76"/>
          <p:cNvGrpSpPr/>
          <p:nvPr/>
        </p:nvGrpSpPr>
        <p:grpSpPr>
          <a:xfrm>
            <a:off x="6025833" y="5619707"/>
            <a:ext cx="4147016" cy="338554"/>
            <a:chOff x="6015997" y="3424823"/>
            <a:chExt cx="4147016" cy="338554"/>
          </a:xfrm>
        </p:grpSpPr>
        <p:cxnSp>
          <p:nvCxnSpPr>
            <p:cNvPr id="78" name="直接箭头连接符 77"/>
            <p:cNvCxnSpPr/>
            <p:nvPr/>
          </p:nvCxnSpPr>
          <p:spPr>
            <a:xfrm>
              <a:off x="6015997" y="3594100"/>
              <a:ext cx="4147016" cy="0"/>
            </a:xfrm>
            <a:prstGeom prst="straightConnector1">
              <a:avLst/>
            </a:prstGeom>
            <a:ln w="25400">
              <a:solidFill>
                <a:schemeClr val="tx1"/>
              </a:solidFill>
              <a:headEnd type="triangle" w="med" len="lg"/>
              <a:tailEnd type="none" w="med" len="lg"/>
            </a:ln>
          </p:spPr>
          <p:style>
            <a:lnRef idx="1">
              <a:schemeClr val="accent1"/>
            </a:lnRef>
            <a:fillRef idx="0">
              <a:schemeClr val="accent1"/>
            </a:fillRef>
            <a:effectRef idx="0">
              <a:schemeClr val="accent1"/>
            </a:effectRef>
            <a:fontRef idx="minor">
              <a:schemeClr val="tx1"/>
            </a:fontRef>
          </p:style>
        </p:cxnSp>
        <p:sp>
          <p:nvSpPr>
            <p:cNvPr id="79" name="文本框 78"/>
            <p:cNvSpPr txBox="1"/>
            <p:nvPr/>
          </p:nvSpPr>
          <p:spPr>
            <a:xfrm>
              <a:off x="7724463" y="3424823"/>
              <a:ext cx="661698" cy="338554"/>
            </a:xfrm>
            <a:prstGeom prst="rect">
              <a:avLst/>
            </a:prstGeom>
            <a:solidFill>
              <a:schemeClr val="bg1"/>
            </a:solidFill>
          </p:spPr>
          <p:txBody>
            <a:bodyPr wrap="square" rtlCol="0">
              <a:spAutoFit/>
            </a:bodyPr>
            <a:lstStyle/>
            <a:p>
              <a:pPr algn="ctr"/>
              <a:r>
                <a:rPr lang="zh-CN" altLang="en-US" sz="1600" b="1" dirty="0"/>
                <a:t>确认</a:t>
              </a:r>
              <a:endParaRPr lang="zh-CN" altLang="en-US" sz="1600" b="1" dirty="0"/>
            </a:p>
          </p:txBody>
        </p:sp>
      </p:grpSp>
      <p:sp>
        <p:nvSpPr>
          <p:cNvPr id="80" name="文本框 79"/>
          <p:cNvSpPr txBox="1"/>
          <p:nvPr/>
        </p:nvSpPr>
        <p:spPr>
          <a:xfrm>
            <a:off x="10394544" y="5317950"/>
            <a:ext cx="1481546" cy="369332"/>
          </a:xfrm>
          <a:prstGeom prst="rect">
            <a:avLst/>
          </a:prstGeom>
          <a:noFill/>
        </p:spPr>
        <p:txBody>
          <a:bodyPr wrap="square" rtlCol="0">
            <a:spAutoFit/>
          </a:bodyPr>
          <a:lstStyle/>
          <a:p>
            <a:r>
              <a:rPr lang="en-US" altLang="zh-CN" b="1" dirty="0">
                <a:solidFill>
                  <a:schemeClr val="accent3"/>
                </a:solidFill>
              </a:rPr>
              <a:t>rwnd = 1</a:t>
            </a:r>
            <a:endParaRPr lang="zh-CN" altLang="en-US" b="1" dirty="0">
              <a:solidFill>
                <a:schemeClr val="accent3"/>
              </a:solidFill>
            </a:endParaRPr>
          </a:p>
        </p:txBody>
      </p:sp>
      <p:sp>
        <p:nvSpPr>
          <p:cNvPr id="81" name="文本框 80"/>
          <p:cNvSpPr txBox="1"/>
          <p:nvPr/>
        </p:nvSpPr>
        <p:spPr>
          <a:xfrm>
            <a:off x="2928558" y="5602341"/>
            <a:ext cx="2938675" cy="369332"/>
          </a:xfrm>
          <a:prstGeom prst="rect">
            <a:avLst/>
          </a:prstGeom>
          <a:noFill/>
        </p:spPr>
        <p:txBody>
          <a:bodyPr wrap="square" rtlCol="0">
            <a:spAutoFit/>
          </a:bodyPr>
          <a:lstStyle/>
          <a:p>
            <a:r>
              <a:rPr lang="en-US" altLang="zh-CN" b="1" dirty="0"/>
              <a:t>swnd = min(  8+8   ,   1     ) = </a:t>
            </a:r>
            <a:r>
              <a:rPr lang="en-US" altLang="zh-CN" b="1" dirty="0">
                <a:solidFill>
                  <a:schemeClr val="accent1">
                    <a:lumMod val="75000"/>
                  </a:schemeClr>
                </a:solidFill>
              </a:rPr>
              <a:t>1</a:t>
            </a:r>
            <a:r>
              <a:rPr lang="en-US" altLang="zh-CN" b="1" dirty="0"/>
              <a:t> </a:t>
            </a:r>
            <a:endParaRPr lang="zh-CN" altLang="en-US" b="1" dirty="0"/>
          </a:p>
        </p:txBody>
      </p:sp>
      <p:sp>
        <p:nvSpPr>
          <p:cNvPr id="82" name="文本框 81"/>
          <p:cNvSpPr txBox="1"/>
          <p:nvPr/>
        </p:nvSpPr>
        <p:spPr>
          <a:xfrm>
            <a:off x="1183958" y="5602341"/>
            <a:ext cx="1572305" cy="369332"/>
          </a:xfrm>
          <a:prstGeom prst="rect">
            <a:avLst/>
          </a:prstGeom>
          <a:noFill/>
        </p:spPr>
        <p:txBody>
          <a:bodyPr wrap="square" rtlCol="0">
            <a:spAutoFit/>
          </a:bodyPr>
          <a:lstStyle/>
          <a:p>
            <a:r>
              <a:rPr lang="zh-CN" altLang="en-US" b="1" dirty="0"/>
              <a:t>第</a:t>
            </a:r>
            <a:r>
              <a:rPr lang="en-US" altLang="zh-CN" b="1" dirty="0"/>
              <a:t>4</a:t>
            </a:r>
            <a:r>
              <a:rPr lang="zh-CN" altLang="en-US" b="1" dirty="0"/>
              <a:t>个</a:t>
            </a:r>
            <a:r>
              <a:rPr lang="en-US" altLang="zh-CN" b="1" dirty="0"/>
              <a:t>RTT</a:t>
            </a:r>
            <a:r>
              <a:rPr lang="zh-CN" altLang="en-US" b="1" dirty="0"/>
              <a:t>结束</a:t>
            </a:r>
            <a:endParaRPr lang="zh-CN" altLang="en-US" b="1" dirty="0"/>
          </a:p>
        </p:txBody>
      </p:sp>
    </p:spTree>
    <p:custDataLst>
      <p:tags r:id="rId3"/>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ntr" presetSubtype="0"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800" decel="100000"/>
                                        <p:tgtEl>
                                          <p:spTgt spid="18"/>
                                        </p:tgtEl>
                                      </p:cBhvr>
                                    </p:animEffect>
                                    <p:anim calcmode="lin" valueType="num">
                                      <p:cBhvr>
                                        <p:cTn id="8" dur="800" decel="100000" fill="hold"/>
                                        <p:tgtEl>
                                          <p:spTgt spid="18"/>
                                        </p:tgtEl>
                                        <p:attrNameLst>
                                          <p:attrName>style.rotation</p:attrName>
                                        </p:attrNameLst>
                                      </p:cBhvr>
                                      <p:tavLst>
                                        <p:tav tm="0">
                                          <p:val>
                                            <p:fltVal val="-90"/>
                                          </p:val>
                                        </p:tav>
                                        <p:tav tm="100000">
                                          <p:val>
                                            <p:fltVal val="0"/>
                                          </p:val>
                                        </p:tav>
                                      </p:tavLst>
                                    </p:anim>
                                    <p:anim calcmode="lin" valueType="num">
                                      <p:cBhvr>
                                        <p:cTn id="9" dur="800" decel="100000" fill="hold"/>
                                        <p:tgtEl>
                                          <p:spTgt spid="18"/>
                                        </p:tgtEl>
                                        <p:attrNameLst>
                                          <p:attrName>ppt_x</p:attrName>
                                        </p:attrNameLst>
                                      </p:cBhvr>
                                      <p:tavLst>
                                        <p:tav tm="0">
                                          <p:val>
                                            <p:strVal val="#ppt_x+0.4"/>
                                          </p:val>
                                        </p:tav>
                                        <p:tav tm="100000">
                                          <p:val>
                                            <p:strVal val="#ppt_x-0.05"/>
                                          </p:val>
                                        </p:tav>
                                      </p:tavLst>
                                    </p:anim>
                                    <p:anim calcmode="lin" valueType="num">
                                      <p:cBhvr>
                                        <p:cTn id="10" dur="800" decel="100000" fill="hold"/>
                                        <p:tgtEl>
                                          <p:spTgt spid="18"/>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18"/>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18"/>
                                        </p:tgtEl>
                                        <p:attrNameLst>
                                          <p:attrName>ppt_y</p:attrName>
                                        </p:attrNameLst>
                                      </p:cBhvr>
                                      <p:tavLst>
                                        <p:tav tm="0">
                                          <p:val>
                                            <p:strVal val="#ppt_y+0.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30" presetClass="entr" presetSubtype="0"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800" decel="100000"/>
                                        <p:tgtEl>
                                          <p:spTgt spid="20"/>
                                        </p:tgtEl>
                                      </p:cBhvr>
                                    </p:animEffect>
                                    <p:anim calcmode="lin" valueType="num">
                                      <p:cBhvr>
                                        <p:cTn id="18" dur="800" decel="100000" fill="hold"/>
                                        <p:tgtEl>
                                          <p:spTgt spid="20"/>
                                        </p:tgtEl>
                                        <p:attrNameLst>
                                          <p:attrName>style.rotation</p:attrName>
                                        </p:attrNameLst>
                                      </p:cBhvr>
                                      <p:tavLst>
                                        <p:tav tm="0">
                                          <p:val>
                                            <p:fltVal val="-90"/>
                                          </p:val>
                                        </p:tav>
                                        <p:tav tm="100000">
                                          <p:val>
                                            <p:fltVal val="0"/>
                                          </p:val>
                                        </p:tav>
                                      </p:tavLst>
                                    </p:anim>
                                    <p:anim calcmode="lin" valueType="num">
                                      <p:cBhvr>
                                        <p:cTn id="19" dur="800" decel="100000" fill="hold"/>
                                        <p:tgtEl>
                                          <p:spTgt spid="20"/>
                                        </p:tgtEl>
                                        <p:attrNameLst>
                                          <p:attrName>ppt_x</p:attrName>
                                        </p:attrNameLst>
                                      </p:cBhvr>
                                      <p:tavLst>
                                        <p:tav tm="0">
                                          <p:val>
                                            <p:strVal val="#ppt_x+0.4"/>
                                          </p:val>
                                        </p:tav>
                                        <p:tav tm="100000">
                                          <p:val>
                                            <p:strVal val="#ppt_x-0.05"/>
                                          </p:val>
                                        </p:tav>
                                      </p:tavLst>
                                    </p:anim>
                                    <p:anim calcmode="lin" valueType="num">
                                      <p:cBhvr>
                                        <p:cTn id="20" dur="800" decel="100000" fill="hold"/>
                                        <p:tgtEl>
                                          <p:spTgt spid="20"/>
                                        </p:tgtEl>
                                        <p:attrNameLst>
                                          <p:attrName>ppt_y</p:attrName>
                                        </p:attrNameLst>
                                      </p:cBhvr>
                                      <p:tavLst>
                                        <p:tav tm="0">
                                          <p:val>
                                            <p:strVal val="#ppt_y-0.4"/>
                                          </p:val>
                                        </p:tav>
                                        <p:tav tm="100000">
                                          <p:val>
                                            <p:strVal val="#ppt_y+0.1"/>
                                          </p:val>
                                        </p:tav>
                                      </p:tavLst>
                                    </p:anim>
                                    <p:anim calcmode="lin" valueType="num">
                                      <p:cBhvr>
                                        <p:cTn id="21" dur="200" accel="100000" fill="hold">
                                          <p:stCondLst>
                                            <p:cond delay="800"/>
                                          </p:stCondLst>
                                        </p:cTn>
                                        <p:tgtEl>
                                          <p:spTgt spid="20"/>
                                        </p:tgtEl>
                                        <p:attrNameLst>
                                          <p:attrName>ppt_x</p:attrName>
                                        </p:attrNameLst>
                                      </p:cBhvr>
                                      <p:tavLst>
                                        <p:tav tm="0">
                                          <p:val>
                                            <p:strVal val="#ppt_x-0.05"/>
                                          </p:val>
                                        </p:tav>
                                        <p:tav tm="100000">
                                          <p:val>
                                            <p:strVal val="#ppt_x"/>
                                          </p:val>
                                        </p:tav>
                                      </p:tavLst>
                                    </p:anim>
                                    <p:anim calcmode="lin" valueType="num">
                                      <p:cBhvr>
                                        <p:cTn id="22" dur="200" accel="100000" fill="hold">
                                          <p:stCondLst>
                                            <p:cond delay="800"/>
                                          </p:stCondLst>
                                        </p:cTn>
                                        <p:tgtEl>
                                          <p:spTgt spid="20"/>
                                        </p:tgtEl>
                                        <p:attrNameLst>
                                          <p:attrName>ppt_y</p:attrName>
                                        </p:attrNameLst>
                                      </p:cBhvr>
                                      <p:tavLst>
                                        <p:tav tm="0">
                                          <p:val>
                                            <p:strVal val="#ppt_y+0.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53" presetClass="entr" presetSubtype="16"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anim calcmode="lin" valueType="num">
                                      <p:cBhvr>
                                        <p:cTn id="27" dur="500" fill="hold"/>
                                        <p:tgtEl>
                                          <p:spTgt spid="19"/>
                                        </p:tgtEl>
                                        <p:attrNameLst>
                                          <p:attrName>ppt_w</p:attrName>
                                        </p:attrNameLst>
                                      </p:cBhvr>
                                      <p:tavLst>
                                        <p:tav tm="0">
                                          <p:val>
                                            <p:fltVal val="0"/>
                                          </p:val>
                                        </p:tav>
                                        <p:tav tm="100000">
                                          <p:val>
                                            <p:strVal val="#ppt_w"/>
                                          </p:val>
                                        </p:tav>
                                      </p:tavLst>
                                    </p:anim>
                                    <p:anim calcmode="lin" valueType="num">
                                      <p:cBhvr>
                                        <p:cTn id="28" dur="500" fill="hold"/>
                                        <p:tgtEl>
                                          <p:spTgt spid="19"/>
                                        </p:tgtEl>
                                        <p:attrNameLst>
                                          <p:attrName>ppt_h</p:attrName>
                                        </p:attrNameLst>
                                      </p:cBhvr>
                                      <p:tavLst>
                                        <p:tav tm="0">
                                          <p:val>
                                            <p:fltVal val="0"/>
                                          </p:val>
                                        </p:tav>
                                        <p:tav tm="100000">
                                          <p:val>
                                            <p:strVal val="#ppt_h"/>
                                          </p:val>
                                        </p:tav>
                                      </p:tavLst>
                                    </p:anim>
                                    <p:animEffect transition="in" filter="fade">
                                      <p:cBhvr>
                                        <p:cTn id="29" dur="500"/>
                                        <p:tgtEl>
                                          <p:spTgt spid="19"/>
                                        </p:tgtEl>
                                      </p:cBhvr>
                                    </p:animEffect>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nodeType="clickEffect">
                                  <p:stCondLst>
                                    <p:cond delay="0"/>
                                  </p:stCondLst>
                                  <p:childTnLst>
                                    <p:set>
                                      <p:cBhvr>
                                        <p:cTn id="33" dur="1" fill="hold">
                                          <p:stCondLst>
                                            <p:cond delay="0"/>
                                          </p:stCondLst>
                                        </p:cTn>
                                        <p:tgtEl>
                                          <p:spTgt spid="43"/>
                                        </p:tgtEl>
                                        <p:attrNameLst>
                                          <p:attrName>style.visibility</p:attrName>
                                        </p:attrNameLst>
                                      </p:cBhvr>
                                      <p:to>
                                        <p:strVal val="visible"/>
                                      </p:to>
                                    </p:set>
                                    <p:anim calcmode="lin" valueType="num">
                                      <p:cBhvr additive="base">
                                        <p:cTn id="34" dur="500" fill="hold"/>
                                        <p:tgtEl>
                                          <p:spTgt spid="43"/>
                                        </p:tgtEl>
                                        <p:attrNameLst>
                                          <p:attrName>ppt_x</p:attrName>
                                        </p:attrNameLst>
                                      </p:cBhvr>
                                      <p:tavLst>
                                        <p:tav tm="0">
                                          <p:val>
                                            <p:strVal val="#ppt_x"/>
                                          </p:val>
                                        </p:tav>
                                        <p:tav tm="100000">
                                          <p:val>
                                            <p:strVal val="#ppt_x"/>
                                          </p:val>
                                        </p:tav>
                                      </p:tavLst>
                                    </p:anim>
                                    <p:anim calcmode="lin" valueType="num">
                                      <p:cBhvr additive="base">
                                        <p:cTn id="35" dur="500" fill="hold"/>
                                        <p:tgtEl>
                                          <p:spTgt spid="43"/>
                                        </p:tgtEl>
                                        <p:attrNameLst>
                                          <p:attrName>ppt_y</p:attrName>
                                        </p:attrNameLst>
                                      </p:cBhvr>
                                      <p:tavLst>
                                        <p:tav tm="0">
                                          <p:val>
                                            <p:strVal val="1+#ppt_h/2"/>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22" presetClass="entr" presetSubtype="1" fill="hold" nodeType="clickEffect">
                                  <p:stCondLst>
                                    <p:cond delay="0"/>
                                  </p:stCondLst>
                                  <p:childTnLst>
                                    <p:set>
                                      <p:cBhvr>
                                        <p:cTn id="39" dur="1" fill="hold">
                                          <p:stCondLst>
                                            <p:cond delay="0"/>
                                          </p:stCondLst>
                                        </p:cTn>
                                        <p:tgtEl>
                                          <p:spTgt spid="44"/>
                                        </p:tgtEl>
                                        <p:attrNameLst>
                                          <p:attrName>style.visibility</p:attrName>
                                        </p:attrNameLst>
                                      </p:cBhvr>
                                      <p:to>
                                        <p:strVal val="visible"/>
                                      </p:to>
                                    </p:set>
                                    <p:animEffect transition="in" filter="wipe(up)">
                                      <p:cBhvr>
                                        <p:cTn id="40" dur="500"/>
                                        <p:tgtEl>
                                          <p:spTgt spid="44"/>
                                        </p:tgtEl>
                                      </p:cBhvr>
                                    </p:animEffect>
                                  </p:childTnLst>
                                </p:cTn>
                              </p:par>
                            </p:childTnLst>
                          </p:cTn>
                        </p:par>
                      </p:childTnLst>
                    </p:cTn>
                  </p:par>
                  <p:par>
                    <p:cTn id="41" fill="hold">
                      <p:stCondLst>
                        <p:cond delay="indefinite"/>
                      </p:stCondLst>
                      <p:childTnLst>
                        <p:par>
                          <p:cTn id="42" fill="hold">
                            <p:stCondLst>
                              <p:cond delay="0"/>
                            </p:stCondLst>
                            <p:childTnLst>
                              <p:par>
                                <p:cTn id="43" presetID="12" presetClass="entr" presetSubtype="1" fill="hold" grpId="0" nodeType="clickEffect">
                                  <p:stCondLst>
                                    <p:cond delay="0"/>
                                  </p:stCondLst>
                                  <p:childTnLst>
                                    <p:set>
                                      <p:cBhvr>
                                        <p:cTn id="44" dur="1" fill="hold">
                                          <p:stCondLst>
                                            <p:cond delay="0"/>
                                          </p:stCondLst>
                                        </p:cTn>
                                        <p:tgtEl>
                                          <p:spTgt spid="39"/>
                                        </p:tgtEl>
                                        <p:attrNameLst>
                                          <p:attrName>style.visibility</p:attrName>
                                        </p:attrNameLst>
                                      </p:cBhvr>
                                      <p:to>
                                        <p:strVal val="visible"/>
                                      </p:to>
                                    </p:set>
                                    <p:anim calcmode="lin" valueType="num">
                                      <p:cBhvr additive="base">
                                        <p:cTn id="45" dur="500"/>
                                        <p:tgtEl>
                                          <p:spTgt spid="39"/>
                                        </p:tgtEl>
                                        <p:attrNameLst>
                                          <p:attrName>ppt_y</p:attrName>
                                        </p:attrNameLst>
                                      </p:cBhvr>
                                      <p:tavLst>
                                        <p:tav tm="0">
                                          <p:val>
                                            <p:strVal val="#ppt_y-#ppt_h*1.125000"/>
                                          </p:val>
                                        </p:tav>
                                        <p:tav tm="100000">
                                          <p:val>
                                            <p:strVal val="#ppt_y"/>
                                          </p:val>
                                        </p:tav>
                                      </p:tavLst>
                                    </p:anim>
                                    <p:animEffect transition="in" filter="wipe(down)">
                                      <p:cBhvr>
                                        <p:cTn id="46" dur="500"/>
                                        <p:tgtEl>
                                          <p:spTgt spid="39"/>
                                        </p:tgtEl>
                                      </p:cBhvr>
                                    </p:animEffect>
                                  </p:childTnLst>
                                </p:cTn>
                              </p:par>
                            </p:childTnLst>
                          </p:cTn>
                        </p:par>
                      </p:childTnLst>
                    </p:cTn>
                  </p:par>
                  <p:par>
                    <p:cTn id="47" fill="hold">
                      <p:stCondLst>
                        <p:cond delay="indefinite"/>
                      </p:stCondLst>
                      <p:childTnLst>
                        <p:par>
                          <p:cTn id="48" fill="hold">
                            <p:stCondLst>
                              <p:cond delay="0"/>
                            </p:stCondLst>
                            <p:childTnLst>
                              <p:par>
                                <p:cTn id="49" presetID="12" presetClass="entr" presetSubtype="2" fill="hold" grpId="0" nodeType="clickEffect">
                                  <p:stCondLst>
                                    <p:cond delay="0"/>
                                  </p:stCondLst>
                                  <p:childTnLst>
                                    <p:set>
                                      <p:cBhvr>
                                        <p:cTn id="50" dur="1" fill="hold">
                                          <p:stCondLst>
                                            <p:cond delay="0"/>
                                          </p:stCondLst>
                                        </p:cTn>
                                        <p:tgtEl>
                                          <p:spTgt spid="41"/>
                                        </p:tgtEl>
                                        <p:attrNameLst>
                                          <p:attrName>style.visibility</p:attrName>
                                        </p:attrNameLst>
                                      </p:cBhvr>
                                      <p:to>
                                        <p:strVal val="visible"/>
                                      </p:to>
                                    </p:set>
                                    <p:anim calcmode="lin" valueType="num">
                                      <p:cBhvr additive="base">
                                        <p:cTn id="51" dur="500"/>
                                        <p:tgtEl>
                                          <p:spTgt spid="41"/>
                                        </p:tgtEl>
                                        <p:attrNameLst>
                                          <p:attrName>ppt_x</p:attrName>
                                        </p:attrNameLst>
                                      </p:cBhvr>
                                      <p:tavLst>
                                        <p:tav tm="0">
                                          <p:val>
                                            <p:strVal val="#ppt_x+#ppt_w*1.125000"/>
                                          </p:val>
                                        </p:tav>
                                        <p:tav tm="100000">
                                          <p:val>
                                            <p:strVal val="#ppt_x"/>
                                          </p:val>
                                        </p:tav>
                                      </p:tavLst>
                                    </p:anim>
                                    <p:animEffect transition="in" filter="wipe(left)">
                                      <p:cBhvr>
                                        <p:cTn id="52" dur="500"/>
                                        <p:tgtEl>
                                          <p:spTgt spid="41"/>
                                        </p:tgtEl>
                                      </p:cBhvr>
                                    </p:animEffect>
                                  </p:childTnLst>
                                </p:cTn>
                              </p:par>
                            </p:childTnLst>
                          </p:cTn>
                        </p:par>
                      </p:childTnLst>
                    </p:cTn>
                  </p:par>
                  <p:par>
                    <p:cTn id="53" fill="hold">
                      <p:stCondLst>
                        <p:cond delay="indefinite"/>
                      </p:stCondLst>
                      <p:childTnLst>
                        <p:par>
                          <p:cTn id="54" fill="hold">
                            <p:stCondLst>
                              <p:cond delay="0"/>
                            </p:stCondLst>
                            <p:childTnLst>
                              <p:par>
                                <p:cTn id="55" presetID="53" presetClass="entr" presetSubtype="16" fill="hold" grpId="0" nodeType="clickEffect">
                                  <p:stCondLst>
                                    <p:cond delay="0"/>
                                  </p:stCondLst>
                                  <p:childTnLst>
                                    <p:set>
                                      <p:cBhvr>
                                        <p:cTn id="56" dur="1" fill="hold">
                                          <p:stCondLst>
                                            <p:cond delay="0"/>
                                          </p:stCondLst>
                                        </p:cTn>
                                        <p:tgtEl>
                                          <p:spTgt spid="54"/>
                                        </p:tgtEl>
                                        <p:attrNameLst>
                                          <p:attrName>style.visibility</p:attrName>
                                        </p:attrNameLst>
                                      </p:cBhvr>
                                      <p:to>
                                        <p:strVal val="visible"/>
                                      </p:to>
                                    </p:set>
                                    <p:anim calcmode="lin" valueType="num">
                                      <p:cBhvr>
                                        <p:cTn id="57" dur="500" fill="hold"/>
                                        <p:tgtEl>
                                          <p:spTgt spid="54"/>
                                        </p:tgtEl>
                                        <p:attrNameLst>
                                          <p:attrName>ppt_w</p:attrName>
                                        </p:attrNameLst>
                                      </p:cBhvr>
                                      <p:tavLst>
                                        <p:tav tm="0">
                                          <p:val>
                                            <p:fltVal val="0"/>
                                          </p:val>
                                        </p:tav>
                                        <p:tav tm="100000">
                                          <p:val>
                                            <p:strVal val="#ppt_w"/>
                                          </p:val>
                                        </p:tav>
                                      </p:tavLst>
                                    </p:anim>
                                    <p:anim calcmode="lin" valueType="num">
                                      <p:cBhvr>
                                        <p:cTn id="58" dur="500" fill="hold"/>
                                        <p:tgtEl>
                                          <p:spTgt spid="54"/>
                                        </p:tgtEl>
                                        <p:attrNameLst>
                                          <p:attrName>ppt_h</p:attrName>
                                        </p:attrNameLst>
                                      </p:cBhvr>
                                      <p:tavLst>
                                        <p:tav tm="0">
                                          <p:val>
                                            <p:fltVal val="0"/>
                                          </p:val>
                                        </p:tav>
                                        <p:tav tm="100000">
                                          <p:val>
                                            <p:strVal val="#ppt_h"/>
                                          </p:val>
                                        </p:tav>
                                      </p:tavLst>
                                    </p:anim>
                                    <p:animEffect transition="in" filter="fade">
                                      <p:cBhvr>
                                        <p:cTn id="59" dur="500"/>
                                        <p:tgtEl>
                                          <p:spTgt spid="54"/>
                                        </p:tgtEl>
                                      </p:cBhvr>
                                    </p:animEffect>
                                  </p:childTnLst>
                                </p:cTn>
                              </p:par>
                            </p:childTnLst>
                          </p:cTn>
                        </p:par>
                      </p:childTnLst>
                    </p:cTn>
                  </p:par>
                  <p:par>
                    <p:cTn id="60" fill="hold">
                      <p:stCondLst>
                        <p:cond delay="indefinite"/>
                      </p:stCondLst>
                      <p:childTnLst>
                        <p:par>
                          <p:cTn id="61" fill="hold">
                            <p:stCondLst>
                              <p:cond delay="0"/>
                            </p:stCondLst>
                            <p:childTnLst>
                              <p:par>
                                <p:cTn id="62" presetID="12" presetClass="entr" presetSubtype="1" fill="hold" grpId="0" nodeType="clickEffect">
                                  <p:stCondLst>
                                    <p:cond delay="0"/>
                                  </p:stCondLst>
                                  <p:childTnLst>
                                    <p:set>
                                      <p:cBhvr>
                                        <p:cTn id="63" dur="1" fill="hold">
                                          <p:stCondLst>
                                            <p:cond delay="0"/>
                                          </p:stCondLst>
                                        </p:cTn>
                                        <p:tgtEl>
                                          <p:spTgt spid="42"/>
                                        </p:tgtEl>
                                        <p:attrNameLst>
                                          <p:attrName>style.visibility</p:attrName>
                                        </p:attrNameLst>
                                      </p:cBhvr>
                                      <p:to>
                                        <p:strVal val="visible"/>
                                      </p:to>
                                    </p:set>
                                    <p:anim calcmode="lin" valueType="num">
                                      <p:cBhvr additive="base">
                                        <p:cTn id="64" dur="500"/>
                                        <p:tgtEl>
                                          <p:spTgt spid="42"/>
                                        </p:tgtEl>
                                        <p:attrNameLst>
                                          <p:attrName>ppt_y</p:attrName>
                                        </p:attrNameLst>
                                      </p:cBhvr>
                                      <p:tavLst>
                                        <p:tav tm="0">
                                          <p:val>
                                            <p:strVal val="#ppt_y-#ppt_h*1.125000"/>
                                          </p:val>
                                        </p:tav>
                                        <p:tav tm="100000">
                                          <p:val>
                                            <p:strVal val="#ppt_y"/>
                                          </p:val>
                                        </p:tav>
                                      </p:tavLst>
                                    </p:anim>
                                    <p:animEffect transition="in" filter="wipe(down)">
                                      <p:cBhvr>
                                        <p:cTn id="65" dur="500"/>
                                        <p:tgtEl>
                                          <p:spTgt spid="42"/>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8" fill="hold" nodeType="clickEffect">
                                  <p:stCondLst>
                                    <p:cond delay="0"/>
                                  </p:stCondLst>
                                  <p:childTnLst>
                                    <p:set>
                                      <p:cBhvr>
                                        <p:cTn id="69" dur="1" fill="hold">
                                          <p:stCondLst>
                                            <p:cond delay="0"/>
                                          </p:stCondLst>
                                        </p:cTn>
                                        <p:tgtEl>
                                          <p:spTgt spid="35"/>
                                        </p:tgtEl>
                                        <p:attrNameLst>
                                          <p:attrName>style.visibility</p:attrName>
                                        </p:attrNameLst>
                                      </p:cBhvr>
                                      <p:to>
                                        <p:strVal val="visible"/>
                                      </p:to>
                                    </p:set>
                                    <p:animEffect transition="in" filter="wipe(left)">
                                      <p:cBhvr>
                                        <p:cTn id="70" dur="1000"/>
                                        <p:tgtEl>
                                          <p:spTgt spid="35"/>
                                        </p:tgtEl>
                                      </p:cBhvr>
                                    </p:animEffect>
                                  </p:childTnLst>
                                </p:cTn>
                              </p:par>
                            </p:childTnLst>
                          </p:cTn>
                        </p:par>
                      </p:childTnLst>
                    </p:cTn>
                  </p:par>
                  <p:par>
                    <p:cTn id="71" fill="hold">
                      <p:stCondLst>
                        <p:cond delay="indefinite"/>
                      </p:stCondLst>
                      <p:childTnLst>
                        <p:par>
                          <p:cTn id="72" fill="hold">
                            <p:stCondLst>
                              <p:cond delay="0"/>
                            </p:stCondLst>
                            <p:childTnLst>
                              <p:par>
                                <p:cTn id="73" presetID="12" presetClass="entr" presetSubtype="1" fill="hold" grpId="0" nodeType="clickEffect">
                                  <p:stCondLst>
                                    <p:cond delay="0"/>
                                  </p:stCondLst>
                                  <p:childTnLst>
                                    <p:set>
                                      <p:cBhvr>
                                        <p:cTn id="74" dur="1" fill="hold">
                                          <p:stCondLst>
                                            <p:cond delay="0"/>
                                          </p:stCondLst>
                                        </p:cTn>
                                        <p:tgtEl>
                                          <p:spTgt spid="40"/>
                                        </p:tgtEl>
                                        <p:attrNameLst>
                                          <p:attrName>style.visibility</p:attrName>
                                        </p:attrNameLst>
                                      </p:cBhvr>
                                      <p:to>
                                        <p:strVal val="visible"/>
                                      </p:to>
                                    </p:set>
                                    <p:anim calcmode="lin" valueType="num">
                                      <p:cBhvr additive="base">
                                        <p:cTn id="75" dur="500"/>
                                        <p:tgtEl>
                                          <p:spTgt spid="40"/>
                                        </p:tgtEl>
                                        <p:attrNameLst>
                                          <p:attrName>ppt_y</p:attrName>
                                        </p:attrNameLst>
                                      </p:cBhvr>
                                      <p:tavLst>
                                        <p:tav tm="0">
                                          <p:val>
                                            <p:strVal val="#ppt_y-#ppt_h*1.125000"/>
                                          </p:val>
                                        </p:tav>
                                        <p:tav tm="100000">
                                          <p:val>
                                            <p:strVal val="#ppt_y"/>
                                          </p:val>
                                        </p:tav>
                                      </p:tavLst>
                                    </p:anim>
                                    <p:animEffect transition="in" filter="wipe(down)">
                                      <p:cBhvr>
                                        <p:cTn id="76" dur="500"/>
                                        <p:tgtEl>
                                          <p:spTgt spid="40"/>
                                        </p:tgtEl>
                                      </p:cBhvr>
                                    </p:animEffect>
                                  </p:childTnLst>
                                </p:cTn>
                              </p:par>
                            </p:childTnLst>
                          </p:cTn>
                        </p:par>
                      </p:childTnLst>
                    </p:cTn>
                  </p:par>
                  <p:par>
                    <p:cTn id="77" fill="hold">
                      <p:stCondLst>
                        <p:cond delay="indefinite"/>
                      </p:stCondLst>
                      <p:childTnLst>
                        <p:par>
                          <p:cTn id="78" fill="hold">
                            <p:stCondLst>
                              <p:cond delay="0"/>
                            </p:stCondLst>
                            <p:childTnLst>
                              <p:par>
                                <p:cTn id="79" presetID="22" presetClass="entr" presetSubtype="2" fill="hold" nodeType="clickEffect">
                                  <p:stCondLst>
                                    <p:cond delay="0"/>
                                  </p:stCondLst>
                                  <p:childTnLst>
                                    <p:set>
                                      <p:cBhvr>
                                        <p:cTn id="80" dur="1" fill="hold">
                                          <p:stCondLst>
                                            <p:cond delay="0"/>
                                          </p:stCondLst>
                                        </p:cTn>
                                        <p:tgtEl>
                                          <p:spTgt spid="36"/>
                                        </p:tgtEl>
                                        <p:attrNameLst>
                                          <p:attrName>style.visibility</p:attrName>
                                        </p:attrNameLst>
                                      </p:cBhvr>
                                      <p:to>
                                        <p:strVal val="visible"/>
                                      </p:to>
                                    </p:set>
                                    <p:animEffect transition="in" filter="wipe(right)">
                                      <p:cBhvr>
                                        <p:cTn id="81" dur="1000"/>
                                        <p:tgtEl>
                                          <p:spTgt spid="36"/>
                                        </p:tgtEl>
                                      </p:cBhvr>
                                    </p:animEffect>
                                  </p:childTnLst>
                                </p:cTn>
                              </p:par>
                            </p:childTnLst>
                          </p:cTn>
                        </p:par>
                      </p:childTnLst>
                    </p:cTn>
                  </p:par>
                  <p:par>
                    <p:cTn id="82" fill="hold">
                      <p:stCondLst>
                        <p:cond delay="indefinite"/>
                      </p:stCondLst>
                      <p:childTnLst>
                        <p:par>
                          <p:cTn id="83" fill="hold">
                            <p:stCondLst>
                              <p:cond delay="0"/>
                            </p:stCondLst>
                            <p:childTnLst>
                              <p:par>
                                <p:cTn id="84" presetID="53" presetClass="entr" presetSubtype="16" fill="hold" grpId="0" nodeType="clickEffect">
                                  <p:stCondLst>
                                    <p:cond delay="0"/>
                                  </p:stCondLst>
                                  <p:childTnLst>
                                    <p:set>
                                      <p:cBhvr>
                                        <p:cTn id="85" dur="1" fill="hold">
                                          <p:stCondLst>
                                            <p:cond delay="0"/>
                                          </p:stCondLst>
                                        </p:cTn>
                                        <p:tgtEl>
                                          <p:spTgt spid="55"/>
                                        </p:tgtEl>
                                        <p:attrNameLst>
                                          <p:attrName>style.visibility</p:attrName>
                                        </p:attrNameLst>
                                      </p:cBhvr>
                                      <p:to>
                                        <p:strVal val="visible"/>
                                      </p:to>
                                    </p:set>
                                    <p:anim calcmode="lin" valueType="num">
                                      <p:cBhvr>
                                        <p:cTn id="86" dur="500" fill="hold"/>
                                        <p:tgtEl>
                                          <p:spTgt spid="55"/>
                                        </p:tgtEl>
                                        <p:attrNameLst>
                                          <p:attrName>ppt_w</p:attrName>
                                        </p:attrNameLst>
                                      </p:cBhvr>
                                      <p:tavLst>
                                        <p:tav tm="0">
                                          <p:val>
                                            <p:fltVal val="0"/>
                                          </p:val>
                                        </p:tav>
                                        <p:tav tm="100000">
                                          <p:val>
                                            <p:strVal val="#ppt_w"/>
                                          </p:val>
                                        </p:tav>
                                      </p:tavLst>
                                    </p:anim>
                                    <p:anim calcmode="lin" valueType="num">
                                      <p:cBhvr>
                                        <p:cTn id="87" dur="500" fill="hold"/>
                                        <p:tgtEl>
                                          <p:spTgt spid="55"/>
                                        </p:tgtEl>
                                        <p:attrNameLst>
                                          <p:attrName>ppt_h</p:attrName>
                                        </p:attrNameLst>
                                      </p:cBhvr>
                                      <p:tavLst>
                                        <p:tav tm="0">
                                          <p:val>
                                            <p:fltVal val="0"/>
                                          </p:val>
                                        </p:tav>
                                        <p:tav tm="100000">
                                          <p:val>
                                            <p:strVal val="#ppt_h"/>
                                          </p:val>
                                        </p:tav>
                                      </p:tavLst>
                                    </p:anim>
                                    <p:animEffect transition="in" filter="fade">
                                      <p:cBhvr>
                                        <p:cTn id="88" dur="500"/>
                                        <p:tgtEl>
                                          <p:spTgt spid="55"/>
                                        </p:tgtEl>
                                      </p:cBhvr>
                                    </p:animEffect>
                                  </p:childTnLst>
                                </p:cTn>
                              </p:par>
                            </p:childTnLst>
                          </p:cTn>
                        </p:par>
                      </p:childTnLst>
                    </p:cTn>
                  </p:par>
                  <p:par>
                    <p:cTn id="89" fill="hold">
                      <p:stCondLst>
                        <p:cond delay="indefinite"/>
                      </p:stCondLst>
                      <p:childTnLst>
                        <p:par>
                          <p:cTn id="90" fill="hold">
                            <p:stCondLst>
                              <p:cond delay="0"/>
                            </p:stCondLst>
                            <p:childTnLst>
                              <p:par>
                                <p:cTn id="91" presetID="12" presetClass="entr" presetSubtype="1" fill="hold" grpId="0" nodeType="clickEffect">
                                  <p:stCondLst>
                                    <p:cond delay="0"/>
                                  </p:stCondLst>
                                  <p:childTnLst>
                                    <p:set>
                                      <p:cBhvr>
                                        <p:cTn id="92" dur="1" fill="hold">
                                          <p:stCondLst>
                                            <p:cond delay="0"/>
                                          </p:stCondLst>
                                        </p:cTn>
                                        <p:tgtEl>
                                          <p:spTgt spid="45"/>
                                        </p:tgtEl>
                                        <p:attrNameLst>
                                          <p:attrName>style.visibility</p:attrName>
                                        </p:attrNameLst>
                                      </p:cBhvr>
                                      <p:to>
                                        <p:strVal val="visible"/>
                                      </p:to>
                                    </p:set>
                                    <p:anim calcmode="lin" valueType="num">
                                      <p:cBhvr additive="base">
                                        <p:cTn id="93" dur="500"/>
                                        <p:tgtEl>
                                          <p:spTgt spid="45"/>
                                        </p:tgtEl>
                                        <p:attrNameLst>
                                          <p:attrName>ppt_y</p:attrName>
                                        </p:attrNameLst>
                                      </p:cBhvr>
                                      <p:tavLst>
                                        <p:tav tm="0">
                                          <p:val>
                                            <p:strVal val="#ppt_y-#ppt_h*1.125000"/>
                                          </p:val>
                                        </p:tav>
                                        <p:tav tm="100000">
                                          <p:val>
                                            <p:strVal val="#ppt_y"/>
                                          </p:val>
                                        </p:tav>
                                      </p:tavLst>
                                    </p:anim>
                                    <p:animEffect transition="in" filter="wipe(down)">
                                      <p:cBhvr>
                                        <p:cTn id="94" dur="500"/>
                                        <p:tgtEl>
                                          <p:spTgt spid="45"/>
                                        </p:tgtEl>
                                      </p:cBhvr>
                                    </p:animEffect>
                                  </p:childTnLst>
                                </p:cTn>
                              </p:par>
                            </p:childTnLst>
                          </p:cTn>
                        </p:par>
                      </p:childTnLst>
                    </p:cTn>
                  </p:par>
                  <p:par>
                    <p:cTn id="95" fill="hold">
                      <p:stCondLst>
                        <p:cond delay="indefinite"/>
                      </p:stCondLst>
                      <p:childTnLst>
                        <p:par>
                          <p:cTn id="96" fill="hold">
                            <p:stCondLst>
                              <p:cond delay="0"/>
                            </p:stCondLst>
                            <p:childTnLst>
                              <p:par>
                                <p:cTn id="97" presetID="22" presetClass="entr" presetSubtype="8" fill="hold" nodeType="clickEffect">
                                  <p:stCondLst>
                                    <p:cond delay="0"/>
                                  </p:stCondLst>
                                  <p:childTnLst>
                                    <p:set>
                                      <p:cBhvr>
                                        <p:cTn id="98" dur="1" fill="hold">
                                          <p:stCondLst>
                                            <p:cond delay="0"/>
                                          </p:stCondLst>
                                        </p:cTn>
                                        <p:tgtEl>
                                          <p:spTgt spid="56"/>
                                        </p:tgtEl>
                                        <p:attrNameLst>
                                          <p:attrName>style.visibility</p:attrName>
                                        </p:attrNameLst>
                                      </p:cBhvr>
                                      <p:to>
                                        <p:strVal val="visible"/>
                                      </p:to>
                                    </p:set>
                                    <p:animEffect transition="in" filter="wipe(left)">
                                      <p:cBhvr>
                                        <p:cTn id="99" dur="1000"/>
                                        <p:tgtEl>
                                          <p:spTgt spid="56"/>
                                        </p:tgtEl>
                                      </p:cBhvr>
                                    </p:animEffect>
                                  </p:childTnLst>
                                </p:cTn>
                              </p:par>
                            </p:childTnLst>
                          </p:cTn>
                        </p:par>
                      </p:childTnLst>
                    </p:cTn>
                  </p:par>
                  <p:par>
                    <p:cTn id="100" fill="hold">
                      <p:stCondLst>
                        <p:cond delay="indefinite"/>
                      </p:stCondLst>
                      <p:childTnLst>
                        <p:par>
                          <p:cTn id="101" fill="hold">
                            <p:stCondLst>
                              <p:cond delay="0"/>
                            </p:stCondLst>
                            <p:childTnLst>
                              <p:par>
                                <p:cTn id="102" presetID="12" presetClass="entr" presetSubtype="1" fill="hold" grpId="0" nodeType="clickEffect">
                                  <p:stCondLst>
                                    <p:cond delay="0"/>
                                  </p:stCondLst>
                                  <p:childTnLst>
                                    <p:set>
                                      <p:cBhvr>
                                        <p:cTn id="103" dur="1" fill="hold">
                                          <p:stCondLst>
                                            <p:cond delay="0"/>
                                          </p:stCondLst>
                                        </p:cTn>
                                        <p:tgtEl>
                                          <p:spTgt spid="62"/>
                                        </p:tgtEl>
                                        <p:attrNameLst>
                                          <p:attrName>style.visibility</p:attrName>
                                        </p:attrNameLst>
                                      </p:cBhvr>
                                      <p:to>
                                        <p:strVal val="visible"/>
                                      </p:to>
                                    </p:set>
                                    <p:anim calcmode="lin" valueType="num">
                                      <p:cBhvr additive="base">
                                        <p:cTn id="104" dur="500"/>
                                        <p:tgtEl>
                                          <p:spTgt spid="62"/>
                                        </p:tgtEl>
                                        <p:attrNameLst>
                                          <p:attrName>ppt_y</p:attrName>
                                        </p:attrNameLst>
                                      </p:cBhvr>
                                      <p:tavLst>
                                        <p:tav tm="0">
                                          <p:val>
                                            <p:strVal val="#ppt_y-#ppt_h*1.125000"/>
                                          </p:val>
                                        </p:tav>
                                        <p:tav tm="100000">
                                          <p:val>
                                            <p:strVal val="#ppt_y"/>
                                          </p:val>
                                        </p:tav>
                                      </p:tavLst>
                                    </p:anim>
                                    <p:animEffect transition="in" filter="wipe(down)">
                                      <p:cBhvr>
                                        <p:cTn id="105" dur="500"/>
                                        <p:tgtEl>
                                          <p:spTgt spid="62"/>
                                        </p:tgtEl>
                                      </p:cBhvr>
                                    </p:animEffect>
                                  </p:childTnLst>
                                </p:cTn>
                              </p:par>
                            </p:childTnLst>
                          </p:cTn>
                        </p:par>
                      </p:childTnLst>
                    </p:cTn>
                  </p:par>
                  <p:par>
                    <p:cTn id="106" fill="hold">
                      <p:stCondLst>
                        <p:cond delay="indefinite"/>
                      </p:stCondLst>
                      <p:childTnLst>
                        <p:par>
                          <p:cTn id="107" fill="hold">
                            <p:stCondLst>
                              <p:cond delay="0"/>
                            </p:stCondLst>
                            <p:childTnLst>
                              <p:par>
                                <p:cTn id="108" presetID="22" presetClass="entr" presetSubtype="2" fill="hold" nodeType="clickEffect">
                                  <p:stCondLst>
                                    <p:cond delay="0"/>
                                  </p:stCondLst>
                                  <p:childTnLst>
                                    <p:set>
                                      <p:cBhvr>
                                        <p:cTn id="109" dur="1" fill="hold">
                                          <p:stCondLst>
                                            <p:cond delay="0"/>
                                          </p:stCondLst>
                                        </p:cTn>
                                        <p:tgtEl>
                                          <p:spTgt spid="59"/>
                                        </p:tgtEl>
                                        <p:attrNameLst>
                                          <p:attrName>style.visibility</p:attrName>
                                        </p:attrNameLst>
                                      </p:cBhvr>
                                      <p:to>
                                        <p:strVal val="visible"/>
                                      </p:to>
                                    </p:set>
                                    <p:animEffect transition="in" filter="wipe(right)">
                                      <p:cBhvr>
                                        <p:cTn id="110" dur="1000"/>
                                        <p:tgtEl>
                                          <p:spTgt spid="59"/>
                                        </p:tgtEl>
                                      </p:cBhvr>
                                    </p:animEffect>
                                  </p:childTnLst>
                                </p:cTn>
                              </p:par>
                            </p:childTnLst>
                          </p:cTn>
                        </p:par>
                      </p:childTnLst>
                    </p:cTn>
                  </p:par>
                  <p:par>
                    <p:cTn id="111" fill="hold">
                      <p:stCondLst>
                        <p:cond delay="indefinite"/>
                      </p:stCondLst>
                      <p:childTnLst>
                        <p:par>
                          <p:cTn id="112" fill="hold">
                            <p:stCondLst>
                              <p:cond delay="0"/>
                            </p:stCondLst>
                            <p:childTnLst>
                              <p:par>
                                <p:cTn id="113" presetID="53" presetClass="entr" presetSubtype="16" fill="hold" grpId="0" nodeType="clickEffect">
                                  <p:stCondLst>
                                    <p:cond delay="0"/>
                                  </p:stCondLst>
                                  <p:childTnLst>
                                    <p:set>
                                      <p:cBhvr>
                                        <p:cTn id="114" dur="1" fill="hold">
                                          <p:stCondLst>
                                            <p:cond delay="0"/>
                                          </p:stCondLst>
                                        </p:cTn>
                                        <p:tgtEl>
                                          <p:spTgt spid="64"/>
                                        </p:tgtEl>
                                        <p:attrNameLst>
                                          <p:attrName>style.visibility</p:attrName>
                                        </p:attrNameLst>
                                      </p:cBhvr>
                                      <p:to>
                                        <p:strVal val="visible"/>
                                      </p:to>
                                    </p:set>
                                    <p:anim calcmode="lin" valueType="num">
                                      <p:cBhvr>
                                        <p:cTn id="115" dur="500" fill="hold"/>
                                        <p:tgtEl>
                                          <p:spTgt spid="64"/>
                                        </p:tgtEl>
                                        <p:attrNameLst>
                                          <p:attrName>ppt_w</p:attrName>
                                        </p:attrNameLst>
                                      </p:cBhvr>
                                      <p:tavLst>
                                        <p:tav tm="0">
                                          <p:val>
                                            <p:fltVal val="0"/>
                                          </p:val>
                                        </p:tav>
                                        <p:tav tm="100000">
                                          <p:val>
                                            <p:strVal val="#ppt_w"/>
                                          </p:val>
                                        </p:tav>
                                      </p:tavLst>
                                    </p:anim>
                                    <p:anim calcmode="lin" valueType="num">
                                      <p:cBhvr>
                                        <p:cTn id="116" dur="500" fill="hold"/>
                                        <p:tgtEl>
                                          <p:spTgt spid="64"/>
                                        </p:tgtEl>
                                        <p:attrNameLst>
                                          <p:attrName>ppt_h</p:attrName>
                                        </p:attrNameLst>
                                      </p:cBhvr>
                                      <p:tavLst>
                                        <p:tav tm="0">
                                          <p:val>
                                            <p:fltVal val="0"/>
                                          </p:val>
                                        </p:tav>
                                        <p:tav tm="100000">
                                          <p:val>
                                            <p:strVal val="#ppt_h"/>
                                          </p:val>
                                        </p:tav>
                                      </p:tavLst>
                                    </p:anim>
                                    <p:animEffect transition="in" filter="fade">
                                      <p:cBhvr>
                                        <p:cTn id="117" dur="500"/>
                                        <p:tgtEl>
                                          <p:spTgt spid="64"/>
                                        </p:tgtEl>
                                      </p:cBhvr>
                                    </p:animEffect>
                                  </p:childTnLst>
                                </p:cTn>
                              </p:par>
                            </p:childTnLst>
                          </p:cTn>
                        </p:par>
                      </p:childTnLst>
                    </p:cTn>
                  </p:par>
                  <p:par>
                    <p:cTn id="118" fill="hold">
                      <p:stCondLst>
                        <p:cond delay="indefinite"/>
                      </p:stCondLst>
                      <p:childTnLst>
                        <p:par>
                          <p:cTn id="119" fill="hold">
                            <p:stCondLst>
                              <p:cond delay="0"/>
                            </p:stCondLst>
                            <p:childTnLst>
                              <p:par>
                                <p:cTn id="120" presetID="12" presetClass="entr" presetSubtype="1" fill="hold" grpId="0" nodeType="clickEffect">
                                  <p:stCondLst>
                                    <p:cond delay="0"/>
                                  </p:stCondLst>
                                  <p:childTnLst>
                                    <p:set>
                                      <p:cBhvr>
                                        <p:cTn id="121" dur="1" fill="hold">
                                          <p:stCondLst>
                                            <p:cond delay="0"/>
                                          </p:stCondLst>
                                        </p:cTn>
                                        <p:tgtEl>
                                          <p:spTgt spid="63"/>
                                        </p:tgtEl>
                                        <p:attrNameLst>
                                          <p:attrName>style.visibility</p:attrName>
                                        </p:attrNameLst>
                                      </p:cBhvr>
                                      <p:to>
                                        <p:strVal val="visible"/>
                                      </p:to>
                                    </p:set>
                                    <p:anim calcmode="lin" valueType="num">
                                      <p:cBhvr additive="base">
                                        <p:cTn id="122" dur="500"/>
                                        <p:tgtEl>
                                          <p:spTgt spid="63"/>
                                        </p:tgtEl>
                                        <p:attrNameLst>
                                          <p:attrName>ppt_y</p:attrName>
                                        </p:attrNameLst>
                                      </p:cBhvr>
                                      <p:tavLst>
                                        <p:tav tm="0">
                                          <p:val>
                                            <p:strVal val="#ppt_y-#ppt_h*1.125000"/>
                                          </p:val>
                                        </p:tav>
                                        <p:tav tm="100000">
                                          <p:val>
                                            <p:strVal val="#ppt_y"/>
                                          </p:val>
                                        </p:tav>
                                      </p:tavLst>
                                    </p:anim>
                                    <p:animEffect transition="in" filter="wipe(down)">
                                      <p:cBhvr>
                                        <p:cTn id="123" dur="500"/>
                                        <p:tgtEl>
                                          <p:spTgt spid="63"/>
                                        </p:tgtEl>
                                      </p:cBhvr>
                                    </p:animEffect>
                                  </p:childTnLst>
                                </p:cTn>
                              </p:par>
                            </p:childTnLst>
                          </p:cTn>
                        </p:par>
                      </p:childTnLst>
                    </p:cTn>
                  </p:par>
                  <p:par>
                    <p:cTn id="124" fill="hold">
                      <p:stCondLst>
                        <p:cond delay="indefinite"/>
                      </p:stCondLst>
                      <p:childTnLst>
                        <p:par>
                          <p:cTn id="125" fill="hold">
                            <p:stCondLst>
                              <p:cond delay="0"/>
                            </p:stCondLst>
                            <p:childTnLst>
                              <p:par>
                                <p:cTn id="126" presetID="22" presetClass="entr" presetSubtype="8" fill="hold" nodeType="clickEffect">
                                  <p:stCondLst>
                                    <p:cond delay="0"/>
                                  </p:stCondLst>
                                  <p:childTnLst>
                                    <p:set>
                                      <p:cBhvr>
                                        <p:cTn id="127" dur="1" fill="hold">
                                          <p:stCondLst>
                                            <p:cond delay="0"/>
                                          </p:stCondLst>
                                        </p:cTn>
                                        <p:tgtEl>
                                          <p:spTgt spid="65"/>
                                        </p:tgtEl>
                                        <p:attrNameLst>
                                          <p:attrName>style.visibility</p:attrName>
                                        </p:attrNameLst>
                                      </p:cBhvr>
                                      <p:to>
                                        <p:strVal val="visible"/>
                                      </p:to>
                                    </p:set>
                                    <p:animEffect transition="in" filter="wipe(left)">
                                      <p:cBhvr>
                                        <p:cTn id="128" dur="1000"/>
                                        <p:tgtEl>
                                          <p:spTgt spid="65"/>
                                        </p:tgtEl>
                                      </p:cBhvr>
                                    </p:animEffect>
                                  </p:childTnLst>
                                </p:cTn>
                              </p:par>
                            </p:childTnLst>
                          </p:cTn>
                        </p:par>
                      </p:childTnLst>
                    </p:cTn>
                  </p:par>
                  <p:par>
                    <p:cTn id="129" fill="hold">
                      <p:stCondLst>
                        <p:cond delay="indefinite"/>
                      </p:stCondLst>
                      <p:childTnLst>
                        <p:par>
                          <p:cTn id="130" fill="hold">
                            <p:stCondLst>
                              <p:cond delay="0"/>
                            </p:stCondLst>
                            <p:childTnLst>
                              <p:par>
                                <p:cTn id="131" presetID="12" presetClass="entr" presetSubtype="1" fill="hold" grpId="0" nodeType="clickEffect">
                                  <p:stCondLst>
                                    <p:cond delay="0"/>
                                  </p:stCondLst>
                                  <p:childTnLst>
                                    <p:set>
                                      <p:cBhvr>
                                        <p:cTn id="132" dur="1" fill="hold">
                                          <p:stCondLst>
                                            <p:cond delay="0"/>
                                          </p:stCondLst>
                                        </p:cTn>
                                        <p:tgtEl>
                                          <p:spTgt spid="71"/>
                                        </p:tgtEl>
                                        <p:attrNameLst>
                                          <p:attrName>style.visibility</p:attrName>
                                        </p:attrNameLst>
                                      </p:cBhvr>
                                      <p:to>
                                        <p:strVal val="visible"/>
                                      </p:to>
                                    </p:set>
                                    <p:anim calcmode="lin" valueType="num">
                                      <p:cBhvr additive="base">
                                        <p:cTn id="133" dur="500"/>
                                        <p:tgtEl>
                                          <p:spTgt spid="71"/>
                                        </p:tgtEl>
                                        <p:attrNameLst>
                                          <p:attrName>ppt_y</p:attrName>
                                        </p:attrNameLst>
                                      </p:cBhvr>
                                      <p:tavLst>
                                        <p:tav tm="0">
                                          <p:val>
                                            <p:strVal val="#ppt_y-#ppt_h*1.125000"/>
                                          </p:val>
                                        </p:tav>
                                        <p:tav tm="100000">
                                          <p:val>
                                            <p:strVal val="#ppt_y"/>
                                          </p:val>
                                        </p:tav>
                                      </p:tavLst>
                                    </p:anim>
                                    <p:animEffect transition="in" filter="wipe(down)">
                                      <p:cBhvr>
                                        <p:cTn id="134" dur="500"/>
                                        <p:tgtEl>
                                          <p:spTgt spid="71"/>
                                        </p:tgtEl>
                                      </p:cBhvr>
                                    </p:animEffect>
                                  </p:childTnLst>
                                </p:cTn>
                              </p:par>
                            </p:childTnLst>
                          </p:cTn>
                        </p:par>
                      </p:childTnLst>
                    </p:cTn>
                  </p:par>
                  <p:par>
                    <p:cTn id="135" fill="hold">
                      <p:stCondLst>
                        <p:cond delay="indefinite"/>
                      </p:stCondLst>
                      <p:childTnLst>
                        <p:par>
                          <p:cTn id="136" fill="hold">
                            <p:stCondLst>
                              <p:cond delay="0"/>
                            </p:stCondLst>
                            <p:childTnLst>
                              <p:par>
                                <p:cTn id="137" presetID="22" presetClass="entr" presetSubtype="2" fill="hold" nodeType="clickEffect">
                                  <p:stCondLst>
                                    <p:cond delay="0"/>
                                  </p:stCondLst>
                                  <p:childTnLst>
                                    <p:set>
                                      <p:cBhvr>
                                        <p:cTn id="138" dur="1" fill="hold">
                                          <p:stCondLst>
                                            <p:cond delay="0"/>
                                          </p:stCondLst>
                                        </p:cTn>
                                        <p:tgtEl>
                                          <p:spTgt spid="68"/>
                                        </p:tgtEl>
                                        <p:attrNameLst>
                                          <p:attrName>style.visibility</p:attrName>
                                        </p:attrNameLst>
                                      </p:cBhvr>
                                      <p:to>
                                        <p:strVal val="visible"/>
                                      </p:to>
                                    </p:set>
                                    <p:animEffect transition="in" filter="wipe(right)">
                                      <p:cBhvr>
                                        <p:cTn id="139" dur="1000"/>
                                        <p:tgtEl>
                                          <p:spTgt spid="68"/>
                                        </p:tgtEl>
                                      </p:cBhvr>
                                    </p:animEffect>
                                  </p:childTnLst>
                                </p:cTn>
                              </p:par>
                            </p:childTnLst>
                          </p:cTn>
                        </p:par>
                      </p:childTnLst>
                    </p:cTn>
                  </p:par>
                  <p:par>
                    <p:cTn id="140" fill="hold">
                      <p:stCondLst>
                        <p:cond delay="indefinite"/>
                      </p:stCondLst>
                      <p:childTnLst>
                        <p:par>
                          <p:cTn id="141" fill="hold">
                            <p:stCondLst>
                              <p:cond delay="0"/>
                            </p:stCondLst>
                            <p:childTnLst>
                              <p:par>
                                <p:cTn id="142" presetID="53" presetClass="entr" presetSubtype="16" fill="hold" grpId="0" nodeType="clickEffect">
                                  <p:stCondLst>
                                    <p:cond delay="0"/>
                                  </p:stCondLst>
                                  <p:childTnLst>
                                    <p:set>
                                      <p:cBhvr>
                                        <p:cTn id="143" dur="1" fill="hold">
                                          <p:stCondLst>
                                            <p:cond delay="0"/>
                                          </p:stCondLst>
                                        </p:cTn>
                                        <p:tgtEl>
                                          <p:spTgt spid="73"/>
                                        </p:tgtEl>
                                        <p:attrNameLst>
                                          <p:attrName>style.visibility</p:attrName>
                                        </p:attrNameLst>
                                      </p:cBhvr>
                                      <p:to>
                                        <p:strVal val="visible"/>
                                      </p:to>
                                    </p:set>
                                    <p:anim calcmode="lin" valueType="num">
                                      <p:cBhvr>
                                        <p:cTn id="144" dur="500" fill="hold"/>
                                        <p:tgtEl>
                                          <p:spTgt spid="73"/>
                                        </p:tgtEl>
                                        <p:attrNameLst>
                                          <p:attrName>ppt_w</p:attrName>
                                        </p:attrNameLst>
                                      </p:cBhvr>
                                      <p:tavLst>
                                        <p:tav tm="0">
                                          <p:val>
                                            <p:fltVal val="0"/>
                                          </p:val>
                                        </p:tav>
                                        <p:tav tm="100000">
                                          <p:val>
                                            <p:strVal val="#ppt_w"/>
                                          </p:val>
                                        </p:tav>
                                      </p:tavLst>
                                    </p:anim>
                                    <p:anim calcmode="lin" valueType="num">
                                      <p:cBhvr>
                                        <p:cTn id="145" dur="500" fill="hold"/>
                                        <p:tgtEl>
                                          <p:spTgt spid="73"/>
                                        </p:tgtEl>
                                        <p:attrNameLst>
                                          <p:attrName>ppt_h</p:attrName>
                                        </p:attrNameLst>
                                      </p:cBhvr>
                                      <p:tavLst>
                                        <p:tav tm="0">
                                          <p:val>
                                            <p:fltVal val="0"/>
                                          </p:val>
                                        </p:tav>
                                        <p:tav tm="100000">
                                          <p:val>
                                            <p:strVal val="#ppt_h"/>
                                          </p:val>
                                        </p:tav>
                                      </p:tavLst>
                                    </p:anim>
                                    <p:animEffect transition="in" filter="fade">
                                      <p:cBhvr>
                                        <p:cTn id="146" dur="500"/>
                                        <p:tgtEl>
                                          <p:spTgt spid="73"/>
                                        </p:tgtEl>
                                      </p:cBhvr>
                                    </p:animEffect>
                                  </p:childTnLst>
                                </p:cTn>
                              </p:par>
                            </p:childTnLst>
                          </p:cTn>
                        </p:par>
                      </p:childTnLst>
                    </p:cTn>
                  </p:par>
                  <p:par>
                    <p:cTn id="147" fill="hold">
                      <p:stCondLst>
                        <p:cond delay="indefinite"/>
                      </p:stCondLst>
                      <p:childTnLst>
                        <p:par>
                          <p:cTn id="148" fill="hold">
                            <p:stCondLst>
                              <p:cond delay="0"/>
                            </p:stCondLst>
                            <p:childTnLst>
                              <p:par>
                                <p:cTn id="149" presetID="12" presetClass="entr" presetSubtype="1" fill="hold" grpId="0" nodeType="clickEffect">
                                  <p:stCondLst>
                                    <p:cond delay="0"/>
                                  </p:stCondLst>
                                  <p:childTnLst>
                                    <p:set>
                                      <p:cBhvr>
                                        <p:cTn id="150" dur="1" fill="hold">
                                          <p:stCondLst>
                                            <p:cond delay="0"/>
                                          </p:stCondLst>
                                        </p:cTn>
                                        <p:tgtEl>
                                          <p:spTgt spid="72"/>
                                        </p:tgtEl>
                                        <p:attrNameLst>
                                          <p:attrName>style.visibility</p:attrName>
                                        </p:attrNameLst>
                                      </p:cBhvr>
                                      <p:to>
                                        <p:strVal val="visible"/>
                                      </p:to>
                                    </p:set>
                                    <p:anim calcmode="lin" valueType="num">
                                      <p:cBhvr additive="base">
                                        <p:cTn id="151" dur="500"/>
                                        <p:tgtEl>
                                          <p:spTgt spid="72"/>
                                        </p:tgtEl>
                                        <p:attrNameLst>
                                          <p:attrName>ppt_y</p:attrName>
                                        </p:attrNameLst>
                                      </p:cBhvr>
                                      <p:tavLst>
                                        <p:tav tm="0">
                                          <p:val>
                                            <p:strVal val="#ppt_y-#ppt_h*1.125000"/>
                                          </p:val>
                                        </p:tav>
                                        <p:tav tm="100000">
                                          <p:val>
                                            <p:strVal val="#ppt_y"/>
                                          </p:val>
                                        </p:tav>
                                      </p:tavLst>
                                    </p:anim>
                                    <p:animEffect transition="in" filter="wipe(down)">
                                      <p:cBhvr>
                                        <p:cTn id="152" dur="500"/>
                                        <p:tgtEl>
                                          <p:spTgt spid="72"/>
                                        </p:tgtEl>
                                      </p:cBhvr>
                                    </p:animEffect>
                                  </p:childTnLst>
                                </p:cTn>
                              </p:par>
                            </p:childTnLst>
                          </p:cTn>
                        </p:par>
                      </p:childTnLst>
                    </p:cTn>
                  </p:par>
                  <p:par>
                    <p:cTn id="153" fill="hold">
                      <p:stCondLst>
                        <p:cond delay="indefinite"/>
                      </p:stCondLst>
                      <p:childTnLst>
                        <p:par>
                          <p:cTn id="154" fill="hold">
                            <p:stCondLst>
                              <p:cond delay="0"/>
                            </p:stCondLst>
                            <p:childTnLst>
                              <p:par>
                                <p:cTn id="155" presetID="22" presetClass="entr" presetSubtype="8" fill="hold" nodeType="clickEffect">
                                  <p:stCondLst>
                                    <p:cond delay="0"/>
                                  </p:stCondLst>
                                  <p:childTnLst>
                                    <p:set>
                                      <p:cBhvr>
                                        <p:cTn id="156" dur="1" fill="hold">
                                          <p:stCondLst>
                                            <p:cond delay="0"/>
                                          </p:stCondLst>
                                        </p:cTn>
                                        <p:tgtEl>
                                          <p:spTgt spid="74"/>
                                        </p:tgtEl>
                                        <p:attrNameLst>
                                          <p:attrName>style.visibility</p:attrName>
                                        </p:attrNameLst>
                                      </p:cBhvr>
                                      <p:to>
                                        <p:strVal val="visible"/>
                                      </p:to>
                                    </p:set>
                                    <p:animEffect transition="in" filter="wipe(left)">
                                      <p:cBhvr>
                                        <p:cTn id="157" dur="1000"/>
                                        <p:tgtEl>
                                          <p:spTgt spid="74"/>
                                        </p:tgtEl>
                                      </p:cBhvr>
                                    </p:animEffect>
                                  </p:childTnLst>
                                </p:cTn>
                              </p:par>
                            </p:childTnLst>
                          </p:cTn>
                        </p:par>
                      </p:childTnLst>
                    </p:cTn>
                  </p:par>
                  <p:par>
                    <p:cTn id="158" fill="hold">
                      <p:stCondLst>
                        <p:cond delay="indefinite"/>
                      </p:stCondLst>
                      <p:childTnLst>
                        <p:par>
                          <p:cTn id="159" fill="hold">
                            <p:stCondLst>
                              <p:cond delay="0"/>
                            </p:stCondLst>
                            <p:childTnLst>
                              <p:par>
                                <p:cTn id="160" presetID="12" presetClass="entr" presetSubtype="1" fill="hold" grpId="0" nodeType="clickEffect">
                                  <p:stCondLst>
                                    <p:cond delay="0"/>
                                  </p:stCondLst>
                                  <p:childTnLst>
                                    <p:set>
                                      <p:cBhvr>
                                        <p:cTn id="161" dur="1" fill="hold">
                                          <p:stCondLst>
                                            <p:cond delay="0"/>
                                          </p:stCondLst>
                                        </p:cTn>
                                        <p:tgtEl>
                                          <p:spTgt spid="80"/>
                                        </p:tgtEl>
                                        <p:attrNameLst>
                                          <p:attrName>style.visibility</p:attrName>
                                        </p:attrNameLst>
                                      </p:cBhvr>
                                      <p:to>
                                        <p:strVal val="visible"/>
                                      </p:to>
                                    </p:set>
                                    <p:anim calcmode="lin" valueType="num">
                                      <p:cBhvr additive="base">
                                        <p:cTn id="162" dur="500"/>
                                        <p:tgtEl>
                                          <p:spTgt spid="80"/>
                                        </p:tgtEl>
                                        <p:attrNameLst>
                                          <p:attrName>ppt_y</p:attrName>
                                        </p:attrNameLst>
                                      </p:cBhvr>
                                      <p:tavLst>
                                        <p:tav tm="0">
                                          <p:val>
                                            <p:strVal val="#ppt_y-#ppt_h*1.125000"/>
                                          </p:val>
                                        </p:tav>
                                        <p:tav tm="100000">
                                          <p:val>
                                            <p:strVal val="#ppt_y"/>
                                          </p:val>
                                        </p:tav>
                                      </p:tavLst>
                                    </p:anim>
                                    <p:animEffect transition="in" filter="wipe(down)">
                                      <p:cBhvr>
                                        <p:cTn id="163" dur="500"/>
                                        <p:tgtEl>
                                          <p:spTgt spid="80"/>
                                        </p:tgtEl>
                                      </p:cBhvr>
                                    </p:animEffect>
                                  </p:childTnLst>
                                </p:cTn>
                              </p:par>
                            </p:childTnLst>
                          </p:cTn>
                        </p:par>
                      </p:childTnLst>
                    </p:cTn>
                  </p:par>
                  <p:par>
                    <p:cTn id="164" fill="hold">
                      <p:stCondLst>
                        <p:cond delay="indefinite"/>
                      </p:stCondLst>
                      <p:childTnLst>
                        <p:par>
                          <p:cTn id="165" fill="hold">
                            <p:stCondLst>
                              <p:cond delay="0"/>
                            </p:stCondLst>
                            <p:childTnLst>
                              <p:par>
                                <p:cTn id="166" presetID="22" presetClass="entr" presetSubtype="2" fill="hold" nodeType="clickEffect">
                                  <p:stCondLst>
                                    <p:cond delay="0"/>
                                  </p:stCondLst>
                                  <p:childTnLst>
                                    <p:set>
                                      <p:cBhvr>
                                        <p:cTn id="167" dur="1" fill="hold">
                                          <p:stCondLst>
                                            <p:cond delay="0"/>
                                          </p:stCondLst>
                                        </p:cTn>
                                        <p:tgtEl>
                                          <p:spTgt spid="77"/>
                                        </p:tgtEl>
                                        <p:attrNameLst>
                                          <p:attrName>style.visibility</p:attrName>
                                        </p:attrNameLst>
                                      </p:cBhvr>
                                      <p:to>
                                        <p:strVal val="visible"/>
                                      </p:to>
                                    </p:set>
                                    <p:animEffect transition="in" filter="wipe(right)">
                                      <p:cBhvr>
                                        <p:cTn id="168" dur="1000"/>
                                        <p:tgtEl>
                                          <p:spTgt spid="77"/>
                                        </p:tgtEl>
                                      </p:cBhvr>
                                    </p:animEffect>
                                  </p:childTnLst>
                                </p:cTn>
                              </p:par>
                            </p:childTnLst>
                          </p:cTn>
                        </p:par>
                      </p:childTnLst>
                    </p:cTn>
                  </p:par>
                  <p:par>
                    <p:cTn id="169" fill="hold">
                      <p:stCondLst>
                        <p:cond delay="indefinite"/>
                      </p:stCondLst>
                      <p:childTnLst>
                        <p:par>
                          <p:cTn id="170" fill="hold">
                            <p:stCondLst>
                              <p:cond delay="0"/>
                            </p:stCondLst>
                            <p:childTnLst>
                              <p:par>
                                <p:cTn id="171" presetID="53" presetClass="entr" presetSubtype="16" fill="hold" grpId="0" nodeType="clickEffect">
                                  <p:stCondLst>
                                    <p:cond delay="0"/>
                                  </p:stCondLst>
                                  <p:childTnLst>
                                    <p:set>
                                      <p:cBhvr>
                                        <p:cTn id="172" dur="1" fill="hold">
                                          <p:stCondLst>
                                            <p:cond delay="0"/>
                                          </p:stCondLst>
                                        </p:cTn>
                                        <p:tgtEl>
                                          <p:spTgt spid="82"/>
                                        </p:tgtEl>
                                        <p:attrNameLst>
                                          <p:attrName>style.visibility</p:attrName>
                                        </p:attrNameLst>
                                      </p:cBhvr>
                                      <p:to>
                                        <p:strVal val="visible"/>
                                      </p:to>
                                    </p:set>
                                    <p:anim calcmode="lin" valueType="num">
                                      <p:cBhvr>
                                        <p:cTn id="173" dur="500" fill="hold"/>
                                        <p:tgtEl>
                                          <p:spTgt spid="82"/>
                                        </p:tgtEl>
                                        <p:attrNameLst>
                                          <p:attrName>ppt_w</p:attrName>
                                        </p:attrNameLst>
                                      </p:cBhvr>
                                      <p:tavLst>
                                        <p:tav tm="0">
                                          <p:val>
                                            <p:fltVal val="0"/>
                                          </p:val>
                                        </p:tav>
                                        <p:tav tm="100000">
                                          <p:val>
                                            <p:strVal val="#ppt_w"/>
                                          </p:val>
                                        </p:tav>
                                      </p:tavLst>
                                    </p:anim>
                                    <p:anim calcmode="lin" valueType="num">
                                      <p:cBhvr>
                                        <p:cTn id="174" dur="500" fill="hold"/>
                                        <p:tgtEl>
                                          <p:spTgt spid="82"/>
                                        </p:tgtEl>
                                        <p:attrNameLst>
                                          <p:attrName>ppt_h</p:attrName>
                                        </p:attrNameLst>
                                      </p:cBhvr>
                                      <p:tavLst>
                                        <p:tav tm="0">
                                          <p:val>
                                            <p:fltVal val="0"/>
                                          </p:val>
                                        </p:tav>
                                        <p:tav tm="100000">
                                          <p:val>
                                            <p:strVal val="#ppt_h"/>
                                          </p:val>
                                        </p:tav>
                                      </p:tavLst>
                                    </p:anim>
                                    <p:animEffect transition="in" filter="fade">
                                      <p:cBhvr>
                                        <p:cTn id="175" dur="500"/>
                                        <p:tgtEl>
                                          <p:spTgt spid="82"/>
                                        </p:tgtEl>
                                      </p:cBhvr>
                                    </p:animEffect>
                                  </p:childTnLst>
                                </p:cTn>
                              </p:par>
                            </p:childTnLst>
                          </p:cTn>
                        </p:par>
                      </p:childTnLst>
                    </p:cTn>
                  </p:par>
                  <p:par>
                    <p:cTn id="176" fill="hold">
                      <p:stCondLst>
                        <p:cond delay="indefinite"/>
                      </p:stCondLst>
                      <p:childTnLst>
                        <p:par>
                          <p:cTn id="177" fill="hold">
                            <p:stCondLst>
                              <p:cond delay="0"/>
                            </p:stCondLst>
                            <p:childTnLst>
                              <p:par>
                                <p:cTn id="178" presetID="12" presetClass="entr" presetSubtype="1" fill="hold" grpId="0" nodeType="clickEffect">
                                  <p:stCondLst>
                                    <p:cond delay="0"/>
                                  </p:stCondLst>
                                  <p:childTnLst>
                                    <p:set>
                                      <p:cBhvr>
                                        <p:cTn id="179" dur="1" fill="hold">
                                          <p:stCondLst>
                                            <p:cond delay="0"/>
                                          </p:stCondLst>
                                        </p:cTn>
                                        <p:tgtEl>
                                          <p:spTgt spid="81"/>
                                        </p:tgtEl>
                                        <p:attrNameLst>
                                          <p:attrName>style.visibility</p:attrName>
                                        </p:attrNameLst>
                                      </p:cBhvr>
                                      <p:to>
                                        <p:strVal val="visible"/>
                                      </p:to>
                                    </p:set>
                                    <p:anim calcmode="lin" valueType="num">
                                      <p:cBhvr additive="base">
                                        <p:cTn id="180" dur="500"/>
                                        <p:tgtEl>
                                          <p:spTgt spid="81"/>
                                        </p:tgtEl>
                                        <p:attrNameLst>
                                          <p:attrName>ppt_y</p:attrName>
                                        </p:attrNameLst>
                                      </p:cBhvr>
                                      <p:tavLst>
                                        <p:tav tm="0">
                                          <p:val>
                                            <p:strVal val="#ppt_y-#ppt_h*1.125000"/>
                                          </p:val>
                                        </p:tav>
                                        <p:tav tm="100000">
                                          <p:val>
                                            <p:strVal val="#ppt_y"/>
                                          </p:val>
                                        </p:tav>
                                      </p:tavLst>
                                    </p:anim>
                                    <p:animEffect transition="in" filter="wipe(down)">
                                      <p:cBhvr>
                                        <p:cTn id="181" dur="500"/>
                                        <p:tgtEl>
                                          <p:spTgt spid="81"/>
                                        </p:tgtEl>
                                      </p:cBhvr>
                                    </p:animEffect>
                                  </p:childTnLst>
                                </p:cTn>
                              </p:par>
                            </p:childTnLst>
                          </p:cTn>
                        </p:par>
                      </p:childTnLst>
                    </p:cTn>
                  </p:par>
                  <p:par>
                    <p:cTn id="182" fill="hold">
                      <p:stCondLst>
                        <p:cond delay="indefinite"/>
                      </p:stCondLst>
                      <p:childTnLst>
                        <p:par>
                          <p:cTn id="183" fill="hold">
                            <p:stCondLst>
                              <p:cond delay="0"/>
                            </p:stCondLst>
                            <p:childTnLst>
                              <p:par>
                                <p:cTn id="184" presetID="22" presetClass="entr" presetSubtype="1" fill="hold" grpId="0" nodeType="clickEffect">
                                  <p:stCondLst>
                                    <p:cond delay="0"/>
                                  </p:stCondLst>
                                  <p:childTnLst>
                                    <p:set>
                                      <p:cBhvr>
                                        <p:cTn id="185" dur="1" fill="hold">
                                          <p:stCondLst>
                                            <p:cond delay="0"/>
                                          </p:stCondLst>
                                        </p:cTn>
                                        <p:tgtEl>
                                          <p:spTgt spid="83"/>
                                        </p:tgtEl>
                                        <p:attrNameLst>
                                          <p:attrName>style.visibility</p:attrName>
                                        </p:attrNameLst>
                                      </p:cBhvr>
                                      <p:to>
                                        <p:strVal val="visible"/>
                                      </p:to>
                                    </p:set>
                                    <p:animEffect transition="in" filter="wipe(up)">
                                      <p:cBhvr>
                                        <p:cTn id="186" dur="500"/>
                                        <p:tgtEl>
                                          <p:spTgt spid="83"/>
                                        </p:tgtEl>
                                      </p:cBhvr>
                                    </p:animEffect>
                                  </p:childTnLst>
                                </p:cTn>
                              </p:par>
                            </p:childTnLst>
                          </p:cTn>
                        </p:par>
                      </p:childTnLst>
                    </p:cTn>
                  </p:par>
                  <p:par>
                    <p:cTn id="187" fill="hold">
                      <p:stCondLst>
                        <p:cond delay="indefinite"/>
                      </p:stCondLst>
                      <p:childTnLst>
                        <p:par>
                          <p:cTn id="188" fill="hold">
                            <p:stCondLst>
                              <p:cond delay="0"/>
                            </p:stCondLst>
                            <p:childTnLst>
                              <p:par>
                                <p:cTn id="189" presetID="22" presetClass="entr" presetSubtype="1" fill="hold" grpId="0" nodeType="clickEffect">
                                  <p:stCondLst>
                                    <p:cond delay="0"/>
                                  </p:stCondLst>
                                  <p:childTnLst>
                                    <p:set>
                                      <p:cBhvr>
                                        <p:cTn id="190" dur="1" fill="hold">
                                          <p:stCondLst>
                                            <p:cond delay="0"/>
                                          </p:stCondLst>
                                        </p:cTn>
                                        <p:tgtEl>
                                          <p:spTgt spid="84"/>
                                        </p:tgtEl>
                                        <p:attrNameLst>
                                          <p:attrName>style.visibility</p:attrName>
                                        </p:attrNameLst>
                                      </p:cBhvr>
                                      <p:to>
                                        <p:strVal val="visible"/>
                                      </p:to>
                                    </p:set>
                                    <p:animEffect transition="in" filter="wipe(up)">
                                      <p:cBhvr>
                                        <p:cTn id="191" dur="500"/>
                                        <p:tgtEl>
                                          <p:spTgt spid="84"/>
                                        </p:tgtEl>
                                      </p:cBhvr>
                                    </p:animEffect>
                                  </p:childTnLst>
                                </p:cTn>
                              </p:par>
                            </p:childTnLst>
                          </p:cTn>
                        </p:par>
                      </p:childTnLst>
                    </p:cTn>
                  </p:par>
                  <p:par>
                    <p:cTn id="192" fill="hold">
                      <p:stCondLst>
                        <p:cond delay="indefinite"/>
                      </p:stCondLst>
                      <p:childTnLst>
                        <p:par>
                          <p:cTn id="193" fill="hold">
                            <p:stCondLst>
                              <p:cond delay="0"/>
                            </p:stCondLst>
                            <p:childTnLst>
                              <p:par>
                                <p:cTn id="194" presetID="12" presetClass="entr" presetSubtype="1" fill="hold" grpId="0" nodeType="clickEffect">
                                  <p:stCondLst>
                                    <p:cond delay="0"/>
                                  </p:stCondLst>
                                  <p:childTnLst>
                                    <p:set>
                                      <p:cBhvr>
                                        <p:cTn id="195" dur="1" fill="hold">
                                          <p:stCondLst>
                                            <p:cond delay="0"/>
                                          </p:stCondLst>
                                        </p:cTn>
                                        <p:tgtEl>
                                          <p:spTgt spid="85"/>
                                        </p:tgtEl>
                                        <p:attrNameLst>
                                          <p:attrName>style.visibility</p:attrName>
                                        </p:attrNameLst>
                                      </p:cBhvr>
                                      <p:to>
                                        <p:strVal val="visible"/>
                                      </p:to>
                                    </p:set>
                                    <p:anim calcmode="lin" valueType="num">
                                      <p:cBhvr additive="base">
                                        <p:cTn id="196" dur="500"/>
                                        <p:tgtEl>
                                          <p:spTgt spid="85"/>
                                        </p:tgtEl>
                                        <p:attrNameLst>
                                          <p:attrName>ppt_y</p:attrName>
                                        </p:attrNameLst>
                                      </p:cBhvr>
                                      <p:tavLst>
                                        <p:tav tm="0">
                                          <p:val>
                                            <p:strVal val="#ppt_y-#ppt_h*1.125000"/>
                                          </p:val>
                                        </p:tav>
                                        <p:tav tm="100000">
                                          <p:val>
                                            <p:strVal val="#ppt_y"/>
                                          </p:val>
                                        </p:tav>
                                      </p:tavLst>
                                    </p:anim>
                                    <p:animEffect transition="in" filter="wipe(down)">
                                      <p:cBhvr>
                                        <p:cTn id="197" dur="500"/>
                                        <p:tgtEl>
                                          <p:spTgt spid="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 grpId="0"/>
      <p:bldP spid="84" grpId="0" bldLvl="0" animBg="1"/>
      <p:bldP spid="83" grpId="0" bldLvl="0" animBg="1"/>
      <p:bldP spid="19" grpId="0"/>
      <p:bldP spid="20" grpId="0"/>
      <p:bldP spid="39" grpId="0"/>
      <p:bldP spid="40" grpId="0"/>
      <p:bldP spid="41" grpId="0"/>
      <p:bldP spid="42" grpId="0"/>
      <p:bldP spid="45" grpId="0"/>
      <p:bldP spid="54" grpId="0"/>
      <p:bldP spid="55" grpId="0"/>
      <p:bldP spid="62" grpId="0"/>
      <p:bldP spid="63" grpId="0"/>
      <p:bldP spid="64" grpId="0"/>
      <p:bldP spid="71" grpId="0"/>
      <p:bldP spid="72" grpId="0"/>
      <p:bldP spid="73" grpId="0"/>
      <p:bldP spid="80" grpId="0"/>
      <p:bldP spid="81" grpId="0"/>
      <p:bldP spid="82" grpId="0"/>
    </p:bld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8" name="组合 117"/>
          <p:cNvGrpSpPr/>
          <p:nvPr/>
        </p:nvGrpSpPr>
        <p:grpSpPr>
          <a:xfrm>
            <a:off x="9184112" y="4136009"/>
            <a:ext cx="2781121" cy="1727749"/>
            <a:chOff x="9184112" y="4136009"/>
            <a:chExt cx="2781121" cy="1727749"/>
          </a:xfrm>
        </p:grpSpPr>
        <p:sp>
          <p:nvSpPr>
            <p:cNvPr id="116" name="文本框 115"/>
            <p:cNvSpPr txBox="1"/>
            <p:nvPr/>
          </p:nvSpPr>
          <p:spPr>
            <a:xfrm>
              <a:off x="9184112" y="4136009"/>
              <a:ext cx="2781121" cy="1200329"/>
            </a:xfrm>
            <a:prstGeom prst="rect">
              <a:avLst/>
            </a:prstGeom>
            <a:noFill/>
          </p:spPr>
          <p:txBody>
            <a:bodyPr wrap="square" rtlCol="0">
              <a:spAutoFit/>
            </a:bodyPr>
            <a:lstStyle/>
            <a:p>
              <a:r>
                <a:rPr lang="zh-CN" altLang="en-US" b="1" dirty="0"/>
                <a:t>甲从连接建立成功至发送窗口</a:t>
              </a:r>
              <a:r>
                <a:rPr lang="en-US" altLang="zh-CN" b="1" dirty="0"/>
                <a:t>swnd</a:t>
              </a:r>
              <a:r>
                <a:rPr lang="zh-CN" altLang="en-US" b="1" dirty="0"/>
                <a:t>达到</a:t>
              </a:r>
              <a:r>
                <a:rPr lang="en-US" altLang="zh-CN" b="1" dirty="0"/>
                <a:t>32KB</a:t>
              </a:r>
              <a:r>
                <a:rPr lang="zh-CN" altLang="en-US" b="1" dirty="0"/>
                <a:t>，至少（即没有出现超时重传）经历</a:t>
              </a:r>
              <a:r>
                <a:rPr lang="en-US" altLang="zh-CN" b="1" dirty="0"/>
                <a:t>5</a:t>
              </a:r>
              <a:r>
                <a:rPr lang="zh-CN" altLang="en-US" b="1" dirty="0"/>
                <a:t>个</a:t>
              </a:r>
              <a:r>
                <a:rPr lang="en-US" altLang="zh-CN" b="1" dirty="0"/>
                <a:t>RTT</a:t>
              </a:r>
              <a:r>
                <a:rPr lang="zh-CN" altLang="en-US" b="1" dirty="0"/>
                <a:t>。</a:t>
              </a:r>
              <a:endParaRPr lang="zh-CN" altLang="en-US" b="1" dirty="0"/>
            </a:p>
          </p:txBody>
        </p:sp>
        <p:sp>
          <p:nvSpPr>
            <p:cNvPr id="117" name="文本框 116"/>
            <p:cNvSpPr txBox="1"/>
            <p:nvPr/>
          </p:nvSpPr>
          <p:spPr>
            <a:xfrm>
              <a:off x="9439455" y="5402093"/>
              <a:ext cx="2213062" cy="461665"/>
            </a:xfrm>
            <a:prstGeom prst="rect">
              <a:avLst/>
            </a:prstGeom>
            <a:noFill/>
          </p:spPr>
          <p:txBody>
            <a:bodyPr wrap="square" rtlCol="0">
              <a:spAutoFit/>
            </a:bodyPr>
            <a:lstStyle/>
            <a:p>
              <a:r>
                <a:rPr lang="en-US" altLang="zh-CN" sz="2400" b="1" dirty="0"/>
                <a:t>5ms × 5 = 25ms</a:t>
              </a:r>
              <a:endParaRPr lang="zh-CN" altLang="en-US" sz="2400" b="1" dirty="0"/>
            </a:p>
          </p:txBody>
        </p:sp>
      </p:grpSp>
      <p:grpSp>
        <p:nvGrpSpPr>
          <p:cNvPr id="4" name="组合 3"/>
          <p:cNvGrpSpPr/>
          <p:nvPr/>
        </p:nvGrpSpPr>
        <p:grpSpPr>
          <a:xfrm>
            <a:off x="304799" y="749300"/>
            <a:ext cx="6192345" cy="400110"/>
            <a:chOff x="424116" y="898245"/>
            <a:chExt cx="6192345" cy="400110"/>
          </a:xfrm>
        </p:grpSpPr>
        <p:sp>
          <p:nvSpPr>
            <p:cNvPr id="2" name="平行四边形 1"/>
            <p:cNvSpPr/>
            <p:nvPr/>
          </p:nvSpPr>
          <p:spPr>
            <a:xfrm>
              <a:off x="424116" y="898245"/>
              <a:ext cx="694509"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03</a:t>
              </a:r>
              <a:endParaRPr lang="zh-CN" altLang="en-US" sz="2200" dirty="0">
                <a:latin typeface="Impact" panose="020B0806030902050204" pitchFamily="34" charset="0"/>
              </a:endParaRPr>
            </a:p>
          </p:txBody>
        </p:sp>
        <p:sp>
          <p:nvSpPr>
            <p:cNvPr id="3" name="文本框 2"/>
            <p:cNvSpPr txBox="1"/>
            <p:nvPr/>
          </p:nvSpPr>
          <p:spPr>
            <a:xfrm>
              <a:off x="1118625" y="898245"/>
              <a:ext cx="5497836" cy="400110"/>
            </a:xfrm>
            <a:prstGeom prst="rect">
              <a:avLst/>
            </a:prstGeom>
            <a:noFill/>
          </p:spPr>
          <p:txBody>
            <a:bodyPr wrap="square" rtlCol="0">
              <a:spAutoFit/>
            </a:bodyPr>
            <a:lstStyle/>
            <a:p>
              <a:r>
                <a:rPr lang="en-US" altLang="zh-CN" sz="2000" b="1" dirty="0"/>
                <a:t>TCP</a:t>
              </a:r>
              <a:r>
                <a:rPr lang="zh-CN" altLang="en-US" sz="2000" b="1" dirty="0"/>
                <a:t>的四种拥塞控制方法</a:t>
              </a:r>
              <a:endParaRPr lang="zh-CN" altLang="en-US" sz="2000" b="1" dirty="0"/>
            </a:p>
          </p:txBody>
        </p:sp>
      </p:grpSp>
      <p:grpSp>
        <p:nvGrpSpPr>
          <p:cNvPr id="18" name="组合 17"/>
          <p:cNvGrpSpPr/>
          <p:nvPr/>
        </p:nvGrpSpPr>
        <p:grpSpPr>
          <a:xfrm>
            <a:off x="888274" y="1149410"/>
            <a:ext cx="10998926" cy="975782"/>
            <a:chOff x="888274" y="1149410"/>
            <a:chExt cx="10998926" cy="975782"/>
          </a:xfrm>
        </p:grpSpPr>
        <p:sp>
          <p:nvSpPr>
            <p:cNvPr id="9" name="文本框 8"/>
            <p:cNvSpPr txBox="1"/>
            <p:nvPr/>
          </p:nvSpPr>
          <p:spPr>
            <a:xfrm>
              <a:off x="888274" y="1149410"/>
              <a:ext cx="10998926" cy="646331"/>
            </a:xfrm>
            <a:prstGeom prst="rect">
              <a:avLst/>
            </a:prstGeom>
            <a:noFill/>
          </p:spPr>
          <p:txBody>
            <a:bodyPr wrap="square" rtlCol="0">
              <a:spAutoFit/>
            </a:bodyPr>
            <a:lstStyle/>
            <a:p>
              <a:r>
                <a:rPr lang="en-US" altLang="zh-CN" b="1" dirty="0"/>
                <a:t>【2017</a:t>
              </a:r>
              <a:r>
                <a:rPr lang="zh-CN" altLang="en-US" b="1" dirty="0"/>
                <a:t>年 题</a:t>
              </a:r>
              <a:r>
                <a:rPr lang="en-US" altLang="zh-CN" b="1" dirty="0"/>
                <a:t>39】</a:t>
              </a:r>
              <a:r>
                <a:rPr lang="zh-CN" altLang="en-US" b="1" dirty="0"/>
                <a:t>若甲向乙发起一个</a:t>
              </a:r>
              <a:r>
                <a:rPr lang="en-US" altLang="zh-CN" b="1" dirty="0"/>
                <a:t>TCP</a:t>
              </a:r>
              <a:r>
                <a:rPr lang="zh-CN" altLang="en-US" b="1" dirty="0"/>
                <a:t>连接，最大段长</a:t>
              </a:r>
              <a:r>
                <a:rPr lang="en-US" altLang="zh-CN" b="1" dirty="0"/>
                <a:t>MSS=1KB</a:t>
              </a:r>
              <a:r>
                <a:rPr lang="zh-CN" altLang="en-US" b="1" dirty="0"/>
                <a:t>，</a:t>
              </a:r>
              <a:r>
                <a:rPr lang="en-US" altLang="zh-CN" b="1" dirty="0"/>
                <a:t>RTT=5ms</a:t>
              </a:r>
              <a:r>
                <a:rPr lang="zh-CN" altLang="en-US" b="1" dirty="0"/>
                <a:t>，乙开辟的接收缓存为</a:t>
              </a:r>
              <a:r>
                <a:rPr lang="en-US" altLang="zh-CN" b="1" dirty="0"/>
                <a:t>64KB</a:t>
              </a:r>
              <a:r>
                <a:rPr lang="zh-CN" altLang="en-US" b="1" dirty="0"/>
                <a:t>，则</a:t>
              </a:r>
              <a:endParaRPr lang="en-US" altLang="zh-CN" b="1" dirty="0"/>
            </a:p>
            <a:p>
              <a:r>
                <a:rPr lang="en-US" altLang="zh-CN" b="1" dirty="0"/>
                <a:t>                               </a:t>
              </a:r>
              <a:r>
                <a:rPr lang="zh-CN" altLang="en-US" b="1" dirty="0"/>
                <a:t>甲从连接建立成功至发送窗口达到</a:t>
              </a:r>
              <a:r>
                <a:rPr lang="en-US" altLang="zh-CN" b="1" dirty="0"/>
                <a:t>32KB</a:t>
              </a:r>
              <a:r>
                <a:rPr lang="zh-CN" altLang="en-US" b="1" dirty="0"/>
                <a:t>，需经过的时间至少是（      ）。</a:t>
              </a:r>
              <a:endParaRPr lang="zh-CN" altLang="en-US" b="1" dirty="0"/>
            </a:p>
          </p:txBody>
        </p:sp>
        <p:sp>
          <p:nvSpPr>
            <p:cNvPr id="10" name="文本框 9"/>
            <p:cNvSpPr txBox="1"/>
            <p:nvPr/>
          </p:nvSpPr>
          <p:spPr>
            <a:xfrm>
              <a:off x="2444931" y="1755860"/>
              <a:ext cx="967738" cy="369332"/>
            </a:xfrm>
            <a:prstGeom prst="rect">
              <a:avLst/>
            </a:prstGeom>
            <a:noFill/>
          </p:spPr>
          <p:txBody>
            <a:bodyPr wrap="square" rtlCol="0">
              <a:spAutoFit/>
            </a:bodyPr>
            <a:lstStyle/>
            <a:p>
              <a:r>
                <a:rPr lang="en-US" altLang="zh-CN" b="1" dirty="0"/>
                <a:t>A. 25ms</a:t>
              </a:r>
              <a:endParaRPr lang="zh-CN" altLang="en-US" b="1" dirty="0"/>
            </a:p>
          </p:txBody>
        </p:sp>
        <p:sp>
          <p:nvSpPr>
            <p:cNvPr id="11" name="文本框 10"/>
            <p:cNvSpPr txBox="1"/>
            <p:nvPr/>
          </p:nvSpPr>
          <p:spPr>
            <a:xfrm>
              <a:off x="4605746" y="1755860"/>
              <a:ext cx="919843" cy="369332"/>
            </a:xfrm>
            <a:prstGeom prst="rect">
              <a:avLst/>
            </a:prstGeom>
            <a:noFill/>
          </p:spPr>
          <p:txBody>
            <a:bodyPr wrap="square" rtlCol="0">
              <a:spAutoFit/>
            </a:bodyPr>
            <a:lstStyle/>
            <a:p>
              <a:r>
                <a:rPr lang="en-US" altLang="zh-CN" b="1" dirty="0"/>
                <a:t>B. 30ms</a:t>
              </a:r>
              <a:endParaRPr lang="zh-CN" altLang="en-US" b="1" dirty="0"/>
            </a:p>
          </p:txBody>
        </p:sp>
        <p:sp>
          <p:nvSpPr>
            <p:cNvPr id="12" name="文本框 11"/>
            <p:cNvSpPr txBox="1"/>
            <p:nvPr/>
          </p:nvSpPr>
          <p:spPr>
            <a:xfrm>
              <a:off x="6766561" y="1755860"/>
              <a:ext cx="1138784" cy="369332"/>
            </a:xfrm>
            <a:prstGeom prst="rect">
              <a:avLst/>
            </a:prstGeom>
            <a:noFill/>
          </p:spPr>
          <p:txBody>
            <a:bodyPr wrap="square" rtlCol="0">
              <a:spAutoFit/>
            </a:bodyPr>
            <a:lstStyle/>
            <a:p>
              <a:r>
                <a:rPr lang="en-US" altLang="zh-CN" b="1" dirty="0"/>
                <a:t>C. 160ms</a:t>
              </a:r>
              <a:endParaRPr lang="zh-CN" altLang="en-US" b="1" dirty="0"/>
            </a:p>
          </p:txBody>
        </p:sp>
        <p:sp>
          <p:nvSpPr>
            <p:cNvPr id="17" name="文本框 16"/>
            <p:cNvSpPr txBox="1"/>
            <p:nvPr/>
          </p:nvSpPr>
          <p:spPr>
            <a:xfrm>
              <a:off x="8927376" y="1755860"/>
              <a:ext cx="1138783" cy="369332"/>
            </a:xfrm>
            <a:prstGeom prst="rect">
              <a:avLst/>
            </a:prstGeom>
            <a:noFill/>
          </p:spPr>
          <p:txBody>
            <a:bodyPr wrap="square" rtlCol="0">
              <a:spAutoFit/>
            </a:bodyPr>
            <a:lstStyle/>
            <a:p>
              <a:r>
                <a:rPr lang="en-US" altLang="zh-CN" b="1" dirty="0"/>
                <a:t>D. 165ms</a:t>
              </a:r>
              <a:endParaRPr lang="zh-CN" altLang="en-US" b="1" dirty="0"/>
            </a:p>
          </p:txBody>
        </p:sp>
      </p:grpSp>
      <p:sp>
        <p:nvSpPr>
          <p:cNvPr id="19" name="文本框 18"/>
          <p:cNvSpPr txBox="1"/>
          <p:nvPr/>
        </p:nvSpPr>
        <p:spPr>
          <a:xfrm>
            <a:off x="1088571" y="1929772"/>
            <a:ext cx="820783" cy="369332"/>
          </a:xfrm>
          <a:prstGeom prst="rect">
            <a:avLst/>
          </a:prstGeom>
          <a:noFill/>
        </p:spPr>
        <p:txBody>
          <a:bodyPr wrap="square" rtlCol="0">
            <a:spAutoFit/>
          </a:bodyPr>
          <a:lstStyle/>
          <a:p>
            <a:r>
              <a:rPr lang="zh-CN" altLang="en-US" b="1" dirty="0"/>
              <a:t>解析</a:t>
            </a:r>
            <a:endParaRPr lang="zh-CN" altLang="en-US" b="1" dirty="0"/>
          </a:p>
        </p:txBody>
      </p:sp>
      <p:sp>
        <p:nvSpPr>
          <p:cNvPr id="20" name="文本框 19"/>
          <p:cNvSpPr txBox="1"/>
          <p:nvPr/>
        </p:nvSpPr>
        <p:spPr>
          <a:xfrm>
            <a:off x="8998121" y="1349557"/>
            <a:ext cx="372292" cy="523220"/>
          </a:xfrm>
          <a:prstGeom prst="rect">
            <a:avLst/>
          </a:prstGeom>
          <a:noFill/>
        </p:spPr>
        <p:txBody>
          <a:bodyPr wrap="square" rtlCol="0">
            <a:spAutoFit/>
          </a:bodyPr>
          <a:lstStyle/>
          <a:p>
            <a:pPr algn="ctr"/>
            <a:r>
              <a:rPr lang="en-US" altLang="zh-CN" sz="2800" b="1" dirty="0">
                <a:solidFill>
                  <a:schemeClr val="accent1">
                    <a:lumMod val="75000"/>
                  </a:schemeClr>
                </a:solidFill>
                <a:latin typeface="Arial Black" panose="020B0A04020102020204" pitchFamily="34" charset="0"/>
              </a:rPr>
              <a:t>A</a:t>
            </a:r>
            <a:endParaRPr lang="zh-CN" altLang="en-US" sz="2800" b="1" dirty="0">
              <a:solidFill>
                <a:schemeClr val="accent1">
                  <a:lumMod val="75000"/>
                </a:schemeClr>
              </a:solidFill>
              <a:latin typeface="Arial Black" panose="020B0A04020102020204" pitchFamily="34" charset="0"/>
            </a:endParaRPr>
          </a:p>
        </p:txBody>
      </p:sp>
      <p:grpSp>
        <p:nvGrpSpPr>
          <p:cNvPr id="119" name="组合 118"/>
          <p:cNvGrpSpPr/>
          <p:nvPr/>
        </p:nvGrpSpPr>
        <p:grpSpPr>
          <a:xfrm>
            <a:off x="204818" y="2174984"/>
            <a:ext cx="8848691" cy="4315794"/>
            <a:chOff x="204818" y="2174984"/>
            <a:chExt cx="8848691" cy="4315794"/>
          </a:xfrm>
        </p:grpSpPr>
        <p:sp>
          <p:nvSpPr>
            <p:cNvPr id="8" name="矩形 7"/>
            <p:cNvSpPr/>
            <p:nvPr/>
          </p:nvSpPr>
          <p:spPr>
            <a:xfrm>
              <a:off x="318104" y="2808521"/>
              <a:ext cx="8644313" cy="675755"/>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4" name="直接箭头连接符 33"/>
            <p:cNvCxnSpPr/>
            <p:nvPr/>
          </p:nvCxnSpPr>
          <p:spPr>
            <a:xfrm>
              <a:off x="3441411" y="3010439"/>
              <a:ext cx="4147016" cy="0"/>
            </a:xfrm>
            <a:prstGeom prst="straightConnector1">
              <a:avLst/>
            </a:prstGeom>
            <a:ln w="254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32" name="文本框 31"/>
            <p:cNvSpPr txBox="1"/>
            <p:nvPr/>
          </p:nvSpPr>
          <p:spPr>
            <a:xfrm>
              <a:off x="4914207" y="2868458"/>
              <a:ext cx="1221096" cy="246221"/>
            </a:xfrm>
            <a:prstGeom prst="rect">
              <a:avLst/>
            </a:prstGeom>
            <a:solidFill>
              <a:schemeClr val="bg1"/>
            </a:solidFill>
          </p:spPr>
          <p:txBody>
            <a:bodyPr wrap="square" lIns="0" tIns="0" rIns="0" bIns="0" rtlCol="0">
              <a:spAutoFit/>
            </a:bodyPr>
            <a:lstStyle/>
            <a:p>
              <a:pPr algn="ctr"/>
              <a:r>
                <a:rPr lang="zh-CN" altLang="en-US" sz="1600" b="1" dirty="0"/>
                <a:t>第</a:t>
              </a:r>
              <a:r>
                <a:rPr lang="en-US" altLang="zh-CN" sz="1600" b="1" dirty="0"/>
                <a:t>1</a:t>
              </a:r>
              <a:r>
                <a:rPr lang="zh-CN" altLang="en-US" sz="1600" b="1" dirty="0"/>
                <a:t>个</a:t>
              </a:r>
              <a:r>
                <a:rPr lang="en-US" altLang="zh-CN" sz="1600" b="1" dirty="0"/>
                <a:t>TCP</a:t>
              </a:r>
              <a:r>
                <a:rPr lang="zh-CN" altLang="en-US" sz="1600" b="1" dirty="0"/>
                <a:t>段</a:t>
              </a:r>
              <a:endParaRPr lang="zh-CN" altLang="en-US" sz="1600" b="1" dirty="0"/>
            </a:p>
          </p:txBody>
        </p:sp>
        <p:cxnSp>
          <p:nvCxnSpPr>
            <p:cNvPr id="37" name="直接箭头连接符 36"/>
            <p:cNvCxnSpPr/>
            <p:nvPr/>
          </p:nvCxnSpPr>
          <p:spPr>
            <a:xfrm>
              <a:off x="3451247" y="3296807"/>
              <a:ext cx="4147016" cy="0"/>
            </a:xfrm>
            <a:prstGeom prst="straightConnector1">
              <a:avLst/>
            </a:prstGeom>
            <a:ln w="25400">
              <a:solidFill>
                <a:schemeClr val="tx1"/>
              </a:solidFill>
              <a:headEnd type="triangle" w="med" len="lg"/>
              <a:tailEnd type="none" w="med" len="lg"/>
            </a:ln>
          </p:spPr>
          <p:style>
            <a:lnRef idx="1">
              <a:schemeClr val="accent1"/>
            </a:lnRef>
            <a:fillRef idx="0">
              <a:schemeClr val="accent1"/>
            </a:fillRef>
            <a:effectRef idx="0">
              <a:schemeClr val="accent1"/>
            </a:effectRef>
            <a:fontRef idx="minor">
              <a:schemeClr val="tx1"/>
            </a:fontRef>
          </p:style>
        </p:cxnSp>
        <p:sp>
          <p:nvSpPr>
            <p:cNvPr id="38" name="文本框 37"/>
            <p:cNvSpPr txBox="1"/>
            <p:nvPr/>
          </p:nvSpPr>
          <p:spPr>
            <a:xfrm>
              <a:off x="5159713" y="3161650"/>
              <a:ext cx="661698" cy="246221"/>
            </a:xfrm>
            <a:prstGeom prst="rect">
              <a:avLst/>
            </a:prstGeom>
            <a:solidFill>
              <a:schemeClr val="bg1"/>
            </a:solidFill>
          </p:spPr>
          <p:txBody>
            <a:bodyPr wrap="square" lIns="0" tIns="0" rIns="0" bIns="0" rtlCol="0">
              <a:spAutoFit/>
            </a:bodyPr>
            <a:lstStyle/>
            <a:p>
              <a:pPr algn="ctr"/>
              <a:r>
                <a:rPr lang="zh-CN" altLang="en-US" sz="1600" b="1" dirty="0"/>
                <a:t>确认</a:t>
              </a:r>
              <a:endParaRPr lang="zh-CN" altLang="en-US" sz="1600" b="1" dirty="0"/>
            </a:p>
          </p:txBody>
        </p:sp>
        <p:sp>
          <p:nvSpPr>
            <p:cNvPr id="14" name="文本框 13"/>
            <p:cNvSpPr txBox="1"/>
            <p:nvPr/>
          </p:nvSpPr>
          <p:spPr>
            <a:xfrm>
              <a:off x="318103" y="2821491"/>
              <a:ext cx="2474827" cy="646331"/>
            </a:xfrm>
            <a:prstGeom prst="rect">
              <a:avLst/>
            </a:prstGeom>
            <a:noFill/>
          </p:spPr>
          <p:txBody>
            <a:bodyPr wrap="square" rtlCol="0">
              <a:spAutoFit/>
            </a:bodyPr>
            <a:lstStyle/>
            <a:p>
              <a:r>
                <a:rPr lang="zh-CN" altLang="en-US" b="1" dirty="0"/>
                <a:t>第</a:t>
              </a:r>
              <a:r>
                <a:rPr lang="en-US" altLang="zh-CN" b="1" dirty="0"/>
                <a:t>1</a:t>
              </a:r>
              <a:r>
                <a:rPr lang="zh-CN" altLang="en-US" b="1" dirty="0"/>
                <a:t>个</a:t>
              </a:r>
              <a:r>
                <a:rPr lang="en-US" altLang="zh-CN" b="1" dirty="0"/>
                <a:t>RTT</a:t>
              </a:r>
              <a:endParaRPr lang="en-US" altLang="zh-CN" b="1" dirty="0"/>
            </a:p>
            <a:p>
              <a:r>
                <a:rPr lang="en-US" altLang="zh-CN" b="1" dirty="0"/>
                <a:t>swnd = min(2</a:t>
              </a:r>
              <a:r>
                <a:rPr lang="zh-CN" altLang="en-US" b="1" dirty="0"/>
                <a:t>，</a:t>
              </a:r>
              <a:r>
                <a:rPr lang="en-US" altLang="zh-CN" b="1" dirty="0"/>
                <a:t>63) = 2</a:t>
              </a:r>
              <a:endParaRPr lang="zh-CN" altLang="en-US" b="1" dirty="0"/>
            </a:p>
          </p:txBody>
        </p:sp>
        <p:sp>
          <p:nvSpPr>
            <p:cNvPr id="15" name="文本框 14"/>
            <p:cNvSpPr txBox="1"/>
            <p:nvPr/>
          </p:nvSpPr>
          <p:spPr>
            <a:xfrm>
              <a:off x="7819958" y="2924245"/>
              <a:ext cx="1233551" cy="369332"/>
            </a:xfrm>
            <a:prstGeom prst="rect">
              <a:avLst/>
            </a:prstGeom>
            <a:noFill/>
          </p:spPr>
          <p:txBody>
            <a:bodyPr wrap="square" rtlCol="0">
              <a:spAutoFit/>
            </a:bodyPr>
            <a:lstStyle/>
            <a:p>
              <a:r>
                <a:rPr lang="en-US" altLang="zh-CN" b="1" dirty="0"/>
                <a:t>rwnd = 63</a:t>
              </a:r>
              <a:endParaRPr lang="zh-CN" altLang="en-US" b="1" dirty="0"/>
            </a:p>
          </p:txBody>
        </p:sp>
        <p:sp>
          <p:nvSpPr>
            <p:cNvPr id="33" name="矩形 32"/>
            <p:cNvSpPr/>
            <p:nvPr/>
          </p:nvSpPr>
          <p:spPr>
            <a:xfrm>
              <a:off x="318104" y="3547931"/>
              <a:ext cx="8644313" cy="675755"/>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2" name="直接箭头连接符 51"/>
            <p:cNvCxnSpPr/>
            <p:nvPr/>
          </p:nvCxnSpPr>
          <p:spPr>
            <a:xfrm>
              <a:off x="3441411" y="3749849"/>
              <a:ext cx="4147016" cy="0"/>
            </a:xfrm>
            <a:prstGeom prst="straightConnector1">
              <a:avLst/>
            </a:prstGeom>
            <a:ln w="254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53" name="文本框 52"/>
            <p:cNvSpPr txBox="1"/>
            <p:nvPr/>
          </p:nvSpPr>
          <p:spPr>
            <a:xfrm>
              <a:off x="4790992" y="3628340"/>
              <a:ext cx="1456384" cy="246221"/>
            </a:xfrm>
            <a:prstGeom prst="rect">
              <a:avLst/>
            </a:prstGeom>
            <a:solidFill>
              <a:schemeClr val="bg1"/>
            </a:solidFill>
          </p:spPr>
          <p:txBody>
            <a:bodyPr wrap="square" lIns="0" tIns="0" rIns="0" bIns="0" rtlCol="0">
              <a:spAutoFit/>
            </a:bodyPr>
            <a:lstStyle/>
            <a:p>
              <a:pPr algn="ctr"/>
              <a:r>
                <a:rPr lang="zh-CN" altLang="en-US" sz="1600" b="1" dirty="0"/>
                <a:t>第</a:t>
              </a:r>
              <a:r>
                <a:rPr lang="en-US" altLang="zh-CN" sz="1600" b="1" dirty="0"/>
                <a:t>2~3</a:t>
              </a:r>
              <a:r>
                <a:rPr lang="zh-CN" altLang="en-US" sz="1600" b="1" dirty="0"/>
                <a:t>个</a:t>
              </a:r>
              <a:r>
                <a:rPr lang="en-US" altLang="zh-CN" sz="1600" b="1" dirty="0"/>
                <a:t>TCP</a:t>
              </a:r>
              <a:r>
                <a:rPr lang="zh-CN" altLang="en-US" sz="1600" b="1" dirty="0"/>
                <a:t>段</a:t>
              </a:r>
              <a:endParaRPr lang="zh-CN" altLang="en-US" sz="1600" b="1" dirty="0"/>
            </a:p>
          </p:txBody>
        </p:sp>
        <p:cxnSp>
          <p:nvCxnSpPr>
            <p:cNvPr id="50" name="直接箭头连接符 49"/>
            <p:cNvCxnSpPr/>
            <p:nvPr/>
          </p:nvCxnSpPr>
          <p:spPr>
            <a:xfrm>
              <a:off x="3451247" y="4036217"/>
              <a:ext cx="4147016" cy="0"/>
            </a:xfrm>
            <a:prstGeom prst="straightConnector1">
              <a:avLst/>
            </a:prstGeom>
            <a:ln w="25400">
              <a:solidFill>
                <a:schemeClr val="tx1"/>
              </a:solidFill>
              <a:headEnd type="triangle" w="med" len="lg"/>
              <a:tailEnd type="none" w="med" len="lg"/>
            </a:ln>
          </p:spPr>
          <p:style>
            <a:lnRef idx="1">
              <a:schemeClr val="accent1"/>
            </a:lnRef>
            <a:fillRef idx="0">
              <a:schemeClr val="accent1"/>
            </a:fillRef>
            <a:effectRef idx="0">
              <a:schemeClr val="accent1"/>
            </a:effectRef>
            <a:fontRef idx="minor">
              <a:schemeClr val="tx1"/>
            </a:fontRef>
          </p:style>
        </p:cxnSp>
        <p:sp>
          <p:nvSpPr>
            <p:cNvPr id="51" name="文本框 50"/>
            <p:cNvSpPr txBox="1"/>
            <p:nvPr/>
          </p:nvSpPr>
          <p:spPr>
            <a:xfrm>
              <a:off x="5159713" y="3901060"/>
              <a:ext cx="661698" cy="246221"/>
            </a:xfrm>
            <a:prstGeom prst="rect">
              <a:avLst/>
            </a:prstGeom>
            <a:solidFill>
              <a:schemeClr val="bg1"/>
            </a:solidFill>
          </p:spPr>
          <p:txBody>
            <a:bodyPr wrap="square" lIns="0" tIns="0" rIns="0" bIns="0" rtlCol="0">
              <a:spAutoFit/>
            </a:bodyPr>
            <a:lstStyle/>
            <a:p>
              <a:pPr algn="ctr"/>
              <a:r>
                <a:rPr lang="zh-CN" altLang="en-US" sz="1600" b="1" dirty="0"/>
                <a:t>确认</a:t>
              </a:r>
              <a:endParaRPr lang="zh-CN" altLang="en-US" sz="1600" b="1" dirty="0"/>
            </a:p>
          </p:txBody>
        </p:sp>
        <p:sp>
          <p:nvSpPr>
            <p:cNvPr id="48" name="文本框 47"/>
            <p:cNvSpPr txBox="1"/>
            <p:nvPr/>
          </p:nvSpPr>
          <p:spPr>
            <a:xfrm>
              <a:off x="318103" y="3560901"/>
              <a:ext cx="2474827" cy="646331"/>
            </a:xfrm>
            <a:prstGeom prst="rect">
              <a:avLst/>
            </a:prstGeom>
            <a:noFill/>
          </p:spPr>
          <p:txBody>
            <a:bodyPr wrap="square" rtlCol="0">
              <a:spAutoFit/>
            </a:bodyPr>
            <a:lstStyle/>
            <a:p>
              <a:r>
                <a:rPr lang="zh-CN" altLang="en-US" b="1" dirty="0"/>
                <a:t>第</a:t>
              </a:r>
              <a:r>
                <a:rPr lang="en-US" altLang="zh-CN" b="1" dirty="0"/>
                <a:t>2</a:t>
              </a:r>
              <a:r>
                <a:rPr lang="zh-CN" altLang="en-US" b="1" dirty="0"/>
                <a:t>个</a:t>
              </a:r>
              <a:r>
                <a:rPr lang="en-US" altLang="zh-CN" b="1" dirty="0"/>
                <a:t>RTT</a:t>
              </a:r>
              <a:endParaRPr lang="en-US" altLang="zh-CN" b="1" dirty="0"/>
            </a:p>
            <a:p>
              <a:r>
                <a:rPr lang="en-US" altLang="zh-CN" b="1" dirty="0"/>
                <a:t>swnd = min(4</a:t>
              </a:r>
              <a:r>
                <a:rPr lang="zh-CN" altLang="en-US" b="1" dirty="0"/>
                <a:t>，</a:t>
              </a:r>
              <a:r>
                <a:rPr lang="en-US" altLang="zh-CN" b="1" dirty="0"/>
                <a:t>61) = 4</a:t>
              </a:r>
              <a:endParaRPr lang="zh-CN" altLang="en-US" b="1" dirty="0"/>
            </a:p>
          </p:txBody>
        </p:sp>
        <p:sp>
          <p:nvSpPr>
            <p:cNvPr id="49" name="文本框 48"/>
            <p:cNvSpPr txBox="1"/>
            <p:nvPr/>
          </p:nvSpPr>
          <p:spPr>
            <a:xfrm>
              <a:off x="7819958" y="3663655"/>
              <a:ext cx="1233551" cy="369332"/>
            </a:xfrm>
            <a:prstGeom prst="rect">
              <a:avLst/>
            </a:prstGeom>
            <a:noFill/>
          </p:spPr>
          <p:txBody>
            <a:bodyPr wrap="square" rtlCol="0">
              <a:spAutoFit/>
            </a:bodyPr>
            <a:lstStyle/>
            <a:p>
              <a:r>
                <a:rPr lang="en-US" altLang="zh-CN" b="1" dirty="0"/>
                <a:t>rwnd = 61</a:t>
              </a:r>
              <a:endParaRPr lang="zh-CN" altLang="en-US" b="1" dirty="0"/>
            </a:p>
          </p:txBody>
        </p:sp>
        <p:sp>
          <p:nvSpPr>
            <p:cNvPr id="87" name="矩形 86"/>
            <p:cNvSpPr/>
            <p:nvPr/>
          </p:nvSpPr>
          <p:spPr>
            <a:xfrm>
              <a:off x="318104" y="4287341"/>
              <a:ext cx="8644313" cy="675755"/>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4" name="直接箭头连接符 93"/>
            <p:cNvCxnSpPr/>
            <p:nvPr/>
          </p:nvCxnSpPr>
          <p:spPr>
            <a:xfrm>
              <a:off x="3441411" y="4489259"/>
              <a:ext cx="4147016" cy="0"/>
            </a:xfrm>
            <a:prstGeom prst="straightConnector1">
              <a:avLst/>
            </a:prstGeom>
            <a:ln w="254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95" name="文本框 94"/>
            <p:cNvSpPr txBox="1"/>
            <p:nvPr/>
          </p:nvSpPr>
          <p:spPr>
            <a:xfrm>
              <a:off x="4796563" y="4354102"/>
              <a:ext cx="1456384" cy="246221"/>
            </a:xfrm>
            <a:prstGeom prst="rect">
              <a:avLst/>
            </a:prstGeom>
            <a:solidFill>
              <a:schemeClr val="bg1"/>
            </a:solidFill>
          </p:spPr>
          <p:txBody>
            <a:bodyPr wrap="square" lIns="0" tIns="0" rIns="0" bIns="0" rtlCol="0">
              <a:spAutoFit/>
            </a:bodyPr>
            <a:lstStyle/>
            <a:p>
              <a:pPr algn="ctr"/>
              <a:r>
                <a:rPr lang="zh-CN" altLang="en-US" sz="1600" b="1" dirty="0"/>
                <a:t>第</a:t>
              </a:r>
              <a:r>
                <a:rPr lang="en-US" altLang="zh-CN" sz="1600" b="1" dirty="0"/>
                <a:t>4~7</a:t>
              </a:r>
              <a:r>
                <a:rPr lang="zh-CN" altLang="en-US" sz="1600" b="1" dirty="0"/>
                <a:t>个</a:t>
              </a:r>
              <a:r>
                <a:rPr lang="en-US" altLang="zh-CN" sz="1600" b="1" dirty="0"/>
                <a:t>TCP</a:t>
              </a:r>
              <a:r>
                <a:rPr lang="zh-CN" altLang="en-US" sz="1600" b="1" dirty="0"/>
                <a:t>段</a:t>
              </a:r>
              <a:endParaRPr lang="zh-CN" altLang="en-US" sz="1600" b="1" dirty="0"/>
            </a:p>
          </p:txBody>
        </p:sp>
        <p:cxnSp>
          <p:nvCxnSpPr>
            <p:cNvPr id="92" name="直接箭头连接符 91"/>
            <p:cNvCxnSpPr/>
            <p:nvPr/>
          </p:nvCxnSpPr>
          <p:spPr>
            <a:xfrm>
              <a:off x="3451247" y="4775627"/>
              <a:ext cx="4147016" cy="0"/>
            </a:xfrm>
            <a:prstGeom prst="straightConnector1">
              <a:avLst/>
            </a:prstGeom>
            <a:ln w="25400">
              <a:solidFill>
                <a:schemeClr val="tx1"/>
              </a:solidFill>
              <a:headEnd type="triangle" w="med" len="lg"/>
              <a:tailEnd type="none" w="med" len="lg"/>
            </a:ln>
          </p:spPr>
          <p:style>
            <a:lnRef idx="1">
              <a:schemeClr val="accent1"/>
            </a:lnRef>
            <a:fillRef idx="0">
              <a:schemeClr val="accent1"/>
            </a:fillRef>
            <a:effectRef idx="0">
              <a:schemeClr val="accent1"/>
            </a:effectRef>
            <a:fontRef idx="minor">
              <a:schemeClr val="tx1"/>
            </a:fontRef>
          </p:style>
        </p:cxnSp>
        <p:sp>
          <p:nvSpPr>
            <p:cNvPr id="93" name="文本框 92"/>
            <p:cNvSpPr txBox="1"/>
            <p:nvPr/>
          </p:nvSpPr>
          <p:spPr>
            <a:xfrm>
              <a:off x="5159713" y="4640470"/>
              <a:ext cx="661698" cy="246221"/>
            </a:xfrm>
            <a:prstGeom prst="rect">
              <a:avLst/>
            </a:prstGeom>
            <a:solidFill>
              <a:schemeClr val="bg1"/>
            </a:solidFill>
          </p:spPr>
          <p:txBody>
            <a:bodyPr wrap="square" lIns="0" tIns="0" rIns="0" bIns="0" rtlCol="0">
              <a:spAutoFit/>
            </a:bodyPr>
            <a:lstStyle/>
            <a:p>
              <a:pPr algn="ctr"/>
              <a:r>
                <a:rPr lang="zh-CN" altLang="en-US" sz="1600" b="1" dirty="0"/>
                <a:t>确认</a:t>
              </a:r>
              <a:endParaRPr lang="zh-CN" altLang="en-US" sz="1600" b="1" dirty="0"/>
            </a:p>
          </p:txBody>
        </p:sp>
        <p:sp>
          <p:nvSpPr>
            <p:cNvPr id="90" name="文本框 89"/>
            <p:cNvSpPr txBox="1"/>
            <p:nvPr/>
          </p:nvSpPr>
          <p:spPr>
            <a:xfrm>
              <a:off x="318103" y="4300311"/>
              <a:ext cx="2474827" cy="646331"/>
            </a:xfrm>
            <a:prstGeom prst="rect">
              <a:avLst/>
            </a:prstGeom>
            <a:noFill/>
          </p:spPr>
          <p:txBody>
            <a:bodyPr wrap="square" rtlCol="0">
              <a:spAutoFit/>
            </a:bodyPr>
            <a:lstStyle/>
            <a:p>
              <a:r>
                <a:rPr lang="zh-CN" altLang="en-US" b="1" dirty="0"/>
                <a:t>第</a:t>
              </a:r>
              <a:r>
                <a:rPr lang="en-US" altLang="zh-CN" b="1" dirty="0"/>
                <a:t>3</a:t>
              </a:r>
              <a:r>
                <a:rPr lang="zh-CN" altLang="en-US" b="1" dirty="0"/>
                <a:t>个</a:t>
              </a:r>
              <a:r>
                <a:rPr lang="en-US" altLang="zh-CN" b="1" dirty="0"/>
                <a:t>RTT</a:t>
              </a:r>
              <a:endParaRPr lang="en-US" altLang="zh-CN" b="1" dirty="0"/>
            </a:p>
            <a:p>
              <a:r>
                <a:rPr lang="en-US" altLang="zh-CN" b="1" dirty="0"/>
                <a:t>swnd = min(8</a:t>
              </a:r>
              <a:r>
                <a:rPr lang="zh-CN" altLang="en-US" b="1" dirty="0"/>
                <a:t>，</a:t>
              </a:r>
              <a:r>
                <a:rPr lang="en-US" altLang="zh-CN" b="1" dirty="0"/>
                <a:t>57) = 8</a:t>
              </a:r>
              <a:endParaRPr lang="zh-CN" altLang="en-US" b="1" dirty="0"/>
            </a:p>
          </p:txBody>
        </p:sp>
        <p:sp>
          <p:nvSpPr>
            <p:cNvPr id="91" name="文本框 90"/>
            <p:cNvSpPr txBox="1"/>
            <p:nvPr/>
          </p:nvSpPr>
          <p:spPr>
            <a:xfrm>
              <a:off x="7819958" y="4403065"/>
              <a:ext cx="1233551" cy="369332"/>
            </a:xfrm>
            <a:prstGeom prst="rect">
              <a:avLst/>
            </a:prstGeom>
            <a:noFill/>
          </p:spPr>
          <p:txBody>
            <a:bodyPr wrap="square" rtlCol="0">
              <a:spAutoFit/>
            </a:bodyPr>
            <a:lstStyle/>
            <a:p>
              <a:r>
                <a:rPr lang="en-US" altLang="zh-CN" b="1" dirty="0"/>
                <a:t>rwnd = 57</a:t>
              </a:r>
              <a:endParaRPr lang="zh-CN" altLang="en-US" b="1" dirty="0"/>
            </a:p>
          </p:txBody>
        </p:sp>
        <p:sp>
          <p:nvSpPr>
            <p:cNvPr id="97" name="矩形 96"/>
            <p:cNvSpPr/>
            <p:nvPr/>
          </p:nvSpPr>
          <p:spPr>
            <a:xfrm>
              <a:off x="318104" y="5026752"/>
              <a:ext cx="8644313" cy="675755"/>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4" name="直接箭头连接符 103"/>
            <p:cNvCxnSpPr/>
            <p:nvPr/>
          </p:nvCxnSpPr>
          <p:spPr>
            <a:xfrm>
              <a:off x="3441411" y="5228670"/>
              <a:ext cx="4147016" cy="0"/>
            </a:xfrm>
            <a:prstGeom prst="straightConnector1">
              <a:avLst/>
            </a:prstGeom>
            <a:ln w="254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105" name="文本框 104"/>
            <p:cNvSpPr txBox="1"/>
            <p:nvPr/>
          </p:nvSpPr>
          <p:spPr>
            <a:xfrm>
              <a:off x="4733286" y="5100337"/>
              <a:ext cx="1582937" cy="246221"/>
            </a:xfrm>
            <a:prstGeom prst="rect">
              <a:avLst/>
            </a:prstGeom>
            <a:solidFill>
              <a:schemeClr val="bg1"/>
            </a:solidFill>
          </p:spPr>
          <p:txBody>
            <a:bodyPr wrap="square" lIns="0" tIns="0" rIns="0" bIns="0" rtlCol="0">
              <a:spAutoFit/>
            </a:bodyPr>
            <a:lstStyle/>
            <a:p>
              <a:pPr algn="ctr"/>
              <a:r>
                <a:rPr lang="zh-CN" altLang="en-US" sz="1600" b="1" dirty="0"/>
                <a:t>第</a:t>
              </a:r>
              <a:r>
                <a:rPr lang="en-US" altLang="zh-CN" sz="1600" b="1" dirty="0"/>
                <a:t>8~15</a:t>
              </a:r>
              <a:r>
                <a:rPr lang="zh-CN" altLang="en-US" sz="1600" b="1" dirty="0"/>
                <a:t>个</a:t>
              </a:r>
              <a:r>
                <a:rPr lang="en-US" altLang="zh-CN" sz="1600" b="1" dirty="0"/>
                <a:t>TCP</a:t>
              </a:r>
              <a:r>
                <a:rPr lang="zh-CN" altLang="en-US" sz="1600" b="1" dirty="0"/>
                <a:t>段</a:t>
              </a:r>
              <a:endParaRPr lang="zh-CN" altLang="en-US" sz="1600" b="1" dirty="0"/>
            </a:p>
          </p:txBody>
        </p:sp>
        <p:cxnSp>
          <p:nvCxnSpPr>
            <p:cNvPr id="102" name="直接箭头连接符 101"/>
            <p:cNvCxnSpPr/>
            <p:nvPr/>
          </p:nvCxnSpPr>
          <p:spPr>
            <a:xfrm>
              <a:off x="3451247" y="5515038"/>
              <a:ext cx="4147016" cy="0"/>
            </a:xfrm>
            <a:prstGeom prst="straightConnector1">
              <a:avLst/>
            </a:prstGeom>
            <a:ln w="25400">
              <a:solidFill>
                <a:schemeClr val="tx1"/>
              </a:solidFill>
              <a:headEnd type="triangle" w="med" len="lg"/>
              <a:tailEnd type="none" w="med" len="lg"/>
            </a:ln>
          </p:spPr>
          <p:style>
            <a:lnRef idx="1">
              <a:schemeClr val="accent1"/>
            </a:lnRef>
            <a:fillRef idx="0">
              <a:schemeClr val="accent1"/>
            </a:fillRef>
            <a:effectRef idx="0">
              <a:schemeClr val="accent1"/>
            </a:effectRef>
            <a:fontRef idx="minor">
              <a:schemeClr val="tx1"/>
            </a:fontRef>
          </p:style>
        </p:cxnSp>
        <p:sp>
          <p:nvSpPr>
            <p:cNvPr id="103" name="文本框 102"/>
            <p:cNvSpPr txBox="1"/>
            <p:nvPr/>
          </p:nvSpPr>
          <p:spPr>
            <a:xfrm>
              <a:off x="5159713" y="5386705"/>
              <a:ext cx="661698" cy="246221"/>
            </a:xfrm>
            <a:prstGeom prst="rect">
              <a:avLst/>
            </a:prstGeom>
            <a:solidFill>
              <a:schemeClr val="bg1"/>
            </a:solidFill>
          </p:spPr>
          <p:txBody>
            <a:bodyPr wrap="square" lIns="0" tIns="0" rIns="0" bIns="0" rtlCol="0">
              <a:spAutoFit/>
            </a:bodyPr>
            <a:lstStyle/>
            <a:p>
              <a:pPr algn="ctr"/>
              <a:r>
                <a:rPr lang="zh-CN" altLang="en-US" sz="1600" b="1" dirty="0"/>
                <a:t>确认</a:t>
              </a:r>
              <a:endParaRPr lang="zh-CN" altLang="en-US" sz="1600" b="1" dirty="0"/>
            </a:p>
          </p:txBody>
        </p:sp>
        <p:sp>
          <p:nvSpPr>
            <p:cNvPr id="100" name="文本框 99"/>
            <p:cNvSpPr txBox="1"/>
            <p:nvPr/>
          </p:nvSpPr>
          <p:spPr>
            <a:xfrm>
              <a:off x="318103" y="5039722"/>
              <a:ext cx="2474827" cy="646331"/>
            </a:xfrm>
            <a:prstGeom prst="rect">
              <a:avLst/>
            </a:prstGeom>
            <a:noFill/>
          </p:spPr>
          <p:txBody>
            <a:bodyPr wrap="square" rtlCol="0">
              <a:spAutoFit/>
            </a:bodyPr>
            <a:lstStyle/>
            <a:p>
              <a:r>
                <a:rPr lang="zh-CN" altLang="en-US" b="1" dirty="0"/>
                <a:t>第</a:t>
              </a:r>
              <a:r>
                <a:rPr lang="en-US" altLang="zh-CN" b="1" dirty="0"/>
                <a:t>4</a:t>
              </a:r>
              <a:r>
                <a:rPr lang="zh-CN" altLang="en-US" b="1" dirty="0"/>
                <a:t>个</a:t>
              </a:r>
              <a:r>
                <a:rPr lang="en-US" altLang="zh-CN" b="1" dirty="0"/>
                <a:t>RTT</a:t>
              </a:r>
              <a:endParaRPr lang="en-US" altLang="zh-CN" b="1" dirty="0"/>
            </a:p>
            <a:p>
              <a:r>
                <a:rPr lang="en-US" altLang="zh-CN" b="1" dirty="0"/>
                <a:t>swnd = min(16</a:t>
              </a:r>
              <a:r>
                <a:rPr lang="zh-CN" altLang="en-US" b="1" dirty="0"/>
                <a:t>，</a:t>
              </a:r>
              <a:r>
                <a:rPr lang="en-US" altLang="zh-CN" b="1" dirty="0"/>
                <a:t>49) =16</a:t>
              </a:r>
              <a:endParaRPr lang="zh-CN" altLang="en-US" b="1" dirty="0"/>
            </a:p>
          </p:txBody>
        </p:sp>
        <p:sp>
          <p:nvSpPr>
            <p:cNvPr id="101" name="文本框 100"/>
            <p:cNvSpPr txBox="1"/>
            <p:nvPr/>
          </p:nvSpPr>
          <p:spPr>
            <a:xfrm>
              <a:off x="7819958" y="5142476"/>
              <a:ext cx="1233551" cy="369332"/>
            </a:xfrm>
            <a:prstGeom prst="rect">
              <a:avLst/>
            </a:prstGeom>
            <a:noFill/>
          </p:spPr>
          <p:txBody>
            <a:bodyPr wrap="square" rtlCol="0">
              <a:spAutoFit/>
            </a:bodyPr>
            <a:lstStyle/>
            <a:p>
              <a:r>
                <a:rPr lang="en-US" altLang="zh-CN" b="1" dirty="0"/>
                <a:t>rwnd = 49</a:t>
              </a:r>
              <a:endParaRPr lang="zh-CN" altLang="en-US" b="1" dirty="0"/>
            </a:p>
          </p:txBody>
        </p:sp>
        <p:sp>
          <p:nvSpPr>
            <p:cNvPr id="107" name="矩形 106"/>
            <p:cNvSpPr/>
            <p:nvPr/>
          </p:nvSpPr>
          <p:spPr>
            <a:xfrm>
              <a:off x="318104" y="5766163"/>
              <a:ext cx="8644313" cy="675755"/>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4" name="直接箭头连接符 113"/>
            <p:cNvCxnSpPr/>
            <p:nvPr/>
          </p:nvCxnSpPr>
          <p:spPr>
            <a:xfrm>
              <a:off x="3441411" y="5968081"/>
              <a:ext cx="4147016" cy="0"/>
            </a:xfrm>
            <a:prstGeom prst="straightConnector1">
              <a:avLst/>
            </a:prstGeom>
            <a:ln w="254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115" name="文本框 114"/>
            <p:cNvSpPr txBox="1"/>
            <p:nvPr/>
          </p:nvSpPr>
          <p:spPr>
            <a:xfrm>
              <a:off x="4699499" y="5842583"/>
              <a:ext cx="1650509" cy="246221"/>
            </a:xfrm>
            <a:prstGeom prst="rect">
              <a:avLst/>
            </a:prstGeom>
            <a:solidFill>
              <a:schemeClr val="bg1"/>
            </a:solidFill>
          </p:spPr>
          <p:txBody>
            <a:bodyPr wrap="square" lIns="0" tIns="0" rIns="0" bIns="0" rtlCol="0">
              <a:spAutoFit/>
            </a:bodyPr>
            <a:lstStyle/>
            <a:p>
              <a:pPr algn="ctr"/>
              <a:r>
                <a:rPr lang="zh-CN" altLang="en-US" sz="1600" b="1" dirty="0"/>
                <a:t>第</a:t>
              </a:r>
              <a:r>
                <a:rPr lang="en-US" altLang="zh-CN" sz="1600" b="1" dirty="0"/>
                <a:t>16~31</a:t>
              </a:r>
              <a:r>
                <a:rPr lang="zh-CN" altLang="en-US" sz="1600" b="1" dirty="0"/>
                <a:t>个</a:t>
              </a:r>
              <a:r>
                <a:rPr lang="en-US" altLang="zh-CN" sz="1600" b="1" dirty="0"/>
                <a:t>TCP</a:t>
              </a:r>
              <a:r>
                <a:rPr lang="zh-CN" altLang="en-US" sz="1600" b="1" dirty="0"/>
                <a:t>段</a:t>
              </a:r>
              <a:endParaRPr lang="zh-CN" altLang="en-US" sz="1600" b="1" dirty="0"/>
            </a:p>
          </p:txBody>
        </p:sp>
        <p:cxnSp>
          <p:nvCxnSpPr>
            <p:cNvPr id="112" name="直接箭头连接符 111"/>
            <p:cNvCxnSpPr/>
            <p:nvPr/>
          </p:nvCxnSpPr>
          <p:spPr>
            <a:xfrm>
              <a:off x="3451247" y="6254449"/>
              <a:ext cx="4147016" cy="0"/>
            </a:xfrm>
            <a:prstGeom prst="straightConnector1">
              <a:avLst/>
            </a:prstGeom>
            <a:ln w="25400">
              <a:solidFill>
                <a:schemeClr val="tx1"/>
              </a:solidFill>
              <a:headEnd type="triangle" w="med" len="lg"/>
              <a:tailEnd type="none" w="med" len="lg"/>
            </a:ln>
          </p:spPr>
          <p:style>
            <a:lnRef idx="1">
              <a:schemeClr val="accent1"/>
            </a:lnRef>
            <a:fillRef idx="0">
              <a:schemeClr val="accent1"/>
            </a:fillRef>
            <a:effectRef idx="0">
              <a:schemeClr val="accent1"/>
            </a:effectRef>
            <a:fontRef idx="minor">
              <a:schemeClr val="tx1"/>
            </a:fontRef>
          </p:style>
        </p:cxnSp>
        <p:sp>
          <p:nvSpPr>
            <p:cNvPr id="113" name="文本框 112"/>
            <p:cNvSpPr txBox="1"/>
            <p:nvPr/>
          </p:nvSpPr>
          <p:spPr>
            <a:xfrm>
              <a:off x="5159713" y="6126116"/>
              <a:ext cx="661698" cy="246221"/>
            </a:xfrm>
            <a:prstGeom prst="rect">
              <a:avLst/>
            </a:prstGeom>
            <a:solidFill>
              <a:schemeClr val="bg1"/>
            </a:solidFill>
          </p:spPr>
          <p:txBody>
            <a:bodyPr wrap="square" lIns="0" tIns="0" rIns="0" bIns="0" rtlCol="0">
              <a:spAutoFit/>
            </a:bodyPr>
            <a:lstStyle/>
            <a:p>
              <a:pPr algn="ctr"/>
              <a:r>
                <a:rPr lang="zh-CN" altLang="en-US" sz="1600" b="1" dirty="0"/>
                <a:t>确认</a:t>
              </a:r>
              <a:endParaRPr lang="zh-CN" altLang="en-US" sz="1600" b="1" dirty="0"/>
            </a:p>
          </p:txBody>
        </p:sp>
        <p:sp>
          <p:nvSpPr>
            <p:cNvPr id="110" name="文本框 109"/>
            <p:cNvSpPr txBox="1"/>
            <p:nvPr/>
          </p:nvSpPr>
          <p:spPr>
            <a:xfrm>
              <a:off x="318103" y="5779133"/>
              <a:ext cx="2474827" cy="646331"/>
            </a:xfrm>
            <a:prstGeom prst="rect">
              <a:avLst/>
            </a:prstGeom>
            <a:noFill/>
          </p:spPr>
          <p:txBody>
            <a:bodyPr wrap="square" rtlCol="0">
              <a:spAutoFit/>
            </a:bodyPr>
            <a:lstStyle/>
            <a:p>
              <a:r>
                <a:rPr lang="zh-CN" altLang="en-US" b="1" dirty="0"/>
                <a:t>第</a:t>
              </a:r>
              <a:r>
                <a:rPr lang="en-US" altLang="zh-CN" b="1" dirty="0"/>
                <a:t>5</a:t>
              </a:r>
              <a:r>
                <a:rPr lang="zh-CN" altLang="en-US" b="1" dirty="0"/>
                <a:t>个</a:t>
              </a:r>
              <a:r>
                <a:rPr lang="en-US" altLang="zh-CN" b="1" dirty="0"/>
                <a:t>RTT</a:t>
              </a:r>
              <a:endParaRPr lang="en-US" altLang="zh-CN" b="1" dirty="0"/>
            </a:p>
            <a:p>
              <a:r>
                <a:rPr lang="en-US" altLang="zh-CN" b="1" dirty="0"/>
                <a:t>swnd = min(32</a:t>
              </a:r>
              <a:r>
                <a:rPr lang="zh-CN" altLang="en-US" b="1" dirty="0"/>
                <a:t>，</a:t>
              </a:r>
              <a:r>
                <a:rPr lang="en-US" altLang="zh-CN" b="1" dirty="0"/>
                <a:t>33) = 32</a:t>
              </a:r>
              <a:endParaRPr lang="zh-CN" altLang="en-US" b="1" dirty="0"/>
            </a:p>
          </p:txBody>
        </p:sp>
        <p:sp>
          <p:nvSpPr>
            <p:cNvPr id="111" name="文本框 110"/>
            <p:cNvSpPr txBox="1"/>
            <p:nvPr/>
          </p:nvSpPr>
          <p:spPr>
            <a:xfrm>
              <a:off x="7819958" y="5881887"/>
              <a:ext cx="1233551" cy="369332"/>
            </a:xfrm>
            <a:prstGeom prst="rect">
              <a:avLst/>
            </a:prstGeom>
            <a:noFill/>
          </p:spPr>
          <p:txBody>
            <a:bodyPr wrap="square" rtlCol="0">
              <a:spAutoFit/>
            </a:bodyPr>
            <a:lstStyle/>
            <a:p>
              <a:r>
                <a:rPr lang="en-US" altLang="zh-CN" b="1" dirty="0"/>
                <a:t>rwnd = 33</a:t>
              </a:r>
              <a:endParaRPr lang="zh-CN" altLang="en-US" b="1" dirty="0"/>
            </a:p>
          </p:txBody>
        </p:sp>
        <p:grpSp>
          <p:nvGrpSpPr>
            <p:cNvPr id="43" name="组合 42"/>
            <p:cNvGrpSpPr/>
            <p:nvPr/>
          </p:nvGrpSpPr>
          <p:grpSpPr>
            <a:xfrm>
              <a:off x="2541467" y="2174984"/>
              <a:ext cx="5671289" cy="582538"/>
              <a:chOff x="5116053" y="2758645"/>
              <a:chExt cx="5671289" cy="582538"/>
            </a:xfrm>
          </p:grpSpPr>
          <p:grpSp>
            <p:nvGrpSpPr>
              <p:cNvPr id="21" name="组合 20"/>
              <p:cNvGrpSpPr/>
              <p:nvPr/>
            </p:nvGrpSpPr>
            <p:grpSpPr>
              <a:xfrm>
                <a:off x="5116053" y="2758645"/>
                <a:ext cx="5671289" cy="582538"/>
                <a:chOff x="3940832" y="1440684"/>
                <a:chExt cx="5671289" cy="582538"/>
              </a:xfrm>
            </p:grpSpPr>
            <p:pic>
              <p:nvPicPr>
                <p:cNvPr id="22" name="图形 21"/>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a:off x="4550544" y="1461788"/>
                  <a:ext cx="580465" cy="561434"/>
                </a:xfrm>
                <a:prstGeom prst="rect">
                  <a:avLst/>
                </a:prstGeom>
              </p:spPr>
            </p:pic>
            <p:sp>
              <p:nvSpPr>
                <p:cNvPr id="23" name="文本框 22"/>
                <p:cNvSpPr txBox="1"/>
                <p:nvPr/>
              </p:nvSpPr>
              <p:spPr>
                <a:xfrm>
                  <a:off x="3940832" y="1440684"/>
                  <a:ext cx="1423556" cy="369332"/>
                </a:xfrm>
                <a:prstGeom prst="rect">
                  <a:avLst/>
                </a:prstGeom>
                <a:noFill/>
              </p:spPr>
              <p:txBody>
                <a:bodyPr wrap="square" rtlCol="0">
                  <a:spAutoFit/>
                </a:bodyPr>
                <a:lstStyle/>
                <a:p>
                  <a:pPr algn="ctr"/>
                  <a:r>
                    <a:rPr lang="zh-CN" altLang="en-US" b="1" dirty="0">
                      <a:latin typeface="+mn-ea"/>
                    </a:rPr>
                    <a:t>甲</a:t>
                  </a:r>
                  <a:endParaRPr lang="zh-CN" altLang="en-US" b="1" dirty="0">
                    <a:latin typeface="+mn-ea"/>
                  </a:endParaRPr>
                </a:p>
              </p:txBody>
            </p:sp>
            <p:pic>
              <p:nvPicPr>
                <p:cNvPr id="24" name="图形 23"/>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a:off x="8680581" y="1461788"/>
                  <a:ext cx="580465" cy="561434"/>
                </a:xfrm>
                <a:prstGeom prst="rect">
                  <a:avLst/>
                </a:prstGeom>
              </p:spPr>
            </p:pic>
            <p:sp>
              <p:nvSpPr>
                <p:cNvPr id="25" name="文本框 24"/>
                <p:cNvSpPr txBox="1"/>
                <p:nvPr/>
              </p:nvSpPr>
              <p:spPr>
                <a:xfrm>
                  <a:off x="9174665" y="1440684"/>
                  <a:ext cx="437456" cy="369332"/>
                </a:xfrm>
                <a:prstGeom prst="rect">
                  <a:avLst/>
                </a:prstGeom>
                <a:noFill/>
              </p:spPr>
              <p:txBody>
                <a:bodyPr wrap="square" rtlCol="0">
                  <a:spAutoFit/>
                </a:bodyPr>
                <a:lstStyle/>
                <a:p>
                  <a:r>
                    <a:rPr lang="zh-CN" altLang="en-US" b="1" dirty="0">
                      <a:latin typeface="+mn-ea"/>
                    </a:rPr>
                    <a:t>乙</a:t>
                  </a:r>
                  <a:endParaRPr lang="zh-CN" altLang="en-US" b="1" dirty="0">
                    <a:latin typeface="+mn-ea"/>
                  </a:endParaRPr>
                </a:p>
              </p:txBody>
            </p:sp>
          </p:grpSp>
          <p:grpSp>
            <p:nvGrpSpPr>
              <p:cNvPr id="26" name="组合 25"/>
              <p:cNvGrpSpPr/>
              <p:nvPr/>
            </p:nvGrpSpPr>
            <p:grpSpPr>
              <a:xfrm>
                <a:off x="6342880" y="2836703"/>
                <a:ext cx="3512922" cy="447400"/>
                <a:chOff x="7631847" y="1355733"/>
                <a:chExt cx="2569940" cy="447400"/>
              </a:xfrm>
            </p:grpSpPr>
            <p:sp>
              <p:nvSpPr>
                <p:cNvPr id="27" name="圆柱体 26"/>
                <p:cNvSpPr/>
                <p:nvPr/>
              </p:nvSpPr>
              <p:spPr>
                <a:xfrm rot="16200000">
                  <a:off x="8693117" y="294463"/>
                  <a:ext cx="447400" cy="2569940"/>
                </a:xfrm>
                <a:prstGeom prst="can">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28" name="文本框 27"/>
                <p:cNvSpPr txBox="1"/>
                <p:nvPr/>
              </p:nvSpPr>
              <p:spPr>
                <a:xfrm>
                  <a:off x="8336064" y="1394766"/>
                  <a:ext cx="1161506" cy="369332"/>
                </a:xfrm>
                <a:prstGeom prst="rect">
                  <a:avLst/>
                </a:prstGeom>
                <a:noFill/>
              </p:spPr>
              <p:txBody>
                <a:bodyPr wrap="square" rtlCol="0">
                  <a:spAutoFit/>
                </a:bodyPr>
                <a:lstStyle/>
                <a:p>
                  <a:pPr algn="ctr"/>
                  <a:r>
                    <a:rPr lang="en-US" altLang="zh-CN" b="1" dirty="0">
                      <a:solidFill>
                        <a:schemeClr val="bg1"/>
                      </a:solidFill>
                    </a:rPr>
                    <a:t>TCP</a:t>
                  </a:r>
                  <a:r>
                    <a:rPr lang="zh-CN" altLang="en-US" b="1" dirty="0">
                      <a:solidFill>
                        <a:schemeClr val="bg1"/>
                      </a:solidFill>
                    </a:rPr>
                    <a:t>连接</a:t>
                  </a:r>
                  <a:endParaRPr lang="zh-CN" altLang="en-US" b="1" dirty="0">
                    <a:solidFill>
                      <a:schemeClr val="bg1"/>
                    </a:solidFill>
                  </a:endParaRPr>
                </a:p>
              </p:txBody>
            </p:sp>
          </p:grpSp>
        </p:grpSp>
        <p:cxnSp>
          <p:nvCxnSpPr>
            <p:cNvPr id="30" name="直接连接符 29"/>
            <p:cNvCxnSpPr/>
            <p:nvPr/>
          </p:nvCxnSpPr>
          <p:spPr>
            <a:xfrm>
              <a:off x="3441412" y="2757522"/>
              <a:ext cx="0" cy="3733256"/>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7594406" y="2757522"/>
              <a:ext cx="0" cy="3733256"/>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9" name="文本框 38"/>
            <p:cNvSpPr txBox="1"/>
            <p:nvPr/>
          </p:nvSpPr>
          <p:spPr>
            <a:xfrm>
              <a:off x="7819958" y="2474466"/>
              <a:ext cx="1233551" cy="369332"/>
            </a:xfrm>
            <a:prstGeom prst="rect">
              <a:avLst/>
            </a:prstGeom>
            <a:noFill/>
          </p:spPr>
          <p:txBody>
            <a:bodyPr wrap="square" rtlCol="0">
              <a:spAutoFit/>
            </a:bodyPr>
            <a:lstStyle/>
            <a:p>
              <a:r>
                <a:rPr lang="en-US" altLang="zh-CN" b="1" dirty="0"/>
                <a:t>rwnd = 64</a:t>
              </a:r>
              <a:endParaRPr lang="zh-CN" altLang="en-US" b="1" dirty="0"/>
            </a:p>
          </p:txBody>
        </p:sp>
        <p:sp>
          <p:nvSpPr>
            <p:cNvPr id="41" name="文本框 40"/>
            <p:cNvSpPr txBox="1"/>
            <p:nvPr/>
          </p:nvSpPr>
          <p:spPr>
            <a:xfrm>
              <a:off x="204818" y="2240681"/>
              <a:ext cx="2588115" cy="369332"/>
            </a:xfrm>
            <a:prstGeom prst="rect">
              <a:avLst/>
            </a:prstGeom>
            <a:noFill/>
          </p:spPr>
          <p:txBody>
            <a:bodyPr wrap="square" rtlCol="0">
              <a:spAutoFit/>
            </a:bodyPr>
            <a:lstStyle/>
            <a:p>
              <a:r>
                <a:rPr lang="en-US" altLang="zh-CN" b="1" dirty="0"/>
                <a:t>swnd = min(cwnd</a:t>
              </a:r>
              <a:r>
                <a:rPr lang="zh-CN" altLang="en-US" b="1" dirty="0"/>
                <a:t>，</a:t>
              </a:r>
              <a:r>
                <a:rPr lang="en-US" altLang="zh-CN" b="1" dirty="0"/>
                <a:t>rwnd ) </a:t>
              </a:r>
              <a:endParaRPr lang="zh-CN" altLang="en-US" b="1" dirty="0"/>
            </a:p>
          </p:txBody>
        </p:sp>
        <p:sp>
          <p:nvSpPr>
            <p:cNvPr id="13" name="文本框 12"/>
            <p:cNvSpPr txBox="1"/>
            <p:nvPr/>
          </p:nvSpPr>
          <p:spPr>
            <a:xfrm>
              <a:off x="204818" y="2474466"/>
              <a:ext cx="2588115" cy="369332"/>
            </a:xfrm>
            <a:prstGeom prst="rect">
              <a:avLst/>
            </a:prstGeom>
            <a:noFill/>
          </p:spPr>
          <p:txBody>
            <a:bodyPr wrap="square" rtlCol="0">
              <a:spAutoFit/>
            </a:bodyPr>
            <a:lstStyle/>
            <a:p>
              <a:r>
                <a:rPr lang="en-US" altLang="zh-CN" b="1" dirty="0"/>
                <a:t>swnd = min(1</a:t>
              </a:r>
              <a:r>
                <a:rPr lang="zh-CN" altLang="en-US" b="1" dirty="0"/>
                <a:t>，</a:t>
              </a:r>
              <a:r>
                <a:rPr lang="en-US" altLang="zh-CN" b="1" dirty="0"/>
                <a:t>64 ) = 1 </a:t>
              </a:r>
              <a:endParaRPr lang="zh-CN" altLang="en-US" b="1" dirty="0"/>
            </a:p>
          </p:txBody>
        </p:sp>
      </p:grpSp>
    </p:spTree>
    <p:custDataLst>
      <p:tags r:id="rId3"/>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ntr" presetSubtype="0"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800" decel="100000"/>
                                        <p:tgtEl>
                                          <p:spTgt spid="18"/>
                                        </p:tgtEl>
                                      </p:cBhvr>
                                    </p:animEffect>
                                    <p:anim calcmode="lin" valueType="num">
                                      <p:cBhvr>
                                        <p:cTn id="8" dur="800" decel="100000" fill="hold"/>
                                        <p:tgtEl>
                                          <p:spTgt spid="18"/>
                                        </p:tgtEl>
                                        <p:attrNameLst>
                                          <p:attrName>style.rotation</p:attrName>
                                        </p:attrNameLst>
                                      </p:cBhvr>
                                      <p:tavLst>
                                        <p:tav tm="0">
                                          <p:val>
                                            <p:fltVal val="-90"/>
                                          </p:val>
                                        </p:tav>
                                        <p:tav tm="100000">
                                          <p:val>
                                            <p:fltVal val="0"/>
                                          </p:val>
                                        </p:tav>
                                      </p:tavLst>
                                    </p:anim>
                                    <p:anim calcmode="lin" valueType="num">
                                      <p:cBhvr>
                                        <p:cTn id="9" dur="800" decel="100000" fill="hold"/>
                                        <p:tgtEl>
                                          <p:spTgt spid="18"/>
                                        </p:tgtEl>
                                        <p:attrNameLst>
                                          <p:attrName>ppt_x</p:attrName>
                                        </p:attrNameLst>
                                      </p:cBhvr>
                                      <p:tavLst>
                                        <p:tav tm="0">
                                          <p:val>
                                            <p:strVal val="#ppt_x+0.4"/>
                                          </p:val>
                                        </p:tav>
                                        <p:tav tm="100000">
                                          <p:val>
                                            <p:strVal val="#ppt_x-0.05"/>
                                          </p:val>
                                        </p:tav>
                                      </p:tavLst>
                                    </p:anim>
                                    <p:anim calcmode="lin" valueType="num">
                                      <p:cBhvr>
                                        <p:cTn id="10" dur="800" decel="100000" fill="hold"/>
                                        <p:tgtEl>
                                          <p:spTgt spid="18"/>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18"/>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18"/>
                                        </p:tgtEl>
                                        <p:attrNameLst>
                                          <p:attrName>ppt_y</p:attrName>
                                        </p:attrNameLst>
                                      </p:cBhvr>
                                      <p:tavLst>
                                        <p:tav tm="0">
                                          <p:val>
                                            <p:strVal val="#ppt_y+0.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30" presetClass="entr" presetSubtype="0"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800" decel="100000"/>
                                        <p:tgtEl>
                                          <p:spTgt spid="20"/>
                                        </p:tgtEl>
                                      </p:cBhvr>
                                    </p:animEffect>
                                    <p:anim calcmode="lin" valueType="num">
                                      <p:cBhvr>
                                        <p:cTn id="18" dur="800" decel="100000" fill="hold"/>
                                        <p:tgtEl>
                                          <p:spTgt spid="20"/>
                                        </p:tgtEl>
                                        <p:attrNameLst>
                                          <p:attrName>style.rotation</p:attrName>
                                        </p:attrNameLst>
                                      </p:cBhvr>
                                      <p:tavLst>
                                        <p:tav tm="0">
                                          <p:val>
                                            <p:fltVal val="-90"/>
                                          </p:val>
                                        </p:tav>
                                        <p:tav tm="100000">
                                          <p:val>
                                            <p:fltVal val="0"/>
                                          </p:val>
                                        </p:tav>
                                      </p:tavLst>
                                    </p:anim>
                                    <p:anim calcmode="lin" valueType="num">
                                      <p:cBhvr>
                                        <p:cTn id="19" dur="800" decel="100000" fill="hold"/>
                                        <p:tgtEl>
                                          <p:spTgt spid="20"/>
                                        </p:tgtEl>
                                        <p:attrNameLst>
                                          <p:attrName>ppt_x</p:attrName>
                                        </p:attrNameLst>
                                      </p:cBhvr>
                                      <p:tavLst>
                                        <p:tav tm="0">
                                          <p:val>
                                            <p:strVal val="#ppt_x+0.4"/>
                                          </p:val>
                                        </p:tav>
                                        <p:tav tm="100000">
                                          <p:val>
                                            <p:strVal val="#ppt_x-0.05"/>
                                          </p:val>
                                        </p:tav>
                                      </p:tavLst>
                                    </p:anim>
                                    <p:anim calcmode="lin" valueType="num">
                                      <p:cBhvr>
                                        <p:cTn id="20" dur="800" decel="100000" fill="hold"/>
                                        <p:tgtEl>
                                          <p:spTgt spid="20"/>
                                        </p:tgtEl>
                                        <p:attrNameLst>
                                          <p:attrName>ppt_y</p:attrName>
                                        </p:attrNameLst>
                                      </p:cBhvr>
                                      <p:tavLst>
                                        <p:tav tm="0">
                                          <p:val>
                                            <p:strVal val="#ppt_y-0.4"/>
                                          </p:val>
                                        </p:tav>
                                        <p:tav tm="100000">
                                          <p:val>
                                            <p:strVal val="#ppt_y+0.1"/>
                                          </p:val>
                                        </p:tav>
                                      </p:tavLst>
                                    </p:anim>
                                    <p:anim calcmode="lin" valueType="num">
                                      <p:cBhvr>
                                        <p:cTn id="21" dur="200" accel="100000" fill="hold">
                                          <p:stCondLst>
                                            <p:cond delay="800"/>
                                          </p:stCondLst>
                                        </p:cTn>
                                        <p:tgtEl>
                                          <p:spTgt spid="20"/>
                                        </p:tgtEl>
                                        <p:attrNameLst>
                                          <p:attrName>ppt_x</p:attrName>
                                        </p:attrNameLst>
                                      </p:cBhvr>
                                      <p:tavLst>
                                        <p:tav tm="0">
                                          <p:val>
                                            <p:strVal val="#ppt_x-0.05"/>
                                          </p:val>
                                        </p:tav>
                                        <p:tav tm="100000">
                                          <p:val>
                                            <p:strVal val="#ppt_x"/>
                                          </p:val>
                                        </p:tav>
                                      </p:tavLst>
                                    </p:anim>
                                    <p:anim calcmode="lin" valueType="num">
                                      <p:cBhvr>
                                        <p:cTn id="22" dur="200" accel="100000" fill="hold">
                                          <p:stCondLst>
                                            <p:cond delay="800"/>
                                          </p:stCondLst>
                                        </p:cTn>
                                        <p:tgtEl>
                                          <p:spTgt spid="20"/>
                                        </p:tgtEl>
                                        <p:attrNameLst>
                                          <p:attrName>ppt_y</p:attrName>
                                        </p:attrNameLst>
                                      </p:cBhvr>
                                      <p:tavLst>
                                        <p:tav tm="0">
                                          <p:val>
                                            <p:strVal val="#ppt_y+0.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53" presetClass="entr" presetSubtype="16"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anim calcmode="lin" valueType="num">
                                      <p:cBhvr>
                                        <p:cTn id="27" dur="500" fill="hold"/>
                                        <p:tgtEl>
                                          <p:spTgt spid="19"/>
                                        </p:tgtEl>
                                        <p:attrNameLst>
                                          <p:attrName>ppt_w</p:attrName>
                                        </p:attrNameLst>
                                      </p:cBhvr>
                                      <p:tavLst>
                                        <p:tav tm="0">
                                          <p:val>
                                            <p:fltVal val="0"/>
                                          </p:val>
                                        </p:tav>
                                        <p:tav tm="100000">
                                          <p:val>
                                            <p:strVal val="#ppt_w"/>
                                          </p:val>
                                        </p:tav>
                                      </p:tavLst>
                                    </p:anim>
                                    <p:anim calcmode="lin" valueType="num">
                                      <p:cBhvr>
                                        <p:cTn id="28" dur="500" fill="hold"/>
                                        <p:tgtEl>
                                          <p:spTgt spid="19"/>
                                        </p:tgtEl>
                                        <p:attrNameLst>
                                          <p:attrName>ppt_h</p:attrName>
                                        </p:attrNameLst>
                                      </p:cBhvr>
                                      <p:tavLst>
                                        <p:tav tm="0">
                                          <p:val>
                                            <p:fltVal val="0"/>
                                          </p:val>
                                        </p:tav>
                                        <p:tav tm="100000">
                                          <p:val>
                                            <p:strVal val="#ppt_h"/>
                                          </p:val>
                                        </p:tav>
                                      </p:tavLst>
                                    </p:anim>
                                    <p:animEffect transition="in" filter="fade">
                                      <p:cBhvr>
                                        <p:cTn id="29" dur="500"/>
                                        <p:tgtEl>
                                          <p:spTgt spid="19"/>
                                        </p:tgtEl>
                                      </p:cBhvr>
                                    </p:animEffect>
                                  </p:childTnLst>
                                </p:cTn>
                              </p:par>
                            </p:childTnLst>
                          </p:cTn>
                        </p:par>
                        <p:par>
                          <p:cTn id="30" fill="hold">
                            <p:stCondLst>
                              <p:cond delay="500"/>
                            </p:stCondLst>
                            <p:childTnLst>
                              <p:par>
                                <p:cTn id="31" presetID="22" presetClass="entr" presetSubtype="1" fill="hold" nodeType="afterEffect">
                                  <p:stCondLst>
                                    <p:cond delay="0"/>
                                  </p:stCondLst>
                                  <p:childTnLst>
                                    <p:set>
                                      <p:cBhvr>
                                        <p:cTn id="32" dur="1" fill="hold">
                                          <p:stCondLst>
                                            <p:cond delay="0"/>
                                          </p:stCondLst>
                                        </p:cTn>
                                        <p:tgtEl>
                                          <p:spTgt spid="119"/>
                                        </p:tgtEl>
                                        <p:attrNameLst>
                                          <p:attrName>style.visibility</p:attrName>
                                        </p:attrNameLst>
                                      </p:cBhvr>
                                      <p:to>
                                        <p:strVal val="visible"/>
                                      </p:to>
                                    </p:set>
                                    <p:animEffect transition="in" filter="wipe(up)">
                                      <p:cBhvr>
                                        <p:cTn id="33" dur="500"/>
                                        <p:tgtEl>
                                          <p:spTgt spid="119"/>
                                        </p:tgtEl>
                                      </p:cBhvr>
                                    </p:animEffect>
                                  </p:childTnLst>
                                </p:cTn>
                              </p:par>
                            </p:childTnLst>
                          </p:cTn>
                        </p:par>
                        <p:par>
                          <p:cTn id="34" fill="hold">
                            <p:stCondLst>
                              <p:cond delay="1000"/>
                            </p:stCondLst>
                            <p:childTnLst>
                              <p:par>
                                <p:cTn id="35" presetID="12" presetClass="entr" presetSubtype="8" fill="hold" nodeType="afterEffect">
                                  <p:stCondLst>
                                    <p:cond delay="0"/>
                                  </p:stCondLst>
                                  <p:childTnLst>
                                    <p:set>
                                      <p:cBhvr>
                                        <p:cTn id="36" dur="1" fill="hold">
                                          <p:stCondLst>
                                            <p:cond delay="0"/>
                                          </p:stCondLst>
                                        </p:cTn>
                                        <p:tgtEl>
                                          <p:spTgt spid="118"/>
                                        </p:tgtEl>
                                        <p:attrNameLst>
                                          <p:attrName>style.visibility</p:attrName>
                                        </p:attrNameLst>
                                      </p:cBhvr>
                                      <p:to>
                                        <p:strVal val="visible"/>
                                      </p:to>
                                    </p:set>
                                    <p:anim calcmode="lin" valueType="num">
                                      <p:cBhvr additive="base">
                                        <p:cTn id="37" dur="500"/>
                                        <p:tgtEl>
                                          <p:spTgt spid="118"/>
                                        </p:tgtEl>
                                        <p:attrNameLst>
                                          <p:attrName>ppt_x</p:attrName>
                                        </p:attrNameLst>
                                      </p:cBhvr>
                                      <p:tavLst>
                                        <p:tav tm="0">
                                          <p:val>
                                            <p:strVal val="#ppt_x-#ppt_w*1.125000"/>
                                          </p:val>
                                        </p:tav>
                                        <p:tav tm="100000">
                                          <p:val>
                                            <p:strVal val="#ppt_x"/>
                                          </p:val>
                                        </p:tav>
                                      </p:tavLst>
                                    </p:anim>
                                    <p:animEffect transition="in" filter="wipe(right)">
                                      <p:cBhvr>
                                        <p:cTn id="38" dur="500"/>
                                        <p:tgtEl>
                                          <p:spTgt spid="1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04799" y="749300"/>
            <a:ext cx="6192345" cy="400110"/>
            <a:chOff x="424116" y="898245"/>
            <a:chExt cx="6192345" cy="400110"/>
          </a:xfrm>
        </p:grpSpPr>
        <p:sp>
          <p:nvSpPr>
            <p:cNvPr id="2" name="平行四边形 1"/>
            <p:cNvSpPr/>
            <p:nvPr/>
          </p:nvSpPr>
          <p:spPr>
            <a:xfrm>
              <a:off x="424116" y="898245"/>
              <a:ext cx="694509"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03</a:t>
              </a:r>
              <a:endParaRPr lang="zh-CN" altLang="en-US" sz="2200" dirty="0">
                <a:latin typeface="Impact" panose="020B0806030902050204" pitchFamily="34" charset="0"/>
              </a:endParaRPr>
            </a:p>
          </p:txBody>
        </p:sp>
        <p:sp>
          <p:nvSpPr>
            <p:cNvPr id="3" name="文本框 2"/>
            <p:cNvSpPr txBox="1"/>
            <p:nvPr/>
          </p:nvSpPr>
          <p:spPr>
            <a:xfrm>
              <a:off x="1118625" y="898245"/>
              <a:ext cx="5497836" cy="400110"/>
            </a:xfrm>
            <a:prstGeom prst="rect">
              <a:avLst/>
            </a:prstGeom>
            <a:noFill/>
          </p:spPr>
          <p:txBody>
            <a:bodyPr wrap="square" rtlCol="0">
              <a:spAutoFit/>
            </a:bodyPr>
            <a:lstStyle/>
            <a:p>
              <a:r>
                <a:rPr lang="en-US" altLang="zh-CN" sz="2000" b="1" dirty="0"/>
                <a:t>TCP</a:t>
              </a:r>
              <a:r>
                <a:rPr lang="zh-CN" altLang="en-US" sz="2000" b="1" dirty="0"/>
                <a:t>的四种拥塞控制方法</a:t>
              </a:r>
              <a:endParaRPr lang="zh-CN" altLang="en-US" sz="2000" b="1" dirty="0"/>
            </a:p>
          </p:txBody>
        </p:sp>
      </p:grpSp>
      <p:sp>
        <p:nvSpPr>
          <p:cNvPr id="19" name="文本框 18"/>
          <p:cNvSpPr txBox="1"/>
          <p:nvPr/>
        </p:nvSpPr>
        <p:spPr>
          <a:xfrm>
            <a:off x="3772080" y="2412576"/>
            <a:ext cx="820783" cy="369332"/>
          </a:xfrm>
          <a:prstGeom prst="rect">
            <a:avLst/>
          </a:prstGeom>
          <a:noFill/>
        </p:spPr>
        <p:txBody>
          <a:bodyPr wrap="square" rtlCol="0">
            <a:spAutoFit/>
          </a:bodyPr>
          <a:lstStyle/>
          <a:p>
            <a:r>
              <a:rPr lang="zh-CN" altLang="en-US" b="1" dirty="0"/>
              <a:t>解析</a:t>
            </a:r>
            <a:endParaRPr lang="zh-CN" altLang="en-US" b="1" dirty="0"/>
          </a:p>
        </p:txBody>
      </p:sp>
      <p:sp>
        <p:nvSpPr>
          <p:cNvPr id="20" name="文本框 19"/>
          <p:cNvSpPr txBox="1"/>
          <p:nvPr/>
        </p:nvSpPr>
        <p:spPr>
          <a:xfrm>
            <a:off x="6277649" y="1641988"/>
            <a:ext cx="372292" cy="523220"/>
          </a:xfrm>
          <a:prstGeom prst="rect">
            <a:avLst/>
          </a:prstGeom>
          <a:noFill/>
        </p:spPr>
        <p:txBody>
          <a:bodyPr wrap="square" rtlCol="0">
            <a:spAutoFit/>
          </a:bodyPr>
          <a:lstStyle/>
          <a:p>
            <a:pPr algn="ctr"/>
            <a:r>
              <a:rPr lang="en-US" altLang="zh-CN" sz="2800" b="1" dirty="0">
                <a:solidFill>
                  <a:schemeClr val="accent1">
                    <a:lumMod val="75000"/>
                  </a:schemeClr>
                </a:solidFill>
                <a:latin typeface="Arial Black" panose="020B0A04020102020204" pitchFamily="34" charset="0"/>
              </a:rPr>
              <a:t>C</a:t>
            </a:r>
            <a:endParaRPr lang="zh-CN" altLang="en-US" sz="2800" b="1" dirty="0">
              <a:solidFill>
                <a:schemeClr val="accent1">
                  <a:lumMod val="75000"/>
                </a:schemeClr>
              </a:solidFill>
              <a:latin typeface="Arial Black" panose="020B0A04020102020204" pitchFamily="34" charset="0"/>
            </a:endParaRPr>
          </a:p>
        </p:txBody>
      </p:sp>
      <p:grpSp>
        <p:nvGrpSpPr>
          <p:cNvPr id="74" name="组合 73"/>
          <p:cNvGrpSpPr/>
          <p:nvPr/>
        </p:nvGrpSpPr>
        <p:grpSpPr>
          <a:xfrm>
            <a:off x="310836" y="1149410"/>
            <a:ext cx="11641678" cy="5357688"/>
            <a:chOff x="310836" y="1149410"/>
            <a:chExt cx="11641678" cy="5357688"/>
          </a:xfrm>
        </p:grpSpPr>
        <p:grpSp>
          <p:nvGrpSpPr>
            <p:cNvPr id="18" name="组合 17"/>
            <p:cNvGrpSpPr/>
            <p:nvPr/>
          </p:nvGrpSpPr>
          <p:grpSpPr>
            <a:xfrm>
              <a:off x="888274" y="1149410"/>
              <a:ext cx="11064240" cy="1263166"/>
              <a:chOff x="888274" y="1149410"/>
              <a:chExt cx="11064240" cy="1263166"/>
            </a:xfrm>
          </p:grpSpPr>
          <p:sp>
            <p:nvSpPr>
              <p:cNvPr id="9" name="文本框 8"/>
              <p:cNvSpPr txBox="1"/>
              <p:nvPr/>
            </p:nvSpPr>
            <p:spPr>
              <a:xfrm>
                <a:off x="888274" y="1149410"/>
                <a:ext cx="11064240" cy="923330"/>
              </a:xfrm>
              <a:prstGeom prst="rect">
                <a:avLst/>
              </a:prstGeom>
              <a:noFill/>
            </p:spPr>
            <p:txBody>
              <a:bodyPr wrap="square" rtlCol="0">
                <a:spAutoFit/>
              </a:bodyPr>
              <a:lstStyle/>
              <a:p>
                <a:r>
                  <a:rPr lang="en-US" altLang="zh-CN" b="1" dirty="0"/>
                  <a:t>【2019</a:t>
                </a:r>
                <a:r>
                  <a:rPr lang="zh-CN" altLang="en-US" b="1" dirty="0"/>
                  <a:t>年 题</a:t>
                </a:r>
                <a:r>
                  <a:rPr lang="en-US" altLang="zh-CN" b="1" dirty="0"/>
                  <a:t>38】</a:t>
                </a:r>
                <a:r>
                  <a:rPr lang="zh-CN" altLang="en-US" b="1" dirty="0"/>
                  <a:t>若客户通过一个</a:t>
                </a:r>
                <a:r>
                  <a:rPr lang="en-US" altLang="zh-CN" b="1" dirty="0"/>
                  <a:t>TCP</a:t>
                </a:r>
                <a:r>
                  <a:rPr lang="zh-CN" altLang="en-US" b="1" dirty="0"/>
                  <a:t>连接向服务器发送数据的部分过程如下图所示。客户在</a:t>
                </a:r>
                <a:r>
                  <a:rPr lang="en-US" altLang="zh-CN" b="1" dirty="0"/>
                  <a:t>t0</a:t>
                </a:r>
                <a:r>
                  <a:rPr lang="zh-CN" altLang="en-US" b="1" dirty="0"/>
                  <a:t>时刻第一次收到</a:t>
                </a:r>
                <a:endParaRPr lang="en-US" altLang="zh-CN" b="1" dirty="0"/>
              </a:p>
              <a:p>
                <a:r>
                  <a:rPr lang="en-US" altLang="zh-CN" b="1" dirty="0"/>
                  <a:t>                               </a:t>
                </a:r>
                <a:r>
                  <a:rPr lang="zh-CN" altLang="en-US" b="1" dirty="0"/>
                  <a:t>确认序列号</a:t>
                </a:r>
                <a:r>
                  <a:rPr lang="en-US" altLang="zh-CN" b="1" dirty="0"/>
                  <a:t>ack_seq=100</a:t>
                </a:r>
                <a:r>
                  <a:rPr lang="zh-CN" altLang="en-US" b="1" dirty="0"/>
                  <a:t>的段，并发送序列号</a:t>
                </a:r>
                <a:r>
                  <a:rPr lang="en-US" altLang="zh-CN" b="1" dirty="0"/>
                  <a:t>seq=100</a:t>
                </a:r>
                <a:r>
                  <a:rPr lang="zh-CN" altLang="en-US" b="1" dirty="0"/>
                  <a:t>的段，但发生丢失。若</a:t>
                </a:r>
                <a:r>
                  <a:rPr lang="en-US" altLang="zh-CN" b="1" dirty="0"/>
                  <a:t>TCP</a:t>
                </a:r>
                <a:r>
                  <a:rPr lang="zh-CN" altLang="en-US" b="1" dirty="0"/>
                  <a:t>支持快速重传，</a:t>
                </a:r>
                <a:endParaRPr lang="en-US" altLang="zh-CN" b="1" dirty="0"/>
              </a:p>
              <a:p>
                <a:r>
                  <a:rPr lang="en-US" altLang="zh-CN" b="1" dirty="0"/>
                  <a:t>                               </a:t>
                </a:r>
                <a:r>
                  <a:rPr lang="zh-CN" altLang="en-US" b="1" dirty="0"/>
                  <a:t>则客户重新发送</a:t>
                </a:r>
                <a:r>
                  <a:rPr lang="en-US" altLang="zh-CN" b="1" dirty="0"/>
                  <a:t>seq=100</a:t>
                </a:r>
                <a:r>
                  <a:rPr lang="zh-CN" altLang="en-US" b="1" dirty="0"/>
                  <a:t>段的时刻是（      ）。</a:t>
                </a:r>
                <a:endParaRPr lang="zh-CN" altLang="en-US" b="1" dirty="0"/>
              </a:p>
            </p:txBody>
          </p:sp>
          <p:sp>
            <p:nvSpPr>
              <p:cNvPr id="10" name="文本框 9"/>
              <p:cNvSpPr txBox="1"/>
              <p:nvPr/>
            </p:nvSpPr>
            <p:spPr>
              <a:xfrm>
                <a:off x="2444931" y="2043244"/>
                <a:ext cx="967738" cy="369332"/>
              </a:xfrm>
              <a:prstGeom prst="rect">
                <a:avLst/>
              </a:prstGeom>
              <a:noFill/>
            </p:spPr>
            <p:txBody>
              <a:bodyPr wrap="square" rtlCol="0">
                <a:spAutoFit/>
              </a:bodyPr>
              <a:lstStyle/>
              <a:p>
                <a:r>
                  <a:rPr lang="en-US" altLang="zh-CN" b="1" dirty="0"/>
                  <a:t>A. t1</a:t>
                </a:r>
                <a:endParaRPr lang="zh-CN" altLang="en-US" b="1" dirty="0"/>
              </a:p>
            </p:txBody>
          </p:sp>
          <p:sp>
            <p:nvSpPr>
              <p:cNvPr id="11" name="文本框 10"/>
              <p:cNvSpPr txBox="1"/>
              <p:nvPr/>
            </p:nvSpPr>
            <p:spPr>
              <a:xfrm>
                <a:off x="4605746" y="2043244"/>
                <a:ext cx="919843" cy="369332"/>
              </a:xfrm>
              <a:prstGeom prst="rect">
                <a:avLst/>
              </a:prstGeom>
              <a:noFill/>
            </p:spPr>
            <p:txBody>
              <a:bodyPr wrap="square" rtlCol="0">
                <a:spAutoFit/>
              </a:bodyPr>
              <a:lstStyle/>
              <a:p>
                <a:r>
                  <a:rPr lang="en-US" altLang="zh-CN" b="1" dirty="0"/>
                  <a:t>B. t2</a:t>
                </a:r>
                <a:endParaRPr lang="zh-CN" altLang="en-US" b="1" dirty="0"/>
              </a:p>
            </p:txBody>
          </p:sp>
          <p:sp>
            <p:nvSpPr>
              <p:cNvPr id="12" name="文本框 11"/>
              <p:cNvSpPr txBox="1"/>
              <p:nvPr/>
            </p:nvSpPr>
            <p:spPr>
              <a:xfrm>
                <a:off x="6766561" y="2043244"/>
                <a:ext cx="1138784" cy="369332"/>
              </a:xfrm>
              <a:prstGeom prst="rect">
                <a:avLst/>
              </a:prstGeom>
              <a:noFill/>
            </p:spPr>
            <p:txBody>
              <a:bodyPr wrap="square" rtlCol="0">
                <a:spAutoFit/>
              </a:bodyPr>
              <a:lstStyle/>
              <a:p>
                <a:r>
                  <a:rPr lang="en-US" altLang="zh-CN" b="1" dirty="0"/>
                  <a:t>C. t3</a:t>
                </a:r>
                <a:endParaRPr lang="zh-CN" altLang="en-US" b="1" dirty="0"/>
              </a:p>
            </p:txBody>
          </p:sp>
          <p:sp>
            <p:nvSpPr>
              <p:cNvPr id="17" name="文本框 16"/>
              <p:cNvSpPr txBox="1"/>
              <p:nvPr/>
            </p:nvSpPr>
            <p:spPr>
              <a:xfrm>
                <a:off x="8927376" y="2043244"/>
                <a:ext cx="1138783" cy="369332"/>
              </a:xfrm>
              <a:prstGeom prst="rect">
                <a:avLst/>
              </a:prstGeom>
              <a:noFill/>
            </p:spPr>
            <p:txBody>
              <a:bodyPr wrap="square" rtlCol="0">
                <a:spAutoFit/>
              </a:bodyPr>
              <a:lstStyle/>
              <a:p>
                <a:r>
                  <a:rPr lang="en-US" altLang="zh-CN" b="1" dirty="0"/>
                  <a:t>D. t4</a:t>
                </a:r>
                <a:endParaRPr lang="zh-CN" altLang="en-US" b="1" dirty="0"/>
              </a:p>
            </p:txBody>
          </p:sp>
        </p:grpSp>
        <p:pic>
          <p:nvPicPr>
            <p:cNvPr id="73" name="图片 72" descr="手机屏幕的截图&#10;&#10;低可信度描述已自动生成"/>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10836" y="2412576"/>
              <a:ext cx="3087783" cy="4094522"/>
            </a:xfrm>
            <a:prstGeom prst="rect">
              <a:avLst/>
            </a:prstGeom>
          </p:spPr>
        </p:pic>
      </p:grpSp>
      <p:pic>
        <p:nvPicPr>
          <p:cNvPr id="76" name="图片 75"/>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3571102" y="2597242"/>
            <a:ext cx="8056073" cy="3917429"/>
          </a:xfrm>
          <a:prstGeom prst="rect">
            <a:avLst/>
          </a:prstGeom>
        </p:spPr>
      </p:pic>
    </p:spTree>
    <p:custDataLst>
      <p:tags r:id="rId3"/>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ntr" presetSubtype="0" fill="hold" nodeType="withEffect">
                                  <p:stCondLst>
                                    <p:cond delay="0"/>
                                  </p:stCondLst>
                                  <p:childTnLst>
                                    <p:set>
                                      <p:cBhvr>
                                        <p:cTn id="6" dur="1" fill="hold">
                                          <p:stCondLst>
                                            <p:cond delay="0"/>
                                          </p:stCondLst>
                                        </p:cTn>
                                        <p:tgtEl>
                                          <p:spTgt spid="74"/>
                                        </p:tgtEl>
                                        <p:attrNameLst>
                                          <p:attrName>style.visibility</p:attrName>
                                        </p:attrNameLst>
                                      </p:cBhvr>
                                      <p:to>
                                        <p:strVal val="visible"/>
                                      </p:to>
                                    </p:set>
                                    <p:animEffect transition="in" filter="fade">
                                      <p:cBhvr>
                                        <p:cTn id="7" dur="800" decel="100000"/>
                                        <p:tgtEl>
                                          <p:spTgt spid="74"/>
                                        </p:tgtEl>
                                      </p:cBhvr>
                                    </p:animEffect>
                                    <p:anim calcmode="lin" valueType="num">
                                      <p:cBhvr>
                                        <p:cTn id="8" dur="800" decel="100000" fill="hold"/>
                                        <p:tgtEl>
                                          <p:spTgt spid="74"/>
                                        </p:tgtEl>
                                        <p:attrNameLst>
                                          <p:attrName>style.rotation</p:attrName>
                                        </p:attrNameLst>
                                      </p:cBhvr>
                                      <p:tavLst>
                                        <p:tav tm="0">
                                          <p:val>
                                            <p:fltVal val="-90"/>
                                          </p:val>
                                        </p:tav>
                                        <p:tav tm="100000">
                                          <p:val>
                                            <p:fltVal val="0"/>
                                          </p:val>
                                        </p:tav>
                                      </p:tavLst>
                                    </p:anim>
                                    <p:anim calcmode="lin" valueType="num">
                                      <p:cBhvr>
                                        <p:cTn id="9" dur="800" decel="100000" fill="hold"/>
                                        <p:tgtEl>
                                          <p:spTgt spid="74"/>
                                        </p:tgtEl>
                                        <p:attrNameLst>
                                          <p:attrName>ppt_x</p:attrName>
                                        </p:attrNameLst>
                                      </p:cBhvr>
                                      <p:tavLst>
                                        <p:tav tm="0">
                                          <p:val>
                                            <p:strVal val="#ppt_x+0.4"/>
                                          </p:val>
                                        </p:tav>
                                        <p:tav tm="100000">
                                          <p:val>
                                            <p:strVal val="#ppt_x-0.05"/>
                                          </p:val>
                                        </p:tav>
                                      </p:tavLst>
                                    </p:anim>
                                    <p:anim calcmode="lin" valueType="num">
                                      <p:cBhvr>
                                        <p:cTn id="10" dur="800" decel="100000" fill="hold"/>
                                        <p:tgtEl>
                                          <p:spTgt spid="74"/>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74"/>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74"/>
                                        </p:tgtEl>
                                        <p:attrNameLst>
                                          <p:attrName>ppt_y</p:attrName>
                                        </p:attrNameLst>
                                      </p:cBhvr>
                                      <p:tavLst>
                                        <p:tav tm="0">
                                          <p:val>
                                            <p:strVal val="#ppt_y+0.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30" presetClass="entr" presetSubtype="0"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800" decel="100000"/>
                                        <p:tgtEl>
                                          <p:spTgt spid="20"/>
                                        </p:tgtEl>
                                      </p:cBhvr>
                                    </p:animEffect>
                                    <p:anim calcmode="lin" valueType="num">
                                      <p:cBhvr>
                                        <p:cTn id="18" dur="800" decel="100000" fill="hold"/>
                                        <p:tgtEl>
                                          <p:spTgt spid="20"/>
                                        </p:tgtEl>
                                        <p:attrNameLst>
                                          <p:attrName>style.rotation</p:attrName>
                                        </p:attrNameLst>
                                      </p:cBhvr>
                                      <p:tavLst>
                                        <p:tav tm="0">
                                          <p:val>
                                            <p:fltVal val="-90"/>
                                          </p:val>
                                        </p:tav>
                                        <p:tav tm="100000">
                                          <p:val>
                                            <p:fltVal val="0"/>
                                          </p:val>
                                        </p:tav>
                                      </p:tavLst>
                                    </p:anim>
                                    <p:anim calcmode="lin" valueType="num">
                                      <p:cBhvr>
                                        <p:cTn id="19" dur="800" decel="100000" fill="hold"/>
                                        <p:tgtEl>
                                          <p:spTgt spid="20"/>
                                        </p:tgtEl>
                                        <p:attrNameLst>
                                          <p:attrName>ppt_x</p:attrName>
                                        </p:attrNameLst>
                                      </p:cBhvr>
                                      <p:tavLst>
                                        <p:tav tm="0">
                                          <p:val>
                                            <p:strVal val="#ppt_x+0.4"/>
                                          </p:val>
                                        </p:tav>
                                        <p:tav tm="100000">
                                          <p:val>
                                            <p:strVal val="#ppt_x-0.05"/>
                                          </p:val>
                                        </p:tav>
                                      </p:tavLst>
                                    </p:anim>
                                    <p:anim calcmode="lin" valueType="num">
                                      <p:cBhvr>
                                        <p:cTn id="20" dur="800" decel="100000" fill="hold"/>
                                        <p:tgtEl>
                                          <p:spTgt spid="20"/>
                                        </p:tgtEl>
                                        <p:attrNameLst>
                                          <p:attrName>ppt_y</p:attrName>
                                        </p:attrNameLst>
                                      </p:cBhvr>
                                      <p:tavLst>
                                        <p:tav tm="0">
                                          <p:val>
                                            <p:strVal val="#ppt_y-0.4"/>
                                          </p:val>
                                        </p:tav>
                                        <p:tav tm="100000">
                                          <p:val>
                                            <p:strVal val="#ppt_y+0.1"/>
                                          </p:val>
                                        </p:tav>
                                      </p:tavLst>
                                    </p:anim>
                                    <p:anim calcmode="lin" valueType="num">
                                      <p:cBhvr>
                                        <p:cTn id="21" dur="200" accel="100000" fill="hold">
                                          <p:stCondLst>
                                            <p:cond delay="800"/>
                                          </p:stCondLst>
                                        </p:cTn>
                                        <p:tgtEl>
                                          <p:spTgt spid="20"/>
                                        </p:tgtEl>
                                        <p:attrNameLst>
                                          <p:attrName>ppt_x</p:attrName>
                                        </p:attrNameLst>
                                      </p:cBhvr>
                                      <p:tavLst>
                                        <p:tav tm="0">
                                          <p:val>
                                            <p:strVal val="#ppt_x-0.05"/>
                                          </p:val>
                                        </p:tav>
                                        <p:tav tm="100000">
                                          <p:val>
                                            <p:strVal val="#ppt_x"/>
                                          </p:val>
                                        </p:tav>
                                      </p:tavLst>
                                    </p:anim>
                                    <p:anim calcmode="lin" valueType="num">
                                      <p:cBhvr>
                                        <p:cTn id="22" dur="200" accel="100000" fill="hold">
                                          <p:stCondLst>
                                            <p:cond delay="800"/>
                                          </p:stCondLst>
                                        </p:cTn>
                                        <p:tgtEl>
                                          <p:spTgt spid="20"/>
                                        </p:tgtEl>
                                        <p:attrNameLst>
                                          <p:attrName>ppt_y</p:attrName>
                                        </p:attrNameLst>
                                      </p:cBhvr>
                                      <p:tavLst>
                                        <p:tav tm="0">
                                          <p:val>
                                            <p:strVal val="#ppt_y+0.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53" presetClass="entr" presetSubtype="16"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anim calcmode="lin" valueType="num">
                                      <p:cBhvr>
                                        <p:cTn id="27" dur="500" fill="hold"/>
                                        <p:tgtEl>
                                          <p:spTgt spid="19"/>
                                        </p:tgtEl>
                                        <p:attrNameLst>
                                          <p:attrName>ppt_w</p:attrName>
                                        </p:attrNameLst>
                                      </p:cBhvr>
                                      <p:tavLst>
                                        <p:tav tm="0">
                                          <p:val>
                                            <p:fltVal val="0"/>
                                          </p:val>
                                        </p:tav>
                                        <p:tav tm="100000">
                                          <p:val>
                                            <p:strVal val="#ppt_w"/>
                                          </p:val>
                                        </p:tav>
                                      </p:tavLst>
                                    </p:anim>
                                    <p:anim calcmode="lin" valueType="num">
                                      <p:cBhvr>
                                        <p:cTn id="28" dur="500" fill="hold"/>
                                        <p:tgtEl>
                                          <p:spTgt spid="19"/>
                                        </p:tgtEl>
                                        <p:attrNameLst>
                                          <p:attrName>ppt_h</p:attrName>
                                        </p:attrNameLst>
                                      </p:cBhvr>
                                      <p:tavLst>
                                        <p:tav tm="0">
                                          <p:val>
                                            <p:fltVal val="0"/>
                                          </p:val>
                                        </p:tav>
                                        <p:tav tm="100000">
                                          <p:val>
                                            <p:strVal val="#ppt_h"/>
                                          </p:val>
                                        </p:tav>
                                      </p:tavLst>
                                    </p:anim>
                                    <p:animEffect transition="in" filter="fade">
                                      <p:cBhvr>
                                        <p:cTn id="29" dur="500"/>
                                        <p:tgtEl>
                                          <p:spTgt spid="19"/>
                                        </p:tgtEl>
                                      </p:cBhvr>
                                    </p:animEffect>
                                  </p:childTnLst>
                                </p:cTn>
                              </p:par>
                            </p:childTnLst>
                          </p:cTn>
                        </p:par>
                      </p:childTnLst>
                    </p:cTn>
                  </p:par>
                  <p:par>
                    <p:cTn id="30" fill="hold">
                      <p:stCondLst>
                        <p:cond delay="indefinite"/>
                      </p:stCondLst>
                      <p:childTnLst>
                        <p:par>
                          <p:cTn id="31" fill="hold">
                            <p:stCondLst>
                              <p:cond delay="0"/>
                            </p:stCondLst>
                            <p:childTnLst>
                              <p:par>
                                <p:cTn id="32" presetID="2" presetClass="entr" presetSubtype="2" fill="hold" nodeType="clickEffect">
                                  <p:stCondLst>
                                    <p:cond delay="0"/>
                                  </p:stCondLst>
                                  <p:childTnLst>
                                    <p:set>
                                      <p:cBhvr>
                                        <p:cTn id="33" dur="1" fill="hold">
                                          <p:stCondLst>
                                            <p:cond delay="0"/>
                                          </p:stCondLst>
                                        </p:cTn>
                                        <p:tgtEl>
                                          <p:spTgt spid="76"/>
                                        </p:tgtEl>
                                        <p:attrNameLst>
                                          <p:attrName>style.visibility</p:attrName>
                                        </p:attrNameLst>
                                      </p:cBhvr>
                                      <p:to>
                                        <p:strVal val="visible"/>
                                      </p:to>
                                    </p:set>
                                    <p:anim calcmode="lin" valueType="num">
                                      <p:cBhvr additive="base">
                                        <p:cTn id="34" dur="500" fill="hold"/>
                                        <p:tgtEl>
                                          <p:spTgt spid="76"/>
                                        </p:tgtEl>
                                        <p:attrNameLst>
                                          <p:attrName>ppt_x</p:attrName>
                                        </p:attrNameLst>
                                      </p:cBhvr>
                                      <p:tavLst>
                                        <p:tav tm="0">
                                          <p:val>
                                            <p:strVal val="1+#ppt_w/2"/>
                                          </p:val>
                                        </p:tav>
                                        <p:tav tm="100000">
                                          <p:val>
                                            <p:strVal val="#ppt_x"/>
                                          </p:val>
                                        </p:tav>
                                      </p:tavLst>
                                    </p:anim>
                                    <p:anim calcmode="lin" valueType="num">
                                      <p:cBhvr additive="base">
                                        <p:cTn id="35" dur="500" fill="hold"/>
                                        <p:tgtEl>
                                          <p:spTgt spid="7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04799" y="749300"/>
            <a:ext cx="6192345" cy="400110"/>
            <a:chOff x="424116" y="898245"/>
            <a:chExt cx="6192345" cy="400110"/>
          </a:xfrm>
        </p:grpSpPr>
        <p:sp>
          <p:nvSpPr>
            <p:cNvPr id="2" name="平行四边形 1"/>
            <p:cNvSpPr/>
            <p:nvPr/>
          </p:nvSpPr>
          <p:spPr>
            <a:xfrm>
              <a:off x="424116" y="898245"/>
              <a:ext cx="694509"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03</a:t>
              </a:r>
              <a:endParaRPr lang="zh-CN" altLang="en-US" sz="2200" dirty="0">
                <a:latin typeface="Impact" panose="020B0806030902050204" pitchFamily="34" charset="0"/>
              </a:endParaRPr>
            </a:p>
          </p:txBody>
        </p:sp>
        <p:sp>
          <p:nvSpPr>
            <p:cNvPr id="3" name="文本框 2"/>
            <p:cNvSpPr txBox="1"/>
            <p:nvPr/>
          </p:nvSpPr>
          <p:spPr>
            <a:xfrm>
              <a:off x="1118625" y="898245"/>
              <a:ext cx="5497836" cy="400110"/>
            </a:xfrm>
            <a:prstGeom prst="rect">
              <a:avLst/>
            </a:prstGeom>
            <a:noFill/>
          </p:spPr>
          <p:txBody>
            <a:bodyPr wrap="square" rtlCol="0">
              <a:spAutoFit/>
            </a:bodyPr>
            <a:lstStyle/>
            <a:p>
              <a:r>
                <a:rPr lang="en-US" altLang="zh-CN" sz="2000" b="1" dirty="0"/>
                <a:t>TCP</a:t>
              </a:r>
              <a:r>
                <a:rPr lang="zh-CN" altLang="en-US" sz="2000" b="1" dirty="0"/>
                <a:t>的四种拥塞控制方法</a:t>
              </a:r>
              <a:endParaRPr lang="zh-CN" altLang="en-US" sz="2000" b="1" dirty="0"/>
            </a:p>
          </p:txBody>
        </p:sp>
      </p:grpSp>
      <p:grpSp>
        <p:nvGrpSpPr>
          <p:cNvPr id="18" name="组合 17"/>
          <p:cNvGrpSpPr/>
          <p:nvPr/>
        </p:nvGrpSpPr>
        <p:grpSpPr>
          <a:xfrm>
            <a:off x="888274" y="1149410"/>
            <a:ext cx="10998926" cy="939283"/>
            <a:chOff x="888274" y="1149410"/>
            <a:chExt cx="10998926" cy="939283"/>
          </a:xfrm>
        </p:grpSpPr>
        <p:sp>
          <p:nvSpPr>
            <p:cNvPr id="9" name="文本框 8"/>
            <p:cNvSpPr txBox="1"/>
            <p:nvPr/>
          </p:nvSpPr>
          <p:spPr>
            <a:xfrm>
              <a:off x="888274" y="1149410"/>
              <a:ext cx="10998926" cy="646331"/>
            </a:xfrm>
            <a:prstGeom prst="rect">
              <a:avLst/>
            </a:prstGeom>
            <a:noFill/>
          </p:spPr>
          <p:txBody>
            <a:bodyPr wrap="square" rtlCol="0">
              <a:spAutoFit/>
            </a:bodyPr>
            <a:lstStyle/>
            <a:p>
              <a:r>
                <a:rPr lang="en-US" altLang="zh-CN" b="1" dirty="0"/>
                <a:t>【2020</a:t>
              </a:r>
              <a:r>
                <a:rPr lang="zh-CN" altLang="en-US" b="1" dirty="0"/>
                <a:t>年 题</a:t>
              </a:r>
              <a:r>
                <a:rPr lang="en-US" altLang="zh-CN" b="1" dirty="0"/>
                <a:t>38】</a:t>
              </a:r>
              <a:r>
                <a:rPr lang="zh-CN" altLang="en-US" b="1" dirty="0"/>
                <a:t>若主机甲与主机乙已建立一条</a:t>
              </a:r>
              <a:r>
                <a:rPr lang="en-US" altLang="zh-CN" b="1" dirty="0"/>
                <a:t>TCP</a:t>
              </a:r>
              <a:r>
                <a:rPr lang="zh-CN" altLang="en-US" b="1" dirty="0"/>
                <a:t>连接，最大段长</a:t>
              </a:r>
              <a:r>
                <a:rPr lang="en-US" altLang="zh-CN" b="1" dirty="0"/>
                <a:t>MSS</a:t>
              </a:r>
              <a:r>
                <a:rPr lang="zh-CN" altLang="en-US" b="1" dirty="0"/>
                <a:t>为</a:t>
              </a:r>
              <a:r>
                <a:rPr lang="en-US" altLang="zh-CN" b="1" dirty="0"/>
                <a:t>1KB</a:t>
              </a:r>
              <a:r>
                <a:rPr lang="zh-CN" altLang="en-US" b="1" dirty="0"/>
                <a:t>，往返时间</a:t>
              </a:r>
              <a:r>
                <a:rPr lang="en-US" altLang="zh-CN" b="1" dirty="0"/>
                <a:t>RTT</a:t>
              </a:r>
              <a:r>
                <a:rPr lang="zh-CN" altLang="en-US" b="1" dirty="0"/>
                <a:t>为</a:t>
              </a:r>
              <a:r>
                <a:rPr lang="en-US" altLang="zh-CN" b="1" dirty="0"/>
                <a:t>2ms</a:t>
              </a:r>
              <a:r>
                <a:rPr lang="zh-CN" altLang="en-US" b="1" dirty="0"/>
                <a:t>，则在不出</a:t>
              </a:r>
              <a:endParaRPr lang="en-US" altLang="zh-CN" b="1" dirty="0"/>
            </a:p>
            <a:p>
              <a:r>
                <a:rPr lang="en-US" altLang="zh-CN" b="1" dirty="0"/>
                <a:t>                               </a:t>
              </a:r>
              <a:r>
                <a:rPr lang="zh-CN" altLang="en-US" b="1" dirty="0"/>
                <a:t>现拥塞的前提下，拥塞窗口从</a:t>
              </a:r>
              <a:r>
                <a:rPr lang="en-US" altLang="zh-CN" b="1" dirty="0"/>
                <a:t>8KB</a:t>
              </a:r>
              <a:r>
                <a:rPr lang="zh-CN" altLang="en-US" b="1" dirty="0"/>
                <a:t>增长到</a:t>
              </a:r>
              <a:r>
                <a:rPr lang="en-US" altLang="zh-CN" b="1" dirty="0"/>
                <a:t>20KB</a:t>
              </a:r>
              <a:r>
                <a:rPr lang="zh-CN" altLang="en-US" b="1" dirty="0"/>
                <a:t>所需的最长时间是（      ）。</a:t>
              </a:r>
              <a:endParaRPr lang="zh-CN" altLang="en-US" b="1" dirty="0"/>
            </a:p>
          </p:txBody>
        </p:sp>
        <p:sp>
          <p:nvSpPr>
            <p:cNvPr id="10" name="文本框 9"/>
            <p:cNvSpPr txBox="1"/>
            <p:nvPr/>
          </p:nvSpPr>
          <p:spPr>
            <a:xfrm>
              <a:off x="2444931" y="1719361"/>
              <a:ext cx="967738" cy="369332"/>
            </a:xfrm>
            <a:prstGeom prst="rect">
              <a:avLst/>
            </a:prstGeom>
            <a:noFill/>
          </p:spPr>
          <p:txBody>
            <a:bodyPr wrap="square" rtlCol="0">
              <a:spAutoFit/>
            </a:bodyPr>
            <a:lstStyle/>
            <a:p>
              <a:r>
                <a:rPr lang="en-US" altLang="zh-CN" b="1" dirty="0"/>
                <a:t>A. 4ms</a:t>
              </a:r>
              <a:endParaRPr lang="zh-CN" altLang="en-US" b="1" dirty="0"/>
            </a:p>
          </p:txBody>
        </p:sp>
        <p:sp>
          <p:nvSpPr>
            <p:cNvPr id="11" name="文本框 10"/>
            <p:cNvSpPr txBox="1"/>
            <p:nvPr/>
          </p:nvSpPr>
          <p:spPr>
            <a:xfrm>
              <a:off x="4605746" y="1719361"/>
              <a:ext cx="919843" cy="369332"/>
            </a:xfrm>
            <a:prstGeom prst="rect">
              <a:avLst/>
            </a:prstGeom>
            <a:noFill/>
          </p:spPr>
          <p:txBody>
            <a:bodyPr wrap="square" rtlCol="0">
              <a:spAutoFit/>
            </a:bodyPr>
            <a:lstStyle/>
            <a:p>
              <a:r>
                <a:rPr lang="en-US" altLang="zh-CN" b="1" dirty="0"/>
                <a:t>B. 8ms</a:t>
              </a:r>
              <a:endParaRPr lang="zh-CN" altLang="en-US" b="1" dirty="0"/>
            </a:p>
          </p:txBody>
        </p:sp>
        <p:sp>
          <p:nvSpPr>
            <p:cNvPr id="12" name="文本框 11"/>
            <p:cNvSpPr txBox="1"/>
            <p:nvPr/>
          </p:nvSpPr>
          <p:spPr>
            <a:xfrm>
              <a:off x="6766561" y="1719361"/>
              <a:ext cx="967738" cy="369332"/>
            </a:xfrm>
            <a:prstGeom prst="rect">
              <a:avLst/>
            </a:prstGeom>
            <a:noFill/>
          </p:spPr>
          <p:txBody>
            <a:bodyPr wrap="square" rtlCol="0">
              <a:spAutoFit/>
            </a:bodyPr>
            <a:lstStyle/>
            <a:p>
              <a:r>
                <a:rPr lang="en-US" altLang="zh-CN" b="1" dirty="0"/>
                <a:t>C. 24ms</a:t>
              </a:r>
              <a:endParaRPr lang="zh-CN" altLang="en-US" b="1" dirty="0"/>
            </a:p>
          </p:txBody>
        </p:sp>
        <p:sp>
          <p:nvSpPr>
            <p:cNvPr id="17" name="文本框 16"/>
            <p:cNvSpPr txBox="1"/>
            <p:nvPr/>
          </p:nvSpPr>
          <p:spPr>
            <a:xfrm>
              <a:off x="8927377" y="1719361"/>
              <a:ext cx="967738" cy="369332"/>
            </a:xfrm>
            <a:prstGeom prst="rect">
              <a:avLst/>
            </a:prstGeom>
            <a:noFill/>
          </p:spPr>
          <p:txBody>
            <a:bodyPr wrap="square" rtlCol="0">
              <a:spAutoFit/>
            </a:bodyPr>
            <a:lstStyle/>
            <a:p>
              <a:r>
                <a:rPr lang="en-US" altLang="zh-CN" b="1" dirty="0"/>
                <a:t>D. 48ms</a:t>
              </a:r>
              <a:endParaRPr lang="zh-CN" altLang="en-US" b="1" dirty="0"/>
            </a:p>
          </p:txBody>
        </p:sp>
      </p:grpSp>
      <p:sp>
        <p:nvSpPr>
          <p:cNvPr id="19" name="文本框 18"/>
          <p:cNvSpPr txBox="1"/>
          <p:nvPr/>
        </p:nvSpPr>
        <p:spPr>
          <a:xfrm>
            <a:off x="1088571" y="2015652"/>
            <a:ext cx="820783" cy="369332"/>
          </a:xfrm>
          <a:prstGeom prst="rect">
            <a:avLst/>
          </a:prstGeom>
          <a:noFill/>
        </p:spPr>
        <p:txBody>
          <a:bodyPr wrap="square" rtlCol="0">
            <a:spAutoFit/>
          </a:bodyPr>
          <a:lstStyle/>
          <a:p>
            <a:r>
              <a:rPr lang="zh-CN" altLang="en-US" b="1" dirty="0"/>
              <a:t>解析</a:t>
            </a:r>
            <a:endParaRPr lang="zh-CN" altLang="en-US" b="1" dirty="0"/>
          </a:p>
        </p:txBody>
      </p:sp>
      <p:sp>
        <p:nvSpPr>
          <p:cNvPr id="20" name="文本框 19"/>
          <p:cNvSpPr txBox="1"/>
          <p:nvPr/>
        </p:nvSpPr>
        <p:spPr>
          <a:xfrm>
            <a:off x="9140191" y="1352496"/>
            <a:ext cx="372292" cy="523220"/>
          </a:xfrm>
          <a:prstGeom prst="rect">
            <a:avLst/>
          </a:prstGeom>
          <a:noFill/>
        </p:spPr>
        <p:txBody>
          <a:bodyPr wrap="square" rtlCol="0">
            <a:spAutoFit/>
          </a:bodyPr>
          <a:lstStyle/>
          <a:p>
            <a:pPr algn="ctr"/>
            <a:r>
              <a:rPr lang="en-US" altLang="zh-CN" sz="2800" b="1" dirty="0">
                <a:solidFill>
                  <a:schemeClr val="accent1">
                    <a:lumMod val="75000"/>
                  </a:schemeClr>
                </a:solidFill>
                <a:latin typeface="Arial Black" panose="020B0A04020102020204" pitchFamily="34" charset="0"/>
              </a:rPr>
              <a:t>C</a:t>
            </a:r>
            <a:endParaRPr lang="zh-CN" altLang="en-US" sz="2800" b="1" dirty="0">
              <a:solidFill>
                <a:schemeClr val="accent1">
                  <a:lumMod val="75000"/>
                </a:schemeClr>
              </a:solidFill>
              <a:latin typeface="Arial Black" panose="020B0A04020102020204" pitchFamily="34" charset="0"/>
            </a:endParaRPr>
          </a:p>
        </p:txBody>
      </p:sp>
      <p:pic>
        <p:nvPicPr>
          <p:cNvPr id="13" name="图片 12" descr="图片包含 图形用户界面&#10;&#10;描述已自动生成"/>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330587" y="2308604"/>
            <a:ext cx="9530826" cy="4419137"/>
          </a:xfrm>
          <a:prstGeom prst="rect">
            <a:avLst/>
          </a:prstGeom>
        </p:spPr>
      </p:pic>
      <p:sp>
        <p:nvSpPr>
          <p:cNvPr id="15" name="矩形 14"/>
          <p:cNvSpPr/>
          <p:nvPr/>
        </p:nvSpPr>
        <p:spPr>
          <a:xfrm>
            <a:off x="7178041" y="2253343"/>
            <a:ext cx="4415246" cy="9013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b="1" dirty="0"/>
              <a:t>         若拥塞窗口从</a:t>
            </a:r>
            <a:r>
              <a:rPr lang="en-US" altLang="zh-CN" b="1" dirty="0"/>
              <a:t>8KB</a:t>
            </a:r>
            <a:r>
              <a:rPr lang="zh-CN" altLang="en-US" b="1" dirty="0"/>
              <a:t>增长到</a:t>
            </a:r>
            <a:r>
              <a:rPr lang="en-US" altLang="zh-CN" b="1" dirty="0"/>
              <a:t>20KB</a:t>
            </a:r>
            <a:r>
              <a:rPr lang="zh-CN" altLang="en-US" b="1" dirty="0"/>
              <a:t>所需的时间最长，则该过程应处于</a:t>
            </a:r>
            <a:r>
              <a:rPr lang="zh-CN" altLang="en-US" b="1" dirty="0">
                <a:solidFill>
                  <a:schemeClr val="tx1"/>
                </a:solidFill>
                <a:highlight>
                  <a:srgbClr val="FFFF00"/>
                </a:highlight>
              </a:rPr>
              <a:t>拥塞避免算法</a:t>
            </a:r>
            <a:r>
              <a:rPr lang="zh-CN" altLang="en-US" b="1" dirty="0"/>
              <a:t>的执行过程中。</a:t>
            </a:r>
            <a:endParaRPr lang="zh-CN" altLang="en-US" b="1" dirty="0"/>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ntr" presetSubtype="0"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800" decel="100000"/>
                                        <p:tgtEl>
                                          <p:spTgt spid="18"/>
                                        </p:tgtEl>
                                      </p:cBhvr>
                                    </p:animEffect>
                                    <p:anim calcmode="lin" valueType="num">
                                      <p:cBhvr>
                                        <p:cTn id="8" dur="800" decel="100000" fill="hold"/>
                                        <p:tgtEl>
                                          <p:spTgt spid="18"/>
                                        </p:tgtEl>
                                        <p:attrNameLst>
                                          <p:attrName>style.rotation</p:attrName>
                                        </p:attrNameLst>
                                      </p:cBhvr>
                                      <p:tavLst>
                                        <p:tav tm="0">
                                          <p:val>
                                            <p:fltVal val="-90"/>
                                          </p:val>
                                        </p:tav>
                                        <p:tav tm="100000">
                                          <p:val>
                                            <p:fltVal val="0"/>
                                          </p:val>
                                        </p:tav>
                                      </p:tavLst>
                                    </p:anim>
                                    <p:anim calcmode="lin" valueType="num">
                                      <p:cBhvr>
                                        <p:cTn id="9" dur="800" decel="100000" fill="hold"/>
                                        <p:tgtEl>
                                          <p:spTgt spid="18"/>
                                        </p:tgtEl>
                                        <p:attrNameLst>
                                          <p:attrName>ppt_x</p:attrName>
                                        </p:attrNameLst>
                                      </p:cBhvr>
                                      <p:tavLst>
                                        <p:tav tm="0">
                                          <p:val>
                                            <p:strVal val="#ppt_x+0.4"/>
                                          </p:val>
                                        </p:tav>
                                        <p:tav tm="100000">
                                          <p:val>
                                            <p:strVal val="#ppt_x-0.05"/>
                                          </p:val>
                                        </p:tav>
                                      </p:tavLst>
                                    </p:anim>
                                    <p:anim calcmode="lin" valueType="num">
                                      <p:cBhvr>
                                        <p:cTn id="10" dur="800" decel="100000" fill="hold"/>
                                        <p:tgtEl>
                                          <p:spTgt spid="18"/>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18"/>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18"/>
                                        </p:tgtEl>
                                        <p:attrNameLst>
                                          <p:attrName>ppt_y</p:attrName>
                                        </p:attrNameLst>
                                      </p:cBhvr>
                                      <p:tavLst>
                                        <p:tav tm="0">
                                          <p:val>
                                            <p:strVal val="#ppt_y+0.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30" presetClass="entr" presetSubtype="0"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800" decel="100000"/>
                                        <p:tgtEl>
                                          <p:spTgt spid="20"/>
                                        </p:tgtEl>
                                      </p:cBhvr>
                                    </p:animEffect>
                                    <p:anim calcmode="lin" valueType="num">
                                      <p:cBhvr>
                                        <p:cTn id="18" dur="800" decel="100000" fill="hold"/>
                                        <p:tgtEl>
                                          <p:spTgt spid="20"/>
                                        </p:tgtEl>
                                        <p:attrNameLst>
                                          <p:attrName>style.rotation</p:attrName>
                                        </p:attrNameLst>
                                      </p:cBhvr>
                                      <p:tavLst>
                                        <p:tav tm="0">
                                          <p:val>
                                            <p:fltVal val="-90"/>
                                          </p:val>
                                        </p:tav>
                                        <p:tav tm="100000">
                                          <p:val>
                                            <p:fltVal val="0"/>
                                          </p:val>
                                        </p:tav>
                                      </p:tavLst>
                                    </p:anim>
                                    <p:anim calcmode="lin" valueType="num">
                                      <p:cBhvr>
                                        <p:cTn id="19" dur="800" decel="100000" fill="hold"/>
                                        <p:tgtEl>
                                          <p:spTgt spid="20"/>
                                        </p:tgtEl>
                                        <p:attrNameLst>
                                          <p:attrName>ppt_x</p:attrName>
                                        </p:attrNameLst>
                                      </p:cBhvr>
                                      <p:tavLst>
                                        <p:tav tm="0">
                                          <p:val>
                                            <p:strVal val="#ppt_x+0.4"/>
                                          </p:val>
                                        </p:tav>
                                        <p:tav tm="100000">
                                          <p:val>
                                            <p:strVal val="#ppt_x-0.05"/>
                                          </p:val>
                                        </p:tav>
                                      </p:tavLst>
                                    </p:anim>
                                    <p:anim calcmode="lin" valueType="num">
                                      <p:cBhvr>
                                        <p:cTn id="20" dur="800" decel="100000" fill="hold"/>
                                        <p:tgtEl>
                                          <p:spTgt spid="20"/>
                                        </p:tgtEl>
                                        <p:attrNameLst>
                                          <p:attrName>ppt_y</p:attrName>
                                        </p:attrNameLst>
                                      </p:cBhvr>
                                      <p:tavLst>
                                        <p:tav tm="0">
                                          <p:val>
                                            <p:strVal val="#ppt_y-0.4"/>
                                          </p:val>
                                        </p:tav>
                                        <p:tav tm="100000">
                                          <p:val>
                                            <p:strVal val="#ppt_y+0.1"/>
                                          </p:val>
                                        </p:tav>
                                      </p:tavLst>
                                    </p:anim>
                                    <p:anim calcmode="lin" valueType="num">
                                      <p:cBhvr>
                                        <p:cTn id="21" dur="200" accel="100000" fill="hold">
                                          <p:stCondLst>
                                            <p:cond delay="800"/>
                                          </p:stCondLst>
                                        </p:cTn>
                                        <p:tgtEl>
                                          <p:spTgt spid="20"/>
                                        </p:tgtEl>
                                        <p:attrNameLst>
                                          <p:attrName>ppt_x</p:attrName>
                                        </p:attrNameLst>
                                      </p:cBhvr>
                                      <p:tavLst>
                                        <p:tav tm="0">
                                          <p:val>
                                            <p:strVal val="#ppt_x-0.05"/>
                                          </p:val>
                                        </p:tav>
                                        <p:tav tm="100000">
                                          <p:val>
                                            <p:strVal val="#ppt_x"/>
                                          </p:val>
                                        </p:tav>
                                      </p:tavLst>
                                    </p:anim>
                                    <p:anim calcmode="lin" valueType="num">
                                      <p:cBhvr>
                                        <p:cTn id="22" dur="200" accel="100000" fill="hold">
                                          <p:stCondLst>
                                            <p:cond delay="800"/>
                                          </p:stCondLst>
                                        </p:cTn>
                                        <p:tgtEl>
                                          <p:spTgt spid="20"/>
                                        </p:tgtEl>
                                        <p:attrNameLst>
                                          <p:attrName>ppt_y</p:attrName>
                                        </p:attrNameLst>
                                      </p:cBhvr>
                                      <p:tavLst>
                                        <p:tav tm="0">
                                          <p:val>
                                            <p:strVal val="#ppt_y+0.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53" presetClass="entr" presetSubtype="16"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anim calcmode="lin" valueType="num">
                                      <p:cBhvr>
                                        <p:cTn id="27" dur="500" fill="hold"/>
                                        <p:tgtEl>
                                          <p:spTgt spid="19"/>
                                        </p:tgtEl>
                                        <p:attrNameLst>
                                          <p:attrName>ppt_w</p:attrName>
                                        </p:attrNameLst>
                                      </p:cBhvr>
                                      <p:tavLst>
                                        <p:tav tm="0">
                                          <p:val>
                                            <p:fltVal val="0"/>
                                          </p:val>
                                        </p:tav>
                                        <p:tav tm="100000">
                                          <p:val>
                                            <p:strVal val="#ppt_w"/>
                                          </p:val>
                                        </p:tav>
                                      </p:tavLst>
                                    </p:anim>
                                    <p:anim calcmode="lin" valueType="num">
                                      <p:cBhvr>
                                        <p:cTn id="28" dur="500" fill="hold"/>
                                        <p:tgtEl>
                                          <p:spTgt spid="19"/>
                                        </p:tgtEl>
                                        <p:attrNameLst>
                                          <p:attrName>ppt_h</p:attrName>
                                        </p:attrNameLst>
                                      </p:cBhvr>
                                      <p:tavLst>
                                        <p:tav tm="0">
                                          <p:val>
                                            <p:fltVal val="0"/>
                                          </p:val>
                                        </p:tav>
                                        <p:tav tm="100000">
                                          <p:val>
                                            <p:strVal val="#ppt_h"/>
                                          </p:val>
                                        </p:tav>
                                      </p:tavLst>
                                    </p:anim>
                                    <p:animEffect transition="in" filter="fade">
                                      <p:cBhvr>
                                        <p:cTn id="29" dur="500"/>
                                        <p:tgtEl>
                                          <p:spTgt spid="19"/>
                                        </p:tgtEl>
                                      </p:cBhvr>
                                    </p:animEffect>
                                  </p:childTnLst>
                                </p:cTn>
                              </p:par>
                            </p:childTnLst>
                          </p:cTn>
                        </p:par>
                      </p:childTnLst>
                    </p:cTn>
                  </p:par>
                  <p:par>
                    <p:cTn id="30" fill="hold">
                      <p:stCondLst>
                        <p:cond delay="indefinite"/>
                      </p:stCondLst>
                      <p:childTnLst>
                        <p:par>
                          <p:cTn id="31" fill="hold">
                            <p:stCondLst>
                              <p:cond delay="0"/>
                            </p:stCondLst>
                            <p:childTnLst>
                              <p:par>
                                <p:cTn id="32" presetID="30" presetClass="entr" presetSubtype="0" fill="hold" nodeType="click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800" decel="100000"/>
                                        <p:tgtEl>
                                          <p:spTgt spid="13"/>
                                        </p:tgtEl>
                                      </p:cBhvr>
                                    </p:animEffect>
                                    <p:anim calcmode="lin" valueType="num">
                                      <p:cBhvr>
                                        <p:cTn id="35" dur="800" decel="100000" fill="hold"/>
                                        <p:tgtEl>
                                          <p:spTgt spid="13"/>
                                        </p:tgtEl>
                                        <p:attrNameLst>
                                          <p:attrName>style.rotation</p:attrName>
                                        </p:attrNameLst>
                                      </p:cBhvr>
                                      <p:tavLst>
                                        <p:tav tm="0">
                                          <p:val>
                                            <p:fltVal val="-90"/>
                                          </p:val>
                                        </p:tav>
                                        <p:tav tm="100000">
                                          <p:val>
                                            <p:fltVal val="0"/>
                                          </p:val>
                                        </p:tav>
                                      </p:tavLst>
                                    </p:anim>
                                    <p:anim calcmode="lin" valueType="num">
                                      <p:cBhvr>
                                        <p:cTn id="36" dur="800" decel="100000" fill="hold"/>
                                        <p:tgtEl>
                                          <p:spTgt spid="13"/>
                                        </p:tgtEl>
                                        <p:attrNameLst>
                                          <p:attrName>ppt_x</p:attrName>
                                        </p:attrNameLst>
                                      </p:cBhvr>
                                      <p:tavLst>
                                        <p:tav tm="0">
                                          <p:val>
                                            <p:strVal val="#ppt_x+0.4"/>
                                          </p:val>
                                        </p:tav>
                                        <p:tav tm="100000">
                                          <p:val>
                                            <p:strVal val="#ppt_x-0.05"/>
                                          </p:val>
                                        </p:tav>
                                      </p:tavLst>
                                    </p:anim>
                                    <p:anim calcmode="lin" valueType="num">
                                      <p:cBhvr>
                                        <p:cTn id="37" dur="800" decel="100000" fill="hold"/>
                                        <p:tgtEl>
                                          <p:spTgt spid="13"/>
                                        </p:tgtEl>
                                        <p:attrNameLst>
                                          <p:attrName>ppt_y</p:attrName>
                                        </p:attrNameLst>
                                      </p:cBhvr>
                                      <p:tavLst>
                                        <p:tav tm="0">
                                          <p:val>
                                            <p:strVal val="#ppt_y-0.4"/>
                                          </p:val>
                                        </p:tav>
                                        <p:tav tm="100000">
                                          <p:val>
                                            <p:strVal val="#ppt_y+0.1"/>
                                          </p:val>
                                        </p:tav>
                                      </p:tavLst>
                                    </p:anim>
                                    <p:anim calcmode="lin" valueType="num">
                                      <p:cBhvr>
                                        <p:cTn id="38" dur="200" accel="100000" fill="hold">
                                          <p:stCondLst>
                                            <p:cond delay="800"/>
                                          </p:stCondLst>
                                        </p:cTn>
                                        <p:tgtEl>
                                          <p:spTgt spid="13"/>
                                        </p:tgtEl>
                                        <p:attrNameLst>
                                          <p:attrName>ppt_x</p:attrName>
                                        </p:attrNameLst>
                                      </p:cBhvr>
                                      <p:tavLst>
                                        <p:tav tm="0">
                                          <p:val>
                                            <p:strVal val="#ppt_x-0.05"/>
                                          </p:val>
                                        </p:tav>
                                        <p:tav tm="100000">
                                          <p:val>
                                            <p:strVal val="#ppt_x"/>
                                          </p:val>
                                        </p:tav>
                                      </p:tavLst>
                                    </p:anim>
                                    <p:anim calcmode="lin" valueType="num">
                                      <p:cBhvr>
                                        <p:cTn id="39" dur="200" accel="100000" fill="hold">
                                          <p:stCondLst>
                                            <p:cond delay="800"/>
                                          </p:stCondLst>
                                        </p:cTn>
                                        <p:tgtEl>
                                          <p:spTgt spid="13"/>
                                        </p:tgtEl>
                                        <p:attrNameLst>
                                          <p:attrName>ppt_y</p:attrName>
                                        </p:attrNameLst>
                                      </p:cBhvr>
                                      <p:tavLst>
                                        <p:tav tm="0">
                                          <p:val>
                                            <p:strVal val="#ppt_y+0.1"/>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12" presetClass="entr" presetSubtype="4" fill="hold" grpId="0" nodeType="clickEffect">
                                  <p:stCondLst>
                                    <p:cond delay="0"/>
                                  </p:stCondLst>
                                  <p:childTnLst>
                                    <p:set>
                                      <p:cBhvr>
                                        <p:cTn id="43" dur="1" fill="hold">
                                          <p:stCondLst>
                                            <p:cond delay="0"/>
                                          </p:stCondLst>
                                        </p:cTn>
                                        <p:tgtEl>
                                          <p:spTgt spid="15"/>
                                        </p:tgtEl>
                                        <p:attrNameLst>
                                          <p:attrName>style.visibility</p:attrName>
                                        </p:attrNameLst>
                                      </p:cBhvr>
                                      <p:to>
                                        <p:strVal val="visible"/>
                                      </p:to>
                                    </p:set>
                                    <p:anim calcmode="lin" valueType="num">
                                      <p:cBhvr additive="base">
                                        <p:cTn id="44" dur="500"/>
                                        <p:tgtEl>
                                          <p:spTgt spid="15"/>
                                        </p:tgtEl>
                                        <p:attrNameLst>
                                          <p:attrName>ppt_y</p:attrName>
                                        </p:attrNameLst>
                                      </p:cBhvr>
                                      <p:tavLst>
                                        <p:tav tm="0">
                                          <p:val>
                                            <p:strVal val="#ppt_y+#ppt_h*1.125000"/>
                                          </p:val>
                                        </p:tav>
                                        <p:tav tm="100000">
                                          <p:val>
                                            <p:strVal val="#ppt_y"/>
                                          </p:val>
                                        </p:tav>
                                      </p:tavLst>
                                    </p:anim>
                                    <p:animEffect transition="in" filter="wipe(up)">
                                      <p:cBhvr>
                                        <p:cTn id="45"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15" grpId="0" bldLvl="0" animBg="1"/>
    </p:bld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6622246" y="3418003"/>
            <a:ext cx="2006072" cy="369332"/>
          </a:xfrm>
          <a:prstGeom prst="rect">
            <a:avLst/>
          </a:prstGeom>
          <a:noFill/>
        </p:spPr>
        <p:txBody>
          <a:bodyPr wrap="square" rtlCol="0">
            <a:spAutoFit/>
          </a:bodyPr>
          <a:lstStyle/>
          <a:p>
            <a:r>
              <a:rPr lang="en-US" altLang="zh-CN" b="1" dirty="0">
                <a:solidFill>
                  <a:schemeClr val="accent3"/>
                </a:solidFill>
              </a:rPr>
              <a:t>cwnd = 8 + 1 = 9</a:t>
            </a:r>
            <a:endParaRPr lang="zh-CN" altLang="en-US" b="1" dirty="0">
              <a:solidFill>
                <a:schemeClr val="accent3"/>
              </a:solidFill>
            </a:endParaRPr>
          </a:p>
        </p:txBody>
      </p:sp>
      <p:sp>
        <p:nvSpPr>
          <p:cNvPr id="7" name="文本框 6"/>
          <p:cNvSpPr txBox="1"/>
          <p:nvPr/>
        </p:nvSpPr>
        <p:spPr>
          <a:xfrm>
            <a:off x="6622246" y="3820628"/>
            <a:ext cx="2006072" cy="369332"/>
          </a:xfrm>
          <a:prstGeom prst="rect">
            <a:avLst/>
          </a:prstGeom>
          <a:noFill/>
        </p:spPr>
        <p:txBody>
          <a:bodyPr wrap="square" rtlCol="0">
            <a:spAutoFit/>
          </a:bodyPr>
          <a:lstStyle/>
          <a:p>
            <a:r>
              <a:rPr lang="en-US" altLang="zh-CN" b="1" dirty="0">
                <a:solidFill>
                  <a:schemeClr val="accent3"/>
                </a:solidFill>
              </a:rPr>
              <a:t>cwnd = 9 + 1 = 10</a:t>
            </a:r>
            <a:endParaRPr lang="zh-CN" altLang="en-US" b="1" dirty="0">
              <a:solidFill>
                <a:schemeClr val="accent3"/>
              </a:solidFill>
            </a:endParaRPr>
          </a:p>
        </p:txBody>
      </p:sp>
      <p:grpSp>
        <p:nvGrpSpPr>
          <p:cNvPr id="4" name="组合 3"/>
          <p:cNvGrpSpPr/>
          <p:nvPr/>
        </p:nvGrpSpPr>
        <p:grpSpPr>
          <a:xfrm>
            <a:off x="304799" y="749300"/>
            <a:ext cx="6192345" cy="400110"/>
            <a:chOff x="424116" y="898245"/>
            <a:chExt cx="6192345" cy="400110"/>
          </a:xfrm>
        </p:grpSpPr>
        <p:sp>
          <p:nvSpPr>
            <p:cNvPr id="2" name="平行四边形 1"/>
            <p:cNvSpPr/>
            <p:nvPr/>
          </p:nvSpPr>
          <p:spPr>
            <a:xfrm>
              <a:off x="424116" y="898245"/>
              <a:ext cx="694509"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03</a:t>
              </a:r>
              <a:endParaRPr lang="zh-CN" altLang="en-US" sz="2200" dirty="0">
                <a:latin typeface="Impact" panose="020B0806030902050204" pitchFamily="34" charset="0"/>
              </a:endParaRPr>
            </a:p>
          </p:txBody>
        </p:sp>
        <p:sp>
          <p:nvSpPr>
            <p:cNvPr id="3" name="文本框 2"/>
            <p:cNvSpPr txBox="1"/>
            <p:nvPr/>
          </p:nvSpPr>
          <p:spPr>
            <a:xfrm>
              <a:off x="1118625" y="898245"/>
              <a:ext cx="5497836" cy="400110"/>
            </a:xfrm>
            <a:prstGeom prst="rect">
              <a:avLst/>
            </a:prstGeom>
            <a:noFill/>
          </p:spPr>
          <p:txBody>
            <a:bodyPr wrap="square" rtlCol="0">
              <a:spAutoFit/>
            </a:bodyPr>
            <a:lstStyle/>
            <a:p>
              <a:r>
                <a:rPr lang="en-US" altLang="zh-CN" sz="2000" b="1" dirty="0"/>
                <a:t>TCP</a:t>
              </a:r>
              <a:r>
                <a:rPr lang="zh-CN" altLang="en-US" sz="2000" b="1" dirty="0"/>
                <a:t>的四种拥塞控制方法</a:t>
              </a:r>
              <a:endParaRPr lang="zh-CN" altLang="en-US" sz="2000" b="1" dirty="0"/>
            </a:p>
          </p:txBody>
        </p:sp>
      </p:grpSp>
      <p:grpSp>
        <p:nvGrpSpPr>
          <p:cNvPr id="18" name="组合 17"/>
          <p:cNvGrpSpPr/>
          <p:nvPr/>
        </p:nvGrpSpPr>
        <p:grpSpPr>
          <a:xfrm>
            <a:off x="888274" y="1149410"/>
            <a:ext cx="10998926" cy="939283"/>
            <a:chOff x="888274" y="1149410"/>
            <a:chExt cx="10998926" cy="939283"/>
          </a:xfrm>
        </p:grpSpPr>
        <p:sp>
          <p:nvSpPr>
            <p:cNvPr id="9" name="文本框 8"/>
            <p:cNvSpPr txBox="1"/>
            <p:nvPr/>
          </p:nvSpPr>
          <p:spPr>
            <a:xfrm>
              <a:off x="888274" y="1149410"/>
              <a:ext cx="10998926" cy="646331"/>
            </a:xfrm>
            <a:prstGeom prst="rect">
              <a:avLst/>
            </a:prstGeom>
            <a:noFill/>
          </p:spPr>
          <p:txBody>
            <a:bodyPr wrap="square" rtlCol="0">
              <a:spAutoFit/>
            </a:bodyPr>
            <a:lstStyle/>
            <a:p>
              <a:r>
                <a:rPr lang="en-US" altLang="zh-CN" b="1" dirty="0"/>
                <a:t>【2020</a:t>
              </a:r>
              <a:r>
                <a:rPr lang="zh-CN" altLang="en-US" b="1" dirty="0"/>
                <a:t>年 题</a:t>
              </a:r>
              <a:r>
                <a:rPr lang="en-US" altLang="zh-CN" b="1" dirty="0"/>
                <a:t>38】</a:t>
              </a:r>
              <a:r>
                <a:rPr lang="zh-CN" altLang="en-US" b="1" dirty="0"/>
                <a:t>若主机甲与主机乙已建立一条</a:t>
              </a:r>
              <a:r>
                <a:rPr lang="en-US" altLang="zh-CN" b="1" dirty="0"/>
                <a:t>TCP</a:t>
              </a:r>
              <a:r>
                <a:rPr lang="zh-CN" altLang="en-US" b="1" dirty="0"/>
                <a:t>连接，最大段长</a:t>
              </a:r>
              <a:r>
                <a:rPr lang="en-US" altLang="zh-CN" b="1" dirty="0"/>
                <a:t>MSS</a:t>
              </a:r>
              <a:r>
                <a:rPr lang="zh-CN" altLang="en-US" b="1" dirty="0"/>
                <a:t>为</a:t>
              </a:r>
              <a:r>
                <a:rPr lang="en-US" altLang="zh-CN" b="1" dirty="0"/>
                <a:t>1KB</a:t>
              </a:r>
              <a:r>
                <a:rPr lang="zh-CN" altLang="en-US" b="1" dirty="0"/>
                <a:t>，往返时间</a:t>
              </a:r>
              <a:r>
                <a:rPr lang="en-US" altLang="zh-CN" b="1" dirty="0"/>
                <a:t>RTT</a:t>
              </a:r>
              <a:r>
                <a:rPr lang="zh-CN" altLang="en-US" b="1" dirty="0"/>
                <a:t>为</a:t>
              </a:r>
              <a:r>
                <a:rPr lang="en-US" altLang="zh-CN" b="1" dirty="0"/>
                <a:t>2ms</a:t>
              </a:r>
              <a:r>
                <a:rPr lang="zh-CN" altLang="en-US" b="1" dirty="0"/>
                <a:t>，则在不出</a:t>
              </a:r>
              <a:endParaRPr lang="en-US" altLang="zh-CN" b="1" dirty="0"/>
            </a:p>
            <a:p>
              <a:r>
                <a:rPr lang="en-US" altLang="zh-CN" b="1" dirty="0"/>
                <a:t>                               </a:t>
              </a:r>
              <a:r>
                <a:rPr lang="zh-CN" altLang="en-US" b="1" dirty="0"/>
                <a:t>现拥塞的前提下，拥塞窗口从</a:t>
              </a:r>
              <a:r>
                <a:rPr lang="en-US" altLang="zh-CN" b="1" dirty="0"/>
                <a:t>8KB</a:t>
              </a:r>
              <a:r>
                <a:rPr lang="zh-CN" altLang="en-US" b="1" dirty="0"/>
                <a:t>增长到</a:t>
              </a:r>
              <a:r>
                <a:rPr lang="en-US" altLang="zh-CN" b="1" dirty="0"/>
                <a:t>20KB</a:t>
              </a:r>
              <a:r>
                <a:rPr lang="zh-CN" altLang="en-US" b="1" dirty="0"/>
                <a:t>所需的最长时间是（      ）。</a:t>
              </a:r>
              <a:endParaRPr lang="zh-CN" altLang="en-US" b="1" dirty="0"/>
            </a:p>
          </p:txBody>
        </p:sp>
        <p:sp>
          <p:nvSpPr>
            <p:cNvPr id="10" name="文本框 9"/>
            <p:cNvSpPr txBox="1"/>
            <p:nvPr/>
          </p:nvSpPr>
          <p:spPr>
            <a:xfrm>
              <a:off x="2444931" y="1719361"/>
              <a:ext cx="967738" cy="369332"/>
            </a:xfrm>
            <a:prstGeom prst="rect">
              <a:avLst/>
            </a:prstGeom>
            <a:noFill/>
          </p:spPr>
          <p:txBody>
            <a:bodyPr wrap="square" rtlCol="0">
              <a:spAutoFit/>
            </a:bodyPr>
            <a:lstStyle/>
            <a:p>
              <a:r>
                <a:rPr lang="en-US" altLang="zh-CN" b="1" dirty="0"/>
                <a:t>A. 4ms</a:t>
              </a:r>
              <a:endParaRPr lang="zh-CN" altLang="en-US" b="1" dirty="0"/>
            </a:p>
          </p:txBody>
        </p:sp>
        <p:sp>
          <p:nvSpPr>
            <p:cNvPr id="11" name="文本框 10"/>
            <p:cNvSpPr txBox="1"/>
            <p:nvPr/>
          </p:nvSpPr>
          <p:spPr>
            <a:xfrm>
              <a:off x="4605746" y="1719361"/>
              <a:ext cx="919843" cy="369332"/>
            </a:xfrm>
            <a:prstGeom prst="rect">
              <a:avLst/>
            </a:prstGeom>
            <a:noFill/>
          </p:spPr>
          <p:txBody>
            <a:bodyPr wrap="square" rtlCol="0">
              <a:spAutoFit/>
            </a:bodyPr>
            <a:lstStyle/>
            <a:p>
              <a:r>
                <a:rPr lang="en-US" altLang="zh-CN" b="1" dirty="0"/>
                <a:t>B. 8ms</a:t>
              </a:r>
              <a:endParaRPr lang="zh-CN" altLang="en-US" b="1" dirty="0"/>
            </a:p>
          </p:txBody>
        </p:sp>
        <p:sp>
          <p:nvSpPr>
            <p:cNvPr id="12" name="文本框 11"/>
            <p:cNvSpPr txBox="1"/>
            <p:nvPr/>
          </p:nvSpPr>
          <p:spPr>
            <a:xfrm>
              <a:off x="6766561" y="1719361"/>
              <a:ext cx="967738" cy="369332"/>
            </a:xfrm>
            <a:prstGeom prst="rect">
              <a:avLst/>
            </a:prstGeom>
            <a:noFill/>
          </p:spPr>
          <p:txBody>
            <a:bodyPr wrap="square" rtlCol="0">
              <a:spAutoFit/>
            </a:bodyPr>
            <a:lstStyle/>
            <a:p>
              <a:r>
                <a:rPr lang="en-US" altLang="zh-CN" b="1" dirty="0"/>
                <a:t>C. 24ms</a:t>
              </a:r>
              <a:endParaRPr lang="zh-CN" altLang="en-US" b="1" dirty="0"/>
            </a:p>
          </p:txBody>
        </p:sp>
        <p:sp>
          <p:nvSpPr>
            <p:cNvPr id="17" name="文本框 16"/>
            <p:cNvSpPr txBox="1"/>
            <p:nvPr/>
          </p:nvSpPr>
          <p:spPr>
            <a:xfrm>
              <a:off x="8927377" y="1719361"/>
              <a:ext cx="967738" cy="369332"/>
            </a:xfrm>
            <a:prstGeom prst="rect">
              <a:avLst/>
            </a:prstGeom>
            <a:noFill/>
          </p:spPr>
          <p:txBody>
            <a:bodyPr wrap="square" rtlCol="0">
              <a:spAutoFit/>
            </a:bodyPr>
            <a:lstStyle/>
            <a:p>
              <a:r>
                <a:rPr lang="en-US" altLang="zh-CN" b="1" dirty="0"/>
                <a:t>D. 48ms</a:t>
              </a:r>
              <a:endParaRPr lang="zh-CN" altLang="en-US" b="1" dirty="0"/>
            </a:p>
          </p:txBody>
        </p:sp>
      </p:grpSp>
      <p:sp>
        <p:nvSpPr>
          <p:cNvPr id="19" name="文本框 18"/>
          <p:cNvSpPr txBox="1"/>
          <p:nvPr/>
        </p:nvSpPr>
        <p:spPr>
          <a:xfrm>
            <a:off x="1088571" y="2015652"/>
            <a:ext cx="820783" cy="369332"/>
          </a:xfrm>
          <a:prstGeom prst="rect">
            <a:avLst/>
          </a:prstGeom>
          <a:noFill/>
        </p:spPr>
        <p:txBody>
          <a:bodyPr wrap="square" rtlCol="0">
            <a:spAutoFit/>
          </a:bodyPr>
          <a:lstStyle/>
          <a:p>
            <a:r>
              <a:rPr lang="zh-CN" altLang="en-US" b="1" dirty="0"/>
              <a:t>解析</a:t>
            </a:r>
            <a:endParaRPr lang="zh-CN" altLang="en-US" b="1" dirty="0"/>
          </a:p>
        </p:txBody>
      </p:sp>
      <p:sp>
        <p:nvSpPr>
          <p:cNvPr id="20" name="文本框 19"/>
          <p:cNvSpPr txBox="1"/>
          <p:nvPr/>
        </p:nvSpPr>
        <p:spPr>
          <a:xfrm>
            <a:off x="9140191" y="1352496"/>
            <a:ext cx="372292" cy="523220"/>
          </a:xfrm>
          <a:prstGeom prst="rect">
            <a:avLst/>
          </a:prstGeom>
          <a:noFill/>
        </p:spPr>
        <p:txBody>
          <a:bodyPr wrap="square" rtlCol="0">
            <a:spAutoFit/>
          </a:bodyPr>
          <a:lstStyle/>
          <a:p>
            <a:pPr algn="ctr"/>
            <a:r>
              <a:rPr lang="en-US" altLang="zh-CN" sz="2800" b="1" dirty="0">
                <a:solidFill>
                  <a:schemeClr val="accent1">
                    <a:lumMod val="75000"/>
                  </a:schemeClr>
                </a:solidFill>
                <a:latin typeface="Arial Black" panose="020B0A04020102020204" pitchFamily="34" charset="0"/>
              </a:rPr>
              <a:t>C</a:t>
            </a:r>
            <a:endParaRPr lang="zh-CN" altLang="en-US" sz="2800" b="1" dirty="0">
              <a:solidFill>
                <a:schemeClr val="accent1">
                  <a:lumMod val="75000"/>
                </a:schemeClr>
              </a:solidFill>
              <a:latin typeface="Arial Black" panose="020B0A04020102020204" pitchFamily="34" charset="0"/>
            </a:endParaRPr>
          </a:p>
        </p:txBody>
      </p:sp>
      <p:sp>
        <p:nvSpPr>
          <p:cNvPr id="15" name="矩形 14"/>
          <p:cNvSpPr/>
          <p:nvPr/>
        </p:nvSpPr>
        <p:spPr>
          <a:xfrm>
            <a:off x="1226819" y="2473978"/>
            <a:ext cx="9738361"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b="1" dirty="0"/>
              <a:t>         若拥塞窗口从</a:t>
            </a:r>
            <a:r>
              <a:rPr lang="en-US" altLang="zh-CN" b="1" dirty="0"/>
              <a:t>8KB</a:t>
            </a:r>
            <a:r>
              <a:rPr lang="zh-CN" altLang="en-US" b="1" dirty="0"/>
              <a:t>增长到</a:t>
            </a:r>
            <a:r>
              <a:rPr lang="en-US" altLang="zh-CN" b="1" dirty="0"/>
              <a:t>20KB</a:t>
            </a:r>
            <a:r>
              <a:rPr lang="zh-CN" altLang="en-US" b="1" dirty="0"/>
              <a:t>所需的时间最长，则该过程应处于</a:t>
            </a:r>
            <a:r>
              <a:rPr lang="zh-CN" altLang="en-US" b="1" dirty="0">
                <a:solidFill>
                  <a:schemeClr val="tx1"/>
                </a:solidFill>
                <a:highlight>
                  <a:srgbClr val="FFFF00"/>
                </a:highlight>
              </a:rPr>
              <a:t>拥塞避免算法</a:t>
            </a:r>
            <a:r>
              <a:rPr lang="zh-CN" altLang="en-US" b="1" dirty="0"/>
              <a:t>的执行过程中。</a:t>
            </a:r>
            <a:endParaRPr lang="zh-CN" altLang="en-US" b="1" dirty="0"/>
          </a:p>
        </p:txBody>
      </p:sp>
      <p:sp>
        <p:nvSpPr>
          <p:cNvPr id="6" name="文本框 5"/>
          <p:cNvSpPr txBox="1"/>
          <p:nvPr/>
        </p:nvSpPr>
        <p:spPr>
          <a:xfrm>
            <a:off x="3563682" y="3418003"/>
            <a:ext cx="3692435" cy="369332"/>
          </a:xfrm>
          <a:prstGeom prst="rect">
            <a:avLst/>
          </a:prstGeom>
          <a:noFill/>
        </p:spPr>
        <p:txBody>
          <a:bodyPr wrap="square" rtlCol="0">
            <a:spAutoFit/>
          </a:bodyPr>
          <a:lstStyle/>
          <a:p>
            <a:r>
              <a:rPr lang="zh-CN" altLang="en-US" b="1" dirty="0">
                <a:solidFill>
                  <a:schemeClr val="accent3"/>
                </a:solidFill>
              </a:rPr>
              <a:t>第</a:t>
            </a:r>
            <a:r>
              <a:rPr lang="en-US" altLang="zh-CN" b="1" dirty="0">
                <a:solidFill>
                  <a:schemeClr val="accent3"/>
                </a:solidFill>
              </a:rPr>
              <a:t>1</a:t>
            </a:r>
            <a:r>
              <a:rPr lang="zh-CN" altLang="en-US" b="1" dirty="0">
                <a:solidFill>
                  <a:schemeClr val="accent3"/>
                </a:solidFill>
              </a:rPr>
              <a:t>个传输轮次（</a:t>
            </a:r>
            <a:r>
              <a:rPr lang="en-US" altLang="zh-CN" b="1" dirty="0">
                <a:solidFill>
                  <a:schemeClr val="accent3"/>
                </a:solidFill>
              </a:rPr>
              <a:t>RTT</a:t>
            </a:r>
            <a:r>
              <a:rPr lang="zh-CN" altLang="en-US" b="1" dirty="0">
                <a:solidFill>
                  <a:schemeClr val="accent3"/>
                </a:solidFill>
              </a:rPr>
              <a:t>）结束</a:t>
            </a:r>
            <a:endParaRPr lang="zh-CN" altLang="en-US" b="1" dirty="0">
              <a:solidFill>
                <a:schemeClr val="accent3"/>
              </a:solidFill>
            </a:endParaRPr>
          </a:p>
        </p:txBody>
      </p:sp>
      <p:sp>
        <p:nvSpPr>
          <p:cNvPr id="8" name="文本框 7"/>
          <p:cNvSpPr txBox="1"/>
          <p:nvPr/>
        </p:nvSpPr>
        <p:spPr>
          <a:xfrm>
            <a:off x="3563682" y="3820628"/>
            <a:ext cx="3692435" cy="369332"/>
          </a:xfrm>
          <a:prstGeom prst="rect">
            <a:avLst/>
          </a:prstGeom>
          <a:noFill/>
        </p:spPr>
        <p:txBody>
          <a:bodyPr wrap="square" rtlCol="0">
            <a:spAutoFit/>
          </a:bodyPr>
          <a:lstStyle/>
          <a:p>
            <a:r>
              <a:rPr lang="zh-CN" altLang="en-US" b="1" dirty="0">
                <a:solidFill>
                  <a:schemeClr val="accent3"/>
                </a:solidFill>
              </a:rPr>
              <a:t>第</a:t>
            </a:r>
            <a:r>
              <a:rPr lang="en-US" altLang="zh-CN" b="1" dirty="0">
                <a:solidFill>
                  <a:schemeClr val="accent3"/>
                </a:solidFill>
              </a:rPr>
              <a:t>2</a:t>
            </a:r>
            <a:r>
              <a:rPr lang="zh-CN" altLang="en-US" b="1" dirty="0">
                <a:solidFill>
                  <a:schemeClr val="accent3"/>
                </a:solidFill>
              </a:rPr>
              <a:t>个传输轮次（</a:t>
            </a:r>
            <a:r>
              <a:rPr lang="en-US" altLang="zh-CN" b="1" dirty="0">
                <a:solidFill>
                  <a:schemeClr val="accent3"/>
                </a:solidFill>
              </a:rPr>
              <a:t>RTT</a:t>
            </a:r>
            <a:r>
              <a:rPr lang="zh-CN" altLang="en-US" b="1" dirty="0">
                <a:solidFill>
                  <a:schemeClr val="accent3"/>
                </a:solidFill>
              </a:rPr>
              <a:t>）结束</a:t>
            </a:r>
            <a:endParaRPr lang="zh-CN" altLang="en-US" b="1" dirty="0">
              <a:solidFill>
                <a:schemeClr val="accent3"/>
              </a:solidFill>
            </a:endParaRPr>
          </a:p>
        </p:txBody>
      </p:sp>
      <p:sp>
        <p:nvSpPr>
          <p:cNvPr id="51" name="文本框 50"/>
          <p:cNvSpPr txBox="1"/>
          <p:nvPr/>
        </p:nvSpPr>
        <p:spPr>
          <a:xfrm>
            <a:off x="1701435" y="3059668"/>
            <a:ext cx="1711234" cy="369332"/>
          </a:xfrm>
          <a:prstGeom prst="rect">
            <a:avLst/>
          </a:prstGeom>
          <a:noFill/>
        </p:spPr>
        <p:txBody>
          <a:bodyPr wrap="square" rtlCol="0">
            <a:spAutoFit/>
          </a:bodyPr>
          <a:lstStyle/>
          <a:p>
            <a:r>
              <a:rPr lang="zh-CN" altLang="en-US" b="1" dirty="0"/>
              <a:t>在上述过程中：</a:t>
            </a:r>
            <a:endParaRPr lang="zh-CN" altLang="en-US" b="1" dirty="0"/>
          </a:p>
        </p:txBody>
      </p:sp>
      <p:grpSp>
        <p:nvGrpSpPr>
          <p:cNvPr id="53" name="组合 52"/>
          <p:cNvGrpSpPr/>
          <p:nvPr/>
        </p:nvGrpSpPr>
        <p:grpSpPr>
          <a:xfrm>
            <a:off x="3563682" y="4177361"/>
            <a:ext cx="5064636" cy="644449"/>
            <a:chOff x="3563682" y="4177361"/>
            <a:chExt cx="5064636" cy="644449"/>
          </a:xfrm>
        </p:grpSpPr>
        <p:grpSp>
          <p:nvGrpSpPr>
            <p:cNvPr id="48" name="组合 47"/>
            <p:cNvGrpSpPr/>
            <p:nvPr/>
          </p:nvGrpSpPr>
          <p:grpSpPr>
            <a:xfrm>
              <a:off x="3563682" y="4452478"/>
              <a:ext cx="5064636" cy="369332"/>
              <a:chOff x="1226819" y="4218511"/>
              <a:chExt cx="5064636" cy="369332"/>
            </a:xfrm>
          </p:grpSpPr>
          <p:sp>
            <p:nvSpPr>
              <p:cNvPr id="49" name="文本框 48"/>
              <p:cNvSpPr txBox="1"/>
              <p:nvPr/>
            </p:nvSpPr>
            <p:spPr>
              <a:xfrm>
                <a:off x="4285383" y="4218511"/>
                <a:ext cx="2006072" cy="369332"/>
              </a:xfrm>
              <a:prstGeom prst="rect">
                <a:avLst/>
              </a:prstGeom>
              <a:noFill/>
            </p:spPr>
            <p:txBody>
              <a:bodyPr wrap="square" rtlCol="0">
                <a:spAutoFit/>
              </a:bodyPr>
              <a:lstStyle/>
              <a:p>
                <a:r>
                  <a:rPr lang="en-US" altLang="zh-CN" b="1" dirty="0">
                    <a:solidFill>
                      <a:schemeClr val="accent3"/>
                    </a:solidFill>
                  </a:rPr>
                  <a:t>cwnd = 19 + 1 = 20</a:t>
                </a:r>
                <a:endParaRPr lang="zh-CN" altLang="en-US" b="1" dirty="0">
                  <a:solidFill>
                    <a:schemeClr val="accent3"/>
                  </a:solidFill>
                </a:endParaRPr>
              </a:p>
            </p:txBody>
          </p:sp>
          <p:sp>
            <p:nvSpPr>
              <p:cNvPr id="50" name="文本框 49"/>
              <p:cNvSpPr txBox="1"/>
              <p:nvPr/>
            </p:nvSpPr>
            <p:spPr>
              <a:xfrm>
                <a:off x="1226819" y="4218511"/>
                <a:ext cx="3692435" cy="369332"/>
              </a:xfrm>
              <a:prstGeom prst="rect">
                <a:avLst/>
              </a:prstGeom>
              <a:noFill/>
            </p:spPr>
            <p:txBody>
              <a:bodyPr wrap="square" rtlCol="0">
                <a:spAutoFit/>
              </a:bodyPr>
              <a:lstStyle/>
              <a:p>
                <a:r>
                  <a:rPr lang="zh-CN" altLang="en-US" b="1" dirty="0">
                    <a:solidFill>
                      <a:schemeClr val="accent3"/>
                    </a:solidFill>
                  </a:rPr>
                  <a:t>第</a:t>
                </a:r>
                <a:r>
                  <a:rPr lang="en-US" altLang="zh-CN" b="1" dirty="0">
                    <a:solidFill>
                      <a:schemeClr val="accent3"/>
                    </a:solidFill>
                  </a:rPr>
                  <a:t>12</a:t>
                </a:r>
                <a:r>
                  <a:rPr lang="zh-CN" altLang="en-US" b="1" dirty="0">
                    <a:solidFill>
                      <a:schemeClr val="accent3"/>
                    </a:solidFill>
                  </a:rPr>
                  <a:t>个传输轮次（</a:t>
                </a:r>
                <a:r>
                  <a:rPr lang="en-US" altLang="zh-CN" b="1" dirty="0">
                    <a:solidFill>
                      <a:schemeClr val="accent3"/>
                    </a:solidFill>
                  </a:rPr>
                  <a:t>RTT</a:t>
                </a:r>
                <a:r>
                  <a:rPr lang="zh-CN" altLang="en-US" b="1" dirty="0">
                    <a:solidFill>
                      <a:schemeClr val="accent3"/>
                    </a:solidFill>
                  </a:rPr>
                  <a:t>）结束</a:t>
                </a:r>
                <a:endParaRPr lang="zh-CN" altLang="en-US" b="1" dirty="0">
                  <a:solidFill>
                    <a:schemeClr val="accent3"/>
                  </a:solidFill>
                </a:endParaRPr>
              </a:p>
            </p:txBody>
          </p:sp>
        </p:grpSp>
        <p:sp>
          <p:nvSpPr>
            <p:cNvPr id="52" name="文本框 51"/>
            <p:cNvSpPr txBox="1"/>
            <p:nvPr/>
          </p:nvSpPr>
          <p:spPr>
            <a:xfrm>
              <a:off x="3748226" y="4177361"/>
              <a:ext cx="492443" cy="369333"/>
            </a:xfrm>
            <a:prstGeom prst="rect">
              <a:avLst/>
            </a:prstGeom>
            <a:noFill/>
          </p:spPr>
          <p:txBody>
            <a:bodyPr vert="eaVert" wrap="square" rtlCol="0">
              <a:spAutoFit/>
            </a:bodyPr>
            <a:lstStyle/>
            <a:p>
              <a:r>
                <a:rPr lang="en-US" altLang="zh-CN" sz="2000" b="1" dirty="0">
                  <a:solidFill>
                    <a:schemeClr val="accent3"/>
                  </a:solidFill>
                </a:rPr>
                <a:t>…</a:t>
              </a:r>
              <a:endParaRPr lang="zh-CN" altLang="en-US" sz="2000" b="1" dirty="0">
                <a:solidFill>
                  <a:schemeClr val="accent3"/>
                </a:solidFill>
              </a:endParaRPr>
            </a:p>
          </p:txBody>
        </p:sp>
      </p:grpSp>
      <p:sp>
        <p:nvSpPr>
          <p:cNvPr id="66" name="文本框 65"/>
          <p:cNvSpPr txBox="1"/>
          <p:nvPr/>
        </p:nvSpPr>
        <p:spPr>
          <a:xfrm>
            <a:off x="3563682" y="5084328"/>
            <a:ext cx="6991108" cy="400110"/>
          </a:xfrm>
          <a:prstGeom prst="rect">
            <a:avLst/>
          </a:prstGeom>
          <a:noFill/>
        </p:spPr>
        <p:txBody>
          <a:bodyPr wrap="square" rtlCol="0">
            <a:spAutoFit/>
          </a:bodyPr>
          <a:lstStyle/>
          <a:p>
            <a:r>
              <a:rPr lang="zh-CN" altLang="en-US" sz="2000" b="1" dirty="0">
                <a:solidFill>
                  <a:schemeClr val="accent1">
                    <a:lumMod val="75000"/>
                  </a:schemeClr>
                </a:solidFill>
              </a:rPr>
              <a:t>共经历了</a:t>
            </a:r>
            <a:r>
              <a:rPr lang="en-US" altLang="zh-CN" sz="2000" b="1" dirty="0">
                <a:solidFill>
                  <a:schemeClr val="accent1">
                    <a:lumMod val="75000"/>
                  </a:schemeClr>
                </a:solidFill>
              </a:rPr>
              <a:t>12</a:t>
            </a:r>
            <a:r>
              <a:rPr lang="zh-CN" altLang="en-US" sz="2000" b="1" dirty="0">
                <a:solidFill>
                  <a:schemeClr val="accent1">
                    <a:lumMod val="75000"/>
                  </a:schemeClr>
                </a:solidFill>
              </a:rPr>
              <a:t>个传输轮次（</a:t>
            </a:r>
            <a:r>
              <a:rPr lang="en-US" altLang="zh-CN" sz="2000" b="1" dirty="0">
                <a:solidFill>
                  <a:schemeClr val="accent1">
                    <a:lumMod val="75000"/>
                  </a:schemeClr>
                </a:solidFill>
              </a:rPr>
              <a:t>RTT</a:t>
            </a:r>
            <a:r>
              <a:rPr lang="zh-CN" altLang="en-US" sz="2000" b="1" dirty="0">
                <a:solidFill>
                  <a:schemeClr val="accent1">
                    <a:lumMod val="75000"/>
                  </a:schemeClr>
                </a:solidFill>
              </a:rPr>
              <a:t>），总耗时为 </a:t>
            </a:r>
            <a:r>
              <a:rPr lang="en-US" altLang="zh-CN" sz="2000" b="1" dirty="0">
                <a:solidFill>
                  <a:schemeClr val="accent1">
                    <a:lumMod val="75000"/>
                  </a:schemeClr>
                </a:solidFill>
              </a:rPr>
              <a:t>2ms × 12 = 24ms</a:t>
            </a:r>
            <a:endParaRPr lang="zh-CN" altLang="en-US" sz="2000" b="1" dirty="0">
              <a:solidFill>
                <a:schemeClr val="accent1">
                  <a:lumMod val="75000"/>
                </a:schemeClr>
              </a:solidFill>
            </a:endParaRPr>
          </a:p>
        </p:txBody>
      </p:sp>
    </p:spTree>
    <p:custDataLst>
      <p:tags r:id="rId1"/>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1000"/>
                                        <p:tgtEl>
                                          <p:spTgt spid="51"/>
                                        </p:tgtEl>
                                      </p:cBhvr>
                                    </p:animEffect>
                                    <p:anim calcmode="lin" valueType="num">
                                      <p:cBhvr>
                                        <p:cTn id="8" dur="1000" fill="hold"/>
                                        <p:tgtEl>
                                          <p:spTgt spid="51"/>
                                        </p:tgtEl>
                                        <p:attrNameLst>
                                          <p:attrName>ppt_x</p:attrName>
                                        </p:attrNameLst>
                                      </p:cBhvr>
                                      <p:tavLst>
                                        <p:tav tm="0">
                                          <p:val>
                                            <p:strVal val="#ppt_x"/>
                                          </p:val>
                                        </p:tav>
                                        <p:tav tm="100000">
                                          <p:val>
                                            <p:strVal val="#ppt_x"/>
                                          </p:val>
                                        </p:tav>
                                      </p:tavLst>
                                    </p:anim>
                                    <p:anim calcmode="lin" valueType="num">
                                      <p:cBhvr>
                                        <p:cTn id="9" dur="1000" fill="hold"/>
                                        <p:tgtEl>
                                          <p:spTgt spid="51"/>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2" presetClass="entr" presetSubtype="1"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 calcmode="lin" valueType="num">
                                      <p:cBhvr additive="base">
                                        <p:cTn id="14" dur="500"/>
                                        <p:tgtEl>
                                          <p:spTgt spid="6"/>
                                        </p:tgtEl>
                                        <p:attrNameLst>
                                          <p:attrName>ppt_y</p:attrName>
                                        </p:attrNameLst>
                                      </p:cBhvr>
                                      <p:tavLst>
                                        <p:tav tm="0">
                                          <p:val>
                                            <p:strVal val="#ppt_y-#ppt_h*1.125000"/>
                                          </p:val>
                                        </p:tav>
                                        <p:tav tm="100000">
                                          <p:val>
                                            <p:strVal val="#ppt_y"/>
                                          </p:val>
                                        </p:tav>
                                      </p:tavLst>
                                    </p:anim>
                                    <p:animEffect transition="in" filter="wipe(down)">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12" presetClass="entr" presetSubtype="8" fill="hold" grpId="0" nodeType="clickEffect">
                                  <p:stCondLst>
                                    <p:cond delay="0"/>
                                  </p:stCondLst>
                                  <p:childTnLst>
                                    <p:set>
                                      <p:cBhvr>
                                        <p:cTn id="19" dur="1" fill="hold">
                                          <p:stCondLst>
                                            <p:cond delay="0"/>
                                          </p:stCondLst>
                                        </p:cTn>
                                        <p:tgtEl>
                                          <p:spTgt spid="5"/>
                                        </p:tgtEl>
                                        <p:attrNameLst>
                                          <p:attrName>style.visibility</p:attrName>
                                        </p:attrNameLst>
                                      </p:cBhvr>
                                      <p:to>
                                        <p:strVal val="visible"/>
                                      </p:to>
                                    </p:set>
                                    <p:anim calcmode="lin" valueType="num">
                                      <p:cBhvr additive="base">
                                        <p:cTn id="20" dur="500"/>
                                        <p:tgtEl>
                                          <p:spTgt spid="5"/>
                                        </p:tgtEl>
                                        <p:attrNameLst>
                                          <p:attrName>ppt_x</p:attrName>
                                        </p:attrNameLst>
                                      </p:cBhvr>
                                      <p:tavLst>
                                        <p:tav tm="0">
                                          <p:val>
                                            <p:strVal val="#ppt_x-#ppt_w*1.125000"/>
                                          </p:val>
                                        </p:tav>
                                        <p:tav tm="100000">
                                          <p:val>
                                            <p:strVal val="#ppt_x"/>
                                          </p:val>
                                        </p:tav>
                                      </p:tavLst>
                                    </p:anim>
                                    <p:animEffect transition="in" filter="wipe(right)">
                                      <p:cBhvr>
                                        <p:cTn id="21" dur="500"/>
                                        <p:tgtEl>
                                          <p:spTgt spid="5"/>
                                        </p:tgtEl>
                                      </p:cBhvr>
                                    </p:animEffect>
                                  </p:childTnLst>
                                </p:cTn>
                              </p:par>
                            </p:childTnLst>
                          </p:cTn>
                        </p:par>
                      </p:childTnLst>
                    </p:cTn>
                  </p:par>
                  <p:par>
                    <p:cTn id="22" fill="hold">
                      <p:stCondLst>
                        <p:cond delay="indefinite"/>
                      </p:stCondLst>
                      <p:childTnLst>
                        <p:par>
                          <p:cTn id="23" fill="hold">
                            <p:stCondLst>
                              <p:cond delay="0"/>
                            </p:stCondLst>
                            <p:childTnLst>
                              <p:par>
                                <p:cTn id="24" presetID="12" presetClass="entr" presetSubtype="1" fill="hold" grpId="0" nodeType="clickEffect">
                                  <p:stCondLst>
                                    <p:cond delay="0"/>
                                  </p:stCondLst>
                                  <p:childTnLst>
                                    <p:set>
                                      <p:cBhvr>
                                        <p:cTn id="25" dur="1" fill="hold">
                                          <p:stCondLst>
                                            <p:cond delay="0"/>
                                          </p:stCondLst>
                                        </p:cTn>
                                        <p:tgtEl>
                                          <p:spTgt spid="8"/>
                                        </p:tgtEl>
                                        <p:attrNameLst>
                                          <p:attrName>style.visibility</p:attrName>
                                        </p:attrNameLst>
                                      </p:cBhvr>
                                      <p:to>
                                        <p:strVal val="visible"/>
                                      </p:to>
                                    </p:set>
                                    <p:anim calcmode="lin" valueType="num">
                                      <p:cBhvr additive="base">
                                        <p:cTn id="26" dur="500"/>
                                        <p:tgtEl>
                                          <p:spTgt spid="8"/>
                                        </p:tgtEl>
                                        <p:attrNameLst>
                                          <p:attrName>ppt_y</p:attrName>
                                        </p:attrNameLst>
                                      </p:cBhvr>
                                      <p:tavLst>
                                        <p:tav tm="0">
                                          <p:val>
                                            <p:strVal val="#ppt_y-#ppt_h*1.125000"/>
                                          </p:val>
                                        </p:tav>
                                        <p:tav tm="100000">
                                          <p:val>
                                            <p:strVal val="#ppt_y"/>
                                          </p:val>
                                        </p:tav>
                                      </p:tavLst>
                                    </p:anim>
                                    <p:animEffect transition="in" filter="wipe(down)">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12" presetClass="entr" presetSubtype="8" fill="hold" grpId="0" nodeType="clickEffect">
                                  <p:stCondLst>
                                    <p:cond delay="0"/>
                                  </p:stCondLst>
                                  <p:childTnLst>
                                    <p:set>
                                      <p:cBhvr>
                                        <p:cTn id="31" dur="1" fill="hold">
                                          <p:stCondLst>
                                            <p:cond delay="0"/>
                                          </p:stCondLst>
                                        </p:cTn>
                                        <p:tgtEl>
                                          <p:spTgt spid="7"/>
                                        </p:tgtEl>
                                        <p:attrNameLst>
                                          <p:attrName>style.visibility</p:attrName>
                                        </p:attrNameLst>
                                      </p:cBhvr>
                                      <p:to>
                                        <p:strVal val="visible"/>
                                      </p:to>
                                    </p:set>
                                    <p:anim calcmode="lin" valueType="num">
                                      <p:cBhvr additive="base">
                                        <p:cTn id="32" dur="500"/>
                                        <p:tgtEl>
                                          <p:spTgt spid="7"/>
                                        </p:tgtEl>
                                        <p:attrNameLst>
                                          <p:attrName>ppt_x</p:attrName>
                                        </p:attrNameLst>
                                      </p:cBhvr>
                                      <p:tavLst>
                                        <p:tav tm="0">
                                          <p:val>
                                            <p:strVal val="#ppt_x-#ppt_w*1.125000"/>
                                          </p:val>
                                        </p:tav>
                                        <p:tav tm="100000">
                                          <p:val>
                                            <p:strVal val="#ppt_x"/>
                                          </p:val>
                                        </p:tav>
                                      </p:tavLst>
                                    </p:anim>
                                    <p:animEffect transition="in" filter="wipe(right)">
                                      <p:cBhvr>
                                        <p:cTn id="33" dur="500"/>
                                        <p:tgtEl>
                                          <p:spTgt spid="7"/>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1" fill="hold" nodeType="clickEffect">
                                  <p:stCondLst>
                                    <p:cond delay="0"/>
                                  </p:stCondLst>
                                  <p:childTnLst>
                                    <p:set>
                                      <p:cBhvr>
                                        <p:cTn id="37" dur="1" fill="hold">
                                          <p:stCondLst>
                                            <p:cond delay="0"/>
                                          </p:stCondLst>
                                        </p:cTn>
                                        <p:tgtEl>
                                          <p:spTgt spid="53"/>
                                        </p:tgtEl>
                                        <p:attrNameLst>
                                          <p:attrName>style.visibility</p:attrName>
                                        </p:attrNameLst>
                                      </p:cBhvr>
                                      <p:to>
                                        <p:strVal val="visible"/>
                                      </p:to>
                                    </p:set>
                                    <p:animEffect transition="in" filter="wipe(up)">
                                      <p:cBhvr>
                                        <p:cTn id="38" dur="1000"/>
                                        <p:tgtEl>
                                          <p:spTgt spid="53"/>
                                        </p:tgtEl>
                                      </p:cBhvr>
                                    </p:animEffect>
                                  </p:childTnLst>
                                </p:cTn>
                              </p:par>
                            </p:childTnLst>
                          </p:cTn>
                        </p:par>
                      </p:childTnLst>
                    </p:cTn>
                  </p:par>
                  <p:par>
                    <p:cTn id="39" fill="hold">
                      <p:stCondLst>
                        <p:cond delay="indefinite"/>
                      </p:stCondLst>
                      <p:childTnLst>
                        <p:par>
                          <p:cTn id="40" fill="hold">
                            <p:stCondLst>
                              <p:cond delay="0"/>
                            </p:stCondLst>
                            <p:childTnLst>
                              <p:par>
                                <p:cTn id="41" presetID="47" presetClass="entr" presetSubtype="0" fill="hold" grpId="0" nodeType="clickEffect">
                                  <p:stCondLst>
                                    <p:cond delay="0"/>
                                  </p:stCondLst>
                                  <p:childTnLst>
                                    <p:set>
                                      <p:cBhvr>
                                        <p:cTn id="42" dur="1" fill="hold">
                                          <p:stCondLst>
                                            <p:cond delay="0"/>
                                          </p:stCondLst>
                                        </p:cTn>
                                        <p:tgtEl>
                                          <p:spTgt spid="66"/>
                                        </p:tgtEl>
                                        <p:attrNameLst>
                                          <p:attrName>style.visibility</p:attrName>
                                        </p:attrNameLst>
                                      </p:cBhvr>
                                      <p:to>
                                        <p:strVal val="visible"/>
                                      </p:to>
                                    </p:set>
                                    <p:animEffect transition="in" filter="fade">
                                      <p:cBhvr>
                                        <p:cTn id="43" dur="1000"/>
                                        <p:tgtEl>
                                          <p:spTgt spid="66"/>
                                        </p:tgtEl>
                                      </p:cBhvr>
                                    </p:animEffect>
                                    <p:anim calcmode="lin" valueType="num">
                                      <p:cBhvr>
                                        <p:cTn id="44" dur="1000" fill="hold"/>
                                        <p:tgtEl>
                                          <p:spTgt spid="66"/>
                                        </p:tgtEl>
                                        <p:attrNameLst>
                                          <p:attrName>ppt_x</p:attrName>
                                        </p:attrNameLst>
                                      </p:cBhvr>
                                      <p:tavLst>
                                        <p:tav tm="0">
                                          <p:val>
                                            <p:strVal val="#ppt_x"/>
                                          </p:val>
                                        </p:tav>
                                        <p:tav tm="100000">
                                          <p:val>
                                            <p:strVal val="#ppt_x"/>
                                          </p:val>
                                        </p:tav>
                                      </p:tavLst>
                                    </p:anim>
                                    <p:anim calcmode="lin" valueType="num">
                                      <p:cBhvr>
                                        <p:cTn id="45" dur="1000" fill="hold"/>
                                        <p:tgtEl>
                                          <p:spTgt spid="6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6" grpId="0"/>
      <p:bldP spid="8" grpId="0"/>
      <p:bldP spid="51" grpId="0"/>
      <p:bldP spid="66" grpId="0"/>
    </p:bld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3303305" y="1082608"/>
            <a:ext cx="5608577" cy="1459697"/>
            <a:chOff x="3303305" y="1082608"/>
            <a:chExt cx="5608577" cy="1459697"/>
          </a:xfrm>
        </p:grpSpPr>
        <p:sp>
          <p:nvSpPr>
            <p:cNvPr id="12" name="íşlïḍè"/>
            <p:cNvSpPr txBox="1"/>
            <p:nvPr/>
          </p:nvSpPr>
          <p:spPr>
            <a:xfrm>
              <a:off x="3965618" y="1082608"/>
              <a:ext cx="4287076" cy="419100"/>
            </a:xfrm>
            <a:prstGeom prst="rect">
              <a:avLst/>
            </a:prstGeom>
            <a:noFill/>
          </p:spPr>
          <p:txBody>
            <a:bodyPr wrap="square" lIns="91440" tIns="45720" rIns="91440" bIns="45720" anchor="ctr">
              <a:noAutofit/>
            </a:bodyPr>
            <a:lstStyle/>
            <a:p>
              <a:pPr algn="ctr"/>
              <a:r>
                <a:rPr lang="en-US" altLang="zh-CN" sz="2400" b="1" dirty="0"/>
                <a:t>5.3.6 TCP</a:t>
              </a:r>
              <a:r>
                <a:rPr lang="zh-CN" altLang="en-US" sz="2400" b="1" dirty="0"/>
                <a:t>可靠传输的实现</a:t>
              </a:r>
              <a:endParaRPr lang="en-US" altLang="zh-CN" sz="2400" b="1" dirty="0"/>
            </a:p>
          </p:txBody>
        </p:sp>
        <p:grpSp>
          <p:nvGrpSpPr>
            <p:cNvPr id="6" name="组合 5"/>
            <p:cNvGrpSpPr/>
            <p:nvPr/>
          </p:nvGrpSpPr>
          <p:grpSpPr>
            <a:xfrm>
              <a:off x="3303305" y="1946751"/>
              <a:ext cx="5608577" cy="595554"/>
              <a:chOff x="1183243" y="2200834"/>
              <a:chExt cx="5608577" cy="595554"/>
            </a:xfrm>
          </p:grpSpPr>
          <p:sp>
            <p:nvSpPr>
              <p:cNvPr id="5" name="平行四边形 4"/>
              <p:cNvSpPr/>
              <p:nvPr/>
            </p:nvSpPr>
            <p:spPr>
              <a:xfrm>
                <a:off x="1183243" y="2200834"/>
                <a:ext cx="828092" cy="595554"/>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latin typeface="Impact" panose="020B0806030902050204" pitchFamily="34" charset="0"/>
                  </a:rPr>
                  <a:t>01</a:t>
                </a:r>
                <a:endParaRPr lang="zh-CN" altLang="en-US" sz="2800" dirty="0">
                  <a:latin typeface="Impact" panose="020B0806030902050204" pitchFamily="34" charset="0"/>
                </a:endParaRPr>
              </a:p>
            </p:txBody>
          </p:sp>
          <p:sp>
            <p:nvSpPr>
              <p:cNvPr id="25" name="平行四边形 24"/>
              <p:cNvSpPr/>
              <p:nvPr/>
            </p:nvSpPr>
            <p:spPr>
              <a:xfrm>
                <a:off x="1858679" y="2200834"/>
                <a:ext cx="4933141" cy="595554"/>
              </a:xfrm>
              <a:prstGeom prst="parallelogram">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200" b="1" dirty="0">
                    <a:solidFill>
                      <a:schemeClr val="tx1"/>
                    </a:solidFill>
                  </a:rPr>
                  <a:t>TCP</a:t>
                </a:r>
                <a:r>
                  <a:rPr lang="zh-CN" altLang="en-US" sz="2200" b="1" dirty="0">
                    <a:solidFill>
                      <a:schemeClr val="tx1"/>
                    </a:solidFill>
                  </a:rPr>
                  <a:t>可靠传输的实现</a:t>
                </a:r>
                <a:endParaRPr lang="zh-CN" altLang="en-US" sz="2200" b="1" dirty="0">
                  <a:solidFill>
                    <a:schemeClr val="tx1"/>
                  </a:solidFill>
                </a:endParaRP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04800" y="749300"/>
            <a:ext cx="6192344" cy="400110"/>
            <a:chOff x="424117" y="898245"/>
            <a:chExt cx="6192344" cy="400110"/>
          </a:xfrm>
        </p:grpSpPr>
        <p:sp>
          <p:nvSpPr>
            <p:cNvPr id="2" name="平行四边形 1"/>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p:cNvSpPr txBox="1"/>
            <p:nvPr/>
          </p:nvSpPr>
          <p:spPr>
            <a:xfrm>
              <a:off x="1052423" y="898245"/>
              <a:ext cx="5564038" cy="400110"/>
            </a:xfrm>
            <a:prstGeom prst="rect">
              <a:avLst/>
            </a:prstGeom>
            <a:noFill/>
          </p:spPr>
          <p:txBody>
            <a:bodyPr wrap="square" rtlCol="0">
              <a:spAutoFit/>
            </a:bodyPr>
            <a:lstStyle/>
            <a:p>
              <a:r>
                <a:rPr lang="en-US" altLang="zh-CN" sz="2000" b="1" dirty="0"/>
                <a:t>TCP</a:t>
              </a:r>
              <a:r>
                <a:rPr lang="zh-CN" altLang="en-US" sz="2000" b="1" dirty="0"/>
                <a:t>可靠传输的实现</a:t>
              </a:r>
              <a:endParaRPr lang="zh-CN" altLang="en-US" sz="2000" b="1" dirty="0"/>
            </a:p>
          </p:txBody>
        </p:sp>
      </p:grpSp>
      <p:grpSp>
        <p:nvGrpSpPr>
          <p:cNvPr id="121" name="组合 120"/>
          <p:cNvGrpSpPr/>
          <p:nvPr/>
        </p:nvGrpSpPr>
        <p:grpSpPr>
          <a:xfrm>
            <a:off x="328424" y="1666287"/>
            <a:ext cx="1429263" cy="4295156"/>
            <a:chOff x="268437" y="1742601"/>
            <a:chExt cx="1429263" cy="4295156"/>
          </a:xfrm>
        </p:grpSpPr>
        <p:pic>
          <p:nvPicPr>
            <p:cNvPr id="27" name="图形 26"/>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a:off x="1020560" y="1742601"/>
              <a:ext cx="677140" cy="654939"/>
            </a:xfrm>
            <a:prstGeom prst="rect">
              <a:avLst/>
            </a:prstGeom>
          </p:spPr>
        </p:pic>
        <p:pic>
          <p:nvPicPr>
            <p:cNvPr id="28" name="图形 27"/>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39684" y="5455379"/>
              <a:ext cx="443717" cy="582378"/>
            </a:xfrm>
            <a:prstGeom prst="rect">
              <a:avLst/>
            </a:prstGeom>
          </p:spPr>
        </p:pic>
        <p:sp>
          <p:nvSpPr>
            <p:cNvPr id="117" name="文本框 116"/>
            <p:cNvSpPr txBox="1"/>
            <p:nvPr/>
          </p:nvSpPr>
          <p:spPr>
            <a:xfrm>
              <a:off x="283610" y="5546291"/>
              <a:ext cx="934872" cy="369332"/>
            </a:xfrm>
            <a:prstGeom prst="rect">
              <a:avLst/>
            </a:prstGeom>
            <a:noFill/>
          </p:spPr>
          <p:txBody>
            <a:bodyPr wrap="square" rtlCol="0">
              <a:spAutoFit/>
            </a:bodyPr>
            <a:lstStyle/>
            <a:p>
              <a:r>
                <a:rPr lang="zh-CN" altLang="en-US" b="1" dirty="0"/>
                <a:t>接收方</a:t>
              </a:r>
              <a:endParaRPr lang="zh-CN" altLang="en-US" b="1" dirty="0"/>
            </a:p>
          </p:txBody>
        </p:sp>
        <p:sp>
          <p:nvSpPr>
            <p:cNvPr id="118" name="文本框 117"/>
            <p:cNvSpPr txBox="1"/>
            <p:nvPr/>
          </p:nvSpPr>
          <p:spPr>
            <a:xfrm>
              <a:off x="268437" y="1761352"/>
              <a:ext cx="934872" cy="369332"/>
            </a:xfrm>
            <a:prstGeom prst="rect">
              <a:avLst/>
            </a:prstGeom>
            <a:noFill/>
          </p:spPr>
          <p:txBody>
            <a:bodyPr wrap="square" rtlCol="0">
              <a:spAutoFit/>
            </a:bodyPr>
            <a:lstStyle/>
            <a:p>
              <a:r>
                <a:rPr lang="zh-CN" altLang="en-US" b="1" dirty="0"/>
                <a:t>发送方</a:t>
              </a:r>
              <a:endParaRPr lang="zh-CN" altLang="en-US" b="1" dirty="0"/>
            </a:p>
          </p:txBody>
        </p:sp>
        <p:sp>
          <p:nvSpPr>
            <p:cNvPr id="119" name="圆柱体 118"/>
            <p:cNvSpPr/>
            <p:nvPr/>
          </p:nvSpPr>
          <p:spPr>
            <a:xfrm>
              <a:off x="1157034" y="2397540"/>
              <a:ext cx="443717" cy="3021559"/>
            </a:xfrm>
            <a:prstGeom prst="can">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120" name="文本框 119"/>
            <p:cNvSpPr txBox="1"/>
            <p:nvPr/>
          </p:nvSpPr>
          <p:spPr>
            <a:xfrm>
              <a:off x="1084832" y="2528504"/>
              <a:ext cx="588120" cy="2862322"/>
            </a:xfrm>
            <a:prstGeom prst="rect">
              <a:avLst/>
            </a:prstGeom>
            <a:noFill/>
          </p:spPr>
          <p:txBody>
            <a:bodyPr wrap="square" rtlCol="0">
              <a:spAutoFit/>
            </a:bodyPr>
            <a:lstStyle/>
            <a:p>
              <a:pPr algn="ctr"/>
              <a:r>
                <a:rPr lang="zh-CN" altLang="en-US" b="1" dirty="0">
                  <a:solidFill>
                    <a:schemeClr val="bg1"/>
                  </a:solidFill>
                </a:rPr>
                <a:t>基</a:t>
              </a:r>
              <a:endParaRPr lang="en-US" altLang="zh-CN" b="1" dirty="0">
                <a:solidFill>
                  <a:schemeClr val="bg1"/>
                </a:solidFill>
              </a:endParaRPr>
            </a:p>
            <a:p>
              <a:pPr algn="ctr"/>
              <a:r>
                <a:rPr lang="zh-CN" altLang="en-US" b="1" dirty="0">
                  <a:solidFill>
                    <a:schemeClr val="bg1"/>
                  </a:solidFill>
                </a:rPr>
                <a:t>于</a:t>
              </a:r>
              <a:endParaRPr lang="en-US" altLang="zh-CN" b="1" dirty="0">
                <a:solidFill>
                  <a:schemeClr val="bg1"/>
                </a:solidFill>
              </a:endParaRPr>
            </a:p>
            <a:p>
              <a:pPr algn="ctr"/>
              <a:r>
                <a:rPr lang="en-US" altLang="zh-CN" b="1" dirty="0">
                  <a:solidFill>
                    <a:schemeClr val="bg1"/>
                  </a:solidFill>
                </a:rPr>
                <a:t>TCP</a:t>
              </a:r>
              <a:endParaRPr lang="en-US" altLang="zh-CN" b="1" dirty="0">
                <a:solidFill>
                  <a:schemeClr val="bg1"/>
                </a:solidFill>
              </a:endParaRPr>
            </a:p>
            <a:p>
              <a:pPr algn="ctr"/>
              <a:r>
                <a:rPr lang="zh-CN" altLang="en-US" b="1" dirty="0">
                  <a:solidFill>
                    <a:schemeClr val="bg1"/>
                  </a:solidFill>
                </a:rPr>
                <a:t>的</a:t>
              </a:r>
              <a:endParaRPr lang="en-US" altLang="zh-CN" b="1" dirty="0">
                <a:solidFill>
                  <a:schemeClr val="bg1"/>
                </a:solidFill>
              </a:endParaRPr>
            </a:p>
            <a:p>
              <a:pPr algn="ctr"/>
              <a:r>
                <a:rPr lang="zh-CN" altLang="en-US" b="1" dirty="0">
                  <a:solidFill>
                    <a:schemeClr val="bg1"/>
                  </a:solidFill>
                </a:rPr>
                <a:t>可</a:t>
              </a:r>
              <a:endParaRPr lang="en-US" altLang="zh-CN" b="1" dirty="0">
                <a:solidFill>
                  <a:schemeClr val="bg1"/>
                </a:solidFill>
              </a:endParaRPr>
            </a:p>
            <a:p>
              <a:pPr algn="ctr"/>
              <a:r>
                <a:rPr lang="zh-CN" altLang="en-US" b="1" dirty="0">
                  <a:solidFill>
                    <a:schemeClr val="bg1"/>
                  </a:solidFill>
                </a:rPr>
                <a:t>靠</a:t>
              </a:r>
              <a:endParaRPr lang="en-US" altLang="zh-CN" b="1" dirty="0">
                <a:solidFill>
                  <a:schemeClr val="bg1"/>
                </a:solidFill>
              </a:endParaRPr>
            </a:p>
            <a:p>
              <a:pPr algn="ctr"/>
              <a:r>
                <a:rPr lang="zh-CN" altLang="en-US" b="1" dirty="0">
                  <a:solidFill>
                    <a:schemeClr val="bg1"/>
                  </a:solidFill>
                </a:rPr>
                <a:t>数</a:t>
              </a:r>
              <a:endParaRPr lang="en-US" altLang="zh-CN" b="1" dirty="0">
                <a:solidFill>
                  <a:schemeClr val="bg1"/>
                </a:solidFill>
              </a:endParaRPr>
            </a:p>
            <a:p>
              <a:pPr algn="ctr"/>
              <a:r>
                <a:rPr lang="zh-CN" altLang="en-US" b="1" dirty="0">
                  <a:solidFill>
                    <a:schemeClr val="bg1"/>
                  </a:solidFill>
                </a:rPr>
                <a:t>据</a:t>
              </a:r>
              <a:endParaRPr lang="en-US" altLang="zh-CN" b="1" dirty="0">
                <a:solidFill>
                  <a:schemeClr val="bg1"/>
                </a:solidFill>
              </a:endParaRPr>
            </a:p>
            <a:p>
              <a:pPr algn="ctr"/>
              <a:r>
                <a:rPr lang="zh-CN" altLang="en-US" b="1" dirty="0">
                  <a:solidFill>
                    <a:schemeClr val="bg1"/>
                  </a:solidFill>
                </a:rPr>
                <a:t>传</a:t>
              </a:r>
              <a:endParaRPr lang="en-US" altLang="zh-CN" b="1" dirty="0">
                <a:solidFill>
                  <a:schemeClr val="bg1"/>
                </a:solidFill>
              </a:endParaRPr>
            </a:p>
            <a:p>
              <a:pPr algn="ctr"/>
              <a:r>
                <a:rPr lang="zh-CN" altLang="en-US" b="1" dirty="0">
                  <a:solidFill>
                    <a:schemeClr val="bg1"/>
                  </a:solidFill>
                </a:rPr>
                <a:t>输</a:t>
              </a:r>
              <a:endParaRPr lang="zh-CN" altLang="en-US" b="1" dirty="0">
                <a:solidFill>
                  <a:schemeClr val="bg1"/>
                </a:solidFill>
              </a:endParaRPr>
            </a:p>
          </p:txBody>
        </p:sp>
      </p:grpSp>
      <p:sp>
        <p:nvSpPr>
          <p:cNvPr id="122" name="标注: 下箭头 121"/>
          <p:cNvSpPr/>
          <p:nvPr/>
        </p:nvSpPr>
        <p:spPr>
          <a:xfrm>
            <a:off x="501800" y="3256895"/>
            <a:ext cx="588120" cy="1965684"/>
          </a:xfrm>
          <a:prstGeom prst="downArrowCallout">
            <a:avLst>
              <a:gd name="adj1" fmla="val 25000"/>
              <a:gd name="adj2" fmla="val 25000"/>
              <a:gd name="adj3" fmla="val 25000"/>
              <a:gd name="adj4" fmla="val 87723"/>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b="1" dirty="0"/>
              <a:t>TCP</a:t>
            </a:r>
            <a:endParaRPr lang="en-US" altLang="zh-CN" b="1" dirty="0"/>
          </a:p>
          <a:p>
            <a:pPr algn="ctr"/>
            <a:r>
              <a:rPr lang="zh-CN" altLang="en-US" b="1" dirty="0"/>
              <a:t>数</a:t>
            </a:r>
            <a:endParaRPr lang="en-US" altLang="zh-CN" b="1" dirty="0"/>
          </a:p>
          <a:p>
            <a:pPr algn="ctr"/>
            <a:r>
              <a:rPr lang="zh-CN" altLang="en-US" b="1" dirty="0"/>
              <a:t>据</a:t>
            </a:r>
            <a:endParaRPr lang="en-US" altLang="zh-CN" b="1" dirty="0"/>
          </a:p>
          <a:p>
            <a:pPr algn="ctr"/>
            <a:r>
              <a:rPr lang="zh-CN" altLang="en-US" b="1" dirty="0"/>
              <a:t>报</a:t>
            </a:r>
            <a:endParaRPr lang="en-US" altLang="zh-CN" b="1" dirty="0"/>
          </a:p>
          <a:p>
            <a:pPr algn="ctr"/>
            <a:r>
              <a:rPr lang="zh-CN" altLang="en-US" b="1" dirty="0"/>
              <a:t>文</a:t>
            </a:r>
            <a:endParaRPr lang="en-US" altLang="zh-CN" b="1" dirty="0"/>
          </a:p>
          <a:p>
            <a:pPr algn="ctr"/>
            <a:r>
              <a:rPr lang="zh-CN" altLang="en-US" b="1" dirty="0"/>
              <a:t>段</a:t>
            </a:r>
            <a:endParaRPr lang="zh-CN" altLang="en-US" b="1" dirty="0"/>
          </a:p>
        </p:txBody>
      </p:sp>
      <p:sp>
        <p:nvSpPr>
          <p:cNvPr id="124" name="标注: 上箭头 123"/>
          <p:cNvSpPr/>
          <p:nvPr/>
        </p:nvSpPr>
        <p:spPr>
          <a:xfrm>
            <a:off x="1757068" y="2321226"/>
            <a:ext cx="588119" cy="1965684"/>
          </a:xfrm>
          <a:prstGeom prst="upArrowCallout">
            <a:avLst>
              <a:gd name="adj1" fmla="val 25000"/>
              <a:gd name="adj2" fmla="val 25000"/>
              <a:gd name="adj3" fmla="val 25000"/>
              <a:gd name="adj4" fmla="val 87239"/>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b="1" dirty="0"/>
              <a:t>TCP</a:t>
            </a:r>
            <a:endParaRPr lang="en-US" altLang="zh-CN" b="1" dirty="0"/>
          </a:p>
          <a:p>
            <a:pPr algn="ctr"/>
            <a:r>
              <a:rPr lang="zh-CN" altLang="en-US" b="1" dirty="0"/>
              <a:t>确认报</a:t>
            </a:r>
            <a:endParaRPr lang="en-US" altLang="zh-CN" b="1" dirty="0"/>
          </a:p>
          <a:p>
            <a:pPr algn="ctr"/>
            <a:r>
              <a:rPr lang="zh-CN" altLang="en-US" b="1" dirty="0"/>
              <a:t>文</a:t>
            </a:r>
            <a:endParaRPr lang="en-US" altLang="zh-CN" b="1" dirty="0"/>
          </a:p>
          <a:p>
            <a:pPr algn="ctr"/>
            <a:r>
              <a:rPr lang="zh-CN" altLang="en-US" b="1" dirty="0"/>
              <a:t>段</a:t>
            </a:r>
            <a:endParaRPr lang="zh-CN" altLang="en-US" dirty="0"/>
          </a:p>
        </p:txBody>
      </p:sp>
      <p:sp>
        <p:nvSpPr>
          <p:cNvPr id="127" name="文本框 126"/>
          <p:cNvSpPr txBox="1"/>
          <p:nvPr/>
        </p:nvSpPr>
        <p:spPr>
          <a:xfrm>
            <a:off x="343597" y="1305677"/>
            <a:ext cx="2353883" cy="369332"/>
          </a:xfrm>
          <a:prstGeom prst="rect">
            <a:avLst/>
          </a:prstGeom>
          <a:noFill/>
        </p:spPr>
        <p:txBody>
          <a:bodyPr wrap="square" rtlCol="0">
            <a:spAutoFit/>
          </a:bodyPr>
          <a:lstStyle/>
          <a:p>
            <a:r>
              <a:rPr lang="zh-CN" altLang="en-US" b="1" dirty="0"/>
              <a:t>只考虑发送窗口</a:t>
            </a:r>
            <a:r>
              <a:rPr lang="en-US" altLang="zh-CN" b="1" dirty="0"/>
              <a:t>swnd</a:t>
            </a:r>
            <a:endParaRPr lang="zh-CN" altLang="en-US" b="1" dirty="0"/>
          </a:p>
        </p:txBody>
      </p:sp>
      <p:sp>
        <p:nvSpPr>
          <p:cNvPr id="128" name="文本框 127"/>
          <p:cNvSpPr txBox="1"/>
          <p:nvPr/>
        </p:nvSpPr>
        <p:spPr>
          <a:xfrm>
            <a:off x="304800" y="5973582"/>
            <a:ext cx="2618844" cy="369332"/>
          </a:xfrm>
          <a:prstGeom prst="rect">
            <a:avLst/>
          </a:prstGeom>
          <a:noFill/>
        </p:spPr>
        <p:txBody>
          <a:bodyPr wrap="square" rtlCol="0">
            <a:spAutoFit/>
          </a:bodyPr>
          <a:lstStyle/>
          <a:p>
            <a:r>
              <a:rPr lang="zh-CN" altLang="en-US" b="1" dirty="0"/>
              <a:t>只考虑接收窗口</a:t>
            </a:r>
            <a:r>
              <a:rPr lang="en-US" altLang="zh-CN" b="1" dirty="0"/>
              <a:t>rwnd</a:t>
            </a:r>
            <a:endParaRPr lang="zh-CN" altLang="en-US" b="1" dirty="0"/>
          </a:p>
        </p:txBody>
      </p:sp>
      <p:sp>
        <p:nvSpPr>
          <p:cNvPr id="130" name="文本框 129"/>
          <p:cNvSpPr txBox="1"/>
          <p:nvPr/>
        </p:nvSpPr>
        <p:spPr>
          <a:xfrm>
            <a:off x="3695700" y="3308785"/>
            <a:ext cx="4800600" cy="523220"/>
          </a:xfrm>
          <a:prstGeom prst="rect">
            <a:avLst/>
          </a:prstGeom>
          <a:noFill/>
        </p:spPr>
        <p:txBody>
          <a:bodyPr wrap="square" rtlCol="0">
            <a:spAutoFit/>
          </a:bodyPr>
          <a:lstStyle/>
          <a:p>
            <a:pPr algn="ctr"/>
            <a:r>
              <a:rPr lang="en-US" altLang="zh-CN" sz="2800" b="1" dirty="0">
                <a:solidFill>
                  <a:schemeClr val="accent1">
                    <a:lumMod val="75000"/>
                  </a:schemeClr>
                </a:solidFill>
              </a:rPr>
              <a:t>TCP</a:t>
            </a:r>
            <a:r>
              <a:rPr lang="zh-CN" altLang="en-US" sz="2800" b="1" dirty="0">
                <a:solidFill>
                  <a:schemeClr val="accent1">
                    <a:lumMod val="75000"/>
                  </a:schemeClr>
                </a:solidFill>
              </a:rPr>
              <a:t>的滑动窗口以字节为单位</a:t>
            </a:r>
            <a:endParaRPr lang="zh-CN" altLang="en-US" sz="2800" b="1" dirty="0">
              <a:solidFill>
                <a:schemeClr val="accent1">
                  <a:lumMod val="75000"/>
                </a:schemeClr>
              </a:solidFill>
            </a:endParaRPr>
          </a:p>
        </p:txBody>
      </p:sp>
      <p:grpSp>
        <p:nvGrpSpPr>
          <p:cNvPr id="164" name="组合 163"/>
          <p:cNvGrpSpPr/>
          <p:nvPr/>
        </p:nvGrpSpPr>
        <p:grpSpPr>
          <a:xfrm>
            <a:off x="1703056" y="1829801"/>
            <a:ext cx="10184144" cy="369332"/>
            <a:chOff x="1703056" y="1829801"/>
            <a:chExt cx="10184144" cy="369332"/>
          </a:xfrm>
        </p:grpSpPr>
        <p:grpSp>
          <p:nvGrpSpPr>
            <p:cNvPr id="131" name="组合 130"/>
            <p:cNvGrpSpPr/>
            <p:nvPr/>
          </p:nvGrpSpPr>
          <p:grpSpPr>
            <a:xfrm>
              <a:off x="2770589" y="1888008"/>
              <a:ext cx="9116611" cy="252919"/>
              <a:chOff x="2772604" y="1846455"/>
              <a:chExt cx="9116611" cy="252919"/>
            </a:xfrm>
          </p:grpSpPr>
          <p:sp>
            <p:nvSpPr>
              <p:cNvPr id="132" name="矩形 131"/>
              <p:cNvSpPr/>
              <p:nvPr/>
            </p:nvSpPr>
            <p:spPr>
              <a:xfrm>
                <a:off x="277260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26</a:t>
                </a:r>
                <a:endParaRPr lang="zh-CN" altLang="en-US" b="1" dirty="0">
                  <a:solidFill>
                    <a:schemeClr val="tx1"/>
                  </a:solidFill>
                </a:endParaRPr>
              </a:p>
            </p:txBody>
          </p:sp>
          <p:sp>
            <p:nvSpPr>
              <p:cNvPr id="133" name="矩形 132"/>
              <p:cNvSpPr/>
              <p:nvPr/>
            </p:nvSpPr>
            <p:spPr>
              <a:xfrm>
                <a:off x="306666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27</a:t>
                </a:r>
                <a:endParaRPr lang="zh-CN" altLang="en-US" b="1" dirty="0">
                  <a:solidFill>
                    <a:schemeClr val="tx1"/>
                  </a:solidFill>
                </a:endParaRPr>
              </a:p>
            </p:txBody>
          </p:sp>
          <p:sp>
            <p:nvSpPr>
              <p:cNvPr id="134" name="矩形 133"/>
              <p:cNvSpPr/>
              <p:nvPr/>
            </p:nvSpPr>
            <p:spPr>
              <a:xfrm>
                <a:off x="336072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28</a:t>
                </a:r>
                <a:endParaRPr lang="zh-CN" altLang="en-US" b="1" dirty="0">
                  <a:solidFill>
                    <a:schemeClr val="tx1"/>
                  </a:solidFill>
                </a:endParaRPr>
              </a:p>
            </p:txBody>
          </p:sp>
          <p:sp>
            <p:nvSpPr>
              <p:cNvPr id="135" name="矩形 134"/>
              <p:cNvSpPr/>
              <p:nvPr/>
            </p:nvSpPr>
            <p:spPr>
              <a:xfrm>
                <a:off x="365478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29</a:t>
                </a:r>
                <a:endParaRPr lang="zh-CN" altLang="en-US" b="1" dirty="0">
                  <a:solidFill>
                    <a:schemeClr val="tx1"/>
                  </a:solidFill>
                </a:endParaRPr>
              </a:p>
            </p:txBody>
          </p:sp>
          <p:sp>
            <p:nvSpPr>
              <p:cNvPr id="136" name="矩形 135"/>
              <p:cNvSpPr/>
              <p:nvPr/>
            </p:nvSpPr>
            <p:spPr>
              <a:xfrm>
                <a:off x="394884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30</a:t>
                </a:r>
                <a:endParaRPr lang="zh-CN" altLang="en-US" b="1" dirty="0">
                  <a:solidFill>
                    <a:schemeClr val="tx1"/>
                  </a:solidFill>
                </a:endParaRPr>
              </a:p>
            </p:txBody>
          </p:sp>
          <p:sp>
            <p:nvSpPr>
              <p:cNvPr id="137" name="矩形 136"/>
              <p:cNvSpPr/>
              <p:nvPr/>
            </p:nvSpPr>
            <p:spPr>
              <a:xfrm>
                <a:off x="424290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31</a:t>
                </a:r>
                <a:endParaRPr lang="zh-CN" altLang="en-US" b="1" dirty="0">
                  <a:solidFill>
                    <a:schemeClr val="tx1"/>
                  </a:solidFill>
                </a:endParaRPr>
              </a:p>
            </p:txBody>
          </p:sp>
          <p:sp>
            <p:nvSpPr>
              <p:cNvPr id="138" name="矩形 137"/>
              <p:cNvSpPr/>
              <p:nvPr/>
            </p:nvSpPr>
            <p:spPr>
              <a:xfrm>
                <a:off x="453696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32</a:t>
                </a:r>
                <a:endParaRPr lang="zh-CN" altLang="en-US" b="1" dirty="0">
                  <a:solidFill>
                    <a:schemeClr val="tx1"/>
                  </a:solidFill>
                </a:endParaRPr>
              </a:p>
            </p:txBody>
          </p:sp>
          <p:sp>
            <p:nvSpPr>
              <p:cNvPr id="139" name="矩形 138"/>
              <p:cNvSpPr/>
              <p:nvPr/>
            </p:nvSpPr>
            <p:spPr>
              <a:xfrm>
                <a:off x="483102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33</a:t>
                </a:r>
                <a:endParaRPr lang="zh-CN" altLang="en-US" b="1" dirty="0">
                  <a:solidFill>
                    <a:schemeClr val="tx1"/>
                  </a:solidFill>
                </a:endParaRPr>
              </a:p>
            </p:txBody>
          </p:sp>
          <p:sp>
            <p:nvSpPr>
              <p:cNvPr id="140" name="矩形 139"/>
              <p:cNvSpPr/>
              <p:nvPr/>
            </p:nvSpPr>
            <p:spPr>
              <a:xfrm>
                <a:off x="512508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34</a:t>
                </a:r>
                <a:endParaRPr lang="zh-CN" altLang="en-US" b="1" dirty="0">
                  <a:solidFill>
                    <a:schemeClr val="tx1"/>
                  </a:solidFill>
                </a:endParaRPr>
              </a:p>
            </p:txBody>
          </p:sp>
          <p:sp>
            <p:nvSpPr>
              <p:cNvPr id="141" name="矩形 140"/>
              <p:cNvSpPr/>
              <p:nvPr/>
            </p:nvSpPr>
            <p:spPr>
              <a:xfrm>
                <a:off x="541914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35</a:t>
                </a:r>
                <a:endParaRPr lang="zh-CN" altLang="en-US" b="1" dirty="0">
                  <a:solidFill>
                    <a:schemeClr val="tx1"/>
                  </a:solidFill>
                </a:endParaRPr>
              </a:p>
            </p:txBody>
          </p:sp>
          <p:sp>
            <p:nvSpPr>
              <p:cNvPr id="142" name="矩形 141"/>
              <p:cNvSpPr/>
              <p:nvPr/>
            </p:nvSpPr>
            <p:spPr>
              <a:xfrm>
                <a:off x="571320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36</a:t>
                </a:r>
                <a:endParaRPr lang="zh-CN" altLang="en-US" b="1" dirty="0">
                  <a:solidFill>
                    <a:schemeClr val="tx1"/>
                  </a:solidFill>
                </a:endParaRPr>
              </a:p>
            </p:txBody>
          </p:sp>
          <p:sp>
            <p:nvSpPr>
              <p:cNvPr id="143" name="矩形 142"/>
              <p:cNvSpPr/>
              <p:nvPr/>
            </p:nvSpPr>
            <p:spPr>
              <a:xfrm>
                <a:off x="600726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37</a:t>
                </a:r>
                <a:endParaRPr lang="zh-CN" altLang="en-US" b="1" dirty="0">
                  <a:solidFill>
                    <a:schemeClr val="tx1"/>
                  </a:solidFill>
                </a:endParaRPr>
              </a:p>
            </p:txBody>
          </p:sp>
          <p:sp>
            <p:nvSpPr>
              <p:cNvPr id="144" name="矩形 143"/>
              <p:cNvSpPr/>
              <p:nvPr/>
            </p:nvSpPr>
            <p:spPr>
              <a:xfrm>
                <a:off x="630132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38</a:t>
                </a:r>
                <a:endParaRPr lang="zh-CN" altLang="en-US" b="1" dirty="0">
                  <a:solidFill>
                    <a:schemeClr val="tx1"/>
                  </a:solidFill>
                </a:endParaRPr>
              </a:p>
            </p:txBody>
          </p:sp>
          <p:sp>
            <p:nvSpPr>
              <p:cNvPr id="145" name="矩形 144"/>
              <p:cNvSpPr/>
              <p:nvPr/>
            </p:nvSpPr>
            <p:spPr>
              <a:xfrm>
                <a:off x="659538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39</a:t>
                </a:r>
                <a:endParaRPr lang="zh-CN" altLang="en-US" b="1" dirty="0">
                  <a:solidFill>
                    <a:schemeClr val="tx1"/>
                  </a:solidFill>
                </a:endParaRPr>
              </a:p>
            </p:txBody>
          </p:sp>
          <p:sp>
            <p:nvSpPr>
              <p:cNvPr id="146" name="矩形 145"/>
              <p:cNvSpPr/>
              <p:nvPr/>
            </p:nvSpPr>
            <p:spPr>
              <a:xfrm>
                <a:off x="688944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40</a:t>
                </a:r>
                <a:endParaRPr lang="zh-CN" altLang="en-US" b="1" dirty="0">
                  <a:solidFill>
                    <a:schemeClr val="tx1"/>
                  </a:solidFill>
                </a:endParaRPr>
              </a:p>
            </p:txBody>
          </p:sp>
          <p:sp>
            <p:nvSpPr>
              <p:cNvPr id="147" name="矩形 146"/>
              <p:cNvSpPr/>
              <p:nvPr/>
            </p:nvSpPr>
            <p:spPr>
              <a:xfrm>
                <a:off x="718350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41</a:t>
                </a:r>
                <a:endParaRPr lang="zh-CN" altLang="en-US" b="1" dirty="0">
                  <a:solidFill>
                    <a:schemeClr val="tx1"/>
                  </a:solidFill>
                </a:endParaRPr>
              </a:p>
            </p:txBody>
          </p:sp>
          <p:sp>
            <p:nvSpPr>
              <p:cNvPr id="148" name="矩形 147"/>
              <p:cNvSpPr/>
              <p:nvPr/>
            </p:nvSpPr>
            <p:spPr>
              <a:xfrm>
                <a:off x="747756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42</a:t>
                </a:r>
                <a:endParaRPr lang="zh-CN" altLang="en-US" b="1" dirty="0">
                  <a:solidFill>
                    <a:schemeClr val="tx1"/>
                  </a:solidFill>
                </a:endParaRPr>
              </a:p>
            </p:txBody>
          </p:sp>
          <p:sp>
            <p:nvSpPr>
              <p:cNvPr id="149" name="矩形 148"/>
              <p:cNvSpPr/>
              <p:nvPr/>
            </p:nvSpPr>
            <p:spPr>
              <a:xfrm>
                <a:off x="777162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43</a:t>
                </a:r>
                <a:endParaRPr lang="zh-CN" altLang="en-US" b="1" dirty="0">
                  <a:solidFill>
                    <a:schemeClr val="tx1"/>
                  </a:solidFill>
                </a:endParaRPr>
              </a:p>
            </p:txBody>
          </p:sp>
          <p:sp>
            <p:nvSpPr>
              <p:cNvPr id="150" name="矩形 149"/>
              <p:cNvSpPr/>
              <p:nvPr/>
            </p:nvSpPr>
            <p:spPr>
              <a:xfrm>
                <a:off x="806568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44</a:t>
                </a:r>
                <a:endParaRPr lang="zh-CN" altLang="en-US" b="1" dirty="0">
                  <a:solidFill>
                    <a:schemeClr val="tx1"/>
                  </a:solidFill>
                </a:endParaRPr>
              </a:p>
            </p:txBody>
          </p:sp>
          <p:sp>
            <p:nvSpPr>
              <p:cNvPr id="151" name="矩形 150"/>
              <p:cNvSpPr/>
              <p:nvPr/>
            </p:nvSpPr>
            <p:spPr>
              <a:xfrm>
                <a:off x="835974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45</a:t>
                </a:r>
                <a:endParaRPr lang="zh-CN" altLang="en-US" b="1" dirty="0">
                  <a:solidFill>
                    <a:schemeClr val="tx1"/>
                  </a:solidFill>
                </a:endParaRPr>
              </a:p>
            </p:txBody>
          </p:sp>
          <p:sp>
            <p:nvSpPr>
              <p:cNvPr id="152" name="矩形 151"/>
              <p:cNvSpPr/>
              <p:nvPr/>
            </p:nvSpPr>
            <p:spPr>
              <a:xfrm>
                <a:off x="865380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46</a:t>
                </a:r>
                <a:endParaRPr lang="zh-CN" altLang="en-US" b="1" dirty="0">
                  <a:solidFill>
                    <a:schemeClr val="tx1"/>
                  </a:solidFill>
                </a:endParaRPr>
              </a:p>
            </p:txBody>
          </p:sp>
          <p:sp>
            <p:nvSpPr>
              <p:cNvPr id="153" name="矩形 152"/>
              <p:cNvSpPr/>
              <p:nvPr/>
            </p:nvSpPr>
            <p:spPr>
              <a:xfrm>
                <a:off x="894786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47</a:t>
                </a:r>
                <a:endParaRPr lang="zh-CN" altLang="en-US" b="1" dirty="0">
                  <a:solidFill>
                    <a:schemeClr val="tx1"/>
                  </a:solidFill>
                </a:endParaRPr>
              </a:p>
            </p:txBody>
          </p:sp>
          <p:sp>
            <p:nvSpPr>
              <p:cNvPr id="154" name="矩形 153"/>
              <p:cNvSpPr/>
              <p:nvPr/>
            </p:nvSpPr>
            <p:spPr>
              <a:xfrm>
                <a:off x="924192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48</a:t>
                </a:r>
                <a:endParaRPr lang="zh-CN" altLang="en-US" b="1" dirty="0">
                  <a:solidFill>
                    <a:schemeClr val="tx1"/>
                  </a:solidFill>
                </a:endParaRPr>
              </a:p>
            </p:txBody>
          </p:sp>
          <p:sp>
            <p:nvSpPr>
              <p:cNvPr id="155" name="矩形 154"/>
              <p:cNvSpPr/>
              <p:nvPr/>
            </p:nvSpPr>
            <p:spPr>
              <a:xfrm>
                <a:off x="953598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49</a:t>
                </a:r>
                <a:endParaRPr lang="zh-CN" altLang="en-US" b="1" dirty="0">
                  <a:solidFill>
                    <a:schemeClr val="tx1"/>
                  </a:solidFill>
                </a:endParaRPr>
              </a:p>
            </p:txBody>
          </p:sp>
          <p:sp>
            <p:nvSpPr>
              <p:cNvPr id="156" name="矩形 155"/>
              <p:cNvSpPr/>
              <p:nvPr/>
            </p:nvSpPr>
            <p:spPr>
              <a:xfrm>
                <a:off x="983004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50</a:t>
                </a:r>
                <a:endParaRPr lang="zh-CN" altLang="en-US" b="1" dirty="0">
                  <a:solidFill>
                    <a:schemeClr val="tx1"/>
                  </a:solidFill>
                </a:endParaRPr>
              </a:p>
            </p:txBody>
          </p:sp>
          <p:sp>
            <p:nvSpPr>
              <p:cNvPr id="157" name="矩形 156"/>
              <p:cNvSpPr/>
              <p:nvPr/>
            </p:nvSpPr>
            <p:spPr>
              <a:xfrm>
                <a:off x="1012410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51</a:t>
                </a:r>
                <a:endParaRPr lang="zh-CN" altLang="en-US" b="1" dirty="0">
                  <a:solidFill>
                    <a:schemeClr val="tx1"/>
                  </a:solidFill>
                </a:endParaRPr>
              </a:p>
            </p:txBody>
          </p:sp>
          <p:sp>
            <p:nvSpPr>
              <p:cNvPr id="158" name="矩形 157"/>
              <p:cNvSpPr/>
              <p:nvPr/>
            </p:nvSpPr>
            <p:spPr>
              <a:xfrm>
                <a:off x="1041816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52</a:t>
                </a:r>
                <a:endParaRPr lang="zh-CN" altLang="en-US" b="1" dirty="0">
                  <a:solidFill>
                    <a:schemeClr val="tx1"/>
                  </a:solidFill>
                </a:endParaRPr>
              </a:p>
            </p:txBody>
          </p:sp>
          <p:sp>
            <p:nvSpPr>
              <p:cNvPr id="159" name="矩形 158"/>
              <p:cNvSpPr/>
              <p:nvPr/>
            </p:nvSpPr>
            <p:spPr>
              <a:xfrm>
                <a:off x="1071222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53</a:t>
                </a:r>
                <a:endParaRPr lang="zh-CN" altLang="en-US" b="1" dirty="0">
                  <a:solidFill>
                    <a:schemeClr val="tx1"/>
                  </a:solidFill>
                </a:endParaRPr>
              </a:p>
            </p:txBody>
          </p:sp>
          <p:sp>
            <p:nvSpPr>
              <p:cNvPr id="160" name="矩形 159"/>
              <p:cNvSpPr/>
              <p:nvPr/>
            </p:nvSpPr>
            <p:spPr>
              <a:xfrm>
                <a:off x="1100628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54</a:t>
                </a:r>
                <a:endParaRPr lang="zh-CN" altLang="en-US" b="1" dirty="0">
                  <a:solidFill>
                    <a:schemeClr val="tx1"/>
                  </a:solidFill>
                </a:endParaRPr>
              </a:p>
            </p:txBody>
          </p:sp>
          <p:sp>
            <p:nvSpPr>
              <p:cNvPr id="161" name="矩形 160"/>
              <p:cNvSpPr/>
              <p:nvPr/>
            </p:nvSpPr>
            <p:spPr>
              <a:xfrm>
                <a:off x="11301095"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55</a:t>
                </a:r>
                <a:endParaRPr lang="zh-CN" altLang="en-US" b="1" dirty="0">
                  <a:solidFill>
                    <a:schemeClr val="tx1"/>
                  </a:solidFill>
                </a:endParaRPr>
              </a:p>
            </p:txBody>
          </p:sp>
          <p:sp>
            <p:nvSpPr>
              <p:cNvPr id="162" name="矩形 161"/>
              <p:cNvSpPr/>
              <p:nvPr/>
            </p:nvSpPr>
            <p:spPr>
              <a:xfrm>
                <a:off x="11595155"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56</a:t>
                </a:r>
                <a:endParaRPr lang="zh-CN" altLang="en-US" b="1" dirty="0">
                  <a:solidFill>
                    <a:schemeClr val="tx1"/>
                  </a:solidFill>
                </a:endParaRPr>
              </a:p>
            </p:txBody>
          </p:sp>
        </p:grpSp>
        <p:sp>
          <p:nvSpPr>
            <p:cNvPr id="163" name="文本框 162"/>
            <p:cNvSpPr txBox="1"/>
            <p:nvPr/>
          </p:nvSpPr>
          <p:spPr>
            <a:xfrm>
              <a:off x="1703056" y="1829801"/>
              <a:ext cx="1284262" cy="369332"/>
            </a:xfrm>
            <a:prstGeom prst="rect">
              <a:avLst/>
            </a:prstGeom>
            <a:noFill/>
          </p:spPr>
          <p:txBody>
            <a:bodyPr wrap="square" rtlCol="0">
              <a:spAutoFit/>
            </a:bodyPr>
            <a:lstStyle/>
            <a:p>
              <a:r>
                <a:rPr lang="zh-CN" altLang="en-US" b="1" dirty="0"/>
                <a:t>字节序号</a:t>
              </a:r>
              <a:endParaRPr lang="zh-CN" altLang="en-US" b="1" dirty="0"/>
            </a:p>
          </p:txBody>
        </p:sp>
      </p:grpSp>
    </p:spTree>
    <p:custDataLst>
      <p:tags r:id="rId5"/>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p:tgtEl>
                                          <p:spTgt spid="4"/>
                                        </p:tgtEl>
                                        <p:attrNameLst>
                                          <p:attrName>ppt_y</p:attrName>
                                        </p:attrNameLst>
                                      </p:cBhvr>
                                      <p:tavLst>
                                        <p:tav tm="0">
                                          <p:val>
                                            <p:strVal val="#ppt_y-#ppt_h*1.125000"/>
                                          </p:val>
                                        </p:tav>
                                        <p:tav tm="100000">
                                          <p:val>
                                            <p:strVal val="#ppt_y"/>
                                          </p:val>
                                        </p:tav>
                                      </p:tavLst>
                                    </p:anim>
                                    <p:animEffect transition="in" filter="wipe(down)">
                                      <p:cBhvr>
                                        <p:cTn id="8" dur="1000"/>
                                        <p:tgtEl>
                                          <p:spTgt spid="4"/>
                                        </p:tgtEl>
                                      </p:cBhvr>
                                    </p:animEffect>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121"/>
                                        </p:tgtEl>
                                        <p:attrNameLst>
                                          <p:attrName>style.visibility</p:attrName>
                                        </p:attrNameLst>
                                      </p:cBhvr>
                                      <p:to>
                                        <p:strVal val="visible"/>
                                      </p:to>
                                    </p:set>
                                    <p:anim calcmode="lin" valueType="num">
                                      <p:cBhvr additive="base">
                                        <p:cTn id="13" dur="500" fill="hold"/>
                                        <p:tgtEl>
                                          <p:spTgt spid="121"/>
                                        </p:tgtEl>
                                        <p:attrNameLst>
                                          <p:attrName>ppt_x</p:attrName>
                                        </p:attrNameLst>
                                      </p:cBhvr>
                                      <p:tavLst>
                                        <p:tav tm="0">
                                          <p:val>
                                            <p:strVal val="0-#ppt_w/2"/>
                                          </p:val>
                                        </p:tav>
                                        <p:tav tm="100000">
                                          <p:val>
                                            <p:strVal val="#ppt_x"/>
                                          </p:val>
                                        </p:tav>
                                      </p:tavLst>
                                    </p:anim>
                                    <p:anim calcmode="lin" valueType="num">
                                      <p:cBhvr additive="base">
                                        <p:cTn id="14" dur="500" fill="hold"/>
                                        <p:tgtEl>
                                          <p:spTgt spid="121"/>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2" presetClass="entr" presetSubtype="1" fill="hold" grpId="0" nodeType="clickEffect">
                                  <p:stCondLst>
                                    <p:cond delay="0"/>
                                  </p:stCondLst>
                                  <p:childTnLst>
                                    <p:set>
                                      <p:cBhvr>
                                        <p:cTn id="18" dur="1" fill="hold">
                                          <p:stCondLst>
                                            <p:cond delay="0"/>
                                          </p:stCondLst>
                                        </p:cTn>
                                        <p:tgtEl>
                                          <p:spTgt spid="122"/>
                                        </p:tgtEl>
                                        <p:attrNameLst>
                                          <p:attrName>style.visibility</p:attrName>
                                        </p:attrNameLst>
                                      </p:cBhvr>
                                      <p:to>
                                        <p:strVal val="visible"/>
                                      </p:to>
                                    </p:set>
                                    <p:anim calcmode="lin" valueType="num">
                                      <p:cBhvr additive="base">
                                        <p:cTn id="19" dur="500"/>
                                        <p:tgtEl>
                                          <p:spTgt spid="122"/>
                                        </p:tgtEl>
                                        <p:attrNameLst>
                                          <p:attrName>ppt_y</p:attrName>
                                        </p:attrNameLst>
                                      </p:cBhvr>
                                      <p:tavLst>
                                        <p:tav tm="0">
                                          <p:val>
                                            <p:strVal val="#ppt_y-#ppt_h*1.125000"/>
                                          </p:val>
                                        </p:tav>
                                        <p:tav tm="100000">
                                          <p:val>
                                            <p:strVal val="#ppt_y"/>
                                          </p:val>
                                        </p:tav>
                                      </p:tavLst>
                                    </p:anim>
                                    <p:animEffect transition="in" filter="wipe(down)">
                                      <p:cBhvr>
                                        <p:cTn id="20" dur="500"/>
                                        <p:tgtEl>
                                          <p:spTgt spid="122"/>
                                        </p:tgtEl>
                                      </p:cBhvr>
                                    </p:animEffect>
                                  </p:childTnLst>
                                </p:cTn>
                              </p:par>
                            </p:childTnLst>
                          </p:cTn>
                        </p:par>
                      </p:childTnLst>
                    </p:cTn>
                  </p:par>
                  <p:par>
                    <p:cTn id="21" fill="hold">
                      <p:stCondLst>
                        <p:cond delay="indefinite"/>
                      </p:stCondLst>
                      <p:childTnLst>
                        <p:par>
                          <p:cTn id="22" fill="hold">
                            <p:stCondLst>
                              <p:cond delay="0"/>
                            </p:stCondLst>
                            <p:childTnLst>
                              <p:par>
                                <p:cTn id="23" presetID="12" presetClass="entr" presetSubtype="4" fill="hold" grpId="0" nodeType="clickEffect">
                                  <p:stCondLst>
                                    <p:cond delay="0"/>
                                  </p:stCondLst>
                                  <p:childTnLst>
                                    <p:set>
                                      <p:cBhvr>
                                        <p:cTn id="24" dur="1" fill="hold">
                                          <p:stCondLst>
                                            <p:cond delay="0"/>
                                          </p:stCondLst>
                                        </p:cTn>
                                        <p:tgtEl>
                                          <p:spTgt spid="124"/>
                                        </p:tgtEl>
                                        <p:attrNameLst>
                                          <p:attrName>style.visibility</p:attrName>
                                        </p:attrNameLst>
                                      </p:cBhvr>
                                      <p:to>
                                        <p:strVal val="visible"/>
                                      </p:to>
                                    </p:set>
                                    <p:anim calcmode="lin" valueType="num">
                                      <p:cBhvr additive="base">
                                        <p:cTn id="25" dur="500"/>
                                        <p:tgtEl>
                                          <p:spTgt spid="124"/>
                                        </p:tgtEl>
                                        <p:attrNameLst>
                                          <p:attrName>ppt_y</p:attrName>
                                        </p:attrNameLst>
                                      </p:cBhvr>
                                      <p:tavLst>
                                        <p:tav tm="0">
                                          <p:val>
                                            <p:strVal val="#ppt_y+#ppt_h*1.125000"/>
                                          </p:val>
                                        </p:tav>
                                        <p:tav tm="100000">
                                          <p:val>
                                            <p:strVal val="#ppt_y"/>
                                          </p:val>
                                        </p:tav>
                                      </p:tavLst>
                                    </p:anim>
                                    <p:animEffect transition="in" filter="wipe(up)">
                                      <p:cBhvr>
                                        <p:cTn id="26" dur="500"/>
                                        <p:tgtEl>
                                          <p:spTgt spid="124"/>
                                        </p:tgtEl>
                                      </p:cBhvr>
                                    </p:animEffect>
                                  </p:childTnLst>
                                </p:cTn>
                              </p:par>
                            </p:childTnLst>
                          </p:cTn>
                        </p:par>
                      </p:childTnLst>
                    </p:cTn>
                  </p:par>
                  <p:par>
                    <p:cTn id="27" fill="hold">
                      <p:stCondLst>
                        <p:cond delay="indefinite"/>
                      </p:stCondLst>
                      <p:childTnLst>
                        <p:par>
                          <p:cTn id="28" fill="hold">
                            <p:stCondLst>
                              <p:cond delay="0"/>
                            </p:stCondLst>
                            <p:childTnLst>
                              <p:par>
                                <p:cTn id="29" presetID="12" presetClass="entr" presetSubtype="4" fill="hold" grpId="0" nodeType="clickEffect">
                                  <p:stCondLst>
                                    <p:cond delay="0"/>
                                  </p:stCondLst>
                                  <p:childTnLst>
                                    <p:set>
                                      <p:cBhvr>
                                        <p:cTn id="30" dur="1" fill="hold">
                                          <p:stCondLst>
                                            <p:cond delay="0"/>
                                          </p:stCondLst>
                                        </p:cTn>
                                        <p:tgtEl>
                                          <p:spTgt spid="127"/>
                                        </p:tgtEl>
                                        <p:attrNameLst>
                                          <p:attrName>style.visibility</p:attrName>
                                        </p:attrNameLst>
                                      </p:cBhvr>
                                      <p:to>
                                        <p:strVal val="visible"/>
                                      </p:to>
                                    </p:set>
                                    <p:anim calcmode="lin" valueType="num">
                                      <p:cBhvr additive="base">
                                        <p:cTn id="31" dur="500"/>
                                        <p:tgtEl>
                                          <p:spTgt spid="127"/>
                                        </p:tgtEl>
                                        <p:attrNameLst>
                                          <p:attrName>ppt_y</p:attrName>
                                        </p:attrNameLst>
                                      </p:cBhvr>
                                      <p:tavLst>
                                        <p:tav tm="0">
                                          <p:val>
                                            <p:strVal val="#ppt_y+#ppt_h*1.125000"/>
                                          </p:val>
                                        </p:tav>
                                        <p:tav tm="100000">
                                          <p:val>
                                            <p:strVal val="#ppt_y"/>
                                          </p:val>
                                        </p:tav>
                                      </p:tavLst>
                                    </p:anim>
                                    <p:animEffect transition="in" filter="wipe(up)">
                                      <p:cBhvr>
                                        <p:cTn id="32" dur="500"/>
                                        <p:tgtEl>
                                          <p:spTgt spid="127"/>
                                        </p:tgtEl>
                                      </p:cBhvr>
                                    </p:animEffect>
                                  </p:childTnLst>
                                </p:cTn>
                              </p:par>
                            </p:childTnLst>
                          </p:cTn>
                        </p:par>
                      </p:childTnLst>
                    </p:cTn>
                  </p:par>
                  <p:par>
                    <p:cTn id="33" fill="hold">
                      <p:stCondLst>
                        <p:cond delay="indefinite"/>
                      </p:stCondLst>
                      <p:childTnLst>
                        <p:par>
                          <p:cTn id="34" fill="hold">
                            <p:stCondLst>
                              <p:cond delay="0"/>
                            </p:stCondLst>
                            <p:childTnLst>
                              <p:par>
                                <p:cTn id="35" presetID="12" presetClass="entr" presetSubtype="1" fill="hold" grpId="0" nodeType="clickEffect">
                                  <p:stCondLst>
                                    <p:cond delay="0"/>
                                  </p:stCondLst>
                                  <p:childTnLst>
                                    <p:set>
                                      <p:cBhvr>
                                        <p:cTn id="36" dur="1" fill="hold">
                                          <p:stCondLst>
                                            <p:cond delay="0"/>
                                          </p:stCondLst>
                                        </p:cTn>
                                        <p:tgtEl>
                                          <p:spTgt spid="128"/>
                                        </p:tgtEl>
                                        <p:attrNameLst>
                                          <p:attrName>style.visibility</p:attrName>
                                        </p:attrNameLst>
                                      </p:cBhvr>
                                      <p:to>
                                        <p:strVal val="visible"/>
                                      </p:to>
                                    </p:set>
                                    <p:anim calcmode="lin" valueType="num">
                                      <p:cBhvr additive="base">
                                        <p:cTn id="37" dur="500"/>
                                        <p:tgtEl>
                                          <p:spTgt spid="128"/>
                                        </p:tgtEl>
                                        <p:attrNameLst>
                                          <p:attrName>ppt_y</p:attrName>
                                        </p:attrNameLst>
                                      </p:cBhvr>
                                      <p:tavLst>
                                        <p:tav tm="0">
                                          <p:val>
                                            <p:strVal val="#ppt_y-#ppt_h*1.125000"/>
                                          </p:val>
                                        </p:tav>
                                        <p:tav tm="100000">
                                          <p:val>
                                            <p:strVal val="#ppt_y"/>
                                          </p:val>
                                        </p:tav>
                                      </p:tavLst>
                                    </p:anim>
                                    <p:animEffect transition="in" filter="wipe(down)">
                                      <p:cBhvr>
                                        <p:cTn id="38" dur="500"/>
                                        <p:tgtEl>
                                          <p:spTgt spid="128"/>
                                        </p:tgtEl>
                                      </p:cBhvr>
                                    </p:animEffect>
                                  </p:childTnLst>
                                </p:cTn>
                              </p:par>
                            </p:childTnLst>
                          </p:cTn>
                        </p:par>
                      </p:childTnLst>
                    </p:cTn>
                  </p:par>
                  <p:par>
                    <p:cTn id="39" fill="hold">
                      <p:stCondLst>
                        <p:cond delay="indefinite"/>
                      </p:stCondLst>
                      <p:childTnLst>
                        <p:par>
                          <p:cTn id="40" fill="hold">
                            <p:stCondLst>
                              <p:cond delay="0"/>
                            </p:stCondLst>
                            <p:childTnLst>
                              <p:par>
                                <p:cTn id="41" presetID="30" presetClass="entr" presetSubtype="0" fill="hold" grpId="0" nodeType="clickEffect">
                                  <p:stCondLst>
                                    <p:cond delay="0"/>
                                  </p:stCondLst>
                                  <p:childTnLst>
                                    <p:set>
                                      <p:cBhvr>
                                        <p:cTn id="42" dur="1" fill="hold">
                                          <p:stCondLst>
                                            <p:cond delay="0"/>
                                          </p:stCondLst>
                                        </p:cTn>
                                        <p:tgtEl>
                                          <p:spTgt spid="130"/>
                                        </p:tgtEl>
                                        <p:attrNameLst>
                                          <p:attrName>style.visibility</p:attrName>
                                        </p:attrNameLst>
                                      </p:cBhvr>
                                      <p:to>
                                        <p:strVal val="visible"/>
                                      </p:to>
                                    </p:set>
                                    <p:animEffect transition="in" filter="fade">
                                      <p:cBhvr>
                                        <p:cTn id="43" dur="800" decel="100000"/>
                                        <p:tgtEl>
                                          <p:spTgt spid="130"/>
                                        </p:tgtEl>
                                      </p:cBhvr>
                                    </p:animEffect>
                                    <p:anim calcmode="lin" valueType="num">
                                      <p:cBhvr>
                                        <p:cTn id="44" dur="800" decel="100000" fill="hold"/>
                                        <p:tgtEl>
                                          <p:spTgt spid="130"/>
                                        </p:tgtEl>
                                        <p:attrNameLst>
                                          <p:attrName>style.rotation</p:attrName>
                                        </p:attrNameLst>
                                      </p:cBhvr>
                                      <p:tavLst>
                                        <p:tav tm="0">
                                          <p:val>
                                            <p:fltVal val="-90"/>
                                          </p:val>
                                        </p:tav>
                                        <p:tav tm="100000">
                                          <p:val>
                                            <p:fltVal val="0"/>
                                          </p:val>
                                        </p:tav>
                                      </p:tavLst>
                                    </p:anim>
                                    <p:anim calcmode="lin" valueType="num">
                                      <p:cBhvr>
                                        <p:cTn id="45" dur="800" decel="100000" fill="hold"/>
                                        <p:tgtEl>
                                          <p:spTgt spid="130"/>
                                        </p:tgtEl>
                                        <p:attrNameLst>
                                          <p:attrName>ppt_x</p:attrName>
                                        </p:attrNameLst>
                                      </p:cBhvr>
                                      <p:tavLst>
                                        <p:tav tm="0">
                                          <p:val>
                                            <p:strVal val="#ppt_x+0.4"/>
                                          </p:val>
                                        </p:tav>
                                        <p:tav tm="100000">
                                          <p:val>
                                            <p:strVal val="#ppt_x-0.05"/>
                                          </p:val>
                                        </p:tav>
                                      </p:tavLst>
                                    </p:anim>
                                    <p:anim calcmode="lin" valueType="num">
                                      <p:cBhvr>
                                        <p:cTn id="46" dur="800" decel="100000" fill="hold"/>
                                        <p:tgtEl>
                                          <p:spTgt spid="130"/>
                                        </p:tgtEl>
                                        <p:attrNameLst>
                                          <p:attrName>ppt_y</p:attrName>
                                        </p:attrNameLst>
                                      </p:cBhvr>
                                      <p:tavLst>
                                        <p:tav tm="0">
                                          <p:val>
                                            <p:strVal val="#ppt_y-0.4"/>
                                          </p:val>
                                        </p:tav>
                                        <p:tav tm="100000">
                                          <p:val>
                                            <p:strVal val="#ppt_y+0.1"/>
                                          </p:val>
                                        </p:tav>
                                      </p:tavLst>
                                    </p:anim>
                                    <p:anim calcmode="lin" valueType="num">
                                      <p:cBhvr>
                                        <p:cTn id="47" dur="200" accel="100000" fill="hold">
                                          <p:stCondLst>
                                            <p:cond delay="800"/>
                                          </p:stCondLst>
                                        </p:cTn>
                                        <p:tgtEl>
                                          <p:spTgt spid="130"/>
                                        </p:tgtEl>
                                        <p:attrNameLst>
                                          <p:attrName>ppt_x</p:attrName>
                                        </p:attrNameLst>
                                      </p:cBhvr>
                                      <p:tavLst>
                                        <p:tav tm="0">
                                          <p:val>
                                            <p:strVal val="#ppt_x-0.05"/>
                                          </p:val>
                                        </p:tav>
                                        <p:tav tm="100000">
                                          <p:val>
                                            <p:strVal val="#ppt_x"/>
                                          </p:val>
                                        </p:tav>
                                      </p:tavLst>
                                    </p:anim>
                                    <p:anim calcmode="lin" valueType="num">
                                      <p:cBhvr>
                                        <p:cTn id="48" dur="200" accel="100000" fill="hold">
                                          <p:stCondLst>
                                            <p:cond delay="800"/>
                                          </p:stCondLst>
                                        </p:cTn>
                                        <p:tgtEl>
                                          <p:spTgt spid="130"/>
                                        </p:tgtEl>
                                        <p:attrNameLst>
                                          <p:attrName>ppt_y</p:attrName>
                                        </p:attrNameLst>
                                      </p:cBhvr>
                                      <p:tavLst>
                                        <p:tav tm="0">
                                          <p:val>
                                            <p:strVal val="#ppt_y+0.1"/>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2" presetClass="entr" presetSubtype="8" fill="hold" nodeType="clickEffect">
                                  <p:stCondLst>
                                    <p:cond delay="0"/>
                                  </p:stCondLst>
                                  <p:childTnLst>
                                    <p:set>
                                      <p:cBhvr>
                                        <p:cTn id="52" dur="1" fill="hold">
                                          <p:stCondLst>
                                            <p:cond delay="0"/>
                                          </p:stCondLst>
                                        </p:cTn>
                                        <p:tgtEl>
                                          <p:spTgt spid="164"/>
                                        </p:tgtEl>
                                        <p:attrNameLst>
                                          <p:attrName>style.visibility</p:attrName>
                                        </p:attrNameLst>
                                      </p:cBhvr>
                                      <p:to>
                                        <p:strVal val="visible"/>
                                      </p:to>
                                    </p:set>
                                    <p:animEffect transition="in" filter="wipe(left)">
                                      <p:cBhvr>
                                        <p:cTn id="53" dur="1000"/>
                                        <p:tgtEl>
                                          <p:spTgt spid="1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 grpId="0" bldLvl="0" animBg="1"/>
      <p:bldP spid="124" grpId="0" bldLvl="0" animBg="1"/>
      <p:bldP spid="127" grpId="0"/>
      <p:bldP spid="128" grpId="0"/>
      <p:bldP spid="130"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04800" y="749300"/>
            <a:ext cx="6192344" cy="400110"/>
            <a:chOff x="424117" y="898245"/>
            <a:chExt cx="6192344" cy="400110"/>
          </a:xfrm>
        </p:grpSpPr>
        <p:sp>
          <p:nvSpPr>
            <p:cNvPr id="2" name="平行四边形 1"/>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p:cNvSpPr txBox="1"/>
            <p:nvPr/>
          </p:nvSpPr>
          <p:spPr>
            <a:xfrm>
              <a:off x="1052423" y="898245"/>
              <a:ext cx="5564038" cy="400110"/>
            </a:xfrm>
            <a:prstGeom prst="rect">
              <a:avLst/>
            </a:prstGeom>
            <a:noFill/>
          </p:spPr>
          <p:txBody>
            <a:bodyPr wrap="square" rtlCol="0">
              <a:spAutoFit/>
            </a:bodyPr>
            <a:lstStyle/>
            <a:p>
              <a:r>
                <a:rPr lang="zh-CN" altLang="en-US" sz="2000" b="1" dirty="0"/>
                <a:t>计算机网络的性能指标</a:t>
              </a:r>
              <a:endParaRPr lang="zh-CN" altLang="en-US" sz="2000" b="1" dirty="0"/>
            </a:p>
          </p:txBody>
        </p:sp>
      </p:grpSp>
      <p:sp>
        <p:nvSpPr>
          <p:cNvPr id="86" name="îṡ1îḑè"/>
          <p:cNvSpPr/>
          <p:nvPr/>
        </p:nvSpPr>
        <p:spPr>
          <a:xfrm>
            <a:off x="304800" y="1299908"/>
            <a:ext cx="1334228" cy="482600"/>
          </a:xfrm>
          <a:prstGeom prst="rect">
            <a:avLst/>
          </a:prstGeom>
          <a:solidFill>
            <a:schemeClr val="accent1"/>
          </a:solidFill>
          <a:ln w="12700" cap="rnd">
            <a:noFill/>
            <a:prstDash val="solid"/>
            <a:round/>
          </a:ln>
          <a:effectLst>
            <a:outerShdw blurRad="254000" dist="127000" algn="ctr" rotWithShape="0">
              <a:schemeClr val="accent1">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r>
              <a:rPr lang="zh-CN" altLang="en-US" b="1" dirty="0">
                <a:solidFill>
                  <a:schemeClr val="bg1"/>
                </a:solidFill>
              </a:rPr>
              <a:t>速率</a:t>
            </a:r>
            <a:endParaRPr lang="en-GB" b="1" dirty="0">
              <a:solidFill>
                <a:schemeClr val="bg1"/>
              </a:solidFill>
            </a:endParaRPr>
          </a:p>
        </p:txBody>
      </p:sp>
      <p:sp>
        <p:nvSpPr>
          <p:cNvPr id="87" name="îṧḻîḍê"/>
          <p:cNvSpPr/>
          <p:nvPr/>
        </p:nvSpPr>
        <p:spPr>
          <a:xfrm>
            <a:off x="1768825" y="1299908"/>
            <a:ext cx="1334228" cy="482600"/>
          </a:xfrm>
          <a:prstGeom prst="rect">
            <a:avLst/>
          </a:prstGeom>
          <a:solidFill>
            <a:schemeClr val="bg2">
              <a:lumMod val="90000"/>
            </a:schemeClr>
          </a:solidFill>
          <a:ln w="12700" cap="rnd">
            <a:noFill/>
            <a:prstDash val="solid"/>
            <a:rou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r>
              <a:rPr lang="zh-CN" altLang="en-US" b="1" dirty="0">
                <a:solidFill>
                  <a:schemeClr val="bg1"/>
                </a:solidFill>
              </a:rPr>
              <a:t>带宽</a:t>
            </a:r>
            <a:endParaRPr lang="en-GB" b="1" dirty="0">
              <a:solidFill>
                <a:schemeClr val="bg1"/>
              </a:solidFill>
            </a:endParaRPr>
          </a:p>
        </p:txBody>
      </p:sp>
      <p:sp>
        <p:nvSpPr>
          <p:cNvPr id="88" name="iṡlíďè"/>
          <p:cNvSpPr/>
          <p:nvPr/>
        </p:nvSpPr>
        <p:spPr>
          <a:xfrm>
            <a:off x="3232850" y="1299908"/>
            <a:ext cx="1334228" cy="482600"/>
          </a:xfrm>
          <a:prstGeom prst="rect">
            <a:avLst/>
          </a:prstGeom>
          <a:solidFill>
            <a:schemeClr val="bg2">
              <a:lumMod val="90000"/>
            </a:schemeClr>
          </a:solidFill>
          <a:ln w="12700" cap="rnd">
            <a:noFill/>
            <a:prstDash val="solid"/>
            <a:rou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r>
              <a:rPr lang="zh-CN" altLang="en-US" b="1" dirty="0">
                <a:solidFill>
                  <a:srgbClr val="FFFFFF"/>
                </a:solidFill>
              </a:rPr>
              <a:t>吞吐量</a:t>
            </a:r>
            <a:endParaRPr lang="en-GB" b="1" dirty="0">
              <a:solidFill>
                <a:srgbClr val="FFFFFF"/>
              </a:solidFill>
            </a:endParaRPr>
          </a:p>
        </p:txBody>
      </p:sp>
      <p:sp>
        <p:nvSpPr>
          <p:cNvPr id="89" name="iṥľïdè"/>
          <p:cNvSpPr/>
          <p:nvPr/>
        </p:nvSpPr>
        <p:spPr>
          <a:xfrm>
            <a:off x="4696875" y="1299908"/>
            <a:ext cx="1334228" cy="482600"/>
          </a:xfrm>
          <a:prstGeom prst="rect">
            <a:avLst/>
          </a:prstGeom>
          <a:solidFill>
            <a:schemeClr val="bg2">
              <a:lumMod val="90000"/>
            </a:schemeClr>
          </a:solidFill>
          <a:ln w="12700" cap="rnd">
            <a:noFill/>
            <a:prstDash val="solid"/>
            <a:rou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r>
              <a:rPr lang="zh-CN" altLang="en-US" b="1" dirty="0">
                <a:solidFill>
                  <a:schemeClr val="bg1"/>
                </a:solidFill>
              </a:rPr>
              <a:t>时延</a:t>
            </a:r>
            <a:endParaRPr lang="en-GB" b="1" dirty="0">
              <a:solidFill>
                <a:schemeClr val="bg1"/>
              </a:solidFill>
            </a:endParaRPr>
          </a:p>
        </p:txBody>
      </p:sp>
      <p:sp>
        <p:nvSpPr>
          <p:cNvPr id="90" name="îśľîḍé"/>
          <p:cNvSpPr/>
          <p:nvPr/>
        </p:nvSpPr>
        <p:spPr>
          <a:xfrm>
            <a:off x="7624925" y="1299908"/>
            <a:ext cx="1334228" cy="482600"/>
          </a:xfrm>
          <a:prstGeom prst="rect">
            <a:avLst/>
          </a:prstGeom>
          <a:solidFill>
            <a:schemeClr val="bg2">
              <a:lumMod val="90000"/>
            </a:schemeClr>
          </a:solidFill>
          <a:ln w="12700" cap="rnd">
            <a:noFill/>
            <a:prstDash val="solid"/>
            <a:rou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r>
              <a:rPr lang="zh-CN" altLang="en-US" b="1" dirty="0">
                <a:solidFill>
                  <a:schemeClr val="bg1"/>
                </a:solidFill>
              </a:rPr>
              <a:t>往返时间</a:t>
            </a:r>
            <a:endParaRPr lang="en-GB" b="1" dirty="0">
              <a:solidFill>
                <a:schemeClr val="bg1"/>
              </a:solidFill>
            </a:endParaRPr>
          </a:p>
        </p:txBody>
      </p:sp>
      <p:sp>
        <p:nvSpPr>
          <p:cNvPr id="91" name="îśľîḍé"/>
          <p:cNvSpPr/>
          <p:nvPr/>
        </p:nvSpPr>
        <p:spPr>
          <a:xfrm>
            <a:off x="6160900" y="1299908"/>
            <a:ext cx="1334228" cy="482600"/>
          </a:xfrm>
          <a:prstGeom prst="rect">
            <a:avLst/>
          </a:prstGeom>
          <a:solidFill>
            <a:schemeClr val="bg2">
              <a:lumMod val="90000"/>
            </a:schemeClr>
          </a:solidFill>
          <a:ln w="12700" cap="rnd">
            <a:noFill/>
            <a:prstDash val="solid"/>
            <a:rou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r>
              <a:rPr lang="zh-CN" altLang="en-US" b="1" dirty="0">
                <a:solidFill>
                  <a:schemeClr val="bg1"/>
                </a:solidFill>
              </a:rPr>
              <a:t>时延带宽积</a:t>
            </a:r>
            <a:endParaRPr lang="en-GB" b="1" dirty="0">
              <a:solidFill>
                <a:schemeClr val="bg1"/>
              </a:solidFill>
            </a:endParaRPr>
          </a:p>
        </p:txBody>
      </p:sp>
      <p:sp>
        <p:nvSpPr>
          <p:cNvPr id="92" name="îśľîḍé"/>
          <p:cNvSpPr/>
          <p:nvPr/>
        </p:nvSpPr>
        <p:spPr>
          <a:xfrm>
            <a:off x="9088950" y="1299908"/>
            <a:ext cx="1334228" cy="482600"/>
          </a:xfrm>
          <a:prstGeom prst="rect">
            <a:avLst/>
          </a:prstGeom>
          <a:solidFill>
            <a:schemeClr val="bg2">
              <a:lumMod val="90000"/>
            </a:schemeClr>
          </a:solidFill>
          <a:ln w="12700" cap="rnd">
            <a:noFill/>
            <a:prstDash val="solid"/>
            <a:rou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r>
              <a:rPr lang="zh-CN" altLang="en-US" b="1" dirty="0">
                <a:solidFill>
                  <a:schemeClr val="bg1"/>
                </a:solidFill>
              </a:rPr>
              <a:t>利用率</a:t>
            </a:r>
            <a:endParaRPr lang="en-GB" b="1" dirty="0">
              <a:solidFill>
                <a:schemeClr val="bg1"/>
              </a:solidFill>
            </a:endParaRPr>
          </a:p>
        </p:txBody>
      </p:sp>
      <p:sp>
        <p:nvSpPr>
          <p:cNvPr id="93" name="îśľîḍé"/>
          <p:cNvSpPr/>
          <p:nvPr/>
        </p:nvSpPr>
        <p:spPr>
          <a:xfrm>
            <a:off x="10552974" y="1299908"/>
            <a:ext cx="1334228" cy="482600"/>
          </a:xfrm>
          <a:prstGeom prst="rect">
            <a:avLst/>
          </a:prstGeom>
          <a:solidFill>
            <a:schemeClr val="bg2">
              <a:lumMod val="90000"/>
            </a:schemeClr>
          </a:solidFill>
          <a:ln w="12700" cap="rnd">
            <a:noFill/>
            <a:prstDash val="solid"/>
            <a:rou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r>
              <a:rPr lang="zh-CN" altLang="en-US" b="1" dirty="0">
                <a:solidFill>
                  <a:schemeClr val="bg1"/>
                </a:solidFill>
              </a:rPr>
              <a:t>丢包率</a:t>
            </a:r>
            <a:endParaRPr lang="en-GB" b="1" dirty="0">
              <a:solidFill>
                <a:schemeClr val="bg1"/>
              </a:solidFill>
            </a:endParaRPr>
          </a:p>
        </p:txBody>
      </p:sp>
      <p:sp>
        <p:nvSpPr>
          <p:cNvPr id="24" name="íşlïḍè"/>
          <p:cNvSpPr txBox="1"/>
          <p:nvPr/>
        </p:nvSpPr>
        <p:spPr>
          <a:xfrm>
            <a:off x="1223411" y="1933006"/>
            <a:ext cx="10369247" cy="677705"/>
          </a:xfrm>
          <a:prstGeom prst="rect">
            <a:avLst/>
          </a:prstGeom>
          <a:noFill/>
        </p:spPr>
        <p:txBody>
          <a:bodyPr wrap="square" lIns="91440" tIns="45720" rIns="91440" bIns="45720" anchor="ctr">
            <a:noAutofit/>
          </a:bodyPr>
          <a:lstStyle/>
          <a:p>
            <a:r>
              <a:rPr lang="zh-CN" altLang="en-US" b="1" dirty="0">
                <a:solidFill>
                  <a:schemeClr val="accent1">
                    <a:lumMod val="75000"/>
                  </a:schemeClr>
                </a:solidFill>
              </a:rPr>
              <a:t>比特</a:t>
            </a:r>
            <a:r>
              <a:rPr lang="zh-CN" altLang="en-US" b="1" dirty="0"/>
              <a:t>（bit，记为小写b）是计算机中</a:t>
            </a:r>
            <a:r>
              <a:rPr lang="zh-CN" altLang="en-US" b="1" dirty="0">
                <a:solidFill>
                  <a:schemeClr val="accent1">
                    <a:lumMod val="75000"/>
                  </a:schemeClr>
                </a:solidFill>
              </a:rPr>
              <a:t>数据量的基本单位</a:t>
            </a:r>
            <a:r>
              <a:rPr lang="zh-CN" altLang="en-US" b="1" dirty="0"/>
              <a:t>，一个比特就是</a:t>
            </a:r>
            <a:r>
              <a:rPr lang="zh-CN" altLang="en-US" b="1" dirty="0">
                <a:solidFill>
                  <a:schemeClr val="accent1">
                    <a:lumMod val="75000"/>
                  </a:schemeClr>
                </a:solidFill>
              </a:rPr>
              <a:t>二进制数字中的一个1或0</a:t>
            </a:r>
            <a:r>
              <a:rPr lang="zh-CN" altLang="en-US" b="1" dirty="0"/>
              <a:t>。</a:t>
            </a:r>
            <a:endParaRPr lang="zh-CN" altLang="en-US" b="1" dirty="0"/>
          </a:p>
        </p:txBody>
      </p:sp>
      <p:sp>
        <p:nvSpPr>
          <p:cNvPr id="26" name="íşlïḍè"/>
          <p:cNvSpPr txBox="1"/>
          <p:nvPr/>
        </p:nvSpPr>
        <p:spPr>
          <a:xfrm>
            <a:off x="1223411" y="2637691"/>
            <a:ext cx="10369247" cy="677705"/>
          </a:xfrm>
          <a:prstGeom prst="rect">
            <a:avLst/>
          </a:prstGeom>
          <a:noFill/>
        </p:spPr>
        <p:txBody>
          <a:bodyPr wrap="square" lIns="91440" tIns="45720" rIns="91440" bIns="45720" anchor="ctr">
            <a:noAutofit/>
          </a:bodyPr>
          <a:lstStyle/>
          <a:p>
            <a:r>
              <a:rPr lang="zh-CN" altLang="en-US" b="1" dirty="0"/>
              <a:t>数据量的常用单位有</a:t>
            </a:r>
            <a:r>
              <a:rPr lang="zh-CN" altLang="en-US" b="1" dirty="0">
                <a:solidFill>
                  <a:schemeClr val="accent1">
                    <a:lumMod val="75000"/>
                  </a:schemeClr>
                </a:solidFill>
              </a:rPr>
              <a:t>字节</a:t>
            </a:r>
            <a:r>
              <a:rPr lang="zh-CN" altLang="en-US" b="1" dirty="0"/>
              <a:t>（</a:t>
            </a:r>
            <a:r>
              <a:rPr lang="en-US" altLang="zh-CN" b="1" dirty="0"/>
              <a:t>byte</a:t>
            </a:r>
            <a:r>
              <a:rPr lang="zh-CN" altLang="en-US" b="1" dirty="0"/>
              <a:t>，记为大写</a:t>
            </a:r>
            <a:r>
              <a:rPr lang="en-US" altLang="zh-CN" b="1" dirty="0"/>
              <a:t>B</a:t>
            </a:r>
            <a:r>
              <a:rPr lang="zh-CN" altLang="en-US" b="1" dirty="0"/>
              <a:t>）、</a:t>
            </a:r>
            <a:r>
              <a:rPr lang="zh-CN" altLang="en-US" b="1" dirty="0">
                <a:solidFill>
                  <a:schemeClr val="accent1">
                    <a:lumMod val="75000"/>
                  </a:schemeClr>
                </a:solidFill>
              </a:rPr>
              <a:t>千字节</a:t>
            </a:r>
            <a:r>
              <a:rPr lang="zh-CN" altLang="en-US" b="1" dirty="0"/>
              <a:t>（</a:t>
            </a:r>
            <a:r>
              <a:rPr lang="en-US" altLang="zh-CN" b="1" dirty="0"/>
              <a:t>KB</a:t>
            </a:r>
            <a:r>
              <a:rPr lang="zh-CN" altLang="en-US" b="1" dirty="0"/>
              <a:t>）、</a:t>
            </a:r>
            <a:r>
              <a:rPr lang="zh-CN" altLang="en-US" b="1" dirty="0">
                <a:solidFill>
                  <a:schemeClr val="accent1">
                    <a:lumMod val="75000"/>
                  </a:schemeClr>
                </a:solidFill>
              </a:rPr>
              <a:t>兆字节</a:t>
            </a:r>
            <a:r>
              <a:rPr lang="zh-CN" altLang="en-US" b="1" dirty="0"/>
              <a:t>（</a:t>
            </a:r>
            <a:r>
              <a:rPr lang="en-US" altLang="zh-CN" b="1" dirty="0"/>
              <a:t>MB</a:t>
            </a:r>
            <a:r>
              <a:rPr lang="zh-CN" altLang="en-US" b="1" dirty="0"/>
              <a:t>）、</a:t>
            </a:r>
            <a:r>
              <a:rPr lang="zh-CN" altLang="en-US" b="1" dirty="0">
                <a:solidFill>
                  <a:schemeClr val="accent1">
                    <a:lumMod val="75000"/>
                  </a:schemeClr>
                </a:solidFill>
              </a:rPr>
              <a:t>吉字节</a:t>
            </a:r>
            <a:r>
              <a:rPr lang="zh-CN" altLang="en-US" b="1" dirty="0"/>
              <a:t>（</a:t>
            </a:r>
            <a:r>
              <a:rPr lang="en-US" altLang="zh-CN" b="1" dirty="0"/>
              <a:t>GB</a:t>
            </a:r>
            <a:r>
              <a:rPr lang="zh-CN" altLang="en-US" b="1" dirty="0"/>
              <a:t>）以及</a:t>
            </a:r>
            <a:r>
              <a:rPr lang="zh-CN" altLang="en-US" b="1" dirty="0">
                <a:solidFill>
                  <a:schemeClr val="accent1">
                    <a:lumMod val="75000"/>
                  </a:schemeClr>
                </a:solidFill>
              </a:rPr>
              <a:t>太字节</a:t>
            </a:r>
            <a:r>
              <a:rPr lang="zh-CN" altLang="en-US" b="1" dirty="0"/>
              <a:t>（</a:t>
            </a:r>
            <a:r>
              <a:rPr lang="en-US" altLang="zh-CN" b="1" dirty="0"/>
              <a:t>TB</a:t>
            </a:r>
            <a:r>
              <a:rPr lang="zh-CN" altLang="en-US" b="1" dirty="0"/>
              <a:t>）。</a:t>
            </a:r>
            <a:endParaRPr lang="zh-CN" altLang="en-US" b="1" dirty="0"/>
          </a:p>
        </p:txBody>
      </p:sp>
      <p:graphicFrame>
        <p:nvGraphicFramePr>
          <p:cNvPr id="9" name="表格 9"/>
          <p:cNvGraphicFramePr>
            <a:graphicFrameLocks noGrp="1"/>
          </p:cNvGraphicFramePr>
          <p:nvPr/>
        </p:nvGraphicFramePr>
        <p:xfrm>
          <a:off x="933106" y="3624919"/>
          <a:ext cx="4992116" cy="2595880"/>
        </p:xfrm>
        <a:graphic>
          <a:graphicData uri="http://schemas.openxmlformats.org/drawingml/2006/table">
            <a:tbl>
              <a:tblPr firstRow="1" bandRow="1">
                <a:tableStyleId>{5C22544A-7EE6-4342-B048-85BDC9FD1C3A}</a:tableStyleId>
              </a:tblPr>
              <a:tblGrid>
                <a:gridCol w="1766267"/>
                <a:gridCol w="3225849"/>
              </a:tblGrid>
              <a:tr h="370840">
                <a:tc>
                  <a:txBody>
                    <a:bodyPr/>
                    <a:lstStyle/>
                    <a:p>
                      <a:pPr algn="ctr"/>
                      <a:endParaRPr lang="zh-CN" altLang="en-US" dirty="0">
                        <a:solidFill>
                          <a:schemeClr val="tx1"/>
                        </a:solidFill>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p>
                      <a:endParaRPr lang="zh-CN" altLang="en-US" sz="1600" b="1"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1600" b="1"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p>
                      <a:pPr marL="0" algn="l" defTabSz="914400" rtl="0" eaLnBrk="1" latinLnBrk="0" hangingPunct="1"/>
                      <a:endParaRPr lang="zh-CN" altLang="en-US" sz="1600" b="1" kern="1200" dirty="0">
                        <a:solidFill>
                          <a:schemeClr val="dk1"/>
                        </a:solidFill>
                        <a:latin typeface="+mn-lt"/>
                        <a:ea typeface="+mn-ea"/>
                        <a:cs typeface="+mn-cs"/>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400" rtl="0" eaLnBrk="1" latinLnBrk="0" hangingPunct="1"/>
                      <a:endParaRPr lang="zh-CN" altLang="en-US" sz="1600" b="1"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p>
                      <a:pPr marL="0" algn="l" defTabSz="914400" rtl="0" eaLnBrk="1" latinLnBrk="0" hangingPunct="1"/>
                      <a:endParaRPr lang="zh-CN" altLang="en-US" sz="1600" b="1" kern="1200" dirty="0">
                        <a:solidFill>
                          <a:schemeClr val="dk1"/>
                        </a:solidFill>
                        <a:latin typeface="+mn-lt"/>
                        <a:ea typeface="+mn-ea"/>
                        <a:cs typeface="+mn-cs"/>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400" rtl="0" eaLnBrk="1" latinLnBrk="0" hangingPunct="1"/>
                      <a:endParaRPr lang="zh-CN" altLang="en-US" sz="1600" b="1"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p>
                      <a:pPr marL="0" algn="l" defTabSz="914400" rtl="0" eaLnBrk="1" latinLnBrk="0" hangingPunct="1"/>
                      <a:endParaRPr lang="zh-CN" altLang="en-US" sz="1600" b="1" kern="1200" dirty="0">
                        <a:solidFill>
                          <a:schemeClr val="dk1"/>
                        </a:solidFill>
                        <a:latin typeface="+mn-lt"/>
                        <a:ea typeface="+mn-ea"/>
                        <a:cs typeface="+mn-cs"/>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400" rtl="0" eaLnBrk="1" latinLnBrk="0" hangingPunct="1"/>
                      <a:endParaRPr lang="zh-CN" altLang="en-US" sz="1600" b="1"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p>
                      <a:pPr marL="0" algn="l" defTabSz="914400" rtl="0" eaLnBrk="1" latinLnBrk="0" hangingPunct="1"/>
                      <a:endParaRPr lang="zh-CN" altLang="en-US" sz="1600" b="1" kern="1200" dirty="0">
                        <a:solidFill>
                          <a:schemeClr val="dk1"/>
                        </a:solidFill>
                        <a:latin typeface="+mn-lt"/>
                        <a:ea typeface="+mn-ea"/>
                        <a:cs typeface="+mn-cs"/>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400" rtl="0" eaLnBrk="1" latinLnBrk="0" hangingPunct="1"/>
                      <a:endParaRPr lang="zh-CN" altLang="en-US" sz="1600" b="1"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p>
                      <a:pPr marL="0" algn="l" defTabSz="914400" rtl="0" eaLnBrk="1" latinLnBrk="0" hangingPunct="1"/>
                      <a:endParaRPr lang="zh-CN" altLang="en-US" sz="1600" b="1" kern="1200" dirty="0">
                        <a:solidFill>
                          <a:schemeClr val="dk1"/>
                        </a:solidFill>
                        <a:latin typeface="+mn-lt"/>
                        <a:ea typeface="+mn-ea"/>
                        <a:cs typeface="+mn-cs"/>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400" rtl="0" eaLnBrk="1" latinLnBrk="0" hangingPunct="1"/>
                      <a:endParaRPr lang="zh-CN" altLang="en-US" sz="1600" b="1"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10" name="矩形 9"/>
          <p:cNvSpPr/>
          <p:nvPr/>
        </p:nvSpPr>
        <p:spPr>
          <a:xfrm>
            <a:off x="933106" y="2144058"/>
            <a:ext cx="255600" cy="2556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p:cNvSpPr/>
          <p:nvPr/>
        </p:nvSpPr>
        <p:spPr>
          <a:xfrm>
            <a:off x="936479" y="2709181"/>
            <a:ext cx="255600" cy="2556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p:cNvSpPr txBox="1"/>
          <p:nvPr/>
        </p:nvSpPr>
        <p:spPr>
          <a:xfrm>
            <a:off x="988492" y="3624919"/>
            <a:ext cx="1625866" cy="369332"/>
          </a:xfrm>
          <a:prstGeom prst="rect">
            <a:avLst/>
          </a:prstGeom>
          <a:noFill/>
        </p:spPr>
        <p:txBody>
          <a:bodyPr wrap="square">
            <a:spAutoFit/>
          </a:bodyPr>
          <a:lstStyle/>
          <a:p>
            <a:pPr algn="ctr"/>
            <a:r>
              <a:rPr lang="zh-CN" altLang="en-US" b="1" dirty="0">
                <a:solidFill>
                  <a:schemeClr val="tx1"/>
                </a:solidFill>
              </a:rPr>
              <a:t>数据量的单位</a:t>
            </a:r>
            <a:endParaRPr lang="zh-CN" altLang="en-US" b="1" dirty="0">
              <a:solidFill>
                <a:schemeClr val="tx1"/>
              </a:solidFill>
            </a:endParaRPr>
          </a:p>
        </p:txBody>
      </p:sp>
      <p:sp>
        <p:nvSpPr>
          <p:cNvPr id="22" name="文本框 21"/>
          <p:cNvSpPr txBox="1"/>
          <p:nvPr/>
        </p:nvSpPr>
        <p:spPr>
          <a:xfrm>
            <a:off x="3517586" y="3623422"/>
            <a:ext cx="1625866" cy="369332"/>
          </a:xfrm>
          <a:prstGeom prst="rect">
            <a:avLst/>
          </a:prstGeom>
          <a:noFill/>
        </p:spPr>
        <p:txBody>
          <a:bodyPr wrap="square">
            <a:spAutoFit/>
          </a:bodyPr>
          <a:lstStyle/>
          <a:p>
            <a:pPr algn="ctr"/>
            <a:r>
              <a:rPr lang="zh-CN" altLang="en-US" b="1" dirty="0"/>
              <a:t>换算关系</a:t>
            </a:r>
            <a:endParaRPr lang="zh-CN" altLang="en-US" b="1" dirty="0">
              <a:solidFill>
                <a:schemeClr val="tx1"/>
              </a:solidFill>
            </a:endParaRPr>
          </a:p>
        </p:txBody>
      </p:sp>
      <p:sp>
        <p:nvSpPr>
          <p:cNvPr id="23" name="文本框 22"/>
          <p:cNvSpPr txBox="1"/>
          <p:nvPr/>
        </p:nvSpPr>
        <p:spPr>
          <a:xfrm>
            <a:off x="933106" y="4009614"/>
            <a:ext cx="1625866" cy="338554"/>
          </a:xfrm>
          <a:prstGeom prst="rect">
            <a:avLst/>
          </a:prstGeom>
          <a:noFill/>
        </p:spPr>
        <p:txBody>
          <a:bodyPr wrap="square">
            <a:spAutoFit/>
          </a:bodyPr>
          <a:lstStyle/>
          <a:p>
            <a:r>
              <a:rPr lang="zh-CN" altLang="en-US" sz="1600" b="1" dirty="0">
                <a:solidFill>
                  <a:schemeClr val="tx1"/>
                </a:solidFill>
              </a:rPr>
              <a:t>比特（</a:t>
            </a:r>
            <a:r>
              <a:rPr lang="en-US" altLang="zh-CN" sz="1600" b="1" dirty="0">
                <a:solidFill>
                  <a:schemeClr val="tx1"/>
                </a:solidFill>
              </a:rPr>
              <a:t>b</a:t>
            </a:r>
            <a:r>
              <a:rPr lang="zh-CN" altLang="en-US" sz="1600" b="1" dirty="0">
                <a:solidFill>
                  <a:schemeClr val="tx1"/>
                </a:solidFill>
              </a:rPr>
              <a:t>）</a:t>
            </a:r>
            <a:endParaRPr lang="zh-CN" altLang="en-US" sz="1600" b="1" dirty="0">
              <a:solidFill>
                <a:schemeClr val="tx1"/>
              </a:solidFill>
            </a:endParaRPr>
          </a:p>
        </p:txBody>
      </p:sp>
      <p:sp>
        <p:nvSpPr>
          <p:cNvPr id="25" name="文本框 24"/>
          <p:cNvSpPr txBox="1"/>
          <p:nvPr/>
        </p:nvSpPr>
        <p:spPr>
          <a:xfrm>
            <a:off x="933106" y="4381394"/>
            <a:ext cx="1625866" cy="338554"/>
          </a:xfrm>
          <a:prstGeom prst="rect">
            <a:avLst/>
          </a:prstGeom>
          <a:noFill/>
        </p:spPr>
        <p:txBody>
          <a:bodyPr wrap="square">
            <a:spAutoFit/>
          </a:bodyPr>
          <a:lstStyle/>
          <a:p>
            <a:r>
              <a:rPr lang="zh-CN" altLang="en-US" sz="1600" b="1" dirty="0">
                <a:solidFill>
                  <a:schemeClr val="tx1"/>
                </a:solidFill>
              </a:rPr>
              <a:t>字节（</a:t>
            </a:r>
            <a:r>
              <a:rPr lang="en-US" altLang="zh-CN" sz="1600" b="1" dirty="0"/>
              <a:t>B</a:t>
            </a:r>
            <a:r>
              <a:rPr lang="zh-CN" altLang="en-US" sz="1600" b="1" dirty="0">
                <a:solidFill>
                  <a:schemeClr val="tx1"/>
                </a:solidFill>
              </a:rPr>
              <a:t>）</a:t>
            </a:r>
            <a:endParaRPr lang="zh-CN" altLang="en-US" sz="1600" b="1" dirty="0">
              <a:solidFill>
                <a:schemeClr val="tx1"/>
              </a:solidFill>
            </a:endParaRPr>
          </a:p>
        </p:txBody>
      </p:sp>
      <p:sp>
        <p:nvSpPr>
          <p:cNvPr id="27" name="文本框 26"/>
          <p:cNvSpPr txBox="1"/>
          <p:nvPr/>
        </p:nvSpPr>
        <p:spPr>
          <a:xfrm>
            <a:off x="933106" y="4753174"/>
            <a:ext cx="1625866" cy="338554"/>
          </a:xfrm>
          <a:prstGeom prst="rect">
            <a:avLst/>
          </a:prstGeom>
          <a:noFill/>
        </p:spPr>
        <p:txBody>
          <a:bodyPr wrap="square">
            <a:spAutoFit/>
          </a:bodyPr>
          <a:lstStyle/>
          <a:p>
            <a:r>
              <a:rPr lang="zh-CN" altLang="en-US" sz="1600" b="1" dirty="0"/>
              <a:t>千</a:t>
            </a:r>
            <a:r>
              <a:rPr lang="zh-CN" altLang="en-US" sz="1600" b="1" dirty="0">
                <a:solidFill>
                  <a:schemeClr val="tx1"/>
                </a:solidFill>
              </a:rPr>
              <a:t>字节（</a:t>
            </a:r>
            <a:r>
              <a:rPr lang="en-US" altLang="zh-CN" sz="1600" b="1" dirty="0">
                <a:solidFill>
                  <a:schemeClr val="tx1"/>
                </a:solidFill>
              </a:rPr>
              <a:t>K</a:t>
            </a:r>
            <a:r>
              <a:rPr lang="en-US" altLang="zh-CN" sz="1600" b="1" dirty="0"/>
              <a:t>B</a:t>
            </a:r>
            <a:r>
              <a:rPr lang="zh-CN" altLang="en-US" sz="1600" b="1" dirty="0">
                <a:solidFill>
                  <a:schemeClr val="tx1"/>
                </a:solidFill>
              </a:rPr>
              <a:t>）</a:t>
            </a:r>
            <a:endParaRPr lang="zh-CN" altLang="en-US" sz="1600" b="1" dirty="0">
              <a:solidFill>
                <a:schemeClr val="tx1"/>
              </a:solidFill>
            </a:endParaRPr>
          </a:p>
        </p:txBody>
      </p:sp>
      <p:sp>
        <p:nvSpPr>
          <p:cNvPr id="28" name="文本框 27"/>
          <p:cNvSpPr txBox="1"/>
          <p:nvPr/>
        </p:nvSpPr>
        <p:spPr>
          <a:xfrm>
            <a:off x="933106" y="5124954"/>
            <a:ext cx="1625866" cy="338554"/>
          </a:xfrm>
          <a:prstGeom prst="rect">
            <a:avLst/>
          </a:prstGeom>
          <a:noFill/>
        </p:spPr>
        <p:txBody>
          <a:bodyPr wrap="square">
            <a:spAutoFit/>
          </a:bodyPr>
          <a:lstStyle/>
          <a:p>
            <a:r>
              <a:rPr lang="zh-CN" altLang="en-US" sz="1600" b="1" dirty="0"/>
              <a:t>兆</a:t>
            </a:r>
            <a:r>
              <a:rPr lang="zh-CN" altLang="en-US" sz="1600" b="1" dirty="0">
                <a:solidFill>
                  <a:schemeClr val="tx1"/>
                </a:solidFill>
              </a:rPr>
              <a:t>字节（</a:t>
            </a:r>
            <a:r>
              <a:rPr lang="en-US" altLang="zh-CN" sz="1600" b="1" dirty="0">
                <a:solidFill>
                  <a:schemeClr val="tx1"/>
                </a:solidFill>
              </a:rPr>
              <a:t>M</a:t>
            </a:r>
            <a:r>
              <a:rPr lang="en-US" altLang="zh-CN" sz="1600" b="1" dirty="0"/>
              <a:t>B</a:t>
            </a:r>
            <a:r>
              <a:rPr lang="zh-CN" altLang="en-US" sz="1600" b="1" dirty="0">
                <a:solidFill>
                  <a:schemeClr val="tx1"/>
                </a:solidFill>
              </a:rPr>
              <a:t>）</a:t>
            </a:r>
            <a:endParaRPr lang="zh-CN" altLang="en-US" sz="1600" b="1" dirty="0">
              <a:solidFill>
                <a:schemeClr val="tx1"/>
              </a:solidFill>
            </a:endParaRPr>
          </a:p>
        </p:txBody>
      </p:sp>
      <p:sp>
        <p:nvSpPr>
          <p:cNvPr id="29" name="文本框 28"/>
          <p:cNvSpPr txBox="1"/>
          <p:nvPr/>
        </p:nvSpPr>
        <p:spPr>
          <a:xfrm>
            <a:off x="933106" y="5496734"/>
            <a:ext cx="1625866" cy="338554"/>
          </a:xfrm>
          <a:prstGeom prst="rect">
            <a:avLst/>
          </a:prstGeom>
          <a:noFill/>
        </p:spPr>
        <p:txBody>
          <a:bodyPr wrap="square">
            <a:spAutoFit/>
          </a:bodyPr>
          <a:lstStyle/>
          <a:p>
            <a:r>
              <a:rPr lang="zh-CN" altLang="en-US" sz="1600" b="1" dirty="0">
                <a:solidFill>
                  <a:schemeClr val="tx1"/>
                </a:solidFill>
              </a:rPr>
              <a:t>吉字节（</a:t>
            </a:r>
            <a:r>
              <a:rPr lang="en-US" altLang="zh-CN" sz="1600" b="1" dirty="0">
                <a:solidFill>
                  <a:schemeClr val="tx1"/>
                </a:solidFill>
              </a:rPr>
              <a:t>G</a:t>
            </a:r>
            <a:r>
              <a:rPr lang="en-US" altLang="zh-CN" sz="1600" b="1" dirty="0"/>
              <a:t>B</a:t>
            </a:r>
            <a:r>
              <a:rPr lang="zh-CN" altLang="en-US" sz="1600" b="1" dirty="0">
                <a:solidFill>
                  <a:schemeClr val="tx1"/>
                </a:solidFill>
              </a:rPr>
              <a:t>）</a:t>
            </a:r>
            <a:endParaRPr lang="zh-CN" altLang="en-US" sz="1600" b="1" dirty="0">
              <a:solidFill>
                <a:schemeClr val="tx1"/>
              </a:solidFill>
            </a:endParaRPr>
          </a:p>
        </p:txBody>
      </p:sp>
      <p:sp>
        <p:nvSpPr>
          <p:cNvPr id="31" name="文本框 30"/>
          <p:cNvSpPr txBox="1"/>
          <p:nvPr/>
        </p:nvSpPr>
        <p:spPr>
          <a:xfrm>
            <a:off x="933106" y="5868515"/>
            <a:ext cx="1625866" cy="338554"/>
          </a:xfrm>
          <a:prstGeom prst="rect">
            <a:avLst/>
          </a:prstGeom>
          <a:noFill/>
        </p:spPr>
        <p:txBody>
          <a:bodyPr wrap="square">
            <a:spAutoFit/>
          </a:bodyPr>
          <a:lstStyle/>
          <a:p>
            <a:r>
              <a:rPr lang="zh-CN" altLang="en-US" sz="1600" b="1" dirty="0">
                <a:solidFill>
                  <a:schemeClr val="tx1"/>
                </a:solidFill>
              </a:rPr>
              <a:t>太字节（</a:t>
            </a:r>
            <a:r>
              <a:rPr lang="en-US" altLang="zh-CN" sz="1600" b="1" dirty="0">
                <a:solidFill>
                  <a:schemeClr val="tx1"/>
                </a:solidFill>
              </a:rPr>
              <a:t>T</a:t>
            </a:r>
            <a:r>
              <a:rPr lang="en-US" altLang="zh-CN" sz="1600" b="1" dirty="0"/>
              <a:t>B</a:t>
            </a:r>
            <a:r>
              <a:rPr lang="zh-CN" altLang="en-US" sz="1600" b="1" dirty="0">
                <a:solidFill>
                  <a:schemeClr val="tx1"/>
                </a:solidFill>
              </a:rPr>
              <a:t>）</a:t>
            </a:r>
            <a:endParaRPr lang="zh-CN" altLang="en-US" sz="1600" b="1" dirty="0">
              <a:solidFill>
                <a:schemeClr val="tx1"/>
              </a:solidFill>
            </a:endParaRPr>
          </a:p>
        </p:txBody>
      </p:sp>
      <p:sp>
        <p:nvSpPr>
          <p:cNvPr id="40" name="文本框 39"/>
          <p:cNvSpPr txBox="1"/>
          <p:nvPr/>
        </p:nvSpPr>
        <p:spPr>
          <a:xfrm>
            <a:off x="2704653" y="4009614"/>
            <a:ext cx="1625866" cy="338554"/>
          </a:xfrm>
          <a:prstGeom prst="rect">
            <a:avLst/>
          </a:prstGeom>
          <a:noFill/>
        </p:spPr>
        <p:txBody>
          <a:bodyPr wrap="square">
            <a:spAutoFit/>
          </a:bodyPr>
          <a:lstStyle/>
          <a:p>
            <a:pPr algn="l"/>
            <a:r>
              <a:rPr lang="zh-CN" altLang="en-US" sz="1600" b="1" dirty="0"/>
              <a:t>基本单位</a:t>
            </a:r>
            <a:endParaRPr lang="zh-CN" altLang="en-US" sz="1600" b="1" dirty="0"/>
          </a:p>
        </p:txBody>
      </p:sp>
      <p:sp>
        <p:nvSpPr>
          <p:cNvPr id="41" name="文本框 40"/>
          <p:cNvSpPr txBox="1"/>
          <p:nvPr/>
        </p:nvSpPr>
        <p:spPr>
          <a:xfrm>
            <a:off x="2704653" y="4381394"/>
            <a:ext cx="1625866" cy="338554"/>
          </a:xfrm>
          <a:prstGeom prst="rect">
            <a:avLst/>
          </a:prstGeom>
          <a:noFill/>
        </p:spPr>
        <p:txBody>
          <a:bodyPr wrap="square">
            <a:spAutoFit/>
          </a:bodyPr>
          <a:lstStyle/>
          <a:p>
            <a:pPr marL="0" algn="l" defTabSz="914400" rtl="0" eaLnBrk="1" latinLnBrk="0" hangingPunct="1"/>
            <a:r>
              <a:rPr lang="en-US" altLang="zh-CN" sz="1600" b="1" kern="1200" dirty="0">
                <a:solidFill>
                  <a:schemeClr val="dk1"/>
                </a:solidFill>
                <a:latin typeface="+mn-lt"/>
                <a:ea typeface="+mn-ea"/>
                <a:cs typeface="+mn-cs"/>
              </a:rPr>
              <a:t>1B = 8bit</a:t>
            </a:r>
            <a:endParaRPr lang="zh-CN" altLang="en-US" sz="1600" b="1" kern="1200" dirty="0">
              <a:solidFill>
                <a:schemeClr val="dk1"/>
              </a:solidFill>
              <a:latin typeface="+mn-lt"/>
              <a:ea typeface="+mn-ea"/>
              <a:cs typeface="+mn-cs"/>
            </a:endParaRPr>
          </a:p>
        </p:txBody>
      </p:sp>
      <p:sp>
        <p:nvSpPr>
          <p:cNvPr id="42" name="文本框 41"/>
          <p:cNvSpPr txBox="1"/>
          <p:nvPr/>
        </p:nvSpPr>
        <p:spPr>
          <a:xfrm>
            <a:off x="2704653" y="4753174"/>
            <a:ext cx="1625866" cy="338554"/>
          </a:xfrm>
          <a:prstGeom prst="rect">
            <a:avLst/>
          </a:prstGeom>
          <a:noFill/>
        </p:spPr>
        <p:txBody>
          <a:bodyPr wrap="square">
            <a:spAutoFit/>
          </a:bodyPr>
          <a:lstStyle/>
          <a:p>
            <a:pPr marL="0" algn="l" defTabSz="914400" rtl="0" eaLnBrk="1" latinLnBrk="0" hangingPunct="1"/>
            <a:r>
              <a:rPr lang="en-US" altLang="zh-CN" sz="1600" b="1" kern="1200" dirty="0">
                <a:solidFill>
                  <a:schemeClr val="dk1"/>
                </a:solidFill>
                <a:latin typeface="+mn-lt"/>
                <a:ea typeface="+mn-ea"/>
                <a:cs typeface="+mn-cs"/>
              </a:rPr>
              <a:t>KB = 2</a:t>
            </a:r>
            <a:r>
              <a:rPr lang="en-US" altLang="zh-CN" sz="1600" b="1" kern="1200" baseline="30000" dirty="0">
                <a:solidFill>
                  <a:schemeClr val="dk1"/>
                </a:solidFill>
                <a:latin typeface="+mn-lt"/>
                <a:ea typeface="+mn-ea"/>
                <a:cs typeface="+mn-cs"/>
              </a:rPr>
              <a:t>10 </a:t>
            </a:r>
            <a:r>
              <a:rPr lang="en-US" altLang="zh-CN" sz="1600" b="1" kern="1200" dirty="0">
                <a:solidFill>
                  <a:schemeClr val="dk1"/>
                </a:solidFill>
                <a:latin typeface="+mn-lt"/>
                <a:ea typeface="+mn-ea"/>
                <a:cs typeface="+mn-cs"/>
              </a:rPr>
              <a:t>B</a:t>
            </a:r>
            <a:endParaRPr lang="zh-CN" altLang="en-US" sz="1600" b="1" kern="1200" dirty="0">
              <a:solidFill>
                <a:schemeClr val="dk1"/>
              </a:solidFill>
              <a:latin typeface="+mn-lt"/>
              <a:ea typeface="+mn-ea"/>
              <a:cs typeface="+mn-cs"/>
            </a:endParaRPr>
          </a:p>
        </p:txBody>
      </p:sp>
      <p:sp>
        <p:nvSpPr>
          <p:cNvPr id="43" name="文本框 42"/>
          <p:cNvSpPr txBox="1"/>
          <p:nvPr/>
        </p:nvSpPr>
        <p:spPr>
          <a:xfrm>
            <a:off x="2704653" y="5124954"/>
            <a:ext cx="1625866" cy="338554"/>
          </a:xfrm>
          <a:prstGeom prst="rect">
            <a:avLst/>
          </a:prstGeom>
          <a:noFill/>
        </p:spPr>
        <p:txBody>
          <a:bodyPr wrap="square">
            <a:spAutoFit/>
          </a:bodyPr>
          <a:lstStyle/>
          <a:p>
            <a:pPr marL="0" algn="l" defTabSz="914400" rtl="0" eaLnBrk="1" latinLnBrk="0" hangingPunct="1"/>
            <a:r>
              <a:rPr lang="en-US" altLang="zh-CN" sz="1600" b="1" kern="1200" dirty="0">
                <a:solidFill>
                  <a:schemeClr val="dk1"/>
                </a:solidFill>
                <a:latin typeface="+mn-lt"/>
                <a:ea typeface="+mn-ea"/>
                <a:cs typeface="+mn-cs"/>
              </a:rPr>
              <a:t>MB = K·KB = 2</a:t>
            </a:r>
            <a:r>
              <a:rPr lang="en-US" altLang="zh-CN" sz="1600" b="1" kern="1200" baseline="30000" dirty="0">
                <a:solidFill>
                  <a:schemeClr val="dk1"/>
                </a:solidFill>
                <a:latin typeface="+mn-lt"/>
                <a:ea typeface="+mn-ea"/>
                <a:cs typeface="+mn-cs"/>
              </a:rPr>
              <a:t>20</a:t>
            </a:r>
            <a:r>
              <a:rPr lang="en-US" altLang="zh-CN" sz="1600" b="1" kern="1200" dirty="0">
                <a:solidFill>
                  <a:schemeClr val="dk1"/>
                </a:solidFill>
                <a:latin typeface="+mn-lt"/>
                <a:ea typeface="+mn-ea"/>
                <a:cs typeface="+mn-cs"/>
              </a:rPr>
              <a:t> B </a:t>
            </a:r>
            <a:endParaRPr lang="zh-CN" altLang="en-US" sz="1600" b="1" kern="1200" dirty="0">
              <a:solidFill>
                <a:schemeClr val="dk1"/>
              </a:solidFill>
              <a:latin typeface="+mn-lt"/>
              <a:ea typeface="+mn-ea"/>
              <a:cs typeface="+mn-cs"/>
            </a:endParaRPr>
          </a:p>
        </p:txBody>
      </p:sp>
      <p:sp>
        <p:nvSpPr>
          <p:cNvPr id="44" name="文本框 43"/>
          <p:cNvSpPr txBox="1"/>
          <p:nvPr/>
        </p:nvSpPr>
        <p:spPr>
          <a:xfrm>
            <a:off x="2704653" y="5496734"/>
            <a:ext cx="1992222" cy="338554"/>
          </a:xfrm>
          <a:prstGeom prst="rect">
            <a:avLst/>
          </a:prstGeom>
          <a:noFill/>
        </p:spPr>
        <p:txBody>
          <a:bodyPr wrap="square">
            <a:spAutoFit/>
          </a:bodyPr>
          <a:lstStyle/>
          <a:p>
            <a:pPr marL="0" algn="l" defTabSz="914400" rtl="0" eaLnBrk="1" latinLnBrk="0" hangingPunct="1"/>
            <a:r>
              <a:rPr lang="en-US" altLang="zh-CN" sz="1600" b="1" kern="1200" dirty="0">
                <a:solidFill>
                  <a:schemeClr val="dk1"/>
                </a:solidFill>
                <a:latin typeface="+mn-lt"/>
                <a:ea typeface="+mn-ea"/>
                <a:cs typeface="+mn-cs"/>
              </a:rPr>
              <a:t>GB = K·MB = 2</a:t>
            </a:r>
            <a:r>
              <a:rPr lang="en-US" altLang="zh-CN" sz="1600" b="1" kern="1200" baseline="30000" dirty="0">
                <a:solidFill>
                  <a:schemeClr val="dk1"/>
                </a:solidFill>
                <a:latin typeface="+mn-lt"/>
                <a:ea typeface="+mn-ea"/>
                <a:cs typeface="+mn-cs"/>
              </a:rPr>
              <a:t>30</a:t>
            </a:r>
            <a:r>
              <a:rPr lang="en-US" altLang="zh-CN" sz="1600" b="1" kern="1200" dirty="0">
                <a:solidFill>
                  <a:schemeClr val="dk1"/>
                </a:solidFill>
                <a:latin typeface="+mn-lt"/>
                <a:ea typeface="+mn-ea"/>
                <a:cs typeface="+mn-cs"/>
              </a:rPr>
              <a:t> B</a:t>
            </a:r>
            <a:endParaRPr lang="zh-CN" altLang="en-US" sz="1600" b="1" kern="1200" dirty="0">
              <a:solidFill>
                <a:schemeClr val="dk1"/>
              </a:solidFill>
              <a:latin typeface="+mn-lt"/>
              <a:ea typeface="+mn-ea"/>
              <a:cs typeface="+mn-cs"/>
            </a:endParaRPr>
          </a:p>
        </p:txBody>
      </p:sp>
      <p:sp>
        <p:nvSpPr>
          <p:cNvPr id="45" name="文本框 44"/>
          <p:cNvSpPr txBox="1"/>
          <p:nvPr/>
        </p:nvSpPr>
        <p:spPr>
          <a:xfrm>
            <a:off x="2704653" y="5868515"/>
            <a:ext cx="1625866" cy="338554"/>
          </a:xfrm>
          <a:prstGeom prst="rect">
            <a:avLst/>
          </a:prstGeom>
          <a:noFill/>
        </p:spPr>
        <p:txBody>
          <a:bodyPr wrap="square">
            <a:spAutoFit/>
          </a:bodyPr>
          <a:lstStyle/>
          <a:p>
            <a:pPr marL="0" algn="l" defTabSz="914400" rtl="0" eaLnBrk="1" latinLnBrk="0" hangingPunct="1"/>
            <a:r>
              <a:rPr lang="en-US" altLang="zh-CN" sz="1600" b="1" kern="1200" dirty="0">
                <a:solidFill>
                  <a:schemeClr val="dk1"/>
                </a:solidFill>
                <a:latin typeface="+mn-lt"/>
                <a:ea typeface="+mn-ea"/>
                <a:cs typeface="+mn-cs"/>
              </a:rPr>
              <a:t>TB = K·GB = 2</a:t>
            </a:r>
            <a:r>
              <a:rPr lang="en-US" altLang="zh-CN" sz="1600" b="1" kern="1200" baseline="30000" dirty="0">
                <a:solidFill>
                  <a:schemeClr val="dk1"/>
                </a:solidFill>
                <a:latin typeface="+mn-lt"/>
                <a:ea typeface="+mn-ea"/>
                <a:cs typeface="+mn-cs"/>
              </a:rPr>
              <a:t>40</a:t>
            </a:r>
            <a:r>
              <a:rPr lang="en-US" altLang="zh-CN" sz="1600" b="1" kern="1200" dirty="0">
                <a:solidFill>
                  <a:schemeClr val="dk1"/>
                </a:solidFill>
                <a:latin typeface="+mn-lt"/>
                <a:ea typeface="+mn-ea"/>
                <a:cs typeface="+mn-cs"/>
              </a:rPr>
              <a:t> B</a:t>
            </a:r>
            <a:endParaRPr lang="zh-CN" altLang="en-US" sz="1600" b="1" kern="1200" dirty="0">
              <a:solidFill>
                <a:schemeClr val="dk1"/>
              </a:solidFill>
              <a:latin typeface="+mn-lt"/>
              <a:ea typeface="+mn-ea"/>
              <a:cs typeface="+mn-cs"/>
            </a:endParaRP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anim calcmode="lin" valueType="num">
                                      <p:cBhvr>
                                        <p:cTn id="9" dur="500" fill="hold"/>
                                        <p:tgtEl>
                                          <p:spTgt spid="10"/>
                                        </p:tgtEl>
                                        <p:attrNameLst>
                                          <p:attrName>style.rotation</p:attrName>
                                        </p:attrNameLst>
                                      </p:cBhvr>
                                      <p:tavLst>
                                        <p:tav tm="0">
                                          <p:val>
                                            <p:fltVal val="360"/>
                                          </p:val>
                                        </p:tav>
                                        <p:tav tm="100000">
                                          <p:val>
                                            <p:fltVal val="0"/>
                                          </p:val>
                                        </p:tav>
                                      </p:tavLst>
                                    </p:anim>
                                    <p:animEffect transition="in" filter="fade">
                                      <p:cBhvr>
                                        <p:cTn id="10" dur="500"/>
                                        <p:tgtEl>
                                          <p:spTgt spid="10"/>
                                        </p:tgtEl>
                                      </p:cBhvr>
                                    </p:animEffect>
                                  </p:childTnLst>
                                </p:cTn>
                              </p:par>
                            </p:childTnLst>
                          </p:cTn>
                        </p:par>
                        <p:par>
                          <p:cTn id="11" fill="hold">
                            <p:stCondLst>
                              <p:cond delay="500"/>
                            </p:stCondLst>
                            <p:childTnLst>
                              <p:par>
                                <p:cTn id="12" presetID="1" presetClass="entr" presetSubtype="0" fill="hold" grpId="0" nodeType="afterEffect">
                                  <p:stCondLst>
                                    <p:cond delay="0"/>
                                  </p:stCondLst>
                                  <p:iterate type="lt">
                                    <p:tmAbs val="100"/>
                                  </p:iterate>
                                  <p:childTnLst>
                                    <p:set>
                                      <p:cBhvr>
                                        <p:cTn id="13" dur="1" fill="hold">
                                          <p:stCondLst>
                                            <p:cond delay="0"/>
                                          </p:stCondLst>
                                        </p:cTn>
                                        <p:tgtEl>
                                          <p:spTgt spid="24"/>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49" presetClass="entr" presetSubtype="0" decel="100000" fill="hold" grpId="0" nodeType="clickEffect">
                                  <p:stCondLst>
                                    <p:cond delay="0"/>
                                  </p:stCondLst>
                                  <p:childTnLst>
                                    <p:set>
                                      <p:cBhvr>
                                        <p:cTn id="17" dur="1" fill="hold">
                                          <p:stCondLst>
                                            <p:cond delay="0"/>
                                          </p:stCondLst>
                                        </p:cTn>
                                        <p:tgtEl>
                                          <p:spTgt spid="30"/>
                                        </p:tgtEl>
                                        <p:attrNameLst>
                                          <p:attrName>style.visibility</p:attrName>
                                        </p:attrNameLst>
                                      </p:cBhvr>
                                      <p:to>
                                        <p:strVal val="visible"/>
                                      </p:to>
                                    </p:set>
                                    <p:anim calcmode="lin" valueType="num">
                                      <p:cBhvr>
                                        <p:cTn id="18" dur="500" fill="hold"/>
                                        <p:tgtEl>
                                          <p:spTgt spid="30"/>
                                        </p:tgtEl>
                                        <p:attrNameLst>
                                          <p:attrName>ppt_w</p:attrName>
                                        </p:attrNameLst>
                                      </p:cBhvr>
                                      <p:tavLst>
                                        <p:tav tm="0">
                                          <p:val>
                                            <p:fltVal val="0"/>
                                          </p:val>
                                        </p:tav>
                                        <p:tav tm="100000">
                                          <p:val>
                                            <p:strVal val="#ppt_w"/>
                                          </p:val>
                                        </p:tav>
                                      </p:tavLst>
                                    </p:anim>
                                    <p:anim calcmode="lin" valueType="num">
                                      <p:cBhvr>
                                        <p:cTn id="19" dur="500" fill="hold"/>
                                        <p:tgtEl>
                                          <p:spTgt spid="30"/>
                                        </p:tgtEl>
                                        <p:attrNameLst>
                                          <p:attrName>ppt_h</p:attrName>
                                        </p:attrNameLst>
                                      </p:cBhvr>
                                      <p:tavLst>
                                        <p:tav tm="0">
                                          <p:val>
                                            <p:fltVal val="0"/>
                                          </p:val>
                                        </p:tav>
                                        <p:tav tm="100000">
                                          <p:val>
                                            <p:strVal val="#ppt_h"/>
                                          </p:val>
                                        </p:tav>
                                      </p:tavLst>
                                    </p:anim>
                                    <p:anim calcmode="lin" valueType="num">
                                      <p:cBhvr>
                                        <p:cTn id="20" dur="500" fill="hold"/>
                                        <p:tgtEl>
                                          <p:spTgt spid="30"/>
                                        </p:tgtEl>
                                        <p:attrNameLst>
                                          <p:attrName>style.rotation</p:attrName>
                                        </p:attrNameLst>
                                      </p:cBhvr>
                                      <p:tavLst>
                                        <p:tav tm="0">
                                          <p:val>
                                            <p:fltVal val="360"/>
                                          </p:val>
                                        </p:tav>
                                        <p:tav tm="100000">
                                          <p:val>
                                            <p:fltVal val="0"/>
                                          </p:val>
                                        </p:tav>
                                      </p:tavLst>
                                    </p:anim>
                                    <p:animEffect transition="in" filter="fade">
                                      <p:cBhvr>
                                        <p:cTn id="21" dur="500"/>
                                        <p:tgtEl>
                                          <p:spTgt spid="30"/>
                                        </p:tgtEl>
                                      </p:cBhvr>
                                    </p:animEffect>
                                  </p:childTnLst>
                                </p:cTn>
                              </p:par>
                            </p:childTnLst>
                          </p:cTn>
                        </p:par>
                        <p:par>
                          <p:cTn id="22" fill="hold">
                            <p:stCondLst>
                              <p:cond delay="500"/>
                            </p:stCondLst>
                            <p:childTnLst>
                              <p:par>
                                <p:cTn id="23" presetID="1" presetClass="entr" presetSubtype="0" fill="hold" grpId="0" nodeType="afterEffect">
                                  <p:stCondLst>
                                    <p:cond delay="0"/>
                                  </p:stCondLst>
                                  <p:iterate type="lt">
                                    <p:tmAbs val="100"/>
                                  </p:iterate>
                                  <p:childTnLst>
                                    <p:set>
                                      <p:cBhvr>
                                        <p:cTn id="24" dur="1" fill="hold">
                                          <p:stCondLst>
                                            <p:cond delay="0"/>
                                          </p:stCondLst>
                                        </p:cTn>
                                        <p:tgtEl>
                                          <p:spTgt spid="2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nodeType="click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1000"/>
                                        <p:tgtEl>
                                          <p:spTgt spid="9"/>
                                        </p:tgtEl>
                                      </p:cBhvr>
                                    </p:animEffect>
                                    <p:anim calcmode="lin" valueType="num">
                                      <p:cBhvr>
                                        <p:cTn id="30" dur="1000" fill="hold"/>
                                        <p:tgtEl>
                                          <p:spTgt spid="9"/>
                                        </p:tgtEl>
                                        <p:attrNameLst>
                                          <p:attrName>ppt_x</p:attrName>
                                        </p:attrNameLst>
                                      </p:cBhvr>
                                      <p:tavLst>
                                        <p:tav tm="0">
                                          <p:val>
                                            <p:strVal val="#ppt_x"/>
                                          </p:val>
                                        </p:tav>
                                        <p:tav tm="100000">
                                          <p:val>
                                            <p:strVal val="#ppt_x"/>
                                          </p:val>
                                        </p:tav>
                                      </p:tavLst>
                                    </p:anim>
                                    <p:anim calcmode="lin" valueType="num">
                                      <p:cBhvr>
                                        <p:cTn id="31" dur="1000" fill="hold"/>
                                        <p:tgtEl>
                                          <p:spTgt spid="9"/>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21"/>
                                        </p:tgtEl>
                                        <p:attrNameLst>
                                          <p:attrName>style.visibility</p:attrName>
                                        </p:attrNameLst>
                                      </p:cBhvr>
                                      <p:to>
                                        <p:strVal val="visible"/>
                                      </p:to>
                                    </p:set>
                                    <p:animEffect transition="in" filter="fade">
                                      <p:cBhvr>
                                        <p:cTn id="34" dur="1000"/>
                                        <p:tgtEl>
                                          <p:spTgt spid="21"/>
                                        </p:tgtEl>
                                      </p:cBhvr>
                                    </p:animEffect>
                                    <p:anim calcmode="lin" valueType="num">
                                      <p:cBhvr>
                                        <p:cTn id="35" dur="1000" fill="hold"/>
                                        <p:tgtEl>
                                          <p:spTgt spid="21"/>
                                        </p:tgtEl>
                                        <p:attrNameLst>
                                          <p:attrName>ppt_x</p:attrName>
                                        </p:attrNameLst>
                                      </p:cBhvr>
                                      <p:tavLst>
                                        <p:tav tm="0">
                                          <p:val>
                                            <p:strVal val="#ppt_x"/>
                                          </p:val>
                                        </p:tav>
                                        <p:tav tm="100000">
                                          <p:val>
                                            <p:strVal val="#ppt_x"/>
                                          </p:val>
                                        </p:tav>
                                      </p:tavLst>
                                    </p:anim>
                                    <p:anim calcmode="lin" valueType="num">
                                      <p:cBhvr>
                                        <p:cTn id="36" dur="1000" fill="hold"/>
                                        <p:tgtEl>
                                          <p:spTgt spid="21"/>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22"/>
                                        </p:tgtEl>
                                        <p:attrNameLst>
                                          <p:attrName>style.visibility</p:attrName>
                                        </p:attrNameLst>
                                      </p:cBhvr>
                                      <p:to>
                                        <p:strVal val="visible"/>
                                      </p:to>
                                    </p:set>
                                    <p:animEffect transition="in" filter="fade">
                                      <p:cBhvr>
                                        <p:cTn id="39" dur="1000"/>
                                        <p:tgtEl>
                                          <p:spTgt spid="22"/>
                                        </p:tgtEl>
                                      </p:cBhvr>
                                    </p:animEffect>
                                    <p:anim calcmode="lin" valueType="num">
                                      <p:cBhvr>
                                        <p:cTn id="40" dur="1000" fill="hold"/>
                                        <p:tgtEl>
                                          <p:spTgt spid="22"/>
                                        </p:tgtEl>
                                        <p:attrNameLst>
                                          <p:attrName>ppt_x</p:attrName>
                                        </p:attrNameLst>
                                      </p:cBhvr>
                                      <p:tavLst>
                                        <p:tav tm="0">
                                          <p:val>
                                            <p:strVal val="#ppt_x"/>
                                          </p:val>
                                        </p:tav>
                                        <p:tav tm="100000">
                                          <p:val>
                                            <p:strVal val="#ppt_x"/>
                                          </p:val>
                                        </p:tav>
                                      </p:tavLst>
                                    </p:anim>
                                    <p:anim calcmode="lin" valueType="num">
                                      <p:cBhvr>
                                        <p:cTn id="41" dur="1000" fill="hold"/>
                                        <p:tgtEl>
                                          <p:spTgt spid="22"/>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23"/>
                                        </p:tgtEl>
                                        <p:attrNameLst>
                                          <p:attrName>style.visibility</p:attrName>
                                        </p:attrNameLst>
                                      </p:cBhvr>
                                      <p:to>
                                        <p:strVal val="visible"/>
                                      </p:to>
                                    </p:set>
                                    <p:animEffect transition="in" filter="fade">
                                      <p:cBhvr>
                                        <p:cTn id="44" dur="1000"/>
                                        <p:tgtEl>
                                          <p:spTgt spid="23"/>
                                        </p:tgtEl>
                                      </p:cBhvr>
                                    </p:animEffect>
                                    <p:anim calcmode="lin" valueType="num">
                                      <p:cBhvr>
                                        <p:cTn id="45" dur="1000" fill="hold"/>
                                        <p:tgtEl>
                                          <p:spTgt spid="23"/>
                                        </p:tgtEl>
                                        <p:attrNameLst>
                                          <p:attrName>ppt_x</p:attrName>
                                        </p:attrNameLst>
                                      </p:cBhvr>
                                      <p:tavLst>
                                        <p:tav tm="0">
                                          <p:val>
                                            <p:strVal val="#ppt_x"/>
                                          </p:val>
                                        </p:tav>
                                        <p:tav tm="100000">
                                          <p:val>
                                            <p:strVal val="#ppt_x"/>
                                          </p:val>
                                        </p:tav>
                                      </p:tavLst>
                                    </p:anim>
                                    <p:anim calcmode="lin" valueType="num">
                                      <p:cBhvr>
                                        <p:cTn id="46" dur="1000" fill="hold"/>
                                        <p:tgtEl>
                                          <p:spTgt spid="23"/>
                                        </p:tgtEl>
                                        <p:attrNameLst>
                                          <p:attrName>ppt_y</p:attrName>
                                        </p:attrNameLst>
                                      </p:cBhvr>
                                      <p:tavLst>
                                        <p:tav tm="0">
                                          <p:val>
                                            <p:strVal val="#ppt_y+.1"/>
                                          </p:val>
                                        </p:tav>
                                        <p:tav tm="100000">
                                          <p:val>
                                            <p:strVal val="#ppt_y"/>
                                          </p:val>
                                        </p:tav>
                                      </p:tavLst>
                                    </p:anim>
                                  </p:childTnLst>
                                </p:cTn>
                              </p:par>
                              <p:par>
                                <p:cTn id="47" presetID="42" presetClass="entr" presetSubtype="0" fill="hold" grpId="0" nodeType="withEffect">
                                  <p:stCondLst>
                                    <p:cond delay="0"/>
                                  </p:stCondLst>
                                  <p:childTnLst>
                                    <p:set>
                                      <p:cBhvr>
                                        <p:cTn id="48" dur="1" fill="hold">
                                          <p:stCondLst>
                                            <p:cond delay="0"/>
                                          </p:stCondLst>
                                        </p:cTn>
                                        <p:tgtEl>
                                          <p:spTgt spid="25"/>
                                        </p:tgtEl>
                                        <p:attrNameLst>
                                          <p:attrName>style.visibility</p:attrName>
                                        </p:attrNameLst>
                                      </p:cBhvr>
                                      <p:to>
                                        <p:strVal val="visible"/>
                                      </p:to>
                                    </p:set>
                                    <p:animEffect transition="in" filter="fade">
                                      <p:cBhvr>
                                        <p:cTn id="49" dur="1000"/>
                                        <p:tgtEl>
                                          <p:spTgt spid="25"/>
                                        </p:tgtEl>
                                      </p:cBhvr>
                                    </p:animEffect>
                                    <p:anim calcmode="lin" valueType="num">
                                      <p:cBhvr>
                                        <p:cTn id="50" dur="1000" fill="hold"/>
                                        <p:tgtEl>
                                          <p:spTgt spid="25"/>
                                        </p:tgtEl>
                                        <p:attrNameLst>
                                          <p:attrName>ppt_x</p:attrName>
                                        </p:attrNameLst>
                                      </p:cBhvr>
                                      <p:tavLst>
                                        <p:tav tm="0">
                                          <p:val>
                                            <p:strVal val="#ppt_x"/>
                                          </p:val>
                                        </p:tav>
                                        <p:tav tm="100000">
                                          <p:val>
                                            <p:strVal val="#ppt_x"/>
                                          </p:val>
                                        </p:tav>
                                      </p:tavLst>
                                    </p:anim>
                                    <p:anim calcmode="lin" valueType="num">
                                      <p:cBhvr>
                                        <p:cTn id="51" dur="1000" fill="hold"/>
                                        <p:tgtEl>
                                          <p:spTgt spid="25"/>
                                        </p:tgtEl>
                                        <p:attrNameLst>
                                          <p:attrName>ppt_y</p:attrName>
                                        </p:attrNameLst>
                                      </p:cBhvr>
                                      <p:tavLst>
                                        <p:tav tm="0">
                                          <p:val>
                                            <p:strVal val="#ppt_y+.1"/>
                                          </p:val>
                                        </p:tav>
                                        <p:tav tm="100000">
                                          <p:val>
                                            <p:strVal val="#ppt_y"/>
                                          </p:val>
                                        </p:tav>
                                      </p:tavLst>
                                    </p:anim>
                                  </p:childTnLst>
                                </p:cTn>
                              </p:par>
                              <p:par>
                                <p:cTn id="52" presetID="42" presetClass="entr" presetSubtype="0" fill="hold" grpId="0" nodeType="withEffect">
                                  <p:stCondLst>
                                    <p:cond delay="0"/>
                                  </p:stCondLst>
                                  <p:childTnLst>
                                    <p:set>
                                      <p:cBhvr>
                                        <p:cTn id="53" dur="1" fill="hold">
                                          <p:stCondLst>
                                            <p:cond delay="0"/>
                                          </p:stCondLst>
                                        </p:cTn>
                                        <p:tgtEl>
                                          <p:spTgt spid="27"/>
                                        </p:tgtEl>
                                        <p:attrNameLst>
                                          <p:attrName>style.visibility</p:attrName>
                                        </p:attrNameLst>
                                      </p:cBhvr>
                                      <p:to>
                                        <p:strVal val="visible"/>
                                      </p:to>
                                    </p:set>
                                    <p:animEffect transition="in" filter="fade">
                                      <p:cBhvr>
                                        <p:cTn id="54" dur="1000"/>
                                        <p:tgtEl>
                                          <p:spTgt spid="27"/>
                                        </p:tgtEl>
                                      </p:cBhvr>
                                    </p:animEffect>
                                    <p:anim calcmode="lin" valueType="num">
                                      <p:cBhvr>
                                        <p:cTn id="55" dur="1000" fill="hold"/>
                                        <p:tgtEl>
                                          <p:spTgt spid="27"/>
                                        </p:tgtEl>
                                        <p:attrNameLst>
                                          <p:attrName>ppt_x</p:attrName>
                                        </p:attrNameLst>
                                      </p:cBhvr>
                                      <p:tavLst>
                                        <p:tav tm="0">
                                          <p:val>
                                            <p:strVal val="#ppt_x"/>
                                          </p:val>
                                        </p:tav>
                                        <p:tav tm="100000">
                                          <p:val>
                                            <p:strVal val="#ppt_x"/>
                                          </p:val>
                                        </p:tav>
                                      </p:tavLst>
                                    </p:anim>
                                    <p:anim calcmode="lin" valueType="num">
                                      <p:cBhvr>
                                        <p:cTn id="56" dur="1000" fill="hold"/>
                                        <p:tgtEl>
                                          <p:spTgt spid="27"/>
                                        </p:tgtEl>
                                        <p:attrNameLst>
                                          <p:attrName>ppt_y</p:attrName>
                                        </p:attrNameLst>
                                      </p:cBhvr>
                                      <p:tavLst>
                                        <p:tav tm="0">
                                          <p:val>
                                            <p:strVal val="#ppt_y+.1"/>
                                          </p:val>
                                        </p:tav>
                                        <p:tav tm="100000">
                                          <p:val>
                                            <p:strVal val="#ppt_y"/>
                                          </p:val>
                                        </p:tav>
                                      </p:tavLst>
                                    </p:anim>
                                  </p:childTnLst>
                                </p:cTn>
                              </p:par>
                              <p:par>
                                <p:cTn id="57" presetID="42" presetClass="entr" presetSubtype="0" fill="hold" grpId="0" nodeType="withEffect">
                                  <p:stCondLst>
                                    <p:cond delay="0"/>
                                  </p:stCondLst>
                                  <p:childTnLst>
                                    <p:set>
                                      <p:cBhvr>
                                        <p:cTn id="58" dur="1" fill="hold">
                                          <p:stCondLst>
                                            <p:cond delay="0"/>
                                          </p:stCondLst>
                                        </p:cTn>
                                        <p:tgtEl>
                                          <p:spTgt spid="28"/>
                                        </p:tgtEl>
                                        <p:attrNameLst>
                                          <p:attrName>style.visibility</p:attrName>
                                        </p:attrNameLst>
                                      </p:cBhvr>
                                      <p:to>
                                        <p:strVal val="visible"/>
                                      </p:to>
                                    </p:set>
                                    <p:animEffect transition="in" filter="fade">
                                      <p:cBhvr>
                                        <p:cTn id="59" dur="1000"/>
                                        <p:tgtEl>
                                          <p:spTgt spid="28"/>
                                        </p:tgtEl>
                                      </p:cBhvr>
                                    </p:animEffect>
                                    <p:anim calcmode="lin" valueType="num">
                                      <p:cBhvr>
                                        <p:cTn id="60" dur="1000" fill="hold"/>
                                        <p:tgtEl>
                                          <p:spTgt spid="28"/>
                                        </p:tgtEl>
                                        <p:attrNameLst>
                                          <p:attrName>ppt_x</p:attrName>
                                        </p:attrNameLst>
                                      </p:cBhvr>
                                      <p:tavLst>
                                        <p:tav tm="0">
                                          <p:val>
                                            <p:strVal val="#ppt_x"/>
                                          </p:val>
                                        </p:tav>
                                        <p:tav tm="100000">
                                          <p:val>
                                            <p:strVal val="#ppt_x"/>
                                          </p:val>
                                        </p:tav>
                                      </p:tavLst>
                                    </p:anim>
                                    <p:anim calcmode="lin" valueType="num">
                                      <p:cBhvr>
                                        <p:cTn id="61" dur="1000" fill="hold"/>
                                        <p:tgtEl>
                                          <p:spTgt spid="28"/>
                                        </p:tgtEl>
                                        <p:attrNameLst>
                                          <p:attrName>ppt_y</p:attrName>
                                        </p:attrNameLst>
                                      </p:cBhvr>
                                      <p:tavLst>
                                        <p:tav tm="0">
                                          <p:val>
                                            <p:strVal val="#ppt_y+.1"/>
                                          </p:val>
                                        </p:tav>
                                        <p:tav tm="100000">
                                          <p:val>
                                            <p:strVal val="#ppt_y"/>
                                          </p:val>
                                        </p:tav>
                                      </p:tavLst>
                                    </p:anim>
                                  </p:childTnLst>
                                </p:cTn>
                              </p:par>
                              <p:par>
                                <p:cTn id="62" presetID="42" presetClass="entr" presetSubtype="0" fill="hold" grpId="0" nodeType="withEffect">
                                  <p:stCondLst>
                                    <p:cond delay="0"/>
                                  </p:stCondLst>
                                  <p:childTnLst>
                                    <p:set>
                                      <p:cBhvr>
                                        <p:cTn id="63" dur="1" fill="hold">
                                          <p:stCondLst>
                                            <p:cond delay="0"/>
                                          </p:stCondLst>
                                        </p:cTn>
                                        <p:tgtEl>
                                          <p:spTgt spid="29"/>
                                        </p:tgtEl>
                                        <p:attrNameLst>
                                          <p:attrName>style.visibility</p:attrName>
                                        </p:attrNameLst>
                                      </p:cBhvr>
                                      <p:to>
                                        <p:strVal val="visible"/>
                                      </p:to>
                                    </p:set>
                                    <p:animEffect transition="in" filter="fade">
                                      <p:cBhvr>
                                        <p:cTn id="64" dur="1000"/>
                                        <p:tgtEl>
                                          <p:spTgt spid="29"/>
                                        </p:tgtEl>
                                      </p:cBhvr>
                                    </p:animEffect>
                                    <p:anim calcmode="lin" valueType="num">
                                      <p:cBhvr>
                                        <p:cTn id="65" dur="1000" fill="hold"/>
                                        <p:tgtEl>
                                          <p:spTgt spid="29"/>
                                        </p:tgtEl>
                                        <p:attrNameLst>
                                          <p:attrName>ppt_x</p:attrName>
                                        </p:attrNameLst>
                                      </p:cBhvr>
                                      <p:tavLst>
                                        <p:tav tm="0">
                                          <p:val>
                                            <p:strVal val="#ppt_x"/>
                                          </p:val>
                                        </p:tav>
                                        <p:tav tm="100000">
                                          <p:val>
                                            <p:strVal val="#ppt_x"/>
                                          </p:val>
                                        </p:tav>
                                      </p:tavLst>
                                    </p:anim>
                                    <p:anim calcmode="lin" valueType="num">
                                      <p:cBhvr>
                                        <p:cTn id="66" dur="1000" fill="hold"/>
                                        <p:tgtEl>
                                          <p:spTgt spid="29"/>
                                        </p:tgtEl>
                                        <p:attrNameLst>
                                          <p:attrName>ppt_y</p:attrName>
                                        </p:attrNameLst>
                                      </p:cBhvr>
                                      <p:tavLst>
                                        <p:tav tm="0">
                                          <p:val>
                                            <p:strVal val="#ppt_y+.1"/>
                                          </p:val>
                                        </p:tav>
                                        <p:tav tm="100000">
                                          <p:val>
                                            <p:strVal val="#ppt_y"/>
                                          </p:val>
                                        </p:tav>
                                      </p:tavLst>
                                    </p:anim>
                                  </p:childTnLst>
                                </p:cTn>
                              </p:par>
                              <p:par>
                                <p:cTn id="67" presetID="42" presetClass="entr" presetSubtype="0" fill="hold" grpId="0" nodeType="withEffect">
                                  <p:stCondLst>
                                    <p:cond delay="0"/>
                                  </p:stCondLst>
                                  <p:childTnLst>
                                    <p:set>
                                      <p:cBhvr>
                                        <p:cTn id="68" dur="1" fill="hold">
                                          <p:stCondLst>
                                            <p:cond delay="0"/>
                                          </p:stCondLst>
                                        </p:cTn>
                                        <p:tgtEl>
                                          <p:spTgt spid="31"/>
                                        </p:tgtEl>
                                        <p:attrNameLst>
                                          <p:attrName>style.visibility</p:attrName>
                                        </p:attrNameLst>
                                      </p:cBhvr>
                                      <p:to>
                                        <p:strVal val="visible"/>
                                      </p:to>
                                    </p:set>
                                    <p:animEffect transition="in" filter="fade">
                                      <p:cBhvr>
                                        <p:cTn id="69" dur="1000"/>
                                        <p:tgtEl>
                                          <p:spTgt spid="31"/>
                                        </p:tgtEl>
                                      </p:cBhvr>
                                    </p:animEffect>
                                    <p:anim calcmode="lin" valueType="num">
                                      <p:cBhvr>
                                        <p:cTn id="70" dur="1000" fill="hold"/>
                                        <p:tgtEl>
                                          <p:spTgt spid="31"/>
                                        </p:tgtEl>
                                        <p:attrNameLst>
                                          <p:attrName>ppt_x</p:attrName>
                                        </p:attrNameLst>
                                      </p:cBhvr>
                                      <p:tavLst>
                                        <p:tav tm="0">
                                          <p:val>
                                            <p:strVal val="#ppt_x"/>
                                          </p:val>
                                        </p:tav>
                                        <p:tav tm="100000">
                                          <p:val>
                                            <p:strVal val="#ppt_x"/>
                                          </p:val>
                                        </p:tav>
                                      </p:tavLst>
                                    </p:anim>
                                    <p:anim calcmode="lin" valueType="num">
                                      <p:cBhvr>
                                        <p:cTn id="71" dur="1000" fill="hold"/>
                                        <p:tgtEl>
                                          <p:spTgt spid="31"/>
                                        </p:tgtEl>
                                        <p:attrNameLst>
                                          <p:attrName>ppt_y</p:attrName>
                                        </p:attrNameLst>
                                      </p:cBhvr>
                                      <p:tavLst>
                                        <p:tav tm="0">
                                          <p:val>
                                            <p:strVal val="#ppt_y+.1"/>
                                          </p:val>
                                        </p:tav>
                                        <p:tav tm="100000">
                                          <p:val>
                                            <p:strVal val="#ppt_y"/>
                                          </p:val>
                                        </p:tav>
                                      </p:tavLst>
                                    </p:anim>
                                  </p:childTnLst>
                                </p:cTn>
                              </p:par>
                              <p:par>
                                <p:cTn id="72" presetID="42" presetClass="entr" presetSubtype="0" fill="hold" grpId="0" nodeType="withEffect">
                                  <p:stCondLst>
                                    <p:cond delay="0"/>
                                  </p:stCondLst>
                                  <p:childTnLst>
                                    <p:set>
                                      <p:cBhvr>
                                        <p:cTn id="73" dur="1" fill="hold">
                                          <p:stCondLst>
                                            <p:cond delay="0"/>
                                          </p:stCondLst>
                                        </p:cTn>
                                        <p:tgtEl>
                                          <p:spTgt spid="40"/>
                                        </p:tgtEl>
                                        <p:attrNameLst>
                                          <p:attrName>style.visibility</p:attrName>
                                        </p:attrNameLst>
                                      </p:cBhvr>
                                      <p:to>
                                        <p:strVal val="visible"/>
                                      </p:to>
                                    </p:set>
                                    <p:animEffect transition="in" filter="fade">
                                      <p:cBhvr>
                                        <p:cTn id="74" dur="1000"/>
                                        <p:tgtEl>
                                          <p:spTgt spid="40"/>
                                        </p:tgtEl>
                                      </p:cBhvr>
                                    </p:animEffect>
                                    <p:anim calcmode="lin" valueType="num">
                                      <p:cBhvr>
                                        <p:cTn id="75" dur="1000" fill="hold"/>
                                        <p:tgtEl>
                                          <p:spTgt spid="40"/>
                                        </p:tgtEl>
                                        <p:attrNameLst>
                                          <p:attrName>ppt_x</p:attrName>
                                        </p:attrNameLst>
                                      </p:cBhvr>
                                      <p:tavLst>
                                        <p:tav tm="0">
                                          <p:val>
                                            <p:strVal val="#ppt_x"/>
                                          </p:val>
                                        </p:tav>
                                        <p:tav tm="100000">
                                          <p:val>
                                            <p:strVal val="#ppt_x"/>
                                          </p:val>
                                        </p:tav>
                                      </p:tavLst>
                                    </p:anim>
                                    <p:anim calcmode="lin" valueType="num">
                                      <p:cBhvr>
                                        <p:cTn id="76" dur="1000" fill="hold"/>
                                        <p:tgtEl>
                                          <p:spTgt spid="40"/>
                                        </p:tgtEl>
                                        <p:attrNameLst>
                                          <p:attrName>ppt_y</p:attrName>
                                        </p:attrNameLst>
                                      </p:cBhvr>
                                      <p:tavLst>
                                        <p:tav tm="0">
                                          <p:val>
                                            <p:strVal val="#ppt_y+.1"/>
                                          </p:val>
                                        </p:tav>
                                        <p:tav tm="100000">
                                          <p:val>
                                            <p:strVal val="#ppt_y"/>
                                          </p:val>
                                        </p:tav>
                                      </p:tavLst>
                                    </p:anim>
                                  </p:childTnLst>
                                </p:cTn>
                              </p:par>
                              <p:par>
                                <p:cTn id="77" presetID="42" presetClass="entr" presetSubtype="0" fill="hold" grpId="0" nodeType="withEffect">
                                  <p:stCondLst>
                                    <p:cond delay="0"/>
                                  </p:stCondLst>
                                  <p:childTnLst>
                                    <p:set>
                                      <p:cBhvr>
                                        <p:cTn id="78" dur="1" fill="hold">
                                          <p:stCondLst>
                                            <p:cond delay="0"/>
                                          </p:stCondLst>
                                        </p:cTn>
                                        <p:tgtEl>
                                          <p:spTgt spid="41"/>
                                        </p:tgtEl>
                                        <p:attrNameLst>
                                          <p:attrName>style.visibility</p:attrName>
                                        </p:attrNameLst>
                                      </p:cBhvr>
                                      <p:to>
                                        <p:strVal val="visible"/>
                                      </p:to>
                                    </p:set>
                                    <p:animEffect transition="in" filter="fade">
                                      <p:cBhvr>
                                        <p:cTn id="79" dur="1000"/>
                                        <p:tgtEl>
                                          <p:spTgt spid="41"/>
                                        </p:tgtEl>
                                      </p:cBhvr>
                                    </p:animEffect>
                                    <p:anim calcmode="lin" valueType="num">
                                      <p:cBhvr>
                                        <p:cTn id="80" dur="1000" fill="hold"/>
                                        <p:tgtEl>
                                          <p:spTgt spid="41"/>
                                        </p:tgtEl>
                                        <p:attrNameLst>
                                          <p:attrName>ppt_x</p:attrName>
                                        </p:attrNameLst>
                                      </p:cBhvr>
                                      <p:tavLst>
                                        <p:tav tm="0">
                                          <p:val>
                                            <p:strVal val="#ppt_x"/>
                                          </p:val>
                                        </p:tav>
                                        <p:tav tm="100000">
                                          <p:val>
                                            <p:strVal val="#ppt_x"/>
                                          </p:val>
                                        </p:tav>
                                      </p:tavLst>
                                    </p:anim>
                                    <p:anim calcmode="lin" valueType="num">
                                      <p:cBhvr>
                                        <p:cTn id="81" dur="1000" fill="hold"/>
                                        <p:tgtEl>
                                          <p:spTgt spid="41"/>
                                        </p:tgtEl>
                                        <p:attrNameLst>
                                          <p:attrName>ppt_y</p:attrName>
                                        </p:attrNameLst>
                                      </p:cBhvr>
                                      <p:tavLst>
                                        <p:tav tm="0">
                                          <p:val>
                                            <p:strVal val="#ppt_y+.1"/>
                                          </p:val>
                                        </p:tav>
                                        <p:tav tm="100000">
                                          <p:val>
                                            <p:strVal val="#ppt_y"/>
                                          </p:val>
                                        </p:tav>
                                      </p:tavLst>
                                    </p:anim>
                                  </p:childTnLst>
                                </p:cTn>
                              </p:par>
                              <p:par>
                                <p:cTn id="82" presetID="42" presetClass="entr" presetSubtype="0" fill="hold" grpId="0" nodeType="withEffect">
                                  <p:stCondLst>
                                    <p:cond delay="0"/>
                                  </p:stCondLst>
                                  <p:childTnLst>
                                    <p:set>
                                      <p:cBhvr>
                                        <p:cTn id="83" dur="1" fill="hold">
                                          <p:stCondLst>
                                            <p:cond delay="0"/>
                                          </p:stCondLst>
                                        </p:cTn>
                                        <p:tgtEl>
                                          <p:spTgt spid="42"/>
                                        </p:tgtEl>
                                        <p:attrNameLst>
                                          <p:attrName>style.visibility</p:attrName>
                                        </p:attrNameLst>
                                      </p:cBhvr>
                                      <p:to>
                                        <p:strVal val="visible"/>
                                      </p:to>
                                    </p:set>
                                    <p:animEffect transition="in" filter="fade">
                                      <p:cBhvr>
                                        <p:cTn id="84" dur="1000"/>
                                        <p:tgtEl>
                                          <p:spTgt spid="42"/>
                                        </p:tgtEl>
                                      </p:cBhvr>
                                    </p:animEffect>
                                    <p:anim calcmode="lin" valueType="num">
                                      <p:cBhvr>
                                        <p:cTn id="85" dur="1000" fill="hold"/>
                                        <p:tgtEl>
                                          <p:spTgt spid="42"/>
                                        </p:tgtEl>
                                        <p:attrNameLst>
                                          <p:attrName>ppt_x</p:attrName>
                                        </p:attrNameLst>
                                      </p:cBhvr>
                                      <p:tavLst>
                                        <p:tav tm="0">
                                          <p:val>
                                            <p:strVal val="#ppt_x"/>
                                          </p:val>
                                        </p:tav>
                                        <p:tav tm="100000">
                                          <p:val>
                                            <p:strVal val="#ppt_x"/>
                                          </p:val>
                                        </p:tav>
                                      </p:tavLst>
                                    </p:anim>
                                    <p:anim calcmode="lin" valueType="num">
                                      <p:cBhvr>
                                        <p:cTn id="86" dur="1000" fill="hold"/>
                                        <p:tgtEl>
                                          <p:spTgt spid="42"/>
                                        </p:tgtEl>
                                        <p:attrNameLst>
                                          <p:attrName>ppt_y</p:attrName>
                                        </p:attrNameLst>
                                      </p:cBhvr>
                                      <p:tavLst>
                                        <p:tav tm="0">
                                          <p:val>
                                            <p:strVal val="#ppt_y+.1"/>
                                          </p:val>
                                        </p:tav>
                                        <p:tav tm="100000">
                                          <p:val>
                                            <p:strVal val="#ppt_y"/>
                                          </p:val>
                                        </p:tav>
                                      </p:tavLst>
                                    </p:anim>
                                  </p:childTnLst>
                                </p:cTn>
                              </p:par>
                              <p:par>
                                <p:cTn id="87" presetID="42" presetClass="entr" presetSubtype="0" fill="hold" grpId="0" nodeType="withEffect">
                                  <p:stCondLst>
                                    <p:cond delay="0"/>
                                  </p:stCondLst>
                                  <p:childTnLst>
                                    <p:set>
                                      <p:cBhvr>
                                        <p:cTn id="88" dur="1" fill="hold">
                                          <p:stCondLst>
                                            <p:cond delay="0"/>
                                          </p:stCondLst>
                                        </p:cTn>
                                        <p:tgtEl>
                                          <p:spTgt spid="43"/>
                                        </p:tgtEl>
                                        <p:attrNameLst>
                                          <p:attrName>style.visibility</p:attrName>
                                        </p:attrNameLst>
                                      </p:cBhvr>
                                      <p:to>
                                        <p:strVal val="visible"/>
                                      </p:to>
                                    </p:set>
                                    <p:animEffect transition="in" filter="fade">
                                      <p:cBhvr>
                                        <p:cTn id="89" dur="1000"/>
                                        <p:tgtEl>
                                          <p:spTgt spid="43"/>
                                        </p:tgtEl>
                                      </p:cBhvr>
                                    </p:animEffect>
                                    <p:anim calcmode="lin" valueType="num">
                                      <p:cBhvr>
                                        <p:cTn id="90" dur="1000" fill="hold"/>
                                        <p:tgtEl>
                                          <p:spTgt spid="43"/>
                                        </p:tgtEl>
                                        <p:attrNameLst>
                                          <p:attrName>ppt_x</p:attrName>
                                        </p:attrNameLst>
                                      </p:cBhvr>
                                      <p:tavLst>
                                        <p:tav tm="0">
                                          <p:val>
                                            <p:strVal val="#ppt_x"/>
                                          </p:val>
                                        </p:tav>
                                        <p:tav tm="100000">
                                          <p:val>
                                            <p:strVal val="#ppt_x"/>
                                          </p:val>
                                        </p:tav>
                                      </p:tavLst>
                                    </p:anim>
                                    <p:anim calcmode="lin" valueType="num">
                                      <p:cBhvr>
                                        <p:cTn id="91" dur="1000" fill="hold"/>
                                        <p:tgtEl>
                                          <p:spTgt spid="43"/>
                                        </p:tgtEl>
                                        <p:attrNameLst>
                                          <p:attrName>ppt_y</p:attrName>
                                        </p:attrNameLst>
                                      </p:cBhvr>
                                      <p:tavLst>
                                        <p:tav tm="0">
                                          <p:val>
                                            <p:strVal val="#ppt_y+.1"/>
                                          </p:val>
                                        </p:tav>
                                        <p:tav tm="100000">
                                          <p:val>
                                            <p:strVal val="#ppt_y"/>
                                          </p:val>
                                        </p:tav>
                                      </p:tavLst>
                                    </p:anim>
                                  </p:childTnLst>
                                </p:cTn>
                              </p:par>
                              <p:par>
                                <p:cTn id="92" presetID="42" presetClass="entr" presetSubtype="0" fill="hold" grpId="0" nodeType="withEffect">
                                  <p:stCondLst>
                                    <p:cond delay="0"/>
                                  </p:stCondLst>
                                  <p:childTnLst>
                                    <p:set>
                                      <p:cBhvr>
                                        <p:cTn id="93" dur="1" fill="hold">
                                          <p:stCondLst>
                                            <p:cond delay="0"/>
                                          </p:stCondLst>
                                        </p:cTn>
                                        <p:tgtEl>
                                          <p:spTgt spid="44"/>
                                        </p:tgtEl>
                                        <p:attrNameLst>
                                          <p:attrName>style.visibility</p:attrName>
                                        </p:attrNameLst>
                                      </p:cBhvr>
                                      <p:to>
                                        <p:strVal val="visible"/>
                                      </p:to>
                                    </p:set>
                                    <p:animEffect transition="in" filter="fade">
                                      <p:cBhvr>
                                        <p:cTn id="94" dur="1000"/>
                                        <p:tgtEl>
                                          <p:spTgt spid="44"/>
                                        </p:tgtEl>
                                      </p:cBhvr>
                                    </p:animEffect>
                                    <p:anim calcmode="lin" valueType="num">
                                      <p:cBhvr>
                                        <p:cTn id="95" dur="1000" fill="hold"/>
                                        <p:tgtEl>
                                          <p:spTgt spid="44"/>
                                        </p:tgtEl>
                                        <p:attrNameLst>
                                          <p:attrName>ppt_x</p:attrName>
                                        </p:attrNameLst>
                                      </p:cBhvr>
                                      <p:tavLst>
                                        <p:tav tm="0">
                                          <p:val>
                                            <p:strVal val="#ppt_x"/>
                                          </p:val>
                                        </p:tav>
                                        <p:tav tm="100000">
                                          <p:val>
                                            <p:strVal val="#ppt_x"/>
                                          </p:val>
                                        </p:tav>
                                      </p:tavLst>
                                    </p:anim>
                                    <p:anim calcmode="lin" valueType="num">
                                      <p:cBhvr>
                                        <p:cTn id="96" dur="1000" fill="hold"/>
                                        <p:tgtEl>
                                          <p:spTgt spid="44"/>
                                        </p:tgtEl>
                                        <p:attrNameLst>
                                          <p:attrName>ppt_y</p:attrName>
                                        </p:attrNameLst>
                                      </p:cBhvr>
                                      <p:tavLst>
                                        <p:tav tm="0">
                                          <p:val>
                                            <p:strVal val="#ppt_y+.1"/>
                                          </p:val>
                                        </p:tav>
                                        <p:tav tm="100000">
                                          <p:val>
                                            <p:strVal val="#ppt_y"/>
                                          </p:val>
                                        </p:tav>
                                      </p:tavLst>
                                    </p:anim>
                                  </p:childTnLst>
                                </p:cTn>
                              </p:par>
                              <p:par>
                                <p:cTn id="97" presetID="42" presetClass="entr" presetSubtype="0" fill="hold" grpId="0" nodeType="withEffect">
                                  <p:stCondLst>
                                    <p:cond delay="0"/>
                                  </p:stCondLst>
                                  <p:childTnLst>
                                    <p:set>
                                      <p:cBhvr>
                                        <p:cTn id="98" dur="1" fill="hold">
                                          <p:stCondLst>
                                            <p:cond delay="0"/>
                                          </p:stCondLst>
                                        </p:cTn>
                                        <p:tgtEl>
                                          <p:spTgt spid="45"/>
                                        </p:tgtEl>
                                        <p:attrNameLst>
                                          <p:attrName>style.visibility</p:attrName>
                                        </p:attrNameLst>
                                      </p:cBhvr>
                                      <p:to>
                                        <p:strVal val="visible"/>
                                      </p:to>
                                    </p:set>
                                    <p:animEffect transition="in" filter="fade">
                                      <p:cBhvr>
                                        <p:cTn id="99" dur="1000"/>
                                        <p:tgtEl>
                                          <p:spTgt spid="45"/>
                                        </p:tgtEl>
                                      </p:cBhvr>
                                    </p:animEffect>
                                    <p:anim calcmode="lin" valueType="num">
                                      <p:cBhvr>
                                        <p:cTn id="100" dur="1000" fill="hold"/>
                                        <p:tgtEl>
                                          <p:spTgt spid="45"/>
                                        </p:tgtEl>
                                        <p:attrNameLst>
                                          <p:attrName>ppt_x</p:attrName>
                                        </p:attrNameLst>
                                      </p:cBhvr>
                                      <p:tavLst>
                                        <p:tav tm="0">
                                          <p:val>
                                            <p:strVal val="#ppt_x"/>
                                          </p:val>
                                        </p:tav>
                                        <p:tav tm="100000">
                                          <p:val>
                                            <p:strVal val="#ppt_x"/>
                                          </p:val>
                                        </p:tav>
                                      </p:tavLst>
                                    </p:anim>
                                    <p:anim calcmode="lin" valueType="num">
                                      <p:cBhvr>
                                        <p:cTn id="101" dur="1000" fill="hold"/>
                                        <p:tgtEl>
                                          <p:spTgt spid="45"/>
                                        </p:tgtEl>
                                        <p:attrNameLst>
                                          <p:attrName>ppt_y</p:attrName>
                                        </p:attrNameLst>
                                      </p:cBhvr>
                                      <p:tavLst>
                                        <p:tav tm="0">
                                          <p:val>
                                            <p:strVal val="#ppt_y+.1"/>
                                          </p:val>
                                        </p:tav>
                                        <p:tav tm="100000">
                                          <p:val>
                                            <p:strVal val="#ppt_y"/>
                                          </p:val>
                                        </p:tav>
                                      </p:tavLst>
                                    </p:anim>
                                  </p:childTnLst>
                                </p:cTn>
                              </p:par>
                            </p:childTnLst>
                          </p:cTn>
                        </p:par>
                      </p:childTnLst>
                    </p:cTn>
                  </p:par>
                  <p:par>
                    <p:cTn id="102" fill="hold">
                      <p:stCondLst>
                        <p:cond delay="indefinite"/>
                      </p:stCondLst>
                      <p:childTnLst>
                        <p:par>
                          <p:cTn id="103" fill="hold">
                            <p:stCondLst>
                              <p:cond delay="0"/>
                            </p:stCondLst>
                            <p:childTnLst>
                              <p:par>
                                <p:cTn id="104" presetID="32" presetClass="emph" presetSubtype="0" fill="hold" grpId="1" nodeType="clickEffect">
                                  <p:stCondLst>
                                    <p:cond delay="0"/>
                                  </p:stCondLst>
                                  <p:childTnLst>
                                    <p:animRot by="120000">
                                      <p:cBhvr>
                                        <p:cTn id="105" dur="100" fill="hold">
                                          <p:stCondLst>
                                            <p:cond delay="0"/>
                                          </p:stCondLst>
                                        </p:cTn>
                                        <p:tgtEl>
                                          <p:spTgt spid="23"/>
                                        </p:tgtEl>
                                        <p:attrNameLst>
                                          <p:attrName>r</p:attrName>
                                        </p:attrNameLst>
                                      </p:cBhvr>
                                    </p:animRot>
                                    <p:animRot by="-240000">
                                      <p:cBhvr>
                                        <p:cTn id="106" dur="200" fill="hold">
                                          <p:stCondLst>
                                            <p:cond delay="200"/>
                                          </p:stCondLst>
                                        </p:cTn>
                                        <p:tgtEl>
                                          <p:spTgt spid="23"/>
                                        </p:tgtEl>
                                        <p:attrNameLst>
                                          <p:attrName>r</p:attrName>
                                        </p:attrNameLst>
                                      </p:cBhvr>
                                    </p:animRot>
                                    <p:animRot by="240000">
                                      <p:cBhvr>
                                        <p:cTn id="107" dur="200" fill="hold">
                                          <p:stCondLst>
                                            <p:cond delay="400"/>
                                          </p:stCondLst>
                                        </p:cTn>
                                        <p:tgtEl>
                                          <p:spTgt spid="23"/>
                                        </p:tgtEl>
                                        <p:attrNameLst>
                                          <p:attrName>r</p:attrName>
                                        </p:attrNameLst>
                                      </p:cBhvr>
                                    </p:animRot>
                                    <p:animRot by="-240000">
                                      <p:cBhvr>
                                        <p:cTn id="108" dur="200" fill="hold">
                                          <p:stCondLst>
                                            <p:cond delay="600"/>
                                          </p:stCondLst>
                                        </p:cTn>
                                        <p:tgtEl>
                                          <p:spTgt spid="23"/>
                                        </p:tgtEl>
                                        <p:attrNameLst>
                                          <p:attrName>r</p:attrName>
                                        </p:attrNameLst>
                                      </p:cBhvr>
                                    </p:animRot>
                                    <p:animRot by="120000">
                                      <p:cBhvr>
                                        <p:cTn id="109" dur="200" fill="hold">
                                          <p:stCondLst>
                                            <p:cond delay="800"/>
                                          </p:stCondLst>
                                        </p:cTn>
                                        <p:tgtEl>
                                          <p:spTgt spid="23"/>
                                        </p:tgtEl>
                                        <p:attrNameLst>
                                          <p:attrName>r</p:attrName>
                                        </p:attrNameLst>
                                      </p:cBhvr>
                                    </p:animRot>
                                  </p:childTnLst>
                                </p:cTn>
                              </p:par>
                            </p:childTnLst>
                          </p:cTn>
                        </p:par>
                      </p:childTnLst>
                    </p:cTn>
                  </p:par>
                  <p:par>
                    <p:cTn id="110" fill="hold">
                      <p:stCondLst>
                        <p:cond delay="indefinite"/>
                      </p:stCondLst>
                      <p:childTnLst>
                        <p:par>
                          <p:cTn id="111" fill="hold">
                            <p:stCondLst>
                              <p:cond delay="0"/>
                            </p:stCondLst>
                            <p:childTnLst>
                              <p:par>
                                <p:cTn id="112" presetID="32" presetClass="emph" presetSubtype="0" fill="hold" grpId="1" nodeType="clickEffect">
                                  <p:stCondLst>
                                    <p:cond delay="0"/>
                                  </p:stCondLst>
                                  <p:childTnLst>
                                    <p:animRot by="120000">
                                      <p:cBhvr>
                                        <p:cTn id="113" dur="100" fill="hold">
                                          <p:stCondLst>
                                            <p:cond delay="0"/>
                                          </p:stCondLst>
                                        </p:cTn>
                                        <p:tgtEl>
                                          <p:spTgt spid="40"/>
                                        </p:tgtEl>
                                        <p:attrNameLst>
                                          <p:attrName>r</p:attrName>
                                        </p:attrNameLst>
                                      </p:cBhvr>
                                    </p:animRot>
                                    <p:animRot by="-240000">
                                      <p:cBhvr>
                                        <p:cTn id="114" dur="200" fill="hold">
                                          <p:stCondLst>
                                            <p:cond delay="200"/>
                                          </p:stCondLst>
                                        </p:cTn>
                                        <p:tgtEl>
                                          <p:spTgt spid="40"/>
                                        </p:tgtEl>
                                        <p:attrNameLst>
                                          <p:attrName>r</p:attrName>
                                        </p:attrNameLst>
                                      </p:cBhvr>
                                    </p:animRot>
                                    <p:animRot by="240000">
                                      <p:cBhvr>
                                        <p:cTn id="115" dur="200" fill="hold">
                                          <p:stCondLst>
                                            <p:cond delay="400"/>
                                          </p:stCondLst>
                                        </p:cTn>
                                        <p:tgtEl>
                                          <p:spTgt spid="40"/>
                                        </p:tgtEl>
                                        <p:attrNameLst>
                                          <p:attrName>r</p:attrName>
                                        </p:attrNameLst>
                                      </p:cBhvr>
                                    </p:animRot>
                                    <p:animRot by="-240000">
                                      <p:cBhvr>
                                        <p:cTn id="116" dur="200" fill="hold">
                                          <p:stCondLst>
                                            <p:cond delay="600"/>
                                          </p:stCondLst>
                                        </p:cTn>
                                        <p:tgtEl>
                                          <p:spTgt spid="40"/>
                                        </p:tgtEl>
                                        <p:attrNameLst>
                                          <p:attrName>r</p:attrName>
                                        </p:attrNameLst>
                                      </p:cBhvr>
                                    </p:animRot>
                                    <p:animRot by="120000">
                                      <p:cBhvr>
                                        <p:cTn id="117" dur="200" fill="hold">
                                          <p:stCondLst>
                                            <p:cond delay="800"/>
                                          </p:stCondLst>
                                        </p:cTn>
                                        <p:tgtEl>
                                          <p:spTgt spid="40"/>
                                        </p:tgtEl>
                                        <p:attrNameLst>
                                          <p:attrName>r</p:attrName>
                                        </p:attrNameLst>
                                      </p:cBhvr>
                                    </p:animRot>
                                  </p:childTnLst>
                                </p:cTn>
                              </p:par>
                            </p:childTnLst>
                          </p:cTn>
                        </p:par>
                      </p:childTnLst>
                    </p:cTn>
                  </p:par>
                  <p:par>
                    <p:cTn id="118" fill="hold">
                      <p:stCondLst>
                        <p:cond delay="indefinite"/>
                      </p:stCondLst>
                      <p:childTnLst>
                        <p:par>
                          <p:cTn id="119" fill="hold">
                            <p:stCondLst>
                              <p:cond delay="0"/>
                            </p:stCondLst>
                            <p:childTnLst>
                              <p:par>
                                <p:cTn id="120" presetID="32" presetClass="emph" presetSubtype="0" fill="hold" grpId="1" nodeType="clickEffect">
                                  <p:stCondLst>
                                    <p:cond delay="0"/>
                                  </p:stCondLst>
                                  <p:childTnLst>
                                    <p:animRot by="120000">
                                      <p:cBhvr>
                                        <p:cTn id="121" dur="100" fill="hold">
                                          <p:stCondLst>
                                            <p:cond delay="0"/>
                                          </p:stCondLst>
                                        </p:cTn>
                                        <p:tgtEl>
                                          <p:spTgt spid="25"/>
                                        </p:tgtEl>
                                        <p:attrNameLst>
                                          <p:attrName>r</p:attrName>
                                        </p:attrNameLst>
                                      </p:cBhvr>
                                    </p:animRot>
                                    <p:animRot by="-240000">
                                      <p:cBhvr>
                                        <p:cTn id="122" dur="200" fill="hold">
                                          <p:stCondLst>
                                            <p:cond delay="200"/>
                                          </p:stCondLst>
                                        </p:cTn>
                                        <p:tgtEl>
                                          <p:spTgt spid="25"/>
                                        </p:tgtEl>
                                        <p:attrNameLst>
                                          <p:attrName>r</p:attrName>
                                        </p:attrNameLst>
                                      </p:cBhvr>
                                    </p:animRot>
                                    <p:animRot by="240000">
                                      <p:cBhvr>
                                        <p:cTn id="123" dur="200" fill="hold">
                                          <p:stCondLst>
                                            <p:cond delay="400"/>
                                          </p:stCondLst>
                                        </p:cTn>
                                        <p:tgtEl>
                                          <p:spTgt spid="25"/>
                                        </p:tgtEl>
                                        <p:attrNameLst>
                                          <p:attrName>r</p:attrName>
                                        </p:attrNameLst>
                                      </p:cBhvr>
                                    </p:animRot>
                                    <p:animRot by="-240000">
                                      <p:cBhvr>
                                        <p:cTn id="124" dur="200" fill="hold">
                                          <p:stCondLst>
                                            <p:cond delay="600"/>
                                          </p:stCondLst>
                                        </p:cTn>
                                        <p:tgtEl>
                                          <p:spTgt spid="25"/>
                                        </p:tgtEl>
                                        <p:attrNameLst>
                                          <p:attrName>r</p:attrName>
                                        </p:attrNameLst>
                                      </p:cBhvr>
                                    </p:animRot>
                                    <p:animRot by="120000">
                                      <p:cBhvr>
                                        <p:cTn id="125" dur="200" fill="hold">
                                          <p:stCondLst>
                                            <p:cond delay="800"/>
                                          </p:stCondLst>
                                        </p:cTn>
                                        <p:tgtEl>
                                          <p:spTgt spid="25"/>
                                        </p:tgtEl>
                                        <p:attrNameLst>
                                          <p:attrName>r</p:attrName>
                                        </p:attrNameLst>
                                      </p:cBhvr>
                                    </p:animRot>
                                  </p:childTnLst>
                                </p:cTn>
                              </p:par>
                            </p:childTnLst>
                          </p:cTn>
                        </p:par>
                      </p:childTnLst>
                    </p:cTn>
                  </p:par>
                  <p:par>
                    <p:cTn id="126" fill="hold">
                      <p:stCondLst>
                        <p:cond delay="indefinite"/>
                      </p:stCondLst>
                      <p:childTnLst>
                        <p:par>
                          <p:cTn id="127" fill="hold">
                            <p:stCondLst>
                              <p:cond delay="0"/>
                            </p:stCondLst>
                            <p:childTnLst>
                              <p:par>
                                <p:cTn id="128" presetID="32" presetClass="emph" presetSubtype="0" fill="hold" grpId="1" nodeType="clickEffect">
                                  <p:stCondLst>
                                    <p:cond delay="0"/>
                                  </p:stCondLst>
                                  <p:childTnLst>
                                    <p:animRot by="120000">
                                      <p:cBhvr>
                                        <p:cTn id="129" dur="100" fill="hold">
                                          <p:stCondLst>
                                            <p:cond delay="0"/>
                                          </p:stCondLst>
                                        </p:cTn>
                                        <p:tgtEl>
                                          <p:spTgt spid="41"/>
                                        </p:tgtEl>
                                        <p:attrNameLst>
                                          <p:attrName>r</p:attrName>
                                        </p:attrNameLst>
                                      </p:cBhvr>
                                    </p:animRot>
                                    <p:animRot by="-240000">
                                      <p:cBhvr>
                                        <p:cTn id="130" dur="200" fill="hold">
                                          <p:stCondLst>
                                            <p:cond delay="200"/>
                                          </p:stCondLst>
                                        </p:cTn>
                                        <p:tgtEl>
                                          <p:spTgt spid="41"/>
                                        </p:tgtEl>
                                        <p:attrNameLst>
                                          <p:attrName>r</p:attrName>
                                        </p:attrNameLst>
                                      </p:cBhvr>
                                    </p:animRot>
                                    <p:animRot by="240000">
                                      <p:cBhvr>
                                        <p:cTn id="131" dur="200" fill="hold">
                                          <p:stCondLst>
                                            <p:cond delay="400"/>
                                          </p:stCondLst>
                                        </p:cTn>
                                        <p:tgtEl>
                                          <p:spTgt spid="41"/>
                                        </p:tgtEl>
                                        <p:attrNameLst>
                                          <p:attrName>r</p:attrName>
                                        </p:attrNameLst>
                                      </p:cBhvr>
                                    </p:animRot>
                                    <p:animRot by="-240000">
                                      <p:cBhvr>
                                        <p:cTn id="132" dur="200" fill="hold">
                                          <p:stCondLst>
                                            <p:cond delay="600"/>
                                          </p:stCondLst>
                                        </p:cTn>
                                        <p:tgtEl>
                                          <p:spTgt spid="41"/>
                                        </p:tgtEl>
                                        <p:attrNameLst>
                                          <p:attrName>r</p:attrName>
                                        </p:attrNameLst>
                                      </p:cBhvr>
                                    </p:animRot>
                                    <p:animRot by="120000">
                                      <p:cBhvr>
                                        <p:cTn id="133" dur="200" fill="hold">
                                          <p:stCondLst>
                                            <p:cond delay="800"/>
                                          </p:stCondLst>
                                        </p:cTn>
                                        <p:tgtEl>
                                          <p:spTgt spid="41"/>
                                        </p:tgtEl>
                                        <p:attrNameLst>
                                          <p:attrName>r</p:attrName>
                                        </p:attrNameLst>
                                      </p:cBhvr>
                                    </p:animRot>
                                  </p:childTnLst>
                                </p:cTn>
                              </p:par>
                            </p:childTnLst>
                          </p:cTn>
                        </p:par>
                      </p:childTnLst>
                    </p:cTn>
                  </p:par>
                  <p:par>
                    <p:cTn id="134" fill="hold">
                      <p:stCondLst>
                        <p:cond delay="indefinite"/>
                      </p:stCondLst>
                      <p:childTnLst>
                        <p:par>
                          <p:cTn id="135" fill="hold">
                            <p:stCondLst>
                              <p:cond delay="0"/>
                            </p:stCondLst>
                            <p:childTnLst>
                              <p:par>
                                <p:cTn id="136" presetID="32" presetClass="emph" presetSubtype="0" fill="hold" grpId="1" nodeType="clickEffect">
                                  <p:stCondLst>
                                    <p:cond delay="0"/>
                                  </p:stCondLst>
                                  <p:childTnLst>
                                    <p:animRot by="120000">
                                      <p:cBhvr>
                                        <p:cTn id="137" dur="100" fill="hold">
                                          <p:stCondLst>
                                            <p:cond delay="0"/>
                                          </p:stCondLst>
                                        </p:cTn>
                                        <p:tgtEl>
                                          <p:spTgt spid="27"/>
                                        </p:tgtEl>
                                        <p:attrNameLst>
                                          <p:attrName>r</p:attrName>
                                        </p:attrNameLst>
                                      </p:cBhvr>
                                    </p:animRot>
                                    <p:animRot by="-240000">
                                      <p:cBhvr>
                                        <p:cTn id="138" dur="200" fill="hold">
                                          <p:stCondLst>
                                            <p:cond delay="200"/>
                                          </p:stCondLst>
                                        </p:cTn>
                                        <p:tgtEl>
                                          <p:spTgt spid="27"/>
                                        </p:tgtEl>
                                        <p:attrNameLst>
                                          <p:attrName>r</p:attrName>
                                        </p:attrNameLst>
                                      </p:cBhvr>
                                    </p:animRot>
                                    <p:animRot by="240000">
                                      <p:cBhvr>
                                        <p:cTn id="139" dur="200" fill="hold">
                                          <p:stCondLst>
                                            <p:cond delay="400"/>
                                          </p:stCondLst>
                                        </p:cTn>
                                        <p:tgtEl>
                                          <p:spTgt spid="27"/>
                                        </p:tgtEl>
                                        <p:attrNameLst>
                                          <p:attrName>r</p:attrName>
                                        </p:attrNameLst>
                                      </p:cBhvr>
                                    </p:animRot>
                                    <p:animRot by="-240000">
                                      <p:cBhvr>
                                        <p:cTn id="140" dur="200" fill="hold">
                                          <p:stCondLst>
                                            <p:cond delay="600"/>
                                          </p:stCondLst>
                                        </p:cTn>
                                        <p:tgtEl>
                                          <p:spTgt spid="27"/>
                                        </p:tgtEl>
                                        <p:attrNameLst>
                                          <p:attrName>r</p:attrName>
                                        </p:attrNameLst>
                                      </p:cBhvr>
                                    </p:animRot>
                                    <p:animRot by="120000">
                                      <p:cBhvr>
                                        <p:cTn id="141" dur="200" fill="hold">
                                          <p:stCondLst>
                                            <p:cond delay="800"/>
                                          </p:stCondLst>
                                        </p:cTn>
                                        <p:tgtEl>
                                          <p:spTgt spid="27"/>
                                        </p:tgtEl>
                                        <p:attrNameLst>
                                          <p:attrName>r</p:attrName>
                                        </p:attrNameLst>
                                      </p:cBhvr>
                                    </p:animRot>
                                  </p:childTnLst>
                                </p:cTn>
                              </p:par>
                            </p:childTnLst>
                          </p:cTn>
                        </p:par>
                      </p:childTnLst>
                    </p:cTn>
                  </p:par>
                  <p:par>
                    <p:cTn id="142" fill="hold">
                      <p:stCondLst>
                        <p:cond delay="indefinite"/>
                      </p:stCondLst>
                      <p:childTnLst>
                        <p:par>
                          <p:cTn id="143" fill="hold">
                            <p:stCondLst>
                              <p:cond delay="0"/>
                            </p:stCondLst>
                            <p:childTnLst>
                              <p:par>
                                <p:cTn id="144" presetID="32" presetClass="emph" presetSubtype="0" fill="hold" grpId="1" nodeType="clickEffect">
                                  <p:stCondLst>
                                    <p:cond delay="0"/>
                                  </p:stCondLst>
                                  <p:childTnLst>
                                    <p:animRot by="120000">
                                      <p:cBhvr>
                                        <p:cTn id="145" dur="100" fill="hold">
                                          <p:stCondLst>
                                            <p:cond delay="0"/>
                                          </p:stCondLst>
                                        </p:cTn>
                                        <p:tgtEl>
                                          <p:spTgt spid="42"/>
                                        </p:tgtEl>
                                        <p:attrNameLst>
                                          <p:attrName>r</p:attrName>
                                        </p:attrNameLst>
                                      </p:cBhvr>
                                    </p:animRot>
                                    <p:animRot by="-240000">
                                      <p:cBhvr>
                                        <p:cTn id="146" dur="200" fill="hold">
                                          <p:stCondLst>
                                            <p:cond delay="200"/>
                                          </p:stCondLst>
                                        </p:cTn>
                                        <p:tgtEl>
                                          <p:spTgt spid="42"/>
                                        </p:tgtEl>
                                        <p:attrNameLst>
                                          <p:attrName>r</p:attrName>
                                        </p:attrNameLst>
                                      </p:cBhvr>
                                    </p:animRot>
                                    <p:animRot by="240000">
                                      <p:cBhvr>
                                        <p:cTn id="147" dur="200" fill="hold">
                                          <p:stCondLst>
                                            <p:cond delay="400"/>
                                          </p:stCondLst>
                                        </p:cTn>
                                        <p:tgtEl>
                                          <p:spTgt spid="42"/>
                                        </p:tgtEl>
                                        <p:attrNameLst>
                                          <p:attrName>r</p:attrName>
                                        </p:attrNameLst>
                                      </p:cBhvr>
                                    </p:animRot>
                                    <p:animRot by="-240000">
                                      <p:cBhvr>
                                        <p:cTn id="148" dur="200" fill="hold">
                                          <p:stCondLst>
                                            <p:cond delay="600"/>
                                          </p:stCondLst>
                                        </p:cTn>
                                        <p:tgtEl>
                                          <p:spTgt spid="42"/>
                                        </p:tgtEl>
                                        <p:attrNameLst>
                                          <p:attrName>r</p:attrName>
                                        </p:attrNameLst>
                                      </p:cBhvr>
                                    </p:animRot>
                                    <p:animRot by="120000">
                                      <p:cBhvr>
                                        <p:cTn id="149" dur="200" fill="hold">
                                          <p:stCondLst>
                                            <p:cond delay="800"/>
                                          </p:stCondLst>
                                        </p:cTn>
                                        <p:tgtEl>
                                          <p:spTgt spid="42"/>
                                        </p:tgtEl>
                                        <p:attrNameLst>
                                          <p:attrName>r</p:attrName>
                                        </p:attrNameLst>
                                      </p:cBhvr>
                                    </p:animRot>
                                  </p:childTnLst>
                                </p:cTn>
                              </p:par>
                            </p:childTnLst>
                          </p:cTn>
                        </p:par>
                      </p:childTnLst>
                    </p:cTn>
                  </p:par>
                  <p:par>
                    <p:cTn id="150" fill="hold">
                      <p:stCondLst>
                        <p:cond delay="indefinite"/>
                      </p:stCondLst>
                      <p:childTnLst>
                        <p:par>
                          <p:cTn id="151" fill="hold">
                            <p:stCondLst>
                              <p:cond delay="0"/>
                            </p:stCondLst>
                            <p:childTnLst>
                              <p:par>
                                <p:cTn id="152" presetID="32" presetClass="emph" presetSubtype="0" fill="hold" grpId="1" nodeType="clickEffect">
                                  <p:stCondLst>
                                    <p:cond delay="0"/>
                                  </p:stCondLst>
                                  <p:childTnLst>
                                    <p:animRot by="120000">
                                      <p:cBhvr>
                                        <p:cTn id="153" dur="100" fill="hold">
                                          <p:stCondLst>
                                            <p:cond delay="0"/>
                                          </p:stCondLst>
                                        </p:cTn>
                                        <p:tgtEl>
                                          <p:spTgt spid="28"/>
                                        </p:tgtEl>
                                        <p:attrNameLst>
                                          <p:attrName>r</p:attrName>
                                        </p:attrNameLst>
                                      </p:cBhvr>
                                    </p:animRot>
                                    <p:animRot by="-240000">
                                      <p:cBhvr>
                                        <p:cTn id="154" dur="200" fill="hold">
                                          <p:stCondLst>
                                            <p:cond delay="200"/>
                                          </p:stCondLst>
                                        </p:cTn>
                                        <p:tgtEl>
                                          <p:spTgt spid="28"/>
                                        </p:tgtEl>
                                        <p:attrNameLst>
                                          <p:attrName>r</p:attrName>
                                        </p:attrNameLst>
                                      </p:cBhvr>
                                    </p:animRot>
                                    <p:animRot by="240000">
                                      <p:cBhvr>
                                        <p:cTn id="155" dur="200" fill="hold">
                                          <p:stCondLst>
                                            <p:cond delay="400"/>
                                          </p:stCondLst>
                                        </p:cTn>
                                        <p:tgtEl>
                                          <p:spTgt spid="28"/>
                                        </p:tgtEl>
                                        <p:attrNameLst>
                                          <p:attrName>r</p:attrName>
                                        </p:attrNameLst>
                                      </p:cBhvr>
                                    </p:animRot>
                                    <p:animRot by="-240000">
                                      <p:cBhvr>
                                        <p:cTn id="156" dur="200" fill="hold">
                                          <p:stCondLst>
                                            <p:cond delay="600"/>
                                          </p:stCondLst>
                                        </p:cTn>
                                        <p:tgtEl>
                                          <p:spTgt spid="28"/>
                                        </p:tgtEl>
                                        <p:attrNameLst>
                                          <p:attrName>r</p:attrName>
                                        </p:attrNameLst>
                                      </p:cBhvr>
                                    </p:animRot>
                                    <p:animRot by="120000">
                                      <p:cBhvr>
                                        <p:cTn id="157" dur="200" fill="hold">
                                          <p:stCondLst>
                                            <p:cond delay="800"/>
                                          </p:stCondLst>
                                        </p:cTn>
                                        <p:tgtEl>
                                          <p:spTgt spid="28"/>
                                        </p:tgtEl>
                                        <p:attrNameLst>
                                          <p:attrName>r</p:attrName>
                                        </p:attrNameLst>
                                      </p:cBhvr>
                                    </p:animRot>
                                  </p:childTnLst>
                                </p:cTn>
                              </p:par>
                            </p:childTnLst>
                          </p:cTn>
                        </p:par>
                      </p:childTnLst>
                    </p:cTn>
                  </p:par>
                  <p:par>
                    <p:cTn id="158" fill="hold">
                      <p:stCondLst>
                        <p:cond delay="indefinite"/>
                      </p:stCondLst>
                      <p:childTnLst>
                        <p:par>
                          <p:cTn id="159" fill="hold">
                            <p:stCondLst>
                              <p:cond delay="0"/>
                            </p:stCondLst>
                            <p:childTnLst>
                              <p:par>
                                <p:cTn id="160" presetID="32" presetClass="emph" presetSubtype="0" fill="hold" grpId="1" nodeType="clickEffect">
                                  <p:stCondLst>
                                    <p:cond delay="0"/>
                                  </p:stCondLst>
                                  <p:childTnLst>
                                    <p:animRot by="120000">
                                      <p:cBhvr>
                                        <p:cTn id="161" dur="100" fill="hold">
                                          <p:stCondLst>
                                            <p:cond delay="0"/>
                                          </p:stCondLst>
                                        </p:cTn>
                                        <p:tgtEl>
                                          <p:spTgt spid="43"/>
                                        </p:tgtEl>
                                        <p:attrNameLst>
                                          <p:attrName>r</p:attrName>
                                        </p:attrNameLst>
                                      </p:cBhvr>
                                    </p:animRot>
                                    <p:animRot by="-240000">
                                      <p:cBhvr>
                                        <p:cTn id="162" dur="200" fill="hold">
                                          <p:stCondLst>
                                            <p:cond delay="200"/>
                                          </p:stCondLst>
                                        </p:cTn>
                                        <p:tgtEl>
                                          <p:spTgt spid="43"/>
                                        </p:tgtEl>
                                        <p:attrNameLst>
                                          <p:attrName>r</p:attrName>
                                        </p:attrNameLst>
                                      </p:cBhvr>
                                    </p:animRot>
                                    <p:animRot by="240000">
                                      <p:cBhvr>
                                        <p:cTn id="163" dur="200" fill="hold">
                                          <p:stCondLst>
                                            <p:cond delay="400"/>
                                          </p:stCondLst>
                                        </p:cTn>
                                        <p:tgtEl>
                                          <p:spTgt spid="43"/>
                                        </p:tgtEl>
                                        <p:attrNameLst>
                                          <p:attrName>r</p:attrName>
                                        </p:attrNameLst>
                                      </p:cBhvr>
                                    </p:animRot>
                                    <p:animRot by="-240000">
                                      <p:cBhvr>
                                        <p:cTn id="164" dur="200" fill="hold">
                                          <p:stCondLst>
                                            <p:cond delay="600"/>
                                          </p:stCondLst>
                                        </p:cTn>
                                        <p:tgtEl>
                                          <p:spTgt spid="43"/>
                                        </p:tgtEl>
                                        <p:attrNameLst>
                                          <p:attrName>r</p:attrName>
                                        </p:attrNameLst>
                                      </p:cBhvr>
                                    </p:animRot>
                                    <p:animRot by="120000">
                                      <p:cBhvr>
                                        <p:cTn id="165" dur="200" fill="hold">
                                          <p:stCondLst>
                                            <p:cond delay="800"/>
                                          </p:stCondLst>
                                        </p:cTn>
                                        <p:tgtEl>
                                          <p:spTgt spid="43"/>
                                        </p:tgtEl>
                                        <p:attrNameLst>
                                          <p:attrName>r</p:attrName>
                                        </p:attrNameLst>
                                      </p:cBhvr>
                                    </p:animRot>
                                  </p:childTnLst>
                                </p:cTn>
                              </p:par>
                            </p:childTnLst>
                          </p:cTn>
                        </p:par>
                      </p:childTnLst>
                    </p:cTn>
                  </p:par>
                  <p:par>
                    <p:cTn id="166" fill="hold">
                      <p:stCondLst>
                        <p:cond delay="indefinite"/>
                      </p:stCondLst>
                      <p:childTnLst>
                        <p:par>
                          <p:cTn id="167" fill="hold">
                            <p:stCondLst>
                              <p:cond delay="0"/>
                            </p:stCondLst>
                            <p:childTnLst>
                              <p:par>
                                <p:cTn id="168" presetID="32" presetClass="emph" presetSubtype="0" fill="hold" grpId="1" nodeType="clickEffect">
                                  <p:stCondLst>
                                    <p:cond delay="0"/>
                                  </p:stCondLst>
                                  <p:childTnLst>
                                    <p:animRot by="120000">
                                      <p:cBhvr>
                                        <p:cTn id="169" dur="100" fill="hold">
                                          <p:stCondLst>
                                            <p:cond delay="0"/>
                                          </p:stCondLst>
                                        </p:cTn>
                                        <p:tgtEl>
                                          <p:spTgt spid="29"/>
                                        </p:tgtEl>
                                        <p:attrNameLst>
                                          <p:attrName>r</p:attrName>
                                        </p:attrNameLst>
                                      </p:cBhvr>
                                    </p:animRot>
                                    <p:animRot by="-240000">
                                      <p:cBhvr>
                                        <p:cTn id="170" dur="200" fill="hold">
                                          <p:stCondLst>
                                            <p:cond delay="200"/>
                                          </p:stCondLst>
                                        </p:cTn>
                                        <p:tgtEl>
                                          <p:spTgt spid="29"/>
                                        </p:tgtEl>
                                        <p:attrNameLst>
                                          <p:attrName>r</p:attrName>
                                        </p:attrNameLst>
                                      </p:cBhvr>
                                    </p:animRot>
                                    <p:animRot by="240000">
                                      <p:cBhvr>
                                        <p:cTn id="171" dur="200" fill="hold">
                                          <p:stCondLst>
                                            <p:cond delay="400"/>
                                          </p:stCondLst>
                                        </p:cTn>
                                        <p:tgtEl>
                                          <p:spTgt spid="29"/>
                                        </p:tgtEl>
                                        <p:attrNameLst>
                                          <p:attrName>r</p:attrName>
                                        </p:attrNameLst>
                                      </p:cBhvr>
                                    </p:animRot>
                                    <p:animRot by="-240000">
                                      <p:cBhvr>
                                        <p:cTn id="172" dur="200" fill="hold">
                                          <p:stCondLst>
                                            <p:cond delay="600"/>
                                          </p:stCondLst>
                                        </p:cTn>
                                        <p:tgtEl>
                                          <p:spTgt spid="29"/>
                                        </p:tgtEl>
                                        <p:attrNameLst>
                                          <p:attrName>r</p:attrName>
                                        </p:attrNameLst>
                                      </p:cBhvr>
                                    </p:animRot>
                                    <p:animRot by="120000">
                                      <p:cBhvr>
                                        <p:cTn id="173" dur="200" fill="hold">
                                          <p:stCondLst>
                                            <p:cond delay="800"/>
                                          </p:stCondLst>
                                        </p:cTn>
                                        <p:tgtEl>
                                          <p:spTgt spid="29"/>
                                        </p:tgtEl>
                                        <p:attrNameLst>
                                          <p:attrName>r</p:attrName>
                                        </p:attrNameLst>
                                      </p:cBhvr>
                                    </p:animRot>
                                  </p:childTnLst>
                                </p:cTn>
                              </p:par>
                            </p:childTnLst>
                          </p:cTn>
                        </p:par>
                      </p:childTnLst>
                    </p:cTn>
                  </p:par>
                  <p:par>
                    <p:cTn id="174" fill="hold">
                      <p:stCondLst>
                        <p:cond delay="indefinite"/>
                      </p:stCondLst>
                      <p:childTnLst>
                        <p:par>
                          <p:cTn id="175" fill="hold">
                            <p:stCondLst>
                              <p:cond delay="0"/>
                            </p:stCondLst>
                            <p:childTnLst>
                              <p:par>
                                <p:cTn id="176" presetID="32" presetClass="emph" presetSubtype="0" fill="hold" grpId="1" nodeType="clickEffect">
                                  <p:stCondLst>
                                    <p:cond delay="0"/>
                                  </p:stCondLst>
                                  <p:childTnLst>
                                    <p:animRot by="120000">
                                      <p:cBhvr>
                                        <p:cTn id="177" dur="100" fill="hold">
                                          <p:stCondLst>
                                            <p:cond delay="0"/>
                                          </p:stCondLst>
                                        </p:cTn>
                                        <p:tgtEl>
                                          <p:spTgt spid="44"/>
                                        </p:tgtEl>
                                        <p:attrNameLst>
                                          <p:attrName>r</p:attrName>
                                        </p:attrNameLst>
                                      </p:cBhvr>
                                    </p:animRot>
                                    <p:animRot by="-240000">
                                      <p:cBhvr>
                                        <p:cTn id="178" dur="200" fill="hold">
                                          <p:stCondLst>
                                            <p:cond delay="200"/>
                                          </p:stCondLst>
                                        </p:cTn>
                                        <p:tgtEl>
                                          <p:spTgt spid="44"/>
                                        </p:tgtEl>
                                        <p:attrNameLst>
                                          <p:attrName>r</p:attrName>
                                        </p:attrNameLst>
                                      </p:cBhvr>
                                    </p:animRot>
                                    <p:animRot by="240000">
                                      <p:cBhvr>
                                        <p:cTn id="179" dur="200" fill="hold">
                                          <p:stCondLst>
                                            <p:cond delay="400"/>
                                          </p:stCondLst>
                                        </p:cTn>
                                        <p:tgtEl>
                                          <p:spTgt spid="44"/>
                                        </p:tgtEl>
                                        <p:attrNameLst>
                                          <p:attrName>r</p:attrName>
                                        </p:attrNameLst>
                                      </p:cBhvr>
                                    </p:animRot>
                                    <p:animRot by="-240000">
                                      <p:cBhvr>
                                        <p:cTn id="180" dur="200" fill="hold">
                                          <p:stCondLst>
                                            <p:cond delay="600"/>
                                          </p:stCondLst>
                                        </p:cTn>
                                        <p:tgtEl>
                                          <p:spTgt spid="44"/>
                                        </p:tgtEl>
                                        <p:attrNameLst>
                                          <p:attrName>r</p:attrName>
                                        </p:attrNameLst>
                                      </p:cBhvr>
                                    </p:animRot>
                                    <p:animRot by="120000">
                                      <p:cBhvr>
                                        <p:cTn id="181" dur="200" fill="hold">
                                          <p:stCondLst>
                                            <p:cond delay="800"/>
                                          </p:stCondLst>
                                        </p:cTn>
                                        <p:tgtEl>
                                          <p:spTgt spid="44"/>
                                        </p:tgtEl>
                                        <p:attrNameLst>
                                          <p:attrName>r</p:attrName>
                                        </p:attrNameLst>
                                      </p:cBhvr>
                                    </p:animRot>
                                  </p:childTnLst>
                                </p:cTn>
                              </p:par>
                            </p:childTnLst>
                          </p:cTn>
                        </p:par>
                      </p:childTnLst>
                    </p:cTn>
                  </p:par>
                  <p:par>
                    <p:cTn id="182" fill="hold">
                      <p:stCondLst>
                        <p:cond delay="indefinite"/>
                      </p:stCondLst>
                      <p:childTnLst>
                        <p:par>
                          <p:cTn id="183" fill="hold">
                            <p:stCondLst>
                              <p:cond delay="0"/>
                            </p:stCondLst>
                            <p:childTnLst>
                              <p:par>
                                <p:cTn id="184" presetID="32" presetClass="emph" presetSubtype="0" fill="hold" grpId="1" nodeType="clickEffect">
                                  <p:stCondLst>
                                    <p:cond delay="0"/>
                                  </p:stCondLst>
                                  <p:childTnLst>
                                    <p:animRot by="120000">
                                      <p:cBhvr>
                                        <p:cTn id="185" dur="100" fill="hold">
                                          <p:stCondLst>
                                            <p:cond delay="0"/>
                                          </p:stCondLst>
                                        </p:cTn>
                                        <p:tgtEl>
                                          <p:spTgt spid="31"/>
                                        </p:tgtEl>
                                        <p:attrNameLst>
                                          <p:attrName>r</p:attrName>
                                        </p:attrNameLst>
                                      </p:cBhvr>
                                    </p:animRot>
                                    <p:animRot by="-240000">
                                      <p:cBhvr>
                                        <p:cTn id="186" dur="200" fill="hold">
                                          <p:stCondLst>
                                            <p:cond delay="200"/>
                                          </p:stCondLst>
                                        </p:cTn>
                                        <p:tgtEl>
                                          <p:spTgt spid="31"/>
                                        </p:tgtEl>
                                        <p:attrNameLst>
                                          <p:attrName>r</p:attrName>
                                        </p:attrNameLst>
                                      </p:cBhvr>
                                    </p:animRot>
                                    <p:animRot by="240000">
                                      <p:cBhvr>
                                        <p:cTn id="187" dur="200" fill="hold">
                                          <p:stCondLst>
                                            <p:cond delay="400"/>
                                          </p:stCondLst>
                                        </p:cTn>
                                        <p:tgtEl>
                                          <p:spTgt spid="31"/>
                                        </p:tgtEl>
                                        <p:attrNameLst>
                                          <p:attrName>r</p:attrName>
                                        </p:attrNameLst>
                                      </p:cBhvr>
                                    </p:animRot>
                                    <p:animRot by="-240000">
                                      <p:cBhvr>
                                        <p:cTn id="188" dur="200" fill="hold">
                                          <p:stCondLst>
                                            <p:cond delay="600"/>
                                          </p:stCondLst>
                                        </p:cTn>
                                        <p:tgtEl>
                                          <p:spTgt spid="31"/>
                                        </p:tgtEl>
                                        <p:attrNameLst>
                                          <p:attrName>r</p:attrName>
                                        </p:attrNameLst>
                                      </p:cBhvr>
                                    </p:animRot>
                                    <p:animRot by="120000">
                                      <p:cBhvr>
                                        <p:cTn id="189" dur="200" fill="hold">
                                          <p:stCondLst>
                                            <p:cond delay="800"/>
                                          </p:stCondLst>
                                        </p:cTn>
                                        <p:tgtEl>
                                          <p:spTgt spid="31"/>
                                        </p:tgtEl>
                                        <p:attrNameLst>
                                          <p:attrName>r</p:attrName>
                                        </p:attrNameLst>
                                      </p:cBhvr>
                                    </p:animRot>
                                  </p:childTnLst>
                                </p:cTn>
                              </p:par>
                            </p:childTnLst>
                          </p:cTn>
                        </p:par>
                      </p:childTnLst>
                    </p:cTn>
                  </p:par>
                  <p:par>
                    <p:cTn id="190" fill="hold">
                      <p:stCondLst>
                        <p:cond delay="indefinite"/>
                      </p:stCondLst>
                      <p:childTnLst>
                        <p:par>
                          <p:cTn id="191" fill="hold">
                            <p:stCondLst>
                              <p:cond delay="0"/>
                            </p:stCondLst>
                            <p:childTnLst>
                              <p:par>
                                <p:cTn id="192" presetID="32" presetClass="emph" presetSubtype="0" fill="hold" grpId="1" nodeType="clickEffect">
                                  <p:stCondLst>
                                    <p:cond delay="0"/>
                                  </p:stCondLst>
                                  <p:childTnLst>
                                    <p:animRot by="120000">
                                      <p:cBhvr>
                                        <p:cTn id="193" dur="100" fill="hold">
                                          <p:stCondLst>
                                            <p:cond delay="0"/>
                                          </p:stCondLst>
                                        </p:cTn>
                                        <p:tgtEl>
                                          <p:spTgt spid="45"/>
                                        </p:tgtEl>
                                        <p:attrNameLst>
                                          <p:attrName>r</p:attrName>
                                        </p:attrNameLst>
                                      </p:cBhvr>
                                    </p:animRot>
                                    <p:animRot by="-240000">
                                      <p:cBhvr>
                                        <p:cTn id="194" dur="200" fill="hold">
                                          <p:stCondLst>
                                            <p:cond delay="200"/>
                                          </p:stCondLst>
                                        </p:cTn>
                                        <p:tgtEl>
                                          <p:spTgt spid="45"/>
                                        </p:tgtEl>
                                        <p:attrNameLst>
                                          <p:attrName>r</p:attrName>
                                        </p:attrNameLst>
                                      </p:cBhvr>
                                    </p:animRot>
                                    <p:animRot by="240000">
                                      <p:cBhvr>
                                        <p:cTn id="195" dur="200" fill="hold">
                                          <p:stCondLst>
                                            <p:cond delay="400"/>
                                          </p:stCondLst>
                                        </p:cTn>
                                        <p:tgtEl>
                                          <p:spTgt spid="45"/>
                                        </p:tgtEl>
                                        <p:attrNameLst>
                                          <p:attrName>r</p:attrName>
                                        </p:attrNameLst>
                                      </p:cBhvr>
                                    </p:animRot>
                                    <p:animRot by="-240000">
                                      <p:cBhvr>
                                        <p:cTn id="196" dur="200" fill="hold">
                                          <p:stCondLst>
                                            <p:cond delay="600"/>
                                          </p:stCondLst>
                                        </p:cTn>
                                        <p:tgtEl>
                                          <p:spTgt spid="45"/>
                                        </p:tgtEl>
                                        <p:attrNameLst>
                                          <p:attrName>r</p:attrName>
                                        </p:attrNameLst>
                                      </p:cBhvr>
                                    </p:animRot>
                                    <p:animRot by="120000">
                                      <p:cBhvr>
                                        <p:cTn id="197" dur="200" fill="hold">
                                          <p:stCondLst>
                                            <p:cond delay="800"/>
                                          </p:stCondLst>
                                        </p:cTn>
                                        <p:tgtEl>
                                          <p:spTgt spid="4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6" grpId="0"/>
      <p:bldP spid="10" grpId="0" bldLvl="0" animBg="1"/>
      <p:bldP spid="30" grpId="0" bldLvl="0" animBg="1"/>
      <p:bldP spid="21" grpId="0"/>
      <p:bldP spid="22" grpId="0"/>
      <p:bldP spid="23" grpId="0"/>
      <p:bldP spid="23" grpId="1"/>
      <p:bldP spid="25" grpId="0"/>
      <p:bldP spid="25" grpId="1"/>
      <p:bldP spid="27" grpId="0"/>
      <p:bldP spid="27" grpId="1"/>
      <p:bldP spid="28" grpId="0"/>
      <p:bldP spid="28" grpId="1"/>
      <p:bldP spid="29" grpId="0"/>
      <p:bldP spid="29" grpId="1"/>
      <p:bldP spid="31" grpId="0"/>
      <p:bldP spid="31" grpId="1"/>
      <p:bldP spid="40" grpId="0"/>
      <p:bldP spid="40" grpId="1"/>
      <p:bldP spid="41" grpId="0"/>
      <p:bldP spid="41" grpId="1"/>
      <p:bldP spid="42" grpId="0"/>
      <p:bldP spid="42" grpId="1"/>
      <p:bldP spid="43" grpId="0"/>
      <p:bldP spid="43" grpId="1"/>
      <p:bldP spid="44" grpId="0"/>
      <p:bldP spid="44" grpId="1"/>
      <p:bldP spid="45" grpId="0"/>
      <p:bldP spid="45" grpId="1"/>
    </p:bld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2782451" y="3759202"/>
            <a:ext cx="5011098" cy="369332"/>
          </a:xfrm>
          <a:prstGeom prst="rect">
            <a:avLst/>
          </a:prstGeom>
          <a:noFill/>
        </p:spPr>
        <p:txBody>
          <a:bodyPr wrap="square" rtlCol="0">
            <a:spAutoFit/>
          </a:bodyPr>
          <a:lstStyle/>
          <a:p>
            <a:r>
              <a:rPr lang="zh-CN" altLang="en-US" b="1" dirty="0"/>
              <a:t>表明接收方自己的接收窗口</a:t>
            </a:r>
            <a:r>
              <a:rPr lang="en-US" altLang="zh-CN" b="1" dirty="0"/>
              <a:t>rwnd</a:t>
            </a:r>
            <a:r>
              <a:rPr lang="zh-CN" altLang="en-US" b="1" dirty="0"/>
              <a:t>的尺寸为</a:t>
            </a:r>
            <a:r>
              <a:rPr lang="en-US" altLang="zh-CN" b="1" dirty="0"/>
              <a:t>20</a:t>
            </a:r>
            <a:r>
              <a:rPr lang="zh-CN" altLang="en-US" b="1" dirty="0"/>
              <a:t>字节。</a:t>
            </a:r>
            <a:endParaRPr lang="zh-CN" altLang="en-US" b="1" dirty="0"/>
          </a:p>
        </p:txBody>
      </p:sp>
      <p:sp>
        <p:nvSpPr>
          <p:cNvPr id="6" name="文本框 5"/>
          <p:cNvSpPr txBox="1"/>
          <p:nvPr/>
        </p:nvSpPr>
        <p:spPr>
          <a:xfrm>
            <a:off x="2782450" y="3462673"/>
            <a:ext cx="9104750" cy="369332"/>
          </a:xfrm>
          <a:prstGeom prst="rect">
            <a:avLst/>
          </a:prstGeom>
          <a:noFill/>
        </p:spPr>
        <p:txBody>
          <a:bodyPr wrap="square" rtlCol="0">
            <a:spAutoFit/>
          </a:bodyPr>
          <a:lstStyle/>
          <a:p>
            <a:r>
              <a:rPr lang="zh-CN" altLang="en-US" b="1" dirty="0"/>
              <a:t>表明接收方期望收到下一个数据的序号是</a:t>
            </a:r>
            <a:r>
              <a:rPr lang="en-US" altLang="zh-CN" b="1" dirty="0"/>
              <a:t>31</a:t>
            </a:r>
            <a:r>
              <a:rPr lang="zh-CN" altLang="en-US" b="1" dirty="0"/>
              <a:t>，而序号到</a:t>
            </a:r>
            <a:r>
              <a:rPr lang="en-US" altLang="zh-CN" b="1" dirty="0"/>
              <a:t>30</a:t>
            </a:r>
            <a:r>
              <a:rPr lang="zh-CN" altLang="en-US" b="1" dirty="0"/>
              <a:t>为止的数据已经全部正确接收了。</a:t>
            </a:r>
            <a:endParaRPr lang="zh-CN" altLang="en-US" b="1" dirty="0"/>
          </a:p>
        </p:txBody>
      </p:sp>
      <p:grpSp>
        <p:nvGrpSpPr>
          <p:cNvPr id="4" name="组合 3"/>
          <p:cNvGrpSpPr/>
          <p:nvPr/>
        </p:nvGrpSpPr>
        <p:grpSpPr>
          <a:xfrm>
            <a:off x="304800" y="749300"/>
            <a:ext cx="6192344" cy="400110"/>
            <a:chOff x="424117" y="898245"/>
            <a:chExt cx="6192344" cy="400110"/>
          </a:xfrm>
        </p:grpSpPr>
        <p:sp>
          <p:nvSpPr>
            <p:cNvPr id="2" name="平行四边形 1"/>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p:cNvSpPr txBox="1"/>
            <p:nvPr/>
          </p:nvSpPr>
          <p:spPr>
            <a:xfrm>
              <a:off x="1052423" y="898245"/>
              <a:ext cx="5564038" cy="400110"/>
            </a:xfrm>
            <a:prstGeom prst="rect">
              <a:avLst/>
            </a:prstGeom>
            <a:noFill/>
          </p:spPr>
          <p:txBody>
            <a:bodyPr wrap="square" rtlCol="0">
              <a:spAutoFit/>
            </a:bodyPr>
            <a:lstStyle/>
            <a:p>
              <a:r>
                <a:rPr lang="en-US" altLang="zh-CN" sz="2000" b="1" dirty="0"/>
                <a:t>TCP</a:t>
              </a:r>
              <a:r>
                <a:rPr lang="zh-CN" altLang="en-US" sz="2000" b="1" dirty="0"/>
                <a:t>可靠传输的实现</a:t>
              </a:r>
              <a:endParaRPr lang="zh-CN" altLang="en-US" sz="2000" b="1" dirty="0"/>
            </a:p>
          </p:txBody>
        </p:sp>
      </p:grpSp>
      <p:grpSp>
        <p:nvGrpSpPr>
          <p:cNvPr id="121" name="组合 120"/>
          <p:cNvGrpSpPr/>
          <p:nvPr/>
        </p:nvGrpSpPr>
        <p:grpSpPr>
          <a:xfrm>
            <a:off x="328424" y="1666287"/>
            <a:ext cx="1429263" cy="4295156"/>
            <a:chOff x="268437" y="1742601"/>
            <a:chExt cx="1429263" cy="4295156"/>
          </a:xfrm>
        </p:grpSpPr>
        <p:pic>
          <p:nvPicPr>
            <p:cNvPr id="27" name="图形 26"/>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a:off x="1020560" y="1742601"/>
              <a:ext cx="677140" cy="654939"/>
            </a:xfrm>
            <a:prstGeom prst="rect">
              <a:avLst/>
            </a:prstGeom>
          </p:spPr>
        </p:pic>
        <p:pic>
          <p:nvPicPr>
            <p:cNvPr id="28" name="图形 27"/>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39684" y="5455379"/>
              <a:ext cx="443717" cy="582378"/>
            </a:xfrm>
            <a:prstGeom prst="rect">
              <a:avLst/>
            </a:prstGeom>
          </p:spPr>
        </p:pic>
        <p:sp>
          <p:nvSpPr>
            <p:cNvPr id="117" name="文本框 116"/>
            <p:cNvSpPr txBox="1"/>
            <p:nvPr/>
          </p:nvSpPr>
          <p:spPr>
            <a:xfrm>
              <a:off x="283610" y="5546291"/>
              <a:ext cx="934872" cy="369332"/>
            </a:xfrm>
            <a:prstGeom prst="rect">
              <a:avLst/>
            </a:prstGeom>
            <a:noFill/>
          </p:spPr>
          <p:txBody>
            <a:bodyPr wrap="square" rtlCol="0">
              <a:spAutoFit/>
            </a:bodyPr>
            <a:lstStyle/>
            <a:p>
              <a:r>
                <a:rPr lang="zh-CN" altLang="en-US" b="1" dirty="0"/>
                <a:t>接收方</a:t>
              </a:r>
              <a:endParaRPr lang="zh-CN" altLang="en-US" b="1" dirty="0"/>
            </a:p>
          </p:txBody>
        </p:sp>
        <p:sp>
          <p:nvSpPr>
            <p:cNvPr id="118" name="文本框 117"/>
            <p:cNvSpPr txBox="1"/>
            <p:nvPr/>
          </p:nvSpPr>
          <p:spPr>
            <a:xfrm>
              <a:off x="268437" y="1761352"/>
              <a:ext cx="934872" cy="369332"/>
            </a:xfrm>
            <a:prstGeom prst="rect">
              <a:avLst/>
            </a:prstGeom>
            <a:noFill/>
          </p:spPr>
          <p:txBody>
            <a:bodyPr wrap="square" rtlCol="0">
              <a:spAutoFit/>
            </a:bodyPr>
            <a:lstStyle/>
            <a:p>
              <a:r>
                <a:rPr lang="zh-CN" altLang="en-US" b="1" dirty="0"/>
                <a:t>发送方</a:t>
              </a:r>
              <a:endParaRPr lang="zh-CN" altLang="en-US" b="1" dirty="0"/>
            </a:p>
          </p:txBody>
        </p:sp>
        <p:sp>
          <p:nvSpPr>
            <p:cNvPr id="119" name="圆柱体 118"/>
            <p:cNvSpPr/>
            <p:nvPr/>
          </p:nvSpPr>
          <p:spPr>
            <a:xfrm>
              <a:off x="1157034" y="2397540"/>
              <a:ext cx="443717" cy="3021559"/>
            </a:xfrm>
            <a:prstGeom prst="can">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120" name="文本框 119"/>
            <p:cNvSpPr txBox="1"/>
            <p:nvPr/>
          </p:nvSpPr>
          <p:spPr>
            <a:xfrm>
              <a:off x="1084832" y="2528504"/>
              <a:ext cx="588120" cy="2862322"/>
            </a:xfrm>
            <a:prstGeom prst="rect">
              <a:avLst/>
            </a:prstGeom>
            <a:noFill/>
          </p:spPr>
          <p:txBody>
            <a:bodyPr wrap="square" rtlCol="0">
              <a:spAutoFit/>
            </a:bodyPr>
            <a:lstStyle/>
            <a:p>
              <a:pPr algn="ctr"/>
              <a:r>
                <a:rPr lang="zh-CN" altLang="en-US" b="1" dirty="0">
                  <a:solidFill>
                    <a:schemeClr val="bg1"/>
                  </a:solidFill>
                </a:rPr>
                <a:t>基</a:t>
              </a:r>
              <a:endParaRPr lang="en-US" altLang="zh-CN" b="1" dirty="0">
                <a:solidFill>
                  <a:schemeClr val="bg1"/>
                </a:solidFill>
              </a:endParaRPr>
            </a:p>
            <a:p>
              <a:pPr algn="ctr"/>
              <a:r>
                <a:rPr lang="zh-CN" altLang="en-US" b="1" dirty="0">
                  <a:solidFill>
                    <a:schemeClr val="bg1"/>
                  </a:solidFill>
                </a:rPr>
                <a:t>于</a:t>
              </a:r>
              <a:endParaRPr lang="en-US" altLang="zh-CN" b="1" dirty="0">
                <a:solidFill>
                  <a:schemeClr val="bg1"/>
                </a:solidFill>
              </a:endParaRPr>
            </a:p>
            <a:p>
              <a:pPr algn="ctr"/>
              <a:r>
                <a:rPr lang="en-US" altLang="zh-CN" b="1" dirty="0">
                  <a:solidFill>
                    <a:schemeClr val="bg1"/>
                  </a:solidFill>
                </a:rPr>
                <a:t>TCP</a:t>
              </a:r>
              <a:endParaRPr lang="en-US" altLang="zh-CN" b="1" dirty="0">
                <a:solidFill>
                  <a:schemeClr val="bg1"/>
                </a:solidFill>
              </a:endParaRPr>
            </a:p>
            <a:p>
              <a:pPr algn="ctr"/>
              <a:r>
                <a:rPr lang="zh-CN" altLang="en-US" b="1" dirty="0">
                  <a:solidFill>
                    <a:schemeClr val="bg1"/>
                  </a:solidFill>
                </a:rPr>
                <a:t>的</a:t>
              </a:r>
              <a:endParaRPr lang="en-US" altLang="zh-CN" b="1" dirty="0">
                <a:solidFill>
                  <a:schemeClr val="bg1"/>
                </a:solidFill>
              </a:endParaRPr>
            </a:p>
            <a:p>
              <a:pPr algn="ctr"/>
              <a:r>
                <a:rPr lang="zh-CN" altLang="en-US" b="1" dirty="0">
                  <a:solidFill>
                    <a:schemeClr val="bg1"/>
                  </a:solidFill>
                </a:rPr>
                <a:t>可</a:t>
              </a:r>
              <a:endParaRPr lang="en-US" altLang="zh-CN" b="1" dirty="0">
                <a:solidFill>
                  <a:schemeClr val="bg1"/>
                </a:solidFill>
              </a:endParaRPr>
            </a:p>
            <a:p>
              <a:pPr algn="ctr"/>
              <a:r>
                <a:rPr lang="zh-CN" altLang="en-US" b="1" dirty="0">
                  <a:solidFill>
                    <a:schemeClr val="bg1"/>
                  </a:solidFill>
                </a:rPr>
                <a:t>靠</a:t>
              </a:r>
              <a:endParaRPr lang="en-US" altLang="zh-CN" b="1" dirty="0">
                <a:solidFill>
                  <a:schemeClr val="bg1"/>
                </a:solidFill>
              </a:endParaRPr>
            </a:p>
            <a:p>
              <a:pPr algn="ctr"/>
              <a:r>
                <a:rPr lang="zh-CN" altLang="en-US" b="1" dirty="0">
                  <a:solidFill>
                    <a:schemeClr val="bg1"/>
                  </a:solidFill>
                </a:rPr>
                <a:t>数</a:t>
              </a:r>
              <a:endParaRPr lang="en-US" altLang="zh-CN" b="1" dirty="0">
                <a:solidFill>
                  <a:schemeClr val="bg1"/>
                </a:solidFill>
              </a:endParaRPr>
            </a:p>
            <a:p>
              <a:pPr algn="ctr"/>
              <a:r>
                <a:rPr lang="zh-CN" altLang="en-US" b="1" dirty="0">
                  <a:solidFill>
                    <a:schemeClr val="bg1"/>
                  </a:solidFill>
                </a:rPr>
                <a:t>据</a:t>
              </a:r>
              <a:endParaRPr lang="en-US" altLang="zh-CN" b="1" dirty="0">
                <a:solidFill>
                  <a:schemeClr val="bg1"/>
                </a:solidFill>
              </a:endParaRPr>
            </a:p>
            <a:p>
              <a:pPr algn="ctr"/>
              <a:r>
                <a:rPr lang="zh-CN" altLang="en-US" b="1" dirty="0">
                  <a:solidFill>
                    <a:schemeClr val="bg1"/>
                  </a:solidFill>
                </a:rPr>
                <a:t>传</a:t>
              </a:r>
              <a:endParaRPr lang="en-US" altLang="zh-CN" b="1" dirty="0">
                <a:solidFill>
                  <a:schemeClr val="bg1"/>
                </a:solidFill>
              </a:endParaRPr>
            </a:p>
            <a:p>
              <a:pPr algn="ctr"/>
              <a:r>
                <a:rPr lang="zh-CN" altLang="en-US" b="1" dirty="0">
                  <a:solidFill>
                    <a:schemeClr val="bg1"/>
                  </a:solidFill>
                </a:rPr>
                <a:t>输</a:t>
              </a:r>
              <a:endParaRPr lang="zh-CN" altLang="en-US" b="1" dirty="0">
                <a:solidFill>
                  <a:schemeClr val="bg1"/>
                </a:solidFill>
              </a:endParaRPr>
            </a:p>
          </p:txBody>
        </p:sp>
      </p:grpSp>
      <p:sp>
        <p:nvSpPr>
          <p:cNvPr id="124" name="标注: 上箭头 123"/>
          <p:cNvSpPr/>
          <p:nvPr/>
        </p:nvSpPr>
        <p:spPr>
          <a:xfrm>
            <a:off x="1694657" y="2452190"/>
            <a:ext cx="1013522" cy="1669477"/>
          </a:xfrm>
          <a:prstGeom prst="upArrowCallout">
            <a:avLst>
              <a:gd name="adj1" fmla="val 30927"/>
              <a:gd name="adj2" fmla="val 25000"/>
              <a:gd name="adj3" fmla="val 25000"/>
              <a:gd name="adj4" fmla="val 72651"/>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zh-CN" altLang="en-US" b="1" dirty="0"/>
              <a:t>确认</a:t>
            </a:r>
            <a:endParaRPr lang="en-US" altLang="zh-CN" b="1" dirty="0"/>
          </a:p>
          <a:p>
            <a:pPr algn="ctr"/>
            <a:r>
              <a:rPr lang="zh-CN" altLang="en-US" b="1" dirty="0"/>
              <a:t>报文段</a:t>
            </a:r>
            <a:endParaRPr lang="en-US" altLang="zh-CN" b="1" dirty="0"/>
          </a:p>
          <a:p>
            <a:pPr algn="ctr"/>
            <a:r>
              <a:rPr lang="en-US" altLang="zh-CN" b="1" dirty="0"/>
              <a:t>ack=31</a:t>
            </a:r>
            <a:endParaRPr lang="en-US" altLang="zh-CN" b="1" dirty="0"/>
          </a:p>
          <a:p>
            <a:pPr algn="ctr"/>
            <a:r>
              <a:rPr lang="en-US" altLang="zh-CN" b="1" dirty="0"/>
              <a:t>rwnd=20</a:t>
            </a:r>
            <a:endParaRPr lang="zh-CN" altLang="en-US" dirty="0"/>
          </a:p>
        </p:txBody>
      </p:sp>
      <p:grpSp>
        <p:nvGrpSpPr>
          <p:cNvPr id="131" name="组合 130"/>
          <p:cNvGrpSpPr/>
          <p:nvPr/>
        </p:nvGrpSpPr>
        <p:grpSpPr>
          <a:xfrm>
            <a:off x="2770589" y="1888008"/>
            <a:ext cx="9116611" cy="252919"/>
            <a:chOff x="2772604" y="1846455"/>
            <a:chExt cx="9116611" cy="252919"/>
          </a:xfrm>
        </p:grpSpPr>
        <p:sp>
          <p:nvSpPr>
            <p:cNvPr id="132" name="矩形 131"/>
            <p:cNvSpPr/>
            <p:nvPr/>
          </p:nvSpPr>
          <p:spPr>
            <a:xfrm>
              <a:off x="277260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26</a:t>
              </a:r>
              <a:endParaRPr lang="zh-CN" altLang="en-US" b="1" dirty="0">
                <a:solidFill>
                  <a:schemeClr val="tx1"/>
                </a:solidFill>
              </a:endParaRPr>
            </a:p>
          </p:txBody>
        </p:sp>
        <p:sp>
          <p:nvSpPr>
            <p:cNvPr id="133" name="矩形 132"/>
            <p:cNvSpPr/>
            <p:nvPr/>
          </p:nvSpPr>
          <p:spPr>
            <a:xfrm>
              <a:off x="306666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27</a:t>
              </a:r>
              <a:endParaRPr lang="zh-CN" altLang="en-US" b="1" dirty="0">
                <a:solidFill>
                  <a:schemeClr val="tx1"/>
                </a:solidFill>
              </a:endParaRPr>
            </a:p>
          </p:txBody>
        </p:sp>
        <p:sp>
          <p:nvSpPr>
            <p:cNvPr id="134" name="矩形 133"/>
            <p:cNvSpPr/>
            <p:nvPr/>
          </p:nvSpPr>
          <p:spPr>
            <a:xfrm>
              <a:off x="336072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28</a:t>
              </a:r>
              <a:endParaRPr lang="zh-CN" altLang="en-US" b="1" dirty="0">
                <a:solidFill>
                  <a:schemeClr val="tx1"/>
                </a:solidFill>
              </a:endParaRPr>
            </a:p>
          </p:txBody>
        </p:sp>
        <p:sp>
          <p:nvSpPr>
            <p:cNvPr id="135" name="矩形 134"/>
            <p:cNvSpPr/>
            <p:nvPr/>
          </p:nvSpPr>
          <p:spPr>
            <a:xfrm>
              <a:off x="365478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29</a:t>
              </a:r>
              <a:endParaRPr lang="zh-CN" altLang="en-US" b="1" dirty="0">
                <a:solidFill>
                  <a:schemeClr val="tx1"/>
                </a:solidFill>
              </a:endParaRPr>
            </a:p>
          </p:txBody>
        </p:sp>
        <p:sp>
          <p:nvSpPr>
            <p:cNvPr id="136" name="矩形 135"/>
            <p:cNvSpPr/>
            <p:nvPr/>
          </p:nvSpPr>
          <p:spPr>
            <a:xfrm>
              <a:off x="394884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30</a:t>
              </a:r>
              <a:endParaRPr lang="zh-CN" altLang="en-US" b="1" dirty="0">
                <a:solidFill>
                  <a:schemeClr val="tx1"/>
                </a:solidFill>
              </a:endParaRPr>
            </a:p>
          </p:txBody>
        </p:sp>
        <p:sp>
          <p:nvSpPr>
            <p:cNvPr id="137" name="矩形 136"/>
            <p:cNvSpPr/>
            <p:nvPr/>
          </p:nvSpPr>
          <p:spPr>
            <a:xfrm>
              <a:off x="424290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31</a:t>
              </a:r>
              <a:endParaRPr lang="zh-CN" altLang="en-US" b="1" dirty="0">
                <a:solidFill>
                  <a:schemeClr val="tx1"/>
                </a:solidFill>
              </a:endParaRPr>
            </a:p>
          </p:txBody>
        </p:sp>
        <p:sp>
          <p:nvSpPr>
            <p:cNvPr id="138" name="矩形 137"/>
            <p:cNvSpPr/>
            <p:nvPr/>
          </p:nvSpPr>
          <p:spPr>
            <a:xfrm>
              <a:off x="453696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32</a:t>
              </a:r>
              <a:endParaRPr lang="zh-CN" altLang="en-US" b="1" dirty="0">
                <a:solidFill>
                  <a:schemeClr val="tx1"/>
                </a:solidFill>
              </a:endParaRPr>
            </a:p>
          </p:txBody>
        </p:sp>
        <p:sp>
          <p:nvSpPr>
            <p:cNvPr id="139" name="矩形 138"/>
            <p:cNvSpPr/>
            <p:nvPr/>
          </p:nvSpPr>
          <p:spPr>
            <a:xfrm>
              <a:off x="483102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33</a:t>
              </a:r>
              <a:endParaRPr lang="zh-CN" altLang="en-US" b="1" dirty="0">
                <a:solidFill>
                  <a:schemeClr val="tx1"/>
                </a:solidFill>
              </a:endParaRPr>
            </a:p>
          </p:txBody>
        </p:sp>
        <p:sp>
          <p:nvSpPr>
            <p:cNvPr id="140" name="矩形 139"/>
            <p:cNvSpPr/>
            <p:nvPr/>
          </p:nvSpPr>
          <p:spPr>
            <a:xfrm>
              <a:off x="512508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34</a:t>
              </a:r>
              <a:endParaRPr lang="zh-CN" altLang="en-US" b="1" dirty="0">
                <a:solidFill>
                  <a:schemeClr val="tx1"/>
                </a:solidFill>
              </a:endParaRPr>
            </a:p>
          </p:txBody>
        </p:sp>
        <p:sp>
          <p:nvSpPr>
            <p:cNvPr id="141" name="矩形 140"/>
            <p:cNvSpPr/>
            <p:nvPr/>
          </p:nvSpPr>
          <p:spPr>
            <a:xfrm>
              <a:off x="541914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35</a:t>
              </a:r>
              <a:endParaRPr lang="zh-CN" altLang="en-US" b="1" dirty="0">
                <a:solidFill>
                  <a:schemeClr val="tx1"/>
                </a:solidFill>
              </a:endParaRPr>
            </a:p>
          </p:txBody>
        </p:sp>
        <p:sp>
          <p:nvSpPr>
            <p:cNvPr id="142" name="矩形 141"/>
            <p:cNvSpPr/>
            <p:nvPr/>
          </p:nvSpPr>
          <p:spPr>
            <a:xfrm>
              <a:off x="571320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36</a:t>
              </a:r>
              <a:endParaRPr lang="zh-CN" altLang="en-US" b="1" dirty="0">
                <a:solidFill>
                  <a:schemeClr val="tx1"/>
                </a:solidFill>
              </a:endParaRPr>
            </a:p>
          </p:txBody>
        </p:sp>
        <p:sp>
          <p:nvSpPr>
            <p:cNvPr id="143" name="矩形 142"/>
            <p:cNvSpPr/>
            <p:nvPr/>
          </p:nvSpPr>
          <p:spPr>
            <a:xfrm>
              <a:off x="600726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37</a:t>
              </a:r>
              <a:endParaRPr lang="zh-CN" altLang="en-US" b="1" dirty="0">
                <a:solidFill>
                  <a:schemeClr val="tx1"/>
                </a:solidFill>
              </a:endParaRPr>
            </a:p>
          </p:txBody>
        </p:sp>
        <p:sp>
          <p:nvSpPr>
            <p:cNvPr id="144" name="矩形 143"/>
            <p:cNvSpPr/>
            <p:nvPr/>
          </p:nvSpPr>
          <p:spPr>
            <a:xfrm>
              <a:off x="630132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38</a:t>
              </a:r>
              <a:endParaRPr lang="zh-CN" altLang="en-US" b="1" dirty="0">
                <a:solidFill>
                  <a:schemeClr val="tx1"/>
                </a:solidFill>
              </a:endParaRPr>
            </a:p>
          </p:txBody>
        </p:sp>
        <p:sp>
          <p:nvSpPr>
            <p:cNvPr id="145" name="矩形 144"/>
            <p:cNvSpPr/>
            <p:nvPr/>
          </p:nvSpPr>
          <p:spPr>
            <a:xfrm>
              <a:off x="659538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39</a:t>
              </a:r>
              <a:endParaRPr lang="zh-CN" altLang="en-US" b="1" dirty="0">
                <a:solidFill>
                  <a:schemeClr val="tx1"/>
                </a:solidFill>
              </a:endParaRPr>
            </a:p>
          </p:txBody>
        </p:sp>
        <p:sp>
          <p:nvSpPr>
            <p:cNvPr id="146" name="矩形 145"/>
            <p:cNvSpPr/>
            <p:nvPr/>
          </p:nvSpPr>
          <p:spPr>
            <a:xfrm>
              <a:off x="688944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40</a:t>
              </a:r>
              <a:endParaRPr lang="zh-CN" altLang="en-US" b="1" dirty="0">
                <a:solidFill>
                  <a:schemeClr val="tx1"/>
                </a:solidFill>
              </a:endParaRPr>
            </a:p>
          </p:txBody>
        </p:sp>
        <p:sp>
          <p:nvSpPr>
            <p:cNvPr id="147" name="矩形 146"/>
            <p:cNvSpPr/>
            <p:nvPr/>
          </p:nvSpPr>
          <p:spPr>
            <a:xfrm>
              <a:off x="718350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41</a:t>
              </a:r>
              <a:endParaRPr lang="zh-CN" altLang="en-US" b="1" dirty="0">
                <a:solidFill>
                  <a:schemeClr val="tx1"/>
                </a:solidFill>
              </a:endParaRPr>
            </a:p>
          </p:txBody>
        </p:sp>
        <p:sp>
          <p:nvSpPr>
            <p:cNvPr id="148" name="矩形 147"/>
            <p:cNvSpPr/>
            <p:nvPr/>
          </p:nvSpPr>
          <p:spPr>
            <a:xfrm>
              <a:off x="747756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42</a:t>
              </a:r>
              <a:endParaRPr lang="zh-CN" altLang="en-US" b="1" dirty="0">
                <a:solidFill>
                  <a:schemeClr val="tx1"/>
                </a:solidFill>
              </a:endParaRPr>
            </a:p>
          </p:txBody>
        </p:sp>
        <p:sp>
          <p:nvSpPr>
            <p:cNvPr id="149" name="矩形 148"/>
            <p:cNvSpPr/>
            <p:nvPr/>
          </p:nvSpPr>
          <p:spPr>
            <a:xfrm>
              <a:off x="777162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43</a:t>
              </a:r>
              <a:endParaRPr lang="zh-CN" altLang="en-US" b="1" dirty="0">
                <a:solidFill>
                  <a:schemeClr val="tx1"/>
                </a:solidFill>
              </a:endParaRPr>
            </a:p>
          </p:txBody>
        </p:sp>
        <p:sp>
          <p:nvSpPr>
            <p:cNvPr id="150" name="矩形 149"/>
            <p:cNvSpPr/>
            <p:nvPr/>
          </p:nvSpPr>
          <p:spPr>
            <a:xfrm>
              <a:off x="806568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44</a:t>
              </a:r>
              <a:endParaRPr lang="zh-CN" altLang="en-US" b="1" dirty="0">
                <a:solidFill>
                  <a:schemeClr val="tx1"/>
                </a:solidFill>
              </a:endParaRPr>
            </a:p>
          </p:txBody>
        </p:sp>
        <p:sp>
          <p:nvSpPr>
            <p:cNvPr id="151" name="矩形 150"/>
            <p:cNvSpPr/>
            <p:nvPr/>
          </p:nvSpPr>
          <p:spPr>
            <a:xfrm>
              <a:off x="835974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45</a:t>
              </a:r>
              <a:endParaRPr lang="zh-CN" altLang="en-US" b="1" dirty="0">
                <a:solidFill>
                  <a:schemeClr val="tx1"/>
                </a:solidFill>
              </a:endParaRPr>
            </a:p>
          </p:txBody>
        </p:sp>
        <p:sp>
          <p:nvSpPr>
            <p:cNvPr id="152" name="矩形 151"/>
            <p:cNvSpPr/>
            <p:nvPr/>
          </p:nvSpPr>
          <p:spPr>
            <a:xfrm>
              <a:off x="865380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46</a:t>
              </a:r>
              <a:endParaRPr lang="zh-CN" altLang="en-US" b="1" dirty="0">
                <a:solidFill>
                  <a:schemeClr val="tx1"/>
                </a:solidFill>
              </a:endParaRPr>
            </a:p>
          </p:txBody>
        </p:sp>
        <p:sp>
          <p:nvSpPr>
            <p:cNvPr id="153" name="矩形 152"/>
            <p:cNvSpPr/>
            <p:nvPr/>
          </p:nvSpPr>
          <p:spPr>
            <a:xfrm>
              <a:off x="894786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47</a:t>
              </a:r>
              <a:endParaRPr lang="zh-CN" altLang="en-US" b="1" dirty="0">
                <a:solidFill>
                  <a:schemeClr val="tx1"/>
                </a:solidFill>
              </a:endParaRPr>
            </a:p>
          </p:txBody>
        </p:sp>
        <p:sp>
          <p:nvSpPr>
            <p:cNvPr id="154" name="矩形 153"/>
            <p:cNvSpPr/>
            <p:nvPr/>
          </p:nvSpPr>
          <p:spPr>
            <a:xfrm>
              <a:off x="924192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48</a:t>
              </a:r>
              <a:endParaRPr lang="zh-CN" altLang="en-US" b="1" dirty="0">
                <a:solidFill>
                  <a:schemeClr val="tx1"/>
                </a:solidFill>
              </a:endParaRPr>
            </a:p>
          </p:txBody>
        </p:sp>
        <p:sp>
          <p:nvSpPr>
            <p:cNvPr id="155" name="矩形 154"/>
            <p:cNvSpPr/>
            <p:nvPr/>
          </p:nvSpPr>
          <p:spPr>
            <a:xfrm>
              <a:off x="953598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49</a:t>
              </a:r>
              <a:endParaRPr lang="zh-CN" altLang="en-US" b="1" dirty="0">
                <a:solidFill>
                  <a:schemeClr val="tx1"/>
                </a:solidFill>
              </a:endParaRPr>
            </a:p>
          </p:txBody>
        </p:sp>
        <p:sp>
          <p:nvSpPr>
            <p:cNvPr id="156" name="矩形 155"/>
            <p:cNvSpPr/>
            <p:nvPr/>
          </p:nvSpPr>
          <p:spPr>
            <a:xfrm>
              <a:off x="983004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50</a:t>
              </a:r>
              <a:endParaRPr lang="zh-CN" altLang="en-US" b="1" dirty="0">
                <a:solidFill>
                  <a:schemeClr val="tx1"/>
                </a:solidFill>
              </a:endParaRPr>
            </a:p>
          </p:txBody>
        </p:sp>
        <p:sp>
          <p:nvSpPr>
            <p:cNvPr id="157" name="矩形 156"/>
            <p:cNvSpPr/>
            <p:nvPr/>
          </p:nvSpPr>
          <p:spPr>
            <a:xfrm>
              <a:off x="1012410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51</a:t>
              </a:r>
              <a:endParaRPr lang="zh-CN" altLang="en-US" b="1" dirty="0">
                <a:solidFill>
                  <a:schemeClr val="tx1"/>
                </a:solidFill>
              </a:endParaRPr>
            </a:p>
          </p:txBody>
        </p:sp>
        <p:sp>
          <p:nvSpPr>
            <p:cNvPr id="158" name="矩形 157"/>
            <p:cNvSpPr/>
            <p:nvPr/>
          </p:nvSpPr>
          <p:spPr>
            <a:xfrm>
              <a:off x="1041816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52</a:t>
              </a:r>
              <a:endParaRPr lang="zh-CN" altLang="en-US" b="1" dirty="0">
                <a:solidFill>
                  <a:schemeClr val="tx1"/>
                </a:solidFill>
              </a:endParaRPr>
            </a:p>
          </p:txBody>
        </p:sp>
        <p:sp>
          <p:nvSpPr>
            <p:cNvPr id="159" name="矩形 158"/>
            <p:cNvSpPr/>
            <p:nvPr/>
          </p:nvSpPr>
          <p:spPr>
            <a:xfrm>
              <a:off x="1071222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53</a:t>
              </a:r>
              <a:endParaRPr lang="zh-CN" altLang="en-US" b="1" dirty="0">
                <a:solidFill>
                  <a:schemeClr val="tx1"/>
                </a:solidFill>
              </a:endParaRPr>
            </a:p>
          </p:txBody>
        </p:sp>
        <p:sp>
          <p:nvSpPr>
            <p:cNvPr id="160" name="矩形 159"/>
            <p:cNvSpPr/>
            <p:nvPr/>
          </p:nvSpPr>
          <p:spPr>
            <a:xfrm>
              <a:off x="1100628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54</a:t>
              </a:r>
              <a:endParaRPr lang="zh-CN" altLang="en-US" b="1" dirty="0">
                <a:solidFill>
                  <a:schemeClr val="tx1"/>
                </a:solidFill>
              </a:endParaRPr>
            </a:p>
          </p:txBody>
        </p:sp>
        <p:sp>
          <p:nvSpPr>
            <p:cNvPr id="161" name="矩形 160"/>
            <p:cNvSpPr/>
            <p:nvPr/>
          </p:nvSpPr>
          <p:spPr>
            <a:xfrm>
              <a:off x="11301095"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55</a:t>
              </a:r>
              <a:endParaRPr lang="zh-CN" altLang="en-US" b="1" dirty="0">
                <a:solidFill>
                  <a:schemeClr val="tx1"/>
                </a:solidFill>
              </a:endParaRPr>
            </a:p>
          </p:txBody>
        </p:sp>
        <p:sp>
          <p:nvSpPr>
            <p:cNvPr id="162" name="矩形 161"/>
            <p:cNvSpPr/>
            <p:nvPr/>
          </p:nvSpPr>
          <p:spPr>
            <a:xfrm>
              <a:off x="11595155"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56</a:t>
              </a:r>
              <a:endParaRPr lang="zh-CN" altLang="en-US" b="1" dirty="0">
                <a:solidFill>
                  <a:schemeClr val="tx1"/>
                </a:solidFill>
              </a:endParaRPr>
            </a:p>
          </p:txBody>
        </p:sp>
      </p:grpSp>
      <p:sp>
        <p:nvSpPr>
          <p:cNvPr id="7" name="矩形 6"/>
          <p:cNvSpPr/>
          <p:nvPr/>
        </p:nvSpPr>
        <p:spPr>
          <a:xfrm>
            <a:off x="2134543" y="4598126"/>
            <a:ext cx="9752657" cy="13633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zh-CN" altLang="en-US" b="1" dirty="0"/>
              <a:t>注意：</a:t>
            </a:r>
            <a:r>
              <a:rPr lang="en-US" altLang="zh-CN" b="1" dirty="0"/>
              <a:t>ack</a:t>
            </a:r>
            <a:r>
              <a:rPr lang="en-US" altLang="zh-CN" sz="2000" b="1" baseline="-25000" dirty="0"/>
              <a:t>n</a:t>
            </a:r>
            <a:r>
              <a:rPr lang="zh-CN" altLang="en-US" b="1" dirty="0"/>
              <a:t>在选择重传协议与</a:t>
            </a:r>
            <a:r>
              <a:rPr lang="en-US" altLang="zh-CN" b="1" dirty="0"/>
              <a:t>TCP</a:t>
            </a:r>
            <a:r>
              <a:rPr lang="zh-CN" altLang="en-US" b="1" dirty="0"/>
              <a:t>协议中并不完全相同。</a:t>
            </a:r>
            <a:endParaRPr lang="en-US" altLang="zh-CN" b="1" dirty="0"/>
          </a:p>
          <a:p>
            <a:pPr>
              <a:lnSpc>
                <a:spcPct val="150000"/>
              </a:lnSpc>
            </a:pPr>
            <a:r>
              <a:rPr lang="zh-CN" altLang="en-US" b="1" dirty="0"/>
              <a:t>在选择重传协议中，</a:t>
            </a:r>
            <a:r>
              <a:rPr lang="en-US" altLang="zh-CN" b="1" dirty="0"/>
              <a:t> ack</a:t>
            </a:r>
            <a:r>
              <a:rPr lang="en-US" altLang="zh-CN" sz="2000" b="1" baseline="-25000" dirty="0"/>
              <a:t>n</a:t>
            </a:r>
            <a:r>
              <a:rPr lang="zh-CN" altLang="en-US" b="1" dirty="0"/>
              <a:t>表明序号到</a:t>
            </a:r>
            <a:r>
              <a:rPr lang="en-US" altLang="zh-CN" b="1" dirty="0"/>
              <a:t>n</a:t>
            </a:r>
            <a:r>
              <a:rPr lang="zh-CN" altLang="en-US" b="1" dirty="0"/>
              <a:t>为止的数据已正确接收，现在期望收到序号为</a:t>
            </a:r>
            <a:r>
              <a:rPr lang="en-US" altLang="zh-CN" b="1" dirty="0"/>
              <a:t>n+1</a:t>
            </a:r>
            <a:r>
              <a:rPr lang="zh-CN" altLang="en-US" b="1" dirty="0"/>
              <a:t>的数据。</a:t>
            </a:r>
            <a:endParaRPr lang="en-US" altLang="zh-CN" b="1" dirty="0"/>
          </a:p>
          <a:p>
            <a:pPr>
              <a:lnSpc>
                <a:spcPct val="150000"/>
              </a:lnSpc>
            </a:pPr>
            <a:r>
              <a:rPr lang="zh-CN" altLang="en-US" b="1" dirty="0"/>
              <a:t>在</a:t>
            </a:r>
            <a:r>
              <a:rPr lang="en-US" altLang="zh-CN" b="1" dirty="0"/>
              <a:t>TCP</a:t>
            </a:r>
            <a:r>
              <a:rPr lang="zh-CN" altLang="en-US" b="1" dirty="0"/>
              <a:t>协议中，</a:t>
            </a:r>
            <a:r>
              <a:rPr lang="en-US" altLang="zh-CN" b="1" dirty="0"/>
              <a:t> ack</a:t>
            </a:r>
            <a:r>
              <a:rPr lang="en-US" altLang="zh-CN" sz="2000" b="1" baseline="-25000" dirty="0"/>
              <a:t>n</a:t>
            </a:r>
            <a:r>
              <a:rPr lang="zh-CN" altLang="en-US" b="1" dirty="0"/>
              <a:t>表明序号到</a:t>
            </a:r>
            <a:r>
              <a:rPr lang="en-US" altLang="zh-CN" b="1" dirty="0"/>
              <a:t>n-1</a:t>
            </a:r>
            <a:r>
              <a:rPr lang="zh-CN" altLang="en-US" b="1" dirty="0"/>
              <a:t>为止的数据已正确接收，现在期望收到序号为</a:t>
            </a:r>
            <a:r>
              <a:rPr lang="en-US" altLang="zh-CN" b="1" dirty="0"/>
              <a:t>n</a:t>
            </a:r>
            <a:r>
              <a:rPr lang="zh-CN" altLang="en-US" b="1" dirty="0"/>
              <a:t>的数据。</a:t>
            </a:r>
            <a:endParaRPr lang="zh-CN" altLang="en-US" b="1" dirty="0"/>
          </a:p>
        </p:txBody>
      </p:sp>
    </p:spTree>
    <p:custDataLst>
      <p:tags r:id="rId5"/>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withEffect">
                                  <p:stCondLst>
                                    <p:cond delay="0"/>
                                  </p:stCondLst>
                                  <p:childTnLst>
                                    <p:set>
                                      <p:cBhvr>
                                        <p:cTn id="6" dur="1" fill="hold">
                                          <p:stCondLst>
                                            <p:cond delay="0"/>
                                          </p:stCondLst>
                                        </p:cTn>
                                        <p:tgtEl>
                                          <p:spTgt spid="124"/>
                                        </p:tgtEl>
                                        <p:attrNameLst>
                                          <p:attrName>style.visibility</p:attrName>
                                        </p:attrNameLst>
                                      </p:cBhvr>
                                      <p:to>
                                        <p:strVal val="visible"/>
                                      </p:to>
                                    </p:set>
                                    <p:anim calcmode="lin" valueType="num">
                                      <p:cBhvr additive="base">
                                        <p:cTn id="7" dur="500"/>
                                        <p:tgtEl>
                                          <p:spTgt spid="124"/>
                                        </p:tgtEl>
                                        <p:attrNameLst>
                                          <p:attrName>ppt_y</p:attrName>
                                        </p:attrNameLst>
                                      </p:cBhvr>
                                      <p:tavLst>
                                        <p:tav tm="0">
                                          <p:val>
                                            <p:strVal val="#ppt_y+#ppt_h*1.125000"/>
                                          </p:val>
                                        </p:tav>
                                        <p:tav tm="100000">
                                          <p:val>
                                            <p:strVal val="#ppt_y"/>
                                          </p:val>
                                        </p:tav>
                                      </p:tavLst>
                                    </p:anim>
                                    <p:animEffect transition="in" filter="wipe(up)">
                                      <p:cBhvr>
                                        <p:cTn id="8" dur="500"/>
                                        <p:tgtEl>
                                          <p:spTgt spid="124"/>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8"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p:tgtEl>
                                          <p:spTgt spid="6"/>
                                        </p:tgtEl>
                                        <p:attrNameLst>
                                          <p:attrName>ppt_x</p:attrName>
                                        </p:attrNameLst>
                                      </p:cBhvr>
                                      <p:tavLst>
                                        <p:tav tm="0">
                                          <p:val>
                                            <p:strVal val="#ppt_x-#ppt_w*1.125000"/>
                                          </p:val>
                                        </p:tav>
                                        <p:tav tm="100000">
                                          <p:val>
                                            <p:strVal val="#ppt_x"/>
                                          </p:val>
                                        </p:tav>
                                      </p:tavLst>
                                    </p:anim>
                                    <p:animEffect transition="in" filter="wipe(right)">
                                      <p:cBhvr>
                                        <p:cTn id="14" dur="500"/>
                                        <p:tgtEl>
                                          <p:spTgt spid="6"/>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1"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p:tgtEl>
                                          <p:spTgt spid="7"/>
                                        </p:tgtEl>
                                        <p:attrNameLst>
                                          <p:attrName>ppt_y</p:attrName>
                                        </p:attrNameLst>
                                      </p:cBhvr>
                                      <p:tavLst>
                                        <p:tav tm="0">
                                          <p:val>
                                            <p:strVal val="#ppt_y-#ppt_h*1.125000"/>
                                          </p:val>
                                        </p:tav>
                                        <p:tav tm="100000">
                                          <p:val>
                                            <p:strVal val="#ppt_y"/>
                                          </p:val>
                                        </p:tav>
                                      </p:tavLst>
                                    </p:anim>
                                    <p:animEffect transition="in" filter="wipe(down)">
                                      <p:cBhvr>
                                        <p:cTn id="20" dur="500"/>
                                        <p:tgtEl>
                                          <p:spTgt spid="7"/>
                                        </p:tgtEl>
                                      </p:cBhvr>
                                    </p:animEffect>
                                  </p:childTnLst>
                                </p:cTn>
                              </p:par>
                            </p:childTnLst>
                          </p:cTn>
                        </p:par>
                      </p:childTnLst>
                    </p:cTn>
                  </p:par>
                  <p:par>
                    <p:cTn id="21" fill="hold">
                      <p:stCondLst>
                        <p:cond delay="indefinite"/>
                      </p:stCondLst>
                      <p:childTnLst>
                        <p:par>
                          <p:cTn id="22" fill="hold">
                            <p:stCondLst>
                              <p:cond delay="0"/>
                            </p:stCondLst>
                            <p:childTnLst>
                              <p:par>
                                <p:cTn id="23" presetID="12" presetClass="entr" presetSubtype="8"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additive="base">
                                        <p:cTn id="25" dur="500"/>
                                        <p:tgtEl>
                                          <p:spTgt spid="5"/>
                                        </p:tgtEl>
                                        <p:attrNameLst>
                                          <p:attrName>ppt_x</p:attrName>
                                        </p:attrNameLst>
                                      </p:cBhvr>
                                      <p:tavLst>
                                        <p:tav tm="0">
                                          <p:val>
                                            <p:strVal val="#ppt_x-#ppt_w*1.125000"/>
                                          </p:val>
                                        </p:tav>
                                        <p:tav tm="100000">
                                          <p:val>
                                            <p:strVal val="#ppt_x"/>
                                          </p:val>
                                        </p:tav>
                                      </p:tavLst>
                                    </p:anim>
                                    <p:animEffect transition="in" filter="wipe(right)">
                                      <p:cBhvr>
                                        <p:cTn id="2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124" grpId="0" bldLvl="0" animBg="1"/>
      <p:bldP spid="7" grpId="0" bldLvl="0" animBg="1"/>
    </p:bld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1" name="组合 80"/>
          <p:cNvGrpSpPr/>
          <p:nvPr/>
        </p:nvGrpSpPr>
        <p:grpSpPr>
          <a:xfrm>
            <a:off x="2769040" y="4452475"/>
            <a:ext cx="1465893" cy="1173664"/>
            <a:chOff x="2769040" y="4452475"/>
            <a:chExt cx="1465893" cy="1173664"/>
          </a:xfrm>
        </p:grpSpPr>
        <p:cxnSp>
          <p:nvCxnSpPr>
            <p:cNvPr id="80" name="直接箭头连接符 79"/>
            <p:cNvCxnSpPr/>
            <p:nvPr/>
          </p:nvCxnSpPr>
          <p:spPr>
            <a:xfrm>
              <a:off x="2769040" y="5035901"/>
              <a:ext cx="1465893" cy="0"/>
            </a:xfrm>
            <a:prstGeom prst="straightConnector1">
              <a:avLst/>
            </a:prstGeom>
            <a:ln w="12700">
              <a:solidFill>
                <a:schemeClr val="tx1"/>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sp>
          <p:nvSpPr>
            <p:cNvPr id="76" name="文本框 75"/>
            <p:cNvSpPr txBox="1"/>
            <p:nvPr/>
          </p:nvSpPr>
          <p:spPr>
            <a:xfrm>
              <a:off x="2987382" y="4500698"/>
              <a:ext cx="1029210" cy="1077218"/>
            </a:xfrm>
            <a:prstGeom prst="rect">
              <a:avLst/>
            </a:prstGeom>
            <a:solidFill>
              <a:schemeClr val="bg1"/>
            </a:solidFill>
          </p:spPr>
          <p:txBody>
            <a:bodyPr wrap="square" rtlCol="0">
              <a:spAutoFit/>
            </a:bodyPr>
            <a:lstStyle/>
            <a:p>
              <a:pPr algn="ctr"/>
              <a:r>
                <a:rPr lang="zh-CN" altLang="en-US" sz="1600" b="1" dirty="0"/>
                <a:t>已发送过</a:t>
              </a:r>
              <a:endParaRPr lang="en-US" altLang="zh-CN" sz="1600" b="1" dirty="0"/>
            </a:p>
            <a:p>
              <a:pPr algn="ctr"/>
              <a:r>
                <a:rPr lang="zh-CN" altLang="en-US" sz="1600" b="1" dirty="0"/>
                <a:t>确认且已</a:t>
              </a:r>
              <a:endParaRPr lang="en-US" altLang="zh-CN" sz="1600" b="1" dirty="0"/>
            </a:p>
            <a:p>
              <a:pPr algn="ctr"/>
              <a:r>
                <a:rPr lang="zh-CN" altLang="en-US" sz="1600" b="1" dirty="0"/>
                <a:t>交付主机</a:t>
              </a:r>
              <a:endParaRPr lang="en-US" altLang="zh-CN" sz="1600" b="1" dirty="0"/>
            </a:p>
            <a:p>
              <a:pPr algn="ctr"/>
              <a:r>
                <a:rPr lang="zh-CN" altLang="en-US" sz="1600" b="1" dirty="0"/>
                <a:t>可以删除</a:t>
              </a:r>
              <a:endParaRPr lang="zh-CN" altLang="en-US" sz="1600" b="1" dirty="0"/>
            </a:p>
          </p:txBody>
        </p:sp>
        <p:cxnSp>
          <p:nvCxnSpPr>
            <p:cNvPr id="79" name="直接连接符 78"/>
            <p:cNvCxnSpPr/>
            <p:nvPr/>
          </p:nvCxnSpPr>
          <p:spPr>
            <a:xfrm>
              <a:off x="2781009" y="4452475"/>
              <a:ext cx="0" cy="1173664"/>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88" name="组合 87"/>
          <p:cNvGrpSpPr/>
          <p:nvPr/>
        </p:nvGrpSpPr>
        <p:grpSpPr>
          <a:xfrm>
            <a:off x="10127247" y="4382589"/>
            <a:ext cx="1759953" cy="1233612"/>
            <a:chOff x="10127247" y="4382589"/>
            <a:chExt cx="1759953" cy="1233612"/>
          </a:xfrm>
        </p:grpSpPr>
        <p:cxnSp>
          <p:nvCxnSpPr>
            <p:cNvPr id="83" name="直接箭头连接符 82"/>
            <p:cNvCxnSpPr/>
            <p:nvPr/>
          </p:nvCxnSpPr>
          <p:spPr>
            <a:xfrm>
              <a:off x="10127247" y="5035896"/>
              <a:ext cx="1759953" cy="0"/>
            </a:xfrm>
            <a:prstGeom prst="straightConnector1">
              <a:avLst/>
            </a:prstGeom>
            <a:ln w="12700">
              <a:solidFill>
                <a:schemeClr val="tx1"/>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sp>
          <p:nvSpPr>
            <p:cNvPr id="84" name="文本框 83"/>
            <p:cNvSpPr txBox="1"/>
            <p:nvPr/>
          </p:nvSpPr>
          <p:spPr>
            <a:xfrm>
              <a:off x="10370853" y="4855179"/>
              <a:ext cx="1260688" cy="338554"/>
            </a:xfrm>
            <a:prstGeom prst="rect">
              <a:avLst/>
            </a:prstGeom>
            <a:solidFill>
              <a:schemeClr val="bg1"/>
            </a:solidFill>
          </p:spPr>
          <p:txBody>
            <a:bodyPr wrap="square" rtlCol="0">
              <a:spAutoFit/>
            </a:bodyPr>
            <a:lstStyle/>
            <a:p>
              <a:pPr algn="ctr"/>
              <a:r>
                <a:rPr lang="zh-CN" altLang="en-US" sz="1600" b="1" dirty="0"/>
                <a:t>不允许接收</a:t>
              </a:r>
              <a:endParaRPr lang="zh-CN" altLang="en-US" sz="1600" b="1" dirty="0"/>
            </a:p>
          </p:txBody>
        </p:sp>
        <p:cxnSp>
          <p:nvCxnSpPr>
            <p:cNvPr id="85" name="直接连接符 84"/>
            <p:cNvCxnSpPr/>
            <p:nvPr/>
          </p:nvCxnSpPr>
          <p:spPr>
            <a:xfrm>
              <a:off x="11887200" y="4382589"/>
              <a:ext cx="0" cy="1233612"/>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70" name="组合 69"/>
          <p:cNvGrpSpPr/>
          <p:nvPr/>
        </p:nvGrpSpPr>
        <p:grpSpPr>
          <a:xfrm>
            <a:off x="4240609" y="4443922"/>
            <a:ext cx="5884854" cy="1514994"/>
            <a:chOff x="4236482" y="1721936"/>
            <a:chExt cx="5884854" cy="1514994"/>
          </a:xfrm>
        </p:grpSpPr>
        <p:sp>
          <p:nvSpPr>
            <p:cNvPr id="71" name="矩形 70"/>
            <p:cNvSpPr/>
            <p:nvPr/>
          </p:nvSpPr>
          <p:spPr>
            <a:xfrm>
              <a:off x="4236482" y="2855930"/>
              <a:ext cx="5884854" cy="381000"/>
            </a:xfrm>
            <a:prstGeom prst="rect">
              <a:avLst/>
            </a:prstGeom>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cxnSp>
          <p:nvCxnSpPr>
            <p:cNvPr id="72" name="直接连接符 71"/>
            <p:cNvCxnSpPr/>
            <p:nvPr/>
          </p:nvCxnSpPr>
          <p:spPr>
            <a:xfrm>
              <a:off x="4236482" y="1721936"/>
              <a:ext cx="0" cy="1173664"/>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a:off x="10121336" y="1721936"/>
              <a:ext cx="0" cy="1237704"/>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4" name="直接箭头连接符 73"/>
            <p:cNvCxnSpPr/>
            <p:nvPr/>
          </p:nvCxnSpPr>
          <p:spPr>
            <a:xfrm>
              <a:off x="4236482" y="2313910"/>
              <a:ext cx="5884854" cy="0"/>
            </a:xfrm>
            <a:prstGeom prst="straightConnector1">
              <a:avLst/>
            </a:prstGeom>
            <a:ln w="12700">
              <a:solidFill>
                <a:schemeClr val="tx1"/>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sp>
          <p:nvSpPr>
            <p:cNvPr id="75" name="文本框 74"/>
            <p:cNvSpPr txBox="1"/>
            <p:nvPr/>
          </p:nvSpPr>
          <p:spPr>
            <a:xfrm>
              <a:off x="6310878" y="2122717"/>
              <a:ext cx="1447162" cy="369332"/>
            </a:xfrm>
            <a:prstGeom prst="rect">
              <a:avLst/>
            </a:prstGeom>
            <a:solidFill>
              <a:schemeClr val="bg1"/>
            </a:solidFill>
          </p:spPr>
          <p:txBody>
            <a:bodyPr wrap="square" rtlCol="0">
              <a:spAutoFit/>
            </a:bodyPr>
            <a:lstStyle/>
            <a:p>
              <a:pPr algn="ctr"/>
              <a:r>
                <a:rPr lang="zh-CN" altLang="en-US" b="1" dirty="0"/>
                <a:t>接收窗口</a:t>
              </a:r>
              <a:r>
                <a:rPr lang="en-US" altLang="zh-CN" b="1" dirty="0"/>
                <a:t>=20</a:t>
              </a:r>
              <a:endParaRPr lang="zh-CN" altLang="en-US" b="1" dirty="0"/>
            </a:p>
          </p:txBody>
        </p:sp>
      </p:grpSp>
      <p:grpSp>
        <p:nvGrpSpPr>
          <p:cNvPr id="24" name="组合 23"/>
          <p:cNvGrpSpPr/>
          <p:nvPr/>
        </p:nvGrpSpPr>
        <p:grpSpPr>
          <a:xfrm>
            <a:off x="10126494" y="2140927"/>
            <a:ext cx="1760706" cy="754673"/>
            <a:chOff x="10126494" y="2140927"/>
            <a:chExt cx="1760706" cy="754673"/>
          </a:xfrm>
        </p:grpSpPr>
        <p:cxnSp>
          <p:nvCxnSpPr>
            <p:cNvPr id="16" name="直接连接符 15"/>
            <p:cNvCxnSpPr/>
            <p:nvPr/>
          </p:nvCxnSpPr>
          <p:spPr>
            <a:xfrm>
              <a:off x="11887200" y="2140927"/>
              <a:ext cx="0" cy="754673"/>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p:nvPr/>
          </p:nvCxnSpPr>
          <p:spPr>
            <a:xfrm>
              <a:off x="10126494" y="2659269"/>
              <a:ext cx="1760706" cy="0"/>
            </a:xfrm>
            <a:prstGeom prst="straightConnector1">
              <a:avLst/>
            </a:prstGeom>
            <a:ln w="12700">
              <a:solidFill>
                <a:schemeClr val="tx1"/>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sp>
          <p:nvSpPr>
            <p:cNvPr id="19" name="文本框 18"/>
            <p:cNvSpPr txBox="1"/>
            <p:nvPr/>
          </p:nvSpPr>
          <p:spPr>
            <a:xfrm>
              <a:off x="10361110" y="2489992"/>
              <a:ext cx="1247293" cy="338554"/>
            </a:xfrm>
            <a:prstGeom prst="rect">
              <a:avLst/>
            </a:prstGeom>
            <a:solidFill>
              <a:schemeClr val="bg1"/>
            </a:solidFill>
          </p:spPr>
          <p:txBody>
            <a:bodyPr wrap="square" rtlCol="0">
              <a:spAutoFit/>
            </a:bodyPr>
            <a:lstStyle/>
            <a:p>
              <a:pPr algn="ctr"/>
              <a:r>
                <a:rPr lang="zh-CN" altLang="en-US" sz="1600" b="1" dirty="0"/>
                <a:t>不允许发送</a:t>
              </a:r>
              <a:endParaRPr lang="zh-CN" altLang="en-US" sz="1600" b="1" dirty="0"/>
            </a:p>
          </p:txBody>
        </p:sp>
      </p:grpSp>
      <p:grpSp>
        <p:nvGrpSpPr>
          <p:cNvPr id="14" name="组合 13"/>
          <p:cNvGrpSpPr/>
          <p:nvPr/>
        </p:nvGrpSpPr>
        <p:grpSpPr>
          <a:xfrm>
            <a:off x="2770589" y="2156167"/>
            <a:ext cx="1465893" cy="934793"/>
            <a:chOff x="2770589" y="2156167"/>
            <a:chExt cx="1465893" cy="934793"/>
          </a:xfrm>
        </p:grpSpPr>
        <p:cxnSp>
          <p:nvCxnSpPr>
            <p:cNvPr id="8" name="直接连接符 7"/>
            <p:cNvCxnSpPr/>
            <p:nvPr/>
          </p:nvCxnSpPr>
          <p:spPr>
            <a:xfrm>
              <a:off x="2770589" y="2156167"/>
              <a:ext cx="0" cy="754673"/>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 name="直接箭头连接符 8"/>
            <p:cNvCxnSpPr/>
            <p:nvPr/>
          </p:nvCxnSpPr>
          <p:spPr>
            <a:xfrm>
              <a:off x="2770589" y="2660073"/>
              <a:ext cx="1465893" cy="0"/>
            </a:xfrm>
            <a:prstGeom prst="straightConnector1">
              <a:avLst/>
            </a:prstGeom>
            <a:ln w="12700">
              <a:solidFill>
                <a:schemeClr val="tx1"/>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2996583" y="2229186"/>
              <a:ext cx="1029210" cy="861774"/>
            </a:xfrm>
            <a:prstGeom prst="rect">
              <a:avLst/>
            </a:prstGeom>
            <a:solidFill>
              <a:schemeClr val="bg1"/>
            </a:solidFill>
          </p:spPr>
          <p:txBody>
            <a:bodyPr wrap="square" rtlCol="0">
              <a:spAutoFit/>
            </a:bodyPr>
            <a:lstStyle/>
            <a:p>
              <a:pPr algn="ctr"/>
              <a:r>
                <a:rPr lang="zh-CN" altLang="en-US" sz="1600" b="1" dirty="0"/>
                <a:t>已发送且</a:t>
              </a:r>
              <a:endParaRPr lang="en-US" altLang="zh-CN" sz="1600" b="1" dirty="0"/>
            </a:p>
            <a:p>
              <a:pPr algn="ctr"/>
              <a:r>
                <a:rPr lang="zh-CN" altLang="en-US" sz="1600" b="1" dirty="0"/>
                <a:t>收到确认</a:t>
              </a:r>
              <a:endParaRPr lang="en-US" altLang="zh-CN" sz="1600" b="1" dirty="0"/>
            </a:p>
            <a:p>
              <a:pPr algn="ctr"/>
              <a:r>
                <a:rPr lang="zh-CN" altLang="en-US" sz="1600" b="1" dirty="0"/>
                <a:t>可以删除</a:t>
              </a:r>
              <a:endParaRPr lang="zh-CN" altLang="en-US" sz="1600" b="1" dirty="0"/>
            </a:p>
          </p:txBody>
        </p:sp>
      </p:grpSp>
      <p:grpSp>
        <p:nvGrpSpPr>
          <p:cNvPr id="22" name="组合 21"/>
          <p:cNvGrpSpPr/>
          <p:nvPr/>
        </p:nvGrpSpPr>
        <p:grpSpPr>
          <a:xfrm>
            <a:off x="4236482" y="1823967"/>
            <a:ext cx="5884854" cy="1135673"/>
            <a:chOff x="4236482" y="1823967"/>
            <a:chExt cx="5884854" cy="1135673"/>
          </a:xfrm>
        </p:grpSpPr>
        <p:sp>
          <p:nvSpPr>
            <p:cNvPr id="13" name="矩形 12"/>
            <p:cNvSpPr/>
            <p:nvPr/>
          </p:nvSpPr>
          <p:spPr>
            <a:xfrm>
              <a:off x="4236482" y="1823967"/>
              <a:ext cx="5884854" cy="381000"/>
            </a:xfrm>
            <a:prstGeom prst="rect">
              <a:avLst/>
            </a:prstGeom>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cxnSp>
          <p:nvCxnSpPr>
            <p:cNvPr id="15" name="直接连接符 14"/>
            <p:cNvCxnSpPr/>
            <p:nvPr/>
          </p:nvCxnSpPr>
          <p:spPr>
            <a:xfrm>
              <a:off x="4236482" y="2140927"/>
              <a:ext cx="0" cy="754673"/>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10121336" y="2204967"/>
              <a:ext cx="0" cy="754673"/>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p:nvPr/>
          </p:nvCxnSpPr>
          <p:spPr>
            <a:xfrm>
              <a:off x="4236482" y="2660073"/>
              <a:ext cx="5884854" cy="0"/>
            </a:xfrm>
            <a:prstGeom prst="straightConnector1">
              <a:avLst/>
            </a:prstGeom>
            <a:ln w="12700">
              <a:solidFill>
                <a:schemeClr val="tx1"/>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6310878" y="2468880"/>
              <a:ext cx="1447162" cy="369332"/>
            </a:xfrm>
            <a:prstGeom prst="rect">
              <a:avLst/>
            </a:prstGeom>
            <a:solidFill>
              <a:schemeClr val="bg1"/>
            </a:solidFill>
          </p:spPr>
          <p:txBody>
            <a:bodyPr wrap="square" rtlCol="0">
              <a:spAutoFit/>
            </a:bodyPr>
            <a:lstStyle/>
            <a:p>
              <a:pPr algn="ctr"/>
              <a:r>
                <a:rPr lang="zh-CN" altLang="en-US" b="1" dirty="0"/>
                <a:t>发送窗口</a:t>
              </a:r>
              <a:r>
                <a:rPr lang="en-US" altLang="zh-CN" b="1" dirty="0"/>
                <a:t>=20</a:t>
              </a:r>
              <a:endParaRPr lang="zh-CN" altLang="en-US" b="1" dirty="0"/>
            </a:p>
          </p:txBody>
        </p:sp>
      </p:grpSp>
      <p:grpSp>
        <p:nvGrpSpPr>
          <p:cNvPr id="4" name="组合 3"/>
          <p:cNvGrpSpPr/>
          <p:nvPr/>
        </p:nvGrpSpPr>
        <p:grpSpPr>
          <a:xfrm>
            <a:off x="304800" y="749300"/>
            <a:ext cx="6192344" cy="400110"/>
            <a:chOff x="424117" y="898245"/>
            <a:chExt cx="6192344" cy="400110"/>
          </a:xfrm>
        </p:grpSpPr>
        <p:sp>
          <p:nvSpPr>
            <p:cNvPr id="2" name="平行四边形 1"/>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p:cNvSpPr txBox="1"/>
            <p:nvPr/>
          </p:nvSpPr>
          <p:spPr>
            <a:xfrm>
              <a:off x="1052423" y="898245"/>
              <a:ext cx="5564038" cy="400110"/>
            </a:xfrm>
            <a:prstGeom prst="rect">
              <a:avLst/>
            </a:prstGeom>
            <a:noFill/>
          </p:spPr>
          <p:txBody>
            <a:bodyPr wrap="square" rtlCol="0">
              <a:spAutoFit/>
            </a:bodyPr>
            <a:lstStyle/>
            <a:p>
              <a:r>
                <a:rPr lang="en-US" altLang="zh-CN" sz="2000" b="1" dirty="0"/>
                <a:t>TCP</a:t>
              </a:r>
              <a:r>
                <a:rPr lang="zh-CN" altLang="en-US" sz="2000" b="1" dirty="0"/>
                <a:t>可靠传输的实现</a:t>
              </a:r>
              <a:endParaRPr lang="zh-CN" altLang="en-US" sz="2000" b="1" dirty="0"/>
            </a:p>
          </p:txBody>
        </p:sp>
      </p:grpSp>
      <p:grpSp>
        <p:nvGrpSpPr>
          <p:cNvPr id="121" name="组合 120"/>
          <p:cNvGrpSpPr/>
          <p:nvPr/>
        </p:nvGrpSpPr>
        <p:grpSpPr>
          <a:xfrm>
            <a:off x="328424" y="1666287"/>
            <a:ext cx="1429263" cy="4295156"/>
            <a:chOff x="268437" y="1742601"/>
            <a:chExt cx="1429263" cy="4295156"/>
          </a:xfrm>
        </p:grpSpPr>
        <p:pic>
          <p:nvPicPr>
            <p:cNvPr id="27" name="图形 26"/>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a:off x="1020560" y="1742601"/>
              <a:ext cx="677140" cy="654939"/>
            </a:xfrm>
            <a:prstGeom prst="rect">
              <a:avLst/>
            </a:prstGeom>
          </p:spPr>
        </p:pic>
        <p:pic>
          <p:nvPicPr>
            <p:cNvPr id="28" name="图形 27"/>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39684" y="5455379"/>
              <a:ext cx="443717" cy="582378"/>
            </a:xfrm>
            <a:prstGeom prst="rect">
              <a:avLst/>
            </a:prstGeom>
          </p:spPr>
        </p:pic>
        <p:sp>
          <p:nvSpPr>
            <p:cNvPr id="117" name="文本框 116"/>
            <p:cNvSpPr txBox="1"/>
            <p:nvPr/>
          </p:nvSpPr>
          <p:spPr>
            <a:xfrm>
              <a:off x="283610" y="5546291"/>
              <a:ext cx="934872" cy="369332"/>
            </a:xfrm>
            <a:prstGeom prst="rect">
              <a:avLst/>
            </a:prstGeom>
            <a:noFill/>
          </p:spPr>
          <p:txBody>
            <a:bodyPr wrap="square" rtlCol="0">
              <a:spAutoFit/>
            </a:bodyPr>
            <a:lstStyle/>
            <a:p>
              <a:r>
                <a:rPr lang="zh-CN" altLang="en-US" b="1" dirty="0"/>
                <a:t>接收方</a:t>
              </a:r>
              <a:endParaRPr lang="zh-CN" altLang="en-US" b="1" dirty="0"/>
            </a:p>
          </p:txBody>
        </p:sp>
        <p:sp>
          <p:nvSpPr>
            <p:cNvPr id="118" name="文本框 117"/>
            <p:cNvSpPr txBox="1"/>
            <p:nvPr/>
          </p:nvSpPr>
          <p:spPr>
            <a:xfrm>
              <a:off x="268437" y="1761352"/>
              <a:ext cx="934872" cy="369332"/>
            </a:xfrm>
            <a:prstGeom prst="rect">
              <a:avLst/>
            </a:prstGeom>
            <a:noFill/>
          </p:spPr>
          <p:txBody>
            <a:bodyPr wrap="square" rtlCol="0">
              <a:spAutoFit/>
            </a:bodyPr>
            <a:lstStyle/>
            <a:p>
              <a:r>
                <a:rPr lang="zh-CN" altLang="en-US" b="1" dirty="0"/>
                <a:t>发送方</a:t>
              </a:r>
              <a:endParaRPr lang="zh-CN" altLang="en-US" b="1" dirty="0"/>
            </a:p>
          </p:txBody>
        </p:sp>
        <p:sp>
          <p:nvSpPr>
            <p:cNvPr id="119" name="圆柱体 118"/>
            <p:cNvSpPr/>
            <p:nvPr/>
          </p:nvSpPr>
          <p:spPr>
            <a:xfrm>
              <a:off x="1157034" y="2397540"/>
              <a:ext cx="443717" cy="3021559"/>
            </a:xfrm>
            <a:prstGeom prst="can">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120" name="文本框 119"/>
            <p:cNvSpPr txBox="1"/>
            <p:nvPr/>
          </p:nvSpPr>
          <p:spPr>
            <a:xfrm>
              <a:off x="1084832" y="2528504"/>
              <a:ext cx="588120" cy="2862322"/>
            </a:xfrm>
            <a:prstGeom prst="rect">
              <a:avLst/>
            </a:prstGeom>
            <a:noFill/>
          </p:spPr>
          <p:txBody>
            <a:bodyPr wrap="square" rtlCol="0">
              <a:spAutoFit/>
            </a:bodyPr>
            <a:lstStyle/>
            <a:p>
              <a:pPr algn="ctr"/>
              <a:r>
                <a:rPr lang="zh-CN" altLang="en-US" b="1" dirty="0">
                  <a:solidFill>
                    <a:schemeClr val="bg1"/>
                  </a:solidFill>
                </a:rPr>
                <a:t>基</a:t>
              </a:r>
              <a:endParaRPr lang="en-US" altLang="zh-CN" b="1" dirty="0">
                <a:solidFill>
                  <a:schemeClr val="bg1"/>
                </a:solidFill>
              </a:endParaRPr>
            </a:p>
            <a:p>
              <a:pPr algn="ctr"/>
              <a:r>
                <a:rPr lang="zh-CN" altLang="en-US" b="1" dirty="0">
                  <a:solidFill>
                    <a:schemeClr val="bg1"/>
                  </a:solidFill>
                </a:rPr>
                <a:t>于</a:t>
              </a:r>
              <a:endParaRPr lang="en-US" altLang="zh-CN" b="1" dirty="0">
                <a:solidFill>
                  <a:schemeClr val="bg1"/>
                </a:solidFill>
              </a:endParaRPr>
            </a:p>
            <a:p>
              <a:pPr algn="ctr"/>
              <a:r>
                <a:rPr lang="en-US" altLang="zh-CN" b="1" dirty="0">
                  <a:solidFill>
                    <a:schemeClr val="bg1"/>
                  </a:solidFill>
                </a:rPr>
                <a:t>TCP</a:t>
              </a:r>
              <a:endParaRPr lang="en-US" altLang="zh-CN" b="1" dirty="0">
                <a:solidFill>
                  <a:schemeClr val="bg1"/>
                </a:solidFill>
              </a:endParaRPr>
            </a:p>
            <a:p>
              <a:pPr algn="ctr"/>
              <a:r>
                <a:rPr lang="zh-CN" altLang="en-US" b="1" dirty="0">
                  <a:solidFill>
                    <a:schemeClr val="bg1"/>
                  </a:solidFill>
                </a:rPr>
                <a:t>的</a:t>
              </a:r>
              <a:endParaRPr lang="en-US" altLang="zh-CN" b="1" dirty="0">
                <a:solidFill>
                  <a:schemeClr val="bg1"/>
                </a:solidFill>
              </a:endParaRPr>
            </a:p>
            <a:p>
              <a:pPr algn="ctr"/>
              <a:r>
                <a:rPr lang="zh-CN" altLang="en-US" b="1" dirty="0">
                  <a:solidFill>
                    <a:schemeClr val="bg1"/>
                  </a:solidFill>
                </a:rPr>
                <a:t>可</a:t>
              </a:r>
              <a:endParaRPr lang="en-US" altLang="zh-CN" b="1" dirty="0">
                <a:solidFill>
                  <a:schemeClr val="bg1"/>
                </a:solidFill>
              </a:endParaRPr>
            </a:p>
            <a:p>
              <a:pPr algn="ctr"/>
              <a:r>
                <a:rPr lang="zh-CN" altLang="en-US" b="1" dirty="0">
                  <a:solidFill>
                    <a:schemeClr val="bg1"/>
                  </a:solidFill>
                </a:rPr>
                <a:t>靠</a:t>
              </a:r>
              <a:endParaRPr lang="en-US" altLang="zh-CN" b="1" dirty="0">
                <a:solidFill>
                  <a:schemeClr val="bg1"/>
                </a:solidFill>
              </a:endParaRPr>
            </a:p>
            <a:p>
              <a:pPr algn="ctr"/>
              <a:r>
                <a:rPr lang="zh-CN" altLang="en-US" b="1" dirty="0">
                  <a:solidFill>
                    <a:schemeClr val="bg1"/>
                  </a:solidFill>
                </a:rPr>
                <a:t>数</a:t>
              </a:r>
              <a:endParaRPr lang="en-US" altLang="zh-CN" b="1" dirty="0">
                <a:solidFill>
                  <a:schemeClr val="bg1"/>
                </a:solidFill>
              </a:endParaRPr>
            </a:p>
            <a:p>
              <a:pPr algn="ctr"/>
              <a:r>
                <a:rPr lang="zh-CN" altLang="en-US" b="1" dirty="0">
                  <a:solidFill>
                    <a:schemeClr val="bg1"/>
                  </a:solidFill>
                </a:rPr>
                <a:t>据</a:t>
              </a:r>
              <a:endParaRPr lang="en-US" altLang="zh-CN" b="1" dirty="0">
                <a:solidFill>
                  <a:schemeClr val="bg1"/>
                </a:solidFill>
              </a:endParaRPr>
            </a:p>
            <a:p>
              <a:pPr algn="ctr"/>
              <a:r>
                <a:rPr lang="zh-CN" altLang="en-US" b="1" dirty="0">
                  <a:solidFill>
                    <a:schemeClr val="bg1"/>
                  </a:solidFill>
                </a:rPr>
                <a:t>传</a:t>
              </a:r>
              <a:endParaRPr lang="en-US" altLang="zh-CN" b="1" dirty="0">
                <a:solidFill>
                  <a:schemeClr val="bg1"/>
                </a:solidFill>
              </a:endParaRPr>
            </a:p>
            <a:p>
              <a:pPr algn="ctr"/>
              <a:r>
                <a:rPr lang="zh-CN" altLang="en-US" b="1" dirty="0">
                  <a:solidFill>
                    <a:schemeClr val="bg1"/>
                  </a:solidFill>
                </a:rPr>
                <a:t>输</a:t>
              </a:r>
              <a:endParaRPr lang="zh-CN" altLang="en-US" b="1" dirty="0">
                <a:solidFill>
                  <a:schemeClr val="bg1"/>
                </a:solidFill>
              </a:endParaRPr>
            </a:p>
          </p:txBody>
        </p:sp>
      </p:grpSp>
      <p:grpSp>
        <p:nvGrpSpPr>
          <p:cNvPr id="131" name="组合 130"/>
          <p:cNvGrpSpPr/>
          <p:nvPr/>
        </p:nvGrpSpPr>
        <p:grpSpPr>
          <a:xfrm>
            <a:off x="2770589" y="1888008"/>
            <a:ext cx="9116611" cy="252919"/>
            <a:chOff x="2772604" y="1846455"/>
            <a:chExt cx="9116611" cy="252919"/>
          </a:xfrm>
        </p:grpSpPr>
        <p:sp>
          <p:nvSpPr>
            <p:cNvPr id="132" name="矩形 131"/>
            <p:cNvSpPr/>
            <p:nvPr/>
          </p:nvSpPr>
          <p:spPr>
            <a:xfrm>
              <a:off x="277260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26</a:t>
              </a:r>
              <a:endParaRPr lang="zh-CN" altLang="en-US" b="1" dirty="0">
                <a:solidFill>
                  <a:schemeClr val="tx1"/>
                </a:solidFill>
              </a:endParaRPr>
            </a:p>
          </p:txBody>
        </p:sp>
        <p:sp>
          <p:nvSpPr>
            <p:cNvPr id="133" name="矩形 132"/>
            <p:cNvSpPr/>
            <p:nvPr/>
          </p:nvSpPr>
          <p:spPr>
            <a:xfrm>
              <a:off x="306666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27</a:t>
              </a:r>
              <a:endParaRPr lang="zh-CN" altLang="en-US" b="1" dirty="0">
                <a:solidFill>
                  <a:schemeClr val="tx1"/>
                </a:solidFill>
              </a:endParaRPr>
            </a:p>
          </p:txBody>
        </p:sp>
        <p:sp>
          <p:nvSpPr>
            <p:cNvPr id="134" name="矩形 133"/>
            <p:cNvSpPr/>
            <p:nvPr/>
          </p:nvSpPr>
          <p:spPr>
            <a:xfrm>
              <a:off x="336072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28</a:t>
              </a:r>
              <a:endParaRPr lang="zh-CN" altLang="en-US" b="1" dirty="0">
                <a:solidFill>
                  <a:schemeClr val="tx1"/>
                </a:solidFill>
              </a:endParaRPr>
            </a:p>
          </p:txBody>
        </p:sp>
        <p:sp>
          <p:nvSpPr>
            <p:cNvPr id="135" name="矩形 134"/>
            <p:cNvSpPr/>
            <p:nvPr/>
          </p:nvSpPr>
          <p:spPr>
            <a:xfrm>
              <a:off x="365478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29</a:t>
              </a:r>
              <a:endParaRPr lang="zh-CN" altLang="en-US" b="1" dirty="0">
                <a:solidFill>
                  <a:schemeClr val="tx1"/>
                </a:solidFill>
              </a:endParaRPr>
            </a:p>
          </p:txBody>
        </p:sp>
        <p:sp>
          <p:nvSpPr>
            <p:cNvPr id="136" name="矩形 135"/>
            <p:cNvSpPr/>
            <p:nvPr/>
          </p:nvSpPr>
          <p:spPr>
            <a:xfrm>
              <a:off x="394884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30</a:t>
              </a:r>
              <a:endParaRPr lang="zh-CN" altLang="en-US" b="1" dirty="0">
                <a:solidFill>
                  <a:schemeClr val="tx1"/>
                </a:solidFill>
              </a:endParaRPr>
            </a:p>
          </p:txBody>
        </p:sp>
        <p:sp>
          <p:nvSpPr>
            <p:cNvPr id="137" name="矩形 136"/>
            <p:cNvSpPr/>
            <p:nvPr/>
          </p:nvSpPr>
          <p:spPr>
            <a:xfrm>
              <a:off x="424290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31</a:t>
              </a:r>
              <a:endParaRPr lang="zh-CN" altLang="en-US" b="1" dirty="0">
                <a:solidFill>
                  <a:schemeClr val="tx1"/>
                </a:solidFill>
              </a:endParaRPr>
            </a:p>
          </p:txBody>
        </p:sp>
        <p:sp>
          <p:nvSpPr>
            <p:cNvPr id="138" name="矩形 137"/>
            <p:cNvSpPr/>
            <p:nvPr/>
          </p:nvSpPr>
          <p:spPr>
            <a:xfrm>
              <a:off x="453696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32</a:t>
              </a:r>
              <a:endParaRPr lang="zh-CN" altLang="en-US" b="1" dirty="0">
                <a:solidFill>
                  <a:schemeClr val="tx1"/>
                </a:solidFill>
              </a:endParaRPr>
            </a:p>
          </p:txBody>
        </p:sp>
        <p:sp>
          <p:nvSpPr>
            <p:cNvPr id="139" name="矩形 138"/>
            <p:cNvSpPr/>
            <p:nvPr/>
          </p:nvSpPr>
          <p:spPr>
            <a:xfrm>
              <a:off x="483102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33</a:t>
              </a:r>
              <a:endParaRPr lang="zh-CN" altLang="en-US" b="1" dirty="0">
                <a:solidFill>
                  <a:schemeClr val="tx1"/>
                </a:solidFill>
              </a:endParaRPr>
            </a:p>
          </p:txBody>
        </p:sp>
        <p:sp>
          <p:nvSpPr>
            <p:cNvPr id="140" name="矩形 139"/>
            <p:cNvSpPr/>
            <p:nvPr/>
          </p:nvSpPr>
          <p:spPr>
            <a:xfrm>
              <a:off x="512508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34</a:t>
              </a:r>
              <a:endParaRPr lang="zh-CN" altLang="en-US" b="1" dirty="0">
                <a:solidFill>
                  <a:schemeClr val="tx1"/>
                </a:solidFill>
              </a:endParaRPr>
            </a:p>
          </p:txBody>
        </p:sp>
        <p:sp>
          <p:nvSpPr>
            <p:cNvPr id="141" name="矩形 140"/>
            <p:cNvSpPr/>
            <p:nvPr/>
          </p:nvSpPr>
          <p:spPr>
            <a:xfrm>
              <a:off x="541914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35</a:t>
              </a:r>
              <a:endParaRPr lang="zh-CN" altLang="en-US" b="1" dirty="0">
                <a:solidFill>
                  <a:schemeClr val="tx1"/>
                </a:solidFill>
              </a:endParaRPr>
            </a:p>
          </p:txBody>
        </p:sp>
        <p:sp>
          <p:nvSpPr>
            <p:cNvPr id="142" name="矩形 141"/>
            <p:cNvSpPr/>
            <p:nvPr/>
          </p:nvSpPr>
          <p:spPr>
            <a:xfrm>
              <a:off x="571320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36</a:t>
              </a:r>
              <a:endParaRPr lang="zh-CN" altLang="en-US" b="1" dirty="0">
                <a:solidFill>
                  <a:schemeClr val="tx1"/>
                </a:solidFill>
              </a:endParaRPr>
            </a:p>
          </p:txBody>
        </p:sp>
        <p:sp>
          <p:nvSpPr>
            <p:cNvPr id="143" name="矩形 142"/>
            <p:cNvSpPr/>
            <p:nvPr/>
          </p:nvSpPr>
          <p:spPr>
            <a:xfrm>
              <a:off x="600726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37</a:t>
              </a:r>
              <a:endParaRPr lang="zh-CN" altLang="en-US" b="1" dirty="0">
                <a:solidFill>
                  <a:schemeClr val="tx1"/>
                </a:solidFill>
              </a:endParaRPr>
            </a:p>
          </p:txBody>
        </p:sp>
        <p:sp>
          <p:nvSpPr>
            <p:cNvPr id="144" name="矩形 143"/>
            <p:cNvSpPr/>
            <p:nvPr/>
          </p:nvSpPr>
          <p:spPr>
            <a:xfrm>
              <a:off x="630132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38</a:t>
              </a:r>
              <a:endParaRPr lang="zh-CN" altLang="en-US" b="1" dirty="0">
                <a:solidFill>
                  <a:schemeClr val="tx1"/>
                </a:solidFill>
              </a:endParaRPr>
            </a:p>
          </p:txBody>
        </p:sp>
        <p:sp>
          <p:nvSpPr>
            <p:cNvPr id="145" name="矩形 144"/>
            <p:cNvSpPr/>
            <p:nvPr/>
          </p:nvSpPr>
          <p:spPr>
            <a:xfrm>
              <a:off x="659538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39</a:t>
              </a:r>
              <a:endParaRPr lang="zh-CN" altLang="en-US" b="1" dirty="0">
                <a:solidFill>
                  <a:schemeClr val="tx1"/>
                </a:solidFill>
              </a:endParaRPr>
            </a:p>
          </p:txBody>
        </p:sp>
        <p:sp>
          <p:nvSpPr>
            <p:cNvPr id="146" name="矩形 145"/>
            <p:cNvSpPr/>
            <p:nvPr/>
          </p:nvSpPr>
          <p:spPr>
            <a:xfrm>
              <a:off x="688944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40</a:t>
              </a:r>
              <a:endParaRPr lang="zh-CN" altLang="en-US" b="1" dirty="0">
                <a:solidFill>
                  <a:schemeClr val="tx1"/>
                </a:solidFill>
              </a:endParaRPr>
            </a:p>
          </p:txBody>
        </p:sp>
        <p:sp>
          <p:nvSpPr>
            <p:cNvPr id="147" name="矩形 146"/>
            <p:cNvSpPr/>
            <p:nvPr/>
          </p:nvSpPr>
          <p:spPr>
            <a:xfrm>
              <a:off x="718350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41</a:t>
              </a:r>
              <a:endParaRPr lang="zh-CN" altLang="en-US" b="1" dirty="0">
                <a:solidFill>
                  <a:schemeClr val="tx1"/>
                </a:solidFill>
              </a:endParaRPr>
            </a:p>
          </p:txBody>
        </p:sp>
        <p:sp>
          <p:nvSpPr>
            <p:cNvPr id="148" name="矩形 147"/>
            <p:cNvSpPr/>
            <p:nvPr/>
          </p:nvSpPr>
          <p:spPr>
            <a:xfrm>
              <a:off x="747756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42</a:t>
              </a:r>
              <a:endParaRPr lang="zh-CN" altLang="en-US" b="1" dirty="0">
                <a:solidFill>
                  <a:schemeClr val="tx1"/>
                </a:solidFill>
              </a:endParaRPr>
            </a:p>
          </p:txBody>
        </p:sp>
        <p:sp>
          <p:nvSpPr>
            <p:cNvPr id="149" name="矩形 148"/>
            <p:cNvSpPr/>
            <p:nvPr/>
          </p:nvSpPr>
          <p:spPr>
            <a:xfrm>
              <a:off x="777162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43</a:t>
              </a:r>
              <a:endParaRPr lang="zh-CN" altLang="en-US" b="1" dirty="0">
                <a:solidFill>
                  <a:schemeClr val="tx1"/>
                </a:solidFill>
              </a:endParaRPr>
            </a:p>
          </p:txBody>
        </p:sp>
        <p:sp>
          <p:nvSpPr>
            <p:cNvPr id="150" name="矩形 149"/>
            <p:cNvSpPr/>
            <p:nvPr/>
          </p:nvSpPr>
          <p:spPr>
            <a:xfrm>
              <a:off x="806568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44</a:t>
              </a:r>
              <a:endParaRPr lang="zh-CN" altLang="en-US" b="1" dirty="0">
                <a:solidFill>
                  <a:schemeClr val="tx1"/>
                </a:solidFill>
              </a:endParaRPr>
            </a:p>
          </p:txBody>
        </p:sp>
        <p:sp>
          <p:nvSpPr>
            <p:cNvPr id="151" name="矩形 150"/>
            <p:cNvSpPr/>
            <p:nvPr/>
          </p:nvSpPr>
          <p:spPr>
            <a:xfrm>
              <a:off x="835974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45</a:t>
              </a:r>
              <a:endParaRPr lang="zh-CN" altLang="en-US" b="1" dirty="0">
                <a:solidFill>
                  <a:schemeClr val="tx1"/>
                </a:solidFill>
              </a:endParaRPr>
            </a:p>
          </p:txBody>
        </p:sp>
        <p:sp>
          <p:nvSpPr>
            <p:cNvPr id="152" name="矩形 151"/>
            <p:cNvSpPr/>
            <p:nvPr/>
          </p:nvSpPr>
          <p:spPr>
            <a:xfrm>
              <a:off x="865380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46</a:t>
              </a:r>
              <a:endParaRPr lang="zh-CN" altLang="en-US" b="1" dirty="0">
                <a:solidFill>
                  <a:schemeClr val="tx1"/>
                </a:solidFill>
              </a:endParaRPr>
            </a:p>
          </p:txBody>
        </p:sp>
        <p:sp>
          <p:nvSpPr>
            <p:cNvPr id="153" name="矩形 152"/>
            <p:cNvSpPr/>
            <p:nvPr/>
          </p:nvSpPr>
          <p:spPr>
            <a:xfrm>
              <a:off x="894786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47</a:t>
              </a:r>
              <a:endParaRPr lang="zh-CN" altLang="en-US" b="1" dirty="0">
                <a:solidFill>
                  <a:schemeClr val="tx1"/>
                </a:solidFill>
              </a:endParaRPr>
            </a:p>
          </p:txBody>
        </p:sp>
        <p:sp>
          <p:nvSpPr>
            <p:cNvPr id="154" name="矩形 153"/>
            <p:cNvSpPr/>
            <p:nvPr/>
          </p:nvSpPr>
          <p:spPr>
            <a:xfrm>
              <a:off x="924192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48</a:t>
              </a:r>
              <a:endParaRPr lang="zh-CN" altLang="en-US" b="1" dirty="0">
                <a:solidFill>
                  <a:schemeClr val="tx1"/>
                </a:solidFill>
              </a:endParaRPr>
            </a:p>
          </p:txBody>
        </p:sp>
        <p:sp>
          <p:nvSpPr>
            <p:cNvPr id="155" name="矩形 154"/>
            <p:cNvSpPr/>
            <p:nvPr/>
          </p:nvSpPr>
          <p:spPr>
            <a:xfrm>
              <a:off x="953598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49</a:t>
              </a:r>
              <a:endParaRPr lang="zh-CN" altLang="en-US" b="1" dirty="0">
                <a:solidFill>
                  <a:schemeClr val="tx1"/>
                </a:solidFill>
              </a:endParaRPr>
            </a:p>
          </p:txBody>
        </p:sp>
        <p:sp>
          <p:nvSpPr>
            <p:cNvPr id="156" name="矩形 155"/>
            <p:cNvSpPr/>
            <p:nvPr/>
          </p:nvSpPr>
          <p:spPr>
            <a:xfrm>
              <a:off x="983004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50</a:t>
              </a:r>
              <a:endParaRPr lang="zh-CN" altLang="en-US" b="1" dirty="0">
                <a:solidFill>
                  <a:schemeClr val="tx1"/>
                </a:solidFill>
              </a:endParaRPr>
            </a:p>
          </p:txBody>
        </p:sp>
        <p:sp>
          <p:nvSpPr>
            <p:cNvPr id="157" name="矩形 156"/>
            <p:cNvSpPr/>
            <p:nvPr/>
          </p:nvSpPr>
          <p:spPr>
            <a:xfrm>
              <a:off x="1012410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51</a:t>
              </a:r>
              <a:endParaRPr lang="zh-CN" altLang="en-US" b="1" dirty="0">
                <a:solidFill>
                  <a:schemeClr val="tx1"/>
                </a:solidFill>
              </a:endParaRPr>
            </a:p>
          </p:txBody>
        </p:sp>
        <p:sp>
          <p:nvSpPr>
            <p:cNvPr id="158" name="矩形 157"/>
            <p:cNvSpPr/>
            <p:nvPr/>
          </p:nvSpPr>
          <p:spPr>
            <a:xfrm>
              <a:off x="1041816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52</a:t>
              </a:r>
              <a:endParaRPr lang="zh-CN" altLang="en-US" b="1" dirty="0">
                <a:solidFill>
                  <a:schemeClr val="tx1"/>
                </a:solidFill>
              </a:endParaRPr>
            </a:p>
          </p:txBody>
        </p:sp>
        <p:sp>
          <p:nvSpPr>
            <p:cNvPr id="159" name="矩形 158"/>
            <p:cNvSpPr/>
            <p:nvPr/>
          </p:nvSpPr>
          <p:spPr>
            <a:xfrm>
              <a:off x="1071222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53</a:t>
              </a:r>
              <a:endParaRPr lang="zh-CN" altLang="en-US" b="1" dirty="0">
                <a:solidFill>
                  <a:schemeClr val="tx1"/>
                </a:solidFill>
              </a:endParaRPr>
            </a:p>
          </p:txBody>
        </p:sp>
        <p:sp>
          <p:nvSpPr>
            <p:cNvPr id="160" name="矩形 159"/>
            <p:cNvSpPr/>
            <p:nvPr/>
          </p:nvSpPr>
          <p:spPr>
            <a:xfrm>
              <a:off x="1100628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54</a:t>
              </a:r>
              <a:endParaRPr lang="zh-CN" altLang="en-US" b="1" dirty="0">
                <a:solidFill>
                  <a:schemeClr val="tx1"/>
                </a:solidFill>
              </a:endParaRPr>
            </a:p>
          </p:txBody>
        </p:sp>
        <p:sp>
          <p:nvSpPr>
            <p:cNvPr id="161" name="矩形 160"/>
            <p:cNvSpPr/>
            <p:nvPr/>
          </p:nvSpPr>
          <p:spPr>
            <a:xfrm>
              <a:off x="11301095"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55</a:t>
              </a:r>
              <a:endParaRPr lang="zh-CN" altLang="en-US" b="1" dirty="0">
                <a:solidFill>
                  <a:schemeClr val="tx1"/>
                </a:solidFill>
              </a:endParaRPr>
            </a:p>
          </p:txBody>
        </p:sp>
        <p:sp>
          <p:nvSpPr>
            <p:cNvPr id="162" name="矩形 161"/>
            <p:cNvSpPr/>
            <p:nvPr/>
          </p:nvSpPr>
          <p:spPr>
            <a:xfrm>
              <a:off x="11595155"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56</a:t>
              </a:r>
              <a:endParaRPr lang="zh-CN" altLang="en-US" b="1" dirty="0">
                <a:solidFill>
                  <a:schemeClr val="tx1"/>
                </a:solidFill>
              </a:endParaRPr>
            </a:p>
          </p:txBody>
        </p:sp>
      </p:grpSp>
      <p:sp>
        <p:nvSpPr>
          <p:cNvPr id="5" name="矩形 4"/>
          <p:cNvSpPr/>
          <p:nvPr/>
        </p:nvSpPr>
        <p:spPr>
          <a:xfrm>
            <a:off x="4243982" y="1897128"/>
            <a:ext cx="3230061" cy="274196"/>
          </a:xfrm>
          <a:prstGeom prst="rect">
            <a:avLst/>
          </a:prstGeom>
          <a:solidFill>
            <a:schemeClr val="accent3">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7" name="组合 36"/>
          <p:cNvGrpSpPr/>
          <p:nvPr/>
        </p:nvGrpSpPr>
        <p:grpSpPr>
          <a:xfrm>
            <a:off x="2770589" y="5643385"/>
            <a:ext cx="9116611" cy="252919"/>
            <a:chOff x="2772604" y="1846455"/>
            <a:chExt cx="9116611" cy="252919"/>
          </a:xfrm>
        </p:grpSpPr>
        <p:sp>
          <p:nvSpPr>
            <p:cNvPr id="39" name="矩形 38"/>
            <p:cNvSpPr/>
            <p:nvPr/>
          </p:nvSpPr>
          <p:spPr>
            <a:xfrm>
              <a:off x="277260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26</a:t>
              </a:r>
              <a:endParaRPr lang="zh-CN" altLang="en-US" b="1" dirty="0">
                <a:solidFill>
                  <a:schemeClr val="tx1"/>
                </a:solidFill>
              </a:endParaRPr>
            </a:p>
          </p:txBody>
        </p:sp>
        <p:sp>
          <p:nvSpPr>
            <p:cNvPr id="40" name="矩形 39"/>
            <p:cNvSpPr/>
            <p:nvPr/>
          </p:nvSpPr>
          <p:spPr>
            <a:xfrm>
              <a:off x="306666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27</a:t>
              </a:r>
              <a:endParaRPr lang="zh-CN" altLang="en-US" b="1" dirty="0">
                <a:solidFill>
                  <a:schemeClr val="tx1"/>
                </a:solidFill>
              </a:endParaRPr>
            </a:p>
          </p:txBody>
        </p:sp>
        <p:sp>
          <p:nvSpPr>
            <p:cNvPr id="41" name="矩形 40"/>
            <p:cNvSpPr/>
            <p:nvPr/>
          </p:nvSpPr>
          <p:spPr>
            <a:xfrm>
              <a:off x="336072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28</a:t>
              </a:r>
              <a:endParaRPr lang="zh-CN" altLang="en-US" b="1" dirty="0">
                <a:solidFill>
                  <a:schemeClr val="tx1"/>
                </a:solidFill>
              </a:endParaRPr>
            </a:p>
          </p:txBody>
        </p:sp>
        <p:sp>
          <p:nvSpPr>
            <p:cNvPr id="42" name="矩形 41"/>
            <p:cNvSpPr/>
            <p:nvPr/>
          </p:nvSpPr>
          <p:spPr>
            <a:xfrm>
              <a:off x="365478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29</a:t>
              </a:r>
              <a:endParaRPr lang="zh-CN" altLang="en-US" b="1" dirty="0">
                <a:solidFill>
                  <a:schemeClr val="tx1"/>
                </a:solidFill>
              </a:endParaRPr>
            </a:p>
          </p:txBody>
        </p:sp>
        <p:sp>
          <p:nvSpPr>
            <p:cNvPr id="43" name="矩形 42"/>
            <p:cNvSpPr/>
            <p:nvPr/>
          </p:nvSpPr>
          <p:spPr>
            <a:xfrm>
              <a:off x="394884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30</a:t>
              </a:r>
              <a:endParaRPr lang="zh-CN" altLang="en-US" b="1" dirty="0">
                <a:solidFill>
                  <a:schemeClr val="tx1"/>
                </a:solidFill>
              </a:endParaRPr>
            </a:p>
          </p:txBody>
        </p:sp>
        <p:sp>
          <p:nvSpPr>
            <p:cNvPr id="44" name="矩形 43"/>
            <p:cNvSpPr/>
            <p:nvPr/>
          </p:nvSpPr>
          <p:spPr>
            <a:xfrm>
              <a:off x="424290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31</a:t>
              </a:r>
              <a:endParaRPr lang="zh-CN" altLang="en-US" b="1" dirty="0">
                <a:solidFill>
                  <a:schemeClr val="tx1"/>
                </a:solidFill>
              </a:endParaRPr>
            </a:p>
          </p:txBody>
        </p:sp>
        <p:sp>
          <p:nvSpPr>
            <p:cNvPr id="45" name="矩形 44"/>
            <p:cNvSpPr/>
            <p:nvPr/>
          </p:nvSpPr>
          <p:spPr>
            <a:xfrm>
              <a:off x="453696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32</a:t>
              </a:r>
              <a:endParaRPr lang="zh-CN" altLang="en-US" b="1" dirty="0">
                <a:solidFill>
                  <a:schemeClr val="tx1"/>
                </a:solidFill>
              </a:endParaRPr>
            </a:p>
          </p:txBody>
        </p:sp>
        <p:sp>
          <p:nvSpPr>
            <p:cNvPr id="46" name="矩形 45"/>
            <p:cNvSpPr/>
            <p:nvPr/>
          </p:nvSpPr>
          <p:spPr>
            <a:xfrm>
              <a:off x="483102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33</a:t>
              </a:r>
              <a:endParaRPr lang="zh-CN" altLang="en-US" b="1" dirty="0">
                <a:solidFill>
                  <a:schemeClr val="tx1"/>
                </a:solidFill>
              </a:endParaRPr>
            </a:p>
          </p:txBody>
        </p:sp>
        <p:sp>
          <p:nvSpPr>
            <p:cNvPr id="47" name="矩形 46"/>
            <p:cNvSpPr/>
            <p:nvPr/>
          </p:nvSpPr>
          <p:spPr>
            <a:xfrm>
              <a:off x="512508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34</a:t>
              </a:r>
              <a:endParaRPr lang="zh-CN" altLang="en-US" b="1" dirty="0">
                <a:solidFill>
                  <a:schemeClr val="tx1"/>
                </a:solidFill>
              </a:endParaRPr>
            </a:p>
          </p:txBody>
        </p:sp>
        <p:sp>
          <p:nvSpPr>
            <p:cNvPr id="48" name="矩形 47"/>
            <p:cNvSpPr/>
            <p:nvPr/>
          </p:nvSpPr>
          <p:spPr>
            <a:xfrm>
              <a:off x="541914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35</a:t>
              </a:r>
              <a:endParaRPr lang="zh-CN" altLang="en-US" b="1" dirty="0">
                <a:solidFill>
                  <a:schemeClr val="tx1"/>
                </a:solidFill>
              </a:endParaRPr>
            </a:p>
          </p:txBody>
        </p:sp>
        <p:sp>
          <p:nvSpPr>
            <p:cNvPr id="49" name="矩形 48"/>
            <p:cNvSpPr/>
            <p:nvPr/>
          </p:nvSpPr>
          <p:spPr>
            <a:xfrm>
              <a:off x="571320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36</a:t>
              </a:r>
              <a:endParaRPr lang="zh-CN" altLang="en-US" b="1" dirty="0">
                <a:solidFill>
                  <a:schemeClr val="tx1"/>
                </a:solidFill>
              </a:endParaRPr>
            </a:p>
          </p:txBody>
        </p:sp>
        <p:sp>
          <p:nvSpPr>
            <p:cNvPr id="50" name="矩形 49"/>
            <p:cNvSpPr/>
            <p:nvPr/>
          </p:nvSpPr>
          <p:spPr>
            <a:xfrm>
              <a:off x="600726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37</a:t>
              </a:r>
              <a:endParaRPr lang="zh-CN" altLang="en-US" b="1" dirty="0">
                <a:solidFill>
                  <a:schemeClr val="tx1"/>
                </a:solidFill>
              </a:endParaRPr>
            </a:p>
          </p:txBody>
        </p:sp>
        <p:sp>
          <p:nvSpPr>
            <p:cNvPr id="51" name="矩形 50"/>
            <p:cNvSpPr/>
            <p:nvPr/>
          </p:nvSpPr>
          <p:spPr>
            <a:xfrm>
              <a:off x="630132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38</a:t>
              </a:r>
              <a:endParaRPr lang="zh-CN" altLang="en-US" b="1" dirty="0">
                <a:solidFill>
                  <a:schemeClr val="tx1"/>
                </a:solidFill>
              </a:endParaRPr>
            </a:p>
          </p:txBody>
        </p:sp>
        <p:sp>
          <p:nvSpPr>
            <p:cNvPr id="52" name="矩形 51"/>
            <p:cNvSpPr/>
            <p:nvPr/>
          </p:nvSpPr>
          <p:spPr>
            <a:xfrm>
              <a:off x="659538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39</a:t>
              </a:r>
              <a:endParaRPr lang="zh-CN" altLang="en-US" b="1" dirty="0">
                <a:solidFill>
                  <a:schemeClr val="tx1"/>
                </a:solidFill>
              </a:endParaRPr>
            </a:p>
          </p:txBody>
        </p:sp>
        <p:sp>
          <p:nvSpPr>
            <p:cNvPr id="53" name="矩形 52"/>
            <p:cNvSpPr/>
            <p:nvPr/>
          </p:nvSpPr>
          <p:spPr>
            <a:xfrm>
              <a:off x="688944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40</a:t>
              </a:r>
              <a:endParaRPr lang="zh-CN" altLang="en-US" b="1" dirty="0">
                <a:solidFill>
                  <a:schemeClr val="tx1"/>
                </a:solidFill>
              </a:endParaRPr>
            </a:p>
          </p:txBody>
        </p:sp>
        <p:sp>
          <p:nvSpPr>
            <p:cNvPr id="54" name="矩形 53"/>
            <p:cNvSpPr/>
            <p:nvPr/>
          </p:nvSpPr>
          <p:spPr>
            <a:xfrm>
              <a:off x="718350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41</a:t>
              </a:r>
              <a:endParaRPr lang="zh-CN" altLang="en-US" b="1" dirty="0">
                <a:solidFill>
                  <a:schemeClr val="tx1"/>
                </a:solidFill>
              </a:endParaRPr>
            </a:p>
          </p:txBody>
        </p:sp>
        <p:sp>
          <p:nvSpPr>
            <p:cNvPr id="55" name="矩形 54"/>
            <p:cNvSpPr/>
            <p:nvPr/>
          </p:nvSpPr>
          <p:spPr>
            <a:xfrm>
              <a:off x="747756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42</a:t>
              </a:r>
              <a:endParaRPr lang="zh-CN" altLang="en-US" b="1" dirty="0">
                <a:solidFill>
                  <a:schemeClr val="tx1"/>
                </a:solidFill>
              </a:endParaRPr>
            </a:p>
          </p:txBody>
        </p:sp>
        <p:sp>
          <p:nvSpPr>
            <p:cNvPr id="56" name="矩形 55"/>
            <p:cNvSpPr/>
            <p:nvPr/>
          </p:nvSpPr>
          <p:spPr>
            <a:xfrm>
              <a:off x="777162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43</a:t>
              </a:r>
              <a:endParaRPr lang="zh-CN" altLang="en-US" b="1" dirty="0">
                <a:solidFill>
                  <a:schemeClr val="tx1"/>
                </a:solidFill>
              </a:endParaRPr>
            </a:p>
          </p:txBody>
        </p:sp>
        <p:sp>
          <p:nvSpPr>
            <p:cNvPr id="57" name="矩形 56"/>
            <p:cNvSpPr/>
            <p:nvPr/>
          </p:nvSpPr>
          <p:spPr>
            <a:xfrm>
              <a:off x="806568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44</a:t>
              </a:r>
              <a:endParaRPr lang="zh-CN" altLang="en-US" b="1" dirty="0">
                <a:solidFill>
                  <a:schemeClr val="tx1"/>
                </a:solidFill>
              </a:endParaRPr>
            </a:p>
          </p:txBody>
        </p:sp>
        <p:sp>
          <p:nvSpPr>
            <p:cNvPr id="58" name="矩形 57"/>
            <p:cNvSpPr/>
            <p:nvPr/>
          </p:nvSpPr>
          <p:spPr>
            <a:xfrm>
              <a:off x="835974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45</a:t>
              </a:r>
              <a:endParaRPr lang="zh-CN" altLang="en-US" b="1" dirty="0">
                <a:solidFill>
                  <a:schemeClr val="tx1"/>
                </a:solidFill>
              </a:endParaRPr>
            </a:p>
          </p:txBody>
        </p:sp>
        <p:sp>
          <p:nvSpPr>
            <p:cNvPr id="59" name="矩形 58"/>
            <p:cNvSpPr/>
            <p:nvPr/>
          </p:nvSpPr>
          <p:spPr>
            <a:xfrm>
              <a:off x="865380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46</a:t>
              </a:r>
              <a:endParaRPr lang="zh-CN" altLang="en-US" b="1" dirty="0">
                <a:solidFill>
                  <a:schemeClr val="tx1"/>
                </a:solidFill>
              </a:endParaRPr>
            </a:p>
          </p:txBody>
        </p:sp>
        <p:sp>
          <p:nvSpPr>
            <p:cNvPr id="60" name="矩形 59"/>
            <p:cNvSpPr/>
            <p:nvPr/>
          </p:nvSpPr>
          <p:spPr>
            <a:xfrm>
              <a:off x="894786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47</a:t>
              </a:r>
              <a:endParaRPr lang="zh-CN" altLang="en-US" b="1" dirty="0">
                <a:solidFill>
                  <a:schemeClr val="tx1"/>
                </a:solidFill>
              </a:endParaRPr>
            </a:p>
          </p:txBody>
        </p:sp>
        <p:sp>
          <p:nvSpPr>
            <p:cNvPr id="61" name="矩形 60"/>
            <p:cNvSpPr/>
            <p:nvPr/>
          </p:nvSpPr>
          <p:spPr>
            <a:xfrm>
              <a:off x="924192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48</a:t>
              </a:r>
              <a:endParaRPr lang="zh-CN" altLang="en-US" b="1" dirty="0">
                <a:solidFill>
                  <a:schemeClr val="tx1"/>
                </a:solidFill>
              </a:endParaRPr>
            </a:p>
          </p:txBody>
        </p:sp>
        <p:sp>
          <p:nvSpPr>
            <p:cNvPr id="62" name="矩形 61"/>
            <p:cNvSpPr/>
            <p:nvPr/>
          </p:nvSpPr>
          <p:spPr>
            <a:xfrm>
              <a:off x="953598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49</a:t>
              </a:r>
              <a:endParaRPr lang="zh-CN" altLang="en-US" b="1" dirty="0">
                <a:solidFill>
                  <a:schemeClr val="tx1"/>
                </a:solidFill>
              </a:endParaRPr>
            </a:p>
          </p:txBody>
        </p:sp>
        <p:sp>
          <p:nvSpPr>
            <p:cNvPr id="63" name="矩形 62"/>
            <p:cNvSpPr/>
            <p:nvPr/>
          </p:nvSpPr>
          <p:spPr>
            <a:xfrm>
              <a:off x="983004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50</a:t>
              </a:r>
              <a:endParaRPr lang="zh-CN" altLang="en-US" b="1" dirty="0">
                <a:solidFill>
                  <a:schemeClr val="tx1"/>
                </a:solidFill>
              </a:endParaRPr>
            </a:p>
          </p:txBody>
        </p:sp>
        <p:sp>
          <p:nvSpPr>
            <p:cNvPr id="64" name="矩形 63"/>
            <p:cNvSpPr/>
            <p:nvPr/>
          </p:nvSpPr>
          <p:spPr>
            <a:xfrm>
              <a:off x="1012410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51</a:t>
              </a:r>
              <a:endParaRPr lang="zh-CN" altLang="en-US" b="1" dirty="0">
                <a:solidFill>
                  <a:schemeClr val="tx1"/>
                </a:solidFill>
              </a:endParaRPr>
            </a:p>
          </p:txBody>
        </p:sp>
        <p:sp>
          <p:nvSpPr>
            <p:cNvPr id="65" name="矩形 64"/>
            <p:cNvSpPr/>
            <p:nvPr/>
          </p:nvSpPr>
          <p:spPr>
            <a:xfrm>
              <a:off x="1041816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52</a:t>
              </a:r>
              <a:endParaRPr lang="zh-CN" altLang="en-US" b="1" dirty="0">
                <a:solidFill>
                  <a:schemeClr val="tx1"/>
                </a:solidFill>
              </a:endParaRPr>
            </a:p>
          </p:txBody>
        </p:sp>
        <p:sp>
          <p:nvSpPr>
            <p:cNvPr id="66" name="矩形 65"/>
            <p:cNvSpPr/>
            <p:nvPr/>
          </p:nvSpPr>
          <p:spPr>
            <a:xfrm>
              <a:off x="1071222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53</a:t>
              </a:r>
              <a:endParaRPr lang="zh-CN" altLang="en-US" b="1" dirty="0">
                <a:solidFill>
                  <a:schemeClr val="tx1"/>
                </a:solidFill>
              </a:endParaRPr>
            </a:p>
          </p:txBody>
        </p:sp>
        <p:sp>
          <p:nvSpPr>
            <p:cNvPr id="67" name="矩形 66"/>
            <p:cNvSpPr/>
            <p:nvPr/>
          </p:nvSpPr>
          <p:spPr>
            <a:xfrm>
              <a:off x="11006284"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54</a:t>
              </a:r>
              <a:endParaRPr lang="zh-CN" altLang="en-US" b="1" dirty="0">
                <a:solidFill>
                  <a:schemeClr val="tx1"/>
                </a:solidFill>
              </a:endParaRPr>
            </a:p>
          </p:txBody>
        </p:sp>
        <p:sp>
          <p:nvSpPr>
            <p:cNvPr id="68" name="矩形 67"/>
            <p:cNvSpPr/>
            <p:nvPr/>
          </p:nvSpPr>
          <p:spPr>
            <a:xfrm>
              <a:off x="11301095"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55</a:t>
              </a:r>
              <a:endParaRPr lang="zh-CN" altLang="en-US" b="1" dirty="0">
                <a:solidFill>
                  <a:schemeClr val="tx1"/>
                </a:solidFill>
              </a:endParaRPr>
            </a:p>
          </p:txBody>
        </p:sp>
        <p:sp>
          <p:nvSpPr>
            <p:cNvPr id="69" name="矩形 68"/>
            <p:cNvSpPr/>
            <p:nvPr/>
          </p:nvSpPr>
          <p:spPr>
            <a:xfrm>
              <a:off x="11595155" y="1846455"/>
              <a:ext cx="294060" cy="252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tx1"/>
                  </a:solidFill>
                </a:rPr>
                <a:t>56</a:t>
              </a:r>
              <a:endParaRPr lang="zh-CN" altLang="en-US" b="1" dirty="0">
                <a:solidFill>
                  <a:schemeClr val="tx1"/>
                </a:solidFill>
              </a:endParaRPr>
            </a:p>
          </p:txBody>
        </p:sp>
      </p:grpSp>
      <p:sp>
        <p:nvSpPr>
          <p:cNvPr id="89" name="矩形 88"/>
          <p:cNvSpPr/>
          <p:nvPr/>
        </p:nvSpPr>
        <p:spPr>
          <a:xfrm>
            <a:off x="4234933" y="4300343"/>
            <a:ext cx="5884854" cy="43956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b="1" dirty="0">
                <a:solidFill>
                  <a:schemeClr val="bg1"/>
                </a:solidFill>
              </a:rPr>
              <a:t>序号落入接收窗口内的数据是允许接收的数据</a:t>
            </a:r>
            <a:endParaRPr lang="zh-CN" altLang="en-US" b="1" dirty="0">
              <a:solidFill>
                <a:schemeClr val="bg1"/>
              </a:solidFill>
            </a:endParaRPr>
          </a:p>
        </p:txBody>
      </p:sp>
      <p:cxnSp>
        <p:nvCxnSpPr>
          <p:cNvPr id="90" name="直接连接符 89"/>
          <p:cNvCxnSpPr/>
          <p:nvPr/>
        </p:nvCxnSpPr>
        <p:spPr>
          <a:xfrm>
            <a:off x="4237451" y="1484980"/>
            <a:ext cx="0" cy="400116"/>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2" name="直接连接符 91"/>
          <p:cNvCxnSpPr/>
          <p:nvPr/>
        </p:nvCxnSpPr>
        <p:spPr>
          <a:xfrm>
            <a:off x="7480574" y="1484980"/>
            <a:ext cx="0" cy="400116"/>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4" name="直接箭头连接符 93"/>
          <p:cNvCxnSpPr/>
          <p:nvPr/>
        </p:nvCxnSpPr>
        <p:spPr>
          <a:xfrm>
            <a:off x="4243982" y="1619033"/>
            <a:ext cx="3230061" cy="0"/>
          </a:xfrm>
          <a:prstGeom prst="straightConnector1">
            <a:avLst/>
          </a:prstGeom>
          <a:ln w="12700">
            <a:solidFill>
              <a:schemeClr val="tx1"/>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sp>
        <p:nvSpPr>
          <p:cNvPr id="97" name="文本框 96"/>
          <p:cNvSpPr txBox="1"/>
          <p:nvPr/>
        </p:nvSpPr>
        <p:spPr>
          <a:xfrm>
            <a:off x="4839812" y="1442917"/>
            <a:ext cx="2099673" cy="338554"/>
          </a:xfrm>
          <a:prstGeom prst="rect">
            <a:avLst/>
          </a:prstGeom>
          <a:solidFill>
            <a:schemeClr val="bg1"/>
          </a:solidFill>
        </p:spPr>
        <p:txBody>
          <a:bodyPr wrap="square" rtlCol="0">
            <a:spAutoFit/>
          </a:bodyPr>
          <a:lstStyle/>
          <a:p>
            <a:pPr algn="ctr"/>
            <a:r>
              <a:rPr lang="zh-CN" altLang="en-US" sz="1600" b="1" dirty="0"/>
              <a:t>已发送但未收到确认</a:t>
            </a:r>
            <a:endParaRPr lang="zh-CN" altLang="en-US" sz="1600" b="1" dirty="0"/>
          </a:p>
        </p:txBody>
      </p:sp>
      <p:cxnSp>
        <p:nvCxnSpPr>
          <p:cNvPr id="98" name="直接连接符 97"/>
          <p:cNvCxnSpPr/>
          <p:nvPr/>
        </p:nvCxnSpPr>
        <p:spPr>
          <a:xfrm>
            <a:off x="10119787" y="1484980"/>
            <a:ext cx="0" cy="400116"/>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9" name="直接箭头连接符 98"/>
          <p:cNvCxnSpPr/>
          <p:nvPr/>
        </p:nvCxnSpPr>
        <p:spPr>
          <a:xfrm>
            <a:off x="7480573" y="1618704"/>
            <a:ext cx="2645921" cy="0"/>
          </a:xfrm>
          <a:prstGeom prst="straightConnector1">
            <a:avLst/>
          </a:prstGeom>
          <a:ln w="12700">
            <a:solidFill>
              <a:schemeClr val="tx1"/>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sp>
        <p:nvSpPr>
          <p:cNvPr id="100" name="文本框 99"/>
          <p:cNvSpPr txBox="1"/>
          <p:nvPr/>
        </p:nvSpPr>
        <p:spPr>
          <a:xfrm>
            <a:off x="7728687" y="1442917"/>
            <a:ext cx="2099673" cy="338554"/>
          </a:xfrm>
          <a:prstGeom prst="rect">
            <a:avLst/>
          </a:prstGeom>
          <a:solidFill>
            <a:schemeClr val="bg1"/>
          </a:solidFill>
        </p:spPr>
        <p:txBody>
          <a:bodyPr wrap="square" rtlCol="0">
            <a:spAutoFit/>
          </a:bodyPr>
          <a:lstStyle/>
          <a:p>
            <a:pPr algn="ctr"/>
            <a:r>
              <a:rPr lang="zh-CN" altLang="en-US" sz="1600" b="1" dirty="0"/>
              <a:t>允许发送但还未发送</a:t>
            </a:r>
            <a:endParaRPr lang="zh-CN" altLang="en-US" sz="1600" b="1" dirty="0"/>
          </a:p>
        </p:txBody>
      </p:sp>
      <p:sp>
        <p:nvSpPr>
          <p:cNvPr id="6" name="矩形 5"/>
          <p:cNvSpPr/>
          <p:nvPr/>
        </p:nvSpPr>
        <p:spPr>
          <a:xfrm>
            <a:off x="4531574" y="5644128"/>
            <a:ext cx="588121" cy="252176"/>
          </a:xfrm>
          <a:prstGeom prst="rect">
            <a:avLst/>
          </a:prstGeom>
          <a:solidFill>
            <a:schemeClr val="accent1">
              <a:lumMod val="75000"/>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标注: 上箭头 6"/>
          <p:cNvSpPr/>
          <p:nvPr/>
        </p:nvSpPr>
        <p:spPr>
          <a:xfrm>
            <a:off x="1704264" y="2054370"/>
            <a:ext cx="1013522" cy="1669477"/>
          </a:xfrm>
          <a:prstGeom prst="upArrowCallout">
            <a:avLst>
              <a:gd name="adj1" fmla="val 30927"/>
              <a:gd name="adj2" fmla="val 25000"/>
              <a:gd name="adj3" fmla="val 25000"/>
              <a:gd name="adj4" fmla="val 72651"/>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zh-CN" altLang="en-US" b="1" dirty="0"/>
              <a:t>确认</a:t>
            </a:r>
            <a:endParaRPr lang="en-US" altLang="zh-CN" b="1" dirty="0"/>
          </a:p>
          <a:p>
            <a:pPr algn="ctr"/>
            <a:r>
              <a:rPr lang="zh-CN" altLang="en-US" b="1" dirty="0"/>
              <a:t>报文段</a:t>
            </a:r>
            <a:endParaRPr lang="en-US" altLang="zh-CN" b="1" dirty="0"/>
          </a:p>
          <a:p>
            <a:pPr algn="ctr"/>
            <a:r>
              <a:rPr lang="en-US" altLang="zh-CN" b="1" dirty="0"/>
              <a:t>ack=31</a:t>
            </a:r>
            <a:endParaRPr lang="en-US" altLang="zh-CN" b="1" dirty="0"/>
          </a:p>
          <a:p>
            <a:pPr algn="ctr"/>
            <a:r>
              <a:rPr lang="en-US" altLang="zh-CN" b="1" dirty="0"/>
              <a:t>rwnd=20</a:t>
            </a:r>
            <a:endParaRPr lang="zh-CN" altLang="en-US" dirty="0"/>
          </a:p>
        </p:txBody>
      </p:sp>
      <p:sp>
        <p:nvSpPr>
          <p:cNvPr id="10" name="文本框 9"/>
          <p:cNvSpPr txBox="1"/>
          <p:nvPr/>
        </p:nvSpPr>
        <p:spPr>
          <a:xfrm>
            <a:off x="2717786" y="3058030"/>
            <a:ext cx="9104750" cy="369332"/>
          </a:xfrm>
          <a:prstGeom prst="rect">
            <a:avLst/>
          </a:prstGeom>
          <a:noFill/>
        </p:spPr>
        <p:txBody>
          <a:bodyPr wrap="square" rtlCol="0">
            <a:spAutoFit/>
          </a:bodyPr>
          <a:lstStyle/>
          <a:p>
            <a:r>
              <a:rPr lang="zh-CN" altLang="en-US" b="1" dirty="0"/>
              <a:t>这是对</a:t>
            </a:r>
            <a:r>
              <a:rPr lang="en-US" altLang="zh-CN" b="1" dirty="0"/>
              <a:t>31</a:t>
            </a:r>
            <a:r>
              <a:rPr lang="zh-CN" altLang="en-US" b="1" dirty="0"/>
              <a:t>号数据的第一个重复确认，因此这并不会引起发送方针对该数据的快重传。</a:t>
            </a:r>
            <a:endParaRPr lang="zh-CN" altLang="en-US" b="1" dirty="0"/>
          </a:p>
        </p:txBody>
      </p:sp>
      <p:sp>
        <p:nvSpPr>
          <p:cNvPr id="23" name="文本框 22"/>
          <p:cNvSpPr txBox="1"/>
          <p:nvPr/>
        </p:nvSpPr>
        <p:spPr>
          <a:xfrm>
            <a:off x="2717588" y="3347493"/>
            <a:ext cx="5721017" cy="369332"/>
          </a:xfrm>
          <a:prstGeom prst="rect">
            <a:avLst/>
          </a:prstGeom>
          <a:noFill/>
        </p:spPr>
        <p:txBody>
          <a:bodyPr wrap="square" rtlCol="0">
            <a:spAutoFit/>
          </a:bodyPr>
          <a:lstStyle/>
          <a:p>
            <a:r>
              <a:rPr lang="zh-CN" altLang="en-US" b="1" dirty="0"/>
              <a:t>表明接收方自己的接收窗口</a:t>
            </a:r>
            <a:r>
              <a:rPr lang="en-US" altLang="zh-CN" b="1" dirty="0"/>
              <a:t>rwnd</a:t>
            </a:r>
            <a:r>
              <a:rPr lang="zh-CN" altLang="en-US" b="1" dirty="0"/>
              <a:t>的尺寸仍为</a:t>
            </a:r>
            <a:r>
              <a:rPr lang="en-US" altLang="zh-CN" b="1" dirty="0"/>
              <a:t>20</a:t>
            </a:r>
            <a:r>
              <a:rPr lang="zh-CN" altLang="en-US" b="1" dirty="0"/>
              <a:t>字节。</a:t>
            </a:r>
            <a:endParaRPr lang="zh-CN" altLang="en-US" b="1" dirty="0"/>
          </a:p>
        </p:txBody>
      </p:sp>
    </p:spTree>
    <p:custDataLst>
      <p:tags r:id="rId5"/>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p:tgtEl>
                                          <p:spTgt spid="7"/>
                                        </p:tgtEl>
                                        <p:attrNameLst>
                                          <p:attrName>ppt_y</p:attrName>
                                        </p:attrNameLst>
                                      </p:cBhvr>
                                      <p:tavLst>
                                        <p:tav tm="0">
                                          <p:val>
                                            <p:strVal val="#ppt_y+#ppt_h*1.125000"/>
                                          </p:val>
                                        </p:tav>
                                        <p:tav tm="100000">
                                          <p:val>
                                            <p:strVal val="#ppt_y"/>
                                          </p:val>
                                        </p:tav>
                                      </p:tavLst>
                                    </p:anim>
                                    <p:animEffect transition="in" filter="wipe(up)">
                                      <p:cBhvr>
                                        <p:cTn id="8" dur="500"/>
                                        <p:tgtEl>
                                          <p:spTgt spid="7"/>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8"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p:tgtEl>
                                          <p:spTgt spid="10"/>
                                        </p:tgtEl>
                                        <p:attrNameLst>
                                          <p:attrName>ppt_x</p:attrName>
                                        </p:attrNameLst>
                                      </p:cBhvr>
                                      <p:tavLst>
                                        <p:tav tm="0">
                                          <p:val>
                                            <p:strVal val="#ppt_x-#ppt_w*1.125000"/>
                                          </p:val>
                                        </p:tav>
                                        <p:tav tm="100000">
                                          <p:val>
                                            <p:strVal val="#ppt_x"/>
                                          </p:val>
                                        </p:tav>
                                      </p:tavLst>
                                    </p:anim>
                                    <p:animEffect transition="in" filter="wipe(right)">
                                      <p:cBhvr>
                                        <p:cTn id="14" dur="500"/>
                                        <p:tgtEl>
                                          <p:spTgt spid="10"/>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8" fill="hold" grpId="0" nodeType="clickEffect">
                                  <p:stCondLst>
                                    <p:cond delay="0"/>
                                  </p:stCondLst>
                                  <p:childTnLst>
                                    <p:set>
                                      <p:cBhvr>
                                        <p:cTn id="18" dur="1" fill="hold">
                                          <p:stCondLst>
                                            <p:cond delay="0"/>
                                          </p:stCondLst>
                                        </p:cTn>
                                        <p:tgtEl>
                                          <p:spTgt spid="23"/>
                                        </p:tgtEl>
                                        <p:attrNameLst>
                                          <p:attrName>style.visibility</p:attrName>
                                        </p:attrNameLst>
                                      </p:cBhvr>
                                      <p:to>
                                        <p:strVal val="visible"/>
                                      </p:to>
                                    </p:set>
                                    <p:anim calcmode="lin" valueType="num">
                                      <p:cBhvr additive="base">
                                        <p:cTn id="19" dur="500"/>
                                        <p:tgtEl>
                                          <p:spTgt spid="23"/>
                                        </p:tgtEl>
                                        <p:attrNameLst>
                                          <p:attrName>ppt_x</p:attrName>
                                        </p:attrNameLst>
                                      </p:cBhvr>
                                      <p:tavLst>
                                        <p:tav tm="0">
                                          <p:val>
                                            <p:strVal val="#ppt_x-#ppt_w*1.125000"/>
                                          </p:val>
                                        </p:tav>
                                        <p:tav tm="100000">
                                          <p:val>
                                            <p:strVal val="#ppt_x"/>
                                          </p:val>
                                        </p:tav>
                                      </p:tavLst>
                                    </p:anim>
                                    <p:animEffect transition="in" filter="wipe(right)">
                                      <p:cBhvr>
                                        <p:cTn id="20"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P spid="10" grpId="0"/>
      <p:bldP spid="23" grpId="0"/>
    </p:bld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04800" y="749300"/>
            <a:ext cx="6192344" cy="400110"/>
            <a:chOff x="424117" y="898245"/>
            <a:chExt cx="6192344" cy="400110"/>
          </a:xfrm>
        </p:grpSpPr>
        <p:sp>
          <p:nvSpPr>
            <p:cNvPr id="2" name="平行四边形 1"/>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p:cNvSpPr txBox="1"/>
            <p:nvPr/>
          </p:nvSpPr>
          <p:spPr>
            <a:xfrm>
              <a:off x="1052423" y="898245"/>
              <a:ext cx="5564038" cy="400110"/>
            </a:xfrm>
            <a:prstGeom prst="rect">
              <a:avLst/>
            </a:prstGeom>
            <a:noFill/>
          </p:spPr>
          <p:txBody>
            <a:bodyPr wrap="square" rtlCol="0">
              <a:spAutoFit/>
            </a:bodyPr>
            <a:lstStyle/>
            <a:p>
              <a:r>
                <a:rPr lang="en-US" altLang="zh-CN" sz="2000" b="1" dirty="0"/>
                <a:t>TCP</a:t>
              </a:r>
              <a:r>
                <a:rPr lang="zh-CN" altLang="en-US" sz="2000" b="1" dirty="0"/>
                <a:t>可靠传输的实现</a:t>
              </a:r>
              <a:endParaRPr lang="zh-CN" altLang="en-US" sz="2000" b="1" dirty="0"/>
            </a:p>
          </p:txBody>
        </p:sp>
      </p:grpSp>
      <p:sp>
        <p:nvSpPr>
          <p:cNvPr id="70" name="文本框 69"/>
          <p:cNvSpPr txBox="1"/>
          <p:nvPr/>
        </p:nvSpPr>
        <p:spPr>
          <a:xfrm>
            <a:off x="5463504" y="1818252"/>
            <a:ext cx="395592" cy="523220"/>
          </a:xfrm>
          <a:prstGeom prst="rect">
            <a:avLst/>
          </a:prstGeom>
          <a:noFill/>
        </p:spPr>
        <p:txBody>
          <a:bodyPr wrap="square" rtlCol="0">
            <a:spAutoFit/>
          </a:bodyPr>
          <a:lstStyle/>
          <a:p>
            <a:pPr algn="ctr"/>
            <a:r>
              <a:rPr lang="en-US" altLang="zh-CN" sz="2800" b="1" dirty="0">
                <a:solidFill>
                  <a:schemeClr val="accent1">
                    <a:lumMod val="75000"/>
                  </a:schemeClr>
                </a:solidFill>
                <a:latin typeface="Arial Black" panose="020B0A04020102020204" pitchFamily="34" charset="0"/>
              </a:rPr>
              <a:t>D</a:t>
            </a:r>
            <a:endParaRPr lang="zh-CN" altLang="en-US" sz="2800" b="1" dirty="0">
              <a:solidFill>
                <a:schemeClr val="accent1">
                  <a:lumMod val="75000"/>
                </a:schemeClr>
              </a:solidFill>
              <a:latin typeface="Arial Black" panose="020B0A04020102020204" pitchFamily="34" charset="0"/>
            </a:endParaRPr>
          </a:p>
        </p:txBody>
      </p:sp>
      <p:sp>
        <p:nvSpPr>
          <p:cNvPr id="79" name="文本框 78"/>
          <p:cNvSpPr txBox="1"/>
          <p:nvPr/>
        </p:nvSpPr>
        <p:spPr>
          <a:xfrm>
            <a:off x="7435996" y="3536717"/>
            <a:ext cx="395592" cy="523220"/>
          </a:xfrm>
          <a:prstGeom prst="rect">
            <a:avLst/>
          </a:prstGeom>
          <a:noFill/>
        </p:spPr>
        <p:txBody>
          <a:bodyPr wrap="square" rtlCol="0">
            <a:spAutoFit/>
          </a:bodyPr>
          <a:lstStyle/>
          <a:p>
            <a:pPr algn="ctr"/>
            <a:r>
              <a:rPr lang="en-US" altLang="zh-CN" sz="2800" b="1" dirty="0">
                <a:solidFill>
                  <a:schemeClr val="accent1">
                    <a:lumMod val="75000"/>
                  </a:schemeClr>
                </a:solidFill>
                <a:latin typeface="Arial Black" panose="020B0A04020102020204" pitchFamily="34" charset="0"/>
              </a:rPr>
              <a:t>B</a:t>
            </a:r>
            <a:endParaRPr lang="zh-CN" altLang="en-US" sz="2800" b="1" dirty="0">
              <a:solidFill>
                <a:schemeClr val="accent1">
                  <a:lumMod val="75000"/>
                </a:schemeClr>
              </a:solidFill>
              <a:latin typeface="Arial Black" panose="020B0A04020102020204" pitchFamily="34" charset="0"/>
            </a:endParaRPr>
          </a:p>
        </p:txBody>
      </p:sp>
      <p:grpSp>
        <p:nvGrpSpPr>
          <p:cNvPr id="94" name="组合 93"/>
          <p:cNvGrpSpPr/>
          <p:nvPr/>
        </p:nvGrpSpPr>
        <p:grpSpPr>
          <a:xfrm>
            <a:off x="862519" y="1328015"/>
            <a:ext cx="11024681" cy="4700380"/>
            <a:chOff x="862519" y="1328015"/>
            <a:chExt cx="11024681" cy="4700380"/>
          </a:xfrm>
        </p:grpSpPr>
        <p:grpSp>
          <p:nvGrpSpPr>
            <p:cNvPr id="5" name="组合 4"/>
            <p:cNvGrpSpPr/>
            <p:nvPr/>
          </p:nvGrpSpPr>
          <p:grpSpPr>
            <a:xfrm>
              <a:off x="862519" y="1328015"/>
              <a:ext cx="11024681" cy="1263451"/>
              <a:chOff x="862519" y="1177794"/>
              <a:chExt cx="11024681" cy="1263451"/>
            </a:xfrm>
          </p:grpSpPr>
          <p:sp>
            <p:nvSpPr>
              <p:cNvPr id="8" name="文本框 7"/>
              <p:cNvSpPr txBox="1"/>
              <p:nvPr/>
            </p:nvSpPr>
            <p:spPr>
              <a:xfrm>
                <a:off x="862519" y="1177794"/>
                <a:ext cx="11024681" cy="923330"/>
              </a:xfrm>
              <a:prstGeom prst="rect">
                <a:avLst/>
              </a:prstGeom>
              <a:noFill/>
            </p:spPr>
            <p:txBody>
              <a:bodyPr wrap="square" rtlCol="0">
                <a:spAutoFit/>
              </a:bodyPr>
              <a:lstStyle/>
              <a:p>
                <a:r>
                  <a:rPr lang="en-US" altLang="zh-CN" b="1" dirty="0"/>
                  <a:t>【2009</a:t>
                </a:r>
                <a:r>
                  <a:rPr lang="zh-CN" altLang="en-US" b="1" dirty="0"/>
                  <a:t>年 题</a:t>
                </a:r>
                <a:r>
                  <a:rPr lang="en-US" altLang="zh-CN" b="1" dirty="0"/>
                  <a:t>38】</a:t>
                </a:r>
                <a:r>
                  <a:rPr lang="zh-CN" altLang="en-US" b="1" dirty="0"/>
                  <a:t>主机甲与主机乙之间已建立一个</a:t>
                </a:r>
                <a:r>
                  <a:rPr lang="en-US" altLang="zh-CN" b="1" dirty="0"/>
                  <a:t>TCP</a:t>
                </a:r>
                <a:r>
                  <a:rPr lang="zh-CN" altLang="en-US" b="1" dirty="0"/>
                  <a:t>连接，主机甲向主机乙发送了两个连续的</a:t>
                </a:r>
                <a:r>
                  <a:rPr lang="en-US" altLang="zh-CN" b="1" dirty="0"/>
                  <a:t>TCP</a:t>
                </a:r>
                <a:r>
                  <a:rPr lang="zh-CN" altLang="en-US" b="1" dirty="0"/>
                  <a:t>段，分别包</a:t>
                </a:r>
                <a:endParaRPr lang="en-US" altLang="zh-CN" b="1" dirty="0"/>
              </a:p>
              <a:p>
                <a:r>
                  <a:rPr lang="en-US" altLang="zh-CN" b="1" dirty="0"/>
                  <a:t>                              </a:t>
                </a:r>
                <a:r>
                  <a:rPr lang="zh-CN" altLang="en-US" b="1" dirty="0"/>
                  <a:t>含</a:t>
                </a:r>
                <a:r>
                  <a:rPr lang="en-US" altLang="zh-CN" b="1" dirty="0"/>
                  <a:t>300</a:t>
                </a:r>
                <a:r>
                  <a:rPr lang="zh-CN" altLang="en-US" b="1" dirty="0"/>
                  <a:t>字节和</a:t>
                </a:r>
                <a:r>
                  <a:rPr lang="en-US" altLang="zh-CN" b="1" dirty="0"/>
                  <a:t>500</a:t>
                </a:r>
                <a:r>
                  <a:rPr lang="zh-CN" altLang="en-US" b="1" dirty="0"/>
                  <a:t>字节的有效载荷，第一个段的序列号为</a:t>
                </a:r>
                <a:r>
                  <a:rPr lang="en-US" altLang="zh-CN" b="1" dirty="0"/>
                  <a:t>200</a:t>
                </a:r>
                <a:r>
                  <a:rPr lang="zh-CN" altLang="en-US" b="1" dirty="0"/>
                  <a:t>，主机乙正确接收到两个段后，发</a:t>
                </a:r>
                <a:endParaRPr lang="en-US" altLang="zh-CN" b="1" dirty="0"/>
              </a:p>
              <a:p>
                <a:r>
                  <a:rPr lang="en-US" altLang="zh-CN" b="1" dirty="0"/>
                  <a:t>                              </a:t>
                </a:r>
                <a:r>
                  <a:rPr lang="zh-CN" altLang="en-US" b="1" dirty="0"/>
                  <a:t>送给主机甲的确认序列号是（      ）。</a:t>
                </a:r>
                <a:endParaRPr lang="zh-CN" altLang="en-US" b="1" dirty="0"/>
              </a:p>
            </p:txBody>
          </p:sp>
          <p:sp>
            <p:nvSpPr>
              <p:cNvPr id="14" name="文本框 13"/>
              <p:cNvSpPr txBox="1"/>
              <p:nvPr/>
            </p:nvSpPr>
            <p:spPr>
              <a:xfrm>
                <a:off x="2445213" y="2071913"/>
                <a:ext cx="945376" cy="369332"/>
              </a:xfrm>
              <a:prstGeom prst="rect">
                <a:avLst/>
              </a:prstGeom>
              <a:noFill/>
            </p:spPr>
            <p:txBody>
              <a:bodyPr wrap="square" rtlCol="0">
                <a:spAutoFit/>
              </a:bodyPr>
              <a:lstStyle/>
              <a:p>
                <a:r>
                  <a:rPr lang="en-US" altLang="zh-CN" b="1" dirty="0"/>
                  <a:t>A. 500</a:t>
                </a:r>
                <a:endParaRPr lang="zh-CN" altLang="en-US" b="1" dirty="0"/>
              </a:p>
            </p:txBody>
          </p:sp>
          <p:sp>
            <p:nvSpPr>
              <p:cNvPr id="18" name="文本框 17"/>
              <p:cNvSpPr txBox="1"/>
              <p:nvPr/>
            </p:nvSpPr>
            <p:spPr>
              <a:xfrm>
                <a:off x="4818709" y="2071913"/>
                <a:ext cx="945376" cy="369332"/>
              </a:xfrm>
              <a:prstGeom prst="rect">
                <a:avLst/>
              </a:prstGeom>
              <a:noFill/>
            </p:spPr>
            <p:txBody>
              <a:bodyPr wrap="square" rtlCol="0">
                <a:spAutoFit/>
              </a:bodyPr>
              <a:lstStyle/>
              <a:p>
                <a:r>
                  <a:rPr lang="en-US" altLang="zh-CN" b="1" dirty="0"/>
                  <a:t>B. 700</a:t>
                </a:r>
                <a:endParaRPr lang="zh-CN" altLang="en-US" b="1" dirty="0"/>
              </a:p>
            </p:txBody>
          </p:sp>
          <p:sp>
            <p:nvSpPr>
              <p:cNvPr id="19" name="文本框 18"/>
              <p:cNvSpPr txBox="1"/>
              <p:nvPr/>
            </p:nvSpPr>
            <p:spPr>
              <a:xfrm>
                <a:off x="7192205" y="2071913"/>
                <a:ext cx="945376" cy="369332"/>
              </a:xfrm>
              <a:prstGeom prst="rect">
                <a:avLst/>
              </a:prstGeom>
              <a:noFill/>
            </p:spPr>
            <p:txBody>
              <a:bodyPr wrap="square" rtlCol="0">
                <a:spAutoFit/>
              </a:bodyPr>
              <a:lstStyle/>
              <a:p>
                <a:r>
                  <a:rPr lang="en-US" altLang="zh-CN" b="1" dirty="0"/>
                  <a:t>C. 800</a:t>
                </a:r>
                <a:endParaRPr lang="zh-CN" altLang="en-US" b="1" dirty="0"/>
              </a:p>
            </p:txBody>
          </p:sp>
          <p:sp>
            <p:nvSpPr>
              <p:cNvPr id="25" name="文本框 24"/>
              <p:cNvSpPr txBox="1"/>
              <p:nvPr/>
            </p:nvSpPr>
            <p:spPr>
              <a:xfrm>
                <a:off x="9565700" y="2071913"/>
                <a:ext cx="945376" cy="369332"/>
              </a:xfrm>
              <a:prstGeom prst="rect">
                <a:avLst/>
              </a:prstGeom>
              <a:noFill/>
            </p:spPr>
            <p:txBody>
              <a:bodyPr wrap="square" rtlCol="0">
                <a:spAutoFit/>
              </a:bodyPr>
              <a:lstStyle/>
              <a:p>
                <a:r>
                  <a:rPr lang="en-US" altLang="zh-CN" b="1" dirty="0"/>
                  <a:t>D. 1000</a:t>
                </a:r>
                <a:endParaRPr lang="zh-CN" altLang="en-US" b="1" dirty="0"/>
              </a:p>
            </p:txBody>
          </p:sp>
        </p:grpSp>
        <p:grpSp>
          <p:nvGrpSpPr>
            <p:cNvPr id="72" name="组合 71"/>
            <p:cNvGrpSpPr/>
            <p:nvPr/>
          </p:nvGrpSpPr>
          <p:grpSpPr>
            <a:xfrm>
              <a:off x="862519" y="3046480"/>
              <a:ext cx="11024681" cy="1263451"/>
              <a:chOff x="862519" y="1177794"/>
              <a:chExt cx="11024681" cy="1263451"/>
            </a:xfrm>
          </p:grpSpPr>
          <p:sp>
            <p:nvSpPr>
              <p:cNvPr id="73" name="文本框 72"/>
              <p:cNvSpPr txBox="1"/>
              <p:nvPr/>
            </p:nvSpPr>
            <p:spPr>
              <a:xfrm>
                <a:off x="862519" y="1177794"/>
                <a:ext cx="11024681" cy="923330"/>
              </a:xfrm>
              <a:prstGeom prst="rect">
                <a:avLst/>
              </a:prstGeom>
              <a:noFill/>
            </p:spPr>
            <p:txBody>
              <a:bodyPr wrap="square" rtlCol="0">
                <a:spAutoFit/>
              </a:bodyPr>
              <a:lstStyle/>
              <a:p>
                <a:r>
                  <a:rPr lang="en-US" altLang="zh-CN" b="1" dirty="0"/>
                  <a:t>【2013</a:t>
                </a:r>
                <a:r>
                  <a:rPr lang="zh-CN" altLang="en-US" b="1" dirty="0"/>
                  <a:t>年 题</a:t>
                </a:r>
                <a:r>
                  <a:rPr lang="en-US" altLang="zh-CN" b="1" dirty="0"/>
                  <a:t>39】</a:t>
                </a:r>
                <a:r>
                  <a:rPr lang="zh-CN" altLang="en-US" b="1" dirty="0"/>
                  <a:t>主机甲与主机乙之间已建立一个</a:t>
                </a:r>
                <a:r>
                  <a:rPr lang="en-US" altLang="zh-CN" b="1" dirty="0"/>
                  <a:t>TCP</a:t>
                </a:r>
                <a:r>
                  <a:rPr lang="zh-CN" altLang="en-US" b="1" dirty="0"/>
                  <a:t>连接，双方持续有数据传输，且数据无差错与丢失。若</a:t>
                </a:r>
                <a:endParaRPr lang="en-US" altLang="zh-CN" b="1" dirty="0"/>
              </a:p>
              <a:p>
                <a:r>
                  <a:rPr lang="en-US" altLang="zh-CN" b="1" dirty="0"/>
                  <a:t>                              </a:t>
                </a:r>
                <a:r>
                  <a:rPr lang="zh-CN" altLang="en-US" b="1" dirty="0"/>
                  <a:t>甲收到</a:t>
                </a:r>
                <a:r>
                  <a:rPr lang="en-US" altLang="zh-CN" b="1" dirty="0"/>
                  <a:t>1</a:t>
                </a:r>
                <a:r>
                  <a:rPr lang="zh-CN" altLang="en-US" b="1" dirty="0"/>
                  <a:t>个来自乙的</a:t>
                </a:r>
                <a:r>
                  <a:rPr lang="en-US" altLang="zh-CN" b="1" dirty="0"/>
                  <a:t>TCP</a:t>
                </a:r>
                <a:r>
                  <a:rPr lang="zh-CN" altLang="en-US" b="1" dirty="0"/>
                  <a:t>段，该段的序号是</a:t>
                </a:r>
                <a:r>
                  <a:rPr lang="en-US" altLang="zh-CN" b="1" dirty="0"/>
                  <a:t>1913</a:t>
                </a:r>
                <a:r>
                  <a:rPr lang="zh-CN" altLang="en-US" b="1" dirty="0"/>
                  <a:t>、确认序号为</a:t>
                </a:r>
                <a:r>
                  <a:rPr lang="en-US" altLang="zh-CN" b="1" dirty="0"/>
                  <a:t>2046</a:t>
                </a:r>
                <a:r>
                  <a:rPr lang="zh-CN" altLang="en-US" b="1" dirty="0"/>
                  <a:t>、有效载荷为</a:t>
                </a:r>
                <a:r>
                  <a:rPr lang="en-US" altLang="zh-CN" b="1" dirty="0"/>
                  <a:t>100</a:t>
                </a:r>
                <a:r>
                  <a:rPr lang="zh-CN" altLang="en-US" b="1" dirty="0"/>
                  <a:t>字节，则甲</a:t>
                </a:r>
                <a:endParaRPr lang="en-US" altLang="zh-CN" b="1" dirty="0"/>
              </a:p>
              <a:p>
                <a:r>
                  <a:rPr lang="en-US" altLang="zh-CN" b="1" dirty="0"/>
                  <a:t>                              </a:t>
                </a:r>
                <a:r>
                  <a:rPr lang="zh-CN" altLang="en-US" b="1" dirty="0"/>
                  <a:t>立即发送给乙的</a:t>
                </a:r>
                <a:r>
                  <a:rPr lang="en-US" altLang="zh-CN" b="1" dirty="0"/>
                  <a:t>TCP</a:t>
                </a:r>
                <a:r>
                  <a:rPr lang="zh-CN" altLang="en-US" b="1" dirty="0"/>
                  <a:t>段的序号和确认序号分别是（      ）。</a:t>
                </a:r>
                <a:endParaRPr lang="zh-CN" altLang="en-US" b="1" dirty="0"/>
              </a:p>
            </p:txBody>
          </p:sp>
          <p:sp>
            <p:nvSpPr>
              <p:cNvPr id="75" name="文本框 74"/>
              <p:cNvSpPr txBox="1"/>
              <p:nvPr/>
            </p:nvSpPr>
            <p:spPr>
              <a:xfrm>
                <a:off x="2445212" y="2071913"/>
                <a:ext cx="1642167" cy="369332"/>
              </a:xfrm>
              <a:prstGeom prst="rect">
                <a:avLst/>
              </a:prstGeom>
              <a:noFill/>
            </p:spPr>
            <p:txBody>
              <a:bodyPr wrap="square" rtlCol="0">
                <a:spAutoFit/>
              </a:bodyPr>
              <a:lstStyle/>
              <a:p>
                <a:r>
                  <a:rPr lang="en-US" altLang="zh-CN" b="1" dirty="0"/>
                  <a:t>A. 2046</a:t>
                </a:r>
                <a:r>
                  <a:rPr lang="zh-CN" altLang="en-US" b="1" dirty="0"/>
                  <a:t>、</a:t>
                </a:r>
                <a:r>
                  <a:rPr lang="en-US" altLang="zh-CN" b="1" dirty="0"/>
                  <a:t>2012</a:t>
                </a:r>
                <a:endParaRPr lang="zh-CN" altLang="en-US" b="1" dirty="0"/>
              </a:p>
            </p:txBody>
          </p:sp>
          <p:sp>
            <p:nvSpPr>
              <p:cNvPr id="76" name="文本框 75"/>
              <p:cNvSpPr txBox="1"/>
              <p:nvPr/>
            </p:nvSpPr>
            <p:spPr>
              <a:xfrm>
                <a:off x="4818708" y="2071913"/>
                <a:ext cx="1642167" cy="369332"/>
              </a:xfrm>
              <a:prstGeom prst="rect">
                <a:avLst/>
              </a:prstGeom>
              <a:noFill/>
            </p:spPr>
            <p:txBody>
              <a:bodyPr wrap="square" rtlCol="0">
                <a:spAutoFit/>
              </a:bodyPr>
              <a:lstStyle/>
              <a:p>
                <a:r>
                  <a:rPr lang="en-US" altLang="zh-CN" b="1" dirty="0"/>
                  <a:t>B. 2046</a:t>
                </a:r>
                <a:r>
                  <a:rPr lang="zh-CN" altLang="en-US" b="1" dirty="0"/>
                  <a:t>、</a:t>
                </a:r>
                <a:r>
                  <a:rPr lang="en-US" altLang="zh-CN" b="1" dirty="0"/>
                  <a:t>2013</a:t>
                </a:r>
                <a:endParaRPr lang="zh-CN" altLang="en-US" b="1" dirty="0"/>
              </a:p>
            </p:txBody>
          </p:sp>
          <p:sp>
            <p:nvSpPr>
              <p:cNvPr id="77" name="文本框 76"/>
              <p:cNvSpPr txBox="1"/>
              <p:nvPr/>
            </p:nvSpPr>
            <p:spPr>
              <a:xfrm>
                <a:off x="7192205" y="2071913"/>
                <a:ext cx="1771716" cy="369332"/>
              </a:xfrm>
              <a:prstGeom prst="rect">
                <a:avLst/>
              </a:prstGeom>
              <a:noFill/>
            </p:spPr>
            <p:txBody>
              <a:bodyPr wrap="square" rtlCol="0">
                <a:spAutoFit/>
              </a:bodyPr>
              <a:lstStyle/>
              <a:p>
                <a:r>
                  <a:rPr lang="en-US" altLang="zh-CN" b="1" dirty="0"/>
                  <a:t>C. 2047</a:t>
                </a:r>
                <a:r>
                  <a:rPr lang="zh-CN" altLang="en-US" b="1" dirty="0"/>
                  <a:t>、</a:t>
                </a:r>
                <a:r>
                  <a:rPr lang="en-US" altLang="zh-CN" b="1" dirty="0"/>
                  <a:t>2012</a:t>
                </a:r>
                <a:endParaRPr lang="zh-CN" altLang="en-US" b="1" dirty="0"/>
              </a:p>
            </p:txBody>
          </p:sp>
          <p:sp>
            <p:nvSpPr>
              <p:cNvPr id="78" name="文本框 77"/>
              <p:cNvSpPr txBox="1"/>
              <p:nvPr/>
            </p:nvSpPr>
            <p:spPr>
              <a:xfrm>
                <a:off x="9565699" y="2071913"/>
                <a:ext cx="1642167" cy="369332"/>
              </a:xfrm>
              <a:prstGeom prst="rect">
                <a:avLst/>
              </a:prstGeom>
              <a:noFill/>
            </p:spPr>
            <p:txBody>
              <a:bodyPr wrap="square" rtlCol="0">
                <a:spAutoFit/>
              </a:bodyPr>
              <a:lstStyle/>
              <a:p>
                <a:r>
                  <a:rPr lang="en-US" altLang="zh-CN" b="1" dirty="0"/>
                  <a:t>D. 2047</a:t>
                </a:r>
                <a:r>
                  <a:rPr lang="zh-CN" altLang="en-US" b="1" dirty="0"/>
                  <a:t>、</a:t>
                </a:r>
                <a:r>
                  <a:rPr lang="en-US" altLang="zh-CN" b="1" dirty="0"/>
                  <a:t>2013</a:t>
                </a:r>
                <a:endParaRPr lang="zh-CN" altLang="en-US" b="1" dirty="0"/>
              </a:p>
            </p:txBody>
          </p:sp>
        </p:grpSp>
        <p:grpSp>
          <p:nvGrpSpPr>
            <p:cNvPr id="82" name="组合 81"/>
            <p:cNvGrpSpPr/>
            <p:nvPr/>
          </p:nvGrpSpPr>
          <p:grpSpPr>
            <a:xfrm>
              <a:off x="862519" y="4764944"/>
              <a:ext cx="11024681" cy="1263451"/>
              <a:chOff x="862519" y="1177794"/>
              <a:chExt cx="11024681" cy="1263451"/>
            </a:xfrm>
          </p:grpSpPr>
          <p:sp>
            <p:nvSpPr>
              <p:cNvPr id="83" name="文本框 82"/>
              <p:cNvSpPr txBox="1"/>
              <p:nvPr/>
            </p:nvSpPr>
            <p:spPr>
              <a:xfrm>
                <a:off x="862519" y="1177794"/>
                <a:ext cx="11024681" cy="923330"/>
              </a:xfrm>
              <a:prstGeom prst="rect">
                <a:avLst/>
              </a:prstGeom>
              <a:noFill/>
            </p:spPr>
            <p:txBody>
              <a:bodyPr wrap="square" rtlCol="0">
                <a:spAutoFit/>
              </a:bodyPr>
              <a:lstStyle/>
              <a:p>
                <a:r>
                  <a:rPr lang="en-US" altLang="zh-CN" b="1" dirty="0"/>
                  <a:t>【2011</a:t>
                </a:r>
                <a:r>
                  <a:rPr lang="zh-CN" altLang="en-US" b="1" dirty="0"/>
                  <a:t>年 题</a:t>
                </a:r>
                <a:r>
                  <a:rPr lang="en-US" altLang="zh-CN" b="1" dirty="0"/>
                  <a:t>40】</a:t>
                </a:r>
                <a:r>
                  <a:rPr lang="zh-CN" altLang="en-US" b="1" dirty="0"/>
                  <a:t>主机甲与主机乙之间已建立一个</a:t>
                </a:r>
                <a:r>
                  <a:rPr lang="en-US" altLang="zh-CN" b="1" dirty="0"/>
                  <a:t>TCP</a:t>
                </a:r>
                <a:r>
                  <a:rPr lang="zh-CN" altLang="en-US" b="1" dirty="0"/>
                  <a:t>连接，主机甲向主机乙发送了</a:t>
                </a:r>
                <a:r>
                  <a:rPr lang="en-US" altLang="zh-CN" b="1" dirty="0"/>
                  <a:t>3</a:t>
                </a:r>
                <a:r>
                  <a:rPr lang="zh-CN" altLang="en-US" b="1" dirty="0"/>
                  <a:t>个连续的</a:t>
                </a:r>
                <a:r>
                  <a:rPr lang="en-US" altLang="zh-CN" b="1" dirty="0"/>
                  <a:t>TCP</a:t>
                </a:r>
                <a:r>
                  <a:rPr lang="zh-CN" altLang="en-US" b="1" dirty="0"/>
                  <a:t>段，分别包</a:t>
                </a:r>
                <a:endParaRPr lang="en-US" altLang="zh-CN" b="1" dirty="0"/>
              </a:p>
              <a:p>
                <a:r>
                  <a:rPr lang="en-US" altLang="zh-CN" b="1" dirty="0"/>
                  <a:t>                              </a:t>
                </a:r>
                <a:r>
                  <a:rPr lang="zh-CN" altLang="en-US" b="1" dirty="0"/>
                  <a:t>含</a:t>
                </a:r>
                <a:r>
                  <a:rPr lang="en-US" altLang="zh-CN" b="1" dirty="0"/>
                  <a:t>300</a:t>
                </a:r>
                <a:r>
                  <a:rPr lang="zh-CN" altLang="en-US" b="1" dirty="0"/>
                  <a:t>字节、</a:t>
                </a:r>
                <a:r>
                  <a:rPr lang="en-US" altLang="zh-CN" b="1" dirty="0"/>
                  <a:t>400</a:t>
                </a:r>
                <a:r>
                  <a:rPr lang="zh-CN" altLang="en-US" b="1" dirty="0"/>
                  <a:t>字节和</a:t>
                </a:r>
                <a:r>
                  <a:rPr lang="en-US" altLang="zh-CN" b="1" dirty="0"/>
                  <a:t>500</a:t>
                </a:r>
                <a:r>
                  <a:rPr lang="zh-CN" altLang="en-US" b="1" dirty="0"/>
                  <a:t>字节的有效载荷，第</a:t>
                </a:r>
                <a:r>
                  <a:rPr lang="en-US" altLang="zh-CN" b="1" dirty="0"/>
                  <a:t>3</a:t>
                </a:r>
                <a:r>
                  <a:rPr lang="zh-CN" altLang="en-US" b="1" dirty="0"/>
                  <a:t>个段的序号为</a:t>
                </a:r>
                <a:r>
                  <a:rPr lang="en-US" altLang="zh-CN" b="1" dirty="0"/>
                  <a:t>900</a:t>
                </a:r>
                <a:r>
                  <a:rPr lang="zh-CN" altLang="en-US" b="1" dirty="0"/>
                  <a:t>，若主机乙仅正确接收到第</a:t>
                </a:r>
                <a:r>
                  <a:rPr lang="en-US" altLang="zh-CN" b="1" dirty="0"/>
                  <a:t>1 </a:t>
                </a:r>
                <a:endParaRPr lang="en-US" altLang="zh-CN" b="1" dirty="0"/>
              </a:p>
              <a:p>
                <a:r>
                  <a:rPr lang="en-US" altLang="zh-CN" b="1" dirty="0"/>
                  <a:t>                              </a:t>
                </a:r>
                <a:r>
                  <a:rPr lang="zh-CN" altLang="en-US" b="1" dirty="0"/>
                  <a:t>和第</a:t>
                </a:r>
                <a:r>
                  <a:rPr lang="en-US" altLang="zh-CN" b="1" dirty="0"/>
                  <a:t>3</a:t>
                </a:r>
                <a:r>
                  <a:rPr lang="zh-CN" altLang="en-US" b="1" dirty="0"/>
                  <a:t>个段，则主机乙发送给主机甲的确认序号是（      ）。</a:t>
                </a:r>
                <a:endParaRPr lang="zh-CN" altLang="en-US" b="1" dirty="0"/>
              </a:p>
            </p:txBody>
          </p:sp>
          <p:sp>
            <p:nvSpPr>
              <p:cNvPr id="84" name="文本框 83"/>
              <p:cNvSpPr txBox="1"/>
              <p:nvPr/>
            </p:nvSpPr>
            <p:spPr>
              <a:xfrm>
                <a:off x="2445213" y="2071913"/>
                <a:ext cx="945376" cy="369332"/>
              </a:xfrm>
              <a:prstGeom prst="rect">
                <a:avLst/>
              </a:prstGeom>
              <a:noFill/>
            </p:spPr>
            <p:txBody>
              <a:bodyPr wrap="square" rtlCol="0">
                <a:spAutoFit/>
              </a:bodyPr>
              <a:lstStyle/>
              <a:p>
                <a:r>
                  <a:rPr lang="en-US" altLang="zh-CN" b="1" dirty="0"/>
                  <a:t>A. 300</a:t>
                </a:r>
                <a:endParaRPr lang="zh-CN" altLang="en-US" b="1" dirty="0"/>
              </a:p>
            </p:txBody>
          </p:sp>
          <p:sp>
            <p:nvSpPr>
              <p:cNvPr id="85" name="文本框 84"/>
              <p:cNvSpPr txBox="1"/>
              <p:nvPr/>
            </p:nvSpPr>
            <p:spPr>
              <a:xfrm>
                <a:off x="4818709" y="2071913"/>
                <a:ext cx="945376" cy="369332"/>
              </a:xfrm>
              <a:prstGeom prst="rect">
                <a:avLst/>
              </a:prstGeom>
              <a:noFill/>
            </p:spPr>
            <p:txBody>
              <a:bodyPr wrap="square" rtlCol="0">
                <a:spAutoFit/>
              </a:bodyPr>
              <a:lstStyle/>
              <a:p>
                <a:r>
                  <a:rPr lang="en-US" altLang="zh-CN" b="1" dirty="0"/>
                  <a:t>B. 500</a:t>
                </a:r>
                <a:endParaRPr lang="zh-CN" altLang="en-US" b="1" dirty="0"/>
              </a:p>
            </p:txBody>
          </p:sp>
          <p:sp>
            <p:nvSpPr>
              <p:cNvPr id="86" name="文本框 85"/>
              <p:cNvSpPr txBox="1"/>
              <p:nvPr/>
            </p:nvSpPr>
            <p:spPr>
              <a:xfrm>
                <a:off x="7192205" y="2071913"/>
                <a:ext cx="945376" cy="369332"/>
              </a:xfrm>
              <a:prstGeom prst="rect">
                <a:avLst/>
              </a:prstGeom>
              <a:noFill/>
            </p:spPr>
            <p:txBody>
              <a:bodyPr wrap="square" rtlCol="0">
                <a:spAutoFit/>
              </a:bodyPr>
              <a:lstStyle/>
              <a:p>
                <a:r>
                  <a:rPr lang="en-US" altLang="zh-CN" b="1" dirty="0"/>
                  <a:t>C. 1200</a:t>
                </a:r>
                <a:endParaRPr lang="zh-CN" altLang="en-US" b="1" dirty="0"/>
              </a:p>
            </p:txBody>
          </p:sp>
          <p:sp>
            <p:nvSpPr>
              <p:cNvPr id="91" name="文本框 90"/>
              <p:cNvSpPr txBox="1"/>
              <p:nvPr/>
            </p:nvSpPr>
            <p:spPr>
              <a:xfrm>
                <a:off x="9565700" y="2071913"/>
                <a:ext cx="945376" cy="369332"/>
              </a:xfrm>
              <a:prstGeom prst="rect">
                <a:avLst/>
              </a:prstGeom>
              <a:noFill/>
            </p:spPr>
            <p:txBody>
              <a:bodyPr wrap="square" rtlCol="0">
                <a:spAutoFit/>
              </a:bodyPr>
              <a:lstStyle/>
              <a:p>
                <a:r>
                  <a:rPr lang="en-US" altLang="zh-CN" b="1" dirty="0"/>
                  <a:t>D. 1400</a:t>
                </a:r>
                <a:endParaRPr lang="zh-CN" altLang="en-US" b="1" dirty="0"/>
              </a:p>
            </p:txBody>
          </p:sp>
        </p:grpSp>
      </p:grpSp>
      <p:sp>
        <p:nvSpPr>
          <p:cNvPr id="92" name="文本框 91"/>
          <p:cNvSpPr txBox="1"/>
          <p:nvPr/>
        </p:nvSpPr>
        <p:spPr>
          <a:xfrm>
            <a:off x="7618741" y="5240797"/>
            <a:ext cx="395592" cy="523220"/>
          </a:xfrm>
          <a:prstGeom prst="rect">
            <a:avLst/>
          </a:prstGeom>
          <a:noFill/>
        </p:spPr>
        <p:txBody>
          <a:bodyPr wrap="square" rtlCol="0">
            <a:spAutoFit/>
          </a:bodyPr>
          <a:lstStyle/>
          <a:p>
            <a:pPr algn="ctr"/>
            <a:r>
              <a:rPr lang="en-US" altLang="zh-CN" sz="2800" b="1" dirty="0">
                <a:solidFill>
                  <a:schemeClr val="accent1">
                    <a:lumMod val="75000"/>
                  </a:schemeClr>
                </a:solidFill>
                <a:latin typeface="Arial Black" panose="020B0A04020102020204" pitchFamily="34" charset="0"/>
              </a:rPr>
              <a:t>B</a:t>
            </a:r>
            <a:endParaRPr lang="zh-CN" altLang="en-US" sz="2800" b="1" dirty="0">
              <a:solidFill>
                <a:schemeClr val="accent1">
                  <a:lumMod val="75000"/>
                </a:schemeClr>
              </a:solidFill>
              <a:latin typeface="Arial Black" panose="020B0A04020102020204" pitchFamily="34" charset="0"/>
            </a:endParaRP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ntr" presetSubtype="0" fill="hold" nodeType="withEffect">
                                  <p:stCondLst>
                                    <p:cond delay="0"/>
                                  </p:stCondLst>
                                  <p:childTnLst>
                                    <p:set>
                                      <p:cBhvr>
                                        <p:cTn id="6" dur="1" fill="hold">
                                          <p:stCondLst>
                                            <p:cond delay="0"/>
                                          </p:stCondLst>
                                        </p:cTn>
                                        <p:tgtEl>
                                          <p:spTgt spid="94"/>
                                        </p:tgtEl>
                                        <p:attrNameLst>
                                          <p:attrName>style.visibility</p:attrName>
                                        </p:attrNameLst>
                                      </p:cBhvr>
                                      <p:to>
                                        <p:strVal val="visible"/>
                                      </p:to>
                                    </p:set>
                                    <p:anim calcmode="lin" valueType="num">
                                      <p:cBhvr>
                                        <p:cTn id="7" dur="1000" fill="hold"/>
                                        <p:tgtEl>
                                          <p:spTgt spid="94"/>
                                        </p:tgtEl>
                                        <p:attrNameLst>
                                          <p:attrName>ppt_w</p:attrName>
                                        </p:attrNameLst>
                                      </p:cBhvr>
                                      <p:tavLst>
                                        <p:tav tm="0">
                                          <p:val>
                                            <p:fltVal val="0"/>
                                          </p:val>
                                        </p:tav>
                                        <p:tav tm="100000">
                                          <p:val>
                                            <p:strVal val="#ppt_w"/>
                                          </p:val>
                                        </p:tav>
                                      </p:tavLst>
                                    </p:anim>
                                    <p:anim calcmode="lin" valueType="num">
                                      <p:cBhvr>
                                        <p:cTn id="8" dur="1000" fill="hold"/>
                                        <p:tgtEl>
                                          <p:spTgt spid="94"/>
                                        </p:tgtEl>
                                        <p:attrNameLst>
                                          <p:attrName>ppt_h</p:attrName>
                                        </p:attrNameLst>
                                      </p:cBhvr>
                                      <p:tavLst>
                                        <p:tav tm="0">
                                          <p:val>
                                            <p:fltVal val="0"/>
                                          </p:val>
                                        </p:tav>
                                        <p:tav tm="100000">
                                          <p:val>
                                            <p:strVal val="#ppt_h"/>
                                          </p:val>
                                        </p:tav>
                                      </p:tavLst>
                                    </p:anim>
                                    <p:anim calcmode="lin" valueType="num">
                                      <p:cBhvr>
                                        <p:cTn id="9" dur="1000" fill="hold"/>
                                        <p:tgtEl>
                                          <p:spTgt spid="94"/>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94"/>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11" fill="hold">
                      <p:stCondLst>
                        <p:cond delay="indefinite"/>
                      </p:stCondLst>
                      <p:childTnLst>
                        <p:par>
                          <p:cTn id="12" fill="hold">
                            <p:stCondLst>
                              <p:cond delay="0"/>
                            </p:stCondLst>
                            <p:childTnLst>
                              <p:par>
                                <p:cTn id="13" presetID="30" presetClass="entr" presetSubtype="0" fill="hold" grpId="0" nodeType="clickEffect">
                                  <p:stCondLst>
                                    <p:cond delay="0"/>
                                  </p:stCondLst>
                                  <p:childTnLst>
                                    <p:set>
                                      <p:cBhvr>
                                        <p:cTn id="14" dur="1" fill="hold">
                                          <p:stCondLst>
                                            <p:cond delay="0"/>
                                          </p:stCondLst>
                                        </p:cTn>
                                        <p:tgtEl>
                                          <p:spTgt spid="70"/>
                                        </p:tgtEl>
                                        <p:attrNameLst>
                                          <p:attrName>style.visibility</p:attrName>
                                        </p:attrNameLst>
                                      </p:cBhvr>
                                      <p:to>
                                        <p:strVal val="visible"/>
                                      </p:to>
                                    </p:set>
                                    <p:animEffect transition="in" filter="fade">
                                      <p:cBhvr>
                                        <p:cTn id="15" dur="800" decel="100000"/>
                                        <p:tgtEl>
                                          <p:spTgt spid="70"/>
                                        </p:tgtEl>
                                      </p:cBhvr>
                                    </p:animEffect>
                                    <p:anim calcmode="lin" valueType="num">
                                      <p:cBhvr>
                                        <p:cTn id="16" dur="800" decel="100000" fill="hold"/>
                                        <p:tgtEl>
                                          <p:spTgt spid="70"/>
                                        </p:tgtEl>
                                        <p:attrNameLst>
                                          <p:attrName>style.rotation</p:attrName>
                                        </p:attrNameLst>
                                      </p:cBhvr>
                                      <p:tavLst>
                                        <p:tav tm="0">
                                          <p:val>
                                            <p:fltVal val="-90"/>
                                          </p:val>
                                        </p:tav>
                                        <p:tav tm="100000">
                                          <p:val>
                                            <p:fltVal val="0"/>
                                          </p:val>
                                        </p:tav>
                                      </p:tavLst>
                                    </p:anim>
                                    <p:anim calcmode="lin" valueType="num">
                                      <p:cBhvr>
                                        <p:cTn id="17" dur="800" decel="100000" fill="hold"/>
                                        <p:tgtEl>
                                          <p:spTgt spid="70"/>
                                        </p:tgtEl>
                                        <p:attrNameLst>
                                          <p:attrName>ppt_x</p:attrName>
                                        </p:attrNameLst>
                                      </p:cBhvr>
                                      <p:tavLst>
                                        <p:tav tm="0">
                                          <p:val>
                                            <p:strVal val="#ppt_x+0.4"/>
                                          </p:val>
                                        </p:tav>
                                        <p:tav tm="100000">
                                          <p:val>
                                            <p:strVal val="#ppt_x-0.05"/>
                                          </p:val>
                                        </p:tav>
                                      </p:tavLst>
                                    </p:anim>
                                    <p:anim calcmode="lin" valueType="num">
                                      <p:cBhvr>
                                        <p:cTn id="18" dur="800" decel="100000" fill="hold"/>
                                        <p:tgtEl>
                                          <p:spTgt spid="70"/>
                                        </p:tgtEl>
                                        <p:attrNameLst>
                                          <p:attrName>ppt_y</p:attrName>
                                        </p:attrNameLst>
                                      </p:cBhvr>
                                      <p:tavLst>
                                        <p:tav tm="0">
                                          <p:val>
                                            <p:strVal val="#ppt_y-0.4"/>
                                          </p:val>
                                        </p:tav>
                                        <p:tav tm="100000">
                                          <p:val>
                                            <p:strVal val="#ppt_y+0.1"/>
                                          </p:val>
                                        </p:tav>
                                      </p:tavLst>
                                    </p:anim>
                                    <p:anim calcmode="lin" valueType="num">
                                      <p:cBhvr>
                                        <p:cTn id="19" dur="200" accel="100000" fill="hold">
                                          <p:stCondLst>
                                            <p:cond delay="800"/>
                                          </p:stCondLst>
                                        </p:cTn>
                                        <p:tgtEl>
                                          <p:spTgt spid="70"/>
                                        </p:tgtEl>
                                        <p:attrNameLst>
                                          <p:attrName>ppt_x</p:attrName>
                                        </p:attrNameLst>
                                      </p:cBhvr>
                                      <p:tavLst>
                                        <p:tav tm="0">
                                          <p:val>
                                            <p:strVal val="#ppt_x-0.05"/>
                                          </p:val>
                                        </p:tav>
                                        <p:tav tm="100000">
                                          <p:val>
                                            <p:strVal val="#ppt_x"/>
                                          </p:val>
                                        </p:tav>
                                      </p:tavLst>
                                    </p:anim>
                                    <p:anim calcmode="lin" valueType="num">
                                      <p:cBhvr>
                                        <p:cTn id="20" dur="200" accel="100000" fill="hold">
                                          <p:stCondLst>
                                            <p:cond delay="800"/>
                                          </p:stCondLst>
                                        </p:cTn>
                                        <p:tgtEl>
                                          <p:spTgt spid="70"/>
                                        </p:tgtEl>
                                        <p:attrNameLst>
                                          <p:attrName>ppt_y</p:attrName>
                                        </p:attrNameLst>
                                      </p:cBhvr>
                                      <p:tavLst>
                                        <p:tav tm="0">
                                          <p:val>
                                            <p:strVal val="#ppt_y+0.1"/>
                                          </p:val>
                                        </p:tav>
                                        <p:tav tm="100000">
                                          <p:val>
                                            <p:strVal val="#ppt_y"/>
                                          </p:val>
                                        </p:tav>
                                      </p:tavLst>
                                    </p:anim>
                                  </p:childTnLst>
                                </p:cTn>
                              </p:par>
                              <p:par>
                                <p:cTn id="21" presetID="30" presetClass="entr" presetSubtype="0" fill="hold" grpId="0" nodeType="withEffect">
                                  <p:stCondLst>
                                    <p:cond delay="0"/>
                                  </p:stCondLst>
                                  <p:childTnLst>
                                    <p:set>
                                      <p:cBhvr>
                                        <p:cTn id="22" dur="1" fill="hold">
                                          <p:stCondLst>
                                            <p:cond delay="0"/>
                                          </p:stCondLst>
                                        </p:cTn>
                                        <p:tgtEl>
                                          <p:spTgt spid="79"/>
                                        </p:tgtEl>
                                        <p:attrNameLst>
                                          <p:attrName>style.visibility</p:attrName>
                                        </p:attrNameLst>
                                      </p:cBhvr>
                                      <p:to>
                                        <p:strVal val="visible"/>
                                      </p:to>
                                    </p:set>
                                    <p:animEffect transition="in" filter="fade">
                                      <p:cBhvr>
                                        <p:cTn id="23" dur="800" decel="100000"/>
                                        <p:tgtEl>
                                          <p:spTgt spid="79"/>
                                        </p:tgtEl>
                                      </p:cBhvr>
                                    </p:animEffect>
                                    <p:anim calcmode="lin" valueType="num">
                                      <p:cBhvr>
                                        <p:cTn id="24" dur="800" decel="100000" fill="hold"/>
                                        <p:tgtEl>
                                          <p:spTgt spid="79"/>
                                        </p:tgtEl>
                                        <p:attrNameLst>
                                          <p:attrName>style.rotation</p:attrName>
                                        </p:attrNameLst>
                                      </p:cBhvr>
                                      <p:tavLst>
                                        <p:tav tm="0">
                                          <p:val>
                                            <p:fltVal val="-90"/>
                                          </p:val>
                                        </p:tav>
                                        <p:tav tm="100000">
                                          <p:val>
                                            <p:fltVal val="0"/>
                                          </p:val>
                                        </p:tav>
                                      </p:tavLst>
                                    </p:anim>
                                    <p:anim calcmode="lin" valueType="num">
                                      <p:cBhvr>
                                        <p:cTn id="25" dur="800" decel="100000" fill="hold"/>
                                        <p:tgtEl>
                                          <p:spTgt spid="79"/>
                                        </p:tgtEl>
                                        <p:attrNameLst>
                                          <p:attrName>ppt_x</p:attrName>
                                        </p:attrNameLst>
                                      </p:cBhvr>
                                      <p:tavLst>
                                        <p:tav tm="0">
                                          <p:val>
                                            <p:strVal val="#ppt_x+0.4"/>
                                          </p:val>
                                        </p:tav>
                                        <p:tav tm="100000">
                                          <p:val>
                                            <p:strVal val="#ppt_x-0.05"/>
                                          </p:val>
                                        </p:tav>
                                      </p:tavLst>
                                    </p:anim>
                                    <p:anim calcmode="lin" valueType="num">
                                      <p:cBhvr>
                                        <p:cTn id="26" dur="800" decel="100000" fill="hold"/>
                                        <p:tgtEl>
                                          <p:spTgt spid="79"/>
                                        </p:tgtEl>
                                        <p:attrNameLst>
                                          <p:attrName>ppt_y</p:attrName>
                                        </p:attrNameLst>
                                      </p:cBhvr>
                                      <p:tavLst>
                                        <p:tav tm="0">
                                          <p:val>
                                            <p:strVal val="#ppt_y-0.4"/>
                                          </p:val>
                                        </p:tav>
                                        <p:tav tm="100000">
                                          <p:val>
                                            <p:strVal val="#ppt_y+0.1"/>
                                          </p:val>
                                        </p:tav>
                                      </p:tavLst>
                                    </p:anim>
                                    <p:anim calcmode="lin" valueType="num">
                                      <p:cBhvr>
                                        <p:cTn id="27" dur="200" accel="100000" fill="hold">
                                          <p:stCondLst>
                                            <p:cond delay="800"/>
                                          </p:stCondLst>
                                        </p:cTn>
                                        <p:tgtEl>
                                          <p:spTgt spid="79"/>
                                        </p:tgtEl>
                                        <p:attrNameLst>
                                          <p:attrName>ppt_x</p:attrName>
                                        </p:attrNameLst>
                                      </p:cBhvr>
                                      <p:tavLst>
                                        <p:tav tm="0">
                                          <p:val>
                                            <p:strVal val="#ppt_x-0.05"/>
                                          </p:val>
                                        </p:tav>
                                        <p:tav tm="100000">
                                          <p:val>
                                            <p:strVal val="#ppt_x"/>
                                          </p:val>
                                        </p:tav>
                                      </p:tavLst>
                                    </p:anim>
                                    <p:anim calcmode="lin" valueType="num">
                                      <p:cBhvr>
                                        <p:cTn id="28" dur="200" accel="100000" fill="hold">
                                          <p:stCondLst>
                                            <p:cond delay="800"/>
                                          </p:stCondLst>
                                        </p:cTn>
                                        <p:tgtEl>
                                          <p:spTgt spid="79"/>
                                        </p:tgtEl>
                                        <p:attrNameLst>
                                          <p:attrName>ppt_y</p:attrName>
                                        </p:attrNameLst>
                                      </p:cBhvr>
                                      <p:tavLst>
                                        <p:tav tm="0">
                                          <p:val>
                                            <p:strVal val="#ppt_y+0.1"/>
                                          </p:val>
                                        </p:tav>
                                        <p:tav tm="100000">
                                          <p:val>
                                            <p:strVal val="#ppt_y"/>
                                          </p:val>
                                        </p:tav>
                                      </p:tavLst>
                                    </p:anim>
                                  </p:childTnLst>
                                </p:cTn>
                              </p:par>
                              <p:par>
                                <p:cTn id="29" presetID="30" presetClass="entr" presetSubtype="0" fill="hold" grpId="0" nodeType="withEffect">
                                  <p:stCondLst>
                                    <p:cond delay="0"/>
                                  </p:stCondLst>
                                  <p:childTnLst>
                                    <p:set>
                                      <p:cBhvr>
                                        <p:cTn id="30" dur="1" fill="hold">
                                          <p:stCondLst>
                                            <p:cond delay="0"/>
                                          </p:stCondLst>
                                        </p:cTn>
                                        <p:tgtEl>
                                          <p:spTgt spid="92"/>
                                        </p:tgtEl>
                                        <p:attrNameLst>
                                          <p:attrName>style.visibility</p:attrName>
                                        </p:attrNameLst>
                                      </p:cBhvr>
                                      <p:to>
                                        <p:strVal val="visible"/>
                                      </p:to>
                                    </p:set>
                                    <p:animEffect transition="in" filter="fade">
                                      <p:cBhvr>
                                        <p:cTn id="31" dur="800" decel="100000"/>
                                        <p:tgtEl>
                                          <p:spTgt spid="92"/>
                                        </p:tgtEl>
                                      </p:cBhvr>
                                    </p:animEffect>
                                    <p:anim calcmode="lin" valueType="num">
                                      <p:cBhvr>
                                        <p:cTn id="32" dur="800" decel="100000" fill="hold"/>
                                        <p:tgtEl>
                                          <p:spTgt spid="92"/>
                                        </p:tgtEl>
                                        <p:attrNameLst>
                                          <p:attrName>style.rotation</p:attrName>
                                        </p:attrNameLst>
                                      </p:cBhvr>
                                      <p:tavLst>
                                        <p:tav tm="0">
                                          <p:val>
                                            <p:fltVal val="-90"/>
                                          </p:val>
                                        </p:tav>
                                        <p:tav tm="100000">
                                          <p:val>
                                            <p:fltVal val="0"/>
                                          </p:val>
                                        </p:tav>
                                      </p:tavLst>
                                    </p:anim>
                                    <p:anim calcmode="lin" valueType="num">
                                      <p:cBhvr>
                                        <p:cTn id="33" dur="800" decel="100000" fill="hold"/>
                                        <p:tgtEl>
                                          <p:spTgt spid="92"/>
                                        </p:tgtEl>
                                        <p:attrNameLst>
                                          <p:attrName>ppt_x</p:attrName>
                                        </p:attrNameLst>
                                      </p:cBhvr>
                                      <p:tavLst>
                                        <p:tav tm="0">
                                          <p:val>
                                            <p:strVal val="#ppt_x+0.4"/>
                                          </p:val>
                                        </p:tav>
                                        <p:tav tm="100000">
                                          <p:val>
                                            <p:strVal val="#ppt_x-0.05"/>
                                          </p:val>
                                        </p:tav>
                                      </p:tavLst>
                                    </p:anim>
                                    <p:anim calcmode="lin" valueType="num">
                                      <p:cBhvr>
                                        <p:cTn id="34" dur="800" decel="100000" fill="hold"/>
                                        <p:tgtEl>
                                          <p:spTgt spid="92"/>
                                        </p:tgtEl>
                                        <p:attrNameLst>
                                          <p:attrName>ppt_y</p:attrName>
                                        </p:attrNameLst>
                                      </p:cBhvr>
                                      <p:tavLst>
                                        <p:tav tm="0">
                                          <p:val>
                                            <p:strVal val="#ppt_y-0.4"/>
                                          </p:val>
                                        </p:tav>
                                        <p:tav tm="100000">
                                          <p:val>
                                            <p:strVal val="#ppt_y+0.1"/>
                                          </p:val>
                                        </p:tav>
                                      </p:tavLst>
                                    </p:anim>
                                    <p:anim calcmode="lin" valueType="num">
                                      <p:cBhvr>
                                        <p:cTn id="35" dur="200" accel="100000" fill="hold">
                                          <p:stCondLst>
                                            <p:cond delay="800"/>
                                          </p:stCondLst>
                                        </p:cTn>
                                        <p:tgtEl>
                                          <p:spTgt spid="92"/>
                                        </p:tgtEl>
                                        <p:attrNameLst>
                                          <p:attrName>ppt_x</p:attrName>
                                        </p:attrNameLst>
                                      </p:cBhvr>
                                      <p:tavLst>
                                        <p:tav tm="0">
                                          <p:val>
                                            <p:strVal val="#ppt_x-0.05"/>
                                          </p:val>
                                        </p:tav>
                                        <p:tav tm="100000">
                                          <p:val>
                                            <p:strVal val="#ppt_x"/>
                                          </p:val>
                                        </p:tav>
                                      </p:tavLst>
                                    </p:anim>
                                    <p:anim calcmode="lin" valueType="num">
                                      <p:cBhvr>
                                        <p:cTn id="36" dur="200" accel="100000" fill="hold">
                                          <p:stCondLst>
                                            <p:cond delay="800"/>
                                          </p:stCondLst>
                                        </p:cTn>
                                        <p:tgtEl>
                                          <p:spTgt spid="92"/>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p:bldP spid="79" grpId="0"/>
      <p:bldP spid="9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04800" y="749300"/>
            <a:ext cx="6192344" cy="400110"/>
            <a:chOff x="424117" y="898245"/>
            <a:chExt cx="6192344" cy="400110"/>
          </a:xfrm>
        </p:grpSpPr>
        <p:sp>
          <p:nvSpPr>
            <p:cNvPr id="2" name="平行四边形 1"/>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p:cNvSpPr txBox="1"/>
            <p:nvPr/>
          </p:nvSpPr>
          <p:spPr>
            <a:xfrm>
              <a:off x="1052423" y="898245"/>
              <a:ext cx="5564038" cy="400110"/>
            </a:xfrm>
            <a:prstGeom prst="rect">
              <a:avLst/>
            </a:prstGeom>
            <a:noFill/>
          </p:spPr>
          <p:txBody>
            <a:bodyPr wrap="square" rtlCol="0">
              <a:spAutoFit/>
            </a:bodyPr>
            <a:lstStyle/>
            <a:p>
              <a:r>
                <a:rPr lang="zh-CN" altLang="en-US" sz="2000" b="1" dirty="0"/>
                <a:t>计算机网络的性能指标</a:t>
              </a:r>
              <a:endParaRPr lang="zh-CN" altLang="en-US" sz="2000" b="1" dirty="0"/>
            </a:p>
          </p:txBody>
        </p:sp>
      </p:grpSp>
      <p:sp>
        <p:nvSpPr>
          <p:cNvPr id="86" name="îṡ1îḑè"/>
          <p:cNvSpPr/>
          <p:nvPr/>
        </p:nvSpPr>
        <p:spPr>
          <a:xfrm>
            <a:off x="304800" y="1299908"/>
            <a:ext cx="1334228" cy="482600"/>
          </a:xfrm>
          <a:prstGeom prst="rect">
            <a:avLst/>
          </a:prstGeom>
          <a:solidFill>
            <a:schemeClr val="accent1"/>
          </a:solidFill>
          <a:ln w="12700" cap="rnd">
            <a:noFill/>
            <a:prstDash val="solid"/>
            <a:round/>
          </a:ln>
          <a:effectLst>
            <a:outerShdw blurRad="254000" dist="127000" algn="ctr" rotWithShape="0">
              <a:schemeClr val="accent1">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r>
              <a:rPr lang="zh-CN" altLang="en-US" b="1" dirty="0">
                <a:solidFill>
                  <a:schemeClr val="bg1"/>
                </a:solidFill>
              </a:rPr>
              <a:t>速率</a:t>
            </a:r>
            <a:endParaRPr lang="en-GB" b="1" dirty="0">
              <a:solidFill>
                <a:schemeClr val="bg1"/>
              </a:solidFill>
            </a:endParaRPr>
          </a:p>
        </p:txBody>
      </p:sp>
      <p:sp>
        <p:nvSpPr>
          <p:cNvPr id="87" name="îṧḻîḍê"/>
          <p:cNvSpPr/>
          <p:nvPr/>
        </p:nvSpPr>
        <p:spPr>
          <a:xfrm>
            <a:off x="1768825" y="1299908"/>
            <a:ext cx="1334228" cy="482600"/>
          </a:xfrm>
          <a:prstGeom prst="rect">
            <a:avLst/>
          </a:prstGeom>
          <a:solidFill>
            <a:schemeClr val="bg2">
              <a:lumMod val="90000"/>
            </a:schemeClr>
          </a:solidFill>
          <a:ln w="12700" cap="rnd">
            <a:noFill/>
            <a:prstDash val="solid"/>
            <a:rou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r>
              <a:rPr lang="zh-CN" altLang="en-US" b="1" dirty="0">
                <a:solidFill>
                  <a:schemeClr val="bg1"/>
                </a:solidFill>
              </a:rPr>
              <a:t>带宽</a:t>
            </a:r>
            <a:endParaRPr lang="en-GB" b="1" dirty="0">
              <a:solidFill>
                <a:schemeClr val="bg1"/>
              </a:solidFill>
            </a:endParaRPr>
          </a:p>
        </p:txBody>
      </p:sp>
      <p:sp>
        <p:nvSpPr>
          <p:cNvPr id="88" name="iṡlíďè"/>
          <p:cNvSpPr/>
          <p:nvPr/>
        </p:nvSpPr>
        <p:spPr>
          <a:xfrm>
            <a:off x="3232850" y="1299908"/>
            <a:ext cx="1334228" cy="482600"/>
          </a:xfrm>
          <a:prstGeom prst="rect">
            <a:avLst/>
          </a:prstGeom>
          <a:solidFill>
            <a:schemeClr val="bg2">
              <a:lumMod val="90000"/>
            </a:schemeClr>
          </a:solidFill>
          <a:ln w="12700" cap="rnd">
            <a:noFill/>
            <a:prstDash val="solid"/>
            <a:rou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r>
              <a:rPr lang="zh-CN" altLang="en-US" b="1" dirty="0">
                <a:solidFill>
                  <a:srgbClr val="FFFFFF"/>
                </a:solidFill>
              </a:rPr>
              <a:t>吞吐量</a:t>
            </a:r>
            <a:endParaRPr lang="en-GB" b="1" dirty="0">
              <a:solidFill>
                <a:srgbClr val="FFFFFF"/>
              </a:solidFill>
            </a:endParaRPr>
          </a:p>
        </p:txBody>
      </p:sp>
      <p:sp>
        <p:nvSpPr>
          <p:cNvPr id="89" name="iṥľïdè"/>
          <p:cNvSpPr/>
          <p:nvPr/>
        </p:nvSpPr>
        <p:spPr>
          <a:xfrm>
            <a:off x="4696875" y="1299908"/>
            <a:ext cx="1334228" cy="482600"/>
          </a:xfrm>
          <a:prstGeom prst="rect">
            <a:avLst/>
          </a:prstGeom>
          <a:solidFill>
            <a:schemeClr val="bg2">
              <a:lumMod val="90000"/>
            </a:schemeClr>
          </a:solidFill>
          <a:ln w="12700" cap="rnd">
            <a:noFill/>
            <a:prstDash val="solid"/>
            <a:rou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r>
              <a:rPr lang="zh-CN" altLang="en-US" b="1" dirty="0">
                <a:solidFill>
                  <a:schemeClr val="bg1"/>
                </a:solidFill>
              </a:rPr>
              <a:t>时延</a:t>
            </a:r>
            <a:endParaRPr lang="en-GB" b="1" dirty="0">
              <a:solidFill>
                <a:schemeClr val="bg1"/>
              </a:solidFill>
            </a:endParaRPr>
          </a:p>
        </p:txBody>
      </p:sp>
      <p:sp>
        <p:nvSpPr>
          <p:cNvPr id="90" name="îśľîḍé"/>
          <p:cNvSpPr/>
          <p:nvPr/>
        </p:nvSpPr>
        <p:spPr>
          <a:xfrm>
            <a:off x="7624925" y="1299908"/>
            <a:ext cx="1334228" cy="482600"/>
          </a:xfrm>
          <a:prstGeom prst="rect">
            <a:avLst/>
          </a:prstGeom>
          <a:solidFill>
            <a:schemeClr val="bg2">
              <a:lumMod val="90000"/>
            </a:schemeClr>
          </a:solidFill>
          <a:ln w="12700" cap="rnd">
            <a:noFill/>
            <a:prstDash val="solid"/>
            <a:rou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r>
              <a:rPr lang="zh-CN" altLang="en-US" b="1" dirty="0">
                <a:solidFill>
                  <a:schemeClr val="bg1"/>
                </a:solidFill>
              </a:rPr>
              <a:t>往返时间</a:t>
            </a:r>
            <a:endParaRPr lang="en-GB" b="1" dirty="0">
              <a:solidFill>
                <a:schemeClr val="bg1"/>
              </a:solidFill>
            </a:endParaRPr>
          </a:p>
        </p:txBody>
      </p:sp>
      <p:sp>
        <p:nvSpPr>
          <p:cNvPr id="91" name="îśľîḍé"/>
          <p:cNvSpPr/>
          <p:nvPr/>
        </p:nvSpPr>
        <p:spPr>
          <a:xfrm>
            <a:off x="6160900" y="1299908"/>
            <a:ext cx="1334228" cy="482600"/>
          </a:xfrm>
          <a:prstGeom prst="rect">
            <a:avLst/>
          </a:prstGeom>
          <a:solidFill>
            <a:schemeClr val="bg2">
              <a:lumMod val="90000"/>
            </a:schemeClr>
          </a:solidFill>
          <a:ln w="12700" cap="rnd">
            <a:noFill/>
            <a:prstDash val="solid"/>
            <a:rou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r>
              <a:rPr lang="zh-CN" altLang="en-US" b="1" dirty="0">
                <a:solidFill>
                  <a:schemeClr val="bg1"/>
                </a:solidFill>
              </a:rPr>
              <a:t>时延带宽积</a:t>
            </a:r>
            <a:endParaRPr lang="en-GB" b="1" dirty="0">
              <a:solidFill>
                <a:schemeClr val="bg1"/>
              </a:solidFill>
            </a:endParaRPr>
          </a:p>
        </p:txBody>
      </p:sp>
      <p:sp>
        <p:nvSpPr>
          <p:cNvPr id="92" name="îśľîḍé"/>
          <p:cNvSpPr/>
          <p:nvPr/>
        </p:nvSpPr>
        <p:spPr>
          <a:xfrm>
            <a:off x="9088950" y="1299908"/>
            <a:ext cx="1334228" cy="482600"/>
          </a:xfrm>
          <a:prstGeom prst="rect">
            <a:avLst/>
          </a:prstGeom>
          <a:solidFill>
            <a:schemeClr val="bg2">
              <a:lumMod val="90000"/>
            </a:schemeClr>
          </a:solidFill>
          <a:ln w="12700" cap="rnd">
            <a:noFill/>
            <a:prstDash val="solid"/>
            <a:rou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r>
              <a:rPr lang="zh-CN" altLang="en-US" b="1" dirty="0">
                <a:solidFill>
                  <a:schemeClr val="bg1"/>
                </a:solidFill>
              </a:rPr>
              <a:t>利用率</a:t>
            </a:r>
            <a:endParaRPr lang="en-GB" b="1" dirty="0">
              <a:solidFill>
                <a:schemeClr val="bg1"/>
              </a:solidFill>
            </a:endParaRPr>
          </a:p>
        </p:txBody>
      </p:sp>
      <p:sp>
        <p:nvSpPr>
          <p:cNvPr id="93" name="îśľîḍé"/>
          <p:cNvSpPr/>
          <p:nvPr/>
        </p:nvSpPr>
        <p:spPr>
          <a:xfrm>
            <a:off x="10552974" y="1299908"/>
            <a:ext cx="1334228" cy="482600"/>
          </a:xfrm>
          <a:prstGeom prst="rect">
            <a:avLst/>
          </a:prstGeom>
          <a:solidFill>
            <a:schemeClr val="bg2">
              <a:lumMod val="90000"/>
            </a:schemeClr>
          </a:solidFill>
          <a:ln w="12700" cap="rnd">
            <a:noFill/>
            <a:prstDash val="solid"/>
            <a:rou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r>
              <a:rPr lang="zh-CN" altLang="en-US" b="1" dirty="0">
                <a:solidFill>
                  <a:schemeClr val="bg1"/>
                </a:solidFill>
              </a:rPr>
              <a:t>丢包率</a:t>
            </a:r>
            <a:endParaRPr lang="en-GB" b="1" dirty="0">
              <a:solidFill>
                <a:schemeClr val="bg1"/>
              </a:solidFill>
            </a:endParaRPr>
          </a:p>
        </p:txBody>
      </p:sp>
      <p:sp>
        <p:nvSpPr>
          <p:cNvPr id="24" name="íşlïḍè"/>
          <p:cNvSpPr txBox="1"/>
          <p:nvPr/>
        </p:nvSpPr>
        <p:spPr>
          <a:xfrm>
            <a:off x="1223411" y="1933006"/>
            <a:ext cx="10546831" cy="677705"/>
          </a:xfrm>
          <a:prstGeom prst="rect">
            <a:avLst/>
          </a:prstGeom>
          <a:noFill/>
        </p:spPr>
        <p:txBody>
          <a:bodyPr wrap="square" lIns="91440" tIns="45720" rIns="91440" bIns="45720" anchor="ctr">
            <a:noAutofit/>
          </a:bodyPr>
          <a:lstStyle/>
          <a:p>
            <a:r>
              <a:rPr lang="zh-CN" altLang="en-US" b="1" dirty="0"/>
              <a:t>速率是</a:t>
            </a:r>
            <a:r>
              <a:rPr lang="zh-CN" altLang="en-US" b="1" dirty="0">
                <a:solidFill>
                  <a:schemeClr val="accent1">
                    <a:lumMod val="75000"/>
                  </a:schemeClr>
                </a:solidFill>
              </a:rPr>
              <a:t>指数据的传送速率</a:t>
            </a:r>
            <a:r>
              <a:rPr lang="zh-CN" altLang="en-US" b="1" dirty="0"/>
              <a:t>（即</a:t>
            </a:r>
            <a:r>
              <a:rPr lang="zh-CN" altLang="en-US" b="1" dirty="0">
                <a:solidFill>
                  <a:schemeClr val="accent1">
                    <a:lumMod val="75000"/>
                  </a:schemeClr>
                </a:solidFill>
              </a:rPr>
              <a:t>每秒传送多少个比特</a:t>
            </a:r>
            <a:r>
              <a:rPr lang="zh-CN" altLang="en-US" b="1" dirty="0"/>
              <a:t>），也称为</a:t>
            </a:r>
            <a:r>
              <a:rPr lang="zh-CN" altLang="en-US" b="1" dirty="0">
                <a:solidFill>
                  <a:schemeClr val="accent1">
                    <a:lumMod val="75000"/>
                  </a:schemeClr>
                </a:solidFill>
              </a:rPr>
              <a:t>数据率</a:t>
            </a:r>
            <a:r>
              <a:rPr lang="zh-CN" altLang="en-US" b="1" dirty="0"/>
              <a:t>（</a:t>
            </a:r>
            <a:r>
              <a:rPr lang="en-US" altLang="zh-CN" b="1" dirty="0"/>
              <a:t>Data Rate</a:t>
            </a:r>
            <a:r>
              <a:rPr lang="zh-CN" altLang="en-US" b="1" dirty="0"/>
              <a:t>）或</a:t>
            </a:r>
            <a:r>
              <a:rPr lang="zh-CN" altLang="en-US" b="1" dirty="0">
                <a:solidFill>
                  <a:schemeClr val="accent1">
                    <a:lumMod val="75000"/>
                  </a:schemeClr>
                </a:solidFill>
              </a:rPr>
              <a:t>比特率</a:t>
            </a:r>
            <a:r>
              <a:rPr lang="zh-CN" altLang="en-US" b="1" dirty="0"/>
              <a:t>（</a:t>
            </a:r>
            <a:r>
              <a:rPr lang="en-US" altLang="zh-CN" b="1" dirty="0"/>
              <a:t>Bit Rate</a:t>
            </a:r>
            <a:r>
              <a:rPr lang="zh-CN" altLang="en-US" b="1" dirty="0"/>
              <a:t>）。</a:t>
            </a:r>
            <a:endParaRPr lang="zh-CN" altLang="en-US" b="1" dirty="0"/>
          </a:p>
        </p:txBody>
      </p:sp>
      <p:sp>
        <p:nvSpPr>
          <p:cNvPr id="26" name="íşlïḍè"/>
          <p:cNvSpPr txBox="1"/>
          <p:nvPr/>
        </p:nvSpPr>
        <p:spPr>
          <a:xfrm>
            <a:off x="1223411" y="2637691"/>
            <a:ext cx="10369247" cy="956409"/>
          </a:xfrm>
          <a:prstGeom prst="rect">
            <a:avLst/>
          </a:prstGeom>
          <a:noFill/>
        </p:spPr>
        <p:txBody>
          <a:bodyPr wrap="square" lIns="91440" tIns="45720" rIns="91440" bIns="45720" anchor="ctr">
            <a:noAutofit/>
          </a:bodyPr>
          <a:lstStyle/>
          <a:p>
            <a:r>
              <a:rPr lang="zh-CN" altLang="en-US" b="1" dirty="0"/>
              <a:t>速率的基本单位是</a:t>
            </a:r>
            <a:r>
              <a:rPr lang="zh-CN" altLang="en-US" b="1" dirty="0">
                <a:solidFill>
                  <a:schemeClr val="accent1">
                    <a:lumMod val="75000"/>
                  </a:schemeClr>
                </a:solidFill>
              </a:rPr>
              <a:t>比特</a:t>
            </a:r>
            <a:r>
              <a:rPr lang="en-US" altLang="zh-CN" b="1" dirty="0">
                <a:solidFill>
                  <a:schemeClr val="accent1">
                    <a:lumMod val="75000"/>
                  </a:schemeClr>
                </a:solidFill>
              </a:rPr>
              <a:t>/</a:t>
            </a:r>
            <a:r>
              <a:rPr lang="zh-CN" altLang="en-US" b="1" dirty="0">
                <a:solidFill>
                  <a:schemeClr val="accent1">
                    <a:lumMod val="75000"/>
                  </a:schemeClr>
                </a:solidFill>
              </a:rPr>
              <a:t>秒</a:t>
            </a:r>
            <a:r>
              <a:rPr lang="zh-CN" altLang="en-US" b="1" dirty="0"/>
              <a:t>（</a:t>
            </a:r>
            <a:r>
              <a:rPr lang="en-US" altLang="zh-CN" b="1" dirty="0"/>
              <a:t>bit/s</a:t>
            </a:r>
            <a:r>
              <a:rPr lang="zh-CN" altLang="en-US" b="1" dirty="0"/>
              <a:t>，可简记为</a:t>
            </a:r>
            <a:r>
              <a:rPr lang="en-US" altLang="zh-CN" b="1" dirty="0"/>
              <a:t>b/s</a:t>
            </a:r>
            <a:r>
              <a:rPr lang="zh-CN" altLang="en-US" b="1" dirty="0"/>
              <a:t>，有时也记为</a:t>
            </a:r>
            <a:r>
              <a:rPr lang="en-US" altLang="zh-CN" b="1" dirty="0"/>
              <a:t>bps</a:t>
            </a:r>
            <a:r>
              <a:rPr lang="zh-CN" altLang="en-US" b="1" dirty="0"/>
              <a:t>，即</a:t>
            </a:r>
            <a:r>
              <a:rPr lang="en-US" altLang="zh-CN" b="1" dirty="0"/>
              <a:t>bit per second</a:t>
            </a:r>
            <a:r>
              <a:rPr lang="zh-CN" altLang="en-US" b="1" dirty="0"/>
              <a:t>）。速率的常用单位有</a:t>
            </a:r>
            <a:r>
              <a:rPr lang="zh-CN" altLang="en-US" b="1" dirty="0">
                <a:solidFill>
                  <a:schemeClr val="accent1">
                    <a:lumMod val="75000"/>
                  </a:schemeClr>
                </a:solidFill>
              </a:rPr>
              <a:t>千比特</a:t>
            </a:r>
            <a:r>
              <a:rPr lang="en-US" altLang="zh-CN" b="1" dirty="0">
                <a:solidFill>
                  <a:schemeClr val="accent1">
                    <a:lumMod val="75000"/>
                  </a:schemeClr>
                </a:solidFill>
              </a:rPr>
              <a:t>/</a:t>
            </a:r>
            <a:r>
              <a:rPr lang="zh-CN" altLang="en-US" b="1" dirty="0">
                <a:solidFill>
                  <a:schemeClr val="accent1">
                    <a:lumMod val="75000"/>
                  </a:schemeClr>
                </a:solidFill>
              </a:rPr>
              <a:t>秒</a:t>
            </a:r>
            <a:r>
              <a:rPr lang="zh-CN" altLang="en-US" b="1" dirty="0"/>
              <a:t>（</a:t>
            </a:r>
            <a:r>
              <a:rPr lang="en-US" altLang="zh-CN" b="1" dirty="0"/>
              <a:t>kb/s</a:t>
            </a:r>
            <a:r>
              <a:rPr lang="zh-CN" altLang="en-US" b="1" dirty="0"/>
              <a:t>或</a:t>
            </a:r>
            <a:r>
              <a:rPr lang="en-US" altLang="zh-CN" b="1" dirty="0"/>
              <a:t>kbps</a:t>
            </a:r>
            <a:r>
              <a:rPr lang="zh-CN" altLang="en-US" b="1" dirty="0"/>
              <a:t>）、</a:t>
            </a:r>
            <a:r>
              <a:rPr lang="zh-CN" altLang="en-US" b="1" dirty="0">
                <a:solidFill>
                  <a:schemeClr val="accent1">
                    <a:lumMod val="75000"/>
                  </a:schemeClr>
                </a:solidFill>
              </a:rPr>
              <a:t>兆比特</a:t>
            </a:r>
            <a:r>
              <a:rPr lang="en-US" altLang="zh-CN" b="1" dirty="0">
                <a:solidFill>
                  <a:schemeClr val="accent1">
                    <a:lumMod val="75000"/>
                  </a:schemeClr>
                </a:solidFill>
              </a:rPr>
              <a:t>/</a:t>
            </a:r>
            <a:r>
              <a:rPr lang="zh-CN" altLang="en-US" b="1" dirty="0">
                <a:solidFill>
                  <a:schemeClr val="accent1">
                    <a:lumMod val="75000"/>
                  </a:schemeClr>
                </a:solidFill>
              </a:rPr>
              <a:t>秒</a:t>
            </a:r>
            <a:r>
              <a:rPr lang="zh-CN" altLang="en-US" b="1" dirty="0"/>
              <a:t>（</a:t>
            </a:r>
            <a:r>
              <a:rPr lang="en-US" altLang="zh-CN" b="1" dirty="0"/>
              <a:t>Mb/s</a:t>
            </a:r>
            <a:r>
              <a:rPr lang="zh-CN" altLang="en-US" b="1" dirty="0"/>
              <a:t>或</a:t>
            </a:r>
            <a:r>
              <a:rPr lang="en-US" altLang="zh-CN" b="1" dirty="0"/>
              <a:t>Mbps</a:t>
            </a:r>
            <a:r>
              <a:rPr lang="zh-CN" altLang="en-US" b="1" dirty="0"/>
              <a:t>）、</a:t>
            </a:r>
            <a:r>
              <a:rPr lang="zh-CN" altLang="en-US" b="1" dirty="0">
                <a:solidFill>
                  <a:schemeClr val="accent1">
                    <a:lumMod val="75000"/>
                  </a:schemeClr>
                </a:solidFill>
              </a:rPr>
              <a:t>吉比特</a:t>
            </a:r>
            <a:r>
              <a:rPr lang="en-US" altLang="zh-CN" b="1" dirty="0">
                <a:solidFill>
                  <a:schemeClr val="accent1">
                    <a:lumMod val="75000"/>
                  </a:schemeClr>
                </a:solidFill>
              </a:rPr>
              <a:t>/</a:t>
            </a:r>
            <a:r>
              <a:rPr lang="zh-CN" altLang="en-US" b="1" dirty="0">
                <a:solidFill>
                  <a:schemeClr val="accent1">
                    <a:lumMod val="75000"/>
                  </a:schemeClr>
                </a:solidFill>
              </a:rPr>
              <a:t>秒</a:t>
            </a:r>
            <a:r>
              <a:rPr lang="zh-CN" altLang="en-US" b="1" dirty="0"/>
              <a:t>（</a:t>
            </a:r>
            <a:r>
              <a:rPr lang="en-US" altLang="zh-CN" b="1" dirty="0"/>
              <a:t>Gb/s</a:t>
            </a:r>
            <a:r>
              <a:rPr lang="zh-CN" altLang="en-US" b="1" dirty="0"/>
              <a:t>或</a:t>
            </a:r>
            <a:r>
              <a:rPr lang="en-US" altLang="zh-CN" b="1" dirty="0"/>
              <a:t>Gbps</a:t>
            </a:r>
            <a:r>
              <a:rPr lang="zh-CN" altLang="en-US" b="1" dirty="0"/>
              <a:t>）以及</a:t>
            </a:r>
            <a:r>
              <a:rPr lang="zh-CN" altLang="en-US" b="1" dirty="0">
                <a:solidFill>
                  <a:schemeClr val="accent1">
                    <a:lumMod val="75000"/>
                  </a:schemeClr>
                </a:solidFill>
              </a:rPr>
              <a:t>太比特</a:t>
            </a:r>
            <a:r>
              <a:rPr lang="en-US" altLang="zh-CN" b="1" dirty="0">
                <a:solidFill>
                  <a:schemeClr val="accent1">
                    <a:lumMod val="75000"/>
                  </a:schemeClr>
                </a:solidFill>
              </a:rPr>
              <a:t>/</a:t>
            </a:r>
            <a:r>
              <a:rPr lang="zh-CN" altLang="en-US" b="1" dirty="0">
                <a:solidFill>
                  <a:schemeClr val="accent1">
                    <a:lumMod val="75000"/>
                  </a:schemeClr>
                </a:solidFill>
              </a:rPr>
              <a:t>秒</a:t>
            </a:r>
            <a:r>
              <a:rPr lang="zh-CN" altLang="en-US" b="1" dirty="0"/>
              <a:t>（</a:t>
            </a:r>
            <a:r>
              <a:rPr lang="en-US" altLang="zh-CN" b="1" dirty="0"/>
              <a:t>Tb/s</a:t>
            </a:r>
            <a:r>
              <a:rPr lang="zh-CN" altLang="en-US" b="1" dirty="0"/>
              <a:t>或</a:t>
            </a:r>
            <a:r>
              <a:rPr lang="en-US" altLang="zh-CN" b="1" dirty="0"/>
              <a:t>Tbps</a:t>
            </a:r>
            <a:r>
              <a:rPr lang="zh-CN" altLang="en-US" b="1" dirty="0"/>
              <a:t>）。</a:t>
            </a:r>
            <a:endParaRPr lang="zh-CN" altLang="en-US" b="1" dirty="0"/>
          </a:p>
        </p:txBody>
      </p:sp>
      <p:sp>
        <p:nvSpPr>
          <p:cNvPr id="10" name="矩形 9"/>
          <p:cNvSpPr/>
          <p:nvPr/>
        </p:nvSpPr>
        <p:spPr>
          <a:xfrm>
            <a:off x="933106" y="2144058"/>
            <a:ext cx="255600" cy="2556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p:cNvSpPr/>
          <p:nvPr/>
        </p:nvSpPr>
        <p:spPr>
          <a:xfrm>
            <a:off x="936479" y="2709181"/>
            <a:ext cx="255600" cy="2556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32" name="表格 9"/>
          <p:cNvGraphicFramePr>
            <a:graphicFrameLocks noGrp="1"/>
          </p:cNvGraphicFramePr>
          <p:nvPr/>
        </p:nvGraphicFramePr>
        <p:xfrm>
          <a:off x="933106" y="3962272"/>
          <a:ext cx="4992116" cy="2225040"/>
        </p:xfrm>
        <a:graphic>
          <a:graphicData uri="http://schemas.openxmlformats.org/drawingml/2006/table">
            <a:tbl>
              <a:tblPr firstRow="1" bandRow="1">
                <a:tableStyleId>{5C22544A-7EE6-4342-B048-85BDC9FD1C3A}</a:tableStyleId>
              </a:tblPr>
              <a:tblGrid>
                <a:gridCol w="1766267"/>
                <a:gridCol w="3225849"/>
              </a:tblGrid>
              <a:tr h="370840">
                <a:tc>
                  <a:txBody>
                    <a:bodyPr/>
                    <a:lstStyle/>
                    <a:p>
                      <a:pPr algn="ctr"/>
                      <a:endParaRPr lang="zh-CN" altLang="en-US" dirty="0">
                        <a:solidFill>
                          <a:schemeClr val="tx1"/>
                        </a:solidFill>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p>
                      <a:endParaRPr lang="zh-CN" altLang="en-US" sz="1600" b="1"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1600" b="1"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p>
                      <a:pPr marL="0" algn="l" defTabSz="914400" rtl="0" eaLnBrk="1" latinLnBrk="0" hangingPunct="1"/>
                      <a:endParaRPr lang="zh-CN" altLang="en-US" sz="1600" b="1" kern="1200" dirty="0">
                        <a:solidFill>
                          <a:schemeClr val="dk1"/>
                        </a:solidFill>
                        <a:latin typeface="+mn-lt"/>
                        <a:ea typeface="+mn-ea"/>
                        <a:cs typeface="+mn-cs"/>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400" rtl="0" eaLnBrk="1" latinLnBrk="0" hangingPunct="1"/>
                      <a:endParaRPr lang="zh-CN" altLang="en-US" sz="1600" b="1"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p>
                      <a:pPr marL="0" algn="l" defTabSz="914400" rtl="0" eaLnBrk="1" latinLnBrk="0" hangingPunct="1"/>
                      <a:endParaRPr lang="zh-CN" altLang="en-US" sz="1600" b="1" kern="1200" dirty="0">
                        <a:solidFill>
                          <a:schemeClr val="dk1"/>
                        </a:solidFill>
                        <a:latin typeface="+mn-lt"/>
                        <a:ea typeface="+mn-ea"/>
                        <a:cs typeface="+mn-cs"/>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400" rtl="0" eaLnBrk="1" latinLnBrk="0" hangingPunct="1"/>
                      <a:endParaRPr lang="zh-CN" altLang="en-US" sz="1600" b="1"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p>
                      <a:pPr marL="0" algn="l" defTabSz="914400" rtl="0" eaLnBrk="1" latinLnBrk="0" hangingPunct="1"/>
                      <a:endParaRPr lang="zh-CN" altLang="en-US" sz="1600" b="1" kern="1200" dirty="0">
                        <a:solidFill>
                          <a:schemeClr val="dk1"/>
                        </a:solidFill>
                        <a:latin typeface="+mn-lt"/>
                        <a:ea typeface="+mn-ea"/>
                        <a:cs typeface="+mn-cs"/>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400" rtl="0" eaLnBrk="1" latinLnBrk="0" hangingPunct="1"/>
                      <a:endParaRPr lang="zh-CN" altLang="en-US" sz="1600" b="1"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p>
                      <a:pPr marL="0" algn="l" defTabSz="914400" rtl="0" eaLnBrk="1" latinLnBrk="0" hangingPunct="1"/>
                      <a:endParaRPr lang="zh-CN" altLang="en-US" sz="1600" b="1" kern="1200" dirty="0">
                        <a:solidFill>
                          <a:schemeClr val="dk1"/>
                        </a:solidFill>
                        <a:latin typeface="+mn-lt"/>
                        <a:ea typeface="+mn-ea"/>
                        <a:cs typeface="+mn-cs"/>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400" rtl="0" eaLnBrk="1" latinLnBrk="0" hangingPunct="1"/>
                      <a:endParaRPr lang="zh-CN" altLang="en-US" sz="1600" b="1"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33" name="文本框 32"/>
          <p:cNvSpPr txBox="1"/>
          <p:nvPr/>
        </p:nvSpPr>
        <p:spPr>
          <a:xfrm>
            <a:off x="988492" y="3962272"/>
            <a:ext cx="1625866" cy="369332"/>
          </a:xfrm>
          <a:prstGeom prst="rect">
            <a:avLst/>
          </a:prstGeom>
          <a:noFill/>
        </p:spPr>
        <p:txBody>
          <a:bodyPr wrap="square">
            <a:spAutoFit/>
          </a:bodyPr>
          <a:lstStyle/>
          <a:p>
            <a:pPr algn="ctr"/>
            <a:r>
              <a:rPr lang="zh-CN" altLang="en-US" b="1" dirty="0">
                <a:solidFill>
                  <a:schemeClr val="tx1"/>
                </a:solidFill>
              </a:rPr>
              <a:t>速率的单位</a:t>
            </a:r>
            <a:endParaRPr lang="zh-CN" altLang="en-US" b="1" dirty="0">
              <a:solidFill>
                <a:schemeClr val="tx1"/>
              </a:solidFill>
            </a:endParaRPr>
          </a:p>
        </p:txBody>
      </p:sp>
      <p:sp>
        <p:nvSpPr>
          <p:cNvPr id="34" name="文本框 33"/>
          <p:cNvSpPr txBox="1"/>
          <p:nvPr/>
        </p:nvSpPr>
        <p:spPr>
          <a:xfrm>
            <a:off x="3517586" y="3960775"/>
            <a:ext cx="1625866" cy="369332"/>
          </a:xfrm>
          <a:prstGeom prst="rect">
            <a:avLst/>
          </a:prstGeom>
          <a:noFill/>
        </p:spPr>
        <p:txBody>
          <a:bodyPr wrap="square">
            <a:spAutoFit/>
          </a:bodyPr>
          <a:lstStyle/>
          <a:p>
            <a:pPr algn="ctr"/>
            <a:r>
              <a:rPr lang="zh-CN" altLang="en-US" b="1" dirty="0"/>
              <a:t>换算关系</a:t>
            </a:r>
            <a:endParaRPr lang="zh-CN" altLang="en-US" b="1" dirty="0">
              <a:solidFill>
                <a:schemeClr val="tx1"/>
              </a:solidFill>
            </a:endParaRPr>
          </a:p>
        </p:txBody>
      </p:sp>
      <p:sp>
        <p:nvSpPr>
          <p:cNvPr id="35" name="文本框 34"/>
          <p:cNvSpPr txBox="1"/>
          <p:nvPr/>
        </p:nvSpPr>
        <p:spPr>
          <a:xfrm>
            <a:off x="933106" y="4346967"/>
            <a:ext cx="1625866" cy="338554"/>
          </a:xfrm>
          <a:prstGeom prst="rect">
            <a:avLst/>
          </a:prstGeom>
          <a:noFill/>
        </p:spPr>
        <p:txBody>
          <a:bodyPr wrap="square">
            <a:spAutoFit/>
          </a:bodyPr>
          <a:lstStyle/>
          <a:p>
            <a:r>
              <a:rPr lang="zh-CN" altLang="en-US" sz="1600" b="1" dirty="0">
                <a:solidFill>
                  <a:schemeClr val="tx1"/>
                </a:solidFill>
              </a:rPr>
              <a:t>比特</a:t>
            </a:r>
            <a:r>
              <a:rPr lang="en-US" altLang="zh-CN" sz="1600" b="1" dirty="0">
                <a:solidFill>
                  <a:schemeClr val="tx1"/>
                </a:solidFill>
              </a:rPr>
              <a:t>/</a:t>
            </a:r>
            <a:r>
              <a:rPr lang="zh-CN" altLang="en-US" sz="1600" b="1" dirty="0">
                <a:solidFill>
                  <a:schemeClr val="tx1"/>
                </a:solidFill>
              </a:rPr>
              <a:t>秒（</a:t>
            </a:r>
            <a:r>
              <a:rPr lang="en-US" altLang="zh-CN" sz="1600" b="1" dirty="0">
                <a:solidFill>
                  <a:schemeClr val="tx1"/>
                </a:solidFill>
              </a:rPr>
              <a:t>b/s</a:t>
            </a:r>
            <a:r>
              <a:rPr lang="zh-CN" altLang="en-US" sz="1600" b="1" dirty="0">
                <a:solidFill>
                  <a:schemeClr val="tx1"/>
                </a:solidFill>
              </a:rPr>
              <a:t>）</a:t>
            </a:r>
            <a:endParaRPr lang="zh-CN" altLang="en-US" sz="1600" b="1" dirty="0">
              <a:solidFill>
                <a:schemeClr val="tx1"/>
              </a:solidFill>
            </a:endParaRPr>
          </a:p>
        </p:txBody>
      </p:sp>
      <p:sp>
        <p:nvSpPr>
          <p:cNvPr id="36" name="文本框 35"/>
          <p:cNvSpPr txBox="1"/>
          <p:nvPr/>
        </p:nvSpPr>
        <p:spPr>
          <a:xfrm>
            <a:off x="933106" y="4718747"/>
            <a:ext cx="1625866" cy="338554"/>
          </a:xfrm>
          <a:prstGeom prst="rect">
            <a:avLst/>
          </a:prstGeom>
          <a:noFill/>
        </p:spPr>
        <p:txBody>
          <a:bodyPr wrap="square">
            <a:spAutoFit/>
          </a:bodyPr>
          <a:lstStyle/>
          <a:p>
            <a:r>
              <a:rPr lang="zh-CN" altLang="en-US" sz="1600" b="1" dirty="0"/>
              <a:t>千比特</a:t>
            </a:r>
            <a:r>
              <a:rPr lang="en-US" altLang="zh-CN" sz="1600" b="1" dirty="0"/>
              <a:t>/</a:t>
            </a:r>
            <a:r>
              <a:rPr lang="zh-CN" altLang="en-US" sz="1600" b="1" dirty="0"/>
              <a:t>秒</a:t>
            </a:r>
            <a:r>
              <a:rPr lang="zh-CN" altLang="en-US" sz="1600" b="1" dirty="0">
                <a:solidFill>
                  <a:schemeClr val="tx1"/>
                </a:solidFill>
              </a:rPr>
              <a:t>（</a:t>
            </a:r>
            <a:r>
              <a:rPr lang="en-US" altLang="zh-CN" sz="1600" b="1" dirty="0">
                <a:solidFill>
                  <a:schemeClr val="tx1"/>
                </a:solidFill>
              </a:rPr>
              <a:t>kb/s</a:t>
            </a:r>
            <a:r>
              <a:rPr lang="zh-CN" altLang="en-US" sz="1600" b="1" dirty="0">
                <a:solidFill>
                  <a:schemeClr val="tx1"/>
                </a:solidFill>
              </a:rPr>
              <a:t>）</a:t>
            </a:r>
            <a:endParaRPr lang="zh-CN" altLang="en-US" sz="1600" b="1" dirty="0">
              <a:solidFill>
                <a:schemeClr val="tx1"/>
              </a:solidFill>
            </a:endParaRPr>
          </a:p>
        </p:txBody>
      </p:sp>
      <p:sp>
        <p:nvSpPr>
          <p:cNvPr id="37" name="文本框 36"/>
          <p:cNvSpPr txBox="1"/>
          <p:nvPr/>
        </p:nvSpPr>
        <p:spPr>
          <a:xfrm>
            <a:off x="933106" y="5090527"/>
            <a:ext cx="1625866" cy="338554"/>
          </a:xfrm>
          <a:prstGeom prst="rect">
            <a:avLst/>
          </a:prstGeom>
          <a:noFill/>
        </p:spPr>
        <p:txBody>
          <a:bodyPr wrap="square">
            <a:spAutoFit/>
          </a:bodyPr>
          <a:lstStyle/>
          <a:p>
            <a:r>
              <a:rPr lang="zh-CN" altLang="en-US" sz="1600" b="1" dirty="0"/>
              <a:t>兆比特</a:t>
            </a:r>
            <a:r>
              <a:rPr lang="en-US" altLang="zh-CN" sz="1600" b="1" dirty="0"/>
              <a:t>/</a:t>
            </a:r>
            <a:r>
              <a:rPr lang="zh-CN" altLang="en-US" sz="1600" b="1" dirty="0"/>
              <a:t>秒（</a:t>
            </a:r>
            <a:r>
              <a:rPr lang="en-US" altLang="zh-CN" sz="1600" b="1" dirty="0"/>
              <a:t>Mb/s</a:t>
            </a:r>
            <a:r>
              <a:rPr lang="zh-CN" altLang="en-US" sz="1600" b="1" dirty="0"/>
              <a:t>）</a:t>
            </a:r>
            <a:endParaRPr lang="zh-CN" altLang="en-US" sz="1600" b="1" dirty="0"/>
          </a:p>
        </p:txBody>
      </p:sp>
      <p:sp>
        <p:nvSpPr>
          <p:cNvPr id="38" name="文本框 37"/>
          <p:cNvSpPr txBox="1"/>
          <p:nvPr/>
        </p:nvSpPr>
        <p:spPr>
          <a:xfrm>
            <a:off x="933106" y="5462307"/>
            <a:ext cx="1625866" cy="338554"/>
          </a:xfrm>
          <a:prstGeom prst="rect">
            <a:avLst/>
          </a:prstGeom>
          <a:noFill/>
        </p:spPr>
        <p:txBody>
          <a:bodyPr wrap="square">
            <a:spAutoFit/>
          </a:bodyPr>
          <a:lstStyle/>
          <a:p>
            <a:r>
              <a:rPr lang="zh-CN" altLang="en-US" sz="1600" b="1" dirty="0"/>
              <a:t>吉比特</a:t>
            </a:r>
            <a:r>
              <a:rPr lang="en-US" altLang="zh-CN" sz="1600" b="1" dirty="0"/>
              <a:t>/</a:t>
            </a:r>
            <a:r>
              <a:rPr lang="zh-CN" altLang="en-US" sz="1600" b="1" dirty="0"/>
              <a:t>秒（</a:t>
            </a:r>
            <a:r>
              <a:rPr lang="en-US" altLang="zh-CN" sz="1600" b="1" dirty="0"/>
              <a:t>Gb/s</a:t>
            </a:r>
            <a:r>
              <a:rPr lang="zh-CN" altLang="en-US" sz="1600" b="1" dirty="0"/>
              <a:t>）</a:t>
            </a:r>
            <a:endParaRPr lang="zh-CN" altLang="en-US" sz="1600" b="1" dirty="0">
              <a:solidFill>
                <a:schemeClr val="tx1"/>
              </a:solidFill>
            </a:endParaRPr>
          </a:p>
        </p:txBody>
      </p:sp>
      <p:sp>
        <p:nvSpPr>
          <p:cNvPr id="39" name="文本框 38"/>
          <p:cNvSpPr txBox="1"/>
          <p:nvPr/>
        </p:nvSpPr>
        <p:spPr>
          <a:xfrm>
            <a:off x="933106" y="5834087"/>
            <a:ext cx="1625866" cy="338554"/>
          </a:xfrm>
          <a:prstGeom prst="rect">
            <a:avLst/>
          </a:prstGeom>
          <a:noFill/>
        </p:spPr>
        <p:txBody>
          <a:bodyPr wrap="square">
            <a:spAutoFit/>
          </a:bodyPr>
          <a:lstStyle/>
          <a:p>
            <a:r>
              <a:rPr lang="zh-CN" altLang="en-US" sz="1600" b="1" dirty="0"/>
              <a:t>太比特</a:t>
            </a:r>
            <a:r>
              <a:rPr lang="en-US" altLang="zh-CN" sz="1600" b="1" dirty="0"/>
              <a:t>/</a:t>
            </a:r>
            <a:r>
              <a:rPr lang="zh-CN" altLang="en-US" sz="1600" b="1" dirty="0"/>
              <a:t>秒（</a:t>
            </a:r>
            <a:r>
              <a:rPr lang="en-US" altLang="zh-CN" sz="1600" b="1" dirty="0"/>
              <a:t>Tb/s</a:t>
            </a:r>
            <a:r>
              <a:rPr lang="zh-CN" altLang="en-US" sz="1600" b="1" dirty="0"/>
              <a:t>）</a:t>
            </a:r>
            <a:endParaRPr lang="zh-CN" altLang="en-US" sz="1600" b="1" dirty="0">
              <a:solidFill>
                <a:schemeClr val="tx1"/>
              </a:solidFill>
            </a:endParaRPr>
          </a:p>
        </p:txBody>
      </p:sp>
      <p:sp>
        <p:nvSpPr>
          <p:cNvPr id="47" name="文本框 46"/>
          <p:cNvSpPr txBox="1"/>
          <p:nvPr/>
        </p:nvSpPr>
        <p:spPr>
          <a:xfrm>
            <a:off x="2704653" y="4346967"/>
            <a:ext cx="1625866" cy="338554"/>
          </a:xfrm>
          <a:prstGeom prst="rect">
            <a:avLst/>
          </a:prstGeom>
          <a:noFill/>
        </p:spPr>
        <p:txBody>
          <a:bodyPr wrap="square">
            <a:spAutoFit/>
          </a:bodyPr>
          <a:lstStyle/>
          <a:p>
            <a:pPr algn="l"/>
            <a:r>
              <a:rPr lang="zh-CN" altLang="en-US" sz="1600" b="1" dirty="0"/>
              <a:t>基本单位</a:t>
            </a:r>
            <a:endParaRPr lang="zh-CN" altLang="en-US" sz="1600" b="1" dirty="0"/>
          </a:p>
        </p:txBody>
      </p:sp>
      <p:sp>
        <p:nvSpPr>
          <p:cNvPr id="48" name="文本框 47"/>
          <p:cNvSpPr txBox="1"/>
          <p:nvPr/>
        </p:nvSpPr>
        <p:spPr>
          <a:xfrm>
            <a:off x="2704653" y="4718747"/>
            <a:ext cx="1625866" cy="338554"/>
          </a:xfrm>
          <a:prstGeom prst="rect">
            <a:avLst/>
          </a:prstGeom>
          <a:noFill/>
        </p:spPr>
        <p:txBody>
          <a:bodyPr wrap="square">
            <a:spAutoFit/>
          </a:bodyPr>
          <a:lstStyle/>
          <a:p>
            <a:pPr marL="0" algn="l" defTabSz="914400" rtl="0" eaLnBrk="1" latinLnBrk="0" hangingPunct="1"/>
            <a:r>
              <a:rPr lang="en-US" altLang="zh-CN" sz="1600" b="1" dirty="0">
                <a:solidFill>
                  <a:schemeClr val="dk1"/>
                </a:solidFill>
              </a:rPr>
              <a:t>k</a:t>
            </a:r>
            <a:r>
              <a:rPr lang="en-US" altLang="zh-CN" sz="1600" b="1" kern="1200" dirty="0">
                <a:solidFill>
                  <a:schemeClr val="dk1"/>
                </a:solidFill>
                <a:latin typeface="+mn-lt"/>
                <a:ea typeface="+mn-ea"/>
                <a:cs typeface="+mn-cs"/>
              </a:rPr>
              <a:t>b/s = 10</a:t>
            </a:r>
            <a:r>
              <a:rPr lang="en-US" altLang="zh-CN" sz="1600" b="1" kern="1200" baseline="30000" dirty="0">
                <a:solidFill>
                  <a:schemeClr val="dk1"/>
                </a:solidFill>
                <a:latin typeface="+mn-lt"/>
                <a:ea typeface="+mn-ea"/>
                <a:cs typeface="+mn-cs"/>
              </a:rPr>
              <a:t>3</a:t>
            </a:r>
            <a:r>
              <a:rPr lang="en-US" altLang="zh-CN" sz="1600" b="1" kern="1200" dirty="0">
                <a:solidFill>
                  <a:schemeClr val="dk1"/>
                </a:solidFill>
                <a:latin typeface="+mn-lt"/>
                <a:ea typeface="+mn-ea"/>
                <a:cs typeface="+mn-cs"/>
              </a:rPr>
              <a:t> b/s</a:t>
            </a:r>
            <a:endParaRPr lang="zh-CN" altLang="en-US" sz="1600" b="1" kern="1200" dirty="0">
              <a:solidFill>
                <a:schemeClr val="dk1"/>
              </a:solidFill>
              <a:latin typeface="+mn-lt"/>
              <a:ea typeface="+mn-ea"/>
              <a:cs typeface="+mn-cs"/>
            </a:endParaRPr>
          </a:p>
        </p:txBody>
      </p:sp>
      <p:sp>
        <p:nvSpPr>
          <p:cNvPr id="49" name="文本框 48"/>
          <p:cNvSpPr txBox="1"/>
          <p:nvPr/>
        </p:nvSpPr>
        <p:spPr>
          <a:xfrm>
            <a:off x="2704652" y="5090527"/>
            <a:ext cx="2568683" cy="338554"/>
          </a:xfrm>
          <a:prstGeom prst="rect">
            <a:avLst/>
          </a:prstGeom>
          <a:noFill/>
        </p:spPr>
        <p:txBody>
          <a:bodyPr wrap="square">
            <a:spAutoFit/>
          </a:bodyPr>
          <a:lstStyle/>
          <a:p>
            <a:r>
              <a:rPr lang="en-US" altLang="zh-CN" sz="1600" b="1" kern="1200" dirty="0">
                <a:solidFill>
                  <a:schemeClr val="dk1"/>
                </a:solidFill>
                <a:latin typeface="+mn-lt"/>
                <a:ea typeface="+mn-ea"/>
                <a:cs typeface="+mn-cs"/>
              </a:rPr>
              <a:t>Mb/s </a:t>
            </a:r>
            <a:r>
              <a:rPr lang="en-US" altLang="zh-CN" sz="1600" b="1" dirty="0">
                <a:solidFill>
                  <a:schemeClr val="dk1"/>
                </a:solidFill>
              </a:rPr>
              <a:t>= </a:t>
            </a:r>
            <a:r>
              <a:rPr lang="en-US" altLang="zh-CN" sz="1600" b="1" dirty="0" err="1">
                <a:solidFill>
                  <a:schemeClr val="dk1"/>
                </a:solidFill>
              </a:rPr>
              <a:t>k·kb</a:t>
            </a:r>
            <a:r>
              <a:rPr lang="en-US" altLang="zh-CN" sz="1600" b="1" dirty="0">
                <a:solidFill>
                  <a:schemeClr val="dk1"/>
                </a:solidFill>
              </a:rPr>
              <a:t>/s = 10</a:t>
            </a:r>
            <a:r>
              <a:rPr lang="en-US" altLang="zh-CN" sz="1600" b="1" baseline="30000" dirty="0">
                <a:solidFill>
                  <a:schemeClr val="dk1"/>
                </a:solidFill>
              </a:rPr>
              <a:t>6</a:t>
            </a:r>
            <a:r>
              <a:rPr lang="en-US" altLang="zh-CN" sz="1600" b="1" dirty="0">
                <a:solidFill>
                  <a:schemeClr val="dk1"/>
                </a:solidFill>
              </a:rPr>
              <a:t> b/s</a:t>
            </a:r>
            <a:endParaRPr lang="zh-CN" altLang="en-US" sz="1600" b="1" kern="1200" dirty="0">
              <a:solidFill>
                <a:schemeClr val="dk1"/>
              </a:solidFill>
              <a:latin typeface="+mn-lt"/>
              <a:ea typeface="+mn-ea"/>
              <a:cs typeface="+mn-cs"/>
            </a:endParaRPr>
          </a:p>
        </p:txBody>
      </p:sp>
      <p:sp>
        <p:nvSpPr>
          <p:cNvPr id="50" name="文本框 49"/>
          <p:cNvSpPr txBox="1"/>
          <p:nvPr/>
        </p:nvSpPr>
        <p:spPr>
          <a:xfrm>
            <a:off x="2704652" y="5462307"/>
            <a:ext cx="2438799" cy="338554"/>
          </a:xfrm>
          <a:prstGeom prst="rect">
            <a:avLst/>
          </a:prstGeom>
          <a:noFill/>
        </p:spPr>
        <p:txBody>
          <a:bodyPr wrap="square">
            <a:spAutoFit/>
          </a:bodyPr>
          <a:lstStyle/>
          <a:p>
            <a:r>
              <a:rPr lang="en-US" altLang="zh-CN" sz="1600" b="1" dirty="0">
                <a:solidFill>
                  <a:schemeClr val="dk1"/>
                </a:solidFill>
              </a:rPr>
              <a:t>Gb/s = </a:t>
            </a:r>
            <a:r>
              <a:rPr lang="en-US" altLang="zh-CN" sz="1600" b="1" dirty="0" err="1">
                <a:solidFill>
                  <a:schemeClr val="dk1"/>
                </a:solidFill>
              </a:rPr>
              <a:t>k·Mb</a:t>
            </a:r>
            <a:r>
              <a:rPr lang="en-US" altLang="zh-CN" sz="1600" b="1" dirty="0">
                <a:solidFill>
                  <a:schemeClr val="dk1"/>
                </a:solidFill>
              </a:rPr>
              <a:t>/s = 10</a:t>
            </a:r>
            <a:r>
              <a:rPr lang="en-US" altLang="zh-CN" sz="1600" b="1" baseline="30000" dirty="0">
                <a:solidFill>
                  <a:schemeClr val="dk1"/>
                </a:solidFill>
              </a:rPr>
              <a:t>9</a:t>
            </a:r>
            <a:r>
              <a:rPr lang="en-US" altLang="zh-CN" sz="1600" b="1" dirty="0">
                <a:solidFill>
                  <a:schemeClr val="dk1"/>
                </a:solidFill>
              </a:rPr>
              <a:t> b/s</a:t>
            </a:r>
            <a:endParaRPr lang="zh-CN" altLang="en-US" sz="1600" b="1" dirty="0">
              <a:solidFill>
                <a:schemeClr val="dk1"/>
              </a:solidFill>
            </a:endParaRPr>
          </a:p>
        </p:txBody>
      </p:sp>
      <p:sp>
        <p:nvSpPr>
          <p:cNvPr id="51" name="文本框 50"/>
          <p:cNvSpPr txBox="1"/>
          <p:nvPr/>
        </p:nvSpPr>
        <p:spPr>
          <a:xfrm>
            <a:off x="2704653" y="5834087"/>
            <a:ext cx="2438798" cy="338554"/>
          </a:xfrm>
          <a:prstGeom prst="rect">
            <a:avLst/>
          </a:prstGeom>
          <a:noFill/>
        </p:spPr>
        <p:txBody>
          <a:bodyPr wrap="square">
            <a:spAutoFit/>
          </a:bodyPr>
          <a:lstStyle/>
          <a:p>
            <a:r>
              <a:rPr lang="en-US" altLang="zh-CN" sz="1600" b="1" dirty="0">
                <a:solidFill>
                  <a:schemeClr val="dk1"/>
                </a:solidFill>
              </a:rPr>
              <a:t>Tb/s = </a:t>
            </a:r>
            <a:r>
              <a:rPr lang="en-US" altLang="zh-CN" sz="1600" b="1" dirty="0" err="1">
                <a:solidFill>
                  <a:schemeClr val="dk1"/>
                </a:solidFill>
              </a:rPr>
              <a:t>k·Gb</a:t>
            </a:r>
            <a:r>
              <a:rPr lang="en-US" altLang="zh-CN" sz="1600" b="1" dirty="0">
                <a:solidFill>
                  <a:schemeClr val="dk1"/>
                </a:solidFill>
              </a:rPr>
              <a:t>/s = 10</a:t>
            </a:r>
            <a:r>
              <a:rPr lang="en-US" altLang="zh-CN" sz="1600" b="1" baseline="30000" dirty="0">
                <a:solidFill>
                  <a:schemeClr val="dk1"/>
                </a:solidFill>
              </a:rPr>
              <a:t>12</a:t>
            </a:r>
            <a:r>
              <a:rPr lang="en-US" altLang="zh-CN" sz="1600" b="1" dirty="0">
                <a:solidFill>
                  <a:schemeClr val="dk1"/>
                </a:solidFill>
              </a:rPr>
              <a:t> b/s</a:t>
            </a:r>
            <a:endParaRPr lang="zh-CN" altLang="en-US" sz="1600" b="1" dirty="0">
              <a:solidFill>
                <a:schemeClr val="dk1"/>
              </a:solidFill>
            </a:endParaRP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anim calcmode="lin" valueType="num">
                                      <p:cBhvr>
                                        <p:cTn id="9" dur="500" fill="hold"/>
                                        <p:tgtEl>
                                          <p:spTgt spid="10"/>
                                        </p:tgtEl>
                                        <p:attrNameLst>
                                          <p:attrName>style.rotation</p:attrName>
                                        </p:attrNameLst>
                                      </p:cBhvr>
                                      <p:tavLst>
                                        <p:tav tm="0">
                                          <p:val>
                                            <p:fltVal val="360"/>
                                          </p:val>
                                        </p:tav>
                                        <p:tav tm="100000">
                                          <p:val>
                                            <p:fltVal val="0"/>
                                          </p:val>
                                        </p:tav>
                                      </p:tavLst>
                                    </p:anim>
                                    <p:animEffect transition="in" filter="fade">
                                      <p:cBhvr>
                                        <p:cTn id="10" dur="500"/>
                                        <p:tgtEl>
                                          <p:spTgt spid="10"/>
                                        </p:tgtEl>
                                      </p:cBhvr>
                                    </p:animEffect>
                                  </p:childTnLst>
                                </p:cTn>
                              </p:par>
                            </p:childTnLst>
                          </p:cTn>
                        </p:par>
                        <p:par>
                          <p:cTn id="11" fill="hold">
                            <p:stCondLst>
                              <p:cond delay="500"/>
                            </p:stCondLst>
                            <p:childTnLst>
                              <p:par>
                                <p:cTn id="12" presetID="1" presetClass="entr" presetSubtype="0" fill="hold" grpId="0" nodeType="afterEffect">
                                  <p:stCondLst>
                                    <p:cond delay="0"/>
                                  </p:stCondLst>
                                  <p:iterate type="lt">
                                    <p:tmAbs val="100"/>
                                  </p:iterate>
                                  <p:childTnLst>
                                    <p:set>
                                      <p:cBhvr>
                                        <p:cTn id="13" dur="1" fill="hold">
                                          <p:stCondLst>
                                            <p:cond delay="0"/>
                                          </p:stCondLst>
                                        </p:cTn>
                                        <p:tgtEl>
                                          <p:spTgt spid="24"/>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49" presetClass="entr" presetSubtype="0" decel="100000" fill="hold" grpId="0" nodeType="clickEffect">
                                  <p:stCondLst>
                                    <p:cond delay="0"/>
                                  </p:stCondLst>
                                  <p:childTnLst>
                                    <p:set>
                                      <p:cBhvr>
                                        <p:cTn id="17" dur="1" fill="hold">
                                          <p:stCondLst>
                                            <p:cond delay="0"/>
                                          </p:stCondLst>
                                        </p:cTn>
                                        <p:tgtEl>
                                          <p:spTgt spid="30"/>
                                        </p:tgtEl>
                                        <p:attrNameLst>
                                          <p:attrName>style.visibility</p:attrName>
                                        </p:attrNameLst>
                                      </p:cBhvr>
                                      <p:to>
                                        <p:strVal val="visible"/>
                                      </p:to>
                                    </p:set>
                                    <p:anim calcmode="lin" valueType="num">
                                      <p:cBhvr>
                                        <p:cTn id="18" dur="500" fill="hold"/>
                                        <p:tgtEl>
                                          <p:spTgt spid="30"/>
                                        </p:tgtEl>
                                        <p:attrNameLst>
                                          <p:attrName>ppt_w</p:attrName>
                                        </p:attrNameLst>
                                      </p:cBhvr>
                                      <p:tavLst>
                                        <p:tav tm="0">
                                          <p:val>
                                            <p:fltVal val="0"/>
                                          </p:val>
                                        </p:tav>
                                        <p:tav tm="100000">
                                          <p:val>
                                            <p:strVal val="#ppt_w"/>
                                          </p:val>
                                        </p:tav>
                                      </p:tavLst>
                                    </p:anim>
                                    <p:anim calcmode="lin" valueType="num">
                                      <p:cBhvr>
                                        <p:cTn id="19" dur="500" fill="hold"/>
                                        <p:tgtEl>
                                          <p:spTgt spid="30"/>
                                        </p:tgtEl>
                                        <p:attrNameLst>
                                          <p:attrName>ppt_h</p:attrName>
                                        </p:attrNameLst>
                                      </p:cBhvr>
                                      <p:tavLst>
                                        <p:tav tm="0">
                                          <p:val>
                                            <p:fltVal val="0"/>
                                          </p:val>
                                        </p:tav>
                                        <p:tav tm="100000">
                                          <p:val>
                                            <p:strVal val="#ppt_h"/>
                                          </p:val>
                                        </p:tav>
                                      </p:tavLst>
                                    </p:anim>
                                    <p:anim calcmode="lin" valueType="num">
                                      <p:cBhvr>
                                        <p:cTn id="20" dur="500" fill="hold"/>
                                        <p:tgtEl>
                                          <p:spTgt spid="30"/>
                                        </p:tgtEl>
                                        <p:attrNameLst>
                                          <p:attrName>style.rotation</p:attrName>
                                        </p:attrNameLst>
                                      </p:cBhvr>
                                      <p:tavLst>
                                        <p:tav tm="0">
                                          <p:val>
                                            <p:fltVal val="360"/>
                                          </p:val>
                                        </p:tav>
                                        <p:tav tm="100000">
                                          <p:val>
                                            <p:fltVal val="0"/>
                                          </p:val>
                                        </p:tav>
                                      </p:tavLst>
                                    </p:anim>
                                    <p:animEffect transition="in" filter="fade">
                                      <p:cBhvr>
                                        <p:cTn id="21" dur="500"/>
                                        <p:tgtEl>
                                          <p:spTgt spid="30"/>
                                        </p:tgtEl>
                                      </p:cBhvr>
                                    </p:animEffect>
                                  </p:childTnLst>
                                </p:cTn>
                              </p:par>
                            </p:childTnLst>
                          </p:cTn>
                        </p:par>
                        <p:par>
                          <p:cTn id="22" fill="hold">
                            <p:stCondLst>
                              <p:cond delay="500"/>
                            </p:stCondLst>
                            <p:childTnLst>
                              <p:par>
                                <p:cTn id="23" presetID="1" presetClass="entr" presetSubtype="0" fill="hold" grpId="0" nodeType="afterEffect">
                                  <p:stCondLst>
                                    <p:cond delay="0"/>
                                  </p:stCondLst>
                                  <p:iterate type="lt">
                                    <p:tmAbs val="100"/>
                                  </p:iterate>
                                  <p:childTnLst>
                                    <p:set>
                                      <p:cBhvr>
                                        <p:cTn id="24" dur="1" fill="hold">
                                          <p:stCondLst>
                                            <p:cond delay="0"/>
                                          </p:stCondLst>
                                        </p:cTn>
                                        <p:tgtEl>
                                          <p:spTgt spid="2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nodeType="clickEffect">
                                  <p:stCondLst>
                                    <p:cond delay="0"/>
                                  </p:stCondLst>
                                  <p:childTnLst>
                                    <p:set>
                                      <p:cBhvr>
                                        <p:cTn id="28" dur="1" fill="hold">
                                          <p:stCondLst>
                                            <p:cond delay="0"/>
                                          </p:stCondLst>
                                        </p:cTn>
                                        <p:tgtEl>
                                          <p:spTgt spid="32"/>
                                        </p:tgtEl>
                                        <p:attrNameLst>
                                          <p:attrName>style.visibility</p:attrName>
                                        </p:attrNameLst>
                                      </p:cBhvr>
                                      <p:to>
                                        <p:strVal val="visible"/>
                                      </p:to>
                                    </p:set>
                                    <p:animEffect transition="in" filter="fade">
                                      <p:cBhvr>
                                        <p:cTn id="29" dur="1000"/>
                                        <p:tgtEl>
                                          <p:spTgt spid="32"/>
                                        </p:tgtEl>
                                      </p:cBhvr>
                                    </p:animEffect>
                                    <p:anim calcmode="lin" valueType="num">
                                      <p:cBhvr>
                                        <p:cTn id="30" dur="1000" fill="hold"/>
                                        <p:tgtEl>
                                          <p:spTgt spid="32"/>
                                        </p:tgtEl>
                                        <p:attrNameLst>
                                          <p:attrName>ppt_x</p:attrName>
                                        </p:attrNameLst>
                                      </p:cBhvr>
                                      <p:tavLst>
                                        <p:tav tm="0">
                                          <p:val>
                                            <p:strVal val="#ppt_x"/>
                                          </p:val>
                                        </p:tav>
                                        <p:tav tm="100000">
                                          <p:val>
                                            <p:strVal val="#ppt_x"/>
                                          </p:val>
                                        </p:tav>
                                      </p:tavLst>
                                    </p:anim>
                                    <p:anim calcmode="lin" valueType="num">
                                      <p:cBhvr>
                                        <p:cTn id="31" dur="1000" fill="hold"/>
                                        <p:tgtEl>
                                          <p:spTgt spid="32"/>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33"/>
                                        </p:tgtEl>
                                        <p:attrNameLst>
                                          <p:attrName>style.visibility</p:attrName>
                                        </p:attrNameLst>
                                      </p:cBhvr>
                                      <p:to>
                                        <p:strVal val="visible"/>
                                      </p:to>
                                    </p:set>
                                    <p:animEffect transition="in" filter="fade">
                                      <p:cBhvr>
                                        <p:cTn id="34" dur="1000"/>
                                        <p:tgtEl>
                                          <p:spTgt spid="33"/>
                                        </p:tgtEl>
                                      </p:cBhvr>
                                    </p:animEffect>
                                    <p:anim calcmode="lin" valueType="num">
                                      <p:cBhvr>
                                        <p:cTn id="35" dur="1000" fill="hold"/>
                                        <p:tgtEl>
                                          <p:spTgt spid="33"/>
                                        </p:tgtEl>
                                        <p:attrNameLst>
                                          <p:attrName>ppt_x</p:attrName>
                                        </p:attrNameLst>
                                      </p:cBhvr>
                                      <p:tavLst>
                                        <p:tav tm="0">
                                          <p:val>
                                            <p:strVal val="#ppt_x"/>
                                          </p:val>
                                        </p:tav>
                                        <p:tav tm="100000">
                                          <p:val>
                                            <p:strVal val="#ppt_x"/>
                                          </p:val>
                                        </p:tav>
                                      </p:tavLst>
                                    </p:anim>
                                    <p:anim calcmode="lin" valueType="num">
                                      <p:cBhvr>
                                        <p:cTn id="36" dur="1000" fill="hold"/>
                                        <p:tgtEl>
                                          <p:spTgt spid="33"/>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34"/>
                                        </p:tgtEl>
                                        <p:attrNameLst>
                                          <p:attrName>style.visibility</p:attrName>
                                        </p:attrNameLst>
                                      </p:cBhvr>
                                      <p:to>
                                        <p:strVal val="visible"/>
                                      </p:to>
                                    </p:set>
                                    <p:animEffect transition="in" filter="fade">
                                      <p:cBhvr>
                                        <p:cTn id="39" dur="1000"/>
                                        <p:tgtEl>
                                          <p:spTgt spid="34"/>
                                        </p:tgtEl>
                                      </p:cBhvr>
                                    </p:animEffect>
                                    <p:anim calcmode="lin" valueType="num">
                                      <p:cBhvr>
                                        <p:cTn id="40" dur="1000" fill="hold"/>
                                        <p:tgtEl>
                                          <p:spTgt spid="34"/>
                                        </p:tgtEl>
                                        <p:attrNameLst>
                                          <p:attrName>ppt_x</p:attrName>
                                        </p:attrNameLst>
                                      </p:cBhvr>
                                      <p:tavLst>
                                        <p:tav tm="0">
                                          <p:val>
                                            <p:strVal val="#ppt_x"/>
                                          </p:val>
                                        </p:tav>
                                        <p:tav tm="100000">
                                          <p:val>
                                            <p:strVal val="#ppt_x"/>
                                          </p:val>
                                        </p:tav>
                                      </p:tavLst>
                                    </p:anim>
                                    <p:anim calcmode="lin" valueType="num">
                                      <p:cBhvr>
                                        <p:cTn id="41" dur="1000" fill="hold"/>
                                        <p:tgtEl>
                                          <p:spTgt spid="34"/>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35"/>
                                        </p:tgtEl>
                                        <p:attrNameLst>
                                          <p:attrName>style.visibility</p:attrName>
                                        </p:attrNameLst>
                                      </p:cBhvr>
                                      <p:to>
                                        <p:strVal val="visible"/>
                                      </p:to>
                                    </p:set>
                                    <p:animEffect transition="in" filter="fade">
                                      <p:cBhvr>
                                        <p:cTn id="44" dur="1000"/>
                                        <p:tgtEl>
                                          <p:spTgt spid="35"/>
                                        </p:tgtEl>
                                      </p:cBhvr>
                                    </p:animEffect>
                                    <p:anim calcmode="lin" valueType="num">
                                      <p:cBhvr>
                                        <p:cTn id="45" dur="1000" fill="hold"/>
                                        <p:tgtEl>
                                          <p:spTgt spid="35"/>
                                        </p:tgtEl>
                                        <p:attrNameLst>
                                          <p:attrName>ppt_x</p:attrName>
                                        </p:attrNameLst>
                                      </p:cBhvr>
                                      <p:tavLst>
                                        <p:tav tm="0">
                                          <p:val>
                                            <p:strVal val="#ppt_x"/>
                                          </p:val>
                                        </p:tav>
                                        <p:tav tm="100000">
                                          <p:val>
                                            <p:strVal val="#ppt_x"/>
                                          </p:val>
                                        </p:tav>
                                      </p:tavLst>
                                    </p:anim>
                                    <p:anim calcmode="lin" valueType="num">
                                      <p:cBhvr>
                                        <p:cTn id="46" dur="1000" fill="hold"/>
                                        <p:tgtEl>
                                          <p:spTgt spid="35"/>
                                        </p:tgtEl>
                                        <p:attrNameLst>
                                          <p:attrName>ppt_y</p:attrName>
                                        </p:attrNameLst>
                                      </p:cBhvr>
                                      <p:tavLst>
                                        <p:tav tm="0">
                                          <p:val>
                                            <p:strVal val="#ppt_y+.1"/>
                                          </p:val>
                                        </p:tav>
                                        <p:tav tm="100000">
                                          <p:val>
                                            <p:strVal val="#ppt_y"/>
                                          </p:val>
                                        </p:tav>
                                      </p:tavLst>
                                    </p:anim>
                                  </p:childTnLst>
                                </p:cTn>
                              </p:par>
                              <p:par>
                                <p:cTn id="47" presetID="42" presetClass="entr" presetSubtype="0" fill="hold" grpId="0" nodeType="withEffect">
                                  <p:stCondLst>
                                    <p:cond delay="0"/>
                                  </p:stCondLst>
                                  <p:childTnLst>
                                    <p:set>
                                      <p:cBhvr>
                                        <p:cTn id="48" dur="1" fill="hold">
                                          <p:stCondLst>
                                            <p:cond delay="0"/>
                                          </p:stCondLst>
                                        </p:cTn>
                                        <p:tgtEl>
                                          <p:spTgt spid="36"/>
                                        </p:tgtEl>
                                        <p:attrNameLst>
                                          <p:attrName>style.visibility</p:attrName>
                                        </p:attrNameLst>
                                      </p:cBhvr>
                                      <p:to>
                                        <p:strVal val="visible"/>
                                      </p:to>
                                    </p:set>
                                    <p:animEffect transition="in" filter="fade">
                                      <p:cBhvr>
                                        <p:cTn id="49" dur="1000"/>
                                        <p:tgtEl>
                                          <p:spTgt spid="36"/>
                                        </p:tgtEl>
                                      </p:cBhvr>
                                    </p:animEffect>
                                    <p:anim calcmode="lin" valueType="num">
                                      <p:cBhvr>
                                        <p:cTn id="50" dur="1000" fill="hold"/>
                                        <p:tgtEl>
                                          <p:spTgt spid="36"/>
                                        </p:tgtEl>
                                        <p:attrNameLst>
                                          <p:attrName>ppt_x</p:attrName>
                                        </p:attrNameLst>
                                      </p:cBhvr>
                                      <p:tavLst>
                                        <p:tav tm="0">
                                          <p:val>
                                            <p:strVal val="#ppt_x"/>
                                          </p:val>
                                        </p:tav>
                                        <p:tav tm="100000">
                                          <p:val>
                                            <p:strVal val="#ppt_x"/>
                                          </p:val>
                                        </p:tav>
                                      </p:tavLst>
                                    </p:anim>
                                    <p:anim calcmode="lin" valueType="num">
                                      <p:cBhvr>
                                        <p:cTn id="51" dur="1000" fill="hold"/>
                                        <p:tgtEl>
                                          <p:spTgt spid="36"/>
                                        </p:tgtEl>
                                        <p:attrNameLst>
                                          <p:attrName>ppt_y</p:attrName>
                                        </p:attrNameLst>
                                      </p:cBhvr>
                                      <p:tavLst>
                                        <p:tav tm="0">
                                          <p:val>
                                            <p:strVal val="#ppt_y+.1"/>
                                          </p:val>
                                        </p:tav>
                                        <p:tav tm="100000">
                                          <p:val>
                                            <p:strVal val="#ppt_y"/>
                                          </p:val>
                                        </p:tav>
                                      </p:tavLst>
                                    </p:anim>
                                  </p:childTnLst>
                                </p:cTn>
                              </p:par>
                              <p:par>
                                <p:cTn id="52" presetID="42" presetClass="entr" presetSubtype="0" fill="hold" grpId="0" nodeType="withEffect">
                                  <p:stCondLst>
                                    <p:cond delay="0"/>
                                  </p:stCondLst>
                                  <p:childTnLst>
                                    <p:set>
                                      <p:cBhvr>
                                        <p:cTn id="53" dur="1" fill="hold">
                                          <p:stCondLst>
                                            <p:cond delay="0"/>
                                          </p:stCondLst>
                                        </p:cTn>
                                        <p:tgtEl>
                                          <p:spTgt spid="37"/>
                                        </p:tgtEl>
                                        <p:attrNameLst>
                                          <p:attrName>style.visibility</p:attrName>
                                        </p:attrNameLst>
                                      </p:cBhvr>
                                      <p:to>
                                        <p:strVal val="visible"/>
                                      </p:to>
                                    </p:set>
                                    <p:animEffect transition="in" filter="fade">
                                      <p:cBhvr>
                                        <p:cTn id="54" dur="1000"/>
                                        <p:tgtEl>
                                          <p:spTgt spid="37"/>
                                        </p:tgtEl>
                                      </p:cBhvr>
                                    </p:animEffect>
                                    <p:anim calcmode="lin" valueType="num">
                                      <p:cBhvr>
                                        <p:cTn id="55" dur="1000" fill="hold"/>
                                        <p:tgtEl>
                                          <p:spTgt spid="37"/>
                                        </p:tgtEl>
                                        <p:attrNameLst>
                                          <p:attrName>ppt_x</p:attrName>
                                        </p:attrNameLst>
                                      </p:cBhvr>
                                      <p:tavLst>
                                        <p:tav tm="0">
                                          <p:val>
                                            <p:strVal val="#ppt_x"/>
                                          </p:val>
                                        </p:tav>
                                        <p:tav tm="100000">
                                          <p:val>
                                            <p:strVal val="#ppt_x"/>
                                          </p:val>
                                        </p:tav>
                                      </p:tavLst>
                                    </p:anim>
                                    <p:anim calcmode="lin" valueType="num">
                                      <p:cBhvr>
                                        <p:cTn id="56" dur="1000" fill="hold"/>
                                        <p:tgtEl>
                                          <p:spTgt spid="37"/>
                                        </p:tgtEl>
                                        <p:attrNameLst>
                                          <p:attrName>ppt_y</p:attrName>
                                        </p:attrNameLst>
                                      </p:cBhvr>
                                      <p:tavLst>
                                        <p:tav tm="0">
                                          <p:val>
                                            <p:strVal val="#ppt_y+.1"/>
                                          </p:val>
                                        </p:tav>
                                        <p:tav tm="100000">
                                          <p:val>
                                            <p:strVal val="#ppt_y"/>
                                          </p:val>
                                        </p:tav>
                                      </p:tavLst>
                                    </p:anim>
                                  </p:childTnLst>
                                </p:cTn>
                              </p:par>
                              <p:par>
                                <p:cTn id="57" presetID="42" presetClass="entr" presetSubtype="0" fill="hold" grpId="0" nodeType="withEffect">
                                  <p:stCondLst>
                                    <p:cond delay="0"/>
                                  </p:stCondLst>
                                  <p:childTnLst>
                                    <p:set>
                                      <p:cBhvr>
                                        <p:cTn id="58" dur="1" fill="hold">
                                          <p:stCondLst>
                                            <p:cond delay="0"/>
                                          </p:stCondLst>
                                        </p:cTn>
                                        <p:tgtEl>
                                          <p:spTgt spid="38"/>
                                        </p:tgtEl>
                                        <p:attrNameLst>
                                          <p:attrName>style.visibility</p:attrName>
                                        </p:attrNameLst>
                                      </p:cBhvr>
                                      <p:to>
                                        <p:strVal val="visible"/>
                                      </p:to>
                                    </p:set>
                                    <p:animEffect transition="in" filter="fade">
                                      <p:cBhvr>
                                        <p:cTn id="59" dur="1000"/>
                                        <p:tgtEl>
                                          <p:spTgt spid="38"/>
                                        </p:tgtEl>
                                      </p:cBhvr>
                                    </p:animEffect>
                                    <p:anim calcmode="lin" valueType="num">
                                      <p:cBhvr>
                                        <p:cTn id="60" dur="1000" fill="hold"/>
                                        <p:tgtEl>
                                          <p:spTgt spid="38"/>
                                        </p:tgtEl>
                                        <p:attrNameLst>
                                          <p:attrName>ppt_x</p:attrName>
                                        </p:attrNameLst>
                                      </p:cBhvr>
                                      <p:tavLst>
                                        <p:tav tm="0">
                                          <p:val>
                                            <p:strVal val="#ppt_x"/>
                                          </p:val>
                                        </p:tav>
                                        <p:tav tm="100000">
                                          <p:val>
                                            <p:strVal val="#ppt_x"/>
                                          </p:val>
                                        </p:tav>
                                      </p:tavLst>
                                    </p:anim>
                                    <p:anim calcmode="lin" valueType="num">
                                      <p:cBhvr>
                                        <p:cTn id="61" dur="1000" fill="hold"/>
                                        <p:tgtEl>
                                          <p:spTgt spid="38"/>
                                        </p:tgtEl>
                                        <p:attrNameLst>
                                          <p:attrName>ppt_y</p:attrName>
                                        </p:attrNameLst>
                                      </p:cBhvr>
                                      <p:tavLst>
                                        <p:tav tm="0">
                                          <p:val>
                                            <p:strVal val="#ppt_y+.1"/>
                                          </p:val>
                                        </p:tav>
                                        <p:tav tm="100000">
                                          <p:val>
                                            <p:strVal val="#ppt_y"/>
                                          </p:val>
                                        </p:tav>
                                      </p:tavLst>
                                    </p:anim>
                                  </p:childTnLst>
                                </p:cTn>
                              </p:par>
                              <p:par>
                                <p:cTn id="62" presetID="42" presetClass="entr" presetSubtype="0" fill="hold" grpId="0" nodeType="withEffect">
                                  <p:stCondLst>
                                    <p:cond delay="0"/>
                                  </p:stCondLst>
                                  <p:childTnLst>
                                    <p:set>
                                      <p:cBhvr>
                                        <p:cTn id="63" dur="1" fill="hold">
                                          <p:stCondLst>
                                            <p:cond delay="0"/>
                                          </p:stCondLst>
                                        </p:cTn>
                                        <p:tgtEl>
                                          <p:spTgt spid="39"/>
                                        </p:tgtEl>
                                        <p:attrNameLst>
                                          <p:attrName>style.visibility</p:attrName>
                                        </p:attrNameLst>
                                      </p:cBhvr>
                                      <p:to>
                                        <p:strVal val="visible"/>
                                      </p:to>
                                    </p:set>
                                    <p:animEffect transition="in" filter="fade">
                                      <p:cBhvr>
                                        <p:cTn id="64" dur="1000"/>
                                        <p:tgtEl>
                                          <p:spTgt spid="39"/>
                                        </p:tgtEl>
                                      </p:cBhvr>
                                    </p:animEffect>
                                    <p:anim calcmode="lin" valueType="num">
                                      <p:cBhvr>
                                        <p:cTn id="65" dur="1000" fill="hold"/>
                                        <p:tgtEl>
                                          <p:spTgt spid="39"/>
                                        </p:tgtEl>
                                        <p:attrNameLst>
                                          <p:attrName>ppt_x</p:attrName>
                                        </p:attrNameLst>
                                      </p:cBhvr>
                                      <p:tavLst>
                                        <p:tav tm="0">
                                          <p:val>
                                            <p:strVal val="#ppt_x"/>
                                          </p:val>
                                        </p:tav>
                                        <p:tav tm="100000">
                                          <p:val>
                                            <p:strVal val="#ppt_x"/>
                                          </p:val>
                                        </p:tav>
                                      </p:tavLst>
                                    </p:anim>
                                    <p:anim calcmode="lin" valueType="num">
                                      <p:cBhvr>
                                        <p:cTn id="66" dur="1000" fill="hold"/>
                                        <p:tgtEl>
                                          <p:spTgt spid="39"/>
                                        </p:tgtEl>
                                        <p:attrNameLst>
                                          <p:attrName>ppt_y</p:attrName>
                                        </p:attrNameLst>
                                      </p:cBhvr>
                                      <p:tavLst>
                                        <p:tav tm="0">
                                          <p:val>
                                            <p:strVal val="#ppt_y+.1"/>
                                          </p:val>
                                        </p:tav>
                                        <p:tav tm="100000">
                                          <p:val>
                                            <p:strVal val="#ppt_y"/>
                                          </p:val>
                                        </p:tav>
                                      </p:tavLst>
                                    </p:anim>
                                  </p:childTnLst>
                                </p:cTn>
                              </p:par>
                              <p:par>
                                <p:cTn id="67" presetID="42" presetClass="entr" presetSubtype="0" fill="hold" grpId="0" nodeType="withEffect">
                                  <p:stCondLst>
                                    <p:cond delay="0"/>
                                  </p:stCondLst>
                                  <p:childTnLst>
                                    <p:set>
                                      <p:cBhvr>
                                        <p:cTn id="68" dur="1" fill="hold">
                                          <p:stCondLst>
                                            <p:cond delay="0"/>
                                          </p:stCondLst>
                                        </p:cTn>
                                        <p:tgtEl>
                                          <p:spTgt spid="47"/>
                                        </p:tgtEl>
                                        <p:attrNameLst>
                                          <p:attrName>style.visibility</p:attrName>
                                        </p:attrNameLst>
                                      </p:cBhvr>
                                      <p:to>
                                        <p:strVal val="visible"/>
                                      </p:to>
                                    </p:set>
                                    <p:animEffect transition="in" filter="fade">
                                      <p:cBhvr>
                                        <p:cTn id="69" dur="1000"/>
                                        <p:tgtEl>
                                          <p:spTgt spid="47"/>
                                        </p:tgtEl>
                                      </p:cBhvr>
                                    </p:animEffect>
                                    <p:anim calcmode="lin" valueType="num">
                                      <p:cBhvr>
                                        <p:cTn id="70" dur="1000" fill="hold"/>
                                        <p:tgtEl>
                                          <p:spTgt spid="47"/>
                                        </p:tgtEl>
                                        <p:attrNameLst>
                                          <p:attrName>ppt_x</p:attrName>
                                        </p:attrNameLst>
                                      </p:cBhvr>
                                      <p:tavLst>
                                        <p:tav tm="0">
                                          <p:val>
                                            <p:strVal val="#ppt_x"/>
                                          </p:val>
                                        </p:tav>
                                        <p:tav tm="100000">
                                          <p:val>
                                            <p:strVal val="#ppt_x"/>
                                          </p:val>
                                        </p:tav>
                                      </p:tavLst>
                                    </p:anim>
                                    <p:anim calcmode="lin" valueType="num">
                                      <p:cBhvr>
                                        <p:cTn id="71" dur="1000" fill="hold"/>
                                        <p:tgtEl>
                                          <p:spTgt spid="47"/>
                                        </p:tgtEl>
                                        <p:attrNameLst>
                                          <p:attrName>ppt_y</p:attrName>
                                        </p:attrNameLst>
                                      </p:cBhvr>
                                      <p:tavLst>
                                        <p:tav tm="0">
                                          <p:val>
                                            <p:strVal val="#ppt_y+.1"/>
                                          </p:val>
                                        </p:tav>
                                        <p:tav tm="100000">
                                          <p:val>
                                            <p:strVal val="#ppt_y"/>
                                          </p:val>
                                        </p:tav>
                                      </p:tavLst>
                                    </p:anim>
                                  </p:childTnLst>
                                </p:cTn>
                              </p:par>
                              <p:par>
                                <p:cTn id="72" presetID="42" presetClass="entr" presetSubtype="0" fill="hold" grpId="0" nodeType="withEffect">
                                  <p:stCondLst>
                                    <p:cond delay="0"/>
                                  </p:stCondLst>
                                  <p:childTnLst>
                                    <p:set>
                                      <p:cBhvr>
                                        <p:cTn id="73" dur="1" fill="hold">
                                          <p:stCondLst>
                                            <p:cond delay="0"/>
                                          </p:stCondLst>
                                        </p:cTn>
                                        <p:tgtEl>
                                          <p:spTgt spid="48"/>
                                        </p:tgtEl>
                                        <p:attrNameLst>
                                          <p:attrName>style.visibility</p:attrName>
                                        </p:attrNameLst>
                                      </p:cBhvr>
                                      <p:to>
                                        <p:strVal val="visible"/>
                                      </p:to>
                                    </p:set>
                                    <p:animEffect transition="in" filter="fade">
                                      <p:cBhvr>
                                        <p:cTn id="74" dur="1000"/>
                                        <p:tgtEl>
                                          <p:spTgt spid="48"/>
                                        </p:tgtEl>
                                      </p:cBhvr>
                                    </p:animEffect>
                                    <p:anim calcmode="lin" valueType="num">
                                      <p:cBhvr>
                                        <p:cTn id="75" dur="1000" fill="hold"/>
                                        <p:tgtEl>
                                          <p:spTgt spid="48"/>
                                        </p:tgtEl>
                                        <p:attrNameLst>
                                          <p:attrName>ppt_x</p:attrName>
                                        </p:attrNameLst>
                                      </p:cBhvr>
                                      <p:tavLst>
                                        <p:tav tm="0">
                                          <p:val>
                                            <p:strVal val="#ppt_x"/>
                                          </p:val>
                                        </p:tav>
                                        <p:tav tm="100000">
                                          <p:val>
                                            <p:strVal val="#ppt_x"/>
                                          </p:val>
                                        </p:tav>
                                      </p:tavLst>
                                    </p:anim>
                                    <p:anim calcmode="lin" valueType="num">
                                      <p:cBhvr>
                                        <p:cTn id="76" dur="1000" fill="hold"/>
                                        <p:tgtEl>
                                          <p:spTgt spid="48"/>
                                        </p:tgtEl>
                                        <p:attrNameLst>
                                          <p:attrName>ppt_y</p:attrName>
                                        </p:attrNameLst>
                                      </p:cBhvr>
                                      <p:tavLst>
                                        <p:tav tm="0">
                                          <p:val>
                                            <p:strVal val="#ppt_y+.1"/>
                                          </p:val>
                                        </p:tav>
                                        <p:tav tm="100000">
                                          <p:val>
                                            <p:strVal val="#ppt_y"/>
                                          </p:val>
                                        </p:tav>
                                      </p:tavLst>
                                    </p:anim>
                                  </p:childTnLst>
                                </p:cTn>
                              </p:par>
                              <p:par>
                                <p:cTn id="77" presetID="42" presetClass="entr" presetSubtype="0" fill="hold" grpId="0" nodeType="withEffect">
                                  <p:stCondLst>
                                    <p:cond delay="0"/>
                                  </p:stCondLst>
                                  <p:childTnLst>
                                    <p:set>
                                      <p:cBhvr>
                                        <p:cTn id="78" dur="1" fill="hold">
                                          <p:stCondLst>
                                            <p:cond delay="0"/>
                                          </p:stCondLst>
                                        </p:cTn>
                                        <p:tgtEl>
                                          <p:spTgt spid="49"/>
                                        </p:tgtEl>
                                        <p:attrNameLst>
                                          <p:attrName>style.visibility</p:attrName>
                                        </p:attrNameLst>
                                      </p:cBhvr>
                                      <p:to>
                                        <p:strVal val="visible"/>
                                      </p:to>
                                    </p:set>
                                    <p:animEffect transition="in" filter="fade">
                                      <p:cBhvr>
                                        <p:cTn id="79" dur="1000"/>
                                        <p:tgtEl>
                                          <p:spTgt spid="49"/>
                                        </p:tgtEl>
                                      </p:cBhvr>
                                    </p:animEffect>
                                    <p:anim calcmode="lin" valueType="num">
                                      <p:cBhvr>
                                        <p:cTn id="80" dur="1000" fill="hold"/>
                                        <p:tgtEl>
                                          <p:spTgt spid="49"/>
                                        </p:tgtEl>
                                        <p:attrNameLst>
                                          <p:attrName>ppt_x</p:attrName>
                                        </p:attrNameLst>
                                      </p:cBhvr>
                                      <p:tavLst>
                                        <p:tav tm="0">
                                          <p:val>
                                            <p:strVal val="#ppt_x"/>
                                          </p:val>
                                        </p:tav>
                                        <p:tav tm="100000">
                                          <p:val>
                                            <p:strVal val="#ppt_x"/>
                                          </p:val>
                                        </p:tav>
                                      </p:tavLst>
                                    </p:anim>
                                    <p:anim calcmode="lin" valueType="num">
                                      <p:cBhvr>
                                        <p:cTn id="81" dur="1000" fill="hold"/>
                                        <p:tgtEl>
                                          <p:spTgt spid="49"/>
                                        </p:tgtEl>
                                        <p:attrNameLst>
                                          <p:attrName>ppt_y</p:attrName>
                                        </p:attrNameLst>
                                      </p:cBhvr>
                                      <p:tavLst>
                                        <p:tav tm="0">
                                          <p:val>
                                            <p:strVal val="#ppt_y+.1"/>
                                          </p:val>
                                        </p:tav>
                                        <p:tav tm="100000">
                                          <p:val>
                                            <p:strVal val="#ppt_y"/>
                                          </p:val>
                                        </p:tav>
                                      </p:tavLst>
                                    </p:anim>
                                  </p:childTnLst>
                                </p:cTn>
                              </p:par>
                              <p:par>
                                <p:cTn id="82" presetID="42" presetClass="entr" presetSubtype="0" fill="hold" grpId="0" nodeType="withEffect">
                                  <p:stCondLst>
                                    <p:cond delay="0"/>
                                  </p:stCondLst>
                                  <p:childTnLst>
                                    <p:set>
                                      <p:cBhvr>
                                        <p:cTn id="83" dur="1" fill="hold">
                                          <p:stCondLst>
                                            <p:cond delay="0"/>
                                          </p:stCondLst>
                                        </p:cTn>
                                        <p:tgtEl>
                                          <p:spTgt spid="50"/>
                                        </p:tgtEl>
                                        <p:attrNameLst>
                                          <p:attrName>style.visibility</p:attrName>
                                        </p:attrNameLst>
                                      </p:cBhvr>
                                      <p:to>
                                        <p:strVal val="visible"/>
                                      </p:to>
                                    </p:set>
                                    <p:animEffect transition="in" filter="fade">
                                      <p:cBhvr>
                                        <p:cTn id="84" dur="1000"/>
                                        <p:tgtEl>
                                          <p:spTgt spid="50"/>
                                        </p:tgtEl>
                                      </p:cBhvr>
                                    </p:animEffect>
                                    <p:anim calcmode="lin" valueType="num">
                                      <p:cBhvr>
                                        <p:cTn id="85" dur="1000" fill="hold"/>
                                        <p:tgtEl>
                                          <p:spTgt spid="50"/>
                                        </p:tgtEl>
                                        <p:attrNameLst>
                                          <p:attrName>ppt_x</p:attrName>
                                        </p:attrNameLst>
                                      </p:cBhvr>
                                      <p:tavLst>
                                        <p:tav tm="0">
                                          <p:val>
                                            <p:strVal val="#ppt_x"/>
                                          </p:val>
                                        </p:tav>
                                        <p:tav tm="100000">
                                          <p:val>
                                            <p:strVal val="#ppt_x"/>
                                          </p:val>
                                        </p:tav>
                                      </p:tavLst>
                                    </p:anim>
                                    <p:anim calcmode="lin" valueType="num">
                                      <p:cBhvr>
                                        <p:cTn id="86" dur="1000" fill="hold"/>
                                        <p:tgtEl>
                                          <p:spTgt spid="50"/>
                                        </p:tgtEl>
                                        <p:attrNameLst>
                                          <p:attrName>ppt_y</p:attrName>
                                        </p:attrNameLst>
                                      </p:cBhvr>
                                      <p:tavLst>
                                        <p:tav tm="0">
                                          <p:val>
                                            <p:strVal val="#ppt_y+.1"/>
                                          </p:val>
                                        </p:tav>
                                        <p:tav tm="100000">
                                          <p:val>
                                            <p:strVal val="#ppt_y"/>
                                          </p:val>
                                        </p:tav>
                                      </p:tavLst>
                                    </p:anim>
                                  </p:childTnLst>
                                </p:cTn>
                              </p:par>
                              <p:par>
                                <p:cTn id="87" presetID="42" presetClass="entr" presetSubtype="0" fill="hold" grpId="0" nodeType="withEffect">
                                  <p:stCondLst>
                                    <p:cond delay="0"/>
                                  </p:stCondLst>
                                  <p:childTnLst>
                                    <p:set>
                                      <p:cBhvr>
                                        <p:cTn id="88" dur="1" fill="hold">
                                          <p:stCondLst>
                                            <p:cond delay="0"/>
                                          </p:stCondLst>
                                        </p:cTn>
                                        <p:tgtEl>
                                          <p:spTgt spid="51"/>
                                        </p:tgtEl>
                                        <p:attrNameLst>
                                          <p:attrName>style.visibility</p:attrName>
                                        </p:attrNameLst>
                                      </p:cBhvr>
                                      <p:to>
                                        <p:strVal val="visible"/>
                                      </p:to>
                                    </p:set>
                                    <p:animEffect transition="in" filter="fade">
                                      <p:cBhvr>
                                        <p:cTn id="89" dur="1000"/>
                                        <p:tgtEl>
                                          <p:spTgt spid="51"/>
                                        </p:tgtEl>
                                      </p:cBhvr>
                                    </p:animEffect>
                                    <p:anim calcmode="lin" valueType="num">
                                      <p:cBhvr>
                                        <p:cTn id="90" dur="1000" fill="hold"/>
                                        <p:tgtEl>
                                          <p:spTgt spid="51"/>
                                        </p:tgtEl>
                                        <p:attrNameLst>
                                          <p:attrName>ppt_x</p:attrName>
                                        </p:attrNameLst>
                                      </p:cBhvr>
                                      <p:tavLst>
                                        <p:tav tm="0">
                                          <p:val>
                                            <p:strVal val="#ppt_x"/>
                                          </p:val>
                                        </p:tav>
                                        <p:tav tm="100000">
                                          <p:val>
                                            <p:strVal val="#ppt_x"/>
                                          </p:val>
                                        </p:tav>
                                      </p:tavLst>
                                    </p:anim>
                                    <p:anim calcmode="lin" valueType="num">
                                      <p:cBhvr>
                                        <p:cTn id="91" dur="1000" fill="hold"/>
                                        <p:tgtEl>
                                          <p:spTgt spid="51"/>
                                        </p:tgtEl>
                                        <p:attrNameLst>
                                          <p:attrName>ppt_y</p:attrName>
                                        </p:attrNameLst>
                                      </p:cBhvr>
                                      <p:tavLst>
                                        <p:tav tm="0">
                                          <p:val>
                                            <p:strVal val="#ppt_y+.1"/>
                                          </p:val>
                                        </p:tav>
                                        <p:tav tm="100000">
                                          <p:val>
                                            <p:strVal val="#ppt_y"/>
                                          </p:val>
                                        </p:tav>
                                      </p:tavLst>
                                    </p:anim>
                                  </p:childTnLst>
                                </p:cTn>
                              </p:par>
                            </p:childTnLst>
                          </p:cTn>
                        </p:par>
                      </p:childTnLst>
                    </p:cTn>
                  </p:par>
                  <p:par>
                    <p:cTn id="92" fill="hold">
                      <p:stCondLst>
                        <p:cond delay="indefinite"/>
                      </p:stCondLst>
                      <p:childTnLst>
                        <p:par>
                          <p:cTn id="93" fill="hold">
                            <p:stCondLst>
                              <p:cond delay="0"/>
                            </p:stCondLst>
                            <p:childTnLst>
                              <p:par>
                                <p:cTn id="94" presetID="32" presetClass="emph" presetSubtype="0" fill="hold" grpId="1" nodeType="clickEffect">
                                  <p:stCondLst>
                                    <p:cond delay="0"/>
                                  </p:stCondLst>
                                  <p:childTnLst>
                                    <p:animRot by="120000">
                                      <p:cBhvr>
                                        <p:cTn id="95" dur="100" fill="hold">
                                          <p:stCondLst>
                                            <p:cond delay="0"/>
                                          </p:stCondLst>
                                        </p:cTn>
                                        <p:tgtEl>
                                          <p:spTgt spid="35"/>
                                        </p:tgtEl>
                                        <p:attrNameLst>
                                          <p:attrName>r</p:attrName>
                                        </p:attrNameLst>
                                      </p:cBhvr>
                                    </p:animRot>
                                    <p:animRot by="-240000">
                                      <p:cBhvr>
                                        <p:cTn id="96" dur="200" fill="hold">
                                          <p:stCondLst>
                                            <p:cond delay="200"/>
                                          </p:stCondLst>
                                        </p:cTn>
                                        <p:tgtEl>
                                          <p:spTgt spid="35"/>
                                        </p:tgtEl>
                                        <p:attrNameLst>
                                          <p:attrName>r</p:attrName>
                                        </p:attrNameLst>
                                      </p:cBhvr>
                                    </p:animRot>
                                    <p:animRot by="240000">
                                      <p:cBhvr>
                                        <p:cTn id="97" dur="200" fill="hold">
                                          <p:stCondLst>
                                            <p:cond delay="400"/>
                                          </p:stCondLst>
                                        </p:cTn>
                                        <p:tgtEl>
                                          <p:spTgt spid="35"/>
                                        </p:tgtEl>
                                        <p:attrNameLst>
                                          <p:attrName>r</p:attrName>
                                        </p:attrNameLst>
                                      </p:cBhvr>
                                    </p:animRot>
                                    <p:animRot by="-240000">
                                      <p:cBhvr>
                                        <p:cTn id="98" dur="200" fill="hold">
                                          <p:stCondLst>
                                            <p:cond delay="600"/>
                                          </p:stCondLst>
                                        </p:cTn>
                                        <p:tgtEl>
                                          <p:spTgt spid="35"/>
                                        </p:tgtEl>
                                        <p:attrNameLst>
                                          <p:attrName>r</p:attrName>
                                        </p:attrNameLst>
                                      </p:cBhvr>
                                    </p:animRot>
                                    <p:animRot by="120000">
                                      <p:cBhvr>
                                        <p:cTn id="99" dur="200" fill="hold">
                                          <p:stCondLst>
                                            <p:cond delay="800"/>
                                          </p:stCondLst>
                                        </p:cTn>
                                        <p:tgtEl>
                                          <p:spTgt spid="35"/>
                                        </p:tgtEl>
                                        <p:attrNameLst>
                                          <p:attrName>r</p:attrName>
                                        </p:attrNameLst>
                                      </p:cBhvr>
                                    </p:animRot>
                                  </p:childTnLst>
                                </p:cTn>
                              </p:par>
                            </p:childTnLst>
                          </p:cTn>
                        </p:par>
                      </p:childTnLst>
                    </p:cTn>
                  </p:par>
                  <p:par>
                    <p:cTn id="100" fill="hold">
                      <p:stCondLst>
                        <p:cond delay="indefinite"/>
                      </p:stCondLst>
                      <p:childTnLst>
                        <p:par>
                          <p:cTn id="101" fill="hold">
                            <p:stCondLst>
                              <p:cond delay="0"/>
                            </p:stCondLst>
                            <p:childTnLst>
                              <p:par>
                                <p:cTn id="102" presetID="32" presetClass="emph" presetSubtype="0" fill="hold" grpId="1" nodeType="clickEffect">
                                  <p:stCondLst>
                                    <p:cond delay="0"/>
                                  </p:stCondLst>
                                  <p:childTnLst>
                                    <p:animRot by="120000">
                                      <p:cBhvr>
                                        <p:cTn id="103" dur="100" fill="hold">
                                          <p:stCondLst>
                                            <p:cond delay="0"/>
                                          </p:stCondLst>
                                        </p:cTn>
                                        <p:tgtEl>
                                          <p:spTgt spid="47"/>
                                        </p:tgtEl>
                                        <p:attrNameLst>
                                          <p:attrName>r</p:attrName>
                                        </p:attrNameLst>
                                      </p:cBhvr>
                                    </p:animRot>
                                    <p:animRot by="-240000">
                                      <p:cBhvr>
                                        <p:cTn id="104" dur="200" fill="hold">
                                          <p:stCondLst>
                                            <p:cond delay="200"/>
                                          </p:stCondLst>
                                        </p:cTn>
                                        <p:tgtEl>
                                          <p:spTgt spid="47"/>
                                        </p:tgtEl>
                                        <p:attrNameLst>
                                          <p:attrName>r</p:attrName>
                                        </p:attrNameLst>
                                      </p:cBhvr>
                                    </p:animRot>
                                    <p:animRot by="240000">
                                      <p:cBhvr>
                                        <p:cTn id="105" dur="200" fill="hold">
                                          <p:stCondLst>
                                            <p:cond delay="400"/>
                                          </p:stCondLst>
                                        </p:cTn>
                                        <p:tgtEl>
                                          <p:spTgt spid="47"/>
                                        </p:tgtEl>
                                        <p:attrNameLst>
                                          <p:attrName>r</p:attrName>
                                        </p:attrNameLst>
                                      </p:cBhvr>
                                    </p:animRot>
                                    <p:animRot by="-240000">
                                      <p:cBhvr>
                                        <p:cTn id="106" dur="200" fill="hold">
                                          <p:stCondLst>
                                            <p:cond delay="600"/>
                                          </p:stCondLst>
                                        </p:cTn>
                                        <p:tgtEl>
                                          <p:spTgt spid="47"/>
                                        </p:tgtEl>
                                        <p:attrNameLst>
                                          <p:attrName>r</p:attrName>
                                        </p:attrNameLst>
                                      </p:cBhvr>
                                    </p:animRot>
                                    <p:animRot by="120000">
                                      <p:cBhvr>
                                        <p:cTn id="107" dur="200" fill="hold">
                                          <p:stCondLst>
                                            <p:cond delay="800"/>
                                          </p:stCondLst>
                                        </p:cTn>
                                        <p:tgtEl>
                                          <p:spTgt spid="47"/>
                                        </p:tgtEl>
                                        <p:attrNameLst>
                                          <p:attrName>r</p:attrName>
                                        </p:attrNameLst>
                                      </p:cBhvr>
                                    </p:animRot>
                                  </p:childTnLst>
                                </p:cTn>
                              </p:par>
                            </p:childTnLst>
                          </p:cTn>
                        </p:par>
                      </p:childTnLst>
                    </p:cTn>
                  </p:par>
                  <p:par>
                    <p:cTn id="108" fill="hold">
                      <p:stCondLst>
                        <p:cond delay="indefinite"/>
                      </p:stCondLst>
                      <p:childTnLst>
                        <p:par>
                          <p:cTn id="109" fill="hold">
                            <p:stCondLst>
                              <p:cond delay="0"/>
                            </p:stCondLst>
                            <p:childTnLst>
                              <p:par>
                                <p:cTn id="110" presetID="32" presetClass="emph" presetSubtype="0" fill="hold" grpId="1" nodeType="clickEffect">
                                  <p:stCondLst>
                                    <p:cond delay="0"/>
                                  </p:stCondLst>
                                  <p:childTnLst>
                                    <p:animRot by="120000">
                                      <p:cBhvr>
                                        <p:cTn id="111" dur="100" fill="hold">
                                          <p:stCondLst>
                                            <p:cond delay="0"/>
                                          </p:stCondLst>
                                        </p:cTn>
                                        <p:tgtEl>
                                          <p:spTgt spid="36"/>
                                        </p:tgtEl>
                                        <p:attrNameLst>
                                          <p:attrName>r</p:attrName>
                                        </p:attrNameLst>
                                      </p:cBhvr>
                                    </p:animRot>
                                    <p:animRot by="-240000">
                                      <p:cBhvr>
                                        <p:cTn id="112" dur="200" fill="hold">
                                          <p:stCondLst>
                                            <p:cond delay="200"/>
                                          </p:stCondLst>
                                        </p:cTn>
                                        <p:tgtEl>
                                          <p:spTgt spid="36"/>
                                        </p:tgtEl>
                                        <p:attrNameLst>
                                          <p:attrName>r</p:attrName>
                                        </p:attrNameLst>
                                      </p:cBhvr>
                                    </p:animRot>
                                    <p:animRot by="240000">
                                      <p:cBhvr>
                                        <p:cTn id="113" dur="200" fill="hold">
                                          <p:stCondLst>
                                            <p:cond delay="400"/>
                                          </p:stCondLst>
                                        </p:cTn>
                                        <p:tgtEl>
                                          <p:spTgt spid="36"/>
                                        </p:tgtEl>
                                        <p:attrNameLst>
                                          <p:attrName>r</p:attrName>
                                        </p:attrNameLst>
                                      </p:cBhvr>
                                    </p:animRot>
                                    <p:animRot by="-240000">
                                      <p:cBhvr>
                                        <p:cTn id="114" dur="200" fill="hold">
                                          <p:stCondLst>
                                            <p:cond delay="600"/>
                                          </p:stCondLst>
                                        </p:cTn>
                                        <p:tgtEl>
                                          <p:spTgt spid="36"/>
                                        </p:tgtEl>
                                        <p:attrNameLst>
                                          <p:attrName>r</p:attrName>
                                        </p:attrNameLst>
                                      </p:cBhvr>
                                    </p:animRot>
                                    <p:animRot by="120000">
                                      <p:cBhvr>
                                        <p:cTn id="115" dur="200" fill="hold">
                                          <p:stCondLst>
                                            <p:cond delay="800"/>
                                          </p:stCondLst>
                                        </p:cTn>
                                        <p:tgtEl>
                                          <p:spTgt spid="36"/>
                                        </p:tgtEl>
                                        <p:attrNameLst>
                                          <p:attrName>r</p:attrName>
                                        </p:attrNameLst>
                                      </p:cBhvr>
                                    </p:animRot>
                                  </p:childTnLst>
                                </p:cTn>
                              </p:par>
                            </p:childTnLst>
                          </p:cTn>
                        </p:par>
                      </p:childTnLst>
                    </p:cTn>
                  </p:par>
                  <p:par>
                    <p:cTn id="116" fill="hold">
                      <p:stCondLst>
                        <p:cond delay="indefinite"/>
                      </p:stCondLst>
                      <p:childTnLst>
                        <p:par>
                          <p:cTn id="117" fill="hold">
                            <p:stCondLst>
                              <p:cond delay="0"/>
                            </p:stCondLst>
                            <p:childTnLst>
                              <p:par>
                                <p:cTn id="118" presetID="32" presetClass="emph" presetSubtype="0" fill="hold" grpId="1" nodeType="clickEffect">
                                  <p:stCondLst>
                                    <p:cond delay="0"/>
                                  </p:stCondLst>
                                  <p:childTnLst>
                                    <p:animRot by="120000">
                                      <p:cBhvr>
                                        <p:cTn id="119" dur="100" fill="hold">
                                          <p:stCondLst>
                                            <p:cond delay="0"/>
                                          </p:stCondLst>
                                        </p:cTn>
                                        <p:tgtEl>
                                          <p:spTgt spid="48"/>
                                        </p:tgtEl>
                                        <p:attrNameLst>
                                          <p:attrName>r</p:attrName>
                                        </p:attrNameLst>
                                      </p:cBhvr>
                                    </p:animRot>
                                    <p:animRot by="-240000">
                                      <p:cBhvr>
                                        <p:cTn id="120" dur="200" fill="hold">
                                          <p:stCondLst>
                                            <p:cond delay="200"/>
                                          </p:stCondLst>
                                        </p:cTn>
                                        <p:tgtEl>
                                          <p:spTgt spid="48"/>
                                        </p:tgtEl>
                                        <p:attrNameLst>
                                          <p:attrName>r</p:attrName>
                                        </p:attrNameLst>
                                      </p:cBhvr>
                                    </p:animRot>
                                    <p:animRot by="240000">
                                      <p:cBhvr>
                                        <p:cTn id="121" dur="200" fill="hold">
                                          <p:stCondLst>
                                            <p:cond delay="400"/>
                                          </p:stCondLst>
                                        </p:cTn>
                                        <p:tgtEl>
                                          <p:spTgt spid="48"/>
                                        </p:tgtEl>
                                        <p:attrNameLst>
                                          <p:attrName>r</p:attrName>
                                        </p:attrNameLst>
                                      </p:cBhvr>
                                    </p:animRot>
                                    <p:animRot by="-240000">
                                      <p:cBhvr>
                                        <p:cTn id="122" dur="200" fill="hold">
                                          <p:stCondLst>
                                            <p:cond delay="600"/>
                                          </p:stCondLst>
                                        </p:cTn>
                                        <p:tgtEl>
                                          <p:spTgt spid="48"/>
                                        </p:tgtEl>
                                        <p:attrNameLst>
                                          <p:attrName>r</p:attrName>
                                        </p:attrNameLst>
                                      </p:cBhvr>
                                    </p:animRot>
                                    <p:animRot by="120000">
                                      <p:cBhvr>
                                        <p:cTn id="123" dur="200" fill="hold">
                                          <p:stCondLst>
                                            <p:cond delay="800"/>
                                          </p:stCondLst>
                                        </p:cTn>
                                        <p:tgtEl>
                                          <p:spTgt spid="48"/>
                                        </p:tgtEl>
                                        <p:attrNameLst>
                                          <p:attrName>r</p:attrName>
                                        </p:attrNameLst>
                                      </p:cBhvr>
                                    </p:animRot>
                                  </p:childTnLst>
                                </p:cTn>
                              </p:par>
                            </p:childTnLst>
                          </p:cTn>
                        </p:par>
                      </p:childTnLst>
                    </p:cTn>
                  </p:par>
                  <p:par>
                    <p:cTn id="124" fill="hold">
                      <p:stCondLst>
                        <p:cond delay="indefinite"/>
                      </p:stCondLst>
                      <p:childTnLst>
                        <p:par>
                          <p:cTn id="125" fill="hold">
                            <p:stCondLst>
                              <p:cond delay="0"/>
                            </p:stCondLst>
                            <p:childTnLst>
                              <p:par>
                                <p:cTn id="126" presetID="32" presetClass="emph" presetSubtype="0" fill="hold" grpId="1" nodeType="clickEffect">
                                  <p:stCondLst>
                                    <p:cond delay="0"/>
                                  </p:stCondLst>
                                  <p:childTnLst>
                                    <p:animRot by="120000">
                                      <p:cBhvr>
                                        <p:cTn id="127" dur="100" fill="hold">
                                          <p:stCondLst>
                                            <p:cond delay="0"/>
                                          </p:stCondLst>
                                        </p:cTn>
                                        <p:tgtEl>
                                          <p:spTgt spid="37"/>
                                        </p:tgtEl>
                                        <p:attrNameLst>
                                          <p:attrName>r</p:attrName>
                                        </p:attrNameLst>
                                      </p:cBhvr>
                                    </p:animRot>
                                    <p:animRot by="-240000">
                                      <p:cBhvr>
                                        <p:cTn id="128" dur="200" fill="hold">
                                          <p:stCondLst>
                                            <p:cond delay="200"/>
                                          </p:stCondLst>
                                        </p:cTn>
                                        <p:tgtEl>
                                          <p:spTgt spid="37"/>
                                        </p:tgtEl>
                                        <p:attrNameLst>
                                          <p:attrName>r</p:attrName>
                                        </p:attrNameLst>
                                      </p:cBhvr>
                                    </p:animRot>
                                    <p:animRot by="240000">
                                      <p:cBhvr>
                                        <p:cTn id="129" dur="200" fill="hold">
                                          <p:stCondLst>
                                            <p:cond delay="400"/>
                                          </p:stCondLst>
                                        </p:cTn>
                                        <p:tgtEl>
                                          <p:spTgt spid="37"/>
                                        </p:tgtEl>
                                        <p:attrNameLst>
                                          <p:attrName>r</p:attrName>
                                        </p:attrNameLst>
                                      </p:cBhvr>
                                    </p:animRot>
                                    <p:animRot by="-240000">
                                      <p:cBhvr>
                                        <p:cTn id="130" dur="200" fill="hold">
                                          <p:stCondLst>
                                            <p:cond delay="600"/>
                                          </p:stCondLst>
                                        </p:cTn>
                                        <p:tgtEl>
                                          <p:spTgt spid="37"/>
                                        </p:tgtEl>
                                        <p:attrNameLst>
                                          <p:attrName>r</p:attrName>
                                        </p:attrNameLst>
                                      </p:cBhvr>
                                    </p:animRot>
                                    <p:animRot by="120000">
                                      <p:cBhvr>
                                        <p:cTn id="131" dur="200" fill="hold">
                                          <p:stCondLst>
                                            <p:cond delay="800"/>
                                          </p:stCondLst>
                                        </p:cTn>
                                        <p:tgtEl>
                                          <p:spTgt spid="37"/>
                                        </p:tgtEl>
                                        <p:attrNameLst>
                                          <p:attrName>r</p:attrName>
                                        </p:attrNameLst>
                                      </p:cBhvr>
                                    </p:animRot>
                                  </p:childTnLst>
                                </p:cTn>
                              </p:par>
                            </p:childTnLst>
                          </p:cTn>
                        </p:par>
                      </p:childTnLst>
                    </p:cTn>
                  </p:par>
                  <p:par>
                    <p:cTn id="132" fill="hold">
                      <p:stCondLst>
                        <p:cond delay="indefinite"/>
                      </p:stCondLst>
                      <p:childTnLst>
                        <p:par>
                          <p:cTn id="133" fill="hold">
                            <p:stCondLst>
                              <p:cond delay="0"/>
                            </p:stCondLst>
                            <p:childTnLst>
                              <p:par>
                                <p:cTn id="134" presetID="32" presetClass="emph" presetSubtype="0" fill="hold" grpId="1" nodeType="clickEffect">
                                  <p:stCondLst>
                                    <p:cond delay="0"/>
                                  </p:stCondLst>
                                  <p:childTnLst>
                                    <p:animRot by="120000">
                                      <p:cBhvr>
                                        <p:cTn id="135" dur="100" fill="hold">
                                          <p:stCondLst>
                                            <p:cond delay="0"/>
                                          </p:stCondLst>
                                        </p:cTn>
                                        <p:tgtEl>
                                          <p:spTgt spid="49"/>
                                        </p:tgtEl>
                                        <p:attrNameLst>
                                          <p:attrName>r</p:attrName>
                                        </p:attrNameLst>
                                      </p:cBhvr>
                                    </p:animRot>
                                    <p:animRot by="-240000">
                                      <p:cBhvr>
                                        <p:cTn id="136" dur="200" fill="hold">
                                          <p:stCondLst>
                                            <p:cond delay="200"/>
                                          </p:stCondLst>
                                        </p:cTn>
                                        <p:tgtEl>
                                          <p:spTgt spid="49"/>
                                        </p:tgtEl>
                                        <p:attrNameLst>
                                          <p:attrName>r</p:attrName>
                                        </p:attrNameLst>
                                      </p:cBhvr>
                                    </p:animRot>
                                    <p:animRot by="240000">
                                      <p:cBhvr>
                                        <p:cTn id="137" dur="200" fill="hold">
                                          <p:stCondLst>
                                            <p:cond delay="400"/>
                                          </p:stCondLst>
                                        </p:cTn>
                                        <p:tgtEl>
                                          <p:spTgt spid="49"/>
                                        </p:tgtEl>
                                        <p:attrNameLst>
                                          <p:attrName>r</p:attrName>
                                        </p:attrNameLst>
                                      </p:cBhvr>
                                    </p:animRot>
                                    <p:animRot by="-240000">
                                      <p:cBhvr>
                                        <p:cTn id="138" dur="200" fill="hold">
                                          <p:stCondLst>
                                            <p:cond delay="600"/>
                                          </p:stCondLst>
                                        </p:cTn>
                                        <p:tgtEl>
                                          <p:spTgt spid="49"/>
                                        </p:tgtEl>
                                        <p:attrNameLst>
                                          <p:attrName>r</p:attrName>
                                        </p:attrNameLst>
                                      </p:cBhvr>
                                    </p:animRot>
                                    <p:animRot by="120000">
                                      <p:cBhvr>
                                        <p:cTn id="139" dur="200" fill="hold">
                                          <p:stCondLst>
                                            <p:cond delay="800"/>
                                          </p:stCondLst>
                                        </p:cTn>
                                        <p:tgtEl>
                                          <p:spTgt spid="49"/>
                                        </p:tgtEl>
                                        <p:attrNameLst>
                                          <p:attrName>r</p:attrName>
                                        </p:attrNameLst>
                                      </p:cBhvr>
                                    </p:animRot>
                                  </p:childTnLst>
                                </p:cTn>
                              </p:par>
                            </p:childTnLst>
                          </p:cTn>
                        </p:par>
                      </p:childTnLst>
                    </p:cTn>
                  </p:par>
                  <p:par>
                    <p:cTn id="140" fill="hold">
                      <p:stCondLst>
                        <p:cond delay="indefinite"/>
                      </p:stCondLst>
                      <p:childTnLst>
                        <p:par>
                          <p:cTn id="141" fill="hold">
                            <p:stCondLst>
                              <p:cond delay="0"/>
                            </p:stCondLst>
                            <p:childTnLst>
                              <p:par>
                                <p:cTn id="142" presetID="32" presetClass="emph" presetSubtype="0" fill="hold" grpId="1" nodeType="clickEffect">
                                  <p:stCondLst>
                                    <p:cond delay="0"/>
                                  </p:stCondLst>
                                  <p:childTnLst>
                                    <p:animRot by="120000">
                                      <p:cBhvr>
                                        <p:cTn id="143" dur="100" fill="hold">
                                          <p:stCondLst>
                                            <p:cond delay="0"/>
                                          </p:stCondLst>
                                        </p:cTn>
                                        <p:tgtEl>
                                          <p:spTgt spid="38"/>
                                        </p:tgtEl>
                                        <p:attrNameLst>
                                          <p:attrName>r</p:attrName>
                                        </p:attrNameLst>
                                      </p:cBhvr>
                                    </p:animRot>
                                    <p:animRot by="-240000">
                                      <p:cBhvr>
                                        <p:cTn id="144" dur="200" fill="hold">
                                          <p:stCondLst>
                                            <p:cond delay="200"/>
                                          </p:stCondLst>
                                        </p:cTn>
                                        <p:tgtEl>
                                          <p:spTgt spid="38"/>
                                        </p:tgtEl>
                                        <p:attrNameLst>
                                          <p:attrName>r</p:attrName>
                                        </p:attrNameLst>
                                      </p:cBhvr>
                                    </p:animRot>
                                    <p:animRot by="240000">
                                      <p:cBhvr>
                                        <p:cTn id="145" dur="200" fill="hold">
                                          <p:stCondLst>
                                            <p:cond delay="400"/>
                                          </p:stCondLst>
                                        </p:cTn>
                                        <p:tgtEl>
                                          <p:spTgt spid="38"/>
                                        </p:tgtEl>
                                        <p:attrNameLst>
                                          <p:attrName>r</p:attrName>
                                        </p:attrNameLst>
                                      </p:cBhvr>
                                    </p:animRot>
                                    <p:animRot by="-240000">
                                      <p:cBhvr>
                                        <p:cTn id="146" dur="200" fill="hold">
                                          <p:stCondLst>
                                            <p:cond delay="600"/>
                                          </p:stCondLst>
                                        </p:cTn>
                                        <p:tgtEl>
                                          <p:spTgt spid="38"/>
                                        </p:tgtEl>
                                        <p:attrNameLst>
                                          <p:attrName>r</p:attrName>
                                        </p:attrNameLst>
                                      </p:cBhvr>
                                    </p:animRot>
                                    <p:animRot by="120000">
                                      <p:cBhvr>
                                        <p:cTn id="147" dur="200" fill="hold">
                                          <p:stCondLst>
                                            <p:cond delay="800"/>
                                          </p:stCondLst>
                                        </p:cTn>
                                        <p:tgtEl>
                                          <p:spTgt spid="38"/>
                                        </p:tgtEl>
                                        <p:attrNameLst>
                                          <p:attrName>r</p:attrName>
                                        </p:attrNameLst>
                                      </p:cBhvr>
                                    </p:animRot>
                                  </p:childTnLst>
                                </p:cTn>
                              </p:par>
                            </p:childTnLst>
                          </p:cTn>
                        </p:par>
                      </p:childTnLst>
                    </p:cTn>
                  </p:par>
                  <p:par>
                    <p:cTn id="148" fill="hold">
                      <p:stCondLst>
                        <p:cond delay="indefinite"/>
                      </p:stCondLst>
                      <p:childTnLst>
                        <p:par>
                          <p:cTn id="149" fill="hold">
                            <p:stCondLst>
                              <p:cond delay="0"/>
                            </p:stCondLst>
                            <p:childTnLst>
                              <p:par>
                                <p:cTn id="150" presetID="32" presetClass="emph" presetSubtype="0" fill="hold" grpId="1" nodeType="clickEffect">
                                  <p:stCondLst>
                                    <p:cond delay="0"/>
                                  </p:stCondLst>
                                  <p:childTnLst>
                                    <p:animRot by="120000">
                                      <p:cBhvr>
                                        <p:cTn id="151" dur="100" fill="hold">
                                          <p:stCondLst>
                                            <p:cond delay="0"/>
                                          </p:stCondLst>
                                        </p:cTn>
                                        <p:tgtEl>
                                          <p:spTgt spid="50"/>
                                        </p:tgtEl>
                                        <p:attrNameLst>
                                          <p:attrName>r</p:attrName>
                                        </p:attrNameLst>
                                      </p:cBhvr>
                                    </p:animRot>
                                    <p:animRot by="-240000">
                                      <p:cBhvr>
                                        <p:cTn id="152" dur="200" fill="hold">
                                          <p:stCondLst>
                                            <p:cond delay="200"/>
                                          </p:stCondLst>
                                        </p:cTn>
                                        <p:tgtEl>
                                          <p:spTgt spid="50"/>
                                        </p:tgtEl>
                                        <p:attrNameLst>
                                          <p:attrName>r</p:attrName>
                                        </p:attrNameLst>
                                      </p:cBhvr>
                                    </p:animRot>
                                    <p:animRot by="240000">
                                      <p:cBhvr>
                                        <p:cTn id="153" dur="200" fill="hold">
                                          <p:stCondLst>
                                            <p:cond delay="400"/>
                                          </p:stCondLst>
                                        </p:cTn>
                                        <p:tgtEl>
                                          <p:spTgt spid="50"/>
                                        </p:tgtEl>
                                        <p:attrNameLst>
                                          <p:attrName>r</p:attrName>
                                        </p:attrNameLst>
                                      </p:cBhvr>
                                    </p:animRot>
                                    <p:animRot by="-240000">
                                      <p:cBhvr>
                                        <p:cTn id="154" dur="200" fill="hold">
                                          <p:stCondLst>
                                            <p:cond delay="600"/>
                                          </p:stCondLst>
                                        </p:cTn>
                                        <p:tgtEl>
                                          <p:spTgt spid="50"/>
                                        </p:tgtEl>
                                        <p:attrNameLst>
                                          <p:attrName>r</p:attrName>
                                        </p:attrNameLst>
                                      </p:cBhvr>
                                    </p:animRot>
                                    <p:animRot by="120000">
                                      <p:cBhvr>
                                        <p:cTn id="155" dur="200" fill="hold">
                                          <p:stCondLst>
                                            <p:cond delay="800"/>
                                          </p:stCondLst>
                                        </p:cTn>
                                        <p:tgtEl>
                                          <p:spTgt spid="50"/>
                                        </p:tgtEl>
                                        <p:attrNameLst>
                                          <p:attrName>r</p:attrName>
                                        </p:attrNameLst>
                                      </p:cBhvr>
                                    </p:animRot>
                                  </p:childTnLst>
                                </p:cTn>
                              </p:par>
                            </p:childTnLst>
                          </p:cTn>
                        </p:par>
                      </p:childTnLst>
                    </p:cTn>
                  </p:par>
                  <p:par>
                    <p:cTn id="156" fill="hold">
                      <p:stCondLst>
                        <p:cond delay="indefinite"/>
                      </p:stCondLst>
                      <p:childTnLst>
                        <p:par>
                          <p:cTn id="157" fill="hold">
                            <p:stCondLst>
                              <p:cond delay="0"/>
                            </p:stCondLst>
                            <p:childTnLst>
                              <p:par>
                                <p:cTn id="158" presetID="32" presetClass="emph" presetSubtype="0" fill="hold" grpId="1" nodeType="clickEffect">
                                  <p:stCondLst>
                                    <p:cond delay="0"/>
                                  </p:stCondLst>
                                  <p:childTnLst>
                                    <p:animRot by="120000">
                                      <p:cBhvr>
                                        <p:cTn id="159" dur="100" fill="hold">
                                          <p:stCondLst>
                                            <p:cond delay="0"/>
                                          </p:stCondLst>
                                        </p:cTn>
                                        <p:tgtEl>
                                          <p:spTgt spid="39"/>
                                        </p:tgtEl>
                                        <p:attrNameLst>
                                          <p:attrName>r</p:attrName>
                                        </p:attrNameLst>
                                      </p:cBhvr>
                                    </p:animRot>
                                    <p:animRot by="-240000">
                                      <p:cBhvr>
                                        <p:cTn id="160" dur="200" fill="hold">
                                          <p:stCondLst>
                                            <p:cond delay="200"/>
                                          </p:stCondLst>
                                        </p:cTn>
                                        <p:tgtEl>
                                          <p:spTgt spid="39"/>
                                        </p:tgtEl>
                                        <p:attrNameLst>
                                          <p:attrName>r</p:attrName>
                                        </p:attrNameLst>
                                      </p:cBhvr>
                                    </p:animRot>
                                    <p:animRot by="240000">
                                      <p:cBhvr>
                                        <p:cTn id="161" dur="200" fill="hold">
                                          <p:stCondLst>
                                            <p:cond delay="400"/>
                                          </p:stCondLst>
                                        </p:cTn>
                                        <p:tgtEl>
                                          <p:spTgt spid="39"/>
                                        </p:tgtEl>
                                        <p:attrNameLst>
                                          <p:attrName>r</p:attrName>
                                        </p:attrNameLst>
                                      </p:cBhvr>
                                    </p:animRot>
                                    <p:animRot by="-240000">
                                      <p:cBhvr>
                                        <p:cTn id="162" dur="200" fill="hold">
                                          <p:stCondLst>
                                            <p:cond delay="600"/>
                                          </p:stCondLst>
                                        </p:cTn>
                                        <p:tgtEl>
                                          <p:spTgt spid="39"/>
                                        </p:tgtEl>
                                        <p:attrNameLst>
                                          <p:attrName>r</p:attrName>
                                        </p:attrNameLst>
                                      </p:cBhvr>
                                    </p:animRot>
                                    <p:animRot by="120000">
                                      <p:cBhvr>
                                        <p:cTn id="163" dur="200" fill="hold">
                                          <p:stCondLst>
                                            <p:cond delay="800"/>
                                          </p:stCondLst>
                                        </p:cTn>
                                        <p:tgtEl>
                                          <p:spTgt spid="39"/>
                                        </p:tgtEl>
                                        <p:attrNameLst>
                                          <p:attrName>r</p:attrName>
                                        </p:attrNameLst>
                                      </p:cBhvr>
                                    </p:animRot>
                                  </p:childTnLst>
                                </p:cTn>
                              </p:par>
                            </p:childTnLst>
                          </p:cTn>
                        </p:par>
                      </p:childTnLst>
                    </p:cTn>
                  </p:par>
                  <p:par>
                    <p:cTn id="164" fill="hold">
                      <p:stCondLst>
                        <p:cond delay="indefinite"/>
                      </p:stCondLst>
                      <p:childTnLst>
                        <p:par>
                          <p:cTn id="165" fill="hold">
                            <p:stCondLst>
                              <p:cond delay="0"/>
                            </p:stCondLst>
                            <p:childTnLst>
                              <p:par>
                                <p:cTn id="166" presetID="32" presetClass="emph" presetSubtype="0" fill="hold" grpId="1" nodeType="clickEffect">
                                  <p:stCondLst>
                                    <p:cond delay="0"/>
                                  </p:stCondLst>
                                  <p:childTnLst>
                                    <p:animRot by="120000">
                                      <p:cBhvr>
                                        <p:cTn id="167" dur="100" fill="hold">
                                          <p:stCondLst>
                                            <p:cond delay="0"/>
                                          </p:stCondLst>
                                        </p:cTn>
                                        <p:tgtEl>
                                          <p:spTgt spid="51"/>
                                        </p:tgtEl>
                                        <p:attrNameLst>
                                          <p:attrName>r</p:attrName>
                                        </p:attrNameLst>
                                      </p:cBhvr>
                                    </p:animRot>
                                    <p:animRot by="-240000">
                                      <p:cBhvr>
                                        <p:cTn id="168" dur="200" fill="hold">
                                          <p:stCondLst>
                                            <p:cond delay="200"/>
                                          </p:stCondLst>
                                        </p:cTn>
                                        <p:tgtEl>
                                          <p:spTgt spid="51"/>
                                        </p:tgtEl>
                                        <p:attrNameLst>
                                          <p:attrName>r</p:attrName>
                                        </p:attrNameLst>
                                      </p:cBhvr>
                                    </p:animRot>
                                    <p:animRot by="240000">
                                      <p:cBhvr>
                                        <p:cTn id="169" dur="200" fill="hold">
                                          <p:stCondLst>
                                            <p:cond delay="400"/>
                                          </p:stCondLst>
                                        </p:cTn>
                                        <p:tgtEl>
                                          <p:spTgt spid="51"/>
                                        </p:tgtEl>
                                        <p:attrNameLst>
                                          <p:attrName>r</p:attrName>
                                        </p:attrNameLst>
                                      </p:cBhvr>
                                    </p:animRot>
                                    <p:animRot by="-240000">
                                      <p:cBhvr>
                                        <p:cTn id="170" dur="200" fill="hold">
                                          <p:stCondLst>
                                            <p:cond delay="600"/>
                                          </p:stCondLst>
                                        </p:cTn>
                                        <p:tgtEl>
                                          <p:spTgt spid="51"/>
                                        </p:tgtEl>
                                        <p:attrNameLst>
                                          <p:attrName>r</p:attrName>
                                        </p:attrNameLst>
                                      </p:cBhvr>
                                    </p:animRot>
                                    <p:animRot by="120000">
                                      <p:cBhvr>
                                        <p:cTn id="171" dur="200" fill="hold">
                                          <p:stCondLst>
                                            <p:cond delay="800"/>
                                          </p:stCondLst>
                                        </p:cTn>
                                        <p:tgtEl>
                                          <p:spTgt spid="51"/>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6" grpId="0"/>
      <p:bldP spid="10" grpId="0" bldLvl="0" animBg="1"/>
      <p:bldP spid="30" grpId="0" bldLvl="0" animBg="1"/>
      <p:bldP spid="33" grpId="0"/>
      <p:bldP spid="34" grpId="0"/>
      <p:bldP spid="35" grpId="0"/>
      <p:bldP spid="35" grpId="1"/>
      <p:bldP spid="36" grpId="0"/>
      <p:bldP spid="36" grpId="1"/>
      <p:bldP spid="37" grpId="0"/>
      <p:bldP spid="37" grpId="1"/>
      <p:bldP spid="38" grpId="0"/>
      <p:bldP spid="38" grpId="1"/>
      <p:bldP spid="39" grpId="0"/>
      <p:bldP spid="39" grpId="1"/>
      <p:bldP spid="47" grpId="0"/>
      <p:bldP spid="47" grpId="1"/>
      <p:bldP spid="48" grpId="0"/>
      <p:bldP spid="48" grpId="1"/>
      <p:bldP spid="49" grpId="0"/>
      <p:bldP spid="49" grpId="1"/>
      <p:bldP spid="50" grpId="0"/>
      <p:bldP spid="50" grpId="1"/>
      <p:bldP spid="51" grpId="0"/>
      <p:bldP spid="51" grpId="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04800" y="749300"/>
            <a:ext cx="6192344" cy="400110"/>
            <a:chOff x="424117" y="898245"/>
            <a:chExt cx="6192344" cy="400110"/>
          </a:xfrm>
        </p:grpSpPr>
        <p:sp>
          <p:nvSpPr>
            <p:cNvPr id="2" name="平行四边形 1"/>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p:cNvSpPr txBox="1"/>
            <p:nvPr/>
          </p:nvSpPr>
          <p:spPr>
            <a:xfrm>
              <a:off x="1052423" y="898245"/>
              <a:ext cx="5564038" cy="400110"/>
            </a:xfrm>
            <a:prstGeom prst="rect">
              <a:avLst/>
            </a:prstGeom>
            <a:noFill/>
          </p:spPr>
          <p:txBody>
            <a:bodyPr wrap="square" rtlCol="0">
              <a:spAutoFit/>
            </a:bodyPr>
            <a:lstStyle/>
            <a:p>
              <a:r>
                <a:rPr lang="zh-CN" altLang="en-US" sz="2000" b="1" dirty="0"/>
                <a:t>计算机网络的性能指标</a:t>
              </a:r>
              <a:endParaRPr lang="zh-CN" altLang="en-US" sz="2000" b="1" dirty="0"/>
            </a:p>
          </p:txBody>
        </p:sp>
      </p:grpSp>
      <p:sp>
        <p:nvSpPr>
          <p:cNvPr id="86" name="îṡ1îḑè"/>
          <p:cNvSpPr/>
          <p:nvPr/>
        </p:nvSpPr>
        <p:spPr>
          <a:xfrm>
            <a:off x="304800" y="1299908"/>
            <a:ext cx="1334228" cy="482600"/>
          </a:xfrm>
          <a:prstGeom prst="rect">
            <a:avLst/>
          </a:prstGeom>
          <a:solidFill>
            <a:schemeClr val="accent1"/>
          </a:solidFill>
          <a:ln w="12700" cap="rnd">
            <a:noFill/>
            <a:prstDash val="solid"/>
            <a:round/>
          </a:ln>
          <a:effectLst>
            <a:outerShdw blurRad="254000" dist="127000" algn="ctr" rotWithShape="0">
              <a:schemeClr val="accent1">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r>
              <a:rPr lang="zh-CN" altLang="en-US" b="1" dirty="0">
                <a:solidFill>
                  <a:schemeClr val="bg1"/>
                </a:solidFill>
              </a:rPr>
              <a:t>速率</a:t>
            </a:r>
            <a:endParaRPr lang="en-GB" b="1" dirty="0">
              <a:solidFill>
                <a:schemeClr val="bg1"/>
              </a:solidFill>
            </a:endParaRPr>
          </a:p>
        </p:txBody>
      </p:sp>
      <p:sp>
        <p:nvSpPr>
          <p:cNvPr id="87" name="îṧḻîḍê"/>
          <p:cNvSpPr/>
          <p:nvPr/>
        </p:nvSpPr>
        <p:spPr>
          <a:xfrm>
            <a:off x="1768825" y="1299908"/>
            <a:ext cx="1334228" cy="482600"/>
          </a:xfrm>
          <a:prstGeom prst="rect">
            <a:avLst/>
          </a:prstGeom>
          <a:solidFill>
            <a:schemeClr val="bg2">
              <a:lumMod val="90000"/>
            </a:schemeClr>
          </a:solidFill>
          <a:ln w="12700" cap="rnd">
            <a:noFill/>
            <a:prstDash val="solid"/>
            <a:rou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r>
              <a:rPr lang="zh-CN" altLang="en-US" b="1" dirty="0">
                <a:solidFill>
                  <a:schemeClr val="bg1"/>
                </a:solidFill>
              </a:rPr>
              <a:t>带宽</a:t>
            </a:r>
            <a:endParaRPr lang="en-GB" b="1" dirty="0">
              <a:solidFill>
                <a:schemeClr val="bg1"/>
              </a:solidFill>
            </a:endParaRPr>
          </a:p>
        </p:txBody>
      </p:sp>
      <p:sp>
        <p:nvSpPr>
          <p:cNvPr id="88" name="iṡlíďè"/>
          <p:cNvSpPr/>
          <p:nvPr/>
        </p:nvSpPr>
        <p:spPr>
          <a:xfrm>
            <a:off x="3232850" y="1299908"/>
            <a:ext cx="1334228" cy="482600"/>
          </a:xfrm>
          <a:prstGeom prst="rect">
            <a:avLst/>
          </a:prstGeom>
          <a:solidFill>
            <a:schemeClr val="bg2">
              <a:lumMod val="90000"/>
            </a:schemeClr>
          </a:solidFill>
          <a:ln w="12700" cap="rnd">
            <a:noFill/>
            <a:prstDash val="solid"/>
            <a:rou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r>
              <a:rPr lang="zh-CN" altLang="en-US" b="1" dirty="0">
                <a:solidFill>
                  <a:srgbClr val="FFFFFF"/>
                </a:solidFill>
              </a:rPr>
              <a:t>吞吐量</a:t>
            </a:r>
            <a:endParaRPr lang="en-GB" b="1" dirty="0">
              <a:solidFill>
                <a:srgbClr val="FFFFFF"/>
              </a:solidFill>
            </a:endParaRPr>
          </a:p>
        </p:txBody>
      </p:sp>
      <p:sp>
        <p:nvSpPr>
          <p:cNvPr id="89" name="iṥľïdè"/>
          <p:cNvSpPr/>
          <p:nvPr/>
        </p:nvSpPr>
        <p:spPr>
          <a:xfrm>
            <a:off x="4696875" y="1299908"/>
            <a:ext cx="1334228" cy="482600"/>
          </a:xfrm>
          <a:prstGeom prst="rect">
            <a:avLst/>
          </a:prstGeom>
          <a:solidFill>
            <a:schemeClr val="bg2">
              <a:lumMod val="90000"/>
            </a:schemeClr>
          </a:solidFill>
          <a:ln w="12700" cap="rnd">
            <a:noFill/>
            <a:prstDash val="solid"/>
            <a:rou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r>
              <a:rPr lang="zh-CN" altLang="en-US" b="1" dirty="0">
                <a:solidFill>
                  <a:schemeClr val="bg1"/>
                </a:solidFill>
              </a:rPr>
              <a:t>时延</a:t>
            </a:r>
            <a:endParaRPr lang="en-GB" b="1" dirty="0">
              <a:solidFill>
                <a:schemeClr val="bg1"/>
              </a:solidFill>
            </a:endParaRPr>
          </a:p>
        </p:txBody>
      </p:sp>
      <p:sp>
        <p:nvSpPr>
          <p:cNvPr id="90" name="îśľîḍé"/>
          <p:cNvSpPr/>
          <p:nvPr/>
        </p:nvSpPr>
        <p:spPr>
          <a:xfrm>
            <a:off x="7624925" y="1299908"/>
            <a:ext cx="1334228" cy="482600"/>
          </a:xfrm>
          <a:prstGeom prst="rect">
            <a:avLst/>
          </a:prstGeom>
          <a:solidFill>
            <a:schemeClr val="bg2">
              <a:lumMod val="90000"/>
            </a:schemeClr>
          </a:solidFill>
          <a:ln w="12700" cap="rnd">
            <a:noFill/>
            <a:prstDash val="solid"/>
            <a:rou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r>
              <a:rPr lang="zh-CN" altLang="en-US" b="1" dirty="0">
                <a:solidFill>
                  <a:schemeClr val="bg1"/>
                </a:solidFill>
              </a:rPr>
              <a:t>往返时间</a:t>
            </a:r>
            <a:endParaRPr lang="en-GB" b="1" dirty="0">
              <a:solidFill>
                <a:schemeClr val="bg1"/>
              </a:solidFill>
            </a:endParaRPr>
          </a:p>
        </p:txBody>
      </p:sp>
      <p:sp>
        <p:nvSpPr>
          <p:cNvPr id="91" name="îśľîḍé"/>
          <p:cNvSpPr/>
          <p:nvPr/>
        </p:nvSpPr>
        <p:spPr>
          <a:xfrm>
            <a:off x="6160900" y="1299908"/>
            <a:ext cx="1334228" cy="482600"/>
          </a:xfrm>
          <a:prstGeom prst="rect">
            <a:avLst/>
          </a:prstGeom>
          <a:solidFill>
            <a:schemeClr val="bg2">
              <a:lumMod val="90000"/>
            </a:schemeClr>
          </a:solidFill>
          <a:ln w="12700" cap="rnd">
            <a:noFill/>
            <a:prstDash val="solid"/>
            <a:rou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r>
              <a:rPr lang="zh-CN" altLang="en-US" b="1" dirty="0">
                <a:solidFill>
                  <a:schemeClr val="bg1"/>
                </a:solidFill>
              </a:rPr>
              <a:t>时延带宽积</a:t>
            </a:r>
            <a:endParaRPr lang="en-GB" b="1" dirty="0">
              <a:solidFill>
                <a:schemeClr val="bg1"/>
              </a:solidFill>
            </a:endParaRPr>
          </a:p>
        </p:txBody>
      </p:sp>
      <p:sp>
        <p:nvSpPr>
          <p:cNvPr id="92" name="îśľîḍé"/>
          <p:cNvSpPr/>
          <p:nvPr/>
        </p:nvSpPr>
        <p:spPr>
          <a:xfrm>
            <a:off x="9088950" y="1299908"/>
            <a:ext cx="1334228" cy="482600"/>
          </a:xfrm>
          <a:prstGeom prst="rect">
            <a:avLst/>
          </a:prstGeom>
          <a:solidFill>
            <a:schemeClr val="bg2">
              <a:lumMod val="90000"/>
            </a:schemeClr>
          </a:solidFill>
          <a:ln w="12700" cap="rnd">
            <a:noFill/>
            <a:prstDash val="solid"/>
            <a:rou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r>
              <a:rPr lang="zh-CN" altLang="en-US" b="1" dirty="0">
                <a:solidFill>
                  <a:schemeClr val="bg1"/>
                </a:solidFill>
              </a:rPr>
              <a:t>利用率</a:t>
            </a:r>
            <a:endParaRPr lang="en-GB" b="1" dirty="0">
              <a:solidFill>
                <a:schemeClr val="bg1"/>
              </a:solidFill>
            </a:endParaRPr>
          </a:p>
        </p:txBody>
      </p:sp>
      <p:sp>
        <p:nvSpPr>
          <p:cNvPr id="93" name="îśľîḍé"/>
          <p:cNvSpPr/>
          <p:nvPr/>
        </p:nvSpPr>
        <p:spPr>
          <a:xfrm>
            <a:off x="10552974" y="1299908"/>
            <a:ext cx="1334228" cy="482600"/>
          </a:xfrm>
          <a:prstGeom prst="rect">
            <a:avLst/>
          </a:prstGeom>
          <a:solidFill>
            <a:schemeClr val="bg2">
              <a:lumMod val="90000"/>
            </a:schemeClr>
          </a:solidFill>
          <a:ln w="12700" cap="rnd">
            <a:noFill/>
            <a:prstDash val="solid"/>
            <a:rou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r>
              <a:rPr lang="zh-CN" altLang="en-US" b="1" dirty="0">
                <a:solidFill>
                  <a:schemeClr val="bg1"/>
                </a:solidFill>
              </a:rPr>
              <a:t>丢包率</a:t>
            </a:r>
            <a:endParaRPr lang="en-GB" b="1" dirty="0">
              <a:solidFill>
                <a:schemeClr val="bg1"/>
              </a:solidFill>
            </a:endParaRPr>
          </a:p>
        </p:txBody>
      </p:sp>
      <p:graphicFrame>
        <p:nvGraphicFramePr>
          <p:cNvPr id="31" name="表格 9"/>
          <p:cNvGraphicFramePr>
            <a:graphicFrameLocks noGrp="1"/>
          </p:cNvGraphicFramePr>
          <p:nvPr/>
        </p:nvGraphicFramePr>
        <p:xfrm>
          <a:off x="736792" y="3215558"/>
          <a:ext cx="4992116" cy="2595880"/>
        </p:xfrm>
        <a:graphic>
          <a:graphicData uri="http://schemas.openxmlformats.org/drawingml/2006/table">
            <a:tbl>
              <a:tblPr firstRow="1" bandRow="1">
                <a:tableStyleId>{5C22544A-7EE6-4342-B048-85BDC9FD1C3A}</a:tableStyleId>
              </a:tblPr>
              <a:tblGrid>
                <a:gridCol w="1766267"/>
                <a:gridCol w="3225849"/>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b="1" dirty="0">
                          <a:solidFill>
                            <a:schemeClr val="tx1"/>
                          </a:solidFill>
                        </a:rPr>
                        <a:t>数据量的单位</a:t>
                      </a:r>
                      <a:endParaRPr lang="zh-CN" altLang="en-US" b="1" dirty="0">
                        <a:solidFill>
                          <a:schemeClr val="tx1"/>
                        </a:solidFill>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b="1" dirty="0">
                          <a:solidFill>
                            <a:schemeClr val="tx1"/>
                          </a:solidFill>
                        </a:rPr>
                        <a:t>换算关系</a:t>
                      </a:r>
                      <a:endParaRPr lang="zh-CN" altLang="en-US"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600" b="1" dirty="0">
                          <a:solidFill>
                            <a:schemeClr val="tx1"/>
                          </a:solidFill>
                        </a:rPr>
                        <a:t>比特（</a:t>
                      </a:r>
                      <a:r>
                        <a:rPr lang="en-US" altLang="zh-CN" sz="1600" b="1" dirty="0">
                          <a:solidFill>
                            <a:schemeClr val="tx1"/>
                          </a:solidFill>
                        </a:rPr>
                        <a:t>b</a:t>
                      </a:r>
                      <a:r>
                        <a:rPr lang="zh-CN" altLang="en-US" sz="1600" b="1" dirty="0">
                          <a:solidFill>
                            <a:schemeClr val="tx1"/>
                          </a:solidFill>
                        </a:rPr>
                        <a:t>）</a:t>
                      </a:r>
                      <a:endParaRPr lang="zh-CN" altLang="en-US" sz="1600" b="1" dirty="0">
                        <a:solidFill>
                          <a:schemeClr val="tx1"/>
                        </a:solidFill>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600" b="1" dirty="0"/>
                        <a:t>基本单位</a:t>
                      </a:r>
                      <a:endParaRPr lang="zh-CN" altLang="en-US" sz="1600" b="1"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600" b="1" dirty="0">
                          <a:solidFill>
                            <a:schemeClr val="tx1"/>
                          </a:solidFill>
                        </a:rPr>
                        <a:t>字节（</a:t>
                      </a:r>
                      <a:r>
                        <a:rPr lang="en-US" altLang="zh-CN" sz="1600" b="1" dirty="0"/>
                        <a:t>B</a:t>
                      </a:r>
                      <a:r>
                        <a:rPr lang="zh-CN" altLang="en-US" sz="1600" b="1" dirty="0">
                          <a:solidFill>
                            <a:schemeClr val="tx1"/>
                          </a:solidFill>
                        </a:rPr>
                        <a:t>）</a:t>
                      </a:r>
                      <a:endParaRPr lang="zh-CN" altLang="en-US" sz="1600" b="1" dirty="0">
                        <a:solidFill>
                          <a:schemeClr val="tx1"/>
                        </a:solidFill>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0" algn="l" defTabSz="914400" rtl="0" eaLnBrk="1" latinLnBrk="0" hangingPunct="1"/>
                      <a:r>
                        <a:rPr lang="en-US" altLang="zh-CN" sz="1600" b="1" kern="1200" dirty="0">
                          <a:solidFill>
                            <a:schemeClr val="dk1"/>
                          </a:solidFill>
                          <a:latin typeface="+mn-lt"/>
                          <a:ea typeface="+mn-ea"/>
                          <a:cs typeface="+mn-cs"/>
                        </a:rPr>
                        <a:t>1B = 8bit</a:t>
                      </a:r>
                      <a:endParaRPr lang="zh-CN" altLang="en-US" sz="1600" b="1"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600" b="1" dirty="0"/>
                        <a:t>千</a:t>
                      </a:r>
                      <a:r>
                        <a:rPr lang="zh-CN" altLang="en-US" sz="1600" b="1" dirty="0">
                          <a:solidFill>
                            <a:schemeClr val="tx1"/>
                          </a:solidFill>
                        </a:rPr>
                        <a:t>字节（</a:t>
                      </a:r>
                      <a:r>
                        <a:rPr lang="en-US" altLang="zh-CN" sz="1600" b="1" dirty="0">
                          <a:solidFill>
                            <a:schemeClr val="tx1"/>
                          </a:solidFill>
                        </a:rPr>
                        <a:t>K</a:t>
                      </a:r>
                      <a:r>
                        <a:rPr lang="en-US" altLang="zh-CN" sz="1600" b="1" dirty="0"/>
                        <a:t>B</a:t>
                      </a:r>
                      <a:r>
                        <a:rPr lang="zh-CN" altLang="en-US" sz="1600" b="1" dirty="0">
                          <a:solidFill>
                            <a:schemeClr val="tx1"/>
                          </a:solidFill>
                        </a:rPr>
                        <a:t>）</a:t>
                      </a:r>
                      <a:endParaRPr lang="zh-CN" altLang="en-US" sz="1600" b="1" dirty="0">
                        <a:solidFill>
                          <a:schemeClr val="tx1"/>
                        </a:solidFill>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b="1" kern="1200" dirty="0">
                          <a:solidFill>
                            <a:schemeClr val="dk1"/>
                          </a:solidFill>
                          <a:latin typeface="+mn-lt"/>
                          <a:ea typeface="+mn-ea"/>
                          <a:cs typeface="+mn-cs"/>
                        </a:rPr>
                        <a:t>KB = 2</a:t>
                      </a:r>
                      <a:r>
                        <a:rPr lang="en-US" altLang="zh-CN" sz="1600" b="1" kern="1200" baseline="30000" dirty="0">
                          <a:solidFill>
                            <a:schemeClr val="dk1"/>
                          </a:solidFill>
                          <a:latin typeface="+mn-lt"/>
                          <a:ea typeface="+mn-ea"/>
                          <a:cs typeface="+mn-cs"/>
                        </a:rPr>
                        <a:t>10 </a:t>
                      </a:r>
                      <a:r>
                        <a:rPr lang="en-US" altLang="zh-CN" sz="1600" b="1" kern="1200" dirty="0">
                          <a:solidFill>
                            <a:schemeClr val="dk1"/>
                          </a:solidFill>
                          <a:latin typeface="+mn-lt"/>
                          <a:ea typeface="+mn-ea"/>
                          <a:cs typeface="+mn-cs"/>
                        </a:rPr>
                        <a:t>B</a:t>
                      </a:r>
                      <a:endParaRPr lang="zh-CN" altLang="en-US" sz="1600" b="1"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600" b="1" dirty="0"/>
                        <a:t>兆</a:t>
                      </a:r>
                      <a:r>
                        <a:rPr lang="zh-CN" altLang="en-US" sz="1600" b="1" dirty="0">
                          <a:solidFill>
                            <a:schemeClr val="tx1"/>
                          </a:solidFill>
                        </a:rPr>
                        <a:t>字节（</a:t>
                      </a:r>
                      <a:r>
                        <a:rPr lang="en-US" altLang="zh-CN" sz="1600" b="1" dirty="0">
                          <a:solidFill>
                            <a:schemeClr val="tx1"/>
                          </a:solidFill>
                        </a:rPr>
                        <a:t>M</a:t>
                      </a:r>
                      <a:r>
                        <a:rPr lang="en-US" altLang="zh-CN" sz="1600" b="1" dirty="0"/>
                        <a:t>B</a:t>
                      </a:r>
                      <a:r>
                        <a:rPr lang="zh-CN" altLang="en-US" sz="1600" b="1" dirty="0">
                          <a:solidFill>
                            <a:schemeClr val="tx1"/>
                          </a:solidFill>
                        </a:rPr>
                        <a:t>）</a:t>
                      </a:r>
                      <a:endParaRPr lang="zh-CN" altLang="en-US" sz="1600" b="1" dirty="0">
                        <a:solidFill>
                          <a:schemeClr val="tx1"/>
                        </a:solidFill>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b="1" kern="1200" dirty="0">
                          <a:solidFill>
                            <a:schemeClr val="dk1"/>
                          </a:solidFill>
                          <a:latin typeface="+mn-lt"/>
                          <a:ea typeface="+mn-ea"/>
                          <a:cs typeface="+mn-cs"/>
                        </a:rPr>
                        <a:t>MB = K·KB = 2</a:t>
                      </a:r>
                      <a:r>
                        <a:rPr lang="en-US" altLang="zh-CN" sz="1600" b="1" kern="1200" baseline="30000" dirty="0">
                          <a:solidFill>
                            <a:schemeClr val="dk1"/>
                          </a:solidFill>
                          <a:latin typeface="+mn-lt"/>
                          <a:ea typeface="+mn-ea"/>
                          <a:cs typeface="+mn-cs"/>
                        </a:rPr>
                        <a:t>20</a:t>
                      </a:r>
                      <a:r>
                        <a:rPr lang="en-US" altLang="zh-CN" sz="1600" b="1" kern="1200" dirty="0">
                          <a:solidFill>
                            <a:schemeClr val="dk1"/>
                          </a:solidFill>
                          <a:latin typeface="+mn-lt"/>
                          <a:ea typeface="+mn-ea"/>
                          <a:cs typeface="+mn-cs"/>
                        </a:rPr>
                        <a:t> B </a:t>
                      </a:r>
                      <a:endParaRPr lang="zh-CN" altLang="en-US" sz="1600" b="1"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600" b="1" dirty="0">
                          <a:solidFill>
                            <a:schemeClr val="tx1"/>
                          </a:solidFill>
                        </a:rPr>
                        <a:t>吉字节（</a:t>
                      </a:r>
                      <a:r>
                        <a:rPr lang="en-US" altLang="zh-CN" sz="1600" b="1" dirty="0">
                          <a:solidFill>
                            <a:schemeClr val="tx1"/>
                          </a:solidFill>
                        </a:rPr>
                        <a:t>G</a:t>
                      </a:r>
                      <a:r>
                        <a:rPr lang="en-US" altLang="zh-CN" sz="1600" b="1" dirty="0"/>
                        <a:t>B</a:t>
                      </a:r>
                      <a:r>
                        <a:rPr lang="zh-CN" altLang="en-US" sz="1600" b="1" dirty="0">
                          <a:solidFill>
                            <a:schemeClr val="tx1"/>
                          </a:solidFill>
                        </a:rPr>
                        <a:t>）</a:t>
                      </a:r>
                      <a:endParaRPr lang="zh-CN" altLang="en-US" sz="1600" b="1" dirty="0">
                        <a:solidFill>
                          <a:schemeClr val="tx1"/>
                        </a:solidFill>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b="1" kern="1200" dirty="0">
                          <a:solidFill>
                            <a:schemeClr val="dk1"/>
                          </a:solidFill>
                          <a:latin typeface="+mn-lt"/>
                          <a:ea typeface="+mn-ea"/>
                          <a:cs typeface="+mn-cs"/>
                        </a:rPr>
                        <a:t>GB = K·MB = 2</a:t>
                      </a:r>
                      <a:r>
                        <a:rPr lang="en-US" altLang="zh-CN" sz="1600" b="1" kern="1200" baseline="30000" dirty="0">
                          <a:solidFill>
                            <a:schemeClr val="dk1"/>
                          </a:solidFill>
                          <a:latin typeface="+mn-lt"/>
                          <a:ea typeface="+mn-ea"/>
                          <a:cs typeface="+mn-cs"/>
                        </a:rPr>
                        <a:t>30</a:t>
                      </a:r>
                      <a:r>
                        <a:rPr lang="en-US" altLang="zh-CN" sz="1600" b="1" kern="1200" dirty="0">
                          <a:solidFill>
                            <a:schemeClr val="dk1"/>
                          </a:solidFill>
                          <a:latin typeface="+mn-lt"/>
                          <a:ea typeface="+mn-ea"/>
                          <a:cs typeface="+mn-cs"/>
                        </a:rPr>
                        <a:t> B</a:t>
                      </a:r>
                      <a:endParaRPr lang="zh-CN" altLang="en-US" sz="1600" b="1"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600" b="1" dirty="0">
                          <a:solidFill>
                            <a:schemeClr val="tx1"/>
                          </a:solidFill>
                        </a:rPr>
                        <a:t>太字节（</a:t>
                      </a:r>
                      <a:r>
                        <a:rPr lang="en-US" altLang="zh-CN" sz="1600" b="1" dirty="0">
                          <a:solidFill>
                            <a:schemeClr val="tx1"/>
                          </a:solidFill>
                        </a:rPr>
                        <a:t>T</a:t>
                      </a:r>
                      <a:r>
                        <a:rPr lang="en-US" altLang="zh-CN" sz="1600" b="1" dirty="0"/>
                        <a:t>B</a:t>
                      </a:r>
                      <a:r>
                        <a:rPr lang="zh-CN" altLang="en-US" sz="1600" b="1" dirty="0">
                          <a:solidFill>
                            <a:schemeClr val="tx1"/>
                          </a:solidFill>
                        </a:rPr>
                        <a:t>）</a:t>
                      </a:r>
                      <a:endParaRPr lang="zh-CN" altLang="en-US" sz="1600" b="1" dirty="0">
                        <a:solidFill>
                          <a:schemeClr val="tx1"/>
                        </a:solidFill>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b="1" kern="1200" dirty="0">
                          <a:solidFill>
                            <a:schemeClr val="dk1"/>
                          </a:solidFill>
                          <a:latin typeface="+mn-lt"/>
                          <a:ea typeface="+mn-ea"/>
                          <a:cs typeface="+mn-cs"/>
                        </a:rPr>
                        <a:t>TB = K·GB = 2</a:t>
                      </a:r>
                      <a:r>
                        <a:rPr lang="en-US" altLang="zh-CN" sz="1600" b="1" kern="1200" baseline="30000" dirty="0">
                          <a:solidFill>
                            <a:schemeClr val="dk1"/>
                          </a:solidFill>
                          <a:latin typeface="+mn-lt"/>
                          <a:ea typeface="+mn-ea"/>
                          <a:cs typeface="+mn-cs"/>
                        </a:rPr>
                        <a:t>40</a:t>
                      </a:r>
                      <a:r>
                        <a:rPr lang="en-US" altLang="zh-CN" sz="1600" b="1" kern="1200" dirty="0">
                          <a:solidFill>
                            <a:schemeClr val="dk1"/>
                          </a:solidFill>
                          <a:latin typeface="+mn-lt"/>
                          <a:ea typeface="+mn-ea"/>
                          <a:cs typeface="+mn-cs"/>
                        </a:rPr>
                        <a:t> B</a:t>
                      </a:r>
                      <a:endParaRPr lang="zh-CN" altLang="en-US" sz="1600" b="1"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r>
            </a:tbl>
          </a:graphicData>
        </a:graphic>
      </p:graphicFrame>
      <p:graphicFrame>
        <p:nvGraphicFramePr>
          <p:cNvPr id="74" name="表格 9"/>
          <p:cNvGraphicFramePr>
            <a:graphicFrameLocks noGrp="1"/>
          </p:cNvGraphicFramePr>
          <p:nvPr/>
        </p:nvGraphicFramePr>
        <p:xfrm>
          <a:off x="6407706" y="3234114"/>
          <a:ext cx="4992116" cy="2595880"/>
        </p:xfrm>
        <a:graphic>
          <a:graphicData uri="http://schemas.openxmlformats.org/drawingml/2006/table">
            <a:tbl>
              <a:tblPr firstRow="1" bandRow="1">
                <a:tableStyleId>{5C22544A-7EE6-4342-B048-85BDC9FD1C3A}</a:tableStyleId>
              </a:tblPr>
              <a:tblGrid>
                <a:gridCol w="1766267"/>
                <a:gridCol w="3225849"/>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b="1" dirty="0"/>
                        <a:t>速率的单位</a:t>
                      </a:r>
                      <a:endParaRPr lang="zh-CN" altLang="en-US" b="1"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b="1" dirty="0"/>
                        <a:t>换算关系</a:t>
                      </a:r>
                      <a:endParaRPr lang="zh-CN" altLang="en-US" b="1"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600" b="1" dirty="0">
                          <a:solidFill>
                            <a:schemeClr val="bg1"/>
                          </a:solidFill>
                        </a:rPr>
                        <a:t>比特</a:t>
                      </a:r>
                      <a:r>
                        <a:rPr lang="en-US" altLang="zh-CN" sz="1600" b="1" dirty="0">
                          <a:solidFill>
                            <a:schemeClr val="bg1"/>
                          </a:solidFill>
                        </a:rPr>
                        <a:t>/</a:t>
                      </a:r>
                      <a:r>
                        <a:rPr lang="zh-CN" altLang="en-US" sz="1600" b="1" dirty="0">
                          <a:solidFill>
                            <a:schemeClr val="bg1"/>
                          </a:solidFill>
                        </a:rPr>
                        <a:t>秒（</a:t>
                      </a:r>
                      <a:r>
                        <a:rPr lang="en-US" altLang="zh-CN" sz="1600" b="1" dirty="0">
                          <a:solidFill>
                            <a:schemeClr val="bg1"/>
                          </a:solidFill>
                        </a:rPr>
                        <a:t>b/s</a:t>
                      </a:r>
                      <a:r>
                        <a:rPr lang="zh-CN" altLang="en-US" sz="1600" b="1" dirty="0">
                          <a:solidFill>
                            <a:schemeClr val="bg1"/>
                          </a:solidFill>
                        </a:rPr>
                        <a:t>）</a:t>
                      </a:r>
                      <a:endParaRPr lang="zh-CN" altLang="en-US" sz="1600" b="1" dirty="0">
                        <a:solidFill>
                          <a:schemeClr val="bg1"/>
                        </a:solidFill>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600" b="1" dirty="0">
                          <a:solidFill>
                            <a:schemeClr val="bg1"/>
                          </a:solidFill>
                        </a:rPr>
                        <a:t>基本单位</a:t>
                      </a:r>
                      <a:endParaRPr lang="zh-CN" altLang="en-US" sz="1600"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r>
              <a:tr h="370840">
                <a:tc>
                  <a:txBody>
                    <a:bodyPr/>
                    <a:lstStyle/>
                    <a:p>
                      <a:pPr marL="0" algn="l" defTabSz="914400" rtl="0" eaLnBrk="1" latinLnBrk="0" hangingPunct="1"/>
                      <a:endParaRPr lang="zh-CN" altLang="en-US" sz="1600" b="1" kern="1200" dirty="0">
                        <a:solidFill>
                          <a:schemeClr val="bg1"/>
                        </a:solidFill>
                        <a:latin typeface="+mn-lt"/>
                        <a:ea typeface="+mn-ea"/>
                        <a:cs typeface="+mn-cs"/>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algn="l" defTabSz="914400" rtl="0" eaLnBrk="1" latinLnBrk="0" hangingPunct="1"/>
                      <a:endParaRPr lang="zh-CN" altLang="en-US" sz="1600" b="1" kern="1200" dirty="0">
                        <a:solidFill>
                          <a:schemeClr val="bg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600" b="1" dirty="0">
                          <a:solidFill>
                            <a:schemeClr val="bg1"/>
                          </a:solidFill>
                        </a:rPr>
                        <a:t>千比特</a:t>
                      </a:r>
                      <a:r>
                        <a:rPr lang="en-US" altLang="zh-CN" sz="1600" b="1" dirty="0">
                          <a:solidFill>
                            <a:schemeClr val="bg1"/>
                          </a:solidFill>
                        </a:rPr>
                        <a:t>/</a:t>
                      </a:r>
                      <a:r>
                        <a:rPr lang="zh-CN" altLang="en-US" sz="1600" b="1" dirty="0">
                          <a:solidFill>
                            <a:schemeClr val="bg1"/>
                          </a:solidFill>
                        </a:rPr>
                        <a:t>秒（</a:t>
                      </a:r>
                      <a:r>
                        <a:rPr lang="en-US" altLang="zh-CN" sz="1600" b="1" dirty="0">
                          <a:solidFill>
                            <a:schemeClr val="bg1"/>
                          </a:solidFill>
                        </a:rPr>
                        <a:t>kb/s</a:t>
                      </a:r>
                      <a:r>
                        <a:rPr lang="zh-CN" altLang="en-US" sz="1600" b="1" dirty="0">
                          <a:solidFill>
                            <a:schemeClr val="bg1"/>
                          </a:solidFill>
                        </a:rPr>
                        <a:t>）</a:t>
                      </a:r>
                      <a:endParaRPr lang="zh-CN" altLang="en-US" sz="1600" b="1" dirty="0">
                        <a:solidFill>
                          <a:schemeClr val="bg1"/>
                        </a:solidFill>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b="1" dirty="0">
                          <a:solidFill>
                            <a:schemeClr val="bg1"/>
                          </a:solidFill>
                        </a:rPr>
                        <a:t>k</a:t>
                      </a:r>
                      <a:r>
                        <a:rPr lang="en-US" altLang="zh-CN" sz="1600" b="1" kern="1200" dirty="0">
                          <a:solidFill>
                            <a:schemeClr val="bg1"/>
                          </a:solidFill>
                          <a:latin typeface="+mn-lt"/>
                          <a:ea typeface="+mn-ea"/>
                          <a:cs typeface="+mn-cs"/>
                        </a:rPr>
                        <a:t>b/s = 10</a:t>
                      </a:r>
                      <a:r>
                        <a:rPr lang="en-US" altLang="zh-CN" sz="1600" b="1" kern="1200" baseline="30000" dirty="0">
                          <a:solidFill>
                            <a:schemeClr val="bg1"/>
                          </a:solidFill>
                          <a:latin typeface="+mn-lt"/>
                          <a:ea typeface="+mn-ea"/>
                          <a:cs typeface="+mn-cs"/>
                        </a:rPr>
                        <a:t>3</a:t>
                      </a:r>
                      <a:r>
                        <a:rPr lang="en-US" altLang="zh-CN" sz="1600" b="1" kern="1200" dirty="0">
                          <a:solidFill>
                            <a:schemeClr val="bg1"/>
                          </a:solidFill>
                          <a:latin typeface="+mn-lt"/>
                          <a:ea typeface="+mn-ea"/>
                          <a:cs typeface="+mn-cs"/>
                        </a:rPr>
                        <a:t> b/s</a:t>
                      </a:r>
                      <a:endParaRPr lang="zh-CN" altLang="en-US" sz="1600" b="1" kern="1200" dirty="0">
                        <a:solidFill>
                          <a:schemeClr val="bg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600" b="1" dirty="0">
                          <a:solidFill>
                            <a:schemeClr val="bg1"/>
                          </a:solidFill>
                        </a:rPr>
                        <a:t>兆比特</a:t>
                      </a:r>
                      <a:r>
                        <a:rPr lang="en-US" altLang="zh-CN" sz="1600" b="1" dirty="0">
                          <a:solidFill>
                            <a:schemeClr val="bg1"/>
                          </a:solidFill>
                        </a:rPr>
                        <a:t>/</a:t>
                      </a:r>
                      <a:r>
                        <a:rPr lang="zh-CN" altLang="en-US" sz="1600" b="1" dirty="0">
                          <a:solidFill>
                            <a:schemeClr val="bg1"/>
                          </a:solidFill>
                        </a:rPr>
                        <a:t>秒（</a:t>
                      </a:r>
                      <a:r>
                        <a:rPr lang="en-US" altLang="zh-CN" sz="1600" b="1" dirty="0">
                          <a:solidFill>
                            <a:schemeClr val="bg1"/>
                          </a:solidFill>
                        </a:rPr>
                        <a:t>Mb/s</a:t>
                      </a:r>
                      <a:r>
                        <a:rPr lang="zh-CN" altLang="en-US" sz="1600" b="1" dirty="0">
                          <a:solidFill>
                            <a:schemeClr val="bg1"/>
                          </a:solidFill>
                        </a:rPr>
                        <a:t>）</a:t>
                      </a:r>
                      <a:endParaRPr lang="zh-CN" altLang="en-US" sz="1600" b="1" dirty="0">
                        <a:solidFill>
                          <a:schemeClr val="bg1"/>
                        </a:solidFill>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b="1" kern="1200" dirty="0">
                          <a:solidFill>
                            <a:schemeClr val="bg1"/>
                          </a:solidFill>
                          <a:latin typeface="+mn-lt"/>
                          <a:ea typeface="+mn-ea"/>
                          <a:cs typeface="+mn-cs"/>
                        </a:rPr>
                        <a:t>Mb/s </a:t>
                      </a:r>
                      <a:r>
                        <a:rPr lang="en-US" altLang="zh-CN" sz="1600" b="1" dirty="0">
                          <a:solidFill>
                            <a:schemeClr val="bg1"/>
                          </a:solidFill>
                        </a:rPr>
                        <a:t>= </a:t>
                      </a:r>
                      <a:r>
                        <a:rPr lang="en-US" altLang="zh-CN" sz="1600" b="1" dirty="0" err="1">
                          <a:solidFill>
                            <a:schemeClr val="bg1"/>
                          </a:solidFill>
                        </a:rPr>
                        <a:t>k·kb</a:t>
                      </a:r>
                      <a:r>
                        <a:rPr lang="en-US" altLang="zh-CN" sz="1600" b="1" dirty="0">
                          <a:solidFill>
                            <a:schemeClr val="bg1"/>
                          </a:solidFill>
                        </a:rPr>
                        <a:t>/s = 10</a:t>
                      </a:r>
                      <a:r>
                        <a:rPr lang="en-US" altLang="zh-CN" sz="1600" b="1" baseline="30000" dirty="0">
                          <a:solidFill>
                            <a:schemeClr val="bg1"/>
                          </a:solidFill>
                        </a:rPr>
                        <a:t>6</a:t>
                      </a:r>
                      <a:r>
                        <a:rPr lang="en-US" altLang="zh-CN" sz="1600" b="1" dirty="0">
                          <a:solidFill>
                            <a:schemeClr val="bg1"/>
                          </a:solidFill>
                        </a:rPr>
                        <a:t> b/s</a:t>
                      </a:r>
                      <a:endParaRPr lang="zh-CN" altLang="en-US" sz="1600" b="1" kern="1200"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600" b="1" dirty="0">
                          <a:solidFill>
                            <a:schemeClr val="bg1"/>
                          </a:solidFill>
                        </a:rPr>
                        <a:t>吉比特</a:t>
                      </a:r>
                      <a:r>
                        <a:rPr lang="en-US" altLang="zh-CN" sz="1600" b="1" dirty="0">
                          <a:solidFill>
                            <a:schemeClr val="bg1"/>
                          </a:solidFill>
                        </a:rPr>
                        <a:t>/</a:t>
                      </a:r>
                      <a:r>
                        <a:rPr lang="zh-CN" altLang="en-US" sz="1600" b="1" dirty="0">
                          <a:solidFill>
                            <a:schemeClr val="bg1"/>
                          </a:solidFill>
                        </a:rPr>
                        <a:t>秒（</a:t>
                      </a:r>
                      <a:r>
                        <a:rPr lang="en-US" altLang="zh-CN" sz="1600" b="1" dirty="0">
                          <a:solidFill>
                            <a:schemeClr val="bg1"/>
                          </a:solidFill>
                        </a:rPr>
                        <a:t>Gb/s</a:t>
                      </a:r>
                      <a:r>
                        <a:rPr lang="zh-CN" altLang="en-US" sz="1600" b="1" dirty="0">
                          <a:solidFill>
                            <a:schemeClr val="bg1"/>
                          </a:solidFill>
                        </a:rPr>
                        <a:t>）</a:t>
                      </a:r>
                      <a:endParaRPr lang="zh-CN" altLang="en-US" sz="1600" b="1" dirty="0">
                        <a:solidFill>
                          <a:schemeClr val="bg1"/>
                        </a:solidFill>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b="1" dirty="0">
                          <a:solidFill>
                            <a:schemeClr val="bg1"/>
                          </a:solidFill>
                        </a:rPr>
                        <a:t>Gb/s = </a:t>
                      </a:r>
                      <a:r>
                        <a:rPr lang="en-US" altLang="zh-CN" sz="1600" b="1" dirty="0" err="1">
                          <a:solidFill>
                            <a:schemeClr val="bg1"/>
                          </a:solidFill>
                        </a:rPr>
                        <a:t>k·Mb</a:t>
                      </a:r>
                      <a:r>
                        <a:rPr lang="en-US" altLang="zh-CN" sz="1600" b="1" dirty="0">
                          <a:solidFill>
                            <a:schemeClr val="bg1"/>
                          </a:solidFill>
                        </a:rPr>
                        <a:t>/s = 10</a:t>
                      </a:r>
                      <a:r>
                        <a:rPr lang="en-US" altLang="zh-CN" sz="1600" b="1" baseline="30000" dirty="0">
                          <a:solidFill>
                            <a:schemeClr val="bg1"/>
                          </a:solidFill>
                        </a:rPr>
                        <a:t>9</a:t>
                      </a:r>
                      <a:r>
                        <a:rPr lang="en-US" altLang="zh-CN" sz="1600" b="1" dirty="0">
                          <a:solidFill>
                            <a:schemeClr val="bg1"/>
                          </a:solidFill>
                        </a:rPr>
                        <a:t> b/s</a:t>
                      </a:r>
                      <a:endParaRPr lang="zh-CN" altLang="en-US" sz="1600"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600" b="1" dirty="0">
                          <a:solidFill>
                            <a:schemeClr val="bg1"/>
                          </a:solidFill>
                        </a:rPr>
                        <a:t>太比特</a:t>
                      </a:r>
                      <a:r>
                        <a:rPr lang="en-US" altLang="zh-CN" sz="1600" b="1" dirty="0">
                          <a:solidFill>
                            <a:schemeClr val="bg1"/>
                          </a:solidFill>
                        </a:rPr>
                        <a:t>/</a:t>
                      </a:r>
                      <a:r>
                        <a:rPr lang="zh-CN" altLang="en-US" sz="1600" b="1" dirty="0">
                          <a:solidFill>
                            <a:schemeClr val="bg1"/>
                          </a:solidFill>
                        </a:rPr>
                        <a:t>秒（</a:t>
                      </a:r>
                      <a:r>
                        <a:rPr lang="en-US" altLang="zh-CN" sz="1600" b="1" dirty="0">
                          <a:solidFill>
                            <a:schemeClr val="bg1"/>
                          </a:solidFill>
                        </a:rPr>
                        <a:t>Tb/s</a:t>
                      </a:r>
                      <a:r>
                        <a:rPr lang="zh-CN" altLang="en-US" sz="1600" b="1" dirty="0">
                          <a:solidFill>
                            <a:schemeClr val="bg1"/>
                          </a:solidFill>
                        </a:rPr>
                        <a:t>）</a:t>
                      </a:r>
                      <a:endParaRPr lang="zh-CN" altLang="en-US" sz="1600" b="1" dirty="0">
                        <a:solidFill>
                          <a:schemeClr val="bg1"/>
                        </a:solidFill>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b="1" dirty="0">
                          <a:solidFill>
                            <a:schemeClr val="bg1"/>
                          </a:solidFill>
                        </a:rPr>
                        <a:t>Tb/s = </a:t>
                      </a:r>
                      <a:r>
                        <a:rPr lang="en-US" altLang="zh-CN" sz="1600" b="1" dirty="0" err="1">
                          <a:solidFill>
                            <a:schemeClr val="bg1"/>
                          </a:solidFill>
                        </a:rPr>
                        <a:t>k·Gb</a:t>
                      </a:r>
                      <a:r>
                        <a:rPr lang="en-US" altLang="zh-CN" sz="1600" b="1" dirty="0">
                          <a:solidFill>
                            <a:schemeClr val="bg1"/>
                          </a:solidFill>
                        </a:rPr>
                        <a:t>/s = 10</a:t>
                      </a:r>
                      <a:r>
                        <a:rPr lang="en-US" altLang="zh-CN" sz="1600" b="1" baseline="30000" dirty="0">
                          <a:solidFill>
                            <a:schemeClr val="bg1"/>
                          </a:solidFill>
                        </a:rPr>
                        <a:t>12</a:t>
                      </a:r>
                      <a:r>
                        <a:rPr lang="en-US" altLang="zh-CN" sz="1600" b="1" dirty="0">
                          <a:solidFill>
                            <a:schemeClr val="bg1"/>
                          </a:solidFill>
                        </a:rPr>
                        <a:t> b/s</a:t>
                      </a:r>
                      <a:endParaRPr lang="zh-CN" altLang="en-US" sz="1600"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r>
            </a:tbl>
          </a:graphicData>
        </a:graphic>
      </p:graphicFrame>
      <p:sp>
        <p:nvSpPr>
          <p:cNvPr id="95" name="íşlïḍè"/>
          <p:cNvSpPr txBox="1"/>
          <p:nvPr/>
        </p:nvSpPr>
        <p:spPr>
          <a:xfrm>
            <a:off x="1223411" y="1933006"/>
            <a:ext cx="10369247" cy="677705"/>
          </a:xfrm>
          <a:prstGeom prst="rect">
            <a:avLst/>
          </a:prstGeom>
          <a:noFill/>
        </p:spPr>
        <p:txBody>
          <a:bodyPr wrap="square" lIns="91440" tIns="45720" rIns="91440" bIns="45720" anchor="ctr">
            <a:noAutofit/>
          </a:bodyPr>
          <a:lstStyle/>
          <a:p>
            <a:r>
              <a:rPr lang="zh-CN" altLang="en-US" b="1" dirty="0"/>
              <a:t>数据量单位中的</a:t>
            </a:r>
            <a:r>
              <a:rPr lang="en-US" altLang="zh-CN" b="1" dirty="0"/>
              <a:t>K</a:t>
            </a:r>
            <a:r>
              <a:rPr lang="zh-CN" altLang="en-US" b="1" dirty="0"/>
              <a:t>、</a:t>
            </a:r>
            <a:r>
              <a:rPr lang="en-US" altLang="zh-CN" b="1" dirty="0"/>
              <a:t>M</a:t>
            </a:r>
            <a:r>
              <a:rPr lang="zh-CN" altLang="en-US" b="1" dirty="0"/>
              <a:t>、</a:t>
            </a:r>
            <a:r>
              <a:rPr lang="en-US" altLang="zh-CN" b="1" dirty="0"/>
              <a:t>G</a:t>
            </a:r>
            <a:r>
              <a:rPr lang="zh-CN" altLang="en-US" b="1" dirty="0"/>
              <a:t>、</a:t>
            </a:r>
            <a:r>
              <a:rPr lang="en-US" altLang="zh-CN" b="1" dirty="0"/>
              <a:t>T</a:t>
            </a:r>
            <a:r>
              <a:rPr lang="zh-CN" altLang="en-US" b="1" dirty="0"/>
              <a:t>的数值分别为</a:t>
            </a:r>
            <a:r>
              <a:rPr lang="en-US" altLang="zh-CN" b="1" dirty="0"/>
              <a:t>2</a:t>
            </a:r>
            <a:r>
              <a:rPr lang="en-US" altLang="zh-CN" b="1" baseline="30000" dirty="0"/>
              <a:t>10</a:t>
            </a:r>
            <a:r>
              <a:rPr lang="zh-CN" altLang="en-US" b="1" dirty="0"/>
              <a:t>、</a:t>
            </a:r>
            <a:r>
              <a:rPr lang="en-US" altLang="zh-CN" b="1" dirty="0"/>
              <a:t>2</a:t>
            </a:r>
            <a:r>
              <a:rPr lang="en-US" altLang="zh-CN" b="1" baseline="30000" dirty="0"/>
              <a:t>20</a:t>
            </a:r>
            <a:r>
              <a:rPr lang="zh-CN" altLang="en-US" b="1" dirty="0"/>
              <a:t>、</a:t>
            </a:r>
            <a:r>
              <a:rPr lang="en-US" altLang="zh-CN" b="1" dirty="0"/>
              <a:t>2</a:t>
            </a:r>
            <a:r>
              <a:rPr lang="en-US" altLang="zh-CN" b="1" baseline="30000" dirty="0"/>
              <a:t>30</a:t>
            </a:r>
            <a:r>
              <a:rPr lang="zh-CN" altLang="en-US" b="1" dirty="0"/>
              <a:t>、</a:t>
            </a:r>
            <a:r>
              <a:rPr lang="en-US" altLang="zh-CN" b="1" dirty="0"/>
              <a:t>2</a:t>
            </a:r>
            <a:r>
              <a:rPr lang="en-US" altLang="zh-CN" b="1" baseline="30000" dirty="0"/>
              <a:t>40</a:t>
            </a:r>
            <a:r>
              <a:rPr lang="zh-CN" altLang="en-US" b="1" dirty="0"/>
              <a:t>。</a:t>
            </a:r>
            <a:endParaRPr lang="zh-CN" altLang="en-US" b="1" dirty="0"/>
          </a:p>
        </p:txBody>
      </p:sp>
      <p:sp>
        <p:nvSpPr>
          <p:cNvPr id="96" name="íşlïḍè"/>
          <p:cNvSpPr txBox="1"/>
          <p:nvPr/>
        </p:nvSpPr>
        <p:spPr>
          <a:xfrm>
            <a:off x="1223411" y="2637692"/>
            <a:ext cx="6271717" cy="418776"/>
          </a:xfrm>
          <a:prstGeom prst="rect">
            <a:avLst/>
          </a:prstGeom>
          <a:noFill/>
        </p:spPr>
        <p:txBody>
          <a:bodyPr wrap="square" lIns="91440" tIns="45720" rIns="91440" bIns="45720" anchor="ctr">
            <a:noAutofit/>
          </a:bodyPr>
          <a:lstStyle/>
          <a:p>
            <a:r>
              <a:rPr lang="zh-CN" altLang="zh-CN" b="1" dirty="0"/>
              <a:t>速率单位中的</a:t>
            </a:r>
            <a:r>
              <a:rPr lang="en-US" altLang="zh-CN" b="1" dirty="0"/>
              <a:t>k</a:t>
            </a:r>
            <a:r>
              <a:rPr lang="zh-CN" altLang="zh-CN" b="1" dirty="0"/>
              <a:t>、</a:t>
            </a:r>
            <a:r>
              <a:rPr lang="en-US" altLang="zh-CN" b="1" dirty="0"/>
              <a:t>M</a:t>
            </a:r>
            <a:r>
              <a:rPr lang="zh-CN" altLang="zh-CN" b="1" dirty="0"/>
              <a:t>、</a:t>
            </a:r>
            <a:r>
              <a:rPr lang="en-US" altLang="zh-CN" b="1" dirty="0"/>
              <a:t>G</a:t>
            </a:r>
            <a:r>
              <a:rPr lang="zh-CN" altLang="zh-CN" b="1" dirty="0"/>
              <a:t>、</a:t>
            </a:r>
            <a:r>
              <a:rPr lang="en-US" altLang="zh-CN" b="1" dirty="0"/>
              <a:t>T</a:t>
            </a:r>
            <a:r>
              <a:rPr lang="zh-CN" altLang="zh-CN" b="1" dirty="0"/>
              <a:t>的数值分别为</a:t>
            </a:r>
            <a:r>
              <a:rPr lang="en-US" altLang="zh-CN" b="1" dirty="0"/>
              <a:t>10</a:t>
            </a:r>
            <a:r>
              <a:rPr lang="en-US" altLang="zh-CN" b="1" baseline="30000" dirty="0"/>
              <a:t>3</a:t>
            </a:r>
            <a:r>
              <a:rPr lang="zh-CN" altLang="zh-CN" b="1" dirty="0"/>
              <a:t>、</a:t>
            </a:r>
            <a:r>
              <a:rPr lang="en-US" altLang="zh-CN" b="1" dirty="0"/>
              <a:t>10</a:t>
            </a:r>
            <a:r>
              <a:rPr lang="en-US" altLang="zh-CN" b="1" baseline="30000" dirty="0"/>
              <a:t>6</a:t>
            </a:r>
            <a:r>
              <a:rPr lang="zh-CN" altLang="zh-CN" b="1" dirty="0"/>
              <a:t>、</a:t>
            </a:r>
            <a:r>
              <a:rPr lang="en-US" altLang="zh-CN" b="1" dirty="0"/>
              <a:t>10</a:t>
            </a:r>
            <a:r>
              <a:rPr lang="en-US" altLang="zh-CN" b="1" baseline="30000" dirty="0"/>
              <a:t>9</a:t>
            </a:r>
            <a:r>
              <a:rPr lang="zh-CN" altLang="zh-CN" b="1" dirty="0"/>
              <a:t>、</a:t>
            </a:r>
            <a:r>
              <a:rPr lang="en-US" altLang="zh-CN" b="1" dirty="0"/>
              <a:t>10</a:t>
            </a:r>
            <a:r>
              <a:rPr lang="en-US" altLang="zh-CN" b="1" baseline="30000" dirty="0"/>
              <a:t>12</a:t>
            </a:r>
            <a:r>
              <a:rPr lang="zh-CN" altLang="zh-CN" b="1" dirty="0"/>
              <a:t>。</a:t>
            </a:r>
            <a:endParaRPr lang="zh-CN" altLang="en-US" b="1" dirty="0"/>
          </a:p>
        </p:txBody>
      </p:sp>
      <p:sp>
        <p:nvSpPr>
          <p:cNvPr id="97" name="矩形 96"/>
          <p:cNvSpPr/>
          <p:nvPr/>
        </p:nvSpPr>
        <p:spPr>
          <a:xfrm>
            <a:off x="933106" y="2144058"/>
            <a:ext cx="255600" cy="2556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矩形 97"/>
          <p:cNvSpPr/>
          <p:nvPr/>
        </p:nvSpPr>
        <p:spPr>
          <a:xfrm>
            <a:off x="936479" y="2709181"/>
            <a:ext cx="255600" cy="2556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99" name="表格 9"/>
          <p:cNvGraphicFramePr>
            <a:graphicFrameLocks noGrp="1"/>
          </p:cNvGraphicFramePr>
          <p:nvPr/>
        </p:nvGraphicFramePr>
        <p:xfrm>
          <a:off x="736792" y="4324691"/>
          <a:ext cx="4992116" cy="1483360"/>
        </p:xfrm>
        <a:graphic>
          <a:graphicData uri="http://schemas.openxmlformats.org/drawingml/2006/table">
            <a:tbl>
              <a:tblPr firstRow="1" bandRow="1">
                <a:tableStyleId>{5C22544A-7EE6-4342-B048-85BDC9FD1C3A}</a:tableStyleId>
              </a:tblPr>
              <a:tblGrid>
                <a:gridCol w="1766267"/>
                <a:gridCol w="3225849"/>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600" b="1" dirty="0">
                          <a:solidFill>
                            <a:schemeClr val="tx1"/>
                          </a:solidFill>
                        </a:rPr>
                        <a:t>千字节（</a:t>
                      </a:r>
                      <a:r>
                        <a:rPr lang="en-US" altLang="zh-CN" sz="1600" b="1" dirty="0">
                          <a:solidFill>
                            <a:schemeClr val="tx1"/>
                          </a:solidFill>
                        </a:rPr>
                        <a:t>KB</a:t>
                      </a:r>
                      <a:r>
                        <a:rPr lang="zh-CN" altLang="en-US" sz="1600" b="1" dirty="0">
                          <a:solidFill>
                            <a:schemeClr val="tx1"/>
                          </a:solidFill>
                        </a:rPr>
                        <a:t>）</a:t>
                      </a:r>
                      <a:endParaRPr lang="zh-CN" altLang="en-US" sz="1600" b="1" dirty="0">
                        <a:solidFill>
                          <a:schemeClr val="tx1"/>
                        </a:solidFill>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b="1" i="0" u="sng" kern="1200" dirty="0">
                          <a:solidFill>
                            <a:schemeClr val="dk1"/>
                          </a:solidFill>
                          <a:effectLst>
                            <a:outerShdw blurRad="38100" dist="38100" dir="2700000" algn="tl">
                              <a:srgbClr val="000000">
                                <a:alpha val="43137"/>
                              </a:srgbClr>
                            </a:outerShdw>
                          </a:effectLst>
                          <a:latin typeface="+mn-lt"/>
                          <a:ea typeface="+mn-ea"/>
                          <a:cs typeface="+mn-cs"/>
                        </a:rPr>
                        <a:t>K</a:t>
                      </a:r>
                      <a:r>
                        <a:rPr lang="en-US" altLang="zh-CN" sz="1600" b="1" kern="1200" dirty="0">
                          <a:solidFill>
                            <a:schemeClr val="dk1"/>
                          </a:solidFill>
                          <a:latin typeface="+mn-lt"/>
                          <a:ea typeface="+mn-ea"/>
                          <a:cs typeface="+mn-cs"/>
                        </a:rPr>
                        <a:t>B = </a:t>
                      </a:r>
                      <a:r>
                        <a:rPr lang="en-US" altLang="zh-CN" sz="1600" b="1" i="0" u="sng" kern="1200" dirty="0">
                          <a:solidFill>
                            <a:schemeClr val="dk1"/>
                          </a:solidFill>
                          <a:effectLst>
                            <a:outerShdw blurRad="38100" dist="38100" dir="2700000" algn="tl">
                              <a:srgbClr val="000000">
                                <a:alpha val="43137"/>
                              </a:srgbClr>
                            </a:outerShdw>
                          </a:effectLst>
                          <a:latin typeface="+mn-lt"/>
                          <a:ea typeface="+mn-ea"/>
                          <a:cs typeface="+mn-cs"/>
                        </a:rPr>
                        <a:t>2</a:t>
                      </a:r>
                      <a:r>
                        <a:rPr lang="en-US" altLang="zh-CN" sz="1600" b="1" i="0" u="sng" kern="1200" baseline="30000" dirty="0">
                          <a:solidFill>
                            <a:schemeClr val="dk1"/>
                          </a:solidFill>
                          <a:effectLst>
                            <a:outerShdw blurRad="38100" dist="38100" dir="2700000" algn="tl">
                              <a:srgbClr val="000000">
                                <a:alpha val="43137"/>
                              </a:srgbClr>
                            </a:outerShdw>
                          </a:effectLst>
                          <a:latin typeface="+mn-lt"/>
                          <a:ea typeface="+mn-ea"/>
                          <a:cs typeface="+mn-cs"/>
                        </a:rPr>
                        <a:t>10</a:t>
                      </a:r>
                      <a:r>
                        <a:rPr lang="en-US" altLang="zh-CN" sz="1600" b="1" kern="1200" baseline="30000" dirty="0">
                          <a:solidFill>
                            <a:schemeClr val="dk1"/>
                          </a:solidFill>
                          <a:latin typeface="+mn-lt"/>
                          <a:ea typeface="+mn-ea"/>
                          <a:cs typeface="+mn-cs"/>
                        </a:rPr>
                        <a:t> </a:t>
                      </a:r>
                      <a:r>
                        <a:rPr lang="en-US" altLang="zh-CN" sz="1600" b="1" kern="1200" dirty="0">
                          <a:solidFill>
                            <a:schemeClr val="dk1"/>
                          </a:solidFill>
                          <a:latin typeface="+mn-lt"/>
                          <a:ea typeface="+mn-ea"/>
                          <a:cs typeface="+mn-cs"/>
                        </a:rPr>
                        <a:t>B</a:t>
                      </a:r>
                      <a:endParaRPr lang="zh-CN" altLang="en-US" sz="1600" b="1"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600" b="1" dirty="0"/>
                        <a:t>兆</a:t>
                      </a:r>
                      <a:r>
                        <a:rPr lang="zh-CN" altLang="en-US" sz="1600" b="1" dirty="0">
                          <a:solidFill>
                            <a:schemeClr val="tx1"/>
                          </a:solidFill>
                        </a:rPr>
                        <a:t>字节（</a:t>
                      </a:r>
                      <a:r>
                        <a:rPr lang="en-US" altLang="zh-CN" sz="1600" b="1" dirty="0">
                          <a:solidFill>
                            <a:schemeClr val="tx1"/>
                          </a:solidFill>
                        </a:rPr>
                        <a:t>M</a:t>
                      </a:r>
                      <a:r>
                        <a:rPr lang="en-US" altLang="zh-CN" sz="1600" b="1" dirty="0"/>
                        <a:t>B</a:t>
                      </a:r>
                      <a:r>
                        <a:rPr lang="zh-CN" altLang="en-US" sz="1600" b="1" dirty="0">
                          <a:solidFill>
                            <a:schemeClr val="tx1"/>
                          </a:solidFill>
                        </a:rPr>
                        <a:t>）</a:t>
                      </a:r>
                      <a:endParaRPr lang="zh-CN" altLang="en-US" sz="1600" b="1" dirty="0">
                        <a:solidFill>
                          <a:schemeClr val="tx1"/>
                        </a:solidFill>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b="1" i="0" u="sng" kern="1200" dirty="0">
                          <a:solidFill>
                            <a:schemeClr val="dk1"/>
                          </a:solidFill>
                          <a:effectLst>
                            <a:outerShdw blurRad="38100" dist="38100" dir="2700000" algn="tl">
                              <a:srgbClr val="000000">
                                <a:alpha val="43137"/>
                              </a:srgbClr>
                            </a:outerShdw>
                          </a:effectLst>
                          <a:latin typeface="+mn-lt"/>
                          <a:ea typeface="+mn-ea"/>
                          <a:cs typeface="+mn-cs"/>
                        </a:rPr>
                        <a:t>M</a:t>
                      </a:r>
                      <a:r>
                        <a:rPr lang="en-US" altLang="zh-CN" sz="1600" b="1" kern="1200" dirty="0">
                          <a:solidFill>
                            <a:schemeClr val="dk1"/>
                          </a:solidFill>
                          <a:latin typeface="+mn-lt"/>
                          <a:ea typeface="+mn-ea"/>
                          <a:cs typeface="+mn-cs"/>
                        </a:rPr>
                        <a:t>B = K·KB = </a:t>
                      </a:r>
                      <a:r>
                        <a:rPr lang="en-US" altLang="zh-CN" sz="1600" b="1" i="0" u="sng" kern="1200" dirty="0">
                          <a:solidFill>
                            <a:schemeClr val="dk1"/>
                          </a:solidFill>
                          <a:effectLst>
                            <a:outerShdw blurRad="38100" dist="38100" dir="2700000" algn="tl">
                              <a:srgbClr val="000000">
                                <a:alpha val="43137"/>
                              </a:srgbClr>
                            </a:outerShdw>
                          </a:effectLst>
                          <a:latin typeface="+mn-lt"/>
                          <a:ea typeface="+mn-ea"/>
                          <a:cs typeface="+mn-cs"/>
                        </a:rPr>
                        <a:t>2</a:t>
                      </a:r>
                      <a:r>
                        <a:rPr lang="en-US" altLang="zh-CN" sz="1600" b="1" i="0" u="sng" kern="1200" baseline="30000" dirty="0">
                          <a:solidFill>
                            <a:schemeClr val="dk1"/>
                          </a:solidFill>
                          <a:effectLst>
                            <a:outerShdw blurRad="38100" dist="38100" dir="2700000" algn="tl">
                              <a:srgbClr val="000000">
                                <a:alpha val="43137"/>
                              </a:srgbClr>
                            </a:outerShdw>
                          </a:effectLst>
                          <a:latin typeface="+mn-lt"/>
                          <a:ea typeface="+mn-ea"/>
                          <a:cs typeface="+mn-cs"/>
                        </a:rPr>
                        <a:t>20</a:t>
                      </a:r>
                      <a:r>
                        <a:rPr lang="en-US" altLang="zh-CN" sz="1600" b="1" kern="1200" dirty="0">
                          <a:solidFill>
                            <a:schemeClr val="dk1"/>
                          </a:solidFill>
                          <a:latin typeface="+mn-lt"/>
                          <a:ea typeface="+mn-ea"/>
                          <a:cs typeface="+mn-cs"/>
                        </a:rPr>
                        <a:t> B </a:t>
                      </a:r>
                      <a:endParaRPr lang="zh-CN" altLang="en-US" sz="1600" b="1"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600" b="1" dirty="0">
                          <a:solidFill>
                            <a:schemeClr val="tx1"/>
                          </a:solidFill>
                        </a:rPr>
                        <a:t>吉字节（</a:t>
                      </a:r>
                      <a:r>
                        <a:rPr lang="en-US" altLang="zh-CN" sz="1600" b="1" dirty="0">
                          <a:solidFill>
                            <a:schemeClr val="tx1"/>
                          </a:solidFill>
                        </a:rPr>
                        <a:t>G</a:t>
                      </a:r>
                      <a:r>
                        <a:rPr lang="en-US" altLang="zh-CN" sz="1600" b="1" dirty="0"/>
                        <a:t>B</a:t>
                      </a:r>
                      <a:r>
                        <a:rPr lang="zh-CN" altLang="en-US" sz="1600" b="1" dirty="0">
                          <a:solidFill>
                            <a:schemeClr val="tx1"/>
                          </a:solidFill>
                        </a:rPr>
                        <a:t>）</a:t>
                      </a:r>
                      <a:endParaRPr lang="zh-CN" altLang="en-US" sz="1600" b="1" dirty="0">
                        <a:solidFill>
                          <a:schemeClr val="tx1"/>
                        </a:solidFill>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b="1" i="0" u="sng" kern="1200" dirty="0">
                          <a:solidFill>
                            <a:schemeClr val="dk1"/>
                          </a:solidFill>
                          <a:effectLst>
                            <a:outerShdw blurRad="38100" dist="38100" dir="2700000" algn="tl">
                              <a:srgbClr val="000000">
                                <a:alpha val="43137"/>
                              </a:srgbClr>
                            </a:outerShdw>
                          </a:effectLst>
                          <a:latin typeface="+mn-lt"/>
                          <a:ea typeface="+mn-ea"/>
                          <a:cs typeface="+mn-cs"/>
                        </a:rPr>
                        <a:t>G</a:t>
                      </a:r>
                      <a:r>
                        <a:rPr lang="en-US" altLang="zh-CN" sz="1600" b="1" kern="1200" dirty="0">
                          <a:solidFill>
                            <a:schemeClr val="dk1"/>
                          </a:solidFill>
                          <a:latin typeface="+mn-lt"/>
                          <a:ea typeface="+mn-ea"/>
                          <a:cs typeface="+mn-cs"/>
                        </a:rPr>
                        <a:t>B = K·MB = </a:t>
                      </a:r>
                      <a:r>
                        <a:rPr lang="en-US" altLang="zh-CN" sz="1600" b="1" i="0" u="sng" kern="1200" dirty="0">
                          <a:solidFill>
                            <a:schemeClr val="dk1"/>
                          </a:solidFill>
                          <a:effectLst>
                            <a:outerShdw blurRad="38100" dist="38100" dir="2700000" algn="tl">
                              <a:srgbClr val="000000">
                                <a:alpha val="43137"/>
                              </a:srgbClr>
                            </a:outerShdw>
                          </a:effectLst>
                          <a:latin typeface="+mn-lt"/>
                          <a:ea typeface="+mn-ea"/>
                          <a:cs typeface="+mn-cs"/>
                        </a:rPr>
                        <a:t>2</a:t>
                      </a:r>
                      <a:r>
                        <a:rPr lang="en-US" altLang="zh-CN" sz="1600" b="1" i="0" u="sng" kern="1200" baseline="30000" dirty="0">
                          <a:solidFill>
                            <a:schemeClr val="dk1"/>
                          </a:solidFill>
                          <a:effectLst>
                            <a:outerShdw blurRad="38100" dist="38100" dir="2700000" algn="tl">
                              <a:srgbClr val="000000">
                                <a:alpha val="43137"/>
                              </a:srgbClr>
                            </a:outerShdw>
                          </a:effectLst>
                          <a:latin typeface="+mn-lt"/>
                          <a:ea typeface="+mn-ea"/>
                          <a:cs typeface="+mn-cs"/>
                        </a:rPr>
                        <a:t>30</a:t>
                      </a:r>
                      <a:r>
                        <a:rPr lang="en-US" altLang="zh-CN" sz="1600" b="1" kern="1200" dirty="0">
                          <a:solidFill>
                            <a:schemeClr val="dk1"/>
                          </a:solidFill>
                          <a:latin typeface="+mn-lt"/>
                          <a:ea typeface="+mn-ea"/>
                          <a:cs typeface="+mn-cs"/>
                        </a:rPr>
                        <a:t> B</a:t>
                      </a:r>
                      <a:endParaRPr lang="zh-CN" altLang="en-US" sz="1600" b="1"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600" b="1" dirty="0">
                          <a:solidFill>
                            <a:schemeClr val="tx1"/>
                          </a:solidFill>
                        </a:rPr>
                        <a:t>太字节（</a:t>
                      </a:r>
                      <a:r>
                        <a:rPr lang="en-US" altLang="zh-CN" sz="1600" b="1" dirty="0">
                          <a:solidFill>
                            <a:schemeClr val="tx1"/>
                          </a:solidFill>
                        </a:rPr>
                        <a:t>T</a:t>
                      </a:r>
                      <a:r>
                        <a:rPr lang="en-US" altLang="zh-CN" sz="1600" b="1" dirty="0"/>
                        <a:t>B</a:t>
                      </a:r>
                      <a:r>
                        <a:rPr lang="zh-CN" altLang="en-US" sz="1600" b="1" dirty="0">
                          <a:solidFill>
                            <a:schemeClr val="tx1"/>
                          </a:solidFill>
                        </a:rPr>
                        <a:t>）</a:t>
                      </a:r>
                      <a:endParaRPr lang="zh-CN" altLang="en-US" sz="1600" b="1" dirty="0">
                        <a:solidFill>
                          <a:schemeClr val="tx1"/>
                        </a:solidFill>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b="1" i="0" u="sng" kern="1200" dirty="0">
                          <a:solidFill>
                            <a:schemeClr val="dk1"/>
                          </a:solidFill>
                          <a:effectLst>
                            <a:outerShdw blurRad="38100" dist="38100" dir="2700000" algn="tl">
                              <a:srgbClr val="000000">
                                <a:alpha val="43137"/>
                              </a:srgbClr>
                            </a:outerShdw>
                          </a:effectLst>
                          <a:latin typeface="+mn-lt"/>
                          <a:ea typeface="+mn-ea"/>
                          <a:cs typeface="+mn-cs"/>
                        </a:rPr>
                        <a:t>T</a:t>
                      </a:r>
                      <a:r>
                        <a:rPr lang="en-US" altLang="zh-CN" sz="1600" b="1" kern="1200" dirty="0">
                          <a:solidFill>
                            <a:schemeClr val="dk1"/>
                          </a:solidFill>
                          <a:latin typeface="+mn-lt"/>
                          <a:ea typeface="+mn-ea"/>
                          <a:cs typeface="+mn-cs"/>
                        </a:rPr>
                        <a:t>B = K·GB = </a:t>
                      </a:r>
                      <a:r>
                        <a:rPr lang="en-US" altLang="zh-CN" sz="1600" b="1" i="0" u="sng" kern="1200" dirty="0">
                          <a:solidFill>
                            <a:schemeClr val="dk1"/>
                          </a:solidFill>
                          <a:effectLst>
                            <a:outerShdw blurRad="38100" dist="38100" dir="2700000" algn="tl">
                              <a:srgbClr val="000000">
                                <a:alpha val="43137"/>
                              </a:srgbClr>
                            </a:outerShdw>
                          </a:effectLst>
                          <a:latin typeface="+mn-lt"/>
                          <a:ea typeface="+mn-ea"/>
                          <a:cs typeface="+mn-cs"/>
                        </a:rPr>
                        <a:t>2</a:t>
                      </a:r>
                      <a:r>
                        <a:rPr lang="en-US" altLang="zh-CN" sz="1600" b="1" i="0" u="sng" kern="1200" baseline="30000" dirty="0">
                          <a:solidFill>
                            <a:schemeClr val="dk1"/>
                          </a:solidFill>
                          <a:effectLst>
                            <a:outerShdw blurRad="38100" dist="38100" dir="2700000" algn="tl">
                              <a:srgbClr val="000000">
                                <a:alpha val="43137"/>
                              </a:srgbClr>
                            </a:outerShdw>
                          </a:effectLst>
                          <a:latin typeface="+mn-lt"/>
                          <a:ea typeface="+mn-ea"/>
                          <a:cs typeface="+mn-cs"/>
                        </a:rPr>
                        <a:t>40</a:t>
                      </a:r>
                      <a:r>
                        <a:rPr lang="en-US" altLang="zh-CN" sz="1600" b="1" i="0" kern="1200" dirty="0">
                          <a:solidFill>
                            <a:schemeClr val="dk1"/>
                          </a:solidFill>
                          <a:latin typeface="+mn-lt"/>
                          <a:ea typeface="+mn-ea"/>
                          <a:cs typeface="+mn-cs"/>
                        </a:rPr>
                        <a:t> </a:t>
                      </a:r>
                      <a:r>
                        <a:rPr lang="en-US" altLang="zh-CN" sz="1600" b="1" kern="1200" dirty="0">
                          <a:solidFill>
                            <a:schemeClr val="dk1"/>
                          </a:solidFill>
                          <a:latin typeface="+mn-lt"/>
                          <a:ea typeface="+mn-ea"/>
                          <a:cs typeface="+mn-cs"/>
                        </a:rPr>
                        <a:t>B</a:t>
                      </a:r>
                      <a:endParaRPr lang="zh-CN" altLang="en-US" sz="1600" b="1"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r>
            </a:tbl>
          </a:graphicData>
        </a:graphic>
      </p:graphicFrame>
      <p:graphicFrame>
        <p:nvGraphicFramePr>
          <p:cNvPr id="100" name="表格 9"/>
          <p:cNvGraphicFramePr>
            <a:graphicFrameLocks noGrp="1"/>
          </p:cNvGraphicFramePr>
          <p:nvPr/>
        </p:nvGraphicFramePr>
        <p:xfrm>
          <a:off x="6407706" y="4339014"/>
          <a:ext cx="4992116" cy="1483360"/>
        </p:xfrm>
        <a:graphic>
          <a:graphicData uri="http://schemas.openxmlformats.org/drawingml/2006/table">
            <a:tbl>
              <a:tblPr firstRow="1" bandRow="1">
                <a:tableStyleId>{5C22544A-7EE6-4342-B048-85BDC9FD1C3A}</a:tableStyleId>
              </a:tblPr>
              <a:tblGrid>
                <a:gridCol w="1766267"/>
                <a:gridCol w="3225849"/>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600" b="1" dirty="0">
                          <a:solidFill>
                            <a:schemeClr val="bg1"/>
                          </a:solidFill>
                        </a:rPr>
                        <a:t>千比特</a:t>
                      </a:r>
                      <a:r>
                        <a:rPr lang="en-US" altLang="zh-CN" sz="1600" b="1" dirty="0">
                          <a:solidFill>
                            <a:schemeClr val="bg1"/>
                          </a:solidFill>
                        </a:rPr>
                        <a:t>/</a:t>
                      </a:r>
                      <a:r>
                        <a:rPr lang="zh-CN" altLang="en-US" sz="1600" b="1" dirty="0">
                          <a:solidFill>
                            <a:schemeClr val="bg1"/>
                          </a:solidFill>
                        </a:rPr>
                        <a:t>秒（</a:t>
                      </a:r>
                      <a:r>
                        <a:rPr lang="en-US" altLang="zh-CN" sz="1600" b="1" dirty="0">
                          <a:solidFill>
                            <a:schemeClr val="bg1"/>
                          </a:solidFill>
                        </a:rPr>
                        <a:t>kb/s</a:t>
                      </a:r>
                      <a:r>
                        <a:rPr lang="zh-CN" altLang="en-US" sz="1600" b="1" dirty="0">
                          <a:solidFill>
                            <a:schemeClr val="bg1"/>
                          </a:solidFill>
                        </a:rPr>
                        <a:t>）</a:t>
                      </a:r>
                      <a:endParaRPr lang="zh-CN" altLang="en-US" sz="1600" b="1" dirty="0">
                        <a:solidFill>
                          <a:schemeClr val="bg1"/>
                        </a:solidFill>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b="1" i="0" u="sng" dirty="0">
                          <a:solidFill>
                            <a:schemeClr val="bg1"/>
                          </a:solidFill>
                          <a:effectLst>
                            <a:outerShdw blurRad="38100" dist="38100" dir="2700000" algn="tl">
                              <a:srgbClr val="000000">
                                <a:alpha val="43137"/>
                              </a:srgbClr>
                            </a:outerShdw>
                          </a:effectLst>
                        </a:rPr>
                        <a:t>k</a:t>
                      </a:r>
                      <a:r>
                        <a:rPr lang="en-US" altLang="zh-CN" sz="1600" b="1" kern="1200" dirty="0">
                          <a:solidFill>
                            <a:schemeClr val="bg1"/>
                          </a:solidFill>
                          <a:latin typeface="+mn-lt"/>
                          <a:ea typeface="+mn-ea"/>
                          <a:cs typeface="+mn-cs"/>
                        </a:rPr>
                        <a:t>b/s = </a:t>
                      </a:r>
                      <a:r>
                        <a:rPr lang="en-US" altLang="zh-CN" sz="1600" b="1" i="0" u="sng" kern="1200" dirty="0">
                          <a:solidFill>
                            <a:schemeClr val="bg1"/>
                          </a:solidFill>
                          <a:effectLst>
                            <a:outerShdw blurRad="38100" dist="38100" dir="2700000" algn="tl">
                              <a:srgbClr val="000000">
                                <a:alpha val="43137"/>
                              </a:srgbClr>
                            </a:outerShdw>
                          </a:effectLst>
                          <a:latin typeface="+mn-lt"/>
                          <a:ea typeface="+mn-ea"/>
                          <a:cs typeface="+mn-cs"/>
                        </a:rPr>
                        <a:t>10</a:t>
                      </a:r>
                      <a:r>
                        <a:rPr lang="en-US" altLang="zh-CN" sz="1600" b="1" i="0" u="sng" kern="1200" baseline="30000" dirty="0">
                          <a:solidFill>
                            <a:schemeClr val="bg1"/>
                          </a:solidFill>
                          <a:effectLst>
                            <a:outerShdw blurRad="38100" dist="38100" dir="2700000" algn="tl">
                              <a:srgbClr val="000000">
                                <a:alpha val="43137"/>
                              </a:srgbClr>
                            </a:outerShdw>
                          </a:effectLst>
                          <a:latin typeface="+mn-lt"/>
                          <a:ea typeface="+mn-ea"/>
                          <a:cs typeface="+mn-cs"/>
                        </a:rPr>
                        <a:t>3</a:t>
                      </a:r>
                      <a:r>
                        <a:rPr lang="en-US" altLang="zh-CN" sz="1600" b="1" kern="1200" dirty="0">
                          <a:solidFill>
                            <a:schemeClr val="bg1"/>
                          </a:solidFill>
                          <a:latin typeface="+mn-lt"/>
                          <a:ea typeface="+mn-ea"/>
                          <a:cs typeface="+mn-cs"/>
                        </a:rPr>
                        <a:t> b/s</a:t>
                      </a:r>
                      <a:endParaRPr lang="zh-CN" altLang="en-US" sz="1600" b="1" kern="1200" dirty="0">
                        <a:solidFill>
                          <a:schemeClr val="bg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600" b="1" dirty="0">
                          <a:solidFill>
                            <a:schemeClr val="bg1"/>
                          </a:solidFill>
                        </a:rPr>
                        <a:t>兆比特</a:t>
                      </a:r>
                      <a:r>
                        <a:rPr lang="en-US" altLang="zh-CN" sz="1600" b="1" dirty="0">
                          <a:solidFill>
                            <a:schemeClr val="bg1"/>
                          </a:solidFill>
                        </a:rPr>
                        <a:t>/</a:t>
                      </a:r>
                      <a:r>
                        <a:rPr lang="zh-CN" altLang="en-US" sz="1600" b="1" dirty="0">
                          <a:solidFill>
                            <a:schemeClr val="bg1"/>
                          </a:solidFill>
                        </a:rPr>
                        <a:t>秒（</a:t>
                      </a:r>
                      <a:r>
                        <a:rPr lang="en-US" altLang="zh-CN" sz="1600" b="1" dirty="0">
                          <a:solidFill>
                            <a:schemeClr val="bg1"/>
                          </a:solidFill>
                        </a:rPr>
                        <a:t>Mb/s</a:t>
                      </a:r>
                      <a:r>
                        <a:rPr lang="zh-CN" altLang="en-US" sz="1600" b="1" dirty="0">
                          <a:solidFill>
                            <a:schemeClr val="bg1"/>
                          </a:solidFill>
                        </a:rPr>
                        <a:t>）</a:t>
                      </a:r>
                      <a:endParaRPr lang="zh-CN" altLang="en-US" sz="1600" b="1" dirty="0">
                        <a:solidFill>
                          <a:schemeClr val="bg1"/>
                        </a:solidFill>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b="1" i="0" u="sng" kern="1200" dirty="0">
                          <a:solidFill>
                            <a:schemeClr val="bg1"/>
                          </a:solidFill>
                          <a:effectLst>
                            <a:outerShdw blurRad="38100" dist="38100" dir="2700000" algn="tl">
                              <a:srgbClr val="000000">
                                <a:alpha val="43137"/>
                              </a:srgbClr>
                            </a:outerShdw>
                          </a:effectLst>
                          <a:latin typeface="+mn-lt"/>
                          <a:ea typeface="+mn-ea"/>
                          <a:cs typeface="+mn-cs"/>
                        </a:rPr>
                        <a:t>M</a:t>
                      </a:r>
                      <a:r>
                        <a:rPr lang="en-US" altLang="zh-CN" sz="1600" b="1" kern="1200" dirty="0">
                          <a:solidFill>
                            <a:schemeClr val="bg1"/>
                          </a:solidFill>
                          <a:latin typeface="+mn-lt"/>
                          <a:ea typeface="+mn-ea"/>
                          <a:cs typeface="+mn-cs"/>
                        </a:rPr>
                        <a:t>b/s </a:t>
                      </a:r>
                      <a:r>
                        <a:rPr lang="en-US" altLang="zh-CN" sz="1600" b="1" dirty="0">
                          <a:solidFill>
                            <a:schemeClr val="bg1"/>
                          </a:solidFill>
                        </a:rPr>
                        <a:t>= </a:t>
                      </a:r>
                      <a:r>
                        <a:rPr lang="en-US" altLang="zh-CN" sz="1600" b="1" dirty="0" err="1">
                          <a:solidFill>
                            <a:schemeClr val="bg1"/>
                          </a:solidFill>
                        </a:rPr>
                        <a:t>k·kb</a:t>
                      </a:r>
                      <a:r>
                        <a:rPr lang="en-US" altLang="zh-CN" sz="1600" b="1" dirty="0">
                          <a:solidFill>
                            <a:schemeClr val="bg1"/>
                          </a:solidFill>
                        </a:rPr>
                        <a:t>/s = </a:t>
                      </a:r>
                      <a:r>
                        <a:rPr lang="en-US" altLang="zh-CN" sz="1600" b="1" i="0" u="sng" dirty="0">
                          <a:solidFill>
                            <a:schemeClr val="bg1"/>
                          </a:solidFill>
                          <a:effectLst>
                            <a:outerShdw blurRad="38100" dist="38100" dir="2700000" algn="tl">
                              <a:srgbClr val="000000">
                                <a:alpha val="43137"/>
                              </a:srgbClr>
                            </a:outerShdw>
                          </a:effectLst>
                        </a:rPr>
                        <a:t>10</a:t>
                      </a:r>
                      <a:r>
                        <a:rPr lang="en-US" altLang="zh-CN" sz="1600" b="1" i="0" u="sng" baseline="30000" dirty="0">
                          <a:solidFill>
                            <a:schemeClr val="bg1"/>
                          </a:solidFill>
                          <a:effectLst>
                            <a:outerShdw blurRad="38100" dist="38100" dir="2700000" algn="tl">
                              <a:srgbClr val="000000">
                                <a:alpha val="43137"/>
                              </a:srgbClr>
                            </a:outerShdw>
                          </a:effectLst>
                        </a:rPr>
                        <a:t>6</a:t>
                      </a:r>
                      <a:r>
                        <a:rPr lang="en-US" altLang="zh-CN" sz="1600" b="1" dirty="0">
                          <a:solidFill>
                            <a:schemeClr val="bg1"/>
                          </a:solidFill>
                        </a:rPr>
                        <a:t> b/s</a:t>
                      </a:r>
                      <a:endParaRPr lang="zh-CN" altLang="en-US" sz="1600" b="1" kern="1200"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600" b="1" dirty="0">
                          <a:solidFill>
                            <a:schemeClr val="bg1"/>
                          </a:solidFill>
                        </a:rPr>
                        <a:t>吉比特</a:t>
                      </a:r>
                      <a:r>
                        <a:rPr lang="en-US" altLang="zh-CN" sz="1600" b="1" dirty="0">
                          <a:solidFill>
                            <a:schemeClr val="bg1"/>
                          </a:solidFill>
                        </a:rPr>
                        <a:t>/</a:t>
                      </a:r>
                      <a:r>
                        <a:rPr lang="zh-CN" altLang="en-US" sz="1600" b="1" dirty="0">
                          <a:solidFill>
                            <a:schemeClr val="bg1"/>
                          </a:solidFill>
                        </a:rPr>
                        <a:t>秒（</a:t>
                      </a:r>
                      <a:r>
                        <a:rPr lang="en-US" altLang="zh-CN" sz="1600" b="1" dirty="0">
                          <a:solidFill>
                            <a:schemeClr val="bg1"/>
                          </a:solidFill>
                        </a:rPr>
                        <a:t>Gb/s</a:t>
                      </a:r>
                      <a:r>
                        <a:rPr lang="zh-CN" altLang="en-US" sz="1600" b="1" dirty="0">
                          <a:solidFill>
                            <a:schemeClr val="bg1"/>
                          </a:solidFill>
                        </a:rPr>
                        <a:t>）</a:t>
                      </a:r>
                      <a:endParaRPr lang="zh-CN" altLang="en-US" sz="1600" b="1" dirty="0">
                        <a:solidFill>
                          <a:schemeClr val="bg1"/>
                        </a:solidFill>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b="1" i="0" u="sng" dirty="0">
                          <a:solidFill>
                            <a:schemeClr val="bg1"/>
                          </a:solidFill>
                          <a:effectLst>
                            <a:outerShdw blurRad="38100" dist="38100" dir="2700000" algn="tl">
                              <a:srgbClr val="000000">
                                <a:alpha val="43137"/>
                              </a:srgbClr>
                            </a:outerShdw>
                          </a:effectLst>
                        </a:rPr>
                        <a:t>G</a:t>
                      </a:r>
                      <a:r>
                        <a:rPr lang="en-US" altLang="zh-CN" sz="1600" b="1" dirty="0">
                          <a:solidFill>
                            <a:schemeClr val="bg1"/>
                          </a:solidFill>
                        </a:rPr>
                        <a:t>b/s = </a:t>
                      </a:r>
                      <a:r>
                        <a:rPr lang="en-US" altLang="zh-CN" sz="1600" b="1" dirty="0" err="1">
                          <a:solidFill>
                            <a:schemeClr val="bg1"/>
                          </a:solidFill>
                        </a:rPr>
                        <a:t>k·Mb</a:t>
                      </a:r>
                      <a:r>
                        <a:rPr lang="en-US" altLang="zh-CN" sz="1600" b="1" dirty="0">
                          <a:solidFill>
                            <a:schemeClr val="bg1"/>
                          </a:solidFill>
                        </a:rPr>
                        <a:t>/s = </a:t>
                      </a:r>
                      <a:r>
                        <a:rPr lang="en-US" altLang="zh-CN" sz="1600" b="1" i="0" u="sng" dirty="0">
                          <a:solidFill>
                            <a:schemeClr val="bg1"/>
                          </a:solidFill>
                          <a:effectLst>
                            <a:outerShdw blurRad="38100" dist="38100" dir="2700000" algn="tl">
                              <a:srgbClr val="000000">
                                <a:alpha val="43137"/>
                              </a:srgbClr>
                            </a:outerShdw>
                          </a:effectLst>
                        </a:rPr>
                        <a:t>10</a:t>
                      </a:r>
                      <a:r>
                        <a:rPr lang="en-US" altLang="zh-CN" sz="1600" b="1" i="0" u="sng" baseline="30000" dirty="0">
                          <a:solidFill>
                            <a:schemeClr val="bg1"/>
                          </a:solidFill>
                          <a:effectLst>
                            <a:outerShdw blurRad="38100" dist="38100" dir="2700000" algn="tl">
                              <a:srgbClr val="000000">
                                <a:alpha val="43137"/>
                              </a:srgbClr>
                            </a:outerShdw>
                          </a:effectLst>
                        </a:rPr>
                        <a:t>9</a:t>
                      </a:r>
                      <a:r>
                        <a:rPr lang="en-US" altLang="zh-CN" sz="1600" b="1" dirty="0">
                          <a:solidFill>
                            <a:schemeClr val="bg1"/>
                          </a:solidFill>
                        </a:rPr>
                        <a:t> b/s</a:t>
                      </a:r>
                      <a:endParaRPr lang="zh-CN" altLang="en-US" sz="1600"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600" b="1" dirty="0">
                          <a:solidFill>
                            <a:schemeClr val="bg1"/>
                          </a:solidFill>
                        </a:rPr>
                        <a:t>太比特</a:t>
                      </a:r>
                      <a:r>
                        <a:rPr lang="en-US" altLang="zh-CN" sz="1600" b="1" dirty="0">
                          <a:solidFill>
                            <a:schemeClr val="bg1"/>
                          </a:solidFill>
                        </a:rPr>
                        <a:t>/</a:t>
                      </a:r>
                      <a:r>
                        <a:rPr lang="zh-CN" altLang="en-US" sz="1600" b="1" dirty="0">
                          <a:solidFill>
                            <a:schemeClr val="bg1"/>
                          </a:solidFill>
                        </a:rPr>
                        <a:t>秒（</a:t>
                      </a:r>
                      <a:r>
                        <a:rPr lang="en-US" altLang="zh-CN" sz="1600" b="1" dirty="0">
                          <a:solidFill>
                            <a:schemeClr val="bg1"/>
                          </a:solidFill>
                        </a:rPr>
                        <a:t>Tb/s</a:t>
                      </a:r>
                      <a:r>
                        <a:rPr lang="zh-CN" altLang="en-US" sz="1600" b="1" dirty="0">
                          <a:solidFill>
                            <a:schemeClr val="bg1"/>
                          </a:solidFill>
                        </a:rPr>
                        <a:t>）</a:t>
                      </a:r>
                      <a:endParaRPr lang="zh-CN" altLang="en-US" sz="1600" b="1" dirty="0">
                        <a:solidFill>
                          <a:schemeClr val="bg1"/>
                        </a:solidFill>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b="1" i="0" u="sng" dirty="0">
                          <a:solidFill>
                            <a:schemeClr val="bg1"/>
                          </a:solidFill>
                          <a:effectLst>
                            <a:outerShdw blurRad="38100" dist="38100" dir="2700000" algn="tl">
                              <a:srgbClr val="000000">
                                <a:alpha val="43137"/>
                              </a:srgbClr>
                            </a:outerShdw>
                          </a:effectLst>
                        </a:rPr>
                        <a:t>T</a:t>
                      </a:r>
                      <a:r>
                        <a:rPr lang="en-US" altLang="zh-CN" sz="1600" b="1" dirty="0">
                          <a:solidFill>
                            <a:schemeClr val="bg1"/>
                          </a:solidFill>
                        </a:rPr>
                        <a:t>b/s = </a:t>
                      </a:r>
                      <a:r>
                        <a:rPr lang="en-US" altLang="zh-CN" sz="1600" b="1" dirty="0" err="1">
                          <a:solidFill>
                            <a:schemeClr val="bg1"/>
                          </a:solidFill>
                        </a:rPr>
                        <a:t>k·Gb</a:t>
                      </a:r>
                      <a:r>
                        <a:rPr lang="en-US" altLang="zh-CN" sz="1600" b="1" dirty="0">
                          <a:solidFill>
                            <a:schemeClr val="bg1"/>
                          </a:solidFill>
                        </a:rPr>
                        <a:t>/s = </a:t>
                      </a:r>
                      <a:r>
                        <a:rPr lang="en-US" altLang="zh-CN" sz="1600" b="1" i="0" u="sng" dirty="0">
                          <a:solidFill>
                            <a:schemeClr val="bg1"/>
                          </a:solidFill>
                          <a:effectLst>
                            <a:outerShdw blurRad="38100" dist="38100" dir="2700000" algn="tl">
                              <a:srgbClr val="000000">
                                <a:alpha val="43137"/>
                              </a:srgbClr>
                            </a:outerShdw>
                          </a:effectLst>
                        </a:rPr>
                        <a:t>10</a:t>
                      </a:r>
                      <a:r>
                        <a:rPr lang="en-US" altLang="zh-CN" sz="1600" b="1" i="0" u="sng" baseline="30000" dirty="0">
                          <a:solidFill>
                            <a:schemeClr val="bg1"/>
                          </a:solidFill>
                          <a:effectLst>
                            <a:outerShdw blurRad="38100" dist="38100" dir="2700000" algn="tl">
                              <a:srgbClr val="000000">
                                <a:alpha val="43137"/>
                              </a:srgbClr>
                            </a:outerShdw>
                          </a:effectLst>
                        </a:rPr>
                        <a:t>12</a:t>
                      </a:r>
                      <a:r>
                        <a:rPr lang="en-US" altLang="zh-CN" sz="1600" b="1" dirty="0">
                          <a:solidFill>
                            <a:schemeClr val="bg1"/>
                          </a:solidFill>
                        </a:rPr>
                        <a:t> b/s</a:t>
                      </a:r>
                      <a:endParaRPr lang="zh-CN" altLang="en-US" sz="1600"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r>
            </a:tbl>
          </a:graphicData>
        </a:graphic>
      </p:graphicFrame>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additive="base">
                                        <p:cTn id="7" dur="500" fill="hold"/>
                                        <p:tgtEl>
                                          <p:spTgt spid="31"/>
                                        </p:tgtEl>
                                        <p:attrNameLst>
                                          <p:attrName>ppt_x</p:attrName>
                                        </p:attrNameLst>
                                      </p:cBhvr>
                                      <p:tavLst>
                                        <p:tav tm="0">
                                          <p:val>
                                            <p:strVal val="0-#ppt_w/2"/>
                                          </p:val>
                                        </p:tav>
                                        <p:tav tm="100000">
                                          <p:val>
                                            <p:strVal val="#ppt_x"/>
                                          </p:val>
                                        </p:tav>
                                      </p:tavLst>
                                    </p:anim>
                                    <p:anim calcmode="lin" valueType="num">
                                      <p:cBhvr additive="base">
                                        <p:cTn id="8" dur="500" fill="hold"/>
                                        <p:tgtEl>
                                          <p:spTgt spid="31"/>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74"/>
                                        </p:tgtEl>
                                        <p:attrNameLst>
                                          <p:attrName>style.visibility</p:attrName>
                                        </p:attrNameLst>
                                      </p:cBhvr>
                                      <p:to>
                                        <p:strVal val="visible"/>
                                      </p:to>
                                    </p:set>
                                    <p:anim calcmode="lin" valueType="num">
                                      <p:cBhvr additive="base">
                                        <p:cTn id="11" dur="500" fill="hold"/>
                                        <p:tgtEl>
                                          <p:spTgt spid="74"/>
                                        </p:tgtEl>
                                        <p:attrNameLst>
                                          <p:attrName>ppt_x</p:attrName>
                                        </p:attrNameLst>
                                      </p:cBhvr>
                                      <p:tavLst>
                                        <p:tav tm="0">
                                          <p:val>
                                            <p:strVal val="1+#ppt_w/2"/>
                                          </p:val>
                                        </p:tav>
                                        <p:tav tm="100000">
                                          <p:val>
                                            <p:strVal val="#ppt_x"/>
                                          </p:val>
                                        </p:tav>
                                      </p:tavLst>
                                    </p:anim>
                                    <p:anim calcmode="lin" valueType="num">
                                      <p:cBhvr additive="base">
                                        <p:cTn id="12" dur="500" fill="hold"/>
                                        <p:tgtEl>
                                          <p:spTgt spid="74"/>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49" presetClass="entr" presetSubtype="0" decel="100000" fill="hold" grpId="0" nodeType="clickEffect">
                                  <p:stCondLst>
                                    <p:cond delay="0"/>
                                  </p:stCondLst>
                                  <p:childTnLst>
                                    <p:set>
                                      <p:cBhvr>
                                        <p:cTn id="16" dur="1" fill="hold">
                                          <p:stCondLst>
                                            <p:cond delay="0"/>
                                          </p:stCondLst>
                                        </p:cTn>
                                        <p:tgtEl>
                                          <p:spTgt spid="97"/>
                                        </p:tgtEl>
                                        <p:attrNameLst>
                                          <p:attrName>style.visibility</p:attrName>
                                        </p:attrNameLst>
                                      </p:cBhvr>
                                      <p:to>
                                        <p:strVal val="visible"/>
                                      </p:to>
                                    </p:set>
                                    <p:anim calcmode="lin" valueType="num">
                                      <p:cBhvr>
                                        <p:cTn id="17" dur="500" fill="hold"/>
                                        <p:tgtEl>
                                          <p:spTgt spid="97"/>
                                        </p:tgtEl>
                                        <p:attrNameLst>
                                          <p:attrName>ppt_w</p:attrName>
                                        </p:attrNameLst>
                                      </p:cBhvr>
                                      <p:tavLst>
                                        <p:tav tm="0">
                                          <p:val>
                                            <p:fltVal val="0"/>
                                          </p:val>
                                        </p:tav>
                                        <p:tav tm="100000">
                                          <p:val>
                                            <p:strVal val="#ppt_w"/>
                                          </p:val>
                                        </p:tav>
                                      </p:tavLst>
                                    </p:anim>
                                    <p:anim calcmode="lin" valueType="num">
                                      <p:cBhvr>
                                        <p:cTn id="18" dur="500" fill="hold"/>
                                        <p:tgtEl>
                                          <p:spTgt spid="97"/>
                                        </p:tgtEl>
                                        <p:attrNameLst>
                                          <p:attrName>ppt_h</p:attrName>
                                        </p:attrNameLst>
                                      </p:cBhvr>
                                      <p:tavLst>
                                        <p:tav tm="0">
                                          <p:val>
                                            <p:fltVal val="0"/>
                                          </p:val>
                                        </p:tav>
                                        <p:tav tm="100000">
                                          <p:val>
                                            <p:strVal val="#ppt_h"/>
                                          </p:val>
                                        </p:tav>
                                      </p:tavLst>
                                    </p:anim>
                                    <p:anim calcmode="lin" valueType="num">
                                      <p:cBhvr>
                                        <p:cTn id="19" dur="500" fill="hold"/>
                                        <p:tgtEl>
                                          <p:spTgt spid="97"/>
                                        </p:tgtEl>
                                        <p:attrNameLst>
                                          <p:attrName>style.rotation</p:attrName>
                                        </p:attrNameLst>
                                      </p:cBhvr>
                                      <p:tavLst>
                                        <p:tav tm="0">
                                          <p:val>
                                            <p:fltVal val="360"/>
                                          </p:val>
                                        </p:tav>
                                        <p:tav tm="100000">
                                          <p:val>
                                            <p:fltVal val="0"/>
                                          </p:val>
                                        </p:tav>
                                      </p:tavLst>
                                    </p:anim>
                                    <p:animEffect transition="in" filter="fade">
                                      <p:cBhvr>
                                        <p:cTn id="20" dur="500"/>
                                        <p:tgtEl>
                                          <p:spTgt spid="97"/>
                                        </p:tgtEl>
                                      </p:cBhvr>
                                    </p:animEffect>
                                  </p:childTnLst>
                                </p:cTn>
                              </p:par>
                            </p:childTnLst>
                          </p:cTn>
                        </p:par>
                        <p:par>
                          <p:cTn id="21" fill="hold">
                            <p:stCondLst>
                              <p:cond delay="500"/>
                            </p:stCondLst>
                            <p:childTnLst>
                              <p:par>
                                <p:cTn id="22" presetID="1" presetClass="entr" presetSubtype="0" fill="hold" grpId="0" nodeType="afterEffect">
                                  <p:stCondLst>
                                    <p:cond delay="0"/>
                                  </p:stCondLst>
                                  <p:iterate type="lt">
                                    <p:tmAbs val="100"/>
                                  </p:iterate>
                                  <p:childTnLst>
                                    <p:set>
                                      <p:cBhvr>
                                        <p:cTn id="23" dur="1" fill="hold">
                                          <p:stCondLst>
                                            <p:cond delay="0"/>
                                          </p:stCondLst>
                                        </p:cTn>
                                        <p:tgtEl>
                                          <p:spTgt spid="95"/>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32" presetClass="emph" presetSubtype="0" fill="hold" nodeType="clickEffect">
                                  <p:stCondLst>
                                    <p:cond delay="0"/>
                                  </p:stCondLst>
                                  <p:childTnLst>
                                    <p:animRot by="120000">
                                      <p:cBhvr>
                                        <p:cTn id="27" dur="100" fill="hold">
                                          <p:stCondLst>
                                            <p:cond delay="0"/>
                                          </p:stCondLst>
                                        </p:cTn>
                                        <p:tgtEl>
                                          <p:spTgt spid="31"/>
                                        </p:tgtEl>
                                        <p:attrNameLst>
                                          <p:attrName>r</p:attrName>
                                        </p:attrNameLst>
                                      </p:cBhvr>
                                    </p:animRot>
                                    <p:animRot by="-240000">
                                      <p:cBhvr>
                                        <p:cTn id="28" dur="200" fill="hold">
                                          <p:stCondLst>
                                            <p:cond delay="200"/>
                                          </p:stCondLst>
                                        </p:cTn>
                                        <p:tgtEl>
                                          <p:spTgt spid="31"/>
                                        </p:tgtEl>
                                        <p:attrNameLst>
                                          <p:attrName>r</p:attrName>
                                        </p:attrNameLst>
                                      </p:cBhvr>
                                    </p:animRot>
                                    <p:animRot by="240000">
                                      <p:cBhvr>
                                        <p:cTn id="29" dur="200" fill="hold">
                                          <p:stCondLst>
                                            <p:cond delay="400"/>
                                          </p:stCondLst>
                                        </p:cTn>
                                        <p:tgtEl>
                                          <p:spTgt spid="31"/>
                                        </p:tgtEl>
                                        <p:attrNameLst>
                                          <p:attrName>r</p:attrName>
                                        </p:attrNameLst>
                                      </p:cBhvr>
                                    </p:animRot>
                                    <p:animRot by="-240000">
                                      <p:cBhvr>
                                        <p:cTn id="30" dur="200" fill="hold">
                                          <p:stCondLst>
                                            <p:cond delay="600"/>
                                          </p:stCondLst>
                                        </p:cTn>
                                        <p:tgtEl>
                                          <p:spTgt spid="31"/>
                                        </p:tgtEl>
                                        <p:attrNameLst>
                                          <p:attrName>r</p:attrName>
                                        </p:attrNameLst>
                                      </p:cBhvr>
                                    </p:animRot>
                                    <p:animRot by="120000">
                                      <p:cBhvr>
                                        <p:cTn id="31" dur="200" fill="hold">
                                          <p:stCondLst>
                                            <p:cond delay="800"/>
                                          </p:stCondLst>
                                        </p:cTn>
                                        <p:tgtEl>
                                          <p:spTgt spid="31"/>
                                        </p:tgtEl>
                                        <p:attrNameLst>
                                          <p:attrName>r</p:attrName>
                                        </p:attrNameLst>
                                      </p:cBhvr>
                                    </p:animRot>
                                  </p:childTnLst>
                                </p:cTn>
                              </p:par>
                            </p:childTnLst>
                          </p:cTn>
                        </p:par>
                        <p:par>
                          <p:cTn id="32" fill="hold">
                            <p:stCondLst>
                              <p:cond delay="1000"/>
                            </p:stCondLst>
                            <p:childTnLst>
                              <p:par>
                                <p:cTn id="33" presetID="22" presetClass="entr" presetSubtype="1" fill="hold" nodeType="afterEffect">
                                  <p:stCondLst>
                                    <p:cond delay="0"/>
                                  </p:stCondLst>
                                  <p:childTnLst>
                                    <p:set>
                                      <p:cBhvr>
                                        <p:cTn id="34" dur="1" fill="hold">
                                          <p:stCondLst>
                                            <p:cond delay="0"/>
                                          </p:stCondLst>
                                        </p:cTn>
                                        <p:tgtEl>
                                          <p:spTgt spid="99"/>
                                        </p:tgtEl>
                                        <p:attrNameLst>
                                          <p:attrName>style.visibility</p:attrName>
                                        </p:attrNameLst>
                                      </p:cBhvr>
                                      <p:to>
                                        <p:strVal val="visible"/>
                                      </p:to>
                                    </p:set>
                                    <p:animEffect transition="in" filter="wipe(up)">
                                      <p:cBhvr>
                                        <p:cTn id="35" dur="1000"/>
                                        <p:tgtEl>
                                          <p:spTgt spid="99"/>
                                        </p:tgtEl>
                                      </p:cBhvr>
                                    </p:animEffect>
                                  </p:childTnLst>
                                </p:cTn>
                              </p:par>
                            </p:childTnLst>
                          </p:cTn>
                        </p:par>
                      </p:childTnLst>
                    </p:cTn>
                  </p:par>
                  <p:par>
                    <p:cTn id="36" fill="hold">
                      <p:stCondLst>
                        <p:cond delay="indefinite"/>
                      </p:stCondLst>
                      <p:childTnLst>
                        <p:par>
                          <p:cTn id="37" fill="hold">
                            <p:stCondLst>
                              <p:cond delay="0"/>
                            </p:stCondLst>
                            <p:childTnLst>
                              <p:par>
                                <p:cTn id="38" presetID="49" presetClass="entr" presetSubtype="0" decel="100000" fill="hold" grpId="0" nodeType="clickEffect">
                                  <p:stCondLst>
                                    <p:cond delay="0"/>
                                  </p:stCondLst>
                                  <p:childTnLst>
                                    <p:set>
                                      <p:cBhvr>
                                        <p:cTn id="39" dur="1" fill="hold">
                                          <p:stCondLst>
                                            <p:cond delay="0"/>
                                          </p:stCondLst>
                                        </p:cTn>
                                        <p:tgtEl>
                                          <p:spTgt spid="98"/>
                                        </p:tgtEl>
                                        <p:attrNameLst>
                                          <p:attrName>style.visibility</p:attrName>
                                        </p:attrNameLst>
                                      </p:cBhvr>
                                      <p:to>
                                        <p:strVal val="visible"/>
                                      </p:to>
                                    </p:set>
                                    <p:anim calcmode="lin" valueType="num">
                                      <p:cBhvr>
                                        <p:cTn id="40" dur="500" fill="hold"/>
                                        <p:tgtEl>
                                          <p:spTgt spid="98"/>
                                        </p:tgtEl>
                                        <p:attrNameLst>
                                          <p:attrName>ppt_w</p:attrName>
                                        </p:attrNameLst>
                                      </p:cBhvr>
                                      <p:tavLst>
                                        <p:tav tm="0">
                                          <p:val>
                                            <p:fltVal val="0"/>
                                          </p:val>
                                        </p:tav>
                                        <p:tav tm="100000">
                                          <p:val>
                                            <p:strVal val="#ppt_w"/>
                                          </p:val>
                                        </p:tav>
                                      </p:tavLst>
                                    </p:anim>
                                    <p:anim calcmode="lin" valueType="num">
                                      <p:cBhvr>
                                        <p:cTn id="41" dur="500" fill="hold"/>
                                        <p:tgtEl>
                                          <p:spTgt spid="98"/>
                                        </p:tgtEl>
                                        <p:attrNameLst>
                                          <p:attrName>ppt_h</p:attrName>
                                        </p:attrNameLst>
                                      </p:cBhvr>
                                      <p:tavLst>
                                        <p:tav tm="0">
                                          <p:val>
                                            <p:fltVal val="0"/>
                                          </p:val>
                                        </p:tav>
                                        <p:tav tm="100000">
                                          <p:val>
                                            <p:strVal val="#ppt_h"/>
                                          </p:val>
                                        </p:tav>
                                      </p:tavLst>
                                    </p:anim>
                                    <p:anim calcmode="lin" valueType="num">
                                      <p:cBhvr>
                                        <p:cTn id="42" dur="500" fill="hold"/>
                                        <p:tgtEl>
                                          <p:spTgt spid="98"/>
                                        </p:tgtEl>
                                        <p:attrNameLst>
                                          <p:attrName>style.rotation</p:attrName>
                                        </p:attrNameLst>
                                      </p:cBhvr>
                                      <p:tavLst>
                                        <p:tav tm="0">
                                          <p:val>
                                            <p:fltVal val="360"/>
                                          </p:val>
                                        </p:tav>
                                        <p:tav tm="100000">
                                          <p:val>
                                            <p:fltVal val="0"/>
                                          </p:val>
                                        </p:tav>
                                      </p:tavLst>
                                    </p:anim>
                                    <p:animEffect transition="in" filter="fade">
                                      <p:cBhvr>
                                        <p:cTn id="43" dur="500"/>
                                        <p:tgtEl>
                                          <p:spTgt spid="98"/>
                                        </p:tgtEl>
                                      </p:cBhvr>
                                    </p:animEffect>
                                  </p:childTnLst>
                                </p:cTn>
                              </p:par>
                            </p:childTnLst>
                          </p:cTn>
                        </p:par>
                        <p:par>
                          <p:cTn id="44" fill="hold">
                            <p:stCondLst>
                              <p:cond delay="500"/>
                            </p:stCondLst>
                            <p:childTnLst>
                              <p:par>
                                <p:cTn id="45" presetID="1" presetClass="entr" presetSubtype="0" fill="hold" grpId="0" nodeType="afterEffect">
                                  <p:stCondLst>
                                    <p:cond delay="0"/>
                                  </p:stCondLst>
                                  <p:iterate type="lt">
                                    <p:tmAbs val="100"/>
                                  </p:iterate>
                                  <p:childTnLst>
                                    <p:set>
                                      <p:cBhvr>
                                        <p:cTn id="46" dur="1" fill="hold">
                                          <p:stCondLst>
                                            <p:cond delay="0"/>
                                          </p:stCondLst>
                                        </p:cTn>
                                        <p:tgtEl>
                                          <p:spTgt spid="9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32" presetClass="emph" presetSubtype="0" fill="hold" nodeType="clickEffect">
                                  <p:stCondLst>
                                    <p:cond delay="0"/>
                                  </p:stCondLst>
                                  <p:childTnLst>
                                    <p:animRot by="120000">
                                      <p:cBhvr>
                                        <p:cTn id="50" dur="100" fill="hold">
                                          <p:stCondLst>
                                            <p:cond delay="0"/>
                                          </p:stCondLst>
                                        </p:cTn>
                                        <p:tgtEl>
                                          <p:spTgt spid="74"/>
                                        </p:tgtEl>
                                        <p:attrNameLst>
                                          <p:attrName>r</p:attrName>
                                        </p:attrNameLst>
                                      </p:cBhvr>
                                    </p:animRot>
                                    <p:animRot by="-240000">
                                      <p:cBhvr>
                                        <p:cTn id="51" dur="200" fill="hold">
                                          <p:stCondLst>
                                            <p:cond delay="200"/>
                                          </p:stCondLst>
                                        </p:cTn>
                                        <p:tgtEl>
                                          <p:spTgt spid="74"/>
                                        </p:tgtEl>
                                        <p:attrNameLst>
                                          <p:attrName>r</p:attrName>
                                        </p:attrNameLst>
                                      </p:cBhvr>
                                    </p:animRot>
                                    <p:animRot by="240000">
                                      <p:cBhvr>
                                        <p:cTn id="52" dur="200" fill="hold">
                                          <p:stCondLst>
                                            <p:cond delay="400"/>
                                          </p:stCondLst>
                                        </p:cTn>
                                        <p:tgtEl>
                                          <p:spTgt spid="74"/>
                                        </p:tgtEl>
                                        <p:attrNameLst>
                                          <p:attrName>r</p:attrName>
                                        </p:attrNameLst>
                                      </p:cBhvr>
                                    </p:animRot>
                                    <p:animRot by="-240000">
                                      <p:cBhvr>
                                        <p:cTn id="53" dur="200" fill="hold">
                                          <p:stCondLst>
                                            <p:cond delay="600"/>
                                          </p:stCondLst>
                                        </p:cTn>
                                        <p:tgtEl>
                                          <p:spTgt spid="74"/>
                                        </p:tgtEl>
                                        <p:attrNameLst>
                                          <p:attrName>r</p:attrName>
                                        </p:attrNameLst>
                                      </p:cBhvr>
                                    </p:animRot>
                                    <p:animRot by="120000">
                                      <p:cBhvr>
                                        <p:cTn id="54" dur="200" fill="hold">
                                          <p:stCondLst>
                                            <p:cond delay="800"/>
                                          </p:stCondLst>
                                        </p:cTn>
                                        <p:tgtEl>
                                          <p:spTgt spid="74"/>
                                        </p:tgtEl>
                                        <p:attrNameLst>
                                          <p:attrName>r</p:attrName>
                                        </p:attrNameLst>
                                      </p:cBhvr>
                                    </p:animRot>
                                  </p:childTnLst>
                                </p:cTn>
                              </p:par>
                            </p:childTnLst>
                          </p:cTn>
                        </p:par>
                        <p:par>
                          <p:cTn id="55" fill="hold">
                            <p:stCondLst>
                              <p:cond delay="1000"/>
                            </p:stCondLst>
                            <p:childTnLst>
                              <p:par>
                                <p:cTn id="56" presetID="22" presetClass="entr" presetSubtype="1" fill="hold" nodeType="afterEffect">
                                  <p:stCondLst>
                                    <p:cond delay="0"/>
                                  </p:stCondLst>
                                  <p:childTnLst>
                                    <p:set>
                                      <p:cBhvr>
                                        <p:cTn id="57" dur="1" fill="hold">
                                          <p:stCondLst>
                                            <p:cond delay="0"/>
                                          </p:stCondLst>
                                        </p:cTn>
                                        <p:tgtEl>
                                          <p:spTgt spid="100"/>
                                        </p:tgtEl>
                                        <p:attrNameLst>
                                          <p:attrName>style.visibility</p:attrName>
                                        </p:attrNameLst>
                                      </p:cBhvr>
                                      <p:to>
                                        <p:strVal val="visible"/>
                                      </p:to>
                                    </p:set>
                                    <p:animEffect transition="in" filter="wipe(up)">
                                      <p:cBhvr>
                                        <p:cTn id="58" dur="1000"/>
                                        <p:tgtEl>
                                          <p:spTgt spid="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 grpId="0"/>
      <p:bldP spid="96" grpId="0"/>
      <p:bldP spid="97" grpId="0" bldLvl="0" animBg="1"/>
      <p:bldP spid="98" grpId="0" bldLvl="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04800" y="749300"/>
            <a:ext cx="6192344" cy="400110"/>
            <a:chOff x="424117" y="898245"/>
            <a:chExt cx="6192344" cy="400110"/>
          </a:xfrm>
        </p:grpSpPr>
        <p:sp>
          <p:nvSpPr>
            <p:cNvPr id="2" name="平行四边形 1"/>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p:cNvSpPr txBox="1"/>
            <p:nvPr/>
          </p:nvSpPr>
          <p:spPr>
            <a:xfrm>
              <a:off x="1052423" y="898245"/>
              <a:ext cx="5564038" cy="400110"/>
            </a:xfrm>
            <a:prstGeom prst="rect">
              <a:avLst/>
            </a:prstGeom>
            <a:noFill/>
          </p:spPr>
          <p:txBody>
            <a:bodyPr wrap="square" rtlCol="0">
              <a:spAutoFit/>
            </a:bodyPr>
            <a:lstStyle/>
            <a:p>
              <a:r>
                <a:rPr lang="zh-CN" altLang="en-US" sz="2000" b="1" dirty="0"/>
                <a:t>计算机网络的性能指标</a:t>
              </a:r>
              <a:endParaRPr lang="zh-CN" altLang="en-US" sz="2000" b="1" dirty="0"/>
            </a:p>
          </p:txBody>
        </p:sp>
      </p:grpSp>
      <p:sp>
        <p:nvSpPr>
          <p:cNvPr id="86" name="îṡ1îḑè"/>
          <p:cNvSpPr/>
          <p:nvPr/>
        </p:nvSpPr>
        <p:spPr>
          <a:xfrm>
            <a:off x="304800" y="1299908"/>
            <a:ext cx="1334228" cy="482600"/>
          </a:xfrm>
          <a:prstGeom prst="rect">
            <a:avLst/>
          </a:prstGeom>
          <a:solidFill>
            <a:schemeClr val="accent1"/>
          </a:solidFill>
          <a:ln w="12700" cap="rnd">
            <a:noFill/>
            <a:prstDash val="solid"/>
            <a:round/>
          </a:ln>
          <a:effectLst>
            <a:outerShdw blurRad="254000" dist="127000" algn="ctr" rotWithShape="0">
              <a:schemeClr val="accent1">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r>
              <a:rPr lang="zh-CN" altLang="en-US" b="1" dirty="0">
                <a:solidFill>
                  <a:schemeClr val="bg1"/>
                </a:solidFill>
              </a:rPr>
              <a:t>速率</a:t>
            </a:r>
            <a:endParaRPr lang="en-GB" b="1" dirty="0">
              <a:solidFill>
                <a:schemeClr val="bg1"/>
              </a:solidFill>
            </a:endParaRPr>
          </a:p>
        </p:txBody>
      </p:sp>
      <p:sp>
        <p:nvSpPr>
          <p:cNvPr id="87" name="îṧḻîḍê"/>
          <p:cNvSpPr/>
          <p:nvPr/>
        </p:nvSpPr>
        <p:spPr>
          <a:xfrm>
            <a:off x="1768825" y="1299908"/>
            <a:ext cx="1334228" cy="482600"/>
          </a:xfrm>
          <a:prstGeom prst="rect">
            <a:avLst/>
          </a:prstGeom>
          <a:solidFill>
            <a:schemeClr val="bg2">
              <a:lumMod val="90000"/>
            </a:schemeClr>
          </a:solidFill>
          <a:ln w="12700" cap="rnd">
            <a:noFill/>
            <a:prstDash val="solid"/>
            <a:rou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r>
              <a:rPr lang="zh-CN" altLang="en-US" b="1" dirty="0">
                <a:solidFill>
                  <a:schemeClr val="bg1"/>
                </a:solidFill>
              </a:rPr>
              <a:t>带宽</a:t>
            </a:r>
            <a:endParaRPr lang="en-GB" b="1" dirty="0">
              <a:solidFill>
                <a:schemeClr val="bg1"/>
              </a:solidFill>
            </a:endParaRPr>
          </a:p>
        </p:txBody>
      </p:sp>
      <p:sp>
        <p:nvSpPr>
          <p:cNvPr id="88" name="iṡlíďè"/>
          <p:cNvSpPr/>
          <p:nvPr/>
        </p:nvSpPr>
        <p:spPr>
          <a:xfrm>
            <a:off x="3232850" y="1299908"/>
            <a:ext cx="1334228" cy="482600"/>
          </a:xfrm>
          <a:prstGeom prst="rect">
            <a:avLst/>
          </a:prstGeom>
          <a:solidFill>
            <a:schemeClr val="bg2">
              <a:lumMod val="90000"/>
            </a:schemeClr>
          </a:solidFill>
          <a:ln w="12700" cap="rnd">
            <a:noFill/>
            <a:prstDash val="solid"/>
            <a:rou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r>
              <a:rPr lang="zh-CN" altLang="en-US" b="1" dirty="0">
                <a:solidFill>
                  <a:srgbClr val="FFFFFF"/>
                </a:solidFill>
              </a:rPr>
              <a:t>吞吐量</a:t>
            </a:r>
            <a:endParaRPr lang="en-GB" b="1" dirty="0">
              <a:solidFill>
                <a:srgbClr val="FFFFFF"/>
              </a:solidFill>
            </a:endParaRPr>
          </a:p>
        </p:txBody>
      </p:sp>
      <p:sp>
        <p:nvSpPr>
          <p:cNvPr id="89" name="iṥľïdè"/>
          <p:cNvSpPr/>
          <p:nvPr/>
        </p:nvSpPr>
        <p:spPr>
          <a:xfrm>
            <a:off x="4696875" y="1299908"/>
            <a:ext cx="1334228" cy="482600"/>
          </a:xfrm>
          <a:prstGeom prst="rect">
            <a:avLst/>
          </a:prstGeom>
          <a:solidFill>
            <a:schemeClr val="bg2">
              <a:lumMod val="90000"/>
            </a:schemeClr>
          </a:solidFill>
          <a:ln w="12700" cap="rnd">
            <a:noFill/>
            <a:prstDash val="solid"/>
            <a:rou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r>
              <a:rPr lang="zh-CN" altLang="en-US" b="1" dirty="0">
                <a:solidFill>
                  <a:schemeClr val="bg1"/>
                </a:solidFill>
              </a:rPr>
              <a:t>时延</a:t>
            </a:r>
            <a:endParaRPr lang="en-GB" b="1" dirty="0">
              <a:solidFill>
                <a:schemeClr val="bg1"/>
              </a:solidFill>
            </a:endParaRPr>
          </a:p>
        </p:txBody>
      </p:sp>
      <p:sp>
        <p:nvSpPr>
          <p:cNvPr id="90" name="îśľîḍé"/>
          <p:cNvSpPr/>
          <p:nvPr/>
        </p:nvSpPr>
        <p:spPr>
          <a:xfrm>
            <a:off x="7624925" y="1299908"/>
            <a:ext cx="1334228" cy="482600"/>
          </a:xfrm>
          <a:prstGeom prst="rect">
            <a:avLst/>
          </a:prstGeom>
          <a:solidFill>
            <a:schemeClr val="bg2">
              <a:lumMod val="90000"/>
            </a:schemeClr>
          </a:solidFill>
          <a:ln w="12700" cap="rnd">
            <a:noFill/>
            <a:prstDash val="solid"/>
            <a:rou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r>
              <a:rPr lang="zh-CN" altLang="en-US" b="1" dirty="0">
                <a:solidFill>
                  <a:schemeClr val="bg1"/>
                </a:solidFill>
              </a:rPr>
              <a:t>往返时间</a:t>
            </a:r>
            <a:endParaRPr lang="en-GB" b="1" dirty="0">
              <a:solidFill>
                <a:schemeClr val="bg1"/>
              </a:solidFill>
            </a:endParaRPr>
          </a:p>
        </p:txBody>
      </p:sp>
      <p:sp>
        <p:nvSpPr>
          <p:cNvPr id="91" name="îśľîḍé"/>
          <p:cNvSpPr/>
          <p:nvPr/>
        </p:nvSpPr>
        <p:spPr>
          <a:xfrm>
            <a:off x="6160900" y="1299908"/>
            <a:ext cx="1334228" cy="482600"/>
          </a:xfrm>
          <a:prstGeom prst="rect">
            <a:avLst/>
          </a:prstGeom>
          <a:solidFill>
            <a:schemeClr val="bg2">
              <a:lumMod val="90000"/>
            </a:schemeClr>
          </a:solidFill>
          <a:ln w="12700" cap="rnd">
            <a:noFill/>
            <a:prstDash val="solid"/>
            <a:rou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r>
              <a:rPr lang="zh-CN" altLang="en-US" b="1" dirty="0">
                <a:solidFill>
                  <a:schemeClr val="bg1"/>
                </a:solidFill>
              </a:rPr>
              <a:t>时延带宽积</a:t>
            </a:r>
            <a:endParaRPr lang="en-GB" b="1" dirty="0">
              <a:solidFill>
                <a:schemeClr val="bg1"/>
              </a:solidFill>
            </a:endParaRPr>
          </a:p>
        </p:txBody>
      </p:sp>
      <p:sp>
        <p:nvSpPr>
          <p:cNvPr id="92" name="îśľîḍé"/>
          <p:cNvSpPr/>
          <p:nvPr/>
        </p:nvSpPr>
        <p:spPr>
          <a:xfrm>
            <a:off x="9088950" y="1299908"/>
            <a:ext cx="1334228" cy="482600"/>
          </a:xfrm>
          <a:prstGeom prst="rect">
            <a:avLst/>
          </a:prstGeom>
          <a:solidFill>
            <a:schemeClr val="bg2">
              <a:lumMod val="90000"/>
            </a:schemeClr>
          </a:solidFill>
          <a:ln w="12700" cap="rnd">
            <a:noFill/>
            <a:prstDash val="solid"/>
            <a:rou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r>
              <a:rPr lang="zh-CN" altLang="en-US" b="1" dirty="0">
                <a:solidFill>
                  <a:schemeClr val="bg1"/>
                </a:solidFill>
              </a:rPr>
              <a:t>利用率</a:t>
            </a:r>
            <a:endParaRPr lang="en-GB" b="1" dirty="0">
              <a:solidFill>
                <a:schemeClr val="bg1"/>
              </a:solidFill>
            </a:endParaRPr>
          </a:p>
        </p:txBody>
      </p:sp>
      <p:sp>
        <p:nvSpPr>
          <p:cNvPr id="93" name="îśľîḍé"/>
          <p:cNvSpPr/>
          <p:nvPr/>
        </p:nvSpPr>
        <p:spPr>
          <a:xfrm>
            <a:off x="10552974" y="1299908"/>
            <a:ext cx="1334228" cy="482600"/>
          </a:xfrm>
          <a:prstGeom prst="rect">
            <a:avLst/>
          </a:prstGeom>
          <a:solidFill>
            <a:schemeClr val="bg2">
              <a:lumMod val="90000"/>
            </a:schemeClr>
          </a:solidFill>
          <a:ln w="12700" cap="rnd">
            <a:noFill/>
            <a:prstDash val="solid"/>
            <a:rou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r>
              <a:rPr lang="zh-CN" altLang="en-US" b="1" dirty="0">
                <a:solidFill>
                  <a:schemeClr val="bg1"/>
                </a:solidFill>
              </a:rPr>
              <a:t>丢包率</a:t>
            </a:r>
            <a:endParaRPr lang="en-GB" b="1" dirty="0">
              <a:solidFill>
                <a:schemeClr val="bg1"/>
              </a:solidFill>
            </a:endParaRPr>
          </a:p>
        </p:txBody>
      </p:sp>
      <p:sp>
        <p:nvSpPr>
          <p:cNvPr id="5" name="文本框 4"/>
          <p:cNvSpPr txBox="1"/>
          <p:nvPr/>
        </p:nvSpPr>
        <p:spPr>
          <a:xfrm>
            <a:off x="314221" y="2021332"/>
            <a:ext cx="10108957" cy="646331"/>
          </a:xfrm>
          <a:prstGeom prst="rect">
            <a:avLst/>
          </a:prstGeom>
          <a:noFill/>
        </p:spPr>
        <p:txBody>
          <a:bodyPr wrap="square" rtlCol="0">
            <a:spAutoFit/>
          </a:bodyPr>
          <a:lstStyle/>
          <a:p>
            <a:r>
              <a:rPr lang="en-US" altLang="zh-CN" b="1" dirty="0">
                <a:latin typeface="+mn-ea"/>
              </a:rPr>
              <a:t>【</a:t>
            </a:r>
            <a:r>
              <a:rPr lang="zh-CN" altLang="en-US" b="1" dirty="0">
                <a:latin typeface="+mn-ea"/>
              </a:rPr>
              <a:t>练习</a:t>
            </a:r>
            <a:r>
              <a:rPr lang="en-US" altLang="zh-CN" b="1" dirty="0">
                <a:latin typeface="+mn-ea"/>
              </a:rPr>
              <a:t>1】</a:t>
            </a:r>
            <a:r>
              <a:rPr lang="zh-CN" altLang="en-US" b="1" dirty="0">
                <a:latin typeface="+mn-ea"/>
              </a:rPr>
              <a:t>有一个待发送的数据块，大小为</a:t>
            </a:r>
            <a:r>
              <a:rPr lang="en-US" altLang="zh-CN" b="1" dirty="0">
                <a:latin typeface="+mn-ea"/>
              </a:rPr>
              <a:t>100MB</a:t>
            </a:r>
            <a:r>
              <a:rPr lang="zh-CN" altLang="en-US" b="1" dirty="0">
                <a:latin typeface="+mn-ea"/>
              </a:rPr>
              <a:t>，网卡的发送速率为</a:t>
            </a:r>
            <a:r>
              <a:rPr lang="en-US" altLang="zh-CN" b="1" dirty="0">
                <a:latin typeface="+mn-ea"/>
              </a:rPr>
              <a:t>100Mbps</a:t>
            </a:r>
            <a:r>
              <a:rPr lang="zh-CN" altLang="en-US" b="1" dirty="0">
                <a:latin typeface="+mn-ea"/>
              </a:rPr>
              <a:t>，</a:t>
            </a:r>
            <a:endParaRPr lang="en-US" altLang="zh-CN" b="1" dirty="0">
              <a:latin typeface="+mn-ea"/>
            </a:endParaRPr>
          </a:p>
          <a:p>
            <a:r>
              <a:rPr lang="en-US" altLang="zh-CN" b="1" dirty="0">
                <a:latin typeface="+mn-ea"/>
              </a:rPr>
              <a:t>                </a:t>
            </a:r>
            <a:r>
              <a:rPr lang="zh-CN" altLang="en-US" b="1" dirty="0">
                <a:latin typeface="+mn-ea"/>
              </a:rPr>
              <a:t>则网卡发送完该数据块需要多长时间？</a:t>
            </a:r>
            <a:endParaRPr lang="zh-CN" altLang="en-US" b="1" dirty="0">
              <a:latin typeface="+mn-ea"/>
            </a:endParaRPr>
          </a:p>
        </p:txBody>
      </p:sp>
      <p:sp>
        <p:nvSpPr>
          <p:cNvPr id="23" name="文本框 22"/>
          <p:cNvSpPr txBox="1"/>
          <p:nvPr/>
        </p:nvSpPr>
        <p:spPr>
          <a:xfrm>
            <a:off x="493835" y="3244334"/>
            <a:ext cx="878541" cy="369332"/>
          </a:xfrm>
          <a:prstGeom prst="rect">
            <a:avLst/>
          </a:prstGeom>
          <a:noFill/>
        </p:spPr>
        <p:txBody>
          <a:bodyPr wrap="square" rtlCol="0">
            <a:spAutoFit/>
          </a:bodyPr>
          <a:lstStyle/>
          <a:p>
            <a:r>
              <a:rPr lang="zh-CN" altLang="en-US" b="1" dirty="0">
                <a:latin typeface="+mn-ea"/>
              </a:rPr>
              <a:t>解析</a:t>
            </a:r>
            <a:endParaRPr lang="zh-CN" altLang="en-US" b="1" dirty="0">
              <a:latin typeface="+mn-ea"/>
            </a:endParaRPr>
          </a:p>
        </p:txBody>
      </p:sp>
      <p:grpSp>
        <p:nvGrpSpPr>
          <p:cNvPr id="32" name="组合 31"/>
          <p:cNvGrpSpPr/>
          <p:nvPr/>
        </p:nvGrpSpPr>
        <p:grpSpPr>
          <a:xfrm>
            <a:off x="3957406" y="3854259"/>
            <a:ext cx="514414" cy="818140"/>
            <a:chOff x="3957406" y="3854259"/>
            <a:chExt cx="514414" cy="818140"/>
          </a:xfrm>
        </p:grpSpPr>
        <p:sp>
          <p:nvSpPr>
            <p:cNvPr id="37" name="流程图: 数据 36"/>
            <p:cNvSpPr/>
            <p:nvPr/>
          </p:nvSpPr>
          <p:spPr>
            <a:xfrm>
              <a:off x="4098279" y="3854259"/>
              <a:ext cx="373541" cy="310752"/>
            </a:xfrm>
            <a:prstGeom prst="flowChartInputOutpu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流程图: 数据 12"/>
            <p:cNvSpPr/>
            <p:nvPr/>
          </p:nvSpPr>
          <p:spPr>
            <a:xfrm>
              <a:off x="3957406" y="4361647"/>
              <a:ext cx="373541" cy="310752"/>
            </a:xfrm>
            <a:prstGeom prst="flowChartInputOutpu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mc:AlternateContent xmlns:mc="http://schemas.openxmlformats.org/markup-compatibility/2006">
        <mc:Choice xmlns:a14="http://schemas.microsoft.com/office/drawing/2010/main" Requires="a14">
          <p:sp>
            <p:nvSpPr>
              <p:cNvPr id="6" name="文本框 5"/>
              <p:cNvSpPr txBox="1"/>
              <p:nvPr/>
            </p:nvSpPr>
            <p:spPr>
              <a:xfrm>
                <a:off x="1972168" y="3842468"/>
                <a:ext cx="1534907" cy="882036"/>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f>
                        <m:fPr>
                          <m:ctrlPr>
                            <a:rPr lang="en-US" altLang="zh-CN" sz="2800" i="1" smtClean="0">
                              <a:latin typeface="Cambria Math" panose="02040503050406030204" pitchFamily="18" charset="0"/>
                            </a:rPr>
                          </m:ctrlPr>
                        </m:fPr>
                        <m:num>
                          <m:r>
                            <a:rPr lang="en-US" altLang="zh-CN" sz="2800" b="0" i="1" smtClean="0">
                              <a:latin typeface="Cambria Math" panose="02040503050406030204" pitchFamily="18" charset="0"/>
                            </a:rPr>
                            <m:t>100</m:t>
                          </m:r>
                          <m:r>
                            <a:rPr lang="en-US" altLang="zh-CN" sz="2800" b="0" i="1" smtClean="0">
                              <a:latin typeface="Cambria Math" panose="02040503050406030204" pitchFamily="18" charset="0"/>
                            </a:rPr>
                            <m:t>𝑀𝐵</m:t>
                          </m:r>
                        </m:num>
                        <m:den>
                          <m:r>
                            <a:rPr lang="en-US" altLang="zh-CN" sz="2800" b="0" i="1" smtClean="0">
                              <a:latin typeface="Cambria Math" panose="02040503050406030204" pitchFamily="18" charset="0"/>
                            </a:rPr>
                            <m:t>100</m:t>
                          </m:r>
                          <m:r>
                            <a:rPr lang="en-US" altLang="zh-CN" sz="2800" b="0" i="1" smtClean="0">
                              <a:latin typeface="Cambria Math" panose="02040503050406030204" pitchFamily="18" charset="0"/>
                            </a:rPr>
                            <m:t>𝑀𝑏</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𝑠</m:t>
                          </m:r>
                        </m:den>
                      </m:f>
                    </m:oMath>
                  </m:oMathPara>
                </a14:m>
                <a:endParaRPr lang="zh-CN" altLang="en-US" sz="2000" dirty="0"/>
              </a:p>
            </p:txBody>
          </p:sp>
        </mc:Choice>
        <mc:Fallback>
          <p:sp>
            <p:nvSpPr>
              <p:cNvPr id="6" name="文本框 5"/>
              <p:cNvSpPr txBox="1">
                <a:spLocks noRot="1" noChangeAspect="1" noMove="1" noResize="1" noEditPoints="1" noAdjustHandles="1" noChangeArrowheads="1" noChangeShapeType="1" noTextEdit="1"/>
              </p:cNvSpPr>
              <p:nvPr/>
            </p:nvSpPr>
            <p:spPr>
              <a:xfrm>
                <a:off x="1972168" y="3842468"/>
                <a:ext cx="1534907" cy="882036"/>
              </a:xfrm>
              <a:prstGeom prst="rect">
                <a:avLst/>
              </a:prstGeom>
              <a:blipFill rotWithShape="1">
                <a:blip r:embed="rId1"/>
                <a:stretch>
                  <a:fillRect l="-32" t="-9" r="39" b="12"/>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7" name="文本框 6"/>
              <p:cNvSpPr txBox="1"/>
              <p:nvPr/>
            </p:nvSpPr>
            <p:spPr>
              <a:xfrm>
                <a:off x="3583152" y="3843878"/>
                <a:ext cx="1306063" cy="879215"/>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altLang="zh-CN" sz="2800" b="0" i="1" smtClean="0">
                          <a:latin typeface="Cambria Math" panose="02040503050406030204" pitchFamily="18" charset="0"/>
                        </a:rPr>
                        <m:t>=</m:t>
                      </m:r>
                      <m:f>
                        <m:fPr>
                          <m:ctrlPr>
                            <a:rPr lang="en-US" altLang="zh-CN" sz="2800" b="0" i="1" smtClean="0">
                              <a:latin typeface="Cambria Math" panose="02040503050406030204" pitchFamily="18" charset="0"/>
                            </a:rPr>
                          </m:ctrlPr>
                        </m:fPr>
                        <m:num>
                          <m:r>
                            <a:rPr lang="en-US" altLang="zh-CN" sz="2800" b="0" i="1" smtClean="0">
                              <a:latin typeface="Cambria Math" panose="02040503050406030204" pitchFamily="18" charset="0"/>
                            </a:rPr>
                            <m:t>𝑀𝐵</m:t>
                          </m:r>
                        </m:num>
                        <m:den>
                          <m:r>
                            <a:rPr lang="en-US" altLang="zh-CN" sz="2800" b="0" i="1" smtClean="0">
                              <a:latin typeface="Cambria Math" panose="02040503050406030204" pitchFamily="18" charset="0"/>
                            </a:rPr>
                            <m:t>𝑀𝑏</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𝑠</m:t>
                          </m:r>
                        </m:den>
                      </m:f>
                    </m:oMath>
                  </m:oMathPara>
                </a14:m>
                <a:endParaRPr lang="zh-CN" altLang="en-US" sz="2800" dirty="0"/>
              </a:p>
            </p:txBody>
          </p:sp>
        </mc:Choice>
        <mc:Fallback>
          <p:sp>
            <p:nvSpPr>
              <p:cNvPr id="7" name="文本框 6"/>
              <p:cNvSpPr txBox="1">
                <a:spLocks noRot="1" noChangeAspect="1" noMove="1" noResize="1" noEditPoints="1" noAdjustHandles="1" noChangeArrowheads="1" noChangeShapeType="1" noTextEdit="1"/>
              </p:cNvSpPr>
              <p:nvPr/>
            </p:nvSpPr>
            <p:spPr>
              <a:xfrm>
                <a:off x="3583152" y="3843878"/>
                <a:ext cx="1306063" cy="879215"/>
              </a:xfrm>
              <a:prstGeom prst="rect">
                <a:avLst/>
              </a:prstGeom>
              <a:blipFill rotWithShape="1">
                <a:blip r:embed="rId2"/>
                <a:stretch>
                  <a:fillRect l="-37" t="-25" r="-751" b="68"/>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7" name="文本框 26"/>
              <p:cNvSpPr txBox="1"/>
              <p:nvPr/>
            </p:nvSpPr>
            <p:spPr>
              <a:xfrm>
                <a:off x="4965292" y="3788904"/>
                <a:ext cx="1564595" cy="937180"/>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altLang="zh-CN" sz="2800" b="0" i="1" smtClean="0">
                          <a:latin typeface="Cambria Math" panose="02040503050406030204" pitchFamily="18" charset="0"/>
                        </a:rPr>
                        <m:t>=</m:t>
                      </m:r>
                      <m:f>
                        <m:fPr>
                          <m:ctrlPr>
                            <a:rPr lang="en-US" altLang="zh-CN" sz="2800" b="0" i="1" smtClean="0">
                              <a:latin typeface="Cambria Math" panose="02040503050406030204" pitchFamily="18" charset="0"/>
                            </a:rPr>
                          </m:ctrlPr>
                        </m:fPr>
                        <m:num>
                          <m:sSup>
                            <m:sSupPr>
                              <m:ctrlPr>
                                <a:rPr lang="en-US" altLang="zh-CN" sz="2800" b="0" i="1" smtClean="0">
                                  <a:solidFill>
                                    <a:schemeClr val="accent3"/>
                                  </a:solidFill>
                                  <a:latin typeface="Cambria Math" panose="02040503050406030204" pitchFamily="18" charset="0"/>
                                </a:rPr>
                              </m:ctrlPr>
                            </m:sSupPr>
                            <m:e>
                              <m:r>
                                <a:rPr lang="en-US" altLang="zh-CN" sz="2800" b="0" i="1" smtClean="0">
                                  <a:solidFill>
                                    <a:schemeClr val="accent3"/>
                                  </a:solidFill>
                                  <a:latin typeface="Cambria Math" panose="02040503050406030204" pitchFamily="18" charset="0"/>
                                </a:rPr>
                                <m:t>2</m:t>
                              </m:r>
                            </m:e>
                            <m:sup>
                              <m:r>
                                <a:rPr lang="en-US" altLang="zh-CN" sz="2800" b="0" i="1" smtClean="0">
                                  <a:solidFill>
                                    <a:schemeClr val="accent3"/>
                                  </a:solidFill>
                                  <a:latin typeface="Cambria Math" panose="02040503050406030204" pitchFamily="18" charset="0"/>
                                </a:rPr>
                                <m:t>20</m:t>
                              </m:r>
                            </m:sup>
                          </m:sSup>
                          <m:r>
                            <a:rPr lang="en-US" altLang="zh-CN" sz="2800" b="0" i="1" smtClean="0">
                              <a:latin typeface="Cambria Math" panose="02040503050406030204" pitchFamily="18" charset="0"/>
                            </a:rPr>
                            <m:t>𝐵</m:t>
                          </m:r>
                        </m:num>
                        <m:den>
                          <m:sSup>
                            <m:sSupPr>
                              <m:ctrlPr>
                                <a:rPr lang="en-US" altLang="zh-CN" sz="2800" b="0" i="1" smtClean="0">
                                  <a:solidFill>
                                    <a:schemeClr val="accent5"/>
                                  </a:solidFill>
                                  <a:latin typeface="Cambria Math" panose="02040503050406030204" pitchFamily="18" charset="0"/>
                                </a:rPr>
                              </m:ctrlPr>
                            </m:sSupPr>
                            <m:e>
                              <m:r>
                                <a:rPr lang="en-US" altLang="zh-CN" sz="2800" b="0" i="1" smtClean="0">
                                  <a:solidFill>
                                    <a:schemeClr val="accent5"/>
                                  </a:solidFill>
                                  <a:latin typeface="Cambria Math" panose="02040503050406030204" pitchFamily="18" charset="0"/>
                                </a:rPr>
                                <m:t>10</m:t>
                              </m:r>
                            </m:e>
                            <m:sup>
                              <m:r>
                                <a:rPr lang="en-US" altLang="zh-CN" sz="2800" b="0" i="1" smtClean="0">
                                  <a:solidFill>
                                    <a:schemeClr val="accent5"/>
                                  </a:solidFill>
                                  <a:latin typeface="Cambria Math" panose="02040503050406030204" pitchFamily="18" charset="0"/>
                                </a:rPr>
                                <m:t>6</m:t>
                              </m:r>
                            </m:sup>
                          </m:sSup>
                          <m:r>
                            <a:rPr lang="en-US" altLang="zh-CN" sz="2800" b="0" i="1" smtClean="0">
                              <a:latin typeface="Cambria Math" panose="02040503050406030204" pitchFamily="18" charset="0"/>
                            </a:rPr>
                            <m:t>𝑏</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𝑠</m:t>
                          </m:r>
                        </m:den>
                      </m:f>
                    </m:oMath>
                  </m:oMathPara>
                </a14:m>
                <a:endParaRPr lang="zh-CN" altLang="en-US" sz="2800" dirty="0"/>
              </a:p>
            </p:txBody>
          </p:sp>
        </mc:Choice>
        <mc:Fallback>
          <p:sp>
            <p:nvSpPr>
              <p:cNvPr id="27" name="文本框 26"/>
              <p:cNvSpPr txBox="1">
                <a:spLocks noRot="1" noChangeAspect="1" noMove="1" noResize="1" noEditPoints="1" noAdjustHandles="1" noChangeArrowheads="1" noChangeShapeType="1" noTextEdit="1"/>
              </p:cNvSpPr>
              <p:nvPr/>
            </p:nvSpPr>
            <p:spPr>
              <a:xfrm>
                <a:off x="4965292" y="3788904"/>
                <a:ext cx="1564595" cy="937180"/>
              </a:xfrm>
              <a:prstGeom prst="rect">
                <a:avLst/>
              </a:prstGeom>
              <a:blipFill rotWithShape="1">
                <a:blip r:embed="rId3"/>
                <a:stretch>
                  <a:fillRect l="-15" t="-53" r="-435" b="44"/>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8" name="文本框 27"/>
              <p:cNvSpPr txBox="1"/>
              <p:nvPr/>
            </p:nvSpPr>
            <p:spPr>
              <a:xfrm>
                <a:off x="6605965" y="3785913"/>
                <a:ext cx="1784078" cy="937180"/>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altLang="zh-CN" sz="2800" b="0" i="1" smtClean="0">
                          <a:latin typeface="Cambria Math" panose="02040503050406030204" pitchFamily="18" charset="0"/>
                        </a:rPr>
                        <m:t>=</m:t>
                      </m:r>
                      <m:f>
                        <m:fPr>
                          <m:ctrlPr>
                            <a:rPr lang="en-US" altLang="zh-CN" sz="2800" b="0" i="1" smtClean="0">
                              <a:latin typeface="Cambria Math" panose="02040503050406030204" pitchFamily="18" charset="0"/>
                            </a:rPr>
                          </m:ctrlPr>
                        </m:fPr>
                        <m:num>
                          <m:sSup>
                            <m:sSupPr>
                              <m:ctrlPr>
                                <a:rPr lang="en-US" altLang="zh-CN" sz="2800" b="0" i="1" smtClean="0">
                                  <a:solidFill>
                                    <a:schemeClr val="accent3"/>
                                  </a:solidFill>
                                  <a:latin typeface="Cambria Math" panose="02040503050406030204" pitchFamily="18" charset="0"/>
                                </a:rPr>
                              </m:ctrlPr>
                            </m:sSupPr>
                            <m:e>
                              <m:r>
                                <a:rPr lang="en-US" altLang="zh-CN" sz="2800" b="0" i="1" smtClean="0">
                                  <a:solidFill>
                                    <a:schemeClr val="accent3"/>
                                  </a:solidFill>
                                  <a:latin typeface="Cambria Math" panose="02040503050406030204" pitchFamily="18" charset="0"/>
                                </a:rPr>
                                <m:t>2</m:t>
                              </m:r>
                            </m:e>
                            <m:sup>
                              <m:r>
                                <a:rPr lang="en-US" altLang="zh-CN" sz="2800" b="0" i="1" smtClean="0">
                                  <a:solidFill>
                                    <a:schemeClr val="accent3"/>
                                  </a:solidFill>
                                  <a:latin typeface="Cambria Math" panose="02040503050406030204" pitchFamily="18" charset="0"/>
                                </a:rPr>
                                <m:t>20</m:t>
                              </m:r>
                            </m:sup>
                          </m:sSup>
                          <m:r>
                            <a:rPr lang="en-US" altLang="zh-CN" sz="2800" b="0" i="1" smtClean="0">
                              <a:latin typeface="Cambria Math" panose="02040503050406030204" pitchFamily="18" charset="0"/>
                              <a:ea typeface="Cambria Math" panose="02040503050406030204" pitchFamily="18" charset="0"/>
                            </a:rPr>
                            <m:t>×</m:t>
                          </m:r>
                          <m:r>
                            <a:rPr lang="en-US" altLang="zh-CN" sz="2800" b="0" i="1" smtClean="0">
                              <a:latin typeface="Cambria Math" panose="02040503050406030204" pitchFamily="18" charset="0"/>
                              <a:ea typeface="Cambria Math" panose="02040503050406030204" pitchFamily="18" charset="0"/>
                            </a:rPr>
                            <m:t>8</m:t>
                          </m:r>
                          <m:r>
                            <a:rPr lang="en-US" altLang="zh-CN" sz="2800" b="0" i="1" smtClean="0">
                              <a:latin typeface="Cambria Math" panose="02040503050406030204" pitchFamily="18" charset="0"/>
                              <a:ea typeface="Cambria Math" panose="02040503050406030204" pitchFamily="18" charset="0"/>
                            </a:rPr>
                            <m:t>𝑏</m:t>
                          </m:r>
                        </m:num>
                        <m:den>
                          <m:sSup>
                            <m:sSupPr>
                              <m:ctrlPr>
                                <a:rPr lang="en-US" altLang="zh-CN" sz="2800" b="0" i="1" smtClean="0">
                                  <a:solidFill>
                                    <a:schemeClr val="accent5"/>
                                  </a:solidFill>
                                  <a:latin typeface="Cambria Math" panose="02040503050406030204" pitchFamily="18" charset="0"/>
                                </a:rPr>
                              </m:ctrlPr>
                            </m:sSupPr>
                            <m:e>
                              <m:r>
                                <a:rPr lang="en-US" altLang="zh-CN" sz="2800" b="0" i="1" smtClean="0">
                                  <a:solidFill>
                                    <a:schemeClr val="accent5"/>
                                  </a:solidFill>
                                  <a:latin typeface="Cambria Math" panose="02040503050406030204" pitchFamily="18" charset="0"/>
                                </a:rPr>
                                <m:t>10</m:t>
                              </m:r>
                            </m:e>
                            <m:sup>
                              <m:r>
                                <a:rPr lang="en-US" altLang="zh-CN" sz="2800" b="0" i="1" smtClean="0">
                                  <a:solidFill>
                                    <a:schemeClr val="accent5"/>
                                  </a:solidFill>
                                  <a:latin typeface="Cambria Math" panose="02040503050406030204" pitchFamily="18" charset="0"/>
                                </a:rPr>
                                <m:t>6</m:t>
                              </m:r>
                            </m:sup>
                          </m:sSup>
                          <m:r>
                            <a:rPr lang="en-US" altLang="zh-CN" sz="2800" b="0" i="1" smtClean="0">
                              <a:latin typeface="Cambria Math" panose="02040503050406030204" pitchFamily="18" charset="0"/>
                            </a:rPr>
                            <m:t>𝑏</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𝑠</m:t>
                          </m:r>
                        </m:den>
                      </m:f>
                    </m:oMath>
                  </m:oMathPara>
                </a14:m>
                <a:endParaRPr lang="zh-CN" altLang="en-US" sz="2800" dirty="0"/>
              </a:p>
            </p:txBody>
          </p:sp>
        </mc:Choice>
        <mc:Fallback>
          <p:sp>
            <p:nvSpPr>
              <p:cNvPr id="28" name="文本框 27"/>
              <p:cNvSpPr txBox="1">
                <a:spLocks noRot="1" noChangeAspect="1" noMove="1" noResize="1" noEditPoints="1" noAdjustHandles="1" noChangeArrowheads="1" noChangeShapeType="1" noTextEdit="1"/>
              </p:cNvSpPr>
              <p:nvPr/>
            </p:nvSpPr>
            <p:spPr>
              <a:xfrm>
                <a:off x="6605965" y="3785913"/>
                <a:ext cx="1784078" cy="937180"/>
              </a:xfrm>
              <a:prstGeom prst="rect">
                <a:avLst/>
              </a:prstGeom>
              <a:blipFill rotWithShape="1">
                <a:blip r:embed="rId4"/>
                <a:stretch>
                  <a:fillRect l="-3" t="-5" r="-439" b="64"/>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9" name="文本框 28"/>
              <p:cNvSpPr txBox="1"/>
              <p:nvPr/>
            </p:nvSpPr>
            <p:spPr>
              <a:xfrm>
                <a:off x="8466121" y="4068041"/>
                <a:ext cx="2086853" cy="430887"/>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8</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388608</m:t>
                      </m:r>
                      <m:r>
                        <a:rPr lang="en-US" altLang="zh-CN" sz="2800" b="0" i="1" smtClean="0">
                          <a:latin typeface="Cambria Math" panose="02040503050406030204" pitchFamily="18" charset="0"/>
                        </a:rPr>
                        <m:t>𝑠</m:t>
                      </m:r>
                    </m:oMath>
                  </m:oMathPara>
                </a14:m>
                <a:endParaRPr lang="zh-CN" altLang="en-US" sz="2800" dirty="0"/>
              </a:p>
            </p:txBody>
          </p:sp>
        </mc:Choice>
        <mc:Fallback>
          <p:sp>
            <p:nvSpPr>
              <p:cNvPr id="29" name="文本框 28"/>
              <p:cNvSpPr txBox="1">
                <a:spLocks noRot="1" noChangeAspect="1" noMove="1" noResize="1" noEditPoints="1" noAdjustHandles="1" noChangeArrowheads="1" noChangeShapeType="1" noTextEdit="1"/>
              </p:cNvSpPr>
              <p:nvPr/>
            </p:nvSpPr>
            <p:spPr>
              <a:xfrm>
                <a:off x="8466121" y="4068041"/>
                <a:ext cx="2086853" cy="430887"/>
              </a:xfrm>
              <a:prstGeom prst="rect">
                <a:avLst/>
              </a:prstGeom>
              <a:blipFill rotWithShape="1">
                <a:blip r:embed="rId5"/>
                <a:stretch>
                  <a:fillRect l="-14" t="-54" r="-522" b="136"/>
                </a:stretch>
              </a:blipFill>
            </p:spPr>
            <p:txBody>
              <a:bodyPr/>
              <a:lstStyle/>
              <a:p>
                <a:r>
                  <a:rPr lang="zh-CN" altLang="en-US">
                    <a:noFill/>
                  </a:rPr>
                  <a:t> </a:t>
                </a:r>
              </a:p>
            </p:txBody>
          </p:sp>
        </mc:Fallback>
      </mc:AlternateContent>
      <p:sp>
        <p:nvSpPr>
          <p:cNvPr id="39" name="文本框 38"/>
          <p:cNvSpPr txBox="1"/>
          <p:nvPr/>
        </p:nvSpPr>
        <p:spPr>
          <a:xfrm>
            <a:off x="3535719" y="3321254"/>
            <a:ext cx="1590456" cy="369332"/>
          </a:xfrm>
          <a:prstGeom prst="rect">
            <a:avLst/>
          </a:prstGeom>
          <a:noFill/>
        </p:spPr>
        <p:txBody>
          <a:bodyPr wrap="square" rtlCol="0">
            <a:spAutoFit/>
          </a:bodyPr>
          <a:lstStyle/>
          <a:p>
            <a:r>
              <a:rPr lang="zh-CN" altLang="en-US" b="1" dirty="0">
                <a:solidFill>
                  <a:schemeClr val="accent1"/>
                </a:solidFill>
                <a:latin typeface="+mn-ea"/>
              </a:rPr>
              <a:t>不能直接约分</a:t>
            </a:r>
            <a:endParaRPr lang="zh-CN" altLang="en-US" b="1" dirty="0">
              <a:solidFill>
                <a:schemeClr val="accent1"/>
              </a:solidFill>
              <a:latin typeface="+mn-ea"/>
            </a:endParaRPr>
          </a:p>
        </p:txBody>
      </p:sp>
      <p:grpSp>
        <p:nvGrpSpPr>
          <p:cNvPr id="24" name="组合 23"/>
          <p:cNvGrpSpPr/>
          <p:nvPr/>
        </p:nvGrpSpPr>
        <p:grpSpPr>
          <a:xfrm>
            <a:off x="2047255" y="3842468"/>
            <a:ext cx="692366" cy="769246"/>
            <a:chOff x="2047255" y="3842468"/>
            <a:chExt cx="692366" cy="769246"/>
          </a:xfrm>
        </p:grpSpPr>
        <p:cxnSp>
          <p:nvCxnSpPr>
            <p:cNvPr id="9" name="直接连接符 8"/>
            <p:cNvCxnSpPr/>
            <p:nvPr/>
          </p:nvCxnSpPr>
          <p:spPr>
            <a:xfrm>
              <a:off x="2182091" y="3842468"/>
              <a:ext cx="557530" cy="225573"/>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a:off x="2047255" y="4386141"/>
              <a:ext cx="557530" cy="225573"/>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grpSp>
      <p:grpSp>
        <p:nvGrpSpPr>
          <p:cNvPr id="30" name="组合 29"/>
          <p:cNvGrpSpPr/>
          <p:nvPr/>
        </p:nvGrpSpPr>
        <p:grpSpPr>
          <a:xfrm>
            <a:off x="7690175" y="3961689"/>
            <a:ext cx="702226" cy="602892"/>
            <a:chOff x="7690175" y="3961689"/>
            <a:chExt cx="702226" cy="602892"/>
          </a:xfrm>
        </p:grpSpPr>
        <p:cxnSp>
          <p:nvCxnSpPr>
            <p:cNvPr id="54" name="直接连接符 53"/>
            <p:cNvCxnSpPr/>
            <p:nvPr/>
          </p:nvCxnSpPr>
          <p:spPr>
            <a:xfrm>
              <a:off x="8157311" y="3961689"/>
              <a:ext cx="235090" cy="95116"/>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a:xfrm>
              <a:off x="7690175" y="4469465"/>
              <a:ext cx="235090" cy="95116"/>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60" name="文本框 59"/>
          <p:cNvSpPr txBox="1"/>
          <p:nvPr/>
        </p:nvSpPr>
        <p:spPr>
          <a:xfrm>
            <a:off x="3616160" y="5112023"/>
            <a:ext cx="1429574" cy="646331"/>
          </a:xfrm>
          <a:prstGeom prst="rect">
            <a:avLst/>
          </a:prstGeom>
          <a:noFill/>
        </p:spPr>
        <p:txBody>
          <a:bodyPr wrap="square" rtlCol="0">
            <a:spAutoFit/>
          </a:bodyPr>
          <a:lstStyle/>
          <a:p>
            <a:pPr algn="ctr"/>
            <a:r>
              <a:rPr lang="zh-CN" altLang="en-US" b="1" dirty="0">
                <a:solidFill>
                  <a:schemeClr val="accent4"/>
                </a:solidFill>
                <a:latin typeface="+mn-ea"/>
              </a:rPr>
              <a:t>估算时</a:t>
            </a:r>
            <a:endParaRPr lang="en-US" altLang="zh-CN" b="1" dirty="0">
              <a:solidFill>
                <a:schemeClr val="accent4"/>
              </a:solidFill>
              <a:latin typeface="+mn-ea"/>
            </a:endParaRPr>
          </a:p>
          <a:p>
            <a:pPr algn="ctr"/>
            <a:r>
              <a:rPr lang="zh-CN" altLang="en-US" b="1" dirty="0">
                <a:solidFill>
                  <a:schemeClr val="accent4"/>
                </a:solidFill>
                <a:latin typeface="+mn-ea"/>
              </a:rPr>
              <a:t>直接约分</a:t>
            </a:r>
            <a:endParaRPr lang="zh-CN" altLang="en-US" b="1" dirty="0">
              <a:solidFill>
                <a:schemeClr val="accent4"/>
              </a:solidFill>
              <a:latin typeface="+mn-ea"/>
            </a:endParaRPr>
          </a:p>
        </p:txBody>
      </p:sp>
      <p:grpSp>
        <p:nvGrpSpPr>
          <p:cNvPr id="33" name="组合 32"/>
          <p:cNvGrpSpPr/>
          <p:nvPr/>
        </p:nvGrpSpPr>
        <p:grpSpPr>
          <a:xfrm>
            <a:off x="4965292" y="4904858"/>
            <a:ext cx="4321310" cy="900343"/>
            <a:chOff x="4965292" y="4904858"/>
            <a:chExt cx="4321310" cy="900343"/>
          </a:xfrm>
        </p:grpSpPr>
        <mc:AlternateContent xmlns:mc="http://schemas.openxmlformats.org/markup-compatibility/2006">
          <mc:Choice xmlns:a14="http://schemas.microsoft.com/office/drawing/2010/main" Requires="a14">
            <p:sp>
              <p:nvSpPr>
                <p:cNvPr id="61" name="文本框 60"/>
                <p:cNvSpPr txBox="1"/>
                <p:nvPr/>
              </p:nvSpPr>
              <p:spPr>
                <a:xfrm>
                  <a:off x="4965292" y="4925986"/>
                  <a:ext cx="996683" cy="879215"/>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altLang="zh-CN" sz="2800" b="0" i="1" smtClean="0">
                            <a:latin typeface="Cambria Math" panose="02040503050406030204" pitchFamily="18" charset="0"/>
                            <a:ea typeface="Cambria Math" panose="02040503050406030204" pitchFamily="18" charset="0"/>
                          </a:rPr>
                          <m:t>≈</m:t>
                        </m:r>
                        <m:f>
                          <m:fPr>
                            <m:ctrlPr>
                              <a:rPr lang="en-US" altLang="zh-CN" sz="2800" b="0" i="1" smtClean="0">
                                <a:latin typeface="Cambria Math" panose="02040503050406030204" pitchFamily="18" charset="0"/>
                              </a:rPr>
                            </m:ctrlPr>
                          </m:fPr>
                          <m:num>
                            <m:r>
                              <a:rPr lang="en-US" altLang="zh-CN" sz="2800" b="0" i="1" smtClean="0">
                                <a:latin typeface="Cambria Math" panose="02040503050406030204" pitchFamily="18" charset="0"/>
                              </a:rPr>
                              <m:t>𝐵</m:t>
                            </m:r>
                          </m:num>
                          <m:den>
                            <m:r>
                              <a:rPr lang="en-US" altLang="zh-CN" sz="2800" b="0" i="1" smtClean="0">
                                <a:latin typeface="Cambria Math" panose="02040503050406030204" pitchFamily="18" charset="0"/>
                              </a:rPr>
                              <m:t>𝑏</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𝑠</m:t>
                            </m:r>
                          </m:den>
                        </m:f>
                      </m:oMath>
                    </m:oMathPara>
                  </a14:m>
                  <a:endParaRPr lang="zh-CN" altLang="en-US" sz="2800" dirty="0"/>
                </a:p>
              </p:txBody>
            </p:sp>
          </mc:Choice>
          <mc:Fallback>
            <p:sp>
              <p:nvSpPr>
                <p:cNvPr id="61" name="文本框 60"/>
                <p:cNvSpPr txBox="1">
                  <a:spLocks noRot="1" noChangeAspect="1" noMove="1" noResize="1" noEditPoints="1" noAdjustHandles="1" noChangeArrowheads="1" noChangeShapeType="1" noTextEdit="1"/>
                </p:cNvSpPr>
                <p:nvPr/>
              </p:nvSpPr>
              <p:spPr>
                <a:xfrm>
                  <a:off x="4965292" y="4925986"/>
                  <a:ext cx="996683" cy="879215"/>
                </a:xfrm>
                <a:prstGeom prst="rect">
                  <a:avLst/>
                </a:prstGeom>
                <a:blipFill rotWithShape="1">
                  <a:blip r:embed="rId6"/>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2" name="文本框 61"/>
                <p:cNvSpPr txBox="1"/>
                <p:nvPr/>
              </p:nvSpPr>
              <p:spPr>
                <a:xfrm>
                  <a:off x="6605965" y="4904858"/>
                  <a:ext cx="999889" cy="890628"/>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altLang="zh-CN" sz="2800" b="0" i="1" smtClean="0">
                            <a:latin typeface="Cambria Math" panose="02040503050406030204" pitchFamily="18" charset="0"/>
                          </a:rPr>
                          <m:t>=</m:t>
                        </m:r>
                        <m:f>
                          <m:fPr>
                            <m:ctrlPr>
                              <a:rPr lang="en-US" altLang="zh-CN" sz="2800" b="0" i="1" smtClean="0">
                                <a:latin typeface="Cambria Math" panose="02040503050406030204" pitchFamily="18" charset="0"/>
                              </a:rPr>
                            </m:ctrlPr>
                          </m:fPr>
                          <m:num>
                            <m:r>
                              <a:rPr lang="en-US" altLang="zh-CN" sz="2800" b="0" i="1" smtClean="0">
                                <a:latin typeface="Cambria Math" panose="02040503050406030204" pitchFamily="18" charset="0"/>
                                <a:ea typeface="Cambria Math" panose="02040503050406030204" pitchFamily="18" charset="0"/>
                              </a:rPr>
                              <m:t>8</m:t>
                            </m:r>
                            <m:r>
                              <a:rPr lang="en-US" altLang="zh-CN" sz="2800" b="0" i="1" smtClean="0">
                                <a:latin typeface="Cambria Math" panose="02040503050406030204" pitchFamily="18" charset="0"/>
                                <a:ea typeface="Cambria Math" panose="02040503050406030204" pitchFamily="18" charset="0"/>
                              </a:rPr>
                              <m:t>𝑏</m:t>
                            </m:r>
                          </m:num>
                          <m:den>
                            <m:r>
                              <a:rPr lang="en-US" altLang="zh-CN" sz="2800" b="0" i="1" smtClean="0">
                                <a:latin typeface="Cambria Math" panose="02040503050406030204" pitchFamily="18" charset="0"/>
                              </a:rPr>
                              <m:t>𝑏</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𝑠</m:t>
                            </m:r>
                          </m:den>
                        </m:f>
                      </m:oMath>
                    </m:oMathPara>
                  </a14:m>
                  <a:endParaRPr lang="zh-CN" altLang="en-US" sz="2800" dirty="0"/>
                </a:p>
              </p:txBody>
            </p:sp>
          </mc:Choice>
          <mc:Fallback>
            <p:sp>
              <p:nvSpPr>
                <p:cNvPr id="62" name="文本框 61"/>
                <p:cNvSpPr txBox="1">
                  <a:spLocks noRot="1" noChangeAspect="1" noMove="1" noResize="1" noEditPoints="1" noAdjustHandles="1" noChangeArrowheads="1" noChangeShapeType="1" noTextEdit="1"/>
                </p:cNvSpPr>
                <p:nvPr/>
              </p:nvSpPr>
              <p:spPr>
                <a:xfrm>
                  <a:off x="6605965" y="4904858"/>
                  <a:ext cx="999889" cy="890628"/>
                </a:xfrm>
                <a:prstGeom prst="rect">
                  <a:avLst/>
                </a:prstGeom>
                <a:blipFill rotWithShape="1">
                  <a:blip r:embed="rId7"/>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3" name="文本框 62"/>
                <p:cNvSpPr txBox="1"/>
                <p:nvPr/>
              </p:nvSpPr>
              <p:spPr>
                <a:xfrm>
                  <a:off x="8466121" y="5150149"/>
                  <a:ext cx="820481" cy="430887"/>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8</m:t>
                        </m:r>
                        <m:r>
                          <a:rPr lang="en-US" altLang="zh-CN" sz="2800" b="0" i="1" smtClean="0">
                            <a:latin typeface="Cambria Math" panose="02040503050406030204" pitchFamily="18" charset="0"/>
                          </a:rPr>
                          <m:t>𝑠</m:t>
                        </m:r>
                      </m:oMath>
                    </m:oMathPara>
                  </a14:m>
                  <a:endParaRPr lang="zh-CN" altLang="en-US" sz="2800" dirty="0"/>
                </a:p>
              </p:txBody>
            </p:sp>
          </mc:Choice>
          <mc:Fallback>
            <p:sp>
              <p:nvSpPr>
                <p:cNvPr id="63" name="文本框 62"/>
                <p:cNvSpPr txBox="1">
                  <a:spLocks noRot="1" noChangeAspect="1" noMove="1" noResize="1" noEditPoints="1" noAdjustHandles="1" noChangeArrowheads="1" noChangeShapeType="1" noTextEdit="1"/>
                </p:cNvSpPr>
                <p:nvPr/>
              </p:nvSpPr>
              <p:spPr>
                <a:xfrm>
                  <a:off x="8466121" y="5150149"/>
                  <a:ext cx="820481" cy="430887"/>
                </a:xfrm>
                <a:prstGeom prst="rect">
                  <a:avLst/>
                </a:prstGeom>
                <a:blipFill rotWithShape="1">
                  <a:blip r:embed="rId8"/>
                </a:blipFill>
              </p:spPr>
              <p:txBody>
                <a:bodyPr/>
                <a:lstStyle/>
                <a:p>
                  <a:r>
                    <a:rPr lang="zh-CN" altLang="en-US">
                      <a:noFill/>
                    </a:rPr>
                    <a:t> </a:t>
                  </a:r>
                </a:p>
              </p:txBody>
            </p:sp>
          </mc:Fallback>
        </mc:AlternateContent>
      </p:grpSp>
    </p:spTree>
    <p:custDataLst>
      <p:tags r:id="rId9"/>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3" presetClass="entr" presetSubtype="16" fill="hold" grpId="0" nodeType="clickEffect">
                                  <p:stCondLst>
                                    <p:cond delay="0"/>
                                  </p:stCondLst>
                                  <p:childTnLst>
                                    <p:set>
                                      <p:cBhvr>
                                        <p:cTn id="12" dur="1" fill="hold">
                                          <p:stCondLst>
                                            <p:cond delay="0"/>
                                          </p:stCondLst>
                                        </p:cTn>
                                        <p:tgtEl>
                                          <p:spTgt spid="23"/>
                                        </p:tgtEl>
                                        <p:attrNameLst>
                                          <p:attrName>style.visibility</p:attrName>
                                        </p:attrNameLst>
                                      </p:cBhvr>
                                      <p:to>
                                        <p:strVal val="visible"/>
                                      </p:to>
                                    </p:set>
                                    <p:anim calcmode="lin" valueType="num">
                                      <p:cBhvr>
                                        <p:cTn id="13" dur="500" fill="hold"/>
                                        <p:tgtEl>
                                          <p:spTgt spid="23"/>
                                        </p:tgtEl>
                                        <p:attrNameLst>
                                          <p:attrName>ppt_w</p:attrName>
                                        </p:attrNameLst>
                                      </p:cBhvr>
                                      <p:tavLst>
                                        <p:tav tm="0">
                                          <p:val>
                                            <p:fltVal val="0"/>
                                          </p:val>
                                        </p:tav>
                                        <p:tav tm="100000">
                                          <p:val>
                                            <p:strVal val="#ppt_w"/>
                                          </p:val>
                                        </p:tav>
                                      </p:tavLst>
                                    </p:anim>
                                    <p:anim calcmode="lin" valueType="num">
                                      <p:cBhvr>
                                        <p:cTn id="14" dur="500" fill="hold"/>
                                        <p:tgtEl>
                                          <p:spTgt spid="23"/>
                                        </p:tgtEl>
                                        <p:attrNameLst>
                                          <p:attrName>ppt_h</p:attrName>
                                        </p:attrNameLst>
                                      </p:cBhvr>
                                      <p:tavLst>
                                        <p:tav tm="0">
                                          <p:val>
                                            <p:fltVal val="0"/>
                                          </p:val>
                                        </p:tav>
                                        <p:tav tm="100000">
                                          <p:val>
                                            <p:strVal val="#ppt_h"/>
                                          </p:val>
                                        </p:tav>
                                      </p:tavLst>
                                    </p:anim>
                                    <p:animEffect transition="in" filter="fade">
                                      <p:cBhvr>
                                        <p:cTn id="15" dur="500"/>
                                        <p:tgtEl>
                                          <p:spTgt spid="23"/>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wipe(left)">
                                      <p:cBhvr>
                                        <p:cTn id="20" dur="500"/>
                                        <p:tgtEl>
                                          <p:spTgt spid="6"/>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24"/>
                                        </p:tgtEl>
                                        <p:attrNameLst>
                                          <p:attrName>style.visibility</p:attrName>
                                        </p:attrNameLst>
                                      </p:cBhvr>
                                      <p:to>
                                        <p:strVal val="visible"/>
                                      </p:to>
                                    </p:set>
                                    <p:animEffect transition="in" filter="wipe(left)">
                                      <p:cBhvr>
                                        <p:cTn id="25" dur="500"/>
                                        <p:tgtEl>
                                          <p:spTgt spid="24"/>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wipe(left)">
                                      <p:cBhvr>
                                        <p:cTn id="30" dur="500"/>
                                        <p:tgtEl>
                                          <p:spTgt spid="7"/>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32"/>
                                        </p:tgtEl>
                                        <p:attrNameLst>
                                          <p:attrName>style.visibility</p:attrName>
                                        </p:attrNameLst>
                                      </p:cBhvr>
                                      <p:to>
                                        <p:strVal val="visible"/>
                                      </p:to>
                                    </p:set>
                                    <p:animEffect transition="in" filter="wipe(left)">
                                      <p:cBhvr>
                                        <p:cTn id="35" dur="500"/>
                                        <p:tgtEl>
                                          <p:spTgt spid="32"/>
                                        </p:tgtEl>
                                      </p:cBhvr>
                                    </p:animEffect>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grpId="0" nodeType="clickEffect">
                                  <p:stCondLst>
                                    <p:cond delay="0"/>
                                  </p:stCondLst>
                                  <p:childTnLst>
                                    <p:set>
                                      <p:cBhvr>
                                        <p:cTn id="39" dur="1" fill="hold">
                                          <p:stCondLst>
                                            <p:cond delay="0"/>
                                          </p:stCondLst>
                                        </p:cTn>
                                        <p:tgtEl>
                                          <p:spTgt spid="39"/>
                                        </p:tgtEl>
                                        <p:attrNameLst>
                                          <p:attrName>style.visibility</p:attrName>
                                        </p:attrNameLst>
                                      </p:cBhvr>
                                      <p:to>
                                        <p:strVal val="visible"/>
                                      </p:to>
                                    </p:set>
                                    <p:animEffect transition="in" filter="fade">
                                      <p:cBhvr>
                                        <p:cTn id="40" dur="1000"/>
                                        <p:tgtEl>
                                          <p:spTgt spid="39"/>
                                        </p:tgtEl>
                                      </p:cBhvr>
                                    </p:animEffect>
                                    <p:anim calcmode="lin" valueType="num">
                                      <p:cBhvr>
                                        <p:cTn id="41" dur="1000" fill="hold"/>
                                        <p:tgtEl>
                                          <p:spTgt spid="39"/>
                                        </p:tgtEl>
                                        <p:attrNameLst>
                                          <p:attrName>ppt_x</p:attrName>
                                        </p:attrNameLst>
                                      </p:cBhvr>
                                      <p:tavLst>
                                        <p:tav tm="0">
                                          <p:val>
                                            <p:strVal val="#ppt_x"/>
                                          </p:val>
                                        </p:tav>
                                        <p:tav tm="100000">
                                          <p:val>
                                            <p:strVal val="#ppt_x"/>
                                          </p:val>
                                        </p:tav>
                                      </p:tavLst>
                                    </p:anim>
                                    <p:anim calcmode="lin" valueType="num">
                                      <p:cBhvr>
                                        <p:cTn id="42" dur="1000" fill="hold"/>
                                        <p:tgtEl>
                                          <p:spTgt spid="39"/>
                                        </p:tgtEl>
                                        <p:attrNameLst>
                                          <p:attrName>ppt_y</p:attrName>
                                        </p:attrNameLst>
                                      </p:cBhvr>
                                      <p:tavLst>
                                        <p:tav tm="0">
                                          <p:val>
                                            <p:strVal val="#ppt_y+.1"/>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27"/>
                                        </p:tgtEl>
                                        <p:attrNameLst>
                                          <p:attrName>style.visibility</p:attrName>
                                        </p:attrNameLst>
                                      </p:cBhvr>
                                      <p:to>
                                        <p:strVal val="visible"/>
                                      </p:to>
                                    </p:set>
                                    <p:animEffect transition="in" filter="wipe(left)">
                                      <p:cBhvr>
                                        <p:cTn id="47" dur="500"/>
                                        <p:tgtEl>
                                          <p:spTgt spid="27"/>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28"/>
                                        </p:tgtEl>
                                        <p:attrNameLst>
                                          <p:attrName>style.visibility</p:attrName>
                                        </p:attrNameLst>
                                      </p:cBhvr>
                                      <p:to>
                                        <p:strVal val="visible"/>
                                      </p:to>
                                    </p:set>
                                    <p:animEffect transition="in" filter="wipe(left)">
                                      <p:cBhvr>
                                        <p:cTn id="52" dur="500"/>
                                        <p:tgtEl>
                                          <p:spTgt spid="28"/>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30"/>
                                        </p:tgtEl>
                                        <p:attrNameLst>
                                          <p:attrName>style.visibility</p:attrName>
                                        </p:attrNameLst>
                                      </p:cBhvr>
                                      <p:to>
                                        <p:strVal val="visible"/>
                                      </p:to>
                                    </p:set>
                                    <p:animEffect transition="in" filter="wipe(left)">
                                      <p:cBhvr>
                                        <p:cTn id="57" dur="500"/>
                                        <p:tgtEl>
                                          <p:spTgt spid="30"/>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29"/>
                                        </p:tgtEl>
                                        <p:attrNameLst>
                                          <p:attrName>style.visibility</p:attrName>
                                        </p:attrNameLst>
                                      </p:cBhvr>
                                      <p:to>
                                        <p:strVal val="visible"/>
                                      </p:to>
                                    </p:set>
                                    <p:animEffect transition="in" filter="wipe(left)">
                                      <p:cBhvr>
                                        <p:cTn id="62" dur="500"/>
                                        <p:tgtEl>
                                          <p:spTgt spid="29"/>
                                        </p:tgtEl>
                                      </p:cBhvr>
                                    </p:animEffect>
                                  </p:childTnLst>
                                </p:cTn>
                              </p:par>
                            </p:childTnLst>
                          </p:cTn>
                        </p:par>
                      </p:childTnLst>
                    </p:cTn>
                  </p:par>
                  <p:par>
                    <p:cTn id="63" fill="hold">
                      <p:stCondLst>
                        <p:cond delay="indefinite"/>
                      </p:stCondLst>
                      <p:childTnLst>
                        <p:par>
                          <p:cTn id="64" fill="hold">
                            <p:stCondLst>
                              <p:cond delay="0"/>
                            </p:stCondLst>
                            <p:childTnLst>
                              <p:par>
                                <p:cTn id="65" presetID="47" presetClass="entr" presetSubtype="0" fill="hold" grpId="0" nodeType="clickEffect">
                                  <p:stCondLst>
                                    <p:cond delay="0"/>
                                  </p:stCondLst>
                                  <p:childTnLst>
                                    <p:set>
                                      <p:cBhvr>
                                        <p:cTn id="66" dur="1" fill="hold">
                                          <p:stCondLst>
                                            <p:cond delay="0"/>
                                          </p:stCondLst>
                                        </p:cTn>
                                        <p:tgtEl>
                                          <p:spTgt spid="60"/>
                                        </p:tgtEl>
                                        <p:attrNameLst>
                                          <p:attrName>style.visibility</p:attrName>
                                        </p:attrNameLst>
                                      </p:cBhvr>
                                      <p:to>
                                        <p:strVal val="visible"/>
                                      </p:to>
                                    </p:set>
                                    <p:animEffect transition="in" filter="fade">
                                      <p:cBhvr>
                                        <p:cTn id="67" dur="1000"/>
                                        <p:tgtEl>
                                          <p:spTgt spid="60"/>
                                        </p:tgtEl>
                                      </p:cBhvr>
                                    </p:animEffect>
                                    <p:anim calcmode="lin" valueType="num">
                                      <p:cBhvr>
                                        <p:cTn id="68" dur="1000" fill="hold"/>
                                        <p:tgtEl>
                                          <p:spTgt spid="60"/>
                                        </p:tgtEl>
                                        <p:attrNameLst>
                                          <p:attrName>ppt_x</p:attrName>
                                        </p:attrNameLst>
                                      </p:cBhvr>
                                      <p:tavLst>
                                        <p:tav tm="0">
                                          <p:val>
                                            <p:strVal val="#ppt_x"/>
                                          </p:val>
                                        </p:tav>
                                        <p:tav tm="100000">
                                          <p:val>
                                            <p:strVal val="#ppt_x"/>
                                          </p:val>
                                        </p:tav>
                                      </p:tavLst>
                                    </p:anim>
                                    <p:anim calcmode="lin" valueType="num">
                                      <p:cBhvr>
                                        <p:cTn id="69" dur="1000" fill="hold"/>
                                        <p:tgtEl>
                                          <p:spTgt spid="60"/>
                                        </p:tgtEl>
                                        <p:attrNameLst>
                                          <p:attrName>ppt_y</p:attrName>
                                        </p:attrNameLst>
                                      </p:cBhvr>
                                      <p:tavLst>
                                        <p:tav tm="0">
                                          <p:val>
                                            <p:strVal val="#ppt_y-.1"/>
                                          </p:val>
                                        </p:tav>
                                        <p:tav tm="100000">
                                          <p:val>
                                            <p:strVal val="#ppt_y"/>
                                          </p:val>
                                        </p:tav>
                                      </p:tavLst>
                                    </p:anim>
                                  </p:childTnLst>
                                </p:cTn>
                              </p:par>
                            </p:childTnLst>
                          </p:cTn>
                        </p:par>
                      </p:childTnLst>
                    </p:cTn>
                  </p:par>
                  <p:par>
                    <p:cTn id="70" fill="hold">
                      <p:stCondLst>
                        <p:cond delay="indefinite"/>
                      </p:stCondLst>
                      <p:childTnLst>
                        <p:par>
                          <p:cTn id="71" fill="hold">
                            <p:stCondLst>
                              <p:cond delay="0"/>
                            </p:stCondLst>
                            <p:childTnLst>
                              <p:par>
                                <p:cTn id="72" presetID="22" presetClass="entr" presetSubtype="8" fill="hold" nodeType="clickEffect">
                                  <p:stCondLst>
                                    <p:cond delay="0"/>
                                  </p:stCondLst>
                                  <p:childTnLst>
                                    <p:set>
                                      <p:cBhvr>
                                        <p:cTn id="73" dur="1" fill="hold">
                                          <p:stCondLst>
                                            <p:cond delay="0"/>
                                          </p:stCondLst>
                                        </p:cTn>
                                        <p:tgtEl>
                                          <p:spTgt spid="33"/>
                                        </p:tgtEl>
                                        <p:attrNameLst>
                                          <p:attrName>style.visibility</p:attrName>
                                        </p:attrNameLst>
                                      </p:cBhvr>
                                      <p:to>
                                        <p:strVal val="visible"/>
                                      </p:to>
                                    </p:set>
                                    <p:animEffect transition="in" filter="wipe(left)">
                                      <p:cBhvr>
                                        <p:cTn id="74" dur="10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3" grpId="0"/>
      <p:bldP spid="6" grpId="0"/>
      <p:bldP spid="7" grpId="0"/>
      <p:bldP spid="27" grpId="0"/>
      <p:bldP spid="28" grpId="0"/>
      <p:bldP spid="29" grpId="0"/>
      <p:bldP spid="39" grpId="0"/>
      <p:bldP spid="60"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文本框 57"/>
          <p:cNvSpPr txBox="1"/>
          <p:nvPr/>
        </p:nvSpPr>
        <p:spPr>
          <a:xfrm>
            <a:off x="8684166" y="4118394"/>
            <a:ext cx="2143795" cy="646331"/>
          </a:xfrm>
          <a:prstGeom prst="rect">
            <a:avLst/>
          </a:prstGeom>
          <a:noFill/>
        </p:spPr>
        <p:txBody>
          <a:bodyPr wrap="square" rtlCol="0">
            <a:spAutoFit/>
          </a:bodyPr>
          <a:lstStyle/>
          <a:p>
            <a:pPr algn="ctr"/>
            <a:r>
              <a:rPr lang="zh-CN" altLang="en-US" b="1" dirty="0"/>
              <a:t>带宽</a:t>
            </a:r>
            <a:r>
              <a:rPr lang="en-US" altLang="zh-CN" b="1" dirty="0"/>
              <a:t>3.1kHz</a:t>
            </a:r>
            <a:endParaRPr lang="en-US" altLang="zh-CN" b="1" dirty="0"/>
          </a:p>
          <a:p>
            <a:pPr algn="ctr"/>
            <a:r>
              <a:rPr lang="zh-CN" altLang="en-US" b="1" dirty="0"/>
              <a:t>（</a:t>
            </a:r>
            <a:r>
              <a:rPr lang="en-US" altLang="zh-CN" b="1" dirty="0"/>
              <a:t>300Hz~3.4kHz</a:t>
            </a:r>
            <a:r>
              <a:rPr lang="zh-CN" altLang="en-US" b="1" dirty="0"/>
              <a:t>）</a:t>
            </a:r>
            <a:endParaRPr lang="zh-CN" altLang="en-US" b="1" dirty="0"/>
          </a:p>
        </p:txBody>
      </p:sp>
      <p:pic>
        <p:nvPicPr>
          <p:cNvPr id="16" name="图形 15"/>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a:off x="6031103" y="3295900"/>
            <a:ext cx="2610679" cy="2610679"/>
          </a:xfrm>
          <a:prstGeom prst="rect">
            <a:avLst/>
          </a:prstGeom>
        </p:spPr>
      </p:pic>
      <p:grpSp>
        <p:nvGrpSpPr>
          <p:cNvPr id="4" name="组合 3"/>
          <p:cNvGrpSpPr/>
          <p:nvPr/>
        </p:nvGrpSpPr>
        <p:grpSpPr>
          <a:xfrm>
            <a:off x="304800" y="749300"/>
            <a:ext cx="6192344" cy="400110"/>
            <a:chOff x="424117" y="898245"/>
            <a:chExt cx="6192344" cy="400110"/>
          </a:xfrm>
        </p:grpSpPr>
        <p:sp>
          <p:nvSpPr>
            <p:cNvPr id="2" name="平行四边形 1"/>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p:cNvSpPr txBox="1"/>
            <p:nvPr/>
          </p:nvSpPr>
          <p:spPr>
            <a:xfrm>
              <a:off x="1052423" y="898245"/>
              <a:ext cx="5564038" cy="400110"/>
            </a:xfrm>
            <a:prstGeom prst="rect">
              <a:avLst/>
            </a:prstGeom>
            <a:noFill/>
          </p:spPr>
          <p:txBody>
            <a:bodyPr wrap="square" rtlCol="0">
              <a:spAutoFit/>
            </a:bodyPr>
            <a:lstStyle/>
            <a:p>
              <a:r>
                <a:rPr lang="zh-CN" altLang="en-US" sz="2000" b="1" dirty="0"/>
                <a:t>计算机网络的性能指标</a:t>
              </a:r>
              <a:endParaRPr lang="zh-CN" altLang="en-US" sz="2000" b="1" dirty="0"/>
            </a:p>
          </p:txBody>
        </p:sp>
      </p:grpSp>
      <p:sp>
        <p:nvSpPr>
          <p:cNvPr id="86" name="îṡ1îḑè"/>
          <p:cNvSpPr/>
          <p:nvPr/>
        </p:nvSpPr>
        <p:spPr>
          <a:xfrm>
            <a:off x="304800" y="1299908"/>
            <a:ext cx="1334228" cy="482600"/>
          </a:xfrm>
          <a:prstGeom prst="rect">
            <a:avLst/>
          </a:prstGeom>
          <a:solidFill>
            <a:schemeClr val="bg2">
              <a:lumMod val="90000"/>
            </a:schemeClr>
          </a:solidFill>
          <a:ln w="12700" cap="rnd">
            <a:noFill/>
            <a:prstDash val="solid"/>
            <a:rou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r>
              <a:rPr lang="zh-CN" altLang="en-US" b="1" dirty="0">
                <a:solidFill>
                  <a:schemeClr val="bg1"/>
                </a:solidFill>
              </a:rPr>
              <a:t>速率</a:t>
            </a:r>
            <a:endParaRPr lang="en-GB" b="1" dirty="0">
              <a:solidFill>
                <a:schemeClr val="bg1"/>
              </a:solidFill>
            </a:endParaRPr>
          </a:p>
        </p:txBody>
      </p:sp>
      <p:sp>
        <p:nvSpPr>
          <p:cNvPr id="87" name="îṧḻîḍê"/>
          <p:cNvSpPr/>
          <p:nvPr/>
        </p:nvSpPr>
        <p:spPr>
          <a:xfrm>
            <a:off x="1768825" y="1299908"/>
            <a:ext cx="1334228" cy="482600"/>
          </a:xfrm>
          <a:prstGeom prst="rect">
            <a:avLst/>
          </a:prstGeom>
          <a:solidFill>
            <a:schemeClr val="bg2">
              <a:lumMod val="90000"/>
            </a:schemeClr>
          </a:solidFill>
          <a:ln w="12700" cap="rnd">
            <a:noFill/>
            <a:prstDash val="solid"/>
            <a:rou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r>
              <a:rPr lang="zh-CN" altLang="en-US" b="1" dirty="0">
                <a:solidFill>
                  <a:schemeClr val="bg1"/>
                </a:solidFill>
              </a:rPr>
              <a:t>带宽</a:t>
            </a:r>
            <a:endParaRPr lang="en-GB" b="1" dirty="0">
              <a:solidFill>
                <a:schemeClr val="bg1"/>
              </a:solidFill>
            </a:endParaRPr>
          </a:p>
        </p:txBody>
      </p:sp>
      <p:sp>
        <p:nvSpPr>
          <p:cNvPr id="88" name="iṡlíďè"/>
          <p:cNvSpPr/>
          <p:nvPr/>
        </p:nvSpPr>
        <p:spPr>
          <a:xfrm>
            <a:off x="3232850" y="1299908"/>
            <a:ext cx="1334228" cy="482600"/>
          </a:xfrm>
          <a:prstGeom prst="rect">
            <a:avLst/>
          </a:prstGeom>
          <a:solidFill>
            <a:schemeClr val="bg2">
              <a:lumMod val="90000"/>
            </a:schemeClr>
          </a:solidFill>
          <a:ln w="12700" cap="rnd">
            <a:noFill/>
            <a:prstDash val="solid"/>
            <a:rou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r>
              <a:rPr lang="zh-CN" altLang="en-US" b="1" dirty="0">
                <a:solidFill>
                  <a:srgbClr val="FFFFFF"/>
                </a:solidFill>
              </a:rPr>
              <a:t>吞吐量</a:t>
            </a:r>
            <a:endParaRPr lang="en-GB" b="1" dirty="0">
              <a:solidFill>
                <a:srgbClr val="FFFFFF"/>
              </a:solidFill>
            </a:endParaRPr>
          </a:p>
        </p:txBody>
      </p:sp>
      <p:sp>
        <p:nvSpPr>
          <p:cNvPr id="89" name="iṥľïdè"/>
          <p:cNvSpPr/>
          <p:nvPr/>
        </p:nvSpPr>
        <p:spPr>
          <a:xfrm>
            <a:off x="4696875" y="1299908"/>
            <a:ext cx="1334228" cy="482600"/>
          </a:xfrm>
          <a:prstGeom prst="rect">
            <a:avLst/>
          </a:prstGeom>
          <a:solidFill>
            <a:schemeClr val="bg2">
              <a:lumMod val="90000"/>
            </a:schemeClr>
          </a:solidFill>
          <a:ln w="12700" cap="rnd">
            <a:noFill/>
            <a:prstDash val="solid"/>
            <a:rou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r>
              <a:rPr lang="zh-CN" altLang="en-US" b="1" dirty="0">
                <a:solidFill>
                  <a:schemeClr val="bg1"/>
                </a:solidFill>
              </a:rPr>
              <a:t>时延</a:t>
            </a:r>
            <a:endParaRPr lang="en-GB" b="1" dirty="0">
              <a:solidFill>
                <a:schemeClr val="bg1"/>
              </a:solidFill>
            </a:endParaRPr>
          </a:p>
        </p:txBody>
      </p:sp>
      <p:sp>
        <p:nvSpPr>
          <p:cNvPr id="90" name="îśľîḍé"/>
          <p:cNvSpPr/>
          <p:nvPr/>
        </p:nvSpPr>
        <p:spPr>
          <a:xfrm>
            <a:off x="7624925" y="1299908"/>
            <a:ext cx="1334228" cy="482600"/>
          </a:xfrm>
          <a:prstGeom prst="rect">
            <a:avLst/>
          </a:prstGeom>
          <a:solidFill>
            <a:schemeClr val="bg2">
              <a:lumMod val="90000"/>
            </a:schemeClr>
          </a:solidFill>
          <a:ln w="12700" cap="rnd">
            <a:noFill/>
            <a:prstDash val="solid"/>
            <a:rou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r>
              <a:rPr lang="zh-CN" altLang="en-US" b="1" dirty="0">
                <a:solidFill>
                  <a:schemeClr val="bg1"/>
                </a:solidFill>
              </a:rPr>
              <a:t>往返时间</a:t>
            </a:r>
            <a:endParaRPr lang="en-GB" b="1" dirty="0">
              <a:solidFill>
                <a:schemeClr val="bg1"/>
              </a:solidFill>
            </a:endParaRPr>
          </a:p>
        </p:txBody>
      </p:sp>
      <p:sp>
        <p:nvSpPr>
          <p:cNvPr id="91" name="îśľîḍé"/>
          <p:cNvSpPr/>
          <p:nvPr/>
        </p:nvSpPr>
        <p:spPr>
          <a:xfrm>
            <a:off x="6160900" y="1299908"/>
            <a:ext cx="1334228" cy="482600"/>
          </a:xfrm>
          <a:prstGeom prst="rect">
            <a:avLst/>
          </a:prstGeom>
          <a:solidFill>
            <a:schemeClr val="bg2">
              <a:lumMod val="90000"/>
            </a:schemeClr>
          </a:solidFill>
          <a:ln w="12700" cap="rnd">
            <a:noFill/>
            <a:prstDash val="solid"/>
            <a:rou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r>
              <a:rPr lang="zh-CN" altLang="en-US" b="1" dirty="0">
                <a:solidFill>
                  <a:schemeClr val="bg1"/>
                </a:solidFill>
              </a:rPr>
              <a:t>时延带宽积</a:t>
            </a:r>
            <a:endParaRPr lang="en-GB" b="1" dirty="0">
              <a:solidFill>
                <a:schemeClr val="bg1"/>
              </a:solidFill>
            </a:endParaRPr>
          </a:p>
        </p:txBody>
      </p:sp>
      <p:sp>
        <p:nvSpPr>
          <p:cNvPr id="92" name="îśľîḍé"/>
          <p:cNvSpPr/>
          <p:nvPr/>
        </p:nvSpPr>
        <p:spPr>
          <a:xfrm>
            <a:off x="9088950" y="1299908"/>
            <a:ext cx="1334228" cy="482600"/>
          </a:xfrm>
          <a:prstGeom prst="rect">
            <a:avLst/>
          </a:prstGeom>
          <a:solidFill>
            <a:schemeClr val="bg2">
              <a:lumMod val="90000"/>
            </a:schemeClr>
          </a:solidFill>
          <a:ln w="12700" cap="rnd">
            <a:noFill/>
            <a:prstDash val="solid"/>
            <a:rou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r>
              <a:rPr lang="zh-CN" altLang="en-US" b="1" dirty="0">
                <a:solidFill>
                  <a:schemeClr val="bg1"/>
                </a:solidFill>
              </a:rPr>
              <a:t>利用率</a:t>
            </a:r>
            <a:endParaRPr lang="en-GB" b="1" dirty="0">
              <a:solidFill>
                <a:schemeClr val="bg1"/>
              </a:solidFill>
            </a:endParaRPr>
          </a:p>
        </p:txBody>
      </p:sp>
      <p:sp>
        <p:nvSpPr>
          <p:cNvPr id="93" name="îśľîḍé"/>
          <p:cNvSpPr/>
          <p:nvPr/>
        </p:nvSpPr>
        <p:spPr>
          <a:xfrm>
            <a:off x="10552974" y="1299908"/>
            <a:ext cx="1334228" cy="482600"/>
          </a:xfrm>
          <a:prstGeom prst="rect">
            <a:avLst/>
          </a:prstGeom>
          <a:solidFill>
            <a:schemeClr val="bg2">
              <a:lumMod val="90000"/>
            </a:schemeClr>
          </a:solidFill>
          <a:ln w="12700" cap="rnd">
            <a:noFill/>
            <a:prstDash val="solid"/>
            <a:rou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r>
              <a:rPr lang="zh-CN" altLang="en-US" b="1" dirty="0">
                <a:solidFill>
                  <a:schemeClr val="bg1"/>
                </a:solidFill>
              </a:rPr>
              <a:t>丢包率</a:t>
            </a:r>
            <a:endParaRPr lang="en-GB" b="1" dirty="0">
              <a:solidFill>
                <a:schemeClr val="bg1"/>
              </a:solidFill>
            </a:endParaRPr>
          </a:p>
        </p:txBody>
      </p:sp>
      <p:sp>
        <p:nvSpPr>
          <p:cNvPr id="35" name="îṧḻîḍê"/>
          <p:cNvSpPr/>
          <p:nvPr/>
        </p:nvSpPr>
        <p:spPr>
          <a:xfrm>
            <a:off x="1768822" y="1299908"/>
            <a:ext cx="1334228" cy="482600"/>
          </a:xfrm>
          <a:prstGeom prst="rect">
            <a:avLst/>
          </a:prstGeom>
          <a:solidFill>
            <a:schemeClr val="accent2"/>
          </a:solidFill>
          <a:ln w="12700" cap="rnd">
            <a:noFill/>
            <a:prstDash val="solid"/>
            <a:round/>
          </a:ln>
          <a:effectLst>
            <a:outerShdw blurRad="254000" dist="127000" algn="ctr" rotWithShape="0">
              <a:schemeClr val="accent2">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r>
              <a:rPr lang="zh-CN" altLang="en-US" b="1" dirty="0">
                <a:solidFill>
                  <a:schemeClr val="bg1"/>
                </a:solidFill>
              </a:rPr>
              <a:t>带宽</a:t>
            </a:r>
            <a:endParaRPr lang="en-GB" b="1" dirty="0">
              <a:solidFill>
                <a:schemeClr val="bg1"/>
              </a:solidFill>
            </a:endParaRPr>
          </a:p>
        </p:txBody>
      </p:sp>
      <p:grpSp>
        <p:nvGrpSpPr>
          <p:cNvPr id="8" name="组合 7"/>
          <p:cNvGrpSpPr/>
          <p:nvPr/>
        </p:nvGrpSpPr>
        <p:grpSpPr>
          <a:xfrm>
            <a:off x="681052" y="2496260"/>
            <a:ext cx="4843996" cy="3468199"/>
            <a:chOff x="681052" y="2496260"/>
            <a:chExt cx="4843996" cy="3468199"/>
          </a:xfrm>
        </p:grpSpPr>
        <p:sp>
          <p:nvSpPr>
            <p:cNvPr id="38" name="íšļíḍé"/>
            <p:cNvSpPr/>
            <p:nvPr/>
          </p:nvSpPr>
          <p:spPr>
            <a:xfrm>
              <a:off x="681052" y="2496260"/>
              <a:ext cx="4843996" cy="3468199"/>
            </a:xfrm>
            <a:prstGeom prst="rect">
              <a:avLst/>
            </a:prstGeom>
            <a:solidFill>
              <a:schemeClr val="accent2">
                <a:lumMod val="20000"/>
                <a:lumOff val="80000"/>
                <a:alpha val="40000"/>
              </a:schemeClr>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en-US" altLang="zh-CN" sz="2000" b="1" dirty="0">
                <a:solidFill>
                  <a:schemeClr val="tx1"/>
                </a:solidFill>
              </a:endParaRPr>
            </a:p>
          </p:txBody>
        </p:sp>
        <p:sp>
          <p:nvSpPr>
            <p:cNvPr id="40" name="ïṥliḑè"/>
            <p:cNvSpPr/>
            <p:nvPr/>
          </p:nvSpPr>
          <p:spPr>
            <a:xfrm>
              <a:off x="1031209" y="2807472"/>
              <a:ext cx="4143683" cy="895350"/>
            </a:xfrm>
            <a:prstGeom prst="rect">
              <a:avLst/>
            </a:prstGeom>
            <a:solidFill>
              <a:schemeClr val="accent2"/>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r>
                <a:rPr lang="zh-CN" altLang="en-US" sz="2000" b="1" dirty="0">
                  <a:solidFill>
                    <a:srgbClr val="FFFFFF"/>
                  </a:solidFill>
                </a:rPr>
                <a:t>带宽在模拟信号系统中的意义</a:t>
              </a:r>
              <a:endParaRPr lang="en-US" altLang="zh-CN" sz="2000" b="1" dirty="0">
                <a:solidFill>
                  <a:srgbClr val="FFFFFF"/>
                </a:solidFill>
              </a:endParaRPr>
            </a:p>
          </p:txBody>
        </p:sp>
      </p:grpSp>
      <p:sp>
        <p:nvSpPr>
          <p:cNvPr id="10" name="椭圆 9"/>
          <p:cNvSpPr/>
          <p:nvPr/>
        </p:nvSpPr>
        <p:spPr>
          <a:xfrm>
            <a:off x="1031209" y="4014034"/>
            <a:ext cx="208721" cy="20872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1355546" y="3954909"/>
            <a:ext cx="3819346" cy="646331"/>
          </a:xfrm>
          <a:prstGeom prst="rect">
            <a:avLst/>
          </a:prstGeom>
          <a:noFill/>
        </p:spPr>
        <p:txBody>
          <a:bodyPr wrap="square" rtlCol="0">
            <a:spAutoFit/>
          </a:bodyPr>
          <a:lstStyle/>
          <a:p>
            <a:r>
              <a:rPr lang="zh-CN" altLang="en-US" b="1" dirty="0"/>
              <a:t>某个信号所包含的各种不同频率成分所占据的</a:t>
            </a:r>
            <a:r>
              <a:rPr lang="zh-CN" altLang="en-US" b="1" dirty="0">
                <a:solidFill>
                  <a:schemeClr val="accent1">
                    <a:lumMod val="75000"/>
                  </a:schemeClr>
                </a:solidFill>
              </a:rPr>
              <a:t>频率范围</a:t>
            </a:r>
            <a:r>
              <a:rPr lang="zh-CN" altLang="en-US" b="1" dirty="0"/>
              <a:t>。</a:t>
            </a:r>
            <a:endParaRPr lang="zh-CN" altLang="en-US" b="1" dirty="0"/>
          </a:p>
        </p:txBody>
      </p:sp>
      <p:sp>
        <p:nvSpPr>
          <p:cNvPr id="46" name="椭圆 45"/>
          <p:cNvSpPr/>
          <p:nvPr/>
        </p:nvSpPr>
        <p:spPr>
          <a:xfrm>
            <a:off x="1037591" y="5299436"/>
            <a:ext cx="208721" cy="20872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文本框 46"/>
          <p:cNvSpPr txBox="1"/>
          <p:nvPr/>
        </p:nvSpPr>
        <p:spPr>
          <a:xfrm>
            <a:off x="1361928" y="5240311"/>
            <a:ext cx="3819346" cy="369332"/>
          </a:xfrm>
          <a:prstGeom prst="rect">
            <a:avLst/>
          </a:prstGeom>
          <a:noFill/>
        </p:spPr>
        <p:txBody>
          <a:bodyPr wrap="square" rtlCol="0">
            <a:spAutoFit/>
          </a:bodyPr>
          <a:lstStyle/>
          <a:p>
            <a:r>
              <a:rPr lang="zh-CN" altLang="en-US" b="1" dirty="0"/>
              <a:t>单位：</a:t>
            </a:r>
            <a:r>
              <a:rPr lang="en-US" altLang="zh-CN" b="1" dirty="0"/>
              <a:t>Hz</a:t>
            </a:r>
            <a:r>
              <a:rPr lang="zh-CN" altLang="en-US" b="1" dirty="0"/>
              <a:t>（</a:t>
            </a:r>
            <a:r>
              <a:rPr lang="en-US" altLang="zh-CN" b="1" dirty="0"/>
              <a:t>kHz</a:t>
            </a:r>
            <a:r>
              <a:rPr lang="zh-CN" altLang="en-US" b="1" dirty="0"/>
              <a:t>，</a:t>
            </a:r>
            <a:r>
              <a:rPr lang="en-US" altLang="zh-CN" b="1" dirty="0"/>
              <a:t>MHz</a:t>
            </a:r>
            <a:r>
              <a:rPr lang="zh-CN" altLang="en-US" b="1" dirty="0"/>
              <a:t>，</a:t>
            </a:r>
            <a:r>
              <a:rPr lang="en-US" altLang="zh-CN" b="1" dirty="0"/>
              <a:t>GHz</a:t>
            </a:r>
            <a:r>
              <a:rPr lang="zh-CN" altLang="en-US" b="1" dirty="0"/>
              <a:t>）。</a:t>
            </a:r>
            <a:endParaRPr lang="zh-CN" altLang="en-US" b="1" dirty="0"/>
          </a:p>
        </p:txBody>
      </p:sp>
    </p:spTree>
    <p:custDataLst>
      <p:tags r:id="rId3"/>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wipe(left)">
                                      <p:cBhvr>
                                        <p:cTn id="7" dur="1000"/>
                                        <p:tgtEl>
                                          <p:spTgt spid="35"/>
                                        </p:tgtEl>
                                      </p:cBhvr>
                                    </p:animEffect>
                                  </p:childTnLst>
                                </p:cTn>
                              </p:par>
                            </p:childTnLst>
                          </p:cTn>
                        </p:par>
                      </p:childTnLst>
                    </p:cTn>
                  </p:par>
                  <p:par>
                    <p:cTn id="8" fill="hold">
                      <p:stCondLst>
                        <p:cond delay="indefinite"/>
                      </p:stCondLst>
                      <p:childTnLst>
                        <p:par>
                          <p:cTn id="9" fill="hold">
                            <p:stCondLst>
                              <p:cond delay="0"/>
                            </p:stCondLst>
                            <p:childTnLst>
                              <p:par>
                                <p:cTn id="10" presetID="3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800" decel="100000"/>
                                        <p:tgtEl>
                                          <p:spTgt spid="8"/>
                                        </p:tgtEl>
                                      </p:cBhvr>
                                    </p:animEffect>
                                    <p:anim calcmode="lin" valueType="num">
                                      <p:cBhvr>
                                        <p:cTn id="13" dur="800" decel="100000" fill="hold"/>
                                        <p:tgtEl>
                                          <p:spTgt spid="8"/>
                                        </p:tgtEl>
                                        <p:attrNameLst>
                                          <p:attrName>style.rotation</p:attrName>
                                        </p:attrNameLst>
                                      </p:cBhvr>
                                      <p:tavLst>
                                        <p:tav tm="0">
                                          <p:val>
                                            <p:fltVal val="-90"/>
                                          </p:val>
                                        </p:tav>
                                        <p:tav tm="100000">
                                          <p:val>
                                            <p:fltVal val="0"/>
                                          </p:val>
                                        </p:tav>
                                      </p:tavLst>
                                    </p:anim>
                                    <p:anim calcmode="lin" valueType="num">
                                      <p:cBhvr>
                                        <p:cTn id="14" dur="800" decel="100000" fill="hold"/>
                                        <p:tgtEl>
                                          <p:spTgt spid="8"/>
                                        </p:tgtEl>
                                        <p:attrNameLst>
                                          <p:attrName>ppt_x</p:attrName>
                                        </p:attrNameLst>
                                      </p:cBhvr>
                                      <p:tavLst>
                                        <p:tav tm="0">
                                          <p:val>
                                            <p:strVal val="#ppt_x+0.4"/>
                                          </p:val>
                                        </p:tav>
                                        <p:tav tm="100000">
                                          <p:val>
                                            <p:strVal val="#ppt_x-0.05"/>
                                          </p:val>
                                        </p:tav>
                                      </p:tavLst>
                                    </p:anim>
                                    <p:anim calcmode="lin" valueType="num">
                                      <p:cBhvr>
                                        <p:cTn id="15" dur="800" decel="100000" fill="hold"/>
                                        <p:tgtEl>
                                          <p:spTgt spid="8"/>
                                        </p:tgtEl>
                                        <p:attrNameLst>
                                          <p:attrName>ppt_y</p:attrName>
                                        </p:attrNameLst>
                                      </p:cBhvr>
                                      <p:tavLst>
                                        <p:tav tm="0">
                                          <p:val>
                                            <p:strVal val="#ppt_y-0.4"/>
                                          </p:val>
                                        </p:tav>
                                        <p:tav tm="100000">
                                          <p:val>
                                            <p:strVal val="#ppt_y+0.1"/>
                                          </p:val>
                                        </p:tav>
                                      </p:tavLst>
                                    </p:anim>
                                    <p:anim calcmode="lin" valueType="num">
                                      <p:cBhvr>
                                        <p:cTn id="16" dur="200" accel="100000" fill="hold">
                                          <p:stCondLst>
                                            <p:cond delay="800"/>
                                          </p:stCondLst>
                                        </p:cTn>
                                        <p:tgtEl>
                                          <p:spTgt spid="8"/>
                                        </p:tgtEl>
                                        <p:attrNameLst>
                                          <p:attrName>ppt_x</p:attrName>
                                        </p:attrNameLst>
                                      </p:cBhvr>
                                      <p:tavLst>
                                        <p:tav tm="0">
                                          <p:val>
                                            <p:strVal val="#ppt_x-0.05"/>
                                          </p:val>
                                        </p:tav>
                                        <p:tav tm="100000">
                                          <p:val>
                                            <p:strVal val="#ppt_x"/>
                                          </p:val>
                                        </p:tav>
                                      </p:tavLst>
                                    </p:anim>
                                    <p:anim calcmode="lin" valueType="num">
                                      <p:cBhvr>
                                        <p:cTn id="17" dur="200" accel="100000" fill="hold">
                                          <p:stCondLst>
                                            <p:cond delay="800"/>
                                          </p:stCondLst>
                                        </p:cTn>
                                        <p:tgtEl>
                                          <p:spTgt spid="8"/>
                                        </p:tgtEl>
                                        <p:attrNameLst>
                                          <p:attrName>ppt_y</p:attrName>
                                        </p:attrNameLst>
                                      </p:cBhvr>
                                      <p:tavLst>
                                        <p:tav tm="0">
                                          <p:val>
                                            <p:strVal val="#ppt_y+0.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53" presetClass="entr" presetSubtype="16"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 calcmode="lin" valueType="num">
                                      <p:cBhvr>
                                        <p:cTn id="22" dur="500" fill="hold"/>
                                        <p:tgtEl>
                                          <p:spTgt spid="10"/>
                                        </p:tgtEl>
                                        <p:attrNameLst>
                                          <p:attrName>ppt_w</p:attrName>
                                        </p:attrNameLst>
                                      </p:cBhvr>
                                      <p:tavLst>
                                        <p:tav tm="0">
                                          <p:val>
                                            <p:fltVal val="0"/>
                                          </p:val>
                                        </p:tav>
                                        <p:tav tm="100000">
                                          <p:val>
                                            <p:strVal val="#ppt_w"/>
                                          </p:val>
                                        </p:tav>
                                      </p:tavLst>
                                    </p:anim>
                                    <p:anim calcmode="lin" valueType="num">
                                      <p:cBhvr>
                                        <p:cTn id="23" dur="500" fill="hold"/>
                                        <p:tgtEl>
                                          <p:spTgt spid="10"/>
                                        </p:tgtEl>
                                        <p:attrNameLst>
                                          <p:attrName>ppt_h</p:attrName>
                                        </p:attrNameLst>
                                      </p:cBhvr>
                                      <p:tavLst>
                                        <p:tav tm="0">
                                          <p:val>
                                            <p:fltVal val="0"/>
                                          </p:val>
                                        </p:tav>
                                        <p:tav tm="100000">
                                          <p:val>
                                            <p:strVal val="#ppt_h"/>
                                          </p:val>
                                        </p:tav>
                                      </p:tavLst>
                                    </p:anim>
                                    <p:animEffect transition="in" filter="fade">
                                      <p:cBhvr>
                                        <p:cTn id="24" dur="500"/>
                                        <p:tgtEl>
                                          <p:spTgt spid="10"/>
                                        </p:tgtEl>
                                      </p:cBhvr>
                                    </p:animEffect>
                                  </p:childTnLst>
                                </p:cTn>
                              </p:par>
                            </p:childTnLst>
                          </p:cTn>
                        </p:par>
                        <p:par>
                          <p:cTn id="25" fill="hold">
                            <p:stCondLst>
                              <p:cond delay="500"/>
                            </p:stCondLst>
                            <p:childTnLst>
                              <p:par>
                                <p:cTn id="26" presetID="1" presetClass="entr" presetSubtype="0" fill="hold" grpId="0" nodeType="afterEffect">
                                  <p:stCondLst>
                                    <p:cond delay="0"/>
                                  </p:stCondLst>
                                  <p:iterate type="lt">
                                    <p:tmAbs val="100"/>
                                  </p:iterate>
                                  <p:childTnLst>
                                    <p:set>
                                      <p:cBhvr>
                                        <p:cTn id="27" dur="1" fill="hold">
                                          <p:stCondLst>
                                            <p:cond delay="0"/>
                                          </p:stCondLst>
                                        </p:cTn>
                                        <p:tgtEl>
                                          <p:spTgt spid="11"/>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53" presetClass="entr" presetSubtype="16" fill="hold" grpId="0" nodeType="clickEffect">
                                  <p:stCondLst>
                                    <p:cond delay="0"/>
                                  </p:stCondLst>
                                  <p:childTnLst>
                                    <p:set>
                                      <p:cBhvr>
                                        <p:cTn id="31" dur="1" fill="hold">
                                          <p:stCondLst>
                                            <p:cond delay="0"/>
                                          </p:stCondLst>
                                        </p:cTn>
                                        <p:tgtEl>
                                          <p:spTgt spid="46"/>
                                        </p:tgtEl>
                                        <p:attrNameLst>
                                          <p:attrName>style.visibility</p:attrName>
                                        </p:attrNameLst>
                                      </p:cBhvr>
                                      <p:to>
                                        <p:strVal val="visible"/>
                                      </p:to>
                                    </p:set>
                                    <p:anim calcmode="lin" valueType="num">
                                      <p:cBhvr>
                                        <p:cTn id="32" dur="500" fill="hold"/>
                                        <p:tgtEl>
                                          <p:spTgt spid="46"/>
                                        </p:tgtEl>
                                        <p:attrNameLst>
                                          <p:attrName>ppt_w</p:attrName>
                                        </p:attrNameLst>
                                      </p:cBhvr>
                                      <p:tavLst>
                                        <p:tav tm="0">
                                          <p:val>
                                            <p:fltVal val="0"/>
                                          </p:val>
                                        </p:tav>
                                        <p:tav tm="100000">
                                          <p:val>
                                            <p:strVal val="#ppt_w"/>
                                          </p:val>
                                        </p:tav>
                                      </p:tavLst>
                                    </p:anim>
                                    <p:anim calcmode="lin" valueType="num">
                                      <p:cBhvr>
                                        <p:cTn id="33" dur="500" fill="hold"/>
                                        <p:tgtEl>
                                          <p:spTgt spid="46"/>
                                        </p:tgtEl>
                                        <p:attrNameLst>
                                          <p:attrName>ppt_h</p:attrName>
                                        </p:attrNameLst>
                                      </p:cBhvr>
                                      <p:tavLst>
                                        <p:tav tm="0">
                                          <p:val>
                                            <p:fltVal val="0"/>
                                          </p:val>
                                        </p:tav>
                                        <p:tav tm="100000">
                                          <p:val>
                                            <p:strVal val="#ppt_h"/>
                                          </p:val>
                                        </p:tav>
                                      </p:tavLst>
                                    </p:anim>
                                    <p:animEffect transition="in" filter="fade">
                                      <p:cBhvr>
                                        <p:cTn id="34" dur="500"/>
                                        <p:tgtEl>
                                          <p:spTgt spid="46"/>
                                        </p:tgtEl>
                                      </p:cBhvr>
                                    </p:animEffect>
                                  </p:childTnLst>
                                </p:cTn>
                              </p:par>
                            </p:childTnLst>
                          </p:cTn>
                        </p:par>
                        <p:par>
                          <p:cTn id="35" fill="hold">
                            <p:stCondLst>
                              <p:cond delay="500"/>
                            </p:stCondLst>
                            <p:childTnLst>
                              <p:par>
                                <p:cTn id="36" presetID="1" presetClass="entr" presetSubtype="0" fill="hold" grpId="0" nodeType="afterEffect">
                                  <p:stCondLst>
                                    <p:cond delay="0"/>
                                  </p:stCondLst>
                                  <p:iterate type="lt">
                                    <p:tmAbs val="100"/>
                                  </p:iterate>
                                  <p:childTnLst>
                                    <p:set>
                                      <p:cBhvr>
                                        <p:cTn id="37" dur="1" fill="hold">
                                          <p:stCondLst>
                                            <p:cond delay="0"/>
                                          </p:stCondLst>
                                        </p:cTn>
                                        <p:tgtEl>
                                          <p:spTgt spid="47"/>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2" presetClass="entr" presetSubtype="8" fill="hold" nodeType="clickEffect">
                                  <p:stCondLst>
                                    <p:cond delay="0"/>
                                  </p:stCondLst>
                                  <p:childTnLst>
                                    <p:set>
                                      <p:cBhvr>
                                        <p:cTn id="41" dur="1" fill="hold">
                                          <p:stCondLst>
                                            <p:cond delay="0"/>
                                          </p:stCondLst>
                                        </p:cTn>
                                        <p:tgtEl>
                                          <p:spTgt spid="16"/>
                                        </p:tgtEl>
                                        <p:attrNameLst>
                                          <p:attrName>style.visibility</p:attrName>
                                        </p:attrNameLst>
                                      </p:cBhvr>
                                      <p:to>
                                        <p:strVal val="visible"/>
                                      </p:to>
                                    </p:set>
                                    <p:anim calcmode="lin" valueType="num">
                                      <p:cBhvr additive="base">
                                        <p:cTn id="42" dur="500"/>
                                        <p:tgtEl>
                                          <p:spTgt spid="16"/>
                                        </p:tgtEl>
                                        <p:attrNameLst>
                                          <p:attrName>ppt_x</p:attrName>
                                        </p:attrNameLst>
                                      </p:cBhvr>
                                      <p:tavLst>
                                        <p:tav tm="0">
                                          <p:val>
                                            <p:strVal val="#ppt_x-#ppt_w*1.125000"/>
                                          </p:val>
                                        </p:tav>
                                        <p:tav tm="100000">
                                          <p:val>
                                            <p:strVal val="#ppt_x"/>
                                          </p:val>
                                        </p:tav>
                                      </p:tavLst>
                                    </p:anim>
                                    <p:animEffect transition="in" filter="wipe(right)">
                                      <p:cBhvr>
                                        <p:cTn id="43" dur="500"/>
                                        <p:tgtEl>
                                          <p:spTgt spid="16"/>
                                        </p:tgtEl>
                                      </p:cBhvr>
                                    </p:animEffect>
                                  </p:childTnLst>
                                </p:cTn>
                              </p:par>
                            </p:childTnLst>
                          </p:cTn>
                        </p:par>
                      </p:childTnLst>
                    </p:cTn>
                  </p:par>
                  <p:par>
                    <p:cTn id="44" fill="hold">
                      <p:stCondLst>
                        <p:cond delay="indefinite"/>
                      </p:stCondLst>
                      <p:childTnLst>
                        <p:par>
                          <p:cTn id="45" fill="hold">
                            <p:stCondLst>
                              <p:cond delay="0"/>
                            </p:stCondLst>
                            <p:childTnLst>
                              <p:par>
                                <p:cTn id="46" presetID="12" presetClass="entr" presetSubtype="8" fill="hold" grpId="0" nodeType="clickEffect">
                                  <p:stCondLst>
                                    <p:cond delay="0"/>
                                  </p:stCondLst>
                                  <p:childTnLst>
                                    <p:set>
                                      <p:cBhvr>
                                        <p:cTn id="47" dur="1" fill="hold">
                                          <p:stCondLst>
                                            <p:cond delay="0"/>
                                          </p:stCondLst>
                                        </p:cTn>
                                        <p:tgtEl>
                                          <p:spTgt spid="58"/>
                                        </p:tgtEl>
                                        <p:attrNameLst>
                                          <p:attrName>style.visibility</p:attrName>
                                        </p:attrNameLst>
                                      </p:cBhvr>
                                      <p:to>
                                        <p:strVal val="visible"/>
                                      </p:to>
                                    </p:set>
                                    <p:anim calcmode="lin" valueType="num">
                                      <p:cBhvr additive="base">
                                        <p:cTn id="48" dur="500"/>
                                        <p:tgtEl>
                                          <p:spTgt spid="58"/>
                                        </p:tgtEl>
                                        <p:attrNameLst>
                                          <p:attrName>ppt_x</p:attrName>
                                        </p:attrNameLst>
                                      </p:cBhvr>
                                      <p:tavLst>
                                        <p:tav tm="0">
                                          <p:val>
                                            <p:strVal val="#ppt_x-#ppt_w*1.125000"/>
                                          </p:val>
                                        </p:tav>
                                        <p:tav tm="100000">
                                          <p:val>
                                            <p:strVal val="#ppt_x"/>
                                          </p:val>
                                        </p:tav>
                                      </p:tavLst>
                                    </p:anim>
                                    <p:animEffect transition="in" filter="wipe(right)">
                                      <p:cBhvr>
                                        <p:cTn id="49"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p:bldP spid="35" grpId="0" bldLvl="0" animBg="1"/>
      <p:bldP spid="10" grpId="0" bldLvl="0" animBg="1"/>
      <p:bldP spid="11" grpId="0"/>
      <p:bldP spid="46" grpId="0" bldLvl="0" animBg="1"/>
      <p:bldP spid="47"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04800" y="749300"/>
            <a:ext cx="6192344" cy="400110"/>
            <a:chOff x="424117" y="898245"/>
            <a:chExt cx="6192344" cy="400110"/>
          </a:xfrm>
        </p:grpSpPr>
        <p:sp>
          <p:nvSpPr>
            <p:cNvPr id="2" name="平行四边形 1"/>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p:cNvSpPr txBox="1"/>
            <p:nvPr/>
          </p:nvSpPr>
          <p:spPr>
            <a:xfrm>
              <a:off x="1052423" y="898245"/>
              <a:ext cx="5564038" cy="400110"/>
            </a:xfrm>
            <a:prstGeom prst="rect">
              <a:avLst/>
            </a:prstGeom>
            <a:noFill/>
          </p:spPr>
          <p:txBody>
            <a:bodyPr wrap="square" rtlCol="0">
              <a:spAutoFit/>
            </a:bodyPr>
            <a:lstStyle/>
            <a:p>
              <a:r>
                <a:rPr lang="zh-CN" altLang="en-US" sz="2000" b="1" dirty="0"/>
                <a:t>计算机网络的性能指标</a:t>
              </a:r>
              <a:endParaRPr lang="zh-CN" altLang="en-US" sz="2000" b="1" dirty="0"/>
            </a:p>
          </p:txBody>
        </p:sp>
      </p:grpSp>
      <p:sp>
        <p:nvSpPr>
          <p:cNvPr id="86" name="îṡ1îḑè"/>
          <p:cNvSpPr/>
          <p:nvPr/>
        </p:nvSpPr>
        <p:spPr>
          <a:xfrm>
            <a:off x="304800" y="1299908"/>
            <a:ext cx="1334228" cy="482600"/>
          </a:xfrm>
          <a:prstGeom prst="rect">
            <a:avLst/>
          </a:prstGeom>
          <a:solidFill>
            <a:schemeClr val="bg2">
              <a:lumMod val="90000"/>
            </a:schemeClr>
          </a:solidFill>
          <a:ln w="12700" cap="rnd">
            <a:noFill/>
            <a:prstDash val="solid"/>
            <a:rou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r>
              <a:rPr lang="zh-CN" altLang="en-US" b="1" dirty="0">
                <a:solidFill>
                  <a:schemeClr val="bg1"/>
                </a:solidFill>
              </a:rPr>
              <a:t>速率</a:t>
            </a:r>
            <a:endParaRPr lang="en-GB" b="1" dirty="0">
              <a:solidFill>
                <a:schemeClr val="bg1"/>
              </a:solidFill>
            </a:endParaRPr>
          </a:p>
        </p:txBody>
      </p:sp>
      <p:sp>
        <p:nvSpPr>
          <p:cNvPr id="87" name="îṧḻîḍê"/>
          <p:cNvSpPr/>
          <p:nvPr/>
        </p:nvSpPr>
        <p:spPr>
          <a:xfrm>
            <a:off x="1768825" y="1299908"/>
            <a:ext cx="1334228" cy="482600"/>
          </a:xfrm>
          <a:prstGeom prst="rect">
            <a:avLst/>
          </a:prstGeom>
          <a:solidFill>
            <a:schemeClr val="bg2">
              <a:lumMod val="90000"/>
            </a:schemeClr>
          </a:solidFill>
          <a:ln w="12700" cap="rnd">
            <a:noFill/>
            <a:prstDash val="solid"/>
            <a:rou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r>
              <a:rPr lang="zh-CN" altLang="en-US" b="1" dirty="0">
                <a:solidFill>
                  <a:schemeClr val="bg1"/>
                </a:solidFill>
              </a:rPr>
              <a:t>带宽</a:t>
            </a:r>
            <a:endParaRPr lang="en-GB" b="1" dirty="0">
              <a:solidFill>
                <a:schemeClr val="bg1"/>
              </a:solidFill>
            </a:endParaRPr>
          </a:p>
        </p:txBody>
      </p:sp>
      <p:sp>
        <p:nvSpPr>
          <p:cNvPr id="88" name="iṡlíďè"/>
          <p:cNvSpPr/>
          <p:nvPr/>
        </p:nvSpPr>
        <p:spPr>
          <a:xfrm>
            <a:off x="3232850" y="1299908"/>
            <a:ext cx="1334228" cy="482600"/>
          </a:xfrm>
          <a:prstGeom prst="rect">
            <a:avLst/>
          </a:prstGeom>
          <a:solidFill>
            <a:schemeClr val="bg2">
              <a:lumMod val="90000"/>
            </a:schemeClr>
          </a:solidFill>
          <a:ln w="12700" cap="rnd">
            <a:noFill/>
            <a:prstDash val="solid"/>
            <a:rou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r>
              <a:rPr lang="zh-CN" altLang="en-US" b="1" dirty="0">
                <a:solidFill>
                  <a:srgbClr val="FFFFFF"/>
                </a:solidFill>
              </a:rPr>
              <a:t>吞吐量</a:t>
            </a:r>
            <a:endParaRPr lang="en-GB" b="1" dirty="0">
              <a:solidFill>
                <a:srgbClr val="FFFFFF"/>
              </a:solidFill>
            </a:endParaRPr>
          </a:p>
        </p:txBody>
      </p:sp>
      <p:sp>
        <p:nvSpPr>
          <p:cNvPr id="89" name="iṥľïdè"/>
          <p:cNvSpPr/>
          <p:nvPr/>
        </p:nvSpPr>
        <p:spPr>
          <a:xfrm>
            <a:off x="4696875" y="1299908"/>
            <a:ext cx="1334228" cy="482600"/>
          </a:xfrm>
          <a:prstGeom prst="rect">
            <a:avLst/>
          </a:prstGeom>
          <a:solidFill>
            <a:schemeClr val="bg2">
              <a:lumMod val="90000"/>
            </a:schemeClr>
          </a:solidFill>
          <a:ln w="12700" cap="rnd">
            <a:noFill/>
            <a:prstDash val="solid"/>
            <a:rou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r>
              <a:rPr lang="zh-CN" altLang="en-US" b="1" dirty="0">
                <a:solidFill>
                  <a:schemeClr val="bg1"/>
                </a:solidFill>
              </a:rPr>
              <a:t>时延</a:t>
            </a:r>
            <a:endParaRPr lang="en-GB" b="1" dirty="0">
              <a:solidFill>
                <a:schemeClr val="bg1"/>
              </a:solidFill>
            </a:endParaRPr>
          </a:p>
        </p:txBody>
      </p:sp>
      <p:sp>
        <p:nvSpPr>
          <p:cNvPr id="90" name="îśľîḍé"/>
          <p:cNvSpPr/>
          <p:nvPr/>
        </p:nvSpPr>
        <p:spPr>
          <a:xfrm>
            <a:off x="7624925" y="1299908"/>
            <a:ext cx="1334228" cy="482600"/>
          </a:xfrm>
          <a:prstGeom prst="rect">
            <a:avLst/>
          </a:prstGeom>
          <a:solidFill>
            <a:schemeClr val="bg2">
              <a:lumMod val="90000"/>
            </a:schemeClr>
          </a:solidFill>
          <a:ln w="12700" cap="rnd">
            <a:noFill/>
            <a:prstDash val="solid"/>
            <a:rou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r>
              <a:rPr lang="zh-CN" altLang="en-US" b="1" dirty="0">
                <a:solidFill>
                  <a:schemeClr val="bg1"/>
                </a:solidFill>
              </a:rPr>
              <a:t>往返时间</a:t>
            </a:r>
            <a:endParaRPr lang="en-GB" b="1" dirty="0">
              <a:solidFill>
                <a:schemeClr val="bg1"/>
              </a:solidFill>
            </a:endParaRPr>
          </a:p>
        </p:txBody>
      </p:sp>
      <p:sp>
        <p:nvSpPr>
          <p:cNvPr id="91" name="îśľîḍé"/>
          <p:cNvSpPr/>
          <p:nvPr/>
        </p:nvSpPr>
        <p:spPr>
          <a:xfrm>
            <a:off x="6160900" y="1299908"/>
            <a:ext cx="1334228" cy="482600"/>
          </a:xfrm>
          <a:prstGeom prst="rect">
            <a:avLst/>
          </a:prstGeom>
          <a:solidFill>
            <a:schemeClr val="bg2">
              <a:lumMod val="90000"/>
            </a:schemeClr>
          </a:solidFill>
          <a:ln w="12700" cap="rnd">
            <a:noFill/>
            <a:prstDash val="solid"/>
            <a:rou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r>
              <a:rPr lang="zh-CN" altLang="en-US" b="1" dirty="0">
                <a:solidFill>
                  <a:schemeClr val="bg1"/>
                </a:solidFill>
              </a:rPr>
              <a:t>时延带宽积</a:t>
            </a:r>
            <a:endParaRPr lang="en-GB" b="1" dirty="0">
              <a:solidFill>
                <a:schemeClr val="bg1"/>
              </a:solidFill>
            </a:endParaRPr>
          </a:p>
        </p:txBody>
      </p:sp>
      <p:sp>
        <p:nvSpPr>
          <p:cNvPr id="92" name="îśľîḍé"/>
          <p:cNvSpPr/>
          <p:nvPr/>
        </p:nvSpPr>
        <p:spPr>
          <a:xfrm>
            <a:off x="9088950" y="1299908"/>
            <a:ext cx="1334228" cy="482600"/>
          </a:xfrm>
          <a:prstGeom prst="rect">
            <a:avLst/>
          </a:prstGeom>
          <a:solidFill>
            <a:schemeClr val="bg2">
              <a:lumMod val="90000"/>
            </a:schemeClr>
          </a:solidFill>
          <a:ln w="12700" cap="rnd">
            <a:noFill/>
            <a:prstDash val="solid"/>
            <a:rou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r>
              <a:rPr lang="zh-CN" altLang="en-US" b="1" dirty="0">
                <a:solidFill>
                  <a:schemeClr val="bg1"/>
                </a:solidFill>
              </a:rPr>
              <a:t>利用率</a:t>
            </a:r>
            <a:endParaRPr lang="en-GB" b="1" dirty="0">
              <a:solidFill>
                <a:schemeClr val="bg1"/>
              </a:solidFill>
            </a:endParaRPr>
          </a:p>
        </p:txBody>
      </p:sp>
      <p:sp>
        <p:nvSpPr>
          <p:cNvPr id="93" name="îśľîḍé"/>
          <p:cNvSpPr/>
          <p:nvPr/>
        </p:nvSpPr>
        <p:spPr>
          <a:xfrm>
            <a:off x="10552974" y="1299908"/>
            <a:ext cx="1334228" cy="482600"/>
          </a:xfrm>
          <a:prstGeom prst="rect">
            <a:avLst/>
          </a:prstGeom>
          <a:solidFill>
            <a:schemeClr val="bg2">
              <a:lumMod val="90000"/>
            </a:schemeClr>
          </a:solidFill>
          <a:ln w="12700" cap="rnd">
            <a:noFill/>
            <a:prstDash val="solid"/>
            <a:rou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r>
              <a:rPr lang="zh-CN" altLang="en-US" b="1" dirty="0">
                <a:solidFill>
                  <a:schemeClr val="bg1"/>
                </a:solidFill>
              </a:rPr>
              <a:t>丢包率</a:t>
            </a:r>
            <a:endParaRPr lang="en-GB" b="1" dirty="0">
              <a:solidFill>
                <a:schemeClr val="bg1"/>
              </a:solidFill>
            </a:endParaRPr>
          </a:p>
        </p:txBody>
      </p:sp>
      <p:sp>
        <p:nvSpPr>
          <p:cNvPr id="35" name="îṧḻîḍê"/>
          <p:cNvSpPr/>
          <p:nvPr/>
        </p:nvSpPr>
        <p:spPr>
          <a:xfrm>
            <a:off x="1768822" y="1299908"/>
            <a:ext cx="1334228" cy="482600"/>
          </a:xfrm>
          <a:prstGeom prst="rect">
            <a:avLst/>
          </a:prstGeom>
          <a:solidFill>
            <a:schemeClr val="accent2"/>
          </a:solidFill>
          <a:ln w="12700" cap="rnd">
            <a:noFill/>
            <a:prstDash val="solid"/>
            <a:round/>
          </a:ln>
          <a:effectLst>
            <a:outerShdw blurRad="254000" dist="127000" algn="ctr" rotWithShape="0">
              <a:schemeClr val="accent2">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r>
              <a:rPr lang="zh-CN" altLang="en-US" b="1" dirty="0">
                <a:solidFill>
                  <a:schemeClr val="bg1"/>
                </a:solidFill>
              </a:rPr>
              <a:t>带宽</a:t>
            </a:r>
            <a:endParaRPr lang="en-GB" b="1" dirty="0">
              <a:solidFill>
                <a:schemeClr val="bg1"/>
              </a:solidFill>
            </a:endParaRPr>
          </a:p>
        </p:txBody>
      </p:sp>
      <p:grpSp>
        <p:nvGrpSpPr>
          <p:cNvPr id="8" name="组合 7"/>
          <p:cNvGrpSpPr/>
          <p:nvPr/>
        </p:nvGrpSpPr>
        <p:grpSpPr>
          <a:xfrm>
            <a:off x="681052" y="2496260"/>
            <a:ext cx="4843996" cy="3468199"/>
            <a:chOff x="681052" y="2496260"/>
            <a:chExt cx="4843996" cy="3468199"/>
          </a:xfrm>
        </p:grpSpPr>
        <p:sp>
          <p:nvSpPr>
            <p:cNvPr id="38" name="íšļíḍé"/>
            <p:cNvSpPr/>
            <p:nvPr/>
          </p:nvSpPr>
          <p:spPr>
            <a:xfrm>
              <a:off x="681052" y="2496260"/>
              <a:ext cx="4843996" cy="3468199"/>
            </a:xfrm>
            <a:prstGeom prst="rect">
              <a:avLst/>
            </a:prstGeom>
            <a:solidFill>
              <a:schemeClr val="accent2">
                <a:lumMod val="20000"/>
                <a:lumOff val="80000"/>
                <a:alpha val="40000"/>
              </a:schemeClr>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en-US" altLang="zh-CN" sz="2000" b="1" dirty="0">
                <a:solidFill>
                  <a:schemeClr val="tx1"/>
                </a:solidFill>
              </a:endParaRPr>
            </a:p>
          </p:txBody>
        </p:sp>
        <p:sp>
          <p:nvSpPr>
            <p:cNvPr id="40" name="ïṥliḑè"/>
            <p:cNvSpPr/>
            <p:nvPr/>
          </p:nvSpPr>
          <p:spPr>
            <a:xfrm>
              <a:off x="1031209" y="2807472"/>
              <a:ext cx="4143683" cy="895350"/>
            </a:xfrm>
            <a:prstGeom prst="rect">
              <a:avLst/>
            </a:prstGeom>
            <a:solidFill>
              <a:schemeClr val="accent2"/>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r>
                <a:rPr lang="zh-CN" altLang="en-US" sz="2000" b="1" dirty="0">
                  <a:solidFill>
                    <a:srgbClr val="FFFFFF"/>
                  </a:solidFill>
                </a:rPr>
                <a:t>带宽在模拟信号系统中的意义</a:t>
              </a:r>
              <a:endParaRPr lang="en-US" altLang="zh-CN" sz="2000" b="1" dirty="0">
                <a:solidFill>
                  <a:srgbClr val="FFFFFF"/>
                </a:solidFill>
              </a:endParaRPr>
            </a:p>
          </p:txBody>
        </p:sp>
      </p:grpSp>
      <p:grpSp>
        <p:nvGrpSpPr>
          <p:cNvPr id="42" name="组合 41"/>
          <p:cNvGrpSpPr/>
          <p:nvPr/>
        </p:nvGrpSpPr>
        <p:grpSpPr>
          <a:xfrm>
            <a:off x="6666952" y="2496259"/>
            <a:ext cx="4843996" cy="3468199"/>
            <a:chOff x="681052" y="2496260"/>
            <a:chExt cx="4843996" cy="3468199"/>
          </a:xfrm>
        </p:grpSpPr>
        <p:sp>
          <p:nvSpPr>
            <p:cNvPr id="43" name="íšļíḍé"/>
            <p:cNvSpPr/>
            <p:nvPr/>
          </p:nvSpPr>
          <p:spPr>
            <a:xfrm>
              <a:off x="681052" y="2496260"/>
              <a:ext cx="4843996" cy="3468199"/>
            </a:xfrm>
            <a:prstGeom prst="rect">
              <a:avLst/>
            </a:prstGeom>
            <a:solidFill>
              <a:schemeClr val="accent2">
                <a:lumMod val="20000"/>
                <a:lumOff val="80000"/>
                <a:alpha val="40000"/>
              </a:schemeClr>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en-US" altLang="zh-CN" sz="2000" b="1" dirty="0">
                <a:solidFill>
                  <a:schemeClr val="tx1"/>
                </a:solidFill>
              </a:endParaRPr>
            </a:p>
          </p:txBody>
        </p:sp>
        <p:sp>
          <p:nvSpPr>
            <p:cNvPr id="44" name="ïṥliḑè"/>
            <p:cNvSpPr/>
            <p:nvPr/>
          </p:nvSpPr>
          <p:spPr>
            <a:xfrm>
              <a:off x="1031209" y="2807472"/>
              <a:ext cx="4143683" cy="895350"/>
            </a:xfrm>
            <a:prstGeom prst="rect">
              <a:avLst/>
            </a:prstGeom>
            <a:solidFill>
              <a:schemeClr val="accent2"/>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r>
                <a:rPr lang="zh-CN" altLang="en-US" sz="2000" b="1" dirty="0">
                  <a:solidFill>
                    <a:srgbClr val="FFFFFF"/>
                  </a:solidFill>
                </a:rPr>
                <a:t>带宽在计算机网络中的意义</a:t>
              </a:r>
              <a:endParaRPr lang="en-US" altLang="zh-CN" sz="2000" b="1" dirty="0">
                <a:solidFill>
                  <a:srgbClr val="FFFFFF"/>
                </a:solidFill>
              </a:endParaRPr>
            </a:p>
          </p:txBody>
        </p:sp>
      </p:grpSp>
      <p:sp>
        <p:nvSpPr>
          <p:cNvPr id="10" name="椭圆 9"/>
          <p:cNvSpPr/>
          <p:nvPr/>
        </p:nvSpPr>
        <p:spPr>
          <a:xfrm>
            <a:off x="1031209" y="4014034"/>
            <a:ext cx="208721" cy="20872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1355546" y="3954909"/>
            <a:ext cx="3819346" cy="646331"/>
          </a:xfrm>
          <a:prstGeom prst="rect">
            <a:avLst/>
          </a:prstGeom>
          <a:noFill/>
        </p:spPr>
        <p:txBody>
          <a:bodyPr wrap="square" rtlCol="0">
            <a:spAutoFit/>
          </a:bodyPr>
          <a:lstStyle/>
          <a:p>
            <a:r>
              <a:rPr lang="zh-CN" altLang="en-US" b="1" dirty="0"/>
              <a:t>某个信号所包含的各种不同频率成分所占据的</a:t>
            </a:r>
            <a:r>
              <a:rPr lang="zh-CN" altLang="en-US" b="1" dirty="0">
                <a:solidFill>
                  <a:schemeClr val="accent1">
                    <a:lumMod val="75000"/>
                  </a:schemeClr>
                </a:solidFill>
              </a:rPr>
              <a:t>频率范围</a:t>
            </a:r>
            <a:r>
              <a:rPr lang="zh-CN" altLang="en-US" b="1" dirty="0"/>
              <a:t>。</a:t>
            </a:r>
            <a:endParaRPr lang="zh-CN" altLang="en-US" b="1" dirty="0"/>
          </a:p>
        </p:txBody>
      </p:sp>
      <p:sp>
        <p:nvSpPr>
          <p:cNvPr id="46" name="椭圆 45"/>
          <p:cNvSpPr/>
          <p:nvPr/>
        </p:nvSpPr>
        <p:spPr>
          <a:xfrm>
            <a:off x="1037591" y="5299436"/>
            <a:ext cx="208721" cy="20872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文本框 46"/>
          <p:cNvSpPr txBox="1"/>
          <p:nvPr/>
        </p:nvSpPr>
        <p:spPr>
          <a:xfrm>
            <a:off x="1361928" y="5240311"/>
            <a:ext cx="3819346" cy="369332"/>
          </a:xfrm>
          <a:prstGeom prst="rect">
            <a:avLst/>
          </a:prstGeom>
          <a:noFill/>
        </p:spPr>
        <p:txBody>
          <a:bodyPr wrap="square" rtlCol="0">
            <a:spAutoFit/>
          </a:bodyPr>
          <a:lstStyle/>
          <a:p>
            <a:r>
              <a:rPr lang="zh-CN" altLang="en-US" b="1" dirty="0"/>
              <a:t>单位：</a:t>
            </a:r>
            <a:r>
              <a:rPr lang="en-US" altLang="zh-CN" b="1" dirty="0"/>
              <a:t>Hz</a:t>
            </a:r>
            <a:r>
              <a:rPr lang="zh-CN" altLang="en-US" b="1" dirty="0"/>
              <a:t>（</a:t>
            </a:r>
            <a:r>
              <a:rPr lang="en-US" altLang="zh-CN" b="1" dirty="0"/>
              <a:t>kHz</a:t>
            </a:r>
            <a:r>
              <a:rPr lang="zh-CN" altLang="en-US" b="1" dirty="0"/>
              <a:t>，</a:t>
            </a:r>
            <a:r>
              <a:rPr lang="en-US" altLang="zh-CN" b="1" dirty="0"/>
              <a:t>MHz</a:t>
            </a:r>
            <a:r>
              <a:rPr lang="zh-CN" altLang="en-US" b="1" dirty="0"/>
              <a:t>，</a:t>
            </a:r>
            <a:r>
              <a:rPr lang="en-US" altLang="zh-CN" b="1" dirty="0"/>
              <a:t>GHz</a:t>
            </a:r>
            <a:r>
              <a:rPr lang="zh-CN" altLang="en-US" b="1" dirty="0"/>
              <a:t>）。</a:t>
            </a:r>
            <a:endParaRPr lang="zh-CN" altLang="en-US" b="1" dirty="0"/>
          </a:p>
        </p:txBody>
      </p:sp>
      <p:sp>
        <p:nvSpPr>
          <p:cNvPr id="48" name="椭圆 47"/>
          <p:cNvSpPr/>
          <p:nvPr/>
        </p:nvSpPr>
        <p:spPr>
          <a:xfrm>
            <a:off x="7017108" y="4014034"/>
            <a:ext cx="208721" cy="20872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文本框 48"/>
          <p:cNvSpPr txBox="1"/>
          <p:nvPr/>
        </p:nvSpPr>
        <p:spPr>
          <a:xfrm>
            <a:off x="7341445" y="3954909"/>
            <a:ext cx="3819346" cy="1200329"/>
          </a:xfrm>
          <a:prstGeom prst="rect">
            <a:avLst/>
          </a:prstGeom>
          <a:noFill/>
        </p:spPr>
        <p:txBody>
          <a:bodyPr wrap="square" rtlCol="0">
            <a:spAutoFit/>
          </a:bodyPr>
          <a:lstStyle/>
          <a:p>
            <a:r>
              <a:rPr lang="zh-CN" altLang="en-US" b="1" dirty="0"/>
              <a:t>用来表示网络的</a:t>
            </a:r>
            <a:r>
              <a:rPr lang="zh-CN" altLang="en-US" b="1" dirty="0">
                <a:solidFill>
                  <a:schemeClr val="accent1">
                    <a:lumMod val="75000"/>
                  </a:schemeClr>
                </a:solidFill>
              </a:rPr>
              <a:t>通信线路所能传送数据的能力</a:t>
            </a:r>
            <a:r>
              <a:rPr lang="zh-CN" altLang="en-US" b="1" dirty="0"/>
              <a:t>，即在单位时间内从网络中的某一点到另一点所能通过的</a:t>
            </a:r>
            <a:r>
              <a:rPr lang="zh-CN" altLang="en-US" b="1" dirty="0">
                <a:solidFill>
                  <a:schemeClr val="accent1">
                    <a:lumMod val="75000"/>
                  </a:schemeClr>
                </a:solidFill>
              </a:rPr>
              <a:t>最高数据率</a:t>
            </a:r>
            <a:r>
              <a:rPr lang="zh-CN" altLang="en-US" b="1" dirty="0"/>
              <a:t>。</a:t>
            </a:r>
            <a:endParaRPr lang="zh-CN" altLang="en-US" b="1" dirty="0"/>
          </a:p>
        </p:txBody>
      </p:sp>
      <p:sp>
        <p:nvSpPr>
          <p:cNvPr id="52" name="椭圆 51"/>
          <p:cNvSpPr/>
          <p:nvPr/>
        </p:nvSpPr>
        <p:spPr>
          <a:xfrm>
            <a:off x="7017108" y="5299436"/>
            <a:ext cx="208721" cy="20872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文本框 52"/>
          <p:cNvSpPr txBox="1"/>
          <p:nvPr/>
        </p:nvSpPr>
        <p:spPr>
          <a:xfrm>
            <a:off x="7341445" y="5240311"/>
            <a:ext cx="3989164" cy="369332"/>
          </a:xfrm>
          <a:prstGeom prst="rect">
            <a:avLst/>
          </a:prstGeom>
          <a:noFill/>
        </p:spPr>
        <p:txBody>
          <a:bodyPr wrap="square" rtlCol="0">
            <a:spAutoFit/>
          </a:bodyPr>
          <a:lstStyle/>
          <a:p>
            <a:r>
              <a:rPr lang="zh-CN" altLang="en-US" b="1" dirty="0"/>
              <a:t>单位：</a:t>
            </a:r>
            <a:r>
              <a:rPr lang="en-US" altLang="zh-CN" b="1" dirty="0"/>
              <a:t>b/s</a:t>
            </a:r>
            <a:r>
              <a:rPr lang="zh-CN" altLang="en-US" b="1" dirty="0"/>
              <a:t>（</a:t>
            </a:r>
            <a:r>
              <a:rPr lang="en-US" altLang="zh-CN" b="1" dirty="0"/>
              <a:t>kb/s</a:t>
            </a:r>
            <a:r>
              <a:rPr lang="zh-CN" altLang="en-US" b="1" dirty="0"/>
              <a:t>，</a:t>
            </a:r>
            <a:r>
              <a:rPr lang="en-US" altLang="zh-CN" b="1" dirty="0"/>
              <a:t>Mb/s</a:t>
            </a:r>
            <a:r>
              <a:rPr lang="zh-CN" altLang="en-US" b="1" dirty="0"/>
              <a:t>，</a:t>
            </a:r>
            <a:r>
              <a:rPr lang="en-US" altLang="zh-CN" b="1" dirty="0"/>
              <a:t>Gb/s</a:t>
            </a:r>
            <a:r>
              <a:rPr lang="zh-CN" altLang="en-US" b="1" dirty="0"/>
              <a:t>，</a:t>
            </a:r>
            <a:r>
              <a:rPr lang="en-US" altLang="zh-CN" b="1" dirty="0"/>
              <a:t>Tb/s</a:t>
            </a:r>
            <a:r>
              <a:rPr lang="zh-CN" altLang="en-US" b="1" dirty="0"/>
              <a:t>）。</a:t>
            </a:r>
            <a:endParaRPr lang="zh-CN" altLang="en-US" b="1" dirty="0"/>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ntr" presetSubtype="0" fill="hold" nodeType="after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800" decel="100000"/>
                                        <p:tgtEl>
                                          <p:spTgt spid="42"/>
                                        </p:tgtEl>
                                      </p:cBhvr>
                                    </p:animEffect>
                                    <p:anim calcmode="lin" valueType="num">
                                      <p:cBhvr>
                                        <p:cTn id="8" dur="800" decel="100000" fill="hold"/>
                                        <p:tgtEl>
                                          <p:spTgt spid="42"/>
                                        </p:tgtEl>
                                        <p:attrNameLst>
                                          <p:attrName>style.rotation</p:attrName>
                                        </p:attrNameLst>
                                      </p:cBhvr>
                                      <p:tavLst>
                                        <p:tav tm="0">
                                          <p:val>
                                            <p:fltVal val="-90"/>
                                          </p:val>
                                        </p:tav>
                                        <p:tav tm="100000">
                                          <p:val>
                                            <p:fltVal val="0"/>
                                          </p:val>
                                        </p:tav>
                                      </p:tavLst>
                                    </p:anim>
                                    <p:anim calcmode="lin" valueType="num">
                                      <p:cBhvr>
                                        <p:cTn id="9" dur="800" decel="100000" fill="hold"/>
                                        <p:tgtEl>
                                          <p:spTgt spid="42"/>
                                        </p:tgtEl>
                                        <p:attrNameLst>
                                          <p:attrName>ppt_x</p:attrName>
                                        </p:attrNameLst>
                                      </p:cBhvr>
                                      <p:tavLst>
                                        <p:tav tm="0">
                                          <p:val>
                                            <p:strVal val="#ppt_x+0.4"/>
                                          </p:val>
                                        </p:tav>
                                        <p:tav tm="100000">
                                          <p:val>
                                            <p:strVal val="#ppt_x-0.05"/>
                                          </p:val>
                                        </p:tav>
                                      </p:tavLst>
                                    </p:anim>
                                    <p:anim calcmode="lin" valueType="num">
                                      <p:cBhvr>
                                        <p:cTn id="10" dur="800" decel="100000" fill="hold"/>
                                        <p:tgtEl>
                                          <p:spTgt spid="42"/>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42"/>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42"/>
                                        </p:tgtEl>
                                        <p:attrNameLst>
                                          <p:attrName>ppt_y</p:attrName>
                                        </p:attrNameLst>
                                      </p:cBhvr>
                                      <p:tavLst>
                                        <p:tav tm="0">
                                          <p:val>
                                            <p:strVal val="#ppt_y+0.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grpId="0" nodeType="clickEffect">
                                  <p:stCondLst>
                                    <p:cond delay="0"/>
                                  </p:stCondLst>
                                  <p:childTnLst>
                                    <p:set>
                                      <p:cBhvr>
                                        <p:cTn id="16" dur="1" fill="hold">
                                          <p:stCondLst>
                                            <p:cond delay="0"/>
                                          </p:stCondLst>
                                        </p:cTn>
                                        <p:tgtEl>
                                          <p:spTgt spid="48"/>
                                        </p:tgtEl>
                                        <p:attrNameLst>
                                          <p:attrName>style.visibility</p:attrName>
                                        </p:attrNameLst>
                                      </p:cBhvr>
                                      <p:to>
                                        <p:strVal val="visible"/>
                                      </p:to>
                                    </p:set>
                                    <p:anim calcmode="lin" valueType="num">
                                      <p:cBhvr>
                                        <p:cTn id="17" dur="500" fill="hold"/>
                                        <p:tgtEl>
                                          <p:spTgt spid="48"/>
                                        </p:tgtEl>
                                        <p:attrNameLst>
                                          <p:attrName>ppt_w</p:attrName>
                                        </p:attrNameLst>
                                      </p:cBhvr>
                                      <p:tavLst>
                                        <p:tav tm="0">
                                          <p:val>
                                            <p:fltVal val="0"/>
                                          </p:val>
                                        </p:tav>
                                        <p:tav tm="100000">
                                          <p:val>
                                            <p:strVal val="#ppt_w"/>
                                          </p:val>
                                        </p:tav>
                                      </p:tavLst>
                                    </p:anim>
                                    <p:anim calcmode="lin" valueType="num">
                                      <p:cBhvr>
                                        <p:cTn id="18" dur="500" fill="hold"/>
                                        <p:tgtEl>
                                          <p:spTgt spid="48"/>
                                        </p:tgtEl>
                                        <p:attrNameLst>
                                          <p:attrName>ppt_h</p:attrName>
                                        </p:attrNameLst>
                                      </p:cBhvr>
                                      <p:tavLst>
                                        <p:tav tm="0">
                                          <p:val>
                                            <p:fltVal val="0"/>
                                          </p:val>
                                        </p:tav>
                                        <p:tav tm="100000">
                                          <p:val>
                                            <p:strVal val="#ppt_h"/>
                                          </p:val>
                                        </p:tav>
                                      </p:tavLst>
                                    </p:anim>
                                    <p:animEffect transition="in" filter="fade">
                                      <p:cBhvr>
                                        <p:cTn id="19" dur="500"/>
                                        <p:tgtEl>
                                          <p:spTgt spid="48"/>
                                        </p:tgtEl>
                                      </p:cBhvr>
                                    </p:animEffect>
                                  </p:childTnLst>
                                </p:cTn>
                              </p:par>
                            </p:childTnLst>
                          </p:cTn>
                        </p:par>
                        <p:par>
                          <p:cTn id="20" fill="hold">
                            <p:stCondLst>
                              <p:cond delay="500"/>
                            </p:stCondLst>
                            <p:childTnLst>
                              <p:par>
                                <p:cTn id="21" presetID="1" presetClass="entr" presetSubtype="0" fill="hold" grpId="0" nodeType="afterEffect">
                                  <p:stCondLst>
                                    <p:cond delay="0"/>
                                  </p:stCondLst>
                                  <p:iterate type="lt">
                                    <p:tmAbs val="100"/>
                                  </p:iterate>
                                  <p:childTnLst>
                                    <p:set>
                                      <p:cBhvr>
                                        <p:cTn id="22" dur="1" fill="hold">
                                          <p:stCondLst>
                                            <p:cond delay="0"/>
                                          </p:stCondLst>
                                        </p:cTn>
                                        <p:tgtEl>
                                          <p:spTgt spid="4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53" presetClass="entr" presetSubtype="16" fill="hold" grpId="0" nodeType="clickEffect">
                                  <p:stCondLst>
                                    <p:cond delay="0"/>
                                  </p:stCondLst>
                                  <p:childTnLst>
                                    <p:set>
                                      <p:cBhvr>
                                        <p:cTn id="26" dur="1" fill="hold">
                                          <p:stCondLst>
                                            <p:cond delay="0"/>
                                          </p:stCondLst>
                                        </p:cTn>
                                        <p:tgtEl>
                                          <p:spTgt spid="52"/>
                                        </p:tgtEl>
                                        <p:attrNameLst>
                                          <p:attrName>style.visibility</p:attrName>
                                        </p:attrNameLst>
                                      </p:cBhvr>
                                      <p:to>
                                        <p:strVal val="visible"/>
                                      </p:to>
                                    </p:set>
                                    <p:anim calcmode="lin" valueType="num">
                                      <p:cBhvr>
                                        <p:cTn id="27" dur="500" fill="hold"/>
                                        <p:tgtEl>
                                          <p:spTgt spid="52"/>
                                        </p:tgtEl>
                                        <p:attrNameLst>
                                          <p:attrName>ppt_w</p:attrName>
                                        </p:attrNameLst>
                                      </p:cBhvr>
                                      <p:tavLst>
                                        <p:tav tm="0">
                                          <p:val>
                                            <p:fltVal val="0"/>
                                          </p:val>
                                        </p:tav>
                                        <p:tav tm="100000">
                                          <p:val>
                                            <p:strVal val="#ppt_w"/>
                                          </p:val>
                                        </p:tav>
                                      </p:tavLst>
                                    </p:anim>
                                    <p:anim calcmode="lin" valueType="num">
                                      <p:cBhvr>
                                        <p:cTn id="28" dur="500" fill="hold"/>
                                        <p:tgtEl>
                                          <p:spTgt spid="52"/>
                                        </p:tgtEl>
                                        <p:attrNameLst>
                                          <p:attrName>ppt_h</p:attrName>
                                        </p:attrNameLst>
                                      </p:cBhvr>
                                      <p:tavLst>
                                        <p:tav tm="0">
                                          <p:val>
                                            <p:fltVal val="0"/>
                                          </p:val>
                                        </p:tav>
                                        <p:tav tm="100000">
                                          <p:val>
                                            <p:strVal val="#ppt_h"/>
                                          </p:val>
                                        </p:tav>
                                      </p:tavLst>
                                    </p:anim>
                                    <p:animEffect transition="in" filter="fade">
                                      <p:cBhvr>
                                        <p:cTn id="29" dur="500"/>
                                        <p:tgtEl>
                                          <p:spTgt spid="52"/>
                                        </p:tgtEl>
                                      </p:cBhvr>
                                    </p:animEffect>
                                  </p:childTnLst>
                                </p:cTn>
                              </p:par>
                            </p:childTnLst>
                          </p:cTn>
                        </p:par>
                        <p:par>
                          <p:cTn id="30" fill="hold">
                            <p:stCondLst>
                              <p:cond delay="500"/>
                            </p:stCondLst>
                            <p:childTnLst>
                              <p:par>
                                <p:cTn id="31" presetID="1" presetClass="entr" presetSubtype="0" fill="hold" grpId="0" nodeType="afterEffect">
                                  <p:stCondLst>
                                    <p:cond delay="0"/>
                                  </p:stCondLst>
                                  <p:iterate type="lt">
                                    <p:tmAbs val="100"/>
                                  </p:iterate>
                                  <p:childTnLst>
                                    <p:set>
                                      <p:cBhvr>
                                        <p:cTn id="32"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bldLvl="0" animBg="1"/>
      <p:bldP spid="49" grpId="0"/>
      <p:bldP spid="52" grpId="0" bldLvl="0" animBg="1"/>
      <p:bldP spid="53"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04800" y="749300"/>
            <a:ext cx="6192344" cy="400110"/>
            <a:chOff x="424117" y="898245"/>
            <a:chExt cx="6192344" cy="400110"/>
          </a:xfrm>
        </p:grpSpPr>
        <p:sp>
          <p:nvSpPr>
            <p:cNvPr id="2" name="平行四边形 1"/>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p:cNvSpPr txBox="1"/>
            <p:nvPr/>
          </p:nvSpPr>
          <p:spPr>
            <a:xfrm>
              <a:off x="1052423" y="898245"/>
              <a:ext cx="5564038" cy="400110"/>
            </a:xfrm>
            <a:prstGeom prst="rect">
              <a:avLst/>
            </a:prstGeom>
            <a:noFill/>
          </p:spPr>
          <p:txBody>
            <a:bodyPr wrap="square" rtlCol="0">
              <a:spAutoFit/>
            </a:bodyPr>
            <a:lstStyle/>
            <a:p>
              <a:r>
                <a:rPr lang="zh-CN" altLang="en-US" sz="2000" b="1" dirty="0"/>
                <a:t>计算机网络的性能指标</a:t>
              </a:r>
              <a:endParaRPr lang="zh-CN" altLang="en-US" sz="2000" b="1" dirty="0"/>
            </a:p>
          </p:txBody>
        </p:sp>
      </p:grpSp>
      <p:sp>
        <p:nvSpPr>
          <p:cNvPr id="86" name="îṡ1îḑè"/>
          <p:cNvSpPr/>
          <p:nvPr/>
        </p:nvSpPr>
        <p:spPr>
          <a:xfrm>
            <a:off x="304800" y="1299908"/>
            <a:ext cx="1334228" cy="482600"/>
          </a:xfrm>
          <a:prstGeom prst="rect">
            <a:avLst/>
          </a:prstGeom>
          <a:solidFill>
            <a:schemeClr val="bg2">
              <a:lumMod val="90000"/>
            </a:schemeClr>
          </a:solidFill>
          <a:ln w="12700" cap="rnd">
            <a:noFill/>
            <a:prstDash val="solid"/>
            <a:rou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r>
              <a:rPr lang="zh-CN" altLang="en-US" b="1" dirty="0">
                <a:solidFill>
                  <a:schemeClr val="bg1"/>
                </a:solidFill>
              </a:rPr>
              <a:t>速率</a:t>
            </a:r>
            <a:endParaRPr lang="en-GB" b="1" dirty="0">
              <a:solidFill>
                <a:schemeClr val="bg1"/>
              </a:solidFill>
            </a:endParaRPr>
          </a:p>
        </p:txBody>
      </p:sp>
      <p:sp>
        <p:nvSpPr>
          <p:cNvPr id="87" name="îṧḻîḍê"/>
          <p:cNvSpPr/>
          <p:nvPr/>
        </p:nvSpPr>
        <p:spPr>
          <a:xfrm>
            <a:off x="1768825" y="1299908"/>
            <a:ext cx="1334228" cy="482600"/>
          </a:xfrm>
          <a:prstGeom prst="rect">
            <a:avLst/>
          </a:prstGeom>
          <a:solidFill>
            <a:schemeClr val="bg2">
              <a:lumMod val="90000"/>
            </a:schemeClr>
          </a:solidFill>
          <a:ln w="12700" cap="rnd">
            <a:noFill/>
            <a:prstDash val="solid"/>
            <a:rou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r>
              <a:rPr lang="zh-CN" altLang="en-US" b="1" dirty="0">
                <a:solidFill>
                  <a:schemeClr val="bg1"/>
                </a:solidFill>
              </a:rPr>
              <a:t>带宽</a:t>
            </a:r>
            <a:endParaRPr lang="en-GB" b="1" dirty="0">
              <a:solidFill>
                <a:schemeClr val="bg1"/>
              </a:solidFill>
            </a:endParaRPr>
          </a:p>
        </p:txBody>
      </p:sp>
      <p:sp>
        <p:nvSpPr>
          <p:cNvPr id="88" name="iṡlíďè"/>
          <p:cNvSpPr/>
          <p:nvPr/>
        </p:nvSpPr>
        <p:spPr>
          <a:xfrm>
            <a:off x="3232850" y="1299908"/>
            <a:ext cx="1334228" cy="482600"/>
          </a:xfrm>
          <a:prstGeom prst="rect">
            <a:avLst/>
          </a:prstGeom>
          <a:solidFill>
            <a:schemeClr val="bg2">
              <a:lumMod val="90000"/>
            </a:schemeClr>
          </a:solidFill>
          <a:ln w="12700" cap="rnd">
            <a:noFill/>
            <a:prstDash val="solid"/>
            <a:rou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r>
              <a:rPr lang="zh-CN" altLang="en-US" b="1" dirty="0">
                <a:solidFill>
                  <a:srgbClr val="FFFFFF"/>
                </a:solidFill>
              </a:rPr>
              <a:t>吞吐量</a:t>
            </a:r>
            <a:endParaRPr lang="en-GB" b="1" dirty="0">
              <a:solidFill>
                <a:srgbClr val="FFFFFF"/>
              </a:solidFill>
            </a:endParaRPr>
          </a:p>
        </p:txBody>
      </p:sp>
      <p:sp>
        <p:nvSpPr>
          <p:cNvPr id="89" name="iṥľïdè"/>
          <p:cNvSpPr/>
          <p:nvPr/>
        </p:nvSpPr>
        <p:spPr>
          <a:xfrm>
            <a:off x="4696875" y="1299908"/>
            <a:ext cx="1334228" cy="482600"/>
          </a:xfrm>
          <a:prstGeom prst="rect">
            <a:avLst/>
          </a:prstGeom>
          <a:solidFill>
            <a:schemeClr val="bg2">
              <a:lumMod val="90000"/>
            </a:schemeClr>
          </a:solidFill>
          <a:ln w="12700" cap="rnd">
            <a:noFill/>
            <a:prstDash val="solid"/>
            <a:rou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r>
              <a:rPr lang="zh-CN" altLang="en-US" b="1" dirty="0">
                <a:solidFill>
                  <a:schemeClr val="bg1"/>
                </a:solidFill>
              </a:rPr>
              <a:t>时延</a:t>
            </a:r>
            <a:endParaRPr lang="en-GB" b="1" dirty="0">
              <a:solidFill>
                <a:schemeClr val="bg1"/>
              </a:solidFill>
            </a:endParaRPr>
          </a:p>
        </p:txBody>
      </p:sp>
      <p:sp>
        <p:nvSpPr>
          <p:cNvPr id="90" name="îśľîḍé"/>
          <p:cNvSpPr/>
          <p:nvPr/>
        </p:nvSpPr>
        <p:spPr>
          <a:xfrm>
            <a:off x="7624925" y="1299908"/>
            <a:ext cx="1334228" cy="482600"/>
          </a:xfrm>
          <a:prstGeom prst="rect">
            <a:avLst/>
          </a:prstGeom>
          <a:solidFill>
            <a:schemeClr val="bg2">
              <a:lumMod val="90000"/>
            </a:schemeClr>
          </a:solidFill>
          <a:ln w="12700" cap="rnd">
            <a:noFill/>
            <a:prstDash val="solid"/>
            <a:rou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r>
              <a:rPr lang="zh-CN" altLang="en-US" b="1" dirty="0">
                <a:solidFill>
                  <a:schemeClr val="bg1"/>
                </a:solidFill>
              </a:rPr>
              <a:t>往返时间</a:t>
            </a:r>
            <a:endParaRPr lang="en-GB" b="1" dirty="0">
              <a:solidFill>
                <a:schemeClr val="bg1"/>
              </a:solidFill>
            </a:endParaRPr>
          </a:p>
        </p:txBody>
      </p:sp>
      <p:sp>
        <p:nvSpPr>
          <p:cNvPr id="91" name="îśľîḍé"/>
          <p:cNvSpPr/>
          <p:nvPr/>
        </p:nvSpPr>
        <p:spPr>
          <a:xfrm>
            <a:off x="6160900" y="1299908"/>
            <a:ext cx="1334228" cy="482600"/>
          </a:xfrm>
          <a:prstGeom prst="rect">
            <a:avLst/>
          </a:prstGeom>
          <a:solidFill>
            <a:schemeClr val="bg2">
              <a:lumMod val="90000"/>
            </a:schemeClr>
          </a:solidFill>
          <a:ln w="12700" cap="rnd">
            <a:noFill/>
            <a:prstDash val="solid"/>
            <a:rou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r>
              <a:rPr lang="zh-CN" altLang="en-US" b="1" dirty="0">
                <a:solidFill>
                  <a:schemeClr val="bg1"/>
                </a:solidFill>
              </a:rPr>
              <a:t>时延带宽积</a:t>
            </a:r>
            <a:endParaRPr lang="en-GB" b="1" dirty="0">
              <a:solidFill>
                <a:schemeClr val="bg1"/>
              </a:solidFill>
            </a:endParaRPr>
          </a:p>
        </p:txBody>
      </p:sp>
      <p:sp>
        <p:nvSpPr>
          <p:cNvPr id="92" name="îśľîḍé"/>
          <p:cNvSpPr/>
          <p:nvPr/>
        </p:nvSpPr>
        <p:spPr>
          <a:xfrm>
            <a:off x="9088950" y="1299908"/>
            <a:ext cx="1334228" cy="482600"/>
          </a:xfrm>
          <a:prstGeom prst="rect">
            <a:avLst/>
          </a:prstGeom>
          <a:solidFill>
            <a:schemeClr val="bg2">
              <a:lumMod val="90000"/>
            </a:schemeClr>
          </a:solidFill>
          <a:ln w="12700" cap="rnd">
            <a:noFill/>
            <a:prstDash val="solid"/>
            <a:rou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r>
              <a:rPr lang="zh-CN" altLang="en-US" b="1" dirty="0">
                <a:solidFill>
                  <a:schemeClr val="bg1"/>
                </a:solidFill>
              </a:rPr>
              <a:t>利用率</a:t>
            </a:r>
            <a:endParaRPr lang="en-GB" b="1" dirty="0">
              <a:solidFill>
                <a:schemeClr val="bg1"/>
              </a:solidFill>
            </a:endParaRPr>
          </a:p>
        </p:txBody>
      </p:sp>
      <p:sp>
        <p:nvSpPr>
          <p:cNvPr id="93" name="îśľîḍé"/>
          <p:cNvSpPr/>
          <p:nvPr/>
        </p:nvSpPr>
        <p:spPr>
          <a:xfrm>
            <a:off x="10552974" y="1299908"/>
            <a:ext cx="1334228" cy="482600"/>
          </a:xfrm>
          <a:prstGeom prst="rect">
            <a:avLst/>
          </a:prstGeom>
          <a:solidFill>
            <a:schemeClr val="bg2">
              <a:lumMod val="90000"/>
            </a:schemeClr>
          </a:solidFill>
          <a:ln w="12700" cap="rnd">
            <a:noFill/>
            <a:prstDash val="solid"/>
            <a:rou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r>
              <a:rPr lang="zh-CN" altLang="en-US" b="1" dirty="0">
                <a:solidFill>
                  <a:schemeClr val="bg1"/>
                </a:solidFill>
              </a:rPr>
              <a:t>丢包率</a:t>
            </a:r>
            <a:endParaRPr lang="en-GB" b="1" dirty="0">
              <a:solidFill>
                <a:schemeClr val="bg1"/>
              </a:solidFill>
            </a:endParaRPr>
          </a:p>
        </p:txBody>
      </p:sp>
      <p:sp>
        <p:nvSpPr>
          <p:cNvPr id="35" name="îṧḻîḍê"/>
          <p:cNvSpPr/>
          <p:nvPr/>
        </p:nvSpPr>
        <p:spPr>
          <a:xfrm>
            <a:off x="1768822" y="1299908"/>
            <a:ext cx="1334228" cy="482600"/>
          </a:xfrm>
          <a:prstGeom prst="rect">
            <a:avLst/>
          </a:prstGeom>
          <a:solidFill>
            <a:schemeClr val="accent2"/>
          </a:solidFill>
          <a:ln w="12700" cap="rnd">
            <a:noFill/>
            <a:prstDash val="solid"/>
            <a:round/>
          </a:ln>
          <a:effectLst>
            <a:outerShdw blurRad="254000" dist="127000" algn="ctr" rotWithShape="0">
              <a:schemeClr val="accent2">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r>
              <a:rPr lang="zh-CN" altLang="en-US" b="1" dirty="0">
                <a:solidFill>
                  <a:schemeClr val="bg1"/>
                </a:solidFill>
              </a:rPr>
              <a:t>带宽</a:t>
            </a:r>
            <a:endParaRPr lang="en-GB" b="1" dirty="0">
              <a:solidFill>
                <a:schemeClr val="bg1"/>
              </a:solidFill>
            </a:endParaRPr>
          </a:p>
        </p:txBody>
      </p:sp>
      <p:sp>
        <p:nvSpPr>
          <p:cNvPr id="28" name="íşlïḍè"/>
          <p:cNvSpPr txBox="1"/>
          <p:nvPr/>
        </p:nvSpPr>
        <p:spPr>
          <a:xfrm>
            <a:off x="1668567" y="1972765"/>
            <a:ext cx="8854866" cy="561716"/>
          </a:xfrm>
          <a:prstGeom prst="rect">
            <a:avLst/>
          </a:prstGeom>
          <a:noFill/>
        </p:spPr>
        <p:txBody>
          <a:bodyPr wrap="square" lIns="91440" tIns="45720" rIns="91440" bIns="45720" anchor="ctr">
            <a:noAutofit/>
          </a:bodyPr>
          <a:lstStyle/>
          <a:p>
            <a:pPr algn="ctr"/>
            <a:r>
              <a:rPr lang="zh-CN" altLang="en-US" sz="2000" b="1" dirty="0">
                <a:solidFill>
                  <a:schemeClr val="accent2"/>
                </a:solidFill>
              </a:rPr>
              <a:t>数据传送速率 </a:t>
            </a:r>
            <a:r>
              <a:rPr lang="en-US" altLang="zh-CN" sz="2000" b="1" dirty="0">
                <a:solidFill>
                  <a:schemeClr val="accent2"/>
                </a:solidFill>
              </a:rPr>
              <a:t>= min [ </a:t>
            </a:r>
            <a:r>
              <a:rPr lang="zh-CN" altLang="en-US" sz="2000" b="1" dirty="0">
                <a:solidFill>
                  <a:schemeClr val="accent2"/>
                </a:solidFill>
              </a:rPr>
              <a:t>主机接口速率，线路带宽，交换机或路由器的接口速率 </a:t>
            </a:r>
            <a:r>
              <a:rPr lang="en-US" altLang="zh-CN" sz="2000" b="1" dirty="0">
                <a:solidFill>
                  <a:schemeClr val="accent2"/>
                </a:solidFill>
              </a:rPr>
              <a:t>]</a:t>
            </a:r>
            <a:endParaRPr lang="zh-CN" altLang="en-US" sz="2000" b="1" dirty="0">
              <a:solidFill>
                <a:schemeClr val="accent2"/>
              </a:solidFill>
            </a:endParaRPr>
          </a:p>
        </p:txBody>
      </p:sp>
      <p:grpSp>
        <p:nvGrpSpPr>
          <p:cNvPr id="7" name="组合 6"/>
          <p:cNvGrpSpPr/>
          <p:nvPr/>
        </p:nvGrpSpPr>
        <p:grpSpPr>
          <a:xfrm>
            <a:off x="1050262" y="2813722"/>
            <a:ext cx="10112416" cy="893326"/>
            <a:chOff x="1462413" y="2780936"/>
            <a:chExt cx="10112416" cy="893326"/>
          </a:xfrm>
        </p:grpSpPr>
        <p:cxnSp>
          <p:nvCxnSpPr>
            <p:cNvPr id="6" name="直接连接符 5"/>
            <p:cNvCxnSpPr/>
            <p:nvPr/>
          </p:nvCxnSpPr>
          <p:spPr>
            <a:xfrm>
              <a:off x="2790946" y="3276128"/>
              <a:ext cx="6480313"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pic>
          <p:nvPicPr>
            <p:cNvPr id="30" name="图形 29"/>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262320" y="2780936"/>
              <a:ext cx="709480" cy="686218"/>
            </a:xfrm>
            <a:prstGeom prst="rect">
              <a:avLst/>
            </a:prstGeom>
          </p:spPr>
        </p:pic>
        <p:pic>
          <p:nvPicPr>
            <p:cNvPr id="31" name="图形 30"/>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920690" y="2992524"/>
              <a:ext cx="835374" cy="561717"/>
            </a:xfrm>
            <a:prstGeom prst="rect">
              <a:avLst/>
            </a:prstGeom>
          </p:spPr>
        </p:pic>
        <p:sp>
          <p:nvSpPr>
            <p:cNvPr id="34" name="íşlïḍè"/>
            <p:cNvSpPr txBox="1"/>
            <p:nvPr/>
          </p:nvSpPr>
          <p:spPr>
            <a:xfrm>
              <a:off x="1462413" y="3057560"/>
              <a:ext cx="709480" cy="400880"/>
            </a:xfrm>
            <a:prstGeom prst="rect">
              <a:avLst/>
            </a:prstGeom>
            <a:noFill/>
          </p:spPr>
          <p:txBody>
            <a:bodyPr wrap="square" lIns="91440" tIns="45720" rIns="91440" bIns="45720" anchor="ctr">
              <a:noAutofit/>
            </a:bodyPr>
            <a:lstStyle/>
            <a:p>
              <a:pPr algn="ctr"/>
              <a:r>
                <a:rPr lang="zh-CN" altLang="en-US" b="1" dirty="0"/>
                <a:t>主机</a:t>
              </a:r>
              <a:endParaRPr lang="zh-CN" altLang="en-US" b="1" dirty="0"/>
            </a:p>
          </p:txBody>
        </p:sp>
        <p:sp>
          <p:nvSpPr>
            <p:cNvPr id="36" name="íşlïḍè"/>
            <p:cNvSpPr txBox="1"/>
            <p:nvPr/>
          </p:nvSpPr>
          <p:spPr>
            <a:xfrm>
              <a:off x="9756064" y="3057560"/>
              <a:ext cx="1818765" cy="400880"/>
            </a:xfrm>
            <a:prstGeom prst="rect">
              <a:avLst/>
            </a:prstGeom>
            <a:noFill/>
          </p:spPr>
          <p:txBody>
            <a:bodyPr wrap="square" lIns="91440" tIns="45720" rIns="91440" bIns="45720" anchor="ctr">
              <a:noAutofit/>
            </a:bodyPr>
            <a:lstStyle/>
            <a:p>
              <a:r>
                <a:rPr lang="zh-CN" altLang="en-US" b="1" dirty="0"/>
                <a:t>交换机</a:t>
              </a:r>
              <a:endParaRPr lang="zh-CN" altLang="en-US" b="1" dirty="0"/>
            </a:p>
          </p:txBody>
        </p:sp>
        <p:sp>
          <p:nvSpPr>
            <p:cNvPr id="37" name="íşlïḍè"/>
            <p:cNvSpPr txBox="1"/>
            <p:nvPr/>
          </p:nvSpPr>
          <p:spPr>
            <a:xfrm>
              <a:off x="2797758" y="3273382"/>
              <a:ext cx="1102206" cy="400880"/>
            </a:xfrm>
            <a:prstGeom prst="rect">
              <a:avLst/>
            </a:prstGeom>
            <a:noFill/>
          </p:spPr>
          <p:txBody>
            <a:bodyPr wrap="square" lIns="91440" tIns="45720" rIns="91440" bIns="45720" anchor="ctr">
              <a:noAutofit/>
            </a:bodyPr>
            <a:lstStyle/>
            <a:p>
              <a:pPr algn="ctr"/>
              <a:r>
                <a:rPr lang="zh-CN" altLang="en-US" b="1" dirty="0"/>
                <a:t>接口速率</a:t>
              </a:r>
              <a:endParaRPr lang="zh-CN" altLang="en-US" b="1" dirty="0"/>
            </a:p>
          </p:txBody>
        </p:sp>
        <p:sp>
          <p:nvSpPr>
            <p:cNvPr id="39" name="íşlïḍè"/>
            <p:cNvSpPr txBox="1"/>
            <p:nvPr/>
          </p:nvSpPr>
          <p:spPr>
            <a:xfrm>
              <a:off x="7968069" y="3273382"/>
              <a:ext cx="1102206" cy="400880"/>
            </a:xfrm>
            <a:prstGeom prst="rect">
              <a:avLst/>
            </a:prstGeom>
            <a:noFill/>
          </p:spPr>
          <p:txBody>
            <a:bodyPr wrap="square" lIns="91440" tIns="45720" rIns="91440" bIns="45720" anchor="ctr">
              <a:noAutofit/>
            </a:bodyPr>
            <a:lstStyle/>
            <a:p>
              <a:pPr algn="ctr"/>
              <a:r>
                <a:rPr lang="zh-CN" altLang="en-US" b="1" dirty="0"/>
                <a:t>接口速率</a:t>
              </a:r>
              <a:endParaRPr lang="zh-CN" altLang="en-US" b="1" dirty="0"/>
            </a:p>
          </p:txBody>
        </p:sp>
        <p:sp>
          <p:nvSpPr>
            <p:cNvPr id="41" name="íşlïḍè"/>
            <p:cNvSpPr txBox="1"/>
            <p:nvPr/>
          </p:nvSpPr>
          <p:spPr>
            <a:xfrm>
              <a:off x="5544897" y="2848919"/>
              <a:ext cx="1102206" cy="400880"/>
            </a:xfrm>
            <a:prstGeom prst="rect">
              <a:avLst/>
            </a:prstGeom>
            <a:noFill/>
          </p:spPr>
          <p:txBody>
            <a:bodyPr wrap="square" lIns="91440" tIns="45720" rIns="91440" bIns="45720" anchor="ctr">
              <a:noAutofit/>
            </a:bodyPr>
            <a:lstStyle/>
            <a:p>
              <a:pPr algn="ctr"/>
              <a:r>
                <a:rPr lang="zh-CN" altLang="en-US" b="1" dirty="0"/>
                <a:t>线路带宽</a:t>
              </a:r>
              <a:endParaRPr lang="zh-CN" altLang="en-US" b="1" dirty="0"/>
            </a:p>
          </p:txBody>
        </p:sp>
      </p:grpSp>
      <p:graphicFrame>
        <p:nvGraphicFramePr>
          <p:cNvPr id="9" name="表格 11"/>
          <p:cNvGraphicFramePr>
            <a:graphicFrameLocks noGrp="1"/>
          </p:cNvGraphicFramePr>
          <p:nvPr/>
        </p:nvGraphicFramePr>
        <p:xfrm>
          <a:off x="1940894" y="3981280"/>
          <a:ext cx="8310212" cy="2123440"/>
        </p:xfrm>
        <a:graphic>
          <a:graphicData uri="http://schemas.openxmlformats.org/drawingml/2006/table">
            <a:tbl>
              <a:tblPr firstRow="1" bandRow="1">
                <a:tableStyleId>{5C22544A-7EE6-4342-B048-85BDC9FD1C3A}</a:tableStyleId>
              </a:tblPr>
              <a:tblGrid>
                <a:gridCol w="2077553"/>
                <a:gridCol w="2077553"/>
                <a:gridCol w="2077553"/>
                <a:gridCol w="2077553"/>
              </a:tblGrid>
              <a:tr h="370840">
                <a:tc>
                  <a:txBody>
                    <a:bodyPr/>
                    <a:lstStyle/>
                    <a:p>
                      <a:pPr algn="ctr"/>
                      <a:r>
                        <a:rPr lang="zh-CN" altLang="en-US" b="1" dirty="0">
                          <a:solidFill>
                            <a:schemeClr val="tx1"/>
                          </a:solidFill>
                        </a:rPr>
                        <a:t>数据传送速率</a:t>
                      </a:r>
                      <a:endParaRPr lang="zh-CN" altLang="en-US" b="1" dirty="0">
                        <a:solidFill>
                          <a:schemeClr val="tx1"/>
                        </a:solidFill>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b="1" dirty="0">
                          <a:solidFill>
                            <a:schemeClr val="tx1"/>
                          </a:solidFill>
                        </a:rPr>
                        <a:t>主机的</a:t>
                      </a:r>
                      <a:endParaRPr lang="en-US" altLang="zh-CN" b="1" dirty="0">
                        <a:solidFill>
                          <a:schemeClr val="tx1"/>
                        </a:solidFill>
                      </a:endParaRPr>
                    </a:p>
                    <a:p>
                      <a:pPr algn="ctr"/>
                      <a:r>
                        <a:rPr lang="zh-CN" altLang="en-US" b="1" dirty="0">
                          <a:solidFill>
                            <a:schemeClr val="tx1"/>
                          </a:solidFill>
                        </a:rPr>
                        <a:t>接口速率</a:t>
                      </a: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b="1" dirty="0">
                          <a:solidFill>
                            <a:schemeClr val="tx1"/>
                          </a:solidFill>
                        </a:rPr>
                        <a:t>线路带宽</a:t>
                      </a: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b="1" dirty="0">
                          <a:solidFill>
                            <a:schemeClr val="tx1"/>
                          </a:solidFill>
                        </a:rPr>
                        <a:t>交换机或路由器的</a:t>
                      </a:r>
                      <a:endParaRPr lang="en-US" altLang="zh-CN" b="1" dirty="0">
                        <a:solidFill>
                          <a:schemeClr val="tx1"/>
                        </a:solidFill>
                      </a:endParaRPr>
                    </a:p>
                    <a:p>
                      <a:pPr algn="ctr"/>
                      <a:r>
                        <a:rPr lang="zh-CN" altLang="en-US" b="1" dirty="0">
                          <a:solidFill>
                            <a:schemeClr val="tx1"/>
                          </a:solidFill>
                        </a:rPr>
                        <a:t>接口速率</a:t>
                      </a:r>
                      <a:endParaRPr lang="en-US" altLang="zh-CN"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p>
                      <a:endParaRPr lang="zh-CN" altLang="en-US" b="1" dirty="0">
                        <a:solidFill>
                          <a:schemeClr val="tx1"/>
                        </a:solidFill>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p>
                      <a:endParaRPr lang="zh-CN" altLang="en-US" b="1" dirty="0">
                        <a:solidFill>
                          <a:schemeClr val="tx1"/>
                        </a:solidFill>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p>
                      <a:endParaRPr lang="zh-CN" altLang="en-US" b="1" dirty="0">
                        <a:solidFill>
                          <a:schemeClr val="tx1"/>
                        </a:solidFill>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b="1">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p>
                      <a:endParaRPr lang="zh-CN" altLang="en-US" b="1" dirty="0">
                        <a:solidFill>
                          <a:schemeClr val="tx1"/>
                        </a:solidFill>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Tree>
    <p:custDataLst>
      <p:tags r:id="rId4"/>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additive="base">
                                        <p:cTn id="7" dur="500" fill="hold"/>
                                        <p:tgtEl>
                                          <p:spTgt spid="28"/>
                                        </p:tgtEl>
                                        <p:attrNameLst>
                                          <p:attrName>ppt_x</p:attrName>
                                        </p:attrNameLst>
                                      </p:cBhvr>
                                      <p:tavLst>
                                        <p:tav tm="0">
                                          <p:val>
                                            <p:strVal val="#ppt_x"/>
                                          </p:val>
                                        </p:tav>
                                        <p:tav tm="100000">
                                          <p:val>
                                            <p:strVal val="#ppt_x"/>
                                          </p:val>
                                        </p:tav>
                                      </p:tavLst>
                                    </p:anim>
                                    <p:anim calcmode="lin" valueType="num">
                                      <p:cBhvr additive="base">
                                        <p:cTn id="8"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0"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800" decel="100000"/>
                                        <p:tgtEl>
                                          <p:spTgt spid="7"/>
                                        </p:tgtEl>
                                      </p:cBhvr>
                                    </p:animEffect>
                                    <p:anim calcmode="lin" valueType="num">
                                      <p:cBhvr>
                                        <p:cTn id="14" dur="800" decel="100000" fill="hold"/>
                                        <p:tgtEl>
                                          <p:spTgt spid="7"/>
                                        </p:tgtEl>
                                        <p:attrNameLst>
                                          <p:attrName>style.rotation</p:attrName>
                                        </p:attrNameLst>
                                      </p:cBhvr>
                                      <p:tavLst>
                                        <p:tav tm="0">
                                          <p:val>
                                            <p:fltVal val="-90"/>
                                          </p:val>
                                        </p:tav>
                                        <p:tav tm="100000">
                                          <p:val>
                                            <p:fltVal val="0"/>
                                          </p:val>
                                        </p:tav>
                                      </p:tavLst>
                                    </p:anim>
                                    <p:anim calcmode="lin" valueType="num">
                                      <p:cBhvr>
                                        <p:cTn id="15" dur="800" decel="100000" fill="hold"/>
                                        <p:tgtEl>
                                          <p:spTgt spid="7"/>
                                        </p:tgtEl>
                                        <p:attrNameLst>
                                          <p:attrName>ppt_x</p:attrName>
                                        </p:attrNameLst>
                                      </p:cBhvr>
                                      <p:tavLst>
                                        <p:tav tm="0">
                                          <p:val>
                                            <p:strVal val="#ppt_x+0.4"/>
                                          </p:val>
                                        </p:tav>
                                        <p:tav tm="100000">
                                          <p:val>
                                            <p:strVal val="#ppt_x-0.05"/>
                                          </p:val>
                                        </p:tav>
                                      </p:tavLst>
                                    </p:anim>
                                    <p:anim calcmode="lin" valueType="num">
                                      <p:cBhvr>
                                        <p:cTn id="16" dur="800" decel="100000" fill="hold"/>
                                        <p:tgtEl>
                                          <p:spTgt spid="7"/>
                                        </p:tgtEl>
                                        <p:attrNameLst>
                                          <p:attrName>ppt_y</p:attrName>
                                        </p:attrNameLst>
                                      </p:cBhvr>
                                      <p:tavLst>
                                        <p:tav tm="0">
                                          <p:val>
                                            <p:strVal val="#ppt_y-0.4"/>
                                          </p:val>
                                        </p:tav>
                                        <p:tav tm="100000">
                                          <p:val>
                                            <p:strVal val="#ppt_y+0.1"/>
                                          </p:val>
                                        </p:tav>
                                      </p:tavLst>
                                    </p:anim>
                                    <p:anim calcmode="lin" valueType="num">
                                      <p:cBhvr>
                                        <p:cTn id="17" dur="200" accel="100000" fill="hold">
                                          <p:stCondLst>
                                            <p:cond delay="800"/>
                                          </p:stCondLst>
                                        </p:cTn>
                                        <p:tgtEl>
                                          <p:spTgt spid="7"/>
                                        </p:tgtEl>
                                        <p:attrNameLst>
                                          <p:attrName>ppt_x</p:attrName>
                                        </p:attrNameLst>
                                      </p:cBhvr>
                                      <p:tavLst>
                                        <p:tav tm="0">
                                          <p:val>
                                            <p:strVal val="#ppt_x-0.05"/>
                                          </p:val>
                                        </p:tav>
                                        <p:tav tm="100000">
                                          <p:val>
                                            <p:strVal val="#ppt_x"/>
                                          </p:val>
                                        </p:tav>
                                      </p:tavLst>
                                    </p:anim>
                                    <p:anim calcmode="lin" valueType="num">
                                      <p:cBhvr>
                                        <p:cTn id="18" dur="200" accel="100000" fill="hold">
                                          <p:stCondLst>
                                            <p:cond delay="800"/>
                                          </p:stCondLst>
                                        </p:cTn>
                                        <p:tgtEl>
                                          <p:spTgt spid="7"/>
                                        </p:tgtEl>
                                        <p:attrNameLst>
                                          <p:attrName>ppt_y</p:attrName>
                                        </p:attrNameLst>
                                      </p:cBhvr>
                                      <p:tavLst>
                                        <p:tav tm="0">
                                          <p:val>
                                            <p:strVal val="#ppt_y+0.1"/>
                                          </p:val>
                                        </p:tav>
                                        <p:tav tm="100000">
                                          <p:val>
                                            <p:strVal val="#ppt_y"/>
                                          </p:val>
                                        </p:tav>
                                      </p:tavLst>
                                    </p:anim>
                                  </p:childTnLst>
                                </p:cTn>
                              </p:par>
                              <p:par>
                                <p:cTn id="19" presetID="30"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800" decel="100000"/>
                                        <p:tgtEl>
                                          <p:spTgt spid="9"/>
                                        </p:tgtEl>
                                      </p:cBhvr>
                                    </p:animEffect>
                                    <p:anim calcmode="lin" valueType="num">
                                      <p:cBhvr>
                                        <p:cTn id="22" dur="800" decel="100000" fill="hold"/>
                                        <p:tgtEl>
                                          <p:spTgt spid="9"/>
                                        </p:tgtEl>
                                        <p:attrNameLst>
                                          <p:attrName>style.rotation</p:attrName>
                                        </p:attrNameLst>
                                      </p:cBhvr>
                                      <p:tavLst>
                                        <p:tav tm="0">
                                          <p:val>
                                            <p:fltVal val="-90"/>
                                          </p:val>
                                        </p:tav>
                                        <p:tav tm="100000">
                                          <p:val>
                                            <p:fltVal val="0"/>
                                          </p:val>
                                        </p:tav>
                                      </p:tavLst>
                                    </p:anim>
                                    <p:anim calcmode="lin" valueType="num">
                                      <p:cBhvr>
                                        <p:cTn id="23" dur="800" decel="100000" fill="hold"/>
                                        <p:tgtEl>
                                          <p:spTgt spid="9"/>
                                        </p:tgtEl>
                                        <p:attrNameLst>
                                          <p:attrName>ppt_x</p:attrName>
                                        </p:attrNameLst>
                                      </p:cBhvr>
                                      <p:tavLst>
                                        <p:tav tm="0">
                                          <p:val>
                                            <p:strVal val="#ppt_x+0.4"/>
                                          </p:val>
                                        </p:tav>
                                        <p:tav tm="100000">
                                          <p:val>
                                            <p:strVal val="#ppt_x-0.05"/>
                                          </p:val>
                                        </p:tav>
                                      </p:tavLst>
                                    </p:anim>
                                    <p:anim calcmode="lin" valueType="num">
                                      <p:cBhvr>
                                        <p:cTn id="24" dur="800" decel="100000" fill="hold"/>
                                        <p:tgtEl>
                                          <p:spTgt spid="9"/>
                                        </p:tgtEl>
                                        <p:attrNameLst>
                                          <p:attrName>ppt_y</p:attrName>
                                        </p:attrNameLst>
                                      </p:cBhvr>
                                      <p:tavLst>
                                        <p:tav tm="0">
                                          <p:val>
                                            <p:strVal val="#ppt_y-0.4"/>
                                          </p:val>
                                        </p:tav>
                                        <p:tav tm="100000">
                                          <p:val>
                                            <p:strVal val="#ppt_y+0.1"/>
                                          </p:val>
                                        </p:tav>
                                      </p:tavLst>
                                    </p:anim>
                                    <p:anim calcmode="lin" valueType="num">
                                      <p:cBhvr>
                                        <p:cTn id="25" dur="200" accel="100000" fill="hold">
                                          <p:stCondLst>
                                            <p:cond delay="800"/>
                                          </p:stCondLst>
                                        </p:cTn>
                                        <p:tgtEl>
                                          <p:spTgt spid="9"/>
                                        </p:tgtEl>
                                        <p:attrNameLst>
                                          <p:attrName>ppt_x</p:attrName>
                                        </p:attrNameLst>
                                      </p:cBhvr>
                                      <p:tavLst>
                                        <p:tav tm="0">
                                          <p:val>
                                            <p:strVal val="#ppt_x-0.05"/>
                                          </p:val>
                                        </p:tav>
                                        <p:tav tm="100000">
                                          <p:val>
                                            <p:strVal val="#ppt_x"/>
                                          </p:val>
                                        </p:tav>
                                      </p:tavLst>
                                    </p:anim>
                                    <p:anim calcmode="lin" valueType="num">
                                      <p:cBhvr>
                                        <p:cTn id="26" dur="200" accel="100000" fill="hold">
                                          <p:stCondLst>
                                            <p:cond delay="800"/>
                                          </p:stCondLst>
                                        </p:cTn>
                                        <p:tgtEl>
                                          <p:spTgt spid="9"/>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3156764" y="1188116"/>
            <a:ext cx="5900079" cy="2606668"/>
            <a:chOff x="3156764" y="1188116"/>
            <a:chExt cx="5900079" cy="2606668"/>
          </a:xfrm>
        </p:grpSpPr>
        <p:sp>
          <p:nvSpPr>
            <p:cNvPr id="12" name="íşlïḍè"/>
            <p:cNvSpPr txBox="1"/>
            <p:nvPr/>
          </p:nvSpPr>
          <p:spPr>
            <a:xfrm>
              <a:off x="3643271" y="1188116"/>
              <a:ext cx="4934981" cy="419100"/>
            </a:xfrm>
            <a:prstGeom prst="rect">
              <a:avLst/>
            </a:prstGeom>
            <a:noFill/>
          </p:spPr>
          <p:txBody>
            <a:bodyPr wrap="square" lIns="91440" tIns="45720" rIns="91440" bIns="45720" anchor="ctr">
              <a:noAutofit/>
            </a:bodyPr>
            <a:lstStyle/>
            <a:p>
              <a:pPr algn="ctr"/>
              <a:r>
                <a:rPr lang="en-US" altLang="zh-CN" sz="2400" b="1" dirty="0"/>
                <a:t>1.3 </a:t>
              </a:r>
              <a:r>
                <a:rPr lang="zh-CN" altLang="en-US" sz="2400" b="1" dirty="0"/>
                <a:t>电路交换、分组交换和报文交换</a:t>
              </a:r>
              <a:endParaRPr lang="en-US" altLang="zh-CN" sz="2400" b="1" dirty="0"/>
            </a:p>
          </p:txBody>
        </p:sp>
        <p:grpSp>
          <p:nvGrpSpPr>
            <p:cNvPr id="6" name="组合 5"/>
            <p:cNvGrpSpPr/>
            <p:nvPr/>
          </p:nvGrpSpPr>
          <p:grpSpPr>
            <a:xfrm>
              <a:off x="3156764" y="2010058"/>
              <a:ext cx="5900079" cy="595554"/>
              <a:chOff x="1183243" y="2200834"/>
              <a:chExt cx="5900079" cy="595554"/>
            </a:xfrm>
          </p:grpSpPr>
          <p:sp>
            <p:nvSpPr>
              <p:cNvPr id="5" name="平行四边形 4"/>
              <p:cNvSpPr/>
              <p:nvPr/>
            </p:nvSpPr>
            <p:spPr>
              <a:xfrm>
                <a:off x="1183243" y="2200834"/>
                <a:ext cx="828092" cy="595554"/>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latin typeface="Impact" panose="020B0806030902050204" pitchFamily="34" charset="0"/>
                  </a:rPr>
                  <a:t>01</a:t>
                </a:r>
                <a:endParaRPr lang="zh-CN" altLang="en-US" sz="2800" dirty="0">
                  <a:latin typeface="Impact" panose="020B0806030902050204" pitchFamily="34" charset="0"/>
                </a:endParaRPr>
              </a:p>
            </p:txBody>
          </p:sp>
          <p:sp>
            <p:nvSpPr>
              <p:cNvPr id="25" name="平行四边形 24"/>
              <p:cNvSpPr/>
              <p:nvPr/>
            </p:nvSpPr>
            <p:spPr>
              <a:xfrm>
                <a:off x="1858680" y="2200834"/>
                <a:ext cx="5224642" cy="595554"/>
              </a:xfrm>
              <a:prstGeom prst="parallelogram">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200" b="1" dirty="0">
                    <a:solidFill>
                      <a:schemeClr val="tx1"/>
                    </a:solidFill>
                    <a:latin typeface="Impact" panose="020B0806030902050204" pitchFamily="34" charset="0"/>
                  </a:rPr>
                  <a:t>电路交换、分组交换和报文交换</a:t>
                </a:r>
                <a:endParaRPr lang="zh-CN" altLang="en-US" sz="2200" b="1" dirty="0">
                  <a:solidFill>
                    <a:schemeClr val="tx1"/>
                  </a:solidFill>
                  <a:latin typeface="Impact" panose="020B0806030902050204" pitchFamily="34" charset="0"/>
                </a:endParaRPr>
              </a:p>
            </p:txBody>
          </p:sp>
        </p:grpSp>
        <p:grpSp>
          <p:nvGrpSpPr>
            <p:cNvPr id="32" name="组合 31"/>
            <p:cNvGrpSpPr/>
            <p:nvPr/>
          </p:nvGrpSpPr>
          <p:grpSpPr>
            <a:xfrm>
              <a:off x="3156764" y="3199230"/>
              <a:ext cx="5900079" cy="595554"/>
              <a:chOff x="1183242" y="3390006"/>
              <a:chExt cx="5900079" cy="595554"/>
            </a:xfrm>
          </p:grpSpPr>
          <p:sp>
            <p:nvSpPr>
              <p:cNvPr id="27" name="平行四边形 26"/>
              <p:cNvSpPr/>
              <p:nvPr/>
            </p:nvSpPr>
            <p:spPr>
              <a:xfrm>
                <a:off x="1183242" y="3390006"/>
                <a:ext cx="828092" cy="595554"/>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latin typeface="Impact" panose="020B0806030902050204" pitchFamily="34" charset="0"/>
                  </a:rPr>
                  <a:t>02</a:t>
                </a:r>
                <a:endParaRPr lang="zh-CN" altLang="en-US" sz="2800" dirty="0">
                  <a:latin typeface="Impact" panose="020B0806030902050204" pitchFamily="34" charset="0"/>
                </a:endParaRPr>
              </a:p>
            </p:txBody>
          </p:sp>
          <p:sp>
            <p:nvSpPr>
              <p:cNvPr id="28" name="平行四边形 27"/>
              <p:cNvSpPr/>
              <p:nvPr/>
            </p:nvSpPr>
            <p:spPr>
              <a:xfrm>
                <a:off x="1858679" y="3390006"/>
                <a:ext cx="5224642" cy="595554"/>
              </a:xfrm>
              <a:prstGeom prst="parallelogram">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200" b="1" dirty="0">
                    <a:solidFill>
                      <a:schemeClr val="tx1"/>
                    </a:solidFill>
                    <a:latin typeface="Impact" panose="020B0806030902050204" pitchFamily="34" charset="0"/>
                  </a:rPr>
                  <a:t>三种交换的对比</a:t>
                </a:r>
                <a:endParaRPr lang="zh-CN" altLang="en-US" sz="2200" b="1" dirty="0">
                  <a:solidFill>
                    <a:schemeClr val="tx1"/>
                  </a:solidFill>
                  <a:latin typeface="Impact" panose="020B0806030902050204" pitchFamily="34" charset="0"/>
                </a:endParaRP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04800" y="749300"/>
            <a:ext cx="6192344" cy="400110"/>
            <a:chOff x="424117" y="898245"/>
            <a:chExt cx="6192344" cy="400110"/>
          </a:xfrm>
        </p:grpSpPr>
        <p:sp>
          <p:nvSpPr>
            <p:cNvPr id="2" name="平行四边形 1"/>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p:cNvSpPr txBox="1"/>
            <p:nvPr/>
          </p:nvSpPr>
          <p:spPr>
            <a:xfrm>
              <a:off x="1052423" y="898245"/>
              <a:ext cx="5564038" cy="400110"/>
            </a:xfrm>
            <a:prstGeom prst="rect">
              <a:avLst/>
            </a:prstGeom>
            <a:noFill/>
          </p:spPr>
          <p:txBody>
            <a:bodyPr wrap="square" rtlCol="0">
              <a:spAutoFit/>
            </a:bodyPr>
            <a:lstStyle/>
            <a:p>
              <a:r>
                <a:rPr lang="zh-CN" altLang="en-US" sz="2000" b="1" dirty="0"/>
                <a:t>计算机网络的性能指标</a:t>
              </a:r>
              <a:endParaRPr lang="zh-CN" altLang="en-US" sz="2000" b="1" dirty="0"/>
            </a:p>
          </p:txBody>
        </p:sp>
      </p:grpSp>
      <p:sp>
        <p:nvSpPr>
          <p:cNvPr id="86" name="îṡ1îḑè"/>
          <p:cNvSpPr/>
          <p:nvPr/>
        </p:nvSpPr>
        <p:spPr>
          <a:xfrm>
            <a:off x="304800" y="1299908"/>
            <a:ext cx="1334228" cy="482600"/>
          </a:xfrm>
          <a:prstGeom prst="rect">
            <a:avLst/>
          </a:prstGeom>
          <a:solidFill>
            <a:schemeClr val="bg2">
              <a:lumMod val="90000"/>
            </a:schemeClr>
          </a:solidFill>
          <a:ln w="12700" cap="rnd">
            <a:noFill/>
            <a:prstDash val="solid"/>
            <a:rou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r>
              <a:rPr lang="zh-CN" altLang="en-US" b="1" dirty="0">
                <a:solidFill>
                  <a:schemeClr val="bg1"/>
                </a:solidFill>
              </a:rPr>
              <a:t>速率</a:t>
            </a:r>
            <a:endParaRPr lang="en-GB" b="1" dirty="0">
              <a:solidFill>
                <a:schemeClr val="bg1"/>
              </a:solidFill>
            </a:endParaRPr>
          </a:p>
        </p:txBody>
      </p:sp>
      <p:sp>
        <p:nvSpPr>
          <p:cNvPr id="87" name="îṧḻîḍê"/>
          <p:cNvSpPr/>
          <p:nvPr/>
        </p:nvSpPr>
        <p:spPr>
          <a:xfrm>
            <a:off x="1768825" y="1299908"/>
            <a:ext cx="1334228" cy="482600"/>
          </a:xfrm>
          <a:prstGeom prst="rect">
            <a:avLst/>
          </a:prstGeom>
          <a:solidFill>
            <a:schemeClr val="bg2">
              <a:lumMod val="90000"/>
            </a:schemeClr>
          </a:solidFill>
          <a:ln w="12700" cap="rnd">
            <a:noFill/>
            <a:prstDash val="solid"/>
            <a:rou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r>
              <a:rPr lang="zh-CN" altLang="en-US" b="1" dirty="0">
                <a:solidFill>
                  <a:schemeClr val="bg1"/>
                </a:solidFill>
              </a:rPr>
              <a:t>带宽</a:t>
            </a:r>
            <a:endParaRPr lang="en-GB" b="1" dirty="0">
              <a:solidFill>
                <a:schemeClr val="bg1"/>
              </a:solidFill>
            </a:endParaRPr>
          </a:p>
        </p:txBody>
      </p:sp>
      <p:sp>
        <p:nvSpPr>
          <p:cNvPr id="88" name="iṡlíďè"/>
          <p:cNvSpPr/>
          <p:nvPr/>
        </p:nvSpPr>
        <p:spPr>
          <a:xfrm>
            <a:off x="3232850" y="1299908"/>
            <a:ext cx="1334228" cy="482600"/>
          </a:xfrm>
          <a:prstGeom prst="rect">
            <a:avLst/>
          </a:prstGeom>
          <a:solidFill>
            <a:schemeClr val="bg2">
              <a:lumMod val="90000"/>
            </a:schemeClr>
          </a:solidFill>
          <a:ln w="12700" cap="rnd">
            <a:noFill/>
            <a:prstDash val="solid"/>
            <a:rou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r>
              <a:rPr lang="zh-CN" altLang="en-US" b="1" dirty="0">
                <a:solidFill>
                  <a:srgbClr val="FFFFFF"/>
                </a:solidFill>
              </a:rPr>
              <a:t>吞吐量</a:t>
            </a:r>
            <a:endParaRPr lang="en-GB" b="1" dirty="0">
              <a:solidFill>
                <a:srgbClr val="FFFFFF"/>
              </a:solidFill>
            </a:endParaRPr>
          </a:p>
        </p:txBody>
      </p:sp>
      <p:sp>
        <p:nvSpPr>
          <p:cNvPr id="89" name="iṥľïdè"/>
          <p:cNvSpPr/>
          <p:nvPr/>
        </p:nvSpPr>
        <p:spPr>
          <a:xfrm>
            <a:off x="4696875" y="1299908"/>
            <a:ext cx="1334228" cy="482600"/>
          </a:xfrm>
          <a:prstGeom prst="rect">
            <a:avLst/>
          </a:prstGeom>
          <a:solidFill>
            <a:schemeClr val="bg2">
              <a:lumMod val="90000"/>
            </a:schemeClr>
          </a:solidFill>
          <a:ln w="12700" cap="rnd">
            <a:noFill/>
            <a:prstDash val="solid"/>
            <a:rou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r>
              <a:rPr lang="zh-CN" altLang="en-US" b="1" dirty="0">
                <a:solidFill>
                  <a:schemeClr val="bg1"/>
                </a:solidFill>
              </a:rPr>
              <a:t>时延</a:t>
            </a:r>
            <a:endParaRPr lang="en-GB" b="1" dirty="0">
              <a:solidFill>
                <a:schemeClr val="bg1"/>
              </a:solidFill>
            </a:endParaRPr>
          </a:p>
        </p:txBody>
      </p:sp>
      <p:sp>
        <p:nvSpPr>
          <p:cNvPr id="90" name="îśľîḍé"/>
          <p:cNvSpPr/>
          <p:nvPr/>
        </p:nvSpPr>
        <p:spPr>
          <a:xfrm>
            <a:off x="7624925" y="1299908"/>
            <a:ext cx="1334228" cy="482600"/>
          </a:xfrm>
          <a:prstGeom prst="rect">
            <a:avLst/>
          </a:prstGeom>
          <a:solidFill>
            <a:schemeClr val="bg2">
              <a:lumMod val="90000"/>
            </a:schemeClr>
          </a:solidFill>
          <a:ln w="12700" cap="rnd">
            <a:noFill/>
            <a:prstDash val="solid"/>
            <a:rou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r>
              <a:rPr lang="zh-CN" altLang="en-US" b="1" dirty="0">
                <a:solidFill>
                  <a:schemeClr val="bg1"/>
                </a:solidFill>
              </a:rPr>
              <a:t>往返时间</a:t>
            </a:r>
            <a:endParaRPr lang="en-GB" b="1" dirty="0">
              <a:solidFill>
                <a:schemeClr val="bg1"/>
              </a:solidFill>
            </a:endParaRPr>
          </a:p>
        </p:txBody>
      </p:sp>
      <p:sp>
        <p:nvSpPr>
          <p:cNvPr id="91" name="îśľîḍé"/>
          <p:cNvSpPr/>
          <p:nvPr/>
        </p:nvSpPr>
        <p:spPr>
          <a:xfrm>
            <a:off x="6160900" y="1299908"/>
            <a:ext cx="1334228" cy="482600"/>
          </a:xfrm>
          <a:prstGeom prst="rect">
            <a:avLst/>
          </a:prstGeom>
          <a:solidFill>
            <a:schemeClr val="bg2">
              <a:lumMod val="90000"/>
            </a:schemeClr>
          </a:solidFill>
          <a:ln w="12700" cap="rnd">
            <a:noFill/>
            <a:prstDash val="solid"/>
            <a:rou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r>
              <a:rPr lang="zh-CN" altLang="en-US" b="1" dirty="0">
                <a:solidFill>
                  <a:schemeClr val="bg1"/>
                </a:solidFill>
              </a:rPr>
              <a:t>时延带宽积</a:t>
            </a:r>
            <a:endParaRPr lang="en-GB" b="1" dirty="0">
              <a:solidFill>
                <a:schemeClr val="bg1"/>
              </a:solidFill>
            </a:endParaRPr>
          </a:p>
        </p:txBody>
      </p:sp>
      <p:sp>
        <p:nvSpPr>
          <p:cNvPr id="92" name="îśľîḍé"/>
          <p:cNvSpPr/>
          <p:nvPr/>
        </p:nvSpPr>
        <p:spPr>
          <a:xfrm>
            <a:off x="9088950" y="1299908"/>
            <a:ext cx="1334228" cy="482600"/>
          </a:xfrm>
          <a:prstGeom prst="rect">
            <a:avLst/>
          </a:prstGeom>
          <a:solidFill>
            <a:schemeClr val="bg2">
              <a:lumMod val="90000"/>
            </a:schemeClr>
          </a:solidFill>
          <a:ln w="12700" cap="rnd">
            <a:noFill/>
            <a:prstDash val="solid"/>
            <a:rou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r>
              <a:rPr lang="zh-CN" altLang="en-US" b="1" dirty="0">
                <a:solidFill>
                  <a:schemeClr val="bg1"/>
                </a:solidFill>
              </a:rPr>
              <a:t>利用率</a:t>
            </a:r>
            <a:endParaRPr lang="en-GB" b="1" dirty="0">
              <a:solidFill>
                <a:schemeClr val="bg1"/>
              </a:solidFill>
            </a:endParaRPr>
          </a:p>
        </p:txBody>
      </p:sp>
      <p:sp>
        <p:nvSpPr>
          <p:cNvPr id="93" name="îśľîḍé"/>
          <p:cNvSpPr/>
          <p:nvPr/>
        </p:nvSpPr>
        <p:spPr>
          <a:xfrm>
            <a:off x="10552974" y="1299908"/>
            <a:ext cx="1334228" cy="482600"/>
          </a:xfrm>
          <a:prstGeom prst="rect">
            <a:avLst/>
          </a:prstGeom>
          <a:solidFill>
            <a:schemeClr val="bg2">
              <a:lumMod val="90000"/>
            </a:schemeClr>
          </a:solidFill>
          <a:ln w="12700" cap="rnd">
            <a:noFill/>
            <a:prstDash val="solid"/>
            <a:rou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r>
              <a:rPr lang="zh-CN" altLang="en-US" b="1" dirty="0">
                <a:solidFill>
                  <a:schemeClr val="bg1"/>
                </a:solidFill>
              </a:rPr>
              <a:t>丢包率</a:t>
            </a:r>
            <a:endParaRPr lang="en-GB" b="1" dirty="0">
              <a:solidFill>
                <a:schemeClr val="bg1"/>
              </a:solidFill>
            </a:endParaRPr>
          </a:p>
        </p:txBody>
      </p:sp>
      <p:sp>
        <p:nvSpPr>
          <p:cNvPr id="35" name="îṧḻîḍê"/>
          <p:cNvSpPr/>
          <p:nvPr/>
        </p:nvSpPr>
        <p:spPr>
          <a:xfrm>
            <a:off x="1768822" y="1299908"/>
            <a:ext cx="1334228" cy="482600"/>
          </a:xfrm>
          <a:prstGeom prst="rect">
            <a:avLst/>
          </a:prstGeom>
          <a:solidFill>
            <a:schemeClr val="accent2"/>
          </a:solidFill>
          <a:ln w="12700" cap="rnd">
            <a:noFill/>
            <a:prstDash val="solid"/>
            <a:round/>
          </a:ln>
          <a:effectLst>
            <a:outerShdw blurRad="254000" dist="127000" algn="ctr" rotWithShape="0">
              <a:schemeClr val="accent2">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r>
              <a:rPr lang="zh-CN" altLang="en-US" b="1" dirty="0">
                <a:solidFill>
                  <a:schemeClr val="bg1"/>
                </a:solidFill>
              </a:rPr>
              <a:t>带宽</a:t>
            </a:r>
            <a:endParaRPr lang="en-GB" b="1" dirty="0">
              <a:solidFill>
                <a:schemeClr val="bg1"/>
              </a:solidFill>
            </a:endParaRPr>
          </a:p>
        </p:txBody>
      </p:sp>
      <p:sp>
        <p:nvSpPr>
          <p:cNvPr id="28" name="íşlïḍè"/>
          <p:cNvSpPr txBox="1"/>
          <p:nvPr/>
        </p:nvSpPr>
        <p:spPr>
          <a:xfrm>
            <a:off x="1668567" y="1972765"/>
            <a:ext cx="8854866" cy="561716"/>
          </a:xfrm>
          <a:prstGeom prst="rect">
            <a:avLst/>
          </a:prstGeom>
          <a:noFill/>
        </p:spPr>
        <p:txBody>
          <a:bodyPr wrap="square" lIns="91440" tIns="45720" rIns="91440" bIns="45720" anchor="ctr">
            <a:noAutofit/>
          </a:bodyPr>
          <a:lstStyle/>
          <a:p>
            <a:pPr algn="ctr"/>
            <a:r>
              <a:rPr lang="zh-CN" altLang="en-US" sz="2000" b="1" dirty="0">
                <a:solidFill>
                  <a:schemeClr val="accent2"/>
                </a:solidFill>
              </a:rPr>
              <a:t>数据传送速率 </a:t>
            </a:r>
            <a:r>
              <a:rPr lang="en-US" altLang="zh-CN" sz="2000" b="1" dirty="0">
                <a:solidFill>
                  <a:schemeClr val="accent2"/>
                </a:solidFill>
              </a:rPr>
              <a:t>= min [ </a:t>
            </a:r>
            <a:r>
              <a:rPr lang="zh-CN" altLang="en-US" sz="2000" b="1" dirty="0">
                <a:solidFill>
                  <a:schemeClr val="accent2"/>
                </a:solidFill>
              </a:rPr>
              <a:t>主机接口速率，线路带宽，交换机或路由器的接口速率 </a:t>
            </a:r>
            <a:r>
              <a:rPr lang="en-US" altLang="zh-CN" sz="2000" b="1" dirty="0">
                <a:solidFill>
                  <a:schemeClr val="accent2"/>
                </a:solidFill>
              </a:rPr>
              <a:t>]</a:t>
            </a:r>
            <a:endParaRPr lang="zh-CN" altLang="en-US" sz="2000" b="1" dirty="0">
              <a:solidFill>
                <a:schemeClr val="accent2"/>
              </a:solidFill>
            </a:endParaRPr>
          </a:p>
        </p:txBody>
      </p:sp>
      <p:cxnSp>
        <p:nvCxnSpPr>
          <p:cNvPr id="6" name="直接连接符 5"/>
          <p:cNvCxnSpPr/>
          <p:nvPr/>
        </p:nvCxnSpPr>
        <p:spPr>
          <a:xfrm>
            <a:off x="2378795" y="3308914"/>
            <a:ext cx="6480313"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pic>
        <p:nvPicPr>
          <p:cNvPr id="30" name="图形 29"/>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850169" y="2813722"/>
            <a:ext cx="709480" cy="686218"/>
          </a:xfrm>
          <a:prstGeom prst="rect">
            <a:avLst/>
          </a:prstGeom>
        </p:spPr>
      </p:pic>
      <p:pic>
        <p:nvPicPr>
          <p:cNvPr id="31" name="图形 30"/>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508539" y="3025310"/>
            <a:ext cx="835374" cy="561717"/>
          </a:xfrm>
          <a:prstGeom prst="rect">
            <a:avLst/>
          </a:prstGeom>
        </p:spPr>
      </p:pic>
      <p:sp>
        <p:nvSpPr>
          <p:cNvPr id="34" name="íşlïḍè"/>
          <p:cNvSpPr txBox="1"/>
          <p:nvPr/>
        </p:nvSpPr>
        <p:spPr>
          <a:xfrm>
            <a:off x="1050262" y="3090346"/>
            <a:ext cx="709480" cy="400880"/>
          </a:xfrm>
          <a:prstGeom prst="rect">
            <a:avLst/>
          </a:prstGeom>
          <a:noFill/>
        </p:spPr>
        <p:txBody>
          <a:bodyPr wrap="square" lIns="91440" tIns="45720" rIns="91440" bIns="45720" anchor="ctr">
            <a:noAutofit/>
          </a:bodyPr>
          <a:lstStyle/>
          <a:p>
            <a:pPr algn="ctr"/>
            <a:r>
              <a:rPr lang="zh-CN" altLang="en-US" b="1" dirty="0"/>
              <a:t>主机</a:t>
            </a:r>
            <a:endParaRPr lang="zh-CN" altLang="en-US" b="1" dirty="0"/>
          </a:p>
        </p:txBody>
      </p:sp>
      <p:sp>
        <p:nvSpPr>
          <p:cNvPr id="36" name="íşlïḍè"/>
          <p:cNvSpPr txBox="1"/>
          <p:nvPr/>
        </p:nvSpPr>
        <p:spPr>
          <a:xfrm>
            <a:off x="9343913" y="3090346"/>
            <a:ext cx="1818765" cy="400880"/>
          </a:xfrm>
          <a:prstGeom prst="rect">
            <a:avLst/>
          </a:prstGeom>
          <a:noFill/>
        </p:spPr>
        <p:txBody>
          <a:bodyPr wrap="square" lIns="91440" tIns="45720" rIns="91440" bIns="45720" anchor="ctr">
            <a:noAutofit/>
          </a:bodyPr>
          <a:lstStyle/>
          <a:p>
            <a:r>
              <a:rPr lang="zh-CN" altLang="en-US" b="1" dirty="0"/>
              <a:t>交换机</a:t>
            </a:r>
            <a:endParaRPr lang="zh-CN" altLang="en-US" b="1" dirty="0"/>
          </a:p>
        </p:txBody>
      </p:sp>
      <p:sp>
        <p:nvSpPr>
          <p:cNvPr id="37" name="íşlïḍè"/>
          <p:cNvSpPr txBox="1"/>
          <p:nvPr/>
        </p:nvSpPr>
        <p:spPr>
          <a:xfrm>
            <a:off x="2385607" y="3306168"/>
            <a:ext cx="1102206" cy="400880"/>
          </a:xfrm>
          <a:prstGeom prst="rect">
            <a:avLst/>
          </a:prstGeom>
          <a:noFill/>
        </p:spPr>
        <p:txBody>
          <a:bodyPr wrap="square" lIns="91440" tIns="45720" rIns="91440" bIns="45720" anchor="ctr">
            <a:noAutofit/>
          </a:bodyPr>
          <a:lstStyle/>
          <a:p>
            <a:pPr algn="ctr"/>
            <a:r>
              <a:rPr lang="zh-CN" altLang="en-US" b="1" dirty="0"/>
              <a:t>接口速率</a:t>
            </a:r>
            <a:endParaRPr lang="zh-CN" altLang="en-US" b="1" dirty="0"/>
          </a:p>
        </p:txBody>
      </p:sp>
      <p:sp>
        <p:nvSpPr>
          <p:cNvPr id="39" name="íşlïḍè"/>
          <p:cNvSpPr txBox="1"/>
          <p:nvPr/>
        </p:nvSpPr>
        <p:spPr>
          <a:xfrm>
            <a:off x="7555918" y="3306168"/>
            <a:ext cx="1102206" cy="400880"/>
          </a:xfrm>
          <a:prstGeom prst="rect">
            <a:avLst/>
          </a:prstGeom>
          <a:noFill/>
        </p:spPr>
        <p:txBody>
          <a:bodyPr wrap="square" lIns="91440" tIns="45720" rIns="91440" bIns="45720" anchor="ctr">
            <a:noAutofit/>
          </a:bodyPr>
          <a:lstStyle/>
          <a:p>
            <a:pPr algn="ctr"/>
            <a:r>
              <a:rPr lang="zh-CN" altLang="en-US" b="1" dirty="0"/>
              <a:t>接口速率</a:t>
            </a:r>
            <a:endParaRPr lang="zh-CN" altLang="en-US" b="1" dirty="0"/>
          </a:p>
        </p:txBody>
      </p:sp>
      <p:sp>
        <p:nvSpPr>
          <p:cNvPr id="41" name="íşlïḍè"/>
          <p:cNvSpPr txBox="1"/>
          <p:nvPr/>
        </p:nvSpPr>
        <p:spPr>
          <a:xfrm>
            <a:off x="5132746" y="2881705"/>
            <a:ext cx="1102206" cy="400880"/>
          </a:xfrm>
          <a:prstGeom prst="rect">
            <a:avLst/>
          </a:prstGeom>
          <a:noFill/>
        </p:spPr>
        <p:txBody>
          <a:bodyPr wrap="square" lIns="91440" tIns="45720" rIns="91440" bIns="45720" anchor="ctr">
            <a:noAutofit/>
          </a:bodyPr>
          <a:lstStyle/>
          <a:p>
            <a:pPr algn="ctr"/>
            <a:r>
              <a:rPr lang="zh-CN" altLang="en-US" b="1" dirty="0"/>
              <a:t>线路带宽</a:t>
            </a:r>
            <a:endParaRPr lang="zh-CN" altLang="en-US" b="1" dirty="0"/>
          </a:p>
        </p:txBody>
      </p:sp>
      <p:graphicFrame>
        <p:nvGraphicFramePr>
          <p:cNvPr id="9" name="表格 11"/>
          <p:cNvGraphicFramePr>
            <a:graphicFrameLocks noGrp="1"/>
          </p:cNvGraphicFramePr>
          <p:nvPr/>
        </p:nvGraphicFramePr>
        <p:xfrm>
          <a:off x="1940894" y="3981280"/>
          <a:ext cx="8310212" cy="2123440"/>
        </p:xfrm>
        <a:graphic>
          <a:graphicData uri="http://schemas.openxmlformats.org/drawingml/2006/table">
            <a:tbl>
              <a:tblPr firstRow="1" bandRow="1">
                <a:tableStyleId>{5C22544A-7EE6-4342-B048-85BDC9FD1C3A}</a:tableStyleId>
              </a:tblPr>
              <a:tblGrid>
                <a:gridCol w="2077553"/>
                <a:gridCol w="2077553"/>
                <a:gridCol w="2077553"/>
                <a:gridCol w="2077553"/>
              </a:tblGrid>
              <a:tr h="370840">
                <a:tc>
                  <a:txBody>
                    <a:bodyPr/>
                    <a:lstStyle/>
                    <a:p>
                      <a:pPr algn="ctr"/>
                      <a:r>
                        <a:rPr lang="zh-CN" altLang="en-US" b="1" dirty="0">
                          <a:solidFill>
                            <a:schemeClr val="tx1"/>
                          </a:solidFill>
                        </a:rPr>
                        <a:t>数据传送速率</a:t>
                      </a:r>
                      <a:endParaRPr lang="zh-CN" altLang="en-US" b="1" dirty="0">
                        <a:solidFill>
                          <a:schemeClr val="tx1"/>
                        </a:solidFill>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b="1" dirty="0">
                          <a:solidFill>
                            <a:schemeClr val="tx1"/>
                          </a:solidFill>
                        </a:rPr>
                        <a:t>主机的</a:t>
                      </a:r>
                      <a:endParaRPr lang="en-US" altLang="zh-CN" b="1" dirty="0">
                        <a:solidFill>
                          <a:schemeClr val="tx1"/>
                        </a:solidFill>
                      </a:endParaRPr>
                    </a:p>
                    <a:p>
                      <a:pPr algn="ctr"/>
                      <a:r>
                        <a:rPr lang="zh-CN" altLang="en-US" b="1" dirty="0">
                          <a:solidFill>
                            <a:schemeClr val="tx1"/>
                          </a:solidFill>
                        </a:rPr>
                        <a:t>接口速率</a:t>
                      </a: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b="1" dirty="0">
                          <a:solidFill>
                            <a:schemeClr val="tx1"/>
                          </a:solidFill>
                        </a:rPr>
                        <a:t>线路带宽</a:t>
                      </a: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b="1" dirty="0">
                          <a:solidFill>
                            <a:schemeClr val="tx1"/>
                          </a:solidFill>
                        </a:rPr>
                        <a:t>交换机或路由器的</a:t>
                      </a:r>
                      <a:endParaRPr lang="en-US" altLang="zh-CN" b="1" dirty="0">
                        <a:solidFill>
                          <a:schemeClr val="tx1"/>
                        </a:solidFill>
                      </a:endParaRPr>
                    </a:p>
                    <a:p>
                      <a:pPr algn="ctr"/>
                      <a:r>
                        <a:rPr lang="zh-CN" altLang="en-US" b="1" dirty="0">
                          <a:solidFill>
                            <a:schemeClr val="tx1"/>
                          </a:solidFill>
                        </a:rPr>
                        <a:t>接口速率</a:t>
                      </a:r>
                      <a:endParaRPr lang="en-US" altLang="zh-CN"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p>
                      <a:pPr algn="ctr"/>
                      <a:endParaRPr lang="zh-CN" altLang="en-US" b="1" dirty="0">
                        <a:solidFill>
                          <a:schemeClr val="tx1"/>
                        </a:solidFill>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p>
                      <a:pPr algn="ctr"/>
                      <a:endParaRPr lang="zh-CN" altLang="en-US" b="1" dirty="0">
                        <a:solidFill>
                          <a:schemeClr val="tx1"/>
                        </a:solidFill>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p>
                      <a:pPr algn="ctr"/>
                      <a:endParaRPr lang="zh-CN" altLang="en-US" b="1" dirty="0">
                        <a:solidFill>
                          <a:schemeClr val="tx1"/>
                        </a:solidFill>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p>
                      <a:pPr algn="ctr"/>
                      <a:endParaRPr lang="zh-CN" altLang="en-US" b="1" dirty="0">
                        <a:solidFill>
                          <a:schemeClr val="tx1"/>
                        </a:solidFill>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8" name="文本框 7"/>
          <p:cNvSpPr txBox="1"/>
          <p:nvPr/>
        </p:nvSpPr>
        <p:spPr>
          <a:xfrm>
            <a:off x="2331732" y="4618785"/>
            <a:ext cx="1020075" cy="369332"/>
          </a:xfrm>
          <a:prstGeom prst="rect">
            <a:avLst/>
          </a:prstGeom>
          <a:noFill/>
        </p:spPr>
        <p:txBody>
          <a:bodyPr wrap="square" rtlCol="0">
            <a:spAutoFit/>
          </a:bodyPr>
          <a:lstStyle/>
          <a:p>
            <a:pPr algn="ctr"/>
            <a:r>
              <a:rPr lang="en-US" altLang="zh-CN" b="1" dirty="0"/>
              <a:t>1Gb/s</a:t>
            </a:r>
            <a:endParaRPr lang="zh-CN" altLang="en-US" b="1" dirty="0"/>
          </a:p>
        </p:txBody>
      </p:sp>
      <p:sp>
        <p:nvSpPr>
          <p:cNvPr id="45" name="文本框 44"/>
          <p:cNvSpPr txBox="1"/>
          <p:nvPr/>
        </p:nvSpPr>
        <p:spPr>
          <a:xfrm>
            <a:off x="4540033" y="4618785"/>
            <a:ext cx="1020075" cy="369332"/>
          </a:xfrm>
          <a:prstGeom prst="rect">
            <a:avLst/>
          </a:prstGeom>
          <a:noFill/>
        </p:spPr>
        <p:txBody>
          <a:bodyPr wrap="square" rtlCol="0">
            <a:spAutoFit/>
          </a:bodyPr>
          <a:lstStyle/>
          <a:p>
            <a:pPr algn="ctr"/>
            <a:r>
              <a:rPr lang="en-US" altLang="zh-CN" b="1" dirty="0"/>
              <a:t>1Gb/s</a:t>
            </a:r>
            <a:endParaRPr lang="zh-CN" altLang="en-US" b="1" dirty="0"/>
          </a:p>
        </p:txBody>
      </p:sp>
      <p:sp>
        <p:nvSpPr>
          <p:cNvPr id="50" name="文本框 49"/>
          <p:cNvSpPr txBox="1"/>
          <p:nvPr/>
        </p:nvSpPr>
        <p:spPr>
          <a:xfrm>
            <a:off x="6638776" y="4618785"/>
            <a:ext cx="1020075" cy="369332"/>
          </a:xfrm>
          <a:prstGeom prst="rect">
            <a:avLst/>
          </a:prstGeom>
          <a:noFill/>
        </p:spPr>
        <p:txBody>
          <a:bodyPr wrap="square" rtlCol="0">
            <a:spAutoFit/>
          </a:bodyPr>
          <a:lstStyle/>
          <a:p>
            <a:pPr algn="ctr"/>
            <a:r>
              <a:rPr lang="en-US" altLang="zh-CN" b="1" dirty="0"/>
              <a:t>1Gb/s</a:t>
            </a:r>
            <a:endParaRPr lang="zh-CN" altLang="en-US" b="1" dirty="0"/>
          </a:p>
        </p:txBody>
      </p:sp>
      <p:sp>
        <p:nvSpPr>
          <p:cNvPr id="55" name="文本框 54"/>
          <p:cNvSpPr txBox="1"/>
          <p:nvPr/>
        </p:nvSpPr>
        <p:spPr>
          <a:xfrm>
            <a:off x="8832053" y="4618785"/>
            <a:ext cx="1020075" cy="369332"/>
          </a:xfrm>
          <a:prstGeom prst="rect">
            <a:avLst/>
          </a:prstGeom>
          <a:noFill/>
        </p:spPr>
        <p:txBody>
          <a:bodyPr wrap="square" rtlCol="0">
            <a:spAutoFit/>
          </a:bodyPr>
          <a:lstStyle/>
          <a:p>
            <a:pPr algn="ctr"/>
            <a:r>
              <a:rPr lang="en-US" altLang="zh-CN" b="1" dirty="0"/>
              <a:t>1Gb/s</a:t>
            </a:r>
            <a:endParaRPr lang="zh-CN" altLang="en-US" b="1" dirty="0"/>
          </a:p>
        </p:txBody>
      </p:sp>
    </p:spTree>
    <p:custDataLst>
      <p:tags r:id="rId4"/>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4" presetClass="emph" presetSubtype="0" fill="hold" grpId="0" nodeType="afterEffect">
                                  <p:stCondLst>
                                    <p:cond delay="0"/>
                                  </p:stCondLst>
                                  <p:iterate type="lt">
                                    <p:tmPct val="10000"/>
                                  </p:iterate>
                                  <p:childTnLst>
                                    <p:animMotion origin="layout" path="M 0.0 0.0 L 0.0 -0.07213" pathEditMode="relative" ptsTypes="">
                                      <p:cBhvr>
                                        <p:cTn id="6" dur="250" accel="50000" decel="50000" autoRev="1" fill="hold">
                                          <p:stCondLst>
                                            <p:cond delay="0"/>
                                          </p:stCondLst>
                                        </p:cTn>
                                        <p:tgtEl>
                                          <p:spTgt spid="37"/>
                                        </p:tgtEl>
                                        <p:attrNameLst>
                                          <p:attrName>ppt_x</p:attrName>
                                          <p:attrName>ppt_y</p:attrName>
                                        </p:attrNameLst>
                                      </p:cBhvr>
                                    </p:animMotion>
                                    <p:animRot by="1500000">
                                      <p:cBhvr>
                                        <p:cTn id="7" dur="125" fill="hold">
                                          <p:stCondLst>
                                            <p:cond delay="0"/>
                                          </p:stCondLst>
                                        </p:cTn>
                                        <p:tgtEl>
                                          <p:spTgt spid="37"/>
                                        </p:tgtEl>
                                        <p:attrNameLst>
                                          <p:attrName>r</p:attrName>
                                        </p:attrNameLst>
                                      </p:cBhvr>
                                    </p:animRot>
                                    <p:animRot by="-1500000">
                                      <p:cBhvr>
                                        <p:cTn id="8" dur="125" fill="hold">
                                          <p:stCondLst>
                                            <p:cond delay="125"/>
                                          </p:stCondLst>
                                        </p:cTn>
                                        <p:tgtEl>
                                          <p:spTgt spid="37"/>
                                        </p:tgtEl>
                                        <p:attrNameLst>
                                          <p:attrName>r</p:attrName>
                                        </p:attrNameLst>
                                      </p:cBhvr>
                                    </p:animRot>
                                    <p:animRot by="-1500000">
                                      <p:cBhvr>
                                        <p:cTn id="9" dur="125" fill="hold">
                                          <p:stCondLst>
                                            <p:cond delay="250"/>
                                          </p:stCondLst>
                                        </p:cTn>
                                        <p:tgtEl>
                                          <p:spTgt spid="37"/>
                                        </p:tgtEl>
                                        <p:attrNameLst>
                                          <p:attrName>r</p:attrName>
                                        </p:attrNameLst>
                                      </p:cBhvr>
                                    </p:animRot>
                                    <p:animRot by="1500000">
                                      <p:cBhvr>
                                        <p:cTn id="10" dur="125" fill="hold">
                                          <p:stCondLst>
                                            <p:cond delay="375"/>
                                          </p:stCondLst>
                                        </p:cTn>
                                        <p:tgtEl>
                                          <p:spTgt spid="37"/>
                                        </p:tgtEl>
                                        <p:attrNameLst>
                                          <p:attrName>r</p:attrName>
                                        </p:attrNameLst>
                                      </p:cBhvr>
                                    </p:animRot>
                                  </p:childTnLst>
                                </p:cTn>
                              </p:par>
                            </p:childTnLst>
                          </p:cTn>
                        </p:par>
                        <p:par>
                          <p:cTn id="11" fill="hold">
                            <p:stCondLst>
                              <p:cond delay="649"/>
                            </p:stCondLst>
                            <p:childTnLst>
                              <p:par>
                                <p:cTn id="12" presetID="49" presetClass="entr" presetSubtype="0" decel="100000" fill="hold" grpId="0" nodeType="afterEffect">
                                  <p:stCondLst>
                                    <p:cond delay="0"/>
                                  </p:stCondLst>
                                  <p:childTnLst>
                                    <p:set>
                                      <p:cBhvr>
                                        <p:cTn id="13" dur="1" fill="hold">
                                          <p:stCondLst>
                                            <p:cond delay="0"/>
                                          </p:stCondLst>
                                        </p:cTn>
                                        <p:tgtEl>
                                          <p:spTgt spid="45"/>
                                        </p:tgtEl>
                                        <p:attrNameLst>
                                          <p:attrName>style.visibility</p:attrName>
                                        </p:attrNameLst>
                                      </p:cBhvr>
                                      <p:to>
                                        <p:strVal val="visible"/>
                                      </p:to>
                                    </p:set>
                                    <p:anim calcmode="lin" valueType="num">
                                      <p:cBhvr>
                                        <p:cTn id="14" dur="500" fill="hold"/>
                                        <p:tgtEl>
                                          <p:spTgt spid="45"/>
                                        </p:tgtEl>
                                        <p:attrNameLst>
                                          <p:attrName>ppt_w</p:attrName>
                                        </p:attrNameLst>
                                      </p:cBhvr>
                                      <p:tavLst>
                                        <p:tav tm="0">
                                          <p:val>
                                            <p:fltVal val="0"/>
                                          </p:val>
                                        </p:tav>
                                        <p:tav tm="100000">
                                          <p:val>
                                            <p:strVal val="#ppt_w"/>
                                          </p:val>
                                        </p:tav>
                                      </p:tavLst>
                                    </p:anim>
                                    <p:anim calcmode="lin" valueType="num">
                                      <p:cBhvr>
                                        <p:cTn id="15" dur="500" fill="hold"/>
                                        <p:tgtEl>
                                          <p:spTgt spid="45"/>
                                        </p:tgtEl>
                                        <p:attrNameLst>
                                          <p:attrName>ppt_h</p:attrName>
                                        </p:attrNameLst>
                                      </p:cBhvr>
                                      <p:tavLst>
                                        <p:tav tm="0">
                                          <p:val>
                                            <p:fltVal val="0"/>
                                          </p:val>
                                        </p:tav>
                                        <p:tav tm="100000">
                                          <p:val>
                                            <p:strVal val="#ppt_h"/>
                                          </p:val>
                                        </p:tav>
                                      </p:tavLst>
                                    </p:anim>
                                    <p:anim calcmode="lin" valueType="num">
                                      <p:cBhvr>
                                        <p:cTn id="16" dur="500" fill="hold"/>
                                        <p:tgtEl>
                                          <p:spTgt spid="45"/>
                                        </p:tgtEl>
                                        <p:attrNameLst>
                                          <p:attrName>style.rotation</p:attrName>
                                        </p:attrNameLst>
                                      </p:cBhvr>
                                      <p:tavLst>
                                        <p:tav tm="0">
                                          <p:val>
                                            <p:fltVal val="360"/>
                                          </p:val>
                                        </p:tav>
                                        <p:tav tm="100000">
                                          <p:val>
                                            <p:fltVal val="0"/>
                                          </p:val>
                                        </p:tav>
                                      </p:tavLst>
                                    </p:anim>
                                    <p:animEffect transition="in" filter="fade">
                                      <p:cBhvr>
                                        <p:cTn id="17" dur="500"/>
                                        <p:tgtEl>
                                          <p:spTgt spid="45"/>
                                        </p:tgtEl>
                                      </p:cBhvr>
                                    </p:animEffect>
                                  </p:childTnLst>
                                </p:cTn>
                              </p:par>
                            </p:childTnLst>
                          </p:cTn>
                        </p:par>
                      </p:childTnLst>
                    </p:cTn>
                  </p:par>
                  <p:par>
                    <p:cTn id="18" fill="hold">
                      <p:stCondLst>
                        <p:cond delay="indefinite"/>
                      </p:stCondLst>
                      <p:childTnLst>
                        <p:par>
                          <p:cTn id="19" fill="hold">
                            <p:stCondLst>
                              <p:cond delay="0"/>
                            </p:stCondLst>
                            <p:childTnLst>
                              <p:par>
                                <p:cTn id="20" presetID="34" presetClass="emph" presetSubtype="0" fill="hold" grpId="0" nodeType="clickEffect">
                                  <p:stCondLst>
                                    <p:cond delay="0"/>
                                  </p:stCondLst>
                                  <p:iterate type="lt">
                                    <p:tmPct val="10000"/>
                                  </p:iterate>
                                  <p:childTnLst>
                                    <p:animMotion origin="layout" path="M 0.0 0.0 L 0.0 -0.07213" pathEditMode="relative" ptsTypes="">
                                      <p:cBhvr>
                                        <p:cTn id="21" dur="250" accel="50000" decel="50000" autoRev="1" fill="hold">
                                          <p:stCondLst>
                                            <p:cond delay="0"/>
                                          </p:stCondLst>
                                        </p:cTn>
                                        <p:tgtEl>
                                          <p:spTgt spid="41"/>
                                        </p:tgtEl>
                                        <p:attrNameLst>
                                          <p:attrName>ppt_x</p:attrName>
                                          <p:attrName>ppt_y</p:attrName>
                                        </p:attrNameLst>
                                      </p:cBhvr>
                                    </p:animMotion>
                                    <p:animRot by="1500000">
                                      <p:cBhvr>
                                        <p:cTn id="22" dur="125" fill="hold">
                                          <p:stCondLst>
                                            <p:cond delay="0"/>
                                          </p:stCondLst>
                                        </p:cTn>
                                        <p:tgtEl>
                                          <p:spTgt spid="41"/>
                                        </p:tgtEl>
                                        <p:attrNameLst>
                                          <p:attrName>r</p:attrName>
                                        </p:attrNameLst>
                                      </p:cBhvr>
                                    </p:animRot>
                                    <p:animRot by="-1500000">
                                      <p:cBhvr>
                                        <p:cTn id="23" dur="125" fill="hold">
                                          <p:stCondLst>
                                            <p:cond delay="125"/>
                                          </p:stCondLst>
                                        </p:cTn>
                                        <p:tgtEl>
                                          <p:spTgt spid="41"/>
                                        </p:tgtEl>
                                        <p:attrNameLst>
                                          <p:attrName>r</p:attrName>
                                        </p:attrNameLst>
                                      </p:cBhvr>
                                    </p:animRot>
                                    <p:animRot by="-1500000">
                                      <p:cBhvr>
                                        <p:cTn id="24" dur="125" fill="hold">
                                          <p:stCondLst>
                                            <p:cond delay="250"/>
                                          </p:stCondLst>
                                        </p:cTn>
                                        <p:tgtEl>
                                          <p:spTgt spid="41"/>
                                        </p:tgtEl>
                                        <p:attrNameLst>
                                          <p:attrName>r</p:attrName>
                                        </p:attrNameLst>
                                      </p:cBhvr>
                                    </p:animRot>
                                    <p:animRot by="1500000">
                                      <p:cBhvr>
                                        <p:cTn id="25" dur="125" fill="hold">
                                          <p:stCondLst>
                                            <p:cond delay="375"/>
                                          </p:stCondLst>
                                        </p:cTn>
                                        <p:tgtEl>
                                          <p:spTgt spid="41"/>
                                        </p:tgtEl>
                                        <p:attrNameLst>
                                          <p:attrName>r</p:attrName>
                                        </p:attrNameLst>
                                      </p:cBhvr>
                                    </p:animRot>
                                  </p:childTnLst>
                                </p:cTn>
                              </p:par>
                            </p:childTnLst>
                          </p:cTn>
                        </p:par>
                        <p:par>
                          <p:cTn id="26" fill="hold">
                            <p:stCondLst>
                              <p:cond delay="649"/>
                            </p:stCondLst>
                            <p:childTnLst>
                              <p:par>
                                <p:cTn id="27" presetID="49" presetClass="entr" presetSubtype="0" decel="100000" fill="hold" grpId="0" nodeType="afterEffect">
                                  <p:stCondLst>
                                    <p:cond delay="0"/>
                                  </p:stCondLst>
                                  <p:childTnLst>
                                    <p:set>
                                      <p:cBhvr>
                                        <p:cTn id="28" dur="1" fill="hold">
                                          <p:stCondLst>
                                            <p:cond delay="0"/>
                                          </p:stCondLst>
                                        </p:cTn>
                                        <p:tgtEl>
                                          <p:spTgt spid="50"/>
                                        </p:tgtEl>
                                        <p:attrNameLst>
                                          <p:attrName>style.visibility</p:attrName>
                                        </p:attrNameLst>
                                      </p:cBhvr>
                                      <p:to>
                                        <p:strVal val="visible"/>
                                      </p:to>
                                    </p:set>
                                    <p:anim calcmode="lin" valueType="num">
                                      <p:cBhvr>
                                        <p:cTn id="29" dur="500" fill="hold"/>
                                        <p:tgtEl>
                                          <p:spTgt spid="50"/>
                                        </p:tgtEl>
                                        <p:attrNameLst>
                                          <p:attrName>ppt_w</p:attrName>
                                        </p:attrNameLst>
                                      </p:cBhvr>
                                      <p:tavLst>
                                        <p:tav tm="0">
                                          <p:val>
                                            <p:fltVal val="0"/>
                                          </p:val>
                                        </p:tav>
                                        <p:tav tm="100000">
                                          <p:val>
                                            <p:strVal val="#ppt_w"/>
                                          </p:val>
                                        </p:tav>
                                      </p:tavLst>
                                    </p:anim>
                                    <p:anim calcmode="lin" valueType="num">
                                      <p:cBhvr>
                                        <p:cTn id="30" dur="500" fill="hold"/>
                                        <p:tgtEl>
                                          <p:spTgt spid="50"/>
                                        </p:tgtEl>
                                        <p:attrNameLst>
                                          <p:attrName>ppt_h</p:attrName>
                                        </p:attrNameLst>
                                      </p:cBhvr>
                                      <p:tavLst>
                                        <p:tav tm="0">
                                          <p:val>
                                            <p:fltVal val="0"/>
                                          </p:val>
                                        </p:tav>
                                        <p:tav tm="100000">
                                          <p:val>
                                            <p:strVal val="#ppt_h"/>
                                          </p:val>
                                        </p:tav>
                                      </p:tavLst>
                                    </p:anim>
                                    <p:anim calcmode="lin" valueType="num">
                                      <p:cBhvr>
                                        <p:cTn id="31" dur="500" fill="hold"/>
                                        <p:tgtEl>
                                          <p:spTgt spid="50"/>
                                        </p:tgtEl>
                                        <p:attrNameLst>
                                          <p:attrName>style.rotation</p:attrName>
                                        </p:attrNameLst>
                                      </p:cBhvr>
                                      <p:tavLst>
                                        <p:tav tm="0">
                                          <p:val>
                                            <p:fltVal val="360"/>
                                          </p:val>
                                        </p:tav>
                                        <p:tav tm="100000">
                                          <p:val>
                                            <p:fltVal val="0"/>
                                          </p:val>
                                        </p:tav>
                                      </p:tavLst>
                                    </p:anim>
                                    <p:animEffect transition="in" filter="fade">
                                      <p:cBhvr>
                                        <p:cTn id="32" dur="500"/>
                                        <p:tgtEl>
                                          <p:spTgt spid="50"/>
                                        </p:tgtEl>
                                      </p:cBhvr>
                                    </p:animEffect>
                                  </p:childTnLst>
                                </p:cTn>
                              </p:par>
                            </p:childTnLst>
                          </p:cTn>
                        </p:par>
                      </p:childTnLst>
                    </p:cTn>
                  </p:par>
                  <p:par>
                    <p:cTn id="33" fill="hold">
                      <p:stCondLst>
                        <p:cond delay="indefinite"/>
                      </p:stCondLst>
                      <p:childTnLst>
                        <p:par>
                          <p:cTn id="34" fill="hold">
                            <p:stCondLst>
                              <p:cond delay="0"/>
                            </p:stCondLst>
                            <p:childTnLst>
                              <p:par>
                                <p:cTn id="35" presetID="34" presetClass="emph" presetSubtype="0" fill="hold" grpId="0" nodeType="clickEffect">
                                  <p:stCondLst>
                                    <p:cond delay="0"/>
                                  </p:stCondLst>
                                  <p:iterate type="lt">
                                    <p:tmPct val="10000"/>
                                  </p:iterate>
                                  <p:childTnLst>
                                    <p:animMotion origin="layout" path="M 0.0 0.0 L 0.0 -0.07213" pathEditMode="relative" ptsTypes="">
                                      <p:cBhvr>
                                        <p:cTn id="36" dur="250" accel="50000" decel="50000" autoRev="1" fill="hold">
                                          <p:stCondLst>
                                            <p:cond delay="0"/>
                                          </p:stCondLst>
                                        </p:cTn>
                                        <p:tgtEl>
                                          <p:spTgt spid="39"/>
                                        </p:tgtEl>
                                        <p:attrNameLst>
                                          <p:attrName>ppt_x</p:attrName>
                                          <p:attrName>ppt_y</p:attrName>
                                        </p:attrNameLst>
                                      </p:cBhvr>
                                    </p:animMotion>
                                    <p:animRot by="1500000">
                                      <p:cBhvr>
                                        <p:cTn id="37" dur="125" fill="hold">
                                          <p:stCondLst>
                                            <p:cond delay="0"/>
                                          </p:stCondLst>
                                        </p:cTn>
                                        <p:tgtEl>
                                          <p:spTgt spid="39"/>
                                        </p:tgtEl>
                                        <p:attrNameLst>
                                          <p:attrName>r</p:attrName>
                                        </p:attrNameLst>
                                      </p:cBhvr>
                                    </p:animRot>
                                    <p:animRot by="-1500000">
                                      <p:cBhvr>
                                        <p:cTn id="38" dur="125" fill="hold">
                                          <p:stCondLst>
                                            <p:cond delay="125"/>
                                          </p:stCondLst>
                                        </p:cTn>
                                        <p:tgtEl>
                                          <p:spTgt spid="39"/>
                                        </p:tgtEl>
                                        <p:attrNameLst>
                                          <p:attrName>r</p:attrName>
                                        </p:attrNameLst>
                                      </p:cBhvr>
                                    </p:animRot>
                                    <p:animRot by="-1500000">
                                      <p:cBhvr>
                                        <p:cTn id="39" dur="125" fill="hold">
                                          <p:stCondLst>
                                            <p:cond delay="250"/>
                                          </p:stCondLst>
                                        </p:cTn>
                                        <p:tgtEl>
                                          <p:spTgt spid="39"/>
                                        </p:tgtEl>
                                        <p:attrNameLst>
                                          <p:attrName>r</p:attrName>
                                        </p:attrNameLst>
                                      </p:cBhvr>
                                    </p:animRot>
                                    <p:animRot by="1500000">
                                      <p:cBhvr>
                                        <p:cTn id="40" dur="125" fill="hold">
                                          <p:stCondLst>
                                            <p:cond delay="375"/>
                                          </p:stCondLst>
                                        </p:cTn>
                                        <p:tgtEl>
                                          <p:spTgt spid="39"/>
                                        </p:tgtEl>
                                        <p:attrNameLst>
                                          <p:attrName>r</p:attrName>
                                        </p:attrNameLst>
                                      </p:cBhvr>
                                    </p:animRot>
                                  </p:childTnLst>
                                </p:cTn>
                              </p:par>
                            </p:childTnLst>
                          </p:cTn>
                        </p:par>
                        <p:par>
                          <p:cTn id="41" fill="hold">
                            <p:stCondLst>
                              <p:cond delay="649"/>
                            </p:stCondLst>
                            <p:childTnLst>
                              <p:par>
                                <p:cTn id="42" presetID="49" presetClass="entr" presetSubtype="0" decel="100000" fill="hold" grpId="0" nodeType="afterEffect">
                                  <p:stCondLst>
                                    <p:cond delay="0"/>
                                  </p:stCondLst>
                                  <p:childTnLst>
                                    <p:set>
                                      <p:cBhvr>
                                        <p:cTn id="43" dur="1" fill="hold">
                                          <p:stCondLst>
                                            <p:cond delay="0"/>
                                          </p:stCondLst>
                                        </p:cTn>
                                        <p:tgtEl>
                                          <p:spTgt spid="55"/>
                                        </p:tgtEl>
                                        <p:attrNameLst>
                                          <p:attrName>style.visibility</p:attrName>
                                        </p:attrNameLst>
                                      </p:cBhvr>
                                      <p:to>
                                        <p:strVal val="visible"/>
                                      </p:to>
                                    </p:set>
                                    <p:anim calcmode="lin" valueType="num">
                                      <p:cBhvr>
                                        <p:cTn id="44" dur="500" fill="hold"/>
                                        <p:tgtEl>
                                          <p:spTgt spid="55"/>
                                        </p:tgtEl>
                                        <p:attrNameLst>
                                          <p:attrName>ppt_w</p:attrName>
                                        </p:attrNameLst>
                                      </p:cBhvr>
                                      <p:tavLst>
                                        <p:tav tm="0">
                                          <p:val>
                                            <p:fltVal val="0"/>
                                          </p:val>
                                        </p:tav>
                                        <p:tav tm="100000">
                                          <p:val>
                                            <p:strVal val="#ppt_w"/>
                                          </p:val>
                                        </p:tav>
                                      </p:tavLst>
                                    </p:anim>
                                    <p:anim calcmode="lin" valueType="num">
                                      <p:cBhvr>
                                        <p:cTn id="45" dur="500" fill="hold"/>
                                        <p:tgtEl>
                                          <p:spTgt spid="55"/>
                                        </p:tgtEl>
                                        <p:attrNameLst>
                                          <p:attrName>ppt_h</p:attrName>
                                        </p:attrNameLst>
                                      </p:cBhvr>
                                      <p:tavLst>
                                        <p:tav tm="0">
                                          <p:val>
                                            <p:fltVal val="0"/>
                                          </p:val>
                                        </p:tav>
                                        <p:tav tm="100000">
                                          <p:val>
                                            <p:strVal val="#ppt_h"/>
                                          </p:val>
                                        </p:tav>
                                      </p:tavLst>
                                    </p:anim>
                                    <p:anim calcmode="lin" valueType="num">
                                      <p:cBhvr>
                                        <p:cTn id="46" dur="500" fill="hold"/>
                                        <p:tgtEl>
                                          <p:spTgt spid="55"/>
                                        </p:tgtEl>
                                        <p:attrNameLst>
                                          <p:attrName>style.rotation</p:attrName>
                                        </p:attrNameLst>
                                      </p:cBhvr>
                                      <p:tavLst>
                                        <p:tav tm="0">
                                          <p:val>
                                            <p:fltVal val="360"/>
                                          </p:val>
                                        </p:tav>
                                        <p:tav tm="100000">
                                          <p:val>
                                            <p:fltVal val="0"/>
                                          </p:val>
                                        </p:tav>
                                      </p:tavLst>
                                    </p:anim>
                                    <p:animEffect transition="in" filter="fade">
                                      <p:cBhvr>
                                        <p:cTn id="47" dur="500"/>
                                        <p:tgtEl>
                                          <p:spTgt spid="55"/>
                                        </p:tgtEl>
                                      </p:cBhvr>
                                    </p:animEffect>
                                  </p:childTnLst>
                                </p:cTn>
                              </p:par>
                            </p:childTnLst>
                          </p:cTn>
                        </p:par>
                      </p:childTnLst>
                    </p:cTn>
                  </p:par>
                  <p:par>
                    <p:cTn id="48" fill="hold">
                      <p:stCondLst>
                        <p:cond delay="indefinite"/>
                      </p:stCondLst>
                      <p:childTnLst>
                        <p:par>
                          <p:cTn id="49" fill="hold">
                            <p:stCondLst>
                              <p:cond delay="0"/>
                            </p:stCondLst>
                            <p:childTnLst>
                              <p:par>
                                <p:cTn id="50" presetID="49" presetClass="entr" presetSubtype="0" decel="100000" fill="hold" grpId="0" nodeType="clickEffect">
                                  <p:stCondLst>
                                    <p:cond delay="0"/>
                                  </p:stCondLst>
                                  <p:childTnLst>
                                    <p:set>
                                      <p:cBhvr>
                                        <p:cTn id="51" dur="1" fill="hold">
                                          <p:stCondLst>
                                            <p:cond delay="0"/>
                                          </p:stCondLst>
                                        </p:cTn>
                                        <p:tgtEl>
                                          <p:spTgt spid="8"/>
                                        </p:tgtEl>
                                        <p:attrNameLst>
                                          <p:attrName>style.visibility</p:attrName>
                                        </p:attrNameLst>
                                      </p:cBhvr>
                                      <p:to>
                                        <p:strVal val="visible"/>
                                      </p:to>
                                    </p:set>
                                    <p:anim calcmode="lin" valueType="num">
                                      <p:cBhvr>
                                        <p:cTn id="52" dur="500" fill="hold"/>
                                        <p:tgtEl>
                                          <p:spTgt spid="8"/>
                                        </p:tgtEl>
                                        <p:attrNameLst>
                                          <p:attrName>ppt_w</p:attrName>
                                        </p:attrNameLst>
                                      </p:cBhvr>
                                      <p:tavLst>
                                        <p:tav tm="0">
                                          <p:val>
                                            <p:fltVal val="0"/>
                                          </p:val>
                                        </p:tav>
                                        <p:tav tm="100000">
                                          <p:val>
                                            <p:strVal val="#ppt_w"/>
                                          </p:val>
                                        </p:tav>
                                      </p:tavLst>
                                    </p:anim>
                                    <p:anim calcmode="lin" valueType="num">
                                      <p:cBhvr>
                                        <p:cTn id="53" dur="500" fill="hold"/>
                                        <p:tgtEl>
                                          <p:spTgt spid="8"/>
                                        </p:tgtEl>
                                        <p:attrNameLst>
                                          <p:attrName>ppt_h</p:attrName>
                                        </p:attrNameLst>
                                      </p:cBhvr>
                                      <p:tavLst>
                                        <p:tav tm="0">
                                          <p:val>
                                            <p:fltVal val="0"/>
                                          </p:val>
                                        </p:tav>
                                        <p:tav tm="100000">
                                          <p:val>
                                            <p:strVal val="#ppt_h"/>
                                          </p:val>
                                        </p:tav>
                                      </p:tavLst>
                                    </p:anim>
                                    <p:anim calcmode="lin" valueType="num">
                                      <p:cBhvr>
                                        <p:cTn id="54" dur="500" fill="hold"/>
                                        <p:tgtEl>
                                          <p:spTgt spid="8"/>
                                        </p:tgtEl>
                                        <p:attrNameLst>
                                          <p:attrName>style.rotation</p:attrName>
                                        </p:attrNameLst>
                                      </p:cBhvr>
                                      <p:tavLst>
                                        <p:tav tm="0">
                                          <p:val>
                                            <p:fltVal val="360"/>
                                          </p:val>
                                        </p:tav>
                                        <p:tav tm="100000">
                                          <p:val>
                                            <p:fltVal val="0"/>
                                          </p:val>
                                        </p:tav>
                                      </p:tavLst>
                                    </p:anim>
                                    <p:animEffect transition="in" filter="fade">
                                      <p:cBhvr>
                                        <p:cTn id="5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9" grpId="0"/>
      <p:bldP spid="41" grpId="0"/>
      <p:bldP spid="8" grpId="0"/>
      <p:bldP spid="45" grpId="0"/>
      <p:bldP spid="50" grpId="0"/>
      <p:bldP spid="55"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04800" y="749300"/>
            <a:ext cx="6192344" cy="400110"/>
            <a:chOff x="424117" y="898245"/>
            <a:chExt cx="6192344" cy="400110"/>
          </a:xfrm>
        </p:grpSpPr>
        <p:sp>
          <p:nvSpPr>
            <p:cNvPr id="2" name="平行四边形 1"/>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p:cNvSpPr txBox="1"/>
            <p:nvPr/>
          </p:nvSpPr>
          <p:spPr>
            <a:xfrm>
              <a:off x="1052423" y="898245"/>
              <a:ext cx="5564038" cy="400110"/>
            </a:xfrm>
            <a:prstGeom prst="rect">
              <a:avLst/>
            </a:prstGeom>
            <a:noFill/>
          </p:spPr>
          <p:txBody>
            <a:bodyPr wrap="square" rtlCol="0">
              <a:spAutoFit/>
            </a:bodyPr>
            <a:lstStyle/>
            <a:p>
              <a:r>
                <a:rPr lang="zh-CN" altLang="en-US" sz="2000" b="1" dirty="0"/>
                <a:t>计算机网络的性能指标</a:t>
              </a:r>
              <a:endParaRPr lang="zh-CN" altLang="en-US" sz="2000" b="1" dirty="0"/>
            </a:p>
          </p:txBody>
        </p:sp>
      </p:grpSp>
      <p:sp>
        <p:nvSpPr>
          <p:cNvPr id="86" name="îṡ1îḑè"/>
          <p:cNvSpPr/>
          <p:nvPr/>
        </p:nvSpPr>
        <p:spPr>
          <a:xfrm>
            <a:off x="304800" y="1299908"/>
            <a:ext cx="1334228" cy="482600"/>
          </a:xfrm>
          <a:prstGeom prst="rect">
            <a:avLst/>
          </a:prstGeom>
          <a:solidFill>
            <a:schemeClr val="bg2">
              <a:lumMod val="90000"/>
            </a:schemeClr>
          </a:solidFill>
          <a:ln w="12700" cap="rnd">
            <a:noFill/>
            <a:prstDash val="solid"/>
            <a:rou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r>
              <a:rPr lang="zh-CN" altLang="en-US" b="1" dirty="0">
                <a:solidFill>
                  <a:schemeClr val="bg1"/>
                </a:solidFill>
              </a:rPr>
              <a:t>速率</a:t>
            </a:r>
            <a:endParaRPr lang="en-GB" b="1" dirty="0">
              <a:solidFill>
                <a:schemeClr val="bg1"/>
              </a:solidFill>
            </a:endParaRPr>
          </a:p>
        </p:txBody>
      </p:sp>
      <p:sp>
        <p:nvSpPr>
          <p:cNvPr id="87" name="îṧḻîḍê"/>
          <p:cNvSpPr/>
          <p:nvPr/>
        </p:nvSpPr>
        <p:spPr>
          <a:xfrm>
            <a:off x="1768825" y="1299908"/>
            <a:ext cx="1334228" cy="482600"/>
          </a:xfrm>
          <a:prstGeom prst="rect">
            <a:avLst/>
          </a:prstGeom>
          <a:solidFill>
            <a:schemeClr val="bg2">
              <a:lumMod val="90000"/>
            </a:schemeClr>
          </a:solidFill>
          <a:ln w="12700" cap="rnd">
            <a:noFill/>
            <a:prstDash val="solid"/>
            <a:rou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r>
              <a:rPr lang="zh-CN" altLang="en-US" b="1" dirty="0">
                <a:solidFill>
                  <a:schemeClr val="bg1"/>
                </a:solidFill>
              </a:rPr>
              <a:t>带宽</a:t>
            </a:r>
            <a:endParaRPr lang="en-GB" b="1" dirty="0">
              <a:solidFill>
                <a:schemeClr val="bg1"/>
              </a:solidFill>
            </a:endParaRPr>
          </a:p>
        </p:txBody>
      </p:sp>
      <p:sp>
        <p:nvSpPr>
          <p:cNvPr id="88" name="iṡlíďè"/>
          <p:cNvSpPr/>
          <p:nvPr/>
        </p:nvSpPr>
        <p:spPr>
          <a:xfrm>
            <a:off x="3232850" y="1299908"/>
            <a:ext cx="1334228" cy="482600"/>
          </a:xfrm>
          <a:prstGeom prst="rect">
            <a:avLst/>
          </a:prstGeom>
          <a:solidFill>
            <a:schemeClr val="bg2">
              <a:lumMod val="90000"/>
            </a:schemeClr>
          </a:solidFill>
          <a:ln w="12700" cap="rnd">
            <a:noFill/>
            <a:prstDash val="solid"/>
            <a:rou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r>
              <a:rPr lang="zh-CN" altLang="en-US" b="1" dirty="0">
                <a:solidFill>
                  <a:srgbClr val="FFFFFF"/>
                </a:solidFill>
              </a:rPr>
              <a:t>吞吐量</a:t>
            </a:r>
            <a:endParaRPr lang="en-GB" b="1" dirty="0">
              <a:solidFill>
                <a:srgbClr val="FFFFFF"/>
              </a:solidFill>
            </a:endParaRPr>
          </a:p>
        </p:txBody>
      </p:sp>
      <p:sp>
        <p:nvSpPr>
          <p:cNvPr id="89" name="iṥľïdè"/>
          <p:cNvSpPr/>
          <p:nvPr/>
        </p:nvSpPr>
        <p:spPr>
          <a:xfrm>
            <a:off x="4696875" y="1299908"/>
            <a:ext cx="1334228" cy="482600"/>
          </a:xfrm>
          <a:prstGeom prst="rect">
            <a:avLst/>
          </a:prstGeom>
          <a:solidFill>
            <a:schemeClr val="bg2">
              <a:lumMod val="90000"/>
            </a:schemeClr>
          </a:solidFill>
          <a:ln w="12700" cap="rnd">
            <a:noFill/>
            <a:prstDash val="solid"/>
            <a:rou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r>
              <a:rPr lang="zh-CN" altLang="en-US" b="1" dirty="0">
                <a:solidFill>
                  <a:schemeClr val="bg1"/>
                </a:solidFill>
              </a:rPr>
              <a:t>时延</a:t>
            </a:r>
            <a:endParaRPr lang="en-GB" b="1" dirty="0">
              <a:solidFill>
                <a:schemeClr val="bg1"/>
              </a:solidFill>
            </a:endParaRPr>
          </a:p>
        </p:txBody>
      </p:sp>
      <p:sp>
        <p:nvSpPr>
          <p:cNvPr id="90" name="îśľîḍé"/>
          <p:cNvSpPr/>
          <p:nvPr/>
        </p:nvSpPr>
        <p:spPr>
          <a:xfrm>
            <a:off x="7624925" y="1299908"/>
            <a:ext cx="1334228" cy="482600"/>
          </a:xfrm>
          <a:prstGeom prst="rect">
            <a:avLst/>
          </a:prstGeom>
          <a:solidFill>
            <a:schemeClr val="bg2">
              <a:lumMod val="90000"/>
            </a:schemeClr>
          </a:solidFill>
          <a:ln w="12700" cap="rnd">
            <a:noFill/>
            <a:prstDash val="solid"/>
            <a:rou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r>
              <a:rPr lang="zh-CN" altLang="en-US" b="1" dirty="0">
                <a:solidFill>
                  <a:schemeClr val="bg1"/>
                </a:solidFill>
              </a:rPr>
              <a:t>往返时间</a:t>
            </a:r>
            <a:endParaRPr lang="en-GB" b="1" dirty="0">
              <a:solidFill>
                <a:schemeClr val="bg1"/>
              </a:solidFill>
            </a:endParaRPr>
          </a:p>
        </p:txBody>
      </p:sp>
      <p:sp>
        <p:nvSpPr>
          <p:cNvPr id="91" name="îśľîḍé"/>
          <p:cNvSpPr/>
          <p:nvPr/>
        </p:nvSpPr>
        <p:spPr>
          <a:xfrm>
            <a:off x="6160900" y="1299908"/>
            <a:ext cx="1334228" cy="482600"/>
          </a:xfrm>
          <a:prstGeom prst="rect">
            <a:avLst/>
          </a:prstGeom>
          <a:solidFill>
            <a:schemeClr val="bg2">
              <a:lumMod val="90000"/>
            </a:schemeClr>
          </a:solidFill>
          <a:ln w="12700" cap="rnd">
            <a:noFill/>
            <a:prstDash val="solid"/>
            <a:rou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r>
              <a:rPr lang="zh-CN" altLang="en-US" b="1" dirty="0">
                <a:solidFill>
                  <a:schemeClr val="bg1"/>
                </a:solidFill>
              </a:rPr>
              <a:t>时延带宽积</a:t>
            </a:r>
            <a:endParaRPr lang="en-GB" b="1" dirty="0">
              <a:solidFill>
                <a:schemeClr val="bg1"/>
              </a:solidFill>
            </a:endParaRPr>
          </a:p>
        </p:txBody>
      </p:sp>
      <p:sp>
        <p:nvSpPr>
          <p:cNvPr id="92" name="îśľîḍé"/>
          <p:cNvSpPr/>
          <p:nvPr/>
        </p:nvSpPr>
        <p:spPr>
          <a:xfrm>
            <a:off x="9088950" y="1299908"/>
            <a:ext cx="1334228" cy="482600"/>
          </a:xfrm>
          <a:prstGeom prst="rect">
            <a:avLst/>
          </a:prstGeom>
          <a:solidFill>
            <a:schemeClr val="bg2">
              <a:lumMod val="90000"/>
            </a:schemeClr>
          </a:solidFill>
          <a:ln w="12700" cap="rnd">
            <a:noFill/>
            <a:prstDash val="solid"/>
            <a:rou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r>
              <a:rPr lang="zh-CN" altLang="en-US" b="1" dirty="0">
                <a:solidFill>
                  <a:schemeClr val="bg1"/>
                </a:solidFill>
              </a:rPr>
              <a:t>利用率</a:t>
            </a:r>
            <a:endParaRPr lang="en-GB" b="1" dirty="0">
              <a:solidFill>
                <a:schemeClr val="bg1"/>
              </a:solidFill>
            </a:endParaRPr>
          </a:p>
        </p:txBody>
      </p:sp>
      <p:sp>
        <p:nvSpPr>
          <p:cNvPr id="93" name="îśľîḍé"/>
          <p:cNvSpPr/>
          <p:nvPr/>
        </p:nvSpPr>
        <p:spPr>
          <a:xfrm>
            <a:off x="10552974" y="1299908"/>
            <a:ext cx="1334228" cy="482600"/>
          </a:xfrm>
          <a:prstGeom prst="rect">
            <a:avLst/>
          </a:prstGeom>
          <a:solidFill>
            <a:schemeClr val="bg2">
              <a:lumMod val="90000"/>
            </a:schemeClr>
          </a:solidFill>
          <a:ln w="12700" cap="rnd">
            <a:noFill/>
            <a:prstDash val="solid"/>
            <a:rou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r>
              <a:rPr lang="zh-CN" altLang="en-US" b="1" dirty="0">
                <a:solidFill>
                  <a:schemeClr val="bg1"/>
                </a:solidFill>
              </a:rPr>
              <a:t>丢包率</a:t>
            </a:r>
            <a:endParaRPr lang="en-GB" b="1" dirty="0">
              <a:solidFill>
                <a:schemeClr val="bg1"/>
              </a:solidFill>
            </a:endParaRPr>
          </a:p>
        </p:txBody>
      </p:sp>
      <p:sp>
        <p:nvSpPr>
          <p:cNvPr id="35" name="îṧḻîḍê"/>
          <p:cNvSpPr/>
          <p:nvPr/>
        </p:nvSpPr>
        <p:spPr>
          <a:xfrm>
            <a:off x="1768822" y="1299908"/>
            <a:ext cx="1334228" cy="482600"/>
          </a:xfrm>
          <a:prstGeom prst="rect">
            <a:avLst/>
          </a:prstGeom>
          <a:solidFill>
            <a:schemeClr val="accent2"/>
          </a:solidFill>
          <a:ln w="12700" cap="rnd">
            <a:noFill/>
            <a:prstDash val="solid"/>
            <a:round/>
          </a:ln>
          <a:effectLst>
            <a:outerShdw blurRad="254000" dist="127000" algn="ctr" rotWithShape="0">
              <a:schemeClr val="accent2">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r>
              <a:rPr lang="zh-CN" altLang="en-US" b="1" dirty="0">
                <a:solidFill>
                  <a:schemeClr val="bg1"/>
                </a:solidFill>
              </a:rPr>
              <a:t>带宽</a:t>
            </a:r>
            <a:endParaRPr lang="en-GB" b="1" dirty="0">
              <a:solidFill>
                <a:schemeClr val="bg1"/>
              </a:solidFill>
            </a:endParaRPr>
          </a:p>
        </p:txBody>
      </p:sp>
      <p:sp>
        <p:nvSpPr>
          <p:cNvPr id="28" name="íşlïḍè"/>
          <p:cNvSpPr txBox="1"/>
          <p:nvPr/>
        </p:nvSpPr>
        <p:spPr>
          <a:xfrm>
            <a:off x="1668567" y="1972765"/>
            <a:ext cx="8854866" cy="561716"/>
          </a:xfrm>
          <a:prstGeom prst="rect">
            <a:avLst/>
          </a:prstGeom>
          <a:noFill/>
        </p:spPr>
        <p:txBody>
          <a:bodyPr wrap="square" lIns="91440" tIns="45720" rIns="91440" bIns="45720" anchor="ctr">
            <a:noAutofit/>
          </a:bodyPr>
          <a:lstStyle/>
          <a:p>
            <a:pPr algn="ctr"/>
            <a:r>
              <a:rPr lang="zh-CN" altLang="en-US" sz="2000" b="1" dirty="0">
                <a:solidFill>
                  <a:schemeClr val="accent2"/>
                </a:solidFill>
              </a:rPr>
              <a:t>数据传送速率 </a:t>
            </a:r>
            <a:r>
              <a:rPr lang="en-US" altLang="zh-CN" sz="2000" b="1" dirty="0">
                <a:solidFill>
                  <a:schemeClr val="accent2"/>
                </a:solidFill>
              </a:rPr>
              <a:t>= min [ </a:t>
            </a:r>
            <a:r>
              <a:rPr lang="zh-CN" altLang="en-US" sz="2000" b="1" dirty="0">
                <a:solidFill>
                  <a:schemeClr val="accent2"/>
                </a:solidFill>
              </a:rPr>
              <a:t>主机接口速率，线路带宽，交换机或路由器的接口速率 </a:t>
            </a:r>
            <a:r>
              <a:rPr lang="en-US" altLang="zh-CN" sz="2000" b="1" dirty="0">
                <a:solidFill>
                  <a:schemeClr val="accent2"/>
                </a:solidFill>
              </a:rPr>
              <a:t>]</a:t>
            </a:r>
            <a:endParaRPr lang="zh-CN" altLang="en-US" sz="2000" b="1" dirty="0">
              <a:solidFill>
                <a:schemeClr val="accent2"/>
              </a:solidFill>
            </a:endParaRPr>
          </a:p>
        </p:txBody>
      </p:sp>
      <p:cxnSp>
        <p:nvCxnSpPr>
          <p:cNvPr id="6" name="直接连接符 5"/>
          <p:cNvCxnSpPr/>
          <p:nvPr/>
        </p:nvCxnSpPr>
        <p:spPr>
          <a:xfrm>
            <a:off x="2378795" y="3308914"/>
            <a:ext cx="6480313"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pic>
        <p:nvPicPr>
          <p:cNvPr id="30" name="图形 29"/>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850169" y="2813722"/>
            <a:ext cx="709480" cy="686218"/>
          </a:xfrm>
          <a:prstGeom prst="rect">
            <a:avLst/>
          </a:prstGeom>
        </p:spPr>
      </p:pic>
      <p:pic>
        <p:nvPicPr>
          <p:cNvPr id="31" name="图形 30"/>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508539" y="3025310"/>
            <a:ext cx="835374" cy="561717"/>
          </a:xfrm>
          <a:prstGeom prst="rect">
            <a:avLst/>
          </a:prstGeom>
        </p:spPr>
      </p:pic>
      <p:sp>
        <p:nvSpPr>
          <p:cNvPr id="34" name="íşlïḍè"/>
          <p:cNvSpPr txBox="1"/>
          <p:nvPr/>
        </p:nvSpPr>
        <p:spPr>
          <a:xfrm>
            <a:off x="1050262" y="3090346"/>
            <a:ext cx="709480" cy="400880"/>
          </a:xfrm>
          <a:prstGeom prst="rect">
            <a:avLst/>
          </a:prstGeom>
          <a:noFill/>
        </p:spPr>
        <p:txBody>
          <a:bodyPr wrap="square" lIns="91440" tIns="45720" rIns="91440" bIns="45720" anchor="ctr">
            <a:noAutofit/>
          </a:bodyPr>
          <a:lstStyle/>
          <a:p>
            <a:pPr algn="ctr"/>
            <a:r>
              <a:rPr lang="zh-CN" altLang="en-US" b="1" dirty="0"/>
              <a:t>主机</a:t>
            </a:r>
            <a:endParaRPr lang="zh-CN" altLang="en-US" b="1" dirty="0"/>
          </a:p>
        </p:txBody>
      </p:sp>
      <p:sp>
        <p:nvSpPr>
          <p:cNvPr id="36" name="íşlïḍè"/>
          <p:cNvSpPr txBox="1"/>
          <p:nvPr/>
        </p:nvSpPr>
        <p:spPr>
          <a:xfrm>
            <a:off x="9343913" y="3090346"/>
            <a:ext cx="1818765" cy="400880"/>
          </a:xfrm>
          <a:prstGeom prst="rect">
            <a:avLst/>
          </a:prstGeom>
          <a:noFill/>
        </p:spPr>
        <p:txBody>
          <a:bodyPr wrap="square" lIns="91440" tIns="45720" rIns="91440" bIns="45720" anchor="ctr">
            <a:noAutofit/>
          </a:bodyPr>
          <a:lstStyle/>
          <a:p>
            <a:r>
              <a:rPr lang="zh-CN" altLang="en-US" b="1" dirty="0"/>
              <a:t>交换机</a:t>
            </a:r>
            <a:endParaRPr lang="zh-CN" altLang="en-US" b="1" dirty="0"/>
          </a:p>
        </p:txBody>
      </p:sp>
      <p:sp>
        <p:nvSpPr>
          <p:cNvPr id="37" name="íşlïḍè"/>
          <p:cNvSpPr txBox="1"/>
          <p:nvPr/>
        </p:nvSpPr>
        <p:spPr>
          <a:xfrm>
            <a:off x="2385607" y="3306168"/>
            <a:ext cx="1102206" cy="400880"/>
          </a:xfrm>
          <a:prstGeom prst="rect">
            <a:avLst/>
          </a:prstGeom>
          <a:noFill/>
        </p:spPr>
        <p:txBody>
          <a:bodyPr wrap="square" lIns="91440" tIns="45720" rIns="91440" bIns="45720" anchor="ctr">
            <a:noAutofit/>
          </a:bodyPr>
          <a:lstStyle/>
          <a:p>
            <a:pPr algn="ctr"/>
            <a:r>
              <a:rPr lang="zh-CN" altLang="en-US" b="1" dirty="0"/>
              <a:t>接口速率</a:t>
            </a:r>
            <a:endParaRPr lang="zh-CN" altLang="en-US" b="1" dirty="0"/>
          </a:p>
        </p:txBody>
      </p:sp>
      <p:sp>
        <p:nvSpPr>
          <p:cNvPr id="39" name="íşlïḍè"/>
          <p:cNvSpPr txBox="1"/>
          <p:nvPr/>
        </p:nvSpPr>
        <p:spPr>
          <a:xfrm>
            <a:off x="7555918" y="3306168"/>
            <a:ext cx="1102206" cy="400880"/>
          </a:xfrm>
          <a:prstGeom prst="rect">
            <a:avLst/>
          </a:prstGeom>
          <a:noFill/>
        </p:spPr>
        <p:txBody>
          <a:bodyPr wrap="square" lIns="91440" tIns="45720" rIns="91440" bIns="45720" anchor="ctr">
            <a:noAutofit/>
          </a:bodyPr>
          <a:lstStyle/>
          <a:p>
            <a:pPr algn="ctr"/>
            <a:r>
              <a:rPr lang="zh-CN" altLang="en-US" b="1" dirty="0"/>
              <a:t>接口速率</a:t>
            </a:r>
            <a:endParaRPr lang="zh-CN" altLang="en-US" b="1" dirty="0"/>
          </a:p>
        </p:txBody>
      </p:sp>
      <p:sp>
        <p:nvSpPr>
          <p:cNvPr id="41" name="íşlïḍè"/>
          <p:cNvSpPr txBox="1"/>
          <p:nvPr/>
        </p:nvSpPr>
        <p:spPr>
          <a:xfrm>
            <a:off x="5132746" y="2881705"/>
            <a:ext cx="1102206" cy="400880"/>
          </a:xfrm>
          <a:prstGeom prst="rect">
            <a:avLst/>
          </a:prstGeom>
          <a:noFill/>
        </p:spPr>
        <p:txBody>
          <a:bodyPr wrap="square" lIns="91440" tIns="45720" rIns="91440" bIns="45720" anchor="ctr">
            <a:noAutofit/>
          </a:bodyPr>
          <a:lstStyle/>
          <a:p>
            <a:pPr algn="ctr"/>
            <a:r>
              <a:rPr lang="zh-CN" altLang="en-US" b="1" dirty="0"/>
              <a:t>线路带宽</a:t>
            </a:r>
            <a:endParaRPr lang="zh-CN" altLang="en-US" b="1" dirty="0"/>
          </a:p>
        </p:txBody>
      </p:sp>
      <p:graphicFrame>
        <p:nvGraphicFramePr>
          <p:cNvPr id="9" name="表格 11"/>
          <p:cNvGraphicFramePr>
            <a:graphicFrameLocks noGrp="1"/>
          </p:cNvGraphicFramePr>
          <p:nvPr/>
        </p:nvGraphicFramePr>
        <p:xfrm>
          <a:off x="1940894" y="3981280"/>
          <a:ext cx="8310212" cy="2123440"/>
        </p:xfrm>
        <a:graphic>
          <a:graphicData uri="http://schemas.openxmlformats.org/drawingml/2006/table">
            <a:tbl>
              <a:tblPr firstRow="1" bandRow="1">
                <a:tableStyleId>{5C22544A-7EE6-4342-B048-85BDC9FD1C3A}</a:tableStyleId>
              </a:tblPr>
              <a:tblGrid>
                <a:gridCol w="2077553"/>
                <a:gridCol w="2077553"/>
                <a:gridCol w="2077553"/>
                <a:gridCol w="2077553"/>
              </a:tblGrid>
              <a:tr h="370840">
                <a:tc>
                  <a:txBody>
                    <a:bodyPr/>
                    <a:lstStyle/>
                    <a:p>
                      <a:pPr algn="ctr"/>
                      <a:r>
                        <a:rPr lang="zh-CN" altLang="en-US" b="1" dirty="0">
                          <a:solidFill>
                            <a:schemeClr val="tx1"/>
                          </a:solidFill>
                        </a:rPr>
                        <a:t>数据传送速率</a:t>
                      </a:r>
                      <a:endParaRPr lang="zh-CN" altLang="en-US" b="1" dirty="0">
                        <a:solidFill>
                          <a:schemeClr val="tx1"/>
                        </a:solidFill>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b="1" dirty="0">
                          <a:solidFill>
                            <a:schemeClr val="tx1"/>
                          </a:solidFill>
                        </a:rPr>
                        <a:t>主机的</a:t>
                      </a:r>
                      <a:endParaRPr lang="en-US" altLang="zh-CN" b="1" dirty="0">
                        <a:solidFill>
                          <a:schemeClr val="tx1"/>
                        </a:solidFill>
                      </a:endParaRPr>
                    </a:p>
                    <a:p>
                      <a:pPr algn="ctr"/>
                      <a:r>
                        <a:rPr lang="zh-CN" altLang="en-US" b="1" dirty="0">
                          <a:solidFill>
                            <a:schemeClr val="tx1"/>
                          </a:solidFill>
                        </a:rPr>
                        <a:t>接口速率</a:t>
                      </a: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b="1" dirty="0">
                          <a:solidFill>
                            <a:schemeClr val="tx1"/>
                          </a:solidFill>
                        </a:rPr>
                        <a:t>线路带宽</a:t>
                      </a: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b="1" dirty="0">
                          <a:solidFill>
                            <a:schemeClr val="tx1"/>
                          </a:solidFill>
                        </a:rPr>
                        <a:t>交换机或路由器的</a:t>
                      </a:r>
                      <a:endParaRPr lang="en-US" altLang="zh-CN" b="1" dirty="0">
                        <a:solidFill>
                          <a:schemeClr val="tx1"/>
                        </a:solidFill>
                      </a:endParaRPr>
                    </a:p>
                    <a:p>
                      <a:pPr algn="ctr"/>
                      <a:r>
                        <a:rPr lang="zh-CN" altLang="en-US" b="1" dirty="0">
                          <a:solidFill>
                            <a:schemeClr val="tx1"/>
                          </a:solidFill>
                        </a:rPr>
                        <a:t>接口速率</a:t>
                      </a:r>
                      <a:endParaRPr lang="en-US" altLang="zh-CN"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p>
                      <a:pPr algn="ctr"/>
                      <a:endParaRPr lang="zh-CN" altLang="en-US" b="1" dirty="0">
                        <a:solidFill>
                          <a:schemeClr val="tx1"/>
                        </a:solidFill>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p>
                      <a:pPr algn="ctr"/>
                      <a:endParaRPr lang="zh-CN" altLang="en-US" b="1" dirty="0">
                        <a:solidFill>
                          <a:schemeClr val="tx1"/>
                        </a:solidFill>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p>
                      <a:pPr algn="ctr"/>
                      <a:endParaRPr lang="zh-CN" altLang="en-US" b="1" dirty="0">
                        <a:solidFill>
                          <a:schemeClr val="tx1"/>
                        </a:solidFill>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p>
                      <a:pPr algn="ctr"/>
                      <a:endParaRPr lang="zh-CN" altLang="en-US" b="1" dirty="0">
                        <a:solidFill>
                          <a:schemeClr val="tx1"/>
                        </a:solidFill>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8" name="文本框 7"/>
          <p:cNvSpPr txBox="1"/>
          <p:nvPr/>
        </p:nvSpPr>
        <p:spPr>
          <a:xfrm>
            <a:off x="2331732" y="4618785"/>
            <a:ext cx="1020075" cy="369332"/>
          </a:xfrm>
          <a:prstGeom prst="rect">
            <a:avLst/>
          </a:prstGeom>
          <a:noFill/>
        </p:spPr>
        <p:txBody>
          <a:bodyPr wrap="square" rtlCol="0">
            <a:spAutoFit/>
          </a:bodyPr>
          <a:lstStyle/>
          <a:p>
            <a:pPr algn="ctr"/>
            <a:r>
              <a:rPr lang="en-US" altLang="zh-CN" b="1" dirty="0"/>
              <a:t>1Gb/s</a:t>
            </a:r>
            <a:endParaRPr lang="zh-CN" altLang="en-US" b="1" dirty="0"/>
          </a:p>
        </p:txBody>
      </p:sp>
      <p:sp>
        <p:nvSpPr>
          <p:cNvPr id="27" name="文本框 26"/>
          <p:cNvSpPr txBox="1"/>
          <p:nvPr/>
        </p:nvSpPr>
        <p:spPr>
          <a:xfrm>
            <a:off x="2331732" y="4990986"/>
            <a:ext cx="1020075" cy="369332"/>
          </a:xfrm>
          <a:prstGeom prst="rect">
            <a:avLst/>
          </a:prstGeom>
          <a:noFill/>
        </p:spPr>
        <p:txBody>
          <a:bodyPr wrap="square" rtlCol="0">
            <a:spAutoFit/>
          </a:bodyPr>
          <a:lstStyle/>
          <a:p>
            <a:pPr algn="ctr"/>
            <a:r>
              <a:rPr lang="en-US" altLang="zh-CN" b="1" dirty="0"/>
              <a:t>100Mb/s</a:t>
            </a:r>
            <a:endParaRPr lang="zh-CN" altLang="en-US" b="1" dirty="0"/>
          </a:p>
        </p:txBody>
      </p:sp>
      <p:sp>
        <p:nvSpPr>
          <p:cNvPr id="45" name="文本框 44"/>
          <p:cNvSpPr txBox="1"/>
          <p:nvPr/>
        </p:nvSpPr>
        <p:spPr>
          <a:xfrm>
            <a:off x="4540033" y="4618785"/>
            <a:ext cx="1020075" cy="369332"/>
          </a:xfrm>
          <a:prstGeom prst="rect">
            <a:avLst/>
          </a:prstGeom>
          <a:noFill/>
        </p:spPr>
        <p:txBody>
          <a:bodyPr wrap="square" rtlCol="0">
            <a:spAutoFit/>
          </a:bodyPr>
          <a:lstStyle/>
          <a:p>
            <a:pPr algn="ctr"/>
            <a:r>
              <a:rPr lang="en-US" altLang="zh-CN" b="1" dirty="0"/>
              <a:t>1Gb/s</a:t>
            </a:r>
            <a:endParaRPr lang="zh-CN" altLang="en-US" b="1" dirty="0"/>
          </a:p>
        </p:txBody>
      </p:sp>
      <p:sp>
        <p:nvSpPr>
          <p:cNvPr id="46" name="文本框 45"/>
          <p:cNvSpPr txBox="1"/>
          <p:nvPr/>
        </p:nvSpPr>
        <p:spPr>
          <a:xfrm>
            <a:off x="4540033" y="4990986"/>
            <a:ext cx="1020075" cy="369332"/>
          </a:xfrm>
          <a:prstGeom prst="rect">
            <a:avLst/>
          </a:prstGeom>
          <a:noFill/>
        </p:spPr>
        <p:txBody>
          <a:bodyPr wrap="square" rtlCol="0">
            <a:spAutoFit/>
          </a:bodyPr>
          <a:lstStyle/>
          <a:p>
            <a:pPr algn="ctr"/>
            <a:r>
              <a:rPr lang="en-US" altLang="zh-CN" b="1" dirty="0"/>
              <a:t>100Mb/s</a:t>
            </a:r>
            <a:endParaRPr lang="zh-CN" altLang="en-US" b="1" dirty="0"/>
          </a:p>
        </p:txBody>
      </p:sp>
      <p:sp>
        <p:nvSpPr>
          <p:cNvPr id="50" name="文本框 49"/>
          <p:cNvSpPr txBox="1"/>
          <p:nvPr/>
        </p:nvSpPr>
        <p:spPr>
          <a:xfrm>
            <a:off x="6638776" y="4618785"/>
            <a:ext cx="1020075" cy="369332"/>
          </a:xfrm>
          <a:prstGeom prst="rect">
            <a:avLst/>
          </a:prstGeom>
          <a:noFill/>
        </p:spPr>
        <p:txBody>
          <a:bodyPr wrap="square" rtlCol="0">
            <a:spAutoFit/>
          </a:bodyPr>
          <a:lstStyle/>
          <a:p>
            <a:pPr algn="ctr"/>
            <a:r>
              <a:rPr lang="en-US" altLang="zh-CN" b="1" dirty="0"/>
              <a:t>1Gb/s</a:t>
            </a:r>
            <a:endParaRPr lang="zh-CN" altLang="en-US" b="1" dirty="0"/>
          </a:p>
        </p:txBody>
      </p:sp>
      <p:sp>
        <p:nvSpPr>
          <p:cNvPr id="51" name="文本框 50"/>
          <p:cNvSpPr txBox="1"/>
          <p:nvPr/>
        </p:nvSpPr>
        <p:spPr>
          <a:xfrm>
            <a:off x="6638776" y="4990986"/>
            <a:ext cx="1020075" cy="369332"/>
          </a:xfrm>
          <a:prstGeom prst="rect">
            <a:avLst/>
          </a:prstGeom>
          <a:noFill/>
        </p:spPr>
        <p:txBody>
          <a:bodyPr wrap="square" rtlCol="0">
            <a:spAutoFit/>
          </a:bodyPr>
          <a:lstStyle/>
          <a:p>
            <a:pPr algn="ctr"/>
            <a:r>
              <a:rPr lang="en-US" altLang="zh-CN" b="1" dirty="0"/>
              <a:t>1Gb/s</a:t>
            </a:r>
            <a:endParaRPr lang="zh-CN" altLang="en-US" b="1" dirty="0"/>
          </a:p>
        </p:txBody>
      </p:sp>
      <p:sp>
        <p:nvSpPr>
          <p:cNvPr id="55" name="文本框 54"/>
          <p:cNvSpPr txBox="1"/>
          <p:nvPr/>
        </p:nvSpPr>
        <p:spPr>
          <a:xfrm>
            <a:off x="8832053" y="4618785"/>
            <a:ext cx="1020075" cy="369332"/>
          </a:xfrm>
          <a:prstGeom prst="rect">
            <a:avLst/>
          </a:prstGeom>
          <a:noFill/>
        </p:spPr>
        <p:txBody>
          <a:bodyPr wrap="square" rtlCol="0">
            <a:spAutoFit/>
          </a:bodyPr>
          <a:lstStyle/>
          <a:p>
            <a:pPr algn="ctr"/>
            <a:r>
              <a:rPr lang="en-US" altLang="zh-CN" b="1" dirty="0"/>
              <a:t>1Gb/s</a:t>
            </a:r>
            <a:endParaRPr lang="zh-CN" altLang="en-US" b="1" dirty="0"/>
          </a:p>
        </p:txBody>
      </p:sp>
      <p:sp>
        <p:nvSpPr>
          <p:cNvPr id="56" name="文本框 55"/>
          <p:cNvSpPr txBox="1"/>
          <p:nvPr/>
        </p:nvSpPr>
        <p:spPr>
          <a:xfrm>
            <a:off x="8832053" y="4990986"/>
            <a:ext cx="1020075" cy="369332"/>
          </a:xfrm>
          <a:prstGeom prst="rect">
            <a:avLst/>
          </a:prstGeom>
          <a:noFill/>
        </p:spPr>
        <p:txBody>
          <a:bodyPr wrap="square" rtlCol="0">
            <a:spAutoFit/>
          </a:bodyPr>
          <a:lstStyle/>
          <a:p>
            <a:pPr algn="ctr"/>
            <a:r>
              <a:rPr lang="en-US" altLang="zh-CN" b="1" dirty="0"/>
              <a:t>1Gb/s</a:t>
            </a:r>
            <a:endParaRPr lang="zh-CN" altLang="en-US" b="1" dirty="0"/>
          </a:p>
        </p:txBody>
      </p:sp>
    </p:spTree>
    <p:custDataLst>
      <p:tags r:id="rId4"/>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4" presetClass="emph" presetSubtype="0" fill="hold" grpId="0" nodeType="afterEffect">
                                  <p:stCondLst>
                                    <p:cond delay="0"/>
                                  </p:stCondLst>
                                  <p:iterate type="lt">
                                    <p:tmPct val="10000"/>
                                  </p:iterate>
                                  <p:childTnLst>
                                    <p:animMotion origin="layout" path="M 0.0 0.0 L 0.0 -0.07213" pathEditMode="relative" ptsTypes="">
                                      <p:cBhvr>
                                        <p:cTn id="6" dur="250" accel="50000" decel="50000" autoRev="1" fill="hold">
                                          <p:stCondLst>
                                            <p:cond delay="0"/>
                                          </p:stCondLst>
                                        </p:cTn>
                                        <p:tgtEl>
                                          <p:spTgt spid="37"/>
                                        </p:tgtEl>
                                        <p:attrNameLst>
                                          <p:attrName>ppt_x</p:attrName>
                                          <p:attrName>ppt_y</p:attrName>
                                        </p:attrNameLst>
                                      </p:cBhvr>
                                    </p:animMotion>
                                    <p:animRot by="1500000">
                                      <p:cBhvr>
                                        <p:cTn id="7" dur="125" fill="hold">
                                          <p:stCondLst>
                                            <p:cond delay="0"/>
                                          </p:stCondLst>
                                        </p:cTn>
                                        <p:tgtEl>
                                          <p:spTgt spid="37"/>
                                        </p:tgtEl>
                                        <p:attrNameLst>
                                          <p:attrName>r</p:attrName>
                                        </p:attrNameLst>
                                      </p:cBhvr>
                                    </p:animRot>
                                    <p:animRot by="-1500000">
                                      <p:cBhvr>
                                        <p:cTn id="8" dur="125" fill="hold">
                                          <p:stCondLst>
                                            <p:cond delay="125"/>
                                          </p:stCondLst>
                                        </p:cTn>
                                        <p:tgtEl>
                                          <p:spTgt spid="37"/>
                                        </p:tgtEl>
                                        <p:attrNameLst>
                                          <p:attrName>r</p:attrName>
                                        </p:attrNameLst>
                                      </p:cBhvr>
                                    </p:animRot>
                                    <p:animRot by="-1500000">
                                      <p:cBhvr>
                                        <p:cTn id="9" dur="125" fill="hold">
                                          <p:stCondLst>
                                            <p:cond delay="250"/>
                                          </p:stCondLst>
                                        </p:cTn>
                                        <p:tgtEl>
                                          <p:spTgt spid="37"/>
                                        </p:tgtEl>
                                        <p:attrNameLst>
                                          <p:attrName>r</p:attrName>
                                        </p:attrNameLst>
                                      </p:cBhvr>
                                    </p:animRot>
                                    <p:animRot by="1500000">
                                      <p:cBhvr>
                                        <p:cTn id="10" dur="125" fill="hold">
                                          <p:stCondLst>
                                            <p:cond delay="375"/>
                                          </p:stCondLst>
                                        </p:cTn>
                                        <p:tgtEl>
                                          <p:spTgt spid="37"/>
                                        </p:tgtEl>
                                        <p:attrNameLst>
                                          <p:attrName>r</p:attrName>
                                        </p:attrNameLst>
                                      </p:cBhvr>
                                    </p:animRot>
                                  </p:childTnLst>
                                </p:cTn>
                              </p:par>
                            </p:childTnLst>
                          </p:cTn>
                        </p:par>
                        <p:par>
                          <p:cTn id="11" fill="hold">
                            <p:stCondLst>
                              <p:cond delay="649"/>
                            </p:stCondLst>
                            <p:childTnLst>
                              <p:par>
                                <p:cTn id="12" presetID="49" presetClass="entr" presetSubtype="0" decel="100000" fill="hold" grpId="0" nodeType="afterEffect">
                                  <p:stCondLst>
                                    <p:cond delay="0"/>
                                  </p:stCondLst>
                                  <p:childTnLst>
                                    <p:set>
                                      <p:cBhvr>
                                        <p:cTn id="13" dur="1" fill="hold">
                                          <p:stCondLst>
                                            <p:cond delay="0"/>
                                          </p:stCondLst>
                                        </p:cTn>
                                        <p:tgtEl>
                                          <p:spTgt spid="46"/>
                                        </p:tgtEl>
                                        <p:attrNameLst>
                                          <p:attrName>style.visibility</p:attrName>
                                        </p:attrNameLst>
                                      </p:cBhvr>
                                      <p:to>
                                        <p:strVal val="visible"/>
                                      </p:to>
                                    </p:set>
                                    <p:anim calcmode="lin" valueType="num">
                                      <p:cBhvr>
                                        <p:cTn id="14" dur="500" fill="hold"/>
                                        <p:tgtEl>
                                          <p:spTgt spid="46"/>
                                        </p:tgtEl>
                                        <p:attrNameLst>
                                          <p:attrName>ppt_w</p:attrName>
                                        </p:attrNameLst>
                                      </p:cBhvr>
                                      <p:tavLst>
                                        <p:tav tm="0">
                                          <p:val>
                                            <p:fltVal val="0"/>
                                          </p:val>
                                        </p:tav>
                                        <p:tav tm="100000">
                                          <p:val>
                                            <p:strVal val="#ppt_w"/>
                                          </p:val>
                                        </p:tav>
                                      </p:tavLst>
                                    </p:anim>
                                    <p:anim calcmode="lin" valueType="num">
                                      <p:cBhvr>
                                        <p:cTn id="15" dur="500" fill="hold"/>
                                        <p:tgtEl>
                                          <p:spTgt spid="46"/>
                                        </p:tgtEl>
                                        <p:attrNameLst>
                                          <p:attrName>ppt_h</p:attrName>
                                        </p:attrNameLst>
                                      </p:cBhvr>
                                      <p:tavLst>
                                        <p:tav tm="0">
                                          <p:val>
                                            <p:fltVal val="0"/>
                                          </p:val>
                                        </p:tav>
                                        <p:tav tm="100000">
                                          <p:val>
                                            <p:strVal val="#ppt_h"/>
                                          </p:val>
                                        </p:tav>
                                      </p:tavLst>
                                    </p:anim>
                                    <p:anim calcmode="lin" valueType="num">
                                      <p:cBhvr>
                                        <p:cTn id="16" dur="500" fill="hold"/>
                                        <p:tgtEl>
                                          <p:spTgt spid="46"/>
                                        </p:tgtEl>
                                        <p:attrNameLst>
                                          <p:attrName>style.rotation</p:attrName>
                                        </p:attrNameLst>
                                      </p:cBhvr>
                                      <p:tavLst>
                                        <p:tav tm="0">
                                          <p:val>
                                            <p:fltVal val="360"/>
                                          </p:val>
                                        </p:tav>
                                        <p:tav tm="100000">
                                          <p:val>
                                            <p:fltVal val="0"/>
                                          </p:val>
                                        </p:tav>
                                      </p:tavLst>
                                    </p:anim>
                                    <p:animEffect transition="in" filter="fade">
                                      <p:cBhvr>
                                        <p:cTn id="17" dur="500"/>
                                        <p:tgtEl>
                                          <p:spTgt spid="46"/>
                                        </p:tgtEl>
                                      </p:cBhvr>
                                    </p:animEffect>
                                  </p:childTnLst>
                                </p:cTn>
                              </p:par>
                            </p:childTnLst>
                          </p:cTn>
                        </p:par>
                      </p:childTnLst>
                    </p:cTn>
                  </p:par>
                  <p:par>
                    <p:cTn id="18" fill="hold">
                      <p:stCondLst>
                        <p:cond delay="indefinite"/>
                      </p:stCondLst>
                      <p:childTnLst>
                        <p:par>
                          <p:cTn id="19" fill="hold">
                            <p:stCondLst>
                              <p:cond delay="0"/>
                            </p:stCondLst>
                            <p:childTnLst>
                              <p:par>
                                <p:cTn id="20" presetID="34" presetClass="emph" presetSubtype="0" fill="hold" grpId="0" nodeType="clickEffect">
                                  <p:stCondLst>
                                    <p:cond delay="0"/>
                                  </p:stCondLst>
                                  <p:iterate type="lt">
                                    <p:tmPct val="10000"/>
                                  </p:iterate>
                                  <p:childTnLst>
                                    <p:animMotion origin="layout" path="M 0.0 0.0 L 0.0 -0.07213" pathEditMode="relative" ptsTypes="">
                                      <p:cBhvr>
                                        <p:cTn id="21" dur="250" accel="50000" decel="50000" autoRev="1" fill="hold">
                                          <p:stCondLst>
                                            <p:cond delay="0"/>
                                          </p:stCondLst>
                                        </p:cTn>
                                        <p:tgtEl>
                                          <p:spTgt spid="41"/>
                                        </p:tgtEl>
                                        <p:attrNameLst>
                                          <p:attrName>ppt_x</p:attrName>
                                          <p:attrName>ppt_y</p:attrName>
                                        </p:attrNameLst>
                                      </p:cBhvr>
                                    </p:animMotion>
                                    <p:animRot by="1500000">
                                      <p:cBhvr>
                                        <p:cTn id="22" dur="125" fill="hold">
                                          <p:stCondLst>
                                            <p:cond delay="0"/>
                                          </p:stCondLst>
                                        </p:cTn>
                                        <p:tgtEl>
                                          <p:spTgt spid="41"/>
                                        </p:tgtEl>
                                        <p:attrNameLst>
                                          <p:attrName>r</p:attrName>
                                        </p:attrNameLst>
                                      </p:cBhvr>
                                    </p:animRot>
                                    <p:animRot by="-1500000">
                                      <p:cBhvr>
                                        <p:cTn id="23" dur="125" fill="hold">
                                          <p:stCondLst>
                                            <p:cond delay="125"/>
                                          </p:stCondLst>
                                        </p:cTn>
                                        <p:tgtEl>
                                          <p:spTgt spid="41"/>
                                        </p:tgtEl>
                                        <p:attrNameLst>
                                          <p:attrName>r</p:attrName>
                                        </p:attrNameLst>
                                      </p:cBhvr>
                                    </p:animRot>
                                    <p:animRot by="-1500000">
                                      <p:cBhvr>
                                        <p:cTn id="24" dur="125" fill="hold">
                                          <p:stCondLst>
                                            <p:cond delay="250"/>
                                          </p:stCondLst>
                                        </p:cTn>
                                        <p:tgtEl>
                                          <p:spTgt spid="41"/>
                                        </p:tgtEl>
                                        <p:attrNameLst>
                                          <p:attrName>r</p:attrName>
                                        </p:attrNameLst>
                                      </p:cBhvr>
                                    </p:animRot>
                                    <p:animRot by="1500000">
                                      <p:cBhvr>
                                        <p:cTn id="25" dur="125" fill="hold">
                                          <p:stCondLst>
                                            <p:cond delay="375"/>
                                          </p:stCondLst>
                                        </p:cTn>
                                        <p:tgtEl>
                                          <p:spTgt spid="41"/>
                                        </p:tgtEl>
                                        <p:attrNameLst>
                                          <p:attrName>r</p:attrName>
                                        </p:attrNameLst>
                                      </p:cBhvr>
                                    </p:animRot>
                                  </p:childTnLst>
                                </p:cTn>
                              </p:par>
                            </p:childTnLst>
                          </p:cTn>
                        </p:par>
                        <p:par>
                          <p:cTn id="26" fill="hold">
                            <p:stCondLst>
                              <p:cond delay="649"/>
                            </p:stCondLst>
                            <p:childTnLst>
                              <p:par>
                                <p:cTn id="27" presetID="49" presetClass="entr" presetSubtype="0" decel="100000" fill="hold" grpId="0" nodeType="afterEffect">
                                  <p:stCondLst>
                                    <p:cond delay="0"/>
                                  </p:stCondLst>
                                  <p:childTnLst>
                                    <p:set>
                                      <p:cBhvr>
                                        <p:cTn id="28" dur="1" fill="hold">
                                          <p:stCondLst>
                                            <p:cond delay="0"/>
                                          </p:stCondLst>
                                        </p:cTn>
                                        <p:tgtEl>
                                          <p:spTgt spid="51"/>
                                        </p:tgtEl>
                                        <p:attrNameLst>
                                          <p:attrName>style.visibility</p:attrName>
                                        </p:attrNameLst>
                                      </p:cBhvr>
                                      <p:to>
                                        <p:strVal val="visible"/>
                                      </p:to>
                                    </p:set>
                                    <p:anim calcmode="lin" valueType="num">
                                      <p:cBhvr>
                                        <p:cTn id="29" dur="500" fill="hold"/>
                                        <p:tgtEl>
                                          <p:spTgt spid="51"/>
                                        </p:tgtEl>
                                        <p:attrNameLst>
                                          <p:attrName>ppt_w</p:attrName>
                                        </p:attrNameLst>
                                      </p:cBhvr>
                                      <p:tavLst>
                                        <p:tav tm="0">
                                          <p:val>
                                            <p:fltVal val="0"/>
                                          </p:val>
                                        </p:tav>
                                        <p:tav tm="100000">
                                          <p:val>
                                            <p:strVal val="#ppt_w"/>
                                          </p:val>
                                        </p:tav>
                                      </p:tavLst>
                                    </p:anim>
                                    <p:anim calcmode="lin" valueType="num">
                                      <p:cBhvr>
                                        <p:cTn id="30" dur="500" fill="hold"/>
                                        <p:tgtEl>
                                          <p:spTgt spid="51"/>
                                        </p:tgtEl>
                                        <p:attrNameLst>
                                          <p:attrName>ppt_h</p:attrName>
                                        </p:attrNameLst>
                                      </p:cBhvr>
                                      <p:tavLst>
                                        <p:tav tm="0">
                                          <p:val>
                                            <p:fltVal val="0"/>
                                          </p:val>
                                        </p:tav>
                                        <p:tav tm="100000">
                                          <p:val>
                                            <p:strVal val="#ppt_h"/>
                                          </p:val>
                                        </p:tav>
                                      </p:tavLst>
                                    </p:anim>
                                    <p:anim calcmode="lin" valueType="num">
                                      <p:cBhvr>
                                        <p:cTn id="31" dur="500" fill="hold"/>
                                        <p:tgtEl>
                                          <p:spTgt spid="51"/>
                                        </p:tgtEl>
                                        <p:attrNameLst>
                                          <p:attrName>style.rotation</p:attrName>
                                        </p:attrNameLst>
                                      </p:cBhvr>
                                      <p:tavLst>
                                        <p:tav tm="0">
                                          <p:val>
                                            <p:fltVal val="360"/>
                                          </p:val>
                                        </p:tav>
                                        <p:tav tm="100000">
                                          <p:val>
                                            <p:fltVal val="0"/>
                                          </p:val>
                                        </p:tav>
                                      </p:tavLst>
                                    </p:anim>
                                    <p:animEffect transition="in" filter="fade">
                                      <p:cBhvr>
                                        <p:cTn id="32" dur="500"/>
                                        <p:tgtEl>
                                          <p:spTgt spid="51"/>
                                        </p:tgtEl>
                                      </p:cBhvr>
                                    </p:animEffect>
                                  </p:childTnLst>
                                </p:cTn>
                              </p:par>
                            </p:childTnLst>
                          </p:cTn>
                        </p:par>
                      </p:childTnLst>
                    </p:cTn>
                  </p:par>
                  <p:par>
                    <p:cTn id="33" fill="hold">
                      <p:stCondLst>
                        <p:cond delay="indefinite"/>
                      </p:stCondLst>
                      <p:childTnLst>
                        <p:par>
                          <p:cTn id="34" fill="hold">
                            <p:stCondLst>
                              <p:cond delay="0"/>
                            </p:stCondLst>
                            <p:childTnLst>
                              <p:par>
                                <p:cTn id="35" presetID="34" presetClass="emph" presetSubtype="0" fill="hold" grpId="0" nodeType="clickEffect">
                                  <p:stCondLst>
                                    <p:cond delay="0"/>
                                  </p:stCondLst>
                                  <p:iterate type="lt">
                                    <p:tmPct val="10000"/>
                                  </p:iterate>
                                  <p:childTnLst>
                                    <p:animMotion origin="layout" path="M 0.0 0.0 L 0.0 -0.07213" pathEditMode="relative" ptsTypes="">
                                      <p:cBhvr>
                                        <p:cTn id="36" dur="250" accel="50000" decel="50000" autoRev="1" fill="hold">
                                          <p:stCondLst>
                                            <p:cond delay="0"/>
                                          </p:stCondLst>
                                        </p:cTn>
                                        <p:tgtEl>
                                          <p:spTgt spid="39"/>
                                        </p:tgtEl>
                                        <p:attrNameLst>
                                          <p:attrName>ppt_x</p:attrName>
                                          <p:attrName>ppt_y</p:attrName>
                                        </p:attrNameLst>
                                      </p:cBhvr>
                                    </p:animMotion>
                                    <p:animRot by="1500000">
                                      <p:cBhvr>
                                        <p:cTn id="37" dur="125" fill="hold">
                                          <p:stCondLst>
                                            <p:cond delay="0"/>
                                          </p:stCondLst>
                                        </p:cTn>
                                        <p:tgtEl>
                                          <p:spTgt spid="39"/>
                                        </p:tgtEl>
                                        <p:attrNameLst>
                                          <p:attrName>r</p:attrName>
                                        </p:attrNameLst>
                                      </p:cBhvr>
                                    </p:animRot>
                                    <p:animRot by="-1500000">
                                      <p:cBhvr>
                                        <p:cTn id="38" dur="125" fill="hold">
                                          <p:stCondLst>
                                            <p:cond delay="125"/>
                                          </p:stCondLst>
                                        </p:cTn>
                                        <p:tgtEl>
                                          <p:spTgt spid="39"/>
                                        </p:tgtEl>
                                        <p:attrNameLst>
                                          <p:attrName>r</p:attrName>
                                        </p:attrNameLst>
                                      </p:cBhvr>
                                    </p:animRot>
                                    <p:animRot by="-1500000">
                                      <p:cBhvr>
                                        <p:cTn id="39" dur="125" fill="hold">
                                          <p:stCondLst>
                                            <p:cond delay="250"/>
                                          </p:stCondLst>
                                        </p:cTn>
                                        <p:tgtEl>
                                          <p:spTgt spid="39"/>
                                        </p:tgtEl>
                                        <p:attrNameLst>
                                          <p:attrName>r</p:attrName>
                                        </p:attrNameLst>
                                      </p:cBhvr>
                                    </p:animRot>
                                    <p:animRot by="1500000">
                                      <p:cBhvr>
                                        <p:cTn id="40" dur="125" fill="hold">
                                          <p:stCondLst>
                                            <p:cond delay="375"/>
                                          </p:stCondLst>
                                        </p:cTn>
                                        <p:tgtEl>
                                          <p:spTgt spid="39"/>
                                        </p:tgtEl>
                                        <p:attrNameLst>
                                          <p:attrName>r</p:attrName>
                                        </p:attrNameLst>
                                      </p:cBhvr>
                                    </p:animRot>
                                  </p:childTnLst>
                                </p:cTn>
                              </p:par>
                            </p:childTnLst>
                          </p:cTn>
                        </p:par>
                        <p:par>
                          <p:cTn id="41" fill="hold">
                            <p:stCondLst>
                              <p:cond delay="649"/>
                            </p:stCondLst>
                            <p:childTnLst>
                              <p:par>
                                <p:cTn id="42" presetID="49" presetClass="entr" presetSubtype="0" decel="100000" fill="hold" grpId="0" nodeType="afterEffect">
                                  <p:stCondLst>
                                    <p:cond delay="0"/>
                                  </p:stCondLst>
                                  <p:childTnLst>
                                    <p:set>
                                      <p:cBhvr>
                                        <p:cTn id="43" dur="1" fill="hold">
                                          <p:stCondLst>
                                            <p:cond delay="0"/>
                                          </p:stCondLst>
                                        </p:cTn>
                                        <p:tgtEl>
                                          <p:spTgt spid="56"/>
                                        </p:tgtEl>
                                        <p:attrNameLst>
                                          <p:attrName>style.visibility</p:attrName>
                                        </p:attrNameLst>
                                      </p:cBhvr>
                                      <p:to>
                                        <p:strVal val="visible"/>
                                      </p:to>
                                    </p:set>
                                    <p:anim calcmode="lin" valueType="num">
                                      <p:cBhvr>
                                        <p:cTn id="44" dur="500" fill="hold"/>
                                        <p:tgtEl>
                                          <p:spTgt spid="56"/>
                                        </p:tgtEl>
                                        <p:attrNameLst>
                                          <p:attrName>ppt_w</p:attrName>
                                        </p:attrNameLst>
                                      </p:cBhvr>
                                      <p:tavLst>
                                        <p:tav tm="0">
                                          <p:val>
                                            <p:fltVal val="0"/>
                                          </p:val>
                                        </p:tav>
                                        <p:tav tm="100000">
                                          <p:val>
                                            <p:strVal val="#ppt_w"/>
                                          </p:val>
                                        </p:tav>
                                      </p:tavLst>
                                    </p:anim>
                                    <p:anim calcmode="lin" valueType="num">
                                      <p:cBhvr>
                                        <p:cTn id="45" dur="500" fill="hold"/>
                                        <p:tgtEl>
                                          <p:spTgt spid="56"/>
                                        </p:tgtEl>
                                        <p:attrNameLst>
                                          <p:attrName>ppt_h</p:attrName>
                                        </p:attrNameLst>
                                      </p:cBhvr>
                                      <p:tavLst>
                                        <p:tav tm="0">
                                          <p:val>
                                            <p:fltVal val="0"/>
                                          </p:val>
                                        </p:tav>
                                        <p:tav tm="100000">
                                          <p:val>
                                            <p:strVal val="#ppt_h"/>
                                          </p:val>
                                        </p:tav>
                                      </p:tavLst>
                                    </p:anim>
                                    <p:anim calcmode="lin" valueType="num">
                                      <p:cBhvr>
                                        <p:cTn id="46" dur="500" fill="hold"/>
                                        <p:tgtEl>
                                          <p:spTgt spid="56"/>
                                        </p:tgtEl>
                                        <p:attrNameLst>
                                          <p:attrName>style.rotation</p:attrName>
                                        </p:attrNameLst>
                                      </p:cBhvr>
                                      <p:tavLst>
                                        <p:tav tm="0">
                                          <p:val>
                                            <p:fltVal val="360"/>
                                          </p:val>
                                        </p:tav>
                                        <p:tav tm="100000">
                                          <p:val>
                                            <p:fltVal val="0"/>
                                          </p:val>
                                        </p:tav>
                                      </p:tavLst>
                                    </p:anim>
                                    <p:animEffect transition="in" filter="fade">
                                      <p:cBhvr>
                                        <p:cTn id="47" dur="500"/>
                                        <p:tgtEl>
                                          <p:spTgt spid="56"/>
                                        </p:tgtEl>
                                      </p:cBhvr>
                                    </p:animEffect>
                                  </p:childTnLst>
                                </p:cTn>
                              </p:par>
                            </p:childTnLst>
                          </p:cTn>
                        </p:par>
                      </p:childTnLst>
                    </p:cTn>
                  </p:par>
                  <p:par>
                    <p:cTn id="48" fill="hold">
                      <p:stCondLst>
                        <p:cond delay="indefinite"/>
                      </p:stCondLst>
                      <p:childTnLst>
                        <p:par>
                          <p:cTn id="49" fill="hold">
                            <p:stCondLst>
                              <p:cond delay="0"/>
                            </p:stCondLst>
                            <p:childTnLst>
                              <p:par>
                                <p:cTn id="50" presetID="49" presetClass="entr" presetSubtype="0" decel="100000" fill="hold" grpId="0" nodeType="clickEffect">
                                  <p:stCondLst>
                                    <p:cond delay="0"/>
                                  </p:stCondLst>
                                  <p:childTnLst>
                                    <p:set>
                                      <p:cBhvr>
                                        <p:cTn id="51" dur="1" fill="hold">
                                          <p:stCondLst>
                                            <p:cond delay="0"/>
                                          </p:stCondLst>
                                        </p:cTn>
                                        <p:tgtEl>
                                          <p:spTgt spid="27"/>
                                        </p:tgtEl>
                                        <p:attrNameLst>
                                          <p:attrName>style.visibility</p:attrName>
                                        </p:attrNameLst>
                                      </p:cBhvr>
                                      <p:to>
                                        <p:strVal val="visible"/>
                                      </p:to>
                                    </p:set>
                                    <p:anim calcmode="lin" valueType="num">
                                      <p:cBhvr>
                                        <p:cTn id="52" dur="500" fill="hold"/>
                                        <p:tgtEl>
                                          <p:spTgt spid="27"/>
                                        </p:tgtEl>
                                        <p:attrNameLst>
                                          <p:attrName>ppt_w</p:attrName>
                                        </p:attrNameLst>
                                      </p:cBhvr>
                                      <p:tavLst>
                                        <p:tav tm="0">
                                          <p:val>
                                            <p:fltVal val="0"/>
                                          </p:val>
                                        </p:tav>
                                        <p:tav tm="100000">
                                          <p:val>
                                            <p:strVal val="#ppt_w"/>
                                          </p:val>
                                        </p:tav>
                                      </p:tavLst>
                                    </p:anim>
                                    <p:anim calcmode="lin" valueType="num">
                                      <p:cBhvr>
                                        <p:cTn id="53" dur="500" fill="hold"/>
                                        <p:tgtEl>
                                          <p:spTgt spid="27"/>
                                        </p:tgtEl>
                                        <p:attrNameLst>
                                          <p:attrName>ppt_h</p:attrName>
                                        </p:attrNameLst>
                                      </p:cBhvr>
                                      <p:tavLst>
                                        <p:tav tm="0">
                                          <p:val>
                                            <p:fltVal val="0"/>
                                          </p:val>
                                        </p:tav>
                                        <p:tav tm="100000">
                                          <p:val>
                                            <p:strVal val="#ppt_h"/>
                                          </p:val>
                                        </p:tav>
                                      </p:tavLst>
                                    </p:anim>
                                    <p:anim calcmode="lin" valueType="num">
                                      <p:cBhvr>
                                        <p:cTn id="54" dur="500" fill="hold"/>
                                        <p:tgtEl>
                                          <p:spTgt spid="27"/>
                                        </p:tgtEl>
                                        <p:attrNameLst>
                                          <p:attrName>style.rotation</p:attrName>
                                        </p:attrNameLst>
                                      </p:cBhvr>
                                      <p:tavLst>
                                        <p:tav tm="0">
                                          <p:val>
                                            <p:fltVal val="360"/>
                                          </p:val>
                                        </p:tav>
                                        <p:tav tm="100000">
                                          <p:val>
                                            <p:fltVal val="0"/>
                                          </p:val>
                                        </p:tav>
                                      </p:tavLst>
                                    </p:anim>
                                    <p:animEffect transition="in" filter="fade">
                                      <p:cBhvr>
                                        <p:cTn id="55"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9" grpId="0"/>
      <p:bldP spid="41" grpId="0"/>
      <p:bldP spid="27" grpId="0"/>
      <p:bldP spid="46" grpId="0"/>
      <p:bldP spid="51" grpId="0"/>
      <p:bldP spid="56"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04800" y="749300"/>
            <a:ext cx="6192344" cy="400110"/>
            <a:chOff x="424117" y="898245"/>
            <a:chExt cx="6192344" cy="400110"/>
          </a:xfrm>
        </p:grpSpPr>
        <p:sp>
          <p:nvSpPr>
            <p:cNvPr id="2" name="平行四边形 1"/>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p:cNvSpPr txBox="1"/>
            <p:nvPr/>
          </p:nvSpPr>
          <p:spPr>
            <a:xfrm>
              <a:off x="1052423" y="898245"/>
              <a:ext cx="5564038" cy="400110"/>
            </a:xfrm>
            <a:prstGeom prst="rect">
              <a:avLst/>
            </a:prstGeom>
            <a:noFill/>
          </p:spPr>
          <p:txBody>
            <a:bodyPr wrap="square" rtlCol="0">
              <a:spAutoFit/>
            </a:bodyPr>
            <a:lstStyle/>
            <a:p>
              <a:r>
                <a:rPr lang="zh-CN" altLang="en-US" sz="2000" b="1" dirty="0"/>
                <a:t>计算机网络的性能指标</a:t>
              </a:r>
              <a:endParaRPr lang="zh-CN" altLang="en-US" sz="2000" b="1" dirty="0"/>
            </a:p>
          </p:txBody>
        </p:sp>
      </p:grpSp>
      <p:sp>
        <p:nvSpPr>
          <p:cNvPr id="86" name="îṡ1îḑè"/>
          <p:cNvSpPr/>
          <p:nvPr/>
        </p:nvSpPr>
        <p:spPr>
          <a:xfrm>
            <a:off x="304800" y="1299908"/>
            <a:ext cx="1334228" cy="482600"/>
          </a:xfrm>
          <a:prstGeom prst="rect">
            <a:avLst/>
          </a:prstGeom>
          <a:solidFill>
            <a:schemeClr val="bg2">
              <a:lumMod val="90000"/>
            </a:schemeClr>
          </a:solidFill>
          <a:ln w="12700" cap="rnd">
            <a:noFill/>
            <a:prstDash val="solid"/>
            <a:rou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r>
              <a:rPr lang="zh-CN" altLang="en-US" b="1" dirty="0">
                <a:solidFill>
                  <a:schemeClr val="bg1"/>
                </a:solidFill>
              </a:rPr>
              <a:t>速率</a:t>
            </a:r>
            <a:endParaRPr lang="en-GB" b="1" dirty="0">
              <a:solidFill>
                <a:schemeClr val="bg1"/>
              </a:solidFill>
            </a:endParaRPr>
          </a:p>
        </p:txBody>
      </p:sp>
      <p:sp>
        <p:nvSpPr>
          <p:cNvPr id="87" name="îṧḻîḍê"/>
          <p:cNvSpPr/>
          <p:nvPr/>
        </p:nvSpPr>
        <p:spPr>
          <a:xfrm>
            <a:off x="1768825" y="1299908"/>
            <a:ext cx="1334228" cy="482600"/>
          </a:xfrm>
          <a:prstGeom prst="rect">
            <a:avLst/>
          </a:prstGeom>
          <a:solidFill>
            <a:schemeClr val="bg2">
              <a:lumMod val="90000"/>
            </a:schemeClr>
          </a:solidFill>
          <a:ln w="12700" cap="rnd">
            <a:noFill/>
            <a:prstDash val="solid"/>
            <a:rou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r>
              <a:rPr lang="zh-CN" altLang="en-US" b="1" dirty="0">
                <a:solidFill>
                  <a:schemeClr val="bg1"/>
                </a:solidFill>
              </a:rPr>
              <a:t>带宽</a:t>
            </a:r>
            <a:endParaRPr lang="en-GB" b="1" dirty="0">
              <a:solidFill>
                <a:schemeClr val="bg1"/>
              </a:solidFill>
            </a:endParaRPr>
          </a:p>
        </p:txBody>
      </p:sp>
      <p:sp>
        <p:nvSpPr>
          <p:cNvPr id="88" name="iṡlíďè"/>
          <p:cNvSpPr/>
          <p:nvPr/>
        </p:nvSpPr>
        <p:spPr>
          <a:xfrm>
            <a:off x="3232850" y="1299908"/>
            <a:ext cx="1334228" cy="482600"/>
          </a:xfrm>
          <a:prstGeom prst="rect">
            <a:avLst/>
          </a:prstGeom>
          <a:solidFill>
            <a:schemeClr val="bg2">
              <a:lumMod val="90000"/>
            </a:schemeClr>
          </a:solidFill>
          <a:ln w="12700" cap="rnd">
            <a:noFill/>
            <a:prstDash val="solid"/>
            <a:rou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r>
              <a:rPr lang="zh-CN" altLang="en-US" b="1" dirty="0">
                <a:solidFill>
                  <a:srgbClr val="FFFFFF"/>
                </a:solidFill>
              </a:rPr>
              <a:t>吞吐量</a:t>
            </a:r>
            <a:endParaRPr lang="en-GB" b="1" dirty="0">
              <a:solidFill>
                <a:srgbClr val="FFFFFF"/>
              </a:solidFill>
            </a:endParaRPr>
          </a:p>
        </p:txBody>
      </p:sp>
      <p:sp>
        <p:nvSpPr>
          <p:cNvPr id="89" name="iṥľïdè"/>
          <p:cNvSpPr/>
          <p:nvPr/>
        </p:nvSpPr>
        <p:spPr>
          <a:xfrm>
            <a:off x="4696875" y="1299908"/>
            <a:ext cx="1334228" cy="482600"/>
          </a:xfrm>
          <a:prstGeom prst="rect">
            <a:avLst/>
          </a:prstGeom>
          <a:solidFill>
            <a:schemeClr val="bg2">
              <a:lumMod val="90000"/>
            </a:schemeClr>
          </a:solidFill>
          <a:ln w="12700" cap="rnd">
            <a:noFill/>
            <a:prstDash val="solid"/>
            <a:rou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r>
              <a:rPr lang="zh-CN" altLang="en-US" b="1" dirty="0">
                <a:solidFill>
                  <a:schemeClr val="bg1"/>
                </a:solidFill>
              </a:rPr>
              <a:t>时延</a:t>
            </a:r>
            <a:endParaRPr lang="en-GB" b="1" dirty="0">
              <a:solidFill>
                <a:schemeClr val="bg1"/>
              </a:solidFill>
            </a:endParaRPr>
          </a:p>
        </p:txBody>
      </p:sp>
      <p:sp>
        <p:nvSpPr>
          <p:cNvPr id="90" name="îśľîḍé"/>
          <p:cNvSpPr/>
          <p:nvPr/>
        </p:nvSpPr>
        <p:spPr>
          <a:xfrm>
            <a:off x="7624925" y="1299908"/>
            <a:ext cx="1334228" cy="482600"/>
          </a:xfrm>
          <a:prstGeom prst="rect">
            <a:avLst/>
          </a:prstGeom>
          <a:solidFill>
            <a:schemeClr val="bg2">
              <a:lumMod val="90000"/>
            </a:schemeClr>
          </a:solidFill>
          <a:ln w="12700" cap="rnd">
            <a:noFill/>
            <a:prstDash val="solid"/>
            <a:rou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r>
              <a:rPr lang="zh-CN" altLang="en-US" b="1" dirty="0">
                <a:solidFill>
                  <a:schemeClr val="bg1"/>
                </a:solidFill>
              </a:rPr>
              <a:t>往返时间</a:t>
            </a:r>
            <a:endParaRPr lang="en-GB" b="1" dirty="0">
              <a:solidFill>
                <a:schemeClr val="bg1"/>
              </a:solidFill>
            </a:endParaRPr>
          </a:p>
        </p:txBody>
      </p:sp>
      <p:sp>
        <p:nvSpPr>
          <p:cNvPr id="91" name="îśľîḍé"/>
          <p:cNvSpPr/>
          <p:nvPr/>
        </p:nvSpPr>
        <p:spPr>
          <a:xfrm>
            <a:off x="6160900" y="1299908"/>
            <a:ext cx="1334228" cy="482600"/>
          </a:xfrm>
          <a:prstGeom prst="rect">
            <a:avLst/>
          </a:prstGeom>
          <a:solidFill>
            <a:schemeClr val="bg2">
              <a:lumMod val="90000"/>
            </a:schemeClr>
          </a:solidFill>
          <a:ln w="12700" cap="rnd">
            <a:noFill/>
            <a:prstDash val="solid"/>
            <a:rou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r>
              <a:rPr lang="zh-CN" altLang="en-US" b="1" dirty="0">
                <a:solidFill>
                  <a:schemeClr val="bg1"/>
                </a:solidFill>
              </a:rPr>
              <a:t>时延带宽积</a:t>
            </a:r>
            <a:endParaRPr lang="en-GB" b="1" dirty="0">
              <a:solidFill>
                <a:schemeClr val="bg1"/>
              </a:solidFill>
            </a:endParaRPr>
          </a:p>
        </p:txBody>
      </p:sp>
      <p:sp>
        <p:nvSpPr>
          <p:cNvPr id="92" name="îśľîḍé"/>
          <p:cNvSpPr/>
          <p:nvPr/>
        </p:nvSpPr>
        <p:spPr>
          <a:xfrm>
            <a:off x="9088950" y="1299908"/>
            <a:ext cx="1334228" cy="482600"/>
          </a:xfrm>
          <a:prstGeom prst="rect">
            <a:avLst/>
          </a:prstGeom>
          <a:solidFill>
            <a:schemeClr val="bg2">
              <a:lumMod val="90000"/>
            </a:schemeClr>
          </a:solidFill>
          <a:ln w="12700" cap="rnd">
            <a:noFill/>
            <a:prstDash val="solid"/>
            <a:rou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r>
              <a:rPr lang="zh-CN" altLang="en-US" b="1" dirty="0">
                <a:solidFill>
                  <a:schemeClr val="bg1"/>
                </a:solidFill>
              </a:rPr>
              <a:t>利用率</a:t>
            </a:r>
            <a:endParaRPr lang="en-GB" b="1" dirty="0">
              <a:solidFill>
                <a:schemeClr val="bg1"/>
              </a:solidFill>
            </a:endParaRPr>
          </a:p>
        </p:txBody>
      </p:sp>
      <p:sp>
        <p:nvSpPr>
          <p:cNvPr id="93" name="îśľîḍé"/>
          <p:cNvSpPr/>
          <p:nvPr/>
        </p:nvSpPr>
        <p:spPr>
          <a:xfrm>
            <a:off x="10552974" y="1299908"/>
            <a:ext cx="1334228" cy="482600"/>
          </a:xfrm>
          <a:prstGeom prst="rect">
            <a:avLst/>
          </a:prstGeom>
          <a:solidFill>
            <a:schemeClr val="bg2">
              <a:lumMod val="90000"/>
            </a:schemeClr>
          </a:solidFill>
          <a:ln w="12700" cap="rnd">
            <a:noFill/>
            <a:prstDash val="solid"/>
            <a:rou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r>
              <a:rPr lang="zh-CN" altLang="en-US" b="1" dirty="0">
                <a:solidFill>
                  <a:schemeClr val="bg1"/>
                </a:solidFill>
              </a:rPr>
              <a:t>丢包率</a:t>
            </a:r>
            <a:endParaRPr lang="en-GB" b="1" dirty="0">
              <a:solidFill>
                <a:schemeClr val="bg1"/>
              </a:solidFill>
            </a:endParaRPr>
          </a:p>
        </p:txBody>
      </p:sp>
      <p:sp>
        <p:nvSpPr>
          <p:cNvPr id="35" name="îṧḻîḍê"/>
          <p:cNvSpPr/>
          <p:nvPr/>
        </p:nvSpPr>
        <p:spPr>
          <a:xfrm>
            <a:off x="1768822" y="1299908"/>
            <a:ext cx="1334228" cy="482600"/>
          </a:xfrm>
          <a:prstGeom prst="rect">
            <a:avLst/>
          </a:prstGeom>
          <a:solidFill>
            <a:schemeClr val="accent2"/>
          </a:solidFill>
          <a:ln w="12700" cap="rnd">
            <a:noFill/>
            <a:prstDash val="solid"/>
            <a:round/>
          </a:ln>
          <a:effectLst>
            <a:outerShdw blurRad="254000" dist="127000" algn="ctr" rotWithShape="0">
              <a:schemeClr val="accent2">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r>
              <a:rPr lang="zh-CN" altLang="en-US" b="1" dirty="0">
                <a:solidFill>
                  <a:schemeClr val="bg1"/>
                </a:solidFill>
              </a:rPr>
              <a:t>带宽</a:t>
            </a:r>
            <a:endParaRPr lang="en-GB" b="1" dirty="0">
              <a:solidFill>
                <a:schemeClr val="bg1"/>
              </a:solidFill>
            </a:endParaRPr>
          </a:p>
        </p:txBody>
      </p:sp>
      <p:sp>
        <p:nvSpPr>
          <p:cNvPr id="28" name="íşlïḍè"/>
          <p:cNvSpPr txBox="1"/>
          <p:nvPr/>
        </p:nvSpPr>
        <p:spPr>
          <a:xfrm>
            <a:off x="1668567" y="1972765"/>
            <a:ext cx="8854866" cy="561716"/>
          </a:xfrm>
          <a:prstGeom prst="rect">
            <a:avLst/>
          </a:prstGeom>
          <a:noFill/>
        </p:spPr>
        <p:txBody>
          <a:bodyPr wrap="square" lIns="91440" tIns="45720" rIns="91440" bIns="45720" anchor="ctr">
            <a:noAutofit/>
          </a:bodyPr>
          <a:lstStyle/>
          <a:p>
            <a:pPr algn="ctr"/>
            <a:r>
              <a:rPr lang="zh-CN" altLang="en-US" sz="2000" b="1" dirty="0">
                <a:solidFill>
                  <a:schemeClr val="accent2"/>
                </a:solidFill>
              </a:rPr>
              <a:t>数据传送速率 </a:t>
            </a:r>
            <a:r>
              <a:rPr lang="en-US" altLang="zh-CN" sz="2000" b="1" dirty="0">
                <a:solidFill>
                  <a:schemeClr val="accent2"/>
                </a:solidFill>
              </a:rPr>
              <a:t>= min [ </a:t>
            </a:r>
            <a:r>
              <a:rPr lang="zh-CN" altLang="en-US" sz="2000" b="1" dirty="0">
                <a:solidFill>
                  <a:schemeClr val="accent2"/>
                </a:solidFill>
              </a:rPr>
              <a:t>主机接口速率，线路带宽，交换机或路由器的接口速率 </a:t>
            </a:r>
            <a:r>
              <a:rPr lang="en-US" altLang="zh-CN" sz="2000" b="1" dirty="0">
                <a:solidFill>
                  <a:schemeClr val="accent2"/>
                </a:solidFill>
              </a:rPr>
              <a:t>]</a:t>
            </a:r>
            <a:endParaRPr lang="zh-CN" altLang="en-US" sz="2000" b="1" dirty="0">
              <a:solidFill>
                <a:schemeClr val="accent2"/>
              </a:solidFill>
            </a:endParaRPr>
          </a:p>
        </p:txBody>
      </p:sp>
      <p:cxnSp>
        <p:nvCxnSpPr>
          <p:cNvPr id="6" name="直接连接符 5"/>
          <p:cNvCxnSpPr/>
          <p:nvPr/>
        </p:nvCxnSpPr>
        <p:spPr>
          <a:xfrm>
            <a:off x="2378795" y="3308914"/>
            <a:ext cx="6480313"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pic>
        <p:nvPicPr>
          <p:cNvPr id="30" name="图形 29"/>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850169" y="2813722"/>
            <a:ext cx="709480" cy="686218"/>
          </a:xfrm>
          <a:prstGeom prst="rect">
            <a:avLst/>
          </a:prstGeom>
        </p:spPr>
      </p:pic>
      <p:pic>
        <p:nvPicPr>
          <p:cNvPr id="31" name="图形 30"/>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508539" y="3025310"/>
            <a:ext cx="835374" cy="561717"/>
          </a:xfrm>
          <a:prstGeom prst="rect">
            <a:avLst/>
          </a:prstGeom>
        </p:spPr>
      </p:pic>
      <p:sp>
        <p:nvSpPr>
          <p:cNvPr id="34" name="íşlïḍè"/>
          <p:cNvSpPr txBox="1"/>
          <p:nvPr/>
        </p:nvSpPr>
        <p:spPr>
          <a:xfrm>
            <a:off x="1050262" y="3090346"/>
            <a:ext cx="709480" cy="400880"/>
          </a:xfrm>
          <a:prstGeom prst="rect">
            <a:avLst/>
          </a:prstGeom>
          <a:noFill/>
        </p:spPr>
        <p:txBody>
          <a:bodyPr wrap="square" lIns="91440" tIns="45720" rIns="91440" bIns="45720" anchor="ctr">
            <a:noAutofit/>
          </a:bodyPr>
          <a:lstStyle/>
          <a:p>
            <a:pPr algn="ctr"/>
            <a:r>
              <a:rPr lang="zh-CN" altLang="en-US" b="1" dirty="0"/>
              <a:t>主机</a:t>
            </a:r>
            <a:endParaRPr lang="zh-CN" altLang="en-US" b="1" dirty="0"/>
          </a:p>
        </p:txBody>
      </p:sp>
      <p:sp>
        <p:nvSpPr>
          <p:cNvPr id="36" name="íşlïḍè"/>
          <p:cNvSpPr txBox="1"/>
          <p:nvPr/>
        </p:nvSpPr>
        <p:spPr>
          <a:xfrm>
            <a:off x="9343913" y="3090346"/>
            <a:ext cx="1818765" cy="400880"/>
          </a:xfrm>
          <a:prstGeom prst="rect">
            <a:avLst/>
          </a:prstGeom>
          <a:noFill/>
        </p:spPr>
        <p:txBody>
          <a:bodyPr wrap="square" lIns="91440" tIns="45720" rIns="91440" bIns="45720" anchor="ctr">
            <a:noAutofit/>
          </a:bodyPr>
          <a:lstStyle/>
          <a:p>
            <a:r>
              <a:rPr lang="zh-CN" altLang="en-US" b="1" dirty="0"/>
              <a:t>交换机</a:t>
            </a:r>
            <a:endParaRPr lang="zh-CN" altLang="en-US" b="1" dirty="0"/>
          </a:p>
        </p:txBody>
      </p:sp>
      <p:sp>
        <p:nvSpPr>
          <p:cNvPr id="37" name="íşlïḍè"/>
          <p:cNvSpPr txBox="1"/>
          <p:nvPr/>
        </p:nvSpPr>
        <p:spPr>
          <a:xfrm>
            <a:off x="2385607" y="3306168"/>
            <a:ext cx="1102206" cy="400880"/>
          </a:xfrm>
          <a:prstGeom prst="rect">
            <a:avLst/>
          </a:prstGeom>
          <a:noFill/>
        </p:spPr>
        <p:txBody>
          <a:bodyPr wrap="square" lIns="91440" tIns="45720" rIns="91440" bIns="45720" anchor="ctr">
            <a:noAutofit/>
          </a:bodyPr>
          <a:lstStyle/>
          <a:p>
            <a:pPr algn="ctr"/>
            <a:r>
              <a:rPr lang="zh-CN" altLang="en-US" b="1" dirty="0"/>
              <a:t>接口速率</a:t>
            </a:r>
            <a:endParaRPr lang="zh-CN" altLang="en-US" b="1" dirty="0"/>
          </a:p>
        </p:txBody>
      </p:sp>
      <p:sp>
        <p:nvSpPr>
          <p:cNvPr id="39" name="íşlïḍè"/>
          <p:cNvSpPr txBox="1"/>
          <p:nvPr/>
        </p:nvSpPr>
        <p:spPr>
          <a:xfrm>
            <a:off x="7555918" y="3306168"/>
            <a:ext cx="1102206" cy="400880"/>
          </a:xfrm>
          <a:prstGeom prst="rect">
            <a:avLst/>
          </a:prstGeom>
          <a:noFill/>
        </p:spPr>
        <p:txBody>
          <a:bodyPr wrap="square" lIns="91440" tIns="45720" rIns="91440" bIns="45720" anchor="ctr">
            <a:noAutofit/>
          </a:bodyPr>
          <a:lstStyle/>
          <a:p>
            <a:pPr algn="ctr"/>
            <a:r>
              <a:rPr lang="zh-CN" altLang="en-US" b="1" dirty="0"/>
              <a:t>接口速率</a:t>
            </a:r>
            <a:endParaRPr lang="zh-CN" altLang="en-US" b="1" dirty="0"/>
          </a:p>
        </p:txBody>
      </p:sp>
      <p:sp>
        <p:nvSpPr>
          <p:cNvPr id="41" name="íşlïḍè"/>
          <p:cNvSpPr txBox="1"/>
          <p:nvPr/>
        </p:nvSpPr>
        <p:spPr>
          <a:xfrm>
            <a:off x="5132746" y="2881705"/>
            <a:ext cx="1102206" cy="400880"/>
          </a:xfrm>
          <a:prstGeom prst="rect">
            <a:avLst/>
          </a:prstGeom>
          <a:noFill/>
        </p:spPr>
        <p:txBody>
          <a:bodyPr wrap="square" lIns="91440" tIns="45720" rIns="91440" bIns="45720" anchor="ctr">
            <a:noAutofit/>
          </a:bodyPr>
          <a:lstStyle/>
          <a:p>
            <a:pPr algn="ctr"/>
            <a:r>
              <a:rPr lang="zh-CN" altLang="en-US" b="1" dirty="0"/>
              <a:t>线路带宽</a:t>
            </a:r>
            <a:endParaRPr lang="zh-CN" altLang="en-US" b="1" dirty="0"/>
          </a:p>
        </p:txBody>
      </p:sp>
      <p:graphicFrame>
        <p:nvGraphicFramePr>
          <p:cNvPr id="9" name="表格 11"/>
          <p:cNvGraphicFramePr>
            <a:graphicFrameLocks noGrp="1"/>
          </p:cNvGraphicFramePr>
          <p:nvPr/>
        </p:nvGraphicFramePr>
        <p:xfrm>
          <a:off x="1940894" y="3981280"/>
          <a:ext cx="8310212" cy="2123440"/>
        </p:xfrm>
        <a:graphic>
          <a:graphicData uri="http://schemas.openxmlformats.org/drawingml/2006/table">
            <a:tbl>
              <a:tblPr firstRow="1" bandRow="1">
                <a:tableStyleId>{5C22544A-7EE6-4342-B048-85BDC9FD1C3A}</a:tableStyleId>
              </a:tblPr>
              <a:tblGrid>
                <a:gridCol w="2077553"/>
                <a:gridCol w="2077553"/>
                <a:gridCol w="2077553"/>
                <a:gridCol w="2077553"/>
              </a:tblGrid>
              <a:tr h="370840">
                <a:tc>
                  <a:txBody>
                    <a:bodyPr/>
                    <a:lstStyle/>
                    <a:p>
                      <a:pPr algn="ctr"/>
                      <a:r>
                        <a:rPr lang="zh-CN" altLang="en-US" b="1" dirty="0">
                          <a:solidFill>
                            <a:schemeClr val="tx1"/>
                          </a:solidFill>
                        </a:rPr>
                        <a:t>数据传送速率</a:t>
                      </a:r>
                      <a:endParaRPr lang="zh-CN" altLang="en-US" b="1" dirty="0">
                        <a:solidFill>
                          <a:schemeClr val="tx1"/>
                        </a:solidFill>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b="1" dirty="0">
                          <a:solidFill>
                            <a:schemeClr val="tx1"/>
                          </a:solidFill>
                        </a:rPr>
                        <a:t>主机的</a:t>
                      </a:r>
                      <a:endParaRPr lang="en-US" altLang="zh-CN" b="1" dirty="0">
                        <a:solidFill>
                          <a:schemeClr val="tx1"/>
                        </a:solidFill>
                      </a:endParaRPr>
                    </a:p>
                    <a:p>
                      <a:pPr algn="ctr"/>
                      <a:r>
                        <a:rPr lang="zh-CN" altLang="en-US" b="1" dirty="0">
                          <a:solidFill>
                            <a:schemeClr val="tx1"/>
                          </a:solidFill>
                        </a:rPr>
                        <a:t>接口速率</a:t>
                      </a: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b="1" dirty="0">
                          <a:solidFill>
                            <a:schemeClr val="tx1"/>
                          </a:solidFill>
                        </a:rPr>
                        <a:t>线路带宽</a:t>
                      </a: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b="1" dirty="0">
                          <a:solidFill>
                            <a:schemeClr val="tx1"/>
                          </a:solidFill>
                        </a:rPr>
                        <a:t>交换机或路由器的</a:t>
                      </a:r>
                      <a:endParaRPr lang="en-US" altLang="zh-CN" b="1" dirty="0">
                        <a:solidFill>
                          <a:schemeClr val="tx1"/>
                        </a:solidFill>
                      </a:endParaRPr>
                    </a:p>
                    <a:p>
                      <a:pPr algn="ctr"/>
                      <a:r>
                        <a:rPr lang="zh-CN" altLang="en-US" b="1" dirty="0">
                          <a:solidFill>
                            <a:schemeClr val="tx1"/>
                          </a:solidFill>
                        </a:rPr>
                        <a:t>接口速率</a:t>
                      </a:r>
                      <a:endParaRPr lang="en-US" altLang="zh-CN"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p>
                      <a:pPr algn="ctr"/>
                      <a:endParaRPr lang="zh-CN" altLang="en-US" b="1" dirty="0">
                        <a:solidFill>
                          <a:schemeClr val="tx1"/>
                        </a:solidFill>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p>
                      <a:pPr algn="ctr"/>
                      <a:endParaRPr lang="zh-CN" altLang="en-US" b="1" dirty="0">
                        <a:solidFill>
                          <a:schemeClr val="tx1"/>
                        </a:solidFill>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p>
                      <a:pPr algn="ctr"/>
                      <a:endParaRPr lang="zh-CN" altLang="en-US" b="1" dirty="0">
                        <a:solidFill>
                          <a:schemeClr val="tx1"/>
                        </a:solidFill>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p>
                      <a:pPr algn="ctr"/>
                      <a:endParaRPr lang="zh-CN" altLang="en-US" b="1" dirty="0">
                        <a:solidFill>
                          <a:schemeClr val="tx1"/>
                        </a:solidFill>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8" name="文本框 7"/>
          <p:cNvSpPr txBox="1"/>
          <p:nvPr/>
        </p:nvSpPr>
        <p:spPr>
          <a:xfrm>
            <a:off x="2331732" y="4618785"/>
            <a:ext cx="1020075" cy="369332"/>
          </a:xfrm>
          <a:prstGeom prst="rect">
            <a:avLst/>
          </a:prstGeom>
          <a:noFill/>
        </p:spPr>
        <p:txBody>
          <a:bodyPr wrap="square" rtlCol="0">
            <a:spAutoFit/>
          </a:bodyPr>
          <a:lstStyle/>
          <a:p>
            <a:pPr algn="ctr"/>
            <a:r>
              <a:rPr lang="en-US" altLang="zh-CN" b="1" dirty="0"/>
              <a:t>1Gb/s</a:t>
            </a:r>
            <a:endParaRPr lang="zh-CN" altLang="en-US" b="1" dirty="0"/>
          </a:p>
        </p:txBody>
      </p:sp>
      <p:sp>
        <p:nvSpPr>
          <p:cNvPr id="27" name="文本框 26"/>
          <p:cNvSpPr txBox="1"/>
          <p:nvPr/>
        </p:nvSpPr>
        <p:spPr>
          <a:xfrm>
            <a:off x="2331732" y="4990986"/>
            <a:ext cx="1020075" cy="369332"/>
          </a:xfrm>
          <a:prstGeom prst="rect">
            <a:avLst/>
          </a:prstGeom>
          <a:noFill/>
        </p:spPr>
        <p:txBody>
          <a:bodyPr wrap="square" rtlCol="0">
            <a:spAutoFit/>
          </a:bodyPr>
          <a:lstStyle/>
          <a:p>
            <a:pPr algn="ctr"/>
            <a:r>
              <a:rPr lang="en-US" altLang="zh-CN" b="1" dirty="0"/>
              <a:t>100Mb/s</a:t>
            </a:r>
            <a:endParaRPr lang="zh-CN" altLang="en-US" b="1" dirty="0"/>
          </a:p>
        </p:txBody>
      </p:sp>
      <p:sp>
        <p:nvSpPr>
          <p:cNvPr id="29" name="文本框 28"/>
          <p:cNvSpPr txBox="1"/>
          <p:nvPr/>
        </p:nvSpPr>
        <p:spPr>
          <a:xfrm>
            <a:off x="2331732" y="5363187"/>
            <a:ext cx="1020075" cy="369332"/>
          </a:xfrm>
          <a:prstGeom prst="rect">
            <a:avLst/>
          </a:prstGeom>
          <a:noFill/>
        </p:spPr>
        <p:txBody>
          <a:bodyPr wrap="square" rtlCol="0">
            <a:spAutoFit/>
          </a:bodyPr>
          <a:lstStyle/>
          <a:p>
            <a:pPr algn="ctr"/>
            <a:r>
              <a:rPr lang="en-US" altLang="zh-CN" b="1" dirty="0"/>
              <a:t>100Mb/s</a:t>
            </a:r>
            <a:endParaRPr lang="zh-CN" altLang="en-US" b="1" dirty="0"/>
          </a:p>
        </p:txBody>
      </p:sp>
      <p:sp>
        <p:nvSpPr>
          <p:cNvPr id="45" name="文本框 44"/>
          <p:cNvSpPr txBox="1"/>
          <p:nvPr/>
        </p:nvSpPr>
        <p:spPr>
          <a:xfrm>
            <a:off x="4540033" y="4618785"/>
            <a:ext cx="1020075" cy="369332"/>
          </a:xfrm>
          <a:prstGeom prst="rect">
            <a:avLst/>
          </a:prstGeom>
          <a:noFill/>
        </p:spPr>
        <p:txBody>
          <a:bodyPr wrap="square" rtlCol="0">
            <a:spAutoFit/>
          </a:bodyPr>
          <a:lstStyle/>
          <a:p>
            <a:pPr algn="ctr"/>
            <a:r>
              <a:rPr lang="en-US" altLang="zh-CN" b="1" dirty="0"/>
              <a:t>1Gb/s</a:t>
            </a:r>
            <a:endParaRPr lang="zh-CN" altLang="en-US" b="1" dirty="0"/>
          </a:p>
        </p:txBody>
      </p:sp>
      <p:sp>
        <p:nvSpPr>
          <p:cNvPr id="46" name="文本框 45"/>
          <p:cNvSpPr txBox="1"/>
          <p:nvPr/>
        </p:nvSpPr>
        <p:spPr>
          <a:xfrm>
            <a:off x="4540033" y="4990986"/>
            <a:ext cx="1020075" cy="369332"/>
          </a:xfrm>
          <a:prstGeom prst="rect">
            <a:avLst/>
          </a:prstGeom>
          <a:noFill/>
        </p:spPr>
        <p:txBody>
          <a:bodyPr wrap="square" rtlCol="0">
            <a:spAutoFit/>
          </a:bodyPr>
          <a:lstStyle/>
          <a:p>
            <a:pPr algn="ctr"/>
            <a:r>
              <a:rPr lang="en-US" altLang="zh-CN" b="1" dirty="0"/>
              <a:t>100Mb/s</a:t>
            </a:r>
            <a:endParaRPr lang="zh-CN" altLang="en-US" b="1" dirty="0"/>
          </a:p>
        </p:txBody>
      </p:sp>
      <p:sp>
        <p:nvSpPr>
          <p:cNvPr id="47" name="文本框 46"/>
          <p:cNvSpPr txBox="1"/>
          <p:nvPr/>
        </p:nvSpPr>
        <p:spPr>
          <a:xfrm>
            <a:off x="4540033" y="5363187"/>
            <a:ext cx="1020075" cy="369332"/>
          </a:xfrm>
          <a:prstGeom prst="rect">
            <a:avLst/>
          </a:prstGeom>
          <a:noFill/>
        </p:spPr>
        <p:txBody>
          <a:bodyPr wrap="square" rtlCol="0">
            <a:spAutoFit/>
          </a:bodyPr>
          <a:lstStyle/>
          <a:p>
            <a:pPr algn="ctr"/>
            <a:r>
              <a:rPr lang="en-US" altLang="zh-CN" b="1" dirty="0"/>
              <a:t>1Gb/s</a:t>
            </a:r>
            <a:endParaRPr lang="zh-CN" altLang="en-US" b="1" dirty="0"/>
          </a:p>
        </p:txBody>
      </p:sp>
      <p:sp>
        <p:nvSpPr>
          <p:cNvPr id="50" name="文本框 49"/>
          <p:cNvSpPr txBox="1"/>
          <p:nvPr/>
        </p:nvSpPr>
        <p:spPr>
          <a:xfrm>
            <a:off x="6638776" y="4618785"/>
            <a:ext cx="1020075" cy="369332"/>
          </a:xfrm>
          <a:prstGeom prst="rect">
            <a:avLst/>
          </a:prstGeom>
          <a:noFill/>
        </p:spPr>
        <p:txBody>
          <a:bodyPr wrap="square" rtlCol="0">
            <a:spAutoFit/>
          </a:bodyPr>
          <a:lstStyle/>
          <a:p>
            <a:pPr algn="ctr"/>
            <a:r>
              <a:rPr lang="en-US" altLang="zh-CN" b="1" dirty="0"/>
              <a:t>1Gb/s</a:t>
            </a:r>
            <a:endParaRPr lang="zh-CN" altLang="en-US" b="1" dirty="0"/>
          </a:p>
        </p:txBody>
      </p:sp>
      <p:sp>
        <p:nvSpPr>
          <p:cNvPr id="51" name="文本框 50"/>
          <p:cNvSpPr txBox="1"/>
          <p:nvPr/>
        </p:nvSpPr>
        <p:spPr>
          <a:xfrm>
            <a:off x="6638776" y="4990986"/>
            <a:ext cx="1020075" cy="369332"/>
          </a:xfrm>
          <a:prstGeom prst="rect">
            <a:avLst/>
          </a:prstGeom>
          <a:noFill/>
        </p:spPr>
        <p:txBody>
          <a:bodyPr wrap="square" rtlCol="0">
            <a:spAutoFit/>
          </a:bodyPr>
          <a:lstStyle/>
          <a:p>
            <a:pPr algn="ctr"/>
            <a:r>
              <a:rPr lang="en-US" altLang="zh-CN" b="1" dirty="0"/>
              <a:t>1Gb/s</a:t>
            </a:r>
            <a:endParaRPr lang="zh-CN" altLang="en-US" b="1" dirty="0"/>
          </a:p>
        </p:txBody>
      </p:sp>
      <p:sp>
        <p:nvSpPr>
          <p:cNvPr id="52" name="文本框 51"/>
          <p:cNvSpPr txBox="1"/>
          <p:nvPr/>
        </p:nvSpPr>
        <p:spPr>
          <a:xfrm>
            <a:off x="6638776" y="5363187"/>
            <a:ext cx="1020075" cy="369332"/>
          </a:xfrm>
          <a:prstGeom prst="rect">
            <a:avLst/>
          </a:prstGeom>
          <a:noFill/>
        </p:spPr>
        <p:txBody>
          <a:bodyPr wrap="square" rtlCol="0">
            <a:spAutoFit/>
          </a:bodyPr>
          <a:lstStyle/>
          <a:p>
            <a:pPr algn="ctr"/>
            <a:r>
              <a:rPr lang="en-US" altLang="zh-CN" b="1" dirty="0"/>
              <a:t>100Mb/s</a:t>
            </a:r>
            <a:endParaRPr lang="zh-CN" altLang="en-US" b="1" dirty="0"/>
          </a:p>
        </p:txBody>
      </p:sp>
      <p:sp>
        <p:nvSpPr>
          <p:cNvPr id="55" name="文本框 54"/>
          <p:cNvSpPr txBox="1"/>
          <p:nvPr/>
        </p:nvSpPr>
        <p:spPr>
          <a:xfrm>
            <a:off x="8832053" y="4618785"/>
            <a:ext cx="1020075" cy="369332"/>
          </a:xfrm>
          <a:prstGeom prst="rect">
            <a:avLst/>
          </a:prstGeom>
          <a:noFill/>
        </p:spPr>
        <p:txBody>
          <a:bodyPr wrap="square" rtlCol="0">
            <a:spAutoFit/>
          </a:bodyPr>
          <a:lstStyle/>
          <a:p>
            <a:pPr algn="ctr"/>
            <a:r>
              <a:rPr lang="en-US" altLang="zh-CN" b="1" dirty="0"/>
              <a:t>1Gb/s</a:t>
            </a:r>
            <a:endParaRPr lang="zh-CN" altLang="en-US" b="1" dirty="0"/>
          </a:p>
        </p:txBody>
      </p:sp>
      <p:sp>
        <p:nvSpPr>
          <p:cNvPr id="56" name="文本框 55"/>
          <p:cNvSpPr txBox="1"/>
          <p:nvPr/>
        </p:nvSpPr>
        <p:spPr>
          <a:xfrm>
            <a:off x="8832053" y="4990986"/>
            <a:ext cx="1020075" cy="369332"/>
          </a:xfrm>
          <a:prstGeom prst="rect">
            <a:avLst/>
          </a:prstGeom>
          <a:noFill/>
        </p:spPr>
        <p:txBody>
          <a:bodyPr wrap="square" rtlCol="0">
            <a:spAutoFit/>
          </a:bodyPr>
          <a:lstStyle/>
          <a:p>
            <a:pPr algn="ctr"/>
            <a:r>
              <a:rPr lang="en-US" altLang="zh-CN" b="1" dirty="0"/>
              <a:t>1Gb/s</a:t>
            </a:r>
            <a:endParaRPr lang="zh-CN" altLang="en-US" b="1" dirty="0"/>
          </a:p>
        </p:txBody>
      </p:sp>
      <p:sp>
        <p:nvSpPr>
          <p:cNvPr id="57" name="文本框 56"/>
          <p:cNvSpPr txBox="1"/>
          <p:nvPr/>
        </p:nvSpPr>
        <p:spPr>
          <a:xfrm>
            <a:off x="8832053" y="5363187"/>
            <a:ext cx="1020075" cy="369332"/>
          </a:xfrm>
          <a:prstGeom prst="rect">
            <a:avLst/>
          </a:prstGeom>
          <a:noFill/>
        </p:spPr>
        <p:txBody>
          <a:bodyPr wrap="square" rtlCol="0">
            <a:spAutoFit/>
          </a:bodyPr>
          <a:lstStyle/>
          <a:p>
            <a:pPr algn="ctr"/>
            <a:r>
              <a:rPr lang="en-US" altLang="zh-CN" b="1" dirty="0"/>
              <a:t>1Gb/s</a:t>
            </a:r>
            <a:endParaRPr lang="zh-CN" altLang="en-US" b="1" dirty="0"/>
          </a:p>
        </p:txBody>
      </p:sp>
    </p:spTree>
    <p:custDataLst>
      <p:tags r:id="rId4"/>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4" presetClass="emph" presetSubtype="0" fill="hold" grpId="0" nodeType="afterEffect">
                                  <p:stCondLst>
                                    <p:cond delay="0"/>
                                  </p:stCondLst>
                                  <p:iterate type="lt">
                                    <p:tmPct val="10000"/>
                                  </p:iterate>
                                  <p:childTnLst>
                                    <p:animMotion origin="layout" path="M 0.0 0.0 L 0.0 -0.07213" pathEditMode="relative" ptsTypes="">
                                      <p:cBhvr>
                                        <p:cTn id="6" dur="250" accel="50000" decel="50000" autoRev="1" fill="hold">
                                          <p:stCondLst>
                                            <p:cond delay="0"/>
                                          </p:stCondLst>
                                        </p:cTn>
                                        <p:tgtEl>
                                          <p:spTgt spid="37"/>
                                        </p:tgtEl>
                                        <p:attrNameLst>
                                          <p:attrName>ppt_x</p:attrName>
                                          <p:attrName>ppt_y</p:attrName>
                                        </p:attrNameLst>
                                      </p:cBhvr>
                                    </p:animMotion>
                                    <p:animRot by="1500000">
                                      <p:cBhvr>
                                        <p:cTn id="7" dur="125" fill="hold">
                                          <p:stCondLst>
                                            <p:cond delay="0"/>
                                          </p:stCondLst>
                                        </p:cTn>
                                        <p:tgtEl>
                                          <p:spTgt spid="37"/>
                                        </p:tgtEl>
                                        <p:attrNameLst>
                                          <p:attrName>r</p:attrName>
                                        </p:attrNameLst>
                                      </p:cBhvr>
                                    </p:animRot>
                                    <p:animRot by="-1500000">
                                      <p:cBhvr>
                                        <p:cTn id="8" dur="125" fill="hold">
                                          <p:stCondLst>
                                            <p:cond delay="125"/>
                                          </p:stCondLst>
                                        </p:cTn>
                                        <p:tgtEl>
                                          <p:spTgt spid="37"/>
                                        </p:tgtEl>
                                        <p:attrNameLst>
                                          <p:attrName>r</p:attrName>
                                        </p:attrNameLst>
                                      </p:cBhvr>
                                    </p:animRot>
                                    <p:animRot by="-1500000">
                                      <p:cBhvr>
                                        <p:cTn id="9" dur="125" fill="hold">
                                          <p:stCondLst>
                                            <p:cond delay="250"/>
                                          </p:stCondLst>
                                        </p:cTn>
                                        <p:tgtEl>
                                          <p:spTgt spid="37"/>
                                        </p:tgtEl>
                                        <p:attrNameLst>
                                          <p:attrName>r</p:attrName>
                                        </p:attrNameLst>
                                      </p:cBhvr>
                                    </p:animRot>
                                    <p:animRot by="1500000">
                                      <p:cBhvr>
                                        <p:cTn id="10" dur="125" fill="hold">
                                          <p:stCondLst>
                                            <p:cond delay="375"/>
                                          </p:stCondLst>
                                        </p:cTn>
                                        <p:tgtEl>
                                          <p:spTgt spid="37"/>
                                        </p:tgtEl>
                                        <p:attrNameLst>
                                          <p:attrName>r</p:attrName>
                                        </p:attrNameLst>
                                      </p:cBhvr>
                                    </p:animRot>
                                  </p:childTnLst>
                                </p:cTn>
                              </p:par>
                            </p:childTnLst>
                          </p:cTn>
                        </p:par>
                        <p:par>
                          <p:cTn id="11" fill="hold">
                            <p:stCondLst>
                              <p:cond delay="649"/>
                            </p:stCondLst>
                            <p:childTnLst>
                              <p:par>
                                <p:cTn id="12" presetID="49" presetClass="entr" presetSubtype="0" decel="100000" fill="hold" grpId="0" nodeType="afterEffect">
                                  <p:stCondLst>
                                    <p:cond delay="0"/>
                                  </p:stCondLst>
                                  <p:childTnLst>
                                    <p:set>
                                      <p:cBhvr>
                                        <p:cTn id="13" dur="1" fill="hold">
                                          <p:stCondLst>
                                            <p:cond delay="0"/>
                                          </p:stCondLst>
                                        </p:cTn>
                                        <p:tgtEl>
                                          <p:spTgt spid="47"/>
                                        </p:tgtEl>
                                        <p:attrNameLst>
                                          <p:attrName>style.visibility</p:attrName>
                                        </p:attrNameLst>
                                      </p:cBhvr>
                                      <p:to>
                                        <p:strVal val="visible"/>
                                      </p:to>
                                    </p:set>
                                    <p:anim calcmode="lin" valueType="num">
                                      <p:cBhvr>
                                        <p:cTn id="14" dur="500" fill="hold"/>
                                        <p:tgtEl>
                                          <p:spTgt spid="47"/>
                                        </p:tgtEl>
                                        <p:attrNameLst>
                                          <p:attrName>ppt_w</p:attrName>
                                        </p:attrNameLst>
                                      </p:cBhvr>
                                      <p:tavLst>
                                        <p:tav tm="0">
                                          <p:val>
                                            <p:fltVal val="0"/>
                                          </p:val>
                                        </p:tav>
                                        <p:tav tm="100000">
                                          <p:val>
                                            <p:strVal val="#ppt_w"/>
                                          </p:val>
                                        </p:tav>
                                      </p:tavLst>
                                    </p:anim>
                                    <p:anim calcmode="lin" valueType="num">
                                      <p:cBhvr>
                                        <p:cTn id="15" dur="500" fill="hold"/>
                                        <p:tgtEl>
                                          <p:spTgt spid="47"/>
                                        </p:tgtEl>
                                        <p:attrNameLst>
                                          <p:attrName>ppt_h</p:attrName>
                                        </p:attrNameLst>
                                      </p:cBhvr>
                                      <p:tavLst>
                                        <p:tav tm="0">
                                          <p:val>
                                            <p:fltVal val="0"/>
                                          </p:val>
                                        </p:tav>
                                        <p:tav tm="100000">
                                          <p:val>
                                            <p:strVal val="#ppt_h"/>
                                          </p:val>
                                        </p:tav>
                                      </p:tavLst>
                                    </p:anim>
                                    <p:anim calcmode="lin" valueType="num">
                                      <p:cBhvr>
                                        <p:cTn id="16" dur="500" fill="hold"/>
                                        <p:tgtEl>
                                          <p:spTgt spid="47"/>
                                        </p:tgtEl>
                                        <p:attrNameLst>
                                          <p:attrName>style.rotation</p:attrName>
                                        </p:attrNameLst>
                                      </p:cBhvr>
                                      <p:tavLst>
                                        <p:tav tm="0">
                                          <p:val>
                                            <p:fltVal val="360"/>
                                          </p:val>
                                        </p:tav>
                                        <p:tav tm="100000">
                                          <p:val>
                                            <p:fltVal val="0"/>
                                          </p:val>
                                        </p:tav>
                                      </p:tavLst>
                                    </p:anim>
                                    <p:animEffect transition="in" filter="fade">
                                      <p:cBhvr>
                                        <p:cTn id="17" dur="500"/>
                                        <p:tgtEl>
                                          <p:spTgt spid="47"/>
                                        </p:tgtEl>
                                      </p:cBhvr>
                                    </p:animEffect>
                                  </p:childTnLst>
                                </p:cTn>
                              </p:par>
                            </p:childTnLst>
                          </p:cTn>
                        </p:par>
                      </p:childTnLst>
                    </p:cTn>
                  </p:par>
                  <p:par>
                    <p:cTn id="18" fill="hold">
                      <p:stCondLst>
                        <p:cond delay="indefinite"/>
                      </p:stCondLst>
                      <p:childTnLst>
                        <p:par>
                          <p:cTn id="19" fill="hold">
                            <p:stCondLst>
                              <p:cond delay="0"/>
                            </p:stCondLst>
                            <p:childTnLst>
                              <p:par>
                                <p:cTn id="20" presetID="34" presetClass="emph" presetSubtype="0" fill="hold" grpId="0" nodeType="clickEffect">
                                  <p:stCondLst>
                                    <p:cond delay="0"/>
                                  </p:stCondLst>
                                  <p:iterate type="lt">
                                    <p:tmPct val="10000"/>
                                  </p:iterate>
                                  <p:childTnLst>
                                    <p:animMotion origin="layout" path="M 0.0 0.0 L 0.0 -0.07213" pathEditMode="relative" ptsTypes="">
                                      <p:cBhvr>
                                        <p:cTn id="21" dur="250" accel="50000" decel="50000" autoRev="1" fill="hold">
                                          <p:stCondLst>
                                            <p:cond delay="0"/>
                                          </p:stCondLst>
                                        </p:cTn>
                                        <p:tgtEl>
                                          <p:spTgt spid="41"/>
                                        </p:tgtEl>
                                        <p:attrNameLst>
                                          <p:attrName>ppt_x</p:attrName>
                                          <p:attrName>ppt_y</p:attrName>
                                        </p:attrNameLst>
                                      </p:cBhvr>
                                    </p:animMotion>
                                    <p:animRot by="1500000">
                                      <p:cBhvr>
                                        <p:cTn id="22" dur="125" fill="hold">
                                          <p:stCondLst>
                                            <p:cond delay="0"/>
                                          </p:stCondLst>
                                        </p:cTn>
                                        <p:tgtEl>
                                          <p:spTgt spid="41"/>
                                        </p:tgtEl>
                                        <p:attrNameLst>
                                          <p:attrName>r</p:attrName>
                                        </p:attrNameLst>
                                      </p:cBhvr>
                                    </p:animRot>
                                    <p:animRot by="-1500000">
                                      <p:cBhvr>
                                        <p:cTn id="23" dur="125" fill="hold">
                                          <p:stCondLst>
                                            <p:cond delay="125"/>
                                          </p:stCondLst>
                                        </p:cTn>
                                        <p:tgtEl>
                                          <p:spTgt spid="41"/>
                                        </p:tgtEl>
                                        <p:attrNameLst>
                                          <p:attrName>r</p:attrName>
                                        </p:attrNameLst>
                                      </p:cBhvr>
                                    </p:animRot>
                                    <p:animRot by="-1500000">
                                      <p:cBhvr>
                                        <p:cTn id="24" dur="125" fill="hold">
                                          <p:stCondLst>
                                            <p:cond delay="250"/>
                                          </p:stCondLst>
                                        </p:cTn>
                                        <p:tgtEl>
                                          <p:spTgt spid="41"/>
                                        </p:tgtEl>
                                        <p:attrNameLst>
                                          <p:attrName>r</p:attrName>
                                        </p:attrNameLst>
                                      </p:cBhvr>
                                    </p:animRot>
                                    <p:animRot by="1500000">
                                      <p:cBhvr>
                                        <p:cTn id="25" dur="125" fill="hold">
                                          <p:stCondLst>
                                            <p:cond delay="375"/>
                                          </p:stCondLst>
                                        </p:cTn>
                                        <p:tgtEl>
                                          <p:spTgt spid="41"/>
                                        </p:tgtEl>
                                        <p:attrNameLst>
                                          <p:attrName>r</p:attrName>
                                        </p:attrNameLst>
                                      </p:cBhvr>
                                    </p:animRot>
                                  </p:childTnLst>
                                </p:cTn>
                              </p:par>
                            </p:childTnLst>
                          </p:cTn>
                        </p:par>
                        <p:par>
                          <p:cTn id="26" fill="hold">
                            <p:stCondLst>
                              <p:cond delay="649"/>
                            </p:stCondLst>
                            <p:childTnLst>
                              <p:par>
                                <p:cTn id="27" presetID="49" presetClass="entr" presetSubtype="0" decel="100000" fill="hold" grpId="0" nodeType="afterEffect">
                                  <p:stCondLst>
                                    <p:cond delay="0"/>
                                  </p:stCondLst>
                                  <p:childTnLst>
                                    <p:set>
                                      <p:cBhvr>
                                        <p:cTn id="28" dur="1" fill="hold">
                                          <p:stCondLst>
                                            <p:cond delay="0"/>
                                          </p:stCondLst>
                                        </p:cTn>
                                        <p:tgtEl>
                                          <p:spTgt spid="52"/>
                                        </p:tgtEl>
                                        <p:attrNameLst>
                                          <p:attrName>style.visibility</p:attrName>
                                        </p:attrNameLst>
                                      </p:cBhvr>
                                      <p:to>
                                        <p:strVal val="visible"/>
                                      </p:to>
                                    </p:set>
                                    <p:anim calcmode="lin" valueType="num">
                                      <p:cBhvr>
                                        <p:cTn id="29" dur="500" fill="hold"/>
                                        <p:tgtEl>
                                          <p:spTgt spid="52"/>
                                        </p:tgtEl>
                                        <p:attrNameLst>
                                          <p:attrName>ppt_w</p:attrName>
                                        </p:attrNameLst>
                                      </p:cBhvr>
                                      <p:tavLst>
                                        <p:tav tm="0">
                                          <p:val>
                                            <p:fltVal val="0"/>
                                          </p:val>
                                        </p:tav>
                                        <p:tav tm="100000">
                                          <p:val>
                                            <p:strVal val="#ppt_w"/>
                                          </p:val>
                                        </p:tav>
                                      </p:tavLst>
                                    </p:anim>
                                    <p:anim calcmode="lin" valueType="num">
                                      <p:cBhvr>
                                        <p:cTn id="30" dur="500" fill="hold"/>
                                        <p:tgtEl>
                                          <p:spTgt spid="52"/>
                                        </p:tgtEl>
                                        <p:attrNameLst>
                                          <p:attrName>ppt_h</p:attrName>
                                        </p:attrNameLst>
                                      </p:cBhvr>
                                      <p:tavLst>
                                        <p:tav tm="0">
                                          <p:val>
                                            <p:fltVal val="0"/>
                                          </p:val>
                                        </p:tav>
                                        <p:tav tm="100000">
                                          <p:val>
                                            <p:strVal val="#ppt_h"/>
                                          </p:val>
                                        </p:tav>
                                      </p:tavLst>
                                    </p:anim>
                                    <p:anim calcmode="lin" valueType="num">
                                      <p:cBhvr>
                                        <p:cTn id="31" dur="500" fill="hold"/>
                                        <p:tgtEl>
                                          <p:spTgt spid="52"/>
                                        </p:tgtEl>
                                        <p:attrNameLst>
                                          <p:attrName>style.rotation</p:attrName>
                                        </p:attrNameLst>
                                      </p:cBhvr>
                                      <p:tavLst>
                                        <p:tav tm="0">
                                          <p:val>
                                            <p:fltVal val="360"/>
                                          </p:val>
                                        </p:tav>
                                        <p:tav tm="100000">
                                          <p:val>
                                            <p:fltVal val="0"/>
                                          </p:val>
                                        </p:tav>
                                      </p:tavLst>
                                    </p:anim>
                                    <p:animEffect transition="in" filter="fade">
                                      <p:cBhvr>
                                        <p:cTn id="32" dur="500"/>
                                        <p:tgtEl>
                                          <p:spTgt spid="52"/>
                                        </p:tgtEl>
                                      </p:cBhvr>
                                    </p:animEffect>
                                  </p:childTnLst>
                                </p:cTn>
                              </p:par>
                            </p:childTnLst>
                          </p:cTn>
                        </p:par>
                      </p:childTnLst>
                    </p:cTn>
                  </p:par>
                  <p:par>
                    <p:cTn id="33" fill="hold">
                      <p:stCondLst>
                        <p:cond delay="indefinite"/>
                      </p:stCondLst>
                      <p:childTnLst>
                        <p:par>
                          <p:cTn id="34" fill="hold">
                            <p:stCondLst>
                              <p:cond delay="0"/>
                            </p:stCondLst>
                            <p:childTnLst>
                              <p:par>
                                <p:cTn id="35" presetID="34" presetClass="emph" presetSubtype="0" fill="hold" grpId="0" nodeType="clickEffect">
                                  <p:stCondLst>
                                    <p:cond delay="0"/>
                                  </p:stCondLst>
                                  <p:iterate type="lt">
                                    <p:tmPct val="10000"/>
                                  </p:iterate>
                                  <p:childTnLst>
                                    <p:animMotion origin="layout" path="M 0.0 0.0 L 0.0 -0.07213" pathEditMode="relative" ptsTypes="">
                                      <p:cBhvr>
                                        <p:cTn id="36" dur="250" accel="50000" decel="50000" autoRev="1" fill="hold">
                                          <p:stCondLst>
                                            <p:cond delay="0"/>
                                          </p:stCondLst>
                                        </p:cTn>
                                        <p:tgtEl>
                                          <p:spTgt spid="39"/>
                                        </p:tgtEl>
                                        <p:attrNameLst>
                                          <p:attrName>ppt_x</p:attrName>
                                          <p:attrName>ppt_y</p:attrName>
                                        </p:attrNameLst>
                                      </p:cBhvr>
                                    </p:animMotion>
                                    <p:animRot by="1500000">
                                      <p:cBhvr>
                                        <p:cTn id="37" dur="125" fill="hold">
                                          <p:stCondLst>
                                            <p:cond delay="0"/>
                                          </p:stCondLst>
                                        </p:cTn>
                                        <p:tgtEl>
                                          <p:spTgt spid="39"/>
                                        </p:tgtEl>
                                        <p:attrNameLst>
                                          <p:attrName>r</p:attrName>
                                        </p:attrNameLst>
                                      </p:cBhvr>
                                    </p:animRot>
                                    <p:animRot by="-1500000">
                                      <p:cBhvr>
                                        <p:cTn id="38" dur="125" fill="hold">
                                          <p:stCondLst>
                                            <p:cond delay="125"/>
                                          </p:stCondLst>
                                        </p:cTn>
                                        <p:tgtEl>
                                          <p:spTgt spid="39"/>
                                        </p:tgtEl>
                                        <p:attrNameLst>
                                          <p:attrName>r</p:attrName>
                                        </p:attrNameLst>
                                      </p:cBhvr>
                                    </p:animRot>
                                    <p:animRot by="-1500000">
                                      <p:cBhvr>
                                        <p:cTn id="39" dur="125" fill="hold">
                                          <p:stCondLst>
                                            <p:cond delay="250"/>
                                          </p:stCondLst>
                                        </p:cTn>
                                        <p:tgtEl>
                                          <p:spTgt spid="39"/>
                                        </p:tgtEl>
                                        <p:attrNameLst>
                                          <p:attrName>r</p:attrName>
                                        </p:attrNameLst>
                                      </p:cBhvr>
                                    </p:animRot>
                                    <p:animRot by="1500000">
                                      <p:cBhvr>
                                        <p:cTn id="40" dur="125" fill="hold">
                                          <p:stCondLst>
                                            <p:cond delay="375"/>
                                          </p:stCondLst>
                                        </p:cTn>
                                        <p:tgtEl>
                                          <p:spTgt spid="39"/>
                                        </p:tgtEl>
                                        <p:attrNameLst>
                                          <p:attrName>r</p:attrName>
                                        </p:attrNameLst>
                                      </p:cBhvr>
                                    </p:animRot>
                                  </p:childTnLst>
                                </p:cTn>
                              </p:par>
                            </p:childTnLst>
                          </p:cTn>
                        </p:par>
                        <p:par>
                          <p:cTn id="41" fill="hold">
                            <p:stCondLst>
                              <p:cond delay="649"/>
                            </p:stCondLst>
                            <p:childTnLst>
                              <p:par>
                                <p:cTn id="42" presetID="49" presetClass="entr" presetSubtype="0" decel="100000" fill="hold" grpId="0" nodeType="afterEffect">
                                  <p:stCondLst>
                                    <p:cond delay="0"/>
                                  </p:stCondLst>
                                  <p:childTnLst>
                                    <p:set>
                                      <p:cBhvr>
                                        <p:cTn id="43" dur="1" fill="hold">
                                          <p:stCondLst>
                                            <p:cond delay="0"/>
                                          </p:stCondLst>
                                        </p:cTn>
                                        <p:tgtEl>
                                          <p:spTgt spid="57"/>
                                        </p:tgtEl>
                                        <p:attrNameLst>
                                          <p:attrName>style.visibility</p:attrName>
                                        </p:attrNameLst>
                                      </p:cBhvr>
                                      <p:to>
                                        <p:strVal val="visible"/>
                                      </p:to>
                                    </p:set>
                                    <p:anim calcmode="lin" valueType="num">
                                      <p:cBhvr>
                                        <p:cTn id="44" dur="500" fill="hold"/>
                                        <p:tgtEl>
                                          <p:spTgt spid="57"/>
                                        </p:tgtEl>
                                        <p:attrNameLst>
                                          <p:attrName>ppt_w</p:attrName>
                                        </p:attrNameLst>
                                      </p:cBhvr>
                                      <p:tavLst>
                                        <p:tav tm="0">
                                          <p:val>
                                            <p:fltVal val="0"/>
                                          </p:val>
                                        </p:tav>
                                        <p:tav tm="100000">
                                          <p:val>
                                            <p:strVal val="#ppt_w"/>
                                          </p:val>
                                        </p:tav>
                                      </p:tavLst>
                                    </p:anim>
                                    <p:anim calcmode="lin" valueType="num">
                                      <p:cBhvr>
                                        <p:cTn id="45" dur="500" fill="hold"/>
                                        <p:tgtEl>
                                          <p:spTgt spid="57"/>
                                        </p:tgtEl>
                                        <p:attrNameLst>
                                          <p:attrName>ppt_h</p:attrName>
                                        </p:attrNameLst>
                                      </p:cBhvr>
                                      <p:tavLst>
                                        <p:tav tm="0">
                                          <p:val>
                                            <p:fltVal val="0"/>
                                          </p:val>
                                        </p:tav>
                                        <p:tav tm="100000">
                                          <p:val>
                                            <p:strVal val="#ppt_h"/>
                                          </p:val>
                                        </p:tav>
                                      </p:tavLst>
                                    </p:anim>
                                    <p:anim calcmode="lin" valueType="num">
                                      <p:cBhvr>
                                        <p:cTn id="46" dur="500" fill="hold"/>
                                        <p:tgtEl>
                                          <p:spTgt spid="57"/>
                                        </p:tgtEl>
                                        <p:attrNameLst>
                                          <p:attrName>style.rotation</p:attrName>
                                        </p:attrNameLst>
                                      </p:cBhvr>
                                      <p:tavLst>
                                        <p:tav tm="0">
                                          <p:val>
                                            <p:fltVal val="360"/>
                                          </p:val>
                                        </p:tav>
                                        <p:tav tm="100000">
                                          <p:val>
                                            <p:fltVal val="0"/>
                                          </p:val>
                                        </p:tav>
                                      </p:tavLst>
                                    </p:anim>
                                    <p:animEffect transition="in" filter="fade">
                                      <p:cBhvr>
                                        <p:cTn id="47" dur="500"/>
                                        <p:tgtEl>
                                          <p:spTgt spid="57"/>
                                        </p:tgtEl>
                                      </p:cBhvr>
                                    </p:animEffect>
                                  </p:childTnLst>
                                </p:cTn>
                              </p:par>
                            </p:childTnLst>
                          </p:cTn>
                        </p:par>
                      </p:childTnLst>
                    </p:cTn>
                  </p:par>
                  <p:par>
                    <p:cTn id="48" fill="hold">
                      <p:stCondLst>
                        <p:cond delay="indefinite"/>
                      </p:stCondLst>
                      <p:childTnLst>
                        <p:par>
                          <p:cTn id="49" fill="hold">
                            <p:stCondLst>
                              <p:cond delay="0"/>
                            </p:stCondLst>
                            <p:childTnLst>
                              <p:par>
                                <p:cTn id="50" presetID="49" presetClass="entr" presetSubtype="0" decel="100000" fill="hold" grpId="0" nodeType="clickEffect">
                                  <p:stCondLst>
                                    <p:cond delay="0"/>
                                  </p:stCondLst>
                                  <p:childTnLst>
                                    <p:set>
                                      <p:cBhvr>
                                        <p:cTn id="51" dur="1" fill="hold">
                                          <p:stCondLst>
                                            <p:cond delay="0"/>
                                          </p:stCondLst>
                                        </p:cTn>
                                        <p:tgtEl>
                                          <p:spTgt spid="29"/>
                                        </p:tgtEl>
                                        <p:attrNameLst>
                                          <p:attrName>style.visibility</p:attrName>
                                        </p:attrNameLst>
                                      </p:cBhvr>
                                      <p:to>
                                        <p:strVal val="visible"/>
                                      </p:to>
                                    </p:set>
                                    <p:anim calcmode="lin" valueType="num">
                                      <p:cBhvr>
                                        <p:cTn id="52" dur="500" fill="hold"/>
                                        <p:tgtEl>
                                          <p:spTgt spid="29"/>
                                        </p:tgtEl>
                                        <p:attrNameLst>
                                          <p:attrName>ppt_w</p:attrName>
                                        </p:attrNameLst>
                                      </p:cBhvr>
                                      <p:tavLst>
                                        <p:tav tm="0">
                                          <p:val>
                                            <p:fltVal val="0"/>
                                          </p:val>
                                        </p:tav>
                                        <p:tav tm="100000">
                                          <p:val>
                                            <p:strVal val="#ppt_w"/>
                                          </p:val>
                                        </p:tav>
                                      </p:tavLst>
                                    </p:anim>
                                    <p:anim calcmode="lin" valueType="num">
                                      <p:cBhvr>
                                        <p:cTn id="53" dur="500" fill="hold"/>
                                        <p:tgtEl>
                                          <p:spTgt spid="29"/>
                                        </p:tgtEl>
                                        <p:attrNameLst>
                                          <p:attrName>ppt_h</p:attrName>
                                        </p:attrNameLst>
                                      </p:cBhvr>
                                      <p:tavLst>
                                        <p:tav tm="0">
                                          <p:val>
                                            <p:fltVal val="0"/>
                                          </p:val>
                                        </p:tav>
                                        <p:tav tm="100000">
                                          <p:val>
                                            <p:strVal val="#ppt_h"/>
                                          </p:val>
                                        </p:tav>
                                      </p:tavLst>
                                    </p:anim>
                                    <p:anim calcmode="lin" valueType="num">
                                      <p:cBhvr>
                                        <p:cTn id="54" dur="500" fill="hold"/>
                                        <p:tgtEl>
                                          <p:spTgt spid="29"/>
                                        </p:tgtEl>
                                        <p:attrNameLst>
                                          <p:attrName>style.rotation</p:attrName>
                                        </p:attrNameLst>
                                      </p:cBhvr>
                                      <p:tavLst>
                                        <p:tav tm="0">
                                          <p:val>
                                            <p:fltVal val="360"/>
                                          </p:val>
                                        </p:tav>
                                        <p:tav tm="100000">
                                          <p:val>
                                            <p:fltVal val="0"/>
                                          </p:val>
                                        </p:tav>
                                      </p:tavLst>
                                    </p:anim>
                                    <p:animEffect transition="in" filter="fade">
                                      <p:cBhvr>
                                        <p:cTn id="55"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9" grpId="0"/>
      <p:bldP spid="41" grpId="0"/>
      <p:bldP spid="29" grpId="0"/>
      <p:bldP spid="47" grpId="0"/>
      <p:bldP spid="52" grpId="0"/>
      <p:bldP spid="57"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04800" y="749300"/>
            <a:ext cx="6192344" cy="400110"/>
            <a:chOff x="424117" y="898245"/>
            <a:chExt cx="6192344" cy="400110"/>
          </a:xfrm>
        </p:grpSpPr>
        <p:sp>
          <p:nvSpPr>
            <p:cNvPr id="2" name="平行四边形 1"/>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p:cNvSpPr txBox="1"/>
            <p:nvPr/>
          </p:nvSpPr>
          <p:spPr>
            <a:xfrm>
              <a:off x="1052423" y="898245"/>
              <a:ext cx="5564038" cy="400110"/>
            </a:xfrm>
            <a:prstGeom prst="rect">
              <a:avLst/>
            </a:prstGeom>
            <a:noFill/>
          </p:spPr>
          <p:txBody>
            <a:bodyPr wrap="square" rtlCol="0">
              <a:spAutoFit/>
            </a:bodyPr>
            <a:lstStyle/>
            <a:p>
              <a:r>
                <a:rPr lang="zh-CN" altLang="en-US" sz="2000" b="1" dirty="0"/>
                <a:t>计算机网络的性能指标</a:t>
              </a:r>
              <a:endParaRPr lang="zh-CN" altLang="en-US" sz="2000" b="1" dirty="0"/>
            </a:p>
          </p:txBody>
        </p:sp>
      </p:grpSp>
      <p:sp>
        <p:nvSpPr>
          <p:cNvPr id="86" name="îṡ1îḑè"/>
          <p:cNvSpPr/>
          <p:nvPr/>
        </p:nvSpPr>
        <p:spPr>
          <a:xfrm>
            <a:off x="304800" y="1299908"/>
            <a:ext cx="1334228" cy="482600"/>
          </a:xfrm>
          <a:prstGeom prst="rect">
            <a:avLst/>
          </a:prstGeom>
          <a:solidFill>
            <a:schemeClr val="bg2">
              <a:lumMod val="90000"/>
            </a:schemeClr>
          </a:solidFill>
          <a:ln w="12700" cap="rnd">
            <a:noFill/>
            <a:prstDash val="solid"/>
            <a:rou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r>
              <a:rPr lang="zh-CN" altLang="en-US" b="1" dirty="0">
                <a:solidFill>
                  <a:schemeClr val="bg1"/>
                </a:solidFill>
              </a:rPr>
              <a:t>速率</a:t>
            </a:r>
            <a:endParaRPr lang="en-GB" b="1" dirty="0">
              <a:solidFill>
                <a:schemeClr val="bg1"/>
              </a:solidFill>
            </a:endParaRPr>
          </a:p>
        </p:txBody>
      </p:sp>
      <p:sp>
        <p:nvSpPr>
          <p:cNvPr id="87" name="îṧḻîḍê"/>
          <p:cNvSpPr/>
          <p:nvPr/>
        </p:nvSpPr>
        <p:spPr>
          <a:xfrm>
            <a:off x="1768825" y="1299908"/>
            <a:ext cx="1334228" cy="482600"/>
          </a:xfrm>
          <a:prstGeom prst="rect">
            <a:avLst/>
          </a:prstGeom>
          <a:solidFill>
            <a:schemeClr val="bg2">
              <a:lumMod val="90000"/>
            </a:schemeClr>
          </a:solidFill>
          <a:ln w="12700" cap="rnd">
            <a:noFill/>
            <a:prstDash val="solid"/>
            <a:rou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r>
              <a:rPr lang="zh-CN" altLang="en-US" b="1" dirty="0">
                <a:solidFill>
                  <a:schemeClr val="bg1"/>
                </a:solidFill>
              </a:rPr>
              <a:t>带宽</a:t>
            </a:r>
            <a:endParaRPr lang="en-GB" b="1" dirty="0">
              <a:solidFill>
                <a:schemeClr val="bg1"/>
              </a:solidFill>
            </a:endParaRPr>
          </a:p>
        </p:txBody>
      </p:sp>
      <p:sp>
        <p:nvSpPr>
          <p:cNvPr id="88" name="iṡlíďè"/>
          <p:cNvSpPr/>
          <p:nvPr/>
        </p:nvSpPr>
        <p:spPr>
          <a:xfrm>
            <a:off x="3232850" y="1299908"/>
            <a:ext cx="1334228" cy="482600"/>
          </a:xfrm>
          <a:prstGeom prst="rect">
            <a:avLst/>
          </a:prstGeom>
          <a:solidFill>
            <a:schemeClr val="bg2">
              <a:lumMod val="90000"/>
            </a:schemeClr>
          </a:solidFill>
          <a:ln w="12700" cap="rnd">
            <a:noFill/>
            <a:prstDash val="solid"/>
            <a:rou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r>
              <a:rPr lang="zh-CN" altLang="en-US" b="1" dirty="0">
                <a:solidFill>
                  <a:srgbClr val="FFFFFF"/>
                </a:solidFill>
              </a:rPr>
              <a:t>吞吐量</a:t>
            </a:r>
            <a:endParaRPr lang="en-GB" b="1" dirty="0">
              <a:solidFill>
                <a:srgbClr val="FFFFFF"/>
              </a:solidFill>
            </a:endParaRPr>
          </a:p>
        </p:txBody>
      </p:sp>
      <p:sp>
        <p:nvSpPr>
          <p:cNvPr id="89" name="iṥľïdè"/>
          <p:cNvSpPr/>
          <p:nvPr/>
        </p:nvSpPr>
        <p:spPr>
          <a:xfrm>
            <a:off x="4696875" y="1299908"/>
            <a:ext cx="1334228" cy="482600"/>
          </a:xfrm>
          <a:prstGeom prst="rect">
            <a:avLst/>
          </a:prstGeom>
          <a:solidFill>
            <a:schemeClr val="bg2">
              <a:lumMod val="90000"/>
            </a:schemeClr>
          </a:solidFill>
          <a:ln w="12700" cap="rnd">
            <a:noFill/>
            <a:prstDash val="solid"/>
            <a:rou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r>
              <a:rPr lang="zh-CN" altLang="en-US" b="1" dirty="0">
                <a:solidFill>
                  <a:schemeClr val="bg1"/>
                </a:solidFill>
              </a:rPr>
              <a:t>时延</a:t>
            </a:r>
            <a:endParaRPr lang="en-GB" b="1" dirty="0">
              <a:solidFill>
                <a:schemeClr val="bg1"/>
              </a:solidFill>
            </a:endParaRPr>
          </a:p>
        </p:txBody>
      </p:sp>
      <p:sp>
        <p:nvSpPr>
          <p:cNvPr id="90" name="îśľîḍé"/>
          <p:cNvSpPr/>
          <p:nvPr/>
        </p:nvSpPr>
        <p:spPr>
          <a:xfrm>
            <a:off x="7624925" y="1299908"/>
            <a:ext cx="1334228" cy="482600"/>
          </a:xfrm>
          <a:prstGeom prst="rect">
            <a:avLst/>
          </a:prstGeom>
          <a:solidFill>
            <a:schemeClr val="bg2">
              <a:lumMod val="90000"/>
            </a:schemeClr>
          </a:solidFill>
          <a:ln w="12700" cap="rnd">
            <a:noFill/>
            <a:prstDash val="solid"/>
            <a:rou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r>
              <a:rPr lang="zh-CN" altLang="en-US" b="1" dirty="0">
                <a:solidFill>
                  <a:schemeClr val="bg1"/>
                </a:solidFill>
              </a:rPr>
              <a:t>往返时间</a:t>
            </a:r>
            <a:endParaRPr lang="en-GB" b="1" dirty="0">
              <a:solidFill>
                <a:schemeClr val="bg1"/>
              </a:solidFill>
            </a:endParaRPr>
          </a:p>
        </p:txBody>
      </p:sp>
      <p:sp>
        <p:nvSpPr>
          <p:cNvPr id="91" name="îśľîḍé"/>
          <p:cNvSpPr/>
          <p:nvPr/>
        </p:nvSpPr>
        <p:spPr>
          <a:xfrm>
            <a:off x="6160900" y="1299908"/>
            <a:ext cx="1334228" cy="482600"/>
          </a:xfrm>
          <a:prstGeom prst="rect">
            <a:avLst/>
          </a:prstGeom>
          <a:solidFill>
            <a:schemeClr val="bg2">
              <a:lumMod val="90000"/>
            </a:schemeClr>
          </a:solidFill>
          <a:ln w="12700" cap="rnd">
            <a:noFill/>
            <a:prstDash val="solid"/>
            <a:rou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r>
              <a:rPr lang="zh-CN" altLang="en-US" b="1" dirty="0">
                <a:solidFill>
                  <a:schemeClr val="bg1"/>
                </a:solidFill>
              </a:rPr>
              <a:t>时延带宽积</a:t>
            </a:r>
            <a:endParaRPr lang="en-GB" b="1" dirty="0">
              <a:solidFill>
                <a:schemeClr val="bg1"/>
              </a:solidFill>
            </a:endParaRPr>
          </a:p>
        </p:txBody>
      </p:sp>
      <p:sp>
        <p:nvSpPr>
          <p:cNvPr id="92" name="îśľîḍé"/>
          <p:cNvSpPr/>
          <p:nvPr/>
        </p:nvSpPr>
        <p:spPr>
          <a:xfrm>
            <a:off x="9088950" y="1299908"/>
            <a:ext cx="1334228" cy="482600"/>
          </a:xfrm>
          <a:prstGeom prst="rect">
            <a:avLst/>
          </a:prstGeom>
          <a:solidFill>
            <a:schemeClr val="bg2">
              <a:lumMod val="90000"/>
            </a:schemeClr>
          </a:solidFill>
          <a:ln w="12700" cap="rnd">
            <a:noFill/>
            <a:prstDash val="solid"/>
            <a:rou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r>
              <a:rPr lang="zh-CN" altLang="en-US" b="1" dirty="0">
                <a:solidFill>
                  <a:schemeClr val="bg1"/>
                </a:solidFill>
              </a:rPr>
              <a:t>利用率</a:t>
            </a:r>
            <a:endParaRPr lang="en-GB" b="1" dirty="0">
              <a:solidFill>
                <a:schemeClr val="bg1"/>
              </a:solidFill>
            </a:endParaRPr>
          </a:p>
        </p:txBody>
      </p:sp>
      <p:sp>
        <p:nvSpPr>
          <p:cNvPr id="93" name="îśľîḍé"/>
          <p:cNvSpPr/>
          <p:nvPr/>
        </p:nvSpPr>
        <p:spPr>
          <a:xfrm>
            <a:off x="10552974" y="1299908"/>
            <a:ext cx="1334228" cy="482600"/>
          </a:xfrm>
          <a:prstGeom prst="rect">
            <a:avLst/>
          </a:prstGeom>
          <a:solidFill>
            <a:schemeClr val="bg2">
              <a:lumMod val="90000"/>
            </a:schemeClr>
          </a:solidFill>
          <a:ln w="12700" cap="rnd">
            <a:noFill/>
            <a:prstDash val="solid"/>
            <a:rou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r>
              <a:rPr lang="zh-CN" altLang="en-US" b="1" dirty="0">
                <a:solidFill>
                  <a:schemeClr val="bg1"/>
                </a:solidFill>
              </a:rPr>
              <a:t>丢包率</a:t>
            </a:r>
            <a:endParaRPr lang="en-GB" b="1" dirty="0">
              <a:solidFill>
                <a:schemeClr val="bg1"/>
              </a:solidFill>
            </a:endParaRPr>
          </a:p>
        </p:txBody>
      </p:sp>
      <p:sp>
        <p:nvSpPr>
          <p:cNvPr id="35" name="îṧḻîḍê"/>
          <p:cNvSpPr/>
          <p:nvPr/>
        </p:nvSpPr>
        <p:spPr>
          <a:xfrm>
            <a:off x="1768822" y="1299908"/>
            <a:ext cx="1334228" cy="482600"/>
          </a:xfrm>
          <a:prstGeom prst="rect">
            <a:avLst/>
          </a:prstGeom>
          <a:solidFill>
            <a:schemeClr val="accent2"/>
          </a:solidFill>
          <a:ln w="12700" cap="rnd">
            <a:noFill/>
            <a:prstDash val="solid"/>
            <a:round/>
          </a:ln>
          <a:effectLst>
            <a:outerShdw blurRad="254000" dist="127000" algn="ctr" rotWithShape="0">
              <a:schemeClr val="accent2">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r>
              <a:rPr lang="zh-CN" altLang="en-US" b="1" dirty="0">
                <a:solidFill>
                  <a:schemeClr val="bg1"/>
                </a:solidFill>
              </a:rPr>
              <a:t>带宽</a:t>
            </a:r>
            <a:endParaRPr lang="en-GB" b="1" dirty="0">
              <a:solidFill>
                <a:schemeClr val="bg1"/>
              </a:solidFill>
            </a:endParaRPr>
          </a:p>
        </p:txBody>
      </p:sp>
      <p:sp>
        <p:nvSpPr>
          <p:cNvPr id="28" name="íşlïḍè"/>
          <p:cNvSpPr txBox="1"/>
          <p:nvPr/>
        </p:nvSpPr>
        <p:spPr>
          <a:xfrm>
            <a:off x="1668567" y="1972765"/>
            <a:ext cx="8854866" cy="561716"/>
          </a:xfrm>
          <a:prstGeom prst="rect">
            <a:avLst/>
          </a:prstGeom>
          <a:noFill/>
        </p:spPr>
        <p:txBody>
          <a:bodyPr wrap="square" lIns="91440" tIns="45720" rIns="91440" bIns="45720" anchor="ctr">
            <a:noAutofit/>
          </a:bodyPr>
          <a:lstStyle/>
          <a:p>
            <a:pPr algn="ctr"/>
            <a:r>
              <a:rPr lang="zh-CN" altLang="en-US" sz="2000" b="1" dirty="0">
                <a:solidFill>
                  <a:schemeClr val="accent2"/>
                </a:solidFill>
              </a:rPr>
              <a:t>数据传送速率 </a:t>
            </a:r>
            <a:r>
              <a:rPr lang="en-US" altLang="zh-CN" sz="2000" b="1" dirty="0">
                <a:solidFill>
                  <a:schemeClr val="accent2"/>
                </a:solidFill>
              </a:rPr>
              <a:t>= min [ </a:t>
            </a:r>
            <a:r>
              <a:rPr lang="zh-CN" altLang="en-US" sz="2000" b="1" dirty="0">
                <a:solidFill>
                  <a:schemeClr val="accent2"/>
                </a:solidFill>
              </a:rPr>
              <a:t>主机接口速率，线路带宽，交换机或路由器的接口速率 </a:t>
            </a:r>
            <a:r>
              <a:rPr lang="en-US" altLang="zh-CN" sz="2000" b="1" dirty="0">
                <a:solidFill>
                  <a:schemeClr val="accent2"/>
                </a:solidFill>
              </a:rPr>
              <a:t>]</a:t>
            </a:r>
            <a:endParaRPr lang="zh-CN" altLang="en-US" sz="2000" b="1" dirty="0">
              <a:solidFill>
                <a:schemeClr val="accent2"/>
              </a:solidFill>
            </a:endParaRPr>
          </a:p>
        </p:txBody>
      </p:sp>
      <p:cxnSp>
        <p:nvCxnSpPr>
          <p:cNvPr id="6" name="直接连接符 5"/>
          <p:cNvCxnSpPr/>
          <p:nvPr/>
        </p:nvCxnSpPr>
        <p:spPr>
          <a:xfrm>
            <a:off x="2378795" y="3308914"/>
            <a:ext cx="6480313"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pic>
        <p:nvPicPr>
          <p:cNvPr id="30" name="图形 29"/>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850169" y="2813722"/>
            <a:ext cx="709480" cy="686218"/>
          </a:xfrm>
          <a:prstGeom prst="rect">
            <a:avLst/>
          </a:prstGeom>
        </p:spPr>
      </p:pic>
      <p:pic>
        <p:nvPicPr>
          <p:cNvPr id="31" name="图形 30"/>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508539" y="3025310"/>
            <a:ext cx="835374" cy="561717"/>
          </a:xfrm>
          <a:prstGeom prst="rect">
            <a:avLst/>
          </a:prstGeom>
        </p:spPr>
      </p:pic>
      <p:sp>
        <p:nvSpPr>
          <p:cNvPr id="34" name="íşlïḍè"/>
          <p:cNvSpPr txBox="1"/>
          <p:nvPr/>
        </p:nvSpPr>
        <p:spPr>
          <a:xfrm>
            <a:off x="1050262" y="3090346"/>
            <a:ext cx="709480" cy="400880"/>
          </a:xfrm>
          <a:prstGeom prst="rect">
            <a:avLst/>
          </a:prstGeom>
          <a:noFill/>
        </p:spPr>
        <p:txBody>
          <a:bodyPr wrap="square" lIns="91440" tIns="45720" rIns="91440" bIns="45720" anchor="ctr">
            <a:noAutofit/>
          </a:bodyPr>
          <a:lstStyle/>
          <a:p>
            <a:pPr algn="ctr"/>
            <a:r>
              <a:rPr lang="zh-CN" altLang="en-US" b="1" dirty="0"/>
              <a:t>主机</a:t>
            </a:r>
            <a:endParaRPr lang="zh-CN" altLang="en-US" b="1" dirty="0"/>
          </a:p>
        </p:txBody>
      </p:sp>
      <p:sp>
        <p:nvSpPr>
          <p:cNvPr id="36" name="íşlïḍè"/>
          <p:cNvSpPr txBox="1"/>
          <p:nvPr/>
        </p:nvSpPr>
        <p:spPr>
          <a:xfrm>
            <a:off x="9343913" y="3090346"/>
            <a:ext cx="1818765" cy="400880"/>
          </a:xfrm>
          <a:prstGeom prst="rect">
            <a:avLst/>
          </a:prstGeom>
          <a:noFill/>
        </p:spPr>
        <p:txBody>
          <a:bodyPr wrap="square" lIns="91440" tIns="45720" rIns="91440" bIns="45720" anchor="ctr">
            <a:noAutofit/>
          </a:bodyPr>
          <a:lstStyle/>
          <a:p>
            <a:r>
              <a:rPr lang="zh-CN" altLang="en-US" b="1" dirty="0"/>
              <a:t>交换机</a:t>
            </a:r>
            <a:endParaRPr lang="zh-CN" altLang="en-US" b="1" dirty="0"/>
          </a:p>
        </p:txBody>
      </p:sp>
      <p:sp>
        <p:nvSpPr>
          <p:cNvPr id="37" name="íşlïḍè"/>
          <p:cNvSpPr txBox="1"/>
          <p:nvPr/>
        </p:nvSpPr>
        <p:spPr>
          <a:xfrm>
            <a:off x="2385607" y="3306168"/>
            <a:ext cx="1102206" cy="400880"/>
          </a:xfrm>
          <a:prstGeom prst="rect">
            <a:avLst/>
          </a:prstGeom>
          <a:noFill/>
        </p:spPr>
        <p:txBody>
          <a:bodyPr wrap="square" lIns="91440" tIns="45720" rIns="91440" bIns="45720" anchor="ctr">
            <a:noAutofit/>
          </a:bodyPr>
          <a:lstStyle/>
          <a:p>
            <a:pPr algn="ctr"/>
            <a:r>
              <a:rPr lang="zh-CN" altLang="en-US" b="1" dirty="0"/>
              <a:t>接口速率</a:t>
            </a:r>
            <a:endParaRPr lang="zh-CN" altLang="en-US" b="1" dirty="0"/>
          </a:p>
        </p:txBody>
      </p:sp>
      <p:sp>
        <p:nvSpPr>
          <p:cNvPr id="39" name="íşlïḍè"/>
          <p:cNvSpPr txBox="1"/>
          <p:nvPr/>
        </p:nvSpPr>
        <p:spPr>
          <a:xfrm>
            <a:off x="7555918" y="3306168"/>
            <a:ext cx="1102206" cy="400880"/>
          </a:xfrm>
          <a:prstGeom prst="rect">
            <a:avLst/>
          </a:prstGeom>
          <a:noFill/>
        </p:spPr>
        <p:txBody>
          <a:bodyPr wrap="square" lIns="91440" tIns="45720" rIns="91440" bIns="45720" anchor="ctr">
            <a:noAutofit/>
          </a:bodyPr>
          <a:lstStyle/>
          <a:p>
            <a:pPr algn="ctr"/>
            <a:r>
              <a:rPr lang="zh-CN" altLang="en-US" b="1" dirty="0"/>
              <a:t>接口速率</a:t>
            </a:r>
            <a:endParaRPr lang="zh-CN" altLang="en-US" b="1" dirty="0"/>
          </a:p>
        </p:txBody>
      </p:sp>
      <p:sp>
        <p:nvSpPr>
          <p:cNvPr id="41" name="íşlïḍè"/>
          <p:cNvSpPr txBox="1"/>
          <p:nvPr/>
        </p:nvSpPr>
        <p:spPr>
          <a:xfrm>
            <a:off x="5132746" y="2881705"/>
            <a:ext cx="1102206" cy="400880"/>
          </a:xfrm>
          <a:prstGeom prst="rect">
            <a:avLst/>
          </a:prstGeom>
          <a:noFill/>
        </p:spPr>
        <p:txBody>
          <a:bodyPr wrap="square" lIns="91440" tIns="45720" rIns="91440" bIns="45720" anchor="ctr">
            <a:noAutofit/>
          </a:bodyPr>
          <a:lstStyle/>
          <a:p>
            <a:pPr algn="ctr"/>
            <a:r>
              <a:rPr lang="zh-CN" altLang="en-US" b="1" dirty="0"/>
              <a:t>线路带宽</a:t>
            </a:r>
            <a:endParaRPr lang="zh-CN" altLang="en-US" b="1" dirty="0"/>
          </a:p>
        </p:txBody>
      </p:sp>
      <p:graphicFrame>
        <p:nvGraphicFramePr>
          <p:cNvPr id="9" name="表格 11"/>
          <p:cNvGraphicFramePr>
            <a:graphicFrameLocks noGrp="1"/>
          </p:cNvGraphicFramePr>
          <p:nvPr/>
        </p:nvGraphicFramePr>
        <p:xfrm>
          <a:off x="1940894" y="3981280"/>
          <a:ext cx="8310212" cy="2123440"/>
        </p:xfrm>
        <a:graphic>
          <a:graphicData uri="http://schemas.openxmlformats.org/drawingml/2006/table">
            <a:tbl>
              <a:tblPr firstRow="1" bandRow="1">
                <a:tableStyleId>{5C22544A-7EE6-4342-B048-85BDC9FD1C3A}</a:tableStyleId>
              </a:tblPr>
              <a:tblGrid>
                <a:gridCol w="2077553"/>
                <a:gridCol w="2077553"/>
                <a:gridCol w="2077553"/>
                <a:gridCol w="2077553"/>
              </a:tblGrid>
              <a:tr h="370840">
                <a:tc>
                  <a:txBody>
                    <a:bodyPr/>
                    <a:lstStyle/>
                    <a:p>
                      <a:pPr algn="ctr"/>
                      <a:r>
                        <a:rPr lang="zh-CN" altLang="en-US" b="1" dirty="0">
                          <a:solidFill>
                            <a:schemeClr val="tx1"/>
                          </a:solidFill>
                        </a:rPr>
                        <a:t>数据传送速率</a:t>
                      </a:r>
                      <a:endParaRPr lang="zh-CN" altLang="en-US" b="1" dirty="0">
                        <a:solidFill>
                          <a:schemeClr val="tx1"/>
                        </a:solidFill>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b="1" dirty="0">
                          <a:solidFill>
                            <a:schemeClr val="tx1"/>
                          </a:solidFill>
                        </a:rPr>
                        <a:t>主机的</a:t>
                      </a:r>
                      <a:endParaRPr lang="en-US" altLang="zh-CN" b="1" dirty="0">
                        <a:solidFill>
                          <a:schemeClr val="tx1"/>
                        </a:solidFill>
                      </a:endParaRPr>
                    </a:p>
                    <a:p>
                      <a:pPr algn="ctr"/>
                      <a:r>
                        <a:rPr lang="zh-CN" altLang="en-US" b="1" dirty="0">
                          <a:solidFill>
                            <a:schemeClr val="tx1"/>
                          </a:solidFill>
                        </a:rPr>
                        <a:t>接口速率</a:t>
                      </a: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b="1" dirty="0">
                          <a:solidFill>
                            <a:schemeClr val="tx1"/>
                          </a:solidFill>
                        </a:rPr>
                        <a:t>线路带宽</a:t>
                      </a: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b="1" dirty="0">
                          <a:solidFill>
                            <a:schemeClr val="tx1"/>
                          </a:solidFill>
                        </a:rPr>
                        <a:t>交换机或路由器的</a:t>
                      </a:r>
                      <a:endParaRPr lang="en-US" altLang="zh-CN" b="1" dirty="0">
                        <a:solidFill>
                          <a:schemeClr val="tx1"/>
                        </a:solidFill>
                      </a:endParaRPr>
                    </a:p>
                    <a:p>
                      <a:pPr algn="ctr"/>
                      <a:r>
                        <a:rPr lang="zh-CN" altLang="en-US" b="1" dirty="0">
                          <a:solidFill>
                            <a:schemeClr val="tx1"/>
                          </a:solidFill>
                        </a:rPr>
                        <a:t>接口速率</a:t>
                      </a:r>
                      <a:endParaRPr lang="en-US" altLang="zh-CN"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p>
                      <a:pPr algn="ctr"/>
                      <a:endParaRPr lang="zh-CN" altLang="en-US" b="1" dirty="0">
                        <a:solidFill>
                          <a:schemeClr val="tx1"/>
                        </a:solidFill>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p>
                      <a:pPr algn="ctr"/>
                      <a:endParaRPr lang="zh-CN" altLang="en-US" b="1" dirty="0">
                        <a:solidFill>
                          <a:schemeClr val="tx1"/>
                        </a:solidFill>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p>
                      <a:pPr algn="ctr"/>
                      <a:endParaRPr lang="zh-CN" altLang="en-US" b="1" dirty="0">
                        <a:solidFill>
                          <a:schemeClr val="tx1"/>
                        </a:solidFill>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p>
                      <a:pPr algn="ctr"/>
                      <a:endParaRPr lang="zh-CN" altLang="en-US" b="1" dirty="0">
                        <a:solidFill>
                          <a:schemeClr val="tx1"/>
                        </a:solidFill>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8" name="文本框 7"/>
          <p:cNvSpPr txBox="1"/>
          <p:nvPr/>
        </p:nvSpPr>
        <p:spPr>
          <a:xfrm>
            <a:off x="2331732" y="4618785"/>
            <a:ext cx="1020075" cy="369332"/>
          </a:xfrm>
          <a:prstGeom prst="rect">
            <a:avLst/>
          </a:prstGeom>
          <a:noFill/>
        </p:spPr>
        <p:txBody>
          <a:bodyPr wrap="square" rtlCol="0">
            <a:spAutoFit/>
          </a:bodyPr>
          <a:lstStyle/>
          <a:p>
            <a:pPr algn="ctr"/>
            <a:r>
              <a:rPr lang="en-US" altLang="zh-CN" b="1" dirty="0"/>
              <a:t>1Gb/s</a:t>
            </a:r>
            <a:endParaRPr lang="zh-CN" altLang="en-US" b="1" dirty="0"/>
          </a:p>
        </p:txBody>
      </p:sp>
      <p:sp>
        <p:nvSpPr>
          <p:cNvPr id="27" name="文本框 26"/>
          <p:cNvSpPr txBox="1"/>
          <p:nvPr/>
        </p:nvSpPr>
        <p:spPr>
          <a:xfrm>
            <a:off x="2331732" y="4990986"/>
            <a:ext cx="1020075" cy="369332"/>
          </a:xfrm>
          <a:prstGeom prst="rect">
            <a:avLst/>
          </a:prstGeom>
          <a:noFill/>
        </p:spPr>
        <p:txBody>
          <a:bodyPr wrap="square" rtlCol="0">
            <a:spAutoFit/>
          </a:bodyPr>
          <a:lstStyle/>
          <a:p>
            <a:pPr algn="ctr"/>
            <a:r>
              <a:rPr lang="en-US" altLang="zh-CN" b="1" dirty="0"/>
              <a:t>100Mb/s</a:t>
            </a:r>
            <a:endParaRPr lang="zh-CN" altLang="en-US" b="1" dirty="0"/>
          </a:p>
        </p:txBody>
      </p:sp>
      <p:sp>
        <p:nvSpPr>
          <p:cNvPr id="29" name="文本框 28"/>
          <p:cNvSpPr txBox="1"/>
          <p:nvPr/>
        </p:nvSpPr>
        <p:spPr>
          <a:xfrm>
            <a:off x="2331732" y="5363187"/>
            <a:ext cx="1020075" cy="369332"/>
          </a:xfrm>
          <a:prstGeom prst="rect">
            <a:avLst/>
          </a:prstGeom>
          <a:noFill/>
        </p:spPr>
        <p:txBody>
          <a:bodyPr wrap="square" rtlCol="0">
            <a:spAutoFit/>
          </a:bodyPr>
          <a:lstStyle/>
          <a:p>
            <a:pPr algn="ctr"/>
            <a:r>
              <a:rPr lang="en-US" altLang="zh-CN" b="1" dirty="0"/>
              <a:t>100Mb/s</a:t>
            </a:r>
            <a:endParaRPr lang="zh-CN" altLang="en-US" b="1" dirty="0"/>
          </a:p>
        </p:txBody>
      </p:sp>
      <p:sp>
        <p:nvSpPr>
          <p:cNvPr id="32" name="文本框 31"/>
          <p:cNvSpPr txBox="1"/>
          <p:nvPr/>
        </p:nvSpPr>
        <p:spPr>
          <a:xfrm>
            <a:off x="2331732" y="5735388"/>
            <a:ext cx="1020075" cy="369332"/>
          </a:xfrm>
          <a:prstGeom prst="rect">
            <a:avLst/>
          </a:prstGeom>
          <a:noFill/>
        </p:spPr>
        <p:txBody>
          <a:bodyPr wrap="square" rtlCol="0">
            <a:spAutoFit/>
          </a:bodyPr>
          <a:lstStyle/>
          <a:p>
            <a:pPr algn="ctr"/>
            <a:r>
              <a:rPr lang="en-US" altLang="zh-CN" b="1" dirty="0"/>
              <a:t>100Mb/s</a:t>
            </a:r>
            <a:endParaRPr lang="zh-CN" altLang="en-US" b="1" dirty="0"/>
          </a:p>
        </p:txBody>
      </p:sp>
      <p:sp>
        <p:nvSpPr>
          <p:cNvPr id="45" name="文本框 44"/>
          <p:cNvSpPr txBox="1"/>
          <p:nvPr/>
        </p:nvSpPr>
        <p:spPr>
          <a:xfrm>
            <a:off x="4540033" y="4618785"/>
            <a:ext cx="1020075" cy="369332"/>
          </a:xfrm>
          <a:prstGeom prst="rect">
            <a:avLst/>
          </a:prstGeom>
          <a:noFill/>
        </p:spPr>
        <p:txBody>
          <a:bodyPr wrap="square" rtlCol="0">
            <a:spAutoFit/>
          </a:bodyPr>
          <a:lstStyle/>
          <a:p>
            <a:pPr algn="ctr"/>
            <a:r>
              <a:rPr lang="en-US" altLang="zh-CN" b="1" dirty="0"/>
              <a:t>1Gb/s</a:t>
            </a:r>
            <a:endParaRPr lang="zh-CN" altLang="en-US" b="1" dirty="0"/>
          </a:p>
        </p:txBody>
      </p:sp>
      <p:sp>
        <p:nvSpPr>
          <p:cNvPr id="46" name="文本框 45"/>
          <p:cNvSpPr txBox="1"/>
          <p:nvPr/>
        </p:nvSpPr>
        <p:spPr>
          <a:xfrm>
            <a:off x="4540033" y="4990986"/>
            <a:ext cx="1020075" cy="369332"/>
          </a:xfrm>
          <a:prstGeom prst="rect">
            <a:avLst/>
          </a:prstGeom>
          <a:noFill/>
        </p:spPr>
        <p:txBody>
          <a:bodyPr wrap="square" rtlCol="0">
            <a:spAutoFit/>
          </a:bodyPr>
          <a:lstStyle/>
          <a:p>
            <a:pPr algn="ctr"/>
            <a:r>
              <a:rPr lang="en-US" altLang="zh-CN" b="1" dirty="0"/>
              <a:t>100Mb/s</a:t>
            </a:r>
            <a:endParaRPr lang="zh-CN" altLang="en-US" b="1" dirty="0"/>
          </a:p>
        </p:txBody>
      </p:sp>
      <p:sp>
        <p:nvSpPr>
          <p:cNvPr id="47" name="文本框 46"/>
          <p:cNvSpPr txBox="1"/>
          <p:nvPr/>
        </p:nvSpPr>
        <p:spPr>
          <a:xfrm>
            <a:off x="4540033" y="5363187"/>
            <a:ext cx="1020075" cy="369332"/>
          </a:xfrm>
          <a:prstGeom prst="rect">
            <a:avLst/>
          </a:prstGeom>
          <a:noFill/>
        </p:spPr>
        <p:txBody>
          <a:bodyPr wrap="square" rtlCol="0">
            <a:spAutoFit/>
          </a:bodyPr>
          <a:lstStyle/>
          <a:p>
            <a:pPr algn="ctr"/>
            <a:r>
              <a:rPr lang="en-US" altLang="zh-CN" b="1" dirty="0"/>
              <a:t>1Gb/s</a:t>
            </a:r>
            <a:endParaRPr lang="zh-CN" altLang="en-US" b="1" dirty="0"/>
          </a:p>
        </p:txBody>
      </p:sp>
      <p:sp>
        <p:nvSpPr>
          <p:cNvPr id="48" name="文本框 47"/>
          <p:cNvSpPr txBox="1"/>
          <p:nvPr/>
        </p:nvSpPr>
        <p:spPr>
          <a:xfrm>
            <a:off x="4540033" y="5735388"/>
            <a:ext cx="1020075" cy="369332"/>
          </a:xfrm>
          <a:prstGeom prst="rect">
            <a:avLst/>
          </a:prstGeom>
          <a:noFill/>
        </p:spPr>
        <p:txBody>
          <a:bodyPr wrap="square" rtlCol="0">
            <a:spAutoFit/>
          </a:bodyPr>
          <a:lstStyle/>
          <a:p>
            <a:pPr algn="ctr"/>
            <a:r>
              <a:rPr lang="en-US" altLang="zh-CN" b="1" dirty="0"/>
              <a:t>1Gb/s</a:t>
            </a:r>
            <a:endParaRPr lang="zh-CN" altLang="en-US" b="1" dirty="0"/>
          </a:p>
        </p:txBody>
      </p:sp>
      <p:sp>
        <p:nvSpPr>
          <p:cNvPr id="50" name="文本框 49"/>
          <p:cNvSpPr txBox="1"/>
          <p:nvPr/>
        </p:nvSpPr>
        <p:spPr>
          <a:xfrm>
            <a:off x="6638776" y="4618785"/>
            <a:ext cx="1020075" cy="369332"/>
          </a:xfrm>
          <a:prstGeom prst="rect">
            <a:avLst/>
          </a:prstGeom>
          <a:noFill/>
        </p:spPr>
        <p:txBody>
          <a:bodyPr wrap="square" rtlCol="0">
            <a:spAutoFit/>
          </a:bodyPr>
          <a:lstStyle/>
          <a:p>
            <a:pPr algn="ctr"/>
            <a:r>
              <a:rPr lang="en-US" altLang="zh-CN" b="1" dirty="0"/>
              <a:t>1Gb/s</a:t>
            </a:r>
            <a:endParaRPr lang="zh-CN" altLang="en-US" b="1" dirty="0"/>
          </a:p>
        </p:txBody>
      </p:sp>
      <p:sp>
        <p:nvSpPr>
          <p:cNvPr id="51" name="文本框 50"/>
          <p:cNvSpPr txBox="1"/>
          <p:nvPr/>
        </p:nvSpPr>
        <p:spPr>
          <a:xfrm>
            <a:off x="6638776" y="4990986"/>
            <a:ext cx="1020075" cy="369332"/>
          </a:xfrm>
          <a:prstGeom prst="rect">
            <a:avLst/>
          </a:prstGeom>
          <a:noFill/>
        </p:spPr>
        <p:txBody>
          <a:bodyPr wrap="square" rtlCol="0">
            <a:spAutoFit/>
          </a:bodyPr>
          <a:lstStyle/>
          <a:p>
            <a:pPr algn="ctr"/>
            <a:r>
              <a:rPr lang="en-US" altLang="zh-CN" b="1" dirty="0"/>
              <a:t>1Gb/s</a:t>
            </a:r>
            <a:endParaRPr lang="zh-CN" altLang="en-US" b="1" dirty="0"/>
          </a:p>
        </p:txBody>
      </p:sp>
      <p:sp>
        <p:nvSpPr>
          <p:cNvPr id="52" name="文本框 51"/>
          <p:cNvSpPr txBox="1"/>
          <p:nvPr/>
        </p:nvSpPr>
        <p:spPr>
          <a:xfrm>
            <a:off x="6638776" y="5363187"/>
            <a:ext cx="1020075" cy="369332"/>
          </a:xfrm>
          <a:prstGeom prst="rect">
            <a:avLst/>
          </a:prstGeom>
          <a:noFill/>
        </p:spPr>
        <p:txBody>
          <a:bodyPr wrap="square" rtlCol="0">
            <a:spAutoFit/>
          </a:bodyPr>
          <a:lstStyle/>
          <a:p>
            <a:pPr algn="ctr"/>
            <a:r>
              <a:rPr lang="en-US" altLang="zh-CN" b="1" dirty="0"/>
              <a:t>100Mb/s</a:t>
            </a:r>
            <a:endParaRPr lang="zh-CN" altLang="en-US" b="1" dirty="0"/>
          </a:p>
        </p:txBody>
      </p:sp>
      <p:sp>
        <p:nvSpPr>
          <p:cNvPr id="53" name="文本框 52"/>
          <p:cNvSpPr txBox="1"/>
          <p:nvPr/>
        </p:nvSpPr>
        <p:spPr>
          <a:xfrm>
            <a:off x="6638776" y="5735388"/>
            <a:ext cx="1020075" cy="369332"/>
          </a:xfrm>
          <a:prstGeom prst="rect">
            <a:avLst/>
          </a:prstGeom>
          <a:noFill/>
        </p:spPr>
        <p:txBody>
          <a:bodyPr wrap="square" rtlCol="0">
            <a:spAutoFit/>
          </a:bodyPr>
          <a:lstStyle/>
          <a:p>
            <a:pPr algn="ctr"/>
            <a:r>
              <a:rPr lang="en-US" altLang="zh-CN" b="1" dirty="0"/>
              <a:t>1Gb/s</a:t>
            </a:r>
            <a:endParaRPr lang="zh-CN" altLang="en-US" b="1" dirty="0"/>
          </a:p>
        </p:txBody>
      </p:sp>
      <p:sp>
        <p:nvSpPr>
          <p:cNvPr id="55" name="文本框 54"/>
          <p:cNvSpPr txBox="1"/>
          <p:nvPr/>
        </p:nvSpPr>
        <p:spPr>
          <a:xfrm>
            <a:off x="8832053" y="4618785"/>
            <a:ext cx="1020075" cy="369332"/>
          </a:xfrm>
          <a:prstGeom prst="rect">
            <a:avLst/>
          </a:prstGeom>
          <a:noFill/>
        </p:spPr>
        <p:txBody>
          <a:bodyPr wrap="square" rtlCol="0">
            <a:spAutoFit/>
          </a:bodyPr>
          <a:lstStyle/>
          <a:p>
            <a:pPr algn="ctr"/>
            <a:r>
              <a:rPr lang="en-US" altLang="zh-CN" b="1" dirty="0"/>
              <a:t>1Gb/s</a:t>
            </a:r>
            <a:endParaRPr lang="zh-CN" altLang="en-US" b="1" dirty="0"/>
          </a:p>
        </p:txBody>
      </p:sp>
      <p:sp>
        <p:nvSpPr>
          <p:cNvPr id="56" name="文本框 55"/>
          <p:cNvSpPr txBox="1"/>
          <p:nvPr/>
        </p:nvSpPr>
        <p:spPr>
          <a:xfrm>
            <a:off x="8832053" y="4990986"/>
            <a:ext cx="1020075" cy="369332"/>
          </a:xfrm>
          <a:prstGeom prst="rect">
            <a:avLst/>
          </a:prstGeom>
          <a:noFill/>
        </p:spPr>
        <p:txBody>
          <a:bodyPr wrap="square" rtlCol="0">
            <a:spAutoFit/>
          </a:bodyPr>
          <a:lstStyle/>
          <a:p>
            <a:pPr algn="ctr"/>
            <a:r>
              <a:rPr lang="en-US" altLang="zh-CN" b="1" dirty="0"/>
              <a:t>1Gb/s</a:t>
            </a:r>
            <a:endParaRPr lang="zh-CN" altLang="en-US" b="1" dirty="0"/>
          </a:p>
        </p:txBody>
      </p:sp>
      <p:sp>
        <p:nvSpPr>
          <p:cNvPr id="57" name="文本框 56"/>
          <p:cNvSpPr txBox="1"/>
          <p:nvPr/>
        </p:nvSpPr>
        <p:spPr>
          <a:xfrm>
            <a:off x="8832053" y="5363187"/>
            <a:ext cx="1020075" cy="369332"/>
          </a:xfrm>
          <a:prstGeom prst="rect">
            <a:avLst/>
          </a:prstGeom>
          <a:noFill/>
        </p:spPr>
        <p:txBody>
          <a:bodyPr wrap="square" rtlCol="0">
            <a:spAutoFit/>
          </a:bodyPr>
          <a:lstStyle/>
          <a:p>
            <a:pPr algn="ctr"/>
            <a:r>
              <a:rPr lang="en-US" altLang="zh-CN" b="1" dirty="0"/>
              <a:t>1Gb/s</a:t>
            </a:r>
            <a:endParaRPr lang="zh-CN" altLang="en-US" b="1" dirty="0"/>
          </a:p>
        </p:txBody>
      </p:sp>
      <p:sp>
        <p:nvSpPr>
          <p:cNvPr id="58" name="文本框 57"/>
          <p:cNvSpPr txBox="1"/>
          <p:nvPr/>
        </p:nvSpPr>
        <p:spPr>
          <a:xfrm>
            <a:off x="8832053" y="5735388"/>
            <a:ext cx="1020075" cy="369332"/>
          </a:xfrm>
          <a:prstGeom prst="rect">
            <a:avLst/>
          </a:prstGeom>
          <a:noFill/>
        </p:spPr>
        <p:txBody>
          <a:bodyPr wrap="square" rtlCol="0">
            <a:spAutoFit/>
          </a:bodyPr>
          <a:lstStyle/>
          <a:p>
            <a:pPr algn="ctr"/>
            <a:r>
              <a:rPr lang="en-US" altLang="zh-CN" b="1" dirty="0"/>
              <a:t>100Mb/s</a:t>
            </a:r>
            <a:endParaRPr lang="zh-CN" altLang="en-US" b="1" dirty="0"/>
          </a:p>
        </p:txBody>
      </p:sp>
    </p:spTree>
    <p:custDataLst>
      <p:tags r:id="rId4"/>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4" presetClass="emph" presetSubtype="0" fill="hold" grpId="0" nodeType="afterEffect">
                                  <p:stCondLst>
                                    <p:cond delay="0"/>
                                  </p:stCondLst>
                                  <p:iterate type="lt">
                                    <p:tmPct val="10000"/>
                                  </p:iterate>
                                  <p:childTnLst>
                                    <p:animMotion origin="layout" path="M 0.0 0.0 L 0.0 -0.07213" pathEditMode="relative" ptsTypes="">
                                      <p:cBhvr>
                                        <p:cTn id="6" dur="250" accel="50000" decel="50000" autoRev="1" fill="hold">
                                          <p:stCondLst>
                                            <p:cond delay="0"/>
                                          </p:stCondLst>
                                        </p:cTn>
                                        <p:tgtEl>
                                          <p:spTgt spid="37"/>
                                        </p:tgtEl>
                                        <p:attrNameLst>
                                          <p:attrName>ppt_x</p:attrName>
                                          <p:attrName>ppt_y</p:attrName>
                                        </p:attrNameLst>
                                      </p:cBhvr>
                                    </p:animMotion>
                                    <p:animRot by="1500000">
                                      <p:cBhvr>
                                        <p:cTn id="7" dur="125" fill="hold">
                                          <p:stCondLst>
                                            <p:cond delay="0"/>
                                          </p:stCondLst>
                                        </p:cTn>
                                        <p:tgtEl>
                                          <p:spTgt spid="37"/>
                                        </p:tgtEl>
                                        <p:attrNameLst>
                                          <p:attrName>r</p:attrName>
                                        </p:attrNameLst>
                                      </p:cBhvr>
                                    </p:animRot>
                                    <p:animRot by="-1500000">
                                      <p:cBhvr>
                                        <p:cTn id="8" dur="125" fill="hold">
                                          <p:stCondLst>
                                            <p:cond delay="125"/>
                                          </p:stCondLst>
                                        </p:cTn>
                                        <p:tgtEl>
                                          <p:spTgt spid="37"/>
                                        </p:tgtEl>
                                        <p:attrNameLst>
                                          <p:attrName>r</p:attrName>
                                        </p:attrNameLst>
                                      </p:cBhvr>
                                    </p:animRot>
                                    <p:animRot by="-1500000">
                                      <p:cBhvr>
                                        <p:cTn id="9" dur="125" fill="hold">
                                          <p:stCondLst>
                                            <p:cond delay="250"/>
                                          </p:stCondLst>
                                        </p:cTn>
                                        <p:tgtEl>
                                          <p:spTgt spid="37"/>
                                        </p:tgtEl>
                                        <p:attrNameLst>
                                          <p:attrName>r</p:attrName>
                                        </p:attrNameLst>
                                      </p:cBhvr>
                                    </p:animRot>
                                    <p:animRot by="1500000">
                                      <p:cBhvr>
                                        <p:cTn id="10" dur="125" fill="hold">
                                          <p:stCondLst>
                                            <p:cond delay="375"/>
                                          </p:stCondLst>
                                        </p:cTn>
                                        <p:tgtEl>
                                          <p:spTgt spid="37"/>
                                        </p:tgtEl>
                                        <p:attrNameLst>
                                          <p:attrName>r</p:attrName>
                                        </p:attrNameLst>
                                      </p:cBhvr>
                                    </p:animRot>
                                  </p:childTnLst>
                                </p:cTn>
                              </p:par>
                            </p:childTnLst>
                          </p:cTn>
                        </p:par>
                        <p:par>
                          <p:cTn id="11" fill="hold">
                            <p:stCondLst>
                              <p:cond delay="649"/>
                            </p:stCondLst>
                            <p:childTnLst>
                              <p:par>
                                <p:cTn id="12" presetID="49" presetClass="entr" presetSubtype="0" decel="100000" fill="hold" grpId="0" nodeType="afterEffect">
                                  <p:stCondLst>
                                    <p:cond delay="0"/>
                                  </p:stCondLst>
                                  <p:childTnLst>
                                    <p:set>
                                      <p:cBhvr>
                                        <p:cTn id="13" dur="1" fill="hold">
                                          <p:stCondLst>
                                            <p:cond delay="0"/>
                                          </p:stCondLst>
                                        </p:cTn>
                                        <p:tgtEl>
                                          <p:spTgt spid="48"/>
                                        </p:tgtEl>
                                        <p:attrNameLst>
                                          <p:attrName>style.visibility</p:attrName>
                                        </p:attrNameLst>
                                      </p:cBhvr>
                                      <p:to>
                                        <p:strVal val="visible"/>
                                      </p:to>
                                    </p:set>
                                    <p:anim calcmode="lin" valueType="num">
                                      <p:cBhvr>
                                        <p:cTn id="14" dur="500" fill="hold"/>
                                        <p:tgtEl>
                                          <p:spTgt spid="48"/>
                                        </p:tgtEl>
                                        <p:attrNameLst>
                                          <p:attrName>ppt_w</p:attrName>
                                        </p:attrNameLst>
                                      </p:cBhvr>
                                      <p:tavLst>
                                        <p:tav tm="0">
                                          <p:val>
                                            <p:fltVal val="0"/>
                                          </p:val>
                                        </p:tav>
                                        <p:tav tm="100000">
                                          <p:val>
                                            <p:strVal val="#ppt_w"/>
                                          </p:val>
                                        </p:tav>
                                      </p:tavLst>
                                    </p:anim>
                                    <p:anim calcmode="lin" valueType="num">
                                      <p:cBhvr>
                                        <p:cTn id="15" dur="500" fill="hold"/>
                                        <p:tgtEl>
                                          <p:spTgt spid="48"/>
                                        </p:tgtEl>
                                        <p:attrNameLst>
                                          <p:attrName>ppt_h</p:attrName>
                                        </p:attrNameLst>
                                      </p:cBhvr>
                                      <p:tavLst>
                                        <p:tav tm="0">
                                          <p:val>
                                            <p:fltVal val="0"/>
                                          </p:val>
                                        </p:tav>
                                        <p:tav tm="100000">
                                          <p:val>
                                            <p:strVal val="#ppt_h"/>
                                          </p:val>
                                        </p:tav>
                                      </p:tavLst>
                                    </p:anim>
                                    <p:anim calcmode="lin" valueType="num">
                                      <p:cBhvr>
                                        <p:cTn id="16" dur="500" fill="hold"/>
                                        <p:tgtEl>
                                          <p:spTgt spid="48"/>
                                        </p:tgtEl>
                                        <p:attrNameLst>
                                          <p:attrName>style.rotation</p:attrName>
                                        </p:attrNameLst>
                                      </p:cBhvr>
                                      <p:tavLst>
                                        <p:tav tm="0">
                                          <p:val>
                                            <p:fltVal val="360"/>
                                          </p:val>
                                        </p:tav>
                                        <p:tav tm="100000">
                                          <p:val>
                                            <p:fltVal val="0"/>
                                          </p:val>
                                        </p:tav>
                                      </p:tavLst>
                                    </p:anim>
                                    <p:animEffect transition="in" filter="fade">
                                      <p:cBhvr>
                                        <p:cTn id="17" dur="500"/>
                                        <p:tgtEl>
                                          <p:spTgt spid="48"/>
                                        </p:tgtEl>
                                      </p:cBhvr>
                                    </p:animEffect>
                                  </p:childTnLst>
                                </p:cTn>
                              </p:par>
                            </p:childTnLst>
                          </p:cTn>
                        </p:par>
                      </p:childTnLst>
                    </p:cTn>
                  </p:par>
                  <p:par>
                    <p:cTn id="18" fill="hold">
                      <p:stCondLst>
                        <p:cond delay="indefinite"/>
                      </p:stCondLst>
                      <p:childTnLst>
                        <p:par>
                          <p:cTn id="19" fill="hold">
                            <p:stCondLst>
                              <p:cond delay="0"/>
                            </p:stCondLst>
                            <p:childTnLst>
                              <p:par>
                                <p:cTn id="20" presetID="34" presetClass="emph" presetSubtype="0" fill="hold" grpId="0" nodeType="clickEffect">
                                  <p:stCondLst>
                                    <p:cond delay="0"/>
                                  </p:stCondLst>
                                  <p:iterate type="lt">
                                    <p:tmPct val="10000"/>
                                  </p:iterate>
                                  <p:childTnLst>
                                    <p:animMotion origin="layout" path="M 0.0 0.0 L 0.0 -0.07213" pathEditMode="relative" ptsTypes="">
                                      <p:cBhvr>
                                        <p:cTn id="21" dur="250" accel="50000" decel="50000" autoRev="1" fill="hold">
                                          <p:stCondLst>
                                            <p:cond delay="0"/>
                                          </p:stCondLst>
                                        </p:cTn>
                                        <p:tgtEl>
                                          <p:spTgt spid="41"/>
                                        </p:tgtEl>
                                        <p:attrNameLst>
                                          <p:attrName>ppt_x</p:attrName>
                                          <p:attrName>ppt_y</p:attrName>
                                        </p:attrNameLst>
                                      </p:cBhvr>
                                    </p:animMotion>
                                    <p:animRot by="1500000">
                                      <p:cBhvr>
                                        <p:cTn id="22" dur="125" fill="hold">
                                          <p:stCondLst>
                                            <p:cond delay="0"/>
                                          </p:stCondLst>
                                        </p:cTn>
                                        <p:tgtEl>
                                          <p:spTgt spid="41"/>
                                        </p:tgtEl>
                                        <p:attrNameLst>
                                          <p:attrName>r</p:attrName>
                                        </p:attrNameLst>
                                      </p:cBhvr>
                                    </p:animRot>
                                    <p:animRot by="-1500000">
                                      <p:cBhvr>
                                        <p:cTn id="23" dur="125" fill="hold">
                                          <p:stCondLst>
                                            <p:cond delay="125"/>
                                          </p:stCondLst>
                                        </p:cTn>
                                        <p:tgtEl>
                                          <p:spTgt spid="41"/>
                                        </p:tgtEl>
                                        <p:attrNameLst>
                                          <p:attrName>r</p:attrName>
                                        </p:attrNameLst>
                                      </p:cBhvr>
                                    </p:animRot>
                                    <p:animRot by="-1500000">
                                      <p:cBhvr>
                                        <p:cTn id="24" dur="125" fill="hold">
                                          <p:stCondLst>
                                            <p:cond delay="250"/>
                                          </p:stCondLst>
                                        </p:cTn>
                                        <p:tgtEl>
                                          <p:spTgt spid="41"/>
                                        </p:tgtEl>
                                        <p:attrNameLst>
                                          <p:attrName>r</p:attrName>
                                        </p:attrNameLst>
                                      </p:cBhvr>
                                    </p:animRot>
                                    <p:animRot by="1500000">
                                      <p:cBhvr>
                                        <p:cTn id="25" dur="125" fill="hold">
                                          <p:stCondLst>
                                            <p:cond delay="375"/>
                                          </p:stCondLst>
                                        </p:cTn>
                                        <p:tgtEl>
                                          <p:spTgt spid="41"/>
                                        </p:tgtEl>
                                        <p:attrNameLst>
                                          <p:attrName>r</p:attrName>
                                        </p:attrNameLst>
                                      </p:cBhvr>
                                    </p:animRot>
                                  </p:childTnLst>
                                </p:cTn>
                              </p:par>
                            </p:childTnLst>
                          </p:cTn>
                        </p:par>
                        <p:par>
                          <p:cTn id="26" fill="hold">
                            <p:stCondLst>
                              <p:cond delay="649"/>
                            </p:stCondLst>
                            <p:childTnLst>
                              <p:par>
                                <p:cTn id="27" presetID="49" presetClass="entr" presetSubtype="0" decel="100000" fill="hold" grpId="0" nodeType="afterEffect">
                                  <p:stCondLst>
                                    <p:cond delay="0"/>
                                  </p:stCondLst>
                                  <p:childTnLst>
                                    <p:set>
                                      <p:cBhvr>
                                        <p:cTn id="28" dur="1" fill="hold">
                                          <p:stCondLst>
                                            <p:cond delay="0"/>
                                          </p:stCondLst>
                                        </p:cTn>
                                        <p:tgtEl>
                                          <p:spTgt spid="53"/>
                                        </p:tgtEl>
                                        <p:attrNameLst>
                                          <p:attrName>style.visibility</p:attrName>
                                        </p:attrNameLst>
                                      </p:cBhvr>
                                      <p:to>
                                        <p:strVal val="visible"/>
                                      </p:to>
                                    </p:set>
                                    <p:anim calcmode="lin" valueType="num">
                                      <p:cBhvr>
                                        <p:cTn id="29" dur="500" fill="hold"/>
                                        <p:tgtEl>
                                          <p:spTgt spid="53"/>
                                        </p:tgtEl>
                                        <p:attrNameLst>
                                          <p:attrName>ppt_w</p:attrName>
                                        </p:attrNameLst>
                                      </p:cBhvr>
                                      <p:tavLst>
                                        <p:tav tm="0">
                                          <p:val>
                                            <p:fltVal val="0"/>
                                          </p:val>
                                        </p:tav>
                                        <p:tav tm="100000">
                                          <p:val>
                                            <p:strVal val="#ppt_w"/>
                                          </p:val>
                                        </p:tav>
                                      </p:tavLst>
                                    </p:anim>
                                    <p:anim calcmode="lin" valueType="num">
                                      <p:cBhvr>
                                        <p:cTn id="30" dur="500" fill="hold"/>
                                        <p:tgtEl>
                                          <p:spTgt spid="53"/>
                                        </p:tgtEl>
                                        <p:attrNameLst>
                                          <p:attrName>ppt_h</p:attrName>
                                        </p:attrNameLst>
                                      </p:cBhvr>
                                      <p:tavLst>
                                        <p:tav tm="0">
                                          <p:val>
                                            <p:fltVal val="0"/>
                                          </p:val>
                                        </p:tav>
                                        <p:tav tm="100000">
                                          <p:val>
                                            <p:strVal val="#ppt_h"/>
                                          </p:val>
                                        </p:tav>
                                      </p:tavLst>
                                    </p:anim>
                                    <p:anim calcmode="lin" valueType="num">
                                      <p:cBhvr>
                                        <p:cTn id="31" dur="500" fill="hold"/>
                                        <p:tgtEl>
                                          <p:spTgt spid="53"/>
                                        </p:tgtEl>
                                        <p:attrNameLst>
                                          <p:attrName>style.rotation</p:attrName>
                                        </p:attrNameLst>
                                      </p:cBhvr>
                                      <p:tavLst>
                                        <p:tav tm="0">
                                          <p:val>
                                            <p:fltVal val="360"/>
                                          </p:val>
                                        </p:tav>
                                        <p:tav tm="100000">
                                          <p:val>
                                            <p:fltVal val="0"/>
                                          </p:val>
                                        </p:tav>
                                      </p:tavLst>
                                    </p:anim>
                                    <p:animEffect transition="in" filter="fade">
                                      <p:cBhvr>
                                        <p:cTn id="32" dur="500"/>
                                        <p:tgtEl>
                                          <p:spTgt spid="53"/>
                                        </p:tgtEl>
                                      </p:cBhvr>
                                    </p:animEffect>
                                  </p:childTnLst>
                                </p:cTn>
                              </p:par>
                            </p:childTnLst>
                          </p:cTn>
                        </p:par>
                      </p:childTnLst>
                    </p:cTn>
                  </p:par>
                  <p:par>
                    <p:cTn id="33" fill="hold">
                      <p:stCondLst>
                        <p:cond delay="indefinite"/>
                      </p:stCondLst>
                      <p:childTnLst>
                        <p:par>
                          <p:cTn id="34" fill="hold">
                            <p:stCondLst>
                              <p:cond delay="0"/>
                            </p:stCondLst>
                            <p:childTnLst>
                              <p:par>
                                <p:cTn id="35" presetID="34" presetClass="emph" presetSubtype="0" fill="hold" grpId="0" nodeType="clickEffect">
                                  <p:stCondLst>
                                    <p:cond delay="0"/>
                                  </p:stCondLst>
                                  <p:iterate type="lt">
                                    <p:tmPct val="10000"/>
                                  </p:iterate>
                                  <p:childTnLst>
                                    <p:animMotion origin="layout" path="M 0.0 0.0 L 0.0 -0.07213" pathEditMode="relative" ptsTypes="">
                                      <p:cBhvr>
                                        <p:cTn id="36" dur="250" accel="50000" decel="50000" autoRev="1" fill="hold">
                                          <p:stCondLst>
                                            <p:cond delay="0"/>
                                          </p:stCondLst>
                                        </p:cTn>
                                        <p:tgtEl>
                                          <p:spTgt spid="39"/>
                                        </p:tgtEl>
                                        <p:attrNameLst>
                                          <p:attrName>ppt_x</p:attrName>
                                          <p:attrName>ppt_y</p:attrName>
                                        </p:attrNameLst>
                                      </p:cBhvr>
                                    </p:animMotion>
                                    <p:animRot by="1500000">
                                      <p:cBhvr>
                                        <p:cTn id="37" dur="125" fill="hold">
                                          <p:stCondLst>
                                            <p:cond delay="0"/>
                                          </p:stCondLst>
                                        </p:cTn>
                                        <p:tgtEl>
                                          <p:spTgt spid="39"/>
                                        </p:tgtEl>
                                        <p:attrNameLst>
                                          <p:attrName>r</p:attrName>
                                        </p:attrNameLst>
                                      </p:cBhvr>
                                    </p:animRot>
                                    <p:animRot by="-1500000">
                                      <p:cBhvr>
                                        <p:cTn id="38" dur="125" fill="hold">
                                          <p:stCondLst>
                                            <p:cond delay="125"/>
                                          </p:stCondLst>
                                        </p:cTn>
                                        <p:tgtEl>
                                          <p:spTgt spid="39"/>
                                        </p:tgtEl>
                                        <p:attrNameLst>
                                          <p:attrName>r</p:attrName>
                                        </p:attrNameLst>
                                      </p:cBhvr>
                                    </p:animRot>
                                    <p:animRot by="-1500000">
                                      <p:cBhvr>
                                        <p:cTn id="39" dur="125" fill="hold">
                                          <p:stCondLst>
                                            <p:cond delay="250"/>
                                          </p:stCondLst>
                                        </p:cTn>
                                        <p:tgtEl>
                                          <p:spTgt spid="39"/>
                                        </p:tgtEl>
                                        <p:attrNameLst>
                                          <p:attrName>r</p:attrName>
                                        </p:attrNameLst>
                                      </p:cBhvr>
                                    </p:animRot>
                                    <p:animRot by="1500000">
                                      <p:cBhvr>
                                        <p:cTn id="40" dur="125" fill="hold">
                                          <p:stCondLst>
                                            <p:cond delay="375"/>
                                          </p:stCondLst>
                                        </p:cTn>
                                        <p:tgtEl>
                                          <p:spTgt spid="39"/>
                                        </p:tgtEl>
                                        <p:attrNameLst>
                                          <p:attrName>r</p:attrName>
                                        </p:attrNameLst>
                                      </p:cBhvr>
                                    </p:animRot>
                                  </p:childTnLst>
                                </p:cTn>
                              </p:par>
                            </p:childTnLst>
                          </p:cTn>
                        </p:par>
                        <p:par>
                          <p:cTn id="41" fill="hold">
                            <p:stCondLst>
                              <p:cond delay="649"/>
                            </p:stCondLst>
                            <p:childTnLst>
                              <p:par>
                                <p:cTn id="42" presetID="49" presetClass="entr" presetSubtype="0" decel="100000" fill="hold" grpId="0" nodeType="afterEffect">
                                  <p:stCondLst>
                                    <p:cond delay="0"/>
                                  </p:stCondLst>
                                  <p:childTnLst>
                                    <p:set>
                                      <p:cBhvr>
                                        <p:cTn id="43" dur="1" fill="hold">
                                          <p:stCondLst>
                                            <p:cond delay="0"/>
                                          </p:stCondLst>
                                        </p:cTn>
                                        <p:tgtEl>
                                          <p:spTgt spid="58"/>
                                        </p:tgtEl>
                                        <p:attrNameLst>
                                          <p:attrName>style.visibility</p:attrName>
                                        </p:attrNameLst>
                                      </p:cBhvr>
                                      <p:to>
                                        <p:strVal val="visible"/>
                                      </p:to>
                                    </p:set>
                                    <p:anim calcmode="lin" valueType="num">
                                      <p:cBhvr>
                                        <p:cTn id="44" dur="500" fill="hold"/>
                                        <p:tgtEl>
                                          <p:spTgt spid="58"/>
                                        </p:tgtEl>
                                        <p:attrNameLst>
                                          <p:attrName>ppt_w</p:attrName>
                                        </p:attrNameLst>
                                      </p:cBhvr>
                                      <p:tavLst>
                                        <p:tav tm="0">
                                          <p:val>
                                            <p:fltVal val="0"/>
                                          </p:val>
                                        </p:tav>
                                        <p:tav tm="100000">
                                          <p:val>
                                            <p:strVal val="#ppt_w"/>
                                          </p:val>
                                        </p:tav>
                                      </p:tavLst>
                                    </p:anim>
                                    <p:anim calcmode="lin" valueType="num">
                                      <p:cBhvr>
                                        <p:cTn id="45" dur="500" fill="hold"/>
                                        <p:tgtEl>
                                          <p:spTgt spid="58"/>
                                        </p:tgtEl>
                                        <p:attrNameLst>
                                          <p:attrName>ppt_h</p:attrName>
                                        </p:attrNameLst>
                                      </p:cBhvr>
                                      <p:tavLst>
                                        <p:tav tm="0">
                                          <p:val>
                                            <p:fltVal val="0"/>
                                          </p:val>
                                        </p:tav>
                                        <p:tav tm="100000">
                                          <p:val>
                                            <p:strVal val="#ppt_h"/>
                                          </p:val>
                                        </p:tav>
                                      </p:tavLst>
                                    </p:anim>
                                    <p:anim calcmode="lin" valueType="num">
                                      <p:cBhvr>
                                        <p:cTn id="46" dur="500" fill="hold"/>
                                        <p:tgtEl>
                                          <p:spTgt spid="58"/>
                                        </p:tgtEl>
                                        <p:attrNameLst>
                                          <p:attrName>style.rotation</p:attrName>
                                        </p:attrNameLst>
                                      </p:cBhvr>
                                      <p:tavLst>
                                        <p:tav tm="0">
                                          <p:val>
                                            <p:fltVal val="360"/>
                                          </p:val>
                                        </p:tav>
                                        <p:tav tm="100000">
                                          <p:val>
                                            <p:fltVal val="0"/>
                                          </p:val>
                                        </p:tav>
                                      </p:tavLst>
                                    </p:anim>
                                    <p:animEffect transition="in" filter="fade">
                                      <p:cBhvr>
                                        <p:cTn id="47" dur="500"/>
                                        <p:tgtEl>
                                          <p:spTgt spid="58"/>
                                        </p:tgtEl>
                                      </p:cBhvr>
                                    </p:animEffect>
                                  </p:childTnLst>
                                </p:cTn>
                              </p:par>
                            </p:childTnLst>
                          </p:cTn>
                        </p:par>
                      </p:childTnLst>
                    </p:cTn>
                  </p:par>
                  <p:par>
                    <p:cTn id="48" fill="hold">
                      <p:stCondLst>
                        <p:cond delay="indefinite"/>
                      </p:stCondLst>
                      <p:childTnLst>
                        <p:par>
                          <p:cTn id="49" fill="hold">
                            <p:stCondLst>
                              <p:cond delay="0"/>
                            </p:stCondLst>
                            <p:childTnLst>
                              <p:par>
                                <p:cTn id="50" presetID="49" presetClass="entr" presetSubtype="0" decel="100000" fill="hold" grpId="0" nodeType="clickEffect">
                                  <p:stCondLst>
                                    <p:cond delay="0"/>
                                  </p:stCondLst>
                                  <p:childTnLst>
                                    <p:set>
                                      <p:cBhvr>
                                        <p:cTn id="51" dur="1" fill="hold">
                                          <p:stCondLst>
                                            <p:cond delay="0"/>
                                          </p:stCondLst>
                                        </p:cTn>
                                        <p:tgtEl>
                                          <p:spTgt spid="32"/>
                                        </p:tgtEl>
                                        <p:attrNameLst>
                                          <p:attrName>style.visibility</p:attrName>
                                        </p:attrNameLst>
                                      </p:cBhvr>
                                      <p:to>
                                        <p:strVal val="visible"/>
                                      </p:to>
                                    </p:set>
                                    <p:anim calcmode="lin" valueType="num">
                                      <p:cBhvr>
                                        <p:cTn id="52" dur="500" fill="hold"/>
                                        <p:tgtEl>
                                          <p:spTgt spid="32"/>
                                        </p:tgtEl>
                                        <p:attrNameLst>
                                          <p:attrName>ppt_w</p:attrName>
                                        </p:attrNameLst>
                                      </p:cBhvr>
                                      <p:tavLst>
                                        <p:tav tm="0">
                                          <p:val>
                                            <p:fltVal val="0"/>
                                          </p:val>
                                        </p:tav>
                                        <p:tav tm="100000">
                                          <p:val>
                                            <p:strVal val="#ppt_w"/>
                                          </p:val>
                                        </p:tav>
                                      </p:tavLst>
                                    </p:anim>
                                    <p:anim calcmode="lin" valueType="num">
                                      <p:cBhvr>
                                        <p:cTn id="53" dur="500" fill="hold"/>
                                        <p:tgtEl>
                                          <p:spTgt spid="32"/>
                                        </p:tgtEl>
                                        <p:attrNameLst>
                                          <p:attrName>ppt_h</p:attrName>
                                        </p:attrNameLst>
                                      </p:cBhvr>
                                      <p:tavLst>
                                        <p:tav tm="0">
                                          <p:val>
                                            <p:fltVal val="0"/>
                                          </p:val>
                                        </p:tav>
                                        <p:tav tm="100000">
                                          <p:val>
                                            <p:strVal val="#ppt_h"/>
                                          </p:val>
                                        </p:tav>
                                      </p:tavLst>
                                    </p:anim>
                                    <p:anim calcmode="lin" valueType="num">
                                      <p:cBhvr>
                                        <p:cTn id="54" dur="500" fill="hold"/>
                                        <p:tgtEl>
                                          <p:spTgt spid="32"/>
                                        </p:tgtEl>
                                        <p:attrNameLst>
                                          <p:attrName>style.rotation</p:attrName>
                                        </p:attrNameLst>
                                      </p:cBhvr>
                                      <p:tavLst>
                                        <p:tav tm="0">
                                          <p:val>
                                            <p:fltVal val="360"/>
                                          </p:val>
                                        </p:tav>
                                        <p:tav tm="100000">
                                          <p:val>
                                            <p:fltVal val="0"/>
                                          </p:val>
                                        </p:tav>
                                      </p:tavLst>
                                    </p:anim>
                                    <p:animEffect transition="in" filter="fade">
                                      <p:cBhvr>
                                        <p:cTn id="55"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9" grpId="0"/>
      <p:bldP spid="41" grpId="0"/>
      <p:bldP spid="32" grpId="0"/>
      <p:bldP spid="48" grpId="0"/>
      <p:bldP spid="53" grpId="0"/>
      <p:bldP spid="58"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04800" y="749300"/>
            <a:ext cx="6192344" cy="400110"/>
            <a:chOff x="424117" y="898245"/>
            <a:chExt cx="6192344" cy="400110"/>
          </a:xfrm>
        </p:grpSpPr>
        <p:sp>
          <p:nvSpPr>
            <p:cNvPr id="2" name="平行四边形 1"/>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p:cNvSpPr txBox="1"/>
            <p:nvPr/>
          </p:nvSpPr>
          <p:spPr>
            <a:xfrm>
              <a:off x="1052423" y="898245"/>
              <a:ext cx="5564038" cy="400110"/>
            </a:xfrm>
            <a:prstGeom prst="rect">
              <a:avLst/>
            </a:prstGeom>
            <a:noFill/>
          </p:spPr>
          <p:txBody>
            <a:bodyPr wrap="square" rtlCol="0">
              <a:spAutoFit/>
            </a:bodyPr>
            <a:lstStyle/>
            <a:p>
              <a:r>
                <a:rPr lang="zh-CN" altLang="en-US" sz="2000" b="1" dirty="0"/>
                <a:t>计算机网络的性能指标</a:t>
              </a:r>
              <a:endParaRPr lang="zh-CN" altLang="en-US" sz="2000" b="1" dirty="0"/>
            </a:p>
          </p:txBody>
        </p:sp>
      </p:grpSp>
      <p:sp>
        <p:nvSpPr>
          <p:cNvPr id="86" name="îṡ1îḑè"/>
          <p:cNvSpPr/>
          <p:nvPr/>
        </p:nvSpPr>
        <p:spPr>
          <a:xfrm>
            <a:off x="304800" y="1299908"/>
            <a:ext cx="1334228" cy="482600"/>
          </a:xfrm>
          <a:prstGeom prst="rect">
            <a:avLst/>
          </a:prstGeom>
          <a:solidFill>
            <a:schemeClr val="bg2">
              <a:lumMod val="90000"/>
            </a:schemeClr>
          </a:solidFill>
          <a:ln w="12700" cap="rnd">
            <a:noFill/>
            <a:prstDash val="solid"/>
            <a:rou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r>
              <a:rPr lang="zh-CN" altLang="en-US" b="1" dirty="0">
                <a:solidFill>
                  <a:schemeClr val="bg1"/>
                </a:solidFill>
              </a:rPr>
              <a:t>速率</a:t>
            </a:r>
            <a:endParaRPr lang="en-GB" b="1" dirty="0">
              <a:solidFill>
                <a:schemeClr val="bg1"/>
              </a:solidFill>
            </a:endParaRPr>
          </a:p>
        </p:txBody>
      </p:sp>
      <p:sp>
        <p:nvSpPr>
          <p:cNvPr id="87" name="îṧḻîḍê"/>
          <p:cNvSpPr/>
          <p:nvPr/>
        </p:nvSpPr>
        <p:spPr>
          <a:xfrm>
            <a:off x="1768825" y="1299908"/>
            <a:ext cx="1334228" cy="482600"/>
          </a:xfrm>
          <a:prstGeom prst="rect">
            <a:avLst/>
          </a:prstGeom>
          <a:solidFill>
            <a:schemeClr val="bg2">
              <a:lumMod val="90000"/>
            </a:schemeClr>
          </a:solidFill>
          <a:ln w="12700" cap="rnd">
            <a:noFill/>
            <a:prstDash val="solid"/>
            <a:rou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r>
              <a:rPr lang="zh-CN" altLang="en-US" b="1" dirty="0">
                <a:solidFill>
                  <a:schemeClr val="bg1"/>
                </a:solidFill>
              </a:rPr>
              <a:t>带宽</a:t>
            </a:r>
            <a:endParaRPr lang="en-GB" b="1" dirty="0">
              <a:solidFill>
                <a:schemeClr val="bg1"/>
              </a:solidFill>
            </a:endParaRPr>
          </a:p>
        </p:txBody>
      </p:sp>
      <p:sp>
        <p:nvSpPr>
          <p:cNvPr id="88" name="iṡlíďè"/>
          <p:cNvSpPr/>
          <p:nvPr/>
        </p:nvSpPr>
        <p:spPr>
          <a:xfrm>
            <a:off x="3232850" y="1299908"/>
            <a:ext cx="1334228" cy="482600"/>
          </a:xfrm>
          <a:prstGeom prst="rect">
            <a:avLst/>
          </a:prstGeom>
          <a:solidFill>
            <a:schemeClr val="bg2">
              <a:lumMod val="90000"/>
            </a:schemeClr>
          </a:solidFill>
          <a:ln w="12700" cap="rnd">
            <a:noFill/>
            <a:prstDash val="solid"/>
            <a:rou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r>
              <a:rPr lang="zh-CN" altLang="en-US" b="1" dirty="0">
                <a:solidFill>
                  <a:srgbClr val="FFFFFF"/>
                </a:solidFill>
              </a:rPr>
              <a:t>吞吐量</a:t>
            </a:r>
            <a:endParaRPr lang="en-GB" b="1" dirty="0">
              <a:solidFill>
                <a:srgbClr val="FFFFFF"/>
              </a:solidFill>
            </a:endParaRPr>
          </a:p>
        </p:txBody>
      </p:sp>
      <p:sp>
        <p:nvSpPr>
          <p:cNvPr id="89" name="iṥľïdè"/>
          <p:cNvSpPr/>
          <p:nvPr/>
        </p:nvSpPr>
        <p:spPr>
          <a:xfrm>
            <a:off x="4696875" y="1299908"/>
            <a:ext cx="1334228" cy="482600"/>
          </a:xfrm>
          <a:prstGeom prst="rect">
            <a:avLst/>
          </a:prstGeom>
          <a:solidFill>
            <a:schemeClr val="bg2">
              <a:lumMod val="90000"/>
            </a:schemeClr>
          </a:solidFill>
          <a:ln w="12700" cap="rnd">
            <a:noFill/>
            <a:prstDash val="solid"/>
            <a:rou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r>
              <a:rPr lang="zh-CN" altLang="en-US" b="1" dirty="0">
                <a:solidFill>
                  <a:schemeClr val="bg1"/>
                </a:solidFill>
              </a:rPr>
              <a:t>时延</a:t>
            </a:r>
            <a:endParaRPr lang="en-GB" b="1" dirty="0">
              <a:solidFill>
                <a:schemeClr val="bg1"/>
              </a:solidFill>
            </a:endParaRPr>
          </a:p>
        </p:txBody>
      </p:sp>
      <p:sp>
        <p:nvSpPr>
          <p:cNvPr id="90" name="îśľîḍé"/>
          <p:cNvSpPr/>
          <p:nvPr/>
        </p:nvSpPr>
        <p:spPr>
          <a:xfrm>
            <a:off x="7624925" y="1299908"/>
            <a:ext cx="1334228" cy="482600"/>
          </a:xfrm>
          <a:prstGeom prst="rect">
            <a:avLst/>
          </a:prstGeom>
          <a:solidFill>
            <a:schemeClr val="bg2">
              <a:lumMod val="90000"/>
            </a:schemeClr>
          </a:solidFill>
          <a:ln w="12700" cap="rnd">
            <a:noFill/>
            <a:prstDash val="solid"/>
            <a:rou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r>
              <a:rPr lang="zh-CN" altLang="en-US" b="1" dirty="0">
                <a:solidFill>
                  <a:schemeClr val="bg1"/>
                </a:solidFill>
              </a:rPr>
              <a:t>往返时间</a:t>
            </a:r>
            <a:endParaRPr lang="en-GB" b="1" dirty="0">
              <a:solidFill>
                <a:schemeClr val="bg1"/>
              </a:solidFill>
            </a:endParaRPr>
          </a:p>
        </p:txBody>
      </p:sp>
      <p:sp>
        <p:nvSpPr>
          <p:cNvPr id="91" name="îśľîḍé"/>
          <p:cNvSpPr/>
          <p:nvPr/>
        </p:nvSpPr>
        <p:spPr>
          <a:xfrm>
            <a:off x="6160900" y="1299908"/>
            <a:ext cx="1334228" cy="482600"/>
          </a:xfrm>
          <a:prstGeom prst="rect">
            <a:avLst/>
          </a:prstGeom>
          <a:solidFill>
            <a:schemeClr val="bg2">
              <a:lumMod val="90000"/>
            </a:schemeClr>
          </a:solidFill>
          <a:ln w="12700" cap="rnd">
            <a:noFill/>
            <a:prstDash val="solid"/>
            <a:rou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r>
              <a:rPr lang="zh-CN" altLang="en-US" b="1" dirty="0">
                <a:solidFill>
                  <a:schemeClr val="bg1"/>
                </a:solidFill>
              </a:rPr>
              <a:t>时延带宽积</a:t>
            </a:r>
            <a:endParaRPr lang="en-GB" b="1" dirty="0">
              <a:solidFill>
                <a:schemeClr val="bg1"/>
              </a:solidFill>
            </a:endParaRPr>
          </a:p>
        </p:txBody>
      </p:sp>
      <p:sp>
        <p:nvSpPr>
          <p:cNvPr id="92" name="îśľîḍé"/>
          <p:cNvSpPr/>
          <p:nvPr/>
        </p:nvSpPr>
        <p:spPr>
          <a:xfrm>
            <a:off x="9088950" y="1299908"/>
            <a:ext cx="1334228" cy="482600"/>
          </a:xfrm>
          <a:prstGeom prst="rect">
            <a:avLst/>
          </a:prstGeom>
          <a:solidFill>
            <a:schemeClr val="bg2">
              <a:lumMod val="90000"/>
            </a:schemeClr>
          </a:solidFill>
          <a:ln w="12700" cap="rnd">
            <a:noFill/>
            <a:prstDash val="solid"/>
            <a:rou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r>
              <a:rPr lang="zh-CN" altLang="en-US" b="1" dirty="0">
                <a:solidFill>
                  <a:schemeClr val="bg1"/>
                </a:solidFill>
              </a:rPr>
              <a:t>利用率</a:t>
            </a:r>
            <a:endParaRPr lang="en-GB" b="1" dirty="0">
              <a:solidFill>
                <a:schemeClr val="bg1"/>
              </a:solidFill>
            </a:endParaRPr>
          </a:p>
        </p:txBody>
      </p:sp>
      <p:sp>
        <p:nvSpPr>
          <p:cNvPr id="93" name="îśľîḍé"/>
          <p:cNvSpPr/>
          <p:nvPr/>
        </p:nvSpPr>
        <p:spPr>
          <a:xfrm>
            <a:off x="10552974" y="1299908"/>
            <a:ext cx="1334228" cy="482600"/>
          </a:xfrm>
          <a:prstGeom prst="rect">
            <a:avLst/>
          </a:prstGeom>
          <a:solidFill>
            <a:schemeClr val="bg2">
              <a:lumMod val="90000"/>
            </a:schemeClr>
          </a:solidFill>
          <a:ln w="12700" cap="rnd">
            <a:noFill/>
            <a:prstDash val="solid"/>
            <a:rou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r>
              <a:rPr lang="zh-CN" altLang="en-US" b="1" dirty="0">
                <a:solidFill>
                  <a:schemeClr val="bg1"/>
                </a:solidFill>
              </a:rPr>
              <a:t>丢包率</a:t>
            </a:r>
            <a:endParaRPr lang="en-GB" b="1" dirty="0">
              <a:solidFill>
                <a:schemeClr val="bg1"/>
              </a:solidFill>
            </a:endParaRPr>
          </a:p>
        </p:txBody>
      </p:sp>
      <p:sp>
        <p:nvSpPr>
          <p:cNvPr id="35" name="îṧḻîḍê"/>
          <p:cNvSpPr/>
          <p:nvPr/>
        </p:nvSpPr>
        <p:spPr>
          <a:xfrm>
            <a:off x="1768822" y="1299908"/>
            <a:ext cx="1334228" cy="482600"/>
          </a:xfrm>
          <a:prstGeom prst="rect">
            <a:avLst/>
          </a:prstGeom>
          <a:solidFill>
            <a:schemeClr val="accent2"/>
          </a:solidFill>
          <a:ln w="12700" cap="rnd">
            <a:noFill/>
            <a:prstDash val="solid"/>
            <a:round/>
          </a:ln>
          <a:effectLst>
            <a:outerShdw blurRad="254000" dist="127000" algn="ctr" rotWithShape="0">
              <a:schemeClr val="accent2">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r>
              <a:rPr lang="zh-CN" altLang="en-US" b="1" dirty="0">
                <a:solidFill>
                  <a:schemeClr val="bg1"/>
                </a:solidFill>
              </a:rPr>
              <a:t>带宽</a:t>
            </a:r>
            <a:endParaRPr lang="en-GB" b="1" dirty="0">
              <a:solidFill>
                <a:schemeClr val="bg1"/>
              </a:solidFill>
            </a:endParaRPr>
          </a:p>
        </p:txBody>
      </p:sp>
      <p:sp>
        <p:nvSpPr>
          <p:cNvPr id="28" name="íşlïḍè"/>
          <p:cNvSpPr txBox="1"/>
          <p:nvPr/>
        </p:nvSpPr>
        <p:spPr>
          <a:xfrm>
            <a:off x="1668567" y="1972765"/>
            <a:ext cx="8854866" cy="561716"/>
          </a:xfrm>
          <a:prstGeom prst="rect">
            <a:avLst/>
          </a:prstGeom>
          <a:noFill/>
        </p:spPr>
        <p:txBody>
          <a:bodyPr wrap="square" lIns="91440" tIns="45720" rIns="91440" bIns="45720" anchor="ctr">
            <a:noAutofit/>
          </a:bodyPr>
          <a:lstStyle/>
          <a:p>
            <a:pPr algn="ctr"/>
            <a:r>
              <a:rPr lang="zh-CN" altLang="en-US" sz="2000" b="1" dirty="0">
                <a:solidFill>
                  <a:schemeClr val="accent2"/>
                </a:solidFill>
              </a:rPr>
              <a:t>数据传送速率 </a:t>
            </a:r>
            <a:r>
              <a:rPr lang="en-US" altLang="zh-CN" sz="2000" b="1" dirty="0">
                <a:solidFill>
                  <a:schemeClr val="accent2"/>
                </a:solidFill>
              </a:rPr>
              <a:t>= min [ </a:t>
            </a:r>
            <a:r>
              <a:rPr lang="zh-CN" altLang="en-US" sz="2000" b="1" dirty="0">
                <a:solidFill>
                  <a:schemeClr val="accent2"/>
                </a:solidFill>
              </a:rPr>
              <a:t>主机接口速率，线路带宽，交换机或路由器的接口速率 </a:t>
            </a:r>
            <a:r>
              <a:rPr lang="en-US" altLang="zh-CN" sz="2000" b="1" dirty="0">
                <a:solidFill>
                  <a:schemeClr val="accent2"/>
                </a:solidFill>
              </a:rPr>
              <a:t>]</a:t>
            </a:r>
            <a:endParaRPr lang="zh-CN" altLang="en-US" sz="2000" b="1" dirty="0">
              <a:solidFill>
                <a:schemeClr val="accent2"/>
              </a:solidFill>
            </a:endParaRPr>
          </a:p>
        </p:txBody>
      </p:sp>
      <p:pic>
        <p:nvPicPr>
          <p:cNvPr id="7" name="图片 6" descr="形状&#10;&#10;中度可信度描述已自动生成"/>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59591" y="3200420"/>
            <a:ext cx="7080746" cy="2357672"/>
          </a:xfrm>
          <a:prstGeom prst="rect">
            <a:avLst/>
          </a:prstGeom>
        </p:spPr>
      </p:pic>
      <p:grpSp>
        <p:nvGrpSpPr>
          <p:cNvPr id="10" name="组合 9"/>
          <p:cNvGrpSpPr/>
          <p:nvPr/>
        </p:nvGrpSpPr>
        <p:grpSpPr>
          <a:xfrm>
            <a:off x="7783949" y="2645621"/>
            <a:ext cx="3495675" cy="3625038"/>
            <a:chOff x="7783949" y="2645621"/>
            <a:chExt cx="3495675" cy="3625038"/>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83949" y="2645621"/>
              <a:ext cx="3495675" cy="3143250"/>
            </a:xfrm>
            <a:prstGeom prst="rect">
              <a:avLst/>
            </a:prstGeom>
            <a:noFill/>
            <a:extLst>
              <a:ext uri="{909E8E84-426E-40DD-AFC4-6F175D3DCCD1}">
                <a14:hiddenFill xmlns:a14="http://schemas.microsoft.com/office/drawing/2010/main">
                  <a:solidFill>
                    <a:srgbClr val="FFFFFF"/>
                  </a:solidFill>
                </a14:hiddenFill>
              </a:ext>
            </a:extLst>
          </p:spPr>
        </p:pic>
        <p:sp>
          <p:nvSpPr>
            <p:cNvPr id="43" name="íşlïḍè"/>
            <p:cNvSpPr txBox="1"/>
            <p:nvPr/>
          </p:nvSpPr>
          <p:spPr>
            <a:xfrm>
              <a:off x="9915088" y="3955777"/>
              <a:ext cx="457543" cy="1431234"/>
            </a:xfrm>
            <a:prstGeom prst="rect">
              <a:avLst/>
            </a:prstGeom>
            <a:noFill/>
          </p:spPr>
          <p:txBody>
            <a:bodyPr wrap="square" lIns="91440" tIns="45720" rIns="91440" bIns="45720" anchor="ctr">
              <a:noAutofit/>
            </a:bodyPr>
            <a:lstStyle/>
            <a:p>
              <a:pPr algn="ctr"/>
              <a:r>
                <a:rPr lang="zh-CN" altLang="en-US" sz="1600" b="1" dirty="0">
                  <a:solidFill>
                    <a:schemeClr val="bg1"/>
                  </a:solidFill>
                </a:rPr>
                <a:t>主</a:t>
              </a:r>
              <a:endParaRPr lang="en-US" altLang="zh-CN" sz="1600" b="1" dirty="0">
                <a:solidFill>
                  <a:schemeClr val="bg1"/>
                </a:solidFill>
              </a:endParaRPr>
            </a:p>
            <a:p>
              <a:pPr algn="ctr"/>
              <a:r>
                <a:rPr lang="zh-CN" altLang="en-US" sz="1600" b="1" dirty="0">
                  <a:solidFill>
                    <a:schemeClr val="bg1"/>
                  </a:solidFill>
                </a:rPr>
                <a:t>机</a:t>
              </a:r>
              <a:endParaRPr lang="en-US" altLang="zh-CN" sz="1600" b="1" dirty="0">
                <a:solidFill>
                  <a:schemeClr val="bg1"/>
                </a:solidFill>
              </a:endParaRPr>
            </a:p>
            <a:p>
              <a:pPr algn="ctr"/>
              <a:r>
                <a:rPr lang="zh-CN" altLang="en-US" sz="1600" b="1" dirty="0">
                  <a:solidFill>
                    <a:schemeClr val="bg1"/>
                  </a:solidFill>
                </a:rPr>
                <a:t>接</a:t>
              </a:r>
              <a:endParaRPr lang="en-US" altLang="zh-CN" sz="1600" b="1" dirty="0">
                <a:solidFill>
                  <a:schemeClr val="bg1"/>
                </a:solidFill>
              </a:endParaRPr>
            </a:p>
            <a:p>
              <a:pPr algn="ctr"/>
              <a:r>
                <a:rPr lang="zh-CN" altLang="en-US" sz="1600" b="1" dirty="0">
                  <a:solidFill>
                    <a:schemeClr val="bg1"/>
                  </a:solidFill>
                </a:rPr>
                <a:t>口</a:t>
              </a:r>
              <a:endParaRPr lang="en-US" altLang="zh-CN" sz="1600" b="1" dirty="0">
                <a:solidFill>
                  <a:schemeClr val="bg1"/>
                </a:solidFill>
              </a:endParaRPr>
            </a:p>
            <a:p>
              <a:pPr algn="ctr"/>
              <a:r>
                <a:rPr lang="zh-CN" altLang="en-US" sz="1600" b="1" dirty="0">
                  <a:solidFill>
                    <a:schemeClr val="bg1"/>
                  </a:solidFill>
                </a:rPr>
                <a:t>速</a:t>
              </a:r>
              <a:endParaRPr lang="en-US" altLang="zh-CN" sz="1600" b="1" dirty="0">
                <a:solidFill>
                  <a:schemeClr val="bg1"/>
                </a:solidFill>
              </a:endParaRPr>
            </a:p>
            <a:p>
              <a:pPr algn="ctr"/>
              <a:r>
                <a:rPr lang="zh-CN" altLang="en-US" sz="1600" b="1" dirty="0">
                  <a:solidFill>
                    <a:schemeClr val="bg1"/>
                  </a:solidFill>
                </a:rPr>
                <a:t>率</a:t>
              </a:r>
              <a:endParaRPr lang="zh-CN" altLang="en-US" sz="1600" b="1" dirty="0">
                <a:solidFill>
                  <a:schemeClr val="bg1"/>
                </a:solidFill>
              </a:endParaRPr>
            </a:p>
          </p:txBody>
        </p:sp>
        <p:sp>
          <p:nvSpPr>
            <p:cNvPr id="44" name="íşlïḍè"/>
            <p:cNvSpPr txBox="1"/>
            <p:nvPr/>
          </p:nvSpPr>
          <p:spPr>
            <a:xfrm>
              <a:off x="9381688" y="3842950"/>
              <a:ext cx="457543" cy="1431234"/>
            </a:xfrm>
            <a:prstGeom prst="rect">
              <a:avLst/>
            </a:prstGeom>
            <a:noFill/>
          </p:spPr>
          <p:txBody>
            <a:bodyPr wrap="square" lIns="91440" tIns="45720" rIns="91440" bIns="45720" anchor="ctr">
              <a:noAutofit/>
            </a:bodyPr>
            <a:lstStyle/>
            <a:p>
              <a:pPr algn="ctr"/>
              <a:r>
                <a:rPr lang="zh-CN" altLang="en-US" sz="1600" b="1" dirty="0">
                  <a:solidFill>
                    <a:schemeClr val="bg1"/>
                  </a:solidFill>
                </a:rPr>
                <a:t>设备接</a:t>
              </a:r>
              <a:endParaRPr lang="en-US" altLang="zh-CN" sz="1600" b="1" dirty="0">
                <a:solidFill>
                  <a:schemeClr val="bg1"/>
                </a:solidFill>
              </a:endParaRPr>
            </a:p>
            <a:p>
              <a:pPr algn="ctr"/>
              <a:r>
                <a:rPr lang="zh-CN" altLang="en-US" sz="1600" b="1" dirty="0">
                  <a:solidFill>
                    <a:schemeClr val="bg1"/>
                  </a:solidFill>
                </a:rPr>
                <a:t>口</a:t>
              </a:r>
              <a:endParaRPr lang="en-US" altLang="zh-CN" sz="1600" b="1" dirty="0">
                <a:solidFill>
                  <a:schemeClr val="bg1"/>
                </a:solidFill>
              </a:endParaRPr>
            </a:p>
            <a:p>
              <a:pPr algn="ctr"/>
              <a:r>
                <a:rPr lang="zh-CN" altLang="en-US" sz="1600" b="1" dirty="0">
                  <a:solidFill>
                    <a:schemeClr val="bg1"/>
                  </a:solidFill>
                </a:rPr>
                <a:t>速</a:t>
              </a:r>
              <a:endParaRPr lang="en-US" altLang="zh-CN" sz="1600" b="1" dirty="0">
                <a:solidFill>
                  <a:schemeClr val="bg1"/>
                </a:solidFill>
              </a:endParaRPr>
            </a:p>
            <a:p>
              <a:pPr algn="ctr"/>
              <a:r>
                <a:rPr lang="zh-CN" altLang="en-US" sz="1600" b="1" dirty="0">
                  <a:solidFill>
                    <a:schemeClr val="bg1"/>
                  </a:solidFill>
                </a:rPr>
                <a:t>率</a:t>
              </a:r>
              <a:endParaRPr lang="zh-CN" altLang="en-US" sz="1600" b="1" dirty="0">
                <a:solidFill>
                  <a:schemeClr val="bg1"/>
                </a:solidFill>
              </a:endParaRPr>
            </a:p>
          </p:txBody>
        </p:sp>
        <p:sp>
          <p:nvSpPr>
            <p:cNvPr id="49" name="íşlïḍè"/>
            <p:cNvSpPr txBox="1"/>
            <p:nvPr/>
          </p:nvSpPr>
          <p:spPr>
            <a:xfrm>
              <a:off x="10353430" y="4067244"/>
              <a:ext cx="457543" cy="1206940"/>
            </a:xfrm>
            <a:prstGeom prst="rect">
              <a:avLst/>
            </a:prstGeom>
            <a:noFill/>
          </p:spPr>
          <p:txBody>
            <a:bodyPr wrap="square" lIns="91440" tIns="45720" rIns="91440" bIns="45720" anchor="ctr">
              <a:noAutofit/>
            </a:bodyPr>
            <a:lstStyle/>
            <a:p>
              <a:pPr algn="ctr"/>
              <a:r>
                <a:rPr lang="zh-CN" altLang="en-US" sz="1600" b="1" dirty="0">
                  <a:solidFill>
                    <a:schemeClr val="bg1"/>
                  </a:solidFill>
                </a:rPr>
                <a:t>线路带宽</a:t>
              </a:r>
              <a:endParaRPr lang="zh-CN" altLang="en-US" sz="1600" b="1" dirty="0">
                <a:solidFill>
                  <a:schemeClr val="bg1"/>
                </a:solidFill>
              </a:endParaRPr>
            </a:p>
          </p:txBody>
        </p:sp>
        <p:sp>
          <p:nvSpPr>
            <p:cNvPr id="54" name="íşlïḍè"/>
            <p:cNvSpPr txBox="1"/>
            <p:nvPr/>
          </p:nvSpPr>
          <p:spPr>
            <a:xfrm>
              <a:off x="9015644" y="5708943"/>
              <a:ext cx="1878102" cy="561716"/>
            </a:xfrm>
            <a:prstGeom prst="rect">
              <a:avLst/>
            </a:prstGeom>
            <a:noFill/>
          </p:spPr>
          <p:txBody>
            <a:bodyPr wrap="square" lIns="91440" tIns="45720" rIns="91440" bIns="45720" anchor="ctr">
              <a:noAutofit/>
            </a:bodyPr>
            <a:lstStyle/>
            <a:p>
              <a:pPr algn="ctr"/>
              <a:r>
                <a:rPr lang="zh-CN" altLang="en-US" b="1" dirty="0"/>
                <a:t>木桶效应</a:t>
              </a:r>
              <a:endParaRPr lang="en-US" altLang="zh-CN" b="1" dirty="0"/>
            </a:p>
            <a:p>
              <a:pPr algn="ctr"/>
              <a:r>
                <a:rPr lang="zh-CN" altLang="en-US" b="1" dirty="0"/>
                <a:t>（短板效应）</a:t>
              </a:r>
              <a:endParaRPr lang="zh-CN" altLang="en-US" b="1" dirty="0"/>
            </a:p>
          </p:txBody>
        </p:sp>
      </p:grpSp>
    </p:spTree>
    <p:custDataLst>
      <p:tags r:id="rId3"/>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p:tgtEl>
                                          <p:spTgt spid="7"/>
                                        </p:tgtEl>
                                        <p:attrNameLst>
                                          <p:attrName>ppt_x</p:attrName>
                                        </p:attrNameLst>
                                      </p:cBhvr>
                                      <p:tavLst>
                                        <p:tav tm="0">
                                          <p:val>
                                            <p:strVal val="#ppt_x+#ppt_w*1.125000"/>
                                          </p:val>
                                        </p:tav>
                                        <p:tav tm="100000">
                                          <p:val>
                                            <p:strVal val="#ppt_x"/>
                                          </p:val>
                                        </p:tav>
                                      </p:tavLst>
                                    </p:anim>
                                    <p:animEffect transition="in" filter="wipe(left)">
                                      <p:cBhvr>
                                        <p:cTn id="8" dur="500"/>
                                        <p:tgtEl>
                                          <p:spTgt spid="7"/>
                                        </p:tgtEl>
                                      </p:cBhvr>
                                    </p:animEffect>
                                  </p:childTnLst>
                                </p:cTn>
                              </p:par>
                            </p:childTnLst>
                          </p:cTn>
                        </p:par>
                        <p:par>
                          <p:cTn id="9" fill="hold">
                            <p:stCondLst>
                              <p:cond delay="500"/>
                            </p:stCondLst>
                            <p:childTnLst>
                              <p:par>
                                <p:cTn id="10" presetID="12" presetClass="entr" presetSubtype="8" fill="hold"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500"/>
                                        <p:tgtEl>
                                          <p:spTgt spid="10"/>
                                        </p:tgtEl>
                                        <p:attrNameLst>
                                          <p:attrName>ppt_x</p:attrName>
                                        </p:attrNameLst>
                                      </p:cBhvr>
                                      <p:tavLst>
                                        <p:tav tm="0">
                                          <p:val>
                                            <p:strVal val="#ppt_x-#ppt_w*1.125000"/>
                                          </p:val>
                                        </p:tav>
                                        <p:tav tm="100000">
                                          <p:val>
                                            <p:strVal val="#ppt_x"/>
                                          </p:val>
                                        </p:tav>
                                      </p:tavLst>
                                    </p:anim>
                                    <p:animEffect transition="in" filter="wipe(right)">
                                      <p:cBhvr>
                                        <p:cTn id="1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04800" y="749300"/>
            <a:ext cx="6192344" cy="400110"/>
            <a:chOff x="424117" y="898245"/>
            <a:chExt cx="6192344" cy="400110"/>
          </a:xfrm>
        </p:grpSpPr>
        <p:sp>
          <p:nvSpPr>
            <p:cNvPr id="2" name="平行四边形 1"/>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p:cNvSpPr txBox="1"/>
            <p:nvPr/>
          </p:nvSpPr>
          <p:spPr>
            <a:xfrm>
              <a:off x="1052423" y="898245"/>
              <a:ext cx="5564038" cy="400110"/>
            </a:xfrm>
            <a:prstGeom prst="rect">
              <a:avLst/>
            </a:prstGeom>
            <a:noFill/>
          </p:spPr>
          <p:txBody>
            <a:bodyPr wrap="square" rtlCol="0">
              <a:spAutoFit/>
            </a:bodyPr>
            <a:lstStyle/>
            <a:p>
              <a:r>
                <a:rPr lang="zh-CN" altLang="en-US" sz="2000" b="1" dirty="0"/>
                <a:t>计算机网络的性能指标</a:t>
              </a:r>
              <a:endParaRPr lang="zh-CN" altLang="en-US" sz="2000" b="1" dirty="0"/>
            </a:p>
          </p:txBody>
        </p:sp>
      </p:grpSp>
      <p:sp>
        <p:nvSpPr>
          <p:cNvPr id="86" name="îṡ1îḑè"/>
          <p:cNvSpPr/>
          <p:nvPr/>
        </p:nvSpPr>
        <p:spPr>
          <a:xfrm>
            <a:off x="304800" y="1299908"/>
            <a:ext cx="1334228" cy="482600"/>
          </a:xfrm>
          <a:prstGeom prst="rect">
            <a:avLst/>
          </a:prstGeom>
          <a:solidFill>
            <a:schemeClr val="bg2">
              <a:lumMod val="90000"/>
            </a:schemeClr>
          </a:solidFill>
          <a:ln w="12700" cap="rnd">
            <a:noFill/>
            <a:prstDash val="solid"/>
            <a:rou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r>
              <a:rPr lang="zh-CN" altLang="en-US" b="1" dirty="0">
                <a:solidFill>
                  <a:schemeClr val="bg1"/>
                </a:solidFill>
              </a:rPr>
              <a:t>速率</a:t>
            </a:r>
            <a:endParaRPr lang="en-GB" b="1" dirty="0">
              <a:solidFill>
                <a:schemeClr val="bg1"/>
              </a:solidFill>
            </a:endParaRPr>
          </a:p>
        </p:txBody>
      </p:sp>
      <p:sp>
        <p:nvSpPr>
          <p:cNvPr id="87" name="îṧḻîḍê"/>
          <p:cNvSpPr/>
          <p:nvPr/>
        </p:nvSpPr>
        <p:spPr>
          <a:xfrm>
            <a:off x="1768825" y="1299908"/>
            <a:ext cx="1334228" cy="482600"/>
          </a:xfrm>
          <a:prstGeom prst="rect">
            <a:avLst/>
          </a:prstGeom>
          <a:solidFill>
            <a:schemeClr val="bg2">
              <a:lumMod val="90000"/>
            </a:schemeClr>
          </a:solidFill>
          <a:ln w="12700" cap="rnd">
            <a:noFill/>
            <a:prstDash val="solid"/>
            <a:rou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r>
              <a:rPr lang="zh-CN" altLang="en-US" b="1" dirty="0">
                <a:solidFill>
                  <a:schemeClr val="bg1"/>
                </a:solidFill>
              </a:rPr>
              <a:t>带宽</a:t>
            </a:r>
            <a:endParaRPr lang="en-GB" b="1" dirty="0">
              <a:solidFill>
                <a:schemeClr val="bg1"/>
              </a:solidFill>
            </a:endParaRPr>
          </a:p>
        </p:txBody>
      </p:sp>
      <p:sp>
        <p:nvSpPr>
          <p:cNvPr id="88" name="iṡlíďè"/>
          <p:cNvSpPr/>
          <p:nvPr/>
        </p:nvSpPr>
        <p:spPr>
          <a:xfrm>
            <a:off x="3232850" y="1299908"/>
            <a:ext cx="1334228" cy="482600"/>
          </a:xfrm>
          <a:prstGeom prst="rect">
            <a:avLst/>
          </a:prstGeom>
          <a:solidFill>
            <a:schemeClr val="bg2">
              <a:lumMod val="90000"/>
            </a:schemeClr>
          </a:solidFill>
          <a:ln w="12700" cap="rnd">
            <a:noFill/>
            <a:prstDash val="solid"/>
            <a:rou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r>
              <a:rPr lang="zh-CN" altLang="en-US" b="1" dirty="0">
                <a:solidFill>
                  <a:srgbClr val="FFFFFF"/>
                </a:solidFill>
              </a:rPr>
              <a:t>吞吐量</a:t>
            </a:r>
            <a:endParaRPr lang="en-GB" b="1" dirty="0">
              <a:solidFill>
                <a:srgbClr val="FFFFFF"/>
              </a:solidFill>
            </a:endParaRPr>
          </a:p>
        </p:txBody>
      </p:sp>
      <p:sp>
        <p:nvSpPr>
          <p:cNvPr id="89" name="iṥľïdè"/>
          <p:cNvSpPr/>
          <p:nvPr/>
        </p:nvSpPr>
        <p:spPr>
          <a:xfrm>
            <a:off x="4696875" y="1299908"/>
            <a:ext cx="1334228" cy="482600"/>
          </a:xfrm>
          <a:prstGeom prst="rect">
            <a:avLst/>
          </a:prstGeom>
          <a:solidFill>
            <a:schemeClr val="bg2">
              <a:lumMod val="90000"/>
            </a:schemeClr>
          </a:solidFill>
          <a:ln w="12700" cap="rnd">
            <a:noFill/>
            <a:prstDash val="solid"/>
            <a:rou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r>
              <a:rPr lang="zh-CN" altLang="en-US" b="1" dirty="0">
                <a:solidFill>
                  <a:schemeClr val="bg1"/>
                </a:solidFill>
              </a:rPr>
              <a:t>时延</a:t>
            </a:r>
            <a:endParaRPr lang="en-GB" b="1" dirty="0">
              <a:solidFill>
                <a:schemeClr val="bg1"/>
              </a:solidFill>
            </a:endParaRPr>
          </a:p>
        </p:txBody>
      </p:sp>
      <p:sp>
        <p:nvSpPr>
          <p:cNvPr id="90" name="îśľîḍé"/>
          <p:cNvSpPr/>
          <p:nvPr/>
        </p:nvSpPr>
        <p:spPr>
          <a:xfrm>
            <a:off x="7624925" y="1299908"/>
            <a:ext cx="1334228" cy="482600"/>
          </a:xfrm>
          <a:prstGeom prst="rect">
            <a:avLst/>
          </a:prstGeom>
          <a:solidFill>
            <a:schemeClr val="bg2">
              <a:lumMod val="90000"/>
            </a:schemeClr>
          </a:solidFill>
          <a:ln w="12700" cap="rnd">
            <a:noFill/>
            <a:prstDash val="solid"/>
            <a:rou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r>
              <a:rPr lang="zh-CN" altLang="en-US" b="1" dirty="0">
                <a:solidFill>
                  <a:schemeClr val="bg1"/>
                </a:solidFill>
              </a:rPr>
              <a:t>往返时间</a:t>
            </a:r>
            <a:endParaRPr lang="en-GB" b="1" dirty="0">
              <a:solidFill>
                <a:schemeClr val="bg1"/>
              </a:solidFill>
            </a:endParaRPr>
          </a:p>
        </p:txBody>
      </p:sp>
      <p:sp>
        <p:nvSpPr>
          <p:cNvPr id="91" name="îśľîḍé"/>
          <p:cNvSpPr/>
          <p:nvPr/>
        </p:nvSpPr>
        <p:spPr>
          <a:xfrm>
            <a:off x="6160900" y="1299908"/>
            <a:ext cx="1334228" cy="482600"/>
          </a:xfrm>
          <a:prstGeom prst="rect">
            <a:avLst/>
          </a:prstGeom>
          <a:solidFill>
            <a:schemeClr val="bg2">
              <a:lumMod val="90000"/>
            </a:schemeClr>
          </a:solidFill>
          <a:ln w="12700" cap="rnd">
            <a:noFill/>
            <a:prstDash val="solid"/>
            <a:rou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r>
              <a:rPr lang="zh-CN" altLang="en-US" b="1" dirty="0">
                <a:solidFill>
                  <a:schemeClr val="bg1"/>
                </a:solidFill>
              </a:rPr>
              <a:t>时延带宽积</a:t>
            </a:r>
            <a:endParaRPr lang="en-GB" b="1" dirty="0">
              <a:solidFill>
                <a:schemeClr val="bg1"/>
              </a:solidFill>
            </a:endParaRPr>
          </a:p>
        </p:txBody>
      </p:sp>
      <p:sp>
        <p:nvSpPr>
          <p:cNvPr id="92" name="îśľîḍé"/>
          <p:cNvSpPr/>
          <p:nvPr/>
        </p:nvSpPr>
        <p:spPr>
          <a:xfrm>
            <a:off x="9088950" y="1299908"/>
            <a:ext cx="1334228" cy="482600"/>
          </a:xfrm>
          <a:prstGeom prst="rect">
            <a:avLst/>
          </a:prstGeom>
          <a:solidFill>
            <a:schemeClr val="bg2">
              <a:lumMod val="90000"/>
            </a:schemeClr>
          </a:solidFill>
          <a:ln w="12700" cap="rnd">
            <a:noFill/>
            <a:prstDash val="solid"/>
            <a:rou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r>
              <a:rPr lang="zh-CN" altLang="en-US" b="1" dirty="0">
                <a:solidFill>
                  <a:schemeClr val="bg1"/>
                </a:solidFill>
              </a:rPr>
              <a:t>利用率</a:t>
            </a:r>
            <a:endParaRPr lang="en-GB" b="1" dirty="0">
              <a:solidFill>
                <a:schemeClr val="bg1"/>
              </a:solidFill>
            </a:endParaRPr>
          </a:p>
        </p:txBody>
      </p:sp>
      <p:sp>
        <p:nvSpPr>
          <p:cNvPr id="93" name="îśľîḍé"/>
          <p:cNvSpPr/>
          <p:nvPr/>
        </p:nvSpPr>
        <p:spPr>
          <a:xfrm>
            <a:off x="10552974" y="1299908"/>
            <a:ext cx="1334228" cy="482600"/>
          </a:xfrm>
          <a:prstGeom prst="rect">
            <a:avLst/>
          </a:prstGeom>
          <a:solidFill>
            <a:schemeClr val="bg2">
              <a:lumMod val="90000"/>
            </a:schemeClr>
          </a:solidFill>
          <a:ln w="12700" cap="rnd">
            <a:noFill/>
            <a:prstDash val="solid"/>
            <a:rou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r>
              <a:rPr lang="zh-CN" altLang="en-US" b="1" dirty="0">
                <a:solidFill>
                  <a:schemeClr val="bg1"/>
                </a:solidFill>
              </a:rPr>
              <a:t>丢包率</a:t>
            </a:r>
            <a:endParaRPr lang="en-GB" b="1" dirty="0">
              <a:solidFill>
                <a:schemeClr val="bg1"/>
              </a:solidFill>
            </a:endParaRPr>
          </a:p>
        </p:txBody>
      </p:sp>
      <p:sp>
        <p:nvSpPr>
          <p:cNvPr id="35" name="îṧḻîḍê"/>
          <p:cNvSpPr/>
          <p:nvPr/>
        </p:nvSpPr>
        <p:spPr>
          <a:xfrm>
            <a:off x="3232849" y="1299908"/>
            <a:ext cx="1334228" cy="482600"/>
          </a:xfrm>
          <a:prstGeom prst="rect">
            <a:avLst/>
          </a:prstGeom>
          <a:solidFill>
            <a:schemeClr val="accent3"/>
          </a:solidFill>
          <a:ln w="12700" cap="rnd">
            <a:noFill/>
            <a:prstDash val="solid"/>
            <a:round/>
          </a:ln>
          <a:effectLst>
            <a:outerShdw blurRad="254000" dist="127000" algn="ctr" rotWithShape="0">
              <a:schemeClr val="accent3">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r>
              <a:rPr lang="zh-CN" altLang="en-US" b="1" dirty="0">
                <a:solidFill>
                  <a:schemeClr val="bg1"/>
                </a:solidFill>
              </a:rPr>
              <a:t>吞吐量</a:t>
            </a:r>
            <a:endParaRPr lang="en-GB" b="1" dirty="0">
              <a:solidFill>
                <a:schemeClr val="bg1"/>
              </a:solidFill>
            </a:endParaRPr>
          </a:p>
        </p:txBody>
      </p:sp>
      <p:sp>
        <p:nvSpPr>
          <p:cNvPr id="25" name="íşlïḍè"/>
          <p:cNvSpPr txBox="1"/>
          <p:nvPr/>
        </p:nvSpPr>
        <p:spPr>
          <a:xfrm>
            <a:off x="1223412" y="1836186"/>
            <a:ext cx="10136664" cy="934885"/>
          </a:xfrm>
          <a:prstGeom prst="rect">
            <a:avLst/>
          </a:prstGeom>
          <a:noFill/>
        </p:spPr>
        <p:txBody>
          <a:bodyPr wrap="square" lIns="91440" tIns="45720" rIns="91440" bIns="45720" anchor="ctr">
            <a:noAutofit/>
          </a:bodyPr>
          <a:lstStyle/>
          <a:p>
            <a:r>
              <a:rPr lang="zh-CN" altLang="en-US" b="1" dirty="0"/>
              <a:t>吞吐量是指在</a:t>
            </a:r>
            <a:r>
              <a:rPr lang="zh-CN" altLang="en-US" b="1" dirty="0">
                <a:solidFill>
                  <a:schemeClr val="accent1">
                    <a:lumMod val="75000"/>
                  </a:schemeClr>
                </a:solidFill>
              </a:rPr>
              <a:t>单位时间内通过某个网络或接口的实际数据量</a:t>
            </a:r>
            <a:r>
              <a:rPr lang="zh-CN" altLang="en-US" b="1" dirty="0"/>
              <a:t>。吞吐量常被用于对实际网络的测量，以便获知到底有多少数据量通过了网络。</a:t>
            </a:r>
            <a:endParaRPr lang="zh-CN" altLang="en-US" b="1" dirty="0"/>
          </a:p>
        </p:txBody>
      </p:sp>
      <p:sp>
        <p:nvSpPr>
          <p:cNvPr id="26" name="矩形 25"/>
          <p:cNvSpPr/>
          <p:nvPr/>
        </p:nvSpPr>
        <p:spPr>
          <a:xfrm>
            <a:off x="933106" y="2047238"/>
            <a:ext cx="255600" cy="2556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íşlïḍè"/>
          <p:cNvSpPr txBox="1"/>
          <p:nvPr/>
        </p:nvSpPr>
        <p:spPr>
          <a:xfrm>
            <a:off x="1223411" y="2686211"/>
            <a:ext cx="2984907" cy="468233"/>
          </a:xfrm>
          <a:prstGeom prst="rect">
            <a:avLst/>
          </a:prstGeom>
          <a:noFill/>
        </p:spPr>
        <p:txBody>
          <a:bodyPr wrap="square" lIns="91440" tIns="45720" rIns="91440" bIns="45720" anchor="ctr">
            <a:noAutofit/>
          </a:bodyPr>
          <a:lstStyle/>
          <a:p>
            <a:r>
              <a:rPr lang="zh-CN" altLang="en-US" b="1" dirty="0"/>
              <a:t>吞吐量</a:t>
            </a:r>
            <a:r>
              <a:rPr lang="zh-CN" altLang="en-US" b="1" dirty="0">
                <a:solidFill>
                  <a:schemeClr val="accent1">
                    <a:lumMod val="75000"/>
                  </a:schemeClr>
                </a:solidFill>
              </a:rPr>
              <a:t>受网络带宽的限制</a:t>
            </a:r>
            <a:r>
              <a:rPr lang="zh-CN" altLang="en-US" b="1" dirty="0"/>
              <a:t>。</a:t>
            </a:r>
            <a:endParaRPr lang="zh-CN" altLang="en-US" b="1" dirty="0"/>
          </a:p>
        </p:txBody>
      </p:sp>
      <p:sp>
        <p:nvSpPr>
          <p:cNvPr id="28" name="矩形 27"/>
          <p:cNvSpPr/>
          <p:nvPr/>
        </p:nvSpPr>
        <p:spPr>
          <a:xfrm>
            <a:off x="933106" y="2794296"/>
            <a:ext cx="255600" cy="2556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4" name="组合 83"/>
          <p:cNvGrpSpPr/>
          <p:nvPr/>
        </p:nvGrpSpPr>
        <p:grpSpPr>
          <a:xfrm>
            <a:off x="2824001" y="2998607"/>
            <a:ext cx="8092335" cy="2750094"/>
            <a:chOff x="2824001" y="2998607"/>
            <a:chExt cx="8092335" cy="2750094"/>
          </a:xfrm>
        </p:grpSpPr>
        <p:sp>
          <p:nvSpPr>
            <p:cNvPr id="54" name="圆柱体 53"/>
            <p:cNvSpPr/>
            <p:nvPr/>
          </p:nvSpPr>
          <p:spPr>
            <a:xfrm rot="16200000">
              <a:off x="8196030" y="4085003"/>
              <a:ext cx="888246" cy="1742111"/>
            </a:xfrm>
            <a:prstGeom prst="can">
              <a:avLst/>
            </a:prstGeom>
            <a:solidFill>
              <a:schemeClr val="bg2"/>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5" name="图形 54"/>
            <p:cNvPicPr>
              <a:picLocks noChangeAspect="1"/>
            </p:cNvPicPr>
            <p:nvPr/>
          </p:nvPicPr>
          <p:blipFill>
            <a:blip r:embed="rId1" cstate="print">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a:off x="4599636" y="3332638"/>
              <a:ext cx="587844" cy="772326"/>
            </a:xfrm>
            <a:prstGeom prst="rect">
              <a:avLst/>
            </a:prstGeom>
          </p:spPr>
        </p:pic>
        <p:pic>
          <p:nvPicPr>
            <p:cNvPr id="56" name="图形 55"/>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243656" y="2998607"/>
              <a:ext cx="675394" cy="772326"/>
            </a:xfrm>
            <a:prstGeom prst="rect">
              <a:avLst/>
            </a:prstGeom>
          </p:spPr>
        </p:pic>
        <p:pic>
          <p:nvPicPr>
            <p:cNvPr id="57" name="图形 56"/>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201387" y="4739461"/>
              <a:ext cx="712918" cy="797342"/>
            </a:xfrm>
            <a:prstGeom prst="rect">
              <a:avLst/>
            </a:prstGeom>
          </p:spPr>
        </p:pic>
        <p:pic>
          <p:nvPicPr>
            <p:cNvPr id="59" name="图形 58"/>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558982" y="4625664"/>
              <a:ext cx="1208017" cy="735091"/>
            </a:xfrm>
            <a:prstGeom prst="rect">
              <a:avLst/>
            </a:prstGeom>
          </p:spPr>
        </p:pic>
        <p:pic>
          <p:nvPicPr>
            <p:cNvPr id="60" name="图形 59"/>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083545" y="4104964"/>
              <a:ext cx="2606051" cy="1586483"/>
            </a:xfrm>
            <a:prstGeom prst="rect">
              <a:avLst/>
            </a:prstGeom>
          </p:spPr>
        </p:pic>
        <p:sp>
          <p:nvSpPr>
            <p:cNvPr id="64" name="文本框 63"/>
            <p:cNvSpPr txBox="1"/>
            <p:nvPr/>
          </p:nvSpPr>
          <p:spPr>
            <a:xfrm>
              <a:off x="3232849" y="3594100"/>
              <a:ext cx="1401317" cy="338554"/>
            </a:xfrm>
            <a:prstGeom prst="rect">
              <a:avLst/>
            </a:prstGeom>
            <a:noFill/>
          </p:spPr>
          <p:txBody>
            <a:bodyPr wrap="square" rtlCol="0">
              <a:spAutoFit/>
            </a:bodyPr>
            <a:lstStyle/>
            <a:p>
              <a:pPr algn="ctr"/>
              <a:r>
                <a:rPr lang="en-US" altLang="zh-CN" sz="1600" b="1" dirty="0">
                  <a:latin typeface="+mn-ea"/>
                </a:rPr>
                <a:t>Web</a:t>
              </a:r>
              <a:r>
                <a:rPr lang="zh-CN" altLang="en-US" sz="1600" b="1" dirty="0">
                  <a:latin typeface="+mn-ea"/>
                </a:rPr>
                <a:t>服务器</a:t>
              </a:r>
              <a:endParaRPr lang="zh-CN" altLang="en-US" sz="1600" b="1" dirty="0">
                <a:latin typeface="+mn-ea"/>
              </a:endParaRPr>
            </a:p>
          </p:txBody>
        </p:sp>
        <p:sp>
          <p:nvSpPr>
            <p:cNvPr id="71" name="文本框 70"/>
            <p:cNvSpPr txBox="1"/>
            <p:nvPr/>
          </p:nvSpPr>
          <p:spPr>
            <a:xfrm>
              <a:off x="5804802" y="5239824"/>
              <a:ext cx="1208017" cy="338554"/>
            </a:xfrm>
            <a:prstGeom prst="rect">
              <a:avLst/>
            </a:prstGeom>
            <a:noFill/>
          </p:spPr>
          <p:txBody>
            <a:bodyPr wrap="square" rtlCol="0">
              <a:spAutoFit/>
            </a:bodyPr>
            <a:lstStyle/>
            <a:p>
              <a:pPr algn="ctr"/>
              <a:r>
                <a:rPr lang="zh-CN" altLang="en-US" sz="1600" b="1" dirty="0">
                  <a:latin typeface="+mn-ea"/>
                </a:rPr>
                <a:t>因特网</a:t>
              </a:r>
              <a:endParaRPr lang="zh-CN" altLang="en-US" sz="1600" b="1" dirty="0">
                <a:latin typeface="+mn-ea"/>
              </a:endParaRPr>
            </a:p>
          </p:txBody>
        </p:sp>
        <p:sp>
          <p:nvSpPr>
            <p:cNvPr id="74" name="文本框 73"/>
            <p:cNvSpPr txBox="1"/>
            <p:nvPr/>
          </p:nvSpPr>
          <p:spPr>
            <a:xfrm>
              <a:off x="6794469" y="3146716"/>
              <a:ext cx="1401317" cy="338554"/>
            </a:xfrm>
            <a:prstGeom prst="rect">
              <a:avLst/>
            </a:prstGeom>
            <a:noFill/>
          </p:spPr>
          <p:txBody>
            <a:bodyPr wrap="square" rtlCol="0">
              <a:spAutoFit/>
            </a:bodyPr>
            <a:lstStyle/>
            <a:p>
              <a:pPr algn="ctr"/>
              <a:r>
                <a:rPr lang="zh-CN" altLang="en-US" sz="1600" b="1" dirty="0">
                  <a:latin typeface="+mn-ea"/>
                </a:rPr>
                <a:t>文件服务器</a:t>
              </a:r>
              <a:endParaRPr lang="zh-CN" altLang="en-US" sz="1600" b="1" dirty="0">
                <a:latin typeface="+mn-ea"/>
              </a:endParaRPr>
            </a:p>
          </p:txBody>
        </p:sp>
        <p:sp>
          <p:nvSpPr>
            <p:cNvPr id="75" name="文本框 74"/>
            <p:cNvSpPr txBox="1"/>
            <p:nvPr/>
          </p:nvSpPr>
          <p:spPr>
            <a:xfrm>
              <a:off x="2824001" y="4993209"/>
              <a:ext cx="1401317" cy="338554"/>
            </a:xfrm>
            <a:prstGeom prst="rect">
              <a:avLst/>
            </a:prstGeom>
            <a:noFill/>
          </p:spPr>
          <p:txBody>
            <a:bodyPr wrap="square" rtlCol="0">
              <a:spAutoFit/>
            </a:bodyPr>
            <a:lstStyle/>
            <a:p>
              <a:pPr algn="ctr"/>
              <a:r>
                <a:rPr lang="zh-CN" altLang="en-US" sz="1600" b="1" dirty="0">
                  <a:latin typeface="+mn-ea"/>
                </a:rPr>
                <a:t>视频服务器</a:t>
              </a:r>
              <a:endParaRPr lang="zh-CN" altLang="en-US" sz="1600" b="1" dirty="0">
                <a:latin typeface="+mn-ea"/>
              </a:endParaRPr>
            </a:p>
          </p:txBody>
        </p:sp>
        <p:sp>
          <p:nvSpPr>
            <p:cNvPr id="76" name="文本框 75"/>
            <p:cNvSpPr txBox="1"/>
            <p:nvPr/>
          </p:nvSpPr>
          <p:spPr>
            <a:xfrm>
              <a:off x="9515019" y="5410147"/>
              <a:ext cx="1401317" cy="338554"/>
            </a:xfrm>
            <a:prstGeom prst="rect">
              <a:avLst/>
            </a:prstGeom>
            <a:noFill/>
          </p:spPr>
          <p:txBody>
            <a:bodyPr wrap="square" rtlCol="0">
              <a:spAutoFit/>
            </a:bodyPr>
            <a:lstStyle/>
            <a:p>
              <a:pPr algn="ctr"/>
              <a:r>
                <a:rPr lang="zh-CN" altLang="en-US" sz="1600" b="1" dirty="0">
                  <a:latin typeface="+mn-ea"/>
                </a:rPr>
                <a:t>用户计算机</a:t>
              </a:r>
              <a:endParaRPr lang="zh-CN" altLang="en-US" sz="1600" b="1" dirty="0">
                <a:latin typeface="+mn-ea"/>
              </a:endParaRPr>
            </a:p>
          </p:txBody>
        </p:sp>
      </p:grpSp>
      <p:sp>
        <p:nvSpPr>
          <p:cNvPr id="77" name="文本框 76"/>
          <p:cNvSpPr txBox="1"/>
          <p:nvPr/>
        </p:nvSpPr>
        <p:spPr>
          <a:xfrm>
            <a:off x="7939494" y="3932654"/>
            <a:ext cx="1401317" cy="584775"/>
          </a:xfrm>
          <a:prstGeom prst="rect">
            <a:avLst/>
          </a:prstGeom>
          <a:noFill/>
        </p:spPr>
        <p:txBody>
          <a:bodyPr wrap="square" rtlCol="0">
            <a:spAutoFit/>
          </a:bodyPr>
          <a:lstStyle/>
          <a:p>
            <a:pPr algn="ctr"/>
            <a:r>
              <a:rPr lang="zh-CN" altLang="en-US" sz="1600" b="1" dirty="0"/>
              <a:t>线路带宽</a:t>
            </a:r>
            <a:endParaRPr lang="en-US" altLang="zh-CN" sz="1600" b="1" dirty="0"/>
          </a:p>
          <a:p>
            <a:pPr algn="ctr"/>
            <a:r>
              <a:rPr lang="en-US" altLang="zh-CN" sz="1600" b="1" dirty="0"/>
              <a:t>100Mb/s</a:t>
            </a:r>
            <a:endParaRPr lang="zh-CN" altLang="en-US" sz="1600" b="1" dirty="0"/>
          </a:p>
        </p:txBody>
      </p:sp>
      <p:grpSp>
        <p:nvGrpSpPr>
          <p:cNvPr id="85" name="组合 84"/>
          <p:cNvGrpSpPr/>
          <p:nvPr/>
        </p:nvGrpSpPr>
        <p:grpSpPr>
          <a:xfrm>
            <a:off x="6493841" y="3823364"/>
            <a:ext cx="2977629" cy="1011114"/>
            <a:chOff x="6493841" y="3823364"/>
            <a:chExt cx="2977629" cy="1011114"/>
          </a:xfrm>
        </p:grpSpPr>
        <p:cxnSp>
          <p:nvCxnSpPr>
            <p:cNvPr id="9" name="连接符: 曲线 8"/>
            <p:cNvCxnSpPr/>
            <p:nvPr/>
          </p:nvCxnSpPr>
          <p:spPr>
            <a:xfrm rot="10800000">
              <a:off x="6493841" y="3865950"/>
              <a:ext cx="2977629" cy="968528"/>
            </a:xfrm>
            <a:prstGeom prst="curvedConnector2">
              <a:avLst/>
            </a:prstGeom>
            <a:ln w="38100">
              <a:solidFill>
                <a:schemeClr val="accent4"/>
              </a:solidFill>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94" name="文本框 93"/>
            <p:cNvSpPr txBox="1"/>
            <p:nvPr/>
          </p:nvSpPr>
          <p:spPr>
            <a:xfrm>
              <a:off x="6597776" y="3823364"/>
              <a:ext cx="675395" cy="337058"/>
            </a:xfrm>
            <a:prstGeom prst="rect">
              <a:avLst/>
            </a:prstGeom>
            <a:noFill/>
          </p:spPr>
          <p:txBody>
            <a:bodyPr wrap="square" rtlCol="0">
              <a:spAutoFit/>
            </a:bodyPr>
            <a:lstStyle/>
            <a:p>
              <a:pPr algn="ctr"/>
              <a:r>
                <a:rPr lang="en-US" altLang="zh-CN" sz="1600" b="1" dirty="0">
                  <a:solidFill>
                    <a:schemeClr val="accent4"/>
                  </a:solidFill>
                </a:rPr>
                <a:t>1Mb/s</a:t>
              </a:r>
              <a:endParaRPr lang="zh-CN" altLang="en-US" sz="1600" b="1" dirty="0">
                <a:solidFill>
                  <a:schemeClr val="accent4"/>
                </a:solidFill>
              </a:endParaRPr>
            </a:p>
          </p:txBody>
        </p:sp>
      </p:grpSp>
      <p:grpSp>
        <p:nvGrpSpPr>
          <p:cNvPr id="97" name="组合 96"/>
          <p:cNvGrpSpPr/>
          <p:nvPr/>
        </p:nvGrpSpPr>
        <p:grpSpPr>
          <a:xfrm>
            <a:off x="4962078" y="4127651"/>
            <a:ext cx="4447253" cy="969059"/>
            <a:chOff x="4962078" y="4127651"/>
            <a:chExt cx="4447253" cy="969059"/>
          </a:xfrm>
        </p:grpSpPr>
        <p:cxnSp>
          <p:nvCxnSpPr>
            <p:cNvPr id="80" name="连接符: 曲线 79"/>
            <p:cNvCxnSpPr/>
            <p:nvPr/>
          </p:nvCxnSpPr>
          <p:spPr>
            <a:xfrm rot="16200000" flipH="1">
              <a:off x="6701175" y="2388554"/>
              <a:ext cx="969059" cy="4447253"/>
            </a:xfrm>
            <a:prstGeom prst="curvedConnector2">
              <a:avLst/>
            </a:prstGeom>
            <a:ln w="38100">
              <a:solidFill>
                <a:schemeClr val="accent3"/>
              </a:solidFill>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95" name="文本框 94"/>
            <p:cNvSpPr txBox="1"/>
            <p:nvPr/>
          </p:nvSpPr>
          <p:spPr>
            <a:xfrm>
              <a:off x="5958221" y="4418134"/>
              <a:ext cx="850750" cy="338554"/>
            </a:xfrm>
            <a:prstGeom prst="rect">
              <a:avLst/>
            </a:prstGeom>
            <a:noFill/>
          </p:spPr>
          <p:txBody>
            <a:bodyPr wrap="square" rtlCol="0">
              <a:spAutoFit/>
            </a:bodyPr>
            <a:lstStyle/>
            <a:p>
              <a:pPr algn="ctr"/>
              <a:r>
                <a:rPr lang="en-US" altLang="zh-CN" sz="1600" b="1" dirty="0">
                  <a:solidFill>
                    <a:schemeClr val="accent3"/>
                  </a:solidFill>
                </a:rPr>
                <a:t>600kb/s</a:t>
              </a:r>
              <a:endParaRPr lang="zh-CN" altLang="en-US" sz="1600" b="1" dirty="0">
                <a:solidFill>
                  <a:schemeClr val="accent3"/>
                </a:solidFill>
              </a:endParaRPr>
            </a:p>
          </p:txBody>
        </p:sp>
      </p:grpSp>
      <p:grpSp>
        <p:nvGrpSpPr>
          <p:cNvPr id="98" name="组合 97"/>
          <p:cNvGrpSpPr/>
          <p:nvPr/>
        </p:nvGrpSpPr>
        <p:grpSpPr>
          <a:xfrm>
            <a:off x="4974465" y="4913302"/>
            <a:ext cx="4426506" cy="388483"/>
            <a:chOff x="4974465" y="4913302"/>
            <a:chExt cx="4426506" cy="388483"/>
          </a:xfrm>
        </p:grpSpPr>
        <p:cxnSp>
          <p:nvCxnSpPr>
            <p:cNvPr id="82" name="连接符: 曲线 81"/>
            <p:cNvCxnSpPr/>
            <p:nvPr/>
          </p:nvCxnSpPr>
          <p:spPr>
            <a:xfrm>
              <a:off x="4974465" y="5150164"/>
              <a:ext cx="4426506" cy="151621"/>
            </a:xfrm>
            <a:prstGeom prst="curvedConnector3">
              <a:avLst>
                <a:gd name="adj1" fmla="val 3521"/>
              </a:avLst>
            </a:prstGeom>
            <a:ln w="38100">
              <a:solidFill>
                <a:schemeClr val="accent3"/>
              </a:solidFill>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96" name="文本框 95"/>
            <p:cNvSpPr txBox="1"/>
            <p:nvPr/>
          </p:nvSpPr>
          <p:spPr>
            <a:xfrm>
              <a:off x="5212986" y="4913302"/>
              <a:ext cx="850750" cy="338554"/>
            </a:xfrm>
            <a:prstGeom prst="rect">
              <a:avLst/>
            </a:prstGeom>
            <a:noFill/>
          </p:spPr>
          <p:txBody>
            <a:bodyPr wrap="square" rtlCol="0">
              <a:spAutoFit/>
            </a:bodyPr>
            <a:lstStyle/>
            <a:p>
              <a:pPr algn="ctr"/>
              <a:r>
                <a:rPr lang="en-US" altLang="zh-CN" sz="1600" b="1" dirty="0">
                  <a:solidFill>
                    <a:schemeClr val="accent3"/>
                  </a:solidFill>
                </a:rPr>
                <a:t>20Mb/s</a:t>
              </a:r>
              <a:endParaRPr lang="zh-CN" altLang="en-US" sz="1600" b="1" dirty="0">
                <a:solidFill>
                  <a:schemeClr val="accent3"/>
                </a:solidFill>
              </a:endParaRPr>
            </a:p>
          </p:txBody>
        </p:sp>
      </p:grpSp>
      <p:sp>
        <p:nvSpPr>
          <p:cNvPr id="99" name="文本框 98"/>
          <p:cNvSpPr txBox="1"/>
          <p:nvPr/>
        </p:nvSpPr>
        <p:spPr>
          <a:xfrm>
            <a:off x="4037038" y="5924291"/>
            <a:ext cx="5951562" cy="400110"/>
          </a:xfrm>
          <a:prstGeom prst="rect">
            <a:avLst/>
          </a:prstGeom>
          <a:noFill/>
        </p:spPr>
        <p:txBody>
          <a:bodyPr wrap="square" rtlCol="0">
            <a:spAutoFit/>
          </a:bodyPr>
          <a:lstStyle/>
          <a:p>
            <a:pPr algn="ctr"/>
            <a:r>
              <a:rPr lang="zh-CN" altLang="en-US" sz="2000" b="1" dirty="0"/>
              <a:t>吞吐量 </a:t>
            </a:r>
            <a:r>
              <a:rPr lang="en-US" altLang="zh-CN" sz="2000" b="1" dirty="0"/>
              <a:t>= </a:t>
            </a:r>
            <a:r>
              <a:rPr lang="en-US" altLang="zh-CN" sz="2000" b="1" dirty="0">
                <a:solidFill>
                  <a:schemeClr val="accent3"/>
                </a:solidFill>
              </a:rPr>
              <a:t>20Mb/s </a:t>
            </a:r>
            <a:r>
              <a:rPr lang="en-US" altLang="zh-CN" sz="2000" b="1" dirty="0"/>
              <a:t>+ </a:t>
            </a:r>
            <a:r>
              <a:rPr lang="en-US" altLang="zh-CN" sz="2000" b="1" dirty="0">
                <a:solidFill>
                  <a:schemeClr val="accent3"/>
                </a:solidFill>
              </a:rPr>
              <a:t>600kb/s</a:t>
            </a:r>
            <a:r>
              <a:rPr lang="en-US" altLang="zh-CN" sz="2000" b="1" dirty="0"/>
              <a:t> + </a:t>
            </a:r>
            <a:r>
              <a:rPr lang="en-US" altLang="zh-CN" sz="2000" b="1" dirty="0">
                <a:solidFill>
                  <a:schemeClr val="accent4"/>
                </a:solidFill>
              </a:rPr>
              <a:t>1Mb/s</a:t>
            </a:r>
            <a:r>
              <a:rPr lang="en-US" altLang="zh-CN" sz="2000" b="1" dirty="0"/>
              <a:t> = 21.6Mb/s</a:t>
            </a:r>
            <a:endParaRPr lang="zh-CN" altLang="en-US" sz="2000" b="1" dirty="0"/>
          </a:p>
        </p:txBody>
      </p:sp>
    </p:spTree>
    <p:custDataLst>
      <p:tags r:id="rId1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wipe(left)">
                                      <p:cBhvr>
                                        <p:cTn id="7" dur="1000"/>
                                        <p:tgtEl>
                                          <p:spTgt spid="35"/>
                                        </p:tgtEl>
                                      </p:cBhvr>
                                    </p:animEffect>
                                  </p:childTnLst>
                                </p:cTn>
                              </p:par>
                            </p:childTnLst>
                          </p:cTn>
                        </p:par>
                      </p:childTnLst>
                    </p:cTn>
                  </p:par>
                  <p:par>
                    <p:cTn id="8" fill="hold">
                      <p:stCondLst>
                        <p:cond delay="indefinite"/>
                      </p:stCondLst>
                      <p:childTnLst>
                        <p:par>
                          <p:cTn id="9" fill="hold">
                            <p:stCondLst>
                              <p:cond delay="0"/>
                            </p:stCondLst>
                            <p:childTnLst>
                              <p:par>
                                <p:cTn id="10" presetID="49" presetClass="entr" presetSubtype="0" decel="100000" fill="hold" grpId="0" nodeType="clickEffect">
                                  <p:stCondLst>
                                    <p:cond delay="0"/>
                                  </p:stCondLst>
                                  <p:childTnLst>
                                    <p:set>
                                      <p:cBhvr>
                                        <p:cTn id="11" dur="1" fill="hold">
                                          <p:stCondLst>
                                            <p:cond delay="0"/>
                                          </p:stCondLst>
                                        </p:cTn>
                                        <p:tgtEl>
                                          <p:spTgt spid="26"/>
                                        </p:tgtEl>
                                        <p:attrNameLst>
                                          <p:attrName>style.visibility</p:attrName>
                                        </p:attrNameLst>
                                      </p:cBhvr>
                                      <p:to>
                                        <p:strVal val="visible"/>
                                      </p:to>
                                    </p:set>
                                    <p:anim calcmode="lin" valueType="num">
                                      <p:cBhvr>
                                        <p:cTn id="12" dur="500" fill="hold"/>
                                        <p:tgtEl>
                                          <p:spTgt spid="26"/>
                                        </p:tgtEl>
                                        <p:attrNameLst>
                                          <p:attrName>ppt_w</p:attrName>
                                        </p:attrNameLst>
                                      </p:cBhvr>
                                      <p:tavLst>
                                        <p:tav tm="0">
                                          <p:val>
                                            <p:fltVal val="0"/>
                                          </p:val>
                                        </p:tav>
                                        <p:tav tm="100000">
                                          <p:val>
                                            <p:strVal val="#ppt_w"/>
                                          </p:val>
                                        </p:tav>
                                      </p:tavLst>
                                    </p:anim>
                                    <p:anim calcmode="lin" valueType="num">
                                      <p:cBhvr>
                                        <p:cTn id="13" dur="500" fill="hold"/>
                                        <p:tgtEl>
                                          <p:spTgt spid="26"/>
                                        </p:tgtEl>
                                        <p:attrNameLst>
                                          <p:attrName>ppt_h</p:attrName>
                                        </p:attrNameLst>
                                      </p:cBhvr>
                                      <p:tavLst>
                                        <p:tav tm="0">
                                          <p:val>
                                            <p:fltVal val="0"/>
                                          </p:val>
                                        </p:tav>
                                        <p:tav tm="100000">
                                          <p:val>
                                            <p:strVal val="#ppt_h"/>
                                          </p:val>
                                        </p:tav>
                                      </p:tavLst>
                                    </p:anim>
                                    <p:anim calcmode="lin" valueType="num">
                                      <p:cBhvr>
                                        <p:cTn id="14" dur="500" fill="hold"/>
                                        <p:tgtEl>
                                          <p:spTgt spid="26"/>
                                        </p:tgtEl>
                                        <p:attrNameLst>
                                          <p:attrName>style.rotation</p:attrName>
                                        </p:attrNameLst>
                                      </p:cBhvr>
                                      <p:tavLst>
                                        <p:tav tm="0">
                                          <p:val>
                                            <p:fltVal val="360"/>
                                          </p:val>
                                        </p:tav>
                                        <p:tav tm="100000">
                                          <p:val>
                                            <p:fltVal val="0"/>
                                          </p:val>
                                        </p:tav>
                                      </p:tavLst>
                                    </p:anim>
                                    <p:animEffect transition="in" filter="fade">
                                      <p:cBhvr>
                                        <p:cTn id="15" dur="500"/>
                                        <p:tgtEl>
                                          <p:spTgt spid="26"/>
                                        </p:tgtEl>
                                      </p:cBhvr>
                                    </p:animEffect>
                                  </p:childTnLst>
                                </p:cTn>
                              </p:par>
                            </p:childTnLst>
                          </p:cTn>
                        </p:par>
                        <p:par>
                          <p:cTn id="16" fill="hold">
                            <p:stCondLst>
                              <p:cond delay="500"/>
                            </p:stCondLst>
                            <p:childTnLst>
                              <p:par>
                                <p:cTn id="17" presetID="1" presetClass="entr" presetSubtype="0" fill="hold" grpId="0" nodeType="afterEffect">
                                  <p:stCondLst>
                                    <p:cond delay="0"/>
                                  </p:stCondLst>
                                  <p:iterate type="lt">
                                    <p:tmAbs val="100"/>
                                  </p:iterate>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49" presetClass="entr" presetSubtype="0" decel="100000" fill="hold" grpId="0" nodeType="clickEffect">
                                  <p:stCondLst>
                                    <p:cond delay="0"/>
                                  </p:stCondLst>
                                  <p:childTnLst>
                                    <p:set>
                                      <p:cBhvr>
                                        <p:cTn id="22" dur="1" fill="hold">
                                          <p:stCondLst>
                                            <p:cond delay="0"/>
                                          </p:stCondLst>
                                        </p:cTn>
                                        <p:tgtEl>
                                          <p:spTgt spid="28"/>
                                        </p:tgtEl>
                                        <p:attrNameLst>
                                          <p:attrName>style.visibility</p:attrName>
                                        </p:attrNameLst>
                                      </p:cBhvr>
                                      <p:to>
                                        <p:strVal val="visible"/>
                                      </p:to>
                                    </p:set>
                                    <p:anim calcmode="lin" valueType="num">
                                      <p:cBhvr>
                                        <p:cTn id="23" dur="500" fill="hold"/>
                                        <p:tgtEl>
                                          <p:spTgt spid="28"/>
                                        </p:tgtEl>
                                        <p:attrNameLst>
                                          <p:attrName>ppt_w</p:attrName>
                                        </p:attrNameLst>
                                      </p:cBhvr>
                                      <p:tavLst>
                                        <p:tav tm="0">
                                          <p:val>
                                            <p:fltVal val="0"/>
                                          </p:val>
                                        </p:tav>
                                        <p:tav tm="100000">
                                          <p:val>
                                            <p:strVal val="#ppt_w"/>
                                          </p:val>
                                        </p:tav>
                                      </p:tavLst>
                                    </p:anim>
                                    <p:anim calcmode="lin" valueType="num">
                                      <p:cBhvr>
                                        <p:cTn id="24" dur="500" fill="hold"/>
                                        <p:tgtEl>
                                          <p:spTgt spid="28"/>
                                        </p:tgtEl>
                                        <p:attrNameLst>
                                          <p:attrName>ppt_h</p:attrName>
                                        </p:attrNameLst>
                                      </p:cBhvr>
                                      <p:tavLst>
                                        <p:tav tm="0">
                                          <p:val>
                                            <p:fltVal val="0"/>
                                          </p:val>
                                        </p:tav>
                                        <p:tav tm="100000">
                                          <p:val>
                                            <p:strVal val="#ppt_h"/>
                                          </p:val>
                                        </p:tav>
                                      </p:tavLst>
                                    </p:anim>
                                    <p:anim calcmode="lin" valueType="num">
                                      <p:cBhvr>
                                        <p:cTn id="25" dur="500" fill="hold"/>
                                        <p:tgtEl>
                                          <p:spTgt spid="28"/>
                                        </p:tgtEl>
                                        <p:attrNameLst>
                                          <p:attrName>style.rotation</p:attrName>
                                        </p:attrNameLst>
                                      </p:cBhvr>
                                      <p:tavLst>
                                        <p:tav tm="0">
                                          <p:val>
                                            <p:fltVal val="360"/>
                                          </p:val>
                                        </p:tav>
                                        <p:tav tm="100000">
                                          <p:val>
                                            <p:fltVal val="0"/>
                                          </p:val>
                                        </p:tav>
                                      </p:tavLst>
                                    </p:anim>
                                    <p:animEffect transition="in" filter="fade">
                                      <p:cBhvr>
                                        <p:cTn id="26" dur="500"/>
                                        <p:tgtEl>
                                          <p:spTgt spid="28"/>
                                        </p:tgtEl>
                                      </p:cBhvr>
                                    </p:animEffect>
                                  </p:childTnLst>
                                </p:cTn>
                              </p:par>
                            </p:childTnLst>
                          </p:cTn>
                        </p:par>
                        <p:par>
                          <p:cTn id="27" fill="hold">
                            <p:stCondLst>
                              <p:cond delay="500"/>
                            </p:stCondLst>
                            <p:childTnLst>
                              <p:par>
                                <p:cTn id="28" presetID="1" presetClass="entr" presetSubtype="0" fill="hold" grpId="0" nodeType="afterEffect">
                                  <p:stCondLst>
                                    <p:cond delay="0"/>
                                  </p:stCondLst>
                                  <p:iterate type="lt">
                                    <p:tmAbs val="100"/>
                                  </p:iterate>
                                  <p:childTnLst>
                                    <p:set>
                                      <p:cBhvr>
                                        <p:cTn id="29" dur="1" fill="hold">
                                          <p:stCondLst>
                                            <p:cond delay="0"/>
                                          </p:stCondLst>
                                        </p:cTn>
                                        <p:tgtEl>
                                          <p:spTgt spid="27"/>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30" presetClass="entr" presetSubtype="0" fill="hold" nodeType="clickEffect">
                                  <p:stCondLst>
                                    <p:cond delay="0"/>
                                  </p:stCondLst>
                                  <p:childTnLst>
                                    <p:set>
                                      <p:cBhvr>
                                        <p:cTn id="33" dur="1" fill="hold">
                                          <p:stCondLst>
                                            <p:cond delay="0"/>
                                          </p:stCondLst>
                                        </p:cTn>
                                        <p:tgtEl>
                                          <p:spTgt spid="84"/>
                                        </p:tgtEl>
                                        <p:attrNameLst>
                                          <p:attrName>style.visibility</p:attrName>
                                        </p:attrNameLst>
                                      </p:cBhvr>
                                      <p:to>
                                        <p:strVal val="visible"/>
                                      </p:to>
                                    </p:set>
                                    <p:animEffect transition="in" filter="fade">
                                      <p:cBhvr>
                                        <p:cTn id="34" dur="800" decel="100000"/>
                                        <p:tgtEl>
                                          <p:spTgt spid="84"/>
                                        </p:tgtEl>
                                      </p:cBhvr>
                                    </p:animEffect>
                                    <p:anim calcmode="lin" valueType="num">
                                      <p:cBhvr>
                                        <p:cTn id="35" dur="800" decel="100000" fill="hold"/>
                                        <p:tgtEl>
                                          <p:spTgt spid="84"/>
                                        </p:tgtEl>
                                        <p:attrNameLst>
                                          <p:attrName>style.rotation</p:attrName>
                                        </p:attrNameLst>
                                      </p:cBhvr>
                                      <p:tavLst>
                                        <p:tav tm="0">
                                          <p:val>
                                            <p:fltVal val="-90"/>
                                          </p:val>
                                        </p:tav>
                                        <p:tav tm="100000">
                                          <p:val>
                                            <p:fltVal val="0"/>
                                          </p:val>
                                        </p:tav>
                                      </p:tavLst>
                                    </p:anim>
                                    <p:anim calcmode="lin" valueType="num">
                                      <p:cBhvr>
                                        <p:cTn id="36" dur="800" decel="100000" fill="hold"/>
                                        <p:tgtEl>
                                          <p:spTgt spid="84"/>
                                        </p:tgtEl>
                                        <p:attrNameLst>
                                          <p:attrName>ppt_x</p:attrName>
                                        </p:attrNameLst>
                                      </p:cBhvr>
                                      <p:tavLst>
                                        <p:tav tm="0">
                                          <p:val>
                                            <p:strVal val="#ppt_x+0.4"/>
                                          </p:val>
                                        </p:tav>
                                        <p:tav tm="100000">
                                          <p:val>
                                            <p:strVal val="#ppt_x-0.05"/>
                                          </p:val>
                                        </p:tav>
                                      </p:tavLst>
                                    </p:anim>
                                    <p:anim calcmode="lin" valueType="num">
                                      <p:cBhvr>
                                        <p:cTn id="37" dur="800" decel="100000" fill="hold"/>
                                        <p:tgtEl>
                                          <p:spTgt spid="84"/>
                                        </p:tgtEl>
                                        <p:attrNameLst>
                                          <p:attrName>ppt_y</p:attrName>
                                        </p:attrNameLst>
                                      </p:cBhvr>
                                      <p:tavLst>
                                        <p:tav tm="0">
                                          <p:val>
                                            <p:strVal val="#ppt_y-0.4"/>
                                          </p:val>
                                        </p:tav>
                                        <p:tav tm="100000">
                                          <p:val>
                                            <p:strVal val="#ppt_y+0.1"/>
                                          </p:val>
                                        </p:tav>
                                      </p:tavLst>
                                    </p:anim>
                                    <p:anim calcmode="lin" valueType="num">
                                      <p:cBhvr>
                                        <p:cTn id="38" dur="200" accel="100000" fill="hold">
                                          <p:stCondLst>
                                            <p:cond delay="800"/>
                                          </p:stCondLst>
                                        </p:cTn>
                                        <p:tgtEl>
                                          <p:spTgt spid="84"/>
                                        </p:tgtEl>
                                        <p:attrNameLst>
                                          <p:attrName>ppt_x</p:attrName>
                                        </p:attrNameLst>
                                      </p:cBhvr>
                                      <p:tavLst>
                                        <p:tav tm="0">
                                          <p:val>
                                            <p:strVal val="#ppt_x-0.05"/>
                                          </p:val>
                                        </p:tav>
                                        <p:tav tm="100000">
                                          <p:val>
                                            <p:strVal val="#ppt_x"/>
                                          </p:val>
                                        </p:tav>
                                      </p:tavLst>
                                    </p:anim>
                                    <p:anim calcmode="lin" valueType="num">
                                      <p:cBhvr>
                                        <p:cTn id="39" dur="200" accel="100000" fill="hold">
                                          <p:stCondLst>
                                            <p:cond delay="800"/>
                                          </p:stCondLst>
                                        </p:cTn>
                                        <p:tgtEl>
                                          <p:spTgt spid="84"/>
                                        </p:tgtEl>
                                        <p:attrNameLst>
                                          <p:attrName>ppt_y</p:attrName>
                                        </p:attrNameLst>
                                      </p:cBhvr>
                                      <p:tavLst>
                                        <p:tav tm="0">
                                          <p:val>
                                            <p:strVal val="#ppt_y+0.1"/>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42" presetClass="entr" presetSubtype="0" fill="hold" grpId="0" nodeType="clickEffect">
                                  <p:stCondLst>
                                    <p:cond delay="0"/>
                                  </p:stCondLst>
                                  <p:childTnLst>
                                    <p:set>
                                      <p:cBhvr>
                                        <p:cTn id="43" dur="1" fill="hold">
                                          <p:stCondLst>
                                            <p:cond delay="0"/>
                                          </p:stCondLst>
                                        </p:cTn>
                                        <p:tgtEl>
                                          <p:spTgt spid="77"/>
                                        </p:tgtEl>
                                        <p:attrNameLst>
                                          <p:attrName>style.visibility</p:attrName>
                                        </p:attrNameLst>
                                      </p:cBhvr>
                                      <p:to>
                                        <p:strVal val="visible"/>
                                      </p:to>
                                    </p:set>
                                    <p:animEffect transition="in" filter="fade">
                                      <p:cBhvr>
                                        <p:cTn id="44" dur="1000"/>
                                        <p:tgtEl>
                                          <p:spTgt spid="77"/>
                                        </p:tgtEl>
                                      </p:cBhvr>
                                    </p:animEffect>
                                    <p:anim calcmode="lin" valueType="num">
                                      <p:cBhvr>
                                        <p:cTn id="45" dur="1000" fill="hold"/>
                                        <p:tgtEl>
                                          <p:spTgt spid="77"/>
                                        </p:tgtEl>
                                        <p:attrNameLst>
                                          <p:attrName>ppt_x</p:attrName>
                                        </p:attrNameLst>
                                      </p:cBhvr>
                                      <p:tavLst>
                                        <p:tav tm="0">
                                          <p:val>
                                            <p:strVal val="#ppt_x"/>
                                          </p:val>
                                        </p:tav>
                                        <p:tav tm="100000">
                                          <p:val>
                                            <p:strVal val="#ppt_x"/>
                                          </p:val>
                                        </p:tav>
                                      </p:tavLst>
                                    </p:anim>
                                    <p:anim calcmode="lin" valueType="num">
                                      <p:cBhvr>
                                        <p:cTn id="46" dur="1000" fill="hold"/>
                                        <p:tgtEl>
                                          <p:spTgt spid="77"/>
                                        </p:tgtEl>
                                        <p:attrNameLst>
                                          <p:attrName>ppt_y</p:attrName>
                                        </p:attrNameLst>
                                      </p:cBhvr>
                                      <p:tavLst>
                                        <p:tav tm="0">
                                          <p:val>
                                            <p:strVal val="#ppt_y+.1"/>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nodeType="clickEffect">
                                  <p:stCondLst>
                                    <p:cond delay="0"/>
                                  </p:stCondLst>
                                  <p:childTnLst>
                                    <p:set>
                                      <p:cBhvr>
                                        <p:cTn id="50" dur="1" fill="hold">
                                          <p:stCondLst>
                                            <p:cond delay="0"/>
                                          </p:stCondLst>
                                        </p:cTn>
                                        <p:tgtEl>
                                          <p:spTgt spid="98"/>
                                        </p:tgtEl>
                                        <p:attrNameLst>
                                          <p:attrName>style.visibility</p:attrName>
                                        </p:attrNameLst>
                                      </p:cBhvr>
                                      <p:to>
                                        <p:strVal val="visible"/>
                                      </p:to>
                                    </p:set>
                                    <p:animEffect transition="in" filter="wipe(left)">
                                      <p:cBhvr>
                                        <p:cTn id="51" dur="1000"/>
                                        <p:tgtEl>
                                          <p:spTgt spid="98"/>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nodeType="clickEffect">
                                  <p:stCondLst>
                                    <p:cond delay="0"/>
                                  </p:stCondLst>
                                  <p:childTnLst>
                                    <p:set>
                                      <p:cBhvr>
                                        <p:cTn id="55" dur="1" fill="hold">
                                          <p:stCondLst>
                                            <p:cond delay="0"/>
                                          </p:stCondLst>
                                        </p:cTn>
                                        <p:tgtEl>
                                          <p:spTgt spid="97"/>
                                        </p:tgtEl>
                                        <p:attrNameLst>
                                          <p:attrName>style.visibility</p:attrName>
                                        </p:attrNameLst>
                                      </p:cBhvr>
                                      <p:to>
                                        <p:strVal val="visible"/>
                                      </p:to>
                                    </p:set>
                                    <p:animEffect transition="in" filter="wipe(left)">
                                      <p:cBhvr>
                                        <p:cTn id="56" dur="1000"/>
                                        <p:tgtEl>
                                          <p:spTgt spid="97"/>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2" fill="hold" nodeType="clickEffect">
                                  <p:stCondLst>
                                    <p:cond delay="0"/>
                                  </p:stCondLst>
                                  <p:childTnLst>
                                    <p:set>
                                      <p:cBhvr>
                                        <p:cTn id="60" dur="1" fill="hold">
                                          <p:stCondLst>
                                            <p:cond delay="0"/>
                                          </p:stCondLst>
                                        </p:cTn>
                                        <p:tgtEl>
                                          <p:spTgt spid="85"/>
                                        </p:tgtEl>
                                        <p:attrNameLst>
                                          <p:attrName>style.visibility</p:attrName>
                                        </p:attrNameLst>
                                      </p:cBhvr>
                                      <p:to>
                                        <p:strVal val="visible"/>
                                      </p:to>
                                    </p:set>
                                    <p:animEffect transition="in" filter="wipe(right)">
                                      <p:cBhvr>
                                        <p:cTn id="61" dur="1000"/>
                                        <p:tgtEl>
                                          <p:spTgt spid="85"/>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8" fill="hold" grpId="0" nodeType="clickEffect">
                                  <p:stCondLst>
                                    <p:cond delay="0"/>
                                  </p:stCondLst>
                                  <p:childTnLst>
                                    <p:set>
                                      <p:cBhvr>
                                        <p:cTn id="65" dur="1" fill="hold">
                                          <p:stCondLst>
                                            <p:cond delay="0"/>
                                          </p:stCondLst>
                                        </p:cTn>
                                        <p:tgtEl>
                                          <p:spTgt spid="99"/>
                                        </p:tgtEl>
                                        <p:attrNameLst>
                                          <p:attrName>style.visibility</p:attrName>
                                        </p:attrNameLst>
                                      </p:cBhvr>
                                      <p:to>
                                        <p:strVal val="visible"/>
                                      </p:to>
                                    </p:set>
                                    <p:animEffect transition="in" filter="wipe(left)">
                                      <p:cBhvr>
                                        <p:cTn id="66" dur="1000"/>
                                        <p:tgtEl>
                                          <p:spTgt spid="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bldLvl="0" animBg="1"/>
      <p:bldP spid="25" grpId="0"/>
      <p:bldP spid="26" grpId="0" bldLvl="0" animBg="1"/>
      <p:bldP spid="27" grpId="0"/>
      <p:bldP spid="28" grpId="0" bldLvl="0" animBg="1"/>
      <p:bldP spid="77" grpId="0"/>
      <p:bldP spid="99"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文本框 33"/>
          <p:cNvSpPr txBox="1"/>
          <p:nvPr/>
        </p:nvSpPr>
        <p:spPr>
          <a:xfrm>
            <a:off x="2435939" y="4839428"/>
            <a:ext cx="1334228" cy="369332"/>
          </a:xfrm>
          <a:prstGeom prst="rect">
            <a:avLst/>
          </a:prstGeom>
          <a:noFill/>
        </p:spPr>
        <p:txBody>
          <a:bodyPr wrap="square" rtlCol="0">
            <a:spAutoFit/>
          </a:bodyPr>
          <a:lstStyle/>
          <a:p>
            <a:r>
              <a:rPr lang="zh-CN" altLang="en-US" b="1" dirty="0"/>
              <a:t>不方便计算</a:t>
            </a:r>
            <a:endParaRPr lang="zh-CN" altLang="en-US" b="1" dirty="0"/>
          </a:p>
        </p:txBody>
      </p:sp>
      <p:sp>
        <p:nvSpPr>
          <p:cNvPr id="36" name="文本框 35"/>
          <p:cNvSpPr txBox="1"/>
          <p:nvPr/>
        </p:nvSpPr>
        <p:spPr>
          <a:xfrm>
            <a:off x="8292039" y="4890827"/>
            <a:ext cx="1334228" cy="369332"/>
          </a:xfrm>
          <a:prstGeom prst="rect">
            <a:avLst/>
          </a:prstGeom>
          <a:noFill/>
        </p:spPr>
        <p:txBody>
          <a:bodyPr wrap="square" rtlCol="0">
            <a:spAutoFit/>
          </a:bodyPr>
          <a:lstStyle/>
          <a:p>
            <a:r>
              <a:rPr lang="zh-CN" altLang="en-US" b="1" dirty="0"/>
              <a:t>不方便计算</a:t>
            </a:r>
            <a:endParaRPr lang="zh-CN" altLang="en-US" b="1" dirty="0"/>
          </a:p>
        </p:txBody>
      </p:sp>
      <p:sp>
        <p:nvSpPr>
          <p:cNvPr id="32" name="椭圆 31"/>
          <p:cNvSpPr/>
          <p:nvPr/>
        </p:nvSpPr>
        <p:spPr>
          <a:xfrm>
            <a:off x="1234827" y="4490096"/>
            <a:ext cx="1067996" cy="1067996"/>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latin typeface="+mn-ea"/>
              </a:rPr>
              <a:t>排队时延</a:t>
            </a:r>
            <a:endParaRPr lang="zh-CN" altLang="en-US" b="1" dirty="0">
              <a:latin typeface="+mn-ea"/>
            </a:endParaRPr>
          </a:p>
        </p:txBody>
      </p:sp>
      <p:sp>
        <p:nvSpPr>
          <p:cNvPr id="33" name="椭圆 32"/>
          <p:cNvSpPr/>
          <p:nvPr/>
        </p:nvSpPr>
        <p:spPr>
          <a:xfrm>
            <a:off x="7090923" y="4490096"/>
            <a:ext cx="1067996" cy="1067996"/>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latin typeface="+mn-ea"/>
              </a:rPr>
              <a:t>处理时延</a:t>
            </a:r>
            <a:endParaRPr lang="zh-CN" altLang="en-US" b="1" dirty="0">
              <a:latin typeface="+mn-ea"/>
            </a:endParaRPr>
          </a:p>
        </p:txBody>
      </p:sp>
      <p:grpSp>
        <p:nvGrpSpPr>
          <p:cNvPr id="4" name="组合 3"/>
          <p:cNvGrpSpPr/>
          <p:nvPr/>
        </p:nvGrpSpPr>
        <p:grpSpPr>
          <a:xfrm>
            <a:off x="304800" y="749300"/>
            <a:ext cx="6192344" cy="400110"/>
            <a:chOff x="424117" y="898245"/>
            <a:chExt cx="6192344" cy="400110"/>
          </a:xfrm>
        </p:grpSpPr>
        <p:sp>
          <p:nvSpPr>
            <p:cNvPr id="2" name="平行四边形 1"/>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p:cNvSpPr txBox="1"/>
            <p:nvPr/>
          </p:nvSpPr>
          <p:spPr>
            <a:xfrm>
              <a:off x="1052423" y="898245"/>
              <a:ext cx="5564038" cy="400110"/>
            </a:xfrm>
            <a:prstGeom prst="rect">
              <a:avLst/>
            </a:prstGeom>
            <a:noFill/>
          </p:spPr>
          <p:txBody>
            <a:bodyPr wrap="square" rtlCol="0">
              <a:spAutoFit/>
            </a:bodyPr>
            <a:lstStyle/>
            <a:p>
              <a:r>
                <a:rPr lang="zh-CN" altLang="en-US" sz="2000" b="1" dirty="0"/>
                <a:t>计算机网络的性能指标</a:t>
              </a:r>
              <a:endParaRPr lang="zh-CN" altLang="en-US" sz="2000" b="1" dirty="0"/>
            </a:p>
          </p:txBody>
        </p:sp>
      </p:grpSp>
      <p:sp>
        <p:nvSpPr>
          <p:cNvPr id="86" name="îṡ1îḑè"/>
          <p:cNvSpPr/>
          <p:nvPr/>
        </p:nvSpPr>
        <p:spPr>
          <a:xfrm>
            <a:off x="304800" y="1299908"/>
            <a:ext cx="1334228" cy="482600"/>
          </a:xfrm>
          <a:prstGeom prst="rect">
            <a:avLst/>
          </a:prstGeom>
          <a:solidFill>
            <a:schemeClr val="bg2">
              <a:lumMod val="90000"/>
            </a:schemeClr>
          </a:solidFill>
          <a:ln w="12700" cap="rnd">
            <a:noFill/>
            <a:prstDash val="solid"/>
            <a:rou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r>
              <a:rPr lang="zh-CN" altLang="en-US" b="1" dirty="0">
                <a:solidFill>
                  <a:schemeClr val="bg1"/>
                </a:solidFill>
              </a:rPr>
              <a:t>速率</a:t>
            </a:r>
            <a:endParaRPr lang="en-GB" b="1" dirty="0">
              <a:solidFill>
                <a:schemeClr val="bg1"/>
              </a:solidFill>
            </a:endParaRPr>
          </a:p>
        </p:txBody>
      </p:sp>
      <p:sp>
        <p:nvSpPr>
          <p:cNvPr id="87" name="îṧḻîḍê"/>
          <p:cNvSpPr/>
          <p:nvPr/>
        </p:nvSpPr>
        <p:spPr>
          <a:xfrm>
            <a:off x="1768825" y="1299908"/>
            <a:ext cx="1334228" cy="482600"/>
          </a:xfrm>
          <a:prstGeom prst="rect">
            <a:avLst/>
          </a:prstGeom>
          <a:solidFill>
            <a:schemeClr val="bg2">
              <a:lumMod val="90000"/>
            </a:schemeClr>
          </a:solidFill>
          <a:ln w="12700" cap="rnd">
            <a:noFill/>
            <a:prstDash val="solid"/>
            <a:rou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r>
              <a:rPr lang="zh-CN" altLang="en-US" b="1" dirty="0">
                <a:solidFill>
                  <a:schemeClr val="bg1"/>
                </a:solidFill>
              </a:rPr>
              <a:t>带宽</a:t>
            </a:r>
            <a:endParaRPr lang="en-GB" b="1" dirty="0">
              <a:solidFill>
                <a:schemeClr val="bg1"/>
              </a:solidFill>
            </a:endParaRPr>
          </a:p>
        </p:txBody>
      </p:sp>
      <p:sp>
        <p:nvSpPr>
          <p:cNvPr id="88" name="iṡlíďè"/>
          <p:cNvSpPr/>
          <p:nvPr/>
        </p:nvSpPr>
        <p:spPr>
          <a:xfrm>
            <a:off x="3232850" y="1299908"/>
            <a:ext cx="1334228" cy="482600"/>
          </a:xfrm>
          <a:prstGeom prst="rect">
            <a:avLst/>
          </a:prstGeom>
          <a:solidFill>
            <a:schemeClr val="bg2">
              <a:lumMod val="90000"/>
            </a:schemeClr>
          </a:solidFill>
          <a:ln w="12700" cap="rnd">
            <a:noFill/>
            <a:prstDash val="solid"/>
            <a:rou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r>
              <a:rPr lang="zh-CN" altLang="en-US" b="1" dirty="0">
                <a:solidFill>
                  <a:srgbClr val="FFFFFF"/>
                </a:solidFill>
              </a:rPr>
              <a:t>吞吐量</a:t>
            </a:r>
            <a:endParaRPr lang="en-GB" b="1" dirty="0">
              <a:solidFill>
                <a:srgbClr val="FFFFFF"/>
              </a:solidFill>
            </a:endParaRPr>
          </a:p>
        </p:txBody>
      </p:sp>
      <p:sp>
        <p:nvSpPr>
          <p:cNvPr id="89" name="iṥľïdè"/>
          <p:cNvSpPr/>
          <p:nvPr/>
        </p:nvSpPr>
        <p:spPr>
          <a:xfrm>
            <a:off x="4696875" y="1299908"/>
            <a:ext cx="1334228" cy="482600"/>
          </a:xfrm>
          <a:prstGeom prst="rect">
            <a:avLst/>
          </a:prstGeom>
          <a:solidFill>
            <a:schemeClr val="bg2">
              <a:lumMod val="90000"/>
            </a:schemeClr>
          </a:solidFill>
          <a:ln w="12700" cap="rnd">
            <a:noFill/>
            <a:prstDash val="solid"/>
            <a:rou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r>
              <a:rPr lang="zh-CN" altLang="en-US" b="1" dirty="0">
                <a:solidFill>
                  <a:schemeClr val="bg1"/>
                </a:solidFill>
              </a:rPr>
              <a:t>时延</a:t>
            </a:r>
            <a:endParaRPr lang="en-GB" b="1" dirty="0">
              <a:solidFill>
                <a:schemeClr val="bg1"/>
              </a:solidFill>
            </a:endParaRPr>
          </a:p>
        </p:txBody>
      </p:sp>
      <p:sp>
        <p:nvSpPr>
          <p:cNvPr id="90" name="îśľîḍé"/>
          <p:cNvSpPr/>
          <p:nvPr/>
        </p:nvSpPr>
        <p:spPr>
          <a:xfrm>
            <a:off x="7624925" y="1299908"/>
            <a:ext cx="1334228" cy="482600"/>
          </a:xfrm>
          <a:prstGeom prst="rect">
            <a:avLst/>
          </a:prstGeom>
          <a:solidFill>
            <a:schemeClr val="bg2">
              <a:lumMod val="90000"/>
            </a:schemeClr>
          </a:solidFill>
          <a:ln w="12700" cap="rnd">
            <a:noFill/>
            <a:prstDash val="solid"/>
            <a:rou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r>
              <a:rPr lang="zh-CN" altLang="en-US" b="1" dirty="0">
                <a:solidFill>
                  <a:schemeClr val="bg1"/>
                </a:solidFill>
              </a:rPr>
              <a:t>往返时间</a:t>
            </a:r>
            <a:endParaRPr lang="en-GB" b="1" dirty="0">
              <a:solidFill>
                <a:schemeClr val="bg1"/>
              </a:solidFill>
            </a:endParaRPr>
          </a:p>
        </p:txBody>
      </p:sp>
      <p:sp>
        <p:nvSpPr>
          <p:cNvPr id="91" name="îśľîḍé"/>
          <p:cNvSpPr/>
          <p:nvPr/>
        </p:nvSpPr>
        <p:spPr>
          <a:xfrm>
            <a:off x="6160900" y="1299908"/>
            <a:ext cx="1334228" cy="482600"/>
          </a:xfrm>
          <a:prstGeom prst="rect">
            <a:avLst/>
          </a:prstGeom>
          <a:solidFill>
            <a:schemeClr val="bg2">
              <a:lumMod val="90000"/>
            </a:schemeClr>
          </a:solidFill>
          <a:ln w="12700" cap="rnd">
            <a:noFill/>
            <a:prstDash val="solid"/>
            <a:rou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r>
              <a:rPr lang="zh-CN" altLang="en-US" b="1" dirty="0">
                <a:solidFill>
                  <a:schemeClr val="bg1"/>
                </a:solidFill>
              </a:rPr>
              <a:t>时延带宽积</a:t>
            </a:r>
            <a:endParaRPr lang="en-GB" b="1" dirty="0">
              <a:solidFill>
                <a:schemeClr val="bg1"/>
              </a:solidFill>
            </a:endParaRPr>
          </a:p>
        </p:txBody>
      </p:sp>
      <p:sp>
        <p:nvSpPr>
          <p:cNvPr id="92" name="îśľîḍé"/>
          <p:cNvSpPr/>
          <p:nvPr/>
        </p:nvSpPr>
        <p:spPr>
          <a:xfrm>
            <a:off x="9088950" y="1299908"/>
            <a:ext cx="1334228" cy="482600"/>
          </a:xfrm>
          <a:prstGeom prst="rect">
            <a:avLst/>
          </a:prstGeom>
          <a:solidFill>
            <a:schemeClr val="bg2">
              <a:lumMod val="90000"/>
            </a:schemeClr>
          </a:solidFill>
          <a:ln w="12700" cap="rnd">
            <a:noFill/>
            <a:prstDash val="solid"/>
            <a:rou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r>
              <a:rPr lang="zh-CN" altLang="en-US" b="1" dirty="0">
                <a:solidFill>
                  <a:schemeClr val="bg1"/>
                </a:solidFill>
              </a:rPr>
              <a:t>利用率</a:t>
            </a:r>
            <a:endParaRPr lang="en-GB" b="1" dirty="0">
              <a:solidFill>
                <a:schemeClr val="bg1"/>
              </a:solidFill>
            </a:endParaRPr>
          </a:p>
        </p:txBody>
      </p:sp>
      <p:sp>
        <p:nvSpPr>
          <p:cNvPr id="93" name="îśľîḍé"/>
          <p:cNvSpPr/>
          <p:nvPr/>
        </p:nvSpPr>
        <p:spPr>
          <a:xfrm>
            <a:off x="10552974" y="1299908"/>
            <a:ext cx="1334228" cy="482600"/>
          </a:xfrm>
          <a:prstGeom prst="rect">
            <a:avLst/>
          </a:prstGeom>
          <a:solidFill>
            <a:schemeClr val="bg2">
              <a:lumMod val="90000"/>
            </a:schemeClr>
          </a:solidFill>
          <a:ln w="12700" cap="rnd">
            <a:noFill/>
            <a:prstDash val="solid"/>
            <a:rou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r>
              <a:rPr lang="zh-CN" altLang="en-US" b="1" dirty="0">
                <a:solidFill>
                  <a:schemeClr val="bg1"/>
                </a:solidFill>
              </a:rPr>
              <a:t>丢包率</a:t>
            </a:r>
            <a:endParaRPr lang="en-GB" b="1" dirty="0">
              <a:solidFill>
                <a:schemeClr val="bg1"/>
              </a:solidFill>
            </a:endParaRPr>
          </a:p>
        </p:txBody>
      </p:sp>
      <p:sp>
        <p:nvSpPr>
          <p:cNvPr id="35" name="îṧḻîḍê"/>
          <p:cNvSpPr/>
          <p:nvPr/>
        </p:nvSpPr>
        <p:spPr>
          <a:xfrm>
            <a:off x="4696873" y="1299908"/>
            <a:ext cx="1334228" cy="482600"/>
          </a:xfrm>
          <a:prstGeom prst="rect">
            <a:avLst/>
          </a:prstGeom>
          <a:solidFill>
            <a:schemeClr val="accent4"/>
          </a:solidFill>
          <a:ln w="12700" cap="rnd">
            <a:noFill/>
            <a:prstDash val="solid"/>
            <a:round/>
          </a:ln>
          <a:effectLst>
            <a:outerShdw blurRad="254000" dist="127000" algn="ctr" rotWithShape="0">
              <a:schemeClr val="accent4">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r>
              <a:rPr lang="zh-CN" altLang="en-US" b="1" dirty="0">
                <a:solidFill>
                  <a:schemeClr val="bg1"/>
                </a:solidFill>
              </a:rPr>
              <a:t>时延</a:t>
            </a:r>
            <a:endParaRPr lang="en-GB" b="1" dirty="0">
              <a:solidFill>
                <a:schemeClr val="bg1"/>
              </a:solidFill>
            </a:endParaRPr>
          </a:p>
        </p:txBody>
      </p:sp>
      <p:sp>
        <p:nvSpPr>
          <p:cNvPr id="10" name="椭圆 9"/>
          <p:cNvSpPr/>
          <p:nvPr/>
        </p:nvSpPr>
        <p:spPr>
          <a:xfrm>
            <a:off x="1234827" y="2240289"/>
            <a:ext cx="1067996" cy="1067996"/>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latin typeface="+mn-ea"/>
              </a:rPr>
              <a:t>发送</a:t>
            </a:r>
            <a:endParaRPr lang="en-US" altLang="zh-CN" b="1" dirty="0">
              <a:latin typeface="+mn-ea"/>
            </a:endParaRPr>
          </a:p>
          <a:p>
            <a:pPr algn="ctr"/>
            <a:r>
              <a:rPr lang="zh-CN" altLang="en-US" b="1" dirty="0">
                <a:latin typeface="+mn-ea"/>
              </a:rPr>
              <a:t>时延</a:t>
            </a:r>
            <a:endParaRPr lang="zh-CN" altLang="en-US" b="1" dirty="0">
              <a:latin typeface="+mn-ea"/>
            </a:endParaRPr>
          </a:p>
        </p:txBody>
      </p:sp>
      <p:sp>
        <p:nvSpPr>
          <p:cNvPr id="13" name="文本框 12"/>
          <p:cNvSpPr txBox="1"/>
          <p:nvPr/>
        </p:nvSpPr>
        <p:spPr>
          <a:xfrm>
            <a:off x="2693455" y="2337115"/>
            <a:ext cx="1954306" cy="369332"/>
          </a:xfrm>
          <a:prstGeom prst="rect">
            <a:avLst/>
          </a:prstGeom>
          <a:noFill/>
        </p:spPr>
        <p:txBody>
          <a:bodyPr wrap="square" rtlCol="0">
            <a:spAutoFit/>
          </a:bodyPr>
          <a:lstStyle/>
          <a:p>
            <a:pPr algn="ctr"/>
            <a:r>
              <a:rPr lang="zh-CN" altLang="en-US" b="1" dirty="0"/>
              <a:t>分组长度（</a:t>
            </a:r>
            <a:r>
              <a:rPr lang="en-US" altLang="zh-CN" b="1" dirty="0"/>
              <a:t>b</a:t>
            </a:r>
            <a:r>
              <a:rPr lang="zh-CN" altLang="en-US" b="1" dirty="0"/>
              <a:t>）</a:t>
            </a:r>
            <a:endParaRPr lang="zh-CN" altLang="en-US" b="1" dirty="0"/>
          </a:p>
        </p:txBody>
      </p:sp>
      <p:cxnSp>
        <p:nvCxnSpPr>
          <p:cNvPr id="15" name="直接连接符 14"/>
          <p:cNvCxnSpPr/>
          <p:nvPr/>
        </p:nvCxnSpPr>
        <p:spPr>
          <a:xfrm>
            <a:off x="2693455" y="2729471"/>
            <a:ext cx="1873624"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94" name="文本框 93"/>
          <p:cNvSpPr txBox="1"/>
          <p:nvPr/>
        </p:nvSpPr>
        <p:spPr>
          <a:xfrm>
            <a:off x="2693455" y="2764473"/>
            <a:ext cx="1954306" cy="369332"/>
          </a:xfrm>
          <a:prstGeom prst="rect">
            <a:avLst/>
          </a:prstGeom>
          <a:noFill/>
        </p:spPr>
        <p:txBody>
          <a:bodyPr wrap="square" rtlCol="0">
            <a:spAutoFit/>
          </a:bodyPr>
          <a:lstStyle/>
          <a:p>
            <a:pPr algn="ctr"/>
            <a:r>
              <a:rPr lang="zh-CN" altLang="en-US" b="1" dirty="0"/>
              <a:t>发送速率（</a:t>
            </a:r>
            <a:r>
              <a:rPr lang="en-US" altLang="zh-CN" b="1" dirty="0"/>
              <a:t>b/s</a:t>
            </a:r>
            <a:r>
              <a:rPr lang="zh-CN" altLang="en-US" b="1" dirty="0"/>
              <a:t>）</a:t>
            </a:r>
            <a:endParaRPr lang="zh-CN" altLang="en-US" b="1" dirty="0"/>
          </a:p>
        </p:txBody>
      </p:sp>
      <p:sp>
        <p:nvSpPr>
          <p:cNvPr id="95" name="文本框 94"/>
          <p:cNvSpPr txBox="1"/>
          <p:nvPr/>
        </p:nvSpPr>
        <p:spPr>
          <a:xfrm>
            <a:off x="2382327" y="2516773"/>
            <a:ext cx="367288" cy="400110"/>
          </a:xfrm>
          <a:prstGeom prst="rect">
            <a:avLst/>
          </a:prstGeom>
          <a:noFill/>
        </p:spPr>
        <p:txBody>
          <a:bodyPr wrap="square" rtlCol="0">
            <a:spAutoFit/>
          </a:bodyPr>
          <a:lstStyle/>
          <a:p>
            <a:r>
              <a:rPr lang="en-US" altLang="zh-CN" sz="2000" b="1" dirty="0"/>
              <a:t>=</a:t>
            </a:r>
            <a:endParaRPr lang="zh-CN" altLang="en-US" sz="2000" b="1" dirty="0"/>
          </a:p>
        </p:txBody>
      </p:sp>
      <p:sp>
        <p:nvSpPr>
          <p:cNvPr id="135" name="椭圆 134"/>
          <p:cNvSpPr/>
          <p:nvPr/>
        </p:nvSpPr>
        <p:spPr>
          <a:xfrm>
            <a:off x="7090923" y="2240289"/>
            <a:ext cx="1067996" cy="1067996"/>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latin typeface="+mn-ea"/>
              </a:rPr>
              <a:t>传播</a:t>
            </a:r>
            <a:endParaRPr lang="en-US" altLang="zh-CN" b="1" dirty="0">
              <a:latin typeface="+mn-ea"/>
            </a:endParaRPr>
          </a:p>
          <a:p>
            <a:pPr algn="ctr"/>
            <a:r>
              <a:rPr lang="zh-CN" altLang="en-US" b="1" dirty="0">
                <a:latin typeface="+mn-ea"/>
              </a:rPr>
              <a:t>时延</a:t>
            </a:r>
            <a:endParaRPr lang="zh-CN" altLang="en-US" b="1" dirty="0">
              <a:latin typeface="+mn-ea"/>
            </a:endParaRPr>
          </a:p>
        </p:txBody>
      </p:sp>
      <p:sp>
        <p:nvSpPr>
          <p:cNvPr id="136" name="文本框 135"/>
          <p:cNvSpPr txBox="1"/>
          <p:nvPr/>
        </p:nvSpPr>
        <p:spPr>
          <a:xfrm>
            <a:off x="8553924" y="2337115"/>
            <a:ext cx="2273665" cy="369332"/>
          </a:xfrm>
          <a:prstGeom prst="rect">
            <a:avLst/>
          </a:prstGeom>
          <a:noFill/>
        </p:spPr>
        <p:txBody>
          <a:bodyPr wrap="square" rtlCol="0">
            <a:spAutoFit/>
          </a:bodyPr>
          <a:lstStyle/>
          <a:p>
            <a:pPr algn="ctr"/>
            <a:r>
              <a:rPr lang="zh-CN" altLang="en-US" b="1" dirty="0"/>
              <a:t>信道长度（</a:t>
            </a:r>
            <a:r>
              <a:rPr lang="en-US" altLang="zh-CN" b="1" dirty="0"/>
              <a:t>m</a:t>
            </a:r>
            <a:r>
              <a:rPr lang="zh-CN" altLang="en-US" b="1" dirty="0"/>
              <a:t>）</a:t>
            </a:r>
            <a:endParaRPr lang="zh-CN" altLang="en-US" b="1" dirty="0"/>
          </a:p>
        </p:txBody>
      </p:sp>
      <p:cxnSp>
        <p:nvCxnSpPr>
          <p:cNvPr id="137" name="直接连接符 136"/>
          <p:cNvCxnSpPr/>
          <p:nvPr/>
        </p:nvCxnSpPr>
        <p:spPr>
          <a:xfrm>
            <a:off x="8553925" y="2729471"/>
            <a:ext cx="227366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38" name="文本框 137"/>
          <p:cNvSpPr txBox="1"/>
          <p:nvPr/>
        </p:nvSpPr>
        <p:spPr>
          <a:xfrm>
            <a:off x="8553924" y="2764473"/>
            <a:ext cx="2273665" cy="369332"/>
          </a:xfrm>
          <a:prstGeom prst="rect">
            <a:avLst/>
          </a:prstGeom>
          <a:noFill/>
        </p:spPr>
        <p:txBody>
          <a:bodyPr wrap="square" rtlCol="0">
            <a:spAutoFit/>
          </a:bodyPr>
          <a:lstStyle/>
          <a:p>
            <a:pPr algn="ctr"/>
            <a:r>
              <a:rPr lang="zh-CN" altLang="en-US" b="1" dirty="0"/>
              <a:t>信号传播速率（</a:t>
            </a:r>
            <a:r>
              <a:rPr lang="en-US" altLang="zh-CN" b="1" dirty="0"/>
              <a:t>m/s</a:t>
            </a:r>
            <a:r>
              <a:rPr lang="zh-CN" altLang="en-US" b="1" dirty="0"/>
              <a:t>）</a:t>
            </a:r>
            <a:endParaRPr lang="zh-CN" altLang="en-US" b="1" dirty="0"/>
          </a:p>
        </p:txBody>
      </p:sp>
      <p:sp>
        <p:nvSpPr>
          <p:cNvPr id="139" name="文本框 138"/>
          <p:cNvSpPr txBox="1"/>
          <p:nvPr/>
        </p:nvSpPr>
        <p:spPr>
          <a:xfrm>
            <a:off x="8242797" y="2516773"/>
            <a:ext cx="367288" cy="400110"/>
          </a:xfrm>
          <a:prstGeom prst="rect">
            <a:avLst/>
          </a:prstGeom>
          <a:noFill/>
        </p:spPr>
        <p:txBody>
          <a:bodyPr wrap="square" rtlCol="0">
            <a:spAutoFit/>
          </a:bodyPr>
          <a:lstStyle/>
          <a:p>
            <a:r>
              <a:rPr lang="en-US" altLang="zh-CN" sz="2000" b="1" dirty="0"/>
              <a:t>=</a:t>
            </a:r>
            <a:endParaRPr lang="zh-CN" altLang="en-US" sz="2000" b="1" dirty="0"/>
          </a:p>
        </p:txBody>
      </p:sp>
      <p:sp>
        <p:nvSpPr>
          <p:cNvPr id="38" name="文本框 37"/>
          <p:cNvSpPr txBox="1"/>
          <p:nvPr/>
        </p:nvSpPr>
        <p:spPr>
          <a:xfrm>
            <a:off x="8542889" y="3258647"/>
            <a:ext cx="2807785" cy="830997"/>
          </a:xfrm>
          <a:prstGeom prst="rect">
            <a:avLst/>
          </a:prstGeom>
          <a:noFill/>
        </p:spPr>
        <p:txBody>
          <a:bodyPr wrap="square" rtlCol="0">
            <a:spAutoFit/>
          </a:bodyPr>
          <a:lstStyle/>
          <a:p>
            <a:r>
              <a:rPr lang="zh-CN" altLang="en-US" sz="1600" b="1" dirty="0"/>
              <a:t>自由空间：</a:t>
            </a:r>
            <a:r>
              <a:rPr lang="en-US" altLang="zh-CN" sz="1600" b="1" dirty="0"/>
              <a:t>3.0 × 10</a:t>
            </a:r>
            <a:r>
              <a:rPr lang="en-US" altLang="zh-CN" sz="1600" b="1" baseline="30000" dirty="0"/>
              <a:t>8</a:t>
            </a:r>
            <a:r>
              <a:rPr lang="en-US" altLang="zh-CN" sz="1600" b="1" dirty="0"/>
              <a:t> m/s</a:t>
            </a:r>
            <a:endParaRPr lang="en-US" altLang="zh-CN" sz="1600" b="1" dirty="0"/>
          </a:p>
          <a:p>
            <a:r>
              <a:rPr lang="zh-CN" altLang="en-US" sz="1600" b="1" dirty="0"/>
              <a:t>铜         线：</a:t>
            </a:r>
            <a:r>
              <a:rPr lang="en-US" altLang="zh-CN" sz="1600" b="1" dirty="0"/>
              <a:t>2.3 × 10</a:t>
            </a:r>
            <a:r>
              <a:rPr lang="en-US" altLang="zh-CN" sz="1600" b="1" baseline="30000" dirty="0"/>
              <a:t>8</a:t>
            </a:r>
            <a:r>
              <a:rPr lang="en-US" altLang="zh-CN" sz="1600" b="1" dirty="0"/>
              <a:t> m/s</a:t>
            </a:r>
            <a:endParaRPr lang="en-US" altLang="zh-CN" sz="1600" b="1" dirty="0"/>
          </a:p>
          <a:p>
            <a:r>
              <a:rPr lang="zh-CN" altLang="en-US" sz="1600" b="1" dirty="0"/>
              <a:t>光         纤：</a:t>
            </a:r>
            <a:r>
              <a:rPr lang="en-US" altLang="zh-CN" sz="1600" b="1" dirty="0"/>
              <a:t>2.0 × 10</a:t>
            </a:r>
            <a:r>
              <a:rPr lang="en-US" altLang="zh-CN" sz="1600" b="1" baseline="30000" dirty="0"/>
              <a:t>8</a:t>
            </a:r>
            <a:r>
              <a:rPr lang="en-US" altLang="zh-CN" sz="1600" b="1" dirty="0"/>
              <a:t> m/s</a:t>
            </a:r>
            <a:endParaRPr lang="zh-CN" altLang="en-US" sz="1600" b="1" dirty="0"/>
          </a:p>
        </p:txBody>
      </p:sp>
      <p:sp>
        <p:nvSpPr>
          <p:cNvPr id="29" name="íşlïḍè"/>
          <p:cNvSpPr txBox="1"/>
          <p:nvPr/>
        </p:nvSpPr>
        <p:spPr>
          <a:xfrm>
            <a:off x="2045750" y="3258647"/>
            <a:ext cx="4050250" cy="830997"/>
          </a:xfrm>
          <a:prstGeom prst="rect">
            <a:avLst/>
          </a:prstGeom>
          <a:noFill/>
        </p:spPr>
        <p:txBody>
          <a:bodyPr wrap="square" lIns="91440" tIns="45720" rIns="91440" bIns="45720" anchor="ctr">
            <a:noAutofit/>
          </a:bodyPr>
          <a:lstStyle/>
          <a:p>
            <a:r>
              <a:rPr lang="zh-CN" altLang="en-US" sz="1600" b="1" dirty="0"/>
              <a:t>发送速率 </a:t>
            </a:r>
            <a:r>
              <a:rPr lang="en-US" altLang="zh-CN" sz="1600" b="1" dirty="0"/>
              <a:t>= min [</a:t>
            </a:r>
            <a:r>
              <a:rPr lang="zh-CN" altLang="en-US" sz="1600" b="1" dirty="0"/>
              <a:t>主机接口速率，</a:t>
            </a:r>
            <a:endParaRPr lang="en-US" altLang="zh-CN" sz="1600" b="1" dirty="0"/>
          </a:p>
          <a:p>
            <a:r>
              <a:rPr lang="zh-CN" altLang="en-US" sz="1600" b="1" dirty="0"/>
              <a:t>                               线路带宽，</a:t>
            </a:r>
            <a:endParaRPr lang="en-US" altLang="zh-CN" sz="1600" b="1" dirty="0"/>
          </a:p>
          <a:p>
            <a:r>
              <a:rPr lang="en-US" altLang="zh-CN" sz="1600" b="1" dirty="0"/>
              <a:t>                               </a:t>
            </a:r>
            <a:r>
              <a:rPr lang="zh-CN" altLang="en-US" sz="1600" b="1" dirty="0"/>
              <a:t>交换机或路由器的接口速率</a:t>
            </a:r>
            <a:r>
              <a:rPr lang="en-US" altLang="zh-CN" sz="1600" b="1" dirty="0"/>
              <a:t>]</a:t>
            </a:r>
            <a:endParaRPr lang="zh-CN" altLang="en-US" sz="1600" b="1" dirty="0"/>
          </a:p>
        </p:txBody>
      </p:sp>
    </p:spTree>
    <p:custDataLst>
      <p:tags r:id="rId1"/>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1"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500"/>
                                        <p:tgtEl>
                                          <p:spTgt spid="29"/>
                                        </p:tgtEl>
                                        <p:attrNameLst>
                                          <p:attrName>ppt_y</p:attrName>
                                        </p:attrNameLst>
                                      </p:cBhvr>
                                      <p:tavLst>
                                        <p:tav tm="0">
                                          <p:val>
                                            <p:strVal val="#ppt_y-#ppt_h*1.125000"/>
                                          </p:val>
                                        </p:tav>
                                        <p:tav tm="100000">
                                          <p:val>
                                            <p:strVal val="#ppt_y"/>
                                          </p:val>
                                        </p:tav>
                                      </p:tavLst>
                                    </p:anim>
                                    <p:animEffect transition="in" filter="wipe(down)">
                                      <p:cBhvr>
                                        <p:cTn id="8" dur="500"/>
                                        <p:tgtEl>
                                          <p:spTgt spid="29"/>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1" fill="hold" grpId="0" nodeType="clickEffect">
                                  <p:stCondLst>
                                    <p:cond delay="0"/>
                                  </p:stCondLst>
                                  <p:childTnLst>
                                    <p:set>
                                      <p:cBhvr>
                                        <p:cTn id="12" dur="1" fill="hold">
                                          <p:stCondLst>
                                            <p:cond delay="0"/>
                                          </p:stCondLst>
                                        </p:cTn>
                                        <p:tgtEl>
                                          <p:spTgt spid="38"/>
                                        </p:tgtEl>
                                        <p:attrNameLst>
                                          <p:attrName>style.visibility</p:attrName>
                                        </p:attrNameLst>
                                      </p:cBhvr>
                                      <p:to>
                                        <p:strVal val="visible"/>
                                      </p:to>
                                    </p:set>
                                    <p:anim calcmode="lin" valueType="num">
                                      <p:cBhvr additive="base">
                                        <p:cTn id="13" dur="500"/>
                                        <p:tgtEl>
                                          <p:spTgt spid="38"/>
                                        </p:tgtEl>
                                        <p:attrNameLst>
                                          <p:attrName>ppt_y</p:attrName>
                                        </p:attrNameLst>
                                      </p:cBhvr>
                                      <p:tavLst>
                                        <p:tav tm="0">
                                          <p:val>
                                            <p:strVal val="#ppt_y-#ppt_h*1.125000"/>
                                          </p:val>
                                        </p:tav>
                                        <p:tav tm="100000">
                                          <p:val>
                                            <p:strVal val="#ppt_y"/>
                                          </p:val>
                                        </p:tav>
                                      </p:tavLst>
                                    </p:anim>
                                    <p:animEffect transition="in" filter="wipe(down)">
                                      <p:cBhvr>
                                        <p:cTn id="14"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29"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3" name="组合 42"/>
          <p:cNvGrpSpPr/>
          <p:nvPr/>
        </p:nvGrpSpPr>
        <p:grpSpPr>
          <a:xfrm>
            <a:off x="8213187" y="4549518"/>
            <a:ext cx="2829727" cy="307777"/>
            <a:chOff x="8213187" y="4549518"/>
            <a:chExt cx="2829727" cy="307777"/>
          </a:xfrm>
        </p:grpSpPr>
        <p:sp>
          <p:nvSpPr>
            <p:cNvPr id="53" name="文本框 52"/>
            <p:cNvSpPr txBox="1"/>
            <p:nvPr/>
          </p:nvSpPr>
          <p:spPr>
            <a:xfrm>
              <a:off x="8213187" y="4549518"/>
              <a:ext cx="618471" cy="307777"/>
            </a:xfrm>
            <a:prstGeom prst="rect">
              <a:avLst/>
            </a:prstGeom>
            <a:noFill/>
          </p:spPr>
          <p:txBody>
            <a:bodyPr wrap="square" rtlCol="0">
              <a:spAutoFit/>
            </a:bodyPr>
            <a:lstStyle/>
            <a:p>
              <a:pPr algn="ctr"/>
              <a:r>
                <a:rPr lang="zh-CN" altLang="en-US" sz="1400" b="1" dirty="0">
                  <a:solidFill>
                    <a:schemeClr val="accent1">
                      <a:lumMod val="75000"/>
                    </a:schemeClr>
                  </a:solidFill>
                  <a:latin typeface="+mn-ea"/>
                </a:rPr>
                <a:t>忽略</a:t>
              </a:r>
              <a:endParaRPr lang="zh-CN" altLang="en-US" sz="1400" b="1" dirty="0">
                <a:solidFill>
                  <a:schemeClr val="accent1">
                    <a:lumMod val="75000"/>
                  </a:schemeClr>
                </a:solidFill>
                <a:latin typeface="+mn-ea"/>
              </a:endParaRPr>
            </a:p>
          </p:txBody>
        </p:sp>
        <p:sp>
          <p:nvSpPr>
            <p:cNvPr id="54" name="文本框 53"/>
            <p:cNvSpPr txBox="1"/>
            <p:nvPr/>
          </p:nvSpPr>
          <p:spPr>
            <a:xfrm>
              <a:off x="9312646" y="4549518"/>
              <a:ext cx="618471" cy="307777"/>
            </a:xfrm>
            <a:prstGeom prst="rect">
              <a:avLst/>
            </a:prstGeom>
            <a:noFill/>
          </p:spPr>
          <p:txBody>
            <a:bodyPr wrap="square" rtlCol="0">
              <a:spAutoFit/>
            </a:bodyPr>
            <a:lstStyle/>
            <a:p>
              <a:pPr algn="ctr"/>
              <a:r>
                <a:rPr lang="zh-CN" altLang="en-US" sz="1400" b="1" dirty="0">
                  <a:solidFill>
                    <a:schemeClr val="accent1">
                      <a:lumMod val="75000"/>
                    </a:schemeClr>
                  </a:solidFill>
                  <a:latin typeface="+mn-ea"/>
                </a:rPr>
                <a:t>忽略</a:t>
              </a:r>
              <a:endParaRPr lang="zh-CN" altLang="en-US" sz="1400" b="1" dirty="0">
                <a:solidFill>
                  <a:schemeClr val="accent1">
                    <a:lumMod val="75000"/>
                  </a:schemeClr>
                </a:solidFill>
                <a:latin typeface="+mn-ea"/>
              </a:endParaRPr>
            </a:p>
          </p:txBody>
        </p:sp>
        <p:sp>
          <p:nvSpPr>
            <p:cNvPr id="55" name="文本框 54"/>
            <p:cNvSpPr txBox="1"/>
            <p:nvPr/>
          </p:nvSpPr>
          <p:spPr>
            <a:xfrm>
              <a:off x="10424443" y="4549518"/>
              <a:ext cx="618471" cy="307777"/>
            </a:xfrm>
            <a:prstGeom prst="rect">
              <a:avLst/>
            </a:prstGeom>
            <a:noFill/>
          </p:spPr>
          <p:txBody>
            <a:bodyPr wrap="square" rtlCol="0">
              <a:spAutoFit/>
            </a:bodyPr>
            <a:lstStyle/>
            <a:p>
              <a:pPr algn="ctr"/>
              <a:r>
                <a:rPr lang="zh-CN" altLang="en-US" sz="1400" b="1" dirty="0">
                  <a:solidFill>
                    <a:schemeClr val="accent1">
                      <a:lumMod val="75000"/>
                    </a:schemeClr>
                  </a:solidFill>
                  <a:latin typeface="+mn-ea"/>
                </a:rPr>
                <a:t>忽略</a:t>
              </a:r>
              <a:endParaRPr lang="zh-CN" altLang="en-US" sz="1400" b="1" dirty="0">
                <a:solidFill>
                  <a:schemeClr val="accent1">
                    <a:lumMod val="75000"/>
                  </a:schemeClr>
                </a:solidFill>
                <a:latin typeface="+mn-ea"/>
              </a:endParaRPr>
            </a:p>
          </p:txBody>
        </p:sp>
      </p:grpSp>
      <p:sp>
        <p:nvSpPr>
          <p:cNvPr id="58" name="文本框 57"/>
          <p:cNvSpPr txBox="1"/>
          <p:nvPr/>
        </p:nvSpPr>
        <p:spPr>
          <a:xfrm>
            <a:off x="6421210" y="6018089"/>
            <a:ext cx="932697" cy="523220"/>
          </a:xfrm>
          <a:prstGeom prst="rect">
            <a:avLst/>
          </a:prstGeom>
          <a:noFill/>
        </p:spPr>
        <p:txBody>
          <a:bodyPr wrap="square" rtlCol="0">
            <a:spAutoFit/>
          </a:bodyPr>
          <a:lstStyle/>
          <a:p>
            <a:pPr algn="ctr"/>
            <a:r>
              <a:rPr lang="en-US" altLang="zh-CN" sz="1400" b="1" dirty="0">
                <a:latin typeface="+mn-ea"/>
              </a:rPr>
              <a:t>1</a:t>
            </a:r>
            <a:r>
              <a:rPr lang="zh-CN" altLang="en-US" sz="1400" b="1" dirty="0">
                <a:latin typeface="+mn-ea"/>
              </a:rPr>
              <a:t>个分组</a:t>
            </a:r>
            <a:endParaRPr lang="en-US" altLang="zh-CN" sz="1400" b="1" dirty="0">
              <a:latin typeface="+mn-ea"/>
            </a:endParaRPr>
          </a:p>
          <a:p>
            <a:pPr algn="ctr"/>
            <a:r>
              <a:rPr lang="zh-CN" altLang="en-US" sz="1400" b="1" dirty="0">
                <a:latin typeface="+mn-ea"/>
              </a:rPr>
              <a:t>发送时延</a:t>
            </a:r>
            <a:endParaRPr lang="zh-CN" altLang="en-US" sz="1400" b="1" dirty="0">
              <a:latin typeface="+mn-ea"/>
            </a:endParaRPr>
          </a:p>
        </p:txBody>
      </p:sp>
      <p:sp>
        <p:nvSpPr>
          <p:cNvPr id="59" name="文本框 58"/>
          <p:cNvSpPr txBox="1"/>
          <p:nvPr/>
        </p:nvSpPr>
        <p:spPr>
          <a:xfrm>
            <a:off x="7883267" y="6018089"/>
            <a:ext cx="1278310" cy="523220"/>
          </a:xfrm>
          <a:prstGeom prst="rect">
            <a:avLst/>
          </a:prstGeom>
          <a:noFill/>
        </p:spPr>
        <p:txBody>
          <a:bodyPr wrap="square" rtlCol="0">
            <a:spAutoFit/>
          </a:bodyPr>
          <a:lstStyle/>
          <a:p>
            <a:pPr algn="ctr"/>
            <a:r>
              <a:rPr lang="zh-CN" altLang="en-US" sz="1400" b="1" dirty="0">
                <a:latin typeface="+mn-ea"/>
              </a:rPr>
              <a:t>构成发送文件</a:t>
            </a:r>
            <a:endParaRPr lang="en-US" altLang="zh-CN" sz="1400" b="1" dirty="0">
              <a:latin typeface="+mn-ea"/>
            </a:endParaRPr>
          </a:p>
          <a:p>
            <a:pPr algn="ctr"/>
            <a:r>
              <a:rPr lang="zh-CN" altLang="en-US" sz="1400" b="1" dirty="0">
                <a:latin typeface="+mn-ea"/>
              </a:rPr>
              <a:t>的分组数量</a:t>
            </a:r>
            <a:endParaRPr lang="zh-CN" altLang="en-US" sz="1400" b="1" dirty="0">
              <a:latin typeface="+mn-ea"/>
            </a:endParaRPr>
          </a:p>
        </p:txBody>
      </p:sp>
      <p:sp>
        <p:nvSpPr>
          <p:cNvPr id="60" name="文本框 59"/>
          <p:cNvSpPr txBox="1"/>
          <p:nvPr/>
        </p:nvSpPr>
        <p:spPr>
          <a:xfrm>
            <a:off x="9464768" y="6018089"/>
            <a:ext cx="932697" cy="523220"/>
          </a:xfrm>
          <a:prstGeom prst="rect">
            <a:avLst/>
          </a:prstGeom>
          <a:noFill/>
        </p:spPr>
        <p:txBody>
          <a:bodyPr wrap="square" rtlCol="0">
            <a:spAutoFit/>
          </a:bodyPr>
          <a:lstStyle/>
          <a:p>
            <a:pPr algn="ctr"/>
            <a:r>
              <a:rPr lang="en-US" altLang="zh-CN" sz="1400" b="1" dirty="0">
                <a:latin typeface="+mn-ea"/>
              </a:rPr>
              <a:t>1</a:t>
            </a:r>
            <a:r>
              <a:rPr lang="zh-CN" altLang="en-US" sz="1400" b="1" dirty="0">
                <a:latin typeface="+mn-ea"/>
              </a:rPr>
              <a:t>个分组</a:t>
            </a:r>
            <a:endParaRPr lang="en-US" altLang="zh-CN" sz="1400" b="1" dirty="0">
              <a:latin typeface="+mn-ea"/>
            </a:endParaRPr>
          </a:p>
          <a:p>
            <a:pPr algn="ctr"/>
            <a:r>
              <a:rPr lang="zh-CN" altLang="en-US" sz="1400" b="1" dirty="0">
                <a:latin typeface="+mn-ea"/>
              </a:rPr>
              <a:t>发送时延</a:t>
            </a:r>
            <a:endParaRPr lang="zh-CN" altLang="en-US" sz="1400" b="1" dirty="0">
              <a:latin typeface="+mn-ea"/>
            </a:endParaRPr>
          </a:p>
        </p:txBody>
      </p:sp>
      <p:sp>
        <p:nvSpPr>
          <p:cNvPr id="61" name="文本框 60"/>
          <p:cNvSpPr txBox="1"/>
          <p:nvPr/>
        </p:nvSpPr>
        <p:spPr>
          <a:xfrm>
            <a:off x="10345482" y="6018089"/>
            <a:ext cx="1394864" cy="523220"/>
          </a:xfrm>
          <a:prstGeom prst="rect">
            <a:avLst/>
          </a:prstGeom>
          <a:noFill/>
        </p:spPr>
        <p:txBody>
          <a:bodyPr wrap="square" rtlCol="0">
            <a:spAutoFit/>
          </a:bodyPr>
          <a:lstStyle/>
          <a:p>
            <a:pPr algn="ctr"/>
            <a:r>
              <a:rPr lang="zh-CN" altLang="en-US" sz="1400" b="1" dirty="0">
                <a:latin typeface="+mn-ea"/>
              </a:rPr>
              <a:t>转发次数</a:t>
            </a:r>
            <a:endParaRPr lang="en-US" altLang="zh-CN" sz="1400" b="1" dirty="0">
              <a:latin typeface="+mn-ea"/>
            </a:endParaRPr>
          </a:p>
          <a:p>
            <a:pPr algn="ctr"/>
            <a:r>
              <a:rPr lang="zh-CN" altLang="en-US" sz="1400" b="1" dirty="0">
                <a:latin typeface="+mn-ea"/>
              </a:rPr>
              <a:t>（路由器数量）</a:t>
            </a:r>
            <a:endParaRPr lang="zh-CN" altLang="en-US" sz="1400" b="1" dirty="0">
              <a:latin typeface="+mn-ea"/>
            </a:endParaRPr>
          </a:p>
        </p:txBody>
      </p:sp>
      <p:grpSp>
        <p:nvGrpSpPr>
          <p:cNvPr id="4" name="组合 3"/>
          <p:cNvGrpSpPr/>
          <p:nvPr/>
        </p:nvGrpSpPr>
        <p:grpSpPr>
          <a:xfrm>
            <a:off x="304800" y="749300"/>
            <a:ext cx="6192344" cy="400110"/>
            <a:chOff x="424117" y="898245"/>
            <a:chExt cx="6192344" cy="400110"/>
          </a:xfrm>
        </p:grpSpPr>
        <p:sp>
          <p:nvSpPr>
            <p:cNvPr id="2" name="平行四边形 1"/>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p:cNvSpPr txBox="1"/>
            <p:nvPr/>
          </p:nvSpPr>
          <p:spPr>
            <a:xfrm>
              <a:off x="1052423" y="898245"/>
              <a:ext cx="5564038" cy="400110"/>
            </a:xfrm>
            <a:prstGeom prst="rect">
              <a:avLst/>
            </a:prstGeom>
            <a:noFill/>
          </p:spPr>
          <p:txBody>
            <a:bodyPr wrap="square" rtlCol="0">
              <a:spAutoFit/>
            </a:bodyPr>
            <a:lstStyle/>
            <a:p>
              <a:r>
                <a:rPr lang="zh-CN" altLang="en-US" sz="2000" b="1" dirty="0"/>
                <a:t>计算机网络的性能指标</a:t>
              </a:r>
              <a:endParaRPr lang="zh-CN" altLang="en-US" sz="2000" b="1" dirty="0"/>
            </a:p>
          </p:txBody>
        </p:sp>
      </p:grpSp>
      <p:sp>
        <p:nvSpPr>
          <p:cNvPr id="86" name="îṡ1îḑè"/>
          <p:cNvSpPr/>
          <p:nvPr/>
        </p:nvSpPr>
        <p:spPr>
          <a:xfrm>
            <a:off x="304800" y="1299908"/>
            <a:ext cx="1334228" cy="482600"/>
          </a:xfrm>
          <a:prstGeom prst="rect">
            <a:avLst/>
          </a:prstGeom>
          <a:solidFill>
            <a:schemeClr val="bg2">
              <a:lumMod val="90000"/>
            </a:schemeClr>
          </a:solidFill>
          <a:ln w="12700" cap="rnd">
            <a:noFill/>
            <a:prstDash val="solid"/>
            <a:rou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r>
              <a:rPr lang="zh-CN" altLang="en-US" b="1" dirty="0">
                <a:solidFill>
                  <a:schemeClr val="bg1"/>
                </a:solidFill>
              </a:rPr>
              <a:t>速率</a:t>
            </a:r>
            <a:endParaRPr lang="en-GB" b="1" dirty="0">
              <a:solidFill>
                <a:schemeClr val="bg1"/>
              </a:solidFill>
            </a:endParaRPr>
          </a:p>
        </p:txBody>
      </p:sp>
      <p:sp>
        <p:nvSpPr>
          <p:cNvPr id="87" name="îṧḻîḍê"/>
          <p:cNvSpPr/>
          <p:nvPr/>
        </p:nvSpPr>
        <p:spPr>
          <a:xfrm>
            <a:off x="1768825" y="1299908"/>
            <a:ext cx="1334228" cy="482600"/>
          </a:xfrm>
          <a:prstGeom prst="rect">
            <a:avLst/>
          </a:prstGeom>
          <a:solidFill>
            <a:schemeClr val="bg2">
              <a:lumMod val="90000"/>
            </a:schemeClr>
          </a:solidFill>
          <a:ln w="12700" cap="rnd">
            <a:noFill/>
            <a:prstDash val="solid"/>
            <a:rou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r>
              <a:rPr lang="zh-CN" altLang="en-US" b="1" dirty="0">
                <a:solidFill>
                  <a:schemeClr val="bg1"/>
                </a:solidFill>
              </a:rPr>
              <a:t>带宽</a:t>
            </a:r>
            <a:endParaRPr lang="en-GB" b="1" dirty="0">
              <a:solidFill>
                <a:schemeClr val="bg1"/>
              </a:solidFill>
            </a:endParaRPr>
          </a:p>
        </p:txBody>
      </p:sp>
      <p:sp>
        <p:nvSpPr>
          <p:cNvPr id="88" name="iṡlíďè"/>
          <p:cNvSpPr/>
          <p:nvPr/>
        </p:nvSpPr>
        <p:spPr>
          <a:xfrm>
            <a:off x="3232850" y="1299908"/>
            <a:ext cx="1334228" cy="482600"/>
          </a:xfrm>
          <a:prstGeom prst="rect">
            <a:avLst/>
          </a:prstGeom>
          <a:solidFill>
            <a:schemeClr val="bg2">
              <a:lumMod val="90000"/>
            </a:schemeClr>
          </a:solidFill>
          <a:ln w="12700" cap="rnd">
            <a:noFill/>
            <a:prstDash val="solid"/>
            <a:rou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r>
              <a:rPr lang="zh-CN" altLang="en-US" b="1" dirty="0">
                <a:solidFill>
                  <a:srgbClr val="FFFFFF"/>
                </a:solidFill>
              </a:rPr>
              <a:t>吞吐量</a:t>
            </a:r>
            <a:endParaRPr lang="en-GB" b="1" dirty="0">
              <a:solidFill>
                <a:srgbClr val="FFFFFF"/>
              </a:solidFill>
            </a:endParaRPr>
          </a:p>
        </p:txBody>
      </p:sp>
      <p:sp>
        <p:nvSpPr>
          <p:cNvPr id="89" name="iṥľïdè"/>
          <p:cNvSpPr/>
          <p:nvPr/>
        </p:nvSpPr>
        <p:spPr>
          <a:xfrm>
            <a:off x="4696875" y="1299908"/>
            <a:ext cx="1334228" cy="482600"/>
          </a:xfrm>
          <a:prstGeom prst="rect">
            <a:avLst/>
          </a:prstGeom>
          <a:solidFill>
            <a:schemeClr val="bg2">
              <a:lumMod val="90000"/>
            </a:schemeClr>
          </a:solidFill>
          <a:ln w="12700" cap="rnd">
            <a:noFill/>
            <a:prstDash val="solid"/>
            <a:rou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r>
              <a:rPr lang="zh-CN" altLang="en-US" b="1" dirty="0">
                <a:solidFill>
                  <a:schemeClr val="bg1"/>
                </a:solidFill>
              </a:rPr>
              <a:t>时延</a:t>
            </a:r>
            <a:endParaRPr lang="en-GB" b="1" dirty="0">
              <a:solidFill>
                <a:schemeClr val="bg1"/>
              </a:solidFill>
            </a:endParaRPr>
          </a:p>
        </p:txBody>
      </p:sp>
      <p:sp>
        <p:nvSpPr>
          <p:cNvPr id="90" name="îśľîḍé"/>
          <p:cNvSpPr/>
          <p:nvPr/>
        </p:nvSpPr>
        <p:spPr>
          <a:xfrm>
            <a:off x="7624925" y="1299908"/>
            <a:ext cx="1334228" cy="482600"/>
          </a:xfrm>
          <a:prstGeom prst="rect">
            <a:avLst/>
          </a:prstGeom>
          <a:solidFill>
            <a:schemeClr val="bg2">
              <a:lumMod val="90000"/>
            </a:schemeClr>
          </a:solidFill>
          <a:ln w="12700" cap="rnd">
            <a:noFill/>
            <a:prstDash val="solid"/>
            <a:rou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r>
              <a:rPr lang="zh-CN" altLang="en-US" b="1" dirty="0">
                <a:solidFill>
                  <a:schemeClr val="bg1"/>
                </a:solidFill>
              </a:rPr>
              <a:t>往返时间</a:t>
            </a:r>
            <a:endParaRPr lang="en-GB" b="1" dirty="0">
              <a:solidFill>
                <a:schemeClr val="bg1"/>
              </a:solidFill>
            </a:endParaRPr>
          </a:p>
        </p:txBody>
      </p:sp>
      <p:sp>
        <p:nvSpPr>
          <p:cNvPr id="91" name="îśľîḍé"/>
          <p:cNvSpPr/>
          <p:nvPr/>
        </p:nvSpPr>
        <p:spPr>
          <a:xfrm>
            <a:off x="6160900" y="1299908"/>
            <a:ext cx="1334228" cy="482600"/>
          </a:xfrm>
          <a:prstGeom prst="rect">
            <a:avLst/>
          </a:prstGeom>
          <a:solidFill>
            <a:schemeClr val="bg2">
              <a:lumMod val="90000"/>
            </a:schemeClr>
          </a:solidFill>
          <a:ln w="12700" cap="rnd">
            <a:noFill/>
            <a:prstDash val="solid"/>
            <a:rou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r>
              <a:rPr lang="zh-CN" altLang="en-US" b="1" dirty="0">
                <a:solidFill>
                  <a:schemeClr val="bg1"/>
                </a:solidFill>
              </a:rPr>
              <a:t>时延带宽积</a:t>
            </a:r>
            <a:endParaRPr lang="en-GB" b="1" dirty="0">
              <a:solidFill>
                <a:schemeClr val="bg1"/>
              </a:solidFill>
            </a:endParaRPr>
          </a:p>
        </p:txBody>
      </p:sp>
      <p:sp>
        <p:nvSpPr>
          <p:cNvPr id="92" name="îśľîḍé"/>
          <p:cNvSpPr/>
          <p:nvPr/>
        </p:nvSpPr>
        <p:spPr>
          <a:xfrm>
            <a:off x="9088950" y="1299908"/>
            <a:ext cx="1334228" cy="482600"/>
          </a:xfrm>
          <a:prstGeom prst="rect">
            <a:avLst/>
          </a:prstGeom>
          <a:solidFill>
            <a:schemeClr val="bg2">
              <a:lumMod val="90000"/>
            </a:schemeClr>
          </a:solidFill>
          <a:ln w="12700" cap="rnd">
            <a:noFill/>
            <a:prstDash val="solid"/>
            <a:rou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r>
              <a:rPr lang="zh-CN" altLang="en-US" b="1" dirty="0">
                <a:solidFill>
                  <a:schemeClr val="bg1"/>
                </a:solidFill>
              </a:rPr>
              <a:t>利用率</a:t>
            </a:r>
            <a:endParaRPr lang="en-GB" b="1" dirty="0">
              <a:solidFill>
                <a:schemeClr val="bg1"/>
              </a:solidFill>
            </a:endParaRPr>
          </a:p>
        </p:txBody>
      </p:sp>
      <p:sp>
        <p:nvSpPr>
          <p:cNvPr id="93" name="îśľîḍé"/>
          <p:cNvSpPr/>
          <p:nvPr/>
        </p:nvSpPr>
        <p:spPr>
          <a:xfrm>
            <a:off x="10552974" y="1299908"/>
            <a:ext cx="1334228" cy="482600"/>
          </a:xfrm>
          <a:prstGeom prst="rect">
            <a:avLst/>
          </a:prstGeom>
          <a:solidFill>
            <a:schemeClr val="bg2">
              <a:lumMod val="90000"/>
            </a:schemeClr>
          </a:solidFill>
          <a:ln w="12700" cap="rnd">
            <a:noFill/>
            <a:prstDash val="solid"/>
            <a:rou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r>
              <a:rPr lang="zh-CN" altLang="en-US" b="1" dirty="0">
                <a:solidFill>
                  <a:schemeClr val="bg1"/>
                </a:solidFill>
              </a:rPr>
              <a:t>丢包率</a:t>
            </a:r>
            <a:endParaRPr lang="en-GB" b="1" dirty="0">
              <a:solidFill>
                <a:schemeClr val="bg1"/>
              </a:solidFill>
            </a:endParaRPr>
          </a:p>
        </p:txBody>
      </p:sp>
      <p:sp>
        <p:nvSpPr>
          <p:cNvPr id="35" name="îṧḻîḍê"/>
          <p:cNvSpPr/>
          <p:nvPr/>
        </p:nvSpPr>
        <p:spPr>
          <a:xfrm>
            <a:off x="4696873" y="1299908"/>
            <a:ext cx="1334228" cy="482600"/>
          </a:xfrm>
          <a:prstGeom prst="rect">
            <a:avLst/>
          </a:prstGeom>
          <a:solidFill>
            <a:schemeClr val="accent4"/>
          </a:solidFill>
          <a:ln w="12700" cap="rnd">
            <a:noFill/>
            <a:prstDash val="solid"/>
            <a:round/>
          </a:ln>
          <a:effectLst>
            <a:outerShdw blurRad="254000" dist="127000" algn="ctr" rotWithShape="0">
              <a:schemeClr val="accent4">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r>
              <a:rPr lang="zh-CN" altLang="en-US" b="1" dirty="0">
                <a:solidFill>
                  <a:schemeClr val="bg1"/>
                </a:solidFill>
              </a:rPr>
              <a:t>时延</a:t>
            </a:r>
            <a:endParaRPr lang="en-GB" b="1" dirty="0">
              <a:solidFill>
                <a:schemeClr val="bg1"/>
              </a:solidFill>
            </a:endParaRPr>
          </a:p>
        </p:txBody>
      </p:sp>
      <p:cxnSp>
        <p:nvCxnSpPr>
          <p:cNvPr id="18" name="直接连接符 17"/>
          <p:cNvCxnSpPr/>
          <p:nvPr/>
        </p:nvCxnSpPr>
        <p:spPr>
          <a:xfrm>
            <a:off x="6102123" y="1834669"/>
            <a:ext cx="0" cy="4678916"/>
          </a:xfrm>
          <a:prstGeom prst="line">
            <a:avLst/>
          </a:prstGeom>
          <a:ln w="254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grpSp>
        <p:nvGrpSpPr>
          <p:cNvPr id="40" name="组合 39"/>
          <p:cNvGrpSpPr/>
          <p:nvPr/>
        </p:nvGrpSpPr>
        <p:grpSpPr>
          <a:xfrm>
            <a:off x="142902" y="1836184"/>
            <a:ext cx="5808743" cy="4404354"/>
            <a:chOff x="142902" y="1836184"/>
            <a:chExt cx="5808743" cy="4404354"/>
          </a:xfrm>
        </p:grpSpPr>
        <p:cxnSp>
          <p:nvCxnSpPr>
            <p:cNvPr id="39" name="直接连接符 38"/>
            <p:cNvCxnSpPr/>
            <p:nvPr/>
          </p:nvCxnSpPr>
          <p:spPr>
            <a:xfrm>
              <a:off x="2005586" y="5454626"/>
              <a:ext cx="994462" cy="54290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flipH="1">
              <a:off x="2991308" y="5464703"/>
              <a:ext cx="1037622" cy="53282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680238" y="5446461"/>
              <a:ext cx="49756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142902" y="1836184"/>
              <a:ext cx="5808742" cy="2045560"/>
            </a:xfrm>
            <a:prstGeom prst="rect">
              <a:avLst/>
            </a:prstGeom>
            <a:noFill/>
          </p:spPr>
          <p:txBody>
            <a:bodyPr wrap="square" rtlCol="0">
              <a:spAutoFit/>
            </a:bodyPr>
            <a:lstStyle/>
            <a:p>
              <a:pPr>
                <a:lnSpc>
                  <a:spcPts val="2200"/>
                </a:lnSpc>
              </a:pPr>
              <a:r>
                <a:rPr lang="en-US" altLang="zh-CN" sz="1600" b="1" dirty="0">
                  <a:latin typeface="+mn-ea"/>
                </a:rPr>
                <a:t>【2010</a:t>
              </a:r>
              <a:r>
                <a:rPr lang="zh-CN" altLang="en-US" sz="1600" b="1" dirty="0">
                  <a:latin typeface="+mn-ea"/>
                </a:rPr>
                <a:t>年 题</a:t>
              </a:r>
              <a:r>
                <a:rPr lang="en-US" altLang="zh-CN" sz="1600" b="1" dirty="0">
                  <a:latin typeface="+mn-ea"/>
                </a:rPr>
                <a:t>34】</a:t>
              </a:r>
              <a:endParaRPr lang="en-US" altLang="zh-CN" sz="1600" b="1" dirty="0">
                <a:latin typeface="+mn-ea"/>
              </a:endParaRPr>
            </a:p>
            <a:p>
              <a:pPr>
                <a:lnSpc>
                  <a:spcPts val="2200"/>
                </a:lnSpc>
              </a:pPr>
              <a:r>
                <a:rPr lang="en-US" altLang="zh-CN" sz="1600" b="1" dirty="0">
                  <a:latin typeface="+mn-ea"/>
                </a:rPr>
                <a:t>  </a:t>
              </a:r>
              <a:r>
                <a:rPr lang="zh-CN" altLang="en-US" sz="1600" b="1" dirty="0">
                  <a:latin typeface="+mn-ea"/>
                </a:rPr>
                <a:t>在下图所示的采用“存储</a:t>
              </a:r>
              <a:r>
                <a:rPr lang="en-US" altLang="zh-CN" sz="1600" b="1" dirty="0">
                  <a:latin typeface="+mn-ea"/>
                </a:rPr>
                <a:t>-</a:t>
              </a:r>
              <a:r>
                <a:rPr lang="zh-CN" altLang="en-US" sz="1600" b="1" dirty="0">
                  <a:latin typeface="+mn-ea"/>
                </a:rPr>
                <a:t>转发”方式的分组交换网中，</a:t>
              </a:r>
              <a:r>
                <a:rPr lang="en-US" altLang="zh-CN" sz="1600" b="1" dirty="0">
                  <a:latin typeface="+mn-ea"/>
                </a:rPr>
                <a:t> </a:t>
              </a:r>
              <a:r>
                <a:rPr lang="zh-CN" altLang="en-US" sz="1600" b="1" dirty="0">
                  <a:latin typeface="+mn-ea"/>
                </a:rPr>
                <a:t>所有</a:t>
              </a:r>
              <a:endParaRPr lang="en-US" altLang="zh-CN" sz="1600" b="1" dirty="0">
                <a:latin typeface="+mn-ea"/>
              </a:endParaRPr>
            </a:p>
            <a:p>
              <a:pPr>
                <a:lnSpc>
                  <a:spcPts val="2200"/>
                </a:lnSpc>
              </a:pPr>
              <a:r>
                <a:rPr lang="en-US" altLang="zh-CN" sz="1600" b="1" dirty="0">
                  <a:latin typeface="+mn-ea"/>
                </a:rPr>
                <a:t>  </a:t>
              </a:r>
              <a:r>
                <a:rPr lang="zh-CN" altLang="en-US" sz="1600" b="1" dirty="0">
                  <a:latin typeface="+mn-ea"/>
                </a:rPr>
                <a:t>链路的数据传输速率为</a:t>
              </a:r>
              <a:r>
                <a:rPr lang="en-US" altLang="zh-CN" sz="1600" b="1" dirty="0">
                  <a:latin typeface="+mn-ea"/>
                </a:rPr>
                <a:t>100Mbps</a:t>
              </a:r>
              <a:r>
                <a:rPr lang="zh-CN" altLang="en-US" sz="1600" b="1" dirty="0">
                  <a:latin typeface="+mn-ea"/>
                </a:rPr>
                <a:t>，分组大小为</a:t>
              </a:r>
              <a:r>
                <a:rPr lang="en-US" altLang="zh-CN" sz="1600" b="1" dirty="0">
                  <a:latin typeface="+mn-ea"/>
                </a:rPr>
                <a:t>1000B</a:t>
              </a:r>
              <a:r>
                <a:rPr lang="zh-CN" altLang="en-US" sz="1600" b="1" dirty="0">
                  <a:latin typeface="+mn-ea"/>
                </a:rPr>
                <a:t>，</a:t>
              </a:r>
              <a:r>
                <a:rPr lang="en-US" altLang="zh-CN" sz="1600" b="1" dirty="0">
                  <a:latin typeface="+mn-ea"/>
                </a:rPr>
                <a:t> </a:t>
              </a:r>
              <a:r>
                <a:rPr lang="zh-CN" altLang="en-US" sz="1600" b="1" dirty="0">
                  <a:latin typeface="+mn-ea"/>
                </a:rPr>
                <a:t>其</a:t>
              </a:r>
              <a:endParaRPr lang="en-US" altLang="zh-CN" sz="1600" b="1" dirty="0">
                <a:latin typeface="+mn-ea"/>
              </a:endParaRPr>
            </a:p>
            <a:p>
              <a:pPr>
                <a:lnSpc>
                  <a:spcPts val="2200"/>
                </a:lnSpc>
              </a:pPr>
              <a:r>
                <a:rPr lang="en-US" altLang="zh-CN" sz="1600" b="1" dirty="0">
                  <a:latin typeface="+mn-ea"/>
                </a:rPr>
                <a:t>  </a:t>
              </a:r>
              <a:r>
                <a:rPr lang="zh-CN" altLang="en-US" sz="1600" b="1" dirty="0">
                  <a:latin typeface="+mn-ea"/>
                </a:rPr>
                <a:t>中分组头大小为</a:t>
              </a:r>
              <a:r>
                <a:rPr lang="en-US" altLang="zh-CN" sz="1600" b="1" dirty="0">
                  <a:latin typeface="+mn-ea"/>
                </a:rPr>
                <a:t>20B</a:t>
              </a:r>
              <a:r>
                <a:rPr lang="zh-CN" altLang="en-US" sz="1600" b="1" dirty="0">
                  <a:latin typeface="+mn-ea"/>
                </a:rPr>
                <a:t>。若主机</a:t>
              </a:r>
              <a:r>
                <a:rPr lang="en-US" altLang="zh-CN" sz="1600" b="1" dirty="0">
                  <a:latin typeface="+mn-ea"/>
                </a:rPr>
                <a:t>H1</a:t>
              </a:r>
              <a:r>
                <a:rPr lang="zh-CN" altLang="en-US" sz="1600" b="1" dirty="0">
                  <a:latin typeface="+mn-ea"/>
                </a:rPr>
                <a:t>向主机</a:t>
              </a:r>
              <a:r>
                <a:rPr lang="en-US" altLang="zh-CN" sz="1600" b="1" dirty="0">
                  <a:latin typeface="+mn-ea"/>
                </a:rPr>
                <a:t>H2</a:t>
              </a:r>
              <a:r>
                <a:rPr lang="zh-CN" altLang="en-US" sz="1600" b="1" dirty="0">
                  <a:latin typeface="+mn-ea"/>
                </a:rPr>
                <a:t>发送一个大小为</a:t>
              </a:r>
              <a:endParaRPr lang="en-US" altLang="zh-CN" sz="1600" b="1" dirty="0">
                <a:latin typeface="+mn-ea"/>
              </a:endParaRPr>
            </a:p>
            <a:p>
              <a:pPr>
                <a:lnSpc>
                  <a:spcPts val="2200"/>
                </a:lnSpc>
              </a:pPr>
              <a:r>
                <a:rPr lang="en-US" altLang="zh-CN" sz="1600" b="1" dirty="0">
                  <a:latin typeface="+mn-ea"/>
                </a:rPr>
                <a:t>  980 000B</a:t>
              </a:r>
              <a:r>
                <a:rPr lang="zh-CN" altLang="en-US" sz="1600" b="1" dirty="0">
                  <a:latin typeface="+mn-ea"/>
                </a:rPr>
                <a:t>的文件，则在不考虑分组拆装时间和传播延迟的情</a:t>
              </a:r>
              <a:endParaRPr lang="en-US" altLang="zh-CN" sz="1600" b="1" dirty="0">
                <a:latin typeface="+mn-ea"/>
              </a:endParaRPr>
            </a:p>
            <a:p>
              <a:pPr>
                <a:lnSpc>
                  <a:spcPts val="2200"/>
                </a:lnSpc>
              </a:pPr>
              <a:r>
                <a:rPr lang="en-US" altLang="zh-CN" sz="1600" b="1" dirty="0">
                  <a:latin typeface="+mn-ea"/>
                </a:rPr>
                <a:t>  </a:t>
              </a:r>
              <a:r>
                <a:rPr lang="zh-CN" altLang="en-US" sz="1600" b="1" dirty="0">
                  <a:latin typeface="+mn-ea"/>
                </a:rPr>
                <a:t>况下，从</a:t>
              </a:r>
              <a:r>
                <a:rPr lang="en-US" altLang="zh-CN" sz="1600" b="1" dirty="0">
                  <a:latin typeface="+mn-ea"/>
                </a:rPr>
                <a:t>H1</a:t>
              </a:r>
              <a:r>
                <a:rPr lang="zh-CN" altLang="en-US" sz="1600" b="1" dirty="0">
                  <a:latin typeface="+mn-ea"/>
                </a:rPr>
                <a:t>发送开始到</a:t>
              </a:r>
              <a:r>
                <a:rPr lang="en-US" altLang="zh-CN" sz="1600" b="1" dirty="0">
                  <a:latin typeface="+mn-ea"/>
                </a:rPr>
                <a:t>H2</a:t>
              </a:r>
              <a:r>
                <a:rPr lang="zh-CN" altLang="en-US" sz="1600" b="1" dirty="0">
                  <a:latin typeface="+mn-ea"/>
                </a:rPr>
                <a:t>接收完为止，需要的时间至少是</a:t>
              </a:r>
              <a:endParaRPr lang="en-US" altLang="zh-CN" sz="1600" b="1" dirty="0">
                <a:latin typeface="+mn-ea"/>
              </a:endParaRPr>
            </a:p>
            <a:p>
              <a:pPr>
                <a:lnSpc>
                  <a:spcPts val="2200"/>
                </a:lnSpc>
              </a:pPr>
              <a:r>
                <a:rPr lang="zh-CN" altLang="en-US" sz="1600" b="1" dirty="0">
                  <a:latin typeface="+mn-ea"/>
                </a:rPr>
                <a:t>（    ）。</a:t>
              </a:r>
              <a:endParaRPr lang="zh-CN" altLang="en-US" sz="1600" b="1" dirty="0">
                <a:latin typeface="+mn-ea"/>
              </a:endParaRPr>
            </a:p>
          </p:txBody>
        </p:sp>
        <p:sp>
          <p:nvSpPr>
            <p:cNvPr id="19" name="文本框 18"/>
            <p:cNvSpPr txBox="1"/>
            <p:nvPr/>
          </p:nvSpPr>
          <p:spPr>
            <a:xfrm>
              <a:off x="319028" y="4013707"/>
              <a:ext cx="1189394" cy="338554"/>
            </a:xfrm>
            <a:prstGeom prst="rect">
              <a:avLst/>
            </a:prstGeom>
            <a:noFill/>
          </p:spPr>
          <p:txBody>
            <a:bodyPr wrap="square" rtlCol="0">
              <a:spAutoFit/>
            </a:bodyPr>
            <a:lstStyle/>
            <a:p>
              <a:r>
                <a:rPr lang="en-US" altLang="zh-CN" sz="1600" b="1" dirty="0">
                  <a:latin typeface="+mn-ea"/>
                </a:rPr>
                <a:t>A. 80ms</a:t>
              </a:r>
              <a:endParaRPr lang="zh-CN" altLang="en-US" sz="1600" b="1" dirty="0">
                <a:latin typeface="+mn-ea"/>
              </a:endParaRPr>
            </a:p>
          </p:txBody>
        </p:sp>
        <p:sp>
          <p:nvSpPr>
            <p:cNvPr id="20" name="文本框 19"/>
            <p:cNvSpPr txBox="1"/>
            <p:nvPr/>
          </p:nvSpPr>
          <p:spPr>
            <a:xfrm>
              <a:off x="3000049" y="4013707"/>
              <a:ext cx="1430151" cy="338554"/>
            </a:xfrm>
            <a:prstGeom prst="rect">
              <a:avLst/>
            </a:prstGeom>
            <a:noFill/>
          </p:spPr>
          <p:txBody>
            <a:bodyPr wrap="square" rtlCol="0">
              <a:spAutoFit/>
            </a:bodyPr>
            <a:lstStyle/>
            <a:p>
              <a:r>
                <a:rPr lang="en-US" altLang="zh-CN" sz="1600" b="1" dirty="0">
                  <a:latin typeface="+mn-ea"/>
                </a:rPr>
                <a:t>B. 80.08ms</a:t>
              </a:r>
              <a:endParaRPr lang="zh-CN" altLang="en-US" sz="1600" b="1" dirty="0">
                <a:latin typeface="+mn-ea"/>
              </a:endParaRPr>
            </a:p>
          </p:txBody>
        </p:sp>
        <p:sp>
          <p:nvSpPr>
            <p:cNvPr id="21" name="文本框 20"/>
            <p:cNvSpPr txBox="1"/>
            <p:nvPr/>
          </p:nvSpPr>
          <p:spPr>
            <a:xfrm>
              <a:off x="319028" y="4477014"/>
              <a:ext cx="1318204" cy="338554"/>
            </a:xfrm>
            <a:prstGeom prst="rect">
              <a:avLst/>
            </a:prstGeom>
            <a:noFill/>
          </p:spPr>
          <p:txBody>
            <a:bodyPr wrap="square" rtlCol="0">
              <a:spAutoFit/>
            </a:bodyPr>
            <a:lstStyle/>
            <a:p>
              <a:r>
                <a:rPr lang="en-US" altLang="zh-CN" sz="1600" b="1" dirty="0">
                  <a:latin typeface="+mn-ea"/>
                </a:rPr>
                <a:t>C. 80.16ms</a:t>
              </a:r>
              <a:endParaRPr lang="zh-CN" altLang="en-US" sz="1600" b="1" dirty="0">
                <a:latin typeface="+mn-ea"/>
              </a:endParaRPr>
            </a:p>
          </p:txBody>
        </p:sp>
        <p:sp>
          <p:nvSpPr>
            <p:cNvPr id="22" name="文本框 21"/>
            <p:cNvSpPr txBox="1"/>
            <p:nvPr/>
          </p:nvSpPr>
          <p:spPr>
            <a:xfrm>
              <a:off x="3000050" y="4477014"/>
              <a:ext cx="1430150" cy="338554"/>
            </a:xfrm>
            <a:prstGeom prst="rect">
              <a:avLst/>
            </a:prstGeom>
            <a:noFill/>
          </p:spPr>
          <p:txBody>
            <a:bodyPr wrap="square" rtlCol="0">
              <a:spAutoFit/>
            </a:bodyPr>
            <a:lstStyle/>
            <a:p>
              <a:r>
                <a:rPr lang="en-US" altLang="zh-CN" sz="1600" b="1" dirty="0">
                  <a:latin typeface="+mn-ea"/>
                </a:rPr>
                <a:t>D. 80.24ms</a:t>
              </a:r>
              <a:endParaRPr lang="zh-CN" altLang="en-US" sz="1600" b="1" dirty="0">
                <a:latin typeface="+mn-ea"/>
              </a:endParaRPr>
            </a:p>
          </p:txBody>
        </p:sp>
        <p:pic>
          <p:nvPicPr>
            <p:cNvPr id="26" name="图形 25"/>
            <p:cNvPicPr>
              <a:picLocks noChangeAspect="1"/>
            </p:cNvPicPr>
            <p:nvPr/>
          </p:nvPicPr>
          <p:blipFill>
            <a:blip r:embed="rId1" cstate="print">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a:off x="1762141" y="5253379"/>
              <a:ext cx="486891" cy="402495"/>
            </a:xfrm>
            <a:prstGeom prst="rect">
              <a:avLst/>
            </a:prstGeom>
          </p:spPr>
        </p:pic>
        <p:pic>
          <p:nvPicPr>
            <p:cNvPr id="27" name="图形 2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3868" y="5075493"/>
              <a:ext cx="591614" cy="572217"/>
            </a:xfrm>
            <a:prstGeom prst="rect">
              <a:avLst/>
            </a:prstGeom>
          </p:spPr>
        </p:pic>
        <p:pic>
          <p:nvPicPr>
            <p:cNvPr id="28" name="图形 2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60031" y="5075493"/>
              <a:ext cx="591614" cy="572217"/>
            </a:xfrm>
            <a:prstGeom prst="rect">
              <a:avLst/>
            </a:prstGeom>
          </p:spPr>
        </p:pic>
        <p:sp>
          <p:nvSpPr>
            <p:cNvPr id="31" name="文本框 30"/>
            <p:cNvSpPr txBox="1"/>
            <p:nvPr/>
          </p:nvSpPr>
          <p:spPr>
            <a:xfrm>
              <a:off x="412355" y="5647709"/>
              <a:ext cx="415204" cy="338554"/>
            </a:xfrm>
            <a:prstGeom prst="rect">
              <a:avLst/>
            </a:prstGeom>
            <a:noFill/>
          </p:spPr>
          <p:txBody>
            <a:bodyPr wrap="square" rtlCol="0">
              <a:spAutoFit/>
            </a:bodyPr>
            <a:lstStyle/>
            <a:p>
              <a:pPr algn="ctr"/>
              <a:r>
                <a:rPr lang="en-US" altLang="zh-CN" sz="1600" b="1" dirty="0"/>
                <a:t>H1</a:t>
              </a:r>
              <a:endParaRPr lang="zh-CN" altLang="en-US" sz="1600" b="1" dirty="0"/>
            </a:p>
          </p:txBody>
        </p:sp>
        <p:pic>
          <p:nvPicPr>
            <p:cNvPr id="34" name="图形 33"/>
            <p:cNvPicPr>
              <a:picLocks noChangeAspect="1"/>
            </p:cNvPicPr>
            <p:nvPr/>
          </p:nvPicPr>
          <p:blipFill>
            <a:blip r:embed="rId1" cstate="print">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a:off x="3751066" y="5253379"/>
              <a:ext cx="486891" cy="402495"/>
            </a:xfrm>
            <a:prstGeom prst="rect">
              <a:avLst/>
            </a:prstGeom>
          </p:spPr>
        </p:pic>
        <p:pic>
          <p:nvPicPr>
            <p:cNvPr id="36" name="图形 35"/>
            <p:cNvPicPr>
              <a:picLocks noChangeAspect="1"/>
            </p:cNvPicPr>
            <p:nvPr/>
          </p:nvPicPr>
          <p:blipFill>
            <a:blip r:embed="rId1" cstate="print">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a:off x="2756603" y="5838043"/>
              <a:ext cx="486891" cy="402495"/>
            </a:xfrm>
            <a:prstGeom prst="rect">
              <a:avLst/>
            </a:prstGeom>
          </p:spPr>
        </p:pic>
        <p:sp>
          <p:nvSpPr>
            <p:cNvPr id="37" name="文本框 36"/>
            <p:cNvSpPr txBox="1"/>
            <p:nvPr/>
          </p:nvSpPr>
          <p:spPr>
            <a:xfrm>
              <a:off x="5479063" y="5647709"/>
              <a:ext cx="415204" cy="338554"/>
            </a:xfrm>
            <a:prstGeom prst="rect">
              <a:avLst/>
            </a:prstGeom>
            <a:noFill/>
          </p:spPr>
          <p:txBody>
            <a:bodyPr wrap="square" rtlCol="0">
              <a:spAutoFit/>
            </a:bodyPr>
            <a:lstStyle/>
            <a:p>
              <a:pPr algn="ctr"/>
              <a:r>
                <a:rPr lang="en-US" altLang="zh-CN" sz="1600" b="1" dirty="0"/>
                <a:t>H2</a:t>
              </a:r>
              <a:endParaRPr lang="zh-CN" altLang="en-US" sz="1600" b="1" dirty="0"/>
            </a:p>
          </p:txBody>
        </p:sp>
      </p:grpSp>
      <p:sp>
        <p:nvSpPr>
          <p:cNvPr id="46" name="文本框 45"/>
          <p:cNvSpPr txBox="1"/>
          <p:nvPr/>
        </p:nvSpPr>
        <p:spPr>
          <a:xfrm>
            <a:off x="6104367" y="1836184"/>
            <a:ext cx="595677" cy="338554"/>
          </a:xfrm>
          <a:prstGeom prst="rect">
            <a:avLst/>
          </a:prstGeom>
          <a:noFill/>
        </p:spPr>
        <p:txBody>
          <a:bodyPr wrap="square" rtlCol="0">
            <a:spAutoFit/>
          </a:bodyPr>
          <a:lstStyle/>
          <a:p>
            <a:r>
              <a:rPr lang="zh-CN" altLang="en-US" sz="1600" b="1" dirty="0">
                <a:latin typeface="+mn-ea"/>
              </a:rPr>
              <a:t>解析</a:t>
            </a:r>
            <a:endParaRPr lang="zh-CN" altLang="en-US" sz="1600" b="1" dirty="0">
              <a:latin typeface="+mn-ea"/>
            </a:endParaRPr>
          </a:p>
        </p:txBody>
      </p:sp>
      <p:pic>
        <p:nvPicPr>
          <p:cNvPr id="47" name="图片 46" descr="游戏的屏幕&#10;&#10;描述已自动生成"/>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03023" y="2130444"/>
            <a:ext cx="5784177" cy="3056313"/>
          </a:xfrm>
          <a:prstGeom prst="rect">
            <a:avLst/>
          </a:prstGeom>
        </p:spPr>
      </p:pic>
      <p:cxnSp>
        <p:nvCxnSpPr>
          <p:cNvPr id="23" name="直接箭头连接符 22"/>
          <p:cNvCxnSpPr/>
          <p:nvPr/>
        </p:nvCxnSpPr>
        <p:spPr>
          <a:xfrm>
            <a:off x="858773" y="5456539"/>
            <a:ext cx="4626219" cy="0"/>
          </a:xfrm>
          <a:prstGeom prst="straightConnector1">
            <a:avLst/>
          </a:prstGeom>
          <a:ln w="1016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51" name="文本框 50"/>
          <p:cNvSpPr txBox="1"/>
          <p:nvPr/>
        </p:nvSpPr>
        <p:spPr>
          <a:xfrm>
            <a:off x="263096" y="3513336"/>
            <a:ext cx="595677" cy="400110"/>
          </a:xfrm>
          <a:prstGeom prst="rect">
            <a:avLst/>
          </a:prstGeom>
          <a:noFill/>
        </p:spPr>
        <p:txBody>
          <a:bodyPr wrap="square" rtlCol="0">
            <a:spAutoFit/>
          </a:bodyPr>
          <a:lstStyle/>
          <a:p>
            <a:pPr algn="ctr"/>
            <a:r>
              <a:rPr lang="en-US" altLang="zh-CN" sz="2000" b="1" dirty="0">
                <a:solidFill>
                  <a:schemeClr val="accent4"/>
                </a:solidFill>
                <a:latin typeface="+mn-ea"/>
              </a:rPr>
              <a:t>C</a:t>
            </a:r>
            <a:endParaRPr lang="zh-CN" altLang="en-US" sz="2000" b="1" dirty="0">
              <a:solidFill>
                <a:schemeClr val="accent4"/>
              </a:solidFill>
              <a:latin typeface="+mn-ea"/>
            </a:endParaRPr>
          </a:p>
        </p:txBody>
      </p:sp>
      <p:sp>
        <p:nvSpPr>
          <p:cNvPr id="56" name="文本框 55"/>
          <p:cNvSpPr txBox="1"/>
          <p:nvPr/>
        </p:nvSpPr>
        <p:spPr>
          <a:xfrm>
            <a:off x="6149163" y="5137705"/>
            <a:ext cx="5738037" cy="307777"/>
          </a:xfrm>
          <a:prstGeom prst="rect">
            <a:avLst/>
          </a:prstGeom>
          <a:noFill/>
        </p:spPr>
        <p:txBody>
          <a:bodyPr wrap="square" rtlCol="0">
            <a:spAutoFit/>
          </a:bodyPr>
          <a:lstStyle/>
          <a:p>
            <a:r>
              <a:rPr lang="zh-CN" altLang="en-US" sz="1400" b="1" dirty="0">
                <a:latin typeface="+mn-ea"/>
              </a:rPr>
              <a:t>需要的最小时长 </a:t>
            </a:r>
            <a:r>
              <a:rPr lang="en-US" altLang="zh-CN" sz="1400" b="1" dirty="0">
                <a:latin typeface="+mn-ea"/>
              </a:rPr>
              <a:t>= </a:t>
            </a:r>
            <a:r>
              <a:rPr lang="zh-CN" altLang="en-US" sz="1400" b="1" dirty="0">
                <a:latin typeface="+mn-ea"/>
              </a:rPr>
              <a:t>所有分组的发送时延 </a:t>
            </a:r>
            <a:r>
              <a:rPr lang="en-US" altLang="zh-CN" sz="1400" b="1" dirty="0">
                <a:latin typeface="+mn-ea"/>
              </a:rPr>
              <a:t>+ 1</a:t>
            </a:r>
            <a:r>
              <a:rPr lang="zh-CN" altLang="en-US" sz="1400" b="1" dirty="0">
                <a:latin typeface="+mn-ea"/>
              </a:rPr>
              <a:t>个分组的发送时延</a:t>
            </a:r>
            <a:r>
              <a:rPr lang="en-US" altLang="zh-CN" sz="1400" b="1" dirty="0">
                <a:latin typeface="+mn-ea"/>
              </a:rPr>
              <a:t>×2</a:t>
            </a:r>
            <a:endParaRPr lang="zh-CN" altLang="en-US" sz="1400" b="1" dirty="0">
              <a:latin typeface="+mn-ea"/>
            </a:endParaRPr>
          </a:p>
        </p:txBody>
      </p:sp>
      <mc:AlternateContent xmlns:mc="http://schemas.openxmlformats.org/markup-compatibility/2006">
        <mc:Choice xmlns:a14="http://schemas.microsoft.com/office/drawing/2010/main" Requires="a14">
          <p:sp>
            <p:nvSpPr>
              <p:cNvPr id="41" name="文本框 40"/>
              <p:cNvSpPr txBox="1"/>
              <p:nvPr/>
            </p:nvSpPr>
            <p:spPr>
              <a:xfrm>
                <a:off x="6175492" y="5469910"/>
                <a:ext cx="5826916" cy="567078"/>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1000</m:t>
                          </m:r>
                          <m:r>
                            <a:rPr lang="en-US" altLang="zh-CN" b="0" i="1" smtClean="0">
                              <a:latin typeface="Cambria Math" panose="02040503050406030204" pitchFamily="18" charset="0"/>
                            </a:rPr>
                            <m:t>𝐵</m:t>
                          </m:r>
                        </m:num>
                        <m:den>
                          <m:r>
                            <a:rPr lang="en-US" altLang="zh-CN" b="0" i="1" smtClean="0">
                              <a:latin typeface="Cambria Math" panose="02040503050406030204" pitchFamily="18" charset="0"/>
                            </a:rPr>
                            <m:t>100</m:t>
                          </m:r>
                          <m:r>
                            <a:rPr lang="en-US" altLang="zh-CN" b="0" i="1" smtClean="0">
                              <a:latin typeface="Cambria Math" panose="02040503050406030204" pitchFamily="18" charset="0"/>
                            </a:rPr>
                            <m:t>𝑀𝑏</m:t>
                          </m:r>
                          <m:r>
                            <a:rPr lang="en-US" altLang="zh-CN" b="0" i="1" smtClean="0">
                              <a:latin typeface="Cambria Math" panose="02040503050406030204" pitchFamily="18" charset="0"/>
                            </a:rPr>
                            <m:t>/</m:t>
                          </m:r>
                          <m:r>
                            <a:rPr lang="en-US" altLang="zh-CN" b="0" i="1" smtClean="0">
                              <a:latin typeface="Cambria Math" panose="02040503050406030204" pitchFamily="18" charset="0"/>
                            </a:rPr>
                            <m:t>𝑠</m:t>
                          </m:r>
                        </m:den>
                      </m:f>
                      <m:r>
                        <a:rPr lang="en-US" altLang="zh-CN" b="0" i="1" smtClean="0">
                          <a:latin typeface="Cambria Math" panose="02040503050406030204" pitchFamily="18" charset="0"/>
                        </a:rPr>
                        <m:t> </m:t>
                      </m:r>
                      <m:r>
                        <a:rPr lang="en-US" altLang="zh-CN" b="0" i="1" smtClean="0">
                          <a:latin typeface="Cambria Math" panose="02040503050406030204" pitchFamily="18" charset="0"/>
                          <a:ea typeface="Cambria Math" panose="02040503050406030204" pitchFamily="18" charset="0"/>
                        </a:rPr>
                        <m:t>× </m:t>
                      </m:r>
                      <m:f>
                        <m:fPr>
                          <m:ctrlPr>
                            <a:rPr lang="en-US" altLang="zh-CN" b="0"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980000</m:t>
                          </m:r>
                          <m:r>
                            <a:rPr lang="en-US" altLang="zh-CN" b="0" i="1" smtClean="0">
                              <a:latin typeface="Cambria Math" panose="02040503050406030204" pitchFamily="18" charset="0"/>
                              <a:ea typeface="Cambria Math" panose="02040503050406030204" pitchFamily="18" charset="0"/>
                            </a:rPr>
                            <m:t>𝐵</m:t>
                          </m:r>
                        </m:num>
                        <m:den>
                          <m:r>
                            <a:rPr lang="en-US" altLang="zh-CN" b="0" i="1" smtClean="0">
                              <a:latin typeface="Cambria Math" panose="02040503050406030204" pitchFamily="18" charset="0"/>
                              <a:ea typeface="Cambria Math" panose="02040503050406030204" pitchFamily="18" charset="0"/>
                            </a:rPr>
                            <m:t>1000</m:t>
                          </m:r>
                          <m:r>
                            <a:rPr lang="en-US" altLang="zh-CN" b="0" i="1" smtClean="0">
                              <a:latin typeface="Cambria Math" panose="02040503050406030204" pitchFamily="18" charset="0"/>
                              <a:ea typeface="Cambria Math" panose="02040503050406030204" pitchFamily="18" charset="0"/>
                            </a:rPr>
                            <m:t>𝐵</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20</m:t>
                          </m:r>
                          <m:r>
                            <a:rPr lang="en-US" altLang="zh-CN" b="0" i="1" smtClean="0">
                              <a:latin typeface="Cambria Math" panose="02040503050406030204" pitchFamily="18" charset="0"/>
                              <a:ea typeface="Cambria Math" panose="02040503050406030204" pitchFamily="18" charset="0"/>
                            </a:rPr>
                            <m:t>𝐵</m:t>
                          </m:r>
                        </m:den>
                      </m:f>
                      <m:r>
                        <a:rPr lang="en-US" altLang="zh-CN" b="0" i="1" smtClean="0">
                          <a:latin typeface="Cambria Math" panose="02040503050406030204" pitchFamily="18" charset="0"/>
                          <a:ea typeface="Cambria Math" panose="02040503050406030204" pitchFamily="18" charset="0"/>
                        </a:rPr>
                        <m:t>+ </m:t>
                      </m:r>
                      <m:f>
                        <m:fPr>
                          <m:ctrlPr>
                            <a:rPr lang="en-US" altLang="zh-CN" b="0"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1000</m:t>
                          </m:r>
                          <m:r>
                            <a:rPr lang="en-US" altLang="zh-CN" b="0" i="1" smtClean="0">
                              <a:latin typeface="Cambria Math" panose="02040503050406030204" pitchFamily="18" charset="0"/>
                              <a:ea typeface="Cambria Math" panose="02040503050406030204" pitchFamily="18" charset="0"/>
                            </a:rPr>
                            <m:t>𝐵</m:t>
                          </m:r>
                        </m:num>
                        <m:den>
                          <m:r>
                            <a:rPr lang="en-US" altLang="zh-CN" b="0" i="1" smtClean="0">
                              <a:latin typeface="Cambria Math" panose="02040503050406030204" pitchFamily="18" charset="0"/>
                              <a:ea typeface="Cambria Math" panose="02040503050406030204" pitchFamily="18" charset="0"/>
                            </a:rPr>
                            <m:t>100</m:t>
                          </m:r>
                          <m:r>
                            <a:rPr lang="en-US" altLang="zh-CN" b="0" i="1" smtClean="0">
                              <a:latin typeface="Cambria Math" panose="02040503050406030204" pitchFamily="18" charset="0"/>
                              <a:ea typeface="Cambria Math" panose="02040503050406030204" pitchFamily="18" charset="0"/>
                            </a:rPr>
                            <m:t>𝑀𝑏</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𝑠</m:t>
                          </m:r>
                        </m:den>
                      </m:f>
                      <m:r>
                        <a:rPr lang="en-US" altLang="zh-CN" b="0" i="1" smtClean="0">
                          <a:latin typeface="Cambria Math" panose="02040503050406030204" pitchFamily="18" charset="0"/>
                          <a:ea typeface="Cambria Math" panose="02040503050406030204" pitchFamily="18" charset="0"/>
                        </a:rPr>
                        <m:t> ×</m:t>
                      </m:r>
                      <m:r>
                        <a:rPr lang="en-US" altLang="zh-CN" b="0" i="1" smtClean="0">
                          <a:latin typeface="Cambria Math" panose="02040503050406030204" pitchFamily="18" charset="0"/>
                          <a:ea typeface="Cambria Math" panose="02040503050406030204" pitchFamily="18" charset="0"/>
                        </a:rPr>
                        <m:t>2</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80</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16</m:t>
                      </m:r>
                      <m:r>
                        <m:rPr>
                          <m:sty m:val="p"/>
                        </m:rPr>
                        <a:rPr lang="en-US" altLang="zh-CN" i="1">
                          <a:latin typeface="Cambria Math" panose="02040503050406030204" pitchFamily="18" charset="0"/>
                          <a:ea typeface="Cambria Math" panose="02040503050406030204" pitchFamily="18" charset="0"/>
                        </a:rPr>
                        <m:t>ms</m:t>
                      </m:r>
                    </m:oMath>
                  </m:oMathPara>
                </a14:m>
                <a:endParaRPr lang="zh-CN" altLang="en-US" dirty="0"/>
              </a:p>
            </p:txBody>
          </p:sp>
        </mc:Choice>
        <mc:Fallback>
          <p:sp>
            <p:nvSpPr>
              <p:cNvPr id="41" name="文本框 40"/>
              <p:cNvSpPr txBox="1">
                <a:spLocks noRot="1" noChangeAspect="1" noMove="1" noResize="1" noEditPoints="1" noAdjustHandles="1" noChangeArrowheads="1" noChangeShapeType="1" noTextEdit="1"/>
              </p:cNvSpPr>
              <p:nvPr/>
            </p:nvSpPr>
            <p:spPr>
              <a:xfrm>
                <a:off x="6175492" y="5469910"/>
                <a:ext cx="5826916" cy="567078"/>
              </a:xfrm>
              <a:prstGeom prst="rect">
                <a:avLst/>
              </a:prstGeom>
              <a:blipFill rotWithShape="1">
                <a:blip r:embed="rId5"/>
                <a:stretch>
                  <a:fillRect l="-2" t="-4" r="-649" b="8"/>
                </a:stretch>
              </a:blipFill>
            </p:spPr>
            <p:txBody>
              <a:bodyPr/>
              <a:lstStyle/>
              <a:p>
                <a:r>
                  <a:rPr lang="zh-CN" altLang="en-US">
                    <a:noFill/>
                  </a:rPr>
                  <a:t> </a:t>
                </a:r>
              </a:p>
            </p:txBody>
          </p:sp>
        </mc:Fallback>
      </mc:AlternateContent>
    </p:spTree>
    <p:custDataLst>
      <p:tags r:id="rId6"/>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wipe(up)">
                                      <p:cBhvr>
                                        <p:cTn id="7" dur="1000"/>
                                        <p:tgtEl>
                                          <p:spTgt spid="40"/>
                                        </p:tgtEl>
                                      </p:cBhvr>
                                    </p:animEffect>
                                  </p:childTnLst>
                                </p:cTn>
                              </p:par>
                            </p:childTnLst>
                          </p:cTn>
                        </p:par>
                      </p:childTnLst>
                    </p:cTn>
                  </p:par>
                  <p:par>
                    <p:cTn id="8" fill="hold">
                      <p:stCondLst>
                        <p:cond delay="indefinite"/>
                      </p:stCondLst>
                      <p:childTnLst>
                        <p:par>
                          <p:cTn id="9" fill="hold">
                            <p:stCondLst>
                              <p:cond delay="0"/>
                            </p:stCondLst>
                            <p:childTnLst>
                              <p:par>
                                <p:cTn id="10" presetID="30" presetClass="entr" presetSubtype="0" fill="hold" grpId="0" nodeType="clickEffect">
                                  <p:stCondLst>
                                    <p:cond delay="0"/>
                                  </p:stCondLst>
                                  <p:childTnLst>
                                    <p:set>
                                      <p:cBhvr>
                                        <p:cTn id="11" dur="1" fill="hold">
                                          <p:stCondLst>
                                            <p:cond delay="0"/>
                                          </p:stCondLst>
                                        </p:cTn>
                                        <p:tgtEl>
                                          <p:spTgt spid="51"/>
                                        </p:tgtEl>
                                        <p:attrNameLst>
                                          <p:attrName>style.visibility</p:attrName>
                                        </p:attrNameLst>
                                      </p:cBhvr>
                                      <p:to>
                                        <p:strVal val="visible"/>
                                      </p:to>
                                    </p:set>
                                    <p:animEffect transition="in" filter="fade">
                                      <p:cBhvr>
                                        <p:cTn id="12" dur="800" decel="100000"/>
                                        <p:tgtEl>
                                          <p:spTgt spid="51"/>
                                        </p:tgtEl>
                                      </p:cBhvr>
                                    </p:animEffect>
                                    <p:anim calcmode="lin" valueType="num">
                                      <p:cBhvr>
                                        <p:cTn id="13" dur="800" decel="100000" fill="hold"/>
                                        <p:tgtEl>
                                          <p:spTgt spid="51"/>
                                        </p:tgtEl>
                                        <p:attrNameLst>
                                          <p:attrName>style.rotation</p:attrName>
                                        </p:attrNameLst>
                                      </p:cBhvr>
                                      <p:tavLst>
                                        <p:tav tm="0">
                                          <p:val>
                                            <p:fltVal val="-90"/>
                                          </p:val>
                                        </p:tav>
                                        <p:tav tm="100000">
                                          <p:val>
                                            <p:fltVal val="0"/>
                                          </p:val>
                                        </p:tav>
                                      </p:tavLst>
                                    </p:anim>
                                    <p:anim calcmode="lin" valueType="num">
                                      <p:cBhvr>
                                        <p:cTn id="14" dur="800" decel="100000" fill="hold"/>
                                        <p:tgtEl>
                                          <p:spTgt spid="51"/>
                                        </p:tgtEl>
                                        <p:attrNameLst>
                                          <p:attrName>ppt_x</p:attrName>
                                        </p:attrNameLst>
                                      </p:cBhvr>
                                      <p:tavLst>
                                        <p:tav tm="0">
                                          <p:val>
                                            <p:strVal val="#ppt_x+0.4"/>
                                          </p:val>
                                        </p:tav>
                                        <p:tav tm="100000">
                                          <p:val>
                                            <p:strVal val="#ppt_x-0.05"/>
                                          </p:val>
                                        </p:tav>
                                      </p:tavLst>
                                    </p:anim>
                                    <p:anim calcmode="lin" valueType="num">
                                      <p:cBhvr>
                                        <p:cTn id="15" dur="800" decel="100000" fill="hold"/>
                                        <p:tgtEl>
                                          <p:spTgt spid="51"/>
                                        </p:tgtEl>
                                        <p:attrNameLst>
                                          <p:attrName>ppt_y</p:attrName>
                                        </p:attrNameLst>
                                      </p:cBhvr>
                                      <p:tavLst>
                                        <p:tav tm="0">
                                          <p:val>
                                            <p:strVal val="#ppt_y-0.4"/>
                                          </p:val>
                                        </p:tav>
                                        <p:tav tm="100000">
                                          <p:val>
                                            <p:strVal val="#ppt_y+0.1"/>
                                          </p:val>
                                        </p:tav>
                                      </p:tavLst>
                                    </p:anim>
                                    <p:anim calcmode="lin" valueType="num">
                                      <p:cBhvr>
                                        <p:cTn id="16" dur="200" accel="100000" fill="hold">
                                          <p:stCondLst>
                                            <p:cond delay="800"/>
                                          </p:stCondLst>
                                        </p:cTn>
                                        <p:tgtEl>
                                          <p:spTgt spid="51"/>
                                        </p:tgtEl>
                                        <p:attrNameLst>
                                          <p:attrName>ppt_x</p:attrName>
                                        </p:attrNameLst>
                                      </p:cBhvr>
                                      <p:tavLst>
                                        <p:tav tm="0">
                                          <p:val>
                                            <p:strVal val="#ppt_x-0.05"/>
                                          </p:val>
                                        </p:tav>
                                        <p:tav tm="100000">
                                          <p:val>
                                            <p:strVal val="#ppt_x"/>
                                          </p:val>
                                        </p:tav>
                                      </p:tavLst>
                                    </p:anim>
                                    <p:anim calcmode="lin" valueType="num">
                                      <p:cBhvr>
                                        <p:cTn id="17" dur="200" accel="100000" fill="hold">
                                          <p:stCondLst>
                                            <p:cond delay="800"/>
                                          </p:stCondLst>
                                        </p:cTn>
                                        <p:tgtEl>
                                          <p:spTgt spid="51"/>
                                        </p:tgtEl>
                                        <p:attrNameLst>
                                          <p:attrName>ppt_y</p:attrName>
                                        </p:attrNameLst>
                                      </p:cBhvr>
                                      <p:tavLst>
                                        <p:tav tm="0">
                                          <p:val>
                                            <p:strVal val="#ppt_y+0.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wipe(up)">
                                      <p:cBhvr>
                                        <p:cTn id="22" dur="500"/>
                                        <p:tgtEl>
                                          <p:spTgt spid="18"/>
                                        </p:tgtEl>
                                      </p:cBhvr>
                                    </p:animEffect>
                                  </p:childTnLst>
                                </p:cTn>
                              </p:par>
                            </p:childTnLst>
                          </p:cTn>
                        </p:par>
                        <p:par>
                          <p:cTn id="23" fill="hold">
                            <p:stCondLst>
                              <p:cond delay="500"/>
                            </p:stCondLst>
                            <p:childTnLst>
                              <p:par>
                                <p:cTn id="24" presetID="53" presetClass="entr" presetSubtype="16" fill="hold" grpId="0" nodeType="afterEffect">
                                  <p:stCondLst>
                                    <p:cond delay="0"/>
                                  </p:stCondLst>
                                  <p:childTnLst>
                                    <p:set>
                                      <p:cBhvr>
                                        <p:cTn id="25" dur="1" fill="hold">
                                          <p:stCondLst>
                                            <p:cond delay="0"/>
                                          </p:stCondLst>
                                        </p:cTn>
                                        <p:tgtEl>
                                          <p:spTgt spid="46"/>
                                        </p:tgtEl>
                                        <p:attrNameLst>
                                          <p:attrName>style.visibility</p:attrName>
                                        </p:attrNameLst>
                                      </p:cBhvr>
                                      <p:to>
                                        <p:strVal val="visible"/>
                                      </p:to>
                                    </p:set>
                                    <p:anim calcmode="lin" valueType="num">
                                      <p:cBhvr>
                                        <p:cTn id="26" dur="500" fill="hold"/>
                                        <p:tgtEl>
                                          <p:spTgt spid="46"/>
                                        </p:tgtEl>
                                        <p:attrNameLst>
                                          <p:attrName>ppt_w</p:attrName>
                                        </p:attrNameLst>
                                      </p:cBhvr>
                                      <p:tavLst>
                                        <p:tav tm="0">
                                          <p:val>
                                            <p:fltVal val="0"/>
                                          </p:val>
                                        </p:tav>
                                        <p:tav tm="100000">
                                          <p:val>
                                            <p:strVal val="#ppt_w"/>
                                          </p:val>
                                        </p:tav>
                                      </p:tavLst>
                                    </p:anim>
                                    <p:anim calcmode="lin" valueType="num">
                                      <p:cBhvr>
                                        <p:cTn id="27" dur="500" fill="hold"/>
                                        <p:tgtEl>
                                          <p:spTgt spid="46"/>
                                        </p:tgtEl>
                                        <p:attrNameLst>
                                          <p:attrName>ppt_h</p:attrName>
                                        </p:attrNameLst>
                                      </p:cBhvr>
                                      <p:tavLst>
                                        <p:tav tm="0">
                                          <p:val>
                                            <p:fltVal val="0"/>
                                          </p:val>
                                        </p:tav>
                                        <p:tav tm="100000">
                                          <p:val>
                                            <p:strVal val="#ppt_h"/>
                                          </p:val>
                                        </p:tav>
                                      </p:tavLst>
                                    </p:anim>
                                    <p:animEffect transition="in" filter="fade">
                                      <p:cBhvr>
                                        <p:cTn id="28" dur="500"/>
                                        <p:tgtEl>
                                          <p:spTgt spid="46"/>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23"/>
                                        </p:tgtEl>
                                        <p:attrNameLst>
                                          <p:attrName>style.visibility</p:attrName>
                                        </p:attrNameLst>
                                      </p:cBhvr>
                                      <p:to>
                                        <p:strVal val="visible"/>
                                      </p:to>
                                    </p:set>
                                    <p:animEffect transition="in" filter="wipe(left)">
                                      <p:cBhvr>
                                        <p:cTn id="33" dur="1000"/>
                                        <p:tgtEl>
                                          <p:spTgt spid="23"/>
                                        </p:tgtEl>
                                      </p:cBhvr>
                                    </p:animEffect>
                                  </p:childTnLst>
                                </p:cTn>
                              </p:par>
                            </p:childTnLst>
                          </p:cTn>
                        </p:par>
                      </p:childTnLst>
                    </p:cTn>
                  </p:par>
                  <p:par>
                    <p:cTn id="34" fill="hold">
                      <p:stCondLst>
                        <p:cond delay="indefinite"/>
                      </p:stCondLst>
                      <p:childTnLst>
                        <p:par>
                          <p:cTn id="35" fill="hold">
                            <p:stCondLst>
                              <p:cond delay="0"/>
                            </p:stCondLst>
                            <p:childTnLst>
                              <p:par>
                                <p:cTn id="36" presetID="30" presetClass="entr" presetSubtype="0" fill="hold" nodeType="clickEffect">
                                  <p:stCondLst>
                                    <p:cond delay="0"/>
                                  </p:stCondLst>
                                  <p:childTnLst>
                                    <p:set>
                                      <p:cBhvr>
                                        <p:cTn id="37" dur="1" fill="hold">
                                          <p:stCondLst>
                                            <p:cond delay="0"/>
                                          </p:stCondLst>
                                        </p:cTn>
                                        <p:tgtEl>
                                          <p:spTgt spid="47"/>
                                        </p:tgtEl>
                                        <p:attrNameLst>
                                          <p:attrName>style.visibility</p:attrName>
                                        </p:attrNameLst>
                                      </p:cBhvr>
                                      <p:to>
                                        <p:strVal val="visible"/>
                                      </p:to>
                                    </p:set>
                                    <p:animEffect transition="in" filter="fade">
                                      <p:cBhvr>
                                        <p:cTn id="38" dur="800" decel="100000"/>
                                        <p:tgtEl>
                                          <p:spTgt spid="47"/>
                                        </p:tgtEl>
                                      </p:cBhvr>
                                    </p:animEffect>
                                    <p:anim calcmode="lin" valueType="num">
                                      <p:cBhvr>
                                        <p:cTn id="39" dur="800" decel="100000" fill="hold"/>
                                        <p:tgtEl>
                                          <p:spTgt spid="47"/>
                                        </p:tgtEl>
                                        <p:attrNameLst>
                                          <p:attrName>style.rotation</p:attrName>
                                        </p:attrNameLst>
                                      </p:cBhvr>
                                      <p:tavLst>
                                        <p:tav tm="0">
                                          <p:val>
                                            <p:fltVal val="-90"/>
                                          </p:val>
                                        </p:tav>
                                        <p:tav tm="100000">
                                          <p:val>
                                            <p:fltVal val="0"/>
                                          </p:val>
                                        </p:tav>
                                      </p:tavLst>
                                    </p:anim>
                                    <p:anim calcmode="lin" valueType="num">
                                      <p:cBhvr>
                                        <p:cTn id="40" dur="800" decel="100000" fill="hold"/>
                                        <p:tgtEl>
                                          <p:spTgt spid="47"/>
                                        </p:tgtEl>
                                        <p:attrNameLst>
                                          <p:attrName>ppt_x</p:attrName>
                                        </p:attrNameLst>
                                      </p:cBhvr>
                                      <p:tavLst>
                                        <p:tav tm="0">
                                          <p:val>
                                            <p:strVal val="#ppt_x+0.4"/>
                                          </p:val>
                                        </p:tav>
                                        <p:tav tm="100000">
                                          <p:val>
                                            <p:strVal val="#ppt_x-0.05"/>
                                          </p:val>
                                        </p:tav>
                                      </p:tavLst>
                                    </p:anim>
                                    <p:anim calcmode="lin" valueType="num">
                                      <p:cBhvr>
                                        <p:cTn id="41" dur="800" decel="100000" fill="hold"/>
                                        <p:tgtEl>
                                          <p:spTgt spid="47"/>
                                        </p:tgtEl>
                                        <p:attrNameLst>
                                          <p:attrName>ppt_y</p:attrName>
                                        </p:attrNameLst>
                                      </p:cBhvr>
                                      <p:tavLst>
                                        <p:tav tm="0">
                                          <p:val>
                                            <p:strVal val="#ppt_y-0.4"/>
                                          </p:val>
                                        </p:tav>
                                        <p:tav tm="100000">
                                          <p:val>
                                            <p:strVal val="#ppt_y+0.1"/>
                                          </p:val>
                                        </p:tav>
                                      </p:tavLst>
                                    </p:anim>
                                    <p:anim calcmode="lin" valueType="num">
                                      <p:cBhvr>
                                        <p:cTn id="42" dur="200" accel="100000" fill="hold">
                                          <p:stCondLst>
                                            <p:cond delay="800"/>
                                          </p:stCondLst>
                                        </p:cTn>
                                        <p:tgtEl>
                                          <p:spTgt spid="47"/>
                                        </p:tgtEl>
                                        <p:attrNameLst>
                                          <p:attrName>ppt_x</p:attrName>
                                        </p:attrNameLst>
                                      </p:cBhvr>
                                      <p:tavLst>
                                        <p:tav tm="0">
                                          <p:val>
                                            <p:strVal val="#ppt_x-0.05"/>
                                          </p:val>
                                        </p:tav>
                                        <p:tav tm="100000">
                                          <p:val>
                                            <p:strVal val="#ppt_x"/>
                                          </p:val>
                                        </p:tav>
                                      </p:tavLst>
                                    </p:anim>
                                    <p:anim calcmode="lin" valueType="num">
                                      <p:cBhvr>
                                        <p:cTn id="43" dur="200" accel="100000" fill="hold">
                                          <p:stCondLst>
                                            <p:cond delay="800"/>
                                          </p:stCondLst>
                                        </p:cTn>
                                        <p:tgtEl>
                                          <p:spTgt spid="47"/>
                                        </p:tgtEl>
                                        <p:attrNameLst>
                                          <p:attrName>ppt_y</p:attrName>
                                        </p:attrNameLst>
                                      </p:cBhvr>
                                      <p:tavLst>
                                        <p:tav tm="0">
                                          <p:val>
                                            <p:strVal val="#ppt_y+0.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42" presetClass="entr" presetSubtype="0" fill="hold" nodeType="clickEffect">
                                  <p:stCondLst>
                                    <p:cond delay="0"/>
                                  </p:stCondLst>
                                  <p:childTnLst>
                                    <p:set>
                                      <p:cBhvr>
                                        <p:cTn id="47" dur="1" fill="hold">
                                          <p:stCondLst>
                                            <p:cond delay="0"/>
                                          </p:stCondLst>
                                        </p:cTn>
                                        <p:tgtEl>
                                          <p:spTgt spid="43"/>
                                        </p:tgtEl>
                                        <p:attrNameLst>
                                          <p:attrName>style.visibility</p:attrName>
                                        </p:attrNameLst>
                                      </p:cBhvr>
                                      <p:to>
                                        <p:strVal val="visible"/>
                                      </p:to>
                                    </p:set>
                                    <p:animEffect transition="in" filter="fade">
                                      <p:cBhvr>
                                        <p:cTn id="48" dur="500"/>
                                        <p:tgtEl>
                                          <p:spTgt spid="43"/>
                                        </p:tgtEl>
                                      </p:cBhvr>
                                    </p:animEffect>
                                    <p:anim calcmode="lin" valueType="num">
                                      <p:cBhvr>
                                        <p:cTn id="49" dur="500" fill="hold"/>
                                        <p:tgtEl>
                                          <p:spTgt spid="43"/>
                                        </p:tgtEl>
                                        <p:attrNameLst>
                                          <p:attrName>ppt_x</p:attrName>
                                        </p:attrNameLst>
                                      </p:cBhvr>
                                      <p:tavLst>
                                        <p:tav tm="0">
                                          <p:val>
                                            <p:strVal val="#ppt_x"/>
                                          </p:val>
                                        </p:tav>
                                        <p:tav tm="100000">
                                          <p:val>
                                            <p:strVal val="#ppt_x"/>
                                          </p:val>
                                        </p:tav>
                                      </p:tavLst>
                                    </p:anim>
                                    <p:anim calcmode="lin" valueType="num">
                                      <p:cBhvr>
                                        <p:cTn id="50" dur="500" fill="hold"/>
                                        <p:tgtEl>
                                          <p:spTgt spid="43"/>
                                        </p:tgtEl>
                                        <p:attrNameLst>
                                          <p:attrName>ppt_y</p:attrName>
                                        </p:attrNameLst>
                                      </p:cBhvr>
                                      <p:tavLst>
                                        <p:tav tm="0">
                                          <p:val>
                                            <p:strVal val="#ppt_y+.1"/>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2" presetClass="entr" presetSubtype="8" fill="hold" grpId="0" nodeType="clickEffect">
                                  <p:stCondLst>
                                    <p:cond delay="0"/>
                                  </p:stCondLst>
                                  <p:childTnLst>
                                    <p:set>
                                      <p:cBhvr>
                                        <p:cTn id="54" dur="1" fill="hold">
                                          <p:stCondLst>
                                            <p:cond delay="0"/>
                                          </p:stCondLst>
                                        </p:cTn>
                                        <p:tgtEl>
                                          <p:spTgt spid="56"/>
                                        </p:tgtEl>
                                        <p:attrNameLst>
                                          <p:attrName>style.visibility</p:attrName>
                                        </p:attrNameLst>
                                      </p:cBhvr>
                                      <p:to>
                                        <p:strVal val="visible"/>
                                      </p:to>
                                    </p:set>
                                    <p:animEffect transition="in" filter="wipe(left)">
                                      <p:cBhvr>
                                        <p:cTn id="55" dur="1000"/>
                                        <p:tgtEl>
                                          <p:spTgt spid="56"/>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8" fill="hold" grpId="0" nodeType="clickEffect">
                                  <p:stCondLst>
                                    <p:cond delay="0"/>
                                  </p:stCondLst>
                                  <p:childTnLst>
                                    <p:set>
                                      <p:cBhvr>
                                        <p:cTn id="59" dur="1" fill="hold">
                                          <p:stCondLst>
                                            <p:cond delay="0"/>
                                          </p:stCondLst>
                                        </p:cTn>
                                        <p:tgtEl>
                                          <p:spTgt spid="41"/>
                                        </p:tgtEl>
                                        <p:attrNameLst>
                                          <p:attrName>style.visibility</p:attrName>
                                        </p:attrNameLst>
                                      </p:cBhvr>
                                      <p:to>
                                        <p:strVal val="visible"/>
                                      </p:to>
                                    </p:set>
                                    <p:animEffect transition="in" filter="wipe(left)">
                                      <p:cBhvr>
                                        <p:cTn id="60" dur="1000"/>
                                        <p:tgtEl>
                                          <p:spTgt spid="41"/>
                                        </p:tgtEl>
                                      </p:cBhvr>
                                    </p:animEffect>
                                  </p:childTnLst>
                                </p:cTn>
                              </p:par>
                            </p:childTnLst>
                          </p:cTn>
                        </p:par>
                      </p:childTnLst>
                    </p:cTn>
                  </p:par>
                  <p:par>
                    <p:cTn id="61" fill="hold">
                      <p:stCondLst>
                        <p:cond delay="indefinite"/>
                      </p:stCondLst>
                      <p:childTnLst>
                        <p:par>
                          <p:cTn id="62" fill="hold">
                            <p:stCondLst>
                              <p:cond delay="0"/>
                            </p:stCondLst>
                            <p:childTnLst>
                              <p:par>
                                <p:cTn id="63" presetID="47" presetClass="entr" presetSubtype="0" fill="hold" grpId="0" nodeType="clickEffect">
                                  <p:stCondLst>
                                    <p:cond delay="0"/>
                                  </p:stCondLst>
                                  <p:childTnLst>
                                    <p:set>
                                      <p:cBhvr>
                                        <p:cTn id="64" dur="1" fill="hold">
                                          <p:stCondLst>
                                            <p:cond delay="0"/>
                                          </p:stCondLst>
                                        </p:cTn>
                                        <p:tgtEl>
                                          <p:spTgt spid="58"/>
                                        </p:tgtEl>
                                        <p:attrNameLst>
                                          <p:attrName>style.visibility</p:attrName>
                                        </p:attrNameLst>
                                      </p:cBhvr>
                                      <p:to>
                                        <p:strVal val="visible"/>
                                      </p:to>
                                    </p:set>
                                    <p:animEffect transition="in" filter="fade">
                                      <p:cBhvr>
                                        <p:cTn id="65" dur="1000"/>
                                        <p:tgtEl>
                                          <p:spTgt spid="58"/>
                                        </p:tgtEl>
                                      </p:cBhvr>
                                    </p:animEffect>
                                    <p:anim calcmode="lin" valueType="num">
                                      <p:cBhvr>
                                        <p:cTn id="66" dur="1000" fill="hold"/>
                                        <p:tgtEl>
                                          <p:spTgt spid="58"/>
                                        </p:tgtEl>
                                        <p:attrNameLst>
                                          <p:attrName>ppt_x</p:attrName>
                                        </p:attrNameLst>
                                      </p:cBhvr>
                                      <p:tavLst>
                                        <p:tav tm="0">
                                          <p:val>
                                            <p:strVal val="#ppt_x"/>
                                          </p:val>
                                        </p:tav>
                                        <p:tav tm="100000">
                                          <p:val>
                                            <p:strVal val="#ppt_x"/>
                                          </p:val>
                                        </p:tav>
                                      </p:tavLst>
                                    </p:anim>
                                    <p:anim calcmode="lin" valueType="num">
                                      <p:cBhvr>
                                        <p:cTn id="67" dur="1000" fill="hold"/>
                                        <p:tgtEl>
                                          <p:spTgt spid="58"/>
                                        </p:tgtEl>
                                        <p:attrNameLst>
                                          <p:attrName>ppt_y</p:attrName>
                                        </p:attrNameLst>
                                      </p:cBhvr>
                                      <p:tavLst>
                                        <p:tav tm="0">
                                          <p:val>
                                            <p:strVal val="#ppt_y-.1"/>
                                          </p:val>
                                        </p:tav>
                                        <p:tav tm="100000">
                                          <p:val>
                                            <p:strVal val="#ppt_y"/>
                                          </p:val>
                                        </p:tav>
                                      </p:tavLst>
                                    </p:anim>
                                  </p:childTnLst>
                                </p:cTn>
                              </p:par>
                            </p:childTnLst>
                          </p:cTn>
                        </p:par>
                      </p:childTnLst>
                    </p:cTn>
                  </p:par>
                  <p:par>
                    <p:cTn id="68" fill="hold">
                      <p:stCondLst>
                        <p:cond delay="indefinite"/>
                      </p:stCondLst>
                      <p:childTnLst>
                        <p:par>
                          <p:cTn id="69" fill="hold">
                            <p:stCondLst>
                              <p:cond delay="0"/>
                            </p:stCondLst>
                            <p:childTnLst>
                              <p:par>
                                <p:cTn id="70" presetID="47" presetClass="entr" presetSubtype="0" fill="hold" grpId="0" nodeType="clickEffect">
                                  <p:stCondLst>
                                    <p:cond delay="0"/>
                                  </p:stCondLst>
                                  <p:childTnLst>
                                    <p:set>
                                      <p:cBhvr>
                                        <p:cTn id="71" dur="1" fill="hold">
                                          <p:stCondLst>
                                            <p:cond delay="0"/>
                                          </p:stCondLst>
                                        </p:cTn>
                                        <p:tgtEl>
                                          <p:spTgt spid="59"/>
                                        </p:tgtEl>
                                        <p:attrNameLst>
                                          <p:attrName>style.visibility</p:attrName>
                                        </p:attrNameLst>
                                      </p:cBhvr>
                                      <p:to>
                                        <p:strVal val="visible"/>
                                      </p:to>
                                    </p:set>
                                    <p:animEffect transition="in" filter="fade">
                                      <p:cBhvr>
                                        <p:cTn id="72" dur="1000"/>
                                        <p:tgtEl>
                                          <p:spTgt spid="59"/>
                                        </p:tgtEl>
                                      </p:cBhvr>
                                    </p:animEffect>
                                    <p:anim calcmode="lin" valueType="num">
                                      <p:cBhvr>
                                        <p:cTn id="73" dur="1000" fill="hold"/>
                                        <p:tgtEl>
                                          <p:spTgt spid="59"/>
                                        </p:tgtEl>
                                        <p:attrNameLst>
                                          <p:attrName>ppt_x</p:attrName>
                                        </p:attrNameLst>
                                      </p:cBhvr>
                                      <p:tavLst>
                                        <p:tav tm="0">
                                          <p:val>
                                            <p:strVal val="#ppt_x"/>
                                          </p:val>
                                        </p:tav>
                                        <p:tav tm="100000">
                                          <p:val>
                                            <p:strVal val="#ppt_x"/>
                                          </p:val>
                                        </p:tav>
                                      </p:tavLst>
                                    </p:anim>
                                    <p:anim calcmode="lin" valueType="num">
                                      <p:cBhvr>
                                        <p:cTn id="74" dur="1000" fill="hold"/>
                                        <p:tgtEl>
                                          <p:spTgt spid="59"/>
                                        </p:tgtEl>
                                        <p:attrNameLst>
                                          <p:attrName>ppt_y</p:attrName>
                                        </p:attrNameLst>
                                      </p:cBhvr>
                                      <p:tavLst>
                                        <p:tav tm="0">
                                          <p:val>
                                            <p:strVal val="#ppt_y-.1"/>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47" presetClass="entr" presetSubtype="0" fill="hold" grpId="0" nodeType="clickEffect">
                                  <p:stCondLst>
                                    <p:cond delay="0"/>
                                  </p:stCondLst>
                                  <p:childTnLst>
                                    <p:set>
                                      <p:cBhvr>
                                        <p:cTn id="78" dur="1" fill="hold">
                                          <p:stCondLst>
                                            <p:cond delay="0"/>
                                          </p:stCondLst>
                                        </p:cTn>
                                        <p:tgtEl>
                                          <p:spTgt spid="60"/>
                                        </p:tgtEl>
                                        <p:attrNameLst>
                                          <p:attrName>style.visibility</p:attrName>
                                        </p:attrNameLst>
                                      </p:cBhvr>
                                      <p:to>
                                        <p:strVal val="visible"/>
                                      </p:to>
                                    </p:set>
                                    <p:animEffect transition="in" filter="fade">
                                      <p:cBhvr>
                                        <p:cTn id="79" dur="1000"/>
                                        <p:tgtEl>
                                          <p:spTgt spid="60"/>
                                        </p:tgtEl>
                                      </p:cBhvr>
                                    </p:animEffect>
                                    <p:anim calcmode="lin" valueType="num">
                                      <p:cBhvr>
                                        <p:cTn id="80" dur="1000" fill="hold"/>
                                        <p:tgtEl>
                                          <p:spTgt spid="60"/>
                                        </p:tgtEl>
                                        <p:attrNameLst>
                                          <p:attrName>ppt_x</p:attrName>
                                        </p:attrNameLst>
                                      </p:cBhvr>
                                      <p:tavLst>
                                        <p:tav tm="0">
                                          <p:val>
                                            <p:strVal val="#ppt_x"/>
                                          </p:val>
                                        </p:tav>
                                        <p:tav tm="100000">
                                          <p:val>
                                            <p:strVal val="#ppt_x"/>
                                          </p:val>
                                        </p:tav>
                                      </p:tavLst>
                                    </p:anim>
                                    <p:anim calcmode="lin" valueType="num">
                                      <p:cBhvr>
                                        <p:cTn id="81" dur="1000" fill="hold"/>
                                        <p:tgtEl>
                                          <p:spTgt spid="60"/>
                                        </p:tgtEl>
                                        <p:attrNameLst>
                                          <p:attrName>ppt_y</p:attrName>
                                        </p:attrNameLst>
                                      </p:cBhvr>
                                      <p:tavLst>
                                        <p:tav tm="0">
                                          <p:val>
                                            <p:strVal val="#ppt_y-.1"/>
                                          </p:val>
                                        </p:tav>
                                        <p:tav tm="100000">
                                          <p:val>
                                            <p:strVal val="#ppt_y"/>
                                          </p:val>
                                        </p:tav>
                                      </p:tavLst>
                                    </p:anim>
                                  </p:childTnLst>
                                </p:cTn>
                              </p:par>
                            </p:childTnLst>
                          </p:cTn>
                        </p:par>
                      </p:childTnLst>
                    </p:cTn>
                  </p:par>
                  <p:par>
                    <p:cTn id="82" fill="hold">
                      <p:stCondLst>
                        <p:cond delay="indefinite"/>
                      </p:stCondLst>
                      <p:childTnLst>
                        <p:par>
                          <p:cTn id="83" fill="hold">
                            <p:stCondLst>
                              <p:cond delay="0"/>
                            </p:stCondLst>
                            <p:childTnLst>
                              <p:par>
                                <p:cTn id="84" presetID="47" presetClass="entr" presetSubtype="0" fill="hold" grpId="0" nodeType="clickEffect">
                                  <p:stCondLst>
                                    <p:cond delay="0"/>
                                  </p:stCondLst>
                                  <p:childTnLst>
                                    <p:set>
                                      <p:cBhvr>
                                        <p:cTn id="85" dur="1" fill="hold">
                                          <p:stCondLst>
                                            <p:cond delay="0"/>
                                          </p:stCondLst>
                                        </p:cTn>
                                        <p:tgtEl>
                                          <p:spTgt spid="61"/>
                                        </p:tgtEl>
                                        <p:attrNameLst>
                                          <p:attrName>style.visibility</p:attrName>
                                        </p:attrNameLst>
                                      </p:cBhvr>
                                      <p:to>
                                        <p:strVal val="visible"/>
                                      </p:to>
                                    </p:set>
                                    <p:animEffect transition="in" filter="fade">
                                      <p:cBhvr>
                                        <p:cTn id="86" dur="1000"/>
                                        <p:tgtEl>
                                          <p:spTgt spid="61"/>
                                        </p:tgtEl>
                                      </p:cBhvr>
                                    </p:animEffect>
                                    <p:anim calcmode="lin" valueType="num">
                                      <p:cBhvr>
                                        <p:cTn id="87" dur="1000" fill="hold"/>
                                        <p:tgtEl>
                                          <p:spTgt spid="61"/>
                                        </p:tgtEl>
                                        <p:attrNameLst>
                                          <p:attrName>ppt_x</p:attrName>
                                        </p:attrNameLst>
                                      </p:cBhvr>
                                      <p:tavLst>
                                        <p:tav tm="0">
                                          <p:val>
                                            <p:strVal val="#ppt_x"/>
                                          </p:val>
                                        </p:tav>
                                        <p:tav tm="100000">
                                          <p:val>
                                            <p:strVal val="#ppt_x"/>
                                          </p:val>
                                        </p:tav>
                                      </p:tavLst>
                                    </p:anim>
                                    <p:anim calcmode="lin" valueType="num">
                                      <p:cBhvr>
                                        <p:cTn id="88" dur="1000" fill="hold"/>
                                        <p:tgtEl>
                                          <p:spTgt spid="6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p:bldP spid="59" grpId="0"/>
      <p:bldP spid="60" grpId="0"/>
      <p:bldP spid="61" grpId="0"/>
      <p:bldP spid="46" grpId="0"/>
      <p:bldP spid="51" grpId="0"/>
      <p:bldP spid="56" grpId="0"/>
      <p:bldP spid="41"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1214938" y="3329852"/>
            <a:ext cx="7210213" cy="523220"/>
            <a:chOff x="1214938" y="3329852"/>
            <a:chExt cx="7210213" cy="523220"/>
          </a:xfrm>
        </p:grpSpPr>
        <p:sp>
          <p:nvSpPr>
            <p:cNvPr id="161" name="文本框 160"/>
            <p:cNvSpPr txBox="1"/>
            <p:nvPr/>
          </p:nvSpPr>
          <p:spPr>
            <a:xfrm>
              <a:off x="1214938" y="3329852"/>
              <a:ext cx="1334228" cy="523220"/>
            </a:xfrm>
            <a:prstGeom prst="rect">
              <a:avLst/>
            </a:prstGeom>
            <a:noFill/>
          </p:spPr>
          <p:txBody>
            <a:bodyPr wrap="square" rtlCol="0">
              <a:spAutoFit/>
            </a:bodyPr>
            <a:lstStyle/>
            <a:p>
              <a:pPr algn="ctr"/>
              <a:r>
                <a:rPr lang="zh-CN" altLang="en-US" sz="2800" b="1" dirty="0">
                  <a:solidFill>
                    <a:schemeClr val="accent1"/>
                  </a:solidFill>
                </a:rPr>
                <a:t>主导？</a:t>
              </a:r>
              <a:endParaRPr lang="zh-CN" altLang="en-US" sz="2800" b="1" dirty="0">
                <a:solidFill>
                  <a:schemeClr val="accent1"/>
                </a:solidFill>
              </a:endParaRPr>
            </a:p>
          </p:txBody>
        </p:sp>
        <p:sp>
          <p:nvSpPr>
            <p:cNvPr id="163" name="文本框 162"/>
            <p:cNvSpPr txBox="1"/>
            <p:nvPr/>
          </p:nvSpPr>
          <p:spPr>
            <a:xfrm>
              <a:off x="7090923" y="3329852"/>
              <a:ext cx="1334228" cy="523220"/>
            </a:xfrm>
            <a:prstGeom prst="rect">
              <a:avLst/>
            </a:prstGeom>
            <a:noFill/>
          </p:spPr>
          <p:txBody>
            <a:bodyPr wrap="square" rtlCol="0">
              <a:spAutoFit/>
            </a:bodyPr>
            <a:lstStyle/>
            <a:p>
              <a:pPr algn="ctr"/>
              <a:r>
                <a:rPr lang="zh-CN" altLang="en-US" sz="2800" b="1" dirty="0">
                  <a:solidFill>
                    <a:schemeClr val="accent1"/>
                  </a:solidFill>
                </a:rPr>
                <a:t>主导？</a:t>
              </a:r>
              <a:endParaRPr lang="zh-CN" altLang="en-US" sz="2800" b="1" dirty="0">
                <a:solidFill>
                  <a:schemeClr val="accent1"/>
                </a:solidFill>
              </a:endParaRPr>
            </a:p>
          </p:txBody>
        </p:sp>
      </p:grpSp>
      <p:grpSp>
        <p:nvGrpSpPr>
          <p:cNvPr id="6" name="组合 5"/>
          <p:cNvGrpSpPr/>
          <p:nvPr/>
        </p:nvGrpSpPr>
        <p:grpSpPr>
          <a:xfrm>
            <a:off x="978550" y="5668951"/>
            <a:ext cx="7431778" cy="523220"/>
            <a:chOff x="978550" y="5668951"/>
            <a:chExt cx="7431778" cy="523220"/>
          </a:xfrm>
        </p:grpSpPr>
        <p:sp>
          <p:nvSpPr>
            <p:cNvPr id="159" name="文本框 158"/>
            <p:cNvSpPr txBox="1"/>
            <p:nvPr/>
          </p:nvSpPr>
          <p:spPr>
            <a:xfrm>
              <a:off x="978550" y="5668951"/>
              <a:ext cx="1587421" cy="523220"/>
            </a:xfrm>
            <a:prstGeom prst="rect">
              <a:avLst/>
            </a:prstGeom>
            <a:noFill/>
          </p:spPr>
          <p:txBody>
            <a:bodyPr wrap="square" rtlCol="0">
              <a:spAutoFit/>
            </a:bodyPr>
            <a:lstStyle/>
            <a:p>
              <a:pPr algn="ctr"/>
              <a:r>
                <a:rPr lang="zh-CN" altLang="en-US" sz="2800" b="1" dirty="0">
                  <a:solidFill>
                    <a:schemeClr val="accent1"/>
                  </a:solidFill>
                </a:rPr>
                <a:t>不考虑</a:t>
              </a:r>
              <a:endParaRPr lang="zh-CN" altLang="en-US" sz="2800" b="1" dirty="0">
                <a:solidFill>
                  <a:schemeClr val="accent1"/>
                </a:solidFill>
              </a:endParaRPr>
            </a:p>
          </p:txBody>
        </p:sp>
        <p:sp>
          <p:nvSpPr>
            <p:cNvPr id="164" name="文本框 163"/>
            <p:cNvSpPr txBox="1"/>
            <p:nvPr/>
          </p:nvSpPr>
          <p:spPr>
            <a:xfrm>
              <a:off x="6822907" y="5668951"/>
              <a:ext cx="1587421" cy="523220"/>
            </a:xfrm>
            <a:prstGeom prst="rect">
              <a:avLst/>
            </a:prstGeom>
            <a:noFill/>
          </p:spPr>
          <p:txBody>
            <a:bodyPr wrap="square" rtlCol="0">
              <a:spAutoFit/>
            </a:bodyPr>
            <a:lstStyle/>
            <a:p>
              <a:pPr algn="ctr"/>
              <a:r>
                <a:rPr lang="zh-CN" altLang="en-US" sz="2800" b="1" dirty="0">
                  <a:solidFill>
                    <a:schemeClr val="accent1"/>
                  </a:solidFill>
                </a:rPr>
                <a:t>不考虑</a:t>
              </a:r>
              <a:endParaRPr lang="zh-CN" altLang="en-US" sz="2800" b="1" dirty="0">
                <a:solidFill>
                  <a:schemeClr val="accent1"/>
                </a:solidFill>
              </a:endParaRPr>
            </a:p>
          </p:txBody>
        </p:sp>
      </p:grpSp>
      <p:grpSp>
        <p:nvGrpSpPr>
          <p:cNvPr id="4" name="组合 3"/>
          <p:cNvGrpSpPr/>
          <p:nvPr/>
        </p:nvGrpSpPr>
        <p:grpSpPr>
          <a:xfrm>
            <a:off x="304800" y="749300"/>
            <a:ext cx="6192344" cy="400110"/>
            <a:chOff x="424117" y="898245"/>
            <a:chExt cx="6192344" cy="400110"/>
          </a:xfrm>
        </p:grpSpPr>
        <p:sp>
          <p:nvSpPr>
            <p:cNvPr id="2" name="平行四边形 1"/>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p:cNvSpPr txBox="1"/>
            <p:nvPr/>
          </p:nvSpPr>
          <p:spPr>
            <a:xfrm>
              <a:off x="1052423" y="898245"/>
              <a:ext cx="5564038" cy="400110"/>
            </a:xfrm>
            <a:prstGeom prst="rect">
              <a:avLst/>
            </a:prstGeom>
            <a:noFill/>
          </p:spPr>
          <p:txBody>
            <a:bodyPr wrap="square" rtlCol="0">
              <a:spAutoFit/>
            </a:bodyPr>
            <a:lstStyle/>
            <a:p>
              <a:r>
                <a:rPr lang="zh-CN" altLang="en-US" sz="2000" b="1" dirty="0"/>
                <a:t>计算机网络的性能指标</a:t>
              </a:r>
              <a:endParaRPr lang="zh-CN" altLang="en-US" sz="2000" b="1" dirty="0"/>
            </a:p>
          </p:txBody>
        </p:sp>
      </p:grpSp>
      <p:sp>
        <p:nvSpPr>
          <p:cNvPr id="86" name="îṡ1îḑè"/>
          <p:cNvSpPr/>
          <p:nvPr/>
        </p:nvSpPr>
        <p:spPr>
          <a:xfrm>
            <a:off x="304800" y="1299908"/>
            <a:ext cx="1334228" cy="482600"/>
          </a:xfrm>
          <a:prstGeom prst="rect">
            <a:avLst/>
          </a:prstGeom>
          <a:solidFill>
            <a:schemeClr val="bg2">
              <a:lumMod val="90000"/>
            </a:schemeClr>
          </a:solidFill>
          <a:ln w="12700" cap="rnd">
            <a:noFill/>
            <a:prstDash val="solid"/>
            <a:rou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r>
              <a:rPr lang="zh-CN" altLang="en-US" b="1" dirty="0">
                <a:solidFill>
                  <a:schemeClr val="bg1"/>
                </a:solidFill>
              </a:rPr>
              <a:t>速率</a:t>
            </a:r>
            <a:endParaRPr lang="en-GB" b="1" dirty="0">
              <a:solidFill>
                <a:schemeClr val="bg1"/>
              </a:solidFill>
            </a:endParaRPr>
          </a:p>
        </p:txBody>
      </p:sp>
      <p:sp>
        <p:nvSpPr>
          <p:cNvPr id="87" name="îṧḻîḍê"/>
          <p:cNvSpPr/>
          <p:nvPr/>
        </p:nvSpPr>
        <p:spPr>
          <a:xfrm>
            <a:off x="1768825" y="1299908"/>
            <a:ext cx="1334228" cy="482600"/>
          </a:xfrm>
          <a:prstGeom prst="rect">
            <a:avLst/>
          </a:prstGeom>
          <a:solidFill>
            <a:schemeClr val="bg2">
              <a:lumMod val="90000"/>
            </a:schemeClr>
          </a:solidFill>
          <a:ln w="12700" cap="rnd">
            <a:noFill/>
            <a:prstDash val="solid"/>
            <a:rou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r>
              <a:rPr lang="zh-CN" altLang="en-US" b="1" dirty="0">
                <a:solidFill>
                  <a:schemeClr val="bg1"/>
                </a:solidFill>
              </a:rPr>
              <a:t>带宽</a:t>
            </a:r>
            <a:endParaRPr lang="en-GB" b="1" dirty="0">
              <a:solidFill>
                <a:schemeClr val="bg1"/>
              </a:solidFill>
            </a:endParaRPr>
          </a:p>
        </p:txBody>
      </p:sp>
      <p:sp>
        <p:nvSpPr>
          <p:cNvPr id="88" name="iṡlíďè"/>
          <p:cNvSpPr/>
          <p:nvPr/>
        </p:nvSpPr>
        <p:spPr>
          <a:xfrm>
            <a:off x="3232850" y="1299908"/>
            <a:ext cx="1334228" cy="482600"/>
          </a:xfrm>
          <a:prstGeom prst="rect">
            <a:avLst/>
          </a:prstGeom>
          <a:solidFill>
            <a:schemeClr val="bg2">
              <a:lumMod val="90000"/>
            </a:schemeClr>
          </a:solidFill>
          <a:ln w="12700" cap="rnd">
            <a:noFill/>
            <a:prstDash val="solid"/>
            <a:rou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r>
              <a:rPr lang="zh-CN" altLang="en-US" b="1" dirty="0">
                <a:solidFill>
                  <a:srgbClr val="FFFFFF"/>
                </a:solidFill>
              </a:rPr>
              <a:t>吞吐量</a:t>
            </a:r>
            <a:endParaRPr lang="en-GB" b="1" dirty="0">
              <a:solidFill>
                <a:srgbClr val="FFFFFF"/>
              </a:solidFill>
            </a:endParaRPr>
          </a:p>
        </p:txBody>
      </p:sp>
      <p:sp>
        <p:nvSpPr>
          <p:cNvPr id="89" name="iṥľïdè"/>
          <p:cNvSpPr/>
          <p:nvPr/>
        </p:nvSpPr>
        <p:spPr>
          <a:xfrm>
            <a:off x="4696875" y="1299908"/>
            <a:ext cx="1334228" cy="482600"/>
          </a:xfrm>
          <a:prstGeom prst="rect">
            <a:avLst/>
          </a:prstGeom>
          <a:solidFill>
            <a:schemeClr val="bg2">
              <a:lumMod val="90000"/>
            </a:schemeClr>
          </a:solidFill>
          <a:ln w="12700" cap="rnd">
            <a:noFill/>
            <a:prstDash val="solid"/>
            <a:rou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r>
              <a:rPr lang="zh-CN" altLang="en-US" b="1" dirty="0">
                <a:solidFill>
                  <a:schemeClr val="bg1"/>
                </a:solidFill>
              </a:rPr>
              <a:t>时延</a:t>
            </a:r>
            <a:endParaRPr lang="en-GB" b="1" dirty="0">
              <a:solidFill>
                <a:schemeClr val="bg1"/>
              </a:solidFill>
            </a:endParaRPr>
          </a:p>
        </p:txBody>
      </p:sp>
      <p:sp>
        <p:nvSpPr>
          <p:cNvPr id="90" name="îśľîḍé"/>
          <p:cNvSpPr/>
          <p:nvPr/>
        </p:nvSpPr>
        <p:spPr>
          <a:xfrm>
            <a:off x="7624925" y="1299908"/>
            <a:ext cx="1334228" cy="482600"/>
          </a:xfrm>
          <a:prstGeom prst="rect">
            <a:avLst/>
          </a:prstGeom>
          <a:solidFill>
            <a:schemeClr val="bg2">
              <a:lumMod val="90000"/>
            </a:schemeClr>
          </a:solidFill>
          <a:ln w="12700" cap="rnd">
            <a:noFill/>
            <a:prstDash val="solid"/>
            <a:rou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r>
              <a:rPr lang="zh-CN" altLang="en-US" b="1" dirty="0">
                <a:solidFill>
                  <a:schemeClr val="bg1"/>
                </a:solidFill>
              </a:rPr>
              <a:t>往返时间</a:t>
            </a:r>
            <a:endParaRPr lang="en-GB" b="1" dirty="0">
              <a:solidFill>
                <a:schemeClr val="bg1"/>
              </a:solidFill>
            </a:endParaRPr>
          </a:p>
        </p:txBody>
      </p:sp>
      <p:sp>
        <p:nvSpPr>
          <p:cNvPr id="91" name="îśľîḍé"/>
          <p:cNvSpPr/>
          <p:nvPr/>
        </p:nvSpPr>
        <p:spPr>
          <a:xfrm>
            <a:off x="6160900" y="1299908"/>
            <a:ext cx="1334228" cy="482600"/>
          </a:xfrm>
          <a:prstGeom prst="rect">
            <a:avLst/>
          </a:prstGeom>
          <a:solidFill>
            <a:schemeClr val="bg2">
              <a:lumMod val="90000"/>
            </a:schemeClr>
          </a:solidFill>
          <a:ln w="12700" cap="rnd">
            <a:noFill/>
            <a:prstDash val="solid"/>
            <a:rou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r>
              <a:rPr lang="zh-CN" altLang="en-US" b="1" dirty="0">
                <a:solidFill>
                  <a:schemeClr val="bg1"/>
                </a:solidFill>
              </a:rPr>
              <a:t>时延带宽积</a:t>
            </a:r>
            <a:endParaRPr lang="en-GB" b="1" dirty="0">
              <a:solidFill>
                <a:schemeClr val="bg1"/>
              </a:solidFill>
            </a:endParaRPr>
          </a:p>
        </p:txBody>
      </p:sp>
      <p:sp>
        <p:nvSpPr>
          <p:cNvPr id="92" name="îśľîḍé"/>
          <p:cNvSpPr/>
          <p:nvPr/>
        </p:nvSpPr>
        <p:spPr>
          <a:xfrm>
            <a:off x="9088950" y="1299908"/>
            <a:ext cx="1334228" cy="482600"/>
          </a:xfrm>
          <a:prstGeom prst="rect">
            <a:avLst/>
          </a:prstGeom>
          <a:solidFill>
            <a:schemeClr val="bg2">
              <a:lumMod val="90000"/>
            </a:schemeClr>
          </a:solidFill>
          <a:ln w="12700" cap="rnd">
            <a:noFill/>
            <a:prstDash val="solid"/>
            <a:rou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r>
              <a:rPr lang="zh-CN" altLang="en-US" b="1" dirty="0">
                <a:solidFill>
                  <a:schemeClr val="bg1"/>
                </a:solidFill>
              </a:rPr>
              <a:t>利用率</a:t>
            </a:r>
            <a:endParaRPr lang="en-GB" b="1" dirty="0">
              <a:solidFill>
                <a:schemeClr val="bg1"/>
              </a:solidFill>
            </a:endParaRPr>
          </a:p>
        </p:txBody>
      </p:sp>
      <p:sp>
        <p:nvSpPr>
          <p:cNvPr id="93" name="îśľîḍé"/>
          <p:cNvSpPr/>
          <p:nvPr/>
        </p:nvSpPr>
        <p:spPr>
          <a:xfrm>
            <a:off x="10552974" y="1299908"/>
            <a:ext cx="1334228" cy="482600"/>
          </a:xfrm>
          <a:prstGeom prst="rect">
            <a:avLst/>
          </a:prstGeom>
          <a:solidFill>
            <a:schemeClr val="bg2">
              <a:lumMod val="90000"/>
            </a:schemeClr>
          </a:solidFill>
          <a:ln w="12700" cap="rnd">
            <a:noFill/>
            <a:prstDash val="solid"/>
            <a:rou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r>
              <a:rPr lang="zh-CN" altLang="en-US" b="1" dirty="0">
                <a:solidFill>
                  <a:schemeClr val="bg1"/>
                </a:solidFill>
              </a:rPr>
              <a:t>丢包率</a:t>
            </a:r>
            <a:endParaRPr lang="en-GB" b="1" dirty="0">
              <a:solidFill>
                <a:schemeClr val="bg1"/>
              </a:solidFill>
            </a:endParaRPr>
          </a:p>
        </p:txBody>
      </p:sp>
      <p:sp>
        <p:nvSpPr>
          <p:cNvPr id="35" name="îṧḻîḍê"/>
          <p:cNvSpPr/>
          <p:nvPr/>
        </p:nvSpPr>
        <p:spPr>
          <a:xfrm>
            <a:off x="4696873" y="1299908"/>
            <a:ext cx="1334228" cy="482600"/>
          </a:xfrm>
          <a:prstGeom prst="rect">
            <a:avLst/>
          </a:prstGeom>
          <a:solidFill>
            <a:schemeClr val="accent4"/>
          </a:solidFill>
          <a:ln w="12700" cap="rnd">
            <a:noFill/>
            <a:prstDash val="solid"/>
            <a:round/>
          </a:ln>
          <a:effectLst>
            <a:outerShdw blurRad="254000" dist="127000" algn="ctr" rotWithShape="0">
              <a:schemeClr val="accent4">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r>
              <a:rPr lang="zh-CN" altLang="en-US" b="1" dirty="0">
                <a:solidFill>
                  <a:schemeClr val="bg1"/>
                </a:solidFill>
              </a:rPr>
              <a:t>时延</a:t>
            </a:r>
            <a:endParaRPr lang="en-GB" b="1" dirty="0">
              <a:solidFill>
                <a:schemeClr val="bg1"/>
              </a:solidFill>
            </a:endParaRPr>
          </a:p>
        </p:txBody>
      </p:sp>
      <p:grpSp>
        <p:nvGrpSpPr>
          <p:cNvPr id="5" name="组合 4"/>
          <p:cNvGrpSpPr/>
          <p:nvPr/>
        </p:nvGrpSpPr>
        <p:grpSpPr>
          <a:xfrm>
            <a:off x="1234827" y="2240289"/>
            <a:ext cx="10115847" cy="3317803"/>
            <a:chOff x="1234827" y="2240289"/>
            <a:chExt cx="10115847" cy="3317803"/>
          </a:xfrm>
        </p:grpSpPr>
        <p:sp>
          <p:nvSpPr>
            <p:cNvPr id="34" name="文本框 33"/>
            <p:cNvSpPr txBox="1"/>
            <p:nvPr/>
          </p:nvSpPr>
          <p:spPr>
            <a:xfrm>
              <a:off x="2435939" y="4839428"/>
              <a:ext cx="1334228" cy="369332"/>
            </a:xfrm>
            <a:prstGeom prst="rect">
              <a:avLst/>
            </a:prstGeom>
            <a:noFill/>
          </p:spPr>
          <p:txBody>
            <a:bodyPr wrap="square" rtlCol="0">
              <a:spAutoFit/>
            </a:bodyPr>
            <a:lstStyle/>
            <a:p>
              <a:r>
                <a:rPr lang="zh-CN" altLang="en-US" b="1" dirty="0"/>
                <a:t>不方便计算</a:t>
              </a:r>
              <a:endParaRPr lang="zh-CN" altLang="en-US" b="1" dirty="0"/>
            </a:p>
          </p:txBody>
        </p:sp>
        <p:sp>
          <p:nvSpPr>
            <p:cNvPr id="36" name="文本框 35"/>
            <p:cNvSpPr txBox="1"/>
            <p:nvPr/>
          </p:nvSpPr>
          <p:spPr>
            <a:xfrm>
              <a:off x="8292039" y="4890827"/>
              <a:ext cx="1334228" cy="369332"/>
            </a:xfrm>
            <a:prstGeom prst="rect">
              <a:avLst/>
            </a:prstGeom>
            <a:noFill/>
          </p:spPr>
          <p:txBody>
            <a:bodyPr wrap="square" rtlCol="0">
              <a:spAutoFit/>
            </a:bodyPr>
            <a:lstStyle/>
            <a:p>
              <a:r>
                <a:rPr lang="zh-CN" altLang="en-US" b="1" dirty="0"/>
                <a:t>不方便计算</a:t>
              </a:r>
              <a:endParaRPr lang="zh-CN" altLang="en-US" b="1" dirty="0"/>
            </a:p>
          </p:txBody>
        </p:sp>
        <p:sp>
          <p:nvSpPr>
            <p:cNvPr id="32" name="椭圆 31"/>
            <p:cNvSpPr/>
            <p:nvPr/>
          </p:nvSpPr>
          <p:spPr>
            <a:xfrm>
              <a:off x="1234827" y="4490096"/>
              <a:ext cx="1067996" cy="1067996"/>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latin typeface="+mn-ea"/>
                </a:rPr>
                <a:t>排队时延</a:t>
              </a:r>
              <a:endParaRPr lang="zh-CN" altLang="en-US" b="1" dirty="0">
                <a:latin typeface="+mn-ea"/>
              </a:endParaRPr>
            </a:p>
          </p:txBody>
        </p:sp>
        <p:sp>
          <p:nvSpPr>
            <p:cNvPr id="33" name="椭圆 32"/>
            <p:cNvSpPr/>
            <p:nvPr/>
          </p:nvSpPr>
          <p:spPr>
            <a:xfrm>
              <a:off x="7090923" y="4490096"/>
              <a:ext cx="1067996" cy="1067996"/>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latin typeface="+mn-ea"/>
                </a:rPr>
                <a:t>处理时延</a:t>
              </a:r>
              <a:endParaRPr lang="zh-CN" altLang="en-US" b="1" dirty="0">
                <a:latin typeface="+mn-ea"/>
              </a:endParaRPr>
            </a:p>
          </p:txBody>
        </p:sp>
        <p:sp>
          <p:nvSpPr>
            <p:cNvPr id="10" name="椭圆 9"/>
            <p:cNvSpPr/>
            <p:nvPr/>
          </p:nvSpPr>
          <p:spPr>
            <a:xfrm>
              <a:off x="1234827" y="2240289"/>
              <a:ext cx="1067996" cy="1067996"/>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latin typeface="+mn-ea"/>
                </a:rPr>
                <a:t>发送</a:t>
              </a:r>
              <a:endParaRPr lang="en-US" altLang="zh-CN" b="1" dirty="0">
                <a:latin typeface="+mn-ea"/>
              </a:endParaRPr>
            </a:p>
            <a:p>
              <a:pPr algn="ctr"/>
              <a:r>
                <a:rPr lang="zh-CN" altLang="en-US" b="1" dirty="0">
                  <a:latin typeface="+mn-ea"/>
                </a:rPr>
                <a:t>时延</a:t>
              </a:r>
              <a:endParaRPr lang="zh-CN" altLang="en-US" b="1" dirty="0">
                <a:latin typeface="+mn-ea"/>
              </a:endParaRPr>
            </a:p>
          </p:txBody>
        </p:sp>
        <p:sp>
          <p:nvSpPr>
            <p:cNvPr id="13" name="文本框 12"/>
            <p:cNvSpPr txBox="1"/>
            <p:nvPr/>
          </p:nvSpPr>
          <p:spPr>
            <a:xfrm>
              <a:off x="2693455" y="2337115"/>
              <a:ext cx="1954306" cy="369332"/>
            </a:xfrm>
            <a:prstGeom prst="rect">
              <a:avLst/>
            </a:prstGeom>
            <a:noFill/>
          </p:spPr>
          <p:txBody>
            <a:bodyPr wrap="square" rtlCol="0">
              <a:spAutoFit/>
            </a:bodyPr>
            <a:lstStyle/>
            <a:p>
              <a:pPr algn="ctr"/>
              <a:r>
                <a:rPr lang="zh-CN" altLang="en-US" b="1" dirty="0"/>
                <a:t>分组长度（</a:t>
              </a:r>
              <a:r>
                <a:rPr lang="en-US" altLang="zh-CN" b="1" dirty="0"/>
                <a:t>b</a:t>
              </a:r>
              <a:r>
                <a:rPr lang="zh-CN" altLang="en-US" b="1" dirty="0"/>
                <a:t>）</a:t>
              </a:r>
              <a:endParaRPr lang="zh-CN" altLang="en-US" b="1" dirty="0"/>
            </a:p>
          </p:txBody>
        </p:sp>
        <p:cxnSp>
          <p:nvCxnSpPr>
            <p:cNvPr id="15" name="直接连接符 14"/>
            <p:cNvCxnSpPr/>
            <p:nvPr/>
          </p:nvCxnSpPr>
          <p:spPr>
            <a:xfrm>
              <a:off x="2693455" y="2729471"/>
              <a:ext cx="1873624"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94" name="文本框 93"/>
            <p:cNvSpPr txBox="1"/>
            <p:nvPr/>
          </p:nvSpPr>
          <p:spPr>
            <a:xfrm>
              <a:off x="2693455" y="2764473"/>
              <a:ext cx="1954306" cy="369332"/>
            </a:xfrm>
            <a:prstGeom prst="rect">
              <a:avLst/>
            </a:prstGeom>
            <a:noFill/>
          </p:spPr>
          <p:txBody>
            <a:bodyPr wrap="square" rtlCol="0">
              <a:spAutoFit/>
            </a:bodyPr>
            <a:lstStyle/>
            <a:p>
              <a:pPr algn="ctr"/>
              <a:r>
                <a:rPr lang="zh-CN" altLang="en-US" b="1" dirty="0"/>
                <a:t>发送速率（</a:t>
              </a:r>
              <a:r>
                <a:rPr lang="en-US" altLang="zh-CN" b="1" dirty="0"/>
                <a:t>b/s</a:t>
              </a:r>
              <a:r>
                <a:rPr lang="zh-CN" altLang="en-US" b="1" dirty="0"/>
                <a:t>）</a:t>
              </a:r>
              <a:endParaRPr lang="zh-CN" altLang="en-US" b="1" dirty="0"/>
            </a:p>
          </p:txBody>
        </p:sp>
        <p:sp>
          <p:nvSpPr>
            <p:cNvPr id="95" name="文本框 94"/>
            <p:cNvSpPr txBox="1"/>
            <p:nvPr/>
          </p:nvSpPr>
          <p:spPr>
            <a:xfrm>
              <a:off x="2382327" y="2516773"/>
              <a:ext cx="367288" cy="400110"/>
            </a:xfrm>
            <a:prstGeom prst="rect">
              <a:avLst/>
            </a:prstGeom>
            <a:noFill/>
          </p:spPr>
          <p:txBody>
            <a:bodyPr wrap="square" rtlCol="0">
              <a:spAutoFit/>
            </a:bodyPr>
            <a:lstStyle/>
            <a:p>
              <a:r>
                <a:rPr lang="en-US" altLang="zh-CN" sz="2000" b="1" dirty="0"/>
                <a:t>=</a:t>
              </a:r>
              <a:endParaRPr lang="zh-CN" altLang="en-US" sz="2000" b="1" dirty="0"/>
            </a:p>
          </p:txBody>
        </p:sp>
        <p:sp>
          <p:nvSpPr>
            <p:cNvPr id="135" name="椭圆 134"/>
            <p:cNvSpPr/>
            <p:nvPr/>
          </p:nvSpPr>
          <p:spPr>
            <a:xfrm>
              <a:off x="7090923" y="2240289"/>
              <a:ext cx="1067996" cy="1067996"/>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latin typeface="+mn-ea"/>
                </a:rPr>
                <a:t>传播</a:t>
              </a:r>
              <a:endParaRPr lang="en-US" altLang="zh-CN" b="1" dirty="0">
                <a:latin typeface="+mn-ea"/>
              </a:endParaRPr>
            </a:p>
            <a:p>
              <a:pPr algn="ctr"/>
              <a:r>
                <a:rPr lang="zh-CN" altLang="en-US" b="1" dirty="0">
                  <a:latin typeface="+mn-ea"/>
                </a:rPr>
                <a:t>时延</a:t>
              </a:r>
              <a:endParaRPr lang="zh-CN" altLang="en-US" b="1" dirty="0">
                <a:latin typeface="+mn-ea"/>
              </a:endParaRPr>
            </a:p>
          </p:txBody>
        </p:sp>
        <p:sp>
          <p:nvSpPr>
            <p:cNvPr id="136" name="文本框 135"/>
            <p:cNvSpPr txBox="1"/>
            <p:nvPr/>
          </p:nvSpPr>
          <p:spPr>
            <a:xfrm>
              <a:off x="8553924" y="2337115"/>
              <a:ext cx="2273665" cy="369332"/>
            </a:xfrm>
            <a:prstGeom prst="rect">
              <a:avLst/>
            </a:prstGeom>
            <a:noFill/>
          </p:spPr>
          <p:txBody>
            <a:bodyPr wrap="square" rtlCol="0">
              <a:spAutoFit/>
            </a:bodyPr>
            <a:lstStyle/>
            <a:p>
              <a:pPr algn="ctr"/>
              <a:r>
                <a:rPr lang="zh-CN" altLang="en-US" b="1" dirty="0"/>
                <a:t>信道长度（</a:t>
              </a:r>
              <a:r>
                <a:rPr lang="en-US" altLang="zh-CN" b="1" dirty="0"/>
                <a:t>m</a:t>
              </a:r>
              <a:r>
                <a:rPr lang="zh-CN" altLang="en-US" b="1" dirty="0"/>
                <a:t>）</a:t>
              </a:r>
              <a:endParaRPr lang="zh-CN" altLang="en-US" b="1" dirty="0"/>
            </a:p>
          </p:txBody>
        </p:sp>
        <p:cxnSp>
          <p:nvCxnSpPr>
            <p:cNvPr id="137" name="直接连接符 136"/>
            <p:cNvCxnSpPr/>
            <p:nvPr/>
          </p:nvCxnSpPr>
          <p:spPr>
            <a:xfrm>
              <a:off x="8553925" y="2729471"/>
              <a:ext cx="227366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38" name="文本框 137"/>
            <p:cNvSpPr txBox="1"/>
            <p:nvPr/>
          </p:nvSpPr>
          <p:spPr>
            <a:xfrm>
              <a:off x="8553924" y="2764473"/>
              <a:ext cx="2273665" cy="369332"/>
            </a:xfrm>
            <a:prstGeom prst="rect">
              <a:avLst/>
            </a:prstGeom>
            <a:noFill/>
          </p:spPr>
          <p:txBody>
            <a:bodyPr wrap="square" rtlCol="0">
              <a:spAutoFit/>
            </a:bodyPr>
            <a:lstStyle/>
            <a:p>
              <a:pPr algn="ctr"/>
              <a:r>
                <a:rPr lang="zh-CN" altLang="en-US" b="1" dirty="0"/>
                <a:t>信号传播速率（</a:t>
              </a:r>
              <a:r>
                <a:rPr lang="en-US" altLang="zh-CN" b="1" dirty="0"/>
                <a:t>m/s</a:t>
              </a:r>
              <a:r>
                <a:rPr lang="zh-CN" altLang="en-US" b="1" dirty="0"/>
                <a:t>）</a:t>
              </a:r>
              <a:endParaRPr lang="zh-CN" altLang="en-US" b="1" dirty="0"/>
            </a:p>
          </p:txBody>
        </p:sp>
        <p:sp>
          <p:nvSpPr>
            <p:cNvPr id="139" name="文本框 138"/>
            <p:cNvSpPr txBox="1"/>
            <p:nvPr/>
          </p:nvSpPr>
          <p:spPr>
            <a:xfrm>
              <a:off x="8242797" y="2516773"/>
              <a:ext cx="367288" cy="400110"/>
            </a:xfrm>
            <a:prstGeom prst="rect">
              <a:avLst/>
            </a:prstGeom>
            <a:noFill/>
          </p:spPr>
          <p:txBody>
            <a:bodyPr wrap="square" rtlCol="0">
              <a:spAutoFit/>
            </a:bodyPr>
            <a:lstStyle/>
            <a:p>
              <a:r>
                <a:rPr lang="en-US" altLang="zh-CN" sz="2000" b="1" dirty="0"/>
                <a:t>=</a:t>
              </a:r>
              <a:endParaRPr lang="zh-CN" altLang="en-US" sz="2000" b="1" dirty="0"/>
            </a:p>
          </p:txBody>
        </p:sp>
        <p:sp>
          <p:nvSpPr>
            <p:cNvPr id="38" name="文本框 37"/>
            <p:cNvSpPr txBox="1"/>
            <p:nvPr/>
          </p:nvSpPr>
          <p:spPr>
            <a:xfrm>
              <a:off x="8542889" y="3258647"/>
              <a:ext cx="2807785" cy="830997"/>
            </a:xfrm>
            <a:prstGeom prst="rect">
              <a:avLst/>
            </a:prstGeom>
            <a:noFill/>
          </p:spPr>
          <p:txBody>
            <a:bodyPr wrap="square" rtlCol="0">
              <a:spAutoFit/>
            </a:bodyPr>
            <a:lstStyle/>
            <a:p>
              <a:r>
                <a:rPr lang="zh-CN" altLang="en-US" sz="1600" b="1" dirty="0"/>
                <a:t>自由空间：</a:t>
              </a:r>
              <a:r>
                <a:rPr lang="en-US" altLang="zh-CN" sz="1600" b="1" dirty="0"/>
                <a:t>3.0 × 10</a:t>
              </a:r>
              <a:r>
                <a:rPr lang="en-US" altLang="zh-CN" sz="1600" b="1" baseline="30000" dirty="0"/>
                <a:t>8</a:t>
              </a:r>
              <a:r>
                <a:rPr lang="en-US" altLang="zh-CN" sz="1600" b="1" dirty="0"/>
                <a:t> m/s</a:t>
              </a:r>
              <a:endParaRPr lang="en-US" altLang="zh-CN" sz="1600" b="1" dirty="0"/>
            </a:p>
            <a:p>
              <a:r>
                <a:rPr lang="zh-CN" altLang="en-US" sz="1600" b="1" dirty="0"/>
                <a:t>铜         线：</a:t>
              </a:r>
              <a:r>
                <a:rPr lang="en-US" altLang="zh-CN" sz="1600" b="1" dirty="0"/>
                <a:t>2.3 × 10</a:t>
              </a:r>
              <a:r>
                <a:rPr lang="en-US" altLang="zh-CN" sz="1600" b="1" baseline="30000" dirty="0"/>
                <a:t>8</a:t>
              </a:r>
              <a:r>
                <a:rPr lang="en-US" altLang="zh-CN" sz="1600" b="1" dirty="0"/>
                <a:t> m/s</a:t>
              </a:r>
              <a:endParaRPr lang="en-US" altLang="zh-CN" sz="1600" b="1" dirty="0"/>
            </a:p>
            <a:p>
              <a:r>
                <a:rPr lang="zh-CN" altLang="en-US" sz="1600" b="1" dirty="0"/>
                <a:t>光         纤：</a:t>
              </a:r>
              <a:r>
                <a:rPr lang="en-US" altLang="zh-CN" sz="1600" b="1" dirty="0"/>
                <a:t>2.0 × 10</a:t>
              </a:r>
              <a:r>
                <a:rPr lang="en-US" altLang="zh-CN" sz="1600" b="1" baseline="30000" dirty="0"/>
                <a:t>8</a:t>
              </a:r>
              <a:r>
                <a:rPr lang="en-US" altLang="zh-CN" sz="1600" b="1" dirty="0"/>
                <a:t> m/s</a:t>
              </a:r>
              <a:endParaRPr lang="zh-CN" altLang="en-US" sz="1600" b="1" dirty="0"/>
            </a:p>
          </p:txBody>
        </p:sp>
        <p:grpSp>
          <p:nvGrpSpPr>
            <p:cNvPr id="29" name="组合 28"/>
            <p:cNvGrpSpPr/>
            <p:nvPr/>
          </p:nvGrpSpPr>
          <p:grpSpPr>
            <a:xfrm>
              <a:off x="4242439" y="2706447"/>
              <a:ext cx="2464514" cy="2338983"/>
              <a:chOff x="3632750" y="1090017"/>
              <a:chExt cx="4927514" cy="4676529"/>
            </a:xfrm>
          </p:grpSpPr>
          <p:sp>
            <p:nvSpPr>
              <p:cNvPr id="30" name="任意多边形 4"/>
              <p:cNvSpPr/>
              <p:nvPr/>
            </p:nvSpPr>
            <p:spPr>
              <a:xfrm>
                <a:off x="4202077" y="5225705"/>
                <a:ext cx="3616081" cy="540841"/>
              </a:xfrm>
              <a:custGeom>
                <a:avLst/>
                <a:gdLst>
                  <a:gd name="connsiteX0" fmla="*/ -567 w 3616081"/>
                  <a:gd name="connsiteY0" fmla="*/ 270234 h 540841"/>
                  <a:gd name="connsiteX1" fmla="*/ 1807507 w 3616081"/>
                  <a:gd name="connsiteY1" fmla="*/ -187 h 540841"/>
                  <a:gd name="connsiteX2" fmla="*/ 3615515 w 3616081"/>
                  <a:gd name="connsiteY2" fmla="*/ 270234 h 540841"/>
                  <a:gd name="connsiteX3" fmla="*/ 1807507 w 3616081"/>
                  <a:gd name="connsiteY3" fmla="*/ 540654 h 540841"/>
                  <a:gd name="connsiteX4" fmla="*/ -567 w 3616081"/>
                  <a:gd name="connsiteY4" fmla="*/ 270234 h 5408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16081" h="540841">
                    <a:moveTo>
                      <a:pt x="-567" y="270234"/>
                    </a:moveTo>
                    <a:cubicBezTo>
                      <a:pt x="-567" y="120878"/>
                      <a:pt x="808931" y="-187"/>
                      <a:pt x="1807507" y="-187"/>
                    </a:cubicBezTo>
                    <a:cubicBezTo>
                      <a:pt x="2806083" y="-187"/>
                      <a:pt x="3615515" y="120878"/>
                      <a:pt x="3615515" y="270234"/>
                    </a:cubicBezTo>
                    <a:cubicBezTo>
                      <a:pt x="3615515" y="419589"/>
                      <a:pt x="2806083" y="540654"/>
                      <a:pt x="1807507" y="540654"/>
                    </a:cubicBezTo>
                    <a:cubicBezTo>
                      <a:pt x="808931" y="540654"/>
                      <a:pt x="-567" y="419589"/>
                      <a:pt x="-567" y="270234"/>
                    </a:cubicBezTo>
                    <a:close/>
                  </a:path>
                </a:pathLst>
              </a:custGeom>
              <a:solidFill>
                <a:srgbClr val="E8EEF9"/>
              </a:solidFill>
              <a:ln w="6531" cap="flat">
                <a:noFill/>
                <a:prstDash val="solid"/>
                <a:miter/>
              </a:ln>
            </p:spPr>
            <p:txBody>
              <a:bodyPr rtlCol="0" anchor="ctr"/>
              <a:lstStyle/>
              <a:p>
                <a:endParaRPr lang="zh-CN" altLang="en-US"/>
              </a:p>
            </p:txBody>
          </p:sp>
          <p:sp>
            <p:nvSpPr>
              <p:cNvPr id="31" name="任意多边形 5"/>
              <p:cNvSpPr/>
              <p:nvPr/>
            </p:nvSpPr>
            <p:spPr>
              <a:xfrm>
                <a:off x="3632750" y="4695775"/>
                <a:ext cx="1583779" cy="652874"/>
              </a:xfrm>
              <a:custGeom>
                <a:avLst/>
                <a:gdLst>
                  <a:gd name="connsiteX0" fmla="*/ -436 w 1583779"/>
                  <a:gd name="connsiteY0" fmla="*/ 121270 h 652874"/>
                  <a:gd name="connsiteX1" fmla="*/ 532108 w 1583779"/>
                  <a:gd name="connsiteY1" fmla="*/ -187 h 652874"/>
                  <a:gd name="connsiteX2" fmla="*/ 546677 w 1583779"/>
                  <a:gd name="connsiteY2" fmla="*/ 99710 h 652874"/>
                  <a:gd name="connsiteX3" fmla="*/ 645659 w 1583779"/>
                  <a:gd name="connsiteY3" fmla="*/ 16669 h 652874"/>
                  <a:gd name="connsiteX4" fmla="*/ 1583213 w 1583779"/>
                  <a:gd name="connsiteY4" fmla="*/ 476691 h 652874"/>
                  <a:gd name="connsiteX5" fmla="*/ 712562 w 1583779"/>
                  <a:gd name="connsiteY5" fmla="*/ 634671 h 652874"/>
                  <a:gd name="connsiteX6" fmla="*/ 691197 w 1583779"/>
                  <a:gd name="connsiteY6" fmla="*/ 520204 h 652874"/>
                  <a:gd name="connsiteX7" fmla="*/ 639518 w 1583779"/>
                  <a:gd name="connsiteY7" fmla="*/ 618206 h 652874"/>
                  <a:gd name="connsiteX8" fmla="*/ 356292 w 1583779"/>
                  <a:gd name="connsiteY8" fmla="*/ 492894 h 652874"/>
                  <a:gd name="connsiteX9" fmla="*/ 412675 w 1583779"/>
                  <a:gd name="connsiteY9" fmla="*/ 383916 h 652874"/>
                  <a:gd name="connsiteX10" fmla="*/ 282006 w 1583779"/>
                  <a:gd name="connsiteY10" fmla="*/ 440822 h 652874"/>
                  <a:gd name="connsiteX11" fmla="*/ -567 w 1583779"/>
                  <a:gd name="connsiteY11" fmla="*/ 121335 h 652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83779" h="652874">
                    <a:moveTo>
                      <a:pt x="-436" y="121270"/>
                    </a:moveTo>
                    <a:cubicBezTo>
                      <a:pt x="161921" y="44567"/>
                      <a:pt x="381119" y="3668"/>
                      <a:pt x="532108" y="-187"/>
                    </a:cubicBezTo>
                    <a:cubicBezTo>
                      <a:pt x="570067" y="58614"/>
                      <a:pt x="546677" y="99710"/>
                      <a:pt x="546677" y="99710"/>
                    </a:cubicBezTo>
                    <a:lnTo>
                      <a:pt x="645659" y="16669"/>
                    </a:lnTo>
                    <a:cubicBezTo>
                      <a:pt x="1219821" y="51231"/>
                      <a:pt x="1583213" y="476691"/>
                      <a:pt x="1583213" y="476691"/>
                    </a:cubicBezTo>
                    <a:cubicBezTo>
                      <a:pt x="1230405" y="650220"/>
                      <a:pt x="941887" y="677857"/>
                      <a:pt x="712562" y="634671"/>
                    </a:cubicBezTo>
                    <a:cubicBezTo>
                      <a:pt x="703546" y="588936"/>
                      <a:pt x="691197" y="520204"/>
                      <a:pt x="691197" y="520204"/>
                    </a:cubicBezTo>
                    <a:lnTo>
                      <a:pt x="639518" y="618206"/>
                    </a:lnTo>
                    <a:cubicBezTo>
                      <a:pt x="539203" y="591314"/>
                      <a:pt x="443664" y="549043"/>
                      <a:pt x="356292" y="492894"/>
                    </a:cubicBezTo>
                    <a:cubicBezTo>
                      <a:pt x="383471" y="442129"/>
                      <a:pt x="412675" y="383916"/>
                      <a:pt x="412675" y="383916"/>
                    </a:cubicBezTo>
                    <a:lnTo>
                      <a:pt x="282006" y="440822"/>
                    </a:lnTo>
                    <a:cubicBezTo>
                      <a:pt x="89007" y="292774"/>
                      <a:pt x="-567" y="121335"/>
                      <a:pt x="-567" y="121335"/>
                    </a:cubicBezTo>
                    <a:close/>
                  </a:path>
                </a:pathLst>
              </a:custGeom>
              <a:solidFill>
                <a:srgbClr val="62CC95"/>
              </a:solidFill>
              <a:ln w="6531" cap="flat">
                <a:noFill/>
                <a:prstDash val="solid"/>
                <a:miter/>
              </a:ln>
            </p:spPr>
            <p:txBody>
              <a:bodyPr rtlCol="0" anchor="ctr"/>
              <a:lstStyle/>
              <a:p>
                <a:endParaRPr lang="zh-CN" altLang="en-US"/>
              </a:p>
            </p:txBody>
          </p:sp>
          <p:sp>
            <p:nvSpPr>
              <p:cNvPr id="37" name="任意多边形 6"/>
              <p:cNvSpPr/>
              <p:nvPr/>
            </p:nvSpPr>
            <p:spPr>
              <a:xfrm>
                <a:off x="3632750" y="4817210"/>
                <a:ext cx="1583648" cy="531504"/>
              </a:xfrm>
              <a:custGeom>
                <a:avLst/>
                <a:gdLst>
                  <a:gd name="connsiteX0" fmla="*/ 712627 w 1583648"/>
                  <a:gd name="connsiteY0" fmla="*/ 513235 h 531504"/>
                  <a:gd name="connsiteX1" fmla="*/ 691197 w 1583648"/>
                  <a:gd name="connsiteY1" fmla="*/ 398769 h 531504"/>
                  <a:gd name="connsiteX2" fmla="*/ 639583 w 1583648"/>
                  <a:gd name="connsiteY2" fmla="*/ 496771 h 531504"/>
                  <a:gd name="connsiteX3" fmla="*/ 356292 w 1583648"/>
                  <a:gd name="connsiteY3" fmla="*/ 371459 h 531504"/>
                  <a:gd name="connsiteX4" fmla="*/ 412741 w 1583648"/>
                  <a:gd name="connsiteY4" fmla="*/ 262481 h 531504"/>
                  <a:gd name="connsiteX5" fmla="*/ 282071 w 1583648"/>
                  <a:gd name="connsiteY5" fmla="*/ 319387 h 531504"/>
                  <a:gd name="connsiteX6" fmla="*/ -567 w 1583648"/>
                  <a:gd name="connsiteY6" fmla="*/ -100 h 531504"/>
                  <a:gd name="connsiteX7" fmla="*/ 1583082 w 1583648"/>
                  <a:gd name="connsiteY7" fmla="*/ 355322 h 531504"/>
                  <a:gd name="connsiteX8" fmla="*/ 712497 w 1583648"/>
                  <a:gd name="connsiteY8" fmla="*/ 513301 h 531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83648" h="531504">
                    <a:moveTo>
                      <a:pt x="712627" y="513235"/>
                    </a:moveTo>
                    <a:cubicBezTo>
                      <a:pt x="703611" y="467501"/>
                      <a:pt x="691197" y="398769"/>
                      <a:pt x="691197" y="398769"/>
                    </a:cubicBezTo>
                    <a:lnTo>
                      <a:pt x="639583" y="496771"/>
                    </a:lnTo>
                    <a:cubicBezTo>
                      <a:pt x="539249" y="469873"/>
                      <a:pt x="443690" y="427601"/>
                      <a:pt x="356292" y="371459"/>
                    </a:cubicBezTo>
                    <a:cubicBezTo>
                      <a:pt x="383536" y="320759"/>
                      <a:pt x="412741" y="262481"/>
                      <a:pt x="412741" y="262481"/>
                    </a:cubicBezTo>
                    <a:lnTo>
                      <a:pt x="282071" y="319387"/>
                    </a:lnTo>
                    <a:cubicBezTo>
                      <a:pt x="88942" y="171273"/>
                      <a:pt x="-567" y="-100"/>
                      <a:pt x="-567" y="-100"/>
                    </a:cubicBezTo>
                    <a:cubicBezTo>
                      <a:pt x="673361" y="-6633"/>
                      <a:pt x="1583082" y="355322"/>
                      <a:pt x="1583082" y="355322"/>
                    </a:cubicBezTo>
                    <a:cubicBezTo>
                      <a:pt x="1230274" y="528851"/>
                      <a:pt x="941756" y="556487"/>
                      <a:pt x="712497" y="513301"/>
                    </a:cubicBezTo>
                    <a:close/>
                  </a:path>
                </a:pathLst>
              </a:custGeom>
              <a:solidFill>
                <a:srgbClr val="4FA77B"/>
              </a:solidFill>
              <a:ln w="6531" cap="flat">
                <a:noFill/>
                <a:prstDash val="solid"/>
                <a:miter/>
              </a:ln>
            </p:spPr>
            <p:txBody>
              <a:bodyPr rtlCol="0" anchor="ctr"/>
              <a:lstStyle/>
              <a:p>
                <a:endParaRPr lang="zh-CN" altLang="en-US"/>
              </a:p>
            </p:txBody>
          </p:sp>
          <p:sp>
            <p:nvSpPr>
              <p:cNvPr id="39" name="任意多边形 7"/>
              <p:cNvSpPr/>
              <p:nvPr/>
            </p:nvSpPr>
            <p:spPr>
              <a:xfrm>
                <a:off x="3704161" y="3619173"/>
                <a:ext cx="1373336" cy="1403406"/>
              </a:xfrm>
              <a:custGeom>
                <a:avLst/>
                <a:gdLst>
                  <a:gd name="connsiteX0" fmla="*/ -567 w 1373336"/>
                  <a:gd name="connsiteY0" fmla="*/ 875 h 1403406"/>
                  <a:gd name="connsiteX1" fmla="*/ 213470 w 1373336"/>
                  <a:gd name="connsiteY1" fmla="*/ 625867 h 1403406"/>
                  <a:gd name="connsiteX2" fmla="*/ 325454 w 1373336"/>
                  <a:gd name="connsiteY2" fmla="*/ 577258 h 1403406"/>
                  <a:gd name="connsiteX3" fmla="*/ 303044 w 1373336"/>
                  <a:gd name="connsiteY3" fmla="*/ 731905 h 1403406"/>
                  <a:gd name="connsiteX4" fmla="*/ 1372770 w 1373336"/>
                  <a:gd name="connsiteY4" fmla="*/ 1403219 h 1403406"/>
                  <a:gd name="connsiteX5" fmla="*/ 981153 w 1373336"/>
                  <a:gd name="connsiteY5" fmla="*/ 407387 h 1403406"/>
                  <a:gd name="connsiteX6" fmla="*/ 849765 w 1373336"/>
                  <a:gd name="connsiteY6" fmla="*/ 458218 h 1403406"/>
                  <a:gd name="connsiteX7" fmla="*/ 917648 w 1373336"/>
                  <a:gd name="connsiteY7" fmla="*/ 342771 h 1403406"/>
                  <a:gd name="connsiteX8" fmla="*/ 608484 w 1373336"/>
                  <a:gd name="connsiteY8" fmla="*/ 131283 h 1403406"/>
                  <a:gd name="connsiteX9" fmla="*/ 532369 w 1373336"/>
                  <a:gd name="connsiteY9" fmla="*/ 258620 h 1403406"/>
                  <a:gd name="connsiteX10" fmla="*/ 507803 w 1373336"/>
                  <a:gd name="connsiteY10" fmla="*/ 88162 h 1403406"/>
                  <a:gd name="connsiteX11" fmla="*/ -567 w 1373336"/>
                  <a:gd name="connsiteY11" fmla="*/ 875 h 1403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73336" h="1403406">
                    <a:moveTo>
                      <a:pt x="-567" y="875"/>
                    </a:moveTo>
                    <a:cubicBezTo>
                      <a:pt x="23869" y="216480"/>
                      <a:pt x="121479" y="468018"/>
                      <a:pt x="213470" y="625867"/>
                    </a:cubicBezTo>
                    <a:cubicBezTo>
                      <a:pt x="298405" y="627369"/>
                      <a:pt x="325454" y="577258"/>
                      <a:pt x="325454" y="577258"/>
                    </a:cubicBezTo>
                    <a:lnTo>
                      <a:pt x="303044" y="731905"/>
                    </a:lnTo>
                    <a:cubicBezTo>
                      <a:pt x="704003" y="1300317"/>
                      <a:pt x="1372770" y="1403219"/>
                      <a:pt x="1372770" y="1403219"/>
                    </a:cubicBezTo>
                    <a:cubicBezTo>
                      <a:pt x="1326643" y="929804"/>
                      <a:pt x="1171473" y="615675"/>
                      <a:pt x="981153" y="407387"/>
                    </a:cubicBezTo>
                    <a:cubicBezTo>
                      <a:pt x="928101" y="427380"/>
                      <a:pt x="849765" y="458218"/>
                      <a:pt x="849765" y="458218"/>
                    </a:cubicBezTo>
                    <a:lnTo>
                      <a:pt x="917648" y="342771"/>
                    </a:lnTo>
                    <a:cubicBezTo>
                      <a:pt x="826153" y="256712"/>
                      <a:pt x="721853" y="185367"/>
                      <a:pt x="608484" y="131283"/>
                    </a:cubicBezTo>
                    <a:cubicBezTo>
                      <a:pt x="573660" y="191522"/>
                      <a:pt x="532369" y="258620"/>
                      <a:pt x="532369" y="258620"/>
                    </a:cubicBezTo>
                    <a:lnTo>
                      <a:pt x="507803" y="88162"/>
                    </a:lnTo>
                    <a:cubicBezTo>
                      <a:pt x="232678" y="-16374"/>
                      <a:pt x="-567" y="875"/>
                      <a:pt x="-567" y="875"/>
                    </a:cubicBezTo>
                    <a:close/>
                  </a:path>
                </a:pathLst>
              </a:custGeom>
              <a:solidFill>
                <a:srgbClr val="4FA77B"/>
              </a:solidFill>
              <a:ln w="6531" cap="flat">
                <a:noFill/>
                <a:prstDash val="solid"/>
                <a:miter/>
              </a:ln>
            </p:spPr>
            <p:txBody>
              <a:bodyPr rtlCol="0" anchor="ctr"/>
              <a:lstStyle/>
              <a:p>
                <a:endParaRPr lang="zh-CN" altLang="en-US"/>
              </a:p>
            </p:txBody>
          </p:sp>
          <p:sp>
            <p:nvSpPr>
              <p:cNvPr id="40" name="任意多边形 8"/>
              <p:cNvSpPr/>
              <p:nvPr/>
            </p:nvSpPr>
            <p:spPr>
              <a:xfrm>
                <a:off x="3704161" y="3619183"/>
                <a:ext cx="1373336" cy="1403396"/>
              </a:xfrm>
              <a:custGeom>
                <a:avLst/>
                <a:gdLst>
                  <a:gd name="connsiteX0" fmla="*/ 981153 w 1373336"/>
                  <a:gd name="connsiteY0" fmla="*/ 407377 h 1403396"/>
                  <a:gd name="connsiteX1" fmla="*/ 849830 w 1373336"/>
                  <a:gd name="connsiteY1" fmla="*/ 458208 h 1403396"/>
                  <a:gd name="connsiteX2" fmla="*/ 917648 w 1373336"/>
                  <a:gd name="connsiteY2" fmla="*/ 342827 h 1403396"/>
                  <a:gd name="connsiteX3" fmla="*/ 608549 w 1373336"/>
                  <a:gd name="connsiteY3" fmla="*/ 131273 h 1403396"/>
                  <a:gd name="connsiteX4" fmla="*/ 532369 w 1373336"/>
                  <a:gd name="connsiteY4" fmla="*/ 258610 h 1403396"/>
                  <a:gd name="connsiteX5" fmla="*/ 507868 w 1373336"/>
                  <a:gd name="connsiteY5" fmla="*/ 88217 h 1403396"/>
                  <a:gd name="connsiteX6" fmla="*/ -567 w 1373336"/>
                  <a:gd name="connsiteY6" fmla="*/ 865 h 1403396"/>
                  <a:gd name="connsiteX7" fmla="*/ 1372770 w 1373336"/>
                  <a:gd name="connsiteY7" fmla="*/ 1403209 h 1403396"/>
                  <a:gd name="connsiteX8" fmla="*/ 981153 w 1373336"/>
                  <a:gd name="connsiteY8" fmla="*/ 407377 h 1403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3336" h="1403396">
                    <a:moveTo>
                      <a:pt x="981153" y="407377"/>
                    </a:moveTo>
                    <a:cubicBezTo>
                      <a:pt x="928167" y="427370"/>
                      <a:pt x="849830" y="458208"/>
                      <a:pt x="849830" y="458208"/>
                    </a:cubicBezTo>
                    <a:lnTo>
                      <a:pt x="917648" y="342827"/>
                    </a:lnTo>
                    <a:cubicBezTo>
                      <a:pt x="826172" y="256748"/>
                      <a:pt x="721905" y="185383"/>
                      <a:pt x="608549" y="131273"/>
                    </a:cubicBezTo>
                    <a:cubicBezTo>
                      <a:pt x="573726" y="191577"/>
                      <a:pt x="532369" y="258610"/>
                      <a:pt x="532369" y="258610"/>
                    </a:cubicBezTo>
                    <a:lnTo>
                      <a:pt x="507868" y="88217"/>
                    </a:lnTo>
                    <a:cubicBezTo>
                      <a:pt x="232678" y="-16318"/>
                      <a:pt x="-567" y="865"/>
                      <a:pt x="-567" y="865"/>
                    </a:cubicBezTo>
                    <a:cubicBezTo>
                      <a:pt x="421822" y="698182"/>
                      <a:pt x="1372770" y="1403209"/>
                      <a:pt x="1372770" y="1403209"/>
                    </a:cubicBezTo>
                    <a:cubicBezTo>
                      <a:pt x="1326643" y="929794"/>
                      <a:pt x="1171473" y="615730"/>
                      <a:pt x="981153" y="407377"/>
                    </a:cubicBezTo>
                    <a:close/>
                  </a:path>
                </a:pathLst>
              </a:custGeom>
              <a:solidFill>
                <a:srgbClr val="62CC95"/>
              </a:solidFill>
              <a:ln w="6531" cap="flat">
                <a:noFill/>
                <a:prstDash val="solid"/>
                <a:miter/>
              </a:ln>
            </p:spPr>
            <p:txBody>
              <a:bodyPr rtlCol="0" anchor="ctr"/>
              <a:lstStyle/>
              <a:p>
                <a:endParaRPr lang="zh-CN" altLang="en-US"/>
              </a:p>
            </p:txBody>
          </p:sp>
          <p:sp>
            <p:nvSpPr>
              <p:cNvPr id="41" name="任意多边形 9"/>
              <p:cNvSpPr/>
              <p:nvPr/>
            </p:nvSpPr>
            <p:spPr>
              <a:xfrm>
                <a:off x="7287610" y="4265088"/>
                <a:ext cx="638305" cy="934090"/>
              </a:xfrm>
              <a:custGeom>
                <a:avLst/>
                <a:gdLst>
                  <a:gd name="connsiteX0" fmla="*/ 616681 w 638305"/>
                  <a:gd name="connsiteY0" fmla="*/ 9 h 934090"/>
                  <a:gd name="connsiteX1" fmla="*/ 293992 w 638305"/>
                  <a:gd name="connsiteY1" fmla="*/ 194315 h 934090"/>
                  <a:gd name="connsiteX2" fmla="*/ 334566 w 638305"/>
                  <a:gd name="connsiteY2" fmla="*/ 250960 h 934090"/>
                  <a:gd name="connsiteX3" fmla="*/ 245710 w 638305"/>
                  <a:gd name="connsiteY3" fmla="*/ 257036 h 934090"/>
                  <a:gd name="connsiteX4" fmla="*/ -79 w 638305"/>
                  <a:gd name="connsiteY4" fmla="*/ 933904 h 934090"/>
                  <a:gd name="connsiteX5" fmla="*/ 507964 w 638305"/>
                  <a:gd name="connsiteY5" fmla="*/ 596058 h 934090"/>
                  <a:gd name="connsiteX6" fmla="*/ 463863 w 638305"/>
                  <a:gd name="connsiteY6" fmla="*/ 528894 h 934090"/>
                  <a:gd name="connsiteX7" fmla="*/ 536384 w 638305"/>
                  <a:gd name="connsiteY7" fmla="*/ 552872 h 934090"/>
                  <a:gd name="connsiteX8" fmla="*/ 617139 w 638305"/>
                  <a:gd name="connsiteY8" fmla="*/ 355169 h 934090"/>
                  <a:gd name="connsiteX9" fmla="*/ 537038 w 638305"/>
                  <a:gd name="connsiteY9" fmla="*/ 327990 h 934090"/>
                  <a:gd name="connsiteX10" fmla="*/ 629095 w 638305"/>
                  <a:gd name="connsiteY10" fmla="*/ 293819 h 934090"/>
                  <a:gd name="connsiteX11" fmla="*/ 616681 w 638305"/>
                  <a:gd name="connsiteY11" fmla="*/ -187 h 934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38305" h="934090">
                    <a:moveTo>
                      <a:pt x="616681" y="9"/>
                    </a:moveTo>
                    <a:cubicBezTo>
                      <a:pt x="499078" y="39210"/>
                      <a:pt x="370957" y="124145"/>
                      <a:pt x="293992" y="194315"/>
                    </a:cubicBezTo>
                    <a:cubicBezTo>
                      <a:pt x="303336" y="241748"/>
                      <a:pt x="334566" y="250960"/>
                      <a:pt x="334566" y="250960"/>
                    </a:cubicBezTo>
                    <a:lnTo>
                      <a:pt x="245710" y="257036"/>
                    </a:lnTo>
                    <a:cubicBezTo>
                      <a:pt x="-23012" y="548756"/>
                      <a:pt x="-79" y="933904"/>
                      <a:pt x="-79" y="933904"/>
                    </a:cubicBezTo>
                    <a:cubicBezTo>
                      <a:pt x="258255" y="851321"/>
                      <a:pt x="414731" y="727185"/>
                      <a:pt x="507964" y="596058"/>
                    </a:cubicBezTo>
                    <a:cubicBezTo>
                      <a:pt x="490520" y="568879"/>
                      <a:pt x="463863" y="528894"/>
                      <a:pt x="463863" y="528894"/>
                    </a:cubicBezTo>
                    <a:lnTo>
                      <a:pt x="536384" y="552872"/>
                    </a:lnTo>
                    <a:cubicBezTo>
                      <a:pt x="573364" y="491549"/>
                      <a:pt x="600609" y="424855"/>
                      <a:pt x="617139" y="355169"/>
                    </a:cubicBezTo>
                    <a:cubicBezTo>
                      <a:pt x="579375" y="342951"/>
                      <a:pt x="537038" y="327990"/>
                      <a:pt x="537038" y="327990"/>
                    </a:cubicBezTo>
                    <a:lnTo>
                      <a:pt x="629095" y="293819"/>
                    </a:lnTo>
                    <a:cubicBezTo>
                      <a:pt x="654183" y="128000"/>
                      <a:pt x="616681" y="-187"/>
                      <a:pt x="616681" y="-187"/>
                    </a:cubicBezTo>
                    <a:close/>
                  </a:path>
                </a:pathLst>
              </a:custGeom>
              <a:solidFill>
                <a:srgbClr val="62CC95"/>
              </a:solidFill>
              <a:ln w="6531" cap="flat">
                <a:noFill/>
                <a:prstDash val="solid"/>
                <a:miter/>
              </a:ln>
            </p:spPr>
            <p:txBody>
              <a:bodyPr rtlCol="0" anchor="ctr"/>
              <a:lstStyle/>
              <a:p>
                <a:endParaRPr lang="zh-CN" altLang="en-US"/>
              </a:p>
            </p:txBody>
          </p:sp>
          <p:sp>
            <p:nvSpPr>
              <p:cNvPr id="42" name="任意多边形 10"/>
              <p:cNvSpPr/>
              <p:nvPr/>
            </p:nvSpPr>
            <p:spPr>
              <a:xfrm>
                <a:off x="7288294" y="4265154"/>
                <a:ext cx="637818" cy="933894"/>
              </a:xfrm>
              <a:custGeom>
                <a:avLst/>
                <a:gdLst>
                  <a:gd name="connsiteX0" fmla="*/ 507476 w 637818"/>
                  <a:gd name="connsiteY0" fmla="*/ 595992 h 933894"/>
                  <a:gd name="connsiteX1" fmla="*/ 463375 w 637818"/>
                  <a:gd name="connsiteY1" fmla="*/ 528894 h 933894"/>
                  <a:gd name="connsiteX2" fmla="*/ 535897 w 637818"/>
                  <a:gd name="connsiteY2" fmla="*/ 552806 h 933894"/>
                  <a:gd name="connsiteX3" fmla="*/ 616650 w 637818"/>
                  <a:gd name="connsiteY3" fmla="*/ 355103 h 933894"/>
                  <a:gd name="connsiteX4" fmla="*/ 536550 w 637818"/>
                  <a:gd name="connsiteY4" fmla="*/ 327990 h 933894"/>
                  <a:gd name="connsiteX5" fmla="*/ 628607 w 637818"/>
                  <a:gd name="connsiteY5" fmla="*/ 293819 h 933894"/>
                  <a:gd name="connsiteX6" fmla="*/ 616193 w 637818"/>
                  <a:gd name="connsiteY6" fmla="*/ -187 h 933894"/>
                  <a:gd name="connsiteX7" fmla="*/ -567 w 637818"/>
                  <a:gd name="connsiteY7" fmla="*/ 933708 h 933894"/>
                  <a:gd name="connsiteX8" fmla="*/ 507476 w 637818"/>
                  <a:gd name="connsiteY8" fmla="*/ 595862 h 933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7818" h="933894">
                    <a:moveTo>
                      <a:pt x="507476" y="595992"/>
                    </a:moveTo>
                    <a:cubicBezTo>
                      <a:pt x="489966" y="568813"/>
                      <a:pt x="463375" y="528894"/>
                      <a:pt x="463375" y="528894"/>
                    </a:cubicBezTo>
                    <a:lnTo>
                      <a:pt x="535897" y="552806"/>
                    </a:lnTo>
                    <a:cubicBezTo>
                      <a:pt x="572876" y="491490"/>
                      <a:pt x="600121" y="424789"/>
                      <a:pt x="616650" y="355103"/>
                    </a:cubicBezTo>
                    <a:cubicBezTo>
                      <a:pt x="578887" y="342951"/>
                      <a:pt x="536550" y="327990"/>
                      <a:pt x="536550" y="327990"/>
                    </a:cubicBezTo>
                    <a:lnTo>
                      <a:pt x="628607" y="293819"/>
                    </a:lnTo>
                    <a:cubicBezTo>
                      <a:pt x="653695" y="127869"/>
                      <a:pt x="616193" y="-187"/>
                      <a:pt x="616193" y="-187"/>
                    </a:cubicBezTo>
                    <a:cubicBezTo>
                      <a:pt x="278412" y="318973"/>
                      <a:pt x="-567" y="933708"/>
                      <a:pt x="-567" y="933708"/>
                    </a:cubicBezTo>
                    <a:cubicBezTo>
                      <a:pt x="257767" y="851125"/>
                      <a:pt x="414243" y="726924"/>
                      <a:pt x="507476" y="595862"/>
                    </a:cubicBezTo>
                    <a:close/>
                  </a:path>
                </a:pathLst>
              </a:custGeom>
              <a:solidFill>
                <a:srgbClr val="4FA77B"/>
              </a:solidFill>
              <a:ln w="6531" cap="flat">
                <a:noFill/>
                <a:prstDash val="solid"/>
                <a:miter/>
              </a:ln>
            </p:spPr>
            <p:txBody>
              <a:bodyPr rtlCol="0" anchor="ctr"/>
              <a:lstStyle/>
              <a:p>
                <a:endParaRPr lang="zh-CN" altLang="en-US"/>
              </a:p>
            </p:txBody>
          </p:sp>
          <p:sp>
            <p:nvSpPr>
              <p:cNvPr id="43" name="任意多边形 11"/>
              <p:cNvSpPr/>
              <p:nvPr/>
            </p:nvSpPr>
            <p:spPr>
              <a:xfrm>
                <a:off x="7299923" y="5034529"/>
                <a:ext cx="894955" cy="412976"/>
              </a:xfrm>
              <a:custGeom>
                <a:avLst/>
                <a:gdLst>
                  <a:gd name="connsiteX0" fmla="*/ 894388 w 894955"/>
                  <a:gd name="connsiteY0" fmla="*/ 36146 h 412976"/>
                  <a:gd name="connsiteX1" fmla="*/ 576600 w 894955"/>
                  <a:gd name="connsiteY1" fmla="*/ 2760 h 412976"/>
                  <a:gd name="connsiteX2" fmla="*/ 575098 w 894955"/>
                  <a:gd name="connsiteY2" fmla="*/ 61561 h 412976"/>
                  <a:gd name="connsiteX3" fmla="*/ 511788 w 894955"/>
                  <a:gd name="connsiteY3" fmla="*/ 20204 h 412976"/>
                  <a:gd name="connsiteX4" fmla="*/ -567 w 894955"/>
                  <a:gd name="connsiteY4" fmla="*/ 352823 h 412976"/>
                  <a:gd name="connsiteX5" fmla="*/ 516100 w 894955"/>
                  <a:gd name="connsiteY5" fmla="*/ 383792 h 412976"/>
                  <a:gd name="connsiteX6" fmla="*/ 520543 w 894955"/>
                  <a:gd name="connsiteY6" fmla="*/ 315844 h 412976"/>
                  <a:gd name="connsiteX7" fmla="*/ 557392 w 894955"/>
                  <a:gd name="connsiteY7" fmla="*/ 369092 h 412976"/>
                  <a:gd name="connsiteX8" fmla="*/ 713150 w 894955"/>
                  <a:gd name="connsiteY8" fmla="*/ 276577 h 412976"/>
                  <a:gd name="connsiteX9" fmla="*/ 672773 w 894955"/>
                  <a:gd name="connsiteY9" fmla="*/ 217188 h 412976"/>
                  <a:gd name="connsiteX10" fmla="*/ 752547 w 894955"/>
                  <a:gd name="connsiteY10" fmla="*/ 241166 h 412976"/>
                  <a:gd name="connsiteX11" fmla="*/ 894388 w 894955"/>
                  <a:gd name="connsiteY11" fmla="*/ 36146 h 412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94955" h="412976">
                    <a:moveTo>
                      <a:pt x="894388" y="36146"/>
                    </a:moveTo>
                    <a:cubicBezTo>
                      <a:pt x="794753" y="2890"/>
                      <a:pt x="664540" y="-5473"/>
                      <a:pt x="576600" y="2760"/>
                    </a:cubicBezTo>
                    <a:cubicBezTo>
                      <a:pt x="558633" y="39609"/>
                      <a:pt x="575098" y="61561"/>
                      <a:pt x="575098" y="61561"/>
                    </a:cubicBezTo>
                    <a:lnTo>
                      <a:pt x="511788" y="20204"/>
                    </a:lnTo>
                    <a:cubicBezTo>
                      <a:pt x="180737" y="80377"/>
                      <a:pt x="-567" y="352823"/>
                      <a:pt x="-567" y="352823"/>
                    </a:cubicBezTo>
                    <a:cubicBezTo>
                      <a:pt x="216540" y="429003"/>
                      <a:pt x="385954" y="424692"/>
                      <a:pt x="516100" y="383792"/>
                    </a:cubicBezTo>
                    <a:cubicBezTo>
                      <a:pt x="518126" y="356482"/>
                      <a:pt x="520543" y="315844"/>
                      <a:pt x="520543" y="315844"/>
                    </a:cubicBezTo>
                    <a:lnTo>
                      <a:pt x="557392" y="369092"/>
                    </a:lnTo>
                    <a:cubicBezTo>
                      <a:pt x="613776" y="346492"/>
                      <a:pt x="666305" y="315282"/>
                      <a:pt x="713150" y="276577"/>
                    </a:cubicBezTo>
                    <a:cubicBezTo>
                      <a:pt x="693549" y="249006"/>
                      <a:pt x="672773" y="217188"/>
                      <a:pt x="672773" y="217188"/>
                    </a:cubicBezTo>
                    <a:lnTo>
                      <a:pt x="752547" y="241166"/>
                    </a:lnTo>
                    <a:cubicBezTo>
                      <a:pt x="812916" y="182848"/>
                      <a:pt x="861068" y="113176"/>
                      <a:pt x="894388" y="36146"/>
                    </a:cubicBezTo>
                    <a:close/>
                  </a:path>
                </a:pathLst>
              </a:custGeom>
              <a:solidFill>
                <a:srgbClr val="62CC95"/>
              </a:solidFill>
              <a:ln w="6531" cap="flat">
                <a:noFill/>
                <a:prstDash val="solid"/>
                <a:miter/>
              </a:ln>
            </p:spPr>
            <p:txBody>
              <a:bodyPr rtlCol="0" anchor="ctr"/>
              <a:lstStyle/>
              <a:p>
                <a:endParaRPr lang="zh-CN" altLang="en-US"/>
              </a:p>
            </p:txBody>
          </p:sp>
          <p:sp>
            <p:nvSpPr>
              <p:cNvPr id="44" name="任意多边形 12"/>
              <p:cNvSpPr/>
              <p:nvPr/>
            </p:nvSpPr>
            <p:spPr>
              <a:xfrm>
                <a:off x="7299792" y="5070862"/>
                <a:ext cx="895085" cy="376916"/>
              </a:xfrm>
              <a:custGeom>
                <a:avLst/>
                <a:gdLst>
                  <a:gd name="connsiteX0" fmla="*/ 515970 w 895085"/>
                  <a:gd name="connsiteY0" fmla="*/ 347786 h 376916"/>
                  <a:gd name="connsiteX1" fmla="*/ 520412 w 895085"/>
                  <a:gd name="connsiteY1" fmla="*/ 279773 h 376916"/>
                  <a:gd name="connsiteX2" fmla="*/ 557196 w 895085"/>
                  <a:gd name="connsiteY2" fmla="*/ 333020 h 376916"/>
                  <a:gd name="connsiteX3" fmla="*/ 712954 w 895085"/>
                  <a:gd name="connsiteY3" fmla="*/ 240506 h 376916"/>
                  <a:gd name="connsiteX4" fmla="*/ 672643 w 895085"/>
                  <a:gd name="connsiteY4" fmla="*/ 181117 h 376916"/>
                  <a:gd name="connsiteX5" fmla="*/ 752416 w 895085"/>
                  <a:gd name="connsiteY5" fmla="*/ 205095 h 376916"/>
                  <a:gd name="connsiteX6" fmla="*/ 894519 w 895085"/>
                  <a:gd name="connsiteY6" fmla="*/ -187 h 376916"/>
                  <a:gd name="connsiteX7" fmla="*/ -567 w 895085"/>
                  <a:gd name="connsiteY7" fmla="*/ 316752 h 376916"/>
                  <a:gd name="connsiteX8" fmla="*/ 516100 w 895085"/>
                  <a:gd name="connsiteY8" fmla="*/ 347786 h 376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95085" h="376916">
                    <a:moveTo>
                      <a:pt x="515970" y="347786"/>
                    </a:moveTo>
                    <a:cubicBezTo>
                      <a:pt x="517995" y="320411"/>
                      <a:pt x="520412" y="279773"/>
                      <a:pt x="520412" y="279773"/>
                    </a:cubicBezTo>
                    <a:lnTo>
                      <a:pt x="557196" y="333020"/>
                    </a:lnTo>
                    <a:cubicBezTo>
                      <a:pt x="613580" y="310434"/>
                      <a:pt x="666109" y="279223"/>
                      <a:pt x="712954" y="240506"/>
                    </a:cubicBezTo>
                    <a:cubicBezTo>
                      <a:pt x="693353" y="212935"/>
                      <a:pt x="672643" y="181117"/>
                      <a:pt x="672643" y="181117"/>
                    </a:cubicBezTo>
                    <a:lnTo>
                      <a:pt x="752416" y="205095"/>
                    </a:lnTo>
                    <a:cubicBezTo>
                      <a:pt x="812851" y="146725"/>
                      <a:pt x="861199" y="76954"/>
                      <a:pt x="894519" y="-187"/>
                    </a:cubicBezTo>
                    <a:cubicBezTo>
                      <a:pt x="502511" y="43195"/>
                      <a:pt x="-567" y="316752"/>
                      <a:pt x="-567" y="316752"/>
                    </a:cubicBezTo>
                    <a:cubicBezTo>
                      <a:pt x="216540" y="392932"/>
                      <a:pt x="385954" y="388620"/>
                      <a:pt x="516100" y="347786"/>
                    </a:cubicBezTo>
                    <a:close/>
                  </a:path>
                </a:pathLst>
              </a:custGeom>
              <a:solidFill>
                <a:srgbClr val="4FA77B"/>
              </a:solidFill>
              <a:ln w="6531" cap="flat">
                <a:noFill/>
                <a:prstDash val="solid"/>
                <a:miter/>
              </a:ln>
            </p:spPr>
            <p:txBody>
              <a:bodyPr rtlCol="0" anchor="ctr"/>
              <a:lstStyle/>
              <a:p>
                <a:endParaRPr lang="zh-CN" altLang="en-US"/>
              </a:p>
            </p:txBody>
          </p:sp>
          <p:sp>
            <p:nvSpPr>
              <p:cNvPr id="45" name="任意多边形 13"/>
              <p:cNvSpPr/>
              <p:nvPr/>
            </p:nvSpPr>
            <p:spPr>
              <a:xfrm>
                <a:off x="5812403" y="1090017"/>
                <a:ext cx="2531960" cy="4381739"/>
              </a:xfrm>
              <a:custGeom>
                <a:avLst/>
                <a:gdLst>
                  <a:gd name="connsiteX0" fmla="*/ 460675 w 2531960"/>
                  <a:gd name="connsiteY0" fmla="*/ 1425417 h 4381739"/>
                  <a:gd name="connsiteX1" fmla="*/ 106365 w 2531960"/>
                  <a:gd name="connsiteY1" fmla="*/ 1359102 h 4381739"/>
                  <a:gd name="connsiteX2" fmla="*/ 1110 w 2531960"/>
                  <a:gd name="connsiteY2" fmla="*/ 1215366 h 4381739"/>
                  <a:gd name="connsiteX3" fmla="*/ 1296699 w 2531960"/>
                  <a:gd name="connsiteY3" fmla="*/ -187 h 4381739"/>
                  <a:gd name="connsiteX4" fmla="*/ 2199167 w 2531960"/>
                  <a:gd name="connsiteY4" fmla="*/ 320280 h 4381739"/>
                  <a:gd name="connsiteX5" fmla="*/ 2531394 w 2531960"/>
                  <a:gd name="connsiteY5" fmla="*/ 1187794 h 4381739"/>
                  <a:gd name="connsiteX6" fmla="*/ 2415098 w 2531960"/>
                  <a:gd name="connsiteY6" fmla="*/ 1729289 h 4381739"/>
                  <a:gd name="connsiteX7" fmla="*/ 1883600 w 2531960"/>
                  <a:gd name="connsiteY7" fmla="*/ 2342652 h 4381739"/>
                  <a:gd name="connsiteX8" fmla="*/ 1534778 w 2531960"/>
                  <a:gd name="connsiteY8" fmla="*/ 2707285 h 4381739"/>
                  <a:gd name="connsiteX9" fmla="*/ 1473886 w 2531960"/>
                  <a:gd name="connsiteY9" fmla="*/ 3060942 h 4381739"/>
                  <a:gd name="connsiteX10" fmla="*/ 1473886 w 2531960"/>
                  <a:gd name="connsiteY10" fmla="*/ 3099620 h 4381739"/>
                  <a:gd name="connsiteX11" fmla="*/ 1340996 w 2531960"/>
                  <a:gd name="connsiteY11" fmla="*/ 3232249 h 4381739"/>
                  <a:gd name="connsiteX12" fmla="*/ 1008833 w 2531960"/>
                  <a:gd name="connsiteY12" fmla="*/ 3232249 h 4381739"/>
                  <a:gd name="connsiteX13" fmla="*/ 881431 w 2531960"/>
                  <a:gd name="connsiteY13" fmla="*/ 3099620 h 4381739"/>
                  <a:gd name="connsiteX14" fmla="*/ 881431 w 2531960"/>
                  <a:gd name="connsiteY14" fmla="*/ 3099620 h 4381739"/>
                  <a:gd name="connsiteX15" fmla="*/ 953299 w 2531960"/>
                  <a:gd name="connsiteY15" fmla="*/ 2452806 h 4381739"/>
                  <a:gd name="connsiteX16" fmla="*/ 1313163 w 2531960"/>
                  <a:gd name="connsiteY16" fmla="*/ 2027346 h 4381739"/>
                  <a:gd name="connsiteX17" fmla="*/ 1700728 w 2531960"/>
                  <a:gd name="connsiteY17" fmla="*/ 1612928 h 4381739"/>
                  <a:gd name="connsiteX18" fmla="*/ 1811797 w 2531960"/>
                  <a:gd name="connsiteY18" fmla="*/ 1176426 h 4381739"/>
                  <a:gd name="connsiteX19" fmla="*/ 1662312 w 2531960"/>
                  <a:gd name="connsiteY19" fmla="*/ 717777 h 4381739"/>
                  <a:gd name="connsiteX20" fmla="*/ 1252598 w 2531960"/>
                  <a:gd name="connsiteY20" fmla="*/ 563064 h 4381739"/>
                  <a:gd name="connsiteX21" fmla="*/ 610357 w 2531960"/>
                  <a:gd name="connsiteY21" fmla="*/ 1314413 h 4381739"/>
                  <a:gd name="connsiteX22" fmla="*/ 460871 w 2531960"/>
                  <a:gd name="connsiteY22" fmla="*/ 1424960 h 4381739"/>
                  <a:gd name="connsiteX23" fmla="*/ 953430 w 2531960"/>
                  <a:gd name="connsiteY23" fmla="*/ 3602436 h 4381739"/>
                  <a:gd name="connsiteX24" fmla="*/ 1396334 w 2531960"/>
                  <a:gd name="connsiteY24" fmla="*/ 3602436 h 4381739"/>
                  <a:gd name="connsiteX25" fmla="*/ 1529225 w 2531960"/>
                  <a:gd name="connsiteY25" fmla="*/ 3735065 h 4381739"/>
                  <a:gd name="connsiteX26" fmla="*/ 1529225 w 2531960"/>
                  <a:gd name="connsiteY26" fmla="*/ 4248923 h 4381739"/>
                  <a:gd name="connsiteX27" fmla="*/ 1396334 w 2531960"/>
                  <a:gd name="connsiteY27" fmla="*/ 4381552 h 4381739"/>
                  <a:gd name="connsiteX28" fmla="*/ 953430 w 2531960"/>
                  <a:gd name="connsiteY28" fmla="*/ 4381552 h 4381739"/>
                  <a:gd name="connsiteX29" fmla="*/ 826092 w 2531960"/>
                  <a:gd name="connsiteY29" fmla="*/ 4248923 h 4381739"/>
                  <a:gd name="connsiteX30" fmla="*/ 826092 w 2531960"/>
                  <a:gd name="connsiteY30" fmla="*/ 3735065 h 4381739"/>
                  <a:gd name="connsiteX31" fmla="*/ 953430 w 2531960"/>
                  <a:gd name="connsiteY31" fmla="*/ 3602436 h 4381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31960" h="4381739">
                    <a:moveTo>
                      <a:pt x="460675" y="1425417"/>
                    </a:moveTo>
                    <a:lnTo>
                      <a:pt x="106365" y="1359102"/>
                    </a:lnTo>
                    <a:cubicBezTo>
                      <a:pt x="34497" y="1342507"/>
                      <a:pt x="-9931" y="1281746"/>
                      <a:pt x="1110" y="1215366"/>
                    </a:cubicBezTo>
                    <a:cubicBezTo>
                      <a:pt x="106365" y="403190"/>
                      <a:pt x="538162" y="-187"/>
                      <a:pt x="1296699" y="-187"/>
                    </a:cubicBezTo>
                    <a:cubicBezTo>
                      <a:pt x="1673223" y="-187"/>
                      <a:pt x="1977682" y="104806"/>
                      <a:pt x="2199167" y="320280"/>
                    </a:cubicBezTo>
                    <a:cubicBezTo>
                      <a:pt x="2420652" y="535754"/>
                      <a:pt x="2531394" y="823357"/>
                      <a:pt x="2531394" y="1187794"/>
                    </a:cubicBezTo>
                    <a:cubicBezTo>
                      <a:pt x="2531394" y="1364590"/>
                      <a:pt x="2492650" y="1547135"/>
                      <a:pt x="2415098" y="1729289"/>
                    </a:cubicBezTo>
                    <a:cubicBezTo>
                      <a:pt x="2337611" y="1906085"/>
                      <a:pt x="2160424" y="2110537"/>
                      <a:pt x="1883600" y="2342652"/>
                    </a:cubicBezTo>
                    <a:cubicBezTo>
                      <a:pt x="1689817" y="2497364"/>
                      <a:pt x="1573522" y="2618906"/>
                      <a:pt x="1534778" y="2707285"/>
                    </a:cubicBezTo>
                    <a:cubicBezTo>
                      <a:pt x="1490482" y="2795748"/>
                      <a:pt x="1473886" y="2917270"/>
                      <a:pt x="1473886" y="3060942"/>
                    </a:cubicBezTo>
                    <a:lnTo>
                      <a:pt x="1473886" y="3099620"/>
                    </a:lnTo>
                    <a:cubicBezTo>
                      <a:pt x="1472841" y="3172527"/>
                      <a:pt x="1413909" y="3231334"/>
                      <a:pt x="1340996" y="3232249"/>
                    </a:cubicBezTo>
                    <a:lnTo>
                      <a:pt x="1008833" y="3232249"/>
                    </a:lnTo>
                    <a:cubicBezTo>
                      <a:pt x="936965" y="3232249"/>
                      <a:pt x="881431" y="3171488"/>
                      <a:pt x="881431" y="3099620"/>
                    </a:cubicBezTo>
                    <a:lnTo>
                      <a:pt x="881431" y="3099620"/>
                    </a:lnTo>
                    <a:cubicBezTo>
                      <a:pt x="881431" y="2790194"/>
                      <a:pt x="903579" y="2574720"/>
                      <a:pt x="953299" y="2452806"/>
                    </a:cubicBezTo>
                    <a:cubicBezTo>
                      <a:pt x="1003018" y="2330891"/>
                      <a:pt x="1119380" y="2187612"/>
                      <a:pt x="1313163" y="2027346"/>
                    </a:cubicBezTo>
                    <a:cubicBezTo>
                      <a:pt x="1501457" y="1861592"/>
                      <a:pt x="1628795" y="1723474"/>
                      <a:pt x="1700728" y="1612928"/>
                    </a:cubicBezTo>
                    <a:cubicBezTo>
                      <a:pt x="1772597" y="1496893"/>
                      <a:pt x="1811797" y="1347734"/>
                      <a:pt x="1811797" y="1176426"/>
                    </a:cubicBezTo>
                    <a:cubicBezTo>
                      <a:pt x="1811797" y="971994"/>
                      <a:pt x="1762012" y="817085"/>
                      <a:pt x="1662312" y="717777"/>
                    </a:cubicBezTo>
                    <a:cubicBezTo>
                      <a:pt x="1562676" y="612849"/>
                      <a:pt x="1424232" y="563064"/>
                      <a:pt x="1252598" y="563064"/>
                    </a:cubicBezTo>
                    <a:cubicBezTo>
                      <a:pt x="881627" y="563064"/>
                      <a:pt x="671118" y="811728"/>
                      <a:pt x="610357" y="1314413"/>
                    </a:cubicBezTo>
                    <a:cubicBezTo>
                      <a:pt x="604804" y="1386281"/>
                      <a:pt x="532870" y="1441489"/>
                      <a:pt x="460871" y="1424960"/>
                    </a:cubicBezTo>
                    <a:close/>
                    <a:moveTo>
                      <a:pt x="953430" y="3602436"/>
                    </a:moveTo>
                    <a:lnTo>
                      <a:pt x="1396334" y="3602436"/>
                    </a:lnTo>
                    <a:cubicBezTo>
                      <a:pt x="1469248" y="3603350"/>
                      <a:pt x="1528179" y="3662158"/>
                      <a:pt x="1529225" y="3735065"/>
                    </a:cubicBezTo>
                    <a:lnTo>
                      <a:pt x="1529225" y="4248923"/>
                    </a:lnTo>
                    <a:cubicBezTo>
                      <a:pt x="1528179" y="4321830"/>
                      <a:pt x="1469248" y="4380638"/>
                      <a:pt x="1396334" y="4381552"/>
                    </a:cubicBezTo>
                    <a:lnTo>
                      <a:pt x="953430" y="4381552"/>
                    </a:lnTo>
                    <a:cubicBezTo>
                      <a:pt x="881561" y="4381552"/>
                      <a:pt x="826092" y="4320791"/>
                      <a:pt x="826092" y="4248923"/>
                    </a:cubicBezTo>
                    <a:lnTo>
                      <a:pt x="826092" y="3735065"/>
                    </a:lnTo>
                    <a:cubicBezTo>
                      <a:pt x="826092" y="3663197"/>
                      <a:pt x="881431" y="3602436"/>
                      <a:pt x="953430" y="3602436"/>
                    </a:cubicBezTo>
                    <a:close/>
                  </a:path>
                </a:pathLst>
              </a:custGeom>
              <a:solidFill>
                <a:srgbClr val="B2BFD8"/>
              </a:solidFill>
              <a:ln w="6531" cap="flat">
                <a:noFill/>
                <a:prstDash val="solid"/>
                <a:miter/>
              </a:ln>
            </p:spPr>
            <p:txBody>
              <a:bodyPr rtlCol="0" anchor="ctr"/>
              <a:lstStyle/>
              <a:p>
                <a:endParaRPr lang="zh-CN" altLang="en-US"/>
              </a:p>
            </p:txBody>
          </p:sp>
          <p:sp>
            <p:nvSpPr>
              <p:cNvPr id="46" name="任意多边形 14"/>
              <p:cNvSpPr/>
              <p:nvPr/>
            </p:nvSpPr>
            <p:spPr>
              <a:xfrm>
                <a:off x="5369598" y="2535638"/>
                <a:ext cx="1126576" cy="566623"/>
              </a:xfrm>
              <a:custGeom>
                <a:avLst/>
                <a:gdLst>
                  <a:gd name="connsiteX0" fmla="*/ 1126010 w 1126576"/>
                  <a:gd name="connsiteY0" fmla="*/ 403165 h 566623"/>
                  <a:gd name="connsiteX1" fmla="*/ 845071 w 1126576"/>
                  <a:gd name="connsiteY1" fmla="*/ 233294 h 566623"/>
                  <a:gd name="connsiteX2" fmla="*/ 508989 w 1126576"/>
                  <a:gd name="connsiteY2" fmla="*/ 167960 h 566623"/>
                  <a:gd name="connsiteX3" fmla="*/ 365644 w 1126576"/>
                  <a:gd name="connsiteY3" fmla="*/ 143916 h 566623"/>
                  <a:gd name="connsiteX4" fmla="*/ 220667 w 1126576"/>
                  <a:gd name="connsiteY4" fmla="*/ 39381 h 566623"/>
                  <a:gd name="connsiteX5" fmla="*/ 210409 w 1126576"/>
                  <a:gd name="connsiteY5" fmla="*/ 19323 h 566623"/>
                  <a:gd name="connsiteX6" fmla="*/ 205901 w 1126576"/>
                  <a:gd name="connsiteY6" fmla="*/ 18604 h 566623"/>
                  <a:gd name="connsiteX7" fmla="*/ 97903 w 1126576"/>
                  <a:gd name="connsiteY7" fmla="*/ 3512 h 566623"/>
                  <a:gd name="connsiteX8" fmla="*/ 47595 w 1126576"/>
                  <a:gd name="connsiteY8" fmla="*/ 94001 h 566623"/>
                  <a:gd name="connsiteX9" fmla="*/ 11334 w 1126576"/>
                  <a:gd name="connsiteY9" fmla="*/ 56499 h 566623"/>
                  <a:gd name="connsiteX10" fmla="*/ 2841 w 1126576"/>
                  <a:gd name="connsiteY10" fmla="*/ 177956 h 566623"/>
                  <a:gd name="connsiteX11" fmla="*/ 103652 w 1126576"/>
                  <a:gd name="connsiteY11" fmla="*/ 237410 h 566623"/>
                  <a:gd name="connsiteX12" fmla="*/ 313834 w 1126576"/>
                  <a:gd name="connsiteY12" fmla="*/ 275174 h 566623"/>
                  <a:gd name="connsiteX13" fmla="*/ 721653 w 1126576"/>
                  <a:gd name="connsiteY13" fmla="*/ 472354 h 566623"/>
                  <a:gd name="connsiteX14" fmla="*/ 997627 w 1126576"/>
                  <a:gd name="connsiteY14" fmla="*/ 566436 h 566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26576" h="566623">
                    <a:moveTo>
                      <a:pt x="1126010" y="403165"/>
                    </a:moveTo>
                    <a:cubicBezTo>
                      <a:pt x="1093343" y="318229"/>
                      <a:pt x="912104" y="252568"/>
                      <a:pt x="845071" y="233294"/>
                    </a:cubicBezTo>
                    <a:cubicBezTo>
                      <a:pt x="731519" y="200627"/>
                      <a:pt x="599216" y="171292"/>
                      <a:pt x="508989" y="167960"/>
                    </a:cubicBezTo>
                    <a:cubicBezTo>
                      <a:pt x="460269" y="167241"/>
                      <a:pt x="411934" y="159133"/>
                      <a:pt x="365644" y="143916"/>
                    </a:cubicBezTo>
                    <a:cubicBezTo>
                      <a:pt x="337616" y="78582"/>
                      <a:pt x="220667" y="39381"/>
                      <a:pt x="220667" y="39381"/>
                    </a:cubicBezTo>
                    <a:cubicBezTo>
                      <a:pt x="223365" y="31011"/>
                      <a:pt x="218778" y="22034"/>
                      <a:pt x="210409" y="19323"/>
                    </a:cubicBezTo>
                    <a:cubicBezTo>
                      <a:pt x="208952" y="18853"/>
                      <a:pt x="207430" y="18611"/>
                      <a:pt x="205901" y="18604"/>
                    </a:cubicBezTo>
                    <a:cubicBezTo>
                      <a:pt x="185909" y="16252"/>
                      <a:pt x="128479" y="-9620"/>
                      <a:pt x="97903" y="3512"/>
                    </a:cubicBezTo>
                    <a:cubicBezTo>
                      <a:pt x="67326" y="16644"/>
                      <a:pt x="47595" y="94001"/>
                      <a:pt x="47595" y="94001"/>
                    </a:cubicBezTo>
                    <a:cubicBezTo>
                      <a:pt x="37076" y="48266"/>
                      <a:pt x="11334" y="56499"/>
                      <a:pt x="11334" y="56499"/>
                    </a:cubicBezTo>
                    <a:cubicBezTo>
                      <a:pt x="11334" y="56499"/>
                      <a:pt x="-8266" y="153586"/>
                      <a:pt x="2841" y="177956"/>
                    </a:cubicBezTo>
                    <a:cubicBezTo>
                      <a:pt x="7153" y="187495"/>
                      <a:pt x="51777" y="215262"/>
                      <a:pt x="103652" y="237410"/>
                    </a:cubicBezTo>
                    <a:cubicBezTo>
                      <a:pt x="158076" y="260474"/>
                      <a:pt x="313834" y="275174"/>
                      <a:pt x="313834" y="275174"/>
                    </a:cubicBezTo>
                    <a:cubicBezTo>
                      <a:pt x="313834" y="275174"/>
                      <a:pt x="638940" y="432827"/>
                      <a:pt x="721653" y="472354"/>
                    </a:cubicBezTo>
                    <a:cubicBezTo>
                      <a:pt x="830893" y="524622"/>
                      <a:pt x="997627" y="566436"/>
                      <a:pt x="997627" y="566436"/>
                    </a:cubicBezTo>
                  </a:path>
                </a:pathLst>
              </a:custGeom>
              <a:solidFill>
                <a:srgbClr val="FCB9AE"/>
              </a:solidFill>
              <a:ln w="6531" cap="flat">
                <a:noFill/>
                <a:prstDash val="solid"/>
                <a:miter/>
              </a:ln>
            </p:spPr>
            <p:txBody>
              <a:bodyPr rtlCol="0" anchor="ctr"/>
              <a:lstStyle/>
              <a:p>
                <a:endParaRPr lang="zh-CN" altLang="en-US"/>
              </a:p>
            </p:txBody>
          </p:sp>
          <p:sp>
            <p:nvSpPr>
              <p:cNvPr id="47" name="任意多边形 15"/>
              <p:cNvSpPr/>
              <p:nvPr/>
            </p:nvSpPr>
            <p:spPr>
              <a:xfrm>
                <a:off x="5517330" y="2575728"/>
                <a:ext cx="81668" cy="94212"/>
              </a:xfrm>
              <a:custGeom>
                <a:avLst/>
                <a:gdLst>
                  <a:gd name="connsiteX0" fmla="*/ 81102 w 81668"/>
                  <a:gd name="connsiteY0" fmla="*/ -187 h 94212"/>
                  <a:gd name="connsiteX1" fmla="*/ 57843 w 81668"/>
                  <a:gd name="connsiteY1" fmla="*/ 17192 h 94212"/>
                  <a:gd name="connsiteX2" fmla="*/ 42162 w 81668"/>
                  <a:gd name="connsiteY2" fmla="*/ 54237 h 94212"/>
                  <a:gd name="connsiteX3" fmla="*/ -567 w 81668"/>
                  <a:gd name="connsiteY3" fmla="*/ 94026 h 94212"/>
                </a:gdLst>
                <a:ahLst/>
                <a:cxnLst>
                  <a:cxn ang="0">
                    <a:pos x="connsiteX0" y="connsiteY0"/>
                  </a:cxn>
                  <a:cxn ang="0">
                    <a:pos x="connsiteX1" y="connsiteY1"/>
                  </a:cxn>
                  <a:cxn ang="0">
                    <a:pos x="connsiteX2" y="connsiteY2"/>
                  </a:cxn>
                  <a:cxn ang="0">
                    <a:pos x="connsiteX3" y="connsiteY3"/>
                  </a:cxn>
                </a:cxnLst>
                <a:rect l="l" t="t" r="r" b="b"/>
                <a:pathLst>
                  <a:path w="81668" h="94212">
                    <a:moveTo>
                      <a:pt x="81102" y="-187"/>
                    </a:moveTo>
                    <a:cubicBezTo>
                      <a:pt x="75489" y="8026"/>
                      <a:pt x="67309" y="14134"/>
                      <a:pt x="57843" y="17192"/>
                    </a:cubicBezTo>
                    <a:cubicBezTo>
                      <a:pt x="57843" y="17192"/>
                      <a:pt x="66467" y="44829"/>
                      <a:pt x="42162" y="54237"/>
                    </a:cubicBezTo>
                    <a:cubicBezTo>
                      <a:pt x="42162" y="54237"/>
                      <a:pt x="57451" y="93960"/>
                      <a:pt x="-567" y="94026"/>
                    </a:cubicBezTo>
                  </a:path>
                </a:pathLst>
              </a:custGeom>
              <a:noFill/>
              <a:ln w="1633" cap="rnd">
                <a:solidFill>
                  <a:srgbClr val="263238"/>
                </a:solidFill>
                <a:prstDash val="solid"/>
                <a:round/>
              </a:ln>
            </p:spPr>
            <p:txBody>
              <a:bodyPr rtlCol="0" anchor="ctr"/>
              <a:lstStyle/>
              <a:p>
                <a:endParaRPr lang="zh-CN" altLang="en-US"/>
              </a:p>
            </p:txBody>
          </p:sp>
          <p:sp>
            <p:nvSpPr>
              <p:cNvPr id="48" name="任意多边形 16"/>
              <p:cNvSpPr/>
              <p:nvPr/>
            </p:nvSpPr>
            <p:spPr>
              <a:xfrm>
                <a:off x="5471465" y="2602909"/>
                <a:ext cx="84935" cy="26067"/>
              </a:xfrm>
              <a:custGeom>
                <a:avLst/>
                <a:gdLst>
                  <a:gd name="connsiteX0" fmla="*/ 84368 w 84935"/>
                  <a:gd name="connsiteY0" fmla="*/ 25880 h 26067"/>
                  <a:gd name="connsiteX1" fmla="*/ -567 w 84935"/>
                  <a:gd name="connsiteY1" fmla="*/ 138 h 26067"/>
                </a:gdLst>
                <a:ahLst/>
                <a:cxnLst>
                  <a:cxn ang="0">
                    <a:pos x="connsiteX0" y="connsiteY0"/>
                  </a:cxn>
                  <a:cxn ang="0">
                    <a:pos x="connsiteX1" y="connsiteY1"/>
                  </a:cxn>
                </a:cxnLst>
                <a:rect l="l" t="t" r="r" b="b"/>
                <a:pathLst>
                  <a:path w="84935" h="26067">
                    <a:moveTo>
                      <a:pt x="84368" y="25880"/>
                    </a:moveTo>
                    <a:cubicBezTo>
                      <a:pt x="84368" y="25880"/>
                      <a:pt x="19818" y="-3586"/>
                      <a:pt x="-567" y="138"/>
                    </a:cubicBezTo>
                  </a:path>
                </a:pathLst>
              </a:custGeom>
              <a:noFill/>
              <a:ln w="1633" cap="rnd">
                <a:solidFill>
                  <a:srgbClr val="263238"/>
                </a:solidFill>
                <a:prstDash val="solid"/>
                <a:round/>
              </a:ln>
            </p:spPr>
            <p:txBody>
              <a:bodyPr rtlCol="0" anchor="ctr"/>
              <a:lstStyle/>
              <a:p>
                <a:endParaRPr lang="zh-CN" altLang="en-US"/>
              </a:p>
            </p:txBody>
          </p:sp>
          <p:sp>
            <p:nvSpPr>
              <p:cNvPr id="49" name="任意多边形 17"/>
              <p:cNvSpPr/>
              <p:nvPr/>
            </p:nvSpPr>
            <p:spPr>
              <a:xfrm>
                <a:off x="5490412" y="2561598"/>
                <a:ext cx="77029" cy="31117"/>
              </a:xfrm>
              <a:custGeom>
                <a:avLst/>
                <a:gdLst>
                  <a:gd name="connsiteX0" fmla="*/ 76463 w 77029"/>
                  <a:gd name="connsiteY0" fmla="*/ 30931 h 31117"/>
                  <a:gd name="connsiteX1" fmla="*/ -567 w 77029"/>
                  <a:gd name="connsiteY1" fmla="*/ 1008 h 31117"/>
                </a:gdLst>
                <a:ahLst/>
                <a:cxnLst>
                  <a:cxn ang="0">
                    <a:pos x="connsiteX0" y="connsiteY0"/>
                  </a:cxn>
                  <a:cxn ang="0">
                    <a:pos x="connsiteX1" y="connsiteY1"/>
                  </a:cxn>
                </a:cxnLst>
                <a:rect l="l" t="t" r="r" b="b"/>
                <a:pathLst>
                  <a:path w="77029" h="31117">
                    <a:moveTo>
                      <a:pt x="76463" y="30931"/>
                    </a:moveTo>
                    <a:cubicBezTo>
                      <a:pt x="76463" y="30931"/>
                      <a:pt x="17661" y="-7355"/>
                      <a:pt x="-567" y="1008"/>
                    </a:cubicBezTo>
                  </a:path>
                </a:pathLst>
              </a:custGeom>
              <a:noFill/>
              <a:ln w="1633" cap="rnd">
                <a:solidFill>
                  <a:srgbClr val="263238"/>
                </a:solidFill>
                <a:prstDash val="solid"/>
                <a:round/>
              </a:ln>
            </p:spPr>
            <p:txBody>
              <a:bodyPr rtlCol="0" anchor="ctr"/>
              <a:lstStyle/>
              <a:p>
                <a:endParaRPr lang="zh-CN" altLang="en-US"/>
              </a:p>
            </p:txBody>
          </p:sp>
          <p:sp>
            <p:nvSpPr>
              <p:cNvPr id="50" name="任意多边形 18"/>
              <p:cNvSpPr/>
              <p:nvPr/>
            </p:nvSpPr>
            <p:spPr>
              <a:xfrm>
                <a:off x="5409920" y="2628715"/>
                <a:ext cx="16236" cy="68536"/>
              </a:xfrm>
              <a:custGeom>
                <a:avLst/>
                <a:gdLst>
                  <a:gd name="connsiteX0" fmla="*/ -567 w 16236"/>
                  <a:gd name="connsiteY0" fmla="*/ 68349 h 68536"/>
                  <a:gd name="connsiteX1" fmla="*/ 13611 w 16236"/>
                  <a:gd name="connsiteY1" fmla="*/ -187 h 68536"/>
                </a:gdLst>
                <a:ahLst/>
                <a:cxnLst>
                  <a:cxn ang="0">
                    <a:pos x="connsiteX0" y="connsiteY0"/>
                  </a:cxn>
                  <a:cxn ang="0">
                    <a:pos x="connsiteX1" y="connsiteY1"/>
                  </a:cxn>
                </a:cxnLst>
                <a:rect l="l" t="t" r="r" b="b"/>
                <a:pathLst>
                  <a:path w="16236" h="68536">
                    <a:moveTo>
                      <a:pt x="-567" y="68349"/>
                    </a:moveTo>
                    <a:cubicBezTo>
                      <a:pt x="-567" y="68349"/>
                      <a:pt x="22562" y="33068"/>
                      <a:pt x="13611" y="-187"/>
                    </a:cubicBezTo>
                  </a:path>
                </a:pathLst>
              </a:custGeom>
              <a:noFill/>
              <a:ln w="1633" cap="rnd">
                <a:solidFill>
                  <a:srgbClr val="263238"/>
                </a:solidFill>
                <a:prstDash val="solid"/>
                <a:round/>
              </a:ln>
            </p:spPr>
            <p:txBody>
              <a:bodyPr rtlCol="0" anchor="ctr"/>
              <a:lstStyle/>
              <a:p>
                <a:endParaRPr lang="zh-CN" altLang="en-US"/>
              </a:p>
            </p:txBody>
          </p:sp>
          <p:sp>
            <p:nvSpPr>
              <p:cNvPr id="51" name="任意多边形 19"/>
              <p:cNvSpPr/>
              <p:nvPr/>
            </p:nvSpPr>
            <p:spPr>
              <a:xfrm>
                <a:off x="5413579" y="2685033"/>
                <a:ext cx="36391" cy="11041"/>
              </a:xfrm>
              <a:custGeom>
                <a:avLst/>
                <a:gdLst>
                  <a:gd name="connsiteX0" fmla="*/ -567 w 36391"/>
                  <a:gd name="connsiteY0" fmla="*/ -187 h 11041"/>
                  <a:gd name="connsiteX1" fmla="*/ 35825 w 36391"/>
                  <a:gd name="connsiteY1" fmla="*/ 10855 h 11041"/>
                </a:gdLst>
                <a:ahLst/>
                <a:cxnLst>
                  <a:cxn ang="0">
                    <a:pos x="connsiteX0" y="connsiteY0"/>
                  </a:cxn>
                  <a:cxn ang="0">
                    <a:pos x="connsiteX1" y="connsiteY1"/>
                  </a:cxn>
                </a:cxnLst>
                <a:rect l="l" t="t" r="r" b="b"/>
                <a:pathLst>
                  <a:path w="36391" h="11041">
                    <a:moveTo>
                      <a:pt x="-567" y="-187"/>
                    </a:moveTo>
                    <a:cubicBezTo>
                      <a:pt x="11122" y="4824"/>
                      <a:pt x="23326" y="8529"/>
                      <a:pt x="35825" y="10855"/>
                    </a:cubicBezTo>
                  </a:path>
                </a:pathLst>
              </a:custGeom>
              <a:noFill/>
              <a:ln w="1633" cap="rnd">
                <a:solidFill>
                  <a:srgbClr val="263238"/>
                </a:solidFill>
                <a:prstDash val="solid"/>
                <a:round/>
              </a:ln>
            </p:spPr>
            <p:txBody>
              <a:bodyPr rtlCol="0" anchor="ctr"/>
              <a:lstStyle/>
              <a:p>
                <a:endParaRPr lang="zh-CN" altLang="en-US"/>
              </a:p>
            </p:txBody>
          </p:sp>
          <p:sp>
            <p:nvSpPr>
              <p:cNvPr id="52" name="任意多边形 20"/>
              <p:cNvSpPr/>
              <p:nvPr/>
            </p:nvSpPr>
            <p:spPr>
              <a:xfrm>
                <a:off x="5426450" y="2602858"/>
                <a:ext cx="281396" cy="184554"/>
              </a:xfrm>
              <a:custGeom>
                <a:avLst/>
                <a:gdLst>
                  <a:gd name="connsiteX0" fmla="*/ 280830 w 281396"/>
                  <a:gd name="connsiteY0" fmla="*/ 119229 h 184554"/>
                  <a:gd name="connsiteX1" fmla="*/ 139446 w 281396"/>
                  <a:gd name="connsiteY1" fmla="*/ 62322 h 184554"/>
                  <a:gd name="connsiteX2" fmla="*/ 84368 w 281396"/>
                  <a:gd name="connsiteY2" fmla="*/ 65524 h 184554"/>
                  <a:gd name="connsiteX3" fmla="*/ -567 w 281396"/>
                  <a:gd name="connsiteY3" fmla="*/ 4371 h 184554"/>
                  <a:gd name="connsiteX4" fmla="*/ 51701 w 281396"/>
                  <a:gd name="connsiteY4" fmla="*/ 128180 h 184554"/>
                  <a:gd name="connsiteX5" fmla="*/ 194000 w 281396"/>
                  <a:gd name="connsiteY5" fmla="*/ 184368 h 184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1396" h="184554">
                    <a:moveTo>
                      <a:pt x="280830" y="119229"/>
                    </a:moveTo>
                    <a:cubicBezTo>
                      <a:pt x="280830" y="119229"/>
                      <a:pt x="206740" y="36776"/>
                      <a:pt x="139446" y="62322"/>
                    </a:cubicBezTo>
                    <a:cubicBezTo>
                      <a:pt x="121511" y="67229"/>
                      <a:pt x="102747" y="68320"/>
                      <a:pt x="84368" y="65524"/>
                    </a:cubicBezTo>
                    <a:cubicBezTo>
                      <a:pt x="84368" y="65524"/>
                      <a:pt x="32688" y="-20653"/>
                      <a:pt x="-567" y="4371"/>
                    </a:cubicBezTo>
                    <a:lnTo>
                      <a:pt x="51701" y="128180"/>
                    </a:lnTo>
                    <a:cubicBezTo>
                      <a:pt x="91503" y="162311"/>
                      <a:pt x="141614" y="182101"/>
                      <a:pt x="194000" y="184368"/>
                    </a:cubicBezTo>
                  </a:path>
                </a:pathLst>
              </a:custGeom>
              <a:solidFill>
                <a:srgbClr val="FCB9AE"/>
              </a:solidFill>
              <a:ln w="6531" cap="flat">
                <a:noFill/>
                <a:prstDash val="solid"/>
                <a:miter/>
              </a:ln>
            </p:spPr>
            <p:txBody>
              <a:bodyPr rtlCol="0" anchor="ctr"/>
              <a:lstStyle/>
              <a:p>
                <a:endParaRPr lang="zh-CN" altLang="en-US"/>
              </a:p>
            </p:txBody>
          </p:sp>
          <p:sp>
            <p:nvSpPr>
              <p:cNvPr id="53" name="任意多边形 21"/>
              <p:cNvSpPr/>
              <p:nvPr/>
            </p:nvSpPr>
            <p:spPr>
              <a:xfrm>
                <a:off x="5426450" y="2602858"/>
                <a:ext cx="281396" cy="184489"/>
              </a:xfrm>
              <a:custGeom>
                <a:avLst/>
                <a:gdLst>
                  <a:gd name="connsiteX0" fmla="*/ 280830 w 281396"/>
                  <a:gd name="connsiteY0" fmla="*/ 119229 h 184489"/>
                  <a:gd name="connsiteX1" fmla="*/ 139446 w 281396"/>
                  <a:gd name="connsiteY1" fmla="*/ 62322 h 184489"/>
                  <a:gd name="connsiteX2" fmla="*/ 84368 w 281396"/>
                  <a:gd name="connsiteY2" fmla="*/ 65524 h 184489"/>
                  <a:gd name="connsiteX3" fmla="*/ -567 w 281396"/>
                  <a:gd name="connsiteY3" fmla="*/ 4371 h 184489"/>
                  <a:gd name="connsiteX4" fmla="*/ 51701 w 281396"/>
                  <a:gd name="connsiteY4" fmla="*/ 128180 h 184489"/>
                  <a:gd name="connsiteX5" fmla="*/ 194000 w 281396"/>
                  <a:gd name="connsiteY5" fmla="*/ 184302 h 184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1396" h="184489">
                    <a:moveTo>
                      <a:pt x="280830" y="119229"/>
                    </a:moveTo>
                    <a:cubicBezTo>
                      <a:pt x="280830" y="119229"/>
                      <a:pt x="206740" y="36776"/>
                      <a:pt x="139446" y="62322"/>
                    </a:cubicBezTo>
                    <a:cubicBezTo>
                      <a:pt x="121511" y="67229"/>
                      <a:pt x="102747" y="68320"/>
                      <a:pt x="84368" y="65524"/>
                    </a:cubicBezTo>
                    <a:cubicBezTo>
                      <a:pt x="84368" y="65524"/>
                      <a:pt x="32688" y="-20653"/>
                      <a:pt x="-567" y="4371"/>
                    </a:cubicBezTo>
                    <a:lnTo>
                      <a:pt x="51701" y="128180"/>
                    </a:lnTo>
                    <a:cubicBezTo>
                      <a:pt x="91496" y="162324"/>
                      <a:pt x="141614" y="182087"/>
                      <a:pt x="194000" y="184302"/>
                    </a:cubicBezTo>
                  </a:path>
                </a:pathLst>
              </a:custGeom>
              <a:noFill/>
              <a:ln w="1633" cap="rnd">
                <a:solidFill>
                  <a:srgbClr val="263238"/>
                </a:solidFill>
                <a:prstDash val="solid"/>
                <a:round/>
              </a:ln>
            </p:spPr>
            <p:txBody>
              <a:bodyPr rtlCol="0" anchor="ctr"/>
              <a:lstStyle/>
              <a:p>
                <a:endParaRPr lang="zh-CN" altLang="en-US"/>
              </a:p>
            </p:txBody>
          </p:sp>
          <p:sp>
            <p:nvSpPr>
              <p:cNvPr id="54" name="任意多边形 22"/>
              <p:cNvSpPr/>
              <p:nvPr/>
            </p:nvSpPr>
            <p:spPr>
              <a:xfrm>
                <a:off x="5831329" y="2914263"/>
                <a:ext cx="673276" cy="646908"/>
              </a:xfrm>
              <a:custGeom>
                <a:avLst/>
                <a:gdLst>
                  <a:gd name="connsiteX0" fmla="*/ 602473 w 673276"/>
                  <a:gd name="connsiteY0" fmla="*/ 1933 h 646908"/>
                  <a:gd name="connsiteX1" fmla="*/ 670617 w 673276"/>
                  <a:gd name="connsiteY1" fmla="*/ 39873 h 646908"/>
                  <a:gd name="connsiteX2" fmla="*/ 671466 w 673276"/>
                  <a:gd name="connsiteY2" fmla="*/ 66615 h 646908"/>
                  <a:gd name="connsiteX3" fmla="*/ 532173 w 673276"/>
                  <a:gd name="connsiteY3" fmla="*/ 350298 h 646908"/>
                  <a:gd name="connsiteX4" fmla="*/ 144215 w 673276"/>
                  <a:gd name="connsiteY4" fmla="*/ 646722 h 646908"/>
                  <a:gd name="connsiteX5" fmla="*/ -567 w 673276"/>
                  <a:gd name="connsiteY5" fmla="*/ 303911 h 646908"/>
                  <a:gd name="connsiteX6" fmla="*/ 494409 w 673276"/>
                  <a:gd name="connsiteY6" fmla="*/ 32641 h 646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3276" h="646908">
                    <a:moveTo>
                      <a:pt x="602473" y="1933"/>
                    </a:moveTo>
                    <a:cubicBezTo>
                      <a:pt x="631743" y="-6403"/>
                      <a:pt x="662254" y="10584"/>
                      <a:pt x="670617" y="39873"/>
                    </a:cubicBezTo>
                    <a:cubicBezTo>
                      <a:pt x="673100" y="48582"/>
                      <a:pt x="673361" y="57768"/>
                      <a:pt x="671466" y="66615"/>
                    </a:cubicBezTo>
                    <a:cubicBezTo>
                      <a:pt x="655198" y="142403"/>
                      <a:pt x="617827" y="254452"/>
                      <a:pt x="532173" y="350298"/>
                    </a:cubicBezTo>
                    <a:cubicBezTo>
                      <a:pt x="450831" y="441309"/>
                      <a:pt x="144215" y="646722"/>
                      <a:pt x="144215" y="646722"/>
                    </a:cubicBezTo>
                    <a:lnTo>
                      <a:pt x="-567" y="303911"/>
                    </a:lnTo>
                    <a:cubicBezTo>
                      <a:pt x="106452" y="207476"/>
                      <a:pt x="494409" y="32641"/>
                      <a:pt x="494409" y="32641"/>
                    </a:cubicBezTo>
                    <a:close/>
                  </a:path>
                </a:pathLst>
              </a:custGeom>
              <a:solidFill>
                <a:srgbClr val="FCB9AE"/>
              </a:solidFill>
              <a:ln w="6531" cap="flat">
                <a:noFill/>
                <a:prstDash val="solid"/>
                <a:miter/>
              </a:ln>
            </p:spPr>
            <p:txBody>
              <a:bodyPr rtlCol="0" anchor="ctr"/>
              <a:lstStyle/>
              <a:p>
                <a:endParaRPr lang="zh-CN" altLang="en-US"/>
              </a:p>
            </p:txBody>
          </p:sp>
          <p:sp>
            <p:nvSpPr>
              <p:cNvPr id="55" name="任意多边形 23"/>
              <p:cNvSpPr/>
              <p:nvPr/>
            </p:nvSpPr>
            <p:spPr>
              <a:xfrm>
                <a:off x="4872620" y="3229729"/>
                <a:ext cx="1227561" cy="1800960"/>
              </a:xfrm>
              <a:custGeom>
                <a:avLst/>
                <a:gdLst>
                  <a:gd name="connsiteX0" fmla="*/ 27384 w 1227561"/>
                  <a:gd name="connsiteY0" fmla="*/ 261152 h 1800960"/>
                  <a:gd name="connsiteX1" fmla="*/ 494919 w 1227561"/>
                  <a:gd name="connsiteY1" fmla="*/ 104349 h 1800960"/>
                  <a:gd name="connsiteX2" fmla="*/ 1110960 w 1227561"/>
                  <a:gd name="connsiteY2" fmla="*/ -187 h 1800960"/>
                  <a:gd name="connsiteX3" fmla="*/ 1033865 w 1227561"/>
                  <a:gd name="connsiteY3" fmla="*/ 1137618 h 1800960"/>
                  <a:gd name="connsiteX4" fmla="*/ 1226995 w 1227561"/>
                  <a:gd name="connsiteY4" fmla="*/ 1419014 h 1800960"/>
                  <a:gd name="connsiteX5" fmla="*/ 175105 w 1227561"/>
                  <a:gd name="connsiteY5" fmla="*/ 1799589 h 1800960"/>
                  <a:gd name="connsiteX6" fmla="*/ 100363 w 1227561"/>
                  <a:gd name="connsiteY6" fmla="*/ 1285143 h 1800960"/>
                  <a:gd name="connsiteX7" fmla="*/ 27384 w 1227561"/>
                  <a:gd name="connsiteY7" fmla="*/ 261152 h 1800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7561" h="1800960">
                    <a:moveTo>
                      <a:pt x="27384" y="261152"/>
                    </a:moveTo>
                    <a:cubicBezTo>
                      <a:pt x="178908" y="196791"/>
                      <a:pt x="335228" y="144360"/>
                      <a:pt x="494919" y="104349"/>
                    </a:cubicBezTo>
                    <a:cubicBezTo>
                      <a:pt x="730124" y="49075"/>
                      <a:pt x="1110960" y="-187"/>
                      <a:pt x="1110960" y="-187"/>
                    </a:cubicBezTo>
                    <a:cubicBezTo>
                      <a:pt x="1110960" y="-187"/>
                      <a:pt x="1006425" y="1073067"/>
                      <a:pt x="1033865" y="1137618"/>
                    </a:cubicBezTo>
                    <a:cubicBezTo>
                      <a:pt x="1061306" y="1202168"/>
                      <a:pt x="1226995" y="1419014"/>
                      <a:pt x="1226995" y="1419014"/>
                    </a:cubicBezTo>
                    <a:cubicBezTo>
                      <a:pt x="1226995" y="1419014"/>
                      <a:pt x="331125" y="1769731"/>
                      <a:pt x="175105" y="1799589"/>
                    </a:cubicBezTo>
                    <a:cubicBezTo>
                      <a:pt x="19086" y="1829447"/>
                      <a:pt x="100363" y="1285143"/>
                      <a:pt x="100363" y="1285143"/>
                    </a:cubicBezTo>
                    <a:cubicBezTo>
                      <a:pt x="100363" y="1285143"/>
                      <a:pt x="-64738" y="593249"/>
                      <a:pt x="27384" y="261152"/>
                    </a:cubicBezTo>
                    <a:close/>
                  </a:path>
                </a:pathLst>
              </a:custGeom>
              <a:solidFill>
                <a:srgbClr val="F1C649"/>
              </a:solidFill>
              <a:ln w="6531" cap="flat">
                <a:noFill/>
                <a:prstDash val="solid"/>
                <a:miter/>
              </a:ln>
            </p:spPr>
            <p:txBody>
              <a:bodyPr rtlCol="0" anchor="ctr"/>
              <a:lstStyle/>
              <a:p>
                <a:endParaRPr lang="zh-CN" altLang="en-US"/>
              </a:p>
            </p:txBody>
          </p:sp>
          <p:sp>
            <p:nvSpPr>
              <p:cNvPr id="56" name="任意多边形 24"/>
              <p:cNvSpPr/>
              <p:nvPr/>
            </p:nvSpPr>
            <p:spPr>
              <a:xfrm>
                <a:off x="5194903" y="3066484"/>
                <a:ext cx="348009" cy="396345"/>
              </a:xfrm>
              <a:custGeom>
                <a:avLst/>
                <a:gdLst>
                  <a:gd name="connsiteX0" fmla="*/ 26678 w 348009"/>
                  <a:gd name="connsiteY0" fmla="*/ 310062 h 396345"/>
                  <a:gd name="connsiteX1" fmla="*/ 61501 w 348009"/>
                  <a:gd name="connsiteY1" fmla="*/ 372260 h 396345"/>
                  <a:gd name="connsiteX2" fmla="*/ 346230 w 348009"/>
                  <a:gd name="connsiteY2" fmla="*/ 320972 h 396345"/>
                  <a:gd name="connsiteX3" fmla="*/ 301149 w 348009"/>
                  <a:gd name="connsiteY3" fmla="*/ 236037 h 396345"/>
                  <a:gd name="connsiteX4" fmla="*/ 333816 w 348009"/>
                  <a:gd name="connsiteY4" fmla="*/ 138035 h 396345"/>
                  <a:gd name="connsiteX5" fmla="*/ 309316 w 348009"/>
                  <a:gd name="connsiteY5" fmla="*/ 40033 h 396345"/>
                  <a:gd name="connsiteX6" fmla="*/ -567 w 348009"/>
                  <a:gd name="connsiteY6" fmla="*/ 77797 h 396345"/>
                  <a:gd name="connsiteX7" fmla="*/ 26678 w 348009"/>
                  <a:gd name="connsiteY7" fmla="*/ 310062 h 396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8009" h="396345">
                    <a:moveTo>
                      <a:pt x="26678" y="310062"/>
                    </a:moveTo>
                    <a:cubicBezTo>
                      <a:pt x="26678" y="310062"/>
                      <a:pt x="5248" y="350896"/>
                      <a:pt x="61501" y="372260"/>
                    </a:cubicBezTo>
                    <a:cubicBezTo>
                      <a:pt x="207393" y="426749"/>
                      <a:pt x="362760" y="378794"/>
                      <a:pt x="346230" y="320972"/>
                    </a:cubicBezTo>
                    <a:cubicBezTo>
                      <a:pt x="339696" y="298955"/>
                      <a:pt x="306702" y="317248"/>
                      <a:pt x="301149" y="236037"/>
                    </a:cubicBezTo>
                    <a:cubicBezTo>
                      <a:pt x="296445" y="167109"/>
                      <a:pt x="319508" y="157636"/>
                      <a:pt x="333816" y="138035"/>
                    </a:cubicBezTo>
                    <a:cubicBezTo>
                      <a:pt x="349366" y="116148"/>
                      <a:pt x="291610" y="60091"/>
                      <a:pt x="309316" y="40033"/>
                    </a:cubicBezTo>
                    <a:cubicBezTo>
                      <a:pt x="309316" y="40033"/>
                      <a:pt x="171133" y="-71951"/>
                      <a:pt x="-567" y="77797"/>
                    </a:cubicBezTo>
                    <a:cubicBezTo>
                      <a:pt x="-44" y="76490"/>
                      <a:pt x="63788" y="109157"/>
                      <a:pt x="26678" y="310062"/>
                    </a:cubicBezTo>
                    <a:close/>
                  </a:path>
                </a:pathLst>
              </a:custGeom>
              <a:solidFill>
                <a:srgbClr val="FCB9AE"/>
              </a:solidFill>
              <a:ln w="6531" cap="flat">
                <a:noFill/>
                <a:prstDash val="solid"/>
                <a:miter/>
              </a:ln>
            </p:spPr>
            <p:txBody>
              <a:bodyPr rtlCol="0" anchor="ctr"/>
              <a:lstStyle/>
              <a:p>
                <a:endParaRPr lang="zh-CN" altLang="en-US"/>
              </a:p>
            </p:txBody>
          </p:sp>
          <p:sp>
            <p:nvSpPr>
              <p:cNvPr id="57" name="任意多边形 25"/>
              <p:cNvSpPr/>
              <p:nvPr/>
            </p:nvSpPr>
            <p:spPr>
              <a:xfrm>
                <a:off x="4899511" y="4609513"/>
                <a:ext cx="1944319" cy="887040"/>
              </a:xfrm>
              <a:custGeom>
                <a:avLst/>
                <a:gdLst>
                  <a:gd name="connsiteX0" fmla="*/ 35773 w 1944319"/>
                  <a:gd name="connsiteY0" fmla="*/ 675852 h 887040"/>
                  <a:gd name="connsiteX1" fmla="*/ 840044 w 1944319"/>
                  <a:gd name="connsiteY1" fmla="*/ 886426 h 887040"/>
                  <a:gd name="connsiteX2" fmla="*/ 1865799 w 1944319"/>
                  <a:gd name="connsiteY2" fmla="*/ 465343 h 887040"/>
                  <a:gd name="connsiteX3" fmla="*/ 1850772 w 1944319"/>
                  <a:gd name="connsiteY3" fmla="*/ 42301 h 887040"/>
                  <a:gd name="connsiteX4" fmla="*/ 1804319 w 1944319"/>
                  <a:gd name="connsiteY4" fmla="*/ 12312 h 887040"/>
                  <a:gd name="connsiteX5" fmla="*/ 900870 w 1944319"/>
                  <a:gd name="connsiteY5" fmla="*/ 149515 h 887040"/>
                  <a:gd name="connsiteX6" fmla="*/ 834359 w 1944319"/>
                  <a:gd name="connsiteY6" fmla="*/ 121160 h 887040"/>
                  <a:gd name="connsiteX7" fmla="*/ 629600 w 1944319"/>
                  <a:gd name="connsiteY7" fmla="*/ 203808 h 887040"/>
                  <a:gd name="connsiteX8" fmla="*/ 205382 w 1944319"/>
                  <a:gd name="connsiteY8" fmla="*/ 213935 h 887040"/>
                  <a:gd name="connsiteX9" fmla="*/ 164221 w 1944319"/>
                  <a:gd name="connsiteY9" fmla="*/ 243728 h 887040"/>
                  <a:gd name="connsiteX10" fmla="*/ 35773 w 1944319"/>
                  <a:gd name="connsiteY10" fmla="*/ 675852 h 887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44319" h="887040">
                    <a:moveTo>
                      <a:pt x="35773" y="675852"/>
                    </a:moveTo>
                    <a:cubicBezTo>
                      <a:pt x="126719" y="823247"/>
                      <a:pt x="588178" y="893025"/>
                      <a:pt x="840044" y="886426"/>
                    </a:cubicBezTo>
                    <a:cubicBezTo>
                      <a:pt x="1091909" y="879827"/>
                      <a:pt x="1816733" y="538192"/>
                      <a:pt x="1865799" y="465343"/>
                    </a:cubicBezTo>
                    <a:cubicBezTo>
                      <a:pt x="1911533" y="398375"/>
                      <a:pt x="2023256" y="176368"/>
                      <a:pt x="1850772" y="42301"/>
                    </a:cubicBezTo>
                    <a:cubicBezTo>
                      <a:pt x="1836137" y="31050"/>
                      <a:pt x="1820587" y="21021"/>
                      <a:pt x="1804319" y="12312"/>
                    </a:cubicBezTo>
                    <a:cubicBezTo>
                      <a:pt x="1686194" y="-51454"/>
                      <a:pt x="900870" y="149515"/>
                      <a:pt x="900870" y="149515"/>
                    </a:cubicBezTo>
                    <a:cubicBezTo>
                      <a:pt x="900870" y="149515"/>
                      <a:pt x="852196" y="118873"/>
                      <a:pt x="834359" y="121160"/>
                    </a:cubicBezTo>
                    <a:cubicBezTo>
                      <a:pt x="779544" y="128085"/>
                      <a:pt x="740277" y="172317"/>
                      <a:pt x="629600" y="203808"/>
                    </a:cubicBezTo>
                    <a:cubicBezTo>
                      <a:pt x="552114" y="225891"/>
                      <a:pt x="340494" y="140956"/>
                      <a:pt x="205382" y="213935"/>
                    </a:cubicBezTo>
                    <a:cubicBezTo>
                      <a:pt x="190368" y="221945"/>
                      <a:pt x="176524" y="231967"/>
                      <a:pt x="164221" y="243728"/>
                    </a:cubicBezTo>
                    <a:cubicBezTo>
                      <a:pt x="38060" y="364074"/>
                      <a:pt x="-55042" y="528130"/>
                      <a:pt x="35773" y="675852"/>
                    </a:cubicBezTo>
                    <a:close/>
                  </a:path>
                </a:pathLst>
              </a:custGeom>
              <a:solidFill>
                <a:srgbClr val="557FF6"/>
              </a:solidFill>
              <a:ln w="6531" cap="flat">
                <a:noFill/>
                <a:prstDash val="solid"/>
                <a:miter/>
              </a:ln>
            </p:spPr>
            <p:txBody>
              <a:bodyPr rtlCol="0" anchor="ctr"/>
              <a:lstStyle/>
              <a:p>
                <a:endParaRPr lang="zh-CN" altLang="en-US"/>
              </a:p>
            </p:txBody>
          </p:sp>
          <p:sp>
            <p:nvSpPr>
              <p:cNvPr id="58" name="任意多边形 26"/>
              <p:cNvSpPr/>
              <p:nvPr/>
            </p:nvSpPr>
            <p:spPr>
              <a:xfrm>
                <a:off x="5101082" y="4613977"/>
                <a:ext cx="1648657" cy="573637"/>
              </a:xfrm>
              <a:custGeom>
                <a:avLst/>
                <a:gdLst>
                  <a:gd name="connsiteX0" fmla="*/ -567 w 1648657"/>
                  <a:gd name="connsiteY0" fmla="*/ 212999 h 573637"/>
                  <a:gd name="connsiteX1" fmla="*/ 348321 w 1648657"/>
                  <a:gd name="connsiteY1" fmla="*/ 283038 h 573637"/>
                  <a:gd name="connsiteX2" fmla="*/ 934569 w 1648657"/>
                  <a:gd name="connsiteY2" fmla="*/ 573451 h 573637"/>
                  <a:gd name="connsiteX3" fmla="*/ 906541 w 1648657"/>
                  <a:gd name="connsiteY3" fmla="*/ 498773 h 573637"/>
                  <a:gd name="connsiteX4" fmla="*/ 1071054 w 1648657"/>
                  <a:gd name="connsiteY4" fmla="*/ 427559 h 573637"/>
                  <a:gd name="connsiteX5" fmla="*/ 1648091 w 1648657"/>
                  <a:gd name="connsiteY5" fmla="*/ 42084 h 573637"/>
                  <a:gd name="connsiteX6" fmla="*/ 1601571 w 1648657"/>
                  <a:gd name="connsiteY6" fmla="*/ 12226 h 573637"/>
                  <a:gd name="connsiteX7" fmla="*/ 696294 w 1648657"/>
                  <a:gd name="connsiteY7" fmla="*/ 148775 h 573637"/>
                  <a:gd name="connsiteX8" fmla="*/ 629652 w 1648657"/>
                  <a:gd name="connsiteY8" fmla="*/ 120485 h 573637"/>
                  <a:gd name="connsiteX9" fmla="*/ 424566 w 1648657"/>
                  <a:gd name="connsiteY9" fmla="*/ 202676 h 573637"/>
                  <a:gd name="connsiteX10" fmla="*/ -567 w 1648657"/>
                  <a:gd name="connsiteY10" fmla="*/ 212999 h 573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48657" h="573637">
                    <a:moveTo>
                      <a:pt x="-567" y="212999"/>
                    </a:moveTo>
                    <a:cubicBezTo>
                      <a:pt x="138205" y="203787"/>
                      <a:pt x="261949" y="232600"/>
                      <a:pt x="348321" y="283038"/>
                    </a:cubicBezTo>
                    <a:cubicBezTo>
                      <a:pt x="450766" y="342950"/>
                      <a:pt x="934569" y="573451"/>
                      <a:pt x="934569" y="573451"/>
                    </a:cubicBezTo>
                    <a:cubicBezTo>
                      <a:pt x="933459" y="548689"/>
                      <a:pt x="906541" y="498773"/>
                      <a:pt x="906541" y="498773"/>
                    </a:cubicBezTo>
                    <a:cubicBezTo>
                      <a:pt x="952275" y="458854"/>
                      <a:pt x="1071054" y="427559"/>
                      <a:pt x="1071054" y="427559"/>
                    </a:cubicBezTo>
                    <a:cubicBezTo>
                      <a:pt x="1163241" y="349614"/>
                      <a:pt x="1528397" y="117219"/>
                      <a:pt x="1648091" y="42084"/>
                    </a:cubicBezTo>
                    <a:cubicBezTo>
                      <a:pt x="1633455" y="30859"/>
                      <a:pt x="1617905" y="20876"/>
                      <a:pt x="1601571" y="12226"/>
                    </a:cubicBezTo>
                    <a:cubicBezTo>
                      <a:pt x="1483251" y="-51149"/>
                      <a:pt x="696294" y="148775"/>
                      <a:pt x="696294" y="148775"/>
                    </a:cubicBezTo>
                    <a:cubicBezTo>
                      <a:pt x="696294" y="148775"/>
                      <a:pt x="647554" y="118264"/>
                      <a:pt x="629652" y="120485"/>
                    </a:cubicBezTo>
                    <a:cubicBezTo>
                      <a:pt x="574771" y="127411"/>
                      <a:pt x="535440" y="171381"/>
                      <a:pt x="424566" y="202676"/>
                    </a:cubicBezTo>
                    <a:cubicBezTo>
                      <a:pt x="346492" y="224629"/>
                      <a:pt x="134872" y="140216"/>
                      <a:pt x="-567" y="212999"/>
                    </a:cubicBezTo>
                    <a:close/>
                  </a:path>
                </a:pathLst>
              </a:custGeom>
              <a:solidFill>
                <a:srgbClr val="445FA3"/>
              </a:solidFill>
              <a:ln w="6531" cap="flat">
                <a:noFill/>
                <a:prstDash val="solid"/>
                <a:miter/>
              </a:ln>
            </p:spPr>
            <p:txBody>
              <a:bodyPr rtlCol="0" anchor="ctr"/>
              <a:lstStyle/>
              <a:p>
                <a:endParaRPr lang="zh-CN" altLang="en-US"/>
              </a:p>
            </p:txBody>
          </p:sp>
          <p:sp>
            <p:nvSpPr>
              <p:cNvPr id="59" name="任意多边形 27"/>
              <p:cNvSpPr/>
              <p:nvPr/>
            </p:nvSpPr>
            <p:spPr>
              <a:xfrm>
                <a:off x="5101082" y="4613977"/>
                <a:ext cx="1648657" cy="573637"/>
              </a:xfrm>
              <a:custGeom>
                <a:avLst/>
                <a:gdLst>
                  <a:gd name="connsiteX0" fmla="*/ -567 w 1648657"/>
                  <a:gd name="connsiteY0" fmla="*/ 212999 h 573637"/>
                  <a:gd name="connsiteX1" fmla="*/ 348321 w 1648657"/>
                  <a:gd name="connsiteY1" fmla="*/ 283038 h 573637"/>
                  <a:gd name="connsiteX2" fmla="*/ 934569 w 1648657"/>
                  <a:gd name="connsiteY2" fmla="*/ 573451 h 573637"/>
                  <a:gd name="connsiteX3" fmla="*/ 906541 w 1648657"/>
                  <a:gd name="connsiteY3" fmla="*/ 498773 h 573637"/>
                  <a:gd name="connsiteX4" fmla="*/ 1071054 w 1648657"/>
                  <a:gd name="connsiteY4" fmla="*/ 427559 h 573637"/>
                  <a:gd name="connsiteX5" fmla="*/ 1648091 w 1648657"/>
                  <a:gd name="connsiteY5" fmla="*/ 42084 h 573637"/>
                  <a:gd name="connsiteX6" fmla="*/ 1601571 w 1648657"/>
                  <a:gd name="connsiteY6" fmla="*/ 12226 h 573637"/>
                  <a:gd name="connsiteX7" fmla="*/ 696294 w 1648657"/>
                  <a:gd name="connsiteY7" fmla="*/ 148775 h 573637"/>
                  <a:gd name="connsiteX8" fmla="*/ 629652 w 1648657"/>
                  <a:gd name="connsiteY8" fmla="*/ 120485 h 573637"/>
                  <a:gd name="connsiteX9" fmla="*/ 424566 w 1648657"/>
                  <a:gd name="connsiteY9" fmla="*/ 202676 h 573637"/>
                  <a:gd name="connsiteX10" fmla="*/ -567 w 1648657"/>
                  <a:gd name="connsiteY10" fmla="*/ 212999 h 573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48657" h="573637">
                    <a:moveTo>
                      <a:pt x="-567" y="212999"/>
                    </a:moveTo>
                    <a:cubicBezTo>
                      <a:pt x="138205" y="203787"/>
                      <a:pt x="261949" y="232600"/>
                      <a:pt x="348321" y="283038"/>
                    </a:cubicBezTo>
                    <a:cubicBezTo>
                      <a:pt x="450766" y="342950"/>
                      <a:pt x="934569" y="573451"/>
                      <a:pt x="934569" y="573451"/>
                    </a:cubicBezTo>
                    <a:cubicBezTo>
                      <a:pt x="933459" y="548689"/>
                      <a:pt x="906541" y="498773"/>
                      <a:pt x="906541" y="498773"/>
                    </a:cubicBezTo>
                    <a:cubicBezTo>
                      <a:pt x="952275" y="458854"/>
                      <a:pt x="1071054" y="427559"/>
                      <a:pt x="1071054" y="427559"/>
                    </a:cubicBezTo>
                    <a:cubicBezTo>
                      <a:pt x="1163241" y="349614"/>
                      <a:pt x="1528397" y="117219"/>
                      <a:pt x="1648091" y="42084"/>
                    </a:cubicBezTo>
                    <a:cubicBezTo>
                      <a:pt x="1633455" y="30859"/>
                      <a:pt x="1617905" y="20876"/>
                      <a:pt x="1601571" y="12226"/>
                    </a:cubicBezTo>
                    <a:cubicBezTo>
                      <a:pt x="1483251" y="-51149"/>
                      <a:pt x="696294" y="148775"/>
                      <a:pt x="696294" y="148775"/>
                    </a:cubicBezTo>
                    <a:cubicBezTo>
                      <a:pt x="696294" y="148775"/>
                      <a:pt x="647554" y="118264"/>
                      <a:pt x="629652" y="120485"/>
                    </a:cubicBezTo>
                    <a:cubicBezTo>
                      <a:pt x="574771" y="127411"/>
                      <a:pt x="535440" y="171381"/>
                      <a:pt x="424566" y="202676"/>
                    </a:cubicBezTo>
                    <a:cubicBezTo>
                      <a:pt x="346492" y="224629"/>
                      <a:pt x="134872" y="140216"/>
                      <a:pt x="-567" y="212999"/>
                    </a:cubicBezTo>
                    <a:close/>
                  </a:path>
                </a:pathLst>
              </a:custGeom>
              <a:noFill/>
              <a:ln w="1633" cap="flat">
                <a:solidFill>
                  <a:srgbClr val="000000"/>
                </a:solidFill>
                <a:prstDash val="solid"/>
                <a:miter/>
              </a:ln>
            </p:spPr>
            <p:txBody>
              <a:bodyPr rtlCol="0" anchor="ctr"/>
              <a:lstStyle/>
              <a:p>
                <a:endParaRPr lang="zh-CN" altLang="en-US"/>
              </a:p>
            </p:txBody>
          </p:sp>
          <p:sp>
            <p:nvSpPr>
              <p:cNvPr id="60" name="任意多边形 28"/>
              <p:cNvSpPr/>
              <p:nvPr/>
            </p:nvSpPr>
            <p:spPr>
              <a:xfrm>
                <a:off x="4895005" y="4613976"/>
                <a:ext cx="1944369" cy="887077"/>
              </a:xfrm>
              <a:custGeom>
                <a:avLst/>
                <a:gdLst>
                  <a:gd name="connsiteX0" fmla="*/ 35771 w 1944369"/>
                  <a:gd name="connsiteY0" fmla="*/ 675897 h 887077"/>
                  <a:gd name="connsiteX1" fmla="*/ 840107 w 1944369"/>
                  <a:gd name="connsiteY1" fmla="*/ 886471 h 887077"/>
                  <a:gd name="connsiteX2" fmla="*/ 1865863 w 1944369"/>
                  <a:gd name="connsiteY2" fmla="*/ 465323 h 887077"/>
                  <a:gd name="connsiteX3" fmla="*/ 1850771 w 1944369"/>
                  <a:gd name="connsiteY3" fmla="*/ 42346 h 887077"/>
                  <a:gd name="connsiteX4" fmla="*/ 1804318 w 1944369"/>
                  <a:gd name="connsiteY4" fmla="*/ 12292 h 887077"/>
                  <a:gd name="connsiteX5" fmla="*/ 900869 w 1944369"/>
                  <a:gd name="connsiteY5" fmla="*/ 149495 h 887077"/>
                  <a:gd name="connsiteX6" fmla="*/ 834358 w 1944369"/>
                  <a:gd name="connsiteY6" fmla="*/ 121074 h 887077"/>
                  <a:gd name="connsiteX7" fmla="*/ 629664 w 1944369"/>
                  <a:gd name="connsiteY7" fmla="*/ 203723 h 887077"/>
                  <a:gd name="connsiteX8" fmla="*/ 205381 w 1944369"/>
                  <a:gd name="connsiteY8" fmla="*/ 213915 h 887077"/>
                  <a:gd name="connsiteX9" fmla="*/ 164285 w 1944369"/>
                  <a:gd name="connsiteY9" fmla="*/ 243642 h 887077"/>
                  <a:gd name="connsiteX10" fmla="*/ 35771 w 1944369"/>
                  <a:gd name="connsiteY10" fmla="*/ 675897 h 887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44369" h="887077">
                    <a:moveTo>
                      <a:pt x="35771" y="675897"/>
                    </a:moveTo>
                    <a:cubicBezTo>
                      <a:pt x="126717" y="823227"/>
                      <a:pt x="587915" y="893004"/>
                      <a:pt x="840107" y="886471"/>
                    </a:cubicBezTo>
                    <a:cubicBezTo>
                      <a:pt x="1092300" y="879937"/>
                      <a:pt x="1816731" y="538171"/>
                      <a:pt x="1865863" y="465323"/>
                    </a:cubicBezTo>
                    <a:cubicBezTo>
                      <a:pt x="1911597" y="398355"/>
                      <a:pt x="2023319" y="176413"/>
                      <a:pt x="1850771" y="42346"/>
                    </a:cubicBezTo>
                    <a:cubicBezTo>
                      <a:pt x="1836136" y="31063"/>
                      <a:pt x="1820586" y="21008"/>
                      <a:pt x="1804318" y="12292"/>
                    </a:cubicBezTo>
                    <a:cubicBezTo>
                      <a:pt x="1686258" y="-51409"/>
                      <a:pt x="900869" y="149495"/>
                      <a:pt x="900869" y="149495"/>
                    </a:cubicBezTo>
                    <a:cubicBezTo>
                      <a:pt x="900869" y="149495"/>
                      <a:pt x="852260" y="118788"/>
                      <a:pt x="834358" y="121074"/>
                    </a:cubicBezTo>
                    <a:cubicBezTo>
                      <a:pt x="779542" y="128065"/>
                      <a:pt x="740341" y="172231"/>
                      <a:pt x="629664" y="203723"/>
                    </a:cubicBezTo>
                    <a:cubicBezTo>
                      <a:pt x="552112" y="225871"/>
                      <a:pt x="340558" y="140936"/>
                      <a:pt x="205381" y="213915"/>
                    </a:cubicBezTo>
                    <a:cubicBezTo>
                      <a:pt x="190399" y="221918"/>
                      <a:pt x="176575" y="231921"/>
                      <a:pt x="164285" y="243642"/>
                    </a:cubicBezTo>
                    <a:cubicBezTo>
                      <a:pt x="38058" y="364054"/>
                      <a:pt x="-55044" y="528175"/>
                      <a:pt x="35771" y="675897"/>
                    </a:cubicBezTo>
                    <a:close/>
                  </a:path>
                </a:pathLst>
              </a:custGeom>
              <a:noFill/>
              <a:ln w="1633" cap="rnd">
                <a:solidFill>
                  <a:srgbClr val="263238"/>
                </a:solidFill>
                <a:prstDash val="solid"/>
                <a:round/>
              </a:ln>
            </p:spPr>
            <p:txBody>
              <a:bodyPr rtlCol="0" anchor="ctr"/>
              <a:lstStyle/>
              <a:p>
                <a:endParaRPr lang="zh-CN" altLang="en-US"/>
              </a:p>
            </p:txBody>
          </p:sp>
          <p:sp>
            <p:nvSpPr>
              <p:cNvPr id="61" name="任意多边形 29"/>
              <p:cNvSpPr/>
              <p:nvPr/>
            </p:nvSpPr>
            <p:spPr>
              <a:xfrm>
                <a:off x="5065345" y="5420403"/>
                <a:ext cx="564492" cy="206092"/>
              </a:xfrm>
              <a:custGeom>
                <a:avLst/>
                <a:gdLst>
                  <a:gd name="connsiteX0" fmla="*/ 10867 w 564492"/>
                  <a:gd name="connsiteY0" fmla="*/ -187 h 206092"/>
                  <a:gd name="connsiteX1" fmla="*/ -567 w 564492"/>
                  <a:gd name="connsiteY1" fmla="*/ 51362 h 206092"/>
                  <a:gd name="connsiteX2" fmla="*/ 165776 w 564492"/>
                  <a:gd name="connsiteY2" fmla="*/ 155114 h 206092"/>
                  <a:gd name="connsiteX3" fmla="*/ 447368 w 564492"/>
                  <a:gd name="connsiteY3" fmla="*/ 204180 h 206092"/>
                  <a:gd name="connsiteX4" fmla="*/ 550467 w 564492"/>
                  <a:gd name="connsiteY4" fmla="*/ 202547 h 206092"/>
                  <a:gd name="connsiteX5" fmla="*/ 563926 w 564492"/>
                  <a:gd name="connsiteY5" fmla="*/ 182293 h 206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4492" h="206092">
                    <a:moveTo>
                      <a:pt x="10867" y="-187"/>
                    </a:moveTo>
                    <a:lnTo>
                      <a:pt x="-567" y="51362"/>
                    </a:lnTo>
                    <a:cubicBezTo>
                      <a:pt x="-567" y="51362"/>
                      <a:pt x="30271" y="140479"/>
                      <a:pt x="165776" y="155114"/>
                    </a:cubicBezTo>
                    <a:cubicBezTo>
                      <a:pt x="301280" y="169749"/>
                      <a:pt x="381380" y="200195"/>
                      <a:pt x="447368" y="204180"/>
                    </a:cubicBezTo>
                    <a:cubicBezTo>
                      <a:pt x="481708" y="206937"/>
                      <a:pt x="516231" y="206389"/>
                      <a:pt x="550467" y="202547"/>
                    </a:cubicBezTo>
                    <a:lnTo>
                      <a:pt x="563926" y="182293"/>
                    </a:lnTo>
                    <a:close/>
                  </a:path>
                </a:pathLst>
              </a:custGeom>
              <a:solidFill>
                <a:srgbClr val="FFFFFF"/>
              </a:solidFill>
              <a:ln w="6531" cap="flat">
                <a:noFill/>
                <a:prstDash val="solid"/>
                <a:miter/>
              </a:ln>
            </p:spPr>
            <p:txBody>
              <a:bodyPr rtlCol="0" anchor="ctr"/>
              <a:lstStyle/>
              <a:p>
                <a:endParaRPr lang="zh-CN" altLang="en-US"/>
              </a:p>
            </p:txBody>
          </p:sp>
          <p:sp>
            <p:nvSpPr>
              <p:cNvPr id="62" name="任意多边形 30"/>
              <p:cNvSpPr/>
              <p:nvPr/>
            </p:nvSpPr>
            <p:spPr>
              <a:xfrm>
                <a:off x="5065345" y="5420403"/>
                <a:ext cx="564492" cy="206092"/>
              </a:xfrm>
              <a:custGeom>
                <a:avLst/>
                <a:gdLst>
                  <a:gd name="connsiteX0" fmla="*/ 10867 w 564492"/>
                  <a:gd name="connsiteY0" fmla="*/ -187 h 206092"/>
                  <a:gd name="connsiteX1" fmla="*/ -567 w 564492"/>
                  <a:gd name="connsiteY1" fmla="*/ 51362 h 206092"/>
                  <a:gd name="connsiteX2" fmla="*/ 165776 w 564492"/>
                  <a:gd name="connsiteY2" fmla="*/ 155114 h 206092"/>
                  <a:gd name="connsiteX3" fmla="*/ 447368 w 564492"/>
                  <a:gd name="connsiteY3" fmla="*/ 204180 h 206092"/>
                  <a:gd name="connsiteX4" fmla="*/ 550467 w 564492"/>
                  <a:gd name="connsiteY4" fmla="*/ 202547 h 206092"/>
                  <a:gd name="connsiteX5" fmla="*/ 563926 w 564492"/>
                  <a:gd name="connsiteY5" fmla="*/ 182293 h 206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4492" h="206092">
                    <a:moveTo>
                      <a:pt x="10867" y="-187"/>
                    </a:moveTo>
                    <a:lnTo>
                      <a:pt x="-567" y="51362"/>
                    </a:lnTo>
                    <a:cubicBezTo>
                      <a:pt x="-567" y="51362"/>
                      <a:pt x="30271" y="140479"/>
                      <a:pt x="165776" y="155114"/>
                    </a:cubicBezTo>
                    <a:cubicBezTo>
                      <a:pt x="301280" y="169749"/>
                      <a:pt x="381380" y="200195"/>
                      <a:pt x="447368" y="204180"/>
                    </a:cubicBezTo>
                    <a:cubicBezTo>
                      <a:pt x="481708" y="206937"/>
                      <a:pt x="516231" y="206389"/>
                      <a:pt x="550467" y="202547"/>
                    </a:cubicBezTo>
                    <a:lnTo>
                      <a:pt x="563926" y="182293"/>
                    </a:lnTo>
                    <a:close/>
                  </a:path>
                </a:pathLst>
              </a:custGeom>
              <a:noFill/>
              <a:ln w="1633" cap="rnd">
                <a:solidFill>
                  <a:srgbClr val="263238"/>
                </a:solidFill>
                <a:prstDash val="solid"/>
                <a:round/>
              </a:ln>
            </p:spPr>
            <p:txBody>
              <a:bodyPr rtlCol="0" anchor="ctr"/>
              <a:lstStyle/>
              <a:p>
                <a:endParaRPr lang="zh-CN" altLang="en-US"/>
              </a:p>
            </p:txBody>
          </p:sp>
          <p:sp>
            <p:nvSpPr>
              <p:cNvPr id="63" name="任意多边形 31"/>
              <p:cNvSpPr/>
              <p:nvPr/>
            </p:nvSpPr>
            <p:spPr>
              <a:xfrm>
                <a:off x="5074390" y="5277058"/>
                <a:ext cx="788038" cy="331508"/>
              </a:xfrm>
              <a:custGeom>
                <a:avLst/>
                <a:gdLst>
                  <a:gd name="connsiteX0" fmla="*/ 787471 w 788038"/>
                  <a:gd name="connsiteY0" fmla="*/ 143027 h 331508"/>
                  <a:gd name="connsiteX1" fmla="*/ 552266 w 788038"/>
                  <a:gd name="connsiteY1" fmla="*/ 331321 h 331508"/>
                  <a:gd name="connsiteX2" fmla="*/ 214420 w 788038"/>
                  <a:gd name="connsiteY2" fmla="*/ 279838 h 331508"/>
                  <a:gd name="connsiteX3" fmla="*/ -8 w 788038"/>
                  <a:gd name="connsiteY3" fmla="*/ 164130 h 331508"/>
                  <a:gd name="connsiteX4" fmla="*/ 172475 w 788038"/>
                  <a:gd name="connsiteY4" fmla="*/ 67043 h 331508"/>
                  <a:gd name="connsiteX5" fmla="*/ 228533 w 788038"/>
                  <a:gd name="connsiteY5" fmla="*/ 70897 h 331508"/>
                  <a:gd name="connsiteX6" fmla="*/ 585130 w 788038"/>
                  <a:gd name="connsiteY6" fmla="*/ -187 h 331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88038" h="331508">
                    <a:moveTo>
                      <a:pt x="787471" y="143027"/>
                    </a:moveTo>
                    <a:lnTo>
                      <a:pt x="552266" y="331321"/>
                    </a:lnTo>
                    <a:cubicBezTo>
                      <a:pt x="438662" y="321456"/>
                      <a:pt x="325809" y="304253"/>
                      <a:pt x="214420" y="279838"/>
                    </a:cubicBezTo>
                    <a:cubicBezTo>
                      <a:pt x="102763" y="253704"/>
                      <a:pt x="5349" y="215875"/>
                      <a:pt x="-8" y="164130"/>
                    </a:cubicBezTo>
                    <a:cubicBezTo>
                      <a:pt x="-8175" y="85728"/>
                      <a:pt x="74408" y="64037"/>
                      <a:pt x="172475" y="67043"/>
                    </a:cubicBezTo>
                    <a:cubicBezTo>
                      <a:pt x="191213" y="67376"/>
                      <a:pt x="209925" y="68663"/>
                      <a:pt x="228533" y="70897"/>
                    </a:cubicBezTo>
                    <a:cubicBezTo>
                      <a:pt x="385336" y="88015"/>
                      <a:pt x="585130" y="-187"/>
                      <a:pt x="585130" y="-187"/>
                    </a:cubicBezTo>
                    <a:close/>
                  </a:path>
                </a:pathLst>
              </a:custGeom>
              <a:solidFill>
                <a:srgbClr val="263238"/>
              </a:solidFill>
              <a:ln w="6531" cap="flat">
                <a:noFill/>
                <a:prstDash val="solid"/>
                <a:miter/>
              </a:ln>
            </p:spPr>
            <p:txBody>
              <a:bodyPr rtlCol="0" anchor="ctr"/>
              <a:lstStyle/>
              <a:p>
                <a:endParaRPr lang="zh-CN" altLang="en-US"/>
              </a:p>
            </p:txBody>
          </p:sp>
          <p:sp>
            <p:nvSpPr>
              <p:cNvPr id="64" name="任意多边形 32"/>
              <p:cNvSpPr/>
              <p:nvPr/>
            </p:nvSpPr>
            <p:spPr>
              <a:xfrm>
                <a:off x="5074390" y="5277058"/>
                <a:ext cx="788038" cy="331508"/>
              </a:xfrm>
              <a:custGeom>
                <a:avLst/>
                <a:gdLst>
                  <a:gd name="connsiteX0" fmla="*/ 787471 w 788038"/>
                  <a:gd name="connsiteY0" fmla="*/ 143027 h 331508"/>
                  <a:gd name="connsiteX1" fmla="*/ 552266 w 788038"/>
                  <a:gd name="connsiteY1" fmla="*/ 331321 h 331508"/>
                  <a:gd name="connsiteX2" fmla="*/ 214420 w 788038"/>
                  <a:gd name="connsiteY2" fmla="*/ 279838 h 331508"/>
                  <a:gd name="connsiteX3" fmla="*/ -8 w 788038"/>
                  <a:gd name="connsiteY3" fmla="*/ 164130 h 331508"/>
                  <a:gd name="connsiteX4" fmla="*/ 172475 w 788038"/>
                  <a:gd name="connsiteY4" fmla="*/ 67043 h 331508"/>
                  <a:gd name="connsiteX5" fmla="*/ 228533 w 788038"/>
                  <a:gd name="connsiteY5" fmla="*/ 70897 h 331508"/>
                  <a:gd name="connsiteX6" fmla="*/ 585130 w 788038"/>
                  <a:gd name="connsiteY6" fmla="*/ -187 h 331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88038" h="331508">
                    <a:moveTo>
                      <a:pt x="787471" y="143027"/>
                    </a:moveTo>
                    <a:lnTo>
                      <a:pt x="552266" y="331321"/>
                    </a:lnTo>
                    <a:cubicBezTo>
                      <a:pt x="438662" y="321456"/>
                      <a:pt x="325809" y="304253"/>
                      <a:pt x="214420" y="279838"/>
                    </a:cubicBezTo>
                    <a:cubicBezTo>
                      <a:pt x="102763" y="253704"/>
                      <a:pt x="5349" y="215875"/>
                      <a:pt x="-8" y="164130"/>
                    </a:cubicBezTo>
                    <a:cubicBezTo>
                      <a:pt x="-8175" y="85728"/>
                      <a:pt x="74408" y="64037"/>
                      <a:pt x="172475" y="67043"/>
                    </a:cubicBezTo>
                    <a:cubicBezTo>
                      <a:pt x="191213" y="67376"/>
                      <a:pt x="209925" y="68663"/>
                      <a:pt x="228533" y="70897"/>
                    </a:cubicBezTo>
                    <a:cubicBezTo>
                      <a:pt x="385336" y="88015"/>
                      <a:pt x="585130" y="-187"/>
                      <a:pt x="585130" y="-187"/>
                    </a:cubicBezTo>
                    <a:close/>
                  </a:path>
                </a:pathLst>
              </a:custGeom>
              <a:noFill/>
              <a:ln w="1633" cap="flat">
                <a:solidFill>
                  <a:srgbClr val="000000"/>
                </a:solidFill>
                <a:prstDash val="solid"/>
                <a:miter/>
              </a:ln>
            </p:spPr>
            <p:txBody>
              <a:bodyPr rtlCol="0" anchor="ctr"/>
              <a:lstStyle/>
              <a:p>
                <a:endParaRPr lang="zh-CN" altLang="en-US"/>
              </a:p>
            </p:txBody>
          </p:sp>
          <p:sp>
            <p:nvSpPr>
              <p:cNvPr id="65" name="任意多边形 33"/>
              <p:cNvSpPr/>
              <p:nvPr/>
            </p:nvSpPr>
            <p:spPr>
              <a:xfrm>
                <a:off x="5078678" y="5272158"/>
                <a:ext cx="788258" cy="277787"/>
              </a:xfrm>
              <a:custGeom>
                <a:avLst/>
                <a:gdLst>
                  <a:gd name="connsiteX0" fmla="*/ -180 w 788258"/>
                  <a:gd name="connsiteY0" fmla="*/ 162431 h 277787"/>
                  <a:gd name="connsiteX1" fmla="*/ 130490 w 788258"/>
                  <a:gd name="connsiteY1" fmla="*/ 227766 h 277787"/>
                  <a:gd name="connsiteX2" fmla="*/ 685835 w 788258"/>
                  <a:gd name="connsiteY2" fmla="*/ 224303 h 277787"/>
                  <a:gd name="connsiteX3" fmla="*/ 787692 w 788258"/>
                  <a:gd name="connsiteY3" fmla="*/ 142962 h 277787"/>
                  <a:gd name="connsiteX4" fmla="*/ 584828 w 788258"/>
                  <a:gd name="connsiteY4" fmla="*/ -187 h 277787"/>
                  <a:gd name="connsiteX5" fmla="*/ 228492 w 788258"/>
                  <a:gd name="connsiteY5" fmla="*/ 70963 h 277787"/>
                  <a:gd name="connsiteX6" fmla="*/ 172435 w 788258"/>
                  <a:gd name="connsiteY6" fmla="*/ 67173 h 277787"/>
                  <a:gd name="connsiteX7" fmla="*/ -180 w 788258"/>
                  <a:gd name="connsiteY7" fmla="*/ 162431 h 277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8258" h="277787">
                    <a:moveTo>
                      <a:pt x="-180" y="162431"/>
                    </a:moveTo>
                    <a:cubicBezTo>
                      <a:pt x="45490" y="179699"/>
                      <a:pt x="89277" y="201586"/>
                      <a:pt x="130490" y="227766"/>
                    </a:cubicBezTo>
                    <a:cubicBezTo>
                      <a:pt x="130490" y="227766"/>
                      <a:pt x="349361" y="342167"/>
                      <a:pt x="685835" y="224303"/>
                    </a:cubicBezTo>
                    <a:lnTo>
                      <a:pt x="787692" y="142962"/>
                    </a:lnTo>
                    <a:lnTo>
                      <a:pt x="584828" y="-187"/>
                    </a:lnTo>
                    <a:cubicBezTo>
                      <a:pt x="584828" y="-187"/>
                      <a:pt x="385622" y="88407"/>
                      <a:pt x="228492" y="70963"/>
                    </a:cubicBezTo>
                    <a:cubicBezTo>
                      <a:pt x="209545" y="68937"/>
                      <a:pt x="190729" y="67565"/>
                      <a:pt x="172435" y="67173"/>
                    </a:cubicBezTo>
                    <a:cubicBezTo>
                      <a:pt x="75021" y="64429"/>
                      <a:pt x="-6909" y="85402"/>
                      <a:pt x="-180" y="162431"/>
                    </a:cubicBezTo>
                    <a:close/>
                  </a:path>
                </a:pathLst>
              </a:custGeom>
              <a:solidFill>
                <a:srgbClr val="000000">
                  <a:alpha val="70000"/>
                </a:srgbClr>
              </a:solidFill>
              <a:ln w="6531" cap="flat">
                <a:noFill/>
                <a:prstDash val="solid"/>
                <a:miter/>
              </a:ln>
            </p:spPr>
            <p:txBody>
              <a:bodyPr rtlCol="0" anchor="ctr"/>
              <a:lstStyle/>
              <a:p>
                <a:endParaRPr lang="zh-CN" altLang="en-US"/>
              </a:p>
            </p:txBody>
          </p:sp>
          <p:sp>
            <p:nvSpPr>
              <p:cNvPr id="66" name="任意多边形 34"/>
              <p:cNvSpPr/>
              <p:nvPr/>
            </p:nvSpPr>
            <p:spPr>
              <a:xfrm>
                <a:off x="5074390" y="5277058"/>
                <a:ext cx="788038" cy="331508"/>
              </a:xfrm>
              <a:custGeom>
                <a:avLst/>
                <a:gdLst>
                  <a:gd name="connsiteX0" fmla="*/ 787471 w 788038"/>
                  <a:gd name="connsiteY0" fmla="*/ 143027 h 331508"/>
                  <a:gd name="connsiteX1" fmla="*/ 552266 w 788038"/>
                  <a:gd name="connsiteY1" fmla="*/ 331321 h 331508"/>
                  <a:gd name="connsiteX2" fmla="*/ 214420 w 788038"/>
                  <a:gd name="connsiteY2" fmla="*/ 279838 h 331508"/>
                  <a:gd name="connsiteX3" fmla="*/ -8 w 788038"/>
                  <a:gd name="connsiteY3" fmla="*/ 164130 h 331508"/>
                  <a:gd name="connsiteX4" fmla="*/ 172475 w 788038"/>
                  <a:gd name="connsiteY4" fmla="*/ 67043 h 331508"/>
                  <a:gd name="connsiteX5" fmla="*/ 228533 w 788038"/>
                  <a:gd name="connsiteY5" fmla="*/ 70897 h 331508"/>
                  <a:gd name="connsiteX6" fmla="*/ 585130 w 788038"/>
                  <a:gd name="connsiteY6" fmla="*/ -187 h 331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88038" h="331508">
                    <a:moveTo>
                      <a:pt x="787471" y="143027"/>
                    </a:moveTo>
                    <a:lnTo>
                      <a:pt x="552266" y="331321"/>
                    </a:lnTo>
                    <a:cubicBezTo>
                      <a:pt x="438662" y="321456"/>
                      <a:pt x="325809" y="304253"/>
                      <a:pt x="214420" y="279838"/>
                    </a:cubicBezTo>
                    <a:cubicBezTo>
                      <a:pt x="102763" y="253704"/>
                      <a:pt x="5349" y="215875"/>
                      <a:pt x="-8" y="164130"/>
                    </a:cubicBezTo>
                    <a:cubicBezTo>
                      <a:pt x="-8175" y="85728"/>
                      <a:pt x="74408" y="64037"/>
                      <a:pt x="172475" y="67043"/>
                    </a:cubicBezTo>
                    <a:cubicBezTo>
                      <a:pt x="191213" y="67376"/>
                      <a:pt x="209925" y="68663"/>
                      <a:pt x="228533" y="70897"/>
                    </a:cubicBezTo>
                    <a:cubicBezTo>
                      <a:pt x="385336" y="88015"/>
                      <a:pt x="585130" y="-187"/>
                      <a:pt x="585130" y="-187"/>
                    </a:cubicBezTo>
                    <a:close/>
                  </a:path>
                </a:pathLst>
              </a:custGeom>
              <a:noFill/>
              <a:ln w="1633" cap="rnd">
                <a:solidFill>
                  <a:srgbClr val="263238"/>
                </a:solidFill>
                <a:prstDash val="solid"/>
                <a:round/>
              </a:ln>
            </p:spPr>
            <p:txBody>
              <a:bodyPr rtlCol="0" anchor="ctr"/>
              <a:lstStyle/>
              <a:p>
                <a:endParaRPr lang="zh-CN" altLang="en-US"/>
              </a:p>
            </p:txBody>
          </p:sp>
          <p:sp>
            <p:nvSpPr>
              <p:cNvPr id="67" name="任意多边形 35"/>
              <p:cNvSpPr/>
              <p:nvPr/>
            </p:nvSpPr>
            <p:spPr>
              <a:xfrm>
                <a:off x="5558099" y="5492110"/>
                <a:ext cx="98585" cy="71635"/>
              </a:xfrm>
              <a:custGeom>
                <a:avLst/>
                <a:gdLst>
                  <a:gd name="connsiteX0" fmla="*/ 81624 w 98585"/>
                  <a:gd name="connsiteY0" fmla="*/ 497 h 71635"/>
                  <a:gd name="connsiteX1" fmla="*/ 20014 w 98585"/>
                  <a:gd name="connsiteY1" fmla="*/ 66419 h 71635"/>
                  <a:gd name="connsiteX2" fmla="*/ 81624 w 98585"/>
                  <a:gd name="connsiteY2" fmla="*/ 497 h 71635"/>
                </a:gdLst>
                <a:ahLst/>
                <a:cxnLst>
                  <a:cxn ang="0">
                    <a:pos x="connsiteX0" y="connsiteY0"/>
                  </a:cxn>
                  <a:cxn ang="0">
                    <a:pos x="connsiteX1" y="connsiteY1"/>
                  </a:cxn>
                  <a:cxn ang="0">
                    <a:pos x="connsiteX2" y="connsiteY2"/>
                  </a:cxn>
                </a:cxnLst>
                <a:rect l="l" t="t" r="r" b="b"/>
                <a:pathLst>
                  <a:path w="98585" h="71635">
                    <a:moveTo>
                      <a:pt x="81624" y="497"/>
                    </a:moveTo>
                    <a:cubicBezTo>
                      <a:pt x="123961" y="7030"/>
                      <a:pt x="77443" y="92815"/>
                      <a:pt x="20014" y="66419"/>
                    </a:cubicBezTo>
                    <a:cubicBezTo>
                      <a:pt x="-37415" y="40024"/>
                      <a:pt x="39157" y="-6363"/>
                      <a:pt x="81624" y="497"/>
                    </a:cubicBezTo>
                    <a:close/>
                  </a:path>
                </a:pathLst>
              </a:custGeom>
              <a:solidFill>
                <a:srgbClr val="FFFFFF"/>
              </a:solidFill>
              <a:ln w="6531" cap="flat">
                <a:noFill/>
                <a:prstDash val="solid"/>
                <a:miter/>
              </a:ln>
            </p:spPr>
            <p:txBody>
              <a:bodyPr rtlCol="0" anchor="ctr"/>
              <a:lstStyle/>
              <a:p>
                <a:endParaRPr lang="zh-CN" altLang="en-US"/>
              </a:p>
            </p:txBody>
          </p:sp>
          <p:sp>
            <p:nvSpPr>
              <p:cNvPr id="68" name="任意多边形 36"/>
              <p:cNvSpPr/>
              <p:nvPr/>
            </p:nvSpPr>
            <p:spPr>
              <a:xfrm>
                <a:off x="5558099" y="5492110"/>
                <a:ext cx="98585" cy="71635"/>
              </a:xfrm>
              <a:custGeom>
                <a:avLst/>
                <a:gdLst>
                  <a:gd name="connsiteX0" fmla="*/ 81624 w 98585"/>
                  <a:gd name="connsiteY0" fmla="*/ 497 h 71635"/>
                  <a:gd name="connsiteX1" fmla="*/ 20014 w 98585"/>
                  <a:gd name="connsiteY1" fmla="*/ 66419 h 71635"/>
                  <a:gd name="connsiteX2" fmla="*/ 81624 w 98585"/>
                  <a:gd name="connsiteY2" fmla="*/ 497 h 71635"/>
                </a:gdLst>
                <a:ahLst/>
                <a:cxnLst>
                  <a:cxn ang="0">
                    <a:pos x="connsiteX0" y="connsiteY0"/>
                  </a:cxn>
                  <a:cxn ang="0">
                    <a:pos x="connsiteX1" y="connsiteY1"/>
                  </a:cxn>
                  <a:cxn ang="0">
                    <a:pos x="connsiteX2" y="connsiteY2"/>
                  </a:cxn>
                </a:cxnLst>
                <a:rect l="l" t="t" r="r" b="b"/>
                <a:pathLst>
                  <a:path w="98585" h="71635">
                    <a:moveTo>
                      <a:pt x="81624" y="497"/>
                    </a:moveTo>
                    <a:cubicBezTo>
                      <a:pt x="123961" y="7030"/>
                      <a:pt x="77443" y="92815"/>
                      <a:pt x="20014" y="66419"/>
                    </a:cubicBezTo>
                    <a:cubicBezTo>
                      <a:pt x="-37415" y="40024"/>
                      <a:pt x="39157" y="-6363"/>
                      <a:pt x="81624" y="497"/>
                    </a:cubicBezTo>
                    <a:close/>
                  </a:path>
                </a:pathLst>
              </a:custGeom>
              <a:noFill/>
              <a:ln w="1633" cap="flat">
                <a:solidFill>
                  <a:srgbClr val="000000"/>
                </a:solidFill>
                <a:prstDash val="solid"/>
                <a:miter/>
              </a:ln>
            </p:spPr>
            <p:txBody>
              <a:bodyPr rtlCol="0" anchor="ctr"/>
              <a:lstStyle/>
              <a:p>
                <a:endParaRPr lang="zh-CN" altLang="en-US"/>
              </a:p>
            </p:txBody>
          </p:sp>
          <p:sp>
            <p:nvSpPr>
              <p:cNvPr id="69" name="任意多边形 37"/>
              <p:cNvSpPr/>
              <p:nvPr/>
            </p:nvSpPr>
            <p:spPr>
              <a:xfrm>
                <a:off x="5558041" y="5492128"/>
                <a:ext cx="98738" cy="53717"/>
              </a:xfrm>
              <a:custGeom>
                <a:avLst/>
                <a:gdLst>
                  <a:gd name="connsiteX0" fmla="*/ 2039 w 98738"/>
                  <a:gd name="connsiteY0" fmla="*/ 53530 h 53717"/>
                  <a:gd name="connsiteX1" fmla="*/ 93508 w 98738"/>
                  <a:gd name="connsiteY1" fmla="*/ 37654 h 53717"/>
                  <a:gd name="connsiteX2" fmla="*/ 81747 w 98738"/>
                  <a:gd name="connsiteY2" fmla="*/ 479 h 53717"/>
                  <a:gd name="connsiteX3" fmla="*/ 2039 w 98738"/>
                  <a:gd name="connsiteY3" fmla="*/ 53530 h 53717"/>
                </a:gdLst>
                <a:ahLst/>
                <a:cxnLst>
                  <a:cxn ang="0">
                    <a:pos x="connsiteX0" y="connsiteY0"/>
                  </a:cxn>
                  <a:cxn ang="0">
                    <a:pos x="connsiteX1" y="connsiteY1"/>
                  </a:cxn>
                  <a:cxn ang="0">
                    <a:pos x="connsiteX2" y="connsiteY2"/>
                  </a:cxn>
                  <a:cxn ang="0">
                    <a:pos x="connsiteX3" y="connsiteY3"/>
                  </a:cxn>
                </a:cxnLst>
                <a:rect l="l" t="t" r="r" b="b"/>
                <a:pathLst>
                  <a:path w="98738" h="53717">
                    <a:moveTo>
                      <a:pt x="2039" y="53530"/>
                    </a:moveTo>
                    <a:cubicBezTo>
                      <a:pt x="32785" y="49819"/>
                      <a:pt x="63310" y="44520"/>
                      <a:pt x="93508" y="37654"/>
                    </a:cubicBezTo>
                    <a:cubicBezTo>
                      <a:pt x="101609" y="20667"/>
                      <a:pt x="100041" y="3288"/>
                      <a:pt x="81747" y="479"/>
                    </a:cubicBezTo>
                    <a:cubicBezTo>
                      <a:pt x="46075" y="-5271"/>
                      <a:pt x="-13772" y="27396"/>
                      <a:pt x="2039" y="53530"/>
                    </a:cubicBezTo>
                    <a:close/>
                  </a:path>
                </a:pathLst>
              </a:custGeom>
              <a:solidFill>
                <a:srgbClr val="000000">
                  <a:alpha val="70000"/>
                </a:srgbClr>
              </a:solidFill>
              <a:ln w="6531" cap="flat">
                <a:noFill/>
                <a:prstDash val="solid"/>
                <a:miter/>
              </a:ln>
            </p:spPr>
            <p:txBody>
              <a:bodyPr rtlCol="0" anchor="ctr"/>
              <a:lstStyle/>
              <a:p>
                <a:endParaRPr lang="zh-CN" altLang="en-US"/>
              </a:p>
            </p:txBody>
          </p:sp>
          <p:sp>
            <p:nvSpPr>
              <p:cNvPr id="70" name="任意多边形 38"/>
              <p:cNvSpPr/>
              <p:nvPr/>
            </p:nvSpPr>
            <p:spPr>
              <a:xfrm>
                <a:off x="5558041" y="5492128"/>
                <a:ext cx="98738" cy="53717"/>
              </a:xfrm>
              <a:custGeom>
                <a:avLst/>
                <a:gdLst>
                  <a:gd name="connsiteX0" fmla="*/ 2039 w 98738"/>
                  <a:gd name="connsiteY0" fmla="*/ 53530 h 53717"/>
                  <a:gd name="connsiteX1" fmla="*/ 93508 w 98738"/>
                  <a:gd name="connsiteY1" fmla="*/ 37654 h 53717"/>
                  <a:gd name="connsiteX2" fmla="*/ 81747 w 98738"/>
                  <a:gd name="connsiteY2" fmla="*/ 479 h 53717"/>
                  <a:gd name="connsiteX3" fmla="*/ 2039 w 98738"/>
                  <a:gd name="connsiteY3" fmla="*/ 53530 h 53717"/>
                </a:gdLst>
                <a:ahLst/>
                <a:cxnLst>
                  <a:cxn ang="0">
                    <a:pos x="connsiteX0" y="connsiteY0"/>
                  </a:cxn>
                  <a:cxn ang="0">
                    <a:pos x="connsiteX1" y="connsiteY1"/>
                  </a:cxn>
                  <a:cxn ang="0">
                    <a:pos x="connsiteX2" y="connsiteY2"/>
                  </a:cxn>
                  <a:cxn ang="0">
                    <a:pos x="connsiteX3" y="connsiteY3"/>
                  </a:cxn>
                </a:cxnLst>
                <a:rect l="l" t="t" r="r" b="b"/>
                <a:pathLst>
                  <a:path w="98738" h="53717">
                    <a:moveTo>
                      <a:pt x="2039" y="53530"/>
                    </a:moveTo>
                    <a:cubicBezTo>
                      <a:pt x="32785" y="49819"/>
                      <a:pt x="63310" y="44520"/>
                      <a:pt x="93508" y="37654"/>
                    </a:cubicBezTo>
                    <a:cubicBezTo>
                      <a:pt x="101609" y="20667"/>
                      <a:pt x="100041" y="3288"/>
                      <a:pt x="81747" y="479"/>
                    </a:cubicBezTo>
                    <a:cubicBezTo>
                      <a:pt x="46075" y="-5271"/>
                      <a:pt x="-13772" y="27396"/>
                      <a:pt x="2039" y="53530"/>
                    </a:cubicBezTo>
                    <a:close/>
                  </a:path>
                </a:pathLst>
              </a:custGeom>
              <a:noFill/>
              <a:ln w="1633" cap="flat">
                <a:solidFill>
                  <a:srgbClr val="000000"/>
                </a:solidFill>
                <a:prstDash val="solid"/>
                <a:miter/>
              </a:ln>
            </p:spPr>
            <p:txBody>
              <a:bodyPr rtlCol="0" anchor="ctr"/>
              <a:lstStyle/>
              <a:p>
                <a:endParaRPr lang="zh-CN" altLang="en-US"/>
              </a:p>
            </p:txBody>
          </p:sp>
          <p:sp>
            <p:nvSpPr>
              <p:cNvPr id="71" name="任意多边形 39"/>
              <p:cNvSpPr/>
              <p:nvPr/>
            </p:nvSpPr>
            <p:spPr>
              <a:xfrm>
                <a:off x="5558099" y="5492110"/>
                <a:ext cx="98585" cy="71635"/>
              </a:xfrm>
              <a:custGeom>
                <a:avLst/>
                <a:gdLst>
                  <a:gd name="connsiteX0" fmla="*/ 81624 w 98585"/>
                  <a:gd name="connsiteY0" fmla="*/ 497 h 71635"/>
                  <a:gd name="connsiteX1" fmla="*/ 20014 w 98585"/>
                  <a:gd name="connsiteY1" fmla="*/ 66419 h 71635"/>
                  <a:gd name="connsiteX2" fmla="*/ 81624 w 98585"/>
                  <a:gd name="connsiteY2" fmla="*/ 497 h 71635"/>
                </a:gdLst>
                <a:ahLst/>
                <a:cxnLst>
                  <a:cxn ang="0">
                    <a:pos x="connsiteX0" y="connsiteY0"/>
                  </a:cxn>
                  <a:cxn ang="0">
                    <a:pos x="connsiteX1" y="connsiteY1"/>
                  </a:cxn>
                  <a:cxn ang="0">
                    <a:pos x="connsiteX2" y="connsiteY2"/>
                  </a:cxn>
                </a:cxnLst>
                <a:rect l="l" t="t" r="r" b="b"/>
                <a:pathLst>
                  <a:path w="98585" h="71635">
                    <a:moveTo>
                      <a:pt x="81624" y="497"/>
                    </a:moveTo>
                    <a:cubicBezTo>
                      <a:pt x="123961" y="7030"/>
                      <a:pt x="77443" y="92815"/>
                      <a:pt x="20014" y="66419"/>
                    </a:cubicBezTo>
                    <a:cubicBezTo>
                      <a:pt x="-37415" y="40024"/>
                      <a:pt x="39157" y="-6363"/>
                      <a:pt x="81624" y="497"/>
                    </a:cubicBezTo>
                    <a:close/>
                  </a:path>
                </a:pathLst>
              </a:custGeom>
              <a:noFill/>
              <a:ln w="1633" cap="rnd">
                <a:solidFill>
                  <a:srgbClr val="263238"/>
                </a:solidFill>
                <a:prstDash val="solid"/>
                <a:round/>
              </a:ln>
            </p:spPr>
            <p:txBody>
              <a:bodyPr rtlCol="0" anchor="ctr"/>
              <a:lstStyle/>
              <a:p>
                <a:endParaRPr lang="zh-CN" altLang="en-US"/>
              </a:p>
            </p:txBody>
          </p:sp>
          <p:sp>
            <p:nvSpPr>
              <p:cNvPr id="72" name="任意多边形 40"/>
              <p:cNvSpPr/>
              <p:nvPr/>
            </p:nvSpPr>
            <p:spPr>
              <a:xfrm>
                <a:off x="5074194" y="5348726"/>
                <a:ext cx="233046" cy="206070"/>
              </a:xfrm>
              <a:custGeom>
                <a:avLst/>
                <a:gdLst>
                  <a:gd name="connsiteX0" fmla="*/ 214094 w 233046"/>
                  <a:gd name="connsiteY0" fmla="*/ 205883 h 206070"/>
                  <a:gd name="connsiteX1" fmla="*/ -8 w 233046"/>
                  <a:gd name="connsiteY1" fmla="*/ 93965 h 206070"/>
                  <a:gd name="connsiteX2" fmla="*/ 172149 w 233046"/>
                  <a:gd name="connsiteY2" fmla="*/ 79 h 206070"/>
                  <a:gd name="connsiteX3" fmla="*/ 214094 w 233046"/>
                  <a:gd name="connsiteY3" fmla="*/ 205883 h 206070"/>
                </a:gdLst>
                <a:ahLst/>
                <a:cxnLst>
                  <a:cxn ang="0">
                    <a:pos x="connsiteX0" y="connsiteY0"/>
                  </a:cxn>
                  <a:cxn ang="0">
                    <a:pos x="connsiteX1" y="connsiteY1"/>
                  </a:cxn>
                  <a:cxn ang="0">
                    <a:pos x="connsiteX2" y="connsiteY2"/>
                  </a:cxn>
                  <a:cxn ang="0">
                    <a:pos x="connsiteX3" y="connsiteY3"/>
                  </a:cxn>
                </a:cxnLst>
                <a:rect l="l" t="t" r="r" b="b"/>
                <a:pathLst>
                  <a:path w="233046" h="206070">
                    <a:moveTo>
                      <a:pt x="214094" y="205883"/>
                    </a:moveTo>
                    <a:cubicBezTo>
                      <a:pt x="102633" y="180468"/>
                      <a:pt x="5023" y="144076"/>
                      <a:pt x="-8" y="93965"/>
                    </a:cubicBezTo>
                    <a:cubicBezTo>
                      <a:pt x="-8174" y="17980"/>
                      <a:pt x="74278" y="-2862"/>
                      <a:pt x="172149" y="79"/>
                    </a:cubicBezTo>
                    <a:cubicBezTo>
                      <a:pt x="176462" y="4195"/>
                      <a:pt x="271524" y="94618"/>
                      <a:pt x="214094" y="205883"/>
                    </a:cubicBezTo>
                    <a:close/>
                  </a:path>
                </a:pathLst>
              </a:custGeom>
              <a:solidFill>
                <a:srgbClr val="FFFFFF"/>
              </a:solidFill>
              <a:ln w="6531" cap="flat">
                <a:noFill/>
                <a:prstDash val="solid"/>
                <a:miter/>
              </a:ln>
            </p:spPr>
            <p:txBody>
              <a:bodyPr rtlCol="0" anchor="ctr"/>
              <a:lstStyle/>
              <a:p>
                <a:endParaRPr lang="zh-CN" altLang="en-US"/>
              </a:p>
            </p:txBody>
          </p:sp>
          <p:sp>
            <p:nvSpPr>
              <p:cNvPr id="73" name="任意多边形 41"/>
              <p:cNvSpPr/>
              <p:nvPr/>
            </p:nvSpPr>
            <p:spPr>
              <a:xfrm>
                <a:off x="5074194" y="5348726"/>
                <a:ext cx="233046" cy="206070"/>
              </a:xfrm>
              <a:custGeom>
                <a:avLst/>
                <a:gdLst>
                  <a:gd name="connsiteX0" fmla="*/ 214094 w 233046"/>
                  <a:gd name="connsiteY0" fmla="*/ 205883 h 206070"/>
                  <a:gd name="connsiteX1" fmla="*/ -8 w 233046"/>
                  <a:gd name="connsiteY1" fmla="*/ 93965 h 206070"/>
                  <a:gd name="connsiteX2" fmla="*/ 172149 w 233046"/>
                  <a:gd name="connsiteY2" fmla="*/ 79 h 206070"/>
                  <a:gd name="connsiteX3" fmla="*/ 214094 w 233046"/>
                  <a:gd name="connsiteY3" fmla="*/ 205883 h 206070"/>
                </a:gdLst>
                <a:ahLst/>
                <a:cxnLst>
                  <a:cxn ang="0">
                    <a:pos x="connsiteX0" y="connsiteY0"/>
                  </a:cxn>
                  <a:cxn ang="0">
                    <a:pos x="connsiteX1" y="connsiteY1"/>
                  </a:cxn>
                  <a:cxn ang="0">
                    <a:pos x="connsiteX2" y="connsiteY2"/>
                  </a:cxn>
                  <a:cxn ang="0">
                    <a:pos x="connsiteX3" y="connsiteY3"/>
                  </a:cxn>
                </a:cxnLst>
                <a:rect l="l" t="t" r="r" b="b"/>
                <a:pathLst>
                  <a:path w="233046" h="206070">
                    <a:moveTo>
                      <a:pt x="214094" y="205883"/>
                    </a:moveTo>
                    <a:cubicBezTo>
                      <a:pt x="102633" y="180468"/>
                      <a:pt x="5023" y="144076"/>
                      <a:pt x="-8" y="93965"/>
                    </a:cubicBezTo>
                    <a:cubicBezTo>
                      <a:pt x="-8174" y="17980"/>
                      <a:pt x="74278" y="-2862"/>
                      <a:pt x="172149" y="79"/>
                    </a:cubicBezTo>
                    <a:cubicBezTo>
                      <a:pt x="176462" y="4195"/>
                      <a:pt x="271524" y="94618"/>
                      <a:pt x="214094" y="205883"/>
                    </a:cubicBezTo>
                    <a:close/>
                  </a:path>
                </a:pathLst>
              </a:custGeom>
              <a:noFill/>
              <a:ln w="1633" cap="flat">
                <a:solidFill>
                  <a:srgbClr val="000000"/>
                </a:solidFill>
                <a:prstDash val="solid"/>
                <a:miter/>
              </a:ln>
            </p:spPr>
            <p:txBody>
              <a:bodyPr rtlCol="0" anchor="ctr"/>
              <a:lstStyle/>
              <a:p>
                <a:endParaRPr lang="zh-CN" altLang="en-US"/>
              </a:p>
            </p:txBody>
          </p:sp>
          <p:sp>
            <p:nvSpPr>
              <p:cNvPr id="74" name="任意多边形 42"/>
              <p:cNvSpPr/>
              <p:nvPr/>
            </p:nvSpPr>
            <p:spPr>
              <a:xfrm>
                <a:off x="5074234" y="5348723"/>
                <a:ext cx="232752" cy="188171"/>
              </a:xfrm>
              <a:custGeom>
                <a:avLst/>
                <a:gdLst>
                  <a:gd name="connsiteX0" fmla="*/ -179 w 232752"/>
                  <a:gd name="connsiteY0" fmla="*/ 93183 h 188171"/>
                  <a:gd name="connsiteX1" fmla="*/ 130490 w 232752"/>
                  <a:gd name="connsiteY1" fmla="*/ 157342 h 188171"/>
                  <a:gd name="connsiteX2" fmla="*/ 222547 w 232752"/>
                  <a:gd name="connsiteY2" fmla="*/ 187984 h 188171"/>
                  <a:gd name="connsiteX3" fmla="*/ 171978 w 232752"/>
                  <a:gd name="connsiteY3" fmla="*/ 81 h 188171"/>
                  <a:gd name="connsiteX4" fmla="*/ -179 w 232752"/>
                  <a:gd name="connsiteY4" fmla="*/ 93183 h 188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752" h="188171">
                    <a:moveTo>
                      <a:pt x="-179" y="93183"/>
                    </a:moveTo>
                    <a:cubicBezTo>
                      <a:pt x="45425" y="110118"/>
                      <a:pt x="89206" y="131613"/>
                      <a:pt x="130490" y="157342"/>
                    </a:cubicBezTo>
                    <a:cubicBezTo>
                      <a:pt x="159950" y="170925"/>
                      <a:pt x="190821" y="181202"/>
                      <a:pt x="222547" y="187984"/>
                    </a:cubicBezTo>
                    <a:cubicBezTo>
                      <a:pt x="260115" y="85017"/>
                      <a:pt x="176029" y="3936"/>
                      <a:pt x="171978" y="81"/>
                    </a:cubicBezTo>
                    <a:cubicBezTo>
                      <a:pt x="74891" y="-2859"/>
                      <a:pt x="-6908" y="17722"/>
                      <a:pt x="-179" y="93183"/>
                    </a:cubicBezTo>
                    <a:close/>
                  </a:path>
                </a:pathLst>
              </a:custGeom>
              <a:solidFill>
                <a:srgbClr val="000000">
                  <a:alpha val="70000"/>
                </a:srgbClr>
              </a:solidFill>
              <a:ln w="6531" cap="flat">
                <a:noFill/>
                <a:prstDash val="solid"/>
                <a:miter/>
              </a:ln>
            </p:spPr>
            <p:txBody>
              <a:bodyPr rtlCol="0" anchor="ctr"/>
              <a:lstStyle/>
              <a:p>
                <a:endParaRPr lang="zh-CN" altLang="en-US"/>
              </a:p>
            </p:txBody>
          </p:sp>
          <p:sp>
            <p:nvSpPr>
              <p:cNvPr id="75" name="任意多边形 43"/>
              <p:cNvSpPr/>
              <p:nvPr/>
            </p:nvSpPr>
            <p:spPr>
              <a:xfrm>
                <a:off x="5074234" y="5348723"/>
                <a:ext cx="232752" cy="188171"/>
              </a:xfrm>
              <a:custGeom>
                <a:avLst/>
                <a:gdLst>
                  <a:gd name="connsiteX0" fmla="*/ -179 w 232752"/>
                  <a:gd name="connsiteY0" fmla="*/ 93183 h 188171"/>
                  <a:gd name="connsiteX1" fmla="*/ 130490 w 232752"/>
                  <a:gd name="connsiteY1" fmla="*/ 157342 h 188171"/>
                  <a:gd name="connsiteX2" fmla="*/ 222547 w 232752"/>
                  <a:gd name="connsiteY2" fmla="*/ 187984 h 188171"/>
                  <a:gd name="connsiteX3" fmla="*/ 171978 w 232752"/>
                  <a:gd name="connsiteY3" fmla="*/ 81 h 188171"/>
                  <a:gd name="connsiteX4" fmla="*/ -179 w 232752"/>
                  <a:gd name="connsiteY4" fmla="*/ 93183 h 188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752" h="188171">
                    <a:moveTo>
                      <a:pt x="-179" y="93183"/>
                    </a:moveTo>
                    <a:cubicBezTo>
                      <a:pt x="45425" y="110118"/>
                      <a:pt x="89206" y="131613"/>
                      <a:pt x="130490" y="157342"/>
                    </a:cubicBezTo>
                    <a:cubicBezTo>
                      <a:pt x="159950" y="170925"/>
                      <a:pt x="190821" y="181202"/>
                      <a:pt x="222547" y="187984"/>
                    </a:cubicBezTo>
                    <a:cubicBezTo>
                      <a:pt x="260115" y="85017"/>
                      <a:pt x="176029" y="3936"/>
                      <a:pt x="171978" y="81"/>
                    </a:cubicBezTo>
                    <a:cubicBezTo>
                      <a:pt x="74891" y="-2859"/>
                      <a:pt x="-6908" y="17722"/>
                      <a:pt x="-179" y="93183"/>
                    </a:cubicBezTo>
                    <a:close/>
                  </a:path>
                </a:pathLst>
              </a:custGeom>
              <a:noFill/>
              <a:ln w="1633" cap="flat">
                <a:solidFill>
                  <a:srgbClr val="000000"/>
                </a:solidFill>
                <a:prstDash val="solid"/>
                <a:miter/>
              </a:ln>
            </p:spPr>
            <p:txBody>
              <a:bodyPr rtlCol="0" anchor="ctr"/>
              <a:lstStyle/>
              <a:p>
                <a:endParaRPr lang="zh-CN" altLang="en-US"/>
              </a:p>
            </p:txBody>
          </p:sp>
          <p:sp>
            <p:nvSpPr>
              <p:cNvPr id="76" name="任意多边形 44"/>
              <p:cNvSpPr/>
              <p:nvPr/>
            </p:nvSpPr>
            <p:spPr>
              <a:xfrm>
                <a:off x="5074194" y="5348726"/>
                <a:ext cx="233046" cy="206070"/>
              </a:xfrm>
              <a:custGeom>
                <a:avLst/>
                <a:gdLst>
                  <a:gd name="connsiteX0" fmla="*/ 214094 w 233046"/>
                  <a:gd name="connsiteY0" fmla="*/ 205883 h 206070"/>
                  <a:gd name="connsiteX1" fmla="*/ -8 w 233046"/>
                  <a:gd name="connsiteY1" fmla="*/ 93965 h 206070"/>
                  <a:gd name="connsiteX2" fmla="*/ 172149 w 233046"/>
                  <a:gd name="connsiteY2" fmla="*/ 79 h 206070"/>
                  <a:gd name="connsiteX3" fmla="*/ 214094 w 233046"/>
                  <a:gd name="connsiteY3" fmla="*/ 205883 h 206070"/>
                </a:gdLst>
                <a:ahLst/>
                <a:cxnLst>
                  <a:cxn ang="0">
                    <a:pos x="connsiteX0" y="connsiteY0"/>
                  </a:cxn>
                  <a:cxn ang="0">
                    <a:pos x="connsiteX1" y="connsiteY1"/>
                  </a:cxn>
                  <a:cxn ang="0">
                    <a:pos x="connsiteX2" y="connsiteY2"/>
                  </a:cxn>
                  <a:cxn ang="0">
                    <a:pos x="connsiteX3" y="connsiteY3"/>
                  </a:cxn>
                </a:cxnLst>
                <a:rect l="l" t="t" r="r" b="b"/>
                <a:pathLst>
                  <a:path w="233046" h="206070">
                    <a:moveTo>
                      <a:pt x="214094" y="205883"/>
                    </a:moveTo>
                    <a:cubicBezTo>
                      <a:pt x="102633" y="180468"/>
                      <a:pt x="5023" y="144076"/>
                      <a:pt x="-8" y="93965"/>
                    </a:cubicBezTo>
                    <a:cubicBezTo>
                      <a:pt x="-8174" y="17980"/>
                      <a:pt x="74278" y="-2862"/>
                      <a:pt x="172149" y="79"/>
                    </a:cubicBezTo>
                    <a:cubicBezTo>
                      <a:pt x="176462" y="4195"/>
                      <a:pt x="271524" y="94618"/>
                      <a:pt x="214094" y="205883"/>
                    </a:cubicBezTo>
                    <a:close/>
                  </a:path>
                </a:pathLst>
              </a:custGeom>
              <a:noFill/>
              <a:ln w="1633" cap="rnd">
                <a:solidFill>
                  <a:srgbClr val="263238"/>
                </a:solidFill>
                <a:prstDash val="solid"/>
                <a:round/>
              </a:ln>
            </p:spPr>
            <p:txBody>
              <a:bodyPr rtlCol="0" anchor="ctr"/>
              <a:lstStyle/>
              <a:p>
                <a:endParaRPr lang="zh-CN" altLang="en-US"/>
              </a:p>
            </p:txBody>
          </p:sp>
          <p:sp>
            <p:nvSpPr>
              <p:cNvPr id="77" name="任意多边形 45"/>
              <p:cNvSpPr/>
              <p:nvPr/>
            </p:nvSpPr>
            <p:spPr>
              <a:xfrm>
                <a:off x="5307216" y="5339949"/>
                <a:ext cx="71612" cy="116367"/>
              </a:xfrm>
              <a:custGeom>
                <a:avLst/>
                <a:gdLst>
                  <a:gd name="connsiteX0" fmla="*/ 60323 w 71612"/>
                  <a:gd name="connsiteY0" fmla="*/ 116135 h 116367"/>
                  <a:gd name="connsiteX1" fmla="*/ 59604 w 71612"/>
                  <a:gd name="connsiteY1" fmla="*/ 116135 h 116367"/>
                  <a:gd name="connsiteX2" fmla="*/ 46537 w 71612"/>
                  <a:gd name="connsiteY2" fmla="*/ 105355 h 116367"/>
                  <a:gd name="connsiteX3" fmla="*/ 46537 w 71612"/>
                  <a:gd name="connsiteY3" fmla="*/ 105355 h 116367"/>
                  <a:gd name="connsiteX4" fmla="*/ 3089 w 71612"/>
                  <a:gd name="connsiteY4" fmla="*/ 19048 h 116367"/>
                  <a:gd name="connsiteX5" fmla="*/ 1985 w 71612"/>
                  <a:gd name="connsiteY5" fmla="*/ 4210 h 116367"/>
                  <a:gd name="connsiteX6" fmla="*/ 3089 w 71612"/>
                  <a:gd name="connsiteY6" fmla="*/ 3106 h 116367"/>
                  <a:gd name="connsiteX7" fmla="*/ 3089 w 71612"/>
                  <a:gd name="connsiteY7" fmla="*/ 3106 h 116367"/>
                  <a:gd name="connsiteX8" fmla="*/ 20730 w 71612"/>
                  <a:gd name="connsiteY8" fmla="*/ 3106 h 116367"/>
                  <a:gd name="connsiteX9" fmla="*/ 71037 w 71612"/>
                  <a:gd name="connsiteY9" fmla="*/ 104114 h 116367"/>
                  <a:gd name="connsiteX10" fmla="*/ 60323 w 71612"/>
                  <a:gd name="connsiteY10" fmla="*/ 116135 h 116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612" h="116367">
                    <a:moveTo>
                      <a:pt x="60323" y="116135"/>
                    </a:moveTo>
                    <a:lnTo>
                      <a:pt x="59604" y="116135"/>
                    </a:lnTo>
                    <a:cubicBezTo>
                      <a:pt x="53038" y="116704"/>
                      <a:pt x="47223" y="111908"/>
                      <a:pt x="46537" y="105355"/>
                    </a:cubicBezTo>
                    <a:lnTo>
                      <a:pt x="46537" y="105355"/>
                    </a:lnTo>
                    <a:cubicBezTo>
                      <a:pt x="42107" y="72537"/>
                      <a:pt x="26806" y="42156"/>
                      <a:pt x="3089" y="19048"/>
                    </a:cubicBezTo>
                    <a:cubicBezTo>
                      <a:pt x="-1314" y="15258"/>
                      <a:pt x="-1811" y="8614"/>
                      <a:pt x="1985" y="4210"/>
                    </a:cubicBezTo>
                    <a:cubicBezTo>
                      <a:pt x="2325" y="3818"/>
                      <a:pt x="2691" y="3446"/>
                      <a:pt x="3089" y="3106"/>
                    </a:cubicBezTo>
                    <a:lnTo>
                      <a:pt x="3089" y="3106"/>
                    </a:lnTo>
                    <a:cubicBezTo>
                      <a:pt x="8153" y="-1285"/>
                      <a:pt x="15666" y="-1285"/>
                      <a:pt x="20730" y="3106"/>
                    </a:cubicBezTo>
                    <a:cubicBezTo>
                      <a:pt x="48654" y="29958"/>
                      <a:pt x="66425" y="65644"/>
                      <a:pt x="71037" y="104114"/>
                    </a:cubicBezTo>
                    <a:cubicBezTo>
                      <a:pt x="71266" y="110346"/>
                      <a:pt x="66542" y="115652"/>
                      <a:pt x="60323" y="116135"/>
                    </a:cubicBezTo>
                    <a:close/>
                  </a:path>
                </a:pathLst>
              </a:custGeom>
              <a:solidFill>
                <a:srgbClr val="FFFFFF"/>
              </a:solidFill>
              <a:ln w="6531" cap="flat">
                <a:noFill/>
                <a:prstDash val="solid"/>
                <a:miter/>
              </a:ln>
            </p:spPr>
            <p:txBody>
              <a:bodyPr rtlCol="0" anchor="ctr"/>
              <a:lstStyle/>
              <a:p>
                <a:endParaRPr lang="zh-CN" altLang="en-US"/>
              </a:p>
            </p:txBody>
          </p:sp>
          <p:sp>
            <p:nvSpPr>
              <p:cNvPr id="78" name="任意多边形 46"/>
              <p:cNvSpPr/>
              <p:nvPr/>
            </p:nvSpPr>
            <p:spPr>
              <a:xfrm>
                <a:off x="5307216" y="5339949"/>
                <a:ext cx="71612" cy="116367"/>
              </a:xfrm>
              <a:custGeom>
                <a:avLst/>
                <a:gdLst>
                  <a:gd name="connsiteX0" fmla="*/ 60323 w 71612"/>
                  <a:gd name="connsiteY0" fmla="*/ 116135 h 116367"/>
                  <a:gd name="connsiteX1" fmla="*/ 59604 w 71612"/>
                  <a:gd name="connsiteY1" fmla="*/ 116135 h 116367"/>
                  <a:gd name="connsiteX2" fmla="*/ 46537 w 71612"/>
                  <a:gd name="connsiteY2" fmla="*/ 105355 h 116367"/>
                  <a:gd name="connsiteX3" fmla="*/ 46537 w 71612"/>
                  <a:gd name="connsiteY3" fmla="*/ 105355 h 116367"/>
                  <a:gd name="connsiteX4" fmla="*/ 3089 w 71612"/>
                  <a:gd name="connsiteY4" fmla="*/ 19048 h 116367"/>
                  <a:gd name="connsiteX5" fmla="*/ 1985 w 71612"/>
                  <a:gd name="connsiteY5" fmla="*/ 4210 h 116367"/>
                  <a:gd name="connsiteX6" fmla="*/ 3089 w 71612"/>
                  <a:gd name="connsiteY6" fmla="*/ 3106 h 116367"/>
                  <a:gd name="connsiteX7" fmla="*/ 3089 w 71612"/>
                  <a:gd name="connsiteY7" fmla="*/ 3106 h 116367"/>
                  <a:gd name="connsiteX8" fmla="*/ 20730 w 71612"/>
                  <a:gd name="connsiteY8" fmla="*/ 3106 h 116367"/>
                  <a:gd name="connsiteX9" fmla="*/ 71037 w 71612"/>
                  <a:gd name="connsiteY9" fmla="*/ 104114 h 116367"/>
                  <a:gd name="connsiteX10" fmla="*/ 60323 w 71612"/>
                  <a:gd name="connsiteY10" fmla="*/ 116135 h 116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612" h="116367">
                    <a:moveTo>
                      <a:pt x="60323" y="116135"/>
                    </a:moveTo>
                    <a:lnTo>
                      <a:pt x="59604" y="116135"/>
                    </a:lnTo>
                    <a:cubicBezTo>
                      <a:pt x="53038" y="116704"/>
                      <a:pt x="47223" y="111908"/>
                      <a:pt x="46537" y="105355"/>
                    </a:cubicBezTo>
                    <a:lnTo>
                      <a:pt x="46537" y="105355"/>
                    </a:lnTo>
                    <a:cubicBezTo>
                      <a:pt x="42107" y="72537"/>
                      <a:pt x="26806" y="42156"/>
                      <a:pt x="3089" y="19048"/>
                    </a:cubicBezTo>
                    <a:cubicBezTo>
                      <a:pt x="-1314" y="15258"/>
                      <a:pt x="-1811" y="8614"/>
                      <a:pt x="1985" y="4210"/>
                    </a:cubicBezTo>
                    <a:cubicBezTo>
                      <a:pt x="2325" y="3818"/>
                      <a:pt x="2691" y="3446"/>
                      <a:pt x="3089" y="3106"/>
                    </a:cubicBezTo>
                    <a:lnTo>
                      <a:pt x="3089" y="3106"/>
                    </a:lnTo>
                    <a:cubicBezTo>
                      <a:pt x="8153" y="-1285"/>
                      <a:pt x="15666" y="-1285"/>
                      <a:pt x="20730" y="3106"/>
                    </a:cubicBezTo>
                    <a:cubicBezTo>
                      <a:pt x="48654" y="29958"/>
                      <a:pt x="66425" y="65644"/>
                      <a:pt x="71037" y="104114"/>
                    </a:cubicBezTo>
                    <a:cubicBezTo>
                      <a:pt x="71266" y="110346"/>
                      <a:pt x="66542" y="115652"/>
                      <a:pt x="60323" y="116135"/>
                    </a:cubicBezTo>
                    <a:close/>
                  </a:path>
                </a:pathLst>
              </a:custGeom>
              <a:noFill/>
              <a:ln w="1633" cap="rnd">
                <a:solidFill>
                  <a:srgbClr val="263238"/>
                </a:solidFill>
                <a:prstDash val="solid"/>
                <a:round/>
              </a:ln>
            </p:spPr>
            <p:txBody>
              <a:bodyPr rtlCol="0" anchor="ctr"/>
              <a:lstStyle/>
              <a:p>
                <a:endParaRPr lang="zh-CN" altLang="en-US"/>
              </a:p>
            </p:txBody>
          </p:sp>
          <p:sp>
            <p:nvSpPr>
              <p:cNvPr id="79" name="任意多边形 47"/>
              <p:cNvSpPr/>
              <p:nvPr/>
            </p:nvSpPr>
            <p:spPr>
              <a:xfrm>
                <a:off x="5360806" y="5339800"/>
                <a:ext cx="62588" cy="125424"/>
              </a:xfrm>
              <a:custGeom>
                <a:avLst/>
                <a:gdLst>
                  <a:gd name="connsiteX0" fmla="*/ 51748 w 62588"/>
                  <a:gd name="connsiteY0" fmla="*/ 125236 h 125424"/>
                  <a:gd name="connsiteX1" fmla="*/ 50769 w 62588"/>
                  <a:gd name="connsiteY1" fmla="*/ 125236 h 125424"/>
                  <a:gd name="connsiteX2" fmla="*/ 38878 w 62588"/>
                  <a:gd name="connsiteY2" fmla="*/ 113737 h 125424"/>
                  <a:gd name="connsiteX3" fmla="*/ 38878 w 62588"/>
                  <a:gd name="connsiteY3" fmla="*/ 113737 h 125424"/>
                  <a:gd name="connsiteX4" fmla="*/ 38878 w 62588"/>
                  <a:gd name="connsiteY4" fmla="*/ 113737 h 125424"/>
                  <a:gd name="connsiteX5" fmla="*/ 2878 w 62588"/>
                  <a:gd name="connsiteY5" fmla="*/ 20112 h 125424"/>
                  <a:gd name="connsiteX6" fmla="*/ 2878 w 62588"/>
                  <a:gd name="connsiteY6" fmla="*/ 3321 h 125424"/>
                  <a:gd name="connsiteX7" fmla="*/ 19231 w 62588"/>
                  <a:gd name="connsiteY7" fmla="*/ 3079 h 125424"/>
                  <a:gd name="connsiteX8" fmla="*/ 19473 w 62588"/>
                  <a:gd name="connsiteY8" fmla="*/ 3321 h 125424"/>
                  <a:gd name="connsiteX9" fmla="*/ 20780 w 62588"/>
                  <a:gd name="connsiteY9" fmla="*/ 4889 h 125424"/>
                  <a:gd name="connsiteX10" fmla="*/ 62006 w 62588"/>
                  <a:gd name="connsiteY10" fmla="*/ 113018 h 125424"/>
                  <a:gd name="connsiteX11" fmla="*/ 51748 w 62588"/>
                  <a:gd name="connsiteY11" fmla="*/ 125236 h 125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2588" h="125424">
                    <a:moveTo>
                      <a:pt x="51748" y="125236"/>
                    </a:moveTo>
                    <a:lnTo>
                      <a:pt x="50769" y="125236"/>
                    </a:lnTo>
                    <a:cubicBezTo>
                      <a:pt x="44313" y="125347"/>
                      <a:pt x="38988" y="120198"/>
                      <a:pt x="38878" y="113737"/>
                    </a:cubicBezTo>
                    <a:cubicBezTo>
                      <a:pt x="38878" y="113737"/>
                      <a:pt x="38878" y="113737"/>
                      <a:pt x="38878" y="113737"/>
                    </a:cubicBezTo>
                    <a:lnTo>
                      <a:pt x="38878" y="113737"/>
                    </a:lnTo>
                    <a:cubicBezTo>
                      <a:pt x="36238" y="79691"/>
                      <a:pt x="23726" y="47154"/>
                      <a:pt x="2878" y="20112"/>
                    </a:cubicBezTo>
                    <a:cubicBezTo>
                      <a:pt x="-1715" y="15454"/>
                      <a:pt x="-1715" y="7980"/>
                      <a:pt x="2878" y="3321"/>
                    </a:cubicBezTo>
                    <a:cubicBezTo>
                      <a:pt x="7328" y="-1259"/>
                      <a:pt x="14645" y="-1370"/>
                      <a:pt x="19231" y="3079"/>
                    </a:cubicBezTo>
                    <a:cubicBezTo>
                      <a:pt x="19310" y="3158"/>
                      <a:pt x="19395" y="3236"/>
                      <a:pt x="19473" y="3321"/>
                    </a:cubicBezTo>
                    <a:cubicBezTo>
                      <a:pt x="19957" y="3798"/>
                      <a:pt x="20394" y="4327"/>
                      <a:pt x="20780" y="4889"/>
                    </a:cubicBezTo>
                    <a:cubicBezTo>
                      <a:pt x="44934" y="36047"/>
                      <a:pt x="59288" y="73687"/>
                      <a:pt x="62006" y="113018"/>
                    </a:cubicBezTo>
                    <a:cubicBezTo>
                      <a:pt x="62326" y="119153"/>
                      <a:pt x="57844" y="124491"/>
                      <a:pt x="51748" y="125236"/>
                    </a:cubicBezTo>
                    <a:close/>
                  </a:path>
                </a:pathLst>
              </a:custGeom>
              <a:solidFill>
                <a:srgbClr val="FFFFFF"/>
              </a:solidFill>
              <a:ln w="6531" cap="flat">
                <a:noFill/>
                <a:prstDash val="solid"/>
                <a:miter/>
              </a:ln>
            </p:spPr>
            <p:txBody>
              <a:bodyPr rtlCol="0" anchor="ctr"/>
              <a:lstStyle/>
              <a:p>
                <a:endParaRPr lang="zh-CN" altLang="en-US"/>
              </a:p>
            </p:txBody>
          </p:sp>
          <p:sp>
            <p:nvSpPr>
              <p:cNvPr id="80" name="任意多边形 48"/>
              <p:cNvSpPr/>
              <p:nvPr/>
            </p:nvSpPr>
            <p:spPr>
              <a:xfrm>
                <a:off x="5360806" y="5339800"/>
                <a:ext cx="62588" cy="125424"/>
              </a:xfrm>
              <a:custGeom>
                <a:avLst/>
                <a:gdLst>
                  <a:gd name="connsiteX0" fmla="*/ 51748 w 62588"/>
                  <a:gd name="connsiteY0" fmla="*/ 125236 h 125424"/>
                  <a:gd name="connsiteX1" fmla="*/ 50769 w 62588"/>
                  <a:gd name="connsiteY1" fmla="*/ 125236 h 125424"/>
                  <a:gd name="connsiteX2" fmla="*/ 38878 w 62588"/>
                  <a:gd name="connsiteY2" fmla="*/ 113737 h 125424"/>
                  <a:gd name="connsiteX3" fmla="*/ 38878 w 62588"/>
                  <a:gd name="connsiteY3" fmla="*/ 113737 h 125424"/>
                  <a:gd name="connsiteX4" fmla="*/ 38878 w 62588"/>
                  <a:gd name="connsiteY4" fmla="*/ 113737 h 125424"/>
                  <a:gd name="connsiteX5" fmla="*/ 2878 w 62588"/>
                  <a:gd name="connsiteY5" fmla="*/ 20112 h 125424"/>
                  <a:gd name="connsiteX6" fmla="*/ 2878 w 62588"/>
                  <a:gd name="connsiteY6" fmla="*/ 3321 h 125424"/>
                  <a:gd name="connsiteX7" fmla="*/ 19231 w 62588"/>
                  <a:gd name="connsiteY7" fmla="*/ 3079 h 125424"/>
                  <a:gd name="connsiteX8" fmla="*/ 19473 w 62588"/>
                  <a:gd name="connsiteY8" fmla="*/ 3321 h 125424"/>
                  <a:gd name="connsiteX9" fmla="*/ 20780 w 62588"/>
                  <a:gd name="connsiteY9" fmla="*/ 4889 h 125424"/>
                  <a:gd name="connsiteX10" fmla="*/ 62006 w 62588"/>
                  <a:gd name="connsiteY10" fmla="*/ 113018 h 125424"/>
                  <a:gd name="connsiteX11" fmla="*/ 51748 w 62588"/>
                  <a:gd name="connsiteY11" fmla="*/ 125236 h 125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2588" h="125424">
                    <a:moveTo>
                      <a:pt x="51748" y="125236"/>
                    </a:moveTo>
                    <a:lnTo>
                      <a:pt x="50769" y="125236"/>
                    </a:lnTo>
                    <a:cubicBezTo>
                      <a:pt x="44313" y="125347"/>
                      <a:pt x="38988" y="120198"/>
                      <a:pt x="38878" y="113737"/>
                    </a:cubicBezTo>
                    <a:cubicBezTo>
                      <a:pt x="38878" y="113737"/>
                      <a:pt x="38878" y="113737"/>
                      <a:pt x="38878" y="113737"/>
                    </a:cubicBezTo>
                    <a:lnTo>
                      <a:pt x="38878" y="113737"/>
                    </a:lnTo>
                    <a:cubicBezTo>
                      <a:pt x="36238" y="79691"/>
                      <a:pt x="23726" y="47154"/>
                      <a:pt x="2878" y="20112"/>
                    </a:cubicBezTo>
                    <a:cubicBezTo>
                      <a:pt x="-1715" y="15454"/>
                      <a:pt x="-1715" y="7980"/>
                      <a:pt x="2878" y="3321"/>
                    </a:cubicBezTo>
                    <a:cubicBezTo>
                      <a:pt x="7328" y="-1259"/>
                      <a:pt x="14645" y="-1370"/>
                      <a:pt x="19231" y="3079"/>
                    </a:cubicBezTo>
                    <a:cubicBezTo>
                      <a:pt x="19310" y="3158"/>
                      <a:pt x="19395" y="3236"/>
                      <a:pt x="19473" y="3321"/>
                    </a:cubicBezTo>
                    <a:cubicBezTo>
                      <a:pt x="19957" y="3798"/>
                      <a:pt x="20394" y="4327"/>
                      <a:pt x="20780" y="4889"/>
                    </a:cubicBezTo>
                    <a:cubicBezTo>
                      <a:pt x="44934" y="36047"/>
                      <a:pt x="59288" y="73687"/>
                      <a:pt x="62006" y="113018"/>
                    </a:cubicBezTo>
                    <a:cubicBezTo>
                      <a:pt x="62326" y="119153"/>
                      <a:pt x="57844" y="124491"/>
                      <a:pt x="51748" y="125236"/>
                    </a:cubicBezTo>
                    <a:close/>
                  </a:path>
                </a:pathLst>
              </a:custGeom>
              <a:noFill/>
              <a:ln w="1633" cap="rnd">
                <a:solidFill>
                  <a:srgbClr val="263238"/>
                </a:solidFill>
                <a:prstDash val="solid"/>
                <a:round/>
              </a:ln>
            </p:spPr>
            <p:txBody>
              <a:bodyPr rtlCol="0" anchor="ctr"/>
              <a:lstStyle/>
              <a:p>
                <a:endParaRPr lang="zh-CN" altLang="en-US"/>
              </a:p>
            </p:txBody>
          </p:sp>
          <p:sp>
            <p:nvSpPr>
              <p:cNvPr id="81" name="任意多边形 49"/>
              <p:cNvSpPr/>
              <p:nvPr/>
            </p:nvSpPr>
            <p:spPr>
              <a:xfrm>
                <a:off x="5414700" y="5330878"/>
                <a:ext cx="62719" cy="125367"/>
              </a:xfrm>
              <a:custGeom>
                <a:avLst/>
                <a:gdLst>
                  <a:gd name="connsiteX0" fmla="*/ 51625 w 62719"/>
                  <a:gd name="connsiteY0" fmla="*/ 125141 h 125367"/>
                  <a:gd name="connsiteX1" fmla="*/ 51625 w 62719"/>
                  <a:gd name="connsiteY1" fmla="*/ 125141 h 125367"/>
                  <a:gd name="connsiteX2" fmla="*/ 39290 w 62719"/>
                  <a:gd name="connsiteY2" fmla="*/ 114688 h 125367"/>
                  <a:gd name="connsiteX3" fmla="*/ 39277 w 62719"/>
                  <a:gd name="connsiteY3" fmla="*/ 114492 h 125367"/>
                  <a:gd name="connsiteX4" fmla="*/ 39277 w 62719"/>
                  <a:gd name="connsiteY4" fmla="*/ 114492 h 125367"/>
                  <a:gd name="connsiteX5" fmla="*/ 1317 w 62719"/>
                  <a:gd name="connsiteY5" fmla="*/ 18384 h 125367"/>
                  <a:gd name="connsiteX6" fmla="*/ 4519 w 62719"/>
                  <a:gd name="connsiteY6" fmla="*/ 1789 h 125367"/>
                  <a:gd name="connsiteX7" fmla="*/ 20062 w 62719"/>
                  <a:gd name="connsiteY7" fmla="*/ 4644 h 125367"/>
                  <a:gd name="connsiteX8" fmla="*/ 20329 w 62719"/>
                  <a:gd name="connsiteY8" fmla="*/ 5056 h 125367"/>
                  <a:gd name="connsiteX9" fmla="*/ 62078 w 62719"/>
                  <a:gd name="connsiteY9" fmla="*/ 111747 h 125367"/>
                  <a:gd name="connsiteX10" fmla="*/ 52147 w 62719"/>
                  <a:gd name="connsiteY10" fmla="*/ 124814 h 125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2719" h="125367">
                    <a:moveTo>
                      <a:pt x="51625" y="125141"/>
                    </a:moveTo>
                    <a:lnTo>
                      <a:pt x="51625" y="125141"/>
                    </a:lnTo>
                    <a:cubicBezTo>
                      <a:pt x="45333" y="125657"/>
                      <a:pt x="39812" y="120979"/>
                      <a:pt x="39290" y="114688"/>
                    </a:cubicBezTo>
                    <a:cubicBezTo>
                      <a:pt x="39283" y="114622"/>
                      <a:pt x="39283" y="114557"/>
                      <a:pt x="39277" y="114492"/>
                    </a:cubicBezTo>
                    <a:lnTo>
                      <a:pt x="39277" y="114492"/>
                    </a:lnTo>
                    <a:cubicBezTo>
                      <a:pt x="35683" y="73331"/>
                      <a:pt x="1709" y="19364"/>
                      <a:pt x="1317" y="18384"/>
                    </a:cubicBezTo>
                    <a:cubicBezTo>
                      <a:pt x="-2126" y="12870"/>
                      <a:pt x="-728" y="5631"/>
                      <a:pt x="4519" y="1789"/>
                    </a:cubicBezTo>
                    <a:cubicBezTo>
                      <a:pt x="9595" y="-1713"/>
                      <a:pt x="16553" y="-439"/>
                      <a:pt x="20062" y="4644"/>
                    </a:cubicBezTo>
                    <a:cubicBezTo>
                      <a:pt x="20153" y="4781"/>
                      <a:pt x="20245" y="4919"/>
                      <a:pt x="20329" y="5056"/>
                    </a:cubicBezTo>
                    <a:cubicBezTo>
                      <a:pt x="21897" y="7408"/>
                      <a:pt x="57962" y="63857"/>
                      <a:pt x="62078" y="111747"/>
                    </a:cubicBezTo>
                    <a:cubicBezTo>
                      <a:pt x="62784" y="118052"/>
                      <a:pt x="58413" y="123808"/>
                      <a:pt x="52147" y="124814"/>
                    </a:cubicBezTo>
                    <a:close/>
                  </a:path>
                </a:pathLst>
              </a:custGeom>
              <a:solidFill>
                <a:srgbClr val="FFFFFF"/>
              </a:solidFill>
              <a:ln w="6531" cap="flat">
                <a:noFill/>
                <a:prstDash val="solid"/>
                <a:miter/>
              </a:ln>
            </p:spPr>
            <p:txBody>
              <a:bodyPr rtlCol="0" anchor="ctr"/>
              <a:lstStyle/>
              <a:p>
                <a:endParaRPr lang="zh-CN" altLang="en-US"/>
              </a:p>
            </p:txBody>
          </p:sp>
          <p:sp>
            <p:nvSpPr>
              <p:cNvPr id="82" name="任意多边形 50"/>
              <p:cNvSpPr/>
              <p:nvPr/>
            </p:nvSpPr>
            <p:spPr>
              <a:xfrm>
                <a:off x="5414700" y="5330878"/>
                <a:ext cx="62719" cy="125367"/>
              </a:xfrm>
              <a:custGeom>
                <a:avLst/>
                <a:gdLst>
                  <a:gd name="connsiteX0" fmla="*/ 51625 w 62719"/>
                  <a:gd name="connsiteY0" fmla="*/ 125141 h 125367"/>
                  <a:gd name="connsiteX1" fmla="*/ 51625 w 62719"/>
                  <a:gd name="connsiteY1" fmla="*/ 125141 h 125367"/>
                  <a:gd name="connsiteX2" fmla="*/ 39290 w 62719"/>
                  <a:gd name="connsiteY2" fmla="*/ 114688 h 125367"/>
                  <a:gd name="connsiteX3" fmla="*/ 39277 w 62719"/>
                  <a:gd name="connsiteY3" fmla="*/ 114492 h 125367"/>
                  <a:gd name="connsiteX4" fmla="*/ 39277 w 62719"/>
                  <a:gd name="connsiteY4" fmla="*/ 114492 h 125367"/>
                  <a:gd name="connsiteX5" fmla="*/ 1317 w 62719"/>
                  <a:gd name="connsiteY5" fmla="*/ 18384 h 125367"/>
                  <a:gd name="connsiteX6" fmla="*/ 4519 w 62719"/>
                  <a:gd name="connsiteY6" fmla="*/ 1789 h 125367"/>
                  <a:gd name="connsiteX7" fmla="*/ 20062 w 62719"/>
                  <a:gd name="connsiteY7" fmla="*/ 4644 h 125367"/>
                  <a:gd name="connsiteX8" fmla="*/ 20329 w 62719"/>
                  <a:gd name="connsiteY8" fmla="*/ 5056 h 125367"/>
                  <a:gd name="connsiteX9" fmla="*/ 62078 w 62719"/>
                  <a:gd name="connsiteY9" fmla="*/ 111747 h 125367"/>
                  <a:gd name="connsiteX10" fmla="*/ 52147 w 62719"/>
                  <a:gd name="connsiteY10" fmla="*/ 124814 h 125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2719" h="125367">
                    <a:moveTo>
                      <a:pt x="51625" y="125141"/>
                    </a:moveTo>
                    <a:lnTo>
                      <a:pt x="51625" y="125141"/>
                    </a:lnTo>
                    <a:cubicBezTo>
                      <a:pt x="45333" y="125657"/>
                      <a:pt x="39812" y="120979"/>
                      <a:pt x="39290" y="114688"/>
                    </a:cubicBezTo>
                    <a:cubicBezTo>
                      <a:pt x="39283" y="114622"/>
                      <a:pt x="39283" y="114557"/>
                      <a:pt x="39277" y="114492"/>
                    </a:cubicBezTo>
                    <a:lnTo>
                      <a:pt x="39277" y="114492"/>
                    </a:lnTo>
                    <a:cubicBezTo>
                      <a:pt x="35683" y="73331"/>
                      <a:pt x="1709" y="19364"/>
                      <a:pt x="1317" y="18384"/>
                    </a:cubicBezTo>
                    <a:cubicBezTo>
                      <a:pt x="-2126" y="12870"/>
                      <a:pt x="-728" y="5631"/>
                      <a:pt x="4519" y="1789"/>
                    </a:cubicBezTo>
                    <a:cubicBezTo>
                      <a:pt x="9595" y="-1713"/>
                      <a:pt x="16553" y="-439"/>
                      <a:pt x="20062" y="4644"/>
                    </a:cubicBezTo>
                    <a:cubicBezTo>
                      <a:pt x="20153" y="4781"/>
                      <a:pt x="20245" y="4919"/>
                      <a:pt x="20329" y="5056"/>
                    </a:cubicBezTo>
                    <a:cubicBezTo>
                      <a:pt x="21897" y="7408"/>
                      <a:pt x="57962" y="63857"/>
                      <a:pt x="62078" y="111747"/>
                    </a:cubicBezTo>
                    <a:cubicBezTo>
                      <a:pt x="62784" y="118052"/>
                      <a:pt x="58413" y="123808"/>
                      <a:pt x="52147" y="124814"/>
                    </a:cubicBezTo>
                    <a:close/>
                  </a:path>
                </a:pathLst>
              </a:custGeom>
              <a:noFill/>
              <a:ln w="1633" cap="rnd">
                <a:solidFill>
                  <a:srgbClr val="263238"/>
                </a:solidFill>
                <a:prstDash val="solid"/>
                <a:round/>
              </a:ln>
            </p:spPr>
            <p:txBody>
              <a:bodyPr rtlCol="0" anchor="ctr"/>
              <a:lstStyle/>
              <a:p>
                <a:endParaRPr lang="zh-CN" altLang="en-US"/>
              </a:p>
            </p:txBody>
          </p:sp>
          <p:sp>
            <p:nvSpPr>
              <p:cNvPr id="83" name="任意多边形 51"/>
              <p:cNvSpPr/>
              <p:nvPr/>
            </p:nvSpPr>
            <p:spPr>
              <a:xfrm>
                <a:off x="5468436" y="5322382"/>
                <a:ext cx="62735" cy="124901"/>
              </a:xfrm>
              <a:custGeom>
                <a:avLst/>
                <a:gdLst>
                  <a:gd name="connsiteX0" fmla="*/ 51268 w 62735"/>
                  <a:gd name="connsiteY0" fmla="*/ 124621 h 124901"/>
                  <a:gd name="connsiteX1" fmla="*/ 38821 w 62735"/>
                  <a:gd name="connsiteY1" fmla="*/ 115043 h 124901"/>
                  <a:gd name="connsiteX2" fmla="*/ 38920 w 62735"/>
                  <a:gd name="connsiteY2" fmla="*/ 111554 h 124901"/>
                  <a:gd name="connsiteX3" fmla="*/ 38920 w 62735"/>
                  <a:gd name="connsiteY3" fmla="*/ 111554 h 124901"/>
                  <a:gd name="connsiteX4" fmla="*/ 1548 w 62735"/>
                  <a:gd name="connsiteY4" fmla="*/ 18452 h 124901"/>
                  <a:gd name="connsiteX5" fmla="*/ 4292 w 62735"/>
                  <a:gd name="connsiteY5" fmla="*/ 1988 h 124901"/>
                  <a:gd name="connsiteX6" fmla="*/ 16314 w 62735"/>
                  <a:gd name="connsiteY6" fmla="*/ 1204 h 124901"/>
                  <a:gd name="connsiteX7" fmla="*/ 60872 w 62735"/>
                  <a:gd name="connsiteY7" fmla="*/ 115801 h 124901"/>
                  <a:gd name="connsiteX8" fmla="*/ 51268 w 62735"/>
                  <a:gd name="connsiteY8" fmla="*/ 124621 h 124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735" h="124901">
                    <a:moveTo>
                      <a:pt x="51268" y="124621"/>
                    </a:moveTo>
                    <a:cubicBezTo>
                      <a:pt x="45185" y="125411"/>
                      <a:pt x="39612" y="121125"/>
                      <a:pt x="38821" y="115043"/>
                    </a:cubicBezTo>
                    <a:cubicBezTo>
                      <a:pt x="38671" y="113880"/>
                      <a:pt x="38704" y="112704"/>
                      <a:pt x="38920" y="111554"/>
                    </a:cubicBezTo>
                    <a:lnTo>
                      <a:pt x="38920" y="111554"/>
                    </a:lnTo>
                    <a:cubicBezTo>
                      <a:pt x="46956" y="61638"/>
                      <a:pt x="1940" y="18844"/>
                      <a:pt x="1548" y="18452"/>
                    </a:cubicBezTo>
                    <a:cubicBezTo>
                      <a:pt x="-2117" y="13121"/>
                      <a:pt x="-902" y="5842"/>
                      <a:pt x="4292" y="1988"/>
                    </a:cubicBezTo>
                    <a:cubicBezTo>
                      <a:pt x="7801" y="-600"/>
                      <a:pt x="12498" y="-900"/>
                      <a:pt x="16314" y="1204"/>
                    </a:cubicBezTo>
                    <a:cubicBezTo>
                      <a:pt x="18535" y="3229"/>
                      <a:pt x="70999" y="52949"/>
                      <a:pt x="60872" y="115801"/>
                    </a:cubicBezTo>
                    <a:cubicBezTo>
                      <a:pt x="59742" y="120407"/>
                      <a:pt x="55952" y="123889"/>
                      <a:pt x="51268" y="124621"/>
                    </a:cubicBezTo>
                    <a:close/>
                  </a:path>
                </a:pathLst>
              </a:custGeom>
              <a:solidFill>
                <a:srgbClr val="FFFFFF"/>
              </a:solidFill>
              <a:ln w="6531" cap="flat">
                <a:noFill/>
                <a:prstDash val="solid"/>
                <a:miter/>
              </a:ln>
            </p:spPr>
            <p:txBody>
              <a:bodyPr rtlCol="0" anchor="ctr"/>
              <a:lstStyle/>
              <a:p>
                <a:endParaRPr lang="zh-CN" altLang="en-US"/>
              </a:p>
            </p:txBody>
          </p:sp>
          <p:sp>
            <p:nvSpPr>
              <p:cNvPr id="84" name="任意多边形 52"/>
              <p:cNvSpPr/>
              <p:nvPr/>
            </p:nvSpPr>
            <p:spPr>
              <a:xfrm>
                <a:off x="5468436" y="5322382"/>
                <a:ext cx="62735" cy="124901"/>
              </a:xfrm>
              <a:custGeom>
                <a:avLst/>
                <a:gdLst>
                  <a:gd name="connsiteX0" fmla="*/ 51268 w 62735"/>
                  <a:gd name="connsiteY0" fmla="*/ 124621 h 124901"/>
                  <a:gd name="connsiteX1" fmla="*/ 38821 w 62735"/>
                  <a:gd name="connsiteY1" fmla="*/ 115043 h 124901"/>
                  <a:gd name="connsiteX2" fmla="*/ 38920 w 62735"/>
                  <a:gd name="connsiteY2" fmla="*/ 111554 h 124901"/>
                  <a:gd name="connsiteX3" fmla="*/ 38920 w 62735"/>
                  <a:gd name="connsiteY3" fmla="*/ 111554 h 124901"/>
                  <a:gd name="connsiteX4" fmla="*/ 1548 w 62735"/>
                  <a:gd name="connsiteY4" fmla="*/ 18452 h 124901"/>
                  <a:gd name="connsiteX5" fmla="*/ 4292 w 62735"/>
                  <a:gd name="connsiteY5" fmla="*/ 1988 h 124901"/>
                  <a:gd name="connsiteX6" fmla="*/ 16314 w 62735"/>
                  <a:gd name="connsiteY6" fmla="*/ 1204 h 124901"/>
                  <a:gd name="connsiteX7" fmla="*/ 60872 w 62735"/>
                  <a:gd name="connsiteY7" fmla="*/ 115801 h 124901"/>
                  <a:gd name="connsiteX8" fmla="*/ 51268 w 62735"/>
                  <a:gd name="connsiteY8" fmla="*/ 124621 h 124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735" h="124901">
                    <a:moveTo>
                      <a:pt x="51268" y="124621"/>
                    </a:moveTo>
                    <a:cubicBezTo>
                      <a:pt x="45185" y="125411"/>
                      <a:pt x="39612" y="121125"/>
                      <a:pt x="38821" y="115043"/>
                    </a:cubicBezTo>
                    <a:cubicBezTo>
                      <a:pt x="38671" y="113880"/>
                      <a:pt x="38704" y="112704"/>
                      <a:pt x="38920" y="111554"/>
                    </a:cubicBezTo>
                    <a:lnTo>
                      <a:pt x="38920" y="111554"/>
                    </a:lnTo>
                    <a:cubicBezTo>
                      <a:pt x="46956" y="61638"/>
                      <a:pt x="1940" y="18844"/>
                      <a:pt x="1548" y="18452"/>
                    </a:cubicBezTo>
                    <a:cubicBezTo>
                      <a:pt x="-2117" y="13121"/>
                      <a:pt x="-902" y="5842"/>
                      <a:pt x="4292" y="1988"/>
                    </a:cubicBezTo>
                    <a:cubicBezTo>
                      <a:pt x="7801" y="-600"/>
                      <a:pt x="12498" y="-900"/>
                      <a:pt x="16314" y="1204"/>
                    </a:cubicBezTo>
                    <a:cubicBezTo>
                      <a:pt x="18535" y="3229"/>
                      <a:pt x="70999" y="52949"/>
                      <a:pt x="60872" y="115801"/>
                    </a:cubicBezTo>
                    <a:cubicBezTo>
                      <a:pt x="59742" y="120407"/>
                      <a:pt x="55952" y="123889"/>
                      <a:pt x="51268" y="124621"/>
                    </a:cubicBezTo>
                    <a:close/>
                  </a:path>
                </a:pathLst>
              </a:custGeom>
              <a:noFill/>
              <a:ln w="1633" cap="rnd">
                <a:solidFill>
                  <a:srgbClr val="263238"/>
                </a:solidFill>
                <a:prstDash val="solid"/>
                <a:round/>
              </a:ln>
            </p:spPr>
            <p:txBody>
              <a:bodyPr rtlCol="0" anchor="ctr"/>
              <a:lstStyle/>
              <a:p>
                <a:endParaRPr lang="zh-CN" altLang="en-US"/>
              </a:p>
            </p:txBody>
          </p:sp>
          <p:sp>
            <p:nvSpPr>
              <p:cNvPr id="85" name="任意多边形 53"/>
              <p:cNvSpPr/>
              <p:nvPr/>
            </p:nvSpPr>
            <p:spPr>
              <a:xfrm>
                <a:off x="5531320" y="5313097"/>
                <a:ext cx="62641" cy="125219"/>
              </a:xfrm>
              <a:custGeom>
                <a:avLst/>
                <a:gdLst>
                  <a:gd name="connsiteX0" fmla="*/ 49602 w 62641"/>
                  <a:gd name="connsiteY0" fmla="*/ 124890 h 125219"/>
                  <a:gd name="connsiteX1" fmla="*/ 45748 w 62641"/>
                  <a:gd name="connsiteY1" fmla="*/ 124890 h 125219"/>
                  <a:gd name="connsiteX2" fmla="*/ 36862 w 62641"/>
                  <a:gd name="connsiteY2" fmla="*/ 111823 h 125219"/>
                  <a:gd name="connsiteX3" fmla="*/ 2366 w 62641"/>
                  <a:gd name="connsiteY3" fmla="*/ 18917 h 125219"/>
                  <a:gd name="connsiteX4" fmla="*/ 3143 w 62641"/>
                  <a:gd name="connsiteY4" fmla="*/ 2949 h 125219"/>
                  <a:gd name="connsiteX5" fmla="*/ 3411 w 62641"/>
                  <a:gd name="connsiteY5" fmla="*/ 2714 h 125219"/>
                  <a:gd name="connsiteX6" fmla="*/ 20071 w 62641"/>
                  <a:gd name="connsiteY6" fmla="*/ 3564 h 125219"/>
                  <a:gd name="connsiteX7" fmla="*/ 20071 w 62641"/>
                  <a:gd name="connsiteY7" fmla="*/ 3564 h 125219"/>
                  <a:gd name="connsiteX8" fmla="*/ 59925 w 62641"/>
                  <a:gd name="connsiteY8" fmla="*/ 117246 h 125219"/>
                  <a:gd name="connsiteX9" fmla="*/ 49602 w 62641"/>
                  <a:gd name="connsiteY9" fmla="*/ 124890 h 125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2641" h="125219">
                    <a:moveTo>
                      <a:pt x="49602" y="124890"/>
                    </a:moveTo>
                    <a:cubicBezTo>
                      <a:pt x="48322" y="125080"/>
                      <a:pt x="47028" y="125080"/>
                      <a:pt x="45748" y="124890"/>
                    </a:cubicBezTo>
                    <a:cubicBezTo>
                      <a:pt x="39809" y="123551"/>
                      <a:pt x="35921" y="117840"/>
                      <a:pt x="36862" y="111823"/>
                    </a:cubicBezTo>
                    <a:cubicBezTo>
                      <a:pt x="47120" y="68310"/>
                      <a:pt x="2888" y="18917"/>
                      <a:pt x="2366" y="18917"/>
                    </a:cubicBezTo>
                    <a:cubicBezTo>
                      <a:pt x="-1829" y="14291"/>
                      <a:pt x="-1483" y="7144"/>
                      <a:pt x="3143" y="2949"/>
                    </a:cubicBezTo>
                    <a:cubicBezTo>
                      <a:pt x="3228" y="2871"/>
                      <a:pt x="3319" y="2792"/>
                      <a:pt x="3411" y="2714"/>
                    </a:cubicBezTo>
                    <a:cubicBezTo>
                      <a:pt x="8311" y="-1461"/>
                      <a:pt x="15622" y="-1088"/>
                      <a:pt x="20071" y="3564"/>
                    </a:cubicBezTo>
                    <a:lnTo>
                      <a:pt x="20071" y="3564"/>
                    </a:lnTo>
                    <a:cubicBezTo>
                      <a:pt x="22293" y="5916"/>
                      <a:pt x="72992" y="62038"/>
                      <a:pt x="59925" y="117246"/>
                    </a:cubicBezTo>
                    <a:cubicBezTo>
                      <a:pt x="58331" y="121636"/>
                      <a:pt x="54267" y="124648"/>
                      <a:pt x="49602" y="124890"/>
                    </a:cubicBezTo>
                    <a:close/>
                  </a:path>
                </a:pathLst>
              </a:custGeom>
              <a:solidFill>
                <a:srgbClr val="FFFFFF"/>
              </a:solidFill>
              <a:ln w="6531" cap="flat">
                <a:noFill/>
                <a:prstDash val="solid"/>
                <a:miter/>
              </a:ln>
            </p:spPr>
            <p:txBody>
              <a:bodyPr rtlCol="0" anchor="ctr"/>
              <a:lstStyle/>
              <a:p>
                <a:endParaRPr lang="zh-CN" altLang="en-US"/>
              </a:p>
            </p:txBody>
          </p:sp>
          <p:sp>
            <p:nvSpPr>
              <p:cNvPr id="96" name="任意多边形 54"/>
              <p:cNvSpPr/>
              <p:nvPr/>
            </p:nvSpPr>
            <p:spPr>
              <a:xfrm>
                <a:off x="5531320" y="5313097"/>
                <a:ext cx="62641" cy="125219"/>
              </a:xfrm>
              <a:custGeom>
                <a:avLst/>
                <a:gdLst>
                  <a:gd name="connsiteX0" fmla="*/ 49602 w 62641"/>
                  <a:gd name="connsiteY0" fmla="*/ 124890 h 125219"/>
                  <a:gd name="connsiteX1" fmla="*/ 45748 w 62641"/>
                  <a:gd name="connsiteY1" fmla="*/ 124890 h 125219"/>
                  <a:gd name="connsiteX2" fmla="*/ 36862 w 62641"/>
                  <a:gd name="connsiteY2" fmla="*/ 111823 h 125219"/>
                  <a:gd name="connsiteX3" fmla="*/ 2366 w 62641"/>
                  <a:gd name="connsiteY3" fmla="*/ 18917 h 125219"/>
                  <a:gd name="connsiteX4" fmla="*/ 3143 w 62641"/>
                  <a:gd name="connsiteY4" fmla="*/ 2949 h 125219"/>
                  <a:gd name="connsiteX5" fmla="*/ 3411 w 62641"/>
                  <a:gd name="connsiteY5" fmla="*/ 2714 h 125219"/>
                  <a:gd name="connsiteX6" fmla="*/ 20071 w 62641"/>
                  <a:gd name="connsiteY6" fmla="*/ 3564 h 125219"/>
                  <a:gd name="connsiteX7" fmla="*/ 20071 w 62641"/>
                  <a:gd name="connsiteY7" fmla="*/ 3564 h 125219"/>
                  <a:gd name="connsiteX8" fmla="*/ 59925 w 62641"/>
                  <a:gd name="connsiteY8" fmla="*/ 117246 h 125219"/>
                  <a:gd name="connsiteX9" fmla="*/ 49602 w 62641"/>
                  <a:gd name="connsiteY9" fmla="*/ 124890 h 125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2641" h="125219">
                    <a:moveTo>
                      <a:pt x="49602" y="124890"/>
                    </a:moveTo>
                    <a:cubicBezTo>
                      <a:pt x="48322" y="125080"/>
                      <a:pt x="47028" y="125080"/>
                      <a:pt x="45748" y="124890"/>
                    </a:cubicBezTo>
                    <a:cubicBezTo>
                      <a:pt x="39809" y="123551"/>
                      <a:pt x="35921" y="117840"/>
                      <a:pt x="36862" y="111823"/>
                    </a:cubicBezTo>
                    <a:cubicBezTo>
                      <a:pt x="47120" y="68310"/>
                      <a:pt x="2888" y="18917"/>
                      <a:pt x="2366" y="18917"/>
                    </a:cubicBezTo>
                    <a:cubicBezTo>
                      <a:pt x="-1829" y="14291"/>
                      <a:pt x="-1483" y="7144"/>
                      <a:pt x="3143" y="2949"/>
                    </a:cubicBezTo>
                    <a:cubicBezTo>
                      <a:pt x="3228" y="2871"/>
                      <a:pt x="3319" y="2792"/>
                      <a:pt x="3411" y="2714"/>
                    </a:cubicBezTo>
                    <a:cubicBezTo>
                      <a:pt x="8311" y="-1461"/>
                      <a:pt x="15622" y="-1088"/>
                      <a:pt x="20071" y="3564"/>
                    </a:cubicBezTo>
                    <a:lnTo>
                      <a:pt x="20071" y="3564"/>
                    </a:lnTo>
                    <a:cubicBezTo>
                      <a:pt x="22293" y="5916"/>
                      <a:pt x="72992" y="62038"/>
                      <a:pt x="59925" y="117246"/>
                    </a:cubicBezTo>
                    <a:cubicBezTo>
                      <a:pt x="58331" y="121636"/>
                      <a:pt x="54267" y="124648"/>
                      <a:pt x="49602" y="124890"/>
                    </a:cubicBezTo>
                    <a:close/>
                  </a:path>
                </a:pathLst>
              </a:custGeom>
              <a:noFill/>
              <a:ln w="1633" cap="rnd">
                <a:solidFill>
                  <a:srgbClr val="263238"/>
                </a:solidFill>
                <a:prstDash val="solid"/>
                <a:round/>
              </a:ln>
            </p:spPr>
            <p:txBody>
              <a:bodyPr rtlCol="0" anchor="ctr"/>
              <a:lstStyle/>
              <a:p>
                <a:endParaRPr lang="zh-CN" altLang="en-US"/>
              </a:p>
            </p:txBody>
          </p:sp>
          <p:sp>
            <p:nvSpPr>
              <p:cNvPr id="97" name="任意多边形 55"/>
              <p:cNvSpPr/>
              <p:nvPr/>
            </p:nvSpPr>
            <p:spPr>
              <a:xfrm>
                <a:off x="6256985" y="5348731"/>
                <a:ext cx="546525" cy="250891"/>
              </a:xfrm>
              <a:custGeom>
                <a:avLst/>
                <a:gdLst>
                  <a:gd name="connsiteX0" fmla="*/ 529232 w 546525"/>
                  <a:gd name="connsiteY0" fmla="*/ -187 h 250891"/>
                  <a:gd name="connsiteX1" fmla="*/ 545958 w 546525"/>
                  <a:gd name="connsiteY1" fmla="*/ 48226 h 250891"/>
                  <a:gd name="connsiteX2" fmla="*/ 391442 w 546525"/>
                  <a:gd name="connsiteY2" fmla="*/ 165241 h 250891"/>
                  <a:gd name="connsiteX3" fmla="*/ 117428 w 546525"/>
                  <a:gd name="connsiteY3" fmla="*/ 241682 h 250891"/>
                  <a:gd name="connsiteX4" fmla="*/ 14787 w 546525"/>
                  <a:gd name="connsiteY4" fmla="*/ 250698 h 250891"/>
                  <a:gd name="connsiteX5" fmla="*/ -567 w 546525"/>
                  <a:gd name="connsiteY5" fmla="*/ 232601 h 250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6525" h="250891">
                    <a:moveTo>
                      <a:pt x="529232" y="-187"/>
                    </a:moveTo>
                    <a:lnTo>
                      <a:pt x="545958" y="48226"/>
                    </a:lnTo>
                    <a:cubicBezTo>
                      <a:pt x="545958" y="48226"/>
                      <a:pt x="524529" y="137212"/>
                      <a:pt x="391442" y="165241"/>
                    </a:cubicBezTo>
                    <a:cubicBezTo>
                      <a:pt x="258355" y="193269"/>
                      <a:pt x="181717" y="231359"/>
                      <a:pt x="117428" y="241682"/>
                    </a:cubicBezTo>
                    <a:cubicBezTo>
                      <a:pt x="83565" y="247850"/>
                      <a:pt x="49205" y="250868"/>
                      <a:pt x="14787" y="250698"/>
                    </a:cubicBezTo>
                    <a:lnTo>
                      <a:pt x="-567" y="232601"/>
                    </a:lnTo>
                    <a:close/>
                  </a:path>
                </a:pathLst>
              </a:custGeom>
              <a:solidFill>
                <a:srgbClr val="FFFFFF"/>
              </a:solidFill>
              <a:ln w="6531" cap="flat">
                <a:noFill/>
                <a:prstDash val="solid"/>
                <a:miter/>
              </a:ln>
            </p:spPr>
            <p:txBody>
              <a:bodyPr rtlCol="0" anchor="ctr"/>
              <a:lstStyle/>
              <a:p>
                <a:endParaRPr lang="zh-CN" altLang="en-US"/>
              </a:p>
            </p:txBody>
          </p:sp>
          <p:sp>
            <p:nvSpPr>
              <p:cNvPr id="98" name="任意多边形 56"/>
              <p:cNvSpPr/>
              <p:nvPr/>
            </p:nvSpPr>
            <p:spPr>
              <a:xfrm>
                <a:off x="6256985" y="5348731"/>
                <a:ext cx="546525" cy="250891"/>
              </a:xfrm>
              <a:custGeom>
                <a:avLst/>
                <a:gdLst>
                  <a:gd name="connsiteX0" fmla="*/ 529232 w 546525"/>
                  <a:gd name="connsiteY0" fmla="*/ -187 h 250891"/>
                  <a:gd name="connsiteX1" fmla="*/ 545958 w 546525"/>
                  <a:gd name="connsiteY1" fmla="*/ 48226 h 250891"/>
                  <a:gd name="connsiteX2" fmla="*/ 391442 w 546525"/>
                  <a:gd name="connsiteY2" fmla="*/ 165241 h 250891"/>
                  <a:gd name="connsiteX3" fmla="*/ 117428 w 546525"/>
                  <a:gd name="connsiteY3" fmla="*/ 241682 h 250891"/>
                  <a:gd name="connsiteX4" fmla="*/ 14787 w 546525"/>
                  <a:gd name="connsiteY4" fmla="*/ 250698 h 250891"/>
                  <a:gd name="connsiteX5" fmla="*/ -567 w 546525"/>
                  <a:gd name="connsiteY5" fmla="*/ 232601 h 250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6525" h="250891">
                    <a:moveTo>
                      <a:pt x="529232" y="-187"/>
                    </a:moveTo>
                    <a:lnTo>
                      <a:pt x="545958" y="48226"/>
                    </a:lnTo>
                    <a:cubicBezTo>
                      <a:pt x="545958" y="48226"/>
                      <a:pt x="524529" y="137212"/>
                      <a:pt x="391442" y="165241"/>
                    </a:cubicBezTo>
                    <a:cubicBezTo>
                      <a:pt x="258355" y="193269"/>
                      <a:pt x="181717" y="231359"/>
                      <a:pt x="117428" y="241682"/>
                    </a:cubicBezTo>
                    <a:cubicBezTo>
                      <a:pt x="83565" y="247850"/>
                      <a:pt x="49205" y="250868"/>
                      <a:pt x="14787" y="250698"/>
                    </a:cubicBezTo>
                    <a:lnTo>
                      <a:pt x="-567" y="232601"/>
                    </a:lnTo>
                    <a:close/>
                  </a:path>
                </a:pathLst>
              </a:custGeom>
              <a:noFill/>
              <a:ln w="1633" cap="rnd">
                <a:solidFill>
                  <a:srgbClr val="263238"/>
                </a:solidFill>
                <a:prstDash val="solid"/>
                <a:round/>
              </a:ln>
            </p:spPr>
            <p:txBody>
              <a:bodyPr rtlCol="0" anchor="ctr"/>
              <a:lstStyle/>
              <a:p>
                <a:endParaRPr lang="zh-CN" altLang="en-US"/>
              </a:p>
            </p:txBody>
          </p:sp>
          <p:sp>
            <p:nvSpPr>
              <p:cNvPr id="99" name="任意多边形 57"/>
              <p:cNvSpPr/>
              <p:nvPr/>
            </p:nvSpPr>
            <p:spPr>
              <a:xfrm>
                <a:off x="6010542" y="5263795"/>
                <a:ext cx="788721" cy="313672"/>
              </a:xfrm>
              <a:custGeom>
                <a:avLst/>
                <a:gdLst>
                  <a:gd name="connsiteX0" fmla="*/ -567 w 788721"/>
                  <a:gd name="connsiteY0" fmla="*/ 157727 h 313672"/>
                  <a:gd name="connsiteX1" fmla="*/ 253847 w 788721"/>
                  <a:gd name="connsiteY1" fmla="*/ 313485 h 313672"/>
                  <a:gd name="connsiteX2" fmla="*/ 585617 w 788721"/>
                  <a:gd name="connsiteY2" fmla="*/ 229595 h 313672"/>
                  <a:gd name="connsiteX3" fmla="*/ 788154 w 788721"/>
                  <a:gd name="connsiteY3" fmla="*/ 96835 h 313672"/>
                  <a:gd name="connsiteX4" fmla="*/ 606001 w 788721"/>
                  <a:gd name="connsiteY4" fmla="*/ 21700 h 313672"/>
                  <a:gd name="connsiteX5" fmla="*/ 550467 w 788721"/>
                  <a:gd name="connsiteY5" fmla="*/ 31174 h 313672"/>
                  <a:gd name="connsiteX6" fmla="*/ 187532 w 788721"/>
                  <a:gd name="connsiteY6" fmla="*/ -187 h 313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88721" h="313672">
                    <a:moveTo>
                      <a:pt x="-567" y="157727"/>
                    </a:moveTo>
                    <a:lnTo>
                      <a:pt x="253847" y="313485"/>
                    </a:lnTo>
                    <a:cubicBezTo>
                      <a:pt x="366059" y="292369"/>
                      <a:pt x="476834" y="264353"/>
                      <a:pt x="585617" y="229595"/>
                    </a:cubicBezTo>
                    <a:cubicBezTo>
                      <a:pt x="694203" y="192942"/>
                      <a:pt x="788154" y="146882"/>
                      <a:pt x="788154" y="96835"/>
                    </a:cubicBezTo>
                    <a:cubicBezTo>
                      <a:pt x="788154" y="20785"/>
                      <a:pt x="703545" y="8764"/>
                      <a:pt x="606001" y="21700"/>
                    </a:cubicBezTo>
                    <a:cubicBezTo>
                      <a:pt x="587838" y="24052"/>
                      <a:pt x="569218" y="27319"/>
                      <a:pt x="550467" y="31174"/>
                    </a:cubicBezTo>
                    <a:cubicBezTo>
                      <a:pt x="395689" y="63841"/>
                      <a:pt x="187532" y="-187"/>
                      <a:pt x="187532" y="-187"/>
                    </a:cubicBezTo>
                    <a:close/>
                  </a:path>
                </a:pathLst>
              </a:custGeom>
              <a:solidFill>
                <a:srgbClr val="263238"/>
              </a:solidFill>
              <a:ln w="6531" cap="flat">
                <a:noFill/>
                <a:prstDash val="solid"/>
                <a:miter/>
              </a:ln>
            </p:spPr>
            <p:txBody>
              <a:bodyPr rtlCol="0" anchor="ctr"/>
              <a:lstStyle/>
              <a:p>
                <a:endParaRPr lang="zh-CN" altLang="en-US"/>
              </a:p>
            </p:txBody>
          </p:sp>
          <p:sp>
            <p:nvSpPr>
              <p:cNvPr id="100" name="任意多边形 58"/>
              <p:cNvSpPr/>
              <p:nvPr/>
            </p:nvSpPr>
            <p:spPr>
              <a:xfrm>
                <a:off x="6006165" y="5268107"/>
                <a:ext cx="448261" cy="250885"/>
              </a:xfrm>
              <a:custGeom>
                <a:avLst/>
                <a:gdLst>
                  <a:gd name="connsiteX0" fmla="*/ -567 w 448261"/>
                  <a:gd name="connsiteY0" fmla="*/ 158054 h 250885"/>
                  <a:gd name="connsiteX1" fmla="*/ 147155 w 448261"/>
                  <a:gd name="connsiteY1" fmla="*/ 250699 h 250885"/>
                  <a:gd name="connsiteX2" fmla="*/ 447695 w 448261"/>
                  <a:gd name="connsiteY2" fmla="*/ 40713 h 250885"/>
                  <a:gd name="connsiteX3" fmla="*/ 184853 w 448261"/>
                  <a:gd name="connsiteY3" fmla="*/ -187 h 250885"/>
                </a:gdLst>
                <a:ahLst/>
                <a:cxnLst>
                  <a:cxn ang="0">
                    <a:pos x="connsiteX0" y="connsiteY0"/>
                  </a:cxn>
                  <a:cxn ang="0">
                    <a:pos x="connsiteX1" y="connsiteY1"/>
                  </a:cxn>
                  <a:cxn ang="0">
                    <a:pos x="connsiteX2" y="connsiteY2"/>
                  </a:cxn>
                  <a:cxn ang="0">
                    <a:pos x="connsiteX3" y="connsiteY3"/>
                  </a:cxn>
                </a:cxnLst>
                <a:rect l="l" t="t" r="r" b="b"/>
                <a:pathLst>
                  <a:path w="448261" h="250885">
                    <a:moveTo>
                      <a:pt x="-567" y="158054"/>
                    </a:moveTo>
                    <a:lnTo>
                      <a:pt x="147155" y="250699"/>
                    </a:lnTo>
                    <a:cubicBezTo>
                      <a:pt x="266855" y="213915"/>
                      <a:pt x="371985" y="140459"/>
                      <a:pt x="447695" y="40713"/>
                    </a:cubicBezTo>
                    <a:cubicBezTo>
                      <a:pt x="358657" y="38739"/>
                      <a:pt x="270279" y="24987"/>
                      <a:pt x="184853" y="-187"/>
                    </a:cubicBezTo>
                    <a:close/>
                  </a:path>
                </a:pathLst>
              </a:custGeom>
              <a:solidFill>
                <a:srgbClr val="000000">
                  <a:alpha val="70000"/>
                </a:srgbClr>
              </a:solidFill>
              <a:ln w="6531" cap="flat">
                <a:noFill/>
                <a:prstDash val="solid"/>
                <a:miter/>
              </a:ln>
            </p:spPr>
            <p:txBody>
              <a:bodyPr rtlCol="0" anchor="ctr"/>
              <a:lstStyle/>
              <a:p>
                <a:endParaRPr lang="zh-CN" altLang="en-US"/>
              </a:p>
            </p:txBody>
          </p:sp>
          <p:sp>
            <p:nvSpPr>
              <p:cNvPr id="101" name="任意多边形 59"/>
              <p:cNvSpPr/>
              <p:nvPr/>
            </p:nvSpPr>
            <p:spPr>
              <a:xfrm>
                <a:off x="6006165" y="5268107"/>
                <a:ext cx="448261" cy="250885"/>
              </a:xfrm>
              <a:custGeom>
                <a:avLst/>
                <a:gdLst>
                  <a:gd name="connsiteX0" fmla="*/ -567 w 448261"/>
                  <a:gd name="connsiteY0" fmla="*/ 158054 h 250885"/>
                  <a:gd name="connsiteX1" fmla="*/ 147155 w 448261"/>
                  <a:gd name="connsiteY1" fmla="*/ 250699 h 250885"/>
                  <a:gd name="connsiteX2" fmla="*/ 447695 w 448261"/>
                  <a:gd name="connsiteY2" fmla="*/ 40713 h 250885"/>
                  <a:gd name="connsiteX3" fmla="*/ 184853 w 448261"/>
                  <a:gd name="connsiteY3" fmla="*/ -187 h 250885"/>
                </a:gdLst>
                <a:ahLst/>
                <a:cxnLst>
                  <a:cxn ang="0">
                    <a:pos x="connsiteX0" y="connsiteY0"/>
                  </a:cxn>
                  <a:cxn ang="0">
                    <a:pos x="connsiteX1" y="connsiteY1"/>
                  </a:cxn>
                  <a:cxn ang="0">
                    <a:pos x="connsiteX2" y="connsiteY2"/>
                  </a:cxn>
                  <a:cxn ang="0">
                    <a:pos x="connsiteX3" y="connsiteY3"/>
                  </a:cxn>
                </a:cxnLst>
                <a:rect l="l" t="t" r="r" b="b"/>
                <a:pathLst>
                  <a:path w="448261" h="250885">
                    <a:moveTo>
                      <a:pt x="-567" y="158054"/>
                    </a:moveTo>
                    <a:lnTo>
                      <a:pt x="147155" y="250699"/>
                    </a:lnTo>
                    <a:cubicBezTo>
                      <a:pt x="266848" y="213896"/>
                      <a:pt x="371972" y="140446"/>
                      <a:pt x="447695" y="40713"/>
                    </a:cubicBezTo>
                    <a:cubicBezTo>
                      <a:pt x="358657" y="38739"/>
                      <a:pt x="270279" y="24987"/>
                      <a:pt x="184853" y="-187"/>
                    </a:cubicBezTo>
                    <a:close/>
                  </a:path>
                </a:pathLst>
              </a:custGeom>
              <a:noFill/>
              <a:ln w="1633" cap="flat">
                <a:solidFill>
                  <a:srgbClr val="000000"/>
                </a:solidFill>
                <a:prstDash val="solid"/>
                <a:miter/>
              </a:ln>
            </p:spPr>
            <p:txBody>
              <a:bodyPr rtlCol="0" anchor="ctr"/>
              <a:lstStyle/>
              <a:p>
                <a:endParaRPr lang="zh-CN" altLang="en-US"/>
              </a:p>
            </p:txBody>
          </p:sp>
          <p:sp>
            <p:nvSpPr>
              <p:cNvPr id="102" name="任意多边形 60"/>
              <p:cNvSpPr/>
              <p:nvPr/>
            </p:nvSpPr>
            <p:spPr>
              <a:xfrm>
                <a:off x="6006165" y="5268107"/>
                <a:ext cx="788655" cy="313606"/>
              </a:xfrm>
              <a:custGeom>
                <a:avLst/>
                <a:gdLst>
                  <a:gd name="connsiteX0" fmla="*/ -567 w 788655"/>
                  <a:gd name="connsiteY0" fmla="*/ 157662 h 313606"/>
                  <a:gd name="connsiteX1" fmla="*/ 253847 w 788655"/>
                  <a:gd name="connsiteY1" fmla="*/ 313420 h 313606"/>
                  <a:gd name="connsiteX2" fmla="*/ 585551 w 788655"/>
                  <a:gd name="connsiteY2" fmla="*/ 229530 h 313606"/>
                  <a:gd name="connsiteX3" fmla="*/ 788089 w 788655"/>
                  <a:gd name="connsiteY3" fmla="*/ 96835 h 313606"/>
                  <a:gd name="connsiteX4" fmla="*/ 606001 w 788655"/>
                  <a:gd name="connsiteY4" fmla="*/ 21635 h 313606"/>
                  <a:gd name="connsiteX5" fmla="*/ 550401 w 788655"/>
                  <a:gd name="connsiteY5" fmla="*/ 31109 h 313606"/>
                  <a:gd name="connsiteX6" fmla="*/ 187532 w 788655"/>
                  <a:gd name="connsiteY6" fmla="*/ -187 h 313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88655" h="313606">
                    <a:moveTo>
                      <a:pt x="-567" y="157662"/>
                    </a:moveTo>
                    <a:lnTo>
                      <a:pt x="253847" y="313420"/>
                    </a:lnTo>
                    <a:cubicBezTo>
                      <a:pt x="366040" y="292330"/>
                      <a:pt x="476834" y="264308"/>
                      <a:pt x="585551" y="229530"/>
                    </a:cubicBezTo>
                    <a:cubicBezTo>
                      <a:pt x="694137" y="192942"/>
                      <a:pt x="788089" y="146882"/>
                      <a:pt x="788089" y="96835"/>
                    </a:cubicBezTo>
                    <a:cubicBezTo>
                      <a:pt x="788089" y="20720"/>
                      <a:pt x="703546" y="8764"/>
                      <a:pt x="606001" y="21635"/>
                    </a:cubicBezTo>
                    <a:cubicBezTo>
                      <a:pt x="587772" y="24052"/>
                      <a:pt x="569152" y="27319"/>
                      <a:pt x="550401" y="31109"/>
                    </a:cubicBezTo>
                    <a:cubicBezTo>
                      <a:pt x="395689" y="63776"/>
                      <a:pt x="187532" y="-187"/>
                      <a:pt x="187532" y="-187"/>
                    </a:cubicBezTo>
                    <a:close/>
                  </a:path>
                </a:pathLst>
              </a:custGeom>
              <a:noFill/>
              <a:ln w="1633" cap="rnd">
                <a:solidFill>
                  <a:srgbClr val="263238"/>
                </a:solidFill>
                <a:prstDash val="solid"/>
                <a:round/>
              </a:ln>
            </p:spPr>
            <p:txBody>
              <a:bodyPr rtlCol="0" anchor="ctr"/>
              <a:lstStyle/>
              <a:p>
                <a:endParaRPr lang="zh-CN" altLang="en-US"/>
              </a:p>
            </p:txBody>
          </p:sp>
          <p:sp>
            <p:nvSpPr>
              <p:cNvPr id="103" name="任意多边形 61"/>
              <p:cNvSpPr/>
              <p:nvPr/>
            </p:nvSpPr>
            <p:spPr>
              <a:xfrm>
                <a:off x="6561586" y="5286004"/>
                <a:ext cx="232972" cy="215021"/>
              </a:xfrm>
              <a:custGeom>
                <a:avLst/>
                <a:gdLst>
                  <a:gd name="connsiteX0" fmla="*/ 26863 w 232972"/>
                  <a:gd name="connsiteY0" fmla="*/ 214835 h 215021"/>
                  <a:gd name="connsiteX1" fmla="*/ 232406 w 232972"/>
                  <a:gd name="connsiteY1" fmla="*/ 80507 h 215021"/>
                  <a:gd name="connsiteX2" fmla="*/ 47443 w 232972"/>
                  <a:gd name="connsiteY2" fmla="*/ 4326 h 215021"/>
                  <a:gd name="connsiteX3" fmla="*/ 26863 w 232972"/>
                  <a:gd name="connsiteY3" fmla="*/ 214835 h 215021"/>
                </a:gdLst>
                <a:ahLst/>
                <a:cxnLst>
                  <a:cxn ang="0">
                    <a:pos x="connsiteX0" y="connsiteY0"/>
                  </a:cxn>
                  <a:cxn ang="0">
                    <a:pos x="connsiteX1" y="connsiteY1"/>
                  </a:cxn>
                  <a:cxn ang="0">
                    <a:pos x="connsiteX2" y="connsiteY2"/>
                  </a:cxn>
                  <a:cxn ang="0">
                    <a:pos x="connsiteX3" y="connsiteY3"/>
                  </a:cxn>
                </a:cxnLst>
                <a:rect l="l" t="t" r="r" b="b"/>
                <a:pathLst>
                  <a:path w="232972" h="215021">
                    <a:moveTo>
                      <a:pt x="26863" y="214835"/>
                    </a:moveTo>
                    <a:cubicBezTo>
                      <a:pt x="137213" y="177790"/>
                      <a:pt x="232406" y="131141"/>
                      <a:pt x="232406" y="80507"/>
                    </a:cubicBezTo>
                    <a:cubicBezTo>
                      <a:pt x="232406" y="3412"/>
                      <a:pt x="146491" y="-8675"/>
                      <a:pt x="47443" y="4326"/>
                    </a:cubicBezTo>
                    <a:cubicBezTo>
                      <a:pt x="43066" y="8900"/>
                      <a:pt x="-43437" y="109384"/>
                      <a:pt x="26863" y="214835"/>
                    </a:cubicBezTo>
                    <a:close/>
                  </a:path>
                </a:pathLst>
              </a:custGeom>
              <a:solidFill>
                <a:srgbClr val="FFFFFF"/>
              </a:solidFill>
              <a:ln w="6531" cap="flat">
                <a:noFill/>
                <a:prstDash val="solid"/>
                <a:miter/>
              </a:ln>
            </p:spPr>
            <p:txBody>
              <a:bodyPr rtlCol="0" anchor="ctr"/>
              <a:lstStyle/>
              <a:p>
                <a:endParaRPr lang="zh-CN" altLang="en-US"/>
              </a:p>
            </p:txBody>
          </p:sp>
          <p:sp>
            <p:nvSpPr>
              <p:cNvPr id="104" name="任意多边形 62"/>
              <p:cNvSpPr/>
              <p:nvPr/>
            </p:nvSpPr>
            <p:spPr>
              <a:xfrm>
                <a:off x="6561586" y="5286004"/>
                <a:ext cx="232972" cy="215021"/>
              </a:xfrm>
              <a:custGeom>
                <a:avLst/>
                <a:gdLst>
                  <a:gd name="connsiteX0" fmla="*/ 26863 w 232972"/>
                  <a:gd name="connsiteY0" fmla="*/ 214835 h 215021"/>
                  <a:gd name="connsiteX1" fmla="*/ 232406 w 232972"/>
                  <a:gd name="connsiteY1" fmla="*/ 80507 h 215021"/>
                  <a:gd name="connsiteX2" fmla="*/ 47443 w 232972"/>
                  <a:gd name="connsiteY2" fmla="*/ 4326 h 215021"/>
                  <a:gd name="connsiteX3" fmla="*/ 26863 w 232972"/>
                  <a:gd name="connsiteY3" fmla="*/ 214835 h 215021"/>
                </a:gdLst>
                <a:ahLst/>
                <a:cxnLst>
                  <a:cxn ang="0">
                    <a:pos x="connsiteX0" y="connsiteY0"/>
                  </a:cxn>
                  <a:cxn ang="0">
                    <a:pos x="connsiteX1" y="connsiteY1"/>
                  </a:cxn>
                  <a:cxn ang="0">
                    <a:pos x="connsiteX2" y="connsiteY2"/>
                  </a:cxn>
                  <a:cxn ang="0">
                    <a:pos x="connsiteX3" y="connsiteY3"/>
                  </a:cxn>
                </a:cxnLst>
                <a:rect l="l" t="t" r="r" b="b"/>
                <a:pathLst>
                  <a:path w="232972" h="215021">
                    <a:moveTo>
                      <a:pt x="26863" y="214835"/>
                    </a:moveTo>
                    <a:cubicBezTo>
                      <a:pt x="137213" y="177790"/>
                      <a:pt x="232406" y="131141"/>
                      <a:pt x="232406" y="80507"/>
                    </a:cubicBezTo>
                    <a:cubicBezTo>
                      <a:pt x="232406" y="3412"/>
                      <a:pt x="146491" y="-8675"/>
                      <a:pt x="47443" y="4326"/>
                    </a:cubicBezTo>
                    <a:cubicBezTo>
                      <a:pt x="43066" y="8900"/>
                      <a:pt x="-43437" y="109384"/>
                      <a:pt x="26863" y="214835"/>
                    </a:cubicBezTo>
                    <a:close/>
                  </a:path>
                </a:pathLst>
              </a:custGeom>
              <a:noFill/>
              <a:ln w="1633" cap="rnd">
                <a:solidFill>
                  <a:srgbClr val="263238"/>
                </a:solidFill>
                <a:prstDash val="solid"/>
                <a:round/>
              </a:ln>
            </p:spPr>
            <p:txBody>
              <a:bodyPr rtlCol="0" anchor="ctr"/>
              <a:lstStyle/>
              <a:p>
                <a:endParaRPr lang="zh-CN" altLang="en-US"/>
              </a:p>
            </p:txBody>
          </p:sp>
          <p:sp>
            <p:nvSpPr>
              <p:cNvPr id="105" name="任意多边形 63"/>
              <p:cNvSpPr/>
              <p:nvPr/>
            </p:nvSpPr>
            <p:spPr>
              <a:xfrm>
                <a:off x="6490089" y="5285877"/>
                <a:ext cx="53682" cy="125575"/>
              </a:xfrm>
              <a:custGeom>
                <a:avLst/>
                <a:gdLst>
                  <a:gd name="connsiteX0" fmla="*/ 10158 w 53682"/>
                  <a:gd name="connsiteY0" fmla="*/ 125388 h 125575"/>
                  <a:gd name="connsiteX1" fmla="*/ 10812 w 53682"/>
                  <a:gd name="connsiteY1" fmla="*/ 125388 h 125575"/>
                  <a:gd name="connsiteX2" fmla="*/ 21200 w 53682"/>
                  <a:gd name="connsiteY2" fmla="*/ 112909 h 125575"/>
                  <a:gd name="connsiteX3" fmla="*/ 49882 w 53682"/>
                  <a:gd name="connsiteY3" fmla="*/ 19938 h 125575"/>
                  <a:gd name="connsiteX4" fmla="*/ 49882 w 53682"/>
                  <a:gd name="connsiteY4" fmla="*/ 3277 h 125575"/>
                  <a:gd name="connsiteX5" fmla="*/ 35116 w 53682"/>
                  <a:gd name="connsiteY5" fmla="*/ 2493 h 125575"/>
                  <a:gd name="connsiteX6" fmla="*/ 34332 w 53682"/>
                  <a:gd name="connsiteY6" fmla="*/ 3277 h 125575"/>
                  <a:gd name="connsiteX7" fmla="*/ 32895 w 53682"/>
                  <a:gd name="connsiteY7" fmla="*/ 5172 h 125575"/>
                  <a:gd name="connsiteX8" fmla="*/ -557 w 53682"/>
                  <a:gd name="connsiteY8" fmla="*/ 113628 h 125575"/>
                  <a:gd name="connsiteX9" fmla="*/ 10158 w 53682"/>
                  <a:gd name="connsiteY9" fmla="*/ 125388 h 12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682" h="125575">
                    <a:moveTo>
                      <a:pt x="10158" y="125388"/>
                    </a:moveTo>
                    <a:lnTo>
                      <a:pt x="10812" y="125388"/>
                    </a:lnTo>
                    <a:cubicBezTo>
                      <a:pt x="17084" y="124702"/>
                      <a:pt x="21657" y="119188"/>
                      <a:pt x="21200" y="112909"/>
                    </a:cubicBezTo>
                    <a:cubicBezTo>
                      <a:pt x="21330" y="79758"/>
                      <a:pt x="31327" y="47392"/>
                      <a:pt x="49882" y="19938"/>
                    </a:cubicBezTo>
                    <a:cubicBezTo>
                      <a:pt x="54194" y="15221"/>
                      <a:pt x="54194" y="7995"/>
                      <a:pt x="49882" y="3277"/>
                    </a:cubicBezTo>
                    <a:cubicBezTo>
                      <a:pt x="46027" y="-1015"/>
                      <a:pt x="39428" y="-1368"/>
                      <a:pt x="35116" y="2493"/>
                    </a:cubicBezTo>
                    <a:cubicBezTo>
                      <a:pt x="34855" y="2742"/>
                      <a:pt x="34594" y="3003"/>
                      <a:pt x="34332" y="3277"/>
                    </a:cubicBezTo>
                    <a:cubicBezTo>
                      <a:pt x="33810" y="3846"/>
                      <a:pt x="33287" y="4486"/>
                      <a:pt x="32895" y="5172"/>
                    </a:cubicBezTo>
                    <a:cubicBezTo>
                      <a:pt x="10877" y="37030"/>
                      <a:pt x="-818" y="74898"/>
                      <a:pt x="-557" y="113628"/>
                    </a:cubicBezTo>
                    <a:cubicBezTo>
                      <a:pt x="-818" y="119822"/>
                      <a:pt x="3952" y="125068"/>
                      <a:pt x="10158" y="125388"/>
                    </a:cubicBezTo>
                    <a:close/>
                  </a:path>
                </a:pathLst>
              </a:custGeom>
              <a:solidFill>
                <a:srgbClr val="FFFFFF"/>
              </a:solidFill>
              <a:ln w="6531" cap="flat">
                <a:noFill/>
                <a:prstDash val="solid"/>
                <a:miter/>
              </a:ln>
            </p:spPr>
            <p:txBody>
              <a:bodyPr rtlCol="0" anchor="ctr"/>
              <a:lstStyle/>
              <a:p>
                <a:endParaRPr lang="zh-CN" altLang="en-US"/>
              </a:p>
            </p:txBody>
          </p:sp>
          <p:sp>
            <p:nvSpPr>
              <p:cNvPr id="106" name="任意多边形 64"/>
              <p:cNvSpPr/>
              <p:nvPr/>
            </p:nvSpPr>
            <p:spPr>
              <a:xfrm>
                <a:off x="6490089" y="5285877"/>
                <a:ext cx="53682" cy="125575"/>
              </a:xfrm>
              <a:custGeom>
                <a:avLst/>
                <a:gdLst>
                  <a:gd name="connsiteX0" fmla="*/ 10158 w 53682"/>
                  <a:gd name="connsiteY0" fmla="*/ 125388 h 125575"/>
                  <a:gd name="connsiteX1" fmla="*/ 10812 w 53682"/>
                  <a:gd name="connsiteY1" fmla="*/ 125388 h 125575"/>
                  <a:gd name="connsiteX2" fmla="*/ 21200 w 53682"/>
                  <a:gd name="connsiteY2" fmla="*/ 112909 h 125575"/>
                  <a:gd name="connsiteX3" fmla="*/ 49882 w 53682"/>
                  <a:gd name="connsiteY3" fmla="*/ 19938 h 125575"/>
                  <a:gd name="connsiteX4" fmla="*/ 49882 w 53682"/>
                  <a:gd name="connsiteY4" fmla="*/ 3277 h 125575"/>
                  <a:gd name="connsiteX5" fmla="*/ 35116 w 53682"/>
                  <a:gd name="connsiteY5" fmla="*/ 2493 h 125575"/>
                  <a:gd name="connsiteX6" fmla="*/ 34332 w 53682"/>
                  <a:gd name="connsiteY6" fmla="*/ 3277 h 125575"/>
                  <a:gd name="connsiteX7" fmla="*/ 32895 w 53682"/>
                  <a:gd name="connsiteY7" fmla="*/ 5172 h 125575"/>
                  <a:gd name="connsiteX8" fmla="*/ -557 w 53682"/>
                  <a:gd name="connsiteY8" fmla="*/ 113628 h 125575"/>
                  <a:gd name="connsiteX9" fmla="*/ 10158 w 53682"/>
                  <a:gd name="connsiteY9" fmla="*/ 125388 h 12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682" h="125575">
                    <a:moveTo>
                      <a:pt x="10158" y="125388"/>
                    </a:moveTo>
                    <a:lnTo>
                      <a:pt x="10812" y="125388"/>
                    </a:lnTo>
                    <a:cubicBezTo>
                      <a:pt x="17084" y="124702"/>
                      <a:pt x="21657" y="119188"/>
                      <a:pt x="21200" y="112909"/>
                    </a:cubicBezTo>
                    <a:cubicBezTo>
                      <a:pt x="21330" y="79758"/>
                      <a:pt x="31327" y="47392"/>
                      <a:pt x="49882" y="19938"/>
                    </a:cubicBezTo>
                    <a:cubicBezTo>
                      <a:pt x="54194" y="15221"/>
                      <a:pt x="54194" y="7995"/>
                      <a:pt x="49882" y="3277"/>
                    </a:cubicBezTo>
                    <a:cubicBezTo>
                      <a:pt x="46027" y="-1015"/>
                      <a:pt x="39428" y="-1368"/>
                      <a:pt x="35116" y="2493"/>
                    </a:cubicBezTo>
                    <a:cubicBezTo>
                      <a:pt x="34855" y="2742"/>
                      <a:pt x="34594" y="3003"/>
                      <a:pt x="34332" y="3277"/>
                    </a:cubicBezTo>
                    <a:cubicBezTo>
                      <a:pt x="33810" y="3846"/>
                      <a:pt x="33287" y="4486"/>
                      <a:pt x="32895" y="5172"/>
                    </a:cubicBezTo>
                    <a:cubicBezTo>
                      <a:pt x="10877" y="37030"/>
                      <a:pt x="-818" y="74898"/>
                      <a:pt x="-557" y="113628"/>
                    </a:cubicBezTo>
                    <a:cubicBezTo>
                      <a:pt x="-818" y="119822"/>
                      <a:pt x="3952" y="125068"/>
                      <a:pt x="10158" y="125388"/>
                    </a:cubicBezTo>
                    <a:close/>
                  </a:path>
                </a:pathLst>
              </a:custGeom>
              <a:noFill/>
              <a:ln w="1633" cap="rnd">
                <a:solidFill>
                  <a:srgbClr val="263238"/>
                </a:solidFill>
                <a:prstDash val="solid"/>
                <a:round/>
              </a:ln>
            </p:spPr>
            <p:txBody>
              <a:bodyPr rtlCol="0" anchor="ctr"/>
              <a:lstStyle/>
              <a:p>
                <a:endParaRPr lang="zh-CN" altLang="en-US"/>
              </a:p>
            </p:txBody>
          </p:sp>
          <p:sp>
            <p:nvSpPr>
              <p:cNvPr id="107" name="任意多边形 65"/>
              <p:cNvSpPr/>
              <p:nvPr/>
            </p:nvSpPr>
            <p:spPr>
              <a:xfrm>
                <a:off x="6445145" y="5295022"/>
                <a:ext cx="53731" cy="125383"/>
              </a:xfrm>
              <a:custGeom>
                <a:avLst/>
                <a:gdLst>
                  <a:gd name="connsiteX0" fmla="*/ 11720 w 53731"/>
                  <a:gd name="connsiteY0" fmla="*/ 125194 h 125383"/>
                  <a:gd name="connsiteX1" fmla="*/ 12831 w 53731"/>
                  <a:gd name="connsiteY1" fmla="*/ 125194 h 125383"/>
                  <a:gd name="connsiteX2" fmla="*/ 24003 w 53731"/>
                  <a:gd name="connsiteY2" fmla="*/ 112754 h 125383"/>
                  <a:gd name="connsiteX3" fmla="*/ 24003 w 53731"/>
                  <a:gd name="connsiteY3" fmla="*/ 112650 h 125383"/>
                  <a:gd name="connsiteX4" fmla="*/ 50987 w 53731"/>
                  <a:gd name="connsiteY4" fmla="*/ 18110 h 125383"/>
                  <a:gd name="connsiteX5" fmla="*/ 48569 w 53731"/>
                  <a:gd name="connsiteY5" fmla="*/ 2312 h 125383"/>
                  <a:gd name="connsiteX6" fmla="*/ 47850 w 53731"/>
                  <a:gd name="connsiteY6" fmla="*/ 1842 h 125383"/>
                  <a:gd name="connsiteX7" fmla="*/ 30602 w 53731"/>
                  <a:gd name="connsiteY7" fmla="*/ 4782 h 125383"/>
                  <a:gd name="connsiteX8" fmla="*/ -432 w 53731"/>
                  <a:gd name="connsiteY8" fmla="*/ 114152 h 125383"/>
                  <a:gd name="connsiteX9" fmla="*/ 11720 w 53731"/>
                  <a:gd name="connsiteY9" fmla="*/ 125194 h 125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731" h="125383">
                    <a:moveTo>
                      <a:pt x="11720" y="125194"/>
                    </a:moveTo>
                    <a:lnTo>
                      <a:pt x="12831" y="125194"/>
                    </a:lnTo>
                    <a:cubicBezTo>
                      <a:pt x="19365" y="124848"/>
                      <a:pt x="24330" y="119274"/>
                      <a:pt x="24003" y="112754"/>
                    </a:cubicBezTo>
                    <a:cubicBezTo>
                      <a:pt x="24003" y="112721"/>
                      <a:pt x="24003" y="112682"/>
                      <a:pt x="24003" y="112650"/>
                    </a:cubicBezTo>
                    <a:cubicBezTo>
                      <a:pt x="23023" y="79107"/>
                      <a:pt x="32431" y="46087"/>
                      <a:pt x="50987" y="18110"/>
                    </a:cubicBezTo>
                    <a:cubicBezTo>
                      <a:pt x="54645" y="13073"/>
                      <a:pt x="53600" y="6004"/>
                      <a:pt x="48569" y="2312"/>
                    </a:cubicBezTo>
                    <a:cubicBezTo>
                      <a:pt x="48308" y="2149"/>
                      <a:pt x="48112" y="1992"/>
                      <a:pt x="47850" y="1842"/>
                    </a:cubicBezTo>
                    <a:cubicBezTo>
                      <a:pt x="42166" y="-1738"/>
                      <a:pt x="34718" y="-471"/>
                      <a:pt x="30602" y="4782"/>
                    </a:cubicBezTo>
                    <a:cubicBezTo>
                      <a:pt x="8944" y="37038"/>
                      <a:pt x="-1921" y="75331"/>
                      <a:pt x="-432" y="114152"/>
                    </a:cubicBezTo>
                    <a:cubicBezTo>
                      <a:pt x="52" y="120470"/>
                      <a:pt x="5383" y="125318"/>
                      <a:pt x="11720" y="125194"/>
                    </a:cubicBezTo>
                    <a:close/>
                  </a:path>
                </a:pathLst>
              </a:custGeom>
              <a:solidFill>
                <a:srgbClr val="FFFFFF"/>
              </a:solidFill>
              <a:ln w="6531" cap="flat">
                <a:noFill/>
                <a:prstDash val="solid"/>
                <a:miter/>
              </a:ln>
            </p:spPr>
            <p:txBody>
              <a:bodyPr rtlCol="0" anchor="ctr"/>
              <a:lstStyle/>
              <a:p>
                <a:endParaRPr lang="zh-CN" altLang="en-US"/>
              </a:p>
            </p:txBody>
          </p:sp>
          <p:sp>
            <p:nvSpPr>
              <p:cNvPr id="108" name="任意多边形 66"/>
              <p:cNvSpPr/>
              <p:nvPr/>
            </p:nvSpPr>
            <p:spPr>
              <a:xfrm>
                <a:off x="6445145" y="5295022"/>
                <a:ext cx="53731" cy="125383"/>
              </a:xfrm>
              <a:custGeom>
                <a:avLst/>
                <a:gdLst>
                  <a:gd name="connsiteX0" fmla="*/ 11720 w 53731"/>
                  <a:gd name="connsiteY0" fmla="*/ 125194 h 125383"/>
                  <a:gd name="connsiteX1" fmla="*/ 12831 w 53731"/>
                  <a:gd name="connsiteY1" fmla="*/ 125194 h 125383"/>
                  <a:gd name="connsiteX2" fmla="*/ 24003 w 53731"/>
                  <a:gd name="connsiteY2" fmla="*/ 112754 h 125383"/>
                  <a:gd name="connsiteX3" fmla="*/ 24003 w 53731"/>
                  <a:gd name="connsiteY3" fmla="*/ 112650 h 125383"/>
                  <a:gd name="connsiteX4" fmla="*/ 50987 w 53731"/>
                  <a:gd name="connsiteY4" fmla="*/ 18110 h 125383"/>
                  <a:gd name="connsiteX5" fmla="*/ 48569 w 53731"/>
                  <a:gd name="connsiteY5" fmla="*/ 2312 h 125383"/>
                  <a:gd name="connsiteX6" fmla="*/ 47850 w 53731"/>
                  <a:gd name="connsiteY6" fmla="*/ 1842 h 125383"/>
                  <a:gd name="connsiteX7" fmla="*/ 30602 w 53731"/>
                  <a:gd name="connsiteY7" fmla="*/ 4782 h 125383"/>
                  <a:gd name="connsiteX8" fmla="*/ -432 w 53731"/>
                  <a:gd name="connsiteY8" fmla="*/ 114152 h 125383"/>
                  <a:gd name="connsiteX9" fmla="*/ 11720 w 53731"/>
                  <a:gd name="connsiteY9" fmla="*/ 125194 h 125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731" h="125383">
                    <a:moveTo>
                      <a:pt x="11720" y="125194"/>
                    </a:moveTo>
                    <a:lnTo>
                      <a:pt x="12831" y="125194"/>
                    </a:lnTo>
                    <a:cubicBezTo>
                      <a:pt x="19365" y="124848"/>
                      <a:pt x="24330" y="119274"/>
                      <a:pt x="24003" y="112754"/>
                    </a:cubicBezTo>
                    <a:cubicBezTo>
                      <a:pt x="24003" y="112721"/>
                      <a:pt x="24003" y="112682"/>
                      <a:pt x="24003" y="112650"/>
                    </a:cubicBezTo>
                    <a:cubicBezTo>
                      <a:pt x="23089" y="79113"/>
                      <a:pt x="32497" y="46106"/>
                      <a:pt x="50987" y="18110"/>
                    </a:cubicBezTo>
                    <a:cubicBezTo>
                      <a:pt x="54645" y="13073"/>
                      <a:pt x="53600" y="6004"/>
                      <a:pt x="48569" y="2312"/>
                    </a:cubicBezTo>
                    <a:cubicBezTo>
                      <a:pt x="48308" y="2149"/>
                      <a:pt x="48112" y="1992"/>
                      <a:pt x="47850" y="1842"/>
                    </a:cubicBezTo>
                    <a:cubicBezTo>
                      <a:pt x="42166" y="-1738"/>
                      <a:pt x="34718" y="-471"/>
                      <a:pt x="30602" y="4782"/>
                    </a:cubicBezTo>
                    <a:cubicBezTo>
                      <a:pt x="8944" y="37038"/>
                      <a:pt x="-1921" y="75331"/>
                      <a:pt x="-432" y="114152"/>
                    </a:cubicBezTo>
                    <a:cubicBezTo>
                      <a:pt x="52" y="120470"/>
                      <a:pt x="5383" y="125318"/>
                      <a:pt x="11720" y="125194"/>
                    </a:cubicBezTo>
                    <a:close/>
                  </a:path>
                </a:pathLst>
              </a:custGeom>
              <a:noFill/>
              <a:ln w="1633" cap="rnd">
                <a:solidFill>
                  <a:srgbClr val="263238"/>
                </a:solidFill>
                <a:prstDash val="solid"/>
                <a:round/>
              </a:ln>
            </p:spPr>
            <p:txBody>
              <a:bodyPr rtlCol="0" anchor="ctr"/>
              <a:lstStyle/>
              <a:p>
                <a:endParaRPr lang="zh-CN" altLang="en-US"/>
              </a:p>
            </p:txBody>
          </p:sp>
          <p:sp>
            <p:nvSpPr>
              <p:cNvPr id="109" name="任意多边形 67"/>
              <p:cNvSpPr/>
              <p:nvPr/>
            </p:nvSpPr>
            <p:spPr>
              <a:xfrm>
                <a:off x="6391940" y="5295146"/>
                <a:ext cx="44482" cy="125256"/>
              </a:xfrm>
              <a:custGeom>
                <a:avLst/>
                <a:gdLst>
                  <a:gd name="connsiteX0" fmla="*/ 8802 w 44482"/>
                  <a:gd name="connsiteY0" fmla="*/ 125070 h 125256"/>
                  <a:gd name="connsiteX1" fmla="*/ 8802 w 44482"/>
                  <a:gd name="connsiteY1" fmla="*/ 125070 h 125256"/>
                  <a:gd name="connsiteX2" fmla="*/ 18733 w 44482"/>
                  <a:gd name="connsiteY2" fmla="*/ 113310 h 125256"/>
                  <a:gd name="connsiteX3" fmla="*/ 42776 w 44482"/>
                  <a:gd name="connsiteY3" fmla="*/ 16745 h 125256"/>
                  <a:gd name="connsiteX4" fmla="*/ 38660 w 44482"/>
                  <a:gd name="connsiteY4" fmla="*/ 934 h 125256"/>
                  <a:gd name="connsiteX5" fmla="*/ 26168 w 44482"/>
                  <a:gd name="connsiteY5" fmla="*/ 4625 h 125256"/>
                  <a:gd name="connsiteX6" fmla="*/ 25593 w 44482"/>
                  <a:gd name="connsiteY6" fmla="*/ 5899 h 125256"/>
                  <a:gd name="connsiteX7" fmla="*/ -541 w 44482"/>
                  <a:gd name="connsiteY7" fmla="*/ 113702 h 125256"/>
                  <a:gd name="connsiteX8" fmla="*/ 8802 w 44482"/>
                  <a:gd name="connsiteY8" fmla="*/ 125070 h 125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482" h="125256">
                    <a:moveTo>
                      <a:pt x="8802" y="125070"/>
                    </a:moveTo>
                    <a:lnTo>
                      <a:pt x="8802" y="125070"/>
                    </a:lnTo>
                    <a:cubicBezTo>
                      <a:pt x="14767" y="124515"/>
                      <a:pt x="19184" y="119281"/>
                      <a:pt x="18733" y="113310"/>
                    </a:cubicBezTo>
                    <a:cubicBezTo>
                      <a:pt x="18080" y="72476"/>
                      <a:pt x="42450" y="17268"/>
                      <a:pt x="42776" y="16745"/>
                    </a:cubicBezTo>
                    <a:cubicBezTo>
                      <a:pt x="45272" y="11159"/>
                      <a:pt x="43567" y="4593"/>
                      <a:pt x="38660" y="934"/>
                    </a:cubicBezTo>
                    <a:cubicBezTo>
                      <a:pt x="34191" y="-1497"/>
                      <a:pt x="28599" y="157"/>
                      <a:pt x="26168" y="4625"/>
                    </a:cubicBezTo>
                    <a:cubicBezTo>
                      <a:pt x="25946" y="5037"/>
                      <a:pt x="25750" y="5462"/>
                      <a:pt x="25593" y="5899"/>
                    </a:cubicBezTo>
                    <a:cubicBezTo>
                      <a:pt x="24482" y="8317"/>
                      <a:pt x="-1390" y="66857"/>
                      <a:pt x="-541" y="113702"/>
                    </a:cubicBezTo>
                    <a:cubicBezTo>
                      <a:pt x="-933" y="119366"/>
                      <a:pt x="3164" y="124358"/>
                      <a:pt x="8802" y="125070"/>
                    </a:cubicBezTo>
                    <a:close/>
                  </a:path>
                </a:pathLst>
              </a:custGeom>
              <a:solidFill>
                <a:srgbClr val="FFFFFF"/>
              </a:solidFill>
              <a:ln w="6531" cap="flat">
                <a:noFill/>
                <a:prstDash val="solid"/>
                <a:miter/>
              </a:ln>
            </p:spPr>
            <p:txBody>
              <a:bodyPr rtlCol="0" anchor="ctr"/>
              <a:lstStyle/>
              <a:p>
                <a:endParaRPr lang="zh-CN" altLang="en-US"/>
              </a:p>
            </p:txBody>
          </p:sp>
          <p:sp>
            <p:nvSpPr>
              <p:cNvPr id="110" name="任意多边形 68"/>
              <p:cNvSpPr/>
              <p:nvPr/>
            </p:nvSpPr>
            <p:spPr>
              <a:xfrm>
                <a:off x="6391940" y="5295146"/>
                <a:ext cx="44482" cy="125256"/>
              </a:xfrm>
              <a:custGeom>
                <a:avLst/>
                <a:gdLst>
                  <a:gd name="connsiteX0" fmla="*/ 8802 w 44482"/>
                  <a:gd name="connsiteY0" fmla="*/ 125070 h 125256"/>
                  <a:gd name="connsiteX1" fmla="*/ 8802 w 44482"/>
                  <a:gd name="connsiteY1" fmla="*/ 125070 h 125256"/>
                  <a:gd name="connsiteX2" fmla="*/ 18733 w 44482"/>
                  <a:gd name="connsiteY2" fmla="*/ 113310 h 125256"/>
                  <a:gd name="connsiteX3" fmla="*/ 42776 w 44482"/>
                  <a:gd name="connsiteY3" fmla="*/ 16745 h 125256"/>
                  <a:gd name="connsiteX4" fmla="*/ 38660 w 44482"/>
                  <a:gd name="connsiteY4" fmla="*/ 934 h 125256"/>
                  <a:gd name="connsiteX5" fmla="*/ 26168 w 44482"/>
                  <a:gd name="connsiteY5" fmla="*/ 4625 h 125256"/>
                  <a:gd name="connsiteX6" fmla="*/ 25593 w 44482"/>
                  <a:gd name="connsiteY6" fmla="*/ 5899 h 125256"/>
                  <a:gd name="connsiteX7" fmla="*/ -541 w 44482"/>
                  <a:gd name="connsiteY7" fmla="*/ 113702 h 125256"/>
                  <a:gd name="connsiteX8" fmla="*/ 8802 w 44482"/>
                  <a:gd name="connsiteY8" fmla="*/ 125070 h 125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482" h="125256">
                    <a:moveTo>
                      <a:pt x="8802" y="125070"/>
                    </a:moveTo>
                    <a:lnTo>
                      <a:pt x="8802" y="125070"/>
                    </a:lnTo>
                    <a:cubicBezTo>
                      <a:pt x="14767" y="124515"/>
                      <a:pt x="19184" y="119281"/>
                      <a:pt x="18733" y="113310"/>
                    </a:cubicBezTo>
                    <a:cubicBezTo>
                      <a:pt x="18080" y="72476"/>
                      <a:pt x="42450" y="17268"/>
                      <a:pt x="42776" y="16745"/>
                    </a:cubicBezTo>
                    <a:cubicBezTo>
                      <a:pt x="45272" y="11159"/>
                      <a:pt x="43567" y="4593"/>
                      <a:pt x="38660" y="934"/>
                    </a:cubicBezTo>
                    <a:cubicBezTo>
                      <a:pt x="34191" y="-1497"/>
                      <a:pt x="28599" y="157"/>
                      <a:pt x="26168" y="4625"/>
                    </a:cubicBezTo>
                    <a:cubicBezTo>
                      <a:pt x="25946" y="5037"/>
                      <a:pt x="25750" y="5462"/>
                      <a:pt x="25593" y="5899"/>
                    </a:cubicBezTo>
                    <a:cubicBezTo>
                      <a:pt x="24482" y="8317"/>
                      <a:pt x="-1390" y="66857"/>
                      <a:pt x="-541" y="113702"/>
                    </a:cubicBezTo>
                    <a:cubicBezTo>
                      <a:pt x="-933" y="119366"/>
                      <a:pt x="3164" y="124358"/>
                      <a:pt x="8802" y="125070"/>
                    </a:cubicBezTo>
                    <a:close/>
                  </a:path>
                </a:pathLst>
              </a:custGeom>
              <a:noFill/>
              <a:ln w="1633" cap="rnd">
                <a:solidFill>
                  <a:srgbClr val="263238"/>
                </a:solidFill>
                <a:prstDash val="solid"/>
                <a:round/>
              </a:ln>
            </p:spPr>
            <p:txBody>
              <a:bodyPr rtlCol="0" anchor="ctr"/>
              <a:lstStyle/>
              <a:p>
                <a:endParaRPr lang="zh-CN" altLang="en-US"/>
              </a:p>
            </p:txBody>
          </p:sp>
          <p:sp>
            <p:nvSpPr>
              <p:cNvPr id="111" name="任意多边形 69"/>
              <p:cNvSpPr/>
              <p:nvPr/>
            </p:nvSpPr>
            <p:spPr>
              <a:xfrm>
                <a:off x="6328635" y="5285987"/>
                <a:ext cx="62713" cy="134416"/>
              </a:xfrm>
              <a:custGeom>
                <a:avLst/>
                <a:gdLst>
                  <a:gd name="connsiteX0" fmla="*/ 15593 w 62713"/>
                  <a:gd name="connsiteY0" fmla="*/ 134229 h 134416"/>
                  <a:gd name="connsiteX1" fmla="*/ 18925 w 62713"/>
                  <a:gd name="connsiteY1" fmla="*/ 134229 h 134416"/>
                  <a:gd name="connsiteX2" fmla="*/ 27726 w 62713"/>
                  <a:gd name="connsiteY2" fmla="*/ 119575 h 134416"/>
                  <a:gd name="connsiteX3" fmla="*/ 27680 w 62713"/>
                  <a:gd name="connsiteY3" fmla="*/ 119398 h 134416"/>
                  <a:gd name="connsiteX4" fmla="*/ 58256 w 62713"/>
                  <a:gd name="connsiteY4" fmla="*/ 20612 h 134416"/>
                  <a:gd name="connsiteX5" fmla="*/ 59165 w 62713"/>
                  <a:gd name="connsiteY5" fmla="*/ 4096 h 134416"/>
                  <a:gd name="connsiteX6" fmla="*/ 58648 w 62713"/>
                  <a:gd name="connsiteY6" fmla="*/ 3560 h 134416"/>
                  <a:gd name="connsiteX7" fmla="*/ 40747 w 62713"/>
                  <a:gd name="connsiteY7" fmla="*/ 3168 h 134416"/>
                  <a:gd name="connsiteX8" fmla="*/ 39440 w 62713"/>
                  <a:gd name="connsiteY8" fmla="*/ 4540 h 134416"/>
                  <a:gd name="connsiteX9" fmla="*/ 3310 w 62713"/>
                  <a:gd name="connsiteY9" fmla="*/ 125932 h 134416"/>
                  <a:gd name="connsiteX10" fmla="*/ 15593 w 62713"/>
                  <a:gd name="connsiteY10" fmla="*/ 134229 h 134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2713" h="134416">
                    <a:moveTo>
                      <a:pt x="15593" y="134229"/>
                    </a:moveTo>
                    <a:lnTo>
                      <a:pt x="18925" y="134229"/>
                    </a:lnTo>
                    <a:cubicBezTo>
                      <a:pt x="25400" y="132615"/>
                      <a:pt x="29340" y="126049"/>
                      <a:pt x="27726" y="119575"/>
                    </a:cubicBezTo>
                    <a:cubicBezTo>
                      <a:pt x="27713" y="119516"/>
                      <a:pt x="27693" y="119457"/>
                      <a:pt x="27680" y="119398"/>
                    </a:cubicBezTo>
                    <a:cubicBezTo>
                      <a:pt x="13110" y="69613"/>
                      <a:pt x="57799" y="21396"/>
                      <a:pt x="58256" y="20612"/>
                    </a:cubicBezTo>
                    <a:cubicBezTo>
                      <a:pt x="63065" y="16300"/>
                      <a:pt x="63470" y="8911"/>
                      <a:pt x="59165" y="4096"/>
                    </a:cubicBezTo>
                    <a:cubicBezTo>
                      <a:pt x="58995" y="3913"/>
                      <a:pt x="58825" y="3736"/>
                      <a:pt x="58648" y="3560"/>
                    </a:cubicBezTo>
                    <a:cubicBezTo>
                      <a:pt x="53722" y="-1281"/>
                      <a:pt x="45882" y="-1451"/>
                      <a:pt x="40747" y="3168"/>
                    </a:cubicBezTo>
                    <a:cubicBezTo>
                      <a:pt x="40276" y="3592"/>
                      <a:pt x="39845" y="4050"/>
                      <a:pt x="39440" y="4540"/>
                    </a:cubicBezTo>
                    <a:cubicBezTo>
                      <a:pt x="37284" y="6892"/>
                      <a:pt x="-14984" y="63341"/>
                      <a:pt x="3310" y="125932"/>
                    </a:cubicBezTo>
                    <a:cubicBezTo>
                      <a:pt x="5290" y="130976"/>
                      <a:pt x="10177" y="134275"/>
                      <a:pt x="15593" y="134229"/>
                    </a:cubicBezTo>
                    <a:close/>
                  </a:path>
                </a:pathLst>
              </a:custGeom>
              <a:solidFill>
                <a:srgbClr val="FFFFFF"/>
              </a:solidFill>
              <a:ln w="6531" cap="flat">
                <a:noFill/>
                <a:prstDash val="solid"/>
                <a:miter/>
              </a:ln>
            </p:spPr>
            <p:txBody>
              <a:bodyPr rtlCol="0" anchor="ctr"/>
              <a:lstStyle/>
              <a:p>
                <a:endParaRPr lang="zh-CN" altLang="en-US"/>
              </a:p>
            </p:txBody>
          </p:sp>
          <p:sp>
            <p:nvSpPr>
              <p:cNvPr id="112" name="任意多边形 70"/>
              <p:cNvSpPr/>
              <p:nvPr/>
            </p:nvSpPr>
            <p:spPr>
              <a:xfrm>
                <a:off x="6328635" y="5285987"/>
                <a:ext cx="62713" cy="134416"/>
              </a:xfrm>
              <a:custGeom>
                <a:avLst/>
                <a:gdLst>
                  <a:gd name="connsiteX0" fmla="*/ 15593 w 62713"/>
                  <a:gd name="connsiteY0" fmla="*/ 134229 h 134416"/>
                  <a:gd name="connsiteX1" fmla="*/ 18925 w 62713"/>
                  <a:gd name="connsiteY1" fmla="*/ 134229 h 134416"/>
                  <a:gd name="connsiteX2" fmla="*/ 27726 w 62713"/>
                  <a:gd name="connsiteY2" fmla="*/ 119575 h 134416"/>
                  <a:gd name="connsiteX3" fmla="*/ 27680 w 62713"/>
                  <a:gd name="connsiteY3" fmla="*/ 119398 h 134416"/>
                  <a:gd name="connsiteX4" fmla="*/ 58256 w 62713"/>
                  <a:gd name="connsiteY4" fmla="*/ 20612 h 134416"/>
                  <a:gd name="connsiteX5" fmla="*/ 59165 w 62713"/>
                  <a:gd name="connsiteY5" fmla="*/ 4096 h 134416"/>
                  <a:gd name="connsiteX6" fmla="*/ 58648 w 62713"/>
                  <a:gd name="connsiteY6" fmla="*/ 3560 h 134416"/>
                  <a:gd name="connsiteX7" fmla="*/ 40747 w 62713"/>
                  <a:gd name="connsiteY7" fmla="*/ 3168 h 134416"/>
                  <a:gd name="connsiteX8" fmla="*/ 39440 w 62713"/>
                  <a:gd name="connsiteY8" fmla="*/ 4540 h 134416"/>
                  <a:gd name="connsiteX9" fmla="*/ 3310 w 62713"/>
                  <a:gd name="connsiteY9" fmla="*/ 125932 h 134416"/>
                  <a:gd name="connsiteX10" fmla="*/ 15593 w 62713"/>
                  <a:gd name="connsiteY10" fmla="*/ 134229 h 134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2713" h="134416">
                    <a:moveTo>
                      <a:pt x="15593" y="134229"/>
                    </a:moveTo>
                    <a:lnTo>
                      <a:pt x="18925" y="134229"/>
                    </a:lnTo>
                    <a:cubicBezTo>
                      <a:pt x="25400" y="132615"/>
                      <a:pt x="29340" y="126049"/>
                      <a:pt x="27726" y="119575"/>
                    </a:cubicBezTo>
                    <a:cubicBezTo>
                      <a:pt x="27713" y="119516"/>
                      <a:pt x="27693" y="119457"/>
                      <a:pt x="27680" y="119398"/>
                    </a:cubicBezTo>
                    <a:cubicBezTo>
                      <a:pt x="13110" y="69613"/>
                      <a:pt x="57799" y="21396"/>
                      <a:pt x="58256" y="20612"/>
                    </a:cubicBezTo>
                    <a:cubicBezTo>
                      <a:pt x="63065" y="16300"/>
                      <a:pt x="63470" y="8911"/>
                      <a:pt x="59165" y="4096"/>
                    </a:cubicBezTo>
                    <a:cubicBezTo>
                      <a:pt x="58995" y="3913"/>
                      <a:pt x="58825" y="3736"/>
                      <a:pt x="58648" y="3560"/>
                    </a:cubicBezTo>
                    <a:cubicBezTo>
                      <a:pt x="53722" y="-1281"/>
                      <a:pt x="45882" y="-1451"/>
                      <a:pt x="40747" y="3168"/>
                    </a:cubicBezTo>
                    <a:cubicBezTo>
                      <a:pt x="40276" y="3592"/>
                      <a:pt x="39845" y="4050"/>
                      <a:pt x="39440" y="4540"/>
                    </a:cubicBezTo>
                    <a:cubicBezTo>
                      <a:pt x="37284" y="6892"/>
                      <a:pt x="-14984" y="63341"/>
                      <a:pt x="3310" y="125932"/>
                    </a:cubicBezTo>
                    <a:cubicBezTo>
                      <a:pt x="5290" y="130976"/>
                      <a:pt x="10177" y="134275"/>
                      <a:pt x="15593" y="134229"/>
                    </a:cubicBezTo>
                    <a:close/>
                  </a:path>
                </a:pathLst>
              </a:custGeom>
              <a:noFill/>
              <a:ln w="1633" cap="rnd">
                <a:solidFill>
                  <a:srgbClr val="263238"/>
                </a:solidFill>
                <a:prstDash val="solid"/>
                <a:round/>
              </a:ln>
            </p:spPr>
            <p:txBody>
              <a:bodyPr rtlCol="0" anchor="ctr"/>
              <a:lstStyle/>
              <a:p>
                <a:endParaRPr lang="zh-CN" altLang="en-US"/>
              </a:p>
            </p:txBody>
          </p:sp>
          <p:sp>
            <p:nvSpPr>
              <p:cNvPr id="113" name="任意多边形 71"/>
              <p:cNvSpPr/>
              <p:nvPr/>
            </p:nvSpPr>
            <p:spPr>
              <a:xfrm>
                <a:off x="6274965" y="5277036"/>
                <a:ext cx="53802" cy="134424"/>
              </a:xfrm>
              <a:custGeom>
                <a:avLst/>
                <a:gdLst>
                  <a:gd name="connsiteX0" fmla="*/ 15166 w 53802"/>
                  <a:gd name="connsiteY0" fmla="*/ 134229 h 134424"/>
                  <a:gd name="connsiteX1" fmla="*/ 18955 w 53802"/>
                  <a:gd name="connsiteY1" fmla="*/ 133510 h 134424"/>
                  <a:gd name="connsiteX2" fmla="*/ 26449 w 53802"/>
                  <a:gd name="connsiteY2" fmla="*/ 119078 h 134424"/>
                  <a:gd name="connsiteX3" fmla="*/ 26403 w 53802"/>
                  <a:gd name="connsiteY3" fmla="*/ 118941 h 134424"/>
                  <a:gd name="connsiteX4" fmla="*/ 26403 w 53802"/>
                  <a:gd name="connsiteY4" fmla="*/ 118549 h 134424"/>
                  <a:gd name="connsiteX5" fmla="*/ 50250 w 53802"/>
                  <a:gd name="connsiteY5" fmla="*/ 19632 h 134424"/>
                  <a:gd name="connsiteX6" fmla="*/ 49336 w 53802"/>
                  <a:gd name="connsiteY6" fmla="*/ 2841 h 134424"/>
                  <a:gd name="connsiteX7" fmla="*/ 32727 w 53802"/>
                  <a:gd name="connsiteY7" fmla="*/ 3696 h 134424"/>
                  <a:gd name="connsiteX8" fmla="*/ 32675 w 53802"/>
                  <a:gd name="connsiteY8" fmla="*/ 3755 h 134424"/>
                  <a:gd name="connsiteX9" fmla="*/ 31107 w 53802"/>
                  <a:gd name="connsiteY9" fmla="*/ 5977 h 134424"/>
                  <a:gd name="connsiteX10" fmla="*/ 4059 w 53802"/>
                  <a:gd name="connsiteY10" fmla="*/ 126454 h 134424"/>
                  <a:gd name="connsiteX11" fmla="*/ 15166 w 53802"/>
                  <a:gd name="connsiteY11" fmla="*/ 134229 h 134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3802" h="134424">
                    <a:moveTo>
                      <a:pt x="15166" y="134229"/>
                    </a:moveTo>
                    <a:cubicBezTo>
                      <a:pt x="16466" y="134288"/>
                      <a:pt x="17766" y="134039"/>
                      <a:pt x="18955" y="133510"/>
                    </a:cubicBezTo>
                    <a:cubicBezTo>
                      <a:pt x="25012" y="131596"/>
                      <a:pt x="28363" y="125134"/>
                      <a:pt x="26449" y="119078"/>
                    </a:cubicBezTo>
                    <a:cubicBezTo>
                      <a:pt x="26436" y="119032"/>
                      <a:pt x="26416" y="118986"/>
                      <a:pt x="26403" y="118941"/>
                    </a:cubicBezTo>
                    <a:cubicBezTo>
                      <a:pt x="26403" y="118941"/>
                      <a:pt x="26403" y="118941"/>
                      <a:pt x="26403" y="118549"/>
                    </a:cubicBezTo>
                    <a:cubicBezTo>
                      <a:pt x="11638" y="75166"/>
                      <a:pt x="49924" y="20154"/>
                      <a:pt x="50250" y="19632"/>
                    </a:cubicBezTo>
                    <a:cubicBezTo>
                      <a:pt x="54563" y="14719"/>
                      <a:pt x="54157" y="7257"/>
                      <a:pt x="49336" y="2841"/>
                    </a:cubicBezTo>
                    <a:cubicBezTo>
                      <a:pt x="44514" y="-1511"/>
                      <a:pt x="37079" y="-1125"/>
                      <a:pt x="32727" y="3696"/>
                    </a:cubicBezTo>
                    <a:cubicBezTo>
                      <a:pt x="32708" y="3716"/>
                      <a:pt x="32695" y="3736"/>
                      <a:pt x="32675" y="3755"/>
                    </a:cubicBezTo>
                    <a:cubicBezTo>
                      <a:pt x="32081" y="4441"/>
                      <a:pt x="31551" y="5186"/>
                      <a:pt x="31107" y="5977"/>
                    </a:cubicBezTo>
                    <a:cubicBezTo>
                      <a:pt x="29213" y="8590"/>
                      <a:pt x="-14627" y="71311"/>
                      <a:pt x="4059" y="126454"/>
                    </a:cubicBezTo>
                    <a:cubicBezTo>
                      <a:pt x="5790" y="131099"/>
                      <a:pt x="10207" y="134190"/>
                      <a:pt x="15166" y="134229"/>
                    </a:cubicBezTo>
                    <a:close/>
                  </a:path>
                </a:pathLst>
              </a:custGeom>
              <a:solidFill>
                <a:srgbClr val="FFFFFF"/>
              </a:solidFill>
              <a:ln w="6531" cap="flat">
                <a:noFill/>
                <a:prstDash val="solid"/>
                <a:miter/>
              </a:ln>
            </p:spPr>
            <p:txBody>
              <a:bodyPr rtlCol="0" anchor="ctr"/>
              <a:lstStyle/>
              <a:p>
                <a:endParaRPr lang="zh-CN" altLang="en-US"/>
              </a:p>
            </p:txBody>
          </p:sp>
          <p:sp>
            <p:nvSpPr>
              <p:cNvPr id="114" name="任意多边形 72"/>
              <p:cNvSpPr/>
              <p:nvPr/>
            </p:nvSpPr>
            <p:spPr>
              <a:xfrm>
                <a:off x="6274965" y="5277036"/>
                <a:ext cx="53802" cy="134424"/>
              </a:xfrm>
              <a:custGeom>
                <a:avLst/>
                <a:gdLst>
                  <a:gd name="connsiteX0" fmla="*/ 15166 w 53802"/>
                  <a:gd name="connsiteY0" fmla="*/ 134229 h 134424"/>
                  <a:gd name="connsiteX1" fmla="*/ 18955 w 53802"/>
                  <a:gd name="connsiteY1" fmla="*/ 133510 h 134424"/>
                  <a:gd name="connsiteX2" fmla="*/ 26449 w 53802"/>
                  <a:gd name="connsiteY2" fmla="*/ 119078 h 134424"/>
                  <a:gd name="connsiteX3" fmla="*/ 26403 w 53802"/>
                  <a:gd name="connsiteY3" fmla="*/ 118941 h 134424"/>
                  <a:gd name="connsiteX4" fmla="*/ 26403 w 53802"/>
                  <a:gd name="connsiteY4" fmla="*/ 118549 h 134424"/>
                  <a:gd name="connsiteX5" fmla="*/ 50250 w 53802"/>
                  <a:gd name="connsiteY5" fmla="*/ 19632 h 134424"/>
                  <a:gd name="connsiteX6" fmla="*/ 49336 w 53802"/>
                  <a:gd name="connsiteY6" fmla="*/ 2841 h 134424"/>
                  <a:gd name="connsiteX7" fmla="*/ 32727 w 53802"/>
                  <a:gd name="connsiteY7" fmla="*/ 3696 h 134424"/>
                  <a:gd name="connsiteX8" fmla="*/ 32675 w 53802"/>
                  <a:gd name="connsiteY8" fmla="*/ 3755 h 134424"/>
                  <a:gd name="connsiteX9" fmla="*/ 31107 w 53802"/>
                  <a:gd name="connsiteY9" fmla="*/ 5977 h 134424"/>
                  <a:gd name="connsiteX10" fmla="*/ 4059 w 53802"/>
                  <a:gd name="connsiteY10" fmla="*/ 126454 h 134424"/>
                  <a:gd name="connsiteX11" fmla="*/ 15166 w 53802"/>
                  <a:gd name="connsiteY11" fmla="*/ 134229 h 134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3802" h="134424">
                    <a:moveTo>
                      <a:pt x="15166" y="134229"/>
                    </a:moveTo>
                    <a:cubicBezTo>
                      <a:pt x="16466" y="134288"/>
                      <a:pt x="17766" y="134039"/>
                      <a:pt x="18955" y="133510"/>
                    </a:cubicBezTo>
                    <a:cubicBezTo>
                      <a:pt x="25012" y="131596"/>
                      <a:pt x="28363" y="125134"/>
                      <a:pt x="26449" y="119078"/>
                    </a:cubicBezTo>
                    <a:cubicBezTo>
                      <a:pt x="26436" y="119032"/>
                      <a:pt x="26416" y="118986"/>
                      <a:pt x="26403" y="118941"/>
                    </a:cubicBezTo>
                    <a:cubicBezTo>
                      <a:pt x="26403" y="118941"/>
                      <a:pt x="26403" y="118941"/>
                      <a:pt x="26403" y="118549"/>
                    </a:cubicBezTo>
                    <a:cubicBezTo>
                      <a:pt x="11638" y="75166"/>
                      <a:pt x="49924" y="20154"/>
                      <a:pt x="50250" y="19632"/>
                    </a:cubicBezTo>
                    <a:cubicBezTo>
                      <a:pt x="54563" y="14719"/>
                      <a:pt x="54157" y="7257"/>
                      <a:pt x="49336" y="2841"/>
                    </a:cubicBezTo>
                    <a:cubicBezTo>
                      <a:pt x="44514" y="-1511"/>
                      <a:pt x="37079" y="-1125"/>
                      <a:pt x="32727" y="3696"/>
                    </a:cubicBezTo>
                    <a:cubicBezTo>
                      <a:pt x="32708" y="3716"/>
                      <a:pt x="32695" y="3736"/>
                      <a:pt x="32675" y="3755"/>
                    </a:cubicBezTo>
                    <a:cubicBezTo>
                      <a:pt x="32081" y="4441"/>
                      <a:pt x="31551" y="5186"/>
                      <a:pt x="31107" y="5977"/>
                    </a:cubicBezTo>
                    <a:cubicBezTo>
                      <a:pt x="29213" y="8590"/>
                      <a:pt x="-14627" y="71311"/>
                      <a:pt x="4059" y="126454"/>
                    </a:cubicBezTo>
                    <a:cubicBezTo>
                      <a:pt x="5790" y="131099"/>
                      <a:pt x="10207" y="134190"/>
                      <a:pt x="15166" y="134229"/>
                    </a:cubicBezTo>
                    <a:close/>
                  </a:path>
                </a:pathLst>
              </a:custGeom>
              <a:noFill/>
              <a:ln w="1633" cap="rnd">
                <a:solidFill>
                  <a:srgbClr val="263238"/>
                </a:solidFill>
                <a:prstDash val="solid"/>
                <a:round/>
              </a:ln>
            </p:spPr>
            <p:txBody>
              <a:bodyPr rtlCol="0" anchor="ctr"/>
              <a:lstStyle/>
              <a:p>
                <a:endParaRPr lang="zh-CN" altLang="en-US"/>
              </a:p>
            </p:txBody>
          </p:sp>
          <p:sp>
            <p:nvSpPr>
              <p:cNvPr id="115" name="任意多边形 73"/>
              <p:cNvSpPr/>
              <p:nvPr/>
            </p:nvSpPr>
            <p:spPr>
              <a:xfrm>
                <a:off x="6221132" y="5474180"/>
                <a:ext cx="98531" cy="71661"/>
              </a:xfrm>
              <a:custGeom>
                <a:avLst/>
                <a:gdLst>
                  <a:gd name="connsiteX0" fmla="*/ 13595 w 98531"/>
                  <a:gd name="connsiteY0" fmla="*/ 1832 h 71661"/>
                  <a:gd name="connsiteX1" fmla="*/ 80106 w 98531"/>
                  <a:gd name="connsiteY1" fmla="*/ 63769 h 71661"/>
                  <a:gd name="connsiteX2" fmla="*/ 13595 w 98531"/>
                  <a:gd name="connsiteY2" fmla="*/ 1832 h 71661"/>
                </a:gdLst>
                <a:ahLst/>
                <a:cxnLst>
                  <a:cxn ang="0">
                    <a:pos x="connsiteX0" y="connsiteY0"/>
                  </a:cxn>
                  <a:cxn ang="0">
                    <a:pos x="connsiteX1" y="connsiteY1"/>
                  </a:cxn>
                  <a:cxn ang="0">
                    <a:pos x="connsiteX2" y="connsiteY2"/>
                  </a:cxn>
                </a:cxnLst>
                <a:rect l="l" t="t" r="r" b="b"/>
                <a:pathLst>
                  <a:path w="98531" h="71661">
                    <a:moveTo>
                      <a:pt x="13595" y="1832"/>
                    </a:moveTo>
                    <a:cubicBezTo>
                      <a:pt x="-26782" y="13527"/>
                      <a:pt x="26662" y="96829"/>
                      <a:pt x="80106" y="63769"/>
                    </a:cubicBezTo>
                    <a:cubicBezTo>
                      <a:pt x="133550" y="30710"/>
                      <a:pt x="53841" y="-9732"/>
                      <a:pt x="13595" y="1832"/>
                    </a:cubicBezTo>
                    <a:close/>
                  </a:path>
                </a:pathLst>
              </a:custGeom>
              <a:solidFill>
                <a:srgbClr val="FFFFFF"/>
              </a:solidFill>
              <a:ln w="6531" cap="flat">
                <a:noFill/>
                <a:prstDash val="solid"/>
                <a:miter/>
              </a:ln>
            </p:spPr>
            <p:txBody>
              <a:bodyPr rtlCol="0" anchor="ctr"/>
              <a:lstStyle/>
              <a:p>
                <a:endParaRPr lang="zh-CN" altLang="en-US"/>
              </a:p>
            </p:txBody>
          </p:sp>
          <p:sp>
            <p:nvSpPr>
              <p:cNvPr id="116" name="任意多边形 74"/>
              <p:cNvSpPr/>
              <p:nvPr/>
            </p:nvSpPr>
            <p:spPr>
              <a:xfrm>
                <a:off x="6221132" y="5474180"/>
                <a:ext cx="98531" cy="71661"/>
              </a:xfrm>
              <a:custGeom>
                <a:avLst/>
                <a:gdLst>
                  <a:gd name="connsiteX0" fmla="*/ 13595 w 98531"/>
                  <a:gd name="connsiteY0" fmla="*/ 1832 h 71661"/>
                  <a:gd name="connsiteX1" fmla="*/ 80106 w 98531"/>
                  <a:gd name="connsiteY1" fmla="*/ 63769 h 71661"/>
                  <a:gd name="connsiteX2" fmla="*/ 13595 w 98531"/>
                  <a:gd name="connsiteY2" fmla="*/ 1832 h 71661"/>
                </a:gdLst>
                <a:ahLst/>
                <a:cxnLst>
                  <a:cxn ang="0">
                    <a:pos x="connsiteX0" y="connsiteY0"/>
                  </a:cxn>
                  <a:cxn ang="0">
                    <a:pos x="connsiteX1" y="connsiteY1"/>
                  </a:cxn>
                  <a:cxn ang="0">
                    <a:pos x="connsiteX2" y="connsiteY2"/>
                  </a:cxn>
                </a:cxnLst>
                <a:rect l="l" t="t" r="r" b="b"/>
                <a:pathLst>
                  <a:path w="98531" h="71661">
                    <a:moveTo>
                      <a:pt x="13595" y="1832"/>
                    </a:moveTo>
                    <a:cubicBezTo>
                      <a:pt x="-26782" y="13527"/>
                      <a:pt x="26662" y="96829"/>
                      <a:pt x="80106" y="63769"/>
                    </a:cubicBezTo>
                    <a:cubicBezTo>
                      <a:pt x="133550" y="30710"/>
                      <a:pt x="53841" y="-9732"/>
                      <a:pt x="13595" y="1832"/>
                    </a:cubicBezTo>
                    <a:close/>
                  </a:path>
                </a:pathLst>
              </a:custGeom>
              <a:noFill/>
              <a:ln w="1633" cap="rnd">
                <a:solidFill>
                  <a:srgbClr val="263238"/>
                </a:solidFill>
                <a:prstDash val="solid"/>
                <a:round/>
              </a:ln>
            </p:spPr>
            <p:txBody>
              <a:bodyPr rtlCol="0" anchor="ctr"/>
              <a:lstStyle/>
              <a:p>
                <a:endParaRPr lang="zh-CN" altLang="en-US"/>
              </a:p>
            </p:txBody>
          </p:sp>
          <p:sp>
            <p:nvSpPr>
              <p:cNvPr id="117" name="任意多边形 75"/>
              <p:cNvSpPr/>
              <p:nvPr/>
            </p:nvSpPr>
            <p:spPr>
              <a:xfrm>
                <a:off x="4984395" y="5044075"/>
                <a:ext cx="1729540" cy="483856"/>
              </a:xfrm>
              <a:custGeom>
                <a:avLst/>
                <a:gdLst>
                  <a:gd name="connsiteX0" fmla="*/ 1728974 w 1729540"/>
                  <a:gd name="connsiteY0" fmla="*/ -187 h 483856"/>
                  <a:gd name="connsiteX1" fmla="*/ 1299333 w 1729540"/>
                  <a:gd name="connsiteY1" fmla="*/ 263243 h 483856"/>
                  <a:gd name="connsiteX2" fmla="*/ 1184148 w 1729540"/>
                  <a:gd name="connsiteY2" fmla="*/ 414166 h 483856"/>
                  <a:gd name="connsiteX3" fmla="*/ 1025058 w 1729540"/>
                  <a:gd name="connsiteY3" fmla="*/ 465453 h 483856"/>
                  <a:gd name="connsiteX4" fmla="*/ 848262 w 1729540"/>
                  <a:gd name="connsiteY4" fmla="*/ 442979 h 483856"/>
                  <a:gd name="connsiteX5" fmla="*/ 794557 w 1729540"/>
                  <a:gd name="connsiteY5" fmla="*/ 472967 h 483856"/>
                  <a:gd name="connsiteX6" fmla="*/ 724649 w 1729540"/>
                  <a:gd name="connsiteY6" fmla="*/ 425207 h 483856"/>
                  <a:gd name="connsiteX7" fmla="*/ -567 w 1729540"/>
                  <a:gd name="connsiteY7" fmla="*/ 239134 h 483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29540" h="483856">
                    <a:moveTo>
                      <a:pt x="1728974" y="-187"/>
                    </a:moveTo>
                    <a:cubicBezTo>
                      <a:pt x="1666841" y="87166"/>
                      <a:pt x="1482466" y="183730"/>
                      <a:pt x="1299333" y="263243"/>
                    </a:cubicBezTo>
                    <a:cubicBezTo>
                      <a:pt x="1266614" y="317640"/>
                      <a:pt x="1227981" y="368255"/>
                      <a:pt x="1184148" y="414166"/>
                    </a:cubicBezTo>
                    <a:cubicBezTo>
                      <a:pt x="1071119" y="530723"/>
                      <a:pt x="1025058" y="465453"/>
                      <a:pt x="1025058" y="465453"/>
                    </a:cubicBezTo>
                    <a:cubicBezTo>
                      <a:pt x="1025058" y="465453"/>
                      <a:pt x="953647" y="457352"/>
                      <a:pt x="848262" y="442979"/>
                    </a:cubicBezTo>
                    <a:cubicBezTo>
                      <a:pt x="839285" y="464049"/>
                      <a:pt x="817202" y="476378"/>
                      <a:pt x="794557" y="472967"/>
                    </a:cubicBezTo>
                    <a:cubicBezTo>
                      <a:pt x="781490" y="470811"/>
                      <a:pt x="754311" y="451210"/>
                      <a:pt x="724649" y="425207"/>
                    </a:cubicBezTo>
                    <a:cubicBezTo>
                      <a:pt x="458410" y="384831"/>
                      <a:pt x="97109" y="317536"/>
                      <a:pt x="-567" y="239134"/>
                    </a:cubicBezTo>
                  </a:path>
                </a:pathLst>
              </a:custGeom>
              <a:solidFill>
                <a:srgbClr val="557FF6"/>
              </a:solidFill>
              <a:ln w="6531" cap="flat">
                <a:noFill/>
                <a:prstDash val="solid"/>
                <a:miter/>
              </a:ln>
            </p:spPr>
            <p:txBody>
              <a:bodyPr rtlCol="0" anchor="ctr"/>
              <a:lstStyle/>
              <a:p>
                <a:endParaRPr lang="zh-CN" altLang="en-US"/>
              </a:p>
            </p:txBody>
          </p:sp>
          <p:sp>
            <p:nvSpPr>
              <p:cNvPr id="118" name="任意多边形 76"/>
              <p:cNvSpPr/>
              <p:nvPr/>
            </p:nvSpPr>
            <p:spPr>
              <a:xfrm>
                <a:off x="4984329" y="5044075"/>
                <a:ext cx="1729606" cy="483856"/>
              </a:xfrm>
              <a:custGeom>
                <a:avLst/>
                <a:gdLst>
                  <a:gd name="connsiteX0" fmla="*/ 1729040 w 1729606"/>
                  <a:gd name="connsiteY0" fmla="*/ -187 h 483856"/>
                  <a:gd name="connsiteX1" fmla="*/ 1299399 w 1729606"/>
                  <a:gd name="connsiteY1" fmla="*/ 263243 h 483856"/>
                  <a:gd name="connsiteX2" fmla="*/ 1184214 w 1729606"/>
                  <a:gd name="connsiteY2" fmla="*/ 414166 h 483856"/>
                  <a:gd name="connsiteX3" fmla="*/ 1025124 w 1729606"/>
                  <a:gd name="connsiteY3" fmla="*/ 465453 h 483856"/>
                  <a:gd name="connsiteX4" fmla="*/ 848328 w 1729606"/>
                  <a:gd name="connsiteY4" fmla="*/ 442979 h 483856"/>
                  <a:gd name="connsiteX5" fmla="*/ 794622 w 1729606"/>
                  <a:gd name="connsiteY5" fmla="*/ 472967 h 483856"/>
                  <a:gd name="connsiteX6" fmla="*/ 724649 w 1729606"/>
                  <a:gd name="connsiteY6" fmla="*/ 425207 h 483856"/>
                  <a:gd name="connsiteX7" fmla="*/ -567 w 1729606"/>
                  <a:gd name="connsiteY7" fmla="*/ 239134 h 483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29606" h="483856">
                    <a:moveTo>
                      <a:pt x="1729040" y="-187"/>
                    </a:moveTo>
                    <a:cubicBezTo>
                      <a:pt x="1666906" y="87166"/>
                      <a:pt x="1482532" y="183730"/>
                      <a:pt x="1299399" y="263243"/>
                    </a:cubicBezTo>
                    <a:cubicBezTo>
                      <a:pt x="1266679" y="317640"/>
                      <a:pt x="1228047" y="368255"/>
                      <a:pt x="1184214" y="414166"/>
                    </a:cubicBezTo>
                    <a:cubicBezTo>
                      <a:pt x="1071185" y="530723"/>
                      <a:pt x="1025124" y="465453"/>
                      <a:pt x="1025124" y="465453"/>
                    </a:cubicBezTo>
                    <a:cubicBezTo>
                      <a:pt x="1025124" y="465453"/>
                      <a:pt x="953712" y="457352"/>
                      <a:pt x="848328" y="442979"/>
                    </a:cubicBezTo>
                    <a:cubicBezTo>
                      <a:pt x="839351" y="464049"/>
                      <a:pt x="817268" y="476378"/>
                      <a:pt x="794622" y="472967"/>
                    </a:cubicBezTo>
                    <a:cubicBezTo>
                      <a:pt x="781556" y="470811"/>
                      <a:pt x="754376" y="451210"/>
                      <a:pt x="724649" y="425207"/>
                    </a:cubicBezTo>
                    <a:cubicBezTo>
                      <a:pt x="458475" y="384831"/>
                      <a:pt x="97435" y="317536"/>
                      <a:pt x="-567" y="239134"/>
                    </a:cubicBezTo>
                  </a:path>
                </a:pathLst>
              </a:custGeom>
              <a:noFill/>
              <a:ln w="1633" cap="rnd">
                <a:solidFill>
                  <a:srgbClr val="263238"/>
                </a:solidFill>
                <a:prstDash val="solid"/>
                <a:round/>
              </a:ln>
            </p:spPr>
            <p:txBody>
              <a:bodyPr rtlCol="0" anchor="ctr"/>
              <a:lstStyle/>
              <a:p>
                <a:endParaRPr lang="zh-CN" altLang="en-US"/>
              </a:p>
            </p:txBody>
          </p:sp>
          <p:sp>
            <p:nvSpPr>
              <p:cNvPr id="119" name="任意多边形 77"/>
              <p:cNvSpPr/>
              <p:nvPr/>
            </p:nvSpPr>
            <p:spPr>
              <a:xfrm>
                <a:off x="5083181" y="4829073"/>
                <a:ext cx="1209405" cy="474903"/>
              </a:xfrm>
              <a:custGeom>
                <a:avLst/>
                <a:gdLst>
                  <a:gd name="connsiteX0" fmla="*/ -567 w 1209405"/>
                  <a:gd name="connsiteY0" fmla="*/ 48407 h 474903"/>
                  <a:gd name="connsiteX1" fmla="*/ 188904 w 1209405"/>
                  <a:gd name="connsiteY1" fmla="*/ 2673 h 474903"/>
                  <a:gd name="connsiteX2" fmla="*/ 619133 w 1209405"/>
                  <a:gd name="connsiteY2" fmla="*/ 188158 h 474903"/>
                  <a:gd name="connsiteX3" fmla="*/ 1053871 w 1209405"/>
                  <a:gd name="connsiteY3" fmla="*/ 405265 h 474903"/>
                  <a:gd name="connsiteX4" fmla="*/ 1187284 w 1209405"/>
                  <a:gd name="connsiteY4" fmla="*/ 405265 h 474903"/>
                  <a:gd name="connsiteX5" fmla="*/ 1199959 w 1209405"/>
                  <a:gd name="connsiteY5" fmla="*/ 474716 h 474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9405" h="474903">
                    <a:moveTo>
                      <a:pt x="-567" y="48407"/>
                    </a:moveTo>
                    <a:cubicBezTo>
                      <a:pt x="45690" y="-1966"/>
                      <a:pt x="91947" y="-4253"/>
                      <a:pt x="188904" y="2673"/>
                    </a:cubicBezTo>
                    <a:cubicBezTo>
                      <a:pt x="188904" y="2673"/>
                      <a:pt x="442338" y="82773"/>
                      <a:pt x="619133" y="188158"/>
                    </a:cubicBezTo>
                    <a:cubicBezTo>
                      <a:pt x="795929" y="293543"/>
                      <a:pt x="1053871" y="405265"/>
                      <a:pt x="1053871" y="405265"/>
                    </a:cubicBezTo>
                    <a:cubicBezTo>
                      <a:pt x="1053871" y="405265"/>
                      <a:pt x="1132272" y="382725"/>
                      <a:pt x="1187284" y="405265"/>
                    </a:cubicBezTo>
                    <a:cubicBezTo>
                      <a:pt x="1187284" y="405265"/>
                      <a:pt x="1225701" y="408206"/>
                      <a:pt x="1199959" y="474716"/>
                    </a:cubicBezTo>
                  </a:path>
                </a:pathLst>
              </a:custGeom>
              <a:noFill/>
              <a:ln w="1633" cap="rnd">
                <a:solidFill>
                  <a:srgbClr val="263238"/>
                </a:solidFill>
                <a:prstDash val="solid"/>
                <a:round/>
              </a:ln>
            </p:spPr>
            <p:txBody>
              <a:bodyPr rtlCol="0" anchor="ctr"/>
              <a:lstStyle/>
              <a:p>
                <a:endParaRPr lang="zh-CN" altLang="en-US"/>
              </a:p>
            </p:txBody>
          </p:sp>
          <p:sp>
            <p:nvSpPr>
              <p:cNvPr id="120" name="任意多边形 78"/>
              <p:cNvSpPr/>
              <p:nvPr/>
            </p:nvSpPr>
            <p:spPr>
              <a:xfrm>
                <a:off x="4966689" y="5178468"/>
                <a:ext cx="107541" cy="134393"/>
              </a:xfrm>
              <a:custGeom>
                <a:avLst/>
                <a:gdLst>
                  <a:gd name="connsiteX0" fmla="*/ -566 w 107541"/>
                  <a:gd name="connsiteY0" fmla="*/ -187 h 134393"/>
                  <a:gd name="connsiteX1" fmla="*/ 106975 w 107541"/>
                  <a:gd name="connsiteY1" fmla="*/ 134207 h 134393"/>
                </a:gdLst>
                <a:ahLst/>
                <a:cxnLst>
                  <a:cxn ang="0">
                    <a:pos x="connsiteX0" y="connsiteY0"/>
                  </a:cxn>
                  <a:cxn ang="0">
                    <a:pos x="connsiteX1" y="connsiteY1"/>
                  </a:cxn>
                </a:cxnLst>
                <a:rect l="l" t="t" r="r" b="b"/>
                <a:pathLst>
                  <a:path w="107541" h="134393">
                    <a:moveTo>
                      <a:pt x="-566" y="-187"/>
                    </a:moveTo>
                    <a:cubicBezTo>
                      <a:pt x="-566" y="-187"/>
                      <a:pt x="-1873" y="79260"/>
                      <a:pt x="106975" y="134207"/>
                    </a:cubicBezTo>
                  </a:path>
                </a:pathLst>
              </a:custGeom>
              <a:noFill/>
              <a:ln w="1633" cap="rnd">
                <a:solidFill>
                  <a:srgbClr val="263238"/>
                </a:solidFill>
                <a:prstDash val="solid"/>
                <a:round/>
              </a:ln>
            </p:spPr>
            <p:txBody>
              <a:bodyPr rtlCol="0" anchor="ctr"/>
              <a:lstStyle/>
              <a:p>
                <a:endParaRPr lang="zh-CN" altLang="en-US"/>
              </a:p>
            </p:txBody>
          </p:sp>
          <p:sp>
            <p:nvSpPr>
              <p:cNvPr id="121" name="任意多边形 79"/>
              <p:cNvSpPr/>
              <p:nvPr/>
            </p:nvSpPr>
            <p:spPr>
              <a:xfrm>
                <a:off x="5880395" y="4855911"/>
                <a:ext cx="304851" cy="260032"/>
              </a:xfrm>
              <a:custGeom>
                <a:avLst/>
                <a:gdLst>
                  <a:gd name="connsiteX0" fmla="*/ 304285 w 304851"/>
                  <a:gd name="connsiteY0" fmla="*/ -187 h 260032"/>
                  <a:gd name="connsiteX1" fmla="*/ 97435 w 304851"/>
                  <a:gd name="connsiteY1" fmla="*/ 208884 h 260032"/>
                  <a:gd name="connsiteX2" fmla="*/ -567 w 304851"/>
                  <a:gd name="connsiteY2" fmla="*/ 259845 h 260032"/>
                </a:gdLst>
                <a:ahLst/>
                <a:cxnLst>
                  <a:cxn ang="0">
                    <a:pos x="connsiteX0" y="connsiteY0"/>
                  </a:cxn>
                  <a:cxn ang="0">
                    <a:pos x="connsiteX1" y="connsiteY1"/>
                  </a:cxn>
                  <a:cxn ang="0">
                    <a:pos x="connsiteX2" y="connsiteY2"/>
                  </a:cxn>
                </a:cxnLst>
                <a:rect l="l" t="t" r="r" b="b"/>
                <a:pathLst>
                  <a:path w="304851" h="260032">
                    <a:moveTo>
                      <a:pt x="304285" y="-187"/>
                    </a:moveTo>
                    <a:cubicBezTo>
                      <a:pt x="304285" y="-187"/>
                      <a:pt x="132063" y="125647"/>
                      <a:pt x="97435" y="208884"/>
                    </a:cubicBezTo>
                    <a:cubicBezTo>
                      <a:pt x="63481" y="223271"/>
                      <a:pt x="30709" y="240310"/>
                      <a:pt x="-567" y="259845"/>
                    </a:cubicBezTo>
                  </a:path>
                </a:pathLst>
              </a:custGeom>
              <a:noFill/>
              <a:ln w="1633" cap="rnd">
                <a:solidFill>
                  <a:srgbClr val="263238"/>
                </a:solidFill>
                <a:prstDash val="solid"/>
                <a:round/>
              </a:ln>
            </p:spPr>
            <p:txBody>
              <a:bodyPr rtlCol="0" anchor="ctr"/>
              <a:lstStyle/>
              <a:p>
                <a:endParaRPr lang="zh-CN" altLang="en-US"/>
              </a:p>
            </p:txBody>
          </p:sp>
          <p:sp>
            <p:nvSpPr>
              <p:cNvPr id="122" name="任意多边形 80"/>
              <p:cNvSpPr/>
              <p:nvPr/>
            </p:nvSpPr>
            <p:spPr>
              <a:xfrm>
                <a:off x="5952275" y="4963451"/>
                <a:ext cx="18020" cy="107541"/>
              </a:xfrm>
              <a:custGeom>
                <a:avLst/>
                <a:gdLst>
                  <a:gd name="connsiteX0" fmla="*/ 17454 w 18020"/>
                  <a:gd name="connsiteY0" fmla="*/ -187 h 107541"/>
                  <a:gd name="connsiteX1" fmla="*/ 7588 w 18020"/>
                  <a:gd name="connsiteY1" fmla="*/ 107354 h 107541"/>
                </a:gdLst>
                <a:ahLst/>
                <a:cxnLst>
                  <a:cxn ang="0">
                    <a:pos x="connsiteX0" y="connsiteY0"/>
                  </a:cxn>
                  <a:cxn ang="0">
                    <a:pos x="connsiteX1" y="connsiteY1"/>
                  </a:cxn>
                </a:cxnLst>
                <a:rect l="l" t="t" r="r" b="b"/>
                <a:pathLst>
                  <a:path w="18020" h="107541">
                    <a:moveTo>
                      <a:pt x="17454" y="-187"/>
                    </a:moveTo>
                    <a:cubicBezTo>
                      <a:pt x="-2428" y="32160"/>
                      <a:pt x="-6073" y="71930"/>
                      <a:pt x="7588" y="107354"/>
                    </a:cubicBezTo>
                  </a:path>
                </a:pathLst>
              </a:custGeom>
              <a:noFill/>
              <a:ln w="1633" cap="rnd">
                <a:solidFill>
                  <a:srgbClr val="263238"/>
                </a:solidFill>
                <a:prstDash val="solid"/>
                <a:round/>
              </a:ln>
            </p:spPr>
            <p:txBody>
              <a:bodyPr rtlCol="0" anchor="ctr"/>
              <a:lstStyle/>
              <a:p>
                <a:endParaRPr lang="zh-CN" altLang="en-US"/>
              </a:p>
            </p:txBody>
          </p:sp>
          <p:sp>
            <p:nvSpPr>
              <p:cNvPr id="123" name="任意多边形 81"/>
              <p:cNvSpPr/>
              <p:nvPr/>
            </p:nvSpPr>
            <p:spPr>
              <a:xfrm>
                <a:off x="5979247" y="4873812"/>
                <a:ext cx="26917" cy="44819"/>
              </a:xfrm>
              <a:custGeom>
                <a:avLst/>
                <a:gdLst>
                  <a:gd name="connsiteX0" fmla="*/ 26351 w 26917"/>
                  <a:gd name="connsiteY0" fmla="*/ -187 h 44819"/>
                  <a:gd name="connsiteX1" fmla="*/ -567 w 26917"/>
                  <a:gd name="connsiteY1" fmla="*/ 44633 h 44819"/>
                </a:gdLst>
                <a:ahLst/>
                <a:cxnLst>
                  <a:cxn ang="0">
                    <a:pos x="connsiteX0" y="connsiteY0"/>
                  </a:cxn>
                  <a:cxn ang="0">
                    <a:pos x="connsiteX1" y="connsiteY1"/>
                  </a:cxn>
                </a:cxnLst>
                <a:rect l="l" t="t" r="r" b="b"/>
                <a:pathLst>
                  <a:path w="26917" h="44819">
                    <a:moveTo>
                      <a:pt x="26351" y="-187"/>
                    </a:moveTo>
                    <a:cubicBezTo>
                      <a:pt x="16133" y="13971"/>
                      <a:pt x="7130" y="28959"/>
                      <a:pt x="-567" y="44633"/>
                    </a:cubicBezTo>
                  </a:path>
                </a:pathLst>
              </a:custGeom>
              <a:noFill/>
              <a:ln w="1633" cap="rnd">
                <a:solidFill>
                  <a:srgbClr val="263238"/>
                </a:solidFill>
                <a:prstDash val="solid"/>
                <a:round/>
              </a:ln>
            </p:spPr>
            <p:txBody>
              <a:bodyPr rtlCol="0" anchor="ctr"/>
              <a:lstStyle/>
              <a:p>
                <a:endParaRPr lang="zh-CN" altLang="en-US"/>
              </a:p>
            </p:txBody>
          </p:sp>
          <p:sp>
            <p:nvSpPr>
              <p:cNvPr id="124" name="任意多边形 82"/>
              <p:cNvSpPr/>
              <p:nvPr/>
            </p:nvSpPr>
            <p:spPr>
              <a:xfrm>
                <a:off x="5683346" y="4864862"/>
                <a:ext cx="71868" cy="143736"/>
              </a:xfrm>
              <a:custGeom>
                <a:avLst/>
                <a:gdLst>
                  <a:gd name="connsiteX0" fmla="*/ 71301 w 71868"/>
                  <a:gd name="connsiteY0" fmla="*/ -187 h 143736"/>
                  <a:gd name="connsiteX1" fmla="*/ -567 w 71868"/>
                  <a:gd name="connsiteY1" fmla="*/ 143549 h 143736"/>
                </a:gdLst>
                <a:ahLst/>
                <a:cxnLst>
                  <a:cxn ang="0">
                    <a:pos x="connsiteX0" y="connsiteY0"/>
                  </a:cxn>
                  <a:cxn ang="0">
                    <a:pos x="connsiteX1" y="connsiteY1"/>
                  </a:cxn>
                </a:cxnLst>
                <a:rect l="l" t="t" r="r" b="b"/>
                <a:pathLst>
                  <a:path w="71868" h="143736">
                    <a:moveTo>
                      <a:pt x="71301" y="-187"/>
                    </a:moveTo>
                    <a:cubicBezTo>
                      <a:pt x="71301" y="-187"/>
                      <a:pt x="13872" y="78999"/>
                      <a:pt x="-567" y="143549"/>
                    </a:cubicBezTo>
                  </a:path>
                </a:pathLst>
              </a:custGeom>
              <a:noFill/>
              <a:ln w="1633" cap="rnd">
                <a:solidFill>
                  <a:srgbClr val="263238"/>
                </a:solidFill>
                <a:prstDash val="solid"/>
                <a:round/>
              </a:ln>
            </p:spPr>
            <p:txBody>
              <a:bodyPr rtlCol="0" anchor="ctr"/>
              <a:lstStyle/>
              <a:p>
                <a:endParaRPr lang="zh-CN" altLang="en-US"/>
              </a:p>
            </p:txBody>
          </p:sp>
          <p:sp>
            <p:nvSpPr>
              <p:cNvPr id="125" name="任意多边形 83"/>
              <p:cNvSpPr/>
              <p:nvPr/>
            </p:nvSpPr>
            <p:spPr>
              <a:xfrm>
                <a:off x="5369870" y="5330829"/>
                <a:ext cx="62721" cy="8950"/>
              </a:xfrm>
              <a:custGeom>
                <a:avLst/>
                <a:gdLst>
                  <a:gd name="connsiteX0" fmla="*/ 62155 w 62721"/>
                  <a:gd name="connsiteY0" fmla="*/ 8764 h 8950"/>
                  <a:gd name="connsiteX1" fmla="*/ -567 w 62721"/>
                  <a:gd name="connsiteY1" fmla="*/ -187 h 8950"/>
                </a:gdLst>
                <a:ahLst/>
                <a:cxnLst>
                  <a:cxn ang="0">
                    <a:pos x="connsiteX0" y="connsiteY0"/>
                  </a:cxn>
                  <a:cxn ang="0">
                    <a:pos x="connsiteX1" y="connsiteY1"/>
                  </a:cxn>
                </a:cxnLst>
                <a:rect l="l" t="t" r="r" b="b"/>
                <a:pathLst>
                  <a:path w="62721" h="8950">
                    <a:moveTo>
                      <a:pt x="62155" y="8764"/>
                    </a:moveTo>
                    <a:cubicBezTo>
                      <a:pt x="41058" y="7313"/>
                      <a:pt x="20092" y="4321"/>
                      <a:pt x="-567" y="-187"/>
                    </a:cubicBezTo>
                  </a:path>
                </a:pathLst>
              </a:custGeom>
              <a:noFill/>
              <a:ln w="1633" cap="rnd">
                <a:solidFill>
                  <a:srgbClr val="263238"/>
                </a:solidFill>
                <a:prstDash val="solid"/>
                <a:round/>
              </a:ln>
            </p:spPr>
            <p:txBody>
              <a:bodyPr rtlCol="0" anchor="ctr"/>
              <a:lstStyle/>
              <a:p>
                <a:endParaRPr lang="zh-CN" altLang="en-US"/>
              </a:p>
            </p:txBody>
          </p:sp>
          <p:sp>
            <p:nvSpPr>
              <p:cNvPr id="126" name="任意多边形 84"/>
              <p:cNvSpPr/>
              <p:nvPr/>
            </p:nvSpPr>
            <p:spPr>
              <a:xfrm>
                <a:off x="5477411" y="5286009"/>
                <a:ext cx="501770" cy="53770"/>
              </a:xfrm>
              <a:custGeom>
                <a:avLst/>
                <a:gdLst>
                  <a:gd name="connsiteX0" fmla="*/ 501204 w 501770"/>
                  <a:gd name="connsiteY0" fmla="*/ -187 h 53770"/>
                  <a:gd name="connsiteX1" fmla="*/ -567 w 501770"/>
                  <a:gd name="connsiteY1" fmla="*/ 53584 h 53770"/>
                </a:gdLst>
                <a:ahLst/>
                <a:cxnLst>
                  <a:cxn ang="0">
                    <a:pos x="connsiteX0" y="connsiteY0"/>
                  </a:cxn>
                  <a:cxn ang="0">
                    <a:pos x="connsiteX1" y="connsiteY1"/>
                  </a:cxn>
                </a:cxnLst>
                <a:rect l="l" t="t" r="r" b="b"/>
                <a:pathLst>
                  <a:path w="501770" h="53770">
                    <a:moveTo>
                      <a:pt x="501204" y="-187"/>
                    </a:moveTo>
                    <a:cubicBezTo>
                      <a:pt x="335548" y="30410"/>
                      <a:pt x="167807" y="48383"/>
                      <a:pt x="-567" y="53584"/>
                    </a:cubicBezTo>
                  </a:path>
                </a:pathLst>
              </a:custGeom>
              <a:noFill/>
              <a:ln w="1633" cap="rnd">
                <a:solidFill>
                  <a:srgbClr val="263238"/>
                </a:solidFill>
                <a:prstDash val="solid"/>
                <a:round/>
              </a:ln>
            </p:spPr>
            <p:txBody>
              <a:bodyPr rtlCol="0" anchor="ctr"/>
              <a:lstStyle/>
              <a:p>
                <a:endParaRPr lang="zh-CN" altLang="en-US"/>
              </a:p>
            </p:txBody>
          </p:sp>
          <p:sp>
            <p:nvSpPr>
              <p:cNvPr id="127" name="任意多边形 85"/>
              <p:cNvSpPr/>
              <p:nvPr/>
            </p:nvSpPr>
            <p:spPr>
              <a:xfrm>
                <a:off x="4800935" y="3991271"/>
                <a:ext cx="931868" cy="770688"/>
              </a:xfrm>
              <a:custGeom>
                <a:avLst/>
                <a:gdLst>
                  <a:gd name="connsiteX0" fmla="*/ -567 w 931868"/>
                  <a:gd name="connsiteY0" fmla="*/ 102976 h 770688"/>
                  <a:gd name="connsiteX1" fmla="*/ 68231 w 931868"/>
                  <a:gd name="connsiteY1" fmla="*/ 681058 h 770688"/>
                  <a:gd name="connsiteX2" fmla="*/ 275407 w 931868"/>
                  <a:gd name="connsiteY2" fmla="*/ 731301 h 770688"/>
                  <a:gd name="connsiteX3" fmla="*/ 878316 w 931868"/>
                  <a:gd name="connsiteY3" fmla="*/ 770502 h 770688"/>
                  <a:gd name="connsiteX4" fmla="*/ 931302 w 931868"/>
                  <a:gd name="connsiteY4" fmla="*/ 613698 h 770688"/>
                  <a:gd name="connsiteX5" fmla="*/ 553798 w 931868"/>
                  <a:gd name="connsiteY5" fmla="*/ 545031 h 770688"/>
                  <a:gd name="connsiteX6" fmla="*/ 285926 w 931868"/>
                  <a:gd name="connsiteY6" fmla="*/ 474927 h 770688"/>
                  <a:gd name="connsiteX7" fmla="*/ 308009 w 931868"/>
                  <a:gd name="connsiteY7" fmla="*/ 278204 h 770688"/>
                  <a:gd name="connsiteX8" fmla="*/ 308009 w 931868"/>
                  <a:gd name="connsiteY8" fmla="*/ -187 h 770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31868" h="770688">
                    <a:moveTo>
                      <a:pt x="-567" y="102976"/>
                    </a:moveTo>
                    <a:cubicBezTo>
                      <a:pt x="-567" y="102976"/>
                      <a:pt x="30990" y="649698"/>
                      <a:pt x="68231" y="681058"/>
                    </a:cubicBezTo>
                    <a:cubicBezTo>
                      <a:pt x="105471" y="712419"/>
                      <a:pt x="164207" y="722088"/>
                      <a:pt x="275407" y="731301"/>
                    </a:cubicBezTo>
                    <a:cubicBezTo>
                      <a:pt x="386607" y="740513"/>
                      <a:pt x="878316" y="770502"/>
                      <a:pt x="878316" y="770502"/>
                    </a:cubicBezTo>
                    <a:lnTo>
                      <a:pt x="931302" y="613698"/>
                    </a:lnTo>
                    <a:cubicBezTo>
                      <a:pt x="931302" y="613698"/>
                      <a:pt x="669963" y="587042"/>
                      <a:pt x="553798" y="545031"/>
                    </a:cubicBezTo>
                    <a:cubicBezTo>
                      <a:pt x="466282" y="515343"/>
                      <a:pt x="376767" y="491914"/>
                      <a:pt x="285926" y="474927"/>
                    </a:cubicBezTo>
                    <a:cubicBezTo>
                      <a:pt x="285926" y="474927"/>
                      <a:pt x="308009" y="337724"/>
                      <a:pt x="308009" y="278204"/>
                    </a:cubicBezTo>
                    <a:lnTo>
                      <a:pt x="308009" y="-187"/>
                    </a:lnTo>
                  </a:path>
                </a:pathLst>
              </a:custGeom>
              <a:solidFill>
                <a:srgbClr val="F49C92"/>
              </a:solidFill>
              <a:ln w="6531" cap="flat">
                <a:noFill/>
                <a:prstDash val="solid"/>
                <a:miter/>
              </a:ln>
            </p:spPr>
            <p:txBody>
              <a:bodyPr rtlCol="0" anchor="ctr"/>
              <a:lstStyle/>
              <a:p>
                <a:endParaRPr lang="zh-CN" altLang="en-US"/>
              </a:p>
            </p:txBody>
          </p:sp>
          <p:sp>
            <p:nvSpPr>
              <p:cNvPr id="128" name="任意多边形 86"/>
              <p:cNvSpPr/>
              <p:nvPr/>
            </p:nvSpPr>
            <p:spPr>
              <a:xfrm>
                <a:off x="4765092" y="3489500"/>
                <a:ext cx="403197" cy="672098"/>
              </a:xfrm>
              <a:custGeom>
                <a:avLst/>
                <a:gdLst>
                  <a:gd name="connsiteX0" fmla="*/ 132102 w 403197"/>
                  <a:gd name="connsiteY0" fmla="*/ -187 h 672098"/>
                  <a:gd name="connsiteX1" fmla="*/ 16329 w 403197"/>
                  <a:gd name="connsiteY1" fmla="*/ 607426 h 672098"/>
                  <a:gd name="connsiteX2" fmla="*/ 33577 w 403197"/>
                  <a:gd name="connsiteY2" fmla="*/ 671911 h 672098"/>
                  <a:gd name="connsiteX3" fmla="*/ 325623 w 403197"/>
                  <a:gd name="connsiteY3" fmla="*/ 649175 h 672098"/>
                  <a:gd name="connsiteX4" fmla="*/ 394029 w 403197"/>
                  <a:gd name="connsiteY4" fmla="*/ 579593 h 672098"/>
                  <a:gd name="connsiteX5" fmla="*/ 347772 w 403197"/>
                  <a:gd name="connsiteY5" fmla="*/ 184579 h 672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3197" h="672098">
                    <a:moveTo>
                      <a:pt x="132102" y="-187"/>
                    </a:moveTo>
                    <a:cubicBezTo>
                      <a:pt x="10187" y="73510"/>
                      <a:pt x="-25812" y="243773"/>
                      <a:pt x="16329" y="607426"/>
                    </a:cubicBezTo>
                    <a:cubicBezTo>
                      <a:pt x="16329" y="607426"/>
                      <a:pt x="-19671" y="650416"/>
                      <a:pt x="33577" y="671911"/>
                    </a:cubicBezTo>
                    <a:cubicBezTo>
                      <a:pt x="33577" y="671911"/>
                      <a:pt x="232979" y="598736"/>
                      <a:pt x="325623" y="649175"/>
                    </a:cubicBezTo>
                    <a:cubicBezTo>
                      <a:pt x="418268" y="699613"/>
                      <a:pt x="394029" y="579593"/>
                      <a:pt x="394029" y="579593"/>
                    </a:cubicBezTo>
                    <a:cubicBezTo>
                      <a:pt x="394029" y="579593"/>
                      <a:pt x="432184" y="245145"/>
                      <a:pt x="347772" y="184579"/>
                    </a:cubicBezTo>
                  </a:path>
                </a:pathLst>
              </a:custGeom>
              <a:solidFill>
                <a:srgbClr val="F1C649"/>
              </a:solidFill>
              <a:ln w="6531" cap="flat">
                <a:noFill/>
                <a:prstDash val="solid"/>
                <a:miter/>
              </a:ln>
            </p:spPr>
            <p:txBody>
              <a:bodyPr rtlCol="0" anchor="ctr"/>
              <a:lstStyle/>
              <a:p>
                <a:endParaRPr lang="zh-CN" altLang="en-US"/>
              </a:p>
            </p:txBody>
          </p:sp>
          <p:sp>
            <p:nvSpPr>
              <p:cNvPr id="129" name="任意多边形 87"/>
              <p:cNvSpPr/>
              <p:nvPr/>
            </p:nvSpPr>
            <p:spPr>
              <a:xfrm>
                <a:off x="5119442" y="3628336"/>
                <a:ext cx="53413" cy="528688"/>
              </a:xfrm>
              <a:custGeom>
                <a:avLst/>
                <a:gdLst>
                  <a:gd name="connsiteX0" fmla="*/ -110 w 53413"/>
                  <a:gd name="connsiteY0" fmla="*/ -187 h 528688"/>
                  <a:gd name="connsiteX1" fmla="*/ 12957 w 53413"/>
                  <a:gd name="connsiteY1" fmla="*/ 422398 h 528688"/>
                  <a:gd name="connsiteX2" fmla="*/ 26024 w 53413"/>
                  <a:gd name="connsiteY2" fmla="*/ 497729 h 528688"/>
                  <a:gd name="connsiteX3" fmla="*/ -567 w 53413"/>
                  <a:gd name="connsiteY3" fmla="*/ 528502 h 528688"/>
                </a:gdLst>
                <a:ahLst/>
                <a:cxnLst>
                  <a:cxn ang="0">
                    <a:pos x="connsiteX0" y="connsiteY0"/>
                  </a:cxn>
                  <a:cxn ang="0">
                    <a:pos x="connsiteX1" y="connsiteY1"/>
                  </a:cxn>
                  <a:cxn ang="0">
                    <a:pos x="connsiteX2" y="connsiteY2"/>
                  </a:cxn>
                  <a:cxn ang="0">
                    <a:pos x="connsiteX3" y="connsiteY3"/>
                  </a:cxn>
                </a:cxnLst>
                <a:rect l="l" t="t" r="r" b="b"/>
                <a:pathLst>
                  <a:path w="53413" h="528688">
                    <a:moveTo>
                      <a:pt x="-110" y="-187"/>
                    </a:moveTo>
                    <a:cubicBezTo>
                      <a:pt x="-110" y="-187"/>
                      <a:pt x="109783" y="119637"/>
                      <a:pt x="12957" y="422398"/>
                    </a:cubicBezTo>
                    <a:cubicBezTo>
                      <a:pt x="19171" y="447153"/>
                      <a:pt x="23541" y="472327"/>
                      <a:pt x="26024" y="497729"/>
                    </a:cubicBezTo>
                    <a:cubicBezTo>
                      <a:pt x="26024" y="517983"/>
                      <a:pt x="-567" y="528502"/>
                      <a:pt x="-567" y="528502"/>
                    </a:cubicBezTo>
                  </a:path>
                </a:pathLst>
              </a:custGeom>
              <a:noFill/>
              <a:ln w="1633" cap="rnd">
                <a:solidFill>
                  <a:srgbClr val="263238"/>
                </a:solidFill>
                <a:prstDash val="solid"/>
                <a:round/>
              </a:ln>
            </p:spPr>
            <p:txBody>
              <a:bodyPr rtlCol="0" anchor="ctr"/>
              <a:lstStyle/>
              <a:p>
                <a:endParaRPr lang="zh-CN" altLang="en-US"/>
              </a:p>
            </p:txBody>
          </p:sp>
          <p:sp>
            <p:nvSpPr>
              <p:cNvPr id="130" name="任意多边形 88"/>
              <p:cNvSpPr/>
              <p:nvPr/>
            </p:nvSpPr>
            <p:spPr>
              <a:xfrm>
                <a:off x="5154853" y="3834467"/>
                <a:ext cx="98589" cy="206065"/>
              </a:xfrm>
              <a:custGeom>
                <a:avLst/>
                <a:gdLst>
                  <a:gd name="connsiteX0" fmla="*/ 98023 w 98589"/>
                  <a:gd name="connsiteY0" fmla="*/ -187 h 206065"/>
                  <a:gd name="connsiteX1" fmla="*/ -567 w 98589"/>
                  <a:gd name="connsiteY1" fmla="*/ 205879 h 206065"/>
                </a:gdLst>
                <a:ahLst/>
                <a:cxnLst>
                  <a:cxn ang="0">
                    <a:pos x="connsiteX0" y="connsiteY0"/>
                  </a:cxn>
                  <a:cxn ang="0">
                    <a:pos x="connsiteX1" y="connsiteY1"/>
                  </a:cxn>
                </a:cxnLst>
                <a:rect l="l" t="t" r="r" b="b"/>
                <a:pathLst>
                  <a:path w="98589" h="206065">
                    <a:moveTo>
                      <a:pt x="98023" y="-187"/>
                    </a:moveTo>
                    <a:cubicBezTo>
                      <a:pt x="98023" y="-187"/>
                      <a:pt x="89791" y="143549"/>
                      <a:pt x="-567" y="205879"/>
                    </a:cubicBezTo>
                  </a:path>
                </a:pathLst>
              </a:custGeom>
              <a:noFill/>
              <a:ln w="1633" cap="rnd">
                <a:solidFill>
                  <a:srgbClr val="263238"/>
                </a:solidFill>
                <a:prstDash val="solid"/>
                <a:round/>
              </a:ln>
            </p:spPr>
            <p:txBody>
              <a:bodyPr rtlCol="0" anchor="ctr"/>
              <a:lstStyle/>
              <a:p>
                <a:endParaRPr lang="zh-CN" altLang="en-US"/>
              </a:p>
            </p:txBody>
          </p:sp>
          <p:sp>
            <p:nvSpPr>
              <p:cNvPr id="131" name="任意多边形 89"/>
              <p:cNvSpPr/>
              <p:nvPr/>
            </p:nvSpPr>
            <p:spPr>
              <a:xfrm>
                <a:off x="5271660" y="4792993"/>
                <a:ext cx="1290247" cy="89835"/>
              </a:xfrm>
              <a:custGeom>
                <a:avLst/>
                <a:gdLst>
                  <a:gd name="connsiteX0" fmla="*/ 1237016 w 1290247"/>
                  <a:gd name="connsiteY0" fmla="*/ 89648 h 89835"/>
                  <a:gd name="connsiteX1" fmla="*/ 265096 w 1290247"/>
                  <a:gd name="connsiteY1" fmla="*/ 89648 h 89835"/>
                  <a:gd name="connsiteX2" fmla="*/ 199761 w 1290247"/>
                  <a:gd name="connsiteY2" fmla="*/ 80501 h 89835"/>
                  <a:gd name="connsiteX3" fmla="*/ 8723 w 1290247"/>
                  <a:gd name="connsiteY3" fmla="*/ 26339 h 89835"/>
                  <a:gd name="connsiteX4" fmla="*/ -555 w 1290247"/>
                  <a:gd name="connsiteY4" fmla="*/ 13272 h 89835"/>
                  <a:gd name="connsiteX5" fmla="*/ 11924 w 1290247"/>
                  <a:gd name="connsiteY5" fmla="*/ -187 h 89835"/>
                  <a:gd name="connsiteX6" fmla="*/ 1277327 w 1290247"/>
                  <a:gd name="connsiteY6" fmla="*/ -187 h 89835"/>
                  <a:gd name="connsiteX7" fmla="*/ 1289676 w 1290247"/>
                  <a:gd name="connsiteY7" fmla="*/ 13272 h 89835"/>
                  <a:gd name="connsiteX8" fmla="*/ 1289676 w 1290247"/>
                  <a:gd name="connsiteY8" fmla="*/ 32872 h 89835"/>
                  <a:gd name="connsiteX9" fmla="*/ 1237016 w 1290247"/>
                  <a:gd name="connsiteY9" fmla="*/ 89648 h 89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90247" h="89835">
                    <a:moveTo>
                      <a:pt x="1237016" y="89648"/>
                    </a:moveTo>
                    <a:lnTo>
                      <a:pt x="265096" y="89648"/>
                    </a:lnTo>
                    <a:cubicBezTo>
                      <a:pt x="242993" y="89681"/>
                      <a:pt x="221002" y="86597"/>
                      <a:pt x="199761" y="80501"/>
                    </a:cubicBezTo>
                    <a:lnTo>
                      <a:pt x="8723" y="26339"/>
                    </a:lnTo>
                    <a:cubicBezTo>
                      <a:pt x="3006" y="24614"/>
                      <a:pt x="-810" y="19237"/>
                      <a:pt x="-555" y="13272"/>
                    </a:cubicBezTo>
                    <a:cubicBezTo>
                      <a:pt x="-777" y="6131"/>
                      <a:pt x="4783" y="133"/>
                      <a:pt x="11924" y="-187"/>
                    </a:cubicBezTo>
                    <a:lnTo>
                      <a:pt x="1277327" y="-187"/>
                    </a:lnTo>
                    <a:cubicBezTo>
                      <a:pt x="1284449" y="198"/>
                      <a:pt x="1289872" y="6177"/>
                      <a:pt x="1289676" y="13272"/>
                    </a:cubicBezTo>
                    <a:lnTo>
                      <a:pt x="1289676" y="32872"/>
                    </a:lnTo>
                    <a:cubicBezTo>
                      <a:pt x="1289284" y="64298"/>
                      <a:pt x="1265828" y="89648"/>
                      <a:pt x="1237016" y="89648"/>
                    </a:cubicBezTo>
                    <a:close/>
                  </a:path>
                </a:pathLst>
              </a:custGeom>
              <a:solidFill>
                <a:srgbClr val="252530"/>
              </a:solidFill>
              <a:ln w="6531" cap="flat">
                <a:noFill/>
                <a:prstDash val="solid"/>
                <a:miter/>
              </a:ln>
            </p:spPr>
            <p:txBody>
              <a:bodyPr rtlCol="0" anchor="ctr"/>
              <a:lstStyle/>
              <a:p>
                <a:endParaRPr lang="zh-CN" altLang="en-US"/>
              </a:p>
            </p:txBody>
          </p:sp>
          <p:sp>
            <p:nvSpPr>
              <p:cNvPr id="132" name="任意多边形 90"/>
              <p:cNvSpPr/>
              <p:nvPr/>
            </p:nvSpPr>
            <p:spPr>
              <a:xfrm>
                <a:off x="5271660" y="4792993"/>
                <a:ext cx="1290247" cy="89835"/>
              </a:xfrm>
              <a:custGeom>
                <a:avLst/>
                <a:gdLst>
                  <a:gd name="connsiteX0" fmla="*/ 1237016 w 1290247"/>
                  <a:gd name="connsiteY0" fmla="*/ 89648 h 89835"/>
                  <a:gd name="connsiteX1" fmla="*/ 265096 w 1290247"/>
                  <a:gd name="connsiteY1" fmla="*/ 89648 h 89835"/>
                  <a:gd name="connsiteX2" fmla="*/ 199761 w 1290247"/>
                  <a:gd name="connsiteY2" fmla="*/ 80501 h 89835"/>
                  <a:gd name="connsiteX3" fmla="*/ 8723 w 1290247"/>
                  <a:gd name="connsiteY3" fmla="*/ 26339 h 89835"/>
                  <a:gd name="connsiteX4" fmla="*/ -555 w 1290247"/>
                  <a:gd name="connsiteY4" fmla="*/ 13272 h 89835"/>
                  <a:gd name="connsiteX5" fmla="*/ 11924 w 1290247"/>
                  <a:gd name="connsiteY5" fmla="*/ -187 h 89835"/>
                  <a:gd name="connsiteX6" fmla="*/ 1277327 w 1290247"/>
                  <a:gd name="connsiteY6" fmla="*/ -187 h 89835"/>
                  <a:gd name="connsiteX7" fmla="*/ 1289676 w 1290247"/>
                  <a:gd name="connsiteY7" fmla="*/ 13272 h 89835"/>
                  <a:gd name="connsiteX8" fmla="*/ 1289676 w 1290247"/>
                  <a:gd name="connsiteY8" fmla="*/ 32872 h 89835"/>
                  <a:gd name="connsiteX9" fmla="*/ 1237016 w 1290247"/>
                  <a:gd name="connsiteY9" fmla="*/ 89648 h 89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90247" h="89835">
                    <a:moveTo>
                      <a:pt x="1237016" y="89648"/>
                    </a:moveTo>
                    <a:lnTo>
                      <a:pt x="265096" y="89648"/>
                    </a:lnTo>
                    <a:cubicBezTo>
                      <a:pt x="242993" y="89681"/>
                      <a:pt x="221002" y="86597"/>
                      <a:pt x="199761" y="80501"/>
                    </a:cubicBezTo>
                    <a:lnTo>
                      <a:pt x="8723" y="26339"/>
                    </a:lnTo>
                    <a:cubicBezTo>
                      <a:pt x="3006" y="24614"/>
                      <a:pt x="-810" y="19237"/>
                      <a:pt x="-555" y="13272"/>
                    </a:cubicBezTo>
                    <a:cubicBezTo>
                      <a:pt x="-777" y="6131"/>
                      <a:pt x="4783" y="133"/>
                      <a:pt x="11924" y="-187"/>
                    </a:cubicBezTo>
                    <a:lnTo>
                      <a:pt x="1277327" y="-187"/>
                    </a:lnTo>
                    <a:cubicBezTo>
                      <a:pt x="1284449" y="198"/>
                      <a:pt x="1289872" y="6177"/>
                      <a:pt x="1289676" y="13272"/>
                    </a:cubicBezTo>
                    <a:lnTo>
                      <a:pt x="1289676" y="32872"/>
                    </a:lnTo>
                    <a:cubicBezTo>
                      <a:pt x="1289284" y="64298"/>
                      <a:pt x="1265828" y="89648"/>
                      <a:pt x="1237016" y="89648"/>
                    </a:cubicBezTo>
                    <a:close/>
                  </a:path>
                </a:pathLst>
              </a:custGeom>
              <a:noFill/>
              <a:ln w="1633" cap="rnd">
                <a:solidFill>
                  <a:srgbClr val="263238"/>
                </a:solidFill>
                <a:prstDash val="solid"/>
                <a:round/>
              </a:ln>
            </p:spPr>
            <p:txBody>
              <a:bodyPr rtlCol="0" anchor="ctr"/>
              <a:lstStyle/>
              <a:p>
                <a:endParaRPr lang="zh-CN" altLang="en-US"/>
              </a:p>
            </p:txBody>
          </p:sp>
          <p:sp>
            <p:nvSpPr>
              <p:cNvPr id="133" name="任意多边形 91"/>
              <p:cNvSpPr/>
              <p:nvPr/>
            </p:nvSpPr>
            <p:spPr>
              <a:xfrm>
                <a:off x="5603081" y="4067429"/>
                <a:ext cx="1218744" cy="761592"/>
              </a:xfrm>
              <a:custGeom>
                <a:avLst/>
                <a:gdLst>
                  <a:gd name="connsiteX0" fmla="*/ 996671 w 1218744"/>
                  <a:gd name="connsiteY0" fmla="*/ 761377 h 761592"/>
                  <a:gd name="connsiteX1" fmla="*/ 23576 w 1218744"/>
                  <a:gd name="connsiteY1" fmla="*/ 761377 h 761592"/>
                  <a:gd name="connsiteX2" fmla="*/ -533 w 1218744"/>
                  <a:gd name="connsiteY2" fmla="*/ 739542 h 761592"/>
                  <a:gd name="connsiteX3" fmla="*/ -533 w 1218744"/>
                  <a:gd name="connsiteY3" fmla="*/ 739489 h 761592"/>
                  <a:gd name="connsiteX4" fmla="*/ 839 w 1218744"/>
                  <a:gd name="connsiteY4" fmla="*/ 730408 h 761592"/>
                  <a:gd name="connsiteX5" fmla="*/ 181359 w 1218744"/>
                  <a:gd name="connsiteY5" fmla="*/ 30934 h 761592"/>
                  <a:gd name="connsiteX6" fmla="*/ 220560 w 1218744"/>
                  <a:gd name="connsiteY6" fmla="*/ -165 h 761592"/>
                  <a:gd name="connsiteX7" fmla="*/ 1194048 w 1218744"/>
                  <a:gd name="connsiteY7" fmla="*/ -165 h 761592"/>
                  <a:gd name="connsiteX8" fmla="*/ 1218156 w 1218744"/>
                  <a:gd name="connsiteY8" fmla="*/ 21944 h 761592"/>
                  <a:gd name="connsiteX9" fmla="*/ 1218156 w 1218744"/>
                  <a:gd name="connsiteY9" fmla="*/ 22049 h 761592"/>
                  <a:gd name="connsiteX10" fmla="*/ 1216719 w 1218744"/>
                  <a:gd name="connsiteY10" fmla="*/ 30934 h 761592"/>
                  <a:gd name="connsiteX11" fmla="*/ 1036133 w 1218744"/>
                  <a:gd name="connsiteY11" fmla="*/ 730408 h 761592"/>
                  <a:gd name="connsiteX12" fmla="*/ 996671 w 1218744"/>
                  <a:gd name="connsiteY12" fmla="*/ 761377 h 761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8744" h="761592">
                    <a:moveTo>
                      <a:pt x="996671" y="761377"/>
                    </a:moveTo>
                    <a:lnTo>
                      <a:pt x="23576" y="761377"/>
                    </a:lnTo>
                    <a:cubicBezTo>
                      <a:pt x="10888" y="762004"/>
                      <a:pt x="94" y="752230"/>
                      <a:pt x="-533" y="739542"/>
                    </a:cubicBezTo>
                    <a:cubicBezTo>
                      <a:pt x="-533" y="739522"/>
                      <a:pt x="-533" y="739509"/>
                      <a:pt x="-533" y="739489"/>
                    </a:cubicBezTo>
                    <a:cubicBezTo>
                      <a:pt x="-703" y="736399"/>
                      <a:pt x="-232" y="733309"/>
                      <a:pt x="839" y="730408"/>
                    </a:cubicBezTo>
                    <a:lnTo>
                      <a:pt x="181359" y="30934"/>
                    </a:lnTo>
                    <a:cubicBezTo>
                      <a:pt x="186390" y="13222"/>
                      <a:pt x="202168" y="704"/>
                      <a:pt x="220560" y="-165"/>
                    </a:cubicBezTo>
                    <a:lnTo>
                      <a:pt x="1194048" y="-165"/>
                    </a:lnTo>
                    <a:cubicBezTo>
                      <a:pt x="1206788" y="-714"/>
                      <a:pt x="1217633" y="9184"/>
                      <a:pt x="1218156" y="21944"/>
                    </a:cubicBezTo>
                    <a:cubicBezTo>
                      <a:pt x="1218156" y="21977"/>
                      <a:pt x="1218156" y="22016"/>
                      <a:pt x="1218156" y="22049"/>
                    </a:cubicBezTo>
                    <a:cubicBezTo>
                      <a:pt x="1218287" y="25080"/>
                      <a:pt x="1217830" y="28105"/>
                      <a:pt x="1216719" y="30934"/>
                    </a:cubicBezTo>
                    <a:lnTo>
                      <a:pt x="1036133" y="730408"/>
                    </a:lnTo>
                    <a:cubicBezTo>
                      <a:pt x="1031102" y="748205"/>
                      <a:pt x="1015161" y="760717"/>
                      <a:pt x="996671" y="761377"/>
                    </a:cubicBezTo>
                    <a:close/>
                  </a:path>
                </a:pathLst>
              </a:custGeom>
              <a:solidFill>
                <a:srgbClr val="6D7992"/>
              </a:solidFill>
              <a:ln w="6531" cap="flat">
                <a:noFill/>
                <a:prstDash val="solid"/>
                <a:miter/>
              </a:ln>
            </p:spPr>
            <p:txBody>
              <a:bodyPr rtlCol="0" anchor="ctr"/>
              <a:lstStyle/>
              <a:p>
                <a:endParaRPr lang="zh-CN" altLang="en-US"/>
              </a:p>
            </p:txBody>
          </p:sp>
          <p:sp>
            <p:nvSpPr>
              <p:cNvPr id="134" name="任意多边形 92"/>
              <p:cNvSpPr/>
              <p:nvPr/>
            </p:nvSpPr>
            <p:spPr>
              <a:xfrm>
                <a:off x="5603081" y="4067429"/>
                <a:ext cx="1218744" cy="761592"/>
              </a:xfrm>
              <a:custGeom>
                <a:avLst/>
                <a:gdLst>
                  <a:gd name="connsiteX0" fmla="*/ 996671 w 1218744"/>
                  <a:gd name="connsiteY0" fmla="*/ 761377 h 761592"/>
                  <a:gd name="connsiteX1" fmla="*/ 23576 w 1218744"/>
                  <a:gd name="connsiteY1" fmla="*/ 761377 h 761592"/>
                  <a:gd name="connsiteX2" fmla="*/ -533 w 1218744"/>
                  <a:gd name="connsiteY2" fmla="*/ 739542 h 761592"/>
                  <a:gd name="connsiteX3" fmla="*/ -533 w 1218744"/>
                  <a:gd name="connsiteY3" fmla="*/ 739489 h 761592"/>
                  <a:gd name="connsiteX4" fmla="*/ 839 w 1218744"/>
                  <a:gd name="connsiteY4" fmla="*/ 730408 h 761592"/>
                  <a:gd name="connsiteX5" fmla="*/ 181359 w 1218744"/>
                  <a:gd name="connsiteY5" fmla="*/ 30934 h 761592"/>
                  <a:gd name="connsiteX6" fmla="*/ 220560 w 1218744"/>
                  <a:gd name="connsiteY6" fmla="*/ -165 h 761592"/>
                  <a:gd name="connsiteX7" fmla="*/ 1194048 w 1218744"/>
                  <a:gd name="connsiteY7" fmla="*/ -165 h 761592"/>
                  <a:gd name="connsiteX8" fmla="*/ 1218156 w 1218744"/>
                  <a:gd name="connsiteY8" fmla="*/ 21944 h 761592"/>
                  <a:gd name="connsiteX9" fmla="*/ 1218156 w 1218744"/>
                  <a:gd name="connsiteY9" fmla="*/ 22049 h 761592"/>
                  <a:gd name="connsiteX10" fmla="*/ 1216719 w 1218744"/>
                  <a:gd name="connsiteY10" fmla="*/ 30934 h 761592"/>
                  <a:gd name="connsiteX11" fmla="*/ 1036133 w 1218744"/>
                  <a:gd name="connsiteY11" fmla="*/ 730408 h 761592"/>
                  <a:gd name="connsiteX12" fmla="*/ 996671 w 1218744"/>
                  <a:gd name="connsiteY12" fmla="*/ 761377 h 761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8744" h="761592">
                    <a:moveTo>
                      <a:pt x="996671" y="761377"/>
                    </a:moveTo>
                    <a:lnTo>
                      <a:pt x="23576" y="761377"/>
                    </a:lnTo>
                    <a:cubicBezTo>
                      <a:pt x="10888" y="762004"/>
                      <a:pt x="94" y="752230"/>
                      <a:pt x="-533" y="739542"/>
                    </a:cubicBezTo>
                    <a:cubicBezTo>
                      <a:pt x="-533" y="739522"/>
                      <a:pt x="-533" y="739509"/>
                      <a:pt x="-533" y="739489"/>
                    </a:cubicBezTo>
                    <a:cubicBezTo>
                      <a:pt x="-703" y="736399"/>
                      <a:pt x="-232" y="733309"/>
                      <a:pt x="839" y="730408"/>
                    </a:cubicBezTo>
                    <a:lnTo>
                      <a:pt x="181359" y="30934"/>
                    </a:lnTo>
                    <a:cubicBezTo>
                      <a:pt x="186390" y="13222"/>
                      <a:pt x="202168" y="704"/>
                      <a:pt x="220560" y="-165"/>
                    </a:cubicBezTo>
                    <a:lnTo>
                      <a:pt x="1194048" y="-165"/>
                    </a:lnTo>
                    <a:cubicBezTo>
                      <a:pt x="1206788" y="-714"/>
                      <a:pt x="1217633" y="9184"/>
                      <a:pt x="1218156" y="21944"/>
                    </a:cubicBezTo>
                    <a:cubicBezTo>
                      <a:pt x="1218156" y="21977"/>
                      <a:pt x="1218156" y="22016"/>
                      <a:pt x="1218156" y="22049"/>
                    </a:cubicBezTo>
                    <a:cubicBezTo>
                      <a:pt x="1218287" y="25080"/>
                      <a:pt x="1217830" y="28105"/>
                      <a:pt x="1216719" y="30934"/>
                    </a:cubicBezTo>
                    <a:lnTo>
                      <a:pt x="1036133" y="730408"/>
                    </a:lnTo>
                    <a:cubicBezTo>
                      <a:pt x="1031102" y="748205"/>
                      <a:pt x="1015161" y="760717"/>
                      <a:pt x="996671" y="761377"/>
                    </a:cubicBezTo>
                    <a:close/>
                  </a:path>
                </a:pathLst>
              </a:custGeom>
              <a:noFill/>
              <a:ln w="1633" cap="rnd">
                <a:solidFill>
                  <a:srgbClr val="263238"/>
                </a:solidFill>
                <a:prstDash val="solid"/>
                <a:round/>
              </a:ln>
            </p:spPr>
            <p:txBody>
              <a:bodyPr rtlCol="0" anchor="ctr"/>
              <a:lstStyle/>
              <a:p>
                <a:endParaRPr lang="zh-CN" altLang="en-US"/>
              </a:p>
            </p:txBody>
          </p:sp>
          <p:sp>
            <p:nvSpPr>
              <p:cNvPr id="140" name="任意多边形 93"/>
              <p:cNvSpPr/>
              <p:nvPr/>
            </p:nvSpPr>
            <p:spPr>
              <a:xfrm>
                <a:off x="6767641" y="4085353"/>
                <a:ext cx="17901" cy="6533"/>
              </a:xfrm>
              <a:custGeom>
                <a:avLst/>
                <a:gdLst>
                  <a:gd name="connsiteX0" fmla="*/ 0 w 17901"/>
                  <a:gd name="connsiteY0" fmla="*/ 0 h 6533"/>
                  <a:gd name="connsiteX1" fmla="*/ 17902 w 17901"/>
                  <a:gd name="connsiteY1" fmla="*/ 0 h 6533"/>
                </a:gdLst>
                <a:ahLst/>
                <a:cxnLst>
                  <a:cxn ang="0">
                    <a:pos x="connsiteX0" y="connsiteY0"/>
                  </a:cxn>
                  <a:cxn ang="0">
                    <a:pos x="connsiteX1" y="connsiteY1"/>
                  </a:cxn>
                </a:cxnLst>
                <a:rect l="l" t="t" r="r" b="b"/>
                <a:pathLst>
                  <a:path w="17901" h="6533">
                    <a:moveTo>
                      <a:pt x="0" y="0"/>
                    </a:moveTo>
                    <a:lnTo>
                      <a:pt x="17902" y="0"/>
                    </a:lnTo>
                  </a:path>
                </a:pathLst>
              </a:custGeom>
              <a:ln w="1633" cap="rnd">
                <a:solidFill>
                  <a:srgbClr val="263238"/>
                </a:solidFill>
                <a:prstDash val="solid"/>
                <a:round/>
              </a:ln>
            </p:spPr>
            <p:txBody>
              <a:bodyPr rtlCol="0" anchor="ctr"/>
              <a:lstStyle/>
              <a:p>
                <a:endParaRPr lang="zh-CN" altLang="en-US"/>
              </a:p>
            </p:txBody>
          </p:sp>
          <p:sp>
            <p:nvSpPr>
              <p:cNvPr id="141" name="任意多边形 94"/>
              <p:cNvSpPr/>
              <p:nvPr/>
            </p:nvSpPr>
            <p:spPr>
              <a:xfrm>
                <a:off x="6624297" y="4085353"/>
                <a:ext cx="89573" cy="6533"/>
              </a:xfrm>
              <a:custGeom>
                <a:avLst/>
                <a:gdLst>
                  <a:gd name="connsiteX0" fmla="*/ 0 w 89573"/>
                  <a:gd name="connsiteY0" fmla="*/ 0 h 6533"/>
                  <a:gd name="connsiteX1" fmla="*/ 89574 w 89573"/>
                  <a:gd name="connsiteY1" fmla="*/ 0 h 6533"/>
                </a:gdLst>
                <a:ahLst/>
                <a:cxnLst>
                  <a:cxn ang="0">
                    <a:pos x="connsiteX0" y="connsiteY0"/>
                  </a:cxn>
                  <a:cxn ang="0">
                    <a:pos x="connsiteX1" y="connsiteY1"/>
                  </a:cxn>
                </a:cxnLst>
                <a:rect l="l" t="t" r="r" b="b"/>
                <a:pathLst>
                  <a:path w="89573" h="6533">
                    <a:moveTo>
                      <a:pt x="0" y="0"/>
                    </a:moveTo>
                    <a:lnTo>
                      <a:pt x="89574" y="0"/>
                    </a:lnTo>
                  </a:path>
                </a:pathLst>
              </a:custGeom>
              <a:ln w="1633" cap="rnd">
                <a:solidFill>
                  <a:srgbClr val="263238"/>
                </a:solidFill>
                <a:prstDash val="solid"/>
                <a:round/>
              </a:ln>
            </p:spPr>
            <p:txBody>
              <a:bodyPr rtlCol="0" anchor="ctr"/>
              <a:lstStyle/>
              <a:p>
                <a:endParaRPr lang="zh-CN" altLang="en-US"/>
              </a:p>
            </p:txBody>
          </p:sp>
          <p:sp>
            <p:nvSpPr>
              <p:cNvPr id="142" name="任意多边形 95"/>
              <p:cNvSpPr/>
              <p:nvPr/>
            </p:nvSpPr>
            <p:spPr>
              <a:xfrm>
                <a:off x="5647673" y="4085353"/>
                <a:ext cx="949836" cy="654065"/>
              </a:xfrm>
              <a:custGeom>
                <a:avLst/>
                <a:gdLst>
                  <a:gd name="connsiteX0" fmla="*/ -567 w 949836"/>
                  <a:gd name="connsiteY0" fmla="*/ 653879 h 654065"/>
                  <a:gd name="connsiteX1" fmla="*/ 159111 w 949836"/>
                  <a:gd name="connsiteY1" fmla="*/ 31239 h 654065"/>
                  <a:gd name="connsiteX2" fmla="*/ 197920 w 949836"/>
                  <a:gd name="connsiteY2" fmla="*/ -187 h 654065"/>
                  <a:gd name="connsiteX3" fmla="*/ 949270 w 949836"/>
                  <a:gd name="connsiteY3" fmla="*/ -187 h 654065"/>
                </a:gdLst>
                <a:ahLst/>
                <a:cxnLst>
                  <a:cxn ang="0">
                    <a:pos x="connsiteX0" y="connsiteY0"/>
                  </a:cxn>
                  <a:cxn ang="0">
                    <a:pos x="connsiteX1" y="connsiteY1"/>
                  </a:cxn>
                  <a:cxn ang="0">
                    <a:pos x="connsiteX2" y="connsiteY2"/>
                  </a:cxn>
                  <a:cxn ang="0">
                    <a:pos x="connsiteX3" y="connsiteY3"/>
                  </a:cxn>
                </a:cxnLst>
                <a:rect l="l" t="t" r="r" b="b"/>
                <a:pathLst>
                  <a:path w="949836" h="654065">
                    <a:moveTo>
                      <a:pt x="-567" y="653879"/>
                    </a:moveTo>
                    <a:lnTo>
                      <a:pt x="159111" y="31239"/>
                    </a:lnTo>
                    <a:cubicBezTo>
                      <a:pt x="163959" y="13520"/>
                      <a:pt x="179581" y="871"/>
                      <a:pt x="197920" y="-187"/>
                    </a:cubicBezTo>
                    <a:lnTo>
                      <a:pt x="949270" y="-187"/>
                    </a:lnTo>
                  </a:path>
                </a:pathLst>
              </a:custGeom>
              <a:noFill/>
              <a:ln w="1633" cap="rnd">
                <a:solidFill>
                  <a:srgbClr val="263238"/>
                </a:solidFill>
                <a:prstDash val="solid"/>
                <a:round/>
              </a:ln>
            </p:spPr>
            <p:txBody>
              <a:bodyPr rtlCol="0" anchor="ctr"/>
              <a:lstStyle/>
              <a:p>
                <a:endParaRPr lang="zh-CN" altLang="en-US"/>
              </a:p>
            </p:txBody>
          </p:sp>
          <p:sp>
            <p:nvSpPr>
              <p:cNvPr id="143" name="任意多边形 96"/>
              <p:cNvSpPr/>
              <p:nvPr/>
            </p:nvSpPr>
            <p:spPr>
              <a:xfrm>
                <a:off x="5629706" y="4775288"/>
                <a:ext cx="8950" cy="17967"/>
              </a:xfrm>
              <a:custGeom>
                <a:avLst/>
                <a:gdLst>
                  <a:gd name="connsiteX0" fmla="*/ 0 w 8950"/>
                  <a:gd name="connsiteY0" fmla="*/ 17967 h 17967"/>
                  <a:gd name="connsiteX1" fmla="*/ 8951 w 8950"/>
                  <a:gd name="connsiteY1" fmla="*/ 0 h 17967"/>
                </a:gdLst>
                <a:ahLst/>
                <a:cxnLst>
                  <a:cxn ang="0">
                    <a:pos x="connsiteX0" y="connsiteY0"/>
                  </a:cxn>
                  <a:cxn ang="0">
                    <a:pos x="connsiteX1" y="connsiteY1"/>
                  </a:cxn>
                </a:cxnLst>
                <a:rect l="l" t="t" r="r" b="b"/>
                <a:pathLst>
                  <a:path w="8950" h="17967">
                    <a:moveTo>
                      <a:pt x="0" y="17967"/>
                    </a:moveTo>
                    <a:lnTo>
                      <a:pt x="8951" y="0"/>
                    </a:lnTo>
                  </a:path>
                </a:pathLst>
              </a:custGeom>
              <a:ln w="1633" cap="rnd">
                <a:solidFill>
                  <a:srgbClr val="263238"/>
                </a:solidFill>
                <a:prstDash val="solid"/>
                <a:round/>
              </a:ln>
            </p:spPr>
            <p:txBody>
              <a:bodyPr rtlCol="0" anchor="ctr"/>
              <a:lstStyle/>
              <a:p>
                <a:endParaRPr lang="zh-CN" altLang="en-US"/>
              </a:p>
            </p:txBody>
          </p:sp>
          <p:sp>
            <p:nvSpPr>
              <p:cNvPr id="144" name="任意多边形 97"/>
              <p:cNvSpPr/>
              <p:nvPr/>
            </p:nvSpPr>
            <p:spPr>
              <a:xfrm>
                <a:off x="6167368" y="4380906"/>
                <a:ext cx="143322" cy="161407"/>
              </a:xfrm>
              <a:custGeom>
                <a:avLst/>
                <a:gdLst>
                  <a:gd name="connsiteX0" fmla="*/ 142755 w 143322"/>
                  <a:gd name="connsiteY0" fmla="*/ 83201 h 161407"/>
                  <a:gd name="connsiteX1" fmla="*/ 139162 w 143322"/>
                  <a:gd name="connsiteY1" fmla="*/ 100319 h 161407"/>
                  <a:gd name="connsiteX2" fmla="*/ 48085 w 143322"/>
                  <a:gd name="connsiteY2" fmla="*/ 158728 h 161407"/>
                  <a:gd name="connsiteX3" fmla="*/ 3266 w 143322"/>
                  <a:gd name="connsiteY3" fmla="*/ 60726 h 161407"/>
                  <a:gd name="connsiteX4" fmla="*/ 94735 w 143322"/>
                  <a:gd name="connsiteY4" fmla="*/ 2317 h 161407"/>
                  <a:gd name="connsiteX5" fmla="*/ 107344 w 143322"/>
                  <a:gd name="connsiteY5" fmla="*/ 7609 h 161407"/>
                  <a:gd name="connsiteX6" fmla="*/ 142755 w 143322"/>
                  <a:gd name="connsiteY6" fmla="*/ 83201 h 161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3322" h="161407">
                    <a:moveTo>
                      <a:pt x="142755" y="83201"/>
                    </a:moveTo>
                    <a:cubicBezTo>
                      <a:pt x="142109" y="89009"/>
                      <a:pt x="140907" y="94739"/>
                      <a:pt x="139162" y="100319"/>
                    </a:cubicBezTo>
                    <a:cubicBezTo>
                      <a:pt x="126422" y="143374"/>
                      <a:pt x="85588" y="169704"/>
                      <a:pt x="48085" y="158728"/>
                    </a:cubicBezTo>
                    <a:cubicBezTo>
                      <a:pt x="10583" y="147752"/>
                      <a:pt x="-9474" y="103978"/>
                      <a:pt x="3266" y="60726"/>
                    </a:cubicBezTo>
                    <a:cubicBezTo>
                      <a:pt x="16006" y="17474"/>
                      <a:pt x="57102" y="-8659"/>
                      <a:pt x="94735" y="2317"/>
                    </a:cubicBezTo>
                    <a:cubicBezTo>
                      <a:pt x="99119" y="3617"/>
                      <a:pt x="103346" y="5394"/>
                      <a:pt x="107344" y="7609"/>
                    </a:cubicBezTo>
                    <a:cubicBezTo>
                      <a:pt x="103117" y="37597"/>
                      <a:pt x="117007" y="67253"/>
                      <a:pt x="142755" y="83201"/>
                    </a:cubicBezTo>
                    <a:close/>
                  </a:path>
                </a:pathLst>
              </a:custGeom>
              <a:solidFill>
                <a:srgbClr val="FFFFFF"/>
              </a:solidFill>
              <a:ln w="6531" cap="flat">
                <a:noFill/>
                <a:prstDash val="solid"/>
                <a:miter/>
              </a:ln>
            </p:spPr>
            <p:txBody>
              <a:bodyPr rtlCol="0" anchor="ctr"/>
              <a:lstStyle/>
              <a:p>
                <a:endParaRPr lang="zh-CN" altLang="en-US"/>
              </a:p>
            </p:txBody>
          </p:sp>
          <p:sp>
            <p:nvSpPr>
              <p:cNvPr id="145" name="任意多边形 98"/>
              <p:cNvSpPr/>
              <p:nvPr/>
            </p:nvSpPr>
            <p:spPr>
              <a:xfrm>
                <a:off x="6167368" y="4380906"/>
                <a:ext cx="143322" cy="161407"/>
              </a:xfrm>
              <a:custGeom>
                <a:avLst/>
                <a:gdLst>
                  <a:gd name="connsiteX0" fmla="*/ 142755 w 143322"/>
                  <a:gd name="connsiteY0" fmla="*/ 83201 h 161407"/>
                  <a:gd name="connsiteX1" fmla="*/ 139162 w 143322"/>
                  <a:gd name="connsiteY1" fmla="*/ 100319 h 161407"/>
                  <a:gd name="connsiteX2" fmla="*/ 48085 w 143322"/>
                  <a:gd name="connsiteY2" fmla="*/ 158728 h 161407"/>
                  <a:gd name="connsiteX3" fmla="*/ 3266 w 143322"/>
                  <a:gd name="connsiteY3" fmla="*/ 60726 h 161407"/>
                  <a:gd name="connsiteX4" fmla="*/ 94735 w 143322"/>
                  <a:gd name="connsiteY4" fmla="*/ 2317 h 161407"/>
                  <a:gd name="connsiteX5" fmla="*/ 107344 w 143322"/>
                  <a:gd name="connsiteY5" fmla="*/ 7609 h 161407"/>
                  <a:gd name="connsiteX6" fmla="*/ 142755 w 143322"/>
                  <a:gd name="connsiteY6" fmla="*/ 83201 h 161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3322" h="161407">
                    <a:moveTo>
                      <a:pt x="142755" y="83201"/>
                    </a:moveTo>
                    <a:cubicBezTo>
                      <a:pt x="142109" y="89009"/>
                      <a:pt x="140907" y="94739"/>
                      <a:pt x="139162" y="100319"/>
                    </a:cubicBezTo>
                    <a:cubicBezTo>
                      <a:pt x="126422" y="143374"/>
                      <a:pt x="85588" y="169704"/>
                      <a:pt x="48085" y="158728"/>
                    </a:cubicBezTo>
                    <a:cubicBezTo>
                      <a:pt x="10583" y="147752"/>
                      <a:pt x="-9474" y="103978"/>
                      <a:pt x="3266" y="60726"/>
                    </a:cubicBezTo>
                    <a:cubicBezTo>
                      <a:pt x="16006" y="17474"/>
                      <a:pt x="57102" y="-8659"/>
                      <a:pt x="94735" y="2317"/>
                    </a:cubicBezTo>
                    <a:cubicBezTo>
                      <a:pt x="99119" y="3617"/>
                      <a:pt x="103346" y="5394"/>
                      <a:pt x="107344" y="7609"/>
                    </a:cubicBezTo>
                    <a:cubicBezTo>
                      <a:pt x="103117" y="37597"/>
                      <a:pt x="117007" y="67253"/>
                      <a:pt x="142755" y="83201"/>
                    </a:cubicBezTo>
                    <a:close/>
                  </a:path>
                </a:pathLst>
              </a:custGeom>
              <a:noFill/>
              <a:ln w="1633" cap="rnd">
                <a:solidFill>
                  <a:srgbClr val="263238"/>
                </a:solidFill>
                <a:prstDash val="solid"/>
                <a:round/>
              </a:ln>
            </p:spPr>
            <p:txBody>
              <a:bodyPr rtlCol="0" anchor="ctr"/>
              <a:lstStyle/>
              <a:p>
                <a:endParaRPr lang="zh-CN" altLang="en-US"/>
              </a:p>
            </p:txBody>
          </p:sp>
          <p:sp>
            <p:nvSpPr>
              <p:cNvPr id="146" name="任意多边形 99"/>
              <p:cNvSpPr/>
              <p:nvPr/>
            </p:nvSpPr>
            <p:spPr>
              <a:xfrm>
                <a:off x="5607623" y="3024382"/>
                <a:ext cx="689681" cy="724954"/>
              </a:xfrm>
              <a:custGeom>
                <a:avLst/>
                <a:gdLst>
                  <a:gd name="connsiteX0" fmla="*/ 275669 w 689681"/>
                  <a:gd name="connsiteY0" fmla="*/ 117938 h 724954"/>
                  <a:gd name="connsiteX1" fmla="*/ 405554 w 689681"/>
                  <a:gd name="connsiteY1" fmla="*/ 49075 h 724954"/>
                  <a:gd name="connsiteX2" fmla="*/ 482061 w 689681"/>
                  <a:gd name="connsiteY2" fmla="*/ -187 h 724954"/>
                  <a:gd name="connsiteX3" fmla="*/ 678065 w 689681"/>
                  <a:gd name="connsiteY3" fmla="*/ 343016 h 724954"/>
                  <a:gd name="connsiteX4" fmla="*/ 263059 w 689681"/>
                  <a:gd name="connsiteY4" fmla="*/ 724767 h 724954"/>
                  <a:gd name="connsiteX5" fmla="*/ -567 w 689681"/>
                  <a:gd name="connsiteY5" fmla="*/ 261544 h 724954"/>
                  <a:gd name="connsiteX6" fmla="*/ 275669 w 689681"/>
                  <a:gd name="connsiteY6" fmla="*/ 117938 h 724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9681" h="724954">
                    <a:moveTo>
                      <a:pt x="275669" y="117938"/>
                    </a:moveTo>
                    <a:cubicBezTo>
                      <a:pt x="360604" y="108791"/>
                      <a:pt x="354462" y="61554"/>
                      <a:pt x="405554" y="49075"/>
                    </a:cubicBezTo>
                    <a:cubicBezTo>
                      <a:pt x="434040" y="42542"/>
                      <a:pt x="449328" y="-187"/>
                      <a:pt x="482061" y="-187"/>
                    </a:cubicBezTo>
                    <a:cubicBezTo>
                      <a:pt x="577319" y="-187"/>
                      <a:pt x="555563" y="293819"/>
                      <a:pt x="678065" y="343016"/>
                    </a:cubicBezTo>
                    <a:cubicBezTo>
                      <a:pt x="769534" y="379604"/>
                      <a:pt x="263059" y="724767"/>
                      <a:pt x="263059" y="724767"/>
                    </a:cubicBezTo>
                    <a:lnTo>
                      <a:pt x="-567" y="261544"/>
                    </a:lnTo>
                    <a:cubicBezTo>
                      <a:pt x="-567" y="261544"/>
                      <a:pt x="190799" y="127150"/>
                      <a:pt x="275669" y="117938"/>
                    </a:cubicBezTo>
                    <a:close/>
                  </a:path>
                </a:pathLst>
              </a:custGeom>
              <a:solidFill>
                <a:srgbClr val="F1C649"/>
              </a:solidFill>
              <a:ln w="6531" cap="flat">
                <a:noFill/>
                <a:prstDash val="solid"/>
                <a:miter/>
              </a:ln>
            </p:spPr>
            <p:txBody>
              <a:bodyPr rtlCol="0" anchor="ctr"/>
              <a:lstStyle/>
              <a:p>
                <a:endParaRPr lang="zh-CN" altLang="en-US"/>
              </a:p>
            </p:txBody>
          </p:sp>
          <p:sp>
            <p:nvSpPr>
              <p:cNvPr id="147" name="任意多边形 100"/>
              <p:cNvSpPr/>
              <p:nvPr/>
            </p:nvSpPr>
            <p:spPr>
              <a:xfrm>
                <a:off x="5342821" y="3897189"/>
                <a:ext cx="385474" cy="519672"/>
              </a:xfrm>
              <a:custGeom>
                <a:avLst/>
                <a:gdLst>
                  <a:gd name="connsiteX0" fmla="*/ 384908 w 385474"/>
                  <a:gd name="connsiteY0" fmla="*/ -187 h 519672"/>
                  <a:gd name="connsiteX1" fmla="*/ -567 w 385474"/>
                  <a:gd name="connsiteY1" fmla="*/ 519486 h 519672"/>
                </a:gdLst>
                <a:ahLst/>
                <a:cxnLst>
                  <a:cxn ang="0">
                    <a:pos x="connsiteX0" y="connsiteY0"/>
                  </a:cxn>
                  <a:cxn ang="0">
                    <a:pos x="connsiteX1" y="connsiteY1"/>
                  </a:cxn>
                </a:cxnLst>
                <a:rect l="l" t="t" r="r" b="b"/>
                <a:pathLst>
                  <a:path w="385474" h="519672">
                    <a:moveTo>
                      <a:pt x="384908" y="-187"/>
                    </a:moveTo>
                    <a:cubicBezTo>
                      <a:pt x="384908" y="-187"/>
                      <a:pt x="263451" y="401295"/>
                      <a:pt x="-567" y="519486"/>
                    </a:cubicBezTo>
                  </a:path>
                </a:pathLst>
              </a:custGeom>
              <a:noFill/>
              <a:ln w="1633" cap="rnd">
                <a:solidFill>
                  <a:srgbClr val="263238"/>
                </a:solidFill>
                <a:prstDash val="solid"/>
                <a:round/>
              </a:ln>
            </p:spPr>
            <p:txBody>
              <a:bodyPr rtlCol="0" anchor="ctr"/>
              <a:lstStyle/>
              <a:p>
                <a:endParaRPr lang="zh-CN" altLang="en-US"/>
              </a:p>
            </p:txBody>
          </p:sp>
          <p:sp>
            <p:nvSpPr>
              <p:cNvPr id="148" name="任意多边形 101"/>
              <p:cNvSpPr/>
              <p:nvPr/>
            </p:nvSpPr>
            <p:spPr>
              <a:xfrm>
                <a:off x="5100037" y="3124624"/>
                <a:ext cx="180350" cy="119810"/>
              </a:xfrm>
              <a:custGeom>
                <a:avLst/>
                <a:gdLst>
                  <a:gd name="connsiteX0" fmla="*/ -567 w 180350"/>
                  <a:gd name="connsiteY0" fmla="*/ 45986 h 119810"/>
                  <a:gd name="connsiteX1" fmla="*/ 155126 w 180350"/>
                  <a:gd name="connsiteY1" fmla="*/ 93223 h 119810"/>
                  <a:gd name="connsiteX2" fmla="*/ -567 w 180350"/>
                  <a:gd name="connsiteY2" fmla="*/ 45986 h 119810"/>
                </a:gdLst>
                <a:ahLst/>
                <a:cxnLst>
                  <a:cxn ang="0">
                    <a:pos x="connsiteX0" y="connsiteY0"/>
                  </a:cxn>
                  <a:cxn ang="0">
                    <a:pos x="connsiteX1" y="connsiteY1"/>
                  </a:cxn>
                  <a:cxn ang="0">
                    <a:pos x="connsiteX2" y="connsiteY2"/>
                  </a:cxn>
                </a:cxnLst>
                <a:rect l="l" t="t" r="r" b="b"/>
                <a:pathLst>
                  <a:path w="180350" h="119810">
                    <a:moveTo>
                      <a:pt x="-567" y="45986"/>
                    </a:moveTo>
                    <a:cubicBezTo>
                      <a:pt x="-567" y="45986"/>
                      <a:pt x="65813" y="173192"/>
                      <a:pt x="155126" y="93223"/>
                    </a:cubicBezTo>
                    <a:cubicBezTo>
                      <a:pt x="244439" y="13253"/>
                      <a:pt x="67512" y="-44960"/>
                      <a:pt x="-567" y="45986"/>
                    </a:cubicBezTo>
                    <a:close/>
                  </a:path>
                </a:pathLst>
              </a:custGeom>
              <a:solidFill>
                <a:srgbClr val="263238"/>
              </a:solidFill>
              <a:ln w="6531" cap="flat">
                <a:noFill/>
                <a:prstDash val="solid"/>
                <a:miter/>
              </a:ln>
            </p:spPr>
            <p:txBody>
              <a:bodyPr rtlCol="0" anchor="ctr"/>
              <a:lstStyle/>
              <a:p>
                <a:endParaRPr lang="zh-CN" altLang="en-US"/>
              </a:p>
            </p:txBody>
          </p:sp>
          <p:sp>
            <p:nvSpPr>
              <p:cNvPr id="149" name="任意多边形 102"/>
              <p:cNvSpPr/>
              <p:nvPr/>
            </p:nvSpPr>
            <p:spPr>
              <a:xfrm>
                <a:off x="5400837" y="2654326"/>
                <a:ext cx="152373" cy="334056"/>
              </a:xfrm>
              <a:custGeom>
                <a:avLst/>
                <a:gdLst>
                  <a:gd name="connsiteX0" fmla="*/ 67448 w 152373"/>
                  <a:gd name="connsiteY0" fmla="*/ -187 h 334056"/>
                  <a:gd name="connsiteX1" fmla="*/ 94954 w 152373"/>
                  <a:gd name="connsiteY1" fmla="*/ 333870 h 334056"/>
                  <a:gd name="connsiteX2" fmla="*/ 9562 w 152373"/>
                  <a:gd name="connsiteY2" fmla="*/ 93438 h 334056"/>
                  <a:gd name="connsiteX3" fmla="*/ 52682 w 152373"/>
                  <a:gd name="connsiteY3" fmla="*/ 41170 h 334056"/>
                </a:gdLst>
                <a:ahLst/>
                <a:cxnLst>
                  <a:cxn ang="0">
                    <a:pos x="connsiteX0" y="connsiteY0"/>
                  </a:cxn>
                  <a:cxn ang="0">
                    <a:pos x="connsiteX1" y="connsiteY1"/>
                  </a:cxn>
                  <a:cxn ang="0">
                    <a:pos x="connsiteX2" y="connsiteY2"/>
                  </a:cxn>
                  <a:cxn ang="0">
                    <a:pos x="connsiteX3" y="connsiteY3"/>
                  </a:cxn>
                </a:cxnLst>
                <a:rect l="l" t="t" r="r" b="b"/>
                <a:pathLst>
                  <a:path w="152373" h="334056">
                    <a:moveTo>
                      <a:pt x="67448" y="-187"/>
                    </a:moveTo>
                    <a:cubicBezTo>
                      <a:pt x="67448" y="-187"/>
                      <a:pt x="237318" y="204376"/>
                      <a:pt x="94954" y="333870"/>
                    </a:cubicBezTo>
                    <a:cubicBezTo>
                      <a:pt x="94954" y="333870"/>
                      <a:pt x="-37545" y="126628"/>
                      <a:pt x="9562" y="93438"/>
                    </a:cubicBezTo>
                    <a:cubicBezTo>
                      <a:pt x="58824" y="53910"/>
                      <a:pt x="52682" y="41170"/>
                      <a:pt x="52682" y="41170"/>
                    </a:cubicBezTo>
                    <a:close/>
                  </a:path>
                </a:pathLst>
              </a:custGeom>
              <a:solidFill>
                <a:srgbClr val="263238"/>
              </a:solidFill>
              <a:ln w="6531" cap="flat">
                <a:noFill/>
                <a:prstDash val="solid"/>
                <a:miter/>
              </a:ln>
            </p:spPr>
            <p:txBody>
              <a:bodyPr rtlCol="0" anchor="ctr"/>
              <a:lstStyle/>
              <a:p>
                <a:endParaRPr lang="zh-CN" altLang="en-US"/>
              </a:p>
            </p:txBody>
          </p:sp>
          <p:sp>
            <p:nvSpPr>
              <p:cNvPr id="150" name="任意多边形 103"/>
              <p:cNvSpPr/>
              <p:nvPr/>
            </p:nvSpPr>
            <p:spPr>
              <a:xfrm>
                <a:off x="5110688" y="2679236"/>
                <a:ext cx="468945" cy="594142"/>
              </a:xfrm>
              <a:custGeom>
                <a:avLst/>
                <a:gdLst>
                  <a:gd name="connsiteX0" fmla="*/ 453640 w 468945"/>
                  <a:gd name="connsiteY0" fmla="*/ 308437 h 594142"/>
                  <a:gd name="connsiteX1" fmla="*/ 323558 w 468945"/>
                  <a:gd name="connsiteY1" fmla="*/ 588789 h 594142"/>
                  <a:gd name="connsiteX2" fmla="*/ 64702 w 468945"/>
                  <a:gd name="connsiteY2" fmla="*/ 468638 h 594142"/>
                  <a:gd name="connsiteX3" fmla="*/ 34125 w 468945"/>
                  <a:gd name="connsiteY3" fmla="*/ 73951 h 594142"/>
                  <a:gd name="connsiteX4" fmla="*/ 315065 w 468945"/>
                  <a:gd name="connsiteY4" fmla="*/ 19070 h 594142"/>
                  <a:gd name="connsiteX5" fmla="*/ 453966 w 468945"/>
                  <a:gd name="connsiteY5" fmla="*/ 308568 h 594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8945" h="594142">
                    <a:moveTo>
                      <a:pt x="453640" y="308437"/>
                    </a:moveTo>
                    <a:cubicBezTo>
                      <a:pt x="475984" y="388080"/>
                      <a:pt x="496957" y="564092"/>
                      <a:pt x="323558" y="588789"/>
                    </a:cubicBezTo>
                    <a:cubicBezTo>
                      <a:pt x="147938" y="619953"/>
                      <a:pt x="85609" y="501305"/>
                      <a:pt x="64702" y="468638"/>
                    </a:cubicBezTo>
                    <a:cubicBezTo>
                      <a:pt x="48107" y="434076"/>
                      <a:pt x="-52378" y="147387"/>
                      <a:pt x="34125" y="73951"/>
                    </a:cubicBezTo>
                    <a:cubicBezTo>
                      <a:pt x="116316" y="2606"/>
                      <a:pt x="253388" y="-20588"/>
                      <a:pt x="315065" y="19070"/>
                    </a:cubicBezTo>
                    <a:cubicBezTo>
                      <a:pt x="378635" y="52325"/>
                      <a:pt x="453966" y="308568"/>
                      <a:pt x="453966" y="308568"/>
                    </a:cubicBezTo>
                    <a:close/>
                  </a:path>
                </a:pathLst>
              </a:custGeom>
              <a:solidFill>
                <a:srgbClr val="FCB9AE"/>
              </a:solidFill>
              <a:ln w="6531" cap="flat">
                <a:noFill/>
                <a:prstDash val="solid"/>
                <a:miter/>
              </a:ln>
            </p:spPr>
            <p:txBody>
              <a:bodyPr rtlCol="0" anchor="ctr"/>
              <a:lstStyle/>
              <a:p>
                <a:endParaRPr lang="zh-CN" altLang="en-US"/>
              </a:p>
            </p:txBody>
          </p:sp>
          <p:sp>
            <p:nvSpPr>
              <p:cNvPr id="151" name="任意多边形 104"/>
              <p:cNvSpPr/>
              <p:nvPr/>
            </p:nvSpPr>
            <p:spPr>
              <a:xfrm rot="19799999">
                <a:off x="5405111" y="3108856"/>
                <a:ext cx="87287" cy="45734"/>
              </a:xfrm>
              <a:custGeom>
                <a:avLst/>
                <a:gdLst>
                  <a:gd name="connsiteX0" fmla="*/ 86720 w 87287"/>
                  <a:gd name="connsiteY0" fmla="*/ 22680 h 45734"/>
                  <a:gd name="connsiteX1" fmla="*/ 43077 w 87287"/>
                  <a:gd name="connsiteY1" fmla="*/ 45547 h 45734"/>
                  <a:gd name="connsiteX2" fmla="*/ -567 w 87287"/>
                  <a:gd name="connsiteY2" fmla="*/ 22680 h 45734"/>
                  <a:gd name="connsiteX3" fmla="*/ 43077 w 87287"/>
                  <a:gd name="connsiteY3" fmla="*/ -187 h 45734"/>
                  <a:gd name="connsiteX4" fmla="*/ 86720 w 87287"/>
                  <a:gd name="connsiteY4" fmla="*/ 22680 h 45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287" h="45734">
                    <a:moveTo>
                      <a:pt x="86720" y="22680"/>
                    </a:moveTo>
                    <a:cubicBezTo>
                      <a:pt x="86720" y="35309"/>
                      <a:pt x="67181" y="45547"/>
                      <a:pt x="43077" y="45547"/>
                    </a:cubicBezTo>
                    <a:cubicBezTo>
                      <a:pt x="18973" y="45547"/>
                      <a:pt x="-567" y="35309"/>
                      <a:pt x="-567" y="22680"/>
                    </a:cubicBezTo>
                    <a:cubicBezTo>
                      <a:pt x="-567" y="10051"/>
                      <a:pt x="18973" y="-187"/>
                      <a:pt x="43077" y="-187"/>
                    </a:cubicBezTo>
                    <a:cubicBezTo>
                      <a:pt x="67181" y="-187"/>
                      <a:pt x="86720" y="10051"/>
                      <a:pt x="86720" y="22680"/>
                    </a:cubicBezTo>
                    <a:close/>
                  </a:path>
                </a:pathLst>
              </a:custGeom>
              <a:solidFill>
                <a:srgbClr val="E88282"/>
              </a:solidFill>
              <a:ln w="6531" cap="flat">
                <a:noFill/>
                <a:prstDash val="solid"/>
                <a:miter/>
              </a:ln>
            </p:spPr>
            <p:txBody>
              <a:bodyPr rtlCol="0" anchor="ctr"/>
              <a:lstStyle/>
              <a:p>
                <a:endParaRPr lang="zh-CN" altLang="en-US"/>
              </a:p>
            </p:txBody>
          </p:sp>
          <p:sp>
            <p:nvSpPr>
              <p:cNvPr id="152" name="任意多边形 105"/>
              <p:cNvSpPr/>
              <p:nvPr/>
            </p:nvSpPr>
            <p:spPr>
              <a:xfrm rot="20116199">
                <a:off x="5281641" y="2933329"/>
                <a:ext cx="36848" cy="55273"/>
              </a:xfrm>
              <a:custGeom>
                <a:avLst/>
                <a:gdLst>
                  <a:gd name="connsiteX0" fmla="*/ 36282 w 36848"/>
                  <a:gd name="connsiteY0" fmla="*/ 27450 h 55273"/>
                  <a:gd name="connsiteX1" fmla="*/ 17858 w 36848"/>
                  <a:gd name="connsiteY1" fmla="*/ 55086 h 55273"/>
                  <a:gd name="connsiteX2" fmla="*/ -567 w 36848"/>
                  <a:gd name="connsiteY2" fmla="*/ 27450 h 55273"/>
                  <a:gd name="connsiteX3" fmla="*/ 17858 w 36848"/>
                  <a:gd name="connsiteY3" fmla="*/ -187 h 55273"/>
                  <a:gd name="connsiteX4" fmla="*/ 36282 w 36848"/>
                  <a:gd name="connsiteY4" fmla="*/ 27450 h 552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848" h="55273">
                    <a:moveTo>
                      <a:pt x="36282" y="27450"/>
                    </a:moveTo>
                    <a:cubicBezTo>
                      <a:pt x="36282" y="42713"/>
                      <a:pt x="28033" y="55086"/>
                      <a:pt x="17858" y="55086"/>
                    </a:cubicBezTo>
                    <a:cubicBezTo>
                      <a:pt x="7682" y="55086"/>
                      <a:pt x="-567" y="42713"/>
                      <a:pt x="-567" y="27450"/>
                    </a:cubicBezTo>
                    <a:cubicBezTo>
                      <a:pt x="-567" y="12186"/>
                      <a:pt x="7682" y="-187"/>
                      <a:pt x="17858" y="-187"/>
                    </a:cubicBezTo>
                    <a:cubicBezTo>
                      <a:pt x="28033" y="-187"/>
                      <a:pt x="36282" y="12186"/>
                      <a:pt x="36282" y="27450"/>
                    </a:cubicBezTo>
                    <a:close/>
                  </a:path>
                </a:pathLst>
              </a:custGeom>
              <a:solidFill>
                <a:srgbClr val="263238"/>
              </a:solidFill>
              <a:ln w="6531" cap="flat">
                <a:noFill/>
                <a:prstDash val="solid"/>
                <a:miter/>
              </a:ln>
            </p:spPr>
            <p:txBody>
              <a:bodyPr rtlCol="0" anchor="ctr"/>
              <a:lstStyle/>
              <a:p>
                <a:endParaRPr lang="zh-CN" altLang="en-US"/>
              </a:p>
            </p:txBody>
          </p:sp>
          <p:sp>
            <p:nvSpPr>
              <p:cNvPr id="153" name="任意多边形 106"/>
              <p:cNvSpPr/>
              <p:nvPr/>
            </p:nvSpPr>
            <p:spPr>
              <a:xfrm rot="20116199">
                <a:off x="5465990" y="2864678"/>
                <a:ext cx="36848" cy="55273"/>
              </a:xfrm>
              <a:custGeom>
                <a:avLst/>
                <a:gdLst>
                  <a:gd name="connsiteX0" fmla="*/ 36282 w 36848"/>
                  <a:gd name="connsiteY0" fmla="*/ 27450 h 55273"/>
                  <a:gd name="connsiteX1" fmla="*/ 17858 w 36848"/>
                  <a:gd name="connsiteY1" fmla="*/ 55086 h 55273"/>
                  <a:gd name="connsiteX2" fmla="*/ -567 w 36848"/>
                  <a:gd name="connsiteY2" fmla="*/ 27450 h 55273"/>
                  <a:gd name="connsiteX3" fmla="*/ 17858 w 36848"/>
                  <a:gd name="connsiteY3" fmla="*/ -187 h 55273"/>
                  <a:gd name="connsiteX4" fmla="*/ 36282 w 36848"/>
                  <a:gd name="connsiteY4" fmla="*/ 27450 h 552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848" h="55273">
                    <a:moveTo>
                      <a:pt x="36282" y="27450"/>
                    </a:moveTo>
                    <a:cubicBezTo>
                      <a:pt x="36282" y="42713"/>
                      <a:pt x="28033" y="55086"/>
                      <a:pt x="17858" y="55086"/>
                    </a:cubicBezTo>
                    <a:cubicBezTo>
                      <a:pt x="7682" y="55086"/>
                      <a:pt x="-567" y="42713"/>
                      <a:pt x="-567" y="27450"/>
                    </a:cubicBezTo>
                    <a:cubicBezTo>
                      <a:pt x="-567" y="12186"/>
                      <a:pt x="7682" y="-187"/>
                      <a:pt x="17858" y="-187"/>
                    </a:cubicBezTo>
                    <a:cubicBezTo>
                      <a:pt x="28033" y="-187"/>
                      <a:pt x="36282" y="12186"/>
                      <a:pt x="36282" y="27450"/>
                    </a:cubicBezTo>
                    <a:close/>
                  </a:path>
                </a:pathLst>
              </a:custGeom>
              <a:solidFill>
                <a:srgbClr val="263238"/>
              </a:solidFill>
              <a:ln w="6531" cap="flat">
                <a:noFill/>
                <a:prstDash val="solid"/>
                <a:miter/>
              </a:ln>
            </p:spPr>
            <p:txBody>
              <a:bodyPr rtlCol="0" anchor="ctr"/>
              <a:lstStyle/>
              <a:p>
                <a:endParaRPr lang="zh-CN" altLang="en-US"/>
              </a:p>
            </p:txBody>
          </p:sp>
          <p:sp>
            <p:nvSpPr>
              <p:cNvPr id="154" name="任意多边形 107"/>
              <p:cNvSpPr/>
              <p:nvPr/>
            </p:nvSpPr>
            <p:spPr>
              <a:xfrm>
                <a:off x="4931854" y="2493225"/>
                <a:ext cx="578523" cy="598843"/>
              </a:xfrm>
              <a:custGeom>
                <a:avLst/>
                <a:gdLst>
                  <a:gd name="connsiteX0" fmla="*/ 211979 w 578523"/>
                  <a:gd name="connsiteY0" fmla="*/ 566055 h 598843"/>
                  <a:gd name="connsiteX1" fmla="*/ 211195 w 578523"/>
                  <a:gd name="connsiteY1" fmla="*/ 343198 h 598843"/>
                  <a:gd name="connsiteX2" fmla="*/ 573607 w 578523"/>
                  <a:gd name="connsiteY2" fmla="*/ 153270 h 598843"/>
                  <a:gd name="connsiteX3" fmla="*/ 378386 w 578523"/>
                  <a:gd name="connsiteY3" fmla="*/ 1824 h 598843"/>
                  <a:gd name="connsiteX4" fmla="*/ -555 w 578523"/>
                  <a:gd name="connsiteY4" fmla="*/ 255127 h 598843"/>
                  <a:gd name="connsiteX5" fmla="*/ 110514 w 578523"/>
                  <a:gd name="connsiteY5" fmla="*/ 598657 h 598843"/>
                  <a:gd name="connsiteX6" fmla="*/ 211652 w 578523"/>
                  <a:gd name="connsiteY6" fmla="*/ 565989 h 598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8523" h="598843">
                    <a:moveTo>
                      <a:pt x="211979" y="566055"/>
                    </a:moveTo>
                    <a:cubicBezTo>
                      <a:pt x="211979" y="566055"/>
                      <a:pt x="317102" y="552988"/>
                      <a:pt x="211195" y="343198"/>
                    </a:cubicBezTo>
                    <a:cubicBezTo>
                      <a:pt x="211195" y="343198"/>
                      <a:pt x="518268" y="278582"/>
                      <a:pt x="573607" y="153270"/>
                    </a:cubicBezTo>
                    <a:cubicBezTo>
                      <a:pt x="598826" y="96167"/>
                      <a:pt x="511865" y="-16601"/>
                      <a:pt x="378386" y="1824"/>
                    </a:cubicBezTo>
                    <a:cubicBezTo>
                      <a:pt x="167813" y="31355"/>
                      <a:pt x="-2188" y="102766"/>
                      <a:pt x="-555" y="255127"/>
                    </a:cubicBezTo>
                    <a:cubicBezTo>
                      <a:pt x="621" y="364366"/>
                      <a:pt x="110514" y="598657"/>
                      <a:pt x="110514" y="598657"/>
                    </a:cubicBezTo>
                    <a:lnTo>
                      <a:pt x="211652" y="565989"/>
                    </a:lnTo>
                    <a:close/>
                  </a:path>
                </a:pathLst>
              </a:custGeom>
              <a:solidFill>
                <a:srgbClr val="263238"/>
              </a:solidFill>
              <a:ln w="6531" cap="flat">
                <a:noFill/>
                <a:prstDash val="solid"/>
                <a:miter/>
              </a:ln>
            </p:spPr>
            <p:txBody>
              <a:bodyPr rtlCol="0" anchor="ctr"/>
              <a:lstStyle/>
              <a:p>
                <a:endParaRPr lang="zh-CN" altLang="en-US"/>
              </a:p>
            </p:txBody>
          </p:sp>
          <p:sp>
            <p:nvSpPr>
              <p:cNvPr id="155" name="任意多边形 108"/>
              <p:cNvSpPr/>
              <p:nvPr/>
            </p:nvSpPr>
            <p:spPr>
              <a:xfrm>
                <a:off x="5019990" y="3017899"/>
                <a:ext cx="193393" cy="169990"/>
              </a:xfrm>
              <a:custGeom>
                <a:avLst/>
                <a:gdLst>
                  <a:gd name="connsiteX0" fmla="*/ 163305 w 193393"/>
                  <a:gd name="connsiteY0" fmla="*/ 35958 h 169990"/>
                  <a:gd name="connsiteX1" fmla="*/ 29891 w 193393"/>
                  <a:gd name="connsiteY1" fmla="*/ 9824 h 169990"/>
                  <a:gd name="connsiteX2" fmla="*/ 47531 w 193393"/>
                  <a:gd name="connsiteY2" fmla="*/ 144936 h 169990"/>
                  <a:gd name="connsiteX3" fmla="*/ 187805 w 193393"/>
                  <a:gd name="connsiteY3" fmla="*/ 120175 h 169990"/>
                  <a:gd name="connsiteX4" fmla="*/ 163305 w 193393"/>
                  <a:gd name="connsiteY4" fmla="*/ 36219 h 1699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393" h="169990">
                    <a:moveTo>
                      <a:pt x="163305" y="35958"/>
                    </a:moveTo>
                    <a:cubicBezTo>
                      <a:pt x="163305" y="35958"/>
                      <a:pt x="97970" y="-23170"/>
                      <a:pt x="29891" y="9824"/>
                    </a:cubicBezTo>
                    <a:cubicBezTo>
                      <a:pt x="-25513" y="36415"/>
                      <a:pt x="3365" y="107826"/>
                      <a:pt x="47531" y="144936"/>
                    </a:cubicBezTo>
                    <a:cubicBezTo>
                      <a:pt x="87516" y="173618"/>
                      <a:pt x="174281" y="190671"/>
                      <a:pt x="187805" y="120175"/>
                    </a:cubicBezTo>
                    <a:cubicBezTo>
                      <a:pt x="207406" y="52161"/>
                      <a:pt x="163305" y="36219"/>
                      <a:pt x="163305" y="36219"/>
                    </a:cubicBezTo>
                    <a:close/>
                  </a:path>
                </a:pathLst>
              </a:custGeom>
              <a:solidFill>
                <a:srgbClr val="FCB9AE"/>
              </a:solidFill>
              <a:ln w="6531" cap="flat">
                <a:noFill/>
                <a:prstDash val="solid"/>
                <a:miter/>
              </a:ln>
            </p:spPr>
            <p:txBody>
              <a:bodyPr rtlCol="0" anchor="ctr"/>
              <a:lstStyle/>
              <a:p>
                <a:endParaRPr lang="zh-CN" altLang="en-US"/>
              </a:p>
            </p:txBody>
          </p:sp>
          <p:sp>
            <p:nvSpPr>
              <p:cNvPr id="156" name="任意多边形 109"/>
              <p:cNvSpPr/>
              <p:nvPr/>
            </p:nvSpPr>
            <p:spPr>
              <a:xfrm>
                <a:off x="5401557" y="2936376"/>
                <a:ext cx="75621" cy="116094"/>
              </a:xfrm>
              <a:custGeom>
                <a:avLst/>
                <a:gdLst>
                  <a:gd name="connsiteX0" fmla="*/ -567 w 75621"/>
                  <a:gd name="connsiteY0" fmla="*/ 9 h 116094"/>
                  <a:gd name="connsiteX1" fmla="*/ 73327 w 75621"/>
                  <a:gd name="connsiteY1" fmla="*/ 71877 h 116094"/>
                  <a:gd name="connsiteX2" fmla="*/ 34453 w 75621"/>
                  <a:gd name="connsiteY2" fmla="*/ 115847 h 116094"/>
                  <a:gd name="connsiteX3" fmla="*/ 20994 w 75621"/>
                  <a:gd name="connsiteY3" fmla="*/ 105851 h 116094"/>
                  <a:gd name="connsiteX4" fmla="*/ -567 w 75621"/>
                  <a:gd name="connsiteY4" fmla="*/ -187 h 1160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621" h="116094">
                    <a:moveTo>
                      <a:pt x="-567" y="9"/>
                    </a:moveTo>
                    <a:cubicBezTo>
                      <a:pt x="12500" y="9286"/>
                      <a:pt x="51701" y="31566"/>
                      <a:pt x="73327" y="71877"/>
                    </a:cubicBezTo>
                    <a:cubicBezTo>
                      <a:pt x="81755" y="87623"/>
                      <a:pt x="57843" y="113430"/>
                      <a:pt x="34453" y="115847"/>
                    </a:cubicBezTo>
                    <a:cubicBezTo>
                      <a:pt x="28063" y="116475"/>
                      <a:pt x="22241" y="112150"/>
                      <a:pt x="20994" y="105851"/>
                    </a:cubicBezTo>
                    <a:lnTo>
                      <a:pt x="-567" y="-187"/>
                    </a:lnTo>
                    <a:close/>
                  </a:path>
                </a:pathLst>
              </a:custGeom>
              <a:solidFill>
                <a:srgbClr val="E88282"/>
              </a:solidFill>
              <a:ln w="6531" cap="flat">
                <a:noFill/>
                <a:prstDash val="solid"/>
                <a:miter/>
              </a:ln>
            </p:spPr>
            <p:txBody>
              <a:bodyPr rtlCol="0" anchor="ctr"/>
              <a:lstStyle/>
              <a:p>
                <a:endParaRPr lang="zh-CN" altLang="en-US"/>
              </a:p>
            </p:txBody>
          </p:sp>
          <p:sp>
            <p:nvSpPr>
              <p:cNvPr id="157" name="任意多边形 110"/>
              <p:cNvSpPr/>
              <p:nvPr/>
            </p:nvSpPr>
            <p:spPr>
              <a:xfrm>
                <a:off x="4794900" y="2491455"/>
                <a:ext cx="195464" cy="320132"/>
              </a:xfrm>
              <a:custGeom>
                <a:avLst/>
                <a:gdLst>
                  <a:gd name="connsiteX0" fmla="*/ 28139 w 195464"/>
                  <a:gd name="connsiteY0" fmla="*/ 319945 h 320132"/>
                  <a:gd name="connsiteX1" fmla="*/ 12263 w 195464"/>
                  <a:gd name="connsiteY1" fmla="*/ 307596 h 320132"/>
                  <a:gd name="connsiteX2" fmla="*/ 35326 w 195464"/>
                  <a:gd name="connsiteY2" fmla="*/ 85916 h 320132"/>
                  <a:gd name="connsiteX3" fmla="*/ 176449 w 195464"/>
                  <a:gd name="connsiteY3" fmla="*/ -65 h 320132"/>
                  <a:gd name="connsiteX4" fmla="*/ 194775 w 195464"/>
                  <a:gd name="connsiteY4" fmla="*/ 14276 h 320132"/>
                  <a:gd name="connsiteX5" fmla="*/ 180434 w 195464"/>
                  <a:gd name="connsiteY5" fmla="*/ 32603 h 320132"/>
                  <a:gd name="connsiteX6" fmla="*/ 61982 w 195464"/>
                  <a:gd name="connsiteY6" fmla="*/ 104994 h 320132"/>
                  <a:gd name="connsiteX7" fmla="*/ 44015 w 195464"/>
                  <a:gd name="connsiteY7" fmla="*/ 299887 h 320132"/>
                  <a:gd name="connsiteX8" fmla="*/ 32124 w 195464"/>
                  <a:gd name="connsiteY8" fmla="*/ 319487 h 320132"/>
                  <a:gd name="connsiteX9" fmla="*/ 28139 w 195464"/>
                  <a:gd name="connsiteY9" fmla="*/ 319945 h 320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464" h="320132">
                    <a:moveTo>
                      <a:pt x="28139" y="319945"/>
                    </a:moveTo>
                    <a:cubicBezTo>
                      <a:pt x="20658" y="319912"/>
                      <a:pt x="14131" y="314842"/>
                      <a:pt x="12263" y="307596"/>
                    </a:cubicBezTo>
                    <a:cubicBezTo>
                      <a:pt x="-10604" y="216128"/>
                      <a:pt x="-2895" y="141385"/>
                      <a:pt x="35326" y="85916"/>
                    </a:cubicBezTo>
                    <a:cubicBezTo>
                      <a:pt x="86418" y="11630"/>
                      <a:pt x="172529" y="393"/>
                      <a:pt x="176449" y="-65"/>
                    </a:cubicBezTo>
                    <a:cubicBezTo>
                      <a:pt x="185472" y="-1162"/>
                      <a:pt x="193678" y="5254"/>
                      <a:pt x="194775" y="14276"/>
                    </a:cubicBezTo>
                    <a:cubicBezTo>
                      <a:pt x="195873" y="23299"/>
                      <a:pt x="189457" y="31505"/>
                      <a:pt x="180434" y="32603"/>
                    </a:cubicBezTo>
                    <a:cubicBezTo>
                      <a:pt x="179389" y="32603"/>
                      <a:pt x="104450" y="42926"/>
                      <a:pt x="61982" y="104994"/>
                    </a:cubicBezTo>
                    <a:cubicBezTo>
                      <a:pt x="29315" y="152361"/>
                      <a:pt x="23500" y="217957"/>
                      <a:pt x="44015" y="299887"/>
                    </a:cubicBezTo>
                    <a:cubicBezTo>
                      <a:pt x="46034" y="308564"/>
                      <a:pt x="40755" y="317273"/>
                      <a:pt x="32124" y="319487"/>
                    </a:cubicBezTo>
                    <a:cubicBezTo>
                      <a:pt x="30818" y="319795"/>
                      <a:pt x="29479" y="319951"/>
                      <a:pt x="28139" y="319945"/>
                    </a:cubicBezTo>
                    <a:close/>
                  </a:path>
                </a:pathLst>
              </a:custGeom>
              <a:solidFill>
                <a:srgbClr val="B2BFD8"/>
              </a:solidFill>
              <a:ln w="6531" cap="flat">
                <a:noFill/>
                <a:prstDash val="solid"/>
                <a:miter/>
              </a:ln>
            </p:spPr>
            <p:txBody>
              <a:bodyPr rtlCol="0" anchor="ctr"/>
              <a:lstStyle/>
              <a:p>
                <a:endParaRPr lang="zh-CN" altLang="en-US"/>
              </a:p>
            </p:txBody>
          </p:sp>
          <p:sp>
            <p:nvSpPr>
              <p:cNvPr id="158" name="任意多边形 111"/>
              <p:cNvSpPr/>
              <p:nvPr/>
            </p:nvSpPr>
            <p:spPr>
              <a:xfrm>
                <a:off x="8418932" y="2195277"/>
                <a:ext cx="141332" cy="590176"/>
              </a:xfrm>
              <a:custGeom>
                <a:avLst/>
                <a:gdLst>
                  <a:gd name="connsiteX0" fmla="*/ 15746 w 141332"/>
                  <a:gd name="connsiteY0" fmla="*/ 589989 h 590176"/>
                  <a:gd name="connsiteX1" fmla="*/ 5880 w 141332"/>
                  <a:gd name="connsiteY1" fmla="*/ 586592 h 590176"/>
                  <a:gd name="connsiteX2" fmla="*/ 2744 w 141332"/>
                  <a:gd name="connsiteY2" fmla="*/ 563725 h 590176"/>
                  <a:gd name="connsiteX3" fmla="*/ 87680 w 141332"/>
                  <a:gd name="connsiteY3" fmla="*/ 20140 h 590176"/>
                  <a:gd name="connsiteX4" fmla="*/ 99505 w 141332"/>
                  <a:gd name="connsiteY4" fmla="*/ 311 h 590176"/>
                  <a:gd name="connsiteX5" fmla="*/ 119367 w 141332"/>
                  <a:gd name="connsiteY5" fmla="*/ 12169 h 590176"/>
                  <a:gd name="connsiteX6" fmla="*/ 28813 w 141332"/>
                  <a:gd name="connsiteY6" fmla="*/ 583521 h 590176"/>
                  <a:gd name="connsiteX7" fmla="*/ 15746 w 141332"/>
                  <a:gd name="connsiteY7" fmla="*/ 589989 h 590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1332" h="590176">
                    <a:moveTo>
                      <a:pt x="15746" y="589989"/>
                    </a:moveTo>
                    <a:cubicBezTo>
                      <a:pt x="12152" y="589989"/>
                      <a:pt x="8689" y="588794"/>
                      <a:pt x="5880" y="586592"/>
                    </a:cubicBezTo>
                    <a:cubicBezTo>
                      <a:pt x="-1306" y="581136"/>
                      <a:pt x="-2679" y="570905"/>
                      <a:pt x="2744" y="563725"/>
                    </a:cubicBezTo>
                    <a:cubicBezTo>
                      <a:pt x="167257" y="348120"/>
                      <a:pt x="88464" y="23406"/>
                      <a:pt x="87680" y="20140"/>
                    </a:cubicBezTo>
                    <a:cubicBezTo>
                      <a:pt x="85458" y="11391"/>
                      <a:pt x="90816" y="2512"/>
                      <a:pt x="99505" y="311"/>
                    </a:cubicBezTo>
                    <a:cubicBezTo>
                      <a:pt x="108259" y="-1891"/>
                      <a:pt x="117146" y="3421"/>
                      <a:pt x="119367" y="12169"/>
                    </a:cubicBezTo>
                    <a:cubicBezTo>
                      <a:pt x="122894" y="26085"/>
                      <a:pt x="202929" y="355111"/>
                      <a:pt x="28813" y="583521"/>
                    </a:cubicBezTo>
                    <a:cubicBezTo>
                      <a:pt x="25742" y="587618"/>
                      <a:pt x="20907" y="590015"/>
                      <a:pt x="15746" y="589989"/>
                    </a:cubicBezTo>
                    <a:close/>
                  </a:path>
                </a:pathLst>
              </a:custGeom>
              <a:solidFill>
                <a:srgbClr val="B2BFD8"/>
              </a:solidFill>
              <a:ln w="6531" cap="flat">
                <a:noFill/>
                <a:prstDash val="solid"/>
                <a:miter/>
              </a:ln>
            </p:spPr>
            <p:txBody>
              <a:bodyPr rtlCol="0" anchor="ctr"/>
              <a:lstStyle/>
              <a:p>
                <a:endParaRPr lang="zh-CN" altLang="en-US"/>
              </a:p>
            </p:txBody>
          </p:sp>
        </p:grpSp>
      </p:grpSp>
    </p:spTree>
    <p:custDataLst>
      <p:tags r:id="rId1"/>
    </p:custData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800" decel="100000"/>
                                        <p:tgtEl>
                                          <p:spTgt spid="5"/>
                                        </p:tgtEl>
                                      </p:cBhvr>
                                    </p:animEffect>
                                    <p:anim calcmode="lin" valueType="num">
                                      <p:cBhvr>
                                        <p:cTn id="8" dur="800" decel="100000" fill="hold"/>
                                        <p:tgtEl>
                                          <p:spTgt spid="5"/>
                                        </p:tgtEl>
                                        <p:attrNameLst>
                                          <p:attrName>style.rotation</p:attrName>
                                        </p:attrNameLst>
                                      </p:cBhvr>
                                      <p:tavLst>
                                        <p:tav tm="0">
                                          <p:val>
                                            <p:fltVal val="-90"/>
                                          </p:val>
                                        </p:tav>
                                        <p:tav tm="100000">
                                          <p:val>
                                            <p:fltVal val="0"/>
                                          </p:val>
                                        </p:tav>
                                      </p:tavLst>
                                    </p:anim>
                                    <p:anim calcmode="lin" valueType="num">
                                      <p:cBhvr>
                                        <p:cTn id="9" dur="800" decel="100000" fill="hold"/>
                                        <p:tgtEl>
                                          <p:spTgt spid="5"/>
                                        </p:tgtEl>
                                        <p:attrNameLst>
                                          <p:attrName>ppt_x</p:attrName>
                                        </p:attrNameLst>
                                      </p:cBhvr>
                                      <p:tavLst>
                                        <p:tav tm="0">
                                          <p:val>
                                            <p:strVal val="#ppt_x+0.4"/>
                                          </p:val>
                                        </p:tav>
                                        <p:tav tm="100000">
                                          <p:val>
                                            <p:strVal val="#ppt_x-0.05"/>
                                          </p:val>
                                        </p:tav>
                                      </p:tavLst>
                                    </p:anim>
                                    <p:anim calcmode="lin" valueType="num">
                                      <p:cBhvr>
                                        <p:cTn id="10" dur="800" decel="100000" fill="hold"/>
                                        <p:tgtEl>
                                          <p:spTgt spid="5"/>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5"/>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5"/>
                                        </p:tgtEl>
                                        <p:attrNameLst>
                                          <p:attrName>ppt_y</p:attrName>
                                        </p:attrNameLst>
                                      </p:cBhvr>
                                      <p:tavLst>
                                        <p:tav tm="0">
                                          <p:val>
                                            <p:strVal val="#ppt_y+0.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47"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1000"/>
                                        <p:tgtEl>
                                          <p:spTgt spid="6"/>
                                        </p:tgtEl>
                                      </p:cBhvr>
                                    </p:animEffect>
                                    <p:anim calcmode="lin" valueType="num">
                                      <p:cBhvr>
                                        <p:cTn id="18" dur="1000" fill="hold"/>
                                        <p:tgtEl>
                                          <p:spTgt spid="6"/>
                                        </p:tgtEl>
                                        <p:attrNameLst>
                                          <p:attrName>ppt_x</p:attrName>
                                        </p:attrNameLst>
                                      </p:cBhvr>
                                      <p:tavLst>
                                        <p:tav tm="0">
                                          <p:val>
                                            <p:strVal val="#ppt_x"/>
                                          </p:val>
                                        </p:tav>
                                        <p:tav tm="100000">
                                          <p:val>
                                            <p:strVal val="#ppt_x"/>
                                          </p:val>
                                        </p:tav>
                                      </p:tavLst>
                                    </p:anim>
                                    <p:anim calcmode="lin" valueType="num">
                                      <p:cBhvr>
                                        <p:cTn id="1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7" presetClass="entr" presetSubtype="0" fill="hold" nodeType="click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1000"/>
                                        <p:tgtEl>
                                          <p:spTgt spid="7"/>
                                        </p:tgtEl>
                                      </p:cBhvr>
                                    </p:animEffect>
                                    <p:anim calcmode="lin" valueType="num">
                                      <p:cBhvr>
                                        <p:cTn id="25" dur="1000" fill="hold"/>
                                        <p:tgtEl>
                                          <p:spTgt spid="7"/>
                                        </p:tgtEl>
                                        <p:attrNameLst>
                                          <p:attrName>ppt_x</p:attrName>
                                        </p:attrNameLst>
                                      </p:cBhvr>
                                      <p:tavLst>
                                        <p:tav tm="0">
                                          <p:val>
                                            <p:strVal val="#ppt_x"/>
                                          </p:val>
                                        </p:tav>
                                        <p:tav tm="100000">
                                          <p:val>
                                            <p:strVal val="#ppt_x"/>
                                          </p:val>
                                        </p:tav>
                                      </p:tavLst>
                                    </p:anim>
                                    <p:anim calcmode="lin" valueType="num">
                                      <p:cBhvr>
                                        <p:cTn id="26"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32"/>
          <p:cNvSpPr/>
          <p:nvPr/>
        </p:nvSpPr>
        <p:spPr>
          <a:xfrm>
            <a:off x="4349908" y="2147594"/>
            <a:ext cx="251460" cy="261755"/>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2456130" y="2147594"/>
            <a:ext cx="251460" cy="261755"/>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
          <p:cNvGrpSpPr/>
          <p:nvPr/>
        </p:nvGrpSpPr>
        <p:grpSpPr>
          <a:xfrm>
            <a:off x="304800" y="749300"/>
            <a:ext cx="6192344" cy="400110"/>
            <a:chOff x="424117" y="898245"/>
            <a:chExt cx="6192344" cy="400110"/>
          </a:xfrm>
        </p:grpSpPr>
        <p:sp>
          <p:nvSpPr>
            <p:cNvPr id="2" name="平行四边形 1"/>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p:cNvSpPr txBox="1"/>
            <p:nvPr/>
          </p:nvSpPr>
          <p:spPr>
            <a:xfrm>
              <a:off x="1052423" y="898245"/>
              <a:ext cx="5564038" cy="400110"/>
            </a:xfrm>
            <a:prstGeom prst="rect">
              <a:avLst/>
            </a:prstGeom>
            <a:noFill/>
          </p:spPr>
          <p:txBody>
            <a:bodyPr wrap="square" rtlCol="0">
              <a:spAutoFit/>
            </a:bodyPr>
            <a:lstStyle/>
            <a:p>
              <a:r>
                <a:rPr lang="zh-CN" altLang="en-US" sz="2000" b="1" dirty="0"/>
                <a:t>计算机网络的性能指标</a:t>
              </a:r>
              <a:endParaRPr lang="zh-CN" altLang="en-US" sz="2000" b="1" dirty="0"/>
            </a:p>
          </p:txBody>
        </p:sp>
      </p:grpSp>
      <p:sp>
        <p:nvSpPr>
          <p:cNvPr id="86" name="îṡ1îḑè"/>
          <p:cNvSpPr/>
          <p:nvPr/>
        </p:nvSpPr>
        <p:spPr>
          <a:xfrm>
            <a:off x="304800" y="1299908"/>
            <a:ext cx="1334228" cy="482600"/>
          </a:xfrm>
          <a:prstGeom prst="rect">
            <a:avLst/>
          </a:prstGeom>
          <a:solidFill>
            <a:schemeClr val="bg2">
              <a:lumMod val="90000"/>
            </a:schemeClr>
          </a:solidFill>
          <a:ln w="12700" cap="rnd">
            <a:noFill/>
            <a:prstDash val="solid"/>
            <a:rou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r>
              <a:rPr lang="zh-CN" altLang="en-US" b="1" dirty="0">
                <a:solidFill>
                  <a:schemeClr val="bg1"/>
                </a:solidFill>
              </a:rPr>
              <a:t>速率</a:t>
            </a:r>
            <a:endParaRPr lang="en-GB" b="1" dirty="0">
              <a:solidFill>
                <a:schemeClr val="bg1"/>
              </a:solidFill>
            </a:endParaRPr>
          </a:p>
        </p:txBody>
      </p:sp>
      <p:sp>
        <p:nvSpPr>
          <p:cNvPr id="87" name="îṧḻîḍê"/>
          <p:cNvSpPr/>
          <p:nvPr/>
        </p:nvSpPr>
        <p:spPr>
          <a:xfrm>
            <a:off x="1768825" y="1299908"/>
            <a:ext cx="1334228" cy="482600"/>
          </a:xfrm>
          <a:prstGeom prst="rect">
            <a:avLst/>
          </a:prstGeom>
          <a:solidFill>
            <a:schemeClr val="bg2">
              <a:lumMod val="90000"/>
            </a:schemeClr>
          </a:solidFill>
          <a:ln w="12700" cap="rnd">
            <a:noFill/>
            <a:prstDash val="solid"/>
            <a:rou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r>
              <a:rPr lang="zh-CN" altLang="en-US" b="1" dirty="0">
                <a:solidFill>
                  <a:schemeClr val="bg1"/>
                </a:solidFill>
              </a:rPr>
              <a:t>带宽</a:t>
            </a:r>
            <a:endParaRPr lang="en-GB" b="1" dirty="0">
              <a:solidFill>
                <a:schemeClr val="bg1"/>
              </a:solidFill>
            </a:endParaRPr>
          </a:p>
        </p:txBody>
      </p:sp>
      <p:sp>
        <p:nvSpPr>
          <p:cNvPr id="88" name="iṡlíďè"/>
          <p:cNvSpPr/>
          <p:nvPr/>
        </p:nvSpPr>
        <p:spPr>
          <a:xfrm>
            <a:off x="3232850" y="1299908"/>
            <a:ext cx="1334228" cy="482600"/>
          </a:xfrm>
          <a:prstGeom prst="rect">
            <a:avLst/>
          </a:prstGeom>
          <a:solidFill>
            <a:schemeClr val="bg2">
              <a:lumMod val="90000"/>
            </a:schemeClr>
          </a:solidFill>
          <a:ln w="12700" cap="rnd">
            <a:noFill/>
            <a:prstDash val="solid"/>
            <a:rou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r>
              <a:rPr lang="zh-CN" altLang="en-US" b="1" dirty="0">
                <a:solidFill>
                  <a:srgbClr val="FFFFFF"/>
                </a:solidFill>
              </a:rPr>
              <a:t>吞吐量</a:t>
            </a:r>
            <a:endParaRPr lang="en-GB" b="1" dirty="0">
              <a:solidFill>
                <a:srgbClr val="FFFFFF"/>
              </a:solidFill>
            </a:endParaRPr>
          </a:p>
        </p:txBody>
      </p:sp>
      <p:sp>
        <p:nvSpPr>
          <p:cNvPr id="89" name="iṥľïdè"/>
          <p:cNvSpPr/>
          <p:nvPr/>
        </p:nvSpPr>
        <p:spPr>
          <a:xfrm>
            <a:off x="4696875" y="1299908"/>
            <a:ext cx="1334228" cy="482600"/>
          </a:xfrm>
          <a:prstGeom prst="rect">
            <a:avLst/>
          </a:prstGeom>
          <a:solidFill>
            <a:schemeClr val="bg2">
              <a:lumMod val="90000"/>
            </a:schemeClr>
          </a:solidFill>
          <a:ln w="12700" cap="rnd">
            <a:noFill/>
            <a:prstDash val="solid"/>
            <a:rou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r>
              <a:rPr lang="zh-CN" altLang="en-US" b="1" dirty="0">
                <a:solidFill>
                  <a:schemeClr val="bg1"/>
                </a:solidFill>
              </a:rPr>
              <a:t>时延</a:t>
            </a:r>
            <a:endParaRPr lang="en-GB" b="1" dirty="0">
              <a:solidFill>
                <a:schemeClr val="bg1"/>
              </a:solidFill>
            </a:endParaRPr>
          </a:p>
        </p:txBody>
      </p:sp>
      <p:sp>
        <p:nvSpPr>
          <p:cNvPr id="90" name="îśľîḍé"/>
          <p:cNvSpPr/>
          <p:nvPr/>
        </p:nvSpPr>
        <p:spPr>
          <a:xfrm>
            <a:off x="7624925" y="1299908"/>
            <a:ext cx="1334228" cy="482600"/>
          </a:xfrm>
          <a:prstGeom prst="rect">
            <a:avLst/>
          </a:prstGeom>
          <a:solidFill>
            <a:schemeClr val="bg2">
              <a:lumMod val="90000"/>
            </a:schemeClr>
          </a:solidFill>
          <a:ln w="12700" cap="rnd">
            <a:noFill/>
            <a:prstDash val="solid"/>
            <a:rou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r>
              <a:rPr lang="zh-CN" altLang="en-US" b="1" dirty="0">
                <a:solidFill>
                  <a:schemeClr val="bg1"/>
                </a:solidFill>
              </a:rPr>
              <a:t>往返时间</a:t>
            </a:r>
            <a:endParaRPr lang="en-GB" b="1" dirty="0">
              <a:solidFill>
                <a:schemeClr val="bg1"/>
              </a:solidFill>
            </a:endParaRPr>
          </a:p>
        </p:txBody>
      </p:sp>
      <p:sp>
        <p:nvSpPr>
          <p:cNvPr id="91" name="îśľîḍé"/>
          <p:cNvSpPr/>
          <p:nvPr/>
        </p:nvSpPr>
        <p:spPr>
          <a:xfrm>
            <a:off x="6160900" y="1299908"/>
            <a:ext cx="1334228" cy="482600"/>
          </a:xfrm>
          <a:prstGeom prst="rect">
            <a:avLst/>
          </a:prstGeom>
          <a:solidFill>
            <a:schemeClr val="bg2">
              <a:lumMod val="90000"/>
            </a:schemeClr>
          </a:solidFill>
          <a:ln w="12700" cap="rnd">
            <a:noFill/>
            <a:prstDash val="solid"/>
            <a:rou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r>
              <a:rPr lang="zh-CN" altLang="en-US" b="1" dirty="0">
                <a:solidFill>
                  <a:schemeClr val="bg1"/>
                </a:solidFill>
              </a:rPr>
              <a:t>时延带宽积</a:t>
            </a:r>
            <a:endParaRPr lang="en-GB" b="1" dirty="0">
              <a:solidFill>
                <a:schemeClr val="bg1"/>
              </a:solidFill>
            </a:endParaRPr>
          </a:p>
        </p:txBody>
      </p:sp>
      <p:sp>
        <p:nvSpPr>
          <p:cNvPr id="92" name="îśľîḍé"/>
          <p:cNvSpPr/>
          <p:nvPr/>
        </p:nvSpPr>
        <p:spPr>
          <a:xfrm>
            <a:off x="9088950" y="1299908"/>
            <a:ext cx="1334228" cy="482600"/>
          </a:xfrm>
          <a:prstGeom prst="rect">
            <a:avLst/>
          </a:prstGeom>
          <a:solidFill>
            <a:schemeClr val="bg2">
              <a:lumMod val="90000"/>
            </a:schemeClr>
          </a:solidFill>
          <a:ln w="12700" cap="rnd">
            <a:noFill/>
            <a:prstDash val="solid"/>
            <a:rou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r>
              <a:rPr lang="zh-CN" altLang="en-US" b="1" dirty="0">
                <a:solidFill>
                  <a:schemeClr val="bg1"/>
                </a:solidFill>
              </a:rPr>
              <a:t>利用率</a:t>
            </a:r>
            <a:endParaRPr lang="en-GB" b="1" dirty="0">
              <a:solidFill>
                <a:schemeClr val="bg1"/>
              </a:solidFill>
            </a:endParaRPr>
          </a:p>
        </p:txBody>
      </p:sp>
      <p:sp>
        <p:nvSpPr>
          <p:cNvPr id="93" name="îśľîḍé"/>
          <p:cNvSpPr/>
          <p:nvPr/>
        </p:nvSpPr>
        <p:spPr>
          <a:xfrm>
            <a:off x="10552974" y="1299908"/>
            <a:ext cx="1334228" cy="482600"/>
          </a:xfrm>
          <a:prstGeom prst="rect">
            <a:avLst/>
          </a:prstGeom>
          <a:solidFill>
            <a:schemeClr val="bg2">
              <a:lumMod val="90000"/>
            </a:schemeClr>
          </a:solidFill>
          <a:ln w="12700" cap="rnd">
            <a:noFill/>
            <a:prstDash val="solid"/>
            <a:rou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r>
              <a:rPr lang="zh-CN" altLang="en-US" b="1" dirty="0">
                <a:solidFill>
                  <a:schemeClr val="bg1"/>
                </a:solidFill>
              </a:rPr>
              <a:t>丢包率</a:t>
            </a:r>
            <a:endParaRPr lang="en-GB" b="1" dirty="0">
              <a:solidFill>
                <a:schemeClr val="bg1"/>
              </a:solidFill>
            </a:endParaRPr>
          </a:p>
        </p:txBody>
      </p:sp>
      <p:sp>
        <p:nvSpPr>
          <p:cNvPr id="35" name="îṧḻîḍê"/>
          <p:cNvSpPr/>
          <p:nvPr/>
        </p:nvSpPr>
        <p:spPr>
          <a:xfrm>
            <a:off x="4696873" y="1299908"/>
            <a:ext cx="1334228" cy="482600"/>
          </a:xfrm>
          <a:prstGeom prst="rect">
            <a:avLst/>
          </a:prstGeom>
          <a:solidFill>
            <a:schemeClr val="accent4"/>
          </a:solidFill>
          <a:ln w="12700" cap="rnd">
            <a:noFill/>
            <a:prstDash val="solid"/>
            <a:round/>
          </a:ln>
          <a:effectLst>
            <a:outerShdw blurRad="254000" dist="127000" algn="ctr" rotWithShape="0">
              <a:schemeClr val="accent4">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r>
              <a:rPr lang="zh-CN" altLang="en-US" b="1" dirty="0">
                <a:solidFill>
                  <a:schemeClr val="bg1"/>
                </a:solidFill>
              </a:rPr>
              <a:t>时延</a:t>
            </a:r>
            <a:endParaRPr lang="en-GB" b="1" dirty="0">
              <a:solidFill>
                <a:schemeClr val="bg1"/>
              </a:solidFill>
            </a:endParaRPr>
          </a:p>
        </p:txBody>
      </p:sp>
      <p:sp>
        <p:nvSpPr>
          <p:cNvPr id="160" name="文本框 159"/>
          <p:cNvSpPr txBox="1"/>
          <p:nvPr/>
        </p:nvSpPr>
        <p:spPr>
          <a:xfrm>
            <a:off x="309158" y="1836184"/>
            <a:ext cx="5040082" cy="1200329"/>
          </a:xfrm>
          <a:prstGeom prst="rect">
            <a:avLst/>
          </a:prstGeom>
          <a:noFill/>
        </p:spPr>
        <p:txBody>
          <a:bodyPr wrap="square" rtlCol="0">
            <a:spAutoFit/>
          </a:bodyPr>
          <a:lstStyle/>
          <a:p>
            <a:r>
              <a:rPr lang="en-US" altLang="zh-CN" b="1" dirty="0">
                <a:latin typeface="+mn-ea"/>
              </a:rPr>
              <a:t>【</a:t>
            </a:r>
            <a:r>
              <a:rPr lang="zh-CN" altLang="en-US" b="1" dirty="0">
                <a:latin typeface="+mn-ea"/>
              </a:rPr>
              <a:t>练习</a:t>
            </a:r>
            <a:r>
              <a:rPr lang="en-US" altLang="zh-CN" b="1" dirty="0">
                <a:latin typeface="+mn-ea"/>
              </a:rPr>
              <a:t>2】</a:t>
            </a:r>
            <a:endParaRPr lang="en-US" altLang="zh-CN" b="1" dirty="0">
              <a:latin typeface="+mn-ea"/>
            </a:endParaRPr>
          </a:p>
          <a:p>
            <a:r>
              <a:rPr lang="zh-CN" altLang="en-US" b="1" dirty="0">
                <a:latin typeface="+mn-ea"/>
              </a:rPr>
              <a:t>    数据块长度为</a:t>
            </a:r>
            <a:r>
              <a:rPr lang="en-US" altLang="zh-CN" b="1" dirty="0">
                <a:latin typeface="+mn-ea"/>
              </a:rPr>
              <a:t>100MB</a:t>
            </a:r>
            <a:r>
              <a:rPr lang="zh-CN" altLang="en-US" b="1" dirty="0">
                <a:latin typeface="+mn-ea"/>
              </a:rPr>
              <a:t>，信道带宽为</a:t>
            </a:r>
            <a:r>
              <a:rPr lang="en-US" altLang="zh-CN" b="1" dirty="0">
                <a:latin typeface="+mn-ea"/>
              </a:rPr>
              <a:t>1Mb/s</a:t>
            </a:r>
            <a:r>
              <a:rPr lang="zh-CN" altLang="en-US" b="1" dirty="0">
                <a:latin typeface="+mn-ea"/>
              </a:rPr>
              <a:t>，</a:t>
            </a:r>
            <a:endParaRPr lang="en-US" altLang="zh-CN" b="1" dirty="0">
              <a:latin typeface="+mn-ea"/>
            </a:endParaRPr>
          </a:p>
          <a:p>
            <a:r>
              <a:rPr lang="en-US" altLang="zh-CN" b="1" dirty="0">
                <a:latin typeface="+mn-ea"/>
              </a:rPr>
              <a:t>    </a:t>
            </a:r>
            <a:r>
              <a:rPr lang="zh-CN" altLang="en-US" b="1" dirty="0">
                <a:latin typeface="+mn-ea"/>
              </a:rPr>
              <a:t>传送距离为</a:t>
            </a:r>
            <a:r>
              <a:rPr lang="en-US" altLang="zh-CN" b="1" dirty="0">
                <a:latin typeface="+mn-ea"/>
              </a:rPr>
              <a:t>1000KM</a:t>
            </a:r>
            <a:r>
              <a:rPr lang="zh-CN" altLang="en-US" b="1" dirty="0">
                <a:latin typeface="+mn-ea"/>
              </a:rPr>
              <a:t>，传输介质为光纤，</a:t>
            </a:r>
            <a:endParaRPr lang="en-US" altLang="zh-CN" b="1" dirty="0">
              <a:latin typeface="+mn-ea"/>
            </a:endParaRPr>
          </a:p>
          <a:p>
            <a:r>
              <a:rPr lang="zh-CN" altLang="en-US" b="1" dirty="0">
                <a:latin typeface="+mn-ea"/>
              </a:rPr>
              <a:t>    计算发送时延和传播时延。</a:t>
            </a:r>
            <a:endParaRPr lang="zh-CN" altLang="en-US" b="1" dirty="0">
              <a:latin typeface="+mn-ea"/>
            </a:endParaRPr>
          </a:p>
        </p:txBody>
      </p:sp>
      <p:sp>
        <p:nvSpPr>
          <p:cNvPr id="41" name="文本框 40"/>
          <p:cNvSpPr txBox="1"/>
          <p:nvPr/>
        </p:nvSpPr>
        <p:spPr>
          <a:xfrm>
            <a:off x="6452323" y="1836184"/>
            <a:ext cx="5430519" cy="1200329"/>
          </a:xfrm>
          <a:prstGeom prst="rect">
            <a:avLst/>
          </a:prstGeom>
          <a:noFill/>
        </p:spPr>
        <p:txBody>
          <a:bodyPr wrap="square" rtlCol="0">
            <a:spAutoFit/>
          </a:bodyPr>
          <a:lstStyle/>
          <a:p>
            <a:r>
              <a:rPr lang="en-US" altLang="zh-CN" b="1" dirty="0">
                <a:latin typeface="+mn-ea"/>
              </a:rPr>
              <a:t>【</a:t>
            </a:r>
            <a:r>
              <a:rPr lang="zh-CN" altLang="en-US" b="1" dirty="0">
                <a:latin typeface="+mn-ea"/>
              </a:rPr>
              <a:t>练习</a:t>
            </a:r>
            <a:r>
              <a:rPr lang="en-US" altLang="zh-CN" b="1" dirty="0">
                <a:latin typeface="+mn-ea"/>
              </a:rPr>
              <a:t>3】</a:t>
            </a:r>
            <a:endParaRPr lang="en-US" altLang="zh-CN" b="1" dirty="0">
              <a:latin typeface="+mn-ea"/>
            </a:endParaRPr>
          </a:p>
          <a:p>
            <a:r>
              <a:rPr lang="zh-CN" altLang="en-US" b="1" dirty="0">
                <a:latin typeface="+mn-ea"/>
              </a:rPr>
              <a:t>    数据块长度为</a:t>
            </a:r>
            <a:r>
              <a:rPr lang="en-US" altLang="zh-CN" b="1" dirty="0">
                <a:latin typeface="+mn-ea"/>
              </a:rPr>
              <a:t>1B</a:t>
            </a:r>
            <a:r>
              <a:rPr lang="zh-CN" altLang="en-US" b="1" dirty="0">
                <a:latin typeface="+mn-ea"/>
              </a:rPr>
              <a:t>，信道带宽为</a:t>
            </a:r>
            <a:r>
              <a:rPr lang="en-US" altLang="zh-CN" b="1" dirty="0">
                <a:latin typeface="+mn-ea"/>
              </a:rPr>
              <a:t>1Mb/s</a:t>
            </a:r>
            <a:r>
              <a:rPr lang="zh-CN" altLang="en-US" b="1" dirty="0">
                <a:latin typeface="+mn-ea"/>
              </a:rPr>
              <a:t>，</a:t>
            </a:r>
            <a:endParaRPr lang="en-US" altLang="zh-CN" b="1" dirty="0">
              <a:latin typeface="+mn-ea"/>
            </a:endParaRPr>
          </a:p>
          <a:p>
            <a:r>
              <a:rPr lang="en-US" altLang="zh-CN" b="1" dirty="0">
                <a:latin typeface="+mn-ea"/>
              </a:rPr>
              <a:t>    </a:t>
            </a:r>
            <a:r>
              <a:rPr lang="zh-CN" altLang="en-US" b="1" dirty="0">
                <a:latin typeface="+mn-ea"/>
              </a:rPr>
              <a:t>传送距离为</a:t>
            </a:r>
            <a:r>
              <a:rPr lang="en-US" altLang="zh-CN" b="1" dirty="0">
                <a:latin typeface="+mn-ea"/>
              </a:rPr>
              <a:t>1000KM</a:t>
            </a:r>
            <a:r>
              <a:rPr lang="zh-CN" altLang="en-US" b="1" dirty="0">
                <a:latin typeface="+mn-ea"/>
              </a:rPr>
              <a:t>，传输介质为光纤，</a:t>
            </a:r>
            <a:endParaRPr lang="en-US" altLang="zh-CN" b="1" dirty="0">
              <a:latin typeface="+mn-ea"/>
            </a:endParaRPr>
          </a:p>
          <a:p>
            <a:r>
              <a:rPr lang="zh-CN" altLang="en-US" b="1" dirty="0">
                <a:latin typeface="+mn-ea"/>
              </a:rPr>
              <a:t>    计算发送时延和传播时延。</a:t>
            </a:r>
            <a:endParaRPr lang="zh-CN" altLang="en-US" b="1" dirty="0">
              <a:latin typeface="+mn-ea"/>
            </a:endParaRPr>
          </a:p>
        </p:txBody>
      </p:sp>
      <p:grpSp>
        <p:nvGrpSpPr>
          <p:cNvPr id="5" name="组合 4"/>
          <p:cNvGrpSpPr/>
          <p:nvPr/>
        </p:nvGrpSpPr>
        <p:grpSpPr>
          <a:xfrm>
            <a:off x="583805" y="3006033"/>
            <a:ext cx="10999134" cy="3393114"/>
            <a:chOff x="583805" y="3006033"/>
            <a:chExt cx="10999134" cy="3393114"/>
          </a:xfrm>
        </p:grpSpPr>
        <p:sp>
          <p:nvSpPr>
            <p:cNvPr id="34" name="矩形 33"/>
            <p:cNvSpPr/>
            <p:nvPr/>
          </p:nvSpPr>
          <p:spPr>
            <a:xfrm>
              <a:off x="2360260" y="4462250"/>
              <a:ext cx="299356" cy="250609"/>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p:cNvSpPr/>
            <p:nvPr/>
          </p:nvSpPr>
          <p:spPr>
            <a:xfrm>
              <a:off x="2549150" y="4092705"/>
              <a:ext cx="299357" cy="266138"/>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2" name="文本框 161"/>
            <p:cNvSpPr txBox="1"/>
            <p:nvPr/>
          </p:nvSpPr>
          <p:spPr>
            <a:xfrm>
              <a:off x="4959763" y="4141612"/>
              <a:ext cx="986919" cy="523220"/>
            </a:xfrm>
            <a:prstGeom prst="rect">
              <a:avLst/>
            </a:prstGeom>
            <a:noFill/>
          </p:spPr>
          <p:txBody>
            <a:bodyPr wrap="square" rtlCol="0">
              <a:spAutoFit/>
            </a:bodyPr>
            <a:lstStyle/>
            <a:p>
              <a:pPr algn="ctr"/>
              <a:r>
                <a:rPr lang="zh-CN" altLang="en-US" sz="2800" b="1" dirty="0">
                  <a:solidFill>
                    <a:schemeClr val="accent1">
                      <a:lumMod val="75000"/>
                    </a:schemeClr>
                  </a:solidFill>
                  <a:latin typeface="+mn-ea"/>
                </a:rPr>
                <a:t>主导</a:t>
              </a:r>
              <a:endParaRPr lang="zh-CN" altLang="en-US" sz="2800" b="1" dirty="0">
                <a:solidFill>
                  <a:schemeClr val="accent1">
                    <a:lumMod val="75000"/>
                  </a:schemeClr>
                </a:solidFill>
                <a:latin typeface="+mn-ea"/>
              </a:endParaRPr>
            </a:p>
          </p:txBody>
        </p:sp>
        <p:sp>
          <p:nvSpPr>
            <p:cNvPr id="18" name="文本框 17"/>
            <p:cNvSpPr txBox="1"/>
            <p:nvPr/>
          </p:nvSpPr>
          <p:spPr>
            <a:xfrm>
              <a:off x="740015" y="3482934"/>
              <a:ext cx="1317528" cy="338554"/>
            </a:xfrm>
            <a:prstGeom prst="rect">
              <a:avLst/>
            </a:prstGeom>
            <a:noFill/>
          </p:spPr>
          <p:txBody>
            <a:bodyPr wrap="square" rtlCol="0">
              <a:spAutoFit/>
            </a:bodyPr>
            <a:lstStyle/>
            <a:p>
              <a:r>
                <a:rPr lang="zh-CN" altLang="en-US" sz="1600" b="1" dirty="0">
                  <a:latin typeface="+mn-ea"/>
                </a:rPr>
                <a:t>发送时延 </a:t>
              </a:r>
              <a:r>
                <a:rPr lang="en-US" altLang="zh-CN" sz="1600" b="1" dirty="0">
                  <a:latin typeface="+mn-ea"/>
                </a:rPr>
                <a:t>=</a:t>
              </a:r>
              <a:endParaRPr lang="zh-CN" altLang="en-US" sz="1600" b="1" dirty="0">
                <a:latin typeface="+mn-ea"/>
              </a:endParaRPr>
            </a:p>
          </p:txBody>
        </p:sp>
        <p:sp>
          <p:nvSpPr>
            <p:cNvPr id="19" name="文本框 18"/>
            <p:cNvSpPr txBox="1"/>
            <p:nvPr/>
          </p:nvSpPr>
          <p:spPr>
            <a:xfrm>
              <a:off x="1929032" y="3302860"/>
              <a:ext cx="1596097" cy="338554"/>
            </a:xfrm>
            <a:prstGeom prst="rect">
              <a:avLst/>
            </a:prstGeom>
            <a:noFill/>
          </p:spPr>
          <p:txBody>
            <a:bodyPr wrap="square" rtlCol="0">
              <a:spAutoFit/>
            </a:bodyPr>
            <a:lstStyle/>
            <a:p>
              <a:pPr algn="ctr"/>
              <a:r>
                <a:rPr lang="zh-CN" altLang="en-US" sz="1600" b="1" dirty="0">
                  <a:latin typeface="+mn-ea"/>
                </a:rPr>
                <a:t>分组长度（</a:t>
              </a:r>
              <a:r>
                <a:rPr lang="en-US" altLang="zh-CN" sz="1600" b="1" dirty="0">
                  <a:latin typeface="+mn-ea"/>
                </a:rPr>
                <a:t>b</a:t>
              </a:r>
              <a:r>
                <a:rPr lang="zh-CN" altLang="en-US" sz="1600" b="1" dirty="0">
                  <a:latin typeface="+mn-ea"/>
                </a:rPr>
                <a:t>）</a:t>
              </a:r>
              <a:endParaRPr lang="zh-CN" altLang="en-US" sz="1600" b="1" dirty="0">
                <a:latin typeface="+mn-ea"/>
              </a:endParaRPr>
            </a:p>
          </p:txBody>
        </p:sp>
        <p:cxnSp>
          <p:nvCxnSpPr>
            <p:cNvPr id="8" name="直接连接符 7"/>
            <p:cNvCxnSpPr/>
            <p:nvPr/>
          </p:nvCxnSpPr>
          <p:spPr>
            <a:xfrm>
              <a:off x="1929032" y="3649327"/>
              <a:ext cx="159609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文本框 22"/>
            <p:cNvSpPr txBox="1"/>
            <p:nvPr/>
          </p:nvSpPr>
          <p:spPr>
            <a:xfrm>
              <a:off x="1929032" y="3722377"/>
              <a:ext cx="1596097" cy="338554"/>
            </a:xfrm>
            <a:prstGeom prst="rect">
              <a:avLst/>
            </a:prstGeom>
            <a:noFill/>
          </p:spPr>
          <p:txBody>
            <a:bodyPr wrap="square" rtlCol="0">
              <a:spAutoFit/>
            </a:bodyPr>
            <a:lstStyle/>
            <a:p>
              <a:pPr algn="ctr"/>
              <a:r>
                <a:rPr lang="zh-CN" altLang="en-US" sz="1600" b="1" dirty="0">
                  <a:latin typeface="+mn-ea"/>
                </a:rPr>
                <a:t>发送速率（</a:t>
              </a:r>
              <a:r>
                <a:rPr lang="en-US" altLang="zh-CN" sz="1600" b="1" dirty="0">
                  <a:latin typeface="+mn-ea"/>
                </a:rPr>
                <a:t>b/s</a:t>
              </a:r>
              <a:r>
                <a:rPr lang="zh-CN" altLang="en-US" sz="1600" b="1" dirty="0">
                  <a:latin typeface="+mn-ea"/>
                </a:rPr>
                <a:t>）</a:t>
              </a:r>
              <a:endParaRPr lang="zh-CN" altLang="en-US" sz="1600" b="1" dirty="0">
                <a:latin typeface="+mn-ea"/>
              </a:endParaRPr>
            </a:p>
          </p:txBody>
        </p:sp>
        <mc:AlternateContent xmlns:mc="http://schemas.openxmlformats.org/markup-compatibility/2006">
          <mc:Choice xmlns:a14="http://schemas.microsoft.com/office/drawing/2010/main" Requires="a14">
            <p:sp>
              <p:nvSpPr>
                <p:cNvPr id="10" name="文本框 9"/>
                <p:cNvSpPr txBox="1"/>
                <p:nvPr/>
              </p:nvSpPr>
              <p:spPr>
                <a:xfrm>
                  <a:off x="1689308" y="4134334"/>
                  <a:ext cx="3342005" cy="537776"/>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altLang="zh-CN" sz="1600" i="1" smtClean="0">
                            <a:latin typeface="Cambria Math" panose="02040503050406030204" pitchFamily="18" charset="0"/>
                          </a:rPr>
                          <m:t>=</m:t>
                        </m:r>
                        <m:f>
                          <m:fPr>
                            <m:ctrlPr>
                              <a:rPr lang="en-US" altLang="zh-CN" sz="1600" i="1" smtClean="0">
                                <a:latin typeface="Cambria Math" panose="02040503050406030204" pitchFamily="18" charset="0"/>
                              </a:rPr>
                            </m:ctrlPr>
                          </m:fPr>
                          <m:num>
                            <m:r>
                              <a:rPr lang="en-US" altLang="zh-CN" sz="1600" b="0" i="1" smtClean="0">
                                <a:latin typeface="Cambria Math" panose="02040503050406030204" pitchFamily="18" charset="0"/>
                              </a:rPr>
                              <m:t>100</m:t>
                            </m:r>
                            <m:r>
                              <a:rPr lang="en-US" altLang="zh-CN" sz="1600" b="0" i="1" smtClean="0">
                                <a:latin typeface="Cambria Math" panose="02040503050406030204" pitchFamily="18" charset="0"/>
                                <a:ea typeface="Cambria Math" panose="02040503050406030204" pitchFamily="18" charset="0"/>
                              </a:rPr>
                              <m:t>×</m:t>
                            </m:r>
                            <m:sSup>
                              <m:sSupPr>
                                <m:ctrlPr>
                                  <a:rPr lang="en-US" altLang="zh-CN" sz="1600" b="0" i="1" smtClean="0">
                                    <a:latin typeface="Cambria Math" panose="02040503050406030204" pitchFamily="18" charset="0"/>
                                    <a:ea typeface="Cambria Math" panose="02040503050406030204" pitchFamily="18" charset="0"/>
                                  </a:rPr>
                                </m:ctrlPr>
                              </m:sSupPr>
                              <m:e>
                                <m:r>
                                  <a:rPr lang="en-US" altLang="zh-CN" sz="1600" b="0" i="1" smtClean="0">
                                    <a:latin typeface="Cambria Math" panose="02040503050406030204" pitchFamily="18" charset="0"/>
                                    <a:ea typeface="Cambria Math" panose="02040503050406030204" pitchFamily="18" charset="0"/>
                                  </a:rPr>
                                  <m:t>2</m:t>
                                </m:r>
                              </m:e>
                              <m:sup>
                                <m:r>
                                  <a:rPr lang="en-US" altLang="zh-CN" sz="1600" b="0" i="1" smtClean="0">
                                    <a:latin typeface="Cambria Math" panose="02040503050406030204" pitchFamily="18" charset="0"/>
                                    <a:ea typeface="Cambria Math" panose="02040503050406030204" pitchFamily="18" charset="0"/>
                                  </a:rPr>
                                  <m:t>20</m:t>
                                </m:r>
                              </m:sup>
                            </m:sSup>
                            <m:r>
                              <a:rPr lang="en-US" altLang="zh-CN" sz="1600" b="0" i="1" smtClean="0">
                                <a:latin typeface="Cambria Math" panose="02040503050406030204" pitchFamily="18" charset="0"/>
                                <a:ea typeface="Cambria Math" panose="02040503050406030204" pitchFamily="18" charset="0"/>
                              </a:rPr>
                              <m:t>×</m:t>
                            </m:r>
                            <m:r>
                              <a:rPr lang="en-US" altLang="zh-CN" sz="1600" b="0" i="1" smtClean="0">
                                <a:latin typeface="Cambria Math" panose="02040503050406030204" pitchFamily="18" charset="0"/>
                                <a:ea typeface="Cambria Math" panose="02040503050406030204" pitchFamily="18" charset="0"/>
                              </a:rPr>
                              <m:t>8</m:t>
                            </m:r>
                            <m:r>
                              <a:rPr lang="en-US" altLang="zh-CN" sz="1600" b="0" i="1" smtClean="0">
                                <a:latin typeface="Cambria Math" panose="02040503050406030204" pitchFamily="18" charset="0"/>
                                <a:ea typeface="Cambria Math" panose="02040503050406030204" pitchFamily="18" charset="0"/>
                              </a:rPr>
                              <m:t> (</m:t>
                            </m:r>
                            <m:r>
                              <a:rPr lang="en-US" altLang="zh-CN" sz="1600" b="0" i="1" smtClean="0">
                                <a:latin typeface="Cambria Math" panose="02040503050406030204" pitchFamily="18" charset="0"/>
                                <a:ea typeface="Cambria Math" panose="02040503050406030204" pitchFamily="18" charset="0"/>
                              </a:rPr>
                              <m:t>𝑏</m:t>
                            </m:r>
                            <m:r>
                              <a:rPr lang="en-US" altLang="zh-CN" sz="1600" b="0" i="1" smtClean="0">
                                <a:latin typeface="Cambria Math" panose="02040503050406030204" pitchFamily="18" charset="0"/>
                                <a:ea typeface="Cambria Math" panose="02040503050406030204" pitchFamily="18" charset="0"/>
                              </a:rPr>
                              <m:t>)</m:t>
                            </m:r>
                          </m:num>
                          <m:den>
                            <m:sSup>
                              <m:sSupPr>
                                <m:ctrlPr>
                                  <a:rPr lang="en-US" altLang="zh-CN" sz="1600" i="1" smtClean="0">
                                    <a:latin typeface="Cambria Math" panose="02040503050406030204" pitchFamily="18" charset="0"/>
                                  </a:rPr>
                                </m:ctrlPr>
                              </m:sSupPr>
                              <m:e>
                                <m:r>
                                  <a:rPr lang="en-US" altLang="zh-CN" sz="1600" b="0" i="1" smtClean="0">
                                    <a:latin typeface="Cambria Math" panose="02040503050406030204" pitchFamily="18" charset="0"/>
                                  </a:rPr>
                                  <m:t>10</m:t>
                                </m:r>
                              </m:e>
                              <m:sup>
                                <m:r>
                                  <a:rPr lang="en-US" altLang="zh-CN" sz="1600" b="0" i="1" smtClean="0">
                                    <a:latin typeface="Cambria Math" panose="02040503050406030204" pitchFamily="18" charset="0"/>
                                  </a:rPr>
                                  <m:t>6</m:t>
                                </m:r>
                              </m:sup>
                            </m:sSup>
                            <m:r>
                              <a:rPr lang="en-US" altLang="zh-CN" sz="1600" b="0" i="1" smtClean="0">
                                <a:latin typeface="Cambria Math" panose="02040503050406030204" pitchFamily="18" charset="0"/>
                              </a:rPr>
                              <m:t> (</m:t>
                            </m:r>
                            <m:r>
                              <a:rPr lang="en-US" altLang="zh-CN" sz="1600" b="0" i="1" smtClean="0">
                                <a:latin typeface="Cambria Math" panose="02040503050406030204" pitchFamily="18" charset="0"/>
                              </a:rPr>
                              <m:t>𝑏</m:t>
                            </m:r>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𝑠</m:t>
                            </m:r>
                            <m:r>
                              <a:rPr lang="en-US" altLang="zh-CN" sz="1600" b="0" i="1" smtClean="0">
                                <a:latin typeface="Cambria Math" panose="02040503050406030204" pitchFamily="18" charset="0"/>
                              </a:rPr>
                              <m:t>)</m:t>
                            </m:r>
                          </m:den>
                        </m:f>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838</m:t>
                        </m:r>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8608</m:t>
                        </m:r>
                        <m:r>
                          <a:rPr lang="en-US" altLang="zh-CN" sz="1600" b="0" i="1" smtClean="0">
                            <a:latin typeface="Cambria Math" panose="02040503050406030204" pitchFamily="18" charset="0"/>
                          </a:rPr>
                          <m:t> (</m:t>
                        </m:r>
                        <m:r>
                          <a:rPr lang="en-US" altLang="zh-CN" sz="1600" b="0" i="1" smtClean="0">
                            <a:latin typeface="Cambria Math" panose="02040503050406030204" pitchFamily="18" charset="0"/>
                          </a:rPr>
                          <m:t>𝑠</m:t>
                        </m:r>
                        <m:r>
                          <a:rPr lang="en-US" altLang="zh-CN" sz="1600" b="0" i="1" smtClean="0">
                            <a:latin typeface="Cambria Math" panose="02040503050406030204" pitchFamily="18" charset="0"/>
                          </a:rPr>
                          <m:t>)</m:t>
                        </m:r>
                      </m:oMath>
                    </m:oMathPara>
                  </a14:m>
                  <a:endParaRPr lang="zh-CN" altLang="en-US" sz="1600" dirty="0"/>
                </a:p>
              </p:txBody>
            </p:sp>
          </mc:Choice>
          <mc:Fallback>
            <p:sp>
              <p:nvSpPr>
                <p:cNvPr id="10" name="文本框 9"/>
                <p:cNvSpPr txBox="1">
                  <a:spLocks noRot="1" noChangeAspect="1" noMove="1" noResize="1" noEditPoints="1" noAdjustHandles="1" noChangeArrowheads="1" noChangeShapeType="1" noTextEdit="1"/>
                </p:cNvSpPr>
                <p:nvPr/>
              </p:nvSpPr>
              <p:spPr>
                <a:xfrm>
                  <a:off x="1689308" y="4134334"/>
                  <a:ext cx="3342005" cy="537776"/>
                </a:xfrm>
                <a:prstGeom prst="rect">
                  <a:avLst/>
                </a:prstGeom>
                <a:blipFill rotWithShape="1">
                  <a:blip r:embed="rId1"/>
                </a:blipFill>
              </p:spPr>
              <p:txBody>
                <a:bodyPr/>
                <a:lstStyle/>
                <a:p>
                  <a:r>
                    <a:rPr lang="zh-CN" altLang="en-US">
                      <a:noFill/>
                    </a:rPr>
                    <a:t> </a:t>
                  </a:r>
                </a:p>
              </p:txBody>
            </p:sp>
          </mc:Fallback>
        </mc:AlternateContent>
        <p:sp>
          <p:nvSpPr>
            <p:cNvPr id="25" name="文本框 24"/>
            <p:cNvSpPr txBox="1"/>
            <p:nvPr/>
          </p:nvSpPr>
          <p:spPr>
            <a:xfrm>
              <a:off x="740015" y="5209971"/>
              <a:ext cx="1317528" cy="338554"/>
            </a:xfrm>
            <a:prstGeom prst="rect">
              <a:avLst/>
            </a:prstGeom>
            <a:noFill/>
          </p:spPr>
          <p:txBody>
            <a:bodyPr wrap="square" rtlCol="0">
              <a:spAutoFit/>
            </a:bodyPr>
            <a:lstStyle/>
            <a:p>
              <a:r>
                <a:rPr lang="zh-CN" altLang="en-US" sz="1600" b="1" dirty="0">
                  <a:latin typeface="+mn-ea"/>
                </a:rPr>
                <a:t>传播时延 </a:t>
              </a:r>
              <a:r>
                <a:rPr lang="en-US" altLang="zh-CN" sz="1600" b="1" dirty="0">
                  <a:latin typeface="+mn-ea"/>
                </a:rPr>
                <a:t>=</a:t>
              </a:r>
              <a:endParaRPr lang="zh-CN" altLang="en-US" sz="1600" b="1" dirty="0">
                <a:latin typeface="+mn-ea"/>
              </a:endParaRPr>
            </a:p>
          </p:txBody>
        </p:sp>
        <p:sp>
          <p:nvSpPr>
            <p:cNvPr id="26" name="文本框 25"/>
            <p:cNvSpPr txBox="1"/>
            <p:nvPr/>
          </p:nvSpPr>
          <p:spPr>
            <a:xfrm>
              <a:off x="2195292" y="5026027"/>
              <a:ext cx="1596097" cy="338554"/>
            </a:xfrm>
            <a:prstGeom prst="rect">
              <a:avLst/>
            </a:prstGeom>
            <a:noFill/>
          </p:spPr>
          <p:txBody>
            <a:bodyPr wrap="square" rtlCol="0">
              <a:spAutoFit/>
            </a:bodyPr>
            <a:lstStyle/>
            <a:p>
              <a:pPr algn="ctr"/>
              <a:r>
                <a:rPr lang="zh-CN" altLang="en-US" sz="1600" b="1" dirty="0">
                  <a:latin typeface="+mn-ea"/>
                </a:rPr>
                <a:t>信道长度（</a:t>
              </a:r>
              <a:r>
                <a:rPr lang="en-US" altLang="zh-CN" sz="1600" b="1" dirty="0">
                  <a:latin typeface="+mn-ea"/>
                </a:rPr>
                <a:t>m</a:t>
              </a:r>
              <a:r>
                <a:rPr lang="zh-CN" altLang="en-US" sz="1600" b="1" dirty="0">
                  <a:latin typeface="+mn-ea"/>
                </a:rPr>
                <a:t>）</a:t>
              </a:r>
              <a:endParaRPr lang="zh-CN" altLang="en-US" sz="1600" b="1" dirty="0">
                <a:latin typeface="+mn-ea"/>
              </a:endParaRPr>
            </a:p>
          </p:txBody>
        </p:sp>
        <p:cxnSp>
          <p:nvCxnSpPr>
            <p:cNvPr id="27" name="直接连接符 26"/>
            <p:cNvCxnSpPr/>
            <p:nvPr/>
          </p:nvCxnSpPr>
          <p:spPr>
            <a:xfrm>
              <a:off x="1929032" y="5376364"/>
              <a:ext cx="212861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文本框 27"/>
            <p:cNvSpPr txBox="1"/>
            <p:nvPr/>
          </p:nvSpPr>
          <p:spPr>
            <a:xfrm>
              <a:off x="1929032" y="5449414"/>
              <a:ext cx="2128618" cy="338554"/>
            </a:xfrm>
            <a:prstGeom prst="rect">
              <a:avLst/>
            </a:prstGeom>
            <a:noFill/>
          </p:spPr>
          <p:txBody>
            <a:bodyPr wrap="square" rtlCol="0">
              <a:spAutoFit/>
            </a:bodyPr>
            <a:lstStyle/>
            <a:p>
              <a:pPr algn="ctr"/>
              <a:r>
                <a:rPr lang="zh-CN" altLang="en-US" sz="1600" b="1" dirty="0">
                  <a:latin typeface="+mn-ea"/>
                </a:rPr>
                <a:t>信号传播速率（</a:t>
              </a:r>
              <a:r>
                <a:rPr lang="en-US" altLang="zh-CN" sz="1600" b="1" dirty="0">
                  <a:latin typeface="+mn-ea"/>
                </a:rPr>
                <a:t>m/s</a:t>
              </a:r>
              <a:r>
                <a:rPr lang="zh-CN" altLang="en-US" sz="1600" b="1" dirty="0">
                  <a:latin typeface="+mn-ea"/>
                </a:rPr>
                <a:t>）</a:t>
              </a:r>
              <a:endParaRPr lang="zh-CN" altLang="en-US" sz="1600" b="1" dirty="0">
                <a:latin typeface="+mn-ea"/>
              </a:endParaRPr>
            </a:p>
          </p:txBody>
        </p:sp>
        <mc:AlternateContent xmlns:mc="http://schemas.openxmlformats.org/markup-compatibility/2006">
          <mc:Choice xmlns:a14="http://schemas.microsoft.com/office/drawing/2010/main" Requires="a14">
            <p:sp>
              <p:nvSpPr>
                <p:cNvPr id="29" name="文本框 28"/>
                <p:cNvSpPr txBox="1"/>
                <p:nvPr/>
              </p:nvSpPr>
              <p:spPr>
                <a:xfrm>
                  <a:off x="1689308" y="5861371"/>
                  <a:ext cx="2740687" cy="537776"/>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altLang="zh-CN" sz="1600" i="1" smtClean="0">
                            <a:latin typeface="Cambria Math" panose="02040503050406030204" pitchFamily="18" charset="0"/>
                          </a:rPr>
                          <m:t>=</m:t>
                        </m:r>
                        <m:f>
                          <m:fPr>
                            <m:ctrlPr>
                              <a:rPr lang="en-US" altLang="zh-CN" sz="1600" i="1" smtClean="0">
                                <a:latin typeface="Cambria Math" panose="02040503050406030204" pitchFamily="18" charset="0"/>
                              </a:rPr>
                            </m:ctrlPr>
                          </m:fPr>
                          <m:num>
                            <m:r>
                              <a:rPr lang="en-US" altLang="zh-CN" sz="1600" b="0" i="1" smtClean="0">
                                <a:latin typeface="Cambria Math" panose="02040503050406030204" pitchFamily="18" charset="0"/>
                              </a:rPr>
                              <m:t>1000</m:t>
                            </m:r>
                            <m:r>
                              <a:rPr lang="en-US" altLang="zh-CN" sz="1600" b="0" i="1" smtClean="0">
                                <a:latin typeface="Cambria Math" panose="02040503050406030204" pitchFamily="18" charset="0"/>
                                <a:ea typeface="Cambria Math" panose="02040503050406030204" pitchFamily="18" charset="0"/>
                              </a:rPr>
                              <m:t>×</m:t>
                            </m:r>
                            <m:sSup>
                              <m:sSupPr>
                                <m:ctrlPr>
                                  <a:rPr lang="en-US" altLang="zh-CN" sz="1600" b="0" i="1" smtClean="0">
                                    <a:latin typeface="Cambria Math" panose="02040503050406030204" pitchFamily="18" charset="0"/>
                                    <a:ea typeface="Cambria Math" panose="02040503050406030204" pitchFamily="18" charset="0"/>
                                  </a:rPr>
                                </m:ctrlPr>
                              </m:sSupPr>
                              <m:e>
                                <m:r>
                                  <a:rPr lang="en-US" altLang="zh-CN" sz="1600" b="0" i="1" smtClean="0">
                                    <a:latin typeface="Cambria Math" panose="02040503050406030204" pitchFamily="18" charset="0"/>
                                    <a:ea typeface="Cambria Math" panose="02040503050406030204" pitchFamily="18" charset="0"/>
                                  </a:rPr>
                                  <m:t>10</m:t>
                                </m:r>
                              </m:e>
                              <m:sup>
                                <m:r>
                                  <a:rPr lang="en-US" altLang="zh-CN" sz="1600" b="0" i="1" smtClean="0">
                                    <a:latin typeface="Cambria Math" panose="02040503050406030204" pitchFamily="18" charset="0"/>
                                    <a:ea typeface="Cambria Math" panose="02040503050406030204" pitchFamily="18" charset="0"/>
                                  </a:rPr>
                                  <m:t>3</m:t>
                                </m:r>
                              </m:sup>
                            </m:sSup>
                            <m:r>
                              <a:rPr lang="en-US" altLang="zh-CN" sz="1600" b="0" i="1" smtClean="0">
                                <a:latin typeface="Cambria Math" panose="02040503050406030204" pitchFamily="18" charset="0"/>
                                <a:ea typeface="Cambria Math" panose="02040503050406030204" pitchFamily="18" charset="0"/>
                              </a:rPr>
                              <m:t> (</m:t>
                            </m:r>
                            <m:r>
                              <a:rPr lang="en-US" altLang="zh-CN" sz="1600" b="0" i="1" smtClean="0">
                                <a:latin typeface="Cambria Math" panose="02040503050406030204" pitchFamily="18" charset="0"/>
                                <a:ea typeface="Cambria Math" panose="02040503050406030204" pitchFamily="18" charset="0"/>
                              </a:rPr>
                              <m:t>𝑚</m:t>
                            </m:r>
                            <m:r>
                              <a:rPr lang="en-US" altLang="zh-CN" sz="1600" b="0" i="1" smtClean="0">
                                <a:latin typeface="Cambria Math" panose="02040503050406030204" pitchFamily="18" charset="0"/>
                                <a:ea typeface="Cambria Math" panose="02040503050406030204" pitchFamily="18" charset="0"/>
                              </a:rPr>
                              <m:t>)</m:t>
                            </m:r>
                          </m:num>
                          <m:den>
                            <m:sSup>
                              <m:sSupPr>
                                <m:ctrlPr>
                                  <a:rPr lang="en-US" altLang="zh-CN" sz="1600" i="1" smtClean="0">
                                    <a:latin typeface="Cambria Math" panose="02040503050406030204" pitchFamily="18" charset="0"/>
                                  </a:rPr>
                                </m:ctrlPr>
                              </m:sSupPr>
                              <m:e>
                                <m:r>
                                  <a:rPr lang="en-US" altLang="zh-CN" sz="1600" b="0" i="1" smtClean="0">
                                    <a:latin typeface="Cambria Math" panose="02040503050406030204" pitchFamily="18" charset="0"/>
                                  </a:rPr>
                                  <m:t>2</m:t>
                                </m:r>
                                <m:r>
                                  <a:rPr lang="en-US" altLang="zh-CN" sz="1600" b="0" i="1" smtClean="0">
                                    <a:latin typeface="Cambria Math" panose="02040503050406030204" pitchFamily="18" charset="0"/>
                                    <a:ea typeface="Cambria Math" panose="02040503050406030204" pitchFamily="18" charset="0"/>
                                  </a:rPr>
                                  <m:t>×</m:t>
                                </m:r>
                                <m:r>
                                  <a:rPr lang="en-US" altLang="zh-CN" sz="1600" b="0" i="1" smtClean="0">
                                    <a:latin typeface="Cambria Math" panose="02040503050406030204" pitchFamily="18" charset="0"/>
                                  </a:rPr>
                                  <m:t>10</m:t>
                                </m:r>
                              </m:e>
                              <m:sup>
                                <m:r>
                                  <a:rPr lang="en-US" altLang="zh-CN" sz="1600" b="0" i="1" smtClean="0">
                                    <a:latin typeface="Cambria Math" panose="02040503050406030204" pitchFamily="18" charset="0"/>
                                  </a:rPr>
                                  <m:t>8</m:t>
                                </m:r>
                              </m:sup>
                            </m:sSup>
                            <m:r>
                              <a:rPr lang="en-US" altLang="zh-CN" sz="1600" b="0" i="1" smtClean="0">
                                <a:latin typeface="Cambria Math" panose="02040503050406030204" pitchFamily="18" charset="0"/>
                              </a:rPr>
                              <m:t> (</m:t>
                            </m:r>
                            <m:r>
                              <a:rPr lang="en-US" altLang="zh-CN" sz="1600" b="0" i="1" smtClean="0">
                                <a:latin typeface="Cambria Math" panose="02040503050406030204" pitchFamily="18" charset="0"/>
                              </a:rPr>
                              <m:t>𝑚</m:t>
                            </m:r>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𝑠</m:t>
                            </m:r>
                            <m:r>
                              <a:rPr lang="en-US" altLang="zh-CN" sz="1600" b="0" i="1" smtClean="0">
                                <a:latin typeface="Cambria Math" panose="02040503050406030204" pitchFamily="18" charset="0"/>
                              </a:rPr>
                              <m:t>)</m:t>
                            </m:r>
                          </m:den>
                        </m:f>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0</m:t>
                        </m:r>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005</m:t>
                        </m:r>
                        <m:r>
                          <a:rPr lang="en-US" altLang="zh-CN" sz="1600" b="0" i="1" smtClean="0">
                            <a:latin typeface="Cambria Math" panose="02040503050406030204" pitchFamily="18" charset="0"/>
                          </a:rPr>
                          <m:t> (</m:t>
                        </m:r>
                        <m:r>
                          <a:rPr lang="en-US" altLang="zh-CN" sz="1600" b="0" i="1" smtClean="0">
                            <a:latin typeface="Cambria Math" panose="02040503050406030204" pitchFamily="18" charset="0"/>
                          </a:rPr>
                          <m:t>𝑠</m:t>
                        </m:r>
                        <m:r>
                          <a:rPr lang="en-US" altLang="zh-CN" sz="1600" b="0" i="1" smtClean="0">
                            <a:latin typeface="Cambria Math" panose="02040503050406030204" pitchFamily="18" charset="0"/>
                          </a:rPr>
                          <m:t>)</m:t>
                        </m:r>
                      </m:oMath>
                    </m:oMathPara>
                  </a14:m>
                  <a:endParaRPr lang="zh-CN" altLang="en-US" sz="1600" dirty="0"/>
                </a:p>
              </p:txBody>
            </p:sp>
          </mc:Choice>
          <mc:Fallback>
            <p:sp>
              <p:nvSpPr>
                <p:cNvPr id="29" name="文本框 28"/>
                <p:cNvSpPr txBox="1">
                  <a:spLocks noRot="1" noChangeAspect="1" noMove="1" noResize="1" noEditPoints="1" noAdjustHandles="1" noChangeArrowheads="1" noChangeShapeType="1" noTextEdit="1"/>
                </p:cNvSpPr>
                <p:nvPr/>
              </p:nvSpPr>
              <p:spPr>
                <a:xfrm>
                  <a:off x="1689308" y="5861371"/>
                  <a:ext cx="2740687" cy="537776"/>
                </a:xfrm>
                <a:prstGeom prst="rect">
                  <a:avLst/>
                </a:prstGeom>
                <a:blipFill rotWithShape="1">
                  <a:blip r:embed="rId2"/>
                </a:blipFill>
              </p:spPr>
              <p:txBody>
                <a:bodyPr/>
                <a:lstStyle/>
                <a:p>
                  <a:r>
                    <a:rPr lang="zh-CN" altLang="en-US">
                      <a:noFill/>
                    </a:rPr>
                    <a:t> </a:t>
                  </a:r>
                </a:p>
              </p:txBody>
            </p:sp>
          </mc:Fallback>
        </mc:AlternateContent>
        <p:sp>
          <p:nvSpPr>
            <p:cNvPr id="36" name="文本框 35"/>
            <p:cNvSpPr txBox="1"/>
            <p:nvPr/>
          </p:nvSpPr>
          <p:spPr>
            <a:xfrm>
              <a:off x="583805" y="3006033"/>
              <a:ext cx="648270" cy="369332"/>
            </a:xfrm>
            <a:prstGeom prst="rect">
              <a:avLst/>
            </a:prstGeom>
            <a:noFill/>
          </p:spPr>
          <p:txBody>
            <a:bodyPr wrap="square" rtlCol="0">
              <a:spAutoFit/>
            </a:bodyPr>
            <a:lstStyle/>
            <a:p>
              <a:r>
                <a:rPr lang="zh-CN" altLang="en-US" b="1" dirty="0">
                  <a:latin typeface="+mn-ea"/>
                </a:rPr>
                <a:t>解析</a:t>
              </a:r>
              <a:endParaRPr lang="zh-CN" altLang="en-US" b="1" dirty="0">
                <a:latin typeface="+mn-ea"/>
              </a:endParaRPr>
            </a:p>
          </p:txBody>
        </p:sp>
        <p:sp>
          <p:nvSpPr>
            <p:cNvPr id="42" name="文本框 41"/>
            <p:cNvSpPr txBox="1"/>
            <p:nvPr/>
          </p:nvSpPr>
          <p:spPr>
            <a:xfrm>
              <a:off x="10596020" y="5868649"/>
              <a:ext cx="986919" cy="523220"/>
            </a:xfrm>
            <a:prstGeom prst="rect">
              <a:avLst/>
            </a:prstGeom>
            <a:noFill/>
          </p:spPr>
          <p:txBody>
            <a:bodyPr wrap="square" rtlCol="0">
              <a:spAutoFit/>
            </a:bodyPr>
            <a:lstStyle/>
            <a:p>
              <a:pPr algn="ctr"/>
              <a:r>
                <a:rPr lang="zh-CN" altLang="en-US" sz="2800" b="1" dirty="0">
                  <a:solidFill>
                    <a:schemeClr val="accent1">
                      <a:lumMod val="75000"/>
                    </a:schemeClr>
                  </a:solidFill>
                  <a:latin typeface="+mn-ea"/>
                </a:rPr>
                <a:t>主导</a:t>
              </a:r>
              <a:endParaRPr lang="zh-CN" altLang="en-US" sz="2800" b="1" dirty="0">
                <a:solidFill>
                  <a:schemeClr val="accent1">
                    <a:lumMod val="75000"/>
                  </a:schemeClr>
                </a:solidFill>
                <a:latin typeface="+mn-ea"/>
              </a:endParaRPr>
            </a:p>
          </p:txBody>
        </p:sp>
        <p:sp>
          <p:nvSpPr>
            <p:cNvPr id="43" name="文本框 42"/>
            <p:cNvSpPr txBox="1"/>
            <p:nvPr/>
          </p:nvSpPr>
          <p:spPr>
            <a:xfrm>
              <a:off x="6906040" y="3482934"/>
              <a:ext cx="1317528" cy="338554"/>
            </a:xfrm>
            <a:prstGeom prst="rect">
              <a:avLst/>
            </a:prstGeom>
            <a:noFill/>
          </p:spPr>
          <p:txBody>
            <a:bodyPr wrap="square" rtlCol="0">
              <a:spAutoFit/>
            </a:bodyPr>
            <a:lstStyle/>
            <a:p>
              <a:r>
                <a:rPr lang="zh-CN" altLang="en-US" sz="1600" b="1" dirty="0">
                  <a:latin typeface="+mn-ea"/>
                </a:rPr>
                <a:t>发送时延 </a:t>
              </a:r>
              <a:r>
                <a:rPr lang="en-US" altLang="zh-CN" sz="1600" b="1" dirty="0">
                  <a:latin typeface="+mn-ea"/>
                </a:rPr>
                <a:t>=</a:t>
              </a:r>
              <a:endParaRPr lang="zh-CN" altLang="en-US" sz="1600" b="1" dirty="0">
                <a:latin typeface="+mn-ea"/>
              </a:endParaRPr>
            </a:p>
          </p:txBody>
        </p:sp>
        <p:sp>
          <p:nvSpPr>
            <p:cNvPr id="44" name="文本框 43"/>
            <p:cNvSpPr txBox="1"/>
            <p:nvPr/>
          </p:nvSpPr>
          <p:spPr>
            <a:xfrm>
              <a:off x="8095057" y="3302860"/>
              <a:ext cx="1596097" cy="338554"/>
            </a:xfrm>
            <a:prstGeom prst="rect">
              <a:avLst/>
            </a:prstGeom>
            <a:noFill/>
          </p:spPr>
          <p:txBody>
            <a:bodyPr wrap="square" rtlCol="0">
              <a:spAutoFit/>
            </a:bodyPr>
            <a:lstStyle/>
            <a:p>
              <a:pPr algn="ctr"/>
              <a:r>
                <a:rPr lang="zh-CN" altLang="en-US" sz="1600" b="1" dirty="0">
                  <a:latin typeface="+mn-ea"/>
                </a:rPr>
                <a:t>分组长度（</a:t>
              </a:r>
              <a:r>
                <a:rPr lang="en-US" altLang="zh-CN" sz="1600" b="1" dirty="0">
                  <a:latin typeface="+mn-ea"/>
                </a:rPr>
                <a:t>b</a:t>
              </a:r>
              <a:r>
                <a:rPr lang="zh-CN" altLang="en-US" sz="1600" b="1" dirty="0">
                  <a:latin typeface="+mn-ea"/>
                </a:rPr>
                <a:t>）</a:t>
              </a:r>
              <a:endParaRPr lang="zh-CN" altLang="en-US" sz="1600" b="1" dirty="0">
                <a:latin typeface="+mn-ea"/>
              </a:endParaRPr>
            </a:p>
          </p:txBody>
        </p:sp>
        <p:cxnSp>
          <p:nvCxnSpPr>
            <p:cNvPr id="45" name="直接连接符 44"/>
            <p:cNvCxnSpPr/>
            <p:nvPr/>
          </p:nvCxnSpPr>
          <p:spPr>
            <a:xfrm>
              <a:off x="8095057" y="3649327"/>
              <a:ext cx="159609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文本框 45"/>
            <p:cNvSpPr txBox="1"/>
            <p:nvPr/>
          </p:nvSpPr>
          <p:spPr>
            <a:xfrm>
              <a:off x="8095057" y="3722377"/>
              <a:ext cx="1596097" cy="338554"/>
            </a:xfrm>
            <a:prstGeom prst="rect">
              <a:avLst/>
            </a:prstGeom>
            <a:noFill/>
          </p:spPr>
          <p:txBody>
            <a:bodyPr wrap="square" rtlCol="0">
              <a:spAutoFit/>
            </a:bodyPr>
            <a:lstStyle/>
            <a:p>
              <a:pPr algn="ctr"/>
              <a:r>
                <a:rPr lang="zh-CN" altLang="en-US" sz="1600" b="1" dirty="0">
                  <a:latin typeface="+mn-ea"/>
                </a:rPr>
                <a:t>发送速率（</a:t>
              </a:r>
              <a:r>
                <a:rPr lang="en-US" altLang="zh-CN" sz="1600" b="1" dirty="0">
                  <a:latin typeface="+mn-ea"/>
                </a:rPr>
                <a:t>b/s</a:t>
              </a:r>
              <a:r>
                <a:rPr lang="zh-CN" altLang="en-US" sz="1600" b="1" dirty="0">
                  <a:latin typeface="+mn-ea"/>
                </a:rPr>
                <a:t>）</a:t>
              </a:r>
              <a:endParaRPr lang="zh-CN" altLang="en-US" sz="1600" b="1" dirty="0">
                <a:latin typeface="+mn-ea"/>
              </a:endParaRPr>
            </a:p>
          </p:txBody>
        </p:sp>
        <mc:AlternateContent xmlns:mc="http://schemas.openxmlformats.org/markup-compatibility/2006">
          <mc:Choice xmlns:a14="http://schemas.microsoft.com/office/drawing/2010/main" Requires="a14">
            <p:sp>
              <p:nvSpPr>
                <p:cNvPr id="47" name="文本框 46"/>
                <p:cNvSpPr txBox="1"/>
                <p:nvPr/>
              </p:nvSpPr>
              <p:spPr>
                <a:xfrm>
                  <a:off x="7855333" y="4134334"/>
                  <a:ext cx="2473882" cy="512704"/>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altLang="zh-CN" sz="1600" i="1" smtClean="0">
                            <a:latin typeface="Cambria Math" panose="02040503050406030204" pitchFamily="18" charset="0"/>
                          </a:rPr>
                          <m:t>=</m:t>
                        </m:r>
                        <m:f>
                          <m:fPr>
                            <m:ctrlPr>
                              <a:rPr lang="en-US" altLang="zh-CN" sz="1600" i="1" smtClean="0">
                                <a:latin typeface="Cambria Math" panose="02040503050406030204" pitchFamily="18" charset="0"/>
                              </a:rPr>
                            </m:ctrlPr>
                          </m:fPr>
                          <m:num>
                            <m:r>
                              <a:rPr lang="en-US" altLang="zh-CN" sz="1600" b="0" i="1" smtClean="0">
                                <a:latin typeface="Cambria Math" panose="02040503050406030204" pitchFamily="18" charset="0"/>
                              </a:rPr>
                              <m:t>1</m:t>
                            </m:r>
                            <m:r>
                              <a:rPr lang="en-US" altLang="zh-CN" sz="1600" b="0" i="1" smtClean="0">
                                <a:latin typeface="Cambria Math" panose="02040503050406030204" pitchFamily="18" charset="0"/>
                                <a:ea typeface="Cambria Math" panose="02040503050406030204" pitchFamily="18" charset="0"/>
                              </a:rPr>
                              <m:t>×</m:t>
                            </m:r>
                            <m:r>
                              <a:rPr lang="en-US" altLang="zh-CN" sz="1600" b="0" i="1" smtClean="0">
                                <a:latin typeface="Cambria Math" panose="02040503050406030204" pitchFamily="18" charset="0"/>
                                <a:ea typeface="Cambria Math" panose="02040503050406030204" pitchFamily="18" charset="0"/>
                              </a:rPr>
                              <m:t>8</m:t>
                            </m:r>
                            <m:r>
                              <a:rPr lang="en-US" altLang="zh-CN" sz="1600" b="0" i="1" smtClean="0">
                                <a:latin typeface="Cambria Math" panose="02040503050406030204" pitchFamily="18" charset="0"/>
                                <a:ea typeface="Cambria Math" panose="02040503050406030204" pitchFamily="18" charset="0"/>
                              </a:rPr>
                              <m:t> (</m:t>
                            </m:r>
                            <m:r>
                              <a:rPr lang="en-US" altLang="zh-CN" sz="1600" b="0" i="1" smtClean="0">
                                <a:latin typeface="Cambria Math" panose="02040503050406030204" pitchFamily="18" charset="0"/>
                                <a:ea typeface="Cambria Math" panose="02040503050406030204" pitchFamily="18" charset="0"/>
                              </a:rPr>
                              <m:t>𝑏</m:t>
                            </m:r>
                            <m:r>
                              <a:rPr lang="en-US" altLang="zh-CN" sz="1600" b="0" i="1" smtClean="0">
                                <a:latin typeface="Cambria Math" panose="02040503050406030204" pitchFamily="18" charset="0"/>
                                <a:ea typeface="Cambria Math" panose="02040503050406030204" pitchFamily="18" charset="0"/>
                              </a:rPr>
                              <m:t>)</m:t>
                            </m:r>
                          </m:num>
                          <m:den>
                            <m:sSup>
                              <m:sSupPr>
                                <m:ctrlPr>
                                  <a:rPr lang="en-US" altLang="zh-CN" sz="1600" i="1" smtClean="0">
                                    <a:latin typeface="Cambria Math" panose="02040503050406030204" pitchFamily="18" charset="0"/>
                                  </a:rPr>
                                </m:ctrlPr>
                              </m:sSupPr>
                              <m:e>
                                <m:r>
                                  <a:rPr lang="en-US" altLang="zh-CN" sz="1600" b="0" i="1" smtClean="0">
                                    <a:latin typeface="Cambria Math" panose="02040503050406030204" pitchFamily="18" charset="0"/>
                                  </a:rPr>
                                  <m:t>10</m:t>
                                </m:r>
                              </m:e>
                              <m:sup>
                                <m:r>
                                  <a:rPr lang="en-US" altLang="zh-CN" sz="1600" b="0" i="1" smtClean="0">
                                    <a:latin typeface="Cambria Math" panose="02040503050406030204" pitchFamily="18" charset="0"/>
                                  </a:rPr>
                                  <m:t>6</m:t>
                                </m:r>
                              </m:sup>
                            </m:sSup>
                            <m:r>
                              <a:rPr lang="en-US" altLang="zh-CN" sz="1600" b="0" i="1" smtClean="0">
                                <a:latin typeface="Cambria Math" panose="02040503050406030204" pitchFamily="18" charset="0"/>
                              </a:rPr>
                              <m:t> (</m:t>
                            </m:r>
                            <m:r>
                              <a:rPr lang="en-US" altLang="zh-CN" sz="1600" b="0" i="1" smtClean="0">
                                <a:latin typeface="Cambria Math" panose="02040503050406030204" pitchFamily="18" charset="0"/>
                              </a:rPr>
                              <m:t>𝑏</m:t>
                            </m:r>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𝑠</m:t>
                            </m:r>
                            <m:r>
                              <a:rPr lang="en-US" altLang="zh-CN" sz="1600" b="0" i="1" smtClean="0">
                                <a:latin typeface="Cambria Math" panose="02040503050406030204" pitchFamily="18" charset="0"/>
                              </a:rPr>
                              <m:t>)</m:t>
                            </m:r>
                          </m:den>
                        </m:f>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8</m:t>
                        </m:r>
                        <m:r>
                          <a:rPr lang="en-US" altLang="zh-CN" sz="1600" b="0" i="1" smtClean="0">
                            <a:latin typeface="Cambria Math" panose="02040503050406030204" pitchFamily="18" charset="0"/>
                            <a:ea typeface="Cambria Math" panose="02040503050406030204" pitchFamily="18" charset="0"/>
                          </a:rPr>
                          <m:t>×</m:t>
                        </m:r>
                        <m:sSup>
                          <m:sSupPr>
                            <m:ctrlPr>
                              <a:rPr lang="en-US" altLang="zh-CN" sz="1600" b="0" i="1" smtClean="0">
                                <a:latin typeface="Cambria Math" panose="02040503050406030204" pitchFamily="18" charset="0"/>
                                <a:ea typeface="Cambria Math" panose="02040503050406030204" pitchFamily="18" charset="0"/>
                              </a:rPr>
                            </m:ctrlPr>
                          </m:sSupPr>
                          <m:e>
                            <m:r>
                              <a:rPr lang="en-US" altLang="zh-CN" sz="1600" b="0" i="1" smtClean="0">
                                <a:latin typeface="Cambria Math" panose="02040503050406030204" pitchFamily="18" charset="0"/>
                                <a:ea typeface="Cambria Math" panose="02040503050406030204" pitchFamily="18" charset="0"/>
                              </a:rPr>
                              <m:t>10</m:t>
                            </m:r>
                          </m:e>
                          <m:sup>
                            <m:r>
                              <a:rPr lang="en-US" altLang="zh-CN" sz="1600" b="0" i="1" smtClean="0">
                                <a:latin typeface="Cambria Math" panose="02040503050406030204" pitchFamily="18" charset="0"/>
                                <a:ea typeface="Cambria Math" panose="02040503050406030204" pitchFamily="18" charset="0"/>
                              </a:rPr>
                              <m:t>−</m:t>
                            </m:r>
                            <m:r>
                              <a:rPr lang="en-US" altLang="zh-CN" sz="1600" b="0" i="1" smtClean="0">
                                <a:latin typeface="Cambria Math" panose="02040503050406030204" pitchFamily="18" charset="0"/>
                                <a:ea typeface="Cambria Math" panose="02040503050406030204" pitchFamily="18" charset="0"/>
                              </a:rPr>
                              <m:t>6</m:t>
                            </m:r>
                          </m:sup>
                        </m:sSup>
                        <m:r>
                          <a:rPr lang="en-US" altLang="zh-CN" sz="1600" b="0" i="1" smtClean="0">
                            <a:latin typeface="Cambria Math" panose="02040503050406030204" pitchFamily="18" charset="0"/>
                          </a:rPr>
                          <m:t> (</m:t>
                        </m:r>
                        <m:r>
                          <a:rPr lang="en-US" altLang="zh-CN" sz="1600" b="0" i="1" smtClean="0">
                            <a:latin typeface="Cambria Math" panose="02040503050406030204" pitchFamily="18" charset="0"/>
                          </a:rPr>
                          <m:t>𝑠</m:t>
                        </m:r>
                        <m:r>
                          <a:rPr lang="en-US" altLang="zh-CN" sz="1600" b="0" i="1" smtClean="0">
                            <a:latin typeface="Cambria Math" panose="02040503050406030204" pitchFamily="18" charset="0"/>
                          </a:rPr>
                          <m:t>)</m:t>
                        </m:r>
                      </m:oMath>
                    </m:oMathPara>
                  </a14:m>
                  <a:endParaRPr lang="zh-CN" altLang="en-US" sz="1600" dirty="0"/>
                </a:p>
              </p:txBody>
            </p:sp>
          </mc:Choice>
          <mc:Fallback>
            <p:sp>
              <p:nvSpPr>
                <p:cNvPr id="47" name="文本框 46"/>
                <p:cNvSpPr txBox="1">
                  <a:spLocks noRot="1" noChangeAspect="1" noMove="1" noResize="1" noEditPoints="1" noAdjustHandles="1" noChangeArrowheads="1" noChangeShapeType="1" noTextEdit="1"/>
                </p:cNvSpPr>
                <p:nvPr/>
              </p:nvSpPr>
              <p:spPr>
                <a:xfrm>
                  <a:off x="7855333" y="4134334"/>
                  <a:ext cx="2473882" cy="512704"/>
                </a:xfrm>
                <a:prstGeom prst="rect">
                  <a:avLst/>
                </a:prstGeom>
                <a:blipFill rotWithShape="1">
                  <a:blip r:embed="rId3"/>
                </a:blipFill>
              </p:spPr>
              <p:txBody>
                <a:bodyPr/>
                <a:lstStyle/>
                <a:p>
                  <a:r>
                    <a:rPr lang="zh-CN" altLang="en-US">
                      <a:noFill/>
                    </a:rPr>
                    <a:t> </a:t>
                  </a:r>
                </a:p>
              </p:txBody>
            </p:sp>
          </mc:Fallback>
        </mc:AlternateContent>
        <p:sp>
          <p:nvSpPr>
            <p:cNvPr id="48" name="文本框 47"/>
            <p:cNvSpPr txBox="1"/>
            <p:nvPr/>
          </p:nvSpPr>
          <p:spPr>
            <a:xfrm>
              <a:off x="6906040" y="5209971"/>
              <a:ext cx="1317528" cy="338554"/>
            </a:xfrm>
            <a:prstGeom prst="rect">
              <a:avLst/>
            </a:prstGeom>
            <a:noFill/>
          </p:spPr>
          <p:txBody>
            <a:bodyPr wrap="square" rtlCol="0">
              <a:spAutoFit/>
            </a:bodyPr>
            <a:lstStyle/>
            <a:p>
              <a:r>
                <a:rPr lang="zh-CN" altLang="en-US" sz="1600" b="1" dirty="0">
                  <a:latin typeface="+mn-ea"/>
                </a:rPr>
                <a:t>传播时延 </a:t>
              </a:r>
              <a:r>
                <a:rPr lang="en-US" altLang="zh-CN" sz="1600" b="1" dirty="0">
                  <a:latin typeface="+mn-ea"/>
                </a:rPr>
                <a:t>=</a:t>
              </a:r>
              <a:endParaRPr lang="zh-CN" altLang="en-US" sz="1600" b="1" dirty="0">
                <a:latin typeface="+mn-ea"/>
              </a:endParaRPr>
            </a:p>
          </p:txBody>
        </p:sp>
        <p:sp>
          <p:nvSpPr>
            <p:cNvPr id="49" name="文本框 48"/>
            <p:cNvSpPr txBox="1"/>
            <p:nvPr/>
          </p:nvSpPr>
          <p:spPr>
            <a:xfrm>
              <a:off x="8361317" y="5026027"/>
              <a:ext cx="1596097" cy="338554"/>
            </a:xfrm>
            <a:prstGeom prst="rect">
              <a:avLst/>
            </a:prstGeom>
            <a:noFill/>
          </p:spPr>
          <p:txBody>
            <a:bodyPr wrap="square" rtlCol="0">
              <a:spAutoFit/>
            </a:bodyPr>
            <a:lstStyle/>
            <a:p>
              <a:pPr algn="ctr"/>
              <a:r>
                <a:rPr lang="zh-CN" altLang="en-US" sz="1600" b="1" dirty="0">
                  <a:latin typeface="+mn-ea"/>
                </a:rPr>
                <a:t>信道长度（</a:t>
              </a:r>
              <a:r>
                <a:rPr lang="en-US" altLang="zh-CN" sz="1600" b="1" dirty="0">
                  <a:latin typeface="+mn-ea"/>
                </a:rPr>
                <a:t>m</a:t>
              </a:r>
              <a:r>
                <a:rPr lang="zh-CN" altLang="en-US" sz="1600" b="1" dirty="0">
                  <a:latin typeface="+mn-ea"/>
                </a:rPr>
                <a:t>）</a:t>
              </a:r>
              <a:endParaRPr lang="zh-CN" altLang="en-US" sz="1600" b="1" dirty="0">
                <a:latin typeface="+mn-ea"/>
              </a:endParaRPr>
            </a:p>
          </p:txBody>
        </p:sp>
        <p:cxnSp>
          <p:nvCxnSpPr>
            <p:cNvPr id="50" name="直接连接符 49"/>
            <p:cNvCxnSpPr/>
            <p:nvPr/>
          </p:nvCxnSpPr>
          <p:spPr>
            <a:xfrm>
              <a:off x="8095057" y="5376364"/>
              <a:ext cx="212861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1" name="文本框 50"/>
            <p:cNvSpPr txBox="1"/>
            <p:nvPr/>
          </p:nvSpPr>
          <p:spPr>
            <a:xfrm>
              <a:off x="8095057" y="5449414"/>
              <a:ext cx="2128618" cy="338554"/>
            </a:xfrm>
            <a:prstGeom prst="rect">
              <a:avLst/>
            </a:prstGeom>
            <a:noFill/>
          </p:spPr>
          <p:txBody>
            <a:bodyPr wrap="square" rtlCol="0">
              <a:spAutoFit/>
            </a:bodyPr>
            <a:lstStyle/>
            <a:p>
              <a:pPr algn="ctr"/>
              <a:r>
                <a:rPr lang="zh-CN" altLang="en-US" sz="1600" b="1" dirty="0">
                  <a:latin typeface="+mn-ea"/>
                </a:rPr>
                <a:t>信号传播速率（</a:t>
              </a:r>
              <a:r>
                <a:rPr lang="en-US" altLang="zh-CN" sz="1600" b="1" dirty="0">
                  <a:latin typeface="+mn-ea"/>
                </a:rPr>
                <a:t>m/s</a:t>
              </a:r>
              <a:r>
                <a:rPr lang="zh-CN" altLang="en-US" sz="1600" b="1" dirty="0">
                  <a:latin typeface="+mn-ea"/>
                </a:rPr>
                <a:t>）</a:t>
              </a:r>
              <a:endParaRPr lang="zh-CN" altLang="en-US" sz="1600" b="1" dirty="0">
                <a:latin typeface="+mn-ea"/>
              </a:endParaRPr>
            </a:p>
          </p:txBody>
        </p:sp>
        <mc:AlternateContent xmlns:mc="http://schemas.openxmlformats.org/markup-compatibility/2006">
          <mc:Choice xmlns:a14="http://schemas.microsoft.com/office/drawing/2010/main" Requires="a14">
            <p:sp>
              <p:nvSpPr>
                <p:cNvPr id="52" name="文本框 51"/>
                <p:cNvSpPr txBox="1"/>
                <p:nvPr/>
              </p:nvSpPr>
              <p:spPr>
                <a:xfrm>
                  <a:off x="7855333" y="5861371"/>
                  <a:ext cx="2740687" cy="537776"/>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altLang="zh-CN" sz="1600" i="1" smtClean="0">
                            <a:latin typeface="Cambria Math" panose="02040503050406030204" pitchFamily="18" charset="0"/>
                          </a:rPr>
                          <m:t>=</m:t>
                        </m:r>
                        <m:f>
                          <m:fPr>
                            <m:ctrlPr>
                              <a:rPr lang="en-US" altLang="zh-CN" sz="1600" i="1" smtClean="0">
                                <a:latin typeface="Cambria Math" panose="02040503050406030204" pitchFamily="18" charset="0"/>
                              </a:rPr>
                            </m:ctrlPr>
                          </m:fPr>
                          <m:num>
                            <m:r>
                              <a:rPr lang="en-US" altLang="zh-CN" sz="1600" b="0" i="1" smtClean="0">
                                <a:latin typeface="Cambria Math" panose="02040503050406030204" pitchFamily="18" charset="0"/>
                              </a:rPr>
                              <m:t>1000</m:t>
                            </m:r>
                            <m:r>
                              <a:rPr lang="en-US" altLang="zh-CN" sz="1600" b="0" i="1" smtClean="0">
                                <a:latin typeface="Cambria Math" panose="02040503050406030204" pitchFamily="18" charset="0"/>
                                <a:ea typeface="Cambria Math" panose="02040503050406030204" pitchFamily="18" charset="0"/>
                              </a:rPr>
                              <m:t>×</m:t>
                            </m:r>
                            <m:sSup>
                              <m:sSupPr>
                                <m:ctrlPr>
                                  <a:rPr lang="en-US" altLang="zh-CN" sz="1600" b="0" i="1" smtClean="0">
                                    <a:latin typeface="Cambria Math" panose="02040503050406030204" pitchFamily="18" charset="0"/>
                                    <a:ea typeface="Cambria Math" panose="02040503050406030204" pitchFamily="18" charset="0"/>
                                  </a:rPr>
                                </m:ctrlPr>
                              </m:sSupPr>
                              <m:e>
                                <m:r>
                                  <a:rPr lang="en-US" altLang="zh-CN" sz="1600" b="0" i="1" smtClean="0">
                                    <a:latin typeface="Cambria Math" panose="02040503050406030204" pitchFamily="18" charset="0"/>
                                    <a:ea typeface="Cambria Math" panose="02040503050406030204" pitchFamily="18" charset="0"/>
                                  </a:rPr>
                                  <m:t>10</m:t>
                                </m:r>
                              </m:e>
                              <m:sup>
                                <m:r>
                                  <a:rPr lang="en-US" altLang="zh-CN" sz="1600" b="0" i="1" smtClean="0">
                                    <a:latin typeface="Cambria Math" panose="02040503050406030204" pitchFamily="18" charset="0"/>
                                    <a:ea typeface="Cambria Math" panose="02040503050406030204" pitchFamily="18" charset="0"/>
                                  </a:rPr>
                                  <m:t>3</m:t>
                                </m:r>
                              </m:sup>
                            </m:sSup>
                            <m:r>
                              <a:rPr lang="en-US" altLang="zh-CN" sz="1600" b="0" i="1" smtClean="0">
                                <a:latin typeface="Cambria Math" panose="02040503050406030204" pitchFamily="18" charset="0"/>
                                <a:ea typeface="Cambria Math" panose="02040503050406030204" pitchFamily="18" charset="0"/>
                              </a:rPr>
                              <m:t> (</m:t>
                            </m:r>
                            <m:r>
                              <a:rPr lang="en-US" altLang="zh-CN" sz="1600" b="0" i="1" smtClean="0">
                                <a:latin typeface="Cambria Math" panose="02040503050406030204" pitchFamily="18" charset="0"/>
                                <a:ea typeface="Cambria Math" panose="02040503050406030204" pitchFamily="18" charset="0"/>
                              </a:rPr>
                              <m:t>𝑚</m:t>
                            </m:r>
                            <m:r>
                              <a:rPr lang="en-US" altLang="zh-CN" sz="1600" b="0" i="1" smtClean="0">
                                <a:latin typeface="Cambria Math" panose="02040503050406030204" pitchFamily="18" charset="0"/>
                                <a:ea typeface="Cambria Math" panose="02040503050406030204" pitchFamily="18" charset="0"/>
                              </a:rPr>
                              <m:t>)</m:t>
                            </m:r>
                          </m:num>
                          <m:den>
                            <m:sSup>
                              <m:sSupPr>
                                <m:ctrlPr>
                                  <a:rPr lang="en-US" altLang="zh-CN" sz="1600" i="1" smtClean="0">
                                    <a:latin typeface="Cambria Math" panose="02040503050406030204" pitchFamily="18" charset="0"/>
                                  </a:rPr>
                                </m:ctrlPr>
                              </m:sSupPr>
                              <m:e>
                                <m:r>
                                  <a:rPr lang="en-US" altLang="zh-CN" sz="1600" b="0" i="1" smtClean="0">
                                    <a:latin typeface="Cambria Math" panose="02040503050406030204" pitchFamily="18" charset="0"/>
                                  </a:rPr>
                                  <m:t>2</m:t>
                                </m:r>
                                <m:r>
                                  <a:rPr lang="en-US" altLang="zh-CN" sz="1600" b="0" i="1" smtClean="0">
                                    <a:latin typeface="Cambria Math" panose="02040503050406030204" pitchFamily="18" charset="0"/>
                                    <a:ea typeface="Cambria Math" panose="02040503050406030204" pitchFamily="18" charset="0"/>
                                  </a:rPr>
                                  <m:t>×</m:t>
                                </m:r>
                                <m:r>
                                  <a:rPr lang="en-US" altLang="zh-CN" sz="1600" b="0" i="1" smtClean="0">
                                    <a:latin typeface="Cambria Math" panose="02040503050406030204" pitchFamily="18" charset="0"/>
                                  </a:rPr>
                                  <m:t>10</m:t>
                                </m:r>
                              </m:e>
                              <m:sup>
                                <m:r>
                                  <a:rPr lang="en-US" altLang="zh-CN" sz="1600" b="0" i="1" smtClean="0">
                                    <a:latin typeface="Cambria Math" panose="02040503050406030204" pitchFamily="18" charset="0"/>
                                  </a:rPr>
                                  <m:t>8</m:t>
                                </m:r>
                              </m:sup>
                            </m:sSup>
                            <m:r>
                              <a:rPr lang="en-US" altLang="zh-CN" sz="1600" b="0" i="1" smtClean="0">
                                <a:latin typeface="Cambria Math" panose="02040503050406030204" pitchFamily="18" charset="0"/>
                              </a:rPr>
                              <m:t> (</m:t>
                            </m:r>
                            <m:r>
                              <a:rPr lang="en-US" altLang="zh-CN" sz="1600" b="0" i="1" smtClean="0">
                                <a:latin typeface="Cambria Math" panose="02040503050406030204" pitchFamily="18" charset="0"/>
                              </a:rPr>
                              <m:t>𝑚</m:t>
                            </m:r>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𝑠</m:t>
                            </m:r>
                            <m:r>
                              <a:rPr lang="en-US" altLang="zh-CN" sz="1600" b="0" i="1" smtClean="0">
                                <a:latin typeface="Cambria Math" panose="02040503050406030204" pitchFamily="18" charset="0"/>
                              </a:rPr>
                              <m:t>)</m:t>
                            </m:r>
                          </m:den>
                        </m:f>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0</m:t>
                        </m:r>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005</m:t>
                        </m:r>
                        <m:r>
                          <a:rPr lang="en-US" altLang="zh-CN" sz="1600" b="0" i="1" smtClean="0">
                            <a:latin typeface="Cambria Math" panose="02040503050406030204" pitchFamily="18" charset="0"/>
                          </a:rPr>
                          <m:t> (</m:t>
                        </m:r>
                        <m:r>
                          <a:rPr lang="en-US" altLang="zh-CN" sz="1600" b="0" i="1" smtClean="0">
                            <a:latin typeface="Cambria Math" panose="02040503050406030204" pitchFamily="18" charset="0"/>
                          </a:rPr>
                          <m:t>𝑠</m:t>
                        </m:r>
                        <m:r>
                          <a:rPr lang="en-US" altLang="zh-CN" sz="1600" b="0" i="1" smtClean="0">
                            <a:latin typeface="Cambria Math" panose="02040503050406030204" pitchFamily="18" charset="0"/>
                          </a:rPr>
                          <m:t>)</m:t>
                        </m:r>
                      </m:oMath>
                    </m:oMathPara>
                  </a14:m>
                  <a:endParaRPr lang="zh-CN" altLang="en-US" sz="1600" dirty="0"/>
                </a:p>
              </p:txBody>
            </p:sp>
          </mc:Choice>
          <mc:Fallback>
            <p:sp>
              <p:nvSpPr>
                <p:cNvPr id="52" name="文本框 51"/>
                <p:cNvSpPr txBox="1">
                  <a:spLocks noRot="1" noChangeAspect="1" noMove="1" noResize="1" noEditPoints="1" noAdjustHandles="1" noChangeArrowheads="1" noChangeShapeType="1" noTextEdit="1"/>
                </p:cNvSpPr>
                <p:nvPr/>
              </p:nvSpPr>
              <p:spPr>
                <a:xfrm>
                  <a:off x="7855333" y="5861371"/>
                  <a:ext cx="2740687" cy="537776"/>
                </a:xfrm>
                <a:prstGeom prst="rect">
                  <a:avLst/>
                </a:prstGeom>
                <a:blipFill rotWithShape="1">
                  <a:blip r:embed="rId2"/>
                </a:blipFill>
              </p:spPr>
              <p:txBody>
                <a:bodyPr/>
                <a:lstStyle/>
                <a:p>
                  <a:r>
                    <a:rPr lang="zh-CN" altLang="en-US">
                      <a:noFill/>
                    </a:rPr>
                    <a:t> </a:t>
                  </a:r>
                </a:p>
              </p:txBody>
            </p:sp>
          </mc:Fallback>
        </mc:AlternateContent>
        <p:sp>
          <p:nvSpPr>
            <p:cNvPr id="53" name="文本框 52"/>
            <p:cNvSpPr txBox="1"/>
            <p:nvPr/>
          </p:nvSpPr>
          <p:spPr>
            <a:xfrm>
              <a:off x="6704110" y="3006033"/>
              <a:ext cx="648270" cy="369332"/>
            </a:xfrm>
            <a:prstGeom prst="rect">
              <a:avLst/>
            </a:prstGeom>
            <a:noFill/>
          </p:spPr>
          <p:txBody>
            <a:bodyPr wrap="square" rtlCol="0">
              <a:spAutoFit/>
            </a:bodyPr>
            <a:lstStyle/>
            <a:p>
              <a:r>
                <a:rPr lang="zh-CN" altLang="en-US" b="1" dirty="0">
                  <a:latin typeface="+mn-ea"/>
                </a:rPr>
                <a:t>解析</a:t>
              </a:r>
              <a:endParaRPr lang="zh-CN" altLang="en-US" b="1" dirty="0">
                <a:latin typeface="+mn-ea"/>
              </a:endParaRPr>
            </a:p>
          </p:txBody>
        </p:sp>
      </p:grpSp>
      <p:cxnSp>
        <p:nvCxnSpPr>
          <p:cNvPr id="15" name="直接连接符 14"/>
          <p:cNvCxnSpPr/>
          <p:nvPr/>
        </p:nvCxnSpPr>
        <p:spPr>
          <a:xfrm>
            <a:off x="6096000" y="1836184"/>
            <a:ext cx="0" cy="4678916"/>
          </a:xfrm>
          <a:prstGeom prst="line">
            <a:avLst/>
          </a:prstGeom>
          <a:ln w="254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Tree>
    <p:custDataLst>
      <p:tags r:id="rId4"/>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1419321" y="1536690"/>
            <a:ext cx="9243743" cy="823148"/>
            <a:chOff x="1419321" y="1536690"/>
            <a:chExt cx="9243743" cy="823148"/>
          </a:xfrm>
        </p:grpSpPr>
        <p:pic>
          <p:nvPicPr>
            <p:cNvPr id="1026" name="Picture 2"/>
            <p:cNvPicPr>
              <a:picLocks noChangeAspect="1" noChangeArrowheads="1"/>
            </p:cNvPicPr>
            <p:nvPr/>
          </p:nvPicPr>
          <p:blipFill>
            <a:blip r:embed="rId1"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419321" y="1536691"/>
              <a:ext cx="823147" cy="823147"/>
            </a:xfrm>
            <a:prstGeom prst="rect">
              <a:avLst/>
            </a:prstGeom>
            <a:noFill/>
            <a:extLst>
              <a:ext uri="{909E8E84-426E-40DD-AFC4-6F175D3DCCD1}">
                <a14:hiddenFill xmlns:a14="http://schemas.microsoft.com/office/drawing/2010/main">
                  <a:solidFill>
                    <a:srgbClr val="FFFFFF"/>
                  </a:solidFill>
                </a14:hiddenFill>
              </a:ext>
            </a:extLst>
          </p:spPr>
        </p:pic>
        <p:pic>
          <p:nvPicPr>
            <p:cNvPr id="103" name="Picture 2"/>
            <p:cNvPicPr>
              <a:picLocks noChangeAspect="1" noChangeArrowheads="1"/>
            </p:cNvPicPr>
            <p:nvPr/>
          </p:nvPicPr>
          <p:blipFill>
            <a:blip r:embed="rId1"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839917" y="1536690"/>
              <a:ext cx="823147" cy="82314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 name="组合 3"/>
          <p:cNvGrpSpPr/>
          <p:nvPr/>
        </p:nvGrpSpPr>
        <p:grpSpPr>
          <a:xfrm>
            <a:off x="304800" y="749300"/>
            <a:ext cx="6192344" cy="400110"/>
            <a:chOff x="424117" y="898245"/>
            <a:chExt cx="6192344" cy="400110"/>
          </a:xfrm>
        </p:grpSpPr>
        <p:sp>
          <p:nvSpPr>
            <p:cNvPr id="2" name="平行四边形 1"/>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p:cNvSpPr txBox="1"/>
            <p:nvPr/>
          </p:nvSpPr>
          <p:spPr>
            <a:xfrm>
              <a:off x="1052423" y="898245"/>
              <a:ext cx="5564038" cy="400110"/>
            </a:xfrm>
            <a:prstGeom prst="rect">
              <a:avLst/>
            </a:prstGeom>
            <a:noFill/>
          </p:spPr>
          <p:txBody>
            <a:bodyPr wrap="square" rtlCol="0">
              <a:spAutoFit/>
            </a:bodyPr>
            <a:lstStyle/>
            <a:p>
              <a:r>
                <a:rPr lang="zh-CN" altLang="en-US" sz="2000" b="1" dirty="0">
                  <a:solidFill>
                    <a:schemeClr val="accent3">
                      <a:lumMod val="75000"/>
                    </a:schemeClr>
                  </a:solidFill>
                </a:rPr>
                <a:t>电路交换</a:t>
              </a:r>
              <a:r>
                <a:rPr lang="zh-CN" altLang="en-US" sz="2000" b="1" dirty="0"/>
                <a:t>、分组交换和报文交换</a:t>
              </a:r>
              <a:endParaRPr lang="zh-CN" altLang="en-US" sz="2000" b="1" dirty="0"/>
            </a:p>
          </p:txBody>
        </p:sp>
      </p:grpSp>
      <p:cxnSp>
        <p:nvCxnSpPr>
          <p:cNvPr id="6" name="直接连接符 5"/>
          <p:cNvCxnSpPr/>
          <p:nvPr/>
        </p:nvCxnSpPr>
        <p:spPr>
          <a:xfrm>
            <a:off x="1028417" y="1149410"/>
            <a:ext cx="1003583" cy="0"/>
          </a:xfrm>
          <a:prstGeom prst="line">
            <a:avLst/>
          </a:prstGeom>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grpSp>
        <p:nvGrpSpPr>
          <p:cNvPr id="9" name="组合 8"/>
          <p:cNvGrpSpPr/>
          <p:nvPr/>
        </p:nvGrpSpPr>
        <p:grpSpPr>
          <a:xfrm>
            <a:off x="5568329" y="2355252"/>
            <a:ext cx="1058779" cy="2144160"/>
            <a:chOff x="2487565" y="2623702"/>
            <a:chExt cx="1058779" cy="2144160"/>
          </a:xfrm>
        </p:grpSpPr>
        <p:grpSp>
          <p:nvGrpSpPr>
            <p:cNvPr id="70" name="组合 69"/>
            <p:cNvGrpSpPr/>
            <p:nvPr/>
          </p:nvGrpSpPr>
          <p:grpSpPr>
            <a:xfrm>
              <a:off x="2611120" y="3429000"/>
              <a:ext cx="811671" cy="1338862"/>
              <a:chOff x="2021840" y="3429000"/>
              <a:chExt cx="811671" cy="1338862"/>
            </a:xfrm>
          </p:grpSpPr>
          <p:sp>
            <p:nvSpPr>
              <p:cNvPr id="72" name="矩形 71"/>
              <p:cNvSpPr/>
              <p:nvPr/>
            </p:nvSpPr>
            <p:spPr>
              <a:xfrm>
                <a:off x="2123440" y="3429000"/>
                <a:ext cx="608471" cy="133886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3" name="组合 72"/>
              <p:cNvGrpSpPr/>
              <p:nvPr/>
            </p:nvGrpSpPr>
            <p:grpSpPr>
              <a:xfrm>
                <a:off x="2731911" y="3462725"/>
                <a:ext cx="101600" cy="1276527"/>
                <a:chOff x="3747911" y="2522925"/>
                <a:chExt cx="101600" cy="1276527"/>
              </a:xfrm>
            </p:grpSpPr>
            <p:sp>
              <p:nvSpPr>
                <p:cNvPr id="80" name="椭圆 79"/>
                <p:cNvSpPr/>
                <p:nvPr/>
              </p:nvSpPr>
              <p:spPr>
                <a:xfrm>
                  <a:off x="3747911" y="2522925"/>
                  <a:ext cx="101600" cy="1016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椭圆 80"/>
                <p:cNvSpPr/>
                <p:nvPr/>
              </p:nvSpPr>
              <p:spPr>
                <a:xfrm>
                  <a:off x="3747911" y="2816657"/>
                  <a:ext cx="101600" cy="1016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椭圆 81"/>
                <p:cNvSpPr/>
                <p:nvPr/>
              </p:nvSpPr>
              <p:spPr>
                <a:xfrm>
                  <a:off x="3747911" y="3110389"/>
                  <a:ext cx="101600" cy="1016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椭圆 82"/>
                <p:cNvSpPr/>
                <p:nvPr/>
              </p:nvSpPr>
              <p:spPr>
                <a:xfrm>
                  <a:off x="3747911" y="3404121"/>
                  <a:ext cx="101600" cy="1016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椭圆 83"/>
                <p:cNvSpPr/>
                <p:nvPr/>
              </p:nvSpPr>
              <p:spPr>
                <a:xfrm>
                  <a:off x="3747911" y="3697852"/>
                  <a:ext cx="101600" cy="1016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4" name="组合 73"/>
              <p:cNvGrpSpPr/>
              <p:nvPr/>
            </p:nvGrpSpPr>
            <p:grpSpPr>
              <a:xfrm>
                <a:off x="2021840" y="3462725"/>
                <a:ext cx="101600" cy="1276527"/>
                <a:chOff x="3747911" y="2522925"/>
                <a:chExt cx="101600" cy="1276527"/>
              </a:xfrm>
            </p:grpSpPr>
            <p:sp>
              <p:nvSpPr>
                <p:cNvPr id="75" name="椭圆 74"/>
                <p:cNvSpPr/>
                <p:nvPr/>
              </p:nvSpPr>
              <p:spPr>
                <a:xfrm>
                  <a:off x="3747911" y="2522925"/>
                  <a:ext cx="101600" cy="1016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椭圆 75"/>
                <p:cNvSpPr/>
                <p:nvPr/>
              </p:nvSpPr>
              <p:spPr>
                <a:xfrm>
                  <a:off x="3747911" y="2816657"/>
                  <a:ext cx="101600" cy="1016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椭圆 76"/>
                <p:cNvSpPr/>
                <p:nvPr/>
              </p:nvSpPr>
              <p:spPr>
                <a:xfrm>
                  <a:off x="3747911" y="3110389"/>
                  <a:ext cx="101600" cy="1016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椭圆 77"/>
                <p:cNvSpPr/>
                <p:nvPr/>
              </p:nvSpPr>
              <p:spPr>
                <a:xfrm>
                  <a:off x="3747911" y="3404121"/>
                  <a:ext cx="101600" cy="1016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椭圆 78"/>
                <p:cNvSpPr/>
                <p:nvPr/>
              </p:nvSpPr>
              <p:spPr>
                <a:xfrm>
                  <a:off x="3747911" y="3697852"/>
                  <a:ext cx="101600" cy="1016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71" name="íşlïḍè"/>
            <p:cNvSpPr txBox="1"/>
            <p:nvPr/>
          </p:nvSpPr>
          <p:spPr>
            <a:xfrm>
              <a:off x="2487565" y="2623702"/>
              <a:ext cx="1058779" cy="807919"/>
            </a:xfrm>
            <a:prstGeom prst="rect">
              <a:avLst/>
            </a:prstGeom>
            <a:noFill/>
          </p:spPr>
          <p:txBody>
            <a:bodyPr wrap="square" lIns="91440" tIns="45720" rIns="91440" bIns="45720" anchor="ctr">
              <a:noAutofit/>
            </a:bodyPr>
            <a:lstStyle/>
            <a:p>
              <a:pPr algn="ctr"/>
              <a:r>
                <a:rPr lang="zh-CN" altLang="en-US" b="1" dirty="0"/>
                <a:t>电话</a:t>
              </a:r>
              <a:endParaRPr lang="en-US" altLang="zh-CN" b="1" dirty="0"/>
            </a:p>
            <a:p>
              <a:pPr algn="ctr"/>
              <a:r>
                <a:rPr lang="zh-CN" altLang="en-US" b="1" dirty="0"/>
                <a:t>交换机</a:t>
              </a:r>
              <a:endParaRPr lang="en-US" altLang="zh-CN" b="1" dirty="0"/>
            </a:p>
          </p:txBody>
        </p:sp>
      </p:grpSp>
      <p:grpSp>
        <p:nvGrpSpPr>
          <p:cNvPr id="10" name="组合 9"/>
          <p:cNvGrpSpPr/>
          <p:nvPr/>
        </p:nvGrpSpPr>
        <p:grpSpPr>
          <a:xfrm>
            <a:off x="3152567" y="2355252"/>
            <a:ext cx="1058779" cy="2144160"/>
            <a:chOff x="2487565" y="2623702"/>
            <a:chExt cx="1058779" cy="2144160"/>
          </a:xfrm>
        </p:grpSpPr>
        <p:grpSp>
          <p:nvGrpSpPr>
            <p:cNvPr id="55" name="组合 54"/>
            <p:cNvGrpSpPr/>
            <p:nvPr/>
          </p:nvGrpSpPr>
          <p:grpSpPr>
            <a:xfrm>
              <a:off x="2611120" y="3429000"/>
              <a:ext cx="811671" cy="1338862"/>
              <a:chOff x="2021840" y="3429000"/>
              <a:chExt cx="811671" cy="1338862"/>
            </a:xfrm>
          </p:grpSpPr>
          <p:sp>
            <p:nvSpPr>
              <p:cNvPr id="57" name="矩形 56"/>
              <p:cNvSpPr/>
              <p:nvPr/>
            </p:nvSpPr>
            <p:spPr>
              <a:xfrm>
                <a:off x="2123440" y="3429000"/>
                <a:ext cx="608471" cy="133886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8" name="组合 57"/>
              <p:cNvGrpSpPr/>
              <p:nvPr/>
            </p:nvGrpSpPr>
            <p:grpSpPr>
              <a:xfrm>
                <a:off x="2731911" y="3462725"/>
                <a:ext cx="101600" cy="1276527"/>
                <a:chOff x="3747911" y="2522925"/>
                <a:chExt cx="101600" cy="1276527"/>
              </a:xfrm>
            </p:grpSpPr>
            <p:sp>
              <p:nvSpPr>
                <p:cNvPr id="65" name="椭圆 64"/>
                <p:cNvSpPr/>
                <p:nvPr/>
              </p:nvSpPr>
              <p:spPr>
                <a:xfrm>
                  <a:off x="3747911" y="2522925"/>
                  <a:ext cx="101600" cy="1016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椭圆 65"/>
                <p:cNvSpPr/>
                <p:nvPr/>
              </p:nvSpPr>
              <p:spPr>
                <a:xfrm>
                  <a:off x="3747911" y="2816657"/>
                  <a:ext cx="101600" cy="1016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椭圆 66"/>
                <p:cNvSpPr/>
                <p:nvPr/>
              </p:nvSpPr>
              <p:spPr>
                <a:xfrm>
                  <a:off x="3747911" y="3110389"/>
                  <a:ext cx="101600" cy="1016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椭圆 67"/>
                <p:cNvSpPr/>
                <p:nvPr/>
              </p:nvSpPr>
              <p:spPr>
                <a:xfrm>
                  <a:off x="3747911" y="3404121"/>
                  <a:ext cx="101600" cy="1016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椭圆 68"/>
                <p:cNvSpPr/>
                <p:nvPr/>
              </p:nvSpPr>
              <p:spPr>
                <a:xfrm>
                  <a:off x="3747911" y="3697852"/>
                  <a:ext cx="101600" cy="1016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9" name="组合 58"/>
              <p:cNvGrpSpPr/>
              <p:nvPr/>
            </p:nvGrpSpPr>
            <p:grpSpPr>
              <a:xfrm>
                <a:off x="2021840" y="3462725"/>
                <a:ext cx="101600" cy="1276527"/>
                <a:chOff x="3747911" y="2522925"/>
                <a:chExt cx="101600" cy="1276527"/>
              </a:xfrm>
            </p:grpSpPr>
            <p:sp>
              <p:nvSpPr>
                <p:cNvPr id="60" name="椭圆 59"/>
                <p:cNvSpPr/>
                <p:nvPr/>
              </p:nvSpPr>
              <p:spPr>
                <a:xfrm>
                  <a:off x="3747911" y="2522925"/>
                  <a:ext cx="101600" cy="1016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p:cNvSpPr/>
                <p:nvPr/>
              </p:nvSpPr>
              <p:spPr>
                <a:xfrm>
                  <a:off x="3747911" y="2816657"/>
                  <a:ext cx="101600" cy="1016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p:cNvSpPr/>
                <p:nvPr/>
              </p:nvSpPr>
              <p:spPr>
                <a:xfrm>
                  <a:off x="3747911" y="3110389"/>
                  <a:ext cx="101600" cy="1016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椭圆 62"/>
                <p:cNvSpPr/>
                <p:nvPr/>
              </p:nvSpPr>
              <p:spPr>
                <a:xfrm>
                  <a:off x="3747911" y="3404121"/>
                  <a:ext cx="101600" cy="1016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椭圆 63"/>
                <p:cNvSpPr/>
                <p:nvPr/>
              </p:nvSpPr>
              <p:spPr>
                <a:xfrm>
                  <a:off x="3747911" y="3697852"/>
                  <a:ext cx="101600" cy="1016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56" name="íşlïḍè"/>
            <p:cNvSpPr txBox="1"/>
            <p:nvPr/>
          </p:nvSpPr>
          <p:spPr>
            <a:xfrm>
              <a:off x="2487565" y="2623702"/>
              <a:ext cx="1058779" cy="807919"/>
            </a:xfrm>
            <a:prstGeom prst="rect">
              <a:avLst/>
            </a:prstGeom>
            <a:noFill/>
          </p:spPr>
          <p:txBody>
            <a:bodyPr wrap="square" lIns="91440" tIns="45720" rIns="91440" bIns="45720" anchor="ctr">
              <a:noAutofit/>
            </a:bodyPr>
            <a:lstStyle/>
            <a:p>
              <a:pPr algn="ctr"/>
              <a:r>
                <a:rPr lang="zh-CN" altLang="en-US" b="1" dirty="0"/>
                <a:t>电话</a:t>
              </a:r>
              <a:endParaRPr lang="en-US" altLang="zh-CN" b="1" dirty="0"/>
            </a:p>
            <a:p>
              <a:pPr algn="ctr"/>
              <a:r>
                <a:rPr lang="zh-CN" altLang="en-US" b="1" dirty="0"/>
                <a:t>交换机</a:t>
              </a:r>
              <a:endParaRPr lang="en-US" altLang="zh-CN" b="1" dirty="0"/>
            </a:p>
          </p:txBody>
        </p:sp>
      </p:grpSp>
      <p:grpSp>
        <p:nvGrpSpPr>
          <p:cNvPr id="11" name="组合 10"/>
          <p:cNvGrpSpPr/>
          <p:nvPr/>
        </p:nvGrpSpPr>
        <p:grpSpPr>
          <a:xfrm>
            <a:off x="7984091" y="2355252"/>
            <a:ext cx="1058779" cy="2144160"/>
            <a:chOff x="2487565" y="2623702"/>
            <a:chExt cx="1058779" cy="2144160"/>
          </a:xfrm>
        </p:grpSpPr>
        <p:grpSp>
          <p:nvGrpSpPr>
            <p:cNvPr id="40" name="组合 39"/>
            <p:cNvGrpSpPr/>
            <p:nvPr/>
          </p:nvGrpSpPr>
          <p:grpSpPr>
            <a:xfrm>
              <a:off x="2611120" y="3429000"/>
              <a:ext cx="811671" cy="1338862"/>
              <a:chOff x="2021840" y="3429000"/>
              <a:chExt cx="811671" cy="1338862"/>
            </a:xfrm>
          </p:grpSpPr>
          <p:sp>
            <p:nvSpPr>
              <p:cNvPr id="42" name="矩形 41"/>
              <p:cNvSpPr/>
              <p:nvPr/>
            </p:nvSpPr>
            <p:spPr>
              <a:xfrm>
                <a:off x="2123440" y="3429000"/>
                <a:ext cx="608471" cy="133886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3" name="组合 42"/>
              <p:cNvGrpSpPr/>
              <p:nvPr/>
            </p:nvGrpSpPr>
            <p:grpSpPr>
              <a:xfrm>
                <a:off x="2731911" y="3462725"/>
                <a:ext cx="101600" cy="1276527"/>
                <a:chOff x="3747911" y="2522925"/>
                <a:chExt cx="101600" cy="1276527"/>
              </a:xfrm>
            </p:grpSpPr>
            <p:sp>
              <p:nvSpPr>
                <p:cNvPr id="50" name="椭圆 49"/>
                <p:cNvSpPr/>
                <p:nvPr/>
              </p:nvSpPr>
              <p:spPr>
                <a:xfrm>
                  <a:off x="3747911" y="2522925"/>
                  <a:ext cx="101600" cy="1016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a:off x="3747911" y="2816657"/>
                  <a:ext cx="101600" cy="1016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a:off x="3747911" y="3110389"/>
                  <a:ext cx="101600" cy="1016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p:cNvSpPr/>
                <p:nvPr/>
              </p:nvSpPr>
              <p:spPr>
                <a:xfrm>
                  <a:off x="3747911" y="3404121"/>
                  <a:ext cx="101600" cy="1016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p:cNvSpPr/>
                <p:nvPr/>
              </p:nvSpPr>
              <p:spPr>
                <a:xfrm>
                  <a:off x="3747911" y="3697852"/>
                  <a:ext cx="101600" cy="1016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4" name="组合 43"/>
              <p:cNvGrpSpPr/>
              <p:nvPr/>
            </p:nvGrpSpPr>
            <p:grpSpPr>
              <a:xfrm>
                <a:off x="2021840" y="3462725"/>
                <a:ext cx="101600" cy="1276527"/>
                <a:chOff x="3747911" y="2522925"/>
                <a:chExt cx="101600" cy="1276527"/>
              </a:xfrm>
            </p:grpSpPr>
            <p:sp>
              <p:nvSpPr>
                <p:cNvPr id="45" name="椭圆 44"/>
                <p:cNvSpPr/>
                <p:nvPr/>
              </p:nvSpPr>
              <p:spPr>
                <a:xfrm>
                  <a:off x="3747911" y="2522925"/>
                  <a:ext cx="101600" cy="1016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p:nvPr/>
              </p:nvSpPr>
              <p:spPr>
                <a:xfrm>
                  <a:off x="3747911" y="2816657"/>
                  <a:ext cx="101600" cy="1016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p:nvSpPr>
              <p:spPr>
                <a:xfrm>
                  <a:off x="3747911" y="3110389"/>
                  <a:ext cx="101600" cy="1016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a:off x="3747911" y="3404121"/>
                  <a:ext cx="101600" cy="1016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a:off x="3747911" y="3697852"/>
                  <a:ext cx="101600" cy="1016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41" name="íşlïḍè"/>
            <p:cNvSpPr txBox="1"/>
            <p:nvPr/>
          </p:nvSpPr>
          <p:spPr>
            <a:xfrm>
              <a:off x="2487565" y="2623702"/>
              <a:ext cx="1058779" cy="807919"/>
            </a:xfrm>
            <a:prstGeom prst="rect">
              <a:avLst/>
            </a:prstGeom>
            <a:noFill/>
          </p:spPr>
          <p:txBody>
            <a:bodyPr wrap="square" lIns="91440" tIns="45720" rIns="91440" bIns="45720" anchor="ctr">
              <a:noAutofit/>
            </a:bodyPr>
            <a:lstStyle/>
            <a:p>
              <a:pPr algn="ctr"/>
              <a:r>
                <a:rPr lang="zh-CN" altLang="en-US" b="1" dirty="0"/>
                <a:t>电话</a:t>
              </a:r>
              <a:endParaRPr lang="en-US" altLang="zh-CN" b="1" dirty="0"/>
            </a:p>
            <a:p>
              <a:pPr algn="ctr"/>
              <a:r>
                <a:rPr lang="zh-CN" altLang="en-US" b="1" dirty="0"/>
                <a:t>交换机</a:t>
              </a:r>
              <a:endParaRPr lang="en-US" altLang="zh-CN" b="1" dirty="0"/>
            </a:p>
          </p:txBody>
        </p:sp>
      </p:grpSp>
      <p:sp>
        <p:nvSpPr>
          <p:cNvPr id="12" name="old-telephone_72355"/>
          <p:cNvSpPr/>
          <p:nvPr/>
        </p:nvSpPr>
        <p:spPr>
          <a:xfrm>
            <a:off x="1774610" y="2849229"/>
            <a:ext cx="427377" cy="380606"/>
          </a:xfrm>
          <a:custGeom>
            <a:avLst/>
            <a:gdLst>
              <a:gd name="connsiteX0" fmla="*/ 362681 w 608697"/>
              <a:gd name="connsiteY0" fmla="*/ 433337 h 542084"/>
              <a:gd name="connsiteX1" fmla="*/ 351119 w 608697"/>
              <a:gd name="connsiteY1" fmla="*/ 444882 h 542084"/>
              <a:gd name="connsiteX2" fmla="*/ 351119 w 608697"/>
              <a:gd name="connsiteY2" fmla="*/ 467823 h 542084"/>
              <a:gd name="connsiteX3" fmla="*/ 362681 w 608697"/>
              <a:gd name="connsiteY3" fmla="*/ 479368 h 542084"/>
              <a:gd name="connsiteX4" fmla="*/ 385656 w 608697"/>
              <a:gd name="connsiteY4" fmla="*/ 479368 h 542084"/>
              <a:gd name="connsiteX5" fmla="*/ 397218 w 608697"/>
              <a:gd name="connsiteY5" fmla="*/ 467823 h 542084"/>
              <a:gd name="connsiteX6" fmla="*/ 397218 w 608697"/>
              <a:gd name="connsiteY6" fmla="*/ 444882 h 542084"/>
              <a:gd name="connsiteX7" fmla="*/ 385656 w 608697"/>
              <a:gd name="connsiteY7" fmla="*/ 433337 h 542084"/>
              <a:gd name="connsiteX8" fmla="*/ 292862 w 608697"/>
              <a:gd name="connsiteY8" fmla="*/ 433337 h 542084"/>
              <a:gd name="connsiteX9" fmla="*/ 281300 w 608697"/>
              <a:gd name="connsiteY9" fmla="*/ 444882 h 542084"/>
              <a:gd name="connsiteX10" fmla="*/ 281300 w 608697"/>
              <a:gd name="connsiteY10" fmla="*/ 467823 h 542084"/>
              <a:gd name="connsiteX11" fmla="*/ 292862 w 608697"/>
              <a:gd name="connsiteY11" fmla="*/ 479368 h 542084"/>
              <a:gd name="connsiteX12" fmla="*/ 315837 w 608697"/>
              <a:gd name="connsiteY12" fmla="*/ 479368 h 542084"/>
              <a:gd name="connsiteX13" fmla="*/ 327399 w 608697"/>
              <a:gd name="connsiteY13" fmla="*/ 467823 h 542084"/>
              <a:gd name="connsiteX14" fmla="*/ 327399 w 608697"/>
              <a:gd name="connsiteY14" fmla="*/ 444882 h 542084"/>
              <a:gd name="connsiteX15" fmla="*/ 315837 w 608697"/>
              <a:gd name="connsiteY15" fmla="*/ 433337 h 542084"/>
              <a:gd name="connsiteX16" fmla="*/ 222968 w 608697"/>
              <a:gd name="connsiteY16" fmla="*/ 433337 h 542084"/>
              <a:gd name="connsiteX17" fmla="*/ 211480 w 608697"/>
              <a:gd name="connsiteY17" fmla="*/ 444882 h 542084"/>
              <a:gd name="connsiteX18" fmla="*/ 211480 w 608697"/>
              <a:gd name="connsiteY18" fmla="*/ 467823 h 542084"/>
              <a:gd name="connsiteX19" fmla="*/ 222968 w 608697"/>
              <a:gd name="connsiteY19" fmla="*/ 479368 h 542084"/>
              <a:gd name="connsiteX20" fmla="*/ 246017 w 608697"/>
              <a:gd name="connsiteY20" fmla="*/ 479368 h 542084"/>
              <a:gd name="connsiteX21" fmla="*/ 257579 w 608697"/>
              <a:gd name="connsiteY21" fmla="*/ 467823 h 542084"/>
              <a:gd name="connsiteX22" fmla="*/ 257579 w 608697"/>
              <a:gd name="connsiteY22" fmla="*/ 444882 h 542084"/>
              <a:gd name="connsiteX23" fmla="*/ 246017 w 608697"/>
              <a:gd name="connsiteY23" fmla="*/ 433337 h 542084"/>
              <a:gd name="connsiteX24" fmla="*/ 362681 w 608697"/>
              <a:gd name="connsiteY24" fmla="*/ 363545 h 542084"/>
              <a:gd name="connsiteX25" fmla="*/ 351119 w 608697"/>
              <a:gd name="connsiteY25" fmla="*/ 375090 h 542084"/>
              <a:gd name="connsiteX26" fmla="*/ 351119 w 608697"/>
              <a:gd name="connsiteY26" fmla="*/ 398106 h 542084"/>
              <a:gd name="connsiteX27" fmla="*/ 362681 w 608697"/>
              <a:gd name="connsiteY27" fmla="*/ 409651 h 542084"/>
              <a:gd name="connsiteX28" fmla="*/ 385656 w 608697"/>
              <a:gd name="connsiteY28" fmla="*/ 409651 h 542084"/>
              <a:gd name="connsiteX29" fmla="*/ 397218 w 608697"/>
              <a:gd name="connsiteY29" fmla="*/ 398106 h 542084"/>
              <a:gd name="connsiteX30" fmla="*/ 397218 w 608697"/>
              <a:gd name="connsiteY30" fmla="*/ 375090 h 542084"/>
              <a:gd name="connsiteX31" fmla="*/ 385656 w 608697"/>
              <a:gd name="connsiteY31" fmla="*/ 363545 h 542084"/>
              <a:gd name="connsiteX32" fmla="*/ 292862 w 608697"/>
              <a:gd name="connsiteY32" fmla="*/ 363545 h 542084"/>
              <a:gd name="connsiteX33" fmla="*/ 281300 w 608697"/>
              <a:gd name="connsiteY33" fmla="*/ 375090 h 542084"/>
              <a:gd name="connsiteX34" fmla="*/ 281300 w 608697"/>
              <a:gd name="connsiteY34" fmla="*/ 398106 h 542084"/>
              <a:gd name="connsiteX35" fmla="*/ 292862 w 608697"/>
              <a:gd name="connsiteY35" fmla="*/ 409651 h 542084"/>
              <a:gd name="connsiteX36" fmla="*/ 315837 w 608697"/>
              <a:gd name="connsiteY36" fmla="*/ 409651 h 542084"/>
              <a:gd name="connsiteX37" fmla="*/ 327399 w 608697"/>
              <a:gd name="connsiteY37" fmla="*/ 398106 h 542084"/>
              <a:gd name="connsiteX38" fmla="*/ 327399 w 608697"/>
              <a:gd name="connsiteY38" fmla="*/ 375090 h 542084"/>
              <a:gd name="connsiteX39" fmla="*/ 315837 w 608697"/>
              <a:gd name="connsiteY39" fmla="*/ 363545 h 542084"/>
              <a:gd name="connsiteX40" fmla="*/ 222968 w 608697"/>
              <a:gd name="connsiteY40" fmla="*/ 363545 h 542084"/>
              <a:gd name="connsiteX41" fmla="*/ 211480 w 608697"/>
              <a:gd name="connsiteY41" fmla="*/ 375090 h 542084"/>
              <a:gd name="connsiteX42" fmla="*/ 211480 w 608697"/>
              <a:gd name="connsiteY42" fmla="*/ 398106 h 542084"/>
              <a:gd name="connsiteX43" fmla="*/ 222968 w 608697"/>
              <a:gd name="connsiteY43" fmla="*/ 409651 h 542084"/>
              <a:gd name="connsiteX44" fmla="*/ 246017 w 608697"/>
              <a:gd name="connsiteY44" fmla="*/ 409651 h 542084"/>
              <a:gd name="connsiteX45" fmla="*/ 257579 w 608697"/>
              <a:gd name="connsiteY45" fmla="*/ 398106 h 542084"/>
              <a:gd name="connsiteX46" fmla="*/ 257579 w 608697"/>
              <a:gd name="connsiteY46" fmla="*/ 375090 h 542084"/>
              <a:gd name="connsiteX47" fmla="*/ 246017 w 608697"/>
              <a:gd name="connsiteY47" fmla="*/ 363545 h 542084"/>
              <a:gd name="connsiteX48" fmla="*/ 362681 w 608697"/>
              <a:gd name="connsiteY48" fmla="*/ 293828 h 542084"/>
              <a:gd name="connsiteX49" fmla="*/ 351119 w 608697"/>
              <a:gd name="connsiteY49" fmla="*/ 305373 h 542084"/>
              <a:gd name="connsiteX50" fmla="*/ 351119 w 608697"/>
              <a:gd name="connsiteY50" fmla="*/ 328314 h 542084"/>
              <a:gd name="connsiteX51" fmla="*/ 362681 w 608697"/>
              <a:gd name="connsiteY51" fmla="*/ 339859 h 542084"/>
              <a:gd name="connsiteX52" fmla="*/ 385656 w 608697"/>
              <a:gd name="connsiteY52" fmla="*/ 339859 h 542084"/>
              <a:gd name="connsiteX53" fmla="*/ 397218 w 608697"/>
              <a:gd name="connsiteY53" fmla="*/ 328314 h 542084"/>
              <a:gd name="connsiteX54" fmla="*/ 397218 w 608697"/>
              <a:gd name="connsiteY54" fmla="*/ 305373 h 542084"/>
              <a:gd name="connsiteX55" fmla="*/ 385656 w 608697"/>
              <a:gd name="connsiteY55" fmla="*/ 293828 h 542084"/>
              <a:gd name="connsiteX56" fmla="*/ 292862 w 608697"/>
              <a:gd name="connsiteY56" fmla="*/ 293828 h 542084"/>
              <a:gd name="connsiteX57" fmla="*/ 281300 w 608697"/>
              <a:gd name="connsiteY57" fmla="*/ 305373 h 542084"/>
              <a:gd name="connsiteX58" fmla="*/ 281300 w 608697"/>
              <a:gd name="connsiteY58" fmla="*/ 328314 h 542084"/>
              <a:gd name="connsiteX59" fmla="*/ 292862 w 608697"/>
              <a:gd name="connsiteY59" fmla="*/ 339859 h 542084"/>
              <a:gd name="connsiteX60" fmla="*/ 315837 w 608697"/>
              <a:gd name="connsiteY60" fmla="*/ 339859 h 542084"/>
              <a:gd name="connsiteX61" fmla="*/ 327399 w 608697"/>
              <a:gd name="connsiteY61" fmla="*/ 328314 h 542084"/>
              <a:gd name="connsiteX62" fmla="*/ 327399 w 608697"/>
              <a:gd name="connsiteY62" fmla="*/ 305373 h 542084"/>
              <a:gd name="connsiteX63" fmla="*/ 315837 w 608697"/>
              <a:gd name="connsiteY63" fmla="*/ 293828 h 542084"/>
              <a:gd name="connsiteX64" fmla="*/ 222968 w 608697"/>
              <a:gd name="connsiteY64" fmla="*/ 293828 h 542084"/>
              <a:gd name="connsiteX65" fmla="*/ 211480 w 608697"/>
              <a:gd name="connsiteY65" fmla="*/ 305373 h 542084"/>
              <a:gd name="connsiteX66" fmla="*/ 211480 w 608697"/>
              <a:gd name="connsiteY66" fmla="*/ 328314 h 542084"/>
              <a:gd name="connsiteX67" fmla="*/ 222968 w 608697"/>
              <a:gd name="connsiteY67" fmla="*/ 339859 h 542084"/>
              <a:gd name="connsiteX68" fmla="*/ 246017 w 608697"/>
              <a:gd name="connsiteY68" fmla="*/ 339859 h 542084"/>
              <a:gd name="connsiteX69" fmla="*/ 257579 w 608697"/>
              <a:gd name="connsiteY69" fmla="*/ 328314 h 542084"/>
              <a:gd name="connsiteX70" fmla="*/ 257579 w 608697"/>
              <a:gd name="connsiteY70" fmla="*/ 305373 h 542084"/>
              <a:gd name="connsiteX71" fmla="*/ 246017 w 608697"/>
              <a:gd name="connsiteY71" fmla="*/ 293828 h 542084"/>
              <a:gd name="connsiteX72" fmla="*/ 263397 w 608697"/>
              <a:gd name="connsiteY72" fmla="*/ 157149 h 542084"/>
              <a:gd name="connsiteX73" fmla="*/ 345301 w 608697"/>
              <a:gd name="connsiteY73" fmla="*/ 157149 h 542084"/>
              <a:gd name="connsiteX74" fmla="*/ 374766 w 608697"/>
              <a:gd name="connsiteY74" fmla="*/ 186570 h 542084"/>
              <a:gd name="connsiteX75" fmla="*/ 374766 w 608697"/>
              <a:gd name="connsiteY75" fmla="*/ 224483 h 542084"/>
              <a:gd name="connsiteX76" fmla="*/ 386999 w 608697"/>
              <a:gd name="connsiteY76" fmla="*/ 227462 h 542084"/>
              <a:gd name="connsiteX77" fmla="*/ 553939 w 608697"/>
              <a:gd name="connsiteY77" fmla="*/ 431326 h 542084"/>
              <a:gd name="connsiteX78" fmla="*/ 523132 w 608697"/>
              <a:gd name="connsiteY78" fmla="*/ 524729 h 542084"/>
              <a:gd name="connsiteX79" fmla="*/ 443019 w 608697"/>
              <a:gd name="connsiteY79" fmla="*/ 542084 h 542084"/>
              <a:gd name="connsiteX80" fmla="*/ 165680 w 608697"/>
              <a:gd name="connsiteY80" fmla="*/ 542084 h 542084"/>
              <a:gd name="connsiteX81" fmla="*/ 85566 w 608697"/>
              <a:gd name="connsiteY81" fmla="*/ 524729 h 542084"/>
              <a:gd name="connsiteX82" fmla="*/ 54759 w 608697"/>
              <a:gd name="connsiteY82" fmla="*/ 431326 h 542084"/>
              <a:gd name="connsiteX83" fmla="*/ 221700 w 608697"/>
              <a:gd name="connsiteY83" fmla="*/ 227462 h 542084"/>
              <a:gd name="connsiteX84" fmla="*/ 233933 w 608697"/>
              <a:gd name="connsiteY84" fmla="*/ 224483 h 542084"/>
              <a:gd name="connsiteX85" fmla="*/ 233933 w 608697"/>
              <a:gd name="connsiteY85" fmla="*/ 186570 h 542084"/>
              <a:gd name="connsiteX86" fmla="*/ 263397 w 608697"/>
              <a:gd name="connsiteY86" fmla="*/ 157149 h 542084"/>
              <a:gd name="connsiteX87" fmla="*/ 304349 w 608697"/>
              <a:gd name="connsiteY87" fmla="*/ 0 h 542084"/>
              <a:gd name="connsiteX88" fmla="*/ 608697 w 608697"/>
              <a:gd name="connsiteY88" fmla="*/ 131760 h 542084"/>
              <a:gd name="connsiteX89" fmla="*/ 608697 w 608697"/>
              <a:gd name="connsiteY89" fmla="*/ 158127 h 542084"/>
              <a:gd name="connsiteX90" fmla="*/ 548051 w 608697"/>
              <a:gd name="connsiteY90" fmla="*/ 218682 h 542084"/>
              <a:gd name="connsiteX91" fmla="*/ 463087 w 608697"/>
              <a:gd name="connsiteY91" fmla="*/ 218682 h 542084"/>
              <a:gd name="connsiteX92" fmla="*/ 402441 w 608697"/>
              <a:gd name="connsiteY92" fmla="*/ 158127 h 542084"/>
              <a:gd name="connsiteX93" fmla="*/ 402441 w 608697"/>
              <a:gd name="connsiteY93" fmla="*/ 131760 h 542084"/>
              <a:gd name="connsiteX94" fmla="*/ 402516 w 608697"/>
              <a:gd name="connsiteY94" fmla="*/ 129898 h 542084"/>
              <a:gd name="connsiteX95" fmla="*/ 206181 w 608697"/>
              <a:gd name="connsiteY95" fmla="*/ 129898 h 542084"/>
              <a:gd name="connsiteX96" fmla="*/ 206256 w 608697"/>
              <a:gd name="connsiteY96" fmla="*/ 131760 h 542084"/>
              <a:gd name="connsiteX97" fmla="*/ 206256 w 608697"/>
              <a:gd name="connsiteY97" fmla="*/ 158127 h 542084"/>
              <a:gd name="connsiteX98" fmla="*/ 145610 w 608697"/>
              <a:gd name="connsiteY98" fmla="*/ 218682 h 542084"/>
              <a:gd name="connsiteX99" fmla="*/ 60646 w 608697"/>
              <a:gd name="connsiteY99" fmla="*/ 218682 h 542084"/>
              <a:gd name="connsiteX100" fmla="*/ 0 w 608697"/>
              <a:gd name="connsiteY100" fmla="*/ 158127 h 542084"/>
              <a:gd name="connsiteX101" fmla="*/ 0 w 608697"/>
              <a:gd name="connsiteY101" fmla="*/ 131760 h 542084"/>
              <a:gd name="connsiteX102" fmla="*/ 304349 w 608697"/>
              <a:gd name="connsiteY102" fmla="*/ 0 h 542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608697" h="542084">
                <a:moveTo>
                  <a:pt x="362681" y="433337"/>
                </a:moveTo>
                <a:cubicBezTo>
                  <a:pt x="356341" y="433337"/>
                  <a:pt x="351119" y="438476"/>
                  <a:pt x="351119" y="444882"/>
                </a:cubicBezTo>
                <a:lnTo>
                  <a:pt x="351119" y="467823"/>
                </a:lnTo>
                <a:cubicBezTo>
                  <a:pt x="351119" y="474229"/>
                  <a:pt x="356341" y="479368"/>
                  <a:pt x="362681" y="479368"/>
                </a:cubicBezTo>
                <a:lnTo>
                  <a:pt x="385656" y="479368"/>
                </a:lnTo>
                <a:cubicBezTo>
                  <a:pt x="392071" y="479368"/>
                  <a:pt x="397218" y="474229"/>
                  <a:pt x="397218" y="467823"/>
                </a:cubicBezTo>
                <a:lnTo>
                  <a:pt x="397218" y="444882"/>
                </a:lnTo>
                <a:cubicBezTo>
                  <a:pt x="397218" y="438476"/>
                  <a:pt x="392071" y="433337"/>
                  <a:pt x="385656" y="433337"/>
                </a:cubicBezTo>
                <a:close/>
                <a:moveTo>
                  <a:pt x="292862" y="433337"/>
                </a:moveTo>
                <a:cubicBezTo>
                  <a:pt x="286447" y="433337"/>
                  <a:pt x="281300" y="438476"/>
                  <a:pt x="281300" y="444882"/>
                </a:cubicBezTo>
                <a:lnTo>
                  <a:pt x="281300" y="467823"/>
                </a:lnTo>
                <a:cubicBezTo>
                  <a:pt x="281300" y="474229"/>
                  <a:pt x="286447" y="479368"/>
                  <a:pt x="292862" y="479368"/>
                </a:cubicBezTo>
                <a:lnTo>
                  <a:pt x="315837" y="479368"/>
                </a:lnTo>
                <a:cubicBezTo>
                  <a:pt x="322252" y="479368"/>
                  <a:pt x="327399" y="474229"/>
                  <a:pt x="327399" y="467823"/>
                </a:cubicBezTo>
                <a:lnTo>
                  <a:pt x="327399" y="444882"/>
                </a:lnTo>
                <a:cubicBezTo>
                  <a:pt x="327399" y="438476"/>
                  <a:pt x="322252" y="433337"/>
                  <a:pt x="315837" y="433337"/>
                </a:cubicBezTo>
                <a:close/>
                <a:moveTo>
                  <a:pt x="222968" y="433337"/>
                </a:moveTo>
                <a:cubicBezTo>
                  <a:pt x="216627" y="433337"/>
                  <a:pt x="211480" y="438476"/>
                  <a:pt x="211480" y="444882"/>
                </a:cubicBezTo>
                <a:lnTo>
                  <a:pt x="211480" y="467823"/>
                </a:lnTo>
                <a:cubicBezTo>
                  <a:pt x="211480" y="474229"/>
                  <a:pt x="216627" y="479368"/>
                  <a:pt x="222968" y="479368"/>
                </a:cubicBezTo>
                <a:lnTo>
                  <a:pt x="246017" y="479368"/>
                </a:lnTo>
                <a:cubicBezTo>
                  <a:pt x="252358" y="479368"/>
                  <a:pt x="257579" y="474229"/>
                  <a:pt x="257579" y="467823"/>
                </a:cubicBezTo>
                <a:lnTo>
                  <a:pt x="257579" y="444882"/>
                </a:lnTo>
                <a:cubicBezTo>
                  <a:pt x="257579" y="438476"/>
                  <a:pt x="252358" y="433337"/>
                  <a:pt x="246017" y="433337"/>
                </a:cubicBezTo>
                <a:close/>
                <a:moveTo>
                  <a:pt x="362681" y="363545"/>
                </a:moveTo>
                <a:cubicBezTo>
                  <a:pt x="356341" y="363545"/>
                  <a:pt x="351119" y="368759"/>
                  <a:pt x="351119" y="375090"/>
                </a:cubicBezTo>
                <a:lnTo>
                  <a:pt x="351119" y="398106"/>
                </a:lnTo>
                <a:cubicBezTo>
                  <a:pt x="351119" y="404437"/>
                  <a:pt x="356341" y="409651"/>
                  <a:pt x="362681" y="409651"/>
                </a:cubicBezTo>
                <a:lnTo>
                  <a:pt x="385656" y="409651"/>
                </a:lnTo>
                <a:cubicBezTo>
                  <a:pt x="392071" y="409651"/>
                  <a:pt x="397218" y="404437"/>
                  <a:pt x="397218" y="398106"/>
                </a:cubicBezTo>
                <a:lnTo>
                  <a:pt x="397218" y="375090"/>
                </a:lnTo>
                <a:cubicBezTo>
                  <a:pt x="397218" y="368759"/>
                  <a:pt x="392071" y="363545"/>
                  <a:pt x="385656" y="363545"/>
                </a:cubicBezTo>
                <a:close/>
                <a:moveTo>
                  <a:pt x="292862" y="363545"/>
                </a:moveTo>
                <a:cubicBezTo>
                  <a:pt x="286447" y="363545"/>
                  <a:pt x="281300" y="368759"/>
                  <a:pt x="281300" y="375090"/>
                </a:cubicBezTo>
                <a:lnTo>
                  <a:pt x="281300" y="398106"/>
                </a:lnTo>
                <a:cubicBezTo>
                  <a:pt x="281300" y="404437"/>
                  <a:pt x="286447" y="409651"/>
                  <a:pt x="292862" y="409651"/>
                </a:cubicBezTo>
                <a:lnTo>
                  <a:pt x="315837" y="409651"/>
                </a:lnTo>
                <a:cubicBezTo>
                  <a:pt x="322252" y="409651"/>
                  <a:pt x="327399" y="404437"/>
                  <a:pt x="327399" y="398106"/>
                </a:cubicBezTo>
                <a:lnTo>
                  <a:pt x="327399" y="375090"/>
                </a:lnTo>
                <a:cubicBezTo>
                  <a:pt x="327399" y="368759"/>
                  <a:pt x="322252" y="363545"/>
                  <a:pt x="315837" y="363545"/>
                </a:cubicBezTo>
                <a:close/>
                <a:moveTo>
                  <a:pt x="222968" y="363545"/>
                </a:moveTo>
                <a:cubicBezTo>
                  <a:pt x="216627" y="363545"/>
                  <a:pt x="211480" y="368759"/>
                  <a:pt x="211480" y="375090"/>
                </a:cubicBezTo>
                <a:lnTo>
                  <a:pt x="211480" y="398106"/>
                </a:lnTo>
                <a:cubicBezTo>
                  <a:pt x="211480" y="404437"/>
                  <a:pt x="216627" y="409651"/>
                  <a:pt x="222968" y="409651"/>
                </a:cubicBezTo>
                <a:lnTo>
                  <a:pt x="246017" y="409651"/>
                </a:lnTo>
                <a:cubicBezTo>
                  <a:pt x="252358" y="409651"/>
                  <a:pt x="257579" y="404437"/>
                  <a:pt x="257579" y="398106"/>
                </a:cubicBezTo>
                <a:lnTo>
                  <a:pt x="257579" y="375090"/>
                </a:lnTo>
                <a:cubicBezTo>
                  <a:pt x="257579" y="368759"/>
                  <a:pt x="252358" y="363545"/>
                  <a:pt x="246017" y="363545"/>
                </a:cubicBezTo>
                <a:close/>
                <a:moveTo>
                  <a:pt x="362681" y="293828"/>
                </a:moveTo>
                <a:cubicBezTo>
                  <a:pt x="356341" y="293828"/>
                  <a:pt x="351119" y="298967"/>
                  <a:pt x="351119" y="305373"/>
                </a:cubicBezTo>
                <a:lnTo>
                  <a:pt x="351119" y="328314"/>
                </a:lnTo>
                <a:cubicBezTo>
                  <a:pt x="351119" y="334720"/>
                  <a:pt x="356341" y="339859"/>
                  <a:pt x="362681" y="339859"/>
                </a:cubicBezTo>
                <a:lnTo>
                  <a:pt x="385656" y="339859"/>
                </a:lnTo>
                <a:cubicBezTo>
                  <a:pt x="392071" y="339859"/>
                  <a:pt x="397218" y="334720"/>
                  <a:pt x="397218" y="328314"/>
                </a:cubicBezTo>
                <a:lnTo>
                  <a:pt x="397218" y="305373"/>
                </a:lnTo>
                <a:cubicBezTo>
                  <a:pt x="397218" y="298967"/>
                  <a:pt x="392071" y="293828"/>
                  <a:pt x="385656" y="293828"/>
                </a:cubicBezTo>
                <a:close/>
                <a:moveTo>
                  <a:pt x="292862" y="293828"/>
                </a:moveTo>
                <a:cubicBezTo>
                  <a:pt x="286447" y="293828"/>
                  <a:pt x="281300" y="298967"/>
                  <a:pt x="281300" y="305373"/>
                </a:cubicBezTo>
                <a:lnTo>
                  <a:pt x="281300" y="328314"/>
                </a:lnTo>
                <a:cubicBezTo>
                  <a:pt x="281300" y="334720"/>
                  <a:pt x="286447" y="339859"/>
                  <a:pt x="292862" y="339859"/>
                </a:cubicBezTo>
                <a:lnTo>
                  <a:pt x="315837" y="339859"/>
                </a:lnTo>
                <a:cubicBezTo>
                  <a:pt x="322252" y="339859"/>
                  <a:pt x="327399" y="334720"/>
                  <a:pt x="327399" y="328314"/>
                </a:cubicBezTo>
                <a:lnTo>
                  <a:pt x="327399" y="305373"/>
                </a:lnTo>
                <a:cubicBezTo>
                  <a:pt x="327399" y="298967"/>
                  <a:pt x="322252" y="293828"/>
                  <a:pt x="315837" y="293828"/>
                </a:cubicBezTo>
                <a:close/>
                <a:moveTo>
                  <a:pt x="222968" y="293828"/>
                </a:moveTo>
                <a:cubicBezTo>
                  <a:pt x="216627" y="293828"/>
                  <a:pt x="211480" y="298967"/>
                  <a:pt x="211480" y="305373"/>
                </a:cubicBezTo>
                <a:lnTo>
                  <a:pt x="211480" y="328314"/>
                </a:lnTo>
                <a:cubicBezTo>
                  <a:pt x="211480" y="334720"/>
                  <a:pt x="216627" y="339859"/>
                  <a:pt x="222968" y="339859"/>
                </a:cubicBezTo>
                <a:lnTo>
                  <a:pt x="246017" y="339859"/>
                </a:lnTo>
                <a:cubicBezTo>
                  <a:pt x="252358" y="339859"/>
                  <a:pt x="257579" y="334720"/>
                  <a:pt x="257579" y="328314"/>
                </a:cubicBezTo>
                <a:lnTo>
                  <a:pt x="257579" y="305373"/>
                </a:lnTo>
                <a:cubicBezTo>
                  <a:pt x="257579" y="298967"/>
                  <a:pt x="252358" y="293828"/>
                  <a:pt x="246017" y="293828"/>
                </a:cubicBezTo>
                <a:close/>
                <a:moveTo>
                  <a:pt x="263397" y="157149"/>
                </a:moveTo>
                <a:lnTo>
                  <a:pt x="345301" y="157149"/>
                </a:lnTo>
                <a:cubicBezTo>
                  <a:pt x="361562" y="157149"/>
                  <a:pt x="374766" y="170407"/>
                  <a:pt x="374766" y="186570"/>
                </a:cubicBezTo>
                <a:lnTo>
                  <a:pt x="374766" y="224483"/>
                </a:lnTo>
                <a:lnTo>
                  <a:pt x="386999" y="227462"/>
                </a:lnTo>
                <a:cubicBezTo>
                  <a:pt x="537678" y="264406"/>
                  <a:pt x="553939" y="382315"/>
                  <a:pt x="553939" y="431326"/>
                </a:cubicBezTo>
                <a:cubicBezTo>
                  <a:pt x="553939" y="478400"/>
                  <a:pt x="543869" y="509013"/>
                  <a:pt x="523132" y="524729"/>
                </a:cubicBezTo>
                <a:cubicBezTo>
                  <a:pt x="502992" y="539998"/>
                  <a:pt x="472781" y="542084"/>
                  <a:pt x="443019" y="542084"/>
                </a:cubicBezTo>
                <a:lnTo>
                  <a:pt x="165680" y="542084"/>
                </a:lnTo>
                <a:cubicBezTo>
                  <a:pt x="135917" y="542084"/>
                  <a:pt x="105707" y="539998"/>
                  <a:pt x="85566" y="524729"/>
                </a:cubicBezTo>
                <a:cubicBezTo>
                  <a:pt x="64829" y="509013"/>
                  <a:pt x="54759" y="478400"/>
                  <a:pt x="54759" y="431326"/>
                </a:cubicBezTo>
                <a:cubicBezTo>
                  <a:pt x="54759" y="382315"/>
                  <a:pt x="71021" y="264406"/>
                  <a:pt x="221700" y="227462"/>
                </a:cubicBezTo>
                <a:lnTo>
                  <a:pt x="233933" y="224483"/>
                </a:lnTo>
                <a:lnTo>
                  <a:pt x="233933" y="186570"/>
                </a:lnTo>
                <a:cubicBezTo>
                  <a:pt x="233933" y="170407"/>
                  <a:pt x="247136" y="157149"/>
                  <a:pt x="263397" y="157149"/>
                </a:cubicBezTo>
                <a:close/>
                <a:moveTo>
                  <a:pt x="304349" y="0"/>
                </a:moveTo>
                <a:cubicBezTo>
                  <a:pt x="499341" y="0"/>
                  <a:pt x="608697" y="60555"/>
                  <a:pt x="608697" y="131760"/>
                </a:cubicBezTo>
                <a:lnTo>
                  <a:pt x="608697" y="158127"/>
                </a:lnTo>
                <a:cubicBezTo>
                  <a:pt x="608697" y="191570"/>
                  <a:pt x="581545" y="218682"/>
                  <a:pt x="548051" y="218682"/>
                </a:cubicBezTo>
                <a:lnTo>
                  <a:pt x="463087" y="218682"/>
                </a:lnTo>
                <a:cubicBezTo>
                  <a:pt x="429594" y="218682"/>
                  <a:pt x="402441" y="191570"/>
                  <a:pt x="402441" y="158127"/>
                </a:cubicBezTo>
                <a:lnTo>
                  <a:pt x="402441" y="131760"/>
                </a:lnTo>
                <a:cubicBezTo>
                  <a:pt x="402441" y="131165"/>
                  <a:pt x="402516" y="130569"/>
                  <a:pt x="402516" y="129898"/>
                </a:cubicBezTo>
                <a:lnTo>
                  <a:pt x="206181" y="129898"/>
                </a:lnTo>
                <a:cubicBezTo>
                  <a:pt x="206181" y="130569"/>
                  <a:pt x="206256" y="131165"/>
                  <a:pt x="206256" y="131760"/>
                </a:cubicBezTo>
                <a:lnTo>
                  <a:pt x="206256" y="158127"/>
                </a:lnTo>
                <a:cubicBezTo>
                  <a:pt x="206256" y="191570"/>
                  <a:pt x="179103" y="218682"/>
                  <a:pt x="145610" y="218682"/>
                </a:cubicBezTo>
                <a:lnTo>
                  <a:pt x="60646" y="218682"/>
                </a:lnTo>
                <a:cubicBezTo>
                  <a:pt x="27152" y="218682"/>
                  <a:pt x="0" y="191570"/>
                  <a:pt x="0" y="158127"/>
                </a:cubicBezTo>
                <a:lnTo>
                  <a:pt x="0" y="131760"/>
                </a:lnTo>
                <a:cubicBezTo>
                  <a:pt x="0" y="60480"/>
                  <a:pt x="109357" y="0"/>
                  <a:pt x="304349" y="0"/>
                </a:cubicBez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ld-telephone_72355"/>
          <p:cNvSpPr/>
          <p:nvPr/>
        </p:nvSpPr>
        <p:spPr>
          <a:xfrm>
            <a:off x="1031945" y="3634615"/>
            <a:ext cx="427377" cy="380606"/>
          </a:xfrm>
          <a:custGeom>
            <a:avLst/>
            <a:gdLst>
              <a:gd name="connsiteX0" fmla="*/ 362681 w 608697"/>
              <a:gd name="connsiteY0" fmla="*/ 433337 h 542084"/>
              <a:gd name="connsiteX1" fmla="*/ 351119 w 608697"/>
              <a:gd name="connsiteY1" fmla="*/ 444882 h 542084"/>
              <a:gd name="connsiteX2" fmla="*/ 351119 w 608697"/>
              <a:gd name="connsiteY2" fmla="*/ 467823 h 542084"/>
              <a:gd name="connsiteX3" fmla="*/ 362681 w 608697"/>
              <a:gd name="connsiteY3" fmla="*/ 479368 h 542084"/>
              <a:gd name="connsiteX4" fmla="*/ 385656 w 608697"/>
              <a:gd name="connsiteY4" fmla="*/ 479368 h 542084"/>
              <a:gd name="connsiteX5" fmla="*/ 397218 w 608697"/>
              <a:gd name="connsiteY5" fmla="*/ 467823 h 542084"/>
              <a:gd name="connsiteX6" fmla="*/ 397218 w 608697"/>
              <a:gd name="connsiteY6" fmla="*/ 444882 h 542084"/>
              <a:gd name="connsiteX7" fmla="*/ 385656 w 608697"/>
              <a:gd name="connsiteY7" fmla="*/ 433337 h 542084"/>
              <a:gd name="connsiteX8" fmla="*/ 292862 w 608697"/>
              <a:gd name="connsiteY8" fmla="*/ 433337 h 542084"/>
              <a:gd name="connsiteX9" fmla="*/ 281300 w 608697"/>
              <a:gd name="connsiteY9" fmla="*/ 444882 h 542084"/>
              <a:gd name="connsiteX10" fmla="*/ 281300 w 608697"/>
              <a:gd name="connsiteY10" fmla="*/ 467823 h 542084"/>
              <a:gd name="connsiteX11" fmla="*/ 292862 w 608697"/>
              <a:gd name="connsiteY11" fmla="*/ 479368 h 542084"/>
              <a:gd name="connsiteX12" fmla="*/ 315837 w 608697"/>
              <a:gd name="connsiteY12" fmla="*/ 479368 h 542084"/>
              <a:gd name="connsiteX13" fmla="*/ 327399 w 608697"/>
              <a:gd name="connsiteY13" fmla="*/ 467823 h 542084"/>
              <a:gd name="connsiteX14" fmla="*/ 327399 w 608697"/>
              <a:gd name="connsiteY14" fmla="*/ 444882 h 542084"/>
              <a:gd name="connsiteX15" fmla="*/ 315837 w 608697"/>
              <a:gd name="connsiteY15" fmla="*/ 433337 h 542084"/>
              <a:gd name="connsiteX16" fmla="*/ 222968 w 608697"/>
              <a:gd name="connsiteY16" fmla="*/ 433337 h 542084"/>
              <a:gd name="connsiteX17" fmla="*/ 211480 w 608697"/>
              <a:gd name="connsiteY17" fmla="*/ 444882 h 542084"/>
              <a:gd name="connsiteX18" fmla="*/ 211480 w 608697"/>
              <a:gd name="connsiteY18" fmla="*/ 467823 h 542084"/>
              <a:gd name="connsiteX19" fmla="*/ 222968 w 608697"/>
              <a:gd name="connsiteY19" fmla="*/ 479368 h 542084"/>
              <a:gd name="connsiteX20" fmla="*/ 246017 w 608697"/>
              <a:gd name="connsiteY20" fmla="*/ 479368 h 542084"/>
              <a:gd name="connsiteX21" fmla="*/ 257579 w 608697"/>
              <a:gd name="connsiteY21" fmla="*/ 467823 h 542084"/>
              <a:gd name="connsiteX22" fmla="*/ 257579 w 608697"/>
              <a:gd name="connsiteY22" fmla="*/ 444882 h 542084"/>
              <a:gd name="connsiteX23" fmla="*/ 246017 w 608697"/>
              <a:gd name="connsiteY23" fmla="*/ 433337 h 542084"/>
              <a:gd name="connsiteX24" fmla="*/ 362681 w 608697"/>
              <a:gd name="connsiteY24" fmla="*/ 363545 h 542084"/>
              <a:gd name="connsiteX25" fmla="*/ 351119 w 608697"/>
              <a:gd name="connsiteY25" fmla="*/ 375090 h 542084"/>
              <a:gd name="connsiteX26" fmla="*/ 351119 w 608697"/>
              <a:gd name="connsiteY26" fmla="*/ 398106 h 542084"/>
              <a:gd name="connsiteX27" fmla="*/ 362681 w 608697"/>
              <a:gd name="connsiteY27" fmla="*/ 409651 h 542084"/>
              <a:gd name="connsiteX28" fmla="*/ 385656 w 608697"/>
              <a:gd name="connsiteY28" fmla="*/ 409651 h 542084"/>
              <a:gd name="connsiteX29" fmla="*/ 397218 w 608697"/>
              <a:gd name="connsiteY29" fmla="*/ 398106 h 542084"/>
              <a:gd name="connsiteX30" fmla="*/ 397218 w 608697"/>
              <a:gd name="connsiteY30" fmla="*/ 375090 h 542084"/>
              <a:gd name="connsiteX31" fmla="*/ 385656 w 608697"/>
              <a:gd name="connsiteY31" fmla="*/ 363545 h 542084"/>
              <a:gd name="connsiteX32" fmla="*/ 292862 w 608697"/>
              <a:gd name="connsiteY32" fmla="*/ 363545 h 542084"/>
              <a:gd name="connsiteX33" fmla="*/ 281300 w 608697"/>
              <a:gd name="connsiteY33" fmla="*/ 375090 h 542084"/>
              <a:gd name="connsiteX34" fmla="*/ 281300 w 608697"/>
              <a:gd name="connsiteY34" fmla="*/ 398106 h 542084"/>
              <a:gd name="connsiteX35" fmla="*/ 292862 w 608697"/>
              <a:gd name="connsiteY35" fmla="*/ 409651 h 542084"/>
              <a:gd name="connsiteX36" fmla="*/ 315837 w 608697"/>
              <a:gd name="connsiteY36" fmla="*/ 409651 h 542084"/>
              <a:gd name="connsiteX37" fmla="*/ 327399 w 608697"/>
              <a:gd name="connsiteY37" fmla="*/ 398106 h 542084"/>
              <a:gd name="connsiteX38" fmla="*/ 327399 w 608697"/>
              <a:gd name="connsiteY38" fmla="*/ 375090 h 542084"/>
              <a:gd name="connsiteX39" fmla="*/ 315837 w 608697"/>
              <a:gd name="connsiteY39" fmla="*/ 363545 h 542084"/>
              <a:gd name="connsiteX40" fmla="*/ 222968 w 608697"/>
              <a:gd name="connsiteY40" fmla="*/ 363545 h 542084"/>
              <a:gd name="connsiteX41" fmla="*/ 211480 w 608697"/>
              <a:gd name="connsiteY41" fmla="*/ 375090 h 542084"/>
              <a:gd name="connsiteX42" fmla="*/ 211480 w 608697"/>
              <a:gd name="connsiteY42" fmla="*/ 398106 h 542084"/>
              <a:gd name="connsiteX43" fmla="*/ 222968 w 608697"/>
              <a:gd name="connsiteY43" fmla="*/ 409651 h 542084"/>
              <a:gd name="connsiteX44" fmla="*/ 246017 w 608697"/>
              <a:gd name="connsiteY44" fmla="*/ 409651 h 542084"/>
              <a:gd name="connsiteX45" fmla="*/ 257579 w 608697"/>
              <a:gd name="connsiteY45" fmla="*/ 398106 h 542084"/>
              <a:gd name="connsiteX46" fmla="*/ 257579 w 608697"/>
              <a:gd name="connsiteY46" fmla="*/ 375090 h 542084"/>
              <a:gd name="connsiteX47" fmla="*/ 246017 w 608697"/>
              <a:gd name="connsiteY47" fmla="*/ 363545 h 542084"/>
              <a:gd name="connsiteX48" fmla="*/ 362681 w 608697"/>
              <a:gd name="connsiteY48" fmla="*/ 293828 h 542084"/>
              <a:gd name="connsiteX49" fmla="*/ 351119 w 608697"/>
              <a:gd name="connsiteY49" fmla="*/ 305373 h 542084"/>
              <a:gd name="connsiteX50" fmla="*/ 351119 w 608697"/>
              <a:gd name="connsiteY50" fmla="*/ 328314 h 542084"/>
              <a:gd name="connsiteX51" fmla="*/ 362681 w 608697"/>
              <a:gd name="connsiteY51" fmla="*/ 339859 h 542084"/>
              <a:gd name="connsiteX52" fmla="*/ 385656 w 608697"/>
              <a:gd name="connsiteY52" fmla="*/ 339859 h 542084"/>
              <a:gd name="connsiteX53" fmla="*/ 397218 w 608697"/>
              <a:gd name="connsiteY53" fmla="*/ 328314 h 542084"/>
              <a:gd name="connsiteX54" fmla="*/ 397218 w 608697"/>
              <a:gd name="connsiteY54" fmla="*/ 305373 h 542084"/>
              <a:gd name="connsiteX55" fmla="*/ 385656 w 608697"/>
              <a:gd name="connsiteY55" fmla="*/ 293828 h 542084"/>
              <a:gd name="connsiteX56" fmla="*/ 292862 w 608697"/>
              <a:gd name="connsiteY56" fmla="*/ 293828 h 542084"/>
              <a:gd name="connsiteX57" fmla="*/ 281300 w 608697"/>
              <a:gd name="connsiteY57" fmla="*/ 305373 h 542084"/>
              <a:gd name="connsiteX58" fmla="*/ 281300 w 608697"/>
              <a:gd name="connsiteY58" fmla="*/ 328314 h 542084"/>
              <a:gd name="connsiteX59" fmla="*/ 292862 w 608697"/>
              <a:gd name="connsiteY59" fmla="*/ 339859 h 542084"/>
              <a:gd name="connsiteX60" fmla="*/ 315837 w 608697"/>
              <a:gd name="connsiteY60" fmla="*/ 339859 h 542084"/>
              <a:gd name="connsiteX61" fmla="*/ 327399 w 608697"/>
              <a:gd name="connsiteY61" fmla="*/ 328314 h 542084"/>
              <a:gd name="connsiteX62" fmla="*/ 327399 w 608697"/>
              <a:gd name="connsiteY62" fmla="*/ 305373 h 542084"/>
              <a:gd name="connsiteX63" fmla="*/ 315837 w 608697"/>
              <a:gd name="connsiteY63" fmla="*/ 293828 h 542084"/>
              <a:gd name="connsiteX64" fmla="*/ 222968 w 608697"/>
              <a:gd name="connsiteY64" fmla="*/ 293828 h 542084"/>
              <a:gd name="connsiteX65" fmla="*/ 211480 w 608697"/>
              <a:gd name="connsiteY65" fmla="*/ 305373 h 542084"/>
              <a:gd name="connsiteX66" fmla="*/ 211480 w 608697"/>
              <a:gd name="connsiteY66" fmla="*/ 328314 h 542084"/>
              <a:gd name="connsiteX67" fmla="*/ 222968 w 608697"/>
              <a:gd name="connsiteY67" fmla="*/ 339859 h 542084"/>
              <a:gd name="connsiteX68" fmla="*/ 246017 w 608697"/>
              <a:gd name="connsiteY68" fmla="*/ 339859 h 542084"/>
              <a:gd name="connsiteX69" fmla="*/ 257579 w 608697"/>
              <a:gd name="connsiteY69" fmla="*/ 328314 h 542084"/>
              <a:gd name="connsiteX70" fmla="*/ 257579 w 608697"/>
              <a:gd name="connsiteY70" fmla="*/ 305373 h 542084"/>
              <a:gd name="connsiteX71" fmla="*/ 246017 w 608697"/>
              <a:gd name="connsiteY71" fmla="*/ 293828 h 542084"/>
              <a:gd name="connsiteX72" fmla="*/ 263397 w 608697"/>
              <a:gd name="connsiteY72" fmla="*/ 157149 h 542084"/>
              <a:gd name="connsiteX73" fmla="*/ 345301 w 608697"/>
              <a:gd name="connsiteY73" fmla="*/ 157149 h 542084"/>
              <a:gd name="connsiteX74" fmla="*/ 374766 w 608697"/>
              <a:gd name="connsiteY74" fmla="*/ 186570 h 542084"/>
              <a:gd name="connsiteX75" fmla="*/ 374766 w 608697"/>
              <a:gd name="connsiteY75" fmla="*/ 224483 h 542084"/>
              <a:gd name="connsiteX76" fmla="*/ 386999 w 608697"/>
              <a:gd name="connsiteY76" fmla="*/ 227462 h 542084"/>
              <a:gd name="connsiteX77" fmla="*/ 553939 w 608697"/>
              <a:gd name="connsiteY77" fmla="*/ 431326 h 542084"/>
              <a:gd name="connsiteX78" fmla="*/ 523132 w 608697"/>
              <a:gd name="connsiteY78" fmla="*/ 524729 h 542084"/>
              <a:gd name="connsiteX79" fmla="*/ 443019 w 608697"/>
              <a:gd name="connsiteY79" fmla="*/ 542084 h 542084"/>
              <a:gd name="connsiteX80" fmla="*/ 165680 w 608697"/>
              <a:gd name="connsiteY80" fmla="*/ 542084 h 542084"/>
              <a:gd name="connsiteX81" fmla="*/ 85566 w 608697"/>
              <a:gd name="connsiteY81" fmla="*/ 524729 h 542084"/>
              <a:gd name="connsiteX82" fmla="*/ 54759 w 608697"/>
              <a:gd name="connsiteY82" fmla="*/ 431326 h 542084"/>
              <a:gd name="connsiteX83" fmla="*/ 221700 w 608697"/>
              <a:gd name="connsiteY83" fmla="*/ 227462 h 542084"/>
              <a:gd name="connsiteX84" fmla="*/ 233933 w 608697"/>
              <a:gd name="connsiteY84" fmla="*/ 224483 h 542084"/>
              <a:gd name="connsiteX85" fmla="*/ 233933 w 608697"/>
              <a:gd name="connsiteY85" fmla="*/ 186570 h 542084"/>
              <a:gd name="connsiteX86" fmla="*/ 263397 w 608697"/>
              <a:gd name="connsiteY86" fmla="*/ 157149 h 542084"/>
              <a:gd name="connsiteX87" fmla="*/ 304349 w 608697"/>
              <a:gd name="connsiteY87" fmla="*/ 0 h 542084"/>
              <a:gd name="connsiteX88" fmla="*/ 608697 w 608697"/>
              <a:gd name="connsiteY88" fmla="*/ 131760 h 542084"/>
              <a:gd name="connsiteX89" fmla="*/ 608697 w 608697"/>
              <a:gd name="connsiteY89" fmla="*/ 158127 h 542084"/>
              <a:gd name="connsiteX90" fmla="*/ 548051 w 608697"/>
              <a:gd name="connsiteY90" fmla="*/ 218682 h 542084"/>
              <a:gd name="connsiteX91" fmla="*/ 463087 w 608697"/>
              <a:gd name="connsiteY91" fmla="*/ 218682 h 542084"/>
              <a:gd name="connsiteX92" fmla="*/ 402441 w 608697"/>
              <a:gd name="connsiteY92" fmla="*/ 158127 h 542084"/>
              <a:gd name="connsiteX93" fmla="*/ 402441 w 608697"/>
              <a:gd name="connsiteY93" fmla="*/ 131760 h 542084"/>
              <a:gd name="connsiteX94" fmla="*/ 402516 w 608697"/>
              <a:gd name="connsiteY94" fmla="*/ 129898 h 542084"/>
              <a:gd name="connsiteX95" fmla="*/ 206181 w 608697"/>
              <a:gd name="connsiteY95" fmla="*/ 129898 h 542084"/>
              <a:gd name="connsiteX96" fmla="*/ 206256 w 608697"/>
              <a:gd name="connsiteY96" fmla="*/ 131760 h 542084"/>
              <a:gd name="connsiteX97" fmla="*/ 206256 w 608697"/>
              <a:gd name="connsiteY97" fmla="*/ 158127 h 542084"/>
              <a:gd name="connsiteX98" fmla="*/ 145610 w 608697"/>
              <a:gd name="connsiteY98" fmla="*/ 218682 h 542084"/>
              <a:gd name="connsiteX99" fmla="*/ 60646 w 608697"/>
              <a:gd name="connsiteY99" fmla="*/ 218682 h 542084"/>
              <a:gd name="connsiteX100" fmla="*/ 0 w 608697"/>
              <a:gd name="connsiteY100" fmla="*/ 158127 h 542084"/>
              <a:gd name="connsiteX101" fmla="*/ 0 w 608697"/>
              <a:gd name="connsiteY101" fmla="*/ 131760 h 542084"/>
              <a:gd name="connsiteX102" fmla="*/ 304349 w 608697"/>
              <a:gd name="connsiteY102" fmla="*/ 0 h 542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608697" h="542084">
                <a:moveTo>
                  <a:pt x="362681" y="433337"/>
                </a:moveTo>
                <a:cubicBezTo>
                  <a:pt x="356341" y="433337"/>
                  <a:pt x="351119" y="438476"/>
                  <a:pt x="351119" y="444882"/>
                </a:cubicBezTo>
                <a:lnTo>
                  <a:pt x="351119" y="467823"/>
                </a:lnTo>
                <a:cubicBezTo>
                  <a:pt x="351119" y="474229"/>
                  <a:pt x="356341" y="479368"/>
                  <a:pt x="362681" y="479368"/>
                </a:cubicBezTo>
                <a:lnTo>
                  <a:pt x="385656" y="479368"/>
                </a:lnTo>
                <a:cubicBezTo>
                  <a:pt x="392071" y="479368"/>
                  <a:pt x="397218" y="474229"/>
                  <a:pt x="397218" y="467823"/>
                </a:cubicBezTo>
                <a:lnTo>
                  <a:pt x="397218" y="444882"/>
                </a:lnTo>
                <a:cubicBezTo>
                  <a:pt x="397218" y="438476"/>
                  <a:pt x="392071" y="433337"/>
                  <a:pt x="385656" y="433337"/>
                </a:cubicBezTo>
                <a:close/>
                <a:moveTo>
                  <a:pt x="292862" y="433337"/>
                </a:moveTo>
                <a:cubicBezTo>
                  <a:pt x="286447" y="433337"/>
                  <a:pt x="281300" y="438476"/>
                  <a:pt x="281300" y="444882"/>
                </a:cubicBezTo>
                <a:lnTo>
                  <a:pt x="281300" y="467823"/>
                </a:lnTo>
                <a:cubicBezTo>
                  <a:pt x="281300" y="474229"/>
                  <a:pt x="286447" y="479368"/>
                  <a:pt x="292862" y="479368"/>
                </a:cubicBezTo>
                <a:lnTo>
                  <a:pt x="315837" y="479368"/>
                </a:lnTo>
                <a:cubicBezTo>
                  <a:pt x="322252" y="479368"/>
                  <a:pt x="327399" y="474229"/>
                  <a:pt x="327399" y="467823"/>
                </a:cubicBezTo>
                <a:lnTo>
                  <a:pt x="327399" y="444882"/>
                </a:lnTo>
                <a:cubicBezTo>
                  <a:pt x="327399" y="438476"/>
                  <a:pt x="322252" y="433337"/>
                  <a:pt x="315837" y="433337"/>
                </a:cubicBezTo>
                <a:close/>
                <a:moveTo>
                  <a:pt x="222968" y="433337"/>
                </a:moveTo>
                <a:cubicBezTo>
                  <a:pt x="216627" y="433337"/>
                  <a:pt x="211480" y="438476"/>
                  <a:pt x="211480" y="444882"/>
                </a:cubicBezTo>
                <a:lnTo>
                  <a:pt x="211480" y="467823"/>
                </a:lnTo>
                <a:cubicBezTo>
                  <a:pt x="211480" y="474229"/>
                  <a:pt x="216627" y="479368"/>
                  <a:pt x="222968" y="479368"/>
                </a:cubicBezTo>
                <a:lnTo>
                  <a:pt x="246017" y="479368"/>
                </a:lnTo>
                <a:cubicBezTo>
                  <a:pt x="252358" y="479368"/>
                  <a:pt x="257579" y="474229"/>
                  <a:pt x="257579" y="467823"/>
                </a:cubicBezTo>
                <a:lnTo>
                  <a:pt x="257579" y="444882"/>
                </a:lnTo>
                <a:cubicBezTo>
                  <a:pt x="257579" y="438476"/>
                  <a:pt x="252358" y="433337"/>
                  <a:pt x="246017" y="433337"/>
                </a:cubicBezTo>
                <a:close/>
                <a:moveTo>
                  <a:pt x="362681" y="363545"/>
                </a:moveTo>
                <a:cubicBezTo>
                  <a:pt x="356341" y="363545"/>
                  <a:pt x="351119" y="368759"/>
                  <a:pt x="351119" y="375090"/>
                </a:cubicBezTo>
                <a:lnTo>
                  <a:pt x="351119" y="398106"/>
                </a:lnTo>
                <a:cubicBezTo>
                  <a:pt x="351119" y="404437"/>
                  <a:pt x="356341" y="409651"/>
                  <a:pt x="362681" y="409651"/>
                </a:cubicBezTo>
                <a:lnTo>
                  <a:pt x="385656" y="409651"/>
                </a:lnTo>
                <a:cubicBezTo>
                  <a:pt x="392071" y="409651"/>
                  <a:pt x="397218" y="404437"/>
                  <a:pt x="397218" y="398106"/>
                </a:cubicBezTo>
                <a:lnTo>
                  <a:pt x="397218" y="375090"/>
                </a:lnTo>
                <a:cubicBezTo>
                  <a:pt x="397218" y="368759"/>
                  <a:pt x="392071" y="363545"/>
                  <a:pt x="385656" y="363545"/>
                </a:cubicBezTo>
                <a:close/>
                <a:moveTo>
                  <a:pt x="292862" y="363545"/>
                </a:moveTo>
                <a:cubicBezTo>
                  <a:pt x="286447" y="363545"/>
                  <a:pt x="281300" y="368759"/>
                  <a:pt x="281300" y="375090"/>
                </a:cubicBezTo>
                <a:lnTo>
                  <a:pt x="281300" y="398106"/>
                </a:lnTo>
                <a:cubicBezTo>
                  <a:pt x="281300" y="404437"/>
                  <a:pt x="286447" y="409651"/>
                  <a:pt x="292862" y="409651"/>
                </a:cubicBezTo>
                <a:lnTo>
                  <a:pt x="315837" y="409651"/>
                </a:lnTo>
                <a:cubicBezTo>
                  <a:pt x="322252" y="409651"/>
                  <a:pt x="327399" y="404437"/>
                  <a:pt x="327399" y="398106"/>
                </a:cubicBezTo>
                <a:lnTo>
                  <a:pt x="327399" y="375090"/>
                </a:lnTo>
                <a:cubicBezTo>
                  <a:pt x="327399" y="368759"/>
                  <a:pt x="322252" y="363545"/>
                  <a:pt x="315837" y="363545"/>
                </a:cubicBezTo>
                <a:close/>
                <a:moveTo>
                  <a:pt x="222968" y="363545"/>
                </a:moveTo>
                <a:cubicBezTo>
                  <a:pt x="216627" y="363545"/>
                  <a:pt x="211480" y="368759"/>
                  <a:pt x="211480" y="375090"/>
                </a:cubicBezTo>
                <a:lnTo>
                  <a:pt x="211480" y="398106"/>
                </a:lnTo>
                <a:cubicBezTo>
                  <a:pt x="211480" y="404437"/>
                  <a:pt x="216627" y="409651"/>
                  <a:pt x="222968" y="409651"/>
                </a:cubicBezTo>
                <a:lnTo>
                  <a:pt x="246017" y="409651"/>
                </a:lnTo>
                <a:cubicBezTo>
                  <a:pt x="252358" y="409651"/>
                  <a:pt x="257579" y="404437"/>
                  <a:pt x="257579" y="398106"/>
                </a:cubicBezTo>
                <a:lnTo>
                  <a:pt x="257579" y="375090"/>
                </a:lnTo>
                <a:cubicBezTo>
                  <a:pt x="257579" y="368759"/>
                  <a:pt x="252358" y="363545"/>
                  <a:pt x="246017" y="363545"/>
                </a:cubicBezTo>
                <a:close/>
                <a:moveTo>
                  <a:pt x="362681" y="293828"/>
                </a:moveTo>
                <a:cubicBezTo>
                  <a:pt x="356341" y="293828"/>
                  <a:pt x="351119" y="298967"/>
                  <a:pt x="351119" y="305373"/>
                </a:cubicBezTo>
                <a:lnTo>
                  <a:pt x="351119" y="328314"/>
                </a:lnTo>
                <a:cubicBezTo>
                  <a:pt x="351119" y="334720"/>
                  <a:pt x="356341" y="339859"/>
                  <a:pt x="362681" y="339859"/>
                </a:cubicBezTo>
                <a:lnTo>
                  <a:pt x="385656" y="339859"/>
                </a:lnTo>
                <a:cubicBezTo>
                  <a:pt x="392071" y="339859"/>
                  <a:pt x="397218" y="334720"/>
                  <a:pt x="397218" y="328314"/>
                </a:cubicBezTo>
                <a:lnTo>
                  <a:pt x="397218" y="305373"/>
                </a:lnTo>
                <a:cubicBezTo>
                  <a:pt x="397218" y="298967"/>
                  <a:pt x="392071" y="293828"/>
                  <a:pt x="385656" y="293828"/>
                </a:cubicBezTo>
                <a:close/>
                <a:moveTo>
                  <a:pt x="292862" y="293828"/>
                </a:moveTo>
                <a:cubicBezTo>
                  <a:pt x="286447" y="293828"/>
                  <a:pt x="281300" y="298967"/>
                  <a:pt x="281300" y="305373"/>
                </a:cubicBezTo>
                <a:lnTo>
                  <a:pt x="281300" y="328314"/>
                </a:lnTo>
                <a:cubicBezTo>
                  <a:pt x="281300" y="334720"/>
                  <a:pt x="286447" y="339859"/>
                  <a:pt x="292862" y="339859"/>
                </a:cubicBezTo>
                <a:lnTo>
                  <a:pt x="315837" y="339859"/>
                </a:lnTo>
                <a:cubicBezTo>
                  <a:pt x="322252" y="339859"/>
                  <a:pt x="327399" y="334720"/>
                  <a:pt x="327399" y="328314"/>
                </a:cubicBezTo>
                <a:lnTo>
                  <a:pt x="327399" y="305373"/>
                </a:lnTo>
                <a:cubicBezTo>
                  <a:pt x="327399" y="298967"/>
                  <a:pt x="322252" y="293828"/>
                  <a:pt x="315837" y="293828"/>
                </a:cubicBezTo>
                <a:close/>
                <a:moveTo>
                  <a:pt x="222968" y="293828"/>
                </a:moveTo>
                <a:cubicBezTo>
                  <a:pt x="216627" y="293828"/>
                  <a:pt x="211480" y="298967"/>
                  <a:pt x="211480" y="305373"/>
                </a:cubicBezTo>
                <a:lnTo>
                  <a:pt x="211480" y="328314"/>
                </a:lnTo>
                <a:cubicBezTo>
                  <a:pt x="211480" y="334720"/>
                  <a:pt x="216627" y="339859"/>
                  <a:pt x="222968" y="339859"/>
                </a:cubicBezTo>
                <a:lnTo>
                  <a:pt x="246017" y="339859"/>
                </a:lnTo>
                <a:cubicBezTo>
                  <a:pt x="252358" y="339859"/>
                  <a:pt x="257579" y="334720"/>
                  <a:pt x="257579" y="328314"/>
                </a:cubicBezTo>
                <a:lnTo>
                  <a:pt x="257579" y="305373"/>
                </a:lnTo>
                <a:cubicBezTo>
                  <a:pt x="257579" y="298967"/>
                  <a:pt x="252358" y="293828"/>
                  <a:pt x="246017" y="293828"/>
                </a:cubicBezTo>
                <a:close/>
                <a:moveTo>
                  <a:pt x="263397" y="157149"/>
                </a:moveTo>
                <a:lnTo>
                  <a:pt x="345301" y="157149"/>
                </a:lnTo>
                <a:cubicBezTo>
                  <a:pt x="361562" y="157149"/>
                  <a:pt x="374766" y="170407"/>
                  <a:pt x="374766" y="186570"/>
                </a:cubicBezTo>
                <a:lnTo>
                  <a:pt x="374766" y="224483"/>
                </a:lnTo>
                <a:lnTo>
                  <a:pt x="386999" y="227462"/>
                </a:lnTo>
                <a:cubicBezTo>
                  <a:pt x="537678" y="264406"/>
                  <a:pt x="553939" y="382315"/>
                  <a:pt x="553939" y="431326"/>
                </a:cubicBezTo>
                <a:cubicBezTo>
                  <a:pt x="553939" y="478400"/>
                  <a:pt x="543869" y="509013"/>
                  <a:pt x="523132" y="524729"/>
                </a:cubicBezTo>
                <a:cubicBezTo>
                  <a:pt x="502992" y="539998"/>
                  <a:pt x="472781" y="542084"/>
                  <a:pt x="443019" y="542084"/>
                </a:cubicBezTo>
                <a:lnTo>
                  <a:pt x="165680" y="542084"/>
                </a:lnTo>
                <a:cubicBezTo>
                  <a:pt x="135917" y="542084"/>
                  <a:pt x="105707" y="539998"/>
                  <a:pt x="85566" y="524729"/>
                </a:cubicBezTo>
                <a:cubicBezTo>
                  <a:pt x="64829" y="509013"/>
                  <a:pt x="54759" y="478400"/>
                  <a:pt x="54759" y="431326"/>
                </a:cubicBezTo>
                <a:cubicBezTo>
                  <a:pt x="54759" y="382315"/>
                  <a:pt x="71021" y="264406"/>
                  <a:pt x="221700" y="227462"/>
                </a:cubicBezTo>
                <a:lnTo>
                  <a:pt x="233933" y="224483"/>
                </a:lnTo>
                <a:lnTo>
                  <a:pt x="233933" y="186570"/>
                </a:lnTo>
                <a:cubicBezTo>
                  <a:pt x="233933" y="170407"/>
                  <a:pt x="247136" y="157149"/>
                  <a:pt x="263397" y="157149"/>
                </a:cubicBezTo>
                <a:close/>
                <a:moveTo>
                  <a:pt x="304349" y="0"/>
                </a:moveTo>
                <a:cubicBezTo>
                  <a:pt x="499341" y="0"/>
                  <a:pt x="608697" y="60555"/>
                  <a:pt x="608697" y="131760"/>
                </a:cubicBezTo>
                <a:lnTo>
                  <a:pt x="608697" y="158127"/>
                </a:lnTo>
                <a:cubicBezTo>
                  <a:pt x="608697" y="191570"/>
                  <a:pt x="581545" y="218682"/>
                  <a:pt x="548051" y="218682"/>
                </a:cubicBezTo>
                <a:lnTo>
                  <a:pt x="463087" y="218682"/>
                </a:lnTo>
                <a:cubicBezTo>
                  <a:pt x="429594" y="218682"/>
                  <a:pt x="402441" y="191570"/>
                  <a:pt x="402441" y="158127"/>
                </a:cubicBezTo>
                <a:lnTo>
                  <a:pt x="402441" y="131760"/>
                </a:lnTo>
                <a:cubicBezTo>
                  <a:pt x="402441" y="131165"/>
                  <a:pt x="402516" y="130569"/>
                  <a:pt x="402516" y="129898"/>
                </a:cubicBezTo>
                <a:lnTo>
                  <a:pt x="206181" y="129898"/>
                </a:lnTo>
                <a:cubicBezTo>
                  <a:pt x="206181" y="130569"/>
                  <a:pt x="206256" y="131165"/>
                  <a:pt x="206256" y="131760"/>
                </a:cubicBezTo>
                <a:lnTo>
                  <a:pt x="206256" y="158127"/>
                </a:lnTo>
                <a:cubicBezTo>
                  <a:pt x="206256" y="191570"/>
                  <a:pt x="179103" y="218682"/>
                  <a:pt x="145610" y="218682"/>
                </a:cubicBezTo>
                <a:lnTo>
                  <a:pt x="60646" y="218682"/>
                </a:lnTo>
                <a:cubicBezTo>
                  <a:pt x="27152" y="218682"/>
                  <a:pt x="0" y="191570"/>
                  <a:pt x="0" y="158127"/>
                </a:cubicBezTo>
                <a:lnTo>
                  <a:pt x="0" y="131760"/>
                </a:lnTo>
                <a:cubicBezTo>
                  <a:pt x="0" y="60480"/>
                  <a:pt x="109357" y="0"/>
                  <a:pt x="304349" y="0"/>
                </a:cubicBez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ld-telephone_72355"/>
          <p:cNvSpPr/>
          <p:nvPr/>
        </p:nvSpPr>
        <p:spPr>
          <a:xfrm>
            <a:off x="1770541" y="4420002"/>
            <a:ext cx="427377" cy="380606"/>
          </a:xfrm>
          <a:custGeom>
            <a:avLst/>
            <a:gdLst>
              <a:gd name="connsiteX0" fmla="*/ 362681 w 608697"/>
              <a:gd name="connsiteY0" fmla="*/ 433337 h 542084"/>
              <a:gd name="connsiteX1" fmla="*/ 351119 w 608697"/>
              <a:gd name="connsiteY1" fmla="*/ 444882 h 542084"/>
              <a:gd name="connsiteX2" fmla="*/ 351119 w 608697"/>
              <a:gd name="connsiteY2" fmla="*/ 467823 h 542084"/>
              <a:gd name="connsiteX3" fmla="*/ 362681 w 608697"/>
              <a:gd name="connsiteY3" fmla="*/ 479368 h 542084"/>
              <a:gd name="connsiteX4" fmla="*/ 385656 w 608697"/>
              <a:gd name="connsiteY4" fmla="*/ 479368 h 542084"/>
              <a:gd name="connsiteX5" fmla="*/ 397218 w 608697"/>
              <a:gd name="connsiteY5" fmla="*/ 467823 h 542084"/>
              <a:gd name="connsiteX6" fmla="*/ 397218 w 608697"/>
              <a:gd name="connsiteY6" fmla="*/ 444882 h 542084"/>
              <a:gd name="connsiteX7" fmla="*/ 385656 w 608697"/>
              <a:gd name="connsiteY7" fmla="*/ 433337 h 542084"/>
              <a:gd name="connsiteX8" fmla="*/ 292862 w 608697"/>
              <a:gd name="connsiteY8" fmla="*/ 433337 h 542084"/>
              <a:gd name="connsiteX9" fmla="*/ 281300 w 608697"/>
              <a:gd name="connsiteY9" fmla="*/ 444882 h 542084"/>
              <a:gd name="connsiteX10" fmla="*/ 281300 w 608697"/>
              <a:gd name="connsiteY10" fmla="*/ 467823 h 542084"/>
              <a:gd name="connsiteX11" fmla="*/ 292862 w 608697"/>
              <a:gd name="connsiteY11" fmla="*/ 479368 h 542084"/>
              <a:gd name="connsiteX12" fmla="*/ 315837 w 608697"/>
              <a:gd name="connsiteY12" fmla="*/ 479368 h 542084"/>
              <a:gd name="connsiteX13" fmla="*/ 327399 w 608697"/>
              <a:gd name="connsiteY13" fmla="*/ 467823 h 542084"/>
              <a:gd name="connsiteX14" fmla="*/ 327399 w 608697"/>
              <a:gd name="connsiteY14" fmla="*/ 444882 h 542084"/>
              <a:gd name="connsiteX15" fmla="*/ 315837 w 608697"/>
              <a:gd name="connsiteY15" fmla="*/ 433337 h 542084"/>
              <a:gd name="connsiteX16" fmla="*/ 222968 w 608697"/>
              <a:gd name="connsiteY16" fmla="*/ 433337 h 542084"/>
              <a:gd name="connsiteX17" fmla="*/ 211480 w 608697"/>
              <a:gd name="connsiteY17" fmla="*/ 444882 h 542084"/>
              <a:gd name="connsiteX18" fmla="*/ 211480 w 608697"/>
              <a:gd name="connsiteY18" fmla="*/ 467823 h 542084"/>
              <a:gd name="connsiteX19" fmla="*/ 222968 w 608697"/>
              <a:gd name="connsiteY19" fmla="*/ 479368 h 542084"/>
              <a:gd name="connsiteX20" fmla="*/ 246017 w 608697"/>
              <a:gd name="connsiteY20" fmla="*/ 479368 h 542084"/>
              <a:gd name="connsiteX21" fmla="*/ 257579 w 608697"/>
              <a:gd name="connsiteY21" fmla="*/ 467823 h 542084"/>
              <a:gd name="connsiteX22" fmla="*/ 257579 w 608697"/>
              <a:gd name="connsiteY22" fmla="*/ 444882 h 542084"/>
              <a:gd name="connsiteX23" fmla="*/ 246017 w 608697"/>
              <a:gd name="connsiteY23" fmla="*/ 433337 h 542084"/>
              <a:gd name="connsiteX24" fmla="*/ 362681 w 608697"/>
              <a:gd name="connsiteY24" fmla="*/ 363545 h 542084"/>
              <a:gd name="connsiteX25" fmla="*/ 351119 w 608697"/>
              <a:gd name="connsiteY25" fmla="*/ 375090 h 542084"/>
              <a:gd name="connsiteX26" fmla="*/ 351119 w 608697"/>
              <a:gd name="connsiteY26" fmla="*/ 398106 h 542084"/>
              <a:gd name="connsiteX27" fmla="*/ 362681 w 608697"/>
              <a:gd name="connsiteY27" fmla="*/ 409651 h 542084"/>
              <a:gd name="connsiteX28" fmla="*/ 385656 w 608697"/>
              <a:gd name="connsiteY28" fmla="*/ 409651 h 542084"/>
              <a:gd name="connsiteX29" fmla="*/ 397218 w 608697"/>
              <a:gd name="connsiteY29" fmla="*/ 398106 h 542084"/>
              <a:gd name="connsiteX30" fmla="*/ 397218 w 608697"/>
              <a:gd name="connsiteY30" fmla="*/ 375090 h 542084"/>
              <a:gd name="connsiteX31" fmla="*/ 385656 w 608697"/>
              <a:gd name="connsiteY31" fmla="*/ 363545 h 542084"/>
              <a:gd name="connsiteX32" fmla="*/ 292862 w 608697"/>
              <a:gd name="connsiteY32" fmla="*/ 363545 h 542084"/>
              <a:gd name="connsiteX33" fmla="*/ 281300 w 608697"/>
              <a:gd name="connsiteY33" fmla="*/ 375090 h 542084"/>
              <a:gd name="connsiteX34" fmla="*/ 281300 w 608697"/>
              <a:gd name="connsiteY34" fmla="*/ 398106 h 542084"/>
              <a:gd name="connsiteX35" fmla="*/ 292862 w 608697"/>
              <a:gd name="connsiteY35" fmla="*/ 409651 h 542084"/>
              <a:gd name="connsiteX36" fmla="*/ 315837 w 608697"/>
              <a:gd name="connsiteY36" fmla="*/ 409651 h 542084"/>
              <a:gd name="connsiteX37" fmla="*/ 327399 w 608697"/>
              <a:gd name="connsiteY37" fmla="*/ 398106 h 542084"/>
              <a:gd name="connsiteX38" fmla="*/ 327399 w 608697"/>
              <a:gd name="connsiteY38" fmla="*/ 375090 h 542084"/>
              <a:gd name="connsiteX39" fmla="*/ 315837 w 608697"/>
              <a:gd name="connsiteY39" fmla="*/ 363545 h 542084"/>
              <a:gd name="connsiteX40" fmla="*/ 222968 w 608697"/>
              <a:gd name="connsiteY40" fmla="*/ 363545 h 542084"/>
              <a:gd name="connsiteX41" fmla="*/ 211480 w 608697"/>
              <a:gd name="connsiteY41" fmla="*/ 375090 h 542084"/>
              <a:gd name="connsiteX42" fmla="*/ 211480 w 608697"/>
              <a:gd name="connsiteY42" fmla="*/ 398106 h 542084"/>
              <a:gd name="connsiteX43" fmla="*/ 222968 w 608697"/>
              <a:gd name="connsiteY43" fmla="*/ 409651 h 542084"/>
              <a:gd name="connsiteX44" fmla="*/ 246017 w 608697"/>
              <a:gd name="connsiteY44" fmla="*/ 409651 h 542084"/>
              <a:gd name="connsiteX45" fmla="*/ 257579 w 608697"/>
              <a:gd name="connsiteY45" fmla="*/ 398106 h 542084"/>
              <a:gd name="connsiteX46" fmla="*/ 257579 w 608697"/>
              <a:gd name="connsiteY46" fmla="*/ 375090 h 542084"/>
              <a:gd name="connsiteX47" fmla="*/ 246017 w 608697"/>
              <a:gd name="connsiteY47" fmla="*/ 363545 h 542084"/>
              <a:gd name="connsiteX48" fmla="*/ 362681 w 608697"/>
              <a:gd name="connsiteY48" fmla="*/ 293828 h 542084"/>
              <a:gd name="connsiteX49" fmla="*/ 351119 w 608697"/>
              <a:gd name="connsiteY49" fmla="*/ 305373 h 542084"/>
              <a:gd name="connsiteX50" fmla="*/ 351119 w 608697"/>
              <a:gd name="connsiteY50" fmla="*/ 328314 h 542084"/>
              <a:gd name="connsiteX51" fmla="*/ 362681 w 608697"/>
              <a:gd name="connsiteY51" fmla="*/ 339859 h 542084"/>
              <a:gd name="connsiteX52" fmla="*/ 385656 w 608697"/>
              <a:gd name="connsiteY52" fmla="*/ 339859 h 542084"/>
              <a:gd name="connsiteX53" fmla="*/ 397218 w 608697"/>
              <a:gd name="connsiteY53" fmla="*/ 328314 h 542084"/>
              <a:gd name="connsiteX54" fmla="*/ 397218 w 608697"/>
              <a:gd name="connsiteY54" fmla="*/ 305373 h 542084"/>
              <a:gd name="connsiteX55" fmla="*/ 385656 w 608697"/>
              <a:gd name="connsiteY55" fmla="*/ 293828 h 542084"/>
              <a:gd name="connsiteX56" fmla="*/ 292862 w 608697"/>
              <a:gd name="connsiteY56" fmla="*/ 293828 h 542084"/>
              <a:gd name="connsiteX57" fmla="*/ 281300 w 608697"/>
              <a:gd name="connsiteY57" fmla="*/ 305373 h 542084"/>
              <a:gd name="connsiteX58" fmla="*/ 281300 w 608697"/>
              <a:gd name="connsiteY58" fmla="*/ 328314 h 542084"/>
              <a:gd name="connsiteX59" fmla="*/ 292862 w 608697"/>
              <a:gd name="connsiteY59" fmla="*/ 339859 h 542084"/>
              <a:gd name="connsiteX60" fmla="*/ 315837 w 608697"/>
              <a:gd name="connsiteY60" fmla="*/ 339859 h 542084"/>
              <a:gd name="connsiteX61" fmla="*/ 327399 w 608697"/>
              <a:gd name="connsiteY61" fmla="*/ 328314 h 542084"/>
              <a:gd name="connsiteX62" fmla="*/ 327399 w 608697"/>
              <a:gd name="connsiteY62" fmla="*/ 305373 h 542084"/>
              <a:gd name="connsiteX63" fmla="*/ 315837 w 608697"/>
              <a:gd name="connsiteY63" fmla="*/ 293828 h 542084"/>
              <a:gd name="connsiteX64" fmla="*/ 222968 w 608697"/>
              <a:gd name="connsiteY64" fmla="*/ 293828 h 542084"/>
              <a:gd name="connsiteX65" fmla="*/ 211480 w 608697"/>
              <a:gd name="connsiteY65" fmla="*/ 305373 h 542084"/>
              <a:gd name="connsiteX66" fmla="*/ 211480 w 608697"/>
              <a:gd name="connsiteY66" fmla="*/ 328314 h 542084"/>
              <a:gd name="connsiteX67" fmla="*/ 222968 w 608697"/>
              <a:gd name="connsiteY67" fmla="*/ 339859 h 542084"/>
              <a:gd name="connsiteX68" fmla="*/ 246017 w 608697"/>
              <a:gd name="connsiteY68" fmla="*/ 339859 h 542084"/>
              <a:gd name="connsiteX69" fmla="*/ 257579 w 608697"/>
              <a:gd name="connsiteY69" fmla="*/ 328314 h 542084"/>
              <a:gd name="connsiteX70" fmla="*/ 257579 w 608697"/>
              <a:gd name="connsiteY70" fmla="*/ 305373 h 542084"/>
              <a:gd name="connsiteX71" fmla="*/ 246017 w 608697"/>
              <a:gd name="connsiteY71" fmla="*/ 293828 h 542084"/>
              <a:gd name="connsiteX72" fmla="*/ 263397 w 608697"/>
              <a:gd name="connsiteY72" fmla="*/ 157149 h 542084"/>
              <a:gd name="connsiteX73" fmla="*/ 345301 w 608697"/>
              <a:gd name="connsiteY73" fmla="*/ 157149 h 542084"/>
              <a:gd name="connsiteX74" fmla="*/ 374766 w 608697"/>
              <a:gd name="connsiteY74" fmla="*/ 186570 h 542084"/>
              <a:gd name="connsiteX75" fmla="*/ 374766 w 608697"/>
              <a:gd name="connsiteY75" fmla="*/ 224483 h 542084"/>
              <a:gd name="connsiteX76" fmla="*/ 386999 w 608697"/>
              <a:gd name="connsiteY76" fmla="*/ 227462 h 542084"/>
              <a:gd name="connsiteX77" fmla="*/ 553939 w 608697"/>
              <a:gd name="connsiteY77" fmla="*/ 431326 h 542084"/>
              <a:gd name="connsiteX78" fmla="*/ 523132 w 608697"/>
              <a:gd name="connsiteY78" fmla="*/ 524729 h 542084"/>
              <a:gd name="connsiteX79" fmla="*/ 443019 w 608697"/>
              <a:gd name="connsiteY79" fmla="*/ 542084 h 542084"/>
              <a:gd name="connsiteX80" fmla="*/ 165680 w 608697"/>
              <a:gd name="connsiteY80" fmla="*/ 542084 h 542084"/>
              <a:gd name="connsiteX81" fmla="*/ 85566 w 608697"/>
              <a:gd name="connsiteY81" fmla="*/ 524729 h 542084"/>
              <a:gd name="connsiteX82" fmla="*/ 54759 w 608697"/>
              <a:gd name="connsiteY82" fmla="*/ 431326 h 542084"/>
              <a:gd name="connsiteX83" fmla="*/ 221700 w 608697"/>
              <a:gd name="connsiteY83" fmla="*/ 227462 h 542084"/>
              <a:gd name="connsiteX84" fmla="*/ 233933 w 608697"/>
              <a:gd name="connsiteY84" fmla="*/ 224483 h 542084"/>
              <a:gd name="connsiteX85" fmla="*/ 233933 w 608697"/>
              <a:gd name="connsiteY85" fmla="*/ 186570 h 542084"/>
              <a:gd name="connsiteX86" fmla="*/ 263397 w 608697"/>
              <a:gd name="connsiteY86" fmla="*/ 157149 h 542084"/>
              <a:gd name="connsiteX87" fmla="*/ 304349 w 608697"/>
              <a:gd name="connsiteY87" fmla="*/ 0 h 542084"/>
              <a:gd name="connsiteX88" fmla="*/ 608697 w 608697"/>
              <a:gd name="connsiteY88" fmla="*/ 131760 h 542084"/>
              <a:gd name="connsiteX89" fmla="*/ 608697 w 608697"/>
              <a:gd name="connsiteY89" fmla="*/ 158127 h 542084"/>
              <a:gd name="connsiteX90" fmla="*/ 548051 w 608697"/>
              <a:gd name="connsiteY90" fmla="*/ 218682 h 542084"/>
              <a:gd name="connsiteX91" fmla="*/ 463087 w 608697"/>
              <a:gd name="connsiteY91" fmla="*/ 218682 h 542084"/>
              <a:gd name="connsiteX92" fmla="*/ 402441 w 608697"/>
              <a:gd name="connsiteY92" fmla="*/ 158127 h 542084"/>
              <a:gd name="connsiteX93" fmla="*/ 402441 w 608697"/>
              <a:gd name="connsiteY93" fmla="*/ 131760 h 542084"/>
              <a:gd name="connsiteX94" fmla="*/ 402516 w 608697"/>
              <a:gd name="connsiteY94" fmla="*/ 129898 h 542084"/>
              <a:gd name="connsiteX95" fmla="*/ 206181 w 608697"/>
              <a:gd name="connsiteY95" fmla="*/ 129898 h 542084"/>
              <a:gd name="connsiteX96" fmla="*/ 206256 w 608697"/>
              <a:gd name="connsiteY96" fmla="*/ 131760 h 542084"/>
              <a:gd name="connsiteX97" fmla="*/ 206256 w 608697"/>
              <a:gd name="connsiteY97" fmla="*/ 158127 h 542084"/>
              <a:gd name="connsiteX98" fmla="*/ 145610 w 608697"/>
              <a:gd name="connsiteY98" fmla="*/ 218682 h 542084"/>
              <a:gd name="connsiteX99" fmla="*/ 60646 w 608697"/>
              <a:gd name="connsiteY99" fmla="*/ 218682 h 542084"/>
              <a:gd name="connsiteX100" fmla="*/ 0 w 608697"/>
              <a:gd name="connsiteY100" fmla="*/ 158127 h 542084"/>
              <a:gd name="connsiteX101" fmla="*/ 0 w 608697"/>
              <a:gd name="connsiteY101" fmla="*/ 131760 h 542084"/>
              <a:gd name="connsiteX102" fmla="*/ 304349 w 608697"/>
              <a:gd name="connsiteY102" fmla="*/ 0 h 542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608697" h="542084">
                <a:moveTo>
                  <a:pt x="362681" y="433337"/>
                </a:moveTo>
                <a:cubicBezTo>
                  <a:pt x="356341" y="433337"/>
                  <a:pt x="351119" y="438476"/>
                  <a:pt x="351119" y="444882"/>
                </a:cubicBezTo>
                <a:lnTo>
                  <a:pt x="351119" y="467823"/>
                </a:lnTo>
                <a:cubicBezTo>
                  <a:pt x="351119" y="474229"/>
                  <a:pt x="356341" y="479368"/>
                  <a:pt x="362681" y="479368"/>
                </a:cubicBezTo>
                <a:lnTo>
                  <a:pt x="385656" y="479368"/>
                </a:lnTo>
                <a:cubicBezTo>
                  <a:pt x="392071" y="479368"/>
                  <a:pt x="397218" y="474229"/>
                  <a:pt x="397218" y="467823"/>
                </a:cubicBezTo>
                <a:lnTo>
                  <a:pt x="397218" y="444882"/>
                </a:lnTo>
                <a:cubicBezTo>
                  <a:pt x="397218" y="438476"/>
                  <a:pt x="392071" y="433337"/>
                  <a:pt x="385656" y="433337"/>
                </a:cubicBezTo>
                <a:close/>
                <a:moveTo>
                  <a:pt x="292862" y="433337"/>
                </a:moveTo>
                <a:cubicBezTo>
                  <a:pt x="286447" y="433337"/>
                  <a:pt x="281300" y="438476"/>
                  <a:pt x="281300" y="444882"/>
                </a:cubicBezTo>
                <a:lnTo>
                  <a:pt x="281300" y="467823"/>
                </a:lnTo>
                <a:cubicBezTo>
                  <a:pt x="281300" y="474229"/>
                  <a:pt x="286447" y="479368"/>
                  <a:pt x="292862" y="479368"/>
                </a:cubicBezTo>
                <a:lnTo>
                  <a:pt x="315837" y="479368"/>
                </a:lnTo>
                <a:cubicBezTo>
                  <a:pt x="322252" y="479368"/>
                  <a:pt x="327399" y="474229"/>
                  <a:pt x="327399" y="467823"/>
                </a:cubicBezTo>
                <a:lnTo>
                  <a:pt x="327399" y="444882"/>
                </a:lnTo>
                <a:cubicBezTo>
                  <a:pt x="327399" y="438476"/>
                  <a:pt x="322252" y="433337"/>
                  <a:pt x="315837" y="433337"/>
                </a:cubicBezTo>
                <a:close/>
                <a:moveTo>
                  <a:pt x="222968" y="433337"/>
                </a:moveTo>
                <a:cubicBezTo>
                  <a:pt x="216627" y="433337"/>
                  <a:pt x="211480" y="438476"/>
                  <a:pt x="211480" y="444882"/>
                </a:cubicBezTo>
                <a:lnTo>
                  <a:pt x="211480" y="467823"/>
                </a:lnTo>
                <a:cubicBezTo>
                  <a:pt x="211480" y="474229"/>
                  <a:pt x="216627" y="479368"/>
                  <a:pt x="222968" y="479368"/>
                </a:cubicBezTo>
                <a:lnTo>
                  <a:pt x="246017" y="479368"/>
                </a:lnTo>
                <a:cubicBezTo>
                  <a:pt x="252358" y="479368"/>
                  <a:pt x="257579" y="474229"/>
                  <a:pt x="257579" y="467823"/>
                </a:cubicBezTo>
                <a:lnTo>
                  <a:pt x="257579" y="444882"/>
                </a:lnTo>
                <a:cubicBezTo>
                  <a:pt x="257579" y="438476"/>
                  <a:pt x="252358" y="433337"/>
                  <a:pt x="246017" y="433337"/>
                </a:cubicBezTo>
                <a:close/>
                <a:moveTo>
                  <a:pt x="362681" y="363545"/>
                </a:moveTo>
                <a:cubicBezTo>
                  <a:pt x="356341" y="363545"/>
                  <a:pt x="351119" y="368759"/>
                  <a:pt x="351119" y="375090"/>
                </a:cubicBezTo>
                <a:lnTo>
                  <a:pt x="351119" y="398106"/>
                </a:lnTo>
                <a:cubicBezTo>
                  <a:pt x="351119" y="404437"/>
                  <a:pt x="356341" y="409651"/>
                  <a:pt x="362681" y="409651"/>
                </a:cubicBezTo>
                <a:lnTo>
                  <a:pt x="385656" y="409651"/>
                </a:lnTo>
                <a:cubicBezTo>
                  <a:pt x="392071" y="409651"/>
                  <a:pt x="397218" y="404437"/>
                  <a:pt x="397218" y="398106"/>
                </a:cubicBezTo>
                <a:lnTo>
                  <a:pt x="397218" y="375090"/>
                </a:lnTo>
                <a:cubicBezTo>
                  <a:pt x="397218" y="368759"/>
                  <a:pt x="392071" y="363545"/>
                  <a:pt x="385656" y="363545"/>
                </a:cubicBezTo>
                <a:close/>
                <a:moveTo>
                  <a:pt x="292862" y="363545"/>
                </a:moveTo>
                <a:cubicBezTo>
                  <a:pt x="286447" y="363545"/>
                  <a:pt x="281300" y="368759"/>
                  <a:pt x="281300" y="375090"/>
                </a:cubicBezTo>
                <a:lnTo>
                  <a:pt x="281300" y="398106"/>
                </a:lnTo>
                <a:cubicBezTo>
                  <a:pt x="281300" y="404437"/>
                  <a:pt x="286447" y="409651"/>
                  <a:pt x="292862" y="409651"/>
                </a:cubicBezTo>
                <a:lnTo>
                  <a:pt x="315837" y="409651"/>
                </a:lnTo>
                <a:cubicBezTo>
                  <a:pt x="322252" y="409651"/>
                  <a:pt x="327399" y="404437"/>
                  <a:pt x="327399" y="398106"/>
                </a:cubicBezTo>
                <a:lnTo>
                  <a:pt x="327399" y="375090"/>
                </a:lnTo>
                <a:cubicBezTo>
                  <a:pt x="327399" y="368759"/>
                  <a:pt x="322252" y="363545"/>
                  <a:pt x="315837" y="363545"/>
                </a:cubicBezTo>
                <a:close/>
                <a:moveTo>
                  <a:pt x="222968" y="363545"/>
                </a:moveTo>
                <a:cubicBezTo>
                  <a:pt x="216627" y="363545"/>
                  <a:pt x="211480" y="368759"/>
                  <a:pt x="211480" y="375090"/>
                </a:cubicBezTo>
                <a:lnTo>
                  <a:pt x="211480" y="398106"/>
                </a:lnTo>
                <a:cubicBezTo>
                  <a:pt x="211480" y="404437"/>
                  <a:pt x="216627" y="409651"/>
                  <a:pt x="222968" y="409651"/>
                </a:cubicBezTo>
                <a:lnTo>
                  <a:pt x="246017" y="409651"/>
                </a:lnTo>
                <a:cubicBezTo>
                  <a:pt x="252358" y="409651"/>
                  <a:pt x="257579" y="404437"/>
                  <a:pt x="257579" y="398106"/>
                </a:cubicBezTo>
                <a:lnTo>
                  <a:pt x="257579" y="375090"/>
                </a:lnTo>
                <a:cubicBezTo>
                  <a:pt x="257579" y="368759"/>
                  <a:pt x="252358" y="363545"/>
                  <a:pt x="246017" y="363545"/>
                </a:cubicBezTo>
                <a:close/>
                <a:moveTo>
                  <a:pt x="362681" y="293828"/>
                </a:moveTo>
                <a:cubicBezTo>
                  <a:pt x="356341" y="293828"/>
                  <a:pt x="351119" y="298967"/>
                  <a:pt x="351119" y="305373"/>
                </a:cubicBezTo>
                <a:lnTo>
                  <a:pt x="351119" y="328314"/>
                </a:lnTo>
                <a:cubicBezTo>
                  <a:pt x="351119" y="334720"/>
                  <a:pt x="356341" y="339859"/>
                  <a:pt x="362681" y="339859"/>
                </a:cubicBezTo>
                <a:lnTo>
                  <a:pt x="385656" y="339859"/>
                </a:lnTo>
                <a:cubicBezTo>
                  <a:pt x="392071" y="339859"/>
                  <a:pt x="397218" y="334720"/>
                  <a:pt x="397218" y="328314"/>
                </a:cubicBezTo>
                <a:lnTo>
                  <a:pt x="397218" y="305373"/>
                </a:lnTo>
                <a:cubicBezTo>
                  <a:pt x="397218" y="298967"/>
                  <a:pt x="392071" y="293828"/>
                  <a:pt x="385656" y="293828"/>
                </a:cubicBezTo>
                <a:close/>
                <a:moveTo>
                  <a:pt x="292862" y="293828"/>
                </a:moveTo>
                <a:cubicBezTo>
                  <a:pt x="286447" y="293828"/>
                  <a:pt x="281300" y="298967"/>
                  <a:pt x="281300" y="305373"/>
                </a:cubicBezTo>
                <a:lnTo>
                  <a:pt x="281300" y="328314"/>
                </a:lnTo>
                <a:cubicBezTo>
                  <a:pt x="281300" y="334720"/>
                  <a:pt x="286447" y="339859"/>
                  <a:pt x="292862" y="339859"/>
                </a:cubicBezTo>
                <a:lnTo>
                  <a:pt x="315837" y="339859"/>
                </a:lnTo>
                <a:cubicBezTo>
                  <a:pt x="322252" y="339859"/>
                  <a:pt x="327399" y="334720"/>
                  <a:pt x="327399" y="328314"/>
                </a:cubicBezTo>
                <a:lnTo>
                  <a:pt x="327399" y="305373"/>
                </a:lnTo>
                <a:cubicBezTo>
                  <a:pt x="327399" y="298967"/>
                  <a:pt x="322252" y="293828"/>
                  <a:pt x="315837" y="293828"/>
                </a:cubicBezTo>
                <a:close/>
                <a:moveTo>
                  <a:pt x="222968" y="293828"/>
                </a:moveTo>
                <a:cubicBezTo>
                  <a:pt x="216627" y="293828"/>
                  <a:pt x="211480" y="298967"/>
                  <a:pt x="211480" y="305373"/>
                </a:cubicBezTo>
                <a:lnTo>
                  <a:pt x="211480" y="328314"/>
                </a:lnTo>
                <a:cubicBezTo>
                  <a:pt x="211480" y="334720"/>
                  <a:pt x="216627" y="339859"/>
                  <a:pt x="222968" y="339859"/>
                </a:cubicBezTo>
                <a:lnTo>
                  <a:pt x="246017" y="339859"/>
                </a:lnTo>
                <a:cubicBezTo>
                  <a:pt x="252358" y="339859"/>
                  <a:pt x="257579" y="334720"/>
                  <a:pt x="257579" y="328314"/>
                </a:cubicBezTo>
                <a:lnTo>
                  <a:pt x="257579" y="305373"/>
                </a:lnTo>
                <a:cubicBezTo>
                  <a:pt x="257579" y="298967"/>
                  <a:pt x="252358" y="293828"/>
                  <a:pt x="246017" y="293828"/>
                </a:cubicBezTo>
                <a:close/>
                <a:moveTo>
                  <a:pt x="263397" y="157149"/>
                </a:moveTo>
                <a:lnTo>
                  <a:pt x="345301" y="157149"/>
                </a:lnTo>
                <a:cubicBezTo>
                  <a:pt x="361562" y="157149"/>
                  <a:pt x="374766" y="170407"/>
                  <a:pt x="374766" y="186570"/>
                </a:cubicBezTo>
                <a:lnTo>
                  <a:pt x="374766" y="224483"/>
                </a:lnTo>
                <a:lnTo>
                  <a:pt x="386999" y="227462"/>
                </a:lnTo>
                <a:cubicBezTo>
                  <a:pt x="537678" y="264406"/>
                  <a:pt x="553939" y="382315"/>
                  <a:pt x="553939" y="431326"/>
                </a:cubicBezTo>
                <a:cubicBezTo>
                  <a:pt x="553939" y="478400"/>
                  <a:pt x="543869" y="509013"/>
                  <a:pt x="523132" y="524729"/>
                </a:cubicBezTo>
                <a:cubicBezTo>
                  <a:pt x="502992" y="539998"/>
                  <a:pt x="472781" y="542084"/>
                  <a:pt x="443019" y="542084"/>
                </a:cubicBezTo>
                <a:lnTo>
                  <a:pt x="165680" y="542084"/>
                </a:lnTo>
                <a:cubicBezTo>
                  <a:pt x="135917" y="542084"/>
                  <a:pt x="105707" y="539998"/>
                  <a:pt x="85566" y="524729"/>
                </a:cubicBezTo>
                <a:cubicBezTo>
                  <a:pt x="64829" y="509013"/>
                  <a:pt x="54759" y="478400"/>
                  <a:pt x="54759" y="431326"/>
                </a:cubicBezTo>
                <a:cubicBezTo>
                  <a:pt x="54759" y="382315"/>
                  <a:pt x="71021" y="264406"/>
                  <a:pt x="221700" y="227462"/>
                </a:cubicBezTo>
                <a:lnTo>
                  <a:pt x="233933" y="224483"/>
                </a:lnTo>
                <a:lnTo>
                  <a:pt x="233933" y="186570"/>
                </a:lnTo>
                <a:cubicBezTo>
                  <a:pt x="233933" y="170407"/>
                  <a:pt x="247136" y="157149"/>
                  <a:pt x="263397" y="157149"/>
                </a:cubicBezTo>
                <a:close/>
                <a:moveTo>
                  <a:pt x="304349" y="0"/>
                </a:moveTo>
                <a:cubicBezTo>
                  <a:pt x="499341" y="0"/>
                  <a:pt x="608697" y="60555"/>
                  <a:pt x="608697" y="131760"/>
                </a:cubicBezTo>
                <a:lnTo>
                  <a:pt x="608697" y="158127"/>
                </a:lnTo>
                <a:cubicBezTo>
                  <a:pt x="608697" y="191570"/>
                  <a:pt x="581545" y="218682"/>
                  <a:pt x="548051" y="218682"/>
                </a:cubicBezTo>
                <a:lnTo>
                  <a:pt x="463087" y="218682"/>
                </a:lnTo>
                <a:cubicBezTo>
                  <a:pt x="429594" y="218682"/>
                  <a:pt x="402441" y="191570"/>
                  <a:pt x="402441" y="158127"/>
                </a:cubicBezTo>
                <a:lnTo>
                  <a:pt x="402441" y="131760"/>
                </a:lnTo>
                <a:cubicBezTo>
                  <a:pt x="402441" y="131165"/>
                  <a:pt x="402516" y="130569"/>
                  <a:pt x="402516" y="129898"/>
                </a:cubicBezTo>
                <a:lnTo>
                  <a:pt x="206181" y="129898"/>
                </a:lnTo>
                <a:cubicBezTo>
                  <a:pt x="206181" y="130569"/>
                  <a:pt x="206256" y="131165"/>
                  <a:pt x="206256" y="131760"/>
                </a:cubicBezTo>
                <a:lnTo>
                  <a:pt x="206256" y="158127"/>
                </a:lnTo>
                <a:cubicBezTo>
                  <a:pt x="206256" y="191570"/>
                  <a:pt x="179103" y="218682"/>
                  <a:pt x="145610" y="218682"/>
                </a:cubicBezTo>
                <a:lnTo>
                  <a:pt x="60646" y="218682"/>
                </a:lnTo>
                <a:cubicBezTo>
                  <a:pt x="27152" y="218682"/>
                  <a:pt x="0" y="191570"/>
                  <a:pt x="0" y="158127"/>
                </a:cubicBezTo>
                <a:lnTo>
                  <a:pt x="0" y="131760"/>
                </a:lnTo>
                <a:cubicBezTo>
                  <a:pt x="0" y="60480"/>
                  <a:pt x="109357" y="0"/>
                  <a:pt x="304349" y="0"/>
                </a:cubicBez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组合 14"/>
          <p:cNvGrpSpPr/>
          <p:nvPr/>
        </p:nvGrpSpPr>
        <p:grpSpPr>
          <a:xfrm>
            <a:off x="9824114" y="2847394"/>
            <a:ext cx="1246648" cy="1951379"/>
            <a:chOff x="10500502" y="3014244"/>
            <a:chExt cx="1246648" cy="1951379"/>
          </a:xfrm>
        </p:grpSpPr>
        <p:sp>
          <p:nvSpPr>
            <p:cNvPr id="37" name="old-telephone_72355"/>
            <p:cNvSpPr/>
            <p:nvPr/>
          </p:nvSpPr>
          <p:spPr>
            <a:xfrm>
              <a:off x="10504571" y="3014244"/>
              <a:ext cx="427377" cy="380606"/>
            </a:xfrm>
            <a:custGeom>
              <a:avLst/>
              <a:gdLst>
                <a:gd name="connsiteX0" fmla="*/ 362681 w 608697"/>
                <a:gd name="connsiteY0" fmla="*/ 433337 h 542084"/>
                <a:gd name="connsiteX1" fmla="*/ 351119 w 608697"/>
                <a:gd name="connsiteY1" fmla="*/ 444882 h 542084"/>
                <a:gd name="connsiteX2" fmla="*/ 351119 w 608697"/>
                <a:gd name="connsiteY2" fmla="*/ 467823 h 542084"/>
                <a:gd name="connsiteX3" fmla="*/ 362681 w 608697"/>
                <a:gd name="connsiteY3" fmla="*/ 479368 h 542084"/>
                <a:gd name="connsiteX4" fmla="*/ 385656 w 608697"/>
                <a:gd name="connsiteY4" fmla="*/ 479368 h 542084"/>
                <a:gd name="connsiteX5" fmla="*/ 397218 w 608697"/>
                <a:gd name="connsiteY5" fmla="*/ 467823 h 542084"/>
                <a:gd name="connsiteX6" fmla="*/ 397218 w 608697"/>
                <a:gd name="connsiteY6" fmla="*/ 444882 h 542084"/>
                <a:gd name="connsiteX7" fmla="*/ 385656 w 608697"/>
                <a:gd name="connsiteY7" fmla="*/ 433337 h 542084"/>
                <a:gd name="connsiteX8" fmla="*/ 292862 w 608697"/>
                <a:gd name="connsiteY8" fmla="*/ 433337 h 542084"/>
                <a:gd name="connsiteX9" fmla="*/ 281300 w 608697"/>
                <a:gd name="connsiteY9" fmla="*/ 444882 h 542084"/>
                <a:gd name="connsiteX10" fmla="*/ 281300 w 608697"/>
                <a:gd name="connsiteY10" fmla="*/ 467823 h 542084"/>
                <a:gd name="connsiteX11" fmla="*/ 292862 w 608697"/>
                <a:gd name="connsiteY11" fmla="*/ 479368 h 542084"/>
                <a:gd name="connsiteX12" fmla="*/ 315837 w 608697"/>
                <a:gd name="connsiteY12" fmla="*/ 479368 h 542084"/>
                <a:gd name="connsiteX13" fmla="*/ 327399 w 608697"/>
                <a:gd name="connsiteY13" fmla="*/ 467823 h 542084"/>
                <a:gd name="connsiteX14" fmla="*/ 327399 w 608697"/>
                <a:gd name="connsiteY14" fmla="*/ 444882 h 542084"/>
                <a:gd name="connsiteX15" fmla="*/ 315837 w 608697"/>
                <a:gd name="connsiteY15" fmla="*/ 433337 h 542084"/>
                <a:gd name="connsiteX16" fmla="*/ 222968 w 608697"/>
                <a:gd name="connsiteY16" fmla="*/ 433337 h 542084"/>
                <a:gd name="connsiteX17" fmla="*/ 211480 w 608697"/>
                <a:gd name="connsiteY17" fmla="*/ 444882 h 542084"/>
                <a:gd name="connsiteX18" fmla="*/ 211480 w 608697"/>
                <a:gd name="connsiteY18" fmla="*/ 467823 h 542084"/>
                <a:gd name="connsiteX19" fmla="*/ 222968 w 608697"/>
                <a:gd name="connsiteY19" fmla="*/ 479368 h 542084"/>
                <a:gd name="connsiteX20" fmla="*/ 246017 w 608697"/>
                <a:gd name="connsiteY20" fmla="*/ 479368 h 542084"/>
                <a:gd name="connsiteX21" fmla="*/ 257579 w 608697"/>
                <a:gd name="connsiteY21" fmla="*/ 467823 h 542084"/>
                <a:gd name="connsiteX22" fmla="*/ 257579 w 608697"/>
                <a:gd name="connsiteY22" fmla="*/ 444882 h 542084"/>
                <a:gd name="connsiteX23" fmla="*/ 246017 w 608697"/>
                <a:gd name="connsiteY23" fmla="*/ 433337 h 542084"/>
                <a:gd name="connsiteX24" fmla="*/ 362681 w 608697"/>
                <a:gd name="connsiteY24" fmla="*/ 363545 h 542084"/>
                <a:gd name="connsiteX25" fmla="*/ 351119 w 608697"/>
                <a:gd name="connsiteY25" fmla="*/ 375090 h 542084"/>
                <a:gd name="connsiteX26" fmla="*/ 351119 w 608697"/>
                <a:gd name="connsiteY26" fmla="*/ 398106 h 542084"/>
                <a:gd name="connsiteX27" fmla="*/ 362681 w 608697"/>
                <a:gd name="connsiteY27" fmla="*/ 409651 h 542084"/>
                <a:gd name="connsiteX28" fmla="*/ 385656 w 608697"/>
                <a:gd name="connsiteY28" fmla="*/ 409651 h 542084"/>
                <a:gd name="connsiteX29" fmla="*/ 397218 w 608697"/>
                <a:gd name="connsiteY29" fmla="*/ 398106 h 542084"/>
                <a:gd name="connsiteX30" fmla="*/ 397218 w 608697"/>
                <a:gd name="connsiteY30" fmla="*/ 375090 h 542084"/>
                <a:gd name="connsiteX31" fmla="*/ 385656 w 608697"/>
                <a:gd name="connsiteY31" fmla="*/ 363545 h 542084"/>
                <a:gd name="connsiteX32" fmla="*/ 292862 w 608697"/>
                <a:gd name="connsiteY32" fmla="*/ 363545 h 542084"/>
                <a:gd name="connsiteX33" fmla="*/ 281300 w 608697"/>
                <a:gd name="connsiteY33" fmla="*/ 375090 h 542084"/>
                <a:gd name="connsiteX34" fmla="*/ 281300 w 608697"/>
                <a:gd name="connsiteY34" fmla="*/ 398106 h 542084"/>
                <a:gd name="connsiteX35" fmla="*/ 292862 w 608697"/>
                <a:gd name="connsiteY35" fmla="*/ 409651 h 542084"/>
                <a:gd name="connsiteX36" fmla="*/ 315837 w 608697"/>
                <a:gd name="connsiteY36" fmla="*/ 409651 h 542084"/>
                <a:gd name="connsiteX37" fmla="*/ 327399 w 608697"/>
                <a:gd name="connsiteY37" fmla="*/ 398106 h 542084"/>
                <a:gd name="connsiteX38" fmla="*/ 327399 w 608697"/>
                <a:gd name="connsiteY38" fmla="*/ 375090 h 542084"/>
                <a:gd name="connsiteX39" fmla="*/ 315837 w 608697"/>
                <a:gd name="connsiteY39" fmla="*/ 363545 h 542084"/>
                <a:gd name="connsiteX40" fmla="*/ 222968 w 608697"/>
                <a:gd name="connsiteY40" fmla="*/ 363545 h 542084"/>
                <a:gd name="connsiteX41" fmla="*/ 211480 w 608697"/>
                <a:gd name="connsiteY41" fmla="*/ 375090 h 542084"/>
                <a:gd name="connsiteX42" fmla="*/ 211480 w 608697"/>
                <a:gd name="connsiteY42" fmla="*/ 398106 h 542084"/>
                <a:gd name="connsiteX43" fmla="*/ 222968 w 608697"/>
                <a:gd name="connsiteY43" fmla="*/ 409651 h 542084"/>
                <a:gd name="connsiteX44" fmla="*/ 246017 w 608697"/>
                <a:gd name="connsiteY44" fmla="*/ 409651 h 542084"/>
                <a:gd name="connsiteX45" fmla="*/ 257579 w 608697"/>
                <a:gd name="connsiteY45" fmla="*/ 398106 h 542084"/>
                <a:gd name="connsiteX46" fmla="*/ 257579 w 608697"/>
                <a:gd name="connsiteY46" fmla="*/ 375090 h 542084"/>
                <a:gd name="connsiteX47" fmla="*/ 246017 w 608697"/>
                <a:gd name="connsiteY47" fmla="*/ 363545 h 542084"/>
                <a:gd name="connsiteX48" fmla="*/ 362681 w 608697"/>
                <a:gd name="connsiteY48" fmla="*/ 293828 h 542084"/>
                <a:gd name="connsiteX49" fmla="*/ 351119 w 608697"/>
                <a:gd name="connsiteY49" fmla="*/ 305373 h 542084"/>
                <a:gd name="connsiteX50" fmla="*/ 351119 w 608697"/>
                <a:gd name="connsiteY50" fmla="*/ 328314 h 542084"/>
                <a:gd name="connsiteX51" fmla="*/ 362681 w 608697"/>
                <a:gd name="connsiteY51" fmla="*/ 339859 h 542084"/>
                <a:gd name="connsiteX52" fmla="*/ 385656 w 608697"/>
                <a:gd name="connsiteY52" fmla="*/ 339859 h 542084"/>
                <a:gd name="connsiteX53" fmla="*/ 397218 w 608697"/>
                <a:gd name="connsiteY53" fmla="*/ 328314 h 542084"/>
                <a:gd name="connsiteX54" fmla="*/ 397218 w 608697"/>
                <a:gd name="connsiteY54" fmla="*/ 305373 h 542084"/>
                <a:gd name="connsiteX55" fmla="*/ 385656 w 608697"/>
                <a:gd name="connsiteY55" fmla="*/ 293828 h 542084"/>
                <a:gd name="connsiteX56" fmla="*/ 292862 w 608697"/>
                <a:gd name="connsiteY56" fmla="*/ 293828 h 542084"/>
                <a:gd name="connsiteX57" fmla="*/ 281300 w 608697"/>
                <a:gd name="connsiteY57" fmla="*/ 305373 h 542084"/>
                <a:gd name="connsiteX58" fmla="*/ 281300 w 608697"/>
                <a:gd name="connsiteY58" fmla="*/ 328314 h 542084"/>
                <a:gd name="connsiteX59" fmla="*/ 292862 w 608697"/>
                <a:gd name="connsiteY59" fmla="*/ 339859 h 542084"/>
                <a:gd name="connsiteX60" fmla="*/ 315837 w 608697"/>
                <a:gd name="connsiteY60" fmla="*/ 339859 h 542084"/>
                <a:gd name="connsiteX61" fmla="*/ 327399 w 608697"/>
                <a:gd name="connsiteY61" fmla="*/ 328314 h 542084"/>
                <a:gd name="connsiteX62" fmla="*/ 327399 w 608697"/>
                <a:gd name="connsiteY62" fmla="*/ 305373 h 542084"/>
                <a:gd name="connsiteX63" fmla="*/ 315837 w 608697"/>
                <a:gd name="connsiteY63" fmla="*/ 293828 h 542084"/>
                <a:gd name="connsiteX64" fmla="*/ 222968 w 608697"/>
                <a:gd name="connsiteY64" fmla="*/ 293828 h 542084"/>
                <a:gd name="connsiteX65" fmla="*/ 211480 w 608697"/>
                <a:gd name="connsiteY65" fmla="*/ 305373 h 542084"/>
                <a:gd name="connsiteX66" fmla="*/ 211480 w 608697"/>
                <a:gd name="connsiteY66" fmla="*/ 328314 h 542084"/>
                <a:gd name="connsiteX67" fmla="*/ 222968 w 608697"/>
                <a:gd name="connsiteY67" fmla="*/ 339859 h 542084"/>
                <a:gd name="connsiteX68" fmla="*/ 246017 w 608697"/>
                <a:gd name="connsiteY68" fmla="*/ 339859 h 542084"/>
                <a:gd name="connsiteX69" fmla="*/ 257579 w 608697"/>
                <a:gd name="connsiteY69" fmla="*/ 328314 h 542084"/>
                <a:gd name="connsiteX70" fmla="*/ 257579 w 608697"/>
                <a:gd name="connsiteY70" fmla="*/ 305373 h 542084"/>
                <a:gd name="connsiteX71" fmla="*/ 246017 w 608697"/>
                <a:gd name="connsiteY71" fmla="*/ 293828 h 542084"/>
                <a:gd name="connsiteX72" fmla="*/ 263397 w 608697"/>
                <a:gd name="connsiteY72" fmla="*/ 157149 h 542084"/>
                <a:gd name="connsiteX73" fmla="*/ 345301 w 608697"/>
                <a:gd name="connsiteY73" fmla="*/ 157149 h 542084"/>
                <a:gd name="connsiteX74" fmla="*/ 374766 w 608697"/>
                <a:gd name="connsiteY74" fmla="*/ 186570 h 542084"/>
                <a:gd name="connsiteX75" fmla="*/ 374766 w 608697"/>
                <a:gd name="connsiteY75" fmla="*/ 224483 h 542084"/>
                <a:gd name="connsiteX76" fmla="*/ 386999 w 608697"/>
                <a:gd name="connsiteY76" fmla="*/ 227462 h 542084"/>
                <a:gd name="connsiteX77" fmla="*/ 553939 w 608697"/>
                <a:gd name="connsiteY77" fmla="*/ 431326 h 542084"/>
                <a:gd name="connsiteX78" fmla="*/ 523132 w 608697"/>
                <a:gd name="connsiteY78" fmla="*/ 524729 h 542084"/>
                <a:gd name="connsiteX79" fmla="*/ 443019 w 608697"/>
                <a:gd name="connsiteY79" fmla="*/ 542084 h 542084"/>
                <a:gd name="connsiteX80" fmla="*/ 165680 w 608697"/>
                <a:gd name="connsiteY80" fmla="*/ 542084 h 542084"/>
                <a:gd name="connsiteX81" fmla="*/ 85566 w 608697"/>
                <a:gd name="connsiteY81" fmla="*/ 524729 h 542084"/>
                <a:gd name="connsiteX82" fmla="*/ 54759 w 608697"/>
                <a:gd name="connsiteY82" fmla="*/ 431326 h 542084"/>
                <a:gd name="connsiteX83" fmla="*/ 221700 w 608697"/>
                <a:gd name="connsiteY83" fmla="*/ 227462 h 542084"/>
                <a:gd name="connsiteX84" fmla="*/ 233933 w 608697"/>
                <a:gd name="connsiteY84" fmla="*/ 224483 h 542084"/>
                <a:gd name="connsiteX85" fmla="*/ 233933 w 608697"/>
                <a:gd name="connsiteY85" fmla="*/ 186570 h 542084"/>
                <a:gd name="connsiteX86" fmla="*/ 263397 w 608697"/>
                <a:gd name="connsiteY86" fmla="*/ 157149 h 542084"/>
                <a:gd name="connsiteX87" fmla="*/ 304349 w 608697"/>
                <a:gd name="connsiteY87" fmla="*/ 0 h 542084"/>
                <a:gd name="connsiteX88" fmla="*/ 608697 w 608697"/>
                <a:gd name="connsiteY88" fmla="*/ 131760 h 542084"/>
                <a:gd name="connsiteX89" fmla="*/ 608697 w 608697"/>
                <a:gd name="connsiteY89" fmla="*/ 158127 h 542084"/>
                <a:gd name="connsiteX90" fmla="*/ 548051 w 608697"/>
                <a:gd name="connsiteY90" fmla="*/ 218682 h 542084"/>
                <a:gd name="connsiteX91" fmla="*/ 463087 w 608697"/>
                <a:gd name="connsiteY91" fmla="*/ 218682 h 542084"/>
                <a:gd name="connsiteX92" fmla="*/ 402441 w 608697"/>
                <a:gd name="connsiteY92" fmla="*/ 158127 h 542084"/>
                <a:gd name="connsiteX93" fmla="*/ 402441 w 608697"/>
                <a:gd name="connsiteY93" fmla="*/ 131760 h 542084"/>
                <a:gd name="connsiteX94" fmla="*/ 402516 w 608697"/>
                <a:gd name="connsiteY94" fmla="*/ 129898 h 542084"/>
                <a:gd name="connsiteX95" fmla="*/ 206181 w 608697"/>
                <a:gd name="connsiteY95" fmla="*/ 129898 h 542084"/>
                <a:gd name="connsiteX96" fmla="*/ 206256 w 608697"/>
                <a:gd name="connsiteY96" fmla="*/ 131760 h 542084"/>
                <a:gd name="connsiteX97" fmla="*/ 206256 w 608697"/>
                <a:gd name="connsiteY97" fmla="*/ 158127 h 542084"/>
                <a:gd name="connsiteX98" fmla="*/ 145610 w 608697"/>
                <a:gd name="connsiteY98" fmla="*/ 218682 h 542084"/>
                <a:gd name="connsiteX99" fmla="*/ 60646 w 608697"/>
                <a:gd name="connsiteY99" fmla="*/ 218682 h 542084"/>
                <a:gd name="connsiteX100" fmla="*/ 0 w 608697"/>
                <a:gd name="connsiteY100" fmla="*/ 158127 h 542084"/>
                <a:gd name="connsiteX101" fmla="*/ 0 w 608697"/>
                <a:gd name="connsiteY101" fmla="*/ 131760 h 542084"/>
                <a:gd name="connsiteX102" fmla="*/ 304349 w 608697"/>
                <a:gd name="connsiteY102" fmla="*/ 0 h 542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608697" h="542084">
                  <a:moveTo>
                    <a:pt x="362681" y="433337"/>
                  </a:moveTo>
                  <a:cubicBezTo>
                    <a:pt x="356341" y="433337"/>
                    <a:pt x="351119" y="438476"/>
                    <a:pt x="351119" y="444882"/>
                  </a:cubicBezTo>
                  <a:lnTo>
                    <a:pt x="351119" y="467823"/>
                  </a:lnTo>
                  <a:cubicBezTo>
                    <a:pt x="351119" y="474229"/>
                    <a:pt x="356341" y="479368"/>
                    <a:pt x="362681" y="479368"/>
                  </a:cubicBezTo>
                  <a:lnTo>
                    <a:pt x="385656" y="479368"/>
                  </a:lnTo>
                  <a:cubicBezTo>
                    <a:pt x="392071" y="479368"/>
                    <a:pt x="397218" y="474229"/>
                    <a:pt x="397218" y="467823"/>
                  </a:cubicBezTo>
                  <a:lnTo>
                    <a:pt x="397218" y="444882"/>
                  </a:lnTo>
                  <a:cubicBezTo>
                    <a:pt x="397218" y="438476"/>
                    <a:pt x="392071" y="433337"/>
                    <a:pt x="385656" y="433337"/>
                  </a:cubicBezTo>
                  <a:close/>
                  <a:moveTo>
                    <a:pt x="292862" y="433337"/>
                  </a:moveTo>
                  <a:cubicBezTo>
                    <a:pt x="286447" y="433337"/>
                    <a:pt x="281300" y="438476"/>
                    <a:pt x="281300" y="444882"/>
                  </a:cubicBezTo>
                  <a:lnTo>
                    <a:pt x="281300" y="467823"/>
                  </a:lnTo>
                  <a:cubicBezTo>
                    <a:pt x="281300" y="474229"/>
                    <a:pt x="286447" y="479368"/>
                    <a:pt x="292862" y="479368"/>
                  </a:cubicBezTo>
                  <a:lnTo>
                    <a:pt x="315837" y="479368"/>
                  </a:lnTo>
                  <a:cubicBezTo>
                    <a:pt x="322252" y="479368"/>
                    <a:pt x="327399" y="474229"/>
                    <a:pt x="327399" y="467823"/>
                  </a:cubicBezTo>
                  <a:lnTo>
                    <a:pt x="327399" y="444882"/>
                  </a:lnTo>
                  <a:cubicBezTo>
                    <a:pt x="327399" y="438476"/>
                    <a:pt x="322252" y="433337"/>
                    <a:pt x="315837" y="433337"/>
                  </a:cubicBezTo>
                  <a:close/>
                  <a:moveTo>
                    <a:pt x="222968" y="433337"/>
                  </a:moveTo>
                  <a:cubicBezTo>
                    <a:pt x="216627" y="433337"/>
                    <a:pt x="211480" y="438476"/>
                    <a:pt x="211480" y="444882"/>
                  </a:cubicBezTo>
                  <a:lnTo>
                    <a:pt x="211480" y="467823"/>
                  </a:lnTo>
                  <a:cubicBezTo>
                    <a:pt x="211480" y="474229"/>
                    <a:pt x="216627" y="479368"/>
                    <a:pt x="222968" y="479368"/>
                  </a:cubicBezTo>
                  <a:lnTo>
                    <a:pt x="246017" y="479368"/>
                  </a:lnTo>
                  <a:cubicBezTo>
                    <a:pt x="252358" y="479368"/>
                    <a:pt x="257579" y="474229"/>
                    <a:pt x="257579" y="467823"/>
                  </a:cubicBezTo>
                  <a:lnTo>
                    <a:pt x="257579" y="444882"/>
                  </a:lnTo>
                  <a:cubicBezTo>
                    <a:pt x="257579" y="438476"/>
                    <a:pt x="252358" y="433337"/>
                    <a:pt x="246017" y="433337"/>
                  </a:cubicBezTo>
                  <a:close/>
                  <a:moveTo>
                    <a:pt x="362681" y="363545"/>
                  </a:moveTo>
                  <a:cubicBezTo>
                    <a:pt x="356341" y="363545"/>
                    <a:pt x="351119" y="368759"/>
                    <a:pt x="351119" y="375090"/>
                  </a:cubicBezTo>
                  <a:lnTo>
                    <a:pt x="351119" y="398106"/>
                  </a:lnTo>
                  <a:cubicBezTo>
                    <a:pt x="351119" y="404437"/>
                    <a:pt x="356341" y="409651"/>
                    <a:pt x="362681" y="409651"/>
                  </a:cubicBezTo>
                  <a:lnTo>
                    <a:pt x="385656" y="409651"/>
                  </a:lnTo>
                  <a:cubicBezTo>
                    <a:pt x="392071" y="409651"/>
                    <a:pt x="397218" y="404437"/>
                    <a:pt x="397218" y="398106"/>
                  </a:cubicBezTo>
                  <a:lnTo>
                    <a:pt x="397218" y="375090"/>
                  </a:lnTo>
                  <a:cubicBezTo>
                    <a:pt x="397218" y="368759"/>
                    <a:pt x="392071" y="363545"/>
                    <a:pt x="385656" y="363545"/>
                  </a:cubicBezTo>
                  <a:close/>
                  <a:moveTo>
                    <a:pt x="292862" y="363545"/>
                  </a:moveTo>
                  <a:cubicBezTo>
                    <a:pt x="286447" y="363545"/>
                    <a:pt x="281300" y="368759"/>
                    <a:pt x="281300" y="375090"/>
                  </a:cubicBezTo>
                  <a:lnTo>
                    <a:pt x="281300" y="398106"/>
                  </a:lnTo>
                  <a:cubicBezTo>
                    <a:pt x="281300" y="404437"/>
                    <a:pt x="286447" y="409651"/>
                    <a:pt x="292862" y="409651"/>
                  </a:cubicBezTo>
                  <a:lnTo>
                    <a:pt x="315837" y="409651"/>
                  </a:lnTo>
                  <a:cubicBezTo>
                    <a:pt x="322252" y="409651"/>
                    <a:pt x="327399" y="404437"/>
                    <a:pt x="327399" y="398106"/>
                  </a:cubicBezTo>
                  <a:lnTo>
                    <a:pt x="327399" y="375090"/>
                  </a:lnTo>
                  <a:cubicBezTo>
                    <a:pt x="327399" y="368759"/>
                    <a:pt x="322252" y="363545"/>
                    <a:pt x="315837" y="363545"/>
                  </a:cubicBezTo>
                  <a:close/>
                  <a:moveTo>
                    <a:pt x="222968" y="363545"/>
                  </a:moveTo>
                  <a:cubicBezTo>
                    <a:pt x="216627" y="363545"/>
                    <a:pt x="211480" y="368759"/>
                    <a:pt x="211480" y="375090"/>
                  </a:cubicBezTo>
                  <a:lnTo>
                    <a:pt x="211480" y="398106"/>
                  </a:lnTo>
                  <a:cubicBezTo>
                    <a:pt x="211480" y="404437"/>
                    <a:pt x="216627" y="409651"/>
                    <a:pt x="222968" y="409651"/>
                  </a:cubicBezTo>
                  <a:lnTo>
                    <a:pt x="246017" y="409651"/>
                  </a:lnTo>
                  <a:cubicBezTo>
                    <a:pt x="252358" y="409651"/>
                    <a:pt x="257579" y="404437"/>
                    <a:pt x="257579" y="398106"/>
                  </a:cubicBezTo>
                  <a:lnTo>
                    <a:pt x="257579" y="375090"/>
                  </a:lnTo>
                  <a:cubicBezTo>
                    <a:pt x="257579" y="368759"/>
                    <a:pt x="252358" y="363545"/>
                    <a:pt x="246017" y="363545"/>
                  </a:cubicBezTo>
                  <a:close/>
                  <a:moveTo>
                    <a:pt x="362681" y="293828"/>
                  </a:moveTo>
                  <a:cubicBezTo>
                    <a:pt x="356341" y="293828"/>
                    <a:pt x="351119" y="298967"/>
                    <a:pt x="351119" y="305373"/>
                  </a:cubicBezTo>
                  <a:lnTo>
                    <a:pt x="351119" y="328314"/>
                  </a:lnTo>
                  <a:cubicBezTo>
                    <a:pt x="351119" y="334720"/>
                    <a:pt x="356341" y="339859"/>
                    <a:pt x="362681" y="339859"/>
                  </a:cubicBezTo>
                  <a:lnTo>
                    <a:pt x="385656" y="339859"/>
                  </a:lnTo>
                  <a:cubicBezTo>
                    <a:pt x="392071" y="339859"/>
                    <a:pt x="397218" y="334720"/>
                    <a:pt x="397218" y="328314"/>
                  </a:cubicBezTo>
                  <a:lnTo>
                    <a:pt x="397218" y="305373"/>
                  </a:lnTo>
                  <a:cubicBezTo>
                    <a:pt x="397218" y="298967"/>
                    <a:pt x="392071" y="293828"/>
                    <a:pt x="385656" y="293828"/>
                  </a:cubicBezTo>
                  <a:close/>
                  <a:moveTo>
                    <a:pt x="292862" y="293828"/>
                  </a:moveTo>
                  <a:cubicBezTo>
                    <a:pt x="286447" y="293828"/>
                    <a:pt x="281300" y="298967"/>
                    <a:pt x="281300" y="305373"/>
                  </a:cubicBezTo>
                  <a:lnTo>
                    <a:pt x="281300" y="328314"/>
                  </a:lnTo>
                  <a:cubicBezTo>
                    <a:pt x="281300" y="334720"/>
                    <a:pt x="286447" y="339859"/>
                    <a:pt x="292862" y="339859"/>
                  </a:cubicBezTo>
                  <a:lnTo>
                    <a:pt x="315837" y="339859"/>
                  </a:lnTo>
                  <a:cubicBezTo>
                    <a:pt x="322252" y="339859"/>
                    <a:pt x="327399" y="334720"/>
                    <a:pt x="327399" y="328314"/>
                  </a:cubicBezTo>
                  <a:lnTo>
                    <a:pt x="327399" y="305373"/>
                  </a:lnTo>
                  <a:cubicBezTo>
                    <a:pt x="327399" y="298967"/>
                    <a:pt x="322252" y="293828"/>
                    <a:pt x="315837" y="293828"/>
                  </a:cubicBezTo>
                  <a:close/>
                  <a:moveTo>
                    <a:pt x="222968" y="293828"/>
                  </a:moveTo>
                  <a:cubicBezTo>
                    <a:pt x="216627" y="293828"/>
                    <a:pt x="211480" y="298967"/>
                    <a:pt x="211480" y="305373"/>
                  </a:cubicBezTo>
                  <a:lnTo>
                    <a:pt x="211480" y="328314"/>
                  </a:lnTo>
                  <a:cubicBezTo>
                    <a:pt x="211480" y="334720"/>
                    <a:pt x="216627" y="339859"/>
                    <a:pt x="222968" y="339859"/>
                  </a:cubicBezTo>
                  <a:lnTo>
                    <a:pt x="246017" y="339859"/>
                  </a:lnTo>
                  <a:cubicBezTo>
                    <a:pt x="252358" y="339859"/>
                    <a:pt x="257579" y="334720"/>
                    <a:pt x="257579" y="328314"/>
                  </a:cubicBezTo>
                  <a:lnTo>
                    <a:pt x="257579" y="305373"/>
                  </a:lnTo>
                  <a:cubicBezTo>
                    <a:pt x="257579" y="298967"/>
                    <a:pt x="252358" y="293828"/>
                    <a:pt x="246017" y="293828"/>
                  </a:cubicBezTo>
                  <a:close/>
                  <a:moveTo>
                    <a:pt x="263397" y="157149"/>
                  </a:moveTo>
                  <a:lnTo>
                    <a:pt x="345301" y="157149"/>
                  </a:lnTo>
                  <a:cubicBezTo>
                    <a:pt x="361562" y="157149"/>
                    <a:pt x="374766" y="170407"/>
                    <a:pt x="374766" y="186570"/>
                  </a:cubicBezTo>
                  <a:lnTo>
                    <a:pt x="374766" y="224483"/>
                  </a:lnTo>
                  <a:lnTo>
                    <a:pt x="386999" y="227462"/>
                  </a:lnTo>
                  <a:cubicBezTo>
                    <a:pt x="537678" y="264406"/>
                    <a:pt x="553939" y="382315"/>
                    <a:pt x="553939" y="431326"/>
                  </a:cubicBezTo>
                  <a:cubicBezTo>
                    <a:pt x="553939" y="478400"/>
                    <a:pt x="543869" y="509013"/>
                    <a:pt x="523132" y="524729"/>
                  </a:cubicBezTo>
                  <a:cubicBezTo>
                    <a:pt x="502992" y="539998"/>
                    <a:pt x="472781" y="542084"/>
                    <a:pt x="443019" y="542084"/>
                  </a:cubicBezTo>
                  <a:lnTo>
                    <a:pt x="165680" y="542084"/>
                  </a:lnTo>
                  <a:cubicBezTo>
                    <a:pt x="135917" y="542084"/>
                    <a:pt x="105707" y="539998"/>
                    <a:pt x="85566" y="524729"/>
                  </a:cubicBezTo>
                  <a:cubicBezTo>
                    <a:pt x="64829" y="509013"/>
                    <a:pt x="54759" y="478400"/>
                    <a:pt x="54759" y="431326"/>
                  </a:cubicBezTo>
                  <a:cubicBezTo>
                    <a:pt x="54759" y="382315"/>
                    <a:pt x="71021" y="264406"/>
                    <a:pt x="221700" y="227462"/>
                  </a:cubicBezTo>
                  <a:lnTo>
                    <a:pt x="233933" y="224483"/>
                  </a:lnTo>
                  <a:lnTo>
                    <a:pt x="233933" y="186570"/>
                  </a:lnTo>
                  <a:cubicBezTo>
                    <a:pt x="233933" y="170407"/>
                    <a:pt x="247136" y="157149"/>
                    <a:pt x="263397" y="157149"/>
                  </a:cubicBezTo>
                  <a:close/>
                  <a:moveTo>
                    <a:pt x="304349" y="0"/>
                  </a:moveTo>
                  <a:cubicBezTo>
                    <a:pt x="499341" y="0"/>
                    <a:pt x="608697" y="60555"/>
                    <a:pt x="608697" y="131760"/>
                  </a:cubicBezTo>
                  <a:lnTo>
                    <a:pt x="608697" y="158127"/>
                  </a:lnTo>
                  <a:cubicBezTo>
                    <a:pt x="608697" y="191570"/>
                    <a:pt x="581545" y="218682"/>
                    <a:pt x="548051" y="218682"/>
                  </a:cubicBezTo>
                  <a:lnTo>
                    <a:pt x="463087" y="218682"/>
                  </a:lnTo>
                  <a:cubicBezTo>
                    <a:pt x="429594" y="218682"/>
                    <a:pt x="402441" y="191570"/>
                    <a:pt x="402441" y="158127"/>
                  </a:cubicBezTo>
                  <a:lnTo>
                    <a:pt x="402441" y="131760"/>
                  </a:lnTo>
                  <a:cubicBezTo>
                    <a:pt x="402441" y="131165"/>
                    <a:pt x="402516" y="130569"/>
                    <a:pt x="402516" y="129898"/>
                  </a:cubicBezTo>
                  <a:lnTo>
                    <a:pt x="206181" y="129898"/>
                  </a:lnTo>
                  <a:cubicBezTo>
                    <a:pt x="206181" y="130569"/>
                    <a:pt x="206256" y="131165"/>
                    <a:pt x="206256" y="131760"/>
                  </a:cubicBezTo>
                  <a:lnTo>
                    <a:pt x="206256" y="158127"/>
                  </a:lnTo>
                  <a:cubicBezTo>
                    <a:pt x="206256" y="191570"/>
                    <a:pt x="179103" y="218682"/>
                    <a:pt x="145610" y="218682"/>
                  </a:cubicBezTo>
                  <a:lnTo>
                    <a:pt x="60646" y="218682"/>
                  </a:lnTo>
                  <a:cubicBezTo>
                    <a:pt x="27152" y="218682"/>
                    <a:pt x="0" y="191570"/>
                    <a:pt x="0" y="158127"/>
                  </a:cubicBezTo>
                  <a:lnTo>
                    <a:pt x="0" y="131760"/>
                  </a:lnTo>
                  <a:cubicBezTo>
                    <a:pt x="0" y="60480"/>
                    <a:pt x="109357" y="0"/>
                    <a:pt x="304349" y="0"/>
                  </a:cubicBez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ld-telephone_72355"/>
            <p:cNvSpPr/>
            <p:nvPr/>
          </p:nvSpPr>
          <p:spPr>
            <a:xfrm>
              <a:off x="11319773" y="3799630"/>
              <a:ext cx="427377" cy="380606"/>
            </a:xfrm>
            <a:custGeom>
              <a:avLst/>
              <a:gdLst>
                <a:gd name="connsiteX0" fmla="*/ 362681 w 608697"/>
                <a:gd name="connsiteY0" fmla="*/ 433337 h 542084"/>
                <a:gd name="connsiteX1" fmla="*/ 351119 w 608697"/>
                <a:gd name="connsiteY1" fmla="*/ 444882 h 542084"/>
                <a:gd name="connsiteX2" fmla="*/ 351119 w 608697"/>
                <a:gd name="connsiteY2" fmla="*/ 467823 h 542084"/>
                <a:gd name="connsiteX3" fmla="*/ 362681 w 608697"/>
                <a:gd name="connsiteY3" fmla="*/ 479368 h 542084"/>
                <a:gd name="connsiteX4" fmla="*/ 385656 w 608697"/>
                <a:gd name="connsiteY4" fmla="*/ 479368 h 542084"/>
                <a:gd name="connsiteX5" fmla="*/ 397218 w 608697"/>
                <a:gd name="connsiteY5" fmla="*/ 467823 h 542084"/>
                <a:gd name="connsiteX6" fmla="*/ 397218 w 608697"/>
                <a:gd name="connsiteY6" fmla="*/ 444882 h 542084"/>
                <a:gd name="connsiteX7" fmla="*/ 385656 w 608697"/>
                <a:gd name="connsiteY7" fmla="*/ 433337 h 542084"/>
                <a:gd name="connsiteX8" fmla="*/ 292862 w 608697"/>
                <a:gd name="connsiteY8" fmla="*/ 433337 h 542084"/>
                <a:gd name="connsiteX9" fmla="*/ 281300 w 608697"/>
                <a:gd name="connsiteY9" fmla="*/ 444882 h 542084"/>
                <a:gd name="connsiteX10" fmla="*/ 281300 w 608697"/>
                <a:gd name="connsiteY10" fmla="*/ 467823 h 542084"/>
                <a:gd name="connsiteX11" fmla="*/ 292862 w 608697"/>
                <a:gd name="connsiteY11" fmla="*/ 479368 h 542084"/>
                <a:gd name="connsiteX12" fmla="*/ 315837 w 608697"/>
                <a:gd name="connsiteY12" fmla="*/ 479368 h 542084"/>
                <a:gd name="connsiteX13" fmla="*/ 327399 w 608697"/>
                <a:gd name="connsiteY13" fmla="*/ 467823 h 542084"/>
                <a:gd name="connsiteX14" fmla="*/ 327399 w 608697"/>
                <a:gd name="connsiteY14" fmla="*/ 444882 h 542084"/>
                <a:gd name="connsiteX15" fmla="*/ 315837 w 608697"/>
                <a:gd name="connsiteY15" fmla="*/ 433337 h 542084"/>
                <a:gd name="connsiteX16" fmla="*/ 222968 w 608697"/>
                <a:gd name="connsiteY16" fmla="*/ 433337 h 542084"/>
                <a:gd name="connsiteX17" fmla="*/ 211480 w 608697"/>
                <a:gd name="connsiteY17" fmla="*/ 444882 h 542084"/>
                <a:gd name="connsiteX18" fmla="*/ 211480 w 608697"/>
                <a:gd name="connsiteY18" fmla="*/ 467823 h 542084"/>
                <a:gd name="connsiteX19" fmla="*/ 222968 w 608697"/>
                <a:gd name="connsiteY19" fmla="*/ 479368 h 542084"/>
                <a:gd name="connsiteX20" fmla="*/ 246017 w 608697"/>
                <a:gd name="connsiteY20" fmla="*/ 479368 h 542084"/>
                <a:gd name="connsiteX21" fmla="*/ 257579 w 608697"/>
                <a:gd name="connsiteY21" fmla="*/ 467823 h 542084"/>
                <a:gd name="connsiteX22" fmla="*/ 257579 w 608697"/>
                <a:gd name="connsiteY22" fmla="*/ 444882 h 542084"/>
                <a:gd name="connsiteX23" fmla="*/ 246017 w 608697"/>
                <a:gd name="connsiteY23" fmla="*/ 433337 h 542084"/>
                <a:gd name="connsiteX24" fmla="*/ 362681 w 608697"/>
                <a:gd name="connsiteY24" fmla="*/ 363545 h 542084"/>
                <a:gd name="connsiteX25" fmla="*/ 351119 w 608697"/>
                <a:gd name="connsiteY25" fmla="*/ 375090 h 542084"/>
                <a:gd name="connsiteX26" fmla="*/ 351119 w 608697"/>
                <a:gd name="connsiteY26" fmla="*/ 398106 h 542084"/>
                <a:gd name="connsiteX27" fmla="*/ 362681 w 608697"/>
                <a:gd name="connsiteY27" fmla="*/ 409651 h 542084"/>
                <a:gd name="connsiteX28" fmla="*/ 385656 w 608697"/>
                <a:gd name="connsiteY28" fmla="*/ 409651 h 542084"/>
                <a:gd name="connsiteX29" fmla="*/ 397218 w 608697"/>
                <a:gd name="connsiteY29" fmla="*/ 398106 h 542084"/>
                <a:gd name="connsiteX30" fmla="*/ 397218 w 608697"/>
                <a:gd name="connsiteY30" fmla="*/ 375090 h 542084"/>
                <a:gd name="connsiteX31" fmla="*/ 385656 w 608697"/>
                <a:gd name="connsiteY31" fmla="*/ 363545 h 542084"/>
                <a:gd name="connsiteX32" fmla="*/ 292862 w 608697"/>
                <a:gd name="connsiteY32" fmla="*/ 363545 h 542084"/>
                <a:gd name="connsiteX33" fmla="*/ 281300 w 608697"/>
                <a:gd name="connsiteY33" fmla="*/ 375090 h 542084"/>
                <a:gd name="connsiteX34" fmla="*/ 281300 w 608697"/>
                <a:gd name="connsiteY34" fmla="*/ 398106 h 542084"/>
                <a:gd name="connsiteX35" fmla="*/ 292862 w 608697"/>
                <a:gd name="connsiteY35" fmla="*/ 409651 h 542084"/>
                <a:gd name="connsiteX36" fmla="*/ 315837 w 608697"/>
                <a:gd name="connsiteY36" fmla="*/ 409651 h 542084"/>
                <a:gd name="connsiteX37" fmla="*/ 327399 w 608697"/>
                <a:gd name="connsiteY37" fmla="*/ 398106 h 542084"/>
                <a:gd name="connsiteX38" fmla="*/ 327399 w 608697"/>
                <a:gd name="connsiteY38" fmla="*/ 375090 h 542084"/>
                <a:gd name="connsiteX39" fmla="*/ 315837 w 608697"/>
                <a:gd name="connsiteY39" fmla="*/ 363545 h 542084"/>
                <a:gd name="connsiteX40" fmla="*/ 222968 w 608697"/>
                <a:gd name="connsiteY40" fmla="*/ 363545 h 542084"/>
                <a:gd name="connsiteX41" fmla="*/ 211480 w 608697"/>
                <a:gd name="connsiteY41" fmla="*/ 375090 h 542084"/>
                <a:gd name="connsiteX42" fmla="*/ 211480 w 608697"/>
                <a:gd name="connsiteY42" fmla="*/ 398106 h 542084"/>
                <a:gd name="connsiteX43" fmla="*/ 222968 w 608697"/>
                <a:gd name="connsiteY43" fmla="*/ 409651 h 542084"/>
                <a:gd name="connsiteX44" fmla="*/ 246017 w 608697"/>
                <a:gd name="connsiteY44" fmla="*/ 409651 h 542084"/>
                <a:gd name="connsiteX45" fmla="*/ 257579 w 608697"/>
                <a:gd name="connsiteY45" fmla="*/ 398106 h 542084"/>
                <a:gd name="connsiteX46" fmla="*/ 257579 w 608697"/>
                <a:gd name="connsiteY46" fmla="*/ 375090 h 542084"/>
                <a:gd name="connsiteX47" fmla="*/ 246017 w 608697"/>
                <a:gd name="connsiteY47" fmla="*/ 363545 h 542084"/>
                <a:gd name="connsiteX48" fmla="*/ 362681 w 608697"/>
                <a:gd name="connsiteY48" fmla="*/ 293828 h 542084"/>
                <a:gd name="connsiteX49" fmla="*/ 351119 w 608697"/>
                <a:gd name="connsiteY49" fmla="*/ 305373 h 542084"/>
                <a:gd name="connsiteX50" fmla="*/ 351119 w 608697"/>
                <a:gd name="connsiteY50" fmla="*/ 328314 h 542084"/>
                <a:gd name="connsiteX51" fmla="*/ 362681 w 608697"/>
                <a:gd name="connsiteY51" fmla="*/ 339859 h 542084"/>
                <a:gd name="connsiteX52" fmla="*/ 385656 w 608697"/>
                <a:gd name="connsiteY52" fmla="*/ 339859 h 542084"/>
                <a:gd name="connsiteX53" fmla="*/ 397218 w 608697"/>
                <a:gd name="connsiteY53" fmla="*/ 328314 h 542084"/>
                <a:gd name="connsiteX54" fmla="*/ 397218 w 608697"/>
                <a:gd name="connsiteY54" fmla="*/ 305373 h 542084"/>
                <a:gd name="connsiteX55" fmla="*/ 385656 w 608697"/>
                <a:gd name="connsiteY55" fmla="*/ 293828 h 542084"/>
                <a:gd name="connsiteX56" fmla="*/ 292862 w 608697"/>
                <a:gd name="connsiteY56" fmla="*/ 293828 h 542084"/>
                <a:gd name="connsiteX57" fmla="*/ 281300 w 608697"/>
                <a:gd name="connsiteY57" fmla="*/ 305373 h 542084"/>
                <a:gd name="connsiteX58" fmla="*/ 281300 w 608697"/>
                <a:gd name="connsiteY58" fmla="*/ 328314 h 542084"/>
                <a:gd name="connsiteX59" fmla="*/ 292862 w 608697"/>
                <a:gd name="connsiteY59" fmla="*/ 339859 h 542084"/>
                <a:gd name="connsiteX60" fmla="*/ 315837 w 608697"/>
                <a:gd name="connsiteY60" fmla="*/ 339859 h 542084"/>
                <a:gd name="connsiteX61" fmla="*/ 327399 w 608697"/>
                <a:gd name="connsiteY61" fmla="*/ 328314 h 542084"/>
                <a:gd name="connsiteX62" fmla="*/ 327399 w 608697"/>
                <a:gd name="connsiteY62" fmla="*/ 305373 h 542084"/>
                <a:gd name="connsiteX63" fmla="*/ 315837 w 608697"/>
                <a:gd name="connsiteY63" fmla="*/ 293828 h 542084"/>
                <a:gd name="connsiteX64" fmla="*/ 222968 w 608697"/>
                <a:gd name="connsiteY64" fmla="*/ 293828 h 542084"/>
                <a:gd name="connsiteX65" fmla="*/ 211480 w 608697"/>
                <a:gd name="connsiteY65" fmla="*/ 305373 h 542084"/>
                <a:gd name="connsiteX66" fmla="*/ 211480 w 608697"/>
                <a:gd name="connsiteY66" fmla="*/ 328314 h 542084"/>
                <a:gd name="connsiteX67" fmla="*/ 222968 w 608697"/>
                <a:gd name="connsiteY67" fmla="*/ 339859 h 542084"/>
                <a:gd name="connsiteX68" fmla="*/ 246017 w 608697"/>
                <a:gd name="connsiteY68" fmla="*/ 339859 h 542084"/>
                <a:gd name="connsiteX69" fmla="*/ 257579 w 608697"/>
                <a:gd name="connsiteY69" fmla="*/ 328314 h 542084"/>
                <a:gd name="connsiteX70" fmla="*/ 257579 w 608697"/>
                <a:gd name="connsiteY70" fmla="*/ 305373 h 542084"/>
                <a:gd name="connsiteX71" fmla="*/ 246017 w 608697"/>
                <a:gd name="connsiteY71" fmla="*/ 293828 h 542084"/>
                <a:gd name="connsiteX72" fmla="*/ 263397 w 608697"/>
                <a:gd name="connsiteY72" fmla="*/ 157149 h 542084"/>
                <a:gd name="connsiteX73" fmla="*/ 345301 w 608697"/>
                <a:gd name="connsiteY73" fmla="*/ 157149 h 542084"/>
                <a:gd name="connsiteX74" fmla="*/ 374766 w 608697"/>
                <a:gd name="connsiteY74" fmla="*/ 186570 h 542084"/>
                <a:gd name="connsiteX75" fmla="*/ 374766 w 608697"/>
                <a:gd name="connsiteY75" fmla="*/ 224483 h 542084"/>
                <a:gd name="connsiteX76" fmla="*/ 386999 w 608697"/>
                <a:gd name="connsiteY76" fmla="*/ 227462 h 542084"/>
                <a:gd name="connsiteX77" fmla="*/ 553939 w 608697"/>
                <a:gd name="connsiteY77" fmla="*/ 431326 h 542084"/>
                <a:gd name="connsiteX78" fmla="*/ 523132 w 608697"/>
                <a:gd name="connsiteY78" fmla="*/ 524729 h 542084"/>
                <a:gd name="connsiteX79" fmla="*/ 443019 w 608697"/>
                <a:gd name="connsiteY79" fmla="*/ 542084 h 542084"/>
                <a:gd name="connsiteX80" fmla="*/ 165680 w 608697"/>
                <a:gd name="connsiteY80" fmla="*/ 542084 h 542084"/>
                <a:gd name="connsiteX81" fmla="*/ 85566 w 608697"/>
                <a:gd name="connsiteY81" fmla="*/ 524729 h 542084"/>
                <a:gd name="connsiteX82" fmla="*/ 54759 w 608697"/>
                <a:gd name="connsiteY82" fmla="*/ 431326 h 542084"/>
                <a:gd name="connsiteX83" fmla="*/ 221700 w 608697"/>
                <a:gd name="connsiteY83" fmla="*/ 227462 h 542084"/>
                <a:gd name="connsiteX84" fmla="*/ 233933 w 608697"/>
                <a:gd name="connsiteY84" fmla="*/ 224483 h 542084"/>
                <a:gd name="connsiteX85" fmla="*/ 233933 w 608697"/>
                <a:gd name="connsiteY85" fmla="*/ 186570 h 542084"/>
                <a:gd name="connsiteX86" fmla="*/ 263397 w 608697"/>
                <a:gd name="connsiteY86" fmla="*/ 157149 h 542084"/>
                <a:gd name="connsiteX87" fmla="*/ 304349 w 608697"/>
                <a:gd name="connsiteY87" fmla="*/ 0 h 542084"/>
                <a:gd name="connsiteX88" fmla="*/ 608697 w 608697"/>
                <a:gd name="connsiteY88" fmla="*/ 131760 h 542084"/>
                <a:gd name="connsiteX89" fmla="*/ 608697 w 608697"/>
                <a:gd name="connsiteY89" fmla="*/ 158127 h 542084"/>
                <a:gd name="connsiteX90" fmla="*/ 548051 w 608697"/>
                <a:gd name="connsiteY90" fmla="*/ 218682 h 542084"/>
                <a:gd name="connsiteX91" fmla="*/ 463087 w 608697"/>
                <a:gd name="connsiteY91" fmla="*/ 218682 h 542084"/>
                <a:gd name="connsiteX92" fmla="*/ 402441 w 608697"/>
                <a:gd name="connsiteY92" fmla="*/ 158127 h 542084"/>
                <a:gd name="connsiteX93" fmla="*/ 402441 w 608697"/>
                <a:gd name="connsiteY93" fmla="*/ 131760 h 542084"/>
                <a:gd name="connsiteX94" fmla="*/ 402516 w 608697"/>
                <a:gd name="connsiteY94" fmla="*/ 129898 h 542084"/>
                <a:gd name="connsiteX95" fmla="*/ 206181 w 608697"/>
                <a:gd name="connsiteY95" fmla="*/ 129898 h 542084"/>
                <a:gd name="connsiteX96" fmla="*/ 206256 w 608697"/>
                <a:gd name="connsiteY96" fmla="*/ 131760 h 542084"/>
                <a:gd name="connsiteX97" fmla="*/ 206256 w 608697"/>
                <a:gd name="connsiteY97" fmla="*/ 158127 h 542084"/>
                <a:gd name="connsiteX98" fmla="*/ 145610 w 608697"/>
                <a:gd name="connsiteY98" fmla="*/ 218682 h 542084"/>
                <a:gd name="connsiteX99" fmla="*/ 60646 w 608697"/>
                <a:gd name="connsiteY99" fmla="*/ 218682 h 542084"/>
                <a:gd name="connsiteX100" fmla="*/ 0 w 608697"/>
                <a:gd name="connsiteY100" fmla="*/ 158127 h 542084"/>
                <a:gd name="connsiteX101" fmla="*/ 0 w 608697"/>
                <a:gd name="connsiteY101" fmla="*/ 131760 h 542084"/>
                <a:gd name="connsiteX102" fmla="*/ 304349 w 608697"/>
                <a:gd name="connsiteY102" fmla="*/ 0 h 542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608697" h="542084">
                  <a:moveTo>
                    <a:pt x="362681" y="433337"/>
                  </a:moveTo>
                  <a:cubicBezTo>
                    <a:pt x="356341" y="433337"/>
                    <a:pt x="351119" y="438476"/>
                    <a:pt x="351119" y="444882"/>
                  </a:cubicBezTo>
                  <a:lnTo>
                    <a:pt x="351119" y="467823"/>
                  </a:lnTo>
                  <a:cubicBezTo>
                    <a:pt x="351119" y="474229"/>
                    <a:pt x="356341" y="479368"/>
                    <a:pt x="362681" y="479368"/>
                  </a:cubicBezTo>
                  <a:lnTo>
                    <a:pt x="385656" y="479368"/>
                  </a:lnTo>
                  <a:cubicBezTo>
                    <a:pt x="392071" y="479368"/>
                    <a:pt x="397218" y="474229"/>
                    <a:pt x="397218" y="467823"/>
                  </a:cubicBezTo>
                  <a:lnTo>
                    <a:pt x="397218" y="444882"/>
                  </a:lnTo>
                  <a:cubicBezTo>
                    <a:pt x="397218" y="438476"/>
                    <a:pt x="392071" y="433337"/>
                    <a:pt x="385656" y="433337"/>
                  </a:cubicBezTo>
                  <a:close/>
                  <a:moveTo>
                    <a:pt x="292862" y="433337"/>
                  </a:moveTo>
                  <a:cubicBezTo>
                    <a:pt x="286447" y="433337"/>
                    <a:pt x="281300" y="438476"/>
                    <a:pt x="281300" y="444882"/>
                  </a:cubicBezTo>
                  <a:lnTo>
                    <a:pt x="281300" y="467823"/>
                  </a:lnTo>
                  <a:cubicBezTo>
                    <a:pt x="281300" y="474229"/>
                    <a:pt x="286447" y="479368"/>
                    <a:pt x="292862" y="479368"/>
                  </a:cubicBezTo>
                  <a:lnTo>
                    <a:pt x="315837" y="479368"/>
                  </a:lnTo>
                  <a:cubicBezTo>
                    <a:pt x="322252" y="479368"/>
                    <a:pt x="327399" y="474229"/>
                    <a:pt x="327399" y="467823"/>
                  </a:cubicBezTo>
                  <a:lnTo>
                    <a:pt x="327399" y="444882"/>
                  </a:lnTo>
                  <a:cubicBezTo>
                    <a:pt x="327399" y="438476"/>
                    <a:pt x="322252" y="433337"/>
                    <a:pt x="315837" y="433337"/>
                  </a:cubicBezTo>
                  <a:close/>
                  <a:moveTo>
                    <a:pt x="222968" y="433337"/>
                  </a:moveTo>
                  <a:cubicBezTo>
                    <a:pt x="216627" y="433337"/>
                    <a:pt x="211480" y="438476"/>
                    <a:pt x="211480" y="444882"/>
                  </a:cubicBezTo>
                  <a:lnTo>
                    <a:pt x="211480" y="467823"/>
                  </a:lnTo>
                  <a:cubicBezTo>
                    <a:pt x="211480" y="474229"/>
                    <a:pt x="216627" y="479368"/>
                    <a:pt x="222968" y="479368"/>
                  </a:cubicBezTo>
                  <a:lnTo>
                    <a:pt x="246017" y="479368"/>
                  </a:lnTo>
                  <a:cubicBezTo>
                    <a:pt x="252358" y="479368"/>
                    <a:pt x="257579" y="474229"/>
                    <a:pt x="257579" y="467823"/>
                  </a:cubicBezTo>
                  <a:lnTo>
                    <a:pt x="257579" y="444882"/>
                  </a:lnTo>
                  <a:cubicBezTo>
                    <a:pt x="257579" y="438476"/>
                    <a:pt x="252358" y="433337"/>
                    <a:pt x="246017" y="433337"/>
                  </a:cubicBezTo>
                  <a:close/>
                  <a:moveTo>
                    <a:pt x="362681" y="363545"/>
                  </a:moveTo>
                  <a:cubicBezTo>
                    <a:pt x="356341" y="363545"/>
                    <a:pt x="351119" y="368759"/>
                    <a:pt x="351119" y="375090"/>
                  </a:cubicBezTo>
                  <a:lnTo>
                    <a:pt x="351119" y="398106"/>
                  </a:lnTo>
                  <a:cubicBezTo>
                    <a:pt x="351119" y="404437"/>
                    <a:pt x="356341" y="409651"/>
                    <a:pt x="362681" y="409651"/>
                  </a:cubicBezTo>
                  <a:lnTo>
                    <a:pt x="385656" y="409651"/>
                  </a:lnTo>
                  <a:cubicBezTo>
                    <a:pt x="392071" y="409651"/>
                    <a:pt x="397218" y="404437"/>
                    <a:pt x="397218" y="398106"/>
                  </a:cubicBezTo>
                  <a:lnTo>
                    <a:pt x="397218" y="375090"/>
                  </a:lnTo>
                  <a:cubicBezTo>
                    <a:pt x="397218" y="368759"/>
                    <a:pt x="392071" y="363545"/>
                    <a:pt x="385656" y="363545"/>
                  </a:cubicBezTo>
                  <a:close/>
                  <a:moveTo>
                    <a:pt x="292862" y="363545"/>
                  </a:moveTo>
                  <a:cubicBezTo>
                    <a:pt x="286447" y="363545"/>
                    <a:pt x="281300" y="368759"/>
                    <a:pt x="281300" y="375090"/>
                  </a:cubicBezTo>
                  <a:lnTo>
                    <a:pt x="281300" y="398106"/>
                  </a:lnTo>
                  <a:cubicBezTo>
                    <a:pt x="281300" y="404437"/>
                    <a:pt x="286447" y="409651"/>
                    <a:pt x="292862" y="409651"/>
                  </a:cubicBezTo>
                  <a:lnTo>
                    <a:pt x="315837" y="409651"/>
                  </a:lnTo>
                  <a:cubicBezTo>
                    <a:pt x="322252" y="409651"/>
                    <a:pt x="327399" y="404437"/>
                    <a:pt x="327399" y="398106"/>
                  </a:cubicBezTo>
                  <a:lnTo>
                    <a:pt x="327399" y="375090"/>
                  </a:lnTo>
                  <a:cubicBezTo>
                    <a:pt x="327399" y="368759"/>
                    <a:pt x="322252" y="363545"/>
                    <a:pt x="315837" y="363545"/>
                  </a:cubicBezTo>
                  <a:close/>
                  <a:moveTo>
                    <a:pt x="222968" y="363545"/>
                  </a:moveTo>
                  <a:cubicBezTo>
                    <a:pt x="216627" y="363545"/>
                    <a:pt x="211480" y="368759"/>
                    <a:pt x="211480" y="375090"/>
                  </a:cubicBezTo>
                  <a:lnTo>
                    <a:pt x="211480" y="398106"/>
                  </a:lnTo>
                  <a:cubicBezTo>
                    <a:pt x="211480" y="404437"/>
                    <a:pt x="216627" y="409651"/>
                    <a:pt x="222968" y="409651"/>
                  </a:cubicBezTo>
                  <a:lnTo>
                    <a:pt x="246017" y="409651"/>
                  </a:lnTo>
                  <a:cubicBezTo>
                    <a:pt x="252358" y="409651"/>
                    <a:pt x="257579" y="404437"/>
                    <a:pt x="257579" y="398106"/>
                  </a:cubicBezTo>
                  <a:lnTo>
                    <a:pt x="257579" y="375090"/>
                  </a:lnTo>
                  <a:cubicBezTo>
                    <a:pt x="257579" y="368759"/>
                    <a:pt x="252358" y="363545"/>
                    <a:pt x="246017" y="363545"/>
                  </a:cubicBezTo>
                  <a:close/>
                  <a:moveTo>
                    <a:pt x="362681" y="293828"/>
                  </a:moveTo>
                  <a:cubicBezTo>
                    <a:pt x="356341" y="293828"/>
                    <a:pt x="351119" y="298967"/>
                    <a:pt x="351119" y="305373"/>
                  </a:cubicBezTo>
                  <a:lnTo>
                    <a:pt x="351119" y="328314"/>
                  </a:lnTo>
                  <a:cubicBezTo>
                    <a:pt x="351119" y="334720"/>
                    <a:pt x="356341" y="339859"/>
                    <a:pt x="362681" y="339859"/>
                  </a:cubicBezTo>
                  <a:lnTo>
                    <a:pt x="385656" y="339859"/>
                  </a:lnTo>
                  <a:cubicBezTo>
                    <a:pt x="392071" y="339859"/>
                    <a:pt x="397218" y="334720"/>
                    <a:pt x="397218" y="328314"/>
                  </a:cubicBezTo>
                  <a:lnTo>
                    <a:pt x="397218" y="305373"/>
                  </a:lnTo>
                  <a:cubicBezTo>
                    <a:pt x="397218" y="298967"/>
                    <a:pt x="392071" y="293828"/>
                    <a:pt x="385656" y="293828"/>
                  </a:cubicBezTo>
                  <a:close/>
                  <a:moveTo>
                    <a:pt x="292862" y="293828"/>
                  </a:moveTo>
                  <a:cubicBezTo>
                    <a:pt x="286447" y="293828"/>
                    <a:pt x="281300" y="298967"/>
                    <a:pt x="281300" y="305373"/>
                  </a:cubicBezTo>
                  <a:lnTo>
                    <a:pt x="281300" y="328314"/>
                  </a:lnTo>
                  <a:cubicBezTo>
                    <a:pt x="281300" y="334720"/>
                    <a:pt x="286447" y="339859"/>
                    <a:pt x="292862" y="339859"/>
                  </a:cubicBezTo>
                  <a:lnTo>
                    <a:pt x="315837" y="339859"/>
                  </a:lnTo>
                  <a:cubicBezTo>
                    <a:pt x="322252" y="339859"/>
                    <a:pt x="327399" y="334720"/>
                    <a:pt x="327399" y="328314"/>
                  </a:cubicBezTo>
                  <a:lnTo>
                    <a:pt x="327399" y="305373"/>
                  </a:lnTo>
                  <a:cubicBezTo>
                    <a:pt x="327399" y="298967"/>
                    <a:pt x="322252" y="293828"/>
                    <a:pt x="315837" y="293828"/>
                  </a:cubicBezTo>
                  <a:close/>
                  <a:moveTo>
                    <a:pt x="222968" y="293828"/>
                  </a:moveTo>
                  <a:cubicBezTo>
                    <a:pt x="216627" y="293828"/>
                    <a:pt x="211480" y="298967"/>
                    <a:pt x="211480" y="305373"/>
                  </a:cubicBezTo>
                  <a:lnTo>
                    <a:pt x="211480" y="328314"/>
                  </a:lnTo>
                  <a:cubicBezTo>
                    <a:pt x="211480" y="334720"/>
                    <a:pt x="216627" y="339859"/>
                    <a:pt x="222968" y="339859"/>
                  </a:cubicBezTo>
                  <a:lnTo>
                    <a:pt x="246017" y="339859"/>
                  </a:lnTo>
                  <a:cubicBezTo>
                    <a:pt x="252358" y="339859"/>
                    <a:pt x="257579" y="334720"/>
                    <a:pt x="257579" y="328314"/>
                  </a:cubicBezTo>
                  <a:lnTo>
                    <a:pt x="257579" y="305373"/>
                  </a:lnTo>
                  <a:cubicBezTo>
                    <a:pt x="257579" y="298967"/>
                    <a:pt x="252358" y="293828"/>
                    <a:pt x="246017" y="293828"/>
                  </a:cubicBezTo>
                  <a:close/>
                  <a:moveTo>
                    <a:pt x="263397" y="157149"/>
                  </a:moveTo>
                  <a:lnTo>
                    <a:pt x="345301" y="157149"/>
                  </a:lnTo>
                  <a:cubicBezTo>
                    <a:pt x="361562" y="157149"/>
                    <a:pt x="374766" y="170407"/>
                    <a:pt x="374766" y="186570"/>
                  </a:cubicBezTo>
                  <a:lnTo>
                    <a:pt x="374766" y="224483"/>
                  </a:lnTo>
                  <a:lnTo>
                    <a:pt x="386999" y="227462"/>
                  </a:lnTo>
                  <a:cubicBezTo>
                    <a:pt x="537678" y="264406"/>
                    <a:pt x="553939" y="382315"/>
                    <a:pt x="553939" y="431326"/>
                  </a:cubicBezTo>
                  <a:cubicBezTo>
                    <a:pt x="553939" y="478400"/>
                    <a:pt x="543869" y="509013"/>
                    <a:pt x="523132" y="524729"/>
                  </a:cubicBezTo>
                  <a:cubicBezTo>
                    <a:pt x="502992" y="539998"/>
                    <a:pt x="472781" y="542084"/>
                    <a:pt x="443019" y="542084"/>
                  </a:cubicBezTo>
                  <a:lnTo>
                    <a:pt x="165680" y="542084"/>
                  </a:lnTo>
                  <a:cubicBezTo>
                    <a:pt x="135917" y="542084"/>
                    <a:pt x="105707" y="539998"/>
                    <a:pt x="85566" y="524729"/>
                  </a:cubicBezTo>
                  <a:cubicBezTo>
                    <a:pt x="64829" y="509013"/>
                    <a:pt x="54759" y="478400"/>
                    <a:pt x="54759" y="431326"/>
                  </a:cubicBezTo>
                  <a:cubicBezTo>
                    <a:pt x="54759" y="382315"/>
                    <a:pt x="71021" y="264406"/>
                    <a:pt x="221700" y="227462"/>
                  </a:cubicBezTo>
                  <a:lnTo>
                    <a:pt x="233933" y="224483"/>
                  </a:lnTo>
                  <a:lnTo>
                    <a:pt x="233933" y="186570"/>
                  </a:lnTo>
                  <a:cubicBezTo>
                    <a:pt x="233933" y="170407"/>
                    <a:pt x="247136" y="157149"/>
                    <a:pt x="263397" y="157149"/>
                  </a:cubicBezTo>
                  <a:close/>
                  <a:moveTo>
                    <a:pt x="304349" y="0"/>
                  </a:moveTo>
                  <a:cubicBezTo>
                    <a:pt x="499341" y="0"/>
                    <a:pt x="608697" y="60555"/>
                    <a:pt x="608697" y="131760"/>
                  </a:cubicBezTo>
                  <a:lnTo>
                    <a:pt x="608697" y="158127"/>
                  </a:lnTo>
                  <a:cubicBezTo>
                    <a:pt x="608697" y="191570"/>
                    <a:pt x="581545" y="218682"/>
                    <a:pt x="548051" y="218682"/>
                  </a:cubicBezTo>
                  <a:lnTo>
                    <a:pt x="463087" y="218682"/>
                  </a:lnTo>
                  <a:cubicBezTo>
                    <a:pt x="429594" y="218682"/>
                    <a:pt x="402441" y="191570"/>
                    <a:pt x="402441" y="158127"/>
                  </a:cubicBezTo>
                  <a:lnTo>
                    <a:pt x="402441" y="131760"/>
                  </a:lnTo>
                  <a:cubicBezTo>
                    <a:pt x="402441" y="131165"/>
                    <a:pt x="402516" y="130569"/>
                    <a:pt x="402516" y="129898"/>
                  </a:cubicBezTo>
                  <a:lnTo>
                    <a:pt x="206181" y="129898"/>
                  </a:lnTo>
                  <a:cubicBezTo>
                    <a:pt x="206181" y="130569"/>
                    <a:pt x="206256" y="131165"/>
                    <a:pt x="206256" y="131760"/>
                  </a:cubicBezTo>
                  <a:lnTo>
                    <a:pt x="206256" y="158127"/>
                  </a:lnTo>
                  <a:cubicBezTo>
                    <a:pt x="206256" y="191570"/>
                    <a:pt x="179103" y="218682"/>
                    <a:pt x="145610" y="218682"/>
                  </a:cubicBezTo>
                  <a:lnTo>
                    <a:pt x="60646" y="218682"/>
                  </a:lnTo>
                  <a:cubicBezTo>
                    <a:pt x="27152" y="218682"/>
                    <a:pt x="0" y="191570"/>
                    <a:pt x="0" y="158127"/>
                  </a:cubicBezTo>
                  <a:lnTo>
                    <a:pt x="0" y="131760"/>
                  </a:lnTo>
                  <a:cubicBezTo>
                    <a:pt x="0" y="60480"/>
                    <a:pt x="109357" y="0"/>
                    <a:pt x="304349" y="0"/>
                  </a:cubicBez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ld-telephone_72355"/>
            <p:cNvSpPr/>
            <p:nvPr/>
          </p:nvSpPr>
          <p:spPr>
            <a:xfrm>
              <a:off x="10500502" y="4585017"/>
              <a:ext cx="427377" cy="380606"/>
            </a:xfrm>
            <a:custGeom>
              <a:avLst/>
              <a:gdLst>
                <a:gd name="connsiteX0" fmla="*/ 362681 w 608697"/>
                <a:gd name="connsiteY0" fmla="*/ 433337 h 542084"/>
                <a:gd name="connsiteX1" fmla="*/ 351119 w 608697"/>
                <a:gd name="connsiteY1" fmla="*/ 444882 h 542084"/>
                <a:gd name="connsiteX2" fmla="*/ 351119 w 608697"/>
                <a:gd name="connsiteY2" fmla="*/ 467823 h 542084"/>
                <a:gd name="connsiteX3" fmla="*/ 362681 w 608697"/>
                <a:gd name="connsiteY3" fmla="*/ 479368 h 542084"/>
                <a:gd name="connsiteX4" fmla="*/ 385656 w 608697"/>
                <a:gd name="connsiteY4" fmla="*/ 479368 h 542084"/>
                <a:gd name="connsiteX5" fmla="*/ 397218 w 608697"/>
                <a:gd name="connsiteY5" fmla="*/ 467823 h 542084"/>
                <a:gd name="connsiteX6" fmla="*/ 397218 w 608697"/>
                <a:gd name="connsiteY6" fmla="*/ 444882 h 542084"/>
                <a:gd name="connsiteX7" fmla="*/ 385656 w 608697"/>
                <a:gd name="connsiteY7" fmla="*/ 433337 h 542084"/>
                <a:gd name="connsiteX8" fmla="*/ 292862 w 608697"/>
                <a:gd name="connsiteY8" fmla="*/ 433337 h 542084"/>
                <a:gd name="connsiteX9" fmla="*/ 281300 w 608697"/>
                <a:gd name="connsiteY9" fmla="*/ 444882 h 542084"/>
                <a:gd name="connsiteX10" fmla="*/ 281300 w 608697"/>
                <a:gd name="connsiteY10" fmla="*/ 467823 h 542084"/>
                <a:gd name="connsiteX11" fmla="*/ 292862 w 608697"/>
                <a:gd name="connsiteY11" fmla="*/ 479368 h 542084"/>
                <a:gd name="connsiteX12" fmla="*/ 315837 w 608697"/>
                <a:gd name="connsiteY12" fmla="*/ 479368 h 542084"/>
                <a:gd name="connsiteX13" fmla="*/ 327399 w 608697"/>
                <a:gd name="connsiteY13" fmla="*/ 467823 h 542084"/>
                <a:gd name="connsiteX14" fmla="*/ 327399 w 608697"/>
                <a:gd name="connsiteY14" fmla="*/ 444882 h 542084"/>
                <a:gd name="connsiteX15" fmla="*/ 315837 w 608697"/>
                <a:gd name="connsiteY15" fmla="*/ 433337 h 542084"/>
                <a:gd name="connsiteX16" fmla="*/ 222968 w 608697"/>
                <a:gd name="connsiteY16" fmla="*/ 433337 h 542084"/>
                <a:gd name="connsiteX17" fmla="*/ 211480 w 608697"/>
                <a:gd name="connsiteY17" fmla="*/ 444882 h 542084"/>
                <a:gd name="connsiteX18" fmla="*/ 211480 w 608697"/>
                <a:gd name="connsiteY18" fmla="*/ 467823 h 542084"/>
                <a:gd name="connsiteX19" fmla="*/ 222968 w 608697"/>
                <a:gd name="connsiteY19" fmla="*/ 479368 h 542084"/>
                <a:gd name="connsiteX20" fmla="*/ 246017 w 608697"/>
                <a:gd name="connsiteY20" fmla="*/ 479368 h 542084"/>
                <a:gd name="connsiteX21" fmla="*/ 257579 w 608697"/>
                <a:gd name="connsiteY21" fmla="*/ 467823 h 542084"/>
                <a:gd name="connsiteX22" fmla="*/ 257579 w 608697"/>
                <a:gd name="connsiteY22" fmla="*/ 444882 h 542084"/>
                <a:gd name="connsiteX23" fmla="*/ 246017 w 608697"/>
                <a:gd name="connsiteY23" fmla="*/ 433337 h 542084"/>
                <a:gd name="connsiteX24" fmla="*/ 362681 w 608697"/>
                <a:gd name="connsiteY24" fmla="*/ 363545 h 542084"/>
                <a:gd name="connsiteX25" fmla="*/ 351119 w 608697"/>
                <a:gd name="connsiteY25" fmla="*/ 375090 h 542084"/>
                <a:gd name="connsiteX26" fmla="*/ 351119 w 608697"/>
                <a:gd name="connsiteY26" fmla="*/ 398106 h 542084"/>
                <a:gd name="connsiteX27" fmla="*/ 362681 w 608697"/>
                <a:gd name="connsiteY27" fmla="*/ 409651 h 542084"/>
                <a:gd name="connsiteX28" fmla="*/ 385656 w 608697"/>
                <a:gd name="connsiteY28" fmla="*/ 409651 h 542084"/>
                <a:gd name="connsiteX29" fmla="*/ 397218 w 608697"/>
                <a:gd name="connsiteY29" fmla="*/ 398106 h 542084"/>
                <a:gd name="connsiteX30" fmla="*/ 397218 w 608697"/>
                <a:gd name="connsiteY30" fmla="*/ 375090 h 542084"/>
                <a:gd name="connsiteX31" fmla="*/ 385656 w 608697"/>
                <a:gd name="connsiteY31" fmla="*/ 363545 h 542084"/>
                <a:gd name="connsiteX32" fmla="*/ 292862 w 608697"/>
                <a:gd name="connsiteY32" fmla="*/ 363545 h 542084"/>
                <a:gd name="connsiteX33" fmla="*/ 281300 w 608697"/>
                <a:gd name="connsiteY33" fmla="*/ 375090 h 542084"/>
                <a:gd name="connsiteX34" fmla="*/ 281300 w 608697"/>
                <a:gd name="connsiteY34" fmla="*/ 398106 h 542084"/>
                <a:gd name="connsiteX35" fmla="*/ 292862 w 608697"/>
                <a:gd name="connsiteY35" fmla="*/ 409651 h 542084"/>
                <a:gd name="connsiteX36" fmla="*/ 315837 w 608697"/>
                <a:gd name="connsiteY36" fmla="*/ 409651 h 542084"/>
                <a:gd name="connsiteX37" fmla="*/ 327399 w 608697"/>
                <a:gd name="connsiteY37" fmla="*/ 398106 h 542084"/>
                <a:gd name="connsiteX38" fmla="*/ 327399 w 608697"/>
                <a:gd name="connsiteY38" fmla="*/ 375090 h 542084"/>
                <a:gd name="connsiteX39" fmla="*/ 315837 w 608697"/>
                <a:gd name="connsiteY39" fmla="*/ 363545 h 542084"/>
                <a:gd name="connsiteX40" fmla="*/ 222968 w 608697"/>
                <a:gd name="connsiteY40" fmla="*/ 363545 h 542084"/>
                <a:gd name="connsiteX41" fmla="*/ 211480 w 608697"/>
                <a:gd name="connsiteY41" fmla="*/ 375090 h 542084"/>
                <a:gd name="connsiteX42" fmla="*/ 211480 w 608697"/>
                <a:gd name="connsiteY42" fmla="*/ 398106 h 542084"/>
                <a:gd name="connsiteX43" fmla="*/ 222968 w 608697"/>
                <a:gd name="connsiteY43" fmla="*/ 409651 h 542084"/>
                <a:gd name="connsiteX44" fmla="*/ 246017 w 608697"/>
                <a:gd name="connsiteY44" fmla="*/ 409651 h 542084"/>
                <a:gd name="connsiteX45" fmla="*/ 257579 w 608697"/>
                <a:gd name="connsiteY45" fmla="*/ 398106 h 542084"/>
                <a:gd name="connsiteX46" fmla="*/ 257579 w 608697"/>
                <a:gd name="connsiteY46" fmla="*/ 375090 h 542084"/>
                <a:gd name="connsiteX47" fmla="*/ 246017 w 608697"/>
                <a:gd name="connsiteY47" fmla="*/ 363545 h 542084"/>
                <a:gd name="connsiteX48" fmla="*/ 362681 w 608697"/>
                <a:gd name="connsiteY48" fmla="*/ 293828 h 542084"/>
                <a:gd name="connsiteX49" fmla="*/ 351119 w 608697"/>
                <a:gd name="connsiteY49" fmla="*/ 305373 h 542084"/>
                <a:gd name="connsiteX50" fmla="*/ 351119 w 608697"/>
                <a:gd name="connsiteY50" fmla="*/ 328314 h 542084"/>
                <a:gd name="connsiteX51" fmla="*/ 362681 w 608697"/>
                <a:gd name="connsiteY51" fmla="*/ 339859 h 542084"/>
                <a:gd name="connsiteX52" fmla="*/ 385656 w 608697"/>
                <a:gd name="connsiteY52" fmla="*/ 339859 h 542084"/>
                <a:gd name="connsiteX53" fmla="*/ 397218 w 608697"/>
                <a:gd name="connsiteY53" fmla="*/ 328314 h 542084"/>
                <a:gd name="connsiteX54" fmla="*/ 397218 w 608697"/>
                <a:gd name="connsiteY54" fmla="*/ 305373 h 542084"/>
                <a:gd name="connsiteX55" fmla="*/ 385656 w 608697"/>
                <a:gd name="connsiteY55" fmla="*/ 293828 h 542084"/>
                <a:gd name="connsiteX56" fmla="*/ 292862 w 608697"/>
                <a:gd name="connsiteY56" fmla="*/ 293828 h 542084"/>
                <a:gd name="connsiteX57" fmla="*/ 281300 w 608697"/>
                <a:gd name="connsiteY57" fmla="*/ 305373 h 542084"/>
                <a:gd name="connsiteX58" fmla="*/ 281300 w 608697"/>
                <a:gd name="connsiteY58" fmla="*/ 328314 h 542084"/>
                <a:gd name="connsiteX59" fmla="*/ 292862 w 608697"/>
                <a:gd name="connsiteY59" fmla="*/ 339859 h 542084"/>
                <a:gd name="connsiteX60" fmla="*/ 315837 w 608697"/>
                <a:gd name="connsiteY60" fmla="*/ 339859 h 542084"/>
                <a:gd name="connsiteX61" fmla="*/ 327399 w 608697"/>
                <a:gd name="connsiteY61" fmla="*/ 328314 h 542084"/>
                <a:gd name="connsiteX62" fmla="*/ 327399 w 608697"/>
                <a:gd name="connsiteY62" fmla="*/ 305373 h 542084"/>
                <a:gd name="connsiteX63" fmla="*/ 315837 w 608697"/>
                <a:gd name="connsiteY63" fmla="*/ 293828 h 542084"/>
                <a:gd name="connsiteX64" fmla="*/ 222968 w 608697"/>
                <a:gd name="connsiteY64" fmla="*/ 293828 h 542084"/>
                <a:gd name="connsiteX65" fmla="*/ 211480 w 608697"/>
                <a:gd name="connsiteY65" fmla="*/ 305373 h 542084"/>
                <a:gd name="connsiteX66" fmla="*/ 211480 w 608697"/>
                <a:gd name="connsiteY66" fmla="*/ 328314 h 542084"/>
                <a:gd name="connsiteX67" fmla="*/ 222968 w 608697"/>
                <a:gd name="connsiteY67" fmla="*/ 339859 h 542084"/>
                <a:gd name="connsiteX68" fmla="*/ 246017 w 608697"/>
                <a:gd name="connsiteY68" fmla="*/ 339859 h 542084"/>
                <a:gd name="connsiteX69" fmla="*/ 257579 w 608697"/>
                <a:gd name="connsiteY69" fmla="*/ 328314 h 542084"/>
                <a:gd name="connsiteX70" fmla="*/ 257579 w 608697"/>
                <a:gd name="connsiteY70" fmla="*/ 305373 h 542084"/>
                <a:gd name="connsiteX71" fmla="*/ 246017 w 608697"/>
                <a:gd name="connsiteY71" fmla="*/ 293828 h 542084"/>
                <a:gd name="connsiteX72" fmla="*/ 263397 w 608697"/>
                <a:gd name="connsiteY72" fmla="*/ 157149 h 542084"/>
                <a:gd name="connsiteX73" fmla="*/ 345301 w 608697"/>
                <a:gd name="connsiteY73" fmla="*/ 157149 h 542084"/>
                <a:gd name="connsiteX74" fmla="*/ 374766 w 608697"/>
                <a:gd name="connsiteY74" fmla="*/ 186570 h 542084"/>
                <a:gd name="connsiteX75" fmla="*/ 374766 w 608697"/>
                <a:gd name="connsiteY75" fmla="*/ 224483 h 542084"/>
                <a:gd name="connsiteX76" fmla="*/ 386999 w 608697"/>
                <a:gd name="connsiteY76" fmla="*/ 227462 h 542084"/>
                <a:gd name="connsiteX77" fmla="*/ 553939 w 608697"/>
                <a:gd name="connsiteY77" fmla="*/ 431326 h 542084"/>
                <a:gd name="connsiteX78" fmla="*/ 523132 w 608697"/>
                <a:gd name="connsiteY78" fmla="*/ 524729 h 542084"/>
                <a:gd name="connsiteX79" fmla="*/ 443019 w 608697"/>
                <a:gd name="connsiteY79" fmla="*/ 542084 h 542084"/>
                <a:gd name="connsiteX80" fmla="*/ 165680 w 608697"/>
                <a:gd name="connsiteY80" fmla="*/ 542084 h 542084"/>
                <a:gd name="connsiteX81" fmla="*/ 85566 w 608697"/>
                <a:gd name="connsiteY81" fmla="*/ 524729 h 542084"/>
                <a:gd name="connsiteX82" fmla="*/ 54759 w 608697"/>
                <a:gd name="connsiteY82" fmla="*/ 431326 h 542084"/>
                <a:gd name="connsiteX83" fmla="*/ 221700 w 608697"/>
                <a:gd name="connsiteY83" fmla="*/ 227462 h 542084"/>
                <a:gd name="connsiteX84" fmla="*/ 233933 w 608697"/>
                <a:gd name="connsiteY84" fmla="*/ 224483 h 542084"/>
                <a:gd name="connsiteX85" fmla="*/ 233933 w 608697"/>
                <a:gd name="connsiteY85" fmla="*/ 186570 h 542084"/>
                <a:gd name="connsiteX86" fmla="*/ 263397 w 608697"/>
                <a:gd name="connsiteY86" fmla="*/ 157149 h 542084"/>
                <a:gd name="connsiteX87" fmla="*/ 304349 w 608697"/>
                <a:gd name="connsiteY87" fmla="*/ 0 h 542084"/>
                <a:gd name="connsiteX88" fmla="*/ 608697 w 608697"/>
                <a:gd name="connsiteY88" fmla="*/ 131760 h 542084"/>
                <a:gd name="connsiteX89" fmla="*/ 608697 w 608697"/>
                <a:gd name="connsiteY89" fmla="*/ 158127 h 542084"/>
                <a:gd name="connsiteX90" fmla="*/ 548051 w 608697"/>
                <a:gd name="connsiteY90" fmla="*/ 218682 h 542084"/>
                <a:gd name="connsiteX91" fmla="*/ 463087 w 608697"/>
                <a:gd name="connsiteY91" fmla="*/ 218682 h 542084"/>
                <a:gd name="connsiteX92" fmla="*/ 402441 w 608697"/>
                <a:gd name="connsiteY92" fmla="*/ 158127 h 542084"/>
                <a:gd name="connsiteX93" fmla="*/ 402441 w 608697"/>
                <a:gd name="connsiteY93" fmla="*/ 131760 h 542084"/>
                <a:gd name="connsiteX94" fmla="*/ 402516 w 608697"/>
                <a:gd name="connsiteY94" fmla="*/ 129898 h 542084"/>
                <a:gd name="connsiteX95" fmla="*/ 206181 w 608697"/>
                <a:gd name="connsiteY95" fmla="*/ 129898 h 542084"/>
                <a:gd name="connsiteX96" fmla="*/ 206256 w 608697"/>
                <a:gd name="connsiteY96" fmla="*/ 131760 h 542084"/>
                <a:gd name="connsiteX97" fmla="*/ 206256 w 608697"/>
                <a:gd name="connsiteY97" fmla="*/ 158127 h 542084"/>
                <a:gd name="connsiteX98" fmla="*/ 145610 w 608697"/>
                <a:gd name="connsiteY98" fmla="*/ 218682 h 542084"/>
                <a:gd name="connsiteX99" fmla="*/ 60646 w 608697"/>
                <a:gd name="connsiteY99" fmla="*/ 218682 h 542084"/>
                <a:gd name="connsiteX100" fmla="*/ 0 w 608697"/>
                <a:gd name="connsiteY100" fmla="*/ 158127 h 542084"/>
                <a:gd name="connsiteX101" fmla="*/ 0 w 608697"/>
                <a:gd name="connsiteY101" fmla="*/ 131760 h 542084"/>
                <a:gd name="connsiteX102" fmla="*/ 304349 w 608697"/>
                <a:gd name="connsiteY102" fmla="*/ 0 h 542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608697" h="542084">
                  <a:moveTo>
                    <a:pt x="362681" y="433337"/>
                  </a:moveTo>
                  <a:cubicBezTo>
                    <a:pt x="356341" y="433337"/>
                    <a:pt x="351119" y="438476"/>
                    <a:pt x="351119" y="444882"/>
                  </a:cubicBezTo>
                  <a:lnTo>
                    <a:pt x="351119" y="467823"/>
                  </a:lnTo>
                  <a:cubicBezTo>
                    <a:pt x="351119" y="474229"/>
                    <a:pt x="356341" y="479368"/>
                    <a:pt x="362681" y="479368"/>
                  </a:cubicBezTo>
                  <a:lnTo>
                    <a:pt x="385656" y="479368"/>
                  </a:lnTo>
                  <a:cubicBezTo>
                    <a:pt x="392071" y="479368"/>
                    <a:pt x="397218" y="474229"/>
                    <a:pt x="397218" y="467823"/>
                  </a:cubicBezTo>
                  <a:lnTo>
                    <a:pt x="397218" y="444882"/>
                  </a:lnTo>
                  <a:cubicBezTo>
                    <a:pt x="397218" y="438476"/>
                    <a:pt x="392071" y="433337"/>
                    <a:pt x="385656" y="433337"/>
                  </a:cubicBezTo>
                  <a:close/>
                  <a:moveTo>
                    <a:pt x="292862" y="433337"/>
                  </a:moveTo>
                  <a:cubicBezTo>
                    <a:pt x="286447" y="433337"/>
                    <a:pt x="281300" y="438476"/>
                    <a:pt x="281300" y="444882"/>
                  </a:cubicBezTo>
                  <a:lnTo>
                    <a:pt x="281300" y="467823"/>
                  </a:lnTo>
                  <a:cubicBezTo>
                    <a:pt x="281300" y="474229"/>
                    <a:pt x="286447" y="479368"/>
                    <a:pt x="292862" y="479368"/>
                  </a:cubicBezTo>
                  <a:lnTo>
                    <a:pt x="315837" y="479368"/>
                  </a:lnTo>
                  <a:cubicBezTo>
                    <a:pt x="322252" y="479368"/>
                    <a:pt x="327399" y="474229"/>
                    <a:pt x="327399" y="467823"/>
                  </a:cubicBezTo>
                  <a:lnTo>
                    <a:pt x="327399" y="444882"/>
                  </a:lnTo>
                  <a:cubicBezTo>
                    <a:pt x="327399" y="438476"/>
                    <a:pt x="322252" y="433337"/>
                    <a:pt x="315837" y="433337"/>
                  </a:cubicBezTo>
                  <a:close/>
                  <a:moveTo>
                    <a:pt x="222968" y="433337"/>
                  </a:moveTo>
                  <a:cubicBezTo>
                    <a:pt x="216627" y="433337"/>
                    <a:pt x="211480" y="438476"/>
                    <a:pt x="211480" y="444882"/>
                  </a:cubicBezTo>
                  <a:lnTo>
                    <a:pt x="211480" y="467823"/>
                  </a:lnTo>
                  <a:cubicBezTo>
                    <a:pt x="211480" y="474229"/>
                    <a:pt x="216627" y="479368"/>
                    <a:pt x="222968" y="479368"/>
                  </a:cubicBezTo>
                  <a:lnTo>
                    <a:pt x="246017" y="479368"/>
                  </a:lnTo>
                  <a:cubicBezTo>
                    <a:pt x="252358" y="479368"/>
                    <a:pt x="257579" y="474229"/>
                    <a:pt x="257579" y="467823"/>
                  </a:cubicBezTo>
                  <a:lnTo>
                    <a:pt x="257579" y="444882"/>
                  </a:lnTo>
                  <a:cubicBezTo>
                    <a:pt x="257579" y="438476"/>
                    <a:pt x="252358" y="433337"/>
                    <a:pt x="246017" y="433337"/>
                  </a:cubicBezTo>
                  <a:close/>
                  <a:moveTo>
                    <a:pt x="362681" y="363545"/>
                  </a:moveTo>
                  <a:cubicBezTo>
                    <a:pt x="356341" y="363545"/>
                    <a:pt x="351119" y="368759"/>
                    <a:pt x="351119" y="375090"/>
                  </a:cubicBezTo>
                  <a:lnTo>
                    <a:pt x="351119" y="398106"/>
                  </a:lnTo>
                  <a:cubicBezTo>
                    <a:pt x="351119" y="404437"/>
                    <a:pt x="356341" y="409651"/>
                    <a:pt x="362681" y="409651"/>
                  </a:cubicBezTo>
                  <a:lnTo>
                    <a:pt x="385656" y="409651"/>
                  </a:lnTo>
                  <a:cubicBezTo>
                    <a:pt x="392071" y="409651"/>
                    <a:pt x="397218" y="404437"/>
                    <a:pt x="397218" y="398106"/>
                  </a:cubicBezTo>
                  <a:lnTo>
                    <a:pt x="397218" y="375090"/>
                  </a:lnTo>
                  <a:cubicBezTo>
                    <a:pt x="397218" y="368759"/>
                    <a:pt x="392071" y="363545"/>
                    <a:pt x="385656" y="363545"/>
                  </a:cubicBezTo>
                  <a:close/>
                  <a:moveTo>
                    <a:pt x="292862" y="363545"/>
                  </a:moveTo>
                  <a:cubicBezTo>
                    <a:pt x="286447" y="363545"/>
                    <a:pt x="281300" y="368759"/>
                    <a:pt x="281300" y="375090"/>
                  </a:cubicBezTo>
                  <a:lnTo>
                    <a:pt x="281300" y="398106"/>
                  </a:lnTo>
                  <a:cubicBezTo>
                    <a:pt x="281300" y="404437"/>
                    <a:pt x="286447" y="409651"/>
                    <a:pt x="292862" y="409651"/>
                  </a:cubicBezTo>
                  <a:lnTo>
                    <a:pt x="315837" y="409651"/>
                  </a:lnTo>
                  <a:cubicBezTo>
                    <a:pt x="322252" y="409651"/>
                    <a:pt x="327399" y="404437"/>
                    <a:pt x="327399" y="398106"/>
                  </a:cubicBezTo>
                  <a:lnTo>
                    <a:pt x="327399" y="375090"/>
                  </a:lnTo>
                  <a:cubicBezTo>
                    <a:pt x="327399" y="368759"/>
                    <a:pt x="322252" y="363545"/>
                    <a:pt x="315837" y="363545"/>
                  </a:cubicBezTo>
                  <a:close/>
                  <a:moveTo>
                    <a:pt x="222968" y="363545"/>
                  </a:moveTo>
                  <a:cubicBezTo>
                    <a:pt x="216627" y="363545"/>
                    <a:pt x="211480" y="368759"/>
                    <a:pt x="211480" y="375090"/>
                  </a:cubicBezTo>
                  <a:lnTo>
                    <a:pt x="211480" y="398106"/>
                  </a:lnTo>
                  <a:cubicBezTo>
                    <a:pt x="211480" y="404437"/>
                    <a:pt x="216627" y="409651"/>
                    <a:pt x="222968" y="409651"/>
                  </a:cubicBezTo>
                  <a:lnTo>
                    <a:pt x="246017" y="409651"/>
                  </a:lnTo>
                  <a:cubicBezTo>
                    <a:pt x="252358" y="409651"/>
                    <a:pt x="257579" y="404437"/>
                    <a:pt x="257579" y="398106"/>
                  </a:cubicBezTo>
                  <a:lnTo>
                    <a:pt x="257579" y="375090"/>
                  </a:lnTo>
                  <a:cubicBezTo>
                    <a:pt x="257579" y="368759"/>
                    <a:pt x="252358" y="363545"/>
                    <a:pt x="246017" y="363545"/>
                  </a:cubicBezTo>
                  <a:close/>
                  <a:moveTo>
                    <a:pt x="362681" y="293828"/>
                  </a:moveTo>
                  <a:cubicBezTo>
                    <a:pt x="356341" y="293828"/>
                    <a:pt x="351119" y="298967"/>
                    <a:pt x="351119" y="305373"/>
                  </a:cubicBezTo>
                  <a:lnTo>
                    <a:pt x="351119" y="328314"/>
                  </a:lnTo>
                  <a:cubicBezTo>
                    <a:pt x="351119" y="334720"/>
                    <a:pt x="356341" y="339859"/>
                    <a:pt x="362681" y="339859"/>
                  </a:cubicBezTo>
                  <a:lnTo>
                    <a:pt x="385656" y="339859"/>
                  </a:lnTo>
                  <a:cubicBezTo>
                    <a:pt x="392071" y="339859"/>
                    <a:pt x="397218" y="334720"/>
                    <a:pt x="397218" y="328314"/>
                  </a:cubicBezTo>
                  <a:lnTo>
                    <a:pt x="397218" y="305373"/>
                  </a:lnTo>
                  <a:cubicBezTo>
                    <a:pt x="397218" y="298967"/>
                    <a:pt x="392071" y="293828"/>
                    <a:pt x="385656" y="293828"/>
                  </a:cubicBezTo>
                  <a:close/>
                  <a:moveTo>
                    <a:pt x="292862" y="293828"/>
                  </a:moveTo>
                  <a:cubicBezTo>
                    <a:pt x="286447" y="293828"/>
                    <a:pt x="281300" y="298967"/>
                    <a:pt x="281300" y="305373"/>
                  </a:cubicBezTo>
                  <a:lnTo>
                    <a:pt x="281300" y="328314"/>
                  </a:lnTo>
                  <a:cubicBezTo>
                    <a:pt x="281300" y="334720"/>
                    <a:pt x="286447" y="339859"/>
                    <a:pt x="292862" y="339859"/>
                  </a:cubicBezTo>
                  <a:lnTo>
                    <a:pt x="315837" y="339859"/>
                  </a:lnTo>
                  <a:cubicBezTo>
                    <a:pt x="322252" y="339859"/>
                    <a:pt x="327399" y="334720"/>
                    <a:pt x="327399" y="328314"/>
                  </a:cubicBezTo>
                  <a:lnTo>
                    <a:pt x="327399" y="305373"/>
                  </a:lnTo>
                  <a:cubicBezTo>
                    <a:pt x="327399" y="298967"/>
                    <a:pt x="322252" y="293828"/>
                    <a:pt x="315837" y="293828"/>
                  </a:cubicBezTo>
                  <a:close/>
                  <a:moveTo>
                    <a:pt x="222968" y="293828"/>
                  </a:moveTo>
                  <a:cubicBezTo>
                    <a:pt x="216627" y="293828"/>
                    <a:pt x="211480" y="298967"/>
                    <a:pt x="211480" y="305373"/>
                  </a:cubicBezTo>
                  <a:lnTo>
                    <a:pt x="211480" y="328314"/>
                  </a:lnTo>
                  <a:cubicBezTo>
                    <a:pt x="211480" y="334720"/>
                    <a:pt x="216627" y="339859"/>
                    <a:pt x="222968" y="339859"/>
                  </a:cubicBezTo>
                  <a:lnTo>
                    <a:pt x="246017" y="339859"/>
                  </a:lnTo>
                  <a:cubicBezTo>
                    <a:pt x="252358" y="339859"/>
                    <a:pt x="257579" y="334720"/>
                    <a:pt x="257579" y="328314"/>
                  </a:cubicBezTo>
                  <a:lnTo>
                    <a:pt x="257579" y="305373"/>
                  </a:lnTo>
                  <a:cubicBezTo>
                    <a:pt x="257579" y="298967"/>
                    <a:pt x="252358" y="293828"/>
                    <a:pt x="246017" y="293828"/>
                  </a:cubicBezTo>
                  <a:close/>
                  <a:moveTo>
                    <a:pt x="263397" y="157149"/>
                  </a:moveTo>
                  <a:lnTo>
                    <a:pt x="345301" y="157149"/>
                  </a:lnTo>
                  <a:cubicBezTo>
                    <a:pt x="361562" y="157149"/>
                    <a:pt x="374766" y="170407"/>
                    <a:pt x="374766" y="186570"/>
                  </a:cubicBezTo>
                  <a:lnTo>
                    <a:pt x="374766" y="224483"/>
                  </a:lnTo>
                  <a:lnTo>
                    <a:pt x="386999" y="227462"/>
                  </a:lnTo>
                  <a:cubicBezTo>
                    <a:pt x="537678" y="264406"/>
                    <a:pt x="553939" y="382315"/>
                    <a:pt x="553939" y="431326"/>
                  </a:cubicBezTo>
                  <a:cubicBezTo>
                    <a:pt x="553939" y="478400"/>
                    <a:pt x="543869" y="509013"/>
                    <a:pt x="523132" y="524729"/>
                  </a:cubicBezTo>
                  <a:cubicBezTo>
                    <a:pt x="502992" y="539998"/>
                    <a:pt x="472781" y="542084"/>
                    <a:pt x="443019" y="542084"/>
                  </a:cubicBezTo>
                  <a:lnTo>
                    <a:pt x="165680" y="542084"/>
                  </a:lnTo>
                  <a:cubicBezTo>
                    <a:pt x="135917" y="542084"/>
                    <a:pt x="105707" y="539998"/>
                    <a:pt x="85566" y="524729"/>
                  </a:cubicBezTo>
                  <a:cubicBezTo>
                    <a:pt x="64829" y="509013"/>
                    <a:pt x="54759" y="478400"/>
                    <a:pt x="54759" y="431326"/>
                  </a:cubicBezTo>
                  <a:cubicBezTo>
                    <a:pt x="54759" y="382315"/>
                    <a:pt x="71021" y="264406"/>
                    <a:pt x="221700" y="227462"/>
                  </a:cubicBezTo>
                  <a:lnTo>
                    <a:pt x="233933" y="224483"/>
                  </a:lnTo>
                  <a:lnTo>
                    <a:pt x="233933" y="186570"/>
                  </a:lnTo>
                  <a:cubicBezTo>
                    <a:pt x="233933" y="170407"/>
                    <a:pt x="247136" y="157149"/>
                    <a:pt x="263397" y="157149"/>
                  </a:cubicBezTo>
                  <a:close/>
                  <a:moveTo>
                    <a:pt x="304349" y="0"/>
                  </a:moveTo>
                  <a:cubicBezTo>
                    <a:pt x="499341" y="0"/>
                    <a:pt x="608697" y="60555"/>
                    <a:pt x="608697" y="131760"/>
                  </a:cubicBezTo>
                  <a:lnTo>
                    <a:pt x="608697" y="158127"/>
                  </a:lnTo>
                  <a:cubicBezTo>
                    <a:pt x="608697" y="191570"/>
                    <a:pt x="581545" y="218682"/>
                    <a:pt x="548051" y="218682"/>
                  </a:cubicBezTo>
                  <a:lnTo>
                    <a:pt x="463087" y="218682"/>
                  </a:lnTo>
                  <a:cubicBezTo>
                    <a:pt x="429594" y="218682"/>
                    <a:pt x="402441" y="191570"/>
                    <a:pt x="402441" y="158127"/>
                  </a:cubicBezTo>
                  <a:lnTo>
                    <a:pt x="402441" y="131760"/>
                  </a:lnTo>
                  <a:cubicBezTo>
                    <a:pt x="402441" y="131165"/>
                    <a:pt x="402516" y="130569"/>
                    <a:pt x="402516" y="129898"/>
                  </a:cubicBezTo>
                  <a:lnTo>
                    <a:pt x="206181" y="129898"/>
                  </a:lnTo>
                  <a:cubicBezTo>
                    <a:pt x="206181" y="130569"/>
                    <a:pt x="206256" y="131165"/>
                    <a:pt x="206256" y="131760"/>
                  </a:cubicBezTo>
                  <a:lnTo>
                    <a:pt x="206256" y="158127"/>
                  </a:lnTo>
                  <a:cubicBezTo>
                    <a:pt x="206256" y="191570"/>
                    <a:pt x="179103" y="218682"/>
                    <a:pt x="145610" y="218682"/>
                  </a:cubicBezTo>
                  <a:lnTo>
                    <a:pt x="60646" y="218682"/>
                  </a:lnTo>
                  <a:cubicBezTo>
                    <a:pt x="27152" y="218682"/>
                    <a:pt x="0" y="191570"/>
                    <a:pt x="0" y="158127"/>
                  </a:cubicBezTo>
                  <a:lnTo>
                    <a:pt x="0" y="131760"/>
                  </a:lnTo>
                  <a:cubicBezTo>
                    <a:pt x="0" y="60480"/>
                    <a:pt x="109357" y="0"/>
                    <a:pt x="304349" y="0"/>
                  </a:cubicBez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6" name="直接连接符 15"/>
          <p:cNvCxnSpPr>
            <a:stCxn id="12" idx="77"/>
            <a:endCxn id="60" idx="2"/>
          </p:cNvCxnSpPr>
          <p:nvPr/>
        </p:nvCxnSpPr>
        <p:spPr>
          <a:xfrm>
            <a:off x="2163540" y="3152070"/>
            <a:ext cx="1112582" cy="9300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a:stCxn id="14" idx="77"/>
            <a:endCxn id="64" idx="3"/>
          </p:cNvCxnSpPr>
          <p:nvPr/>
        </p:nvCxnSpPr>
        <p:spPr>
          <a:xfrm flipV="1">
            <a:off x="2159471" y="4455923"/>
            <a:ext cx="1131530" cy="26692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1302765" y="3845661"/>
            <a:ext cx="199029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a:stCxn id="37" idx="65"/>
            <a:endCxn id="50" idx="6"/>
          </p:cNvCxnSpPr>
          <p:nvPr/>
        </p:nvCxnSpPr>
        <p:spPr>
          <a:xfrm flipH="1">
            <a:off x="8919317" y="3061801"/>
            <a:ext cx="1057350" cy="18327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8919317" y="3829981"/>
            <a:ext cx="199029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a:stCxn id="39" idx="41"/>
            <a:endCxn id="54" idx="6"/>
          </p:cNvCxnSpPr>
          <p:nvPr/>
        </p:nvCxnSpPr>
        <p:spPr>
          <a:xfrm flipH="1" flipV="1">
            <a:off x="8919317" y="4420002"/>
            <a:ext cx="1053281" cy="26152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a:stCxn id="60" idx="5"/>
            <a:endCxn id="66" idx="2"/>
          </p:cNvCxnSpPr>
          <p:nvPr/>
        </p:nvCxnSpPr>
        <p:spPr>
          <a:xfrm>
            <a:off x="3362843" y="3280996"/>
            <a:ext cx="623350" cy="25781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a:endCxn id="78" idx="2"/>
          </p:cNvCxnSpPr>
          <p:nvPr/>
        </p:nvCxnSpPr>
        <p:spPr>
          <a:xfrm>
            <a:off x="4087793" y="3572170"/>
            <a:ext cx="1604091" cy="55410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a:endCxn id="81" idx="3"/>
          </p:cNvCxnSpPr>
          <p:nvPr/>
        </p:nvCxnSpPr>
        <p:spPr>
          <a:xfrm flipV="1">
            <a:off x="5782971" y="3574728"/>
            <a:ext cx="633863" cy="56950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a:stCxn id="81" idx="6"/>
            <a:endCxn id="45" idx="2"/>
          </p:cNvCxnSpPr>
          <p:nvPr/>
        </p:nvCxnSpPr>
        <p:spPr>
          <a:xfrm flipV="1">
            <a:off x="6503555" y="3245075"/>
            <a:ext cx="1604091" cy="29373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a:endCxn id="42" idx="3"/>
          </p:cNvCxnSpPr>
          <p:nvPr/>
        </p:nvCxnSpPr>
        <p:spPr>
          <a:xfrm>
            <a:off x="8210527" y="3277545"/>
            <a:ext cx="607190" cy="55243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íşlïḍè"/>
          <p:cNvSpPr txBox="1"/>
          <p:nvPr/>
        </p:nvSpPr>
        <p:spPr>
          <a:xfrm>
            <a:off x="1796993" y="3417144"/>
            <a:ext cx="1058779" cy="442336"/>
          </a:xfrm>
          <a:prstGeom prst="rect">
            <a:avLst/>
          </a:prstGeom>
          <a:noFill/>
        </p:spPr>
        <p:txBody>
          <a:bodyPr wrap="square" lIns="91440" tIns="45720" rIns="91440" bIns="45720" anchor="ctr">
            <a:noAutofit/>
          </a:bodyPr>
          <a:lstStyle/>
          <a:p>
            <a:pPr algn="ctr"/>
            <a:r>
              <a:rPr lang="zh-CN" altLang="en-US" b="1" dirty="0"/>
              <a:t>用户线</a:t>
            </a:r>
            <a:endParaRPr lang="en-US" altLang="zh-CN" b="1" dirty="0"/>
          </a:p>
        </p:txBody>
      </p:sp>
      <p:sp>
        <p:nvSpPr>
          <p:cNvPr id="28" name="íşlïḍè"/>
          <p:cNvSpPr txBox="1"/>
          <p:nvPr/>
        </p:nvSpPr>
        <p:spPr>
          <a:xfrm>
            <a:off x="9020917" y="3417144"/>
            <a:ext cx="1058779" cy="442336"/>
          </a:xfrm>
          <a:prstGeom prst="rect">
            <a:avLst/>
          </a:prstGeom>
          <a:noFill/>
        </p:spPr>
        <p:txBody>
          <a:bodyPr wrap="square" lIns="91440" tIns="45720" rIns="91440" bIns="45720" anchor="ctr">
            <a:noAutofit/>
          </a:bodyPr>
          <a:lstStyle/>
          <a:p>
            <a:pPr algn="ctr"/>
            <a:r>
              <a:rPr lang="zh-CN" altLang="en-US" b="1" dirty="0"/>
              <a:t>用户线</a:t>
            </a:r>
            <a:endParaRPr lang="en-US" altLang="zh-CN" b="1" dirty="0"/>
          </a:p>
        </p:txBody>
      </p:sp>
      <p:sp>
        <p:nvSpPr>
          <p:cNvPr id="29" name="íşlïḍè"/>
          <p:cNvSpPr txBox="1"/>
          <p:nvPr/>
        </p:nvSpPr>
        <p:spPr>
          <a:xfrm rot="1189986">
            <a:off x="4356408" y="3379880"/>
            <a:ext cx="1058779" cy="442336"/>
          </a:xfrm>
          <a:prstGeom prst="rect">
            <a:avLst/>
          </a:prstGeom>
          <a:noFill/>
        </p:spPr>
        <p:txBody>
          <a:bodyPr wrap="square" lIns="91440" tIns="45720" rIns="91440" bIns="45720" anchor="ctr">
            <a:noAutofit/>
          </a:bodyPr>
          <a:lstStyle/>
          <a:p>
            <a:pPr algn="ctr"/>
            <a:r>
              <a:rPr lang="zh-CN" altLang="en-US" b="1" dirty="0"/>
              <a:t>中继线</a:t>
            </a:r>
            <a:endParaRPr lang="en-US" altLang="zh-CN" b="1" dirty="0"/>
          </a:p>
        </p:txBody>
      </p:sp>
      <p:sp>
        <p:nvSpPr>
          <p:cNvPr id="30" name="íşlïḍè"/>
          <p:cNvSpPr txBox="1"/>
          <p:nvPr/>
        </p:nvSpPr>
        <p:spPr>
          <a:xfrm rot="20907398">
            <a:off x="6703311" y="2947780"/>
            <a:ext cx="1058779" cy="442336"/>
          </a:xfrm>
          <a:prstGeom prst="rect">
            <a:avLst/>
          </a:prstGeom>
          <a:noFill/>
        </p:spPr>
        <p:txBody>
          <a:bodyPr wrap="square" lIns="91440" tIns="45720" rIns="91440" bIns="45720" anchor="ctr">
            <a:noAutofit/>
          </a:bodyPr>
          <a:lstStyle/>
          <a:p>
            <a:pPr algn="ctr"/>
            <a:r>
              <a:rPr lang="zh-CN" altLang="en-US" b="1" dirty="0"/>
              <a:t>中继线</a:t>
            </a:r>
            <a:endParaRPr lang="en-US" altLang="zh-CN" b="1" dirty="0"/>
          </a:p>
        </p:txBody>
      </p:sp>
      <p:sp>
        <p:nvSpPr>
          <p:cNvPr id="31" name="íşlïḍè"/>
          <p:cNvSpPr txBox="1"/>
          <p:nvPr/>
        </p:nvSpPr>
        <p:spPr>
          <a:xfrm>
            <a:off x="1407822" y="2848425"/>
            <a:ext cx="360064" cy="442336"/>
          </a:xfrm>
          <a:prstGeom prst="rect">
            <a:avLst/>
          </a:prstGeom>
          <a:noFill/>
        </p:spPr>
        <p:txBody>
          <a:bodyPr wrap="square" lIns="91440" tIns="45720" rIns="91440" bIns="45720" anchor="ctr">
            <a:noAutofit/>
          </a:bodyPr>
          <a:lstStyle/>
          <a:p>
            <a:pPr algn="ctr"/>
            <a:r>
              <a:rPr lang="en-US" altLang="zh-CN" b="1" dirty="0"/>
              <a:t>A</a:t>
            </a:r>
            <a:endParaRPr lang="en-US" altLang="zh-CN" b="1" dirty="0"/>
          </a:p>
        </p:txBody>
      </p:sp>
      <p:sp>
        <p:nvSpPr>
          <p:cNvPr id="32" name="íşlïḍè"/>
          <p:cNvSpPr txBox="1"/>
          <p:nvPr/>
        </p:nvSpPr>
        <p:spPr>
          <a:xfrm>
            <a:off x="681726" y="3624493"/>
            <a:ext cx="360064" cy="442336"/>
          </a:xfrm>
          <a:prstGeom prst="rect">
            <a:avLst/>
          </a:prstGeom>
          <a:noFill/>
        </p:spPr>
        <p:txBody>
          <a:bodyPr wrap="square" lIns="91440" tIns="45720" rIns="91440" bIns="45720" anchor="ctr">
            <a:noAutofit/>
          </a:bodyPr>
          <a:lstStyle/>
          <a:p>
            <a:pPr algn="ctr"/>
            <a:r>
              <a:rPr lang="en-US" altLang="zh-CN" b="1" dirty="0"/>
              <a:t>B</a:t>
            </a:r>
            <a:endParaRPr lang="en-US" altLang="zh-CN" b="1" dirty="0"/>
          </a:p>
        </p:txBody>
      </p:sp>
      <p:sp>
        <p:nvSpPr>
          <p:cNvPr id="33" name="íşlïḍè"/>
          <p:cNvSpPr txBox="1"/>
          <p:nvPr/>
        </p:nvSpPr>
        <p:spPr>
          <a:xfrm>
            <a:off x="1407822" y="4387302"/>
            <a:ext cx="360064" cy="442336"/>
          </a:xfrm>
          <a:prstGeom prst="rect">
            <a:avLst/>
          </a:prstGeom>
          <a:noFill/>
        </p:spPr>
        <p:txBody>
          <a:bodyPr wrap="square" lIns="91440" tIns="45720" rIns="91440" bIns="45720" anchor="ctr">
            <a:noAutofit/>
          </a:bodyPr>
          <a:lstStyle/>
          <a:p>
            <a:pPr algn="ctr"/>
            <a:r>
              <a:rPr lang="en-US" altLang="zh-CN" b="1" dirty="0"/>
              <a:t>C</a:t>
            </a:r>
            <a:endParaRPr lang="en-US" altLang="zh-CN" b="1" dirty="0"/>
          </a:p>
        </p:txBody>
      </p:sp>
      <p:sp>
        <p:nvSpPr>
          <p:cNvPr id="34" name="íşlïḍè"/>
          <p:cNvSpPr txBox="1"/>
          <p:nvPr/>
        </p:nvSpPr>
        <p:spPr>
          <a:xfrm>
            <a:off x="10244835" y="2848425"/>
            <a:ext cx="360064" cy="442336"/>
          </a:xfrm>
          <a:prstGeom prst="rect">
            <a:avLst/>
          </a:prstGeom>
          <a:noFill/>
        </p:spPr>
        <p:txBody>
          <a:bodyPr wrap="square" lIns="91440" tIns="45720" rIns="91440" bIns="45720" anchor="ctr">
            <a:noAutofit/>
          </a:bodyPr>
          <a:lstStyle/>
          <a:p>
            <a:pPr algn="ctr"/>
            <a:r>
              <a:rPr lang="en-US" altLang="zh-CN" b="1" dirty="0"/>
              <a:t>D</a:t>
            </a:r>
            <a:endParaRPr lang="en-US" altLang="zh-CN" b="1" dirty="0"/>
          </a:p>
        </p:txBody>
      </p:sp>
      <p:sp>
        <p:nvSpPr>
          <p:cNvPr id="35" name="íşlïḍè"/>
          <p:cNvSpPr txBox="1"/>
          <p:nvPr/>
        </p:nvSpPr>
        <p:spPr>
          <a:xfrm>
            <a:off x="11128944" y="3624493"/>
            <a:ext cx="360064" cy="442336"/>
          </a:xfrm>
          <a:prstGeom prst="rect">
            <a:avLst/>
          </a:prstGeom>
          <a:noFill/>
        </p:spPr>
        <p:txBody>
          <a:bodyPr wrap="square" lIns="91440" tIns="45720" rIns="91440" bIns="45720" anchor="ctr">
            <a:noAutofit/>
          </a:bodyPr>
          <a:lstStyle/>
          <a:p>
            <a:pPr algn="ctr"/>
            <a:r>
              <a:rPr lang="en-US" altLang="zh-CN" b="1" dirty="0"/>
              <a:t>E</a:t>
            </a:r>
            <a:endParaRPr lang="en-US" altLang="zh-CN" b="1" dirty="0"/>
          </a:p>
        </p:txBody>
      </p:sp>
      <p:sp>
        <p:nvSpPr>
          <p:cNvPr id="36" name="íşlïḍè"/>
          <p:cNvSpPr txBox="1"/>
          <p:nvPr/>
        </p:nvSpPr>
        <p:spPr>
          <a:xfrm>
            <a:off x="10244835" y="4387302"/>
            <a:ext cx="360064" cy="442336"/>
          </a:xfrm>
          <a:prstGeom prst="rect">
            <a:avLst/>
          </a:prstGeom>
          <a:noFill/>
        </p:spPr>
        <p:txBody>
          <a:bodyPr wrap="square" lIns="91440" tIns="45720" rIns="91440" bIns="45720" anchor="ctr">
            <a:noAutofit/>
          </a:bodyPr>
          <a:lstStyle/>
          <a:p>
            <a:pPr algn="ctr"/>
            <a:r>
              <a:rPr lang="en-US" altLang="zh-CN" b="1" dirty="0"/>
              <a:t>F</a:t>
            </a:r>
            <a:endParaRPr lang="en-US" altLang="zh-CN" b="1" dirty="0"/>
          </a:p>
        </p:txBody>
      </p:sp>
      <p:pic>
        <p:nvPicPr>
          <p:cNvPr id="98" name="图形 97"/>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10258" y="2641048"/>
            <a:ext cx="1410625" cy="857089"/>
          </a:xfrm>
          <a:prstGeom prst="rect">
            <a:avLst/>
          </a:prstGeom>
        </p:spPr>
      </p:pic>
      <p:pic>
        <p:nvPicPr>
          <p:cNvPr id="99" name="图形 98"/>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313212" y="2497112"/>
            <a:ext cx="951216" cy="920029"/>
          </a:xfrm>
          <a:prstGeom prst="rect">
            <a:avLst/>
          </a:prstGeom>
        </p:spPr>
      </p:pic>
      <p:sp>
        <p:nvSpPr>
          <p:cNvPr id="101" name="文本框 100"/>
          <p:cNvSpPr txBox="1"/>
          <p:nvPr/>
        </p:nvSpPr>
        <p:spPr>
          <a:xfrm>
            <a:off x="1746498" y="5006308"/>
            <a:ext cx="8708849" cy="1422121"/>
          </a:xfrm>
          <a:prstGeom prst="rect">
            <a:avLst/>
          </a:prstGeom>
          <a:noFill/>
        </p:spPr>
        <p:txBody>
          <a:bodyPr wrap="square">
            <a:spAutoFit/>
          </a:bodyPr>
          <a:lstStyle/>
          <a:p>
            <a:pPr>
              <a:lnSpc>
                <a:spcPct val="150000"/>
              </a:lnSpc>
            </a:pPr>
            <a:r>
              <a:rPr lang="zh-CN" altLang="en-US" sz="2000" b="1" dirty="0">
                <a:solidFill>
                  <a:schemeClr val="accent1">
                    <a:lumMod val="75000"/>
                  </a:schemeClr>
                </a:solidFill>
              </a:rPr>
              <a:t>        计算机之间的数据传送是突发式</a:t>
            </a:r>
            <a:r>
              <a:rPr lang="zh-CN" altLang="en-US" sz="2000" b="1" dirty="0"/>
              <a:t>的，当</a:t>
            </a:r>
            <a:r>
              <a:rPr lang="zh-CN" altLang="en-US" sz="2000" b="1" dirty="0">
                <a:solidFill>
                  <a:schemeClr val="accent1">
                    <a:lumMod val="75000"/>
                  </a:schemeClr>
                </a:solidFill>
              </a:rPr>
              <a:t>使用电路交换</a:t>
            </a:r>
            <a:r>
              <a:rPr lang="zh-CN" altLang="en-US" sz="2000" b="1" dirty="0"/>
              <a:t>来传送计算机数据时，其</a:t>
            </a:r>
            <a:r>
              <a:rPr lang="zh-CN" altLang="en-US" sz="2000" b="1" dirty="0">
                <a:solidFill>
                  <a:schemeClr val="accent1">
                    <a:lumMod val="75000"/>
                  </a:schemeClr>
                </a:solidFill>
              </a:rPr>
              <a:t>线路的传输效率一般都会很低</a:t>
            </a:r>
            <a:r>
              <a:rPr lang="zh-CN" altLang="en-US" sz="2000" b="1" dirty="0"/>
              <a:t>，线路上真正用来传送数据的时间往往不到10%甚至1%。</a:t>
            </a:r>
            <a:endParaRPr lang="zh-CN" altLang="en-US" sz="2000" b="1" dirty="0"/>
          </a:p>
        </p:txBody>
      </p:sp>
    </p:spTree>
    <p:custDataLst>
      <p:tags r:id="rId6"/>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99"/>
                                        </p:tgtEl>
                                        <p:attrNameLst>
                                          <p:attrName>style.visibility</p:attrName>
                                        </p:attrNameLst>
                                      </p:cBhvr>
                                      <p:to>
                                        <p:strVal val="visible"/>
                                      </p:to>
                                    </p:set>
                                    <p:anim calcmode="lin" valueType="num">
                                      <p:cBhvr>
                                        <p:cTn id="7" dur="500" fill="hold"/>
                                        <p:tgtEl>
                                          <p:spTgt spid="99"/>
                                        </p:tgtEl>
                                        <p:attrNameLst>
                                          <p:attrName>ppt_w</p:attrName>
                                        </p:attrNameLst>
                                      </p:cBhvr>
                                      <p:tavLst>
                                        <p:tav tm="0">
                                          <p:val>
                                            <p:fltVal val="0"/>
                                          </p:val>
                                        </p:tav>
                                        <p:tav tm="100000">
                                          <p:val>
                                            <p:strVal val="#ppt_w"/>
                                          </p:val>
                                        </p:tav>
                                      </p:tavLst>
                                    </p:anim>
                                    <p:anim calcmode="lin" valueType="num">
                                      <p:cBhvr>
                                        <p:cTn id="8" dur="500" fill="hold"/>
                                        <p:tgtEl>
                                          <p:spTgt spid="99"/>
                                        </p:tgtEl>
                                        <p:attrNameLst>
                                          <p:attrName>ppt_h</p:attrName>
                                        </p:attrNameLst>
                                      </p:cBhvr>
                                      <p:tavLst>
                                        <p:tav tm="0">
                                          <p:val>
                                            <p:fltVal val="0"/>
                                          </p:val>
                                        </p:tav>
                                        <p:tav tm="100000">
                                          <p:val>
                                            <p:strVal val="#ppt_h"/>
                                          </p:val>
                                        </p:tav>
                                      </p:tavLst>
                                    </p:anim>
                                    <p:animEffect transition="in" filter="fade">
                                      <p:cBhvr>
                                        <p:cTn id="9" dur="500"/>
                                        <p:tgtEl>
                                          <p:spTgt spid="99"/>
                                        </p:tgtEl>
                                      </p:cBhvr>
                                    </p:animEffect>
                                  </p:childTnLst>
                                </p:cTn>
                              </p:par>
                              <p:par>
                                <p:cTn id="10" presetID="53" presetClass="entr" presetSubtype="16" fill="hold" nodeType="withEffect">
                                  <p:stCondLst>
                                    <p:cond delay="0"/>
                                  </p:stCondLst>
                                  <p:childTnLst>
                                    <p:set>
                                      <p:cBhvr>
                                        <p:cTn id="11" dur="1" fill="hold">
                                          <p:stCondLst>
                                            <p:cond delay="0"/>
                                          </p:stCondLst>
                                        </p:cTn>
                                        <p:tgtEl>
                                          <p:spTgt spid="98"/>
                                        </p:tgtEl>
                                        <p:attrNameLst>
                                          <p:attrName>style.visibility</p:attrName>
                                        </p:attrNameLst>
                                      </p:cBhvr>
                                      <p:to>
                                        <p:strVal val="visible"/>
                                      </p:to>
                                    </p:set>
                                    <p:anim calcmode="lin" valueType="num">
                                      <p:cBhvr>
                                        <p:cTn id="12" dur="500" fill="hold"/>
                                        <p:tgtEl>
                                          <p:spTgt spid="98"/>
                                        </p:tgtEl>
                                        <p:attrNameLst>
                                          <p:attrName>ppt_w</p:attrName>
                                        </p:attrNameLst>
                                      </p:cBhvr>
                                      <p:tavLst>
                                        <p:tav tm="0">
                                          <p:val>
                                            <p:fltVal val="0"/>
                                          </p:val>
                                        </p:tav>
                                        <p:tav tm="100000">
                                          <p:val>
                                            <p:strVal val="#ppt_w"/>
                                          </p:val>
                                        </p:tav>
                                      </p:tavLst>
                                    </p:anim>
                                    <p:anim calcmode="lin" valueType="num">
                                      <p:cBhvr>
                                        <p:cTn id="13" dur="500" fill="hold"/>
                                        <p:tgtEl>
                                          <p:spTgt spid="98"/>
                                        </p:tgtEl>
                                        <p:attrNameLst>
                                          <p:attrName>ppt_h</p:attrName>
                                        </p:attrNameLst>
                                      </p:cBhvr>
                                      <p:tavLst>
                                        <p:tav tm="0">
                                          <p:val>
                                            <p:fltVal val="0"/>
                                          </p:val>
                                        </p:tav>
                                        <p:tav tm="100000">
                                          <p:val>
                                            <p:strVal val="#ppt_h"/>
                                          </p:val>
                                        </p:tav>
                                      </p:tavLst>
                                    </p:anim>
                                    <p:animEffect transition="in" filter="fade">
                                      <p:cBhvr>
                                        <p:cTn id="14" dur="500"/>
                                        <p:tgtEl>
                                          <p:spTgt spid="98"/>
                                        </p:tgtEl>
                                      </p:cBhvr>
                                    </p:animEffec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1000"/>
                                        <p:tgtEl>
                                          <p:spTgt spid="7"/>
                                        </p:tgtEl>
                                      </p:cBhvr>
                                    </p:animEffect>
                                    <p:anim calcmode="lin" valueType="num">
                                      <p:cBhvr>
                                        <p:cTn id="20" dur="1000" fill="hold"/>
                                        <p:tgtEl>
                                          <p:spTgt spid="7"/>
                                        </p:tgtEl>
                                        <p:attrNameLst>
                                          <p:attrName>ppt_x</p:attrName>
                                        </p:attrNameLst>
                                      </p:cBhvr>
                                      <p:tavLst>
                                        <p:tav tm="0">
                                          <p:val>
                                            <p:strVal val="#ppt_x"/>
                                          </p:val>
                                        </p:tav>
                                        <p:tav tm="100000">
                                          <p:val>
                                            <p:strVal val="#ppt_x"/>
                                          </p:val>
                                        </p:tav>
                                      </p:tavLst>
                                    </p:anim>
                                    <p:anim calcmode="lin" valueType="num">
                                      <p:cBhvr>
                                        <p:cTn id="21"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15" presetClass="entr" presetSubtype="0" fill="hold" grpId="0" nodeType="clickEffect">
                                  <p:stCondLst>
                                    <p:cond delay="0"/>
                                  </p:stCondLst>
                                  <p:childTnLst>
                                    <p:set>
                                      <p:cBhvr>
                                        <p:cTn id="25" dur="1" fill="hold">
                                          <p:stCondLst>
                                            <p:cond delay="0"/>
                                          </p:stCondLst>
                                        </p:cTn>
                                        <p:tgtEl>
                                          <p:spTgt spid="101"/>
                                        </p:tgtEl>
                                        <p:attrNameLst>
                                          <p:attrName>style.visibility</p:attrName>
                                        </p:attrNameLst>
                                      </p:cBhvr>
                                      <p:to>
                                        <p:strVal val="visible"/>
                                      </p:to>
                                    </p:set>
                                    <p:anim calcmode="lin" valueType="num">
                                      <p:cBhvr>
                                        <p:cTn id="26" dur="1000" fill="hold"/>
                                        <p:tgtEl>
                                          <p:spTgt spid="101"/>
                                        </p:tgtEl>
                                        <p:attrNameLst>
                                          <p:attrName>ppt_w</p:attrName>
                                        </p:attrNameLst>
                                      </p:cBhvr>
                                      <p:tavLst>
                                        <p:tav tm="0">
                                          <p:val>
                                            <p:fltVal val="0"/>
                                          </p:val>
                                        </p:tav>
                                        <p:tav tm="100000">
                                          <p:val>
                                            <p:strVal val="#ppt_w"/>
                                          </p:val>
                                        </p:tav>
                                      </p:tavLst>
                                    </p:anim>
                                    <p:anim calcmode="lin" valueType="num">
                                      <p:cBhvr>
                                        <p:cTn id="27" dur="1000" fill="hold"/>
                                        <p:tgtEl>
                                          <p:spTgt spid="101"/>
                                        </p:tgtEl>
                                        <p:attrNameLst>
                                          <p:attrName>ppt_h</p:attrName>
                                        </p:attrNameLst>
                                      </p:cBhvr>
                                      <p:tavLst>
                                        <p:tav tm="0">
                                          <p:val>
                                            <p:fltVal val="0"/>
                                          </p:val>
                                        </p:tav>
                                        <p:tav tm="100000">
                                          <p:val>
                                            <p:strVal val="#ppt_h"/>
                                          </p:val>
                                        </p:tav>
                                      </p:tavLst>
                                    </p:anim>
                                    <p:anim calcmode="lin" valueType="num">
                                      <p:cBhvr>
                                        <p:cTn id="28" dur="1000" fill="hold"/>
                                        <p:tgtEl>
                                          <p:spTgt spid="101"/>
                                        </p:tgtEl>
                                        <p:attrNameLst>
                                          <p:attrName>ppt_x</p:attrName>
                                        </p:attrNameLst>
                                      </p:cBhvr>
                                      <p:tavLst>
                                        <p:tav tm="0" fmla="#ppt_x+(cos(-2*pi*(1-$))*-#ppt_x-sin(-2*pi*(1-$))*(1-#ppt_y))*(1-$)">
                                          <p:val>
                                            <p:fltVal val="0"/>
                                          </p:val>
                                        </p:tav>
                                        <p:tav tm="100000">
                                          <p:val>
                                            <p:fltVal val="1"/>
                                          </p:val>
                                        </p:tav>
                                      </p:tavLst>
                                    </p:anim>
                                    <p:anim calcmode="lin" valueType="num">
                                      <p:cBhvr>
                                        <p:cTn id="29" dur="1000" fill="hold"/>
                                        <p:tgtEl>
                                          <p:spTgt spid="101"/>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20"/>
          <p:cNvGrpSpPr/>
          <p:nvPr/>
        </p:nvGrpSpPr>
        <p:grpSpPr>
          <a:xfrm>
            <a:off x="2636208" y="3790875"/>
            <a:ext cx="6942121" cy="532815"/>
            <a:chOff x="2646966" y="4253457"/>
            <a:chExt cx="6942121" cy="532815"/>
          </a:xfrm>
        </p:grpSpPr>
        <p:cxnSp>
          <p:nvCxnSpPr>
            <p:cNvPr id="58" name="直接连接符 57"/>
            <p:cNvCxnSpPr/>
            <p:nvPr/>
          </p:nvCxnSpPr>
          <p:spPr>
            <a:xfrm flipV="1">
              <a:off x="9589087" y="4301131"/>
              <a:ext cx="0" cy="48514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flipV="1">
              <a:off x="2646966" y="4261440"/>
              <a:ext cx="0" cy="48514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直接箭头连接符 59"/>
            <p:cNvCxnSpPr/>
            <p:nvPr/>
          </p:nvCxnSpPr>
          <p:spPr>
            <a:xfrm>
              <a:off x="2646966" y="4450220"/>
              <a:ext cx="6942121" cy="0"/>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1" name="íşlïḍè"/>
            <p:cNvSpPr txBox="1"/>
            <p:nvPr/>
          </p:nvSpPr>
          <p:spPr>
            <a:xfrm>
              <a:off x="3979945" y="4253457"/>
              <a:ext cx="4210128" cy="364185"/>
            </a:xfrm>
            <a:prstGeom prst="rect">
              <a:avLst/>
            </a:prstGeom>
            <a:solidFill>
              <a:schemeClr val="bg1"/>
            </a:solidFill>
          </p:spPr>
          <p:txBody>
            <a:bodyPr wrap="square" lIns="91440" tIns="45720" rIns="91440" bIns="45720" anchor="ctr">
              <a:noAutofit/>
            </a:bodyPr>
            <a:lstStyle/>
            <a:p>
              <a:pPr algn="ctr"/>
              <a:r>
                <a:rPr lang="zh-CN" altLang="en-US" b="1" dirty="0"/>
                <a:t>光纤链路长</a:t>
              </a:r>
              <a:r>
                <a:rPr lang="en-US" altLang="zh-CN" b="1" dirty="0"/>
                <a:t>1km</a:t>
              </a:r>
              <a:r>
                <a:rPr lang="zh-CN" altLang="en-US" b="1" dirty="0"/>
                <a:t>，则信号传播时延为</a:t>
              </a:r>
              <a:r>
                <a:rPr lang="en-US" altLang="zh-CN" b="1" dirty="0"/>
                <a:t>5</a:t>
              </a:r>
              <a:r>
                <a:rPr lang="el-GR" altLang="zh-CN" b="1" dirty="0"/>
                <a:t>μ</a:t>
              </a:r>
              <a:r>
                <a:rPr lang="en-US" altLang="zh-CN" b="1" dirty="0"/>
                <a:t>s</a:t>
              </a:r>
              <a:endParaRPr lang="en-US" altLang="zh-CN" b="1" dirty="0"/>
            </a:p>
          </p:txBody>
        </p:sp>
      </p:grpSp>
      <p:grpSp>
        <p:nvGrpSpPr>
          <p:cNvPr id="66" name="组合 65"/>
          <p:cNvGrpSpPr/>
          <p:nvPr/>
        </p:nvGrpSpPr>
        <p:grpSpPr>
          <a:xfrm>
            <a:off x="581887" y="4113067"/>
            <a:ext cx="11028226" cy="735604"/>
            <a:chOff x="571129" y="4414751"/>
            <a:chExt cx="11028226" cy="735604"/>
          </a:xfrm>
        </p:grpSpPr>
        <p:pic>
          <p:nvPicPr>
            <p:cNvPr id="35" name="图形 3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9604476" y="4414751"/>
              <a:ext cx="1210681" cy="735604"/>
            </a:xfrm>
            <a:prstGeom prst="rect">
              <a:avLst/>
            </a:prstGeom>
          </p:spPr>
        </p:pic>
        <p:sp>
          <p:nvSpPr>
            <p:cNvPr id="13" name="圆柱体 12"/>
            <p:cNvSpPr/>
            <p:nvPr/>
          </p:nvSpPr>
          <p:spPr>
            <a:xfrm rot="16200000">
              <a:off x="5885170" y="1273021"/>
              <a:ext cx="419549" cy="7019062"/>
            </a:xfrm>
            <a:prstGeom prst="can">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íşlïḍè"/>
            <p:cNvSpPr txBox="1"/>
            <p:nvPr/>
          </p:nvSpPr>
          <p:spPr>
            <a:xfrm>
              <a:off x="571129" y="4423994"/>
              <a:ext cx="900717" cy="482600"/>
            </a:xfrm>
            <a:prstGeom prst="rect">
              <a:avLst/>
            </a:prstGeom>
            <a:noFill/>
          </p:spPr>
          <p:txBody>
            <a:bodyPr wrap="square" lIns="91440" tIns="45720" rIns="91440" bIns="45720" anchor="ctr">
              <a:noAutofit/>
            </a:bodyPr>
            <a:lstStyle/>
            <a:p>
              <a:pPr algn="r"/>
              <a:r>
                <a:rPr lang="zh-CN" altLang="en-US" sz="2000" b="1" dirty="0"/>
                <a:t>主机</a:t>
              </a:r>
              <a:r>
                <a:rPr lang="en-US" altLang="zh-CN" sz="2000" b="1" dirty="0"/>
                <a:t>A</a:t>
              </a:r>
              <a:endParaRPr lang="en-US" altLang="zh-CN" sz="2000" b="1" dirty="0">
                <a:solidFill>
                  <a:schemeClr val="accent1">
                    <a:lumMod val="75000"/>
                  </a:schemeClr>
                </a:solidFill>
              </a:endParaRPr>
            </a:p>
          </p:txBody>
        </p:sp>
        <p:sp>
          <p:nvSpPr>
            <p:cNvPr id="56" name="íşlïḍè"/>
            <p:cNvSpPr txBox="1"/>
            <p:nvPr/>
          </p:nvSpPr>
          <p:spPr>
            <a:xfrm>
              <a:off x="10698638" y="4414751"/>
              <a:ext cx="900717" cy="482600"/>
            </a:xfrm>
            <a:prstGeom prst="rect">
              <a:avLst/>
            </a:prstGeom>
            <a:noFill/>
          </p:spPr>
          <p:txBody>
            <a:bodyPr wrap="square" lIns="91440" tIns="45720" rIns="91440" bIns="45720" anchor="ctr">
              <a:noAutofit/>
            </a:bodyPr>
            <a:lstStyle/>
            <a:p>
              <a:r>
                <a:rPr lang="zh-CN" altLang="en-US" sz="2000" b="1" dirty="0"/>
                <a:t>主机</a:t>
              </a:r>
              <a:r>
                <a:rPr lang="en-US" altLang="zh-CN" sz="2000" b="1" dirty="0"/>
                <a:t>B</a:t>
              </a:r>
              <a:endParaRPr lang="en-US" altLang="zh-CN" sz="2000" b="1" dirty="0">
                <a:solidFill>
                  <a:schemeClr val="accent1">
                    <a:lumMod val="75000"/>
                  </a:schemeClr>
                </a:solidFill>
              </a:endParaRPr>
            </a:p>
          </p:txBody>
        </p:sp>
        <p:pic>
          <p:nvPicPr>
            <p:cNvPr id="37" name="图形 3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374733" y="4414751"/>
              <a:ext cx="1210681" cy="735604"/>
            </a:xfrm>
            <a:prstGeom prst="rect">
              <a:avLst/>
            </a:prstGeom>
            <a:scene3d>
              <a:camera prst="orthographicFront">
                <a:rot lat="0" lon="10800000" rev="0"/>
              </a:camera>
              <a:lightRig rig="threePt" dir="t"/>
            </a:scene3d>
          </p:spPr>
        </p:pic>
      </p:grpSp>
      <p:grpSp>
        <p:nvGrpSpPr>
          <p:cNvPr id="9" name="组合 8"/>
          <p:cNvGrpSpPr/>
          <p:nvPr/>
        </p:nvGrpSpPr>
        <p:grpSpPr>
          <a:xfrm>
            <a:off x="5130644" y="2487086"/>
            <a:ext cx="1248643" cy="1012161"/>
            <a:chOff x="5130644" y="2885121"/>
            <a:chExt cx="1248643" cy="1012161"/>
          </a:xfrm>
        </p:grpSpPr>
        <p:sp>
          <p:nvSpPr>
            <p:cNvPr id="7" name="矩形 6"/>
            <p:cNvSpPr/>
            <p:nvPr/>
          </p:nvSpPr>
          <p:spPr>
            <a:xfrm>
              <a:off x="5130644" y="3324689"/>
              <a:ext cx="1248642" cy="572593"/>
            </a:xfrm>
            <a:prstGeom prst="rect">
              <a:avLst/>
            </a:prstGeom>
            <a:solidFill>
              <a:schemeClr val="accent5">
                <a:lumMod val="20000"/>
                <a:lumOff val="80000"/>
              </a:schemeClr>
            </a:solidFill>
            <a:ln>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íşlïḍè"/>
            <p:cNvSpPr txBox="1"/>
            <p:nvPr/>
          </p:nvSpPr>
          <p:spPr>
            <a:xfrm>
              <a:off x="5130644" y="2885121"/>
              <a:ext cx="1248643" cy="482600"/>
            </a:xfrm>
            <a:prstGeom prst="rect">
              <a:avLst/>
            </a:prstGeom>
            <a:noFill/>
          </p:spPr>
          <p:txBody>
            <a:bodyPr wrap="square" lIns="91440" tIns="45720" rIns="91440" bIns="45720" anchor="ctr">
              <a:noAutofit/>
            </a:bodyPr>
            <a:lstStyle/>
            <a:p>
              <a:pPr algn="ctr"/>
              <a:r>
                <a:rPr lang="zh-CN" altLang="en-US" sz="2000" b="1" dirty="0"/>
                <a:t>传播时延</a:t>
              </a:r>
              <a:endParaRPr lang="en-US" altLang="zh-CN" sz="2000" b="1" dirty="0">
                <a:solidFill>
                  <a:schemeClr val="accent1">
                    <a:lumMod val="75000"/>
                  </a:schemeClr>
                </a:solidFill>
              </a:endParaRPr>
            </a:p>
          </p:txBody>
        </p:sp>
      </p:grpSp>
      <p:grpSp>
        <p:nvGrpSpPr>
          <p:cNvPr id="12" name="组合 11"/>
          <p:cNvGrpSpPr/>
          <p:nvPr/>
        </p:nvGrpSpPr>
        <p:grpSpPr>
          <a:xfrm>
            <a:off x="6748509" y="2487086"/>
            <a:ext cx="701872" cy="1010196"/>
            <a:chOff x="6748509" y="2885121"/>
            <a:chExt cx="701872" cy="1010196"/>
          </a:xfrm>
        </p:grpSpPr>
        <p:sp>
          <p:nvSpPr>
            <p:cNvPr id="31" name="矩形 30"/>
            <p:cNvSpPr/>
            <p:nvPr/>
          </p:nvSpPr>
          <p:spPr>
            <a:xfrm>
              <a:off x="6748509" y="3322724"/>
              <a:ext cx="695783" cy="572593"/>
            </a:xfrm>
            <a:prstGeom prst="rect">
              <a:avLst/>
            </a:prstGeom>
            <a:solidFill>
              <a:schemeClr val="accent5">
                <a:lumMod val="20000"/>
                <a:lumOff val="80000"/>
              </a:schemeClr>
            </a:solidFill>
            <a:ln>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íşlïḍè"/>
            <p:cNvSpPr txBox="1"/>
            <p:nvPr/>
          </p:nvSpPr>
          <p:spPr>
            <a:xfrm>
              <a:off x="6748509" y="2885121"/>
              <a:ext cx="701872" cy="482600"/>
            </a:xfrm>
            <a:prstGeom prst="rect">
              <a:avLst/>
            </a:prstGeom>
            <a:noFill/>
          </p:spPr>
          <p:txBody>
            <a:bodyPr wrap="square" lIns="91440" tIns="45720" rIns="91440" bIns="45720" anchor="ctr">
              <a:noAutofit/>
            </a:bodyPr>
            <a:lstStyle/>
            <a:p>
              <a:pPr algn="ctr"/>
              <a:r>
                <a:rPr lang="zh-CN" altLang="en-US" sz="2000" b="1" dirty="0"/>
                <a:t>带宽</a:t>
              </a:r>
              <a:endParaRPr lang="en-US" altLang="zh-CN" sz="2000" b="1" dirty="0">
                <a:solidFill>
                  <a:schemeClr val="accent1">
                    <a:lumMod val="75000"/>
                  </a:schemeClr>
                </a:solidFill>
              </a:endParaRPr>
            </a:p>
          </p:txBody>
        </p:sp>
      </p:grpSp>
      <p:grpSp>
        <p:nvGrpSpPr>
          <p:cNvPr id="4" name="组合 3"/>
          <p:cNvGrpSpPr/>
          <p:nvPr/>
        </p:nvGrpSpPr>
        <p:grpSpPr>
          <a:xfrm>
            <a:off x="304800" y="749300"/>
            <a:ext cx="6192344" cy="400110"/>
            <a:chOff x="424117" y="898245"/>
            <a:chExt cx="6192344" cy="400110"/>
          </a:xfrm>
        </p:grpSpPr>
        <p:sp>
          <p:nvSpPr>
            <p:cNvPr id="2" name="平行四边形 1"/>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p:cNvSpPr txBox="1"/>
            <p:nvPr/>
          </p:nvSpPr>
          <p:spPr>
            <a:xfrm>
              <a:off x="1052423" y="898245"/>
              <a:ext cx="5564038" cy="400110"/>
            </a:xfrm>
            <a:prstGeom prst="rect">
              <a:avLst/>
            </a:prstGeom>
            <a:noFill/>
          </p:spPr>
          <p:txBody>
            <a:bodyPr wrap="square" rtlCol="0">
              <a:spAutoFit/>
            </a:bodyPr>
            <a:lstStyle/>
            <a:p>
              <a:r>
                <a:rPr lang="zh-CN" altLang="en-US" sz="2000" b="1" dirty="0"/>
                <a:t>计算机网络的性能指标</a:t>
              </a:r>
              <a:endParaRPr lang="zh-CN" altLang="en-US" sz="2000" b="1" dirty="0"/>
            </a:p>
          </p:txBody>
        </p:sp>
      </p:grpSp>
      <p:sp>
        <p:nvSpPr>
          <p:cNvPr id="86" name="îṡ1îḑè"/>
          <p:cNvSpPr/>
          <p:nvPr/>
        </p:nvSpPr>
        <p:spPr>
          <a:xfrm>
            <a:off x="304800" y="1299908"/>
            <a:ext cx="1334228" cy="482600"/>
          </a:xfrm>
          <a:prstGeom prst="rect">
            <a:avLst/>
          </a:prstGeom>
          <a:solidFill>
            <a:schemeClr val="bg2">
              <a:lumMod val="90000"/>
            </a:schemeClr>
          </a:solidFill>
          <a:ln w="12700" cap="rnd">
            <a:noFill/>
            <a:prstDash val="solid"/>
            <a:rou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r>
              <a:rPr lang="zh-CN" altLang="en-US" b="1" dirty="0">
                <a:solidFill>
                  <a:schemeClr val="bg1"/>
                </a:solidFill>
              </a:rPr>
              <a:t>速率</a:t>
            </a:r>
            <a:endParaRPr lang="en-GB" b="1" dirty="0">
              <a:solidFill>
                <a:schemeClr val="bg1"/>
              </a:solidFill>
            </a:endParaRPr>
          </a:p>
        </p:txBody>
      </p:sp>
      <p:sp>
        <p:nvSpPr>
          <p:cNvPr id="87" name="îṧḻîḍê"/>
          <p:cNvSpPr/>
          <p:nvPr/>
        </p:nvSpPr>
        <p:spPr>
          <a:xfrm>
            <a:off x="1768825" y="1299908"/>
            <a:ext cx="1334228" cy="482600"/>
          </a:xfrm>
          <a:prstGeom prst="rect">
            <a:avLst/>
          </a:prstGeom>
          <a:solidFill>
            <a:schemeClr val="bg2">
              <a:lumMod val="90000"/>
            </a:schemeClr>
          </a:solidFill>
          <a:ln w="12700" cap="rnd">
            <a:noFill/>
            <a:prstDash val="solid"/>
            <a:rou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r>
              <a:rPr lang="zh-CN" altLang="en-US" b="1" dirty="0">
                <a:solidFill>
                  <a:schemeClr val="bg1"/>
                </a:solidFill>
              </a:rPr>
              <a:t>带宽</a:t>
            </a:r>
            <a:endParaRPr lang="en-GB" b="1" dirty="0">
              <a:solidFill>
                <a:schemeClr val="bg1"/>
              </a:solidFill>
            </a:endParaRPr>
          </a:p>
        </p:txBody>
      </p:sp>
      <p:sp>
        <p:nvSpPr>
          <p:cNvPr id="88" name="iṡlíďè"/>
          <p:cNvSpPr/>
          <p:nvPr/>
        </p:nvSpPr>
        <p:spPr>
          <a:xfrm>
            <a:off x="3232850" y="1299908"/>
            <a:ext cx="1334228" cy="482600"/>
          </a:xfrm>
          <a:prstGeom prst="rect">
            <a:avLst/>
          </a:prstGeom>
          <a:solidFill>
            <a:schemeClr val="bg2">
              <a:lumMod val="90000"/>
            </a:schemeClr>
          </a:solidFill>
          <a:ln w="12700" cap="rnd">
            <a:noFill/>
            <a:prstDash val="solid"/>
            <a:rou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r>
              <a:rPr lang="zh-CN" altLang="en-US" b="1" dirty="0">
                <a:solidFill>
                  <a:srgbClr val="FFFFFF"/>
                </a:solidFill>
              </a:rPr>
              <a:t>吞吐量</a:t>
            </a:r>
            <a:endParaRPr lang="en-GB" b="1" dirty="0">
              <a:solidFill>
                <a:srgbClr val="FFFFFF"/>
              </a:solidFill>
            </a:endParaRPr>
          </a:p>
        </p:txBody>
      </p:sp>
      <p:sp>
        <p:nvSpPr>
          <p:cNvPr id="89" name="iṥľïdè"/>
          <p:cNvSpPr/>
          <p:nvPr/>
        </p:nvSpPr>
        <p:spPr>
          <a:xfrm>
            <a:off x="4696875" y="1299908"/>
            <a:ext cx="1334228" cy="482600"/>
          </a:xfrm>
          <a:prstGeom prst="rect">
            <a:avLst/>
          </a:prstGeom>
          <a:solidFill>
            <a:schemeClr val="bg2">
              <a:lumMod val="90000"/>
            </a:schemeClr>
          </a:solidFill>
          <a:ln w="12700" cap="rnd">
            <a:noFill/>
            <a:prstDash val="solid"/>
            <a:rou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r>
              <a:rPr lang="zh-CN" altLang="en-US" b="1" dirty="0">
                <a:solidFill>
                  <a:schemeClr val="bg1"/>
                </a:solidFill>
              </a:rPr>
              <a:t>时延</a:t>
            </a:r>
            <a:endParaRPr lang="en-GB" b="1" dirty="0">
              <a:solidFill>
                <a:schemeClr val="bg1"/>
              </a:solidFill>
            </a:endParaRPr>
          </a:p>
        </p:txBody>
      </p:sp>
      <p:sp>
        <p:nvSpPr>
          <p:cNvPr id="90" name="îśľîḍé"/>
          <p:cNvSpPr/>
          <p:nvPr/>
        </p:nvSpPr>
        <p:spPr>
          <a:xfrm>
            <a:off x="7624925" y="1299908"/>
            <a:ext cx="1334228" cy="482600"/>
          </a:xfrm>
          <a:prstGeom prst="rect">
            <a:avLst/>
          </a:prstGeom>
          <a:solidFill>
            <a:schemeClr val="bg2">
              <a:lumMod val="90000"/>
            </a:schemeClr>
          </a:solidFill>
          <a:ln w="12700" cap="rnd">
            <a:noFill/>
            <a:prstDash val="solid"/>
            <a:rou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r>
              <a:rPr lang="zh-CN" altLang="en-US" b="1" dirty="0">
                <a:solidFill>
                  <a:schemeClr val="bg1"/>
                </a:solidFill>
              </a:rPr>
              <a:t>往返时间</a:t>
            </a:r>
            <a:endParaRPr lang="en-GB" b="1" dirty="0">
              <a:solidFill>
                <a:schemeClr val="bg1"/>
              </a:solidFill>
            </a:endParaRPr>
          </a:p>
        </p:txBody>
      </p:sp>
      <p:sp>
        <p:nvSpPr>
          <p:cNvPr id="91" name="îśľîḍé"/>
          <p:cNvSpPr/>
          <p:nvPr/>
        </p:nvSpPr>
        <p:spPr>
          <a:xfrm>
            <a:off x="6160900" y="1299908"/>
            <a:ext cx="1334228" cy="482600"/>
          </a:xfrm>
          <a:prstGeom prst="rect">
            <a:avLst/>
          </a:prstGeom>
          <a:solidFill>
            <a:schemeClr val="bg2">
              <a:lumMod val="90000"/>
            </a:schemeClr>
          </a:solidFill>
          <a:ln w="12700" cap="rnd">
            <a:noFill/>
            <a:prstDash val="solid"/>
            <a:rou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r>
              <a:rPr lang="zh-CN" altLang="en-US" b="1" dirty="0">
                <a:solidFill>
                  <a:schemeClr val="bg1"/>
                </a:solidFill>
              </a:rPr>
              <a:t>时延带宽积</a:t>
            </a:r>
            <a:endParaRPr lang="en-GB" b="1" dirty="0">
              <a:solidFill>
                <a:schemeClr val="bg1"/>
              </a:solidFill>
            </a:endParaRPr>
          </a:p>
        </p:txBody>
      </p:sp>
      <p:sp>
        <p:nvSpPr>
          <p:cNvPr id="92" name="îśľîḍé"/>
          <p:cNvSpPr/>
          <p:nvPr/>
        </p:nvSpPr>
        <p:spPr>
          <a:xfrm>
            <a:off x="9088950" y="1299908"/>
            <a:ext cx="1334228" cy="482600"/>
          </a:xfrm>
          <a:prstGeom prst="rect">
            <a:avLst/>
          </a:prstGeom>
          <a:solidFill>
            <a:schemeClr val="bg2">
              <a:lumMod val="90000"/>
            </a:schemeClr>
          </a:solidFill>
          <a:ln w="12700" cap="rnd">
            <a:noFill/>
            <a:prstDash val="solid"/>
            <a:rou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r>
              <a:rPr lang="zh-CN" altLang="en-US" b="1" dirty="0">
                <a:solidFill>
                  <a:schemeClr val="bg1"/>
                </a:solidFill>
              </a:rPr>
              <a:t>利用率</a:t>
            </a:r>
            <a:endParaRPr lang="en-GB" b="1" dirty="0">
              <a:solidFill>
                <a:schemeClr val="bg1"/>
              </a:solidFill>
            </a:endParaRPr>
          </a:p>
        </p:txBody>
      </p:sp>
      <p:sp>
        <p:nvSpPr>
          <p:cNvPr id="93" name="îśľîḍé"/>
          <p:cNvSpPr/>
          <p:nvPr/>
        </p:nvSpPr>
        <p:spPr>
          <a:xfrm>
            <a:off x="10552974" y="1299908"/>
            <a:ext cx="1334228" cy="482600"/>
          </a:xfrm>
          <a:prstGeom prst="rect">
            <a:avLst/>
          </a:prstGeom>
          <a:solidFill>
            <a:schemeClr val="bg2">
              <a:lumMod val="90000"/>
            </a:schemeClr>
          </a:solidFill>
          <a:ln w="12700" cap="rnd">
            <a:noFill/>
            <a:prstDash val="solid"/>
            <a:rou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r>
              <a:rPr lang="zh-CN" altLang="en-US" b="1" dirty="0">
                <a:solidFill>
                  <a:schemeClr val="bg1"/>
                </a:solidFill>
              </a:rPr>
              <a:t>丢包率</a:t>
            </a:r>
            <a:endParaRPr lang="en-GB" b="1" dirty="0">
              <a:solidFill>
                <a:schemeClr val="bg1"/>
              </a:solidFill>
            </a:endParaRPr>
          </a:p>
        </p:txBody>
      </p:sp>
      <p:sp>
        <p:nvSpPr>
          <p:cNvPr id="14" name="îśľîḍé"/>
          <p:cNvSpPr/>
          <p:nvPr/>
        </p:nvSpPr>
        <p:spPr>
          <a:xfrm>
            <a:off x="6160900" y="1299908"/>
            <a:ext cx="1334228" cy="482600"/>
          </a:xfrm>
          <a:prstGeom prst="rect">
            <a:avLst/>
          </a:prstGeom>
          <a:solidFill>
            <a:schemeClr val="accent5"/>
          </a:solidFill>
          <a:ln w="12700" cap="rnd">
            <a:noFill/>
            <a:prstDash val="solid"/>
            <a:round/>
          </a:ln>
          <a:effectLst>
            <a:outerShdw blurRad="254000" dist="127000" algn="ctr" rotWithShape="0">
              <a:schemeClr val="accent5">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r>
              <a:rPr lang="zh-CN" altLang="en-US" b="1" dirty="0">
                <a:solidFill>
                  <a:schemeClr val="bg1"/>
                </a:solidFill>
              </a:rPr>
              <a:t>时延带宽积</a:t>
            </a:r>
            <a:endParaRPr lang="en-GB" b="1" dirty="0">
              <a:solidFill>
                <a:schemeClr val="bg1"/>
              </a:solidFill>
            </a:endParaRPr>
          </a:p>
        </p:txBody>
      </p:sp>
      <p:sp>
        <p:nvSpPr>
          <p:cNvPr id="16" name="íşlïḍè"/>
          <p:cNvSpPr txBox="1"/>
          <p:nvPr/>
        </p:nvSpPr>
        <p:spPr>
          <a:xfrm>
            <a:off x="307439" y="1883307"/>
            <a:ext cx="11579763" cy="482600"/>
          </a:xfrm>
          <a:prstGeom prst="rect">
            <a:avLst/>
          </a:prstGeom>
          <a:noFill/>
        </p:spPr>
        <p:txBody>
          <a:bodyPr wrap="square" lIns="91440" tIns="45720" rIns="91440" bIns="45720" anchor="ctr">
            <a:noAutofit/>
          </a:bodyPr>
          <a:lstStyle/>
          <a:p>
            <a:r>
              <a:rPr lang="en-US" altLang="zh-CN" sz="2000" b="1" dirty="0"/>
              <a:t>【</a:t>
            </a:r>
            <a:r>
              <a:rPr lang="zh-CN" altLang="en-US" sz="2000" b="1" dirty="0"/>
              <a:t>举例</a:t>
            </a:r>
            <a:r>
              <a:rPr lang="en-US" altLang="zh-CN" sz="2000" b="1" dirty="0"/>
              <a:t>】</a:t>
            </a:r>
            <a:r>
              <a:rPr lang="zh-CN" altLang="en-US" sz="2000" b="1" dirty="0"/>
              <a:t>主机</a:t>
            </a:r>
            <a:r>
              <a:rPr lang="en-US" altLang="zh-CN" sz="2000" b="1" dirty="0"/>
              <a:t>A</a:t>
            </a:r>
            <a:r>
              <a:rPr lang="zh-CN" altLang="en-US" sz="2000" b="1" dirty="0"/>
              <a:t>和</a:t>
            </a:r>
            <a:r>
              <a:rPr lang="en-US" altLang="zh-CN" sz="2000" b="1" dirty="0"/>
              <a:t>B</a:t>
            </a:r>
            <a:r>
              <a:rPr lang="zh-CN" altLang="en-US" sz="2000" b="1" dirty="0"/>
              <a:t>之间采用光纤链路，链路长</a:t>
            </a:r>
            <a:r>
              <a:rPr lang="en-US" altLang="zh-CN" sz="2000" b="1" dirty="0"/>
              <a:t>1km</a:t>
            </a:r>
            <a:r>
              <a:rPr lang="zh-CN" altLang="en-US" sz="2000" b="1" dirty="0"/>
              <a:t>，链路带宽为</a:t>
            </a:r>
            <a:r>
              <a:rPr lang="en-US" altLang="zh-CN" sz="2000" b="1" dirty="0"/>
              <a:t>1Gb/s</a:t>
            </a:r>
            <a:r>
              <a:rPr lang="zh-CN" altLang="en-US" sz="2000" b="1" dirty="0"/>
              <a:t>，请计算该链路的时延带宽积。</a:t>
            </a:r>
            <a:endParaRPr lang="en-US" altLang="zh-CN" sz="2000" b="1" dirty="0">
              <a:solidFill>
                <a:schemeClr val="accent1">
                  <a:lumMod val="75000"/>
                </a:schemeClr>
              </a:solidFill>
            </a:endParaRPr>
          </a:p>
        </p:txBody>
      </p:sp>
      <p:grpSp>
        <p:nvGrpSpPr>
          <p:cNvPr id="68" name="组合 67"/>
          <p:cNvGrpSpPr/>
          <p:nvPr/>
        </p:nvGrpSpPr>
        <p:grpSpPr>
          <a:xfrm>
            <a:off x="3392245" y="2924689"/>
            <a:ext cx="4990638" cy="572593"/>
            <a:chOff x="3392245" y="2924689"/>
            <a:chExt cx="4990638" cy="572593"/>
          </a:xfrm>
        </p:grpSpPr>
        <p:sp>
          <p:nvSpPr>
            <p:cNvPr id="29" name="íşlïḍè"/>
            <p:cNvSpPr txBox="1"/>
            <p:nvPr/>
          </p:nvSpPr>
          <p:spPr>
            <a:xfrm>
              <a:off x="3392245" y="2969686"/>
              <a:ext cx="1480969" cy="482600"/>
            </a:xfrm>
            <a:prstGeom prst="rect">
              <a:avLst/>
            </a:prstGeom>
            <a:noFill/>
          </p:spPr>
          <p:txBody>
            <a:bodyPr wrap="square" lIns="91440" tIns="45720" rIns="91440" bIns="45720" anchor="ctr">
              <a:noAutofit/>
            </a:bodyPr>
            <a:lstStyle/>
            <a:p>
              <a:r>
                <a:rPr lang="zh-CN" altLang="en-US" sz="2000" b="1" dirty="0"/>
                <a:t>时延带宽积</a:t>
              </a:r>
              <a:endParaRPr lang="en-US" altLang="zh-CN" sz="2000" b="1" dirty="0">
                <a:solidFill>
                  <a:schemeClr val="accent1">
                    <a:lumMod val="75000"/>
                  </a:schemeClr>
                </a:solidFill>
              </a:endParaRPr>
            </a:p>
          </p:txBody>
        </p:sp>
        <mc:AlternateContent xmlns:mc="http://schemas.openxmlformats.org/markup-compatibility/2006">
          <mc:Choice xmlns:a14="http://schemas.microsoft.com/office/drawing/2010/main" Requires="a14">
            <p:sp>
              <p:nvSpPr>
                <p:cNvPr id="6" name="文本框 5"/>
                <p:cNvSpPr txBox="1"/>
                <p:nvPr/>
              </p:nvSpPr>
              <p:spPr>
                <a:xfrm>
                  <a:off x="4879755" y="2924689"/>
                  <a:ext cx="3503128" cy="572593"/>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r>
                              <a:rPr lang="en-US" altLang="zh-CN" b="0" i="1" smtClean="0">
                                <a:latin typeface="Cambria Math" panose="02040503050406030204" pitchFamily="18" charset="0"/>
                              </a:rPr>
                              <m:t>𝑘𝑚</m:t>
                            </m:r>
                          </m:num>
                          <m:den>
                            <m:r>
                              <a:rPr lang="en-US" altLang="zh-CN" b="0" i="1" smtClean="0">
                                <a:latin typeface="Cambria Math" panose="02040503050406030204" pitchFamily="18" charset="0"/>
                              </a:rPr>
                              <m:t>2</m:t>
                            </m:r>
                            <m:r>
                              <a:rPr lang="en-US" altLang="zh-CN" b="0" i="1" smtClean="0">
                                <a:latin typeface="Cambria Math" panose="02040503050406030204" pitchFamily="18" charset="0"/>
                                <a:ea typeface="Cambria Math" panose="02040503050406030204" pitchFamily="18" charset="0"/>
                              </a:rPr>
                              <m:t>×</m:t>
                            </m:r>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10</m:t>
                                </m:r>
                              </m:e>
                              <m:sup>
                                <m:r>
                                  <a:rPr lang="en-US" altLang="zh-CN" b="0" i="1" smtClean="0">
                                    <a:latin typeface="Cambria Math" panose="02040503050406030204" pitchFamily="18" charset="0"/>
                                    <a:ea typeface="Cambria Math" panose="02040503050406030204" pitchFamily="18" charset="0"/>
                                  </a:rPr>
                                  <m:t>8</m:t>
                                </m:r>
                              </m:sup>
                            </m:sSup>
                            <m:r>
                              <a:rPr lang="en-US" altLang="zh-CN" b="0" i="1" smtClean="0">
                                <a:latin typeface="Cambria Math" panose="02040503050406030204" pitchFamily="18" charset="0"/>
                                <a:ea typeface="Cambria Math" panose="02040503050406030204" pitchFamily="18" charset="0"/>
                              </a:rPr>
                              <m:t>𝑚</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𝑠</m:t>
                            </m:r>
                          </m:den>
                        </m:f>
                        <m:r>
                          <a:rPr lang="en-US" altLang="zh-CN" b="0" i="1" smtClean="0">
                            <a:latin typeface="Cambria Math" panose="02040503050406030204" pitchFamily="18" charset="0"/>
                          </a:rPr>
                          <m:t>  </m:t>
                        </m:r>
                        <m:r>
                          <a:rPr lang="en-US" altLang="zh-CN" b="0" i="1" smtClean="0">
                            <a:latin typeface="Cambria Math" panose="02040503050406030204" pitchFamily="18" charset="0"/>
                            <a:ea typeface="Cambria Math" panose="02040503050406030204" pitchFamily="18" charset="0"/>
                          </a:rPr>
                          <m:t>×  </m:t>
                        </m:r>
                        <m:r>
                          <a:rPr lang="en-US" altLang="zh-CN" b="0" i="1" smtClean="0">
                            <a:latin typeface="Cambria Math" panose="02040503050406030204" pitchFamily="18" charset="0"/>
                            <a:ea typeface="Cambria Math" panose="02040503050406030204" pitchFamily="18" charset="0"/>
                          </a:rPr>
                          <m:t>1</m:t>
                        </m:r>
                        <m:r>
                          <a:rPr lang="en-US" altLang="zh-CN" b="0" i="1" smtClean="0">
                            <a:latin typeface="Cambria Math" panose="02040503050406030204" pitchFamily="18" charset="0"/>
                            <a:ea typeface="Cambria Math" panose="02040503050406030204" pitchFamily="18" charset="0"/>
                          </a:rPr>
                          <m:t>𝐺𝑏</m:t>
                        </m:r>
                        <m:r>
                          <a:rPr lang="en-US" altLang="zh-CN" b="0" i="1" smtClean="0">
                            <a:latin typeface="Cambria Math" panose="02040503050406030204" pitchFamily="18" charset="0"/>
                            <a:ea typeface="Cambria Math" panose="02040503050406030204" pitchFamily="18" charset="0"/>
                          </a:rPr>
                          <m:t>/</m:t>
                        </m:r>
                        <m:r>
                          <m:rPr>
                            <m:sty m:val="p"/>
                          </m:rPr>
                          <a:rPr lang="en-US" altLang="zh-CN" i="1">
                            <a:latin typeface="Cambria Math" panose="02040503050406030204" pitchFamily="18" charset="0"/>
                            <a:ea typeface="Cambria Math" panose="02040503050406030204" pitchFamily="18" charset="0"/>
                          </a:rPr>
                          <m:t>s</m:t>
                        </m:r>
                        <m:r>
                          <a:rPr lang="en-US" altLang="zh-CN"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5000</m:t>
                        </m:r>
                        <m:r>
                          <m:rPr>
                            <m:sty m:val="p"/>
                          </m:rPr>
                          <a:rPr lang="en-US" altLang="zh-CN" i="1">
                            <a:latin typeface="Cambria Math" panose="02040503050406030204" pitchFamily="18" charset="0"/>
                            <a:ea typeface="Cambria Math" panose="02040503050406030204" pitchFamily="18" charset="0"/>
                          </a:rPr>
                          <m:t>b</m:t>
                        </m:r>
                      </m:oMath>
                    </m:oMathPara>
                  </a14:m>
                  <a:endParaRPr lang="en-US" altLang="zh-CN" dirty="0"/>
                </a:p>
              </p:txBody>
            </p:sp>
          </mc:Choice>
          <mc:Fallback>
            <p:sp>
              <p:nvSpPr>
                <p:cNvPr id="6" name="文本框 5"/>
                <p:cNvSpPr txBox="1">
                  <a:spLocks noRot="1" noChangeAspect="1" noMove="1" noResize="1" noEditPoints="1" noAdjustHandles="1" noChangeArrowheads="1" noChangeShapeType="1" noTextEdit="1"/>
                </p:cNvSpPr>
                <p:nvPr/>
              </p:nvSpPr>
              <p:spPr>
                <a:xfrm>
                  <a:off x="4879755" y="2924689"/>
                  <a:ext cx="3503128" cy="572593"/>
                </a:xfrm>
                <a:prstGeom prst="rect">
                  <a:avLst/>
                </a:prstGeom>
                <a:blipFill rotWithShape="1">
                  <a:blip r:embed="rId2"/>
                </a:blipFill>
              </p:spPr>
              <p:txBody>
                <a:bodyPr/>
                <a:lstStyle/>
                <a:p>
                  <a:r>
                    <a:rPr lang="zh-CN" altLang="en-US">
                      <a:noFill/>
                    </a:rPr>
                    <a:t> </a:t>
                  </a:r>
                </a:p>
              </p:txBody>
            </p:sp>
          </mc:Fallback>
        </mc:AlternateContent>
      </p:grpSp>
      <p:grpSp>
        <p:nvGrpSpPr>
          <p:cNvPr id="62" name="组合 61"/>
          <p:cNvGrpSpPr/>
          <p:nvPr/>
        </p:nvGrpSpPr>
        <p:grpSpPr>
          <a:xfrm>
            <a:off x="1984772" y="4411257"/>
            <a:ext cx="1302871" cy="1133390"/>
            <a:chOff x="1984772" y="4776833"/>
            <a:chExt cx="1302871" cy="1133390"/>
          </a:xfrm>
        </p:grpSpPr>
        <p:sp>
          <p:nvSpPr>
            <p:cNvPr id="64" name="íşlïḍè"/>
            <p:cNvSpPr txBox="1"/>
            <p:nvPr/>
          </p:nvSpPr>
          <p:spPr>
            <a:xfrm>
              <a:off x="1984772" y="5427623"/>
              <a:ext cx="1302871" cy="482600"/>
            </a:xfrm>
            <a:prstGeom prst="rect">
              <a:avLst/>
            </a:prstGeom>
            <a:noFill/>
          </p:spPr>
          <p:txBody>
            <a:bodyPr wrap="square" lIns="91440" tIns="45720" rIns="91440" bIns="45720" anchor="ctr">
              <a:noAutofit/>
            </a:bodyPr>
            <a:lstStyle/>
            <a:p>
              <a:pPr algn="ctr"/>
              <a:r>
                <a:rPr lang="zh-CN" altLang="en-US" sz="2000" b="1" dirty="0"/>
                <a:t>带宽</a:t>
              </a:r>
              <a:r>
                <a:rPr lang="en-US" altLang="zh-CN" sz="2000" b="1" dirty="0"/>
                <a:t>1Gb/s</a:t>
              </a:r>
              <a:endParaRPr lang="en-US" altLang="zh-CN" sz="2000" b="1" dirty="0">
                <a:solidFill>
                  <a:schemeClr val="accent1">
                    <a:lumMod val="75000"/>
                  </a:schemeClr>
                </a:solidFill>
              </a:endParaRPr>
            </a:p>
          </p:txBody>
        </p:sp>
        <p:cxnSp>
          <p:nvCxnSpPr>
            <p:cNvPr id="38" name="直接箭头连接符 37"/>
            <p:cNvCxnSpPr/>
            <p:nvPr/>
          </p:nvCxnSpPr>
          <p:spPr>
            <a:xfrm flipV="1">
              <a:off x="2651590" y="4776833"/>
              <a:ext cx="0" cy="769725"/>
            </a:xfrm>
            <a:prstGeom prst="straightConnector1">
              <a:avLst/>
            </a:prstGeom>
            <a:ln w="254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grpSp>
      <p:grpSp>
        <p:nvGrpSpPr>
          <p:cNvPr id="65" name="组合 64"/>
          <p:cNvGrpSpPr/>
          <p:nvPr/>
        </p:nvGrpSpPr>
        <p:grpSpPr>
          <a:xfrm>
            <a:off x="2694574" y="4618594"/>
            <a:ext cx="6868584" cy="954865"/>
            <a:chOff x="2694574" y="4909053"/>
            <a:chExt cx="6868584" cy="954865"/>
          </a:xfrm>
        </p:grpSpPr>
        <p:sp>
          <p:nvSpPr>
            <p:cNvPr id="63" name="左大括号 62"/>
            <p:cNvSpPr/>
            <p:nvPr/>
          </p:nvSpPr>
          <p:spPr>
            <a:xfrm rot="16200000">
              <a:off x="5887566" y="1716061"/>
              <a:ext cx="482600" cy="6868584"/>
            </a:xfrm>
            <a:prstGeom prst="leftBrace">
              <a:avLst>
                <a:gd name="adj1" fmla="val 69446"/>
                <a:gd name="adj2"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73" name="íşlïḍè"/>
            <p:cNvSpPr txBox="1"/>
            <p:nvPr/>
          </p:nvSpPr>
          <p:spPr>
            <a:xfrm>
              <a:off x="4661061" y="5381318"/>
              <a:ext cx="2945609" cy="482600"/>
            </a:xfrm>
            <a:prstGeom prst="rect">
              <a:avLst/>
            </a:prstGeom>
            <a:noFill/>
          </p:spPr>
          <p:txBody>
            <a:bodyPr wrap="square" lIns="91440" tIns="45720" rIns="91440" bIns="45720" anchor="ctr">
              <a:noAutofit/>
            </a:bodyPr>
            <a:lstStyle/>
            <a:p>
              <a:pPr algn="ctr"/>
              <a:r>
                <a:rPr lang="zh-CN" altLang="en-US" sz="2000" b="1" dirty="0"/>
                <a:t>链路中充满了</a:t>
              </a:r>
              <a:r>
                <a:rPr lang="en-US" altLang="zh-CN" sz="2000" b="1" dirty="0"/>
                <a:t>5000</a:t>
              </a:r>
              <a:r>
                <a:rPr lang="zh-CN" altLang="en-US" sz="2000" b="1" dirty="0"/>
                <a:t>个比特</a:t>
              </a:r>
              <a:endParaRPr lang="en-US" altLang="zh-CN" sz="2000" b="1" dirty="0"/>
            </a:p>
          </p:txBody>
        </p:sp>
      </p:grpSp>
      <p:grpSp>
        <p:nvGrpSpPr>
          <p:cNvPr id="69" name="组合 68"/>
          <p:cNvGrpSpPr/>
          <p:nvPr/>
        </p:nvGrpSpPr>
        <p:grpSpPr>
          <a:xfrm>
            <a:off x="2706658" y="4169802"/>
            <a:ext cx="6871671" cy="482600"/>
            <a:chOff x="2706658" y="4460261"/>
            <a:chExt cx="6871671" cy="482600"/>
          </a:xfrm>
        </p:grpSpPr>
        <p:grpSp>
          <p:nvGrpSpPr>
            <p:cNvPr id="67" name="组合 66"/>
            <p:cNvGrpSpPr/>
            <p:nvPr/>
          </p:nvGrpSpPr>
          <p:grpSpPr>
            <a:xfrm>
              <a:off x="2706658" y="4664218"/>
              <a:ext cx="6871671" cy="236668"/>
              <a:chOff x="2706658" y="4664218"/>
              <a:chExt cx="6871671" cy="236668"/>
            </a:xfrm>
          </p:grpSpPr>
          <p:sp>
            <p:nvSpPr>
              <p:cNvPr id="17" name="六边形 16"/>
              <p:cNvSpPr/>
              <p:nvPr/>
            </p:nvSpPr>
            <p:spPr>
              <a:xfrm>
                <a:off x="2706658" y="4664218"/>
                <a:ext cx="398033" cy="236668"/>
              </a:xfrm>
              <a:prstGeom prst="hexagon">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0</a:t>
                </a:r>
                <a:endParaRPr lang="zh-CN" altLang="en-US" b="1" dirty="0">
                  <a:solidFill>
                    <a:schemeClr val="tx1"/>
                  </a:solidFill>
                </a:endParaRPr>
              </a:p>
            </p:txBody>
          </p:sp>
          <p:sp>
            <p:nvSpPr>
              <p:cNvPr id="40" name="六边形 39"/>
              <p:cNvSpPr/>
              <p:nvPr/>
            </p:nvSpPr>
            <p:spPr>
              <a:xfrm>
                <a:off x="3104691" y="4664218"/>
                <a:ext cx="398033" cy="236668"/>
              </a:xfrm>
              <a:prstGeom prst="hexago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1</a:t>
                </a:r>
                <a:endParaRPr lang="zh-CN" altLang="en-US" b="1" dirty="0">
                  <a:solidFill>
                    <a:schemeClr val="tx1"/>
                  </a:solidFill>
                </a:endParaRPr>
              </a:p>
            </p:txBody>
          </p:sp>
          <p:sp>
            <p:nvSpPr>
              <p:cNvPr id="41" name="六边形 40"/>
              <p:cNvSpPr/>
              <p:nvPr/>
            </p:nvSpPr>
            <p:spPr>
              <a:xfrm>
                <a:off x="3511015" y="4664218"/>
                <a:ext cx="398033" cy="236668"/>
              </a:xfrm>
              <a:prstGeom prst="hexagon">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0</a:t>
                </a:r>
                <a:endParaRPr lang="zh-CN" altLang="en-US" b="1" dirty="0">
                  <a:solidFill>
                    <a:schemeClr val="tx1"/>
                  </a:solidFill>
                </a:endParaRPr>
              </a:p>
            </p:txBody>
          </p:sp>
          <p:sp>
            <p:nvSpPr>
              <p:cNvPr id="42" name="六边形 41"/>
              <p:cNvSpPr/>
              <p:nvPr/>
            </p:nvSpPr>
            <p:spPr>
              <a:xfrm>
                <a:off x="3914604" y="4664218"/>
                <a:ext cx="398033" cy="236668"/>
              </a:xfrm>
              <a:prstGeom prst="hexagon">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0</a:t>
                </a:r>
                <a:endParaRPr lang="zh-CN" altLang="en-US" b="1" dirty="0">
                  <a:solidFill>
                    <a:schemeClr val="tx1"/>
                  </a:solidFill>
                </a:endParaRPr>
              </a:p>
            </p:txBody>
          </p:sp>
          <p:sp>
            <p:nvSpPr>
              <p:cNvPr id="43" name="六边形 42"/>
              <p:cNvSpPr/>
              <p:nvPr/>
            </p:nvSpPr>
            <p:spPr>
              <a:xfrm>
                <a:off x="4320928" y="4664218"/>
                <a:ext cx="398033" cy="236668"/>
              </a:xfrm>
              <a:prstGeom prst="hexago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1</a:t>
                </a:r>
                <a:endParaRPr lang="zh-CN" altLang="en-US" b="1" dirty="0">
                  <a:solidFill>
                    <a:schemeClr val="tx1"/>
                  </a:solidFill>
                </a:endParaRPr>
              </a:p>
            </p:txBody>
          </p:sp>
          <p:sp>
            <p:nvSpPr>
              <p:cNvPr id="44" name="六边形 43"/>
              <p:cNvSpPr/>
              <p:nvPr/>
            </p:nvSpPr>
            <p:spPr>
              <a:xfrm>
                <a:off x="4721853" y="4664218"/>
                <a:ext cx="398033" cy="236668"/>
              </a:xfrm>
              <a:prstGeom prst="hexagon">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0</a:t>
                </a:r>
                <a:endParaRPr lang="zh-CN" altLang="en-US" b="1" dirty="0">
                  <a:solidFill>
                    <a:schemeClr val="tx1"/>
                  </a:solidFill>
                </a:endParaRPr>
              </a:p>
            </p:txBody>
          </p:sp>
          <p:sp>
            <p:nvSpPr>
              <p:cNvPr id="45" name="六边形 44"/>
              <p:cNvSpPr/>
              <p:nvPr/>
            </p:nvSpPr>
            <p:spPr>
              <a:xfrm>
                <a:off x="5129908" y="4664218"/>
                <a:ext cx="398033" cy="236668"/>
              </a:xfrm>
              <a:prstGeom prst="hexago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1</a:t>
                </a:r>
                <a:endParaRPr lang="zh-CN" altLang="en-US" b="1" dirty="0">
                  <a:solidFill>
                    <a:schemeClr val="tx1"/>
                  </a:solidFill>
                </a:endParaRPr>
              </a:p>
            </p:txBody>
          </p:sp>
          <p:sp>
            <p:nvSpPr>
              <p:cNvPr id="46" name="六边形 45"/>
              <p:cNvSpPr/>
              <p:nvPr/>
            </p:nvSpPr>
            <p:spPr>
              <a:xfrm>
                <a:off x="5530833" y="4664218"/>
                <a:ext cx="398033" cy="236668"/>
              </a:xfrm>
              <a:prstGeom prst="hexagon">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0</a:t>
                </a:r>
                <a:endParaRPr lang="zh-CN" altLang="en-US" b="1" dirty="0">
                  <a:solidFill>
                    <a:schemeClr val="tx1"/>
                  </a:solidFill>
                </a:endParaRPr>
              </a:p>
            </p:txBody>
          </p:sp>
          <p:sp>
            <p:nvSpPr>
              <p:cNvPr id="47" name="六边形 46"/>
              <p:cNvSpPr/>
              <p:nvPr/>
            </p:nvSpPr>
            <p:spPr>
              <a:xfrm>
                <a:off x="6356121" y="4664218"/>
                <a:ext cx="398033" cy="236668"/>
              </a:xfrm>
              <a:prstGeom prst="hexago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1</a:t>
                </a:r>
                <a:endParaRPr lang="zh-CN" altLang="en-US" b="1" dirty="0">
                  <a:solidFill>
                    <a:schemeClr val="tx1"/>
                  </a:solidFill>
                </a:endParaRPr>
              </a:p>
            </p:txBody>
          </p:sp>
          <p:sp>
            <p:nvSpPr>
              <p:cNvPr id="48" name="六边形 47"/>
              <p:cNvSpPr/>
              <p:nvPr/>
            </p:nvSpPr>
            <p:spPr>
              <a:xfrm>
                <a:off x="6754154" y="4664218"/>
                <a:ext cx="398033" cy="236668"/>
              </a:xfrm>
              <a:prstGeom prst="hexago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1</a:t>
                </a:r>
                <a:endParaRPr lang="zh-CN" altLang="en-US" b="1" dirty="0">
                  <a:solidFill>
                    <a:schemeClr val="tx1"/>
                  </a:solidFill>
                </a:endParaRPr>
              </a:p>
            </p:txBody>
          </p:sp>
          <p:sp>
            <p:nvSpPr>
              <p:cNvPr id="49" name="六边形 48"/>
              <p:cNvSpPr/>
              <p:nvPr/>
            </p:nvSpPr>
            <p:spPr>
              <a:xfrm>
                <a:off x="7160478" y="4664218"/>
                <a:ext cx="398033" cy="236668"/>
              </a:xfrm>
              <a:prstGeom prst="hexagon">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0</a:t>
                </a:r>
                <a:endParaRPr lang="zh-CN" altLang="en-US" b="1" dirty="0">
                  <a:solidFill>
                    <a:schemeClr val="tx1"/>
                  </a:solidFill>
                </a:endParaRPr>
              </a:p>
            </p:txBody>
          </p:sp>
          <p:sp>
            <p:nvSpPr>
              <p:cNvPr id="50" name="六边形 49"/>
              <p:cNvSpPr/>
              <p:nvPr/>
            </p:nvSpPr>
            <p:spPr>
              <a:xfrm>
                <a:off x="7564067" y="4664218"/>
                <a:ext cx="398033" cy="236668"/>
              </a:xfrm>
              <a:prstGeom prst="hexago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1</a:t>
                </a:r>
                <a:endParaRPr lang="zh-CN" altLang="en-US" b="1" dirty="0">
                  <a:solidFill>
                    <a:schemeClr val="tx1"/>
                  </a:solidFill>
                </a:endParaRPr>
              </a:p>
            </p:txBody>
          </p:sp>
          <p:sp>
            <p:nvSpPr>
              <p:cNvPr id="51" name="六边形 50"/>
              <p:cNvSpPr/>
              <p:nvPr/>
            </p:nvSpPr>
            <p:spPr>
              <a:xfrm>
                <a:off x="7970391" y="4664218"/>
                <a:ext cx="398033" cy="236668"/>
              </a:xfrm>
              <a:prstGeom prst="hexagon">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0</a:t>
                </a:r>
                <a:endParaRPr lang="zh-CN" altLang="en-US" b="1" dirty="0">
                  <a:solidFill>
                    <a:schemeClr val="tx1"/>
                  </a:solidFill>
                </a:endParaRPr>
              </a:p>
            </p:txBody>
          </p:sp>
          <p:sp>
            <p:nvSpPr>
              <p:cNvPr id="52" name="六边形 51"/>
              <p:cNvSpPr/>
              <p:nvPr/>
            </p:nvSpPr>
            <p:spPr>
              <a:xfrm>
                <a:off x="8371316" y="4664218"/>
                <a:ext cx="398033" cy="236668"/>
              </a:xfrm>
              <a:prstGeom prst="hexago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1</a:t>
                </a:r>
                <a:endParaRPr lang="zh-CN" altLang="en-US" b="1" dirty="0">
                  <a:solidFill>
                    <a:schemeClr val="tx1"/>
                  </a:solidFill>
                </a:endParaRPr>
              </a:p>
            </p:txBody>
          </p:sp>
          <p:sp>
            <p:nvSpPr>
              <p:cNvPr id="53" name="六边形 52"/>
              <p:cNvSpPr/>
              <p:nvPr/>
            </p:nvSpPr>
            <p:spPr>
              <a:xfrm>
                <a:off x="8779371" y="4664218"/>
                <a:ext cx="398033" cy="236668"/>
              </a:xfrm>
              <a:prstGeom prst="hexagon">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0</a:t>
                </a:r>
                <a:endParaRPr lang="zh-CN" altLang="en-US" b="1" dirty="0">
                  <a:solidFill>
                    <a:schemeClr val="tx1"/>
                  </a:solidFill>
                </a:endParaRPr>
              </a:p>
            </p:txBody>
          </p:sp>
          <p:sp>
            <p:nvSpPr>
              <p:cNvPr id="54" name="六边形 53"/>
              <p:cNvSpPr/>
              <p:nvPr/>
            </p:nvSpPr>
            <p:spPr>
              <a:xfrm>
                <a:off x="9180296" y="4664218"/>
                <a:ext cx="398033" cy="236668"/>
              </a:xfrm>
              <a:prstGeom prst="hexagon">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0</a:t>
                </a:r>
                <a:endParaRPr lang="zh-CN" altLang="en-US" b="1" dirty="0">
                  <a:solidFill>
                    <a:schemeClr val="tx1"/>
                  </a:solidFill>
                </a:endParaRPr>
              </a:p>
            </p:txBody>
          </p:sp>
        </p:grpSp>
        <p:sp>
          <p:nvSpPr>
            <p:cNvPr id="78" name="íşlïḍè"/>
            <p:cNvSpPr txBox="1"/>
            <p:nvPr/>
          </p:nvSpPr>
          <p:spPr>
            <a:xfrm>
              <a:off x="5706746" y="4460261"/>
              <a:ext cx="900717" cy="482600"/>
            </a:xfrm>
            <a:prstGeom prst="rect">
              <a:avLst/>
            </a:prstGeom>
            <a:noFill/>
          </p:spPr>
          <p:txBody>
            <a:bodyPr wrap="square" lIns="91440" tIns="45720" rIns="91440" bIns="45720" anchor="ctr">
              <a:noAutofit/>
            </a:bodyPr>
            <a:lstStyle/>
            <a:p>
              <a:pPr algn="ctr"/>
              <a:r>
                <a:rPr lang="en-US" altLang="zh-CN" sz="2000" b="1" dirty="0"/>
                <a:t>…</a:t>
              </a:r>
              <a:endParaRPr lang="en-US" altLang="zh-CN" sz="2000" b="1" dirty="0">
                <a:solidFill>
                  <a:schemeClr val="accent1">
                    <a:lumMod val="75000"/>
                  </a:schemeClr>
                </a:solidFill>
              </a:endParaRPr>
            </a:p>
          </p:txBody>
        </p:sp>
      </p:grpSp>
      <p:sp>
        <p:nvSpPr>
          <p:cNvPr id="80" name="íşlïḍè"/>
          <p:cNvSpPr txBox="1"/>
          <p:nvPr/>
        </p:nvSpPr>
        <p:spPr>
          <a:xfrm>
            <a:off x="313432" y="5709268"/>
            <a:ext cx="11579763" cy="735604"/>
          </a:xfrm>
          <a:prstGeom prst="rect">
            <a:avLst/>
          </a:prstGeom>
          <a:noFill/>
        </p:spPr>
        <p:txBody>
          <a:bodyPr wrap="square" lIns="91440" tIns="45720" rIns="91440" bIns="45720" anchor="ctr">
            <a:noAutofit/>
          </a:bodyPr>
          <a:lstStyle/>
          <a:p>
            <a:r>
              <a:rPr lang="zh-CN" altLang="en-US" sz="2000" b="1" dirty="0"/>
              <a:t>因此，链路的时延带宽积也称为</a:t>
            </a:r>
            <a:r>
              <a:rPr lang="zh-CN" altLang="en-US" sz="2000" b="1" dirty="0">
                <a:solidFill>
                  <a:schemeClr val="accent1">
                    <a:lumMod val="75000"/>
                  </a:schemeClr>
                </a:solidFill>
              </a:rPr>
              <a:t>以比特为单位的链路长度</a:t>
            </a:r>
            <a:r>
              <a:rPr lang="zh-CN" altLang="en-US" sz="2000" b="1" dirty="0"/>
              <a:t>，这对我们以后理解以太网的最短帧长是非常有帮助的。</a:t>
            </a:r>
            <a:endParaRPr lang="en-US" altLang="zh-CN" sz="2000" b="1" dirty="0">
              <a:solidFill>
                <a:schemeClr val="accent1">
                  <a:lumMod val="75000"/>
                </a:schemeClr>
              </a:solidFill>
            </a:endParaRPr>
          </a:p>
        </p:txBody>
      </p:sp>
    </p:spTree>
    <p:custDataLst>
      <p:tags r:id="rId3"/>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anim calcmode="lin" valueType="num">
                                      <p:cBhvr>
                                        <p:cTn id="8" dur="1000" fill="hold"/>
                                        <p:tgtEl>
                                          <p:spTgt spid="16"/>
                                        </p:tgtEl>
                                        <p:attrNameLst>
                                          <p:attrName>ppt_x</p:attrName>
                                        </p:attrNameLst>
                                      </p:cBhvr>
                                      <p:tavLst>
                                        <p:tav tm="0">
                                          <p:val>
                                            <p:strVal val="#ppt_x"/>
                                          </p:val>
                                        </p:tav>
                                        <p:tav tm="100000">
                                          <p:val>
                                            <p:strVal val="#ppt_x"/>
                                          </p:val>
                                        </p:tav>
                                      </p:tavLst>
                                    </p:anim>
                                    <p:anim calcmode="lin" valueType="num">
                                      <p:cBhvr>
                                        <p:cTn id="9"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nodeType="clickEffect">
                                  <p:stCondLst>
                                    <p:cond delay="0"/>
                                  </p:stCondLst>
                                  <p:childTnLst>
                                    <p:set>
                                      <p:cBhvr>
                                        <p:cTn id="13" dur="1" fill="hold">
                                          <p:stCondLst>
                                            <p:cond delay="0"/>
                                          </p:stCondLst>
                                        </p:cTn>
                                        <p:tgtEl>
                                          <p:spTgt spid="68"/>
                                        </p:tgtEl>
                                        <p:attrNameLst>
                                          <p:attrName>style.visibility</p:attrName>
                                        </p:attrNameLst>
                                      </p:cBhvr>
                                      <p:to>
                                        <p:strVal val="visible"/>
                                      </p:to>
                                    </p:set>
                                    <p:animEffect transition="in" filter="wipe(left)">
                                      <p:cBhvr>
                                        <p:cTn id="14" dur="1000"/>
                                        <p:tgtEl>
                                          <p:spTgt spid="68"/>
                                        </p:tgtEl>
                                      </p:cBhvr>
                                    </p:animEffec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anim calcmode="lin" valueType="num">
                                      <p:cBhvr>
                                        <p:cTn id="20" dur="500" fill="hold"/>
                                        <p:tgtEl>
                                          <p:spTgt spid="9"/>
                                        </p:tgtEl>
                                        <p:attrNameLst>
                                          <p:attrName>ppt_x</p:attrName>
                                        </p:attrNameLst>
                                      </p:cBhvr>
                                      <p:tavLst>
                                        <p:tav tm="0">
                                          <p:val>
                                            <p:strVal val="#ppt_x"/>
                                          </p:val>
                                        </p:tav>
                                        <p:tav tm="100000">
                                          <p:val>
                                            <p:strVal val="#ppt_x"/>
                                          </p:val>
                                        </p:tav>
                                      </p:tavLst>
                                    </p:anim>
                                    <p:anim calcmode="lin" valueType="num">
                                      <p:cBhvr>
                                        <p:cTn id="21" dur="5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500"/>
                                        <p:tgtEl>
                                          <p:spTgt spid="12"/>
                                        </p:tgtEl>
                                      </p:cBhvr>
                                    </p:animEffect>
                                    <p:anim calcmode="lin" valueType="num">
                                      <p:cBhvr>
                                        <p:cTn id="27" dur="500" fill="hold"/>
                                        <p:tgtEl>
                                          <p:spTgt spid="12"/>
                                        </p:tgtEl>
                                        <p:attrNameLst>
                                          <p:attrName>ppt_x</p:attrName>
                                        </p:attrNameLst>
                                      </p:cBhvr>
                                      <p:tavLst>
                                        <p:tav tm="0">
                                          <p:val>
                                            <p:strVal val="#ppt_x"/>
                                          </p:val>
                                        </p:tav>
                                        <p:tav tm="100000">
                                          <p:val>
                                            <p:strVal val="#ppt_x"/>
                                          </p:val>
                                        </p:tav>
                                      </p:tavLst>
                                    </p:anim>
                                    <p:anim calcmode="lin" valueType="num">
                                      <p:cBhvr>
                                        <p:cTn id="28" dur="5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30" presetClass="entr" presetSubtype="0" fill="hold" nodeType="clickEffect">
                                  <p:stCondLst>
                                    <p:cond delay="0"/>
                                  </p:stCondLst>
                                  <p:childTnLst>
                                    <p:set>
                                      <p:cBhvr>
                                        <p:cTn id="32" dur="1" fill="hold">
                                          <p:stCondLst>
                                            <p:cond delay="0"/>
                                          </p:stCondLst>
                                        </p:cTn>
                                        <p:tgtEl>
                                          <p:spTgt spid="66"/>
                                        </p:tgtEl>
                                        <p:attrNameLst>
                                          <p:attrName>style.visibility</p:attrName>
                                        </p:attrNameLst>
                                      </p:cBhvr>
                                      <p:to>
                                        <p:strVal val="visible"/>
                                      </p:to>
                                    </p:set>
                                    <p:animEffect transition="in" filter="fade">
                                      <p:cBhvr>
                                        <p:cTn id="33" dur="800" decel="100000"/>
                                        <p:tgtEl>
                                          <p:spTgt spid="66"/>
                                        </p:tgtEl>
                                      </p:cBhvr>
                                    </p:animEffect>
                                    <p:anim calcmode="lin" valueType="num">
                                      <p:cBhvr>
                                        <p:cTn id="34" dur="800" decel="100000" fill="hold"/>
                                        <p:tgtEl>
                                          <p:spTgt spid="66"/>
                                        </p:tgtEl>
                                        <p:attrNameLst>
                                          <p:attrName>style.rotation</p:attrName>
                                        </p:attrNameLst>
                                      </p:cBhvr>
                                      <p:tavLst>
                                        <p:tav tm="0">
                                          <p:val>
                                            <p:fltVal val="-90"/>
                                          </p:val>
                                        </p:tav>
                                        <p:tav tm="100000">
                                          <p:val>
                                            <p:fltVal val="0"/>
                                          </p:val>
                                        </p:tav>
                                      </p:tavLst>
                                    </p:anim>
                                    <p:anim calcmode="lin" valueType="num">
                                      <p:cBhvr>
                                        <p:cTn id="35" dur="800" decel="100000" fill="hold"/>
                                        <p:tgtEl>
                                          <p:spTgt spid="66"/>
                                        </p:tgtEl>
                                        <p:attrNameLst>
                                          <p:attrName>ppt_x</p:attrName>
                                        </p:attrNameLst>
                                      </p:cBhvr>
                                      <p:tavLst>
                                        <p:tav tm="0">
                                          <p:val>
                                            <p:strVal val="#ppt_x+0.4"/>
                                          </p:val>
                                        </p:tav>
                                        <p:tav tm="100000">
                                          <p:val>
                                            <p:strVal val="#ppt_x-0.05"/>
                                          </p:val>
                                        </p:tav>
                                      </p:tavLst>
                                    </p:anim>
                                    <p:anim calcmode="lin" valueType="num">
                                      <p:cBhvr>
                                        <p:cTn id="36" dur="800" decel="100000" fill="hold"/>
                                        <p:tgtEl>
                                          <p:spTgt spid="66"/>
                                        </p:tgtEl>
                                        <p:attrNameLst>
                                          <p:attrName>ppt_y</p:attrName>
                                        </p:attrNameLst>
                                      </p:cBhvr>
                                      <p:tavLst>
                                        <p:tav tm="0">
                                          <p:val>
                                            <p:strVal val="#ppt_y-0.4"/>
                                          </p:val>
                                        </p:tav>
                                        <p:tav tm="100000">
                                          <p:val>
                                            <p:strVal val="#ppt_y+0.1"/>
                                          </p:val>
                                        </p:tav>
                                      </p:tavLst>
                                    </p:anim>
                                    <p:anim calcmode="lin" valueType="num">
                                      <p:cBhvr>
                                        <p:cTn id="37" dur="200" accel="100000" fill="hold">
                                          <p:stCondLst>
                                            <p:cond delay="800"/>
                                          </p:stCondLst>
                                        </p:cTn>
                                        <p:tgtEl>
                                          <p:spTgt spid="66"/>
                                        </p:tgtEl>
                                        <p:attrNameLst>
                                          <p:attrName>ppt_x</p:attrName>
                                        </p:attrNameLst>
                                      </p:cBhvr>
                                      <p:tavLst>
                                        <p:tav tm="0">
                                          <p:val>
                                            <p:strVal val="#ppt_x-0.05"/>
                                          </p:val>
                                        </p:tav>
                                        <p:tav tm="100000">
                                          <p:val>
                                            <p:strVal val="#ppt_x"/>
                                          </p:val>
                                        </p:tav>
                                      </p:tavLst>
                                    </p:anim>
                                    <p:anim calcmode="lin" valueType="num">
                                      <p:cBhvr>
                                        <p:cTn id="38" dur="200" accel="100000" fill="hold">
                                          <p:stCondLst>
                                            <p:cond delay="800"/>
                                          </p:stCondLst>
                                        </p:cTn>
                                        <p:tgtEl>
                                          <p:spTgt spid="66"/>
                                        </p:tgtEl>
                                        <p:attrNameLst>
                                          <p:attrName>ppt_y</p:attrName>
                                        </p:attrNameLst>
                                      </p:cBhvr>
                                      <p:tavLst>
                                        <p:tav tm="0">
                                          <p:val>
                                            <p:strVal val="#ppt_y+0.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nodeType="clickEffect">
                                  <p:stCondLst>
                                    <p:cond delay="0"/>
                                  </p:stCondLst>
                                  <p:childTnLst>
                                    <p:set>
                                      <p:cBhvr>
                                        <p:cTn id="42" dur="1" fill="hold">
                                          <p:stCondLst>
                                            <p:cond delay="0"/>
                                          </p:stCondLst>
                                        </p:cTn>
                                        <p:tgtEl>
                                          <p:spTgt spid="21"/>
                                        </p:tgtEl>
                                        <p:attrNameLst>
                                          <p:attrName>style.visibility</p:attrName>
                                        </p:attrNameLst>
                                      </p:cBhvr>
                                      <p:to>
                                        <p:strVal val="visible"/>
                                      </p:to>
                                    </p:set>
                                    <p:animEffect transition="in" filter="fade">
                                      <p:cBhvr>
                                        <p:cTn id="43" dur="500"/>
                                        <p:tgtEl>
                                          <p:spTgt spid="21"/>
                                        </p:tgtEl>
                                      </p:cBhvr>
                                    </p:animEffect>
                                    <p:anim calcmode="lin" valueType="num">
                                      <p:cBhvr>
                                        <p:cTn id="44" dur="500" fill="hold"/>
                                        <p:tgtEl>
                                          <p:spTgt spid="21"/>
                                        </p:tgtEl>
                                        <p:attrNameLst>
                                          <p:attrName>ppt_x</p:attrName>
                                        </p:attrNameLst>
                                      </p:cBhvr>
                                      <p:tavLst>
                                        <p:tav tm="0">
                                          <p:val>
                                            <p:strVal val="#ppt_x"/>
                                          </p:val>
                                        </p:tav>
                                        <p:tav tm="100000">
                                          <p:val>
                                            <p:strVal val="#ppt_x"/>
                                          </p:val>
                                        </p:tav>
                                      </p:tavLst>
                                    </p:anim>
                                    <p:anim calcmode="lin" valueType="num">
                                      <p:cBhvr>
                                        <p:cTn id="45" dur="5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42" presetClass="entr" presetSubtype="0" fill="hold" nodeType="clickEffect">
                                  <p:stCondLst>
                                    <p:cond delay="0"/>
                                  </p:stCondLst>
                                  <p:childTnLst>
                                    <p:set>
                                      <p:cBhvr>
                                        <p:cTn id="49" dur="1" fill="hold">
                                          <p:stCondLst>
                                            <p:cond delay="0"/>
                                          </p:stCondLst>
                                        </p:cTn>
                                        <p:tgtEl>
                                          <p:spTgt spid="62"/>
                                        </p:tgtEl>
                                        <p:attrNameLst>
                                          <p:attrName>style.visibility</p:attrName>
                                        </p:attrNameLst>
                                      </p:cBhvr>
                                      <p:to>
                                        <p:strVal val="visible"/>
                                      </p:to>
                                    </p:set>
                                    <p:animEffect transition="in" filter="fade">
                                      <p:cBhvr>
                                        <p:cTn id="50" dur="500"/>
                                        <p:tgtEl>
                                          <p:spTgt spid="62"/>
                                        </p:tgtEl>
                                      </p:cBhvr>
                                    </p:animEffect>
                                    <p:anim calcmode="lin" valueType="num">
                                      <p:cBhvr>
                                        <p:cTn id="51" dur="500" fill="hold"/>
                                        <p:tgtEl>
                                          <p:spTgt spid="62"/>
                                        </p:tgtEl>
                                        <p:attrNameLst>
                                          <p:attrName>ppt_x</p:attrName>
                                        </p:attrNameLst>
                                      </p:cBhvr>
                                      <p:tavLst>
                                        <p:tav tm="0">
                                          <p:val>
                                            <p:strVal val="#ppt_x"/>
                                          </p:val>
                                        </p:tav>
                                        <p:tav tm="100000">
                                          <p:val>
                                            <p:strVal val="#ppt_x"/>
                                          </p:val>
                                        </p:tav>
                                      </p:tavLst>
                                    </p:anim>
                                    <p:anim calcmode="lin" valueType="num">
                                      <p:cBhvr>
                                        <p:cTn id="52" dur="500" fill="hold"/>
                                        <p:tgtEl>
                                          <p:spTgt spid="62"/>
                                        </p:tgtEl>
                                        <p:attrNameLst>
                                          <p:attrName>ppt_y</p:attrName>
                                        </p:attrNameLst>
                                      </p:cBhvr>
                                      <p:tavLst>
                                        <p:tav tm="0">
                                          <p:val>
                                            <p:strVal val="#ppt_y+.1"/>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12" presetClass="entr" presetSubtype="8" fill="hold" nodeType="clickEffect">
                                  <p:stCondLst>
                                    <p:cond delay="0"/>
                                  </p:stCondLst>
                                  <p:childTnLst>
                                    <p:set>
                                      <p:cBhvr>
                                        <p:cTn id="56" dur="1" fill="hold">
                                          <p:stCondLst>
                                            <p:cond delay="0"/>
                                          </p:stCondLst>
                                        </p:cTn>
                                        <p:tgtEl>
                                          <p:spTgt spid="69"/>
                                        </p:tgtEl>
                                        <p:attrNameLst>
                                          <p:attrName>style.visibility</p:attrName>
                                        </p:attrNameLst>
                                      </p:cBhvr>
                                      <p:to>
                                        <p:strVal val="visible"/>
                                      </p:to>
                                    </p:set>
                                    <p:anim calcmode="lin" valueType="num">
                                      <p:cBhvr additive="base">
                                        <p:cTn id="57" dur="3000"/>
                                        <p:tgtEl>
                                          <p:spTgt spid="69"/>
                                        </p:tgtEl>
                                        <p:attrNameLst>
                                          <p:attrName>ppt_x</p:attrName>
                                        </p:attrNameLst>
                                      </p:cBhvr>
                                      <p:tavLst>
                                        <p:tav tm="0">
                                          <p:val>
                                            <p:strVal val="#ppt_x-#ppt_w*1.125000"/>
                                          </p:val>
                                        </p:tav>
                                        <p:tav tm="100000">
                                          <p:val>
                                            <p:strVal val="#ppt_x"/>
                                          </p:val>
                                        </p:tav>
                                      </p:tavLst>
                                    </p:anim>
                                    <p:animEffect transition="in" filter="wipe(right)">
                                      <p:cBhvr>
                                        <p:cTn id="58" dur="3000"/>
                                        <p:tgtEl>
                                          <p:spTgt spid="69"/>
                                        </p:tgtEl>
                                      </p:cBhvr>
                                    </p:animEffect>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nodeType="clickEffect">
                                  <p:stCondLst>
                                    <p:cond delay="0"/>
                                  </p:stCondLst>
                                  <p:childTnLst>
                                    <p:set>
                                      <p:cBhvr>
                                        <p:cTn id="62" dur="1" fill="hold">
                                          <p:stCondLst>
                                            <p:cond delay="0"/>
                                          </p:stCondLst>
                                        </p:cTn>
                                        <p:tgtEl>
                                          <p:spTgt spid="65"/>
                                        </p:tgtEl>
                                        <p:attrNameLst>
                                          <p:attrName>style.visibility</p:attrName>
                                        </p:attrNameLst>
                                      </p:cBhvr>
                                      <p:to>
                                        <p:strVal val="visible"/>
                                      </p:to>
                                    </p:set>
                                    <p:animEffect transition="in" filter="fade">
                                      <p:cBhvr>
                                        <p:cTn id="63" dur="500"/>
                                        <p:tgtEl>
                                          <p:spTgt spid="65"/>
                                        </p:tgtEl>
                                      </p:cBhvr>
                                    </p:animEffect>
                                    <p:anim calcmode="lin" valueType="num">
                                      <p:cBhvr>
                                        <p:cTn id="64" dur="500" fill="hold"/>
                                        <p:tgtEl>
                                          <p:spTgt spid="65"/>
                                        </p:tgtEl>
                                        <p:attrNameLst>
                                          <p:attrName>ppt_x</p:attrName>
                                        </p:attrNameLst>
                                      </p:cBhvr>
                                      <p:tavLst>
                                        <p:tav tm="0">
                                          <p:val>
                                            <p:strVal val="#ppt_x"/>
                                          </p:val>
                                        </p:tav>
                                        <p:tav tm="100000">
                                          <p:val>
                                            <p:strVal val="#ppt_x"/>
                                          </p:val>
                                        </p:tav>
                                      </p:tavLst>
                                    </p:anim>
                                    <p:anim calcmode="lin" valueType="num">
                                      <p:cBhvr>
                                        <p:cTn id="65" dur="500" fill="hold"/>
                                        <p:tgtEl>
                                          <p:spTgt spid="65"/>
                                        </p:tgtEl>
                                        <p:attrNameLst>
                                          <p:attrName>ppt_y</p:attrName>
                                        </p:attrNameLst>
                                      </p:cBhvr>
                                      <p:tavLst>
                                        <p:tav tm="0">
                                          <p:val>
                                            <p:strVal val="#ppt_y+.1"/>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1" presetClass="entr" presetSubtype="0" fill="hold" grpId="0" nodeType="clickEffect">
                                  <p:stCondLst>
                                    <p:cond delay="0"/>
                                  </p:stCondLst>
                                  <p:iterate type="lt">
                                    <p:tmAbs val="100"/>
                                  </p:iterate>
                                  <p:childTnLst>
                                    <p:set>
                                      <p:cBhvr>
                                        <p:cTn id="69" dur="1" fill="hold">
                                          <p:stCondLst>
                                            <p:cond delay="0"/>
                                          </p:stCondLst>
                                        </p:cTn>
                                        <p:tgtEl>
                                          <p:spTgt spid="8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80"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04800" y="749300"/>
            <a:ext cx="6192344" cy="400110"/>
            <a:chOff x="424117" y="898245"/>
            <a:chExt cx="6192344" cy="400110"/>
          </a:xfrm>
        </p:grpSpPr>
        <p:sp>
          <p:nvSpPr>
            <p:cNvPr id="2" name="平行四边形 1"/>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p:cNvSpPr txBox="1"/>
            <p:nvPr/>
          </p:nvSpPr>
          <p:spPr>
            <a:xfrm>
              <a:off x="1052423" y="898245"/>
              <a:ext cx="5564038" cy="400110"/>
            </a:xfrm>
            <a:prstGeom prst="rect">
              <a:avLst/>
            </a:prstGeom>
            <a:noFill/>
          </p:spPr>
          <p:txBody>
            <a:bodyPr wrap="square" rtlCol="0">
              <a:spAutoFit/>
            </a:bodyPr>
            <a:lstStyle/>
            <a:p>
              <a:r>
                <a:rPr lang="zh-CN" altLang="en-US" sz="2000" b="1" dirty="0"/>
                <a:t>计算机网络的性能指标</a:t>
              </a:r>
              <a:endParaRPr lang="zh-CN" altLang="en-US" sz="2000" b="1" dirty="0"/>
            </a:p>
          </p:txBody>
        </p:sp>
      </p:grpSp>
      <p:sp>
        <p:nvSpPr>
          <p:cNvPr id="86" name="îṡ1îḑè"/>
          <p:cNvSpPr/>
          <p:nvPr/>
        </p:nvSpPr>
        <p:spPr>
          <a:xfrm>
            <a:off x="304800" y="1299908"/>
            <a:ext cx="1334228" cy="482600"/>
          </a:xfrm>
          <a:prstGeom prst="rect">
            <a:avLst/>
          </a:prstGeom>
          <a:solidFill>
            <a:schemeClr val="bg2">
              <a:lumMod val="90000"/>
            </a:schemeClr>
          </a:solidFill>
          <a:ln w="12700" cap="rnd">
            <a:noFill/>
            <a:prstDash val="solid"/>
            <a:rou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r>
              <a:rPr lang="zh-CN" altLang="en-US" b="1" dirty="0">
                <a:solidFill>
                  <a:schemeClr val="bg1"/>
                </a:solidFill>
              </a:rPr>
              <a:t>速率</a:t>
            </a:r>
            <a:endParaRPr lang="en-GB" b="1" dirty="0">
              <a:solidFill>
                <a:schemeClr val="bg1"/>
              </a:solidFill>
            </a:endParaRPr>
          </a:p>
        </p:txBody>
      </p:sp>
      <p:sp>
        <p:nvSpPr>
          <p:cNvPr id="87" name="îṧḻîḍê"/>
          <p:cNvSpPr/>
          <p:nvPr/>
        </p:nvSpPr>
        <p:spPr>
          <a:xfrm>
            <a:off x="1768825" y="1299908"/>
            <a:ext cx="1334228" cy="482600"/>
          </a:xfrm>
          <a:prstGeom prst="rect">
            <a:avLst/>
          </a:prstGeom>
          <a:solidFill>
            <a:schemeClr val="bg2">
              <a:lumMod val="90000"/>
            </a:schemeClr>
          </a:solidFill>
          <a:ln w="12700" cap="rnd">
            <a:noFill/>
            <a:prstDash val="solid"/>
            <a:rou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r>
              <a:rPr lang="zh-CN" altLang="en-US" b="1" dirty="0">
                <a:solidFill>
                  <a:schemeClr val="bg1"/>
                </a:solidFill>
              </a:rPr>
              <a:t>带宽</a:t>
            </a:r>
            <a:endParaRPr lang="en-GB" b="1" dirty="0">
              <a:solidFill>
                <a:schemeClr val="bg1"/>
              </a:solidFill>
            </a:endParaRPr>
          </a:p>
        </p:txBody>
      </p:sp>
      <p:sp>
        <p:nvSpPr>
          <p:cNvPr id="88" name="iṡlíďè"/>
          <p:cNvSpPr/>
          <p:nvPr/>
        </p:nvSpPr>
        <p:spPr>
          <a:xfrm>
            <a:off x="3232850" y="1299908"/>
            <a:ext cx="1334228" cy="482600"/>
          </a:xfrm>
          <a:prstGeom prst="rect">
            <a:avLst/>
          </a:prstGeom>
          <a:solidFill>
            <a:schemeClr val="bg2">
              <a:lumMod val="90000"/>
            </a:schemeClr>
          </a:solidFill>
          <a:ln w="12700" cap="rnd">
            <a:noFill/>
            <a:prstDash val="solid"/>
            <a:rou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r>
              <a:rPr lang="zh-CN" altLang="en-US" b="1" dirty="0">
                <a:solidFill>
                  <a:srgbClr val="FFFFFF"/>
                </a:solidFill>
              </a:rPr>
              <a:t>吞吐量</a:t>
            </a:r>
            <a:endParaRPr lang="en-GB" b="1" dirty="0">
              <a:solidFill>
                <a:srgbClr val="FFFFFF"/>
              </a:solidFill>
            </a:endParaRPr>
          </a:p>
        </p:txBody>
      </p:sp>
      <p:sp>
        <p:nvSpPr>
          <p:cNvPr id="89" name="iṥľïdè"/>
          <p:cNvSpPr/>
          <p:nvPr/>
        </p:nvSpPr>
        <p:spPr>
          <a:xfrm>
            <a:off x="4696875" y="1299908"/>
            <a:ext cx="1334228" cy="482600"/>
          </a:xfrm>
          <a:prstGeom prst="rect">
            <a:avLst/>
          </a:prstGeom>
          <a:solidFill>
            <a:schemeClr val="bg2">
              <a:lumMod val="90000"/>
            </a:schemeClr>
          </a:solidFill>
          <a:ln w="12700" cap="rnd">
            <a:noFill/>
            <a:prstDash val="solid"/>
            <a:rou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r>
              <a:rPr lang="zh-CN" altLang="en-US" b="1" dirty="0">
                <a:solidFill>
                  <a:schemeClr val="bg1"/>
                </a:solidFill>
              </a:rPr>
              <a:t>时延</a:t>
            </a:r>
            <a:endParaRPr lang="en-GB" b="1" dirty="0">
              <a:solidFill>
                <a:schemeClr val="bg1"/>
              </a:solidFill>
            </a:endParaRPr>
          </a:p>
        </p:txBody>
      </p:sp>
      <p:sp>
        <p:nvSpPr>
          <p:cNvPr id="90" name="îśľîḍé"/>
          <p:cNvSpPr/>
          <p:nvPr/>
        </p:nvSpPr>
        <p:spPr>
          <a:xfrm>
            <a:off x="7624925" y="1299908"/>
            <a:ext cx="1334228" cy="482600"/>
          </a:xfrm>
          <a:prstGeom prst="rect">
            <a:avLst/>
          </a:prstGeom>
          <a:solidFill>
            <a:schemeClr val="bg2">
              <a:lumMod val="90000"/>
            </a:schemeClr>
          </a:solidFill>
          <a:ln w="12700" cap="rnd">
            <a:noFill/>
            <a:prstDash val="solid"/>
            <a:rou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r>
              <a:rPr lang="zh-CN" altLang="en-US" b="1" dirty="0">
                <a:solidFill>
                  <a:schemeClr val="bg1"/>
                </a:solidFill>
              </a:rPr>
              <a:t>往返时间</a:t>
            </a:r>
            <a:endParaRPr lang="en-GB" b="1" dirty="0">
              <a:solidFill>
                <a:schemeClr val="bg1"/>
              </a:solidFill>
            </a:endParaRPr>
          </a:p>
        </p:txBody>
      </p:sp>
      <p:sp>
        <p:nvSpPr>
          <p:cNvPr id="91" name="îśľîḍé"/>
          <p:cNvSpPr/>
          <p:nvPr/>
        </p:nvSpPr>
        <p:spPr>
          <a:xfrm>
            <a:off x="6160900" y="1299908"/>
            <a:ext cx="1334228" cy="482600"/>
          </a:xfrm>
          <a:prstGeom prst="rect">
            <a:avLst/>
          </a:prstGeom>
          <a:solidFill>
            <a:schemeClr val="bg2">
              <a:lumMod val="90000"/>
            </a:schemeClr>
          </a:solidFill>
          <a:ln w="12700" cap="rnd">
            <a:noFill/>
            <a:prstDash val="solid"/>
            <a:rou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r>
              <a:rPr lang="zh-CN" altLang="en-US" b="1" dirty="0">
                <a:solidFill>
                  <a:schemeClr val="bg1"/>
                </a:solidFill>
              </a:rPr>
              <a:t>时延带宽积</a:t>
            </a:r>
            <a:endParaRPr lang="en-GB" b="1" dirty="0">
              <a:solidFill>
                <a:schemeClr val="bg1"/>
              </a:solidFill>
            </a:endParaRPr>
          </a:p>
        </p:txBody>
      </p:sp>
      <p:sp>
        <p:nvSpPr>
          <p:cNvPr id="92" name="îśľîḍé"/>
          <p:cNvSpPr/>
          <p:nvPr/>
        </p:nvSpPr>
        <p:spPr>
          <a:xfrm>
            <a:off x="9088950" y="1299908"/>
            <a:ext cx="1334228" cy="482600"/>
          </a:xfrm>
          <a:prstGeom prst="rect">
            <a:avLst/>
          </a:prstGeom>
          <a:solidFill>
            <a:schemeClr val="bg2">
              <a:lumMod val="90000"/>
            </a:schemeClr>
          </a:solidFill>
          <a:ln w="12700" cap="rnd">
            <a:noFill/>
            <a:prstDash val="solid"/>
            <a:rou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r>
              <a:rPr lang="zh-CN" altLang="en-US" b="1" dirty="0">
                <a:solidFill>
                  <a:schemeClr val="bg1"/>
                </a:solidFill>
              </a:rPr>
              <a:t>利用率</a:t>
            </a:r>
            <a:endParaRPr lang="en-GB" b="1" dirty="0">
              <a:solidFill>
                <a:schemeClr val="bg1"/>
              </a:solidFill>
            </a:endParaRPr>
          </a:p>
        </p:txBody>
      </p:sp>
      <p:sp>
        <p:nvSpPr>
          <p:cNvPr id="93" name="îśľîḍé"/>
          <p:cNvSpPr/>
          <p:nvPr/>
        </p:nvSpPr>
        <p:spPr>
          <a:xfrm>
            <a:off x="10552974" y="1299908"/>
            <a:ext cx="1334228" cy="482600"/>
          </a:xfrm>
          <a:prstGeom prst="rect">
            <a:avLst/>
          </a:prstGeom>
          <a:solidFill>
            <a:schemeClr val="bg2">
              <a:lumMod val="90000"/>
            </a:schemeClr>
          </a:solidFill>
          <a:ln w="12700" cap="rnd">
            <a:noFill/>
            <a:prstDash val="solid"/>
            <a:rou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r>
              <a:rPr lang="zh-CN" altLang="en-US" b="1" dirty="0">
                <a:solidFill>
                  <a:schemeClr val="bg1"/>
                </a:solidFill>
              </a:rPr>
              <a:t>丢包率</a:t>
            </a:r>
            <a:endParaRPr lang="en-GB" b="1" dirty="0">
              <a:solidFill>
                <a:schemeClr val="bg1"/>
              </a:solidFill>
            </a:endParaRPr>
          </a:p>
        </p:txBody>
      </p:sp>
      <p:sp>
        <p:nvSpPr>
          <p:cNvPr id="14" name="îśľîḍé"/>
          <p:cNvSpPr/>
          <p:nvPr/>
        </p:nvSpPr>
        <p:spPr>
          <a:xfrm>
            <a:off x="7624925" y="1299908"/>
            <a:ext cx="1334228" cy="482600"/>
          </a:xfrm>
          <a:prstGeom prst="rect">
            <a:avLst/>
          </a:prstGeom>
          <a:solidFill>
            <a:schemeClr val="accent6"/>
          </a:solidFill>
          <a:ln w="12700" cap="rnd">
            <a:noFill/>
            <a:prstDash val="solid"/>
            <a:round/>
          </a:ln>
          <a:effectLst>
            <a:outerShdw blurRad="254000" dist="127000" algn="ctr" rotWithShape="0">
              <a:schemeClr val="accent6">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r>
              <a:rPr lang="zh-CN" altLang="en-US" b="1" dirty="0">
                <a:solidFill>
                  <a:schemeClr val="bg1"/>
                </a:solidFill>
              </a:rPr>
              <a:t>往返时间</a:t>
            </a:r>
            <a:endParaRPr lang="en-GB" b="1" dirty="0">
              <a:solidFill>
                <a:schemeClr val="bg1"/>
              </a:solidFill>
            </a:endParaRPr>
          </a:p>
        </p:txBody>
      </p:sp>
      <p:sp>
        <p:nvSpPr>
          <p:cNvPr id="70" name="矩形 69"/>
          <p:cNvSpPr/>
          <p:nvPr/>
        </p:nvSpPr>
        <p:spPr>
          <a:xfrm>
            <a:off x="933106" y="1974735"/>
            <a:ext cx="300790" cy="30079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íşlïḍè"/>
          <p:cNvSpPr txBox="1"/>
          <p:nvPr/>
        </p:nvSpPr>
        <p:spPr>
          <a:xfrm>
            <a:off x="1318660" y="1872549"/>
            <a:ext cx="10396417" cy="838377"/>
          </a:xfrm>
          <a:prstGeom prst="rect">
            <a:avLst/>
          </a:prstGeom>
          <a:noFill/>
        </p:spPr>
        <p:txBody>
          <a:bodyPr wrap="square" lIns="91440" tIns="45720" rIns="91440" bIns="45720" anchor="ctr">
            <a:noAutofit/>
          </a:bodyPr>
          <a:lstStyle/>
          <a:p>
            <a:r>
              <a:rPr lang="zh-CN" altLang="en-US" sz="2000" b="1" dirty="0"/>
              <a:t>往返时间（</a:t>
            </a:r>
            <a:r>
              <a:rPr lang="en-US" altLang="zh-CN" sz="2000" b="1" dirty="0">
                <a:solidFill>
                  <a:schemeClr val="accent1">
                    <a:lumMod val="75000"/>
                  </a:schemeClr>
                </a:solidFill>
              </a:rPr>
              <a:t>R</a:t>
            </a:r>
            <a:r>
              <a:rPr lang="en-US" altLang="zh-CN" sz="2000" b="1" dirty="0"/>
              <a:t>ound-</a:t>
            </a:r>
            <a:r>
              <a:rPr lang="en-US" altLang="zh-CN" sz="2000" b="1" dirty="0">
                <a:solidFill>
                  <a:schemeClr val="accent1">
                    <a:lumMod val="75000"/>
                  </a:schemeClr>
                </a:solidFill>
              </a:rPr>
              <a:t>T</a:t>
            </a:r>
            <a:r>
              <a:rPr lang="en-US" altLang="zh-CN" sz="2000" b="1" dirty="0"/>
              <a:t>rip </a:t>
            </a:r>
            <a:r>
              <a:rPr lang="en-US" altLang="zh-CN" sz="2000" b="1" dirty="0">
                <a:solidFill>
                  <a:schemeClr val="accent1">
                    <a:lumMod val="75000"/>
                  </a:schemeClr>
                </a:solidFill>
              </a:rPr>
              <a:t>T</a:t>
            </a:r>
            <a:r>
              <a:rPr lang="en-US" altLang="zh-CN" sz="2000" b="1" dirty="0"/>
              <a:t>ime</a:t>
            </a:r>
            <a:r>
              <a:rPr lang="zh-CN" altLang="en-US" sz="2000" b="1" dirty="0"/>
              <a:t>，</a:t>
            </a:r>
            <a:r>
              <a:rPr lang="en-US" altLang="zh-CN" sz="2000" b="1" dirty="0">
                <a:solidFill>
                  <a:schemeClr val="accent1">
                    <a:lumMod val="75000"/>
                  </a:schemeClr>
                </a:solidFill>
              </a:rPr>
              <a:t>RTT</a:t>
            </a:r>
            <a:r>
              <a:rPr lang="zh-CN" altLang="en-US" sz="2000" b="1" dirty="0"/>
              <a:t>）是指从发送端发送数据分组开始，到发送端收到接收端发来的相应确认分组为止，总共耗费的时间。</a:t>
            </a:r>
            <a:endParaRPr lang="en-US" altLang="zh-CN" sz="2000" b="1" dirty="0">
              <a:solidFill>
                <a:schemeClr val="accent1">
                  <a:lumMod val="75000"/>
                </a:schemeClr>
              </a:solidFill>
            </a:endParaRP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10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49" presetClass="entr" presetSubtype="0" decel="100000" fill="hold" grpId="0" nodeType="clickEffect">
                                  <p:stCondLst>
                                    <p:cond delay="0"/>
                                  </p:stCondLst>
                                  <p:childTnLst>
                                    <p:set>
                                      <p:cBhvr>
                                        <p:cTn id="11" dur="1" fill="hold">
                                          <p:stCondLst>
                                            <p:cond delay="0"/>
                                          </p:stCondLst>
                                        </p:cTn>
                                        <p:tgtEl>
                                          <p:spTgt spid="70"/>
                                        </p:tgtEl>
                                        <p:attrNameLst>
                                          <p:attrName>style.visibility</p:attrName>
                                        </p:attrNameLst>
                                      </p:cBhvr>
                                      <p:to>
                                        <p:strVal val="visible"/>
                                      </p:to>
                                    </p:set>
                                    <p:anim calcmode="lin" valueType="num">
                                      <p:cBhvr>
                                        <p:cTn id="12" dur="500" fill="hold"/>
                                        <p:tgtEl>
                                          <p:spTgt spid="70"/>
                                        </p:tgtEl>
                                        <p:attrNameLst>
                                          <p:attrName>ppt_w</p:attrName>
                                        </p:attrNameLst>
                                      </p:cBhvr>
                                      <p:tavLst>
                                        <p:tav tm="0">
                                          <p:val>
                                            <p:fltVal val="0"/>
                                          </p:val>
                                        </p:tav>
                                        <p:tav tm="100000">
                                          <p:val>
                                            <p:strVal val="#ppt_w"/>
                                          </p:val>
                                        </p:tav>
                                      </p:tavLst>
                                    </p:anim>
                                    <p:anim calcmode="lin" valueType="num">
                                      <p:cBhvr>
                                        <p:cTn id="13" dur="500" fill="hold"/>
                                        <p:tgtEl>
                                          <p:spTgt spid="70"/>
                                        </p:tgtEl>
                                        <p:attrNameLst>
                                          <p:attrName>ppt_h</p:attrName>
                                        </p:attrNameLst>
                                      </p:cBhvr>
                                      <p:tavLst>
                                        <p:tav tm="0">
                                          <p:val>
                                            <p:fltVal val="0"/>
                                          </p:val>
                                        </p:tav>
                                        <p:tav tm="100000">
                                          <p:val>
                                            <p:strVal val="#ppt_h"/>
                                          </p:val>
                                        </p:tav>
                                      </p:tavLst>
                                    </p:anim>
                                    <p:anim calcmode="lin" valueType="num">
                                      <p:cBhvr>
                                        <p:cTn id="14" dur="500" fill="hold"/>
                                        <p:tgtEl>
                                          <p:spTgt spid="70"/>
                                        </p:tgtEl>
                                        <p:attrNameLst>
                                          <p:attrName>style.rotation</p:attrName>
                                        </p:attrNameLst>
                                      </p:cBhvr>
                                      <p:tavLst>
                                        <p:tav tm="0">
                                          <p:val>
                                            <p:fltVal val="360"/>
                                          </p:val>
                                        </p:tav>
                                        <p:tav tm="100000">
                                          <p:val>
                                            <p:fltVal val="0"/>
                                          </p:val>
                                        </p:tav>
                                      </p:tavLst>
                                    </p:anim>
                                    <p:animEffect transition="in" filter="fade">
                                      <p:cBhvr>
                                        <p:cTn id="15" dur="500"/>
                                        <p:tgtEl>
                                          <p:spTgt spid="70"/>
                                        </p:tgtEl>
                                      </p:cBhvr>
                                    </p:animEffect>
                                  </p:childTnLst>
                                </p:cTn>
                              </p:par>
                            </p:childTnLst>
                          </p:cTn>
                        </p:par>
                        <p:par>
                          <p:cTn id="16" fill="hold">
                            <p:stCondLst>
                              <p:cond delay="500"/>
                            </p:stCondLst>
                            <p:childTnLst>
                              <p:par>
                                <p:cTn id="17" presetID="1" presetClass="entr" presetSubtype="0" fill="hold" grpId="0" nodeType="afterEffect">
                                  <p:stCondLst>
                                    <p:cond delay="0"/>
                                  </p:stCondLst>
                                  <p:iterate type="lt">
                                    <p:tmAbs val="100"/>
                                  </p:iterate>
                                  <p:childTnLst>
                                    <p:set>
                                      <p:cBhvr>
                                        <p:cTn id="18" dur="1" fill="hold">
                                          <p:stCondLst>
                                            <p:cond delay="0"/>
                                          </p:stCondLst>
                                        </p:cTn>
                                        <p:tgtEl>
                                          <p:spTgt spid="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ldLvl="0" animBg="1"/>
      <p:bldP spid="70" grpId="0" bldLvl="0" animBg="1"/>
      <p:bldP spid="71"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04800" y="749300"/>
            <a:ext cx="6192344" cy="400110"/>
            <a:chOff x="424117" y="898245"/>
            <a:chExt cx="6192344" cy="400110"/>
          </a:xfrm>
        </p:grpSpPr>
        <p:sp>
          <p:nvSpPr>
            <p:cNvPr id="2" name="平行四边形 1"/>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p:cNvSpPr txBox="1"/>
            <p:nvPr/>
          </p:nvSpPr>
          <p:spPr>
            <a:xfrm>
              <a:off x="1052423" y="898245"/>
              <a:ext cx="5564038" cy="400110"/>
            </a:xfrm>
            <a:prstGeom prst="rect">
              <a:avLst/>
            </a:prstGeom>
            <a:noFill/>
          </p:spPr>
          <p:txBody>
            <a:bodyPr wrap="square" rtlCol="0">
              <a:spAutoFit/>
            </a:bodyPr>
            <a:lstStyle/>
            <a:p>
              <a:r>
                <a:rPr lang="zh-CN" altLang="en-US" sz="2000" b="1" dirty="0"/>
                <a:t>计算机网络的性能指标</a:t>
              </a:r>
              <a:endParaRPr lang="zh-CN" altLang="en-US" sz="2000" b="1" dirty="0"/>
            </a:p>
          </p:txBody>
        </p:sp>
      </p:grpSp>
      <p:sp>
        <p:nvSpPr>
          <p:cNvPr id="86" name="îṡ1îḑè"/>
          <p:cNvSpPr/>
          <p:nvPr/>
        </p:nvSpPr>
        <p:spPr>
          <a:xfrm>
            <a:off x="304800" y="1299908"/>
            <a:ext cx="1334228" cy="482600"/>
          </a:xfrm>
          <a:prstGeom prst="rect">
            <a:avLst/>
          </a:prstGeom>
          <a:solidFill>
            <a:schemeClr val="bg2">
              <a:lumMod val="90000"/>
            </a:schemeClr>
          </a:solidFill>
          <a:ln w="12700" cap="rnd">
            <a:noFill/>
            <a:prstDash val="solid"/>
            <a:rou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r>
              <a:rPr lang="zh-CN" altLang="en-US" b="1" dirty="0">
                <a:solidFill>
                  <a:schemeClr val="bg1"/>
                </a:solidFill>
              </a:rPr>
              <a:t>速率</a:t>
            </a:r>
            <a:endParaRPr lang="en-GB" b="1" dirty="0">
              <a:solidFill>
                <a:schemeClr val="bg1"/>
              </a:solidFill>
            </a:endParaRPr>
          </a:p>
        </p:txBody>
      </p:sp>
      <p:sp>
        <p:nvSpPr>
          <p:cNvPr id="87" name="îṧḻîḍê"/>
          <p:cNvSpPr/>
          <p:nvPr/>
        </p:nvSpPr>
        <p:spPr>
          <a:xfrm>
            <a:off x="1768825" y="1299908"/>
            <a:ext cx="1334228" cy="482600"/>
          </a:xfrm>
          <a:prstGeom prst="rect">
            <a:avLst/>
          </a:prstGeom>
          <a:solidFill>
            <a:schemeClr val="bg2">
              <a:lumMod val="90000"/>
            </a:schemeClr>
          </a:solidFill>
          <a:ln w="12700" cap="rnd">
            <a:noFill/>
            <a:prstDash val="solid"/>
            <a:rou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r>
              <a:rPr lang="zh-CN" altLang="en-US" b="1" dirty="0">
                <a:solidFill>
                  <a:schemeClr val="bg1"/>
                </a:solidFill>
              </a:rPr>
              <a:t>带宽</a:t>
            </a:r>
            <a:endParaRPr lang="en-GB" b="1" dirty="0">
              <a:solidFill>
                <a:schemeClr val="bg1"/>
              </a:solidFill>
            </a:endParaRPr>
          </a:p>
        </p:txBody>
      </p:sp>
      <p:sp>
        <p:nvSpPr>
          <p:cNvPr id="88" name="iṡlíďè"/>
          <p:cNvSpPr/>
          <p:nvPr/>
        </p:nvSpPr>
        <p:spPr>
          <a:xfrm>
            <a:off x="3232850" y="1299908"/>
            <a:ext cx="1334228" cy="482600"/>
          </a:xfrm>
          <a:prstGeom prst="rect">
            <a:avLst/>
          </a:prstGeom>
          <a:solidFill>
            <a:schemeClr val="bg2">
              <a:lumMod val="90000"/>
            </a:schemeClr>
          </a:solidFill>
          <a:ln w="12700" cap="rnd">
            <a:noFill/>
            <a:prstDash val="solid"/>
            <a:rou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r>
              <a:rPr lang="zh-CN" altLang="en-US" b="1" dirty="0">
                <a:solidFill>
                  <a:srgbClr val="FFFFFF"/>
                </a:solidFill>
              </a:rPr>
              <a:t>吞吐量</a:t>
            </a:r>
            <a:endParaRPr lang="en-GB" b="1" dirty="0">
              <a:solidFill>
                <a:srgbClr val="FFFFFF"/>
              </a:solidFill>
            </a:endParaRPr>
          </a:p>
        </p:txBody>
      </p:sp>
      <p:sp>
        <p:nvSpPr>
          <p:cNvPr id="89" name="iṥľïdè"/>
          <p:cNvSpPr/>
          <p:nvPr/>
        </p:nvSpPr>
        <p:spPr>
          <a:xfrm>
            <a:off x="4696875" y="1299908"/>
            <a:ext cx="1334228" cy="482600"/>
          </a:xfrm>
          <a:prstGeom prst="rect">
            <a:avLst/>
          </a:prstGeom>
          <a:solidFill>
            <a:schemeClr val="bg2">
              <a:lumMod val="90000"/>
            </a:schemeClr>
          </a:solidFill>
          <a:ln w="12700" cap="rnd">
            <a:noFill/>
            <a:prstDash val="solid"/>
            <a:rou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r>
              <a:rPr lang="zh-CN" altLang="en-US" b="1" dirty="0">
                <a:solidFill>
                  <a:schemeClr val="bg1"/>
                </a:solidFill>
              </a:rPr>
              <a:t>时延</a:t>
            </a:r>
            <a:endParaRPr lang="en-GB" b="1" dirty="0">
              <a:solidFill>
                <a:schemeClr val="bg1"/>
              </a:solidFill>
            </a:endParaRPr>
          </a:p>
        </p:txBody>
      </p:sp>
      <p:sp>
        <p:nvSpPr>
          <p:cNvPr id="90" name="îśľîḍé"/>
          <p:cNvSpPr/>
          <p:nvPr/>
        </p:nvSpPr>
        <p:spPr>
          <a:xfrm>
            <a:off x="7624925" y="1299908"/>
            <a:ext cx="1334228" cy="482600"/>
          </a:xfrm>
          <a:prstGeom prst="rect">
            <a:avLst/>
          </a:prstGeom>
          <a:solidFill>
            <a:schemeClr val="bg2">
              <a:lumMod val="90000"/>
            </a:schemeClr>
          </a:solidFill>
          <a:ln w="12700" cap="rnd">
            <a:noFill/>
            <a:prstDash val="solid"/>
            <a:rou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r>
              <a:rPr lang="zh-CN" altLang="en-US" b="1" dirty="0">
                <a:solidFill>
                  <a:schemeClr val="bg1"/>
                </a:solidFill>
              </a:rPr>
              <a:t>往返时间</a:t>
            </a:r>
            <a:endParaRPr lang="en-GB" b="1" dirty="0">
              <a:solidFill>
                <a:schemeClr val="bg1"/>
              </a:solidFill>
            </a:endParaRPr>
          </a:p>
        </p:txBody>
      </p:sp>
      <p:sp>
        <p:nvSpPr>
          <p:cNvPr id="91" name="îśľîḍé"/>
          <p:cNvSpPr/>
          <p:nvPr/>
        </p:nvSpPr>
        <p:spPr>
          <a:xfrm>
            <a:off x="6160900" y="1299908"/>
            <a:ext cx="1334228" cy="482600"/>
          </a:xfrm>
          <a:prstGeom prst="rect">
            <a:avLst/>
          </a:prstGeom>
          <a:solidFill>
            <a:schemeClr val="bg2">
              <a:lumMod val="90000"/>
            </a:schemeClr>
          </a:solidFill>
          <a:ln w="12700" cap="rnd">
            <a:noFill/>
            <a:prstDash val="solid"/>
            <a:rou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r>
              <a:rPr lang="zh-CN" altLang="en-US" b="1" dirty="0">
                <a:solidFill>
                  <a:schemeClr val="bg1"/>
                </a:solidFill>
              </a:rPr>
              <a:t>时延带宽积</a:t>
            </a:r>
            <a:endParaRPr lang="en-GB" b="1" dirty="0">
              <a:solidFill>
                <a:schemeClr val="bg1"/>
              </a:solidFill>
            </a:endParaRPr>
          </a:p>
        </p:txBody>
      </p:sp>
      <p:sp>
        <p:nvSpPr>
          <p:cNvPr id="92" name="îśľîḍé"/>
          <p:cNvSpPr/>
          <p:nvPr/>
        </p:nvSpPr>
        <p:spPr>
          <a:xfrm>
            <a:off x="9088950" y="1299908"/>
            <a:ext cx="1334228" cy="482600"/>
          </a:xfrm>
          <a:prstGeom prst="rect">
            <a:avLst/>
          </a:prstGeom>
          <a:solidFill>
            <a:schemeClr val="bg2">
              <a:lumMod val="90000"/>
            </a:schemeClr>
          </a:solidFill>
          <a:ln w="12700" cap="rnd">
            <a:noFill/>
            <a:prstDash val="solid"/>
            <a:rou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r>
              <a:rPr lang="zh-CN" altLang="en-US" b="1" dirty="0">
                <a:solidFill>
                  <a:schemeClr val="bg1"/>
                </a:solidFill>
              </a:rPr>
              <a:t>利用率</a:t>
            </a:r>
            <a:endParaRPr lang="en-GB" b="1" dirty="0">
              <a:solidFill>
                <a:schemeClr val="bg1"/>
              </a:solidFill>
            </a:endParaRPr>
          </a:p>
        </p:txBody>
      </p:sp>
      <p:sp>
        <p:nvSpPr>
          <p:cNvPr id="93" name="îśľîḍé"/>
          <p:cNvSpPr/>
          <p:nvPr/>
        </p:nvSpPr>
        <p:spPr>
          <a:xfrm>
            <a:off x="10552974" y="1299908"/>
            <a:ext cx="1334228" cy="482600"/>
          </a:xfrm>
          <a:prstGeom prst="rect">
            <a:avLst/>
          </a:prstGeom>
          <a:solidFill>
            <a:schemeClr val="bg2">
              <a:lumMod val="90000"/>
            </a:schemeClr>
          </a:solidFill>
          <a:ln w="12700" cap="rnd">
            <a:noFill/>
            <a:prstDash val="solid"/>
            <a:rou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r>
              <a:rPr lang="zh-CN" altLang="en-US" b="1" dirty="0">
                <a:solidFill>
                  <a:schemeClr val="bg1"/>
                </a:solidFill>
              </a:rPr>
              <a:t>丢包率</a:t>
            </a:r>
            <a:endParaRPr lang="en-GB" b="1" dirty="0">
              <a:solidFill>
                <a:schemeClr val="bg1"/>
              </a:solidFill>
            </a:endParaRPr>
          </a:p>
        </p:txBody>
      </p:sp>
      <p:sp>
        <p:nvSpPr>
          <p:cNvPr id="14" name="îśľîḍé"/>
          <p:cNvSpPr/>
          <p:nvPr/>
        </p:nvSpPr>
        <p:spPr>
          <a:xfrm>
            <a:off x="7624925" y="1299908"/>
            <a:ext cx="1334228" cy="482600"/>
          </a:xfrm>
          <a:prstGeom prst="rect">
            <a:avLst/>
          </a:prstGeom>
          <a:solidFill>
            <a:schemeClr val="accent6"/>
          </a:solidFill>
          <a:ln w="12700" cap="rnd">
            <a:noFill/>
            <a:prstDash val="solid"/>
            <a:round/>
          </a:ln>
          <a:effectLst>
            <a:outerShdw blurRad="254000" dist="127000" algn="ctr" rotWithShape="0">
              <a:schemeClr val="accent6">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r>
              <a:rPr lang="zh-CN" altLang="en-US" b="1" dirty="0">
                <a:solidFill>
                  <a:schemeClr val="bg1"/>
                </a:solidFill>
              </a:rPr>
              <a:t>往返时间</a:t>
            </a:r>
            <a:endParaRPr lang="en-GB" b="1" dirty="0">
              <a:solidFill>
                <a:schemeClr val="bg1"/>
              </a:solidFill>
            </a:endParaRPr>
          </a:p>
        </p:txBody>
      </p:sp>
      <p:pic>
        <p:nvPicPr>
          <p:cNvPr id="6" name="图片 5" descr="图示&#10;&#10;描述已自动生成"/>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2060019" y="1933006"/>
            <a:ext cx="8071961" cy="4391020"/>
          </a:xfrm>
          <a:prstGeom prst="rect">
            <a:avLst/>
          </a:prstGeom>
        </p:spPr>
      </p:pic>
      <p:grpSp>
        <p:nvGrpSpPr>
          <p:cNvPr id="12" name="组合 11"/>
          <p:cNvGrpSpPr/>
          <p:nvPr/>
        </p:nvGrpSpPr>
        <p:grpSpPr>
          <a:xfrm>
            <a:off x="1438630" y="3594100"/>
            <a:ext cx="734414" cy="1408206"/>
            <a:chOff x="1438630" y="3594100"/>
            <a:chExt cx="734414" cy="1408206"/>
          </a:xfrm>
        </p:grpSpPr>
        <p:cxnSp>
          <p:nvCxnSpPr>
            <p:cNvPr id="8" name="直接箭头连接符 7"/>
            <p:cNvCxnSpPr/>
            <p:nvPr/>
          </p:nvCxnSpPr>
          <p:spPr>
            <a:xfrm>
              <a:off x="2173044" y="3594100"/>
              <a:ext cx="0" cy="1408206"/>
            </a:xfrm>
            <a:prstGeom prst="straightConnector1">
              <a:avLst/>
            </a:prstGeom>
            <a:ln w="25400">
              <a:solidFill>
                <a:schemeClr val="tx1"/>
              </a:solidFill>
              <a:prstDash val="dash"/>
              <a:tailEnd type="triangle" w="med" len="lg"/>
            </a:ln>
          </p:spPr>
          <p:style>
            <a:lnRef idx="1">
              <a:schemeClr val="accent1"/>
            </a:lnRef>
            <a:fillRef idx="0">
              <a:schemeClr val="accent1"/>
            </a:fillRef>
            <a:effectRef idx="0">
              <a:schemeClr val="accent1"/>
            </a:effectRef>
            <a:fontRef idx="minor">
              <a:schemeClr val="tx1"/>
            </a:fontRef>
          </p:style>
        </p:cxnSp>
        <p:sp>
          <p:nvSpPr>
            <p:cNvPr id="20" name="íşlïḍè"/>
            <p:cNvSpPr txBox="1"/>
            <p:nvPr/>
          </p:nvSpPr>
          <p:spPr>
            <a:xfrm>
              <a:off x="1438630" y="3905194"/>
              <a:ext cx="701226" cy="705774"/>
            </a:xfrm>
            <a:prstGeom prst="rect">
              <a:avLst/>
            </a:prstGeom>
            <a:noFill/>
          </p:spPr>
          <p:txBody>
            <a:bodyPr wrap="square" lIns="91440" tIns="45720" rIns="91440" bIns="45720" anchor="ctr">
              <a:noAutofit/>
            </a:bodyPr>
            <a:lstStyle/>
            <a:p>
              <a:pPr algn="ctr"/>
              <a:r>
                <a:rPr lang="zh-CN" altLang="en-US" sz="2000" b="1" dirty="0"/>
                <a:t>数据</a:t>
              </a:r>
              <a:endParaRPr lang="en-US" altLang="zh-CN" sz="2000" b="1" dirty="0"/>
            </a:p>
            <a:p>
              <a:pPr algn="ctr"/>
              <a:r>
                <a:rPr lang="zh-CN" altLang="en-US" sz="2000" b="1" dirty="0"/>
                <a:t>分组</a:t>
              </a:r>
              <a:endParaRPr lang="en-US" altLang="zh-CN" sz="2000" b="1" dirty="0"/>
            </a:p>
          </p:txBody>
        </p:sp>
      </p:grpSp>
      <p:grpSp>
        <p:nvGrpSpPr>
          <p:cNvPr id="13" name="组合 12"/>
          <p:cNvGrpSpPr/>
          <p:nvPr/>
        </p:nvGrpSpPr>
        <p:grpSpPr>
          <a:xfrm>
            <a:off x="2366655" y="3594101"/>
            <a:ext cx="701226" cy="1408205"/>
            <a:chOff x="2366655" y="3594101"/>
            <a:chExt cx="701226" cy="1408205"/>
          </a:xfrm>
        </p:grpSpPr>
        <p:cxnSp>
          <p:nvCxnSpPr>
            <p:cNvPr id="10" name="直接箭头连接符 9"/>
            <p:cNvCxnSpPr/>
            <p:nvPr/>
          </p:nvCxnSpPr>
          <p:spPr>
            <a:xfrm flipV="1">
              <a:off x="2399844" y="3594101"/>
              <a:ext cx="0" cy="1408205"/>
            </a:xfrm>
            <a:prstGeom prst="straightConnector1">
              <a:avLst/>
            </a:prstGeom>
            <a:ln w="25400">
              <a:solidFill>
                <a:schemeClr val="tx1"/>
              </a:solidFill>
              <a:prstDash val="dash"/>
              <a:tailEnd type="triangle" w="med" len="lg"/>
            </a:ln>
          </p:spPr>
          <p:style>
            <a:lnRef idx="1">
              <a:schemeClr val="accent1"/>
            </a:lnRef>
            <a:fillRef idx="0">
              <a:schemeClr val="accent1"/>
            </a:fillRef>
            <a:effectRef idx="0">
              <a:schemeClr val="accent1"/>
            </a:effectRef>
            <a:fontRef idx="minor">
              <a:schemeClr val="tx1"/>
            </a:fontRef>
          </p:style>
        </p:cxnSp>
        <p:sp>
          <p:nvSpPr>
            <p:cNvPr id="24" name="íşlïḍè"/>
            <p:cNvSpPr txBox="1"/>
            <p:nvPr/>
          </p:nvSpPr>
          <p:spPr>
            <a:xfrm>
              <a:off x="2366655" y="3905194"/>
              <a:ext cx="701226" cy="660860"/>
            </a:xfrm>
            <a:prstGeom prst="rect">
              <a:avLst/>
            </a:prstGeom>
            <a:noFill/>
          </p:spPr>
          <p:txBody>
            <a:bodyPr wrap="square" lIns="91440" tIns="45720" rIns="91440" bIns="45720" anchor="ctr">
              <a:noAutofit/>
            </a:bodyPr>
            <a:lstStyle/>
            <a:p>
              <a:pPr algn="ctr"/>
              <a:r>
                <a:rPr lang="zh-CN" altLang="en-US" sz="2000" b="1" dirty="0"/>
                <a:t>确认</a:t>
              </a:r>
              <a:endParaRPr lang="en-US" altLang="zh-CN" sz="2000" b="1" dirty="0"/>
            </a:p>
            <a:p>
              <a:pPr algn="ctr"/>
              <a:r>
                <a:rPr lang="zh-CN" altLang="en-US" sz="2000" b="1" dirty="0"/>
                <a:t>分组</a:t>
              </a:r>
              <a:endParaRPr lang="en-US" altLang="zh-CN" sz="2000" b="1" dirty="0"/>
            </a:p>
          </p:txBody>
        </p:sp>
      </p:grpSp>
      <p:sp>
        <p:nvSpPr>
          <p:cNvPr id="15" name="矩形 14"/>
          <p:cNvSpPr/>
          <p:nvPr/>
        </p:nvSpPr>
        <p:spPr>
          <a:xfrm>
            <a:off x="2399817" y="3046971"/>
            <a:ext cx="279699" cy="279699"/>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9" name="图片 18" descr="图标&#10;&#10;描述已自动生成"/>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61541" y="2912432"/>
            <a:ext cx="447675" cy="509588"/>
          </a:xfrm>
          <a:prstGeom prst="rect">
            <a:avLst/>
          </a:prstGeom>
        </p:spPr>
      </p:pic>
      <p:sp>
        <p:nvSpPr>
          <p:cNvPr id="21" name="椭圆 20"/>
          <p:cNvSpPr/>
          <p:nvPr/>
        </p:nvSpPr>
        <p:spPr>
          <a:xfrm>
            <a:off x="2366655" y="5102993"/>
            <a:ext cx="333487" cy="333487"/>
          </a:xfrm>
          <a:prstGeom prst="ellipse">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3"/>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800" decel="100000"/>
                                        <p:tgtEl>
                                          <p:spTgt spid="6"/>
                                        </p:tgtEl>
                                      </p:cBhvr>
                                    </p:animEffect>
                                    <p:anim calcmode="lin" valueType="num">
                                      <p:cBhvr>
                                        <p:cTn id="8" dur="800" decel="100000" fill="hold"/>
                                        <p:tgtEl>
                                          <p:spTgt spid="6"/>
                                        </p:tgtEl>
                                        <p:attrNameLst>
                                          <p:attrName>style.rotation</p:attrName>
                                        </p:attrNameLst>
                                      </p:cBhvr>
                                      <p:tavLst>
                                        <p:tav tm="0">
                                          <p:val>
                                            <p:fltVal val="-90"/>
                                          </p:val>
                                        </p:tav>
                                        <p:tav tm="100000">
                                          <p:val>
                                            <p:fltVal val="0"/>
                                          </p:val>
                                        </p:tav>
                                      </p:tavLst>
                                    </p:anim>
                                    <p:anim calcmode="lin" valueType="num">
                                      <p:cBhvr>
                                        <p:cTn id="9" dur="800" decel="100000" fill="hold"/>
                                        <p:tgtEl>
                                          <p:spTgt spid="6"/>
                                        </p:tgtEl>
                                        <p:attrNameLst>
                                          <p:attrName>ppt_x</p:attrName>
                                        </p:attrNameLst>
                                      </p:cBhvr>
                                      <p:tavLst>
                                        <p:tav tm="0">
                                          <p:val>
                                            <p:strVal val="#ppt_x+0.4"/>
                                          </p:val>
                                        </p:tav>
                                        <p:tav tm="100000">
                                          <p:val>
                                            <p:strVal val="#ppt_x-0.05"/>
                                          </p:val>
                                        </p:tav>
                                      </p:tavLst>
                                    </p:anim>
                                    <p:anim calcmode="lin" valueType="num">
                                      <p:cBhvr>
                                        <p:cTn id="10" dur="800" decel="100000" fill="hold"/>
                                        <p:tgtEl>
                                          <p:spTgt spid="6"/>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6"/>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6"/>
                                        </p:tgtEl>
                                        <p:attrNameLst>
                                          <p:attrName>ppt_y</p:attrName>
                                        </p:attrNameLst>
                                      </p:cBhvr>
                                      <p:tavLst>
                                        <p:tav tm="0">
                                          <p:val>
                                            <p:strVal val="#ppt_y+0.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2" presetClass="entr" presetSubtype="1"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 calcmode="lin" valueType="num">
                                      <p:cBhvr additive="base">
                                        <p:cTn id="17" dur="500"/>
                                        <p:tgtEl>
                                          <p:spTgt spid="12"/>
                                        </p:tgtEl>
                                        <p:attrNameLst>
                                          <p:attrName>ppt_y</p:attrName>
                                        </p:attrNameLst>
                                      </p:cBhvr>
                                      <p:tavLst>
                                        <p:tav tm="0">
                                          <p:val>
                                            <p:strVal val="#ppt_y-#ppt_h*1.125000"/>
                                          </p:val>
                                        </p:tav>
                                        <p:tav tm="100000">
                                          <p:val>
                                            <p:strVal val="#ppt_y"/>
                                          </p:val>
                                        </p:tav>
                                      </p:tavLst>
                                    </p:anim>
                                    <p:animEffect transition="in" filter="wipe(down)">
                                      <p:cBhvr>
                                        <p:cTn id="18" dur="5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12" presetClass="entr" presetSubtype="4"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anim calcmode="lin" valueType="num">
                                      <p:cBhvr additive="base">
                                        <p:cTn id="23" dur="500"/>
                                        <p:tgtEl>
                                          <p:spTgt spid="13"/>
                                        </p:tgtEl>
                                        <p:attrNameLst>
                                          <p:attrName>ppt_y</p:attrName>
                                        </p:attrNameLst>
                                      </p:cBhvr>
                                      <p:tavLst>
                                        <p:tav tm="0">
                                          <p:val>
                                            <p:strVal val="#ppt_y+#ppt_h*1.125000"/>
                                          </p:val>
                                        </p:tav>
                                        <p:tav tm="100000">
                                          <p:val>
                                            <p:strVal val="#ppt_y"/>
                                          </p:val>
                                        </p:tav>
                                      </p:tavLst>
                                    </p:anim>
                                    <p:animEffect transition="in" filter="wipe(up)">
                                      <p:cBhvr>
                                        <p:cTn id="24" dur="500"/>
                                        <p:tgtEl>
                                          <p:spTgt spid="13"/>
                                        </p:tgtEl>
                                      </p:cBhvr>
                                    </p:animEffect>
                                  </p:childTnLst>
                                </p:cTn>
                              </p:par>
                            </p:childTnLst>
                          </p:cTn>
                        </p:par>
                      </p:childTnLst>
                    </p:cTn>
                  </p:par>
                  <p:par>
                    <p:cTn id="25" fill="hold">
                      <p:stCondLst>
                        <p:cond delay="indefinite"/>
                      </p:stCondLst>
                      <p:childTnLst>
                        <p:par>
                          <p:cTn id="26" fill="hold">
                            <p:stCondLst>
                              <p:cond delay="0"/>
                            </p:stCondLst>
                            <p:childTnLst>
                              <p:par>
                                <p:cTn id="27" presetID="53" presetClass="entr" presetSubtype="16" fill="hold" grpId="0" nodeType="clickEffect">
                                  <p:stCondLst>
                                    <p:cond delay="0"/>
                                  </p:stCondLst>
                                  <p:childTnLst>
                                    <p:set>
                                      <p:cBhvr>
                                        <p:cTn id="28" dur="1" fill="hold">
                                          <p:stCondLst>
                                            <p:cond delay="0"/>
                                          </p:stCondLst>
                                        </p:cTn>
                                        <p:tgtEl>
                                          <p:spTgt spid="15"/>
                                        </p:tgtEl>
                                        <p:attrNameLst>
                                          <p:attrName>style.visibility</p:attrName>
                                        </p:attrNameLst>
                                      </p:cBhvr>
                                      <p:to>
                                        <p:strVal val="visible"/>
                                      </p:to>
                                    </p:set>
                                    <p:anim calcmode="lin" valueType="num">
                                      <p:cBhvr>
                                        <p:cTn id="29" dur="500" fill="hold"/>
                                        <p:tgtEl>
                                          <p:spTgt spid="15"/>
                                        </p:tgtEl>
                                        <p:attrNameLst>
                                          <p:attrName>ppt_w</p:attrName>
                                        </p:attrNameLst>
                                      </p:cBhvr>
                                      <p:tavLst>
                                        <p:tav tm="0">
                                          <p:val>
                                            <p:fltVal val="0"/>
                                          </p:val>
                                        </p:tav>
                                        <p:tav tm="100000">
                                          <p:val>
                                            <p:strVal val="#ppt_w"/>
                                          </p:val>
                                        </p:tav>
                                      </p:tavLst>
                                    </p:anim>
                                    <p:anim calcmode="lin" valueType="num">
                                      <p:cBhvr>
                                        <p:cTn id="30" dur="500" fill="hold"/>
                                        <p:tgtEl>
                                          <p:spTgt spid="15"/>
                                        </p:tgtEl>
                                        <p:attrNameLst>
                                          <p:attrName>ppt_h</p:attrName>
                                        </p:attrNameLst>
                                      </p:cBhvr>
                                      <p:tavLst>
                                        <p:tav tm="0">
                                          <p:val>
                                            <p:fltVal val="0"/>
                                          </p:val>
                                        </p:tav>
                                        <p:tav tm="100000">
                                          <p:val>
                                            <p:strVal val="#ppt_h"/>
                                          </p:val>
                                        </p:tav>
                                      </p:tavLst>
                                    </p:anim>
                                    <p:animEffect transition="in" filter="fade">
                                      <p:cBhvr>
                                        <p:cTn id="31" dur="500"/>
                                        <p:tgtEl>
                                          <p:spTgt spid="15"/>
                                        </p:tgtEl>
                                      </p:cBhvr>
                                    </p:animEffect>
                                  </p:childTnLst>
                                </p:cTn>
                              </p:par>
                              <p:par>
                                <p:cTn id="32" presetID="53" presetClass="entr" presetSubtype="16" fill="hold" nodeType="withEffect">
                                  <p:stCondLst>
                                    <p:cond delay="0"/>
                                  </p:stCondLst>
                                  <p:childTnLst>
                                    <p:set>
                                      <p:cBhvr>
                                        <p:cTn id="33" dur="1" fill="hold">
                                          <p:stCondLst>
                                            <p:cond delay="0"/>
                                          </p:stCondLst>
                                        </p:cTn>
                                        <p:tgtEl>
                                          <p:spTgt spid="19"/>
                                        </p:tgtEl>
                                        <p:attrNameLst>
                                          <p:attrName>style.visibility</p:attrName>
                                        </p:attrNameLst>
                                      </p:cBhvr>
                                      <p:to>
                                        <p:strVal val="visible"/>
                                      </p:to>
                                    </p:set>
                                    <p:anim calcmode="lin" valueType="num">
                                      <p:cBhvr>
                                        <p:cTn id="34" dur="500" fill="hold"/>
                                        <p:tgtEl>
                                          <p:spTgt spid="19"/>
                                        </p:tgtEl>
                                        <p:attrNameLst>
                                          <p:attrName>ppt_w</p:attrName>
                                        </p:attrNameLst>
                                      </p:cBhvr>
                                      <p:tavLst>
                                        <p:tav tm="0">
                                          <p:val>
                                            <p:fltVal val="0"/>
                                          </p:val>
                                        </p:tav>
                                        <p:tav tm="100000">
                                          <p:val>
                                            <p:strVal val="#ppt_w"/>
                                          </p:val>
                                        </p:tav>
                                      </p:tavLst>
                                    </p:anim>
                                    <p:anim calcmode="lin" valueType="num">
                                      <p:cBhvr>
                                        <p:cTn id="35" dur="500" fill="hold"/>
                                        <p:tgtEl>
                                          <p:spTgt spid="19"/>
                                        </p:tgtEl>
                                        <p:attrNameLst>
                                          <p:attrName>ppt_h</p:attrName>
                                        </p:attrNameLst>
                                      </p:cBhvr>
                                      <p:tavLst>
                                        <p:tav tm="0">
                                          <p:val>
                                            <p:fltVal val="0"/>
                                          </p:val>
                                        </p:tav>
                                        <p:tav tm="100000">
                                          <p:val>
                                            <p:strVal val="#ppt_h"/>
                                          </p:val>
                                        </p:tav>
                                      </p:tavLst>
                                    </p:anim>
                                    <p:animEffect transition="in" filter="fade">
                                      <p:cBhvr>
                                        <p:cTn id="36" dur="500"/>
                                        <p:tgtEl>
                                          <p:spTgt spid="19"/>
                                        </p:tgtEl>
                                      </p:cBhvr>
                                    </p:animEffect>
                                  </p:childTnLst>
                                </p:cTn>
                              </p:par>
                              <p:par>
                                <p:cTn id="37" presetID="35" presetClass="emph" presetSubtype="0" repeatCount="10000" fill="hold" nodeType="withEffect">
                                  <p:stCondLst>
                                    <p:cond delay="0"/>
                                  </p:stCondLst>
                                  <p:childTnLst>
                                    <p:anim calcmode="discrete" valueType="str">
                                      <p:cBhvr>
                                        <p:cTn id="38" dur="500" fill="hold"/>
                                        <p:tgtEl>
                                          <p:spTgt spid="19"/>
                                        </p:tgtEl>
                                        <p:attrNameLst>
                                          <p:attrName>style.visibility</p:attrName>
                                        </p:attrNameLst>
                                      </p:cBhvr>
                                      <p:tavLst>
                                        <p:tav tm="0">
                                          <p:val>
                                            <p:strVal val="hidden"/>
                                          </p:val>
                                        </p:tav>
                                        <p:tav tm="50000">
                                          <p:val>
                                            <p:strVal val="visible"/>
                                          </p:val>
                                        </p:tav>
                                      </p:tavLst>
                                    </p:anim>
                                  </p:childTnLst>
                                </p:cTn>
                              </p:par>
                              <p:par>
                                <p:cTn id="39" presetID="0" presetClass="path" presetSubtype="0" accel="50000" decel="50000" fill="hold" grpId="1" nodeType="withEffect">
                                  <p:stCondLst>
                                    <p:cond delay="0"/>
                                  </p:stCondLst>
                                  <p:childTnLst>
                                    <p:animMotion origin="layout" path="M 0.00065 0.00278 L 0.00065 0.00278 C 0.00039 -0.00254 -0.00013 -0.00764 -0.00013 -0.01296 C -0.00013 -0.09745 -0.00286 -0.05671 0.06953 -0.05833 C 0.07188 -0.05949 0.07422 -0.06088 0.07657 -0.06157 C 0.08855 -0.06504 0.07409 -0.06088 0.09427 -0.0662 C 0.09597 -0.06666 0.09779 -0.06736 0.09948 -0.06782 C 0.10157 -0.06828 0.10365 -0.06875 0.10573 -0.06944 C 0.12839 -0.06713 0.14662 -0.06227 0.16927 -0.07245 C 0.1698 -0.07268 0.17162 -0.08611 0.17188 -0.08819 C 0.17162 -0.09814 0.17097 -0.1081 0.17097 -0.11805 C 0.17097 -0.12222 0.17136 -0.13194 0.17539 -0.13217 C 0.23568 -0.13426 0.29597 -0.1331 0.35625 -0.13356 L 0.54245 -0.12893 C 0.54688 -0.12893 0.55131 -0.12847 0.55573 -0.12731 C 0.55756 -0.12685 0.55912 -0.125 0.56094 -0.1243 C 0.5642 -0.12291 0.56745 -0.12222 0.57071 -0.12106 C 0.57188 -0.11898 0.57292 -0.11689 0.57422 -0.11481 C 0.575 -0.11365 0.57618 -0.11319 0.57683 -0.1118 C 0.57774 -0.10949 0.57787 -0.10648 0.57865 -0.10393 C 0.57904 -0.10208 0.57982 -0.10069 0.58034 -0.09907 C 0.58073 -0.0956 0.58073 -0.09166 0.58125 -0.08819 C 0.58164 -0.08588 0.58295 -0.08426 0.58308 -0.08194 C 0.58373 -0.04074 0.58425 -0.04652 0.58125 -0.02546 C 0.58034 0.11621 0.58034 0.25787 0.57865 0.39954 C 0.57852 0.40973 0.57214 0.40486 0.5698 0.40417 C 0.56888 0.40209 0.5681 0.4 0.56719 0.39792 C 0.56667 0.39676 0.56589 0.39607 0.56537 0.39491 C 0.56407 0.3919 0.56355 0.38773 0.56185 0.38542 C 0.55378 0.37454 0.56302 0.3875 0.55482 0.37431 C 0.55339 0.37223 0.55183 0.37037 0.55039 0.36806 C 0.54948 0.36667 0.5487 0.36482 0.54779 0.36343 C 0.54597 0.36065 0.54401 0.35857 0.54245 0.35556 C 0.52735 0.32894 0.54792 0.36297 0.53451 0.33681 C 0.53295 0.3338 0.53073 0.33195 0.52917 0.32894 C 0.528 0.32662 0.52774 0.32338 0.52657 0.32107 C 0.52552 0.31922 0.52409 0.31829 0.52305 0.31644 C 0.52006 0.31111 0.52032 0.30834 0.51771 0.30232 C 0.51224 0.28936 0.5069 0.28102 0.50274 0.26621 C 0.50209 0.26412 0.5017 0.26204 0.50091 0.25996 C 0.49987 0.25672 0.49831 0.25394 0.4974 0.25047 C 0.49623 0.24607 0.4961 0.24074 0.4948 0.23635 C 0.48841 0.21482 0.48959 0.22361 0.48425 0.20973 C 0.47956 0.19792 0.48334 0.20602 0.47982 0.19561 C 0.47409 0.17894 0.47839 0.19283 0.47357 0.17986 C 0.46993 0.17014 0.47071 0.16852 0.46485 0.15811 C 0.4556 0.14167 0.46185 0.15139 0.45599 0.14398 C 0.45482 0.14236 0.45378 0.14028 0.45248 0.13912 C 0.45131 0.1382 0.45013 0.1382 0.44896 0.13773 C 0.44597 0.13866 0.44284 0.13889 0.44011 0.14074 C 0.43555 0.14398 0.43607 0.14792 0.43308 0.15324 C 0.4323 0.15463 0.43125 0.15533 0.43034 0.15648 C 0.42969 0.15741 0.4293 0.15857 0.42865 0.15949 C 0.41875 0.17454 0.43047 0.15463 0.41719 0.17848 C 0.41628 0.17986 0.41524 0.18125 0.41446 0.18311 C 0.4125 0.18773 0.41003 0.19213 0.40834 0.19723 C 0.40743 0.19977 0.40677 0.20278 0.40573 0.2051 C 0.40443 0.20787 0.40261 0.20996 0.40131 0.21297 C 0.39362 0.2294 0.40209 0.21621 0.39336 0.22848 C 0.39011 0.2382 0.39063 0.23704 0.38633 0.24746 C 0.38516 0.25 0.38373 0.25232 0.38269 0.25533 C 0.38125 0.25973 0.3806 0.26482 0.37917 0.26945 C 0.37058 0.2963 0.3698 0.2963 0.3625 0.31644 C 0.36094 0.32061 0.35951 0.32477 0.35808 0.32894 C 0.35651 0.33311 0.35508 0.33727 0.35365 0.34144 C 0.35248 0.34468 0.35118 0.34769 0.35013 0.35093 C 0.34805 0.35718 0.34545 0.36297 0.34388 0.36968 C 0.34115 0.38218 0.34375 0.37338 0.33946 0.38218 C 0.33711 0.38727 0.33659 0.39074 0.33334 0.39491 C 0.33256 0.39584 0.33164 0.39607 0.33073 0.3963 C 0.32683 0.39815 0.32305 0.39954 0.31927 0.40116 L 0.28386 0.39954 C 0.28216 0.39931 0.28047 0.39815 0.27865 0.39792 C 0.27162 0.39723 0.26446 0.39699 0.25743 0.3963 C 0.25599 0.39584 0.25456 0.39491 0.253 0.39491 C 0.24362 0.39352 0.22474 0.39167 0.22474 0.39167 C 0.22357 0.39121 0.22253 0.39028 0.22123 0.39005 C 0.21042 0.38866 0.18868 0.38704 0.18868 0.38704 L 0.18334 0.38542 C 0.18125 0.38473 0.17917 0.38496 0.17722 0.3838 C 0.175 0.38264 0.17305 0.38079 0.17097 0.37917 C 0.16849 0.37709 0.16355 0.37269 0.16133 0.36968 C 0.15183 0.35741 0.1599 0.36644 0.15065 0.35093 C 0.13763 0.32894 0.14219 0.33727 0.13125 0.32431 C 0.13008 0.32269 0.12904 0.32084 0.12774 0.31945 C 0.12552 0.31713 0.12318 0.31505 0.12071 0.3132 C 0.11966 0.3125 0.11172 0.31042 0.11094 0.31019 C 0.10573 0.30811 0.10039 0.30602 0.09506 0.30394 C 0.09245 0.30278 0.08985 0.30116 0.08711 0.3007 C 0.07123 0.29792 0.08125 0.29977 0.05716 0.29445 C 0.04545 0.29491 0.0336 0.29422 0.02188 0.29607 C 0.0168 0.29676 0.0069 0.30232 0.0069 0.30232 L 0.00599 0.30394 " pathEditMode="relative" ptsTypes="AAAAAAAAAAAAAAAAAAAAAAAAAAAAAAAAAAAAAAAAAAAAAAAAAAAAAAAAAAAAAAAAAAAAAAAAAAAAAAAAAAAAAAAAAAAAA">
                                      <p:cBhvr>
                                        <p:cTn id="40" dur="5000" fill="hold"/>
                                        <p:tgtEl>
                                          <p:spTgt spid="15"/>
                                        </p:tgtEl>
                                        <p:attrNameLst>
                                          <p:attrName>ppt_x</p:attrName>
                                          <p:attrName>ppt_y</p:attrName>
                                        </p:attrNameLst>
                                      </p:cBhvr>
                                    </p:animMotion>
                                  </p:childTnLst>
                                </p:cTn>
                              </p:par>
                            </p:childTnLst>
                          </p:cTn>
                        </p:par>
                        <p:par>
                          <p:cTn id="41" fill="hold">
                            <p:stCondLst>
                              <p:cond delay="500"/>
                            </p:stCondLst>
                            <p:childTnLst>
                              <p:par>
                                <p:cTn id="42" presetID="1" presetClass="entr" presetSubtype="0" fill="hold" grpId="0" nodeType="afterEffect">
                                  <p:stCondLst>
                                    <p:cond delay="0"/>
                                  </p:stCondLst>
                                  <p:childTnLst>
                                    <p:set>
                                      <p:cBhvr>
                                        <p:cTn id="43" dur="1" fill="hold">
                                          <p:stCondLst>
                                            <p:cond delay="0"/>
                                          </p:stCondLst>
                                        </p:cTn>
                                        <p:tgtEl>
                                          <p:spTgt spid="21"/>
                                        </p:tgtEl>
                                        <p:attrNameLst>
                                          <p:attrName>style.visibility</p:attrName>
                                        </p:attrNameLst>
                                      </p:cBhvr>
                                      <p:to>
                                        <p:strVal val="visible"/>
                                      </p:to>
                                    </p:set>
                                  </p:childTnLst>
                                </p:cTn>
                              </p:par>
                              <p:par>
                                <p:cTn id="44" presetID="35" presetClass="emph" presetSubtype="0" repeatCount="10000" fill="hold" nodeType="withEffect">
                                  <p:stCondLst>
                                    <p:cond delay="0"/>
                                  </p:stCondLst>
                                  <p:childTnLst>
                                    <p:anim calcmode="discrete" valueType="str">
                                      <p:cBhvr>
                                        <p:cTn id="45" dur="510" fill="hold"/>
                                        <p:tgtEl>
                                          <p:spTgt spid="19"/>
                                        </p:tgtEl>
                                        <p:attrNameLst>
                                          <p:attrName>style.visibility</p:attrName>
                                        </p:attrNameLst>
                                      </p:cBhvr>
                                      <p:tavLst>
                                        <p:tav tm="0">
                                          <p:val>
                                            <p:strVal val="hidden"/>
                                          </p:val>
                                        </p:tav>
                                        <p:tav tm="50000">
                                          <p:val>
                                            <p:strVal val="visible"/>
                                          </p:val>
                                        </p:tav>
                                      </p:tavLst>
                                    </p:anim>
                                  </p:childTnLst>
                                </p:cTn>
                              </p:par>
                              <p:par>
                                <p:cTn id="46" presetID="0" presetClass="path" presetSubtype="0" accel="50000" decel="50000" fill="hold" grpId="1" nodeType="withEffect">
                                  <p:stCondLst>
                                    <p:cond delay="0"/>
                                  </p:stCondLst>
                                  <p:childTnLst>
                                    <p:animMotion origin="layout" path="M 0.00222 0.00023 L 0.00222 0.00023 C 0.01875 -0.00625 0.00651 -0.00255 0.03568 -0.00116 L 0.07539 0.00023 C 0.07722 0.00139 0.07891 0.00277 0.08073 0.00347 C 0.08412 0.00486 0.09401 0.00625 0.09662 0.00648 C 0.09831 0.0081 0.1 0.01018 0.10183 0.01134 C 0.10443 0.01273 0.10716 0.01319 0.10977 0.01435 C 0.11849 0.01828 0.10313 0.01319 0.11771 0.01759 C 0.12045 0.01967 0.12292 0.02222 0.12565 0.02384 C 0.12709 0.02477 0.12865 0.02453 0.13008 0.02546 C 0.14154 0.03356 0.12787 0.02777 0.13893 0.03171 C 0.14063 0.03379 0.14245 0.03611 0.14427 0.03796 C 0.14532 0.03912 0.14662 0.03981 0.14779 0.0412 C 0.15052 0.04444 0.15287 0.04884 0.15573 0.05208 C 0.15651 0.05324 0.15755 0.05393 0.15834 0.05532 C 0.16016 0.0581 0.16133 0.06273 0.16367 0.06458 C 0.1724 0.07245 0.16823 0.06944 0.17591 0.07407 C 0.17943 0.08009 0.17578 0.07477 0.18034 0.0787 C 0.18138 0.07963 0.18203 0.08125 0.18308 0.08194 C 0.18503 0.08287 0.18711 0.08287 0.1892 0.08356 C 0.19011 0.08402 0.19102 0.08449 0.1918 0.08495 C 0.1931 0.08588 0.19414 0.08773 0.19532 0.08819 C 0.19792 0.08935 0.20065 0.08958 0.20326 0.08981 C 0.21211 0.09051 0.22097 0.09074 0.22982 0.09143 L 0.31979 0.08819 C 0.32474 0.08796 0.32761 0.08495 0.33216 0.08032 C 0.33334 0.07893 0.33464 0.07754 0.33568 0.07569 C 0.33672 0.07384 0.33724 0.07129 0.33828 0.06944 C 0.34154 0.06365 0.34193 0.0662 0.34453 0.05995 C 0.3461 0.05602 0.34714 0.05115 0.34883 0.04745 C 0.35 0.04467 0.35117 0.04213 0.35235 0.03958 C 0.35625 0.03194 0.35612 0.03426 0.35951 0.02546 C 0.36016 0.02338 0.36055 0.02129 0.3612 0.01921 C 0.3638 0.01065 0.36615 0.00208 0.36914 -0.00602 C 0.38138 -0.03843 0.36276 0.0118 0.37617 -0.02801 C 0.37839 -0.03449 0.37982 -0.03889 0.38242 -0.04514 C 0.38347 -0.04792 0.38477 -0.05047 0.38594 -0.05301 C 0.3862 -0.0551 0.38633 -0.05741 0.38685 -0.05926 C 0.38893 -0.06806 0.39089 -0.07361 0.39388 -0.08125 C 0.39558 -0.08565 0.39766 -0.08935 0.39922 -0.09375 C 0.40938 -0.12361 0.3987 -0.09861 0.40716 -0.11736 C 0.4086 -0.12824 0.40677 -0.11991 0.41146 -0.12986 C 0.41511 -0.1375 0.4181 -0.14769 0.42305 -0.15348 C 0.42383 -0.15463 0.42461 -0.15602 0.42565 -0.15672 C 0.42982 -0.15926 0.43451 -0.16019 0.4388 -0.16135 L 0.44597 -0.16297 C 0.45039 -0.16135 0.45495 -0.16065 0.45912 -0.1581 C 0.46029 -0.15741 0.46081 -0.15463 0.46185 -0.15348 C 0.46263 -0.15255 0.46354 -0.15232 0.46446 -0.15185 C 0.47058 -0.14468 0.46315 -0.15394 0.47058 -0.1426 C 0.47149 -0.14121 0.47253 -0.14074 0.47331 -0.13935 C 0.47578 -0.13449 0.478 -0.12894 0.48034 -0.12361 C 0.48125 -0.12153 0.48229 -0.11968 0.48295 -0.11736 C 0.4836 -0.11528 0.48386 -0.11297 0.48477 -0.11111 C 0.48568 -0.10903 0.48711 -0.10787 0.48828 -0.10648 C 0.4892 -0.10324 0.48998 -0.1 0.49089 -0.09699 C 0.4918 -0.09422 0.49271 -0.09167 0.49362 -0.08912 C 0.49414 -0.0875 0.49479 -0.08611 0.49532 -0.08449 C 0.49779 -0.07685 0.49662 -0.07824 0.49974 -0.07037 C 0.5017 -0.06551 0.50586 -0.05625 0.50586 -0.05625 C 0.50625 -0.05301 0.50625 -0.04977 0.50677 -0.04676 C 0.50716 -0.04491 0.50808 -0.04375 0.5086 -0.04213 C 0.50925 -0.04005 0.50951 -0.03773 0.51029 -0.03588 C 0.51407 -0.02639 0.51237 -0.03658 0.51563 -0.02315 C 0.51667 -0.01875 0.51654 -0.01297 0.51823 -0.00903 C 0.51914 -0.00695 0.52018 -0.0051 0.52097 -0.00278 C 0.52162 -0.00093 0.52188 0.00162 0.52266 0.00347 C 0.52344 0.00532 0.52448 0.00648 0.52526 0.0081 C 0.52565 0.00972 0.52578 0.01134 0.52617 0.01296 C 0.52839 0.01967 0.53151 0.02708 0.53503 0.03171 C 0.5362 0.03333 0.5375 0.03472 0.53854 0.03634 C 0.53946 0.03773 0.54011 0.03981 0.54115 0.0412 C 0.54193 0.04213 0.54297 0.0419 0.54388 0.04259 C 0.54479 0.04352 0.54558 0.04467 0.54649 0.04583 C 0.54714 0.04791 0.54779 0.05 0.54831 0.05208 C 0.54857 0.0537 0.54857 0.05555 0.54909 0.05671 C 0.55039 0.05972 0.55235 0.06157 0.55352 0.06458 C 0.55443 0.06666 0.55508 0.06921 0.55625 0.07083 C 0.55755 0.07291 0.55912 0.07407 0.56055 0.07569 C 0.56146 0.07662 0.56237 0.07754 0.56328 0.0787 C 0.5655 0.08194 0.56472 0.08287 0.56771 0.08495 C 0.56875 0.08588 0.57005 0.08611 0.57123 0.08657 C 0.57227 0.08611 0.57865 0.08402 0.58008 0.08032 C 0.58073 0.07847 0.58073 0.07615 0.58086 0.07407 C 0.5819 0.06157 0.58295 0.04907 0.5836 0.03634 C 0.58386 0.02963 0.58373 0.02268 0.58438 0.01597 C 0.58464 0.01365 0.58555 0.0118 0.5862 0.00972 C 0.58646 0.00393 0.58659 -0.00185 0.58711 -0.00764 C 0.58776 -0.01505 0.58972 -0.0294 0.58972 -0.0294 C 0.59271 -0.08264 0.59154 -0.05625 0.59154 -0.16435 C 0.59154 -0.21204 0.59115 -0.25973 0.59063 -0.30718 C 0.59063 -0.31042 0.59011 -0.31343 0.58972 -0.31667 C 0.5888 -0.325 0.58802 -0.33334 0.58711 -0.34167 C 0.58672 -0.34746 0.58646 -0.35324 0.5862 -0.35903 C 0.58503 -0.3838 0.58724 -0.37431 0.5836 -0.38727 C 0.58321 -0.3926 0.58334 -0.39792 0.58268 -0.40301 C 0.58203 -0.40787 0.58151 -0.41297 0.58008 -0.41713 C 0.57943 -0.41875 0.57904 -0.4206 0.57826 -0.42176 C 0.5767 -0.42431 0.575 -0.42709 0.57292 -0.42801 C 0.56576 -0.43125 0.57071 -0.4294 0.55795 -0.43125 C 0.54909 -0.43519 0.55873 -0.43125 0.54037 -0.43426 C 0.52813 -0.43635 0.52513 -0.43889 0.51302 -0.43912 L 0.33386 -0.44051 L 0.18568 -0.43912 C 0.18008 -0.43889 0.17591 -0.4375 0.17071 -0.43588 C 0.16914 -0.43496 0.16771 -0.4338 0.16628 -0.43287 C 0.16537 -0.43218 0.16433 -0.43241 0.16367 -0.43125 C 0.16302 -0.4301 0.16302 -0.42801 0.16276 -0.42639 C 0.16237 -0.41968 0.16172 -0.40301 0.16094 -0.39514 C 0.16081 -0.39352 0.16029 -0.39213 0.16003 -0.39051 C 0.15938 -0.38426 0.15899 -0.37778 0.15834 -0.37153 C 0.15808 -0.36898 0.15847 -0.36551 0.15742 -0.36366 C 0.15638 -0.36181 0.15456 -0.36273 0.153 -0.36227 C 0.15183 -0.36181 0.15065 -0.36065 0.14948 -0.36065 C 0.14102 -0.35973 0.13242 -0.35949 0.12396 -0.35903 L 0.01979 -0.36227 C 0.01276 -0.36227 0.00443 -0.36783 -0.0013 -0.36065 C -0.00547 -0.35533 -0.00182 -0.34283 -0.00221 -0.33403 C -0.00234 -0.33079 -0.00286 -0.32755 -0.00312 -0.32454 C -0.00338 -0.32199 -0.0039 -0.31922 -0.00403 -0.31667 C -0.00416 -0.30834 -0.00403 -0.3 -0.00403 -0.29167 L -0.00403 -0.29167 " pathEditMode="relative" ptsTypes="AAAAAAAAAAAAAAAAAAAAAAAAAAAAAAAAAAAAAAAAAAAAAAAAAAAAAAAAAAAAAAAAAAAAAAAAAAAAAAAAAAAAAAAAAAAAAAAAAAAAAAAAAAAAAAAAAAAAAAAAAAA">
                                      <p:cBhvr>
                                        <p:cTn id="47" dur="5000" fill="hold"/>
                                        <p:tgtEl>
                                          <p:spTgt spid="21"/>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ldLvl="0" animBg="1"/>
      <p:bldP spid="15" grpId="1" bldLvl="0" animBg="1"/>
      <p:bldP spid="21" grpId="0" bldLvl="0" animBg="1"/>
      <p:bldP spid="21" grpId="1" bldLvl="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04800" y="749300"/>
            <a:ext cx="6192344" cy="400110"/>
            <a:chOff x="424117" y="898245"/>
            <a:chExt cx="6192344" cy="400110"/>
          </a:xfrm>
        </p:grpSpPr>
        <p:sp>
          <p:nvSpPr>
            <p:cNvPr id="2" name="平行四边形 1"/>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p:cNvSpPr txBox="1"/>
            <p:nvPr/>
          </p:nvSpPr>
          <p:spPr>
            <a:xfrm>
              <a:off x="1052423" y="898245"/>
              <a:ext cx="5564038" cy="400110"/>
            </a:xfrm>
            <a:prstGeom prst="rect">
              <a:avLst/>
            </a:prstGeom>
            <a:noFill/>
          </p:spPr>
          <p:txBody>
            <a:bodyPr wrap="square" rtlCol="0">
              <a:spAutoFit/>
            </a:bodyPr>
            <a:lstStyle/>
            <a:p>
              <a:r>
                <a:rPr lang="zh-CN" altLang="en-US" sz="2000" b="1" dirty="0"/>
                <a:t>计算机网络的性能指标</a:t>
              </a:r>
              <a:endParaRPr lang="zh-CN" altLang="en-US" sz="2000" b="1" dirty="0"/>
            </a:p>
          </p:txBody>
        </p:sp>
      </p:grpSp>
      <p:sp>
        <p:nvSpPr>
          <p:cNvPr id="86" name="îṡ1îḑè"/>
          <p:cNvSpPr/>
          <p:nvPr/>
        </p:nvSpPr>
        <p:spPr>
          <a:xfrm>
            <a:off x="304800" y="1299908"/>
            <a:ext cx="1334228" cy="482600"/>
          </a:xfrm>
          <a:prstGeom prst="rect">
            <a:avLst/>
          </a:prstGeom>
          <a:solidFill>
            <a:schemeClr val="bg2">
              <a:lumMod val="90000"/>
            </a:schemeClr>
          </a:solidFill>
          <a:ln w="12700" cap="rnd">
            <a:noFill/>
            <a:prstDash val="solid"/>
            <a:rou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r>
              <a:rPr lang="zh-CN" altLang="en-US" b="1" dirty="0">
                <a:solidFill>
                  <a:schemeClr val="bg1"/>
                </a:solidFill>
              </a:rPr>
              <a:t>速率</a:t>
            </a:r>
            <a:endParaRPr lang="en-GB" b="1" dirty="0">
              <a:solidFill>
                <a:schemeClr val="bg1"/>
              </a:solidFill>
            </a:endParaRPr>
          </a:p>
        </p:txBody>
      </p:sp>
      <p:sp>
        <p:nvSpPr>
          <p:cNvPr id="87" name="îṧḻîḍê"/>
          <p:cNvSpPr/>
          <p:nvPr/>
        </p:nvSpPr>
        <p:spPr>
          <a:xfrm>
            <a:off x="1768825" y="1299908"/>
            <a:ext cx="1334228" cy="482600"/>
          </a:xfrm>
          <a:prstGeom prst="rect">
            <a:avLst/>
          </a:prstGeom>
          <a:solidFill>
            <a:schemeClr val="bg2">
              <a:lumMod val="90000"/>
            </a:schemeClr>
          </a:solidFill>
          <a:ln w="12700" cap="rnd">
            <a:noFill/>
            <a:prstDash val="solid"/>
            <a:rou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r>
              <a:rPr lang="zh-CN" altLang="en-US" b="1" dirty="0">
                <a:solidFill>
                  <a:schemeClr val="bg1"/>
                </a:solidFill>
              </a:rPr>
              <a:t>带宽</a:t>
            </a:r>
            <a:endParaRPr lang="en-GB" b="1" dirty="0">
              <a:solidFill>
                <a:schemeClr val="bg1"/>
              </a:solidFill>
            </a:endParaRPr>
          </a:p>
        </p:txBody>
      </p:sp>
      <p:sp>
        <p:nvSpPr>
          <p:cNvPr id="88" name="iṡlíďè"/>
          <p:cNvSpPr/>
          <p:nvPr/>
        </p:nvSpPr>
        <p:spPr>
          <a:xfrm>
            <a:off x="3232850" y="1299908"/>
            <a:ext cx="1334228" cy="482600"/>
          </a:xfrm>
          <a:prstGeom prst="rect">
            <a:avLst/>
          </a:prstGeom>
          <a:solidFill>
            <a:schemeClr val="bg2">
              <a:lumMod val="90000"/>
            </a:schemeClr>
          </a:solidFill>
          <a:ln w="12700" cap="rnd">
            <a:noFill/>
            <a:prstDash val="solid"/>
            <a:rou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r>
              <a:rPr lang="zh-CN" altLang="en-US" b="1" dirty="0">
                <a:solidFill>
                  <a:srgbClr val="FFFFFF"/>
                </a:solidFill>
              </a:rPr>
              <a:t>吞吐量</a:t>
            </a:r>
            <a:endParaRPr lang="en-GB" b="1" dirty="0">
              <a:solidFill>
                <a:srgbClr val="FFFFFF"/>
              </a:solidFill>
            </a:endParaRPr>
          </a:p>
        </p:txBody>
      </p:sp>
      <p:sp>
        <p:nvSpPr>
          <p:cNvPr id="89" name="iṥľïdè"/>
          <p:cNvSpPr/>
          <p:nvPr/>
        </p:nvSpPr>
        <p:spPr>
          <a:xfrm>
            <a:off x="4696875" y="1299908"/>
            <a:ext cx="1334228" cy="482600"/>
          </a:xfrm>
          <a:prstGeom prst="rect">
            <a:avLst/>
          </a:prstGeom>
          <a:solidFill>
            <a:schemeClr val="bg2">
              <a:lumMod val="90000"/>
            </a:schemeClr>
          </a:solidFill>
          <a:ln w="12700" cap="rnd">
            <a:noFill/>
            <a:prstDash val="solid"/>
            <a:rou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r>
              <a:rPr lang="zh-CN" altLang="en-US" b="1" dirty="0">
                <a:solidFill>
                  <a:schemeClr val="bg1"/>
                </a:solidFill>
              </a:rPr>
              <a:t>时延</a:t>
            </a:r>
            <a:endParaRPr lang="en-GB" b="1" dirty="0">
              <a:solidFill>
                <a:schemeClr val="bg1"/>
              </a:solidFill>
            </a:endParaRPr>
          </a:p>
        </p:txBody>
      </p:sp>
      <p:sp>
        <p:nvSpPr>
          <p:cNvPr id="90" name="îśľîḍé"/>
          <p:cNvSpPr/>
          <p:nvPr/>
        </p:nvSpPr>
        <p:spPr>
          <a:xfrm>
            <a:off x="7624925" y="1299908"/>
            <a:ext cx="1334228" cy="482600"/>
          </a:xfrm>
          <a:prstGeom prst="rect">
            <a:avLst/>
          </a:prstGeom>
          <a:solidFill>
            <a:schemeClr val="bg2">
              <a:lumMod val="90000"/>
            </a:schemeClr>
          </a:solidFill>
          <a:ln w="12700" cap="rnd">
            <a:noFill/>
            <a:prstDash val="solid"/>
            <a:rou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r>
              <a:rPr lang="zh-CN" altLang="en-US" b="1" dirty="0">
                <a:solidFill>
                  <a:schemeClr val="bg1"/>
                </a:solidFill>
              </a:rPr>
              <a:t>往返时间</a:t>
            </a:r>
            <a:endParaRPr lang="en-GB" b="1" dirty="0">
              <a:solidFill>
                <a:schemeClr val="bg1"/>
              </a:solidFill>
            </a:endParaRPr>
          </a:p>
        </p:txBody>
      </p:sp>
      <p:sp>
        <p:nvSpPr>
          <p:cNvPr id="91" name="îśľîḍé"/>
          <p:cNvSpPr/>
          <p:nvPr/>
        </p:nvSpPr>
        <p:spPr>
          <a:xfrm>
            <a:off x="6160900" y="1299908"/>
            <a:ext cx="1334228" cy="482600"/>
          </a:xfrm>
          <a:prstGeom prst="rect">
            <a:avLst/>
          </a:prstGeom>
          <a:solidFill>
            <a:schemeClr val="bg2">
              <a:lumMod val="90000"/>
            </a:schemeClr>
          </a:solidFill>
          <a:ln w="12700" cap="rnd">
            <a:noFill/>
            <a:prstDash val="solid"/>
            <a:rou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r>
              <a:rPr lang="zh-CN" altLang="en-US" b="1" dirty="0">
                <a:solidFill>
                  <a:schemeClr val="bg1"/>
                </a:solidFill>
              </a:rPr>
              <a:t>时延带宽积</a:t>
            </a:r>
            <a:endParaRPr lang="en-GB" b="1" dirty="0">
              <a:solidFill>
                <a:schemeClr val="bg1"/>
              </a:solidFill>
            </a:endParaRPr>
          </a:p>
        </p:txBody>
      </p:sp>
      <p:sp>
        <p:nvSpPr>
          <p:cNvPr id="92" name="îśľîḍé"/>
          <p:cNvSpPr/>
          <p:nvPr/>
        </p:nvSpPr>
        <p:spPr>
          <a:xfrm>
            <a:off x="9088950" y="1299908"/>
            <a:ext cx="1334228" cy="482600"/>
          </a:xfrm>
          <a:prstGeom prst="rect">
            <a:avLst/>
          </a:prstGeom>
          <a:solidFill>
            <a:schemeClr val="bg2">
              <a:lumMod val="90000"/>
            </a:schemeClr>
          </a:solidFill>
          <a:ln w="12700" cap="rnd">
            <a:noFill/>
            <a:prstDash val="solid"/>
            <a:rou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r>
              <a:rPr lang="zh-CN" altLang="en-US" b="1" dirty="0">
                <a:solidFill>
                  <a:schemeClr val="bg1"/>
                </a:solidFill>
              </a:rPr>
              <a:t>利用率</a:t>
            </a:r>
            <a:endParaRPr lang="en-GB" b="1" dirty="0">
              <a:solidFill>
                <a:schemeClr val="bg1"/>
              </a:solidFill>
            </a:endParaRPr>
          </a:p>
        </p:txBody>
      </p:sp>
      <p:sp>
        <p:nvSpPr>
          <p:cNvPr id="93" name="îśľîḍé"/>
          <p:cNvSpPr/>
          <p:nvPr/>
        </p:nvSpPr>
        <p:spPr>
          <a:xfrm>
            <a:off x="10552974" y="1299908"/>
            <a:ext cx="1334228" cy="482600"/>
          </a:xfrm>
          <a:prstGeom prst="rect">
            <a:avLst/>
          </a:prstGeom>
          <a:solidFill>
            <a:schemeClr val="bg2">
              <a:lumMod val="90000"/>
            </a:schemeClr>
          </a:solidFill>
          <a:ln w="12700" cap="rnd">
            <a:noFill/>
            <a:prstDash val="solid"/>
            <a:rou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r>
              <a:rPr lang="zh-CN" altLang="en-US" b="1" dirty="0">
                <a:solidFill>
                  <a:schemeClr val="bg1"/>
                </a:solidFill>
              </a:rPr>
              <a:t>丢包率</a:t>
            </a:r>
            <a:endParaRPr lang="en-GB" b="1" dirty="0">
              <a:solidFill>
                <a:schemeClr val="bg1"/>
              </a:solidFill>
            </a:endParaRPr>
          </a:p>
        </p:txBody>
      </p:sp>
      <p:sp>
        <p:nvSpPr>
          <p:cNvPr id="14" name="îśľîḍé"/>
          <p:cNvSpPr/>
          <p:nvPr/>
        </p:nvSpPr>
        <p:spPr>
          <a:xfrm>
            <a:off x="7624925" y="1299908"/>
            <a:ext cx="1334228" cy="482600"/>
          </a:xfrm>
          <a:prstGeom prst="rect">
            <a:avLst/>
          </a:prstGeom>
          <a:solidFill>
            <a:schemeClr val="accent6"/>
          </a:solidFill>
          <a:ln w="12700" cap="rnd">
            <a:noFill/>
            <a:prstDash val="solid"/>
            <a:round/>
          </a:ln>
          <a:effectLst>
            <a:outerShdw blurRad="254000" dist="127000" algn="ctr" rotWithShape="0">
              <a:schemeClr val="accent6">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r>
              <a:rPr lang="zh-CN" altLang="en-US" b="1" dirty="0">
                <a:solidFill>
                  <a:schemeClr val="bg1"/>
                </a:solidFill>
              </a:rPr>
              <a:t>往返时间</a:t>
            </a:r>
            <a:endParaRPr lang="en-GB" b="1" dirty="0">
              <a:solidFill>
                <a:schemeClr val="bg1"/>
              </a:solidFill>
            </a:endParaRPr>
          </a:p>
        </p:txBody>
      </p:sp>
      <p:pic>
        <p:nvPicPr>
          <p:cNvPr id="6" name="图片 5" descr="图示&#10;&#10;描述已自动生成"/>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2060019" y="1933006"/>
            <a:ext cx="8071961" cy="4391020"/>
          </a:xfrm>
          <a:prstGeom prst="rect">
            <a:avLst/>
          </a:prstGeom>
        </p:spPr>
      </p:pic>
      <p:sp>
        <p:nvSpPr>
          <p:cNvPr id="25" name="íşlïḍè"/>
          <p:cNvSpPr txBox="1"/>
          <p:nvPr/>
        </p:nvSpPr>
        <p:spPr>
          <a:xfrm>
            <a:off x="2815609" y="1860330"/>
            <a:ext cx="1261512" cy="705774"/>
          </a:xfrm>
          <a:prstGeom prst="rect">
            <a:avLst/>
          </a:prstGeom>
          <a:noFill/>
        </p:spPr>
        <p:txBody>
          <a:bodyPr wrap="square" lIns="91440" tIns="45720" rIns="91440" bIns="45720" anchor="ctr">
            <a:noAutofit/>
          </a:bodyPr>
          <a:lstStyle/>
          <a:p>
            <a:pPr algn="ctr"/>
            <a:r>
              <a:rPr lang="zh-CN" altLang="en-US" sz="2000" b="1" dirty="0">
                <a:solidFill>
                  <a:schemeClr val="accent1">
                    <a:lumMod val="75000"/>
                  </a:schemeClr>
                </a:solidFill>
              </a:rPr>
              <a:t>耗时较多？</a:t>
            </a:r>
            <a:endParaRPr lang="en-US" altLang="zh-CN" sz="2000" b="1" dirty="0">
              <a:solidFill>
                <a:schemeClr val="accent1">
                  <a:lumMod val="75000"/>
                </a:schemeClr>
              </a:solidFill>
            </a:endParaRPr>
          </a:p>
        </p:txBody>
      </p:sp>
      <p:sp>
        <p:nvSpPr>
          <p:cNvPr id="26" name="íşlïḍè"/>
          <p:cNvSpPr txBox="1"/>
          <p:nvPr/>
        </p:nvSpPr>
        <p:spPr>
          <a:xfrm>
            <a:off x="7468551" y="3076113"/>
            <a:ext cx="1261512" cy="705774"/>
          </a:xfrm>
          <a:prstGeom prst="rect">
            <a:avLst/>
          </a:prstGeom>
          <a:noFill/>
        </p:spPr>
        <p:txBody>
          <a:bodyPr wrap="square" lIns="91440" tIns="45720" rIns="91440" bIns="45720" anchor="ctr">
            <a:noAutofit/>
          </a:bodyPr>
          <a:lstStyle/>
          <a:p>
            <a:pPr algn="ctr"/>
            <a:r>
              <a:rPr lang="zh-CN" altLang="en-US" sz="2000" b="1" dirty="0">
                <a:solidFill>
                  <a:schemeClr val="accent1">
                    <a:lumMod val="75000"/>
                  </a:schemeClr>
                </a:solidFill>
              </a:rPr>
              <a:t>耗时较多？</a:t>
            </a:r>
            <a:endParaRPr lang="en-US" altLang="zh-CN" sz="2000" b="1" dirty="0">
              <a:solidFill>
                <a:schemeClr val="accent1">
                  <a:lumMod val="75000"/>
                </a:schemeClr>
              </a:solidFill>
            </a:endParaRPr>
          </a:p>
        </p:txBody>
      </p:sp>
      <p:sp>
        <p:nvSpPr>
          <p:cNvPr id="27" name="íşlïḍè"/>
          <p:cNvSpPr txBox="1"/>
          <p:nvPr/>
        </p:nvSpPr>
        <p:spPr>
          <a:xfrm>
            <a:off x="4102477" y="4496046"/>
            <a:ext cx="1261512" cy="705774"/>
          </a:xfrm>
          <a:prstGeom prst="rect">
            <a:avLst/>
          </a:prstGeom>
          <a:noFill/>
        </p:spPr>
        <p:txBody>
          <a:bodyPr wrap="square" lIns="91440" tIns="45720" rIns="91440" bIns="45720" anchor="ctr">
            <a:noAutofit/>
          </a:bodyPr>
          <a:lstStyle/>
          <a:p>
            <a:pPr algn="ctr"/>
            <a:r>
              <a:rPr lang="zh-CN" altLang="en-US" sz="2000" b="1" dirty="0">
                <a:solidFill>
                  <a:schemeClr val="accent1">
                    <a:lumMod val="75000"/>
                  </a:schemeClr>
                </a:solidFill>
              </a:rPr>
              <a:t>耗时较多？</a:t>
            </a:r>
            <a:endParaRPr lang="en-US" altLang="zh-CN" sz="2000" b="1" dirty="0">
              <a:solidFill>
                <a:schemeClr val="accent1">
                  <a:lumMod val="75000"/>
                </a:schemeClr>
              </a:solidFill>
            </a:endParaRPr>
          </a:p>
        </p:txBody>
      </p:sp>
      <mc:AlternateContent xmlns:mc="http://schemas.openxmlformats.org/markup-compatibility/2006">
        <mc:Choice xmlns:a14="http://schemas.microsoft.com/office/drawing/2010/main" Requires="a14">
          <p:sp>
            <p:nvSpPr>
              <p:cNvPr id="5" name="文本框 4"/>
              <p:cNvSpPr txBox="1"/>
              <p:nvPr/>
            </p:nvSpPr>
            <p:spPr>
              <a:xfrm>
                <a:off x="6763467" y="5795384"/>
                <a:ext cx="2510809" cy="601318"/>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f>
                        <m:fPr>
                          <m:ctrlPr>
                            <a:rPr lang="en-US" altLang="zh-CN" sz="1600" i="1" smtClean="0">
                              <a:latin typeface="Cambria Math" panose="02040503050406030204" pitchFamily="18" charset="0"/>
                            </a:rPr>
                          </m:ctrlPr>
                        </m:fPr>
                        <m:num>
                          <m:r>
                            <a:rPr lang="en-US" altLang="zh-CN" sz="1600" b="0" i="1" smtClean="0">
                              <a:latin typeface="Cambria Math" panose="02040503050406030204" pitchFamily="18" charset="0"/>
                            </a:rPr>
                            <m:t>36000</m:t>
                          </m:r>
                          <m:r>
                            <a:rPr lang="en-US" altLang="zh-CN" sz="1600" b="0" i="1" smtClean="0">
                              <a:latin typeface="Cambria Math" panose="02040503050406030204" pitchFamily="18" charset="0"/>
                            </a:rPr>
                            <m:t>𝑘𝑚</m:t>
                          </m:r>
                        </m:num>
                        <m:den>
                          <m:r>
                            <a:rPr lang="en-US" altLang="zh-CN" sz="1600" b="0" i="1" smtClean="0">
                              <a:latin typeface="Cambria Math" panose="02040503050406030204" pitchFamily="18" charset="0"/>
                            </a:rPr>
                            <m:t>3</m:t>
                          </m:r>
                          <m:r>
                            <a:rPr lang="en-US" altLang="zh-CN" sz="1600" b="0" i="1" smtClean="0">
                              <a:latin typeface="Cambria Math" panose="02040503050406030204" pitchFamily="18" charset="0"/>
                              <a:ea typeface="Cambria Math" panose="02040503050406030204" pitchFamily="18" charset="0"/>
                            </a:rPr>
                            <m:t>×</m:t>
                          </m:r>
                          <m:sSup>
                            <m:sSupPr>
                              <m:ctrlPr>
                                <a:rPr lang="en-US" altLang="zh-CN" sz="1600" b="0" i="1" smtClean="0">
                                  <a:latin typeface="Cambria Math" panose="02040503050406030204" pitchFamily="18" charset="0"/>
                                  <a:ea typeface="Cambria Math" panose="02040503050406030204" pitchFamily="18" charset="0"/>
                                </a:rPr>
                              </m:ctrlPr>
                            </m:sSupPr>
                            <m:e>
                              <m:r>
                                <a:rPr lang="en-US" altLang="zh-CN" sz="1600" b="0" i="1" smtClean="0">
                                  <a:latin typeface="Cambria Math" panose="02040503050406030204" pitchFamily="18" charset="0"/>
                                  <a:ea typeface="Cambria Math" panose="02040503050406030204" pitchFamily="18" charset="0"/>
                                </a:rPr>
                                <m:t>10</m:t>
                              </m:r>
                            </m:e>
                            <m:sup>
                              <m:r>
                                <a:rPr lang="en-US" altLang="zh-CN" sz="1600" b="0" i="1" smtClean="0">
                                  <a:latin typeface="Cambria Math" panose="02040503050406030204" pitchFamily="18" charset="0"/>
                                  <a:ea typeface="Cambria Math" panose="02040503050406030204" pitchFamily="18" charset="0"/>
                                </a:rPr>
                                <m:t>8</m:t>
                              </m:r>
                            </m:sup>
                          </m:sSup>
                          <m:r>
                            <a:rPr lang="en-US" altLang="zh-CN" sz="1600" b="0" i="1" smtClean="0">
                              <a:latin typeface="Cambria Math" panose="02040503050406030204" pitchFamily="18" charset="0"/>
                              <a:ea typeface="Cambria Math" panose="02040503050406030204" pitchFamily="18" charset="0"/>
                            </a:rPr>
                            <m:t>𝑚</m:t>
                          </m:r>
                          <m:r>
                            <a:rPr lang="en-US" altLang="zh-CN" sz="1600" b="0" i="1" smtClean="0">
                              <a:latin typeface="Cambria Math" panose="02040503050406030204" pitchFamily="18" charset="0"/>
                              <a:ea typeface="Cambria Math" panose="02040503050406030204" pitchFamily="18" charset="0"/>
                            </a:rPr>
                            <m:t>/</m:t>
                          </m:r>
                          <m:r>
                            <a:rPr lang="en-US" altLang="zh-CN" sz="1600" b="0" i="1" smtClean="0">
                              <a:latin typeface="Cambria Math" panose="02040503050406030204" pitchFamily="18" charset="0"/>
                              <a:ea typeface="Cambria Math" panose="02040503050406030204" pitchFamily="18" charset="0"/>
                            </a:rPr>
                            <m:t>𝑠</m:t>
                          </m:r>
                        </m:den>
                      </m:f>
                      <m:r>
                        <a:rPr lang="en-US" altLang="zh-CN" sz="1600" i="1" smtClean="0">
                          <a:latin typeface="Cambria Math" panose="02040503050406030204" pitchFamily="18" charset="0"/>
                          <a:ea typeface="Cambria Math" panose="02040503050406030204" pitchFamily="18" charset="0"/>
                        </a:rPr>
                        <m:t>×</m:t>
                      </m:r>
                      <m:r>
                        <a:rPr lang="en-US" altLang="zh-CN" sz="1600" b="0" i="1" smtClean="0">
                          <a:latin typeface="Cambria Math" panose="02040503050406030204" pitchFamily="18" charset="0"/>
                          <a:ea typeface="Cambria Math" panose="02040503050406030204" pitchFamily="18" charset="0"/>
                        </a:rPr>
                        <m:t>2</m:t>
                      </m:r>
                      <m:r>
                        <a:rPr lang="en-US" altLang="zh-CN" sz="1600" b="0" i="1" smtClean="0">
                          <a:latin typeface="Cambria Math" panose="02040503050406030204" pitchFamily="18" charset="0"/>
                          <a:ea typeface="Cambria Math" panose="02040503050406030204" pitchFamily="18" charset="0"/>
                        </a:rPr>
                        <m:t>=</m:t>
                      </m:r>
                      <m:r>
                        <a:rPr lang="en-US" altLang="zh-CN" sz="1600" b="0" i="1" smtClean="0">
                          <a:latin typeface="Cambria Math" panose="02040503050406030204" pitchFamily="18" charset="0"/>
                          <a:ea typeface="Cambria Math" panose="02040503050406030204" pitchFamily="18" charset="0"/>
                        </a:rPr>
                        <m:t>240</m:t>
                      </m:r>
                      <m:r>
                        <a:rPr lang="en-US" altLang="zh-CN" sz="1600" b="0" i="1" smtClean="0">
                          <a:latin typeface="Cambria Math" panose="02040503050406030204" pitchFamily="18" charset="0"/>
                          <a:ea typeface="Cambria Math" panose="02040503050406030204" pitchFamily="18" charset="0"/>
                        </a:rPr>
                        <m:t>𝑚𝑠</m:t>
                      </m:r>
                    </m:oMath>
                  </m:oMathPara>
                </a14:m>
                <a:endParaRPr lang="zh-CN" altLang="en-US" sz="1600" dirty="0"/>
              </a:p>
            </p:txBody>
          </p:sp>
        </mc:Choice>
        <mc:Fallback>
          <p:sp>
            <p:nvSpPr>
              <p:cNvPr id="5" name="文本框 4"/>
              <p:cNvSpPr txBox="1">
                <a:spLocks noRot="1" noChangeAspect="1" noMove="1" noResize="1" noEditPoints="1" noAdjustHandles="1" noChangeArrowheads="1" noChangeShapeType="1" noTextEdit="1"/>
              </p:cNvSpPr>
              <p:nvPr/>
            </p:nvSpPr>
            <p:spPr>
              <a:xfrm>
                <a:off x="6763467" y="5795384"/>
                <a:ext cx="2510809" cy="601318"/>
              </a:xfrm>
              <a:prstGeom prst="rect">
                <a:avLst/>
              </a:prstGeom>
              <a:blipFill rotWithShape="1">
                <a:blip r:embed="rId2"/>
                <a:stretch>
                  <a:fillRect l="-3" t="-62" r="4" b="58"/>
                </a:stretch>
              </a:blipFill>
            </p:spPr>
            <p:txBody>
              <a:bodyPr/>
              <a:lstStyle/>
              <a:p>
                <a:r>
                  <a:rPr lang="zh-CN" altLang="en-US">
                    <a:noFill/>
                  </a:rPr>
                  <a:t> </a:t>
                </a:r>
              </a:p>
            </p:txBody>
          </p:sp>
        </mc:Fallback>
      </mc:AlternateContent>
    </p:spTree>
    <p:custDataLst>
      <p:tags r:id="rId3"/>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anim calcmode="lin" valueType="num">
                                      <p:cBhvr>
                                        <p:cTn id="8" dur="500" fill="hold"/>
                                        <p:tgtEl>
                                          <p:spTgt spid="25"/>
                                        </p:tgtEl>
                                        <p:attrNameLst>
                                          <p:attrName>ppt_x</p:attrName>
                                        </p:attrNameLst>
                                      </p:cBhvr>
                                      <p:tavLst>
                                        <p:tav tm="0">
                                          <p:val>
                                            <p:strVal val="#ppt_x"/>
                                          </p:val>
                                        </p:tav>
                                        <p:tav tm="100000">
                                          <p:val>
                                            <p:strVal val="#ppt_x"/>
                                          </p:val>
                                        </p:tav>
                                      </p:tavLst>
                                    </p:anim>
                                    <p:anim calcmode="lin" valueType="num">
                                      <p:cBhvr>
                                        <p:cTn id="9" dur="5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27"/>
                                        </p:tgtEl>
                                        <p:attrNameLst>
                                          <p:attrName>style.visibility</p:attrName>
                                        </p:attrNameLst>
                                      </p:cBhvr>
                                      <p:to>
                                        <p:strVal val="visible"/>
                                      </p:to>
                                    </p:set>
                                    <p:animEffect transition="in" filter="fade">
                                      <p:cBhvr>
                                        <p:cTn id="14" dur="500"/>
                                        <p:tgtEl>
                                          <p:spTgt spid="27"/>
                                        </p:tgtEl>
                                      </p:cBhvr>
                                    </p:animEffect>
                                    <p:anim calcmode="lin" valueType="num">
                                      <p:cBhvr>
                                        <p:cTn id="15" dur="500" fill="hold"/>
                                        <p:tgtEl>
                                          <p:spTgt spid="27"/>
                                        </p:tgtEl>
                                        <p:attrNameLst>
                                          <p:attrName>ppt_x</p:attrName>
                                        </p:attrNameLst>
                                      </p:cBhvr>
                                      <p:tavLst>
                                        <p:tav tm="0">
                                          <p:val>
                                            <p:strVal val="#ppt_x"/>
                                          </p:val>
                                        </p:tav>
                                        <p:tav tm="100000">
                                          <p:val>
                                            <p:strVal val="#ppt_x"/>
                                          </p:val>
                                        </p:tav>
                                      </p:tavLst>
                                    </p:anim>
                                    <p:anim calcmode="lin" valueType="num">
                                      <p:cBhvr>
                                        <p:cTn id="16" dur="500" fill="hold"/>
                                        <p:tgtEl>
                                          <p:spTgt spid="27"/>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26"/>
                                        </p:tgtEl>
                                        <p:attrNameLst>
                                          <p:attrName>style.visibility</p:attrName>
                                        </p:attrNameLst>
                                      </p:cBhvr>
                                      <p:to>
                                        <p:strVal val="visible"/>
                                      </p:to>
                                    </p:set>
                                    <p:animEffect transition="in" filter="fade">
                                      <p:cBhvr>
                                        <p:cTn id="21" dur="500"/>
                                        <p:tgtEl>
                                          <p:spTgt spid="26"/>
                                        </p:tgtEl>
                                      </p:cBhvr>
                                    </p:animEffect>
                                    <p:anim calcmode="lin" valueType="num">
                                      <p:cBhvr>
                                        <p:cTn id="22" dur="500" fill="hold"/>
                                        <p:tgtEl>
                                          <p:spTgt spid="26"/>
                                        </p:tgtEl>
                                        <p:attrNameLst>
                                          <p:attrName>ppt_x</p:attrName>
                                        </p:attrNameLst>
                                      </p:cBhvr>
                                      <p:tavLst>
                                        <p:tav tm="0">
                                          <p:val>
                                            <p:strVal val="#ppt_x"/>
                                          </p:val>
                                        </p:tav>
                                        <p:tav tm="100000">
                                          <p:val>
                                            <p:strVal val="#ppt_x"/>
                                          </p:val>
                                        </p:tav>
                                      </p:tavLst>
                                    </p:anim>
                                    <p:anim calcmode="lin" valueType="num">
                                      <p:cBhvr>
                                        <p:cTn id="23" dur="500" fill="hold"/>
                                        <p:tgtEl>
                                          <p:spTgt spid="26"/>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wipe(left)">
                                      <p:cBhvr>
                                        <p:cTn id="28"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bldP spid="27" grpId="0"/>
      <p:bldP spid="5"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810852" y="2455527"/>
            <a:ext cx="4843996" cy="3468199"/>
            <a:chOff x="810852" y="2455527"/>
            <a:chExt cx="4843996" cy="3468199"/>
          </a:xfrm>
        </p:grpSpPr>
        <p:sp>
          <p:nvSpPr>
            <p:cNvPr id="21" name="íšļíḍé"/>
            <p:cNvSpPr/>
            <p:nvPr/>
          </p:nvSpPr>
          <p:spPr>
            <a:xfrm>
              <a:off x="810852" y="2455527"/>
              <a:ext cx="4843996" cy="3468199"/>
            </a:xfrm>
            <a:prstGeom prst="rect">
              <a:avLst/>
            </a:prstGeom>
            <a:solidFill>
              <a:schemeClr val="accent4">
                <a:lumMod val="20000"/>
                <a:lumOff val="80000"/>
                <a:alpha val="40000"/>
              </a:schemeClr>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en-US" altLang="zh-CN" sz="2000" b="1" dirty="0">
                <a:solidFill>
                  <a:schemeClr val="tx1"/>
                </a:solidFill>
              </a:endParaRPr>
            </a:p>
          </p:txBody>
        </p:sp>
        <p:sp>
          <p:nvSpPr>
            <p:cNvPr id="22" name="ïṥliḑè"/>
            <p:cNvSpPr/>
            <p:nvPr/>
          </p:nvSpPr>
          <p:spPr>
            <a:xfrm>
              <a:off x="1161009" y="2766739"/>
              <a:ext cx="4143683" cy="895350"/>
            </a:xfrm>
            <a:prstGeom prst="rect">
              <a:avLst/>
            </a:prstGeom>
            <a:solidFill>
              <a:schemeClr val="accent4">
                <a:lumMod val="75000"/>
              </a:schemeClr>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r>
                <a:rPr lang="zh-CN" altLang="en-US" sz="2000" b="1" dirty="0">
                  <a:solidFill>
                    <a:srgbClr val="FFFFFF"/>
                  </a:solidFill>
                </a:rPr>
                <a:t>链路利用率</a:t>
              </a:r>
              <a:endParaRPr lang="en-US" altLang="zh-CN" sz="2000" b="1" dirty="0">
                <a:solidFill>
                  <a:srgbClr val="FFFFFF"/>
                </a:solidFill>
              </a:endParaRPr>
            </a:p>
          </p:txBody>
        </p:sp>
      </p:grpSp>
      <p:grpSp>
        <p:nvGrpSpPr>
          <p:cNvPr id="7" name="组合 6"/>
          <p:cNvGrpSpPr/>
          <p:nvPr/>
        </p:nvGrpSpPr>
        <p:grpSpPr>
          <a:xfrm>
            <a:off x="6537151" y="2455527"/>
            <a:ext cx="4843996" cy="3468199"/>
            <a:chOff x="6537151" y="2455527"/>
            <a:chExt cx="4843996" cy="3468199"/>
          </a:xfrm>
        </p:grpSpPr>
        <p:sp>
          <p:nvSpPr>
            <p:cNvPr id="26" name="íšļíḍé"/>
            <p:cNvSpPr/>
            <p:nvPr/>
          </p:nvSpPr>
          <p:spPr>
            <a:xfrm>
              <a:off x="6537151" y="2455527"/>
              <a:ext cx="4843996" cy="3468199"/>
            </a:xfrm>
            <a:prstGeom prst="rect">
              <a:avLst/>
            </a:prstGeom>
            <a:solidFill>
              <a:schemeClr val="accent4">
                <a:lumMod val="20000"/>
                <a:lumOff val="80000"/>
                <a:alpha val="40000"/>
              </a:schemeClr>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en-US" altLang="zh-CN" sz="2000" b="1" dirty="0">
                <a:solidFill>
                  <a:schemeClr val="tx1"/>
                </a:solidFill>
              </a:endParaRPr>
            </a:p>
          </p:txBody>
        </p:sp>
        <p:sp>
          <p:nvSpPr>
            <p:cNvPr id="27" name="ïṥliḑè"/>
            <p:cNvSpPr/>
            <p:nvPr/>
          </p:nvSpPr>
          <p:spPr>
            <a:xfrm>
              <a:off x="6887308" y="2766739"/>
              <a:ext cx="4143683" cy="895350"/>
            </a:xfrm>
            <a:prstGeom prst="rect">
              <a:avLst/>
            </a:prstGeom>
            <a:solidFill>
              <a:schemeClr val="accent4">
                <a:lumMod val="75000"/>
              </a:schemeClr>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r>
                <a:rPr lang="zh-CN" altLang="en-US" sz="2000" b="1" dirty="0">
                  <a:solidFill>
                    <a:srgbClr val="FFFFFF"/>
                  </a:solidFill>
                </a:rPr>
                <a:t>网络利用率</a:t>
              </a:r>
              <a:endParaRPr lang="en-US" altLang="zh-CN" sz="2000" b="1" dirty="0">
                <a:solidFill>
                  <a:srgbClr val="FFFFFF"/>
                </a:solidFill>
              </a:endParaRPr>
            </a:p>
          </p:txBody>
        </p:sp>
      </p:grpSp>
      <p:grpSp>
        <p:nvGrpSpPr>
          <p:cNvPr id="4" name="组合 3"/>
          <p:cNvGrpSpPr/>
          <p:nvPr/>
        </p:nvGrpSpPr>
        <p:grpSpPr>
          <a:xfrm>
            <a:off x="304800" y="749300"/>
            <a:ext cx="6192344" cy="400110"/>
            <a:chOff x="424117" y="898245"/>
            <a:chExt cx="6192344" cy="400110"/>
          </a:xfrm>
        </p:grpSpPr>
        <p:sp>
          <p:nvSpPr>
            <p:cNvPr id="2" name="平行四边形 1"/>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p:cNvSpPr txBox="1"/>
            <p:nvPr/>
          </p:nvSpPr>
          <p:spPr>
            <a:xfrm>
              <a:off x="1052423" y="898245"/>
              <a:ext cx="5564038" cy="400110"/>
            </a:xfrm>
            <a:prstGeom prst="rect">
              <a:avLst/>
            </a:prstGeom>
            <a:noFill/>
          </p:spPr>
          <p:txBody>
            <a:bodyPr wrap="square" rtlCol="0">
              <a:spAutoFit/>
            </a:bodyPr>
            <a:lstStyle/>
            <a:p>
              <a:r>
                <a:rPr lang="zh-CN" altLang="en-US" sz="2000" b="1" dirty="0"/>
                <a:t>计算机网络的性能指标</a:t>
              </a:r>
              <a:endParaRPr lang="zh-CN" altLang="en-US" sz="2000" b="1" dirty="0"/>
            </a:p>
          </p:txBody>
        </p:sp>
      </p:grpSp>
      <p:sp>
        <p:nvSpPr>
          <p:cNvPr id="86" name="îṡ1îḑè"/>
          <p:cNvSpPr/>
          <p:nvPr/>
        </p:nvSpPr>
        <p:spPr>
          <a:xfrm>
            <a:off x="304800" y="1299908"/>
            <a:ext cx="1334228" cy="482600"/>
          </a:xfrm>
          <a:prstGeom prst="rect">
            <a:avLst/>
          </a:prstGeom>
          <a:solidFill>
            <a:schemeClr val="bg2">
              <a:lumMod val="90000"/>
            </a:schemeClr>
          </a:solidFill>
          <a:ln w="12700" cap="rnd">
            <a:noFill/>
            <a:prstDash val="solid"/>
            <a:rou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r>
              <a:rPr lang="zh-CN" altLang="en-US" b="1" dirty="0">
                <a:solidFill>
                  <a:schemeClr val="bg1"/>
                </a:solidFill>
              </a:rPr>
              <a:t>速率</a:t>
            </a:r>
            <a:endParaRPr lang="en-GB" b="1" dirty="0">
              <a:solidFill>
                <a:schemeClr val="bg1"/>
              </a:solidFill>
            </a:endParaRPr>
          </a:p>
        </p:txBody>
      </p:sp>
      <p:sp>
        <p:nvSpPr>
          <p:cNvPr id="87" name="îṧḻîḍê"/>
          <p:cNvSpPr/>
          <p:nvPr/>
        </p:nvSpPr>
        <p:spPr>
          <a:xfrm>
            <a:off x="1768825" y="1299908"/>
            <a:ext cx="1334228" cy="482600"/>
          </a:xfrm>
          <a:prstGeom prst="rect">
            <a:avLst/>
          </a:prstGeom>
          <a:solidFill>
            <a:schemeClr val="bg2">
              <a:lumMod val="90000"/>
            </a:schemeClr>
          </a:solidFill>
          <a:ln w="12700" cap="rnd">
            <a:noFill/>
            <a:prstDash val="solid"/>
            <a:rou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r>
              <a:rPr lang="zh-CN" altLang="en-US" b="1" dirty="0">
                <a:solidFill>
                  <a:schemeClr val="bg1"/>
                </a:solidFill>
              </a:rPr>
              <a:t>带宽</a:t>
            </a:r>
            <a:endParaRPr lang="en-GB" b="1" dirty="0">
              <a:solidFill>
                <a:schemeClr val="bg1"/>
              </a:solidFill>
            </a:endParaRPr>
          </a:p>
        </p:txBody>
      </p:sp>
      <p:sp>
        <p:nvSpPr>
          <p:cNvPr id="88" name="iṡlíďè"/>
          <p:cNvSpPr/>
          <p:nvPr/>
        </p:nvSpPr>
        <p:spPr>
          <a:xfrm>
            <a:off x="3232850" y="1299908"/>
            <a:ext cx="1334228" cy="482600"/>
          </a:xfrm>
          <a:prstGeom prst="rect">
            <a:avLst/>
          </a:prstGeom>
          <a:solidFill>
            <a:schemeClr val="bg2">
              <a:lumMod val="90000"/>
            </a:schemeClr>
          </a:solidFill>
          <a:ln w="12700" cap="rnd">
            <a:noFill/>
            <a:prstDash val="solid"/>
            <a:rou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r>
              <a:rPr lang="zh-CN" altLang="en-US" b="1" dirty="0">
                <a:solidFill>
                  <a:srgbClr val="FFFFFF"/>
                </a:solidFill>
              </a:rPr>
              <a:t>吞吐量</a:t>
            </a:r>
            <a:endParaRPr lang="en-GB" b="1" dirty="0">
              <a:solidFill>
                <a:srgbClr val="FFFFFF"/>
              </a:solidFill>
            </a:endParaRPr>
          </a:p>
        </p:txBody>
      </p:sp>
      <p:sp>
        <p:nvSpPr>
          <p:cNvPr id="89" name="iṥľïdè"/>
          <p:cNvSpPr/>
          <p:nvPr/>
        </p:nvSpPr>
        <p:spPr>
          <a:xfrm>
            <a:off x="4696875" y="1299908"/>
            <a:ext cx="1334228" cy="482600"/>
          </a:xfrm>
          <a:prstGeom prst="rect">
            <a:avLst/>
          </a:prstGeom>
          <a:solidFill>
            <a:schemeClr val="bg2">
              <a:lumMod val="90000"/>
            </a:schemeClr>
          </a:solidFill>
          <a:ln w="12700" cap="rnd">
            <a:noFill/>
            <a:prstDash val="solid"/>
            <a:rou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r>
              <a:rPr lang="zh-CN" altLang="en-US" b="1" dirty="0">
                <a:solidFill>
                  <a:schemeClr val="bg1"/>
                </a:solidFill>
              </a:rPr>
              <a:t>时延</a:t>
            </a:r>
            <a:endParaRPr lang="en-GB" b="1" dirty="0">
              <a:solidFill>
                <a:schemeClr val="bg1"/>
              </a:solidFill>
            </a:endParaRPr>
          </a:p>
        </p:txBody>
      </p:sp>
      <p:sp>
        <p:nvSpPr>
          <p:cNvPr id="90" name="îśľîḍé"/>
          <p:cNvSpPr/>
          <p:nvPr/>
        </p:nvSpPr>
        <p:spPr>
          <a:xfrm>
            <a:off x="7624925" y="1299908"/>
            <a:ext cx="1334228" cy="482600"/>
          </a:xfrm>
          <a:prstGeom prst="rect">
            <a:avLst/>
          </a:prstGeom>
          <a:solidFill>
            <a:schemeClr val="bg2">
              <a:lumMod val="90000"/>
            </a:schemeClr>
          </a:solidFill>
          <a:ln w="12700" cap="rnd">
            <a:noFill/>
            <a:prstDash val="solid"/>
            <a:rou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r>
              <a:rPr lang="zh-CN" altLang="en-US" b="1" dirty="0">
                <a:solidFill>
                  <a:schemeClr val="bg1"/>
                </a:solidFill>
              </a:rPr>
              <a:t>往返时间</a:t>
            </a:r>
            <a:endParaRPr lang="en-GB" b="1" dirty="0">
              <a:solidFill>
                <a:schemeClr val="bg1"/>
              </a:solidFill>
            </a:endParaRPr>
          </a:p>
        </p:txBody>
      </p:sp>
      <p:sp>
        <p:nvSpPr>
          <p:cNvPr id="91" name="îśľîḍé"/>
          <p:cNvSpPr/>
          <p:nvPr/>
        </p:nvSpPr>
        <p:spPr>
          <a:xfrm>
            <a:off x="6160900" y="1299908"/>
            <a:ext cx="1334228" cy="482600"/>
          </a:xfrm>
          <a:prstGeom prst="rect">
            <a:avLst/>
          </a:prstGeom>
          <a:solidFill>
            <a:schemeClr val="bg2">
              <a:lumMod val="90000"/>
            </a:schemeClr>
          </a:solidFill>
          <a:ln w="12700" cap="rnd">
            <a:noFill/>
            <a:prstDash val="solid"/>
            <a:rou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r>
              <a:rPr lang="zh-CN" altLang="en-US" b="1" dirty="0">
                <a:solidFill>
                  <a:schemeClr val="bg1"/>
                </a:solidFill>
              </a:rPr>
              <a:t>时延带宽积</a:t>
            </a:r>
            <a:endParaRPr lang="en-GB" b="1" dirty="0">
              <a:solidFill>
                <a:schemeClr val="bg1"/>
              </a:solidFill>
            </a:endParaRPr>
          </a:p>
        </p:txBody>
      </p:sp>
      <p:sp>
        <p:nvSpPr>
          <p:cNvPr id="92" name="îśľîḍé"/>
          <p:cNvSpPr/>
          <p:nvPr/>
        </p:nvSpPr>
        <p:spPr>
          <a:xfrm>
            <a:off x="9088950" y="1299908"/>
            <a:ext cx="1334228" cy="482600"/>
          </a:xfrm>
          <a:prstGeom prst="rect">
            <a:avLst/>
          </a:prstGeom>
          <a:solidFill>
            <a:schemeClr val="bg2">
              <a:lumMod val="90000"/>
            </a:schemeClr>
          </a:solidFill>
          <a:ln w="12700" cap="rnd">
            <a:noFill/>
            <a:prstDash val="solid"/>
            <a:rou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r>
              <a:rPr lang="zh-CN" altLang="en-US" b="1" dirty="0">
                <a:solidFill>
                  <a:schemeClr val="bg1"/>
                </a:solidFill>
              </a:rPr>
              <a:t>利用率</a:t>
            </a:r>
            <a:endParaRPr lang="en-GB" b="1" dirty="0">
              <a:solidFill>
                <a:schemeClr val="bg1"/>
              </a:solidFill>
            </a:endParaRPr>
          </a:p>
        </p:txBody>
      </p:sp>
      <p:sp>
        <p:nvSpPr>
          <p:cNvPr id="93" name="îśľîḍé"/>
          <p:cNvSpPr/>
          <p:nvPr/>
        </p:nvSpPr>
        <p:spPr>
          <a:xfrm>
            <a:off x="10552974" y="1299908"/>
            <a:ext cx="1334228" cy="482600"/>
          </a:xfrm>
          <a:prstGeom prst="rect">
            <a:avLst/>
          </a:prstGeom>
          <a:solidFill>
            <a:schemeClr val="bg2">
              <a:lumMod val="90000"/>
            </a:schemeClr>
          </a:solidFill>
          <a:ln w="12700" cap="rnd">
            <a:noFill/>
            <a:prstDash val="solid"/>
            <a:rou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r>
              <a:rPr lang="zh-CN" altLang="en-US" b="1" dirty="0">
                <a:solidFill>
                  <a:schemeClr val="bg1"/>
                </a:solidFill>
              </a:rPr>
              <a:t>丢包率</a:t>
            </a:r>
            <a:endParaRPr lang="en-GB" b="1" dirty="0">
              <a:solidFill>
                <a:schemeClr val="bg1"/>
              </a:solidFill>
            </a:endParaRPr>
          </a:p>
        </p:txBody>
      </p:sp>
      <p:sp>
        <p:nvSpPr>
          <p:cNvPr id="14" name="îśľîḍé"/>
          <p:cNvSpPr/>
          <p:nvPr/>
        </p:nvSpPr>
        <p:spPr>
          <a:xfrm>
            <a:off x="9088950" y="1299908"/>
            <a:ext cx="1334228" cy="482600"/>
          </a:xfrm>
          <a:prstGeom prst="rect">
            <a:avLst/>
          </a:prstGeom>
          <a:solidFill>
            <a:schemeClr val="accent4">
              <a:lumMod val="75000"/>
            </a:schemeClr>
          </a:solidFill>
          <a:ln w="12700" cap="rnd">
            <a:noFill/>
            <a:prstDash val="solid"/>
            <a:round/>
          </a:ln>
          <a:effectLst>
            <a:outerShdw blurRad="254000" dist="127000" algn="ctr" rotWithShape="0">
              <a:schemeClr val="accent4">
                <a:lumMod val="75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r>
              <a:rPr lang="zh-CN" altLang="en-US" b="1" dirty="0">
                <a:solidFill>
                  <a:schemeClr val="bg1"/>
                </a:solidFill>
              </a:rPr>
              <a:t>利用率</a:t>
            </a:r>
            <a:endParaRPr lang="en-GB" b="1" dirty="0">
              <a:solidFill>
                <a:schemeClr val="bg1"/>
              </a:solidFill>
            </a:endParaRPr>
          </a:p>
        </p:txBody>
      </p:sp>
      <p:sp>
        <p:nvSpPr>
          <p:cNvPr id="25" name="文本框 24"/>
          <p:cNvSpPr txBox="1"/>
          <p:nvPr/>
        </p:nvSpPr>
        <p:spPr>
          <a:xfrm>
            <a:off x="1161009" y="3973301"/>
            <a:ext cx="4143683" cy="1200329"/>
          </a:xfrm>
          <a:prstGeom prst="rect">
            <a:avLst/>
          </a:prstGeom>
          <a:noFill/>
        </p:spPr>
        <p:txBody>
          <a:bodyPr wrap="square">
            <a:spAutoFit/>
          </a:bodyPr>
          <a:lstStyle/>
          <a:p>
            <a:r>
              <a:rPr lang="zh-CN" altLang="en-US" b="1" dirty="0"/>
              <a:t>         链路利用率是指某条链路有百分之几的时间是被利用的（即有数据通过）。</a:t>
            </a:r>
            <a:endParaRPr lang="en-US" altLang="zh-CN" b="1" dirty="0"/>
          </a:p>
          <a:p>
            <a:r>
              <a:rPr lang="en-US" altLang="zh-CN" b="1" dirty="0"/>
              <a:t>         </a:t>
            </a:r>
            <a:endParaRPr lang="en-US" altLang="zh-CN" b="1" dirty="0"/>
          </a:p>
          <a:p>
            <a:r>
              <a:rPr lang="en-US" altLang="zh-CN" b="1" dirty="0"/>
              <a:t>         </a:t>
            </a:r>
            <a:r>
              <a:rPr lang="zh-CN" altLang="en-US" b="1" dirty="0"/>
              <a:t>完全空闲的链路的利用率为零。</a:t>
            </a:r>
            <a:endParaRPr lang="zh-CN" altLang="en-US" b="1" dirty="0"/>
          </a:p>
        </p:txBody>
      </p:sp>
      <p:sp>
        <p:nvSpPr>
          <p:cNvPr id="28" name="文本框 27"/>
          <p:cNvSpPr txBox="1"/>
          <p:nvPr/>
        </p:nvSpPr>
        <p:spPr>
          <a:xfrm>
            <a:off x="6887308" y="3973301"/>
            <a:ext cx="4143683" cy="646331"/>
          </a:xfrm>
          <a:prstGeom prst="rect">
            <a:avLst/>
          </a:prstGeom>
          <a:noFill/>
        </p:spPr>
        <p:txBody>
          <a:bodyPr wrap="square">
            <a:spAutoFit/>
          </a:bodyPr>
          <a:lstStyle/>
          <a:p>
            <a:r>
              <a:rPr lang="zh-CN" altLang="en-US" b="1" dirty="0"/>
              <a:t>         网络利用率是指网络中所有链路的链路利用率的加权平均。</a:t>
            </a:r>
            <a:endParaRPr lang="zh-CN" altLang="en-US" b="1" dirty="0"/>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10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p:cTn id="12" dur="500" fill="hold"/>
                                        <p:tgtEl>
                                          <p:spTgt spid="6"/>
                                        </p:tgtEl>
                                        <p:attrNameLst>
                                          <p:attrName>ppt_w</p:attrName>
                                        </p:attrNameLst>
                                      </p:cBhvr>
                                      <p:tavLst>
                                        <p:tav tm="0">
                                          <p:val>
                                            <p:fltVal val="0"/>
                                          </p:val>
                                        </p:tav>
                                        <p:tav tm="100000">
                                          <p:val>
                                            <p:strVal val="#ppt_w"/>
                                          </p:val>
                                        </p:tav>
                                      </p:tavLst>
                                    </p:anim>
                                    <p:anim calcmode="lin" valueType="num">
                                      <p:cBhvr>
                                        <p:cTn id="13" dur="500" fill="hold"/>
                                        <p:tgtEl>
                                          <p:spTgt spid="6"/>
                                        </p:tgtEl>
                                        <p:attrNameLst>
                                          <p:attrName>ppt_h</p:attrName>
                                        </p:attrNameLst>
                                      </p:cBhvr>
                                      <p:tavLst>
                                        <p:tav tm="0">
                                          <p:val>
                                            <p:fltVal val="0"/>
                                          </p:val>
                                        </p:tav>
                                        <p:tav tm="100000">
                                          <p:val>
                                            <p:strVal val="#ppt_h"/>
                                          </p:val>
                                        </p:tav>
                                      </p:tavLst>
                                    </p:anim>
                                    <p:animEffect transition="in" filter="fade">
                                      <p:cBhvr>
                                        <p:cTn id="14" dur="500"/>
                                        <p:tgtEl>
                                          <p:spTgt spid="6"/>
                                        </p:tgtEl>
                                      </p:cBhvr>
                                    </p:animEffect>
                                  </p:childTnLst>
                                </p:cTn>
                              </p:par>
                              <p:par>
                                <p:cTn id="15" presetID="53" presetClass="entr" presetSubtype="16" fill="hold" nodeType="with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p:cTn id="17" dur="500" fill="hold"/>
                                        <p:tgtEl>
                                          <p:spTgt spid="7"/>
                                        </p:tgtEl>
                                        <p:attrNameLst>
                                          <p:attrName>ppt_w</p:attrName>
                                        </p:attrNameLst>
                                      </p:cBhvr>
                                      <p:tavLst>
                                        <p:tav tm="0">
                                          <p:val>
                                            <p:fltVal val="0"/>
                                          </p:val>
                                        </p:tav>
                                        <p:tav tm="100000">
                                          <p:val>
                                            <p:strVal val="#ppt_w"/>
                                          </p:val>
                                        </p:tav>
                                      </p:tavLst>
                                    </p:anim>
                                    <p:anim calcmode="lin" valueType="num">
                                      <p:cBhvr>
                                        <p:cTn id="18" dur="500" fill="hold"/>
                                        <p:tgtEl>
                                          <p:spTgt spid="7"/>
                                        </p:tgtEl>
                                        <p:attrNameLst>
                                          <p:attrName>ppt_h</p:attrName>
                                        </p:attrNameLst>
                                      </p:cBhvr>
                                      <p:tavLst>
                                        <p:tav tm="0">
                                          <p:val>
                                            <p:fltVal val="0"/>
                                          </p:val>
                                        </p:tav>
                                        <p:tav tm="100000">
                                          <p:val>
                                            <p:strVal val="#ppt_h"/>
                                          </p:val>
                                        </p:tav>
                                      </p:tavLst>
                                    </p:anim>
                                    <p:animEffect transition="in" filter="fade">
                                      <p:cBhvr>
                                        <p:cTn id="19" dur="500"/>
                                        <p:tgtEl>
                                          <p:spTgt spid="7"/>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iterate type="lt">
                                    <p:tmAbs val="100"/>
                                  </p:iterate>
                                  <p:childTnLst>
                                    <p:set>
                                      <p:cBhvr>
                                        <p:cTn id="23" dur="1" fill="hold">
                                          <p:stCondLst>
                                            <p:cond delay="0"/>
                                          </p:stCondLst>
                                        </p:cTn>
                                        <p:tgtEl>
                                          <p:spTgt spid="25"/>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iterate type="lt">
                                    <p:tmAbs val="100"/>
                                  </p:iterate>
                                  <p:childTnLst>
                                    <p:set>
                                      <p:cBhvr>
                                        <p:cTn id="27"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ldLvl="0" animBg="1"/>
      <p:bldP spid="25" grpId="0"/>
      <p:bldP spid="28"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04800" y="749300"/>
            <a:ext cx="6192344" cy="400110"/>
            <a:chOff x="424117" y="898245"/>
            <a:chExt cx="6192344" cy="400110"/>
          </a:xfrm>
        </p:grpSpPr>
        <p:sp>
          <p:nvSpPr>
            <p:cNvPr id="2" name="平行四边形 1"/>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p:cNvSpPr txBox="1"/>
            <p:nvPr/>
          </p:nvSpPr>
          <p:spPr>
            <a:xfrm>
              <a:off x="1052423" y="898245"/>
              <a:ext cx="5564038" cy="400110"/>
            </a:xfrm>
            <a:prstGeom prst="rect">
              <a:avLst/>
            </a:prstGeom>
            <a:noFill/>
          </p:spPr>
          <p:txBody>
            <a:bodyPr wrap="square" rtlCol="0">
              <a:spAutoFit/>
            </a:bodyPr>
            <a:lstStyle/>
            <a:p>
              <a:r>
                <a:rPr lang="zh-CN" altLang="en-US" sz="2000" b="1" dirty="0"/>
                <a:t>计算机网络的性能指标</a:t>
              </a:r>
              <a:endParaRPr lang="zh-CN" altLang="en-US" sz="2000" b="1" dirty="0"/>
            </a:p>
          </p:txBody>
        </p:sp>
      </p:grpSp>
      <p:sp>
        <p:nvSpPr>
          <p:cNvPr id="86" name="îṡ1îḑè"/>
          <p:cNvSpPr/>
          <p:nvPr/>
        </p:nvSpPr>
        <p:spPr>
          <a:xfrm>
            <a:off x="304800" y="1299908"/>
            <a:ext cx="1334228" cy="482600"/>
          </a:xfrm>
          <a:prstGeom prst="rect">
            <a:avLst/>
          </a:prstGeom>
          <a:solidFill>
            <a:schemeClr val="bg2">
              <a:lumMod val="90000"/>
            </a:schemeClr>
          </a:solidFill>
          <a:ln w="12700" cap="rnd">
            <a:noFill/>
            <a:prstDash val="solid"/>
            <a:rou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r>
              <a:rPr lang="zh-CN" altLang="en-US" b="1" dirty="0">
                <a:solidFill>
                  <a:schemeClr val="bg1"/>
                </a:solidFill>
              </a:rPr>
              <a:t>速率</a:t>
            </a:r>
            <a:endParaRPr lang="en-GB" b="1" dirty="0">
              <a:solidFill>
                <a:schemeClr val="bg1"/>
              </a:solidFill>
            </a:endParaRPr>
          </a:p>
        </p:txBody>
      </p:sp>
      <p:sp>
        <p:nvSpPr>
          <p:cNvPr id="87" name="îṧḻîḍê"/>
          <p:cNvSpPr/>
          <p:nvPr/>
        </p:nvSpPr>
        <p:spPr>
          <a:xfrm>
            <a:off x="1768825" y="1299908"/>
            <a:ext cx="1334228" cy="482600"/>
          </a:xfrm>
          <a:prstGeom prst="rect">
            <a:avLst/>
          </a:prstGeom>
          <a:solidFill>
            <a:schemeClr val="bg2">
              <a:lumMod val="90000"/>
            </a:schemeClr>
          </a:solidFill>
          <a:ln w="12700" cap="rnd">
            <a:noFill/>
            <a:prstDash val="solid"/>
            <a:rou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r>
              <a:rPr lang="zh-CN" altLang="en-US" b="1" dirty="0">
                <a:solidFill>
                  <a:schemeClr val="bg1"/>
                </a:solidFill>
              </a:rPr>
              <a:t>带宽</a:t>
            </a:r>
            <a:endParaRPr lang="en-GB" b="1" dirty="0">
              <a:solidFill>
                <a:schemeClr val="bg1"/>
              </a:solidFill>
            </a:endParaRPr>
          </a:p>
        </p:txBody>
      </p:sp>
      <p:sp>
        <p:nvSpPr>
          <p:cNvPr id="88" name="iṡlíďè"/>
          <p:cNvSpPr/>
          <p:nvPr/>
        </p:nvSpPr>
        <p:spPr>
          <a:xfrm>
            <a:off x="3232850" y="1299908"/>
            <a:ext cx="1334228" cy="482600"/>
          </a:xfrm>
          <a:prstGeom prst="rect">
            <a:avLst/>
          </a:prstGeom>
          <a:solidFill>
            <a:schemeClr val="bg2">
              <a:lumMod val="90000"/>
            </a:schemeClr>
          </a:solidFill>
          <a:ln w="12700" cap="rnd">
            <a:noFill/>
            <a:prstDash val="solid"/>
            <a:rou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r>
              <a:rPr lang="zh-CN" altLang="en-US" b="1" dirty="0">
                <a:solidFill>
                  <a:srgbClr val="FFFFFF"/>
                </a:solidFill>
              </a:rPr>
              <a:t>吞吐量</a:t>
            </a:r>
            <a:endParaRPr lang="en-GB" b="1" dirty="0">
              <a:solidFill>
                <a:srgbClr val="FFFFFF"/>
              </a:solidFill>
            </a:endParaRPr>
          </a:p>
        </p:txBody>
      </p:sp>
      <p:sp>
        <p:nvSpPr>
          <p:cNvPr id="89" name="iṥľïdè"/>
          <p:cNvSpPr/>
          <p:nvPr/>
        </p:nvSpPr>
        <p:spPr>
          <a:xfrm>
            <a:off x="4696875" y="1299908"/>
            <a:ext cx="1334228" cy="482600"/>
          </a:xfrm>
          <a:prstGeom prst="rect">
            <a:avLst/>
          </a:prstGeom>
          <a:solidFill>
            <a:schemeClr val="bg2">
              <a:lumMod val="90000"/>
            </a:schemeClr>
          </a:solidFill>
          <a:ln w="12700" cap="rnd">
            <a:noFill/>
            <a:prstDash val="solid"/>
            <a:rou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r>
              <a:rPr lang="zh-CN" altLang="en-US" b="1" dirty="0">
                <a:solidFill>
                  <a:schemeClr val="bg1"/>
                </a:solidFill>
              </a:rPr>
              <a:t>时延</a:t>
            </a:r>
            <a:endParaRPr lang="en-GB" b="1" dirty="0">
              <a:solidFill>
                <a:schemeClr val="bg1"/>
              </a:solidFill>
            </a:endParaRPr>
          </a:p>
        </p:txBody>
      </p:sp>
      <p:sp>
        <p:nvSpPr>
          <p:cNvPr id="90" name="îśľîḍé"/>
          <p:cNvSpPr/>
          <p:nvPr/>
        </p:nvSpPr>
        <p:spPr>
          <a:xfrm>
            <a:off x="7624925" y="1299908"/>
            <a:ext cx="1334228" cy="482600"/>
          </a:xfrm>
          <a:prstGeom prst="rect">
            <a:avLst/>
          </a:prstGeom>
          <a:solidFill>
            <a:schemeClr val="bg2">
              <a:lumMod val="90000"/>
            </a:schemeClr>
          </a:solidFill>
          <a:ln w="12700" cap="rnd">
            <a:noFill/>
            <a:prstDash val="solid"/>
            <a:rou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r>
              <a:rPr lang="zh-CN" altLang="en-US" b="1" dirty="0">
                <a:solidFill>
                  <a:schemeClr val="bg1"/>
                </a:solidFill>
              </a:rPr>
              <a:t>往返时间</a:t>
            </a:r>
            <a:endParaRPr lang="en-GB" b="1" dirty="0">
              <a:solidFill>
                <a:schemeClr val="bg1"/>
              </a:solidFill>
            </a:endParaRPr>
          </a:p>
        </p:txBody>
      </p:sp>
      <p:sp>
        <p:nvSpPr>
          <p:cNvPr id="91" name="îśľîḍé"/>
          <p:cNvSpPr/>
          <p:nvPr/>
        </p:nvSpPr>
        <p:spPr>
          <a:xfrm>
            <a:off x="6160900" y="1299908"/>
            <a:ext cx="1334228" cy="482600"/>
          </a:xfrm>
          <a:prstGeom prst="rect">
            <a:avLst/>
          </a:prstGeom>
          <a:solidFill>
            <a:schemeClr val="bg2">
              <a:lumMod val="90000"/>
            </a:schemeClr>
          </a:solidFill>
          <a:ln w="12700" cap="rnd">
            <a:noFill/>
            <a:prstDash val="solid"/>
            <a:rou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r>
              <a:rPr lang="zh-CN" altLang="en-US" b="1" dirty="0">
                <a:solidFill>
                  <a:schemeClr val="bg1"/>
                </a:solidFill>
              </a:rPr>
              <a:t>时延带宽积</a:t>
            </a:r>
            <a:endParaRPr lang="en-GB" b="1" dirty="0">
              <a:solidFill>
                <a:schemeClr val="bg1"/>
              </a:solidFill>
            </a:endParaRPr>
          </a:p>
        </p:txBody>
      </p:sp>
      <p:sp>
        <p:nvSpPr>
          <p:cNvPr id="92" name="îśľîḍé"/>
          <p:cNvSpPr/>
          <p:nvPr/>
        </p:nvSpPr>
        <p:spPr>
          <a:xfrm>
            <a:off x="9088950" y="1299908"/>
            <a:ext cx="1334228" cy="482600"/>
          </a:xfrm>
          <a:prstGeom prst="rect">
            <a:avLst/>
          </a:prstGeom>
          <a:solidFill>
            <a:schemeClr val="bg2">
              <a:lumMod val="90000"/>
            </a:schemeClr>
          </a:solidFill>
          <a:ln w="12700" cap="rnd">
            <a:noFill/>
            <a:prstDash val="solid"/>
            <a:rou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r>
              <a:rPr lang="zh-CN" altLang="en-US" b="1" dirty="0">
                <a:solidFill>
                  <a:schemeClr val="bg1"/>
                </a:solidFill>
              </a:rPr>
              <a:t>利用率</a:t>
            </a:r>
            <a:endParaRPr lang="en-GB" b="1" dirty="0">
              <a:solidFill>
                <a:schemeClr val="bg1"/>
              </a:solidFill>
            </a:endParaRPr>
          </a:p>
        </p:txBody>
      </p:sp>
      <p:sp>
        <p:nvSpPr>
          <p:cNvPr id="93" name="îśľîḍé"/>
          <p:cNvSpPr/>
          <p:nvPr/>
        </p:nvSpPr>
        <p:spPr>
          <a:xfrm>
            <a:off x="10552974" y="1299908"/>
            <a:ext cx="1334228" cy="482600"/>
          </a:xfrm>
          <a:prstGeom prst="rect">
            <a:avLst/>
          </a:prstGeom>
          <a:solidFill>
            <a:schemeClr val="bg2">
              <a:lumMod val="90000"/>
            </a:schemeClr>
          </a:solidFill>
          <a:ln w="12700" cap="rnd">
            <a:noFill/>
            <a:prstDash val="solid"/>
            <a:rou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r>
              <a:rPr lang="zh-CN" altLang="en-US" b="1" dirty="0">
                <a:solidFill>
                  <a:schemeClr val="bg1"/>
                </a:solidFill>
              </a:rPr>
              <a:t>丢包率</a:t>
            </a:r>
            <a:endParaRPr lang="en-GB" b="1" dirty="0">
              <a:solidFill>
                <a:schemeClr val="bg1"/>
              </a:solidFill>
            </a:endParaRPr>
          </a:p>
        </p:txBody>
      </p:sp>
      <p:sp>
        <p:nvSpPr>
          <p:cNvPr id="14" name="îśľîḍé"/>
          <p:cNvSpPr/>
          <p:nvPr/>
        </p:nvSpPr>
        <p:spPr>
          <a:xfrm>
            <a:off x="9088950" y="1299908"/>
            <a:ext cx="1334228" cy="482600"/>
          </a:xfrm>
          <a:prstGeom prst="rect">
            <a:avLst/>
          </a:prstGeom>
          <a:solidFill>
            <a:schemeClr val="accent4">
              <a:lumMod val="75000"/>
            </a:schemeClr>
          </a:solidFill>
          <a:ln w="12700" cap="rnd">
            <a:noFill/>
            <a:prstDash val="solid"/>
            <a:round/>
          </a:ln>
          <a:effectLst>
            <a:outerShdw blurRad="254000" dist="127000" algn="ctr" rotWithShape="0">
              <a:schemeClr val="accent4">
                <a:lumMod val="75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r>
              <a:rPr lang="zh-CN" altLang="en-US" b="1" dirty="0">
                <a:solidFill>
                  <a:schemeClr val="bg1"/>
                </a:solidFill>
              </a:rPr>
              <a:t>利用率</a:t>
            </a:r>
            <a:endParaRPr lang="en-GB" b="1" dirty="0">
              <a:solidFill>
                <a:schemeClr val="bg1"/>
              </a:solidFill>
            </a:endParaRPr>
          </a:p>
        </p:txBody>
      </p:sp>
      <p:sp>
        <p:nvSpPr>
          <p:cNvPr id="23" name="矩形 22"/>
          <p:cNvSpPr/>
          <p:nvPr/>
        </p:nvSpPr>
        <p:spPr>
          <a:xfrm>
            <a:off x="933106" y="1974735"/>
            <a:ext cx="300790" cy="30079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íşlïḍè"/>
          <p:cNvSpPr txBox="1"/>
          <p:nvPr/>
        </p:nvSpPr>
        <p:spPr>
          <a:xfrm>
            <a:off x="1318660" y="1904823"/>
            <a:ext cx="9554679" cy="482601"/>
          </a:xfrm>
          <a:prstGeom prst="rect">
            <a:avLst/>
          </a:prstGeom>
          <a:noFill/>
        </p:spPr>
        <p:txBody>
          <a:bodyPr wrap="square" lIns="91440" tIns="45720" rIns="91440" bIns="45720" anchor="ctr">
            <a:noAutofit/>
          </a:bodyPr>
          <a:lstStyle/>
          <a:p>
            <a:r>
              <a:rPr lang="zh-CN" altLang="en-US" sz="2000" b="1" dirty="0"/>
              <a:t>根据排队论可知，</a:t>
            </a:r>
            <a:r>
              <a:rPr lang="zh-CN" altLang="en-US" sz="2000" b="1" dirty="0">
                <a:solidFill>
                  <a:schemeClr val="accent1">
                    <a:lumMod val="75000"/>
                  </a:schemeClr>
                </a:solidFill>
              </a:rPr>
              <a:t>当某链路的利用率增大时</a:t>
            </a:r>
            <a:r>
              <a:rPr lang="zh-CN" altLang="en-US" sz="2000" b="1" dirty="0"/>
              <a:t>，</a:t>
            </a:r>
            <a:r>
              <a:rPr lang="zh-CN" altLang="en-US" sz="2000" b="1" dirty="0">
                <a:solidFill>
                  <a:schemeClr val="accent1">
                    <a:lumMod val="75000"/>
                  </a:schemeClr>
                </a:solidFill>
              </a:rPr>
              <a:t>该链路引起的时延就会迅速增加</a:t>
            </a:r>
            <a:r>
              <a:rPr lang="zh-CN" altLang="en-US" sz="2000" b="1" dirty="0"/>
              <a:t>。</a:t>
            </a:r>
            <a:endParaRPr lang="en-US" altLang="zh-CN" sz="2000" b="1" dirty="0">
              <a:solidFill>
                <a:schemeClr val="accent1">
                  <a:lumMod val="75000"/>
                </a:schemeClr>
              </a:solidFill>
            </a:endParaRPr>
          </a:p>
        </p:txBody>
      </p:sp>
      <p:sp>
        <p:nvSpPr>
          <p:cNvPr id="29" name="矩形 28"/>
          <p:cNvSpPr/>
          <p:nvPr/>
        </p:nvSpPr>
        <p:spPr>
          <a:xfrm>
            <a:off x="933106" y="2436839"/>
            <a:ext cx="300790" cy="30079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íşlïḍè"/>
          <p:cNvSpPr txBox="1"/>
          <p:nvPr/>
        </p:nvSpPr>
        <p:spPr>
          <a:xfrm>
            <a:off x="1318661" y="2366927"/>
            <a:ext cx="10568542" cy="775910"/>
          </a:xfrm>
          <a:prstGeom prst="rect">
            <a:avLst/>
          </a:prstGeom>
          <a:noFill/>
        </p:spPr>
        <p:txBody>
          <a:bodyPr wrap="square" lIns="91440" tIns="45720" rIns="91440" bIns="45720" anchor="ctr">
            <a:noAutofit/>
          </a:bodyPr>
          <a:lstStyle/>
          <a:p>
            <a:r>
              <a:rPr lang="zh-CN" altLang="en-US" sz="2000" b="1" dirty="0"/>
              <a:t>当网络的通信量较少时，产生的时延并不大，但在网络通信量不断增大时，</a:t>
            </a:r>
            <a:r>
              <a:rPr lang="zh-CN" altLang="en-US" sz="2000" b="1" dirty="0">
                <a:solidFill>
                  <a:schemeClr val="accent1">
                    <a:lumMod val="75000"/>
                  </a:schemeClr>
                </a:solidFill>
              </a:rPr>
              <a:t>分组在交换节点（路由器或交换机）中的排队时延会随之增大</a:t>
            </a:r>
            <a:r>
              <a:rPr lang="zh-CN" altLang="en-US" sz="2000" b="1" dirty="0"/>
              <a:t>，因此网络引起的时延就会增大。</a:t>
            </a:r>
            <a:endParaRPr lang="en-US" altLang="zh-CN" sz="2000" b="1" dirty="0">
              <a:solidFill>
                <a:schemeClr val="accent1">
                  <a:lumMod val="75000"/>
                </a:schemeClr>
              </a:solidFill>
            </a:endParaRPr>
          </a:p>
        </p:txBody>
      </p:sp>
      <p:sp>
        <p:nvSpPr>
          <p:cNvPr id="31" name="矩形 30"/>
          <p:cNvSpPr/>
          <p:nvPr/>
        </p:nvSpPr>
        <p:spPr>
          <a:xfrm>
            <a:off x="933105" y="3194631"/>
            <a:ext cx="300790" cy="30079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íşlïḍè"/>
          <p:cNvSpPr txBox="1"/>
          <p:nvPr/>
        </p:nvSpPr>
        <p:spPr>
          <a:xfrm>
            <a:off x="1318660" y="3124719"/>
            <a:ext cx="10568542" cy="775910"/>
          </a:xfrm>
          <a:prstGeom prst="rect">
            <a:avLst/>
          </a:prstGeom>
          <a:noFill/>
        </p:spPr>
        <p:txBody>
          <a:bodyPr wrap="square" lIns="91440" tIns="45720" rIns="91440" bIns="45720" anchor="ctr">
            <a:noAutofit/>
          </a:bodyPr>
          <a:lstStyle/>
          <a:p>
            <a:r>
              <a:rPr lang="zh-CN" altLang="en-US" sz="2000" b="1" dirty="0"/>
              <a:t>令</a:t>
            </a:r>
            <a:r>
              <a:rPr lang="en-US" altLang="zh-CN" sz="2000" b="1" dirty="0"/>
              <a:t>D</a:t>
            </a:r>
            <a:r>
              <a:rPr lang="en-US" altLang="zh-CN" sz="2000" b="1" baseline="-25000" dirty="0"/>
              <a:t>0</a:t>
            </a:r>
            <a:r>
              <a:rPr lang="zh-CN" altLang="en-US" sz="2000" b="1" dirty="0"/>
              <a:t>表示网络空闲时的时延，</a:t>
            </a:r>
            <a:r>
              <a:rPr lang="en-US" altLang="zh-CN" sz="2000" b="1" dirty="0"/>
              <a:t>D</a:t>
            </a:r>
            <a:r>
              <a:rPr lang="zh-CN" altLang="en-US" sz="2000" b="1" dirty="0"/>
              <a:t>表示网络当前的时延，那么在理想的假定条件下，可用下式来表示</a:t>
            </a:r>
            <a:r>
              <a:rPr lang="en-US" altLang="zh-CN" sz="2000" b="1" dirty="0"/>
              <a:t>D</a:t>
            </a:r>
            <a:r>
              <a:rPr lang="zh-CN" altLang="en-US" sz="2000" b="1" dirty="0"/>
              <a:t>、</a:t>
            </a:r>
            <a:r>
              <a:rPr lang="en-US" altLang="zh-CN" sz="2000" b="1" dirty="0"/>
              <a:t>D</a:t>
            </a:r>
            <a:r>
              <a:rPr lang="en-US" altLang="zh-CN" sz="2000" b="1" baseline="-25000" dirty="0"/>
              <a:t>0</a:t>
            </a:r>
            <a:r>
              <a:rPr lang="zh-CN" altLang="en-US" sz="2000" b="1" dirty="0"/>
              <a:t>和网络利用率</a:t>
            </a:r>
            <a:r>
              <a:rPr lang="en-US" altLang="zh-CN" sz="2000" b="1" dirty="0"/>
              <a:t>U</a:t>
            </a:r>
            <a:r>
              <a:rPr lang="zh-CN" altLang="en-US" sz="2000" b="1" dirty="0"/>
              <a:t>之间的关系。</a:t>
            </a:r>
            <a:endParaRPr lang="en-US" altLang="zh-CN" sz="2000" b="1" dirty="0">
              <a:solidFill>
                <a:schemeClr val="accent1">
                  <a:lumMod val="75000"/>
                </a:schemeClr>
              </a:solidFill>
            </a:endParaRPr>
          </a:p>
        </p:txBody>
      </p:sp>
      <mc:AlternateContent xmlns:mc="http://schemas.openxmlformats.org/markup-compatibility/2006">
        <mc:Choice xmlns:a14="http://schemas.microsoft.com/office/drawing/2010/main" Requires="a14">
          <p:sp>
            <p:nvSpPr>
              <p:cNvPr id="5" name="文本框 4"/>
              <p:cNvSpPr txBox="1"/>
              <p:nvPr/>
            </p:nvSpPr>
            <p:spPr>
              <a:xfrm>
                <a:off x="5063266" y="4005562"/>
                <a:ext cx="2065468" cy="898964"/>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altLang="zh-CN" sz="2800" b="1" i="1" smtClean="0">
                          <a:latin typeface="Cambria Math" panose="02040503050406030204" pitchFamily="18" charset="0"/>
                        </a:rPr>
                        <m:t>𝑫</m:t>
                      </m:r>
                      <m:r>
                        <a:rPr lang="en-US" altLang="zh-CN" sz="2800" b="1" i="1" smtClean="0">
                          <a:latin typeface="Cambria Math" panose="02040503050406030204" pitchFamily="18" charset="0"/>
                        </a:rPr>
                        <m:t>=</m:t>
                      </m:r>
                      <m:f>
                        <m:fPr>
                          <m:ctrlPr>
                            <a:rPr lang="en-US" altLang="zh-CN" sz="2800" b="1" i="1" smtClean="0">
                              <a:latin typeface="Cambria Math" panose="02040503050406030204" pitchFamily="18" charset="0"/>
                            </a:rPr>
                          </m:ctrlPr>
                        </m:fPr>
                        <m:num>
                          <m:sSub>
                            <m:sSubPr>
                              <m:ctrlPr>
                                <a:rPr lang="en-US" altLang="zh-CN" sz="2800" b="1" i="1" smtClean="0">
                                  <a:latin typeface="Cambria Math" panose="02040503050406030204" pitchFamily="18" charset="0"/>
                                </a:rPr>
                              </m:ctrlPr>
                            </m:sSubPr>
                            <m:e>
                              <m:r>
                                <a:rPr lang="en-US" altLang="zh-CN" sz="2800" b="1" i="1" smtClean="0">
                                  <a:latin typeface="Cambria Math" panose="02040503050406030204" pitchFamily="18" charset="0"/>
                                </a:rPr>
                                <m:t>𝑫</m:t>
                              </m:r>
                            </m:e>
                            <m:sub>
                              <m:r>
                                <a:rPr lang="en-US" altLang="zh-CN" sz="2800" b="1" i="1" smtClean="0">
                                  <a:latin typeface="Cambria Math" panose="02040503050406030204" pitchFamily="18" charset="0"/>
                                </a:rPr>
                                <m:t>𝟎</m:t>
                              </m:r>
                            </m:sub>
                          </m:sSub>
                        </m:num>
                        <m:den>
                          <m:r>
                            <a:rPr lang="en-US" altLang="zh-CN" sz="2800" b="1" i="1" smtClean="0">
                              <a:latin typeface="Cambria Math" panose="02040503050406030204" pitchFamily="18" charset="0"/>
                            </a:rPr>
                            <m:t>𝟏</m:t>
                          </m:r>
                          <m:r>
                            <a:rPr lang="en-US" altLang="zh-CN" sz="2800" b="1" i="1" smtClean="0">
                              <a:latin typeface="Cambria Math" panose="02040503050406030204" pitchFamily="18" charset="0"/>
                            </a:rPr>
                            <m:t>−</m:t>
                          </m:r>
                          <m:r>
                            <a:rPr lang="en-US" altLang="zh-CN" sz="2800" b="1" i="1" smtClean="0">
                              <a:latin typeface="Cambria Math" panose="02040503050406030204" pitchFamily="18" charset="0"/>
                            </a:rPr>
                            <m:t>𝑼</m:t>
                          </m:r>
                        </m:den>
                      </m:f>
                    </m:oMath>
                  </m:oMathPara>
                </a14:m>
                <a:endParaRPr lang="zh-CN" altLang="en-US" sz="2800" b="1" dirty="0"/>
              </a:p>
            </p:txBody>
          </p:sp>
        </mc:Choice>
        <mc:Fallback>
          <p:sp>
            <p:nvSpPr>
              <p:cNvPr id="5" name="文本框 4"/>
              <p:cNvSpPr txBox="1">
                <a:spLocks noRot="1" noChangeAspect="1" noMove="1" noResize="1" noEditPoints="1" noAdjustHandles="1" noChangeArrowheads="1" noChangeShapeType="1" noTextEdit="1"/>
              </p:cNvSpPr>
              <p:nvPr/>
            </p:nvSpPr>
            <p:spPr>
              <a:xfrm>
                <a:off x="5063266" y="4005562"/>
                <a:ext cx="2065468" cy="898964"/>
              </a:xfrm>
              <a:prstGeom prst="rect">
                <a:avLst/>
              </a:prstGeom>
              <a:blipFill rotWithShape="1">
                <a:blip r:embed="rId1"/>
                <a:stretch>
                  <a:fillRect l="-20" t="-69" r="11" b="47"/>
                </a:stretch>
              </a:blipFill>
            </p:spPr>
            <p:txBody>
              <a:bodyPr/>
              <a:lstStyle/>
              <a:p>
                <a:r>
                  <a:rPr lang="zh-CN" altLang="en-US">
                    <a:noFill/>
                  </a:rPr>
                  <a:t> </a:t>
                </a:r>
              </a:p>
            </p:txBody>
          </p:sp>
        </mc:Fallback>
      </mc:AlternateContent>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p:cTn id="7" dur="500" fill="hold"/>
                                        <p:tgtEl>
                                          <p:spTgt spid="23"/>
                                        </p:tgtEl>
                                        <p:attrNameLst>
                                          <p:attrName>ppt_w</p:attrName>
                                        </p:attrNameLst>
                                      </p:cBhvr>
                                      <p:tavLst>
                                        <p:tav tm="0">
                                          <p:val>
                                            <p:fltVal val="0"/>
                                          </p:val>
                                        </p:tav>
                                        <p:tav tm="100000">
                                          <p:val>
                                            <p:strVal val="#ppt_w"/>
                                          </p:val>
                                        </p:tav>
                                      </p:tavLst>
                                    </p:anim>
                                    <p:anim calcmode="lin" valueType="num">
                                      <p:cBhvr>
                                        <p:cTn id="8" dur="500" fill="hold"/>
                                        <p:tgtEl>
                                          <p:spTgt spid="23"/>
                                        </p:tgtEl>
                                        <p:attrNameLst>
                                          <p:attrName>ppt_h</p:attrName>
                                        </p:attrNameLst>
                                      </p:cBhvr>
                                      <p:tavLst>
                                        <p:tav tm="0">
                                          <p:val>
                                            <p:fltVal val="0"/>
                                          </p:val>
                                        </p:tav>
                                        <p:tav tm="100000">
                                          <p:val>
                                            <p:strVal val="#ppt_h"/>
                                          </p:val>
                                        </p:tav>
                                      </p:tavLst>
                                    </p:anim>
                                    <p:anim calcmode="lin" valueType="num">
                                      <p:cBhvr>
                                        <p:cTn id="9" dur="500" fill="hold"/>
                                        <p:tgtEl>
                                          <p:spTgt spid="23"/>
                                        </p:tgtEl>
                                        <p:attrNameLst>
                                          <p:attrName>style.rotation</p:attrName>
                                        </p:attrNameLst>
                                      </p:cBhvr>
                                      <p:tavLst>
                                        <p:tav tm="0">
                                          <p:val>
                                            <p:fltVal val="360"/>
                                          </p:val>
                                        </p:tav>
                                        <p:tav tm="100000">
                                          <p:val>
                                            <p:fltVal val="0"/>
                                          </p:val>
                                        </p:tav>
                                      </p:tavLst>
                                    </p:anim>
                                    <p:animEffect transition="in" filter="fade">
                                      <p:cBhvr>
                                        <p:cTn id="10" dur="500"/>
                                        <p:tgtEl>
                                          <p:spTgt spid="23"/>
                                        </p:tgtEl>
                                      </p:cBhvr>
                                    </p:animEffect>
                                  </p:childTnLst>
                                </p:cTn>
                              </p:par>
                            </p:childTnLst>
                          </p:cTn>
                        </p:par>
                        <p:par>
                          <p:cTn id="11" fill="hold">
                            <p:stCondLst>
                              <p:cond delay="500"/>
                            </p:stCondLst>
                            <p:childTnLst>
                              <p:par>
                                <p:cTn id="12" presetID="1" presetClass="entr" presetSubtype="0" fill="hold" grpId="0" nodeType="afterEffect">
                                  <p:stCondLst>
                                    <p:cond delay="0"/>
                                  </p:stCondLst>
                                  <p:iterate type="lt">
                                    <p:tmAbs val="100"/>
                                  </p:iterate>
                                  <p:childTnLst>
                                    <p:set>
                                      <p:cBhvr>
                                        <p:cTn id="13" dur="1" fill="hold">
                                          <p:stCondLst>
                                            <p:cond delay="0"/>
                                          </p:stCondLst>
                                        </p:cTn>
                                        <p:tgtEl>
                                          <p:spTgt spid="24"/>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49" presetClass="entr" presetSubtype="0" decel="100000" fill="hold" grpId="0" nodeType="clickEffect">
                                  <p:stCondLst>
                                    <p:cond delay="0"/>
                                  </p:stCondLst>
                                  <p:childTnLst>
                                    <p:set>
                                      <p:cBhvr>
                                        <p:cTn id="17" dur="1" fill="hold">
                                          <p:stCondLst>
                                            <p:cond delay="0"/>
                                          </p:stCondLst>
                                        </p:cTn>
                                        <p:tgtEl>
                                          <p:spTgt spid="29"/>
                                        </p:tgtEl>
                                        <p:attrNameLst>
                                          <p:attrName>style.visibility</p:attrName>
                                        </p:attrNameLst>
                                      </p:cBhvr>
                                      <p:to>
                                        <p:strVal val="visible"/>
                                      </p:to>
                                    </p:set>
                                    <p:anim calcmode="lin" valueType="num">
                                      <p:cBhvr>
                                        <p:cTn id="18" dur="500" fill="hold"/>
                                        <p:tgtEl>
                                          <p:spTgt spid="29"/>
                                        </p:tgtEl>
                                        <p:attrNameLst>
                                          <p:attrName>ppt_w</p:attrName>
                                        </p:attrNameLst>
                                      </p:cBhvr>
                                      <p:tavLst>
                                        <p:tav tm="0">
                                          <p:val>
                                            <p:fltVal val="0"/>
                                          </p:val>
                                        </p:tav>
                                        <p:tav tm="100000">
                                          <p:val>
                                            <p:strVal val="#ppt_w"/>
                                          </p:val>
                                        </p:tav>
                                      </p:tavLst>
                                    </p:anim>
                                    <p:anim calcmode="lin" valueType="num">
                                      <p:cBhvr>
                                        <p:cTn id="19" dur="500" fill="hold"/>
                                        <p:tgtEl>
                                          <p:spTgt spid="29"/>
                                        </p:tgtEl>
                                        <p:attrNameLst>
                                          <p:attrName>ppt_h</p:attrName>
                                        </p:attrNameLst>
                                      </p:cBhvr>
                                      <p:tavLst>
                                        <p:tav tm="0">
                                          <p:val>
                                            <p:fltVal val="0"/>
                                          </p:val>
                                        </p:tav>
                                        <p:tav tm="100000">
                                          <p:val>
                                            <p:strVal val="#ppt_h"/>
                                          </p:val>
                                        </p:tav>
                                      </p:tavLst>
                                    </p:anim>
                                    <p:anim calcmode="lin" valueType="num">
                                      <p:cBhvr>
                                        <p:cTn id="20" dur="500" fill="hold"/>
                                        <p:tgtEl>
                                          <p:spTgt spid="29"/>
                                        </p:tgtEl>
                                        <p:attrNameLst>
                                          <p:attrName>style.rotation</p:attrName>
                                        </p:attrNameLst>
                                      </p:cBhvr>
                                      <p:tavLst>
                                        <p:tav tm="0">
                                          <p:val>
                                            <p:fltVal val="360"/>
                                          </p:val>
                                        </p:tav>
                                        <p:tav tm="100000">
                                          <p:val>
                                            <p:fltVal val="0"/>
                                          </p:val>
                                        </p:tav>
                                      </p:tavLst>
                                    </p:anim>
                                    <p:animEffect transition="in" filter="fade">
                                      <p:cBhvr>
                                        <p:cTn id="21" dur="500"/>
                                        <p:tgtEl>
                                          <p:spTgt spid="29"/>
                                        </p:tgtEl>
                                      </p:cBhvr>
                                    </p:animEffect>
                                  </p:childTnLst>
                                </p:cTn>
                              </p:par>
                            </p:childTnLst>
                          </p:cTn>
                        </p:par>
                        <p:par>
                          <p:cTn id="22" fill="hold">
                            <p:stCondLst>
                              <p:cond delay="500"/>
                            </p:stCondLst>
                            <p:childTnLst>
                              <p:par>
                                <p:cTn id="23" presetID="1" presetClass="entr" presetSubtype="0" fill="hold" grpId="0" nodeType="afterEffect">
                                  <p:stCondLst>
                                    <p:cond delay="0"/>
                                  </p:stCondLst>
                                  <p:iterate type="lt">
                                    <p:tmAbs val="100"/>
                                  </p:iterate>
                                  <p:childTnLst>
                                    <p:set>
                                      <p:cBhvr>
                                        <p:cTn id="24" dur="1" fill="hold">
                                          <p:stCondLst>
                                            <p:cond delay="0"/>
                                          </p:stCondLst>
                                        </p:cTn>
                                        <p:tgtEl>
                                          <p:spTgt spid="3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49" presetClass="entr" presetSubtype="0" decel="100000" fill="hold" grpId="0" nodeType="clickEffect">
                                  <p:stCondLst>
                                    <p:cond delay="0"/>
                                  </p:stCondLst>
                                  <p:childTnLst>
                                    <p:set>
                                      <p:cBhvr>
                                        <p:cTn id="28" dur="1" fill="hold">
                                          <p:stCondLst>
                                            <p:cond delay="0"/>
                                          </p:stCondLst>
                                        </p:cTn>
                                        <p:tgtEl>
                                          <p:spTgt spid="31"/>
                                        </p:tgtEl>
                                        <p:attrNameLst>
                                          <p:attrName>style.visibility</p:attrName>
                                        </p:attrNameLst>
                                      </p:cBhvr>
                                      <p:to>
                                        <p:strVal val="visible"/>
                                      </p:to>
                                    </p:set>
                                    <p:anim calcmode="lin" valueType="num">
                                      <p:cBhvr>
                                        <p:cTn id="29" dur="500" fill="hold"/>
                                        <p:tgtEl>
                                          <p:spTgt spid="31"/>
                                        </p:tgtEl>
                                        <p:attrNameLst>
                                          <p:attrName>ppt_w</p:attrName>
                                        </p:attrNameLst>
                                      </p:cBhvr>
                                      <p:tavLst>
                                        <p:tav tm="0">
                                          <p:val>
                                            <p:fltVal val="0"/>
                                          </p:val>
                                        </p:tav>
                                        <p:tav tm="100000">
                                          <p:val>
                                            <p:strVal val="#ppt_w"/>
                                          </p:val>
                                        </p:tav>
                                      </p:tavLst>
                                    </p:anim>
                                    <p:anim calcmode="lin" valueType="num">
                                      <p:cBhvr>
                                        <p:cTn id="30" dur="500" fill="hold"/>
                                        <p:tgtEl>
                                          <p:spTgt spid="31"/>
                                        </p:tgtEl>
                                        <p:attrNameLst>
                                          <p:attrName>ppt_h</p:attrName>
                                        </p:attrNameLst>
                                      </p:cBhvr>
                                      <p:tavLst>
                                        <p:tav tm="0">
                                          <p:val>
                                            <p:fltVal val="0"/>
                                          </p:val>
                                        </p:tav>
                                        <p:tav tm="100000">
                                          <p:val>
                                            <p:strVal val="#ppt_h"/>
                                          </p:val>
                                        </p:tav>
                                      </p:tavLst>
                                    </p:anim>
                                    <p:anim calcmode="lin" valueType="num">
                                      <p:cBhvr>
                                        <p:cTn id="31" dur="500" fill="hold"/>
                                        <p:tgtEl>
                                          <p:spTgt spid="31"/>
                                        </p:tgtEl>
                                        <p:attrNameLst>
                                          <p:attrName>style.rotation</p:attrName>
                                        </p:attrNameLst>
                                      </p:cBhvr>
                                      <p:tavLst>
                                        <p:tav tm="0">
                                          <p:val>
                                            <p:fltVal val="360"/>
                                          </p:val>
                                        </p:tav>
                                        <p:tav tm="100000">
                                          <p:val>
                                            <p:fltVal val="0"/>
                                          </p:val>
                                        </p:tav>
                                      </p:tavLst>
                                    </p:anim>
                                    <p:animEffect transition="in" filter="fade">
                                      <p:cBhvr>
                                        <p:cTn id="32" dur="500"/>
                                        <p:tgtEl>
                                          <p:spTgt spid="31"/>
                                        </p:tgtEl>
                                      </p:cBhvr>
                                    </p:animEffect>
                                  </p:childTnLst>
                                </p:cTn>
                              </p:par>
                            </p:childTnLst>
                          </p:cTn>
                        </p:par>
                        <p:par>
                          <p:cTn id="33" fill="hold">
                            <p:stCondLst>
                              <p:cond delay="500"/>
                            </p:stCondLst>
                            <p:childTnLst>
                              <p:par>
                                <p:cTn id="34" presetID="1" presetClass="entr" presetSubtype="0" fill="hold" grpId="0" nodeType="afterEffect">
                                  <p:stCondLst>
                                    <p:cond delay="0"/>
                                  </p:stCondLst>
                                  <p:iterate type="lt">
                                    <p:tmAbs val="100"/>
                                  </p:iterate>
                                  <p:childTnLst>
                                    <p:set>
                                      <p:cBhvr>
                                        <p:cTn id="35" dur="1" fill="hold">
                                          <p:stCondLst>
                                            <p:cond delay="0"/>
                                          </p:stCondLst>
                                        </p:cTn>
                                        <p:tgtEl>
                                          <p:spTgt spid="32"/>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5"/>
                                        </p:tgtEl>
                                        <p:attrNameLst>
                                          <p:attrName>style.visibility</p:attrName>
                                        </p:attrNameLst>
                                      </p:cBhvr>
                                      <p:to>
                                        <p:strVal val="visible"/>
                                      </p:to>
                                    </p:set>
                                    <p:animEffect transition="in" filter="wipe(left)">
                                      <p:cBhvr>
                                        <p:cTn id="40"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bldLvl="0" animBg="1"/>
      <p:bldP spid="24" grpId="0"/>
      <p:bldP spid="29" grpId="0" bldLvl="0" animBg="1"/>
      <p:bldP spid="30" grpId="0"/>
      <p:bldP spid="31" grpId="0" bldLvl="0" animBg="1"/>
      <p:bldP spid="32" grpId="0"/>
      <p:bldP spid="5"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p:cNvGrpSpPr/>
          <p:nvPr/>
        </p:nvGrpSpPr>
        <p:grpSpPr>
          <a:xfrm>
            <a:off x="6698695" y="2269454"/>
            <a:ext cx="1333418" cy="3823349"/>
            <a:chOff x="6698695" y="2269454"/>
            <a:chExt cx="1333418" cy="3823349"/>
          </a:xfrm>
        </p:grpSpPr>
        <p:sp>
          <p:nvSpPr>
            <p:cNvPr id="28" name="矩形 27"/>
            <p:cNvSpPr/>
            <p:nvPr/>
          </p:nvSpPr>
          <p:spPr>
            <a:xfrm>
              <a:off x="6698695" y="2269454"/>
              <a:ext cx="1333418" cy="3823349"/>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宋体" panose="02010600030101010101" pitchFamily="2" charset="-122"/>
                <a:ea typeface="宋体" panose="02010600030101010101" pitchFamily="2" charset="-122"/>
              </a:endParaRPr>
            </a:p>
          </p:txBody>
        </p:sp>
        <p:sp>
          <p:nvSpPr>
            <p:cNvPr id="42" name="文本框 41"/>
            <p:cNvSpPr txBox="1"/>
            <p:nvPr/>
          </p:nvSpPr>
          <p:spPr>
            <a:xfrm>
              <a:off x="7697777" y="3048871"/>
              <a:ext cx="233013" cy="1773457"/>
            </a:xfrm>
            <a:prstGeom prst="rect">
              <a:avLst/>
            </a:prstGeom>
            <a:noFill/>
          </p:spPr>
          <p:txBody>
            <a:bodyPr wrap="square" rtlCol="0">
              <a:spAutoFit/>
            </a:bodyPr>
            <a:lstStyle/>
            <a:p>
              <a:pPr algn="ctr"/>
              <a:r>
                <a:rPr lang="zh-CN" altLang="en-US" b="1" dirty="0">
                  <a:latin typeface="微软雅黑" panose="020B0503020204020204" charset="-122"/>
                  <a:ea typeface="微软雅黑" panose="020B0503020204020204" charset="-122"/>
                </a:rPr>
                <a:t>时</a:t>
              </a:r>
              <a:endParaRPr lang="en-US" altLang="zh-CN" b="1" dirty="0">
                <a:latin typeface="微软雅黑" panose="020B0503020204020204" charset="-122"/>
                <a:ea typeface="微软雅黑" panose="020B0503020204020204" charset="-122"/>
              </a:endParaRPr>
            </a:p>
            <a:p>
              <a:pPr algn="ctr"/>
              <a:r>
                <a:rPr lang="zh-CN" altLang="en-US" b="1" dirty="0">
                  <a:latin typeface="微软雅黑" panose="020B0503020204020204" charset="-122"/>
                  <a:ea typeface="微软雅黑" panose="020B0503020204020204" charset="-122"/>
                </a:rPr>
                <a:t>延</a:t>
              </a:r>
              <a:endParaRPr lang="en-US" altLang="zh-CN" b="1" dirty="0">
                <a:latin typeface="微软雅黑" panose="020B0503020204020204" charset="-122"/>
                <a:ea typeface="微软雅黑" panose="020B0503020204020204" charset="-122"/>
              </a:endParaRPr>
            </a:p>
            <a:p>
              <a:pPr algn="ctr"/>
              <a:r>
                <a:rPr lang="zh-CN" altLang="en-US" b="1" dirty="0">
                  <a:latin typeface="微软雅黑" panose="020B0503020204020204" charset="-122"/>
                  <a:ea typeface="微软雅黑" panose="020B0503020204020204" charset="-122"/>
                </a:rPr>
                <a:t>急</a:t>
              </a:r>
              <a:endParaRPr lang="en-US" altLang="zh-CN" b="1" dirty="0">
                <a:latin typeface="微软雅黑" panose="020B0503020204020204" charset="-122"/>
                <a:ea typeface="微软雅黑" panose="020B0503020204020204" charset="-122"/>
              </a:endParaRPr>
            </a:p>
            <a:p>
              <a:pPr algn="ctr"/>
              <a:r>
                <a:rPr lang="zh-CN" altLang="en-US" b="1" dirty="0">
                  <a:latin typeface="微软雅黑" panose="020B0503020204020204" charset="-122"/>
                  <a:ea typeface="微软雅黑" panose="020B0503020204020204" charset="-122"/>
                </a:rPr>
                <a:t>剧</a:t>
              </a:r>
              <a:endParaRPr lang="en-US" altLang="zh-CN" b="1" dirty="0">
                <a:latin typeface="微软雅黑" panose="020B0503020204020204" charset="-122"/>
                <a:ea typeface="微软雅黑" panose="020B0503020204020204" charset="-122"/>
              </a:endParaRPr>
            </a:p>
            <a:p>
              <a:pPr algn="ctr"/>
              <a:r>
                <a:rPr lang="zh-CN" altLang="en-US" b="1" dirty="0">
                  <a:latin typeface="微软雅黑" panose="020B0503020204020204" charset="-122"/>
                  <a:ea typeface="微软雅黑" panose="020B0503020204020204" charset="-122"/>
                </a:rPr>
                <a:t>增</a:t>
              </a:r>
              <a:endParaRPr lang="en-US" altLang="zh-CN" b="1" dirty="0">
                <a:latin typeface="微软雅黑" panose="020B0503020204020204" charset="-122"/>
                <a:ea typeface="微软雅黑" panose="020B0503020204020204" charset="-122"/>
              </a:endParaRPr>
            </a:p>
            <a:p>
              <a:pPr algn="ctr"/>
              <a:r>
                <a:rPr lang="zh-CN" altLang="en-US" b="1" dirty="0">
                  <a:latin typeface="微软雅黑" panose="020B0503020204020204" charset="-122"/>
                  <a:ea typeface="微软雅黑" panose="020B0503020204020204" charset="-122"/>
                </a:rPr>
                <a:t>大</a:t>
              </a:r>
              <a:endParaRPr lang="zh-CN" altLang="en-US" b="1" dirty="0">
                <a:latin typeface="微软雅黑" panose="020B0503020204020204" charset="-122"/>
                <a:ea typeface="微软雅黑" panose="020B0503020204020204" charset="-122"/>
              </a:endParaRPr>
            </a:p>
          </p:txBody>
        </p:sp>
      </p:grpSp>
      <p:grpSp>
        <p:nvGrpSpPr>
          <p:cNvPr id="4" name="组合 3"/>
          <p:cNvGrpSpPr/>
          <p:nvPr/>
        </p:nvGrpSpPr>
        <p:grpSpPr>
          <a:xfrm>
            <a:off x="304800" y="749300"/>
            <a:ext cx="6192344" cy="400110"/>
            <a:chOff x="424117" y="898245"/>
            <a:chExt cx="6192344" cy="400110"/>
          </a:xfrm>
        </p:grpSpPr>
        <p:sp>
          <p:nvSpPr>
            <p:cNvPr id="2" name="平行四边形 1"/>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p:cNvSpPr txBox="1"/>
            <p:nvPr/>
          </p:nvSpPr>
          <p:spPr>
            <a:xfrm>
              <a:off x="1052423" y="898245"/>
              <a:ext cx="5564038" cy="400110"/>
            </a:xfrm>
            <a:prstGeom prst="rect">
              <a:avLst/>
            </a:prstGeom>
            <a:noFill/>
          </p:spPr>
          <p:txBody>
            <a:bodyPr wrap="square" rtlCol="0">
              <a:spAutoFit/>
            </a:bodyPr>
            <a:lstStyle/>
            <a:p>
              <a:r>
                <a:rPr lang="zh-CN" altLang="en-US" sz="2000" b="1" dirty="0"/>
                <a:t>计算机网络的性能指标</a:t>
              </a:r>
              <a:endParaRPr lang="zh-CN" altLang="en-US" sz="2000" b="1" dirty="0"/>
            </a:p>
          </p:txBody>
        </p:sp>
      </p:grpSp>
      <p:sp>
        <p:nvSpPr>
          <p:cNvPr id="86" name="îṡ1îḑè"/>
          <p:cNvSpPr/>
          <p:nvPr/>
        </p:nvSpPr>
        <p:spPr>
          <a:xfrm>
            <a:off x="304800" y="1299908"/>
            <a:ext cx="1334228" cy="482600"/>
          </a:xfrm>
          <a:prstGeom prst="rect">
            <a:avLst/>
          </a:prstGeom>
          <a:solidFill>
            <a:schemeClr val="bg2">
              <a:lumMod val="90000"/>
            </a:schemeClr>
          </a:solidFill>
          <a:ln w="12700" cap="rnd">
            <a:noFill/>
            <a:prstDash val="solid"/>
            <a:rou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r>
              <a:rPr lang="zh-CN" altLang="en-US" b="1" dirty="0">
                <a:solidFill>
                  <a:schemeClr val="bg1"/>
                </a:solidFill>
              </a:rPr>
              <a:t>速率</a:t>
            </a:r>
            <a:endParaRPr lang="en-GB" b="1" dirty="0">
              <a:solidFill>
                <a:schemeClr val="bg1"/>
              </a:solidFill>
            </a:endParaRPr>
          </a:p>
        </p:txBody>
      </p:sp>
      <p:sp>
        <p:nvSpPr>
          <p:cNvPr id="87" name="îṧḻîḍê"/>
          <p:cNvSpPr/>
          <p:nvPr/>
        </p:nvSpPr>
        <p:spPr>
          <a:xfrm>
            <a:off x="1768825" y="1299908"/>
            <a:ext cx="1334228" cy="482600"/>
          </a:xfrm>
          <a:prstGeom prst="rect">
            <a:avLst/>
          </a:prstGeom>
          <a:solidFill>
            <a:schemeClr val="bg2">
              <a:lumMod val="90000"/>
            </a:schemeClr>
          </a:solidFill>
          <a:ln w="12700" cap="rnd">
            <a:noFill/>
            <a:prstDash val="solid"/>
            <a:rou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r>
              <a:rPr lang="zh-CN" altLang="en-US" b="1" dirty="0">
                <a:solidFill>
                  <a:schemeClr val="bg1"/>
                </a:solidFill>
              </a:rPr>
              <a:t>带宽</a:t>
            </a:r>
            <a:endParaRPr lang="en-GB" b="1" dirty="0">
              <a:solidFill>
                <a:schemeClr val="bg1"/>
              </a:solidFill>
            </a:endParaRPr>
          </a:p>
        </p:txBody>
      </p:sp>
      <p:sp>
        <p:nvSpPr>
          <p:cNvPr id="88" name="iṡlíďè"/>
          <p:cNvSpPr/>
          <p:nvPr/>
        </p:nvSpPr>
        <p:spPr>
          <a:xfrm>
            <a:off x="3232850" y="1299908"/>
            <a:ext cx="1334228" cy="482600"/>
          </a:xfrm>
          <a:prstGeom prst="rect">
            <a:avLst/>
          </a:prstGeom>
          <a:solidFill>
            <a:schemeClr val="bg2">
              <a:lumMod val="90000"/>
            </a:schemeClr>
          </a:solidFill>
          <a:ln w="12700" cap="rnd">
            <a:noFill/>
            <a:prstDash val="solid"/>
            <a:rou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r>
              <a:rPr lang="zh-CN" altLang="en-US" b="1" dirty="0">
                <a:solidFill>
                  <a:srgbClr val="FFFFFF"/>
                </a:solidFill>
              </a:rPr>
              <a:t>吞吐量</a:t>
            </a:r>
            <a:endParaRPr lang="en-GB" b="1" dirty="0">
              <a:solidFill>
                <a:srgbClr val="FFFFFF"/>
              </a:solidFill>
            </a:endParaRPr>
          </a:p>
        </p:txBody>
      </p:sp>
      <p:sp>
        <p:nvSpPr>
          <p:cNvPr id="89" name="iṥľïdè"/>
          <p:cNvSpPr/>
          <p:nvPr/>
        </p:nvSpPr>
        <p:spPr>
          <a:xfrm>
            <a:off x="4696875" y="1299908"/>
            <a:ext cx="1334228" cy="482600"/>
          </a:xfrm>
          <a:prstGeom prst="rect">
            <a:avLst/>
          </a:prstGeom>
          <a:solidFill>
            <a:schemeClr val="bg2">
              <a:lumMod val="90000"/>
            </a:schemeClr>
          </a:solidFill>
          <a:ln w="12700" cap="rnd">
            <a:noFill/>
            <a:prstDash val="solid"/>
            <a:rou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r>
              <a:rPr lang="zh-CN" altLang="en-US" b="1" dirty="0">
                <a:solidFill>
                  <a:schemeClr val="bg1"/>
                </a:solidFill>
              </a:rPr>
              <a:t>时延</a:t>
            </a:r>
            <a:endParaRPr lang="en-GB" b="1" dirty="0">
              <a:solidFill>
                <a:schemeClr val="bg1"/>
              </a:solidFill>
            </a:endParaRPr>
          </a:p>
        </p:txBody>
      </p:sp>
      <p:sp>
        <p:nvSpPr>
          <p:cNvPr id="90" name="îśľîḍé"/>
          <p:cNvSpPr/>
          <p:nvPr/>
        </p:nvSpPr>
        <p:spPr>
          <a:xfrm>
            <a:off x="7624925" y="1299908"/>
            <a:ext cx="1334228" cy="482600"/>
          </a:xfrm>
          <a:prstGeom prst="rect">
            <a:avLst/>
          </a:prstGeom>
          <a:solidFill>
            <a:schemeClr val="bg2">
              <a:lumMod val="90000"/>
            </a:schemeClr>
          </a:solidFill>
          <a:ln w="12700" cap="rnd">
            <a:noFill/>
            <a:prstDash val="solid"/>
            <a:rou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r>
              <a:rPr lang="zh-CN" altLang="en-US" b="1" dirty="0">
                <a:solidFill>
                  <a:schemeClr val="bg1"/>
                </a:solidFill>
              </a:rPr>
              <a:t>往返时间</a:t>
            </a:r>
            <a:endParaRPr lang="en-GB" b="1" dirty="0">
              <a:solidFill>
                <a:schemeClr val="bg1"/>
              </a:solidFill>
            </a:endParaRPr>
          </a:p>
        </p:txBody>
      </p:sp>
      <p:sp>
        <p:nvSpPr>
          <p:cNvPr id="91" name="îśľîḍé"/>
          <p:cNvSpPr/>
          <p:nvPr/>
        </p:nvSpPr>
        <p:spPr>
          <a:xfrm>
            <a:off x="6160900" y="1299908"/>
            <a:ext cx="1334228" cy="482600"/>
          </a:xfrm>
          <a:prstGeom prst="rect">
            <a:avLst/>
          </a:prstGeom>
          <a:solidFill>
            <a:schemeClr val="bg2">
              <a:lumMod val="90000"/>
            </a:schemeClr>
          </a:solidFill>
          <a:ln w="12700" cap="rnd">
            <a:noFill/>
            <a:prstDash val="solid"/>
            <a:rou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r>
              <a:rPr lang="zh-CN" altLang="en-US" b="1" dirty="0">
                <a:solidFill>
                  <a:schemeClr val="bg1"/>
                </a:solidFill>
              </a:rPr>
              <a:t>时延带宽积</a:t>
            </a:r>
            <a:endParaRPr lang="en-GB" b="1" dirty="0">
              <a:solidFill>
                <a:schemeClr val="bg1"/>
              </a:solidFill>
            </a:endParaRPr>
          </a:p>
        </p:txBody>
      </p:sp>
      <p:sp>
        <p:nvSpPr>
          <p:cNvPr id="92" name="îśľîḍé"/>
          <p:cNvSpPr/>
          <p:nvPr/>
        </p:nvSpPr>
        <p:spPr>
          <a:xfrm>
            <a:off x="9088950" y="1299908"/>
            <a:ext cx="1334228" cy="482600"/>
          </a:xfrm>
          <a:prstGeom prst="rect">
            <a:avLst/>
          </a:prstGeom>
          <a:solidFill>
            <a:schemeClr val="bg2">
              <a:lumMod val="90000"/>
            </a:schemeClr>
          </a:solidFill>
          <a:ln w="12700" cap="rnd">
            <a:noFill/>
            <a:prstDash val="solid"/>
            <a:rou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r>
              <a:rPr lang="zh-CN" altLang="en-US" b="1" dirty="0">
                <a:solidFill>
                  <a:schemeClr val="bg1"/>
                </a:solidFill>
              </a:rPr>
              <a:t>利用率</a:t>
            </a:r>
            <a:endParaRPr lang="en-GB" b="1" dirty="0">
              <a:solidFill>
                <a:schemeClr val="bg1"/>
              </a:solidFill>
            </a:endParaRPr>
          </a:p>
        </p:txBody>
      </p:sp>
      <p:sp>
        <p:nvSpPr>
          <p:cNvPr id="93" name="îśľîḍé"/>
          <p:cNvSpPr/>
          <p:nvPr/>
        </p:nvSpPr>
        <p:spPr>
          <a:xfrm>
            <a:off x="10552974" y="1299908"/>
            <a:ext cx="1334228" cy="482600"/>
          </a:xfrm>
          <a:prstGeom prst="rect">
            <a:avLst/>
          </a:prstGeom>
          <a:solidFill>
            <a:schemeClr val="bg2">
              <a:lumMod val="90000"/>
            </a:schemeClr>
          </a:solidFill>
          <a:ln w="12700" cap="rnd">
            <a:noFill/>
            <a:prstDash val="solid"/>
            <a:rou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r>
              <a:rPr lang="zh-CN" altLang="en-US" b="1" dirty="0">
                <a:solidFill>
                  <a:schemeClr val="bg1"/>
                </a:solidFill>
              </a:rPr>
              <a:t>丢包率</a:t>
            </a:r>
            <a:endParaRPr lang="en-GB" b="1" dirty="0">
              <a:solidFill>
                <a:schemeClr val="bg1"/>
              </a:solidFill>
            </a:endParaRPr>
          </a:p>
        </p:txBody>
      </p:sp>
      <p:sp>
        <p:nvSpPr>
          <p:cNvPr id="14" name="îśľîḍé"/>
          <p:cNvSpPr/>
          <p:nvPr/>
        </p:nvSpPr>
        <p:spPr>
          <a:xfrm>
            <a:off x="9088950" y="1299908"/>
            <a:ext cx="1334228" cy="482600"/>
          </a:xfrm>
          <a:prstGeom prst="rect">
            <a:avLst/>
          </a:prstGeom>
          <a:solidFill>
            <a:schemeClr val="accent4">
              <a:lumMod val="75000"/>
            </a:schemeClr>
          </a:solidFill>
          <a:ln w="12700" cap="rnd">
            <a:noFill/>
            <a:prstDash val="solid"/>
            <a:round/>
          </a:ln>
          <a:effectLst>
            <a:outerShdw blurRad="254000" dist="127000" algn="ctr" rotWithShape="0">
              <a:schemeClr val="accent4">
                <a:lumMod val="75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r>
              <a:rPr lang="zh-CN" altLang="en-US" b="1" dirty="0">
                <a:solidFill>
                  <a:schemeClr val="bg1"/>
                </a:solidFill>
              </a:rPr>
              <a:t>利用率</a:t>
            </a:r>
            <a:endParaRPr lang="en-GB" b="1" dirty="0">
              <a:solidFill>
                <a:schemeClr val="bg1"/>
              </a:solidFill>
            </a:endParaRPr>
          </a:p>
        </p:txBody>
      </p:sp>
      <mc:AlternateContent xmlns:mc="http://schemas.openxmlformats.org/markup-compatibility/2006">
        <mc:Choice xmlns:a14="http://schemas.microsoft.com/office/drawing/2010/main" Requires="a14">
          <p:sp>
            <p:nvSpPr>
              <p:cNvPr id="5" name="文本框 4"/>
              <p:cNvSpPr txBox="1"/>
              <p:nvPr/>
            </p:nvSpPr>
            <p:spPr>
              <a:xfrm>
                <a:off x="316682" y="2213393"/>
                <a:ext cx="2065468" cy="898964"/>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altLang="zh-CN" sz="2800" b="1" i="1" smtClean="0">
                          <a:latin typeface="Cambria Math" panose="02040503050406030204" pitchFamily="18" charset="0"/>
                        </a:rPr>
                        <m:t>𝑫</m:t>
                      </m:r>
                      <m:r>
                        <a:rPr lang="en-US" altLang="zh-CN" sz="2800" b="1" i="1" smtClean="0">
                          <a:latin typeface="Cambria Math" panose="02040503050406030204" pitchFamily="18" charset="0"/>
                        </a:rPr>
                        <m:t>=</m:t>
                      </m:r>
                      <m:f>
                        <m:fPr>
                          <m:ctrlPr>
                            <a:rPr lang="en-US" altLang="zh-CN" sz="2800" b="1" i="1" smtClean="0">
                              <a:latin typeface="Cambria Math" panose="02040503050406030204" pitchFamily="18" charset="0"/>
                            </a:rPr>
                          </m:ctrlPr>
                        </m:fPr>
                        <m:num>
                          <m:sSub>
                            <m:sSubPr>
                              <m:ctrlPr>
                                <a:rPr lang="en-US" altLang="zh-CN" sz="2800" b="1" i="1" smtClean="0">
                                  <a:latin typeface="Cambria Math" panose="02040503050406030204" pitchFamily="18" charset="0"/>
                                </a:rPr>
                              </m:ctrlPr>
                            </m:sSubPr>
                            <m:e>
                              <m:r>
                                <a:rPr lang="en-US" altLang="zh-CN" sz="2800" b="1" i="1" smtClean="0">
                                  <a:latin typeface="Cambria Math" panose="02040503050406030204" pitchFamily="18" charset="0"/>
                                </a:rPr>
                                <m:t>𝑫</m:t>
                              </m:r>
                            </m:e>
                            <m:sub>
                              <m:r>
                                <a:rPr lang="en-US" altLang="zh-CN" sz="2800" b="1" i="1" smtClean="0">
                                  <a:latin typeface="Cambria Math" panose="02040503050406030204" pitchFamily="18" charset="0"/>
                                </a:rPr>
                                <m:t>𝟎</m:t>
                              </m:r>
                            </m:sub>
                          </m:sSub>
                        </m:num>
                        <m:den>
                          <m:r>
                            <a:rPr lang="en-US" altLang="zh-CN" sz="2800" b="1" i="1" smtClean="0">
                              <a:latin typeface="Cambria Math" panose="02040503050406030204" pitchFamily="18" charset="0"/>
                            </a:rPr>
                            <m:t>𝟏</m:t>
                          </m:r>
                          <m:r>
                            <a:rPr lang="en-US" altLang="zh-CN" sz="2800" b="1" i="1" smtClean="0">
                              <a:latin typeface="Cambria Math" panose="02040503050406030204" pitchFamily="18" charset="0"/>
                            </a:rPr>
                            <m:t>−</m:t>
                          </m:r>
                          <m:r>
                            <a:rPr lang="en-US" altLang="zh-CN" sz="2800" b="1" i="1" smtClean="0">
                              <a:latin typeface="Cambria Math" panose="02040503050406030204" pitchFamily="18" charset="0"/>
                            </a:rPr>
                            <m:t>𝑼</m:t>
                          </m:r>
                        </m:den>
                      </m:f>
                    </m:oMath>
                  </m:oMathPara>
                </a14:m>
                <a:endParaRPr lang="zh-CN" altLang="en-US" sz="2800" b="1" dirty="0"/>
              </a:p>
            </p:txBody>
          </p:sp>
        </mc:Choice>
        <mc:Fallback>
          <p:sp>
            <p:nvSpPr>
              <p:cNvPr id="5" name="文本框 4"/>
              <p:cNvSpPr txBox="1">
                <a:spLocks noRot="1" noChangeAspect="1" noMove="1" noResize="1" noEditPoints="1" noAdjustHandles="1" noChangeArrowheads="1" noChangeShapeType="1" noTextEdit="1"/>
              </p:cNvSpPr>
              <p:nvPr/>
            </p:nvSpPr>
            <p:spPr>
              <a:xfrm>
                <a:off x="316682" y="2213393"/>
                <a:ext cx="2065468" cy="898964"/>
              </a:xfrm>
              <a:prstGeom prst="rect">
                <a:avLst/>
              </a:prstGeom>
              <a:blipFill rotWithShape="1">
                <a:blip r:embed="rId1"/>
                <a:stretch>
                  <a:fillRect l="-22" t="-46" r="13" b="25"/>
                </a:stretch>
              </a:blipFill>
            </p:spPr>
            <p:txBody>
              <a:bodyPr/>
              <a:lstStyle/>
              <a:p>
                <a:r>
                  <a:rPr lang="zh-CN" altLang="en-US">
                    <a:noFill/>
                  </a:rPr>
                  <a:t> </a:t>
                </a:r>
              </a:p>
            </p:txBody>
          </p:sp>
        </mc:Fallback>
      </mc:AlternateContent>
      <p:grpSp>
        <p:nvGrpSpPr>
          <p:cNvPr id="8" name="组合 7"/>
          <p:cNvGrpSpPr/>
          <p:nvPr/>
        </p:nvGrpSpPr>
        <p:grpSpPr>
          <a:xfrm>
            <a:off x="3598843" y="5732485"/>
            <a:ext cx="6588494" cy="521891"/>
            <a:chOff x="3598843" y="5732485"/>
            <a:chExt cx="6588494" cy="521891"/>
          </a:xfrm>
        </p:grpSpPr>
        <p:cxnSp>
          <p:nvCxnSpPr>
            <p:cNvPr id="21" name="直接箭头连接符 20"/>
            <p:cNvCxnSpPr/>
            <p:nvPr/>
          </p:nvCxnSpPr>
          <p:spPr>
            <a:xfrm flipV="1">
              <a:off x="3810698" y="6101817"/>
              <a:ext cx="4977318" cy="1"/>
            </a:xfrm>
            <a:prstGeom prst="straightConnector1">
              <a:avLst/>
            </a:prstGeom>
            <a:ln w="254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2" name="文本框 21"/>
                <p:cNvSpPr txBox="1"/>
                <p:nvPr/>
              </p:nvSpPr>
              <p:spPr>
                <a:xfrm>
                  <a:off x="8448799" y="5732485"/>
                  <a:ext cx="1738538" cy="369332"/>
                </a:xfrm>
                <a:prstGeom prst="rect">
                  <a:avLst/>
                </a:prstGeom>
                <a:noFill/>
              </p:spPr>
              <p:txBody>
                <a:bodyPr wrap="square" rtlCol="0">
                  <a:spAutoFit/>
                </a:bodyPr>
                <a:lstStyle/>
                <a:p>
                  <a:pPr algn="r"/>
                  <a:r>
                    <a:rPr lang="zh-CN" altLang="en-US" b="1" dirty="0">
                      <a:latin typeface="微软雅黑" panose="020B0503020204020204" charset="-122"/>
                      <a:ea typeface="微软雅黑" panose="020B0503020204020204" charset="-122"/>
                    </a:rPr>
                    <a:t>网络利用率</a:t>
                  </a:r>
                  <a14:m>
                    <m:oMath xmlns:m="http://schemas.openxmlformats.org/officeDocument/2006/math">
                      <m:r>
                        <a:rPr lang="en-US" altLang="zh-CN" b="1" i="1" dirty="0" smtClean="0">
                          <a:latin typeface="Cambria Math" panose="02040503050406030204" pitchFamily="18" charset="0"/>
                          <a:ea typeface="宋体" panose="02010600030101010101" pitchFamily="2" charset="-122"/>
                        </a:rPr>
                        <m:t>𝑼</m:t>
                      </m:r>
                    </m:oMath>
                  </a14:m>
                  <a:endParaRPr lang="zh-CN" altLang="en-US" b="1" dirty="0">
                    <a:latin typeface="宋体" panose="02010600030101010101" pitchFamily="2" charset="-122"/>
                    <a:ea typeface="宋体" panose="02010600030101010101" pitchFamily="2" charset="-122"/>
                  </a:endParaRPr>
                </a:p>
              </p:txBody>
            </p:sp>
          </mc:Choice>
          <mc:Fallback>
            <p:sp>
              <p:nvSpPr>
                <p:cNvPr id="22" name="文本框 21"/>
                <p:cNvSpPr txBox="1">
                  <a:spLocks noRot="1" noChangeAspect="1" noMove="1" noResize="1" noEditPoints="1" noAdjustHandles="1" noChangeArrowheads="1" noChangeShapeType="1" noTextEdit="1"/>
                </p:cNvSpPr>
                <p:nvPr/>
              </p:nvSpPr>
              <p:spPr>
                <a:xfrm>
                  <a:off x="8448799" y="5732485"/>
                  <a:ext cx="1738538" cy="369332"/>
                </a:xfrm>
                <a:prstGeom prst="rect">
                  <a:avLst/>
                </a:prstGeom>
                <a:blipFill rotWithShape="1">
                  <a:blip r:embed="rId2"/>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5" name="文本框 24"/>
                <p:cNvSpPr txBox="1"/>
                <p:nvPr/>
              </p:nvSpPr>
              <p:spPr>
                <a:xfrm>
                  <a:off x="3598843" y="5885044"/>
                  <a:ext cx="200027" cy="36933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altLang="zh-CN" b="1" i="1" dirty="0" smtClean="0">
                            <a:latin typeface="Cambria Math" panose="02040503050406030204" pitchFamily="18" charset="0"/>
                            <a:ea typeface="宋体" panose="02010600030101010101" pitchFamily="2" charset="-122"/>
                          </a:rPr>
                          <m:t>𝟎</m:t>
                        </m:r>
                      </m:oMath>
                    </m:oMathPara>
                  </a14:m>
                  <a:endParaRPr lang="zh-CN" altLang="en-US" b="1" baseline="-25000" dirty="0">
                    <a:latin typeface="宋体" panose="02010600030101010101" pitchFamily="2" charset="-122"/>
                    <a:ea typeface="宋体" panose="02010600030101010101" pitchFamily="2" charset="-122"/>
                  </a:endParaRPr>
                </a:p>
              </p:txBody>
            </p:sp>
          </mc:Choice>
          <mc:Fallback>
            <p:sp>
              <p:nvSpPr>
                <p:cNvPr id="25" name="文本框 24"/>
                <p:cNvSpPr txBox="1">
                  <a:spLocks noRot="1" noChangeAspect="1" noMove="1" noResize="1" noEditPoints="1" noAdjustHandles="1" noChangeArrowheads="1" noChangeShapeType="1" noTextEdit="1"/>
                </p:cNvSpPr>
                <p:nvPr/>
              </p:nvSpPr>
              <p:spPr>
                <a:xfrm>
                  <a:off x="3598843" y="5885044"/>
                  <a:ext cx="200027" cy="369332"/>
                </a:xfrm>
                <a:prstGeom prst="rect">
                  <a:avLst/>
                </a:prstGeom>
                <a:blipFill rotWithShape="1">
                  <a:blip r:embed="rId3"/>
                </a:blipFill>
              </p:spPr>
              <p:txBody>
                <a:bodyPr/>
                <a:lstStyle/>
                <a:p>
                  <a:r>
                    <a:rPr lang="zh-CN" altLang="en-US">
                      <a:noFill/>
                    </a:rPr>
                    <a:t> </a:t>
                  </a:r>
                </a:p>
              </p:txBody>
            </p:sp>
          </mc:Fallback>
        </mc:AlternateContent>
      </p:grpSp>
      <p:grpSp>
        <p:nvGrpSpPr>
          <p:cNvPr id="9" name="组合 8"/>
          <p:cNvGrpSpPr/>
          <p:nvPr/>
        </p:nvGrpSpPr>
        <p:grpSpPr>
          <a:xfrm>
            <a:off x="2699534" y="1957892"/>
            <a:ext cx="1111164" cy="4143926"/>
            <a:chOff x="2699534" y="1957892"/>
            <a:chExt cx="1111164" cy="4143926"/>
          </a:xfrm>
        </p:grpSpPr>
        <p:cxnSp>
          <p:nvCxnSpPr>
            <p:cNvPr id="26" name="直接箭头连接符 25"/>
            <p:cNvCxnSpPr/>
            <p:nvPr/>
          </p:nvCxnSpPr>
          <p:spPr>
            <a:xfrm flipV="1">
              <a:off x="3810698" y="1957892"/>
              <a:ext cx="0" cy="4143926"/>
            </a:xfrm>
            <a:prstGeom prst="straightConnector1">
              <a:avLst/>
            </a:prstGeom>
            <a:ln w="254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7" name="文本框 26"/>
                <p:cNvSpPr txBox="1"/>
                <p:nvPr/>
              </p:nvSpPr>
              <p:spPr>
                <a:xfrm>
                  <a:off x="2699534" y="1981570"/>
                  <a:ext cx="1106900" cy="369332"/>
                </a:xfrm>
                <a:prstGeom prst="rect">
                  <a:avLst/>
                </a:prstGeom>
                <a:noFill/>
              </p:spPr>
              <p:txBody>
                <a:bodyPr wrap="square" rtlCol="0">
                  <a:spAutoFit/>
                </a:bodyPr>
                <a:lstStyle/>
                <a:p>
                  <a:pPr algn="r"/>
                  <a:r>
                    <a:rPr lang="zh-CN" altLang="en-US" b="1" dirty="0">
                      <a:latin typeface="微软雅黑" panose="020B0503020204020204" charset="-122"/>
                      <a:ea typeface="微软雅黑" panose="020B0503020204020204" charset="-122"/>
                    </a:rPr>
                    <a:t>时延</a:t>
                  </a:r>
                  <a14:m>
                    <m:oMath xmlns:m="http://schemas.openxmlformats.org/officeDocument/2006/math">
                      <m:r>
                        <a:rPr lang="en-US" altLang="zh-CN" b="1" i="1" dirty="0" smtClean="0">
                          <a:latin typeface="Cambria Math" panose="02040503050406030204" pitchFamily="18" charset="0"/>
                          <a:ea typeface="宋体" panose="02010600030101010101" pitchFamily="2" charset="-122"/>
                        </a:rPr>
                        <m:t>𝑫</m:t>
                      </m:r>
                    </m:oMath>
                  </a14:m>
                  <a:endParaRPr lang="zh-CN" altLang="en-US" b="1" dirty="0">
                    <a:latin typeface="宋体" panose="02010600030101010101" pitchFamily="2" charset="-122"/>
                    <a:ea typeface="宋体" panose="02010600030101010101" pitchFamily="2" charset="-122"/>
                  </a:endParaRPr>
                </a:p>
              </p:txBody>
            </p:sp>
          </mc:Choice>
          <mc:Fallback>
            <p:sp>
              <p:nvSpPr>
                <p:cNvPr id="27" name="文本框 26"/>
                <p:cNvSpPr txBox="1">
                  <a:spLocks noRot="1" noChangeAspect="1" noMove="1" noResize="1" noEditPoints="1" noAdjustHandles="1" noChangeArrowheads="1" noChangeShapeType="1" noTextEdit="1"/>
                </p:cNvSpPr>
                <p:nvPr/>
              </p:nvSpPr>
              <p:spPr>
                <a:xfrm>
                  <a:off x="2699534" y="1981570"/>
                  <a:ext cx="1106900" cy="369332"/>
                </a:xfrm>
                <a:prstGeom prst="rect">
                  <a:avLst/>
                </a:prstGeom>
                <a:blipFill rotWithShape="1">
                  <a:blip r:embed="rId4"/>
                </a:blipFill>
              </p:spPr>
              <p:txBody>
                <a:bodyPr/>
                <a:lstStyle/>
                <a:p>
                  <a:r>
                    <a:rPr lang="zh-CN" altLang="en-US">
                      <a:noFill/>
                    </a:rPr>
                    <a:t> </a:t>
                  </a:r>
                </a:p>
              </p:txBody>
            </p:sp>
          </mc:Fallback>
        </mc:AlternateContent>
      </p:grpSp>
      <p:sp>
        <p:nvSpPr>
          <p:cNvPr id="36" name="任意多边形: 形状 35"/>
          <p:cNvSpPr/>
          <p:nvPr/>
        </p:nvSpPr>
        <p:spPr>
          <a:xfrm>
            <a:off x="3808166" y="2299305"/>
            <a:ext cx="4136833" cy="3272590"/>
          </a:xfrm>
          <a:custGeom>
            <a:avLst/>
            <a:gdLst>
              <a:gd name="connsiteX0" fmla="*/ 0 w 4042611"/>
              <a:gd name="connsiteY0" fmla="*/ 3272590 h 3272590"/>
              <a:gd name="connsiteX1" fmla="*/ 2117558 w 4042611"/>
              <a:gd name="connsiteY1" fmla="*/ 2759242 h 3272590"/>
              <a:gd name="connsiteX2" fmla="*/ 3368843 w 4042611"/>
              <a:gd name="connsiteY2" fmla="*/ 1620253 h 3272590"/>
              <a:gd name="connsiteX3" fmla="*/ 4042611 w 4042611"/>
              <a:gd name="connsiteY3" fmla="*/ 0 h 3272590"/>
              <a:gd name="connsiteX4" fmla="*/ 4042611 w 4042611"/>
              <a:gd name="connsiteY4" fmla="*/ 0 h 3272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42611" h="3272590">
                <a:moveTo>
                  <a:pt x="0" y="3272590"/>
                </a:moveTo>
                <a:cubicBezTo>
                  <a:pt x="778042" y="3153610"/>
                  <a:pt x="1556084" y="3034631"/>
                  <a:pt x="2117558" y="2759242"/>
                </a:cubicBezTo>
                <a:cubicBezTo>
                  <a:pt x="2679032" y="2483853"/>
                  <a:pt x="3048001" y="2080127"/>
                  <a:pt x="3368843" y="1620253"/>
                </a:cubicBezTo>
                <a:cubicBezTo>
                  <a:pt x="3689685" y="1160379"/>
                  <a:pt x="4042611" y="0"/>
                  <a:pt x="4042611" y="0"/>
                </a:cubicBezTo>
                <a:lnTo>
                  <a:pt x="4042611" y="0"/>
                </a:lnTo>
              </a:path>
            </a:pathLst>
          </a:cu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宋体" panose="02010600030101010101" pitchFamily="2" charset="-122"/>
              <a:ea typeface="宋体" panose="02010600030101010101" pitchFamily="2" charset="-122"/>
            </a:endParaRPr>
          </a:p>
        </p:txBody>
      </p:sp>
      <p:grpSp>
        <p:nvGrpSpPr>
          <p:cNvPr id="13" name="组合 12"/>
          <p:cNvGrpSpPr/>
          <p:nvPr/>
        </p:nvGrpSpPr>
        <p:grpSpPr>
          <a:xfrm>
            <a:off x="2969111" y="4885456"/>
            <a:ext cx="2956613" cy="369332"/>
            <a:chOff x="2969111" y="4885456"/>
            <a:chExt cx="2956613" cy="369332"/>
          </a:xfrm>
        </p:grpSpPr>
        <p:cxnSp>
          <p:nvCxnSpPr>
            <p:cNvPr id="35" name="直接连接符 34"/>
            <p:cNvCxnSpPr/>
            <p:nvPr/>
          </p:nvCxnSpPr>
          <p:spPr>
            <a:xfrm flipH="1">
              <a:off x="3819945" y="5042505"/>
              <a:ext cx="2105779" cy="16042"/>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9" name="文本框 38"/>
                <p:cNvSpPr txBox="1"/>
                <p:nvPr/>
              </p:nvSpPr>
              <p:spPr>
                <a:xfrm>
                  <a:off x="2969111" y="4885456"/>
                  <a:ext cx="757516" cy="369332"/>
                </a:xfrm>
                <a:prstGeom prst="rect">
                  <a:avLst/>
                </a:prstGeom>
                <a:noFill/>
              </p:spPr>
              <p:txBody>
                <a:bodyPr wrap="square" rtlCol="0">
                  <a:spAutoFit/>
                </a:bodyPr>
                <a:lstStyle/>
                <a:p>
                  <a:pPr algn="r"/>
                  <a14:m>
                    <m:oMathPara xmlns:m="http://schemas.openxmlformats.org/officeDocument/2006/math">
                      <m:oMathParaPr>
                        <m:jc m:val="right"/>
                      </m:oMathParaPr>
                      <m:oMath xmlns:m="http://schemas.openxmlformats.org/officeDocument/2006/math">
                        <m:r>
                          <a:rPr lang="en-US" altLang="zh-CN" b="1" i="1" dirty="0" smtClean="0">
                            <a:latin typeface="Cambria Math" panose="02040503050406030204" pitchFamily="18" charset="0"/>
                            <a:ea typeface="宋体" panose="02010600030101010101" pitchFamily="2" charset="-122"/>
                          </a:rPr>
                          <m:t>𝟐</m:t>
                        </m:r>
                        <m:r>
                          <a:rPr lang="en-US" altLang="zh-CN" b="1" i="1" dirty="0" smtClean="0">
                            <a:latin typeface="Cambria Math" panose="02040503050406030204" pitchFamily="18" charset="0"/>
                            <a:ea typeface="宋体" panose="02010600030101010101" pitchFamily="2" charset="-122"/>
                          </a:rPr>
                          <m:t>𝑫</m:t>
                        </m:r>
                        <m:r>
                          <a:rPr lang="en-US" altLang="zh-CN" b="1" i="1" baseline="-25000" dirty="0">
                            <a:latin typeface="Cambria Math" panose="02040503050406030204" pitchFamily="18" charset="0"/>
                            <a:ea typeface="宋体" panose="02010600030101010101" pitchFamily="2" charset="-122"/>
                          </a:rPr>
                          <m:t>𝟎</m:t>
                        </m:r>
                      </m:oMath>
                    </m:oMathPara>
                  </a14:m>
                  <a:endParaRPr lang="zh-CN" altLang="en-US" b="1" baseline="-25000" dirty="0">
                    <a:latin typeface="宋体" panose="02010600030101010101" pitchFamily="2" charset="-122"/>
                    <a:ea typeface="宋体" panose="02010600030101010101" pitchFamily="2" charset="-122"/>
                  </a:endParaRPr>
                </a:p>
              </p:txBody>
            </p:sp>
          </mc:Choice>
          <mc:Fallback>
            <p:sp>
              <p:nvSpPr>
                <p:cNvPr id="39" name="文本框 38"/>
                <p:cNvSpPr txBox="1">
                  <a:spLocks noRot="1" noChangeAspect="1" noMove="1" noResize="1" noEditPoints="1" noAdjustHandles="1" noChangeArrowheads="1" noChangeShapeType="1" noTextEdit="1"/>
                </p:cNvSpPr>
                <p:nvPr/>
              </p:nvSpPr>
              <p:spPr>
                <a:xfrm>
                  <a:off x="2969111" y="4885456"/>
                  <a:ext cx="757516" cy="369332"/>
                </a:xfrm>
                <a:prstGeom prst="rect">
                  <a:avLst/>
                </a:prstGeom>
                <a:blipFill rotWithShape="1">
                  <a:blip r:embed="rId5"/>
                </a:blipFill>
              </p:spPr>
              <p:txBody>
                <a:bodyPr/>
                <a:lstStyle/>
                <a:p>
                  <a:r>
                    <a:rPr lang="zh-CN" altLang="en-US">
                      <a:noFill/>
                    </a:rPr>
                    <a:t> </a:t>
                  </a:r>
                </a:p>
              </p:txBody>
            </p:sp>
          </mc:Fallback>
        </mc:AlternateContent>
      </p:grpSp>
      <p:grpSp>
        <p:nvGrpSpPr>
          <p:cNvPr id="12" name="组合 11"/>
          <p:cNvGrpSpPr/>
          <p:nvPr/>
        </p:nvGrpSpPr>
        <p:grpSpPr>
          <a:xfrm>
            <a:off x="5688807" y="5058547"/>
            <a:ext cx="552128" cy="1421207"/>
            <a:chOff x="5688807" y="5058547"/>
            <a:chExt cx="552128" cy="1421207"/>
          </a:xfrm>
        </p:grpSpPr>
        <p:cxnSp>
          <p:nvCxnSpPr>
            <p:cNvPr id="34" name="直接连接符 33"/>
            <p:cNvCxnSpPr>
              <a:stCxn id="36" idx="1"/>
            </p:cNvCxnSpPr>
            <p:nvPr/>
          </p:nvCxnSpPr>
          <p:spPr>
            <a:xfrm>
              <a:off x="5975078" y="5058547"/>
              <a:ext cx="0" cy="1022685"/>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40" name="文本框 39"/>
                <p:cNvSpPr txBox="1"/>
                <p:nvPr/>
              </p:nvSpPr>
              <p:spPr>
                <a:xfrm>
                  <a:off x="5688807" y="6110422"/>
                  <a:ext cx="552128" cy="36933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altLang="zh-CN" b="1" i="1" dirty="0" smtClean="0">
                            <a:latin typeface="Cambria Math" panose="02040503050406030204" pitchFamily="18" charset="0"/>
                            <a:ea typeface="宋体" panose="02010600030101010101" pitchFamily="2" charset="-122"/>
                          </a:rPr>
                          <m:t>𝟎</m:t>
                        </m:r>
                        <m:r>
                          <a:rPr lang="en-US" altLang="zh-CN" b="1" i="1" dirty="0" smtClean="0">
                            <a:latin typeface="Cambria Math" panose="02040503050406030204" pitchFamily="18" charset="0"/>
                            <a:ea typeface="宋体" panose="02010600030101010101" pitchFamily="2" charset="-122"/>
                          </a:rPr>
                          <m:t>.</m:t>
                        </m:r>
                        <m:r>
                          <a:rPr lang="en-US" altLang="zh-CN" b="1" i="1" dirty="0" smtClean="0">
                            <a:latin typeface="Cambria Math" panose="02040503050406030204" pitchFamily="18" charset="0"/>
                            <a:ea typeface="宋体" panose="02010600030101010101" pitchFamily="2" charset="-122"/>
                          </a:rPr>
                          <m:t>𝟓</m:t>
                        </m:r>
                      </m:oMath>
                    </m:oMathPara>
                  </a14:m>
                  <a:endParaRPr lang="zh-CN" altLang="en-US" b="1" baseline="-25000" dirty="0">
                    <a:latin typeface="宋体" panose="02010600030101010101" pitchFamily="2" charset="-122"/>
                    <a:ea typeface="宋体" panose="02010600030101010101" pitchFamily="2" charset="-122"/>
                  </a:endParaRPr>
                </a:p>
              </p:txBody>
            </p:sp>
          </mc:Choice>
          <mc:Fallback>
            <p:sp>
              <p:nvSpPr>
                <p:cNvPr id="40" name="文本框 39"/>
                <p:cNvSpPr txBox="1">
                  <a:spLocks noRot="1" noChangeAspect="1" noMove="1" noResize="1" noEditPoints="1" noAdjustHandles="1" noChangeArrowheads="1" noChangeShapeType="1" noTextEdit="1"/>
                </p:cNvSpPr>
                <p:nvPr/>
              </p:nvSpPr>
              <p:spPr>
                <a:xfrm>
                  <a:off x="5688807" y="6110422"/>
                  <a:ext cx="552128" cy="369332"/>
                </a:xfrm>
                <a:prstGeom prst="rect">
                  <a:avLst/>
                </a:prstGeom>
                <a:blipFill rotWithShape="1">
                  <a:blip r:embed="rId6"/>
                </a:blipFill>
              </p:spPr>
              <p:txBody>
                <a:bodyPr/>
                <a:lstStyle/>
                <a:p>
                  <a:r>
                    <a:rPr lang="zh-CN" altLang="en-US">
                      <a:noFill/>
                    </a:rPr>
                    <a:t> </a:t>
                  </a:r>
                </a:p>
              </p:txBody>
            </p:sp>
          </mc:Fallback>
        </mc:AlternateContent>
      </p:grpSp>
      <p:grpSp>
        <p:nvGrpSpPr>
          <p:cNvPr id="10" name="组合 9"/>
          <p:cNvGrpSpPr/>
          <p:nvPr/>
        </p:nvGrpSpPr>
        <p:grpSpPr>
          <a:xfrm>
            <a:off x="7684251" y="2257880"/>
            <a:ext cx="691681" cy="4221874"/>
            <a:chOff x="7684251" y="2257880"/>
            <a:chExt cx="691681" cy="4221874"/>
          </a:xfrm>
        </p:grpSpPr>
        <p:cxnSp>
          <p:nvCxnSpPr>
            <p:cNvPr id="33" name="直接连接符 32"/>
            <p:cNvCxnSpPr/>
            <p:nvPr/>
          </p:nvCxnSpPr>
          <p:spPr>
            <a:xfrm>
              <a:off x="8032114" y="2257880"/>
              <a:ext cx="0" cy="3843404"/>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41" name="文本框 40"/>
                <p:cNvSpPr txBox="1"/>
                <p:nvPr/>
              </p:nvSpPr>
              <p:spPr>
                <a:xfrm>
                  <a:off x="7684251" y="6110422"/>
                  <a:ext cx="691681" cy="36933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altLang="zh-CN" b="1" i="1" dirty="0" smtClean="0">
                            <a:latin typeface="Cambria Math" panose="02040503050406030204" pitchFamily="18" charset="0"/>
                            <a:ea typeface="宋体" panose="02010600030101010101" pitchFamily="2" charset="-122"/>
                          </a:rPr>
                          <m:t>𝟏</m:t>
                        </m:r>
                      </m:oMath>
                    </m:oMathPara>
                  </a14:m>
                  <a:endParaRPr lang="zh-CN" altLang="en-US" b="1" baseline="-25000" dirty="0">
                    <a:latin typeface="宋体" panose="02010600030101010101" pitchFamily="2" charset="-122"/>
                    <a:ea typeface="宋体" panose="02010600030101010101" pitchFamily="2" charset="-122"/>
                  </a:endParaRPr>
                </a:p>
              </p:txBody>
            </p:sp>
          </mc:Choice>
          <mc:Fallback>
            <p:sp>
              <p:nvSpPr>
                <p:cNvPr id="41" name="文本框 40"/>
                <p:cNvSpPr txBox="1">
                  <a:spLocks noRot="1" noChangeAspect="1" noMove="1" noResize="1" noEditPoints="1" noAdjustHandles="1" noChangeArrowheads="1" noChangeShapeType="1" noTextEdit="1"/>
                </p:cNvSpPr>
                <p:nvPr/>
              </p:nvSpPr>
              <p:spPr>
                <a:xfrm>
                  <a:off x="7684251" y="6110422"/>
                  <a:ext cx="691681" cy="369332"/>
                </a:xfrm>
                <a:prstGeom prst="rect">
                  <a:avLst/>
                </a:prstGeom>
                <a:blipFill rotWithShape="1">
                  <a:blip r:embed="rId7"/>
                </a:blipFill>
              </p:spPr>
              <p:txBody>
                <a:bodyPr/>
                <a:lstStyle/>
                <a:p>
                  <a:r>
                    <a:rPr lang="zh-CN" altLang="en-US">
                      <a:noFill/>
                    </a:rPr>
                    <a:t> </a:t>
                  </a:r>
                </a:p>
              </p:txBody>
            </p:sp>
          </mc:Fallback>
        </mc:AlternateContent>
      </p:grpSp>
      <p:grpSp>
        <p:nvGrpSpPr>
          <p:cNvPr id="17" name="组合 16"/>
          <p:cNvGrpSpPr/>
          <p:nvPr/>
        </p:nvGrpSpPr>
        <p:grpSpPr>
          <a:xfrm>
            <a:off x="1268541" y="5362620"/>
            <a:ext cx="2572920" cy="369332"/>
            <a:chOff x="1268541" y="5362620"/>
            <a:chExt cx="2572920" cy="369332"/>
          </a:xfrm>
        </p:grpSpPr>
        <mc:AlternateContent xmlns:mc="http://schemas.openxmlformats.org/markup-compatibility/2006">
          <mc:Choice xmlns:a14="http://schemas.microsoft.com/office/drawing/2010/main" Requires="a14">
            <p:sp>
              <p:nvSpPr>
                <p:cNvPr id="38" name="文本框 37"/>
                <p:cNvSpPr txBox="1"/>
                <p:nvPr/>
              </p:nvSpPr>
              <p:spPr>
                <a:xfrm>
                  <a:off x="1268541" y="5362620"/>
                  <a:ext cx="2448246" cy="369332"/>
                </a:xfrm>
                <a:prstGeom prst="rect">
                  <a:avLst/>
                </a:prstGeom>
                <a:noFill/>
              </p:spPr>
              <p:txBody>
                <a:bodyPr wrap="square" rtlCol="0">
                  <a:spAutoFit/>
                </a:bodyPr>
                <a:lstStyle/>
                <a:p>
                  <a:pPr algn="r"/>
                  <a:r>
                    <a:rPr lang="zh-CN" altLang="en-US" b="1" dirty="0">
                      <a:latin typeface="微软雅黑" panose="020B0503020204020204" charset="-122"/>
                      <a:ea typeface="微软雅黑" panose="020B0503020204020204" charset="-122"/>
                    </a:rPr>
                    <a:t>网络空闲时的时延</a:t>
                  </a:r>
                  <a14:m>
                    <m:oMath xmlns:m="http://schemas.openxmlformats.org/officeDocument/2006/math">
                      <m:r>
                        <a:rPr lang="en-US" altLang="zh-CN" b="1" i="1" dirty="0" smtClean="0">
                          <a:latin typeface="Cambria Math" panose="02040503050406030204" pitchFamily="18" charset="0"/>
                          <a:ea typeface="宋体" panose="02010600030101010101" pitchFamily="2" charset="-122"/>
                        </a:rPr>
                        <m:t>𝑫</m:t>
                      </m:r>
                      <m:r>
                        <a:rPr lang="en-US" altLang="zh-CN" b="1" i="1" baseline="-25000" dirty="0">
                          <a:latin typeface="Cambria Math" panose="02040503050406030204" pitchFamily="18" charset="0"/>
                          <a:ea typeface="宋体" panose="02010600030101010101" pitchFamily="2" charset="-122"/>
                        </a:rPr>
                        <m:t>𝟎</m:t>
                      </m:r>
                    </m:oMath>
                  </a14:m>
                  <a:endParaRPr lang="zh-CN" altLang="en-US" b="1" baseline="-25000" dirty="0">
                    <a:latin typeface="宋体" panose="02010600030101010101" pitchFamily="2" charset="-122"/>
                    <a:ea typeface="宋体" panose="02010600030101010101" pitchFamily="2" charset="-122"/>
                  </a:endParaRPr>
                </a:p>
              </p:txBody>
            </p:sp>
          </mc:Choice>
          <mc:Fallback>
            <p:sp>
              <p:nvSpPr>
                <p:cNvPr id="38" name="文本框 37"/>
                <p:cNvSpPr txBox="1">
                  <a:spLocks noRot="1" noChangeAspect="1" noMove="1" noResize="1" noEditPoints="1" noAdjustHandles="1" noChangeArrowheads="1" noChangeShapeType="1" noTextEdit="1"/>
                </p:cNvSpPr>
                <p:nvPr/>
              </p:nvSpPr>
              <p:spPr>
                <a:xfrm>
                  <a:off x="1268541" y="5362620"/>
                  <a:ext cx="2448246" cy="369332"/>
                </a:xfrm>
                <a:prstGeom prst="rect">
                  <a:avLst/>
                </a:prstGeom>
                <a:blipFill rotWithShape="1">
                  <a:blip r:embed="rId8"/>
                </a:blipFill>
              </p:spPr>
              <p:txBody>
                <a:bodyPr/>
                <a:lstStyle/>
                <a:p>
                  <a:r>
                    <a:rPr lang="zh-CN" altLang="en-US">
                      <a:noFill/>
                    </a:rPr>
                    <a:t> </a:t>
                  </a:r>
                </a:p>
              </p:txBody>
            </p:sp>
          </mc:Fallback>
        </mc:AlternateContent>
        <p:sp>
          <p:nvSpPr>
            <p:cNvPr id="16" name="椭圆 15"/>
            <p:cNvSpPr/>
            <p:nvPr/>
          </p:nvSpPr>
          <p:spPr>
            <a:xfrm>
              <a:off x="3776915" y="5537643"/>
              <a:ext cx="64546" cy="6454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3" name="流程图: 可选过程 42"/>
          <p:cNvSpPr/>
          <p:nvPr/>
        </p:nvSpPr>
        <p:spPr>
          <a:xfrm>
            <a:off x="8573782" y="2315815"/>
            <a:ext cx="3227109" cy="1414547"/>
          </a:xfrm>
          <a:prstGeom prst="flowChartAlternateProcess">
            <a:avLst/>
          </a:prstGeom>
          <a:solidFill>
            <a:schemeClr val="accent4"/>
          </a:solidFill>
          <a:ln>
            <a:noFill/>
          </a:ln>
          <a:effectLst>
            <a:outerShdw blurRad="50800" dist="50800" dir="5400000" algn="ctr" rotWithShape="0">
              <a:schemeClr val="accent4"/>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b="1" dirty="0"/>
              <a:t>一些大型</a:t>
            </a:r>
            <a:r>
              <a:rPr lang="en-US" altLang="zh-CN" b="1" dirty="0"/>
              <a:t>ISP</a:t>
            </a:r>
            <a:r>
              <a:rPr lang="zh-CN" altLang="en-US" b="1" dirty="0"/>
              <a:t>往往会控制信道利用率不超过</a:t>
            </a:r>
            <a:r>
              <a:rPr lang="en-US" altLang="zh-CN" b="1" dirty="0"/>
              <a:t>50%</a:t>
            </a:r>
            <a:r>
              <a:rPr lang="zh-CN" altLang="en-US" b="1" dirty="0"/>
              <a:t>。如果超过了就要进行扩容，增大线路的带宽。</a:t>
            </a:r>
            <a:endParaRPr lang="zh-CN" altLang="en-US" b="1" dirty="0"/>
          </a:p>
        </p:txBody>
      </p:sp>
    </p:spTree>
    <p:custDataLst>
      <p:tags r:id="rId9"/>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10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down)">
                                      <p:cBhvr>
                                        <p:cTn id="12" dur="10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up)">
                                      <p:cBhvr>
                                        <p:cTn id="17" dur="10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8" fill="hold" nodeType="clickEffect">
                                  <p:stCondLst>
                                    <p:cond delay="0"/>
                                  </p:stCondLst>
                                  <p:childTnLst>
                                    <p:set>
                                      <p:cBhvr>
                                        <p:cTn id="21" dur="1" fill="hold">
                                          <p:stCondLst>
                                            <p:cond delay="0"/>
                                          </p:stCondLst>
                                        </p:cTn>
                                        <p:tgtEl>
                                          <p:spTgt spid="17"/>
                                        </p:tgtEl>
                                        <p:attrNameLst>
                                          <p:attrName>style.visibility</p:attrName>
                                        </p:attrNameLst>
                                      </p:cBhvr>
                                      <p:to>
                                        <p:strVal val="visible"/>
                                      </p:to>
                                    </p:set>
                                    <p:anim calcmode="lin" valueType="num">
                                      <p:cBhvr additive="base">
                                        <p:cTn id="22" dur="500" fill="hold"/>
                                        <p:tgtEl>
                                          <p:spTgt spid="17"/>
                                        </p:tgtEl>
                                        <p:attrNameLst>
                                          <p:attrName>ppt_x</p:attrName>
                                        </p:attrNameLst>
                                      </p:cBhvr>
                                      <p:tavLst>
                                        <p:tav tm="0">
                                          <p:val>
                                            <p:strVal val="0-#ppt_w/2"/>
                                          </p:val>
                                        </p:tav>
                                        <p:tav tm="100000">
                                          <p:val>
                                            <p:strVal val="#ppt_x"/>
                                          </p:val>
                                        </p:tav>
                                      </p:tavLst>
                                    </p:anim>
                                    <p:anim calcmode="lin" valueType="num">
                                      <p:cBhvr additive="base">
                                        <p:cTn id="23" dur="500" fill="hold"/>
                                        <p:tgtEl>
                                          <p:spTgt spid="17"/>
                                        </p:tgtEl>
                                        <p:attrNameLst>
                                          <p:attrName>ppt_y</p:attrName>
                                        </p:attrNameLst>
                                      </p:cBhvr>
                                      <p:tavLst>
                                        <p:tav tm="0">
                                          <p:val>
                                            <p:strVal val="#ppt_y"/>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36"/>
                                        </p:tgtEl>
                                        <p:attrNameLst>
                                          <p:attrName>style.visibility</p:attrName>
                                        </p:attrNameLst>
                                      </p:cBhvr>
                                      <p:to>
                                        <p:strVal val="visible"/>
                                      </p:to>
                                    </p:set>
                                    <p:animEffect transition="in" filter="wipe(left)">
                                      <p:cBhvr>
                                        <p:cTn id="28" dur="2000"/>
                                        <p:tgtEl>
                                          <p:spTgt spid="36"/>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1" fill="hold" nodeType="click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wipe(up)">
                                      <p:cBhvr>
                                        <p:cTn id="33" dur="1000"/>
                                        <p:tgtEl>
                                          <p:spTgt spid="12"/>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2" fill="hold" nodeType="click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wipe(right)">
                                      <p:cBhvr>
                                        <p:cTn id="38" dur="1000"/>
                                        <p:tgtEl>
                                          <p:spTgt spid="13"/>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nodeType="clickEffect">
                                  <p:stCondLst>
                                    <p:cond delay="0"/>
                                  </p:stCondLst>
                                  <p:childTnLst>
                                    <p:set>
                                      <p:cBhvr>
                                        <p:cTn id="42" dur="1" fill="hold">
                                          <p:stCondLst>
                                            <p:cond delay="0"/>
                                          </p:stCondLst>
                                        </p:cTn>
                                        <p:tgtEl>
                                          <p:spTgt spid="15"/>
                                        </p:tgtEl>
                                        <p:attrNameLst>
                                          <p:attrName>style.visibility</p:attrName>
                                        </p:attrNameLst>
                                      </p:cBhvr>
                                      <p:to>
                                        <p:strVal val="visible"/>
                                      </p:to>
                                    </p:set>
                                    <p:animEffect transition="in" filter="wipe(left)">
                                      <p:cBhvr>
                                        <p:cTn id="43" dur="1000"/>
                                        <p:tgtEl>
                                          <p:spTgt spid="15"/>
                                        </p:tgtEl>
                                      </p:cBhvr>
                                    </p:animEffect>
                                  </p:childTnLst>
                                </p:cTn>
                              </p:par>
                            </p:childTnLst>
                          </p:cTn>
                        </p:par>
                      </p:childTnLst>
                    </p:cTn>
                  </p:par>
                  <p:par>
                    <p:cTn id="44" fill="hold">
                      <p:stCondLst>
                        <p:cond delay="indefinite"/>
                      </p:stCondLst>
                      <p:childTnLst>
                        <p:par>
                          <p:cTn id="45" fill="hold">
                            <p:stCondLst>
                              <p:cond delay="0"/>
                            </p:stCondLst>
                            <p:childTnLst>
                              <p:par>
                                <p:cTn id="46" presetID="30" presetClass="entr" presetSubtype="0" fill="hold" grpId="0" nodeType="clickEffect">
                                  <p:stCondLst>
                                    <p:cond delay="0"/>
                                  </p:stCondLst>
                                  <p:childTnLst>
                                    <p:set>
                                      <p:cBhvr>
                                        <p:cTn id="47" dur="1" fill="hold">
                                          <p:stCondLst>
                                            <p:cond delay="0"/>
                                          </p:stCondLst>
                                        </p:cTn>
                                        <p:tgtEl>
                                          <p:spTgt spid="43"/>
                                        </p:tgtEl>
                                        <p:attrNameLst>
                                          <p:attrName>style.visibility</p:attrName>
                                        </p:attrNameLst>
                                      </p:cBhvr>
                                      <p:to>
                                        <p:strVal val="visible"/>
                                      </p:to>
                                    </p:set>
                                    <p:animEffect transition="in" filter="fade">
                                      <p:cBhvr>
                                        <p:cTn id="48" dur="800" decel="100000"/>
                                        <p:tgtEl>
                                          <p:spTgt spid="43"/>
                                        </p:tgtEl>
                                      </p:cBhvr>
                                    </p:animEffect>
                                    <p:anim calcmode="lin" valueType="num">
                                      <p:cBhvr>
                                        <p:cTn id="49" dur="800" decel="100000" fill="hold"/>
                                        <p:tgtEl>
                                          <p:spTgt spid="43"/>
                                        </p:tgtEl>
                                        <p:attrNameLst>
                                          <p:attrName>style.rotation</p:attrName>
                                        </p:attrNameLst>
                                      </p:cBhvr>
                                      <p:tavLst>
                                        <p:tav tm="0">
                                          <p:val>
                                            <p:fltVal val="-90"/>
                                          </p:val>
                                        </p:tav>
                                        <p:tav tm="100000">
                                          <p:val>
                                            <p:fltVal val="0"/>
                                          </p:val>
                                        </p:tav>
                                      </p:tavLst>
                                    </p:anim>
                                    <p:anim calcmode="lin" valueType="num">
                                      <p:cBhvr>
                                        <p:cTn id="50" dur="800" decel="100000" fill="hold"/>
                                        <p:tgtEl>
                                          <p:spTgt spid="43"/>
                                        </p:tgtEl>
                                        <p:attrNameLst>
                                          <p:attrName>ppt_x</p:attrName>
                                        </p:attrNameLst>
                                      </p:cBhvr>
                                      <p:tavLst>
                                        <p:tav tm="0">
                                          <p:val>
                                            <p:strVal val="#ppt_x+0.4"/>
                                          </p:val>
                                        </p:tav>
                                        <p:tav tm="100000">
                                          <p:val>
                                            <p:strVal val="#ppt_x-0.05"/>
                                          </p:val>
                                        </p:tav>
                                      </p:tavLst>
                                    </p:anim>
                                    <p:anim calcmode="lin" valueType="num">
                                      <p:cBhvr>
                                        <p:cTn id="51" dur="800" decel="100000" fill="hold"/>
                                        <p:tgtEl>
                                          <p:spTgt spid="43"/>
                                        </p:tgtEl>
                                        <p:attrNameLst>
                                          <p:attrName>ppt_y</p:attrName>
                                        </p:attrNameLst>
                                      </p:cBhvr>
                                      <p:tavLst>
                                        <p:tav tm="0">
                                          <p:val>
                                            <p:strVal val="#ppt_y-0.4"/>
                                          </p:val>
                                        </p:tav>
                                        <p:tav tm="100000">
                                          <p:val>
                                            <p:strVal val="#ppt_y+0.1"/>
                                          </p:val>
                                        </p:tav>
                                      </p:tavLst>
                                    </p:anim>
                                    <p:anim calcmode="lin" valueType="num">
                                      <p:cBhvr>
                                        <p:cTn id="52" dur="200" accel="100000" fill="hold">
                                          <p:stCondLst>
                                            <p:cond delay="800"/>
                                          </p:stCondLst>
                                        </p:cTn>
                                        <p:tgtEl>
                                          <p:spTgt spid="43"/>
                                        </p:tgtEl>
                                        <p:attrNameLst>
                                          <p:attrName>ppt_x</p:attrName>
                                        </p:attrNameLst>
                                      </p:cBhvr>
                                      <p:tavLst>
                                        <p:tav tm="0">
                                          <p:val>
                                            <p:strVal val="#ppt_x-0.05"/>
                                          </p:val>
                                        </p:tav>
                                        <p:tav tm="100000">
                                          <p:val>
                                            <p:strVal val="#ppt_x"/>
                                          </p:val>
                                        </p:tav>
                                      </p:tavLst>
                                    </p:anim>
                                    <p:anim calcmode="lin" valueType="num">
                                      <p:cBhvr>
                                        <p:cTn id="53" dur="200" accel="100000" fill="hold">
                                          <p:stCondLst>
                                            <p:cond delay="800"/>
                                          </p:stCondLst>
                                        </p:cTn>
                                        <p:tgtEl>
                                          <p:spTgt spid="43"/>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bldLvl="0" animBg="1"/>
      <p:bldP spid="43" grpId="0" bldLvl="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04800" y="749300"/>
            <a:ext cx="6192344" cy="400110"/>
            <a:chOff x="424117" y="898245"/>
            <a:chExt cx="6192344" cy="400110"/>
          </a:xfrm>
        </p:grpSpPr>
        <p:sp>
          <p:nvSpPr>
            <p:cNvPr id="2" name="平行四边形 1"/>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p:cNvSpPr txBox="1"/>
            <p:nvPr/>
          </p:nvSpPr>
          <p:spPr>
            <a:xfrm>
              <a:off x="1052423" y="898245"/>
              <a:ext cx="5564038" cy="400110"/>
            </a:xfrm>
            <a:prstGeom prst="rect">
              <a:avLst/>
            </a:prstGeom>
            <a:noFill/>
          </p:spPr>
          <p:txBody>
            <a:bodyPr wrap="square" rtlCol="0">
              <a:spAutoFit/>
            </a:bodyPr>
            <a:lstStyle/>
            <a:p>
              <a:r>
                <a:rPr lang="zh-CN" altLang="en-US" sz="2000" b="1" dirty="0"/>
                <a:t>计算机网络的性能指标</a:t>
              </a:r>
              <a:endParaRPr lang="zh-CN" altLang="en-US" sz="2000" b="1" dirty="0"/>
            </a:p>
          </p:txBody>
        </p:sp>
      </p:grpSp>
      <p:sp>
        <p:nvSpPr>
          <p:cNvPr id="86" name="îṡ1îḑè"/>
          <p:cNvSpPr/>
          <p:nvPr/>
        </p:nvSpPr>
        <p:spPr>
          <a:xfrm>
            <a:off x="304800" y="1299908"/>
            <a:ext cx="1334228" cy="482600"/>
          </a:xfrm>
          <a:prstGeom prst="rect">
            <a:avLst/>
          </a:prstGeom>
          <a:solidFill>
            <a:schemeClr val="bg2">
              <a:lumMod val="90000"/>
            </a:schemeClr>
          </a:solidFill>
          <a:ln w="12700" cap="rnd">
            <a:noFill/>
            <a:prstDash val="solid"/>
            <a:rou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r>
              <a:rPr lang="zh-CN" altLang="en-US" b="1" dirty="0">
                <a:solidFill>
                  <a:schemeClr val="bg1"/>
                </a:solidFill>
              </a:rPr>
              <a:t>速率</a:t>
            </a:r>
            <a:endParaRPr lang="en-GB" b="1" dirty="0">
              <a:solidFill>
                <a:schemeClr val="bg1"/>
              </a:solidFill>
            </a:endParaRPr>
          </a:p>
        </p:txBody>
      </p:sp>
      <p:sp>
        <p:nvSpPr>
          <p:cNvPr id="87" name="îṧḻîḍê"/>
          <p:cNvSpPr/>
          <p:nvPr/>
        </p:nvSpPr>
        <p:spPr>
          <a:xfrm>
            <a:off x="1768825" y="1299908"/>
            <a:ext cx="1334228" cy="482600"/>
          </a:xfrm>
          <a:prstGeom prst="rect">
            <a:avLst/>
          </a:prstGeom>
          <a:solidFill>
            <a:schemeClr val="bg2">
              <a:lumMod val="90000"/>
            </a:schemeClr>
          </a:solidFill>
          <a:ln w="12700" cap="rnd">
            <a:noFill/>
            <a:prstDash val="solid"/>
            <a:rou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r>
              <a:rPr lang="zh-CN" altLang="en-US" b="1" dirty="0">
                <a:solidFill>
                  <a:schemeClr val="bg1"/>
                </a:solidFill>
              </a:rPr>
              <a:t>带宽</a:t>
            </a:r>
            <a:endParaRPr lang="en-GB" b="1" dirty="0">
              <a:solidFill>
                <a:schemeClr val="bg1"/>
              </a:solidFill>
            </a:endParaRPr>
          </a:p>
        </p:txBody>
      </p:sp>
      <p:sp>
        <p:nvSpPr>
          <p:cNvPr id="88" name="iṡlíďè"/>
          <p:cNvSpPr/>
          <p:nvPr/>
        </p:nvSpPr>
        <p:spPr>
          <a:xfrm>
            <a:off x="3232850" y="1299908"/>
            <a:ext cx="1334228" cy="482600"/>
          </a:xfrm>
          <a:prstGeom prst="rect">
            <a:avLst/>
          </a:prstGeom>
          <a:solidFill>
            <a:schemeClr val="bg2">
              <a:lumMod val="90000"/>
            </a:schemeClr>
          </a:solidFill>
          <a:ln w="12700" cap="rnd">
            <a:noFill/>
            <a:prstDash val="solid"/>
            <a:rou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r>
              <a:rPr lang="zh-CN" altLang="en-US" b="1" dirty="0">
                <a:solidFill>
                  <a:srgbClr val="FFFFFF"/>
                </a:solidFill>
              </a:rPr>
              <a:t>吞吐量</a:t>
            </a:r>
            <a:endParaRPr lang="en-GB" b="1" dirty="0">
              <a:solidFill>
                <a:srgbClr val="FFFFFF"/>
              </a:solidFill>
            </a:endParaRPr>
          </a:p>
        </p:txBody>
      </p:sp>
      <p:sp>
        <p:nvSpPr>
          <p:cNvPr id="89" name="iṥľïdè"/>
          <p:cNvSpPr/>
          <p:nvPr/>
        </p:nvSpPr>
        <p:spPr>
          <a:xfrm>
            <a:off x="4696875" y="1299908"/>
            <a:ext cx="1334228" cy="482600"/>
          </a:xfrm>
          <a:prstGeom prst="rect">
            <a:avLst/>
          </a:prstGeom>
          <a:solidFill>
            <a:schemeClr val="bg2">
              <a:lumMod val="90000"/>
            </a:schemeClr>
          </a:solidFill>
          <a:ln w="12700" cap="rnd">
            <a:noFill/>
            <a:prstDash val="solid"/>
            <a:rou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r>
              <a:rPr lang="zh-CN" altLang="en-US" b="1" dirty="0">
                <a:solidFill>
                  <a:schemeClr val="bg1"/>
                </a:solidFill>
              </a:rPr>
              <a:t>时延</a:t>
            </a:r>
            <a:endParaRPr lang="en-GB" b="1" dirty="0">
              <a:solidFill>
                <a:schemeClr val="bg1"/>
              </a:solidFill>
            </a:endParaRPr>
          </a:p>
        </p:txBody>
      </p:sp>
      <p:sp>
        <p:nvSpPr>
          <p:cNvPr id="90" name="îśľîḍé"/>
          <p:cNvSpPr/>
          <p:nvPr/>
        </p:nvSpPr>
        <p:spPr>
          <a:xfrm>
            <a:off x="7624925" y="1299908"/>
            <a:ext cx="1334228" cy="482600"/>
          </a:xfrm>
          <a:prstGeom prst="rect">
            <a:avLst/>
          </a:prstGeom>
          <a:solidFill>
            <a:schemeClr val="bg2">
              <a:lumMod val="90000"/>
            </a:schemeClr>
          </a:solidFill>
          <a:ln w="12700" cap="rnd">
            <a:noFill/>
            <a:prstDash val="solid"/>
            <a:rou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r>
              <a:rPr lang="zh-CN" altLang="en-US" b="1" dirty="0">
                <a:solidFill>
                  <a:schemeClr val="bg1"/>
                </a:solidFill>
              </a:rPr>
              <a:t>往返时间</a:t>
            </a:r>
            <a:endParaRPr lang="en-GB" b="1" dirty="0">
              <a:solidFill>
                <a:schemeClr val="bg1"/>
              </a:solidFill>
            </a:endParaRPr>
          </a:p>
        </p:txBody>
      </p:sp>
      <p:sp>
        <p:nvSpPr>
          <p:cNvPr id="91" name="îśľîḍé"/>
          <p:cNvSpPr/>
          <p:nvPr/>
        </p:nvSpPr>
        <p:spPr>
          <a:xfrm>
            <a:off x="6160900" y="1299908"/>
            <a:ext cx="1334228" cy="482600"/>
          </a:xfrm>
          <a:prstGeom prst="rect">
            <a:avLst/>
          </a:prstGeom>
          <a:solidFill>
            <a:schemeClr val="bg2">
              <a:lumMod val="90000"/>
            </a:schemeClr>
          </a:solidFill>
          <a:ln w="12700" cap="rnd">
            <a:noFill/>
            <a:prstDash val="solid"/>
            <a:rou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r>
              <a:rPr lang="zh-CN" altLang="en-US" b="1" dirty="0">
                <a:solidFill>
                  <a:schemeClr val="bg1"/>
                </a:solidFill>
              </a:rPr>
              <a:t>时延带宽积</a:t>
            </a:r>
            <a:endParaRPr lang="en-GB" b="1" dirty="0">
              <a:solidFill>
                <a:schemeClr val="bg1"/>
              </a:solidFill>
            </a:endParaRPr>
          </a:p>
        </p:txBody>
      </p:sp>
      <p:sp>
        <p:nvSpPr>
          <p:cNvPr id="92" name="îśľîḍé"/>
          <p:cNvSpPr/>
          <p:nvPr/>
        </p:nvSpPr>
        <p:spPr>
          <a:xfrm>
            <a:off x="9088950" y="1299908"/>
            <a:ext cx="1334228" cy="482600"/>
          </a:xfrm>
          <a:prstGeom prst="rect">
            <a:avLst/>
          </a:prstGeom>
          <a:solidFill>
            <a:schemeClr val="bg2">
              <a:lumMod val="90000"/>
            </a:schemeClr>
          </a:solidFill>
          <a:ln w="12700" cap="rnd">
            <a:noFill/>
            <a:prstDash val="solid"/>
            <a:rou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r>
              <a:rPr lang="zh-CN" altLang="en-US" b="1" dirty="0">
                <a:solidFill>
                  <a:schemeClr val="bg1"/>
                </a:solidFill>
              </a:rPr>
              <a:t>利用率</a:t>
            </a:r>
            <a:endParaRPr lang="en-GB" b="1" dirty="0">
              <a:solidFill>
                <a:schemeClr val="bg1"/>
              </a:solidFill>
            </a:endParaRPr>
          </a:p>
        </p:txBody>
      </p:sp>
      <p:sp>
        <p:nvSpPr>
          <p:cNvPr id="93" name="îśľîḍé"/>
          <p:cNvSpPr/>
          <p:nvPr/>
        </p:nvSpPr>
        <p:spPr>
          <a:xfrm>
            <a:off x="10552974" y="1299908"/>
            <a:ext cx="1334228" cy="482600"/>
          </a:xfrm>
          <a:prstGeom prst="rect">
            <a:avLst/>
          </a:prstGeom>
          <a:solidFill>
            <a:schemeClr val="bg2">
              <a:lumMod val="90000"/>
            </a:schemeClr>
          </a:solidFill>
          <a:ln w="12700" cap="rnd">
            <a:noFill/>
            <a:prstDash val="solid"/>
            <a:rou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r>
              <a:rPr lang="zh-CN" altLang="en-US" b="1" dirty="0">
                <a:solidFill>
                  <a:schemeClr val="bg1"/>
                </a:solidFill>
              </a:rPr>
              <a:t>丢包率</a:t>
            </a:r>
            <a:endParaRPr lang="en-GB" b="1" dirty="0">
              <a:solidFill>
                <a:schemeClr val="bg1"/>
              </a:solidFill>
            </a:endParaRPr>
          </a:p>
        </p:txBody>
      </p:sp>
      <p:sp>
        <p:nvSpPr>
          <p:cNvPr id="14" name="îśľîḍé"/>
          <p:cNvSpPr/>
          <p:nvPr/>
        </p:nvSpPr>
        <p:spPr>
          <a:xfrm>
            <a:off x="10552974" y="1299908"/>
            <a:ext cx="1334228" cy="482600"/>
          </a:xfrm>
          <a:prstGeom prst="rect">
            <a:avLst/>
          </a:prstGeom>
          <a:solidFill>
            <a:schemeClr val="accent3">
              <a:lumMod val="75000"/>
            </a:schemeClr>
          </a:solidFill>
          <a:ln w="12700" cap="rnd">
            <a:noFill/>
            <a:prstDash val="solid"/>
            <a:round/>
          </a:ln>
          <a:effectLst>
            <a:outerShdw blurRad="254000" dist="127000" algn="ctr" rotWithShape="0">
              <a:schemeClr val="accent3">
                <a:lumMod val="75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r>
              <a:rPr lang="zh-CN" altLang="en-US" b="1" dirty="0">
                <a:solidFill>
                  <a:schemeClr val="bg1"/>
                </a:solidFill>
              </a:rPr>
              <a:t>丢包率</a:t>
            </a:r>
            <a:endParaRPr lang="en-GB" b="1" dirty="0">
              <a:solidFill>
                <a:schemeClr val="bg1"/>
              </a:solidFill>
            </a:endParaRPr>
          </a:p>
        </p:txBody>
      </p:sp>
      <p:sp>
        <p:nvSpPr>
          <p:cNvPr id="44" name="矩形 43"/>
          <p:cNvSpPr/>
          <p:nvPr/>
        </p:nvSpPr>
        <p:spPr>
          <a:xfrm>
            <a:off x="933106" y="1974735"/>
            <a:ext cx="300790" cy="30079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íşlïḍè"/>
          <p:cNvSpPr txBox="1"/>
          <p:nvPr/>
        </p:nvSpPr>
        <p:spPr>
          <a:xfrm>
            <a:off x="1318660" y="1904823"/>
            <a:ext cx="9554679" cy="482601"/>
          </a:xfrm>
          <a:prstGeom prst="rect">
            <a:avLst/>
          </a:prstGeom>
          <a:noFill/>
        </p:spPr>
        <p:txBody>
          <a:bodyPr wrap="square" lIns="91440" tIns="45720" rIns="91440" bIns="45720" anchor="ctr">
            <a:noAutofit/>
          </a:bodyPr>
          <a:lstStyle/>
          <a:p>
            <a:r>
              <a:rPr lang="zh-CN" altLang="en-US" sz="2000" b="1" dirty="0"/>
              <a:t>丢包率是指在一定的时间范围内，传输过程中</a:t>
            </a:r>
            <a:r>
              <a:rPr lang="zh-CN" altLang="en-US" sz="2000" b="1" dirty="0">
                <a:solidFill>
                  <a:schemeClr val="accent1">
                    <a:lumMod val="75000"/>
                  </a:schemeClr>
                </a:solidFill>
              </a:rPr>
              <a:t>丢失的分组数量与总分组数量的比率</a:t>
            </a:r>
            <a:r>
              <a:rPr lang="zh-CN" altLang="en-US" sz="2000" b="1" dirty="0"/>
              <a:t>。</a:t>
            </a:r>
            <a:endParaRPr lang="en-US" altLang="zh-CN" sz="2000" b="1" dirty="0">
              <a:solidFill>
                <a:schemeClr val="accent1">
                  <a:lumMod val="75000"/>
                </a:schemeClr>
              </a:solidFill>
            </a:endParaRPr>
          </a:p>
        </p:txBody>
      </p:sp>
      <p:grpSp>
        <p:nvGrpSpPr>
          <p:cNvPr id="11" name="组合 10"/>
          <p:cNvGrpSpPr/>
          <p:nvPr/>
        </p:nvGrpSpPr>
        <p:grpSpPr>
          <a:xfrm>
            <a:off x="4111730" y="2514376"/>
            <a:ext cx="3991206" cy="3853252"/>
            <a:chOff x="4122488" y="2546650"/>
            <a:chExt cx="3991206" cy="3853252"/>
          </a:xfrm>
        </p:grpSpPr>
        <p:sp>
          <p:nvSpPr>
            <p:cNvPr id="6" name="椭圆 5"/>
            <p:cNvSpPr/>
            <p:nvPr/>
          </p:nvSpPr>
          <p:spPr>
            <a:xfrm>
              <a:off x="5531799" y="4028487"/>
              <a:ext cx="1172584" cy="1172584"/>
            </a:xfrm>
            <a:prstGeom prst="ellips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latin typeface="+mn-ea"/>
                </a:rPr>
                <a:t>丢包率</a:t>
              </a:r>
              <a:endParaRPr lang="zh-CN" altLang="en-US" sz="1600" b="1" dirty="0">
                <a:latin typeface="+mn-ea"/>
              </a:endParaRPr>
            </a:p>
          </p:txBody>
        </p:sp>
        <p:sp>
          <p:nvSpPr>
            <p:cNvPr id="46" name="椭圆 45"/>
            <p:cNvSpPr/>
            <p:nvPr/>
          </p:nvSpPr>
          <p:spPr>
            <a:xfrm rot="-4320000">
              <a:off x="4122488" y="3570574"/>
              <a:ext cx="1172584" cy="1172584"/>
            </a:xfrm>
            <a:prstGeom prst="ellips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dirty="0">
                <a:latin typeface="+mn-ea"/>
              </a:endParaRPr>
            </a:p>
          </p:txBody>
        </p:sp>
        <p:sp>
          <p:nvSpPr>
            <p:cNvPr id="47" name="椭圆 46"/>
            <p:cNvSpPr/>
            <p:nvPr/>
          </p:nvSpPr>
          <p:spPr>
            <a:xfrm>
              <a:off x="5531799" y="2546650"/>
              <a:ext cx="1172584" cy="1172584"/>
            </a:xfrm>
            <a:prstGeom prst="ellips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600" b="1" dirty="0">
                <a:latin typeface="+mn-ea"/>
              </a:endParaRPr>
            </a:p>
          </p:txBody>
        </p:sp>
        <p:sp>
          <p:nvSpPr>
            <p:cNvPr id="48" name="椭圆 47"/>
            <p:cNvSpPr/>
            <p:nvPr/>
          </p:nvSpPr>
          <p:spPr>
            <a:xfrm rot="4320000">
              <a:off x="6941110" y="3570574"/>
              <a:ext cx="1172584" cy="1172584"/>
            </a:xfrm>
            <a:prstGeom prst="ellips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dirty="0">
                <a:latin typeface="+mn-ea"/>
              </a:endParaRPr>
            </a:p>
          </p:txBody>
        </p:sp>
        <p:sp>
          <p:nvSpPr>
            <p:cNvPr id="49" name="椭圆 48"/>
            <p:cNvSpPr/>
            <p:nvPr/>
          </p:nvSpPr>
          <p:spPr>
            <a:xfrm rot="8640000">
              <a:off x="6402801" y="5227318"/>
              <a:ext cx="1172584" cy="1172584"/>
            </a:xfrm>
            <a:prstGeom prst="ellips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dirty="0">
                <a:latin typeface="+mn-ea"/>
              </a:endParaRPr>
            </a:p>
          </p:txBody>
        </p:sp>
        <p:sp>
          <p:nvSpPr>
            <p:cNvPr id="50" name="椭圆 49"/>
            <p:cNvSpPr/>
            <p:nvPr/>
          </p:nvSpPr>
          <p:spPr>
            <a:xfrm rot="12960000">
              <a:off x="4660797" y="5227318"/>
              <a:ext cx="1172584" cy="1172584"/>
            </a:xfrm>
            <a:prstGeom prst="ellips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dirty="0">
                <a:latin typeface="+mn-ea"/>
              </a:endParaRPr>
            </a:p>
          </p:txBody>
        </p:sp>
        <p:sp>
          <p:nvSpPr>
            <p:cNvPr id="53" name="文本框 52"/>
            <p:cNvSpPr txBox="1"/>
            <p:nvPr/>
          </p:nvSpPr>
          <p:spPr>
            <a:xfrm>
              <a:off x="5584073" y="2807802"/>
              <a:ext cx="1080069" cy="646331"/>
            </a:xfrm>
            <a:prstGeom prst="rect">
              <a:avLst/>
            </a:prstGeom>
            <a:noFill/>
          </p:spPr>
          <p:txBody>
            <a:bodyPr wrap="square">
              <a:spAutoFit/>
            </a:bodyPr>
            <a:lstStyle/>
            <a:p>
              <a:pPr algn="ctr"/>
              <a:r>
                <a:rPr lang="zh-CN" altLang="en-US" sz="1800" b="1" dirty="0">
                  <a:solidFill>
                    <a:schemeClr val="bg1"/>
                  </a:solidFill>
                  <a:latin typeface="+mn-ea"/>
                </a:rPr>
                <a:t>接口</a:t>
              </a:r>
              <a:endParaRPr lang="en-US" altLang="zh-CN" sz="1800" b="1" dirty="0">
                <a:solidFill>
                  <a:schemeClr val="bg1"/>
                </a:solidFill>
                <a:latin typeface="+mn-ea"/>
              </a:endParaRPr>
            </a:p>
            <a:p>
              <a:pPr algn="ctr"/>
              <a:r>
                <a:rPr lang="zh-CN" altLang="en-US" sz="1800" b="1" dirty="0">
                  <a:solidFill>
                    <a:schemeClr val="bg1"/>
                  </a:solidFill>
                  <a:latin typeface="+mn-ea"/>
                </a:rPr>
                <a:t>丢包率</a:t>
              </a:r>
              <a:endParaRPr lang="zh-CN" altLang="en-US" sz="1800" b="1" dirty="0">
                <a:solidFill>
                  <a:schemeClr val="bg1"/>
                </a:solidFill>
                <a:latin typeface="+mn-ea"/>
              </a:endParaRPr>
            </a:p>
          </p:txBody>
        </p:sp>
        <p:sp>
          <p:nvSpPr>
            <p:cNvPr id="54" name="文本框 53"/>
            <p:cNvSpPr txBox="1"/>
            <p:nvPr/>
          </p:nvSpPr>
          <p:spPr>
            <a:xfrm>
              <a:off x="6989093" y="3833700"/>
              <a:ext cx="1080069" cy="646331"/>
            </a:xfrm>
            <a:prstGeom prst="rect">
              <a:avLst/>
            </a:prstGeom>
            <a:noFill/>
          </p:spPr>
          <p:txBody>
            <a:bodyPr wrap="square">
              <a:spAutoFit/>
            </a:bodyPr>
            <a:lstStyle/>
            <a:p>
              <a:pPr algn="ctr"/>
              <a:r>
                <a:rPr lang="zh-CN" altLang="en-US" sz="1800" b="1" dirty="0">
                  <a:solidFill>
                    <a:schemeClr val="bg1"/>
                  </a:solidFill>
                  <a:latin typeface="+mn-ea"/>
                </a:rPr>
                <a:t>节点</a:t>
              </a:r>
              <a:endParaRPr lang="en-US" altLang="zh-CN" sz="1800" b="1" dirty="0">
                <a:solidFill>
                  <a:schemeClr val="bg1"/>
                </a:solidFill>
                <a:latin typeface="+mn-ea"/>
              </a:endParaRPr>
            </a:p>
            <a:p>
              <a:pPr algn="ctr"/>
              <a:r>
                <a:rPr lang="zh-CN" altLang="en-US" sz="1800" b="1" dirty="0">
                  <a:solidFill>
                    <a:schemeClr val="bg1"/>
                  </a:solidFill>
                  <a:latin typeface="+mn-ea"/>
                </a:rPr>
                <a:t>丢包率</a:t>
              </a:r>
              <a:endParaRPr lang="zh-CN" altLang="en-US" sz="1800" b="1" dirty="0">
                <a:solidFill>
                  <a:schemeClr val="bg1"/>
                </a:solidFill>
                <a:latin typeface="+mn-ea"/>
              </a:endParaRPr>
            </a:p>
          </p:txBody>
        </p:sp>
        <p:sp>
          <p:nvSpPr>
            <p:cNvPr id="55" name="文本框 54"/>
            <p:cNvSpPr txBox="1"/>
            <p:nvPr/>
          </p:nvSpPr>
          <p:spPr>
            <a:xfrm>
              <a:off x="6449058" y="5490444"/>
              <a:ext cx="1080069" cy="646331"/>
            </a:xfrm>
            <a:prstGeom prst="rect">
              <a:avLst/>
            </a:prstGeom>
            <a:noFill/>
          </p:spPr>
          <p:txBody>
            <a:bodyPr wrap="square">
              <a:spAutoFit/>
            </a:bodyPr>
            <a:lstStyle/>
            <a:p>
              <a:pPr algn="ctr"/>
              <a:r>
                <a:rPr lang="zh-CN" altLang="en-US" sz="1800" b="1" dirty="0">
                  <a:solidFill>
                    <a:schemeClr val="bg1"/>
                  </a:solidFill>
                  <a:latin typeface="+mn-ea"/>
                </a:rPr>
                <a:t>链路</a:t>
              </a:r>
              <a:endParaRPr lang="en-US" altLang="zh-CN" sz="1800" b="1" dirty="0">
                <a:solidFill>
                  <a:schemeClr val="bg1"/>
                </a:solidFill>
                <a:latin typeface="+mn-ea"/>
              </a:endParaRPr>
            </a:p>
            <a:p>
              <a:pPr algn="ctr"/>
              <a:r>
                <a:rPr lang="zh-CN" altLang="en-US" sz="1800" b="1" dirty="0">
                  <a:solidFill>
                    <a:schemeClr val="bg1"/>
                  </a:solidFill>
                  <a:latin typeface="+mn-ea"/>
                </a:rPr>
                <a:t>丢包率</a:t>
              </a:r>
              <a:endParaRPr lang="zh-CN" altLang="en-US" sz="1800" b="1" dirty="0">
                <a:solidFill>
                  <a:schemeClr val="bg1"/>
                </a:solidFill>
                <a:latin typeface="+mn-ea"/>
              </a:endParaRPr>
            </a:p>
          </p:txBody>
        </p:sp>
        <p:sp>
          <p:nvSpPr>
            <p:cNvPr id="56" name="文本框 55"/>
            <p:cNvSpPr txBox="1"/>
            <p:nvPr/>
          </p:nvSpPr>
          <p:spPr>
            <a:xfrm>
              <a:off x="4707054" y="5487501"/>
              <a:ext cx="1080069" cy="646331"/>
            </a:xfrm>
            <a:prstGeom prst="rect">
              <a:avLst/>
            </a:prstGeom>
            <a:noFill/>
          </p:spPr>
          <p:txBody>
            <a:bodyPr wrap="square">
              <a:spAutoFit/>
            </a:bodyPr>
            <a:lstStyle/>
            <a:p>
              <a:pPr algn="ctr"/>
              <a:r>
                <a:rPr lang="zh-CN" altLang="en-US" sz="1800" b="1" dirty="0">
                  <a:solidFill>
                    <a:schemeClr val="bg1"/>
                  </a:solidFill>
                  <a:latin typeface="+mn-ea"/>
                </a:rPr>
                <a:t>路径</a:t>
              </a:r>
              <a:endParaRPr lang="en-US" altLang="zh-CN" sz="1800" b="1" dirty="0">
                <a:solidFill>
                  <a:schemeClr val="bg1"/>
                </a:solidFill>
                <a:latin typeface="+mn-ea"/>
              </a:endParaRPr>
            </a:p>
            <a:p>
              <a:pPr algn="ctr"/>
              <a:r>
                <a:rPr lang="zh-CN" altLang="en-US" sz="1800" b="1" dirty="0">
                  <a:solidFill>
                    <a:schemeClr val="bg1"/>
                  </a:solidFill>
                  <a:latin typeface="+mn-ea"/>
                </a:rPr>
                <a:t>丢包率</a:t>
              </a:r>
              <a:endParaRPr lang="zh-CN" altLang="en-US" sz="1800" b="1" dirty="0">
                <a:solidFill>
                  <a:schemeClr val="bg1"/>
                </a:solidFill>
                <a:latin typeface="+mn-ea"/>
              </a:endParaRPr>
            </a:p>
          </p:txBody>
        </p:sp>
        <p:sp>
          <p:nvSpPr>
            <p:cNvPr id="57" name="文本框 56"/>
            <p:cNvSpPr txBox="1"/>
            <p:nvPr/>
          </p:nvSpPr>
          <p:spPr>
            <a:xfrm>
              <a:off x="4156840" y="3833700"/>
              <a:ext cx="1080069" cy="646331"/>
            </a:xfrm>
            <a:prstGeom prst="rect">
              <a:avLst/>
            </a:prstGeom>
            <a:noFill/>
          </p:spPr>
          <p:txBody>
            <a:bodyPr wrap="square">
              <a:spAutoFit/>
            </a:bodyPr>
            <a:lstStyle/>
            <a:p>
              <a:pPr algn="ctr"/>
              <a:r>
                <a:rPr lang="zh-CN" altLang="en-US" b="1" dirty="0">
                  <a:solidFill>
                    <a:schemeClr val="bg1"/>
                  </a:solidFill>
                  <a:latin typeface="+mn-ea"/>
                </a:rPr>
                <a:t>网络</a:t>
              </a:r>
              <a:endParaRPr lang="en-US" altLang="zh-CN" sz="1800" b="1" dirty="0">
                <a:solidFill>
                  <a:schemeClr val="bg1"/>
                </a:solidFill>
                <a:latin typeface="+mn-ea"/>
              </a:endParaRPr>
            </a:p>
            <a:p>
              <a:pPr algn="ctr"/>
              <a:r>
                <a:rPr lang="zh-CN" altLang="en-US" sz="1800" b="1" dirty="0">
                  <a:solidFill>
                    <a:schemeClr val="bg1"/>
                  </a:solidFill>
                  <a:latin typeface="+mn-ea"/>
                </a:rPr>
                <a:t>丢包率</a:t>
              </a:r>
              <a:endParaRPr lang="zh-CN" altLang="en-US" sz="1800" b="1" dirty="0">
                <a:solidFill>
                  <a:schemeClr val="bg1"/>
                </a:solidFill>
                <a:latin typeface="+mn-ea"/>
              </a:endParaRPr>
            </a:p>
          </p:txBody>
        </p:sp>
      </p:gr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10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49" presetClass="entr" presetSubtype="0" decel="100000" fill="hold" grpId="0" nodeType="clickEffect">
                                  <p:stCondLst>
                                    <p:cond delay="0"/>
                                  </p:stCondLst>
                                  <p:childTnLst>
                                    <p:set>
                                      <p:cBhvr>
                                        <p:cTn id="11" dur="1" fill="hold">
                                          <p:stCondLst>
                                            <p:cond delay="0"/>
                                          </p:stCondLst>
                                        </p:cTn>
                                        <p:tgtEl>
                                          <p:spTgt spid="44"/>
                                        </p:tgtEl>
                                        <p:attrNameLst>
                                          <p:attrName>style.visibility</p:attrName>
                                        </p:attrNameLst>
                                      </p:cBhvr>
                                      <p:to>
                                        <p:strVal val="visible"/>
                                      </p:to>
                                    </p:set>
                                    <p:anim calcmode="lin" valueType="num">
                                      <p:cBhvr>
                                        <p:cTn id="12" dur="500" fill="hold"/>
                                        <p:tgtEl>
                                          <p:spTgt spid="44"/>
                                        </p:tgtEl>
                                        <p:attrNameLst>
                                          <p:attrName>ppt_w</p:attrName>
                                        </p:attrNameLst>
                                      </p:cBhvr>
                                      <p:tavLst>
                                        <p:tav tm="0">
                                          <p:val>
                                            <p:fltVal val="0"/>
                                          </p:val>
                                        </p:tav>
                                        <p:tav tm="100000">
                                          <p:val>
                                            <p:strVal val="#ppt_w"/>
                                          </p:val>
                                        </p:tav>
                                      </p:tavLst>
                                    </p:anim>
                                    <p:anim calcmode="lin" valueType="num">
                                      <p:cBhvr>
                                        <p:cTn id="13" dur="500" fill="hold"/>
                                        <p:tgtEl>
                                          <p:spTgt spid="44"/>
                                        </p:tgtEl>
                                        <p:attrNameLst>
                                          <p:attrName>ppt_h</p:attrName>
                                        </p:attrNameLst>
                                      </p:cBhvr>
                                      <p:tavLst>
                                        <p:tav tm="0">
                                          <p:val>
                                            <p:fltVal val="0"/>
                                          </p:val>
                                        </p:tav>
                                        <p:tav tm="100000">
                                          <p:val>
                                            <p:strVal val="#ppt_h"/>
                                          </p:val>
                                        </p:tav>
                                      </p:tavLst>
                                    </p:anim>
                                    <p:anim calcmode="lin" valueType="num">
                                      <p:cBhvr>
                                        <p:cTn id="14" dur="500" fill="hold"/>
                                        <p:tgtEl>
                                          <p:spTgt spid="44"/>
                                        </p:tgtEl>
                                        <p:attrNameLst>
                                          <p:attrName>style.rotation</p:attrName>
                                        </p:attrNameLst>
                                      </p:cBhvr>
                                      <p:tavLst>
                                        <p:tav tm="0">
                                          <p:val>
                                            <p:fltVal val="360"/>
                                          </p:val>
                                        </p:tav>
                                        <p:tav tm="100000">
                                          <p:val>
                                            <p:fltVal val="0"/>
                                          </p:val>
                                        </p:tav>
                                      </p:tavLst>
                                    </p:anim>
                                    <p:animEffect transition="in" filter="fade">
                                      <p:cBhvr>
                                        <p:cTn id="15" dur="500"/>
                                        <p:tgtEl>
                                          <p:spTgt spid="44"/>
                                        </p:tgtEl>
                                      </p:cBhvr>
                                    </p:animEffect>
                                  </p:childTnLst>
                                </p:cTn>
                              </p:par>
                            </p:childTnLst>
                          </p:cTn>
                        </p:par>
                        <p:par>
                          <p:cTn id="16" fill="hold">
                            <p:stCondLst>
                              <p:cond delay="500"/>
                            </p:stCondLst>
                            <p:childTnLst>
                              <p:par>
                                <p:cTn id="17" presetID="1" presetClass="entr" presetSubtype="0" fill="hold" grpId="0" nodeType="afterEffect">
                                  <p:stCondLst>
                                    <p:cond delay="0"/>
                                  </p:stCondLst>
                                  <p:iterate type="lt">
                                    <p:tmAbs val="100"/>
                                  </p:iterate>
                                  <p:childTnLst>
                                    <p:set>
                                      <p:cBhvr>
                                        <p:cTn id="18" dur="1" fill="hold">
                                          <p:stCondLst>
                                            <p:cond delay="0"/>
                                          </p:stCondLst>
                                        </p:cTn>
                                        <p:tgtEl>
                                          <p:spTgt spid="4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49" presetClass="entr" presetSubtype="0" decel="10000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anim calcmode="lin" valueType="num">
                                      <p:cBhvr>
                                        <p:cTn id="23" dur="1000" fill="hold"/>
                                        <p:tgtEl>
                                          <p:spTgt spid="11"/>
                                        </p:tgtEl>
                                        <p:attrNameLst>
                                          <p:attrName>ppt_w</p:attrName>
                                        </p:attrNameLst>
                                      </p:cBhvr>
                                      <p:tavLst>
                                        <p:tav tm="0">
                                          <p:val>
                                            <p:fltVal val="0"/>
                                          </p:val>
                                        </p:tav>
                                        <p:tav tm="100000">
                                          <p:val>
                                            <p:strVal val="#ppt_w"/>
                                          </p:val>
                                        </p:tav>
                                      </p:tavLst>
                                    </p:anim>
                                    <p:anim calcmode="lin" valueType="num">
                                      <p:cBhvr>
                                        <p:cTn id="24" dur="1000" fill="hold"/>
                                        <p:tgtEl>
                                          <p:spTgt spid="11"/>
                                        </p:tgtEl>
                                        <p:attrNameLst>
                                          <p:attrName>ppt_h</p:attrName>
                                        </p:attrNameLst>
                                      </p:cBhvr>
                                      <p:tavLst>
                                        <p:tav tm="0">
                                          <p:val>
                                            <p:fltVal val="0"/>
                                          </p:val>
                                        </p:tav>
                                        <p:tav tm="100000">
                                          <p:val>
                                            <p:strVal val="#ppt_h"/>
                                          </p:val>
                                        </p:tav>
                                      </p:tavLst>
                                    </p:anim>
                                    <p:anim calcmode="lin" valueType="num">
                                      <p:cBhvr>
                                        <p:cTn id="25" dur="1000" fill="hold"/>
                                        <p:tgtEl>
                                          <p:spTgt spid="11"/>
                                        </p:tgtEl>
                                        <p:attrNameLst>
                                          <p:attrName>style.rotation</p:attrName>
                                        </p:attrNameLst>
                                      </p:cBhvr>
                                      <p:tavLst>
                                        <p:tav tm="0">
                                          <p:val>
                                            <p:fltVal val="360"/>
                                          </p:val>
                                        </p:tav>
                                        <p:tav tm="100000">
                                          <p:val>
                                            <p:fltVal val="0"/>
                                          </p:val>
                                        </p:tav>
                                      </p:tavLst>
                                    </p:anim>
                                    <p:animEffect transition="in" filter="fade">
                                      <p:cBhvr>
                                        <p:cTn id="26"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ldLvl="0" animBg="1"/>
      <p:bldP spid="44" grpId="0" bldLvl="0" animBg="1"/>
      <p:bldP spid="45"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04800" y="749300"/>
            <a:ext cx="6192344" cy="400110"/>
            <a:chOff x="424117" y="898245"/>
            <a:chExt cx="6192344" cy="400110"/>
          </a:xfrm>
        </p:grpSpPr>
        <p:sp>
          <p:nvSpPr>
            <p:cNvPr id="2" name="平行四边形 1"/>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p:cNvSpPr txBox="1"/>
            <p:nvPr/>
          </p:nvSpPr>
          <p:spPr>
            <a:xfrm>
              <a:off x="1052423" y="898245"/>
              <a:ext cx="5564038" cy="400110"/>
            </a:xfrm>
            <a:prstGeom prst="rect">
              <a:avLst/>
            </a:prstGeom>
            <a:noFill/>
          </p:spPr>
          <p:txBody>
            <a:bodyPr wrap="square" rtlCol="0">
              <a:spAutoFit/>
            </a:bodyPr>
            <a:lstStyle/>
            <a:p>
              <a:r>
                <a:rPr lang="zh-CN" altLang="en-US" sz="2000" b="1" dirty="0"/>
                <a:t>计算机网络的性能指标</a:t>
              </a:r>
              <a:endParaRPr lang="zh-CN" altLang="en-US" sz="2000" b="1" dirty="0"/>
            </a:p>
          </p:txBody>
        </p:sp>
      </p:grpSp>
      <p:sp>
        <p:nvSpPr>
          <p:cNvPr id="86" name="îṡ1îḑè"/>
          <p:cNvSpPr/>
          <p:nvPr/>
        </p:nvSpPr>
        <p:spPr>
          <a:xfrm>
            <a:off x="304800" y="1299908"/>
            <a:ext cx="1334228" cy="482600"/>
          </a:xfrm>
          <a:prstGeom prst="rect">
            <a:avLst/>
          </a:prstGeom>
          <a:solidFill>
            <a:schemeClr val="bg2">
              <a:lumMod val="90000"/>
            </a:schemeClr>
          </a:solidFill>
          <a:ln w="12700" cap="rnd">
            <a:noFill/>
            <a:prstDash val="solid"/>
            <a:rou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r>
              <a:rPr lang="zh-CN" altLang="en-US" b="1" dirty="0">
                <a:solidFill>
                  <a:schemeClr val="bg1"/>
                </a:solidFill>
              </a:rPr>
              <a:t>速率</a:t>
            </a:r>
            <a:endParaRPr lang="en-GB" b="1" dirty="0">
              <a:solidFill>
                <a:schemeClr val="bg1"/>
              </a:solidFill>
            </a:endParaRPr>
          </a:p>
        </p:txBody>
      </p:sp>
      <p:sp>
        <p:nvSpPr>
          <p:cNvPr id="87" name="îṧḻîḍê"/>
          <p:cNvSpPr/>
          <p:nvPr/>
        </p:nvSpPr>
        <p:spPr>
          <a:xfrm>
            <a:off x="1768825" y="1299908"/>
            <a:ext cx="1334228" cy="482600"/>
          </a:xfrm>
          <a:prstGeom prst="rect">
            <a:avLst/>
          </a:prstGeom>
          <a:solidFill>
            <a:schemeClr val="bg2">
              <a:lumMod val="90000"/>
            </a:schemeClr>
          </a:solidFill>
          <a:ln w="12700" cap="rnd">
            <a:noFill/>
            <a:prstDash val="solid"/>
            <a:rou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r>
              <a:rPr lang="zh-CN" altLang="en-US" b="1" dirty="0">
                <a:solidFill>
                  <a:schemeClr val="bg1"/>
                </a:solidFill>
              </a:rPr>
              <a:t>带宽</a:t>
            </a:r>
            <a:endParaRPr lang="en-GB" b="1" dirty="0">
              <a:solidFill>
                <a:schemeClr val="bg1"/>
              </a:solidFill>
            </a:endParaRPr>
          </a:p>
        </p:txBody>
      </p:sp>
      <p:sp>
        <p:nvSpPr>
          <p:cNvPr id="88" name="iṡlíďè"/>
          <p:cNvSpPr/>
          <p:nvPr/>
        </p:nvSpPr>
        <p:spPr>
          <a:xfrm>
            <a:off x="3232850" y="1299908"/>
            <a:ext cx="1334228" cy="482600"/>
          </a:xfrm>
          <a:prstGeom prst="rect">
            <a:avLst/>
          </a:prstGeom>
          <a:solidFill>
            <a:schemeClr val="bg2">
              <a:lumMod val="90000"/>
            </a:schemeClr>
          </a:solidFill>
          <a:ln w="12700" cap="rnd">
            <a:noFill/>
            <a:prstDash val="solid"/>
            <a:rou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r>
              <a:rPr lang="zh-CN" altLang="en-US" b="1" dirty="0">
                <a:solidFill>
                  <a:srgbClr val="FFFFFF"/>
                </a:solidFill>
              </a:rPr>
              <a:t>吞吐量</a:t>
            </a:r>
            <a:endParaRPr lang="en-GB" b="1" dirty="0">
              <a:solidFill>
                <a:srgbClr val="FFFFFF"/>
              </a:solidFill>
            </a:endParaRPr>
          </a:p>
        </p:txBody>
      </p:sp>
      <p:sp>
        <p:nvSpPr>
          <p:cNvPr id="89" name="iṥľïdè"/>
          <p:cNvSpPr/>
          <p:nvPr/>
        </p:nvSpPr>
        <p:spPr>
          <a:xfrm>
            <a:off x="4696875" y="1299908"/>
            <a:ext cx="1334228" cy="482600"/>
          </a:xfrm>
          <a:prstGeom prst="rect">
            <a:avLst/>
          </a:prstGeom>
          <a:solidFill>
            <a:schemeClr val="bg2">
              <a:lumMod val="90000"/>
            </a:schemeClr>
          </a:solidFill>
          <a:ln w="12700" cap="rnd">
            <a:noFill/>
            <a:prstDash val="solid"/>
            <a:rou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r>
              <a:rPr lang="zh-CN" altLang="en-US" b="1" dirty="0">
                <a:solidFill>
                  <a:schemeClr val="bg1"/>
                </a:solidFill>
              </a:rPr>
              <a:t>时延</a:t>
            </a:r>
            <a:endParaRPr lang="en-GB" b="1" dirty="0">
              <a:solidFill>
                <a:schemeClr val="bg1"/>
              </a:solidFill>
            </a:endParaRPr>
          </a:p>
        </p:txBody>
      </p:sp>
      <p:sp>
        <p:nvSpPr>
          <p:cNvPr id="90" name="îśľîḍé"/>
          <p:cNvSpPr/>
          <p:nvPr/>
        </p:nvSpPr>
        <p:spPr>
          <a:xfrm>
            <a:off x="7624925" y="1299908"/>
            <a:ext cx="1334228" cy="482600"/>
          </a:xfrm>
          <a:prstGeom prst="rect">
            <a:avLst/>
          </a:prstGeom>
          <a:solidFill>
            <a:schemeClr val="bg2">
              <a:lumMod val="90000"/>
            </a:schemeClr>
          </a:solidFill>
          <a:ln w="12700" cap="rnd">
            <a:noFill/>
            <a:prstDash val="solid"/>
            <a:rou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r>
              <a:rPr lang="zh-CN" altLang="en-US" b="1" dirty="0">
                <a:solidFill>
                  <a:schemeClr val="bg1"/>
                </a:solidFill>
              </a:rPr>
              <a:t>往返时间</a:t>
            </a:r>
            <a:endParaRPr lang="en-GB" b="1" dirty="0">
              <a:solidFill>
                <a:schemeClr val="bg1"/>
              </a:solidFill>
            </a:endParaRPr>
          </a:p>
        </p:txBody>
      </p:sp>
      <p:sp>
        <p:nvSpPr>
          <p:cNvPr id="91" name="îśľîḍé"/>
          <p:cNvSpPr/>
          <p:nvPr/>
        </p:nvSpPr>
        <p:spPr>
          <a:xfrm>
            <a:off x="6160900" y="1299908"/>
            <a:ext cx="1334228" cy="482600"/>
          </a:xfrm>
          <a:prstGeom prst="rect">
            <a:avLst/>
          </a:prstGeom>
          <a:solidFill>
            <a:schemeClr val="bg2">
              <a:lumMod val="90000"/>
            </a:schemeClr>
          </a:solidFill>
          <a:ln w="12700" cap="rnd">
            <a:noFill/>
            <a:prstDash val="solid"/>
            <a:rou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r>
              <a:rPr lang="zh-CN" altLang="en-US" b="1" dirty="0">
                <a:solidFill>
                  <a:schemeClr val="bg1"/>
                </a:solidFill>
              </a:rPr>
              <a:t>时延带宽积</a:t>
            </a:r>
            <a:endParaRPr lang="en-GB" b="1" dirty="0">
              <a:solidFill>
                <a:schemeClr val="bg1"/>
              </a:solidFill>
            </a:endParaRPr>
          </a:p>
        </p:txBody>
      </p:sp>
      <p:sp>
        <p:nvSpPr>
          <p:cNvPr id="92" name="îśľîḍé"/>
          <p:cNvSpPr/>
          <p:nvPr/>
        </p:nvSpPr>
        <p:spPr>
          <a:xfrm>
            <a:off x="9088950" y="1299908"/>
            <a:ext cx="1334228" cy="482600"/>
          </a:xfrm>
          <a:prstGeom prst="rect">
            <a:avLst/>
          </a:prstGeom>
          <a:solidFill>
            <a:schemeClr val="bg2">
              <a:lumMod val="90000"/>
            </a:schemeClr>
          </a:solidFill>
          <a:ln w="12700" cap="rnd">
            <a:noFill/>
            <a:prstDash val="solid"/>
            <a:rou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r>
              <a:rPr lang="zh-CN" altLang="en-US" b="1" dirty="0">
                <a:solidFill>
                  <a:schemeClr val="bg1"/>
                </a:solidFill>
              </a:rPr>
              <a:t>利用率</a:t>
            </a:r>
            <a:endParaRPr lang="en-GB" b="1" dirty="0">
              <a:solidFill>
                <a:schemeClr val="bg1"/>
              </a:solidFill>
            </a:endParaRPr>
          </a:p>
        </p:txBody>
      </p:sp>
      <p:sp>
        <p:nvSpPr>
          <p:cNvPr id="93" name="îśľîḍé"/>
          <p:cNvSpPr/>
          <p:nvPr/>
        </p:nvSpPr>
        <p:spPr>
          <a:xfrm>
            <a:off x="10552974" y="1299908"/>
            <a:ext cx="1334228" cy="482600"/>
          </a:xfrm>
          <a:prstGeom prst="rect">
            <a:avLst/>
          </a:prstGeom>
          <a:solidFill>
            <a:schemeClr val="bg2">
              <a:lumMod val="90000"/>
            </a:schemeClr>
          </a:solidFill>
          <a:ln w="12700" cap="rnd">
            <a:noFill/>
            <a:prstDash val="solid"/>
            <a:rou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r>
              <a:rPr lang="zh-CN" altLang="en-US" b="1" dirty="0">
                <a:solidFill>
                  <a:schemeClr val="bg1"/>
                </a:solidFill>
              </a:rPr>
              <a:t>丢包率</a:t>
            </a:r>
            <a:endParaRPr lang="en-GB" b="1" dirty="0">
              <a:solidFill>
                <a:schemeClr val="bg1"/>
              </a:solidFill>
            </a:endParaRPr>
          </a:p>
        </p:txBody>
      </p:sp>
      <p:sp>
        <p:nvSpPr>
          <p:cNvPr id="14" name="îśľîḍé"/>
          <p:cNvSpPr/>
          <p:nvPr/>
        </p:nvSpPr>
        <p:spPr>
          <a:xfrm>
            <a:off x="10552974" y="1299908"/>
            <a:ext cx="1334228" cy="482600"/>
          </a:xfrm>
          <a:prstGeom prst="rect">
            <a:avLst/>
          </a:prstGeom>
          <a:solidFill>
            <a:schemeClr val="accent3">
              <a:lumMod val="75000"/>
            </a:schemeClr>
          </a:solidFill>
          <a:ln w="12700" cap="rnd">
            <a:noFill/>
            <a:prstDash val="solid"/>
            <a:round/>
          </a:ln>
          <a:effectLst>
            <a:outerShdw blurRad="254000" dist="127000" algn="ctr" rotWithShape="0">
              <a:schemeClr val="accent3">
                <a:lumMod val="75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r>
              <a:rPr lang="zh-CN" altLang="en-US" b="1" dirty="0">
                <a:solidFill>
                  <a:schemeClr val="bg1"/>
                </a:solidFill>
              </a:rPr>
              <a:t>丢包率</a:t>
            </a:r>
            <a:endParaRPr lang="en-GB" b="1" dirty="0">
              <a:solidFill>
                <a:schemeClr val="bg1"/>
              </a:solidFill>
            </a:endParaRPr>
          </a:p>
        </p:txBody>
      </p:sp>
      <p:sp>
        <p:nvSpPr>
          <p:cNvPr id="53" name="矩形 52"/>
          <p:cNvSpPr/>
          <p:nvPr/>
        </p:nvSpPr>
        <p:spPr>
          <a:xfrm>
            <a:off x="933106" y="1974735"/>
            <a:ext cx="300790" cy="30079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íşlïḍè"/>
          <p:cNvSpPr txBox="1"/>
          <p:nvPr/>
        </p:nvSpPr>
        <p:spPr>
          <a:xfrm>
            <a:off x="1318660" y="1904823"/>
            <a:ext cx="3769707" cy="482601"/>
          </a:xfrm>
          <a:prstGeom prst="rect">
            <a:avLst/>
          </a:prstGeom>
          <a:noFill/>
        </p:spPr>
        <p:txBody>
          <a:bodyPr wrap="square" lIns="91440" tIns="45720" rIns="91440" bIns="45720" anchor="ctr">
            <a:noAutofit/>
          </a:bodyPr>
          <a:lstStyle/>
          <a:p>
            <a:r>
              <a:rPr lang="zh-CN" altLang="en-US" sz="2000" b="1" dirty="0"/>
              <a:t>分组丢失主要有以下两种情况：</a:t>
            </a:r>
            <a:endParaRPr lang="en-US" altLang="zh-CN" sz="2000" b="1" dirty="0">
              <a:solidFill>
                <a:schemeClr val="accent1">
                  <a:lumMod val="75000"/>
                </a:schemeClr>
              </a:solidFill>
            </a:endParaRPr>
          </a:p>
        </p:txBody>
      </p:sp>
      <p:sp>
        <p:nvSpPr>
          <p:cNvPr id="57" name="矩形 56"/>
          <p:cNvSpPr/>
          <p:nvPr/>
        </p:nvSpPr>
        <p:spPr>
          <a:xfrm>
            <a:off x="1383271" y="2457336"/>
            <a:ext cx="300790" cy="30079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íşlïḍè"/>
          <p:cNvSpPr txBox="1"/>
          <p:nvPr/>
        </p:nvSpPr>
        <p:spPr>
          <a:xfrm>
            <a:off x="1768825" y="2395842"/>
            <a:ext cx="9937901" cy="678723"/>
          </a:xfrm>
          <a:prstGeom prst="rect">
            <a:avLst/>
          </a:prstGeom>
          <a:noFill/>
        </p:spPr>
        <p:txBody>
          <a:bodyPr wrap="square" lIns="91440" tIns="45720" rIns="91440" bIns="45720" anchor="ctr">
            <a:noAutofit/>
          </a:bodyPr>
          <a:lstStyle/>
          <a:p>
            <a:r>
              <a:rPr lang="zh-CN" altLang="en-US" sz="2000" b="1" dirty="0"/>
              <a:t>分组在传输过程中出现</a:t>
            </a:r>
            <a:r>
              <a:rPr lang="zh-CN" altLang="en-US" sz="2000" b="1" dirty="0">
                <a:solidFill>
                  <a:schemeClr val="accent1">
                    <a:lumMod val="75000"/>
                  </a:schemeClr>
                </a:solidFill>
              </a:rPr>
              <a:t>误码</a:t>
            </a:r>
            <a:r>
              <a:rPr lang="zh-CN" altLang="en-US" sz="2000" b="1" dirty="0"/>
              <a:t>，被传输路径中的</a:t>
            </a:r>
            <a:r>
              <a:rPr lang="zh-CN" altLang="en-US" sz="2000" b="1" dirty="0">
                <a:solidFill>
                  <a:schemeClr val="accent1">
                    <a:lumMod val="75000"/>
                  </a:schemeClr>
                </a:solidFill>
              </a:rPr>
              <a:t>节点交换机</a:t>
            </a:r>
            <a:r>
              <a:rPr lang="zh-CN" altLang="en-US" sz="2000" b="1" dirty="0"/>
              <a:t>（例如路由器）或</a:t>
            </a:r>
            <a:r>
              <a:rPr lang="zh-CN" altLang="en-US" sz="2000" b="1" dirty="0">
                <a:solidFill>
                  <a:schemeClr val="accent1">
                    <a:lumMod val="75000"/>
                  </a:schemeClr>
                </a:solidFill>
              </a:rPr>
              <a:t>目的主机</a:t>
            </a:r>
            <a:r>
              <a:rPr lang="zh-CN" altLang="en-US" sz="2000" b="1" dirty="0"/>
              <a:t>检测出误码而</a:t>
            </a:r>
            <a:r>
              <a:rPr lang="zh-CN" altLang="en-US" sz="2000" b="1" dirty="0">
                <a:solidFill>
                  <a:schemeClr val="accent1">
                    <a:lumMod val="75000"/>
                  </a:schemeClr>
                </a:solidFill>
              </a:rPr>
              <a:t>丢弃</a:t>
            </a:r>
            <a:r>
              <a:rPr lang="zh-CN" altLang="en-US" sz="2000" b="1" dirty="0"/>
              <a:t>。</a:t>
            </a:r>
            <a:endParaRPr lang="en-US" altLang="zh-CN" sz="2000" b="1" dirty="0">
              <a:solidFill>
                <a:schemeClr val="accent1">
                  <a:lumMod val="75000"/>
                </a:schemeClr>
              </a:solidFill>
            </a:endParaRPr>
          </a:p>
        </p:txBody>
      </p:sp>
      <p:sp>
        <p:nvSpPr>
          <p:cNvPr id="82" name="矩形 81"/>
          <p:cNvSpPr/>
          <p:nvPr/>
        </p:nvSpPr>
        <p:spPr>
          <a:xfrm>
            <a:off x="1383271" y="3232011"/>
            <a:ext cx="300790" cy="30079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íşlïḍè"/>
          <p:cNvSpPr txBox="1"/>
          <p:nvPr/>
        </p:nvSpPr>
        <p:spPr>
          <a:xfrm>
            <a:off x="1768825" y="3158485"/>
            <a:ext cx="4728319" cy="433161"/>
          </a:xfrm>
          <a:prstGeom prst="rect">
            <a:avLst/>
          </a:prstGeom>
          <a:noFill/>
        </p:spPr>
        <p:txBody>
          <a:bodyPr wrap="square" lIns="91440" tIns="45720" rIns="91440" bIns="45720" anchor="ctr">
            <a:noAutofit/>
          </a:bodyPr>
          <a:lstStyle/>
          <a:p>
            <a:r>
              <a:rPr lang="zh-CN" altLang="en-US" sz="2000" b="1" dirty="0"/>
              <a:t>节点交换机根据</a:t>
            </a:r>
            <a:r>
              <a:rPr lang="zh-CN" altLang="en-US" sz="2000" b="1" dirty="0">
                <a:solidFill>
                  <a:schemeClr val="accent1">
                    <a:lumMod val="75000"/>
                  </a:schemeClr>
                </a:solidFill>
              </a:rPr>
              <a:t>丢弃策略</a:t>
            </a:r>
            <a:r>
              <a:rPr lang="zh-CN" altLang="en-US" sz="2000" b="1" dirty="0"/>
              <a:t>主动丢弃分组。</a:t>
            </a:r>
            <a:endParaRPr lang="en-US" altLang="zh-CN" sz="2000" b="1" dirty="0">
              <a:solidFill>
                <a:schemeClr val="accent1">
                  <a:lumMod val="75000"/>
                </a:schemeClr>
              </a:solidFill>
            </a:endParaRPr>
          </a:p>
        </p:txBody>
      </p:sp>
      <p:sp>
        <p:nvSpPr>
          <p:cNvPr id="84" name="矩形 83"/>
          <p:cNvSpPr/>
          <p:nvPr/>
        </p:nvSpPr>
        <p:spPr>
          <a:xfrm>
            <a:off x="933106" y="3891743"/>
            <a:ext cx="300790" cy="30079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íşlïḍè"/>
          <p:cNvSpPr txBox="1"/>
          <p:nvPr/>
        </p:nvSpPr>
        <p:spPr>
          <a:xfrm>
            <a:off x="1318660" y="3821831"/>
            <a:ext cx="3769707" cy="482601"/>
          </a:xfrm>
          <a:prstGeom prst="rect">
            <a:avLst/>
          </a:prstGeom>
          <a:noFill/>
        </p:spPr>
        <p:txBody>
          <a:bodyPr wrap="square" lIns="91440" tIns="45720" rIns="91440" bIns="45720" anchor="ctr">
            <a:noAutofit/>
          </a:bodyPr>
          <a:lstStyle/>
          <a:p>
            <a:r>
              <a:rPr lang="zh-CN" altLang="en-US" sz="2000" b="1" dirty="0"/>
              <a:t>丢包率可以反映网络的拥塞情况：</a:t>
            </a:r>
            <a:endParaRPr lang="en-US" altLang="zh-CN" sz="2000" b="1" dirty="0">
              <a:solidFill>
                <a:schemeClr val="accent1">
                  <a:lumMod val="75000"/>
                </a:schemeClr>
              </a:solidFill>
            </a:endParaRPr>
          </a:p>
        </p:txBody>
      </p:sp>
      <p:sp>
        <p:nvSpPr>
          <p:cNvPr id="94" name="矩形 93"/>
          <p:cNvSpPr/>
          <p:nvPr/>
        </p:nvSpPr>
        <p:spPr>
          <a:xfrm>
            <a:off x="1383271" y="4374344"/>
            <a:ext cx="300790" cy="30079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íşlïḍè"/>
          <p:cNvSpPr txBox="1"/>
          <p:nvPr/>
        </p:nvSpPr>
        <p:spPr>
          <a:xfrm>
            <a:off x="1768826" y="4312850"/>
            <a:ext cx="2928050" cy="482601"/>
          </a:xfrm>
          <a:prstGeom prst="rect">
            <a:avLst/>
          </a:prstGeom>
          <a:noFill/>
        </p:spPr>
        <p:txBody>
          <a:bodyPr wrap="square" lIns="91440" tIns="45720" rIns="91440" bIns="45720" anchor="ctr">
            <a:noAutofit/>
          </a:bodyPr>
          <a:lstStyle/>
          <a:p>
            <a:r>
              <a:rPr lang="zh-CN" altLang="en-US" sz="2000" b="1" dirty="0"/>
              <a:t>无拥塞时路径丢包率为</a:t>
            </a:r>
            <a:r>
              <a:rPr lang="en-US" altLang="zh-CN" sz="2000" b="1" dirty="0"/>
              <a:t>0</a:t>
            </a:r>
            <a:r>
              <a:rPr lang="zh-CN" altLang="en-US" sz="2000" b="1" dirty="0"/>
              <a:t>。</a:t>
            </a:r>
            <a:endParaRPr lang="en-US" altLang="zh-CN" sz="2000" b="1" dirty="0"/>
          </a:p>
        </p:txBody>
      </p:sp>
      <p:sp>
        <p:nvSpPr>
          <p:cNvPr id="98" name="矩形 97"/>
          <p:cNvSpPr/>
          <p:nvPr/>
        </p:nvSpPr>
        <p:spPr>
          <a:xfrm>
            <a:off x="1383276" y="4926857"/>
            <a:ext cx="300790" cy="30079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íşlïḍè"/>
          <p:cNvSpPr txBox="1"/>
          <p:nvPr/>
        </p:nvSpPr>
        <p:spPr>
          <a:xfrm>
            <a:off x="1768831" y="4865363"/>
            <a:ext cx="6256232" cy="482601"/>
          </a:xfrm>
          <a:prstGeom prst="rect">
            <a:avLst/>
          </a:prstGeom>
          <a:noFill/>
        </p:spPr>
        <p:txBody>
          <a:bodyPr wrap="square" lIns="91440" tIns="45720" rIns="91440" bIns="45720" anchor="ctr">
            <a:noAutofit/>
          </a:bodyPr>
          <a:lstStyle/>
          <a:p>
            <a:r>
              <a:rPr lang="zh-CN" altLang="en-US" sz="2000" b="1" dirty="0"/>
              <a:t>轻度拥塞时路径丢包率为</a:t>
            </a:r>
            <a:r>
              <a:rPr lang="en-US" altLang="zh-CN" sz="2000" b="1" dirty="0"/>
              <a:t>1%~4%</a:t>
            </a:r>
            <a:r>
              <a:rPr lang="zh-CN" altLang="en-US" sz="2000" b="1" dirty="0"/>
              <a:t>。</a:t>
            </a:r>
            <a:endParaRPr lang="en-US" altLang="zh-CN" sz="2000" b="1" dirty="0"/>
          </a:p>
        </p:txBody>
      </p:sp>
      <p:sp>
        <p:nvSpPr>
          <p:cNvPr id="100" name="矩形 99"/>
          <p:cNvSpPr/>
          <p:nvPr/>
        </p:nvSpPr>
        <p:spPr>
          <a:xfrm>
            <a:off x="1383270" y="5479370"/>
            <a:ext cx="300790" cy="30079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íşlïḍè"/>
          <p:cNvSpPr txBox="1"/>
          <p:nvPr/>
        </p:nvSpPr>
        <p:spPr>
          <a:xfrm>
            <a:off x="1768824" y="5417876"/>
            <a:ext cx="5257617" cy="482601"/>
          </a:xfrm>
          <a:prstGeom prst="rect">
            <a:avLst/>
          </a:prstGeom>
          <a:noFill/>
        </p:spPr>
        <p:txBody>
          <a:bodyPr wrap="square" lIns="91440" tIns="45720" rIns="91440" bIns="45720" anchor="ctr">
            <a:noAutofit/>
          </a:bodyPr>
          <a:lstStyle/>
          <a:p>
            <a:r>
              <a:rPr lang="zh-CN" altLang="en-US" sz="2000" b="1" dirty="0"/>
              <a:t>严重拥塞时路径丢包率为</a:t>
            </a:r>
            <a:r>
              <a:rPr lang="en-US" altLang="zh-CN" sz="2000" b="1" dirty="0"/>
              <a:t>5%~15%</a:t>
            </a:r>
            <a:r>
              <a:rPr lang="zh-CN" altLang="en-US" sz="2000" b="1" dirty="0"/>
              <a:t>。</a:t>
            </a:r>
            <a:endParaRPr lang="en-US" altLang="zh-CN" sz="2000" b="1" dirty="0"/>
          </a:p>
        </p:txBody>
      </p:sp>
    </p:spTree>
    <p:custDataLst>
      <p:tags r:id="rId1"/>
    </p:custDataLst>
  </p:cSld>
  <p:clrMapOvr>
    <a:masterClrMapping/>
  </p:clrMapOvr>
  <mc:AlternateContent xmlns:mc="http://schemas.openxmlformats.org/markup-compatibility/2006">
    <mc:Choice xmlns:p14="http://schemas.microsoft.com/office/powerpoint/2010/main" Requires="p14">
      <p:transition p14:dur="10" advClick="0"/>
    </mc:Choice>
    <mc:Fallback>
      <p:transition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afterEffect">
                                  <p:stCondLst>
                                    <p:cond delay="0"/>
                                  </p:stCondLst>
                                  <p:childTnLst>
                                    <p:set>
                                      <p:cBhvr>
                                        <p:cTn id="6" dur="1" fill="hold">
                                          <p:stCondLst>
                                            <p:cond delay="0"/>
                                          </p:stCondLst>
                                        </p:cTn>
                                        <p:tgtEl>
                                          <p:spTgt spid="53"/>
                                        </p:tgtEl>
                                        <p:attrNameLst>
                                          <p:attrName>style.visibility</p:attrName>
                                        </p:attrNameLst>
                                      </p:cBhvr>
                                      <p:to>
                                        <p:strVal val="visible"/>
                                      </p:to>
                                    </p:set>
                                    <p:anim calcmode="lin" valueType="num">
                                      <p:cBhvr>
                                        <p:cTn id="7" dur="500" fill="hold"/>
                                        <p:tgtEl>
                                          <p:spTgt spid="53"/>
                                        </p:tgtEl>
                                        <p:attrNameLst>
                                          <p:attrName>ppt_w</p:attrName>
                                        </p:attrNameLst>
                                      </p:cBhvr>
                                      <p:tavLst>
                                        <p:tav tm="0">
                                          <p:val>
                                            <p:fltVal val="0"/>
                                          </p:val>
                                        </p:tav>
                                        <p:tav tm="100000">
                                          <p:val>
                                            <p:strVal val="#ppt_w"/>
                                          </p:val>
                                        </p:tav>
                                      </p:tavLst>
                                    </p:anim>
                                    <p:anim calcmode="lin" valueType="num">
                                      <p:cBhvr>
                                        <p:cTn id="8" dur="500" fill="hold"/>
                                        <p:tgtEl>
                                          <p:spTgt spid="53"/>
                                        </p:tgtEl>
                                        <p:attrNameLst>
                                          <p:attrName>ppt_h</p:attrName>
                                        </p:attrNameLst>
                                      </p:cBhvr>
                                      <p:tavLst>
                                        <p:tav tm="0">
                                          <p:val>
                                            <p:fltVal val="0"/>
                                          </p:val>
                                        </p:tav>
                                        <p:tav tm="100000">
                                          <p:val>
                                            <p:strVal val="#ppt_h"/>
                                          </p:val>
                                        </p:tav>
                                      </p:tavLst>
                                    </p:anim>
                                    <p:anim calcmode="lin" valueType="num">
                                      <p:cBhvr>
                                        <p:cTn id="9" dur="500" fill="hold"/>
                                        <p:tgtEl>
                                          <p:spTgt spid="53"/>
                                        </p:tgtEl>
                                        <p:attrNameLst>
                                          <p:attrName>style.rotation</p:attrName>
                                        </p:attrNameLst>
                                      </p:cBhvr>
                                      <p:tavLst>
                                        <p:tav tm="0">
                                          <p:val>
                                            <p:fltVal val="360"/>
                                          </p:val>
                                        </p:tav>
                                        <p:tav tm="100000">
                                          <p:val>
                                            <p:fltVal val="0"/>
                                          </p:val>
                                        </p:tav>
                                      </p:tavLst>
                                    </p:anim>
                                    <p:animEffect transition="in" filter="fade">
                                      <p:cBhvr>
                                        <p:cTn id="10" dur="500"/>
                                        <p:tgtEl>
                                          <p:spTgt spid="53"/>
                                        </p:tgtEl>
                                      </p:cBhvr>
                                    </p:animEffect>
                                  </p:childTnLst>
                                </p:cTn>
                              </p:par>
                            </p:childTnLst>
                          </p:cTn>
                        </p:par>
                        <p:par>
                          <p:cTn id="11" fill="hold">
                            <p:stCondLst>
                              <p:cond delay="500"/>
                            </p:stCondLst>
                            <p:childTnLst>
                              <p:par>
                                <p:cTn id="12" presetID="1" presetClass="entr" presetSubtype="0" fill="hold" grpId="0" nodeType="afterEffect">
                                  <p:stCondLst>
                                    <p:cond delay="0"/>
                                  </p:stCondLst>
                                  <p:iterate type="lt">
                                    <p:tmAbs val="100"/>
                                  </p:iterate>
                                  <p:childTnLst>
                                    <p:set>
                                      <p:cBhvr>
                                        <p:cTn id="13" dur="1" fill="hold">
                                          <p:stCondLst>
                                            <p:cond delay="0"/>
                                          </p:stCondLst>
                                        </p:cTn>
                                        <p:tgtEl>
                                          <p:spTgt spid="56"/>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49" presetClass="entr" presetSubtype="0" decel="100000" fill="hold" grpId="0" nodeType="clickEffect">
                                  <p:stCondLst>
                                    <p:cond delay="0"/>
                                  </p:stCondLst>
                                  <p:childTnLst>
                                    <p:set>
                                      <p:cBhvr>
                                        <p:cTn id="17" dur="1" fill="hold">
                                          <p:stCondLst>
                                            <p:cond delay="0"/>
                                          </p:stCondLst>
                                        </p:cTn>
                                        <p:tgtEl>
                                          <p:spTgt spid="57"/>
                                        </p:tgtEl>
                                        <p:attrNameLst>
                                          <p:attrName>style.visibility</p:attrName>
                                        </p:attrNameLst>
                                      </p:cBhvr>
                                      <p:to>
                                        <p:strVal val="visible"/>
                                      </p:to>
                                    </p:set>
                                    <p:anim calcmode="lin" valueType="num">
                                      <p:cBhvr>
                                        <p:cTn id="18" dur="500" fill="hold"/>
                                        <p:tgtEl>
                                          <p:spTgt spid="57"/>
                                        </p:tgtEl>
                                        <p:attrNameLst>
                                          <p:attrName>ppt_w</p:attrName>
                                        </p:attrNameLst>
                                      </p:cBhvr>
                                      <p:tavLst>
                                        <p:tav tm="0">
                                          <p:val>
                                            <p:fltVal val="0"/>
                                          </p:val>
                                        </p:tav>
                                        <p:tav tm="100000">
                                          <p:val>
                                            <p:strVal val="#ppt_w"/>
                                          </p:val>
                                        </p:tav>
                                      </p:tavLst>
                                    </p:anim>
                                    <p:anim calcmode="lin" valueType="num">
                                      <p:cBhvr>
                                        <p:cTn id="19" dur="500" fill="hold"/>
                                        <p:tgtEl>
                                          <p:spTgt spid="57"/>
                                        </p:tgtEl>
                                        <p:attrNameLst>
                                          <p:attrName>ppt_h</p:attrName>
                                        </p:attrNameLst>
                                      </p:cBhvr>
                                      <p:tavLst>
                                        <p:tav tm="0">
                                          <p:val>
                                            <p:fltVal val="0"/>
                                          </p:val>
                                        </p:tav>
                                        <p:tav tm="100000">
                                          <p:val>
                                            <p:strVal val="#ppt_h"/>
                                          </p:val>
                                        </p:tav>
                                      </p:tavLst>
                                    </p:anim>
                                    <p:anim calcmode="lin" valueType="num">
                                      <p:cBhvr>
                                        <p:cTn id="20" dur="500" fill="hold"/>
                                        <p:tgtEl>
                                          <p:spTgt spid="57"/>
                                        </p:tgtEl>
                                        <p:attrNameLst>
                                          <p:attrName>style.rotation</p:attrName>
                                        </p:attrNameLst>
                                      </p:cBhvr>
                                      <p:tavLst>
                                        <p:tav tm="0">
                                          <p:val>
                                            <p:fltVal val="360"/>
                                          </p:val>
                                        </p:tav>
                                        <p:tav tm="100000">
                                          <p:val>
                                            <p:fltVal val="0"/>
                                          </p:val>
                                        </p:tav>
                                      </p:tavLst>
                                    </p:anim>
                                    <p:animEffect transition="in" filter="fade">
                                      <p:cBhvr>
                                        <p:cTn id="21" dur="500"/>
                                        <p:tgtEl>
                                          <p:spTgt spid="57"/>
                                        </p:tgtEl>
                                      </p:cBhvr>
                                    </p:animEffect>
                                  </p:childTnLst>
                                </p:cTn>
                              </p:par>
                            </p:childTnLst>
                          </p:cTn>
                        </p:par>
                        <p:par>
                          <p:cTn id="22" fill="hold">
                            <p:stCondLst>
                              <p:cond delay="500"/>
                            </p:stCondLst>
                            <p:childTnLst>
                              <p:par>
                                <p:cTn id="23" presetID="1" presetClass="entr" presetSubtype="0" fill="hold" grpId="0" nodeType="afterEffect">
                                  <p:stCondLst>
                                    <p:cond delay="0"/>
                                  </p:stCondLst>
                                  <p:iterate type="lt">
                                    <p:tmAbs val="100"/>
                                  </p:iterate>
                                  <p:childTnLst>
                                    <p:set>
                                      <p:cBhvr>
                                        <p:cTn id="24" dur="1" fill="hold">
                                          <p:stCondLst>
                                            <p:cond delay="0"/>
                                          </p:stCondLst>
                                        </p:cTn>
                                        <p:tgtEl>
                                          <p:spTgt spid="8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49" presetClass="entr" presetSubtype="0" decel="100000" fill="hold" grpId="0" nodeType="clickEffect">
                                  <p:stCondLst>
                                    <p:cond delay="0"/>
                                  </p:stCondLst>
                                  <p:childTnLst>
                                    <p:set>
                                      <p:cBhvr>
                                        <p:cTn id="28" dur="1" fill="hold">
                                          <p:stCondLst>
                                            <p:cond delay="0"/>
                                          </p:stCondLst>
                                        </p:cTn>
                                        <p:tgtEl>
                                          <p:spTgt spid="82"/>
                                        </p:tgtEl>
                                        <p:attrNameLst>
                                          <p:attrName>style.visibility</p:attrName>
                                        </p:attrNameLst>
                                      </p:cBhvr>
                                      <p:to>
                                        <p:strVal val="visible"/>
                                      </p:to>
                                    </p:set>
                                    <p:anim calcmode="lin" valueType="num">
                                      <p:cBhvr>
                                        <p:cTn id="29" dur="500" fill="hold"/>
                                        <p:tgtEl>
                                          <p:spTgt spid="82"/>
                                        </p:tgtEl>
                                        <p:attrNameLst>
                                          <p:attrName>ppt_w</p:attrName>
                                        </p:attrNameLst>
                                      </p:cBhvr>
                                      <p:tavLst>
                                        <p:tav tm="0">
                                          <p:val>
                                            <p:fltVal val="0"/>
                                          </p:val>
                                        </p:tav>
                                        <p:tav tm="100000">
                                          <p:val>
                                            <p:strVal val="#ppt_w"/>
                                          </p:val>
                                        </p:tav>
                                      </p:tavLst>
                                    </p:anim>
                                    <p:anim calcmode="lin" valueType="num">
                                      <p:cBhvr>
                                        <p:cTn id="30" dur="500" fill="hold"/>
                                        <p:tgtEl>
                                          <p:spTgt spid="82"/>
                                        </p:tgtEl>
                                        <p:attrNameLst>
                                          <p:attrName>ppt_h</p:attrName>
                                        </p:attrNameLst>
                                      </p:cBhvr>
                                      <p:tavLst>
                                        <p:tav tm="0">
                                          <p:val>
                                            <p:fltVal val="0"/>
                                          </p:val>
                                        </p:tav>
                                        <p:tav tm="100000">
                                          <p:val>
                                            <p:strVal val="#ppt_h"/>
                                          </p:val>
                                        </p:tav>
                                      </p:tavLst>
                                    </p:anim>
                                    <p:anim calcmode="lin" valueType="num">
                                      <p:cBhvr>
                                        <p:cTn id="31" dur="500" fill="hold"/>
                                        <p:tgtEl>
                                          <p:spTgt spid="82"/>
                                        </p:tgtEl>
                                        <p:attrNameLst>
                                          <p:attrName>style.rotation</p:attrName>
                                        </p:attrNameLst>
                                      </p:cBhvr>
                                      <p:tavLst>
                                        <p:tav tm="0">
                                          <p:val>
                                            <p:fltVal val="360"/>
                                          </p:val>
                                        </p:tav>
                                        <p:tav tm="100000">
                                          <p:val>
                                            <p:fltVal val="0"/>
                                          </p:val>
                                        </p:tav>
                                      </p:tavLst>
                                    </p:anim>
                                    <p:animEffect transition="in" filter="fade">
                                      <p:cBhvr>
                                        <p:cTn id="32" dur="500"/>
                                        <p:tgtEl>
                                          <p:spTgt spid="82"/>
                                        </p:tgtEl>
                                      </p:cBhvr>
                                    </p:animEffect>
                                  </p:childTnLst>
                                </p:cTn>
                              </p:par>
                            </p:childTnLst>
                          </p:cTn>
                        </p:par>
                        <p:par>
                          <p:cTn id="33" fill="hold">
                            <p:stCondLst>
                              <p:cond delay="500"/>
                            </p:stCondLst>
                            <p:childTnLst>
                              <p:par>
                                <p:cTn id="34" presetID="1" presetClass="entr" presetSubtype="0" fill="hold" grpId="0" nodeType="afterEffect">
                                  <p:stCondLst>
                                    <p:cond delay="0"/>
                                  </p:stCondLst>
                                  <p:iterate type="lt">
                                    <p:tmAbs val="100"/>
                                  </p:iterate>
                                  <p:childTnLst>
                                    <p:set>
                                      <p:cBhvr>
                                        <p:cTn id="35" dur="1" fill="hold">
                                          <p:stCondLst>
                                            <p:cond delay="0"/>
                                          </p:stCondLst>
                                        </p:cTn>
                                        <p:tgtEl>
                                          <p:spTgt spid="83"/>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49" presetClass="entr" presetSubtype="0" decel="100000" fill="hold" grpId="0" nodeType="clickEffect">
                                  <p:stCondLst>
                                    <p:cond delay="0"/>
                                  </p:stCondLst>
                                  <p:childTnLst>
                                    <p:set>
                                      <p:cBhvr>
                                        <p:cTn id="39" dur="1" fill="hold">
                                          <p:stCondLst>
                                            <p:cond delay="0"/>
                                          </p:stCondLst>
                                        </p:cTn>
                                        <p:tgtEl>
                                          <p:spTgt spid="84"/>
                                        </p:tgtEl>
                                        <p:attrNameLst>
                                          <p:attrName>style.visibility</p:attrName>
                                        </p:attrNameLst>
                                      </p:cBhvr>
                                      <p:to>
                                        <p:strVal val="visible"/>
                                      </p:to>
                                    </p:set>
                                    <p:anim calcmode="lin" valueType="num">
                                      <p:cBhvr>
                                        <p:cTn id="40" dur="500" fill="hold"/>
                                        <p:tgtEl>
                                          <p:spTgt spid="84"/>
                                        </p:tgtEl>
                                        <p:attrNameLst>
                                          <p:attrName>ppt_w</p:attrName>
                                        </p:attrNameLst>
                                      </p:cBhvr>
                                      <p:tavLst>
                                        <p:tav tm="0">
                                          <p:val>
                                            <p:fltVal val="0"/>
                                          </p:val>
                                        </p:tav>
                                        <p:tav tm="100000">
                                          <p:val>
                                            <p:strVal val="#ppt_w"/>
                                          </p:val>
                                        </p:tav>
                                      </p:tavLst>
                                    </p:anim>
                                    <p:anim calcmode="lin" valueType="num">
                                      <p:cBhvr>
                                        <p:cTn id="41" dur="500" fill="hold"/>
                                        <p:tgtEl>
                                          <p:spTgt spid="84"/>
                                        </p:tgtEl>
                                        <p:attrNameLst>
                                          <p:attrName>ppt_h</p:attrName>
                                        </p:attrNameLst>
                                      </p:cBhvr>
                                      <p:tavLst>
                                        <p:tav tm="0">
                                          <p:val>
                                            <p:fltVal val="0"/>
                                          </p:val>
                                        </p:tav>
                                        <p:tav tm="100000">
                                          <p:val>
                                            <p:strVal val="#ppt_h"/>
                                          </p:val>
                                        </p:tav>
                                      </p:tavLst>
                                    </p:anim>
                                    <p:anim calcmode="lin" valueType="num">
                                      <p:cBhvr>
                                        <p:cTn id="42" dur="500" fill="hold"/>
                                        <p:tgtEl>
                                          <p:spTgt spid="84"/>
                                        </p:tgtEl>
                                        <p:attrNameLst>
                                          <p:attrName>style.rotation</p:attrName>
                                        </p:attrNameLst>
                                      </p:cBhvr>
                                      <p:tavLst>
                                        <p:tav tm="0">
                                          <p:val>
                                            <p:fltVal val="360"/>
                                          </p:val>
                                        </p:tav>
                                        <p:tav tm="100000">
                                          <p:val>
                                            <p:fltVal val="0"/>
                                          </p:val>
                                        </p:tav>
                                      </p:tavLst>
                                    </p:anim>
                                    <p:animEffect transition="in" filter="fade">
                                      <p:cBhvr>
                                        <p:cTn id="43" dur="500"/>
                                        <p:tgtEl>
                                          <p:spTgt spid="84"/>
                                        </p:tgtEl>
                                      </p:cBhvr>
                                    </p:animEffect>
                                  </p:childTnLst>
                                </p:cTn>
                              </p:par>
                            </p:childTnLst>
                          </p:cTn>
                        </p:par>
                        <p:par>
                          <p:cTn id="44" fill="hold">
                            <p:stCondLst>
                              <p:cond delay="500"/>
                            </p:stCondLst>
                            <p:childTnLst>
                              <p:par>
                                <p:cTn id="45" presetID="1" presetClass="entr" presetSubtype="0" fill="hold" grpId="0" nodeType="afterEffect">
                                  <p:stCondLst>
                                    <p:cond delay="0"/>
                                  </p:stCondLst>
                                  <p:iterate type="lt">
                                    <p:tmAbs val="100"/>
                                  </p:iterate>
                                  <p:childTnLst>
                                    <p:set>
                                      <p:cBhvr>
                                        <p:cTn id="46" dur="1" fill="hold">
                                          <p:stCondLst>
                                            <p:cond delay="0"/>
                                          </p:stCondLst>
                                        </p:cTn>
                                        <p:tgtEl>
                                          <p:spTgt spid="8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49" presetClass="entr" presetSubtype="0" decel="100000" fill="hold" grpId="0" nodeType="clickEffect">
                                  <p:stCondLst>
                                    <p:cond delay="0"/>
                                  </p:stCondLst>
                                  <p:childTnLst>
                                    <p:set>
                                      <p:cBhvr>
                                        <p:cTn id="50" dur="1" fill="hold">
                                          <p:stCondLst>
                                            <p:cond delay="0"/>
                                          </p:stCondLst>
                                        </p:cTn>
                                        <p:tgtEl>
                                          <p:spTgt spid="94"/>
                                        </p:tgtEl>
                                        <p:attrNameLst>
                                          <p:attrName>style.visibility</p:attrName>
                                        </p:attrNameLst>
                                      </p:cBhvr>
                                      <p:to>
                                        <p:strVal val="visible"/>
                                      </p:to>
                                    </p:set>
                                    <p:anim calcmode="lin" valueType="num">
                                      <p:cBhvr>
                                        <p:cTn id="51" dur="500" fill="hold"/>
                                        <p:tgtEl>
                                          <p:spTgt spid="94"/>
                                        </p:tgtEl>
                                        <p:attrNameLst>
                                          <p:attrName>ppt_w</p:attrName>
                                        </p:attrNameLst>
                                      </p:cBhvr>
                                      <p:tavLst>
                                        <p:tav tm="0">
                                          <p:val>
                                            <p:fltVal val="0"/>
                                          </p:val>
                                        </p:tav>
                                        <p:tav tm="100000">
                                          <p:val>
                                            <p:strVal val="#ppt_w"/>
                                          </p:val>
                                        </p:tav>
                                      </p:tavLst>
                                    </p:anim>
                                    <p:anim calcmode="lin" valueType="num">
                                      <p:cBhvr>
                                        <p:cTn id="52" dur="500" fill="hold"/>
                                        <p:tgtEl>
                                          <p:spTgt spid="94"/>
                                        </p:tgtEl>
                                        <p:attrNameLst>
                                          <p:attrName>ppt_h</p:attrName>
                                        </p:attrNameLst>
                                      </p:cBhvr>
                                      <p:tavLst>
                                        <p:tav tm="0">
                                          <p:val>
                                            <p:fltVal val="0"/>
                                          </p:val>
                                        </p:tav>
                                        <p:tav tm="100000">
                                          <p:val>
                                            <p:strVal val="#ppt_h"/>
                                          </p:val>
                                        </p:tav>
                                      </p:tavLst>
                                    </p:anim>
                                    <p:anim calcmode="lin" valueType="num">
                                      <p:cBhvr>
                                        <p:cTn id="53" dur="500" fill="hold"/>
                                        <p:tgtEl>
                                          <p:spTgt spid="94"/>
                                        </p:tgtEl>
                                        <p:attrNameLst>
                                          <p:attrName>style.rotation</p:attrName>
                                        </p:attrNameLst>
                                      </p:cBhvr>
                                      <p:tavLst>
                                        <p:tav tm="0">
                                          <p:val>
                                            <p:fltVal val="360"/>
                                          </p:val>
                                        </p:tav>
                                        <p:tav tm="100000">
                                          <p:val>
                                            <p:fltVal val="0"/>
                                          </p:val>
                                        </p:tav>
                                      </p:tavLst>
                                    </p:anim>
                                    <p:animEffect transition="in" filter="fade">
                                      <p:cBhvr>
                                        <p:cTn id="54" dur="500"/>
                                        <p:tgtEl>
                                          <p:spTgt spid="94"/>
                                        </p:tgtEl>
                                      </p:cBhvr>
                                    </p:animEffect>
                                  </p:childTnLst>
                                </p:cTn>
                              </p:par>
                            </p:childTnLst>
                          </p:cTn>
                        </p:par>
                        <p:par>
                          <p:cTn id="55" fill="hold">
                            <p:stCondLst>
                              <p:cond delay="500"/>
                            </p:stCondLst>
                            <p:childTnLst>
                              <p:par>
                                <p:cTn id="56" presetID="1" presetClass="entr" presetSubtype="0" fill="hold" grpId="0" nodeType="afterEffect">
                                  <p:stCondLst>
                                    <p:cond delay="0"/>
                                  </p:stCondLst>
                                  <p:iterate type="lt">
                                    <p:tmAbs val="100"/>
                                  </p:iterate>
                                  <p:childTnLst>
                                    <p:set>
                                      <p:cBhvr>
                                        <p:cTn id="57" dur="1" fill="hold">
                                          <p:stCondLst>
                                            <p:cond delay="0"/>
                                          </p:stCondLst>
                                        </p:cTn>
                                        <p:tgtEl>
                                          <p:spTgt spid="95"/>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49" presetClass="entr" presetSubtype="0" decel="100000" fill="hold" grpId="0" nodeType="clickEffect">
                                  <p:stCondLst>
                                    <p:cond delay="0"/>
                                  </p:stCondLst>
                                  <p:childTnLst>
                                    <p:set>
                                      <p:cBhvr>
                                        <p:cTn id="61" dur="1" fill="hold">
                                          <p:stCondLst>
                                            <p:cond delay="0"/>
                                          </p:stCondLst>
                                        </p:cTn>
                                        <p:tgtEl>
                                          <p:spTgt spid="98"/>
                                        </p:tgtEl>
                                        <p:attrNameLst>
                                          <p:attrName>style.visibility</p:attrName>
                                        </p:attrNameLst>
                                      </p:cBhvr>
                                      <p:to>
                                        <p:strVal val="visible"/>
                                      </p:to>
                                    </p:set>
                                    <p:anim calcmode="lin" valueType="num">
                                      <p:cBhvr>
                                        <p:cTn id="62" dur="500" fill="hold"/>
                                        <p:tgtEl>
                                          <p:spTgt spid="98"/>
                                        </p:tgtEl>
                                        <p:attrNameLst>
                                          <p:attrName>ppt_w</p:attrName>
                                        </p:attrNameLst>
                                      </p:cBhvr>
                                      <p:tavLst>
                                        <p:tav tm="0">
                                          <p:val>
                                            <p:fltVal val="0"/>
                                          </p:val>
                                        </p:tav>
                                        <p:tav tm="100000">
                                          <p:val>
                                            <p:strVal val="#ppt_w"/>
                                          </p:val>
                                        </p:tav>
                                      </p:tavLst>
                                    </p:anim>
                                    <p:anim calcmode="lin" valueType="num">
                                      <p:cBhvr>
                                        <p:cTn id="63" dur="500" fill="hold"/>
                                        <p:tgtEl>
                                          <p:spTgt spid="98"/>
                                        </p:tgtEl>
                                        <p:attrNameLst>
                                          <p:attrName>ppt_h</p:attrName>
                                        </p:attrNameLst>
                                      </p:cBhvr>
                                      <p:tavLst>
                                        <p:tav tm="0">
                                          <p:val>
                                            <p:fltVal val="0"/>
                                          </p:val>
                                        </p:tav>
                                        <p:tav tm="100000">
                                          <p:val>
                                            <p:strVal val="#ppt_h"/>
                                          </p:val>
                                        </p:tav>
                                      </p:tavLst>
                                    </p:anim>
                                    <p:anim calcmode="lin" valueType="num">
                                      <p:cBhvr>
                                        <p:cTn id="64" dur="500" fill="hold"/>
                                        <p:tgtEl>
                                          <p:spTgt spid="98"/>
                                        </p:tgtEl>
                                        <p:attrNameLst>
                                          <p:attrName>style.rotation</p:attrName>
                                        </p:attrNameLst>
                                      </p:cBhvr>
                                      <p:tavLst>
                                        <p:tav tm="0">
                                          <p:val>
                                            <p:fltVal val="360"/>
                                          </p:val>
                                        </p:tav>
                                        <p:tav tm="100000">
                                          <p:val>
                                            <p:fltVal val="0"/>
                                          </p:val>
                                        </p:tav>
                                      </p:tavLst>
                                    </p:anim>
                                    <p:animEffect transition="in" filter="fade">
                                      <p:cBhvr>
                                        <p:cTn id="65" dur="500"/>
                                        <p:tgtEl>
                                          <p:spTgt spid="98"/>
                                        </p:tgtEl>
                                      </p:cBhvr>
                                    </p:animEffect>
                                  </p:childTnLst>
                                </p:cTn>
                              </p:par>
                            </p:childTnLst>
                          </p:cTn>
                        </p:par>
                        <p:par>
                          <p:cTn id="66" fill="hold">
                            <p:stCondLst>
                              <p:cond delay="500"/>
                            </p:stCondLst>
                            <p:childTnLst>
                              <p:par>
                                <p:cTn id="67" presetID="1" presetClass="entr" presetSubtype="0" fill="hold" grpId="0" nodeType="afterEffect">
                                  <p:stCondLst>
                                    <p:cond delay="0"/>
                                  </p:stCondLst>
                                  <p:iterate type="lt">
                                    <p:tmAbs val="100"/>
                                  </p:iterate>
                                  <p:childTnLst>
                                    <p:set>
                                      <p:cBhvr>
                                        <p:cTn id="68" dur="1" fill="hold">
                                          <p:stCondLst>
                                            <p:cond delay="0"/>
                                          </p:stCondLst>
                                        </p:cTn>
                                        <p:tgtEl>
                                          <p:spTgt spid="99"/>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49" presetClass="entr" presetSubtype="0" decel="100000" fill="hold" grpId="0" nodeType="clickEffect">
                                  <p:stCondLst>
                                    <p:cond delay="0"/>
                                  </p:stCondLst>
                                  <p:childTnLst>
                                    <p:set>
                                      <p:cBhvr>
                                        <p:cTn id="72" dur="1" fill="hold">
                                          <p:stCondLst>
                                            <p:cond delay="0"/>
                                          </p:stCondLst>
                                        </p:cTn>
                                        <p:tgtEl>
                                          <p:spTgt spid="100"/>
                                        </p:tgtEl>
                                        <p:attrNameLst>
                                          <p:attrName>style.visibility</p:attrName>
                                        </p:attrNameLst>
                                      </p:cBhvr>
                                      <p:to>
                                        <p:strVal val="visible"/>
                                      </p:to>
                                    </p:set>
                                    <p:anim calcmode="lin" valueType="num">
                                      <p:cBhvr>
                                        <p:cTn id="73" dur="500" fill="hold"/>
                                        <p:tgtEl>
                                          <p:spTgt spid="100"/>
                                        </p:tgtEl>
                                        <p:attrNameLst>
                                          <p:attrName>ppt_w</p:attrName>
                                        </p:attrNameLst>
                                      </p:cBhvr>
                                      <p:tavLst>
                                        <p:tav tm="0">
                                          <p:val>
                                            <p:fltVal val="0"/>
                                          </p:val>
                                        </p:tav>
                                        <p:tav tm="100000">
                                          <p:val>
                                            <p:strVal val="#ppt_w"/>
                                          </p:val>
                                        </p:tav>
                                      </p:tavLst>
                                    </p:anim>
                                    <p:anim calcmode="lin" valueType="num">
                                      <p:cBhvr>
                                        <p:cTn id="74" dur="500" fill="hold"/>
                                        <p:tgtEl>
                                          <p:spTgt spid="100"/>
                                        </p:tgtEl>
                                        <p:attrNameLst>
                                          <p:attrName>ppt_h</p:attrName>
                                        </p:attrNameLst>
                                      </p:cBhvr>
                                      <p:tavLst>
                                        <p:tav tm="0">
                                          <p:val>
                                            <p:fltVal val="0"/>
                                          </p:val>
                                        </p:tav>
                                        <p:tav tm="100000">
                                          <p:val>
                                            <p:strVal val="#ppt_h"/>
                                          </p:val>
                                        </p:tav>
                                      </p:tavLst>
                                    </p:anim>
                                    <p:anim calcmode="lin" valueType="num">
                                      <p:cBhvr>
                                        <p:cTn id="75" dur="500" fill="hold"/>
                                        <p:tgtEl>
                                          <p:spTgt spid="100"/>
                                        </p:tgtEl>
                                        <p:attrNameLst>
                                          <p:attrName>style.rotation</p:attrName>
                                        </p:attrNameLst>
                                      </p:cBhvr>
                                      <p:tavLst>
                                        <p:tav tm="0">
                                          <p:val>
                                            <p:fltVal val="360"/>
                                          </p:val>
                                        </p:tav>
                                        <p:tav tm="100000">
                                          <p:val>
                                            <p:fltVal val="0"/>
                                          </p:val>
                                        </p:tav>
                                      </p:tavLst>
                                    </p:anim>
                                    <p:animEffect transition="in" filter="fade">
                                      <p:cBhvr>
                                        <p:cTn id="76" dur="500"/>
                                        <p:tgtEl>
                                          <p:spTgt spid="100"/>
                                        </p:tgtEl>
                                      </p:cBhvr>
                                    </p:animEffect>
                                  </p:childTnLst>
                                </p:cTn>
                              </p:par>
                            </p:childTnLst>
                          </p:cTn>
                        </p:par>
                        <p:par>
                          <p:cTn id="77" fill="hold">
                            <p:stCondLst>
                              <p:cond delay="500"/>
                            </p:stCondLst>
                            <p:childTnLst>
                              <p:par>
                                <p:cTn id="78" presetID="1" presetClass="entr" presetSubtype="0" fill="hold" grpId="0" nodeType="afterEffect">
                                  <p:stCondLst>
                                    <p:cond delay="0"/>
                                  </p:stCondLst>
                                  <p:iterate type="lt">
                                    <p:tmAbs val="100"/>
                                  </p:iterate>
                                  <p:childTnLst>
                                    <p:set>
                                      <p:cBhvr>
                                        <p:cTn id="79" dur="1" fill="hold">
                                          <p:stCondLst>
                                            <p:cond delay="0"/>
                                          </p:stCondLst>
                                        </p:cTn>
                                        <p:tgtEl>
                                          <p:spTgt spid="10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bldLvl="0" animBg="1"/>
      <p:bldP spid="56" grpId="0"/>
      <p:bldP spid="57" grpId="0" bldLvl="0" animBg="1"/>
      <p:bldP spid="81" grpId="0"/>
      <p:bldP spid="82" grpId="0" bldLvl="0" animBg="1"/>
      <p:bldP spid="83" grpId="0"/>
      <p:bldP spid="84" grpId="0" bldLvl="0" animBg="1"/>
      <p:bldP spid="85" grpId="0"/>
      <p:bldP spid="94" grpId="0" bldLvl="0" animBg="1"/>
      <p:bldP spid="95" grpId="0"/>
      <p:bldP spid="98" grpId="0" bldLvl="0" animBg="1"/>
      <p:bldP spid="99" grpId="0"/>
      <p:bldP spid="100" grpId="0" bldLvl="0" animBg="1"/>
      <p:bldP spid="101"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985722" y="1188116"/>
            <a:ext cx="6243793" cy="4391394"/>
            <a:chOff x="2985722" y="1188116"/>
            <a:chExt cx="6243793" cy="4391394"/>
          </a:xfrm>
        </p:grpSpPr>
        <p:sp>
          <p:nvSpPr>
            <p:cNvPr id="12" name="íşlïḍè"/>
            <p:cNvSpPr txBox="1"/>
            <p:nvPr/>
          </p:nvSpPr>
          <p:spPr>
            <a:xfrm>
              <a:off x="3965618" y="1188116"/>
              <a:ext cx="4287076" cy="419100"/>
            </a:xfrm>
            <a:prstGeom prst="rect">
              <a:avLst/>
            </a:prstGeom>
            <a:noFill/>
          </p:spPr>
          <p:txBody>
            <a:bodyPr wrap="square" lIns="91440" tIns="45720" rIns="91440" bIns="45720" anchor="ctr">
              <a:noAutofit/>
            </a:bodyPr>
            <a:lstStyle/>
            <a:p>
              <a:pPr algn="ctr"/>
              <a:r>
                <a:rPr lang="en-US" altLang="zh-CN" sz="2400" b="1" dirty="0"/>
                <a:t>1.6 </a:t>
              </a:r>
              <a:r>
                <a:rPr lang="zh-CN" altLang="en-US" sz="2400" b="1" dirty="0"/>
                <a:t>计算机网络体系结构</a:t>
              </a:r>
              <a:endParaRPr lang="en-US" altLang="zh-CN" sz="2400" b="1" dirty="0"/>
            </a:p>
          </p:txBody>
        </p:sp>
        <p:grpSp>
          <p:nvGrpSpPr>
            <p:cNvPr id="6" name="组合 5"/>
            <p:cNvGrpSpPr/>
            <p:nvPr/>
          </p:nvGrpSpPr>
          <p:grpSpPr>
            <a:xfrm>
              <a:off x="2985722" y="2010058"/>
              <a:ext cx="6243793" cy="595554"/>
              <a:chOff x="1183243" y="2200834"/>
              <a:chExt cx="6243793" cy="595554"/>
            </a:xfrm>
          </p:grpSpPr>
          <p:sp>
            <p:nvSpPr>
              <p:cNvPr id="5" name="平行四边形 4"/>
              <p:cNvSpPr/>
              <p:nvPr/>
            </p:nvSpPr>
            <p:spPr>
              <a:xfrm>
                <a:off x="1183243" y="2200834"/>
                <a:ext cx="828092" cy="595554"/>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latin typeface="Impact" panose="020B0806030902050204" pitchFamily="34" charset="0"/>
                  </a:rPr>
                  <a:t>01</a:t>
                </a:r>
                <a:endParaRPr lang="zh-CN" altLang="en-US" sz="2800" dirty="0">
                  <a:latin typeface="Impact" panose="020B0806030902050204" pitchFamily="34" charset="0"/>
                </a:endParaRPr>
              </a:p>
            </p:txBody>
          </p:sp>
          <p:sp>
            <p:nvSpPr>
              <p:cNvPr id="25" name="平行四边形 24"/>
              <p:cNvSpPr/>
              <p:nvPr/>
            </p:nvSpPr>
            <p:spPr>
              <a:xfrm>
                <a:off x="1858679" y="2200834"/>
                <a:ext cx="5568357" cy="595554"/>
              </a:xfrm>
              <a:prstGeom prst="parallelogram">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200" b="1" dirty="0">
                    <a:solidFill>
                      <a:schemeClr val="tx1"/>
                    </a:solidFill>
                    <a:latin typeface="Impact" panose="020B0806030902050204" pitchFamily="34" charset="0"/>
                  </a:rPr>
                  <a:t>常见的三种计算机网络体系结构</a:t>
                </a:r>
                <a:endParaRPr lang="zh-CN" altLang="en-US" sz="2200" b="1" dirty="0">
                  <a:solidFill>
                    <a:schemeClr val="tx1"/>
                  </a:solidFill>
                  <a:latin typeface="Impact" panose="020B0806030902050204" pitchFamily="34" charset="0"/>
                </a:endParaRPr>
              </a:p>
            </p:txBody>
          </p:sp>
        </p:grpSp>
        <p:grpSp>
          <p:nvGrpSpPr>
            <p:cNvPr id="32" name="组合 31"/>
            <p:cNvGrpSpPr/>
            <p:nvPr/>
          </p:nvGrpSpPr>
          <p:grpSpPr>
            <a:xfrm>
              <a:off x="2985722" y="3001357"/>
              <a:ext cx="6243793" cy="595554"/>
              <a:chOff x="1183242" y="3390006"/>
              <a:chExt cx="5900079" cy="595554"/>
            </a:xfrm>
          </p:grpSpPr>
          <p:sp>
            <p:nvSpPr>
              <p:cNvPr id="27" name="平行四边形 26"/>
              <p:cNvSpPr/>
              <p:nvPr/>
            </p:nvSpPr>
            <p:spPr>
              <a:xfrm>
                <a:off x="1183242" y="3390006"/>
                <a:ext cx="828092" cy="595554"/>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latin typeface="Impact" panose="020B0806030902050204" pitchFamily="34" charset="0"/>
                  </a:rPr>
                  <a:t>02</a:t>
                </a:r>
                <a:endParaRPr lang="zh-CN" altLang="en-US" sz="2800" dirty="0">
                  <a:latin typeface="Impact" panose="020B0806030902050204" pitchFamily="34" charset="0"/>
                </a:endParaRPr>
              </a:p>
            </p:txBody>
          </p:sp>
          <p:sp>
            <p:nvSpPr>
              <p:cNvPr id="28" name="平行四边形 27"/>
              <p:cNvSpPr/>
              <p:nvPr/>
            </p:nvSpPr>
            <p:spPr>
              <a:xfrm>
                <a:off x="1858679" y="3390006"/>
                <a:ext cx="5224642" cy="595554"/>
              </a:xfrm>
              <a:prstGeom prst="parallelogram">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200" b="1" dirty="0">
                    <a:solidFill>
                      <a:schemeClr val="tx1"/>
                    </a:solidFill>
                    <a:latin typeface="Impact" panose="020B0806030902050204" pitchFamily="34" charset="0"/>
                  </a:rPr>
                  <a:t>计算机网络体系结构分层的必要性</a:t>
                </a:r>
                <a:endParaRPr lang="zh-CN" altLang="en-US" sz="2200" b="1" dirty="0">
                  <a:solidFill>
                    <a:schemeClr val="tx1"/>
                  </a:solidFill>
                  <a:latin typeface="Impact" panose="020B0806030902050204" pitchFamily="34" charset="0"/>
                </a:endParaRPr>
              </a:p>
            </p:txBody>
          </p:sp>
        </p:grpSp>
        <p:grpSp>
          <p:nvGrpSpPr>
            <p:cNvPr id="29" name="组合 28"/>
            <p:cNvGrpSpPr/>
            <p:nvPr/>
          </p:nvGrpSpPr>
          <p:grpSpPr>
            <a:xfrm>
              <a:off x="2985722" y="3992656"/>
              <a:ext cx="6243793" cy="595554"/>
              <a:chOff x="1183243" y="2200834"/>
              <a:chExt cx="5900079" cy="595554"/>
            </a:xfrm>
          </p:grpSpPr>
          <p:sp>
            <p:nvSpPr>
              <p:cNvPr id="30" name="平行四边形 29"/>
              <p:cNvSpPr/>
              <p:nvPr/>
            </p:nvSpPr>
            <p:spPr>
              <a:xfrm>
                <a:off x="1183243" y="2200834"/>
                <a:ext cx="828092" cy="595554"/>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latin typeface="Impact" panose="020B0806030902050204" pitchFamily="34" charset="0"/>
                  </a:rPr>
                  <a:t>03</a:t>
                </a:r>
                <a:endParaRPr lang="zh-CN" altLang="en-US" sz="2800" dirty="0">
                  <a:latin typeface="Impact" panose="020B0806030902050204" pitchFamily="34" charset="0"/>
                </a:endParaRPr>
              </a:p>
            </p:txBody>
          </p:sp>
          <p:sp>
            <p:nvSpPr>
              <p:cNvPr id="31" name="平行四边形 30"/>
              <p:cNvSpPr/>
              <p:nvPr/>
            </p:nvSpPr>
            <p:spPr>
              <a:xfrm>
                <a:off x="1858680" y="2200834"/>
                <a:ext cx="5224642" cy="595554"/>
              </a:xfrm>
              <a:prstGeom prst="parallelogram">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200" b="1" dirty="0">
                    <a:solidFill>
                      <a:schemeClr val="tx1"/>
                    </a:solidFill>
                    <a:latin typeface="Impact" panose="020B0806030902050204" pitchFamily="34" charset="0"/>
                  </a:rPr>
                  <a:t>计算机网络体系结构分层思想举例</a:t>
                </a:r>
                <a:endParaRPr lang="zh-CN" altLang="en-US" sz="2200" b="1" dirty="0">
                  <a:solidFill>
                    <a:schemeClr val="tx1"/>
                  </a:solidFill>
                  <a:latin typeface="Impact" panose="020B0806030902050204" pitchFamily="34" charset="0"/>
                </a:endParaRPr>
              </a:p>
            </p:txBody>
          </p:sp>
        </p:grpSp>
        <p:grpSp>
          <p:nvGrpSpPr>
            <p:cNvPr id="13" name="组合 12"/>
            <p:cNvGrpSpPr/>
            <p:nvPr/>
          </p:nvGrpSpPr>
          <p:grpSpPr>
            <a:xfrm>
              <a:off x="2985722" y="4983956"/>
              <a:ext cx="6238382" cy="595554"/>
              <a:chOff x="1183243" y="2200834"/>
              <a:chExt cx="5900079" cy="595554"/>
            </a:xfrm>
          </p:grpSpPr>
          <p:sp>
            <p:nvSpPr>
              <p:cNvPr id="14" name="平行四边形 13"/>
              <p:cNvSpPr/>
              <p:nvPr/>
            </p:nvSpPr>
            <p:spPr>
              <a:xfrm>
                <a:off x="1183243" y="2200834"/>
                <a:ext cx="828092" cy="595554"/>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latin typeface="Impact" panose="020B0806030902050204" pitchFamily="34" charset="0"/>
                  </a:rPr>
                  <a:t>04</a:t>
                </a:r>
                <a:endParaRPr lang="zh-CN" altLang="en-US" sz="2800" dirty="0">
                  <a:latin typeface="Impact" panose="020B0806030902050204" pitchFamily="34" charset="0"/>
                </a:endParaRPr>
              </a:p>
            </p:txBody>
          </p:sp>
          <p:sp>
            <p:nvSpPr>
              <p:cNvPr id="15" name="平行四边形 14"/>
              <p:cNvSpPr/>
              <p:nvPr/>
            </p:nvSpPr>
            <p:spPr>
              <a:xfrm>
                <a:off x="1858680" y="2200834"/>
                <a:ext cx="5224642" cy="595554"/>
              </a:xfrm>
              <a:prstGeom prst="parallelogram">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200" b="1" dirty="0">
                    <a:solidFill>
                      <a:schemeClr val="tx1"/>
                    </a:solidFill>
                    <a:latin typeface="Impact" panose="020B0806030902050204" pitchFamily="34" charset="0"/>
                  </a:rPr>
                  <a:t>计算机网络体系结构中的专用术语</a:t>
                </a:r>
                <a:endParaRPr lang="zh-CN" altLang="en-US" sz="2200" b="1" dirty="0">
                  <a:solidFill>
                    <a:schemeClr val="tx1"/>
                  </a:solidFill>
                  <a:latin typeface="Impact" panose="020B0806030902050204" pitchFamily="34" charset="0"/>
                </a:endParaRP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6400801" y="1659465"/>
            <a:ext cx="5150616" cy="4406898"/>
            <a:chOff x="6400801" y="1659465"/>
            <a:chExt cx="5150616" cy="4406898"/>
          </a:xfrm>
        </p:grpSpPr>
        <p:grpSp>
          <p:nvGrpSpPr>
            <p:cNvPr id="24" name="组合 23"/>
            <p:cNvGrpSpPr/>
            <p:nvPr/>
          </p:nvGrpSpPr>
          <p:grpSpPr>
            <a:xfrm>
              <a:off x="6400801" y="1659465"/>
              <a:ext cx="5150616" cy="4406898"/>
              <a:chOff x="6400801" y="1659465"/>
              <a:chExt cx="5150616" cy="4406898"/>
            </a:xfrm>
          </p:grpSpPr>
          <p:sp>
            <p:nvSpPr>
              <p:cNvPr id="279" name="矩形 278"/>
              <p:cNvSpPr/>
              <p:nvPr/>
            </p:nvSpPr>
            <p:spPr>
              <a:xfrm>
                <a:off x="6400801" y="1659465"/>
                <a:ext cx="5150616" cy="4406898"/>
              </a:xfrm>
              <a:prstGeom prst="rect">
                <a:avLst/>
              </a:prstGeom>
              <a:solidFill>
                <a:schemeClr val="bg1">
                  <a:lumMod val="85000"/>
                </a:schemeClr>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2000" b="1" dirty="0">
                  <a:solidFill>
                    <a:schemeClr val="bg1"/>
                  </a:solidFill>
                </a:endParaRPr>
              </a:p>
            </p:txBody>
          </p:sp>
          <p:sp>
            <p:nvSpPr>
              <p:cNvPr id="281" name="矩形 280"/>
              <p:cNvSpPr/>
              <p:nvPr/>
            </p:nvSpPr>
            <p:spPr>
              <a:xfrm>
                <a:off x="8438266" y="4961826"/>
                <a:ext cx="1015562" cy="1015557"/>
              </a:xfrm>
              <a:prstGeom prst="rect">
                <a:avLst/>
              </a:prstGeom>
              <a:solidFill>
                <a:schemeClr val="tx1">
                  <a:lumMod val="95000"/>
                  <a:lumOff val="5000"/>
                  <a:alpha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solidFill>
                    <a:schemeClr val="tx1">
                      <a:lumMod val="95000"/>
                      <a:lumOff val="5000"/>
                    </a:schemeClr>
                  </a:solidFill>
                </a:endParaRPr>
              </a:p>
            </p:txBody>
          </p:sp>
          <p:sp>
            <p:nvSpPr>
              <p:cNvPr id="283" name="文本框 282"/>
              <p:cNvSpPr txBox="1"/>
              <p:nvPr/>
            </p:nvSpPr>
            <p:spPr>
              <a:xfrm>
                <a:off x="7314578" y="1785945"/>
                <a:ext cx="3262939" cy="400110"/>
              </a:xfrm>
              <a:prstGeom prst="rect">
                <a:avLst/>
              </a:prstGeom>
              <a:noFill/>
            </p:spPr>
            <p:txBody>
              <a:bodyPr wrap="square" rtlCol="0">
                <a:spAutoFit/>
              </a:bodyPr>
              <a:lstStyle>
                <a:defPPr>
                  <a:defRPr lang="zh-CN"/>
                </a:defPPr>
                <a:lvl1pPr>
                  <a:defRPr kumimoji="0" sz="1400" b="1" i="0" u="none" strike="noStrike" cap="none" spc="0" normalizeH="0" baseline="0">
                    <a:ln>
                      <a:noFill/>
                    </a:ln>
                    <a:solidFill>
                      <a:schemeClr val="tx1">
                        <a:alpha val="60000"/>
                      </a:schemeClr>
                    </a:solidFill>
                    <a:effectLst/>
                    <a:uLnTx/>
                    <a:uFillTx/>
                  </a:defRPr>
                </a:lvl1pPr>
              </a:lstStyle>
              <a:p>
                <a:pPr algn="ctr"/>
                <a:r>
                  <a:rPr lang="zh-CN" altLang="en-US" sz="2000" dirty="0">
                    <a:solidFill>
                      <a:schemeClr val="tx1"/>
                    </a:solidFill>
                  </a:rPr>
                  <a:t>缺点</a:t>
                </a:r>
                <a:endParaRPr lang="en-US" altLang="zh-CN" sz="2000" dirty="0">
                  <a:solidFill>
                    <a:schemeClr val="tx1"/>
                  </a:solidFill>
                </a:endParaRPr>
              </a:p>
            </p:txBody>
          </p:sp>
        </p:grpSp>
        <p:sp>
          <p:nvSpPr>
            <p:cNvPr id="294" name="任意多边形 118"/>
            <p:cNvSpPr/>
            <p:nvPr/>
          </p:nvSpPr>
          <p:spPr bwMode="auto">
            <a:xfrm>
              <a:off x="8711068" y="5234682"/>
              <a:ext cx="469946" cy="469851"/>
            </a:xfrm>
            <a:custGeom>
              <a:avLst/>
              <a:gdLst>
                <a:gd name="T0" fmla="*/ 6034 w 10378"/>
                <a:gd name="T1" fmla="*/ 5117 h 10377"/>
                <a:gd name="T2" fmla="*/ 7180 w 10378"/>
                <a:gd name="T3" fmla="*/ 3970 h 10377"/>
                <a:gd name="T4" fmla="*/ 7180 w 10378"/>
                <a:gd name="T5" fmla="*/ 3052 h 10377"/>
                <a:gd name="T6" fmla="*/ 6263 w 10378"/>
                <a:gd name="T7" fmla="*/ 3052 h 10377"/>
                <a:gd name="T8" fmla="*/ 5117 w 10378"/>
                <a:gd name="T9" fmla="*/ 4198 h 10377"/>
                <a:gd name="T10" fmla="*/ 3970 w 10378"/>
                <a:gd name="T11" fmla="*/ 3052 h 10377"/>
                <a:gd name="T12" fmla="*/ 3053 w 10378"/>
                <a:gd name="T13" fmla="*/ 3052 h 10377"/>
                <a:gd name="T14" fmla="*/ 3053 w 10378"/>
                <a:gd name="T15" fmla="*/ 3969 h 10377"/>
                <a:gd name="T16" fmla="*/ 4199 w 10378"/>
                <a:gd name="T17" fmla="*/ 5117 h 10377"/>
                <a:gd name="T18" fmla="*/ 3053 w 10378"/>
                <a:gd name="T19" fmla="*/ 6263 h 10377"/>
                <a:gd name="T20" fmla="*/ 3053 w 10378"/>
                <a:gd name="T21" fmla="*/ 7181 h 10377"/>
                <a:gd name="T22" fmla="*/ 3970 w 10378"/>
                <a:gd name="T23" fmla="*/ 7181 h 10377"/>
                <a:gd name="T24" fmla="*/ 5118 w 10378"/>
                <a:gd name="T25" fmla="*/ 6034 h 10377"/>
                <a:gd name="T26" fmla="*/ 6264 w 10378"/>
                <a:gd name="T27" fmla="*/ 7181 h 10377"/>
                <a:gd name="T28" fmla="*/ 7182 w 10378"/>
                <a:gd name="T29" fmla="*/ 7181 h 10377"/>
                <a:gd name="T30" fmla="*/ 7182 w 10378"/>
                <a:gd name="T31" fmla="*/ 6263 h 10377"/>
                <a:gd name="T32" fmla="*/ 6034 w 10378"/>
                <a:gd name="T33" fmla="*/ 5117 h 10377"/>
                <a:gd name="T34" fmla="*/ 5189 w 10378"/>
                <a:gd name="T35" fmla="*/ 10377 h 10377"/>
                <a:gd name="T36" fmla="*/ 0 w 10378"/>
                <a:gd name="T37" fmla="*/ 5188 h 10377"/>
                <a:gd name="T38" fmla="*/ 5189 w 10378"/>
                <a:gd name="T39" fmla="*/ 0 h 10377"/>
                <a:gd name="T40" fmla="*/ 10378 w 10378"/>
                <a:gd name="T41" fmla="*/ 5188 h 10377"/>
                <a:gd name="T42" fmla="*/ 5189 w 10378"/>
                <a:gd name="T43" fmla="*/ 10377 h 10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378" h="10377">
                  <a:moveTo>
                    <a:pt x="6034" y="5117"/>
                  </a:moveTo>
                  <a:lnTo>
                    <a:pt x="7180" y="3970"/>
                  </a:lnTo>
                  <a:cubicBezTo>
                    <a:pt x="7434" y="3716"/>
                    <a:pt x="7433" y="3306"/>
                    <a:pt x="7180" y="3052"/>
                  </a:cubicBezTo>
                  <a:cubicBezTo>
                    <a:pt x="6927" y="2798"/>
                    <a:pt x="6517" y="2798"/>
                    <a:pt x="6263" y="3052"/>
                  </a:cubicBezTo>
                  <a:lnTo>
                    <a:pt x="5117" y="4198"/>
                  </a:lnTo>
                  <a:lnTo>
                    <a:pt x="3970" y="3052"/>
                  </a:lnTo>
                  <a:cubicBezTo>
                    <a:pt x="3717" y="2798"/>
                    <a:pt x="3307" y="2798"/>
                    <a:pt x="3053" y="3052"/>
                  </a:cubicBezTo>
                  <a:cubicBezTo>
                    <a:pt x="2799" y="3306"/>
                    <a:pt x="2799" y="3716"/>
                    <a:pt x="3053" y="3969"/>
                  </a:cubicBezTo>
                  <a:lnTo>
                    <a:pt x="4199" y="5117"/>
                  </a:lnTo>
                  <a:lnTo>
                    <a:pt x="3053" y="6263"/>
                  </a:lnTo>
                  <a:cubicBezTo>
                    <a:pt x="2799" y="6517"/>
                    <a:pt x="2799" y="6927"/>
                    <a:pt x="3053" y="7181"/>
                  </a:cubicBezTo>
                  <a:cubicBezTo>
                    <a:pt x="3307" y="7434"/>
                    <a:pt x="3717" y="7434"/>
                    <a:pt x="3970" y="7181"/>
                  </a:cubicBezTo>
                  <a:lnTo>
                    <a:pt x="5118" y="6034"/>
                  </a:lnTo>
                  <a:lnTo>
                    <a:pt x="6264" y="7181"/>
                  </a:lnTo>
                  <a:cubicBezTo>
                    <a:pt x="6518" y="7434"/>
                    <a:pt x="6928" y="7434"/>
                    <a:pt x="7182" y="7181"/>
                  </a:cubicBezTo>
                  <a:cubicBezTo>
                    <a:pt x="7435" y="6927"/>
                    <a:pt x="7435" y="6517"/>
                    <a:pt x="7182" y="6263"/>
                  </a:cubicBezTo>
                  <a:lnTo>
                    <a:pt x="6034" y="5117"/>
                  </a:lnTo>
                  <a:close/>
                  <a:moveTo>
                    <a:pt x="5189" y="10377"/>
                  </a:moveTo>
                  <a:cubicBezTo>
                    <a:pt x="2324" y="10377"/>
                    <a:pt x="0" y="8054"/>
                    <a:pt x="0" y="5188"/>
                  </a:cubicBezTo>
                  <a:cubicBezTo>
                    <a:pt x="0" y="2322"/>
                    <a:pt x="2324" y="0"/>
                    <a:pt x="5189" y="0"/>
                  </a:cubicBezTo>
                  <a:cubicBezTo>
                    <a:pt x="8054" y="0"/>
                    <a:pt x="10378" y="2322"/>
                    <a:pt x="10378" y="5188"/>
                  </a:cubicBezTo>
                  <a:cubicBezTo>
                    <a:pt x="10378" y="8054"/>
                    <a:pt x="8054" y="10377"/>
                    <a:pt x="5189" y="10377"/>
                  </a:cubicBezTo>
                  <a:close/>
                </a:path>
              </a:pathLst>
            </a:custGeom>
            <a:solidFill>
              <a:srgbClr val="FFFFFF"/>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grpSp>
        <p:nvGrpSpPr>
          <p:cNvPr id="4" name="组合 3"/>
          <p:cNvGrpSpPr/>
          <p:nvPr/>
        </p:nvGrpSpPr>
        <p:grpSpPr>
          <a:xfrm>
            <a:off x="304800" y="749300"/>
            <a:ext cx="6192344" cy="400110"/>
            <a:chOff x="424117" y="898245"/>
            <a:chExt cx="6192344" cy="400110"/>
          </a:xfrm>
        </p:grpSpPr>
        <p:sp>
          <p:nvSpPr>
            <p:cNvPr id="2" name="平行四边形 1"/>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p:cNvSpPr txBox="1"/>
            <p:nvPr/>
          </p:nvSpPr>
          <p:spPr>
            <a:xfrm>
              <a:off x="1052423" y="898245"/>
              <a:ext cx="5564038" cy="400110"/>
            </a:xfrm>
            <a:prstGeom prst="rect">
              <a:avLst/>
            </a:prstGeom>
            <a:noFill/>
          </p:spPr>
          <p:txBody>
            <a:bodyPr wrap="square" rtlCol="0">
              <a:spAutoFit/>
            </a:bodyPr>
            <a:lstStyle/>
            <a:p>
              <a:r>
                <a:rPr lang="zh-CN" altLang="en-US" sz="2000" b="1" dirty="0"/>
                <a:t>电路交换、</a:t>
              </a:r>
              <a:r>
                <a:rPr lang="zh-CN" altLang="en-US" sz="2000" b="1" dirty="0">
                  <a:solidFill>
                    <a:schemeClr val="accent3">
                      <a:lumMod val="75000"/>
                    </a:schemeClr>
                  </a:solidFill>
                </a:rPr>
                <a:t>分组交换</a:t>
              </a:r>
              <a:r>
                <a:rPr lang="zh-CN" altLang="en-US" sz="2000" b="1" dirty="0"/>
                <a:t>和报文交换</a:t>
              </a:r>
              <a:endParaRPr lang="zh-CN" altLang="en-US" sz="2000" b="1" dirty="0"/>
            </a:p>
          </p:txBody>
        </p:sp>
      </p:grpSp>
      <p:cxnSp>
        <p:nvCxnSpPr>
          <p:cNvPr id="6" name="直接连接符 5"/>
          <p:cNvCxnSpPr/>
          <p:nvPr/>
        </p:nvCxnSpPr>
        <p:spPr>
          <a:xfrm>
            <a:off x="2308577" y="1149410"/>
            <a:ext cx="1003583" cy="0"/>
          </a:xfrm>
          <a:prstGeom prst="line">
            <a:avLst/>
          </a:prstGeom>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grpSp>
        <p:nvGrpSpPr>
          <p:cNvPr id="23" name="组合 22"/>
          <p:cNvGrpSpPr/>
          <p:nvPr/>
        </p:nvGrpSpPr>
        <p:grpSpPr>
          <a:xfrm>
            <a:off x="640583" y="1659465"/>
            <a:ext cx="5150616" cy="4406898"/>
            <a:chOff x="640583" y="1659465"/>
            <a:chExt cx="5150616" cy="4406898"/>
          </a:xfrm>
        </p:grpSpPr>
        <p:sp>
          <p:nvSpPr>
            <p:cNvPr id="262" name="矩形 261"/>
            <p:cNvSpPr/>
            <p:nvPr/>
          </p:nvSpPr>
          <p:spPr>
            <a:xfrm>
              <a:off x="640583" y="1659465"/>
              <a:ext cx="5150616" cy="4406898"/>
            </a:xfrm>
            <a:prstGeom prst="rect">
              <a:avLst/>
            </a:prstGeom>
            <a:solidFill>
              <a:schemeClr val="accent4"/>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2000" b="1" dirty="0">
                <a:solidFill>
                  <a:schemeClr val="bg1"/>
                </a:solidFill>
              </a:endParaRPr>
            </a:p>
          </p:txBody>
        </p:sp>
        <p:grpSp>
          <p:nvGrpSpPr>
            <p:cNvPr id="268" name="Group 262"/>
            <p:cNvGrpSpPr/>
            <p:nvPr/>
          </p:nvGrpSpPr>
          <p:grpSpPr>
            <a:xfrm>
              <a:off x="2678048" y="4961826"/>
              <a:ext cx="1015562" cy="1015557"/>
              <a:chOff x="6972037" y="956872"/>
              <a:chExt cx="609064" cy="609061"/>
            </a:xfrm>
          </p:grpSpPr>
          <p:sp>
            <p:nvSpPr>
              <p:cNvPr id="269" name="矩形 268"/>
              <p:cNvSpPr/>
              <p:nvPr/>
            </p:nvSpPr>
            <p:spPr>
              <a:xfrm>
                <a:off x="6972037" y="956872"/>
                <a:ext cx="609064" cy="609061"/>
              </a:xfrm>
              <a:prstGeom prst="rect">
                <a:avLst/>
              </a:prstGeom>
              <a:solidFill>
                <a:schemeClr val="tx1">
                  <a:lumMod val="95000"/>
                  <a:lumOff val="5000"/>
                  <a:alpha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solidFill>
                    <a:schemeClr val="tx1">
                      <a:lumMod val="95000"/>
                      <a:lumOff val="5000"/>
                    </a:schemeClr>
                  </a:solidFill>
                </a:endParaRPr>
              </a:p>
            </p:txBody>
          </p:sp>
          <p:sp>
            <p:nvSpPr>
              <p:cNvPr id="270" name="任意多边形 118"/>
              <p:cNvSpPr/>
              <p:nvPr/>
            </p:nvSpPr>
            <p:spPr bwMode="auto">
              <a:xfrm>
                <a:off x="7135645" y="1120643"/>
                <a:ext cx="281841" cy="281523"/>
              </a:xfrm>
              <a:custGeom>
                <a:avLst/>
                <a:gdLst>
                  <a:gd name="T0" fmla="*/ 213 w 427"/>
                  <a:gd name="T1" fmla="*/ 0 h 427"/>
                  <a:gd name="T2" fmla="*/ 0 w 427"/>
                  <a:gd name="T3" fmla="*/ 213 h 427"/>
                  <a:gd name="T4" fmla="*/ 213 w 427"/>
                  <a:gd name="T5" fmla="*/ 427 h 427"/>
                  <a:gd name="T6" fmla="*/ 427 w 427"/>
                  <a:gd name="T7" fmla="*/ 213 h 427"/>
                  <a:gd name="T8" fmla="*/ 213 w 427"/>
                  <a:gd name="T9" fmla="*/ 0 h 427"/>
                  <a:gd name="T10" fmla="*/ 180 w 427"/>
                  <a:gd name="T11" fmla="*/ 312 h 427"/>
                  <a:gd name="T12" fmla="*/ 82 w 427"/>
                  <a:gd name="T13" fmla="*/ 214 h 427"/>
                  <a:gd name="T14" fmla="*/ 120 w 427"/>
                  <a:gd name="T15" fmla="*/ 176 h 427"/>
                  <a:gd name="T16" fmla="*/ 180 w 427"/>
                  <a:gd name="T17" fmla="*/ 236 h 427"/>
                  <a:gd name="T18" fmla="*/ 308 w 427"/>
                  <a:gd name="T19" fmla="*/ 108 h 427"/>
                  <a:gd name="T20" fmla="*/ 346 w 427"/>
                  <a:gd name="T21" fmla="*/ 146 h 427"/>
                  <a:gd name="T22" fmla="*/ 180 w 427"/>
                  <a:gd name="T23" fmla="*/ 312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7" h="427">
                    <a:moveTo>
                      <a:pt x="213" y="0"/>
                    </a:moveTo>
                    <a:cubicBezTo>
                      <a:pt x="96" y="0"/>
                      <a:pt x="0" y="96"/>
                      <a:pt x="0" y="213"/>
                    </a:cubicBezTo>
                    <a:cubicBezTo>
                      <a:pt x="0" y="331"/>
                      <a:pt x="96" y="427"/>
                      <a:pt x="213" y="427"/>
                    </a:cubicBezTo>
                    <a:cubicBezTo>
                      <a:pt x="331" y="427"/>
                      <a:pt x="427" y="331"/>
                      <a:pt x="427" y="213"/>
                    </a:cubicBezTo>
                    <a:cubicBezTo>
                      <a:pt x="427" y="96"/>
                      <a:pt x="331" y="0"/>
                      <a:pt x="213" y="0"/>
                    </a:cubicBezTo>
                    <a:close/>
                    <a:moveTo>
                      <a:pt x="180" y="312"/>
                    </a:moveTo>
                    <a:lnTo>
                      <a:pt x="82" y="214"/>
                    </a:lnTo>
                    <a:lnTo>
                      <a:pt x="120" y="176"/>
                    </a:lnTo>
                    <a:lnTo>
                      <a:pt x="180" y="236"/>
                    </a:lnTo>
                    <a:lnTo>
                      <a:pt x="308" y="108"/>
                    </a:lnTo>
                    <a:lnTo>
                      <a:pt x="346" y="146"/>
                    </a:lnTo>
                    <a:lnTo>
                      <a:pt x="180" y="312"/>
                    </a:lnTo>
                    <a:close/>
                  </a:path>
                </a:pathLst>
              </a:custGeom>
              <a:solidFill>
                <a:srgbClr val="FFFFFF"/>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266" name="文本框 265"/>
            <p:cNvSpPr txBox="1"/>
            <p:nvPr/>
          </p:nvSpPr>
          <p:spPr>
            <a:xfrm>
              <a:off x="1554360" y="1785945"/>
              <a:ext cx="3262939" cy="400110"/>
            </a:xfrm>
            <a:prstGeom prst="rect">
              <a:avLst/>
            </a:prstGeom>
            <a:noFill/>
          </p:spPr>
          <p:txBody>
            <a:bodyPr wrap="square" rtlCol="0">
              <a:spAutoFit/>
            </a:bodyPr>
            <a:lstStyle>
              <a:defPPr>
                <a:defRPr lang="zh-CN"/>
              </a:defPPr>
              <a:lvl1pPr>
                <a:defRPr kumimoji="0" sz="1400" b="1" i="0" u="none" strike="noStrike" cap="none" spc="0" normalizeH="0" baseline="0">
                  <a:ln>
                    <a:noFill/>
                  </a:ln>
                  <a:solidFill>
                    <a:schemeClr val="tx1">
                      <a:alpha val="60000"/>
                    </a:schemeClr>
                  </a:solidFill>
                  <a:effectLst/>
                  <a:uLnTx/>
                  <a:uFillTx/>
                </a:defRPr>
              </a:lvl1pPr>
            </a:lstStyle>
            <a:p>
              <a:pPr algn="ctr"/>
              <a:r>
                <a:rPr lang="zh-CN" altLang="en-US" sz="2000" dirty="0">
                  <a:solidFill>
                    <a:schemeClr val="bg1"/>
                  </a:solidFill>
                </a:rPr>
                <a:t>优点</a:t>
              </a:r>
              <a:endParaRPr lang="en-US" altLang="zh-CN" sz="2000" dirty="0">
                <a:solidFill>
                  <a:schemeClr val="bg1"/>
                </a:solidFill>
              </a:endParaRPr>
            </a:p>
          </p:txBody>
        </p:sp>
      </p:grpSp>
      <p:sp>
        <p:nvSpPr>
          <p:cNvPr id="14" name="椭圆 13"/>
          <p:cNvSpPr/>
          <p:nvPr/>
        </p:nvSpPr>
        <p:spPr>
          <a:xfrm>
            <a:off x="933106" y="2438400"/>
            <a:ext cx="191911" cy="191911"/>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2" name="文本框 271"/>
          <p:cNvSpPr txBox="1"/>
          <p:nvPr/>
        </p:nvSpPr>
        <p:spPr>
          <a:xfrm>
            <a:off x="1319380" y="2339798"/>
            <a:ext cx="4234753" cy="369332"/>
          </a:xfrm>
          <a:prstGeom prst="rect">
            <a:avLst/>
          </a:prstGeom>
          <a:noFill/>
        </p:spPr>
        <p:txBody>
          <a:bodyPr wrap="square" rtlCol="0">
            <a:spAutoFit/>
          </a:bodyPr>
          <a:lstStyle>
            <a:defPPr>
              <a:defRPr lang="zh-CN"/>
            </a:defPPr>
            <a:lvl1pPr>
              <a:defRPr kumimoji="0" sz="1400" b="1" i="0" u="none" strike="noStrike" cap="none" spc="0" normalizeH="0" baseline="0">
                <a:ln>
                  <a:noFill/>
                </a:ln>
                <a:solidFill>
                  <a:schemeClr val="tx1">
                    <a:alpha val="60000"/>
                  </a:schemeClr>
                </a:solidFill>
                <a:effectLst/>
                <a:uLnTx/>
                <a:uFillTx/>
              </a:defRPr>
            </a:lvl1pPr>
          </a:lstStyle>
          <a:p>
            <a:r>
              <a:rPr lang="zh-CN" altLang="en-US" sz="1800" dirty="0">
                <a:solidFill>
                  <a:schemeClr val="bg1"/>
                </a:solidFill>
              </a:rPr>
              <a:t>没有建立连接和释放连接的过程。</a:t>
            </a:r>
            <a:endParaRPr lang="en-US" altLang="zh-CN" sz="1800" dirty="0">
              <a:solidFill>
                <a:schemeClr val="bg1"/>
              </a:solidFill>
            </a:endParaRPr>
          </a:p>
        </p:txBody>
      </p:sp>
      <p:sp>
        <p:nvSpPr>
          <p:cNvPr id="274" name="椭圆 273"/>
          <p:cNvSpPr/>
          <p:nvPr/>
        </p:nvSpPr>
        <p:spPr>
          <a:xfrm>
            <a:off x="950039" y="2870495"/>
            <a:ext cx="191911" cy="191911"/>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5" name="文本框 274"/>
          <p:cNvSpPr txBox="1"/>
          <p:nvPr/>
        </p:nvSpPr>
        <p:spPr>
          <a:xfrm>
            <a:off x="1336313" y="2771893"/>
            <a:ext cx="4234753" cy="646331"/>
          </a:xfrm>
          <a:prstGeom prst="rect">
            <a:avLst/>
          </a:prstGeom>
          <a:noFill/>
        </p:spPr>
        <p:txBody>
          <a:bodyPr wrap="square" rtlCol="0">
            <a:spAutoFit/>
          </a:bodyPr>
          <a:lstStyle>
            <a:defPPr>
              <a:defRPr lang="zh-CN"/>
            </a:defPPr>
            <a:lvl1pPr>
              <a:defRPr kumimoji="0" sz="1400" b="1" i="0" u="none" strike="noStrike" cap="none" spc="0" normalizeH="0" baseline="0">
                <a:ln>
                  <a:noFill/>
                </a:ln>
                <a:solidFill>
                  <a:schemeClr val="tx1">
                    <a:alpha val="60000"/>
                  </a:schemeClr>
                </a:solidFill>
                <a:effectLst/>
                <a:uLnTx/>
                <a:uFillTx/>
              </a:defRPr>
            </a:lvl1pPr>
          </a:lstStyle>
          <a:p>
            <a:r>
              <a:rPr lang="zh-CN" altLang="en-US" sz="1800" dirty="0">
                <a:solidFill>
                  <a:schemeClr val="bg1"/>
                </a:solidFill>
              </a:rPr>
              <a:t>分组传输过程中逐段占用通信链路，</a:t>
            </a:r>
            <a:endParaRPr lang="en-US" altLang="zh-CN" sz="1800" dirty="0">
              <a:solidFill>
                <a:schemeClr val="bg1"/>
              </a:solidFill>
            </a:endParaRPr>
          </a:p>
          <a:p>
            <a:r>
              <a:rPr lang="zh-CN" altLang="en-US" sz="1800" dirty="0">
                <a:solidFill>
                  <a:schemeClr val="bg1"/>
                </a:solidFill>
              </a:rPr>
              <a:t>有较高的通信线路利用率。</a:t>
            </a:r>
            <a:endParaRPr lang="en-US" altLang="zh-CN" sz="1800" dirty="0">
              <a:solidFill>
                <a:schemeClr val="bg1"/>
              </a:solidFill>
            </a:endParaRPr>
          </a:p>
        </p:txBody>
      </p:sp>
      <p:sp>
        <p:nvSpPr>
          <p:cNvPr id="277" name="椭圆 276"/>
          <p:cNvSpPr/>
          <p:nvPr/>
        </p:nvSpPr>
        <p:spPr>
          <a:xfrm>
            <a:off x="933106" y="3579589"/>
            <a:ext cx="191911" cy="191911"/>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8" name="文本框 277"/>
          <p:cNvSpPr txBox="1"/>
          <p:nvPr/>
        </p:nvSpPr>
        <p:spPr>
          <a:xfrm>
            <a:off x="1319380" y="3480987"/>
            <a:ext cx="4234753" cy="646331"/>
          </a:xfrm>
          <a:prstGeom prst="rect">
            <a:avLst/>
          </a:prstGeom>
          <a:noFill/>
        </p:spPr>
        <p:txBody>
          <a:bodyPr wrap="square" rtlCol="0">
            <a:spAutoFit/>
          </a:bodyPr>
          <a:lstStyle>
            <a:defPPr>
              <a:defRPr lang="zh-CN"/>
            </a:defPPr>
            <a:lvl1pPr>
              <a:defRPr kumimoji="0" sz="1400" b="1" i="0" u="none" strike="noStrike" cap="none" spc="0" normalizeH="0" baseline="0">
                <a:ln>
                  <a:noFill/>
                </a:ln>
                <a:solidFill>
                  <a:schemeClr val="tx1">
                    <a:alpha val="60000"/>
                  </a:schemeClr>
                </a:solidFill>
                <a:effectLst/>
                <a:uLnTx/>
                <a:uFillTx/>
              </a:defRPr>
            </a:lvl1pPr>
          </a:lstStyle>
          <a:p>
            <a:r>
              <a:rPr lang="zh-CN" altLang="en-US" sz="1800" dirty="0">
                <a:solidFill>
                  <a:schemeClr val="bg1"/>
                </a:solidFill>
              </a:rPr>
              <a:t>交换节点可以为每一个分组独立选择</a:t>
            </a:r>
            <a:endParaRPr lang="en-US" altLang="zh-CN" sz="1800" dirty="0">
              <a:solidFill>
                <a:schemeClr val="bg1"/>
              </a:solidFill>
            </a:endParaRPr>
          </a:p>
          <a:p>
            <a:r>
              <a:rPr lang="zh-CN" altLang="en-US" sz="1800" dirty="0">
                <a:solidFill>
                  <a:schemeClr val="bg1"/>
                </a:solidFill>
              </a:rPr>
              <a:t>转发路由，使得网络有很好的生存性。</a:t>
            </a:r>
            <a:endParaRPr lang="en-US" altLang="zh-CN" sz="1800" dirty="0">
              <a:solidFill>
                <a:schemeClr val="bg1"/>
              </a:solidFill>
            </a:endParaRPr>
          </a:p>
        </p:txBody>
      </p:sp>
      <p:sp>
        <p:nvSpPr>
          <p:cNvPr id="285" name="椭圆 284"/>
          <p:cNvSpPr/>
          <p:nvPr/>
        </p:nvSpPr>
        <p:spPr>
          <a:xfrm>
            <a:off x="6693324" y="2438400"/>
            <a:ext cx="191911" cy="19191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86" name="文本框 285"/>
          <p:cNvSpPr txBox="1"/>
          <p:nvPr/>
        </p:nvSpPr>
        <p:spPr>
          <a:xfrm>
            <a:off x="7079598" y="2339798"/>
            <a:ext cx="4234753" cy="369332"/>
          </a:xfrm>
          <a:prstGeom prst="rect">
            <a:avLst/>
          </a:prstGeom>
          <a:noFill/>
        </p:spPr>
        <p:txBody>
          <a:bodyPr wrap="square" rtlCol="0">
            <a:spAutoFit/>
          </a:bodyPr>
          <a:lstStyle>
            <a:defPPr>
              <a:defRPr lang="zh-CN"/>
            </a:defPPr>
            <a:lvl1pPr>
              <a:defRPr kumimoji="0" sz="1400" b="1" i="0" u="none" strike="noStrike" cap="none" spc="0" normalizeH="0" baseline="0">
                <a:ln>
                  <a:noFill/>
                </a:ln>
                <a:solidFill>
                  <a:schemeClr val="tx1">
                    <a:alpha val="60000"/>
                  </a:schemeClr>
                </a:solidFill>
                <a:effectLst/>
                <a:uLnTx/>
                <a:uFillTx/>
              </a:defRPr>
            </a:lvl1pPr>
          </a:lstStyle>
          <a:p>
            <a:r>
              <a:rPr lang="zh-CN" altLang="en-US" sz="1800" dirty="0">
                <a:solidFill>
                  <a:schemeClr val="tx1"/>
                </a:solidFill>
              </a:rPr>
              <a:t>分组首部带来了额外的传输开销。</a:t>
            </a:r>
            <a:endParaRPr lang="en-US" altLang="zh-CN" sz="1800" dirty="0">
              <a:solidFill>
                <a:schemeClr val="tx1"/>
              </a:solidFill>
            </a:endParaRPr>
          </a:p>
        </p:txBody>
      </p:sp>
      <p:sp>
        <p:nvSpPr>
          <p:cNvPr id="287" name="椭圆 286"/>
          <p:cNvSpPr/>
          <p:nvPr/>
        </p:nvSpPr>
        <p:spPr>
          <a:xfrm>
            <a:off x="6693324" y="2870495"/>
            <a:ext cx="191911" cy="19191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8" name="文本框 287"/>
          <p:cNvSpPr txBox="1"/>
          <p:nvPr/>
        </p:nvSpPr>
        <p:spPr>
          <a:xfrm>
            <a:off x="7079598" y="2771893"/>
            <a:ext cx="4454885" cy="646331"/>
          </a:xfrm>
          <a:prstGeom prst="rect">
            <a:avLst/>
          </a:prstGeom>
          <a:noFill/>
        </p:spPr>
        <p:txBody>
          <a:bodyPr wrap="square" rtlCol="0">
            <a:spAutoFit/>
          </a:bodyPr>
          <a:lstStyle>
            <a:defPPr>
              <a:defRPr lang="zh-CN"/>
            </a:defPPr>
            <a:lvl1pPr>
              <a:defRPr kumimoji="0" sz="1400" b="1" i="0" u="none" strike="noStrike" cap="none" spc="0" normalizeH="0" baseline="0">
                <a:ln>
                  <a:noFill/>
                </a:ln>
                <a:solidFill>
                  <a:schemeClr val="tx1">
                    <a:alpha val="60000"/>
                  </a:schemeClr>
                </a:solidFill>
                <a:effectLst/>
                <a:uLnTx/>
                <a:uFillTx/>
              </a:defRPr>
            </a:lvl1pPr>
          </a:lstStyle>
          <a:p>
            <a:r>
              <a:rPr lang="zh-CN" altLang="en-US" sz="1800" dirty="0">
                <a:solidFill>
                  <a:schemeClr val="tx1"/>
                </a:solidFill>
              </a:rPr>
              <a:t>交换节点存储转发分组会造成一定的</a:t>
            </a:r>
            <a:endParaRPr lang="en-US" altLang="zh-CN" sz="1800" dirty="0">
              <a:solidFill>
                <a:schemeClr val="tx1"/>
              </a:solidFill>
            </a:endParaRPr>
          </a:p>
          <a:p>
            <a:r>
              <a:rPr lang="zh-CN" altLang="en-US" sz="1800" dirty="0">
                <a:solidFill>
                  <a:schemeClr val="tx1"/>
                </a:solidFill>
              </a:rPr>
              <a:t>时延。</a:t>
            </a:r>
            <a:endParaRPr lang="en-US" altLang="zh-CN" sz="1800" dirty="0">
              <a:solidFill>
                <a:schemeClr val="tx1"/>
              </a:solidFill>
            </a:endParaRPr>
          </a:p>
        </p:txBody>
      </p:sp>
      <p:sp>
        <p:nvSpPr>
          <p:cNvPr id="290" name="椭圆 289"/>
          <p:cNvSpPr/>
          <p:nvPr/>
        </p:nvSpPr>
        <p:spPr>
          <a:xfrm>
            <a:off x="6693324" y="3579589"/>
            <a:ext cx="191911" cy="19191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91" name="文本框 290"/>
          <p:cNvSpPr txBox="1"/>
          <p:nvPr/>
        </p:nvSpPr>
        <p:spPr>
          <a:xfrm>
            <a:off x="7079598" y="3480987"/>
            <a:ext cx="4179296" cy="646331"/>
          </a:xfrm>
          <a:prstGeom prst="rect">
            <a:avLst/>
          </a:prstGeom>
          <a:noFill/>
        </p:spPr>
        <p:txBody>
          <a:bodyPr wrap="square" rtlCol="0">
            <a:spAutoFit/>
          </a:bodyPr>
          <a:lstStyle>
            <a:defPPr>
              <a:defRPr lang="zh-CN"/>
            </a:defPPr>
            <a:lvl1pPr>
              <a:defRPr kumimoji="0" sz="1400" b="1" i="0" u="none" strike="noStrike" cap="none" spc="0" normalizeH="0" baseline="0">
                <a:ln>
                  <a:noFill/>
                </a:ln>
                <a:solidFill>
                  <a:schemeClr val="tx1">
                    <a:alpha val="60000"/>
                  </a:schemeClr>
                </a:solidFill>
                <a:effectLst/>
                <a:uLnTx/>
                <a:uFillTx/>
              </a:defRPr>
            </a:lvl1pPr>
          </a:lstStyle>
          <a:p>
            <a:r>
              <a:rPr lang="zh-CN" altLang="en-US" sz="1800" dirty="0">
                <a:solidFill>
                  <a:schemeClr val="tx1"/>
                </a:solidFill>
              </a:rPr>
              <a:t>无法确保通信时端到端通信资源全部可用，在通信量较大时可能造成网络拥塞。</a:t>
            </a:r>
            <a:endParaRPr lang="en-US" altLang="zh-CN" sz="1800" dirty="0">
              <a:solidFill>
                <a:schemeClr val="tx1"/>
              </a:solidFill>
            </a:endParaRPr>
          </a:p>
        </p:txBody>
      </p:sp>
      <p:sp>
        <p:nvSpPr>
          <p:cNvPr id="292" name="椭圆 291"/>
          <p:cNvSpPr/>
          <p:nvPr/>
        </p:nvSpPr>
        <p:spPr>
          <a:xfrm>
            <a:off x="6693324" y="4288682"/>
            <a:ext cx="191911" cy="19191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93" name="文本框 292"/>
          <p:cNvSpPr txBox="1"/>
          <p:nvPr/>
        </p:nvSpPr>
        <p:spPr>
          <a:xfrm>
            <a:off x="7079598" y="4190080"/>
            <a:ext cx="4179296" cy="369332"/>
          </a:xfrm>
          <a:prstGeom prst="rect">
            <a:avLst/>
          </a:prstGeom>
          <a:noFill/>
        </p:spPr>
        <p:txBody>
          <a:bodyPr wrap="square" rtlCol="0">
            <a:spAutoFit/>
          </a:bodyPr>
          <a:lstStyle>
            <a:defPPr>
              <a:defRPr lang="zh-CN"/>
            </a:defPPr>
            <a:lvl1pPr>
              <a:defRPr kumimoji="0" sz="1400" b="1" i="0" u="none" strike="noStrike" cap="none" spc="0" normalizeH="0" baseline="0">
                <a:ln>
                  <a:noFill/>
                </a:ln>
                <a:solidFill>
                  <a:schemeClr val="tx1">
                    <a:alpha val="60000"/>
                  </a:schemeClr>
                </a:solidFill>
                <a:effectLst/>
                <a:uLnTx/>
                <a:uFillTx/>
              </a:defRPr>
            </a:lvl1pPr>
          </a:lstStyle>
          <a:p>
            <a:r>
              <a:rPr lang="zh-CN" altLang="en-US" sz="1800" dirty="0">
                <a:solidFill>
                  <a:schemeClr val="tx1"/>
                </a:solidFill>
              </a:rPr>
              <a:t>分组可能会出现失序和丢失等问题。</a:t>
            </a:r>
            <a:endParaRPr lang="en-US" altLang="zh-CN" sz="1800" dirty="0">
              <a:solidFill>
                <a:schemeClr val="tx1"/>
              </a:solidFill>
            </a:endParaRPr>
          </a:p>
        </p:txBody>
      </p:sp>
    </p:spTree>
    <p:custDataLst>
      <p:tags r:id="rId1"/>
    </p:custData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ntr" presetSubtype="0"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p:cTn id="7" dur="1000" fill="hold"/>
                                        <p:tgtEl>
                                          <p:spTgt spid="23"/>
                                        </p:tgtEl>
                                        <p:attrNameLst>
                                          <p:attrName>ppt_w</p:attrName>
                                        </p:attrNameLst>
                                      </p:cBhvr>
                                      <p:tavLst>
                                        <p:tav tm="0">
                                          <p:val>
                                            <p:fltVal val="0"/>
                                          </p:val>
                                        </p:tav>
                                        <p:tav tm="100000">
                                          <p:val>
                                            <p:strVal val="#ppt_w"/>
                                          </p:val>
                                        </p:tav>
                                      </p:tavLst>
                                    </p:anim>
                                    <p:anim calcmode="lin" valueType="num">
                                      <p:cBhvr>
                                        <p:cTn id="8" dur="1000" fill="hold"/>
                                        <p:tgtEl>
                                          <p:spTgt spid="23"/>
                                        </p:tgtEl>
                                        <p:attrNameLst>
                                          <p:attrName>ppt_h</p:attrName>
                                        </p:attrNameLst>
                                      </p:cBhvr>
                                      <p:tavLst>
                                        <p:tav tm="0">
                                          <p:val>
                                            <p:fltVal val="0"/>
                                          </p:val>
                                        </p:tav>
                                        <p:tav tm="100000">
                                          <p:val>
                                            <p:strVal val="#ppt_h"/>
                                          </p:val>
                                        </p:tav>
                                      </p:tavLst>
                                    </p:anim>
                                    <p:anim calcmode="lin" valueType="num">
                                      <p:cBhvr>
                                        <p:cTn id="9" dur="1000" fill="hold"/>
                                        <p:tgtEl>
                                          <p:spTgt spid="23"/>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23"/>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11" fill="hold">
                      <p:stCondLst>
                        <p:cond delay="indefinite"/>
                      </p:stCondLst>
                      <p:childTnLst>
                        <p:par>
                          <p:cTn id="12" fill="hold">
                            <p:stCondLst>
                              <p:cond delay="0"/>
                            </p:stCondLst>
                            <p:childTnLst>
                              <p:par>
                                <p:cTn id="13" presetID="53" presetClass="entr" presetSubtype="16"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p:cTn id="15" dur="500" fill="hold"/>
                                        <p:tgtEl>
                                          <p:spTgt spid="14"/>
                                        </p:tgtEl>
                                        <p:attrNameLst>
                                          <p:attrName>ppt_w</p:attrName>
                                        </p:attrNameLst>
                                      </p:cBhvr>
                                      <p:tavLst>
                                        <p:tav tm="0">
                                          <p:val>
                                            <p:fltVal val="0"/>
                                          </p:val>
                                        </p:tav>
                                        <p:tav tm="100000">
                                          <p:val>
                                            <p:strVal val="#ppt_w"/>
                                          </p:val>
                                        </p:tav>
                                      </p:tavLst>
                                    </p:anim>
                                    <p:anim calcmode="lin" valueType="num">
                                      <p:cBhvr>
                                        <p:cTn id="16" dur="500" fill="hold"/>
                                        <p:tgtEl>
                                          <p:spTgt spid="14"/>
                                        </p:tgtEl>
                                        <p:attrNameLst>
                                          <p:attrName>ppt_h</p:attrName>
                                        </p:attrNameLst>
                                      </p:cBhvr>
                                      <p:tavLst>
                                        <p:tav tm="0">
                                          <p:val>
                                            <p:fltVal val="0"/>
                                          </p:val>
                                        </p:tav>
                                        <p:tav tm="100000">
                                          <p:val>
                                            <p:strVal val="#ppt_h"/>
                                          </p:val>
                                        </p:tav>
                                      </p:tavLst>
                                    </p:anim>
                                    <p:animEffect transition="in" filter="fade">
                                      <p:cBhvr>
                                        <p:cTn id="17" dur="500"/>
                                        <p:tgtEl>
                                          <p:spTgt spid="14"/>
                                        </p:tgtEl>
                                      </p:cBhvr>
                                    </p:animEffect>
                                  </p:childTnLst>
                                </p:cTn>
                              </p:par>
                            </p:childTnLst>
                          </p:cTn>
                        </p:par>
                        <p:par>
                          <p:cTn id="18" fill="hold">
                            <p:stCondLst>
                              <p:cond delay="500"/>
                            </p:stCondLst>
                            <p:childTnLst>
                              <p:par>
                                <p:cTn id="19" presetID="1" presetClass="entr" presetSubtype="0" fill="hold" grpId="0" nodeType="afterEffect">
                                  <p:stCondLst>
                                    <p:cond delay="0"/>
                                  </p:stCondLst>
                                  <p:iterate type="lt">
                                    <p:tmAbs val="100"/>
                                  </p:iterate>
                                  <p:childTnLst>
                                    <p:set>
                                      <p:cBhvr>
                                        <p:cTn id="20" dur="1" fill="hold">
                                          <p:stCondLst>
                                            <p:cond delay="0"/>
                                          </p:stCondLst>
                                        </p:cTn>
                                        <p:tgtEl>
                                          <p:spTgt spid="27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53" presetClass="entr" presetSubtype="16" fill="hold" grpId="0" nodeType="clickEffect">
                                  <p:stCondLst>
                                    <p:cond delay="0"/>
                                  </p:stCondLst>
                                  <p:childTnLst>
                                    <p:set>
                                      <p:cBhvr>
                                        <p:cTn id="24" dur="1" fill="hold">
                                          <p:stCondLst>
                                            <p:cond delay="0"/>
                                          </p:stCondLst>
                                        </p:cTn>
                                        <p:tgtEl>
                                          <p:spTgt spid="274"/>
                                        </p:tgtEl>
                                        <p:attrNameLst>
                                          <p:attrName>style.visibility</p:attrName>
                                        </p:attrNameLst>
                                      </p:cBhvr>
                                      <p:to>
                                        <p:strVal val="visible"/>
                                      </p:to>
                                    </p:set>
                                    <p:anim calcmode="lin" valueType="num">
                                      <p:cBhvr>
                                        <p:cTn id="25" dur="500" fill="hold"/>
                                        <p:tgtEl>
                                          <p:spTgt spid="274"/>
                                        </p:tgtEl>
                                        <p:attrNameLst>
                                          <p:attrName>ppt_w</p:attrName>
                                        </p:attrNameLst>
                                      </p:cBhvr>
                                      <p:tavLst>
                                        <p:tav tm="0">
                                          <p:val>
                                            <p:fltVal val="0"/>
                                          </p:val>
                                        </p:tav>
                                        <p:tav tm="100000">
                                          <p:val>
                                            <p:strVal val="#ppt_w"/>
                                          </p:val>
                                        </p:tav>
                                      </p:tavLst>
                                    </p:anim>
                                    <p:anim calcmode="lin" valueType="num">
                                      <p:cBhvr>
                                        <p:cTn id="26" dur="500" fill="hold"/>
                                        <p:tgtEl>
                                          <p:spTgt spid="274"/>
                                        </p:tgtEl>
                                        <p:attrNameLst>
                                          <p:attrName>ppt_h</p:attrName>
                                        </p:attrNameLst>
                                      </p:cBhvr>
                                      <p:tavLst>
                                        <p:tav tm="0">
                                          <p:val>
                                            <p:fltVal val="0"/>
                                          </p:val>
                                        </p:tav>
                                        <p:tav tm="100000">
                                          <p:val>
                                            <p:strVal val="#ppt_h"/>
                                          </p:val>
                                        </p:tav>
                                      </p:tavLst>
                                    </p:anim>
                                    <p:animEffect transition="in" filter="fade">
                                      <p:cBhvr>
                                        <p:cTn id="27" dur="500"/>
                                        <p:tgtEl>
                                          <p:spTgt spid="274"/>
                                        </p:tgtEl>
                                      </p:cBhvr>
                                    </p:animEffect>
                                  </p:childTnLst>
                                </p:cTn>
                              </p:par>
                            </p:childTnLst>
                          </p:cTn>
                        </p:par>
                        <p:par>
                          <p:cTn id="28" fill="hold">
                            <p:stCondLst>
                              <p:cond delay="500"/>
                            </p:stCondLst>
                            <p:childTnLst>
                              <p:par>
                                <p:cTn id="29" presetID="1" presetClass="entr" presetSubtype="0" fill="hold" grpId="0" nodeType="afterEffect">
                                  <p:stCondLst>
                                    <p:cond delay="0"/>
                                  </p:stCondLst>
                                  <p:iterate type="lt">
                                    <p:tmAbs val="100"/>
                                  </p:iterate>
                                  <p:childTnLst>
                                    <p:set>
                                      <p:cBhvr>
                                        <p:cTn id="30" dur="1" fill="hold">
                                          <p:stCondLst>
                                            <p:cond delay="0"/>
                                          </p:stCondLst>
                                        </p:cTn>
                                        <p:tgtEl>
                                          <p:spTgt spid="27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grpId="0" nodeType="clickEffect">
                                  <p:stCondLst>
                                    <p:cond delay="0"/>
                                  </p:stCondLst>
                                  <p:childTnLst>
                                    <p:set>
                                      <p:cBhvr>
                                        <p:cTn id="34" dur="1" fill="hold">
                                          <p:stCondLst>
                                            <p:cond delay="0"/>
                                          </p:stCondLst>
                                        </p:cTn>
                                        <p:tgtEl>
                                          <p:spTgt spid="277"/>
                                        </p:tgtEl>
                                        <p:attrNameLst>
                                          <p:attrName>style.visibility</p:attrName>
                                        </p:attrNameLst>
                                      </p:cBhvr>
                                      <p:to>
                                        <p:strVal val="visible"/>
                                      </p:to>
                                    </p:set>
                                    <p:anim calcmode="lin" valueType="num">
                                      <p:cBhvr>
                                        <p:cTn id="35" dur="500" fill="hold"/>
                                        <p:tgtEl>
                                          <p:spTgt spid="277"/>
                                        </p:tgtEl>
                                        <p:attrNameLst>
                                          <p:attrName>ppt_w</p:attrName>
                                        </p:attrNameLst>
                                      </p:cBhvr>
                                      <p:tavLst>
                                        <p:tav tm="0">
                                          <p:val>
                                            <p:fltVal val="0"/>
                                          </p:val>
                                        </p:tav>
                                        <p:tav tm="100000">
                                          <p:val>
                                            <p:strVal val="#ppt_w"/>
                                          </p:val>
                                        </p:tav>
                                      </p:tavLst>
                                    </p:anim>
                                    <p:anim calcmode="lin" valueType="num">
                                      <p:cBhvr>
                                        <p:cTn id="36" dur="500" fill="hold"/>
                                        <p:tgtEl>
                                          <p:spTgt spid="277"/>
                                        </p:tgtEl>
                                        <p:attrNameLst>
                                          <p:attrName>ppt_h</p:attrName>
                                        </p:attrNameLst>
                                      </p:cBhvr>
                                      <p:tavLst>
                                        <p:tav tm="0">
                                          <p:val>
                                            <p:fltVal val="0"/>
                                          </p:val>
                                        </p:tav>
                                        <p:tav tm="100000">
                                          <p:val>
                                            <p:strVal val="#ppt_h"/>
                                          </p:val>
                                        </p:tav>
                                      </p:tavLst>
                                    </p:anim>
                                    <p:animEffect transition="in" filter="fade">
                                      <p:cBhvr>
                                        <p:cTn id="37" dur="500"/>
                                        <p:tgtEl>
                                          <p:spTgt spid="277"/>
                                        </p:tgtEl>
                                      </p:cBhvr>
                                    </p:animEffect>
                                  </p:childTnLst>
                                </p:cTn>
                              </p:par>
                            </p:childTnLst>
                          </p:cTn>
                        </p:par>
                        <p:par>
                          <p:cTn id="38" fill="hold">
                            <p:stCondLst>
                              <p:cond delay="500"/>
                            </p:stCondLst>
                            <p:childTnLst>
                              <p:par>
                                <p:cTn id="39" presetID="1" presetClass="entr" presetSubtype="0" fill="hold" grpId="0" nodeType="afterEffect">
                                  <p:stCondLst>
                                    <p:cond delay="0"/>
                                  </p:stCondLst>
                                  <p:iterate type="lt">
                                    <p:tmAbs val="100"/>
                                  </p:iterate>
                                  <p:childTnLst>
                                    <p:set>
                                      <p:cBhvr>
                                        <p:cTn id="40" dur="1" fill="hold">
                                          <p:stCondLst>
                                            <p:cond delay="0"/>
                                          </p:stCondLst>
                                        </p:cTn>
                                        <p:tgtEl>
                                          <p:spTgt spid="27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30" presetClass="entr" presetSubtype="0" fill="hold" nodeType="clickEffect">
                                  <p:stCondLst>
                                    <p:cond delay="0"/>
                                  </p:stCondLst>
                                  <p:childTnLst>
                                    <p:set>
                                      <p:cBhvr>
                                        <p:cTn id="44" dur="1" fill="hold">
                                          <p:stCondLst>
                                            <p:cond delay="0"/>
                                          </p:stCondLst>
                                        </p:cTn>
                                        <p:tgtEl>
                                          <p:spTgt spid="25"/>
                                        </p:tgtEl>
                                        <p:attrNameLst>
                                          <p:attrName>style.visibility</p:attrName>
                                        </p:attrNameLst>
                                      </p:cBhvr>
                                      <p:to>
                                        <p:strVal val="visible"/>
                                      </p:to>
                                    </p:set>
                                    <p:animEffect transition="in" filter="fade">
                                      <p:cBhvr>
                                        <p:cTn id="45" dur="800" decel="100000"/>
                                        <p:tgtEl>
                                          <p:spTgt spid="25"/>
                                        </p:tgtEl>
                                      </p:cBhvr>
                                    </p:animEffect>
                                    <p:anim calcmode="lin" valueType="num">
                                      <p:cBhvr>
                                        <p:cTn id="46" dur="800" decel="100000" fill="hold"/>
                                        <p:tgtEl>
                                          <p:spTgt spid="25"/>
                                        </p:tgtEl>
                                        <p:attrNameLst>
                                          <p:attrName>style.rotation</p:attrName>
                                        </p:attrNameLst>
                                      </p:cBhvr>
                                      <p:tavLst>
                                        <p:tav tm="0">
                                          <p:val>
                                            <p:fltVal val="-90"/>
                                          </p:val>
                                        </p:tav>
                                        <p:tav tm="100000">
                                          <p:val>
                                            <p:fltVal val="0"/>
                                          </p:val>
                                        </p:tav>
                                      </p:tavLst>
                                    </p:anim>
                                    <p:anim calcmode="lin" valueType="num">
                                      <p:cBhvr>
                                        <p:cTn id="47" dur="800" decel="100000" fill="hold"/>
                                        <p:tgtEl>
                                          <p:spTgt spid="25"/>
                                        </p:tgtEl>
                                        <p:attrNameLst>
                                          <p:attrName>ppt_x</p:attrName>
                                        </p:attrNameLst>
                                      </p:cBhvr>
                                      <p:tavLst>
                                        <p:tav tm="0">
                                          <p:val>
                                            <p:strVal val="#ppt_x+0.4"/>
                                          </p:val>
                                        </p:tav>
                                        <p:tav tm="100000">
                                          <p:val>
                                            <p:strVal val="#ppt_x-0.05"/>
                                          </p:val>
                                        </p:tav>
                                      </p:tavLst>
                                    </p:anim>
                                    <p:anim calcmode="lin" valueType="num">
                                      <p:cBhvr>
                                        <p:cTn id="48" dur="800" decel="100000" fill="hold"/>
                                        <p:tgtEl>
                                          <p:spTgt spid="25"/>
                                        </p:tgtEl>
                                        <p:attrNameLst>
                                          <p:attrName>ppt_y</p:attrName>
                                        </p:attrNameLst>
                                      </p:cBhvr>
                                      <p:tavLst>
                                        <p:tav tm="0">
                                          <p:val>
                                            <p:strVal val="#ppt_y-0.4"/>
                                          </p:val>
                                        </p:tav>
                                        <p:tav tm="100000">
                                          <p:val>
                                            <p:strVal val="#ppt_y+0.1"/>
                                          </p:val>
                                        </p:tav>
                                      </p:tavLst>
                                    </p:anim>
                                    <p:anim calcmode="lin" valueType="num">
                                      <p:cBhvr>
                                        <p:cTn id="49" dur="200" accel="100000" fill="hold">
                                          <p:stCondLst>
                                            <p:cond delay="800"/>
                                          </p:stCondLst>
                                        </p:cTn>
                                        <p:tgtEl>
                                          <p:spTgt spid="25"/>
                                        </p:tgtEl>
                                        <p:attrNameLst>
                                          <p:attrName>ppt_x</p:attrName>
                                        </p:attrNameLst>
                                      </p:cBhvr>
                                      <p:tavLst>
                                        <p:tav tm="0">
                                          <p:val>
                                            <p:strVal val="#ppt_x-0.05"/>
                                          </p:val>
                                        </p:tav>
                                        <p:tav tm="100000">
                                          <p:val>
                                            <p:strVal val="#ppt_x"/>
                                          </p:val>
                                        </p:tav>
                                      </p:tavLst>
                                    </p:anim>
                                    <p:anim calcmode="lin" valueType="num">
                                      <p:cBhvr>
                                        <p:cTn id="50" dur="200" accel="100000" fill="hold">
                                          <p:stCondLst>
                                            <p:cond delay="800"/>
                                          </p:stCondLst>
                                        </p:cTn>
                                        <p:tgtEl>
                                          <p:spTgt spid="25"/>
                                        </p:tgtEl>
                                        <p:attrNameLst>
                                          <p:attrName>ppt_y</p:attrName>
                                        </p:attrNameLst>
                                      </p:cBhvr>
                                      <p:tavLst>
                                        <p:tav tm="0">
                                          <p:val>
                                            <p:strVal val="#ppt_y+0.1"/>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53" presetClass="entr" presetSubtype="16" fill="hold" grpId="0" nodeType="clickEffect">
                                  <p:stCondLst>
                                    <p:cond delay="0"/>
                                  </p:stCondLst>
                                  <p:childTnLst>
                                    <p:set>
                                      <p:cBhvr>
                                        <p:cTn id="54" dur="1" fill="hold">
                                          <p:stCondLst>
                                            <p:cond delay="0"/>
                                          </p:stCondLst>
                                        </p:cTn>
                                        <p:tgtEl>
                                          <p:spTgt spid="285"/>
                                        </p:tgtEl>
                                        <p:attrNameLst>
                                          <p:attrName>style.visibility</p:attrName>
                                        </p:attrNameLst>
                                      </p:cBhvr>
                                      <p:to>
                                        <p:strVal val="visible"/>
                                      </p:to>
                                    </p:set>
                                    <p:anim calcmode="lin" valueType="num">
                                      <p:cBhvr>
                                        <p:cTn id="55" dur="500" fill="hold"/>
                                        <p:tgtEl>
                                          <p:spTgt spid="285"/>
                                        </p:tgtEl>
                                        <p:attrNameLst>
                                          <p:attrName>ppt_w</p:attrName>
                                        </p:attrNameLst>
                                      </p:cBhvr>
                                      <p:tavLst>
                                        <p:tav tm="0">
                                          <p:val>
                                            <p:fltVal val="0"/>
                                          </p:val>
                                        </p:tav>
                                        <p:tav tm="100000">
                                          <p:val>
                                            <p:strVal val="#ppt_w"/>
                                          </p:val>
                                        </p:tav>
                                      </p:tavLst>
                                    </p:anim>
                                    <p:anim calcmode="lin" valueType="num">
                                      <p:cBhvr>
                                        <p:cTn id="56" dur="500" fill="hold"/>
                                        <p:tgtEl>
                                          <p:spTgt spid="285"/>
                                        </p:tgtEl>
                                        <p:attrNameLst>
                                          <p:attrName>ppt_h</p:attrName>
                                        </p:attrNameLst>
                                      </p:cBhvr>
                                      <p:tavLst>
                                        <p:tav tm="0">
                                          <p:val>
                                            <p:fltVal val="0"/>
                                          </p:val>
                                        </p:tav>
                                        <p:tav tm="100000">
                                          <p:val>
                                            <p:strVal val="#ppt_h"/>
                                          </p:val>
                                        </p:tav>
                                      </p:tavLst>
                                    </p:anim>
                                    <p:animEffect transition="in" filter="fade">
                                      <p:cBhvr>
                                        <p:cTn id="57" dur="500"/>
                                        <p:tgtEl>
                                          <p:spTgt spid="285"/>
                                        </p:tgtEl>
                                      </p:cBhvr>
                                    </p:animEffect>
                                  </p:childTnLst>
                                </p:cTn>
                              </p:par>
                            </p:childTnLst>
                          </p:cTn>
                        </p:par>
                        <p:par>
                          <p:cTn id="58" fill="hold">
                            <p:stCondLst>
                              <p:cond delay="500"/>
                            </p:stCondLst>
                            <p:childTnLst>
                              <p:par>
                                <p:cTn id="59" presetID="1" presetClass="entr" presetSubtype="0" fill="hold" grpId="0" nodeType="afterEffect">
                                  <p:stCondLst>
                                    <p:cond delay="0"/>
                                  </p:stCondLst>
                                  <p:iterate type="lt">
                                    <p:tmAbs val="100"/>
                                  </p:iterate>
                                  <p:childTnLst>
                                    <p:set>
                                      <p:cBhvr>
                                        <p:cTn id="60" dur="1" fill="hold">
                                          <p:stCondLst>
                                            <p:cond delay="0"/>
                                          </p:stCondLst>
                                        </p:cTn>
                                        <p:tgtEl>
                                          <p:spTgt spid="286"/>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53" presetClass="entr" presetSubtype="16" fill="hold" grpId="0" nodeType="clickEffect">
                                  <p:stCondLst>
                                    <p:cond delay="0"/>
                                  </p:stCondLst>
                                  <p:childTnLst>
                                    <p:set>
                                      <p:cBhvr>
                                        <p:cTn id="64" dur="1" fill="hold">
                                          <p:stCondLst>
                                            <p:cond delay="0"/>
                                          </p:stCondLst>
                                        </p:cTn>
                                        <p:tgtEl>
                                          <p:spTgt spid="287"/>
                                        </p:tgtEl>
                                        <p:attrNameLst>
                                          <p:attrName>style.visibility</p:attrName>
                                        </p:attrNameLst>
                                      </p:cBhvr>
                                      <p:to>
                                        <p:strVal val="visible"/>
                                      </p:to>
                                    </p:set>
                                    <p:anim calcmode="lin" valueType="num">
                                      <p:cBhvr>
                                        <p:cTn id="65" dur="500" fill="hold"/>
                                        <p:tgtEl>
                                          <p:spTgt spid="287"/>
                                        </p:tgtEl>
                                        <p:attrNameLst>
                                          <p:attrName>ppt_w</p:attrName>
                                        </p:attrNameLst>
                                      </p:cBhvr>
                                      <p:tavLst>
                                        <p:tav tm="0">
                                          <p:val>
                                            <p:fltVal val="0"/>
                                          </p:val>
                                        </p:tav>
                                        <p:tav tm="100000">
                                          <p:val>
                                            <p:strVal val="#ppt_w"/>
                                          </p:val>
                                        </p:tav>
                                      </p:tavLst>
                                    </p:anim>
                                    <p:anim calcmode="lin" valueType="num">
                                      <p:cBhvr>
                                        <p:cTn id="66" dur="500" fill="hold"/>
                                        <p:tgtEl>
                                          <p:spTgt spid="287"/>
                                        </p:tgtEl>
                                        <p:attrNameLst>
                                          <p:attrName>ppt_h</p:attrName>
                                        </p:attrNameLst>
                                      </p:cBhvr>
                                      <p:tavLst>
                                        <p:tav tm="0">
                                          <p:val>
                                            <p:fltVal val="0"/>
                                          </p:val>
                                        </p:tav>
                                        <p:tav tm="100000">
                                          <p:val>
                                            <p:strVal val="#ppt_h"/>
                                          </p:val>
                                        </p:tav>
                                      </p:tavLst>
                                    </p:anim>
                                    <p:animEffect transition="in" filter="fade">
                                      <p:cBhvr>
                                        <p:cTn id="67" dur="500"/>
                                        <p:tgtEl>
                                          <p:spTgt spid="287"/>
                                        </p:tgtEl>
                                      </p:cBhvr>
                                    </p:animEffect>
                                  </p:childTnLst>
                                </p:cTn>
                              </p:par>
                            </p:childTnLst>
                          </p:cTn>
                        </p:par>
                        <p:par>
                          <p:cTn id="68" fill="hold">
                            <p:stCondLst>
                              <p:cond delay="500"/>
                            </p:stCondLst>
                            <p:childTnLst>
                              <p:par>
                                <p:cTn id="69" presetID="1" presetClass="entr" presetSubtype="0" fill="hold" grpId="0" nodeType="afterEffect">
                                  <p:stCondLst>
                                    <p:cond delay="0"/>
                                  </p:stCondLst>
                                  <p:iterate type="lt">
                                    <p:tmAbs val="100"/>
                                  </p:iterate>
                                  <p:childTnLst>
                                    <p:set>
                                      <p:cBhvr>
                                        <p:cTn id="70" dur="1" fill="hold">
                                          <p:stCondLst>
                                            <p:cond delay="0"/>
                                          </p:stCondLst>
                                        </p:cTn>
                                        <p:tgtEl>
                                          <p:spTgt spid="288"/>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53" presetClass="entr" presetSubtype="16" fill="hold" grpId="0" nodeType="clickEffect">
                                  <p:stCondLst>
                                    <p:cond delay="0"/>
                                  </p:stCondLst>
                                  <p:childTnLst>
                                    <p:set>
                                      <p:cBhvr>
                                        <p:cTn id="74" dur="1" fill="hold">
                                          <p:stCondLst>
                                            <p:cond delay="0"/>
                                          </p:stCondLst>
                                        </p:cTn>
                                        <p:tgtEl>
                                          <p:spTgt spid="290"/>
                                        </p:tgtEl>
                                        <p:attrNameLst>
                                          <p:attrName>style.visibility</p:attrName>
                                        </p:attrNameLst>
                                      </p:cBhvr>
                                      <p:to>
                                        <p:strVal val="visible"/>
                                      </p:to>
                                    </p:set>
                                    <p:anim calcmode="lin" valueType="num">
                                      <p:cBhvr>
                                        <p:cTn id="75" dur="500" fill="hold"/>
                                        <p:tgtEl>
                                          <p:spTgt spid="290"/>
                                        </p:tgtEl>
                                        <p:attrNameLst>
                                          <p:attrName>ppt_w</p:attrName>
                                        </p:attrNameLst>
                                      </p:cBhvr>
                                      <p:tavLst>
                                        <p:tav tm="0">
                                          <p:val>
                                            <p:fltVal val="0"/>
                                          </p:val>
                                        </p:tav>
                                        <p:tav tm="100000">
                                          <p:val>
                                            <p:strVal val="#ppt_w"/>
                                          </p:val>
                                        </p:tav>
                                      </p:tavLst>
                                    </p:anim>
                                    <p:anim calcmode="lin" valueType="num">
                                      <p:cBhvr>
                                        <p:cTn id="76" dur="500" fill="hold"/>
                                        <p:tgtEl>
                                          <p:spTgt spid="290"/>
                                        </p:tgtEl>
                                        <p:attrNameLst>
                                          <p:attrName>ppt_h</p:attrName>
                                        </p:attrNameLst>
                                      </p:cBhvr>
                                      <p:tavLst>
                                        <p:tav tm="0">
                                          <p:val>
                                            <p:fltVal val="0"/>
                                          </p:val>
                                        </p:tav>
                                        <p:tav tm="100000">
                                          <p:val>
                                            <p:strVal val="#ppt_h"/>
                                          </p:val>
                                        </p:tav>
                                      </p:tavLst>
                                    </p:anim>
                                    <p:animEffect transition="in" filter="fade">
                                      <p:cBhvr>
                                        <p:cTn id="77" dur="500"/>
                                        <p:tgtEl>
                                          <p:spTgt spid="290"/>
                                        </p:tgtEl>
                                      </p:cBhvr>
                                    </p:animEffect>
                                  </p:childTnLst>
                                </p:cTn>
                              </p:par>
                            </p:childTnLst>
                          </p:cTn>
                        </p:par>
                        <p:par>
                          <p:cTn id="78" fill="hold">
                            <p:stCondLst>
                              <p:cond delay="500"/>
                            </p:stCondLst>
                            <p:childTnLst>
                              <p:par>
                                <p:cTn id="79" presetID="1" presetClass="entr" presetSubtype="0" fill="hold" grpId="0" nodeType="afterEffect">
                                  <p:stCondLst>
                                    <p:cond delay="0"/>
                                  </p:stCondLst>
                                  <p:iterate type="lt">
                                    <p:tmAbs val="100"/>
                                  </p:iterate>
                                  <p:childTnLst>
                                    <p:set>
                                      <p:cBhvr>
                                        <p:cTn id="80" dur="1" fill="hold">
                                          <p:stCondLst>
                                            <p:cond delay="0"/>
                                          </p:stCondLst>
                                        </p:cTn>
                                        <p:tgtEl>
                                          <p:spTgt spid="291"/>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53" presetClass="entr" presetSubtype="16" fill="hold" grpId="0" nodeType="clickEffect">
                                  <p:stCondLst>
                                    <p:cond delay="0"/>
                                  </p:stCondLst>
                                  <p:childTnLst>
                                    <p:set>
                                      <p:cBhvr>
                                        <p:cTn id="84" dur="1" fill="hold">
                                          <p:stCondLst>
                                            <p:cond delay="0"/>
                                          </p:stCondLst>
                                        </p:cTn>
                                        <p:tgtEl>
                                          <p:spTgt spid="292"/>
                                        </p:tgtEl>
                                        <p:attrNameLst>
                                          <p:attrName>style.visibility</p:attrName>
                                        </p:attrNameLst>
                                      </p:cBhvr>
                                      <p:to>
                                        <p:strVal val="visible"/>
                                      </p:to>
                                    </p:set>
                                    <p:anim calcmode="lin" valueType="num">
                                      <p:cBhvr>
                                        <p:cTn id="85" dur="500" fill="hold"/>
                                        <p:tgtEl>
                                          <p:spTgt spid="292"/>
                                        </p:tgtEl>
                                        <p:attrNameLst>
                                          <p:attrName>ppt_w</p:attrName>
                                        </p:attrNameLst>
                                      </p:cBhvr>
                                      <p:tavLst>
                                        <p:tav tm="0">
                                          <p:val>
                                            <p:fltVal val="0"/>
                                          </p:val>
                                        </p:tav>
                                        <p:tav tm="100000">
                                          <p:val>
                                            <p:strVal val="#ppt_w"/>
                                          </p:val>
                                        </p:tav>
                                      </p:tavLst>
                                    </p:anim>
                                    <p:anim calcmode="lin" valueType="num">
                                      <p:cBhvr>
                                        <p:cTn id="86" dur="500" fill="hold"/>
                                        <p:tgtEl>
                                          <p:spTgt spid="292"/>
                                        </p:tgtEl>
                                        <p:attrNameLst>
                                          <p:attrName>ppt_h</p:attrName>
                                        </p:attrNameLst>
                                      </p:cBhvr>
                                      <p:tavLst>
                                        <p:tav tm="0">
                                          <p:val>
                                            <p:fltVal val="0"/>
                                          </p:val>
                                        </p:tav>
                                        <p:tav tm="100000">
                                          <p:val>
                                            <p:strVal val="#ppt_h"/>
                                          </p:val>
                                        </p:tav>
                                      </p:tavLst>
                                    </p:anim>
                                    <p:animEffect transition="in" filter="fade">
                                      <p:cBhvr>
                                        <p:cTn id="87" dur="500"/>
                                        <p:tgtEl>
                                          <p:spTgt spid="292"/>
                                        </p:tgtEl>
                                      </p:cBhvr>
                                    </p:animEffect>
                                  </p:childTnLst>
                                </p:cTn>
                              </p:par>
                            </p:childTnLst>
                          </p:cTn>
                        </p:par>
                        <p:par>
                          <p:cTn id="88" fill="hold">
                            <p:stCondLst>
                              <p:cond delay="500"/>
                            </p:stCondLst>
                            <p:childTnLst>
                              <p:par>
                                <p:cTn id="89" presetID="1" presetClass="entr" presetSubtype="0" fill="hold" grpId="0" nodeType="afterEffect">
                                  <p:stCondLst>
                                    <p:cond delay="0"/>
                                  </p:stCondLst>
                                  <p:iterate type="lt">
                                    <p:tmAbs val="100"/>
                                  </p:iterate>
                                  <p:childTnLst>
                                    <p:set>
                                      <p:cBhvr>
                                        <p:cTn id="90" dur="1" fill="hold">
                                          <p:stCondLst>
                                            <p:cond delay="0"/>
                                          </p:stCondLst>
                                        </p:cTn>
                                        <p:tgtEl>
                                          <p:spTgt spid="29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ldLvl="0" animBg="1"/>
      <p:bldP spid="272" grpId="0"/>
      <p:bldP spid="274" grpId="0" bldLvl="0" animBg="1"/>
      <p:bldP spid="275" grpId="0"/>
      <p:bldP spid="277" grpId="0" bldLvl="0" animBg="1"/>
      <p:bldP spid="278" grpId="0"/>
      <p:bldP spid="285" grpId="0" bldLvl="0" animBg="1"/>
      <p:bldP spid="286" grpId="0"/>
      <p:bldP spid="287" grpId="0" bldLvl="0" animBg="1"/>
      <p:bldP spid="288" grpId="0"/>
      <p:bldP spid="290" grpId="0" bldLvl="0" animBg="1"/>
      <p:bldP spid="291" grpId="0"/>
      <p:bldP spid="292" grpId="0" bldLvl="0" animBg="1"/>
      <p:bldP spid="293"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04800" y="749300"/>
            <a:ext cx="6192344" cy="400110"/>
            <a:chOff x="424117" y="898245"/>
            <a:chExt cx="6192344" cy="400110"/>
          </a:xfrm>
        </p:grpSpPr>
        <p:sp>
          <p:nvSpPr>
            <p:cNvPr id="2" name="平行四边形 1"/>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p:cNvSpPr txBox="1"/>
            <p:nvPr/>
          </p:nvSpPr>
          <p:spPr>
            <a:xfrm>
              <a:off x="1052423" y="898245"/>
              <a:ext cx="5564038" cy="400110"/>
            </a:xfrm>
            <a:prstGeom prst="rect">
              <a:avLst/>
            </a:prstGeom>
            <a:noFill/>
          </p:spPr>
          <p:txBody>
            <a:bodyPr wrap="square" rtlCol="0">
              <a:spAutoFit/>
            </a:bodyPr>
            <a:lstStyle/>
            <a:p>
              <a:r>
                <a:rPr lang="zh-CN" altLang="en-US" sz="2000" b="1" dirty="0"/>
                <a:t>常见的三种计算机网络体系结构</a:t>
              </a:r>
              <a:endParaRPr lang="zh-CN" altLang="en-US" sz="2000" b="1" dirty="0"/>
            </a:p>
          </p:txBody>
        </p:sp>
      </p:grpSp>
      <p:grpSp>
        <p:nvGrpSpPr>
          <p:cNvPr id="7" name="组合 6"/>
          <p:cNvGrpSpPr/>
          <p:nvPr/>
        </p:nvGrpSpPr>
        <p:grpSpPr>
          <a:xfrm>
            <a:off x="894080" y="1770291"/>
            <a:ext cx="10312398" cy="4390729"/>
            <a:chOff x="894080" y="1770291"/>
            <a:chExt cx="10312398" cy="4390729"/>
          </a:xfrm>
        </p:grpSpPr>
        <p:sp>
          <p:nvSpPr>
            <p:cNvPr id="82" name="矩形 81"/>
            <p:cNvSpPr/>
            <p:nvPr/>
          </p:nvSpPr>
          <p:spPr>
            <a:xfrm>
              <a:off x="9244790" y="5222720"/>
              <a:ext cx="1961688" cy="511870"/>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物理层</a:t>
              </a:r>
              <a:endParaRPr lang="zh-CN" altLang="en-US" b="1" dirty="0"/>
            </a:p>
          </p:txBody>
        </p:sp>
        <p:sp>
          <p:nvSpPr>
            <p:cNvPr id="83" name="矩形 82"/>
            <p:cNvSpPr/>
            <p:nvPr/>
          </p:nvSpPr>
          <p:spPr>
            <a:xfrm>
              <a:off x="9244789" y="3685660"/>
              <a:ext cx="1961688" cy="511870"/>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运输层</a:t>
              </a:r>
              <a:endParaRPr lang="zh-CN" altLang="en-US" b="1" dirty="0"/>
            </a:p>
          </p:txBody>
        </p:sp>
        <p:sp>
          <p:nvSpPr>
            <p:cNvPr id="84" name="矩形 83"/>
            <p:cNvSpPr/>
            <p:nvPr/>
          </p:nvSpPr>
          <p:spPr>
            <a:xfrm>
              <a:off x="9244790" y="4198980"/>
              <a:ext cx="1961688" cy="511870"/>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网络层</a:t>
              </a:r>
              <a:endParaRPr lang="zh-CN" altLang="en-US" b="1" dirty="0"/>
            </a:p>
          </p:txBody>
        </p:sp>
        <p:sp>
          <p:nvSpPr>
            <p:cNvPr id="85" name="矩形 84"/>
            <p:cNvSpPr/>
            <p:nvPr/>
          </p:nvSpPr>
          <p:spPr>
            <a:xfrm>
              <a:off x="9244790" y="4710850"/>
              <a:ext cx="1961688" cy="511870"/>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数据链路层</a:t>
              </a:r>
              <a:endParaRPr lang="zh-CN" altLang="en-US" b="1" dirty="0"/>
            </a:p>
          </p:txBody>
        </p:sp>
        <p:sp>
          <p:nvSpPr>
            <p:cNvPr id="86" name="矩形 85"/>
            <p:cNvSpPr/>
            <p:nvPr/>
          </p:nvSpPr>
          <p:spPr>
            <a:xfrm>
              <a:off x="9244788" y="3172223"/>
              <a:ext cx="1961688" cy="511870"/>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应用层</a:t>
              </a:r>
              <a:endParaRPr lang="zh-CN" altLang="en-US" b="1" dirty="0"/>
            </a:p>
          </p:txBody>
        </p:sp>
        <p:sp>
          <p:nvSpPr>
            <p:cNvPr id="89" name="文本框 88"/>
            <p:cNvSpPr txBox="1"/>
            <p:nvPr/>
          </p:nvSpPr>
          <p:spPr>
            <a:xfrm>
              <a:off x="9244788" y="2796451"/>
              <a:ext cx="1961688" cy="369332"/>
            </a:xfrm>
            <a:prstGeom prst="rect">
              <a:avLst/>
            </a:prstGeom>
            <a:noFill/>
          </p:spPr>
          <p:txBody>
            <a:bodyPr wrap="square" rtlCol="0">
              <a:spAutoFit/>
            </a:bodyPr>
            <a:lstStyle/>
            <a:p>
              <a:pPr algn="ctr"/>
              <a:r>
                <a:rPr lang="zh-CN" altLang="en-US" b="1" dirty="0"/>
                <a:t>原理参考模型</a:t>
              </a:r>
              <a:endParaRPr lang="zh-CN" altLang="en-US" b="1" dirty="0"/>
            </a:p>
          </p:txBody>
        </p:sp>
        <p:sp>
          <p:nvSpPr>
            <p:cNvPr id="90" name="文本框 89"/>
            <p:cNvSpPr txBox="1"/>
            <p:nvPr/>
          </p:nvSpPr>
          <p:spPr>
            <a:xfrm>
              <a:off x="9244788" y="5791688"/>
              <a:ext cx="1961688" cy="369332"/>
            </a:xfrm>
            <a:prstGeom prst="rect">
              <a:avLst/>
            </a:prstGeom>
            <a:noFill/>
          </p:spPr>
          <p:txBody>
            <a:bodyPr wrap="square" rtlCol="0">
              <a:spAutoFit/>
            </a:bodyPr>
            <a:lstStyle/>
            <a:p>
              <a:pPr algn="ctr"/>
              <a:r>
                <a:rPr lang="zh-CN" altLang="en-US" b="1" dirty="0"/>
                <a:t>适于</a:t>
              </a:r>
              <a:r>
                <a:rPr lang="zh-CN" altLang="en-US" b="1" dirty="0">
                  <a:solidFill>
                    <a:schemeClr val="accent1">
                      <a:lumMod val="75000"/>
                    </a:schemeClr>
                  </a:solidFill>
                </a:rPr>
                <a:t>教学</a:t>
              </a:r>
              <a:endParaRPr lang="zh-CN" altLang="en-US" b="1" dirty="0"/>
            </a:p>
          </p:txBody>
        </p:sp>
        <p:grpSp>
          <p:nvGrpSpPr>
            <p:cNvPr id="5" name="组合 4"/>
            <p:cNvGrpSpPr/>
            <p:nvPr/>
          </p:nvGrpSpPr>
          <p:grpSpPr>
            <a:xfrm>
              <a:off x="894080" y="1770291"/>
              <a:ext cx="6091324" cy="4390729"/>
              <a:chOff x="894080" y="1770291"/>
              <a:chExt cx="6091324" cy="4390729"/>
            </a:xfrm>
          </p:grpSpPr>
          <p:sp>
            <p:nvSpPr>
              <p:cNvPr id="67" name="矩形 66"/>
              <p:cNvSpPr/>
              <p:nvPr/>
            </p:nvSpPr>
            <p:spPr>
              <a:xfrm>
                <a:off x="894082" y="5222720"/>
                <a:ext cx="1961688" cy="511870"/>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物理层</a:t>
                </a:r>
                <a:endParaRPr lang="zh-CN" altLang="en-US" b="1" dirty="0"/>
              </a:p>
            </p:txBody>
          </p:sp>
          <p:sp>
            <p:nvSpPr>
              <p:cNvPr id="68" name="矩形 67"/>
              <p:cNvSpPr/>
              <p:nvPr/>
            </p:nvSpPr>
            <p:spPr>
              <a:xfrm>
                <a:off x="894081" y="3685660"/>
                <a:ext cx="1961688" cy="511870"/>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运输层</a:t>
                </a:r>
                <a:endParaRPr lang="zh-CN" altLang="en-US" b="1" dirty="0"/>
              </a:p>
            </p:txBody>
          </p:sp>
          <p:sp>
            <p:nvSpPr>
              <p:cNvPr id="69" name="矩形 68"/>
              <p:cNvSpPr/>
              <p:nvPr/>
            </p:nvSpPr>
            <p:spPr>
              <a:xfrm>
                <a:off x="894082" y="4198980"/>
                <a:ext cx="1961688" cy="511870"/>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网络层</a:t>
                </a:r>
                <a:endParaRPr lang="zh-CN" altLang="en-US" b="1" dirty="0"/>
              </a:p>
            </p:txBody>
          </p:sp>
          <p:sp>
            <p:nvSpPr>
              <p:cNvPr id="70" name="矩形 69"/>
              <p:cNvSpPr/>
              <p:nvPr/>
            </p:nvSpPr>
            <p:spPr>
              <a:xfrm>
                <a:off x="894082" y="4710850"/>
                <a:ext cx="1961688" cy="511870"/>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数据链路层</a:t>
                </a:r>
                <a:endParaRPr lang="zh-CN" altLang="en-US" b="1" dirty="0"/>
              </a:p>
            </p:txBody>
          </p:sp>
          <p:sp>
            <p:nvSpPr>
              <p:cNvPr id="71" name="矩形 70"/>
              <p:cNvSpPr/>
              <p:nvPr/>
            </p:nvSpPr>
            <p:spPr>
              <a:xfrm>
                <a:off x="894080" y="2146063"/>
                <a:ext cx="1961688" cy="511870"/>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应用层</a:t>
                </a:r>
                <a:endParaRPr lang="zh-CN" altLang="en-US" b="1" dirty="0"/>
              </a:p>
            </p:txBody>
          </p:sp>
          <p:sp>
            <p:nvSpPr>
              <p:cNvPr id="72" name="矩形 71"/>
              <p:cNvSpPr/>
              <p:nvPr/>
            </p:nvSpPr>
            <p:spPr>
              <a:xfrm>
                <a:off x="894080" y="3173065"/>
                <a:ext cx="1961688" cy="511870"/>
              </a:xfrm>
              <a:prstGeom prst="rect">
                <a:avLst/>
              </a:prstGeom>
              <a:solidFill>
                <a:schemeClr val="accent3">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会话层</a:t>
                </a:r>
                <a:endParaRPr lang="zh-CN" altLang="en-US" b="1" dirty="0"/>
              </a:p>
            </p:txBody>
          </p:sp>
          <p:sp>
            <p:nvSpPr>
              <p:cNvPr id="73" name="矩形 72"/>
              <p:cNvSpPr/>
              <p:nvPr/>
            </p:nvSpPr>
            <p:spPr>
              <a:xfrm>
                <a:off x="894080" y="2659020"/>
                <a:ext cx="1961688" cy="511870"/>
              </a:xfrm>
              <a:prstGeom prst="rect">
                <a:avLst/>
              </a:prstGeom>
              <a:solidFill>
                <a:schemeClr val="accent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表示层</a:t>
                </a:r>
                <a:endParaRPr lang="zh-CN" altLang="en-US" b="1" dirty="0"/>
              </a:p>
            </p:txBody>
          </p:sp>
          <p:sp>
            <p:nvSpPr>
              <p:cNvPr id="74" name="文本框 73"/>
              <p:cNvSpPr txBox="1"/>
              <p:nvPr/>
            </p:nvSpPr>
            <p:spPr>
              <a:xfrm>
                <a:off x="894080" y="1770291"/>
                <a:ext cx="1961688" cy="369332"/>
              </a:xfrm>
              <a:prstGeom prst="rect">
                <a:avLst/>
              </a:prstGeom>
              <a:noFill/>
            </p:spPr>
            <p:txBody>
              <a:bodyPr wrap="square" rtlCol="0">
                <a:spAutoFit/>
              </a:bodyPr>
              <a:lstStyle/>
              <a:p>
                <a:pPr algn="ctr"/>
                <a:r>
                  <a:rPr lang="en-US" altLang="zh-CN" b="1" dirty="0"/>
                  <a:t>OSI</a:t>
                </a:r>
                <a:r>
                  <a:rPr lang="zh-CN" altLang="en-US" b="1" dirty="0"/>
                  <a:t>参考模型</a:t>
                </a:r>
                <a:endParaRPr lang="zh-CN" altLang="en-US" b="1" dirty="0"/>
              </a:p>
            </p:txBody>
          </p:sp>
          <p:sp>
            <p:nvSpPr>
              <p:cNvPr id="75" name="文本框 74"/>
              <p:cNvSpPr txBox="1"/>
              <p:nvPr/>
            </p:nvSpPr>
            <p:spPr>
              <a:xfrm>
                <a:off x="894080" y="5791688"/>
                <a:ext cx="1961688" cy="369332"/>
              </a:xfrm>
              <a:prstGeom prst="rect">
                <a:avLst/>
              </a:prstGeom>
              <a:noFill/>
            </p:spPr>
            <p:txBody>
              <a:bodyPr wrap="square" rtlCol="0">
                <a:spAutoFit/>
              </a:bodyPr>
              <a:lstStyle/>
              <a:p>
                <a:pPr algn="ctr"/>
                <a:r>
                  <a:rPr lang="zh-CN" altLang="en-US" b="1" dirty="0">
                    <a:solidFill>
                      <a:schemeClr val="accent1">
                        <a:lumMod val="75000"/>
                      </a:schemeClr>
                    </a:solidFill>
                  </a:rPr>
                  <a:t>法律</a:t>
                </a:r>
                <a:r>
                  <a:rPr lang="zh-CN" altLang="en-US" b="1" dirty="0"/>
                  <a:t>标准</a:t>
                </a:r>
                <a:endParaRPr lang="zh-CN" altLang="en-US" b="1" dirty="0"/>
              </a:p>
            </p:txBody>
          </p:sp>
          <p:sp>
            <p:nvSpPr>
              <p:cNvPr id="76" name="矩形 75"/>
              <p:cNvSpPr/>
              <p:nvPr/>
            </p:nvSpPr>
            <p:spPr>
              <a:xfrm>
                <a:off x="5023716" y="5222720"/>
                <a:ext cx="1961688" cy="511870"/>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网络接口层</a:t>
                </a:r>
                <a:endParaRPr lang="zh-CN" altLang="en-US" b="1" dirty="0"/>
              </a:p>
            </p:txBody>
          </p:sp>
          <p:sp>
            <p:nvSpPr>
              <p:cNvPr id="77" name="矩形 76"/>
              <p:cNvSpPr/>
              <p:nvPr/>
            </p:nvSpPr>
            <p:spPr>
              <a:xfrm>
                <a:off x="5023714" y="4198980"/>
                <a:ext cx="1961688" cy="511870"/>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运输层</a:t>
                </a:r>
                <a:endParaRPr lang="zh-CN" altLang="en-US" b="1" dirty="0"/>
              </a:p>
            </p:txBody>
          </p:sp>
          <p:sp>
            <p:nvSpPr>
              <p:cNvPr id="78" name="矩形 77"/>
              <p:cNvSpPr/>
              <p:nvPr/>
            </p:nvSpPr>
            <p:spPr>
              <a:xfrm>
                <a:off x="5023714" y="4710850"/>
                <a:ext cx="1961688" cy="511870"/>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网际层</a:t>
                </a:r>
                <a:endParaRPr lang="zh-CN" altLang="en-US" b="1" dirty="0"/>
              </a:p>
            </p:txBody>
          </p:sp>
          <p:sp>
            <p:nvSpPr>
              <p:cNvPr id="79" name="矩形 78"/>
              <p:cNvSpPr/>
              <p:nvPr/>
            </p:nvSpPr>
            <p:spPr>
              <a:xfrm>
                <a:off x="5023714" y="3695820"/>
                <a:ext cx="1961688" cy="511870"/>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应用层</a:t>
                </a:r>
                <a:endParaRPr lang="zh-CN" altLang="en-US" b="1" dirty="0"/>
              </a:p>
            </p:txBody>
          </p:sp>
          <p:sp>
            <p:nvSpPr>
              <p:cNvPr id="80" name="文本框 79"/>
              <p:cNvSpPr txBox="1"/>
              <p:nvPr/>
            </p:nvSpPr>
            <p:spPr>
              <a:xfrm>
                <a:off x="5023714" y="3314611"/>
                <a:ext cx="1961688" cy="369332"/>
              </a:xfrm>
              <a:prstGeom prst="rect">
                <a:avLst/>
              </a:prstGeom>
              <a:noFill/>
            </p:spPr>
            <p:txBody>
              <a:bodyPr wrap="square" rtlCol="0">
                <a:spAutoFit/>
              </a:bodyPr>
              <a:lstStyle/>
              <a:p>
                <a:pPr algn="ctr"/>
                <a:r>
                  <a:rPr lang="en-US" altLang="zh-CN" b="1" dirty="0"/>
                  <a:t>TCP/IP</a:t>
                </a:r>
                <a:r>
                  <a:rPr lang="zh-CN" altLang="en-US" b="1" dirty="0"/>
                  <a:t>参考模型</a:t>
                </a:r>
                <a:endParaRPr lang="zh-CN" altLang="en-US" b="1" dirty="0"/>
              </a:p>
            </p:txBody>
          </p:sp>
          <p:sp>
            <p:nvSpPr>
              <p:cNvPr id="81" name="文本框 80"/>
              <p:cNvSpPr txBox="1"/>
              <p:nvPr/>
            </p:nvSpPr>
            <p:spPr>
              <a:xfrm>
                <a:off x="5023714" y="5791688"/>
                <a:ext cx="1961688" cy="369332"/>
              </a:xfrm>
              <a:prstGeom prst="rect">
                <a:avLst/>
              </a:prstGeom>
              <a:noFill/>
            </p:spPr>
            <p:txBody>
              <a:bodyPr wrap="square" rtlCol="0">
                <a:spAutoFit/>
              </a:bodyPr>
              <a:lstStyle/>
              <a:p>
                <a:pPr algn="ctr"/>
                <a:r>
                  <a:rPr lang="zh-CN" altLang="en-US" b="1" dirty="0">
                    <a:solidFill>
                      <a:schemeClr val="accent1">
                        <a:lumMod val="75000"/>
                      </a:schemeClr>
                    </a:solidFill>
                  </a:rPr>
                  <a:t>事实</a:t>
                </a:r>
                <a:r>
                  <a:rPr lang="zh-CN" altLang="en-US" b="1" dirty="0"/>
                  <a:t>标准</a:t>
                </a:r>
                <a:endParaRPr lang="zh-CN" altLang="en-US" b="1" dirty="0"/>
              </a:p>
            </p:txBody>
          </p:sp>
          <p:grpSp>
            <p:nvGrpSpPr>
              <p:cNvPr id="29" name="组合 28"/>
              <p:cNvGrpSpPr/>
              <p:nvPr/>
            </p:nvGrpSpPr>
            <p:grpSpPr>
              <a:xfrm>
                <a:off x="2855768" y="4710850"/>
                <a:ext cx="2183592" cy="1027130"/>
                <a:chOff x="2855768" y="4710850"/>
                <a:chExt cx="2183592" cy="1027130"/>
              </a:xfrm>
            </p:grpSpPr>
            <p:cxnSp>
              <p:nvCxnSpPr>
                <p:cNvPr id="30" name="直接连接符 29"/>
                <p:cNvCxnSpPr/>
                <p:nvPr/>
              </p:nvCxnSpPr>
              <p:spPr>
                <a:xfrm>
                  <a:off x="2855768" y="5737980"/>
                  <a:ext cx="2183592"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2855768" y="4710850"/>
                  <a:ext cx="2167946" cy="51187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2" name="文本框 31"/>
                <p:cNvSpPr txBox="1"/>
                <p:nvPr/>
              </p:nvSpPr>
              <p:spPr>
                <a:xfrm>
                  <a:off x="3481136" y="5177541"/>
                  <a:ext cx="757324" cy="369332"/>
                </a:xfrm>
                <a:prstGeom prst="rect">
                  <a:avLst/>
                </a:prstGeom>
                <a:noFill/>
              </p:spPr>
              <p:txBody>
                <a:bodyPr wrap="square" rtlCol="0">
                  <a:spAutoFit/>
                </a:bodyPr>
                <a:lstStyle/>
                <a:p>
                  <a:pPr algn="ctr"/>
                  <a:r>
                    <a:rPr lang="zh-CN" altLang="en-US" b="1" dirty="0"/>
                    <a:t>合并</a:t>
                  </a:r>
                  <a:endParaRPr lang="zh-CN" altLang="en-US" b="1" dirty="0"/>
                </a:p>
              </p:txBody>
            </p:sp>
          </p:grpSp>
          <p:grpSp>
            <p:nvGrpSpPr>
              <p:cNvPr id="33" name="组合 32"/>
              <p:cNvGrpSpPr/>
              <p:nvPr/>
            </p:nvGrpSpPr>
            <p:grpSpPr>
              <a:xfrm>
                <a:off x="2840122" y="2651493"/>
                <a:ext cx="2199238" cy="1555852"/>
                <a:chOff x="2840122" y="2651493"/>
                <a:chExt cx="2199238" cy="1555852"/>
              </a:xfrm>
            </p:grpSpPr>
            <p:cxnSp>
              <p:nvCxnSpPr>
                <p:cNvPr id="34" name="直接连接符 33"/>
                <p:cNvCxnSpPr/>
                <p:nvPr/>
              </p:nvCxnSpPr>
              <p:spPr>
                <a:xfrm>
                  <a:off x="2840122" y="3695820"/>
                  <a:ext cx="2199238" cy="511525"/>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a:off x="2840122" y="2651493"/>
                  <a:ext cx="2183592" cy="104261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6" name="文本框 35"/>
                <p:cNvSpPr txBox="1"/>
                <p:nvPr/>
              </p:nvSpPr>
              <p:spPr>
                <a:xfrm>
                  <a:off x="3481136" y="3311751"/>
                  <a:ext cx="757324" cy="369332"/>
                </a:xfrm>
                <a:prstGeom prst="rect">
                  <a:avLst/>
                </a:prstGeom>
                <a:noFill/>
              </p:spPr>
              <p:txBody>
                <a:bodyPr wrap="square" rtlCol="0">
                  <a:spAutoFit/>
                </a:bodyPr>
                <a:lstStyle/>
                <a:p>
                  <a:pPr algn="ctr"/>
                  <a:r>
                    <a:rPr lang="zh-CN" altLang="en-US" b="1" dirty="0"/>
                    <a:t>合并</a:t>
                  </a:r>
                  <a:endParaRPr lang="zh-CN" altLang="en-US" b="1" dirty="0"/>
                </a:p>
              </p:txBody>
            </p:sp>
          </p:grpSp>
        </p:grpSp>
        <p:grpSp>
          <p:nvGrpSpPr>
            <p:cNvPr id="8" name="组合 7"/>
            <p:cNvGrpSpPr/>
            <p:nvPr/>
          </p:nvGrpSpPr>
          <p:grpSpPr>
            <a:xfrm>
              <a:off x="6985402" y="4710850"/>
              <a:ext cx="2259386" cy="1021320"/>
              <a:chOff x="6985402" y="4710850"/>
              <a:chExt cx="2259386" cy="1021320"/>
            </a:xfrm>
          </p:grpSpPr>
          <p:cxnSp>
            <p:nvCxnSpPr>
              <p:cNvPr id="38" name="直接连接符 37"/>
              <p:cNvCxnSpPr/>
              <p:nvPr/>
            </p:nvCxnSpPr>
            <p:spPr>
              <a:xfrm flipV="1">
                <a:off x="6985402" y="4710850"/>
                <a:ext cx="2259386" cy="51187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a:off x="7005722" y="5732170"/>
                <a:ext cx="2183592"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42" name="文本框 41"/>
              <p:cNvSpPr txBox="1"/>
              <p:nvPr/>
            </p:nvSpPr>
            <p:spPr>
              <a:xfrm>
                <a:off x="7509767" y="5177541"/>
                <a:ext cx="1210655" cy="369332"/>
              </a:xfrm>
              <a:prstGeom prst="rect">
                <a:avLst/>
              </a:prstGeom>
              <a:noFill/>
            </p:spPr>
            <p:txBody>
              <a:bodyPr wrap="square" rtlCol="0">
                <a:spAutoFit/>
              </a:bodyPr>
              <a:lstStyle/>
              <a:p>
                <a:pPr algn="ctr"/>
                <a:r>
                  <a:rPr lang="zh-CN" altLang="en-US" b="1" dirty="0"/>
                  <a:t>重新划分</a:t>
                </a:r>
                <a:endParaRPr lang="zh-CN" altLang="en-US" b="1" dirty="0"/>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800" decel="100000"/>
                                        <p:tgtEl>
                                          <p:spTgt spid="7"/>
                                        </p:tgtEl>
                                      </p:cBhvr>
                                    </p:animEffect>
                                    <p:anim calcmode="lin" valueType="num">
                                      <p:cBhvr>
                                        <p:cTn id="8" dur="800" decel="100000" fill="hold"/>
                                        <p:tgtEl>
                                          <p:spTgt spid="7"/>
                                        </p:tgtEl>
                                        <p:attrNameLst>
                                          <p:attrName>style.rotation</p:attrName>
                                        </p:attrNameLst>
                                      </p:cBhvr>
                                      <p:tavLst>
                                        <p:tav tm="0">
                                          <p:val>
                                            <p:fltVal val="-90"/>
                                          </p:val>
                                        </p:tav>
                                        <p:tav tm="100000">
                                          <p:val>
                                            <p:fltVal val="0"/>
                                          </p:val>
                                        </p:tav>
                                      </p:tavLst>
                                    </p:anim>
                                    <p:anim calcmode="lin" valueType="num">
                                      <p:cBhvr>
                                        <p:cTn id="9" dur="800" decel="100000" fill="hold"/>
                                        <p:tgtEl>
                                          <p:spTgt spid="7"/>
                                        </p:tgtEl>
                                        <p:attrNameLst>
                                          <p:attrName>ppt_x</p:attrName>
                                        </p:attrNameLst>
                                      </p:cBhvr>
                                      <p:tavLst>
                                        <p:tav tm="0">
                                          <p:val>
                                            <p:strVal val="#ppt_x+0.4"/>
                                          </p:val>
                                        </p:tav>
                                        <p:tav tm="100000">
                                          <p:val>
                                            <p:strVal val="#ppt_x-0.05"/>
                                          </p:val>
                                        </p:tav>
                                      </p:tavLst>
                                    </p:anim>
                                    <p:anim calcmode="lin" valueType="num">
                                      <p:cBhvr>
                                        <p:cTn id="10" dur="800" decel="100000" fill="hold"/>
                                        <p:tgtEl>
                                          <p:spTgt spid="7"/>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7"/>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7"/>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04800" y="749300"/>
            <a:ext cx="6263464" cy="400110"/>
            <a:chOff x="424117" y="898245"/>
            <a:chExt cx="6263464" cy="400110"/>
          </a:xfrm>
        </p:grpSpPr>
        <p:sp>
          <p:nvSpPr>
            <p:cNvPr id="2" name="平行四边形 1"/>
            <p:cNvSpPr/>
            <p:nvPr/>
          </p:nvSpPr>
          <p:spPr>
            <a:xfrm>
              <a:off x="424117" y="898245"/>
              <a:ext cx="711200"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02</a:t>
              </a:r>
              <a:endParaRPr lang="zh-CN" altLang="en-US" sz="2200" dirty="0">
                <a:latin typeface="Impact" panose="020B0806030902050204" pitchFamily="34" charset="0"/>
              </a:endParaRPr>
            </a:p>
          </p:txBody>
        </p:sp>
        <p:sp>
          <p:nvSpPr>
            <p:cNvPr id="3" name="文本框 2"/>
            <p:cNvSpPr txBox="1"/>
            <p:nvPr/>
          </p:nvSpPr>
          <p:spPr>
            <a:xfrm>
              <a:off x="1123543" y="898245"/>
              <a:ext cx="5564038" cy="400110"/>
            </a:xfrm>
            <a:prstGeom prst="rect">
              <a:avLst/>
            </a:prstGeom>
            <a:noFill/>
          </p:spPr>
          <p:txBody>
            <a:bodyPr wrap="square" rtlCol="0">
              <a:spAutoFit/>
            </a:bodyPr>
            <a:lstStyle/>
            <a:p>
              <a:r>
                <a:rPr lang="zh-CN" altLang="en-US" sz="2000" b="1" dirty="0"/>
                <a:t>计算机网络体系结构分层的必要性</a:t>
              </a:r>
              <a:endParaRPr lang="zh-CN" altLang="en-US" sz="2000" b="1" dirty="0"/>
            </a:p>
          </p:txBody>
        </p:sp>
      </p:grpSp>
      <p:grpSp>
        <p:nvGrpSpPr>
          <p:cNvPr id="201" name="组合 200"/>
          <p:cNvGrpSpPr/>
          <p:nvPr/>
        </p:nvGrpSpPr>
        <p:grpSpPr>
          <a:xfrm>
            <a:off x="1055618" y="1349138"/>
            <a:ext cx="10101375" cy="5096986"/>
            <a:chOff x="397779" y="836021"/>
            <a:chExt cx="10884858" cy="5492318"/>
          </a:xfrm>
        </p:grpSpPr>
        <p:pic>
          <p:nvPicPr>
            <p:cNvPr id="202" name="图片 201" descr="形状&#10;&#10;中度可信度描述已自动生成"/>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4035379" y="3429000"/>
              <a:ext cx="7247258" cy="2899339"/>
            </a:xfrm>
            <a:prstGeom prst="rect">
              <a:avLst/>
            </a:prstGeom>
          </p:spPr>
        </p:pic>
        <p:grpSp>
          <p:nvGrpSpPr>
            <p:cNvPr id="203" name="组合 202"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nvGrpSpPr>
          <p:grpSpPr>
            <a:xfrm>
              <a:off x="397779" y="836021"/>
              <a:ext cx="3772396" cy="2008942"/>
              <a:chOff x="2525713" y="1527688"/>
              <a:chExt cx="7140575" cy="3802625"/>
            </a:xfrm>
          </p:grpSpPr>
          <p:sp>
            <p:nvSpPr>
              <p:cNvPr id="207" name="iṣḷïḋè"/>
              <p:cNvSpPr/>
              <p:nvPr/>
            </p:nvSpPr>
            <p:spPr bwMode="auto">
              <a:xfrm>
                <a:off x="2525713" y="1527688"/>
                <a:ext cx="7140575" cy="3802625"/>
              </a:xfrm>
              <a:custGeom>
                <a:avLst/>
                <a:gdLst>
                  <a:gd name="T0" fmla="*/ 459 w 1693"/>
                  <a:gd name="T1" fmla="*/ 159 h 901"/>
                  <a:gd name="T2" fmla="*/ 210 w 1693"/>
                  <a:gd name="T3" fmla="*/ 259 h 901"/>
                  <a:gd name="T4" fmla="*/ 15 w 1693"/>
                  <a:gd name="T5" fmla="*/ 435 h 901"/>
                  <a:gd name="T6" fmla="*/ 3 w 1693"/>
                  <a:gd name="T7" fmla="*/ 508 h 901"/>
                  <a:gd name="T8" fmla="*/ 108 w 1693"/>
                  <a:gd name="T9" fmla="*/ 632 h 901"/>
                  <a:gd name="T10" fmla="*/ 447 w 1693"/>
                  <a:gd name="T11" fmla="*/ 776 h 901"/>
                  <a:gd name="T12" fmla="*/ 587 w 1693"/>
                  <a:gd name="T13" fmla="*/ 851 h 901"/>
                  <a:gd name="T14" fmla="*/ 957 w 1693"/>
                  <a:gd name="T15" fmla="*/ 815 h 901"/>
                  <a:gd name="T16" fmla="*/ 1084 w 1693"/>
                  <a:gd name="T17" fmla="*/ 724 h 901"/>
                  <a:gd name="T18" fmla="*/ 1322 w 1693"/>
                  <a:gd name="T19" fmla="*/ 690 h 901"/>
                  <a:gd name="T20" fmla="*/ 1562 w 1693"/>
                  <a:gd name="T21" fmla="*/ 661 h 901"/>
                  <a:gd name="T22" fmla="*/ 1670 w 1693"/>
                  <a:gd name="T23" fmla="*/ 466 h 901"/>
                  <a:gd name="T24" fmla="*/ 1568 w 1693"/>
                  <a:gd name="T25" fmla="*/ 358 h 901"/>
                  <a:gd name="T26" fmla="*/ 1428 w 1693"/>
                  <a:gd name="T27" fmla="*/ 298 h 901"/>
                  <a:gd name="T28" fmla="*/ 1075 w 1693"/>
                  <a:gd name="T29" fmla="*/ 42 h 901"/>
                  <a:gd name="T30" fmla="*/ 737 w 1693"/>
                  <a:gd name="T31" fmla="*/ 59 h 901"/>
                  <a:gd name="T32" fmla="*/ 601 w 1693"/>
                  <a:gd name="T33" fmla="*/ 87 h 901"/>
                  <a:gd name="T34" fmla="*/ 459 w 1693"/>
                  <a:gd name="T35" fmla="*/ 159 h 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93" h="901">
                    <a:moveTo>
                      <a:pt x="459" y="159"/>
                    </a:moveTo>
                    <a:cubicBezTo>
                      <a:pt x="380" y="200"/>
                      <a:pt x="292" y="222"/>
                      <a:pt x="210" y="259"/>
                    </a:cubicBezTo>
                    <a:cubicBezTo>
                      <a:pt x="128" y="296"/>
                      <a:pt x="49" y="352"/>
                      <a:pt x="15" y="435"/>
                    </a:cubicBezTo>
                    <a:cubicBezTo>
                      <a:pt x="6" y="458"/>
                      <a:pt x="0" y="483"/>
                      <a:pt x="3" y="508"/>
                    </a:cubicBezTo>
                    <a:cubicBezTo>
                      <a:pt x="10" y="564"/>
                      <a:pt x="59" y="605"/>
                      <a:pt x="108" y="632"/>
                    </a:cubicBezTo>
                    <a:cubicBezTo>
                      <a:pt x="215" y="693"/>
                      <a:pt x="338" y="719"/>
                      <a:pt x="447" y="776"/>
                    </a:cubicBezTo>
                    <a:cubicBezTo>
                      <a:pt x="494" y="800"/>
                      <a:pt x="538" y="830"/>
                      <a:pt x="587" y="851"/>
                    </a:cubicBezTo>
                    <a:cubicBezTo>
                      <a:pt x="706" y="901"/>
                      <a:pt x="850" y="887"/>
                      <a:pt x="957" y="815"/>
                    </a:cubicBezTo>
                    <a:cubicBezTo>
                      <a:pt x="1001" y="785"/>
                      <a:pt x="1038" y="748"/>
                      <a:pt x="1084" y="724"/>
                    </a:cubicBezTo>
                    <a:cubicBezTo>
                      <a:pt x="1156" y="687"/>
                      <a:pt x="1241" y="687"/>
                      <a:pt x="1322" y="690"/>
                    </a:cubicBezTo>
                    <a:cubicBezTo>
                      <a:pt x="1403" y="692"/>
                      <a:pt x="1488" y="695"/>
                      <a:pt x="1562" y="661"/>
                    </a:cubicBezTo>
                    <a:cubicBezTo>
                      <a:pt x="1635" y="627"/>
                      <a:pt x="1693" y="543"/>
                      <a:pt x="1670" y="466"/>
                    </a:cubicBezTo>
                    <a:cubicBezTo>
                      <a:pt x="1655" y="417"/>
                      <a:pt x="1613" y="382"/>
                      <a:pt x="1568" y="358"/>
                    </a:cubicBezTo>
                    <a:cubicBezTo>
                      <a:pt x="1523" y="335"/>
                      <a:pt x="1473" y="321"/>
                      <a:pt x="1428" y="298"/>
                    </a:cubicBezTo>
                    <a:cubicBezTo>
                      <a:pt x="1298" y="231"/>
                      <a:pt x="1212" y="93"/>
                      <a:pt x="1075" y="42"/>
                    </a:cubicBezTo>
                    <a:cubicBezTo>
                      <a:pt x="965" y="0"/>
                      <a:pt x="845" y="22"/>
                      <a:pt x="737" y="59"/>
                    </a:cubicBezTo>
                    <a:cubicBezTo>
                      <a:pt x="692" y="75"/>
                      <a:pt x="647" y="72"/>
                      <a:pt x="601" y="87"/>
                    </a:cubicBezTo>
                    <a:cubicBezTo>
                      <a:pt x="551" y="103"/>
                      <a:pt x="506" y="134"/>
                      <a:pt x="459" y="159"/>
                    </a:cubicBezTo>
                    <a:close/>
                  </a:path>
                </a:pathLst>
              </a:custGeom>
              <a:solidFill>
                <a:srgbClr val="68AFFD">
                  <a:alpha val="20000"/>
                </a:srgbClr>
              </a:solidFill>
              <a:ln>
                <a:noFill/>
              </a:ln>
            </p:spPr>
            <p:txBody>
              <a:bodyPr anchor="ctr"/>
              <a:lstStyle/>
              <a:p>
                <a:pPr algn="ctr"/>
              </a:p>
            </p:txBody>
          </p:sp>
          <p:sp>
            <p:nvSpPr>
              <p:cNvPr id="208" name="iŝḻiďe"/>
              <p:cNvSpPr/>
              <p:nvPr/>
            </p:nvSpPr>
            <p:spPr bwMode="auto">
              <a:xfrm>
                <a:off x="4140915" y="2911568"/>
                <a:ext cx="3421145" cy="1012546"/>
              </a:xfrm>
              <a:custGeom>
                <a:avLst/>
                <a:gdLst>
                  <a:gd name="T0" fmla="*/ 406 w 811"/>
                  <a:gd name="T1" fmla="*/ 240 h 240"/>
                  <a:gd name="T2" fmla="*/ 0 w 811"/>
                  <a:gd name="T3" fmla="*/ 120 h 240"/>
                  <a:gd name="T4" fmla="*/ 406 w 811"/>
                  <a:gd name="T5" fmla="*/ 0 h 240"/>
                  <a:gd name="T6" fmla="*/ 811 w 811"/>
                  <a:gd name="T7" fmla="*/ 120 h 240"/>
                  <a:gd name="T8" fmla="*/ 406 w 811"/>
                  <a:gd name="T9" fmla="*/ 240 h 240"/>
                  <a:gd name="T10" fmla="*/ 406 w 811"/>
                  <a:gd name="T11" fmla="*/ 11 h 240"/>
                  <a:gd name="T12" fmla="*/ 11 w 811"/>
                  <a:gd name="T13" fmla="*/ 120 h 240"/>
                  <a:gd name="T14" fmla="*/ 406 w 811"/>
                  <a:gd name="T15" fmla="*/ 229 h 240"/>
                  <a:gd name="T16" fmla="*/ 800 w 811"/>
                  <a:gd name="T17" fmla="*/ 120 h 240"/>
                  <a:gd name="T18" fmla="*/ 406 w 811"/>
                  <a:gd name="T19" fmla="*/ 11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11" h="240">
                    <a:moveTo>
                      <a:pt x="406" y="240"/>
                    </a:moveTo>
                    <a:cubicBezTo>
                      <a:pt x="178" y="240"/>
                      <a:pt x="0" y="187"/>
                      <a:pt x="0" y="120"/>
                    </a:cubicBezTo>
                    <a:cubicBezTo>
                      <a:pt x="0" y="53"/>
                      <a:pt x="178" y="0"/>
                      <a:pt x="406" y="0"/>
                    </a:cubicBezTo>
                    <a:cubicBezTo>
                      <a:pt x="633" y="0"/>
                      <a:pt x="811" y="53"/>
                      <a:pt x="811" y="120"/>
                    </a:cubicBezTo>
                    <a:cubicBezTo>
                      <a:pt x="811" y="187"/>
                      <a:pt x="633" y="240"/>
                      <a:pt x="406" y="240"/>
                    </a:cubicBezTo>
                    <a:close/>
                    <a:moveTo>
                      <a:pt x="406" y="11"/>
                    </a:moveTo>
                    <a:cubicBezTo>
                      <a:pt x="192" y="11"/>
                      <a:pt x="11" y="61"/>
                      <a:pt x="11" y="120"/>
                    </a:cubicBezTo>
                    <a:cubicBezTo>
                      <a:pt x="11" y="179"/>
                      <a:pt x="192" y="229"/>
                      <a:pt x="406" y="229"/>
                    </a:cubicBezTo>
                    <a:cubicBezTo>
                      <a:pt x="620" y="229"/>
                      <a:pt x="800" y="179"/>
                      <a:pt x="800" y="120"/>
                    </a:cubicBezTo>
                    <a:cubicBezTo>
                      <a:pt x="800" y="61"/>
                      <a:pt x="620" y="11"/>
                      <a:pt x="406" y="11"/>
                    </a:cubicBezTo>
                    <a:close/>
                  </a:path>
                </a:pathLst>
              </a:custGeom>
              <a:solidFill>
                <a:srgbClr val="68AFF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09" name="îṡliďé"/>
              <p:cNvSpPr/>
              <p:nvPr/>
            </p:nvSpPr>
            <p:spPr bwMode="auto">
              <a:xfrm>
                <a:off x="2959951" y="2546321"/>
                <a:ext cx="5892648" cy="1854642"/>
              </a:xfrm>
              <a:custGeom>
                <a:avLst/>
                <a:gdLst>
                  <a:gd name="T0" fmla="*/ 698 w 1397"/>
                  <a:gd name="T1" fmla="*/ 440 h 440"/>
                  <a:gd name="T2" fmla="*/ 206 w 1397"/>
                  <a:gd name="T3" fmla="*/ 377 h 440"/>
                  <a:gd name="T4" fmla="*/ 0 w 1397"/>
                  <a:gd name="T5" fmla="*/ 220 h 440"/>
                  <a:gd name="T6" fmla="*/ 206 w 1397"/>
                  <a:gd name="T7" fmla="*/ 63 h 440"/>
                  <a:gd name="T8" fmla="*/ 698 w 1397"/>
                  <a:gd name="T9" fmla="*/ 0 h 440"/>
                  <a:gd name="T10" fmla="*/ 1190 w 1397"/>
                  <a:gd name="T11" fmla="*/ 63 h 440"/>
                  <a:gd name="T12" fmla="*/ 1397 w 1397"/>
                  <a:gd name="T13" fmla="*/ 220 h 440"/>
                  <a:gd name="T14" fmla="*/ 1190 w 1397"/>
                  <a:gd name="T15" fmla="*/ 377 h 440"/>
                  <a:gd name="T16" fmla="*/ 698 w 1397"/>
                  <a:gd name="T17" fmla="*/ 440 h 440"/>
                  <a:gd name="T18" fmla="*/ 698 w 1397"/>
                  <a:gd name="T19" fmla="*/ 11 h 440"/>
                  <a:gd name="T20" fmla="*/ 210 w 1397"/>
                  <a:gd name="T21" fmla="*/ 74 h 440"/>
                  <a:gd name="T22" fmla="*/ 11 w 1397"/>
                  <a:gd name="T23" fmla="*/ 220 h 440"/>
                  <a:gd name="T24" fmla="*/ 210 w 1397"/>
                  <a:gd name="T25" fmla="*/ 366 h 440"/>
                  <a:gd name="T26" fmla="*/ 698 w 1397"/>
                  <a:gd name="T27" fmla="*/ 429 h 440"/>
                  <a:gd name="T28" fmla="*/ 1186 w 1397"/>
                  <a:gd name="T29" fmla="*/ 366 h 440"/>
                  <a:gd name="T30" fmla="*/ 1385 w 1397"/>
                  <a:gd name="T31" fmla="*/ 220 h 440"/>
                  <a:gd name="T32" fmla="*/ 1186 w 1397"/>
                  <a:gd name="T33" fmla="*/ 74 h 440"/>
                  <a:gd name="T34" fmla="*/ 698 w 1397"/>
                  <a:gd name="T35" fmla="*/ 11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97" h="440">
                    <a:moveTo>
                      <a:pt x="698" y="440"/>
                    </a:moveTo>
                    <a:cubicBezTo>
                      <a:pt x="512" y="440"/>
                      <a:pt x="338" y="418"/>
                      <a:pt x="206" y="377"/>
                    </a:cubicBezTo>
                    <a:cubicBezTo>
                      <a:pt x="73" y="336"/>
                      <a:pt x="0" y="280"/>
                      <a:pt x="0" y="220"/>
                    </a:cubicBezTo>
                    <a:cubicBezTo>
                      <a:pt x="0" y="160"/>
                      <a:pt x="73" y="104"/>
                      <a:pt x="206" y="63"/>
                    </a:cubicBezTo>
                    <a:cubicBezTo>
                      <a:pt x="338" y="22"/>
                      <a:pt x="513" y="0"/>
                      <a:pt x="698" y="0"/>
                    </a:cubicBezTo>
                    <a:cubicBezTo>
                      <a:pt x="884" y="0"/>
                      <a:pt x="1059" y="22"/>
                      <a:pt x="1190" y="63"/>
                    </a:cubicBezTo>
                    <a:cubicBezTo>
                      <a:pt x="1323" y="104"/>
                      <a:pt x="1397" y="160"/>
                      <a:pt x="1397" y="220"/>
                    </a:cubicBezTo>
                    <a:cubicBezTo>
                      <a:pt x="1397" y="280"/>
                      <a:pt x="1323" y="336"/>
                      <a:pt x="1190" y="377"/>
                    </a:cubicBezTo>
                    <a:cubicBezTo>
                      <a:pt x="1058" y="418"/>
                      <a:pt x="884" y="440"/>
                      <a:pt x="698" y="440"/>
                    </a:cubicBezTo>
                    <a:close/>
                    <a:moveTo>
                      <a:pt x="698" y="11"/>
                    </a:moveTo>
                    <a:cubicBezTo>
                      <a:pt x="514" y="11"/>
                      <a:pt x="340" y="33"/>
                      <a:pt x="210" y="74"/>
                    </a:cubicBezTo>
                    <a:cubicBezTo>
                      <a:pt x="83" y="113"/>
                      <a:pt x="11" y="166"/>
                      <a:pt x="11" y="220"/>
                    </a:cubicBezTo>
                    <a:cubicBezTo>
                      <a:pt x="11" y="274"/>
                      <a:pt x="83" y="327"/>
                      <a:pt x="210" y="366"/>
                    </a:cubicBezTo>
                    <a:cubicBezTo>
                      <a:pt x="340" y="407"/>
                      <a:pt x="514" y="429"/>
                      <a:pt x="698" y="429"/>
                    </a:cubicBezTo>
                    <a:cubicBezTo>
                      <a:pt x="882" y="429"/>
                      <a:pt x="1056" y="407"/>
                      <a:pt x="1186" y="366"/>
                    </a:cubicBezTo>
                    <a:cubicBezTo>
                      <a:pt x="1313" y="327"/>
                      <a:pt x="1385" y="274"/>
                      <a:pt x="1385" y="220"/>
                    </a:cubicBezTo>
                    <a:cubicBezTo>
                      <a:pt x="1385" y="166"/>
                      <a:pt x="1313" y="113"/>
                      <a:pt x="1186" y="74"/>
                    </a:cubicBezTo>
                    <a:cubicBezTo>
                      <a:pt x="1056" y="33"/>
                      <a:pt x="883" y="11"/>
                      <a:pt x="698" y="11"/>
                    </a:cubicBezTo>
                    <a:close/>
                  </a:path>
                </a:pathLst>
              </a:custGeom>
              <a:solidFill>
                <a:srgbClr val="68AFF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10" name="ïṡ1iḋe"/>
              <p:cNvSpPr/>
              <p:nvPr/>
            </p:nvSpPr>
            <p:spPr bwMode="auto">
              <a:xfrm>
                <a:off x="5216364" y="2528059"/>
                <a:ext cx="1308802" cy="1300685"/>
              </a:xfrm>
              <a:custGeom>
                <a:avLst/>
                <a:gdLst>
                  <a:gd name="T0" fmla="*/ 181 w 310"/>
                  <a:gd name="T1" fmla="*/ 69 h 308"/>
                  <a:gd name="T2" fmla="*/ 180 w 310"/>
                  <a:gd name="T3" fmla="*/ 82 h 308"/>
                  <a:gd name="T4" fmla="*/ 177 w 310"/>
                  <a:gd name="T5" fmla="*/ 73 h 308"/>
                  <a:gd name="T6" fmla="*/ 176 w 310"/>
                  <a:gd name="T7" fmla="*/ 33 h 308"/>
                  <a:gd name="T8" fmla="*/ 157 w 310"/>
                  <a:gd name="T9" fmla="*/ 49 h 308"/>
                  <a:gd name="T10" fmla="*/ 119 w 310"/>
                  <a:gd name="T11" fmla="*/ 57 h 308"/>
                  <a:gd name="T12" fmla="*/ 135 w 310"/>
                  <a:gd name="T13" fmla="*/ 32 h 308"/>
                  <a:gd name="T14" fmla="*/ 169 w 310"/>
                  <a:gd name="T15" fmla="*/ 56 h 308"/>
                  <a:gd name="T16" fmla="*/ 120 w 310"/>
                  <a:gd name="T17" fmla="*/ 30 h 308"/>
                  <a:gd name="T18" fmla="*/ 92 w 310"/>
                  <a:gd name="T19" fmla="*/ 37 h 308"/>
                  <a:gd name="T20" fmla="*/ 91 w 310"/>
                  <a:gd name="T21" fmla="*/ 45 h 308"/>
                  <a:gd name="T22" fmla="*/ 97 w 310"/>
                  <a:gd name="T23" fmla="*/ 61 h 308"/>
                  <a:gd name="T24" fmla="*/ 80 w 310"/>
                  <a:gd name="T25" fmla="*/ 49 h 308"/>
                  <a:gd name="T26" fmla="*/ 102 w 310"/>
                  <a:gd name="T27" fmla="*/ 88 h 308"/>
                  <a:gd name="T28" fmla="*/ 97 w 310"/>
                  <a:gd name="T29" fmla="*/ 240 h 308"/>
                  <a:gd name="T30" fmla="*/ 85 w 310"/>
                  <a:gd name="T31" fmla="*/ 273 h 308"/>
                  <a:gd name="T32" fmla="*/ 70 w 310"/>
                  <a:gd name="T33" fmla="*/ 256 h 308"/>
                  <a:gd name="T34" fmla="*/ 49 w 310"/>
                  <a:gd name="T35" fmla="*/ 194 h 308"/>
                  <a:gd name="T36" fmla="*/ 42 w 310"/>
                  <a:gd name="T37" fmla="*/ 162 h 308"/>
                  <a:gd name="T38" fmla="*/ 12 w 310"/>
                  <a:gd name="T39" fmla="*/ 109 h 308"/>
                  <a:gd name="T40" fmla="*/ 73 w 310"/>
                  <a:gd name="T41" fmla="*/ 43 h 308"/>
                  <a:gd name="T42" fmla="*/ 72 w 310"/>
                  <a:gd name="T43" fmla="*/ 57 h 308"/>
                  <a:gd name="T44" fmla="*/ 66 w 310"/>
                  <a:gd name="T45" fmla="*/ 82 h 308"/>
                  <a:gd name="T46" fmla="*/ 99 w 310"/>
                  <a:gd name="T47" fmla="*/ 67 h 308"/>
                  <a:gd name="T48" fmla="*/ 87 w 310"/>
                  <a:gd name="T49" fmla="*/ 87 h 308"/>
                  <a:gd name="T50" fmla="*/ 68 w 310"/>
                  <a:gd name="T51" fmla="*/ 102 h 308"/>
                  <a:gd name="T52" fmla="*/ 47 w 310"/>
                  <a:gd name="T53" fmla="*/ 129 h 308"/>
                  <a:gd name="T54" fmla="*/ 34 w 310"/>
                  <a:gd name="T55" fmla="*/ 124 h 308"/>
                  <a:gd name="T56" fmla="*/ 32 w 310"/>
                  <a:gd name="T57" fmla="*/ 139 h 308"/>
                  <a:gd name="T58" fmla="*/ 42 w 310"/>
                  <a:gd name="T59" fmla="*/ 156 h 308"/>
                  <a:gd name="T60" fmla="*/ 60 w 310"/>
                  <a:gd name="T61" fmla="*/ 159 h 308"/>
                  <a:gd name="T62" fmla="*/ 97 w 310"/>
                  <a:gd name="T63" fmla="*/ 173 h 308"/>
                  <a:gd name="T64" fmla="*/ 101 w 310"/>
                  <a:gd name="T65" fmla="*/ 180 h 308"/>
                  <a:gd name="T66" fmla="*/ 119 w 310"/>
                  <a:gd name="T67" fmla="*/ 200 h 308"/>
                  <a:gd name="T68" fmla="*/ 265 w 310"/>
                  <a:gd name="T69" fmla="*/ 221 h 308"/>
                  <a:gd name="T70" fmla="*/ 270 w 310"/>
                  <a:gd name="T71" fmla="*/ 209 h 308"/>
                  <a:gd name="T72" fmla="*/ 277 w 310"/>
                  <a:gd name="T73" fmla="*/ 129 h 308"/>
                  <a:gd name="T74" fmla="*/ 255 w 310"/>
                  <a:gd name="T75" fmla="*/ 139 h 308"/>
                  <a:gd name="T76" fmla="*/ 261 w 310"/>
                  <a:gd name="T77" fmla="*/ 157 h 308"/>
                  <a:gd name="T78" fmla="*/ 254 w 310"/>
                  <a:gd name="T79" fmla="*/ 204 h 308"/>
                  <a:gd name="T80" fmla="*/ 218 w 310"/>
                  <a:gd name="T81" fmla="*/ 241 h 308"/>
                  <a:gd name="T82" fmla="*/ 208 w 310"/>
                  <a:gd name="T83" fmla="*/ 195 h 308"/>
                  <a:gd name="T84" fmla="*/ 186 w 310"/>
                  <a:gd name="T85" fmla="*/ 165 h 308"/>
                  <a:gd name="T86" fmla="*/ 158 w 310"/>
                  <a:gd name="T87" fmla="*/ 133 h 308"/>
                  <a:gd name="T88" fmla="*/ 189 w 310"/>
                  <a:gd name="T89" fmla="*/ 110 h 308"/>
                  <a:gd name="T90" fmla="*/ 220 w 310"/>
                  <a:gd name="T91" fmla="*/ 114 h 308"/>
                  <a:gd name="T92" fmla="*/ 243 w 310"/>
                  <a:gd name="T93" fmla="*/ 108 h 308"/>
                  <a:gd name="T94" fmla="*/ 221 w 310"/>
                  <a:gd name="T95" fmla="*/ 106 h 308"/>
                  <a:gd name="T96" fmla="*/ 203 w 310"/>
                  <a:gd name="T97" fmla="*/ 95 h 308"/>
                  <a:gd name="T98" fmla="*/ 195 w 310"/>
                  <a:gd name="T99" fmla="*/ 97 h 308"/>
                  <a:gd name="T100" fmla="*/ 175 w 310"/>
                  <a:gd name="T101" fmla="*/ 96 h 308"/>
                  <a:gd name="T102" fmla="*/ 189 w 310"/>
                  <a:gd name="T103" fmla="*/ 81 h 308"/>
                  <a:gd name="T104" fmla="*/ 214 w 310"/>
                  <a:gd name="T105" fmla="*/ 74 h 308"/>
                  <a:gd name="T106" fmla="*/ 217 w 310"/>
                  <a:gd name="T107" fmla="*/ 59 h 308"/>
                  <a:gd name="T108" fmla="*/ 194 w 310"/>
                  <a:gd name="T109" fmla="*/ 69 h 308"/>
                  <a:gd name="T110" fmla="*/ 230 w 310"/>
                  <a:gd name="T111" fmla="*/ 53 h 308"/>
                  <a:gd name="T112" fmla="*/ 249 w 310"/>
                  <a:gd name="T113" fmla="*/ 53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10" h="308">
                    <a:moveTo>
                      <a:pt x="156" y="1"/>
                    </a:moveTo>
                    <a:cubicBezTo>
                      <a:pt x="71" y="0"/>
                      <a:pt x="2" y="68"/>
                      <a:pt x="1" y="152"/>
                    </a:cubicBezTo>
                    <a:cubicBezTo>
                      <a:pt x="0" y="237"/>
                      <a:pt x="68" y="307"/>
                      <a:pt x="152" y="308"/>
                    </a:cubicBezTo>
                    <a:cubicBezTo>
                      <a:pt x="154" y="308"/>
                      <a:pt x="156" y="308"/>
                      <a:pt x="157" y="308"/>
                    </a:cubicBezTo>
                    <a:cubicBezTo>
                      <a:pt x="242" y="306"/>
                      <a:pt x="310" y="236"/>
                      <a:pt x="308" y="151"/>
                    </a:cubicBezTo>
                    <a:cubicBezTo>
                      <a:pt x="306" y="68"/>
                      <a:pt x="239" y="2"/>
                      <a:pt x="156" y="1"/>
                    </a:cubicBezTo>
                    <a:close/>
                    <a:moveTo>
                      <a:pt x="179" y="71"/>
                    </a:moveTo>
                    <a:cubicBezTo>
                      <a:pt x="179" y="71"/>
                      <a:pt x="179" y="71"/>
                      <a:pt x="179" y="70"/>
                    </a:cubicBezTo>
                    <a:cubicBezTo>
                      <a:pt x="180" y="70"/>
                      <a:pt x="180" y="69"/>
                      <a:pt x="181" y="69"/>
                    </a:cubicBezTo>
                    <a:cubicBezTo>
                      <a:pt x="181" y="68"/>
                      <a:pt x="182" y="69"/>
                      <a:pt x="183" y="70"/>
                    </a:cubicBezTo>
                    <a:cubicBezTo>
                      <a:pt x="181" y="71"/>
                      <a:pt x="182" y="72"/>
                      <a:pt x="184" y="73"/>
                    </a:cubicBezTo>
                    <a:cubicBezTo>
                      <a:pt x="184" y="73"/>
                      <a:pt x="184" y="73"/>
                      <a:pt x="184" y="74"/>
                    </a:cubicBezTo>
                    <a:cubicBezTo>
                      <a:pt x="185" y="75"/>
                      <a:pt x="185" y="76"/>
                      <a:pt x="186" y="77"/>
                    </a:cubicBezTo>
                    <a:cubicBezTo>
                      <a:pt x="187" y="77"/>
                      <a:pt x="188" y="78"/>
                      <a:pt x="189" y="79"/>
                    </a:cubicBezTo>
                    <a:cubicBezTo>
                      <a:pt x="188" y="79"/>
                      <a:pt x="187" y="80"/>
                      <a:pt x="186" y="81"/>
                    </a:cubicBezTo>
                    <a:cubicBezTo>
                      <a:pt x="185" y="81"/>
                      <a:pt x="184" y="82"/>
                      <a:pt x="183" y="82"/>
                    </a:cubicBezTo>
                    <a:cubicBezTo>
                      <a:pt x="182" y="82"/>
                      <a:pt x="181" y="82"/>
                      <a:pt x="180" y="82"/>
                    </a:cubicBezTo>
                    <a:cubicBezTo>
                      <a:pt x="180" y="82"/>
                      <a:pt x="180" y="82"/>
                      <a:pt x="180" y="82"/>
                    </a:cubicBezTo>
                    <a:cubicBezTo>
                      <a:pt x="182" y="81"/>
                      <a:pt x="182" y="81"/>
                      <a:pt x="182" y="81"/>
                    </a:cubicBezTo>
                    <a:cubicBezTo>
                      <a:pt x="181" y="80"/>
                      <a:pt x="180" y="79"/>
                      <a:pt x="180" y="78"/>
                    </a:cubicBezTo>
                    <a:cubicBezTo>
                      <a:pt x="180" y="77"/>
                      <a:pt x="181" y="77"/>
                      <a:pt x="182" y="76"/>
                    </a:cubicBezTo>
                    <a:cubicBezTo>
                      <a:pt x="181" y="74"/>
                      <a:pt x="179" y="74"/>
                      <a:pt x="179" y="74"/>
                    </a:cubicBezTo>
                    <a:cubicBezTo>
                      <a:pt x="176" y="76"/>
                      <a:pt x="176" y="77"/>
                      <a:pt x="177" y="78"/>
                    </a:cubicBezTo>
                    <a:cubicBezTo>
                      <a:pt x="175" y="79"/>
                      <a:pt x="173" y="80"/>
                      <a:pt x="172" y="80"/>
                    </a:cubicBezTo>
                    <a:cubicBezTo>
                      <a:pt x="171" y="79"/>
                      <a:pt x="173" y="77"/>
                      <a:pt x="172" y="75"/>
                    </a:cubicBezTo>
                    <a:cubicBezTo>
                      <a:pt x="172" y="74"/>
                      <a:pt x="174" y="73"/>
                      <a:pt x="175" y="73"/>
                    </a:cubicBezTo>
                    <a:cubicBezTo>
                      <a:pt x="177" y="73"/>
                      <a:pt x="177" y="73"/>
                      <a:pt x="177" y="73"/>
                    </a:cubicBezTo>
                    <a:cubicBezTo>
                      <a:pt x="178" y="73"/>
                      <a:pt x="179" y="73"/>
                      <a:pt x="179" y="71"/>
                    </a:cubicBezTo>
                    <a:close/>
                    <a:moveTo>
                      <a:pt x="135" y="32"/>
                    </a:moveTo>
                    <a:cubicBezTo>
                      <a:pt x="139" y="33"/>
                      <a:pt x="142" y="33"/>
                      <a:pt x="146" y="33"/>
                    </a:cubicBezTo>
                    <a:cubicBezTo>
                      <a:pt x="147" y="34"/>
                      <a:pt x="149" y="33"/>
                      <a:pt x="149" y="32"/>
                    </a:cubicBezTo>
                    <a:cubicBezTo>
                      <a:pt x="150" y="32"/>
                      <a:pt x="151" y="32"/>
                      <a:pt x="152" y="31"/>
                    </a:cubicBezTo>
                    <a:cubicBezTo>
                      <a:pt x="154" y="31"/>
                      <a:pt x="157" y="30"/>
                      <a:pt x="160" y="30"/>
                    </a:cubicBezTo>
                    <a:cubicBezTo>
                      <a:pt x="161" y="30"/>
                      <a:pt x="163" y="30"/>
                      <a:pt x="164" y="30"/>
                    </a:cubicBezTo>
                    <a:cubicBezTo>
                      <a:pt x="168" y="31"/>
                      <a:pt x="171" y="31"/>
                      <a:pt x="175" y="32"/>
                    </a:cubicBezTo>
                    <a:cubicBezTo>
                      <a:pt x="175" y="32"/>
                      <a:pt x="176" y="32"/>
                      <a:pt x="176" y="33"/>
                    </a:cubicBezTo>
                    <a:cubicBezTo>
                      <a:pt x="175" y="33"/>
                      <a:pt x="173" y="33"/>
                      <a:pt x="172" y="33"/>
                    </a:cubicBezTo>
                    <a:cubicBezTo>
                      <a:pt x="171" y="33"/>
                      <a:pt x="170" y="33"/>
                      <a:pt x="169" y="34"/>
                    </a:cubicBezTo>
                    <a:cubicBezTo>
                      <a:pt x="168" y="34"/>
                      <a:pt x="167" y="35"/>
                      <a:pt x="167" y="37"/>
                    </a:cubicBezTo>
                    <a:cubicBezTo>
                      <a:pt x="167" y="39"/>
                      <a:pt x="165" y="41"/>
                      <a:pt x="164" y="41"/>
                    </a:cubicBezTo>
                    <a:cubicBezTo>
                      <a:pt x="162" y="42"/>
                      <a:pt x="160" y="42"/>
                      <a:pt x="158" y="43"/>
                    </a:cubicBezTo>
                    <a:cubicBezTo>
                      <a:pt x="157" y="44"/>
                      <a:pt x="157" y="44"/>
                      <a:pt x="158" y="45"/>
                    </a:cubicBezTo>
                    <a:cubicBezTo>
                      <a:pt x="159" y="45"/>
                      <a:pt x="161" y="46"/>
                      <a:pt x="162" y="47"/>
                    </a:cubicBezTo>
                    <a:cubicBezTo>
                      <a:pt x="160" y="48"/>
                      <a:pt x="160" y="48"/>
                      <a:pt x="155" y="46"/>
                    </a:cubicBezTo>
                    <a:cubicBezTo>
                      <a:pt x="156" y="47"/>
                      <a:pt x="157" y="48"/>
                      <a:pt x="157" y="49"/>
                    </a:cubicBezTo>
                    <a:cubicBezTo>
                      <a:pt x="154" y="50"/>
                      <a:pt x="151" y="51"/>
                      <a:pt x="148" y="51"/>
                    </a:cubicBezTo>
                    <a:cubicBezTo>
                      <a:pt x="145" y="52"/>
                      <a:pt x="143" y="53"/>
                      <a:pt x="141" y="55"/>
                    </a:cubicBezTo>
                    <a:cubicBezTo>
                      <a:pt x="138" y="57"/>
                      <a:pt x="136" y="57"/>
                      <a:pt x="133" y="58"/>
                    </a:cubicBezTo>
                    <a:cubicBezTo>
                      <a:pt x="132" y="58"/>
                      <a:pt x="131" y="58"/>
                      <a:pt x="131" y="60"/>
                    </a:cubicBezTo>
                    <a:cubicBezTo>
                      <a:pt x="131" y="61"/>
                      <a:pt x="130" y="61"/>
                      <a:pt x="129" y="62"/>
                    </a:cubicBezTo>
                    <a:cubicBezTo>
                      <a:pt x="129" y="63"/>
                      <a:pt x="128" y="63"/>
                      <a:pt x="127" y="64"/>
                    </a:cubicBezTo>
                    <a:cubicBezTo>
                      <a:pt x="125" y="65"/>
                      <a:pt x="122" y="65"/>
                      <a:pt x="120" y="63"/>
                    </a:cubicBezTo>
                    <a:cubicBezTo>
                      <a:pt x="120" y="62"/>
                      <a:pt x="119" y="61"/>
                      <a:pt x="119" y="60"/>
                    </a:cubicBezTo>
                    <a:cubicBezTo>
                      <a:pt x="119" y="59"/>
                      <a:pt x="119" y="58"/>
                      <a:pt x="119" y="57"/>
                    </a:cubicBezTo>
                    <a:cubicBezTo>
                      <a:pt x="120" y="56"/>
                      <a:pt x="120" y="55"/>
                      <a:pt x="121" y="54"/>
                    </a:cubicBezTo>
                    <a:cubicBezTo>
                      <a:pt x="121" y="53"/>
                      <a:pt x="121" y="53"/>
                      <a:pt x="122" y="52"/>
                    </a:cubicBezTo>
                    <a:cubicBezTo>
                      <a:pt x="125" y="50"/>
                      <a:pt x="125" y="46"/>
                      <a:pt x="123" y="43"/>
                    </a:cubicBezTo>
                    <a:cubicBezTo>
                      <a:pt x="122" y="42"/>
                      <a:pt x="121" y="41"/>
                      <a:pt x="120" y="41"/>
                    </a:cubicBezTo>
                    <a:cubicBezTo>
                      <a:pt x="118" y="39"/>
                      <a:pt x="115" y="39"/>
                      <a:pt x="113" y="38"/>
                    </a:cubicBezTo>
                    <a:cubicBezTo>
                      <a:pt x="112" y="38"/>
                      <a:pt x="111" y="38"/>
                      <a:pt x="110" y="37"/>
                    </a:cubicBezTo>
                    <a:cubicBezTo>
                      <a:pt x="114" y="37"/>
                      <a:pt x="117" y="36"/>
                      <a:pt x="120" y="36"/>
                    </a:cubicBezTo>
                    <a:cubicBezTo>
                      <a:pt x="121" y="35"/>
                      <a:pt x="123" y="35"/>
                      <a:pt x="124" y="34"/>
                    </a:cubicBezTo>
                    <a:cubicBezTo>
                      <a:pt x="127" y="33"/>
                      <a:pt x="131" y="32"/>
                      <a:pt x="135" y="32"/>
                    </a:cubicBezTo>
                    <a:close/>
                    <a:moveTo>
                      <a:pt x="169" y="56"/>
                    </a:moveTo>
                    <a:cubicBezTo>
                      <a:pt x="169" y="56"/>
                      <a:pt x="168" y="57"/>
                      <a:pt x="168" y="58"/>
                    </a:cubicBezTo>
                    <a:cubicBezTo>
                      <a:pt x="166" y="58"/>
                      <a:pt x="165" y="59"/>
                      <a:pt x="164" y="60"/>
                    </a:cubicBezTo>
                    <a:cubicBezTo>
                      <a:pt x="162" y="60"/>
                      <a:pt x="161" y="60"/>
                      <a:pt x="160" y="59"/>
                    </a:cubicBezTo>
                    <a:cubicBezTo>
                      <a:pt x="159" y="58"/>
                      <a:pt x="159" y="58"/>
                      <a:pt x="158" y="58"/>
                    </a:cubicBezTo>
                    <a:cubicBezTo>
                      <a:pt x="158" y="58"/>
                      <a:pt x="158" y="57"/>
                      <a:pt x="158" y="57"/>
                    </a:cubicBezTo>
                    <a:cubicBezTo>
                      <a:pt x="159" y="57"/>
                      <a:pt x="159" y="57"/>
                      <a:pt x="160" y="56"/>
                    </a:cubicBezTo>
                    <a:cubicBezTo>
                      <a:pt x="162" y="56"/>
                      <a:pt x="164" y="55"/>
                      <a:pt x="166" y="55"/>
                    </a:cubicBezTo>
                    <a:cubicBezTo>
                      <a:pt x="167" y="54"/>
                      <a:pt x="168" y="54"/>
                      <a:pt x="169" y="56"/>
                    </a:cubicBezTo>
                    <a:close/>
                    <a:moveTo>
                      <a:pt x="92" y="37"/>
                    </a:moveTo>
                    <a:cubicBezTo>
                      <a:pt x="93" y="37"/>
                      <a:pt x="94" y="37"/>
                      <a:pt x="95" y="36"/>
                    </a:cubicBezTo>
                    <a:cubicBezTo>
                      <a:pt x="96" y="36"/>
                      <a:pt x="98" y="36"/>
                      <a:pt x="98" y="34"/>
                    </a:cubicBezTo>
                    <a:cubicBezTo>
                      <a:pt x="99" y="34"/>
                      <a:pt x="99" y="33"/>
                      <a:pt x="100" y="33"/>
                    </a:cubicBezTo>
                    <a:cubicBezTo>
                      <a:pt x="101" y="33"/>
                      <a:pt x="101" y="33"/>
                      <a:pt x="101" y="33"/>
                    </a:cubicBezTo>
                    <a:cubicBezTo>
                      <a:pt x="103" y="32"/>
                      <a:pt x="105" y="32"/>
                      <a:pt x="106" y="32"/>
                    </a:cubicBezTo>
                    <a:cubicBezTo>
                      <a:pt x="108" y="32"/>
                      <a:pt x="109" y="32"/>
                      <a:pt x="110" y="31"/>
                    </a:cubicBezTo>
                    <a:cubicBezTo>
                      <a:pt x="113" y="30"/>
                      <a:pt x="115" y="30"/>
                      <a:pt x="118" y="30"/>
                    </a:cubicBezTo>
                    <a:cubicBezTo>
                      <a:pt x="118" y="30"/>
                      <a:pt x="119" y="30"/>
                      <a:pt x="120" y="30"/>
                    </a:cubicBezTo>
                    <a:cubicBezTo>
                      <a:pt x="122" y="30"/>
                      <a:pt x="122" y="30"/>
                      <a:pt x="122" y="30"/>
                    </a:cubicBezTo>
                    <a:cubicBezTo>
                      <a:pt x="122" y="30"/>
                      <a:pt x="122" y="30"/>
                      <a:pt x="122" y="31"/>
                    </a:cubicBezTo>
                    <a:cubicBezTo>
                      <a:pt x="120" y="33"/>
                      <a:pt x="116" y="34"/>
                      <a:pt x="113" y="35"/>
                    </a:cubicBezTo>
                    <a:cubicBezTo>
                      <a:pt x="108" y="35"/>
                      <a:pt x="104" y="37"/>
                      <a:pt x="100" y="40"/>
                    </a:cubicBezTo>
                    <a:cubicBezTo>
                      <a:pt x="98" y="41"/>
                      <a:pt x="97" y="41"/>
                      <a:pt x="96" y="39"/>
                    </a:cubicBezTo>
                    <a:cubicBezTo>
                      <a:pt x="96" y="39"/>
                      <a:pt x="96" y="39"/>
                      <a:pt x="96" y="39"/>
                    </a:cubicBezTo>
                    <a:cubicBezTo>
                      <a:pt x="96" y="39"/>
                      <a:pt x="95" y="39"/>
                      <a:pt x="95" y="39"/>
                    </a:cubicBezTo>
                    <a:cubicBezTo>
                      <a:pt x="93" y="39"/>
                      <a:pt x="92" y="38"/>
                      <a:pt x="91" y="38"/>
                    </a:cubicBezTo>
                    <a:cubicBezTo>
                      <a:pt x="91" y="38"/>
                      <a:pt x="92" y="37"/>
                      <a:pt x="92" y="37"/>
                    </a:cubicBezTo>
                    <a:close/>
                    <a:moveTo>
                      <a:pt x="84" y="41"/>
                    </a:moveTo>
                    <a:cubicBezTo>
                      <a:pt x="84" y="41"/>
                      <a:pt x="84" y="41"/>
                      <a:pt x="84" y="41"/>
                    </a:cubicBezTo>
                    <a:cubicBezTo>
                      <a:pt x="85" y="39"/>
                      <a:pt x="86" y="39"/>
                      <a:pt x="88" y="40"/>
                    </a:cubicBezTo>
                    <a:cubicBezTo>
                      <a:pt x="90" y="41"/>
                      <a:pt x="92" y="41"/>
                      <a:pt x="95" y="40"/>
                    </a:cubicBezTo>
                    <a:cubicBezTo>
                      <a:pt x="95" y="40"/>
                      <a:pt x="95" y="40"/>
                      <a:pt x="95" y="40"/>
                    </a:cubicBezTo>
                    <a:cubicBezTo>
                      <a:pt x="95" y="41"/>
                      <a:pt x="94" y="41"/>
                      <a:pt x="94" y="42"/>
                    </a:cubicBezTo>
                    <a:cubicBezTo>
                      <a:pt x="94" y="42"/>
                      <a:pt x="92" y="42"/>
                      <a:pt x="91" y="42"/>
                    </a:cubicBezTo>
                    <a:cubicBezTo>
                      <a:pt x="90" y="43"/>
                      <a:pt x="90" y="43"/>
                      <a:pt x="90" y="44"/>
                    </a:cubicBezTo>
                    <a:cubicBezTo>
                      <a:pt x="90" y="44"/>
                      <a:pt x="90" y="44"/>
                      <a:pt x="91" y="45"/>
                    </a:cubicBezTo>
                    <a:cubicBezTo>
                      <a:pt x="92" y="45"/>
                      <a:pt x="92" y="45"/>
                      <a:pt x="92" y="45"/>
                    </a:cubicBezTo>
                    <a:cubicBezTo>
                      <a:pt x="103" y="48"/>
                      <a:pt x="103" y="48"/>
                      <a:pt x="103" y="48"/>
                    </a:cubicBezTo>
                    <a:cubicBezTo>
                      <a:pt x="103" y="48"/>
                      <a:pt x="103" y="48"/>
                      <a:pt x="104" y="49"/>
                    </a:cubicBezTo>
                    <a:cubicBezTo>
                      <a:pt x="103" y="49"/>
                      <a:pt x="103" y="50"/>
                      <a:pt x="103" y="50"/>
                    </a:cubicBezTo>
                    <a:cubicBezTo>
                      <a:pt x="103" y="53"/>
                      <a:pt x="103" y="54"/>
                      <a:pt x="106" y="54"/>
                    </a:cubicBezTo>
                    <a:cubicBezTo>
                      <a:pt x="106" y="56"/>
                      <a:pt x="106" y="56"/>
                      <a:pt x="105" y="57"/>
                    </a:cubicBezTo>
                    <a:cubicBezTo>
                      <a:pt x="103" y="57"/>
                      <a:pt x="101" y="58"/>
                      <a:pt x="99" y="58"/>
                    </a:cubicBezTo>
                    <a:cubicBezTo>
                      <a:pt x="98" y="59"/>
                      <a:pt x="97" y="59"/>
                      <a:pt x="97" y="60"/>
                    </a:cubicBezTo>
                    <a:cubicBezTo>
                      <a:pt x="97" y="60"/>
                      <a:pt x="97" y="61"/>
                      <a:pt x="97" y="61"/>
                    </a:cubicBezTo>
                    <a:cubicBezTo>
                      <a:pt x="95" y="62"/>
                      <a:pt x="93" y="62"/>
                      <a:pt x="92" y="61"/>
                    </a:cubicBezTo>
                    <a:cubicBezTo>
                      <a:pt x="90" y="60"/>
                      <a:pt x="91" y="58"/>
                      <a:pt x="92" y="57"/>
                    </a:cubicBezTo>
                    <a:cubicBezTo>
                      <a:pt x="92" y="57"/>
                      <a:pt x="93" y="56"/>
                      <a:pt x="93" y="56"/>
                    </a:cubicBezTo>
                    <a:cubicBezTo>
                      <a:pt x="94" y="56"/>
                      <a:pt x="95" y="56"/>
                      <a:pt x="97" y="56"/>
                    </a:cubicBezTo>
                    <a:cubicBezTo>
                      <a:pt x="97" y="56"/>
                      <a:pt x="98" y="55"/>
                      <a:pt x="98" y="55"/>
                    </a:cubicBezTo>
                    <a:cubicBezTo>
                      <a:pt x="98" y="54"/>
                      <a:pt x="98" y="54"/>
                      <a:pt x="97" y="53"/>
                    </a:cubicBezTo>
                    <a:cubicBezTo>
                      <a:pt x="95" y="51"/>
                      <a:pt x="92" y="50"/>
                      <a:pt x="89" y="49"/>
                    </a:cubicBezTo>
                    <a:cubicBezTo>
                      <a:pt x="88" y="49"/>
                      <a:pt x="87" y="49"/>
                      <a:pt x="86" y="49"/>
                    </a:cubicBezTo>
                    <a:cubicBezTo>
                      <a:pt x="84" y="49"/>
                      <a:pt x="82" y="49"/>
                      <a:pt x="80" y="49"/>
                    </a:cubicBezTo>
                    <a:cubicBezTo>
                      <a:pt x="79" y="49"/>
                      <a:pt x="78" y="49"/>
                      <a:pt x="78" y="47"/>
                    </a:cubicBezTo>
                    <a:cubicBezTo>
                      <a:pt x="77" y="46"/>
                      <a:pt x="78" y="45"/>
                      <a:pt x="79" y="45"/>
                    </a:cubicBezTo>
                    <a:cubicBezTo>
                      <a:pt x="79" y="45"/>
                      <a:pt x="80" y="45"/>
                      <a:pt x="80" y="45"/>
                    </a:cubicBezTo>
                    <a:cubicBezTo>
                      <a:pt x="81" y="45"/>
                      <a:pt x="83" y="45"/>
                      <a:pt x="84" y="44"/>
                    </a:cubicBezTo>
                    <a:cubicBezTo>
                      <a:pt x="85" y="44"/>
                      <a:pt x="86" y="44"/>
                      <a:pt x="86" y="43"/>
                    </a:cubicBezTo>
                    <a:cubicBezTo>
                      <a:pt x="86" y="42"/>
                      <a:pt x="85" y="41"/>
                      <a:pt x="84" y="41"/>
                    </a:cubicBezTo>
                    <a:close/>
                    <a:moveTo>
                      <a:pt x="103" y="84"/>
                    </a:moveTo>
                    <a:cubicBezTo>
                      <a:pt x="104" y="85"/>
                      <a:pt x="105" y="86"/>
                      <a:pt x="105" y="86"/>
                    </a:cubicBezTo>
                    <a:cubicBezTo>
                      <a:pt x="104" y="87"/>
                      <a:pt x="103" y="88"/>
                      <a:pt x="102" y="88"/>
                    </a:cubicBezTo>
                    <a:cubicBezTo>
                      <a:pt x="100" y="88"/>
                      <a:pt x="98" y="87"/>
                      <a:pt x="96" y="87"/>
                    </a:cubicBezTo>
                    <a:cubicBezTo>
                      <a:pt x="98" y="85"/>
                      <a:pt x="100" y="83"/>
                      <a:pt x="103" y="82"/>
                    </a:cubicBezTo>
                    <a:cubicBezTo>
                      <a:pt x="102" y="83"/>
                      <a:pt x="102" y="83"/>
                      <a:pt x="102" y="83"/>
                    </a:cubicBezTo>
                    <a:cubicBezTo>
                      <a:pt x="102" y="83"/>
                      <a:pt x="103" y="84"/>
                      <a:pt x="103" y="84"/>
                    </a:cubicBezTo>
                    <a:close/>
                    <a:moveTo>
                      <a:pt x="109" y="221"/>
                    </a:moveTo>
                    <a:cubicBezTo>
                      <a:pt x="107" y="222"/>
                      <a:pt x="106" y="223"/>
                      <a:pt x="104" y="224"/>
                    </a:cubicBezTo>
                    <a:cubicBezTo>
                      <a:pt x="103" y="226"/>
                      <a:pt x="103" y="227"/>
                      <a:pt x="103" y="228"/>
                    </a:cubicBezTo>
                    <a:cubicBezTo>
                      <a:pt x="102" y="231"/>
                      <a:pt x="102" y="234"/>
                      <a:pt x="101" y="236"/>
                    </a:cubicBezTo>
                    <a:cubicBezTo>
                      <a:pt x="100" y="237"/>
                      <a:pt x="98" y="238"/>
                      <a:pt x="97" y="240"/>
                    </a:cubicBezTo>
                    <a:cubicBezTo>
                      <a:pt x="96" y="242"/>
                      <a:pt x="92" y="243"/>
                      <a:pt x="90" y="241"/>
                    </a:cubicBezTo>
                    <a:cubicBezTo>
                      <a:pt x="89" y="243"/>
                      <a:pt x="91" y="244"/>
                      <a:pt x="91" y="245"/>
                    </a:cubicBezTo>
                    <a:cubicBezTo>
                      <a:pt x="92" y="247"/>
                      <a:pt x="92" y="247"/>
                      <a:pt x="91" y="248"/>
                    </a:cubicBezTo>
                    <a:cubicBezTo>
                      <a:pt x="89" y="249"/>
                      <a:pt x="87" y="251"/>
                      <a:pt x="86" y="252"/>
                    </a:cubicBezTo>
                    <a:cubicBezTo>
                      <a:pt x="85" y="253"/>
                      <a:pt x="84" y="255"/>
                      <a:pt x="85" y="256"/>
                    </a:cubicBezTo>
                    <a:cubicBezTo>
                      <a:pt x="85" y="258"/>
                      <a:pt x="85" y="259"/>
                      <a:pt x="84" y="260"/>
                    </a:cubicBezTo>
                    <a:cubicBezTo>
                      <a:pt x="84" y="261"/>
                      <a:pt x="84" y="262"/>
                      <a:pt x="84" y="262"/>
                    </a:cubicBezTo>
                    <a:cubicBezTo>
                      <a:pt x="84" y="264"/>
                      <a:pt x="85" y="265"/>
                      <a:pt x="85" y="266"/>
                    </a:cubicBezTo>
                    <a:cubicBezTo>
                      <a:pt x="85" y="268"/>
                      <a:pt x="85" y="271"/>
                      <a:pt x="85" y="273"/>
                    </a:cubicBezTo>
                    <a:cubicBezTo>
                      <a:pt x="85" y="274"/>
                      <a:pt x="86" y="274"/>
                      <a:pt x="87" y="274"/>
                    </a:cubicBezTo>
                    <a:cubicBezTo>
                      <a:pt x="87" y="275"/>
                      <a:pt x="88" y="275"/>
                      <a:pt x="88" y="275"/>
                    </a:cubicBezTo>
                    <a:cubicBezTo>
                      <a:pt x="88" y="277"/>
                      <a:pt x="89" y="278"/>
                      <a:pt x="90" y="279"/>
                    </a:cubicBezTo>
                    <a:cubicBezTo>
                      <a:pt x="88" y="280"/>
                      <a:pt x="86" y="280"/>
                      <a:pt x="85" y="279"/>
                    </a:cubicBezTo>
                    <a:cubicBezTo>
                      <a:pt x="85" y="279"/>
                      <a:pt x="85" y="279"/>
                      <a:pt x="85" y="279"/>
                    </a:cubicBezTo>
                    <a:cubicBezTo>
                      <a:pt x="84" y="277"/>
                      <a:pt x="83" y="276"/>
                      <a:pt x="81" y="275"/>
                    </a:cubicBezTo>
                    <a:cubicBezTo>
                      <a:pt x="78" y="274"/>
                      <a:pt x="76" y="272"/>
                      <a:pt x="75" y="270"/>
                    </a:cubicBezTo>
                    <a:cubicBezTo>
                      <a:pt x="73" y="267"/>
                      <a:pt x="72" y="264"/>
                      <a:pt x="73" y="261"/>
                    </a:cubicBezTo>
                    <a:cubicBezTo>
                      <a:pt x="73" y="259"/>
                      <a:pt x="72" y="256"/>
                      <a:pt x="70" y="256"/>
                    </a:cubicBezTo>
                    <a:cubicBezTo>
                      <a:pt x="69" y="256"/>
                      <a:pt x="69" y="255"/>
                      <a:pt x="69" y="254"/>
                    </a:cubicBezTo>
                    <a:cubicBezTo>
                      <a:pt x="69" y="252"/>
                      <a:pt x="69" y="250"/>
                      <a:pt x="68" y="247"/>
                    </a:cubicBezTo>
                    <a:cubicBezTo>
                      <a:pt x="68" y="243"/>
                      <a:pt x="67" y="238"/>
                      <a:pt x="67" y="234"/>
                    </a:cubicBezTo>
                    <a:cubicBezTo>
                      <a:pt x="67" y="230"/>
                      <a:pt x="67" y="227"/>
                      <a:pt x="67" y="223"/>
                    </a:cubicBezTo>
                    <a:cubicBezTo>
                      <a:pt x="67" y="221"/>
                      <a:pt x="67" y="220"/>
                      <a:pt x="67" y="218"/>
                    </a:cubicBezTo>
                    <a:cubicBezTo>
                      <a:pt x="67" y="214"/>
                      <a:pt x="64" y="211"/>
                      <a:pt x="60" y="209"/>
                    </a:cubicBezTo>
                    <a:cubicBezTo>
                      <a:pt x="58" y="209"/>
                      <a:pt x="56" y="207"/>
                      <a:pt x="56" y="205"/>
                    </a:cubicBezTo>
                    <a:cubicBezTo>
                      <a:pt x="56" y="203"/>
                      <a:pt x="55" y="201"/>
                      <a:pt x="54" y="200"/>
                    </a:cubicBezTo>
                    <a:cubicBezTo>
                      <a:pt x="51" y="199"/>
                      <a:pt x="50" y="197"/>
                      <a:pt x="49" y="194"/>
                    </a:cubicBezTo>
                    <a:cubicBezTo>
                      <a:pt x="48" y="194"/>
                      <a:pt x="48" y="193"/>
                      <a:pt x="47" y="192"/>
                    </a:cubicBezTo>
                    <a:cubicBezTo>
                      <a:pt x="46" y="191"/>
                      <a:pt x="46" y="189"/>
                      <a:pt x="46" y="188"/>
                    </a:cubicBezTo>
                    <a:cubicBezTo>
                      <a:pt x="46" y="187"/>
                      <a:pt x="46" y="185"/>
                      <a:pt x="46" y="184"/>
                    </a:cubicBezTo>
                    <a:cubicBezTo>
                      <a:pt x="46" y="184"/>
                      <a:pt x="45" y="183"/>
                      <a:pt x="45" y="182"/>
                    </a:cubicBezTo>
                    <a:cubicBezTo>
                      <a:pt x="46" y="180"/>
                      <a:pt x="47" y="178"/>
                      <a:pt x="48" y="176"/>
                    </a:cubicBezTo>
                    <a:cubicBezTo>
                      <a:pt x="49" y="174"/>
                      <a:pt x="50" y="171"/>
                      <a:pt x="51" y="169"/>
                    </a:cubicBezTo>
                    <a:cubicBezTo>
                      <a:pt x="52" y="167"/>
                      <a:pt x="51" y="164"/>
                      <a:pt x="49" y="162"/>
                    </a:cubicBezTo>
                    <a:cubicBezTo>
                      <a:pt x="48" y="162"/>
                      <a:pt x="48" y="162"/>
                      <a:pt x="47" y="162"/>
                    </a:cubicBezTo>
                    <a:cubicBezTo>
                      <a:pt x="45" y="163"/>
                      <a:pt x="43" y="163"/>
                      <a:pt x="42" y="162"/>
                    </a:cubicBezTo>
                    <a:cubicBezTo>
                      <a:pt x="39" y="160"/>
                      <a:pt x="37" y="158"/>
                      <a:pt x="35" y="155"/>
                    </a:cubicBezTo>
                    <a:cubicBezTo>
                      <a:pt x="35" y="154"/>
                      <a:pt x="35" y="154"/>
                      <a:pt x="34" y="154"/>
                    </a:cubicBezTo>
                    <a:cubicBezTo>
                      <a:pt x="33" y="153"/>
                      <a:pt x="33" y="153"/>
                      <a:pt x="32" y="153"/>
                    </a:cubicBezTo>
                    <a:cubicBezTo>
                      <a:pt x="30" y="153"/>
                      <a:pt x="28" y="152"/>
                      <a:pt x="27" y="151"/>
                    </a:cubicBezTo>
                    <a:cubicBezTo>
                      <a:pt x="25" y="149"/>
                      <a:pt x="23" y="148"/>
                      <a:pt x="20" y="148"/>
                    </a:cubicBezTo>
                    <a:cubicBezTo>
                      <a:pt x="20" y="148"/>
                      <a:pt x="20" y="148"/>
                      <a:pt x="19" y="148"/>
                    </a:cubicBezTo>
                    <a:cubicBezTo>
                      <a:pt x="15" y="147"/>
                      <a:pt x="11" y="145"/>
                      <a:pt x="7" y="141"/>
                    </a:cubicBezTo>
                    <a:cubicBezTo>
                      <a:pt x="6" y="140"/>
                      <a:pt x="6" y="138"/>
                      <a:pt x="6" y="136"/>
                    </a:cubicBezTo>
                    <a:cubicBezTo>
                      <a:pt x="7" y="127"/>
                      <a:pt x="9" y="118"/>
                      <a:pt x="12" y="109"/>
                    </a:cubicBezTo>
                    <a:cubicBezTo>
                      <a:pt x="17" y="95"/>
                      <a:pt x="23" y="82"/>
                      <a:pt x="32" y="70"/>
                    </a:cubicBezTo>
                    <a:cubicBezTo>
                      <a:pt x="35" y="66"/>
                      <a:pt x="38" y="62"/>
                      <a:pt x="42" y="57"/>
                    </a:cubicBezTo>
                    <a:cubicBezTo>
                      <a:pt x="42" y="57"/>
                      <a:pt x="43" y="56"/>
                      <a:pt x="44" y="57"/>
                    </a:cubicBezTo>
                    <a:cubicBezTo>
                      <a:pt x="45" y="57"/>
                      <a:pt x="46" y="58"/>
                      <a:pt x="47" y="57"/>
                    </a:cubicBezTo>
                    <a:cubicBezTo>
                      <a:pt x="50" y="57"/>
                      <a:pt x="52" y="57"/>
                      <a:pt x="55" y="57"/>
                    </a:cubicBezTo>
                    <a:cubicBezTo>
                      <a:pt x="58" y="56"/>
                      <a:pt x="62" y="55"/>
                      <a:pt x="65" y="54"/>
                    </a:cubicBezTo>
                    <a:cubicBezTo>
                      <a:pt x="67" y="52"/>
                      <a:pt x="68" y="50"/>
                      <a:pt x="69" y="47"/>
                    </a:cubicBezTo>
                    <a:cubicBezTo>
                      <a:pt x="69" y="47"/>
                      <a:pt x="69" y="46"/>
                      <a:pt x="69" y="45"/>
                    </a:cubicBezTo>
                    <a:cubicBezTo>
                      <a:pt x="70" y="43"/>
                      <a:pt x="70" y="43"/>
                      <a:pt x="73" y="43"/>
                    </a:cubicBezTo>
                    <a:cubicBezTo>
                      <a:pt x="75" y="44"/>
                      <a:pt x="77" y="44"/>
                      <a:pt x="79" y="44"/>
                    </a:cubicBezTo>
                    <a:cubicBezTo>
                      <a:pt x="77" y="45"/>
                      <a:pt x="75" y="46"/>
                      <a:pt x="74" y="46"/>
                    </a:cubicBezTo>
                    <a:cubicBezTo>
                      <a:pt x="72" y="47"/>
                      <a:pt x="73" y="47"/>
                      <a:pt x="73" y="48"/>
                    </a:cubicBezTo>
                    <a:cubicBezTo>
                      <a:pt x="74" y="49"/>
                      <a:pt x="76" y="51"/>
                      <a:pt x="77" y="52"/>
                    </a:cubicBezTo>
                    <a:cubicBezTo>
                      <a:pt x="77" y="52"/>
                      <a:pt x="78" y="53"/>
                      <a:pt x="78" y="52"/>
                    </a:cubicBezTo>
                    <a:cubicBezTo>
                      <a:pt x="80" y="52"/>
                      <a:pt x="83" y="51"/>
                      <a:pt x="85" y="51"/>
                    </a:cubicBezTo>
                    <a:cubicBezTo>
                      <a:pt x="85" y="53"/>
                      <a:pt x="84" y="53"/>
                      <a:pt x="83" y="54"/>
                    </a:cubicBezTo>
                    <a:cubicBezTo>
                      <a:pt x="82" y="55"/>
                      <a:pt x="81" y="56"/>
                      <a:pt x="80" y="56"/>
                    </a:cubicBezTo>
                    <a:cubicBezTo>
                      <a:pt x="77" y="56"/>
                      <a:pt x="74" y="57"/>
                      <a:pt x="72" y="57"/>
                    </a:cubicBezTo>
                    <a:cubicBezTo>
                      <a:pt x="71" y="59"/>
                      <a:pt x="70" y="60"/>
                      <a:pt x="68" y="60"/>
                    </a:cubicBezTo>
                    <a:cubicBezTo>
                      <a:pt x="64" y="61"/>
                      <a:pt x="61" y="63"/>
                      <a:pt x="58" y="65"/>
                    </a:cubicBezTo>
                    <a:cubicBezTo>
                      <a:pt x="56" y="66"/>
                      <a:pt x="55" y="69"/>
                      <a:pt x="56" y="71"/>
                    </a:cubicBezTo>
                    <a:cubicBezTo>
                      <a:pt x="56" y="72"/>
                      <a:pt x="56" y="73"/>
                      <a:pt x="58" y="72"/>
                    </a:cubicBezTo>
                    <a:cubicBezTo>
                      <a:pt x="58" y="72"/>
                      <a:pt x="58" y="72"/>
                      <a:pt x="59" y="72"/>
                    </a:cubicBezTo>
                    <a:cubicBezTo>
                      <a:pt x="60" y="73"/>
                      <a:pt x="61" y="74"/>
                      <a:pt x="63" y="74"/>
                    </a:cubicBezTo>
                    <a:cubicBezTo>
                      <a:pt x="64" y="75"/>
                      <a:pt x="65" y="76"/>
                      <a:pt x="66" y="75"/>
                    </a:cubicBezTo>
                    <a:cubicBezTo>
                      <a:pt x="67" y="75"/>
                      <a:pt x="67" y="75"/>
                      <a:pt x="67" y="75"/>
                    </a:cubicBezTo>
                    <a:cubicBezTo>
                      <a:pt x="67" y="78"/>
                      <a:pt x="67" y="80"/>
                      <a:pt x="66" y="82"/>
                    </a:cubicBezTo>
                    <a:cubicBezTo>
                      <a:pt x="68" y="82"/>
                      <a:pt x="69" y="81"/>
                      <a:pt x="70" y="80"/>
                    </a:cubicBezTo>
                    <a:cubicBezTo>
                      <a:pt x="73" y="76"/>
                      <a:pt x="75" y="72"/>
                      <a:pt x="78" y="69"/>
                    </a:cubicBezTo>
                    <a:cubicBezTo>
                      <a:pt x="79" y="68"/>
                      <a:pt x="79" y="68"/>
                      <a:pt x="79" y="67"/>
                    </a:cubicBezTo>
                    <a:cubicBezTo>
                      <a:pt x="79" y="67"/>
                      <a:pt x="79" y="67"/>
                      <a:pt x="79" y="67"/>
                    </a:cubicBezTo>
                    <a:cubicBezTo>
                      <a:pt x="81" y="64"/>
                      <a:pt x="84" y="63"/>
                      <a:pt x="87" y="63"/>
                    </a:cubicBezTo>
                    <a:cubicBezTo>
                      <a:pt x="89" y="64"/>
                      <a:pt x="90" y="64"/>
                      <a:pt x="90" y="66"/>
                    </a:cubicBezTo>
                    <a:cubicBezTo>
                      <a:pt x="90" y="67"/>
                      <a:pt x="91" y="67"/>
                      <a:pt x="92" y="67"/>
                    </a:cubicBezTo>
                    <a:cubicBezTo>
                      <a:pt x="94" y="67"/>
                      <a:pt x="96" y="67"/>
                      <a:pt x="99" y="66"/>
                    </a:cubicBezTo>
                    <a:cubicBezTo>
                      <a:pt x="99" y="66"/>
                      <a:pt x="99" y="66"/>
                      <a:pt x="99" y="67"/>
                    </a:cubicBezTo>
                    <a:cubicBezTo>
                      <a:pt x="99" y="67"/>
                      <a:pt x="99" y="68"/>
                      <a:pt x="99" y="68"/>
                    </a:cubicBezTo>
                    <a:cubicBezTo>
                      <a:pt x="98" y="72"/>
                      <a:pt x="100" y="76"/>
                      <a:pt x="103" y="77"/>
                    </a:cubicBezTo>
                    <a:cubicBezTo>
                      <a:pt x="104" y="78"/>
                      <a:pt x="104" y="78"/>
                      <a:pt x="104" y="78"/>
                    </a:cubicBezTo>
                    <a:cubicBezTo>
                      <a:pt x="101" y="80"/>
                      <a:pt x="98" y="82"/>
                      <a:pt x="94" y="82"/>
                    </a:cubicBezTo>
                    <a:cubicBezTo>
                      <a:pt x="92" y="82"/>
                      <a:pt x="89" y="82"/>
                      <a:pt x="87" y="84"/>
                    </a:cubicBezTo>
                    <a:cubicBezTo>
                      <a:pt x="85" y="85"/>
                      <a:pt x="83" y="85"/>
                      <a:pt x="81" y="86"/>
                    </a:cubicBezTo>
                    <a:cubicBezTo>
                      <a:pt x="81" y="86"/>
                      <a:pt x="80" y="87"/>
                      <a:pt x="80" y="87"/>
                    </a:cubicBezTo>
                    <a:cubicBezTo>
                      <a:pt x="80" y="88"/>
                      <a:pt x="80" y="88"/>
                      <a:pt x="80" y="88"/>
                    </a:cubicBezTo>
                    <a:cubicBezTo>
                      <a:pt x="87" y="87"/>
                      <a:pt x="87" y="87"/>
                      <a:pt x="87" y="87"/>
                    </a:cubicBezTo>
                    <a:cubicBezTo>
                      <a:pt x="87" y="89"/>
                      <a:pt x="87" y="90"/>
                      <a:pt x="89" y="90"/>
                    </a:cubicBezTo>
                    <a:cubicBezTo>
                      <a:pt x="90" y="90"/>
                      <a:pt x="90" y="91"/>
                      <a:pt x="91" y="92"/>
                    </a:cubicBezTo>
                    <a:cubicBezTo>
                      <a:pt x="88" y="93"/>
                      <a:pt x="86" y="96"/>
                      <a:pt x="82" y="95"/>
                    </a:cubicBezTo>
                    <a:cubicBezTo>
                      <a:pt x="86" y="92"/>
                      <a:pt x="86" y="92"/>
                      <a:pt x="86" y="92"/>
                    </a:cubicBezTo>
                    <a:cubicBezTo>
                      <a:pt x="84" y="91"/>
                      <a:pt x="84" y="90"/>
                      <a:pt x="82" y="92"/>
                    </a:cubicBezTo>
                    <a:cubicBezTo>
                      <a:pt x="80" y="93"/>
                      <a:pt x="78" y="94"/>
                      <a:pt x="76" y="96"/>
                    </a:cubicBezTo>
                    <a:cubicBezTo>
                      <a:pt x="76" y="96"/>
                      <a:pt x="75" y="97"/>
                      <a:pt x="75" y="97"/>
                    </a:cubicBezTo>
                    <a:cubicBezTo>
                      <a:pt x="72" y="97"/>
                      <a:pt x="70" y="100"/>
                      <a:pt x="68" y="102"/>
                    </a:cubicBezTo>
                    <a:cubicBezTo>
                      <a:pt x="68" y="102"/>
                      <a:pt x="68" y="102"/>
                      <a:pt x="68" y="102"/>
                    </a:cubicBezTo>
                    <a:cubicBezTo>
                      <a:pt x="67" y="104"/>
                      <a:pt x="65" y="104"/>
                      <a:pt x="64" y="104"/>
                    </a:cubicBezTo>
                    <a:cubicBezTo>
                      <a:pt x="63" y="104"/>
                      <a:pt x="63" y="105"/>
                      <a:pt x="62" y="105"/>
                    </a:cubicBezTo>
                    <a:cubicBezTo>
                      <a:pt x="62" y="105"/>
                      <a:pt x="61" y="106"/>
                      <a:pt x="61" y="107"/>
                    </a:cubicBezTo>
                    <a:cubicBezTo>
                      <a:pt x="62" y="110"/>
                      <a:pt x="60" y="112"/>
                      <a:pt x="58" y="113"/>
                    </a:cubicBezTo>
                    <a:cubicBezTo>
                      <a:pt x="55" y="115"/>
                      <a:pt x="53" y="116"/>
                      <a:pt x="51" y="117"/>
                    </a:cubicBezTo>
                    <a:cubicBezTo>
                      <a:pt x="50" y="119"/>
                      <a:pt x="49" y="122"/>
                      <a:pt x="50" y="124"/>
                    </a:cubicBezTo>
                    <a:cubicBezTo>
                      <a:pt x="51" y="126"/>
                      <a:pt x="51" y="128"/>
                      <a:pt x="50" y="129"/>
                    </a:cubicBezTo>
                    <a:cubicBezTo>
                      <a:pt x="50" y="130"/>
                      <a:pt x="49" y="130"/>
                      <a:pt x="48" y="130"/>
                    </a:cubicBezTo>
                    <a:cubicBezTo>
                      <a:pt x="48" y="130"/>
                      <a:pt x="47" y="129"/>
                      <a:pt x="47" y="129"/>
                    </a:cubicBezTo>
                    <a:cubicBezTo>
                      <a:pt x="47" y="127"/>
                      <a:pt x="46" y="125"/>
                      <a:pt x="46" y="123"/>
                    </a:cubicBezTo>
                    <a:cubicBezTo>
                      <a:pt x="46" y="122"/>
                      <a:pt x="45" y="121"/>
                      <a:pt x="45" y="121"/>
                    </a:cubicBezTo>
                    <a:cubicBezTo>
                      <a:pt x="44" y="121"/>
                      <a:pt x="44" y="121"/>
                      <a:pt x="44" y="121"/>
                    </a:cubicBezTo>
                    <a:cubicBezTo>
                      <a:pt x="44" y="122"/>
                      <a:pt x="44" y="122"/>
                      <a:pt x="44" y="123"/>
                    </a:cubicBezTo>
                    <a:cubicBezTo>
                      <a:pt x="44" y="123"/>
                      <a:pt x="44" y="123"/>
                      <a:pt x="44" y="123"/>
                    </a:cubicBezTo>
                    <a:cubicBezTo>
                      <a:pt x="44" y="123"/>
                      <a:pt x="43" y="122"/>
                      <a:pt x="42" y="122"/>
                    </a:cubicBezTo>
                    <a:cubicBezTo>
                      <a:pt x="42" y="121"/>
                      <a:pt x="41" y="120"/>
                      <a:pt x="40" y="120"/>
                    </a:cubicBezTo>
                    <a:cubicBezTo>
                      <a:pt x="39" y="119"/>
                      <a:pt x="38" y="120"/>
                      <a:pt x="37" y="121"/>
                    </a:cubicBezTo>
                    <a:cubicBezTo>
                      <a:pt x="36" y="122"/>
                      <a:pt x="35" y="123"/>
                      <a:pt x="34" y="124"/>
                    </a:cubicBezTo>
                    <a:cubicBezTo>
                      <a:pt x="33" y="123"/>
                      <a:pt x="32" y="122"/>
                      <a:pt x="32" y="122"/>
                    </a:cubicBezTo>
                    <a:cubicBezTo>
                      <a:pt x="31" y="121"/>
                      <a:pt x="31" y="121"/>
                      <a:pt x="30" y="121"/>
                    </a:cubicBezTo>
                    <a:cubicBezTo>
                      <a:pt x="28" y="121"/>
                      <a:pt x="26" y="122"/>
                      <a:pt x="25" y="124"/>
                    </a:cubicBezTo>
                    <a:cubicBezTo>
                      <a:pt x="24" y="126"/>
                      <a:pt x="22" y="127"/>
                      <a:pt x="21" y="128"/>
                    </a:cubicBezTo>
                    <a:cubicBezTo>
                      <a:pt x="19" y="129"/>
                      <a:pt x="19" y="131"/>
                      <a:pt x="20" y="133"/>
                    </a:cubicBezTo>
                    <a:cubicBezTo>
                      <a:pt x="20" y="134"/>
                      <a:pt x="20" y="134"/>
                      <a:pt x="20" y="135"/>
                    </a:cubicBezTo>
                    <a:cubicBezTo>
                      <a:pt x="19" y="139"/>
                      <a:pt x="21" y="143"/>
                      <a:pt x="25" y="144"/>
                    </a:cubicBezTo>
                    <a:cubicBezTo>
                      <a:pt x="27" y="144"/>
                      <a:pt x="29" y="144"/>
                      <a:pt x="30" y="142"/>
                    </a:cubicBezTo>
                    <a:cubicBezTo>
                      <a:pt x="31" y="141"/>
                      <a:pt x="31" y="140"/>
                      <a:pt x="32" y="139"/>
                    </a:cubicBezTo>
                    <a:cubicBezTo>
                      <a:pt x="32" y="138"/>
                      <a:pt x="33" y="137"/>
                      <a:pt x="34" y="138"/>
                    </a:cubicBezTo>
                    <a:cubicBezTo>
                      <a:pt x="34" y="138"/>
                      <a:pt x="34" y="138"/>
                      <a:pt x="34" y="138"/>
                    </a:cubicBezTo>
                    <a:cubicBezTo>
                      <a:pt x="35" y="138"/>
                      <a:pt x="35" y="139"/>
                      <a:pt x="35" y="140"/>
                    </a:cubicBezTo>
                    <a:cubicBezTo>
                      <a:pt x="35" y="142"/>
                      <a:pt x="34" y="143"/>
                      <a:pt x="34" y="145"/>
                    </a:cubicBezTo>
                    <a:cubicBezTo>
                      <a:pt x="33" y="146"/>
                      <a:pt x="34" y="147"/>
                      <a:pt x="35" y="147"/>
                    </a:cubicBezTo>
                    <a:cubicBezTo>
                      <a:pt x="37" y="148"/>
                      <a:pt x="38" y="148"/>
                      <a:pt x="39" y="148"/>
                    </a:cubicBezTo>
                    <a:cubicBezTo>
                      <a:pt x="40" y="148"/>
                      <a:pt x="41" y="149"/>
                      <a:pt x="42" y="150"/>
                    </a:cubicBezTo>
                    <a:cubicBezTo>
                      <a:pt x="42" y="150"/>
                      <a:pt x="42" y="151"/>
                      <a:pt x="42" y="151"/>
                    </a:cubicBezTo>
                    <a:cubicBezTo>
                      <a:pt x="41" y="153"/>
                      <a:pt x="41" y="155"/>
                      <a:pt x="42" y="156"/>
                    </a:cubicBezTo>
                    <a:cubicBezTo>
                      <a:pt x="42" y="158"/>
                      <a:pt x="42" y="159"/>
                      <a:pt x="43" y="159"/>
                    </a:cubicBezTo>
                    <a:cubicBezTo>
                      <a:pt x="44" y="160"/>
                      <a:pt x="45" y="160"/>
                      <a:pt x="45" y="159"/>
                    </a:cubicBezTo>
                    <a:cubicBezTo>
                      <a:pt x="46" y="159"/>
                      <a:pt x="48" y="158"/>
                      <a:pt x="49" y="159"/>
                    </a:cubicBezTo>
                    <a:cubicBezTo>
                      <a:pt x="50" y="159"/>
                      <a:pt x="50" y="159"/>
                      <a:pt x="51" y="159"/>
                    </a:cubicBezTo>
                    <a:cubicBezTo>
                      <a:pt x="53" y="160"/>
                      <a:pt x="54" y="159"/>
                      <a:pt x="55" y="158"/>
                    </a:cubicBezTo>
                    <a:cubicBezTo>
                      <a:pt x="56" y="157"/>
                      <a:pt x="57" y="156"/>
                      <a:pt x="59" y="155"/>
                    </a:cubicBezTo>
                    <a:cubicBezTo>
                      <a:pt x="59" y="155"/>
                      <a:pt x="60" y="155"/>
                      <a:pt x="60" y="156"/>
                    </a:cubicBezTo>
                    <a:cubicBezTo>
                      <a:pt x="60" y="156"/>
                      <a:pt x="60" y="157"/>
                      <a:pt x="60" y="157"/>
                    </a:cubicBezTo>
                    <a:cubicBezTo>
                      <a:pt x="59" y="158"/>
                      <a:pt x="59" y="159"/>
                      <a:pt x="60" y="159"/>
                    </a:cubicBezTo>
                    <a:cubicBezTo>
                      <a:pt x="63" y="160"/>
                      <a:pt x="63" y="160"/>
                      <a:pt x="63" y="160"/>
                    </a:cubicBezTo>
                    <a:cubicBezTo>
                      <a:pt x="61" y="157"/>
                      <a:pt x="64" y="156"/>
                      <a:pt x="65" y="155"/>
                    </a:cubicBezTo>
                    <a:cubicBezTo>
                      <a:pt x="65" y="155"/>
                      <a:pt x="66" y="155"/>
                      <a:pt x="66" y="156"/>
                    </a:cubicBezTo>
                    <a:cubicBezTo>
                      <a:pt x="67" y="157"/>
                      <a:pt x="70" y="158"/>
                      <a:pt x="72" y="158"/>
                    </a:cubicBezTo>
                    <a:cubicBezTo>
                      <a:pt x="72" y="158"/>
                      <a:pt x="72" y="158"/>
                      <a:pt x="72" y="158"/>
                    </a:cubicBezTo>
                    <a:cubicBezTo>
                      <a:pt x="75" y="158"/>
                      <a:pt x="78" y="159"/>
                      <a:pt x="80" y="161"/>
                    </a:cubicBezTo>
                    <a:cubicBezTo>
                      <a:pt x="83" y="164"/>
                      <a:pt x="87" y="166"/>
                      <a:pt x="91" y="166"/>
                    </a:cubicBezTo>
                    <a:cubicBezTo>
                      <a:pt x="92" y="167"/>
                      <a:pt x="94" y="168"/>
                      <a:pt x="95" y="169"/>
                    </a:cubicBezTo>
                    <a:cubicBezTo>
                      <a:pt x="95" y="170"/>
                      <a:pt x="96" y="172"/>
                      <a:pt x="97" y="173"/>
                    </a:cubicBezTo>
                    <a:cubicBezTo>
                      <a:pt x="98" y="175"/>
                      <a:pt x="98" y="176"/>
                      <a:pt x="96" y="177"/>
                    </a:cubicBezTo>
                    <a:cubicBezTo>
                      <a:pt x="94" y="178"/>
                      <a:pt x="94" y="178"/>
                      <a:pt x="94" y="178"/>
                    </a:cubicBezTo>
                    <a:cubicBezTo>
                      <a:pt x="95" y="179"/>
                      <a:pt x="95" y="179"/>
                      <a:pt x="96" y="178"/>
                    </a:cubicBezTo>
                    <a:cubicBezTo>
                      <a:pt x="97" y="178"/>
                      <a:pt x="97" y="178"/>
                      <a:pt x="98" y="177"/>
                    </a:cubicBezTo>
                    <a:cubicBezTo>
                      <a:pt x="99" y="177"/>
                      <a:pt x="99" y="178"/>
                      <a:pt x="100" y="178"/>
                    </a:cubicBezTo>
                    <a:cubicBezTo>
                      <a:pt x="100" y="179"/>
                      <a:pt x="99" y="179"/>
                      <a:pt x="99" y="179"/>
                    </a:cubicBezTo>
                    <a:cubicBezTo>
                      <a:pt x="99" y="180"/>
                      <a:pt x="99" y="180"/>
                      <a:pt x="99" y="180"/>
                    </a:cubicBezTo>
                    <a:cubicBezTo>
                      <a:pt x="100" y="180"/>
                      <a:pt x="100" y="181"/>
                      <a:pt x="100" y="180"/>
                    </a:cubicBezTo>
                    <a:cubicBezTo>
                      <a:pt x="101" y="180"/>
                      <a:pt x="101" y="180"/>
                      <a:pt x="101" y="180"/>
                    </a:cubicBezTo>
                    <a:cubicBezTo>
                      <a:pt x="102" y="179"/>
                      <a:pt x="105" y="179"/>
                      <a:pt x="106" y="180"/>
                    </a:cubicBezTo>
                    <a:cubicBezTo>
                      <a:pt x="106" y="180"/>
                      <a:pt x="106" y="180"/>
                      <a:pt x="106" y="180"/>
                    </a:cubicBezTo>
                    <a:cubicBezTo>
                      <a:pt x="107" y="180"/>
                      <a:pt x="107" y="180"/>
                      <a:pt x="107" y="181"/>
                    </a:cubicBezTo>
                    <a:cubicBezTo>
                      <a:pt x="107" y="183"/>
                      <a:pt x="109" y="182"/>
                      <a:pt x="110" y="182"/>
                    </a:cubicBezTo>
                    <a:cubicBezTo>
                      <a:pt x="111" y="181"/>
                      <a:pt x="113" y="181"/>
                      <a:pt x="114" y="182"/>
                    </a:cubicBezTo>
                    <a:cubicBezTo>
                      <a:pt x="116" y="183"/>
                      <a:pt x="119" y="184"/>
                      <a:pt x="122" y="185"/>
                    </a:cubicBezTo>
                    <a:cubicBezTo>
                      <a:pt x="123" y="185"/>
                      <a:pt x="124" y="186"/>
                      <a:pt x="124" y="187"/>
                    </a:cubicBezTo>
                    <a:cubicBezTo>
                      <a:pt x="124" y="192"/>
                      <a:pt x="123" y="196"/>
                      <a:pt x="120" y="200"/>
                    </a:cubicBezTo>
                    <a:cubicBezTo>
                      <a:pt x="119" y="200"/>
                      <a:pt x="119" y="200"/>
                      <a:pt x="119" y="200"/>
                    </a:cubicBezTo>
                    <a:cubicBezTo>
                      <a:pt x="118" y="201"/>
                      <a:pt x="117" y="202"/>
                      <a:pt x="117" y="203"/>
                    </a:cubicBezTo>
                    <a:cubicBezTo>
                      <a:pt x="117" y="206"/>
                      <a:pt x="117" y="209"/>
                      <a:pt x="117" y="212"/>
                    </a:cubicBezTo>
                    <a:cubicBezTo>
                      <a:pt x="117" y="214"/>
                      <a:pt x="116" y="216"/>
                      <a:pt x="115" y="217"/>
                    </a:cubicBezTo>
                    <a:cubicBezTo>
                      <a:pt x="114" y="219"/>
                      <a:pt x="114" y="220"/>
                      <a:pt x="112" y="220"/>
                    </a:cubicBezTo>
                    <a:cubicBezTo>
                      <a:pt x="111" y="220"/>
                      <a:pt x="110" y="220"/>
                      <a:pt x="110" y="220"/>
                    </a:cubicBezTo>
                    <a:cubicBezTo>
                      <a:pt x="109" y="220"/>
                      <a:pt x="109" y="221"/>
                      <a:pt x="109" y="221"/>
                    </a:cubicBezTo>
                    <a:close/>
                    <a:moveTo>
                      <a:pt x="270" y="209"/>
                    </a:moveTo>
                    <a:cubicBezTo>
                      <a:pt x="268" y="212"/>
                      <a:pt x="268" y="215"/>
                      <a:pt x="267" y="218"/>
                    </a:cubicBezTo>
                    <a:cubicBezTo>
                      <a:pt x="266" y="219"/>
                      <a:pt x="266" y="220"/>
                      <a:pt x="265" y="221"/>
                    </a:cubicBezTo>
                    <a:cubicBezTo>
                      <a:pt x="264" y="223"/>
                      <a:pt x="264" y="223"/>
                      <a:pt x="261" y="223"/>
                    </a:cubicBezTo>
                    <a:cubicBezTo>
                      <a:pt x="258" y="222"/>
                      <a:pt x="257" y="219"/>
                      <a:pt x="258" y="217"/>
                    </a:cubicBezTo>
                    <a:cubicBezTo>
                      <a:pt x="259" y="216"/>
                      <a:pt x="259" y="215"/>
                      <a:pt x="260" y="214"/>
                    </a:cubicBezTo>
                    <a:cubicBezTo>
                      <a:pt x="260" y="212"/>
                      <a:pt x="260" y="211"/>
                      <a:pt x="260" y="210"/>
                    </a:cubicBezTo>
                    <a:cubicBezTo>
                      <a:pt x="260" y="208"/>
                      <a:pt x="261" y="206"/>
                      <a:pt x="263" y="205"/>
                    </a:cubicBezTo>
                    <a:cubicBezTo>
                      <a:pt x="263" y="205"/>
                      <a:pt x="263" y="205"/>
                      <a:pt x="264" y="205"/>
                    </a:cubicBezTo>
                    <a:cubicBezTo>
                      <a:pt x="265" y="203"/>
                      <a:pt x="267" y="202"/>
                      <a:pt x="268" y="200"/>
                    </a:cubicBezTo>
                    <a:cubicBezTo>
                      <a:pt x="269" y="200"/>
                      <a:pt x="269" y="199"/>
                      <a:pt x="269" y="198"/>
                    </a:cubicBezTo>
                    <a:cubicBezTo>
                      <a:pt x="270" y="202"/>
                      <a:pt x="271" y="205"/>
                      <a:pt x="270" y="209"/>
                    </a:cubicBezTo>
                    <a:close/>
                    <a:moveTo>
                      <a:pt x="299" y="130"/>
                    </a:moveTo>
                    <a:cubicBezTo>
                      <a:pt x="298" y="129"/>
                      <a:pt x="296" y="128"/>
                      <a:pt x="295" y="128"/>
                    </a:cubicBezTo>
                    <a:cubicBezTo>
                      <a:pt x="290" y="128"/>
                      <a:pt x="285" y="128"/>
                      <a:pt x="280" y="126"/>
                    </a:cubicBezTo>
                    <a:cubicBezTo>
                      <a:pt x="277" y="125"/>
                      <a:pt x="274" y="124"/>
                      <a:pt x="271" y="122"/>
                    </a:cubicBezTo>
                    <a:cubicBezTo>
                      <a:pt x="269" y="121"/>
                      <a:pt x="266" y="120"/>
                      <a:pt x="263" y="119"/>
                    </a:cubicBezTo>
                    <a:cubicBezTo>
                      <a:pt x="264" y="120"/>
                      <a:pt x="264" y="120"/>
                      <a:pt x="264" y="121"/>
                    </a:cubicBezTo>
                    <a:cubicBezTo>
                      <a:pt x="263" y="124"/>
                      <a:pt x="266" y="126"/>
                      <a:pt x="268" y="128"/>
                    </a:cubicBezTo>
                    <a:cubicBezTo>
                      <a:pt x="269" y="129"/>
                      <a:pt x="270" y="130"/>
                      <a:pt x="271" y="131"/>
                    </a:cubicBezTo>
                    <a:cubicBezTo>
                      <a:pt x="277" y="129"/>
                      <a:pt x="277" y="129"/>
                      <a:pt x="277" y="129"/>
                    </a:cubicBezTo>
                    <a:cubicBezTo>
                      <a:pt x="279" y="129"/>
                      <a:pt x="280" y="129"/>
                      <a:pt x="281" y="131"/>
                    </a:cubicBezTo>
                    <a:cubicBezTo>
                      <a:pt x="282" y="132"/>
                      <a:pt x="283" y="133"/>
                      <a:pt x="285" y="135"/>
                    </a:cubicBezTo>
                    <a:cubicBezTo>
                      <a:pt x="286" y="136"/>
                      <a:pt x="286" y="136"/>
                      <a:pt x="284" y="137"/>
                    </a:cubicBezTo>
                    <a:cubicBezTo>
                      <a:pt x="281" y="139"/>
                      <a:pt x="278" y="142"/>
                      <a:pt x="275" y="144"/>
                    </a:cubicBezTo>
                    <a:cubicBezTo>
                      <a:pt x="275" y="145"/>
                      <a:pt x="274" y="145"/>
                      <a:pt x="274" y="146"/>
                    </a:cubicBezTo>
                    <a:cubicBezTo>
                      <a:pt x="272" y="147"/>
                      <a:pt x="270" y="148"/>
                      <a:pt x="268" y="150"/>
                    </a:cubicBezTo>
                    <a:cubicBezTo>
                      <a:pt x="265" y="151"/>
                      <a:pt x="262" y="150"/>
                      <a:pt x="260" y="147"/>
                    </a:cubicBezTo>
                    <a:cubicBezTo>
                      <a:pt x="260" y="147"/>
                      <a:pt x="260" y="147"/>
                      <a:pt x="260" y="147"/>
                    </a:cubicBezTo>
                    <a:cubicBezTo>
                      <a:pt x="259" y="144"/>
                      <a:pt x="257" y="141"/>
                      <a:pt x="255" y="139"/>
                    </a:cubicBezTo>
                    <a:cubicBezTo>
                      <a:pt x="254" y="137"/>
                      <a:pt x="253" y="136"/>
                      <a:pt x="253" y="134"/>
                    </a:cubicBezTo>
                    <a:cubicBezTo>
                      <a:pt x="252" y="132"/>
                      <a:pt x="251" y="131"/>
                      <a:pt x="249" y="130"/>
                    </a:cubicBezTo>
                    <a:cubicBezTo>
                      <a:pt x="247" y="129"/>
                      <a:pt x="246" y="128"/>
                      <a:pt x="246" y="126"/>
                    </a:cubicBezTo>
                    <a:cubicBezTo>
                      <a:pt x="245" y="124"/>
                      <a:pt x="244" y="122"/>
                      <a:pt x="243" y="120"/>
                    </a:cubicBezTo>
                    <a:cubicBezTo>
                      <a:pt x="240" y="120"/>
                      <a:pt x="240" y="120"/>
                      <a:pt x="241" y="123"/>
                    </a:cubicBezTo>
                    <a:cubicBezTo>
                      <a:pt x="242" y="127"/>
                      <a:pt x="244" y="130"/>
                      <a:pt x="246" y="134"/>
                    </a:cubicBezTo>
                    <a:cubicBezTo>
                      <a:pt x="250" y="139"/>
                      <a:pt x="253" y="144"/>
                      <a:pt x="256" y="150"/>
                    </a:cubicBezTo>
                    <a:cubicBezTo>
                      <a:pt x="256" y="152"/>
                      <a:pt x="257" y="154"/>
                      <a:pt x="257" y="155"/>
                    </a:cubicBezTo>
                    <a:cubicBezTo>
                      <a:pt x="258" y="158"/>
                      <a:pt x="259" y="158"/>
                      <a:pt x="261" y="157"/>
                    </a:cubicBezTo>
                    <a:cubicBezTo>
                      <a:pt x="262" y="157"/>
                      <a:pt x="262" y="156"/>
                      <a:pt x="262" y="156"/>
                    </a:cubicBezTo>
                    <a:cubicBezTo>
                      <a:pt x="271" y="156"/>
                      <a:pt x="271" y="156"/>
                      <a:pt x="271" y="156"/>
                    </a:cubicBezTo>
                    <a:cubicBezTo>
                      <a:pt x="270" y="159"/>
                      <a:pt x="270" y="161"/>
                      <a:pt x="269" y="163"/>
                    </a:cubicBezTo>
                    <a:cubicBezTo>
                      <a:pt x="269" y="165"/>
                      <a:pt x="268" y="167"/>
                      <a:pt x="267" y="168"/>
                    </a:cubicBezTo>
                    <a:cubicBezTo>
                      <a:pt x="265" y="170"/>
                      <a:pt x="263" y="172"/>
                      <a:pt x="260" y="173"/>
                    </a:cubicBezTo>
                    <a:cubicBezTo>
                      <a:pt x="260" y="173"/>
                      <a:pt x="259" y="174"/>
                      <a:pt x="259" y="174"/>
                    </a:cubicBezTo>
                    <a:cubicBezTo>
                      <a:pt x="256" y="179"/>
                      <a:pt x="254" y="184"/>
                      <a:pt x="252" y="188"/>
                    </a:cubicBezTo>
                    <a:cubicBezTo>
                      <a:pt x="251" y="189"/>
                      <a:pt x="251" y="190"/>
                      <a:pt x="252" y="191"/>
                    </a:cubicBezTo>
                    <a:cubicBezTo>
                      <a:pt x="255" y="195"/>
                      <a:pt x="254" y="199"/>
                      <a:pt x="254" y="204"/>
                    </a:cubicBezTo>
                    <a:cubicBezTo>
                      <a:pt x="254" y="204"/>
                      <a:pt x="253" y="205"/>
                      <a:pt x="253" y="205"/>
                    </a:cubicBezTo>
                    <a:cubicBezTo>
                      <a:pt x="250" y="206"/>
                      <a:pt x="248" y="208"/>
                      <a:pt x="246" y="210"/>
                    </a:cubicBezTo>
                    <a:cubicBezTo>
                      <a:pt x="245" y="211"/>
                      <a:pt x="244" y="212"/>
                      <a:pt x="244" y="214"/>
                    </a:cubicBezTo>
                    <a:cubicBezTo>
                      <a:pt x="243" y="217"/>
                      <a:pt x="242" y="221"/>
                      <a:pt x="240" y="224"/>
                    </a:cubicBezTo>
                    <a:cubicBezTo>
                      <a:pt x="238" y="229"/>
                      <a:pt x="235" y="234"/>
                      <a:pt x="233" y="238"/>
                    </a:cubicBezTo>
                    <a:cubicBezTo>
                      <a:pt x="232" y="240"/>
                      <a:pt x="231" y="240"/>
                      <a:pt x="230" y="240"/>
                    </a:cubicBezTo>
                    <a:cubicBezTo>
                      <a:pt x="223" y="241"/>
                      <a:pt x="223" y="241"/>
                      <a:pt x="223" y="241"/>
                    </a:cubicBezTo>
                    <a:cubicBezTo>
                      <a:pt x="222" y="241"/>
                      <a:pt x="221" y="241"/>
                      <a:pt x="220" y="241"/>
                    </a:cubicBezTo>
                    <a:cubicBezTo>
                      <a:pt x="219" y="241"/>
                      <a:pt x="219" y="241"/>
                      <a:pt x="218" y="241"/>
                    </a:cubicBezTo>
                    <a:cubicBezTo>
                      <a:pt x="217" y="240"/>
                      <a:pt x="217" y="239"/>
                      <a:pt x="216" y="239"/>
                    </a:cubicBezTo>
                    <a:cubicBezTo>
                      <a:pt x="216" y="236"/>
                      <a:pt x="215" y="234"/>
                      <a:pt x="214" y="232"/>
                    </a:cubicBezTo>
                    <a:cubicBezTo>
                      <a:pt x="214" y="231"/>
                      <a:pt x="213" y="230"/>
                      <a:pt x="212" y="230"/>
                    </a:cubicBezTo>
                    <a:cubicBezTo>
                      <a:pt x="211" y="227"/>
                      <a:pt x="210" y="224"/>
                      <a:pt x="210" y="222"/>
                    </a:cubicBezTo>
                    <a:cubicBezTo>
                      <a:pt x="210" y="220"/>
                      <a:pt x="209" y="218"/>
                      <a:pt x="209" y="217"/>
                    </a:cubicBezTo>
                    <a:cubicBezTo>
                      <a:pt x="207" y="214"/>
                      <a:pt x="206" y="211"/>
                      <a:pt x="205" y="208"/>
                    </a:cubicBezTo>
                    <a:cubicBezTo>
                      <a:pt x="205" y="206"/>
                      <a:pt x="206" y="204"/>
                      <a:pt x="206" y="202"/>
                    </a:cubicBezTo>
                    <a:cubicBezTo>
                      <a:pt x="206" y="201"/>
                      <a:pt x="207" y="201"/>
                      <a:pt x="207" y="200"/>
                    </a:cubicBezTo>
                    <a:cubicBezTo>
                      <a:pt x="208" y="199"/>
                      <a:pt x="208" y="197"/>
                      <a:pt x="208" y="195"/>
                    </a:cubicBezTo>
                    <a:cubicBezTo>
                      <a:pt x="206" y="190"/>
                      <a:pt x="204" y="184"/>
                      <a:pt x="201" y="180"/>
                    </a:cubicBezTo>
                    <a:cubicBezTo>
                      <a:pt x="200" y="179"/>
                      <a:pt x="200" y="177"/>
                      <a:pt x="201" y="176"/>
                    </a:cubicBezTo>
                    <a:cubicBezTo>
                      <a:pt x="201" y="175"/>
                      <a:pt x="202" y="174"/>
                      <a:pt x="202" y="173"/>
                    </a:cubicBezTo>
                    <a:cubicBezTo>
                      <a:pt x="203" y="172"/>
                      <a:pt x="203" y="171"/>
                      <a:pt x="202" y="171"/>
                    </a:cubicBezTo>
                    <a:cubicBezTo>
                      <a:pt x="201" y="171"/>
                      <a:pt x="200" y="170"/>
                      <a:pt x="200" y="169"/>
                    </a:cubicBezTo>
                    <a:cubicBezTo>
                      <a:pt x="200" y="168"/>
                      <a:pt x="199" y="168"/>
                      <a:pt x="198" y="168"/>
                    </a:cubicBezTo>
                    <a:cubicBezTo>
                      <a:pt x="196" y="168"/>
                      <a:pt x="194" y="167"/>
                      <a:pt x="193" y="166"/>
                    </a:cubicBezTo>
                    <a:cubicBezTo>
                      <a:pt x="192" y="165"/>
                      <a:pt x="190" y="165"/>
                      <a:pt x="189" y="165"/>
                    </a:cubicBezTo>
                    <a:cubicBezTo>
                      <a:pt x="188" y="165"/>
                      <a:pt x="187" y="165"/>
                      <a:pt x="186" y="165"/>
                    </a:cubicBezTo>
                    <a:cubicBezTo>
                      <a:pt x="173" y="169"/>
                      <a:pt x="173" y="169"/>
                      <a:pt x="173" y="169"/>
                    </a:cubicBezTo>
                    <a:cubicBezTo>
                      <a:pt x="171" y="169"/>
                      <a:pt x="168" y="168"/>
                      <a:pt x="167" y="167"/>
                    </a:cubicBezTo>
                    <a:cubicBezTo>
                      <a:pt x="167" y="166"/>
                      <a:pt x="166" y="166"/>
                      <a:pt x="166" y="166"/>
                    </a:cubicBezTo>
                    <a:cubicBezTo>
                      <a:pt x="164" y="164"/>
                      <a:pt x="163" y="162"/>
                      <a:pt x="162" y="160"/>
                    </a:cubicBezTo>
                    <a:cubicBezTo>
                      <a:pt x="162" y="159"/>
                      <a:pt x="162" y="158"/>
                      <a:pt x="161" y="158"/>
                    </a:cubicBezTo>
                    <a:cubicBezTo>
                      <a:pt x="157" y="157"/>
                      <a:pt x="156" y="153"/>
                      <a:pt x="155" y="150"/>
                    </a:cubicBezTo>
                    <a:cubicBezTo>
                      <a:pt x="155" y="149"/>
                      <a:pt x="155" y="148"/>
                      <a:pt x="156" y="147"/>
                    </a:cubicBezTo>
                    <a:cubicBezTo>
                      <a:pt x="157" y="146"/>
                      <a:pt x="157" y="145"/>
                      <a:pt x="157" y="143"/>
                    </a:cubicBezTo>
                    <a:cubicBezTo>
                      <a:pt x="155" y="140"/>
                      <a:pt x="156" y="136"/>
                      <a:pt x="158" y="133"/>
                    </a:cubicBezTo>
                    <a:cubicBezTo>
                      <a:pt x="159" y="131"/>
                      <a:pt x="160" y="129"/>
                      <a:pt x="162" y="128"/>
                    </a:cubicBezTo>
                    <a:cubicBezTo>
                      <a:pt x="163" y="127"/>
                      <a:pt x="163" y="126"/>
                      <a:pt x="164" y="125"/>
                    </a:cubicBezTo>
                    <a:cubicBezTo>
                      <a:pt x="166" y="123"/>
                      <a:pt x="167" y="121"/>
                      <a:pt x="168" y="118"/>
                    </a:cubicBezTo>
                    <a:cubicBezTo>
                      <a:pt x="169" y="116"/>
                      <a:pt x="170" y="115"/>
                      <a:pt x="171" y="115"/>
                    </a:cubicBezTo>
                    <a:cubicBezTo>
                      <a:pt x="172" y="113"/>
                      <a:pt x="174" y="112"/>
                      <a:pt x="176" y="110"/>
                    </a:cubicBezTo>
                    <a:cubicBezTo>
                      <a:pt x="177" y="109"/>
                      <a:pt x="177" y="109"/>
                      <a:pt x="178" y="110"/>
                    </a:cubicBezTo>
                    <a:cubicBezTo>
                      <a:pt x="178" y="111"/>
                      <a:pt x="179" y="111"/>
                      <a:pt x="179" y="111"/>
                    </a:cubicBezTo>
                    <a:cubicBezTo>
                      <a:pt x="186" y="110"/>
                      <a:pt x="186" y="110"/>
                      <a:pt x="186" y="110"/>
                    </a:cubicBezTo>
                    <a:cubicBezTo>
                      <a:pt x="187" y="110"/>
                      <a:pt x="188" y="110"/>
                      <a:pt x="189" y="110"/>
                    </a:cubicBezTo>
                    <a:cubicBezTo>
                      <a:pt x="192" y="110"/>
                      <a:pt x="196" y="109"/>
                      <a:pt x="199" y="108"/>
                    </a:cubicBezTo>
                    <a:cubicBezTo>
                      <a:pt x="199" y="107"/>
                      <a:pt x="200" y="107"/>
                      <a:pt x="201" y="108"/>
                    </a:cubicBezTo>
                    <a:cubicBezTo>
                      <a:pt x="201" y="108"/>
                      <a:pt x="201" y="109"/>
                      <a:pt x="201" y="109"/>
                    </a:cubicBezTo>
                    <a:cubicBezTo>
                      <a:pt x="201" y="111"/>
                      <a:pt x="202" y="112"/>
                      <a:pt x="203" y="113"/>
                    </a:cubicBezTo>
                    <a:cubicBezTo>
                      <a:pt x="207" y="117"/>
                      <a:pt x="207" y="117"/>
                      <a:pt x="207" y="117"/>
                    </a:cubicBezTo>
                    <a:cubicBezTo>
                      <a:pt x="207" y="117"/>
                      <a:pt x="207" y="117"/>
                      <a:pt x="208" y="117"/>
                    </a:cubicBezTo>
                    <a:cubicBezTo>
                      <a:pt x="210" y="118"/>
                      <a:pt x="213" y="118"/>
                      <a:pt x="215" y="118"/>
                    </a:cubicBezTo>
                    <a:cubicBezTo>
                      <a:pt x="216" y="118"/>
                      <a:pt x="217" y="118"/>
                      <a:pt x="217" y="117"/>
                    </a:cubicBezTo>
                    <a:cubicBezTo>
                      <a:pt x="218" y="115"/>
                      <a:pt x="219" y="115"/>
                      <a:pt x="220" y="114"/>
                    </a:cubicBezTo>
                    <a:cubicBezTo>
                      <a:pt x="220" y="114"/>
                      <a:pt x="220" y="114"/>
                      <a:pt x="220" y="114"/>
                    </a:cubicBezTo>
                    <a:cubicBezTo>
                      <a:pt x="220" y="115"/>
                      <a:pt x="221" y="115"/>
                      <a:pt x="222" y="116"/>
                    </a:cubicBezTo>
                    <a:cubicBezTo>
                      <a:pt x="223" y="116"/>
                      <a:pt x="224" y="117"/>
                      <a:pt x="226" y="117"/>
                    </a:cubicBezTo>
                    <a:cubicBezTo>
                      <a:pt x="227" y="117"/>
                      <a:pt x="228" y="117"/>
                      <a:pt x="229" y="117"/>
                    </a:cubicBezTo>
                    <a:cubicBezTo>
                      <a:pt x="229" y="117"/>
                      <a:pt x="230" y="117"/>
                      <a:pt x="231" y="117"/>
                    </a:cubicBezTo>
                    <a:cubicBezTo>
                      <a:pt x="233" y="118"/>
                      <a:pt x="236" y="118"/>
                      <a:pt x="238" y="118"/>
                    </a:cubicBezTo>
                    <a:cubicBezTo>
                      <a:pt x="239" y="119"/>
                      <a:pt x="240" y="118"/>
                      <a:pt x="241" y="118"/>
                    </a:cubicBezTo>
                    <a:cubicBezTo>
                      <a:pt x="243" y="117"/>
                      <a:pt x="244" y="114"/>
                      <a:pt x="243" y="111"/>
                    </a:cubicBezTo>
                    <a:cubicBezTo>
                      <a:pt x="243" y="110"/>
                      <a:pt x="243" y="109"/>
                      <a:pt x="243" y="108"/>
                    </a:cubicBezTo>
                    <a:cubicBezTo>
                      <a:pt x="241" y="108"/>
                      <a:pt x="239" y="108"/>
                      <a:pt x="238" y="109"/>
                    </a:cubicBezTo>
                    <a:cubicBezTo>
                      <a:pt x="236" y="110"/>
                      <a:pt x="233" y="110"/>
                      <a:pt x="232" y="108"/>
                    </a:cubicBezTo>
                    <a:cubicBezTo>
                      <a:pt x="229" y="106"/>
                      <a:pt x="228" y="104"/>
                      <a:pt x="227" y="101"/>
                    </a:cubicBezTo>
                    <a:cubicBezTo>
                      <a:pt x="229" y="102"/>
                      <a:pt x="230" y="101"/>
                      <a:pt x="231" y="99"/>
                    </a:cubicBezTo>
                    <a:cubicBezTo>
                      <a:pt x="228" y="99"/>
                      <a:pt x="225" y="100"/>
                      <a:pt x="223" y="101"/>
                    </a:cubicBezTo>
                    <a:cubicBezTo>
                      <a:pt x="222" y="101"/>
                      <a:pt x="221" y="102"/>
                      <a:pt x="221" y="103"/>
                    </a:cubicBezTo>
                    <a:cubicBezTo>
                      <a:pt x="222" y="103"/>
                      <a:pt x="222" y="103"/>
                      <a:pt x="222" y="103"/>
                    </a:cubicBezTo>
                    <a:cubicBezTo>
                      <a:pt x="222" y="104"/>
                      <a:pt x="222" y="104"/>
                      <a:pt x="222" y="104"/>
                    </a:cubicBezTo>
                    <a:cubicBezTo>
                      <a:pt x="222" y="105"/>
                      <a:pt x="222" y="106"/>
                      <a:pt x="221" y="106"/>
                    </a:cubicBezTo>
                    <a:cubicBezTo>
                      <a:pt x="221" y="106"/>
                      <a:pt x="220" y="106"/>
                      <a:pt x="219" y="105"/>
                    </a:cubicBezTo>
                    <a:cubicBezTo>
                      <a:pt x="219" y="104"/>
                      <a:pt x="218" y="103"/>
                      <a:pt x="217" y="103"/>
                    </a:cubicBezTo>
                    <a:cubicBezTo>
                      <a:pt x="217" y="103"/>
                      <a:pt x="217" y="102"/>
                      <a:pt x="217" y="102"/>
                    </a:cubicBezTo>
                    <a:cubicBezTo>
                      <a:pt x="217" y="100"/>
                      <a:pt x="215" y="98"/>
                      <a:pt x="214" y="96"/>
                    </a:cubicBezTo>
                    <a:cubicBezTo>
                      <a:pt x="213" y="96"/>
                      <a:pt x="213" y="96"/>
                      <a:pt x="212" y="96"/>
                    </a:cubicBezTo>
                    <a:cubicBezTo>
                      <a:pt x="210" y="96"/>
                      <a:pt x="209" y="95"/>
                      <a:pt x="208" y="93"/>
                    </a:cubicBezTo>
                    <a:cubicBezTo>
                      <a:pt x="207" y="93"/>
                      <a:pt x="207" y="92"/>
                      <a:pt x="206" y="92"/>
                    </a:cubicBezTo>
                    <a:cubicBezTo>
                      <a:pt x="205" y="91"/>
                      <a:pt x="204" y="91"/>
                      <a:pt x="204" y="92"/>
                    </a:cubicBezTo>
                    <a:cubicBezTo>
                      <a:pt x="203" y="93"/>
                      <a:pt x="203" y="94"/>
                      <a:pt x="203" y="95"/>
                    </a:cubicBezTo>
                    <a:cubicBezTo>
                      <a:pt x="203" y="95"/>
                      <a:pt x="203" y="95"/>
                      <a:pt x="204" y="95"/>
                    </a:cubicBezTo>
                    <a:cubicBezTo>
                      <a:pt x="205" y="97"/>
                      <a:pt x="207" y="98"/>
                      <a:pt x="209" y="99"/>
                    </a:cubicBezTo>
                    <a:cubicBezTo>
                      <a:pt x="210" y="100"/>
                      <a:pt x="211" y="101"/>
                      <a:pt x="212" y="102"/>
                    </a:cubicBezTo>
                    <a:cubicBezTo>
                      <a:pt x="210" y="104"/>
                      <a:pt x="207" y="103"/>
                      <a:pt x="206" y="101"/>
                    </a:cubicBezTo>
                    <a:cubicBezTo>
                      <a:pt x="205" y="101"/>
                      <a:pt x="205" y="101"/>
                      <a:pt x="205" y="100"/>
                    </a:cubicBezTo>
                    <a:cubicBezTo>
                      <a:pt x="205" y="100"/>
                      <a:pt x="204" y="99"/>
                      <a:pt x="203" y="98"/>
                    </a:cubicBezTo>
                    <a:cubicBezTo>
                      <a:pt x="202" y="97"/>
                      <a:pt x="201" y="96"/>
                      <a:pt x="200" y="94"/>
                    </a:cubicBezTo>
                    <a:cubicBezTo>
                      <a:pt x="198" y="93"/>
                      <a:pt x="195" y="93"/>
                      <a:pt x="195" y="96"/>
                    </a:cubicBezTo>
                    <a:cubicBezTo>
                      <a:pt x="195" y="96"/>
                      <a:pt x="195" y="96"/>
                      <a:pt x="195" y="97"/>
                    </a:cubicBezTo>
                    <a:cubicBezTo>
                      <a:pt x="193" y="96"/>
                      <a:pt x="193" y="96"/>
                      <a:pt x="193" y="96"/>
                    </a:cubicBezTo>
                    <a:cubicBezTo>
                      <a:pt x="192" y="96"/>
                      <a:pt x="189" y="96"/>
                      <a:pt x="188" y="98"/>
                    </a:cubicBezTo>
                    <a:cubicBezTo>
                      <a:pt x="188" y="99"/>
                      <a:pt x="187" y="99"/>
                      <a:pt x="187" y="100"/>
                    </a:cubicBezTo>
                    <a:cubicBezTo>
                      <a:pt x="187" y="100"/>
                      <a:pt x="186" y="101"/>
                      <a:pt x="186" y="101"/>
                    </a:cubicBezTo>
                    <a:cubicBezTo>
                      <a:pt x="185" y="104"/>
                      <a:pt x="184" y="106"/>
                      <a:pt x="181" y="106"/>
                    </a:cubicBezTo>
                    <a:cubicBezTo>
                      <a:pt x="178" y="107"/>
                      <a:pt x="175" y="107"/>
                      <a:pt x="172" y="107"/>
                    </a:cubicBezTo>
                    <a:cubicBezTo>
                      <a:pt x="171" y="107"/>
                      <a:pt x="171" y="106"/>
                      <a:pt x="171" y="106"/>
                    </a:cubicBezTo>
                    <a:cubicBezTo>
                      <a:pt x="170" y="103"/>
                      <a:pt x="170" y="101"/>
                      <a:pt x="171" y="99"/>
                    </a:cubicBezTo>
                    <a:cubicBezTo>
                      <a:pt x="171" y="97"/>
                      <a:pt x="173" y="95"/>
                      <a:pt x="175" y="96"/>
                    </a:cubicBezTo>
                    <a:cubicBezTo>
                      <a:pt x="182" y="96"/>
                      <a:pt x="182" y="96"/>
                      <a:pt x="182" y="96"/>
                    </a:cubicBezTo>
                    <a:cubicBezTo>
                      <a:pt x="183" y="96"/>
                      <a:pt x="183" y="95"/>
                      <a:pt x="183" y="94"/>
                    </a:cubicBezTo>
                    <a:cubicBezTo>
                      <a:pt x="183" y="94"/>
                      <a:pt x="183" y="94"/>
                      <a:pt x="183" y="93"/>
                    </a:cubicBezTo>
                    <a:cubicBezTo>
                      <a:pt x="184" y="91"/>
                      <a:pt x="183" y="90"/>
                      <a:pt x="181" y="89"/>
                    </a:cubicBezTo>
                    <a:cubicBezTo>
                      <a:pt x="180" y="89"/>
                      <a:pt x="180" y="88"/>
                      <a:pt x="179" y="88"/>
                    </a:cubicBezTo>
                    <a:cubicBezTo>
                      <a:pt x="178" y="88"/>
                      <a:pt x="178" y="87"/>
                      <a:pt x="178" y="87"/>
                    </a:cubicBezTo>
                    <a:cubicBezTo>
                      <a:pt x="178" y="87"/>
                      <a:pt x="179" y="86"/>
                      <a:pt x="179" y="86"/>
                    </a:cubicBezTo>
                    <a:cubicBezTo>
                      <a:pt x="180" y="86"/>
                      <a:pt x="181" y="86"/>
                      <a:pt x="181" y="86"/>
                    </a:cubicBezTo>
                    <a:cubicBezTo>
                      <a:pt x="185" y="86"/>
                      <a:pt x="188" y="84"/>
                      <a:pt x="189" y="81"/>
                    </a:cubicBezTo>
                    <a:cubicBezTo>
                      <a:pt x="190" y="79"/>
                      <a:pt x="192" y="78"/>
                      <a:pt x="194" y="77"/>
                    </a:cubicBezTo>
                    <a:cubicBezTo>
                      <a:pt x="197" y="77"/>
                      <a:pt x="197" y="76"/>
                      <a:pt x="198" y="73"/>
                    </a:cubicBezTo>
                    <a:cubicBezTo>
                      <a:pt x="198" y="72"/>
                      <a:pt x="198" y="71"/>
                      <a:pt x="199" y="71"/>
                    </a:cubicBezTo>
                    <a:cubicBezTo>
                      <a:pt x="199" y="71"/>
                      <a:pt x="199" y="71"/>
                      <a:pt x="199" y="71"/>
                    </a:cubicBezTo>
                    <a:cubicBezTo>
                      <a:pt x="200" y="72"/>
                      <a:pt x="200" y="73"/>
                      <a:pt x="201" y="74"/>
                    </a:cubicBezTo>
                    <a:cubicBezTo>
                      <a:pt x="201" y="75"/>
                      <a:pt x="202" y="76"/>
                      <a:pt x="203" y="76"/>
                    </a:cubicBezTo>
                    <a:cubicBezTo>
                      <a:pt x="204" y="76"/>
                      <a:pt x="205" y="76"/>
                      <a:pt x="206" y="76"/>
                    </a:cubicBezTo>
                    <a:cubicBezTo>
                      <a:pt x="208" y="76"/>
                      <a:pt x="210" y="76"/>
                      <a:pt x="212" y="75"/>
                    </a:cubicBezTo>
                    <a:cubicBezTo>
                      <a:pt x="213" y="75"/>
                      <a:pt x="214" y="75"/>
                      <a:pt x="214" y="74"/>
                    </a:cubicBezTo>
                    <a:cubicBezTo>
                      <a:pt x="214" y="73"/>
                      <a:pt x="215" y="73"/>
                      <a:pt x="216" y="72"/>
                    </a:cubicBezTo>
                    <a:cubicBezTo>
                      <a:pt x="216" y="71"/>
                      <a:pt x="217" y="71"/>
                      <a:pt x="217" y="70"/>
                    </a:cubicBezTo>
                    <a:cubicBezTo>
                      <a:pt x="218" y="68"/>
                      <a:pt x="219" y="67"/>
                      <a:pt x="221" y="67"/>
                    </a:cubicBezTo>
                    <a:cubicBezTo>
                      <a:pt x="221" y="68"/>
                      <a:pt x="222" y="68"/>
                      <a:pt x="222" y="68"/>
                    </a:cubicBezTo>
                    <a:cubicBezTo>
                      <a:pt x="223" y="69"/>
                      <a:pt x="223" y="70"/>
                      <a:pt x="223" y="71"/>
                    </a:cubicBezTo>
                    <a:cubicBezTo>
                      <a:pt x="225" y="69"/>
                      <a:pt x="226" y="66"/>
                      <a:pt x="225" y="63"/>
                    </a:cubicBezTo>
                    <a:cubicBezTo>
                      <a:pt x="225" y="63"/>
                      <a:pt x="224" y="64"/>
                      <a:pt x="223" y="64"/>
                    </a:cubicBezTo>
                    <a:cubicBezTo>
                      <a:pt x="222" y="64"/>
                      <a:pt x="221" y="64"/>
                      <a:pt x="219" y="64"/>
                    </a:cubicBezTo>
                    <a:cubicBezTo>
                      <a:pt x="216" y="63"/>
                      <a:pt x="215" y="61"/>
                      <a:pt x="217" y="59"/>
                    </a:cubicBezTo>
                    <a:cubicBezTo>
                      <a:pt x="218" y="58"/>
                      <a:pt x="219" y="56"/>
                      <a:pt x="218" y="55"/>
                    </a:cubicBezTo>
                    <a:cubicBezTo>
                      <a:pt x="217" y="54"/>
                      <a:pt x="216" y="56"/>
                      <a:pt x="215" y="56"/>
                    </a:cubicBezTo>
                    <a:cubicBezTo>
                      <a:pt x="213" y="58"/>
                      <a:pt x="211" y="61"/>
                      <a:pt x="210" y="63"/>
                    </a:cubicBezTo>
                    <a:cubicBezTo>
                      <a:pt x="210" y="66"/>
                      <a:pt x="209" y="68"/>
                      <a:pt x="208" y="70"/>
                    </a:cubicBezTo>
                    <a:cubicBezTo>
                      <a:pt x="207" y="71"/>
                      <a:pt x="205" y="71"/>
                      <a:pt x="204" y="71"/>
                    </a:cubicBezTo>
                    <a:cubicBezTo>
                      <a:pt x="204" y="71"/>
                      <a:pt x="203" y="70"/>
                      <a:pt x="203" y="70"/>
                    </a:cubicBezTo>
                    <a:cubicBezTo>
                      <a:pt x="202" y="69"/>
                      <a:pt x="202" y="68"/>
                      <a:pt x="201" y="68"/>
                    </a:cubicBezTo>
                    <a:cubicBezTo>
                      <a:pt x="201" y="68"/>
                      <a:pt x="201" y="68"/>
                      <a:pt x="201" y="68"/>
                    </a:cubicBezTo>
                    <a:cubicBezTo>
                      <a:pt x="194" y="69"/>
                      <a:pt x="194" y="69"/>
                      <a:pt x="194" y="69"/>
                    </a:cubicBezTo>
                    <a:cubicBezTo>
                      <a:pt x="194" y="68"/>
                      <a:pt x="194" y="68"/>
                      <a:pt x="194" y="68"/>
                    </a:cubicBezTo>
                    <a:cubicBezTo>
                      <a:pt x="193" y="62"/>
                      <a:pt x="192" y="63"/>
                      <a:pt x="197" y="61"/>
                    </a:cubicBezTo>
                    <a:cubicBezTo>
                      <a:pt x="199" y="60"/>
                      <a:pt x="200" y="59"/>
                      <a:pt x="201" y="58"/>
                    </a:cubicBezTo>
                    <a:cubicBezTo>
                      <a:pt x="205" y="55"/>
                      <a:pt x="205" y="55"/>
                      <a:pt x="205" y="55"/>
                    </a:cubicBezTo>
                    <a:cubicBezTo>
                      <a:pt x="205" y="55"/>
                      <a:pt x="205" y="55"/>
                      <a:pt x="205" y="54"/>
                    </a:cubicBezTo>
                    <a:cubicBezTo>
                      <a:pt x="209" y="50"/>
                      <a:pt x="214" y="49"/>
                      <a:pt x="219" y="48"/>
                    </a:cubicBezTo>
                    <a:cubicBezTo>
                      <a:pt x="223" y="48"/>
                      <a:pt x="228" y="49"/>
                      <a:pt x="232" y="51"/>
                    </a:cubicBezTo>
                    <a:cubicBezTo>
                      <a:pt x="239" y="53"/>
                      <a:pt x="239" y="53"/>
                      <a:pt x="239" y="53"/>
                    </a:cubicBezTo>
                    <a:cubicBezTo>
                      <a:pt x="236" y="56"/>
                      <a:pt x="233" y="53"/>
                      <a:pt x="230" y="53"/>
                    </a:cubicBezTo>
                    <a:cubicBezTo>
                      <a:pt x="230" y="53"/>
                      <a:pt x="230" y="54"/>
                      <a:pt x="230" y="54"/>
                    </a:cubicBezTo>
                    <a:cubicBezTo>
                      <a:pt x="232" y="55"/>
                      <a:pt x="233" y="57"/>
                      <a:pt x="235" y="59"/>
                    </a:cubicBezTo>
                    <a:cubicBezTo>
                      <a:pt x="236" y="59"/>
                      <a:pt x="238" y="59"/>
                      <a:pt x="239" y="58"/>
                    </a:cubicBezTo>
                    <a:cubicBezTo>
                      <a:pt x="239" y="57"/>
                      <a:pt x="239" y="57"/>
                      <a:pt x="239" y="57"/>
                    </a:cubicBezTo>
                    <a:cubicBezTo>
                      <a:pt x="239" y="56"/>
                      <a:pt x="239" y="55"/>
                      <a:pt x="241" y="55"/>
                    </a:cubicBezTo>
                    <a:cubicBezTo>
                      <a:pt x="242" y="55"/>
                      <a:pt x="243" y="55"/>
                      <a:pt x="244" y="53"/>
                    </a:cubicBezTo>
                    <a:cubicBezTo>
                      <a:pt x="244" y="52"/>
                      <a:pt x="245" y="52"/>
                      <a:pt x="246" y="52"/>
                    </a:cubicBezTo>
                    <a:cubicBezTo>
                      <a:pt x="246" y="53"/>
                      <a:pt x="246" y="54"/>
                      <a:pt x="248" y="54"/>
                    </a:cubicBezTo>
                    <a:cubicBezTo>
                      <a:pt x="248" y="53"/>
                      <a:pt x="249" y="53"/>
                      <a:pt x="249" y="53"/>
                    </a:cubicBezTo>
                    <a:cubicBezTo>
                      <a:pt x="250" y="52"/>
                      <a:pt x="252" y="52"/>
                      <a:pt x="254" y="52"/>
                    </a:cubicBezTo>
                    <a:cubicBezTo>
                      <a:pt x="256" y="52"/>
                      <a:pt x="259" y="51"/>
                      <a:pt x="261" y="50"/>
                    </a:cubicBezTo>
                    <a:cubicBezTo>
                      <a:pt x="263" y="50"/>
                      <a:pt x="264" y="50"/>
                      <a:pt x="265" y="51"/>
                    </a:cubicBezTo>
                    <a:cubicBezTo>
                      <a:pt x="275" y="62"/>
                      <a:pt x="283" y="73"/>
                      <a:pt x="290" y="86"/>
                    </a:cubicBezTo>
                    <a:cubicBezTo>
                      <a:pt x="298" y="101"/>
                      <a:pt x="304" y="117"/>
                      <a:pt x="306" y="134"/>
                    </a:cubicBezTo>
                    <a:cubicBezTo>
                      <a:pt x="306" y="134"/>
                      <a:pt x="306" y="134"/>
                      <a:pt x="306" y="134"/>
                    </a:cubicBezTo>
                    <a:cubicBezTo>
                      <a:pt x="302" y="135"/>
                      <a:pt x="301" y="132"/>
                      <a:pt x="299" y="130"/>
                    </a:cubicBezTo>
                    <a:close/>
                  </a:path>
                </a:pathLst>
              </a:custGeom>
              <a:solidFill>
                <a:srgbClr val="68AFF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11" name="işlïḓê"/>
              <p:cNvSpPr/>
              <p:nvPr/>
            </p:nvSpPr>
            <p:spPr bwMode="auto">
              <a:xfrm>
                <a:off x="5869750" y="2730974"/>
                <a:ext cx="637153" cy="813689"/>
              </a:xfrm>
              <a:custGeom>
                <a:avLst/>
                <a:gdLst>
                  <a:gd name="T0" fmla="*/ 116 w 151"/>
                  <a:gd name="T1" fmla="*/ 74 h 193"/>
                  <a:gd name="T2" fmla="*/ 116 w 151"/>
                  <a:gd name="T3" fmla="*/ 83 h 193"/>
                  <a:gd name="T4" fmla="*/ 129 w 151"/>
                  <a:gd name="T5" fmla="*/ 89 h 193"/>
                  <a:gd name="T6" fmla="*/ 105 w 151"/>
                  <a:gd name="T7" fmla="*/ 99 h 193"/>
                  <a:gd name="T8" fmla="*/ 94 w 151"/>
                  <a:gd name="T9" fmla="*/ 82 h 193"/>
                  <a:gd name="T10" fmla="*/ 91 w 151"/>
                  <a:gd name="T11" fmla="*/ 85 h 193"/>
                  <a:gd name="T12" fmla="*/ 107 w 151"/>
                  <a:gd name="T13" fmla="*/ 108 h 193"/>
                  <a:gd name="T14" fmla="*/ 105 w 151"/>
                  <a:gd name="T15" fmla="*/ 125 h 193"/>
                  <a:gd name="T16" fmla="*/ 99 w 151"/>
                  <a:gd name="T17" fmla="*/ 155 h 193"/>
                  <a:gd name="T18" fmla="*/ 85 w 151"/>
                  <a:gd name="T19" fmla="*/ 176 h 193"/>
                  <a:gd name="T20" fmla="*/ 64 w 151"/>
                  <a:gd name="T21" fmla="*/ 193 h 193"/>
                  <a:gd name="T22" fmla="*/ 57 w 151"/>
                  <a:gd name="T23" fmla="*/ 181 h 193"/>
                  <a:gd name="T24" fmla="*/ 51 w 151"/>
                  <a:gd name="T25" fmla="*/ 154 h 193"/>
                  <a:gd name="T26" fmla="*/ 45 w 151"/>
                  <a:gd name="T27" fmla="*/ 128 h 193"/>
                  <a:gd name="T28" fmla="*/ 43 w 151"/>
                  <a:gd name="T29" fmla="*/ 120 h 193"/>
                  <a:gd name="T30" fmla="*/ 18 w 151"/>
                  <a:gd name="T31" fmla="*/ 120 h 193"/>
                  <a:gd name="T32" fmla="*/ 6 w 151"/>
                  <a:gd name="T33" fmla="*/ 110 h 193"/>
                  <a:gd name="T34" fmla="*/ 2 w 151"/>
                  <a:gd name="T35" fmla="*/ 85 h 193"/>
                  <a:gd name="T36" fmla="*/ 16 w 151"/>
                  <a:gd name="T37" fmla="*/ 66 h 193"/>
                  <a:gd name="T38" fmla="*/ 31 w 151"/>
                  <a:gd name="T39" fmla="*/ 62 h 193"/>
                  <a:gd name="T40" fmla="*/ 46 w 151"/>
                  <a:gd name="T41" fmla="*/ 61 h 193"/>
                  <a:gd name="T42" fmla="*/ 60 w 151"/>
                  <a:gd name="T43" fmla="*/ 70 h 193"/>
                  <a:gd name="T44" fmla="*/ 67 w 151"/>
                  <a:gd name="T45" fmla="*/ 67 h 193"/>
                  <a:gd name="T46" fmla="*/ 83 w 151"/>
                  <a:gd name="T47" fmla="*/ 70 h 193"/>
                  <a:gd name="T48" fmla="*/ 83 w 151"/>
                  <a:gd name="T49" fmla="*/ 60 h 193"/>
                  <a:gd name="T50" fmla="*/ 68 w 151"/>
                  <a:gd name="T51" fmla="*/ 53 h 193"/>
                  <a:gd name="T52" fmla="*/ 67 w 151"/>
                  <a:gd name="T53" fmla="*/ 58 h 193"/>
                  <a:gd name="T54" fmla="*/ 59 w 151"/>
                  <a:gd name="T55" fmla="*/ 48 h 193"/>
                  <a:gd name="T56" fmla="*/ 49 w 151"/>
                  <a:gd name="T57" fmla="*/ 44 h 193"/>
                  <a:gd name="T58" fmla="*/ 57 w 151"/>
                  <a:gd name="T59" fmla="*/ 54 h 193"/>
                  <a:gd name="T60" fmla="*/ 45 w 151"/>
                  <a:gd name="T61" fmla="*/ 46 h 193"/>
                  <a:gd name="T62" fmla="*/ 34 w 151"/>
                  <a:gd name="T63" fmla="*/ 50 h 193"/>
                  <a:gd name="T64" fmla="*/ 17 w 151"/>
                  <a:gd name="T65" fmla="*/ 59 h 193"/>
                  <a:gd name="T66" fmla="*/ 27 w 151"/>
                  <a:gd name="T67" fmla="*/ 47 h 193"/>
                  <a:gd name="T68" fmla="*/ 24 w 151"/>
                  <a:gd name="T69" fmla="*/ 40 h 193"/>
                  <a:gd name="T70" fmla="*/ 35 w 151"/>
                  <a:gd name="T71" fmla="*/ 33 h 193"/>
                  <a:gd name="T72" fmla="*/ 44 w 151"/>
                  <a:gd name="T73" fmla="*/ 23 h 193"/>
                  <a:gd name="T74" fmla="*/ 57 w 151"/>
                  <a:gd name="T75" fmla="*/ 27 h 193"/>
                  <a:gd name="T76" fmla="*/ 66 w 151"/>
                  <a:gd name="T77" fmla="*/ 19 h 193"/>
                  <a:gd name="T78" fmla="*/ 68 w 151"/>
                  <a:gd name="T79" fmla="*/ 16 h 193"/>
                  <a:gd name="T80" fmla="*/ 60 w 151"/>
                  <a:gd name="T81" fmla="*/ 8 h 193"/>
                  <a:gd name="T82" fmla="*/ 48 w 151"/>
                  <a:gd name="T83" fmla="*/ 22 h 193"/>
                  <a:gd name="T84" fmla="*/ 39 w 151"/>
                  <a:gd name="T85" fmla="*/ 19 h 193"/>
                  <a:gd name="T86" fmla="*/ 50 w 151"/>
                  <a:gd name="T87" fmla="*/ 6 h 193"/>
                  <a:gd name="T88" fmla="*/ 75 w 151"/>
                  <a:gd name="T89" fmla="*/ 5 h 193"/>
                  <a:gd name="T90" fmla="*/ 85 w 151"/>
                  <a:gd name="T91" fmla="*/ 7 h 193"/>
                  <a:gd name="T92" fmla="*/ 94 w 151"/>
                  <a:gd name="T93" fmla="*/ 5 h 193"/>
                  <a:gd name="T94" fmla="*/ 135 w 151"/>
                  <a:gd name="T95" fmla="*/ 38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93">
                    <a:moveTo>
                      <a:pt x="151" y="86"/>
                    </a:moveTo>
                    <a:cubicBezTo>
                      <a:pt x="147" y="87"/>
                      <a:pt x="146" y="84"/>
                      <a:pt x="144" y="82"/>
                    </a:cubicBezTo>
                    <a:cubicBezTo>
                      <a:pt x="143" y="81"/>
                      <a:pt x="141" y="80"/>
                      <a:pt x="140" y="80"/>
                    </a:cubicBezTo>
                    <a:cubicBezTo>
                      <a:pt x="131" y="80"/>
                      <a:pt x="123" y="78"/>
                      <a:pt x="116" y="74"/>
                    </a:cubicBezTo>
                    <a:cubicBezTo>
                      <a:pt x="114" y="72"/>
                      <a:pt x="111" y="72"/>
                      <a:pt x="108" y="71"/>
                    </a:cubicBezTo>
                    <a:cubicBezTo>
                      <a:pt x="108" y="72"/>
                      <a:pt x="109" y="72"/>
                      <a:pt x="109" y="72"/>
                    </a:cubicBezTo>
                    <a:cubicBezTo>
                      <a:pt x="108" y="76"/>
                      <a:pt x="111" y="78"/>
                      <a:pt x="113" y="80"/>
                    </a:cubicBezTo>
                    <a:cubicBezTo>
                      <a:pt x="114" y="81"/>
                      <a:pt x="115" y="82"/>
                      <a:pt x="116" y="83"/>
                    </a:cubicBezTo>
                    <a:cubicBezTo>
                      <a:pt x="122" y="81"/>
                      <a:pt x="122" y="81"/>
                      <a:pt x="122" y="81"/>
                    </a:cubicBezTo>
                    <a:cubicBezTo>
                      <a:pt x="124" y="81"/>
                      <a:pt x="125" y="81"/>
                      <a:pt x="126" y="83"/>
                    </a:cubicBezTo>
                    <a:cubicBezTo>
                      <a:pt x="127" y="84"/>
                      <a:pt x="128" y="85"/>
                      <a:pt x="130" y="86"/>
                    </a:cubicBezTo>
                    <a:cubicBezTo>
                      <a:pt x="131" y="88"/>
                      <a:pt x="130" y="88"/>
                      <a:pt x="129" y="89"/>
                    </a:cubicBezTo>
                    <a:cubicBezTo>
                      <a:pt x="126" y="91"/>
                      <a:pt x="122" y="93"/>
                      <a:pt x="120" y="96"/>
                    </a:cubicBezTo>
                    <a:cubicBezTo>
                      <a:pt x="119" y="97"/>
                      <a:pt x="119" y="97"/>
                      <a:pt x="119" y="97"/>
                    </a:cubicBezTo>
                    <a:cubicBezTo>
                      <a:pt x="117" y="99"/>
                      <a:pt x="115" y="100"/>
                      <a:pt x="113" y="101"/>
                    </a:cubicBezTo>
                    <a:cubicBezTo>
                      <a:pt x="110" y="103"/>
                      <a:pt x="106" y="102"/>
                      <a:pt x="105" y="99"/>
                    </a:cubicBezTo>
                    <a:cubicBezTo>
                      <a:pt x="105" y="99"/>
                      <a:pt x="105" y="99"/>
                      <a:pt x="105" y="99"/>
                    </a:cubicBezTo>
                    <a:cubicBezTo>
                      <a:pt x="104" y="96"/>
                      <a:pt x="102" y="93"/>
                      <a:pt x="100" y="91"/>
                    </a:cubicBezTo>
                    <a:cubicBezTo>
                      <a:pt x="99" y="89"/>
                      <a:pt x="98" y="88"/>
                      <a:pt x="98" y="86"/>
                    </a:cubicBezTo>
                    <a:cubicBezTo>
                      <a:pt x="97" y="84"/>
                      <a:pt x="96" y="82"/>
                      <a:pt x="94" y="82"/>
                    </a:cubicBezTo>
                    <a:cubicBezTo>
                      <a:pt x="92" y="81"/>
                      <a:pt x="91" y="80"/>
                      <a:pt x="90" y="78"/>
                    </a:cubicBezTo>
                    <a:cubicBezTo>
                      <a:pt x="90" y="76"/>
                      <a:pt x="88" y="74"/>
                      <a:pt x="87" y="71"/>
                    </a:cubicBezTo>
                    <a:cubicBezTo>
                      <a:pt x="85" y="72"/>
                      <a:pt x="85" y="72"/>
                      <a:pt x="86" y="74"/>
                    </a:cubicBezTo>
                    <a:cubicBezTo>
                      <a:pt x="87" y="78"/>
                      <a:pt x="89" y="82"/>
                      <a:pt x="91" y="85"/>
                    </a:cubicBezTo>
                    <a:cubicBezTo>
                      <a:pt x="95" y="91"/>
                      <a:pt x="98" y="96"/>
                      <a:pt x="100" y="102"/>
                    </a:cubicBezTo>
                    <a:cubicBezTo>
                      <a:pt x="101" y="104"/>
                      <a:pt x="101" y="105"/>
                      <a:pt x="102" y="107"/>
                    </a:cubicBezTo>
                    <a:cubicBezTo>
                      <a:pt x="103" y="109"/>
                      <a:pt x="104" y="110"/>
                      <a:pt x="106" y="108"/>
                    </a:cubicBezTo>
                    <a:cubicBezTo>
                      <a:pt x="106" y="108"/>
                      <a:pt x="107" y="108"/>
                      <a:pt x="107" y="108"/>
                    </a:cubicBezTo>
                    <a:cubicBezTo>
                      <a:pt x="116" y="108"/>
                      <a:pt x="116" y="108"/>
                      <a:pt x="116" y="108"/>
                    </a:cubicBezTo>
                    <a:cubicBezTo>
                      <a:pt x="115" y="110"/>
                      <a:pt x="115" y="113"/>
                      <a:pt x="114" y="115"/>
                    </a:cubicBezTo>
                    <a:cubicBezTo>
                      <a:pt x="114" y="117"/>
                      <a:pt x="113" y="119"/>
                      <a:pt x="111" y="120"/>
                    </a:cubicBezTo>
                    <a:cubicBezTo>
                      <a:pt x="109" y="122"/>
                      <a:pt x="107" y="123"/>
                      <a:pt x="105" y="125"/>
                    </a:cubicBezTo>
                    <a:cubicBezTo>
                      <a:pt x="105" y="125"/>
                      <a:pt x="104" y="126"/>
                      <a:pt x="104" y="126"/>
                    </a:cubicBezTo>
                    <a:cubicBezTo>
                      <a:pt x="101" y="131"/>
                      <a:pt x="99" y="135"/>
                      <a:pt x="96" y="140"/>
                    </a:cubicBezTo>
                    <a:cubicBezTo>
                      <a:pt x="96" y="141"/>
                      <a:pt x="96" y="142"/>
                      <a:pt x="96" y="143"/>
                    </a:cubicBezTo>
                    <a:cubicBezTo>
                      <a:pt x="100" y="147"/>
                      <a:pt x="99" y="151"/>
                      <a:pt x="99" y="155"/>
                    </a:cubicBezTo>
                    <a:cubicBezTo>
                      <a:pt x="99" y="156"/>
                      <a:pt x="98" y="156"/>
                      <a:pt x="98" y="157"/>
                    </a:cubicBezTo>
                    <a:cubicBezTo>
                      <a:pt x="95" y="158"/>
                      <a:pt x="92" y="160"/>
                      <a:pt x="90" y="162"/>
                    </a:cubicBezTo>
                    <a:cubicBezTo>
                      <a:pt x="90" y="163"/>
                      <a:pt x="89" y="164"/>
                      <a:pt x="89" y="165"/>
                    </a:cubicBezTo>
                    <a:cubicBezTo>
                      <a:pt x="88" y="169"/>
                      <a:pt x="87" y="173"/>
                      <a:pt x="85" y="176"/>
                    </a:cubicBezTo>
                    <a:cubicBezTo>
                      <a:pt x="83" y="181"/>
                      <a:pt x="80" y="185"/>
                      <a:pt x="78" y="190"/>
                    </a:cubicBezTo>
                    <a:cubicBezTo>
                      <a:pt x="77" y="191"/>
                      <a:pt x="76" y="192"/>
                      <a:pt x="75" y="192"/>
                    </a:cubicBezTo>
                    <a:cubicBezTo>
                      <a:pt x="73" y="192"/>
                      <a:pt x="70" y="192"/>
                      <a:pt x="68" y="193"/>
                    </a:cubicBezTo>
                    <a:cubicBezTo>
                      <a:pt x="67" y="193"/>
                      <a:pt x="65" y="193"/>
                      <a:pt x="64" y="193"/>
                    </a:cubicBezTo>
                    <a:cubicBezTo>
                      <a:pt x="64" y="193"/>
                      <a:pt x="63" y="193"/>
                      <a:pt x="63" y="193"/>
                    </a:cubicBezTo>
                    <a:cubicBezTo>
                      <a:pt x="62" y="192"/>
                      <a:pt x="61" y="191"/>
                      <a:pt x="61" y="190"/>
                    </a:cubicBezTo>
                    <a:cubicBezTo>
                      <a:pt x="61" y="188"/>
                      <a:pt x="60" y="186"/>
                      <a:pt x="59" y="183"/>
                    </a:cubicBezTo>
                    <a:cubicBezTo>
                      <a:pt x="58" y="183"/>
                      <a:pt x="58" y="182"/>
                      <a:pt x="57" y="181"/>
                    </a:cubicBezTo>
                    <a:cubicBezTo>
                      <a:pt x="56" y="179"/>
                      <a:pt x="55" y="176"/>
                      <a:pt x="55" y="173"/>
                    </a:cubicBezTo>
                    <a:cubicBezTo>
                      <a:pt x="55" y="172"/>
                      <a:pt x="54" y="170"/>
                      <a:pt x="53" y="169"/>
                    </a:cubicBezTo>
                    <a:cubicBezTo>
                      <a:pt x="51" y="166"/>
                      <a:pt x="50" y="163"/>
                      <a:pt x="50" y="160"/>
                    </a:cubicBezTo>
                    <a:cubicBezTo>
                      <a:pt x="50" y="158"/>
                      <a:pt x="50" y="156"/>
                      <a:pt x="51" y="154"/>
                    </a:cubicBezTo>
                    <a:cubicBezTo>
                      <a:pt x="51" y="153"/>
                      <a:pt x="52" y="153"/>
                      <a:pt x="52" y="152"/>
                    </a:cubicBezTo>
                    <a:cubicBezTo>
                      <a:pt x="53" y="150"/>
                      <a:pt x="53" y="149"/>
                      <a:pt x="52" y="147"/>
                    </a:cubicBezTo>
                    <a:cubicBezTo>
                      <a:pt x="51" y="142"/>
                      <a:pt x="49" y="136"/>
                      <a:pt x="45" y="132"/>
                    </a:cubicBezTo>
                    <a:cubicBezTo>
                      <a:pt x="45" y="131"/>
                      <a:pt x="45" y="129"/>
                      <a:pt x="45" y="128"/>
                    </a:cubicBezTo>
                    <a:cubicBezTo>
                      <a:pt x="46" y="127"/>
                      <a:pt x="47" y="126"/>
                      <a:pt x="47" y="125"/>
                    </a:cubicBezTo>
                    <a:cubicBezTo>
                      <a:pt x="48" y="124"/>
                      <a:pt x="48" y="123"/>
                      <a:pt x="47" y="123"/>
                    </a:cubicBezTo>
                    <a:cubicBezTo>
                      <a:pt x="46" y="122"/>
                      <a:pt x="45" y="122"/>
                      <a:pt x="45" y="120"/>
                    </a:cubicBezTo>
                    <a:cubicBezTo>
                      <a:pt x="44" y="120"/>
                      <a:pt x="44" y="120"/>
                      <a:pt x="43" y="120"/>
                    </a:cubicBezTo>
                    <a:cubicBezTo>
                      <a:pt x="41" y="120"/>
                      <a:pt x="39" y="119"/>
                      <a:pt x="37" y="118"/>
                    </a:cubicBezTo>
                    <a:cubicBezTo>
                      <a:pt x="36" y="117"/>
                      <a:pt x="35" y="117"/>
                      <a:pt x="34" y="117"/>
                    </a:cubicBezTo>
                    <a:cubicBezTo>
                      <a:pt x="33" y="117"/>
                      <a:pt x="32" y="117"/>
                      <a:pt x="31" y="117"/>
                    </a:cubicBezTo>
                    <a:cubicBezTo>
                      <a:pt x="18" y="120"/>
                      <a:pt x="18" y="120"/>
                      <a:pt x="18" y="120"/>
                    </a:cubicBezTo>
                    <a:cubicBezTo>
                      <a:pt x="16" y="121"/>
                      <a:pt x="13" y="120"/>
                      <a:pt x="12" y="119"/>
                    </a:cubicBezTo>
                    <a:cubicBezTo>
                      <a:pt x="11" y="118"/>
                      <a:pt x="11" y="118"/>
                      <a:pt x="11" y="117"/>
                    </a:cubicBezTo>
                    <a:cubicBezTo>
                      <a:pt x="9" y="116"/>
                      <a:pt x="7" y="114"/>
                      <a:pt x="7" y="112"/>
                    </a:cubicBezTo>
                    <a:cubicBezTo>
                      <a:pt x="7" y="111"/>
                      <a:pt x="7" y="110"/>
                      <a:pt x="6" y="110"/>
                    </a:cubicBezTo>
                    <a:cubicBezTo>
                      <a:pt x="2" y="108"/>
                      <a:pt x="1" y="105"/>
                      <a:pt x="0" y="102"/>
                    </a:cubicBezTo>
                    <a:cubicBezTo>
                      <a:pt x="0" y="101"/>
                      <a:pt x="0" y="100"/>
                      <a:pt x="1" y="99"/>
                    </a:cubicBezTo>
                    <a:cubicBezTo>
                      <a:pt x="2" y="98"/>
                      <a:pt x="2" y="97"/>
                      <a:pt x="1" y="95"/>
                    </a:cubicBezTo>
                    <a:cubicBezTo>
                      <a:pt x="0" y="92"/>
                      <a:pt x="0" y="88"/>
                      <a:pt x="2" y="85"/>
                    </a:cubicBezTo>
                    <a:cubicBezTo>
                      <a:pt x="3" y="83"/>
                      <a:pt x="5" y="81"/>
                      <a:pt x="7" y="80"/>
                    </a:cubicBezTo>
                    <a:cubicBezTo>
                      <a:pt x="8" y="79"/>
                      <a:pt x="8" y="78"/>
                      <a:pt x="9" y="77"/>
                    </a:cubicBezTo>
                    <a:cubicBezTo>
                      <a:pt x="11" y="75"/>
                      <a:pt x="12" y="72"/>
                      <a:pt x="13" y="70"/>
                    </a:cubicBezTo>
                    <a:cubicBezTo>
                      <a:pt x="14" y="68"/>
                      <a:pt x="15" y="67"/>
                      <a:pt x="16" y="66"/>
                    </a:cubicBezTo>
                    <a:cubicBezTo>
                      <a:pt x="17" y="65"/>
                      <a:pt x="19" y="64"/>
                      <a:pt x="21" y="62"/>
                    </a:cubicBezTo>
                    <a:cubicBezTo>
                      <a:pt x="21" y="61"/>
                      <a:pt x="22" y="61"/>
                      <a:pt x="23" y="62"/>
                    </a:cubicBezTo>
                    <a:cubicBezTo>
                      <a:pt x="23" y="63"/>
                      <a:pt x="23" y="63"/>
                      <a:pt x="24" y="63"/>
                    </a:cubicBezTo>
                    <a:cubicBezTo>
                      <a:pt x="26" y="63"/>
                      <a:pt x="29" y="62"/>
                      <a:pt x="31" y="62"/>
                    </a:cubicBezTo>
                    <a:cubicBezTo>
                      <a:pt x="32" y="62"/>
                      <a:pt x="33" y="62"/>
                      <a:pt x="33" y="62"/>
                    </a:cubicBezTo>
                    <a:cubicBezTo>
                      <a:pt x="37" y="62"/>
                      <a:pt x="40" y="61"/>
                      <a:pt x="44" y="59"/>
                    </a:cubicBezTo>
                    <a:cubicBezTo>
                      <a:pt x="44" y="59"/>
                      <a:pt x="45" y="59"/>
                      <a:pt x="46" y="59"/>
                    </a:cubicBezTo>
                    <a:cubicBezTo>
                      <a:pt x="46" y="59"/>
                      <a:pt x="46" y="61"/>
                      <a:pt x="46" y="61"/>
                    </a:cubicBezTo>
                    <a:cubicBezTo>
                      <a:pt x="46" y="63"/>
                      <a:pt x="47" y="64"/>
                      <a:pt x="48" y="65"/>
                    </a:cubicBezTo>
                    <a:cubicBezTo>
                      <a:pt x="49" y="67"/>
                      <a:pt x="51" y="68"/>
                      <a:pt x="52" y="69"/>
                    </a:cubicBezTo>
                    <a:cubicBezTo>
                      <a:pt x="52" y="69"/>
                      <a:pt x="52" y="69"/>
                      <a:pt x="53" y="69"/>
                    </a:cubicBezTo>
                    <a:cubicBezTo>
                      <a:pt x="55" y="70"/>
                      <a:pt x="57" y="70"/>
                      <a:pt x="60" y="70"/>
                    </a:cubicBezTo>
                    <a:cubicBezTo>
                      <a:pt x="61" y="70"/>
                      <a:pt x="62" y="70"/>
                      <a:pt x="62" y="68"/>
                    </a:cubicBezTo>
                    <a:cubicBezTo>
                      <a:pt x="63" y="67"/>
                      <a:pt x="64" y="67"/>
                      <a:pt x="65" y="66"/>
                    </a:cubicBezTo>
                    <a:cubicBezTo>
                      <a:pt x="65" y="66"/>
                      <a:pt x="65" y="66"/>
                      <a:pt x="65" y="66"/>
                    </a:cubicBezTo>
                    <a:cubicBezTo>
                      <a:pt x="66" y="67"/>
                      <a:pt x="66" y="67"/>
                      <a:pt x="67" y="67"/>
                    </a:cubicBezTo>
                    <a:cubicBezTo>
                      <a:pt x="68" y="68"/>
                      <a:pt x="69" y="69"/>
                      <a:pt x="71" y="69"/>
                    </a:cubicBezTo>
                    <a:cubicBezTo>
                      <a:pt x="72" y="69"/>
                      <a:pt x="73" y="69"/>
                      <a:pt x="74" y="69"/>
                    </a:cubicBezTo>
                    <a:cubicBezTo>
                      <a:pt x="74" y="69"/>
                      <a:pt x="75" y="69"/>
                      <a:pt x="76" y="69"/>
                    </a:cubicBezTo>
                    <a:cubicBezTo>
                      <a:pt x="78" y="70"/>
                      <a:pt x="81" y="70"/>
                      <a:pt x="83" y="70"/>
                    </a:cubicBezTo>
                    <a:cubicBezTo>
                      <a:pt x="84" y="71"/>
                      <a:pt x="85" y="70"/>
                      <a:pt x="86" y="70"/>
                    </a:cubicBezTo>
                    <a:cubicBezTo>
                      <a:pt x="88" y="68"/>
                      <a:pt x="89" y="66"/>
                      <a:pt x="88" y="63"/>
                    </a:cubicBezTo>
                    <a:cubicBezTo>
                      <a:pt x="88" y="62"/>
                      <a:pt x="88" y="61"/>
                      <a:pt x="88" y="60"/>
                    </a:cubicBezTo>
                    <a:cubicBezTo>
                      <a:pt x="86" y="59"/>
                      <a:pt x="84" y="60"/>
                      <a:pt x="83" y="60"/>
                    </a:cubicBezTo>
                    <a:cubicBezTo>
                      <a:pt x="81" y="62"/>
                      <a:pt x="79" y="61"/>
                      <a:pt x="77" y="60"/>
                    </a:cubicBezTo>
                    <a:cubicBezTo>
                      <a:pt x="74" y="58"/>
                      <a:pt x="73" y="56"/>
                      <a:pt x="72" y="53"/>
                    </a:cubicBezTo>
                    <a:cubicBezTo>
                      <a:pt x="74" y="54"/>
                      <a:pt x="75" y="53"/>
                      <a:pt x="76" y="51"/>
                    </a:cubicBezTo>
                    <a:cubicBezTo>
                      <a:pt x="73" y="51"/>
                      <a:pt x="71" y="52"/>
                      <a:pt x="68" y="53"/>
                    </a:cubicBezTo>
                    <a:cubicBezTo>
                      <a:pt x="67" y="53"/>
                      <a:pt x="66" y="54"/>
                      <a:pt x="67" y="55"/>
                    </a:cubicBezTo>
                    <a:cubicBezTo>
                      <a:pt x="67" y="55"/>
                      <a:pt x="67" y="55"/>
                      <a:pt x="67" y="55"/>
                    </a:cubicBezTo>
                    <a:cubicBezTo>
                      <a:pt x="67" y="56"/>
                      <a:pt x="67" y="56"/>
                      <a:pt x="67" y="56"/>
                    </a:cubicBezTo>
                    <a:cubicBezTo>
                      <a:pt x="67" y="57"/>
                      <a:pt x="67" y="58"/>
                      <a:pt x="67" y="58"/>
                    </a:cubicBezTo>
                    <a:cubicBezTo>
                      <a:pt x="66" y="58"/>
                      <a:pt x="65" y="58"/>
                      <a:pt x="64" y="57"/>
                    </a:cubicBezTo>
                    <a:cubicBezTo>
                      <a:pt x="64" y="57"/>
                      <a:pt x="64" y="55"/>
                      <a:pt x="62" y="55"/>
                    </a:cubicBezTo>
                    <a:cubicBezTo>
                      <a:pt x="62" y="55"/>
                      <a:pt x="62" y="54"/>
                      <a:pt x="62" y="54"/>
                    </a:cubicBezTo>
                    <a:cubicBezTo>
                      <a:pt x="62" y="52"/>
                      <a:pt x="60" y="50"/>
                      <a:pt x="59" y="48"/>
                    </a:cubicBezTo>
                    <a:cubicBezTo>
                      <a:pt x="59" y="48"/>
                      <a:pt x="58" y="48"/>
                      <a:pt x="57" y="48"/>
                    </a:cubicBezTo>
                    <a:cubicBezTo>
                      <a:pt x="55" y="48"/>
                      <a:pt x="54" y="47"/>
                      <a:pt x="53" y="45"/>
                    </a:cubicBezTo>
                    <a:cubicBezTo>
                      <a:pt x="52" y="45"/>
                      <a:pt x="52" y="44"/>
                      <a:pt x="51" y="44"/>
                    </a:cubicBezTo>
                    <a:cubicBezTo>
                      <a:pt x="50" y="43"/>
                      <a:pt x="49" y="43"/>
                      <a:pt x="49" y="44"/>
                    </a:cubicBezTo>
                    <a:cubicBezTo>
                      <a:pt x="48" y="45"/>
                      <a:pt x="48" y="46"/>
                      <a:pt x="48" y="47"/>
                    </a:cubicBezTo>
                    <a:cubicBezTo>
                      <a:pt x="48" y="47"/>
                      <a:pt x="48" y="47"/>
                      <a:pt x="49" y="47"/>
                    </a:cubicBezTo>
                    <a:cubicBezTo>
                      <a:pt x="50" y="49"/>
                      <a:pt x="52" y="50"/>
                      <a:pt x="54" y="51"/>
                    </a:cubicBezTo>
                    <a:cubicBezTo>
                      <a:pt x="55" y="51"/>
                      <a:pt x="56" y="53"/>
                      <a:pt x="57" y="54"/>
                    </a:cubicBezTo>
                    <a:cubicBezTo>
                      <a:pt x="55" y="55"/>
                      <a:pt x="52" y="55"/>
                      <a:pt x="51" y="53"/>
                    </a:cubicBezTo>
                    <a:cubicBezTo>
                      <a:pt x="50" y="53"/>
                      <a:pt x="50" y="53"/>
                      <a:pt x="50" y="52"/>
                    </a:cubicBezTo>
                    <a:cubicBezTo>
                      <a:pt x="50" y="51"/>
                      <a:pt x="49" y="51"/>
                      <a:pt x="48" y="50"/>
                    </a:cubicBezTo>
                    <a:cubicBezTo>
                      <a:pt x="47" y="49"/>
                      <a:pt x="46" y="48"/>
                      <a:pt x="45" y="46"/>
                    </a:cubicBezTo>
                    <a:cubicBezTo>
                      <a:pt x="43" y="45"/>
                      <a:pt x="40" y="45"/>
                      <a:pt x="40" y="48"/>
                    </a:cubicBezTo>
                    <a:cubicBezTo>
                      <a:pt x="40" y="48"/>
                      <a:pt x="40" y="48"/>
                      <a:pt x="40" y="48"/>
                    </a:cubicBezTo>
                    <a:cubicBezTo>
                      <a:pt x="39" y="48"/>
                      <a:pt x="39" y="48"/>
                      <a:pt x="39" y="48"/>
                    </a:cubicBezTo>
                    <a:cubicBezTo>
                      <a:pt x="37" y="47"/>
                      <a:pt x="34" y="48"/>
                      <a:pt x="34" y="50"/>
                    </a:cubicBezTo>
                    <a:cubicBezTo>
                      <a:pt x="33" y="51"/>
                      <a:pt x="33" y="51"/>
                      <a:pt x="32" y="52"/>
                    </a:cubicBezTo>
                    <a:cubicBezTo>
                      <a:pt x="32" y="52"/>
                      <a:pt x="31" y="53"/>
                      <a:pt x="31" y="53"/>
                    </a:cubicBezTo>
                    <a:cubicBezTo>
                      <a:pt x="30" y="56"/>
                      <a:pt x="29" y="57"/>
                      <a:pt x="26" y="58"/>
                    </a:cubicBezTo>
                    <a:cubicBezTo>
                      <a:pt x="23" y="58"/>
                      <a:pt x="20" y="59"/>
                      <a:pt x="17" y="59"/>
                    </a:cubicBezTo>
                    <a:cubicBezTo>
                      <a:pt x="16" y="59"/>
                      <a:pt x="16" y="58"/>
                      <a:pt x="16" y="57"/>
                    </a:cubicBezTo>
                    <a:cubicBezTo>
                      <a:pt x="15" y="55"/>
                      <a:pt x="15" y="53"/>
                      <a:pt x="16" y="51"/>
                    </a:cubicBezTo>
                    <a:cubicBezTo>
                      <a:pt x="16" y="49"/>
                      <a:pt x="18" y="47"/>
                      <a:pt x="20" y="47"/>
                    </a:cubicBezTo>
                    <a:cubicBezTo>
                      <a:pt x="22" y="47"/>
                      <a:pt x="25" y="47"/>
                      <a:pt x="27" y="47"/>
                    </a:cubicBezTo>
                    <a:cubicBezTo>
                      <a:pt x="28" y="47"/>
                      <a:pt x="28" y="47"/>
                      <a:pt x="28" y="46"/>
                    </a:cubicBezTo>
                    <a:cubicBezTo>
                      <a:pt x="28" y="46"/>
                      <a:pt x="28" y="45"/>
                      <a:pt x="28" y="45"/>
                    </a:cubicBezTo>
                    <a:cubicBezTo>
                      <a:pt x="29" y="43"/>
                      <a:pt x="28" y="42"/>
                      <a:pt x="26" y="41"/>
                    </a:cubicBezTo>
                    <a:cubicBezTo>
                      <a:pt x="25" y="40"/>
                      <a:pt x="25" y="40"/>
                      <a:pt x="24" y="40"/>
                    </a:cubicBezTo>
                    <a:cubicBezTo>
                      <a:pt x="23" y="39"/>
                      <a:pt x="23" y="39"/>
                      <a:pt x="23" y="39"/>
                    </a:cubicBezTo>
                    <a:cubicBezTo>
                      <a:pt x="23" y="39"/>
                      <a:pt x="24" y="38"/>
                      <a:pt x="24" y="38"/>
                    </a:cubicBezTo>
                    <a:cubicBezTo>
                      <a:pt x="25" y="38"/>
                      <a:pt x="26" y="38"/>
                      <a:pt x="27" y="38"/>
                    </a:cubicBezTo>
                    <a:cubicBezTo>
                      <a:pt x="30" y="38"/>
                      <a:pt x="33" y="36"/>
                      <a:pt x="35" y="33"/>
                    </a:cubicBezTo>
                    <a:cubicBezTo>
                      <a:pt x="35" y="31"/>
                      <a:pt x="37" y="29"/>
                      <a:pt x="39" y="29"/>
                    </a:cubicBezTo>
                    <a:cubicBezTo>
                      <a:pt x="42" y="29"/>
                      <a:pt x="42" y="28"/>
                      <a:pt x="43" y="25"/>
                    </a:cubicBezTo>
                    <a:cubicBezTo>
                      <a:pt x="43" y="24"/>
                      <a:pt x="43" y="23"/>
                      <a:pt x="44" y="23"/>
                    </a:cubicBezTo>
                    <a:cubicBezTo>
                      <a:pt x="44" y="23"/>
                      <a:pt x="44" y="23"/>
                      <a:pt x="44" y="23"/>
                    </a:cubicBezTo>
                    <a:cubicBezTo>
                      <a:pt x="45" y="24"/>
                      <a:pt x="45" y="25"/>
                      <a:pt x="46" y="26"/>
                    </a:cubicBezTo>
                    <a:cubicBezTo>
                      <a:pt x="46" y="27"/>
                      <a:pt x="47" y="28"/>
                      <a:pt x="48" y="28"/>
                    </a:cubicBezTo>
                    <a:cubicBezTo>
                      <a:pt x="49" y="28"/>
                      <a:pt x="50" y="28"/>
                      <a:pt x="51" y="28"/>
                    </a:cubicBezTo>
                    <a:cubicBezTo>
                      <a:pt x="53" y="28"/>
                      <a:pt x="55" y="28"/>
                      <a:pt x="57" y="27"/>
                    </a:cubicBezTo>
                    <a:cubicBezTo>
                      <a:pt x="58" y="27"/>
                      <a:pt x="59" y="27"/>
                      <a:pt x="59" y="26"/>
                    </a:cubicBezTo>
                    <a:cubicBezTo>
                      <a:pt x="59" y="25"/>
                      <a:pt x="60" y="25"/>
                      <a:pt x="61" y="24"/>
                    </a:cubicBezTo>
                    <a:cubicBezTo>
                      <a:pt x="61" y="23"/>
                      <a:pt x="62" y="23"/>
                      <a:pt x="62" y="22"/>
                    </a:cubicBezTo>
                    <a:cubicBezTo>
                      <a:pt x="62" y="20"/>
                      <a:pt x="64" y="19"/>
                      <a:pt x="66" y="19"/>
                    </a:cubicBezTo>
                    <a:cubicBezTo>
                      <a:pt x="66" y="19"/>
                      <a:pt x="67" y="20"/>
                      <a:pt x="67" y="20"/>
                    </a:cubicBezTo>
                    <a:cubicBezTo>
                      <a:pt x="68" y="21"/>
                      <a:pt x="68" y="22"/>
                      <a:pt x="68" y="23"/>
                    </a:cubicBezTo>
                    <a:cubicBezTo>
                      <a:pt x="70" y="21"/>
                      <a:pt x="71" y="18"/>
                      <a:pt x="70" y="15"/>
                    </a:cubicBezTo>
                    <a:cubicBezTo>
                      <a:pt x="70" y="15"/>
                      <a:pt x="69" y="15"/>
                      <a:pt x="68" y="16"/>
                    </a:cubicBezTo>
                    <a:cubicBezTo>
                      <a:pt x="67" y="16"/>
                      <a:pt x="66" y="16"/>
                      <a:pt x="64" y="16"/>
                    </a:cubicBezTo>
                    <a:cubicBezTo>
                      <a:pt x="61" y="15"/>
                      <a:pt x="60" y="13"/>
                      <a:pt x="62" y="10"/>
                    </a:cubicBezTo>
                    <a:cubicBezTo>
                      <a:pt x="63" y="10"/>
                      <a:pt x="64" y="7"/>
                      <a:pt x="63" y="7"/>
                    </a:cubicBezTo>
                    <a:cubicBezTo>
                      <a:pt x="62" y="6"/>
                      <a:pt x="61" y="8"/>
                      <a:pt x="60" y="8"/>
                    </a:cubicBezTo>
                    <a:cubicBezTo>
                      <a:pt x="58" y="10"/>
                      <a:pt x="56" y="12"/>
                      <a:pt x="56" y="15"/>
                    </a:cubicBezTo>
                    <a:cubicBezTo>
                      <a:pt x="55" y="18"/>
                      <a:pt x="54" y="20"/>
                      <a:pt x="53" y="22"/>
                    </a:cubicBezTo>
                    <a:cubicBezTo>
                      <a:pt x="52" y="23"/>
                      <a:pt x="50" y="23"/>
                      <a:pt x="49" y="23"/>
                    </a:cubicBezTo>
                    <a:cubicBezTo>
                      <a:pt x="49" y="23"/>
                      <a:pt x="48" y="22"/>
                      <a:pt x="48" y="22"/>
                    </a:cubicBezTo>
                    <a:cubicBezTo>
                      <a:pt x="47" y="21"/>
                      <a:pt x="47" y="20"/>
                      <a:pt x="46" y="20"/>
                    </a:cubicBezTo>
                    <a:cubicBezTo>
                      <a:pt x="46" y="20"/>
                      <a:pt x="46" y="20"/>
                      <a:pt x="46" y="20"/>
                    </a:cubicBezTo>
                    <a:cubicBezTo>
                      <a:pt x="39" y="20"/>
                      <a:pt x="39" y="20"/>
                      <a:pt x="39" y="20"/>
                    </a:cubicBezTo>
                    <a:cubicBezTo>
                      <a:pt x="39" y="20"/>
                      <a:pt x="39" y="20"/>
                      <a:pt x="39" y="19"/>
                    </a:cubicBezTo>
                    <a:cubicBezTo>
                      <a:pt x="38" y="14"/>
                      <a:pt x="37" y="15"/>
                      <a:pt x="42" y="13"/>
                    </a:cubicBezTo>
                    <a:cubicBezTo>
                      <a:pt x="44" y="12"/>
                      <a:pt x="45" y="11"/>
                      <a:pt x="46" y="10"/>
                    </a:cubicBezTo>
                    <a:cubicBezTo>
                      <a:pt x="50" y="7"/>
                      <a:pt x="50" y="7"/>
                      <a:pt x="50" y="7"/>
                    </a:cubicBezTo>
                    <a:cubicBezTo>
                      <a:pt x="50" y="7"/>
                      <a:pt x="50" y="7"/>
                      <a:pt x="50" y="6"/>
                    </a:cubicBezTo>
                    <a:cubicBezTo>
                      <a:pt x="54" y="2"/>
                      <a:pt x="59" y="1"/>
                      <a:pt x="64" y="0"/>
                    </a:cubicBezTo>
                    <a:cubicBezTo>
                      <a:pt x="68" y="0"/>
                      <a:pt x="73" y="1"/>
                      <a:pt x="77" y="3"/>
                    </a:cubicBezTo>
                    <a:cubicBezTo>
                      <a:pt x="79" y="3"/>
                      <a:pt x="81" y="4"/>
                      <a:pt x="84" y="5"/>
                    </a:cubicBezTo>
                    <a:cubicBezTo>
                      <a:pt x="81" y="7"/>
                      <a:pt x="78" y="5"/>
                      <a:pt x="75" y="5"/>
                    </a:cubicBezTo>
                    <a:cubicBezTo>
                      <a:pt x="75" y="6"/>
                      <a:pt x="75" y="6"/>
                      <a:pt x="75" y="6"/>
                    </a:cubicBezTo>
                    <a:cubicBezTo>
                      <a:pt x="77" y="7"/>
                      <a:pt x="78" y="9"/>
                      <a:pt x="80" y="10"/>
                    </a:cubicBezTo>
                    <a:cubicBezTo>
                      <a:pt x="81" y="11"/>
                      <a:pt x="83" y="10"/>
                      <a:pt x="84" y="9"/>
                    </a:cubicBezTo>
                    <a:cubicBezTo>
                      <a:pt x="84" y="7"/>
                      <a:pt x="84" y="7"/>
                      <a:pt x="85" y="7"/>
                    </a:cubicBezTo>
                    <a:cubicBezTo>
                      <a:pt x="87" y="7"/>
                      <a:pt x="88" y="6"/>
                      <a:pt x="89" y="5"/>
                    </a:cubicBezTo>
                    <a:cubicBezTo>
                      <a:pt x="89" y="4"/>
                      <a:pt x="90" y="4"/>
                      <a:pt x="91" y="4"/>
                    </a:cubicBezTo>
                    <a:cubicBezTo>
                      <a:pt x="91" y="5"/>
                      <a:pt x="91" y="6"/>
                      <a:pt x="93" y="5"/>
                    </a:cubicBezTo>
                    <a:cubicBezTo>
                      <a:pt x="93" y="5"/>
                      <a:pt x="94" y="5"/>
                      <a:pt x="94" y="5"/>
                    </a:cubicBezTo>
                    <a:cubicBezTo>
                      <a:pt x="95" y="4"/>
                      <a:pt x="97" y="4"/>
                      <a:pt x="99" y="4"/>
                    </a:cubicBezTo>
                    <a:cubicBezTo>
                      <a:pt x="101" y="4"/>
                      <a:pt x="104" y="3"/>
                      <a:pt x="106" y="2"/>
                    </a:cubicBezTo>
                    <a:cubicBezTo>
                      <a:pt x="107" y="2"/>
                      <a:pt x="109" y="2"/>
                      <a:pt x="110" y="3"/>
                    </a:cubicBezTo>
                    <a:cubicBezTo>
                      <a:pt x="120" y="13"/>
                      <a:pt x="128" y="25"/>
                      <a:pt x="135" y="38"/>
                    </a:cubicBezTo>
                    <a:cubicBezTo>
                      <a:pt x="143" y="53"/>
                      <a:pt x="148" y="69"/>
                      <a:pt x="151" y="86"/>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12" name="ïṧlïďe"/>
              <p:cNvSpPr/>
              <p:nvPr/>
            </p:nvSpPr>
            <p:spPr bwMode="auto">
              <a:xfrm>
                <a:off x="5242744" y="2706624"/>
                <a:ext cx="497142" cy="1002400"/>
              </a:xfrm>
              <a:custGeom>
                <a:avLst/>
                <a:gdLst>
                  <a:gd name="T0" fmla="*/ 64 w 118"/>
                  <a:gd name="T1" fmla="*/ 37 h 238"/>
                  <a:gd name="T2" fmla="*/ 81 w 118"/>
                  <a:gd name="T3" fmla="*/ 21 h 238"/>
                  <a:gd name="T4" fmla="*/ 92 w 118"/>
                  <a:gd name="T5" fmla="*/ 23 h 238"/>
                  <a:gd name="T6" fmla="*/ 97 w 118"/>
                  <a:gd name="T7" fmla="*/ 35 h 238"/>
                  <a:gd name="T8" fmla="*/ 81 w 118"/>
                  <a:gd name="T9" fmla="*/ 41 h 238"/>
                  <a:gd name="T10" fmla="*/ 74 w 118"/>
                  <a:gd name="T11" fmla="*/ 45 h 238"/>
                  <a:gd name="T12" fmla="*/ 85 w 118"/>
                  <a:gd name="T13" fmla="*/ 49 h 238"/>
                  <a:gd name="T14" fmla="*/ 76 w 118"/>
                  <a:gd name="T15" fmla="*/ 49 h 238"/>
                  <a:gd name="T16" fmla="*/ 62 w 118"/>
                  <a:gd name="T17" fmla="*/ 60 h 238"/>
                  <a:gd name="T18" fmla="*/ 55 w 118"/>
                  <a:gd name="T19" fmla="*/ 64 h 238"/>
                  <a:gd name="T20" fmla="*/ 44 w 118"/>
                  <a:gd name="T21" fmla="*/ 82 h 238"/>
                  <a:gd name="T22" fmla="*/ 41 w 118"/>
                  <a:gd name="T23" fmla="*/ 86 h 238"/>
                  <a:gd name="T24" fmla="*/ 38 w 118"/>
                  <a:gd name="T25" fmla="*/ 78 h 238"/>
                  <a:gd name="T26" fmla="*/ 36 w 118"/>
                  <a:gd name="T27" fmla="*/ 79 h 238"/>
                  <a:gd name="T28" fmla="*/ 28 w 118"/>
                  <a:gd name="T29" fmla="*/ 82 h 238"/>
                  <a:gd name="T30" fmla="*/ 19 w 118"/>
                  <a:gd name="T31" fmla="*/ 82 h 238"/>
                  <a:gd name="T32" fmla="*/ 14 w 118"/>
                  <a:gd name="T33" fmla="*/ 93 h 238"/>
                  <a:gd name="T34" fmla="*/ 25 w 118"/>
                  <a:gd name="T35" fmla="*/ 97 h 238"/>
                  <a:gd name="T36" fmla="*/ 29 w 118"/>
                  <a:gd name="T37" fmla="*/ 98 h 238"/>
                  <a:gd name="T38" fmla="*/ 33 w 118"/>
                  <a:gd name="T39" fmla="*/ 106 h 238"/>
                  <a:gd name="T40" fmla="*/ 35 w 118"/>
                  <a:gd name="T41" fmla="*/ 114 h 238"/>
                  <a:gd name="T42" fmla="*/ 43 w 118"/>
                  <a:gd name="T43" fmla="*/ 117 h 238"/>
                  <a:gd name="T44" fmla="*/ 53 w 118"/>
                  <a:gd name="T45" fmla="*/ 113 h 238"/>
                  <a:gd name="T46" fmla="*/ 54 w 118"/>
                  <a:gd name="T47" fmla="*/ 117 h 238"/>
                  <a:gd name="T48" fmla="*/ 60 w 118"/>
                  <a:gd name="T49" fmla="*/ 113 h 238"/>
                  <a:gd name="T50" fmla="*/ 85 w 118"/>
                  <a:gd name="T51" fmla="*/ 124 h 238"/>
                  <a:gd name="T52" fmla="*/ 91 w 118"/>
                  <a:gd name="T53" fmla="*/ 134 h 238"/>
                  <a:gd name="T54" fmla="*/ 90 w 118"/>
                  <a:gd name="T55" fmla="*/ 136 h 238"/>
                  <a:gd name="T56" fmla="*/ 93 w 118"/>
                  <a:gd name="T57" fmla="*/ 137 h 238"/>
                  <a:gd name="T58" fmla="*/ 95 w 118"/>
                  <a:gd name="T59" fmla="*/ 138 h 238"/>
                  <a:gd name="T60" fmla="*/ 101 w 118"/>
                  <a:gd name="T61" fmla="*/ 138 h 238"/>
                  <a:gd name="T62" fmla="*/ 116 w 118"/>
                  <a:gd name="T63" fmla="*/ 143 h 238"/>
                  <a:gd name="T64" fmla="*/ 113 w 118"/>
                  <a:gd name="T65" fmla="*/ 158 h 238"/>
                  <a:gd name="T66" fmla="*/ 109 w 118"/>
                  <a:gd name="T67" fmla="*/ 175 h 238"/>
                  <a:gd name="T68" fmla="*/ 98 w 118"/>
                  <a:gd name="T69" fmla="*/ 182 h 238"/>
                  <a:gd name="T70" fmla="*/ 91 w 118"/>
                  <a:gd name="T71" fmla="*/ 197 h 238"/>
                  <a:gd name="T72" fmla="*/ 85 w 118"/>
                  <a:gd name="T73" fmla="*/ 206 h 238"/>
                  <a:gd name="T74" fmla="*/ 78 w 118"/>
                  <a:gd name="T75" fmla="*/ 218 h 238"/>
                  <a:gd name="T76" fmla="*/ 79 w 118"/>
                  <a:gd name="T77" fmla="*/ 231 h 238"/>
                  <a:gd name="T78" fmla="*/ 83 w 118"/>
                  <a:gd name="T79" fmla="*/ 237 h 238"/>
                  <a:gd name="T80" fmla="*/ 75 w 118"/>
                  <a:gd name="T81" fmla="*/ 233 h 238"/>
                  <a:gd name="T82" fmla="*/ 64 w 118"/>
                  <a:gd name="T83" fmla="*/ 213 h 238"/>
                  <a:gd name="T84" fmla="*/ 61 w 118"/>
                  <a:gd name="T85" fmla="*/ 191 h 238"/>
                  <a:gd name="T86" fmla="*/ 54 w 118"/>
                  <a:gd name="T87" fmla="*/ 167 h 238"/>
                  <a:gd name="T88" fmla="*/ 43 w 118"/>
                  <a:gd name="T89" fmla="*/ 152 h 238"/>
                  <a:gd name="T90" fmla="*/ 40 w 118"/>
                  <a:gd name="T91" fmla="*/ 142 h 238"/>
                  <a:gd name="T92" fmla="*/ 45 w 118"/>
                  <a:gd name="T93" fmla="*/ 127 h 238"/>
                  <a:gd name="T94" fmla="*/ 36 w 118"/>
                  <a:gd name="T95" fmla="*/ 120 h 238"/>
                  <a:gd name="T96" fmla="*/ 26 w 118"/>
                  <a:gd name="T97" fmla="*/ 111 h 238"/>
                  <a:gd name="T98" fmla="*/ 13 w 118"/>
                  <a:gd name="T99" fmla="*/ 106 h 238"/>
                  <a:gd name="T100" fmla="*/ 6 w 118"/>
                  <a:gd name="T101" fmla="*/ 67 h 238"/>
                  <a:gd name="T102" fmla="*/ 37 w 118"/>
                  <a:gd name="T103" fmla="*/ 14 h 238"/>
                  <a:gd name="T104" fmla="*/ 58 w 118"/>
                  <a:gd name="T105" fmla="*/ 11 h 238"/>
                  <a:gd name="T106" fmla="*/ 67 w 118"/>
                  <a:gd name="T107" fmla="*/ 1 h 238"/>
                  <a:gd name="T108" fmla="*/ 67 w 118"/>
                  <a:gd name="T109" fmla="*/ 6 h 238"/>
                  <a:gd name="T110" fmla="*/ 79 w 118"/>
                  <a:gd name="T111" fmla="*/ 9 h 238"/>
                  <a:gd name="T112" fmla="*/ 65 w 118"/>
                  <a:gd name="T113" fmla="*/ 15 h 238"/>
                  <a:gd name="T114" fmla="*/ 50 w 118"/>
                  <a:gd name="T115" fmla="*/ 28 h 238"/>
                  <a:gd name="T116" fmla="*/ 57 w 118"/>
                  <a:gd name="T117" fmla="*/ 32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18" h="238">
                    <a:moveTo>
                      <a:pt x="61" y="33"/>
                    </a:moveTo>
                    <a:cubicBezTo>
                      <a:pt x="60" y="39"/>
                      <a:pt x="60" y="39"/>
                      <a:pt x="60" y="39"/>
                    </a:cubicBezTo>
                    <a:cubicBezTo>
                      <a:pt x="62" y="39"/>
                      <a:pt x="63" y="39"/>
                      <a:pt x="64" y="37"/>
                    </a:cubicBezTo>
                    <a:cubicBezTo>
                      <a:pt x="67" y="34"/>
                      <a:pt x="69" y="30"/>
                      <a:pt x="72" y="26"/>
                    </a:cubicBezTo>
                    <a:cubicBezTo>
                      <a:pt x="72" y="26"/>
                      <a:pt x="73" y="25"/>
                      <a:pt x="73" y="25"/>
                    </a:cubicBezTo>
                    <a:cubicBezTo>
                      <a:pt x="75" y="22"/>
                      <a:pt x="78" y="20"/>
                      <a:pt x="81" y="21"/>
                    </a:cubicBezTo>
                    <a:cubicBezTo>
                      <a:pt x="83" y="21"/>
                      <a:pt x="84" y="22"/>
                      <a:pt x="84" y="24"/>
                    </a:cubicBezTo>
                    <a:cubicBezTo>
                      <a:pt x="84" y="24"/>
                      <a:pt x="85" y="25"/>
                      <a:pt x="86" y="25"/>
                    </a:cubicBezTo>
                    <a:cubicBezTo>
                      <a:pt x="88" y="25"/>
                      <a:pt x="90" y="24"/>
                      <a:pt x="92" y="23"/>
                    </a:cubicBezTo>
                    <a:cubicBezTo>
                      <a:pt x="93" y="23"/>
                      <a:pt x="93" y="24"/>
                      <a:pt x="93" y="24"/>
                    </a:cubicBezTo>
                    <a:cubicBezTo>
                      <a:pt x="93" y="25"/>
                      <a:pt x="93" y="25"/>
                      <a:pt x="93" y="26"/>
                    </a:cubicBezTo>
                    <a:cubicBezTo>
                      <a:pt x="92" y="29"/>
                      <a:pt x="94" y="33"/>
                      <a:pt x="97" y="35"/>
                    </a:cubicBezTo>
                    <a:cubicBezTo>
                      <a:pt x="98" y="35"/>
                      <a:pt x="98" y="35"/>
                      <a:pt x="98" y="35"/>
                    </a:cubicBezTo>
                    <a:cubicBezTo>
                      <a:pt x="95" y="38"/>
                      <a:pt x="92" y="39"/>
                      <a:pt x="88" y="39"/>
                    </a:cubicBezTo>
                    <a:cubicBezTo>
                      <a:pt x="86" y="39"/>
                      <a:pt x="83" y="40"/>
                      <a:pt x="81" y="41"/>
                    </a:cubicBezTo>
                    <a:cubicBezTo>
                      <a:pt x="79" y="42"/>
                      <a:pt x="77" y="43"/>
                      <a:pt x="75" y="43"/>
                    </a:cubicBezTo>
                    <a:cubicBezTo>
                      <a:pt x="75" y="44"/>
                      <a:pt x="74" y="44"/>
                      <a:pt x="73" y="45"/>
                    </a:cubicBezTo>
                    <a:cubicBezTo>
                      <a:pt x="74" y="45"/>
                      <a:pt x="74" y="45"/>
                      <a:pt x="74" y="45"/>
                    </a:cubicBezTo>
                    <a:cubicBezTo>
                      <a:pt x="81" y="45"/>
                      <a:pt x="81" y="45"/>
                      <a:pt x="81" y="45"/>
                    </a:cubicBezTo>
                    <a:cubicBezTo>
                      <a:pt x="81" y="47"/>
                      <a:pt x="81" y="48"/>
                      <a:pt x="83" y="48"/>
                    </a:cubicBezTo>
                    <a:cubicBezTo>
                      <a:pt x="84" y="48"/>
                      <a:pt x="84" y="49"/>
                      <a:pt x="85" y="49"/>
                    </a:cubicBezTo>
                    <a:cubicBezTo>
                      <a:pt x="82" y="50"/>
                      <a:pt x="80" y="53"/>
                      <a:pt x="76" y="53"/>
                    </a:cubicBezTo>
                    <a:cubicBezTo>
                      <a:pt x="79" y="50"/>
                      <a:pt x="79" y="50"/>
                      <a:pt x="79" y="50"/>
                    </a:cubicBezTo>
                    <a:cubicBezTo>
                      <a:pt x="78" y="48"/>
                      <a:pt x="78" y="48"/>
                      <a:pt x="76" y="49"/>
                    </a:cubicBezTo>
                    <a:cubicBezTo>
                      <a:pt x="74" y="50"/>
                      <a:pt x="72" y="52"/>
                      <a:pt x="70" y="53"/>
                    </a:cubicBezTo>
                    <a:cubicBezTo>
                      <a:pt x="70" y="54"/>
                      <a:pt x="69" y="54"/>
                      <a:pt x="69" y="54"/>
                    </a:cubicBezTo>
                    <a:cubicBezTo>
                      <a:pt x="66" y="55"/>
                      <a:pt x="64" y="57"/>
                      <a:pt x="62" y="60"/>
                    </a:cubicBezTo>
                    <a:cubicBezTo>
                      <a:pt x="61" y="61"/>
                      <a:pt x="60" y="62"/>
                      <a:pt x="58" y="62"/>
                    </a:cubicBezTo>
                    <a:cubicBezTo>
                      <a:pt x="57" y="62"/>
                      <a:pt x="57" y="62"/>
                      <a:pt x="56" y="63"/>
                    </a:cubicBezTo>
                    <a:cubicBezTo>
                      <a:pt x="56" y="63"/>
                      <a:pt x="55" y="64"/>
                      <a:pt x="55" y="64"/>
                    </a:cubicBezTo>
                    <a:cubicBezTo>
                      <a:pt x="56" y="67"/>
                      <a:pt x="54" y="70"/>
                      <a:pt x="51" y="71"/>
                    </a:cubicBezTo>
                    <a:cubicBezTo>
                      <a:pt x="49" y="72"/>
                      <a:pt x="47" y="73"/>
                      <a:pt x="45" y="75"/>
                    </a:cubicBezTo>
                    <a:cubicBezTo>
                      <a:pt x="43" y="77"/>
                      <a:pt x="43" y="79"/>
                      <a:pt x="44" y="82"/>
                    </a:cubicBezTo>
                    <a:cubicBezTo>
                      <a:pt x="45" y="83"/>
                      <a:pt x="45" y="85"/>
                      <a:pt x="44" y="87"/>
                    </a:cubicBezTo>
                    <a:cubicBezTo>
                      <a:pt x="44" y="87"/>
                      <a:pt x="43" y="87"/>
                      <a:pt x="42" y="87"/>
                    </a:cubicBezTo>
                    <a:cubicBezTo>
                      <a:pt x="42" y="87"/>
                      <a:pt x="41" y="87"/>
                      <a:pt x="41" y="86"/>
                    </a:cubicBezTo>
                    <a:cubicBezTo>
                      <a:pt x="41" y="84"/>
                      <a:pt x="40" y="82"/>
                      <a:pt x="40" y="80"/>
                    </a:cubicBezTo>
                    <a:cubicBezTo>
                      <a:pt x="40" y="80"/>
                      <a:pt x="39" y="79"/>
                      <a:pt x="39" y="78"/>
                    </a:cubicBezTo>
                    <a:cubicBezTo>
                      <a:pt x="38" y="78"/>
                      <a:pt x="38" y="78"/>
                      <a:pt x="38" y="78"/>
                    </a:cubicBezTo>
                    <a:cubicBezTo>
                      <a:pt x="38" y="81"/>
                      <a:pt x="38" y="81"/>
                      <a:pt x="38" y="81"/>
                    </a:cubicBezTo>
                    <a:cubicBezTo>
                      <a:pt x="38" y="81"/>
                      <a:pt x="38" y="81"/>
                      <a:pt x="38" y="81"/>
                    </a:cubicBezTo>
                    <a:cubicBezTo>
                      <a:pt x="37" y="80"/>
                      <a:pt x="37" y="80"/>
                      <a:pt x="36" y="79"/>
                    </a:cubicBezTo>
                    <a:cubicBezTo>
                      <a:pt x="36" y="79"/>
                      <a:pt x="35" y="78"/>
                      <a:pt x="34" y="78"/>
                    </a:cubicBezTo>
                    <a:cubicBezTo>
                      <a:pt x="33" y="77"/>
                      <a:pt x="32" y="77"/>
                      <a:pt x="31" y="78"/>
                    </a:cubicBezTo>
                    <a:cubicBezTo>
                      <a:pt x="30" y="80"/>
                      <a:pt x="29" y="81"/>
                      <a:pt x="28" y="82"/>
                    </a:cubicBezTo>
                    <a:cubicBezTo>
                      <a:pt x="27" y="81"/>
                      <a:pt x="26" y="80"/>
                      <a:pt x="25" y="79"/>
                    </a:cubicBezTo>
                    <a:cubicBezTo>
                      <a:pt x="25" y="79"/>
                      <a:pt x="25" y="79"/>
                      <a:pt x="24" y="79"/>
                    </a:cubicBezTo>
                    <a:cubicBezTo>
                      <a:pt x="22" y="79"/>
                      <a:pt x="20" y="80"/>
                      <a:pt x="19" y="82"/>
                    </a:cubicBezTo>
                    <a:cubicBezTo>
                      <a:pt x="18" y="83"/>
                      <a:pt x="16" y="85"/>
                      <a:pt x="15" y="86"/>
                    </a:cubicBezTo>
                    <a:cubicBezTo>
                      <a:pt x="13" y="87"/>
                      <a:pt x="13" y="89"/>
                      <a:pt x="14" y="91"/>
                    </a:cubicBezTo>
                    <a:cubicBezTo>
                      <a:pt x="14" y="91"/>
                      <a:pt x="14" y="92"/>
                      <a:pt x="14" y="93"/>
                    </a:cubicBezTo>
                    <a:cubicBezTo>
                      <a:pt x="13" y="96"/>
                      <a:pt x="15" y="100"/>
                      <a:pt x="19" y="101"/>
                    </a:cubicBezTo>
                    <a:cubicBezTo>
                      <a:pt x="21" y="102"/>
                      <a:pt x="23" y="101"/>
                      <a:pt x="24" y="99"/>
                    </a:cubicBezTo>
                    <a:cubicBezTo>
                      <a:pt x="25" y="98"/>
                      <a:pt x="25" y="97"/>
                      <a:pt x="25" y="97"/>
                    </a:cubicBezTo>
                    <a:cubicBezTo>
                      <a:pt x="26" y="96"/>
                      <a:pt x="27" y="95"/>
                      <a:pt x="28" y="95"/>
                    </a:cubicBezTo>
                    <a:cubicBezTo>
                      <a:pt x="28" y="95"/>
                      <a:pt x="28" y="95"/>
                      <a:pt x="28" y="95"/>
                    </a:cubicBezTo>
                    <a:cubicBezTo>
                      <a:pt x="29" y="96"/>
                      <a:pt x="29" y="97"/>
                      <a:pt x="29" y="98"/>
                    </a:cubicBezTo>
                    <a:cubicBezTo>
                      <a:pt x="29" y="99"/>
                      <a:pt x="28" y="101"/>
                      <a:pt x="28" y="102"/>
                    </a:cubicBezTo>
                    <a:cubicBezTo>
                      <a:pt x="27" y="104"/>
                      <a:pt x="28" y="105"/>
                      <a:pt x="29" y="105"/>
                    </a:cubicBezTo>
                    <a:cubicBezTo>
                      <a:pt x="31" y="105"/>
                      <a:pt x="32" y="105"/>
                      <a:pt x="33" y="106"/>
                    </a:cubicBezTo>
                    <a:cubicBezTo>
                      <a:pt x="34" y="106"/>
                      <a:pt x="35" y="107"/>
                      <a:pt x="35" y="108"/>
                    </a:cubicBezTo>
                    <a:cubicBezTo>
                      <a:pt x="36" y="108"/>
                      <a:pt x="35" y="108"/>
                      <a:pt x="35" y="108"/>
                    </a:cubicBezTo>
                    <a:cubicBezTo>
                      <a:pt x="35" y="110"/>
                      <a:pt x="35" y="112"/>
                      <a:pt x="35" y="114"/>
                    </a:cubicBezTo>
                    <a:cubicBezTo>
                      <a:pt x="36" y="115"/>
                      <a:pt x="36" y="116"/>
                      <a:pt x="37" y="117"/>
                    </a:cubicBezTo>
                    <a:cubicBezTo>
                      <a:pt x="38" y="117"/>
                      <a:pt x="39" y="117"/>
                      <a:pt x="39" y="117"/>
                    </a:cubicBezTo>
                    <a:cubicBezTo>
                      <a:pt x="40" y="116"/>
                      <a:pt x="42" y="116"/>
                      <a:pt x="43" y="117"/>
                    </a:cubicBezTo>
                    <a:cubicBezTo>
                      <a:pt x="45" y="117"/>
                      <a:pt x="45" y="117"/>
                      <a:pt x="45" y="117"/>
                    </a:cubicBezTo>
                    <a:cubicBezTo>
                      <a:pt x="47" y="118"/>
                      <a:pt x="48" y="117"/>
                      <a:pt x="49" y="116"/>
                    </a:cubicBezTo>
                    <a:cubicBezTo>
                      <a:pt x="50" y="115"/>
                      <a:pt x="51" y="114"/>
                      <a:pt x="53" y="113"/>
                    </a:cubicBezTo>
                    <a:cubicBezTo>
                      <a:pt x="53" y="113"/>
                      <a:pt x="53" y="113"/>
                      <a:pt x="54" y="113"/>
                    </a:cubicBezTo>
                    <a:cubicBezTo>
                      <a:pt x="54" y="114"/>
                      <a:pt x="54" y="114"/>
                      <a:pt x="54" y="115"/>
                    </a:cubicBezTo>
                    <a:cubicBezTo>
                      <a:pt x="53" y="116"/>
                      <a:pt x="53" y="116"/>
                      <a:pt x="54" y="117"/>
                    </a:cubicBezTo>
                    <a:cubicBezTo>
                      <a:pt x="57" y="118"/>
                      <a:pt x="57" y="118"/>
                      <a:pt x="57" y="118"/>
                    </a:cubicBezTo>
                    <a:cubicBezTo>
                      <a:pt x="55" y="115"/>
                      <a:pt x="58" y="114"/>
                      <a:pt x="59" y="112"/>
                    </a:cubicBezTo>
                    <a:cubicBezTo>
                      <a:pt x="59" y="113"/>
                      <a:pt x="59" y="113"/>
                      <a:pt x="60" y="113"/>
                    </a:cubicBezTo>
                    <a:cubicBezTo>
                      <a:pt x="61" y="115"/>
                      <a:pt x="64" y="116"/>
                      <a:pt x="66" y="116"/>
                    </a:cubicBezTo>
                    <a:cubicBezTo>
                      <a:pt x="69" y="115"/>
                      <a:pt x="72" y="117"/>
                      <a:pt x="74" y="119"/>
                    </a:cubicBezTo>
                    <a:cubicBezTo>
                      <a:pt x="77" y="121"/>
                      <a:pt x="81" y="123"/>
                      <a:pt x="85" y="124"/>
                    </a:cubicBezTo>
                    <a:cubicBezTo>
                      <a:pt x="86" y="124"/>
                      <a:pt x="88" y="125"/>
                      <a:pt x="89" y="127"/>
                    </a:cubicBezTo>
                    <a:cubicBezTo>
                      <a:pt x="89" y="128"/>
                      <a:pt x="90" y="129"/>
                      <a:pt x="91" y="130"/>
                    </a:cubicBezTo>
                    <a:cubicBezTo>
                      <a:pt x="92" y="131"/>
                      <a:pt x="92" y="133"/>
                      <a:pt x="91" y="134"/>
                    </a:cubicBezTo>
                    <a:cubicBezTo>
                      <a:pt x="91" y="134"/>
                      <a:pt x="90" y="134"/>
                      <a:pt x="90" y="134"/>
                    </a:cubicBezTo>
                    <a:cubicBezTo>
                      <a:pt x="88" y="135"/>
                      <a:pt x="88" y="135"/>
                      <a:pt x="88" y="135"/>
                    </a:cubicBezTo>
                    <a:cubicBezTo>
                      <a:pt x="89" y="136"/>
                      <a:pt x="89" y="136"/>
                      <a:pt x="90" y="136"/>
                    </a:cubicBezTo>
                    <a:cubicBezTo>
                      <a:pt x="91" y="136"/>
                      <a:pt x="91" y="135"/>
                      <a:pt x="92" y="135"/>
                    </a:cubicBezTo>
                    <a:cubicBezTo>
                      <a:pt x="93" y="135"/>
                      <a:pt x="93" y="135"/>
                      <a:pt x="94" y="136"/>
                    </a:cubicBezTo>
                    <a:cubicBezTo>
                      <a:pt x="94" y="136"/>
                      <a:pt x="93" y="137"/>
                      <a:pt x="93" y="137"/>
                    </a:cubicBezTo>
                    <a:cubicBezTo>
                      <a:pt x="93" y="137"/>
                      <a:pt x="93" y="138"/>
                      <a:pt x="93" y="138"/>
                    </a:cubicBezTo>
                    <a:cubicBezTo>
                      <a:pt x="94" y="138"/>
                      <a:pt x="94" y="138"/>
                      <a:pt x="94" y="138"/>
                    </a:cubicBezTo>
                    <a:cubicBezTo>
                      <a:pt x="95" y="138"/>
                      <a:pt x="95" y="138"/>
                      <a:pt x="95" y="138"/>
                    </a:cubicBezTo>
                    <a:cubicBezTo>
                      <a:pt x="96" y="136"/>
                      <a:pt x="99" y="136"/>
                      <a:pt x="100" y="137"/>
                    </a:cubicBezTo>
                    <a:cubicBezTo>
                      <a:pt x="100" y="137"/>
                      <a:pt x="100" y="138"/>
                      <a:pt x="100" y="138"/>
                    </a:cubicBezTo>
                    <a:cubicBezTo>
                      <a:pt x="100" y="138"/>
                      <a:pt x="101" y="138"/>
                      <a:pt x="101" y="138"/>
                    </a:cubicBezTo>
                    <a:cubicBezTo>
                      <a:pt x="101" y="141"/>
                      <a:pt x="103" y="140"/>
                      <a:pt x="104" y="139"/>
                    </a:cubicBezTo>
                    <a:cubicBezTo>
                      <a:pt x="105" y="139"/>
                      <a:pt x="106" y="139"/>
                      <a:pt x="108" y="139"/>
                    </a:cubicBezTo>
                    <a:cubicBezTo>
                      <a:pt x="110" y="141"/>
                      <a:pt x="113" y="142"/>
                      <a:pt x="116" y="143"/>
                    </a:cubicBezTo>
                    <a:cubicBezTo>
                      <a:pt x="117" y="143"/>
                      <a:pt x="118" y="144"/>
                      <a:pt x="118" y="145"/>
                    </a:cubicBezTo>
                    <a:cubicBezTo>
                      <a:pt x="118" y="149"/>
                      <a:pt x="117" y="154"/>
                      <a:pt x="114" y="157"/>
                    </a:cubicBezTo>
                    <a:cubicBezTo>
                      <a:pt x="114" y="157"/>
                      <a:pt x="113" y="158"/>
                      <a:pt x="113" y="158"/>
                    </a:cubicBezTo>
                    <a:cubicBezTo>
                      <a:pt x="112" y="158"/>
                      <a:pt x="111" y="159"/>
                      <a:pt x="111" y="161"/>
                    </a:cubicBezTo>
                    <a:cubicBezTo>
                      <a:pt x="111" y="164"/>
                      <a:pt x="111" y="167"/>
                      <a:pt x="111" y="169"/>
                    </a:cubicBezTo>
                    <a:cubicBezTo>
                      <a:pt x="111" y="171"/>
                      <a:pt x="110" y="173"/>
                      <a:pt x="109" y="175"/>
                    </a:cubicBezTo>
                    <a:cubicBezTo>
                      <a:pt x="108" y="176"/>
                      <a:pt x="108" y="177"/>
                      <a:pt x="106" y="177"/>
                    </a:cubicBezTo>
                    <a:cubicBezTo>
                      <a:pt x="105" y="177"/>
                      <a:pt x="103" y="178"/>
                      <a:pt x="103" y="179"/>
                    </a:cubicBezTo>
                    <a:cubicBezTo>
                      <a:pt x="101" y="180"/>
                      <a:pt x="99" y="181"/>
                      <a:pt x="98" y="182"/>
                    </a:cubicBezTo>
                    <a:cubicBezTo>
                      <a:pt x="97" y="183"/>
                      <a:pt x="97" y="185"/>
                      <a:pt x="97" y="186"/>
                    </a:cubicBezTo>
                    <a:cubicBezTo>
                      <a:pt x="96" y="189"/>
                      <a:pt x="96" y="191"/>
                      <a:pt x="95" y="194"/>
                    </a:cubicBezTo>
                    <a:cubicBezTo>
                      <a:pt x="94" y="195"/>
                      <a:pt x="92" y="196"/>
                      <a:pt x="91" y="197"/>
                    </a:cubicBezTo>
                    <a:cubicBezTo>
                      <a:pt x="90" y="200"/>
                      <a:pt x="86" y="200"/>
                      <a:pt x="84" y="199"/>
                    </a:cubicBezTo>
                    <a:cubicBezTo>
                      <a:pt x="83" y="201"/>
                      <a:pt x="85" y="202"/>
                      <a:pt x="85" y="203"/>
                    </a:cubicBezTo>
                    <a:cubicBezTo>
                      <a:pt x="86" y="205"/>
                      <a:pt x="86" y="205"/>
                      <a:pt x="85" y="206"/>
                    </a:cubicBezTo>
                    <a:cubicBezTo>
                      <a:pt x="83" y="207"/>
                      <a:pt x="81" y="209"/>
                      <a:pt x="80" y="210"/>
                    </a:cubicBezTo>
                    <a:cubicBezTo>
                      <a:pt x="79" y="211"/>
                      <a:pt x="78" y="212"/>
                      <a:pt x="79" y="214"/>
                    </a:cubicBezTo>
                    <a:cubicBezTo>
                      <a:pt x="79" y="215"/>
                      <a:pt x="79" y="217"/>
                      <a:pt x="78" y="218"/>
                    </a:cubicBezTo>
                    <a:cubicBezTo>
                      <a:pt x="78" y="219"/>
                      <a:pt x="78" y="219"/>
                      <a:pt x="78" y="220"/>
                    </a:cubicBezTo>
                    <a:cubicBezTo>
                      <a:pt x="78" y="221"/>
                      <a:pt x="79" y="223"/>
                      <a:pt x="79" y="224"/>
                    </a:cubicBezTo>
                    <a:cubicBezTo>
                      <a:pt x="79" y="226"/>
                      <a:pt x="79" y="228"/>
                      <a:pt x="79" y="231"/>
                    </a:cubicBezTo>
                    <a:cubicBezTo>
                      <a:pt x="79" y="231"/>
                      <a:pt x="80" y="232"/>
                      <a:pt x="81" y="232"/>
                    </a:cubicBezTo>
                    <a:cubicBezTo>
                      <a:pt x="81" y="232"/>
                      <a:pt x="82" y="233"/>
                      <a:pt x="82" y="233"/>
                    </a:cubicBezTo>
                    <a:cubicBezTo>
                      <a:pt x="82" y="234"/>
                      <a:pt x="83" y="236"/>
                      <a:pt x="83" y="237"/>
                    </a:cubicBezTo>
                    <a:cubicBezTo>
                      <a:pt x="82" y="238"/>
                      <a:pt x="80" y="238"/>
                      <a:pt x="79" y="236"/>
                    </a:cubicBezTo>
                    <a:cubicBezTo>
                      <a:pt x="79" y="236"/>
                      <a:pt x="79" y="236"/>
                      <a:pt x="79" y="236"/>
                    </a:cubicBezTo>
                    <a:cubicBezTo>
                      <a:pt x="78" y="235"/>
                      <a:pt x="77" y="234"/>
                      <a:pt x="75" y="233"/>
                    </a:cubicBezTo>
                    <a:cubicBezTo>
                      <a:pt x="72" y="232"/>
                      <a:pt x="70" y="230"/>
                      <a:pt x="69" y="227"/>
                    </a:cubicBezTo>
                    <a:cubicBezTo>
                      <a:pt x="67" y="225"/>
                      <a:pt x="66" y="222"/>
                      <a:pt x="67" y="218"/>
                    </a:cubicBezTo>
                    <a:cubicBezTo>
                      <a:pt x="67" y="216"/>
                      <a:pt x="66" y="214"/>
                      <a:pt x="64" y="213"/>
                    </a:cubicBezTo>
                    <a:cubicBezTo>
                      <a:pt x="63" y="213"/>
                      <a:pt x="63" y="212"/>
                      <a:pt x="63" y="212"/>
                    </a:cubicBezTo>
                    <a:cubicBezTo>
                      <a:pt x="63" y="210"/>
                      <a:pt x="63" y="207"/>
                      <a:pt x="62" y="205"/>
                    </a:cubicBezTo>
                    <a:cubicBezTo>
                      <a:pt x="62" y="200"/>
                      <a:pt x="61" y="196"/>
                      <a:pt x="61" y="191"/>
                    </a:cubicBezTo>
                    <a:cubicBezTo>
                      <a:pt x="61" y="188"/>
                      <a:pt x="61" y="184"/>
                      <a:pt x="61" y="181"/>
                    </a:cubicBezTo>
                    <a:cubicBezTo>
                      <a:pt x="61" y="179"/>
                      <a:pt x="61" y="178"/>
                      <a:pt x="61" y="176"/>
                    </a:cubicBezTo>
                    <a:cubicBezTo>
                      <a:pt x="61" y="172"/>
                      <a:pt x="58" y="168"/>
                      <a:pt x="54" y="167"/>
                    </a:cubicBezTo>
                    <a:cubicBezTo>
                      <a:pt x="52" y="167"/>
                      <a:pt x="50" y="165"/>
                      <a:pt x="50" y="163"/>
                    </a:cubicBezTo>
                    <a:cubicBezTo>
                      <a:pt x="50" y="161"/>
                      <a:pt x="49" y="159"/>
                      <a:pt x="48" y="158"/>
                    </a:cubicBezTo>
                    <a:cubicBezTo>
                      <a:pt x="45" y="157"/>
                      <a:pt x="44" y="155"/>
                      <a:pt x="43" y="152"/>
                    </a:cubicBezTo>
                    <a:cubicBezTo>
                      <a:pt x="42" y="151"/>
                      <a:pt x="42" y="151"/>
                      <a:pt x="41" y="150"/>
                    </a:cubicBezTo>
                    <a:cubicBezTo>
                      <a:pt x="40" y="149"/>
                      <a:pt x="39" y="147"/>
                      <a:pt x="40" y="145"/>
                    </a:cubicBezTo>
                    <a:cubicBezTo>
                      <a:pt x="40" y="144"/>
                      <a:pt x="40" y="143"/>
                      <a:pt x="40" y="142"/>
                    </a:cubicBezTo>
                    <a:cubicBezTo>
                      <a:pt x="39" y="141"/>
                      <a:pt x="39" y="140"/>
                      <a:pt x="39" y="140"/>
                    </a:cubicBezTo>
                    <a:cubicBezTo>
                      <a:pt x="40" y="137"/>
                      <a:pt x="41" y="135"/>
                      <a:pt x="42" y="133"/>
                    </a:cubicBezTo>
                    <a:cubicBezTo>
                      <a:pt x="43" y="131"/>
                      <a:pt x="44" y="129"/>
                      <a:pt x="45" y="127"/>
                    </a:cubicBezTo>
                    <a:cubicBezTo>
                      <a:pt x="46" y="124"/>
                      <a:pt x="45" y="121"/>
                      <a:pt x="43" y="120"/>
                    </a:cubicBezTo>
                    <a:cubicBezTo>
                      <a:pt x="42" y="120"/>
                      <a:pt x="42" y="120"/>
                      <a:pt x="41" y="120"/>
                    </a:cubicBezTo>
                    <a:cubicBezTo>
                      <a:pt x="39" y="121"/>
                      <a:pt x="37" y="121"/>
                      <a:pt x="36" y="120"/>
                    </a:cubicBezTo>
                    <a:cubicBezTo>
                      <a:pt x="33" y="118"/>
                      <a:pt x="31" y="115"/>
                      <a:pt x="29" y="112"/>
                    </a:cubicBezTo>
                    <a:cubicBezTo>
                      <a:pt x="29" y="112"/>
                      <a:pt x="29" y="111"/>
                      <a:pt x="28" y="111"/>
                    </a:cubicBezTo>
                    <a:cubicBezTo>
                      <a:pt x="27" y="111"/>
                      <a:pt x="27" y="111"/>
                      <a:pt x="26" y="111"/>
                    </a:cubicBezTo>
                    <a:cubicBezTo>
                      <a:pt x="24" y="111"/>
                      <a:pt x="22" y="110"/>
                      <a:pt x="21" y="108"/>
                    </a:cubicBezTo>
                    <a:cubicBezTo>
                      <a:pt x="19" y="106"/>
                      <a:pt x="17" y="106"/>
                      <a:pt x="14" y="106"/>
                    </a:cubicBezTo>
                    <a:cubicBezTo>
                      <a:pt x="14" y="106"/>
                      <a:pt x="14" y="106"/>
                      <a:pt x="13" y="106"/>
                    </a:cubicBezTo>
                    <a:cubicBezTo>
                      <a:pt x="9" y="105"/>
                      <a:pt x="5" y="102"/>
                      <a:pt x="1" y="99"/>
                    </a:cubicBezTo>
                    <a:cubicBezTo>
                      <a:pt x="0" y="97"/>
                      <a:pt x="0" y="96"/>
                      <a:pt x="0" y="94"/>
                    </a:cubicBezTo>
                    <a:cubicBezTo>
                      <a:pt x="1" y="85"/>
                      <a:pt x="3" y="75"/>
                      <a:pt x="6" y="67"/>
                    </a:cubicBezTo>
                    <a:cubicBezTo>
                      <a:pt x="11" y="53"/>
                      <a:pt x="17" y="40"/>
                      <a:pt x="26" y="28"/>
                    </a:cubicBezTo>
                    <a:cubicBezTo>
                      <a:pt x="29" y="23"/>
                      <a:pt x="32" y="19"/>
                      <a:pt x="36" y="15"/>
                    </a:cubicBezTo>
                    <a:cubicBezTo>
                      <a:pt x="36" y="14"/>
                      <a:pt x="37" y="14"/>
                      <a:pt x="37" y="14"/>
                    </a:cubicBezTo>
                    <a:cubicBezTo>
                      <a:pt x="39" y="15"/>
                      <a:pt x="40" y="15"/>
                      <a:pt x="41" y="15"/>
                    </a:cubicBezTo>
                    <a:cubicBezTo>
                      <a:pt x="44" y="15"/>
                      <a:pt x="46" y="15"/>
                      <a:pt x="49" y="14"/>
                    </a:cubicBezTo>
                    <a:cubicBezTo>
                      <a:pt x="52" y="13"/>
                      <a:pt x="55" y="12"/>
                      <a:pt x="58" y="11"/>
                    </a:cubicBezTo>
                    <a:cubicBezTo>
                      <a:pt x="61" y="10"/>
                      <a:pt x="62" y="8"/>
                      <a:pt x="63" y="5"/>
                    </a:cubicBezTo>
                    <a:cubicBezTo>
                      <a:pt x="63" y="4"/>
                      <a:pt x="63" y="4"/>
                      <a:pt x="63" y="3"/>
                    </a:cubicBezTo>
                    <a:cubicBezTo>
                      <a:pt x="64" y="0"/>
                      <a:pt x="64" y="0"/>
                      <a:pt x="67" y="1"/>
                    </a:cubicBezTo>
                    <a:cubicBezTo>
                      <a:pt x="72" y="2"/>
                      <a:pt x="72" y="2"/>
                      <a:pt x="72" y="2"/>
                    </a:cubicBezTo>
                    <a:cubicBezTo>
                      <a:pt x="71" y="3"/>
                      <a:pt x="69" y="3"/>
                      <a:pt x="68" y="4"/>
                    </a:cubicBezTo>
                    <a:cubicBezTo>
                      <a:pt x="67" y="4"/>
                      <a:pt x="67" y="5"/>
                      <a:pt x="67" y="6"/>
                    </a:cubicBezTo>
                    <a:cubicBezTo>
                      <a:pt x="68" y="6"/>
                      <a:pt x="69" y="8"/>
                      <a:pt x="70" y="10"/>
                    </a:cubicBezTo>
                    <a:cubicBezTo>
                      <a:pt x="71" y="10"/>
                      <a:pt x="71" y="10"/>
                      <a:pt x="72" y="10"/>
                    </a:cubicBezTo>
                    <a:cubicBezTo>
                      <a:pt x="74" y="9"/>
                      <a:pt x="77" y="9"/>
                      <a:pt x="79" y="9"/>
                    </a:cubicBezTo>
                    <a:cubicBezTo>
                      <a:pt x="78" y="10"/>
                      <a:pt x="78" y="11"/>
                      <a:pt x="77" y="12"/>
                    </a:cubicBezTo>
                    <a:cubicBezTo>
                      <a:pt x="76" y="13"/>
                      <a:pt x="75" y="13"/>
                      <a:pt x="74" y="13"/>
                    </a:cubicBezTo>
                    <a:cubicBezTo>
                      <a:pt x="71" y="14"/>
                      <a:pt x="68" y="14"/>
                      <a:pt x="65" y="15"/>
                    </a:cubicBezTo>
                    <a:cubicBezTo>
                      <a:pt x="65" y="17"/>
                      <a:pt x="63" y="18"/>
                      <a:pt x="61" y="18"/>
                    </a:cubicBezTo>
                    <a:cubicBezTo>
                      <a:pt x="58" y="19"/>
                      <a:pt x="54" y="20"/>
                      <a:pt x="52" y="23"/>
                    </a:cubicBezTo>
                    <a:cubicBezTo>
                      <a:pt x="50" y="24"/>
                      <a:pt x="49" y="26"/>
                      <a:pt x="50" y="28"/>
                    </a:cubicBezTo>
                    <a:cubicBezTo>
                      <a:pt x="50" y="29"/>
                      <a:pt x="50" y="30"/>
                      <a:pt x="52" y="30"/>
                    </a:cubicBezTo>
                    <a:cubicBezTo>
                      <a:pt x="52" y="30"/>
                      <a:pt x="52" y="30"/>
                      <a:pt x="53" y="30"/>
                    </a:cubicBezTo>
                    <a:cubicBezTo>
                      <a:pt x="54" y="31"/>
                      <a:pt x="55" y="31"/>
                      <a:pt x="57" y="32"/>
                    </a:cubicBezTo>
                    <a:cubicBezTo>
                      <a:pt x="58" y="33"/>
                      <a:pt x="59" y="33"/>
                      <a:pt x="60" y="33"/>
                    </a:cubicBezTo>
                    <a:cubicBezTo>
                      <a:pt x="61" y="33"/>
                      <a:pt x="61" y="33"/>
                      <a:pt x="61" y="3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13" name="iṣḷîḓè"/>
              <p:cNvSpPr/>
              <p:nvPr/>
            </p:nvSpPr>
            <p:spPr bwMode="auto">
              <a:xfrm>
                <a:off x="5681040" y="2655895"/>
                <a:ext cx="277994" cy="146099"/>
              </a:xfrm>
              <a:custGeom>
                <a:avLst/>
                <a:gdLst>
                  <a:gd name="T0" fmla="*/ 0 w 66"/>
                  <a:gd name="T1" fmla="*/ 7 h 35"/>
                  <a:gd name="T2" fmla="*/ 10 w 66"/>
                  <a:gd name="T3" fmla="*/ 6 h 35"/>
                  <a:gd name="T4" fmla="*/ 14 w 66"/>
                  <a:gd name="T5" fmla="*/ 4 h 35"/>
                  <a:gd name="T6" fmla="*/ 25 w 66"/>
                  <a:gd name="T7" fmla="*/ 2 h 35"/>
                  <a:gd name="T8" fmla="*/ 36 w 66"/>
                  <a:gd name="T9" fmla="*/ 3 h 35"/>
                  <a:gd name="T10" fmla="*/ 39 w 66"/>
                  <a:gd name="T11" fmla="*/ 2 h 35"/>
                  <a:gd name="T12" fmla="*/ 41 w 66"/>
                  <a:gd name="T13" fmla="*/ 1 h 35"/>
                  <a:gd name="T14" fmla="*/ 50 w 66"/>
                  <a:gd name="T15" fmla="*/ 0 h 35"/>
                  <a:gd name="T16" fmla="*/ 54 w 66"/>
                  <a:gd name="T17" fmla="*/ 0 h 35"/>
                  <a:gd name="T18" fmla="*/ 65 w 66"/>
                  <a:gd name="T19" fmla="*/ 2 h 35"/>
                  <a:gd name="T20" fmla="*/ 66 w 66"/>
                  <a:gd name="T21" fmla="*/ 3 h 35"/>
                  <a:gd name="T22" fmla="*/ 62 w 66"/>
                  <a:gd name="T23" fmla="*/ 3 h 35"/>
                  <a:gd name="T24" fmla="*/ 59 w 66"/>
                  <a:gd name="T25" fmla="*/ 4 h 35"/>
                  <a:gd name="T26" fmla="*/ 57 w 66"/>
                  <a:gd name="T27" fmla="*/ 7 h 35"/>
                  <a:gd name="T28" fmla="*/ 53 w 66"/>
                  <a:gd name="T29" fmla="*/ 11 h 35"/>
                  <a:gd name="T30" fmla="*/ 48 w 66"/>
                  <a:gd name="T31" fmla="*/ 13 h 35"/>
                  <a:gd name="T32" fmla="*/ 48 w 66"/>
                  <a:gd name="T33" fmla="*/ 15 h 35"/>
                  <a:gd name="T34" fmla="*/ 52 w 66"/>
                  <a:gd name="T35" fmla="*/ 17 h 35"/>
                  <a:gd name="T36" fmla="*/ 45 w 66"/>
                  <a:gd name="T37" fmla="*/ 16 h 35"/>
                  <a:gd name="T38" fmla="*/ 47 w 66"/>
                  <a:gd name="T39" fmla="*/ 19 h 35"/>
                  <a:gd name="T40" fmla="*/ 38 w 66"/>
                  <a:gd name="T41" fmla="*/ 21 h 35"/>
                  <a:gd name="T42" fmla="*/ 31 w 66"/>
                  <a:gd name="T43" fmla="*/ 25 h 35"/>
                  <a:gd name="T44" fmla="*/ 23 w 66"/>
                  <a:gd name="T45" fmla="*/ 27 h 35"/>
                  <a:gd name="T46" fmla="*/ 21 w 66"/>
                  <a:gd name="T47" fmla="*/ 30 h 35"/>
                  <a:gd name="T48" fmla="*/ 19 w 66"/>
                  <a:gd name="T49" fmla="*/ 32 h 35"/>
                  <a:gd name="T50" fmla="*/ 17 w 66"/>
                  <a:gd name="T51" fmla="*/ 34 h 35"/>
                  <a:gd name="T52" fmla="*/ 10 w 66"/>
                  <a:gd name="T53" fmla="*/ 33 h 35"/>
                  <a:gd name="T54" fmla="*/ 9 w 66"/>
                  <a:gd name="T55" fmla="*/ 30 h 35"/>
                  <a:gd name="T56" fmla="*/ 9 w 66"/>
                  <a:gd name="T57" fmla="*/ 27 h 35"/>
                  <a:gd name="T58" fmla="*/ 11 w 66"/>
                  <a:gd name="T59" fmla="*/ 24 h 35"/>
                  <a:gd name="T60" fmla="*/ 12 w 66"/>
                  <a:gd name="T61" fmla="*/ 22 h 35"/>
                  <a:gd name="T62" fmla="*/ 13 w 66"/>
                  <a:gd name="T63" fmla="*/ 13 h 35"/>
                  <a:gd name="T64" fmla="*/ 10 w 66"/>
                  <a:gd name="T65" fmla="*/ 11 h 35"/>
                  <a:gd name="T66" fmla="*/ 2 w 66"/>
                  <a:gd name="T67" fmla="*/ 8 h 35"/>
                  <a:gd name="T68" fmla="*/ 0 w 66"/>
                  <a:gd name="T69" fmla="*/ 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6" h="35">
                    <a:moveTo>
                      <a:pt x="0" y="7"/>
                    </a:moveTo>
                    <a:cubicBezTo>
                      <a:pt x="3" y="7"/>
                      <a:pt x="7" y="6"/>
                      <a:pt x="10" y="6"/>
                    </a:cubicBezTo>
                    <a:cubicBezTo>
                      <a:pt x="11" y="5"/>
                      <a:pt x="13" y="5"/>
                      <a:pt x="14" y="4"/>
                    </a:cubicBezTo>
                    <a:cubicBezTo>
                      <a:pt x="17" y="3"/>
                      <a:pt x="21" y="2"/>
                      <a:pt x="25" y="2"/>
                    </a:cubicBezTo>
                    <a:cubicBezTo>
                      <a:pt x="28" y="3"/>
                      <a:pt x="32" y="3"/>
                      <a:pt x="36" y="3"/>
                    </a:cubicBezTo>
                    <a:cubicBezTo>
                      <a:pt x="37" y="4"/>
                      <a:pt x="38" y="3"/>
                      <a:pt x="39" y="2"/>
                    </a:cubicBezTo>
                    <a:cubicBezTo>
                      <a:pt x="40" y="2"/>
                      <a:pt x="41" y="2"/>
                      <a:pt x="41" y="1"/>
                    </a:cubicBezTo>
                    <a:cubicBezTo>
                      <a:pt x="44" y="1"/>
                      <a:pt x="47" y="0"/>
                      <a:pt x="50" y="0"/>
                    </a:cubicBezTo>
                    <a:cubicBezTo>
                      <a:pt x="51" y="0"/>
                      <a:pt x="53" y="0"/>
                      <a:pt x="54" y="0"/>
                    </a:cubicBezTo>
                    <a:cubicBezTo>
                      <a:pt x="58" y="1"/>
                      <a:pt x="61" y="1"/>
                      <a:pt x="65" y="2"/>
                    </a:cubicBezTo>
                    <a:cubicBezTo>
                      <a:pt x="65" y="2"/>
                      <a:pt x="66" y="2"/>
                      <a:pt x="66" y="3"/>
                    </a:cubicBezTo>
                    <a:cubicBezTo>
                      <a:pt x="65" y="3"/>
                      <a:pt x="63" y="3"/>
                      <a:pt x="62" y="3"/>
                    </a:cubicBezTo>
                    <a:cubicBezTo>
                      <a:pt x="61" y="3"/>
                      <a:pt x="60" y="3"/>
                      <a:pt x="59" y="4"/>
                    </a:cubicBezTo>
                    <a:cubicBezTo>
                      <a:pt x="58" y="4"/>
                      <a:pt x="57" y="5"/>
                      <a:pt x="57" y="7"/>
                    </a:cubicBezTo>
                    <a:cubicBezTo>
                      <a:pt x="57" y="9"/>
                      <a:pt x="55" y="10"/>
                      <a:pt x="53" y="11"/>
                    </a:cubicBezTo>
                    <a:cubicBezTo>
                      <a:pt x="52" y="12"/>
                      <a:pt x="50" y="12"/>
                      <a:pt x="48" y="13"/>
                    </a:cubicBezTo>
                    <a:cubicBezTo>
                      <a:pt x="47" y="14"/>
                      <a:pt x="47" y="14"/>
                      <a:pt x="48" y="15"/>
                    </a:cubicBezTo>
                    <a:cubicBezTo>
                      <a:pt x="52" y="17"/>
                      <a:pt x="52" y="17"/>
                      <a:pt x="52" y="17"/>
                    </a:cubicBezTo>
                    <a:cubicBezTo>
                      <a:pt x="50" y="18"/>
                      <a:pt x="50" y="18"/>
                      <a:pt x="45" y="16"/>
                    </a:cubicBezTo>
                    <a:cubicBezTo>
                      <a:pt x="47" y="19"/>
                      <a:pt x="47" y="19"/>
                      <a:pt x="47" y="19"/>
                    </a:cubicBezTo>
                    <a:cubicBezTo>
                      <a:pt x="44" y="20"/>
                      <a:pt x="41" y="21"/>
                      <a:pt x="38" y="21"/>
                    </a:cubicBezTo>
                    <a:cubicBezTo>
                      <a:pt x="35" y="22"/>
                      <a:pt x="33" y="23"/>
                      <a:pt x="31" y="25"/>
                    </a:cubicBezTo>
                    <a:cubicBezTo>
                      <a:pt x="28" y="26"/>
                      <a:pt x="26" y="27"/>
                      <a:pt x="23" y="27"/>
                    </a:cubicBezTo>
                    <a:cubicBezTo>
                      <a:pt x="22" y="28"/>
                      <a:pt x="20" y="28"/>
                      <a:pt x="21" y="30"/>
                    </a:cubicBezTo>
                    <a:cubicBezTo>
                      <a:pt x="20" y="31"/>
                      <a:pt x="20" y="31"/>
                      <a:pt x="19" y="32"/>
                    </a:cubicBezTo>
                    <a:cubicBezTo>
                      <a:pt x="19" y="33"/>
                      <a:pt x="18" y="33"/>
                      <a:pt x="17" y="34"/>
                    </a:cubicBezTo>
                    <a:cubicBezTo>
                      <a:pt x="15" y="35"/>
                      <a:pt x="12" y="35"/>
                      <a:pt x="10" y="33"/>
                    </a:cubicBezTo>
                    <a:cubicBezTo>
                      <a:pt x="9" y="32"/>
                      <a:pt x="9" y="31"/>
                      <a:pt x="9" y="30"/>
                    </a:cubicBezTo>
                    <a:cubicBezTo>
                      <a:pt x="9" y="29"/>
                      <a:pt x="9" y="28"/>
                      <a:pt x="9" y="27"/>
                    </a:cubicBezTo>
                    <a:cubicBezTo>
                      <a:pt x="9" y="26"/>
                      <a:pt x="10" y="25"/>
                      <a:pt x="11" y="24"/>
                    </a:cubicBezTo>
                    <a:cubicBezTo>
                      <a:pt x="11" y="23"/>
                      <a:pt x="11" y="23"/>
                      <a:pt x="12" y="22"/>
                    </a:cubicBezTo>
                    <a:cubicBezTo>
                      <a:pt x="14" y="20"/>
                      <a:pt x="15" y="16"/>
                      <a:pt x="13" y="13"/>
                    </a:cubicBezTo>
                    <a:cubicBezTo>
                      <a:pt x="12" y="12"/>
                      <a:pt x="11" y="11"/>
                      <a:pt x="10" y="11"/>
                    </a:cubicBezTo>
                    <a:cubicBezTo>
                      <a:pt x="7" y="9"/>
                      <a:pt x="5" y="9"/>
                      <a:pt x="2" y="8"/>
                    </a:cubicBezTo>
                    <a:cubicBezTo>
                      <a:pt x="2" y="8"/>
                      <a:pt x="1" y="8"/>
                      <a:pt x="0" y="7"/>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14" name="íSḻîḍè"/>
              <p:cNvSpPr/>
              <p:nvPr/>
            </p:nvSpPr>
            <p:spPr bwMode="auto">
              <a:xfrm>
                <a:off x="5541028" y="2692419"/>
                <a:ext cx="121749" cy="97399"/>
              </a:xfrm>
              <a:custGeom>
                <a:avLst/>
                <a:gdLst>
                  <a:gd name="T0" fmla="*/ 7 w 29"/>
                  <a:gd name="T1" fmla="*/ 2 h 23"/>
                  <a:gd name="T2" fmla="*/ 11 w 29"/>
                  <a:gd name="T3" fmla="*/ 1 h 23"/>
                  <a:gd name="T4" fmla="*/ 17 w 29"/>
                  <a:gd name="T5" fmla="*/ 1 h 23"/>
                  <a:gd name="T6" fmla="*/ 18 w 29"/>
                  <a:gd name="T7" fmla="*/ 2 h 23"/>
                  <a:gd name="T8" fmla="*/ 17 w 29"/>
                  <a:gd name="T9" fmla="*/ 3 h 23"/>
                  <a:gd name="T10" fmla="*/ 14 w 29"/>
                  <a:gd name="T11" fmla="*/ 4 h 23"/>
                  <a:gd name="T12" fmla="*/ 13 w 29"/>
                  <a:gd name="T13" fmla="*/ 5 h 23"/>
                  <a:gd name="T14" fmla="*/ 14 w 29"/>
                  <a:gd name="T15" fmla="*/ 6 h 23"/>
                  <a:gd name="T16" fmla="*/ 26 w 29"/>
                  <a:gd name="T17" fmla="*/ 9 h 23"/>
                  <a:gd name="T18" fmla="*/ 26 w 29"/>
                  <a:gd name="T19" fmla="*/ 10 h 23"/>
                  <a:gd name="T20" fmla="*/ 26 w 29"/>
                  <a:gd name="T21" fmla="*/ 12 h 23"/>
                  <a:gd name="T22" fmla="*/ 29 w 29"/>
                  <a:gd name="T23" fmla="*/ 16 h 23"/>
                  <a:gd name="T24" fmla="*/ 27 w 29"/>
                  <a:gd name="T25" fmla="*/ 18 h 23"/>
                  <a:gd name="T26" fmla="*/ 22 w 29"/>
                  <a:gd name="T27" fmla="*/ 19 h 23"/>
                  <a:gd name="T28" fmla="*/ 20 w 29"/>
                  <a:gd name="T29" fmla="*/ 21 h 23"/>
                  <a:gd name="T30" fmla="*/ 20 w 29"/>
                  <a:gd name="T31" fmla="*/ 22 h 23"/>
                  <a:gd name="T32" fmla="*/ 14 w 29"/>
                  <a:gd name="T33" fmla="*/ 22 h 23"/>
                  <a:gd name="T34" fmla="*/ 15 w 29"/>
                  <a:gd name="T35" fmla="*/ 18 h 23"/>
                  <a:gd name="T36" fmla="*/ 16 w 29"/>
                  <a:gd name="T37" fmla="*/ 17 h 23"/>
                  <a:gd name="T38" fmla="*/ 19 w 29"/>
                  <a:gd name="T39" fmla="*/ 17 h 23"/>
                  <a:gd name="T40" fmla="*/ 21 w 29"/>
                  <a:gd name="T41" fmla="*/ 16 h 23"/>
                  <a:gd name="T42" fmla="*/ 20 w 29"/>
                  <a:gd name="T43" fmla="*/ 15 h 23"/>
                  <a:gd name="T44" fmla="*/ 9 w 29"/>
                  <a:gd name="T45" fmla="*/ 10 h 23"/>
                  <a:gd name="T46" fmla="*/ 3 w 29"/>
                  <a:gd name="T47" fmla="*/ 10 h 23"/>
                  <a:gd name="T48" fmla="*/ 0 w 29"/>
                  <a:gd name="T49" fmla="*/ 8 h 23"/>
                  <a:gd name="T50" fmla="*/ 2 w 29"/>
                  <a:gd name="T51" fmla="*/ 6 h 23"/>
                  <a:gd name="T52" fmla="*/ 3 w 29"/>
                  <a:gd name="T53" fmla="*/ 6 h 23"/>
                  <a:gd name="T54" fmla="*/ 7 w 29"/>
                  <a:gd name="T55" fmla="*/ 6 h 23"/>
                  <a:gd name="T56" fmla="*/ 9 w 29"/>
                  <a:gd name="T57" fmla="*/ 5 h 23"/>
                  <a:gd name="T58" fmla="*/ 7 w 29"/>
                  <a:gd name="T59" fmla="*/ 3 h 23"/>
                  <a:gd name="T60" fmla="*/ 7 w 29"/>
                  <a:gd name="T61" fmla="*/ 2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9" h="23">
                    <a:moveTo>
                      <a:pt x="7" y="2"/>
                    </a:moveTo>
                    <a:cubicBezTo>
                      <a:pt x="8" y="0"/>
                      <a:pt x="9" y="0"/>
                      <a:pt x="11" y="1"/>
                    </a:cubicBezTo>
                    <a:cubicBezTo>
                      <a:pt x="13" y="2"/>
                      <a:pt x="15" y="2"/>
                      <a:pt x="17" y="1"/>
                    </a:cubicBezTo>
                    <a:cubicBezTo>
                      <a:pt x="18" y="2"/>
                      <a:pt x="18" y="2"/>
                      <a:pt x="18" y="2"/>
                    </a:cubicBezTo>
                    <a:cubicBezTo>
                      <a:pt x="17" y="2"/>
                      <a:pt x="17" y="3"/>
                      <a:pt x="17" y="3"/>
                    </a:cubicBezTo>
                    <a:cubicBezTo>
                      <a:pt x="16" y="3"/>
                      <a:pt x="15" y="3"/>
                      <a:pt x="14" y="4"/>
                    </a:cubicBezTo>
                    <a:cubicBezTo>
                      <a:pt x="13" y="4"/>
                      <a:pt x="13" y="4"/>
                      <a:pt x="13" y="5"/>
                    </a:cubicBezTo>
                    <a:cubicBezTo>
                      <a:pt x="13" y="5"/>
                      <a:pt x="13" y="6"/>
                      <a:pt x="14" y="6"/>
                    </a:cubicBezTo>
                    <a:cubicBezTo>
                      <a:pt x="26" y="9"/>
                      <a:pt x="26" y="9"/>
                      <a:pt x="26" y="9"/>
                    </a:cubicBezTo>
                    <a:cubicBezTo>
                      <a:pt x="26" y="9"/>
                      <a:pt x="26" y="10"/>
                      <a:pt x="26" y="10"/>
                    </a:cubicBezTo>
                    <a:cubicBezTo>
                      <a:pt x="26" y="11"/>
                      <a:pt x="26" y="11"/>
                      <a:pt x="26" y="12"/>
                    </a:cubicBezTo>
                    <a:cubicBezTo>
                      <a:pt x="25" y="15"/>
                      <a:pt x="26" y="16"/>
                      <a:pt x="29" y="16"/>
                    </a:cubicBezTo>
                    <a:cubicBezTo>
                      <a:pt x="29" y="17"/>
                      <a:pt x="28" y="18"/>
                      <a:pt x="27" y="18"/>
                    </a:cubicBezTo>
                    <a:cubicBezTo>
                      <a:pt x="26" y="18"/>
                      <a:pt x="23" y="19"/>
                      <a:pt x="22" y="19"/>
                    </a:cubicBezTo>
                    <a:cubicBezTo>
                      <a:pt x="21" y="20"/>
                      <a:pt x="20" y="20"/>
                      <a:pt x="20" y="21"/>
                    </a:cubicBezTo>
                    <a:cubicBezTo>
                      <a:pt x="20" y="22"/>
                      <a:pt x="20" y="22"/>
                      <a:pt x="20" y="22"/>
                    </a:cubicBezTo>
                    <a:cubicBezTo>
                      <a:pt x="18" y="23"/>
                      <a:pt x="16" y="23"/>
                      <a:pt x="14" y="22"/>
                    </a:cubicBezTo>
                    <a:cubicBezTo>
                      <a:pt x="13" y="21"/>
                      <a:pt x="13" y="19"/>
                      <a:pt x="15" y="18"/>
                    </a:cubicBezTo>
                    <a:cubicBezTo>
                      <a:pt x="15" y="18"/>
                      <a:pt x="15" y="18"/>
                      <a:pt x="16" y="17"/>
                    </a:cubicBezTo>
                    <a:cubicBezTo>
                      <a:pt x="17" y="17"/>
                      <a:pt x="18" y="17"/>
                      <a:pt x="19" y="17"/>
                    </a:cubicBezTo>
                    <a:cubicBezTo>
                      <a:pt x="20" y="17"/>
                      <a:pt x="20" y="16"/>
                      <a:pt x="21" y="16"/>
                    </a:cubicBezTo>
                    <a:cubicBezTo>
                      <a:pt x="21" y="16"/>
                      <a:pt x="20" y="15"/>
                      <a:pt x="20" y="15"/>
                    </a:cubicBezTo>
                    <a:cubicBezTo>
                      <a:pt x="17" y="12"/>
                      <a:pt x="13" y="10"/>
                      <a:pt x="9" y="10"/>
                    </a:cubicBezTo>
                    <a:cubicBezTo>
                      <a:pt x="7" y="10"/>
                      <a:pt x="5" y="10"/>
                      <a:pt x="3" y="10"/>
                    </a:cubicBezTo>
                    <a:cubicBezTo>
                      <a:pt x="2" y="10"/>
                      <a:pt x="1" y="10"/>
                      <a:pt x="0" y="8"/>
                    </a:cubicBezTo>
                    <a:cubicBezTo>
                      <a:pt x="0" y="7"/>
                      <a:pt x="1" y="6"/>
                      <a:pt x="2" y="6"/>
                    </a:cubicBezTo>
                    <a:cubicBezTo>
                      <a:pt x="2" y="6"/>
                      <a:pt x="2" y="6"/>
                      <a:pt x="3" y="6"/>
                    </a:cubicBezTo>
                    <a:cubicBezTo>
                      <a:pt x="4" y="6"/>
                      <a:pt x="5" y="6"/>
                      <a:pt x="7" y="6"/>
                    </a:cubicBezTo>
                    <a:cubicBezTo>
                      <a:pt x="7" y="6"/>
                      <a:pt x="8" y="5"/>
                      <a:pt x="9" y="5"/>
                    </a:cubicBezTo>
                    <a:cubicBezTo>
                      <a:pt x="9" y="4"/>
                      <a:pt x="8" y="3"/>
                      <a:pt x="7" y="3"/>
                    </a:cubicBezTo>
                    <a:cubicBezTo>
                      <a:pt x="7" y="2"/>
                      <a:pt x="7" y="2"/>
                      <a:pt x="7"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15" name="ïṣḻîďe"/>
              <p:cNvSpPr/>
              <p:nvPr/>
            </p:nvSpPr>
            <p:spPr bwMode="auto">
              <a:xfrm>
                <a:off x="6299930" y="3368127"/>
                <a:ext cx="58846" cy="101457"/>
              </a:xfrm>
              <a:custGeom>
                <a:avLst/>
                <a:gdLst>
                  <a:gd name="T0" fmla="*/ 12 w 14"/>
                  <a:gd name="T1" fmla="*/ 0 h 24"/>
                  <a:gd name="T2" fmla="*/ 13 w 14"/>
                  <a:gd name="T3" fmla="*/ 10 h 24"/>
                  <a:gd name="T4" fmla="*/ 10 w 14"/>
                  <a:gd name="T5" fmla="*/ 19 h 24"/>
                  <a:gd name="T6" fmla="*/ 8 w 14"/>
                  <a:gd name="T7" fmla="*/ 22 h 24"/>
                  <a:gd name="T8" fmla="*/ 4 w 14"/>
                  <a:gd name="T9" fmla="*/ 24 h 24"/>
                  <a:gd name="T10" fmla="*/ 1 w 14"/>
                  <a:gd name="T11" fmla="*/ 18 h 24"/>
                  <a:gd name="T12" fmla="*/ 1 w 14"/>
                  <a:gd name="T13" fmla="*/ 18 h 24"/>
                  <a:gd name="T14" fmla="*/ 3 w 14"/>
                  <a:gd name="T15" fmla="*/ 15 h 24"/>
                  <a:gd name="T16" fmla="*/ 3 w 14"/>
                  <a:gd name="T17" fmla="*/ 11 h 24"/>
                  <a:gd name="T18" fmla="*/ 5 w 14"/>
                  <a:gd name="T19" fmla="*/ 6 h 24"/>
                  <a:gd name="T20" fmla="*/ 7 w 14"/>
                  <a:gd name="T21" fmla="*/ 6 h 24"/>
                  <a:gd name="T22" fmla="*/ 11 w 14"/>
                  <a:gd name="T23" fmla="*/ 1 h 24"/>
                  <a:gd name="T24" fmla="*/ 12 w 14"/>
                  <a:gd name="T25"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 h="24">
                    <a:moveTo>
                      <a:pt x="12" y="0"/>
                    </a:moveTo>
                    <a:cubicBezTo>
                      <a:pt x="13" y="3"/>
                      <a:pt x="14" y="7"/>
                      <a:pt x="13" y="10"/>
                    </a:cubicBezTo>
                    <a:cubicBezTo>
                      <a:pt x="11" y="13"/>
                      <a:pt x="11" y="16"/>
                      <a:pt x="10" y="19"/>
                    </a:cubicBezTo>
                    <a:cubicBezTo>
                      <a:pt x="9" y="20"/>
                      <a:pt x="9" y="21"/>
                      <a:pt x="8" y="22"/>
                    </a:cubicBezTo>
                    <a:cubicBezTo>
                      <a:pt x="7" y="24"/>
                      <a:pt x="7" y="24"/>
                      <a:pt x="4" y="24"/>
                    </a:cubicBezTo>
                    <a:cubicBezTo>
                      <a:pt x="1" y="23"/>
                      <a:pt x="0" y="20"/>
                      <a:pt x="1" y="18"/>
                    </a:cubicBezTo>
                    <a:cubicBezTo>
                      <a:pt x="1" y="18"/>
                      <a:pt x="1" y="18"/>
                      <a:pt x="1" y="18"/>
                    </a:cubicBezTo>
                    <a:cubicBezTo>
                      <a:pt x="2" y="17"/>
                      <a:pt x="2" y="16"/>
                      <a:pt x="3" y="15"/>
                    </a:cubicBezTo>
                    <a:cubicBezTo>
                      <a:pt x="3" y="13"/>
                      <a:pt x="3" y="12"/>
                      <a:pt x="3" y="11"/>
                    </a:cubicBezTo>
                    <a:cubicBezTo>
                      <a:pt x="3" y="9"/>
                      <a:pt x="4" y="7"/>
                      <a:pt x="5" y="6"/>
                    </a:cubicBezTo>
                    <a:cubicBezTo>
                      <a:pt x="6" y="6"/>
                      <a:pt x="6" y="6"/>
                      <a:pt x="7" y="6"/>
                    </a:cubicBezTo>
                    <a:cubicBezTo>
                      <a:pt x="8" y="4"/>
                      <a:pt x="10" y="3"/>
                      <a:pt x="11" y="1"/>
                    </a:cubicBezTo>
                    <a:cubicBezTo>
                      <a:pt x="12" y="1"/>
                      <a:pt x="12" y="0"/>
                      <a:pt x="12"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16" name="ïṧľîḓè"/>
              <p:cNvSpPr/>
              <p:nvPr/>
            </p:nvSpPr>
            <p:spPr bwMode="auto">
              <a:xfrm>
                <a:off x="5599874" y="2655895"/>
                <a:ext cx="131895" cy="44641"/>
              </a:xfrm>
              <a:custGeom>
                <a:avLst/>
                <a:gdLst>
                  <a:gd name="T0" fmla="*/ 31 w 31"/>
                  <a:gd name="T1" fmla="*/ 0 h 11"/>
                  <a:gd name="T2" fmla="*/ 22 w 31"/>
                  <a:gd name="T3" fmla="*/ 4 h 11"/>
                  <a:gd name="T4" fmla="*/ 9 w 31"/>
                  <a:gd name="T5" fmla="*/ 10 h 11"/>
                  <a:gd name="T6" fmla="*/ 5 w 31"/>
                  <a:gd name="T7" fmla="*/ 9 h 11"/>
                  <a:gd name="T8" fmla="*/ 4 w 31"/>
                  <a:gd name="T9" fmla="*/ 8 h 11"/>
                  <a:gd name="T10" fmla="*/ 0 w 31"/>
                  <a:gd name="T11" fmla="*/ 8 h 11"/>
                  <a:gd name="T12" fmla="*/ 1 w 31"/>
                  <a:gd name="T13" fmla="*/ 7 h 11"/>
                  <a:gd name="T14" fmla="*/ 4 w 31"/>
                  <a:gd name="T15" fmla="*/ 6 h 11"/>
                  <a:gd name="T16" fmla="*/ 7 w 31"/>
                  <a:gd name="T17" fmla="*/ 4 h 11"/>
                  <a:gd name="T18" fmla="*/ 9 w 31"/>
                  <a:gd name="T19" fmla="*/ 3 h 11"/>
                  <a:gd name="T20" fmla="*/ 15 w 31"/>
                  <a:gd name="T21" fmla="*/ 2 h 11"/>
                  <a:gd name="T22" fmla="*/ 19 w 31"/>
                  <a:gd name="T23" fmla="*/ 1 h 11"/>
                  <a:gd name="T24" fmla="*/ 27 w 31"/>
                  <a:gd name="T25" fmla="*/ 0 h 11"/>
                  <a:gd name="T26" fmla="*/ 29 w 31"/>
                  <a:gd name="T27" fmla="*/ 0 h 11"/>
                  <a:gd name="T28" fmla="*/ 31 w 31"/>
                  <a:gd name="T29"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 h="11">
                    <a:moveTo>
                      <a:pt x="31" y="0"/>
                    </a:moveTo>
                    <a:cubicBezTo>
                      <a:pt x="28" y="3"/>
                      <a:pt x="25" y="4"/>
                      <a:pt x="22" y="4"/>
                    </a:cubicBezTo>
                    <a:cubicBezTo>
                      <a:pt x="17" y="5"/>
                      <a:pt x="13" y="7"/>
                      <a:pt x="9" y="10"/>
                    </a:cubicBezTo>
                    <a:cubicBezTo>
                      <a:pt x="7" y="10"/>
                      <a:pt x="6" y="11"/>
                      <a:pt x="5" y="9"/>
                    </a:cubicBezTo>
                    <a:cubicBezTo>
                      <a:pt x="5" y="9"/>
                      <a:pt x="4" y="9"/>
                      <a:pt x="4" y="8"/>
                    </a:cubicBezTo>
                    <a:cubicBezTo>
                      <a:pt x="2" y="8"/>
                      <a:pt x="1" y="8"/>
                      <a:pt x="0" y="8"/>
                    </a:cubicBezTo>
                    <a:cubicBezTo>
                      <a:pt x="0" y="7"/>
                      <a:pt x="1" y="7"/>
                      <a:pt x="1" y="7"/>
                    </a:cubicBezTo>
                    <a:cubicBezTo>
                      <a:pt x="2" y="7"/>
                      <a:pt x="3" y="6"/>
                      <a:pt x="4" y="6"/>
                    </a:cubicBezTo>
                    <a:cubicBezTo>
                      <a:pt x="5" y="6"/>
                      <a:pt x="7" y="6"/>
                      <a:pt x="7" y="4"/>
                    </a:cubicBezTo>
                    <a:cubicBezTo>
                      <a:pt x="7" y="3"/>
                      <a:pt x="8" y="3"/>
                      <a:pt x="9" y="3"/>
                    </a:cubicBezTo>
                    <a:cubicBezTo>
                      <a:pt x="11" y="2"/>
                      <a:pt x="13" y="2"/>
                      <a:pt x="15" y="2"/>
                    </a:cubicBezTo>
                    <a:cubicBezTo>
                      <a:pt x="16" y="2"/>
                      <a:pt x="18" y="1"/>
                      <a:pt x="19" y="1"/>
                    </a:cubicBezTo>
                    <a:cubicBezTo>
                      <a:pt x="21" y="0"/>
                      <a:pt x="24" y="0"/>
                      <a:pt x="27" y="0"/>
                    </a:cubicBezTo>
                    <a:cubicBezTo>
                      <a:pt x="27" y="0"/>
                      <a:pt x="28" y="0"/>
                      <a:pt x="29" y="0"/>
                    </a:cubicBezTo>
                    <a:cubicBezTo>
                      <a:pt x="31" y="0"/>
                      <a:pt x="31" y="0"/>
                      <a:pt x="31"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17" name="iṡḻide"/>
              <p:cNvSpPr/>
              <p:nvPr/>
            </p:nvSpPr>
            <p:spPr bwMode="auto">
              <a:xfrm>
                <a:off x="5938741" y="2820256"/>
                <a:ext cx="75079" cy="54788"/>
              </a:xfrm>
              <a:custGeom>
                <a:avLst/>
                <a:gdLst>
                  <a:gd name="T0" fmla="*/ 11 w 18"/>
                  <a:gd name="T1" fmla="*/ 7 h 13"/>
                  <a:gd name="T2" fmla="*/ 7 w 18"/>
                  <a:gd name="T3" fmla="*/ 5 h 13"/>
                  <a:gd name="T4" fmla="*/ 6 w 18"/>
                  <a:gd name="T5" fmla="*/ 10 h 13"/>
                  <a:gd name="T6" fmla="*/ 0 w 18"/>
                  <a:gd name="T7" fmla="*/ 12 h 13"/>
                  <a:gd name="T8" fmla="*/ 0 w 18"/>
                  <a:gd name="T9" fmla="*/ 6 h 13"/>
                  <a:gd name="T10" fmla="*/ 4 w 18"/>
                  <a:gd name="T11" fmla="*/ 4 h 13"/>
                  <a:gd name="T12" fmla="*/ 6 w 18"/>
                  <a:gd name="T13" fmla="*/ 4 h 13"/>
                  <a:gd name="T14" fmla="*/ 8 w 18"/>
                  <a:gd name="T15" fmla="*/ 3 h 13"/>
                  <a:gd name="T16" fmla="*/ 8 w 18"/>
                  <a:gd name="T17" fmla="*/ 1 h 13"/>
                  <a:gd name="T18" fmla="*/ 10 w 18"/>
                  <a:gd name="T19" fmla="*/ 0 h 13"/>
                  <a:gd name="T20" fmla="*/ 12 w 18"/>
                  <a:gd name="T21" fmla="*/ 1 h 13"/>
                  <a:gd name="T22" fmla="*/ 12 w 18"/>
                  <a:gd name="T23" fmla="*/ 4 h 13"/>
                  <a:gd name="T24" fmla="*/ 13 w 18"/>
                  <a:gd name="T25" fmla="*/ 5 h 13"/>
                  <a:gd name="T26" fmla="*/ 15 w 18"/>
                  <a:gd name="T27" fmla="*/ 8 h 13"/>
                  <a:gd name="T28" fmla="*/ 18 w 18"/>
                  <a:gd name="T29" fmla="*/ 10 h 13"/>
                  <a:gd name="T30" fmla="*/ 15 w 18"/>
                  <a:gd name="T31" fmla="*/ 12 h 13"/>
                  <a:gd name="T32" fmla="*/ 12 w 18"/>
                  <a:gd name="T33" fmla="*/ 13 h 13"/>
                  <a:gd name="T34" fmla="*/ 9 w 18"/>
                  <a:gd name="T35" fmla="*/ 13 h 13"/>
                  <a:gd name="T36" fmla="*/ 9 w 18"/>
                  <a:gd name="T37" fmla="*/ 13 h 13"/>
                  <a:gd name="T38" fmla="*/ 11 w 18"/>
                  <a:gd name="T39" fmla="*/ 12 h 13"/>
                  <a:gd name="T40" fmla="*/ 9 w 18"/>
                  <a:gd name="T41" fmla="*/ 9 h 13"/>
                  <a:gd name="T42" fmla="*/ 11 w 18"/>
                  <a:gd name="T43" fmla="*/ 7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 h="13">
                    <a:moveTo>
                      <a:pt x="11" y="7"/>
                    </a:moveTo>
                    <a:cubicBezTo>
                      <a:pt x="10" y="5"/>
                      <a:pt x="8" y="5"/>
                      <a:pt x="7" y="5"/>
                    </a:cubicBezTo>
                    <a:cubicBezTo>
                      <a:pt x="5" y="7"/>
                      <a:pt x="5" y="8"/>
                      <a:pt x="6" y="10"/>
                    </a:cubicBezTo>
                    <a:cubicBezTo>
                      <a:pt x="0" y="12"/>
                      <a:pt x="0" y="12"/>
                      <a:pt x="0" y="12"/>
                    </a:cubicBezTo>
                    <a:cubicBezTo>
                      <a:pt x="0" y="10"/>
                      <a:pt x="2" y="8"/>
                      <a:pt x="0" y="6"/>
                    </a:cubicBezTo>
                    <a:cubicBezTo>
                      <a:pt x="1" y="5"/>
                      <a:pt x="3" y="4"/>
                      <a:pt x="4" y="4"/>
                    </a:cubicBezTo>
                    <a:cubicBezTo>
                      <a:pt x="6" y="4"/>
                      <a:pt x="6" y="4"/>
                      <a:pt x="6" y="4"/>
                    </a:cubicBezTo>
                    <a:cubicBezTo>
                      <a:pt x="7" y="4"/>
                      <a:pt x="8" y="4"/>
                      <a:pt x="8" y="3"/>
                    </a:cubicBezTo>
                    <a:cubicBezTo>
                      <a:pt x="8" y="2"/>
                      <a:pt x="8" y="2"/>
                      <a:pt x="8" y="1"/>
                    </a:cubicBezTo>
                    <a:cubicBezTo>
                      <a:pt x="9" y="1"/>
                      <a:pt x="9" y="0"/>
                      <a:pt x="10" y="0"/>
                    </a:cubicBezTo>
                    <a:cubicBezTo>
                      <a:pt x="10" y="0"/>
                      <a:pt x="11" y="0"/>
                      <a:pt x="12" y="1"/>
                    </a:cubicBezTo>
                    <a:cubicBezTo>
                      <a:pt x="10" y="2"/>
                      <a:pt x="11" y="3"/>
                      <a:pt x="12" y="4"/>
                    </a:cubicBezTo>
                    <a:cubicBezTo>
                      <a:pt x="13" y="4"/>
                      <a:pt x="13" y="4"/>
                      <a:pt x="13" y="5"/>
                    </a:cubicBezTo>
                    <a:cubicBezTo>
                      <a:pt x="14" y="6"/>
                      <a:pt x="14" y="7"/>
                      <a:pt x="15" y="8"/>
                    </a:cubicBezTo>
                    <a:cubicBezTo>
                      <a:pt x="16" y="9"/>
                      <a:pt x="17" y="9"/>
                      <a:pt x="18" y="10"/>
                    </a:cubicBezTo>
                    <a:cubicBezTo>
                      <a:pt x="17" y="10"/>
                      <a:pt x="16" y="11"/>
                      <a:pt x="15" y="12"/>
                    </a:cubicBezTo>
                    <a:cubicBezTo>
                      <a:pt x="14" y="13"/>
                      <a:pt x="13" y="13"/>
                      <a:pt x="12" y="13"/>
                    </a:cubicBezTo>
                    <a:cubicBezTo>
                      <a:pt x="11" y="13"/>
                      <a:pt x="10" y="13"/>
                      <a:pt x="9" y="13"/>
                    </a:cubicBezTo>
                    <a:cubicBezTo>
                      <a:pt x="9" y="13"/>
                      <a:pt x="9" y="13"/>
                      <a:pt x="9" y="13"/>
                    </a:cubicBezTo>
                    <a:cubicBezTo>
                      <a:pt x="11" y="12"/>
                      <a:pt x="11" y="12"/>
                      <a:pt x="11" y="12"/>
                    </a:cubicBezTo>
                    <a:cubicBezTo>
                      <a:pt x="10" y="11"/>
                      <a:pt x="9" y="10"/>
                      <a:pt x="9" y="9"/>
                    </a:cubicBezTo>
                    <a:cubicBezTo>
                      <a:pt x="9" y="8"/>
                      <a:pt x="10" y="8"/>
                      <a:pt x="11" y="7"/>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18" name="išľíḋè"/>
              <p:cNvSpPr/>
              <p:nvPr/>
            </p:nvSpPr>
            <p:spPr bwMode="auto">
              <a:xfrm>
                <a:off x="5883955" y="2761411"/>
                <a:ext cx="44641" cy="20291"/>
              </a:xfrm>
              <a:custGeom>
                <a:avLst/>
                <a:gdLst>
                  <a:gd name="T0" fmla="*/ 0 w 11"/>
                  <a:gd name="T1" fmla="*/ 2 h 5"/>
                  <a:gd name="T2" fmla="*/ 2 w 11"/>
                  <a:gd name="T3" fmla="*/ 2 h 5"/>
                  <a:gd name="T4" fmla="*/ 8 w 11"/>
                  <a:gd name="T5" fmla="*/ 0 h 5"/>
                  <a:gd name="T6" fmla="*/ 11 w 11"/>
                  <a:gd name="T7" fmla="*/ 1 h 5"/>
                  <a:gd name="T8" fmla="*/ 10 w 11"/>
                  <a:gd name="T9" fmla="*/ 3 h 5"/>
                  <a:gd name="T10" fmla="*/ 6 w 11"/>
                  <a:gd name="T11" fmla="*/ 5 h 5"/>
                  <a:gd name="T12" fmla="*/ 2 w 11"/>
                  <a:gd name="T13" fmla="*/ 4 h 5"/>
                  <a:gd name="T14" fmla="*/ 0 w 11"/>
                  <a:gd name="T15" fmla="*/ 3 h 5"/>
                  <a:gd name="T16" fmla="*/ 0 w 11"/>
                  <a:gd name="T17"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5">
                    <a:moveTo>
                      <a:pt x="0" y="2"/>
                    </a:moveTo>
                    <a:cubicBezTo>
                      <a:pt x="0" y="2"/>
                      <a:pt x="1" y="2"/>
                      <a:pt x="2" y="2"/>
                    </a:cubicBezTo>
                    <a:cubicBezTo>
                      <a:pt x="4" y="1"/>
                      <a:pt x="6" y="0"/>
                      <a:pt x="8" y="0"/>
                    </a:cubicBezTo>
                    <a:cubicBezTo>
                      <a:pt x="9" y="0"/>
                      <a:pt x="10" y="0"/>
                      <a:pt x="11" y="1"/>
                    </a:cubicBezTo>
                    <a:cubicBezTo>
                      <a:pt x="11" y="2"/>
                      <a:pt x="10" y="2"/>
                      <a:pt x="10" y="3"/>
                    </a:cubicBezTo>
                    <a:cubicBezTo>
                      <a:pt x="8" y="4"/>
                      <a:pt x="7" y="4"/>
                      <a:pt x="6" y="5"/>
                    </a:cubicBezTo>
                    <a:cubicBezTo>
                      <a:pt x="4" y="5"/>
                      <a:pt x="3" y="5"/>
                      <a:pt x="2" y="4"/>
                    </a:cubicBezTo>
                    <a:cubicBezTo>
                      <a:pt x="1" y="3"/>
                      <a:pt x="0" y="3"/>
                      <a:pt x="0" y="3"/>
                    </a:cubicBezTo>
                    <a:lnTo>
                      <a:pt x="0" y="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19" name="ïśļîďe"/>
              <p:cNvSpPr/>
              <p:nvPr/>
            </p:nvSpPr>
            <p:spPr bwMode="auto">
              <a:xfrm>
                <a:off x="5622194" y="2875043"/>
                <a:ext cx="36525" cy="24350"/>
              </a:xfrm>
              <a:custGeom>
                <a:avLst/>
                <a:gdLst>
                  <a:gd name="T0" fmla="*/ 0 w 9"/>
                  <a:gd name="T1" fmla="*/ 5 h 6"/>
                  <a:gd name="T2" fmla="*/ 7 w 9"/>
                  <a:gd name="T3" fmla="*/ 0 h 6"/>
                  <a:gd name="T4" fmla="*/ 5 w 9"/>
                  <a:gd name="T5" fmla="*/ 1 h 6"/>
                  <a:gd name="T6" fmla="*/ 7 w 9"/>
                  <a:gd name="T7" fmla="*/ 2 h 6"/>
                  <a:gd name="T8" fmla="*/ 8 w 9"/>
                  <a:gd name="T9" fmla="*/ 4 h 6"/>
                  <a:gd name="T10" fmla="*/ 6 w 9"/>
                  <a:gd name="T11" fmla="*/ 6 h 6"/>
                  <a:gd name="T12" fmla="*/ 0 w 9"/>
                  <a:gd name="T13" fmla="*/ 5 h 6"/>
                </a:gdLst>
                <a:ahLst/>
                <a:cxnLst>
                  <a:cxn ang="0">
                    <a:pos x="T0" y="T1"/>
                  </a:cxn>
                  <a:cxn ang="0">
                    <a:pos x="T2" y="T3"/>
                  </a:cxn>
                  <a:cxn ang="0">
                    <a:pos x="T4" y="T5"/>
                  </a:cxn>
                  <a:cxn ang="0">
                    <a:pos x="T6" y="T7"/>
                  </a:cxn>
                  <a:cxn ang="0">
                    <a:pos x="T8" y="T9"/>
                  </a:cxn>
                  <a:cxn ang="0">
                    <a:pos x="T10" y="T11"/>
                  </a:cxn>
                  <a:cxn ang="0">
                    <a:pos x="T12" y="T13"/>
                  </a:cxn>
                </a:cxnLst>
                <a:rect l="0" t="0" r="r" b="b"/>
                <a:pathLst>
                  <a:path w="9" h="6">
                    <a:moveTo>
                      <a:pt x="0" y="5"/>
                    </a:moveTo>
                    <a:cubicBezTo>
                      <a:pt x="2" y="3"/>
                      <a:pt x="4" y="1"/>
                      <a:pt x="7" y="0"/>
                    </a:cubicBezTo>
                    <a:cubicBezTo>
                      <a:pt x="5" y="1"/>
                      <a:pt x="5" y="1"/>
                      <a:pt x="5" y="1"/>
                    </a:cubicBezTo>
                    <a:cubicBezTo>
                      <a:pt x="6" y="1"/>
                      <a:pt x="7" y="2"/>
                      <a:pt x="7" y="2"/>
                    </a:cubicBezTo>
                    <a:cubicBezTo>
                      <a:pt x="7" y="2"/>
                      <a:pt x="9" y="4"/>
                      <a:pt x="8" y="4"/>
                    </a:cubicBezTo>
                    <a:cubicBezTo>
                      <a:pt x="8" y="5"/>
                      <a:pt x="7" y="6"/>
                      <a:pt x="6" y="6"/>
                    </a:cubicBezTo>
                    <a:cubicBezTo>
                      <a:pt x="4" y="5"/>
                      <a:pt x="2" y="5"/>
                      <a:pt x="0" y="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20" name="iṡľïďe"/>
              <p:cNvSpPr/>
              <p:nvPr/>
            </p:nvSpPr>
            <p:spPr bwMode="auto">
              <a:xfrm>
                <a:off x="5137228" y="2540234"/>
                <a:ext cx="1075449" cy="1379821"/>
              </a:xfrm>
              <a:custGeom>
                <a:avLst/>
                <a:gdLst>
                  <a:gd name="T0" fmla="*/ 255 w 255"/>
                  <a:gd name="T1" fmla="*/ 281 h 327"/>
                  <a:gd name="T2" fmla="*/ 254 w 255"/>
                  <a:gd name="T3" fmla="*/ 283 h 327"/>
                  <a:gd name="T4" fmla="*/ 43 w 255"/>
                  <a:gd name="T5" fmla="*/ 230 h 327"/>
                  <a:gd name="T6" fmla="*/ 96 w 255"/>
                  <a:gd name="T7" fmla="*/ 20 h 327"/>
                  <a:gd name="T8" fmla="*/ 150 w 255"/>
                  <a:gd name="T9" fmla="*/ 0 h 327"/>
                  <a:gd name="T10" fmla="*/ 120 w 255"/>
                  <a:gd name="T11" fmla="*/ 30 h 327"/>
                  <a:gd name="T12" fmla="*/ 115 w 255"/>
                  <a:gd name="T13" fmla="*/ 36 h 327"/>
                  <a:gd name="T14" fmla="*/ 111 w 255"/>
                  <a:gd name="T15" fmla="*/ 42 h 327"/>
                  <a:gd name="T16" fmla="*/ 108 w 255"/>
                  <a:gd name="T17" fmla="*/ 46 h 327"/>
                  <a:gd name="T18" fmla="*/ 98 w 255"/>
                  <a:gd name="T19" fmla="*/ 64 h 327"/>
                  <a:gd name="T20" fmla="*/ 98 w 255"/>
                  <a:gd name="T21" fmla="*/ 64 h 327"/>
                  <a:gd name="T22" fmla="*/ 87 w 255"/>
                  <a:gd name="T23" fmla="*/ 99 h 327"/>
                  <a:gd name="T24" fmla="*/ 91 w 255"/>
                  <a:gd name="T25" fmla="*/ 155 h 327"/>
                  <a:gd name="T26" fmla="*/ 103 w 255"/>
                  <a:gd name="T27" fmla="*/ 181 h 327"/>
                  <a:gd name="T28" fmla="*/ 129 w 255"/>
                  <a:gd name="T29" fmla="*/ 217 h 327"/>
                  <a:gd name="T30" fmla="*/ 255 w 255"/>
                  <a:gd name="T31" fmla="*/ 281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5" h="327">
                    <a:moveTo>
                      <a:pt x="255" y="281"/>
                    </a:moveTo>
                    <a:cubicBezTo>
                      <a:pt x="254" y="283"/>
                      <a:pt x="254" y="283"/>
                      <a:pt x="254" y="283"/>
                    </a:cubicBezTo>
                    <a:cubicBezTo>
                      <a:pt x="182" y="327"/>
                      <a:pt x="87" y="303"/>
                      <a:pt x="43" y="230"/>
                    </a:cubicBezTo>
                    <a:cubicBezTo>
                      <a:pt x="0" y="158"/>
                      <a:pt x="23" y="63"/>
                      <a:pt x="96" y="20"/>
                    </a:cubicBezTo>
                    <a:cubicBezTo>
                      <a:pt x="113" y="10"/>
                      <a:pt x="131" y="3"/>
                      <a:pt x="150" y="0"/>
                    </a:cubicBezTo>
                    <a:cubicBezTo>
                      <a:pt x="139" y="9"/>
                      <a:pt x="129" y="19"/>
                      <a:pt x="120" y="30"/>
                    </a:cubicBezTo>
                    <a:cubicBezTo>
                      <a:pt x="119" y="32"/>
                      <a:pt x="117" y="34"/>
                      <a:pt x="115" y="36"/>
                    </a:cubicBezTo>
                    <a:cubicBezTo>
                      <a:pt x="113" y="39"/>
                      <a:pt x="112" y="40"/>
                      <a:pt x="111" y="42"/>
                    </a:cubicBezTo>
                    <a:cubicBezTo>
                      <a:pt x="110" y="44"/>
                      <a:pt x="109" y="45"/>
                      <a:pt x="108" y="46"/>
                    </a:cubicBezTo>
                    <a:cubicBezTo>
                      <a:pt x="104" y="52"/>
                      <a:pt x="101" y="58"/>
                      <a:pt x="98" y="64"/>
                    </a:cubicBezTo>
                    <a:cubicBezTo>
                      <a:pt x="98" y="64"/>
                      <a:pt x="98" y="64"/>
                      <a:pt x="98" y="64"/>
                    </a:cubicBezTo>
                    <a:cubicBezTo>
                      <a:pt x="93" y="75"/>
                      <a:pt x="89" y="87"/>
                      <a:pt x="87" y="99"/>
                    </a:cubicBezTo>
                    <a:cubicBezTo>
                      <a:pt x="83" y="118"/>
                      <a:pt x="85" y="137"/>
                      <a:pt x="91" y="155"/>
                    </a:cubicBezTo>
                    <a:cubicBezTo>
                      <a:pt x="94" y="164"/>
                      <a:pt x="98" y="173"/>
                      <a:pt x="103" y="181"/>
                    </a:cubicBezTo>
                    <a:cubicBezTo>
                      <a:pt x="111" y="194"/>
                      <a:pt x="119" y="206"/>
                      <a:pt x="129" y="217"/>
                    </a:cubicBezTo>
                    <a:cubicBezTo>
                      <a:pt x="187" y="285"/>
                      <a:pt x="255" y="281"/>
                      <a:pt x="255" y="281"/>
                    </a:cubicBezTo>
                    <a:close/>
                  </a:path>
                </a:pathLst>
              </a:custGeom>
              <a:solidFill>
                <a:srgbClr val="000000">
                  <a:alpha val="20000"/>
                </a:srgbClr>
              </a:solidFill>
              <a:ln>
                <a:noFill/>
              </a:ln>
            </p:spPr>
            <p:txBody>
              <a:bodyPr anchor="ctr"/>
              <a:lstStyle/>
              <a:p>
                <a:pPr algn="ctr"/>
              </a:p>
            </p:txBody>
          </p:sp>
          <p:sp>
            <p:nvSpPr>
              <p:cNvPr id="221" name="ïṩḻide"/>
              <p:cNvSpPr/>
              <p:nvPr/>
            </p:nvSpPr>
            <p:spPr bwMode="auto">
              <a:xfrm>
                <a:off x="8304729" y="3301164"/>
                <a:ext cx="606716" cy="375393"/>
              </a:xfrm>
              <a:custGeom>
                <a:avLst/>
                <a:gdLst>
                  <a:gd name="T0" fmla="*/ 140 w 144"/>
                  <a:gd name="T1" fmla="*/ 73 h 89"/>
                  <a:gd name="T2" fmla="*/ 117 w 144"/>
                  <a:gd name="T3" fmla="*/ 86 h 89"/>
                  <a:gd name="T4" fmla="*/ 2 w 144"/>
                  <a:gd name="T5" fmla="*/ 86 h 89"/>
                  <a:gd name="T6" fmla="*/ 2 w 144"/>
                  <a:gd name="T7" fmla="*/ 76 h 89"/>
                  <a:gd name="T8" fmla="*/ 2 w 144"/>
                  <a:gd name="T9" fmla="*/ 75 h 89"/>
                  <a:gd name="T10" fmla="*/ 34 w 144"/>
                  <a:gd name="T11" fmla="*/ 75 h 89"/>
                  <a:gd name="T12" fmla="*/ 25 w 144"/>
                  <a:gd name="T13" fmla="*/ 31 h 89"/>
                  <a:gd name="T14" fmla="*/ 108 w 144"/>
                  <a:gd name="T15" fmla="*/ 0 h 89"/>
                  <a:gd name="T16" fmla="*/ 116 w 144"/>
                  <a:gd name="T17" fmla="*/ 0 h 89"/>
                  <a:gd name="T18" fmla="*/ 140 w 144"/>
                  <a:gd name="T19" fmla="*/ 73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4" h="89">
                    <a:moveTo>
                      <a:pt x="140" y="73"/>
                    </a:moveTo>
                    <a:cubicBezTo>
                      <a:pt x="136" y="89"/>
                      <a:pt x="117" y="86"/>
                      <a:pt x="117" y="86"/>
                    </a:cubicBezTo>
                    <a:cubicBezTo>
                      <a:pt x="117" y="86"/>
                      <a:pt x="5" y="88"/>
                      <a:pt x="2" y="86"/>
                    </a:cubicBezTo>
                    <a:cubicBezTo>
                      <a:pt x="0" y="84"/>
                      <a:pt x="2" y="78"/>
                      <a:pt x="2" y="76"/>
                    </a:cubicBezTo>
                    <a:cubicBezTo>
                      <a:pt x="2" y="75"/>
                      <a:pt x="2" y="75"/>
                      <a:pt x="2" y="75"/>
                    </a:cubicBezTo>
                    <a:cubicBezTo>
                      <a:pt x="34" y="75"/>
                      <a:pt x="34" y="75"/>
                      <a:pt x="34" y="75"/>
                    </a:cubicBezTo>
                    <a:cubicBezTo>
                      <a:pt x="34" y="75"/>
                      <a:pt x="49" y="67"/>
                      <a:pt x="25" y="31"/>
                    </a:cubicBezTo>
                    <a:cubicBezTo>
                      <a:pt x="4" y="1"/>
                      <a:pt x="82" y="0"/>
                      <a:pt x="108" y="0"/>
                    </a:cubicBezTo>
                    <a:cubicBezTo>
                      <a:pt x="113" y="0"/>
                      <a:pt x="116" y="0"/>
                      <a:pt x="116" y="0"/>
                    </a:cubicBezTo>
                    <a:cubicBezTo>
                      <a:pt x="116" y="0"/>
                      <a:pt x="144" y="57"/>
                      <a:pt x="140" y="73"/>
                    </a:cubicBezTo>
                    <a:close/>
                  </a:path>
                </a:pathLst>
              </a:custGeom>
              <a:solidFill>
                <a:srgbClr val="68AFF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22" name="îṡḻíḍè"/>
              <p:cNvSpPr/>
              <p:nvPr/>
            </p:nvSpPr>
            <p:spPr bwMode="auto">
              <a:xfrm>
                <a:off x="8312845" y="3301164"/>
                <a:ext cx="539754" cy="328722"/>
              </a:xfrm>
              <a:custGeom>
                <a:avLst/>
                <a:gdLst>
                  <a:gd name="T0" fmla="*/ 125 w 128"/>
                  <a:gd name="T1" fmla="*/ 61 h 78"/>
                  <a:gd name="T2" fmla="*/ 101 w 128"/>
                  <a:gd name="T3" fmla="*/ 75 h 78"/>
                  <a:gd name="T4" fmla="*/ 0 w 128"/>
                  <a:gd name="T5" fmla="*/ 76 h 78"/>
                  <a:gd name="T6" fmla="*/ 0 w 128"/>
                  <a:gd name="T7" fmla="*/ 75 h 78"/>
                  <a:gd name="T8" fmla="*/ 32 w 128"/>
                  <a:gd name="T9" fmla="*/ 75 h 78"/>
                  <a:gd name="T10" fmla="*/ 23 w 128"/>
                  <a:gd name="T11" fmla="*/ 31 h 78"/>
                  <a:gd name="T12" fmla="*/ 106 w 128"/>
                  <a:gd name="T13" fmla="*/ 0 h 78"/>
                  <a:gd name="T14" fmla="*/ 125 w 128"/>
                  <a:gd name="T15" fmla="*/ 61 h 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8" h="78">
                    <a:moveTo>
                      <a:pt x="125" y="61"/>
                    </a:moveTo>
                    <a:cubicBezTo>
                      <a:pt x="121" y="78"/>
                      <a:pt x="101" y="75"/>
                      <a:pt x="101" y="75"/>
                    </a:cubicBezTo>
                    <a:cubicBezTo>
                      <a:pt x="101" y="75"/>
                      <a:pt x="30" y="76"/>
                      <a:pt x="0" y="76"/>
                    </a:cubicBezTo>
                    <a:cubicBezTo>
                      <a:pt x="0" y="75"/>
                      <a:pt x="0" y="75"/>
                      <a:pt x="0" y="75"/>
                    </a:cubicBezTo>
                    <a:cubicBezTo>
                      <a:pt x="32" y="75"/>
                      <a:pt x="32" y="75"/>
                      <a:pt x="32" y="75"/>
                    </a:cubicBezTo>
                    <a:cubicBezTo>
                      <a:pt x="32" y="75"/>
                      <a:pt x="47" y="67"/>
                      <a:pt x="23" y="31"/>
                    </a:cubicBezTo>
                    <a:cubicBezTo>
                      <a:pt x="2" y="1"/>
                      <a:pt x="80" y="0"/>
                      <a:pt x="106" y="0"/>
                    </a:cubicBezTo>
                    <a:cubicBezTo>
                      <a:pt x="114" y="18"/>
                      <a:pt x="128" y="50"/>
                      <a:pt x="125" y="61"/>
                    </a:cubicBezTo>
                    <a:close/>
                  </a:path>
                </a:pathLst>
              </a:custGeom>
              <a:solidFill>
                <a:srgbClr val="68AFF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23" name="ísḻïḑé"/>
              <p:cNvSpPr/>
              <p:nvPr/>
            </p:nvSpPr>
            <p:spPr bwMode="auto">
              <a:xfrm>
                <a:off x="8312845" y="3301164"/>
                <a:ext cx="555987" cy="336839"/>
              </a:xfrm>
              <a:custGeom>
                <a:avLst/>
                <a:gdLst>
                  <a:gd name="T0" fmla="*/ 129 w 132"/>
                  <a:gd name="T1" fmla="*/ 64 h 80"/>
                  <a:gd name="T2" fmla="*/ 101 w 132"/>
                  <a:gd name="T3" fmla="*/ 75 h 80"/>
                  <a:gd name="T4" fmla="*/ 0 w 132"/>
                  <a:gd name="T5" fmla="*/ 76 h 80"/>
                  <a:gd name="T6" fmla="*/ 0 w 132"/>
                  <a:gd name="T7" fmla="*/ 75 h 80"/>
                  <a:gd name="T8" fmla="*/ 32 w 132"/>
                  <a:gd name="T9" fmla="*/ 75 h 80"/>
                  <a:gd name="T10" fmla="*/ 23 w 132"/>
                  <a:gd name="T11" fmla="*/ 31 h 80"/>
                  <a:gd name="T12" fmla="*/ 106 w 132"/>
                  <a:gd name="T13" fmla="*/ 0 h 80"/>
                  <a:gd name="T14" fmla="*/ 129 w 132"/>
                  <a:gd name="T15" fmla="*/ 64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2" h="80">
                    <a:moveTo>
                      <a:pt x="129" y="64"/>
                    </a:moveTo>
                    <a:cubicBezTo>
                      <a:pt x="125" y="80"/>
                      <a:pt x="101" y="75"/>
                      <a:pt x="101" y="75"/>
                    </a:cubicBezTo>
                    <a:cubicBezTo>
                      <a:pt x="101" y="75"/>
                      <a:pt x="30" y="76"/>
                      <a:pt x="0" y="76"/>
                    </a:cubicBezTo>
                    <a:cubicBezTo>
                      <a:pt x="0" y="75"/>
                      <a:pt x="0" y="75"/>
                      <a:pt x="0" y="75"/>
                    </a:cubicBezTo>
                    <a:cubicBezTo>
                      <a:pt x="32" y="75"/>
                      <a:pt x="32" y="75"/>
                      <a:pt x="32" y="75"/>
                    </a:cubicBezTo>
                    <a:cubicBezTo>
                      <a:pt x="32" y="75"/>
                      <a:pt x="48" y="67"/>
                      <a:pt x="23" y="31"/>
                    </a:cubicBezTo>
                    <a:cubicBezTo>
                      <a:pt x="2" y="1"/>
                      <a:pt x="80" y="0"/>
                      <a:pt x="106" y="0"/>
                    </a:cubicBezTo>
                    <a:cubicBezTo>
                      <a:pt x="114" y="18"/>
                      <a:pt x="132" y="52"/>
                      <a:pt x="129" y="64"/>
                    </a:cubicBezTo>
                    <a:close/>
                  </a:path>
                </a:pathLst>
              </a:custGeom>
              <a:solidFill>
                <a:srgbClr val="000000">
                  <a:alpha val="20000"/>
                </a:srgbClr>
              </a:solidFill>
              <a:ln>
                <a:noFill/>
              </a:ln>
            </p:spPr>
            <p:txBody>
              <a:bodyPr anchor="ctr"/>
              <a:lstStyle/>
              <a:p>
                <a:pPr algn="ctr"/>
              </a:p>
            </p:txBody>
          </p:sp>
          <p:sp>
            <p:nvSpPr>
              <p:cNvPr id="224" name="iṥľîḓé"/>
              <p:cNvSpPr/>
              <p:nvPr/>
            </p:nvSpPr>
            <p:spPr bwMode="auto">
              <a:xfrm>
                <a:off x="7953686" y="2621400"/>
                <a:ext cx="1203286" cy="805573"/>
              </a:xfrm>
              <a:custGeom>
                <a:avLst/>
                <a:gdLst>
                  <a:gd name="T0" fmla="*/ 23 w 285"/>
                  <a:gd name="T1" fmla="*/ 0 h 191"/>
                  <a:gd name="T2" fmla="*/ 262 w 285"/>
                  <a:gd name="T3" fmla="*/ 0 h 191"/>
                  <a:gd name="T4" fmla="*/ 285 w 285"/>
                  <a:gd name="T5" fmla="*/ 23 h 191"/>
                  <a:gd name="T6" fmla="*/ 285 w 285"/>
                  <a:gd name="T7" fmla="*/ 169 h 191"/>
                  <a:gd name="T8" fmla="*/ 262 w 285"/>
                  <a:gd name="T9" fmla="*/ 191 h 191"/>
                  <a:gd name="T10" fmla="*/ 23 w 285"/>
                  <a:gd name="T11" fmla="*/ 191 h 191"/>
                  <a:gd name="T12" fmla="*/ 0 w 285"/>
                  <a:gd name="T13" fmla="*/ 169 h 191"/>
                  <a:gd name="T14" fmla="*/ 0 w 285"/>
                  <a:gd name="T15" fmla="*/ 23 h 191"/>
                  <a:gd name="T16" fmla="*/ 23 w 285"/>
                  <a:gd name="T17" fmla="*/ 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5" h="191">
                    <a:moveTo>
                      <a:pt x="23" y="0"/>
                    </a:moveTo>
                    <a:cubicBezTo>
                      <a:pt x="262" y="0"/>
                      <a:pt x="262" y="0"/>
                      <a:pt x="262" y="0"/>
                    </a:cubicBezTo>
                    <a:cubicBezTo>
                      <a:pt x="275" y="0"/>
                      <a:pt x="285" y="10"/>
                      <a:pt x="285" y="23"/>
                    </a:cubicBezTo>
                    <a:cubicBezTo>
                      <a:pt x="285" y="169"/>
                      <a:pt x="285" y="169"/>
                      <a:pt x="285" y="169"/>
                    </a:cubicBezTo>
                    <a:cubicBezTo>
                      <a:pt x="285" y="181"/>
                      <a:pt x="275" y="191"/>
                      <a:pt x="262" y="191"/>
                    </a:cubicBezTo>
                    <a:cubicBezTo>
                      <a:pt x="23" y="191"/>
                      <a:pt x="23" y="191"/>
                      <a:pt x="23" y="191"/>
                    </a:cubicBezTo>
                    <a:cubicBezTo>
                      <a:pt x="10" y="191"/>
                      <a:pt x="0" y="181"/>
                      <a:pt x="0" y="169"/>
                    </a:cubicBezTo>
                    <a:cubicBezTo>
                      <a:pt x="0" y="23"/>
                      <a:pt x="0" y="23"/>
                      <a:pt x="0" y="23"/>
                    </a:cubicBezTo>
                    <a:cubicBezTo>
                      <a:pt x="0" y="10"/>
                      <a:pt x="10" y="0"/>
                      <a:pt x="23" y="0"/>
                    </a:cubicBezTo>
                    <a:close/>
                  </a:path>
                </a:pathLst>
              </a:custGeom>
              <a:solidFill>
                <a:srgbClr val="68AFF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25" name="îSḻíḍè"/>
              <p:cNvSpPr/>
              <p:nvPr/>
            </p:nvSpPr>
            <p:spPr bwMode="auto">
              <a:xfrm>
                <a:off x="7953686" y="2621400"/>
                <a:ext cx="1203286" cy="805573"/>
              </a:xfrm>
              <a:custGeom>
                <a:avLst/>
                <a:gdLst>
                  <a:gd name="T0" fmla="*/ 23 w 285"/>
                  <a:gd name="T1" fmla="*/ 0 h 191"/>
                  <a:gd name="T2" fmla="*/ 262 w 285"/>
                  <a:gd name="T3" fmla="*/ 0 h 191"/>
                  <a:gd name="T4" fmla="*/ 285 w 285"/>
                  <a:gd name="T5" fmla="*/ 23 h 191"/>
                  <a:gd name="T6" fmla="*/ 285 w 285"/>
                  <a:gd name="T7" fmla="*/ 169 h 191"/>
                  <a:gd name="T8" fmla="*/ 262 w 285"/>
                  <a:gd name="T9" fmla="*/ 191 h 191"/>
                  <a:gd name="T10" fmla="*/ 23 w 285"/>
                  <a:gd name="T11" fmla="*/ 191 h 191"/>
                  <a:gd name="T12" fmla="*/ 0 w 285"/>
                  <a:gd name="T13" fmla="*/ 169 h 191"/>
                  <a:gd name="T14" fmla="*/ 0 w 285"/>
                  <a:gd name="T15" fmla="*/ 23 h 191"/>
                  <a:gd name="T16" fmla="*/ 23 w 285"/>
                  <a:gd name="T17" fmla="*/ 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5" h="191">
                    <a:moveTo>
                      <a:pt x="23" y="0"/>
                    </a:moveTo>
                    <a:cubicBezTo>
                      <a:pt x="262" y="0"/>
                      <a:pt x="262" y="0"/>
                      <a:pt x="262" y="0"/>
                    </a:cubicBezTo>
                    <a:cubicBezTo>
                      <a:pt x="275" y="0"/>
                      <a:pt x="285" y="10"/>
                      <a:pt x="285" y="23"/>
                    </a:cubicBezTo>
                    <a:cubicBezTo>
                      <a:pt x="285" y="169"/>
                      <a:pt x="285" y="169"/>
                      <a:pt x="285" y="169"/>
                    </a:cubicBezTo>
                    <a:cubicBezTo>
                      <a:pt x="285" y="181"/>
                      <a:pt x="275" y="191"/>
                      <a:pt x="262" y="191"/>
                    </a:cubicBezTo>
                    <a:cubicBezTo>
                      <a:pt x="23" y="191"/>
                      <a:pt x="23" y="191"/>
                      <a:pt x="23" y="191"/>
                    </a:cubicBezTo>
                    <a:cubicBezTo>
                      <a:pt x="10" y="191"/>
                      <a:pt x="0" y="181"/>
                      <a:pt x="0" y="169"/>
                    </a:cubicBezTo>
                    <a:cubicBezTo>
                      <a:pt x="0" y="23"/>
                      <a:pt x="0" y="23"/>
                      <a:pt x="0" y="23"/>
                    </a:cubicBezTo>
                    <a:cubicBezTo>
                      <a:pt x="0" y="10"/>
                      <a:pt x="10" y="0"/>
                      <a:pt x="23" y="0"/>
                    </a:cubicBezTo>
                    <a:close/>
                  </a:path>
                </a:pathLst>
              </a:custGeom>
              <a:solidFill>
                <a:srgbClr val="000000">
                  <a:alpha val="20000"/>
                </a:srgbClr>
              </a:solidFill>
              <a:ln>
                <a:noFill/>
              </a:ln>
            </p:spPr>
            <p:txBody>
              <a:bodyPr anchor="ctr"/>
              <a:lstStyle/>
              <a:p>
                <a:pPr algn="ctr"/>
              </a:p>
            </p:txBody>
          </p:sp>
          <p:sp>
            <p:nvSpPr>
              <p:cNvPr id="226" name="ïśľïdé"/>
              <p:cNvSpPr/>
              <p:nvPr/>
            </p:nvSpPr>
            <p:spPr bwMode="auto">
              <a:xfrm>
                <a:off x="7929337" y="2621400"/>
                <a:ext cx="1201256" cy="805573"/>
              </a:xfrm>
              <a:custGeom>
                <a:avLst/>
                <a:gdLst>
                  <a:gd name="T0" fmla="*/ 23 w 285"/>
                  <a:gd name="T1" fmla="*/ 0 h 191"/>
                  <a:gd name="T2" fmla="*/ 262 w 285"/>
                  <a:gd name="T3" fmla="*/ 0 h 191"/>
                  <a:gd name="T4" fmla="*/ 285 w 285"/>
                  <a:gd name="T5" fmla="*/ 23 h 191"/>
                  <a:gd name="T6" fmla="*/ 285 w 285"/>
                  <a:gd name="T7" fmla="*/ 169 h 191"/>
                  <a:gd name="T8" fmla="*/ 262 w 285"/>
                  <a:gd name="T9" fmla="*/ 191 h 191"/>
                  <a:gd name="T10" fmla="*/ 23 w 285"/>
                  <a:gd name="T11" fmla="*/ 191 h 191"/>
                  <a:gd name="T12" fmla="*/ 0 w 285"/>
                  <a:gd name="T13" fmla="*/ 169 h 191"/>
                  <a:gd name="T14" fmla="*/ 0 w 285"/>
                  <a:gd name="T15" fmla="*/ 23 h 191"/>
                  <a:gd name="T16" fmla="*/ 23 w 285"/>
                  <a:gd name="T17" fmla="*/ 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5" h="191">
                    <a:moveTo>
                      <a:pt x="23" y="0"/>
                    </a:moveTo>
                    <a:cubicBezTo>
                      <a:pt x="262" y="0"/>
                      <a:pt x="262" y="0"/>
                      <a:pt x="262" y="0"/>
                    </a:cubicBezTo>
                    <a:cubicBezTo>
                      <a:pt x="275" y="0"/>
                      <a:pt x="285" y="10"/>
                      <a:pt x="285" y="23"/>
                    </a:cubicBezTo>
                    <a:cubicBezTo>
                      <a:pt x="285" y="169"/>
                      <a:pt x="285" y="169"/>
                      <a:pt x="285" y="169"/>
                    </a:cubicBezTo>
                    <a:cubicBezTo>
                      <a:pt x="285" y="181"/>
                      <a:pt x="275" y="191"/>
                      <a:pt x="262" y="191"/>
                    </a:cubicBezTo>
                    <a:cubicBezTo>
                      <a:pt x="23" y="191"/>
                      <a:pt x="23" y="191"/>
                      <a:pt x="23" y="191"/>
                    </a:cubicBezTo>
                    <a:cubicBezTo>
                      <a:pt x="10" y="191"/>
                      <a:pt x="0" y="181"/>
                      <a:pt x="0" y="169"/>
                    </a:cubicBezTo>
                    <a:cubicBezTo>
                      <a:pt x="0" y="23"/>
                      <a:pt x="0" y="23"/>
                      <a:pt x="0" y="23"/>
                    </a:cubicBezTo>
                    <a:cubicBezTo>
                      <a:pt x="0" y="10"/>
                      <a:pt x="10" y="0"/>
                      <a:pt x="23" y="0"/>
                    </a:cubicBezTo>
                    <a:close/>
                  </a:path>
                </a:pathLst>
              </a:custGeom>
              <a:solidFill>
                <a:srgbClr val="68AFF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27" name="işḻíḓê"/>
              <p:cNvSpPr/>
              <p:nvPr/>
            </p:nvSpPr>
            <p:spPr bwMode="auto">
              <a:xfrm>
                <a:off x="7929337" y="2621400"/>
                <a:ext cx="1201256" cy="805573"/>
              </a:xfrm>
              <a:custGeom>
                <a:avLst/>
                <a:gdLst>
                  <a:gd name="T0" fmla="*/ 23 w 285"/>
                  <a:gd name="T1" fmla="*/ 0 h 191"/>
                  <a:gd name="T2" fmla="*/ 262 w 285"/>
                  <a:gd name="T3" fmla="*/ 0 h 191"/>
                  <a:gd name="T4" fmla="*/ 285 w 285"/>
                  <a:gd name="T5" fmla="*/ 23 h 191"/>
                  <a:gd name="T6" fmla="*/ 285 w 285"/>
                  <a:gd name="T7" fmla="*/ 169 h 191"/>
                  <a:gd name="T8" fmla="*/ 262 w 285"/>
                  <a:gd name="T9" fmla="*/ 191 h 191"/>
                  <a:gd name="T10" fmla="*/ 23 w 285"/>
                  <a:gd name="T11" fmla="*/ 191 h 191"/>
                  <a:gd name="T12" fmla="*/ 0 w 285"/>
                  <a:gd name="T13" fmla="*/ 169 h 191"/>
                  <a:gd name="T14" fmla="*/ 0 w 285"/>
                  <a:gd name="T15" fmla="*/ 23 h 191"/>
                  <a:gd name="T16" fmla="*/ 23 w 285"/>
                  <a:gd name="T17" fmla="*/ 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5" h="191">
                    <a:moveTo>
                      <a:pt x="23" y="0"/>
                    </a:moveTo>
                    <a:cubicBezTo>
                      <a:pt x="262" y="0"/>
                      <a:pt x="262" y="0"/>
                      <a:pt x="262" y="0"/>
                    </a:cubicBezTo>
                    <a:cubicBezTo>
                      <a:pt x="275" y="0"/>
                      <a:pt x="285" y="10"/>
                      <a:pt x="285" y="23"/>
                    </a:cubicBezTo>
                    <a:cubicBezTo>
                      <a:pt x="285" y="169"/>
                      <a:pt x="285" y="169"/>
                      <a:pt x="285" y="169"/>
                    </a:cubicBezTo>
                    <a:cubicBezTo>
                      <a:pt x="285" y="181"/>
                      <a:pt x="275" y="191"/>
                      <a:pt x="262" y="191"/>
                    </a:cubicBezTo>
                    <a:cubicBezTo>
                      <a:pt x="23" y="191"/>
                      <a:pt x="23" y="191"/>
                      <a:pt x="23" y="191"/>
                    </a:cubicBezTo>
                    <a:cubicBezTo>
                      <a:pt x="10" y="191"/>
                      <a:pt x="0" y="181"/>
                      <a:pt x="0" y="169"/>
                    </a:cubicBezTo>
                    <a:cubicBezTo>
                      <a:pt x="0" y="23"/>
                      <a:pt x="0" y="23"/>
                      <a:pt x="0" y="23"/>
                    </a:cubicBezTo>
                    <a:cubicBezTo>
                      <a:pt x="0" y="10"/>
                      <a:pt x="10" y="0"/>
                      <a:pt x="23" y="0"/>
                    </a:cubicBezTo>
                    <a:close/>
                  </a:path>
                </a:pathLst>
              </a:custGeom>
              <a:gradFill>
                <a:gsLst>
                  <a:gs pos="100000">
                    <a:schemeClr val="bg1">
                      <a:alpha val="0"/>
                    </a:schemeClr>
                  </a:gs>
                  <a:gs pos="6000">
                    <a:srgbClr val="68AFFD"/>
                  </a:gs>
                </a:gsLst>
                <a:lin ang="5400000" scaled="1"/>
              </a:gradFill>
              <a:ln>
                <a:noFill/>
              </a:ln>
            </p:spPr>
            <p:txBody>
              <a:bodyPr anchor="ctr"/>
              <a:lstStyle/>
              <a:p>
                <a:pPr algn="ctr"/>
              </a:p>
            </p:txBody>
          </p:sp>
          <p:sp>
            <p:nvSpPr>
              <p:cNvPr id="228" name="îṡḻiḋê"/>
              <p:cNvSpPr/>
              <p:nvPr/>
            </p:nvSpPr>
            <p:spPr bwMode="auto">
              <a:xfrm>
                <a:off x="7929337" y="3254494"/>
                <a:ext cx="1201256" cy="172478"/>
              </a:xfrm>
              <a:custGeom>
                <a:avLst/>
                <a:gdLst>
                  <a:gd name="T0" fmla="*/ 285 w 285"/>
                  <a:gd name="T1" fmla="*/ 0 h 41"/>
                  <a:gd name="T2" fmla="*/ 285 w 285"/>
                  <a:gd name="T3" fmla="*/ 19 h 41"/>
                  <a:gd name="T4" fmla="*/ 262 w 285"/>
                  <a:gd name="T5" fmla="*/ 41 h 41"/>
                  <a:gd name="T6" fmla="*/ 262 w 285"/>
                  <a:gd name="T7" fmla="*/ 41 h 41"/>
                  <a:gd name="T8" fmla="*/ 23 w 285"/>
                  <a:gd name="T9" fmla="*/ 41 h 41"/>
                  <a:gd name="T10" fmla="*/ 0 w 285"/>
                  <a:gd name="T11" fmla="*/ 19 h 41"/>
                  <a:gd name="T12" fmla="*/ 0 w 285"/>
                  <a:gd name="T13" fmla="*/ 19 h 41"/>
                  <a:gd name="T14" fmla="*/ 0 w 285"/>
                  <a:gd name="T15" fmla="*/ 0 h 41"/>
                  <a:gd name="T16" fmla="*/ 285 w 285"/>
                  <a:gd name="T17"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5" h="41">
                    <a:moveTo>
                      <a:pt x="285" y="0"/>
                    </a:moveTo>
                    <a:cubicBezTo>
                      <a:pt x="285" y="19"/>
                      <a:pt x="285" y="19"/>
                      <a:pt x="285" y="19"/>
                    </a:cubicBezTo>
                    <a:cubicBezTo>
                      <a:pt x="285" y="31"/>
                      <a:pt x="275" y="41"/>
                      <a:pt x="262" y="41"/>
                    </a:cubicBezTo>
                    <a:cubicBezTo>
                      <a:pt x="262" y="41"/>
                      <a:pt x="262" y="41"/>
                      <a:pt x="262" y="41"/>
                    </a:cubicBezTo>
                    <a:cubicBezTo>
                      <a:pt x="23" y="41"/>
                      <a:pt x="23" y="41"/>
                      <a:pt x="23" y="41"/>
                    </a:cubicBezTo>
                    <a:cubicBezTo>
                      <a:pt x="10" y="41"/>
                      <a:pt x="0" y="31"/>
                      <a:pt x="0" y="19"/>
                    </a:cubicBezTo>
                    <a:cubicBezTo>
                      <a:pt x="0" y="19"/>
                      <a:pt x="0" y="19"/>
                      <a:pt x="0" y="19"/>
                    </a:cubicBezTo>
                    <a:cubicBezTo>
                      <a:pt x="0" y="0"/>
                      <a:pt x="0" y="0"/>
                      <a:pt x="0" y="0"/>
                    </a:cubicBezTo>
                    <a:lnTo>
                      <a:pt x="285" y="0"/>
                    </a:lnTo>
                    <a:close/>
                  </a:path>
                </a:pathLst>
              </a:custGeom>
              <a:solidFill>
                <a:srgbClr val="68AFF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29" name="iśḷïḓè"/>
              <p:cNvSpPr/>
              <p:nvPr/>
            </p:nvSpPr>
            <p:spPr bwMode="auto">
              <a:xfrm>
                <a:off x="8312845" y="3621770"/>
                <a:ext cx="472792" cy="40583"/>
              </a:xfrm>
              <a:prstGeom prst="rect">
                <a:avLst/>
              </a:prstGeom>
              <a:solidFill>
                <a:srgbClr val="000000">
                  <a:alpha val="20000"/>
                </a:srgbClr>
              </a:solidFill>
              <a:ln>
                <a:noFill/>
              </a:ln>
            </p:spPr>
            <p:txBody>
              <a:bodyPr anchor="ctr"/>
              <a:lstStyle/>
              <a:p>
                <a:pPr algn="ctr"/>
              </a:p>
            </p:txBody>
          </p:sp>
          <p:sp>
            <p:nvSpPr>
              <p:cNvPr id="230" name="ïṩḷíḑê"/>
              <p:cNvSpPr/>
              <p:nvPr/>
            </p:nvSpPr>
            <p:spPr bwMode="auto">
              <a:xfrm>
                <a:off x="8785637" y="3571042"/>
                <a:ext cx="75079" cy="101457"/>
              </a:xfrm>
              <a:custGeom>
                <a:avLst/>
                <a:gdLst>
                  <a:gd name="T0" fmla="*/ 17 w 18"/>
                  <a:gd name="T1" fmla="*/ 0 h 24"/>
                  <a:gd name="T2" fmla="*/ 18 w 18"/>
                  <a:gd name="T3" fmla="*/ 19 h 24"/>
                  <a:gd name="T4" fmla="*/ 0 w 18"/>
                  <a:gd name="T5" fmla="*/ 22 h 24"/>
                  <a:gd name="T6" fmla="*/ 0 w 18"/>
                  <a:gd name="T7" fmla="*/ 12 h 24"/>
                  <a:gd name="T8" fmla="*/ 17 w 18"/>
                  <a:gd name="T9" fmla="*/ 0 h 24"/>
                </a:gdLst>
                <a:ahLst/>
                <a:cxnLst>
                  <a:cxn ang="0">
                    <a:pos x="T0" y="T1"/>
                  </a:cxn>
                  <a:cxn ang="0">
                    <a:pos x="T2" y="T3"/>
                  </a:cxn>
                  <a:cxn ang="0">
                    <a:pos x="T4" y="T5"/>
                  </a:cxn>
                  <a:cxn ang="0">
                    <a:pos x="T6" y="T7"/>
                  </a:cxn>
                  <a:cxn ang="0">
                    <a:pos x="T8" y="T9"/>
                  </a:cxn>
                </a:cxnLst>
                <a:rect l="0" t="0" r="r" b="b"/>
                <a:pathLst>
                  <a:path w="18" h="24">
                    <a:moveTo>
                      <a:pt x="17" y="0"/>
                    </a:moveTo>
                    <a:cubicBezTo>
                      <a:pt x="18" y="19"/>
                      <a:pt x="18" y="19"/>
                      <a:pt x="18" y="19"/>
                    </a:cubicBezTo>
                    <a:cubicBezTo>
                      <a:pt x="13" y="22"/>
                      <a:pt x="6" y="24"/>
                      <a:pt x="0" y="22"/>
                    </a:cubicBezTo>
                    <a:cubicBezTo>
                      <a:pt x="0" y="12"/>
                      <a:pt x="0" y="12"/>
                      <a:pt x="0" y="12"/>
                    </a:cubicBezTo>
                    <a:cubicBezTo>
                      <a:pt x="0" y="12"/>
                      <a:pt x="16" y="16"/>
                      <a:pt x="17" y="0"/>
                    </a:cubicBezTo>
                    <a:close/>
                  </a:path>
                </a:pathLst>
              </a:custGeom>
              <a:solidFill>
                <a:srgbClr val="000000">
                  <a:alpha val="20000"/>
                </a:srgbClr>
              </a:solidFill>
              <a:ln>
                <a:noFill/>
              </a:ln>
            </p:spPr>
            <p:txBody>
              <a:bodyPr anchor="ctr"/>
              <a:lstStyle/>
              <a:p>
                <a:pPr algn="ctr"/>
              </a:p>
            </p:txBody>
          </p:sp>
          <p:sp>
            <p:nvSpPr>
              <p:cNvPr id="231" name="íśḻíḑe"/>
              <p:cNvSpPr/>
              <p:nvPr/>
            </p:nvSpPr>
            <p:spPr bwMode="auto">
              <a:xfrm>
                <a:off x="3229828" y="2870985"/>
                <a:ext cx="460617" cy="282052"/>
              </a:xfrm>
              <a:custGeom>
                <a:avLst/>
                <a:gdLst>
                  <a:gd name="T0" fmla="*/ 3 w 109"/>
                  <a:gd name="T1" fmla="*/ 55 h 67"/>
                  <a:gd name="T2" fmla="*/ 21 w 109"/>
                  <a:gd name="T3" fmla="*/ 65 h 67"/>
                  <a:gd name="T4" fmla="*/ 107 w 109"/>
                  <a:gd name="T5" fmla="*/ 65 h 67"/>
                  <a:gd name="T6" fmla="*/ 107 w 109"/>
                  <a:gd name="T7" fmla="*/ 57 h 67"/>
                  <a:gd name="T8" fmla="*/ 107 w 109"/>
                  <a:gd name="T9" fmla="*/ 57 h 67"/>
                  <a:gd name="T10" fmla="*/ 83 w 109"/>
                  <a:gd name="T11" fmla="*/ 57 h 67"/>
                  <a:gd name="T12" fmla="*/ 90 w 109"/>
                  <a:gd name="T13" fmla="*/ 24 h 67"/>
                  <a:gd name="T14" fmla="*/ 27 w 109"/>
                  <a:gd name="T15" fmla="*/ 0 h 67"/>
                  <a:gd name="T16" fmla="*/ 21 w 109"/>
                  <a:gd name="T17" fmla="*/ 0 h 67"/>
                  <a:gd name="T18" fmla="*/ 3 w 109"/>
                  <a:gd name="T19" fmla="*/ 55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9" h="67">
                    <a:moveTo>
                      <a:pt x="3" y="55"/>
                    </a:moveTo>
                    <a:cubicBezTo>
                      <a:pt x="6" y="67"/>
                      <a:pt x="21" y="65"/>
                      <a:pt x="21" y="65"/>
                    </a:cubicBezTo>
                    <a:cubicBezTo>
                      <a:pt x="21" y="65"/>
                      <a:pt x="105" y="67"/>
                      <a:pt x="107" y="65"/>
                    </a:cubicBezTo>
                    <a:cubicBezTo>
                      <a:pt x="109" y="64"/>
                      <a:pt x="108" y="59"/>
                      <a:pt x="107" y="57"/>
                    </a:cubicBezTo>
                    <a:cubicBezTo>
                      <a:pt x="107" y="57"/>
                      <a:pt x="107" y="57"/>
                      <a:pt x="107" y="57"/>
                    </a:cubicBezTo>
                    <a:cubicBezTo>
                      <a:pt x="83" y="57"/>
                      <a:pt x="83" y="57"/>
                      <a:pt x="83" y="57"/>
                    </a:cubicBezTo>
                    <a:cubicBezTo>
                      <a:pt x="83" y="57"/>
                      <a:pt x="71" y="51"/>
                      <a:pt x="90" y="24"/>
                    </a:cubicBezTo>
                    <a:cubicBezTo>
                      <a:pt x="106" y="1"/>
                      <a:pt x="46" y="0"/>
                      <a:pt x="27" y="0"/>
                    </a:cubicBezTo>
                    <a:cubicBezTo>
                      <a:pt x="23" y="0"/>
                      <a:pt x="21" y="0"/>
                      <a:pt x="21" y="0"/>
                    </a:cubicBezTo>
                    <a:cubicBezTo>
                      <a:pt x="21" y="0"/>
                      <a:pt x="0" y="43"/>
                      <a:pt x="3" y="55"/>
                    </a:cubicBezTo>
                    <a:close/>
                  </a:path>
                </a:pathLst>
              </a:custGeom>
              <a:solidFill>
                <a:srgbClr val="68AFF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32" name="ïŝḻiḑé"/>
              <p:cNvSpPr/>
              <p:nvPr/>
            </p:nvSpPr>
            <p:spPr bwMode="auto">
              <a:xfrm>
                <a:off x="3272440" y="2870985"/>
                <a:ext cx="407860" cy="247556"/>
              </a:xfrm>
              <a:custGeom>
                <a:avLst/>
                <a:gdLst>
                  <a:gd name="T0" fmla="*/ 3 w 97"/>
                  <a:gd name="T1" fmla="*/ 46 h 59"/>
                  <a:gd name="T2" fmla="*/ 21 w 97"/>
                  <a:gd name="T3" fmla="*/ 56 h 59"/>
                  <a:gd name="T4" fmla="*/ 97 w 97"/>
                  <a:gd name="T5" fmla="*/ 57 h 59"/>
                  <a:gd name="T6" fmla="*/ 97 w 97"/>
                  <a:gd name="T7" fmla="*/ 56 h 59"/>
                  <a:gd name="T8" fmla="*/ 73 w 97"/>
                  <a:gd name="T9" fmla="*/ 56 h 59"/>
                  <a:gd name="T10" fmla="*/ 80 w 97"/>
                  <a:gd name="T11" fmla="*/ 23 h 59"/>
                  <a:gd name="T12" fmla="*/ 17 w 97"/>
                  <a:gd name="T13" fmla="*/ 0 h 59"/>
                  <a:gd name="T14" fmla="*/ 3 w 97"/>
                  <a:gd name="T15" fmla="*/ 46 h 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7" h="59">
                    <a:moveTo>
                      <a:pt x="3" y="46"/>
                    </a:moveTo>
                    <a:cubicBezTo>
                      <a:pt x="6" y="59"/>
                      <a:pt x="21" y="56"/>
                      <a:pt x="21" y="56"/>
                    </a:cubicBezTo>
                    <a:cubicBezTo>
                      <a:pt x="21" y="56"/>
                      <a:pt x="74" y="57"/>
                      <a:pt x="97" y="57"/>
                    </a:cubicBezTo>
                    <a:cubicBezTo>
                      <a:pt x="97" y="57"/>
                      <a:pt x="97" y="57"/>
                      <a:pt x="97" y="56"/>
                    </a:cubicBezTo>
                    <a:cubicBezTo>
                      <a:pt x="73" y="56"/>
                      <a:pt x="73" y="56"/>
                      <a:pt x="73" y="56"/>
                    </a:cubicBezTo>
                    <a:cubicBezTo>
                      <a:pt x="73" y="56"/>
                      <a:pt x="61" y="50"/>
                      <a:pt x="80" y="23"/>
                    </a:cubicBezTo>
                    <a:cubicBezTo>
                      <a:pt x="96" y="1"/>
                      <a:pt x="36" y="0"/>
                      <a:pt x="17" y="0"/>
                    </a:cubicBezTo>
                    <a:cubicBezTo>
                      <a:pt x="11" y="13"/>
                      <a:pt x="0" y="37"/>
                      <a:pt x="3" y="46"/>
                    </a:cubicBezTo>
                    <a:close/>
                  </a:path>
                </a:pathLst>
              </a:custGeom>
              <a:solidFill>
                <a:srgbClr val="68AFF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33" name="îŝḻîdè"/>
              <p:cNvSpPr/>
              <p:nvPr/>
            </p:nvSpPr>
            <p:spPr bwMode="auto">
              <a:xfrm>
                <a:off x="3258236" y="2870985"/>
                <a:ext cx="422063" cy="255673"/>
              </a:xfrm>
              <a:custGeom>
                <a:avLst/>
                <a:gdLst>
                  <a:gd name="T0" fmla="*/ 2 w 100"/>
                  <a:gd name="T1" fmla="*/ 48 h 61"/>
                  <a:gd name="T2" fmla="*/ 24 w 100"/>
                  <a:gd name="T3" fmla="*/ 57 h 61"/>
                  <a:gd name="T4" fmla="*/ 100 w 100"/>
                  <a:gd name="T5" fmla="*/ 57 h 61"/>
                  <a:gd name="T6" fmla="*/ 100 w 100"/>
                  <a:gd name="T7" fmla="*/ 57 h 61"/>
                  <a:gd name="T8" fmla="*/ 76 w 100"/>
                  <a:gd name="T9" fmla="*/ 57 h 61"/>
                  <a:gd name="T10" fmla="*/ 83 w 100"/>
                  <a:gd name="T11" fmla="*/ 24 h 61"/>
                  <a:gd name="T12" fmla="*/ 20 w 100"/>
                  <a:gd name="T13" fmla="*/ 0 h 61"/>
                  <a:gd name="T14" fmla="*/ 2 w 100"/>
                  <a:gd name="T15" fmla="*/ 48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0" h="61">
                    <a:moveTo>
                      <a:pt x="2" y="48"/>
                    </a:moveTo>
                    <a:cubicBezTo>
                      <a:pt x="5" y="61"/>
                      <a:pt x="24" y="57"/>
                      <a:pt x="24" y="57"/>
                    </a:cubicBezTo>
                    <a:cubicBezTo>
                      <a:pt x="24" y="57"/>
                      <a:pt x="77" y="58"/>
                      <a:pt x="100" y="57"/>
                    </a:cubicBezTo>
                    <a:cubicBezTo>
                      <a:pt x="100" y="57"/>
                      <a:pt x="100" y="57"/>
                      <a:pt x="100" y="57"/>
                    </a:cubicBezTo>
                    <a:cubicBezTo>
                      <a:pt x="76" y="57"/>
                      <a:pt x="76" y="57"/>
                      <a:pt x="76" y="57"/>
                    </a:cubicBezTo>
                    <a:cubicBezTo>
                      <a:pt x="76" y="57"/>
                      <a:pt x="64" y="51"/>
                      <a:pt x="83" y="24"/>
                    </a:cubicBezTo>
                    <a:cubicBezTo>
                      <a:pt x="99" y="1"/>
                      <a:pt x="39" y="0"/>
                      <a:pt x="20" y="0"/>
                    </a:cubicBezTo>
                    <a:cubicBezTo>
                      <a:pt x="14" y="13"/>
                      <a:pt x="0" y="39"/>
                      <a:pt x="2" y="48"/>
                    </a:cubicBezTo>
                    <a:close/>
                  </a:path>
                </a:pathLst>
              </a:custGeom>
              <a:solidFill>
                <a:srgbClr val="000000">
                  <a:alpha val="20000"/>
                </a:srgbClr>
              </a:solidFill>
              <a:ln>
                <a:noFill/>
              </a:ln>
            </p:spPr>
            <p:txBody>
              <a:bodyPr anchor="ctr"/>
              <a:lstStyle/>
              <a:p>
                <a:pPr algn="ctr"/>
              </a:p>
            </p:txBody>
          </p:sp>
          <p:sp>
            <p:nvSpPr>
              <p:cNvPr id="234" name="îśḻïde"/>
              <p:cNvSpPr/>
              <p:nvPr/>
            </p:nvSpPr>
            <p:spPr bwMode="auto">
              <a:xfrm>
                <a:off x="3043147" y="2355581"/>
                <a:ext cx="913117" cy="610774"/>
              </a:xfrm>
              <a:custGeom>
                <a:avLst/>
                <a:gdLst>
                  <a:gd name="T0" fmla="*/ 17 w 216"/>
                  <a:gd name="T1" fmla="*/ 0 h 145"/>
                  <a:gd name="T2" fmla="*/ 198 w 216"/>
                  <a:gd name="T3" fmla="*/ 0 h 145"/>
                  <a:gd name="T4" fmla="*/ 216 w 216"/>
                  <a:gd name="T5" fmla="*/ 17 h 145"/>
                  <a:gd name="T6" fmla="*/ 216 w 216"/>
                  <a:gd name="T7" fmla="*/ 127 h 145"/>
                  <a:gd name="T8" fmla="*/ 198 w 216"/>
                  <a:gd name="T9" fmla="*/ 145 h 145"/>
                  <a:gd name="T10" fmla="*/ 17 w 216"/>
                  <a:gd name="T11" fmla="*/ 145 h 145"/>
                  <a:gd name="T12" fmla="*/ 0 w 216"/>
                  <a:gd name="T13" fmla="*/ 127 h 145"/>
                  <a:gd name="T14" fmla="*/ 0 w 216"/>
                  <a:gd name="T15" fmla="*/ 17 h 145"/>
                  <a:gd name="T16" fmla="*/ 17 w 216"/>
                  <a:gd name="T17" fmla="*/ 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6" h="145">
                    <a:moveTo>
                      <a:pt x="17" y="0"/>
                    </a:moveTo>
                    <a:cubicBezTo>
                      <a:pt x="198" y="0"/>
                      <a:pt x="198" y="0"/>
                      <a:pt x="198" y="0"/>
                    </a:cubicBezTo>
                    <a:cubicBezTo>
                      <a:pt x="208" y="0"/>
                      <a:pt x="216" y="7"/>
                      <a:pt x="216" y="17"/>
                    </a:cubicBezTo>
                    <a:cubicBezTo>
                      <a:pt x="216" y="127"/>
                      <a:pt x="216" y="127"/>
                      <a:pt x="216" y="127"/>
                    </a:cubicBezTo>
                    <a:cubicBezTo>
                      <a:pt x="216" y="137"/>
                      <a:pt x="208" y="145"/>
                      <a:pt x="198" y="145"/>
                    </a:cubicBezTo>
                    <a:cubicBezTo>
                      <a:pt x="17" y="145"/>
                      <a:pt x="17" y="145"/>
                      <a:pt x="17" y="145"/>
                    </a:cubicBezTo>
                    <a:cubicBezTo>
                      <a:pt x="7" y="145"/>
                      <a:pt x="0" y="137"/>
                      <a:pt x="0" y="127"/>
                    </a:cubicBezTo>
                    <a:cubicBezTo>
                      <a:pt x="0" y="17"/>
                      <a:pt x="0" y="17"/>
                      <a:pt x="0" y="17"/>
                    </a:cubicBezTo>
                    <a:cubicBezTo>
                      <a:pt x="0" y="7"/>
                      <a:pt x="7" y="0"/>
                      <a:pt x="17" y="0"/>
                    </a:cubicBezTo>
                    <a:close/>
                  </a:path>
                </a:pathLst>
              </a:custGeom>
              <a:solidFill>
                <a:srgbClr val="68AFF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35" name="îšľiďé"/>
              <p:cNvSpPr/>
              <p:nvPr/>
            </p:nvSpPr>
            <p:spPr bwMode="auto">
              <a:xfrm>
                <a:off x="3043147" y="2355581"/>
                <a:ext cx="913117" cy="610774"/>
              </a:xfrm>
              <a:custGeom>
                <a:avLst/>
                <a:gdLst>
                  <a:gd name="T0" fmla="*/ 17 w 216"/>
                  <a:gd name="T1" fmla="*/ 0 h 145"/>
                  <a:gd name="T2" fmla="*/ 198 w 216"/>
                  <a:gd name="T3" fmla="*/ 0 h 145"/>
                  <a:gd name="T4" fmla="*/ 216 w 216"/>
                  <a:gd name="T5" fmla="*/ 17 h 145"/>
                  <a:gd name="T6" fmla="*/ 216 w 216"/>
                  <a:gd name="T7" fmla="*/ 127 h 145"/>
                  <a:gd name="T8" fmla="*/ 198 w 216"/>
                  <a:gd name="T9" fmla="*/ 145 h 145"/>
                  <a:gd name="T10" fmla="*/ 17 w 216"/>
                  <a:gd name="T11" fmla="*/ 145 h 145"/>
                  <a:gd name="T12" fmla="*/ 0 w 216"/>
                  <a:gd name="T13" fmla="*/ 127 h 145"/>
                  <a:gd name="T14" fmla="*/ 0 w 216"/>
                  <a:gd name="T15" fmla="*/ 17 h 145"/>
                  <a:gd name="T16" fmla="*/ 17 w 216"/>
                  <a:gd name="T17" fmla="*/ 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6" h="145">
                    <a:moveTo>
                      <a:pt x="17" y="0"/>
                    </a:moveTo>
                    <a:cubicBezTo>
                      <a:pt x="198" y="0"/>
                      <a:pt x="198" y="0"/>
                      <a:pt x="198" y="0"/>
                    </a:cubicBezTo>
                    <a:cubicBezTo>
                      <a:pt x="208" y="0"/>
                      <a:pt x="216" y="7"/>
                      <a:pt x="216" y="17"/>
                    </a:cubicBezTo>
                    <a:cubicBezTo>
                      <a:pt x="216" y="127"/>
                      <a:pt x="216" y="127"/>
                      <a:pt x="216" y="127"/>
                    </a:cubicBezTo>
                    <a:cubicBezTo>
                      <a:pt x="216" y="137"/>
                      <a:pt x="208" y="145"/>
                      <a:pt x="198" y="145"/>
                    </a:cubicBezTo>
                    <a:cubicBezTo>
                      <a:pt x="17" y="145"/>
                      <a:pt x="17" y="145"/>
                      <a:pt x="17" y="145"/>
                    </a:cubicBezTo>
                    <a:cubicBezTo>
                      <a:pt x="7" y="145"/>
                      <a:pt x="0" y="137"/>
                      <a:pt x="0" y="127"/>
                    </a:cubicBezTo>
                    <a:cubicBezTo>
                      <a:pt x="0" y="17"/>
                      <a:pt x="0" y="17"/>
                      <a:pt x="0" y="17"/>
                    </a:cubicBezTo>
                    <a:cubicBezTo>
                      <a:pt x="0" y="7"/>
                      <a:pt x="7" y="0"/>
                      <a:pt x="17" y="0"/>
                    </a:cubicBezTo>
                    <a:close/>
                  </a:path>
                </a:pathLst>
              </a:custGeom>
              <a:solidFill>
                <a:srgbClr val="000000">
                  <a:alpha val="20000"/>
                </a:srgbClr>
              </a:solidFill>
              <a:ln>
                <a:noFill/>
              </a:ln>
            </p:spPr>
            <p:txBody>
              <a:bodyPr anchor="ctr"/>
              <a:lstStyle/>
              <a:p>
                <a:pPr algn="ctr"/>
              </a:p>
            </p:txBody>
          </p:sp>
          <p:sp>
            <p:nvSpPr>
              <p:cNvPr id="236" name="ïšľïdè"/>
              <p:cNvSpPr/>
              <p:nvPr/>
            </p:nvSpPr>
            <p:spPr bwMode="auto">
              <a:xfrm>
                <a:off x="3061408" y="2355581"/>
                <a:ext cx="911088" cy="610774"/>
              </a:xfrm>
              <a:custGeom>
                <a:avLst/>
                <a:gdLst>
                  <a:gd name="T0" fmla="*/ 17 w 216"/>
                  <a:gd name="T1" fmla="*/ 0 h 145"/>
                  <a:gd name="T2" fmla="*/ 199 w 216"/>
                  <a:gd name="T3" fmla="*/ 0 h 145"/>
                  <a:gd name="T4" fmla="*/ 216 w 216"/>
                  <a:gd name="T5" fmla="*/ 17 h 145"/>
                  <a:gd name="T6" fmla="*/ 216 w 216"/>
                  <a:gd name="T7" fmla="*/ 127 h 145"/>
                  <a:gd name="T8" fmla="*/ 199 w 216"/>
                  <a:gd name="T9" fmla="*/ 145 h 145"/>
                  <a:gd name="T10" fmla="*/ 17 w 216"/>
                  <a:gd name="T11" fmla="*/ 145 h 145"/>
                  <a:gd name="T12" fmla="*/ 0 w 216"/>
                  <a:gd name="T13" fmla="*/ 127 h 145"/>
                  <a:gd name="T14" fmla="*/ 0 w 216"/>
                  <a:gd name="T15" fmla="*/ 17 h 145"/>
                  <a:gd name="T16" fmla="*/ 17 w 216"/>
                  <a:gd name="T17" fmla="*/ 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6" h="145">
                    <a:moveTo>
                      <a:pt x="17" y="0"/>
                    </a:moveTo>
                    <a:cubicBezTo>
                      <a:pt x="199" y="0"/>
                      <a:pt x="199" y="0"/>
                      <a:pt x="199" y="0"/>
                    </a:cubicBezTo>
                    <a:cubicBezTo>
                      <a:pt x="208" y="0"/>
                      <a:pt x="216" y="7"/>
                      <a:pt x="216" y="17"/>
                    </a:cubicBezTo>
                    <a:cubicBezTo>
                      <a:pt x="216" y="127"/>
                      <a:pt x="216" y="127"/>
                      <a:pt x="216" y="127"/>
                    </a:cubicBezTo>
                    <a:cubicBezTo>
                      <a:pt x="216" y="137"/>
                      <a:pt x="208" y="145"/>
                      <a:pt x="199" y="145"/>
                    </a:cubicBezTo>
                    <a:cubicBezTo>
                      <a:pt x="17" y="145"/>
                      <a:pt x="17" y="145"/>
                      <a:pt x="17" y="145"/>
                    </a:cubicBezTo>
                    <a:cubicBezTo>
                      <a:pt x="8" y="145"/>
                      <a:pt x="0" y="137"/>
                      <a:pt x="0" y="127"/>
                    </a:cubicBezTo>
                    <a:cubicBezTo>
                      <a:pt x="0" y="17"/>
                      <a:pt x="0" y="17"/>
                      <a:pt x="0" y="17"/>
                    </a:cubicBezTo>
                    <a:cubicBezTo>
                      <a:pt x="0" y="7"/>
                      <a:pt x="8" y="0"/>
                      <a:pt x="17" y="0"/>
                    </a:cubicBezTo>
                    <a:close/>
                  </a:path>
                </a:pathLst>
              </a:custGeom>
              <a:solidFill>
                <a:srgbClr val="68AFF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37" name="ïSḷîḋé"/>
              <p:cNvSpPr/>
              <p:nvPr/>
            </p:nvSpPr>
            <p:spPr bwMode="auto">
              <a:xfrm>
                <a:off x="3061408" y="2355581"/>
                <a:ext cx="911088" cy="610774"/>
              </a:xfrm>
              <a:custGeom>
                <a:avLst/>
                <a:gdLst>
                  <a:gd name="T0" fmla="*/ 17 w 216"/>
                  <a:gd name="T1" fmla="*/ 0 h 145"/>
                  <a:gd name="T2" fmla="*/ 199 w 216"/>
                  <a:gd name="T3" fmla="*/ 0 h 145"/>
                  <a:gd name="T4" fmla="*/ 216 w 216"/>
                  <a:gd name="T5" fmla="*/ 17 h 145"/>
                  <a:gd name="T6" fmla="*/ 216 w 216"/>
                  <a:gd name="T7" fmla="*/ 127 h 145"/>
                  <a:gd name="T8" fmla="*/ 199 w 216"/>
                  <a:gd name="T9" fmla="*/ 145 h 145"/>
                  <a:gd name="T10" fmla="*/ 17 w 216"/>
                  <a:gd name="T11" fmla="*/ 145 h 145"/>
                  <a:gd name="T12" fmla="*/ 0 w 216"/>
                  <a:gd name="T13" fmla="*/ 127 h 145"/>
                  <a:gd name="T14" fmla="*/ 0 w 216"/>
                  <a:gd name="T15" fmla="*/ 17 h 145"/>
                  <a:gd name="T16" fmla="*/ 17 w 216"/>
                  <a:gd name="T17" fmla="*/ 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6" h="145">
                    <a:moveTo>
                      <a:pt x="17" y="0"/>
                    </a:moveTo>
                    <a:cubicBezTo>
                      <a:pt x="199" y="0"/>
                      <a:pt x="199" y="0"/>
                      <a:pt x="199" y="0"/>
                    </a:cubicBezTo>
                    <a:cubicBezTo>
                      <a:pt x="208" y="0"/>
                      <a:pt x="216" y="7"/>
                      <a:pt x="216" y="17"/>
                    </a:cubicBezTo>
                    <a:cubicBezTo>
                      <a:pt x="216" y="127"/>
                      <a:pt x="216" y="127"/>
                      <a:pt x="216" y="127"/>
                    </a:cubicBezTo>
                    <a:cubicBezTo>
                      <a:pt x="216" y="137"/>
                      <a:pt x="208" y="145"/>
                      <a:pt x="199" y="145"/>
                    </a:cubicBezTo>
                    <a:cubicBezTo>
                      <a:pt x="17" y="145"/>
                      <a:pt x="17" y="145"/>
                      <a:pt x="17" y="145"/>
                    </a:cubicBezTo>
                    <a:cubicBezTo>
                      <a:pt x="8" y="145"/>
                      <a:pt x="0" y="137"/>
                      <a:pt x="0" y="127"/>
                    </a:cubicBezTo>
                    <a:cubicBezTo>
                      <a:pt x="0" y="17"/>
                      <a:pt x="0" y="17"/>
                      <a:pt x="0" y="17"/>
                    </a:cubicBezTo>
                    <a:cubicBezTo>
                      <a:pt x="0" y="7"/>
                      <a:pt x="8" y="0"/>
                      <a:pt x="17" y="0"/>
                    </a:cubicBezTo>
                    <a:close/>
                  </a:path>
                </a:pathLst>
              </a:custGeom>
              <a:gradFill>
                <a:gsLst>
                  <a:gs pos="100000">
                    <a:schemeClr val="bg1">
                      <a:alpha val="0"/>
                    </a:schemeClr>
                  </a:gs>
                  <a:gs pos="6000">
                    <a:srgbClr val="68AFFD"/>
                  </a:gs>
                </a:gsLst>
                <a:lin ang="5400000" scaled="1"/>
              </a:gradFill>
              <a:ln>
                <a:noFill/>
              </a:ln>
            </p:spPr>
            <p:txBody>
              <a:bodyPr anchor="ctr"/>
              <a:lstStyle/>
              <a:p>
                <a:pPr algn="ctr"/>
              </a:p>
            </p:txBody>
          </p:sp>
          <p:sp>
            <p:nvSpPr>
              <p:cNvPr id="238" name="ïSḷiḋe"/>
              <p:cNvSpPr/>
              <p:nvPr/>
            </p:nvSpPr>
            <p:spPr bwMode="auto">
              <a:xfrm>
                <a:off x="3065467" y="2832431"/>
                <a:ext cx="907030" cy="133924"/>
              </a:xfrm>
              <a:custGeom>
                <a:avLst/>
                <a:gdLst>
                  <a:gd name="T0" fmla="*/ 0 w 215"/>
                  <a:gd name="T1" fmla="*/ 0 h 32"/>
                  <a:gd name="T2" fmla="*/ 0 w 215"/>
                  <a:gd name="T3" fmla="*/ 14 h 32"/>
                  <a:gd name="T4" fmla="*/ 17 w 215"/>
                  <a:gd name="T5" fmla="*/ 32 h 32"/>
                  <a:gd name="T6" fmla="*/ 17 w 215"/>
                  <a:gd name="T7" fmla="*/ 32 h 32"/>
                  <a:gd name="T8" fmla="*/ 198 w 215"/>
                  <a:gd name="T9" fmla="*/ 32 h 32"/>
                  <a:gd name="T10" fmla="*/ 215 w 215"/>
                  <a:gd name="T11" fmla="*/ 14 h 32"/>
                  <a:gd name="T12" fmla="*/ 215 w 215"/>
                  <a:gd name="T13" fmla="*/ 14 h 32"/>
                  <a:gd name="T14" fmla="*/ 215 w 215"/>
                  <a:gd name="T15" fmla="*/ 0 h 32"/>
                  <a:gd name="T16" fmla="*/ 0 w 215"/>
                  <a:gd name="T17"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5" h="32">
                    <a:moveTo>
                      <a:pt x="0" y="0"/>
                    </a:moveTo>
                    <a:cubicBezTo>
                      <a:pt x="0" y="14"/>
                      <a:pt x="0" y="14"/>
                      <a:pt x="0" y="14"/>
                    </a:cubicBezTo>
                    <a:cubicBezTo>
                      <a:pt x="0" y="24"/>
                      <a:pt x="7" y="32"/>
                      <a:pt x="17" y="32"/>
                    </a:cubicBezTo>
                    <a:cubicBezTo>
                      <a:pt x="17" y="32"/>
                      <a:pt x="17" y="32"/>
                      <a:pt x="17" y="32"/>
                    </a:cubicBezTo>
                    <a:cubicBezTo>
                      <a:pt x="198" y="32"/>
                      <a:pt x="198" y="32"/>
                      <a:pt x="198" y="32"/>
                    </a:cubicBezTo>
                    <a:cubicBezTo>
                      <a:pt x="207" y="32"/>
                      <a:pt x="215" y="24"/>
                      <a:pt x="215" y="14"/>
                    </a:cubicBezTo>
                    <a:cubicBezTo>
                      <a:pt x="215" y="14"/>
                      <a:pt x="215" y="14"/>
                      <a:pt x="215" y="14"/>
                    </a:cubicBezTo>
                    <a:cubicBezTo>
                      <a:pt x="215" y="0"/>
                      <a:pt x="215" y="0"/>
                      <a:pt x="215" y="0"/>
                    </a:cubicBezTo>
                    <a:lnTo>
                      <a:pt x="0" y="0"/>
                    </a:lnTo>
                    <a:close/>
                  </a:path>
                </a:pathLst>
              </a:custGeom>
              <a:solidFill>
                <a:srgbClr val="68AFF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39" name="ísľíḑe"/>
              <p:cNvSpPr/>
              <p:nvPr/>
            </p:nvSpPr>
            <p:spPr bwMode="auto">
              <a:xfrm>
                <a:off x="3323169" y="3110424"/>
                <a:ext cx="357130" cy="34496"/>
              </a:xfrm>
              <a:prstGeom prst="rect">
                <a:avLst/>
              </a:prstGeom>
              <a:solidFill>
                <a:srgbClr val="000000">
                  <a:alpha val="20000"/>
                </a:srgbClr>
              </a:solidFill>
              <a:ln>
                <a:noFill/>
              </a:ln>
            </p:spPr>
            <p:txBody>
              <a:bodyPr anchor="ctr"/>
              <a:lstStyle/>
              <a:p>
                <a:pPr algn="ctr"/>
              </a:p>
            </p:txBody>
          </p:sp>
          <p:sp>
            <p:nvSpPr>
              <p:cNvPr id="240" name="iślïďé"/>
              <p:cNvSpPr/>
              <p:nvPr/>
            </p:nvSpPr>
            <p:spPr bwMode="auto">
              <a:xfrm>
                <a:off x="3264323" y="3071871"/>
                <a:ext cx="58846" cy="77108"/>
              </a:xfrm>
              <a:custGeom>
                <a:avLst/>
                <a:gdLst>
                  <a:gd name="T0" fmla="*/ 1 w 14"/>
                  <a:gd name="T1" fmla="*/ 0 h 18"/>
                  <a:gd name="T2" fmla="*/ 0 w 14"/>
                  <a:gd name="T3" fmla="*/ 15 h 18"/>
                  <a:gd name="T4" fmla="*/ 14 w 14"/>
                  <a:gd name="T5" fmla="*/ 17 h 18"/>
                  <a:gd name="T6" fmla="*/ 14 w 14"/>
                  <a:gd name="T7" fmla="*/ 9 h 18"/>
                  <a:gd name="T8" fmla="*/ 1 w 14"/>
                  <a:gd name="T9" fmla="*/ 0 h 18"/>
                </a:gdLst>
                <a:ahLst/>
                <a:cxnLst>
                  <a:cxn ang="0">
                    <a:pos x="T0" y="T1"/>
                  </a:cxn>
                  <a:cxn ang="0">
                    <a:pos x="T2" y="T3"/>
                  </a:cxn>
                  <a:cxn ang="0">
                    <a:pos x="T4" y="T5"/>
                  </a:cxn>
                  <a:cxn ang="0">
                    <a:pos x="T6" y="T7"/>
                  </a:cxn>
                  <a:cxn ang="0">
                    <a:pos x="T8" y="T9"/>
                  </a:cxn>
                </a:cxnLst>
                <a:rect l="0" t="0" r="r" b="b"/>
                <a:pathLst>
                  <a:path w="14" h="18">
                    <a:moveTo>
                      <a:pt x="1" y="0"/>
                    </a:moveTo>
                    <a:cubicBezTo>
                      <a:pt x="0" y="15"/>
                      <a:pt x="0" y="15"/>
                      <a:pt x="0" y="15"/>
                    </a:cubicBezTo>
                    <a:cubicBezTo>
                      <a:pt x="5" y="18"/>
                      <a:pt x="10" y="18"/>
                      <a:pt x="14" y="17"/>
                    </a:cubicBezTo>
                    <a:cubicBezTo>
                      <a:pt x="14" y="9"/>
                      <a:pt x="14" y="9"/>
                      <a:pt x="14" y="9"/>
                    </a:cubicBezTo>
                    <a:cubicBezTo>
                      <a:pt x="14" y="9"/>
                      <a:pt x="2" y="12"/>
                      <a:pt x="1" y="0"/>
                    </a:cubicBezTo>
                    <a:close/>
                  </a:path>
                </a:pathLst>
              </a:custGeom>
              <a:solidFill>
                <a:srgbClr val="000000">
                  <a:alpha val="20000"/>
                </a:srgbClr>
              </a:solidFill>
              <a:ln>
                <a:noFill/>
              </a:ln>
            </p:spPr>
            <p:txBody>
              <a:bodyPr anchor="ctr"/>
              <a:lstStyle/>
              <a:p>
                <a:pPr algn="ctr"/>
              </a:p>
            </p:txBody>
          </p:sp>
          <p:sp>
            <p:nvSpPr>
              <p:cNvPr id="241" name="îşḷíḋé"/>
              <p:cNvSpPr/>
              <p:nvPr/>
            </p:nvSpPr>
            <p:spPr bwMode="auto">
              <a:xfrm>
                <a:off x="6515019" y="2199337"/>
                <a:ext cx="574250" cy="519462"/>
              </a:xfrm>
              <a:custGeom>
                <a:avLst/>
                <a:gdLst>
                  <a:gd name="T0" fmla="*/ 126 w 136"/>
                  <a:gd name="T1" fmla="*/ 123 h 123"/>
                  <a:gd name="T2" fmla="*/ 15 w 136"/>
                  <a:gd name="T3" fmla="*/ 106 h 123"/>
                  <a:gd name="T4" fmla="*/ 9 w 136"/>
                  <a:gd name="T5" fmla="*/ 99 h 123"/>
                  <a:gd name="T6" fmla="*/ 1 w 136"/>
                  <a:gd name="T7" fmla="*/ 9 h 123"/>
                  <a:gd name="T8" fmla="*/ 8 w 136"/>
                  <a:gd name="T9" fmla="*/ 0 h 123"/>
                  <a:gd name="T10" fmla="*/ 10 w 136"/>
                  <a:gd name="T11" fmla="*/ 0 h 123"/>
                  <a:gd name="T12" fmla="*/ 121 w 136"/>
                  <a:gd name="T13" fmla="*/ 17 h 123"/>
                  <a:gd name="T14" fmla="*/ 127 w 136"/>
                  <a:gd name="T15" fmla="*/ 24 h 123"/>
                  <a:gd name="T16" fmla="*/ 135 w 136"/>
                  <a:gd name="T17" fmla="*/ 114 h 123"/>
                  <a:gd name="T18" fmla="*/ 128 w 136"/>
                  <a:gd name="T19" fmla="*/ 123 h 123"/>
                  <a:gd name="T20" fmla="*/ 126 w 136"/>
                  <a:gd name="T21" fmla="*/ 123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 h="123">
                    <a:moveTo>
                      <a:pt x="126" y="123"/>
                    </a:moveTo>
                    <a:cubicBezTo>
                      <a:pt x="15" y="106"/>
                      <a:pt x="15" y="106"/>
                      <a:pt x="15" y="106"/>
                    </a:cubicBezTo>
                    <a:cubicBezTo>
                      <a:pt x="12" y="106"/>
                      <a:pt x="9" y="103"/>
                      <a:pt x="9" y="99"/>
                    </a:cubicBezTo>
                    <a:cubicBezTo>
                      <a:pt x="1" y="9"/>
                      <a:pt x="1" y="9"/>
                      <a:pt x="1" y="9"/>
                    </a:cubicBezTo>
                    <a:cubicBezTo>
                      <a:pt x="0" y="5"/>
                      <a:pt x="3" y="1"/>
                      <a:pt x="8" y="0"/>
                    </a:cubicBezTo>
                    <a:cubicBezTo>
                      <a:pt x="8" y="0"/>
                      <a:pt x="9" y="0"/>
                      <a:pt x="10" y="0"/>
                    </a:cubicBezTo>
                    <a:cubicBezTo>
                      <a:pt x="121" y="17"/>
                      <a:pt x="121" y="17"/>
                      <a:pt x="121" y="17"/>
                    </a:cubicBezTo>
                    <a:cubicBezTo>
                      <a:pt x="124" y="18"/>
                      <a:pt x="127" y="21"/>
                      <a:pt x="127" y="24"/>
                    </a:cubicBezTo>
                    <a:cubicBezTo>
                      <a:pt x="135" y="114"/>
                      <a:pt x="135" y="114"/>
                      <a:pt x="135" y="114"/>
                    </a:cubicBezTo>
                    <a:cubicBezTo>
                      <a:pt x="136" y="119"/>
                      <a:pt x="132" y="123"/>
                      <a:pt x="128" y="123"/>
                    </a:cubicBezTo>
                    <a:cubicBezTo>
                      <a:pt x="127" y="123"/>
                      <a:pt x="127" y="123"/>
                      <a:pt x="126" y="123"/>
                    </a:cubicBezTo>
                    <a:close/>
                  </a:path>
                </a:pathLst>
              </a:custGeom>
              <a:solidFill>
                <a:srgbClr val="68AFF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42" name="iṧļíḓê"/>
              <p:cNvSpPr/>
              <p:nvPr/>
            </p:nvSpPr>
            <p:spPr bwMode="auto">
              <a:xfrm>
                <a:off x="6545457" y="2225715"/>
                <a:ext cx="515404" cy="450471"/>
              </a:xfrm>
              <a:custGeom>
                <a:avLst/>
                <a:gdLst>
                  <a:gd name="T0" fmla="*/ 114 w 122"/>
                  <a:gd name="T1" fmla="*/ 107 h 107"/>
                  <a:gd name="T2" fmla="*/ 14 w 122"/>
                  <a:gd name="T3" fmla="*/ 92 h 107"/>
                  <a:gd name="T4" fmla="*/ 8 w 122"/>
                  <a:gd name="T5" fmla="*/ 85 h 107"/>
                  <a:gd name="T6" fmla="*/ 0 w 122"/>
                  <a:gd name="T7" fmla="*/ 7 h 107"/>
                  <a:gd name="T8" fmla="*/ 7 w 122"/>
                  <a:gd name="T9" fmla="*/ 0 h 107"/>
                  <a:gd name="T10" fmla="*/ 8 w 122"/>
                  <a:gd name="T11" fmla="*/ 0 h 107"/>
                  <a:gd name="T12" fmla="*/ 108 w 122"/>
                  <a:gd name="T13" fmla="*/ 15 h 107"/>
                  <a:gd name="T14" fmla="*/ 115 w 122"/>
                  <a:gd name="T15" fmla="*/ 21 h 107"/>
                  <a:gd name="T16" fmla="*/ 122 w 122"/>
                  <a:gd name="T17" fmla="*/ 99 h 107"/>
                  <a:gd name="T18" fmla="*/ 116 w 122"/>
                  <a:gd name="T19" fmla="*/ 107 h 107"/>
                  <a:gd name="T20" fmla="*/ 114 w 122"/>
                  <a:gd name="T21" fmla="*/ 107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2" h="107">
                    <a:moveTo>
                      <a:pt x="114" y="107"/>
                    </a:moveTo>
                    <a:cubicBezTo>
                      <a:pt x="14" y="92"/>
                      <a:pt x="14" y="92"/>
                      <a:pt x="14" y="92"/>
                    </a:cubicBezTo>
                    <a:cubicBezTo>
                      <a:pt x="10" y="91"/>
                      <a:pt x="8" y="89"/>
                      <a:pt x="8" y="85"/>
                    </a:cubicBezTo>
                    <a:cubicBezTo>
                      <a:pt x="0" y="7"/>
                      <a:pt x="0" y="7"/>
                      <a:pt x="0" y="7"/>
                    </a:cubicBezTo>
                    <a:cubicBezTo>
                      <a:pt x="0" y="3"/>
                      <a:pt x="3" y="0"/>
                      <a:pt x="7" y="0"/>
                    </a:cubicBezTo>
                    <a:cubicBezTo>
                      <a:pt x="7" y="0"/>
                      <a:pt x="8" y="0"/>
                      <a:pt x="8" y="0"/>
                    </a:cubicBezTo>
                    <a:cubicBezTo>
                      <a:pt x="108" y="15"/>
                      <a:pt x="108" y="15"/>
                      <a:pt x="108" y="15"/>
                    </a:cubicBezTo>
                    <a:cubicBezTo>
                      <a:pt x="112" y="15"/>
                      <a:pt x="114" y="18"/>
                      <a:pt x="115" y="21"/>
                    </a:cubicBezTo>
                    <a:cubicBezTo>
                      <a:pt x="122" y="99"/>
                      <a:pt x="122" y="99"/>
                      <a:pt x="122" y="99"/>
                    </a:cubicBezTo>
                    <a:cubicBezTo>
                      <a:pt x="122" y="103"/>
                      <a:pt x="119" y="106"/>
                      <a:pt x="116" y="107"/>
                    </a:cubicBezTo>
                    <a:cubicBezTo>
                      <a:pt x="115" y="107"/>
                      <a:pt x="114" y="107"/>
                      <a:pt x="114" y="107"/>
                    </a:cubicBezTo>
                    <a:close/>
                  </a:path>
                </a:pathLst>
              </a:custGeom>
              <a:solidFill>
                <a:srgbClr val="000000">
                  <a:alpha val="20000"/>
                </a:srgbClr>
              </a:solidFill>
              <a:ln>
                <a:noFill/>
              </a:ln>
            </p:spPr>
            <p:txBody>
              <a:bodyPr anchor="ctr"/>
              <a:lstStyle/>
              <a:p>
                <a:pPr algn="ctr"/>
              </a:p>
            </p:txBody>
          </p:sp>
          <p:sp>
            <p:nvSpPr>
              <p:cNvPr id="243" name="îş1íde"/>
              <p:cNvSpPr/>
              <p:nvPr/>
            </p:nvSpPr>
            <p:spPr bwMode="auto">
              <a:xfrm>
                <a:off x="6561690" y="2633575"/>
                <a:ext cx="655416" cy="135954"/>
              </a:xfrm>
              <a:custGeom>
                <a:avLst/>
                <a:gdLst>
                  <a:gd name="T0" fmla="*/ 6 w 155"/>
                  <a:gd name="T1" fmla="*/ 0 h 32"/>
                  <a:gd name="T2" fmla="*/ 151 w 155"/>
                  <a:gd name="T3" fmla="*/ 22 h 32"/>
                  <a:gd name="T4" fmla="*/ 155 w 155"/>
                  <a:gd name="T5" fmla="*/ 27 h 32"/>
                  <a:gd name="T6" fmla="*/ 155 w 155"/>
                  <a:gd name="T7" fmla="*/ 27 h 32"/>
                  <a:gd name="T8" fmla="*/ 155 w 155"/>
                  <a:gd name="T9" fmla="*/ 27 h 32"/>
                  <a:gd name="T10" fmla="*/ 149 w 155"/>
                  <a:gd name="T11" fmla="*/ 32 h 32"/>
                  <a:gd name="T12" fmla="*/ 149 w 155"/>
                  <a:gd name="T13" fmla="*/ 32 h 32"/>
                  <a:gd name="T14" fmla="*/ 5 w 155"/>
                  <a:gd name="T15" fmla="*/ 10 h 32"/>
                  <a:gd name="T16" fmla="*/ 1 w 155"/>
                  <a:gd name="T17" fmla="*/ 4 h 32"/>
                  <a:gd name="T18" fmla="*/ 1 w 155"/>
                  <a:gd name="T19" fmla="*/ 4 h 32"/>
                  <a:gd name="T20" fmla="*/ 1 w 155"/>
                  <a:gd name="T21" fmla="*/ 4 h 32"/>
                  <a:gd name="T22" fmla="*/ 6 w 155"/>
                  <a:gd name="T23" fmla="*/ 0 h 32"/>
                  <a:gd name="T24" fmla="*/ 6 w 155"/>
                  <a:gd name="T25"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5" h="32">
                    <a:moveTo>
                      <a:pt x="6" y="0"/>
                    </a:moveTo>
                    <a:cubicBezTo>
                      <a:pt x="151" y="22"/>
                      <a:pt x="151" y="22"/>
                      <a:pt x="151" y="22"/>
                    </a:cubicBezTo>
                    <a:cubicBezTo>
                      <a:pt x="153" y="22"/>
                      <a:pt x="155" y="25"/>
                      <a:pt x="155" y="27"/>
                    </a:cubicBezTo>
                    <a:cubicBezTo>
                      <a:pt x="155" y="27"/>
                      <a:pt x="155" y="27"/>
                      <a:pt x="155" y="27"/>
                    </a:cubicBezTo>
                    <a:cubicBezTo>
                      <a:pt x="155" y="27"/>
                      <a:pt x="155" y="27"/>
                      <a:pt x="155" y="27"/>
                    </a:cubicBezTo>
                    <a:cubicBezTo>
                      <a:pt x="155" y="30"/>
                      <a:pt x="152" y="32"/>
                      <a:pt x="149" y="32"/>
                    </a:cubicBezTo>
                    <a:cubicBezTo>
                      <a:pt x="149" y="32"/>
                      <a:pt x="149" y="32"/>
                      <a:pt x="149" y="32"/>
                    </a:cubicBezTo>
                    <a:cubicBezTo>
                      <a:pt x="5" y="10"/>
                      <a:pt x="5" y="10"/>
                      <a:pt x="5" y="10"/>
                    </a:cubicBezTo>
                    <a:cubicBezTo>
                      <a:pt x="2" y="10"/>
                      <a:pt x="0" y="7"/>
                      <a:pt x="1" y="4"/>
                    </a:cubicBezTo>
                    <a:cubicBezTo>
                      <a:pt x="1" y="4"/>
                      <a:pt x="1" y="4"/>
                      <a:pt x="1" y="4"/>
                    </a:cubicBezTo>
                    <a:cubicBezTo>
                      <a:pt x="1" y="4"/>
                      <a:pt x="1" y="4"/>
                      <a:pt x="1" y="4"/>
                    </a:cubicBezTo>
                    <a:cubicBezTo>
                      <a:pt x="1" y="2"/>
                      <a:pt x="4" y="0"/>
                      <a:pt x="6" y="0"/>
                    </a:cubicBezTo>
                    <a:cubicBezTo>
                      <a:pt x="6" y="0"/>
                      <a:pt x="6" y="0"/>
                      <a:pt x="6" y="0"/>
                    </a:cubicBezTo>
                    <a:close/>
                  </a:path>
                </a:pathLst>
              </a:custGeom>
              <a:solidFill>
                <a:srgbClr val="68AFF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44" name="íṩḷíḑê"/>
              <p:cNvSpPr/>
              <p:nvPr/>
            </p:nvSpPr>
            <p:spPr bwMode="auto">
              <a:xfrm>
                <a:off x="6831567" y="2672128"/>
                <a:ext cx="531637" cy="117691"/>
              </a:xfrm>
              <a:custGeom>
                <a:avLst/>
                <a:gdLst>
                  <a:gd name="T0" fmla="*/ 6 w 126"/>
                  <a:gd name="T1" fmla="*/ 1 h 28"/>
                  <a:gd name="T2" fmla="*/ 122 w 126"/>
                  <a:gd name="T3" fmla="*/ 18 h 28"/>
                  <a:gd name="T4" fmla="*/ 125 w 126"/>
                  <a:gd name="T5" fmla="*/ 23 h 28"/>
                  <a:gd name="T6" fmla="*/ 125 w 126"/>
                  <a:gd name="T7" fmla="*/ 24 h 28"/>
                  <a:gd name="T8" fmla="*/ 120 w 126"/>
                  <a:gd name="T9" fmla="*/ 28 h 28"/>
                  <a:gd name="T10" fmla="*/ 4 w 126"/>
                  <a:gd name="T11" fmla="*/ 10 h 28"/>
                  <a:gd name="T12" fmla="*/ 0 w 126"/>
                  <a:gd name="T13" fmla="*/ 5 h 28"/>
                  <a:gd name="T14" fmla="*/ 1 w 126"/>
                  <a:gd name="T15" fmla="*/ 4 h 28"/>
                  <a:gd name="T16" fmla="*/ 6 w 126"/>
                  <a:gd name="T17" fmla="*/ 1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6" h="28">
                    <a:moveTo>
                      <a:pt x="6" y="1"/>
                    </a:moveTo>
                    <a:cubicBezTo>
                      <a:pt x="122" y="18"/>
                      <a:pt x="122" y="18"/>
                      <a:pt x="122" y="18"/>
                    </a:cubicBezTo>
                    <a:cubicBezTo>
                      <a:pt x="124" y="18"/>
                      <a:pt x="126" y="21"/>
                      <a:pt x="125" y="23"/>
                    </a:cubicBezTo>
                    <a:cubicBezTo>
                      <a:pt x="125" y="24"/>
                      <a:pt x="125" y="24"/>
                      <a:pt x="125" y="24"/>
                    </a:cubicBezTo>
                    <a:cubicBezTo>
                      <a:pt x="125" y="26"/>
                      <a:pt x="123" y="28"/>
                      <a:pt x="120" y="28"/>
                    </a:cubicBezTo>
                    <a:cubicBezTo>
                      <a:pt x="4" y="10"/>
                      <a:pt x="4" y="10"/>
                      <a:pt x="4" y="10"/>
                    </a:cubicBezTo>
                    <a:cubicBezTo>
                      <a:pt x="2" y="10"/>
                      <a:pt x="0" y="8"/>
                      <a:pt x="0" y="5"/>
                    </a:cubicBezTo>
                    <a:cubicBezTo>
                      <a:pt x="1" y="4"/>
                      <a:pt x="1" y="4"/>
                      <a:pt x="1" y="4"/>
                    </a:cubicBezTo>
                    <a:cubicBezTo>
                      <a:pt x="1" y="2"/>
                      <a:pt x="3" y="0"/>
                      <a:pt x="6" y="1"/>
                    </a:cubicBezTo>
                    <a:close/>
                  </a:path>
                </a:pathLst>
              </a:custGeom>
              <a:solidFill>
                <a:srgbClr val="68AFF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45" name="iṣlíďê"/>
              <p:cNvSpPr/>
              <p:nvPr/>
            </p:nvSpPr>
            <p:spPr bwMode="auto">
              <a:xfrm>
                <a:off x="6831567" y="2672128"/>
                <a:ext cx="531637" cy="117691"/>
              </a:xfrm>
              <a:custGeom>
                <a:avLst/>
                <a:gdLst>
                  <a:gd name="T0" fmla="*/ 6 w 126"/>
                  <a:gd name="T1" fmla="*/ 1 h 28"/>
                  <a:gd name="T2" fmla="*/ 122 w 126"/>
                  <a:gd name="T3" fmla="*/ 18 h 28"/>
                  <a:gd name="T4" fmla="*/ 125 w 126"/>
                  <a:gd name="T5" fmla="*/ 23 h 28"/>
                  <a:gd name="T6" fmla="*/ 125 w 126"/>
                  <a:gd name="T7" fmla="*/ 24 h 28"/>
                  <a:gd name="T8" fmla="*/ 120 w 126"/>
                  <a:gd name="T9" fmla="*/ 28 h 28"/>
                  <a:gd name="T10" fmla="*/ 4 w 126"/>
                  <a:gd name="T11" fmla="*/ 10 h 28"/>
                  <a:gd name="T12" fmla="*/ 0 w 126"/>
                  <a:gd name="T13" fmla="*/ 5 h 28"/>
                  <a:gd name="T14" fmla="*/ 1 w 126"/>
                  <a:gd name="T15" fmla="*/ 4 h 28"/>
                  <a:gd name="T16" fmla="*/ 6 w 126"/>
                  <a:gd name="T17" fmla="*/ 1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6" h="28">
                    <a:moveTo>
                      <a:pt x="6" y="1"/>
                    </a:moveTo>
                    <a:cubicBezTo>
                      <a:pt x="122" y="18"/>
                      <a:pt x="122" y="18"/>
                      <a:pt x="122" y="18"/>
                    </a:cubicBezTo>
                    <a:cubicBezTo>
                      <a:pt x="124" y="18"/>
                      <a:pt x="126" y="21"/>
                      <a:pt x="125" y="23"/>
                    </a:cubicBezTo>
                    <a:cubicBezTo>
                      <a:pt x="125" y="24"/>
                      <a:pt x="125" y="24"/>
                      <a:pt x="125" y="24"/>
                    </a:cubicBezTo>
                    <a:cubicBezTo>
                      <a:pt x="125" y="26"/>
                      <a:pt x="123" y="28"/>
                      <a:pt x="120" y="28"/>
                    </a:cubicBezTo>
                    <a:cubicBezTo>
                      <a:pt x="4" y="10"/>
                      <a:pt x="4" y="10"/>
                      <a:pt x="4" y="10"/>
                    </a:cubicBezTo>
                    <a:cubicBezTo>
                      <a:pt x="2" y="10"/>
                      <a:pt x="0" y="8"/>
                      <a:pt x="0" y="5"/>
                    </a:cubicBezTo>
                    <a:cubicBezTo>
                      <a:pt x="1" y="4"/>
                      <a:pt x="1" y="4"/>
                      <a:pt x="1" y="4"/>
                    </a:cubicBezTo>
                    <a:cubicBezTo>
                      <a:pt x="1" y="2"/>
                      <a:pt x="3" y="0"/>
                      <a:pt x="6" y="1"/>
                    </a:cubicBezTo>
                    <a:close/>
                  </a:path>
                </a:pathLst>
              </a:custGeom>
              <a:solidFill>
                <a:srgbClr val="000000">
                  <a:alpha val="20000"/>
                </a:srgbClr>
              </a:solidFill>
              <a:ln>
                <a:noFill/>
              </a:ln>
            </p:spPr>
            <p:txBody>
              <a:bodyPr anchor="ctr"/>
              <a:lstStyle/>
              <a:p>
                <a:pPr algn="ctr"/>
              </a:p>
            </p:txBody>
          </p:sp>
          <p:sp>
            <p:nvSpPr>
              <p:cNvPr id="246" name="ís1ïdè"/>
              <p:cNvSpPr/>
              <p:nvPr/>
            </p:nvSpPr>
            <p:spPr bwMode="auto">
              <a:xfrm>
                <a:off x="3976555" y="2992733"/>
                <a:ext cx="675707" cy="515404"/>
              </a:xfrm>
              <a:custGeom>
                <a:avLst/>
                <a:gdLst>
                  <a:gd name="T0" fmla="*/ 155 w 160"/>
                  <a:gd name="T1" fmla="*/ 84 h 122"/>
                  <a:gd name="T2" fmla="*/ 58 w 160"/>
                  <a:gd name="T3" fmla="*/ 121 h 122"/>
                  <a:gd name="T4" fmla="*/ 49 w 160"/>
                  <a:gd name="T5" fmla="*/ 118 h 122"/>
                  <a:gd name="T6" fmla="*/ 2 w 160"/>
                  <a:gd name="T7" fmla="*/ 49 h 122"/>
                  <a:gd name="T8" fmla="*/ 4 w 160"/>
                  <a:gd name="T9" fmla="*/ 39 h 122"/>
                  <a:gd name="T10" fmla="*/ 6 w 160"/>
                  <a:gd name="T11" fmla="*/ 38 h 122"/>
                  <a:gd name="T12" fmla="*/ 102 w 160"/>
                  <a:gd name="T13" fmla="*/ 1 h 122"/>
                  <a:gd name="T14" fmla="*/ 111 w 160"/>
                  <a:gd name="T15" fmla="*/ 4 h 122"/>
                  <a:gd name="T16" fmla="*/ 158 w 160"/>
                  <a:gd name="T17" fmla="*/ 73 h 122"/>
                  <a:gd name="T18" fmla="*/ 156 w 160"/>
                  <a:gd name="T19" fmla="*/ 83 h 122"/>
                  <a:gd name="T20" fmla="*/ 155 w 160"/>
                  <a:gd name="T21" fmla="*/ 84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0" h="122">
                    <a:moveTo>
                      <a:pt x="155" y="84"/>
                    </a:moveTo>
                    <a:cubicBezTo>
                      <a:pt x="58" y="121"/>
                      <a:pt x="58" y="121"/>
                      <a:pt x="58" y="121"/>
                    </a:cubicBezTo>
                    <a:cubicBezTo>
                      <a:pt x="55" y="122"/>
                      <a:pt x="51" y="121"/>
                      <a:pt x="49" y="118"/>
                    </a:cubicBezTo>
                    <a:cubicBezTo>
                      <a:pt x="2" y="49"/>
                      <a:pt x="2" y="49"/>
                      <a:pt x="2" y="49"/>
                    </a:cubicBezTo>
                    <a:cubicBezTo>
                      <a:pt x="0" y="46"/>
                      <a:pt x="1" y="41"/>
                      <a:pt x="4" y="39"/>
                    </a:cubicBezTo>
                    <a:cubicBezTo>
                      <a:pt x="5" y="38"/>
                      <a:pt x="5" y="38"/>
                      <a:pt x="6" y="38"/>
                    </a:cubicBezTo>
                    <a:cubicBezTo>
                      <a:pt x="102" y="1"/>
                      <a:pt x="102" y="1"/>
                      <a:pt x="102" y="1"/>
                    </a:cubicBezTo>
                    <a:cubicBezTo>
                      <a:pt x="106" y="0"/>
                      <a:pt x="109" y="1"/>
                      <a:pt x="111" y="4"/>
                    </a:cubicBezTo>
                    <a:cubicBezTo>
                      <a:pt x="158" y="73"/>
                      <a:pt x="158" y="73"/>
                      <a:pt x="158" y="73"/>
                    </a:cubicBezTo>
                    <a:cubicBezTo>
                      <a:pt x="160" y="76"/>
                      <a:pt x="159" y="81"/>
                      <a:pt x="156" y="83"/>
                    </a:cubicBezTo>
                    <a:cubicBezTo>
                      <a:pt x="156" y="84"/>
                      <a:pt x="155" y="84"/>
                      <a:pt x="155" y="84"/>
                    </a:cubicBezTo>
                    <a:close/>
                  </a:path>
                </a:pathLst>
              </a:custGeom>
              <a:solidFill>
                <a:srgbClr val="68AFF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47" name="ïṣḷiďè"/>
              <p:cNvSpPr/>
              <p:nvPr/>
            </p:nvSpPr>
            <p:spPr bwMode="auto">
              <a:xfrm>
                <a:off x="4004963" y="3013025"/>
                <a:ext cx="608745" cy="456559"/>
              </a:xfrm>
              <a:custGeom>
                <a:avLst/>
                <a:gdLst>
                  <a:gd name="T0" fmla="*/ 139 w 144"/>
                  <a:gd name="T1" fmla="*/ 73 h 108"/>
                  <a:gd name="T2" fmla="*/ 51 w 144"/>
                  <a:gd name="T3" fmla="*/ 106 h 108"/>
                  <a:gd name="T4" fmla="*/ 43 w 144"/>
                  <a:gd name="T5" fmla="*/ 104 h 108"/>
                  <a:gd name="T6" fmla="*/ 2 w 144"/>
                  <a:gd name="T7" fmla="*/ 44 h 108"/>
                  <a:gd name="T8" fmla="*/ 4 w 144"/>
                  <a:gd name="T9" fmla="*/ 35 h 108"/>
                  <a:gd name="T10" fmla="*/ 5 w 144"/>
                  <a:gd name="T11" fmla="*/ 35 h 108"/>
                  <a:gd name="T12" fmla="*/ 93 w 144"/>
                  <a:gd name="T13" fmla="*/ 2 h 108"/>
                  <a:gd name="T14" fmla="*/ 101 w 144"/>
                  <a:gd name="T15" fmla="*/ 4 h 108"/>
                  <a:gd name="T16" fmla="*/ 142 w 144"/>
                  <a:gd name="T17" fmla="*/ 64 h 108"/>
                  <a:gd name="T18" fmla="*/ 140 w 144"/>
                  <a:gd name="T19" fmla="*/ 73 h 108"/>
                  <a:gd name="T20" fmla="*/ 139 w 144"/>
                  <a:gd name="T21" fmla="*/ 73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4" h="108">
                    <a:moveTo>
                      <a:pt x="139" y="73"/>
                    </a:moveTo>
                    <a:cubicBezTo>
                      <a:pt x="51" y="106"/>
                      <a:pt x="51" y="106"/>
                      <a:pt x="51" y="106"/>
                    </a:cubicBezTo>
                    <a:cubicBezTo>
                      <a:pt x="48" y="108"/>
                      <a:pt x="45" y="107"/>
                      <a:pt x="43" y="104"/>
                    </a:cubicBezTo>
                    <a:cubicBezTo>
                      <a:pt x="2" y="44"/>
                      <a:pt x="2" y="44"/>
                      <a:pt x="2" y="44"/>
                    </a:cubicBezTo>
                    <a:cubicBezTo>
                      <a:pt x="0" y="42"/>
                      <a:pt x="1" y="37"/>
                      <a:pt x="4" y="35"/>
                    </a:cubicBezTo>
                    <a:cubicBezTo>
                      <a:pt x="4" y="35"/>
                      <a:pt x="5" y="35"/>
                      <a:pt x="5" y="35"/>
                    </a:cubicBezTo>
                    <a:cubicBezTo>
                      <a:pt x="93" y="2"/>
                      <a:pt x="93" y="2"/>
                      <a:pt x="93" y="2"/>
                    </a:cubicBezTo>
                    <a:cubicBezTo>
                      <a:pt x="96" y="0"/>
                      <a:pt x="99" y="1"/>
                      <a:pt x="101" y="4"/>
                    </a:cubicBezTo>
                    <a:cubicBezTo>
                      <a:pt x="142" y="64"/>
                      <a:pt x="142" y="64"/>
                      <a:pt x="142" y="64"/>
                    </a:cubicBezTo>
                    <a:cubicBezTo>
                      <a:pt x="144" y="67"/>
                      <a:pt x="143" y="71"/>
                      <a:pt x="140" y="73"/>
                    </a:cubicBezTo>
                    <a:cubicBezTo>
                      <a:pt x="140" y="73"/>
                      <a:pt x="139" y="73"/>
                      <a:pt x="139" y="73"/>
                    </a:cubicBezTo>
                    <a:close/>
                  </a:path>
                </a:pathLst>
              </a:custGeom>
              <a:solidFill>
                <a:srgbClr val="000000">
                  <a:alpha val="20000"/>
                </a:srgbClr>
              </a:solidFill>
              <a:ln>
                <a:noFill/>
              </a:ln>
            </p:spPr>
            <p:txBody>
              <a:bodyPr anchor="ctr"/>
              <a:lstStyle/>
              <a:p>
                <a:pPr algn="ctr"/>
              </a:p>
            </p:txBody>
          </p:sp>
          <p:sp>
            <p:nvSpPr>
              <p:cNvPr id="248" name="îSlîḓé"/>
              <p:cNvSpPr/>
              <p:nvPr/>
            </p:nvSpPr>
            <p:spPr bwMode="auto">
              <a:xfrm>
                <a:off x="4203820" y="3282902"/>
                <a:ext cx="578308" cy="245528"/>
              </a:xfrm>
              <a:custGeom>
                <a:avLst/>
                <a:gdLst>
                  <a:gd name="T0" fmla="*/ 4 w 137"/>
                  <a:gd name="T1" fmla="*/ 48 h 58"/>
                  <a:gd name="T2" fmla="*/ 130 w 137"/>
                  <a:gd name="T3" fmla="*/ 1 h 58"/>
                  <a:gd name="T4" fmla="*/ 136 w 137"/>
                  <a:gd name="T5" fmla="*/ 3 h 58"/>
                  <a:gd name="T6" fmla="*/ 136 w 137"/>
                  <a:gd name="T7" fmla="*/ 3 h 58"/>
                  <a:gd name="T8" fmla="*/ 133 w 137"/>
                  <a:gd name="T9" fmla="*/ 9 h 58"/>
                  <a:gd name="T10" fmla="*/ 7 w 137"/>
                  <a:gd name="T11" fmla="*/ 57 h 58"/>
                  <a:gd name="T12" fmla="*/ 1 w 137"/>
                  <a:gd name="T13" fmla="*/ 54 h 58"/>
                  <a:gd name="T14" fmla="*/ 1 w 137"/>
                  <a:gd name="T15" fmla="*/ 54 h 58"/>
                  <a:gd name="T16" fmla="*/ 1 w 137"/>
                  <a:gd name="T17" fmla="*/ 54 h 58"/>
                  <a:gd name="T18" fmla="*/ 4 w 137"/>
                  <a:gd name="T19" fmla="*/ 48 h 58"/>
                  <a:gd name="T20" fmla="*/ 4 w 137"/>
                  <a:gd name="T21" fmla="*/ 4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7" h="58">
                    <a:moveTo>
                      <a:pt x="4" y="48"/>
                    </a:moveTo>
                    <a:cubicBezTo>
                      <a:pt x="130" y="1"/>
                      <a:pt x="130" y="1"/>
                      <a:pt x="130" y="1"/>
                    </a:cubicBezTo>
                    <a:cubicBezTo>
                      <a:pt x="133" y="0"/>
                      <a:pt x="135" y="1"/>
                      <a:pt x="136" y="3"/>
                    </a:cubicBezTo>
                    <a:cubicBezTo>
                      <a:pt x="136" y="3"/>
                      <a:pt x="136" y="3"/>
                      <a:pt x="136" y="3"/>
                    </a:cubicBezTo>
                    <a:cubicBezTo>
                      <a:pt x="137" y="6"/>
                      <a:pt x="136" y="8"/>
                      <a:pt x="133" y="9"/>
                    </a:cubicBezTo>
                    <a:cubicBezTo>
                      <a:pt x="7" y="57"/>
                      <a:pt x="7" y="57"/>
                      <a:pt x="7" y="57"/>
                    </a:cubicBezTo>
                    <a:cubicBezTo>
                      <a:pt x="5" y="58"/>
                      <a:pt x="2" y="57"/>
                      <a:pt x="1" y="54"/>
                    </a:cubicBezTo>
                    <a:cubicBezTo>
                      <a:pt x="1" y="54"/>
                      <a:pt x="1" y="54"/>
                      <a:pt x="1" y="54"/>
                    </a:cubicBezTo>
                    <a:cubicBezTo>
                      <a:pt x="1" y="54"/>
                      <a:pt x="1" y="54"/>
                      <a:pt x="1" y="54"/>
                    </a:cubicBezTo>
                    <a:cubicBezTo>
                      <a:pt x="0" y="52"/>
                      <a:pt x="2" y="49"/>
                      <a:pt x="4" y="48"/>
                    </a:cubicBezTo>
                    <a:cubicBezTo>
                      <a:pt x="4" y="48"/>
                      <a:pt x="4" y="48"/>
                      <a:pt x="4" y="48"/>
                    </a:cubicBezTo>
                    <a:close/>
                  </a:path>
                </a:pathLst>
              </a:custGeom>
              <a:solidFill>
                <a:srgbClr val="68AFF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49" name="iṧliḍè"/>
              <p:cNvSpPr/>
              <p:nvPr/>
            </p:nvSpPr>
            <p:spPr bwMode="auto">
              <a:xfrm>
                <a:off x="4441229" y="3232173"/>
                <a:ext cx="466704" cy="206973"/>
              </a:xfrm>
              <a:custGeom>
                <a:avLst/>
                <a:gdLst>
                  <a:gd name="T0" fmla="*/ 3 w 111"/>
                  <a:gd name="T1" fmla="*/ 39 h 49"/>
                  <a:gd name="T2" fmla="*/ 105 w 111"/>
                  <a:gd name="T3" fmla="*/ 1 h 49"/>
                  <a:gd name="T4" fmla="*/ 110 w 111"/>
                  <a:gd name="T5" fmla="*/ 3 h 49"/>
                  <a:gd name="T6" fmla="*/ 110 w 111"/>
                  <a:gd name="T7" fmla="*/ 4 h 49"/>
                  <a:gd name="T8" fmla="*/ 108 w 111"/>
                  <a:gd name="T9" fmla="*/ 10 h 49"/>
                  <a:gd name="T10" fmla="*/ 6 w 111"/>
                  <a:gd name="T11" fmla="*/ 48 h 49"/>
                  <a:gd name="T12" fmla="*/ 1 w 111"/>
                  <a:gd name="T13" fmla="*/ 46 h 49"/>
                  <a:gd name="T14" fmla="*/ 1 w 111"/>
                  <a:gd name="T15" fmla="*/ 45 h 49"/>
                  <a:gd name="T16" fmla="*/ 3 w 111"/>
                  <a:gd name="T17" fmla="*/ 3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1" h="49">
                    <a:moveTo>
                      <a:pt x="3" y="39"/>
                    </a:moveTo>
                    <a:cubicBezTo>
                      <a:pt x="105" y="1"/>
                      <a:pt x="105" y="1"/>
                      <a:pt x="105" y="1"/>
                    </a:cubicBezTo>
                    <a:cubicBezTo>
                      <a:pt x="107" y="0"/>
                      <a:pt x="109" y="1"/>
                      <a:pt x="110" y="3"/>
                    </a:cubicBezTo>
                    <a:cubicBezTo>
                      <a:pt x="110" y="4"/>
                      <a:pt x="110" y="4"/>
                      <a:pt x="110" y="4"/>
                    </a:cubicBezTo>
                    <a:cubicBezTo>
                      <a:pt x="111" y="6"/>
                      <a:pt x="110" y="9"/>
                      <a:pt x="108" y="10"/>
                    </a:cubicBezTo>
                    <a:cubicBezTo>
                      <a:pt x="6" y="48"/>
                      <a:pt x="6" y="48"/>
                      <a:pt x="6" y="48"/>
                    </a:cubicBezTo>
                    <a:cubicBezTo>
                      <a:pt x="4" y="49"/>
                      <a:pt x="2" y="48"/>
                      <a:pt x="1" y="46"/>
                    </a:cubicBezTo>
                    <a:cubicBezTo>
                      <a:pt x="1" y="45"/>
                      <a:pt x="1" y="45"/>
                      <a:pt x="1" y="45"/>
                    </a:cubicBezTo>
                    <a:cubicBezTo>
                      <a:pt x="0" y="43"/>
                      <a:pt x="1" y="40"/>
                      <a:pt x="3" y="39"/>
                    </a:cubicBezTo>
                    <a:close/>
                  </a:path>
                </a:pathLst>
              </a:custGeom>
              <a:solidFill>
                <a:srgbClr val="68AFF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50" name="iśľïdé"/>
              <p:cNvSpPr/>
              <p:nvPr/>
            </p:nvSpPr>
            <p:spPr bwMode="auto">
              <a:xfrm>
                <a:off x="4441229" y="3232173"/>
                <a:ext cx="466704" cy="206973"/>
              </a:xfrm>
              <a:custGeom>
                <a:avLst/>
                <a:gdLst>
                  <a:gd name="T0" fmla="*/ 3 w 111"/>
                  <a:gd name="T1" fmla="*/ 39 h 49"/>
                  <a:gd name="T2" fmla="*/ 105 w 111"/>
                  <a:gd name="T3" fmla="*/ 1 h 49"/>
                  <a:gd name="T4" fmla="*/ 110 w 111"/>
                  <a:gd name="T5" fmla="*/ 3 h 49"/>
                  <a:gd name="T6" fmla="*/ 110 w 111"/>
                  <a:gd name="T7" fmla="*/ 4 h 49"/>
                  <a:gd name="T8" fmla="*/ 108 w 111"/>
                  <a:gd name="T9" fmla="*/ 10 h 49"/>
                  <a:gd name="T10" fmla="*/ 6 w 111"/>
                  <a:gd name="T11" fmla="*/ 48 h 49"/>
                  <a:gd name="T12" fmla="*/ 1 w 111"/>
                  <a:gd name="T13" fmla="*/ 46 h 49"/>
                  <a:gd name="T14" fmla="*/ 1 w 111"/>
                  <a:gd name="T15" fmla="*/ 45 h 49"/>
                  <a:gd name="T16" fmla="*/ 3 w 111"/>
                  <a:gd name="T17" fmla="*/ 3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1" h="49">
                    <a:moveTo>
                      <a:pt x="3" y="39"/>
                    </a:moveTo>
                    <a:cubicBezTo>
                      <a:pt x="105" y="1"/>
                      <a:pt x="105" y="1"/>
                      <a:pt x="105" y="1"/>
                    </a:cubicBezTo>
                    <a:cubicBezTo>
                      <a:pt x="107" y="0"/>
                      <a:pt x="109" y="1"/>
                      <a:pt x="110" y="3"/>
                    </a:cubicBezTo>
                    <a:cubicBezTo>
                      <a:pt x="110" y="4"/>
                      <a:pt x="110" y="4"/>
                      <a:pt x="110" y="4"/>
                    </a:cubicBezTo>
                    <a:cubicBezTo>
                      <a:pt x="111" y="6"/>
                      <a:pt x="110" y="9"/>
                      <a:pt x="108" y="10"/>
                    </a:cubicBezTo>
                    <a:cubicBezTo>
                      <a:pt x="6" y="48"/>
                      <a:pt x="6" y="48"/>
                      <a:pt x="6" y="48"/>
                    </a:cubicBezTo>
                    <a:cubicBezTo>
                      <a:pt x="4" y="49"/>
                      <a:pt x="2" y="48"/>
                      <a:pt x="1" y="46"/>
                    </a:cubicBezTo>
                    <a:cubicBezTo>
                      <a:pt x="1" y="45"/>
                      <a:pt x="1" y="45"/>
                      <a:pt x="1" y="45"/>
                    </a:cubicBezTo>
                    <a:cubicBezTo>
                      <a:pt x="0" y="43"/>
                      <a:pt x="1" y="40"/>
                      <a:pt x="3" y="39"/>
                    </a:cubicBezTo>
                    <a:close/>
                  </a:path>
                </a:pathLst>
              </a:custGeom>
              <a:solidFill>
                <a:srgbClr val="000000">
                  <a:alpha val="20000"/>
                </a:srgbClr>
              </a:solidFill>
              <a:ln>
                <a:noFill/>
              </a:ln>
            </p:spPr>
            <p:txBody>
              <a:bodyPr anchor="ctr"/>
              <a:lstStyle/>
              <a:p>
                <a:pPr algn="ctr"/>
              </a:p>
            </p:txBody>
          </p:sp>
          <p:sp>
            <p:nvSpPr>
              <p:cNvPr id="251" name="íšḻïḋé"/>
              <p:cNvSpPr/>
              <p:nvPr/>
            </p:nvSpPr>
            <p:spPr bwMode="auto">
              <a:xfrm>
                <a:off x="4508192" y="3524370"/>
                <a:ext cx="728465" cy="1290539"/>
              </a:xfrm>
              <a:custGeom>
                <a:avLst/>
                <a:gdLst>
                  <a:gd name="T0" fmla="*/ 25 w 173"/>
                  <a:gd name="T1" fmla="*/ 11 h 306"/>
                  <a:gd name="T2" fmla="*/ 121 w 173"/>
                  <a:gd name="T3" fmla="*/ 2 h 306"/>
                  <a:gd name="T4" fmla="*/ 149 w 173"/>
                  <a:gd name="T5" fmla="*/ 25 h 306"/>
                  <a:gd name="T6" fmla="*/ 172 w 173"/>
                  <a:gd name="T7" fmla="*/ 267 h 306"/>
                  <a:gd name="T8" fmla="*/ 149 w 173"/>
                  <a:gd name="T9" fmla="*/ 296 h 306"/>
                  <a:gd name="T10" fmla="*/ 53 w 173"/>
                  <a:gd name="T11" fmla="*/ 305 h 306"/>
                  <a:gd name="T12" fmla="*/ 25 w 173"/>
                  <a:gd name="T13" fmla="*/ 281 h 306"/>
                  <a:gd name="T14" fmla="*/ 2 w 173"/>
                  <a:gd name="T15" fmla="*/ 39 h 306"/>
                  <a:gd name="T16" fmla="*/ 25 w 173"/>
                  <a:gd name="T17" fmla="*/ 11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 h="306">
                    <a:moveTo>
                      <a:pt x="25" y="11"/>
                    </a:moveTo>
                    <a:cubicBezTo>
                      <a:pt x="121" y="2"/>
                      <a:pt x="121" y="2"/>
                      <a:pt x="121" y="2"/>
                    </a:cubicBezTo>
                    <a:cubicBezTo>
                      <a:pt x="135" y="0"/>
                      <a:pt x="148" y="11"/>
                      <a:pt x="149" y="25"/>
                    </a:cubicBezTo>
                    <a:cubicBezTo>
                      <a:pt x="172" y="267"/>
                      <a:pt x="172" y="267"/>
                      <a:pt x="172" y="267"/>
                    </a:cubicBezTo>
                    <a:cubicBezTo>
                      <a:pt x="173" y="281"/>
                      <a:pt x="163" y="294"/>
                      <a:pt x="149" y="296"/>
                    </a:cubicBezTo>
                    <a:cubicBezTo>
                      <a:pt x="53" y="305"/>
                      <a:pt x="53" y="305"/>
                      <a:pt x="53" y="305"/>
                    </a:cubicBezTo>
                    <a:cubicBezTo>
                      <a:pt x="39" y="306"/>
                      <a:pt x="26" y="295"/>
                      <a:pt x="25" y="281"/>
                    </a:cubicBezTo>
                    <a:cubicBezTo>
                      <a:pt x="2" y="39"/>
                      <a:pt x="2" y="39"/>
                      <a:pt x="2" y="39"/>
                    </a:cubicBezTo>
                    <a:cubicBezTo>
                      <a:pt x="0" y="25"/>
                      <a:pt x="11" y="12"/>
                      <a:pt x="25" y="11"/>
                    </a:cubicBezTo>
                    <a:close/>
                  </a:path>
                </a:pathLst>
              </a:custGeom>
              <a:solidFill>
                <a:srgbClr val="68AFF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52" name="ïṣḻïḍè"/>
              <p:cNvSpPr/>
              <p:nvPr/>
            </p:nvSpPr>
            <p:spPr bwMode="auto">
              <a:xfrm>
                <a:off x="4508192" y="3524370"/>
                <a:ext cx="728465" cy="1290539"/>
              </a:xfrm>
              <a:custGeom>
                <a:avLst/>
                <a:gdLst>
                  <a:gd name="T0" fmla="*/ 25 w 173"/>
                  <a:gd name="T1" fmla="*/ 11 h 306"/>
                  <a:gd name="T2" fmla="*/ 121 w 173"/>
                  <a:gd name="T3" fmla="*/ 2 h 306"/>
                  <a:gd name="T4" fmla="*/ 149 w 173"/>
                  <a:gd name="T5" fmla="*/ 25 h 306"/>
                  <a:gd name="T6" fmla="*/ 172 w 173"/>
                  <a:gd name="T7" fmla="*/ 267 h 306"/>
                  <a:gd name="T8" fmla="*/ 149 w 173"/>
                  <a:gd name="T9" fmla="*/ 296 h 306"/>
                  <a:gd name="T10" fmla="*/ 53 w 173"/>
                  <a:gd name="T11" fmla="*/ 305 h 306"/>
                  <a:gd name="T12" fmla="*/ 25 w 173"/>
                  <a:gd name="T13" fmla="*/ 281 h 306"/>
                  <a:gd name="T14" fmla="*/ 2 w 173"/>
                  <a:gd name="T15" fmla="*/ 39 h 306"/>
                  <a:gd name="T16" fmla="*/ 25 w 173"/>
                  <a:gd name="T17" fmla="*/ 11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 h="306">
                    <a:moveTo>
                      <a:pt x="25" y="11"/>
                    </a:moveTo>
                    <a:cubicBezTo>
                      <a:pt x="121" y="2"/>
                      <a:pt x="121" y="2"/>
                      <a:pt x="121" y="2"/>
                    </a:cubicBezTo>
                    <a:cubicBezTo>
                      <a:pt x="135" y="0"/>
                      <a:pt x="148" y="11"/>
                      <a:pt x="149" y="25"/>
                    </a:cubicBezTo>
                    <a:cubicBezTo>
                      <a:pt x="172" y="267"/>
                      <a:pt x="172" y="267"/>
                      <a:pt x="172" y="267"/>
                    </a:cubicBezTo>
                    <a:cubicBezTo>
                      <a:pt x="173" y="281"/>
                      <a:pt x="163" y="294"/>
                      <a:pt x="149" y="296"/>
                    </a:cubicBezTo>
                    <a:cubicBezTo>
                      <a:pt x="53" y="305"/>
                      <a:pt x="53" y="305"/>
                      <a:pt x="53" y="305"/>
                    </a:cubicBezTo>
                    <a:cubicBezTo>
                      <a:pt x="39" y="306"/>
                      <a:pt x="26" y="295"/>
                      <a:pt x="25" y="281"/>
                    </a:cubicBezTo>
                    <a:cubicBezTo>
                      <a:pt x="2" y="39"/>
                      <a:pt x="2" y="39"/>
                      <a:pt x="2" y="39"/>
                    </a:cubicBezTo>
                    <a:cubicBezTo>
                      <a:pt x="0" y="25"/>
                      <a:pt x="11" y="12"/>
                      <a:pt x="25" y="11"/>
                    </a:cubicBezTo>
                    <a:close/>
                  </a:path>
                </a:pathLst>
              </a:custGeom>
              <a:solidFill>
                <a:srgbClr val="000000">
                  <a:alpha val="20000"/>
                </a:srgbClr>
              </a:solidFill>
              <a:ln>
                <a:noFill/>
              </a:ln>
            </p:spPr>
            <p:txBody>
              <a:bodyPr anchor="ctr"/>
              <a:lstStyle/>
              <a:p>
                <a:pPr algn="ctr"/>
              </a:p>
            </p:txBody>
          </p:sp>
          <p:sp>
            <p:nvSpPr>
              <p:cNvPr id="253" name="íṩľiďé"/>
              <p:cNvSpPr/>
              <p:nvPr/>
            </p:nvSpPr>
            <p:spPr bwMode="auto">
              <a:xfrm>
                <a:off x="4508192" y="3524370"/>
                <a:ext cx="728465" cy="1260102"/>
              </a:xfrm>
              <a:custGeom>
                <a:avLst/>
                <a:gdLst>
                  <a:gd name="T0" fmla="*/ 25 w 173"/>
                  <a:gd name="T1" fmla="*/ 10 h 299"/>
                  <a:gd name="T2" fmla="*/ 121 w 173"/>
                  <a:gd name="T3" fmla="*/ 1 h 299"/>
                  <a:gd name="T4" fmla="*/ 149 w 173"/>
                  <a:gd name="T5" fmla="*/ 25 h 299"/>
                  <a:gd name="T6" fmla="*/ 172 w 173"/>
                  <a:gd name="T7" fmla="*/ 261 h 299"/>
                  <a:gd name="T8" fmla="*/ 148 w 173"/>
                  <a:gd name="T9" fmla="*/ 289 h 299"/>
                  <a:gd name="T10" fmla="*/ 52 w 173"/>
                  <a:gd name="T11" fmla="*/ 298 h 299"/>
                  <a:gd name="T12" fmla="*/ 24 w 173"/>
                  <a:gd name="T13" fmla="*/ 275 h 299"/>
                  <a:gd name="T14" fmla="*/ 2 w 173"/>
                  <a:gd name="T15" fmla="*/ 39 h 299"/>
                  <a:gd name="T16" fmla="*/ 25 w 173"/>
                  <a:gd name="T17" fmla="*/ 10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 h="299">
                    <a:moveTo>
                      <a:pt x="25" y="10"/>
                    </a:moveTo>
                    <a:cubicBezTo>
                      <a:pt x="121" y="1"/>
                      <a:pt x="121" y="1"/>
                      <a:pt x="121" y="1"/>
                    </a:cubicBezTo>
                    <a:cubicBezTo>
                      <a:pt x="135" y="0"/>
                      <a:pt x="148" y="10"/>
                      <a:pt x="149" y="25"/>
                    </a:cubicBezTo>
                    <a:cubicBezTo>
                      <a:pt x="172" y="261"/>
                      <a:pt x="172" y="261"/>
                      <a:pt x="172" y="261"/>
                    </a:cubicBezTo>
                    <a:cubicBezTo>
                      <a:pt x="173" y="275"/>
                      <a:pt x="162" y="288"/>
                      <a:pt x="148" y="289"/>
                    </a:cubicBezTo>
                    <a:cubicBezTo>
                      <a:pt x="52" y="298"/>
                      <a:pt x="52" y="298"/>
                      <a:pt x="52" y="298"/>
                    </a:cubicBezTo>
                    <a:cubicBezTo>
                      <a:pt x="38" y="299"/>
                      <a:pt x="25" y="289"/>
                      <a:pt x="24" y="275"/>
                    </a:cubicBezTo>
                    <a:cubicBezTo>
                      <a:pt x="2" y="39"/>
                      <a:pt x="2" y="39"/>
                      <a:pt x="2" y="39"/>
                    </a:cubicBezTo>
                    <a:cubicBezTo>
                      <a:pt x="0" y="24"/>
                      <a:pt x="11" y="12"/>
                      <a:pt x="25" y="10"/>
                    </a:cubicBezTo>
                    <a:close/>
                  </a:path>
                </a:pathLst>
              </a:custGeom>
              <a:solidFill>
                <a:srgbClr val="68AFF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54" name="îṣḻîde"/>
              <p:cNvSpPr/>
              <p:nvPr/>
            </p:nvSpPr>
            <p:spPr bwMode="auto">
              <a:xfrm>
                <a:off x="4546745" y="3552779"/>
                <a:ext cx="653386" cy="1136323"/>
              </a:xfrm>
              <a:custGeom>
                <a:avLst/>
                <a:gdLst>
                  <a:gd name="T0" fmla="*/ 22 w 155"/>
                  <a:gd name="T1" fmla="*/ 10 h 269"/>
                  <a:gd name="T2" fmla="*/ 108 w 155"/>
                  <a:gd name="T3" fmla="*/ 1 h 269"/>
                  <a:gd name="T4" fmla="*/ 134 w 155"/>
                  <a:gd name="T5" fmla="*/ 22 h 269"/>
                  <a:gd name="T6" fmla="*/ 154 w 155"/>
                  <a:gd name="T7" fmla="*/ 234 h 269"/>
                  <a:gd name="T8" fmla="*/ 133 w 155"/>
                  <a:gd name="T9" fmla="*/ 260 h 269"/>
                  <a:gd name="T10" fmla="*/ 46 w 155"/>
                  <a:gd name="T11" fmla="*/ 268 h 269"/>
                  <a:gd name="T12" fmla="*/ 21 w 155"/>
                  <a:gd name="T13" fmla="*/ 247 h 269"/>
                  <a:gd name="T14" fmla="*/ 1 w 155"/>
                  <a:gd name="T15" fmla="*/ 35 h 269"/>
                  <a:gd name="T16" fmla="*/ 22 w 155"/>
                  <a:gd name="T17" fmla="*/ 1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5" h="269">
                    <a:moveTo>
                      <a:pt x="22" y="10"/>
                    </a:moveTo>
                    <a:cubicBezTo>
                      <a:pt x="108" y="1"/>
                      <a:pt x="108" y="1"/>
                      <a:pt x="108" y="1"/>
                    </a:cubicBezTo>
                    <a:cubicBezTo>
                      <a:pt x="121" y="0"/>
                      <a:pt x="132" y="10"/>
                      <a:pt x="134" y="22"/>
                    </a:cubicBezTo>
                    <a:cubicBezTo>
                      <a:pt x="154" y="234"/>
                      <a:pt x="154" y="234"/>
                      <a:pt x="154" y="234"/>
                    </a:cubicBezTo>
                    <a:cubicBezTo>
                      <a:pt x="155" y="247"/>
                      <a:pt x="145" y="258"/>
                      <a:pt x="133" y="260"/>
                    </a:cubicBezTo>
                    <a:cubicBezTo>
                      <a:pt x="46" y="268"/>
                      <a:pt x="46" y="268"/>
                      <a:pt x="46" y="268"/>
                    </a:cubicBezTo>
                    <a:cubicBezTo>
                      <a:pt x="33" y="269"/>
                      <a:pt x="22" y="260"/>
                      <a:pt x="21" y="247"/>
                    </a:cubicBezTo>
                    <a:cubicBezTo>
                      <a:pt x="1" y="35"/>
                      <a:pt x="1" y="35"/>
                      <a:pt x="1" y="35"/>
                    </a:cubicBezTo>
                    <a:cubicBezTo>
                      <a:pt x="0" y="22"/>
                      <a:pt x="9" y="11"/>
                      <a:pt x="22" y="1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55" name="îsḷîďê"/>
              <p:cNvSpPr/>
              <p:nvPr/>
            </p:nvSpPr>
            <p:spPr bwMode="auto">
              <a:xfrm>
                <a:off x="5567408" y="2136433"/>
                <a:ext cx="501200" cy="243498"/>
              </a:xfrm>
              <a:custGeom>
                <a:avLst/>
                <a:gdLst>
                  <a:gd name="T0" fmla="*/ 13 w 119"/>
                  <a:gd name="T1" fmla="*/ 58 h 58"/>
                  <a:gd name="T2" fmla="*/ 0 w 119"/>
                  <a:gd name="T3" fmla="*/ 46 h 58"/>
                  <a:gd name="T4" fmla="*/ 5 w 119"/>
                  <a:gd name="T5" fmla="*/ 36 h 58"/>
                  <a:gd name="T6" fmla="*/ 112 w 119"/>
                  <a:gd name="T7" fmla="*/ 32 h 58"/>
                  <a:gd name="T8" fmla="*/ 115 w 119"/>
                  <a:gd name="T9" fmla="*/ 49 h 58"/>
                  <a:gd name="T10" fmla="*/ 98 w 119"/>
                  <a:gd name="T11" fmla="*/ 52 h 58"/>
                  <a:gd name="T12" fmla="*/ 98 w 119"/>
                  <a:gd name="T13" fmla="*/ 52 h 58"/>
                  <a:gd name="T14" fmla="*/ 20 w 119"/>
                  <a:gd name="T15" fmla="*/ 55 h 58"/>
                  <a:gd name="T16" fmla="*/ 13 w 119"/>
                  <a:gd name="T17" fmla="*/ 5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9" h="58">
                    <a:moveTo>
                      <a:pt x="13" y="58"/>
                    </a:moveTo>
                    <a:cubicBezTo>
                      <a:pt x="6" y="58"/>
                      <a:pt x="0" y="53"/>
                      <a:pt x="0" y="46"/>
                    </a:cubicBezTo>
                    <a:cubicBezTo>
                      <a:pt x="0" y="42"/>
                      <a:pt x="2" y="39"/>
                      <a:pt x="5" y="36"/>
                    </a:cubicBezTo>
                    <a:cubicBezTo>
                      <a:pt x="23" y="21"/>
                      <a:pt x="70" y="0"/>
                      <a:pt x="112" y="32"/>
                    </a:cubicBezTo>
                    <a:cubicBezTo>
                      <a:pt x="118" y="36"/>
                      <a:pt x="119" y="44"/>
                      <a:pt x="115" y="49"/>
                    </a:cubicBezTo>
                    <a:cubicBezTo>
                      <a:pt x="112" y="55"/>
                      <a:pt x="104" y="56"/>
                      <a:pt x="98" y="52"/>
                    </a:cubicBezTo>
                    <a:cubicBezTo>
                      <a:pt x="98" y="52"/>
                      <a:pt x="98" y="52"/>
                      <a:pt x="98" y="52"/>
                    </a:cubicBezTo>
                    <a:cubicBezTo>
                      <a:pt x="60" y="23"/>
                      <a:pt x="22" y="54"/>
                      <a:pt x="20" y="55"/>
                    </a:cubicBezTo>
                    <a:cubicBezTo>
                      <a:pt x="18" y="57"/>
                      <a:pt x="15" y="58"/>
                      <a:pt x="13" y="58"/>
                    </a:cubicBezTo>
                    <a:close/>
                  </a:path>
                </a:pathLst>
              </a:custGeom>
              <a:solidFill>
                <a:srgbClr val="68AFF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56" name="ïSľiḑe"/>
              <p:cNvSpPr/>
              <p:nvPr/>
            </p:nvSpPr>
            <p:spPr bwMode="auto">
              <a:xfrm>
                <a:off x="5439571" y="1828002"/>
                <a:ext cx="730494" cy="383510"/>
              </a:xfrm>
              <a:custGeom>
                <a:avLst/>
                <a:gdLst>
                  <a:gd name="T0" fmla="*/ 14 w 173"/>
                  <a:gd name="T1" fmla="*/ 91 h 91"/>
                  <a:gd name="T2" fmla="*/ 5 w 173"/>
                  <a:gd name="T3" fmla="*/ 88 h 91"/>
                  <a:gd name="T4" fmla="*/ 5 w 173"/>
                  <a:gd name="T5" fmla="*/ 71 h 91"/>
                  <a:gd name="T6" fmla="*/ 167 w 173"/>
                  <a:gd name="T7" fmla="*/ 65 h 91"/>
                  <a:gd name="T8" fmla="*/ 169 w 173"/>
                  <a:gd name="T9" fmla="*/ 82 h 91"/>
                  <a:gd name="T10" fmla="*/ 152 w 173"/>
                  <a:gd name="T11" fmla="*/ 85 h 91"/>
                  <a:gd name="T12" fmla="*/ 22 w 173"/>
                  <a:gd name="T13" fmla="*/ 88 h 91"/>
                  <a:gd name="T14" fmla="*/ 14 w 173"/>
                  <a:gd name="T15" fmla="*/ 91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3" h="91">
                    <a:moveTo>
                      <a:pt x="14" y="91"/>
                    </a:moveTo>
                    <a:cubicBezTo>
                      <a:pt x="10" y="91"/>
                      <a:pt x="7" y="90"/>
                      <a:pt x="5" y="88"/>
                    </a:cubicBezTo>
                    <a:cubicBezTo>
                      <a:pt x="0" y="83"/>
                      <a:pt x="0" y="75"/>
                      <a:pt x="5" y="71"/>
                    </a:cubicBezTo>
                    <a:cubicBezTo>
                      <a:pt x="6" y="70"/>
                      <a:pt x="76" y="0"/>
                      <a:pt x="167" y="65"/>
                    </a:cubicBezTo>
                    <a:cubicBezTo>
                      <a:pt x="172" y="69"/>
                      <a:pt x="173" y="77"/>
                      <a:pt x="169" y="82"/>
                    </a:cubicBezTo>
                    <a:cubicBezTo>
                      <a:pt x="166" y="88"/>
                      <a:pt x="158" y="89"/>
                      <a:pt x="152" y="85"/>
                    </a:cubicBezTo>
                    <a:cubicBezTo>
                      <a:pt x="79" y="33"/>
                      <a:pt x="25" y="86"/>
                      <a:pt x="22" y="88"/>
                    </a:cubicBezTo>
                    <a:cubicBezTo>
                      <a:pt x="20" y="90"/>
                      <a:pt x="17" y="91"/>
                      <a:pt x="14" y="91"/>
                    </a:cubicBezTo>
                    <a:close/>
                  </a:path>
                </a:pathLst>
              </a:custGeom>
              <a:solidFill>
                <a:srgbClr val="68AFF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57" name="îŝḷîḑe"/>
              <p:cNvSpPr/>
              <p:nvPr/>
            </p:nvSpPr>
            <p:spPr bwMode="auto">
              <a:xfrm>
                <a:off x="5283327" y="1545951"/>
                <a:ext cx="1042982" cy="480909"/>
              </a:xfrm>
              <a:custGeom>
                <a:avLst/>
                <a:gdLst>
                  <a:gd name="T0" fmla="*/ 233 w 247"/>
                  <a:gd name="T1" fmla="*/ 113 h 114"/>
                  <a:gd name="T2" fmla="*/ 226 w 247"/>
                  <a:gd name="T3" fmla="*/ 110 h 114"/>
                  <a:gd name="T4" fmla="*/ 21 w 247"/>
                  <a:gd name="T5" fmla="*/ 110 h 114"/>
                  <a:gd name="T6" fmla="*/ 4 w 247"/>
                  <a:gd name="T7" fmla="*/ 108 h 114"/>
                  <a:gd name="T8" fmla="*/ 5 w 247"/>
                  <a:gd name="T9" fmla="*/ 91 h 114"/>
                  <a:gd name="T10" fmla="*/ 241 w 247"/>
                  <a:gd name="T11" fmla="*/ 90 h 114"/>
                  <a:gd name="T12" fmla="*/ 243 w 247"/>
                  <a:gd name="T13" fmla="*/ 108 h 114"/>
                  <a:gd name="T14" fmla="*/ 233 w 247"/>
                  <a:gd name="T15" fmla="*/ 113 h 1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7" h="114">
                    <a:moveTo>
                      <a:pt x="233" y="113"/>
                    </a:moveTo>
                    <a:cubicBezTo>
                      <a:pt x="231" y="113"/>
                      <a:pt x="228" y="112"/>
                      <a:pt x="226" y="110"/>
                    </a:cubicBezTo>
                    <a:cubicBezTo>
                      <a:pt x="118" y="31"/>
                      <a:pt x="25" y="106"/>
                      <a:pt x="21" y="110"/>
                    </a:cubicBezTo>
                    <a:cubicBezTo>
                      <a:pt x="16" y="114"/>
                      <a:pt x="8" y="113"/>
                      <a:pt x="4" y="108"/>
                    </a:cubicBezTo>
                    <a:cubicBezTo>
                      <a:pt x="0" y="103"/>
                      <a:pt x="1" y="95"/>
                      <a:pt x="5" y="91"/>
                    </a:cubicBezTo>
                    <a:cubicBezTo>
                      <a:pt x="7" y="90"/>
                      <a:pt x="116" y="0"/>
                      <a:pt x="241" y="90"/>
                    </a:cubicBezTo>
                    <a:cubicBezTo>
                      <a:pt x="246" y="95"/>
                      <a:pt x="247" y="102"/>
                      <a:pt x="243" y="108"/>
                    </a:cubicBezTo>
                    <a:cubicBezTo>
                      <a:pt x="241" y="111"/>
                      <a:pt x="237" y="113"/>
                      <a:pt x="233" y="113"/>
                    </a:cubicBezTo>
                    <a:close/>
                  </a:path>
                </a:pathLst>
              </a:custGeom>
              <a:solidFill>
                <a:srgbClr val="68AFF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grpSp>
        <p:sp>
          <p:nvSpPr>
            <p:cNvPr id="204" name="文本框 203"/>
            <p:cNvSpPr txBox="1"/>
            <p:nvPr/>
          </p:nvSpPr>
          <p:spPr>
            <a:xfrm>
              <a:off x="493390" y="2959916"/>
              <a:ext cx="3307904" cy="364813"/>
            </a:xfrm>
            <a:prstGeom prst="rect">
              <a:avLst/>
            </a:prstGeom>
            <a:noFill/>
          </p:spPr>
          <p:txBody>
            <a:bodyPr wrap="square" rtlCol="0">
              <a:spAutoFit/>
            </a:bodyPr>
            <a:lstStyle/>
            <a:p>
              <a:pPr algn="ctr"/>
              <a:r>
                <a:rPr lang="zh-CN" altLang="en-US" sz="1600" b="1" dirty="0"/>
                <a:t>计算机网络是个</a:t>
              </a:r>
              <a:r>
                <a:rPr lang="zh-CN" altLang="en-US" sz="1600" b="1" dirty="0">
                  <a:solidFill>
                    <a:schemeClr val="accent1">
                      <a:lumMod val="75000"/>
                    </a:schemeClr>
                  </a:solidFill>
                </a:rPr>
                <a:t>非常复杂的系统</a:t>
              </a:r>
              <a:endParaRPr lang="zh-CN" altLang="en-US" sz="1600" b="1" dirty="0">
                <a:solidFill>
                  <a:schemeClr val="accent1">
                    <a:lumMod val="75000"/>
                  </a:schemeClr>
                </a:solidFill>
              </a:endParaRPr>
            </a:p>
          </p:txBody>
        </p:sp>
        <p:cxnSp>
          <p:nvCxnSpPr>
            <p:cNvPr id="205" name="连接符: 肘形 204"/>
            <p:cNvCxnSpPr>
              <a:stCxn id="207" idx="11"/>
              <a:endCxn id="202" idx="0"/>
            </p:cNvCxnSpPr>
            <p:nvPr/>
          </p:nvCxnSpPr>
          <p:spPr>
            <a:xfrm>
              <a:off x="4118926" y="1875052"/>
              <a:ext cx="3540082" cy="1553948"/>
            </a:xfrm>
            <a:prstGeom prst="bentConnector2">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6" name="文本框 205"/>
            <p:cNvSpPr txBox="1"/>
            <p:nvPr/>
          </p:nvSpPr>
          <p:spPr>
            <a:xfrm>
              <a:off x="4206733" y="1287341"/>
              <a:ext cx="3769907" cy="630131"/>
            </a:xfrm>
            <a:prstGeom prst="rect">
              <a:avLst/>
            </a:prstGeom>
            <a:noFill/>
          </p:spPr>
          <p:txBody>
            <a:bodyPr wrap="square">
              <a:spAutoFit/>
            </a:bodyPr>
            <a:lstStyle/>
            <a:p>
              <a:pPr algn="ctr"/>
              <a:r>
                <a:rPr lang="zh-CN" altLang="en-US" sz="1600" b="1" dirty="0">
                  <a:solidFill>
                    <a:schemeClr val="tx1"/>
                  </a:solidFill>
                </a:rPr>
                <a:t>“</a:t>
              </a:r>
              <a:r>
                <a:rPr lang="zh-CN" altLang="en-US" sz="1600" b="1" dirty="0">
                  <a:solidFill>
                    <a:schemeClr val="accent1">
                      <a:lumMod val="75000"/>
                    </a:schemeClr>
                  </a:solidFill>
                </a:rPr>
                <a:t>分层</a:t>
              </a:r>
              <a:r>
                <a:rPr lang="zh-CN" altLang="en-US" sz="1600" b="1" dirty="0">
                  <a:solidFill>
                    <a:schemeClr val="tx1"/>
                  </a:solidFill>
                </a:rPr>
                <a:t>”可将庞大复杂的问题转化为</a:t>
              </a:r>
              <a:endParaRPr lang="en-US" altLang="zh-CN" sz="1600" b="1" dirty="0">
                <a:solidFill>
                  <a:schemeClr val="tx1"/>
                </a:solidFill>
              </a:endParaRPr>
            </a:p>
            <a:p>
              <a:pPr algn="ctr"/>
              <a:r>
                <a:rPr lang="zh-CN" altLang="en-US" sz="1600" b="1" dirty="0">
                  <a:solidFill>
                    <a:schemeClr val="accent1">
                      <a:lumMod val="75000"/>
                    </a:schemeClr>
                  </a:solidFill>
                </a:rPr>
                <a:t>若干较小的局部问题</a:t>
              </a:r>
              <a:endParaRPr lang="zh-CN" altLang="en-US" sz="1600" b="1" dirty="0">
                <a:solidFill>
                  <a:schemeClr val="accent1">
                    <a:lumMod val="75000"/>
                  </a:schemeClr>
                </a:solidFill>
              </a:endParaRPr>
            </a:p>
          </p:txBody>
        </p:sp>
      </p:grpSp>
    </p:spTree>
    <p:custDataLst>
      <p:tags r:id="rId2"/>
    </p:custData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ntr" presetSubtype="0" fill="hold" nodeType="withEffect">
                                  <p:stCondLst>
                                    <p:cond delay="0"/>
                                  </p:stCondLst>
                                  <p:childTnLst>
                                    <p:set>
                                      <p:cBhvr>
                                        <p:cTn id="6" dur="1" fill="hold">
                                          <p:stCondLst>
                                            <p:cond delay="0"/>
                                          </p:stCondLst>
                                        </p:cTn>
                                        <p:tgtEl>
                                          <p:spTgt spid="201"/>
                                        </p:tgtEl>
                                        <p:attrNameLst>
                                          <p:attrName>style.visibility</p:attrName>
                                        </p:attrNameLst>
                                      </p:cBhvr>
                                      <p:to>
                                        <p:strVal val="visible"/>
                                      </p:to>
                                    </p:set>
                                    <p:animEffect transition="in" filter="fade">
                                      <p:cBhvr>
                                        <p:cTn id="7" dur="800" decel="100000"/>
                                        <p:tgtEl>
                                          <p:spTgt spid="201"/>
                                        </p:tgtEl>
                                      </p:cBhvr>
                                    </p:animEffect>
                                    <p:anim calcmode="lin" valueType="num">
                                      <p:cBhvr>
                                        <p:cTn id="8" dur="800" decel="100000" fill="hold"/>
                                        <p:tgtEl>
                                          <p:spTgt spid="201"/>
                                        </p:tgtEl>
                                        <p:attrNameLst>
                                          <p:attrName>style.rotation</p:attrName>
                                        </p:attrNameLst>
                                      </p:cBhvr>
                                      <p:tavLst>
                                        <p:tav tm="0">
                                          <p:val>
                                            <p:fltVal val="-90"/>
                                          </p:val>
                                        </p:tav>
                                        <p:tav tm="100000">
                                          <p:val>
                                            <p:fltVal val="0"/>
                                          </p:val>
                                        </p:tav>
                                      </p:tavLst>
                                    </p:anim>
                                    <p:anim calcmode="lin" valueType="num">
                                      <p:cBhvr>
                                        <p:cTn id="9" dur="800" decel="100000" fill="hold"/>
                                        <p:tgtEl>
                                          <p:spTgt spid="201"/>
                                        </p:tgtEl>
                                        <p:attrNameLst>
                                          <p:attrName>ppt_x</p:attrName>
                                        </p:attrNameLst>
                                      </p:cBhvr>
                                      <p:tavLst>
                                        <p:tav tm="0">
                                          <p:val>
                                            <p:strVal val="#ppt_x+0.4"/>
                                          </p:val>
                                        </p:tav>
                                        <p:tav tm="100000">
                                          <p:val>
                                            <p:strVal val="#ppt_x-0.05"/>
                                          </p:val>
                                        </p:tav>
                                      </p:tavLst>
                                    </p:anim>
                                    <p:anim calcmode="lin" valueType="num">
                                      <p:cBhvr>
                                        <p:cTn id="10" dur="800" decel="100000" fill="hold"/>
                                        <p:tgtEl>
                                          <p:spTgt spid="201"/>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201"/>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201"/>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p:cNvGrpSpPr/>
          <p:nvPr/>
        </p:nvGrpSpPr>
        <p:grpSpPr>
          <a:xfrm>
            <a:off x="394449" y="1457659"/>
            <a:ext cx="9520518" cy="4797080"/>
            <a:chOff x="179296" y="833714"/>
            <a:chExt cx="9520518" cy="4797080"/>
          </a:xfrm>
        </p:grpSpPr>
        <p:grpSp>
          <p:nvGrpSpPr>
            <p:cNvPr id="25" name="组合 24"/>
            <p:cNvGrpSpPr/>
            <p:nvPr/>
          </p:nvGrpSpPr>
          <p:grpSpPr>
            <a:xfrm>
              <a:off x="179296" y="833714"/>
              <a:ext cx="9520518" cy="1361676"/>
              <a:chOff x="304801" y="950259"/>
              <a:chExt cx="9520518" cy="1361676"/>
            </a:xfrm>
          </p:grpSpPr>
          <p:sp>
            <p:nvSpPr>
              <p:cNvPr id="2" name="文本框 1"/>
              <p:cNvSpPr txBox="1"/>
              <p:nvPr/>
            </p:nvSpPr>
            <p:spPr>
              <a:xfrm>
                <a:off x="304801" y="950259"/>
                <a:ext cx="9520518" cy="369332"/>
              </a:xfrm>
              <a:prstGeom prst="rect">
                <a:avLst/>
              </a:prstGeom>
              <a:noFill/>
            </p:spPr>
            <p:txBody>
              <a:bodyPr wrap="square" rtlCol="0">
                <a:spAutoFit/>
              </a:bodyPr>
              <a:lstStyle/>
              <a:p>
                <a:r>
                  <a:rPr lang="en-US" altLang="zh-CN" b="1" dirty="0"/>
                  <a:t>【2013</a:t>
                </a:r>
                <a:r>
                  <a:rPr lang="zh-CN" altLang="en-US" b="1" dirty="0"/>
                  <a:t>年 题</a:t>
                </a:r>
                <a:r>
                  <a:rPr lang="en-US" altLang="zh-CN" b="1" dirty="0"/>
                  <a:t>33】</a:t>
                </a:r>
                <a:r>
                  <a:rPr lang="zh-CN" altLang="en-US" b="1" dirty="0"/>
                  <a:t>在</a:t>
                </a:r>
                <a:r>
                  <a:rPr lang="en-US" altLang="zh-CN" b="1" dirty="0"/>
                  <a:t>OSI</a:t>
                </a:r>
                <a:r>
                  <a:rPr lang="zh-CN" altLang="en-US" b="1" dirty="0"/>
                  <a:t>参考模型中，下列功能需由应用层的相邻层实现的是（      ）。</a:t>
                </a:r>
                <a:endParaRPr lang="zh-CN" altLang="en-US" b="1" dirty="0"/>
              </a:p>
            </p:txBody>
          </p:sp>
          <p:sp>
            <p:nvSpPr>
              <p:cNvPr id="3" name="文本框 2"/>
              <p:cNvSpPr txBox="1"/>
              <p:nvPr/>
            </p:nvSpPr>
            <p:spPr>
              <a:xfrm>
                <a:off x="1663235" y="1393087"/>
                <a:ext cx="1492342" cy="369332"/>
              </a:xfrm>
              <a:prstGeom prst="rect">
                <a:avLst/>
              </a:prstGeom>
              <a:noFill/>
            </p:spPr>
            <p:txBody>
              <a:bodyPr wrap="square" rtlCol="0">
                <a:spAutoFit/>
              </a:bodyPr>
              <a:lstStyle/>
              <a:p>
                <a:r>
                  <a:rPr lang="en-US" altLang="zh-CN" b="1" dirty="0"/>
                  <a:t>A. </a:t>
                </a:r>
                <a:r>
                  <a:rPr lang="zh-CN" altLang="en-US" b="1" dirty="0"/>
                  <a:t>对话管理</a:t>
                </a:r>
                <a:endParaRPr lang="zh-CN" altLang="en-US" b="1" dirty="0"/>
              </a:p>
            </p:txBody>
          </p:sp>
          <p:sp>
            <p:nvSpPr>
              <p:cNvPr id="4" name="文本框 3"/>
              <p:cNvSpPr txBox="1"/>
              <p:nvPr/>
            </p:nvSpPr>
            <p:spPr>
              <a:xfrm>
                <a:off x="5157883" y="1393087"/>
                <a:ext cx="2209519" cy="369332"/>
              </a:xfrm>
              <a:prstGeom prst="rect">
                <a:avLst/>
              </a:prstGeom>
              <a:noFill/>
            </p:spPr>
            <p:txBody>
              <a:bodyPr wrap="square" rtlCol="0">
                <a:spAutoFit/>
              </a:bodyPr>
              <a:lstStyle/>
              <a:p>
                <a:r>
                  <a:rPr lang="en-US" altLang="zh-CN" b="1" dirty="0"/>
                  <a:t>B. </a:t>
                </a:r>
                <a:r>
                  <a:rPr lang="zh-CN" altLang="en-US" b="1" dirty="0"/>
                  <a:t>数据格式转换</a:t>
                </a:r>
                <a:endParaRPr lang="zh-CN" altLang="en-US" b="1" dirty="0"/>
              </a:p>
            </p:txBody>
          </p:sp>
          <p:sp>
            <p:nvSpPr>
              <p:cNvPr id="5" name="文本框 4"/>
              <p:cNvSpPr txBox="1"/>
              <p:nvPr/>
            </p:nvSpPr>
            <p:spPr>
              <a:xfrm>
                <a:off x="1663235" y="1942603"/>
                <a:ext cx="1492342" cy="369332"/>
              </a:xfrm>
              <a:prstGeom prst="rect">
                <a:avLst/>
              </a:prstGeom>
              <a:noFill/>
            </p:spPr>
            <p:txBody>
              <a:bodyPr wrap="square" rtlCol="0">
                <a:spAutoFit/>
              </a:bodyPr>
              <a:lstStyle/>
              <a:p>
                <a:r>
                  <a:rPr lang="en-US" altLang="zh-CN" b="1" dirty="0"/>
                  <a:t>C. </a:t>
                </a:r>
                <a:r>
                  <a:rPr lang="zh-CN" altLang="en-US" b="1" dirty="0"/>
                  <a:t>路由选择</a:t>
                </a:r>
                <a:endParaRPr lang="zh-CN" altLang="en-US" b="1" dirty="0"/>
              </a:p>
            </p:txBody>
          </p:sp>
          <p:sp>
            <p:nvSpPr>
              <p:cNvPr id="6" name="文本框 5"/>
              <p:cNvSpPr txBox="1"/>
              <p:nvPr/>
            </p:nvSpPr>
            <p:spPr>
              <a:xfrm>
                <a:off x="5157883" y="1942603"/>
                <a:ext cx="1810871" cy="369332"/>
              </a:xfrm>
              <a:prstGeom prst="rect">
                <a:avLst/>
              </a:prstGeom>
              <a:noFill/>
            </p:spPr>
            <p:txBody>
              <a:bodyPr wrap="square" rtlCol="0">
                <a:spAutoFit/>
              </a:bodyPr>
              <a:lstStyle/>
              <a:p>
                <a:r>
                  <a:rPr lang="en-US" altLang="zh-CN" b="1" dirty="0"/>
                  <a:t>D. </a:t>
                </a:r>
                <a:r>
                  <a:rPr lang="zh-CN" altLang="en-US" b="1" dirty="0"/>
                  <a:t>可靠数据传输</a:t>
                </a:r>
                <a:endParaRPr lang="zh-CN" altLang="en-US" b="1" dirty="0"/>
              </a:p>
            </p:txBody>
          </p:sp>
        </p:grpSp>
        <p:grpSp>
          <p:nvGrpSpPr>
            <p:cNvPr id="26" name="组合 25"/>
            <p:cNvGrpSpPr/>
            <p:nvPr/>
          </p:nvGrpSpPr>
          <p:grpSpPr>
            <a:xfrm>
              <a:off x="179296" y="2551416"/>
              <a:ext cx="8130988" cy="1361676"/>
              <a:chOff x="304801" y="2786316"/>
              <a:chExt cx="8130988" cy="1361676"/>
            </a:xfrm>
          </p:grpSpPr>
          <p:sp>
            <p:nvSpPr>
              <p:cNvPr id="13" name="文本框 12"/>
              <p:cNvSpPr txBox="1"/>
              <p:nvPr/>
            </p:nvSpPr>
            <p:spPr>
              <a:xfrm>
                <a:off x="304801" y="2786316"/>
                <a:ext cx="8130988" cy="369332"/>
              </a:xfrm>
              <a:prstGeom prst="rect">
                <a:avLst/>
              </a:prstGeom>
              <a:noFill/>
            </p:spPr>
            <p:txBody>
              <a:bodyPr wrap="square" rtlCol="0">
                <a:spAutoFit/>
              </a:bodyPr>
              <a:lstStyle/>
              <a:p>
                <a:r>
                  <a:rPr lang="en-US" altLang="zh-CN" b="1" dirty="0"/>
                  <a:t>【2019</a:t>
                </a:r>
                <a:r>
                  <a:rPr lang="zh-CN" altLang="en-US" b="1" dirty="0"/>
                  <a:t>年</a:t>
                </a:r>
                <a:r>
                  <a:rPr lang="en-US" altLang="zh-CN" b="1" dirty="0"/>
                  <a:t> </a:t>
                </a:r>
                <a:r>
                  <a:rPr lang="zh-CN" altLang="en-US" b="1" dirty="0"/>
                  <a:t>题</a:t>
                </a:r>
                <a:r>
                  <a:rPr lang="en-US" altLang="zh-CN" b="1" dirty="0"/>
                  <a:t>33】OSI</a:t>
                </a:r>
                <a:r>
                  <a:rPr lang="zh-CN" altLang="en-US" b="1" dirty="0"/>
                  <a:t>参考模型的第</a:t>
                </a:r>
                <a:r>
                  <a:rPr lang="en-US" altLang="zh-CN" b="1" dirty="0"/>
                  <a:t>5</a:t>
                </a:r>
                <a:r>
                  <a:rPr lang="zh-CN" altLang="en-US" b="1" dirty="0"/>
                  <a:t>层（自下而上）完成的主要功能是（      ）。</a:t>
                </a:r>
                <a:endParaRPr lang="zh-CN" altLang="en-US" b="1" dirty="0"/>
              </a:p>
            </p:txBody>
          </p:sp>
          <p:sp>
            <p:nvSpPr>
              <p:cNvPr id="14" name="文本框 13"/>
              <p:cNvSpPr txBox="1"/>
              <p:nvPr/>
            </p:nvSpPr>
            <p:spPr>
              <a:xfrm>
                <a:off x="1663235" y="3229144"/>
                <a:ext cx="1492342" cy="369332"/>
              </a:xfrm>
              <a:prstGeom prst="rect">
                <a:avLst/>
              </a:prstGeom>
              <a:noFill/>
            </p:spPr>
            <p:txBody>
              <a:bodyPr wrap="square" rtlCol="0">
                <a:spAutoFit/>
              </a:bodyPr>
              <a:lstStyle/>
              <a:p>
                <a:r>
                  <a:rPr lang="en-US" altLang="zh-CN" b="1" dirty="0"/>
                  <a:t>A. </a:t>
                </a:r>
                <a:r>
                  <a:rPr lang="zh-CN" altLang="en-US" b="1" dirty="0"/>
                  <a:t>差错控制</a:t>
                </a:r>
                <a:endParaRPr lang="zh-CN" altLang="en-US" b="1" dirty="0"/>
              </a:p>
            </p:txBody>
          </p:sp>
          <p:sp>
            <p:nvSpPr>
              <p:cNvPr id="15" name="文本框 14"/>
              <p:cNvSpPr txBox="1"/>
              <p:nvPr/>
            </p:nvSpPr>
            <p:spPr>
              <a:xfrm>
                <a:off x="5157882" y="3229144"/>
                <a:ext cx="2209519" cy="369332"/>
              </a:xfrm>
              <a:prstGeom prst="rect">
                <a:avLst/>
              </a:prstGeom>
              <a:noFill/>
            </p:spPr>
            <p:txBody>
              <a:bodyPr wrap="square" rtlCol="0">
                <a:spAutoFit/>
              </a:bodyPr>
              <a:lstStyle/>
              <a:p>
                <a:r>
                  <a:rPr lang="en-US" altLang="zh-CN" b="1" dirty="0"/>
                  <a:t>B. </a:t>
                </a:r>
                <a:r>
                  <a:rPr lang="zh-CN" altLang="en-US" b="1" dirty="0"/>
                  <a:t>路由选择</a:t>
                </a:r>
                <a:endParaRPr lang="zh-CN" altLang="en-US" b="1" dirty="0"/>
              </a:p>
            </p:txBody>
          </p:sp>
          <p:sp>
            <p:nvSpPr>
              <p:cNvPr id="16" name="文本框 15"/>
              <p:cNvSpPr txBox="1"/>
              <p:nvPr/>
            </p:nvSpPr>
            <p:spPr>
              <a:xfrm>
                <a:off x="1663235" y="3778660"/>
                <a:ext cx="1492342" cy="369332"/>
              </a:xfrm>
              <a:prstGeom prst="rect">
                <a:avLst/>
              </a:prstGeom>
              <a:noFill/>
            </p:spPr>
            <p:txBody>
              <a:bodyPr wrap="square" rtlCol="0">
                <a:spAutoFit/>
              </a:bodyPr>
              <a:lstStyle/>
              <a:p>
                <a:r>
                  <a:rPr lang="en-US" altLang="zh-CN" b="1" dirty="0"/>
                  <a:t>C. </a:t>
                </a:r>
                <a:r>
                  <a:rPr lang="zh-CN" altLang="en-US" b="1" dirty="0"/>
                  <a:t>会话管理</a:t>
                </a:r>
                <a:endParaRPr lang="zh-CN" altLang="en-US" b="1" dirty="0"/>
              </a:p>
            </p:txBody>
          </p:sp>
          <p:sp>
            <p:nvSpPr>
              <p:cNvPr id="17" name="文本框 16"/>
              <p:cNvSpPr txBox="1"/>
              <p:nvPr/>
            </p:nvSpPr>
            <p:spPr>
              <a:xfrm>
                <a:off x="5157883" y="3778660"/>
                <a:ext cx="1810871" cy="369332"/>
              </a:xfrm>
              <a:prstGeom prst="rect">
                <a:avLst/>
              </a:prstGeom>
              <a:noFill/>
            </p:spPr>
            <p:txBody>
              <a:bodyPr wrap="square" rtlCol="0">
                <a:spAutoFit/>
              </a:bodyPr>
              <a:lstStyle/>
              <a:p>
                <a:r>
                  <a:rPr lang="en-US" altLang="zh-CN" b="1" dirty="0"/>
                  <a:t>D. </a:t>
                </a:r>
                <a:r>
                  <a:rPr lang="zh-CN" altLang="en-US" b="1" dirty="0"/>
                  <a:t>数据表示转换</a:t>
                </a:r>
                <a:endParaRPr lang="zh-CN" altLang="en-US" b="1" dirty="0"/>
              </a:p>
            </p:txBody>
          </p:sp>
        </p:grpSp>
        <p:grpSp>
          <p:nvGrpSpPr>
            <p:cNvPr id="27" name="组合 26"/>
            <p:cNvGrpSpPr/>
            <p:nvPr/>
          </p:nvGrpSpPr>
          <p:grpSpPr>
            <a:xfrm>
              <a:off x="179296" y="4269118"/>
              <a:ext cx="9036424" cy="1361676"/>
              <a:chOff x="304801" y="4385663"/>
              <a:chExt cx="9036424" cy="1361676"/>
            </a:xfrm>
          </p:grpSpPr>
          <p:sp>
            <p:nvSpPr>
              <p:cNvPr id="19" name="文本框 18"/>
              <p:cNvSpPr txBox="1"/>
              <p:nvPr/>
            </p:nvSpPr>
            <p:spPr>
              <a:xfrm>
                <a:off x="304801" y="4385663"/>
                <a:ext cx="9036424" cy="369332"/>
              </a:xfrm>
              <a:prstGeom prst="rect">
                <a:avLst/>
              </a:prstGeom>
              <a:noFill/>
            </p:spPr>
            <p:txBody>
              <a:bodyPr wrap="square" rtlCol="0">
                <a:spAutoFit/>
              </a:bodyPr>
              <a:lstStyle/>
              <a:p>
                <a:r>
                  <a:rPr lang="en-US" altLang="zh-CN" b="1" dirty="0"/>
                  <a:t>【2021</a:t>
                </a:r>
                <a:r>
                  <a:rPr lang="zh-CN" altLang="en-US" b="1" dirty="0"/>
                  <a:t>年 题</a:t>
                </a:r>
                <a:r>
                  <a:rPr lang="en-US" altLang="zh-CN" b="1" dirty="0"/>
                  <a:t>33】</a:t>
                </a:r>
                <a:r>
                  <a:rPr lang="zh-CN" altLang="en-US" b="1" dirty="0"/>
                  <a:t>在</a:t>
                </a:r>
                <a:r>
                  <a:rPr lang="en-US" altLang="zh-CN" b="1" dirty="0"/>
                  <a:t>TCP/IP</a:t>
                </a:r>
                <a:r>
                  <a:rPr lang="zh-CN" altLang="en-US" b="1" dirty="0"/>
                  <a:t>参考模型中，由传输层相邻的下一层实现的主要功能是（      ）。</a:t>
                </a:r>
                <a:endParaRPr lang="zh-CN" altLang="en-US" b="1" dirty="0"/>
              </a:p>
            </p:txBody>
          </p:sp>
          <p:sp>
            <p:nvSpPr>
              <p:cNvPr id="20" name="文本框 19"/>
              <p:cNvSpPr txBox="1"/>
              <p:nvPr/>
            </p:nvSpPr>
            <p:spPr>
              <a:xfrm>
                <a:off x="1663235" y="4828491"/>
                <a:ext cx="1492342" cy="369332"/>
              </a:xfrm>
              <a:prstGeom prst="rect">
                <a:avLst/>
              </a:prstGeom>
              <a:noFill/>
            </p:spPr>
            <p:txBody>
              <a:bodyPr wrap="square" rtlCol="0">
                <a:spAutoFit/>
              </a:bodyPr>
              <a:lstStyle/>
              <a:p>
                <a:r>
                  <a:rPr lang="en-US" altLang="zh-CN" b="1" dirty="0"/>
                  <a:t>A. </a:t>
                </a:r>
                <a:r>
                  <a:rPr lang="zh-CN" altLang="en-US" b="1" dirty="0"/>
                  <a:t>对话管理</a:t>
                </a:r>
                <a:endParaRPr lang="zh-CN" altLang="en-US" b="1" dirty="0"/>
              </a:p>
            </p:txBody>
          </p:sp>
          <p:sp>
            <p:nvSpPr>
              <p:cNvPr id="21" name="文本框 20"/>
              <p:cNvSpPr txBox="1"/>
              <p:nvPr/>
            </p:nvSpPr>
            <p:spPr>
              <a:xfrm>
                <a:off x="5157883" y="4828491"/>
                <a:ext cx="2209519" cy="369332"/>
              </a:xfrm>
              <a:prstGeom prst="rect">
                <a:avLst/>
              </a:prstGeom>
              <a:noFill/>
            </p:spPr>
            <p:txBody>
              <a:bodyPr wrap="square" rtlCol="0">
                <a:spAutoFit/>
              </a:bodyPr>
              <a:lstStyle/>
              <a:p>
                <a:r>
                  <a:rPr lang="en-US" altLang="zh-CN" b="1" dirty="0"/>
                  <a:t>B. </a:t>
                </a:r>
                <a:r>
                  <a:rPr lang="zh-CN" altLang="en-US" b="1" dirty="0"/>
                  <a:t>路由选择</a:t>
                </a:r>
                <a:endParaRPr lang="zh-CN" altLang="en-US" b="1" dirty="0"/>
              </a:p>
            </p:txBody>
          </p:sp>
          <p:sp>
            <p:nvSpPr>
              <p:cNvPr id="22" name="文本框 21"/>
              <p:cNvSpPr txBox="1"/>
              <p:nvPr/>
            </p:nvSpPr>
            <p:spPr>
              <a:xfrm>
                <a:off x="1663235" y="5378007"/>
                <a:ext cx="2087189" cy="369332"/>
              </a:xfrm>
              <a:prstGeom prst="rect">
                <a:avLst/>
              </a:prstGeom>
              <a:noFill/>
            </p:spPr>
            <p:txBody>
              <a:bodyPr wrap="square" rtlCol="0">
                <a:spAutoFit/>
              </a:bodyPr>
              <a:lstStyle/>
              <a:p>
                <a:r>
                  <a:rPr lang="en-US" altLang="zh-CN" b="1" dirty="0"/>
                  <a:t>C. </a:t>
                </a:r>
                <a:r>
                  <a:rPr lang="zh-CN" altLang="en-US" b="1" dirty="0"/>
                  <a:t>端到端报文传输</a:t>
                </a:r>
                <a:endParaRPr lang="zh-CN" altLang="en-US" b="1" dirty="0"/>
              </a:p>
            </p:txBody>
          </p:sp>
          <p:sp>
            <p:nvSpPr>
              <p:cNvPr id="23" name="文本框 22"/>
              <p:cNvSpPr txBox="1"/>
              <p:nvPr/>
            </p:nvSpPr>
            <p:spPr>
              <a:xfrm>
                <a:off x="5157882" y="5378007"/>
                <a:ext cx="3004766" cy="369332"/>
              </a:xfrm>
              <a:prstGeom prst="rect">
                <a:avLst/>
              </a:prstGeom>
              <a:noFill/>
            </p:spPr>
            <p:txBody>
              <a:bodyPr wrap="square" rtlCol="0">
                <a:spAutoFit/>
              </a:bodyPr>
              <a:lstStyle/>
              <a:p>
                <a:r>
                  <a:rPr lang="en-US" altLang="zh-CN" b="1" dirty="0"/>
                  <a:t>D. </a:t>
                </a:r>
                <a:r>
                  <a:rPr lang="zh-CN" altLang="en-US" b="1" dirty="0"/>
                  <a:t>节点到节点流量控制</a:t>
                </a:r>
                <a:endParaRPr lang="zh-CN" altLang="en-US" b="1" dirty="0"/>
              </a:p>
            </p:txBody>
          </p:sp>
        </p:grpSp>
      </p:grpSp>
      <p:sp>
        <p:nvSpPr>
          <p:cNvPr id="29" name="文本框 28"/>
          <p:cNvSpPr txBox="1"/>
          <p:nvPr/>
        </p:nvSpPr>
        <p:spPr>
          <a:xfrm>
            <a:off x="8081636" y="1380715"/>
            <a:ext cx="409198" cy="523220"/>
          </a:xfrm>
          <a:prstGeom prst="rect">
            <a:avLst/>
          </a:prstGeom>
          <a:noFill/>
        </p:spPr>
        <p:txBody>
          <a:bodyPr wrap="square" rtlCol="0">
            <a:spAutoFit/>
          </a:bodyPr>
          <a:lstStyle/>
          <a:p>
            <a:pPr algn="ctr"/>
            <a:r>
              <a:rPr lang="en-US" altLang="zh-CN" sz="2800" b="1" dirty="0">
                <a:solidFill>
                  <a:srgbClr val="FF0000"/>
                </a:solidFill>
                <a:latin typeface="Arial Black" panose="020B0A04020102020204" pitchFamily="34" charset="0"/>
              </a:rPr>
              <a:t>B</a:t>
            </a:r>
            <a:endParaRPr lang="zh-CN" altLang="en-US" sz="2800" b="1" dirty="0">
              <a:solidFill>
                <a:srgbClr val="FF0000"/>
              </a:solidFill>
              <a:latin typeface="Arial Black" panose="020B0A04020102020204" pitchFamily="34" charset="0"/>
            </a:endParaRPr>
          </a:p>
        </p:txBody>
      </p:sp>
      <p:sp>
        <p:nvSpPr>
          <p:cNvPr id="30" name="文本框 29"/>
          <p:cNvSpPr txBox="1"/>
          <p:nvPr/>
        </p:nvSpPr>
        <p:spPr>
          <a:xfrm>
            <a:off x="7490988" y="3113856"/>
            <a:ext cx="409198" cy="523220"/>
          </a:xfrm>
          <a:prstGeom prst="rect">
            <a:avLst/>
          </a:prstGeom>
          <a:noFill/>
        </p:spPr>
        <p:txBody>
          <a:bodyPr wrap="square" rtlCol="0">
            <a:spAutoFit/>
          </a:bodyPr>
          <a:lstStyle/>
          <a:p>
            <a:pPr algn="ctr"/>
            <a:r>
              <a:rPr lang="en-US" altLang="zh-CN" sz="2800" b="1" dirty="0">
                <a:solidFill>
                  <a:srgbClr val="FF0000"/>
                </a:solidFill>
                <a:latin typeface="Arial Black" panose="020B0A04020102020204" pitchFamily="34" charset="0"/>
              </a:rPr>
              <a:t>C</a:t>
            </a:r>
            <a:endParaRPr lang="zh-CN" altLang="en-US" sz="2800" b="1" dirty="0">
              <a:solidFill>
                <a:srgbClr val="FF0000"/>
              </a:solidFill>
              <a:latin typeface="Arial Black" panose="020B0A04020102020204" pitchFamily="34" charset="0"/>
            </a:endParaRPr>
          </a:p>
        </p:txBody>
      </p:sp>
      <p:sp>
        <p:nvSpPr>
          <p:cNvPr id="31" name="文本框 30"/>
          <p:cNvSpPr txBox="1"/>
          <p:nvPr/>
        </p:nvSpPr>
        <p:spPr>
          <a:xfrm>
            <a:off x="8583349" y="4816119"/>
            <a:ext cx="409198" cy="523220"/>
          </a:xfrm>
          <a:prstGeom prst="rect">
            <a:avLst/>
          </a:prstGeom>
          <a:noFill/>
        </p:spPr>
        <p:txBody>
          <a:bodyPr wrap="square" rtlCol="0">
            <a:spAutoFit/>
          </a:bodyPr>
          <a:lstStyle/>
          <a:p>
            <a:pPr algn="ctr"/>
            <a:r>
              <a:rPr lang="en-US" altLang="zh-CN" sz="2800" b="1" dirty="0">
                <a:solidFill>
                  <a:srgbClr val="FF0000"/>
                </a:solidFill>
                <a:latin typeface="Arial Black" panose="020B0A04020102020204" pitchFamily="34" charset="0"/>
              </a:rPr>
              <a:t>B</a:t>
            </a:r>
            <a:endParaRPr lang="zh-CN" altLang="en-US" sz="2800" b="1" dirty="0">
              <a:solidFill>
                <a:srgbClr val="FF0000"/>
              </a:solidFill>
              <a:latin typeface="Arial Black" panose="020B0A04020102020204" pitchFamily="34" charset="0"/>
            </a:endParaRPr>
          </a:p>
        </p:txBody>
      </p:sp>
      <p:grpSp>
        <p:nvGrpSpPr>
          <p:cNvPr id="24" name="组合 23"/>
          <p:cNvGrpSpPr/>
          <p:nvPr/>
        </p:nvGrpSpPr>
        <p:grpSpPr>
          <a:xfrm>
            <a:off x="304800" y="749300"/>
            <a:ext cx="6263464" cy="400110"/>
            <a:chOff x="424117" y="898245"/>
            <a:chExt cx="6263464" cy="400110"/>
          </a:xfrm>
        </p:grpSpPr>
        <p:sp>
          <p:nvSpPr>
            <p:cNvPr id="32" name="平行四边形 31"/>
            <p:cNvSpPr/>
            <p:nvPr/>
          </p:nvSpPr>
          <p:spPr>
            <a:xfrm>
              <a:off x="424117" y="898245"/>
              <a:ext cx="711200"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02</a:t>
              </a:r>
              <a:endParaRPr lang="zh-CN" altLang="en-US" sz="2200" dirty="0">
                <a:latin typeface="Impact" panose="020B0806030902050204" pitchFamily="34" charset="0"/>
              </a:endParaRPr>
            </a:p>
          </p:txBody>
        </p:sp>
        <p:sp>
          <p:nvSpPr>
            <p:cNvPr id="33" name="文本框 32"/>
            <p:cNvSpPr txBox="1"/>
            <p:nvPr/>
          </p:nvSpPr>
          <p:spPr>
            <a:xfrm>
              <a:off x="1123543" y="898245"/>
              <a:ext cx="5564038" cy="400110"/>
            </a:xfrm>
            <a:prstGeom prst="rect">
              <a:avLst/>
            </a:prstGeom>
            <a:noFill/>
          </p:spPr>
          <p:txBody>
            <a:bodyPr wrap="square" rtlCol="0">
              <a:spAutoFit/>
            </a:bodyPr>
            <a:lstStyle/>
            <a:p>
              <a:r>
                <a:rPr lang="zh-CN" altLang="en-US" sz="2000" b="1" dirty="0"/>
                <a:t>计算机网络体系结构分层的必要性</a:t>
              </a:r>
              <a:endParaRPr lang="zh-CN" altLang="en-US" sz="2000" b="1" dirty="0"/>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ntr" presetSubtype="0"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800" decel="100000"/>
                                        <p:tgtEl>
                                          <p:spTgt spid="28"/>
                                        </p:tgtEl>
                                      </p:cBhvr>
                                    </p:animEffect>
                                    <p:anim calcmode="lin" valueType="num">
                                      <p:cBhvr>
                                        <p:cTn id="8" dur="800" decel="100000" fill="hold"/>
                                        <p:tgtEl>
                                          <p:spTgt spid="28"/>
                                        </p:tgtEl>
                                        <p:attrNameLst>
                                          <p:attrName>style.rotation</p:attrName>
                                        </p:attrNameLst>
                                      </p:cBhvr>
                                      <p:tavLst>
                                        <p:tav tm="0">
                                          <p:val>
                                            <p:fltVal val="-90"/>
                                          </p:val>
                                        </p:tav>
                                        <p:tav tm="100000">
                                          <p:val>
                                            <p:fltVal val="0"/>
                                          </p:val>
                                        </p:tav>
                                      </p:tavLst>
                                    </p:anim>
                                    <p:anim calcmode="lin" valueType="num">
                                      <p:cBhvr>
                                        <p:cTn id="9" dur="800" decel="100000" fill="hold"/>
                                        <p:tgtEl>
                                          <p:spTgt spid="28"/>
                                        </p:tgtEl>
                                        <p:attrNameLst>
                                          <p:attrName>ppt_x</p:attrName>
                                        </p:attrNameLst>
                                      </p:cBhvr>
                                      <p:tavLst>
                                        <p:tav tm="0">
                                          <p:val>
                                            <p:strVal val="#ppt_x+0.4"/>
                                          </p:val>
                                        </p:tav>
                                        <p:tav tm="100000">
                                          <p:val>
                                            <p:strVal val="#ppt_x-0.05"/>
                                          </p:val>
                                        </p:tav>
                                      </p:tavLst>
                                    </p:anim>
                                    <p:anim calcmode="lin" valueType="num">
                                      <p:cBhvr>
                                        <p:cTn id="10" dur="800" decel="100000" fill="hold"/>
                                        <p:tgtEl>
                                          <p:spTgt spid="28"/>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28"/>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28"/>
                                        </p:tgtEl>
                                        <p:attrNameLst>
                                          <p:attrName>ppt_y</p:attrName>
                                        </p:attrNameLst>
                                      </p:cBhvr>
                                      <p:tavLst>
                                        <p:tav tm="0">
                                          <p:val>
                                            <p:strVal val="#ppt_y+0.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grpId="0" nodeType="clickEffect">
                                  <p:stCondLst>
                                    <p:cond delay="0"/>
                                  </p:stCondLst>
                                  <p:childTnLst>
                                    <p:set>
                                      <p:cBhvr>
                                        <p:cTn id="16" dur="1" fill="hold">
                                          <p:stCondLst>
                                            <p:cond delay="0"/>
                                          </p:stCondLst>
                                        </p:cTn>
                                        <p:tgtEl>
                                          <p:spTgt spid="29"/>
                                        </p:tgtEl>
                                        <p:attrNameLst>
                                          <p:attrName>style.visibility</p:attrName>
                                        </p:attrNameLst>
                                      </p:cBhvr>
                                      <p:to>
                                        <p:strVal val="visible"/>
                                      </p:to>
                                    </p:set>
                                    <p:anim calcmode="lin" valueType="num">
                                      <p:cBhvr>
                                        <p:cTn id="17" dur="500" fill="hold"/>
                                        <p:tgtEl>
                                          <p:spTgt spid="29"/>
                                        </p:tgtEl>
                                        <p:attrNameLst>
                                          <p:attrName>ppt_w</p:attrName>
                                        </p:attrNameLst>
                                      </p:cBhvr>
                                      <p:tavLst>
                                        <p:tav tm="0">
                                          <p:val>
                                            <p:fltVal val="0"/>
                                          </p:val>
                                        </p:tav>
                                        <p:tav tm="100000">
                                          <p:val>
                                            <p:strVal val="#ppt_w"/>
                                          </p:val>
                                        </p:tav>
                                      </p:tavLst>
                                    </p:anim>
                                    <p:anim calcmode="lin" valueType="num">
                                      <p:cBhvr>
                                        <p:cTn id="18" dur="500" fill="hold"/>
                                        <p:tgtEl>
                                          <p:spTgt spid="29"/>
                                        </p:tgtEl>
                                        <p:attrNameLst>
                                          <p:attrName>ppt_h</p:attrName>
                                        </p:attrNameLst>
                                      </p:cBhvr>
                                      <p:tavLst>
                                        <p:tav tm="0">
                                          <p:val>
                                            <p:fltVal val="0"/>
                                          </p:val>
                                        </p:tav>
                                        <p:tav tm="100000">
                                          <p:val>
                                            <p:strVal val="#ppt_h"/>
                                          </p:val>
                                        </p:tav>
                                      </p:tavLst>
                                    </p:anim>
                                    <p:animEffect transition="in" filter="fade">
                                      <p:cBhvr>
                                        <p:cTn id="19" dur="500"/>
                                        <p:tgtEl>
                                          <p:spTgt spid="29"/>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30"/>
                                        </p:tgtEl>
                                        <p:attrNameLst>
                                          <p:attrName>style.visibility</p:attrName>
                                        </p:attrNameLst>
                                      </p:cBhvr>
                                      <p:to>
                                        <p:strVal val="visible"/>
                                      </p:to>
                                    </p:set>
                                    <p:anim calcmode="lin" valueType="num">
                                      <p:cBhvr>
                                        <p:cTn id="22" dur="500" fill="hold"/>
                                        <p:tgtEl>
                                          <p:spTgt spid="30"/>
                                        </p:tgtEl>
                                        <p:attrNameLst>
                                          <p:attrName>ppt_w</p:attrName>
                                        </p:attrNameLst>
                                      </p:cBhvr>
                                      <p:tavLst>
                                        <p:tav tm="0">
                                          <p:val>
                                            <p:fltVal val="0"/>
                                          </p:val>
                                        </p:tav>
                                        <p:tav tm="100000">
                                          <p:val>
                                            <p:strVal val="#ppt_w"/>
                                          </p:val>
                                        </p:tav>
                                      </p:tavLst>
                                    </p:anim>
                                    <p:anim calcmode="lin" valueType="num">
                                      <p:cBhvr>
                                        <p:cTn id="23" dur="500" fill="hold"/>
                                        <p:tgtEl>
                                          <p:spTgt spid="30"/>
                                        </p:tgtEl>
                                        <p:attrNameLst>
                                          <p:attrName>ppt_h</p:attrName>
                                        </p:attrNameLst>
                                      </p:cBhvr>
                                      <p:tavLst>
                                        <p:tav tm="0">
                                          <p:val>
                                            <p:fltVal val="0"/>
                                          </p:val>
                                        </p:tav>
                                        <p:tav tm="100000">
                                          <p:val>
                                            <p:strVal val="#ppt_h"/>
                                          </p:val>
                                        </p:tav>
                                      </p:tavLst>
                                    </p:anim>
                                    <p:animEffect transition="in" filter="fade">
                                      <p:cBhvr>
                                        <p:cTn id="24" dur="500"/>
                                        <p:tgtEl>
                                          <p:spTgt spid="30"/>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31"/>
                                        </p:tgtEl>
                                        <p:attrNameLst>
                                          <p:attrName>style.visibility</p:attrName>
                                        </p:attrNameLst>
                                      </p:cBhvr>
                                      <p:to>
                                        <p:strVal val="visible"/>
                                      </p:to>
                                    </p:set>
                                    <p:anim calcmode="lin" valueType="num">
                                      <p:cBhvr>
                                        <p:cTn id="27" dur="500" fill="hold"/>
                                        <p:tgtEl>
                                          <p:spTgt spid="31"/>
                                        </p:tgtEl>
                                        <p:attrNameLst>
                                          <p:attrName>ppt_w</p:attrName>
                                        </p:attrNameLst>
                                      </p:cBhvr>
                                      <p:tavLst>
                                        <p:tav tm="0">
                                          <p:val>
                                            <p:fltVal val="0"/>
                                          </p:val>
                                        </p:tav>
                                        <p:tav tm="100000">
                                          <p:val>
                                            <p:strVal val="#ppt_w"/>
                                          </p:val>
                                        </p:tav>
                                      </p:tavLst>
                                    </p:anim>
                                    <p:anim calcmode="lin" valueType="num">
                                      <p:cBhvr>
                                        <p:cTn id="28" dur="500" fill="hold"/>
                                        <p:tgtEl>
                                          <p:spTgt spid="31"/>
                                        </p:tgtEl>
                                        <p:attrNameLst>
                                          <p:attrName>ppt_h</p:attrName>
                                        </p:attrNameLst>
                                      </p:cBhvr>
                                      <p:tavLst>
                                        <p:tav tm="0">
                                          <p:val>
                                            <p:fltVal val="0"/>
                                          </p:val>
                                        </p:tav>
                                        <p:tav tm="100000">
                                          <p:val>
                                            <p:strVal val="#ppt_h"/>
                                          </p:val>
                                        </p:tav>
                                      </p:tavLst>
                                    </p:anim>
                                    <p:animEffect transition="in" filter="fade">
                                      <p:cBhvr>
                                        <p:cTn id="29"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0" grpId="0"/>
      <p:bldP spid="31"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矩形 40"/>
          <p:cNvSpPr/>
          <p:nvPr/>
        </p:nvSpPr>
        <p:spPr>
          <a:xfrm>
            <a:off x="10266155" y="2562931"/>
            <a:ext cx="585933" cy="288486"/>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t>HTTP</a:t>
            </a:r>
            <a:endParaRPr lang="zh-CN" altLang="en-US" b="1" dirty="0"/>
          </a:p>
        </p:txBody>
      </p:sp>
      <p:sp>
        <p:nvSpPr>
          <p:cNvPr id="24" name="矩形 23"/>
          <p:cNvSpPr/>
          <p:nvPr/>
        </p:nvSpPr>
        <p:spPr>
          <a:xfrm>
            <a:off x="304800" y="4452192"/>
            <a:ext cx="927262" cy="495455"/>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物理层</a:t>
            </a:r>
            <a:endParaRPr lang="zh-CN" altLang="en-US" b="1" dirty="0"/>
          </a:p>
        </p:txBody>
      </p:sp>
      <p:sp>
        <p:nvSpPr>
          <p:cNvPr id="25" name="矩形 24"/>
          <p:cNvSpPr/>
          <p:nvPr/>
        </p:nvSpPr>
        <p:spPr>
          <a:xfrm>
            <a:off x="304800" y="2965827"/>
            <a:ext cx="927262" cy="495455"/>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运输层</a:t>
            </a:r>
            <a:endParaRPr lang="zh-CN" altLang="en-US" b="1" dirty="0"/>
          </a:p>
        </p:txBody>
      </p:sp>
      <p:sp>
        <p:nvSpPr>
          <p:cNvPr id="26" name="矩形 25"/>
          <p:cNvSpPr/>
          <p:nvPr/>
        </p:nvSpPr>
        <p:spPr>
          <a:xfrm>
            <a:off x="304800" y="3462133"/>
            <a:ext cx="927262" cy="495455"/>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网络层</a:t>
            </a:r>
            <a:endParaRPr lang="zh-CN" altLang="en-US" b="1" dirty="0"/>
          </a:p>
        </p:txBody>
      </p:sp>
      <p:sp>
        <p:nvSpPr>
          <p:cNvPr id="27" name="矩形 26"/>
          <p:cNvSpPr/>
          <p:nvPr/>
        </p:nvSpPr>
        <p:spPr>
          <a:xfrm>
            <a:off x="304800" y="3956737"/>
            <a:ext cx="927262" cy="495455"/>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链路层</a:t>
            </a:r>
            <a:endParaRPr lang="zh-CN" altLang="en-US" b="1" dirty="0"/>
          </a:p>
        </p:txBody>
      </p:sp>
      <p:sp>
        <p:nvSpPr>
          <p:cNvPr id="28" name="矩形 27"/>
          <p:cNvSpPr/>
          <p:nvPr/>
        </p:nvSpPr>
        <p:spPr>
          <a:xfrm>
            <a:off x="304800" y="2470372"/>
            <a:ext cx="927262" cy="495455"/>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应用层</a:t>
            </a:r>
            <a:endParaRPr lang="zh-CN" altLang="en-US" b="1" dirty="0"/>
          </a:p>
        </p:txBody>
      </p:sp>
      <p:sp>
        <p:nvSpPr>
          <p:cNvPr id="30" name="矩形 29"/>
          <p:cNvSpPr/>
          <p:nvPr/>
        </p:nvSpPr>
        <p:spPr>
          <a:xfrm>
            <a:off x="5191154" y="4452192"/>
            <a:ext cx="883201" cy="495455"/>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物理层</a:t>
            </a:r>
            <a:endParaRPr lang="zh-CN" altLang="en-US" b="1" dirty="0"/>
          </a:p>
        </p:txBody>
      </p:sp>
      <p:sp>
        <p:nvSpPr>
          <p:cNvPr id="31" name="矩形 30"/>
          <p:cNvSpPr/>
          <p:nvPr/>
        </p:nvSpPr>
        <p:spPr>
          <a:xfrm>
            <a:off x="5191154" y="3462133"/>
            <a:ext cx="1820192" cy="495455"/>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网络层</a:t>
            </a:r>
            <a:endParaRPr lang="zh-CN" altLang="en-US" b="1" dirty="0"/>
          </a:p>
        </p:txBody>
      </p:sp>
      <p:sp>
        <p:nvSpPr>
          <p:cNvPr id="32" name="矩形 31"/>
          <p:cNvSpPr/>
          <p:nvPr/>
        </p:nvSpPr>
        <p:spPr>
          <a:xfrm>
            <a:off x="5191154" y="3956737"/>
            <a:ext cx="883201" cy="495455"/>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链路层</a:t>
            </a:r>
            <a:endParaRPr lang="zh-CN" altLang="en-US" b="1" dirty="0"/>
          </a:p>
        </p:txBody>
      </p:sp>
      <p:sp>
        <p:nvSpPr>
          <p:cNvPr id="35" name="矩形 34"/>
          <p:cNvSpPr/>
          <p:nvPr/>
        </p:nvSpPr>
        <p:spPr>
          <a:xfrm>
            <a:off x="6128145" y="4451342"/>
            <a:ext cx="883201" cy="495455"/>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物理层</a:t>
            </a:r>
            <a:endParaRPr lang="zh-CN" altLang="en-US" b="1" dirty="0"/>
          </a:p>
        </p:txBody>
      </p:sp>
      <p:sp>
        <p:nvSpPr>
          <p:cNvPr id="36" name="矩形 35"/>
          <p:cNvSpPr/>
          <p:nvPr/>
        </p:nvSpPr>
        <p:spPr>
          <a:xfrm>
            <a:off x="6128145" y="3955887"/>
            <a:ext cx="883201" cy="495455"/>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链路层</a:t>
            </a:r>
            <a:endParaRPr lang="zh-CN" altLang="en-US" b="1" dirty="0"/>
          </a:p>
        </p:txBody>
      </p:sp>
      <p:sp>
        <p:nvSpPr>
          <p:cNvPr id="55" name="矩形 54"/>
          <p:cNvSpPr/>
          <p:nvPr/>
        </p:nvSpPr>
        <p:spPr>
          <a:xfrm>
            <a:off x="10953108" y="4452192"/>
            <a:ext cx="927262" cy="495455"/>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物理层</a:t>
            </a:r>
            <a:endParaRPr lang="zh-CN" altLang="en-US" b="1" dirty="0"/>
          </a:p>
        </p:txBody>
      </p:sp>
      <p:sp>
        <p:nvSpPr>
          <p:cNvPr id="56" name="矩形 55"/>
          <p:cNvSpPr/>
          <p:nvPr/>
        </p:nvSpPr>
        <p:spPr>
          <a:xfrm>
            <a:off x="10953108" y="2965827"/>
            <a:ext cx="927262" cy="495455"/>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运输层</a:t>
            </a:r>
            <a:endParaRPr lang="zh-CN" altLang="en-US" b="1" dirty="0"/>
          </a:p>
        </p:txBody>
      </p:sp>
      <p:sp>
        <p:nvSpPr>
          <p:cNvPr id="57" name="矩形 56"/>
          <p:cNvSpPr/>
          <p:nvPr/>
        </p:nvSpPr>
        <p:spPr>
          <a:xfrm>
            <a:off x="10953108" y="3462133"/>
            <a:ext cx="927262" cy="495455"/>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网络层</a:t>
            </a:r>
            <a:endParaRPr lang="zh-CN" altLang="en-US" b="1" dirty="0"/>
          </a:p>
        </p:txBody>
      </p:sp>
      <p:sp>
        <p:nvSpPr>
          <p:cNvPr id="58" name="矩形 57"/>
          <p:cNvSpPr/>
          <p:nvPr/>
        </p:nvSpPr>
        <p:spPr>
          <a:xfrm>
            <a:off x="10953108" y="3956737"/>
            <a:ext cx="927262" cy="495455"/>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链路层</a:t>
            </a:r>
            <a:endParaRPr lang="zh-CN" altLang="en-US" b="1" dirty="0"/>
          </a:p>
        </p:txBody>
      </p:sp>
      <p:sp>
        <p:nvSpPr>
          <p:cNvPr id="59" name="矩形 58"/>
          <p:cNvSpPr/>
          <p:nvPr/>
        </p:nvSpPr>
        <p:spPr>
          <a:xfrm>
            <a:off x="10953108" y="2470372"/>
            <a:ext cx="927262" cy="495455"/>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应用层</a:t>
            </a:r>
            <a:endParaRPr lang="zh-CN" altLang="en-US" b="1" dirty="0"/>
          </a:p>
        </p:txBody>
      </p:sp>
      <p:grpSp>
        <p:nvGrpSpPr>
          <p:cNvPr id="6" name="组合 5"/>
          <p:cNvGrpSpPr/>
          <p:nvPr/>
        </p:nvGrpSpPr>
        <p:grpSpPr>
          <a:xfrm>
            <a:off x="77095" y="1292648"/>
            <a:ext cx="1366623" cy="918742"/>
            <a:chOff x="77095" y="4183632"/>
            <a:chExt cx="1366623" cy="918742"/>
          </a:xfrm>
        </p:grpSpPr>
        <p:pic>
          <p:nvPicPr>
            <p:cNvPr id="15" name="图片 14" descr="徽标, 图标&#10;&#10;描述已自动生成"/>
            <p:cNvPicPr>
              <a:picLocks noChangeAspect="1"/>
            </p:cNvPicPr>
            <p:nvPr/>
          </p:nvPicPr>
          <p:blipFill>
            <a:blip r:embed="rId1" cstate="print">
              <a:clrChange>
                <a:clrFrom>
                  <a:srgbClr val="000000">
                    <a:alpha val="0"/>
                  </a:srgbClr>
                </a:clrFrom>
                <a:clrTo>
                  <a:srgbClr val="000000">
                    <a:alpha val="0"/>
                  </a:srgbClr>
                </a:clrTo>
              </a:clrChange>
              <a:extLst>
                <a:ext uri="{28A0092B-C50C-407E-A947-70E740481C1C}">
                  <a14:useLocalDpi xmlns:a14="http://schemas.microsoft.com/office/drawing/2010/main" val="0"/>
                </a:ext>
              </a:extLst>
            </a:blip>
            <a:stretch>
              <a:fillRect/>
            </a:stretch>
          </p:blipFill>
          <p:spPr>
            <a:xfrm>
              <a:off x="471630" y="4183632"/>
              <a:ext cx="577551" cy="577551"/>
            </a:xfrm>
            <a:prstGeom prst="rect">
              <a:avLst/>
            </a:prstGeom>
          </p:spPr>
        </p:pic>
        <p:sp>
          <p:nvSpPr>
            <p:cNvPr id="16" name="文本框 15"/>
            <p:cNvSpPr txBox="1"/>
            <p:nvPr/>
          </p:nvSpPr>
          <p:spPr>
            <a:xfrm>
              <a:off x="77095" y="4733042"/>
              <a:ext cx="1366623" cy="369332"/>
            </a:xfrm>
            <a:prstGeom prst="rect">
              <a:avLst/>
            </a:prstGeom>
            <a:noFill/>
          </p:spPr>
          <p:txBody>
            <a:bodyPr wrap="square" rtlCol="0">
              <a:spAutoFit/>
            </a:bodyPr>
            <a:lstStyle/>
            <a:p>
              <a:pPr algn="ctr"/>
              <a:r>
                <a:rPr lang="zh-CN" altLang="en-US" b="1" dirty="0"/>
                <a:t>浏览器进程</a:t>
              </a:r>
              <a:endParaRPr lang="zh-CN" altLang="en-US" b="1" dirty="0"/>
            </a:p>
          </p:txBody>
        </p:sp>
      </p:grpSp>
      <p:grpSp>
        <p:nvGrpSpPr>
          <p:cNvPr id="7" name="组合 6"/>
          <p:cNvGrpSpPr/>
          <p:nvPr/>
        </p:nvGrpSpPr>
        <p:grpSpPr>
          <a:xfrm>
            <a:off x="10447479" y="1193371"/>
            <a:ext cx="1901294" cy="1036230"/>
            <a:chOff x="10447479" y="4084355"/>
            <a:chExt cx="1901294" cy="1036230"/>
          </a:xfrm>
        </p:grpSpPr>
        <p:pic>
          <p:nvPicPr>
            <p:cNvPr id="17" name="图片 16" descr="徽标&#10;&#10;描述已自动生成"/>
            <p:cNvPicPr>
              <a:picLocks noChangeAspect="1"/>
            </p:cNvPicPr>
            <p:nvPr/>
          </p:nvPicPr>
          <p:blipFill>
            <a:blip r:embed="rId2" cstate="print">
              <a:clrChange>
                <a:clrFrom>
                  <a:srgbClr val="000000">
                    <a:alpha val="0"/>
                  </a:srgbClr>
                </a:clrFrom>
                <a:clrTo>
                  <a:srgbClr val="000000">
                    <a:alpha val="0"/>
                  </a:srgbClr>
                </a:clrTo>
              </a:clrChange>
              <a:extLst>
                <a:ext uri="{28A0092B-C50C-407E-A947-70E740481C1C}">
                  <a14:useLocalDpi xmlns:a14="http://schemas.microsoft.com/office/drawing/2010/main" val="0"/>
                </a:ext>
              </a:extLst>
            </a:blip>
            <a:stretch>
              <a:fillRect/>
            </a:stretch>
          </p:blipFill>
          <p:spPr>
            <a:xfrm>
              <a:off x="10633955" y="4084355"/>
              <a:ext cx="1528343" cy="875507"/>
            </a:xfrm>
            <a:prstGeom prst="rect">
              <a:avLst/>
            </a:prstGeom>
          </p:spPr>
        </p:pic>
        <p:sp>
          <p:nvSpPr>
            <p:cNvPr id="19" name="文本框 18"/>
            <p:cNvSpPr txBox="1"/>
            <p:nvPr/>
          </p:nvSpPr>
          <p:spPr>
            <a:xfrm>
              <a:off x="10447479" y="4751253"/>
              <a:ext cx="1901294" cy="369332"/>
            </a:xfrm>
            <a:prstGeom prst="rect">
              <a:avLst/>
            </a:prstGeom>
            <a:noFill/>
          </p:spPr>
          <p:txBody>
            <a:bodyPr wrap="square" rtlCol="0">
              <a:spAutoFit/>
            </a:bodyPr>
            <a:lstStyle/>
            <a:p>
              <a:pPr algn="ctr"/>
              <a:r>
                <a:rPr lang="en-US" altLang="zh-CN" b="1" dirty="0"/>
                <a:t>Web</a:t>
              </a:r>
              <a:r>
                <a:rPr lang="zh-CN" altLang="en-US" b="1" dirty="0"/>
                <a:t>服务器进程</a:t>
              </a:r>
              <a:endParaRPr lang="zh-CN" altLang="en-US" b="1" dirty="0"/>
            </a:p>
          </p:txBody>
        </p:sp>
      </p:grpSp>
      <p:grpSp>
        <p:nvGrpSpPr>
          <p:cNvPr id="4" name="组合 3"/>
          <p:cNvGrpSpPr/>
          <p:nvPr/>
        </p:nvGrpSpPr>
        <p:grpSpPr>
          <a:xfrm>
            <a:off x="304800" y="749300"/>
            <a:ext cx="6263464" cy="400110"/>
            <a:chOff x="424117" y="898245"/>
            <a:chExt cx="6263464" cy="400110"/>
          </a:xfrm>
        </p:grpSpPr>
        <p:sp>
          <p:nvSpPr>
            <p:cNvPr id="2" name="平行四边形 1"/>
            <p:cNvSpPr/>
            <p:nvPr/>
          </p:nvSpPr>
          <p:spPr>
            <a:xfrm>
              <a:off x="424117" y="898245"/>
              <a:ext cx="711200"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03</a:t>
              </a:r>
              <a:endParaRPr lang="zh-CN" altLang="en-US" sz="2200" dirty="0">
                <a:latin typeface="Impact" panose="020B0806030902050204" pitchFamily="34" charset="0"/>
              </a:endParaRPr>
            </a:p>
          </p:txBody>
        </p:sp>
        <p:sp>
          <p:nvSpPr>
            <p:cNvPr id="3" name="文本框 2"/>
            <p:cNvSpPr txBox="1"/>
            <p:nvPr/>
          </p:nvSpPr>
          <p:spPr>
            <a:xfrm>
              <a:off x="1123543" y="898245"/>
              <a:ext cx="5564038" cy="400110"/>
            </a:xfrm>
            <a:prstGeom prst="rect">
              <a:avLst/>
            </a:prstGeom>
            <a:noFill/>
          </p:spPr>
          <p:txBody>
            <a:bodyPr wrap="square" rtlCol="0">
              <a:spAutoFit/>
            </a:bodyPr>
            <a:lstStyle/>
            <a:p>
              <a:r>
                <a:rPr lang="zh-CN" altLang="en-US" sz="2000" b="1" dirty="0"/>
                <a:t>计算机网络体系结构分层思想举例</a:t>
              </a:r>
              <a:endParaRPr lang="zh-CN" altLang="en-US" sz="2000" b="1" dirty="0"/>
            </a:p>
          </p:txBody>
        </p:sp>
      </p:grpSp>
      <p:cxnSp>
        <p:nvCxnSpPr>
          <p:cNvPr id="123" name="直接连接符 122"/>
          <p:cNvCxnSpPr/>
          <p:nvPr/>
        </p:nvCxnSpPr>
        <p:spPr>
          <a:xfrm>
            <a:off x="1004226" y="5719482"/>
            <a:ext cx="1037198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18" name="图形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1630" y="5114528"/>
            <a:ext cx="897547" cy="868116"/>
          </a:xfrm>
          <a:prstGeom prst="rect">
            <a:avLst/>
          </a:prstGeom>
        </p:spPr>
      </p:pic>
      <p:pic>
        <p:nvPicPr>
          <p:cNvPr id="33" name="图形 32"/>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094309" y="5114529"/>
            <a:ext cx="661421" cy="868115"/>
          </a:xfrm>
          <a:prstGeom prst="rect">
            <a:avLst/>
          </a:prstGeom>
        </p:spPr>
      </p:pic>
      <p:pic>
        <p:nvPicPr>
          <p:cNvPr id="34" name="图形 33"/>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713749" y="5407958"/>
            <a:ext cx="787803" cy="637746"/>
          </a:xfrm>
          <a:prstGeom prst="rect">
            <a:avLst/>
          </a:prstGeom>
        </p:spPr>
      </p:pic>
      <p:sp>
        <p:nvSpPr>
          <p:cNvPr id="131" name="云形 130"/>
          <p:cNvSpPr/>
          <p:nvPr/>
        </p:nvSpPr>
        <p:spPr>
          <a:xfrm>
            <a:off x="8349157" y="5400609"/>
            <a:ext cx="897547" cy="637746"/>
          </a:xfrm>
          <a:prstGeom prst="cloud">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N2</a:t>
            </a:r>
            <a:endParaRPr lang="zh-CN" altLang="en-US" b="1" dirty="0"/>
          </a:p>
        </p:txBody>
      </p:sp>
      <p:grpSp>
        <p:nvGrpSpPr>
          <p:cNvPr id="20" name="组合 19"/>
          <p:cNvGrpSpPr/>
          <p:nvPr/>
        </p:nvGrpSpPr>
        <p:grpSpPr>
          <a:xfrm>
            <a:off x="1132886" y="1416137"/>
            <a:ext cx="9587862" cy="369332"/>
            <a:chOff x="1132886" y="1490028"/>
            <a:chExt cx="9587862" cy="369332"/>
          </a:xfrm>
        </p:grpSpPr>
        <p:cxnSp>
          <p:nvCxnSpPr>
            <p:cNvPr id="22" name="直接箭头连接符 21"/>
            <p:cNvCxnSpPr/>
            <p:nvPr/>
          </p:nvCxnSpPr>
          <p:spPr>
            <a:xfrm>
              <a:off x="1132886" y="1672831"/>
              <a:ext cx="9587862" cy="0"/>
            </a:xfrm>
            <a:prstGeom prst="straightConnector1">
              <a:avLst/>
            </a:prstGeom>
            <a:ln w="63500">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23" name="文本框 22"/>
            <p:cNvSpPr txBox="1"/>
            <p:nvPr/>
          </p:nvSpPr>
          <p:spPr>
            <a:xfrm>
              <a:off x="4633822" y="1490028"/>
              <a:ext cx="2944125" cy="369332"/>
            </a:xfrm>
            <a:prstGeom prst="rect">
              <a:avLst/>
            </a:prstGeom>
            <a:solidFill>
              <a:schemeClr val="bg1"/>
            </a:solidFill>
          </p:spPr>
          <p:txBody>
            <a:bodyPr wrap="square" rtlCol="0">
              <a:spAutoFit/>
            </a:bodyPr>
            <a:lstStyle/>
            <a:p>
              <a:pPr algn="ctr"/>
              <a:r>
                <a:rPr lang="zh-CN" altLang="en-US" b="1" dirty="0"/>
                <a:t>应用进程间基于网络的通信</a:t>
              </a:r>
              <a:endParaRPr lang="zh-CN" altLang="en-US" b="1" dirty="0"/>
            </a:p>
          </p:txBody>
        </p:sp>
      </p:grpSp>
      <p:sp>
        <p:nvSpPr>
          <p:cNvPr id="60" name="云形 59"/>
          <p:cNvSpPr/>
          <p:nvPr/>
        </p:nvSpPr>
        <p:spPr>
          <a:xfrm>
            <a:off x="2791606" y="5400609"/>
            <a:ext cx="897547" cy="637746"/>
          </a:xfrm>
          <a:prstGeom prst="cloud">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N1</a:t>
            </a:r>
            <a:endParaRPr lang="zh-CN" altLang="en-US" b="1" dirty="0"/>
          </a:p>
        </p:txBody>
      </p:sp>
      <p:sp>
        <p:nvSpPr>
          <p:cNvPr id="37" name="对话气泡: 圆角矩形 36"/>
          <p:cNvSpPr/>
          <p:nvPr/>
        </p:nvSpPr>
        <p:spPr>
          <a:xfrm>
            <a:off x="7843455" y="1997846"/>
            <a:ext cx="2236225" cy="853571"/>
          </a:xfrm>
          <a:prstGeom prst="wedgeRoundRectCallout">
            <a:avLst>
              <a:gd name="adj1" fmla="val 57499"/>
              <a:gd name="adj2" fmla="val 2378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altLang="zh-CN" b="1" dirty="0"/>
              <a:t>HTTP</a:t>
            </a:r>
            <a:r>
              <a:rPr lang="zh-CN" altLang="en-US" b="1" dirty="0"/>
              <a:t>响应报文</a:t>
            </a:r>
            <a:endParaRPr lang="en-US" altLang="zh-CN" b="1" dirty="0"/>
          </a:p>
          <a:p>
            <a:pPr algn="ctr">
              <a:lnSpc>
                <a:spcPct val="150000"/>
              </a:lnSpc>
            </a:pPr>
            <a:r>
              <a:rPr lang="zh-CN" altLang="en-US" sz="1600" b="1" dirty="0"/>
              <a:t>浏览器所请求的内容</a:t>
            </a:r>
            <a:endParaRPr lang="zh-CN" altLang="en-US" sz="1600" b="1" dirty="0"/>
          </a:p>
        </p:txBody>
      </p:sp>
      <p:grpSp>
        <p:nvGrpSpPr>
          <p:cNvPr id="9" name="组合 8"/>
          <p:cNvGrpSpPr/>
          <p:nvPr/>
        </p:nvGrpSpPr>
        <p:grpSpPr>
          <a:xfrm>
            <a:off x="7997908" y="5063744"/>
            <a:ext cx="1968639" cy="259976"/>
            <a:chOff x="7997908" y="5063744"/>
            <a:chExt cx="1968639" cy="259976"/>
          </a:xfrm>
        </p:grpSpPr>
        <p:sp>
          <p:nvSpPr>
            <p:cNvPr id="42" name="箭头: 下 41"/>
            <p:cNvSpPr/>
            <p:nvPr/>
          </p:nvSpPr>
          <p:spPr>
            <a:xfrm rot="5400000">
              <a:off x="8035716" y="5025936"/>
              <a:ext cx="259976" cy="335591"/>
            </a:xfrm>
            <a:prstGeom prst="downArrow">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箭头: 下 42"/>
            <p:cNvSpPr/>
            <p:nvPr/>
          </p:nvSpPr>
          <p:spPr>
            <a:xfrm rot="5400000">
              <a:off x="8852240" y="5025936"/>
              <a:ext cx="259976" cy="335591"/>
            </a:xfrm>
            <a:prstGeom prst="downArrow">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箭头: 下 43"/>
            <p:cNvSpPr/>
            <p:nvPr/>
          </p:nvSpPr>
          <p:spPr>
            <a:xfrm rot="5400000">
              <a:off x="9668764" y="5025936"/>
              <a:ext cx="259976" cy="335591"/>
            </a:xfrm>
            <a:prstGeom prst="downArrow">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 name="组合 10"/>
          <p:cNvGrpSpPr/>
          <p:nvPr/>
        </p:nvGrpSpPr>
        <p:grpSpPr>
          <a:xfrm>
            <a:off x="5517231" y="3129976"/>
            <a:ext cx="1152115" cy="259976"/>
            <a:chOff x="5517231" y="3129976"/>
            <a:chExt cx="1152115" cy="259976"/>
          </a:xfrm>
        </p:grpSpPr>
        <p:sp>
          <p:nvSpPr>
            <p:cNvPr id="49" name="箭头: 下 48"/>
            <p:cNvSpPr/>
            <p:nvPr/>
          </p:nvSpPr>
          <p:spPr>
            <a:xfrm rot="5400000">
              <a:off x="5555039" y="3092168"/>
              <a:ext cx="259976" cy="335591"/>
            </a:xfrm>
            <a:prstGeom prst="downArrow">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箭头: 下 49"/>
            <p:cNvSpPr/>
            <p:nvPr/>
          </p:nvSpPr>
          <p:spPr>
            <a:xfrm rot="5400000">
              <a:off x="6371563" y="3092168"/>
              <a:ext cx="259976" cy="335591"/>
            </a:xfrm>
            <a:prstGeom prst="downArrow">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1" name="组合 60"/>
          <p:cNvGrpSpPr/>
          <p:nvPr/>
        </p:nvGrpSpPr>
        <p:grpSpPr>
          <a:xfrm>
            <a:off x="2230673" y="5063744"/>
            <a:ext cx="1968639" cy="259976"/>
            <a:chOff x="7997908" y="5063744"/>
            <a:chExt cx="1968639" cy="259976"/>
          </a:xfrm>
        </p:grpSpPr>
        <p:sp>
          <p:nvSpPr>
            <p:cNvPr id="62" name="箭头: 下 61"/>
            <p:cNvSpPr/>
            <p:nvPr/>
          </p:nvSpPr>
          <p:spPr>
            <a:xfrm rot="5400000">
              <a:off x="8035716" y="5025936"/>
              <a:ext cx="259976" cy="335591"/>
            </a:xfrm>
            <a:prstGeom prst="downArrow">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箭头: 下 62"/>
            <p:cNvSpPr/>
            <p:nvPr/>
          </p:nvSpPr>
          <p:spPr>
            <a:xfrm rot="5400000">
              <a:off x="8852240" y="5025936"/>
              <a:ext cx="259976" cy="335591"/>
            </a:xfrm>
            <a:prstGeom prst="downArrow">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箭头: 下 63"/>
            <p:cNvSpPr/>
            <p:nvPr/>
          </p:nvSpPr>
          <p:spPr>
            <a:xfrm rot="5400000">
              <a:off x="9668764" y="5025936"/>
              <a:ext cx="259976" cy="335591"/>
            </a:xfrm>
            <a:prstGeom prst="downArrow">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1" name="组合 20"/>
          <p:cNvGrpSpPr/>
          <p:nvPr/>
        </p:nvGrpSpPr>
        <p:grpSpPr>
          <a:xfrm>
            <a:off x="9871418" y="3032868"/>
            <a:ext cx="836037" cy="1832426"/>
            <a:chOff x="9871418" y="3032868"/>
            <a:chExt cx="836037" cy="1832426"/>
          </a:xfrm>
        </p:grpSpPr>
        <p:grpSp>
          <p:nvGrpSpPr>
            <p:cNvPr id="13" name="组合 12"/>
            <p:cNvGrpSpPr/>
            <p:nvPr/>
          </p:nvGrpSpPr>
          <p:grpSpPr>
            <a:xfrm>
              <a:off x="10447479" y="3032868"/>
              <a:ext cx="259976" cy="1832426"/>
              <a:chOff x="10447479" y="3032868"/>
              <a:chExt cx="259976" cy="1832426"/>
            </a:xfrm>
          </p:grpSpPr>
          <p:sp>
            <p:nvSpPr>
              <p:cNvPr id="5" name="箭头: 下 4"/>
              <p:cNvSpPr/>
              <p:nvPr/>
            </p:nvSpPr>
            <p:spPr>
              <a:xfrm>
                <a:off x="10447479" y="3032868"/>
                <a:ext cx="259976" cy="335591"/>
              </a:xfrm>
              <a:prstGeom prst="downArrow">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箭头: 下 37"/>
              <p:cNvSpPr/>
              <p:nvPr/>
            </p:nvSpPr>
            <p:spPr>
              <a:xfrm>
                <a:off x="10447479" y="3531813"/>
                <a:ext cx="259976" cy="335591"/>
              </a:xfrm>
              <a:prstGeom prst="downArrow">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箭头: 下 38"/>
              <p:cNvSpPr/>
              <p:nvPr/>
            </p:nvSpPr>
            <p:spPr>
              <a:xfrm>
                <a:off x="10447479" y="4030758"/>
                <a:ext cx="259976" cy="335591"/>
              </a:xfrm>
              <a:prstGeom prst="downArrow">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箭头: 下 39"/>
              <p:cNvSpPr/>
              <p:nvPr/>
            </p:nvSpPr>
            <p:spPr>
              <a:xfrm>
                <a:off x="10447479" y="4529703"/>
                <a:ext cx="259976" cy="335591"/>
              </a:xfrm>
              <a:prstGeom prst="downArrow">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 name="文本框 13"/>
            <p:cNvSpPr txBox="1"/>
            <p:nvPr/>
          </p:nvSpPr>
          <p:spPr>
            <a:xfrm>
              <a:off x="9871418" y="3536209"/>
              <a:ext cx="562495" cy="1200329"/>
            </a:xfrm>
            <a:prstGeom prst="rect">
              <a:avLst/>
            </a:prstGeom>
            <a:noFill/>
          </p:spPr>
          <p:txBody>
            <a:bodyPr wrap="square" rtlCol="0">
              <a:spAutoFit/>
            </a:bodyPr>
            <a:lstStyle/>
            <a:p>
              <a:pPr algn="ctr"/>
              <a:r>
                <a:rPr lang="zh-CN" altLang="en-US" b="1" dirty="0"/>
                <a:t>逐层</a:t>
              </a:r>
              <a:r>
                <a:rPr lang="zh-CN" altLang="en-US" b="1" dirty="0">
                  <a:solidFill>
                    <a:schemeClr val="accent1">
                      <a:lumMod val="75000"/>
                    </a:schemeClr>
                  </a:solidFill>
                </a:rPr>
                <a:t>封装</a:t>
              </a:r>
              <a:endParaRPr lang="zh-CN" altLang="en-US" b="1" dirty="0">
                <a:solidFill>
                  <a:schemeClr val="accent1">
                    <a:lumMod val="75000"/>
                  </a:schemeClr>
                </a:solidFill>
              </a:endParaRPr>
            </a:p>
          </p:txBody>
        </p:sp>
      </p:grpSp>
      <p:grpSp>
        <p:nvGrpSpPr>
          <p:cNvPr id="74" name="组合 73"/>
          <p:cNvGrpSpPr/>
          <p:nvPr/>
        </p:nvGrpSpPr>
        <p:grpSpPr>
          <a:xfrm>
            <a:off x="1315228" y="2562931"/>
            <a:ext cx="1027555" cy="2302363"/>
            <a:chOff x="1315228" y="2562931"/>
            <a:chExt cx="1027555" cy="2302363"/>
          </a:xfrm>
        </p:grpSpPr>
        <p:grpSp>
          <p:nvGrpSpPr>
            <p:cNvPr id="12" name="组合 11"/>
            <p:cNvGrpSpPr/>
            <p:nvPr/>
          </p:nvGrpSpPr>
          <p:grpSpPr>
            <a:xfrm>
              <a:off x="1315228" y="2562931"/>
              <a:ext cx="585933" cy="2302363"/>
              <a:chOff x="1315228" y="2562931"/>
              <a:chExt cx="585933" cy="2302363"/>
            </a:xfrm>
          </p:grpSpPr>
          <p:sp>
            <p:nvSpPr>
              <p:cNvPr id="66" name="箭头: 下 65"/>
              <p:cNvSpPr/>
              <p:nvPr/>
            </p:nvSpPr>
            <p:spPr>
              <a:xfrm rot="10800000">
                <a:off x="1482375" y="4529703"/>
                <a:ext cx="259976" cy="335591"/>
              </a:xfrm>
              <a:prstGeom prst="downArrow">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箭头: 下 66"/>
              <p:cNvSpPr/>
              <p:nvPr/>
            </p:nvSpPr>
            <p:spPr>
              <a:xfrm rot="10800000">
                <a:off x="1482375" y="4032164"/>
                <a:ext cx="259976" cy="335591"/>
              </a:xfrm>
              <a:prstGeom prst="downArrow">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箭头: 下 67"/>
              <p:cNvSpPr/>
              <p:nvPr/>
            </p:nvSpPr>
            <p:spPr>
              <a:xfrm rot="10800000">
                <a:off x="1482375" y="3536210"/>
                <a:ext cx="259976" cy="335591"/>
              </a:xfrm>
              <a:prstGeom prst="downArrow">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箭头: 下 68"/>
              <p:cNvSpPr/>
              <p:nvPr/>
            </p:nvSpPr>
            <p:spPr>
              <a:xfrm rot="10800000">
                <a:off x="1482375" y="3032868"/>
                <a:ext cx="259976" cy="335591"/>
              </a:xfrm>
              <a:prstGeom prst="downArrow">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矩形 69"/>
              <p:cNvSpPr/>
              <p:nvPr/>
            </p:nvSpPr>
            <p:spPr>
              <a:xfrm>
                <a:off x="1315228" y="2562931"/>
                <a:ext cx="585933" cy="288486"/>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t>HTTP</a:t>
                </a:r>
                <a:endParaRPr lang="zh-CN" altLang="en-US" b="1" dirty="0"/>
              </a:p>
            </p:txBody>
          </p:sp>
        </p:grpSp>
        <p:sp>
          <p:nvSpPr>
            <p:cNvPr id="71" name="文本框 70"/>
            <p:cNvSpPr txBox="1"/>
            <p:nvPr/>
          </p:nvSpPr>
          <p:spPr>
            <a:xfrm>
              <a:off x="1780288" y="3536209"/>
              <a:ext cx="562495" cy="1200329"/>
            </a:xfrm>
            <a:prstGeom prst="rect">
              <a:avLst/>
            </a:prstGeom>
            <a:noFill/>
          </p:spPr>
          <p:txBody>
            <a:bodyPr wrap="square" rtlCol="0">
              <a:spAutoFit/>
            </a:bodyPr>
            <a:lstStyle/>
            <a:p>
              <a:pPr algn="ctr"/>
              <a:r>
                <a:rPr lang="zh-CN" altLang="en-US" b="1" dirty="0"/>
                <a:t>逐层</a:t>
              </a:r>
              <a:endParaRPr lang="en-US" altLang="zh-CN" b="1" dirty="0"/>
            </a:p>
            <a:p>
              <a:pPr algn="ctr"/>
              <a:r>
                <a:rPr lang="zh-CN" altLang="en-US" b="1" dirty="0">
                  <a:solidFill>
                    <a:schemeClr val="accent4">
                      <a:lumMod val="75000"/>
                    </a:schemeClr>
                  </a:solidFill>
                </a:rPr>
                <a:t>解封</a:t>
              </a:r>
              <a:endParaRPr lang="zh-CN" altLang="en-US" b="1" dirty="0">
                <a:solidFill>
                  <a:schemeClr val="accent4">
                    <a:lumMod val="75000"/>
                  </a:schemeClr>
                </a:solidFill>
              </a:endParaRPr>
            </a:p>
          </p:txBody>
        </p:sp>
      </p:grpSp>
      <p:grpSp>
        <p:nvGrpSpPr>
          <p:cNvPr id="54" name="组合 53"/>
          <p:cNvGrpSpPr/>
          <p:nvPr/>
        </p:nvGrpSpPr>
        <p:grpSpPr>
          <a:xfrm>
            <a:off x="4115532" y="3536209"/>
            <a:ext cx="832078" cy="1333481"/>
            <a:chOff x="4115532" y="3536209"/>
            <a:chExt cx="832078" cy="1333481"/>
          </a:xfrm>
        </p:grpSpPr>
        <p:grpSp>
          <p:nvGrpSpPr>
            <p:cNvPr id="8" name="组合 7"/>
            <p:cNvGrpSpPr/>
            <p:nvPr/>
          </p:nvGrpSpPr>
          <p:grpSpPr>
            <a:xfrm>
              <a:off x="4687634" y="3536209"/>
              <a:ext cx="259976" cy="1333481"/>
              <a:chOff x="4632453" y="3675914"/>
              <a:chExt cx="259976" cy="1333481"/>
            </a:xfrm>
          </p:grpSpPr>
          <p:sp>
            <p:nvSpPr>
              <p:cNvPr id="51" name="箭头: 下 50"/>
              <p:cNvSpPr/>
              <p:nvPr/>
            </p:nvSpPr>
            <p:spPr>
              <a:xfrm>
                <a:off x="4632453" y="3675914"/>
                <a:ext cx="259976" cy="335591"/>
              </a:xfrm>
              <a:prstGeom prst="downArrow">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箭头: 下 51"/>
              <p:cNvSpPr/>
              <p:nvPr/>
            </p:nvSpPr>
            <p:spPr>
              <a:xfrm>
                <a:off x="4632453" y="4174859"/>
                <a:ext cx="259976" cy="335591"/>
              </a:xfrm>
              <a:prstGeom prst="downArrow">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箭头: 下 52"/>
              <p:cNvSpPr/>
              <p:nvPr/>
            </p:nvSpPr>
            <p:spPr>
              <a:xfrm>
                <a:off x="4632453" y="4673804"/>
                <a:ext cx="259976" cy="335591"/>
              </a:xfrm>
              <a:prstGeom prst="downArrow">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2" name="文本框 71"/>
            <p:cNvSpPr txBox="1"/>
            <p:nvPr/>
          </p:nvSpPr>
          <p:spPr>
            <a:xfrm>
              <a:off x="4115532" y="3536209"/>
              <a:ext cx="562495" cy="1200329"/>
            </a:xfrm>
            <a:prstGeom prst="rect">
              <a:avLst/>
            </a:prstGeom>
            <a:noFill/>
          </p:spPr>
          <p:txBody>
            <a:bodyPr wrap="square" rtlCol="0">
              <a:spAutoFit/>
            </a:bodyPr>
            <a:lstStyle/>
            <a:p>
              <a:pPr algn="ctr"/>
              <a:r>
                <a:rPr lang="zh-CN" altLang="en-US" b="1" dirty="0"/>
                <a:t>逐层</a:t>
              </a:r>
              <a:r>
                <a:rPr lang="zh-CN" altLang="en-US" b="1" dirty="0">
                  <a:solidFill>
                    <a:schemeClr val="accent1">
                      <a:lumMod val="75000"/>
                    </a:schemeClr>
                  </a:solidFill>
                </a:rPr>
                <a:t>封装</a:t>
              </a:r>
              <a:endParaRPr lang="zh-CN" altLang="en-US" b="1" dirty="0">
                <a:solidFill>
                  <a:schemeClr val="accent1">
                    <a:lumMod val="75000"/>
                  </a:schemeClr>
                </a:solidFill>
              </a:endParaRPr>
            </a:p>
          </p:txBody>
        </p:sp>
      </p:grpSp>
      <p:grpSp>
        <p:nvGrpSpPr>
          <p:cNvPr id="29" name="组合 28"/>
          <p:cNvGrpSpPr/>
          <p:nvPr/>
        </p:nvGrpSpPr>
        <p:grpSpPr>
          <a:xfrm>
            <a:off x="7256999" y="3536209"/>
            <a:ext cx="850115" cy="1329084"/>
            <a:chOff x="7256999" y="3536209"/>
            <a:chExt cx="850115" cy="1329084"/>
          </a:xfrm>
        </p:grpSpPr>
        <p:grpSp>
          <p:nvGrpSpPr>
            <p:cNvPr id="10" name="组合 9"/>
            <p:cNvGrpSpPr/>
            <p:nvPr/>
          </p:nvGrpSpPr>
          <p:grpSpPr>
            <a:xfrm>
              <a:off x="7256999" y="3536209"/>
              <a:ext cx="259976" cy="1329084"/>
              <a:chOff x="7256999" y="3536209"/>
              <a:chExt cx="259976" cy="1329084"/>
            </a:xfrm>
          </p:grpSpPr>
          <p:sp>
            <p:nvSpPr>
              <p:cNvPr id="45" name="箭头: 下 44"/>
              <p:cNvSpPr/>
              <p:nvPr/>
            </p:nvSpPr>
            <p:spPr>
              <a:xfrm rot="10800000">
                <a:off x="7256999" y="4529702"/>
                <a:ext cx="259976" cy="335591"/>
              </a:xfrm>
              <a:prstGeom prst="downArrow">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箭头: 下 45"/>
              <p:cNvSpPr/>
              <p:nvPr/>
            </p:nvSpPr>
            <p:spPr>
              <a:xfrm rot="10800000">
                <a:off x="7256999" y="4032163"/>
                <a:ext cx="259976" cy="335591"/>
              </a:xfrm>
              <a:prstGeom prst="downArrow">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箭头: 下 46"/>
              <p:cNvSpPr/>
              <p:nvPr/>
            </p:nvSpPr>
            <p:spPr>
              <a:xfrm rot="10800000">
                <a:off x="7256999" y="3536209"/>
                <a:ext cx="259976" cy="335591"/>
              </a:xfrm>
              <a:prstGeom prst="downArrow">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3" name="文本框 72"/>
            <p:cNvSpPr txBox="1"/>
            <p:nvPr/>
          </p:nvSpPr>
          <p:spPr>
            <a:xfrm>
              <a:off x="7544619" y="3536209"/>
              <a:ext cx="562495" cy="1200329"/>
            </a:xfrm>
            <a:prstGeom prst="rect">
              <a:avLst/>
            </a:prstGeom>
            <a:noFill/>
          </p:spPr>
          <p:txBody>
            <a:bodyPr wrap="square" rtlCol="0">
              <a:spAutoFit/>
            </a:bodyPr>
            <a:lstStyle/>
            <a:p>
              <a:pPr algn="ctr"/>
              <a:r>
                <a:rPr lang="zh-CN" altLang="en-US" b="1" dirty="0"/>
                <a:t>逐层</a:t>
              </a:r>
              <a:endParaRPr lang="en-US" altLang="zh-CN" b="1" dirty="0"/>
            </a:p>
            <a:p>
              <a:pPr algn="ctr"/>
              <a:r>
                <a:rPr lang="zh-CN" altLang="en-US" b="1" dirty="0">
                  <a:solidFill>
                    <a:schemeClr val="accent4">
                      <a:lumMod val="75000"/>
                    </a:schemeClr>
                  </a:solidFill>
                </a:rPr>
                <a:t>解封</a:t>
              </a:r>
              <a:endParaRPr lang="zh-CN" altLang="en-US" b="1" dirty="0">
                <a:solidFill>
                  <a:schemeClr val="accent4">
                    <a:lumMod val="75000"/>
                  </a:schemeClr>
                </a:solidFill>
              </a:endParaRPr>
            </a:p>
          </p:txBody>
        </p:sp>
      </p:grpSp>
    </p:spTree>
    <p:custDataLst>
      <p:tags r:id="rId8"/>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up)">
                                      <p:cBhvr>
                                        <p:cTn id="7" dur="10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right)">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29"/>
                                        </p:tgtEl>
                                        <p:attrNameLst>
                                          <p:attrName>style.visibility</p:attrName>
                                        </p:attrNameLst>
                                      </p:cBhvr>
                                      <p:to>
                                        <p:strVal val="visible"/>
                                      </p:to>
                                    </p:set>
                                    <p:animEffect transition="in" filter="wipe(down)">
                                      <p:cBhvr>
                                        <p:cTn id="17" dur="500"/>
                                        <p:tgtEl>
                                          <p:spTgt spid="29"/>
                                        </p:tgtEl>
                                      </p:cBhvr>
                                    </p:animEffect>
                                  </p:childTnLst>
                                </p:cTn>
                              </p:par>
                            </p:childTnLst>
                          </p:cTn>
                        </p:par>
                        <p:par>
                          <p:cTn id="18" fill="hold">
                            <p:stCondLst>
                              <p:cond delay="500"/>
                            </p:stCondLst>
                            <p:childTnLst>
                              <p:par>
                                <p:cTn id="19" presetID="22" presetClass="entr" presetSubtype="2" fill="hold" nodeType="after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wipe(right)">
                                      <p:cBhvr>
                                        <p:cTn id="21" dur="500"/>
                                        <p:tgtEl>
                                          <p:spTgt spid="11"/>
                                        </p:tgtEl>
                                      </p:cBhvr>
                                    </p:animEffect>
                                  </p:childTnLst>
                                </p:cTn>
                              </p:par>
                            </p:childTnLst>
                          </p:cTn>
                        </p:par>
                        <p:par>
                          <p:cTn id="22" fill="hold">
                            <p:stCondLst>
                              <p:cond delay="1000"/>
                            </p:stCondLst>
                            <p:childTnLst>
                              <p:par>
                                <p:cTn id="23" presetID="22" presetClass="entr" presetSubtype="1" fill="hold" nodeType="afterEffect">
                                  <p:stCondLst>
                                    <p:cond delay="0"/>
                                  </p:stCondLst>
                                  <p:childTnLst>
                                    <p:set>
                                      <p:cBhvr>
                                        <p:cTn id="24" dur="1" fill="hold">
                                          <p:stCondLst>
                                            <p:cond delay="0"/>
                                          </p:stCondLst>
                                        </p:cTn>
                                        <p:tgtEl>
                                          <p:spTgt spid="54"/>
                                        </p:tgtEl>
                                        <p:attrNameLst>
                                          <p:attrName>style.visibility</p:attrName>
                                        </p:attrNameLst>
                                      </p:cBhvr>
                                      <p:to>
                                        <p:strVal val="visible"/>
                                      </p:to>
                                    </p:set>
                                    <p:animEffect transition="in" filter="wipe(up)">
                                      <p:cBhvr>
                                        <p:cTn id="25" dur="500"/>
                                        <p:tgtEl>
                                          <p:spTgt spid="54"/>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2" fill="hold" nodeType="clickEffect">
                                  <p:stCondLst>
                                    <p:cond delay="0"/>
                                  </p:stCondLst>
                                  <p:childTnLst>
                                    <p:set>
                                      <p:cBhvr>
                                        <p:cTn id="29" dur="1" fill="hold">
                                          <p:stCondLst>
                                            <p:cond delay="0"/>
                                          </p:stCondLst>
                                        </p:cTn>
                                        <p:tgtEl>
                                          <p:spTgt spid="61"/>
                                        </p:tgtEl>
                                        <p:attrNameLst>
                                          <p:attrName>style.visibility</p:attrName>
                                        </p:attrNameLst>
                                      </p:cBhvr>
                                      <p:to>
                                        <p:strVal val="visible"/>
                                      </p:to>
                                    </p:set>
                                    <p:animEffect transition="in" filter="wipe(right)">
                                      <p:cBhvr>
                                        <p:cTn id="30" dur="500"/>
                                        <p:tgtEl>
                                          <p:spTgt spid="61"/>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nodeType="clickEffect">
                                  <p:stCondLst>
                                    <p:cond delay="0"/>
                                  </p:stCondLst>
                                  <p:childTnLst>
                                    <p:set>
                                      <p:cBhvr>
                                        <p:cTn id="34" dur="1" fill="hold">
                                          <p:stCondLst>
                                            <p:cond delay="0"/>
                                          </p:stCondLst>
                                        </p:cTn>
                                        <p:tgtEl>
                                          <p:spTgt spid="74"/>
                                        </p:tgtEl>
                                        <p:attrNameLst>
                                          <p:attrName>style.visibility</p:attrName>
                                        </p:attrNameLst>
                                      </p:cBhvr>
                                      <p:to>
                                        <p:strVal val="visible"/>
                                      </p:to>
                                    </p:set>
                                    <p:animEffect transition="in" filter="wipe(down)">
                                      <p:cBhvr>
                                        <p:cTn id="35" dur="1000"/>
                                        <p:tgtEl>
                                          <p:spTgt spid="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矩形 158"/>
          <p:cNvSpPr/>
          <p:nvPr/>
        </p:nvSpPr>
        <p:spPr>
          <a:xfrm>
            <a:off x="7485877" y="5081905"/>
            <a:ext cx="576071" cy="356168"/>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20B</a:t>
            </a:r>
            <a:endParaRPr lang="zh-CN" altLang="en-US" b="1" dirty="0"/>
          </a:p>
        </p:txBody>
      </p:sp>
      <p:grpSp>
        <p:nvGrpSpPr>
          <p:cNvPr id="4" name="组合 3"/>
          <p:cNvGrpSpPr/>
          <p:nvPr/>
        </p:nvGrpSpPr>
        <p:grpSpPr>
          <a:xfrm>
            <a:off x="304800" y="749300"/>
            <a:ext cx="6263464" cy="400110"/>
            <a:chOff x="424117" y="898245"/>
            <a:chExt cx="6263464" cy="400110"/>
          </a:xfrm>
        </p:grpSpPr>
        <p:sp>
          <p:nvSpPr>
            <p:cNvPr id="2" name="平行四边形 1"/>
            <p:cNvSpPr/>
            <p:nvPr/>
          </p:nvSpPr>
          <p:spPr>
            <a:xfrm>
              <a:off x="424117" y="898245"/>
              <a:ext cx="711200"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03</a:t>
              </a:r>
              <a:endParaRPr lang="zh-CN" altLang="en-US" sz="2200" dirty="0">
                <a:latin typeface="Impact" panose="020B0806030902050204" pitchFamily="34" charset="0"/>
              </a:endParaRPr>
            </a:p>
          </p:txBody>
        </p:sp>
        <p:sp>
          <p:nvSpPr>
            <p:cNvPr id="3" name="文本框 2"/>
            <p:cNvSpPr txBox="1"/>
            <p:nvPr/>
          </p:nvSpPr>
          <p:spPr>
            <a:xfrm>
              <a:off x="1123543" y="898245"/>
              <a:ext cx="5564038" cy="400110"/>
            </a:xfrm>
            <a:prstGeom prst="rect">
              <a:avLst/>
            </a:prstGeom>
            <a:noFill/>
          </p:spPr>
          <p:txBody>
            <a:bodyPr wrap="square" rtlCol="0">
              <a:spAutoFit/>
            </a:bodyPr>
            <a:lstStyle/>
            <a:p>
              <a:r>
                <a:rPr lang="zh-CN" altLang="en-US" sz="2000" b="1" dirty="0"/>
                <a:t>计算机网络体系结构分层思想举例</a:t>
              </a:r>
              <a:endParaRPr lang="zh-CN" altLang="en-US" sz="2000" b="1" dirty="0"/>
            </a:p>
          </p:txBody>
        </p:sp>
      </p:grpSp>
      <p:grpSp>
        <p:nvGrpSpPr>
          <p:cNvPr id="65" name="组合 64"/>
          <p:cNvGrpSpPr/>
          <p:nvPr/>
        </p:nvGrpSpPr>
        <p:grpSpPr>
          <a:xfrm>
            <a:off x="385214" y="1199479"/>
            <a:ext cx="11412339" cy="989677"/>
            <a:chOff x="385214" y="1199479"/>
            <a:chExt cx="11412339" cy="989677"/>
          </a:xfrm>
        </p:grpSpPr>
        <p:sp>
          <p:nvSpPr>
            <p:cNvPr id="108" name="文本框 107"/>
            <p:cNvSpPr txBox="1"/>
            <p:nvPr/>
          </p:nvSpPr>
          <p:spPr>
            <a:xfrm>
              <a:off x="385214" y="1199479"/>
              <a:ext cx="11412339" cy="646331"/>
            </a:xfrm>
            <a:prstGeom prst="rect">
              <a:avLst/>
            </a:prstGeom>
            <a:noFill/>
          </p:spPr>
          <p:txBody>
            <a:bodyPr wrap="square" rtlCol="0">
              <a:spAutoFit/>
            </a:bodyPr>
            <a:lstStyle/>
            <a:p>
              <a:r>
                <a:rPr lang="en-US" altLang="zh-CN" b="1" dirty="0"/>
                <a:t>【2017</a:t>
              </a:r>
              <a:r>
                <a:rPr lang="zh-CN" altLang="en-US" b="1" dirty="0"/>
                <a:t>年 题</a:t>
              </a:r>
              <a:r>
                <a:rPr lang="en-US" altLang="zh-CN" b="1" dirty="0"/>
                <a:t>33】</a:t>
              </a:r>
              <a:r>
                <a:rPr lang="zh-CN" altLang="en-US" b="1" dirty="0"/>
                <a:t>假设</a:t>
              </a:r>
              <a:r>
                <a:rPr lang="en-US" altLang="zh-CN" b="1" dirty="0"/>
                <a:t>OSI</a:t>
              </a:r>
              <a:r>
                <a:rPr lang="zh-CN" altLang="en-US" b="1" dirty="0"/>
                <a:t>参考模型的应用层欲发送</a:t>
              </a:r>
              <a:r>
                <a:rPr lang="en-US" altLang="zh-CN" b="1" dirty="0"/>
                <a:t>400B</a:t>
              </a:r>
              <a:r>
                <a:rPr lang="zh-CN" altLang="en-US" b="1" dirty="0"/>
                <a:t>的数据（无拆分），除物理层和应用层之外，其他各层在</a:t>
              </a:r>
              <a:endParaRPr lang="en-US" altLang="zh-CN" b="1" dirty="0"/>
            </a:p>
            <a:p>
              <a:r>
                <a:rPr lang="en-US" altLang="zh-CN" b="1" dirty="0"/>
                <a:t>                              </a:t>
              </a:r>
              <a:r>
                <a:rPr lang="zh-CN" altLang="en-US" b="1" dirty="0"/>
                <a:t>封装</a:t>
              </a:r>
              <a:r>
                <a:rPr lang="en-US" altLang="zh-CN" b="1" dirty="0"/>
                <a:t>PDU</a:t>
              </a:r>
              <a:r>
                <a:rPr lang="zh-CN" altLang="en-US" b="1" dirty="0"/>
                <a:t>时均引入</a:t>
              </a:r>
              <a:r>
                <a:rPr lang="en-US" altLang="zh-CN" b="1" dirty="0"/>
                <a:t>20B</a:t>
              </a:r>
              <a:r>
                <a:rPr lang="zh-CN" altLang="en-US" b="1" dirty="0"/>
                <a:t>的额外开销，则应用层数据传输效率约为（      ）。</a:t>
              </a:r>
              <a:endParaRPr lang="zh-CN" altLang="en-US" b="1" dirty="0"/>
            </a:p>
          </p:txBody>
        </p:sp>
        <p:sp>
          <p:nvSpPr>
            <p:cNvPr id="109" name="文本框 108"/>
            <p:cNvSpPr txBox="1"/>
            <p:nvPr/>
          </p:nvSpPr>
          <p:spPr>
            <a:xfrm>
              <a:off x="2029976" y="1819824"/>
              <a:ext cx="944134" cy="369332"/>
            </a:xfrm>
            <a:prstGeom prst="rect">
              <a:avLst/>
            </a:prstGeom>
            <a:noFill/>
          </p:spPr>
          <p:txBody>
            <a:bodyPr wrap="square" rtlCol="0">
              <a:spAutoFit/>
            </a:bodyPr>
            <a:lstStyle/>
            <a:p>
              <a:r>
                <a:rPr lang="en-US" altLang="zh-CN" b="1" dirty="0"/>
                <a:t>A. 80%</a:t>
              </a:r>
              <a:endParaRPr lang="zh-CN" altLang="en-US" b="1" dirty="0"/>
            </a:p>
          </p:txBody>
        </p:sp>
        <p:sp>
          <p:nvSpPr>
            <p:cNvPr id="110" name="文本框 109"/>
            <p:cNvSpPr txBox="1"/>
            <p:nvPr/>
          </p:nvSpPr>
          <p:spPr>
            <a:xfrm>
              <a:off x="3851742" y="1819824"/>
              <a:ext cx="857704" cy="369332"/>
            </a:xfrm>
            <a:prstGeom prst="rect">
              <a:avLst/>
            </a:prstGeom>
            <a:noFill/>
          </p:spPr>
          <p:txBody>
            <a:bodyPr wrap="square" rtlCol="0">
              <a:spAutoFit/>
            </a:bodyPr>
            <a:lstStyle/>
            <a:p>
              <a:r>
                <a:rPr lang="en-US" altLang="zh-CN" b="1" dirty="0"/>
                <a:t>B. 83%</a:t>
              </a:r>
              <a:endParaRPr lang="zh-CN" altLang="en-US" b="1" dirty="0"/>
            </a:p>
          </p:txBody>
        </p:sp>
        <p:sp>
          <p:nvSpPr>
            <p:cNvPr id="111" name="文本框 110"/>
            <p:cNvSpPr txBox="1"/>
            <p:nvPr/>
          </p:nvSpPr>
          <p:spPr>
            <a:xfrm>
              <a:off x="5587078" y="1819824"/>
              <a:ext cx="833297" cy="369332"/>
            </a:xfrm>
            <a:prstGeom prst="rect">
              <a:avLst/>
            </a:prstGeom>
            <a:noFill/>
          </p:spPr>
          <p:txBody>
            <a:bodyPr wrap="square" rtlCol="0">
              <a:spAutoFit/>
            </a:bodyPr>
            <a:lstStyle/>
            <a:p>
              <a:r>
                <a:rPr lang="en-US" altLang="zh-CN" b="1" dirty="0"/>
                <a:t>C. 87%</a:t>
              </a:r>
              <a:endParaRPr lang="zh-CN" altLang="en-US" b="1" dirty="0"/>
            </a:p>
          </p:txBody>
        </p:sp>
        <p:sp>
          <p:nvSpPr>
            <p:cNvPr id="112" name="文本框 111"/>
            <p:cNvSpPr txBox="1"/>
            <p:nvPr/>
          </p:nvSpPr>
          <p:spPr>
            <a:xfrm>
              <a:off x="7298007" y="1819824"/>
              <a:ext cx="857704" cy="369332"/>
            </a:xfrm>
            <a:prstGeom prst="rect">
              <a:avLst/>
            </a:prstGeom>
            <a:noFill/>
          </p:spPr>
          <p:txBody>
            <a:bodyPr wrap="square" rtlCol="0">
              <a:spAutoFit/>
            </a:bodyPr>
            <a:lstStyle/>
            <a:p>
              <a:r>
                <a:rPr lang="en-US" altLang="zh-CN" b="1" dirty="0"/>
                <a:t>D. 91%</a:t>
              </a:r>
              <a:endParaRPr lang="zh-CN" altLang="en-US" b="1" dirty="0"/>
            </a:p>
          </p:txBody>
        </p:sp>
      </p:grpSp>
      <p:sp>
        <p:nvSpPr>
          <p:cNvPr id="113" name="文本框 112"/>
          <p:cNvSpPr txBox="1"/>
          <p:nvPr/>
        </p:nvSpPr>
        <p:spPr>
          <a:xfrm>
            <a:off x="8448647" y="1407939"/>
            <a:ext cx="409198" cy="523220"/>
          </a:xfrm>
          <a:prstGeom prst="rect">
            <a:avLst/>
          </a:prstGeom>
          <a:noFill/>
        </p:spPr>
        <p:txBody>
          <a:bodyPr wrap="square" rtlCol="0">
            <a:spAutoFit/>
          </a:bodyPr>
          <a:lstStyle/>
          <a:p>
            <a:pPr algn="ctr"/>
            <a:r>
              <a:rPr lang="en-US" altLang="zh-CN" sz="2800" b="1" dirty="0">
                <a:solidFill>
                  <a:srgbClr val="FF0000"/>
                </a:solidFill>
                <a:latin typeface="Arial Black" panose="020B0A04020102020204" pitchFamily="34" charset="0"/>
              </a:rPr>
              <a:t>A</a:t>
            </a:r>
            <a:endParaRPr lang="zh-CN" altLang="en-US" sz="2800" b="1" dirty="0">
              <a:solidFill>
                <a:srgbClr val="FF0000"/>
              </a:solidFill>
              <a:latin typeface="Arial Black" panose="020B0A04020102020204" pitchFamily="34" charset="0"/>
            </a:endParaRPr>
          </a:p>
        </p:txBody>
      </p:sp>
      <p:sp>
        <p:nvSpPr>
          <p:cNvPr id="115" name="文本框 114"/>
          <p:cNvSpPr txBox="1"/>
          <p:nvPr/>
        </p:nvSpPr>
        <p:spPr>
          <a:xfrm>
            <a:off x="521389" y="2099508"/>
            <a:ext cx="704678" cy="369332"/>
          </a:xfrm>
          <a:prstGeom prst="rect">
            <a:avLst/>
          </a:prstGeom>
          <a:noFill/>
        </p:spPr>
        <p:txBody>
          <a:bodyPr wrap="square" rtlCol="0">
            <a:spAutoFit/>
          </a:bodyPr>
          <a:lstStyle/>
          <a:p>
            <a:r>
              <a:rPr lang="zh-CN" altLang="en-US" b="1" dirty="0"/>
              <a:t>解析</a:t>
            </a:r>
            <a:endParaRPr lang="zh-CN" altLang="en-US" b="1" dirty="0"/>
          </a:p>
        </p:txBody>
      </p:sp>
      <p:sp>
        <p:nvSpPr>
          <p:cNvPr id="154" name="矩形 153"/>
          <p:cNvSpPr/>
          <p:nvPr/>
        </p:nvSpPr>
        <p:spPr>
          <a:xfrm>
            <a:off x="3084927" y="5081905"/>
            <a:ext cx="2096670" cy="356168"/>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400B</a:t>
            </a:r>
            <a:endParaRPr lang="zh-CN" altLang="en-US" b="1" dirty="0"/>
          </a:p>
        </p:txBody>
      </p:sp>
      <p:sp>
        <p:nvSpPr>
          <p:cNvPr id="155" name="矩形 154"/>
          <p:cNvSpPr/>
          <p:nvPr/>
        </p:nvSpPr>
        <p:spPr>
          <a:xfrm>
            <a:off x="5181596" y="5081905"/>
            <a:ext cx="576071" cy="356168"/>
          </a:xfrm>
          <a:prstGeom prst="rect">
            <a:avLst/>
          </a:prstGeom>
          <a:solidFill>
            <a:schemeClr val="accent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20B</a:t>
            </a:r>
            <a:endParaRPr lang="zh-CN" altLang="en-US" b="1" dirty="0"/>
          </a:p>
        </p:txBody>
      </p:sp>
      <p:sp>
        <p:nvSpPr>
          <p:cNvPr id="156" name="矩形 155"/>
          <p:cNvSpPr/>
          <p:nvPr/>
        </p:nvSpPr>
        <p:spPr>
          <a:xfrm>
            <a:off x="5757667" y="5081905"/>
            <a:ext cx="576071" cy="356168"/>
          </a:xfrm>
          <a:prstGeom prst="rect">
            <a:avLst/>
          </a:prstGeom>
          <a:solidFill>
            <a:schemeClr val="accent3">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20B</a:t>
            </a:r>
            <a:endParaRPr lang="zh-CN" altLang="en-US" b="1" dirty="0"/>
          </a:p>
        </p:txBody>
      </p:sp>
      <p:sp>
        <p:nvSpPr>
          <p:cNvPr id="157" name="矩形 156"/>
          <p:cNvSpPr/>
          <p:nvPr/>
        </p:nvSpPr>
        <p:spPr>
          <a:xfrm>
            <a:off x="6333737" y="5081905"/>
            <a:ext cx="576071" cy="356168"/>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20B</a:t>
            </a:r>
            <a:endParaRPr lang="zh-CN" altLang="en-US" b="1" dirty="0"/>
          </a:p>
        </p:txBody>
      </p:sp>
      <p:sp>
        <p:nvSpPr>
          <p:cNvPr id="158" name="矩形 157"/>
          <p:cNvSpPr/>
          <p:nvPr/>
        </p:nvSpPr>
        <p:spPr>
          <a:xfrm>
            <a:off x="6909807" y="5081905"/>
            <a:ext cx="576071" cy="356168"/>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20B</a:t>
            </a:r>
            <a:endParaRPr lang="zh-CN" altLang="en-US" b="1" dirty="0"/>
          </a:p>
        </p:txBody>
      </p:sp>
      <p:grpSp>
        <p:nvGrpSpPr>
          <p:cNvPr id="160" name="组合 159"/>
          <p:cNvGrpSpPr/>
          <p:nvPr/>
        </p:nvGrpSpPr>
        <p:grpSpPr>
          <a:xfrm>
            <a:off x="1181034" y="2489192"/>
            <a:ext cx="1612352" cy="3946136"/>
            <a:chOff x="1181034" y="2489192"/>
            <a:chExt cx="1612352" cy="3946136"/>
          </a:xfrm>
        </p:grpSpPr>
        <p:sp>
          <p:nvSpPr>
            <p:cNvPr id="129" name="矩形 128"/>
            <p:cNvSpPr/>
            <p:nvPr/>
          </p:nvSpPr>
          <p:spPr>
            <a:xfrm>
              <a:off x="1181034" y="5532123"/>
              <a:ext cx="1612351" cy="511870"/>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物理层</a:t>
              </a:r>
              <a:endParaRPr lang="zh-CN" altLang="en-US" b="1" dirty="0"/>
            </a:p>
          </p:txBody>
        </p:sp>
        <p:sp>
          <p:nvSpPr>
            <p:cNvPr id="130" name="矩形 129"/>
            <p:cNvSpPr/>
            <p:nvPr/>
          </p:nvSpPr>
          <p:spPr>
            <a:xfrm>
              <a:off x="1181034" y="4003352"/>
              <a:ext cx="1612351" cy="511870"/>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运输层</a:t>
              </a:r>
              <a:endParaRPr lang="zh-CN" altLang="en-US" b="1" dirty="0"/>
            </a:p>
          </p:txBody>
        </p:sp>
        <p:sp>
          <p:nvSpPr>
            <p:cNvPr id="132" name="矩形 131"/>
            <p:cNvSpPr/>
            <p:nvPr/>
          </p:nvSpPr>
          <p:spPr>
            <a:xfrm>
              <a:off x="1181034" y="4508383"/>
              <a:ext cx="1612351" cy="511870"/>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网络层</a:t>
              </a:r>
              <a:endParaRPr lang="zh-CN" altLang="en-US" b="1" dirty="0"/>
            </a:p>
          </p:txBody>
        </p:sp>
        <p:sp>
          <p:nvSpPr>
            <p:cNvPr id="133" name="矩形 132"/>
            <p:cNvSpPr/>
            <p:nvPr/>
          </p:nvSpPr>
          <p:spPr>
            <a:xfrm>
              <a:off x="1181034" y="5020253"/>
              <a:ext cx="1612351" cy="511870"/>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数据链路层</a:t>
              </a:r>
              <a:endParaRPr lang="zh-CN" altLang="en-US" b="1" dirty="0"/>
            </a:p>
          </p:txBody>
        </p:sp>
        <p:sp>
          <p:nvSpPr>
            <p:cNvPr id="134" name="矩形 133"/>
            <p:cNvSpPr/>
            <p:nvPr/>
          </p:nvSpPr>
          <p:spPr>
            <a:xfrm>
              <a:off x="1181035" y="2489192"/>
              <a:ext cx="1612351" cy="511870"/>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应用层</a:t>
              </a:r>
              <a:endParaRPr lang="zh-CN" altLang="en-US" b="1" dirty="0"/>
            </a:p>
          </p:txBody>
        </p:sp>
        <p:sp>
          <p:nvSpPr>
            <p:cNvPr id="135" name="矩形 134"/>
            <p:cNvSpPr/>
            <p:nvPr/>
          </p:nvSpPr>
          <p:spPr>
            <a:xfrm>
              <a:off x="1181034" y="3506779"/>
              <a:ext cx="1612351" cy="511870"/>
            </a:xfrm>
            <a:prstGeom prst="rect">
              <a:avLst/>
            </a:prstGeom>
            <a:solidFill>
              <a:schemeClr val="accent3">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会话层</a:t>
              </a:r>
              <a:endParaRPr lang="zh-CN" altLang="en-US" b="1" dirty="0"/>
            </a:p>
          </p:txBody>
        </p:sp>
        <p:sp>
          <p:nvSpPr>
            <p:cNvPr id="136" name="矩形 135"/>
            <p:cNvSpPr/>
            <p:nvPr/>
          </p:nvSpPr>
          <p:spPr>
            <a:xfrm>
              <a:off x="1181035" y="2994334"/>
              <a:ext cx="1612351" cy="511870"/>
            </a:xfrm>
            <a:prstGeom prst="rect">
              <a:avLst/>
            </a:prstGeom>
            <a:solidFill>
              <a:schemeClr val="accent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表示层</a:t>
              </a:r>
              <a:endParaRPr lang="zh-CN" altLang="en-US" b="1" dirty="0"/>
            </a:p>
          </p:txBody>
        </p:sp>
        <p:sp>
          <p:nvSpPr>
            <p:cNvPr id="137" name="文本框 136"/>
            <p:cNvSpPr txBox="1"/>
            <p:nvPr/>
          </p:nvSpPr>
          <p:spPr>
            <a:xfrm>
              <a:off x="1181034" y="6065996"/>
              <a:ext cx="1612351" cy="369332"/>
            </a:xfrm>
            <a:prstGeom prst="rect">
              <a:avLst/>
            </a:prstGeom>
            <a:noFill/>
          </p:spPr>
          <p:txBody>
            <a:bodyPr wrap="square" rtlCol="0">
              <a:spAutoFit/>
            </a:bodyPr>
            <a:lstStyle/>
            <a:p>
              <a:pPr algn="ctr"/>
              <a:r>
                <a:rPr lang="en-US" altLang="zh-CN" b="1" dirty="0"/>
                <a:t>OSI</a:t>
              </a:r>
              <a:r>
                <a:rPr lang="zh-CN" altLang="en-US" b="1" dirty="0"/>
                <a:t>参考模型</a:t>
              </a:r>
              <a:endParaRPr lang="zh-CN" altLang="en-US" b="1" dirty="0"/>
            </a:p>
          </p:txBody>
        </p:sp>
      </p:grpSp>
      <mc:AlternateContent xmlns:mc="http://schemas.openxmlformats.org/markup-compatibility/2006">
        <mc:Choice xmlns:a14="http://schemas.microsoft.com/office/drawing/2010/main" Requires="a14">
          <p:sp>
            <p:nvSpPr>
              <p:cNvPr id="5" name="文本框 4"/>
              <p:cNvSpPr txBox="1"/>
              <p:nvPr/>
            </p:nvSpPr>
            <p:spPr>
              <a:xfrm>
                <a:off x="3429936" y="3544196"/>
                <a:ext cx="5343066" cy="583365"/>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f>
                        <m:fPr>
                          <m:ctrlPr>
                            <a:rPr lang="en-US" altLang="zh-CN" sz="2000" i="1" smtClean="0">
                              <a:latin typeface="Cambria Math" panose="02040503050406030204" pitchFamily="18" charset="0"/>
                            </a:rPr>
                          </m:ctrlPr>
                        </m:fPr>
                        <m:num>
                          <m:r>
                            <a:rPr lang="en-US" altLang="zh-CN" sz="2000" b="0" i="1" smtClean="0">
                              <a:solidFill>
                                <a:schemeClr val="accent1"/>
                              </a:solidFill>
                              <a:latin typeface="Cambria Math" panose="02040503050406030204" pitchFamily="18" charset="0"/>
                            </a:rPr>
                            <m:t>400</m:t>
                          </m:r>
                          <m:r>
                            <a:rPr lang="en-US" altLang="zh-CN" sz="2000" b="0" i="1" smtClean="0">
                              <a:solidFill>
                                <a:schemeClr val="accent1"/>
                              </a:solidFill>
                              <a:latin typeface="Cambria Math" panose="02040503050406030204" pitchFamily="18" charset="0"/>
                            </a:rPr>
                            <m:t>𝐵</m:t>
                          </m:r>
                        </m:num>
                        <m:den>
                          <m:r>
                            <a:rPr lang="en-US" altLang="zh-CN" sz="2000" b="0" i="1" smtClean="0">
                              <a:solidFill>
                                <a:schemeClr val="accent1"/>
                              </a:solidFill>
                              <a:latin typeface="Cambria Math" panose="02040503050406030204" pitchFamily="18" charset="0"/>
                            </a:rPr>
                            <m:t>400</m:t>
                          </m:r>
                          <m:r>
                            <a:rPr lang="en-US" altLang="zh-CN" sz="2000" b="0" i="1" smtClean="0">
                              <a:solidFill>
                                <a:schemeClr val="accent1"/>
                              </a:solidFill>
                              <a:latin typeface="Cambria Math" panose="02040503050406030204" pitchFamily="18" charset="0"/>
                            </a:rPr>
                            <m:t>𝐵</m:t>
                          </m:r>
                          <m:r>
                            <a:rPr lang="en-US" altLang="zh-CN" sz="2000" b="0" i="1" smtClean="0">
                              <a:latin typeface="Cambria Math" panose="02040503050406030204" pitchFamily="18" charset="0"/>
                            </a:rPr>
                            <m:t>+</m:t>
                          </m:r>
                          <m:r>
                            <a:rPr lang="en-US" altLang="zh-CN" sz="2000" b="0" i="1" smtClean="0">
                              <a:solidFill>
                                <a:schemeClr val="accent5"/>
                              </a:solidFill>
                              <a:latin typeface="Cambria Math" panose="02040503050406030204" pitchFamily="18" charset="0"/>
                            </a:rPr>
                            <m:t>20</m:t>
                          </m:r>
                          <m:r>
                            <a:rPr lang="en-US" altLang="zh-CN" sz="2000" b="0" i="1" smtClean="0">
                              <a:solidFill>
                                <a:schemeClr val="accent5"/>
                              </a:solidFill>
                              <a:latin typeface="Cambria Math" panose="02040503050406030204" pitchFamily="18" charset="0"/>
                            </a:rPr>
                            <m:t>𝐵</m:t>
                          </m:r>
                          <m:r>
                            <a:rPr lang="en-US" altLang="zh-CN" sz="2000" b="0" i="1" smtClean="0">
                              <a:latin typeface="Cambria Math" panose="02040503050406030204" pitchFamily="18" charset="0"/>
                            </a:rPr>
                            <m:t>+</m:t>
                          </m:r>
                          <m:r>
                            <a:rPr lang="en-US" altLang="zh-CN" sz="2000" b="0" i="1" smtClean="0">
                              <a:solidFill>
                                <a:schemeClr val="accent3">
                                  <a:lumMod val="75000"/>
                                </a:schemeClr>
                              </a:solidFill>
                              <a:latin typeface="Cambria Math" panose="02040503050406030204" pitchFamily="18" charset="0"/>
                            </a:rPr>
                            <m:t>20</m:t>
                          </m:r>
                          <m:r>
                            <a:rPr lang="en-US" altLang="zh-CN" sz="2000" b="0" i="1" smtClean="0">
                              <a:solidFill>
                                <a:schemeClr val="accent3">
                                  <a:lumMod val="75000"/>
                                </a:schemeClr>
                              </a:solidFill>
                              <a:latin typeface="Cambria Math" panose="02040503050406030204" pitchFamily="18" charset="0"/>
                            </a:rPr>
                            <m:t>𝐵</m:t>
                          </m:r>
                          <m:r>
                            <a:rPr lang="en-US" altLang="zh-CN" sz="2000" b="0" i="1" smtClean="0">
                              <a:latin typeface="Cambria Math" panose="02040503050406030204" pitchFamily="18" charset="0"/>
                            </a:rPr>
                            <m:t>+</m:t>
                          </m:r>
                          <m:r>
                            <a:rPr lang="en-US" altLang="zh-CN" sz="2000" b="0" i="1" smtClean="0">
                              <a:solidFill>
                                <a:schemeClr val="accent3"/>
                              </a:solidFill>
                              <a:latin typeface="Cambria Math" panose="02040503050406030204" pitchFamily="18" charset="0"/>
                            </a:rPr>
                            <m:t>20</m:t>
                          </m:r>
                          <m:r>
                            <a:rPr lang="en-US" altLang="zh-CN" sz="2000" b="0" i="1" smtClean="0">
                              <a:solidFill>
                                <a:schemeClr val="accent3"/>
                              </a:solidFill>
                              <a:latin typeface="Cambria Math" panose="02040503050406030204" pitchFamily="18" charset="0"/>
                            </a:rPr>
                            <m:t>𝐵</m:t>
                          </m:r>
                          <m:r>
                            <a:rPr lang="en-US" altLang="zh-CN" sz="2000" b="0" i="1" smtClean="0">
                              <a:latin typeface="Cambria Math" panose="02040503050406030204" pitchFamily="18" charset="0"/>
                            </a:rPr>
                            <m:t>+</m:t>
                          </m:r>
                          <m:r>
                            <a:rPr lang="en-US" altLang="zh-CN" sz="2000" b="0" i="1" smtClean="0">
                              <a:solidFill>
                                <a:schemeClr val="accent6"/>
                              </a:solidFill>
                              <a:latin typeface="Cambria Math" panose="02040503050406030204" pitchFamily="18" charset="0"/>
                            </a:rPr>
                            <m:t>20</m:t>
                          </m:r>
                          <m:r>
                            <a:rPr lang="en-US" altLang="zh-CN" sz="2000" b="0" i="1" smtClean="0">
                              <a:solidFill>
                                <a:schemeClr val="accent6"/>
                              </a:solidFill>
                              <a:latin typeface="Cambria Math" panose="02040503050406030204" pitchFamily="18" charset="0"/>
                            </a:rPr>
                            <m:t>𝐵</m:t>
                          </m:r>
                          <m:r>
                            <a:rPr lang="en-US" altLang="zh-CN" sz="2000" b="0" i="1" smtClean="0">
                              <a:latin typeface="Cambria Math" panose="02040503050406030204" pitchFamily="18" charset="0"/>
                            </a:rPr>
                            <m:t>+</m:t>
                          </m:r>
                          <m:r>
                            <a:rPr lang="en-US" altLang="zh-CN" sz="2000" b="0" i="1" smtClean="0">
                              <a:solidFill>
                                <a:schemeClr val="accent4"/>
                              </a:solidFill>
                              <a:latin typeface="Cambria Math" panose="02040503050406030204" pitchFamily="18" charset="0"/>
                            </a:rPr>
                            <m:t>20</m:t>
                          </m:r>
                          <m:r>
                            <a:rPr lang="en-US" altLang="zh-CN" sz="2000" b="0" i="1" smtClean="0">
                              <a:solidFill>
                                <a:schemeClr val="accent4"/>
                              </a:solidFill>
                              <a:latin typeface="Cambria Math" panose="02040503050406030204" pitchFamily="18" charset="0"/>
                            </a:rPr>
                            <m:t>𝐵</m:t>
                          </m:r>
                        </m:den>
                      </m:f>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80</m:t>
                      </m:r>
                      <m:r>
                        <a:rPr lang="en-US" altLang="zh-CN" sz="2000" b="0" i="1" smtClean="0">
                          <a:latin typeface="Cambria Math" panose="02040503050406030204" pitchFamily="18" charset="0"/>
                        </a:rPr>
                        <m:t>%</m:t>
                      </m:r>
                    </m:oMath>
                  </m:oMathPara>
                </a14:m>
                <a:endParaRPr lang="zh-CN" altLang="en-US" sz="2000" dirty="0"/>
              </a:p>
            </p:txBody>
          </p:sp>
        </mc:Choice>
        <mc:Fallback>
          <p:sp>
            <p:nvSpPr>
              <p:cNvPr id="5" name="文本框 4"/>
              <p:cNvSpPr txBox="1">
                <a:spLocks noRot="1" noChangeAspect="1" noMove="1" noResize="1" noEditPoints="1" noAdjustHandles="1" noChangeArrowheads="1" noChangeShapeType="1" noTextEdit="1"/>
              </p:cNvSpPr>
              <p:nvPr/>
            </p:nvSpPr>
            <p:spPr>
              <a:xfrm>
                <a:off x="3429936" y="3544196"/>
                <a:ext cx="5343066" cy="583365"/>
              </a:xfrm>
              <a:prstGeom prst="rect">
                <a:avLst/>
              </a:prstGeom>
              <a:blipFill rotWithShape="1">
                <a:blip r:embed="rId1"/>
                <a:stretch>
                  <a:fillRect l="-6" t="-45" r="9" b="10"/>
                </a:stretch>
              </a:blipFill>
            </p:spPr>
            <p:txBody>
              <a:bodyPr/>
              <a:lstStyle/>
              <a:p>
                <a:r>
                  <a:rPr lang="zh-CN" altLang="en-US">
                    <a:noFill/>
                  </a:rPr>
                  <a:t> </a:t>
                </a:r>
              </a:p>
            </p:txBody>
          </p:sp>
        </mc:Fallback>
      </mc:AlternateContent>
      <p:sp>
        <p:nvSpPr>
          <p:cNvPr id="29" name="文本框 28"/>
          <p:cNvSpPr txBox="1"/>
          <p:nvPr/>
        </p:nvSpPr>
        <p:spPr>
          <a:xfrm>
            <a:off x="4271126" y="2560461"/>
            <a:ext cx="3663881" cy="369332"/>
          </a:xfrm>
          <a:prstGeom prst="rect">
            <a:avLst/>
          </a:prstGeom>
          <a:noFill/>
        </p:spPr>
        <p:txBody>
          <a:bodyPr wrap="square" rtlCol="0">
            <a:spAutoFit/>
          </a:bodyPr>
          <a:lstStyle/>
          <a:p>
            <a:r>
              <a:rPr lang="zh-CN" altLang="en-US" b="1" dirty="0"/>
              <a:t>应用层数据传输效率计算如下：</a:t>
            </a:r>
            <a:endParaRPr lang="zh-CN" altLang="en-US" b="1" dirty="0"/>
          </a:p>
        </p:txBody>
      </p:sp>
    </p:spTree>
    <p:custDataLst>
      <p:tags r:id="rId2"/>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grpId="0" nodeType="clickEffect">
                                  <p:stCondLst>
                                    <p:cond delay="0"/>
                                  </p:stCondLst>
                                  <p:childTnLst>
                                    <p:set>
                                      <p:cBhvr>
                                        <p:cTn id="6" dur="1" fill="hold">
                                          <p:stCondLst>
                                            <p:cond delay="0"/>
                                          </p:stCondLst>
                                        </p:cTn>
                                        <p:tgtEl>
                                          <p:spTgt spid="159"/>
                                        </p:tgtEl>
                                        <p:attrNameLst>
                                          <p:attrName>style.visibility</p:attrName>
                                        </p:attrNameLst>
                                      </p:cBhvr>
                                      <p:to>
                                        <p:strVal val="visible"/>
                                      </p:to>
                                    </p:set>
                                    <p:anim calcmode="lin" valueType="num">
                                      <p:cBhvr additive="base">
                                        <p:cTn id="7" dur="500"/>
                                        <p:tgtEl>
                                          <p:spTgt spid="159"/>
                                        </p:tgtEl>
                                        <p:attrNameLst>
                                          <p:attrName>ppt_x</p:attrName>
                                        </p:attrNameLst>
                                      </p:cBhvr>
                                      <p:tavLst>
                                        <p:tav tm="0">
                                          <p:val>
                                            <p:strVal val="#ppt_x-#ppt_w*1.125000"/>
                                          </p:val>
                                        </p:tav>
                                        <p:tav tm="100000">
                                          <p:val>
                                            <p:strVal val="#ppt_x"/>
                                          </p:val>
                                        </p:tav>
                                      </p:tavLst>
                                    </p:anim>
                                    <p:animEffect transition="in" filter="wipe(right)">
                                      <p:cBhvr>
                                        <p:cTn id="8" dur="500"/>
                                        <p:tgtEl>
                                          <p:spTgt spid="159"/>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8" fill="hold" grpId="0" nodeType="clickEffect">
                                  <p:stCondLst>
                                    <p:cond delay="0"/>
                                  </p:stCondLst>
                                  <p:childTnLst>
                                    <p:set>
                                      <p:cBhvr>
                                        <p:cTn id="12" dur="1" fill="hold">
                                          <p:stCondLst>
                                            <p:cond delay="0"/>
                                          </p:stCondLst>
                                        </p:cTn>
                                        <p:tgtEl>
                                          <p:spTgt spid="29"/>
                                        </p:tgtEl>
                                        <p:attrNameLst>
                                          <p:attrName>style.visibility</p:attrName>
                                        </p:attrNameLst>
                                      </p:cBhvr>
                                      <p:to>
                                        <p:strVal val="visible"/>
                                      </p:to>
                                    </p:set>
                                    <p:anim calcmode="lin" valueType="num">
                                      <p:cBhvr additive="base">
                                        <p:cTn id="13" dur="500"/>
                                        <p:tgtEl>
                                          <p:spTgt spid="29"/>
                                        </p:tgtEl>
                                        <p:attrNameLst>
                                          <p:attrName>ppt_x</p:attrName>
                                        </p:attrNameLst>
                                      </p:cBhvr>
                                      <p:tavLst>
                                        <p:tav tm="0">
                                          <p:val>
                                            <p:strVal val="#ppt_x-#ppt_w*1.125000"/>
                                          </p:val>
                                        </p:tav>
                                        <p:tav tm="100000">
                                          <p:val>
                                            <p:strVal val="#ppt_x"/>
                                          </p:val>
                                        </p:tav>
                                      </p:tavLst>
                                    </p:anim>
                                    <p:animEffect transition="in" filter="wipe(right)">
                                      <p:cBhvr>
                                        <p:cTn id="14" dur="500"/>
                                        <p:tgtEl>
                                          <p:spTgt spid="29"/>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wipe(left)">
                                      <p:cBhvr>
                                        <p:cTn id="19" dur="1000"/>
                                        <p:tgtEl>
                                          <p:spTgt spid="5"/>
                                        </p:tgtEl>
                                      </p:cBhvr>
                                    </p:animEffect>
                                  </p:childTnLst>
                                </p:cTn>
                              </p:par>
                            </p:childTnLst>
                          </p:cTn>
                        </p:par>
                      </p:childTnLst>
                    </p:cTn>
                  </p:par>
                  <p:par>
                    <p:cTn id="20" fill="hold">
                      <p:stCondLst>
                        <p:cond delay="indefinite"/>
                      </p:stCondLst>
                      <p:childTnLst>
                        <p:par>
                          <p:cTn id="21" fill="hold">
                            <p:stCondLst>
                              <p:cond delay="0"/>
                            </p:stCondLst>
                            <p:childTnLst>
                              <p:par>
                                <p:cTn id="22" presetID="30" presetClass="entr" presetSubtype="0" fill="hold" grpId="0" nodeType="clickEffect">
                                  <p:stCondLst>
                                    <p:cond delay="0"/>
                                  </p:stCondLst>
                                  <p:childTnLst>
                                    <p:set>
                                      <p:cBhvr>
                                        <p:cTn id="23" dur="1" fill="hold">
                                          <p:stCondLst>
                                            <p:cond delay="0"/>
                                          </p:stCondLst>
                                        </p:cTn>
                                        <p:tgtEl>
                                          <p:spTgt spid="113"/>
                                        </p:tgtEl>
                                        <p:attrNameLst>
                                          <p:attrName>style.visibility</p:attrName>
                                        </p:attrNameLst>
                                      </p:cBhvr>
                                      <p:to>
                                        <p:strVal val="visible"/>
                                      </p:to>
                                    </p:set>
                                    <p:animEffect transition="in" filter="fade">
                                      <p:cBhvr>
                                        <p:cTn id="24" dur="800" decel="100000"/>
                                        <p:tgtEl>
                                          <p:spTgt spid="113"/>
                                        </p:tgtEl>
                                      </p:cBhvr>
                                    </p:animEffect>
                                    <p:anim calcmode="lin" valueType="num">
                                      <p:cBhvr>
                                        <p:cTn id="25" dur="800" decel="100000" fill="hold"/>
                                        <p:tgtEl>
                                          <p:spTgt spid="113"/>
                                        </p:tgtEl>
                                        <p:attrNameLst>
                                          <p:attrName>style.rotation</p:attrName>
                                        </p:attrNameLst>
                                      </p:cBhvr>
                                      <p:tavLst>
                                        <p:tav tm="0">
                                          <p:val>
                                            <p:fltVal val="-90"/>
                                          </p:val>
                                        </p:tav>
                                        <p:tav tm="100000">
                                          <p:val>
                                            <p:fltVal val="0"/>
                                          </p:val>
                                        </p:tav>
                                      </p:tavLst>
                                    </p:anim>
                                    <p:anim calcmode="lin" valueType="num">
                                      <p:cBhvr>
                                        <p:cTn id="26" dur="800" decel="100000" fill="hold"/>
                                        <p:tgtEl>
                                          <p:spTgt spid="113"/>
                                        </p:tgtEl>
                                        <p:attrNameLst>
                                          <p:attrName>ppt_x</p:attrName>
                                        </p:attrNameLst>
                                      </p:cBhvr>
                                      <p:tavLst>
                                        <p:tav tm="0">
                                          <p:val>
                                            <p:strVal val="#ppt_x+0.4"/>
                                          </p:val>
                                        </p:tav>
                                        <p:tav tm="100000">
                                          <p:val>
                                            <p:strVal val="#ppt_x-0.05"/>
                                          </p:val>
                                        </p:tav>
                                      </p:tavLst>
                                    </p:anim>
                                    <p:anim calcmode="lin" valueType="num">
                                      <p:cBhvr>
                                        <p:cTn id="27" dur="800" decel="100000" fill="hold"/>
                                        <p:tgtEl>
                                          <p:spTgt spid="113"/>
                                        </p:tgtEl>
                                        <p:attrNameLst>
                                          <p:attrName>ppt_y</p:attrName>
                                        </p:attrNameLst>
                                      </p:cBhvr>
                                      <p:tavLst>
                                        <p:tav tm="0">
                                          <p:val>
                                            <p:strVal val="#ppt_y-0.4"/>
                                          </p:val>
                                        </p:tav>
                                        <p:tav tm="100000">
                                          <p:val>
                                            <p:strVal val="#ppt_y+0.1"/>
                                          </p:val>
                                        </p:tav>
                                      </p:tavLst>
                                    </p:anim>
                                    <p:anim calcmode="lin" valueType="num">
                                      <p:cBhvr>
                                        <p:cTn id="28" dur="200" accel="100000" fill="hold">
                                          <p:stCondLst>
                                            <p:cond delay="800"/>
                                          </p:stCondLst>
                                        </p:cTn>
                                        <p:tgtEl>
                                          <p:spTgt spid="113"/>
                                        </p:tgtEl>
                                        <p:attrNameLst>
                                          <p:attrName>ppt_x</p:attrName>
                                        </p:attrNameLst>
                                      </p:cBhvr>
                                      <p:tavLst>
                                        <p:tav tm="0">
                                          <p:val>
                                            <p:strVal val="#ppt_x-0.05"/>
                                          </p:val>
                                        </p:tav>
                                        <p:tav tm="100000">
                                          <p:val>
                                            <p:strVal val="#ppt_x"/>
                                          </p:val>
                                        </p:tav>
                                      </p:tavLst>
                                    </p:anim>
                                    <p:anim calcmode="lin" valueType="num">
                                      <p:cBhvr>
                                        <p:cTn id="29" dur="200" accel="100000" fill="hold">
                                          <p:stCondLst>
                                            <p:cond delay="800"/>
                                          </p:stCondLst>
                                        </p:cTn>
                                        <p:tgtEl>
                                          <p:spTgt spid="113"/>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9" grpId="0" bldLvl="0" animBg="1"/>
      <p:bldP spid="113" grpId="0"/>
      <p:bldP spid="5" grpId="0"/>
      <p:bldP spid="29"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04800" y="749300"/>
            <a:ext cx="6263464" cy="400110"/>
            <a:chOff x="424117" y="898245"/>
            <a:chExt cx="6263464" cy="400110"/>
          </a:xfrm>
        </p:grpSpPr>
        <p:sp>
          <p:nvSpPr>
            <p:cNvPr id="2" name="平行四边形 1"/>
            <p:cNvSpPr/>
            <p:nvPr/>
          </p:nvSpPr>
          <p:spPr>
            <a:xfrm>
              <a:off x="424117" y="898245"/>
              <a:ext cx="711200"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04</a:t>
              </a:r>
              <a:endParaRPr lang="zh-CN" altLang="en-US" sz="2200" dirty="0">
                <a:latin typeface="Impact" panose="020B0806030902050204" pitchFamily="34" charset="0"/>
              </a:endParaRPr>
            </a:p>
          </p:txBody>
        </p:sp>
        <p:sp>
          <p:nvSpPr>
            <p:cNvPr id="3" name="文本框 2"/>
            <p:cNvSpPr txBox="1"/>
            <p:nvPr/>
          </p:nvSpPr>
          <p:spPr>
            <a:xfrm>
              <a:off x="1123543" y="898245"/>
              <a:ext cx="5564038" cy="400110"/>
            </a:xfrm>
            <a:prstGeom prst="rect">
              <a:avLst/>
            </a:prstGeom>
            <a:noFill/>
          </p:spPr>
          <p:txBody>
            <a:bodyPr wrap="square" rtlCol="0">
              <a:spAutoFit/>
            </a:bodyPr>
            <a:lstStyle/>
            <a:p>
              <a:r>
                <a:rPr lang="zh-CN" altLang="en-US" sz="2000" b="1" dirty="0"/>
                <a:t>计算机网络体系结构中的专用术语</a:t>
              </a:r>
              <a:endParaRPr lang="zh-CN" altLang="en-US" sz="2000" b="1" dirty="0"/>
            </a:p>
          </p:txBody>
        </p:sp>
      </p:grpSp>
      <p:grpSp>
        <p:nvGrpSpPr>
          <p:cNvPr id="23" name="组合 22"/>
          <p:cNvGrpSpPr/>
          <p:nvPr/>
        </p:nvGrpSpPr>
        <p:grpSpPr>
          <a:xfrm>
            <a:off x="4013995" y="2077094"/>
            <a:ext cx="4180338" cy="3654234"/>
            <a:chOff x="5604128" y="1133272"/>
            <a:chExt cx="5656312" cy="4944454"/>
          </a:xfrm>
        </p:grpSpPr>
        <p:sp>
          <p:nvSpPr>
            <p:cNvPr id="24" name="椭圆 23"/>
            <p:cNvSpPr/>
            <p:nvPr/>
          </p:nvSpPr>
          <p:spPr>
            <a:xfrm>
              <a:off x="5604128" y="3461779"/>
              <a:ext cx="2615947" cy="2615947"/>
            </a:xfrm>
            <a:prstGeom prst="ellipse">
              <a:avLst/>
            </a:prstGeom>
            <a:solidFill>
              <a:schemeClr val="accent3"/>
            </a:solidFill>
            <a:ln w="12700" cap="rnd">
              <a:noFill/>
              <a:prstDash val="solid"/>
              <a:round/>
            </a:ln>
            <a:effectLst>
              <a:outerShdw blurRad="254000" dist="127000" algn="ctr" rotWithShape="0">
                <a:schemeClr val="accent3">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r>
                <a:rPr lang="zh-CN" altLang="en-US" sz="2800" b="1" dirty="0">
                  <a:solidFill>
                    <a:srgbClr val="FFFFFF"/>
                  </a:solidFill>
                </a:rPr>
                <a:t>协议</a:t>
              </a:r>
              <a:endParaRPr lang="zh-CN" altLang="en-US" sz="2800" b="1" dirty="0">
                <a:solidFill>
                  <a:srgbClr val="FFFFFF"/>
                </a:solidFill>
              </a:endParaRPr>
            </a:p>
          </p:txBody>
        </p:sp>
        <p:sp>
          <p:nvSpPr>
            <p:cNvPr id="25" name="椭圆 24"/>
            <p:cNvSpPr/>
            <p:nvPr/>
          </p:nvSpPr>
          <p:spPr>
            <a:xfrm>
              <a:off x="8644493" y="3461779"/>
              <a:ext cx="2615947" cy="2615947"/>
            </a:xfrm>
            <a:prstGeom prst="ellipse">
              <a:avLst/>
            </a:prstGeom>
            <a:solidFill>
              <a:schemeClr val="accent4"/>
            </a:solidFill>
            <a:ln w="12700" cap="rnd">
              <a:noFill/>
              <a:prstDash val="solid"/>
              <a:round/>
            </a:ln>
            <a:effectLst>
              <a:outerShdw blurRad="254000" dist="127000" algn="ctr" rotWithShape="0">
                <a:schemeClr val="accent4">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r>
                <a:rPr lang="zh-CN" altLang="en-US" sz="2800" b="1" dirty="0">
                  <a:solidFill>
                    <a:schemeClr val="bg1"/>
                  </a:solidFill>
                </a:rPr>
                <a:t>服务</a:t>
              </a:r>
              <a:endParaRPr lang="zh-CN" altLang="en-US" sz="2800" b="1" dirty="0">
                <a:solidFill>
                  <a:schemeClr val="bg1"/>
                </a:solidFill>
              </a:endParaRPr>
            </a:p>
          </p:txBody>
        </p:sp>
        <p:sp>
          <p:nvSpPr>
            <p:cNvPr id="26" name="椭圆 25"/>
            <p:cNvSpPr/>
            <p:nvPr/>
          </p:nvSpPr>
          <p:spPr>
            <a:xfrm>
              <a:off x="7124311" y="1133272"/>
              <a:ext cx="2615947" cy="2615947"/>
            </a:xfrm>
            <a:prstGeom prst="ellipse">
              <a:avLst/>
            </a:prstGeom>
            <a:solidFill>
              <a:schemeClr val="accent2"/>
            </a:solidFill>
            <a:ln w="12700" cap="rnd">
              <a:noFill/>
              <a:prstDash val="solid"/>
              <a:round/>
            </a:ln>
            <a:effectLst>
              <a:outerShdw blurRad="254000" dist="127000" algn="ctr" rotWithShape="0">
                <a:schemeClr val="accent2">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r>
                <a:rPr lang="zh-CN" altLang="en-US" sz="2800" b="1" dirty="0">
                  <a:solidFill>
                    <a:schemeClr val="bg1"/>
                  </a:solidFill>
                </a:rPr>
                <a:t>实体</a:t>
              </a:r>
              <a:endParaRPr lang="zh-CN" altLang="en-US" sz="2800" b="1" dirty="0">
                <a:solidFill>
                  <a:schemeClr val="bg1"/>
                </a:solidFill>
              </a:endParaRPr>
            </a:p>
          </p:txBody>
        </p:sp>
      </p:grpSp>
      <p:grpSp>
        <p:nvGrpSpPr>
          <p:cNvPr id="28" name="组合 27"/>
          <p:cNvGrpSpPr/>
          <p:nvPr/>
        </p:nvGrpSpPr>
        <p:grpSpPr>
          <a:xfrm>
            <a:off x="8168046" y="972798"/>
            <a:ext cx="3707254" cy="5454649"/>
            <a:chOff x="8168046" y="972798"/>
            <a:chExt cx="3707254" cy="5454649"/>
          </a:xfrm>
        </p:grpSpPr>
        <p:pic>
          <p:nvPicPr>
            <p:cNvPr id="8" name="图片 7" descr="图形用户界面&#10;&#10;描述已自动生成"/>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0382625" y="972798"/>
              <a:ext cx="1492674" cy="2242152"/>
            </a:xfrm>
            <a:prstGeom prst="rect">
              <a:avLst/>
            </a:prstGeom>
          </p:spPr>
        </p:pic>
        <p:pic>
          <p:nvPicPr>
            <p:cNvPr id="10" name="图片 9" descr="图形用户界面&#10;&#10;中度可信度描述已自动生成"/>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82625" y="3797994"/>
              <a:ext cx="1492675" cy="2629453"/>
            </a:xfrm>
            <a:prstGeom prst="rect">
              <a:avLst/>
            </a:prstGeom>
          </p:spPr>
        </p:pic>
        <p:sp>
          <p:nvSpPr>
            <p:cNvPr id="35" name="箭头: 右 34"/>
            <p:cNvSpPr/>
            <p:nvPr/>
          </p:nvSpPr>
          <p:spPr>
            <a:xfrm rot="20624085">
              <a:off x="8168046" y="2593788"/>
              <a:ext cx="1492675" cy="739362"/>
            </a:xfrm>
            <a:prstGeom prst="rightArrow">
              <a:avLst/>
            </a:prstGeom>
            <a:noFill/>
            <a:ln w="254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适用</a:t>
              </a:r>
              <a:endParaRPr lang="zh-CN" altLang="en-US" b="1" dirty="0">
                <a:solidFill>
                  <a:schemeClr val="tx1"/>
                </a:solidFill>
              </a:endParaRPr>
            </a:p>
          </p:txBody>
        </p:sp>
        <p:sp>
          <p:nvSpPr>
            <p:cNvPr id="36" name="箭头: 右 35"/>
            <p:cNvSpPr/>
            <p:nvPr/>
          </p:nvSpPr>
          <p:spPr>
            <a:xfrm rot="516896">
              <a:off x="8239751" y="3830998"/>
              <a:ext cx="1492675" cy="739362"/>
            </a:xfrm>
            <a:prstGeom prst="rightArrow">
              <a:avLst/>
            </a:prstGeom>
            <a:noFill/>
            <a:ln w="254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适用</a:t>
              </a:r>
              <a:endParaRPr lang="zh-CN" altLang="en-US" b="1" dirty="0">
                <a:solidFill>
                  <a:schemeClr val="tx1"/>
                </a:solidFill>
              </a:endParaRPr>
            </a:p>
          </p:txBody>
        </p:sp>
      </p:grpSp>
      <p:grpSp>
        <p:nvGrpSpPr>
          <p:cNvPr id="29" name="组合 28"/>
          <p:cNvGrpSpPr/>
          <p:nvPr/>
        </p:nvGrpSpPr>
        <p:grpSpPr>
          <a:xfrm>
            <a:off x="506734" y="2093874"/>
            <a:ext cx="3507261" cy="3408240"/>
            <a:chOff x="506734" y="2093874"/>
            <a:chExt cx="3507261" cy="3408240"/>
          </a:xfrm>
        </p:grpSpPr>
        <p:pic>
          <p:nvPicPr>
            <p:cNvPr id="6" name="图片 5" descr="图形用户界面&#10;&#10;描述已自动生成"/>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6734" y="2093874"/>
              <a:ext cx="1492675" cy="3408240"/>
            </a:xfrm>
            <a:prstGeom prst="rect">
              <a:avLst/>
            </a:prstGeom>
          </p:spPr>
        </p:pic>
        <p:sp>
          <p:nvSpPr>
            <p:cNvPr id="27" name="箭头: 左 26"/>
            <p:cNvSpPr/>
            <p:nvPr/>
          </p:nvSpPr>
          <p:spPr>
            <a:xfrm>
              <a:off x="2386713" y="3185212"/>
              <a:ext cx="1627282" cy="817775"/>
            </a:xfrm>
            <a:prstGeom prst="leftArrow">
              <a:avLst/>
            </a:prstGeom>
            <a:noFill/>
            <a:ln w="254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来自</a:t>
              </a:r>
              <a:endParaRPr lang="zh-CN" altLang="en-US" b="1" dirty="0">
                <a:solidFill>
                  <a:schemeClr val="tx1"/>
                </a:solidFill>
              </a:endParaRPr>
            </a:p>
          </p:txBody>
        </p:sp>
      </p:grpSp>
    </p:spTree>
    <p:custDataLst>
      <p:tags r:id="rId4"/>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p:tgtEl>
                                          <p:spTgt spid="4"/>
                                        </p:tgtEl>
                                        <p:attrNameLst>
                                          <p:attrName>ppt_y</p:attrName>
                                        </p:attrNameLst>
                                      </p:cBhvr>
                                      <p:tavLst>
                                        <p:tav tm="0">
                                          <p:val>
                                            <p:strVal val="#ppt_y-#ppt_h*1.125000"/>
                                          </p:val>
                                        </p:tav>
                                        <p:tav tm="100000">
                                          <p:val>
                                            <p:strVal val="#ppt_y"/>
                                          </p:val>
                                        </p:tav>
                                      </p:tavLst>
                                    </p:anim>
                                    <p:animEffect transition="in" filter="wipe(down)">
                                      <p:cBhvr>
                                        <p:cTn id="8" dur="1000"/>
                                        <p:tgtEl>
                                          <p:spTgt spid="4"/>
                                        </p:tgtEl>
                                      </p:cBhvr>
                                    </p:animEffect>
                                  </p:childTnLst>
                                </p:cTn>
                              </p:par>
                            </p:childTnLst>
                          </p:cTn>
                        </p:par>
                      </p:childTnLst>
                    </p:cTn>
                  </p:par>
                  <p:par>
                    <p:cTn id="9" fill="hold">
                      <p:stCondLst>
                        <p:cond delay="indefinite"/>
                      </p:stCondLst>
                      <p:childTnLst>
                        <p:par>
                          <p:cTn id="10" fill="hold">
                            <p:stCondLst>
                              <p:cond delay="0"/>
                            </p:stCondLst>
                            <p:childTnLst>
                              <p:par>
                                <p:cTn id="11" presetID="49" presetClass="entr" presetSubtype="0" decel="100000" fill="hold" nodeType="clickEffect">
                                  <p:stCondLst>
                                    <p:cond delay="0"/>
                                  </p:stCondLst>
                                  <p:childTnLst>
                                    <p:set>
                                      <p:cBhvr>
                                        <p:cTn id="12" dur="1" fill="hold">
                                          <p:stCondLst>
                                            <p:cond delay="0"/>
                                          </p:stCondLst>
                                        </p:cTn>
                                        <p:tgtEl>
                                          <p:spTgt spid="23"/>
                                        </p:tgtEl>
                                        <p:attrNameLst>
                                          <p:attrName>style.visibility</p:attrName>
                                        </p:attrNameLst>
                                      </p:cBhvr>
                                      <p:to>
                                        <p:strVal val="visible"/>
                                      </p:to>
                                    </p:set>
                                    <p:anim calcmode="lin" valueType="num">
                                      <p:cBhvr>
                                        <p:cTn id="13" dur="1000" fill="hold"/>
                                        <p:tgtEl>
                                          <p:spTgt spid="23"/>
                                        </p:tgtEl>
                                        <p:attrNameLst>
                                          <p:attrName>ppt_w</p:attrName>
                                        </p:attrNameLst>
                                      </p:cBhvr>
                                      <p:tavLst>
                                        <p:tav tm="0">
                                          <p:val>
                                            <p:fltVal val="0"/>
                                          </p:val>
                                        </p:tav>
                                        <p:tav tm="100000">
                                          <p:val>
                                            <p:strVal val="#ppt_w"/>
                                          </p:val>
                                        </p:tav>
                                      </p:tavLst>
                                    </p:anim>
                                    <p:anim calcmode="lin" valueType="num">
                                      <p:cBhvr>
                                        <p:cTn id="14" dur="1000" fill="hold"/>
                                        <p:tgtEl>
                                          <p:spTgt spid="23"/>
                                        </p:tgtEl>
                                        <p:attrNameLst>
                                          <p:attrName>ppt_h</p:attrName>
                                        </p:attrNameLst>
                                      </p:cBhvr>
                                      <p:tavLst>
                                        <p:tav tm="0">
                                          <p:val>
                                            <p:fltVal val="0"/>
                                          </p:val>
                                        </p:tav>
                                        <p:tav tm="100000">
                                          <p:val>
                                            <p:strVal val="#ppt_h"/>
                                          </p:val>
                                        </p:tav>
                                      </p:tavLst>
                                    </p:anim>
                                    <p:anim calcmode="lin" valueType="num">
                                      <p:cBhvr>
                                        <p:cTn id="15" dur="1000" fill="hold"/>
                                        <p:tgtEl>
                                          <p:spTgt spid="23"/>
                                        </p:tgtEl>
                                        <p:attrNameLst>
                                          <p:attrName>style.rotation</p:attrName>
                                        </p:attrNameLst>
                                      </p:cBhvr>
                                      <p:tavLst>
                                        <p:tav tm="0">
                                          <p:val>
                                            <p:fltVal val="360"/>
                                          </p:val>
                                        </p:tav>
                                        <p:tav tm="100000">
                                          <p:val>
                                            <p:fltVal val="0"/>
                                          </p:val>
                                        </p:tav>
                                      </p:tavLst>
                                    </p:anim>
                                    <p:animEffect transition="in" filter="fade">
                                      <p:cBhvr>
                                        <p:cTn id="16" dur="1000"/>
                                        <p:tgtEl>
                                          <p:spTgt spid="23"/>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2" fill="hold" nodeType="clickEffect">
                                  <p:stCondLst>
                                    <p:cond delay="0"/>
                                  </p:stCondLst>
                                  <p:childTnLst>
                                    <p:set>
                                      <p:cBhvr>
                                        <p:cTn id="20" dur="1" fill="hold">
                                          <p:stCondLst>
                                            <p:cond delay="0"/>
                                          </p:stCondLst>
                                        </p:cTn>
                                        <p:tgtEl>
                                          <p:spTgt spid="29"/>
                                        </p:tgtEl>
                                        <p:attrNameLst>
                                          <p:attrName>style.visibility</p:attrName>
                                        </p:attrNameLst>
                                      </p:cBhvr>
                                      <p:to>
                                        <p:strVal val="visible"/>
                                      </p:to>
                                    </p:set>
                                    <p:animEffect transition="in" filter="wipe(right)">
                                      <p:cBhvr>
                                        <p:cTn id="21" dur="1000"/>
                                        <p:tgtEl>
                                          <p:spTgt spid="29"/>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28"/>
                                        </p:tgtEl>
                                        <p:attrNameLst>
                                          <p:attrName>style.visibility</p:attrName>
                                        </p:attrNameLst>
                                      </p:cBhvr>
                                      <p:to>
                                        <p:strVal val="visible"/>
                                      </p:to>
                                    </p:set>
                                    <p:animEffect transition="in" filter="wipe(left)">
                                      <p:cBhvr>
                                        <p:cTn id="26" dur="10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图片 23" descr="电子设备&#10;&#10;中度可信度描述已自动生成"/>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54122" y="5061745"/>
            <a:ext cx="825874" cy="657700"/>
          </a:xfrm>
          <a:prstGeom prst="rect">
            <a:avLst/>
          </a:prstGeom>
        </p:spPr>
      </p:pic>
      <p:pic>
        <p:nvPicPr>
          <p:cNvPr id="26" name="图片 25" descr="徽标, 图标&#10;&#10;描述已自动生成"/>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3235" y="2262678"/>
            <a:ext cx="547647" cy="547647"/>
          </a:xfrm>
          <a:prstGeom prst="rect">
            <a:avLst/>
          </a:prstGeom>
        </p:spPr>
      </p:pic>
      <p:pic>
        <p:nvPicPr>
          <p:cNvPr id="68" name="图片 67" descr="徽标&#10;&#10;描述已自动生成"/>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87268" y="2234107"/>
            <a:ext cx="1055756" cy="604788"/>
          </a:xfrm>
          <a:prstGeom prst="rect">
            <a:avLst/>
          </a:prstGeom>
        </p:spPr>
      </p:pic>
      <p:pic>
        <p:nvPicPr>
          <p:cNvPr id="71" name="图片 70" descr="电子设备&#10;&#10;中度可信度描述已自动生成"/>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0949987" y="5061745"/>
            <a:ext cx="825874" cy="657700"/>
          </a:xfrm>
          <a:prstGeom prst="rect">
            <a:avLst/>
          </a:prstGeom>
        </p:spPr>
      </p:pic>
      <p:grpSp>
        <p:nvGrpSpPr>
          <p:cNvPr id="4" name="组合 3"/>
          <p:cNvGrpSpPr/>
          <p:nvPr/>
        </p:nvGrpSpPr>
        <p:grpSpPr>
          <a:xfrm>
            <a:off x="304800" y="749300"/>
            <a:ext cx="6263464" cy="400110"/>
            <a:chOff x="424117" y="898245"/>
            <a:chExt cx="6263464" cy="400110"/>
          </a:xfrm>
        </p:grpSpPr>
        <p:sp>
          <p:nvSpPr>
            <p:cNvPr id="2" name="平行四边形 1"/>
            <p:cNvSpPr/>
            <p:nvPr/>
          </p:nvSpPr>
          <p:spPr>
            <a:xfrm>
              <a:off x="424117" y="898245"/>
              <a:ext cx="711200"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04</a:t>
              </a:r>
              <a:endParaRPr lang="zh-CN" altLang="en-US" sz="2200" dirty="0">
                <a:latin typeface="Impact" panose="020B0806030902050204" pitchFamily="34" charset="0"/>
              </a:endParaRPr>
            </a:p>
          </p:txBody>
        </p:sp>
        <p:sp>
          <p:nvSpPr>
            <p:cNvPr id="3" name="文本框 2"/>
            <p:cNvSpPr txBox="1"/>
            <p:nvPr/>
          </p:nvSpPr>
          <p:spPr>
            <a:xfrm>
              <a:off x="1123543" y="898245"/>
              <a:ext cx="5564038" cy="400110"/>
            </a:xfrm>
            <a:prstGeom prst="rect">
              <a:avLst/>
            </a:prstGeom>
            <a:noFill/>
          </p:spPr>
          <p:txBody>
            <a:bodyPr wrap="square" rtlCol="0">
              <a:spAutoFit/>
            </a:bodyPr>
            <a:lstStyle/>
            <a:p>
              <a:r>
                <a:rPr lang="zh-CN" altLang="en-US" sz="2000" b="1" dirty="0"/>
                <a:t>计算机网络体系结构中的专用术语</a:t>
              </a:r>
              <a:endParaRPr lang="zh-CN" altLang="en-US" sz="2000" b="1" dirty="0"/>
            </a:p>
          </p:txBody>
        </p:sp>
      </p:grpSp>
      <p:sp>
        <p:nvSpPr>
          <p:cNvPr id="5" name="矩形: 圆角 4"/>
          <p:cNvSpPr/>
          <p:nvPr/>
        </p:nvSpPr>
        <p:spPr>
          <a:xfrm>
            <a:off x="5257014" y="727692"/>
            <a:ext cx="1696825" cy="408698"/>
          </a:xfrm>
          <a:prstGeom prst="roundRect">
            <a:avLst>
              <a:gd name="adj" fmla="val 0"/>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t>实体</a:t>
            </a:r>
            <a:endParaRPr lang="zh-CN" altLang="en-US" sz="2000" b="1" dirty="0"/>
          </a:p>
        </p:txBody>
      </p:sp>
      <p:sp>
        <p:nvSpPr>
          <p:cNvPr id="10" name="矩形: 圆角 9"/>
          <p:cNvSpPr/>
          <p:nvPr/>
        </p:nvSpPr>
        <p:spPr>
          <a:xfrm>
            <a:off x="7345920" y="727692"/>
            <a:ext cx="1696825" cy="408698"/>
          </a:xfrm>
          <a:prstGeom prst="roundRect">
            <a:avLst>
              <a:gd name="adj" fmla="val 0"/>
            </a:avLst>
          </a:prstGeom>
          <a:solidFill>
            <a:schemeClr val="bg2">
              <a:lumMod val="9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t>协议</a:t>
            </a:r>
            <a:endParaRPr lang="zh-CN" altLang="en-US" sz="2000" b="1" dirty="0"/>
          </a:p>
        </p:txBody>
      </p:sp>
      <p:sp>
        <p:nvSpPr>
          <p:cNvPr id="11" name="矩形: 圆角 10"/>
          <p:cNvSpPr/>
          <p:nvPr/>
        </p:nvSpPr>
        <p:spPr>
          <a:xfrm>
            <a:off x="9434826" y="727692"/>
            <a:ext cx="1696825" cy="408698"/>
          </a:xfrm>
          <a:prstGeom prst="roundRect">
            <a:avLst>
              <a:gd name="adj" fmla="val 0"/>
            </a:avLst>
          </a:prstGeom>
          <a:solidFill>
            <a:schemeClr val="bg2">
              <a:lumMod val="9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t>服务</a:t>
            </a:r>
            <a:endParaRPr lang="zh-CN" altLang="en-US" sz="2000" b="1" dirty="0"/>
          </a:p>
        </p:txBody>
      </p:sp>
      <p:sp>
        <p:nvSpPr>
          <p:cNvPr id="12" name="矩形 11"/>
          <p:cNvSpPr/>
          <p:nvPr/>
        </p:nvSpPr>
        <p:spPr>
          <a:xfrm>
            <a:off x="1016000" y="1297642"/>
            <a:ext cx="256976" cy="2569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íşlïḍè"/>
          <p:cNvSpPr txBox="1"/>
          <p:nvPr/>
        </p:nvSpPr>
        <p:spPr>
          <a:xfrm>
            <a:off x="1293758" y="1216580"/>
            <a:ext cx="5956140" cy="419100"/>
          </a:xfrm>
          <a:prstGeom prst="rect">
            <a:avLst/>
          </a:prstGeom>
          <a:noFill/>
        </p:spPr>
        <p:txBody>
          <a:bodyPr wrap="square" lIns="91440" tIns="45720" rIns="91440" bIns="45720" anchor="ctr">
            <a:noAutofit/>
          </a:bodyPr>
          <a:lstStyle/>
          <a:p>
            <a:r>
              <a:rPr lang="zh-CN" altLang="en-US" b="1" dirty="0">
                <a:solidFill>
                  <a:schemeClr val="accent1">
                    <a:lumMod val="75000"/>
                  </a:schemeClr>
                </a:solidFill>
              </a:rPr>
              <a:t>实体</a:t>
            </a:r>
            <a:r>
              <a:rPr lang="zh-CN" altLang="en-US" b="1" dirty="0"/>
              <a:t>是指任何可发送或接收信息的</a:t>
            </a:r>
            <a:r>
              <a:rPr lang="zh-CN" altLang="en-US" b="1" dirty="0">
                <a:solidFill>
                  <a:schemeClr val="accent1">
                    <a:lumMod val="75000"/>
                  </a:schemeClr>
                </a:solidFill>
              </a:rPr>
              <a:t>硬件</a:t>
            </a:r>
            <a:r>
              <a:rPr lang="zh-CN" altLang="en-US" b="1" dirty="0"/>
              <a:t>或</a:t>
            </a:r>
            <a:r>
              <a:rPr lang="zh-CN" altLang="en-US" b="1" dirty="0">
                <a:solidFill>
                  <a:srgbClr val="FF0000"/>
                </a:solidFill>
              </a:rPr>
              <a:t>软件进程</a:t>
            </a:r>
            <a:r>
              <a:rPr lang="zh-CN" altLang="en-US" b="1" dirty="0"/>
              <a:t>。</a:t>
            </a:r>
            <a:endParaRPr lang="en-US" altLang="zh-CN" b="1" dirty="0">
              <a:solidFill>
                <a:schemeClr val="accent1">
                  <a:lumMod val="75000"/>
                </a:schemeClr>
              </a:solidFill>
            </a:endParaRPr>
          </a:p>
        </p:txBody>
      </p:sp>
      <p:sp>
        <p:nvSpPr>
          <p:cNvPr id="14" name="矩形 13"/>
          <p:cNvSpPr/>
          <p:nvPr/>
        </p:nvSpPr>
        <p:spPr>
          <a:xfrm>
            <a:off x="1016000" y="1701078"/>
            <a:ext cx="256976" cy="2569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íşlïḍè"/>
          <p:cNvSpPr txBox="1"/>
          <p:nvPr/>
        </p:nvSpPr>
        <p:spPr>
          <a:xfrm>
            <a:off x="1293758" y="1620016"/>
            <a:ext cx="4967568" cy="419100"/>
          </a:xfrm>
          <a:prstGeom prst="rect">
            <a:avLst/>
          </a:prstGeom>
          <a:noFill/>
        </p:spPr>
        <p:txBody>
          <a:bodyPr wrap="square" lIns="91440" tIns="45720" rIns="91440" bIns="45720" anchor="ctr">
            <a:noAutofit/>
          </a:bodyPr>
          <a:lstStyle/>
          <a:p>
            <a:r>
              <a:rPr lang="zh-CN" altLang="en-US" b="1" dirty="0">
                <a:solidFill>
                  <a:schemeClr val="accent1">
                    <a:lumMod val="75000"/>
                  </a:schemeClr>
                </a:solidFill>
              </a:rPr>
              <a:t>对等实体</a:t>
            </a:r>
            <a:r>
              <a:rPr lang="zh-CN" altLang="en-US" b="1" dirty="0"/>
              <a:t>是指通信双方</a:t>
            </a:r>
            <a:r>
              <a:rPr lang="zh-CN" altLang="en-US" b="1" dirty="0">
                <a:solidFill>
                  <a:schemeClr val="accent1">
                    <a:lumMod val="75000"/>
                  </a:schemeClr>
                </a:solidFill>
              </a:rPr>
              <a:t>相同层次中的实体</a:t>
            </a:r>
            <a:r>
              <a:rPr lang="zh-CN" altLang="en-US" b="1" dirty="0"/>
              <a:t>。</a:t>
            </a:r>
            <a:endParaRPr lang="en-US" altLang="zh-CN" b="1" dirty="0"/>
          </a:p>
        </p:txBody>
      </p:sp>
      <p:grpSp>
        <p:nvGrpSpPr>
          <p:cNvPr id="9" name="组合 8"/>
          <p:cNvGrpSpPr/>
          <p:nvPr/>
        </p:nvGrpSpPr>
        <p:grpSpPr>
          <a:xfrm>
            <a:off x="1272976" y="2140795"/>
            <a:ext cx="9646048" cy="4062250"/>
            <a:chOff x="1272976" y="2140795"/>
            <a:chExt cx="9646048" cy="4062250"/>
          </a:xfrm>
        </p:grpSpPr>
        <p:grpSp>
          <p:nvGrpSpPr>
            <p:cNvPr id="6" name="组合 5"/>
            <p:cNvGrpSpPr/>
            <p:nvPr/>
          </p:nvGrpSpPr>
          <p:grpSpPr>
            <a:xfrm>
              <a:off x="1272976" y="2140795"/>
              <a:ext cx="1615697" cy="4062250"/>
              <a:chOff x="1272976" y="2208576"/>
              <a:chExt cx="1615697" cy="4062250"/>
            </a:xfrm>
          </p:grpSpPr>
          <p:sp>
            <p:nvSpPr>
              <p:cNvPr id="16" name="矩形 15"/>
              <p:cNvSpPr/>
              <p:nvPr/>
            </p:nvSpPr>
            <p:spPr>
              <a:xfrm>
                <a:off x="1272976" y="5458376"/>
                <a:ext cx="1615697" cy="812450"/>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b="1" dirty="0"/>
                  <a:t>物</a:t>
                </a:r>
                <a:endParaRPr lang="en-US" altLang="zh-CN" sz="1600" b="1" dirty="0"/>
              </a:p>
              <a:p>
                <a:r>
                  <a:rPr lang="zh-CN" altLang="en-US" sz="1600" b="1" dirty="0"/>
                  <a:t>理</a:t>
                </a:r>
                <a:endParaRPr lang="en-US" altLang="zh-CN" sz="1600" b="1" dirty="0"/>
              </a:p>
              <a:p>
                <a:r>
                  <a:rPr lang="zh-CN" altLang="en-US" sz="1600" b="1" dirty="0"/>
                  <a:t>层</a:t>
                </a:r>
                <a:endParaRPr lang="zh-CN" altLang="en-US" sz="1600" b="1" dirty="0"/>
              </a:p>
            </p:txBody>
          </p:sp>
          <p:sp>
            <p:nvSpPr>
              <p:cNvPr id="21" name="矩形 20"/>
              <p:cNvSpPr/>
              <p:nvPr/>
            </p:nvSpPr>
            <p:spPr>
              <a:xfrm>
                <a:off x="1272976" y="4645926"/>
                <a:ext cx="1615697" cy="812450"/>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b="1" dirty="0"/>
                  <a:t>链</a:t>
                </a:r>
                <a:endParaRPr lang="en-US" altLang="zh-CN" sz="1600" b="1" dirty="0"/>
              </a:p>
              <a:p>
                <a:r>
                  <a:rPr lang="zh-CN" altLang="en-US" sz="1600" b="1" dirty="0"/>
                  <a:t>路</a:t>
                </a:r>
                <a:endParaRPr lang="en-US" altLang="zh-CN" sz="1600" b="1" dirty="0"/>
              </a:p>
              <a:p>
                <a:r>
                  <a:rPr lang="zh-CN" altLang="en-US" sz="1600" b="1" dirty="0"/>
                  <a:t>层</a:t>
                </a:r>
                <a:endParaRPr lang="zh-CN" altLang="en-US" sz="1600" b="1" dirty="0"/>
              </a:p>
            </p:txBody>
          </p:sp>
          <p:sp>
            <p:nvSpPr>
              <p:cNvPr id="22" name="矩形 21"/>
              <p:cNvSpPr/>
              <p:nvPr/>
            </p:nvSpPr>
            <p:spPr>
              <a:xfrm>
                <a:off x="1272976" y="3833476"/>
                <a:ext cx="1615697" cy="812450"/>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b="1" dirty="0"/>
                  <a:t>网</a:t>
                </a:r>
                <a:endParaRPr lang="en-US" altLang="zh-CN" sz="1600" b="1" dirty="0"/>
              </a:p>
              <a:p>
                <a:r>
                  <a:rPr lang="zh-CN" altLang="en-US" sz="1600" b="1" dirty="0"/>
                  <a:t>络</a:t>
                </a:r>
                <a:endParaRPr lang="en-US" altLang="zh-CN" sz="1600" b="1" dirty="0"/>
              </a:p>
              <a:p>
                <a:r>
                  <a:rPr lang="zh-CN" altLang="en-US" sz="1600" b="1" dirty="0"/>
                  <a:t>层</a:t>
                </a:r>
                <a:endParaRPr lang="zh-CN" altLang="en-US" sz="1600" b="1" dirty="0"/>
              </a:p>
            </p:txBody>
          </p:sp>
          <p:sp>
            <p:nvSpPr>
              <p:cNvPr id="23" name="矩形 22"/>
              <p:cNvSpPr/>
              <p:nvPr/>
            </p:nvSpPr>
            <p:spPr>
              <a:xfrm>
                <a:off x="1272976" y="3021026"/>
                <a:ext cx="1615697" cy="812450"/>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b="1" dirty="0"/>
                  <a:t>运</a:t>
                </a:r>
                <a:endParaRPr lang="en-US" altLang="zh-CN" sz="1600" b="1" dirty="0"/>
              </a:p>
              <a:p>
                <a:r>
                  <a:rPr lang="zh-CN" altLang="en-US" sz="1600" b="1" dirty="0"/>
                  <a:t>输</a:t>
                </a:r>
                <a:endParaRPr lang="en-US" altLang="zh-CN" sz="1600" b="1" dirty="0"/>
              </a:p>
              <a:p>
                <a:r>
                  <a:rPr lang="zh-CN" altLang="en-US" sz="1600" b="1" dirty="0"/>
                  <a:t>层</a:t>
                </a:r>
                <a:endParaRPr lang="zh-CN" altLang="en-US" sz="1600" b="1" dirty="0"/>
              </a:p>
            </p:txBody>
          </p:sp>
          <p:sp>
            <p:nvSpPr>
              <p:cNvPr id="27" name="矩形 26"/>
              <p:cNvSpPr/>
              <p:nvPr/>
            </p:nvSpPr>
            <p:spPr>
              <a:xfrm>
                <a:off x="1272976" y="2208576"/>
                <a:ext cx="1615697" cy="812450"/>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b="1" dirty="0"/>
                  <a:t>应</a:t>
                </a:r>
                <a:endParaRPr lang="en-US" altLang="zh-CN" sz="1600" b="1" dirty="0"/>
              </a:p>
              <a:p>
                <a:r>
                  <a:rPr lang="zh-CN" altLang="en-US" sz="1600" b="1" dirty="0"/>
                  <a:t>用</a:t>
                </a:r>
                <a:endParaRPr lang="en-US" altLang="zh-CN" sz="1600" b="1" dirty="0"/>
              </a:p>
              <a:p>
                <a:r>
                  <a:rPr lang="zh-CN" altLang="en-US" sz="1600" b="1" dirty="0"/>
                  <a:t>层</a:t>
                </a:r>
                <a:endParaRPr lang="zh-CN" altLang="en-US" sz="1600" b="1" dirty="0"/>
              </a:p>
            </p:txBody>
          </p:sp>
        </p:grpSp>
        <p:grpSp>
          <p:nvGrpSpPr>
            <p:cNvPr id="28" name="组合 27"/>
            <p:cNvGrpSpPr/>
            <p:nvPr/>
          </p:nvGrpSpPr>
          <p:grpSpPr>
            <a:xfrm>
              <a:off x="9303327" y="2140795"/>
              <a:ext cx="1615697" cy="4062250"/>
              <a:chOff x="1272976" y="2208576"/>
              <a:chExt cx="1615697" cy="4062250"/>
            </a:xfrm>
          </p:grpSpPr>
          <p:sp>
            <p:nvSpPr>
              <p:cNvPr id="29" name="矩形 28"/>
              <p:cNvSpPr/>
              <p:nvPr/>
            </p:nvSpPr>
            <p:spPr>
              <a:xfrm>
                <a:off x="1272976" y="5458376"/>
                <a:ext cx="1615697" cy="812450"/>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zh-CN" altLang="en-US" sz="1600" b="1" dirty="0"/>
                  <a:t>物</a:t>
                </a:r>
                <a:endParaRPr lang="en-US" altLang="zh-CN" sz="1600" b="1" dirty="0"/>
              </a:p>
              <a:p>
                <a:pPr algn="r"/>
                <a:r>
                  <a:rPr lang="zh-CN" altLang="en-US" sz="1600" b="1" dirty="0"/>
                  <a:t>理</a:t>
                </a:r>
                <a:endParaRPr lang="en-US" altLang="zh-CN" sz="1600" b="1" dirty="0"/>
              </a:p>
              <a:p>
                <a:pPr algn="r"/>
                <a:r>
                  <a:rPr lang="zh-CN" altLang="en-US" sz="1600" b="1" dirty="0"/>
                  <a:t>层</a:t>
                </a:r>
                <a:endParaRPr lang="zh-CN" altLang="en-US" sz="1600" b="1" dirty="0"/>
              </a:p>
            </p:txBody>
          </p:sp>
          <p:sp>
            <p:nvSpPr>
              <p:cNvPr id="30" name="矩形 29"/>
              <p:cNvSpPr/>
              <p:nvPr/>
            </p:nvSpPr>
            <p:spPr>
              <a:xfrm>
                <a:off x="1272976" y="4645926"/>
                <a:ext cx="1615697" cy="812450"/>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zh-CN" altLang="en-US" sz="1600" b="1" dirty="0"/>
                  <a:t>链</a:t>
                </a:r>
                <a:endParaRPr lang="en-US" altLang="zh-CN" sz="1600" b="1" dirty="0"/>
              </a:p>
              <a:p>
                <a:pPr algn="r"/>
                <a:r>
                  <a:rPr lang="zh-CN" altLang="en-US" sz="1600" b="1" dirty="0"/>
                  <a:t>路</a:t>
                </a:r>
                <a:endParaRPr lang="en-US" altLang="zh-CN" sz="1600" b="1" dirty="0"/>
              </a:p>
              <a:p>
                <a:pPr algn="r"/>
                <a:r>
                  <a:rPr lang="zh-CN" altLang="en-US" sz="1600" b="1" dirty="0"/>
                  <a:t>层</a:t>
                </a:r>
                <a:endParaRPr lang="zh-CN" altLang="en-US" sz="1600" b="1" dirty="0"/>
              </a:p>
            </p:txBody>
          </p:sp>
          <p:sp>
            <p:nvSpPr>
              <p:cNvPr id="31" name="矩形 30"/>
              <p:cNvSpPr/>
              <p:nvPr/>
            </p:nvSpPr>
            <p:spPr>
              <a:xfrm>
                <a:off x="1272976" y="3833476"/>
                <a:ext cx="1615697" cy="812450"/>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zh-CN" altLang="en-US" sz="1600" b="1" dirty="0"/>
                  <a:t>网</a:t>
                </a:r>
                <a:endParaRPr lang="en-US" altLang="zh-CN" sz="1600" b="1" dirty="0"/>
              </a:p>
              <a:p>
                <a:pPr algn="r"/>
                <a:r>
                  <a:rPr lang="zh-CN" altLang="en-US" sz="1600" b="1" dirty="0"/>
                  <a:t>络</a:t>
                </a:r>
                <a:endParaRPr lang="en-US" altLang="zh-CN" sz="1600" b="1" dirty="0"/>
              </a:p>
              <a:p>
                <a:pPr algn="r"/>
                <a:r>
                  <a:rPr lang="zh-CN" altLang="en-US" sz="1600" b="1" dirty="0"/>
                  <a:t>层</a:t>
                </a:r>
                <a:endParaRPr lang="zh-CN" altLang="en-US" sz="1600" b="1" dirty="0"/>
              </a:p>
            </p:txBody>
          </p:sp>
          <p:sp>
            <p:nvSpPr>
              <p:cNvPr id="32" name="矩形 31"/>
              <p:cNvSpPr/>
              <p:nvPr/>
            </p:nvSpPr>
            <p:spPr>
              <a:xfrm>
                <a:off x="1272976" y="3021026"/>
                <a:ext cx="1615697" cy="812450"/>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zh-CN" altLang="en-US" sz="1600" b="1" dirty="0"/>
                  <a:t>运</a:t>
                </a:r>
                <a:endParaRPr lang="en-US" altLang="zh-CN" sz="1600" b="1" dirty="0"/>
              </a:p>
              <a:p>
                <a:pPr algn="r"/>
                <a:r>
                  <a:rPr lang="zh-CN" altLang="en-US" sz="1600" b="1" dirty="0"/>
                  <a:t>输</a:t>
                </a:r>
                <a:endParaRPr lang="en-US" altLang="zh-CN" sz="1600" b="1" dirty="0"/>
              </a:p>
              <a:p>
                <a:pPr algn="r"/>
                <a:r>
                  <a:rPr lang="zh-CN" altLang="en-US" sz="1600" b="1" dirty="0"/>
                  <a:t>层</a:t>
                </a:r>
                <a:endParaRPr lang="zh-CN" altLang="en-US" sz="1600" b="1" dirty="0"/>
              </a:p>
            </p:txBody>
          </p:sp>
          <p:sp>
            <p:nvSpPr>
              <p:cNvPr id="33" name="矩形 32"/>
              <p:cNvSpPr/>
              <p:nvPr/>
            </p:nvSpPr>
            <p:spPr>
              <a:xfrm>
                <a:off x="1272976" y="2208576"/>
                <a:ext cx="1615697" cy="812450"/>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zh-CN" altLang="en-US" sz="1600" b="1" dirty="0"/>
                  <a:t>应</a:t>
                </a:r>
                <a:endParaRPr lang="en-US" altLang="zh-CN" sz="1600" b="1" dirty="0"/>
              </a:p>
              <a:p>
                <a:pPr algn="r"/>
                <a:r>
                  <a:rPr lang="zh-CN" altLang="en-US" sz="1600" b="1" dirty="0"/>
                  <a:t>用</a:t>
                </a:r>
                <a:endParaRPr lang="en-US" altLang="zh-CN" sz="1600" b="1" dirty="0"/>
              </a:p>
              <a:p>
                <a:pPr algn="r"/>
                <a:r>
                  <a:rPr lang="zh-CN" altLang="en-US" sz="1600" b="1" dirty="0"/>
                  <a:t>层</a:t>
                </a:r>
                <a:endParaRPr lang="zh-CN" altLang="en-US" sz="1600" b="1" dirty="0"/>
              </a:p>
            </p:txBody>
          </p:sp>
        </p:grpSp>
      </p:grpSp>
      <p:sp>
        <p:nvSpPr>
          <p:cNvPr id="8" name="矩形 7"/>
          <p:cNvSpPr/>
          <p:nvPr/>
        </p:nvSpPr>
        <p:spPr>
          <a:xfrm>
            <a:off x="2561358" y="2392270"/>
            <a:ext cx="301337" cy="3095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A</a:t>
            </a:r>
            <a:endParaRPr lang="zh-CN" altLang="en-US" b="1" dirty="0">
              <a:solidFill>
                <a:schemeClr val="tx1"/>
              </a:solidFill>
            </a:endParaRPr>
          </a:p>
        </p:txBody>
      </p:sp>
      <p:sp>
        <p:nvSpPr>
          <p:cNvPr id="34" name="矩形 33"/>
          <p:cNvSpPr/>
          <p:nvPr/>
        </p:nvSpPr>
        <p:spPr>
          <a:xfrm>
            <a:off x="2561357" y="3204720"/>
            <a:ext cx="301337" cy="3095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B</a:t>
            </a:r>
            <a:endParaRPr lang="zh-CN" altLang="en-US" b="1" dirty="0">
              <a:solidFill>
                <a:schemeClr val="tx1"/>
              </a:solidFill>
            </a:endParaRPr>
          </a:p>
        </p:txBody>
      </p:sp>
      <p:sp>
        <p:nvSpPr>
          <p:cNvPr id="35" name="矩形 34"/>
          <p:cNvSpPr/>
          <p:nvPr/>
        </p:nvSpPr>
        <p:spPr>
          <a:xfrm>
            <a:off x="2561357" y="4017170"/>
            <a:ext cx="301337" cy="3095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C</a:t>
            </a:r>
            <a:endParaRPr lang="zh-CN" altLang="en-US" b="1" dirty="0">
              <a:solidFill>
                <a:schemeClr val="tx1"/>
              </a:solidFill>
            </a:endParaRPr>
          </a:p>
        </p:txBody>
      </p:sp>
      <p:sp>
        <p:nvSpPr>
          <p:cNvPr id="36" name="矩形 35"/>
          <p:cNvSpPr/>
          <p:nvPr/>
        </p:nvSpPr>
        <p:spPr>
          <a:xfrm>
            <a:off x="2561356" y="4829620"/>
            <a:ext cx="301337" cy="3095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D</a:t>
            </a:r>
            <a:endParaRPr lang="zh-CN" altLang="en-US" b="1" dirty="0">
              <a:solidFill>
                <a:schemeClr val="tx1"/>
              </a:solidFill>
            </a:endParaRPr>
          </a:p>
        </p:txBody>
      </p:sp>
      <p:sp>
        <p:nvSpPr>
          <p:cNvPr id="37" name="矩形 36"/>
          <p:cNvSpPr/>
          <p:nvPr/>
        </p:nvSpPr>
        <p:spPr>
          <a:xfrm>
            <a:off x="2552129" y="5642070"/>
            <a:ext cx="301337" cy="3095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E</a:t>
            </a:r>
            <a:endParaRPr lang="zh-CN" altLang="en-US" b="1" dirty="0">
              <a:solidFill>
                <a:schemeClr val="tx1"/>
              </a:solidFill>
            </a:endParaRPr>
          </a:p>
        </p:txBody>
      </p:sp>
      <p:sp>
        <p:nvSpPr>
          <p:cNvPr id="38" name="矩形 37"/>
          <p:cNvSpPr/>
          <p:nvPr/>
        </p:nvSpPr>
        <p:spPr>
          <a:xfrm>
            <a:off x="9338534" y="2392270"/>
            <a:ext cx="301337" cy="3095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F</a:t>
            </a:r>
            <a:endParaRPr lang="zh-CN" altLang="en-US" b="1" dirty="0">
              <a:solidFill>
                <a:schemeClr val="tx1"/>
              </a:solidFill>
            </a:endParaRPr>
          </a:p>
        </p:txBody>
      </p:sp>
      <p:sp>
        <p:nvSpPr>
          <p:cNvPr id="39" name="矩形 38"/>
          <p:cNvSpPr/>
          <p:nvPr/>
        </p:nvSpPr>
        <p:spPr>
          <a:xfrm>
            <a:off x="9338533" y="3204720"/>
            <a:ext cx="301337" cy="3095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G</a:t>
            </a:r>
            <a:endParaRPr lang="zh-CN" altLang="en-US" b="1" dirty="0">
              <a:solidFill>
                <a:schemeClr val="tx1"/>
              </a:solidFill>
            </a:endParaRPr>
          </a:p>
        </p:txBody>
      </p:sp>
      <p:sp>
        <p:nvSpPr>
          <p:cNvPr id="40" name="矩形 39"/>
          <p:cNvSpPr/>
          <p:nvPr/>
        </p:nvSpPr>
        <p:spPr>
          <a:xfrm>
            <a:off x="9338533" y="4017170"/>
            <a:ext cx="301337" cy="3095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H</a:t>
            </a:r>
            <a:endParaRPr lang="zh-CN" altLang="en-US" b="1" dirty="0">
              <a:solidFill>
                <a:schemeClr val="tx1"/>
              </a:solidFill>
            </a:endParaRPr>
          </a:p>
        </p:txBody>
      </p:sp>
      <p:sp>
        <p:nvSpPr>
          <p:cNvPr id="41" name="矩形 40"/>
          <p:cNvSpPr/>
          <p:nvPr/>
        </p:nvSpPr>
        <p:spPr>
          <a:xfrm>
            <a:off x="9338532" y="4829620"/>
            <a:ext cx="301337" cy="3095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I</a:t>
            </a:r>
            <a:endParaRPr lang="zh-CN" altLang="en-US" b="1" dirty="0">
              <a:solidFill>
                <a:schemeClr val="tx1"/>
              </a:solidFill>
            </a:endParaRPr>
          </a:p>
        </p:txBody>
      </p:sp>
      <p:sp>
        <p:nvSpPr>
          <p:cNvPr id="42" name="矩形 41"/>
          <p:cNvSpPr/>
          <p:nvPr/>
        </p:nvSpPr>
        <p:spPr>
          <a:xfrm>
            <a:off x="9329305" y="5642070"/>
            <a:ext cx="301337" cy="3095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J</a:t>
            </a:r>
            <a:endParaRPr lang="zh-CN" altLang="en-US" b="1" dirty="0">
              <a:solidFill>
                <a:schemeClr val="tx1"/>
              </a:solidFill>
            </a:endParaRPr>
          </a:p>
        </p:txBody>
      </p:sp>
      <p:grpSp>
        <p:nvGrpSpPr>
          <p:cNvPr id="48" name="组合 47"/>
          <p:cNvGrpSpPr/>
          <p:nvPr/>
        </p:nvGrpSpPr>
        <p:grpSpPr>
          <a:xfrm>
            <a:off x="2853466" y="5587270"/>
            <a:ext cx="6475839" cy="419100"/>
            <a:chOff x="2853466" y="5587270"/>
            <a:chExt cx="6475839" cy="419100"/>
          </a:xfrm>
        </p:grpSpPr>
        <p:cxnSp>
          <p:nvCxnSpPr>
            <p:cNvPr id="45" name="直接箭头连接符 44"/>
            <p:cNvCxnSpPr>
              <a:stCxn id="37" idx="3"/>
              <a:endCxn id="42" idx="1"/>
            </p:cNvCxnSpPr>
            <p:nvPr/>
          </p:nvCxnSpPr>
          <p:spPr>
            <a:xfrm>
              <a:off x="2853466" y="5796820"/>
              <a:ext cx="6475839" cy="0"/>
            </a:xfrm>
            <a:prstGeom prst="straightConnector1">
              <a:avLst/>
            </a:prstGeom>
            <a:ln w="76200">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íşlïḍè"/>
            <p:cNvSpPr txBox="1"/>
            <p:nvPr/>
          </p:nvSpPr>
          <p:spPr>
            <a:xfrm>
              <a:off x="5551455" y="5587270"/>
              <a:ext cx="1109872" cy="419100"/>
            </a:xfrm>
            <a:prstGeom prst="rect">
              <a:avLst/>
            </a:prstGeom>
            <a:solidFill>
              <a:schemeClr val="bg1"/>
            </a:solidFill>
          </p:spPr>
          <p:txBody>
            <a:bodyPr wrap="square" lIns="91440" tIns="45720" rIns="91440" bIns="45720" anchor="ctr">
              <a:noAutofit/>
            </a:bodyPr>
            <a:lstStyle/>
            <a:p>
              <a:pPr algn="ctr"/>
              <a:r>
                <a:rPr lang="zh-CN" altLang="en-US" b="1" dirty="0"/>
                <a:t>对等实体</a:t>
              </a:r>
              <a:endParaRPr lang="en-US" altLang="zh-CN" b="1" dirty="0"/>
            </a:p>
          </p:txBody>
        </p:sp>
      </p:grpSp>
      <p:grpSp>
        <p:nvGrpSpPr>
          <p:cNvPr id="49" name="组合 48"/>
          <p:cNvGrpSpPr/>
          <p:nvPr/>
        </p:nvGrpSpPr>
        <p:grpSpPr>
          <a:xfrm>
            <a:off x="2853466" y="4775812"/>
            <a:ext cx="6475839" cy="419100"/>
            <a:chOff x="2853466" y="5587270"/>
            <a:chExt cx="6475839" cy="419100"/>
          </a:xfrm>
        </p:grpSpPr>
        <p:cxnSp>
          <p:nvCxnSpPr>
            <p:cNvPr id="50" name="直接箭头连接符 49"/>
            <p:cNvCxnSpPr/>
            <p:nvPr/>
          </p:nvCxnSpPr>
          <p:spPr>
            <a:xfrm>
              <a:off x="2853466" y="5796820"/>
              <a:ext cx="6475839" cy="0"/>
            </a:xfrm>
            <a:prstGeom prst="straightConnector1">
              <a:avLst/>
            </a:prstGeom>
            <a:ln w="76200">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51" name="íşlïḍè"/>
            <p:cNvSpPr txBox="1"/>
            <p:nvPr/>
          </p:nvSpPr>
          <p:spPr>
            <a:xfrm>
              <a:off x="5551455" y="5587270"/>
              <a:ext cx="1109872" cy="419100"/>
            </a:xfrm>
            <a:prstGeom prst="rect">
              <a:avLst/>
            </a:prstGeom>
            <a:solidFill>
              <a:schemeClr val="bg1"/>
            </a:solidFill>
          </p:spPr>
          <p:txBody>
            <a:bodyPr wrap="square" lIns="91440" tIns="45720" rIns="91440" bIns="45720" anchor="ctr">
              <a:noAutofit/>
            </a:bodyPr>
            <a:lstStyle/>
            <a:p>
              <a:pPr algn="ctr"/>
              <a:r>
                <a:rPr lang="zh-CN" altLang="en-US" b="1" dirty="0"/>
                <a:t>对等实体</a:t>
              </a:r>
              <a:endParaRPr lang="en-US" altLang="zh-CN" b="1" dirty="0"/>
            </a:p>
          </p:txBody>
        </p:sp>
      </p:grpSp>
      <p:grpSp>
        <p:nvGrpSpPr>
          <p:cNvPr id="52" name="组合 51"/>
          <p:cNvGrpSpPr/>
          <p:nvPr/>
        </p:nvGrpSpPr>
        <p:grpSpPr>
          <a:xfrm>
            <a:off x="2853466" y="3964353"/>
            <a:ext cx="6475839" cy="419100"/>
            <a:chOff x="2853466" y="5587270"/>
            <a:chExt cx="6475839" cy="419100"/>
          </a:xfrm>
        </p:grpSpPr>
        <p:cxnSp>
          <p:nvCxnSpPr>
            <p:cNvPr id="53" name="直接箭头连接符 52"/>
            <p:cNvCxnSpPr/>
            <p:nvPr/>
          </p:nvCxnSpPr>
          <p:spPr>
            <a:xfrm>
              <a:off x="2853466" y="5796820"/>
              <a:ext cx="6475839" cy="0"/>
            </a:xfrm>
            <a:prstGeom prst="straightConnector1">
              <a:avLst/>
            </a:prstGeom>
            <a:ln w="76200">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54" name="íşlïḍè"/>
            <p:cNvSpPr txBox="1"/>
            <p:nvPr/>
          </p:nvSpPr>
          <p:spPr>
            <a:xfrm>
              <a:off x="5551455" y="5587270"/>
              <a:ext cx="1109872" cy="419100"/>
            </a:xfrm>
            <a:prstGeom prst="rect">
              <a:avLst/>
            </a:prstGeom>
            <a:solidFill>
              <a:schemeClr val="bg1"/>
            </a:solidFill>
          </p:spPr>
          <p:txBody>
            <a:bodyPr wrap="square" lIns="91440" tIns="45720" rIns="91440" bIns="45720" anchor="ctr">
              <a:noAutofit/>
            </a:bodyPr>
            <a:lstStyle/>
            <a:p>
              <a:pPr algn="ctr"/>
              <a:r>
                <a:rPr lang="zh-CN" altLang="en-US" b="1" dirty="0"/>
                <a:t>对等实体</a:t>
              </a:r>
              <a:endParaRPr lang="en-US" altLang="zh-CN" b="1" dirty="0"/>
            </a:p>
          </p:txBody>
        </p:sp>
      </p:grpSp>
      <p:grpSp>
        <p:nvGrpSpPr>
          <p:cNvPr id="55" name="组合 54"/>
          <p:cNvGrpSpPr/>
          <p:nvPr/>
        </p:nvGrpSpPr>
        <p:grpSpPr>
          <a:xfrm>
            <a:off x="2853466" y="3152894"/>
            <a:ext cx="6475839" cy="419100"/>
            <a:chOff x="2853466" y="5587270"/>
            <a:chExt cx="6475839" cy="419100"/>
          </a:xfrm>
        </p:grpSpPr>
        <p:cxnSp>
          <p:nvCxnSpPr>
            <p:cNvPr id="56" name="直接箭头连接符 55"/>
            <p:cNvCxnSpPr/>
            <p:nvPr/>
          </p:nvCxnSpPr>
          <p:spPr>
            <a:xfrm>
              <a:off x="2853466" y="5796820"/>
              <a:ext cx="6475839" cy="0"/>
            </a:xfrm>
            <a:prstGeom prst="straightConnector1">
              <a:avLst/>
            </a:prstGeom>
            <a:ln w="76200">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57" name="íşlïḍè"/>
            <p:cNvSpPr txBox="1"/>
            <p:nvPr/>
          </p:nvSpPr>
          <p:spPr>
            <a:xfrm>
              <a:off x="5551455" y="5587270"/>
              <a:ext cx="1109872" cy="419100"/>
            </a:xfrm>
            <a:prstGeom prst="rect">
              <a:avLst/>
            </a:prstGeom>
            <a:solidFill>
              <a:schemeClr val="bg1"/>
            </a:solidFill>
          </p:spPr>
          <p:txBody>
            <a:bodyPr wrap="square" lIns="91440" tIns="45720" rIns="91440" bIns="45720" anchor="ctr">
              <a:noAutofit/>
            </a:bodyPr>
            <a:lstStyle/>
            <a:p>
              <a:pPr algn="ctr"/>
              <a:r>
                <a:rPr lang="zh-CN" altLang="en-US" b="1" dirty="0"/>
                <a:t>对等实体</a:t>
              </a:r>
              <a:endParaRPr lang="en-US" altLang="zh-CN" b="1" dirty="0"/>
            </a:p>
          </p:txBody>
        </p:sp>
      </p:grpSp>
      <p:grpSp>
        <p:nvGrpSpPr>
          <p:cNvPr id="58" name="组合 57"/>
          <p:cNvGrpSpPr/>
          <p:nvPr/>
        </p:nvGrpSpPr>
        <p:grpSpPr>
          <a:xfrm>
            <a:off x="2853466" y="2341436"/>
            <a:ext cx="6475839" cy="419100"/>
            <a:chOff x="2853466" y="5587270"/>
            <a:chExt cx="6475839" cy="419100"/>
          </a:xfrm>
        </p:grpSpPr>
        <p:cxnSp>
          <p:nvCxnSpPr>
            <p:cNvPr id="59" name="直接箭头连接符 58"/>
            <p:cNvCxnSpPr/>
            <p:nvPr/>
          </p:nvCxnSpPr>
          <p:spPr>
            <a:xfrm>
              <a:off x="2853466" y="5796820"/>
              <a:ext cx="6475839" cy="0"/>
            </a:xfrm>
            <a:prstGeom prst="straightConnector1">
              <a:avLst/>
            </a:prstGeom>
            <a:ln w="76200">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60" name="íşlïḍè"/>
            <p:cNvSpPr txBox="1"/>
            <p:nvPr/>
          </p:nvSpPr>
          <p:spPr>
            <a:xfrm>
              <a:off x="5551455" y="5587270"/>
              <a:ext cx="1109872" cy="419100"/>
            </a:xfrm>
            <a:prstGeom prst="rect">
              <a:avLst/>
            </a:prstGeom>
            <a:solidFill>
              <a:schemeClr val="bg1"/>
            </a:solidFill>
          </p:spPr>
          <p:txBody>
            <a:bodyPr wrap="square" lIns="91440" tIns="45720" rIns="91440" bIns="45720" anchor="ctr">
              <a:noAutofit/>
            </a:bodyPr>
            <a:lstStyle/>
            <a:p>
              <a:pPr algn="ctr"/>
              <a:r>
                <a:rPr lang="zh-CN" altLang="en-US" b="1" dirty="0"/>
                <a:t>对等实体</a:t>
              </a:r>
              <a:endParaRPr lang="en-US" altLang="zh-CN" b="1" dirty="0"/>
            </a:p>
          </p:txBody>
        </p:sp>
      </p:grpSp>
    </p:spTree>
    <p:custDataLst>
      <p:tags r:id="rId4"/>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nodeType="after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p:tgtEl>
                                          <p:spTgt spid="24"/>
                                        </p:tgtEl>
                                        <p:attrNameLst>
                                          <p:attrName>ppt_x</p:attrName>
                                        </p:attrNameLst>
                                      </p:cBhvr>
                                      <p:tavLst>
                                        <p:tav tm="0">
                                          <p:val>
                                            <p:strVal val="#ppt_x+#ppt_w*1.125000"/>
                                          </p:val>
                                        </p:tav>
                                        <p:tav tm="100000">
                                          <p:val>
                                            <p:strVal val="#ppt_x"/>
                                          </p:val>
                                        </p:tav>
                                      </p:tavLst>
                                    </p:anim>
                                    <p:animEffect transition="in" filter="wipe(left)">
                                      <p:cBhvr>
                                        <p:cTn id="8" dur="500"/>
                                        <p:tgtEl>
                                          <p:spTgt spid="24"/>
                                        </p:tgtEl>
                                      </p:cBhvr>
                                    </p:animEffect>
                                  </p:childTnLst>
                                </p:cTn>
                              </p:par>
                              <p:par>
                                <p:cTn id="9" presetID="12" presetClass="entr" presetSubtype="8" fill="hold" nodeType="withEffect">
                                  <p:stCondLst>
                                    <p:cond delay="0"/>
                                  </p:stCondLst>
                                  <p:childTnLst>
                                    <p:set>
                                      <p:cBhvr>
                                        <p:cTn id="10" dur="1" fill="hold">
                                          <p:stCondLst>
                                            <p:cond delay="0"/>
                                          </p:stCondLst>
                                        </p:cTn>
                                        <p:tgtEl>
                                          <p:spTgt spid="71"/>
                                        </p:tgtEl>
                                        <p:attrNameLst>
                                          <p:attrName>style.visibility</p:attrName>
                                        </p:attrNameLst>
                                      </p:cBhvr>
                                      <p:to>
                                        <p:strVal val="visible"/>
                                      </p:to>
                                    </p:set>
                                    <p:anim calcmode="lin" valueType="num">
                                      <p:cBhvr additive="base">
                                        <p:cTn id="11" dur="500"/>
                                        <p:tgtEl>
                                          <p:spTgt spid="71"/>
                                        </p:tgtEl>
                                        <p:attrNameLst>
                                          <p:attrName>ppt_x</p:attrName>
                                        </p:attrNameLst>
                                      </p:cBhvr>
                                      <p:tavLst>
                                        <p:tav tm="0">
                                          <p:val>
                                            <p:strVal val="#ppt_x-#ppt_w*1.125000"/>
                                          </p:val>
                                        </p:tav>
                                        <p:tav tm="100000">
                                          <p:val>
                                            <p:strVal val="#ppt_x"/>
                                          </p:val>
                                        </p:tav>
                                      </p:tavLst>
                                    </p:anim>
                                    <p:animEffect transition="in" filter="wipe(right)">
                                      <p:cBhvr>
                                        <p:cTn id="12" dur="500"/>
                                        <p:tgtEl>
                                          <p:spTgt spid="71"/>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2" fill="hold" nodeType="clickEffect">
                                  <p:stCondLst>
                                    <p:cond delay="0"/>
                                  </p:stCondLst>
                                  <p:childTnLst>
                                    <p:set>
                                      <p:cBhvr>
                                        <p:cTn id="16" dur="1" fill="hold">
                                          <p:stCondLst>
                                            <p:cond delay="0"/>
                                          </p:stCondLst>
                                        </p:cTn>
                                        <p:tgtEl>
                                          <p:spTgt spid="26"/>
                                        </p:tgtEl>
                                        <p:attrNameLst>
                                          <p:attrName>style.visibility</p:attrName>
                                        </p:attrNameLst>
                                      </p:cBhvr>
                                      <p:to>
                                        <p:strVal val="visible"/>
                                      </p:to>
                                    </p:set>
                                    <p:anim calcmode="lin" valueType="num">
                                      <p:cBhvr additive="base">
                                        <p:cTn id="17" dur="500"/>
                                        <p:tgtEl>
                                          <p:spTgt spid="26"/>
                                        </p:tgtEl>
                                        <p:attrNameLst>
                                          <p:attrName>ppt_x</p:attrName>
                                        </p:attrNameLst>
                                      </p:cBhvr>
                                      <p:tavLst>
                                        <p:tav tm="0">
                                          <p:val>
                                            <p:strVal val="#ppt_x+#ppt_w*1.125000"/>
                                          </p:val>
                                        </p:tav>
                                        <p:tav tm="100000">
                                          <p:val>
                                            <p:strVal val="#ppt_x"/>
                                          </p:val>
                                        </p:tav>
                                      </p:tavLst>
                                    </p:anim>
                                    <p:animEffect transition="in" filter="wipe(left)">
                                      <p:cBhvr>
                                        <p:cTn id="18" dur="500"/>
                                        <p:tgtEl>
                                          <p:spTgt spid="26"/>
                                        </p:tgtEl>
                                      </p:cBhvr>
                                    </p:animEffect>
                                  </p:childTnLst>
                                </p:cTn>
                              </p:par>
                              <p:par>
                                <p:cTn id="19" presetID="12" presetClass="entr" presetSubtype="8" fill="hold" nodeType="withEffect">
                                  <p:stCondLst>
                                    <p:cond delay="0"/>
                                  </p:stCondLst>
                                  <p:childTnLst>
                                    <p:set>
                                      <p:cBhvr>
                                        <p:cTn id="20" dur="1" fill="hold">
                                          <p:stCondLst>
                                            <p:cond delay="0"/>
                                          </p:stCondLst>
                                        </p:cTn>
                                        <p:tgtEl>
                                          <p:spTgt spid="68"/>
                                        </p:tgtEl>
                                        <p:attrNameLst>
                                          <p:attrName>style.visibility</p:attrName>
                                        </p:attrNameLst>
                                      </p:cBhvr>
                                      <p:to>
                                        <p:strVal val="visible"/>
                                      </p:to>
                                    </p:set>
                                    <p:anim calcmode="lin" valueType="num">
                                      <p:cBhvr additive="base">
                                        <p:cTn id="21" dur="500"/>
                                        <p:tgtEl>
                                          <p:spTgt spid="68"/>
                                        </p:tgtEl>
                                        <p:attrNameLst>
                                          <p:attrName>ppt_x</p:attrName>
                                        </p:attrNameLst>
                                      </p:cBhvr>
                                      <p:tavLst>
                                        <p:tav tm="0">
                                          <p:val>
                                            <p:strVal val="#ppt_x-#ppt_w*1.125000"/>
                                          </p:val>
                                        </p:tav>
                                        <p:tav tm="100000">
                                          <p:val>
                                            <p:strVal val="#ppt_x"/>
                                          </p:val>
                                        </p:tav>
                                      </p:tavLst>
                                    </p:anim>
                                    <p:animEffect transition="in" filter="wipe(right)">
                                      <p:cBhvr>
                                        <p:cTn id="22"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04800" y="749300"/>
            <a:ext cx="6263464" cy="400110"/>
            <a:chOff x="424117" y="898245"/>
            <a:chExt cx="6263464" cy="400110"/>
          </a:xfrm>
        </p:grpSpPr>
        <p:sp>
          <p:nvSpPr>
            <p:cNvPr id="2" name="平行四边形 1"/>
            <p:cNvSpPr/>
            <p:nvPr/>
          </p:nvSpPr>
          <p:spPr>
            <a:xfrm>
              <a:off x="424117" y="898245"/>
              <a:ext cx="711200"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04</a:t>
              </a:r>
              <a:endParaRPr lang="zh-CN" altLang="en-US" sz="2200" dirty="0">
                <a:latin typeface="Impact" panose="020B0806030902050204" pitchFamily="34" charset="0"/>
              </a:endParaRPr>
            </a:p>
          </p:txBody>
        </p:sp>
        <p:sp>
          <p:nvSpPr>
            <p:cNvPr id="3" name="文本框 2"/>
            <p:cNvSpPr txBox="1"/>
            <p:nvPr/>
          </p:nvSpPr>
          <p:spPr>
            <a:xfrm>
              <a:off x="1123543" y="898245"/>
              <a:ext cx="5564038" cy="400110"/>
            </a:xfrm>
            <a:prstGeom prst="rect">
              <a:avLst/>
            </a:prstGeom>
            <a:noFill/>
          </p:spPr>
          <p:txBody>
            <a:bodyPr wrap="square" rtlCol="0">
              <a:spAutoFit/>
            </a:bodyPr>
            <a:lstStyle/>
            <a:p>
              <a:r>
                <a:rPr lang="zh-CN" altLang="en-US" sz="2000" b="1" dirty="0"/>
                <a:t>计算机网络体系结构中的专用术语</a:t>
              </a:r>
              <a:endParaRPr lang="zh-CN" altLang="en-US" sz="2000" b="1" dirty="0"/>
            </a:p>
          </p:txBody>
        </p:sp>
      </p:grpSp>
      <p:sp>
        <p:nvSpPr>
          <p:cNvPr id="5" name="矩形: 圆角 4"/>
          <p:cNvSpPr/>
          <p:nvPr/>
        </p:nvSpPr>
        <p:spPr>
          <a:xfrm>
            <a:off x="5257014" y="727692"/>
            <a:ext cx="1696825" cy="408698"/>
          </a:xfrm>
          <a:prstGeom prst="roundRect">
            <a:avLst>
              <a:gd name="adj" fmla="val 0"/>
            </a:avLst>
          </a:prstGeom>
          <a:solidFill>
            <a:schemeClr val="tx2">
              <a:lumMod val="20000"/>
              <a:lumOff val="8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t>实体</a:t>
            </a:r>
            <a:endParaRPr lang="zh-CN" altLang="en-US" sz="2000" b="1" dirty="0"/>
          </a:p>
        </p:txBody>
      </p:sp>
      <p:sp>
        <p:nvSpPr>
          <p:cNvPr id="10" name="矩形: 圆角 9"/>
          <p:cNvSpPr/>
          <p:nvPr/>
        </p:nvSpPr>
        <p:spPr>
          <a:xfrm>
            <a:off x="7345920" y="727692"/>
            <a:ext cx="1696825" cy="408698"/>
          </a:xfrm>
          <a:prstGeom prst="roundRect">
            <a:avLst>
              <a:gd name="adj" fmla="val 0"/>
            </a:avLst>
          </a:prstGeom>
          <a:solidFill>
            <a:schemeClr val="bg2">
              <a:lumMod val="9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t>协议</a:t>
            </a:r>
            <a:endParaRPr lang="zh-CN" altLang="en-US" sz="2000" b="1" dirty="0"/>
          </a:p>
        </p:txBody>
      </p:sp>
      <p:sp>
        <p:nvSpPr>
          <p:cNvPr id="11" name="矩形: 圆角 10"/>
          <p:cNvSpPr/>
          <p:nvPr/>
        </p:nvSpPr>
        <p:spPr>
          <a:xfrm>
            <a:off x="9434826" y="727692"/>
            <a:ext cx="1696825" cy="408698"/>
          </a:xfrm>
          <a:prstGeom prst="roundRect">
            <a:avLst>
              <a:gd name="adj" fmla="val 0"/>
            </a:avLst>
          </a:prstGeom>
          <a:solidFill>
            <a:schemeClr val="bg2">
              <a:lumMod val="9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t>服务</a:t>
            </a:r>
            <a:endParaRPr lang="zh-CN" altLang="en-US" sz="2000" b="1" dirty="0"/>
          </a:p>
        </p:txBody>
      </p:sp>
      <p:sp>
        <p:nvSpPr>
          <p:cNvPr id="12" name="矩形 11"/>
          <p:cNvSpPr/>
          <p:nvPr/>
        </p:nvSpPr>
        <p:spPr>
          <a:xfrm>
            <a:off x="1016000" y="1297642"/>
            <a:ext cx="256976" cy="2569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íşlïḍè"/>
          <p:cNvSpPr txBox="1"/>
          <p:nvPr/>
        </p:nvSpPr>
        <p:spPr>
          <a:xfrm>
            <a:off x="1293757" y="1216580"/>
            <a:ext cx="7748988" cy="419100"/>
          </a:xfrm>
          <a:prstGeom prst="rect">
            <a:avLst/>
          </a:prstGeom>
          <a:noFill/>
        </p:spPr>
        <p:txBody>
          <a:bodyPr wrap="square" lIns="91440" tIns="45720" rIns="91440" bIns="45720" anchor="ctr">
            <a:noAutofit/>
          </a:bodyPr>
          <a:lstStyle/>
          <a:p>
            <a:r>
              <a:rPr lang="zh-CN" altLang="en-US" b="1" dirty="0">
                <a:solidFill>
                  <a:schemeClr val="accent1">
                    <a:lumMod val="75000"/>
                  </a:schemeClr>
                </a:solidFill>
              </a:rPr>
              <a:t>协议</a:t>
            </a:r>
            <a:r>
              <a:rPr lang="zh-CN" altLang="en-US" b="1" dirty="0"/>
              <a:t>是控制两个对等实体在“</a:t>
            </a:r>
            <a:r>
              <a:rPr lang="zh-CN" altLang="en-US" b="1" dirty="0">
                <a:solidFill>
                  <a:schemeClr val="accent1">
                    <a:lumMod val="75000"/>
                  </a:schemeClr>
                </a:solidFill>
              </a:rPr>
              <a:t>水平方向</a:t>
            </a:r>
            <a:r>
              <a:rPr lang="zh-CN" altLang="en-US" b="1" dirty="0"/>
              <a:t>”</a:t>
            </a:r>
            <a:r>
              <a:rPr lang="zh-CN" altLang="en-US" b="1" dirty="0">
                <a:solidFill>
                  <a:schemeClr val="accent1">
                    <a:lumMod val="75000"/>
                  </a:schemeClr>
                </a:solidFill>
              </a:rPr>
              <a:t> </a:t>
            </a:r>
            <a:r>
              <a:rPr lang="zh-CN" altLang="en-US" b="1" dirty="0"/>
              <a:t>进行“</a:t>
            </a:r>
            <a:r>
              <a:rPr lang="zh-CN" altLang="en-US" b="1" dirty="0">
                <a:solidFill>
                  <a:schemeClr val="accent1">
                    <a:lumMod val="75000"/>
                  </a:schemeClr>
                </a:solidFill>
              </a:rPr>
              <a:t>逻辑通信</a:t>
            </a:r>
            <a:r>
              <a:rPr lang="zh-CN" altLang="en-US" b="1" dirty="0"/>
              <a:t>”的</a:t>
            </a:r>
            <a:r>
              <a:rPr lang="zh-CN" altLang="en-US" b="1" dirty="0">
                <a:solidFill>
                  <a:schemeClr val="accent1">
                    <a:lumMod val="75000"/>
                  </a:schemeClr>
                </a:solidFill>
              </a:rPr>
              <a:t>规则</a:t>
            </a:r>
            <a:r>
              <a:rPr lang="zh-CN" altLang="en-US" b="1" dirty="0"/>
              <a:t>的集合。</a:t>
            </a:r>
            <a:endParaRPr lang="en-US" altLang="zh-CN" b="1" dirty="0">
              <a:solidFill>
                <a:schemeClr val="accent1">
                  <a:lumMod val="75000"/>
                </a:schemeClr>
              </a:solidFill>
            </a:endParaRPr>
          </a:p>
        </p:txBody>
      </p:sp>
      <p:sp>
        <p:nvSpPr>
          <p:cNvPr id="61" name="矩形: 圆角 60"/>
          <p:cNvSpPr/>
          <p:nvPr/>
        </p:nvSpPr>
        <p:spPr>
          <a:xfrm>
            <a:off x="7345920" y="727692"/>
            <a:ext cx="1696825" cy="408698"/>
          </a:xfrm>
          <a:prstGeom prst="roundRect">
            <a:avLst>
              <a:gd name="adj" fmla="val 0"/>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t>协议</a:t>
            </a:r>
            <a:endParaRPr lang="zh-CN" altLang="en-US" sz="2000" b="1" dirty="0"/>
          </a:p>
        </p:txBody>
      </p:sp>
      <p:sp>
        <p:nvSpPr>
          <p:cNvPr id="49" name="矩形 48"/>
          <p:cNvSpPr/>
          <p:nvPr/>
        </p:nvSpPr>
        <p:spPr>
          <a:xfrm>
            <a:off x="1016000" y="1655424"/>
            <a:ext cx="256976" cy="2569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íşlïḍè"/>
          <p:cNvSpPr txBox="1"/>
          <p:nvPr/>
        </p:nvSpPr>
        <p:spPr>
          <a:xfrm>
            <a:off x="1293757" y="1574362"/>
            <a:ext cx="2081039" cy="419100"/>
          </a:xfrm>
          <a:prstGeom prst="rect">
            <a:avLst/>
          </a:prstGeom>
          <a:noFill/>
        </p:spPr>
        <p:txBody>
          <a:bodyPr wrap="square" lIns="91440" tIns="45720" rIns="91440" bIns="45720" anchor="ctr">
            <a:noAutofit/>
          </a:bodyPr>
          <a:lstStyle/>
          <a:p>
            <a:r>
              <a:rPr lang="zh-CN" altLang="en-US" b="1" dirty="0"/>
              <a:t>协议的</a:t>
            </a:r>
            <a:r>
              <a:rPr lang="zh-CN" altLang="en-US" b="1" dirty="0">
                <a:solidFill>
                  <a:schemeClr val="accent1">
                    <a:lumMod val="75000"/>
                  </a:schemeClr>
                </a:solidFill>
              </a:rPr>
              <a:t>三要素</a:t>
            </a:r>
            <a:endParaRPr lang="en-US" altLang="zh-CN" b="1" dirty="0">
              <a:solidFill>
                <a:schemeClr val="accent1">
                  <a:lumMod val="75000"/>
                </a:schemeClr>
              </a:solidFill>
            </a:endParaRPr>
          </a:p>
        </p:txBody>
      </p:sp>
      <p:sp>
        <p:nvSpPr>
          <p:cNvPr id="51" name="矩形 50"/>
          <p:cNvSpPr/>
          <p:nvPr/>
        </p:nvSpPr>
        <p:spPr>
          <a:xfrm>
            <a:off x="1404951" y="2074524"/>
            <a:ext cx="256976" cy="256976"/>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íşlïḍè"/>
          <p:cNvSpPr txBox="1"/>
          <p:nvPr/>
        </p:nvSpPr>
        <p:spPr>
          <a:xfrm>
            <a:off x="1682709" y="1993462"/>
            <a:ext cx="673992" cy="419100"/>
          </a:xfrm>
          <a:prstGeom prst="rect">
            <a:avLst/>
          </a:prstGeom>
          <a:noFill/>
        </p:spPr>
        <p:txBody>
          <a:bodyPr wrap="square" lIns="91440" tIns="45720" rIns="91440" bIns="45720" anchor="ctr">
            <a:noAutofit/>
          </a:bodyPr>
          <a:lstStyle/>
          <a:p>
            <a:r>
              <a:rPr lang="zh-CN" altLang="en-US" b="1" dirty="0">
                <a:solidFill>
                  <a:schemeClr val="accent1">
                    <a:lumMod val="75000"/>
                  </a:schemeClr>
                </a:solidFill>
              </a:rPr>
              <a:t>语法</a:t>
            </a:r>
            <a:endParaRPr lang="en-US" altLang="zh-CN" b="1" dirty="0">
              <a:solidFill>
                <a:schemeClr val="accent1">
                  <a:lumMod val="75000"/>
                </a:schemeClr>
              </a:solidFill>
            </a:endParaRPr>
          </a:p>
        </p:txBody>
      </p:sp>
      <p:sp>
        <p:nvSpPr>
          <p:cNvPr id="53" name="íşlïḍè"/>
          <p:cNvSpPr txBox="1"/>
          <p:nvPr/>
        </p:nvSpPr>
        <p:spPr>
          <a:xfrm>
            <a:off x="2263992" y="1993462"/>
            <a:ext cx="2505435" cy="419100"/>
          </a:xfrm>
          <a:prstGeom prst="rect">
            <a:avLst/>
          </a:prstGeom>
          <a:noFill/>
        </p:spPr>
        <p:txBody>
          <a:bodyPr wrap="square" lIns="91440" tIns="45720" rIns="91440" bIns="45720" anchor="ctr">
            <a:noAutofit/>
          </a:bodyPr>
          <a:lstStyle/>
          <a:p>
            <a:r>
              <a:rPr lang="zh-CN" altLang="en-US" b="1" dirty="0"/>
              <a:t>定义所交换信息的</a:t>
            </a:r>
            <a:r>
              <a:rPr lang="zh-CN" altLang="en-US" b="1" dirty="0">
                <a:solidFill>
                  <a:schemeClr val="accent1">
                    <a:lumMod val="75000"/>
                  </a:schemeClr>
                </a:solidFill>
              </a:rPr>
              <a:t>格式</a:t>
            </a:r>
            <a:endParaRPr lang="en-US" altLang="zh-CN" b="1" dirty="0">
              <a:solidFill>
                <a:schemeClr val="accent1">
                  <a:lumMod val="75000"/>
                </a:schemeClr>
              </a:solidFill>
            </a:endParaRPr>
          </a:p>
        </p:txBody>
      </p:sp>
      <p:sp>
        <p:nvSpPr>
          <p:cNvPr id="54" name="矩形 53"/>
          <p:cNvSpPr/>
          <p:nvPr/>
        </p:nvSpPr>
        <p:spPr>
          <a:xfrm>
            <a:off x="1404951" y="2493624"/>
            <a:ext cx="256976" cy="256976"/>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íşlïḍè"/>
          <p:cNvSpPr txBox="1"/>
          <p:nvPr/>
        </p:nvSpPr>
        <p:spPr>
          <a:xfrm>
            <a:off x="1682709" y="2412562"/>
            <a:ext cx="673992" cy="419100"/>
          </a:xfrm>
          <a:prstGeom prst="rect">
            <a:avLst/>
          </a:prstGeom>
          <a:noFill/>
        </p:spPr>
        <p:txBody>
          <a:bodyPr wrap="square" lIns="91440" tIns="45720" rIns="91440" bIns="45720" anchor="ctr">
            <a:noAutofit/>
          </a:bodyPr>
          <a:lstStyle/>
          <a:p>
            <a:r>
              <a:rPr lang="zh-CN" altLang="en-US" b="1" dirty="0">
                <a:solidFill>
                  <a:schemeClr val="accent1">
                    <a:lumMod val="75000"/>
                  </a:schemeClr>
                </a:solidFill>
              </a:rPr>
              <a:t>语义</a:t>
            </a:r>
            <a:endParaRPr lang="en-US" altLang="zh-CN" b="1" dirty="0">
              <a:solidFill>
                <a:schemeClr val="accent1">
                  <a:lumMod val="75000"/>
                </a:schemeClr>
              </a:solidFill>
            </a:endParaRPr>
          </a:p>
        </p:txBody>
      </p:sp>
      <p:sp>
        <p:nvSpPr>
          <p:cNvPr id="56" name="íşlïḍè"/>
          <p:cNvSpPr txBox="1"/>
          <p:nvPr/>
        </p:nvSpPr>
        <p:spPr>
          <a:xfrm>
            <a:off x="2263992" y="2412562"/>
            <a:ext cx="3218254" cy="419100"/>
          </a:xfrm>
          <a:prstGeom prst="rect">
            <a:avLst/>
          </a:prstGeom>
          <a:noFill/>
        </p:spPr>
        <p:txBody>
          <a:bodyPr wrap="square" lIns="91440" tIns="45720" rIns="91440" bIns="45720" anchor="ctr">
            <a:noAutofit/>
          </a:bodyPr>
          <a:lstStyle/>
          <a:p>
            <a:r>
              <a:rPr lang="zh-CN" altLang="en-US" b="1" dirty="0"/>
              <a:t>定义通信双方所要完成的</a:t>
            </a:r>
            <a:r>
              <a:rPr lang="zh-CN" altLang="en-US" b="1" dirty="0">
                <a:solidFill>
                  <a:schemeClr val="accent1">
                    <a:lumMod val="75000"/>
                  </a:schemeClr>
                </a:solidFill>
              </a:rPr>
              <a:t>操作</a:t>
            </a:r>
            <a:endParaRPr lang="en-US" altLang="zh-CN" b="1" dirty="0">
              <a:solidFill>
                <a:schemeClr val="accent1">
                  <a:lumMod val="75000"/>
                </a:schemeClr>
              </a:solidFill>
            </a:endParaRPr>
          </a:p>
        </p:txBody>
      </p:sp>
      <p:sp>
        <p:nvSpPr>
          <p:cNvPr id="58" name="矩形 57"/>
          <p:cNvSpPr/>
          <p:nvPr/>
        </p:nvSpPr>
        <p:spPr>
          <a:xfrm>
            <a:off x="1404951" y="2912724"/>
            <a:ext cx="256976" cy="256976"/>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íşlïḍè"/>
          <p:cNvSpPr txBox="1"/>
          <p:nvPr/>
        </p:nvSpPr>
        <p:spPr>
          <a:xfrm>
            <a:off x="1682709" y="2831662"/>
            <a:ext cx="673992" cy="419100"/>
          </a:xfrm>
          <a:prstGeom prst="rect">
            <a:avLst/>
          </a:prstGeom>
          <a:noFill/>
        </p:spPr>
        <p:txBody>
          <a:bodyPr wrap="square" lIns="91440" tIns="45720" rIns="91440" bIns="45720" anchor="ctr">
            <a:noAutofit/>
          </a:bodyPr>
          <a:lstStyle/>
          <a:p>
            <a:r>
              <a:rPr lang="zh-CN" altLang="en-US" b="1" dirty="0">
                <a:solidFill>
                  <a:schemeClr val="accent1">
                    <a:lumMod val="75000"/>
                  </a:schemeClr>
                </a:solidFill>
              </a:rPr>
              <a:t>同步</a:t>
            </a:r>
            <a:endParaRPr lang="en-US" altLang="zh-CN" b="1" dirty="0">
              <a:solidFill>
                <a:schemeClr val="accent1">
                  <a:lumMod val="75000"/>
                </a:schemeClr>
              </a:solidFill>
            </a:endParaRPr>
          </a:p>
        </p:txBody>
      </p:sp>
      <p:grpSp>
        <p:nvGrpSpPr>
          <p:cNvPr id="8" name="组合 7"/>
          <p:cNvGrpSpPr/>
          <p:nvPr/>
        </p:nvGrpSpPr>
        <p:grpSpPr>
          <a:xfrm>
            <a:off x="6188041" y="2331500"/>
            <a:ext cx="5252588" cy="3792811"/>
            <a:chOff x="6188041" y="2331500"/>
            <a:chExt cx="5252588" cy="3792811"/>
          </a:xfrm>
        </p:grpSpPr>
        <p:pic>
          <p:nvPicPr>
            <p:cNvPr id="23" name="图形 2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536815" y="2798725"/>
              <a:ext cx="650437" cy="629109"/>
            </a:xfrm>
            <a:prstGeom prst="rect">
              <a:avLst/>
            </a:prstGeom>
          </p:spPr>
        </p:pic>
        <p:pic>
          <p:nvPicPr>
            <p:cNvPr id="24" name="图形 2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547190" y="2774663"/>
              <a:ext cx="479320" cy="629108"/>
            </a:xfrm>
            <a:prstGeom prst="rect">
              <a:avLst/>
            </a:prstGeom>
          </p:spPr>
        </p:pic>
        <p:cxnSp>
          <p:nvCxnSpPr>
            <p:cNvPr id="25" name="直接箭头连接符 24"/>
            <p:cNvCxnSpPr/>
            <p:nvPr/>
          </p:nvCxnSpPr>
          <p:spPr>
            <a:xfrm>
              <a:off x="6862033" y="3427834"/>
              <a:ext cx="0" cy="266123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íşlïḍè"/>
            <p:cNvSpPr txBox="1"/>
            <p:nvPr/>
          </p:nvSpPr>
          <p:spPr>
            <a:xfrm>
              <a:off x="6525037" y="2331500"/>
              <a:ext cx="673992" cy="419100"/>
            </a:xfrm>
            <a:prstGeom prst="rect">
              <a:avLst/>
            </a:prstGeom>
            <a:noFill/>
          </p:spPr>
          <p:txBody>
            <a:bodyPr wrap="square" lIns="91440" tIns="45720" rIns="91440" bIns="45720" anchor="ctr">
              <a:noAutofit/>
            </a:bodyPr>
            <a:lstStyle/>
            <a:p>
              <a:pPr algn="ctr"/>
              <a:r>
                <a:rPr lang="zh-CN" altLang="en-US" b="1" dirty="0"/>
                <a:t>主机</a:t>
              </a:r>
              <a:endParaRPr lang="en-US" altLang="zh-CN" b="1" dirty="0">
                <a:solidFill>
                  <a:schemeClr val="accent1">
                    <a:lumMod val="75000"/>
                  </a:schemeClr>
                </a:solidFill>
              </a:endParaRPr>
            </a:p>
          </p:txBody>
        </p:sp>
        <p:sp>
          <p:nvSpPr>
            <p:cNvPr id="28" name="íşlïḍè"/>
            <p:cNvSpPr txBox="1"/>
            <p:nvPr/>
          </p:nvSpPr>
          <p:spPr>
            <a:xfrm>
              <a:off x="10098031" y="2331500"/>
              <a:ext cx="1337213" cy="419100"/>
            </a:xfrm>
            <a:prstGeom prst="rect">
              <a:avLst/>
            </a:prstGeom>
            <a:noFill/>
          </p:spPr>
          <p:txBody>
            <a:bodyPr wrap="square" lIns="91440" tIns="45720" rIns="91440" bIns="45720" anchor="ctr">
              <a:noAutofit/>
            </a:bodyPr>
            <a:lstStyle/>
            <a:p>
              <a:pPr algn="ctr"/>
              <a:r>
                <a:rPr lang="en-US" altLang="zh-CN" b="1" dirty="0"/>
                <a:t>Web</a:t>
              </a:r>
              <a:r>
                <a:rPr lang="zh-CN" altLang="en-US" b="1" dirty="0"/>
                <a:t>服务器</a:t>
              </a:r>
              <a:endParaRPr lang="en-US" altLang="zh-CN" b="1" dirty="0">
                <a:solidFill>
                  <a:schemeClr val="accent1">
                    <a:lumMod val="75000"/>
                  </a:schemeClr>
                </a:solidFill>
              </a:endParaRPr>
            </a:p>
          </p:txBody>
        </p:sp>
        <p:sp>
          <p:nvSpPr>
            <p:cNvPr id="29" name="íşlïḍè"/>
            <p:cNvSpPr txBox="1"/>
            <p:nvPr/>
          </p:nvSpPr>
          <p:spPr>
            <a:xfrm>
              <a:off x="6188041" y="5705211"/>
              <a:ext cx="673992" cy="419100"/>
            </a:xfrm>
            <a:prstGeom prst="rect">
              <a:avLst/>
            </a:prstGeom>
            <a:noFill/>
          </p:spPr>
          <p:txBody>
            <a:bodyPr wrap="square" lIns="91440" tIns="45720" rIns="91440" bIns="45720" anchor="ctr">
              <a:noAutofit/>
            </a:bodyPr>
            <a:lstStyle/>
            <a:p>
              <a:pPr algn="ctr"/>
              <a:r>
                <a:rPr lang="zh-CN" altLang="en-US" b="1" dirty="0"/>
                <a:t>时间</a:t>
              </a:r>
              <a:endParaRPr lang="en-US" altLang="zh-CN" b="1" dirty="0">
                <a:solidFill>
                  <a:schemeClr val="accent1">
                    <a:lumMod val="75000"/>
                  </a:schemeClr>
                </a:solidFill>
              </a:endParaRPr>
            </a:p>
          </p:txBody>
        </p:sp>
        <p:sp>
          <p:nvSpPr>
            <p:cNvPr id="30" name="íşlïḍè"/>
            <p:cNvSpPr txBox="1"/>
            <p:nvPr/>
          </p:nvSpPr>
          <p:spPr>
            <a:xfrm>
              <a:off x="10766637" y="5705211"/>
              <a:ext cx="673992" cy="419100"/>
            </a:xfrm>
            <a:prstGeom prst="rect">
              <a:avLst/>
            </a:prstGeom>
            <a:noFill/>
          </p:spPr>
          <p:txBody>
            <a:bodyPr wrap="square" lIns="91440" tIns="45720" rIns="91440" bIns="45720" anchor="ctr">
              <a:noAutofit/>
            </a:bodyPr>
            <a:lstStyle/>
            <a:p>
              <a:pPr algn="ctr"/>
              <a:r>
                <a:rPr lang="zh-CN" altLang="en-US" b="1" dirty="0"/>
                <a:t>时间</a:t>
              </a:r>
              <a:endParaRPr lang="en-US" altLang="zh-CN" b="1" dirty="0">
                <a:solidFill>
                  <a:schemeClr val="accent1">
                    <a:lumMod val="75000"/>
                  </a:schemeClr>
                </a:solidFill>
              </a:endParaRPr>
            </a:p>
          </p:txBody>
        </p:sp>
        <p:cxnSp>
          <p:nvCxnSpPr>
            <p:cNvPr id="33" name="直接箭头连接符 32"/>
            <p:cNvCxnSpPr/>
            <p:nvPr/>
          </p:nvCxnSpPr>
          <p:spPr>
            <a:xfrm>
              <a:off x="10725073" y="3427834"/>
              <a:ext cx="0" cy="266123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9" name="标注: 右箭头 8"/>
          <p:cNvSpPr/>
          <p:nvPr/>
        </p:nvSpPr>
        <p:spPr>
          <a:xfrm>
            <a:off x="6933532" y="3777067"/>
            <a:ext cx="2459243" cy="419100"/>
          </a:xfrm>
          <a:prstGeom prst="rightArrowCallout">
            <a:avLst>
              <a:gd name="adj1" fmla="val 25000"/>
              <a:gd name="adj2" fmla="val 25000"/>
              <a:gd name="adj3" fmla="val 25000"/>
              <a:gd name="adj4" fmla="val 89718"/>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HTTP</a:t>
            </a:r>
            <a:r>
              <a:rPr lang="zh-CN" altLang="en-US" b="1" dirty="0"/>
              <a:t>的</a:t>
            </a:r>
            <a:r>
              <a:rPr lang="en-US" altLang="zh-CN" b="1" dirty="0"/>
              <a:t>GET</a:t>
            </a:r>
            <a:r>
              <a:rPr lang="zh-CN" altLang="en-US" b="1" dirty="0"/>
              <a:t>请求报文</a:t>
            </a:r>
            <a:endParaRPr lang="zh-CN" altLang="en-US" b="1" dirty="0"/>
          </a:p>
        </p:txBody>
      </p:sp>
      <p:sp>
        <p:nvSpPr>
          <p:cNvPr id="14" name="标注: 左箭头 13"/>
          <p:cNvSpPr/>
          <p:nvPr/>
        </p:nvSpPr>
        <p:spPr>
          <a:xfrm>
            <a:off x="8172589" y="4743755"/>
            <a:ext cx="2480986" cy="419100"/>
          </a:xfrm>
          <a:prstGeom prst="leftArrowCallout">
            <a:avLst>
              <a:gd name="adj1" fmla="val 25000"/>
              <a:gd name="adj2" fmla="val 25000"/>
              <a:gd name="adj3" fmla="val 25000"/>
              <a:gd name="adj4" fmla="val 86756"/>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HTTP</a:t>
            </a:r>
            <a:r>
              <a:rPr lang="zh-CN" altLang="en-US" b="1" dirty="0"/>
              <a:t>的响应报文</a:t>
            </a:r>
            <a:endParaRPr lang="zh-CN" altLang="en-US" b="1" dirty="0"/>
          </a:p>
        </p:txBody>
      </p:sp>
      <p:sp>
        <p:nvSpPr>
          <p:cNvPr id="37" name="íşlïḍè"/>
          <p:cNvSpPr txBox="1"/>
          <p:nvPr/>
        </p:nvSpPr>
        <p:spPr>
          <a:xfrm>
            <a:off x="2263992" y="2831662"/>
            <a:ext cx="3218254" cy="419100"/>
          </a:xfrm>
          <a:prstGeom prst="rect">
            <a:avLst/>
          </a:prstGeom>
          <a:noFill/>
        </p:spPr>
        <p:txBody>
          <a:bodyPr wrap="square" lIns="91440" tIns="45720" rIns="91440" bIns="45720" anchor="ctr">
            <a:noAutofit/>
          </a:bodyPr>
          <a:lstStyle/>
          <a:p>
            <a:r>
              <a:rPr lang="zh-CN" altLang="en-US" b="1" dirty="0"/>
              <a:t>定义通信双方的</a:t>
            </a:r>
            <a:r>
              <a:rPr lang="zh-CN" altLang="en-US" b="1" dirty="0">
                <a:solidFill>
                  <a:schemeClr val="accent1">
                    <a:lumMod val="75000"/>
                  </a:schemeClr>
                </a:solidFill>
              </a:rPr>
              <a:t>时序关系</a:t>
            </a:r>
            <a:endParaRPr lang="en-US" altLang="zh-CN" b="1" dirty="0">
              <a:solidFill>
                <a:schemeClr val="accent1">
                  <a:lumMod val="75000"/>
                </a:schemeClr>
              </a:solidFill>
            </a:endParaRPr>
          </a:p>
        </p:txBody>
      </p:sp>
    </p:spTree>
    <p:custDataLst>
      <p:tags r:id="rId4"/>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grpId="0" nodeType="afterEffect">
                                  <p:stCondLst>
                                    <p:cond delay="0"/>
                                  </p:stCondLst>
                                  <p:iterate type="lt">
                                    <p:tmPct val="10000"/>
                                  </p:iterate>
                                  <p:childTnLst>
                                    <p:animRot by="21600000">
                                      <p:cBhvr>
                                        <p:cTn id="6" dur="500" fill="hold"/>
                                        <p:tgtEl>
                                          <p:spTgt spid="55">
                                            <p:txEl>
                                              <p:pRg st="0" end="0"/>
                                            </p:txEl>
                                          </p:spTgt>
                                        </p:tgtEl>
                                        <p:attrNameLst>
                                          <p:attrName>r</p:attrName>
                                        </p:attrNameLst>
                                      </p:cBhvr>
                                    </p:animRot>
                                  </p:childTnLst>
                                </p:cTn>
                              </p:par>
                            </p:childTnLst>
                          </p:cTn>
                        </p:par>
                        <p:par>
                          <p:cTn id="7" fill="hold">
                            <p:stCondLst>
                              <p:cond delay="550"/>
                            </p:stCondLst>
                            <p:childTnLst>
                              <p:par>
                                <p:cTn id="8" presetID="1" presetClass="entr" presetSubtype="0" fill="hold" grpId="0" nodeType="afterEffect">
                                  <p:stCondLst>
                                    <p:cond delay="0"/>
                                  </p:stCondLst>
                                  <p:iterate type="lt">
                                    <p:tmAbs val="100"/>
                                  </p:iterate>
                                  <p:childTnLst>
                                    <p:set>
                                      <p:cBhvr>
                                        <p:cTn id="9" dur="1" fill="hold">
                                          <p:stCondLst>
                                            <p:cond delay="0"/>
                                          </p:stCondLst>
                                        </p:cTn>
                                        <p:tgtEl>
                                          <p:spTgt spid="56"/>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30" presetClass="entr" presetSubtype="0"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800" decel="100000"/>
                                        <p:tgtEl>
                                          <p:spTgt spid="8"/>
                                        </p:tgtEl>
                                      </p:cBhvr>
                                    </p:animEffect>
                                    <p:anim calcmode="lin" valueType="num">
                                      <p:cBhvr>
                                        <p:cTn id="15" dur="800" decel="100000" fill="hold"/>
                                        <p:tgtEl>
                                          <p:spTgt spid="8"/>
                                        </p:tgtEl>
                                        <p:attrNameLst>
                                          <p:attrName>style.rotation</p:attrName>
                                        </p:attrNameLst>
                                      </p:cBhvr>
                                      <p:tavLst>
                                        <p:tav tm="0">
                                          <p:val>
                                            <p:fltVal val="-90"/>
                                          </p:val>
                                        </p:tav>
                                        <p:tav tm="100000">
                                          <p:val>
                                            <p:fltVal val="0"/>
                                          </p:val>
                                        </p:tav>
                                      </p:tavLst>
                                    </p:anim>
                                    <p:anim calcmode="lin" valueType="num">
                                      <p:cBhvr>
                                        <p:cTn id="16" dur="800" decel="100000" fill="hold"/>
                                        <p:tgtEl>
                                          <p:spTgt spid="8"/>
                                        </p:tgtEl>
                                        <p:attrNameLst>
                                          <p:attrName>ppt_x</p:attrName>
                                        </p:attrNameLst>
                                      </p:cBhvr>
                                      <p:tavLst>
                                        <p:tav tm="0">
                                          <p:val>
                                            <p:strVal val="#ppt_x+0.4"/>
                                          </p:val>
                                        </p:tav>
                                        <p:tav tm="100000">
                                          <p:val>
                                            <p:strVal val="#ppt_x-0.05"/>
                                          </p:val>
                                        </p:tav>
                                      </p:tavLst>
                                    </p:anim>
                                    <p:anim calcmode="lin" valueType="num">
                                      <p:cBhvr>
                                        <p:cTn id="17" dur="800" decel="100000" fill="hold"/>
                                        <p:tgtEl>
                                          <p:spTgt spid="8"/>
                                        </p:tgtEl>
                                        <p:attrNameLst>
                                          <p:attrName>ppt_y</p:attrName>
                                        </p:attrNameLst>
                                      </p:cBhvr>
                                      <p:tavLst>
                                        <p:tav tm="0">
                                          <p:val>
                                            <p:strVal val="#ppt_y-0.4"/>
                                          </p:val>
                                        </p:tav>
                                        <p:tav tm="100000">
                                          <p:val>
                                            <p:strVal val="#ppt_y+0.1"/>
                                          </p:val>
                                        </p:tav>
                                      </p:tavLst>
                                    </p:anim>
                                    <p:anim calcmode="lin" valueType="num">
                                      <p:cBhvr>
                                        <p:cTn id="18" dur="200" accel="100000" fill="hold">
                                          <p:stCondLst>
                                            <p:cond delay="800"/>
                                          </p:stCondLst>
                                        </p:cTn>
                                        <p:tgtEl>
                                          <p:spTgt spid="8"/>
                                        </p:tgtEl>
                                        <p:attrNameLst>
                                          <p:attrName>ppt_x</p:attrName>
                                        </p:attrNameLst>
                                      </p:cBhvr>
                                      <p:tavLst>
                                        <p:tav tm="0">
                                          <p:val>
                                            <p:strVal val="#ppt_x-0.05"/>
                                          </p:val>
                                        </p:tav>
                                        <p:tav tm="100000">
                                          <p:val>
                                            <p:strVal val="#ppt_x"/>
                                          </p:val>
                                        </p:tav>
                                      </p:tavLst>
                                    </p:anim>
                                    <p:anim calcmode="lin" valueType="num">
                                      <p:cBhvr>
                                        <p:cTn id="19" dur="200" accel="100000" fill="hold">
                                          <p:stCondLst>
                                            <p:cond delay="800"/>
                                          </p:stCondLst>
                                        </p:cTn>
                                        <p:tgtEl>
                                          <p:spTgt spid="8"/>
                                        </p:tgtEl>
                                        <p:attrNameLst>
                                          <p:attrName>ppt_y</p:attrName>
                                        </p:attrNameLst>
                                      </p:cBhvr>
                                      <p:tavLst>
                                        <p:tav tm="0">
                                          <p:val>
                                            <p:strVal val="#ppt_y+0.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wipe(left)">
                                      <p:cBhvr>
                                        <p:cTn id="24" dur="500"/>
                                        <p:tgtEl>
                                          <p:spTgt spid="9"/>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2" fill="hold" grpId="0" nodeType="click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wipe(right)">
                                      <p:cBhvr>
                                        <p:cTn id="29" dur="500"/>
                                        <p:tgtEl>
                                          <p:spTgt spid="14"/>
                                        </p:tgtEl>
                                      </p:cBhvr>
                                    </p:animEffect>
                                  </p:childTnLst>
                                </p:cTn>
                              </p:par>
                            </p:childTnLst>
                          </p:cTn>
                        </p:par>
                      </p:childTnLst>
                    </p:cTn>
                  </p:par>
                  <p:par>
                    <p:cTn id="30" fill="hold">
                      <p:stCondLst>
                        <p:cond delay="indefinite"/>
                      </p:stCondLst>
                      <p:childTnLst>
                        <p:par>
                          <p:cTn id="31" fill="hold">
                            <p:stCondLst>
                              <p:cond delay="0"/>
                            </p:stCondLst>
                            <p:childTnLst>
                              <p:par>
                                <p:cTn id="32" presetID="8" presetClass="emph" presetSubtype="0" fill="hold" grpId="0" nodeType="clickEffect">
                                  <p:stCondLst>
                                    <p:cond delay="0"/>
                                  </p:stCondLst>
                                  <p:iterate type="lt">
                                    <p:tmPct val="10000"/>
                                  </p:iterate>
                                  <p:childTnLst>
                                    <p:animRot by="21600000">
                                      <p:cBhvr>
                                        <p:cTn id="33" dur="500" fill="hold"/>
                                        <p:tgtEl>
                                          <p:spTgt spid="59">
                                            <p:txEl>
                                              <p:pRg st="0" end="0"/>
                                            </p:txEl>
                                          </p:spTgt>
                                        </p:tgtEl>
                                        <p:attrNameLst>
                                          <p:attrName>r</p:attrName>
                                        </p:attrNameLst>
                                      </p:cBhvr>
                                    </p:animRot>
                                  </p:childTnLst>
                                </p:cTn>
                              </p:par>
                            </p:childTnLst>
                          </p:cTn>
                        </p:par>
                        <p:par>
                          <p:cTn id="34" fill="hold">
                            <p:stCondLst>
                              <p:cond delay="550"/>
                            </p:stCondLst>
                            <p:childTnLst>
                              <p:par>
                                <p:cTn id="35" presetID="1" presetClass="entr" presetSubtype="0" fill="hold" grpId="0" nodeType="afterEffect">
                                  <p:stCondLst>
                                    <p:cond delay="0"/>
                                  </p:stCondLst>
                                  <p:iterate type="lt">
                                    <p:tmAbs val="100"/>
                                  </p:iterate>
                                  <p:childTnLst>
                                    <p:set>
                                      <p:cBhvr>
                                        <p:cTn id="36"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build="allAtOnce"/>
      <p:bldP spid="56" grpId="0"/>
      <p:bldP spid="59" grpId="0" build="allAtOnce"/>
      <p:bldP spid="9" grpId="0" bldLvl="0" animBg="1"/>
      <p:bldP spid="14" grpId="0" bldLvl="0" animBg="1"/>
      <p:bldP spid="37"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04800" y="749300"/>
            <a:ext cx="6263464" cy="400110"/>
            <a:chOff x="424117" y="898245"/>
            <a:chExt cx="6263464" cy="400110"/>
          </a:xfrm>
        </p:grpSpPr>
        <p:sp>
          <p:nvSpPr>
            <p:cNvPr id="2" name="平行四边形 1"/>
            <p:cNvSpPr/>
            <p:nvPr/>
          </p:nvSpPr>
          <p:spPr>
            <a:xfrm>
              <a:off x="424117" y="898245"/>
              <a:ext cx="711200"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04</a:t>
              </a:r>
              <a:endParaRPr lang="zh-CN" altLang="en-US" sz="2200" dirty="0">
                <a:latin typeface="Impact" panose="020B0806030902050204" pitchFamily="34" charset="0"/>
              </a:endParaRPr>
            </a:p>
          </p:txBody>
        </p:sp>
        <p:sp>
          <p:nvSpPr>
            <p:cNvPr id="3" name="文本框 2"/>
            <p:cNvSpPr txBox="1"/>
            <p:nvPr/>
          </p:nvSpPr>
          <p:spPr>
            <a:xfrm>
              <a:off x="1123543" y="898245"/>
              <a:ext cx="5564038" cy="400110"/>
            </a:xfrm>
            <a:prstGeom prst="rect">
              <a:avLst/>
            </a:prstGeom>
            <a:noFill/>
          </p:spPr>
          <p:txBody>
            <a:bodyPr wrap="square" rtlCol="0">
              <a:spAutoFit/>
            </a:bodyPr>
            <a:lstStyle/>
            <a:p>
              <a:r>
                <a:rPr lang="zh-CN" altLang="en-US" sz="2000" b="1" dirty="0"/>
                <a:t>计算机网络体系结构中的专用术语</a:t>
              </a:r>
              <a:endParaRPr lang="zh-CN" altLang="en-US" sz="2000" b="1" dirty="0"/>
            </a:p>
          </p:txBody>
        </p:sp>
      </p:grpSp>
      <p:sp>
        <p:nvSpPr>
          <p:cNvPr id="5" name="矩形: 圆角 4"/>
          <p:cNvSpPr/>
          <p:nvPr/>
        </p:nvSpPr>
        <p:spPr>
          <a:xfrm>
            <a:off x="5257014" y="727692"/>
            <a:ext cx="1696825" cy="408698"/>
          </a:xfrm>
          <a:prstGeom prst="roundRect">
            <a:avLst>
              <a:gd name="adj" fmla="val 0"/>
            </a:avLst>
          </a:prstGeom>
          <a:solidFill>
            <a:schemeClr val="tx2">
              <a:lumMod val="20000"/>
              <a:lumOff val="8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t>实体</a:t>
            </a:r>
            <a:endParaRPr lang="zh-CN" altLang="en-US" sz="2000" b="1" dirty="0"/>
          </a:p>
        </p:txBody>
      </p:sp>
      <p:sp>
        <p:nvSpPr>
          <p:cNvPr id="10" name="矩形: 圆角 9"/>
          <p:cNvSpPr/>
          <p:nvPr/>
        </p:nvSpPr>
        <p:spPr>
          <a:xfrm>
            <a:off x="7345920" y="727692"/>
            <a:ext cx="1696825" cy="408698"/>
          </a:xfrm>
          <a:prstGeom prst="roundRect">
            <a:avLst>
              <a:gd name="adj" fmla="val 0"/>
            </a:avLst>
          </a:prstGeom>
          <a:solidFill>
            <a:schemeClr val="bg2">
              <a:lumMod val="9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t>协议</a:t>
            </a:r>
            <a:endParaRPr lang="zh-CN" altLang="en-US" sz="2000" b="1" dirty="0"/>
          </a:p>
        </p:txBody>
      </p:sp>
      <p:sp>
        <p:nvSpPr>
          <p:cNvPr id="11" name="矩形: 圆角 10"/>
          <p:cNvSpPr/>
          <p:nvPr/>
        </p:nvSpPr>
        <p:spPr>
          <a:xfrm>
            <a:off x="9434826" y="727692"/>
            <a:ext cx="1696825" cy="408698"/>
          </a:xfrm>
          <a:prstGeom prst="roundRect">
            <a:avLst>
              <a:gd name="adj" fmla="val 0"/>
            </a:avLst>
          </a:prstGeom>
          <a:solidFill>
            <a:schemeClr val="bg2">
              <a:lumMod val="9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t>服务</a:t>
            </a:r>
            <a:endParaRPr lang="zh-CN" altLang="en-US" sz="2000" b="1" dirty="0"/>
          </a:p>
        </p:txBody>
      </p:sp>
      <p:sp>
        <p:nvSpPr>
          <p:cNvPr id="12" name="矩形 11"/>
          <p:cNvSpPr/>
          <p:nvPr/>
        </p:nvSpPr>
        <p:spPr>
          <a:xfrm>
            <a:off x="1016000" y="1297642"/>
            <a:ext cx="256976" cy="2569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íşlïḍè"/>
          <p:cNvSpPr txBox="1"/>
          <p:nvPr/>
        </p:nvSpPr>
        <p:spPr>
          <a:xfrm>
            <a:off x="1293758" y="1216580"/>
            <a:ext cx="4880799" cy="419100"/>
          </a:xfrm>
          <a:prstGeom prst="rect">
            <a:avLst/>
          </a:prstGeom>
          <a:noFill/>
        </p:spPr>
        <p:txBody>
          <a:bodyPr wrap="square" lIns="91440" tIns="45720" rIns="91440" bIns="45720" anchor="ctr">
            <a:noAutofit/>
          </a:bodyPr>
          <a:lstStyle/>
          <a:p>
            <a:r>
              <a:rPr lang="zh-CN" altLang="en-US" b="1" dirty="0"/>
              <a:t>协议是“</a:t>
            </a:r>
            <a:r>
              <a:rPr lang="zh-CN" altLang="en-US" b="1" dirty="0">
                <a:solidFill>
                  <a:schemeClr val="accent1">
                    <a:lumMod val="75000"/>
                  </a:schemeClr>
                </a:solidFill>
              </a:rPr>
              <a:t>水平</a:t>
            </a:r>
            <a:r>
              <a:rPr lang="zh-CN" altLang="en-US" b="1" dirty="0"/>
              <a:t>”的，而服务是“</a:t>
            </a:r>
            <a:r>
              <a:rPr lang="zh-CN" altLang="en-US" b="1" dirty="0">
                <a:solidFill>
                  <a:schemeClr val="accent1">
                    <a:lumMod val="75000"/>
                  </a:schemeClr>
                </a:solidFill>
              </a:rPr>
              <a:t>垂直</a:t>
            </a:r>
            <a:r>
              <a:rPr lang="zh-CN" altLang="en-US" b="1" dirty="0"/>
              <a:t>”的。</a:t>
            </a:r>
            <a:endParaRPr lang="en-US" altLang="zh-CN" b="1" dirty="0"/>
          </a:p>
        </p:txBody>
      </p:sp>
      <p:sp>
        <p:nvSpPr>
          <p:cNvPr id="14" name="矩形 13"/>
          <p:cNvSpPr/>
          <p:nvPr/>
        </p:nvSpPr>
        <p:spPr>
          <a:xfrm>
            <a:off x="1016000" y="1701078"/>
            <a:ext cx="256976" cy="2569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íşlïḍè"/>
          <p:cNvSpPr txBox="1"/>
          <p:nvPr/>
        </p:nvSpPr>
        <p:spPr>
          <a:xfrm>
            <a:off x="1293758" y="1620016"/>
            <a:ext cx="10898242" cy="419100"/>
          </a:xfrm>
          <a:prstGeom prst="rect">
            <a:avLst/>
          </a:prstGeom>
          <a:noFill/>
        </p:spPr>
        <p:txBody>
          <a:bodyPr wrap="square" lIns="91440" tIns="45720" rIns="91440" bIns="45720" anchor="ctr">
            <a:noAutofit/>
          </a:bodyPr>
          <a:lstStyle/>
          <a:p>
            <a:r>
              <a:rPr lang="zh-CN" altLang="en-US" b="1" dirty="0"/>
              <a:t>实体看得见下层提供的服务，但并不知道实现该服务的具体协议。下层的协议对上层的实体是“</a:t>
            </a:r>
            <a:r>
              <a:rPr lang="zh-CN" altLang="en-US" b="1" dirty="0">
                <a:solidFill>
                  <a:schemeClr val="accent1">
                    <a:lumMod val="75000"/>
                  </a:schemeClr>
                </a:solidFill>
              </a:rPr>
              <a:t>透明</a:t>
            </a:r>
            <a:r>
              <a:rPr lang="zh-CN" altLang="en-US" b="1" dirty="0"/>
              <a:t>”的。</a:t>
            </a:r>
            <a:endParaRPr lang="en-US" altLang="zh-CN" b="1" dirty="0"/>
          </a:p>
        </p:txBody>
      </p:sp>
      <p:grpSp>
        <p:nvGrpSpPr>
          <p:cNvPr id="44" name="组合 43"/>
          <p:cNvGrpSpPr/>
          <p:nvPr/>
        </p:nvGrpSpPr>
        <p:grpSpPr>
          <a:xfrm>
            <a:off x="1272976" y="2140795"/>
            <a:ext cx="9646048" cy="4062250"/>
            <a:chOff x="1272976" y="2140795"/>
            <a:chExt cx="9646048" cy="4062250"/>
          </a:xfrm>
        </p:grpSpPr>
        <p:grpSp>
          <p:nvGrpSpPr>
            <p:cNvPr id="9" name="组合 8"/>
            <p:cNvGrpSpPr/>
            <p:nvPr/>
          </p:nvGrpSpPr>
          <p:grpSpPr>
            <a:xfrm>
              <a:off x="1272976" y="2140795"/>
              <a:ext cx="9646048" cy="4062250"/>
              <a:chOff x="1272976" y="2140795"/>
              <a:chExt cx="9646048" cy="4062250"/>
            </a:xfrm>
          </p:grpSpPr>
          <p:grpSp>
            <p:nvGrpSpPr>
              <p:cNvPr id="6" name="组合 5"/>
              <p:cNvGrpSpPr/>
              <p:nvPr/>
            </p:nvGrpSpPr>
            <p:grpSpPr>
              <a:xfrm>
                <a:off x="1272976" y="2140795"/>
                <a:ext cx="1615697" cy="4062250"/>
                <a:chOff x="1272976" y="2208576"/>
                <a:chExt cx="1615697" cy="4062250"/>
              </a:xfrm>
            </p:grpSpPr>
            <p:sp>
              <p:nvSpPr>
                <p:cNvPr id="16" name="矩形 15"/>
                <p:cNvSpPr/>
                <p:nvPr/>
              </p:nvSpPr>
              <p:spPr>
                <a:xfrm>
                  <a:off x="1272976" y="5458376"/>
                  <a:ext cx="1615697" cy="812450"/>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b="1" dirty="0"/>
                    <a:t>物</a:t>
                  </a:r>
                  <a:endParaRPr lang="en-US" altLang="zh-CN" sz="1600" b="1" dirty="0"/>
                </a:p>
                <a:p>
                  <a:r>
                    <a:rPr lang="zh-CN" altLang="en-US" sz="1600" b="1" dirty="0"/>
                    <a:t>理</a:t>
                  </a:r>
                  <a:endParaRPr lang="en-US" altLang="zh-CN" sz="1600" b="1" dirty="0"/>
                </a:p>
                <a:p>
                  <a:r>
                    <a:rPr lang="zh-CN" altLang="en-US" sz="1600" b="1" dirty="0"/>
                    <a:t>层</a:t>
                  </a:r>
                  <a:endParaRPr lang="zh-CN" altLang="en-US" sz="1600" b="1" dirty="0"/>
                </a:p>
              </p:txBody>
            </p:sp>
            <p:sp>
              <p:nvSpPr>
                <p:cNvPr id="21" name="矩形 20"/>
                <p:cNvSpPr/>
                <p:nvPr/>
              </p:nvSpPr>
              <p:spPr>
                <a:xfrm>
                  <a:off x="1272976" y="4645926"/>
                  <a:ext cx="1615697" cy="812450"/>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b="1" dirty="0"/>
                    <a:t>链</a:t>
                  </a:r>
                  <a:endParaRPr lang="en-US" altLang="zh-CN" sz="1600" b="1" dirty="0"/>
                </a:p>
                <a:p>
                  <a:r>
                    <a:rPr lang="zh-CN" altLang="en-US" sz="1600" b="1" dirty="0"/>
                    <a:t>路</a:t>
                  </a:r>
                  <a:endParaRPr lang="en-US" altLang="zh-CN" sz="1600" b="1" dirty="0"/>
                </a:p>
                <a:p>
                  <a:r>
                    <a:rPr lang="zh-CN" altLang="en-US" sz="1600" b="1" dirty="0"/>
                    <a:t>层</a:t>
                  </a:r>
                  <a:endParaRPr lang="zh-CN" altLang="en-US" sz="1600" b="1" dirty="0"/>
                </a:p>
              </p:txBody>
            </p:sp>
            <p:sp>
              <p:nvSpPr>
                <p:cNvPr id="22" name="矩形 21"/>
                <p:cNvSpPr/>
                <p:nvPr/>
              </p:nvSpPr>
              <p:spPr>
                <a:xfrm>
                  <a:off x="1272976" y="3833476"/>
                  <a:ext cx="1615697" cy="812450"/>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b="1" dirty="0"/>
                    <a:t>网</a:t>
                  </a:r>
                  <a:endParaRPr lang="en-US" altLang="zh-CN" sz="1600" b="1" dirty="0"/>
                </a:p>
                <a:p>
                  <a:r>
                    <a:rPr lang="zh-CN" altLang="en-US" sz="1600" b="1" dirty="0"/>
                    <a:t>络</a:t>
                  </a:r>
                  <a:endParaRPr lang="en-US" altLang="zh-CN" sz="1600" b="1" dirty="0"/>
                </a:p>
                <a:p>
                  <a:r>
                    <a:rPr lang="zh-CN" altLang="en-US" sz="1600" b="1" dirty="0"/>
                    <a:t>层</a:t>
                  </a:r>
                  <a:endParaRPr lang="zh-CN" altLang="en-US" sz="1600" b="1" dirty="0"/>
                </a:p>
              </p:txBody>
            </p:sp>
            <p:sp>
              <p:nvSpPr>
                <p:cNvPr id="23" name="矩形 22"/>
                <p:cNvSpPr/>
                <p:nvPr/>
              </p:nvSpPr>
              <p:spPr>
                <a:xfrm>
                  <a:off x="1272976" y="3021026"/>
                  <a:ext cx="1615697" cy="812450"/>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b="1" dirty="0"/>
                    <a:t>运</a:t>
                  </a:r>
                  <a:endParaRPr lang="en-US" altLang="zh-CN" sz="1600" b="1" dirty="0"/>
                </a:p>
                <a:p>
                  <a:r>
                    <a:rPr lang="zh-CN" altLang="en-US" sz="1600" b="1" dirty="0"/>
                    <a:t>输</a:t>
                  </a:r>
                  <a:endParaRPr lang="en-US" altLang="zh-CN" sz="1600" b="1" dirty="0"/>
                </a:p>
                <a:p>
                  <a:r>
                    <a:rPr lang="zh-CN" altLang="en-US" sz="1600" b="1" dirty="0"/>
                    <a:t>层</a:t>
                  </a:r>
                  <a:endParaRPr lang="zh-CN" altLang="en-US" sz="1600" b="1" dirty="0"/>
                </a:p>
              </p:txBody>
            </p:sp>
            <p:sp>
              <p:nvSpPr>
                <p:cNvPr id="27" name="矩形 26"/>
                <p:cNvSpPr/>
                <p:nvPr/>
              </p:nvSpPr>
              <p:spPr>
                <a:xfrm>
                  <a:off x="1272976" y="2208576"/>
                  <a:ext cx="1615697" cy="812450"/>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b="1" dirty="0"/>
                    <a:t>应</a:t>
                  </a:r>
                  <a:endParaRPr lang="en-US" altLang="zh-CN" sz="1600" b="1" dirty="0"/>
                </a:p>
                <a:p>
                  <a:r>
                    <a:rPr lang="zh-CN" altLang="en-US" sz="1600" b="1" dirty="0"/>
                    <a:t>用</a:t>
                  </a:r>
                  <a:endParaRPr lang="en-US" altLang="zh-CN" sz="1600" b="1" dirty="0"/>
                </a:p>
                <a:p>
                  <a:r>
                    <a:rPr lang="zh-CN" altLang="en-US" sz="1600" b="1" dirty="0"/>
                    <a:t>层</a:t>
                  </a:r>
                  <a:endParaRPr lang="zh-CN" altLang="en-US" sz="1600" b="1" dirty="0"/>
                </a:p>
              </p:txBody>
            </p:sp>
          </p:grpSp>
          <p:grpSp>
            <p:nvGrpSpPr>
              <p:cNvPr id="28" name="组合 27"/>
              <p:cNvGrpSpPr/>
              <p:nvPr/>
            </p:nvGrpSpPr>
            <p:grpSpPr>
              <a:xfrm>
                <a:off x="9303327" y="2140795"/>
                <a:ext cx="1615697" cy="4062250"/>
                <a:chOff x="1272976" y="2208576"/>
                <a:chExt cx="1615697" cy="4062250"/>
              </a:xfrm>
            </p:grpSpPr>
            <p:sp>
              <p:nvSpPr>
                <p:cNvPr id="29" name="矩形 28"/>
                <p:cNvSpPr/>
                <p:nvPr/>
              </p:nvSpPr>
              <p:spPr>
                <a:xfrm>
                  <a:off x="1272976" y="5458376"/>
                  <a:ext cx="1615697" cy="812450"/>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zh-CN" altLang="en-US" sz="1600" b="1" dirty="0"/>
                    <a:t>物</a:t>
                  </a:r>
                  <a:endParaRPr lang="en-US" altLang="zh-CN" sz="1600" b="1" dirty="0"/>
                </a:p>
                <a:p>
                  <a:pPr algn="r"/>
                  <a:r>
                    <a:rPr lang="zh-CN" altLang="en-US" sz="1600" b="1" dirty="0"/>
                    <a:t>理</a:t>
                  </a:r>
                  <a:endParaRPr lang="en-US" altLang="zh-CN" sz="1600" b="1" dirty="0"/>
                </a:p>
                <a:p>
                  <a:pPr algn="r"/>
                  <a:r>
                    <a:rPr lang="zh-CN" altLang="en-US" sz="1600" b="1" dirty="0"/>
                    <a:t>层</a:t>
                  </a:r>
                  <a:endParaRPr lang="zh-CN" altLang="en-US" sz="1600" b="1" dirty="0"/>
                </a:p>
              </p:txBody>
            </p:sp>
            <p:sp>
              <p:nvSpPr>
                <p:cNvPr id="30" name="矩形 29"/>
                <p:cNvSpPr/>
                <p:nvPr/>
              </p:nvSpPr>
              <p:spPr>
                <a:xfrm>
                  <a:off x="1272976" y="4645926"/>
                  <a:ext cx="1615697" cy="812450"/>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zh-CN" altLang="en-US" sz="1600" b="1" dirty="0"/>
                    <a:t>链</a:t>
                  </a:r>
                  <a:endParaRPr lang="en-US" altLang="zh-CN" sz="1600" b="1" dirty="0"/>
                </a:p>
                <a:p>
                  <a:pPr algn="r"/>
                  <a:r>
                    <a:rPr lang="zh-CN" altLang="en-US" sz="1600" b="1" dirty="0"/>
                    <a:t>路</a:t>
                  </a:r>
                  <a:endParaRPr lang="en-US" altLang="zh-CN" sz="1600" b="1" dirty="0"/>
                </a:p>
                <a:p>
                  <a:pPr algn="r"/>
                  <a:r>
                    <a:rPr lang="zh-CN" altLang="en-US" sz="1600" b="1" dirty="0"/>
                    <a:t>层</a:t>
                  </a:r>
                  <a:endParaRPr lang="zh-CN" altLang="en-US" sz="1600" b="1" dirty="0"/>
                </a:p>
              </p:txBody>
            </p:sp>
            <p:sp>
              <p:nvSpPr>
                <p:cNvPr id="31" name="矩形 30"/>
                <p:cNvSpPr/>
                <p:nvPr/>
              </p:nvSpPr>
              <p:spPr>
                <a:xfrm>
                  <a:off x="1272976" y="3833476"/>
                  <a:ext cx="1615697" cy="812450"/>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zh-CN" altLang="en-US" sz="1600" b="1" dirty="0"/>
                    <a:t>网</a:t>
                  </a:r>
                  <a:endParaRPr lang="en-US" altLang="zh-CN" sz="1600" b="1" dirty="0"/>
                </a:p>
                <a:p>
                  <a:pPr algn="r"/>
                  <a:r>
                    <a:rPr lang="zh-CN" altLang="en-US" sz="1600" b="1" dirty="0"/>
                    <a:t>络</a:t>
                  </a:r>
                  <a:endParaRPr lang="en-US" altLang="zh-CN" sz="1600" b="1" dirty="0"/>
                </a:p>
                <a:p>
                  <a:pPr algn="r"/>
                  <a:r>
                    <a:rPr lang="zh-CN" altLang="en-US" sz="1600" b="1" dirty="0"/>
                    <a:t>层</a:t>
                  </a:r>
                  <a:endParaRPr lang="zh-CN" altLang="en-US" sz="1600" b="1" dirty="0"/>
                </a:p>
              </p:txBody>
            </p:sp>
            <p:sp>
              <p:nvSpPr>
                <p:cNvPr id="32" name="矩形 31"/>
                <p:cNvSpPr/>
                <p:nvPr/>
              </p:nvSpPr>
              <p:spPr>
                <a:xfrm>
                  <a:off x="1272976" y="3021026"/>
                  <a:ext cx="1615697" cy="812450"/>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zh-CN" altLang="en-US" sz="1600" b="1" dirty="0"/>
                    <a:t>运</a:t>
                  </a:r>
                  <a:endParaRPr lang="en-US" altLang="zh-CN" sz="1600" b="1" dirty="0"/>
                </a:p>
                <a:p>
                  <a:pPr algn="r"/>
                  <a:r>
                    <a:rPr lang="zh-CN" altLang="en-US" sz="1600" b="1" dirty="0"/>
                    <a:t>输</a:t>
                  </a:r>
                  <a:endParaRPr lang="en-US" altLang="zh-CN" sz="1600" b="1" dirty="0"/>
                </a:p>
                <a:p>
                  <a:pPr algn="r"/>
                  <a:r>
                    <a:rPr lang="zh-CN" altLang="en-US" sz="1600" b="1" dirty="0"/>
                    <a:t>层</a:t>
                  </a:r>
                  <a:endParaRPr lang="zh-CN" altLang="en-US" sz="1600" b="1" dirty="0"/>
                </a:p>
              </p:txBody>
            </p:sp>
            <p:sp>
              <p:nvSpPr>
                <p:cNvPr id="33" name="矩形 32"/>
                <p:cNvSpPr/>
                <p:nvPr/>
              </p:nvSpPr>
              <p:spPr>
                <a:xfrm>
                  <a:off x="1272976" y="2208576"/>
                  <a:ext cx="1615697" cy="812450"/>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zh-CN" altLang="en-US" sz="1600" b="1" dirty="0"/>
                    <a:t>应</a:t>
                  </a:r>
                  <a:endParaRPr lang="en-US" altLang="zh-CN" sz="1600" b="1" dirty="0"/>
                </a:p>
                <a:p>
                  <a:pPr algn="r"/>
                  <a:r>
                    <a:rPr lang="zh-CN" altLang="en-US" sz="1600" b="1" dirty="0"/>
                    <a:t>用</a:t>
                  </a:r>
                  <a:endParaRPr lang="en-US" altLang="zh-CN" sz="1600" b="1" dirty="0"/>
                </a:p>
                <a:p>
                  <a:pPr algn="r"/>
                  <a:r>
                    <a:rPr lang="zh-CN" altLang="en-US" sz="1600" b="1" dirty="0"/>
                    <a:t>层</a:t>
                  </a:r>
                  <a:endParaRPr lang="zh-CN" altLang="en-US" sz="1600" b="1" dirty="0"/>
                </a:p>
              </p:txBody>
            </p:sp>
          </p:grpSp>
        </p:grpSp>
        <p:grpSp>
          <p:nvGrpSpPr>
            <p:cNvPr id="43" name="组合 42"/>
            <p:cNvGrpSpPr/>
            <p:nvPr/>
          </p:nvGrpSpPr>
          <p:grpSpPr>
            <a:xfrm>
              <a:off x="2552129" y="2392270"/>
              <a:ext cx="7087742" cy="3559300"/>
              <a:chOff x="2552129" y="2392270"/>
              <a:chExt cx="7087742" cy="3559300"/>
            </a:xfrm>
          </p:grpSpPr>
          <p:sp>
            <p:nvSpPr>
              <p:cNvPr id="8" name="矩形 7"/>
              <p:cNvSpPr/>
              <p:nvPr/>
            </p:nvSpPr>
            <p:spPr>
              <a:xfrm>
                <a:off x="2561358" y="2392270"/>
                <a:ext cx="301337" cy="3095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A</a:t>
                </a:r>
                <a:endParaRPr lang="zh-CN" altLang="en-US" b="1" dirty="0">
                  <a:solidFill>
                    <a:schemeClr val="tx1"/>
                  </a:solidFill>
                </a:endParaRPr>
              </a:p>
            </p:txBody>
          </p:sp>
          <p:sp>
            <p:nvSpPr>
              <p:cNvPr id="34" name="矩形 33"/>
              <p:cNvSpPr/>
              <p:nvPr/>
            </p:nvSpPr>
            <p:spPr>
              <a:xfrm>
                <a:off x="2561357" y="3204720"/>
                <a:ext cx="301337" cy="3095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B</a:t>
                </a:r>
                <a:endParaRPr lang="zh-CN" altLang="en-US" b="1" dirty="0">
                  <a:solidFill>
                    <a:schemeClr val="tx1"/>
                  </a:solidFill>
                </a:endParaRPr>
              </a:p>
            </p:txBody>
          </p:sp>
          <p:sp>
            <p:nvSpPr>
              <p:cNvPr id="35" name="矩形 34"/>
              <p:cNvSpPr/>
              <p:nvPr/>
            </p:nvSpPr>
            <p:spPr>
              <a:xfrm>
                <a:off x="2561357" y="4017170"/>
                <a:ext cx="301337" cy="3095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C</a:t>
                </a:r>
                <a:endParaRPr lang="zh-CN" altLang="en-US" b="1" dirty="0">
                  <a:solidFill>
                    <a:schemeClr val="tx1"/>
                  </a:solidFill>
                </a:endParaRPr>
              </a:p>
            </p:txBody>
          </p:sp>
          <p:sp>
            <p:nvSpPr>
              <p:cNvPr id="36" name="矩形 35"/>
              <p:cNvSpPr/>
              <p:nvPr/>
            </p:nvSpPr>
            <p:spPr>
              <a:xfrm>
                <a:off x="2561356" y="4829620"/>
                <a:ext cx="301337" cy="3095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D</a:t>
                </a:r>
                <a:endParaRPr lang="zh-CN" altLang="en-US" b="1" dirty="0">
                  <a:solidFill>
                    <a:schemeClr val="tx1"/>
                  </a:solidFill>
                </a:endParaRPr>
              </a:p>
            </p:txBody>
          </p:sp>
          <p:sp>
            <p:nvSpPr>
              <p:cNvPr id="37" name="矩形 36"/>
              <p:cNvSpPr/>
              <p:nvPr/>
            </p:nvSpPr>
            <p:spPr>
              <a:xfrm>
                <a:off x="2552129" y="5642070"/>
                <a:ext cx="301337" cy="3095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E</a:t>
                </a:r>
                <a:endParaRPr lang="zh-CN" altLang="en-US" b="1" dirty="0">
                  <a:solidFill>
                    <a:schemeClr val="tx1"/>
                  </a:solidFill>
                </a:endParaRPr>
              </a:p>
            </p:txBody>
          </p:sp>
          <p:sp>
            <p:nvSpPr>
              <p:cNvPr id="38" name="矩形 37"/>
              <p:cNvSpPr/>
              <p:nvPr/>
            </p:nvSpPr>
            <p:spPr>
              <a:xfrm>
                <a:off x="9338534" y="2392270"/>
                <a:ext cx="301337" cy="3095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F</a:t>
                </a:r>
                <a:endParaRPr lang="zh-CN" altLang="en-US" b="1" dirty="0">
                  <a:solidFill>
                    <a:schemeClr val="tx1"/>
                  </a:solidFill>
                </a:endParaRPr>
              </a:p>
            </p:txBody>
          </p:sp>
          <p:sp>
            <p:nvSpPr>
              <p:cNvPr id="39" name="矩形 38"/>
              <p:cNvSpPr/>
              <p:nvPr/>
            </p:nvSpPr>
            <p:spPr>
              <a:xfrm>
                <a:off x="9338533" y="3204720"/>
                <a:ext cx="301337" cy="3095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G</a:t>
                </a:r>
                <a:endParaRPr lang="zh-CN" altLang="en-US" b="1" dirty="0">
                  <a:solidFill>
                    <a:schemeClr val="tx1"/>
                  </a:solidFill>
                </a:endParaRPr>
              </a:p>
            </p:txBody>
          </p:sp>
          <p:sp>
            <p:nvSpPr>
              <p:cNvPr id="40" name="矩形 39"/>
              <p:cNvSpPr/>
              <p:nvPr/>
            </p:nvSpPr>
            <p:spPr>
              <a:xfrm>
                <a:off x="9338533" y="4017170"/>
                <a:ext cx="301337" cy="3095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H</a:t>
                </a:r>
                <a:endParaRPr lang="zh-CN" altLang="en-US" b="1" dirty="0">
                  <a:solidFill>
                    <a:schemeClr val="tx1"/>
                  </a:solidFill>
                </a:endParaRPr>
              </a:p>
            </p:txBody>
          </p:sp>
          <p:sp>
            <p:nvSpPr>
              <p:cNvPr id="41" name="矩形 40"/>
              <p:cNvSpPr/>
              <p:nvPr/>
            </p:nvSpPr>
            <p:spPr>
              <a:xfrm>
                <a:off x="9338532" y="4829620"/>
                <a:ext cx="301337" cy="3095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I</a:t>
                </a:r>
                <a:endParaRPr lang="zh-CN" altLang="en-US" b="1" dirty="0">
                  <a:solidFill>
                    <a:schemeClr val="tx1"/>
                  </a:solidFill>
                </a:endParaRPr>
              </a:p>
            </p:txBody>
          </p:sp>
          <p:sp>
            <p:nvSpPr>
              <p:cNvPr id="42" name="矩形 41"/>
              <p:cNvSpPr/>
              <p:nvPr/>
            </p:nvSpPr>
            <p:spPr>
              <a:xfrm>
                <a:off x="9329305" y="5642070"/>
                <a:ext cx="301337" cy="3095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J</a:t>
                </a:r>
                <a:endParaRPr lang="zh-CN" altLang="en-US" b="1" dirty="0">
                  <a:solidFill>
                    <a:schemeClr val="tx1"/>
                  </a:solidFill>
                </a:endParaRPr>
              </a:p>
            </p:txBody>
          </p:sp>
        </p:grpSp>
      </p:grpSp>
      <p:sp>
        <p:nvSpPr>
          <p:cNvPr id="61" name="矩形: 圆角 60"/>
          <p:cNvSpPr/>
          <p:nvPr/>
        </p:nvSpPr>
        <p:spPr>
          <a:xfrm>
            <a:off x="9434825" y="738496"/>
            <a:ext cx="1696825" cy="408698"/>
          </a:xfrm>
          <a:prstGeom prst="roundRect">
            <a:avLst>
              <a:gd name="adj" fmla="val 0"/>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t>服务</a:t>
            </a:r>
            <a:endParaRPr lang="zh-CN" altLang="en-US" sz="2000" b="1" dirty="0"/>
          </a:p>
        </p:txBody>
      </p:sp>
      <p:grpSp>
        <p:nvGrpSpPr>
          <p:cNvPr id="7" name="组合 6"/>
          <p:cNvGrpSpPr/>
          <p:nvPr/>
        </p:nvGrpSpPr>
        <p:grpSpPr>
          <a:xfrm>
            <a:off x="2862893" y="2336353"/>
            <a:ext cx="6475839" cy="3664159"/>
            <a:chOff x="2862893" y="2336353"/>
            <a:chExt cx="6475839" cy="3664159"/>
          </a:xfrm>
        </p:grpSpPr>
        <p:grpSp>
          <p:nvGrpSpPr>
            <p:cNvPr id="19" name="组合 18"/>
            <p:cNvGrpSpPr/>
            <p:nvPr/>
          </p:nvGrpSpPr>
          <p:grpSpPr>
            <a:xfrm>
              <a:off x="2862893" y="5581412"/>
              <a:ext cx="6475839" cy="419100"/>
              <a:chOff x="2853466" y="5581412"/>
              <a:chExt cx="6475839" cy="419100"/>
            </a:xfrm>
          </p:grpSpPr>
          <p:cxnSp>
            <p:nvCxnSpPr>
              <p:cNvPr id="45" name="直接箭头连接符 44"/>
              <p:cNvCxnSpPr>
                <a:stCxn id="37" idx="3"/>
                <a:endCxn id="42" idx="1"/>
              </p:cNvCxnSpPr>
              <p:nvPr/>
            </p:nvCxnSpPr>
            <p:spPr>
              <a:xfrm>
                <a:off x="2853466" y="5796820"/>
                <a:ext cx="6475839" cy="0"/>
              </a:xfrm>
              <a:prstGeom prst="straightConnector1">
                <a:avLst/>
              </a:prstGeom>
              <a:ln w="76200">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íşlïḍè"/>
              <p:cNvSpPr txBox="1"/>
              <p:nvPr/>
            </p:nvSpPr>
            <p:spPr>
              <a:xfrm>
                <a:off x="4439910" y="5581412"/>
                <a:ext cx="3331034" cy="419100"/>
              </a:xfrm>
              <a:prstGeom prst="rect">
                <a:avLst/>
              </a:prstGeom>
              <a:solidFill>
                <a:schemeClr val="bg1"/>
              </a:solidFill>
            </p:spPr>
            <p:txBody>
              <a:bodyPr wrap="square" lIns="91440" tIns="45720" rIns="91440" bIns="45720" anchor="ctr">
                <a:noAutofit/>
              </a:bodyPr>
              <a:lstStyle/>
              <a:p>
                <a:pPr algn="ctr"/>
                <a:r>
                  <a:rPr lang="zh-CN" altLang="en-US" sz="1600" b="1" dirty="0"/>
                  <a:t>使用物理层协议进行通信</a:t>
                </a:r>
                <a:endParaRPr lang="en-US" altLang="zh-CN" sz="1600" b="1" dirty="0"/>
              </a:p>
            </p:txBody>
          </p:sp>
        </p:grpSp>
        <p:grpSp>
          <p:nvGrpSpPr>
            <p:cNvPr id="18" name="组合 17"/>
            <p:cNvGrpSpPr/>
            <p:nvPr/>
          </p:nvGrpSpPr>
          <p:grpSpPr>
            <a:xfrm>
              <a:off x="2862893" y="4770148"/>
              <a:ext cx="6475839" cy="419100"/>
              <a:chOff x="2862693" y="4768653"/>
              <a:chExt cx="6475839" cy="419100"/>
            </a:xfrm>
          </p:grpSpPr>
          <p:cxnSp>
            <p:nvCxnSpPr>
              <p:cNvPr id="63" name="直接箭头连接符 62"/>
              <p:cNvCxnSpPr>
                <a:stCxn id="36" idx="3"/>
                <a:endCxn id="41" idx="1"/>
              </p:cNvCxnSpPr>
              <p:nvPr/>
            </p:nvCxnSpPr>
            <p:spPr>
              <a:xfrm>
                <a:off x="2862693" y="4984370"/>
                <a:ext cx="6475839" cy="0"/>
              </a:xfrm>
              <a:prstGeom prst="straightConnector1">
                <a:avLst/>
              </a:prstGeom>
              <a:ln w="76200">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62" name="íşlïḍè"/>
              <p:cNvSpPr txBox="1"/>
              <p:nvPr/>
            </p:nvSpPr>
            <p:spPr>
              <a:xfrm>
                <a:off x="4435295" y="4768653"/>
                <a:ext cx="3331034" cy="419100"/>
              </a:xfrm>
              <a:prstGeom prst="rect">
                <a:avLst/>
              </a:prstGeom>
              <a:solidFill>
                <a:schemeClr val="bg1"/>
              </a:solidFill>
            </p:spPr>
            <p:txBody>
              <a:bodyPr wrap="square" lIns="91440" tIns="45720" rIns="91440" bIns="45720" anchor="ctr">
                <a:noAutofit/>
              </a:bodyPr>
              <a:lstStyle/>
              <a:p>
                <a:pPr algn="ctr"/>
                <a:r>
                  <a:rPr lang="zh-CN" altLang="en-US" sz="1600" b="1" dirty="0"/>
                  <a:t>实现链路层协议并进行逻辑通信</a:t>
                </a:r>
                <a:endParaRPr lang="en-US" altLang="zh-CN" sz="1600" b="1" dirty="0"/>
              </a:p>
              <a:p>
                <a:pPr algn="ctr"/>
                <a:r>
                  <a:rPr lang="zh-CN" altLang="en-US" sz="1600" b="1" dirty="0"/>
                  <a:t>“享受”物理层提供的服务</a:t>
                </a:r>
                <a:endParaRPr lang="en-US" altLang="zh-CN" sz="1600" b="1" dirty="0"/>
              </a:p>
            </p:txBody>
          </p:sp>
        </p:grpSp>
        <p:grpSp>
          <p:nvGrpSpPr>
            <p:cNvPr id="64" name="组合 63"/>
            <p:cNvGrpSpPr/>
            <p:nvPr/>
          </p:nvGrpSpPr>
          <p:grpSpPr>
            <a:xfrm>
              <a:off x="2862893" y="3958883"/>
              <a:ext cx="6475839" cy="419100"/>
              <a:chOff x="2862693" y="4768653"/>
              <a:chExt cx="6475839" cy="419100"/>
            </a:xfrm>
          </p:grpSpPr>
          <p:cxnSp>
            <p:nvCxnSpPr>
              <p:cNvPr id="65" name="直接箭头连接符 64"/>
              <p:cNvCxnSpPr/>
              <p:nvPr/>
            </p:nvCxnSpPr>
            <p:spPr>
              <a:xfrm>
                <a:off x="2862693" y="4984370"/>
                <a:ext cx="6475839" cy="0"/>
              </a:xfrm>
              <a:prstGeom prst="straightConnector1">
                <a:avLst/>
              </a:prstGeom>
              <a:ln w="76200">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66" name="íşlïḍè"/>
              <p:cNvSpPr txBox="1"/>
              <p:nvPr/>
            </p:nvSpPr>
            <p:spPr>
              <a:xfrm>
                <a:off x="4435295" y="4768653"/>
                <a:ext cx="3331034" cy="419100"/>
              </a:xfrm>
              <a:prstGeom prst="rect">
                <a:avLst/>
              </a:prstGeom>
              <a:solidFill>
                <a:schemeClr val="bg1"/>
              </a:solidFill>
            </p:spPr>
            <p:txBody>
              <a:bodyPr wrap="square" lIns="91440" tIns="45720" rIns="91440" bIns="45720" anchor="ctr">
                <a:noAutofit/>
              </a:bodyPr>
              <a:lstStyle/>
              <a:p>
                <a:pPr algn="ctr"/>
                <a:r>
                  <a:rPr lang="zh-CN" altLang="en-US" sz="1600" b="1" dirty="0"/>
                  <a:t>实现网络层协议并进行逻辑通信</a:t>
                </a:r>
                <a:endParaRPr lang="en-US" altLang="zh-CN" sz="1600" b="1" dirty="0"/>
              </a:p>
              <a:p>
                <a:pPr algn="ctr"/>
                <a:r>
                  <a:rPr lang="zh-CN" altLang="en-US" sz="1600" b="1" dirty="0"/>
                  <a:t>“享受”链路层提供的服务</a:t>
                </a:r>
                <a:endParaRPr lang="en-US" altLang="zh-CN" sz="1600" b="1" dirty="0"/>
              </a:p>
            </p:txBody>
          </p:sp>
        </p:grpSp>
        <p:grpSp>
          <p:nvGrpSpPr>
            <p:cNvPr id="67" name="组合 66"/>
            <p:cNvGrpSpPr/>
            <p:nvPr/>
          </p:nvGrpSpPr>
          <p:grpSpPr>
            <a:xfrm>
              <a:off x="2862893" y="3147618"/>
              <a:ext cx="6475839" cy="419100"/>
              <a:chOff x="2862693" y="4768653"/>
              <a:chExt cx="6475839" cy="419100"/>
            </a:xfrm>
          </p:grpSpPr>
          <p:cxnSp>
            <p:nvCxnSpPr>
              <p:cNvPr id="69" name="直接箭头连接符 68"/>
              <p:cNvCxnSpPr/>
              <p:nvPr/>
            </p:nvCxnSpPr>
            <p:spPr>
              <a:xfrm>
                <a:off x="2862693" y="4984370"/>
                <a:ext cx="6475839" cy="0"/>
              </a:xfrm>
              <a:prstGeom prst="straightConnector1">
                <a:avLst/>
              </a:prstGeom>
              <a:ln w="76200">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70" name="íşlïḍè"/>
              <p:cNvSpPr txBox="1"/>
              <p:nvPr/>
            </p:nvSpPr>
            <p:spPr>
              <a:xfrm>
                <a:off x="4435295" y="4768653"/>
                <a:ext cx="3331034" cy="419100"/>
              </a:xfrm>
              <a:prstGeom prst="rect">
                <a:avLst/>
              </a:prstGeom>
              <a:solidFill>
                <a:schemeClr val="bg1"/>
              </a:solidFill>
            </p:spPr>
            <p:txBody>
              <a:bodyPr wrap="square" lIns="91440" tIns="45720" rIns="91440" bIns="45720" anchor="ctr">
                <a:noAutofit/>
              </a:bodyPr>
              <a:lstStyle/>
              <a:p>
                <a:pPr algn="ctr"/>
                <a:r>
                  <a:rPr lang="zh-CN" altLang="en-US" sz="1600" b="1" dirty="0"/>
                  <a:t>实现运输层协议并进行逻辑通信</a:t>
                </a:r>
                <a:endParaRPr lang="en-US" altLang="zh-CN" sz="1600" b="1" dirty="0"/>
              </a:p>
              <a:p>
                <a:pPr algn="ctr"/>
                <a:r>
                  <a:rPr lang="zh-CN" altLang="en-US" sz="1600" b="1" dirty="0"/>
                  <a:t>“享受”网络层提供的服务</a:t>
                </a:r>
                <a:endParaRPr lang="en-US" altLang="zh-CN" sz="1600" b="1" dirty="0"/>
              </a:p>
            </p:txBody>
          </p:sp>
        </p:grpSp>
        <p:grpSp>
          <p:nvGrpSpPr>
            <p:cNvPr id="72" name="组合 71"/>
            <p:cNvGrpSpPr/>
            <p:nvPr/>
          </p:nvGrpSpPr>
          <p:grpSpPr>
            <a:xfrm>
              <a:off x="2862893" y="2336353"/>
              <a:ext cx="6475839" cy="419100"/>
              <a:chOff x="2862693" y="4768653"/>
              <a:chExt cx="6475839" cy="419100"/>
            </a:xfrm>
          </p:grpSpPr>
          <p:cxnSp>
            <p:nvCxnSpPr>
              <p:cNvPr id="73" name="直接箭头连接符 72"/>
              <p:cNvCxnSpPr/>
              <p:nvPr/>
            </p:nvCxnSpPr>
            <p:spPr>
              <a:xfrm>
                <a:off x="2862693" y="4984370"/>
                <a:ext cx="6475839" cy="0"/>
              </a:xfrm>
              <a:prstGeom prst="straightConnector1">
                <a:avLst/>
              </a:prstGeom>
              <a:ln w="76200">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74" name="íşlïḍè"/>
              <p:cNvSpPr txBox="1"/>
              <p:nvPr/>
            </p:nvSpPr>
            <p:spPr>
              <a:xfrm>
                <a:off x="4435295" y="4768653"/>
                <a:ext cx="3331034" cy="419100"/>
              </a:xfrm>
              <a:prstGeom prst="rect">
                <a:avLst/>
              </a:prstGeom>
              <a:solidFill>
                <a:schemeClr val="bg1"/>
              </a:solidFill>
            </p:spPr>
            <p:txBody>
              <a:bodyPr wrap="square" lIns="91440" tIns="45720" rIns="91440" bIns="45720" anchor="ctr">
                <a:noAutofit/>
              </a:bodyPr>
              <a:lstStyle/>
              <a:p>
                <a:pPr algn="ctr"/>
                <a:r>
                  <a:rPr lang="zh-CN" altLang="en-US" sz="1600" b="1" dirty="0"/>
                  <a:t>实现应用层协议并进行逻辑通信</a:t>
                </a:r>
                <a:endParaRPr lang="en-US" altLang="zh-CN" sz="1600" b="1" dirty="0"/>
              </a:p>
              <a:p>
                <a:pPr algn="ctr"/>
                <a:r>
                  <a:rPr lang="zh-CN" altLang="en-US" sz="1600" b="1" dirty="0"/>
                  <a:t>“享受”运输层提供的服务</a:t>
                </a:r>
                <a:endParaRPr lang="en-US" altLang="zh-CN" sz="1600" b="1" dirty="0"/>
              </a:p>
            </p:txBody>
          </p:sp>
        </p:grpSp>
      </p:grpSp>
      <p:grpSp>
        <p:nvGrpSpPr>
          <p:cNvPr id="17" name="组合 16"/>
          <p:cNvGrpSpPr/>
          <p:nvPr/>
        </p:nvGrpSpPr>
        <p:grpSpPr>
          <a:xfrm>
            <a:off x="369193" y="2233233"/>
            <a:ext cx="11413473" cy="3883992"/>
            <a:chOff x="369193" y="2233233"/>
            <a:chExt cx="11413473" cy="3883992"/>
          </a:xfrm>
        </p:grpSpPr>
        <p:grpSp>
          <p:nvGrpSpPr>
            <p:cNvPr id="46" name="组合 45"/>
            <p:cNvGrpSpPr/>
            <p:nvPr/>
          </p:nvGrpSpPr>
          <p:grpSpPr>
            <a:xfrm>
              <a:off x="388047" y="5485498"/>
              <a:ext cx="11394619" cy="631727"/>
              <a:chOff x="388047" y="5485498"/>
              <a:chExt cx="11394619" cy="631727"/>
            </a:xfrm>
          </p:grpSpPr>
          <p:sp>
            <p:nvSpPr>
              <p:cNvPr id="20" name="箭头: 上 19"/>
              <p:cNvSpPr/>
              <p:nvPr/>
            </p:nvSpPr>
            <p:spPr>
              <a:xfrm>
                <a:off x="388047" y="5485498"/>
                <a:ext cx="542910" cy="631727"/>
              </a:xfrm>
              <a:prstGeom prst="upArrow">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t>服务</a:t>
                </a:r>
                <a:endParaRPr lang="zh-CN" altLang="en-US" sz="1600" b="1" dirty="0"/>
              </a:p>
            </p:txBody>
          </p:sp>
          <p:sp>
            <p:nvSpPr>
              <p:cNvPr id="79" name="箭头: 上 78"/>
              <p:cNvSpPr/>
              <p:nvPr/>
            </p:nvSpPr>
            <p:spPr>
              <a:xfrm>
                <a:off x="11239756" y="5485498"/>
                <a:ext cx="542910" cy="631727"/>
              </a:xfrm>
              <a:prstGeom prst="upArrow">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t>服务</a:t>
                </a:r>
                <a:endParaRPr lang="zh-CN" altLang="en-US" sz="1600" b="1" dirty="0"/>
              </a:p>
            </p:txBody>
          </p:sp>
        </p:grpSp>
        <p:grpSp>
          <p:nvGrpSpPr>
            <p:cNvPr id="84" name="组合 83"/>
            <p:cNvGrpSpPr/>
            <p:nvPr/>
          </p:nvGrpSpPr>
          <p:grpSpPr>
            <a:xfrm>
              <a:off x="388047" y="4672431"/>
              <a:ext cx="11394619" cy="631727"/>
              <a:chOff x="388047" y="4672431"/>
              <a:chExt cx="11394619" cy="631727"/>
            </a:xfrm>
          </p:grpSpPr>
          <p:sp>
            <p:nvSpPr>
              <p:cNvPr id="75" name="箭头: 上 74"/>
              <p:cNvSpPr/>
              <p:nvPr/>
            </p:nvSpPr>
            <p:spPr>
              <a:xfrm>
                <a:off x="388047" y="4672431"/>
                <a:ext cx="542910" cy="631727"/>
              </a:xfrm>
              <a:prstGeom prst="upArrow">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t>服务</a:t>
                </a:r>
                <a:endParaRPr lang="zh-CN" altLang="en-US" sz="1600" b="1" dirty="0"/>
              </a:p>
            </p:txBody>
          </p:sp>
          <p:sp>
            <p:nvSpPr>
              <p:cNvPr id="80" name="箭头: 上 79"/>
              <p:cNvSpPr/>
              <p:nvPr/>
            </p:nvSpPr>
            <p:spPr>
              <a:xfrm>
                <a:off x="11239756" y="4672431"/>
                <a:ext cx="542910" cy="631727"/>
              </a:xfrm>
              <a:prstGeom prst="upArrow">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t>服务</a:t>
                </a:r>
                <a:endParaRPr lang="zh-CN" altLang="en-US" sz="1600" b="1" dirty="0"/>
              </a:p>
            </p:txBody>
          </p:sp>
        </p:grpSp>
        <p:grpSp>
          <p:nvGrpSpPr>
            <p:cNvPr id="85" name="组合 84"/>
            <p:cNvGrpSpPr/>
            <p:nvPr/>
          </p:nvGrpSpPr>
          <p:grpSpPr>
            <a:xfrm>
              <a:off x="388047" y="3859365"/>
              <a:ext cx="11394619" cy="631727"/>
              <a:chOff x="388047" y="3859365"/>
              <a:chExt cx="11394619" cy="631727"/>
            </a:xfrm>
          </p:grpSpPr>
          <p:sp>
            <p:nvSpPr>
              <p:cNvPr id="76" name="箭头: 上 75"/>
              <p:cNvSpPr/>
              <p:nvPr/>
            </p:nvSpPr>
            <p:spPr>
              <a:xfrm>
                <a:off x="388047" y="3859365"/>
                <a:ext cx="542910" cy="631727"/>
              </a:xfrm>
              <a:prstGeom prst="upArrow">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t>服务</a:t>
                </a:r>
                <a:endParaRPr lang="zh-CN" altLang="en-US" sz="1600" b="1" dirty="0"/>
              </a:p>
            </p:txBody>
          </p:sp>
          <p:sp>
            <p:nvSpPr>
              <p:cNvPr id="81" name="箭头: 上 80"/>
              <p:cNvSpPr/>
              <p:nvPr/>
            </p:nvSpPr>
            <p:spPr>
              <a:xfrm>
                <a:off x="11239756" y="3859365"/>
                <a:ext cx="542910" cy="631727"/>
              </a:xfrm>
              <a:prstGeom prst="upArrow">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t>服务</a:t>
                </a:r>
                <a:endParaRPr lang="zh-CN" altLang="en-US" sz="1600" b="1" dirty="0"/>
              </a:p>
            </p:txBody>
          </p:sp>
        </p:grpSp>
        <p:grpSp>
          <p:nvGrpSpPr>
            <p:cNvPr id="86" name="组合 85"/>
            <p:cNvGrpSpPr/>
            <p:nvPr/>
          </p:nvGrpSpPr>
          <p:grpSpPr>
            <a:xfrm>
              <a:off x="388047" y="3046299"/>
              <a:ext cx="11394619" cy="631727"/>
              <a:chOff x="388047" y="3046299"/>
              <a:chExt cx="11394619" cy="631727"/>
            </a:xfrm>
          </p:grpSpPr>
          <p:sp>
            <p:nvSpPr>
              <p:cNvPr id="77" name="箭头: 上 76"/>
              <p:cNvSpPr/>
              <p:nvPr/>
            </p:nvSpPr>
            <p:spPr>
              <a:xfrm>
                <a:off x="388047" y="3046299"/>
                <a:ext cx="542910" cy="631727"/>
              </a:xfrm>
              <a:prstGeom prst="upArrow">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t>服务</a:t>
                </a:r>
                <a:endParaRPr lang="zh-CN" altLang="en-US" sz="1600" b="1" dirty="0"/>
              </a:p>
            </p:txBody>
          </p:sp>
          <p:sp>
            <p:nvSpPr>
              <p:cNvPr id="82" name="箭头: 上 81"/>
              <p:cNvSpPr/>
              <p:nvPr/>
            </p:nvSpPr>
            <p:spPr>
              <a:xfrm>
                <a:off x="11239756" y="3046299"/>
                <a:ext cx="542910" cy="631727"/>
              </a:xfrm>
              <a:prstGeom prst="upArrow">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t>服务</a:t>
                </a:r>
                <a:endParaRPr lang="zh-CN" altLang="en-US" sz="1600" b="1" dirty="0"/>
              </a:p>
            </p:txBody>
          </p:sp>
        </p:grpSp>
        <p:grpSp>
          <p:nvGrpSpPr>
            <p:cNvPr id="87" name="组合 86"/>
            <p:cNvGrpSpPr/>
            <p:nvPr/>
          </p:nvGrpSpPr>
          <p:grpSpPr>
            <a:xfrm>
              <a:off x="369193" y="2233233"/>
              <a:ext cx="11413473" cy="631727"/>
              <a:chOff x="369193" y="2233233"/>
              <a:chExt cx="11413473" cy="631727"/>
            </a:xfrm>
          </p:grpSpPr>
          <p:sp>
            <p:nvSpPr>
              <p:cNvPr id="78" name="箭头: 上 77"/>
              <p:cNvSpPr/>
              <p:nvPr/>
            </p:nvSpPr>
            <p:spPr>
              <a:xfrm>
                <a:off x="369193" y="2233233"/>
                <a:ext cx="542910" cy="631727"/>
              </a:xfrm>
              <a:prstGeom prst="upArrow">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t>服务</a:t>
                </a:r>
                <a:endParaRPr lang="zh-CN" altLang="en-US" sz="1600" b="1" dirty="0"/>
              </a:p>
            </p:txBody>
          </p:sp>
          <p:sp>
            <p:nvSpPr>
              <p:cNvPr id="83" name="箭头: 上 82"/>
              <p:cNvSpPr/>
              <p:nvPr/>
            </p:nvSpPr>
            <p:spPr>
              <a:xfrm>
                <a:off x="11239756" y="2233233"/>
                <a:ext cx="542910" cy="631727"/>
              </a:xfrm>
              <a:prstGeom prst="upArrow">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t>服务</a:t>
                </a:r>
                <a:endParaRPr lang="zh-CN" altLang="en-US" sz="1600" b="1" dirty="0"/>
              </a:p>
            </p:txBody>
          </p:sp>
        </p:grpSp>
      </p:gr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fltVal val="0"/>
                                          </p:val>
                                        </p:tav>
                                        <p:tav tm="100000">
                                          <p:val>
                                            <p:strVal val="#ppt_h"/>
                                          </p:val>
                                        </p:tav>
                                      </p:tavLst>
                                    </p:anim>
                                    <p:anim calcmode="lin" valueType="num">
                                      <p:cBhvr>
                                        <p:cTn id="9" dur="500" fill="hold"/>
                                        <p:tgtEl>
                                          <p:spTgt spid="12"/>
                                        </p:tgtEl>
                                        <p:attrNameLst>
                                          <p:attrName>style.rotation</p:attrName>
                                        </p:attrNameLst>
                                      </p:cBhvr>
                                      <p:tavLst>
                                        <p:tav tm="0">
                                          <p:val>
                                            <p:fltVal val="360"/>
                                          </p:val>
                                        </p:tav>
                                        <p:tav tm="100000">
                                          <p:val>
                                            <p:fltVal val="0"/>
                                          </p:val>
                                        </p:tav>
                                      </p:tavLst>
                                    </p:anim>
                                    <p:animEffect transition="in" filter="fade">
                                      <p:cBhvr>
                                        <p:cTn id="10" dur="500"/>
                                        <p:tgtEl>
                                          <p:spTgt spid="12"/>
                                        </p:tgtEl>
                                      </p:cBhvr>
                                    </p:animEffect>
                                  </p:childTnLst>
                                </p:cTn>
                              </p:par>
                            </p:childTnLst>
                          </p:cTn>
                        </p:par>
                        <p:par>
                          <p:cTn id="11" fill="hold">
                            <p:stCondLst>
                              <p:cond delay="500"/>
                            </p:stCondLst>
                            <p:childTnLst>
                              <p:par>
                                <p:cTn id="12" presetID="1" presetClass="entr" presetSubtype="0" fill="hold" grpId="0" nodeType="afterEffect">
                                  <p:stCondLst>
                                    <p:cond delay="0"/>
                                  </p:stCondLst>
                                  <p:iterate type="lt">
                                    <p:tmAbs val="100"/>
                                  </p:iterate>
                                  <p:childTnLst>
                                    <p:set>
                                      <p:cBhvr>
                                        <p:cTn id="13" dur="1" fill="hold">
                                          <p:stCondLst>
                                            <p:cond delay="0"/>
                                          </p:stCondLst>
                                        </p:cTn>
                                        <p:tgtEl>
                                          <p:spTgt spid="13"/>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49" presetClass="entr" presetSubtype="0" decel="100000" fill="hold" grpId="0" nodeType="clickEffect">
                                  <p:stCondLst>
                                    <p:cond delay="0"/>
                                  </p:stCondLst>
                                  <p:childTnLst>
                                    <p:set>
                                      <p:cBhvr>
                                        <p:cTn id="17" dur="1" fill="hold">
                                          <p:stCondLst>
                                            <p:cond delay="0"/>
                                          </p:stCondLst>
                                        </p:cTn>
                                        <p:tgtEl>
                                          <p:spTgt spid="14"/>
                                        </p:tgtEl>
                                        <p:attrNameLst>
                                          <p:attrName>style.visibility</p:attrName>
                                        </p:attrNameLst>
                                      </p:cBhvr>
                                      <p:to>
                                        <p:strVal val="visible"/>
                                      </p:to>
                                    </p:set>
                                    <p:anim calcmode="lin" valueType="num">
                                      <p:cBhvr>
                                        <p:cTn id="18" dur="500" fill="hold"/>
                                        <p:tgtEl>
                                          <p:spTgt spid="14"/>
                                        </p:tgtEl>
                                        <p:attrNameLst>
                                          <p:attrName>ppt_w</p:attrName>
                                        </p:attrNameLst>
                                      </p:cBhvr>
                                      <p:tavLst>
                                        <p:tav tm="0">
                                          <p:val>
                                            <p:fltVal val="0"/>
                                          </p:val>
                                        </p:tav>
                                        <p:tav tm="100000">
                                          <p:val>
                                            <p:strVal val="#ppt_w"/>
                                          </p:val>
                                        </p:tav>
                                      </p:tavLst>
                                    </p:anim>
                                    <p:anim calcmode="lin" valueType="num">
                                      <p:cBhvr>
                                        <p:cTn id="19" dur="500" fill="hold"/>
                                        <p:tgtEl>
                                          <p:spTgt spid="14"/>
                                        </p:tgtEl>
                                        <p:attrNameLst>
                                          <p:attrName>ppt_h</p:attrName>
                                        </p:attrNameLst>
                                      </p:cBhvr>
                                      <p:tavLst>
                                        <p:tav tm="0">
                                          <p:val>
                                            <p:fltVal val="0"/>
                                          </p:val>
                                        </p:tav>
                                        <p:tav tm="100000">
                                          <p:val>
                                            <p:strVal val="#ppt_h"/>
                                          </p:val>
                                        </p:tav>
                                      </p:tavLst>
                                    </p:anim>
                                    <p:anim calcmode="lin" valueType="num">
                                      <p:cBhvr>
                                        <p:cTn id="20" dur="500" fill="hold"/>
                                        <p:tgtEl>
                                          <p:spTgt spid="14"/>
                                        </p:tgtEl>
                                        <p:attrNameLst>
                                          <p:attrName>style.rotation</p:attrName>
                                        </p:attrNameLst>
                                      </p:cBhvr>
                                      <p:tavLst>
                                        <p:tav tm="0">
                                          <p:val>
                                            <p:fltVal val="360"/>
                                          </p:val>
                                        </p:tav>
                                        <p:tav tm="100000">
                                          <p:val>
                                            <p:fltVal val="0"/>
                                          </p:val>
                                        </p:tav>
                                      </p:tavLst>
                                    </p:anim>
                                    <p:animEffect transition="in" filter="fade">
                                      <p:cBhvr>
                                        <p:cTn id="21" dur="500"/>
                                        <p:tgtEl>
                                          <p:spTgt spid="14"/>
                                        </p:tgtEl>
                                      </p:cBhvr>
                                    </p:animEffect>
                                  </p:childTnLst>
                                </p:cTn>
                              </p:par>
                            </p:childTnLst>
                          </p:cTn>
                        </p:par>
                        <p:par>
                          <p:cTn id="22" fill="hold">
                            <p:stCondLst>
                              <p:cond delay="500"/>
                            </p:stCondLst>
                            <p:childTnLst>
                              <p:par>
                                <p:cTn id="23" presetID="1" presetClass="entr" presetSubtype="0" fill="hold" grpId="0" nodeType="afterEffect">
                                  <p:stCondLst>
                                    <p:cond delay="0"/>
                                  </p:stCondLst>
                                  <p:iterate type="lt">
                                    <p:tmAbs val="100"/>
                                  </p:iterate>
                                  <p:childTnLst>
                                    <p:set>
                                      <p:cBhvr>
                                        <p:cTn id="2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ldLvl="0" animBg="1"/>
      <p:bldP spid="13" grpId="0"/>
      <p:bldP spid="14" grpId="0" bldLvl="0" animBg="1"/>
      <p:bldP spid="15"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04800" y="749300"/>
            <a:ext cx="6263464" cy="400110"/>
            <a:chOff x="424117" y="898245"/>
            <a:chExt cx="6263464" cy="400110"/>
          </a:xfrm>
        </p:grpSpPr>
        <p:sp>
          <p:nvSpPr>
            <p:cNvPr id="2" name="平行四边形 1"/>
            <p:cNvSpPr/>
            <p:nvPr/>
          </p:nvSpPr>
          <p:spPr>
            <a:xfrm>
              <a:off x="424117" y="898245"/>
              <a:ext cx="711200"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04</a:t>
              </a:r>
              <a:endParaRPr lang="zh-CN" altLang="en-US" sz="2200" dirty="0">
                <a:latin typeface="Impact" panose="020B0806030902050204" pitchFamily="34" charset="0"/>
              </a:endParaRPr>
            </a:p>
          </p:txBody>
        </p:sp>
        <p:sp>
          <p:nvSpPr>
            <p:cNvPr id="3" name="文本框 2"/>
            <p:cNvSpPr txBox="1"/>
            <p:nvPr/>
          </p:nvSpPr>
          <p:spPr>
            <a:xfrm>
              <a:off x="1123543" y="898245"/>
              <a:ext cx="5564038" cy="400110"/>
            </a:xfrm>
            <a:prstGeom prst="rect">
              <a:avLst/>
            </a:prstGeom>
            <a:noFill/>
          </p:spPr>
          <p:txBody>
            <a:bodyPr wrap="square" rtlCol="0">
              <a:spAutoFit/>
            </a:bodyPr>
            <a:lstStyle/>
            <a:p>
              <a:r>
                <a:rPr lang="zh-CN" altLang="en-US" sz="2000" b="1" dirty="0"/>
                <a:t>计算机网络体系结构中的专用术语</a:t>
              </a:r>
              <a:endParaRPr lang="zh-CN" altLang="en-US" sz="2000" b="1" dirty="0"/>
            </a:p>
          </p:txBody>
        </p:sp>
      </p:grpSp>
      <p:sp>
        <p:nvSpPr>
          <p:cNvPr id="5" name="矩形: 圆角 4"/>
          <p:cNvSpPr/>
          <p:nvPr/>
        </p:nvSpPr>
        <p:spPr>
          <a:xfrm>
            <a:off x="5257014" y="727692"/>
            <a:ext cx="1696825" cy="408698"/>
          </a:xfrm>
          <a:prstGeom prst="roundRect">
            <a:avLst>
              <a:gd name="adj" fmla="val 0"/>
            </a:avLst>
          </a:prstGeom>
          <a:solidFill>
            <a:schemeClr val="tx2">
              <a:lumMod val="20000"/>
              <a:lumOff val="8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t>实体</a:t>
            </a:r>
            <a:endParaRPr lang="zh-CN" altLang="en-US" sz="2000" b="1" dirty="0"/>
          </a:p>
        </p:txBody>
      </p:sp>
      <p:sp>
        <p:nvSpPr>
          <p:cNvPr id="10" name="矩形: 圆角 9"/>
          <p:cNvSpPr/>
          <p:nvPr/>
        </p:nvSpPr>
        <p:spPr>
          <a:xfrm>
            <a:off x="7345920" y="727692"/>
            <a:ext cx="1696825" cy="408698"/>
          </a:xfrm>
          <a:prstGeom prst="roundRect">
            <a:avLst>
              <a:gd name="adj" fmla="val 0"/>
            </a:avLst>
          </a:prstGeom>
          <a:solidFill>
            <a:schemeClr val="bg2">
              <a:lumMod val="9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t>协议</a:t>
            </a:r>
            <a:endParaRPr lang="zh-CN" altLang="en-US" sz="2000" b="1" dirty="0"/>
          </a:p>
        </p:txBody>
      </p:sp>
      <p:sp>
        <p:nvSpPr>
          <p:cNvPr id="11" name="矩形: 圆角 10"/>
          <p:cNvSpPr/>
          <p:nvPr/>
        </p:nvSpPr>
        <p:spPr>
          <a:xfrm>
            <a:off x="9434826" y="727692"/>
            <a:ext cx="1696825" cy="408698"/>
          </a:xfrm>
          <a:prstGeom prst="roundRect">
            <a:avLst>
              <a:gd name="adj" fmla="val 0"/>
            </a:avLst>
          </a:prstGeom>
          <a:solidFill>
            <a:schemeClr val="bg2">
              <a:lumMod val="9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t>服务</a:t>
            </a:r>
            <a:endParaRPr lang="zh-CN" altLang="en-US" sz="2000" b="1" dirty="0"/>
          </a:p>
        </p:txBody>
      </p:sp>
      <p:sp>
        <p:nvSpPr>
          <p:cNvPr id="12" name="矩形 11"/>
          <p:cNvSpPr/>
          <p:nvPr/>
        </p:nvSpPr>
        <p:spPr>
          <a:xfrm>
            <a:off x="1016000" y="1297642"/>
            <a:ext cx="256976" cy="2569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íşlïḍè"/>
          <p:cNvSpPr txBox="1"/>
          <p:nvPr/>
        </p:nvSpPr>
        <p:spPr>
          <a:xfrm>
            <a:off x="1293758" y="1216580"/>
            <a:ext cx="10593442" cy="419100"/>
          </a:xfrm>
          <a:prstGeom prst="rect">
            <a:avLst/>
          </a:prstGeom>
          <a:noFill/>
        </p:spPr>
        <p:txBody>
          <a:bodyPr wrap="square" lIns="91440" tIns="45720" rIns="91440" bIns="45720" anchor="ctr">
            <a:noAutofit/>
          </a:bodyPr>
          <a:lstStyle/>
          <a:p>
            <a:r>
              <a:rPr lang="zh-CN" altLang="en-US" b="1" dirty="0"/>
              <a:t>在同一系统中</a:t>
            </a:r>
            <a:r>
              <a:rPr lang="zh-CN" altLang="en-US" b="1" dirty="0">
                <a:solidFill>
                  <a:schemeClr val="accent1">
                    <a:lumMod val="75000"/>
                  </a:schemeClr>
                </a:solidFill>
              </a:rPr>
              <a:t>相邻两层的实体交换信息的逻辑接口</a:t>
            </a:r>
            <a:r>
              <a:rPr lang="zh-CN" altLang="en-US" b="1" dirty="0"/>
              <a:t>称为</a:t>
            </a:r>
            <a:r>
              <a:rPr lang="zh-CN" altLang="en-US" b="1" dirty="0">
                <a:solidFill>
                  <a:schemeClr val="accent1">
                    <a:lumMod val="75000"/>
                  </a:schemeClr>
                </a:solidFill>
              </a:rPr>
              <a:t>服务访问点</a:t>
            </a:r>
            <a:r>
              <a:rPr lang="en-US" altLang="zh-CN" b="1" dirty="0">
                <a:solidFill>
                  <a:schemeClr val="accent1">
                    <a:lumMod val="75000"/>
                  </a:schemeClr>
                </a:solidFill>
              </a:rPr>
              <a:t>SAP</a:t>
            </a:r>
            <a:r>
              <a:rPr lang="zh-CN" altLang="en-US" b="1" dirty="0"/>
              <a:t>，它被用于区分不同的服务类型。</a:t>
            </a:r>
            <a:endParaRPr lang="en-US" altLang="zh-CN" b="1" dirty="0"/>
          </a:p>
        </p:txBody>
      </p:sp>
      <p:sp>
        <p:nvSpPr>
          <p:cNvPr id="14" name="矩形 13"/>
          <p:cNvSpPr/>
          <p:nvPr/>
        </p:nvSpPr>
        <p:spPr>
          <a:xfrm>
            <a:off x="1016000" y="1701078"/>
            <a:ext cx="256976" cy="2569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íşlïḍè"/>
          <p:cNvSpPr txBox="1"/>
          <p:nvPr/>
        </p:nvSpPr>
        <p:spPr>
          <a:xfrm>
            <a:off x="1293758" y="1620016"/>
            <a:ext cx="10593442" cy="419100"/>
          </a:xfrm>
          <a:prstGeom prst="rect">
            <a:avLst/>
          </a:prstGeom>
          <a:noFill/>
        </p:spPr>
        <p:txBody>
          <a:bodyPr wrap="square" lIns="91440" tIns="45720" rIns="91440" bIns="45720" anchor="ctr">
            <a:noAutofit/>
          </a:bodyPr>
          <a:lstStyle/>
          <a:p>
            <a:r>
              <a:rPr lang="zh-CN" altLang="en-US" b="1" dirty="0"/>
              <a:t>帧的“类型”字段、</a:t>
            </a:r>
            <a:r>
              <a:rPr lang="en-US" altLang="zh-CN" b="1" dirty="0"/>
              <a:t>IP</a:t>
            </a:r>
            <a:r>
              <a:rPr lang="zh-CN" altLang="en-US" b="1" dirty="0"/>
              <a:t>数据报的“协议”字段，</a:t>
            </a:r>
            <a:r>
              <a:rPr lang="en-US" altLang="zh-CN" b="1" dirty="0"/>
              <a:t>TCP</a:t>
            </a:r>
            <a:r>
              <a:rPr lang="zh-CN" altLang="en-US" b="1" dirty="0"/>
              <a:t>报文段或</a:t>
            </a:r>
            <a:r>
              <a:rPr lang="en-US" altLang="zh-CN" b="1" dirty="0"/>
              <a:t>UDP</a:t>
            </a:r>
            <a:r>
              <a:rPr lang="zh-CN" altLang="en-US" b="1" dirty="0"/>
              <a:t>用户数据报的“端口号”字段都是</a:t>
            </a:r>
            <a:r>
              <a:rPr lang="en-US" altLang="zh-CN" b="1" dirty="0"/>
              <a:t>SAP</a:t>
            </a:r>
            <a:r>
              <a:rPr lang="zh-CN" altLang="en-US" b="1" dirty="0"/>
              <a:t>。</a:t>
            </a:r>
            <a:endParaRPr lang="en-US" altLang="zh-CN" b="1" dirty="0"/>
          </a:p>
        </p:txBody>
      </p:sp>
      <p:grpSp>
        <p:nvGrpSpPr>
          <p:cNvPr id="44" name="组合 43"/>
          <p:cNvGrpSpPr/>
          <p:nvPr/>
        </p:nvGrpSpPr>
        <p:grpSpPr>
          <a:xfrm>
            <a:off x="1272976" y="2140795"/>
            <a:ext cx="9646048" cy="4062250"/>
            <a:chOff x="1272976" y="2140795"/>
            <a:chExt cx="9646048" cy="4062250"/>
          </a:xfrm>
        </p:grpSpPr>
        <p:grpSp>
          <p:nvGrpSpPr>
            <p:cNvPr id="9" name="组合 8"/>
            <p:cNvGrpSpPr/>
            <p:nvPr/>
          </p:nvGrpSpPr>
          <p:grpSpPr>
            <a:xfrm>
              <a:off x="1272976" y="2140795"/>
              <a:ext cx="9646048" cy="4062250"/>
              <a:chOff x="1272976" y="2140795"/>
              <a:chExt cx="9646048" cy="4062250"/>
            </a:xfrm>
          </p:grpSpPr>
          <p:grpSp>
            <p:nvGrpSpPr>
              <p:cNvPr id="6" name="组合 5"/>
              <p:cNvGrpSpPr/>
              <p:nvPr/>
            </p:nvGrpSpPr>
            <p:grpSpPr>
              <a:xfrm>
                <a:off x="1272976" y="2140795"/>
                <a:ext cx="1615697" cy="4062250"/>
                <a:chOff x="1272976" y="2208576"/>
                <a:chExt cx="1615697" cy="4062250"/>
              </a:xfrm>
            </p:grpSpPr>
            <p:sp>
              <p:nvSpPr>
                <p:cNvPr id="16" name="矩形 15"/>
                <p:cNvSpPr/>
                <p:nvPr/>
              </p:nvSpPr>
              <p:spPr>
                <a:xfrm>
                  <a:off x="1272976" y="5458376"/>
                  <a:ext cx="1615697" cy="812450"/>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b="1" dirty="0"/>
                    <a:t>物</a:t>
                  </a:r>
                  <a:endParaRPr lang="en-US" altLang="zh-CN" sz="1600" b="1" dirty="0"/>
                </a:p>
                <a:p>
                  <a:r>
                    <a:rPr lang="zh-CN" altLang="en-US" sz="1600" b="1" dirty="0"/>
                    <a:t>理</a:t>
                  </a:r>
                  <a:endParaRPr lang="en-US" altLang="zh-CN" sz="1600" b="1" dirty="0"/>
                </a:p>
                <a:p>
                  <a:r>
                    <a:rPr lang="zh-CN" altLang="en-US" sz="1600" b="1" dirty="0"/>
                    <a:t>层</a:t>
                  </a:r>
                  <a:endParaRPr lang="zh-CN" altLang="en-US" sz="1600" b="1" dirty="0"/>
                </a:p>
              </p:txBody>
            </p:sp>
            <p:sp>
              <p:nvSpPr>
                <p:cNvPr id="21" name="矩形 20"/>
                <p:cNvSpPr/>
                <p:nvPr/>
              </p:nvSpPr>
              <p:spPr>
                <a:xfrm>
                  <a:off x="1272976" y="4645926"/>
                  <a:ext cx="1615697" cy="812450"/>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b="1" dirty="0"/>
                    <a:t>链</a:t>
                  </a:r>
                  <a:endParaRPr lang="en-US" altLang="zh-CN" sz="1600" b="1" dirty="0"/>
                </a:p>
                <a:p>
                  <a:r>
                    <a:rPr lang="zh-CN" altLang="en-US" sz="1600" b="1" dirty="0"/>
                    <a:t>路</a:t>
                  </a:r>
                  <a:endParaRPr lang="en-US" altLang="zh-CN" sz="1600" b="1" dirty="0"/>
                </a:p>
                <a:p>
                  <a:r>
                    <a:rPr lang="zh-CN" altLang="en-US" sz="1600" b="1" dirty="0"/>
                    <a:t>层</a:t>
                  </a:r>
                  <a:endParaRPr lang="zh-CN" altLang="en-US" sz="1600" b="1" dirty="0"/>
                </a:p>
              </p:txBody>
            </p:sp>
            <p:sp>
              <p:nvSpPr>
                <p:cNvPr id="22" name="矩形 21"/>
                <p:cNvSpPr/>
                <p:nvPr/>
              </p:nvSpPr>
              <p:spPr>
                <a:xfrm>
                  <a:off x="1272976" y="3833476"/>
                  <a:ext cx="1615697" cy="812450"/>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b="1" dirty="0"/>
                    <a:t>网</a:t>
                  </a:r>
                  <a:endParaRPr lang="en-US" altLang="zh-CN" sz="1600" b="1" dirty="0"/>
                </a:p>
                <a:p>
                  <a:r>
                    <a:rPr lang="zh-CN" altLang="en-US" sz="1600" b="1" dirty="0"/>
                    <a:t>络</a:t>
                  </a:r>
                  <a:endParaRPr lang="en-US" altLang="zh-CN" sz="1600" b="1" dirty="0"/>
                </a:p>
                <a:p>
                  <a:r>
                    <a:rPr lang="zh-CN" altLang="en-US" sz="1600" b="1" dirty="0"/>
                    <a:t>层</a:t>
                  </a:r>
                  <a:endParaRPr lang="zh-CN" altLang="en-US" sz="1600" b="1" dirty="0"/>
                </a:p>
              </p:txBody>
            </p:sp>
            <p:sp>
              <p:nvSpPr>
                <p:cNvPr id="23" name="矩形 22"/>
                <p:cNvSpPr/>
                <p:nvPr/>
              </p:nvSpPr>
              <p:spPr>
                <a:xfrm>
                  <a:off x="1272976" y="3021026"/>
                  <a:ext cx="1615697" cy="812450"/>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b="1" dirty="0"/>
                    <a:t>运</a:t>
                  </a:r>
                  <a:endParaRPr lang="en-US" altLang="zh-CN" sz="1600" b="1" dirty="0"/>
                </a:p>
                <a:p>
                  <a:r>
                    <a:rPr lang="zh-CN" altLang="en-US" sz="1600" b="1" dirty="0"/>
                    <a:t>输</a:t>
                  </a:r>
                  <a:endParaRPr lang="en-US" altLang="zh-CN" sz="1600" b="1" dirty="0"/>
                </a:p>
                <a:p>
                  <a:r>
                    <a:rPr lang="zh-CN" altLang="en-US" sz="1600" b="1" dirty="0"/>
                    <a:t>层</a:t>
                  </a:r>
                  <a:endParaRPr lang="zh-CN" altLang="en-US" sz="1600" b="1" dirty="0"/>
                </a:p>
              </p:txBody>
            </p:sp>
            <p:sp>
              <p:nvSpPr>
                <p:cNvPr id="27" name="矩形 26"/>
                <p:cNvSpPr/>
                <p:nvPr/>
              </p:nvSpPr>
              <p:spPr>
                <a:xfrm>
                  <a:off x="1272976" y="2208576"/>
                  <a:ext cx="1615697" cy="812450"/>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b="1" dirty="0"/>
                    <a:t>应</a:t>
                  </a:r>
                  <a:endParaRPr lang="en-US" altLang="zh-CN" sz="1600" b="1" dirty="0"/>
                </a:p>
                <a:p>
                  <a:r>
                    <a:rPr lang="zh-CN" altLang="en-US" sz="1600" b="1" dirty="0"/>
                    <a:t>用</a:t>
                  </a:r>
                  <a:endParaRPr lang="en-US" altLang="zh-CN" sz="1600" b="1" dirty="0"/>
                </a:p>
                <a:p>
                  <a:r>
                    <a:rPr lang="zh-CN" altLang="en-US" sz="1600" b="1" dirty="0"/>
                    <a:t>层</a:t>
                  </a:r>
                  <a:endParaRPr lang="zh-CN" altLang="en-US" sz="1600" b="1" dirty="0"/>
                </a:p>
              </p:txBody>
            </p:sp>
          </p:grpSp>
          <p:grpSp>
            <p:nvGrpSpPr>
              <p:cNvPr id="28" name="组合 27"/>
              <p:cNvGrpSpPr/>
              <p:nvPr/>
            </p:nvGrpSpPr>
            <p:grpSpPr>
              <a:xfrm>
                <a:off x="9303327" y="2140795"/>
                <a:ext cx="1615697" cy="4062250"/>
                <a:chOff x="1272976" y="2208576"/>
                <a:chExt cx="1615697" cy="4062250"/>
              </a:xfrm>
            </p:grpSpPr>
            <p:sp>
              <p:nvSpPr>
                <p:cNvPr id="29" name="矩形 28"/>
                <p:cNvSpPr/>
                <p:nvPr/>
              </p:nvSpPr>
              <p:spPr>
                <a:xfrm>
                  <a:off x="1272976" y="5458376"/>
                  <a:ext cx="1615697" cy="812450"/>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zh-CN" altLang="en-US" sz="1600" b="1" dirty="0"/>
                    <a:t>物</a:t>
                  </a:r>
                  <a:endParaRPr lang="en-US" altLang="zh-CN" sz="1600" b="1" dirty="0"/>
                </a:p>
                <a:p>
                  <a:pPr algn="r"/>
                  <a:r>
                    <a:rPr lang="zh-CN" altLang="en-US" sz="1600" b="1" dirty="0"/>
                    <a:t>理</a:t>
                  </a:r>
                  <a:endParaRPr lang="en-US" altLang="zh-CN" sz="1600" b="1" dirty="0"/>
                </a:p>
                <a:p>
                  <a:pPr algn="r"/>
                  <a:r>
                    <a:rPr lang="zh-CN" altLang="en-US" sz="1600" b="1" dirty="0"/>
                    <a:t>层</a:t>
                  </a:r>
                  <a:endParaRPr lang="zh-CN" altLang="en-US" sz="1600" b="1" dirty="0"/>
                </a:p>
              </p:txBody>
            </p:sp>
            <p:sp>
              <p:nvSpPr>
                <p:cNvPr id="30" name="矩形 29"/>
                <p:cNvSpPr/>
                <p:nvPr/>
              </p:nvSpPr>
              <p:spPr>
                <a:xfrm>
                  <a:off x="1272976" y="4645926"/>
                  <a:ext cx="1615697" cy="812450"/>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zh-CN" altLang="en-US" sz="1600" b="1" dirty="0"/>
                    <a:t>链</a:t>
                  </a:r>
                  <a:endParaRPr lang="en-US" altLang="zh-CN" sz="1600" b="1" dirty="0"/>
                </a:p>
                <a:p>
                  <a:pPr algn="r"/>
                  <a:r>
                    <a:rPr lang="zh-CN" altLang="en-US" sz="1600" b="1" dirty="0"/>
                    <a:t>路</a:t>
                  </a:r>
                  <a:endParaRPr lang="en-US" altLang="zh-CN" sz="1600" b="1" dirty="0"/>
                </a:p>
                <a:p>
                  <a:pPr algn="r"/>
                  <a:r>
                    <a:rPr lang="zh-CN" altLang="en-US" sz="1600" b="1" dirty="0"/>
                    <a:t>层</a:t>
                  </a:r>
                  <a:endParaRPr lang="zh-CN" altLang="en-US" sz="1600" b="1" dirty="0"/>
                </a:p>
              </p:txBody>
            </p:sp>
            <p:sp>
              <p:nvSpPr>
                <p:cNvPr id="31" name="矩形 30"/>
                <p:cNvSpPr/>
                <p:nvPr/>
              </p:nvSpPr>
              <p:spPr>
                <a:xfrm>
                  <a:off x="1272976" y="3833476"/>
                  <a:ext cx="1615697" cy="812450"/>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zh-CN" altLang="en-US" sz="1600" b="1" dirty="0"/>
                    <a:t>网</a:t>
                  </a:r>
                  <a:endParaRPr lang="en-US" altLang="zh-CN" sz="1600" b="1" dirty="0"/>
                </a:p>
                <a:p>
                  <a:pPr algn="r"/>
                  <a:r>
                    <a:rPr lang="zh-CN" altLang="en-US" sz="1600" b="1" dirty="0"/>
                    <a:t>络</a:t>
                  </a:r>
                  <a:endParaRPr lang="en-US" altLang="zh-CN" sz="1600" b="1" dirty="0"/>
                </a:p>
                <a:p>
                  <a:pPr algn="r"/>
                  <a:r>
                    <a:rPr lang="zh-CN" altLang="en-US" sz="1600" b="1" dirty="0"/>
                    <a:t>层</a:t>
                  </a:r>
                  <a:endParaRPr lang="zh-CN" altLang="en-US" sz="1600" b="1" dirty="0"/>
                </a:p>
              </p:txBody>
            </p:sp>
            <p:sp>
              <p:nvSpPr>
                <p:cNvPr id="32" name="矩形 31"/>
                <p:cNvSpPr/>
                <p:nvPr/>
              </p:nvSpPr>
              <p:spPr>
                <a:xfrm>
                  <a:off x="1272976" y="3021026"/>
                  <a:ext cx="1615697" cy="812450"/>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zh-CN" altLang="en-US" sz="1600" b="1" dirty="0"/>
                    <a:t>运</a:t>
                  </a:r>
                  <a:endParaRPr lang="en-US" altLang="zh-CN" sz="1600" b="1" dirty="0"/>
                </a:p>
                <a:p>
                  <a:pPr algn="r"/>
                  <a:r>
                    <a:rPr lang="zh-CN" altLang="en-US" sz="1600" b="1" dirty="0"/>
                    <a:t>输</a:t>
                  </a:r>
                  <a:endParaRPr lang="en-US" altLang="zh-CN" sz="1600" b="1" dirty="0"/>
                </a:p>
                <a:p>
                  <a:pPr algn="r"/>
                  <a:r>
                    <a:rPr lang="zh-CN" altLang="en-US" sz="1600" b="1" dirty="0"/>
                    <a:t>层</a:t>
                  </a:r>
                  <a:endParaRPr lang="zh-CN" altLang="en-US" sz="1600" b="1" dirty="0"/>
                </a:p>
              </p:txBody>
            </p:sp>
            <p:sp>
              <p:nvSpPr>
                <p:cNvPr id="33" name="矩形 32"/>
                <p:cNvSpPr/>
                <p:nvPr/>
              </p:nvSpPr>
              <p:spPr>
                <a:xfrm>
                  <a:off x="1272976" y="2208576"/>
                  <a:ext cx="1615697" cy="812450"/>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zh-CN" altLang="en-US" sz="1600" b="1" dirty="0"/>
                    <a:t>应</a:t>
                  </a:r>
                  <a:endParaRPr lang="en-US" altLang="zh-CN" sz="1600" b="1" dirty="0"/>
                </a:p>
                <a:p>
                  <a:pPr algn="r"/>
                  <a:r>
                    <a:rPr lang="zh-CN" altLang="en-US" sz="1600" b="1" dirty="0"/>
                    <a:t>用</a:t>
                  </a:r>
                  <a:endParaRPr lang="en-US" altLang="zh-CN" sz="1600" b="1" dirty="0"/>
                </a:p>
                <a:p>
                  <a:pPr algn="r"/>
                  <a:r>
                    <a:rPr lang="zh-CN" altLang="en-US" sz="1600" b="1" dirty="0"/>
                    <a:t>层</a:t>
                  </a:r>
                  <a:endParaRPr lang="zh-CN" altLang="en-US" sz="1600" b="1" dirty="0"/>
                </a:p>
              </p:txBody>
            </p:sp>
          </p:grpSp>
        </p:grpSp>
        <p:grpSp>
          <p:nvGrpSpPr>
            <p:cNvPr id="43" name="组合 42"/>
            <p:cNvGrpSpPr/>
            <p:nvPr/>
          </p:nvGrpSpPr>
          <p:grpSpPr>
            <a:xfrm>
              <a:off x="2552129" y="2392270"/>
              <a:ext cx="7087742" cy="3559300"/>
              <a:chOff x="2552129" y="2392270"/>
              <a:chExt cx="7087742" cy="3559300"/>
            </a:xfrm>
          </p:grpSpPr>
          <p:sp>
            <p:nvSpPr>
              <p:cNvPr id="8" name="矩形 7"/>
              <p:cNvSpPr/>
              <p:nvPr/>
            </p:nvSpPr>
            <p:spPr>
              <a:xfrm>
                <a:off x="2561358" y="2392270"/>
                <a:ext cx="301337" cy="3095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A</a:t>
                </a:r>
                <a:endParaRPr lang="zh-CN" altLang="en-US" b="1" dirty="0">
                  <a:solidFill>
                    <a:schemeClr val="tx1"/>
                  </a:solidFill>
                </a:endParaRPr>
              </a:p>
            </p:txBody>
          </p:sp>
          <p:sp>
            <p:nvSpPr>
              <p:cNvPr id="34" name="矩形 33"/>
              <p:cNvSpPr/>
              <p:nvPr/>
            </p:nvSpPr>
            <p:spPr>
              <a:xfrm>
                <a:off x="2561357" y="3204720"/>
                <a:ext cx="301337" cy="3095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B</a:t>
                </a:r>
                <a:endParaRPr lang="zh-CN" altLang="en-US" b="1" dirty="0">
                  <a:solidFill>
                    <a:schemeClr val="tx1"/>
                  </a:solidFill>
                </a:endParaRPr>
              </a:p>
            </p:txBody>
          </p:sp>
          <p:sp>
            <p:nvSpPr>
              <p:cNvPr id="35" name="矩形 34"/>
              <p:cNvSpPr/>
              <p:nvPr/>
            </p:nvSpPr>
            <p:spPr>
              <a:xfrm>
                <a:off x="2561357" y="4017170"/>
                <a:ext cx="301337" cy="3095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C</a:t>
                </a:r>
                <a:endParaRPr lang="zh-CN" altLang="en-US" b="1" dirty="0">
                  <a:solidFill>
                    <a:schemeClr val="tx1"/>
                  </a:solidFill>
                </a:endParaRPr>
              </a:p>
            </p:txBody>
          </p:sp>
          <p:sp>
            <p:nvSpPr>
              <p:cNvPr id="36" name="矩形 35"/>
              <p:cNvSpPr/>
              <p:nvPr/>
            </p:nvSpPr>
            <p:spPr>
              <a:xfrm>
                <a:off x="2561356" y="4829620"/>
                <a:ext cx="301337" cy="3095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D</a:t>
                </a:r>
                <a:endParaRPr lang="zh-CN" altLang="en-US" b="1" dirty="0">
                  <a:solidFill>
                    <a:schemeClr val="tx1"/>
                  </a:solidFill>
                </a:endParaRPr>
              </a:p>
            </p:txBody>
          </p:sp>
          <p:sp>
            <p:nvSpPr>
              <p:cNvPr id="37" name="矩形 36"/>
              <p:cNvSpPr/>
              <p:nvPr/>
            </p:nvSpPr>
            <p:spPr>
              <a:xfrm>
                <a:off x="2552129" y="5642070"/>
                <a:ext cx="301337" cy="3095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E</a:t>
                </a:r>
                <a:endParaRPr lang="zh-CN" altLang="en-US" b="1" dirty="0">
                  <a:solidFill>
                    <a:schemeClr val="tx1"/>
                  </a:solidFill>
                </a:endParaRPr>
              </a:p>
            </p:txBody>
          </p:sp>
          <p:sp>
            <p:nvSpPr>
              <p:cNvPr id="38" name="矩形 37"/>
              <p:cNvSpPr/>
              <p:nvPr/>
            </p:nvSpPr>
            <p:spPr>
              <a:xfrm>
                <a:off x="9338534" y="2392270"/>
                <a:ext cx="301337" cy="3095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F</a:t>
                </a:r>
                <a:endParaRPr lang="zh-CN" altLang="en-US" b="1" dirty="0">
                  <a:solidFill>
                    <a:schemeClr val="tx1"/>
                  </a:solidFill>
                </a:endParaRPr>
              </a:p>
            </p:txBody>
          </p:sp>
          <p:sp>
            <p:nvSpPr>
              <p:cNvPr id="39" name="矩形 38"/>
              <p:cNvSpPr/>
              <p:nvPr/>
            </p:nvSpPr>
            <p:spPr>
              <a:xfrm>
                <a:off x="9338533" y="3204720"/>
                <a:ext cx="301337" cy="3095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G</a:t>
                </a:r>
                <a:endParaRPr lang="zh-CN" altLang="en-US" b="1" dirty="0">
                  <a:solidFill>
                    <a:schemeClr val="tx1"/>
                  </a:solidFill>
                </a:endParaRPr>
              </a:p>
            </p:txBody>
          </p:sp>
          <p:sp>
            <p:nvSpPr>
              <p:cNvPr id="40" name="矩形 39"/>
              <p:cNvSpPr/>
              <p:nvPr/>
            </p:nvSpPr>
            <p:spPr>
              <a:xfrm>
                <a:off x="9338533" y="4017170"/>
                <a:ext cx="301337" cy="3095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H</a:t>
                </a:r>
                <a:endParaRPr lang="zh-CN" altLang="en-US" b="1" dirty="0">
                  <a:solidFill>
                    <a:schemeClr val="tx1"/>
                  </a:solidFill>
                </a:endParaRPr>
              </a:p>
            </p:txBody>
          </p:sp>
          <p:sp>
            <p:nvSpPr>
              <p:cNvPr id="41" name="矩形 40"/>
              <p:cNvSpPr/>
              <p:nvPr/>
            </p:nvSpPr>
            <p:spPr>
              <a:xfrm>
                <a:off x="9338532" y="4829620"/>
                <a:ext cx="301337" cy="3095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I</a:t>
                </a:r>
                <a:endParaRPr lang="zh-CN" altLang="en-US" b="1" dirty="0">
                  <a:solidFill>
                    <a:schemeClr val="tx1"/>
                  </a:solidFill>
                </a:endParaRPr>
              </a:p>
            </p:txBody>
          </p:sp>
          <p:sp>
            <p:nvSpPr>
              <p:cNvPr id="42" name="矩形 41"/>
              <p:cNvSpPr/>
              <p:nvPr/>
            </p:nvSpPr>
            <p:spPr>
              <a:xfrm>
                <a:off x="9329305" y="5642070"/>
                <a:ext cx="301337" cy="3095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J</a:t>
                </a:r>
                <a:endParaRPr lang="zh-CN" altLang="en-US" b="1" dirty="0">
                  <a:solidFill>
                    <a:schemeClr val="tx1"/>
                  </a:solidFill>
                </a:endParaRPr>
              </a:p>
            </p:txBody>
          </p:sp>
        </p:grpSp>
      </p:grpSp>
      <p:sp>
        <p:nvSpPr>
          <p:cNvPr id="61" name="矩形: 圆角 60"/>
          <p:cNvSpPr/>
          <p:nvPr/>
        </p:nvSpPr>
        <p:spPr>
          <a:xfrm>
            <a:off x="9434825" y="738496"/>
            <a:ext cx="1696825" cy="408698"/>
          </a:xfrm>
          <a:prstGeom prst="roundRect">
            <a:avLst>
              <a:gd name="adj" fmla="val 0"/>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t>服务</a:t>
            </a:r>
            <a:endParaRPr lang="zh-CN" altLang="en-US" sz="2000" b="1" dirty="0"/>
          </a:p>
        </p:txBody>
      </p:sp>
      <p:grpSp>
        <p:nvGrpSpPr>
          <p:cNvPr id="7" name="组合 6"/>
          <p:cNvGrpSpPr/>
          <p:nvPr/>
        </p:nvGrpSpPr>
        <p:grpSpPr>
          <a:xfrm>
            <a:off x="2862893" y="2336353"/>
            <a:ext cx="6475839" cy="3664159"/>
            <a:chOff x="2862893" y="2336353"/>
            <a:chExt cx="6475839" cy="3664159"/>
          </a:xfrm>
        </p:grpSpPr>
        <p:grpSp>
          <p:nvGrpSpPr>
            <p:cNvPr id="19" name="组合 18"/>
            <p:cNvGrpSpPr/>
            <p:nvPr/>
          </p:nvGrpSpPr>
          <p:grpSpPr>
            <a:xfrm>
              <a:off x="2862893" y="5581412"/>
              <a:ext cx="6475839" cy="419100"/>
              <a:chOff x="2853466" y="5581412"/>
              <a:chExt cx="6475839" cy="419100"/>
            </a:xfrm>
          </p:grpSpPr>
          <p:cxnSp>
            <p:nvCxnSpPr>
              <p:cNvPr id="45" name="直接箭头连接符 44"/>
              <p:cNvCxnSpPr>
                <a:stCxn id="37" idx="3"/>
                <a:endCxn id="42" idx="1"/>
              </p:cNvCxnSpPr>
              <p:nvPr/>
            </p:nvCxnSpPr>
            <p:spPr>
              <a:xfrm>
                <a:off x="2853466" y="5796820"/>
                <a:ext cx="6475839" cy="0"/>
              </a:xfrm>
              <a:prstGeom prst="straightConnector1">
                <a:avLst/>
              </a:prstGeom>
              <a:ln w="76200">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íşlïḍè"/>
              <p:cNvSpPr txBox="1"/>
              <p:nvPr/>
            </p:nvSpPr>
            <p:spPr>
              <a:xfrm>
                <a:off x="4439910" y="5581412"/>
                <a:ext cx="3331034" cy="419100"/>
              </a:xfrm>
              <a:prstGeom prst="rect">
                <a:avLst/>
              </a:prstGeom>
              <a:solidFill>
                <a:schemeClr val="bg1"/>
              </a:solidFill>
            </p:spPr>
            <p:txBody>
              <a:bodyPr wrap="square" lIns="91440" tIns="45720" rIns="91440" bIns="45720" anchor="ctr">
                <a:noAutofit/>
              </a:bodyPr>
              <a:lstStyle/>
              <a:p>
                <a:pPr algn="ctr"/>
                <a:r>
                  <a:rPr lang="zh-CN" altLang="en-US" sz="1600" b="1" dirty="0"/>
                  <a:t>使用物理层协议进行通信</a:t>
                </a:r>
                <a:endParaRPr lang="en-US" altLang="zh-CN" sz="1600" b="1" dirty="0"/>
              </a:p>
            </p:txBody>
          </p:sp>
        </p:grpSp>
        <p:grpSp>
          <p:nvGrpSpPr>
            <p:cNvPr id="18" name="组合 17"/>
            <p:cNvGrpSpPr/>
            <p:nvPr/>
          </p:nvGrpSpPr>
          <p:grpSpPr>
            <a:xfrm>
              <a:off x="2862893" y="4770148"/>
              <a:ext cx="6475839" cy="419100"/>
              <a:chOff x="2862693" y="4768653"/>
              <a:chExt cx="6475839" cy="419100"/>
            </a:xfrm>
          </p:grpSpPr>
          <p:cxnSp>
            <p:nvCxnSpPr>
              <p:cNvPr id="63" name="直接箭头连接符 62"/>
              <p:cNvCxnSpPr>
                <a:stCxn id="36" idx="3"/>
                <a:endCxn id="41" idx="1"/>
              </p:cNvCxnSpPr>
              <p:nvPr/>
            </p:nvCxnSpPr>
            <p:spPr>
              <a:xfrm>
                <a:off x="2862693" y="4984370"/>
                <a:ext cx="6475839" cy="0"/>
              </a:xfrm>
              <a:prstGeom prst="straightConnector1">
                <a:avLst/>
              </a:prstGeom>
              <a:ln w="76200">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62" name="íşlïḍè"/>
              <p:cNvSpPr txBox="1"/>
              <p:nvPr/>
            </p:nvSpPr>
            <p:spPr>
              <a:xfrm>
                <a:off x="4435295" y="4768653"/>
                <a:ext cx="3331034" cy="419100"/>
              </a:xfrm>
              <a:prstGeom prst="rect">
                <a:avLst/>
              </a:prstGeom>
              <a:solidFill>
                <a:schemeClr val="bg1"/>
              </a:solidFill>
            </p:spPr>
            <p:txBody>
              <a:bodyPr wrap="square" lIns="91440" tIns="45720" rIns="91440" bIns="45720" anchor="ctr">
                <a:noAutofit/>
              </a:bodyPr>
              <a:lstStyle/>
              <a:p>
                <a:pPr algn="ctr"/>
                <a:r>
                  <a:rPr lang="zh-CN" altLang="en-US" sz="1600" b="1" dirty="0"/>
                  <a:t>实现链路层协议并进行逻辑通信</a:t>
                </a:r>
                <a:endParaRPr lang="en-US" altLang="zh-CN" sz="1600" b="1" dirty="0"/>
              </a:p>
              <a:p>
                <a:pPr algn="ctr"/>
                <a:r>
                  <a:rPr lang="zh-CN" altLang="en-US" sz="1600" b="1" dirty="0"/>
                  <a:t>“享受”物理层提供的服务</a:t>
                </a:r>
                <a:endParaRPr lang="en-US" altLang="zh-CN" sz="1600" b="1" dirty="0"/>
              </a:p>
            </p:txBody>
          </p:sp>
        </p:grpSp>
        <p:grpSp>
          <p:nvGrpSpPr>
            <p:cNvPr id="64" name="组合 63"/>
            <p:cNvGrpSpPr/>
            <p:nvPr/>
          </p:nvGrpSpPr>
          <p:grpSpPr>
            <a:xfrm>
              <a:off x="2862893" y="3958883"/>
              <a:ext cx="6475839" cy="419100"/>
              <a:chOff x="2862693" y="4768653"/>
              <a:chExt cx="6475839" cy="419100"/>
            </a:xfrm>
          </p:grpSpPr>
          <p:cxnSp>
            <p:nvCxnSpPr>
              <p:cNvPr id="65" name="直接箭头连接符 64"/>
              <p:cNvCxnSpPr/>
              <p:nvPr/>
            </p:nvCxnSpPr>
            <p:spPr>
              <a:xfrm>
                <a:off x="2862693" y="4984370"/>
                <a:ext cx="6475839" cy="0"/>
              </a:xfrm>
              <a:prstGeom prst="straightConnector1">
                <a:avLst/>
              </a:prstGeom>
              <a:ln w="76200">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66" name="íşlïḍè"/>
              <p:cNvSpPr txBox="1"/>
              <p:nvPr/>
            </p:nvSpPr>
            <p:spPr>
              <a:xfrm>
                <a:off x="4435295" y="4768653"/>
                <a:ext cx="3331034" cy="419100"/>
              </a:xfrm>
              <a:prstGeom prst="rect">
                <a:avLst/>
              </a:prstGeom>
              <a:solidFill>
                <a:schemeClr val="bg1"/>
              </a:solidFill>
            </p:spPr>
            <p:txBody>
              <a:bodyPr wrap="square" lIns="91440" tIns="45720" rIns="91440" bIns="45720" anchor="ctr">
                <a:noAutofit/>
              </a:bodyPr>
              <a:lstStyle/>
              <a:p>
                <a:pPr algn="ctr"/>
                <a:r>
                  <a:rPr lang="zh-CN" altLang="en-US" sz="1600" b="1" dirty="0"/>
                  <a:t>实现网络层协议并进行逻辑通信</a:t>
                </a:r>
                <a:endParaRPr lang="en-US" altLang="zh-CN" sz="1600" b="1" dirty="0"/>
              </a:p>
              <a:p>
                <a:pPr algn="ctr"/>
                <a:r>
                  <a:rPr lang="zh-CN" altLang="en-US" sz="1600" b="1" dirty="0"/>
                  <a:t>“享受”链路层提供的服务</a:t>
                </a:r>
                <a:endParaRPr lang="en-US" altLang="zh-CN" sz="1600" b="1" dirty="0"/>
              </a:p>
            </p:txBody>
          </p:sp>
        </p:grpSp>
        <p:grpSp>
          <p:nvGrpSpPr>
            <p:cNvPr id="67" name="组合 66"/>
            <p:cNvGrpSpPr/>
            <p:nvPr/>
          </p:nvGrpSpPr>
          <p:grpSpPr>
            <a:xfrm>
              <a:off x="2862893" y="3147618"/>
              <a:ext cx="6475839" cy="419100"/>
              <a:chOff x="2862693" y="4768653"/>
              <a:chExt cx="6475839" cy="419100"/>
            </a:xfrm>
          </p:grpSpPr>
          <p:cxnSp>
            <p:nvCxnSpPr>
              <p:cNvPr id="69" name="直接箭头连接符 68"/>
              <p:cNvCxnSpPr/>
              <p:nvPr/>
            </p:nvCxnSpPr>
            <p:spPr>
              <a:xfrm>
                <a:off x="2862693" y="4984370"/>
                <a:ext cx="6475839" cy="0"/>
              </a:xfrm>
              <a:prstGeom prst="straightConnector1">
                <a:avLst/>
              </a:prstGeom>
              <a:ln w="76200">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70" name="íşlïḍè"/>
              <p:cNvSpPr txBox="1"/>
              <p:nvPr/>
            </p:nvSpPr>
            <p:spPr>
              <a:xfrm>
                <a:off x="4435295" y="4768653"/>
                <a:ext cx="3331034" cy="419100"/>
              </a:xfrm>
              <a:prstGeom prst="rect">
                <a:avLst/>
              </a:prstGeom>
              <a:solidFill>
                <a:schemeClr val="bg1"/>
              </a:solidFill>
            </p:spPr>
            <p:txBody>
              <a:bodyPr wrap="square" lIns="91440" tIns="45720" rIns="91440" bIns="45720" anchor="ctr">
                <a:noAutofit/>
              </a:bodyPr>
              <a:lstStyle/>
              <a:p>
                <a:pPr algn="ctr"/>
                <a:r>
                  <a:rPr lang="zh-CN" altLang="en-US" sz="1600" b="1" dirty="0"/>
                  <a:t>实现运输层协议并进行逻辑通信</a:t>
                </a:r>
                <a:endParaRPr lang="en-US" altLang="zh-CN" sz="1600" b="1" dirty="0"/>
              </a:p>
              <a:p>
                <a:pPr algn="ctr"/>
                <a:r>
                  <a:rPr lang="zh-CN" altLang="en-US" sz="1600" b="1" dirty="0"/>
                  <a:t>“享受”网络层提供的服务</a:t>
                </a:r>
                <a:endParaRPr lang="en-US" altLang="zh-CN" sz="1600" b="1" dirty="0"/>
              </a:p>
            </p:txBody>
          </p:sp>
        </p:grpSp>
        <p:grpSp>
          <p:nvGrpSpPr>
            <p:cNvPr id="72" name="组合 71"/>
            <p:cNvGrpSpPr/>
            <p:nvPr/>
          </p:nvGrpSpPr>
          <p:grpSpPr>
            <a:xfrm>
              <a:off x="2862893" y="2336353"/>
              <a:ext cx="6475839" cy="419100"/>
              <a:chOff x="2862693" y="4768653"/>
              <a:chExt cx="6475839" cy="419100"/>
            </a:xfrm>
          </p:grpSpPr>
          <p:cxnSp>
            <p:nvCxnSpPr>
              <p:cNvPr id="73" name="直接箭头连接符 72"/>
              <p:cNvCxnSpPr/>
              <p:nvPr/>
            </p:nvCxnSpPr>
            <p:spPr>
              <a:xfrm>
                <a:off x="2862693" y="4984370"/>
                <a:ext cx="6475839" cy="0"/>
              </a:xfrm>
              <a:prstGeom prst="straightConnector1">
                <a:avLst/>
              </a:prstGeom>
              <a:ln w="76200">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74" name="íşlïḍè"/>
              <p:cNvSpPr txBox="1"/>
              <p:nvPr/>
            </p:nvSpPr>
            <p:spPr>
              <a:xfrm>
                <a:off x="4435295" y="4768653"/>
                <a:ext cx="3331034" cy="419100"/>
              </a:xfrm>
              <a:prstGeom prst="rect">
                <a:avLst/>
              </a:prstGeom>
              <a:solidFill>
                <a:schemeClr val="bg1"/>
              </a:solidFill>
            </p:spPr>
            <p:txBody>
              <a:bodyPr wrap="square" lIns="91440" tIns="45720" rIns="91440" bIns="45720" anchor="ctr">
                <a:noAutofit/>
              </a:bodyPr>
              <a:lstStyle/>
              <a:p>
                <a:pPr algn="ctr"/>
                <a:r>
                  <a:rPr lang="zh-CN" altLang="en-US" sz="1600" b="1" dirty="0"/>
                  <a:t>实现应用层协议并进行逻辑通信</a:t>
                </a:r>
                <a:endParaRPr lang="en-US" altLang="zh-CN" sz="1600" b="1" dirty="0"/>
              </a:p>
              <a:p>
                <a:pPr algn="ctr"/>
                <a:r>
                  <a:rPr lang="zh-CN" altLang="en-US" sz="1600" b="1" dirty="0"/>
                  <a:t>“享受”运输层提供的服务</a:t>
                </a:r>
                <a:endParaRPr lang="en-US" altLang="zh-CN" sz="1600" b="1" dirty="0"/>
              </a:p>
            </p:txBody>
          </p:sp>
        </p:grpSp>
      </p:grpSp>
      <p:grpSp>
        <p:nvGrpSpPr>
          <p:cNvPr id="17" name="组合 16"/>
          <p:cNvGrpSpPr/>
          <p:nvPr/>
        </p:nvGrpSpPr>
        <p:grpSpPr>
          <a:xfrm>
            <a:off x="369193" y="2233233"/>
            <a:ext cx="11413473" cy="3883992"/>
            <a:chOff x="369193" y="2233233"/>
            <a:chExt cx="11413473" cy="3883992"/>
          </a:xfrm>
        </p:grpSpPr>
        <p:grpSp>
          <p:nvGrpSpPr>
            <p:cNvPr id="46" name="组合 45"/>
            <p:cNvGrpSpPr/>
            <p:nvPr/>
          </p:nvGrpSpPr>
          <p:grpSpPr>
            <a:xfrm>
              <a:off x="388047" y="5485498"/>
              <a:ext cx="11394619" cy="631727"/>
              <a:chOff x="388047" y="5485498"/>
              <a:chExt cx="11394619" cy="631727"/>
            </a:xfrm>
          </p:grpSpPr>
          <p:sp>
            <p:nvSpPr>
              <p:cNvPr id="20" name="箭头: 上 19"/>
              <p:cNvSpPr/>
              <p:nvPr/>
            </p:nvSpPr>
            <p:spPr>
              <a:xfrm>
                <a:off x="388047" y="5485498"/>
                <a:ext cx="542910" cy="631727"/>
              </a:xfrm>
              <a:prstGeom prst="upArrow">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t>服务</a:t>
                </a:r>
                <a:endParaRPr lang="zh-CN" altLang="en-US" sz="1600" b="1" dirty="0"/>
              </a:p>
            </p:txBody>
          </p:sp>
          <p:sp>
            <p:nvSpPr>
              <p:cNvPr id="79" name="箭头: 上 78"/>
              <p:cNvSpPr/>
              <p:nvPr/>
            </p:nvSpPr>
            <p:spPr>
              <a:xfrm>
                <a:off x="11239756" y="5485498"/>
                <a:ext cx="542910" cy="631727"/>
              </a:xfrm>
              <a:prstGeom prst="upArrow">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t>服务</a:t>
                </a:r>
                <a:endParaRPr lang="zh-CN" altLang="en-US" sz="1600" b="1" dirty="0"/>
              </a:p>
            </p:txBody>
          </p:sp>
        </p:grpSp>
        <p:grpSp>
          <p:nvGrpSpPr>
            <p:cNvPr id="84" name="组合 83"/>
            <p:cNvGrpSpPr/>
            <p:nvPr/>
          </p:nvGrpSpPr>
          <p:grpSpPr>
            <a:xfrm>
              <a:off x="388047" y="4672431"/>
              <a:ext cx="11394619" cy="631727"/>
              <a:chOff x="388047" y="4672431"/>
              <a:chExt cx="11394619" cy="631727"/>
            </a:xfrm>
          </p:grpSpPr>
          <p:sp>
            <p:nvSpPr>
              <p:cNvPr id="75" name="箭头: 上 74"/>
              <p:cNvSpPr/>
              <p:nvPr/>
            </p:nvSpPr>
            <p:spPr>
              <a:xfrm>
                <a:off x="388047" y="4672431"/>
                <a:ext cx="542910" cy="631727"/>
              </a:xfrm>
              <a:prstGeom prst="upArrow">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t>服务</a:t>
                </a:r>
                <a:endParaRPr lang="zh-CN" altLang="en-US" sz="1600" b="1" dirty="0"/>
              </a:p>
            </p:txBody>
          </p:sp>
          <p:sp>
            <p:nvSpPr>
              <p:cNvPr id="80" name="箭头: 上 79"/>
              <p:cNvSpPr/>
              <p:nvPr/>
            </p:nvSpPr>
            <p:spPr>
              <a:xfrm>
                <a:off x="11239756" y="4672431"/>
                <a:ext cx="542910" cy="631727"/>
              </a:xfrm>
              <a:prstGeom prst="upArrow">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t>服务</a:t>
                </a:r>
                <a:endParaRPr lang="zh-CN" altLang="en-US" sz="1600" b="1" dirty="0"/>
              </a:p>
            </p:txBody>
          </p:sp>
        </p:grpSp>
        <p:grpSp>
          <p:nvGrpSpPr>
            <p:cNvPr id="85" name="组合 84"/>
            <p:cNvGrpSpPr/>
            <p:nvPr/>
          </p:nvGrpSpPr>
          <p:grpSpPr>
            <a:xfrm>
              <a:off x="388047" y="3859365"/>
              <a:ext cx="11394619" cy="631727"/>
              <a:chOff x="388047" y="3859365"/>
              <a:chExt cx="11394619" cy="631727"/>
            </a:xfrm>
          </p:grpSpPr>
          <p:sp>
            <p:nvSpPr>
              <p:cNvPr id="76" name="箭头: 上 75"/>
              <p:cNvSpPr/>
              <p:nvPr/>
            </p:nvSpPr>
            <p:spPr>
              <a:xfrm>
                <a:off x="388047" y="3859365"/>
                <a:ext cx="542910" cy="631727"/>
              </a:xfrm>
              <a:prstGeom prst="upArrow">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t>服务</a:t>
                </a:r>
                <a:endParaRPr lang="zh-CN" altLang="en-US" sz="1600" b="1" dirty="0"/>
              </a:p>
            </p:txBody>
          </p:sp>
          <p:sp>
            <p:nvSpPr>
              <p:cNvPr id="81" name="箭头: 上 80"/>
              <p:cNvSpPr/>
              <p:nvPr/>
            </p:nvSpPr>
            <p:spPr>
              <a:xfrm>
                <a:off x="11239756" y="3859365"/>
                <a:ext cx="542910" cy="631727"/>
              </a:xfrm>
              <a:prstGeom prst="upArrow">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t>服务</a:t>
                </a:r>
                <a:endParaRPr lang="zh-CN" altLang="en-US" sz="1600" b="1" dirty="0"/>
              </a:p>
            </p:txBody>
          </p:sp>
        </p:grpSp>
        <p:grpSp>
          <p:nvGrpSpPr>
            <p:cNvPr id="86" name="组合 85"/>
            <p:cNvGrpSpPr/>
            <p:nvPr/>
          </p:nvGrpSpPr>
          <p:grpSpPr>
            <a:xfrm>
              <a:off x="388047" y="3046299"/>
              <a:ext cx="11394619" cy="631727"/>
              <a:chOff x="388047" y="3046299"/>
              <a:chExt cx="11394619" cy="631727"/>
            </a:xfrm>
          </p:grpSpPr>
          <p:sp>
            <p:nvSpPr>
              <p:cNvPr id="77" name="箭头: 上 76"/>
              <p:cNvSpPr/>
              <p:nvPr/>
            </p:nvSpPr>
            <p:spPr>
              <a:xfrm>
                <a:off x="388047" y="3046299"/>
                <a:ext cx="542910" cy="631727"/>
              </a:xfrm>
              <a:prstGeom prst="upArrow">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t>服务</a:t>
                </a:r>
                <a:endParaRPr lang="zh-CN" altLang="en-US" sz="1600" b="1" dirty="0"/>
              </a:p>
            </p:txBody>
          </p:sp>
          <p:sp>
            <p:nvSpPr>
              <p:cNvPr id="82" name="箭头: 上 81"/>
              <p:cNvSpPr/>
              <p:nvPr/>
            </p:nvSpPr>
            <p:spPr>
              <a:xfrm>
                <a:off x="11239756" y="3046299"/>
                <a:ext cx="542910" cy="631727"/>
              </a:xfrm>
              <a:prstGeom prst="upArrow">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t>服务</a:t>
                </a:r>
                <a:endParaRPr lang="zh-CN" altLang="en-US" sz="1600" b="1" dirty="0"/>
              </a:p>
            </p:txBody>
          </p:sp>
        </p:grpSp>
        <p:grpSp>
          <p:nvGrpSpPr>
            <p:cNvPr id="87" name="组合 86"/>
            <p:cNvGrpSpPr/>
            <p:nvPr/>
          </p:nvGrpSpPr>
          <p:grpSpPr>
            <a:xfrm>
              <a:off x="369193" y="2233233"/>
              <a:ext cx="11413473" cy="631727"/>
              <a:chOff x="369193" y="2233233"/>
              <a:chExt cx="11413473" cy="631727"/>
            </a:xfrm>
          </p:grpSpPr>
          <p:sp>
            <p:nvSpPr>
              <p:cNvPr id="78" name="箭头: 上 77"/>
              <p:cNvSpPr/>
              <p:nvPr/>
            </p:nvSpPr>
            <p:spPr>
              <a:xfrm>
                <a:off x="369193" y="2233233"/>
                <a:ext cx="542910" cy="631727"/>
              </a:xfrm>
              <a:prstGeom prst="upArrow">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t>服务</a:t>
                </a:r>
                <a:endParaRPr lang="zh-CN" altLang="en-US" sz="1600" b="1" dirty="0"/>
              </a:p>
            </p:txBody>
          </p:sp>
          <p:sp>
            <p:nvSpPr>
              <p:cNvPr id="83" name="箭头: 上 82"/>
              <p:cNvSpPr/>
              <p:nvPr/>
            </p:nvSpPr>
            <p:spPr>
              <a:xfrm>
                <a:off x="11239756" y="2233233"/>
                <a:ext cx="542910" cy="631727"/>
              </a:xfrm>
              <a:prstGeom prst="upArrow">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t>服务</a:t>
                </a:r>
                <a:endParaRPr lang="zh-CN" altLang="en-US" sz="1600" b="1" dirty="0"/>
              </a:p>
            </p:txBody>
          </p:sp>
        </p:grpSp>
      </p:grpSp>
      <p:sp>
        <p:nvSpPr>
          <p:cNvPr id="24" name="椭圆 23"/>
          <p:cNvSpPr/>
          <p:nvPr/>
        </p:nvSpPr>
        <p:spPr>
          <a:xfrm>
            <a:off x="2604024" y="2851566"/>
            <a:ext cx="216000" cy="216000"/>
          </a:xfrm>
          <a:prstGeom prst="ellipse">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1" name="椭圆 70"/>
          <p:cNvSpPr/>
          <p:nvPr/>
        </p:nvSpPr>
        <p:spPr>
          <a:xfrm>
            <a:off x="2604024" y="3666752"/>
            <a:ext cx="216000" cy="216000"/>
          </a:xfrm>
          <a:prstGeom prst="ellipse">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8" name="椭圆 87"/>
          <p:cNvSpPr/>
          <p:nvPr/>
        </p:nvSpPr>
        <p:spPr>
          <a:xfrm>
            <a:off x="2604024" y="4481938"/>
            <a:ext cx="216000" cy="216000"/>
          </a:xfrm>
          <a:prstGeom prst="ellipse">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9" name="椭圆 88"/>
          <p:cNvSpPr/>
          <p:nvPr/>
        </p:nvSpPr>
        <p:spPr>
          <a:xfrm>
            <a:off x="2604024" y="5297123"/>
            <a:ext cx="216000" cy="216000"/>
          </a:xfrm>
          <a:prstGeom prst="ellipse">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0" name="椭圆 89"/>
          <p:cNvSpPr/>
          <p:nvPr/>
        </p:nvSpPr>
        <p:spPr>
          <a:xfrm>
            <a:off x="9381300" y="2851566"/>
            <a:ext cx="216000" cy="216000"/>
          </a:xfrm>
          <a:prstGeom prst="ellipse">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1" name="椭圆 90"/>
          <p:cNvSpPr/>
          <p:nvPr/>
        </p:nvSpPr>
        <p:spPr>
          <a:xfrm>
            <a:off x="9381300" y="3666752"/>
            <a:ext cx="216000" cy="216000"/>
          </a:xfrm>
          <a:prstGeom prst="ellipse">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2" name="椭圆 91"/>
          <p:cNvSpPr/>
          <p:nvPr/>
        </p:nvSpPr>
        <p:spPr>
          <a:xfrm>
            <a:off x="9381300" y="4481938"/>
            <a:ext cx="216000" cy="216000"/>
          </a:xfrm>
          <a:prstGeom prst="ellipse">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3" name="椭圆 92"/>
          <p:cNvSpPr/>
          <p:nvPr/>
        </p:nvSpPr>
        <p:spPr>
          <a:xfrm>
            <a:off x="9381300" y="5297123"/>
            <a:ext cx="216000" cy="216000"/>
          </a:xfrm>
          <a:prstGeom prst="ellipse">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fltVal val="0"/>
                                          </p:val>
                                        </p:tav>
                                        <p:tav tm="100000">
                                          <p:val>
                                            <p:strVal val="#ppt_h"/>
                                          </p:val>
                                        </p:tav>
                                      </p:tavLst>
                                    </p:anim>
                                    <p:anim calcmode="lin" valueType="num">
                                      <p:cBhvr>
                                        <p:cTn id="9" dur="500" fill="hold"/>
                                        <p:tgtEl>
                                          <p:spTgt spid="12"/>
                                        </p:tgtEl>
                                        <p:attrNameLst>
                                          <p:attrName>style.rotation</p:attrName>
                                        </p:attrNameLst>
                                      </p:cBhvr>
                                      <p:tavLst>
                                        <p:tav tm="0">
                                          <p:val>
                                            <p:fltVal val="360"/>
                                          </p:val>
                                        </p:tav>
                                        <p:tav tm="100000">
                                          <p:val>
                                            <p:fltVal val="0"/>
                                          </p:val>
                                        </p:tav>
                                      </p:tavLst>
                                    </p:anim>
                                    <p:animEffect transition="in" filter="fade">
                                      <p:cBhvr>
                                        <p:cTn id="10" dur="500"/>
                                        <p:tgtEl>
                                          <p:spTgt spid="12"/>
                                        </p:tgtEl>
                                      </p:cBhvr>
                                    </p:animEffect>
                                  </p:childTnLst>
                                </p:cTn>
                              </p:par>
                            </p:childTnLst>
                          </p:cTn>
                        </p:par>
                        <p:par>
                          <p:cTn id="11" fill="hold">
                            <p:stCondLst>
                              <p:cond delay="500"/>
                            </p:stCondLst>
                            <p:childTnLst>
                              <p:par>
                                <p:cTn id="12" presetID="1" presetClass="entr" presetSubtype="0" fill="hold" grpId="0" nodeType="afterEffect">
                                  <p:stCondLst>
                                    <p:cond delay="0"/>
                                  </p:stCondLst>
                                  <p:iterate type="lt">
                                    <p:tmAbs val="100"/>
                                  </p:iterate>
                                  <p:childTnLst>
                                    <p:set>
                                      <p:cBhvr>
                                        <p:cTn id="13" dur="1" fill="hold">
                                          <p:stCondLst>
                                            <p:cond delay="0"/>
                                          </p:stCondLst>
                                        </p:cTn>
                                        <p:tgtEl>
                                          <p:spTgt spid="13"/>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53" presetClass="entr" presetSubtype="16" fill="hold" grpId="0" nodeType="clickEffect">
                                  <p:stCondLst>
                                    <p:cond delay="0"/>
                                  </p:stCondLst>
                                  <p:childTnLst>
                                    <p:set>
                                      <p:cBhvr>
                                        <p:cTn id="17" dur="1" fill="hold">
                                          <p:stCondLst>
                                            <p:cond delay="0"/>
                                          </p:stCondLst>
                                        </p:cTn>
                                        <p:tgtEl>
                                          <p:spTgt spid="90"/>
                                        </p:tgtEl>
                                        <p:attrNameLst>
                                          <p:attrName>style.visibility</p:attrName>
                                        </p:attrNameLst>
                                      </p:cBhvr>
                                      <p:to>
                                        <p:strVal val="visible"/>
                                      </p:to>
                                    </p:set>
                                    <p:anim calcmode="lin" valueType="num">
                                      <p:cBhvr>
                                        <p:cTn id="18" dur="500" fill="hold"/>
                                        <p:tgtEl>
                                          <p:spTgt spid="90"/>
                                        </p:tgtEl>
                                        <p:attrNameLst>
                                          <p:attrName>ppt_w</p:attrName>
                                        </p:attrNameLst>
                                      </p:cBhvr>
                                      <p:tavLst>
                                        <p:tav tm="0">
                                          <p:val>
                                            <p:fltVal val="0"/>
                                          </p:val>
                                        </p:tav>
                                        <p:tav tm="100000">
                                          <p:val>
                                            <p:strVal val="#ppt_w"/>
                                          </p:val>
                                        </p:tav>
                                      </p:tavLst>
                                    </p:anim>
                                    <p:anim calcmode="lin" valueType="num">
                                      <p:cBhvr>
                                        <p:cTn id="19" dur="500" fill="hold"/>
                                        <p:tgtEl>
                                          <p:spTgt spid="90"/>
                                        </p:tgtEl>
                                        <p:attrNameLst>
                                          <p:attrName>ppt_h</p:attrName>
                                        </p:attrNameLst>
                                      </p:cBhvr>
                                      <p:tavLst>
                                        <p:tav tm="0">
                                          <p:val>
                                            <p:fltVal val="0"/>
                                          </p:val>
                                        </p:tav>
                                        <p:tav tm="100000">
                                          <p:val>
                                            <p:strVal val="#ppt_h"/>
                                          </p:val>
                                        </p:tav>
                                      </p:tavLst>
                                    </p:anim>
                                    <p:animEffect transition="in" filter="fade">
                                      <p:cBhvr>
                                        <p:cTn id="20" dur="500"/>
                                        <p:tgtEl>
                                          <p:spTgt spid="90"/>
                                        </p:tgtEl>
                                      </p:cBhvr>
                                    </p:animEffect>
                                  </p:childTnLst>
                                </p:cTn>
                              </p:par>
                              <p:par>
                                <p:cTn id="21" presetID="53" presetClass="entr" presetSubtype="16" fill="hold" grpId="0" nodeType="withEffect">
                                  <p:stCondLst>
                                    <p:cond delay="0"/>
                                  </p:stCondLst>
                                  <p:childTnLst>
                                    <p:set>
                                      <p:cBhvr>
                                        <p:cTn id="22" dur="1" fill="hold">
                                          <p:stCondLst>
                                            <p:cond delay="0"/>
                                          </p:stCondLst>
                                        </p:cTn>
                                        <p:tgtEl>
                                          <p:spTgt spid="24"/>
                                        </p:tgtEl>
                                        <p:attrNameLst>
                                          <p:attrName>style.visibility</p:attrName>
                                        </p:attrNameLst>
                                      </p:cBhvr>
                                      <p:to>
                                        <p:strVal val="visible"/>
                                      </p:to>
                                    </p:set>
                                    <p:anim calcmode="lin" valueType="num">
                                      <p:cBhvr>
                                        <p:cTn id="23" dur="500" fill="hold"/>
                                        <p:tgtEl>
                                          <p:spTgt spid="24"/>
                                        </p:tgtEl>
                                        <p:attrNameLst>
                                          <p:attrName>ppt_w</p:attrName>
                                        </p:attrNameLst>
                                      </p:cBhvr>
                                      <p:tavLst>
                                        <p:tav tm="0">
                                          <p:val>
                                            <p:fltVal val="0"/>
                                          </p:val>
                                        </p:tav>
                                        <p:tav tm="100000">
                                          <p:val>
                                            <p:strVal val="#ppt_w"/>
                                          </p:val>
                                        </p:tav>
                                      </p:tavLst>
                                    </p:anim>
                                    <p:anim calcmode="lin" valueType="num">
                                      <p:cBhvr>
                                        <p:cTn id="24" dur="500" fill="hold"/>
                                        <p:tgtEl>
                                          <p:spTgt spid="24"/>
                                        </p:tgtEl>
                                        <p:attrNameLst>
                                          <p:attrName>ppt_h</p:attrName>
                                        </p:attrNameLst>
                                      </p:cBhvr>
                                      <p:tavLst>
                                        <p:tav tm="0">
                                          <p:val>
                                            <p:fltVal val="0"/>
                                          </p:val>
                                        </p:tav>
                                        <p:tav tm="100000">
                                          <p:val>
                                            <p:strVal val="#ppt_h"/>
                                          </p:val>
                                        </p:tav>
                                      </p:tavLst>
                                    </p:anim>
                                    <p:animEffect transition="in" filter="fade">
                                      <p:cBhvr>
                                        <p:cTn id="25" dur="500"/>
                                        <p:tgtEl>
                                          <p:spTgt spid="24"/>
                                        </p:tgtEl>
                                      </p:cBhvr>
                                    </p:animEffect>
                                  </p:childTnLst>
                                </p:cTn>
                              </p:par>
                              <p:par>
                                <p:cTn id="26" presetID="53" presetClass="entr" presetSubtype="16" fill="hold" grpId="0" nodeType="withEffect">
                                  <p:stCondLst>
                                    <p:cond delay="0"/>
                                  </p:stCondLst>
                                  <p:childTnLst>
                                    <p:set>
                                      <p:cBhvr>
                                        <p:cTn id="27" dur="1" fill="hold">
                                          <p:stCondLst>
                                            <p:cond delay="0"/>
                                          </p:stCondLst>
                                        </p:cTn>
                                        <p:tgtEl>
                                          <p:spTgt spid="71"/>
                                        </p:tgtEl>
                                        <p:attrNameLst>
                                          <p:attrName>style.visibility</p:attrName>
                                        </p:attrNameLst>
                                      </p:cBhvr>
                                      <p:to>
                                        <p:strVal val="visible"/>
                                      </p:to>
                                    </p:set>
                                    <p:anim calcmode="lin" valueType="num">
                                      <p:cBhvr>
                                        <p:cTn id="28" dur="500" fill="hold"/>
                                        <p:tgtEl>
                                          <p:spTgt spid="71"/>
                                        </p:tgtEl>
                                        <p:attrNameLst>
                                          <p:attrName>ppt_w</p:attrName>
                                        </p:attrNameLst>
                                      </p:cBhvr>
                                      <p:tavLst>
                                        <p:tav tm="0">
                                          <p:val>
                                            <p:fltVal val="0"/>
                                          </p:val>
                                        </p:tav>
                                        <p:tav tm="100000">
                                          <p:val>
                                            <p:strVal val="#ppt_w"/>
                                          </p:val>
                                        </p:tav>
                                      </p:tavLst>
                                    </p:anim>
                                    <p:anim calcmode="lin" valueType="num">
                                      <p:cBhvr>
                                        <p:cTn id="29" dur="500" fill="hold"/>
                                        <p:tgtEl>
                                          <p:spTgt spid="71"/>
                                        </p:tgtEl>
                                        <p:attrNameLst>
                                          <p:attrName>ppt_h</p:attrName>
                                        </p:attrNameLst>
                                      </p:cBhvr>
                                      <p:tavLst>
                                        <p:tav tm="0">
                                          <p:val>
                                            <p:fltVal val="0"/>
                                          </p:val>
                                        </p:tav>
                                        <p:tav tm="100000">
                                          <p:val>
                                            <p:strVal val="#ppt_h"/>
                                          </p:val>
                                        </p:tav>
                                      </p:tavLst>
                                    </p:anim>
                                    <p:animEffect transition="in" filter="fade">
                                      <p:cBhvr>
                                        <p:cTn id="30" dur="500"/>
                                        <p:tgtEl>
                                          <p:spTgt spid="71"/>
                                        </p:tgtEl>
                                      </p:cBhvr>
                                    </p:animEffect>
                                  </p:childTnLst>
                                </p:cTn>
                              </p:par>
                              <p:par>
                                <p:cTn id="31" presetID="53" presetClass="entr" presetSubtype="16" fill="hold" grpId="0" nodeType="withEffect">
                                  <p:stCondLst>
                                    <p:cond delay="0"/>
                                  </p:stCondLst>
                                  <p:childTnLst>
                                    <p:set>
                                      <p:cBhvr>
                                        <p:cTn id="32" dur="1" fill="hold">
                                          <p:stCondLst>
                                            <p:cond delay="0"/>
                                          </p:stCondLst>
                                        </p:cTn>
                                        <p:tgtEl>
                                          <p:spTgt spid="91"/>
                                        </p:tgtEl>
                                        <p:attrNameLst>
                                          <p:attrName>style.visibility</p:attrName>
                                        </p:attrNameLst>
                                      </p:cBhvr>
                                      <p:to>
                                        <p:strVal val="visible"/>
                                      </p:to>
                                    </p:set>
                                    <p:anim calcmode="lin" valueType="num">
                                      <p:cBhvr>
                                        <p:cTn id="33" dur="500" fill="hold"/>
                                        <p:tgtEl>
                                          <p:spTgt spid="91"/>
                                        </p:tgtEl>
                                        <p:attrNameLst>
                                          <p:attrName>ppt_w</p:attrName>
                                        </p:attrNameLst>
                                      </p:cBhvr>
                                      <p:tavLst>
                                        <p:tav tm="0">
                                          <p:val>
                                            <p:fltVal val="0"/>
                                          </p:val>
                                        </p:tav>
                                        <p:tav tm="100000">
                                          <p:val>
                                            <p:strVal val="#ppt_w"/>
                                          </p:val>
                                        </p:tav>
                                      </p:tavLst>
                                    </p:anim>
                                    <p:anim calcmode="lin" valueType="num">
                                      <p:cBhvr>
                                        <p:cTn id="34" dur="500" fill="hold"/>
                                        <p:tgtEl>
                                          <p:spTgt spid="91"/>
                                        </p:tgtEl>
                                        <p:attrNameLst>
                                          <p:attrName>ppt_h</p:attrName>
                                        </p:attrNameLst>
                                      </p:cBhvr>
                                      <p:tavLst>
                                        <p:tav tm="0">
                                          <p:val>
                                            <p:fltVal val="0"/>
                                          </p:val>
                                        </p:tav>
                                        <p:tav tm="100000">
                                          <p:val>
                                            <p:strVal val="#ppt_h"/>
                                          </p:val>
                                        </p:tav>
                                      </p:tavLst>
                                    </p:anim>
                                    <p:animEffect transition="in" filter="fade">
                                      <p:cBhvr>
                                        <p:cTn id="35" dur="500"/>
                                        <p:tgtEl>
                                          <p:spTgt spid="91"/>
                                        </p:tgtEl>
                                      </p:cBhvr>
                                    </p:animEffect>
                                  </p:childTnLst>
                                </p:cTn>
                              </p:par>
                              <p:par>
                                <p:cTn id="36" presetID="53" presetClass="entr" presetSubtype="16" fill="hold" grpId="0" nodeType="withEffect">
                                  <p:stCondLst>
                                    <p:cond delay="0"/>
                                  </p:stCondLst>
                                  <p:childTnLst>
                                    <p:set>
                                      <p:cBhvr>
                                        <p:cTn id="37" dur="1" fill="hold">
                                          <p:stCondLst>
                                            <p:cond delay="0"/>
                                          </p:stCondLst>
                                        </p:cTn>
                                        <p:tgtEl>
                                          <p:spTgt spid="88"/>
                                        </p:tgtEl>
                                        <p:attrNameLst>
                                          <p:attrName>style.visibility</p:attrName>
                                        </p:attrNameLst>
                                      </p:cBhvr>
                                      <p:to>
                                        <p:strVal val="visible"/>
                                      </p:to>
                                    </p:set>
                                    <p:anim calcmode="lin" valueType="num">
                                      <p:cBhvr>
                                        <p:cTn id="38" dur="500" fill="hold"/>
                                        <p:tgtEl>
                                          <p:spTgt spid="88"/>
                                        </p:tgtEl>
                                        <p:attrNameLst>
                                          <p:attrName>ppt_w</p:attrName>
                                        </p:attrNameLst>
                                      </p:cBhvr>
                                      <p:tavLst>
                                        <p:tav tm="0">
                                          <p:val>
                                            <p:fltVal val="0"/>
                                          </p:val>
                                        </p:tav>
                                        <p:tav tm="100000">
                                          <p:val>
                                            <p:strVal val="#ppt_w"/>
                                          </p:val>
                                        </p:tav>
                                      </p:tavLst>
                                    </p:anim>
                                    <p:anim calcmode="lin" valueType="num">
                                      <p:cBhvr>
                                        <p:cTn id="39" dur="500" fill="hold"/>
                                        <p:tgtEl>
                                          <p:spTgt spid="88"/>
                                        </p:tgtEl>
                                        <p:attrNameLst>
                                          <p:attrName>ppt_h</p:attrName>
                                        </p:attrNameLst>
                                      </p:cBhvr>
                                      <p:tavLst>
                                        <p:tav tm="0">
                                          <p:val>
                                            <p:fltVal val="0"/>
                                          </p:val>
                                        </p:tav>
                                        <p:tav tm="100000">
                                          <p:val>
                                            <p:strVal val="#ppt_h"/>
                                          </p:val>
                                        </p:tav>
                                      </p:tavLst>
                                    </p:anim>
                                    <p:animEffect transition="in" filter="fade">
                                      <p:cBhvr>
                                        <p:cTn id="40" dur="500"/>
                                        <p:tgtEl>
                                          <p:spTgt spid="88"/>
                                        </p:tgtEl>
                                      </p:cBhvr>
                                    </p:animEffect>
                                  </p:childTnLst>
                                </p:cTn>
                              </p:par>
                              <p:par>
                                <p:cTn id="41" presetID="53" presetClass="entr" presetSubtype="16" fill="hold" grpId="0" nodeType="withEffect">
                                  <p:stCondLst>
                                    <p:cond delay="0"/>
                                  </p:stCondLst>
                                  <p:childTnLst>
                                    <p:set>
                                      <p:cBhvr>
                                        <p:cTn id="42" dur="1" fill="hold">
                                          <p:stCondLst>
                                            <p:cond delay="0"/>
                                          </p:stCondLst>
                                        </p:cTn>
                                        <p:tgtEl>
                                          <p:spTgt spid="92"/>
                                        </p:tgtEl>
                                        <p:attrNameLst>
                                          <p:attrName>style.visibility</p:attrName>
                                        </p:attrNameLst>
                                      </p:cBhvr>
                                      <p:to>
                                        <p:strVal val="visible"/>
                                      </p:to>
                                    </p:set>
                                    <p:anim calcmode="lin" valueType="num">
                                      <p:cBhvr>
                                        <p:cTn id="43" dur="500" fill="hold"/>
                                        <p:tgtEl>
                                          <p:spTgt spid="92"/>
                                        </p:tgtEl>
                                        <p:attrNameLst>
                                          <p:attrName>ppt_w</p:attrName>
                                        </p:attrNameLst>
                                      </p:cBhvr>
                                      <p:tavLst>
                                        <p:tav tm="0">
                                          <p:val>
                                            <p:fltVal val="0"/>
                                          </p:val>
                                        </p:tav>
                                        <p:tav tm="100000">
                                          <p:val>
                                            <p:strVal val="#ppt_w"/>
                                          </p:val>
                                        </p:tav>
                                      </p:tavLst>
                                    </p:anim>
                                    <p:anim calcmode="lin" valueType="num">
                                      <p:cBhvr>
                                        <p:cTn id="44" dur="500" fill="hold"/>
                                        <p:tgtEl>
                                          <p:spTgt spid="92"/>
                                        </p:tgtEl>
                                        <p:attrNameLst>
                                          <p:attrName>ppt_h</p:attrName>
                                        </p:attrNameLst>
                                      </p:cBhvr>
                                      <p:tavLst>
                                        <p:tav tm="0">
                                          <p:val>
                                            <p:fltVal val="0"/>
                                          </p:val>
                                        </p:tav>
                                        <p:tav tm="100000">
                                          <p:val>
                                            <p:strVal val="#ppt_h"/>
                                          </p:val>
                                        </p:tav>
                                      </p:tavLst>
                                    </p:anim>
                                    <p:animEffect transition="in" filter="fade">
                                      <p:cBhvr>
                                        <p:cTn id="45" dur="500"/>
                                        <p:tgtEl>
                                          <p:spTgt spid="92"/>
                                        </p:tgtEl>
                                      </p:cBhvr>
                                    </p:animEffect>
                                  </p:childTnLst>
                                </p:cTn>
                              </p:par>
                              <p:par>
                                <p:cTn id="46" presetID="53" presetClass="entr" presetSubtype="16" fill="hold" grpId="0" nodeType="withEffect">
                                  <p:stCondLst>
                                    <p:cond delay="0"/>
                                  </p:stCondLst>
                                  <p:childTnLst>
                                    <p:set>
                                      <p:cBhvr>
                                        <p:cTn id="47" dur="1" fill="hold">
                                          <p:stCondLst>
                                            <p:cond delay="0"/>
                                          </p:stCondLst>
                                        </p:cTn>
                                        <p:tgtEl>
                                          <p:spTgt spid="89"/>
                                        </p:tgtEl>
                                        <p:attrNameLst>
                                          <p:attrName>style.visibility</p:attrName>
                                        </p:attrNameLst>
                                      </p:cBhvr>
                                      <p:to>
                                        <p:strVal val="visible"/>
                                      </p:to>
                                    </p:set>
                                    <p:anim calcmode="lin" valueType="num">
                                      <p:cBhvr>
                                        <p:cTn id="48" dur="500" fill="hold"/>
                                        <p:tgtEl>
                                          <p:spTgt spid="89"/>
                                        </p:tgtEl>
                                        <p:attrNameLst>
                                          <p:attrName>ppt_w</p:attrName>
                                        </p:attrNameLst>
                                      </p:cBhvr>
                                      <p:tavLst>
                                        <p:tav tm="0">
                                          <p:val>
                                            <p:fltVal val="0"/>
                                          </p:val>
                                        </p:tav>
                                        <p:tav tm="100000">
                                          <p:val>
                                            <p:strVal val="#ppt_w"/>
                                          </p:val>
                                        </p:tav>
                                      </p:tavLst>
                                    </p:anim>
                                    <p:anim calcmode="lin" valueType="num">
                                      <p:cBhvr>
                                        <p:cTn id="49" dur="500" fill="hold"/>
                                        <p:tgtEl>
                                          <p:spTgt spid="89"/>
                                        </p:tgtEl>
                                        <p:attrNameLst>
                                          <p:attrName>ppt_h</p:attrName>
                                        </p:attrNameLst>
                                      </p:cBhvr>
                                      <p:tavLst>
                                        <p:tav tm="0">
                                          <p:val>
                                            <p:fltVal val="0"/>
                                          </p:val>
                                        </p:tav>
                                        <p:tav tm="100000">
                                          <p:val>
                                            <p:strVal val="#ppt_h"/>
                                          </p:val>
                                        </p:tav>
                                      </p:tavLst>
                                    </p:anim>
                                    <p:animEffect transition="in" filter="fade">
                                      <p:cBhvr>
                                        <p:cTn id="50" dur="500"/>
                                        <p:tgtEl>
                                          <p:spTgt spid="89"/>
                                        </p:tgtEl>
                                      </p:cBhvr>
                                    </p:animEffect>
                                  </p:childTnLst>
                                </p:cTn>
                              </p:par>
                              <p:par>
                                <p:cTn id="51" presetID="53" presetClass="entr" presetSubtype="16" fill="hold" grpId="0" nodeType="withEffect">
                                  <p:stCondLst>
                                    <p:cond delay="0"/>
                                  </p:stCondLst>
                                  <p:childTnLst>
                                    <p:set>
                                      <p:cBhvr>
                                        <p:cTn id="52" dur="1" fill="hold">
                                          <p:stCondLst>
                                            <p:cond delay="0"/>
                                          </p:stCondLst>
                                        </p:cTn>
                                        <p:tgtEl>
                                          <p:spTgt spid="93"/>
                                        </p:tgtEl>
                                        <p:attrNameLst>
                                          <p:attrName>style.visibility</p:attrName>
                                        </p:attrNameLst>
                                      </p:cBhvr>
                                      <p:to>
                                        <p:strVal val="visible"/>
                                      </p:to>
                                    </p:set>
                                    <p:anim calcmode="lin" valueType="num">
                                      <p:cBhvr>
                                        <p:cTn id="53" dur="500" fill="hold"/>
                                        <p:tgtEl>
                                          <p:spTgt spid="93"/>
                                        </p:tgtEl>
                                        <p:attrNameLst>
                                          <p:attrName>ppt_w</p:attrName>
                                        </p:attrNameLst>
                                      </p:cBhvr>
                                      <p:tavLst>
                                        <p:tav tm="0">
                                          <p:val>
                                            <p:fltVal val="0"/>
                                          </p:val>
                                        </p:tav>
                                        <p:tav tm="100000">
                                          <p:val>
                                            <p:strVal val="#ppt_w"/>
                                          </p:val>
                                        </p:tav>
                                      </p:tavLst>
                                    </p:anim>
                                    <p:anim calcmode="lin" valueType="num">
                                      <p:cBhvr>
                                        <p:cTn id="54" dur="500" fill="hold"/>
                                        <p:tgtEl>
                                          <p:spTgt spid="93"/>
                                        </p:tgtEl>
                                        <p:attrNameLst>
                                          <p:attrName>ppt_h</p:attrName>
                                        </p:attrNameLst>
                                      </p:cBhvr>
                                      <p:tavLst>
                                        <p:tav tm="0">
                                          <p:val>
                                            <p:fltVal val="0"/>
                                          </p:val>
                                        </p:tav>
                                        <p:tav tm="100000">
                                          <p:val>
                                            <p:strVal val="#ppt_h"/>
                                          </p:val>
                                        </p:tav>
                                      </p:tavLst>
                                    </p:anim>
                                    <p:animEffect transition="in" filter="fade">
                                      <p:cBhvr>
                                        <p:cTn id="55" dur="500"/>
                                        <p:tgtEl>
                                          <p:spTgt spid="93"/>
                                        </p:tgtEl>
                                      </p:cBhvr>
                                    </p:animEffect>
                                  </p:childTnLst>
                                </p:cTn>
                              </p:par>
                            </p:childTnLst>
                          </p:cTn>
                        </p:par>
                      </p:childTnLst>
                    </p:cTn>
                  </p:par>
                  <p:par>
                    <p:cTn id="56" fill="hold">
                      <p:stCondLst>
                        <p:cond delay="indefinite"/>
                      </p:stCondLst>
                      <p:childTnLst>
                        <p:par>
                          <p:cTn id="57" fill="hold">
                            <p:stCondLst>
                              <p:cond delay="0"/>
                            </p:stCondLst>
                            <p:childTnLst>
                              <p:par>
                                <p:cTn id="58" presetID="49" presetClass="entr" presetSubtype="0" decel="100000" fill="hold" grpId="0" nodeType="clickEffect">
                                  <p:stCondLst>
                                    <p:cond delay="0"/>
                                  </p:stCondLst>
                                  <p:childTnLst>
                                    <p:set>
                                      <p:cBhvr>
                                        <p:cTn id="59" dur="1" fill="hold">
                                          <p:stCondLst>
                                            <p:cond delay="0"/>
                                          </p:stCondLst>
                                        </p:cTn>
                                        <p:tgtEl>
                                          <p:spTgt spid="14"/>
                                        </p:tgtEl>
                                        <p:attrNameLst>
                                          <p:attrName>style.visibility</p:attrName>
                                        </p:attrNameLst>
                                      </p:cBhvr>
                                      <p:to>
                                        <p:strVal val="visible"/>
                                      </p:to>
                                    </p:set>
                                    <p:anim calcmode="lin" valueType="num">
                                      <p:cBhvr>
                                        <p:cTn id="60" dur="500" fill="hold"/>
                                        <p:tgtEl>
                                          <p:spTgt spid="14"/>
                                        </p:tgtEl>
                                        <p:attrNameLst>
                                          <p:attrName>ppt_w</p:attrName>
                                        </p:attrNameLst>
                                      </p:cBhvr>
                                      <p:tavLst>
                                        <p:tav tm="0">
                                          <p:val>
                                            <p:fltVal val="0"/>
                                          </p:val>
                                        </p:tav>
                                        <p:tav tm="100000">
                                          <p:val>
                                            <p:strVal val="#ppt_w"/>
                                          </p:val>
                                        </p:tav>
                                      </p:tavLst>
                                    </p:anim>
                                    <p:anim calcmode="lin" valueType="num">
                                      <p:cBhvr>
                                        <p:cTn id="61" dur="500" fill="hold"/>
                                        <p:tgtEl>
                                          <p:spTgt spid="14"/>
                                        </p:tgtEl>
                                        <p:attrNameLst>
                                          <p:attrName>ppt_h</p:attrName>
                                        </p:attrNameLst>
                                      </p:cBhvr>
                                      <p:tavLst>
                                        <p:tav tm="0">
                                          <p:val>
                                            <p:fltVal val="0"/>
                                          </p:val>
                                        </p:tav>
                                        <p:tav tm="100000">
                                          <p:val>
                                            <p:strVal val="#ppt_h"/>
                                          </p:val>
                                        </p:tav>
                                      </p:tavLst>
                                    </p:anim>
                                    <p:anim calcmode="lin" valueType="num">
                                      <p:cBhvr>
                                        <p:cTn id="62" dur="500" fill="hold"/>
                                        <p:tgtEl>
                                          <p:spTgt spid="14"/>
                                        </p:tgtEl>
                                        <p:attrNameLst>
                                          <p:attrName>style.rotation</p:attrName>
                                        </p:attrNameLst>
                                      </p:cBhvr>
                                      <p:tavLst>
                                        <p:tav tm="0">
                                          <p:val>
                                            <p:fltVal val="360"/>
                                          </p:val>
                                        </p:tav>
                                        <p:tav tm="100000">
                                          <p:val>
                                            <p:fltVal val="0"/>
                                          </p:val>
                                        </p:tav>
                                      </p:tavLst>
                                    </p:anim>
                                    <p:animEffect transition="in" filter="fade">
                                      <p:cBhvr>
                                        <p:cTn id="63" dur="500"/>
                                        <p:tgtEl>
                                          <p:spTgt spid="14"/>
                                        </p:tgtEl>
                                      </p:cBhvr>
                                    </p:animEffect>
                                  </p:childTnLst>
                                </p:cTn>
                              </p:par>
                            </p:childTnLst>
                          </p:cTn>
                        </p:par>
                        <p:par>
                          <p:cTn id="64" fill="hold">
                            <p:stCondLst>
                              <p:cond delay="500"/>
                            </p:stCondLst>
                            <p:childTnLst>
                              <p:par>
                                <p:cTn id="65" presetID="1" presetClass="entr" presetSubtype="0" fill="hold" grpId="0" nodeType="afterEffect">
                                  <p:stCondLst>
                                    <p:cond delay="0"/>
                                  </p:stCondLst>
                                  <p:iterate type="lt">
                                    <p:tmAbs val="100"/>
                                  </p:iterate>
                                  <p:childTnLst>
                                    <p:set>
                                      <p:cBhvr>
                                        <p:cTn id="6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ldLvl="0" animBg="1"/>
      <p:bldP spid="13" grpId="0"/>
      <p:bldP spid="14" grpId="0" bldLvl="0" animBg="1"/>
      <p:bldP spid="15" grpId="0"/>
      <p:bldP spid="24" grpId="0" bldLvl="0" animBg="1"/>
      <p:bldP spid="71" grpId="0" bldLvl="0" animBg="1"/>
      <p:bldP spid="88" grpId="0" bldLvl="0" animBg="1"/>
      <p:bldP spid="89" grpId="0" bldLvl="0" animBg="1"/>
      <p:bldP spid="90" grpId="0" bldLvl="0" animBg="1"/>
      <p:bldP spid="91" grpId="0" bldLvl="0" animBg="1"/>
      <p:bldP spid="92" grpId="0" bldLvl="0" animBg="1"/>
      <p:bldP spid="93" grpId="0" bldLvl="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04800" y="749300"/>
            <a:ext cx="6192344" cy="400110"/>
            <a:chOff x="424117" y="898245"/>
            <a:chExt cx="6192344" cy="400110"/>
          </a:xfrm>
        </p:grpSpPr>
        <p:sp>
          <p:nvSpPr>
            <p:cNvPr id="2" name="平行四边形 1"/>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p:cNvSpPr txBox="1"/>
            <p:nvPr/>
          </p:nvSpPr>
          <p:spPr>
            <a:xfrm>
              <a:off x="1052423" y="898245"/>
              <a:ext cx="5564038" cy="400110"/>
            </a:xfrm>
            <a:prstGeom prst="rect">
              <a:avLst/>
            </a:prstGeom>
            <a:noFill/>
          </p:spPr>
          <p:txBody>
            <a:bodyPr wrap="square" rtlCol="0">
              <a:spAutoFit/>
            </a:bodyPr>
            <a:lstStyle/>
            <a:p>
              <a:r>
                <a:rPr lang="zh-CN" altLang="en-US" sz="2000" b="1" dirty="0"/>
                <a:t>电路交换、分组交换和</a:t>
              </a:r>
              <a:r>
                <a:rPr lang="zh-CN" altLang="en-US" sz="2000" b="1" dirty="0">
                  <a:solidFill>
                    <a:schemeClr val="accent3">
                      <a:lumMod val="75000"/>
                    </a:schemeClr>
                  </a:solidFill>
                </a:rPr>
                <a:t>报文交换</a:t>
              </a:r>
              <a:endParaRPr lang="zh-CN" altLang="en-US" sz="2000" b="1" dirty="0">
                <a:solidFill>
                  <a:schemeClr val="accent3">
                    <a:lumMod val="75000"/>
                  </a:schemeClr>
                </a:solidFill>
              </a:endParaRPr>
            </a:p>
          </p:txBody>
        </p:sp>
      </p:grpSp>
      <p:cxnSp>
        <p:nvCxnSpPr>
          <p:cNvPr id="6" name="直接连接符 5"/>
          <p:cNvCxnSpPr/>
          <p:nvPr/>
        </p:nvCxnSpPr>
        <p:spPr>
          <a:xfrm>
            <a:off x="3563215" y="1149410"/>
            <a:ext cx="1003583" cy="0"/>
          </a:xfrm>
          <a:prstGeom prst="line">
            <a:avLst/>
          </a:prstGeom>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sp>
        <p:nvSpPr>
          <p:cNvPr id="32" name="矩形 31"/>
          <p:cNvSpPr/>
          <p:nvPr/>
        </p:nvSpPr>
        <p:spPr>
          <a:xfrm>
            <a:off x="933106" y="1369525"/>
            <a:ext cx="300790" cy="30079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íşlïḍè"/>
          <p:cNvSpPr txBox="1"/>
          <p:nvPr/>
        </p:nvSpPr>
        <p:spPr>
          <a:xfrm>
            <a:off x="1318660" y="1310370"/>
            <a:ext cx="3614847" cy="419100"/>
          </a:xfrm>
          <a:prstGeom prst="rect">
            <a:avLst/>
          </a:prstGeom>
          <a:noFill/>
        </p:spPr>
        <p:txBody>
          <a:bodyPr wrap="square" lIns="91440" tIns="45720" rIns="91440" bIns="45720" anchor="ctr">
            <a:noAutofit/>
          </a:bodyPr>
          <a:lstStyle/>
          <a:p>
            <a:r>
              <a:rPr lang="zh-CN" altLang="en-US" sz="2000" b="1" dirty="0"/>
              <a:t>报文交换是分组交换的前身。</a:t>
            </a:r>
            <a:endParaRPr lang="en-US" altLang="zh-CN" sz="2000" b="1" dirty="0">
              <a:solidFill>
                <a:schemeClr val="accent1">
                  <a:lumMod val="75000"/>
                </a:schemeClr>
              </a:solidFill>
            </a:endParaRPr>
          </a:p>
        </p:txBody>
      </p:sp>
      <p:sp>
        <p:nvSpPr>
          <p:cNvPr id="34" name="矩形 33"/>
          <p:cNvSpPr/>
          <p:nvPr/>
        </p:nvSpPr>
        <p:spPr>
          <a:xfrm>
            <a:off x="933106" y="1949584"/>
            <a:ext cx="300790" cy="30079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íşlïḍè"/>
          <p:cNvSpPr txBox="1"/>
          <p:nvPr/>
        </p:nvSpPr>
        <p:spPr>
          <a:xfrm>
            <a:off x="1318659" y="1890429"/>
            <a:ext cx="8303805" cy="419100"/>
          </a:xfrm>
          <a:prstGeom prst="rect">
            <a:avLst/>
          </a:prstGeom>
          <a:noFill/>
        </p:spPr>
        <p:txBody>
          <a:bodyPr wrap="square" lIns="91440" tIns="45720" rIns="91440" bIns="45720" anchor="ctr">
            <a:noAutofit/>
          </a:bodyPr>
          <a:lstStyle/>
          <a:p>
            <a:r>
              <a:rPr lang="zh-CN" altLang="en-US" sz="2000" b="1" dirty="0"/>
              <a:t>在报文交换中，</a:t>
            </a:r>
            <a:r>
              <a:rPr lang="zh-CN" altLang="en-US" sz="2000" b="1" dirty="0">
                <a:solidFill>
                  <a:schemeClr val="accent1">
                    <a:lumMod val="75000"/>
                  </a:schemeClr>
                </a:solidFill>
              </a:rPr>
              <a:t>报文被整个地发送</a:t>
            </a:r>
            <a:r>
              <a:rPr lang="zh-CN" altLang="en-US" sz="2000" b="1" dirty="0"/>
              <a:t>，而不是拆分成若干个分组进行发送。</a:t>
            </a:r>
            <a:endParaRPr lang="en-US" altLang="zh-CN" sz="2000" b="1" dirty="0">
              <a:solidFill>
                <a:schemeClr val="accent1">
                  <a:lumMod val="75000"/>
                </a:schemeClr>
              </a:solidFill>
            </a:endParaRPr>
          </a:p>
        </p:txBody>
      </p:sp>
      <p:sp>
        <p:nvSpPr>
          <p:cNvPr id="36" name="矩形 35"/>
          <p:cNvSpPr/>
          <p:nvPr/>
        </p:nvSpPr>
        <p:spPr>
          <a:xfrm>
            <a:off x="933106" y="2588798"/>
            <a:ext cx="300790" cy="30079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íşlïḍè"/>
          <p:cNvSpPr txBox="1"/>
          <p:nvPr/>
        </p:nvSpPr>
        <p:spPr>
          <a:xfrm>
            <a:off x="1318659" y="2529643"/>
            <a:ext cx="9303267" cy="419100"/>
          </a:xfrm>
          <a:prstGeom prst="rect">
            <a:avLst/>
          </a:prstGeom>
          <a:noFill/>
        </p:spPr>
        <p:txBody>
          <a:bodyPr wrap="square" lIns="91440" tIns="45720" rIns="91440" bIns="45720" anchor="ctr">
            <a:noAutofit/>
          </a:bodyPr>
          <a:lstStyle/>
          <a:p>
            <a:r>
              <a:rPr lang="zh-CN" altLang="en-US" sz="2000" b="1" dirty="0"/>
              <a:t>交换节点将报文</a:t>
            </a:r>
            <a:r>
              <a:rPr lang="zh-CN" altLang="en-US" sz="2000" b="1" dirty="0">
                <a:solidFill>
                  <a:schemeClr val="accent1">
                    <a:lumMod val="75000"/>
                  </a:schemeClr>
                </a:solidFill>
              </a:rPr>
              <a:t>整体接收完成后</a:t>
            </a:r>
            <a:r>
              <a:rPr lang="zh-CN" altLang="en-US" sz="2000" b="1" dirty="0"/>
              <a:t>才能查找转发表，将整个报文</a:t>
            </a:r>
            <a:r>
              <a:rPr lang="zh-CN" altLang="en-US" sz="2000" b="1" dirty="0">
                <a:solidFill>
                  <a:schemeClr val="accent1">
                    <a:lumMod val="75000"/>
                  </a:schemeClr>
                </a:solidFill>
              </a:rPr>
              <a:t>转发</a:t>
            </a:r>
            <a:r>
              <a:rPr lang="zh-CN" altLang="en-US" sz="2000" b="1" dirty="0"/>
              <a:t>到下一个节点。</a:t>
            </a:r>
            <a:endParaRPr lang="en-US" altLang="zh-CN" sz="2000" b="1" dirty="0">
              <a:solidFill>
                <a:schemeClr val="accent1">
                  <a:lumMod val="75000"/>
                </a:schemeClr>
              </a:solidFill>
            </a:endParaRPr>
          </a:p>
        </p:txBody>
      </p:sp>
      <p:sp>
        <p:nvSpPr>
          <p:cNvPr id="38" name="矩形 37"/>
          <p:cNvSpPr/>
          <p:nvPr/>
        </p:nvSpPr>
        <p:spPr>
          <a:xfrm>
            <a:off x="933106" y="3224448"/>
            <a:ext cx="300790" cy="30079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íşlïḍè"/>
          <p:cNvSpPr txBox="1"/>
          <p:nvPr/>
        </p:nvSpPr>
        <p:spPr>
          <a:xfrm>
            <a:off x="1318659" y="3165293"/>
            <a:ext cx="10738662" cy="419100"/>
          </a:xfrm>
          <a:prstGeom prst="rect">
            <a:avLst/>
          </a:prstGeom>
          <a:noFill/>
        </p:spPr>
        <p:txBody>
          <a:bodyPr wrap="square" lIns="91440" tIns="45720" rIns="91440" bIns="45720" anchor="ctr">
            <a:noAutofit/>
          </a:bodyPr>
          <a:lstStyle/>
          <a:p>
            <a:r>
              <a:rPr lang="zh-CN" altLang="en-US" sz="2000" b="1" dirty="0"/>
              <a:t>因此，报文交换比分组交换带来的</a:t>
            </a:r>
            <a:r>
              <a:rPr lang="zh-CN" altLang="en-US" sz="2000" b="1" dirty="0">
                <a:solidFill>
                  <a:schemeClr val="accent1">
                    <a:lumMod val="75000"/>
                  </a:schemeClr>
                </a:solidFill>
              </a:rPr>
              <a:t>转发时延要长很多</a:t>
            </a:r>
            <a:r>
              <a:rPr lang="zh-CN" altLang="en-US" sz="2000" b="1" dirty="0"/>
              <a:t>，需要交换节点具有的</a:t>
            </a:r>
            <a:r>
              <a:rPr lang="zh-CN" altLang="en-US" sz="2000" b="1" dirty="0">
                <a:solidFill>
                  <a:schemeClr val="accent1">
                    <a:lumMod val="75000"/>
                  </a:schemeClr>
                </a:solidFill>
              </a:rPr>
              <a:t>缓存空间也大很多</a:t>
            </a:r>
            <a:r>
              <a:rPr lang="zh-CN" altLang="en-US" sz="2000" b="1" dirty="0"/>
              <a:t>。</a:t>
            </a:r>
            <a:endParaRPr lang="en-US" altLang="zh-CN" sz="2000" b="1" dirty="0">
              <a:solidFill>
                <a:schemeClr val="accent1">
                  <a:lumMod val="75000"/>
                </a:schemeClr>
              </a:solidFill>
            </a:endParaRPr>
          </a:p>
        </p:txBody>
      </p:sp>
    </p:spTree>
    <p:custDataLst>
      <p:tags r:id="rId1"/>
    </p:custData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p:tgtEl>
                                          <p:spTgt spid="6"/>
                                        </p:tgtEl>
                                        <p:attrNameLst>
                                          <p:attrName>ppt_x</p:attrName>
                                        </p:attrNameLst>
                                      </p:cBhvr>
                                      <p:tavLst>
                                        <p:tav tm="0">
                                          <p:val>
                                            <p:strVal val="#ppt_x-#ppt_w*1.125000"/>
                                          </p:val>
                                        </p:tav>
                                        <p:tav tm="100000">
                                          <p:val>
                                            <p:strVal val="#ppt_x"/>
                                          </p:val>
                                        </p:tav>
                                      </p:tavLst>
                                    </p:anim>
                                    <p:animEffect transition="in" filter="wipe(right)">
                                      <p:cBhvr>
                                        <p:cTn id="8" dur="500"/>
                                        <p:tgtEl>
                                          <p:spTgt spid="6"/>
                                        </p:tgtEl>
                                      </p:cBhvr>
                                    </p:animEffect>
                                  </p:childTnLst>
                                </p:cTn>
                              </p:par>
                            </p:childTnLst>
                          </p:cTn>
                        </p:par>
                      </p:childTnLst>
                    </p:cTn>
                  </p:par>
                  <p:par>
                    <p:cTn id="9" fill="hold">
                      <p:stCondLst>
                        <p:cond delay="indefinite"/>
                      </p:stCondLst>
                      <p:childTnLst>
                        <p:par>
                          <p:cTn id="10" fill="hold">
                            <p:stCondLst>
                              <p:cond delay="0"/>
                            </p:stCondLst>
                            <p:childTnLst>
                              <p:par>
                                <p:cTn id="11" presetID="49" presetClass="entr" presetSubtype="0" decel="100000" fill="hold" grpId="0" nodeType="clickEffect">
                                  <p:stCondLst>
                                    <p:cond delay="0"/>
                                  </p:stCondLst>
                                  <p:childTnLst>
                                    <p:set>
                                      <p:cBhvr>
                                        <p:cTn id="12" dur="1" fill="hold">
                                          <p:stCondLst>
                                            <p:cond delay="0"/>
                                          </p:stCondLst>
                                        </p:cTn>
                                        <p:tgtEl>
                                          <p:spTgt spid="32"/>
                                        </p:tgtEl>
                                        <p:attrNameLst>
                                          <p:attrName>style.visibility</p:attrName>
                                        </p:attrNameLst>
                                      </p:cBhvr>
                                      <p:to>
                                        <p:strVal val="visible"/>
                                      </p:to>
                                    </p:set>
                                    <p:anim calcmode="lin" valueType="num">
                                      <p:cBhvr>
                                        <p:cTn id="13" dur="500" fill="hold"/>
                                        <p:tgtEl>
                                          <p:spTgt spid="32"/>
                                        </p:tgtEl>
                                        <p:attrNameLst>
                                          <p:attrName>ppt_w</p:attrName>
                                        </p:attrNameLst>
                                      </p:cBhvr>
                                      <p:tavLst>
                                        <p:tav tm="0">
                                          <p:val>
                                            <p:fltVal val="0"/>
                                          </p:val>
                                        </p:tav>
                                        <p:tav tm="100000">
                                          <p:val>
                                            <p:strVal val="#ppt_w"/>
                                          </p:val>
                                        </p:tav>
                                      </p:tavLst>
                                    </p:anim>
                                    <p:anim calcmode="lin" valueType="num">
                                      <p:cBhvr>
                                        <p:cTn id="14" dur="500" fill="hold"/>
                                        <p:tgtEl>
                                          <p:spTgt spid="32"/>
                                        </p:tgtEl>
                                        <p:attrNameLst>
                                          <p:attrName>ppt_h</p:attrName>
                                        </p:attrNameLst>
                                      </p:cBhvr>
                                      <p:tavLst>
                                        <p:tav tm="0">
                                          <p:val>
                                            <p:fltVal val="0"/>
                                          </p:val>
                                        </p:tav>
                                        <p:tav tm="100000">
                                          <p:val>
                                            <p:strVal val="#ppt_h"/>
                                          </p:val>
                                        </p:tav>
                                      </p:tavLst>
                                    </p:anim>
                                    <p:anim calcmode="lin" valueType="num">
                                      <p:cBhvr>
                                        <p:cTn id="15" dur="500" fill="hold"/>
                                        <p:tgtEl>
                                          <p:spTgt spid="32"/>
                                        </p:tgtEl>
                                        <p:attrNameLst>
                                          <p:attrName>style.rotation</p:attrName>
                                        </p:attrNameLst>
                                      </p:cBhvr>
                                      <p:tavLst>
                                        <p:tav tm="0">
                                          <p:val>
                                            <p:fltVal val="360"/>
                                          </p:val>
                                        </p:tav>
                                        <p:tav tm="100000">
                                          <p:val>
                                            <p:fltVal val="0"/>
                                          </p:val>
                                        </p:tav>
                                      </p:tavLst>
                                    </p:anim>
                                    <p:animEffect transition="in" filter="fade">
                                      <p:cBhvr>
                                        <p:cTn id="16" dur="500"/>
                                        <p:tgtEl>
                                          <p:spTgt spid="32"/>
                                        </p:tgtEl>
                                      </p:cBhvr>
                                    </p:animEffect>
                                  </p:childTnLst>
                                </p:cTn>
                              </p:par>
                            </p:childTnLst>
                          </p:cTn>
                        </p:par>
                        <p:par>
                          <p:cTn id="17" fill="hold">
                            <p:stCondLst>
                              <p:cond delay="500"/>
                            </p:stCondLst>
                            <p:childTnLst>
                              <p:par>
                                <p:cTn id="18" presetID="1" presetClass="entr" presetSubtype="0" fill="hold" grpId="0" nodeType="afterEffect">
                                  <p:stCondLst>
                                    <p:cond delay="0"/>
                                  </p:stCondLst>
                                  <p:iterate type="lt">
                                    <p:tmAbs val="100"/>
                                  </p:iterate>
                                  <p:childTnLst>
                                    <p:set>
                                      <p:cBhvr>
                                        <p:cTn id="19" dur="1" fill="hold">
                                          <p:stCondLst>
                                            <p:cond delay="0"/>
                                          </p:stCondLst>
                                        </p:cTn>
                                        <p:tgtEl>
                                          <p:spTgt spid="33"/>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49" presetClass="entr" presetSubtype="0" decel="100000" fill="hold" grpId="0" nodeType="clickEffect">
                                  <p:stCondLst>
                                    <p:cond delay="0"/>
                                  </p:stCondLst>
                                  <p:childTnLst>
                                    <p:set>
                                      <p:cBhvr>
                                        <p:cTn id="23" dur="1" fill="hold">
                                          <p:stCondLst>
                                            <p:cond delay="0"/>
                                          </p:stCondLst>
                                        </p:cTn>
                                        <p:tgtEl>
                                          <p:spTgt spid="34"/>
                                        </p:tgtEl>
                                        <p:attrNameLst>
                                          <p:attrName>style.visibility</p:attrName>
                                        </p:attrNameLst>
                                      </p:cBhvr>
                                      <p:to>
                                        <p:strVal val="visible"/>
                                      </p:to>
                                    </p:set>
                                    <p:anim calcmode="lin" valueType="num">
                                      <p:cBhvr>
                                        <p:cTn id="24" dur="500" fill="hold"/>
                                        <p:tgtEl>
                                          <p:spTgt spid="34"/>
                                        </p:tgtEl>
                                        <p:attrNameLst>
                                          <p:attrName>ppt_w</p:attrName>
                                        </p:attrNameLst>
                                      </p:cBhvr>
                                      <p:tavLst>
                                        <p:tav tm="0">
                                          <p:val>
                                            <p:fltVal val="0"/>
                                          </p:val>
                                        </p:tav>
                                        <p:tav tm="100000">
                                          <p:val>
                                            <p:strVal val="#ppt_w"/>
                                          </p:val>
                                        </p:tav>
                                      </p:tavLst>
                                    </p:anim>
                                    <p:anim calcmode="lin" valueType="num">
                                      <p:cBhvr>
                                        <p:cTn id="25" dur="500" fill="hold"/>
                                        <p:tgtEl>
                                          <p:spTgt spid="34"/>
                                        </p:tgtEl>
                                        <p:attrNameLst>
                                          <p:attrName>ppt_h</p:attrName>
                                        </p:attrNameLst>
                                      </p:cBhvr>
                                      <p:tavLst>
                                        <p:tav tm="0">
                                          <p:val>
                                            <p:fltVal val="0"/>
                                          </p:val>
                                        </p:tav>
                                        <p:tav tm="100000">
                                          <p:val>
                                            <p:strVal val="#ppt_h"/>
                                          </p:val>
                                        </p:tav>
                                      </p:tavLst>
                                    </p:anim>
                                    <p:anim calcmode="lin" valueType="num">
                                      <p:cBhvr>
                                        <p:cTn id="26" dur="500" fill="hold"/>
                                        <p:tgtEl>
                                          <p:spTgt spid="34"/>
                                        </p:tgtEl>
                                        <p:attrNameLst>
                                          <p:attrName>style.rotation</p:attrName>
                                        </p:attrNameLst>
                                      </p:cBhvr>
                                      <p:tavLst>
                                        <p:tav tm="0">
                                          <p:val>
                                            <p:fltVal val="360"/>
                                          </p:val>
                                        </p:tav>
                                        <p:tav tm="100000">
                                          <p:val>
                                            <p:fltVal val="0"/>
                                          </p:val>
                                        </p:tav>
                                      </p:tavLst>
                                    </p:anim>
                                    <p:animEffect transition="in" filter="fade">
                                      <p:cBhvr>
                                        <p:cTn id="27" dur="500"/>
                                        <p:tgtEl>
                                          <p:spTgt spid="34"/>
                                        </p:tgtEl>
                                      </p:cBhvr>
                                    </p:animEffect>
                                  </p:childTnLst>
                                </p:cTn>
                              </p:par>
                            </p:childTnLst>
                          </p:cTn>
                        </p:par>
                        <p:par>
                          <p:cTn id="28" fill="hold">
                            <p:stCondLst>
                              <p:cond delay="500"/>
                            </p:stCondLst>
                            <p:childTnLst>
                              <p:par>
                                <p:cTn id="29" presetID="1" presetClass="entr" presetSubtype="0" fill="hold" grpId="0" nodeType="afterEffect">
                                  <p:stCondLst>
                                    <p:cond delay="0"/>
                                  </p:stCondLst>
                                  <p:iterate type="lt">
                                    <p:tmAbs val="100"/>
                                  </p:iterate>
                                  <p:childTnLst>
                                    <p:set>
                                      <p:cBhvr>
                                        <p:cTn id="30" dur="1" fill="hold">
                                          <p:stCondLst>
                                            <p:cond delay="0"/>
                                          </p:stCondLst>
                                        </p:cTn>
                                        <p:tgtEl>
                                          <p:spTgt spid="3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49" presetClass="entr" presetSubtype="0" decel="100000" fill="hold" grpId="0" nodeType="clickEffect">
                                  <p:stCondLst>
                                    <p:cond delay="0"/>
                                  </p:stCondLst>
                                  <p:childTnLst>
                                    <p:set>
                                      <p:cBhvr>
                                        <p:cTn id="34" dur="1" fill="hold">
                                          <p:stCondLst>
                                            <p:cond delay="0"/>
                                          </p:stCondLst>
                                        </p:cTn>
                                        <p:tgtEl>
                                          <p:spTgt spid="36"/>
                                        </p:tgtEl>
                                        <p:attrNameLst>
                                          <p:attrName>style.visibility</p:attrName>
                                        </p:attrNameLst>
                                      </p:cBhvr>
                                      <p:to>
                                        <p:strVal val="visible"/>
                                      </p:to>
                                    </p:set>
                                    <p:anim calcmode="lin" valueType="num">
                                      <p:cBhvr>
                                        <p:cTn id="35" dur="500" fill="hold"/>
                                        <p:tgtEl>
                                          <p:spTgt spid="36"/>
                                        </p:tgtEl>
                                        <p:attrNameLst>
                                          <p:attrName>ppt_w</p:attrName>
                                        </p:attrNameLst>
                                      </p:cBhvr>
                                      <p:tavLst>
                                        <p:tav tm="0">
                                          <p:val>
                                            <p:fltVal val="0"/>
                                          </p:val>
                                        </p:tav>
                                        <p:tav tm="100000">
                                          <p:val>
                                            <p:strVal val="#ppt_w"/>
                                          </p:val>
                                        </p:tav>
                                      </p:tavLst>
                                    </p:anim>
                                    <p:anim calcmode="lin" valueType="num">
                                      <p:cBhvr>
                                        <p:cTn id="36" dur="500" fill="hold"/>
                                        <p:tgtEl>
                                          <p:spTgt spid="36"/>
                                        </p:tgtEl>
                                        <p:attrNameLst>
                                          <p:attrName>ppt_h</p:attrName>
                                        </p:attrNameLst>
                                      </p:cBhvr>
                                      <p:tavLst>
                                        <p:tav tm="0">
                                          <p:val>
                                            <p:fltVal val="0"/>
                                          </p:val>
                                        </p:tav>
                                        <p:tav tm="100000">
                                          <p:val>
                                            <p:strVal val="#ppt_h"/>
                                          </p:val>
                                        </p:tav>
                                      </p:tavLst>
                                    </p:anim>
                                    <p:anim calcmode="lin" valueType="num">
                                      <p:cBhvr>
                                        <p:cTn id="37" dur="500" fill="hold"/>
                                        <p:tgtEl>
                                          <p:spTgt spid="36"/>
                                        </p:tgtEl>
                                        <p:attrNameLst>
                                          <p:attrName>style.rotation</p:attrName>
                                        </p:attrNameLst>
                                      </p:cBhvr>
                                      <p:tavLst>
                                        <p:tav tm="0">
                                          <p:val>
                                            <p:fltVal val="360"/>
                                          </p:val>
                                        </p:tav>
                                        <p:tav tm="100000">
                                          <p:val>
                                            <p:fltVal val="0"/>
                                          </p:val>
                                        </p:tav>
                                      </p:tavLst>
                                    </p:anim>
                                    <p:animEffect transition="in" filter="fade">
                                      <p:cBhvr>
                                        <p:cTn id="38" dur="500"/>
                                        <p:tgtEl>
                                          <p:spTgt spid="36"/>
                                        </p:tgtEl>
                                      </p:cBhvr>
                                    </p:animEffect>
                                  </p:childTnLst>
                                </p:cTn>
                              </p:par>
                            </p:childTnLst>
                          </p:cTn>
                        </p:par>
                        <p:par>
                          <p:cTn id="39" fill="hold">
                            <p:stCondLst>
                              <p:cond delay="500"/>
                            </p:stCondLst>
                            <p:childTnLst>
                              <p:par>
                                <p:cTn id="40" presetID="1" presetClass="entr" presetSubtype="0" fill="hold" grpId="0" nodeType="afterEffect">
                                  <p:stCondLst>
                                    <p:cond delay="0"/>
                                  </p:stCondLst>
                                  <p:iterate type="lt">
                                    <p:tmAbs val="100"/>
                                  </p:iterate>
                                  <p:childTnLst>
                                    <p:set>
                                      <p:cBhvr>
                                        <p:cTn id="41" dur="1" fill="hold">
                                          <p:stCondLst>
                                            <p:cond delay="0"/>
                                          </p:stCondLst>
                                        </p:cTn>
                                        <p:tgtEl>
                                          <p:spTgt spid="37"/>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49" presetClass="entr" presetSubtype="0" decel="100000" fill="hold" grpId="0" nodeType="clickEffect">
                                  <p:stCondLst>
                                    <p:cond delay="0"/>
                                  </p:stCondLst>
                                  <p:childTnLst>
                                    <p:set>
                                      <p:cBhvr>
                                        <p:cTn id="45" dur="1" fill="hold">
                                          <p:stCondLst>
                                            <p:cond delay="0"/>
                                          </p:stCondLst>
                                        </p:cTn>
                                        <p:tgtEl>
                                          <p:spTgt spid="38"/>
                                        </p:tgtEl>
                                        <p:attrNameLst>
                                          <p:attrName>style.visibility</p:attrName>
                                        </p:attrNameLst>
                                      </p:cBhvr>
                                      <p:to>
                                        <p:strVal val="visible"/>
                                      </p:to>
                                    </p:set>
                                    <p:anim calcmode="lin" valueType="num">
                                      <p:cBhvr>
                                        <p:cTn id="46" dur="500" fill="hold"/>
                                        <p:tgtEl>
                                          <p:spTgt spid="38"/>
                                        </p:tgtEl>
                                        <p:attrNameLst>
                                          <p:attrName>ppt_w</p:attrName>
                                        </p:attrNameLst>
                                      </p:cBhvr>
                                      <p:tavLst>
                                        <p:tav tm="0">
                                          <p:val>
                                            <p:fltVal val="0"/>
                                          </p:val>
                                        </p:tav>
                                        <p:tav tm="100000">
                                          <p:val>
                                            <p:strVal val="#ppt_w"/>
                                          </p:val>
                                        </p:tav>
                                      </p:tavLst>
                                    </p:anim>
                                    <p:anim calcmode="lin" valueType="num">
                                      <p:cBhvr>
                                        <p:cTn id="47" dur="500" fill="hold"/>
                                        <p:tgtEl>
                                          <p:spTgt spid="38"/>
                                        </p:tgtEl>
                                        <p:attrNameLst>
                                          <p:attrName>ppt_h</p:attrName>
                                        </p:attrNameLst>
                                      </p:cBhvr>
                                      <p:tavLst>
                                        <p:tav tm="0">
                                          <p:val>
                                            <p:fltVal val="0"/>
                                          </p:val>
                                        </p:tav>
                                        <p:tav tm="100000">
                                          <p:val>
                                            <p:strVal val="#ppt_h"/>
                                          </p:val>
                                        </p:tav>
                                      </p:tavLst>
                                    </p:anim>
                                    <p:anim calcmode="lin" valueType="num">
                                      <p:cBhvr>
                                        <p:cTn id="48" dur="500" fill="hold"/>
                                        <p:tgtEl>
                                          <p:spTgt spid="38"/>
                                        </p:tgtEl>
                                        <p:attrNameLst>
                                          <p:attrName>style.rotation</p:attrName>
                                        </p:attrNameLst>
                                      </p:cBhvr>
                                      <p:tavLst>
                                        <p:tav tm="0">
                                          <p:val>
                                            <p:fltVal val="360"/>
                                          </p:val>
                                        </p:tav>
                                        <p:tav tm="100000">
                                          <p:val>
                                            <p:fltVal val="0"/>
                                          </p:val>
                                        </p:tav>
                                      </p:tavLst>
                                    </p:anim>
                                    <p:animEffect transition="in" filter="fade">
                                      <p:cBhvr>
                                        <p:cTn id="49" dur="500"/>
                                        <p:tgtEl>
                                          <p:spTgt spid="38"/>
                                        </p:tgtEl>
                                      </p:cBhvr>
                                    </p:animEffect>
                                  </p:childTnLst>
                                </p:cTn>
                              </p:par>
                            </p:childTnLst>
                          </p:cTn>
                        </p:par>
                        <p:par>
                          <p:cTn id="50" fill="hold">
                            <p:stCondLst>
                              <p:cond delay="500"/>
                            </p:stCondLst>
                            <p:childTnLst>
                              <p:par>
                                <p:cTn id="51" presetID="1" presetClass="entr" presetSubtype="0" fill="hold" grpId="0" nodeType="afterEffect">
                                  <p:stCondLst>
                                    <p:cond delay="0"/>
                                  </p:stCondLst>
                                  <p:iterate type="lt">
                                    <p:tmAbs val="100"/>
                                  </p:iterate>
                                  <p:childTnLst>
                                    <p:set>
                                      <p:cBhvr>
                                        <p:cTn id="52"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bldLvl="0" animBg="1"/>
      <p:bldP spid="33" grpId="0"/>
      <p:bldP spid="34" grpId="0" bldLvl="0" animBg="1"/>
      <p:bldP spid="35" grpId="0"/>
      <p:bldP spid="36" grpId="0" bldLvl="0" animBg="1"/>
      <p:bldP spid="37" grpId="0"/>
      <p:bldP spid="38" grpId="0" bldLvl="0" animBg="1"/>
      <p:bldP spid="39"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04800" y="749300"/>
            <a:ext cx="6263464" cy="400110"/>
            <a:chOff x="424117" y="898245"/>
            <a:chExt cx="6263464" cy="400110"/>
          </a:xfrm>
        </p:grpSpPr>
        <p:sp>
          <p:nvSpPr>
            <p:cNvPr id="2" name="平行四边形 1"/>
            <p:cNvSpPr/>
            <p:nvPr/>
          </p:nvSpPr>
          <p:spPr>
            <a:xfrm>
              <a:off x="424117" y="898245"/>
              <a:ext cx="711200"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04</a:t>
              </a:r>
              <a:endParaRPr lang="zh-CN" altLang="en-US" sz="2200" dirty="0">
                <a:latin typeface="Impact" panose="020B0806030902050204" pitchFamily="34" charset="0"/>
              </a:endParaRPr>
            </a:p>
          </p:txBody>
        </p:sp>
        <p:sp>
          <p:nvSpPr>
            <p:cNvPr id="3" name="文本框 2"/>
            <p:cNvSpPr txBox="1"/>
            <p:nvPr/>
          </p:nvSpPr>
          <p:spPr>
            <a:xfrm>
              <a:off x="1123543" y="898245"/>
              <a:ext cx="5564038" cy="400110"/>
            </a:xfrm>
            <a:prstGeom prst="rect">
              <a:avLst/>
            </a:prstGeom>
            <a:noFill/>
          </p:spPr>
          <p:txBody>
            <a:bodyPr wrap="square" rtlCol="0">
              <a:spAutoFit/>
            </a:bodyPr>
            <a:lstStyle/>
            <a:p>
              <a:r>
                <a:rPr lang="zh-CN" altLang="en-US" sz="2000" b="1" dirty="0"/>
                <a:t>计算机网络体系结构中的专用术语</a:t>
              </a:r>
              <a:endParaRPr lang="zh-CN" altLang="en-US" sz="2000" b="1" dirty="0"/>
            </a:p>
          </p:txBody>
        </p:sp>
      </p:grpSp>
      <p:sp>
        <p:nvSpPr>
          <p:cNvPr id="5" name="矩形: 圆角 4"/>
          <p:cNvSpPr/>
          <p:nvPr/>
        </p:nvSpPr>
        <p:spPr>
          <a:xfrm>
            <a:off x="5257014" y="727692"/>
            <a:ext cx="1696825" cy="408698"/>
          </a:xfrm>
          <a:prstGeom prst="roundRect">
            <a:avLst>
              <a:gd name="adj" fmla="val 0"/>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t>实体</a:t>
            </a:r>
            <a:endParaRPr lang="zh-CN" altLang="en-US" sz="2000" b="1" dirty="0"/>
          </a:p>
        </p:txBody>
      </p:sp>
      <p:sp>
        <p:nvSpPr>
          <p:cNvPr id="10" name="矩形: 圆角 9"/>
          <p:cNvSpPr/>
          <p:nvPr/>
        </p:nvSpPr>
        <p:spPr>
          <a:xfrm>
            <a:off x="7345920" y="727692"/>
            <a:ext cx="1696825" cy="408698"/>
          </a:xfrm>
          <a:prstGeom prst="roundRect">
            <a:avLst>
              <a:gd name="adj" fmla="val 0"/>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t>协议</a:t>
            </a:r>
            <a:endParaRPr lang="zh-CN" altLang="en-US" sz="2000" b="1" dirty="0"/>
          </a:p>
        </p:txBody>
      </p:sp>
      <p:sp>
        <p:nvSpPr>
          <p:cNvPr id="11" name="矩形: 圆角 10"/>
          <p:cNvSpPr/>
          <p:nvPr/>
        </p:nvSpPr>
        <p:spPr>
          <a:xfrm>
            <a:off x="9434826" y="727692"/>
            <a:ext cx="1696825" cy="408698"/>
          </a:xfrm>
          <a:prstGeom prst="roundRect">
            <a:avLst>
              <a:gd name="adj" fmla="val 0"/>
            </a:avLst>
          </a:prstGeom>
          <a:solidFill>
            <a:schemeClr val="bg2">
              <a:lumMod val="9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t>服务</a:t>
            </a:r>
            <a:endParaRPr lang="zh-CN" altLang="en-US" sz="2000" b="1" dirty="0"/>
          </a:p>
        </p:txBody>
      </p:sp>
      <p:sp>
        <p:nvSpPr>
          <p:cNvPr id="61" name="矩形: 圆角 60"/>
          <p:cNvSpPr/>
          <p:nvPr/>
        </p:nvSpPr>
        <p:spPr>
          <a:xfrm>
            <a:off x="9434825" y="738496"/>
            <a:ext cx="1696825" cy="408698"/>
          </a:xfrm>
          <a:prstGeom prst="roundRect">
            <a:avLst>
              <a:gd name="adj" fmla="val 0"/>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t>服务</a:t>
            </a:r>
            <a:endParaRPr lang="zh-CN" altLang="en-US" sz="2000" b="1" dirty="0"/>
          </a:p>
        </p:txBody>
      </p:sp>
      <p:grpSp>
        <p:nvGrpSpPr>
          <p:cNvPr id="22" name="组合 21"/>
          <p:cNvGrpSpPr/>
          <p:nvPr/>
        </p:nvGrpSpPr>
        <p:grpSpPr>
          <a:xfrm>
            <a:off x="300037" y="1428750"/>
            <a:ext cx="8824842" cy="4849582"/>
            <a:chOff x="300037" y="1428750"/>
            <a:chExt cx="8824842" cy="4849582"/>
          </a:xfrm>
        </p:grpSpPr>
        <p:grpSp>
          <p:nvGrpSpPr>
            <p:cNvPr id="8" name="组合 7"/>
            <p:cNvGrpSpPr/>
            <p:nvPr/>
          </p:nvGrpSpPr>
          <p:grpSpPr>
            <a:xfrm>
              <a:off x="300037" y="1428750"/>
              <a:ext cx="8824842" cy="1202670"/>
              <a:chOff x="300037" y="1428750"/>
              <a:chExt cx="8824842" cy="1202670"/>
            </a:xfrm>
          </p:grpSpPr>
          <p:sp>
            <p:nvSpPr>
              <p:cNvPr id="7" name="文本框 6"/>
              <p:cNvSpPr txBox="1"/>
              <p:nvPr/>
            </p:nvSpPr>
            <p:spPr>
              <a:xfrm>
                <a:off x="300037" y="1428750"/>
                <a:ext cx="8824842" cy="369332"/>
              </a:xfrm>
              <a:prstGeom prst="rect">
                <a:avLst/>
              </a:prstGeom>
              <a:noFill/>
            </p:spPr>
            <p:txBody>
              <a:bodyPr wrap="square" rtlCol="0">
                <a:spAutoFit/>
              </a:bodyPr>
              <a:lstStyle/>
              <a:p>
                <a:r>
                  <a:rPr lang="en-US" altLang="zh-CN" b="1" dirty="0"/>
                  <a:t>【2010</a:t>
                </a:r>
                <a:r>
                  <a:rPr lang="zh-CN" altLang="en-US" b="1" dirty="0"/>
                  <a:t>年 题</a:t>
                </a:r>
                <a:r>
                  <a:rPr lang="en-US" altLang="zh-CN" b="1" dirty="0"/>
                  <a:t>33】</a:t>
                </a:r>
                <a:r>
                  <a:rPr lang="zh-CN" altLang="en-US" b="1" dirty="0"/>
                  <a:t>下列选项中，不属于网络体系结构所描述的内容是（      ）。</a:t>
                </a:r>
                <a:endParaRPr lang="zh-CN" altLang="en-US" b="1" dirty="0"/>
              </a:p>
            </p:txBody>
          </p:sp>
          <p:sp>
            <p:nvSpPr>
              <p:cNvPr id="43" name="文本框 42"/>
              <p:cNvSpPr txBox="1"/>
              <p:nvPr/>
            </p:nvSpPr>
            <p:spPr>
              <a:xfrm>
                <a:off x="1970386" y="1892756"/>
                <a:ext cx="1815859" cy="369332"/>
              </a:xfrm>
              <a:prstGeom prst="rect">
                <a:avLst/>
              </a:prstGeom>
              <a:noFill/>
            </p:spPr>
            <p:txBody>
              <a:bodyPr wrap="square" rtlCol="0">
                <a:spAutoFit/>
              </a:bodyPr>
              <a:lstStyle/>
              <a:p>
                <a:r>
                  <a:rPr lang="en-US" altLang="zh-CN" b="1" dirty="0"/>
                  <a:t>A. </a:t>
                </a:r>
                <a:r>
                  <a:rPr lang="zh-CN" altLang="en-US" b="1" dirty="0"/>
                  <a:t>网络的层次</a:t>
                </a:r>
                <a:endParaRPr lang="zh-CN" altLang="en-US" b="1" dirty="0"/>
              </a:p>
            </p:txBody>
          </p:sp>
          <p:sp>
            <p:nvSpPr>
              <p:cNvPr id="44" name="文本框 43"/>
              <p:cNvSpPr txBox="1"/>
              <p:nvPr/>
            </p:nvSpPr>
            <p:spPr>
              <a:xfrm>
                <a:off x="6096000" y="1892756"/>
                <a:ext cx="2530071" cy="369332"/>
              </a:xfrm>
              <a:prstGeom prst="rect">
                <a:avLst/>
              </a:prstGeom>
              <a:noFill/>
            </p:spPr>
            <p:txBody>
              <a:bodyPr wrap="square" rtlCol="0">
                <a:spAutoFit/>
              </a:bodyPr>
              <a:lstStyle/>
              <a:p>
                <a:r>
                  <a:rPr lang="en-US" altLang="zh-CN" b="1" dirty="0"/>
                  <a:t>B. </a:t>
                </a:r>
                <a:r>
                  <a:rPr lang="zh-CN" altLang="en-US" b="1" dirty="0"/>
                  <a:t>每一层使用的协议</a:t>
                </a:r>
                <a:endParaRPr lang="zh-CN" altLang="en-US" b="1" dirty="0"/>
              </a:p>
            </p:txBody>
          </p:sp>
          <p:sp>
            <p:nvSpPr>
              <p:cNvPr id="45" name="文本框 44"/>
              <p:cNvSpPr txBox="1"/>
              <p:nvPr/>
            </p:nvSpPr>
            <p:spPr>
              <a:xfrm>
                <a:off x="1970386" y="2262088"/>
                <a:ext cx="2530071" cy="369332"/>
              </a:xfrm>
              <a:prstGeom prst="rect">
                <a:avLst/>
              </a:prstGeom>
              <a:noFill/>
            </p:spPr>
            <p:txBody>
              <a:bodyPr wrap="square" rtlCol="0">
                <a:spAutoFit/>
              </a:bodyPr>
              <a:lstStyle/>
              <a:p>
                <a:r>
                  <a:rPr lang="en-US" altLang="zh-CN" b="1" dirty="0"/>
                  <a:t>C. </a:t>
                </a:r>
                <a:r>
                  <a:rPr lang="zh-CN" altLang="en-US" b="1" dirty="0"/>
                  <a:t>协议的内部实现细节</a:t>
                </a:r>
                <a:endParaRPr lang="zh-CN" altLang="en-US" b="1" dirty="0"/>
              </a:p>
            </p:txBody>
          </p:sp>
          <p:sp>
            <p:nvSpPr>
              <p:cNvPr id="46" name="文本框 45"/>
              <p:cNvSpPr txBox="1"/>
              <p:nvPr/>
            </p:nvSpPr>
            <p:spPr>
              <a:xfrm>
                <a:off x="6096000" y="2262088"/>
                <a:ext cx="3028879" cy="369332"/>
              </a:xfrm>
              <a:prstGeom prst="rect">
                <a:avLst/>
              </a:prstGeom>
              <a:noFill/>
            </p:spPr>
            <p:txBody>
              <a:bodyPr wrap="square" rtlCol="0">
                <a:spAutoFit/>
              </a:bodyPr>
              <a:lstStyle/>
              <a:p>
                <a:r>
                  <a:rPr lang="en-US" altLang="zh-CN" b="1" dirty="0"/>
                  <a:t>D. </a:t>
                </a:r>
                <a:r>
                  <a:rPr lang="zh-CN" altLang="en-US" b="1" dirty="0"/>
                  <a:t>每一层必须完成的功能</a:t>
                </a:r>
                <a:endParaRPr lang="zh-CN" altLang="en-US" b="1" dirty="0"/>
              </a:p>
            </p:txBody>
          </p:sp>
        </p:grpSp>
        <p:sp>
          <p:nvSpPr>
            <p:cNvPr id="49" name="文本框 48"/>
            <p:cNvSpPr txBox="1"/>
            <p:nvPr/>
          </p:nvSpPr>
          <p:spPr>
            <a:xfrm>
              <a:off x="300037" y="2930767"/>
              <a:ext cx="8824842" cy="873637"/>
            </a:xfrm>
            <a:prstGeom prst="rect">
              <a:avLst/>
            </a:prstGeom>
            <a:noFill/>
          </p:spPr>
          <p:txBody>
            <a:bodyPr wrap="square" rtlCol="0">
              <a:spAutoFit/>
            </a:bodyPr>
            <a:lstStyle/>
            <a:p>
              <a:pPr>
                <a:lnSpc>
                  <a:spcPct val="150000"/>
                </a:lnSpc>
              </a:pPr>
              <a:r>
                <a:rPr lang="en-US" altLang="zh-CN" b="1" dirty="0"/>
                <a:t>【2020</a:t>
              </a:r>
              <a:r>
                <a:rPr lang="zh-CN" altLang="en-US" b="1" dirty="0"/>
                <a:t>年 题</a:t>
              </a:r>
              <a:r>
                <a:rPr lang="en-US" altLang="zh-CN" b="1" dirty="0"/>
                <a:t>33】</a:t>
              </a:r>
              <a:r>
                <a:rPr lang="zh-CN" altLang="en-US" b="1" dirty="0"/>
                <a:t>下图描述的协议要素是（      ）。</a:t>
              </a:r>
              <a:endParaRPr lang="en-US" altLang="zh-CN" b="1" dirty="0"/>
            </a:p>
            <a:p>
              <a:pPr>
                <a:lnSpc>
                  <a:spcPct val="150000"/>
                </a:lnSpc>
              </a:pPr>
              <a:r>
                <a:rPr lang="en-US" altLang="zh-CN" b="1" dirty="0"/>
                <a:t>                                I. </a:t>
              </a:r>
              <a:r>
                <a:rPr lang="zh-CN" altLang="en-US" b="1" dirty="0"/>
                <a:t>语法                </a:t>
              </a:r>
              <a:r>
                <a:rPr lang="en-US" altLang="zh-CN" b="1" dirty="0"/>
                <a:t>II. </a:t>
              </a:r>
              <a:r>
                <a:rPr lang="zh-CN" altLang="en-US" b="1" dirty="0"/>
                <a:t>语义                </a:t>
              </a:r>
              <a:r>
                <a:rPr lang="en-US" altLang="zh-CN" b="1" dirty="0"/>
                <a:t>III. </a:t>
              </a:r>
              <a:r>
                <a:rPr lang="zh-CN" altLang="en-US" b="1" dirty="0"/>
                <a:t>时序</a:t>
              </a:r>
              <a:endParaRPr lang="zh-CN" altLang="en-US" b="1" dirty="0"/>
            </a:p>
          </p:txBody>
        </p:sp>
        <p:sp>
          <p:nvSpPr>
            <p:cNvPr id="50" name="文本框 49"/>
            <p:cNvSpPr txBox="1"/>
            <p:nvPr/>
          </p:nvSpPr>
          <p:spPr>
            <a:xfrm>
              <a:off x="1970386" y="3856366"/>
              <a:ext cx="1815859" cy="369332"/>
            </a:xfrm>
            <a:prstGeom prst="rect">
              <a:avLst/>
            </a:prstGeom>
            <a:noFill/>
          </p:spPr>
          <p:txBody>
            <a:bodyPr wrap="square" rtlCol="0">
              <a:spAutoFit/>
            </a:bodyPr>
            <a:lstStyle/>
            <a:p>
              <a:r>
                <a:rPr lang="en-US" altLang="zh-CN" b="1" dirty="0"/>
                <a:t>A. </a:t>
              </a:r>
              <a:r>
                <a:rPr lang="zh-CN" altLang="en-US" b="1" dirty="0"/>
                <a:t>仅</a:t>
              </a:r>
              <a:r>
                <a:rPr lang="en-US" altLang="zh-CN" b="1" dirty="0"/>
                <a:t>I</a:t>
              </a:r>
              <a:endParaRPr lang="zh-CN" altLang="en-US" b="1" dirty="0"/>
            </a:p>
          </p:txBody>
        </p:sp>
        <p:sp>
          <p:nvSpPr>
            <p:cNvPr id="51" name="文本框 50"/>
            <p:cNvSpPr txBox="1"/>
            <p:nvPr/>
          </p:nvSpPr>
          <p:spPr>
            <a:xfrm>
              <a:off x="3925491" y="3856366"/>
              <a:ext cx="1366158" cy="369332"/>
            </a:xfrm>
            <a:prstGeom prst="rect">
              <a:avLst/>
            </a:prstGeom>
            <a:noFill/>
          </p:spPr>
          <p:txBody>
            <a:bodyPr wrap="square" rtlCol="0">
              <a:spAutoFit/>
            </a:bodyPr>
            <a:lstStyle/>
            <a:p>
              <a:r>
                <a:rPr lang="en-US" altLang="zh-CN" b="1" dirty="0"/>
                <a:t>B. </a:t>
              </a:r>
              <a:r>
                <a:rPr lang="zh-CN" altLang="en-US" b="1" dirty="0"/>
                <a:t>仅</a:t>
              </a:r>
              <a:r>
                <a:rPr lang="en-US" altLang="zh-CN" b="1" dirty="0"/>
                <a:t>II</a:t>
              </a:r>
              <a:endParaRPr lang="zh-CN" altLang="en-US" b="1" dirty="0"/>
            </a:p>
          </p:txBody>
        </p:sp>
        <p:sp>
          <p:nvSpPr>
            <p:cNvPr id="52" name="文本框 51"/>
            <p:cNvSpPr txBox="1"/>
            <p:nvPr/>
          </p:nvSpPr>
          <p:spPr>
            <a:xfrm>
              <a:off x="5597756" y="3856366"/>
              <a:ext cx="1184881" cy="369332"/>
            </a:xfrm>
            <a:prstGeom prst="rect">
              <a:avLst/>
            </a:prstGeom>
            <a:noFill/>
          </p:spPr>
          <p:txBody>
            <a:bodyPr wrap="square" rtlCol="0">
              <a:spAutoFit/>
            </a:bodyPr>
            <a:lstStyle/>
            <a:p>
              <a:r>
                <a:rPr lang="en-US" altLang="zh-CN" b="1" dirty="0"/>
                <a:t>C. </a:t>
              </a:r>
              <a:r>
                <a:rPr lang="zh-CN" altLang="en-US" b="1" dirty="0"/>
                <a:t>仅</a:t>
              </a:r>
              <a:r>
                <a:rPr lang="en-US" altLang="zh-CN" b="1" dirty="0"/>
                <a:t>III</a:t>
              </a:r>
              <a:endParaRPr lang="zh-CN" altLang="en-US" b="1" dirty="0"/>
            </a:p>
          </p:txBody>
        </p:sp>
        <p:sp>
          <p:nvSpPr>
            <p:cNvPr id="53" name="文本框 52"/>
            <p:cNvSpPr txBox="1"/>
            <p:nvPr/>
          </p:nvSpPr>
          <p:spPr>
            <a:xfrm>
              <a:off x="7676588" y="3856366"/>
              <a:ext cx="1366157" cy="369332"/>
            </a:xfrm>
            <a:prstGeom prst="rect">
              <a:avLst/>
            </a:prstGeom>
            <a:noFill/>
          </p:spPr>
          <p:txBody>
            <a:bodyPr wrap="square" rtlCol="0">
              <a:spAutoFit/>
            </a:bodyPr>
            <a:lstStyle/>
            <a:p>
              <a:r>
                <a:rPr lang="en-US" altLang="zh-CN" b="1" dirty="0"/>
                <a:t>D. I</a:t>
              </a:r>
              <a:r>
                <a:rPr lang="zh-CN" altLang="en-US" b="1" dirty="0"/>
                <a:t>、</a:t>
              </a:r>
              <a:r>
                <a:rPr lang="en-US" altLang="zh-CN" b="1" dirty="0"/>
                <a:t>II</a:t>
              </a:r>
              <a:r>
                <a:rPr lang="zh-CN" altLang="en-US" b="1" dirty="0"/>
                <a:t>和</a:t>
              </a:r>
              <a:r>
                <a:rPr lang="en-US" altLang="zh-CN" b="1" dirty="0"/>
                <a:t>III</a:t>
              </a:r>
              <a:endParaRPr lang="zh-CN" altLang="en-US" b="1" dirty="0"/>
            </a:p>
          </p:txBody>
        </p:sp>
        <p:cxnSp>
          <p:nvCxnSpPr>
            <p:cNvPr id="12" name="直接箭头连接符 11"/>
            <p:cNvCxnSpPr/>
            <p:nvPr/>
          </p:nvCxnSpPr>
          <p:spPr>
            <a:xfrm>
              <a:off x="2250059" y="4694461"/>
              <a:ext cx="0" cy="158387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8" name="文本框 57"/>
            <p:cNvSpPr txBox="1"/>
            <p:nvPr/>
          </p:nvSpPr>
          <p:spPr>
            <a:xfrm>
              <a:off x="1753084" y="4324154"/>
              <a:ext cx="993949" cy="369332"/>
            </a:xfrm>
            <a:prstGeom prst="rect">
              <a:avLst/>
            </a:prstGeom>
            <a:noFill/>
          </p:spPr>
          <p:txBody>
            <a:bodyPr wrap="square" rtlCol="0">
              <a:spAutoFit/>
            </a:bodyPr>
            <a:lstStyle/>
            <a:p>
              <a:pPr algn="ctr"/>
              <a:r>
                <a:rPr lang="zh-CN" altLang="en-US" b="1" dirty="0"/>
                <a:t>发送方</a:t>
              </a:r>
              <a:endParaRPr lang="zh-CN" altLang="en-US" b="1" dirty="0"/>
            </a:p>
          </p:txBody>
        </p:sp>
        <p:cxnSp>
          <p:nvCxnSpPr>
            <p:cNvPr id="59" name="直接箭头连接符 58"/>
            <p:cNvCxnSpPr/>
            <p:nvPr/>
          </p:nvCxnSpPr>
          <p:spPr>
            <a:xfrm>
              <a:off x="4003483" y="4694461"/>
              <a:ext cx="0" cy="158387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0" name="文本框 59"/>
            <p:cNvSpPr txBox="1"/>
            <p:nvPr/>
          </p:nvSpPr>
          <p:spPr>
            <a:xfrm>
              <a:off x="3506508" y="4324154"/>
              <a:ext cx="993949" cy="369332"/>
            </a:xfrm>
            <a:prstGeom prst="rect">
              <a:avLst/>
            </a:prstGeom>
            <a:noFill/>
          </p:spPr>
          <p:txBody>
            <a:bodyPr wrap="square" rtlCol="0">
              <a:spAutoFit/>
            </a:bodyPr>
            <a:lstStyle/>
            <a:p>
              <a:pPr algn="ctr"/>
              <a:r>
                <a:rPr lang="zh-CN" altLang="en-US" b="1" dirty="0"/>
                <a:t>接收方</a:t>
              </a:r>
              <a:endParaRPr lang="zh-CN" altLang="en-US" b="1" dirty="0"/>
            </a:p>
          </p:txBody>
        </p:sp>
        <p:cxnSp>
          <p:nvCxnSpPr>
            <p:cNvPr id="16" name="直接箭头连接符 15"/>
            <p:cNvCxnSpPr/>
            <p:nvPr/>
          </p:nvCxnSpPr>
          <p:spPr>
            <a:xfrm>
              <a:off x="2250059" y="4825090"/>
              <a:ext cx="1753424" cy="310243"/>
            </a:xfrm>
            <a:prstGeom prst="straightConnector1">
              <a:avLst/>
            </a:prstGeom>
            <a:ln w="254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63" name="直接箭头连接符 62"/>
            <p:cNvCxnSpPr/>
            <p:nvPr/>
          </p:nvCxnSpPr>
          <p:spPr>
            <a:xfrm flipH="1">
              <a:off x="2250059" y="5163727"/>
              <a:ext cx="1753424" cy="483443"/>
            </a:xfrm>
            <a:prstGeom prst="straightConnector1">
              <a:avLst/>
            </a:prstGeom>
            <a:ln w="254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69" name="直接箭头连接符 68"/>
            <p:cNvCxnSpPr/>
            <p:nvPr/>
          </p:nvCxnSpPr>
          <p:spPr>
            <a:xfrm>
              <a:off x="2250058" y="5685816"/>
              <a:ext cx="1753424" cy="310243"/>
            </a:xfrm>
            <a:prstGeom prst="straightConnector1">
              <a:avLst/>
            </a:prstGeom>
            <a:ln w="254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grpSp>
      <p:sp>
        <p:nvSpPr>
          <p:cNvPr id="70" name="文本框 69"/>
          <p:cNvSpPr txBox="1"/>
          <p:nvPr/>
        </p:nvSpPr>
        <p:spPr>
          <a:xfrm>
            <a:off x="7269057" y="1348587"/>
            <a:ext cx="291142" cy="523220"/>
          </a:xfrm>
          <a:prstGeom prst="rect">
            <a:avLst/>
          </a:prstGeom>
          <a:noFill/>
        </p:spPr>
        <p:txBody>
          <a:bodyPr wrap="square" rtlCol="0">
            <a:spAutoFit/>
          </a:bodyPr>
          <a:lstStyle/>
          <a:p>
            <a:pPr algn="ctr"/>
            <a:r>
              <a:rPr lang="en-US" altLang="zh-CN" sz="2800" b="1" dirty="0">
                <a:solidFill>
                  <a:srgbClr val="FF0000"/>
                </a:solidFill>
                <a:latin typeface="Arial Black" panose="020B0A04020102020204" pitchFamily="34" charset="0"/>
              </a:rPr>
              <a:t>C</a:t>
            </a:r>
            <a:endParaRPr lang="zh-CN" altLang="en-US" sz="2800" b="1" dirty="0">
              <a:solidFill>
                <a:srgbClr val="FF0000"/>
              </a:solidFill>
              <a:latin typeface="Arial Black" panose="020B0A04020102020204" pitchFamily="34" charset="0"/>
            </a:endParaRPr>
          </a:p>
        </p:txBody>
      </p:sp>
      <p:sp>
        <p:nvSpPr>
          <p:cNvPr id="71" name="文本框 70"/>
          <p:cNvSpPr txBox="1"/>
          <p:nvPr/>
        </p:nvSpPr>
        <p:spPr>
          <a:xfrm>
            <a:off x="4520553" y="2945972"/>
            <a:ext cx="291142" cy="523220"/>
          </a:xfrm>
          <a:prstGeom prst="rect">
            <a:avLst/>
          </a:prstGeom>
          <a:noFill/>
        </p:spPr>
        <p:txBody>
          <a:bodyPr wrap="square" rtlCol="0">
            <a:spAutoFit/>
          </a:bodyPr>
          <a:lstStyle/>
          <a:p>
            <a:pPr algn="ctr"/>
            <a:r>
              <a:rPr lang="en-US" altLang="zh-CN" sz="2800" b="1" dirty="0">
                <a:solidFill>
                  <a:srgbClr val="FF0000"/>
                </a:solidFill>
                <a:latin typeface="Arial Black" panose="020B0A04020102020204" pitchFamily="34" charset="0"/>
              </a:rPr>
              <a:t>C</a:t>
            </a:r>
            <a:endParaRPr lang="zh-CN" altLang="en-US" sz="2800" b="1" dirty="0">
              <a:solidFill>
                <a:srgbClr val="FF0000"/>
              </a:solidFill>
              <a:latin typeface="Arial Black" panose="020B0A04020102020204" pitchFamily="34" charset="0"/>
            </a:endParaRP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ntr" presetSubtype="0" fill="hold"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800" decel="100000"/>
                                        <p:tgtEl>
                                          <p:spTgt spid="22"/>
                                        </p:tgtEl>
                                      </p:cBhvr>
                                    </p:animEffect>
                                    <p:anim calcmode="lin" valueType="num">
                                      <p:cBhvr>
                                        <p:cTn id="8" dur="800" decel="100000" fill="hold"/>
                                        <p:tgtEl>
                                          <p:spTgt spid="22"/>
                                        </p:tgtEl>
                                        <p:attrNameLst>
                                          <p:attrName>style.rotation</p:attrName>
                                        </p:attrNameLst>
                                      </p:cBhvr>
                                      <p:tavLst>
                                        <p:tav tm="0">
                                          <p:val>
                                            <p:fltVal val="-90"/>
                                          </p:val>
                                        </p:tav>
                                        <p:tav tm="100000">
                                          <p:val>
                                            <p:fltVal val="0"/>
                                          </p:val>
                                        </p:tav>
                                      </p:tavLst>
                                    </p:anim>
                                    <p:anim calcmode="lin" valueType="num">
                                      <p:cBhvr>
                                        <p:cTn id="9" dur="800" decel="100000" fill="hold"/>
                                        <p:tgtEl>
                                          <p:spTgt spid="22"/>
                                        </p:tgtEl>
                                        <p:attrNameLst>
                                          <p:attrName>ppt_x</p:attrName>
                                        </p:attrNameLst>
                                      </p:cBhvr>
                                      <p:tavLst>
                                        <p:tav tm="0">
                                          <p:val>
                                            <p:strVal val="#ppt_x+0.4"/>
                                          </p:val>
                                        </p:tav>
                                        <p:tav tm="100000">
                                          <p:val>
                                            <p:strVal val="#ppt_x-0.05"/>
                                          </p:val>
                                        </p:tav>
                                      </p:tavLst>
                                    </p:anim>
                                    <p:anim calcmode="lin" valueType="num">
                                      <p:cBhvr>
                                        <p:cTn id="10" dur="800" decel="100000" fill="hold"/>
                                        <p:tgtEl>
                                          <p:spTgt spid="22"/>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22"/>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22"/>
                                        </p:tgtEl>
                                        <p:attrNameLst>
                                          <p:attrName>ppt_y</p:attrName>
                                        </p:attrNameLst>
                                      </p:cBhvr>
                                      <p:tavLst>
                                        <p:tav tm="0">
                                          <p:val>
                                            <p:strVal val="#ppt_y+0.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49" presetClass="entr" presetSubtype="0" decel="100000" fill="hold" grpId="0" nodeType="clickEffect">
                                  <p:stCondLst>
                                    <p:cond delay="0"/>
                                  </p:stCondLst>
                                  <p:childTnLst>
                                    <p:set>
                                      <p:cBhvr>
                                        <p:cTn id="16" dur="1" fill="hold">
                                          <p:stCondLst>
                                            <p:cond delay="0"/>
                                          </p:stCondLst>
                                        </p:cTn>
                                        <p:tgtEl>
                                          <p:spTgt spid="70"/>
                                        </p:tgtEl>
                                        <p:attrNameLst>
                                          <p:attrName>style.visibility</p:attrName>
                                        </p:attrNameLst>
                                      </p:cBhvr>
                                      <p:to>
                                        <p:strVal val="visible"/>
                                      </p:to>
                                    </p:set>
                                    <p:anim calcmode="lin" valueType="num">
                                      <p:cBhvr>
                                        <p:cTn id="17" dur="500" fill="hold"/>
                                        <p:tgtEl>
                                          <p:spTgt spid="70"/>
                                        </p:tgtEl>
                                        <p:attrNameLst>
                                          <p:attrName>ppt_w</p:attrName>
                                        </p:attrNameLst>
                                      </p:cBhvr>
                                      <p:tavLst>
                                        <p:tav tm="0">
                                          <p:val>
                                            <p:fltVal val="0"/>
                                          </p:val>
                                        </p:tav>
                                        <p:tav tm="100000">
                                          <p:val>
                                            <p:strVal val="#ppt_w"/>
                                          </p:val>
                                        </p:tav>
                                      </p:tavLst>
                                    </p:anim>
                                    <p:anim calcmode="lin" valueType="num">
                                      <p:cBhvr>
                                        <p:cTn id="18" dur="500" fill="hold"/>
                                        <p:tgtEl>
                                          <p:spTgt spid="70"/>
                                        </p:tgtEl>
                                        <p:attrNameLst>
                                          <p:attrName>ppt_h</p:attrName>
                                        </p:attrNameLst>
                                      </p:cBhvr>
                                      <p:tavLst>
                                        <p:tav tm="0">
                                          <p:val>
                                            <p:fltVal val="0"/>
                                          </p:val>
                                        </p:tav>
                                        <p:tav tm="100000">
                                          <p:val>
                                            <p:strVal val="#ppt_h"/>
                                          </p:val>
                                        </p:tav>
                                      </p:tavLst>
                                    </p:anim>
                                    <p:anim calcmode="lin" valueType="num">
                                      <p:cBhvr>
                                        <p:cTn id="19" dur="500" fill="hold"/>
                                        <p:tgtEl>
                                          <p:spTgt spid="70"/>
                                        </p:tgtEl>
                                        <p:attrNameLst>
                                          <p:attrName>style.rotation</p:attrName>
                                        </p:attrNameLst>
                                      </p:cBhvr>
                                      <p:tavLst>
                                        <p:tav tm="0">
                                          <p:val>
                                            <p:fltVal val="360"/>
                                          </p:val>
                                        </p:tav>
                                        <p:tav tm="100000">
                                          <p:val>
                                            <p:fltVal val="0"/>
                                          </p:val>
                                        </p:tav>
                                      </p:tavLst>
                                    </p:anim>
                                    <p:animEffect transition="in" filter="fade">
                                      <p:cBhvr>
                                        <p:cTn id="20" dur="500"/>
                                        <p:tgtEl>
                                          <p:spTgt spid="70"/>
                                        </p:tgtEl>
                                      </p:cBhvr>
                                    </p:animEffect>
                                  </p:childTnLst>
                                </p:cTn>
                              </p:par>
                              <p:par>
                                <p:cTn id="21" presetID="49" presetClass="entr" presetSubtype="0" decel="100000" fill="hold" grpId="0" nodeType="withEffect">
                                  <p:stCondLst>
                                    <p:cond delay="0"/>
                                  </p:stCondLst>
                                  <p:childTnLst>
                                    <p:set>
                                      <p:cBhvr>
                                        <p:cTn id="22" dur="1" fill="hold">
                                          <p:stCondLst>
                                            <p:cond delay="0"/>
                                          </p:stCondLst>
                                        </p:cTn>
                                        <p:tgtEl>
                                          <p:spTgt spid="71"/>
                                        </p:tgtEl>
                                        <p:attrNameLst>
                                          <p:attrName>style.visibility</p:attrName>
                                        </p:attrNameLst>
                                      </p:cBhvr>
                                      <p:to>
                                        <p:strVal val="visible"/>
                                      </p:to>
                                    </p:set>
                                    <p:anim calcmode="lin" valueType="num">
                                      <p:cBhvr>
                                        <p:cTn id="23" dur="500" fill="hold"/>
                                        <p:tgtEl>
                                          <p:spTgt spid="71"/>
                                        </p:tgtEl>
                                        <p:attrNameLst>
                                          <p:attrName>ppt_w</p:attrName>
                                        </p:attrNameLst>
                                      </p:cBhvr>
                                      <p:tavLst>
                                        <p:tav tm="0">
                                          <p:val>
                                            <p:fltVal val="0"/>
                                          </p:val>
                                        </p:tav>
                                        <p:tav tm="100000">
                                          <p:val>
                                            <p:strVal val="#ppt_w"/>
                                          </p:val>
                                        </p:tav>
                                      </p:tavLst>
                                    </p:anim>
                                    <p:anim calcmode="lin" valueType="num">
                                      <p:cBhvr>
                                        <p:cTn id="24" dur="500" fill="hold"/>
                                        <p:tgtEl>
                                          <p:spTgt spid="71"/>
                                        </p:tgtEl>
                                        <p:attrNameLst>
                                          <p:attrName>ppt_h</p:attrName>
                                        </p:attrNameLst>
                                      </p:cBhvr>
                                      <p:tavLst>
                                        <p:tav tm="0">
                                          <p:val>
                                            <p:fltVal val="0"/>
                                          </p:val>
                                        </p:tav>
                                        <p:tav tm="100000">
                                          <p:val>
                                            <p:strVal val="#ppt_h"/>
                                          </p:val>
                                        </p:tav>
                                      </p:tavLst>
                                    </p:anim>
                                    <p:anim calcmode="lin" valueType="num">
                                      <p:cBhvr>
                                        <p:cTn id="25" dur="500" fill="hold"/>
                                        <p:tgtEl>
                                          <p:spTgt spid="71"/>
                                        </p:tgtEl>
                                        <p:attrNameLst>
                                          <p:attrName>style.rotation</p:attrName>
                                        </p:attrNameLst>
                                      </p:cBhvr>
                                      <p:tavLst>
                                        <p:tav tm="0">
                                          <p:val>
                                            <p:fltVal val="360"/>
                                          </p:val>
                                        </p:tav>
                                        <p:tav tm="100000">
                                          <p:val>
                                            <p:fltVal val="0"/>
                                          </p:val>
                                        </p:tav>
                                      </p:tavLst>
                                    </p:anim>
                                    <p:animEffect transition="in" filter="fade">
                                      <p:cBhvr>
                                        <p:cTn id="26" dur="5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p:bldP spid="71"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3156764" y="1188116"/>
            <a:ext cx="5900079" cy="2606668"/>
            <a:chOff x="3156764" y="1188116"/>
            <a:chExt cx="5900079" cy="2606668"/>
          </a:xfrm>
        </p:grpSpPr>
        <p:sp>
          <p:nvSpPr>
            <p:cNvPr id="12" name="íşlïḍè"/>
            <p:cNvSpPr txBox="1"/>
            <p:nvPr/>
          </p:nvSpPr>
          <p:spPr>
            <a:xfrm>
              <a:off x="3965618" y="1188116"/>
              <a:ext cx="4287076" cy="419100"/>
            </a:xfrm>
            <a:prstGeom prst="rect">
              <a:avLst/>
            </a:prstGeom>
            <a:noFill/>
          </p:spPr>
          <p:txBody>
            <a:bodyPr wrap="square" lIns="91440" tIns="45720" rIns="91440" bIns="45720" anchor="ctr">
              <a:noAutofit/>
            </a:bodyPr>
            <a:lstStyle/>
            <a:p>
              <a:pPr algn="ctr"/>
              <a:r>
                <a:rPr lang="en-US" altLang="zh-CN" sz="2400" b="1" dirty="0"/>
                <a:t>2.1 </a:t>
              </a:r>
              <a:r>
                <a:rPr lang="zh-CN" altLang="en-US" sz="2400" b="1" dirty="0"/>
                <a:t>物理层概述</a:t>
              </a:r>
              <a:endParaRPr lang="en-US" altLang="zh-CN" sz="2400" b="1" dirty="0"/>
            </a:p>
          </p:txBody>
        </p:sp>
        <p:grpSp>
          <p:nvGrpSpPr>
            <p:cNvPr id="6" name="组合 5"/>
            <p:cNvGrpSpPr/>
            <p:nvPr/>
          </p:nvGrpSpPr>
          <p:grpSpPr>
            <a:xfrm>
              <a:off x="3156764" y="2010058"/>
              <a:ext cx="5900079" cy="595554"/>
              <a:chOff x="1183243" y="2200834"/>
              <a:chExt cx="5900079" cy="595554"/>
            </a:xfrm>
          </p:grpSpPr>
          <p:sp>
            <p:nvSpPr>
              <p:cNvPr id="5" name="平行四边形 4"/>
              <p:cNvSpPr/>
              <p:nvPr/>
            </p:nvSpPr>
            <p:spPr>
              <a:xfrm>
                <a:off x="1183243" y="2200834"/>
                <a:ext cx="828092" cy="595554"/>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latin typeface="Impact" panose="020B0806030902050204" pitchFamily="34" charset="0"/>
                  </a:rPr>
                  <a:t>01</a:t>
                </a:r>
                <a:endParaRPr lang="zh-CN" altLang="en-US" sz="2800" dirty="0">
                  <a:latin typeface="Impact" panose="020B0806030902050204" pitchFamily="34" charset="0"/>
                </a:endParaRPr>
              </a:p>
            </p:txBody>
          </p:sp>
          <p:sp>
            <p:nvSpPr>
              <p:cNvPr id="25" name="平行四边形 24"/>
              <p:cNvSpPr/>
              <p:nvPr/>
            </p:nvSpPr>
            <p:spPr>
              <a:xfrm>
                <a:off x="1858680" y="2200834"/>
                <a:ext cx="5224642" cy="595554"/>
              </a:xfrm>
              <a:prstGeom prst="parallelogram">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200" b="1" dirty="0">
                    <a:solidFill>
                      <a:schemeClr val="tx1"/>
                    </a:solidFill>
                    <a:latin typeface="Impact" panose="020B0806030902050204" pitchFamily="34" charset="0"/>
                  </a:rPr>
                  <a:t>物理层要实现的功能</a:t>
                </a:r>
                <a:endParaRPr lang="zh-CN" altLang="en-US" sz="2200" b="1" dirty="0">
                  <a:solidFill>
                    <a:schemeClr val="tx1"/>
                  </a:solidFill>
                  <a:latin typeface="Impact" panose="020B0806030902050204" pitchFamily="34" charset="0"/>
                </a:endParaRPr>
              </a:p>
            </p:txBody>
          </p:sp>
        </p:grpSp>
        <p:grpSp>
          <p:nvGrpSpPr>
            <p:cNvPr id="32" name="组合 31"/>
            <p:cNvGrpSpPr/>
            <p:nvPr/>
          </p:nvGrpSpPr>
          <p:grpSpPr>
            <a:xfrm>
              <a:off x="3156764" y="3199230"/>
              <a:ext cx="5900079" cy="595554"/>
              <a:chOff x="1183242" y="3390006"/>
              <a:chExt cx="5900079" cy="595554"/>
            </a:xfrm>
          </p:grpSpPr>
          <p:sp>
            <p:nvSpPr>
              <p:cNvPr id="27" name="平行四边形 26"/>
              <p:cNvSpPr/>
              <p:nvPr/>
            </p:nvSpPr>
            <p:spPr>
              <a:xfrm>
                <a:off x="1183242" y="3390006"/>
                <a:ext cx="828092" cy="595554"/>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latin typeface="Impact" panose="020B0806030902050204" pitchFamily="34" charset="0"/>
                  </a:rPr>
                  <a:t>02</a:t>
                </a:r>
                <a:endParaRPr lang="zh-CN" altLang="en-US" sz="2800" dirty="0">
                  <a:latin typeface="Impact" panose="020B0806030902050204" pitchFamily="34" charset="0"/>
                </a:endParaRPr>
              </a:p>
            </p:txBody>
          </p:sp>
          <p:sp>
            <p:nvSpPr>
              <p:cNvPr id="28" name="平行四边形 27"/>
              <p:cNvSpPr/>
              <p:nvPr/>
            </p:nvSpPr>
            <p:spPr>
              <a:xfrm>
                <a:off x="1858679" y="3390006"/>
                <a:ext cx="5224642" cy="595554"/>
              </a:xfrm>
              <a:prstGeom prst="parallelogram">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200" b="1" dirty="0">
                    <a:solidFill>
                      <a:schemeClr val="tx1"/>
                    </a:solidFill>
                    <a:latin typeface="Impact" panose="020B0806030902050204" pitchFamily="34" charset="0"/>
                  </a:rPr>
                  <a:t>物理层接口特性</a:t>
                </a:r>
                <a:endParaRPr lang="zh-CN" altLang="en-US" sz="2200" b="1" dirty="0">
                  <a:solidFill>
                    <a:schemeClr val="tx1"/>
                  </a:solidFill>
                  <a:latin typeface="Impact" panose="020B0806030902050204" pitchFamily="34" charset="0"/>
                </a:endParaRP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íSlîďé"/>
          <p:cNvSpPr/>
          <p:nvPr/>
        </p:nvSpPr>
        <p:spPr>
          <a:xfrm>
            <a:off x="3499141" y="4216263"/>
            <a:ext cx="2401192" cy="2092642"/>
          </a:xfrm>
          <a:prstGeom prst="roundRect">
            <a:avLst>
              <a:gd name="adj" fmla="val 5000"/>
            </a:avLst>
          </a:prstGeom>
          <a:solidFill>
            <a:schemeClr val="tx1">
              <a:lumMod val="25000"/>
              <a:lumOff val="75000"/>
              <a:alpha val="20000"/>
            </a:schemeClr>
          </a:solidFill>
          <a:ln w="6055" cap="flat">
            <a:noFill/>
            <a:prstDash val="solid"/>
            <a:miter/>
          </a:ln>
        </p:spPr>
        <p:txBody>
          <a:bodyPr rtlCol="0" anchor="ctr"/>
          <a:lstStyle/>
          <a:p>
            <a:endParaRPr lang="zh-CN" altLang="en-US"/>
          </a:p>
        </p:txBody>
      </p:sp>
      <p:sp>
        <p:nvSpPr>
          <p:cNvPr id="20" name="íSlîďé"/>
          <p:cNvSpPr/>
          <p:nvPr/>
        </p:nvSpPr>
        <p:spPr>
          <a:xfrm>
            <a:off x="3499141" y="1583620"/>
            <a:ext cx="2401192" cy="2092642"/>
          </a:xfrm>
          <a:prstGeom prst="roundRect">
            <a:avLst>
              <a:gd name="adj" fmla="val 5000"/>
            </a:avLst>
          </a:prstGeom>
          <a:solidFill>
            <a:schemeClr val="tx1">
              <a:lumMod val="25000"/>
              <a:lumOff val="75000"/>
              <a:alpha val="20000"/>
            </a:schemeClr>
          </a:solidFill>
          <a:ln w="6055" cap="flat">
            <a:noFill/>
            <a:prstDash val="solid"/>
            <a:miter/>
          </a:ln>
        </p:spPr>
        <p:txBody>
          <a:bodyPr rtlCol="0" anchor="ctr"/>
          <a:lstStyle/>
          <a:p>
            <a:endParaRPr lang="zh-CN" altLang="en-US"/>
          </a:p>
        </p:txBody>
      </p:sp>
      <p:grpSp>
        <p:nvGrpSpPr>
          <p:cNvPr id="4" name="组合 3"/>
          <p:cNvGrpSpPr/>
          <p:nvPr/>
        </p:nvGrpSpPr>
        <p:grpSpPr>
          <a:xfrm>
            <a:off x="304799" y="749300"/>
            <a:ext cx="6266993" cy="400110"/>
            <a:chOff x="424116" y="898245"/>
            <a:chExt cx="6266993" cy="400110"/>
          </a:xfrm>
        </p:grpSpPr>
        <p:sp>
          <p:nvSpPr>
            <p:cNvPr id="2" name="平行四边形 1"/>
            <p:cNvSpPr/>
            <p:nvPr/>
          </p:nvSpPr>
          <p:spPr>
            <a:xfrm>
              <a:off x="424116" y="898245"/>
              <a:ext cx="712237"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02</a:t>
              </a:r>
              <a:endParaRPr lang="zh-CN" altLang="en-US" sz="2200" dirty="0">
                <a:latin typeface="Impact" panose="020B0806030902050204" pitchFamily="34" charset="0"/>
              </a:endParaRPr>
            </a:p>
          </p:txBody>
        </p:sp>
        <p:sp>
          <p:nvSpPr>
            <p:cNvPr id="3" name="文本框 2"/>
            <p:cNvSpPr txBox="1"/>
            <p:nvPr/>
          </p:nvSpPr>
          <p:spPr>
            <a:xfrm>
              <a:off x="1127071" y="898245"/>
              <a:ext cx="5564038" cy="400110"/>
            </a:xfrm>
            <a:prstGeom prst="rect">
              <a:avLst/>
            </a:prstGeom>
            <a:noFill/>
          </p:spPr>
          <p:txBody>
            <a:bodyPr wrap="square" rtlCol="0">
              <a:spAutoFit/>
            </a:bodyPr>
            <a:lstStyle/>
            <a:p>
              <a:r>
                <a:rPr lang="zh-CN" altLang="en-US" sz="2000" b="1" dirty="0"/>
                <a:t>物理层接口特性</a:t>
              </a:r>
              <a:endParaRPr lang="zh-CN" altLang="en-US" sz="2000" b="1" dirty="0"/>
            </a:p>
          </p:txBody>
        </p:sp>
      </p:grpSp>
      <p:sp>
        <p:nvSpPr>
          <p:cNvPr id="25" name="íSlîďé"/>
          <p:cNvSpPr/>
          <p:nvPr/>
        </p:nvSpPr>
        <p:spPr>
          <a:xfrm>
            <a:off x="566219" y="1583620"/>
            <a:ext cx="2401192" cy="2092642"/>
          </a:xfrm>
          <a:prstGeom prst="roundRect">
            <a:avLst>
              <a:gd name="adj" fmla="val 5000"/>
            </a:avLst>
          </a:prstGeom>
          <a:solidFill>
            <a:schemeClr val="tx1">
              <a:lumMod val="25000"/>
              <a:lumOff val="75000"/>
              <a:alpha val="20000"/>
            </a:schemeClr>
          </a:solidFill>
          <a:ln w="6055" cap="flat">
            <a:noFill/>
            <a:prstDash val="solid"/>
            <a:miter/>
          </a:ln>
        </p:spPr>
        <p:txBody>
          <a:bodyPr rtlCol="0" anchor="ctr"/>
          <a:lstStyle/>
          <a:p>
            <a:endParaRPr lang="zh-CN" altLang="en-US"/>
          </a:p>
        </p:txBody>
      </p:sp>
      <p:sp>
        <p:nvSpPr>
          <p:cNvPr id="14" name="文本框 13"/>
          <p:cNvSpPr txBox="1"/>
          <p:nvPr/>
        </p:nvSpPr>
        <p:spPr>
          <a:xfrm>
            <a:off x="1007754" y="1949275"/>
            <a:ext cx="1214536" cy="338554"/>
          </a:xfrm>
          <a:prstGeom prst="rect">
            <a:avLst/>
          </a:prstGeom>
          <a:noFill/>
        </p:spPr>
        <p:txBody>
          <a:bodyPr wrap="square" rtlCol="0">
            <a:spAutoFit/>
          </a:bodyPr>
          <a:lstStyle/>
          <a:p>
            <a:r>
              <a:rPr lang="zh-CN" altLang="en-US" sz="1600" b="1" dirty="0"/>
              <a:t>形状和尺寸</a:t>
            </a:r>
            <a:endParaRPr lang="zh-CN" altLang="en-US" sz="1600" b="1" dirty="0"/>
          </a:p>
        </p:txBody>
      </p:sp>
      <p:sp>
        <p:nvSpPr>
          <p:cNvPr id="15" name="椭圆 14"/>
          <p:cNvSpPr/>
          <p:nvPr/>
        </p:nvSpPr>
        <p:spPr>
          <a:xfrm>
            <a:off x="749594" y="2034577"/>
            <a:ext cx="167951" cy="16795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p:cNvSpPr txBox="1"/>
          <p:nvPr/>
        </p:nvSpPr>
        <p:spPr>
          <a:xfrm>
            <a:off x="1007753" y="2322788"/>
            <a:ext cx="1688791" cy="338554"/>
          </a:xfrm>
          <a:prstGeom prst="rect">
            <a:avLst/>
          </a:prstGeom>
          <a:noFill/>
        </p:spPr>
        <p:txBody>
          <a:bodyPr wrap="square" rtlCol="0">
            <a:spAutoFit/>
          </a:bodyPr>
          <a:lstStyle/>
          <a:p>
            <a:r>
              <a:rPr lang="zh-CN" altLang="en-US" sz="1600" b="1" dirty="0"/>
              <a:t>引脚数目和排列</a:t>
            </a:r>
            <a:endParaRPr lang="zh-CN" altLang="en-US" sz="1600" b="1" dirty="0"/>
          </a:p>
        </p:txBody>
      </p:sp>
      <p:sp>
        <p:nvSpPr>
          <p:cNvPr id="17" name="椭圆 16"/>
          <p:cNvSpPr/>
          <p:nvPr/>
        </p:nvSpPr>
        <p:spPr>
          <a:xfrm>
            <a:off x="749594" y="2408090"/>
            <a:ext cx="167951" cy="16795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p:cNvSpPr txBox="1"/>
          <p:nvPr/>
        </p:nvSpPr>
        <p:spPr>
          <a:xfrm>
            <a:off x="1007754" y="2696300"/>
            <a:ext cx="1688790" cy="338554"/>
          </a:xfrm>
          <a:prstGeom prst="rect">
            <a:avLst/>
          </a:prstGeom>
          <a:noFill/>
        </p:spPr>
        <p:txBody>
          <a:bodyPr wrap="square" rtlCol="0">
            <a:spAutoFit/>
          </a:bodyPr>
          <a:lstStyle/>
          <a:p>
            <a:r>
              <a:rPr lang="zh-CN" altLang="en-US" sz="1600" b="1" dirty="0"/>
              <a:t>固定和锁定装置</a:t>
            </a:r>
            <a:endParaRPr lang="zh-CN" altLang="en-US" sz="1600" b="1" dirty="0"/>
          </a:p>
        </p:txBody>
      </p:sp>
      <p:sp>
        <p:nvSpPr>
          <p:cNvPr id="19" name="椭圆 18"/>
          <p:cNvSpPr/>
          <p:nvPr/>
        </p:nvSpPr>
        <p:spPr>
          <a:xfrm>
            <a:off x="749594" y="2781602"/>
            <a:ext cx="167951" cy="16795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文本框 22"/>
          <p:cNvSpPr txBox="1"/>
          <p:nvPr/>
        </p:nvSpPr>
        <p:spPr>
          <a:xfrm>
            <a:off x="3931345" y="1949275"/>
            <a:ext cx="1688790" cy="338554"/>
          </a:xfrm>
          <a:prstGeom prst="rect">
            <a:avLst/>
          </a:prstGeom>
          <a:noFill/>
        </p:spPr>
        <p:txBody>
          <a:bodyPr wrap="square" rtlCol="0">
            <a:spAutoFit/>
          </a:bodyPr>
          <a:lstStyle/>
          <a:p>
            <a:r>
              <a:rPr lang="zh-CN" altLang="en-US" sz="1600" b="1" dirty="0"/>
              <a:t>信号电压的范围</a:t>
            </a:r>
            <a:endParaRPr lang="zh-CN" altLang="en-US" sz="1600" b="1" dirty="0"/>
          </a:p>
        </p:txBody>
      </p:sp>
      <p:sp>
        <p:nvSpPr>
          <p:cNvPr id="24" name="椭圆 23"/>
          <p:cNvSpPr/>
          <p:nvPr/>
        </p:nvSpPr>
        <p:spPr>
          <a:xfrm>
            <a:off x="3673185" y="2034577"/>
            <a:ext cx="167951" cy="16795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框 25"/>
          <p:cNvSpPr txBox="1"/>
          <p:nvPr/>
        </p:nvSpPr>
        <p:spPr>
          <a:xfrm>
            <a:off x="3931344" y="2322788"/>
            <a:ext cx="1688791" cy="338554"/>
          </a:xfrm>
          <a:prstGeom prst="rect">
            <a:avLst/>
          </a:prstGeom>
          <a:noFill/>
        </p:spPr>
        <p:txBody>
          <a:bodyPr wrap="square" rtlCol="0">
            <a:spAutoFit/>
          </a:bodyPr>
          <a:lstStyle/>
          <a:p>
            <a:r>
              <a:rPr lang="zh-CN" altLang="en-US" sz="1600" b="1" dirty="0"/>
              <a:t>阻抗匹配的情况</a:t>
            </a:r>
            <a:endParaRPr lang="zh-CN" altLang="en-US" sz="1600" b="1" dirty="0"/>
          </a:p>
        </p:txBody>
      </p:sp>
      <p:sp>
        <p:nvSpPr>
          <p:cNvPr id="27" name="椭圆 26"/>
          <p:cNvSpPr/>
          <p:nvPr/>
        </p:nvSpPr>
        <p:spPr>
          <a:xfrm>
            <a:off x="3673185" y="2408090"/>
            <a:ext cx="167951" cy="16795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27"/>
          <p:cNvSpPr txBox="1"/>
          <p:nvPr/>
        </p:nvSpPr>
        <p:spPr>
          <a:xfrm>
            <a:off x="3931345" y="2696300"/>
            <a:ext cx="1688790" cy="338554"/>
          </a:xfrm>
          <a:prstGeom prst="rect">
            <a:avLst/>
          </a:prstGeom>
          <a:noFill/>
        </p:spPr>
        <p:txBody>
          <a:bodyPr wrap="square" rtlCol="0">
            <a:spAutoFit/>
          </a:bodyPr>
          <a:lstStyle/>
          <a:p>
            <a:r>
              <a:rPr lang="zh-CN" altLang="en-US" sz="1600" b="1" dirty="0"/>
              <a:t>传输速率</a:t>
            </a:r>
            <a:endParaRPr lang="zh-CN" altLang="en-US" sz="1600" b="1" dirty="0"/>
          </a:p>
        </p:txBody>
      </p:sp>
      <p:sp>
        <p:nvSpPr>
          <p:cNvPr id="29" name="椭圆 28"/>
          <p:cNvSpPr/>
          <p:nvPr/>
        </p:nvSpPr>
        <p:spPr>
          <a:xfrm>
            <a:off x="3673185" y="2781602"/>
            <a:ext cx="167951" cy="16795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文本框 29"/>
          <p:cNvSpPr txBox="1"/>
          <p:nvPr/>
        </p:nvSpPr>
        <p:spPr>
          <a:xfrm>
            <a:off x="3931345" y="3117365"/>
            <a:ext cx="1688790" cy="338554"/>
          </a:xfrm>
          <a:prstGeom prst="rect">
            <a:avLst/>
          </a:prstGeom>
          <a:noFill/>
        </p:spPr>
        <p:txBody>
          <a:bodyPr wrap="square" rtlCol="0">
            <a:spAutoFit/>
          </a:bodyPr>
          <a:lstStyle/>
          <a:p>
            <a:r>
              <a:rPr lang="zh-CN" altLang="en-US" sz="1600" b="1" dirty="0"/>
              <a:t>距离限制</a:t>
            </a:r>
            <a:endParaRPr lang="zh-CN" altLang="en-US" sz="1600" b="1" dirty="0"/>
          </a:p>
        </p:txBody>
      </p:sp>
      <p:sp>
        <p:nvSpPr>
          <p:cNvPr id="32" name="椭圆 31"/>
          <p:cNvSpPr/>
          <p:nvPr/>
        </p:nvSpPr>
        <p:spPr>
          <a:xfrm>
            <a:off x="3673185" y="3202667"/>
            <a:ext cx="167951" cy="16795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íSlîďé"/>
          <p:cNvSpPr/>
          <p:nvPr/>
        </p:nvSpPr>
        <p:spPr>
          <a:xfrm>
            <a:off x="566219" y="4216263"/>
            <a:ext cx="2401192" cy="2092642"/>
          </a:xfrm>
          <a:prstGeom prst="roundRect">
            <a:avLst>
              <a:gd name="adj" fmla="val 5000"/>
            </a:avLst>
          </a:prstGeom>
          <a:solidFill>
            <a:schemeClr val="tx1">
              <a:lumMod val="25000"/>
              <a:lumOff val="75000"/>
              <a:alpha val="20000"/>
            </a:schemeClr>
          </a:solidFill>
          <a:ln w="6055" cap="flat">
            <a:noFill/>
            <a:prstDash val="solid"/>
            <a:miter/>
          </a:ln>
        </p:spPr>
        <p:txBody>
          <a:bodyPr rtlCol="0" anchor="ctr"/>
          <a:lstStyle/>
          <a:p>
            <a:endParaRPr lang="zh-CN" altLang="en-US"/>
          </a:p>
        </p:txBody>
      </p:sp>
      <p:sp>
        <p:nvSpPr>
          <p:cNvPr id="40" name="文本框 39"/>
          <p:cNvSpPr txBox="1"/>
          <p:nvPr/>
        </p:nvSpPr>
        <p:spPr>
          <a:xfrm>
            <a:off x="1007754" y="4586986"/>
            <a:ext cx="1856744" cy="584775"/>
          </a:xfrm>
          <a:prstGeom prst="rect">
            <a:avLst/>
          </a:prstGeom>
          <a:noFill/>
        </p:spPr>
        <p:txBody>
          <a:bodyPr wrap="square" rtlCol="0">
            <a:spAutoFit/>
          </a:bodyPr>
          <a:lstStyle/>
          <a:p>
            <a:r>
              <a:rPr lang="zh-CN" altLang="en-US" sz="1600" b="1" dirty="0"/>
              <a:t>规定接口电缆的各条信号线的作用</a:t>
            </a:r>
            <a:endParaRPr lang="zh-CN" altLang="en-US" sz="1600" b="1" dirty="0"/>
          </a:p>
        </p:txBody>
      </p:sp>
      <p:sp>
        <p:nvSpPr>
          <p:cNvPr id="41" name="椭圆 40"/>
          <p:cNvSpPr/>
          <p:nvPr/>
        </p:nvSpPr>
        <p:spPr>
          <a:xfrm>
            <a:off x="749594" y="4672288"/>
            <a:ext cx="167951" cy="16795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9" name="íS1îďè"/>
          <p:cNvSpPr txBox="1"/>
          <p:nvPr/>
        </p:nvSpPr>
        <p:spPr>
          <a:xfrm>
            <a:off x="922419" y="1313619"/>
            <a:ext cx="1688792" cy="540000"/>
          </a:xfrm>
          <a:prstGeom prst="roundRect">
            <a:avLst/>
          </a:prstGeom>
          <a:solidFill>
            <a:schemeClr val="accent1"/>
          </a:solidFill>
        </p:spPr>
        <p:txBody>
          <a:bodyPr wrap="none" lIns="108000" tIns="108000" rIns="108000" bIns="108000" rtlCol="0" anchor="ctr" anchorCtr="0">
            <a:noAutofit/>
          </a:bodyPr>
          <a:lstStyle/>
          <a:p>
            <a:pPr algn="ctr"/>
            <a:r>
              <a:rPr kumimoji="1" lang="zh-CN" altLang="en-US" sz="2000" b="1" dirty="0">
                <a:solidFill>
                  <a:schemeClr val="bg1"/>
                </a:solidFill>
              </a:rPr>
              <a:t>机械特性</a:t>
            </a:r>
            <a:endParaRPr kumimoji="1" lang="zh-CN" altLang="en-US" sz="2000" b="1" dirty="0">
              <a:solidFill>
                <a:schemeClr val="bg1"/>
              </a:solidFill>
            </a:endParaRPr>
          </a:p>
        </p:txBody>
      </p:sp>
      <p:sp>
        <p:nvSpPr>
          <p:cNvPr id="31" name="íS1îďè"/>
          <p:cNvSpPr txBox="1"/>
          <p:nvPr/>
        </p:nvSpPr>
        <p:spPr>
          <a:xfrm>
            <a:off x="3855341" y="1313619"/>
            <a:ext cx="1688792" cy="540000"/>
          </a:xfrm>
          <a:prstGeom prst="roundRect">
            <a:avLst/>
          </a:prstGeom>
          <a:solidFill>
            <a:schemeClr val="accent1"/>
          </a:solidFill>
        </p:spPr>
        <p:txBody>
          <a:bodyPr wrap="none" lIns="108000" tIns="108000" rIns="108000" bIns="108000" rtlCol="0" anchor="ctr" anchorCtr="0">
            <a:noAutofit/>
          </a:bodyPr>
          <a:lstStyle/>
          <a:p>
            <a:pPr algn="ctr"/>
            <a:r>
              <a:rPr kumimoji="1" lang="zh-CN" altLang="en-US" sz="2000" b="1" dirty="0">
                <a:solidFill>
                  <a:schemeClr val="bg1"/>
                </a:solidFill>
              </a:rPr>
              <a:t>电气特性</a:t>
            </a:r>
            <a:endParaRPr kumimoji="1" lang="zh-CN" altLang="en-US" sz="2000" b="1" dirty="0">
              <a:solidFill>
                <a:schemeClr val="bg1"/>
              </a:solidFill>
            </a:endParaRPr>
          </a:p>
        </p:txBody>
      </p:sp>
      <p:sp>
        <p:nvSpPr>
          <p:cNvPr id="37" name="íS1îďè"/>
          <p:cNvSpPr txBox="1"/>
          <p:nvPr/>
        </p:nvSpPr>
        <p:spPr>
          <a:xfrm>
            <a:off x="3855341" y="3946263"/>
            <a:ext cx="1688792" cy="540000"/>
          </a:xfrm>
          <a:prstGeom prst="roundRect">
            <a:avLst/>
          </a:prstGeom>
          <a:solidFill>
            <a:schemeClr val="accent1"/>
          </a:solidFill>
        </p:spPr>
        <p:txBody>
          <a:bodyPr wrap="none" lIns="108000" tIns="108000" rIns="108000" bIns="108000" rtlCol="0" anchor="ctr" anchorCtr="0">
            <a:noAutofit/>
          </a:bodyPr>
          <a:lstStyle/>
          <a:p>
            <a:pPr algn="ctr"/>
            <a:r>
              <a:rPr kumimoji="1" lang="zh-CN" altLang="en-US" sz="2000" b="1" dirty="0">
                <a:solidFill>
                  <a:schemeClr val="bg1"/>
                </a:solidFill>
              </a:rPr>
              <a:t>过程特性</a:t>
            </a:r>
            <a:endParaRPr kumimoji="1" lang="zh-CN" altLang="en-US" sz="2000" b="1" dirty="0">
              <a:solidFill>
                <a:schemeClr val="bg1"/>
              </a:solidFill>
            </a:endParaRPr>
          </a:p>
        </p:txBody>
      </p:sp>
      <p:sp>
        <p:nvSpPr>
          <p:cNvPr id="34" name="íS1îďè"/>
          <p:cNvSpPr txBox="1"/>
          <p:nvPr/>
        </p:nvSpPr>
        <p:spPr>
          <a:xfrm>
            <a:off x="922419" y="3946263"/>
            <a:ext cx="1688792" cy="540000"/>
          </a:xfrm>
          <a:prstGeom prst="roundRect">
            <a:avLst/>
          </a:prstGeom>
          <a:solidFill>
            <a:schemeClr val="accent1"/>
          </a:solidFill>
        </p:spPr>
        <p:txBody>
          <a:bodyPr wrap="none" lIns="108000" tIns="108000" rIns="108000" bIns="108000" rtlCol="0" anchor="ctr" anchorCtr="0">
            <a:noAutofit/>
          </a:bodyPr>
          <a:lstStyle/>
          <a:p>
            <a:pPr algn="ctr"/>
            <a:r>
              <a:rPr kumimoji="1" lang="zh-CN" altLang="en-US" sz="2000" b="1" dirty="0">
                <a:solidFill>
                  <a:schemeClr val="bg1"/>
                </a:solidFill>
              </a:rPr>
              <a:t>功能特性</a:t>
            </a:r>
            <a:endParaRPr kumimoji="1" lang="zh-CN" altLang="en-US" sz="2000" b="1" dirty="0">
              <a:solidFill>
                <a:schemeClr val="bg1"/>
              </a:solidFill>
            </a:endParaRPr>
          </a:p>
        </p:txBody>
      </p:sp>
      <p:sp>
        <p:nvSpPr>
          <p:cNvPr id="51" name="文本框 50"/>
          <p:cNvSpPr txBox="1"/>
          <p:nvPr/>
        </p:nvSpPr>
        <p:spPr>
          <a:xfrm>
            <a:off x="3931344" y="4586986"/>
            <a:ext cx="1872297" cy="1077218"/>
          </a:xfrm>
          <a:prstGeom prst="rect">
            <a:avLst/>
          </a:prstGeom>
          <a:noFill/>
        </p:spPr>
        <p:txBody>
          <a:bodyPr wrap="square" rtlCol="0">
            <a:spAutoFit/>
          </a:bodyPr>
          <a:lstStyle/>
          <a:p>
            <a:r>
              <a:rPr lang="zh-CN" altLang="en-US" sz="1600" b="1" dirty="0"/>
              <a:t>规定在信号线上传输比特流的一组操作过程，包括各信号间的时序关系</a:t>
            </a:r>
            <a:endParaRPr lang="zh-CN" altLang="en-US" sz="1600" b="1" dirty="0"/>
          </a:p>
        </p:txBody>
      </p:sp>
      <p:sp>
        <p:nvSpPr>
          <p:cNvPr id="52" name="椭圆 51"/>
          <p:cNvSpPr/>
          <p:nvPr/>
        </p:nvSpPr>
        <p:spPr>
          <a:xfrm>
            <a:off x="3673185" y="4672288"/>
            <a:ext cx="167951" cy="16795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p:cNvGrpSpPr/>
          <p:nvPr/>
        </p:nvGrpSpPr>
        <p:grpSpPr>
          <a:xfrm>
            <a:off x="6096000" y="1313619"/>
            <a:ext cx="5969956" cy="1500988"/>
            <a:chOff x="6096000" y="1313619"/>
            <a:chExt cx="5969956" cy="1500988"/>
          </a:xfrm>
        </p:grpSpPr>
        <p:sp>
          <p:nvSpPr>
            <p:cNvPr id="5" name="文本框 4"/>
            <p:cNvSpPr txBox="1"/>
            <p:nvPr/>
          </p:nvSpPr>
          <p:spPr>
            <a:xfrm>
              <a:off x="6096000" y="1313619"/>
              <a:ext cx="5969956" cy="646331"/>
            </a:xfrm>
            <a:prstGeom prst="rect">
              <a:avLst/>
            </a:prstGeom>
            <a:noFill/>
          </p:spPr>
          <p:txBody>
            <a:bodyPr wrap="square" rtlCol="0">
              <a:spAutoFit/>
            </a:bodyPr>
            <a:lstStyle/>
            <a:p>
              <a:r>
                <a:rPr lang="en-US" altLang="zh-CN" b="1" dirty="0">
                  <a:latin typeface="Arial Narrow" panose="020B0606020202030204" charset="0"/>
                </a:rPr>
                <a:t>【2012</a:t>
              </a:r>
              <a:r>
                <a:rPr lang="zh-CN" altLang="en-US" b="1" dirty="0">
                  <a:latin typeface="Arial Narrow" panose="020B0606020202030204" charset="0"/>
                </a:rPr>
                <a:t>年 题</a:t>
              </a:r>
              <a:r>
                <a:rPr lang="en-US" altLang="zh-CN" b="1" dirty="0">
                  <a:latin typeface="Arial Narrow" panose="020B0606020202030204" charset="0"/>
                </a:rPr>
                <a:t>34】</a:t>
              </a:r>
              <a:r>
                <a:rPr lang="zh-CN" altLang="en-US" b="1" dirty="0">
                  <a:latin typeface="Arial Narrow" panose="020B0606020202030204" charset="0"/>
                </a:rPr>
                <a:t>在物理层接口特性中，用于描述完  </a:t>
              </a:r>
              <a:endParaRPr lang="en-US" altLang="zh-CN" b="1" dirty="0">
                <a:latin typeface="Arial Narrow" panose="020B0606020202030204" charset="0"/>
              </a:endParaRPr>
            </a:p>
            <a:p>
              <a:r>
                <a:rPr lang="en-US" altLang="zh-CN" b="1" dirty="0">
                  <a:latin typeface="Arial Narrow" panose="020B0606020202030204" charset="0"/>
                </a:rPr>
                <a:t>                               </a:t>
              </a:r>
              <a:r>
                <a:rPr lang="zh-CN" altLang="en-US" b="1" dirty="0">
                  <a:latin typeface="Arial Narrow" panose="020B0606020202030204" charset="0"/>
                </a:rPr>
                <a:t>成每种功能的事件发生顺序的是（      ）。</a:t>
              </a:r>
              <a:endParaRPr lang="zh-CN" altLang="en-US" b="1" dirty="0">
                <a:latin typeface="Arial Narrow" panose="020B0606020202030204" charset="0"/>
              </a:endParaRPr>
            </a:p>
          </p:txBody>
        </p:sp>
        <p:sp>
          <p:nvSpPr>
            <p:cNvPr id="33" name="文本框 32"/>
            <p:cNvSpPr txBox="1"/>
            <p:nvPr/>
          </p:nvSpPr>
          <p:spPr>
            <a:xfrm>
              <a:off x="7717399" y="2038758"/>
              <a:ext cx="1363579" cy="369332"/>
            </a:xfrm>
            <a:prstGeom prst="rect">
              <a:avLst/>
            </a:prstGeom>
            <a:noFill/>
          </p:spPr>
          <p:txBody>
            <a:bodyPr wrap="square" rtlCol="0">
              <a:spAutoFit/>
            </a:bodyPr>
            <a:lstStyle/>
            <a:p>
              <a:r>
                <a:rPr lang="en-US" altLang="zh-CN" b="1" dirty="0">
                  <a:latin typeface="Arial Narrow" panose="020B0606020202030204" charset="0"/>
                </a:rPr>
                <a:t>A. </a:t>
              </a:r>
              <a:r>
                <a:rPr lang="zh-CN" altLang="en-US" b="1" dirty="0">
                  <a:latin typeface="Arial Narrow" panose="020B0606020202030204" charset="0"/>
                </a:rPr>
                <a:t>机械特性</a:t>
              </a:r>
              <a:endParaRPr lang="zh-CN" altLang="en-US" b="1" dirty="0">
                <a:latin typeface="Arial Narrow" panose="020B0606020202030204" charset="0"/>
              </a:endParaRPr>
            </a:p>
          </p:txBody>
        </p:sp>
        <p:sp>
          <p:nvSpPr>
            <p:cNvPr id="35" name="文本框 34"/>
            <p:cNvSpPr txBox="1"/>
            <p:nvPr/>
          </p:nvSpPr>
          <p:spPr>
            <a:xfrm>
              <a:off x="9820667" y="2017862"/>
              <a:ext cx="1363579" cy="369332"/>
            </a:xfrm>
            <a:prstGeom prst="rect">
              <a:avLst/>
            </a:prstGeom>
            <a:noFill/>
          </p:spPr>
          <p:txBody>
            <a:bodyPr wrap="square" rtlCol="0">
              <a:spAutoFit/>
            </a:bodyPr>
            <a:lstStyle/>
            <a:p>
              <a:r>
                <a:rPr lang="en-US" altLang="zh-CN" b="1" dirty="0">
                  <a:latin typeface="Arial Narrow" panose="020B0606020202030204" charset="0"/>
                </a:rPr>
                <a:t>B. </a:t>
              </a:r>
              <a:r>
                <a:rPr lang="zh-CN" altLang="en-US" b="1" dirty="0">
                  <a:latin typeface="Arial Narrow" panose="020B0606020202030204" charset="0"/>
                </a:rPr>
                <a:t>功能特性</a:t>
              </a:r>
              <a:endParaRPr lang="zh-CN" altLang="en-US" b="1" dirty="0">
                <a:latin typeface="Arial Narrow" panose="020B0606020202030204" charset="0"/>
              </a:endParaRPr>
            </a:p>
          </p:txBody>
        </p:sp>
        <p:sp>
          <p:nvSpPr>
            <p:cNvPr id="36" name="文本框 35"/>
            <p:cNvSpPr txBox="1"/>
            <p:nvPr/>
          </p:nvSpPr>
          <p:spPr>
            <a:xfrm>
              <a:off x="7717399" y="2445275"/>
              <a:ext cx="1363579" cy="369332"/>
            </a:xfrm>
            <a:prstGeom prst="rect">
              <a:avLst/>
            </a:prstGeom>
            <a:noFill/>
          </p:spPr>
          <p:txBody>
            <a:bodyPr wrap="square" rtlCol="0">
              <a:spAutoFit/>
            </a:bodyPr>
            <a:lstStyle/>
            <a:p>
              <a:r>
                <a:rPr lang="en-US" altLang="zh-CN" b="1" dirty="0">
                  <a:latin typeface="Arial Narrow" panose="020B0606020202030204" charset="0"/>
                </a:rPr>
                <a:t>C. </a:t>
              </a:r>
              <a:r>
                <a:rPr lang="zh-CN" altLang="en-US" b="1" dirty="0">
                  <a:latin typeface="Arial Narrow" panose="020B0606020202030204" charset="0"/>
                </a:rPr>
                <a:t>过程特性</a:t>
              </a:r>
              <a:endParaRPr lang="zh-CN" altLang="en-US" b="1" dirty="0">
                <a:latin typeface="Arial Narrow" panose="020B0606020202030204" charset="0"/>
              </a:endParaRPr>
            </a:p>
          </p:txBody>
        </p:sp>
        <p:sp>
          <p:nvSpPr>
            <p:cNvPr id="38" name="文本框 37"/>
            <p:cNvSpPr txBox="1"/>
            <p:nvPr/>
          </p:nvSpPr>
          <p:spPr>
            <a:xfrm>
              <a:off x="9820666" y="2408090"/>
              <a:ext cx="1363579" cy="369332"/>
            </a:xfrm>
            <a:prstGeom prst="rect">
              <a:avLst/>
            </a:prstGeom>
            <a:noFill/>
          </p:spPr>
          <p:txBody>
            <a:bodyPr wrap="square" rtlCol="0">
              <a:spAutoFit/>
            </a:bodyPr>
            <a:lstStyle/>
            <a:p>
              <a:r>
                <a:rPr lang="en-US" altLang="zh-CN" b="1" dirty="0">
                  <a:latin typeface="Arial Narrow" panose="020B0606020202030204" charset="0"/>
                </a:rPr>
                <a:t>D. </a:t>
              </a:r>
              <a:r>
                <a:rPr lang="zh-CN" altLang="en-US" b="1" dirty="0">
                  <a:latin typeface="Arial Narrow" panose="020B0606020202030204" charset="0"/>
                </a:rPr>
                <a:t>电气特性</a:t>
              </a:r>
              <a:endParaRPr lang="zh-CN" altLang="en-US" b="1" dirty="0">
                <a:latin typeface="Arial Narrow" panose="020B0606020202030204" charset="0"/>
              </a:endParaRPr>
            </a:p>
          </p:txBody>
        </p:sp>
      </p:grpSp>
      <p:sp>
        <p:nvSpPr>
          <p:cNvPr id="42" name="文本框 41"/>
          <p:cNvSpPr txBox="1"/>
          <p:nvPr/>
        </p:nvSpPr>
        <p:spPr>
          <a:xfrm>
            <a:off x="11197995" y="1532182"/>
            <a:ext cx="407927" cy="523220"/>
          </a:xfrm>
          <a:prstGeom prst="rect">
            <a:avLst/>
          </a:prstGeom>
          <a:noFill/>
        </p:spPr>
        <p:txBody>
          <a:bodyPr wrap="square" rtlCol="0">
            <a:spAutoFit/>
          </a:bodyPr>
          <a:lstStyle/>
          <a:p>
            <a:pPr algn="ctr"/>
            <a:r>
              <a:rPr lang="en-US" altLang="zh-CN" sz="2800" b="1" dirty="0">
                <a:solidFill>
                  <a:schemeClr val="accent1">
                    <a:lumMod val="75000"/>
                  </a:schemeClr>
                </a:solidFill>
                <a:latin typeface="Arial Black" panose="020B0A04020102020204" pitchFamily="34" charset="0"/>
              </a:rPr>
              <a:t>C</a:t>
            </a:r>
            <a:endParaRPr lang="zh-CN" altLang="en-US" sz="2800" b="1" dirty="0">
              <a:solidFill>
                <a:schemeClr val="accent1">
                  <a:lumMod val="75000"/>
                </a:schemeClr>
              </a:solidFill>
              <a:latin typeface="Arial Black" panose="020B0A04020102020204" pitchFamily="34" charset="0"/>
            </a:endParaRPr>
          </a:p>
        </p:txBody>
      </p:sp>
      <p:grpSp>
        <p:nvGrpSpPr>
          <p:cNvPr id="7" name="组合 6"/>
          <p:cNvGrpSpPr/>
          <p:nvPr/>
        </p:nvGrpSpPr>
        <p:grpSpPr>
          <a:xfrm>
            <a:off x="6096000" y="3676262"/>
            <a:ext cx="5969956" cy="2362643"/>
            <a:chOff x="6096000" y="3676262"/>
            <a:chExt cx="5969956" cy="2362643"/>
          </a:xfrm>
        </p:grpSpPr>
        <p:sp>
          <p:nvSpPr>
            <p:cNvPr id="43" name="文本框 42"/>
            <p:cNvSpPr txBox="1"/>
            <p:nvPr/>
          </p:nvSpPr>
          <p:spPr>
            <a:xfrm>
              <a:off x="6096000" y="3676262"/>
              <a:ext cx="5969956" cy="646331"/>
            </a:xfrm>
            <a:prstGeom prst="rect">
              <a:avLst/>
            </a:prstGeom>
            <a:noFill/>
          </p:spPr>
          <p:txBody>
            <a:bodyPr wrap="square" rtlCol="0">
              <a:spAutoFit/>
            </a:bodyPr>
            <a:lstStyle/>
            <a:p>
              <a:r>
                <a:rPr lang="en-US" altLang="zh-CN" b="1" dirty="0">
                  <a:latin typeface="Arial Narrow" panose="020B0606020202030204" charset="0"/>
                </a:rPr>
                <a:t>【2018</a:t>
              </a:r>
              <a:r>
                <a:rPr lang="zh-CN" altLang="en-US" b="1" dirty="0">
                  <a:latin typeface="Arial Narrow" panose="020B0606020202030204" charset="0"/>
                </a:rPr>
                <a:t>年 题</a:t>
              </a:r>
              <a:r>
                <a:rPr lang="en-US" altLang="zh-CN" b="1" dirty="0">
                  <a:latin typeface="Arial Narrow" panose="020B0606020202030204" charset="0"/>
                </a:rPr>
                <a:t>34】</a:t>
              </a:r>
              <a:r>
                <a:rPr lang="zh-CN" altLang="en-US" b="1" dirty="0">
                  <a:latin typeface="Arial Narrow" panose="020B0606020202030204" charset="0"/>
                </a:rPr>
                <a:t>下列选项中，不属于物理层接口规范</a:t>
              </a:r>
              <a:endParaRPr lang="en-US" altLang="zh-CN" b="1" dirty="0">
                <a:latin typeface="Arial Narrow" panose="020B0606020202030204" charset="0"/>
              </a:endParaRPr>
            </a:p>
            <a:p>
              <a:r>
                <a:rPr lang="en-US" altLang="zh-CN" b="1" dirty="0">
                  <a:latin typeface="Arial Narrow" panose="020B0606020202030204" charset="0"/>
                </a:rPr>
                <a:t>                               </a:t>
              </a:r>
              <a:r>
                <a:rPr lang="zh-CN" altLang="en-US" b="1" dirty="0">
                  <a:latin typeface="Arial Narrow" panose="020B0606020202030204" charset="0"/>
                </a:rPr>
                <a:t>定义范畴的是（      ）。</a:t>
              </a:r>
              <a:endParaRPr lang="zh-CN" altLang="en-US" b="1" dirty="0">
                <a:latin typeface="Arial Narrow" panose="020B0606020202030204" charset="0"/>
              </a:endParaRPr>
            </a:p>
          </p:txBody>
        </p:sp>
        <p:sp>
          <p:nvSpPr>
            <p:cNvPr id="44" name="文本框 43"/>
            <p:cNvSpPr txBox="1"/>
            <p:nvPr/>
          </p:nvSpPr>
          <p:spPr>
            <a:xfrm>
              <a:off x="7717397" y="4433722"/>
              <a:ext cx="1363579" cy="369332"/>
            </a:xfrm>
            <a:prstGeom prst="rect">
              <a:avLst/>
            </a:prstGeom>
            <a:noFill/>
          </p:spPr>
          <p:txBody>
            <a:bodyPr wrap="square" rtlCol="0">
              <a:spAutoFit/>
            </a:bodyPr>
            <a:lstStyle/>
            <a:p>
              <a:r>
                <a:rPr lang="en-US" altLang="zh-CN" b="1" dirty="0">
                  <a:latin typeface="Arial Narrow" panose="020B0606020202030204" charset="0"/>
                </a:rPr>
                <a:t>A. </a:t>
              </a:r>
              <a:r>
                <a:rPr lang="zh-CN" altLang="en-US" b="1" dirty="0">
                  <a:latin typeface="Arial Narrow" panose="020B0606020202030204" charset="0"/>
                </a:rPr>
                <a:t>接口形状</a:t>
              </a:r>
              <a:endParaRPr lang="zh-CN" altLang="en-US" b="1" dirty="0">
                <a:latin typeface="Arial Narrow" panose="020B0606020202030204" charset="0"/>
              </a:endParaRPr>
            </a:p>
          </p:txBody>
        </p:sp>
        <p:sp>
          <p:nvSpPr>
            <p:cNvPr id="46" name="文本框 45"/>
            <p:cNvSpPr txBox="1"/>
            <p:nvPr/>
          </p:nvSpPr>
          <p:spPr>
            <a:xfrm>
              <a:off x="7717397" y="4845672"/>
              <a:ext cx="1363579" cy="369332"/>
            </a:xfrm>
            <a:prstGeom prst="rect">
              <a:avLst/>
            </a:prstGeom>
            <a:noFill/>
          </p:spPr>
          <p:txBody>
            <a:bodyPr wrap="square" rtlCol="0">
              <a:spAutoFit/>
            </a:bodyPr>
            <a:lstStyle/>
            <a:p>
              <a:r>
                <a:rPr lang="en-US" altLang="zh-CN" b="1" dirty="0">
                  <a:latin typeface="Arial Narrow" panose="020B0606020202030204" charset="0"/>
                </a:rPr>
                <a:t>B. </a:t>
              </a:r>
              <a:r>
                <a:rPr lang="zh-CN" altLang="en-US" b="1" dirty="0">
                  <a:latin typeface="Arial Narrow" panose="020B0606020202030204" charset="0"/>
                </a:rPr>
                <a:t>引脚功能</a:t>
              </a:r>
              <a:endParaRPr lang="zh-CN" altLang="en-US" b="1" dirty="0">
                <a:latin typeface="Arial Narrow" panose="020B0606020202030204" charset="0"/>
              </a:endParaRPr>
            </a:p>
          </p:txBody>
        </p:sp>
        <p:sp>
          <p:nvSpPr>
            <p:cNvPr id="48" name="文本框 47"/>
            <p:cNvSpPr txBox="1"/>
            <p:nvPr/>
          </p:nvSpPr>
          <p:spPr>
            <a:xfrm>
              <a:off x="7717397" y="5257622"/>
              <a:ext cx="1363579" cy="369332"/>
            </a:xfrm>
            <a:prstGeom prst="rect">
              <a:avLst/>
            </a:prstGeom>
            <a:noFill/>
          </p:spPr>
          <p:txBody>
            <a:bodyPr wrap="square" rtlCol="0">
              <a:spAutoFit/>
            </a:bodyPr>
            <a:lstStyle/>
            <a:p>
              <a:r>
                <a:rPr lang="en-US" altLang="zh-CN" b="1" dirty="0">
                  <a:latin typeface="Arial Narrow" panose="020B0606020202030204" charset="0"/>
                </a:rPr>
                <a:t>C. </a:t>
              </a:r>
              <a:r>
                <a:rPr lang="zh-CN" altLang="en-US" b="1" dirty="0">
                  <a:latin typeface="Arial Narrow" panose="020B0606020202030204" charset="0"/>
                </a:rPr>
                <a:t>物理地址</a:t>
              </a:r>
              <a:endParaRPr lang="zh-CN" altLang="en-US" b="1" dirty="0">
                <a:latin typeface="Arial Narrow" panose="020B0606020202030204" charset="0"/>
              </a:endParaRPr>
            </a:p>
          </p:txBody>
        </p:sp>
        <p:sp>
          <p:nvSpPr>
            <p:cNvPr id="49" name="文本框 48"/>
            <p:cNvSpPr txBox="1"/>
            <p:nvPr/>
          </p:nvSpPr>
          <p:spPr>
            <a:xfrm>
              <a:off x="7717397" y="5669573"/>
              <a:ext cx="1363579" cy="369332"/>
            </a:xfrm>
            <a:prstGeom prst="rect">
              <a:avLst/>
            </a:prstGeom>
            <a:noFill/>
          </p:spPr>
          <p:txBody>
            <a:bodyPr wrap="square" rtlCol="0">
              <a:spAutoFit/>
            </a:bodyPr>
            <a:lstStyle/>
            <a:p>
              <a:r>
                <a:rPr lang="en-US" altLang="zh-CN" b="1" dirty="0">
                  <a:latin typeface="Arial Narrow" panose="020B0606020202030204" charset="0"/>
                </a:rPr>
                <a:t>D. </a:t>
              </a:r>
              <a:r>
                <a:rPr lang="zh-CN" altLang="en-US" b="1" dirty="0">
                  <a:latin typeface="Arial Narrow" panose="020B0606020202030204" charset="0"/>
                </a:rPr>
                <a:t>信号电平</a:t>
              </a:r>
              <a:endParaRPr lang="zh-CN" altLang="en-US" b="1" dirty="0">
                <a:latin typeface="Arial Narrow" panose="020B0606020202030204" charset="0"/>
              </a:endParaRPr>
            </a:p>
          </p:txBody>
        </p:sp>
      </p:grpSp>
      <p:sp>
        <p:nvSpPr>
          <p:cNvPr id="53" name="文本框 52"/>
          <p:cNvSpPr txBox="1"/>
          <p:nvPr/>
        </p:nvSpPr>
        <p:spPr>
          <a:xfrm>
            <a:off x="9357622" y="3903627"/>
            <a:ext cx="407927" cy="523220"/>
          </a:xfrm>
          <a:prstGeom prst="rect">
            <a:avLst/>
          </a:prstGeom>
          <a:noFill/>
        </p:spPr>
        <p:txBody>
          <a:bodyPr wrap="square" rtlCol="0">
            <a:spAutoFit/>
          </a:bodyPr>
          <a:lstStyle/>
          <a:p>
            <a:pPr algn="ctr"/>
            <a:r>
              <a:rPr lang="en-US" altLang="zh-CN" sz="2800" b="1" dirty="0">
                <a:solidFill>
                  <a:schemeClr val="accent1">
                    <a:lumMod val="75000"/>
                  </a:schemeClr>
                </a:solidFill>
                <a:latin typeface="Arial Black" panose="020B0A04020102020204" pitchFamily="34" charset="0"/>
              </a:rPr>
              <a:t>C</a:t>
            </a:r>
            <a:endParaRPr lang="zh-CN" altLang="en-US" sz="2800" b="1" dirty="0">
              <a:solidFill>
                <a:schemeClr val="accent1">
                  <a:lumMod val="75000"/>
                </a:schemeClr>
              </a:solidFill>
              <a:latin typeface="Arial Black" panose="020B0A04020102020204" pitchFamily="34" charset="0"/>
            </a:endParaRPr>
          </a:p>
        </p:txBody>
      </p:sp>
      <p:sp>
        <p:nvSpPr>
          <p:cNvPr id="55" name="íS1îďè"/>
          <p:cNvSpPr txBox="1"/>
          <p:nvPr/>
        </p:nvSpPr>
        <p:spPr>
          <a:xfrm>
            <a:off x="9247731" y="4412160"/>
            <a:ext cx="2453839" cy="343944"/>
          </a:xfrm>
          <a:prstGeom prst="roundRect">
            <a:avLst/>
          </a:prstGeom>
          <a:solidFill>
            <a:schemeClr val="accent1"/>
          </a:solidFill>
        </p:spPr>
        <p:txBody>
          <a:bodyPr wrap="none" lIns="108000" tIns="108000" rIns="108000" bIns="108000" rtlCol="0" anchor="ctr" anchorCtr="0">
            <a:noAutofit/>
          </a:bodyPr>
          <a:lstStyle/>
          <a:p>
            <a:pPr algn="ctr"/>
            <a:r>
              <a:rPr kumimoji="1" lang="zh-CN" altLang="en-US" b="1" dirty="0">
                <a:solidFill>
                  <a:schemeClr val="bg1"/>
                </a:solidFill>
              </a:rPr>
              <a:t>物理层接口 机械特性</a:t>
            </a:r>
            <a:endParaRPr kumimoji="1" lang="zh-CN" altLang="en-US" b="1" dirty="0">
              <a:solidFill>
                <a:schemeClr val="bg1"/>
              </a:solidFill>
            </a:endParaRPr>
          </a:p>
        </p:txBody>
      </p:sp>
      <p:sp>
        <p:nvSpPr>
          <p:cNvPr id="56" name="íS1îďè"/>
          <p:cNvSpPr txBox="1"/>
          <p:nvPr/>
        </p:nvSpPr>
        <p:spPr>
          <a:xfrm>
            <a:off x="9247731" y="4861728"/>
            <a:ext cx="2453839" cy="343944"/>
          </a:xfrm>
          <a:prstGeom prst="roundRect">
            <a:avLst/>
          </a:prstGeom>
          <a:solidFill>
            <a:schemeClr val="accent1"/>
          </a:solidFill>
        </p:spPr>
        <p:txBody>
          <a:bodyPr wrap="none" lIns="108000" tIns="108000" rIns="108000" bIns="108000" rtlCol="0" anchor="ctr" anchorCtr="0">
            <a:noAutofit/>
          </a:bodyPr>
          <a:lstStyle/>
          <a:p>
            <a:pPr algn="ctr"/>
            <a:r>
              <a:rPr kumimoji="1" lang="zh-CN" altLang="en-US" b="1" dirty="0">
                <a:solidFill>
                  <a:schemeClr val="bg1"/>
                </a:solidFill>
              </a:rPr>
              <a:t>物理层接口 功能特性</a:t>
            </a:r>
            <a:endParaRPr kumimoji="1" lang="zh-CN" altLang="en-US" b="1" dirty="0">
              <a:solidFill>
                <a:schemeClr val="bg1"/>
              </a:solidFill>
            </a:endParaRPr>
          </a:p>
        </p:txBody>
      </p:sp>
      <p:sp>
        <p:nvSpPr>
          <p:cNvPr id="57" name="íS1îďè"/>
          <p:cNvSpPr txBox="1"/>
          <p:nvPr/>
        </p:nvSpPr>
        <p:spPr>
          <a:xfrm>
            <a:off x="9247729" y="5682267"/>
            <a:ext cx="2453839" cy="343944"/>
          </a:xfrm>
          <a:prstGeom prst="roundRect">
            <a:avLst/>
          </a:prstGeom>
          <a:solidFill>
            <a:schemeClr val="accent1"/>
          </a:solidFill>
        </p:spPr>
        <p:txBody>
          <a:bodyPr wrap="none" lIns="108000" tIns="108000" rIns="108000" bIns="108000" rtlCol="0" anchor="ctr" anchorCtr="0">
            <a:noAutofit/>
          </a:bodyPr>
          <a:lstStyle/>
          <a:p>
            <a:pPr algn="ctr"/>
            <a:r>
              <a:rPr kumimoji="1" lang="zh-CN" altLang="en-US" b="1" dirty="0">
                <a:solidFill>
                  <a:schemeClr val="bg1"/>
                </a:solidFill>
              </a:rPr>
              <a:t>物理层接口 电气特性</a:t>
            </a:r>
            <a:endParaRPr kumimoji="1" lang="zh-CN" altLang="en-US" b="1" dirty="0">
              <a:solidFill>
                <a:schemeClr val="bg1"/>
              </a:solidFill>
            </a:endParaRPr>
          </a:p>
        </p:txBody>
      </p:sp>
      <p:sp>
        <p:nvSpPr>
          <p:cNvPr id="59" name="文本框 58"/>
          <p:cNvSpPr txBox="1"/>
          <p:nvPr/>
        </p:nvSpPr>
        <p:spPr>
          <a:xfrm>
            <a:off x="9138876" y="5257622"/>
            <a:ext cx="2212059" cy="369332"/>
          </a:xfrm>
          <a:prstGeom prst="rect">
            <a:avLst/>
          </a:prstGeom>
          <a:noFill/>
        </p:spPr>
        <p:txBody>
          <a:bodyPr wrap="square" rtlCol="0">
            <a:spAutoFit/>
          </a:bodyPr>
          <a:lstStyle/>
          <a:p>
            <a:r>
              <a:rPr lang="zh-CN" altLang="en-US" b="1" dirty="0">
                <a:latin typeface="Arial Narrow" panose="020B0606020202030204" charset="0"/>
              </a:rPr>
              <a:t>硬件地址或</a:t>
            </a:r>
            <a:r>
              <a:rPr lang="en-US" altLang="zh-CN" b="1" dirty="0">
                <a:latin typeface="Arial Narrow" panose="020B0606020202030204" charset="0"/>
              </a:rPr>
              <a:t>MAC</a:t>
            </a:r>
            <a:r>
              <a:rPr lang="zh-CN" altLang="en-US" b="1" dirty="0">
                <a:latin typeface="Arial Narrow" panose="020B0606020202030204" charset="0"/>
              </a:rPr>
              <a:t>地址</a:t>
            </a:r>
            <a:endParaRPr lang="zh-CN" altLang="en-US" b="1" dirty="0">
              <a:latin typeface="Arial Narrow" panose="020B0606020202030204" charset="0"/>
            </a:endParaRPr>
          </a:p>
        </p:txBody>
      </p:sp>
      <p:sp>
        <p:nvSpPr>
          <p:cNvPr id="8" name="矩形 7"/>
          <p:cNvSpPr/>
          <p:nvPr/>
        </p:nvSpPr>
        <p:spPr>
          <a:xfrm>
            <a:off x="6332536" y="5257622"/>
            <a:ext cx="1363579" cy="369332"/>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数据链路层</a:t>
            </a:r>
            <a:endParaRPr lang="zh-CN" altLang="en-US" b="1" dirty="0"/>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grpId="0" nodeType="withEffect">
                                  <p:stCondLst>
                                    <p:cond delay="0"/>
                                  </p:stCondLst>
                                  <p:childTnLst>
                                    <p:animRot by="120000">
                                      <p:cBhvr>
                                        <p:cTn id="6" dur="50" fill="hold">
                                          <p:stCondLst>
                                            <p:cond delay="0"/>
                                          </p:stCondLst>
                                        </p:cTn>
                                        <p:tgtEl>
                                          <p:spTgt spid="37"/>
                                        </p:tgtEl>
                                        <p:attrNameLst>
                                          <p:attrName>r</p:attrName>
                                        </p:attrNameLst>
                                      </p:cBhvr>
                                    </p:animRot>
                                    <p:animRot by="-240000">
                                      <p:cBhvr>
                                        <p:cTn id="7" dur="100" fill="hold">
                                          <p:stCondLst>
                                            <p:cond delay="100"/>
                                          </p:stCondLst>
                                        </p:cTn>
                                        <p:tgtEl>
                                          <p:spTgt spid="37"/>
                                        </p:tgtEl>
                                        <p:attrNameLst>
                                          <p:attrName>r</p:attrName>
                                        </p:attrNameLst>
                                      </p:cBhvr>
                                    </p:animRot>
                                    <p:animRot by="240000">
                                      <p:cBhvr>
                                        <p:cTn id="8" dur="100" fill="hold">
                                          <p:stCondLst>
                                            <p:cond delay="200"/>
                                          </p:stCondLst>
                                        </p:cTn>
                                        <p:tgtEl>
                                          <p:spTgt spid="37"/>
                                        </p:tgtEl>
                                        <p:attrNameLst>
                                          <p:attrName>r</p:attrName>
                                        </p:attrNameLst>
                                      </p:cBhvr>
                                    </p:animRot>
                                    <p:animRot by="-240000">
                                      <p:cBhvr>
                                        <p:cTn id="9" dur="100" fill="hold">
                                          <p:stCondLst>
                                            <p:cond delay="300"/>
                                          </p:stCondLst>
                                        </p:cTn>
                                        <p:tgtEl>
                                          <p:spTgt spid="37"/>
                                        </p:tgtEl>
                                        <p:attrNameLst>
                                          <p:attrName>r</p:attrName>
                                        </p:attrNameLst>
                                      </p:cBhvr>
                                    </p:animRot>
                                    <p:animRot by="120000">
                                      <p:cBhvr>
                                        <p:cTn id="10" dur="100" fill="hold">
                                          <p:stCondLst>
                                            <p:cond delay="400"/>
                                          </p:stCondLst>
                                        </p:cTn>
                                        <p:tgtEl>
                                          <p:spTgt spid="37"/>
                                        </p:tgtEl>
                                        <p:attrNameLst>
                                          <p:attrName>r</p:attrName>
                                        </p:attrNameLst>
                                      </p:cBhvr>
                                    </p:animRot>
                                  </p:childTnLst>
                                </p:cTn>
                              </p:par>
                            </p:childTnLst>
                          </p:cTn>
                        </p:par>
                        <p:par>
                          <p:cTn id="11" fill="hold">
                            <p:stCondLst>
                              <p:cond delay="500"/>
                            </p:stCondLst>
                            <p:childTnLst>
                              <p:par>
                                <p:cTn id="12" presetID="22" presetClass="entr" presetSubtype="1" fill="hold" grpId="0" nodeType="afterEffect">
                                  <p:stCondLst>
                                    <p:cond delay="0"/>
                                  </p:stCondLst>
                                  <p:childTnLst>
                                    <p:set>
                                      <p:cBhvr>
                                        <p:cTn id="13" dur="1" fill="hold">
                                          <p:stCondLst>
                                            <p:cond delay="0"/>
                                          </p:stCondLst>
                                        </p:cTn>
                                        <p:tgtEl>
                                          <p:spTgt spid="50"/>
                                        </p:tgtEl>
                                        <p:attrNameLst>
                                          <p:attrName>style.visibility</p:attrName>
                                        </p:attrNameLst>
                                      </p:cBhvr>
                                      <p:to>
                                        <p:strVal val="visible"/>
                                      </p:to>
                                    </p:set>
                                    <p:animEffect transition="in" filter="wipe(up)">
                                      <p:cBhvr>
                                        <p:cTn id="14" dur="500"/>
                                        <p:tgtEl>
                                          <p:spTgt spid="50"/>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grpId="0" nodeType="clickEffect">
                                  <p:stCondLst>
                                    <p:cond delay="0"/>
                                  </p:stCondLst>
                                  <p:childTnLst>
                                    <p:set>
                                      <p:cBhvr>
                                        <p:cTn id="18" dur="1" fill="hold">
                                          <p:stCondLst>
                                            <p:cond delay="0"/>
                                          </p:stCondLst>
                                        </p:cTn>
                                        <p:tgtEl>
                                          <p:spTgt spid="52"/>
                                        </p:tgtEl>
                                        <p:attrNameLst>
                                          <p:attrName>style.visibility</p:attrName>
                                        </p:attrNameLst>
                                      </p:cBhvr>
                                      <p:to>
                                        <p:strVal val="visible"/>
                                      </p:to>
                                    </p:set>
                                    <p:anim calcmode="lin" valueType="num">
                                      <p:cBhvr>
                                        <p:cTn id="19" dur="500" fill="hold"/>
                                        <p:tgtEl>
                                          <p:spTgt spid="52"/>
                                        </p:tgtEl>
                                        <p:attrNameLst>
                                          <p:attrName>ppt_w</p:attrName>
                                        </p:attrNameLst>
                                      </p:cBhvr>
                                      <p:tavLst>
                                        <p:tav tm="0">
                                          <p:val>
                                            <p:fltVal val="0"/>
                                          </p:val>
                                        </p:tav>
                                        <p:tav tm="100000">
                                          <p:val>
                                            <p:strVal val="#ppt_w"/>
                                          </p:val>
                                        </p:tav>
                                      </p:tavLst>
                                    </p:anim>
                                    <p:anim calcmode="lin" valueType="num">
                                      <p:cBhvr>
                                        <p:cTn id="20" dur="500" fill="hold"/>
                                        <p:tgtEl>
                                          <p:spTgt spid="52"/>
                                        </p:tgtEl>
                                        <p:attrNameLst>
                                          <p:attrName>ppt_h</p:attrName>
                                        </p:attrNameLst>
                                      </p:cBhvr>
                                      <p:tavLst>
                                        <p:tav tm="0">
                                          <p:val>
                                            <p:fltVal val="0"/>
                                          </p:val>
                                        </p:tav>
                                        <p:tav tm="100000">
                                          <p:val>
                                            <p:strVal val="#ppt_h"/>
                                          </p:val>
                                        </p:tav>
                                      </p:tavLst>
                                    </p:anim>
                                    <p:animEffect transition="in" filter="fade">
                                      <p:cBhvr>
                                        <p:cTn id="21" dur="500"/>
                                        <p:tgtEl>
                                          <p:spTgt spid="52"/>
                                        </p:tgtEl>
                                      </p:cBhvr>
                                    </p:animEffect>
                                  </p:childTnLst>
                                </p:cTn>
                              </p:par>
                            </p:childTnLst>
                          </p:cTn>
                        </p:par>
                        <p:par>
                          <p:cTn id="22" fill="hold">
                            <p:stCondLst>
                              <p:cond delay="500"/>
                            </p:stCondLst>
                            <p:childTnLst>
                              <p:par>
                                <p:cTn id="23" presetID="1" presetClass="entr" presetSubtype="0" fill="hold" grpId="0" nodeType="afterEffect">
                                  <p:stCondLst>
                                    <p:cond delay="0"/>
                                  </p:stCondLst>
                                  <p:iterate type="lt">
                                    <p:tmAbs val="100"/>
                                  </p:iterate>
                                  <p:childTnLst>
                                    <p:set>
                                      <p:cBhvr>
                                        <p:cTn id="24" dur="1" fill="hold">
                                          <p:stCondLst>
                                            <p:cond delay="0"/>
                                          </p:stCondLst>
                                        </p:cTn>
                                        <p:tgtEl>
                                          <p:spTgt spid="5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2" presetClass="entr" presetSubtype="2" fill="hold" nodeType="clickEffect">
                                  <p:stCondLst>
                                    <p:cond delay="0"/>
                                  </p:stCondLst>
                                  <p:childTnLst>
                                    <p:set>
                                      <p:cBhvr>
                                        <p:cTn id="28" dur="1" fill="hold">
                                          <p:stCondLst>
                                            <p:cond delay="0"/>
                                          </p:stCondLst>
                                        </p:cTn>
                                        <p:tgtEl>
                                          <p:spTgt spid="6"/>
                                        </p:tgtEl>
                                        <p:attrNameLst>
                                          <p:attrName>style.visibility</p:attrName>
                                        </p:attrNameLst>
                                      </p:cBhvr>
                                      <p:to>
                                        <p:strVal val="visible"/>
                                      </p:to>
                                    </p:set>
                                    <p:anim calcmode="lin" valueType="num">
                                      <p:cBhvr additive="base">
                                        <p:cTn id="29" dur="500" fill="hold"/>
                                        <p:tgtEl>
                                          <p:spTgt spid="6"/>
                                        </p:tgtEl>
                                        <p:attrNameLst>
                                          <p:attrName>ppt_x</p:attrName>
                                        </p:attrNameLst>
                                      </p:cBhvr>
                                      <p:tavLst>
                                        <p:tav tm="0">
                                          <p:val>
                                            <p:strVal val="1+#ppt_w/2"/>
                                          </p:val>
                                        </p:tav>
                                        <p:tav tm="100000">
                                          <p:val>
                                            <p:strVal val="#ppt_x"/>
                                          </p:val>
                                        </p:tav>
                                      </p:tavLst>
                                    </p:anim>
                                    <p:anim calcmode="lin" valueType="num">
                                      <p:cBhvr additive="base">
                                        <p:cTn id="30" dur="500" fill="hold"/>
                                        <p:tgtEl>
                                          <p:spTgt spid="6"/>
                                        </p:tgtEl>
                                        <p:attrNameLst>
                                          <p:attrName>ppt_y</p:attrName>
                                        </p:attrNameLst>
                                      </p:cBhvr>
                                      <p:tavLst>
                                        <p:tav tm="0">
                                          <p:val>
                                            <p:strVal val="#ppt_y"/>
                                          </p:val>
                                        </p:tav>
                                        <p:tav tm="100000">
                                          <p:val>
                                            <p:strVal val="#ppt_y"/>
                                          </p:val>
                                        </p:tav>
                                      </p:tavLst>
                                    </p:anim>
                                  </p:childTnLst>
                                </p:cTn>
                              </p:par>
                              <p:par>
                                <p:cTn id="31" presetID="2" presetClass="entr" presetSubtype="2" fill="hold" nodeType="withEffect">
                                  <p:stCondLst>
                                    <p:cond delay="0"/>
                                  </p:stCondLst>
                                  <p:childTnLst>
                                    <p:set>
                                      <p:cBhvr>
                                        <p:cTn id="32" dur="1" fill="hold">
                                          <p:stCondLst>
                                            <p:cond delay="0"/>
                                          </p:stCondLst>
                                        </p:cTn>
                                        <p:tgtEl>
                                          <p:spTgt spid="7"/>
                                        </p:tgtEl>
                                        <p:attrNameLst>
                                          <p:attrName>style.visibility</p:attrName>
                                        </p:attrNameLst>
                                      </p:cBhvr>
                                      <p:to>
                                        <p:strVal val="visible"/>
                                      </p:to>
                                    </p:set>
                                    <p:anim calcmode="lin" valueType="num">
                                      <p:cBhvr additive="base">
                                        <p:cTn id="33" dur="500" fill="hold"/>
                                        <p:tgtEl>
                                          <p:spTgt spid="7"/>
                                        </p:tgtEl>
                                        <p:attrNameLst>
                                          <p:attrName>ppt_x</p:attrName>
                                        </p:attrNameLst>
                                      </p:cBhvr>
                                      <p:tavLst>
                                        <p:tav tm="0">
                                          <p:val>
                                            <p:strVal val="1+#ppt_w/2"/>
                                          </p:val>
                                        </p:tav>
                                        <p:tav tm="100000">
                                          <p:val>
                                            <p:strVal val="#ppt_x"/>
                                          </p:val>
                                        </p:tav>
                                      </p:tavLst>
                                    </p:anim>
                                    <p:anim calcmode="lin" valueType="num">
                                      <p:cBhvr additive="base">
                                        <p:cTn id="34"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30" presetClass="entr" presetSubtype="0" fill="hold" grpId="0" nodeType="clickEffect">
                                  <p:stCondLst>
                                    <p:cond delay="0"/>
                                  </p:stCondLst>
                                  <p:childTnLst>
                                    <p:set>
                                      <p:cBhvr>
                                        <p:cTn id="38" dur="1" fill="hold">
                                          <p:stCondLst>
                                            <p:cond delay="0"/>
                                          </p:stCondLst>
                                        </p:cTn>
                                        <p:tgtEl>
                                          <p:spTgt spid="42"/>
                                        </p:tgtEl>
                                        <p:attrNameLst>
                                          <p:attrName>style.visibility</p:attrName>
                                        </p:attrNameLst>
                                      </p:cBhvr>
                                      <p:to>
                                        <p:strVal val="visible"/>
                                      </p:to>
                                    </p:set>
                                    <p:animEffect transition="in" filter="fade">
                                      <p:cBhvr>
                                        <p:cTn id="39" dur="800" decel="100000"/>
                                        <p:tgtEl>
                                          <p:spTgt spid="42"/>
                                        </p:tgtEl>
                                      </p:cBhvr>
                                    </p:animEffect>
                                    <p:anim calcmode="lin" valueType="num">
                                      <p:cBhvr>
                                        <p:cTn id="40" dur="800" decel="100000" fill="hold"/>
                                        <p:tgtEl>
                                          <p:spTgt spid="42"/>
                                        </p:tgtEl>
                                        <p:attrNameLst>
                                          <p:attrName>style.rotation</p:attrName>
                                        </p:attrNameLst>
                                      </p:cBhvr>
                                      <p:tavLst>
                                        <p:tav tm="0">
                                          <p:val>
                                            <p:fltVal val="-90"/>
                                          </p:val>
                                        </p:tav>
                                        <p:tav tm="100000">
                                          <p:val>
                                            <p:fltVal val="0"/>
                                          </p:val>
                                        </p:tav>
                                      </p:tavLst>
                                    </p:anim>
                                    <p:anim calcmode="lin" valueType="num">
                                      <p:cBhvr>
                                        <p:cTn id="41" dur="800" decel="100000" fill="hold"/>
                                        <p:tgtEl>
                                          <p:spTgt spid="42"/>
                                        </p:tgtEl>
                                        <p:attrNameLst>
                                          <p:attrName>ppt_x</p:attrName>
                                        </p:attrNameLst>
                                      </p:cBhvr>
                                      <p:tavLst>
                                        <p:tav tm="0">
                                          <p:val>
                                            <p:strVal val="#ppt_x+0.4"/>
                                          </p:val>
                                        </p:tav>
                                        <p:tav tm="100000">
                                          <p:val>
                                            <p:strVal val="#ppt_x-0.05"/>
                                          </p:val>
                                        </p:tav>
                                      </p:tavLst>
                                    </p:anim>
                                    <p:anim calcmode="lin" valueType="num">
                                      <p:cBhvr>
                                        <p:cTn id="42" dur="800" decel="100000" fill="hold"/>
                                        <p:tgtEl>
                                          <p:spTgt spid="42"/>
                                        </p:tgtEl>
                                        <p:attrNameLst>
                                          <p:attrName>ppt_y</p:attrName>
                                        </p:attrNameLst>
                                      </p:cBhvr>
                                      <p:tavLst>
                                        <p:tav tm="0">
                                          <p:val>
                                            <p:strVal val="#ppt_y-0.4"/>
                                          </p:val>
                                        </p:tav>
                                        <p:tav tm="100000">
                                          <p:val>
                                            <p:strVal val="#ppt_y+0.1"/>
                                          </p:val>
                                        </p:tav>
                                      </p:tavLst>
                                    </p:anim>
                                    <p:anim calcmode="lin" valueType="num">
                                      <p:cBhvr>
                                        <p:cTn id="43" dur="200" accel="100000" fill="hold">
                                          <p:stCondLst>
                                            <p:cond delay="800"/>
                                          </p:stCondLst>
                                        </p:cTn>
                                        <p:tgtEl>
                                          <p:spTgt spid="42"/>
                                        </p:tgtEl>
                                        <p:attrNameLst>
                                          <p:attrName>ppt_x</p:attrName>
                                        </p:attrNameLst>
                                      </p:cBhvr>
                                      <p:tavLst>
                                        <p:tav tm="0">
                                          <p:val>
                                            <p:strVal val="#ppt_x-0.05"/>
                                          </p:val>
                                        </p:tav>
                                        <p:tav tm="100000">
                                          <p:val>
                                            <p:strVal val="#ppt_x"/>
                                          </p:val>
                                        </p:tav>
                                      </p:tavLst>
                                    </p:anim>
                                    <p:anim calcmode="lin" valueType="num">
                                      <p:cBhvr>
                                        <p:cTn id="44" dur="200" accel="100000" fill="hold">
                                          <p:stCondLst>
                                            <p:cond delay="800"/>
                                          </p:stCondLst>
                                        </p:cTn>
                                        <p:tgtEl>
                                          <p:spTgt spid="42"/>
                                        </p:tgtEl>
                                        <p:attrNameLst>
                                          <p:attrName>ppt_y</p:attrName>
                                        </p:attrNameLst>
                                      </p:cBhvr>
                                      <p:tavLst>
                                        <p:tav tm="0">
                                          <p:val>
                                            <p:strVal val="#ppt_y+0.1"/>
                                          </p:val>
                                        </p:tav>
                                        <p:tav tm="100000">
                                          <p:val>
                                            <p:strVal val="#ppt_y"/>
                                          </p:val>
                                        </p:tav>
                                      </p:tavLst>
                                    </p:anim>
                                  </p:childTnLst>
                                </p:cTn>
                              </p:par>
                              <p:par>
                                <p:cTn id="45" presetID="30" presetClass="entr" presetSubtype="0" fill="hold" grpId="0" nodeType="withEffect">
                                  <p:stCondLst>
                                    <p:cond delay="0"/>
                                  </p:stCondLst>
                                  <p:childTnLst>
                                    <p:set>
                                      <p:cBhvr>
                                        <p:cTn id="46" dur="1" fill="hold">
                                          <p:stCondLst>
                                            <p:cond delay="0"/>
                                          </p:stCondLst>
                                        </p:cTn>
                                        <p:tgtEl>
                                          <p:spTgt spid="53"/>
                                        </p:tgtEl>
                                        <p:attrNameLst>
                                          <p:attrName>style.visibility</p:attrName>
                                        </p:attrNameLst>
                                      </p:cBhvr>
                                      <p:to>
                                        <p:strVal val="visible"/>
                                      </p:to>
                                    </p:set>
                                    <p:animEffect transition="in" filter="fade">
                                      <p:cBhvr>
                                        <p:cTn id="47" dur="800" decel="100000"/>
                                        <p:tgtEl>
                                          <p:spTgt spid="53"/>
                                        </p:tgtEl>
                                      </p:cBhvr>
                                    </p:animEffect>
                                    <p:anim calcmode="lin" valueType="num">
                                      <p:cBhvr>
                                        <p:cTn id="48" dur="800" decel="100000" fill="hold"/>
                                        <p:tgtEl>
                                          <p:spTgt spid="53"/>
                                        </p:tgtEl>
                                        <p:attrNameLst>
                                          <p:attrName>style.rotation</p:attrName>
                                        </p:attrNameLst>
                                      </p:cBhvr>
                                      <p:tavLst>
                                        <p:tav tm="0">
                                          <p:val>
                                            <p:fltVal val="-90"/>
                                          </p:val>
                                        </p:tav>
                                        <p:tav tm="100000">
                                          <p:val>
                                            <p:fltVal val="0"/>
                                          </p:val>
                                        </p:tav>
                                      </p:tavLst>
                                    </p:anim>
                                    <p:anim calcmode="lin" valueType="num">
                                      <p:cBhvr>
                                        <p:cTn id="49" dur="800" decel="100000" fill="hold"/>
                                        <p:tgtEl>
                                          <p:spTgt spid="53"/>
                                        </p:tgtEl>
                                        <p:attrNameLst>
                                          <p:attrName>ppt_x</p:attrName>
                                        </p:attrNameLst>
                                      </p:cBhvr>
                                      <p:tavLst>
                                        <p:tav tm="0">
                                          <p:val>
                                            <p:strVal val="#ppt_x+0.4"/>
                                          </p:val>
                                        </p:tav>
                                        <p:tav tm="100000">
                                          <p:val>
                                            <p:strVal val="#ppt_x-0.05"/>
                                          </p:val>
                                        </p:tav>
                                      </p:tavLst>
                                    </p:anim>
                                    <p:anim calcmode="lin" valueType="num">
                                      <p:cBhvr>
                                        <p:cTn id="50" dur="800" decel="100000" fill="hold"/>
                                        <p:tgtEl>
                                          <p:spTgt spid="53"/>
                                        </p:tgtEl>
                                        <p:attrNameLst>
                                          <p:attrName>ppt_y</p:attrName>
                                        </p:attrNameLst>
                                      </p:cBhvr>
                                      <p:tavLst>
                                        <p:tav tm="0">
                                          <p:val>
                                            <p:strVal val="#ppt_y-0.4"/>
                                          </p:val>
                                        </p:tav>
                                        <p:tav tm="100000">
                                          <p:val>
                                            <p:strVal val="#ppt_y+0.1"/>
                                          </p:val>
                                        </p:tav>
                                      </p:tavLst>
                                    </p:anim>
                                    <p:anim calcmode="lin" valueType="num">
                                      <p:cBhvr>
                                        <p:cTn id="51" dur="200" accel="100000" fill="hold">
                                          <p:stCondLst>
                                            <p:cond delay="800"/>
                                          </p:stCondLst>
                                        </p:cTn>
                                        <p:tgtEl>
                                          <p:spTgt spid="53"/>
                                        </p:tgtEl>
                                        <p:attrNameLst>
                                          <p:attrName>ppt_x</p:attrName>
                                        </p:attrNameLst>
                                      </p:cBhvr>
                                      <p:tavLst>
                                        <p:tav tm="0">
                                          <p:val>
                                            <p:strVal val="#ppt_x-0.05"/>
                                          </p:val>
                                        </p:tav>
                                        <p:tav tm="100000">
                                          <p:val>
                                            <p:strVal val="#ppt_x"/>
                                          </p:val>
                                        </p:tav>
                                      </p:tavLst>
                                    </p:anim>
                                    <p:anim calcmode="lin" valueType="num">
                                      <p:cBhvr>
                                        <p:cTn id="52" dur="200" accel="100000" fill="hold">
                                          <p:stCondLst>
                                            <p:cond delay="800"/>
                                          </p:stCondLst>
                                        </p:cTn>
                                        <p:tgtEl>
                                          <p:spTgt spid="53"/>
                                        </p:tgtEl>
                                        <p:attrNameLst>
                                          <p:attrName>ppt_y</p:attrName>
                                        </p:attrNameLst>
                                      </p:cBhvr>
                                      <p:tavLst>
                                        <p:tav tm="0">
                                          <p:val>
                                            <p:strVal val="#ppt_y+0.1"/>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12" presetClass="entr" presetSubtype="8" fill="hold" grpId="0" nodeType="clickEffect">
                                  <p:stCondLst>
                                    <p:cond delay="0"/>
                                  </p:stCondLst>
                                  <p:childTnLst>
                                    <p:set>
                                      <p:cBhvr>
                                        <p:cTn id="56" dur="1" fill="hold">
                                          <p:stCondLst>
                                            <p:cond delay="0"/>
                                          </p:stCondLst>
                                        </p:cTn>
                                        <p:tgtEl>
                                          <p:spTgt spid="55"/>
                                        </p:tgtEl>
                                        <p:attrNameLst>
                                          <p:attrName>style.visibility</p:attrName>
                                        </p:attrNameLst>
                                      </p:cBhvr>
                                      <p:to>
                                        <p:strVal val="visible"/>
                                      </p:to>
                                    </p:set>
                                    <p:anim calcmode="lin" valueType="num">
                                      <p:cBhvr additive="base">
                                        <p:cTn id="57" dur="500"/>
                                        <p:tgtEl>
                                          <p:spTgt spid="55"/>
                                        </p:tgtEl>
                                        <p:attrNameLst>
                                          <p:attrName>ppt_x</p:attrName>
                                        </p:attrNameLst>
                                      </p:cBhvr>
                                      <p:tavLst>
                                        <p:tav tm="0">
                                          <p:val>
                                            <p:strVal val="#ppt_x-#ppt_w*1.125000"/>
                                          </p:val>
                                        </p:tav>
                                        <p:tav tm="100000">
                                          <p:val>
                                            <p:strVal val="#ppt_x"/>
                                          </p:val>
                                        </p:tav>
                                      </p:tavLst>
                                    </p:anim>
                                    <p:animEffect transition="in" filter="wipe(right)">
                                      <p:cBhvr>
                                        <p:cTn id="58" dur="500"/>
                                        <p:tgtEl>
                                          <p:spTgt spid="55"/>
                                        </p:tgtEl>
                                      </p:cBhvr>
                                    </p:animEffect>
                                  </p:childTnLst>
                                </p:cTn>
                              </p:par>
                            </p:childTnLst>
                          </p:cTn>
                        </p:par>
                      </p:childTnLst>
                    </p:cTn>
                  </p:par>
                  <p:par>
                    <p:cTn id="59" fill="hold">
                      <p:stCondLst>
                        <p:cond delay="indefinite"/>
                      </p:stCondLst>
                      <p:childTnLst>
                        <p:par>
                          <p:cTn id="60" fill="hold">
                            <p:stCondLst>
                              <p:cond delay="0"/>
                            </p:stCondLst>
                            <p:childTnLst>
                              <p:par>
                                <p:cTn id="61" presetID="12" presetClass="entr" presetSubtype="8" fill="hold" grpId="0" nodeType="clickEffect">
                                  <p:stCondLst>
                                    <p:cond delay="0"/>
                                  </p:stCondLst>
                                  <p:childTnLst>
                                    <p:set>
                                      <p:cBhvr>
                                        <p:cTn id="62" dur="1" fill="hold">
                                          <p:stCondLst>
                                            <p:cond delay="0"/>
                                          </p:stCondLst>
                                        </p:cTn>
                                        <p:tgtEl>
                                          <p:spTgt spid="56"/>
                                        </p:tgtEl>
                                        <p:attrNameLst>
                                          <p:attrName>style.visibility</p:attrName>
                                        </p:attrNameLst>
                                      </p:cBhvr>
                                      <p:to>
                                        <p:strVal val="visible"/>
                                      </p:to>
                                    </p:set>
                                    <p:anim calcmode="lin" valueType="num">
                                      <p:cBhvr additive="base">
                                        <p:cTn id="63" dur="500"/>
                                        <p:tgtEl>
                                          <p:spTgt spid="56"/>
                                        </p:tgtEl>
                                        <p:attrNameLst>
                                          <p:attrName>ppt_x</p:attrName>
                                        </p:attrNameLst>
                                      </p:cBhvr>
                                      <p:tavLst>
                                        <p:tav tm="0">
                                          <p:val>
                                            <p:strVal val="#ppt_x-#ppt_w*1.125000"/>
                                          </p:val>
                                        </p:tav>
                                        <p:tav tm="100000">
                                          <p:val>
                                            <p:strVal val="#ppt_x"/>
                                          </p:val>
                                        </p:tav>
                                      </p:tavLst>
                                    </p:anim>
                                    <p:animEffect transition="in" filter="wipe(right)">
                                      <p:cBhvr>
                                        <p:cTn id="64" dur="500"/>
                                        <p:tgtEl>
                                          <p:spTgt spid="56"/>
                                        </p:tgtEl>
                                      </p:cBhvr>
                                    </p:animEffect>
                                  </p:childTnLst>
                                </p:cTn>
                              </p:par>
                            </p:childTnLst>
                          </p:cTn>
                        </p:par>
                      </p:childTnLst>
                    </p:cTn>
                  </p:par>
                  <p:par>
                    <p:cTn id="65" fill="hold">
                      <p:stCondLst>
                        <p:cond delay="indefinite"/>
                      </p:stCondLst>
                      <p:childTnLst>
                        <p:par>
                          <p:cTn id="66" fill="hold">
                            <p:stCondLst>
                              <p:cond delay="0"/>
                            </p:stCondLst>
                            <p:childTnLst>
                              <p:par>
                                <p:cTn id="67" presetID="12" presetClass="entr" presetSubtype="8" fill="hold" grpId="0" nodeType="clickEffect">
                                  <p:stCondLst>
                                    <p:cond delay="0"/>
                                  </p:stCondLst>
                                  <p:childTnLst>
                                    <p:set>
                                      <p:cBhvr>
                                        <p:cTn id="68" dur="1" fill="hold">
                                          <p:stCondLst>
                                            <p:cond delay="0"/>
                                          </p:stCondLst>
                                        </p:cTn>
                                        <p:tgtEl>
                                          <p:spTgt spid="57"/>
                                        </p:tgtEl>
                                        <p:attrNameLst>
                                          <p:attrName>style.visibility</p:attrName>
                                        </p:attrNameLst>
                                      </p:cBhvr>
                                      <p:to>
                                        <p:strVal val="visible"/>
                                      </p:to>
                                    </p:set>
                                    <p:anim calcmode="lin" valueType="num">
                                      <p:cBhvr additive="base">
                                        <p:cTn id="69" dur="500"/>
                                        <p:tgtEl>
                                          <p:spTgt spid="57"/>
                                        </p:tgtEl>
                                        <p:attrNameLst>
                                          <p:attrName>ppt_x</p:attrName>
                                        </p:attrNameLst>
                                      </p:cBhvr>
                                      <p:tavLst>
                                        <p:tav tm="0">
                                          <p:val>
                                            <p:strVal val="#ppt_x-#ppt_w*1.125000"/>
                                          </p:val>
                                        </p:tav>
                                        <p:tav tm="100000">
                                          <p:val>
                                            <p:strVal val="#ppt_x"/>
                                          </p:val>
                                        </p:tav>
                                      </p:tavLst>
                                    </p:anim>
                                    <p:animEffect transition="in" filter="wipe(right)">
                                      <p:cBhvr>
                                        <p:cTn id="70" dur="500"/>
                                        <p:tgtEl>
                                          <p:spTgt spid="57"/>
                                        </p:tgtEl>
                                      </p:cBhvr>
                                    </p:animEffect>
                                  </p:childTnLst>
                                </p:cTn>
                              </p:par>
                            </p:childTnLst>
                          </p:cTn>
                        </p:par>
                      </p:childTnLst>
                    </p:cTn>
                  </p:par>
                  <p:par>
                    <p:cTn id="71" fill="hold">
                      <p:stCondLst>
                        <p:cond delay="indefinite"/>
                      </p:stCondLst>
                      <p:childTnLst>
                        <p:par>
                          <p:cTn id="72" fill="hold">
                            <p:stCondLst>
                              <p:cond delay="0"/>
                            </p:stCondLst>
                            <p:childTnLst>
                              <p:par>
                                <p:cTn id="73" presetID="12" presetClass="entr" presetSubtype="8" fill="hold" grpId="0" nodeType="clickEffect">
                                  <p:stCondLst>
                                    <p:cond delay="0"/>
                                  </p:stCondLst>
                                  <p:childTnLst>
                                    <p:set>
                                      <p:cBhvr>
                                        <p:cTn id="74" dur="1" fill="hold">
                                          <p:stCondLst>
                                            <p:cond delay="0"/>
                                          </p:stCondLst>
                                        </p:cTn>
                                        <p:tgtEl>
                                          <p:spTgt spid="59"/>
                                        </p:tgtEl>
                                        <p:attrNameLst>
                                          <p:attrName>style.visibility</p:attrName>
                                        </p:attrNameLst>
                                      </p:cBhvr>
                                      <p:to>
                                        <p:strVal val="visible"/>
                                      </p:to>
                                    </p:set>
                                    <p:anim calcmode="lin" valueType="num">
                                      <p:cBhvr additive="base">
                                        <p:cTn id="75" dur="500"/>
                                        <p:tgtEl>
                                          <p:spTgt spid="59"/>
                                        </p:tgtEl>
                                        <p:attrNameLst>
                                          <p:attrName>ppt_x</p:attrName>
                                        </p:attrNameLst>
                                      </p:cBhvr>
                                      <p:tavLst>
                                        <p:tav tm="0">
                                          <p:val>
                                            <p:strVal val="#ppt_x-#ppt_w*1.125000"/>
                                          </p:val>
                                        </p:tav>
                                        <p:tav tm="100000">
                                          <p:val>
                                            <p:strVal val="#ppt_x"/>
                                          </p:val>
                                        </p:tav>
                                      </p:tavLst>
                                    </p:anim>
                                    <p:animEffect transition="in" filter="wipe(right)">
                                      <p:cBhvr>
                                        <p:cTn id="76" dur="500"/>
                                        <p:tgtEl>
                                          <p:spTgt spid="59"/>
                                        </p:tgtEl>
                                      </p:cBhvr>
                                    </p:animEffect>
                                  </p:childTnLst>
                                </p:cTn>
                              </p:par>
                            </p:childTnLst>
                          </p:cTn>
                        </p:par>
                      </p:childTnLst>
                    </p:cTn>
                  </p:par>
                  <p:par>
                    <p:cTn id="77" fill="hold">
                      <p:stCondLst>
                        <p:cond delay="indefinite"/>
                      </p:stCondLst>
                      <p:childTnLst>
                        <p:par>
                          <p:cTn id="78" fill="hold">
                            <p:stCondLst>
                              <p:cond delay="0"/>
                            </p:stCondLst>
                            <p:childTnLst>
                              <p:par>
                                <p:cTn id="79" presetID="12" presetClass="entr" presetSubtype="2" fill="hold" grpId="0" nodeType="clickEffect">
                                  <p:stCondLst>
                                    <p:cond delay="0"/>
                                  </p:stCondLst>
                                  <p:childTnLst>
                                    <p:set>
                                      <p:cBhvr>
                                        <p:cTn id="80" dur="1" fill="hold">
                                          <p:stCondLst>
                                            <p:cond delay="0"/>
                                          </p:stCondLst>
                                        </p:cTn>
                                        <p:tgtEl>
                                          <p:spTgt spid="8"/>
                                        </p:tgtEl>
                                        <p:attrNameLst>
                                          <p:attrName>style.visibility</p:attrName>
                                        </p:attrNameLst>
                                      </p:cBhvr>
                                      <p:to>
                                        <p:strVal val="visible"/>
                                      </p:to>
                                    </p:set>
                                    <p:anim calcmode="lin" valueType="num">
                                      <p:cBhvr additive="base">
                                        <p:cTn id="81" dur="500"/>
                                        <p:tgtEl>
                                          <p:spTgt spid="8"/>
                                        </p:tgtEl>
                                        <p:attrNameLst>
                                          <p:attrName>ppt_x</p:attrName>
                                        </p:attrNameLst>
                                      </p:cBhvr>
                                      <p:tavLst>
                                        <p:tav tm="0">
                                          <p:val>
                                            <p:strVal val="#ppt_x+#ppt_w*1.125000"/>
                                          </p:val>
                                        </p:tav>
                                        <p:tav tm="100000">
                                          <p:val>
                                            <p:strVal val="#ppt_x"/>
                                          </p:val>
                                        </p:tav>
                                      </p:tavLst>
                                    </p:anim>
                                    <p:animEffect transition="in" filter="wipe(left)">
                                      <p:cBhvr>
                                        <p:cTn id="8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bldLvl="0" animBg="1"/>
      <p:bldP spid="37" grpId="0" bldLvl="0" animBg="1"/>
      <p:bldP spid="51" grpId="0"/>
      <p:bldP spid="52" grpId="0" bldLvl="0" animBg="1"/>
      <p:bldP spid="42" grpId="0"/>
      <p:bldP spid="53" grpId="0"/>
      <p:bldP spid="55" grpId="0" bldLvl="0" animBg="1"/>
      <p:bldP spid="56" grpId="0" bldLvl="0" animBg="1"/>
      <p:bldP spid="57" grpId="0" bldLvl="0" animBg="1"/>
      <p:bldP spid="59" grpId="0"/>
      <p:bldP spid="8" grpId="0" bldLvl="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156764" y="1188116"/>
            <a:ext cx="5902431" cy="3795840"/>
            <a:chOff x="3156764" y="1188116"/>
            <a:chExt cx="5902431" cy="3795840"/>
          </a:xfrm>
        </p:grpSpPr>
        <p:sp>
          <p:nvSpPr>
            <p:cNvPr id="12" name="íşlïḍè"/>
            <p:cNvSpPr txBox="1"/>
            <p:nvPr/>
          </p:nvSpPr>
          <p:spPr>
            <a:xfrm>
              <a:off x="3965618" y="1188116"/>
              <a:ext cx="4287076" cy="419100"/>
            </a:xfrm>
            <a:prstGeom prst="rect">
              <a:avLst/>
            </a:prstGeom>
            <a:noFill/>
          </p:spPr>
          <p:txBody>
            <a:bodyPr wrap="square" lIns="91440" tIns="45720" rIns="91440" bIns="45720" anchor="ctr">
              <a:noAutofit/>
            </a:bodyPr>
            <a:lstStyle/>
            <a:p>
              <a:pPr algn="ctr"/>
              <a:r>
                <a:rPr lang="en-US" altLang="zh-CN" sz="2400" b="1" dirty="0"/>
                <a:t>2.2 </a:t>
              </a:r>
              <a:r>
                <a:rPr lang="zh-CN" altLang="en-US" sz="2400" b="1" dirty="0"/>
                <a:t>物理层下面的传输媒体</a:t>
              </a:r>
              <a:endParaRPr lang="en-US" altLang="zh-CN" sz="2400" b="1" dirty="0"/>
            </a:p>
          </p:txBody>
        </p:sp>
        <p:grpSp>
          <p:nvGrpSpPr>
            <p:cNvPr id="6" name="组合 5"/>
            <p:cNvGrpSpPr/>
            <p:nvPr/>
          </p:nvGrpSpPr>
          <p:grpSpPr>
            <a:xfrm>
              <a:off x="3156764" y="2010058"/>
              <a:ext cx="5900079" cy="595554"/>
              <a:chOff x="1183243" y="2200834"/>
              <a:chExt cx="5900079" cy="595554"/>
            </a:xfrm>
          </p:grpSpPr>
          <p:sp>
            <p:nvSpPr>
              <p:cNvPr id="5" name="平行四边形 4"/>
              <p:cNvSpPr/>
              <p:nvPr/>
            </p:nvSpPr>
            <p:spPr>
              <a:xfrm>
                <a:off x="1183243" y="2200834"/>
                <a:ext cx="828092" cy="595554"/>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latin typeface="Impact" panose="020B0806030902050204" pitchFamily="34" charset="0"/>
                  </a:rPr>
                  <a:t>01</a:t>
                </a:r>
                <a:endParaRPr lang="zh-CN" altLang="en-US" sz="2800" dirty="0">
                  <a:latin typeface="Impact" panose="020B0806030902050204" pitchFamily="34" charset="0"/>
                </a:endParaRPr>
              </a:p>
            </p:txBody>
          </p:sp>
          <p:sp>
            <p:nvSpPr>
              <p:cNvPr id="25" name="平行四边形 24"/>
              <p:cNvSpPr/>
              <p:nvPr/>
            </p:nvSpPr>
            <p:spPr>
              <a:xfrm>
                <a:off x="1858680" y="2200834"/>
                <a:ext cx="5224642" cy="595554"/>
              </a:xfrm>
              <a:prstGeom prst="parallelogram">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200" b="1" dirty="0">
                    <a:solidFill>
                      <a:schemeClr val="tx1"/>
                    </a:solidFill>
                    <a:latin typeface="Impact" panose="020B0806030902050204" pitchFamily="34" charset="0"/>
                  </a:rPr>
                  <a:t>传输媒体的分类</a:t>
                </a:r>
                <a:endParaRPr lang="zh-CN" altLang="en-US" sz="2200" b="1" dirty="0">
                  <a:solidFill>
                    <a:schemeClr val="tx1"/>
                  </a:solidFill>
                  <a:latin typeface="Impact" panose="020B0806030902050204" pitchFamily="34" charset="0"/>
                </a:endParaRPr>
              </a:p>
            </p:txBody>
          </p:sp>
        </p:grpSp>
        <p:grpSp>
          <p:nvGrpSpPr>
            <p:cNvPr id="32" name="组合 31"/>
            <p:cNvGrpSpPr/>
            <p:nvPr/>
          </p:nvGrpSpPr>
          <p:grpSpPr>
            <a:xfrm>
              <a:off x="3156764" y="3199230"/>
              <a:ext cx="5900079" cy="595554"/>
              <a:chOff x="1183242" y="3390006"/>
              <a:chExt cx="5900079" cy="595554"/>
            </a:xfrm>
          </p:grpSpPr>
          <p:sp>
            <p:nvSpPr>
              <p:cNvPr id="27" name="平行四边形 26"/>
              <p:cNvSpPr/>
              <p:nvPr/>
            </p:nvSpPr>
            <p:spPr>
              <a:xfrm>
                <a:off x="1183242" y="3390006"/>
                <a:ext cx="828092" cy="595554"/>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latin typeface="Impact" panose="020B0806030902050204" pitchFamily="34" charset="0"/>
                  </a:rPr>
                  <a:t>02</a:t>
                </a:r>
                <a:endParaRPr lang="zh-CN" altLang="en-US" sz="2800" dirty="0">
                  <a:latin typeface="Impact" panose="020B0806030902050204" pitchFamily="34" charset="0"/>
                </a:endParaRPr>
              </a:p>
            </p:txBody>
          </p:sp>
          <p:sp>
            <p:nvSpPr>
              <p:cNvPr id="28" name="平行四边形 27"/>
              <p:cNvSpPr/>
              <p:nvPr/>
            </p:nvSpPr>
            <p:spPr>
              <a:xfrm>
                <a:off x="1858679" y="3390006"/>
                <a:ext cx="5224642" cy="595554"/>
              </a:xfrm>
              <a:prstGeom prst="parallelogram">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200" b="1" dirty="0">
                    <a:solidFill>
                      <a:schemeClr val="tx1"/>
                    </a:solidFill>
                    <a:latin typeface="Impact" panose="020B0806030902050204" pitchFamily="34" charset="0"/>
                  </a:rPr>
                  <a:t>导向型传输媒体</a:t>
                </a:r>
                <a:endParaRPr lang="zh-CN" altLang="en-US" sz="2200" b="1" dirty="0">
                  <a:solidFill>
                    <a:schemeClr val="tx1"/>
                  </a:solidFill>
                  <a:latin typeface="Impact" panose="020B0806030902050204" pitchFamily="34" charset="0"/>
                </a:endParaRPr>
              </a:p>
            </p:txBody>
          </p:sp>
        </p:grpSp>
        <p:grpSp>
          <p:nvGrpSpPr>
            <p:cNvPr id="10" name="组合 9"/>
            <p:cNvGrpSpPr/>
            <p:nvPr/>
          </p:nvGrpSpPr>
          <p:grpSpPr>
            <a:xfrm>
              <a:off x="3159116" y="4388402"/>
              <a:ext cx="5900079" cy="595554"/>
              <a:chOff x="1183242" y="3390006"/>
              <a:chExt cx="5900079" cy="595554"/>
            </a:xfrm>
          </p:grpSpPr>
          <p:sp>
            <p:nvSpPr>
              <p:cNvPr id="11" name="平行四边形 10"/>
              <p:cNvSpPr/>
              <p:nvPr/>
            </p:nvSpPr>
            <p:spPr>
              <a:xfrm>
                <a:off x="1183242" y="3390006"/>
                <a:ext cx="828092" cy="595554"/>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latin typeface="Impact" panose="020B0806030902050204" pitchFamily="34" charset="0"/>
                  </a:rPr>
                  <a:t>03</a:t>
                </a:r>
                <a:endParaRPr lang="zh-CN" altLang="en-US" sz="2800" dirty="0">
                  <a:latin typeface="Impact" panose="020B0806030902050204" pitchFamily="34" charset="0"/>
                </a:endParaRPr>
              </a:p>
            </p:txBody>
          </p:sp>
          <p:sp>
            <p:nvSpPr>
              <p:cNvPr id="13" name="平行四边形 12"/>
              <p:cNvSpPr/>
              <p:nvPr/>
            </p:nvSpPr>
            <p:spPr>
              <a:xfrm>
                <a:off x="1858679" y="3390006"/>
                <a:ext cx="5224642" cy="595554"/>
              </a:xfrm>
              <a:prstGeom prst="parallelogram">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200" b="1" dirty="0">
                    <a:solidFill>
                      <a:schemeClr val="tx1"/>
                    </a:solidFill>
                    <a:latin typeface="Impact" panose="020B0806030902050204" pitchFamily="34" charset="0"/>
                  </a:rPr>
                  <a:t>非导向型传输媒体</a:t>
                </a:r>
                <a:endParaRPr lang="zh-CN" altLang="en-US" sz="2200" b="1" dirty="0">
                  <a:solidFill>
                    <a:schemeClr val="tx1"/>
                  </a:solidFill>
                  <a:latin typeface="Impact" panose="020B0806030902050204" pitchFamily="34" charset="0"/>
                </a:endParaRP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04800" y="749300"/>
            <a:ext cx="6192344" cy="400110"/>
            <a:chOff x="424117" y="898245"/>
            <a:chExt cx="6192344" cy="400110"/>
          </a:xfrm>
        </p:grpSpPr>
        <p:sp>
          <p:nvSpPr>
            <p:cNvPr id="2" name="平行四边形 1"/>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p:cNvSpPr txBox="1"/>
            <p:nvPr/>
          </p:nvSpPr>
          <p:spPr>
            <a:xfrm>
              <a:off x="1052423" y="898245"/>
              <a:ext cx="5564038" cy="400110"/>
            </a:xfrm>
            <a:prstGeom prst="rect">
              <a:avLst/>
            </a:prstGeom>
            <a:noFill/>
          </p:spPr>
          <p:txBody>
            <a:bodyPr wrap="square" rtlCol="0">
              <a:spAutoFit/>
            </a:bodyPr>
            <a:lstStyle/>
            <a:p>
              <a:r>
                <a:rPr lang="zh-CN" altLang="en-US" sz="2000" b="1" dirty="0"/>
                <a:t>传输媒体的分类</a:t>
              </a:r>
              <a:endParaRPr lang="zh-CN" altLang="en-US" sz="2000" b="1" dirty="0"/>
            </a:p>
          </p:txBody>
        </p:sp>
      </p:grpSp>
      <p:sp>
        <p:nvSpPr>
          <p:cNvPr id="28" name="矩形 27"/>
          <p:cNvSpPr/>
          <p:nvPr/>
        </p:nvSpPr>
        <p:spPr>
          <a:xfrm>
            <a:off x="1016000" y="1297642"/>
            <a:ext cx="256976" cy="2569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íşlïḍè"/>
          <p:cNvSpPr txBox="1"/>
          <p:nvPr/>
        </p:nvSpPr>
        <p:spPr>
          <a:xfrm>
            <a:off x="1293758" y="1216580"/>
            <a:ext cx="7672626" cy="419100"/>
          </a:xfrm>
          <a:prstGeom prst="rect">
            <a:avLst/>
          </a:prstGeom>
          <a:noFill/>
        </p:spPr>
        <p:txBody>
          <a:bodyPr wrap="square" lIns="91440" tIns="45720" rIns="91440" bIns="45720" anchor="ctr">
            <a:noAutofit/>
          </a:bodyPr>
          <a:lstStyle/>
          <a:p>
            <a:r>
              <a:rPr lang="zh-CN" altLang="en-US" b="1" dirty="0">
                <a:solidFill>
                  <a:schemeClr val="accent1">
                    <a:lumMod val="75000"/>
                  </a:schemeClr>
                </a:solidFill>
              </a:rPr>
              <a:t>传输媒体</a:t>
            </a:r>
            <a:r>
              <a:rPr lang="zh-CN" altLang="en-US" b="1" dirty="0"/>
              <a:t>是计算机网络设备之间的物理通路，也称为传输介质或传输媒介。</a:t>
            </a:r>
            <a:endParaRPr lang="en-US" altLang="zh-CN" b="1" dirty="0">
              <a:solidFill>
                <a:schemeClr val="accent1">
                  <a:lumMod val="75000"/>
                </a:schemeClr>
              </a:solidFill>
            </a:endParaRPr>
          </a:p>
        </p:txBody>
      </p:sp>
      <p:sp>
        <p:nvSpPr>
          <p:cNvPr id="32" name="矩形 31"/>
          <p:cNvSpPr/>
          <p:nvPr/>
        </p:nvSpPr>
        <p:spPr>
          <a:xfrm>
            <a:off x="1016000" y="1796565"/>
            <a:ext cx="256976" cy="2569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íşlïḍè"/>
          <p:cNvSpPr txBox="1"/>
          <p:nvPr/>
        </p:nvSpPr>
        <p:spPr>
          <a:xfrm>
            <a:off x="1293758" y="1715503"/>
            <a:ext cx="4968497" cy="419100"/>
          </a:xfrm>
          <a:prstGeom prst="rect">
            <a:avLst/>
          </a:prstGeom>
          <a:noFill/>
        </p:spPr>
        <p:txBody>
          <a:bodyPr wrap="square" lIns="91440" tIns="45720" rIns="91440" bIns="45720" anchor="ctr">
            <a:noAutofit/>
          </a:bodyPr>
          <a:lstStyle/>
          <a:p>
            <a:r>
              <a:rPr lang="zh-CN" altLang="en-US" b="1" dirty="0"/>
              <a:t>传输媒体并</a:t>
            </a:r>
            <a:r>
              <a:rPr lang="zh-CN" altLang="en-US" b="1" dirty="0">
                <a:solidFill>
                  <a:schemeClr val="accent1">
                    <a:lumMod val="75000"/>
                  </a:schemeClr>
                </a:solidFill>
              </a:rPr>
              <a:t>不包含在计算机网络体系结构中</a:t>
            </a:r>
            <a:r>
              <a:rPr lang="zh-CN" altLang="en-US" b="1" dirty="0"/>
              <a:t>。</a:t>
            </a:r>
            <a:endParaRPr lang="en-US" altLang="zh-CN" b="1" dirty="0"/>
          </a:p>
        </p:txBody>
      </p:sp>
      <p:grpSp>
        <p:nvGrpSpPr>
          <p:cNvPr id="69" name="组合 68"/>
          <p:cNvGrpSpPr/>
          <p:nvPr/>
        </p:nvGrpSpPr>
        <p:grpSpPr>
          <a:xfrm>
            <a:off x="1173346" y="2531639"/>
            <a:ext cx="5223366" cy="2977422"/>
            <a:chOff x="1173346" y="2531639"/>
            <a:chExt cx="5223366" cy="2977422"/>
          </a:xfrm>
        </p:grpSpPr>
        <p:sp>
          <p:nvSpPr>
            <p:cNvPr id="23" name="矩形 22"/>
            <p:cNvSpPr/>
            <p:nvPr/>
          </p:nvSpPr>
          <p:spPr>
            <a:xfrm>
              <a:off x="1173346" y="3672505"/>
              <a:ext cx="2067367" cy="695689"/>
            </a:xfrm>
            <a:prstGeom prst="rect">
              <a:avLst/>
            </a:prstGeom>
            <a:solidFill>
              <a:schemeClr val="accent3">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rPr>
                <a:t>传输媒体</a:t>
              </a:r>
              <a:endParaRPr lang="zh-CN" altLang="en-US" b="1" dirty="0">
                <a:solidFill>
                  <a:schemeClr val="bg1"/>
                </a:solidFill>
              </a:endParaRPr>
            </a:p>
          </p:txBody>
        </p:sp>
        <p:grpSp>
          <p:nvGrpSpPr>
            <p:cNvPr id="64" name="组合 63"/>
            <p:cNvGrpSpPr/>
            <p:nvPr/>
          </p:nvGrpSpPr>
          <p:grpSpPr>
            <a:xfrm>
              <a:off x="3240713" y="2531639"/>
              <a:ext cx="3155999" cy="2977422"/>
              <a:chOff x="3240713" y="2531639"/>
              <a:chExt cx="3155999" cy="2977422"/>
            </a:xfrm>
          </p:grpSpPr>
          <p:sp>
            <p:nvSpPr>
              <p:cNvPr id="20" name="矩形 19"/>
              <p:cNvSpPr/>
              <p:nvPr/>
            </p:nvSpPr>
            <p:spPr>
              <a:xfrm>
                <a:off x="4329346" y="2531639"/>
                <a:ext cx="2067366" cy="695689"/>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rPr>
                  <a:t>导向型传输媒体</a:t>
                </a:r>
                <a:endParaRPr lang="en-US" altLang="zh-CN" b="1" dirty="0">
                  <a:solidFill>
                    <a:schemeClr val="bg1"/>
                  </a:solidFill>
                </a:endParaRPr>
              </a:p>
              <a:p>
                <a:pPr algn="ctr"/>
                <a:r>
                  <a:rPr lang="zh-CN" altLang="en-US" b="1" dirty="0">
                    <a:solidFill>
                      <a:schemeClr val="bg1"/>
                    </a:solidFill>
                  </a:rPr>
                  <a:t>（固体媒体）</a:t>
                </a:r>
                <a:endParaRPr lang="zh-CN" altLang="en-US" b="1" dirty="0">
                  <a:solidFill>
                    <a:schemeClr val="bg1"/>
                  </a:solidFill>
                </a:endParaRPr>
              </a:p>
            </p:txBody>
          </p:sp>
          <p:sp>
            <p:nvSpPr>
              <p:cNvPr id="22" name="矩形 21"/>
              <p:cNvSpPr/>
              <p:nvPr/>
            </p:nvSpPr>
            <p:spPr>
              <a:xfrm>
                <a:off x="4329345" y="4813372"/>
                <a:ext cx="2067367" cy="695689"/>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rPr>
                  <a:t>非导向型传输媒体</a:t>
                </a:r>
                <a:endParaRPr lang="en-US" altLang="zh-CN" b="1" dirty="0">
                  <a:solidFill>
                    <a:schemeClr val="bg1"/>
                  </a:solidFill>
                </a:endParaRPr>
              </a:p>
              <a:p>
                <a:pPr algn="ctr"/>
                <a:r>
                  <a:rPr lang="zh-CN" altLang="en-US" b="1" dirty="0">
                    <a:solidFill>
                      <a:schemeClr val="bg1"/>
                    </a:solidFill>
                  </a:rPr>
                  <a:t>（自由空间）</a:t>
                </a:r>
                <a:endParaRPr lang="zh-CN" altLang="en-US" b="1" dirty="0">
                  <a:solidFill>
                    <a:schemeClr val="bg1"/>
                  </a:solidFill>
                </a:endParaRPr>
              </a:p>
            </p:txBody>
          </p:sp>
          <p:grpSp>
            <p:nvGrpSpPr>
              <p:cNvPr id="63" name="组合 62"/>
              <p:cNvGrpSpPr/>
              <p:nvPr/>
            </p:nvGrpSpPr>
            <p:grpSpPr>
              <a:xfrm>
                <a:off x="3240713" y="2879484"/>
                <a:ext cx="1088633" cy="2281733"/>
                <a:chOff x="3240713" y="2879484"/>
                <a:chExt cx="1088633" cy="2281733"/>
              </a:xfrm>
            </p:grpSpPr>
            <p:cxnSp>
              <p:nvCxnSpPr>
                <p:cNvPr id="10" name="连接符: 肘形 9"/>
                <p:cNvCxnSpPr>
                  <a:stCxn id="23" idx="3"/>
                  <a:endCxn id="20" idx="1"/>
                </p:cNvCxnSpPr>
                <p:nvPr/>
              </p:nvCxnSpPr>
              <p:spPr>
                <a:xfrm flipV="1">
                  <a:off x="3240713" y="2879484"/>
                  <a:ext cx="1088633" cy="1140866"/>
                </a:xfrm>
                <a:prstGeom prst="bentConnector3">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连接符: 肘形 36"/>
                <p:cNvCxnSpPr>
                  <a:stCxn id="23" idx="3"/>
                  <a:endCxn id="22" idx="1"/>
                </p:cNvCxnSpPr>
                <p:nvPr/>
              </p:nvCxnSpPr>
              <p:spPr>
                <a:xfrm>
                  <a:off x="3240713" y="4020350"/>
                  <a:ext cx="1088632" cy="1140867"/>
                </a:xfrm>
                <a:prstGeom prst="bentConnector3">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grpSp>
      <p:grpSp>
        <p:nvGrpSpPr>
          <p:cNvPr id="65" name="组合 64"/>
          <p:cNvGrpSpPr/>
          <p:nvPr/>
        </p:nvGrpSpPr>
        <p:grpSpPr>
          <a:xfrm>
            <a:off x="6396712" y="2135869"/>
            <a:ext cx="2366288" cy="1487230"/>
            <a:chOff x="6396712" y="2135869"/>
            <a:chExt cx="2366288" cy="1487230"/>
          </a:xfrm>
        </p:grpSpPr>
        <p:sp>
          <p:nvSpPr>
            <p:cNvPr id="24" name="矩形 23"/>
            <p:cNvSpPr/>
            <p:nvPr/>
          </p:nvSpPr>
          <p:spPr>
            <a:xfrm>
              <a:off x="7485344" y="2135869"/>
              <a:ext cx="1277656" cy="419100"/>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rPr>
                <a:t>同轴电缆</a:t>
              </a:r>
              <a:endParaRPr lang="zh-CN" altLang="en-US" b="1" dirty="0">
                <a:solidFill>
                  <a:schemeClr val="bg1"/>
                </a:solidFill>
              </a:endParaRPr>
            </a:p>
          </p:txBody>
        </p:sp>
        <p:sp>
          <p:nvSpPr>
            <p:cNvPr id="25" name="矩形 24"/>
            <p:cNvSpPr/>
            <p:nvPr/>
          </p:nvSpPr>
          <p:spPr>
            <a:xfrm>
              <a:off x="7485344" y="2669934"/>
              <a:ext cx="1277656" cy="419100"/>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rPr>
                <a:t>双绞线</a:t>
              </a:r>
              <a:endParaRPr lang="zh-CN" altLang="en-US" b="1" dirty="0">
                <a:solidFill>
                  <a:schemeClr val="bg1"/>
                </a:solidFill>
              </a:endParaRPr>
            </a:p>
          </p:txBody>
        </p:sp>
        <p:sp>
          <p:nvSpPr>
            <p:cNvPr id="26" name="矩形 25"/>
            <p:cNvSpPr/>
            <p:nvPr/>
          </p:nvSpPr>
          <p:spPr>
            <a:xfrm>
              <a:off x="7485344" y="3203999"/>
              <a:ext cx="1277656" cy="419100"/>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rPr>
                <a:t>光纤</a:t>
              </a:r>
              <a:endParaRPr lang="zh-CN" altLang="en-US" b="1" dirty="0">
                <a:solidFill>
                  <a:schemeClr val="bg1"/>
                </a:solidFill>
              </a:endParaRPr>
            </a:p>
          </p:txBody>
        </p:sp>
        <p:cxnSp>
          <p:nvCxnSpPr>
            <p:cNvPr id="39" name="连接符: 肘形 38"/>
            <p:cNvCxnSpPr>
              <a:stCxn id="20" idx="3"/>
              <a:endCxn id="24" idx="1"/>
            </p:cNvCxnSpPr>
            <p:nvPr/>
          </p:nvCxnSpPr>
          <p:spPr>
            <a:xfrm flipV="1">
              <a:off x="6396712" y="2345419"/>
              <a:ext cx="1088632" cy="534065"/>
            </a:xfrm>
            <a:prstGeom prst="bentConnector3">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连接符: 肘形 41"/>
            <p:cNvCxnSpPr>
              <a:stCxn id="20" idx="3"/>
              <a:endCxn id="26" idx="1"/>
            </p:cNvCxnSpPr>
            <p:nvPr/>
          </p:nvCxnSpPr>
          <p:spPr>
            <a:xfrm>
              <a:off x="6396712" y="2879484"/>
              <a:ext cx="1088632" cy="534065"/>
            </a:xfrm>
            <a:prstGeom prst="bentConnector3">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a:stCxn id="20" idx="3"/>
              <a:endCxn id="25" idx="1"/>
            </p:cNvCxnSpPr>
            <p:nvPr/>
          </p:nvCxnSpPr>
          <p:spPr>
            <a:xfrm>
              <a:off x="6396712" y="2879484"/>
              <a:ext cx="108863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66" name="组合 65"/>
          <p:cNvGrpSpPr/>
          <p:nvPr/>
        </p:nvGrpSpPr>
        <p:grpSpPr>
          <a:xfrm>
            <a:off x="6396712" y="3883537"/>
            <a:ext cx="2366288" cy="2555363"/>
            <a:chOff x="6396712" y="3883537"/>
            <a:chExt cx="2366288" cy="2555363"/>
          </a:xfrm>
        </p:grpSpPr>
        <p:sp>
          <p:nvSpPr>
            <p:cNvPr id="27" name="矩形 26"/>
            <p:cNvSpPr/>
            <p:nvPr/>
          </p:nvSpPr>
          <p:spPr>
            <a:xfrm>
              <a:off x="7485344" y="3883537"/>
              <a:ext cx="1277656" cy="419100"/>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rPr>
                <a:t>无线电波</a:t>
              </a:r>
              <a:endParaRPr lang="zh-CN" altLang="en-US" b="1" dirty="0">
                <a:solidFill>
                  <a:schemeClr val="bg1"/>
                </a:solidFill>
              </a:endParaRPr>
            </a:p>
          </p:txBody>
        </p:sp>
        <p:sp>
          <p:nvSpPr>
            <p:cNvPr id="29" name="矩形 28"/>
            <p:cNvSpPr/>
            <p:nvPr/>
          </p:nvSpPr>
          <p:spPr>
            <a:xfrm>
              <a:off x="7485344" y="4417602"/>
              <a:ext cx="1277656" cy="419100"/>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rPr>
                <a:t>微波</a:t>
              </a:r>
              <a:endParaRPr lang="zh-CN" altLang="en-US" b="1" dirty="0">
                <a:solidFill>
                  <a:schemeClr val="bg1"/>
                </a:solidFill>
              </a:endParaRPr>
            </a:p>
          </p:txBody>
        </p:sp>
        <p:sp>
          <p:nvSpPr>
            <p:cNvPr id="31" name="矩形 30"/>
            <p:cNvSpPr/>
            <p:nvPr/>
          </p:nvSpPr>
          <p:spPr>
            <a:xfrm>
              <a:off x="7485344" y="4951667"/>
              <a:ext cx="1277656" cy="419100"/>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rPr>
                <a:t>红外线</a:t>
              </a:r>
              <a:endParaRPr lang="zh-CN" altLang="en-US" b="1" dirty="0">
                <a:solidFill>
                  <a:schemeClr val="bg1"/>
                </a:solidFill>
              </a:endParaRPr>
            </a:p>
          </p:txBody>
        </p:sp>
        <p:sp>
          <p:nvSpPr>
            <p:cNvPr id="34" name="矩形 33"/>
            <p:cNvSpPr/>
            <p:nvPr/>
          </p:nvSpPr>
          <p:spPr>
            <a:xfrm>
              <a:off x="7485344" y="5485732"/>
              <a:ext cx="1277656" cy="419100"/>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rPr>
                <a:t>大气激光</a:t>
              </a:r>
              <a:endParaRPr lang="zh-CN" altLang="en-US" b="1" dirty="0">
                <a:solidFill>
                  <a:schemeClr val="bg1"/>
                </a:solidFill>
              </a:endParaRPr>
            </a:p>
          </p:txBody>
        </p:sp>
        <p:sp>
          <p:nvSpPr>
            <p:cNvPr id="35" name="矩形 34"/>
            <p:cNvSpPr/>
            <p:nvPr/>
          </p:nvSpPr>
          <p:spPr>
            <a:xfrm>
              <a:off x="7485344" y="6019800"/>
              <a:ext cx="1277656" cy="419100"/>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rPr>
                <a:t>可见光</a:t>
              </a:r>
              <a:endParaRPr lang="zh-CN" altLang="en-US" b="1" dirty="0">
                <a:solidFill>
                  <a:schemeClr val="bg1"/>
                </a:solidFill>
              </a:endParaRPr>
            </a:p>
          </p:txBody>
        </p:sp>
        <p:cxnSp>
          <p:nvCxnSpPr>
            <p:cNvPr id="45" name="连接符: 肘形 44"/>
            <p:cNvCxnSpPr>
              <a:stCxn id="22" idx="3"/>
              <a:endCxn id="27" idx="1"/>
            </p:cNvCxnSpPr>
            <p:nvPr/>
          </p:nvCxnSpPr>
          <p:spPr>
            <a:xfrm flipV="1">
              <a:off x="6396712" y="4093087"/>
              <a:ext cx="1088632" cy="1068130"/>
            </a:xfrm>
            <a:prstGeom prst="bentConnector3">
              <a:avLst>
                <a:gd name="adj1"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连接符: 肘形 47"/>
            <p:cNvCxnSpPr>
              <a:stCxn id="22" idx="3"/>
              <a:endCxn id="29" idx="1"/>
            </p:cNvCxnSpPr>
            <p:nvPr/>
          </p:nvCxnSpPr>
          <p:spPr>
            <a:xfrm flipV="1">
              <a:off x="6396712" y="4627152"/>
              <a:ext cx="1088632" cy="534065"/>
            </a:xfrm>
            <a:prstGeom prst="bentConnector3">
              <a:avLst>
                <a:gd name="adj1"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连接符: 肘形 55"/>
            <p:cNvCxnSpPr>
              <a:stCxn id="22" idx="3"/>
              <a:endCxn id="34" idx="1"/>
            </p:cNvCxnSpPr>
            <p:nvPr/>
          </p:nvCxnSpPr>
          <p:spPr>
            <a:xfrm>
              <a:off x="6396712" y="5161217"/>
              <a:ext cx="1088632" cy="534065"/>
            </a:xfrm>
            <a:prstGeom prst="bentConnector3">
              <a:avLst>
                <a:gd name="adj1"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连接符: 肘形 56"/>
            <p:cNvCxnSpPr>
              <a:stCxn id="22" idx="3"/>
              <a:endCxn id="35" idx="1"/>
            </p:cNvCxnSpPr>
            <p:nvPr/>
          </p:nvCxnSpPr>
          <p:spPr>
            <a:xfrm>
              <a:off x="6396712" y="5161217"/>
              <a:ext cx="1088632" cy="1068133"/>
            </a:xfrm>
            <a:prstGeom prst="bentConnector3">
              <a:avLst>
                <a:gd name="adj1"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直接连接符 59"/>
            <p:cNvCxnSpPr>
              <a:stCxn id="22" idx="3"/>
              <a:endCxn id="31" idx="1"/>
            </p:cNvCxnSpPr>
            <p:nvPr/>
          </p:nvCxnSpPr>
          <p:spPr>
            <a:xfrm>
              <a:off x="6396712" y="5161217"/>
              <a:ext cx="108863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69"/>
                                        </p:tgtEl>
                                        <p:attrNameLst>
                                          <p:attrName>style.visibility</p:attrName>
                                        </p:attrNameLst>
                                      </p:cBhvr>
                                      <p:to>
                                        <p:strVal val="visible"/>
                                      </p:to>
                                    </p:set>
                                    <p:animEffect transition="in" filter="wipe(left)">
                                      <p:cBhvr>
                                        <p:cTn id="7" dur="1000"/>
                                        <p:tgtEl>
                                          <p:spTgt spid="6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65"/>
                                        </p:tgtEl>
                                        <p:attrNameLst>
                                          <p:attrName>style.visibility</p:attrName>
                                        </p:attrNameLst>
                                      </p:cBhvr>
                                      <p:to>
                                        <p:strVal val="visible"/>
                                      </p:to>
                                    </p:set>
                                    <p:animEffect transition="in" filter="wipe(left)">
                                      <p:cBhvr>
                                        <p:cTn id="12" dur="500"/>
                                        <p:tgtEl>
                                          <p:spTgt spid="6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66"/>
                                        </p:tgtEl>
                                        <p:attrNameLst>
                                          <p:attrName>style.visibility</p:attrName>
                                        </p:attrNameLst>
                                      </p:cBhvr>
                                      <p:to>
                                        <p:strVal val="visible"/>
                                      </p:to>
                                    </p:set>
                                    <p:animEffect transition="in" filter="wipe(left)">
                                      <p:cBhvr>
                                        <p:cTn id="17" dur="5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558889" y="1188116"/>
            <a:ext cx="7119685" cy="3795840"/>
            <a:chOff x="3156764" y="1188116"/>
            <a:chExt cx="7119685" cy="3795840"/>
          </a:xfrm>
        </p:grpSpPr>
        <p:sp>
          <p:nvSpPr>
            <p:cNvPr id="12" name="íşlïḍè"/>
            <p:cNvSpPr txBox="1"/>
            <p:nvPr/>
          </p:nvSpPr>
          <p:spPr>
            <a:xfrm>
              <a:off x="4556461" y="1188116"/>
              <a:ext cx="4287076" cy="419100"/>
            </a:xfrm>
            <a:prstGeom prst="rect">
              <a:avLst/>
            </a:prstGeom>
            <a:noFill/>
          </p:spPr>
          <p:txBody>
            <a:bodyPr wrap="square" lIns="91440" tIns="45720" rIns="91440" bIns="45720" anchor="ctr">
              <a:noAutofit/>
            </a:bodyPr>
            <a:lstStyle/>
            <a:p>
              <a:pPr algn="ctr"/>
              <a:r>
                <a:rPr lang="en-US" altLang="zh-CN" sz="2400" b="1" dirty="0"/>
                <a:t>2.3 </a:t>
              </a:r>
              <a:r>
                <a:rPr lang="zh-CN" altLang="en-US" sz="2400" b="1" dirty="0"/>
                <a:t>传输方式</a:t>
              </a:r>
              <a:endParaRPr lang="en-US" altLang="zh-CN" sz="2400" b="1" dirty="0"/>
            </a:p>
          </p:txBody>
        </p:sp>
        <p:grpSp>
          <p:nvGrpSpPr>
            <p:cNvPr id="6" name="组合 5"/>
            <p:cNvGrpSpPr/>
            <p:nvPr/>
          </p:nvGrpSpPr>
          <p:grpSpPr>
            <a:xfrm>
              <a:off x="3156764" y="2010058"/>
              <a:ext cx="7117331" cy="595554"/>
              <a:chOff x="1183243" y="2200834"/>
              <a:chExt cx="7117331" cy="595554"/>
            </a:xfrm>
          </p:grpSpPr>
          <p:sp>
            <p:nvSpPr>
              <p:cNvPr id="5" name="平行四边形 4"/>
              <p:cNvSpPr/>
              <p:nvPr/>
            </p:nvSpPr>
            <p:spPr>
              <a:xfrm>
                <a:off x="1183243" y="2200834"/>
                <a:ext cx="828092" cy="595554"/>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latin typeface="Impact" panose="020B0806030902050204" pitchFamily="34" charset="0"/>
                  </a:rPr>
                  <a:t>01</a:t>
                </a:r>
                <a:endParaRPr lang="zh-CN" altLang="en-US" sz="2800" dirty="0">
                  <a:latin typeface="Impact" panose="020B0806030902050204" pitchFamily="34" charset="0"/>
                </a:endParaRPr>
              </a:p>
            </p:txBody>
          </p:sp>
          <p:sp>
            <p:nvSpPr>
              <p:cNvPr id="25" name="平行四边形 24"/>
              <p:cNvSpPr/>
              <p:nvPr/>
            </p:nvSpPr>
            <p:spPr>
              <a:xfrm>
                <a:off x="1858680" y="2200834"/>
                <a:ext cx="6441894" cy="595554"/>
              </a:xfrm>
              <a:prstGeom prst="parallelogram">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200" b="1" dirty="0">
                    <a:solidFill>
                      <a:schemeClr val="tx1"/>
                    </a:solidFill>
                    <a:latin typeface="Impact" panose="020B0806030902050204" pitchFamily="34" charset="0"/>
                  </a:rPr>
                  <a:t>串行传输和并行传输</a:t>
                </a:r>
                <a:endParaRPr lang="zh-CN" altLang="en-US" sz="2200" b="1" dirty="0">
                  <a:solidFill>
                    <a:schemeClr val="tx1"/>
                  </a:solidFill>
                  <a:latin typeface="Impact" panose="020B0806030902050204" pitchFamily="34" charset="0"/>
                </a:endParaRPr>
              </a:p>
            </p:txBody>
          </p:sp>
        </p:grpSp>
        <p:grpSp>
          <p:nvGrpSpPr>
            <p:cNvPr id="32" name="组合 31"/>
            <p:cNvGrpSpPr/>
            <p:nvPr/>
          </p:nvGrpSpPr>
          <p:grpSpPr>
            <a:xfrm>
              <a:off x="3156764" y="3199230"/>
              <a:ext cx="7117331" cy="595554"/>
              <a:chOff x="1183242" y="3390006"/>
              <a:chExt cx="7117331" cy="595554"/>
            </a:xfrm>
          </p:grpSpPr>
          <p:sp>
            <p:nvSpPr>
              <p:cNvPr id="27" name="平行四边形 26"/>
              <p:cNvSpPr/>
              <p:nvPr/>
            </p:nvSpPr>
            <p:spPr>
              <a:xfrm>
                <a:off x="1183242" y="3390006"/>
                <a:ext cx="828092" cy="595554"/>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latin typeface="Impact" panose="020B0806030902050204" pitchFamily="34" charset="0"/>
                  </a:rPr>
                  <a:t>02</a:t>
                </a:r>
                <a:endParaRPr lang="zh-CN" altLang="en-US" sz="2800" dirty="0">
                  <a:latin typeface="Impact" panose="020B0806030902050204" pitchFamily="34" charset="0"/>
                </a:endParaRPr>
              </a:p>
            </p:txBody>
          </p:sp>
          <p:sp>
            <p:nvSpPr>
              <p:cNvPr id="28" name="平行四边形 27"/>
              <p:cNvSpPr/>
              <p:nvPr/>
            </p:nvSpPr>
            <p:spPr>
              <a:xfrm>
                <a:off x="1858678" y="3390006"/>
                <a:ext cx="6441895" cy="595554"/>
              </a:xfrm>
              <a:prstGeom prst="parallelogram">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200" b="1" dirty="0">
                    <a:solidFill>
                      <a:schemeClr val="tx1"/>
                    </a:solidFill>
                    <a:latin typeface="Impact" panose="020B0806030902050204" pitchFamily="34" charset="0"/>
                  </a:rPr>
                  <a:t>同步传输和异步传输</a:t>
                </a:r>
                <a:endParaRPr lang="zh-CN" altLang="en-US" sz="2200" b="1" dirty="0">
                  <a:solidFill>
                    <a:schemeClr val="tx1"/>
                  </a:solidFill>
                  <a:latin typeface="Impact" panose="020B0806030902050204" pitchFamily="34" charset="0"/>
                </a:endParaRPr>
              </a:p>
            </p:txBody>
          </p:sp>
        </p:grpSp>
        <p:grpSp>
          <p:nvGrpSpPr>
            <p:cNvPr id="10" name="组合 9"/>
            <p:cNvGrpSpPr/>
            <p:nvPr/>
          </p:nvGrpSpPr>
          <p:grpSpPr>
            <a:xfrm>
              <a:off x="3159116" y="4388402"/>
              <a:ext cx="7117333" cy="595554"/>
              <a:chOff x="1183242" y="3390006"/>
              <a:chExt cx="7117333" cy="595554"/>
            </a:xfrm>
          </p:grpSpPr>
          <p:sp>
            <p:nvSpPr>
              <p:cNvPr id="11" name="平行四边形 10"/>
              <p:cNvSpPr/>
              <p:nvPr/>
            </p:nvSpPr>
            <p:spPr>
              <a:xfrm>
                <a:off x="1183242" y="3390006"/>
                <a:ext cx="828092" cy="595554"/>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latin typeface="Impact" panose="020B0806030902050204" pitchFamily="34" charset="0"/>
                  </a:rPr>
                  <a:t>03</a:t>
                </a:r>
                <a:endParaRPr lang="zh-CN" altLang="en-US" sz="2800" dirty="0">
                  <a:latin typeface="Impact" panose="020B0806030902050204" pitchFamily="34" charset="0"/>
                </a:endParaRPr>
              </a:p>
            </p:txBody>
          </p:sp>
          <p:sp>
            <p:nvSpPr>
              <p:cNvPr id="13" name="平行四边形 12"/>
              <p:cNvSpPr/>
              <p:nvPr/>
            </p:nvSpPr>
            <p:spPr>
              <a:xfrm>
                <a:off x="1858679" y="3390006"/>
                <a:ext cx="6441896" cy="595554"/>
              </a:xfrm>
              <a:prstGeom prst="parallelogram">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200" b="1" dirty="0">
                    <a:solidFill>
                      <a:schemeClr val="tx1"/>
                    </a:solidFill>
                    <a:latin typeface="Impact" panose="020B0806030902050204" pitchFamily="34" charset="0"/>
                  </a:rPr>
                  <a:t>单向通信、双向交替通信和双向同时通信</a:t>
                </a:r>
                <a:endParaRPr lang="zh-CN" altLang="en-US" sz="2200" b="1" dirty="0">
                  <a:solidFill>
                    <a:schemeClr val="tx1"/>
                  </a:solidFill>
                  <a:latin typeface="Impact" panose="020B0806030902050204" pitchFamily="34" charset="0"/>
                </a:endParaRP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3402560" y="3816889"/>
            <a:ext cx="5378319" cy="2050389"/>
            <a:chOff x="3402560" y="3816889"/>
            <a:chExt cx="5378319" cy="2050389"/>
          </a:xfrm>
        </p:grpSpPr>
        <p:sp>
          <p:nvSpPr>
            <p:cNvPr id="43" name="六边形 42"/>
            <p:cNvSpPr/>
            <p:nvPr/>
          </p:nvSpPr>
          <p:spPr>
            <a:xfrm>
              <a:off x="3402561" y="3875592"/>
              <a:ext cx="354563" cy="251926"/>
            </a:xfrm>
            <a:prstGeom prst="hexago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0</a:t>
              </a:r>
              <a:endParaRPr lang="zh-CN" altLang="en-US" b="1" dirty="0">
                <a:solidFill>
                  <a:schemeClr val="tx1"/>
                </a:solidFill>
              </a:endParaRPr>
            </a:p>
          </p:txBody>
        </p:sp>
        <p:sp>
          <p:nvSpPr>
            <p:cNvPr id="44" name="六边形 43"/>
            <p:cNvSpPr/>
            <p:nvPr/>
          </p:nvSpPr>
          <p:spPr>
            <a:xfrm>
              <a:off x="3766460" y="3875592"/>
              <a:ext cx="354563" cy="251926"/>
            </a:xfrm>
            <a:prstGeom prst="hexagon">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1</a:t>
              </a:r>
              <a:endParaRPr lang="zh-CN" altLang="en-US" b="1" dirty="0">
                <a:solidFill>
                  <a:schemeClr val="tx1"/>
                </a:solidFill>
              </a:endParaRPr>
            </a:p>
          </p:txBody>
        </p:sp>
        <p:sp>
          <p:nvSpPr>
            <p:cNvPr id="45" name="六边形 44"/>
            <p:cNvSpPr/>
            <p:nvPr/>
          </p:nvSpPr>
          <p:spPr>
            <a:xfrm>
              <a:off x="4120637" y="3875592"/>
              <a:ext cx="354563" cy="251926"/>
            </a:xfrm>
            <a:prstGeom prst="hexagon">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1</a:t>
              </a:r>
              <a:endParaRPr lang="zh-CN" altLang="en-US" b="1" dirty="0">
                <a:solidFill>
                  <a:schemeClr val="tx1"/>
                </a:solidFill>
              </a:endParaRPr>
            </a:p>
          </p:txBody>
        </p:sp>
        <p:sp>
          <p:nvSpPr>
            <p:cNvPr id="46" name="六边形 45"/>
            <p:cNvSpPr/>
            <p:nvPr/>
          </p:nvSpPr>
          <p:spPr>
            <a:xfrm>
              <a:off x="4474814" y="3875592"/>
              <a:ext cx="354563" cy="251926"/>
            </a:xfrm>
            <a:prstGeom prst="hexagon">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1</a:t>
              </a:r>
              <a:endParaRPr lang="zh-CN" altLang="en-US" b="1" dirty="0">
                <a:solidFill>
                  <a:schemeClr val="tx1"/>
                </a:solidFill>
              </a:endParaRPr>
            </a:p>
          </p:txBody>
        </p:sp>
        <p:sp>
          <p:nvSpPr>
            <p:cNvPr id="47" name="六边形 46"/>
            <p:cNvSpPr/>
            <p:nvPr/>
          </p:nvSpPr>
          <p:spPr>
            <a:xfrm>
              <a:off x="4828991" y="3875592"/>
              <a:ext cx="354563" cy="251926"/>
            </a:xfrm>
            <a:prstGeom prst="hexago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0</a:t>
              </a:r>
              <a:endParaRPr lang="zh-CN" altLang="en-US" b="1" dirty="0">
                <a:solidFill>
                  <a:schemeClr val="tx1"/>
                </a:solidFill>
              </a:endParaRPr>
            </a:p>
          </p:txBody>
        </p:sp>
        <p:sp>
          <p:nvSpPr>
            <p:cNvPr id="48" name="六边形 47"/>
            <p:cNvSpPr/>
            <p:nvPr/>
          </p:nvSpPr>
          <p:spPr>
            <a:xfrm>
              <a:off x="5194046" y="3875592"/>
              <a:ext cx="354563" cy="251926"/>
            </a:xfrm>
            <a:prstGeom prst="hexago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0</a:t>
              </a:r>
              <a:endParaRPr lang="zh-CN" altLang="en-US" b="1" dirty="0">
                <a:solidFill>
                  <a:schemeClr val="tx1"/>
                </a:solidFill>
              </a:endParaRPr>
            </a:p>
          </p:txBody>
        </p:sp>
        <p:sp>
          <p:nvSpPr>
            <p:cNvPr id="56" name="六边形 55"/>
            <p:cNvSpPr/>
            <p:nvPr/>
          </p:nvSpPr>
          <p:spPr>
            <a:xfrm>
              <a:off x="6276394" y="3875592"/>
              <a:ext cx="354563" cy="251926"/>
            </a:xfrm>
            <a:prstGeom prst="hexago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0</a:t>
              </a:r>
              <a:endParaRPr lang="zh-CN" altLang="en-US" b="1" dirty="0">
                <a:solidFill>
                  <a:schemeClr val="tx1"/>
                </a:solidFill>
              </a:endParaRPr>
            </a:p>
          </p:txBody>
        </p:sp>
        <p:sp>
          <p:nvSpPr>
            <p:cNvPr id="57" name="六边形 56"/>
            <p:cNvSpPr/>
            <p:nvPr/>
          </p:nvSpPr>
          <p:spPr>
            <a:xfrm>
              <a:off x="5534613" y="3875592"/>
              <a:ext cx="354563" cy="251926"/>
            </a:xfrm>
            <a:prstGeom prst="hexagon">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1</a:t>
              </a:r>
              <a:endParaRPr lang="zh-CN" altLang="en-US" b="1" dirty="0">
                <a:solidFill>
                  <a:schemeClr val="tx1"/>
                </a:solidFill>
              </a:endParaRPr>
            </a:p>
          </p:txBody>
        </p:sp>
        <p:sp>
          <p:nvSpPr>
            <p:cNvPr id="58" name="六边形 57"/>
            <p:cNvSpPr/>
            <p:nvPr/>
          </p:nvSpPr>
          <p:spPr>
            <a:xfrm>
              <a:off x="6644565" y="3875592"/>
              <a:ext cx="354563" cy="251926"/>
            </a:xfrm>
            <a:prstGeom prst="hexagon">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1</a:t>
              </a:r>
              <a:endParaRPr lang="zh-CN" altLang="en-US" b="1" dirty="0">
                <a:solidFill>
                  <a:schemeClr val="tx1"/>
                </a:solidFill>
              </a:endParaRPr>
            </a:p>
          </p:txBody>
        </p:sp>
        <p:sp>
          <p:nvSpPr>
            <p:cNvPr id="59" name="六边形 58"/>
            <p:cNvSpPr/>
            <p:nvPr/>
          </p:nvSpPr>
          <p:spPr>
            <a:xfrm>
              <a:off x="6995426" y="3875592"/>
              <a:ext cx="354563" cy="251926"/>
            </a:xfrm>
            <a:prstGeom prst="hexago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0</a:t>
              </a:r>
              <a:endParaRPr lang="zh-CN" altLang="en-US" b="1" dirty="0">
                <a:solidFill>
                  <a:schemeClr val="tx1"/>
                </a:solidFill>
              </a:endParaRPr>
            </a:p>
          </p:txBody>
        </p:sp>
        <p:sp>
          <p:nvSpPr>
            <p:cNvPr id="60" name="六边形 59"/>
            <p:cNvSpPr/>
            <p:nvPr/>
          </p:nvSpPr>
          <p:spPr>
            <a:xfrm>
              <a:off x="7352905" y="3875592"/>
              <a:ext cx="354563" cy="251926"/>
            </a:xfrm>
            <a:prstGeom prst="hexago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0</a:t>
              </a:r>
              <a:endParaRPr lang="zh-CN" altLang="en-US" b="1" dirty="0">
                <a:solidFill>
                  <a:schemeClr val="tx1"/>
                </a:solidFill>
              </a:endParaRPr>
            </a:p>
          </p:txBody>
        </p:sp>
        <p:sp>
          <p:nvSpPr>
            <p:cNvPr id="61" name="六边形 60"/>
            <p:cNvSpPr/>
            <p:nvPr/>
          </p:nvSpPr>
          <p:spPr>
            <a:xfrm>
              <a:off x="7707468" y="3875592"/>
              <a:ext cx="354563" cy="251926"/>
            </a:xfrm>
            <a:prstGeom prst="hexago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0</a:t>
              </a:r>
              <a:endParaRPr lang="zh-CN" altLang="en-US" b="1" dirty="0">
                <a:solidFill>
                  <a:schemeClr val="tx1"/>
                </a:solidFill>
              </a:endParaRPr>
            </a:p>
          </p:txBody>
        </p:sp>
        <p:sp>
          <p:nvSpPr>
            <p:cNvPr id="62" name="六边形 61"/>
            <p:cNvSpPr/>
            <p:nvPr/>
          </p:nvSpPr>
          <p:spPr>
            <a:xfrm>
              <a:off x="8426316" y="3875592"/>
              <a:ext cx="354563" cy="251926"/>
            </a:xfrm>
            <a:prstGeom prst="hexagon">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1</a:t>
              </a:r>
              <a:endParaRPr lang="zh-CN" altLang="en-US" b="1" dirty="0">
                <a:solidFill>
                  <a:schemeClr val="tx1"/>
                </a:solidFill>
              </a:endParaRPr>
            </a:p>
          </p:txBody>
        </p:sp>
        <p:sp>
          <p:nvSpPr>
            <p:cNvPr id="63" name="六边形 62"/>
            <p:cNvSpPr/>
            <p:nvPr/>
          </p:nvSpPr>
          <p:spPr>
            <a:xfrm>
              <a:off x="8067862" y="3875592"/>
              <a:ext cx="354563" cy="251926"/>
            </a:xfrm>
            <a:prstGeom prst="hexagon">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1</a:t>
              </a:r>
              <a:endParaRPr lang="zh-CN" altLang="en-US" b="1" dirty="0">
                <a:solidFill>
                  <a:schemeClr val="tx1"/>
                </a:solidFill>
              </a:endParaRPr>
            </a:p>
          </p:txBody>
        </p:sp>
        <p:sp>
          <p:nvSpPr>
            <p:cNvPr id="64" name="文本框 63"/>
            <p:cNvSpPr txBox="1"/>
            <p:nvPr/>
          </p:nvSpPr>
          <p:spPr>
            <a:xfrm>
              <a:off x="5902775" y="3816889"/>
              <a:ext cx="354563" cy="369332"/>
            </a:xfrm>
            <a:prstGeom prst="rect">
              <a:avLst/>
            </a:prstGeom>
            <a:noFill/>
          </p:spPr>
          <p:txBody>
            <a:bodyPr wrap="square" rtlCol="0">
              <a:spAutoFit/>
            </a:bodyPr>
            <a:lstStyle/>
            <a:p>
              <a:pPr algn="ctr"/>
              <a:r>
                <a:rPr lang="en-US" altLang="zh-CN" b="1" dirty="0"/>
                <a:t>…</a:t>
              </a:r>
              <a:endParaRPr lang="zh-CN" altLang="en-US" b="1" dirty="0"/>
            </a:p>
          </p:txBody>
        </p:sp>
        <p:sp>
          <p:nvSpPr>
            <p:cNvPr id="66" name="六边形 65"/>
            <p:cNvSpPr/>
            <p:nvPr/>
          </p:nvSpPr>
          <p:spPr>
            <a:xfrm>
              <a:off x="3402561" y="4531455"/>
              <a:ext cx="354563" cy="251926"/>
            </a:xfrm>
            <a:prstGeom prst="hexagon">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1</a:t>
              </a:r>
              <a:endParaRPr lang="zh-CN" altLang="en-US" b="1" dirty="0">
                <a:solidFill>
                  <a:schemeClr val="tx1"/>
                </a:solidFill>
              </a:endParaRPr>
            </a:p>
          </p:txBody>
        </p:sp>
        <p:sp>
          <p:nvSpPr>
            <p:cNvPr id="67" name="六边形 66"/>
            <p:cNvSpPr/>
            <p:nvPr/>
          </p:nvSpPr>
          <p:spPr>
            <a:xfrm>
              <a:off x="3766460" y="4531455"/>
              <a:ext cx="354563" cy="251926"/>
            </a:xfrm>
            <a:prstGeom prst="hexag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0</a:t>
              </a:r>
              <a:endParaRPr lang="zh-CN" altLang="en-US" b="1" dirty="0">
                <a:solidFill>
                  <a:schemeClr val="tx1"/>
                </a:solidFill>
              </a:endParaRPr>
            </a:p>
          </p:txBody>
        </p:sp>
        <p:sp>
          <p:nvSpPr>
            <p:cNvPr id="68" name="六边形 67"/>
            <p:cNvSpPr/>
            <p:nvPr/>
          </p:nvSpPr>
          <p:spPr>
            <a:xfrm>
              <a:off x="4120637" y="4531455"/>
              <a:ext cx="354563" cy="251926"/>
            </a:xfrm>
            <a:prstGeom prst="hexagon">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1</a:t>
              </a:r>
              <a:endParaRPr lang="zh-CN" altLang="en-US" b="1" dirty="0">
                <a:solidFill>
                  <a:schemeClr val="tx1"/>
                </a:solidFill>
              </a:endParaRPr>
            </a:p>
          </p:txBody>
        </p:sp>
        <p:sp>
          <p:nvSpPr>
            <p:cNvPr id="69" name="六边形 68"/>
            <p:cNvSpPr/>
            <p:nvPr/>
          </p:nvSpPr>
          <p:spPr>
            <a:xfrm>
              <a:off x="4474814" y="4531455"/>
              <a:ext cx="354563" cy="251926"/>
            </a:xfrm>
            <a:prstGeom prst="hexag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0</a:t>
              </a:r>
              <a:endParaRPr lang="zh-CN" altLang="en-US" b="1" dirty="0">
                <a:solidFill>
                  <a:schemeClr val="tx1"/>
                </a:solidFill>
              </a:endParaRPr>
            </a:p>
          </p:txBody>
        </p:sp>
        <p:sp>
          <p:nvSpPr>
            <p:cNvPr id="70" name="六边形 69"/>
            <p:cNvSpPr/>
            <p:nvPr/>
          </p:nvSpPr>
          <p:spPr>
            <a:xfrm>
              <a:off x="4828991" y="4531455"/>
              <a:ext cx="354563" cy="251926"/>
            </a:xfrm>
            <a:prstGeom prst="hexago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0</a:t>
              </a:r>
              <a:endParaRPr lang="zh-CN" altLang="en-US" b="1" dirty="0">
                <a:solidFill>
                  <a:schemeClr val="tx1"/>
                </a:solidFill>
              </a:endParaRPr>
            </a:p>
          </p:txBody>
        </p:sp>
        <p:sp>
          <p:nvSpPr>
            <p:cNvPr id="71" name="六边形 70"/>
            <p:cNvSpPr/>
            <p:nvPr/>
          </p:nvSpPr>
          <p:spPr>
            <a:xfrm>
              <a:off x="5194046" y="4531455"/>
              <a:ext cx="354563" cy="251926"/>
            </a:xfrm>
            <a:prstGeom prst="hexagon">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1</a:t>
              </a:r>
              <a:endParaRPr lang="zh-CN" altLang="en-US" b="1" dirty="0">
                <a:solidFill>
                  <a:schemeClr val="tx1"/>
                </a:solidFill>
              </a:endParaRPr>
            </a:p>
          </p:txBody>
        </p:sp>
        <p:sp>
          <p:nvSpPr>
            <p:cNvPr id="72" name="六边形 71"/>
            <p:cNvSpPr/>
            <p:nvPr/>
          </p:nvSpPr>
          <p:spPr>
            <a:xfrm>
              <a:off x="6276394" y="4531455"/>
              <a:ext cx="354563" cy="251926"/>
            </a:xfrm>
            <a:prstGeom prst="hexagon">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1</a:t>
              </a:r>
              <a:endParaRPr lang="zh-CN" altLang="en-US" b="1" dirty="0">
                <a:solidFill>
                  <a:schemeClr val="tx1"/>
                </a:solidFill>
              </a:endParaRPr>
            </a:p>
          </p:txBody>
        </p:sp>
        <p:sp>
          <p:nvSpPr>
            <p:cNvPr id="73" name="六边形 72"/>
            <p:cNvSpPr/>
            <p:nvPr/>
          </p:nvSpPr>
          <p:spPr>
            <a:xfrm>
              <a:off x="5534613" y="4531455"/>
              <a:ext cx="354563" cy="251926"/>
            </a:xfrm>
            <a:prstGeom prst="hexag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0</a:t>
              </a:r>
              <a:endParaRPr lang="zh-CN" altLang="en-US" b="1" dirty="0">
                <a:solidFill>
                  <a:schemeClr val="tx1"/>
                </a:solidFill>
              </a:endParaRPr>
            </a:p>
          </p:txBody>
        </p:sp>
        <p:sp>
          <p:nvSpPr>
            <p:cNvPr id="74" name="六边形 73"/>
            <p:cNvSpPr/>
            <p:nvPr/>
          </p:nvSpPr>
          <p:spPr>
            <a:xfrm>
              <a:off x="6644565" y="4531455"/>
              <a:ext cx="354563" cy="251926"/>
            </a:xfrm>
            <a:prstGeom prst="hexagon">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1</a:t>
              </a:r>
              <a:endParaRPr lang="zh-CN" altLang="en-US" b="1" dirty="0">
                <a:solidFill>
                  <a:schemeClr val="tx1"/>
                </a:solidFill>
              </a:endParaRPr>
            </a:p>
          </p:txBody>
        </p:sp>
        <p:sp>
          <p:nvSpPr>
            <p:cNvPr id="75" name="六边形 74"/>
            <p:cNvSpPr/>
            <p:nvPr/>
          </p:nvSpPr>
          <p:spPr>
            <a:xfrm>
              <a:off x="6995426" y="4531455"/>
              <a:ext cx="354563" cy="251926"/>
            </a:xfrm>
            <a:prstGeom prst="hexago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0</a:t>
              </a:r>
              <a:endParaRPr lang="zh-CN" altLang="en-US" b="1" dirty="0">
                <a:solidFill>
                  <a:schemeClr val="tx1"/>
                </a:solidFill>
              </a:endParaRPr>
            </a:p>
          </p:txBody>
        </p:sp>
        <p:sp>
          <p:nvSpPr>
            <p:cNvPr id="76" name="六边形 75"/>
            <p:cNvSpPr/>
            <p:nvPr/>
          </p:nvSpPr>
          <p:spPr>
            <a:xfrm>
              <a:off x="7352905" y="4531455"/>
              <a:ext cx="354563" cy="251926"/>
            </a:xfrm>
            <a:prstGeom prst="hexago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0</a:t>
              </a:r>
              <a:endParaRPr lang="zh-CN" altLang="en-US" b="1" dirty="0">
                <a:solidFill>
                  <a:schemeClr val="tx1"/>
                </a:solidFill>
              </a:endParaRPr>
            </a:p>
          </p:txBody>
        </p:sp>
        <p:sp>
          <p:nvSpPr>
            <p:cNvPr id="77" name="六边形 76"/>
            <p:cNvSpPr/>
            <p:nvPr/>
          </p:nvSpPr>
          <p:spPr>
            <a:xfrm>
              <a:off x="7707468" y="4531455"/>
              <a:ext cx="354563" cy="251926"/>
            </a:xfrm>
            <a:prstGeom prst="hexago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0</a:t>
              </a:r>
              <a:endParaRPr lang="zh-CN" altLang="en-US" b="1" dirty="0">
                <a:solidFill>
                  <a:schemeClr val="tx1"/>
                </a:solidFill>
              </a:endParaRPr>
            </a:p>
          </p:txBody>
        </p:sp>
        <p:sp>
          <p:nvSpPr>
            <p:cNvPr id="78" name="六边形 77"/>
            <p:cNvSpPr/>
            <p:nvPr/>
          </p:nvSpPr>
          <p:spPr>
            <a:xfrm>
              <a:off x="8426316" y="4531455"/>
              <a:ext cx="354563" cy="251926"/>
            </a:xfrm>
            <a:prstGeom prst="hexag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0</a:t>
              </a:r>
              <a:endParaRPr lang="zh-CN" altLang="en-US" b="1" dirty="0">
                <a:solidFill>
                  <a:schemeClr val="tx1"/>
                </a:solidFill>
              </a:endParaRPr>
            </a:p>
          </p:txBody>
        </p:sp>
        <p:sp>
          <p:nvSpPr>
            <p:cNvPr id="79" name="六边形 78"/>
            <p:cNvSpPr/>
            <p:nvPr/>
          </p:nvSpPr>
          <p:spPr>
            <a:xfrm>
              <a:off x="8067862" y="4531455"/>
              <a:ext cx="354563" cy="251926"/>
            </a:xfrm>
            <a:prstGeom prst="hexagon">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1</a:t>
              </a:r>
              <a:endParaRPr lang="zh-CN" altLang="en-US" b="1" dirty="0">
                <a:solidFill>
                  <a:schemeClr val="tx1"/>
                </a:solidFill>
              </a:endParaRPr>
            </a:p>
          </p:txBody>
        </p:sp>
        <p:sp>
          <p:nvSpPr>
            <p:cNvPr id="80" name="文本框 79"/>
            <p:cNvSpPr txBox="1"/>
            <p:nvPr/>
          </p:nvSpPr>
          <p:spPr>
            <a:xfrm>
              <a:off x="5902775" y="4472752"/>
              <a:ext cx="354563" cy="369332"/>
            </a:xfrm>
            <a:prstGeom prst="rect">
              <a:avLst/>
            </a:prstGeom>
            <a:noFill/>
          </p:spPr>
          <p:txBody>
            <a:bodyPr wrap="square" rtlCol="0">
              <a:spAutoFit/>
            </a:bodyPr>
            <a:lstStyle/>
            <a:p>
              <a:pPr algn="ctr"/>
              <a:r>
                <a:rPr lang="en-US" altLang="zh-CN" b="1" dirty="0"/>
                <a:t>…</a:t>
              </a:r>
              <a:endParaRPr lang="zh-CN" altLang="en-US" b="1" dirty="0"/>
            </a:p>
          </p:txBody>
        </p:sp>
        <p:sp>
          <p:nvSpPr>
            <p:cNvPr id="82" name="六边形 81"/>
            <p:cNvSpPr/>
            <p:nvPr/>
          </p:nvSpPr>
          <p:spPr>
            <a:xfrm>
              <a:off x="3402560" y="5556649"/>
              <a:ext cx="354563" cy="251926"/>
            </a:xfrm>
            <a:prstGeom prst="hexago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0</a:t>
              </a:r>
              <a:endParaRPr lang="zh-CN" altLang="en-US" b="1" dirty="0">
                <a:solidFill>
                  <a:schemeClr val="tx1"/>
                </a:solidFill>
              </a:endParaRPr>
            </a:p>
          </p:txBody>
        </p:sp>
        <p:sp>
          <p:nvSpPr>
            <p:cNvPr id="83" name="六边形 82"/>
            <p:cNvSpPr/>
            <p:nvPr/>
          </p:nvSpPr>
          <p:spPr>
            <a:xfrm>
              <a:off x="3766459" y="5556649"/>
              <a:ext cx="354563" cy="251926"/>
            </a:xfrm>
            <a:prstGeom prst="hexagon">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1</a:t>
              </a:r>
              <a:endParaRPr lang="zh-CN" altLang="en-US" b="1" dirty="0">
                <a:solidFill>
                  <a:schemeClr val="tx1"/>
                </a:solidFill>
              </a:endParaRPr>
            </a:p>
          </p:txBody>
        </p:sp>
        <p:sp>
          <p:nvSpPr>
            <p:cNvPr id="84" name="六边形 83"/>
            <p:cNvSpPr/>
            <p:nvPr/>
          </p:nvSpPr>
          <p:spPr>
            <a:xfrm>
              <a:off x="4120636" y="5556649"/>
              <a:ext cx="354563" cy="251926"/>
            </a:xfrm>
            <a:prstGeom prst="hexag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0</a:t>
              </a:r>
              <a:endParaRPr lang="zh-CN" altLang="en-US" b="1" dirty="0">
                <a:solidFill>
                  <a:schemeClr val="tx1"/>
                </a:solidFill>
              </a:endParaRPr>
            </a:p>
          </p:txBody>
        </p:sp>
        <p:sp>
          <p:nvSpPr>
            <p:cNvPr id="85" name="六边形 84"/>
            <p:cNvSpPr/>
            <p:nvPr/>
          </p:nvSpPr>
          <p:spPr>
            <a:xfrm>
              <a:off x="4474813" y="5556649"/>
              <a:ext cx="354563" cy="251926"/>
            </a:xfrm>
            <a:prstGeom prst="hexagon">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1</a:t>
              </a:r>
              <a:endParaRPr lang="zh-CN" altLang="en-US" b="1" dirty="0">
                <a:solidFill>
                  <a:schemeClr val="tx1"/>
                </a:solidFill>
              </a:endParaRPr>
            </a:p>
          </p:txBody>
        </p:sp>
        <p:sp>
          <p:nvSpPr>
            <p:cNvPr id="86" name="六边形 85"/>
            <p:cNvSpPr/>
            <p:nvPr/>
          </p:nvSpPr>
          <p:spPr>
            <a:xfrm>
              <a:off x="4828990" y="5556649"/>
              <a:ext cx="354563" cy="251926"/>
            </a:xfrm>
            <a:prstGeom prst="hexagon">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1</a:t>
              </a:r>
              <a:endParaRPr lang="zh-CN" altLang="en-US" b="1" dirty="0">
                <a:solidFill>
                  <a:schemeClr val="tx1"/>
                </a:solidFill>
              </a:endParaRPr>
            </a:p>
          </p:txBody>
        </p:sp>
        <p:sp>
          <p:nvSpPr>
            <p:cNvPr id="87" name="六边形 86"/>
            <p:cNvSpPr/>
            <p:nvPr/>
          </p:nvSpPr>
          <p:spPr>
            <a:xfrm>
              <a:off x="5194045" y="5556649"/>
              <a:ext cx="354563" cy="251926"/>
            </a:xfrm>
            <a:prstGeom prst="hexago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0</a:t>
              </a:r>
              <a:endParaRPr lang="zh-CN" altLang="en-US" b="1" dirty="0">
                <a:solidFill>
                  <a:schemeClr val="tx1"/>
                </a:solidFill>
              </a:endParaRPr>
            </a:p>
          </p:txBody>
        </p:sp>
        <p:sp>
          <p:nvSpPr>
            <p:cNvPr id="88" name="六边形 87"/>
            <p:cNvSpPr/>
            <p:nvPr/>
          </p:nvSpPr>
          <p:spPr>
            <a:xfrm>
              <a:off x="6276393" y="5556649"/>
              <a:ext cx="354563" cy="251926"/>
            </a:xfrm>
            <a:prstGeom prst="hexagon">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1</a:t>
              </a:r>
              <a:endParaRPr lang="zh-CN" altLang="en-US" b="1" dirty="0">
                <a:solidFill>
                  <a:schemeClr val="tx1"/>
                </a:solidFill>
              </a:endParaRPr>
            </a:p>
          </p:txBody>
        </p:sp>
        <p:sp>
          <p:nvSpPr>
            <p:cNvPr id="89" name="六边形 88"/>
            <p:cNvSpPr/>
            <p:nvPr/>
          </p:nvSpPr>
          <p:spPr>
            <a:xfrm>
              <a:off x="5534612" y="5556649"/>
              <a:ext cx="354563" cy="251926"/>
            </a:xfrm>
            <a:prstGeom prst="hexagon">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1</a:t>
              </a:r>
              <a:endParaRPr lang="zh-CN" altLang="en-US" b="1" dirty="0">
                <a:solidFill>
                  <a:schemeClr val="tx1"/>
                </a:solidFill>
              </a:endParaRPr>
            </a:p>
          </p:txBody>
        </p:sp>
        <p:sp>
          <p:nvSpPr>
            <p:cNvPr id="90" name="六边形 89"/>
            <p:cNvSpPr/>
            <p:nvPr/>
          </p:nvSpPr>
          <p:spPr>
            <a:xfrm>
              <a:off x="6644564" y="5556649"/>
              <a:ext cx="354563" cy="251926"/>
            </a:xfrm>
            <a:prstGeom prst="hexagon">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1</a:t>
              </a:r>
              <a:endParaRPr lang="zh-CN" altLang="en-US" b="1" dirty="0">
                <a:solidFill>
                  <a:schemeClr val="tx1"/>
                </a:solidFill>
              </a:endParaRPr>
            </a:p>
          </p:txBody>
        </p:sp>
        <p:sp>
          <p:nvSpPr>
            <p:cNvPr id="91" name="六边形 90"/>
            <p:cNvSpPr/>
            <p:nvPr/>
          </p:nvSpPr>
          <p:spPr>
            <a:xfrm>
              <a:off x="6995425" y="5556649"/>
              <a:ext cx="354563" cy="251926"/>
            </a:xfrm>
            <a:prstGeom prst="hexago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0</a:t>
              </a:r>
              <a:endParaRPr lang="zh-CN" altLang="en-US" b="1" dirty="0">
                <a:solidFill>
                  <a:schemeClr val="tx1"/>
                </a:solidFill>
              </a:endParaRPr>
            </a:p>
          </p:txBody>
        </p:sp>
        <p:sp>
          <p:nvSpPr>
            <p:cNvPr id="92" name="六边形 91"/>
            <p:cNvSpPr/>
            <p:nvPr/>
          </p:nvSpPr>
          <p:spPr>
            <a:xfrm>
              <a:off x="7352904" y="5556649"/>
              <a:ext cx="354563" cy="251926"/>
            </a:xfrm>
            <a:prstGeom prst="hexagon">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1</a:t>
              </a:r>
              <a:endParaRPr lang="zh-CN" altLang="en-US" b="1" dirty="0">
                <a:solidFill>
                  <a:schemeClr val="tx1"/>
                </a:solidFill>
              </a:endParaRPr>
            </a:p>
          </p:txBody>
        </p:sp>
        <p:sp>
          <p:nvSpPr>
            <p:cNvPr id="93" name="六边形 92"/>
            <p:cNvSpPr/>
            <p:nvPr/>
          </p:nvSpPr>
          <p:spPr>
            <a:xfrm>
              <a:off x="7707467" y="5556649"/>
              <a:ext cx="354563" cy="251926"/>
            </a:xfrm>
            <a:prstGeom prst="hexagon">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1</a:t>
              </a:r>
              <a:endParaRPr lang="zh-CN" altLang="en-US" b="1" dirty="0">
                <a:solidFill>
                  <a:schemeClr val="tx1"/>
                </a:solidFill>
              </a:endParaRPr>
            </a:p>
          </p:txBody>
        </p:sp>
        <p:sp>
          <p:nvSpPr>
            <p:cNvPr id="94" name="六边形 93"/>
            <p:cNvSpPr/>
            <p:nvPr/>
          </p:nvSpPr>
          <p:spPr>
            <a:xfrm>
              <a:off x="8426315" y="5556649"/>
              <a:ext cx="354563" cy="251926"/>
            </a:xfrm>
            <a:prstGeom prst="hexag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0</a:t>
              </a:r>
              <a:endParaRPr lang="zh-CN" altLang="en-US" b="1" dirty="0">
                <a:solidFill>
                  <a:schemeClr val="tx1"/>
                </a:solidFill>
              </a:endParaRPr>
            </a:p>
          </p:txBody>
        </p:sp>
        <p:sp>
          <p:nvSpPr>
            <p:cNvPr id="95" name="六边形 94"/>
            <p:cNvSpPr/>
            <p:nvPr/>
          </p:nvSpPr>
          <p:spPr>
            <a:xfrm>
              <a:off x="8067861" y="5556649"/>
              <a:ext cx="354563" cy="251926"/>
            </a:xfrm>
            <a:prstGeom prst="hexag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0</a:t>
              </a:r>
              <a:endParaRPr lang="zh-CN" altLang="en-US" b="1" dirty="0">
                <a:solidFill>
                  <a:schemeClr val="tx1"/>
                </a:solidFill>
              </a:endParaRPr>
            </a:p>
          </p:txBody>
        </p:sp>
        <p:sp>
          <p:nvSpPr>
            <p:cNvPr id="96" name="文本框 95"/>
            <p:cNvSpPr txBox="1"/>
            <p:nvPr/>
          </p:nvSpPr>
          <p:spPr>
            <a:xfrm>
              <a:off x="5902774" y="5497946"/>
              <a:ext cx="354563" cy="369332"/>
            </a:xfrm>
            <a:prstGeom prst="rect">
              <a:avLst/>
            </a:prstGeom>
            <a:noFill/>
          </p:spPr>
          <p:txBody>
            <a:bodyPr wrap="square" rtlCol="0">
              <a:spAutoFit/>
            </a:bodyPr>
            <a:lstStyle/>
            <a:p>
              <a:pPr algn="ctr"/>
              <a:r>
                <a:rPr lang="en-US" altLang="zh-CN" b="1" dirty="0"/>
                <a:t>…</a:t>
              </a:r>
              <a:endParaRPr lang="zh-CN" altLang="en-US" b="1" dirty="0"/>
            </a:p>
          </p:txBody>
        </p:sp>
      </p:grpSp>
      <p:grpSp>
        <p:nvGrpSpPr>
          <p:cNvPr id="4" name="组合 3"/>
          <p:cNvGrpSpPr/>
          <p:nvPr/>
        </p:nvGrpSpPr>
        <p:grpSpPr>
          <a:xfrm>
            <a:off x="304800" y="749300"/>
            <a:ext cx="6192344" cy="400110"/>
            <a:chOff x="424117" y="898245"/>
            <a:chExt cx="6192344" cy="400110"/>
          </a:xfrm>
        </p:grpSpPr>
        <p:sp>
          <p:nvSpPr>
            <p:cNvPr id="2" name="平行四边形 1"/>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p:cNvSpPr txBox="1"/>
            <p:nvPr/>
          </p:nvSpPr>
          <p:spPr>
            <a:xfrm>
              <a:off x="1052423" y="898245"/>
              <a:ext cx="5564038" cy="400110"/>
            </a:xfrm>
            <a:prstGeom prst="rect">
              <a:avLst/>
            </a:prstGeom>
            <a:noFill/>
          </p:spPr>
          <p:txBody>
            <a:bodyPr wrap="square" rtlCol="0">
              <a:spAutoFit/>
            </a:bodyPr>
            <a:lstStyle/>
            <a:p>
              <a:r>
                <a:rPr lang="zh-CN" altLang="en-US" sz="2000" b="1" dirty="0"/>
                <a:t>串行传输和并行传输</a:t>
              </a:r>
              <a:endParaRPr lang="zh-CN" altLang="en-US" sz="2000" b="1" dirty="0"/>
            </a:p>
          </p:txBody>
        </p:sp>
      </p:grpSp>
      <p:grpSp>
        <p:nvGrpSpPr>
          <p:cNvPr id="8" name="组合 7"/>
          <p:cNvGrpSpPr/>
          <p:nvPr/>
        </p:nvGrpSpPr>
        <p:grpSpPr>
          <a:xfrm>
            <a:off x="3402561" y="1757843"/>
            <a:ext cx="5378318" cy="369332"/>
            <a:chOff x="3402561" y="1757843"/>
            <a:chExt cx="5378318" cy="369332"/>
          </a:xfrm>
        </p:grpSpPr>
        <p:sp>
          <p:nvSpPr>
            <p:cNvPr id="20" name="六边形 19"/>
            <p:cNvSpPr/>
            <p:nvPr/>
          </p:nvSpPr>
          <p:spPr>
            <a:xfrm>
              <a:off x="3402561" y="1816546"/>
              <a:ext cx="354563" cy="251926"/>
            </a:xfrm>
            <a:prstGeom prst="hexago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latin typeface="Arial Narrow" panose="020B0606020202030204" charset="0"/>
                </a:rPr>
                <a:t>0</a:t>
              </a:r>
              <a:endParaRPr lang="zh-CN" altLang="en-US" b="1" dirty="0">
                <a:solidFill>
                  <a:schemeClr val="tx1"/>
                </a:solidFill>
                <a:latin typeface="Arial Narrow" panose="020B0606020202030204" charset="0"/>
              </a:endParaRPr>
            </a:p>
          </p:txBody>
        </p:sp>
        <p:sp>
          <p:nvSpPr>
            <p:cNvPr id="21" name="六边形 20"/>
            <p:cNvSpPr/>
            <p:nvPr/>
          </p:nvSpPr>
          <p:spPr>
            <a:xfrm>
              <a:off x="3766460" y="1816546"/>
              <a:ext cx="354563" cy="251926"/>
            </a:xfrm>
            <a:prstGeom prst="hexagon">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latin typeface="Arial Narrow" panose="020B0606020202030204" charset="0"/>
                </a:rPr>
                <a:t>1</a:t>
              </a:r>
              <a:endParaRPr lang="zh-CN" altLang="en-US" b="1" dirty="0">
                <a:solidFill>
                  <a:schemeClr val="tx1"/>
                </a:solidFill>
                <a:latin typeface="Arial Narrow" panose="020B0606020202030204" charset="0"/>
              </a:endParaRPr>
            </a:p>
          </p:txBody>
        </p:sp>
        <p:sp>
          <p:nvSpPr>
            <p:cNvPr id="22" name="六边形 21"/>
            <p:cNvSpPr/>
            <p:nvPr/>
          </p:nvSpPr>
          <p:spPr>
            <a:xfrm>
              <a:off x="4120637" y="1816546"/>
              <a:ext cx="354563" cy="251926"/>
            </a:xfrm>
            <a:prstGeom prst="hexagon">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latin typeface="Arial Narrow" panose="020B0606020202030204" charset="0"/>
                </a:rPr>
                <a:t>1</a:t>
              </a:r>
              <a:endParaRPr lang="zh-CN" altLang="en-US" b="1" dirty="0">
                <a:solidFill>
                  <a:schemeClr val="tx1"/>
                </a:solidFill>
                <a:latin typeface="Arial Narrow" panose="020B0606020202030204" charset="0"/>
              </a:endParaRPr>
            </a:p>
          </p:txBody>
        </p:sp>
        <p:sp>
          <p:nvSpPr>
            <p:cNvPr id="23" name="六边形 22"/>
            <p:cNvSpPr/>
            <p:nvPr/>
          </p:nvSpPr>
          <p:spPr>
            <a:xfrm>
              <a:off x="4474814" y="1816546"/>
              <a:ext cx="354563" cy="251926"/>
            </a:xfrm>
            <a:prstGeom prst="hexagon">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latin typeface="Arial Narrow" panose="020B0606020202030204" charset="0"/>
                </a:rPr>
                <a:t>1</a:t>
              </a:r>
              <a:endParaRPr lang="zh-CN" altLang="en-US" b="1" dirty="0">
                <a:solidFill>
                  <a:schemeClr val="tx1"/>
                </a:solidFill>
                <a:latin typeface="Arial Narrow" panose="020B0606020202030204" charset="0"/>
              </a:endParaRPr>
            </a:p>
          </p:txBody>
        </p:sp>
        <p:sp>
          <p:nvSpPr>
            <p:cNvPr id="24" name="六边形 23"/>
            <p:cNvSpPr/>
            <p:nvPr/>
          </p:nvSpPr>
          <p:spPr>
            <a:xfrm>
              <a:off x="4828991" y="1816546"/>
              <a:ext cx="354563" cy="251926"/>
            </a:xfrm>
            <a:prstGeom prst="hexago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latin typeface="Arial Narrow" panose="020B0606020202030204" charset="0"/>
                </a:rPr>
                <a:t>0</a:t>
              </a:r>
              <a:endParaRPr lang="zh-CN" altLang="en-US" b="1" dirty="0">
                <a:solidFill>
                  <a:schemeClr val="tx1"/>
                </a:solidFill>
                <a:latin typeface="Arial Narrow" panose="020B0606020202030204" charset="0"/>
              </a:endParaRPr>
            </a:p>
          </p:txBody>
        </p:sp>
        <p:sp>
          <p:nvSpPr>
            <p:cNvPr id="25" name="六边形 24"/>
            <p:cNvSpPr/>
            <p:nvPr/>
          </p:nvSpPr>
          <p:spPr>
            <a:xfrm>
              <a:off x="5194046" y="1816546"/>
              <a:ext cx="354563" cy="251926"/>
            </a:xfrm>
            <a:prstGeom prst="hexago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latin typeface="Arial Narrow" panose="020B0606020202030204" charset="0"/>
                </a:rPr>
                <a:t>0</a:t>
              </a:r>
              <a:endParaRPr lang="zh-CN" altLang="en-US" b="1" dirty="0">
                <a:solidFill>
                  <a:schemeClr val="tx1"/>
                </a:solidFill>
                <a:latin typeface="Arial Narrow" panose="020B0606020202030204" charset="0"/>
              </a:endParaRPr>
            </a:p>
          </p:txBody>
        </p:sp>
        <p:sp>
          <p:nvSpPr>
            <p:cNvPr id="26" name="六边形 25"/>
            <p:cNvSpPr/>
            <p:nvPr/>
          </p:nvSpPr>
          <p:spPr>
            <a:xfrm>
              <a:off x="6276394" y="1816546"/>
              <a:ext cx="354563" cy="251926"/>
            </a:xfrm>
            <a:prstGeom prst="hexago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latin typeface="Arial Narrow" panose="020B0606020202030204" charset="0"/>
                </a:rPr>
                <a:t>0</a:t>
              </a:r>
              <a:endParaRPr lang="zh-CN" altLang="en-US" b="1" dirty="0">
                <a:solidFill>
                  <a:schemeClr val="tx1"/>
                </a:solidFill>
                <a:latin typeface="Arial Narrow" panose="020B0606020202030204" charset="0"/>
              </a:endParaRPr>
            </a:p>
          </p:txBody>
        </p:sp>
        <p:sp>
          <p:nvSpPr>
            <p:cNvPr id="27" name="六边形 26"/>
            <p:cNvSpPr/>
            <p:nvPr/>
          </p:nvSpPr>
          <p:spPr>
            <a:xfrm>
              <a:off x="5534613" y="1816546"/>
              <a:ext cx="354563" cy="251926"/>
            </a:xfrm>
            <a:prstGeom prst="hexagon">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latin typeface="Arial Narrow" panose="020B0606020202030204" charset="0"/>
                </a:rPr>
                <a:t>1</a:t>
              </a:r>
              <a:endParaRPr lang="zh-CN" altLang="en-US" b="1" dirty="0">
                <a:solidFill>
                  <a:schemeClr val="tx1"/>
                </a:solidFill>
                <a:latin typeface="Arial Narrow" panose="020B0606020202030204" charset="0"/>
              </a:endParaRPr>
            </a:p>
          </p:txBody>
        </p:sp>
        <p:sp>
          <p:nvSpPr>
            <p:cNvPr id="29" name="六边形 28"/>
            <p:cNvSpPr/>
            <p:nvPr/>
          </p:nvSpPr>
          <p:spPr>
            <a:xfrm>
              <a:off x="6644565" y="1816546"/>
              <a:ext cx="354563" cy="251926"/>
            </a:xfrm>
            <a:prstGeom prst="hexagon">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latin typeface="Arial Narrow" panose="020B0606020202030204" charset="0"/>
                </a:rPr>
                <a:t>1</a:t>
              </a:r>
              <a:endParaRPr lang="zh-CN" altLang="en-US" b="1" dirty="0">
                <a:solidFill>
                  <a:schemeClr val="tx1"/>
                </a:solidFill>
                <a:latin typeface="Arial Narrow" panose="020B0606020202030204" charset="0"/>
              </a:endParaRPr>
            </a:p>
          </p:txBody>
        </p:sp>
        <p:sp>
          <p:nvSpPr>
            <p:cNvPr id="31" name="六边形 30"/>
            <p:cNvSpPr/>
            <p:nvPr/>
          </p:nvSpPr>
          <p:spPr>
            <a:xfrm>
              <a:off x="6995426" y="1816546"/>
              <a:ext cx="354563" cy="251926"/>
            </a:xfrm>
            <a:prstGeom prst="hexago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latin typeface="Arial Narrow" panose="020B0606020202030204" charset="0"/>
                </a:rPr>
                <a:t>0</a:t>
              </a:r>
              <a:endParaRPr lang="zh-CN" altLang="en-US" b="1" dirty="0">
                <a:solidFill>
                  <a:schemeClr val="tx1"/>
                </a:solidFill>
                <a:latin typeface="Arial Narrow" panose="020B0606020202030204" charset="0"/>
              </a:endParaRPr>
            </a:p>
          </p:txBody>
        </p:sp>
        <p:sp>
          <p:nvSpPr>
            <p:cNvPr id="34" name="六边形 33"/>
            <p:cNvSpPr/>
            <p:nvPr/>
          </p:nvSpPr>
          <p:spPr>
            <a:xfrm>
              <a:off x="7352905" y="1816546"/>
              <a:ext cx="354563" cy="251926"/>
            </a:xfrm>
            <a:prstGeom prst="hexago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latin typeface="Arial Narrow" panose="020B0606020202030204" charset="0"/>
                </a:rPr>
                <a:t>0</a:t>
              </a:r>
              <a:endParaRPr lang="zh-CN" altLang="en-US" b="1" dirty="0">
                <a:solidFill>
                  <a:schemeClr val="tx1"/>
                </a:solidFill>
                <a:latin typeface="Arial Narrow" panose="020B0606020202030204" charset="0"/>
              </a:endParaRPr>
            </a:p>
          </p:txBody>
        </p:sp>
        <p:sp>
          <p:nvSpPr>
            <p:cNvPr id="35" name="六边形 34"/>
            <p:cNvSpPr/>
            <p:nvPr/>
          </p:nvSpPr>
          <p:spPr>
            <a:xfrm>
              <a:off x="7707468" y="1816546"/>
              <a:ext cx="354563" cy="251926"/>
            </a:xfrm>
            <a:prstGeom prst="hexago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latin typeface="Arial Narrow" panose="020B0606020202030204" charset="0"/>
                </a:rPr>
                <a:t>0</a:t>
              </a:r>
              <a:endParaRPr lang="zh-CN" altLang="en-US" b="1" dirty="0">
                <a:solidFill>
                  <a:schemeClr val="tx1"/>
                </a:solidFill>
                <a:latin typeface="Arial Narrow" panose="020B0606020202030204" charset="0"/>
              </a:endParaRPr>
            </a:p>
          </p:txBody>
        </p:sp>
        <p:sp>
          <p:nvSpPr>
            <p:cNvPr id="37" name="六边形 36"/>
            <p:cNvSpPr/>
            <p:nvPr/>
          </p:nvSpPr>
          <p:spPr>
            <a:xfrm>
              <a:off x="8426316" y="1816546"/>
              <a:ext cx="354563" cy="251926"/>
            </a:xfrm>
            <a:prstGeom prst="hexagon">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latin typeface="Arial Narrow" panose="020B0606020202030204" charset="0"/>
                </a:rPr>
                <a:t>1</a:t>
              </a:r>
              <a:endParaRPr lang="zh-CN" altLang="en-US" b="1" dirty="0">
                <a:solidFill>
                  <a:schemeClr val="tx1"/>
                </a:solidFill>
                <a:latin typeface="Arial Narrow" panose="020B0606020202030204" charset="0"/>
              </a:endParaRPr>
            </a:p>
          </p:txBody>
        </p:sp>
        <p:sp>
          <p:nvSpPr>
            <p:cNvPr id="38" name="六边形 37"/>
            <p:cNvSpPr/>
            <p:nvPr/>
          </p:nvSpPr>
          <p:spPr>
            <a:xfrm>
              <a:off x="8067862" y="1816546"/>
              <a:ext cx="354563" cy="251926"/>
            </a:xfrm>
            <a:prstGeom prst="hexagon">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latin typeface="Arial Narrow" panose="020B0606020202030204" charset="0"/>
                </a:rPr>
                <a:t>1</a:t>
              </a:r>
              <a:endParaRPr lang="zh-CN" altLang="en-US" b="1" dirty="0">
                <a:solidFill>
                  <a:schemeClr val="tx1"/>
                </a:solidFill>
                <a:latin typeface="Arial Narrow" panose="020B0606020202030204" charset="0"/>
              </a:endParaRPr>
            </a:p>
          </p:txBody>
        </p:sp>
        <p:sp>
          <p:nvSpPr>
            <p:cNvPr id="39" name="文本框 38"/>
            <p:cNvSpPr txBox="1"/>
            <p:nvPr/>
          </p:nvSpPr>
          <p:spPr>
            <a:xfrm>
              <a:off x="5902775" y="1757843"/>
              <a:ext cx="354563" cy="369332"/>
            </a:xfrm>
            <a:prstGeom prst="rect">
              <a:avLst/>
            </a:prstGeom>
            <a:noFill/>
          </p:spPr>
          <p:txBody>
            <a:bodyPr wrap="square" rtlCol="0">
              <a:spAutoFit/>
            </a:bodyPr>
            <a:lstStyle/>
            <a:p>
              <a:pPr algn="ctr"/>
              <a:r>
                <a:rPr lang="en-US" altLang="zh-CN" b="1" dirty="0">
                  <a:latin typeface="Arial Narrow" panose="020B0606020202030204" charset="0"/>
                </a:rPr>
                <a:t>…</a:t>
              </a:r>
              <a:endParaRPr lang="zh-CN" altLang="en-US" b="1" dirty="0">
                <a:latin typeface="Arial Narrow" panose="020B0606020202030204" charset="0"/>
              </a:endParaRPr>
            </a:p>
          </p:txBody>
        </p:sp>
      </p:grpSp>
      <p:grpSp>
        <p:nvGrpSpPr>
          <p:cNvPr id="7" name="组合 6"/>
          <p:cNvGrpSpPr/>
          <p:nvPr/>
        </p:nvGrpSpPr>
        <p:grpSpPr>
          <a:xfrm>
            <a:off x="561597" y="1797919"/>
            <a:ext cx="9142237" cy="597160"/>
            <a:chOff x="561597" y="1797919"/>
            <a:chExt cx="9142237" cy="597160"/>
          </a:xfrm>
        </p:grpSpPr>
        <p:sp>
          <p:nvSpPr>
            <p:cNvPr id="17" name="矩形 16"/>
            <p:cNvSpPr/>
            <p:nvPr/>
          </p:nvSpPr>
          <p:spPr>
            <a:xfrm>
              <a:off x="2488165" y="1797920"/>
              <a:ext cx="886408" cy="597159"/>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latin typeface="Arial Narrow" panose="020B0606020202030204" charset="0"/>
                </a:rPr>
                <a:t>发送端</a:t>
              </a:r>
              <a:endParaRPr lang="zh-CN" altLang="en-US" b="1" dirty="0">
                <a:solidFill>
                  <a:schemeClr val="bg1"/>
                </a:solidFill>
                <a:latin typeface="Arial Narrow" panose="020B0606020202030204" charset="0"/>
              </a:endParaRPr>
            </a:p>
          </p:txBody>
        </p:sp>
        <p:sp>
          <p:nvSpPr>
            <p:cNvPr id="18" name="矩形 17"/>
            <p:cNvSpPr/>
            <p:nvPr/>
          </p:nvSpPr>
          <p:spPr>
            <a:xfrm>
              <a:off x="8817426" y="1797919"/>
              <a:ext cx="886408" cy="597159"/>
            </a:xfrm>
            <a:prstGeom prst="rect">
              <a:avLst/>
            </a:prstGeom>
            <a:solidFill>
              <a:schemeClr val="accent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latin typeface="Arial Narrow" panose="020B0606020202030204" charset="0"/>
                </a:rPr>
                <a:t>接收端</a:t>
              </a:r>
              <a:endParaRPr lang="zh-CN" altLang="en-US" b="1" dirty="0">
                <a:solidFill>
                  <a:schemeClr val="bg1"/>
                </a:solidFill>
                <a:latin typeface="Arial Narrow" panose="020B0606020202030204" charset="0"/>
              </a:endParaRPr>
            </a:p>
          </p:txBody>
        </p:sp>
        <p:cxnSp>
          <p:nvCxnSpPr>
            <p:cNvPr id="19" name="直接连接符 18"/>
            <p:cNvCxnSpPr/>
            <p:nvPr/>
          </p:nvCxnSpPr>
          <p:spPr>
            <a:xfrm flipV="1">
              <a:off x="3374573" y="2143154"/>
              <a:ext cx="5442853" cy="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561597" y="1896443"/>
              <a:ext cx="1267203" cy="400110"/>
            </a:xfrm>
            <a:prstGeom prst="rect">
              <a:avLst/>
            </a:prstGeom>
            <a:noFill/>
          </p:spPr>
          <p:txBody>
            <a:bodyPr wrap="square" rtlCol="0">
              <a:spAutoFit/>
            </a:bodyPr>
            <a:lstStyle/>
            <a:p>
              <a:r>
                <a:rPr lang="zh-CN" altLang="en-US" sz="2000" b="1" dirty="0"/>
                <a:t>串行传输</a:t>
              </a:r>
              <a:endParaRPr lang="zh-CN" altLang="en-US" sz="2000" b="1" dirty="0"/>
            </a:p>
          </p:txBody>
        </p:sp>
      </p:grpSp>
      <p:grpSp>
        <p:nvGrpSpPr>
          <p:cNvPr id="9" name="组合 8"/>
          <p:cNvGrpSpPr/>
          <p:nvPr/>
        </p:nvGrpSpPr>
        <p:grpSpPr>
          <a:xfrm>
            <a:off x="561597" y="3856965"/>
            <a:ext cx="9142237" cy="2118050"/>
            <a:chOff x="561597" y="3856965"/>
            <a:chExt cx="9142237" cy="2118050"/>
          </a:xfrm>
        </p:grpSpPr>
        <p:sp>
          <p:nvSpPr>
            <p:cNvPr id="40" name="矩形 39"/>
            <p:cNvSpPr/>
            <p:nvPr/>
          </p:nvSpPr>
          <p:spPr>
            <a:xfrm>
              <a:off x="2488165" y="3856966"/>
              <a:ext cx="886408" cy="2118049"/>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rPr>
                <a:t>发送端</a:t>
              </a:r>
              <a:endParaRPr lang="zh-CN" altLang="en-US" b="1" dirty="0">
                <a:solidFill>
                  <a:schemeClr val="bg1"/>
                </a:solidFill>
              </a:endParaRPr>
            </a:p>
          </p:txBody>
        </p:sp>
        <p:sp>
          <p:nvSpPr>
            <p:cNvPr id="41" name="矩形 40"/>
            <p:cNvSpPr/>
            <p:nvPr/>
          </p:nvSpPr>
          <p:spPr>
            <a:xfrm>
              <a:off x="8817426" y="3856965"/>
              <a:ext cx="886408" cy="2118047"/>
            </a:xfrm>
            <a:prstGeom prst="rect">
              <a:avLst/>
            </a:prstGeom>
            <a:solidFill>
              <a:schemeClr val="accent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rPr>
                <a:t>接收端</a:t>
              </a:r>
              <a:endParaRPr lang="zh-CN" altLang="en-US" b="1" dirty="0">
                <a:solidFill>
                  <a:schemeClr val="bg1"/>
                </a:solidFill>
              </a:endParaRPr>
            </a:p>
          </p:txBody>
        </p:sp>
        <p:cxnSp>
          <p:nvCxnSpPr>
            <p:cNvPr id="42" name="直接连接符 41"/>
            <p:cNvCxnSpPr/>
            <p:nvPr/>
          </p:nvCxnSpPr>
          <p:spPr>
            <a:xfrm flipV="1">
              <a:off x="3374573" y="4202200"/>
              <a:ext cx="5442853" cy="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flipV="1">
              <a:off x="3374573" y="4858063"/>
              <a:ext cx="5442853" cy="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直接连接符 80"/>
            <p:cNvCxnSpPr/>
            <p:nvPr/>
          </p:nvCxnSpPr>
          <p:spPr>
            <a:xfrm flipV="1">
              <a:off x="3374572" y="5883257"/>
              <a:ext cx="5442853" cy="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7" name="文本框 96"/>
            <p:cNvSpPr txBox="1"/>
            <p:nvPr/>
          </p:nvSpPr>
          <p:spPr>
            <a:xfrm>
              <a:off x="5972753" y="4976690"/>
              <a:ext cx="214604" cy="499945"/>
            </a:xfrm>
            <a:prstGeom prst="rect">
              <a:avLst/>
            </a:prstGeom>
            <a:noFill/>
          </p:spPr>
          <p:txBody>
            <a:bodyPr wrap="square" rtlCol="0">
              <a:spAutoFit/>
            </a:bodyPr>
            <a:lstStyle/>
            <a:p>
              <a:pPr>
                <a:lnSpc>
                  <a:spcPts val="1000"/>
                </a:lnSpc>
              </a:pPr>
              <a:r>
                <a:rPr lang="en-US" altLang="zh-CN" b="1" dirty="0"/>
                <a:t>.</a:t>
              </a:r>
              <a:endParaRPr lang="en-US" altLang="zh-CN" b="1" dirty="0"/>
            </a:p>
            <a:p>
              <a:pPr>
                <a:lnSpc>
                  <a:spcPts val="1000"/>
                </a:lnSpc>
              </a:pPr>
              <a:r>
                <a:rPr lang="en-US" altLang="zh-CN" b="1" dirty="0"/>
                <a:t>.</a:t>
              </a:r>
              <a:endParaRPr lang="en-US" altLang="zh-CN" b="1" dirty="0"/>
            </a:p>
            <a:p>
              <a:pPr>
                <a:lnSpc>
                  <a:spcPts val="1000"/>
                </a:lnSpc>
              </a:pPr>
              <a:r>
                <a:rPr lang="en-US" altLang="zh-CN" b="1" dirty="0"/>
                <a:t>.</a:t>
              </a:r>
              <a:endParaRPr lang="en-US" altLang="zh-CN" b="1" dirty="0"/>
            </a:p>
          </p:txBody>
        </p:sp>
        <p:sp>
          <p:nvSpPr>
            <p:cNvPr id="98" name="文本框 97"/>
            <p:cNvSpPr txBox="1"/>
            <p:nvPr/>
          </p:nvSpPr>
          <p:spPr>
            <a:xfrm>
              <a:off x="561597" y="4715933"/>
              <a:ext cx="1267203" cy="400110"/>
            </a:xfrm>
            <a:prstGeom prst="rect">
              <a:avLst/>
            </a:prstGeom>
            <a:noFill/>
          </p:spPr>
          <p:txBody>
            <a:bodyPr wrap="square" rtlCol="0">
              <a:spAutoFit/>
            </a:bodyPr>
            <a:lstStyle/>
            <a:p>
              <a:r>
                <a:rPr lang="zh-CN" altLang="en-US" sz="2000" b="1" dirty="0"/>
                <a:t>并行传输</a:t>
              </a:r>
              <a:endParaRPr lang="zh-CN" altLang="en-US" sz="2000" b="1" dirty="0"/>
            </a:p>
          </p:txBody>
        </p:sp>
      </p:gr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p:tgtEl>
                                          <p:spTgt spid="4"/>
                                        </p:tgtEl>
                                        <p:attrNameLst>
                                          <p:attrName>ppt_y</p:attrName>
                                        </p:attrNameLst>
                                      </p:cBhvr>
                                      <p:tavLst>
                                        <p:tav tm="0">
                                          <p:val>
                                            <p:strVal val="#ppt_y-#ppt_h*1.125000"/>
                                          </p:val>
                                        </p:tav>
                                        <p:tav tm="100000">
                                          <p:val>
                                            <p:strVal val="#ppt_y"/>
                                          </p:val>
                                        </p:tav>
                                      </p:tavLst>
                                    </p:anim>
                                    <p:animEffect transition="in" filter="wipe(down)">
                                      <p:cBhvr>
                                        <p:cTn id="8" dur="1000"/>
                                        <p:tgtEl>
                                          <p:spTgt spid="4"/>
                                        </p:tgtEl>
                                      </p:cBhvr>
                                    </p:animEffect>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1+#ppt_w/2"/>
                                          </p:val>
                                        </p:tav>
                                        <p:tav tm="100000">
                                          <p:val>
                                            <p:strVal val="#ppt_x"/>
                                          </p:val>
                                        </p:tav>
                                      </p:tavLst>
                                    </p:anim>
                                    <p:anim calcmode="lin" valueType="num">
                                      <p:cBhvr additive="base">
                                        <p:cTn id="14"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2" presetClass="entr" presetSubtype="8"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2000"/>
                                        <p:tgtEl>
                                          <p:spTgt spid="8"/>
                                        </p:tgtEl>
                                        <p:attrNameLst>
                                          <p:attrName>ppt_x</p:attrName>
                                        </p:attrNameLst>
                                      </p:cBhvr>
                                      <p:tavLst>
                                        <p:tav tm="0">
                                          <p:val>
                                            <p:strVal val="#ppt_x-#ppt_w*1.125000"/>
                                          </p:val>
                                        </p:tav>
                                        <p:tav tm="100000">
                                          <p:val>
                                            <p:strVal val="#ppt_x"/>
                                          </p:val>
                                        </p:tav>
                                      </p:tavLst>
                                    </p:anim>
                                    <p:animEffect transition="in" filter="wipe(right)">
                                      <p:cBhvr>
                                        <p:cTn id="20" dur="2000"/>
                                        <p:tgtEl>
                                          <p:spTgt spid="8"/>
                                        </p:tgtEl>
                                      </p:cBhvr>
                                    </p:animEffect>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fill="hold"/>
                                        <p:tgtEl>
                                          <p:spTgt spid="9"/>
                                        </p:tgtEl>
                                        <p:attrNameLst>
                                          <p:attrName>ppt_x</p:attrName>
                                        </p:attrNameLst>
                                      </p:cBhvr>
                                      <p:tavLst>
                                        <p:tav tm="0">
                                          <p:val>
                                            <p:strVal val="1+#ppt_w/2"/>
                                          </p:val>
                                        </p:tav>
                                        <p:tav tm="100000">
                                          <p:val>
                                            <p:strVal val="#ppt_x"/>
                                          </p:val>
                                        </p:tav>
                                      </p:tavLst>
                                    </p:anim>
                                    <p:anim calcmode="lin" valueType="num">
                                      <p:cBhvr additive="base">
                                        <p:cTn id="26"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2" presetClass="entr" presetSubtype="8" fill="hold" nodeType="click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additive="base">
                                        <p:cTn id="31" dur="2000"/>
                                        <p:tgtEl>
                                          <p:spTgt spid="10"/>
                                        </p:tgtEl>
                                        <p:attrNameLst>
                                          <p:attrName>ppt_x</p:attrName>
                                        </p:attrNameLst>
                                      </p:cBhvr>
                                      <p:tavLst>
                                        <p:tav tm="0">
                                          <p:val>
                                            <p:strVal val="#ppt_x-#ppt_w*1.125000"/>
                                          </p:val>
                                        </p:tav>
                                        <p:tav tm="100000">
                                          <p:val>
                                            <p:strVal val="#ppt_x"/>
                                          </p:val>
                                        </p:tav>
                                      </p:tavLst>
                                    </p:anim>
                                    <p:animEffect transition="in" filter="wipe(right)">
                                      <p:cBhvr>
                                        <p:cTn id="32"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1834492" y="2355484"/>
            <a:ext cx="8532439" cy="691426"/>
            <a:chOff x="2301560" y="2355484"/>
            <a:chExt cx="8532439" cy="691426"/>
          </a:xfrm>
        </p:grpSpPr>
        <p:sp>
          <p:nvSpPr>
            <p:cNvPr id="12" name="六边形 11"/>
            <p:cNvSpPr/>
            <p:nvPr/>
          </p:nvSpPr>
          <p:spPr>
            <a:xfrm>
              <a:off x="2301560" y="2783709"/>
              <a:ext cx="354563" cy="251926"/>
            </a:xfrm>
            <a:prstGeom prst="hexago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latin typeface="Arial Narrow" panose="020B0606020202030204" charset="0"/>
                </a:rPr>
                <a:t>0</a:t>
              </a:r>
              <a:endParaRPr lang="zh-CN" altLang="en-US" b="1" dirty="0">
                <a:solidFill>
                  <a:schemeClr val="tx1"/>
                </a:solidFill>
                <a:latin typeface="Arial Narrow" panose="020B0606020202030204" charset="0"/>
              </a:endParaRPr>
            </a:p>
          </p:txBody>
        </p:sp>
        <p:sp>
          <p:nvSpPr>
            <p:cNvPr id="13" name="六边形 12"/>
            <p:cNvSpPr/>
            <p:nvPr/>
          </p:nvSpPr>
          <p:spPr>
            <a:xfrm>
              <a:off x="2665459" y="2783709"/>
              <a:ext cx="354563" cy="251926"/>
            </a:xfrm>
            <a:prstGeom prst="hexagon">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latin typeface="Arial Narrow" panose="020B0606020202030204" charset="0"/>
                </a:rPr>
                <a:t>1</a:t>
              </a:r>
              <a:endParaRPr lang="zh-CN" altLang="en-US" b="1" dirty="0">
                <a:solidFill>
                  <a:schemeClr val="tx1"/>
                </a:solidFill>
                <a:latin typeface="Arial Narrow" panose="020B0606020202030204" charset="0"/>
              </a:endParaRPr>
            </a:p>
          </p:txBody>
        </p:sp>
        <p:sp>
          <p:nvSpPr>
            <p:cNvPr id="14" name="六边形 13"/>
            <p:cNvSpPr/>
            <p:nvPr/>
          </p:nvSpPr>
          <p:spPr>
            <a:xfrm>
              <a:off x="3019636" y="2783709"/>
              <a:ext cx="354563" cy="251926"/>
            </a:xfrm>
            <a:prstGeom prst="hexagon">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latin typeface="Arial Narrow" panose="020B0606020202030204" charset="0"/>
                </a:rPr>
                <a:t>1</a:t>
              </a:r>
              <a:endParaRPr lang="zh-CN" altLang="en-US" b="1" dirty="0">
                <a:solidFill>
                  <a:schemeClr val="tx1"/>
                </a:solidFill>
                <a:latin typeface="Arial Narrow" panose="020B0606020202030204" charset="0"/>
              </a:endParaRPr>
            </a:p>
          </p:txBody>
        </p:sp>
        <p:sp>
          <p:nvSpPr>
            <p:cNvPr id="15" name="六边形 14"/>
            <p:cNvSpPr/>
            <p:nvPr/>
          </p:nvSpPr>
          <p:spPr>
            <a:xfrm>
              <a:off x="3373813" y="2783709"/>
              <a:ext cx="354563" cy="251926"/>
            </a:xfrm>
            <a:prstGeom prst="hexagon">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latin typeface="Arial Narrow" panose="020B0606020202030204" charset="0"/>
                </a:rPr>
                <a:t>1</a:t>
              </a:r>
              <a:endParaRPr lang="zh-CN" altLang="en-US" b="1" dirty="0">
                <a:solidFill>
                  <a:schemeClr val="tx1"/>
                </a:solidFill>
                <a:latin typeface="Arial Narrow" panose="020B0606020202030204" charset="0"/>
              </a:endParaRPr>
            </a:p>
          </p:txBody>
        </p:sp>
        <p:sp>
          <p:nvSpPr>
            <p:cNvPr id="16" name="六边形 15"/>
            <p:cNvSpPr/>
            <p:nvPr/>
          </p:nvSpPr>
          <p:spPr>
            <a:xfrm>
              <a:off x="3727990" y="2783709"/>
              <a:ext cx="354563" cy="251926"/>
            </a:xfrm>
            <a:prstGeom prst="hexago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latin typeface="Arial Narrow" panose="020B0606020202030204" charset="0"/>
                </a:rPr>
                <a:t>0</a:t>
              </a:r>
              <a:endParaRPr lang="zh-CN" altLang="en-US" b="1" dirty="0">
                <a:solidFill>
                  <a:schemeClr val="tx1"/>
                </a:solidFill>
                <a:latin typeface="Arial Narrow" panose="020B0606020202030204" charset="0"/>
              </a:endParaRPr>
            </a:p>
          </p:txBody>
        </p:sp>
        <p:sp>
          <p:nvSpPr>
            <p:cNvPr id="17" name="六边形 16"/>
            <p:cNvSpPr/>
            <p:nvPr/>
          </p:nvSpPr>
          <p:spPr>
            <a:xfrm>
              <a:off x="4093045" y="2783709"/>
              <a:ext cx="354563" cy="251926"/>
            </a:xfrm>
            <a:prstGeom prst="hexago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latin typeface="Arial Narrow" panose="020B0606020202030204" charset="0"/>
                </a:rPr>
                <a:t>0</a:t>
              </a:r>
              <a:endParaRPr lang="zh-CN" altLang="en-US" b="1" dirty="0">
                <a:solidFill>
                  <a:schemeClr val="tx1"/>
                </a:solidFill>
                <a:latin typeface="Arial Narrow" panose="020B0606020202030204" charset="0"/>
              </a:endParaRPr>
            </a:p>
          </p:txBody>
        </p:sp>
        <p:sp>
          <p:nvSpPr>
            <p:cNvPr id="18" name="六边形 17"/>
            <p:cNvSpPr/>
            <p:nvPr/>
          </p:nvSpPr>
          <p:spPr>
            <a:xfrm>
              <a:off x="4794006" y="2783709"/>
              <a:ext cx="354563" cy="251926"/>
            </a:xfrm>
            <a:prstGeom prst="hexago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latin typeface="Arial Narrow" panose="020B0606020202030204" charset="0"/>
                </a:rPr>
                <a:t>0</a:t>
              </a:r>
              <a:endParaRPr lang="zh-CN" altLang="en-US" b="1" dirty="0">
                <a:solidFill>
                  <a:schemeClr val="tx1"/>
                </a:solidFill>
                <a:latin typeface="Arial Narrow" panose="020B0606020202030204" charset="0"/>
              </a:endParaRPr>
            </a:p>
          </p:txBody>
        </p:sp>
        <p:sp>
          <p:nvSpPr>
            <p:cNvPr id="19" name="六边形 18"/>
            <p:cNvSpPr/>
            <p:nvPr/>
          </p:nvSpPr>
          <p:spPr>
            <a:xfrm>
              <a:off x="4433612" y="2783709"/>
              <a:ext cx="354563" cy="251926"/>
            </a:xfrm>
            <a:prstGeom prst="hexagon">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latin typeface="Arial Narrow" panose="020B0606020202030204" charset="0"/>
                </a:rPr>
                <a:t>1</a:t>
              </a:r>
              <a:endParaRPr lang="zh-CN" altLang="en-US" b="1" dirty="0">
                <a:solidFill>
                  <a:schemeClr val="tx1"/>
                </a:solidFill>
                <a:latin typeface="Arial Narrow" panose="020B0606020202030204" charset="0"/>
              </a:endParaRPr>
            </a:p>
          </p:txBody>
        </p:sp>
        <p:sp>
          <p:nvSpPr>
            <p:cNvPr id="20" name="六边形 19"/>
            <p:cNvSpPr/>
            <p:nvPr/>
          </p:nvSpPr>
          <p:spPr>
            <a:xfrm>
              <a:off x="5148569" y="2783709"/>
              <a:ext cx="354563" cy="251926"/>
            </a:xfrm>
            <a:prstGeom prst="hexagon">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latin typeface="Arial Narrow" panose="020B0606020202030204" charset="0"/>
                </a:rPr>
                <a:t>1</a:t>
              </a:r>
              <a:endParaRPr lang="zh-CN" altLang="en-US" b="1" dirty="0">
                <a:solidFill>
                  <a:schemeClr val="tx1"/>
                </a:solidFill>
                <a:latin typeface="Arial Narrow" panose="020B0606020202030204" charset="0"/>
              </a:endParaRPr>
            </a:p>
          </p:txBody>
        </p:sp>
        <p:sp>
          <p:nvSpPr>
            <p:cNvPr id="21" name="六边形 20"/>
            <p:cNvSpPr/>
            <p:nvPr/>
          </p:nvSpPr>
          <p:spPr>
            <a:xfrm>
              <a:off x="5499430" y="2783709"/>
              <a:ext cx="354563" cy="251926"/>
            </a:xfrm>
            <a:prstGeom prst="hexago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latin typeface="Arial Narrow" panose="020B0606020202030204" charset="0"/>
                </a:rPr>
                <a:t>0</a:t>
              </a:r>
              <a:endParaRPr lang="zh-CN" altLang="en-US" b="1" dirty="0">
                <a:solidFill>
                  <a:schemeClr val="tx1"/>
                </a:solidFill>
                <a:latin typeface="Arial Narrow" panose="020B0606020202030204" charset="0"/>
              </a:endParaRPr>
            </a:p>
          </p:txBody>
        </p:sp>
        <p:sp>
          <p:nvSpPr>
            <p:cNvPr id="22" name="六边形 21"/>
            <p:cNvSpPr/>
            <p:nvPr/>
          </p:nvSpPr>
          <p:spPr>
            <a:xfrm>
              <a:off x="5856909" y="2783709"/>
              <a:ext cx="354563" cy="251926"/>
            </a:xfrm>
            <a:prstGeom prst="hexago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latin typeface="Arial Narrow" panose="020B0606020202030204" charset="0"/>
                </a:rPr>
                <a:t>0</a:t>
              </a:r>
              <a:endParaRPr lang="zh-CN" altLang="en-US" b="1" dirty="0">
                <a:solidFill>
                  <a:schemeClr val="tx1"/>
                </a:solidFill>
                <a:latin typeface="Arial Narrow" panose="020B0606020202030204" charset="0"/>
              </a:endParaRPr>
            </a:p>
          </p:txBody>
        </p:sp>
        <p:sp>
          <p:nvSpPr>
            <p:cNvPr id="23" name="六边形 22"/>
            <p:cNvSpPr/>
            <p:nvPr/>
          </p:nvSpPr>
          <p:spPr>
            <a:xfrm>
              <a:off x="6211472" y="2783709"/>
              <a:ext cx="354563" cy="251926"/>
            </a:xfrm>
            <a:prstGeom prst="hexago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latin typeface="Arial Narrow" panose="020B0606020202030204" charset="0"/>
                </a:rPr>
                <a:t>0</a:t>
              </a:r>
              <a:endParaRPr lang="zh-CN" altLang="en-US" b="1" dirty="0">
                <a:solidFill>
                  <a:schemeClr val="tx1"/>
                </a:solidFill>
                <a:latin typeface="Arial Narrow" panose="020B0606020202030204" charset="0"/>
              </a:endParaRPr>
            </a:p>
          </p:txBody>
        </p:sp>
        <p:sp>
          <p:nvSpPr>
            <p:cNvPr id="24" name="六边形 23"/>
            <p:cNvSpPr/>
            <p:nvPr/>
          </p:nvSpPr>
          <p:spPr>
            <a:xfrm>
              <a:off x="6930320" y="2783709"/>
              <a:ext cx="354563" cy="251926"/>
            </a:xfrm>
            <a:prstGeom prst="hexagon">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latin typeface="Arial Narrow" panose="020B0606020202030204" charset="0"/>
                </a:rPr>
                <a:t>1</a:t>
              </a:r>
              <a:endParaRPr lang="zh-CN" altLang="en-US" b="1" dirty="0">
                <a:solidFill>
                  <a:schemeClr val="tx1"/>
                </a:solidFill>
                <a:latin typeface="Arial Narrow" panose="020B0606020202030204" charset="0"/>
              </a:endParaRPr>
            </a:p>
          </p:txBody>
        </p:sp>
        <p:sp>
          <p:nvSpPr>
            <p:cNvPr id="25" name="六边形 24"/>
            <p:cNvSpPr/>
            <p:nvPr/>
          </p:nvSpPr>
          <p:spPr>
            <a:xfrm>
              <a:off x="6571866" y="2783709"/>
              <a:ext cx="354563" cy="251926"/>
            </a:xfrm>
            <a:prstGeom prst="hexagon">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latin typeface="Arial Narrow" panose="020B0606020202030204" charset="0"/>
                </a:rPr>
                <a:t>1</a:t>
              </a:r>
              <a:endParaRPr lang="zh-CN" altLang="en-US" b="1" dirty="0">
                <a:solidFill>
                  <a:schemeClr val="tx1"/>
                </a:solidFill>
                <a:latin typeface="Arial Narrow" panose="020B0606020202030204" charset="0"/>
              </a:endParaRPr>
            </a:p>
          </p:txBody>
        </p:sp>
        <p:sp>
          <p:nvSpPr>
            <p:cNvPr id="26" name="六边形 25"/>
            <p:cNvSpPr/>
            <p:nvPr/>
          </p:nvSpPr>
          <p:spPr>
            <a:xfrm>
              <a:off x="7276522" y="2783709"/>
              <a:ext cx="354563" cy="251926"/>
            </a:xfrm>
            <a:prstGeom prst="hexago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latin typeface="Arial Narrow" panose="020B0606020202030204" charset="0"/>
                </a:rPr>
                <a:t>0</a:t>
              </a:r>
              <a:endParaRPr lang="zh-CN" altLang="en-US" b="1" dirty="0">
                <a:solidFill>
                  <a:schemeClr val="tx1"/>
                </a:solidFill>
                <a:latin typeface="Arial Narrow" panose="020B0606020202030204" charset="0"/>
              </a:endParaRPr>
            </a:p>
          </p:txBody>
        </p:sp>
        <p:sp>
          <p:nvSpPr>
            <p:cNvPr id="27" name="六边形 26"/>
            <p:cNvSpPr/>
            <p:nvPr/>
          </p:nvSpPr>
          <p:spPr>
            <a:xfrm>
              <a:off x="7631085" y="2783709"/>
              <a:ext cx="354563" cy="251926"/>
            </a:xfrm>
            <a:prstGeom prst="hexago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latin typeface="Arial Narrow" panose="020B0606020202030204" charset="0"/>
                </a:rPr>
                <a:t>0</a:t>
              </a:r>
              <a:endParaRPr lang="zh-CN" altLang="en-US" b="1" dirty="0">
                <a:solidFill>
                  <a:schemeClr val="tx1"/>
                </a:solidFill>
                <a:latin typeface="Arial Narrow" panose="020B0606020202030204" charset="0"/>
              </a:endParaRPr>
            </a:p>
          </p:txBody>
        </p:sp>
        <p:sp>
          <p:nvSpPr>
            <p:cNvPr id="28" name="六边形 27"/>
            <p:cNvSpPr/>
            <p:nvPr/>
          </p:nvSpPr>
          <p:spPr>
            <a:xfrm>
              <a:off x="8694774" y="2794984"/>
              <a:ext cx="354563" cy="251926"/>
            </a:xfrm>
            <a:prstGeom prst="hexagon">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latin typeface="Arial Narrow" panose="020B0606020202030204" charset="0"/>
                </a:rPr>
                <a:t>1</a:t>
              </a:r>
              <a:endParaRPr lang="zh-CN" altLang="en-US" b="1" dirty="0">
                <a:solidFill>
                  <a:schemeClr val="tx1"/>
                </a:solidFill>
                <a:latin typeface="Arial Narrow" panose="020B0606020202030204" charset="0"/>
              </a:endParaRPr>
            </a:p>
          </p:txBody>
        </p:sp>
        <p:sp>
          <p:nvSpPr>
            <p:cNvPr id="29" name="六边形 28"/>
            <p:cNvSpPr/>
            <p:nvPr/>
          </p:nvSpPr>
          <p:spPr>
            <a:xfrm>
              <a:off x="9045635" y="2794984"/>
              <a:ext cx="354563" cy="251926"/>
            </a:xfrm>
            <a:prstGeom prst="hexago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latin typeface="Arial Narrow" panose="020B0606020202030204" charset="0"/>
                </a:rPr>
                <a:t>0</a:t>
              </a:r>
              <a:endParaRPr lang="zh-CN" altLang="en-US" b="1" dirty="0">
                <a:solidFill>
                  <a:schemeClr val="tx1"/>
                </a:solidFill>
                <a:latin typeface="Arial Narrow" panose="020B0606020202030204" charset="0"/>
              </a:endParaRPr>
            </a:p>
          </p:txBody>
        </p:sp>
        <p:sp>
          <p:nvSpPr>
            <p:cNvPr id="30" name="六边形 29"/>
            <p:cNvSpPr/>
            <p:nvPr/>
          </p:nvSpPr>
          <p:spPr>
            <a:xfrm>
              <a:off x="10118071" y="2794984"/>
              <a:ext cx="354563" cy="251926"/>
            </a:xfrm>
            <a:prstGeom prst="hexago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latin typeface="Arial Narrow" panose="020B0606020202030204" charset="0"/>
                </a:rPr>
                <a:t>0</a:t>
              </a:r>
              <a:endParaRPr lang="zh-CN" altLang="en-US" b="1" dirty="0">
                <a:solidFill>
                  <a:schemeClr val="tx1"/>
                </a:solidFill>
                <a:latin typeface="Arial Narrow" panose="020B0606020202030204" charset="0"/>
              </a:endParaRPr>
            </a:p>
          </p:txBody>
        </p:sp>
        <p:sp>
          <p:nvSpPr>
            <p:cNvPr id="31" name="六边形 30"/>
            <p:cNvSpPr/>
            <p:nvPr/>
          </p:nvSpPr>
          <p:spPr>
            <a:xfrm>
              <a:off x="10472634" y="2794984"/>
              <a:ext cx="354563" cy="251926"/>
            </a:xfrm>
            <a:prstGeom prst="hexago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latin typeface="Arial Narrow" panose="020B0606020202030204" charset="0"/>
                </a:rPr>
                <a:t>0</a:t>
              </a:r>
              <a:endParaRPr lang="zh-CN" altLang="en-US" b="1" dirty="0">
                <a:solidFill>
                  <a:schemeClr val="tx1"/>
                </a:solidFill>
                <a:latin typeface="Arial Narrow" panose="020B0606020202030204" charset="0"/>
              </a:endParaRPr>
            </a:p>
          </p:txBody>
        </p:sp>
        <p:sp>
          <p:nvSpPr>
            <p:cNvPr id="32" name="六边形 31"/>
            <p:cNvSpPr/>
            <p:nvPr/>
          </p:nvSpPr>
          <p:spPr>
            <a:xfrm>
              <a:off x="9758652" y="2794984"/>
              <a:ext cx="354563" cy="251926"/>
            </a:xfrm>
            <a:prstGeom prst="hexagon">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latin typeface="Arial Narrow" panose="020B0606020202030204" charset="0"/>
                </a:rPr>
                <a:t>1</a:t>
              </a:r>
              <a:endParaRPr lang="zh-CN" altLang="en-US" b="1" dirty="0">
                <a:solidFill>
                  <a:schemeClr val="tx1"/>
                </a:solidFill>
                <a:latin typeface="Arial Narrow" panose="020B0606020202030204" charset="0"/>
              </a:endParaRPr>
            </a:p>
          </p:txBody>
        </p:sp>
        <p:sp>
          <p:nvSpPr>
            <p:cNvPr id="33" name="六边形 32"/>
            <p:cNvSpPr/>
            <p:nvPr/>
          </p:nvSpPr>
          <p:spPr>
            <a:xfrm>
              <a:off x="9400198" y="2794984"/>
              <a:ext cx="354563" cy="251926"/>
            </a:xfrm>
            <a:prstGeom prst="hexago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latin typeface="Arial Narrow" panose="020B0606020202030204" charset="0"/>
                </a:rPr>
                <a:t>0</a:t>
              </a:r>
              <a:endParaRPr lang="zh-CN" altLang="en-US" b="1" dirty="0">
                <a:solidFill>
                  <a:schemeClr val="tx1"/>
                </a:solidFill>
                <a:latin typeface="Arial Narrow" panose="020B0606020202030204" charset="0"/>
              </a:endParaRPr>
            </a:p>
          </p:txBody>
        </p:sp>
        <p:sp>
          <p:nvSpPr>
            <p:cNvPr id="34" name="六边形 33"/>
            <p:cNvSpPr/>
            <p:nvPr/>
          </p:nvSpPr>
          <p:spPr>
            <a:xfrm>
              <a:off x="7985648" y="2794984"/>
              <a:ext cx="354563" cy="251926"/>
            </a:xfrm>
            <a:prstGeom prst="hexago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latin typeface="Arial Narrow" panose="020B0606020202030204" charset="0"/>
                </a:rPr>
                <a:t>0</a:t>
              </a:r>
              <a:endParaRPr lang="zh-CN" altLang="en-US" b="1" dirty="0">
                <a:solidFill>
                  <a:schemeClr val="tx1"/>
                </a:solidFill>
                <a:latin typeface="Arial Narrow" panose="020B0606020202030204" charset="0"/>
              </a:endParaRPr>
            </a:p>
          </p:txBody>
        </p:sp>
        <p:sp>
          <p:nvSpPr>
            <p:cNvPr id="35" name="六边形 34"/>
            <p:cNvSpPr/>
            <p:nvPr/>
          </p:nvSpPr>
          <p:spPr>
            <a:xfrm>
              <a:off x="8340211" y="2794984"/>
              <a:ext cx="354563" cy="251926"/>
            </a:xfrm>
            <a:prstGeom prst="hexago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latin typeface="Arial Narrow" panose="020B0606020202030204" charset="0"/>
                </a:rPr>
                <a:t>0</a:t>
              </a:r>
              <a:endParaRPr lang="zh-CN" altLang="en-US" b="1" dirty="0">
                <a:solidFill>
                  <a:schemeClr val="tx1"/>
                </a:solidFill>
                <a:latin typeface="Arial Narrow" panose="020B0606020202030204" charset="0"/>
              </a:endParaRPr>
            </a:p>
          </p:txBody>
        </p:sp>
        <p:cxnSp>
          <p:nvCxnSpPr>
            <p:cNvPr id="37" name="直接连接符 36"/>
            <p:cNvCxnSpPr/>
            <p:nvPr/>
          </p:nvCxnSpPr>
          <p:spPr>
            <a:xfrm flipV="1">
              <a:off x="2301560" y="2413205"/>
              <a:ext cx="0" cy="49646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flipV="1">
              <a:off x="5148569" y="2413205"/>
              <a:ext cx="0" cy="49646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flipV="1">
              <a:off x="7985648" y="2413205"/>
              <a:ext cx="0" cy="49646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flipV="1">
              <a:off x="10827197" y="2413205"/>
              <a:ext cx="0" cy="49646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直接箭头连接符 45"/>
            <p:cNvCxnSpPr/>
            <p:nvPr/>
          </p:nvCxnSpPr>
          <p:spPr>
            <a:xfrm>
              <a:off x="2301560" y="2562495"/>
              <a:ext cx="2847009"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文本框 46"/>
            <p:cNvSpPr txBox="1"/>
            <p:nvPr/>
          </p:nvSpPr>
          <p:spPr>
            <a:xfrm>
              <a:off x="3383916" y="2355674"/>
              <a:ext cx="714957" cy="369332"/>
            </a:xfrm>
            <a:prstGeom prst="rect">
              <a:avLst/>
            </a:prstGeom>
            <a:solidFill>
              <a:schemeClr val="bg1"/>
            </a:solidFill>
          </p:spPr>
          <p:txBody>
            <a:bodyPr wrap="square" rtlCol="0">
              <a:spAutoFit/>
            </a:bodyPr>
            <a:lstStyle/>
            <a:p>
              <a:pPr algn="ctr"/>
              <a:r>
                <a:rPr lang="zh-CN" altLang="en-US" b="1" dirty="0">
                  <a:latin typeface="Arial Narrow" panose="020B0606020202030204" charset="0"/>
                </a:rPr>
                <a:t>字节</a:t>
              </a:r>
              <a:endParaRPr lang="zh-CN" altLang="en-US" b="1" dirty="0">
                <a:latin typeface="Arial Narrow" panose="020B0606020202030204" charset="0"/>
              </a:endParaRPr>
            </a:p>
          </p:txBody>
        </p:sp>
        <p:cxnSp>
          <p:nvCxnSpPr>
            <p:cNvPr id="48" name="直接箭头连接符 47"/>
            <p:cNvCxnSpPr/>
            <p:nvPr/>
          </p:nvCxnSpPr>
          <p:spPr>
            <a:xfrm>
              <a:off x="5133401" y="2562495"/>
              <a:ext cx="2847009"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9" name="文本框 48"/>
            <p:cNvSpPr txBox="1"/>
            <p:nvPr/>
          </p:nvSpPr>
          <p:spPr>
            <a:xfrm>
              <a:off x="6215757" y="2355674"/>
              <a:ext cx="714957" cy="369332"/>
            </a:xfrm>
            <a:prstGeom prst="rect">
              <a:avLst/>
            </a:prstGeom>
            <a:solidFill>
              <a:schemeClr val="bg1"/>
            </a:solidFill>
          </p:spPr>
          <p:txBody>
            <a:bodyPr wrap="square" rtlCol="0">
              <a:spAutoFit/>
            </a:bodyPr>
            <a:lstStyle/>
            <a:p>
              <a:pPr algn="ctr"/>
              <a:r>
                <a:rPr lang="zh-CN" altLang="en-US" b="1" dirty="0">
                  <a:latin typeface="Arial Narrow" panose="020B0606020202030204" charset="0"/>
                </a:rPr>
                <a:t>字节</a:t>
              </a:r>
              <a:endParaRPr lang="zh-CN" altLang="en-US" b="1" dirty="0">
                <a:latin typeface="Arial Narrow" panose="020B0606020202030204" charset="0"/>
              </a:endParaRPr>
            </a:p>
          </p:txBody>
        </p:sp>
        <p:cxnSp>
          <p:nvCxnSpPr>
            <p:cNvPr id="50" name="直接箭头连接符 49"/>
            <p:cNvCxnSpPr/>
            <p:nvPr/>
          </p:nvCxnSpPr>
          <p:spPr>
            <a:xfrm>
              <a:off x="7986990" y="2562305"/>
              <a:ext cx="2847009"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1" name="文本框 50"/>
            <p:cNvSpPr txBox="1"/>
            <p:nvPr/>
          </p:nvSpPr>
          <p:spPr>
            <a:xfrm>
              <a:off x="9069346" y="2355484"/>
              <a:ext cx="714957" cy="369332"/>
            </a:xfrm>
            <a:prstGeom prst="rect">
              <a:avLst/>
            </a:prstGeom>
            <a:solidFill>
              <a:schemeClr val="bg1"/>
            </a:solidFill>
          </p:spPr>
          <p:txBody>
            <a:bodyPr wrap="square" rtlCol="0">
              <a:spAutoFit/>
            </a:bodyPr>
            <a:lstStyle/>
            <a:p>
              <a:pPr algn="ctr"/>
              <a:r>
                <a:rPr lang="zh-CN" altLang="en-US" b="1" dirty="0">
                  <a:latin typeface="Arial Narrow" panose="020B0606020202030204" charset="0"/>
                </a:rPr>
                <a:t>字节</a:t>
              </a:r>
              <a:endParaRPr lang="zh-CN" altLang="en-US" b="1" dirty="0">
                <a:latin typeface="Arial Narrow" panose="020B0606020202030204" charset="0"/>
              </a:endParaRPr>
            </a:p>
          </p:txBody>
        </p:sp>
      </p:grpSp>
      <p:grpSp>
        <p:nvGrpSpPr>
          <p:cNvPr id="36" name="组合 35"/>
          <p:cNvGrpSpPr/>
          <p:nvPr/>
        </p:nvGrpSpPr>
        <p:grpSpPr>
          <a:xfrm>
            <a:off x="304799" y="749300"/>
            <a:ext cx="6266993" cy="400110"/>
            <a:chOff x="424116" y="898245"/>
            <a:chExt cx="6266993" cy="400110"/>
          </a:xfrm>
        </p:grpSpPr>
        <p:sp>
          <p:nvSpPr>
            <p:cNvPr id="38" name="平行四边形 37"/>
            <p:cNvSpPr/>
            <p:nvPr/>
          </p:nvSpPr>
          <p:spPr>
            <a:xfrm>
              <a:off x="424116" y="898245"/>
              <a:ext cx="712237"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02</a:t>
              </a:r>
              <a:endParaRPr lang="zh-CN" altLang="en-US" sz="2200" dirty="0">
                <a:latin typeface="Impact" panose="020B0806030902050204" pitchFamily="34" charset="0"/>
              </a:endParaRPr>
            </a:p>
          </p:txBody>
        </p:sp>
        <p:sp>
          <p:nvSpPr>
            <p:cNvPr id="40" name="文本框 39"/>
            <p:cNvSpPr txBox="1"/>
            <p:nvPr/>
          </p:nvSpPr>
          <p:spPr>
            <a:xfrm>
              <a:off x="1127071" y="898245"/>
              <a:ext cx="5564038" cy="400110"/>
            </a:xfrm>
            <a:prstGeom prst="rect">
              <a:avLst/>
            </a:prstGeom>
            <a:noFill/>
          </p:spPr>
          <p:txBody>
            <a:bodyPr wrap="square" rtlCol="0">
              <a:spAutoFit/>
            </a:bodyPr>
            <a:lstStyle/>
            <a:p>
              <a:r>
                <a:rPr lang="zh-CN" altLang="en-US" sz="2000" b="1" dirty="0"/>
                <a:t>同步传输和异步传输</a:t>
              </a:r>
              <a:endParaRPr lang="zh-CN" altLang="en-US" sz="2000" b="1" dirty="0"/>
            </a:p>
          </p:txBody>
        </p:sp>
      </p:grpSp>
      <p:grpSp>
        <p:nvGrpSpPr>
          <p:cNvPr id="59" name="组合 58"/>
          <p:cNvGrpSpPr/>
          <p:nvPr/>
        </p:nvGrpSpPr>
        <p:grpSpPr>
          <a:xfrm>
            <a:off x="923171" y="2795758"/>
            <a:ext cx="10352238" cy="597159"/>
            <a:chOff x="304800" y="2795758"/>
            <a:chExt cx="10352238" cy="597159"/>
          </a:xfrm>
        </p:grpSpPr>
        <p:sp>
          <p:nvSpPr>
            <p:cNvPr id="9" name="矩形 8"/>
            <p:cNvSpPr/>
            <p:nvPr/>
          </p:nvSpPr>
          <p:spPr>
            <a:xfrm>
              <a:off x="304800" y="2795758"/>
              <a:ext cx="886408" cy="597159"/>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latin typeface="Arial Narrow" panose="020B0606020202030204" charset="0"/>
                </a:rPr>
                <a:t>发送端</a:t>
              </a:r>
              <a:endParaRPr lang="zh-CN" altLang="en-US" b="1" dirty="0">
                <a:solidFill>
                  <a:schemeClr val="bg1"/>
                </a:solidFill>
                <a:latin typeface="Arial Narrow" panose="020B0606020202030204" charset="0"/>
              </a:endParaRPr>
            </a:p>
          </p:txBody>
        </p:sp>
        <p:sp>
          <p:nvSpPr>
            <p:cNvPr id="10" name="矩形 9"/>
            <p:cNvSpPr/>
            <p:nvPr/>
          </p:nvSpPr>
          <p:spPr>
            <a:xfrm>
              <a:off x="9770630" y="2795758"/>
              <a:ext cx="886408" cy="597159"/>
            </a:xfrm>
            <a:prstGeom prst="rect">
              <a:avLst/>
            </a:prstGeom>
            <a:solidFill>
              <a:schemeClr val="accent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latin typeface="Arial Narrow" panose="020B0606020202030204" charset="0"/>
                </a:rPr>
                <a:t>接收端</a:t>
              </a:r>
              <a:endParaRPr lang="zh-CN" altLang="en-US" b="1" dirty="0">
                <a:solidFill>
                  <a:schemeClr val="bg1"/>
                </a:solidFill>
                <a:latin typeface="Arial Narrow" panose="020B0606020202030204" charset="0"/>
              </a:endParaRPr>
            </a:p>
          </p:txBody>
        </p:sp>
        <p:cxnSp>
          <p:nvCxnSpPr>
            <p:cNvPr id="11" name="直接连接符 10"/>
            <p:cNvCxnSpPr>
              <a:stCxn id="9" idx="3"/>
              <a:endCxn id="10" idx="1"/>
            </p:cNvCxnSpPr>
            <p:nvPr/>
          </p:nvCxnSpPr>
          <p:spPr>
            <a:xfrm>
              <a:off x="1191208" y="3094338"/>
              <a:ext cx="857942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61" name="组合 60"/>
          <p:cNvGrpSpPr/>
          <p:nvPr/>
        </p:nvGrpSpPr>
        <p:grpSpPr>
          <a:xfrm>
            <a:off x="7146533" y="1225862"/>
            <a:ext cx="2501299" cy="1540980"/>
            <a:chOff x="7146533" y="1225862"/>
            <a:chExt cx="2501299" cy="1540980"/>
          </a:xfrm>
        </p:grpSpPr>
        <p:cxnSp>
          <p:nvCxnSpPr>
            <p:cNvPr id="52" name="直接箭头连接符 51"/>
            <p:cNvCxnSpPr/>
            <p:nvPr/>
          </p:nvCxnSpPr>
          <p:spPr>
            <a:xfrm>
              <a:off x="8400907" y="1907277"/>
              <a:ext cx="0" cy="859565"/>
            </a:xfrm>
            <a:prstGeom prst="straightConnector1">
              <a:avLst/>
            </a:prstGeom>
            <a:ln w="63500">
              <a:solidFill>
                <a:schemeClr val="accent4"/>
              </a:solidFill>
              <a:tailEnd type="triangle" w="med" len="lg"/>
            </a:ln>
          </p:spPr>
          <p:style>
            <a:lnRef idx="1">
              <a:schemeClr val="accent1"/>
            </a:lnRef>
            <a:fillRef idx="0">
              <a:schemeClr val="accent1"/>
            </a:fillRef>
            <a:effectRef idx="0">
              <a:schemeClr val="accent1"/>
            </a:effectRef>
            <a:fontRef idx="minor">
              <a:schemeClr val="tx1"/>
            </a:fontRef>
          </p:style>
        </p:cxnSp>
        <p:sp>
          <p:nvSpPr>
            <p:cNvPr id="53" name="文本框 52"/>
            <p:cNvSpPr txBox="1"/>
            <p:nvPr/>
          </p:nvSpPr>
          <p:spPr>
            <a:xfrm>
              <a:off x="7146533" y="1225862"/>
              <a:ext cx="2501299" cy="646331"/>
            </a:xfrm>
            <a:prstGeom prst="rect">
              <a:avLst/>
            </a:prstGeom>
            <a:noFill/>
          </p:spPr>
          <p:txBody>
            <a:bodyPr wrap="square" rtlCol="0">
              <a:spAutoFit/>
            </a:bodyPr>
            <a:lstStyle/>
            <a:p>
              <a:pPr algn="ctr"/>
              <a:r>
                <a:rPr lang="zh-CN" altLang="en-US" b="1" dirty="0">
                  <a:solidFill>
                    <a:schemeClr val="accent4"/>
                  </a:solidFill>
                  <a:latin typeface="Arial Narrow" panose="020B0606020202030204" charset="0"/>
                </a:rPr>
                <a:t>接收方在比特信号的</a:t>
              </a:r>
              <a:endParaRPr lang="en-US" altLang="zh-CN" b="1" dirty="0">
                <a:solidFill>
                  <a:schemeClr val="accent4"/>
                </a:solidFill>
                <a:latin typeface="Arial Narrow" panose="020B0606020202030204" charset="0"/>
              </a:endParaRPr>
            </a:p>
            <a:p>
              <a:pPr algn="ctr"/>
              <a:r>
                <a:rPr lang="zh-CN" altLang="en-US" b="1" dirty="0">
                  <a:solidFill>
                    <a:schemeClr val="accent4"/>
                  </a:solidFill>
                  <a:latin typeface="Arial Narrow" panose="020B0606020202030204" charset="0"/>
                </a:rPr>
                <a:t>中间时刻进行采样</a:t>
              </a:r>
              <a:endParaRPr lang="zh-CN" altLang="en-US" b="1" dirty="0">
                <a:solidFill>
                  <a:schemeClr val="accent4"/>
                </a:solidFill>
                <a:latin typeface="Arial Narrow" panose="020B0606020202030204" charset="0"/>
              </a:endParaRPr>
            </a:p>
          </p:txBody>
        </p:sp>
      </p:grpSp>
      <p:grpSp>
        <p:nvGrpSpPr>
          <p:cNvPr id="60" name="组合 59"/>
          <p:cNvGrpSpPr/>
          <p:nvPr/>
        </p:nvGrpSpPr>
        <p:grpSpPr>
          <a:xfrm>
            <a:off x="6425212" y="3033571"/>
            <a:ext cx="3972709" cy="1546383"/>
            <a:chOff x="6425212" y="3033571"/>
            <a:chExt cx="3972709" cy="1546383"/>
          </a:xfrm>
        </p:grpSpPr>
        <p:sp>
          <p:nvSpPr>
            <p:cNvPr id="54" name="文本框 53"/>
            <p:cNvSpPr txBox="1"/>
            <p:nvPr/>
          </p:nvSpPr>
          <p:spPr>
            <a:xfrm>
              <a:off x="6425212" y="3933623"/>
              <a:ext cx="3972709" cy="646331"/>
            </a:xfrm>
            <a:prstGeom prst="rect">
              <a:avLst/>
            </a:prstGeom>
            <a:noFill/>
          </p:spPr>
          <p:txBody>
            <a:bodyPr wrap="square" rtlCol="0">
              <a:spAutoFit/>
            </a:bodyPr>
            <a:lstStyle/>
            <a:p>
              <a:pPr algn="ctr"/>
              <a:r>
                <a:rPr lang="zh-CN" altLang="en-US" b="1" dirty="0">
                  <a:solidFill>
                    <a:schemeClr val="accent1">
                      <a:lumMod val="75000"/>
                    </a:schemeClr>
                  </a:solidFill>
                  <a:latin typeface="Arial Narrow" panose="020B0606020202030204" charset="0"/>
                </a:rPr>
                <a:t>收发双方时钟频率的误差积累</a:t>
              </a:r>
              <a:endParaRPr lang="en-US" altLang="zh-CN" b="1" dirty="0">
                <a:solidFill>
                  <a:schemeClr val="accent1">
                    <a:lumMod val="75000"/>
                  </a:schemeClr>
                </a:solidFill>
                <a:latin typeface="Arial Narrow" panose="020B0606020202030204" charset="0"/>
              </a:endParaRPr>
            </a:p>
            <a:p>
              <a:pPr algn="ctr"/>
              <a:r>
                <a:rPr lang="zh-CN" altLang="en-US" b="1" dirty="0">
                  <a:solidFill>
                    <a:schemeClr val="accent1">
                      <a:lumMod val="75000"/>
                    </a:schemeClr>
                  </a:solidFill>
                  <a:latin typeface="Arial Narrow" panose="020B0606020202030204" charset="0"/>
                </a:rPr>
                <a:t>造成比特信号采样时刻的严重偏移</a:t>
              </a:r>
              <a:endParaRPr lang="zh-CN" altLang="en-US" b="1" dirty="0">
                <a:solidFill>
                  <a:schemeClr val="accent1">
                    <a:lumMod val="75000"/>
                  </a:schemeClr>
                </a:solidFill>
                <a:latin typeface="Arial Narrow" panose="020B0606020202030204" charset="0"/>
              </a:endParaRPr>
            </a:p>
          </p:txBody>
        </p:sp>
        <p:cxnSp>
          <p:nvCxnSpPr>
            <p:cNvPr id="55" name="直接箭头连接符 54"/>
            <p:cNvCxnSpPr/>
            <p:nvPr/>
          </p:nvCxnSpPr>
          <p:spPr>
            <a:xfrm flipH="1" flipV="1">
              <a:off x="8053301" y="3034834"/>
              <a:ext cx="1" cy="852623"/>
            </a:xfrm>
            <a:prstGeom prst="straightConnector1">
              <a:avLst/>
            </a:prstGeom>
            <a:ln w="63500">
              <a:solidFill>
                <a:schemeClr val="accent1">
                  <a:lumMod val="75000"/>
                </a:schemeClr>
              </a:solidFill>
              <a:prstDash val="sysDash"/>
              <a:tailEnd type="triangle" w="med" len="lg"/>
            </a:ln>
          </p:spPr>
          <p:style>
            <a:lnRef idx="1">
              <a:schemeClr val="accent1"/>
            </a:lnRef>
            <a:fillRef idx="0">
              <a:schemeClr val="accent1"/>
            </a:fillRef>
            <a:effectRef idx="0">
              <a:schemeClr val="accent1"/>
            </a:effectRef>
            <a:fontRef idx="minor">
              <a:schemeClr val="tx1"/>
            </a:fontRef>
          </p:style>
        </p:cxnSp>
        <p:cxnSp>
          <p:nvCxnSpPr>
            <p:cNvPr id="56" name="直接箭头连接符 55"/>
            <p:cNvCxnSpPr/>
            <p:nvPr/>
          </p:nvCxnSpPr>
          <p:spPr>
            <a:xfrm flipH="1" flipV="1">
              <a:off x="8759758" y="3033571"/>
              <a:ext cx="1" cy="852623"/>
            </a:xfrm>
            <a:prstGeom prst="straightConnector1">
              <a:avLst/>
            </a:prstGeom>
            <a:ln w="63500">
              <a:solidFill>
                <a:schemeClr val="accent1">
                  <a:lumMod val="75000"/>
                </a:schemeClr>
              </a:solidFill>
              <a:prstDash val="sysDash"/>
              <a:tailEnd type="triangle" w="med" len="lg"/>
            </a:ln>
          </p:spPr>
          <p:style>
            <a:lnRef idx="1">
              <a:schemeClr val="accent1"/>
            </a:lnRef>
            <a:fillRef idx="0">
              <a:schemeClr val="accent1"/>
            </a:fillRef>
            <a:effectRef idx="0">
              <a:schemeClr val="accent1"/>
            </a:effectRef>
            <a:fontRef idx="minor">
              <a:schemeClr val="tx1"/>
            </a:fontRef>
          </p:style>
        </p:cxnSp>
      </p:grpSp>
      <p:grpSp>
        <p:nvGrpSpPr>
          <p:cNvPr id="58" name="组合 57"/>
          <p:cNvGrpSpPr/>
          <p:nvPr/>
        </p:nvGrpSpPr>
        <p:grpSpPr>
          <a:xfrm>
            <a:off x="1007754" y="749300"/>
            <a:ext cx="1249375" cy="400110"/>
            <a:chOff x="1007754" y="749300"/>
            <a:chExt cx="1249375" cy="400110"/>
          </a:xfrm>
        </p:grpSpPr>
        <p:sp>
          <p:nvSpPr>
            <p:cNvPr id="57" name="文本框 56"/>
            <p:cNvSpPr txBox="1"/>
            <p:nvPr/>
          </p:nvSpPr>
          <p:spPr>
            <a:xfrm>
              <a:off x="1007754" y="749300"/>
              <a:ext cx="1249375" cy="400110"/>
            </a:xfrm>
            <a:prstGeom prst="rect">
              <a:avLst/>
            </a:prstGeom>
            <a:noFill/>
          </p:spPr>
          <p:txBody>
            <a:bodyPr wrap="square" rtlCol="0">
              <a:spAutoFit/>
            </a:bodyPr>
            <a:lstStyle/>
            <a:p>
              <a:r>
                <a:rPr lang="zh-CN" altLang="en-US" sz="2000" b="1" dirty="0">
                  <a:solidFill>
                    <a:schemeClr val="accent3">
                      <a:lumMod val="75000"/>
                    </a:schemeClr>
                  </a:solidFill>
                </a:rPr>
                <a:t>同步传输</a:t>
              </a:r>
              <a:endParaRPr lang="zh-CN" altLang="en-US" sz="2000" b="1" dirty="0">
                <a:solidFill>
                  <a:schemeClr val="accent3">
                    <a:lumMod val="75000"/>
                  </a:schemeClr>
                </a:solidFill>
              </a:endParaRPr>
            </a:p>
          </p:txBody>
        </p:sp>
        <p:cxnSp>
          <p:nvCxnSpPr>
            <p:cNvPr id="7" name="直接连接符 6"/>
            <p:cNvCxnSpPr/>
            <p:nvPr/>
          </p:nvCxnSpPr>
          <p:spPr>
            <a:xfrm>
              <a:off x="1092715" y="1136390"/>
              <a:ext cx="1019654" cy="0"/>
            </a:xfrm>
            <a:prstGeom prst="line">
              <a:avLst/>
            </a:prstGeom>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grpSp>
      <p:sp>
        <p:nvSpPr>
          <p:cNvPr id="62" name="矩形 61"/>
          <p:cNvSpPr/>
          <p:nvPr/>
        </p:nvSpPr>
        <p:spPr>
          <a:xfrm>
            <a:off x="914260" y="4848383"/>
            <a:ext cx="256976" cy="2569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íşlïḍè"/>
          <p:cNvSpPr txBox="1"/>
          <p:nvPr/>
        </p:nvSpPr>
        <p:spPr>
          <a:xfrm>
            <a:off x="1206222" y="4809413"/>
            <a:ext cx="5872909" cy="342300"/>
          </a:xfrm>
          <a:prstGeom prst="rect">
            <a:avLst/>
          </a:prstGeom>
          <a:noFill/>
        </p:spPr>
        <p:txBody>
          <a:bodyPr wrap="square" lIns="91440" tIns="45720" rIns="91440" bIns="45720" anchor="ctr">
            <a:noAutofit/>
          </a:bodyPr>
          <a:lstStyle/>
          <a:p>
            <a:r>
              <a:rPr lang="zh-CN" altLang="en-US" b="1" dirty="0"/>
              <a:t>收发双方时钟同步的方法</a:t>
            </a:r>
            <a:endParaRPr lang="en-US" altLang="zh-CN" b="1" dirty="0"/>
          </a:p>
        </p:txBody>
      </p:sp>
      <p:sp>
        <p:nvSpPr>
          <p:cNvPr id="64" name="矩形 63"/>
          <p:cNvSpPr/>
          <p:nvPr/>
        </p:nvSpPr>
        <p:spPr>
          <a:xfrm>
            <a:off x="1296112" y="5266275"/>
            <a:ext cx="218524" cy="2185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íşlïḍè"/>
          <p:cNvSpPr txBox="1"/>
          <p:nvPr/>
        </p:nvSpPr>
        <p:spPr>
          <a:xfrm>
            <a:off x="1546711" y="5204387"/>
            <a:ext cx="907039" cy="342300"/>
          </a:xfrm>
          <a:prstGeom prst="rect">
            <a:avLst/>
          </a:prstGeom>
          <a:noFill/>
        </p:spPr>
        <p:txBody>
          <a:bodyPr wrap="square" lIns="91440" tIns="45720" rIns="91440" bIns="45720" anchor="ctr">
            <a:noAutofit/>
          </a:bodyPr>
          <a:lstStyle/>
          <a:p>
            <a:r>
              <a:rPr lang="zh-CN" altLang="en-US" b="1" dirty="0">
                <a:solidFill>
                  <a:schemeClr val="accent3"/>
                </a:solidFill>
              </a:rPr>
              <a:t>外同步</a:t>
            </a:r>
            <a:r>
              <a:rPr lang="zh-CN" altLang="en-US" b="1" dirty="0"/>
              <a:t>：</a:t>
            </a:r>
            <a:endParaRPr lang="en-US" altLang="zh-CN" b="1" dirty="0"/>
          </a:p>
        </p:txBody>
      </p:sp>
      <p:sp>
        <p:nvSpPr>
          <p:cNvPr id="66" name="íşlïḍè"/>
          <p:cNvSpPr txBox="1"/>
          <p:nvPr/>
        </p:nvSpPr>
        <p:spPr>
          <a:xfrm>
            <a:off x="2485825" y="5204387"/>
            <a:ext cx="6116453" cy="342300"/>
          </a:xfrm>
          <a:prstGeom prst="rect">
            <a:avLst/>
          </a:prstGeom>
          <a:noFill/>
        </p:spPr>
        <p:txBody>
          <a:bodyPr wrap="square" lIns="91440" tIns="45720" rIns="91440" bIns="45720" anchor="ctr">
            <a:noAutofit/>
          </a:bodyPr>
          <a:lstStyle/>
          <a:p>
            <a:r>
              <a:rPr lang="zh-CN" altLang="en-US" b="1" dirty="0"/>
              <a:t>在收发双方之间增加一条时钟信号线。</a:t>
            </a:r>
            <a:endParaRPr lang="en-US" altLang="zh-CN" b="1" dirty="0"/>
          </a:p>
        </p:txBody>
      </p:sp>
      <p:sp>
        <p:nvSpPr>
          <p:cNvPr id="67" name="矩形 66"/>
          <p:cNvSpPr/>
          <p:nvPr/>
        </p:nvSpPr>
        <p:spPr>
          <a:xfrm>
            <a:off x="1296112" y="5723123"/>
            <a:ext cx="218524" cy="2185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íşlïḍè"/>
          <p:cNvSpPr txBox="1"/>
          <p:nvPr/>
        </p:nvSpPr>
        <p:spPr>
          <a:xfrm>
            <a:off x="1546711" y="5661235"/>
            <a:ext cx="907039" cy="342300"/>
          </a:xfrm>
          <a:prstGeom prst="rect">
            <a:avLst/>
          </a:prstGeom>
          <a:noFill/>
        </p:spPr>
        <p:txBody>
          <a:bodyPr wrap="square" lIns="91440" tIns="45720" rIns="91440" bIns="45720" anchor="ctr">
            <a:noAutofit/>
          </a:bodyPr>
          <a:lstStyle/>
          <a:p>
            <a:r>
              <a:rPr lang="zh-CN" altLang="en-US" b="1" dirty="0">
                <a:solidFill>
                  <a:schemeClr val="accent3"/>
                </a:solidFill>
              </a:rPr>
              <a:t>内同步</a:t>
            </a:r>
            <a:r>
              <a:rPr lang="zh-CN" altLang="en-US" b="1" dirty="0"/>
              <a:t>：</a:t>
            </a:r>
            <a:endParaRPr lang="en-US" altLang="zh-CN" b="1" dirty="0"/>
          </a:p>
        </p:txBody>
      </p:sp>
      <p:sp>
        <p:nvSpPr>
          <p:cNvPr id="69" name="íşlïḍè"/>
          <p:cNvSpPr txBox="1"/>
          <p:nvPr/>
        </p:nvSpPr>
        <p:spPr>
          <a:xfrm>
            <a:off x="2485825" y="5661235"/>
            <a:ext cx="7881106" cy="342300"/>
          </a:xfrm>
          <a:prstGeom prst="rect">
            <a:avLst/>
          </a:prstGeom>
          <a:noFill/>
        </p:spPr>
        <p:txBody>
          <a:bodyPr wrap="square" lIns="91440" tIns="45720" rIns="91440" bIns="45720" anchor="ctr">
            <a:noAutofit/>
          </a:bodyPr>
          <a:lstStyle/>
          <a:p>
            <a:r>
              <a:rPr lang="zh-CN" altLang="en-US" b="1" dirty="0"/>
              <a:t>发送端将时钟信号编码到发送数据中一起发送（例如曼彻斯特编码）。</a:t>
            </a:r>
            <a:endParaRPr lang="en-US" altLang="zh-CN" b="1" dirty="0"/>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with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additive="base">
                                        <p:cTn id="7" dur="1000"/>
                                        <p:tgtEl>
                                          <p:spTgt spid="36"/>
                                        </p:tgtEl>
                                        <p:attrNameLst>
                                          <p:attrName>ppt_y</p:attrName>
                                        </p:attrNameLst>
                                      </p:cBhvr>
                                      <p:tavLst>
                                        <p:tav tm="0">
                                          <p:val>
                                            <p:strVal val="#ppt_y-#ppt_h*1.125000"/>
                                          </p:val>
                                        </p:tav>
                                        <p:tav tm="100000">
                                          <p:val>
                                            <p:strVal val="#ppt_y"/>
                                          </p:val>
                                        </p:tav>
                                      </p:tavLst>
                                    </p:anim>
                                    <p:animEffect transition="in" filter="wipe(down)">
                                      <p:cBhvr>
                                        <p:cTn id="8" dur="1000"/>
                                        <p:tgtEl>
                                          <p:spTgt spid="36"/>
                                        </p:tgtEl>
                                      </p:cBhvr>
                                    </p:animEffect>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nodeType="clickEffect">
                                  <p:stCondLst>
                                    <p:cond delay="0"/>
                                  </p:stCondLst>
                                  <p:childTnLst>
                                    <p:set>
                                      <p:cBhvr>
                                        <p:cTn id="12" dur="1" fill="hold">
                                          <p:stCondLst>
                                            <p:cond delay="0"/>
                                          </p:stCondLst>
                                        </p:cTn>
                                        <p:tgtEl>
                                          <p:spTgt spid="58"/>
                                        </p:tgtEl>
                                        <p:attrNameLst>
                                          <p:attrName>style.visibility</p:attrName>
                                        </p:attrNameLst>
                                      </p:cBhvr>
                                      <p:to>
                                        <p:strVal val="visible"/>
                                      </p:to>
                                    </p:set>
                                    <p:animEffect transition="in" filter="wipe(left)">
                                      <p:cBhvr>
                                        <p:cTn id="13" dur="1000"/>
                                        <p:tgtEl>
                                          <p:spTgt spid="58"/>
                                        </p:tgtEl>
                                      </p:cBhvr>
                                    </p:animEffect>
                                  </p:childTnLst>
                                </p:cTn>
                              </p:par>
                              <p:par>
                                <p:cTn id="14" presetID="42" presetClass="entr" presetSubtype="0" fill="hold" nodeType="withEffect">
                                  <p:stCondLst>
                                    <p:cond delay="0"/>
                                  </p:stCondLst>
                                  <p:childTnLst>
                                    <p:set>
                                      <p:cBhvr>
                                        <p:cTn id="15" dur="1" fill="hold">
                                          <p:stCondLst>
                                            <p:cond delay="0"/>
                                          </p:stCondLst>
                                        </p:cTn>
                                        <p:tgtEl>
                                          <p:spTgt spid="59"/>
                                        </p:tgtEl>
                                        <p:attrNameLst>
                                          <p:attrName>style.visibility</p:attrName>
                                        </p:attrNameLst>
                                      </p:cBhvr>
                                      <p:to>
                                        <p:strVal val="visible"/>
                                      </p:to>
                                    </p:set>
                                    <p:animEffect transition="in" filter="fade">
                                      <p:cBhvr>
                                        <p:cTn id="16" dur="1000"/>
                                        <p:tgtEl>
                                          <p:spTgt spid="59"/>
                                        </p:tgtEl>
                                      </p:cBhvr>
                                    </p:animEffect>
                                    <p:anim calcmode="lin" valueType="num">
                                      <p:cBhvr>
                                        <p:cTn id="17" dur="1000" fill="hold"/>
                                        <p:tgtEl>
                                          <p:spTgt spid="59"/>
                                        </p:tgtEl>
                                        <p:attrNameLst>
                                          <p:attrName>ppt_x</p:attrName>
                                        </p:attrNameLst>
                                      </p:cBhvr>
                                      <p:tavLst>
                                        <p:tav tm="0">
                                          <p:val>
                                            <p:strVal val="#ppt_x"/>
                                          </p:val>
                                        </p:tav>
                                        <p:tav tm="100000">
                                          <p:val>
                                            <p:strVal val="#ppt_x"/>
                                          </p:val>
                                        </p:tav>
                                      </p:tavLst>
                                    </p:anim>
                                    <p:anim calcmode="lin" valueType="num">
                                      <p:cBhvr>
                                        <p:cTn id="18" dur="1000" fill="hold"/>
                                        <p:tgtEl>
                                          <p:spTgt spid="59"/>
                                        </p:tgtEl>
                                        <p:attrNameLst>
                                          <p:attrName>ppt_y</p:attrName>
                                        </p:attrNameLst>
                                      </p:cBhvr>
                                      <p:tavLst>
                                        <p:tav tm="0">
                                          <p:val>
                                            <p:strVal val="#ppt_y+.1"/>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2" presetClass="entr" presetSubtype="8" fill="hold" nodeType="clickEffect">
                                  <p:stCondLst>
                                    <p:cond delay="0"/>
                                  </p:stCondLst>
                                  <p:childTnLst>
                                    <p:set>
                                      <p:cBhvr>
                                        <p:cTn id="22" dur="1" fill="hold">
                                          <p:stCondLst>
                                            <p:cond delay="0"/>
                                          </p:stCondLst>
                                        </p:cTn>
                                        <p:tgtEl>
                                          <p:spTgt spid="3"/>
                                        </p:tgtEl>
                                        <p:attrNameLst>
                                          <p:attrName>style.visibility</p:attrName>
                                        </p:attrNameLst>
                                      </p:cBhvr>
                                      <p:to>
                                        <p:strVal val="visible"/>
                                      </p:to>
                                    </p:set>
                                    <p:anim calcmode="lin" valueType="num">
                                      <p:cBhvr additive="base">
                                        <p:cTn id="23" dur="2000"/>
                                        <p:tgtEl>
                                          <p:spTgt spid="3"/>
                                        </p:tgtEl>
                                        <p:attrNameLst>
                                          <p:attrName>ppt_x</p:attrName>
                                        </p:attrNameLst>
                                      </p:cBhvr>
                                      <p:tavLst>
                                        <p:tav tm="0">
                                          <p:val>
                                            <p:strVal val="#ppt_x-#ppt_w*1.125000"/>
                                          </p:val>
                                        </p:tav>
                                        <p:tav tm="100000">
                                          <p:val>
                                            <p:strVal val="#ppt_x"/>
                                          </p:val>
                                        </p:tav>
                                      </p:tavLst>
                                    </p:anim>
                                    <p:animEffect transition="in" filter="wipe(right)">
                                      <p:cBhvr>
                                        <p:cTn id="24" dur="2000"/>
                                        <p:tgtEl>
                                          <p:spTgt spid="3"/>
                                        </p:tgtEl>
                                      </p:cBhvr>
                                    </p:animEffect>
                                  </p:childTnLst>
                                </p:cTn>
                              </p:par>
                            </p:childTnLst>
                          </p:cTn>
                        </p:par>
                      </p:childTnLst>
                    </p:cTn>
                  </p:par>
                  <p:par>
                    <p:cTn id="25" fill="hold">
                      <p:stCondLst>
                        <p:cond delay="indefinite"/>
                      </p:stCondLst>
                      <p:childTnLst>
                        <p:par>
                          <p:cTn id="26" fill="hold">
                            <p:stCondLst>
                              <p:cond delay="0"/>
                            </p:stCondLst>
                            <p:childTnLst>
                              <p:par>
                                <p:cTn id="27" presetID="12" presetClass="entr" presetSubtype="1" fill="hold" nodeType="clickEffect">
                                  <p:stCondLst>
                                    <p:cond delay="0"/>
                                  </p:stCondLst>
                                  <p:childTnLst>
                                    <p:set>
                                      <p:cBhvr>
                                        <p:cTn id="28" dur="1" fill="hold">
                                          <p:stCondLst>
                                            <p:cond delay="0"/>
                                          </p:stCondLst>
                                        </p:cTn>
                                        <p:tgtEl>
                                          <p:spTgt spid="61"/>
                                        </p:tgtEl>
                                        <p:attrNameLst>
                                          <p:attrName>style.visibility</p:attrName>
                                        </p:attrNameLst>
                                      </p:cBhvr>
                                      <p:to>
                                        <p:strVal val="visible"/>
                                      </p:to>
                                    </p:set>
                                    <p:anim calcmode="lin" valueType="num">
                                      <p:cBhvr additive="base">
                                        <p:cTn id="29" dur="500"/>
                                        <p:tgtEl>
                                          <p:spTgt spid="61"/>
                                        </p:tgtEl>
                                        <p:attrNameLst>
                                          <p:attrName>ppt_y</p:attrName>
                                        </p:attrNameLst>
                                      </p:cBhvr>
                                      <p:tavLst>
                                        <p:tav tm="0">
                                          <p:val>
                                            <p:strVal val="#ppt_y-#ppt_h*1.125000"/>
                                          </p:val>
                                        </p:tav>
                                        <p:tav tm="100000">
                                          <p:val>
                                            <p:strVal val="#ppt_y"/>
                                          </p:val>
                                        </p:tav>
                                      </p:tavLst>
                                    </p:anim>
                                    <p:animEffect transition="in" filter="wipe(down)">
                                      <p:cBhvr>
                                        <p:cTn id="30" dur="500"/>
                                        <p:tgtEl>
                                          <p:spTgt spid="61"/>
                                        </p:tgtEl>
                                      </p:cBhvr>
                                    </p:animEffect>
                                  </p:childTnLst>
                                </p:cTn>
                              </p:par>
                            </p:childTnLst>
                          </p:cTn>
                        </p:par>
                      </p:childTnLst>
                    </p:cTn>
                  </p:par>
                  <p:par>
                    <p:cTn id="31" fill="hold">
                      <p:stCondLst>
                        <p:cond delay="indefinite"/>
                      </p:stCondLst>
                      <p:childTnLst>
                        <p:par>
                          <p:cTn id="32" fill="hold">
                            <p:stCondLst>
                              <p:cond delay="0"/>
                            </p:stCondLst>
                            <p:childTnLst>
                              <p:par>
                                <p:cTn id="33" presetID="12" presetClass="entr" presetSubtype="4" fill="hold" nodeType="clickEffect">
                                  <p:stCondLst>
                                    <p:cond delay="0"/>
                                  </p:stCondLst>
                                  <p:childTnLst>
                                    <p:set>
                                      <p:cBhvr>
                                        <p:cTn id="34" dur="1" fill="hold">
                                          <p:stCondLst>
                                            <p:cond delay="0"/>
                                          </p:stCondLst>
                                        </p:cTn>
                                        <p:tgtEl>
                                          <p:spTgt spid="60"/>
                                        </p:tgtEl>
                                        <p:attrNameLst>
                                          <p:attrName>style.visibility</p:attrName>
                                        </p:attrNameLst>
                                      </p:cBhvr>
                                      <p:to>
                                        <p:strVal val="visible"/>
                                      </p:to>
                                    </p:set>
                                    <p:anim calcmode="lin" valueType="num">
                                      <p:cBhvr additive="base">
                                        <p:cTn id="35" dur="500"/>
                                        <p:tgtEl>
                                          <p:spTgt spid="60"/>
                                        </p:tgtEl>
                                        <p:attrNameLst>
                                          <p:attrName>ppt_y</p:attrName>
                                        </p:attrNameLst>
                                      </p:cBhvr>
                                      <p:tavLst>
                                        <p:tav tm="0">
                                          <p:val>
                                            <p:strVal val="#ppt_y+#ppt_h*1.125000"/>
                                          </p:val>
                                        </p:tav>
                                        <p:tav tm="100000">
                                          <p:val>
                                            <p:strVal val="#ppt_y"/>
                                          </p:val>
                                        </p:tav>
                                      </p:tavLst>
                                    </p:anim>
                                    <p:animEffect transition="in" filter="wipe(up)">
                                      <p:cBhvr>
                                        <p:cTn id="36" dur="500"/>
                                        <p:tgtEl>
                                          <p:spTgt spid="60"/>
                                        </p:tgtEl>
                                      </p:cBhvr>
                                    </p:animEffect>
                                  </p:childTnLst>
                                </p:cTn>
                              </p:par>
                            </p:childTnLst>
                          </p:cTn>
                        </p:par>
                      </p:childTnLst>
                    </p:cTn>
                  </p:par>
                  <p:par>
                    <p:cTn id="37" fill="hold">
                      <p:stCondLst>
                        <p:cond delay="indefinite"/>
                      </p:stCondLst>
                      <p:childTnLst>
                        <p:par>
                          <p:cTn id="38" fill="hold">
                            <p:stCondLst>
                              <p:cond delay="0"/>
                            </p:stCondLst>
                            <p:childTnLst>
                              <p:par>
                                <p:cTn id="39" presetID="49" presetClass="entr" presetSubtype="0" decel="100000" fill="hold" grpId="0" nodeType="clickEffect">
                                  <p:stCondLst>
                                    <p:cond delay="0"/>
                                  </p:stCondLst>
                                  <p:childTnLst>
                                    <p:set>
                                      <p:cBhvr>
                                        <p:cTn id="40" dur="1" fill="hold">
                                          <p:stCondLst>
                                            <p:cond delay="0"/>
                                          </p:stCondLst>
                                        </p:cTn>
                                        <p:tgtEl>
                                          <p:spTgt spid="62"/>
                                        </p:tgtEl>
                                        <p:attrNameLst>
                                          <p:attrName>style.visibility</p:attrName>
                                        </p:attrNameLst>
                                      </p:cBhvr>
                                      <p:to>
                                        <p:strVal val="visible"/>
                                      </p:to>
                                    </p:set>
                                    <p:anim calcmode="lin" valueType="num">
                                      <p:cBhvr>
                                        <p:cTn id="41" dur="500" fill="hold"/>
                                        <p:tgtEl>
                                          <p:spTgt spid="62"/>
                                        </p:tgtEl>
                                        <p:attrNameLst>
                                          <p:attrName>ppt_w</p:attrName>
                                        </p:attrNameLst>
                                      </p:cBhvr>
                                      <p:tavLst>
                                        <p:tav tm="0">
                                          <p:val>
                                            <p:fltVal val="0"/>
                                          </p:val>
                                        </p:tav>
                                        <p:tav tm="100000">
                                          <p:val>
                                            <p:strVal val="#ppt_w"/>
                                          </p:val>
                                        </p:tav>
                                      </p:tavLst>
                                    </p:anim>
                                    <p:anim calcmode="lin" valueType="num">
                                      <p:cBhvr>
                                        <p:cTn id="42" dur="500" fill="hold"/>
                                        <p:tgtEl>
                                          <p:spTgt spid="62"/>
                                        </p:tgtEl>
                                        <p:attrNameLst>
                                          <p:attrName>ppt_h</p:attrName>
                                        </p:attrNameLst>
                                      </p:cBhvr>
                                      <p:tavLst>
                                        <p:tav tm="0">
                                          <p:val>
                                            <p:fltVal val="0"/>
                                          </p:val>
                                        </p:tav>
                                        <p:tav tm="100000">
                                          <p:val>
                                            <p:strVal val="#ppt_h"/>
                                          </p:val>
                                        </p:tav>
                                      </p:tavLst>
                                    </p:anim>
                                    <p:anim calcmode="lin" valueType="num">
                                      <p:cBhvr>
                                        <p:cTn id="43" dur="500" fill="hold"/>
                                        <p:tgtEl>
                                          <p:spTgt spid="62"/>
                                        </p:tgtEl>
                                        <p:attrNameLst>
                                          <p:attrName>style.rotation</p:attrName>
                                        </p:attrNameLst>
                                      </p:cBhvr>
                                      <p:tavLst>
                                        <p:tav tm="0">
                                          <p:val>
                                            <p:fltVal val="360"/>
                                          </p:val>
                                        </p:tav>
                                        <p:tav tm="100000">
                                          <p:val>
                                            <p:fltVal val="0"/>
                                          </p:val>
                                        </p:tav>
                                      </p:tavLst>
                                    </p:anim>
                                    <p:animEffect transition="in" filter="fade">
                                      <p:cBhvr>
                                        <p:cTn id="44" dur="500"/>
                                        <p:tgtEl>
                                          <p:spTgt spid="62"/>
                                        </p:tgtEl>
                                      </p:cBhvr>
                                    </p:animEffect>
                                  </p:childTnLst>
                                </p:cTn>
                              </p:par>
                            </p:childTnLst>
                          </p:cTn>
                        </p:par>
                        <p:par>
                          <p:cTn id="45" fill="hold">
                            <p:stCondLst>
                              <p:cond delay="500"/>
                            </p:stCondLst>
                            <p:childTnLst>
                              <p:par>
                                <p:cTn id="46" presetID="1" presetClass="entr" presetSubtype="0" fill="hold" grpId="0" nodeType="afterEffect">
                                  <p:stCondLst>
                                    <p:cond delay="0"/>
                                  </p:stCondLst>
                                  <p:iterate type="lt">
                                    <p:tmAbs val="100"/>
                                  </p:iterate>
                                  <p:childTnLst>
                                    <p:set>
                                      <p:cBhvr>
                                        <p:cTn id="47" dur="1" fill="hold">
                                          <p:stCondLst>
                                            <p:cond delay="0"/>
                                          </p:stCondLst>
                                        </p:cTn>
                                        <p:tgtEl>
                                          <p:spTgt spid="63"/>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49" presetClass="entr" presetSubtype="0" decel="100000" fill="hold" grpId="0" nodeType="clickEffect">
                                  <p:stCondLst>
                                    <p:cond delay="0"/>
                                  </p:stCondLst>
                                  <p:childTnLst>
                                    <p:set>
                                      <p:cBhvr>
                                        <p:cTn id="51" dur="1" fill="hold">
                                          <p:stCondLst>
                                            <p:cond delay="0"/>
                                          </p:stCondLst>
                                        </p:cTn>
                                        <p:tgtEl>
                                          <p:spTgt spid="64"/>
                                        </p:tgtEl>
                                        <p:attrNameLst>
                                          <p:attrName>style.visibility</p:attrName>
                                        </p:attrNameLst>
                                      </p:cBhvr>
                                      <p:to>
                                        <p:strVal val="visible"/>
                                      </p:to>
                                    </p:set>
                                    <p:anim calcmode="lin" valueType="num">
                                      <p:cBhvr>
                                        <p:cTn id="52" dur="500" fill="hold"/>
                                        <p:tgtEl>
                                          <p:spTgt spid="64"/>
                                        </p:tgtEl>
                                        <p:attrNameLst>
                                          <p:attrName>ppt_w</p:attrName>
                                        </p:attrNameLst>
                                      </p:cBhvr>
                                      <p:tavLst>
                                        <p:tav tm="0">
                                          <p:val>
                                            <p:fltVal val="0"/>
                                          </p:val>
                                        </p:tav>
                                        <p:tav tm="100000">
                                          <p:val>
                                            <p:strVal val="#ppt_w"/>
                                          </p:val>
                                        </p:tav>
                                      </p:tavLst>
                                    </p:anim>
                                    <p:anim calcmode="lin" valueType="num">
                                      <p:cBhvr>
                                        <p:cTn id="53" dur="500" fill="hold"/>
                                        <p:tgtEl>
                                          <p:spTgt spid="64"/>
                                        </p:tgtEl>
                                        <p:attrNameLst>
                                          <p:attrName>ppt_h</p:attrName>
                                        </p:attrNameLst>
                                      </p:cBhvr>
                                      <p:tavLst>
                                        <p:tav tm="0">
                                          <p:val>
                                            <p:fltVal val="0"/>
                                          </p:val>
                                        </p:tav>
                                        <p:tav tm="100000">
                                          <p:val>
                                            <p:strVal val="#ppt_h"/>
                                          </p:val>
                                        </p:tav>
                                      </p:tavLst>
                                    </p:anim>
                                    <p:anim calcmode="lin" valueType="num">
                                      <p:cBhvr>
                                        <p:cTn id="54" dur="500" fill="hold"/>
                                        <p:tgtEl>
                                          <p:spTgt spid="64"/>
                                        </p:tgtEl>
                                        <p:attrNameLst>
                                          <p:attrName>style.rotation</p:attrName>
                                        </p:attrNameLst>
                                      </p:cBhvr>
                                      <p:tavLst>
                                        <p:tav tm="0">
                                          <p:val>
                                            <p:fltVal val="360"/>
                                          </p:val>
                                        </p:tav>
                                        <p:tav tm="100000">
                                          <p:val>
                                            <p:fltVal val="0"/>
                                          </p:val>
                                        </p:tav>
                                      </p:tavLst>
                                    </p:anim>
                                    <p:animEffect transition="in" filter="fade">
                                      <p:cBhvr>
                                        <p:cTn id="55" dur="500"/>
                                        <p:tgtEl>
                                          <p:spTgt spid="64"/>
                                        </p:tgtEl>
                                      </p:cBhvr>
                                    </p:animEffect>
                                  </p:childTnLst>
                                </p:cTn>
                              </p:par>
                            </p:childTnLst>
                          </p:cTn>
                        </p:par>
                        <p:par>
                          <p:cTn id="56" fill="hold">
                            <p:stCondLst>
                              <p:cond delay="500"/>
                            </p:stCondLst>
                            <p:childTnLst>
                              <p:par>
                                <p:cTn id="57" presetID="1" presetClass="entr" presetSubtype="0" fill="hold" grpId="0" nodeType="afterEffect">
                                  <p:stCondLst>
                                    <p:cond delay="0"/>
                                  </p:stCondLst>
                                  <p:iterate type="lt">
                                    <p:tmAbs val="100"/>
                                  </p:iterate>
                                  <p:childTnLst>
                                    <p:set>
                                      <p:cBhvr>
                                        <p:cTn id="58" dur="1" fill="hold">
                                          <p:stCondLst>
                                            <p:cond delay="0"/>
                                          </p:stCondLst>
                                        </p:cTn>
                                        <p:tgtEl>
                                          <p:spTgt spid="65"/>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iterate type="lt">
                                    <p:tmAbs val="100"/>
                                  </p:iterate>
                                  <p:childTnLst>
                                    <p:set>
                                      <p:cBhvr>
                                        <p:cTn id="62" dur="1" fill="hold">
                                          <p:stCondLst>
                                            <p:cond delay="0"/>
                                          </p:stCondLst>
                                        </p:cTn>
                                        <p:tgtEl>
                                          <p:spTgt spid="66"/>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49" presetClass="entr" presetSubtype="0" decel="100000" fill="hold" grpId="0" nodeType="clickEffect">
                                  <p:stCondLst>
                                    <p:cond delay="0"/>
                                  </p:stCondLst>
                                  <p:childTnLst>
                                    <p:set>
                                      <p:cBhvr>
                                        <p:cTn id="66" dur="1" fill="hold">
                                          <p:stCondLst>
                                            <p:cond delay="0"/>
                                          </p:stCondLst>
                                        </p:cTn>
                                        <p:tgtEl>
                                          <p:spTgt spid="67"/>
                                        </p:tgtEl>
                                        <p:attrNameLst>
                                          <p:attrName>style.visibility</p:attrName>
                                        </p:attrNameLst>
                                      </p:cBhvr>
                                      <p:to>
                                        <p:strVal val="visible"/>
                                      </p:to>
                                    </p:set>
                                    <p:anim calcmode="lin" valueType="num">
                                      <p:cBhvr>
                                        <p:cTn id="67" dur="500" fill="hold"/>
                                        <p:tgtEl>
                                          <p:spTgt spid="67"/>
                                        </p:tgtEl>
                                        <p:attrNameLst>
                                          <p:attrName>ppt_w</p:attrName>
                                        </p:attrNameLst>
                                      </p:cBhvr>
                                      <p:tavLst>
                                        <p:tav tm="0">
                                          <p:val>
                                            <p:fltVal val="0"/>
                                          </p:val>
                                        </p:tav>
                                        <p:tav tm="100000">
                                          <p:val>
                                            <p:strVal val="#ppt_w"/>
                                          </p:val>
                                        </p:tav>
                                      </p:tavLst>
                                    </p:anim>
                                    <p:anim calcmode="lin" valueType="num">
                                      <p:cBhvr>
                                        <p:cTn id="68" dur="500" fill="hold"/>
                                        <p:tgtEl>
                                          <p:spTgt spid="67"/>
                                        </p:tgtEl>
                                        <p:attrNameLst>
                                          <p:attrName>ppt_h</p:attrName>
                                        </p:attrNameLst>
                                      </p:cBhvr>
                                      <p:tavLst>
                                        <p:tav tm="0">
                                          <p:val>
                                            <p:fltVal val="0"/>
                                          </p:val>
                                        </p:tav>
                                        <p:tav tm="100000">
                                          <p:val>
                                            <p:strVal val="#ppt_h"/>
                                          </p:val>
                                        </p:tav>
                                      </p:tavLst>
                                    </p:anim>
                                    <p:anim calcmode="lin" valueType="num">
                                      <p:cBhvr>
                                        <p:cTn id="69" dur="500" fill="hold"/>
                                        <p:tgtEl>
                                          <p:spTgt spid="67"/>
                                        </p:tgtEl>
                                        <p:attrNameLst>
                                          <p:attrName>style.rotation</p:attrName>
                                        </p:attrNameLst>
                                      </p:cBhvr>
                                      <p:tavLst>
                                        <p:tav tm="0">
                                          <p:val>
                                            <p:fltVal val="360"/>
                                          </p:val>
                                        </p:tav>
                                        <p:tav tm="100000">
                                          <p:val>
                                            <p:fltVal val="0"/>
                                          </p:val>
                                        </p:tav>
                                      </p:tavLst>
                                    </p:anim>
                                    <p:animEffect transition="in" filter="fade">
                                      <p:cBhvr>
                                        <p:cTn id="70" dur="500"/>
                                        <p:tgtEl>
                                          <p:spTgt spid="67"/>
                                        </p:tgtEl>
                                      </p:cBhvr>
                                    </p:animEffect>
                                  </p:childTnLst>
                                </p:cTn>
                              </p:par>
                            </p:childTnLst>
                          </p:cTn>
                        </p:par>
                        <p:par>
                          <p:cTn id="71" fill="hold">
                            <p:stCondLst>
                              <p:cond delay="500"/>
                            </p:stCondLst>
                            <p:childTnLst>
                              <p:par>
                                <p:cTn id="72" presetID="1" presetClass="entr" presetSubtype="0" fill="hold" grpId="0" nodeType="afterEffect">
                                  <p:stCondLst>
                                    <p:cond delay="0"/>
                                  </p:stCondLst>
                                  <p:iterate type="lt">
                                    <p:tmAbs val="100"/>
                                  </p:iterate>
                                  <p:childTnLst>
                                    <p:set>
                                      <p:cBhvr>
                                        <p:cTn id="73" dur="1" fill="hold">
                                          <p:stCondLst>
                                            <p:cond delay="0"/>
                                          </p:stCondLst>
                                        </p:cTn>
                                        <p:tgtEl>
                                          <p:spTgt spid="68"/>
                                        </p:tgtEl>
                                        <p:attrNameLst>
                                          <p:attrName>style.visibility</p:attrName>
                                        </p:attrNameLst>
                                      </p:cBhvr>
                                      <p:to>
                                        <p:strVal val="visible"/>
                                      </p:to>
                                    </p:set>
                                  </p:childTnLst>
                                </p:cTn>
                              </p:par>
                            </p:childTnLst>
                          </p:cTn>
                        </p:par>
                      </p:childTnLst>
                    </p:cTn>
                  </p:par>
                  <p:par>
                    <p:cTn id="74" fill="hold">
                      <p:stCondLst>
                        <p:cond delay="indefinite"/>
                      </p:stCondLst>
                      <p:childTnLst>
                        <p:par>
                          <p:cTn id="75" fill="hold">
                            <p:stCondLst>
                              <p:cond delay="0"/>
                            </p:stCondLst>
                            <p:childTnLst>
                              <p:par>
                                <p:cTn id="76" presetID="1" presetClass="entr" presetSubtype="0" fill="hold" grpId="0" nodeType="clickEffect">
                                  <p:stCondLst>
                                    <p:cond delay="0"/>
                                  </p:stCondLst>
                                  <p:iterate type="lt">
                                    <p:tmAbs val="100"/>
                                  </p:iterate>
                                  <p:childTnLst>
                                    <p:set>
                                      <p:cBhvr>
                                        <p:cTn id="77" dur="1" fill="hold">
                                          <p:stCondLst>
                                            <p:cond delay="0"/>
                                          </p:stCondLst>
                                        </p:cTn>
                                        <p:tgtEl>
                                          <p:spTgt spid="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bldLvl="0" animBg="1"/>
      <p:bldP spid="63" grpId="0"/>
      <p:bldP spid="64" grpId="0" bldLvl="0" animBg="1"/>
      <p:bldP spid="65" grpId="0"/>
      <p:bldP spid="66" grpId="0"/>
      <p:bldP spid="67" grpId="0" bldLvl="0" animBg="1"/>
      <p:bldP spid="68" grpId="0"/>
      <p:bldP spid="69"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0" name="图片 119" descr="图片包含 图标&#10;&#10;描述已自动生成"/>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495764" y="2100809"/>
            <a:ext cx="9220205" cy="707497"/>
          </a:xfrm>
          <a:prstGeom prst="rect">
            <a:avLst/>
          </a:prstGeom>
        </p:spPr>
      </p:pic>
      <p:grpSp>
        <p:nvGrpSpPr>
          <p:cNvPr id="36" name="组合 35"/>
          <p:cNvGrpSpPr/>
          <p:nvPr/>
        </p:nvGrpSpPr>
        <p:grpSpPr>
          <a:xfrm>
            <a:off x="304799" y="749300"/>
            <a:ext cx="6266993" cy="400110"/>
            <a:chOff x="424116" y="898245"/>
            <a:chExt cx="6266993" cy="400110"/>
          </a:xfrm>
        </p:grpSpPr>
        <p:sp>
          <p:nvSpPr>
            <p:cNvPr id="38" name="平行四边形 37"/>
            <p:cNvSpPr/>
            <p:nvPr/>
          </p:nvSpPr>
          <p:spPr>
            <a:xfrm>
              <a:off x="424116" y="898245"/>
              <a:ext cx="712237"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02</a:t>
              </a:r>
              <a:endParaRPr lang="zh-CN" altLang="en-US" sz="2200" dirty="0">
                <a:latin typeface="Impact" panose="020B0806030902050204" pitchFamily="34" charset="0"/>
              </a:endParaRPr>
            </a:p>
          </p:txBody>
        </p:sp>
        <p:sp>
          <p:nvSpPr>
            <p:cNvPr id="40" name="文本框 39"/>
            <p:cNvSpPr txBox="1"/>
            <p:nvPr/>
          </p:nvSpPr>
          <p:spPr>
            <a:xfrm>
              <a:off x="1127071" y="898245"/>
              <a:ext cx="5564038" cy="400110"/>
            </a:xfrm>
            <a:prstGeom prst="rect">
              <a:avLst/>
            </a:prstGeom>
            <a:noFill/>
          </p:spPr>
          <p:txBody>
            <a:bodyPr wrap="square" rtlCol="0">
              <a:spAutoFit/>
            </a:bodyPr>
            <a:lstStyle/>
            <a:p>
              <a:r>
                <a:rPr lang="zh-CN" altLang="en-US" sz="2000" b="1" dirty="0"/>
                <a:t>同步传输和异步传输</a:t>
              </a:r>
              <a:endParaRPr lang="zh-CN" altLang="en-US" sz="2000" b="1" dirty="0"/>
            </a:p>
          </p:txBody>
        </p:sp>
      </p:grpSp>
      <p:grpSp>
        <p:nvGrpSpPr>
          <p:cNvPr id="58" name="组合 57"/>
          <p:cNvGrpSpPr/>
          <p:nvPr/>
        </p:nvGrpSpPr>
        <p:grpSpPr>
          <a:xfrm>
            <a:off x="2277391" y="749300"/>
            <a:ext cx="1249375" cy="400110"/>
            <a:chOff x="1007754" y="749300"/>
            <a:chExt cx="1249375" cy="400110"/>
          </a:xfrm>
        </p:grpSpPr>
        <p:sp>
          <p:nvSpPr>
            <p:cNvPr id="57" name="文本框 56"/>
            <p:cNvSpPr txBox="1"/>
            <p:nvPr/>
          </p:nvSpPr>
          <p:spPr>
            <a:xfrm>
              <a:off x="1007754" y="749300"/>
              <a:ext cx="1249375" cy="400110"/>
            </a:xfrm>
            <a:prstGeom prst="rect">
              <a:avLst/>
            </a:prstGeom>
            <a:noFill/>
          </p:spPr>
          <p:txBody>
            <a:bodyPr wrap="square" rtlCol="0">
              <a:spAutoFit/>
            </a:bodyPr>
            <a:lstStyle/>
            <a:p>
              <a:r>
                <a:rPr lang="zh-CN" altLang="en-US" sz="2000" b="1" dirty="0">
                  <a:solidFill>
                    <a:schemeClr val="accent3">
                      <a:lumMod val="75000"/>
                    </a:schemeClr>
                  </a:solidFill>
                </a:rPr>
                <a:t>异步传输</a:t>
              </a:r>
              <a:endParaRPr lang="zh-CN" altLang="en-US" sz="2000" b="1" dirty="0">
                <a:solidFill>
                  <a:schemeClr val="accent3">
                    <a:lumMod val="75000"/>
                  </a:schemeClr>
                </a:solidFill>
              </a:endParaRPr>
            </a:p>
          </p:txBody>
        </p:sp>
        <p:cxnSp>
          <p:nvCxnSpPr>
            <p:cNvPr id="7" name="直接连接符 6"/>
            <p:cNvCxnSpPr/>
            <p:nvPr/>
          </p:nvCxnSpPr>
          <p:spPr>
            <a:xfrm>
              <a:off x="1092715" y="1136390"/>
              <a:ext cx="1019654" cy="0"/>
            </a:xfrm>
            <a:prstGeom prst="line">
              <a:avLst/>
            </a:prstGeom>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15" name="组合 114"/>
          <p:cNvGrpSpPr/>
          <p:nvPr/>
        </p:nvGrpSpPr>
        <p:grpSpPr>
          <a:xfrm>
            <a:off x="314668" y="2447102"/>
            <a:ext cx="11582398" cy="597159"/>
            <a:chOff x="-300413" y="2795758"/>
            <a:chExt cx="11582398" cy="597159"/>
          </a:xfrm>
        </p:grpSpPr>
        <p:sp>
          <p:nvSpPr>
            <p:cNvPr id="116" name="矩形 115"/>
            <p:cNvSpPr/>
            <p:nvPr/>
          </p:nvSpPr>
          <p:spPr>
            <a:xfrm>
              <a:off x="-300413" y="2795758"/>
              <a:ext cx="886408" cy="597159"/>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latin typeface="Arial Narrow" panose="020B0606020202030204" charset="0"/>
                </a:rPr>
                <a:t>发送端</a:t>
              </a:r>
              <a:endParaRPr lang="zh-CN" altLang="en-US" b="1" dirty="0">
                <a:solidFill>
                  <a:schemeClr val="bg1"/>
                </a:solidFill>
                <a:latin typeface="Arial Narrow" panose="020B0606020202030204" charset="0"/>
              </a:endParaRPr>
            </a:p>
          </p:txBody>
        </p:sp>
        <p:sp>
          <p:nvSpPr>
            <p:cNvPr id="117" name="矩形 116"/>
            <p:cNvSpPr/>
            <p:nvPr/>
          </p:nvSpPr>
          <p:spPr>
            <a:xfrm>
              <a:off x="10395577" y="2795758"/>
              <a:ext cx="886408" cy="597159"/>
            </a:xfrm>
            <a:prstGeom prst="rect">
              <a:avLst/>
            </a:prstGeom>
            <a:solidFill>
              <a:schemeClr val="accent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latin typeface="Arial Narrow" panose="020B0606020202030204" charset="0"/>
                </a:rPr>
                <a:t>接收端</a:t>
              </a:r>
              <a:endParaRPr lang="zh-CN" altLang="en-US" b="1" dirty="0">
                <a:solidFill>
                  <a:schemeClr val="bg1"/>
                </a:solidFill>
                <a:latin typeface="Arial Narrow" panose="020B0606020202030204" charset="0"/>
              </a:endParaRPr>
            </a:p>
          </p:txBody>
        </p:sp>
        <p:cxnSp>
          <p:nvCxnSpPr>
            <p:cNvPr id="118" name="直接连接符 117"/>
            <p:cNvCxnSpPr>
              <a:stCxn id="116" idx="3"/>
              <a:endCxn id="117" idx="1"/>
            </p:cNvCxnSpPr>
            <p:nvPr/>
          </p:nvCxnSpPr>
          <p:spPr>
            <a:xfrm>
              <a:off x="585995" y="3094338"/>
              <a:ext cx="980958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122" name="图片 121" descr="图标&#10;&#10;描述已自动生成"/>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88910" y="2406956"/>
            <a:ext cx="329862" cy="395835"/>
          </a:xfrm>
          <a:prstGeom prst="rect">
            <a:avLst/>
          </a:prstGeom>
        </p:spPr>
      </p:pic>
      <p:pic>
        <p:nvPicPr>
          <p:cNvPr id="124" name="图片 123" descr="黑白色的标志&#10;&#10;描述已自动生成"/>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48743" y="2406957"/>
            <a:ext cx="332137" cy="395834"/>
          </a:xfrm>
          <a:prstGeom prst="rect">
            <a:avLst/>
          </a:prstGeom>
        </p:spPr>
      </p:pic>
      <p:pic>
        <p:nvPicPr>
          <p:cNvPr id="125" name="图片 124" descr="图标&#10;&#10;描述已自动生成"/>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975283" y="2406956"/>
            <a:ext cx="329862" cy="395835"/>
          </a:xfrm>
          <a:prstGeom prst="rect">
            <a:avLst/>
          </a:prstGeom>
        </p:spPr>
      </p:pic>
      <p:pic>
        <p:nvPicPr>
          <p:cNvPr id="126" name="图片 125" descr="黑白色的标志&#10;&#10;描述已自动生成"/>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5116" y="2406957"/>
            <a:ext cx="332137" cy="395834"/>
          </a:xfrm>
          <a:prstGeom prst="rect">
            <a:avLst/>
          </a:prstGeom>
        </p:spPr>
      </p:pic>
      <p:pic>
        <p:nvPicPr>
          <p:cNvPr id="128" name="图片 127" descr="图标&#10;&#10;描述已自动生成"/>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633128" y="2406956"/>
            <a:ext cx="329862" cy="395835"/>
          </a:xfrm>
          <a:prstGeom prst="rect">
            <a:avLst/>
          </a:prstGeom>
        </p:spPr>
      </p:pic>
      <p:pic>
        <p:nvPicPr>
          <p:cNvPr id="129" name="图片 128" descr="黑白色的标志&#10;&#10;描述已自动生成"/>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92961" y="2406957"/>
            <a:ext cx="332137" cy="395834"/>
          </a:xfrm>
          <a:prstGeom prst="rect">
            <a:avLst/>
          </a:prstGeom>
        </p:spPr>
      </p:pic>
      <p:sp>
        <p:nvSpPr>
          <p:cNvPr id="132" name="矩形 131"/>
          <p:cNvSpPr/>
          <p:nvPr/>
        </p:nvSpPr>
        <p:spPr>
          <a:xfrm>
            <a:off x="914260" y="3637954"/>
            <a:ext cx="256976" cy="2569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3" name="íşlïḍè"/>
          <p:cNvSpPr txBox="1"/>
          <p:nvPr/>
        </p:nvSpPr>
        <p:spPr>
          <a:xfrm>
            <a:off x="1206222" y="3598984"/>
            <a:ext cx="5872909" cy="342300"/>
          </a:xfrm>
          <a:prstGeom prst="rect">
            <a:avLst/>
          </a:prstGeom>
          <a:noFill/>
        </p:spPr>
        <p:txBody>
          <a:bodyPr wrap="square" lIns="91440" tIns="45720" rIns="91440" bIns="45720" anchor="ctr">
            <a:noAutofit/>
          </a:bodyPr>
          <a:lstStyle/>
          <a:p>
            <a:r>
              <a:rPr lang="zh-CN" altLang="en-US" b="1" dirty="0">
                <a:solidFill>
                  <a:schemeClr val="accent3"/>
                </a:solidFill>
              </a:rPr>
              <a:t>字节之间异步</a:t>
            </a:r>
            <a:r>
              <a:rPr lang="zh-CN" altLang="en-US" b="1" dirty="0"/>
              <a:t>，即字节之间的时间间隔不固定。</a:t>
            </a:r>
            <a:endParaRPr lang="en-US" altLang="zh-CN" b="1" dirty="0"/>
          </a:p>
        </p:txBody>
      </p:sp>
      <p:sp>
        <p:nvSpPr>
          <p:cNvPr id="134" name="矩形 133"/>
          <p:cNvSpPr/>
          <p:nvPr/>
        </p:nvSpPr>
        <p:spPr>
          <a:xfrm>
            <a:off x="914260" y="4171830"/>
            <a:ext cx="256976" cy="2569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5" name="íşlïḍè"/>
          <p:cNvSpPr txBox="1"/>
          <p:nvPr/>
        </p:nvSpPr>
        <p:spPr>
          <a:xfrm>
            <a:off x="1206222" y="4132860"/>
            <a:ext cx="7582543" cy="342300"/>
          </a:xfrm>
          <a:prstGeom prst="rect">
            <a:avLst/>
          </a:prstGeom>
          <a:noFill/>
        </p:spPr>
        <p:txBody>
          <a:bodyPr wrap="square" lIns="91440" tIns="45720" rIns="91440" bIns="45720" anchor="ctr">
            <a:noAutofit/>
          </a:bodyPr>
          <a:lstStyle/>
          <a:p>
            <a:r>
              <a:rPr lang="zh-CN" altLang="en-US" b="1" dirty="0">
                <a:solidFill>
                  <a:schemeClr val="accent3"/>
                </a:solidFill>
              </a:rPr>
              <a:t>字节中的每个比特仍然要同步</a:t>
            </a:r>
            <a:r>
              <a:rPr lang="zh-CN" altLang="en-US" b="1" dirty="0"/>
              <a:t>，即各比特的持续时间是相同的。</a:t>
            </a:r>
            <a:endParaRPr lang="en-US" altLang="zh-CN" b="1" dirty="0"/>
          </a:p>
        </p:txBody>
      </p:sp>
    </p:spTree>
    <p:custDataLst>
      <p:tags r:id="rId4"/>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wipe(left)">
                                      <p:cBhvr>
                                        <p:cTn id="7" dur="1000"/>
                                        <p:tgtEl>
                                          <p:spTgt spid="58"/>
                                        </p:tgtEl>
                                      </p:cBhvr>
                                    </p:animEffect>
                                  </p:childTnLst>
                                </p:cTn>
                              </p:par>
                              <p:par>
                                <p:cTn id="8" presetID="42" presetClass="entr" presetSubtype="0" fill="hold" nodeType="withEffect">
                                  <p:stCondLst>
                                    <p:cond delay="0"/>
                                  </p:stCondLst>
                                  <p:childTnLst>
                                    <p:set>
                                      <p:cBhvr>
                                        <p:cTn id="9" dur="1" fill="hold">
                                          <p:stCondLst>
                                            <p:cond delay="0"/>
                                          </p:stCondLst>
                                        </p:cTn>
                                        <p:tgtEl>
                                          <p:spTgt spid="115"/>
                                        </p:tgtEl>
                                        <p:attrNameLst>
                                          <p:attrName>style.visibility</p:attrName>
                                        </p:attrNameLst>
                                      </p:cBhvr>
                                      <p:to>
                                        <p:strVal val="visible"/>
                                      </p:to>
                                    </p:set>
                                    <p:animEffect transition="in" filter="fade">
                                      <p:cBhvr>
                                        <p:cTn id="10" dur="1000"/>
                                        <p:tgtEl>
                                          <p:spTgt spid="115"/>
                                        </p:tgtEl>
                                      </p:cBhvr>
                                    </p:animEffect>
                                    <p:anim calcmode="lin" valueType="num">
                                      <p:cBhvr>
                                        <p:cTn id="11" dur="1000" fill="hold"/>
                                        <p:tgtEl>
                                          <p:spTgt spid="115"/>
                                        </p:tgtEl>
                                        <p:attrNameLst>
                                          <p:attrName>ppt_x</p:attrName>
                                        </p:attrNameLst>
                                      </p:cBhvr>
                                      <p:tavLst>
                                        <p:tav tm="0">
                                          <p:val>
                                            <p:strVal val="#ppt_x"/>
                                          </p:val>
                                        </p:tav>
                                        <p:tav tm="100000">
                                          <p:val>
                                            <p:strVal val="#ppt_x"/>
                                          </p:val>
                                        </p:tav>
                                      </p:tavLst>
                                    </p:anim>
                                    <p:anim calcmode="lin" valueType="num">
                                      <p:cBhvr>
                                        <p:cTn id="12" dur="1000" fill="hold"/>
                                        <p:tgtEl>
                                          <p:spTgt spid="115"/>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2" presetClass="entr" presetSubtype="8" fill="hold" nodeType="clickEffect">
                                  <p:stCondLst>
                                    <p:cond delay="0"/>
                                  </p:stCondLst>
                                  <p:childTnLst>
                                    <p:set>
                                      <p:cBhvr>
                                        <p:cTn id="16" dur="1" fill="hold">
                                          <p:stCondLst>
                                            <p:cond delay="0"/>
                                          </p:stCondLst>
                                        </p:cTn>
                                        <p:tgtEl>
                                          <p:spTgt spid="120"/>
                                        </p:tgtEl>
                                        <p:attrNameLst>
                                          <p:attrName>style.visibility</p:attrName>
                                        </p:attrNameLst>
                                      </p:cBhvr>
                                      <p:to>
                                        <p:strVal val="visible"/>
                                      </p:to>
                                    </p:set>
                                    <p:anim calcmode="lin" valueType="num">
                                      <p:cBhvr additive="base">
                                        <p:cTn id="17" dur="2000"/>
                                        <p:tgtEl>
                                          <p:spTgt spid="120"/>
                                        </p:tgtEl>
                                        <p:attrNameLst>
                                          <p:attrName>ppt_x</p:attrName>
                                        </p:attrNameLst>
                                      </p:cBhvr>
                                      <p:tavLst>
                                        <p:tav tm="0">
                                          <p:val>
                                            <p:strVal val="#ppt_x-#ppt_w*1.125000"/>
                                          </p:val>
                                        </p:tav>
                                        <p:tav tm="100000">
                                          <p:val>
                                            <p:strVal val="#ppt_x"/>
                                          </p:val>
                                        </p:tav>
                                      </p:tavLst>
                                    </p:anim>
                                    <p:animEffect transition="in" filter="wipe(right)">
                                      <p:cBhvr>
                                        <p:cTn id="18" dur="2000"/>
                                        <p:tgtEl>
                                          <p:spTgt spid="120"/>
                                        </p:tgtEl>
                                      </p:cBhvr>
                                    </p:animEffect>
                                  </p:childTnLst>
                                </p:cTn>
                              </p:par>
                            </p:childTnLst>
                          </p:cTn>
                        </p:par>
                      </p:childTnLst>
                    </p:cTn>
                  </p:par>
                  <p:par>
                    <p:cTn id="19" fill="hold">
                      <p:stCondLst>
                        <p:cond delay="indefinite"/>
                      </p:stCondLst>
                      <p:childTnLst>
                        <p:par>
                          <p:cTn id="20" fill="hold">
                            <p:stCondLst>
                              <p:cond delay="0"/>
                            </p:stCondLst>
                            <p:childTnLst>
                              <p:par>
                                <p:cTn id="21" presetID="12" presetClass="entr" presetSubtype="2" fill="hold" nodeType="clickEffect">
                                  <p:stCondLst>
                                    <p:cond delay="0"/>
                                  </p:stCondLst>
                                  <p:childTnLst>
                                    <p:set>
                                      <p:cBhvr>
                                        <p:cTn id="22" dur="1" fill="hold">
                                          <p:stCondLst>
                                            <p:cond delay="0"/>
                                          </p:stCondLst>
                                        </p:cTn>
                                        <p:tgtEl>
                                          <p:spTgt spid="122"/>
                                        </p:tgtEl>
                                        <p:attrNameLst>
                                          <p:attrName>style.visibility</p:attrName>
                                        </p:attrNameLst>
                                      </p:cBhvr>
                                      <p:to>
                                        <p:strVal val="visible"/>
                                      </p:to>
                                    </p:set>
                                    <p:anim calcmode="lin" valueType="num">
                                      <p:cBhvr additive="base">
                                        <p:cTn id="23" dur="500"/>
                                        <p:tgtEl>
                                          <p:spTgt spid="122"/>
                                        </p:tgtEl>
                                        <p:attrNameLst>
                                          <p:attrName>ppt_x</p:attrName>
                                        </p:attrNameLst>
                                      </p:cBhvr>
                                      <p:tavLst>
                                        <p:tav tm="0">
                                          <p:val>
                                            <p:strVal val="#ppt_x+#ppt_w*1.125000"/>
                                          </p:val>
                                        </p:tav>
                                        <p:tav tm="100000">
                                          <p:val>
                                            <p:strVal val="#ppt_x"/>
                                          </p:val>
                                        </p:tav>
                                      </p:tavLst>
                                    </p:anim>
                                    <p:animEffect transition="in" filter="wipe(left)">
                                      <p:cBhvr>
                                        <p:cTn id="24" dur="500"/>
                                        <p:tgtEl>
                                          <p:spTgt spid="122"/>
                                        </p:tgtEl>
                                      </p:cBhvr>
                                    </p:animEffect>
                                  </p:childTnLst>
                                </p:cTn>
                              </p:par>
                              <p:par>
                                <p:cTn id="25" presetID="12" presetClass="entr" presetSubtype="2" fill="hold" nodeType="withEffect">
                                  <p:stCondLst>
                                    <p:cond delay="0"/>
                                  </p:stCondLst>
                                  <p:childTnLst>
                                    <p:set>
                                      <p:cBhvr>
                                        <p:cTn id="26" dur="1" fill="hold">
                                          <p:stCondLst>
                                            <p:cond delay="0"/>
                                          </p:stCondLst>
                                        </p:cTn>
                                        <p:tgtEl>
                                          <p:spTgt spid="125"/>
                                        </p:tgtEl>
                                        <p:attrNameLst>
                                          <p:attrName>style.visibility</p:attrName>
                                        </p:attrNameLst>
                                      </p:cBhvr>
                                      <p:to>
                                        <p:strVal val="visible"/>
                                      </p:to>
                                    </p:set>
                                    <p:anim calcmode="lin" valueType="num">
                                      <p:cBhvr additive="base">
                                        <p:cTn id="27" dur="500"/>
                                        <p:tgtEl>
                                          <p:spTgt spid="125"/>
                                        </p:tgtEl>
                                        <p:attrNameLst>
                                          <p:attrName>ppt_x</p:attrName>
                                        </p:attrNameLst>
                                      </p:cBhvr>
                                      <p:tavLst>
                                        <p:tav tm="0">
                                          <p:val>
                                            <p:strVal val="#ppt_x+#ppt_w*1.125000"/>
                                          </p:val>
                                        </p:tav>
                                        <p:tav tm="100000">
                                          <p:val>
                                            <p:strVal val="#ppt_x"/>
                                          </p:val>
                                        </p:tav>
                                      </p:tavLst>
                                    </p:anim>
                                    <p:animEffect transition="in" filter="wipe(left)">
                                      <p:cBhvr>
                                        <p:cTn id="28" dur="500"/>
                                        <p:tgtEl>
                                          <p:spTgt spid="125"/>
                                        </p:tgtEl>
                                      </p:cBhvr>
                                    </p:animEffect>
                                  </p:childTnLst>
                                </p:cTn>
                              </p:par>
                              <p:par>
                                <p:cTn id="29" presetID="12" presetClass="entr" presetSubtype="2" fill="hold" nodeType="withEffect">
                                  <p:stCondLst>
                                    <p:cond delay="0"/>
                                  </p:stCondLst>
                                  <p:childTnLst>
                                    <p:set>
                                      <p:cBhvr>
                                        <p:cTn id="30" dur="1" fill="hold">
                                          <p:stCondLst>
                                            <p:cond delay="0"/>
                                          </p:stCondLst>
                                        </p:cTn>
                                        <p:tgtEl>
                                          <p:spTgt spid="128"/>
                                        </p:tgtEl>
                                        <p:attrNameLst>
                                          <p:attrName>style.visibility</p:attrName>
                                        </p:attrNameLst>
                                      </p:cBhvr>
                                      <p:to>
                                        <p:strVal val="visible"/>
                                      </p:to>
                                    </p:set>
                                    <p:anim calcmode="lin" valueType="num">
                                      <p:cBhvr additive="base">
                                        <p:cTn id="31" dur="500"/>
                                        <p:tgtEl>
                                          <p:spTgt spid="128"/>
                                        </p:tgtEl>
                                        <p:attrNameLst>
                                          <p:attrName>ppt_x</p:attrName>
                                        </p:attrNameLst>
                                      </p:cBhvr>
                                      <p:tavLst>
                                        <p:tav tm="0">
                                          <p:val>
                                            <p:strVal val="#ppt_x+#ppt_w*1.125000"/>
                                          </p:val>
                                        </p:tav>
                                        <p:tav tm="100000">
                                          <p:val>
                                            <p:strVal val="#ppt_x"/>
                                          </p:val>
                                        </p:tav>
                                      </p:tavLst>
                                    </p:anim>
                                    <p:animEffect transition="in" filter="wipe(left)">
                                      <p:cBhvr>
                                        <p:cTn id="32" dur="500"/>
                                        <p:tgtEl>
                                          <p:spTgt spid="128"/>
                                        </p:tgtEl>
                                      </p:cBhvr>
                                    </p:animEffect>
                                  </p:childTnLst>
                                </p:cTn>
                              </p:par>
                            </p:childTnLst>
                          </p:cTn>
                        </p:par>
                      </p:childTnLst>
                    </p:cTn>
                  </p:par>
                  <p:par>
                    <p:cTn id="33" fill="hold">
                      <p:stCondLst>
                        <p:cond delay="indefinite"/>
                      </p:stCondLst>
                      <p:childTnLst>
                        <p:par>
                          <p:cTn id="34" fill="hold">
                            <p:stCondLst>
                              <p:cond delay="0"/>
                            </p:stCondLst>
                            <p:childTnLst>
                              <p:par>
                                <p:cTn id="35" presetID="12" presetClass="entr" presetSubtype="8" fill="hold" nodeType="clickEffect">
                                  <p:stCondLst>
                                    <p:cond delay="0"/>
                                  </p:stCondLst>
                                  <p:childTnLst>
                                    <p:set>
                                      <p:cBhvr>
                                        <p:cTn id="36" dur="1" fill="hold">
                                          <p:stCondLst>
                                            <p:cond delay="0"/>
                                          </p:stCondLst>
                                        </p:cTn>
                                        <p:tgtEl>
                                          <p:spTgt spid="124"/>
                                        </p:tgtEl>
                                        <p:attrNameLst>
                                          <p:attrName>style.visibility</p:attrName>
                                        </p:attrNameLst>
                                      </p:cBhvr>
                                      <p:to>
                                        <p:strVal val="visible"/>
                                      </p:to>
                                    </p:set>
                                    <p:anim calcmode="lin" valueType="num">
                                      <p:cBhvr additive="base">
                                        <p:cTn id="37" dur="500"/>
                                        <p:tgtEl>
                                          <p:spTgt spid="124"/>
                                        </p:tgtEl>
                                        <p:attrNameLst>
                                          <p:attrName>ppt_x</p:attrName>
                                        </p:attrNameLst>
                                      </p:cBhvr>
                                      <p:tavLst>
                                        <p:tav tm="0">
                                          <p:val>
                                            <p:strVal val="#ppt_x-#ppt_w*1.125000"/>
                                          </p:val>
                                        </p:tav>
                                        <p:tav tm="100000">
                                          <p:val>
                                            <p:strVal val="#ppt_x"/>
                                          </p:val>
                                        </p:tav>
                                      </p:tavLst>
                                    </p:anim>
                                    <p:animEffect transition="in" filter="wipe(right)">
                                      <p:cBhvr>
                                        <p:cTn id="38" dur="500"/>
                                        <p:tgtEl>
                                          <p:spTgt spid="124"/>
                                        </p:tgtEl>
                                      </p:cBhvr>
                                    </p:animEffect>
                                  </p:childTnLst>
                                </p:cTn>
                              </p:par>
                              <p:par>
                                <p:cTn id="39" presetID="12" presetClass="entr" presetSubtype="8" fill="hold" nodeType="withEffect">
                                  <p:stCondLst>
                                    <p:cond delay="0"/>
                                  </p:stCondLst>
                                  <p:childTnLst>
                                    <p:set>
                                      <p:cBhvr>
                                        <p:cTn id="40" dur="1" fill="hold">
                                          <p:stCondLst>
                                            <p:cond delay="0"/>
                                          </p:stCondLst>
                                        </p:cTn>
                                        <p:tgtEl>
                                          <p:spTgt spid="126"/>
                                        </p:tgtEl>
                                        <p:attrNameLst>
                                          <p:attrName>style.visibility</p:attrName>
                                        </p:attrNameLst>
                                      </p:cBhvr>
                                      <p:to>
                                        <p:strVal val="visible"/>
                                      </p:to>
                                    </p:set>
                                    <p:anim calcmode="lin" valueType="num">
                                      <p:cBhvr additive="base">
                                        <p:cTn id="41" dur="500"/>
                                        <p:tgtEl>
                                          <p:spTgt spid="126"/>
                                        </p:tgtEl>
                                        <p:attrNameLst>
                                          <p:attrName>ppt_x</p:attrName>
                                        </p:attrNameLst>
                                      </p:cBhvr>
                                      <p:tavLst>
                                        <p:tav tm="0">
                                          <p:val>
                                            <p:strVal val="#ppt_x-#ppt_w*1.125000"/>
                                          </p:val>
                                        </p:tav>
                                        <p:tav tm="100000">
                                          <p:val>
                                            <p:strVal val="#ppt_x"/>
                                          </p:val>
                                        </p:tav>
                                      </p:tavLst>
                                    </p:anim>
                                    <p:animEffect transition="in" filter="wipe(right)">
                                      <p:cBhvr>
                                        <p:cTn id="42" dur="500"/>
                                        <p:tgtEl>
                                          <p:spTgt spid="126"/>
                                        </p:tgtEl>
                                      </p:cBhvr>
                                    </p:animEffect>
                                  </p:childTnLst>
                                </p:cTn>
                              </p:par>
                              <p:par>
                                <p:cTn id="43" presetID="12" presetClass="entr" presetSubtype="8" fill="hold" nodeType="withEffect">
                                  <p:stCondLst>
                                    <p:cond delay="0"/>
                                  </p:stCondLst>
                                  <p:childTnLst>
                                    <p:set>
                                      <p:cBhvr>
                                        <p:cTn id="44" dur="1" fill="hold">
                                          <p:stCondLst>
                                            <p:cond delay="0"/>
                                          </p:stCondLst>
                                        </p:cTn>
                                        <p:tgtEl>
                                          <p:spTgt spid="129"/>
                                        </p:tgtEl>
                                        <p:attrNameLst>
                                          <p:attrName>style.visibility</p:attrName>
                                        </p:attrNameLst>
                                      </p:cBhvr>
                                      <p:to>
                                        <p:strVal val="visible"/>
                                      </p:to>
                                    </p:set>
                                    <p:anim calcmode="lin" valueType="num">
                                      <p:cBhvr additive="base">
                                        <p:cTn id="45" dur="500"/>
                                        <p:tgtEl>
                                          <p:spTgt spid="129"/>
                                        </p:tgtEl>
                                        <p:attrNameLst>
                                          <p:attrName>ppt_x</p:attrName>
                                        </p:attrNameLst>
                                      </p:cBhvr>
                                      <p:tavLst>
                                        <p:tav tm="0">
                                          <p:val>
                                            <p:strVal val="#ppt_x-#ppt_w*1.125000"/>
                                          </p:val>
                                        </p:tav>
                                        <p:tav tm="100000">
                                          <p:val>
                                            <p:strVal val="#ppt_x"/>
                                          </p:val>
                                        </p:tav>
                                      </p:tavLst>
                                    </p:anim>
                                    <p:animEffect transition="in" filter="wipe(right)">
                                      <p:cBhvr>
                                        <p:cTn id="46" dur="500"/>
                                        <p:tgtEl>
                                          <p:spTgt spid="129"/>
                                        </p:tgtEl>
                                      </p:cBhvr>
                                    </p:animEffect>
                                  </p:childTnLst>
                                </p:cTn>
                              </p:par>
                            </p:childTnLst>
                          </p:cTn>
                        </p:par>
                      </p:childTnLst>
                    </p:cTn>
                  </p:par>
                  <p:par>
                    <p:cTn id="47" fill="hold">
                      <p:stCondLst>
                        <p:cond delay="indefinite"/>
                      </p:stCondLst>
                      <p:childTnLst>
                        <p:par>
                          <p:cTn id="48" fill="hold">
                            <p:stCondLst>
                              <p:cond delay="0"/>
                            </p:stCondLst>
                            <p:childTnLst>
                              <p:par>
                                <p:cTn id="49" presetID="49" presetClass="entr" presetSubtype="0" decel="100000" fill="hold" grpId="0" nodeType="clickEffect">
                                  <p:stCondLst>
                                    <p:cond delay="0"/>
                                  </p:stCondLst>
                                  <p:childTnLst>
                                    <p:set>
                                      <p:cBhvr>
                                        <p:cTn id="50" dur="1" fill="hold">
                                          <p:stCondLst>
                                            <p:cond delay="0"/>
                                          </p:stCondLst>
                                        </p:cTn>
                                        <p:tgtEl>
                                          <p:spTgt spid="132"/>
                                        </p:tgtEl>
                                        <p:attrNameLst>
                                          <p:attrName>style.visibility</p:attrName>
                                        </p:attrNameLst>
                                      </p:cBhvr>
                                      <p:to>
                                        <p:strVal val="visible"/>
                                      </p:to>
                                    </p:set>
                                    <p:anim calcmode="lin" valueType="num">
                                      <p:cBhvr>
                                        <p:cTn id="51" dur="500" fill="hold"/>
                                        <p:tgtEl>
                                          <p:spTgt spid="132"/>
                                        </p:tgtEl>
                                        <p:attrNameLst>
                                          <p:attrName>ppt_w</p:attrName>
                                        </p:attrNameLst>
                                      </p:cBhvr>
                                      <p:tavLst>
                                        <p:tav tm="0">
                                          <p:val>
                                            <p:fltVal val="0"/>
                                          </p:val>
                                        </p:tav>
                                        <p:tav tm="100000">
                                          <p:val>
                                            <p:strVal val="#ppt_w"/>
                                          </p:val>
                                        </p:tav>
                                      </p:tavLst>
                                    </p:anim>
                                    <p:anim calcmode="lin" valueType="num">
                                      <p:cBhvr>
                                        <p:cTn id="52" dur="500" fill="hold"/>
                                        <p:tgtEl>
                                          <p:spTgt spid="132"/>
                                        </p:tgtEl>
                                        <p:attrNameLst>
                                          <p:attrName>ppt_h</p:attrName>
                                        </p:attrNameLst>
                                      </p:cBhvr>
                                      <p:tavLst>
                                        <p:tav tm="0">
                                          <p:val>
                                            <p:fltVal val="0"/>
                                          </p:val>
                                        </p:tav>
                                        <p:tav tm="100000">
                                          <p:val>
                                            <p:strVal val="#ppt_h"/>
                                          </p:val>
                                        </p:tav>
                                      </p:tavLst>
                                    </p:anim>
                                    <p:anim calcmode="lin" valueType="num">
                                      <p:cBhvr>
                                        <p:cTn id="53" dur="500" fill="hold"/>
                                        <p:tgtEl>
                                          <p:spTgt spid="132"/>
                                        </p:tgtEl>
                                        <p:attrNameLst>
                                          <p:attrName>style.rotation</p:attrName>
                                        </p:attrNameLst>
                                      </p:cBhvr>
                                      <p:tavLst>
                                        <p:tav tm="0">
                                          <p:val>
                                            <p:fltVal val="360"/>
                                          </p:val>
                                        </p:tav>
                                        <p:tav tm="100000">
                                          <p:val>
                                            <p:fltVal val="0"/>
                                          </p:val>
                                        </p:tav>
                                      </p:tavLst>
                                    </p:anim>
                                    <p:animEffect transition="in" filter="fade">
                                      <p:cBhvr>
                                        <p:cTn id="54" dur="500"/>
                                        <p:tgtEl>
                                          <p:spTgt spid="132"/>
                                        </p:tgtEl>
                                      </p:cBhvr>
                                    </p:animEffect>
                                  </p:childTnLst>
                                </p:cTn>
                              </p:par>
                            </p:childTnLst>
                          </p:cTn>
                        </p:par>
                        <p:par>
                          <p:cTn id="55" fill="hold">
                            <p:stCondLst>
                              <p:cond delay="500"/>
                            </p:stCondLst>
                            <p:childTnLst>
                              <p:par>
                                <p:cTn id="56" presetID="1" presetClass="entr" presetSubtype="0" fill="hold" grpId="0" nodeType="afterEffect">
                                  <p:stCondLst>
                                    <p:cond delay="0"/>
                                  </p:stCondLst>
                                  <p:iterate type="lt">
                                    <p:tmAbs val="100"/>
                                  </p:iterate>
                                  <p:childTnLst>
                                    <p:set>
                                      <p:cBhvr>
                                        <p:cTn id="57" dur="1" fill="hold">
                                          <p:stCondLst>
                                            <p:cond delay="0"/>
                                          </p:stCondLst>
                                        </p:cTn>
                                        <p:tgtEl>
                                          <p:spTgt spid="133"/>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49" presetClass="entr" presetSubtype="0" decel="100000" fill="hold" grpId="0" nodeType="clickEffect">
                                  <p:stCondLst>
                                    <p:cond delay="0"/>
                                  </p:stCondLst>
                                  <p:childTnLst>
                                    <p:set>
                                      <p:cBhvr>
                                        <p:cTn id="61" dur="1" fill="hold">
                                          <p:stCondLst>
                                            <p:cond delay="0"/>
                                          </p:stCondLst>
                                        </p:cTn>
                                        <p:tgtEl>
                                          <p:spTgt spid="134"/>
                                        </p:tgtEl>
                                        <p:attrNameLst>
                                          <p:attrName>style.visibility</p:attrName>
                                        </p:attrNameLst>
                                      </p:cBhvr>
                                      <p:to>
                                        <p:strVal val="visible"/>
                                      </p:to>
                                    </p:set>
                                    <p:anim calcmode="lin" valueType="num">
                                      <p:cBhvr>
                                        <p:cTn id="62" dur="500" fill="hold"/>
                                        <p:tgtEl>
                                          <p:spTgt spid="134"/>
                                        </p:tgtEl>
                                        <p:attrNameLst>
                                          <p:attrName>ppt_w</p:attrName>
                                        </p:attrNameLst>
                                      </p:cBhvr>
                                      <p:tavLst>
                                        <p:tav tm="0">
                                          <p:val>
                                            <p:fltVal val="0"/>
                                          </p:val>
                                        </p:tav>
                                        <p:tav tm="100000">
                                          <p:val>
                                            <p:strVal val="#ppt_w"/>
                                          </p:val>
                                        </p:tav>
                                      </p:tavLst>
                                    </p:anim>
                                    <p:anim calcmode="lin" valueType="num">
                                      <p:cBhvr>
                                        <p:cTn id="63" dur="500" fill="hold"/>
                                        <p:tgtEl>
                                          <p:spTgt spid="134"/>
                                        </p:tgtEl>
                                        <p:attrNameLst>
                                          <p:attrName>ppt_h</p:attrName>
                                        </p:attrNameLst>
                                      </p:cBhvr>
                                      <p:tavLst>
                                        <p:tav tm="0">
                                          <p:val>
                                            <p:fltVal val="0"/>
                                          </p:val>
                                        </p:tav>
                                        <p:tav tm="100000">
                                          <p:val>
                                            <p:strVal val="#ppt_h"/>
                                          </p:val>
                                        </p:tav>
                                      </p:tavLst>
                                    </p:anim>
                                    <p:anim calcmode="lin" valueType="num">
                                      <p:cBhvr>
                                        <p:cTn id="64" dur="500" fill="hold"/>
                                        <p:tgtEl>
                                          <p:spTgt spid="134"/>
                                        </p:tgtEl>
                                        <p:attrNameLst>
                                          <p:attrName>style.rotation</p:attrName>
                                        </p:attrNameLst>
                                      </p:cBhvr>
                                      <p:tavLst>
                                        <p:tav tm="0">
                                          <p:val>
                                            <p:fltVal val="360"/>
                                          </p:val>
                                        </p:tav>
                                        <p:tav tm="100000">
                                          <p:val>
                                            <p:fltVal val="0"/>
                                          </p:val>
                                        </p:tav>
                                      </p:tavLst>
                                    </p:anim>
                                    <p:animEffect transition="in" filter="fade">
                                      <p:cBhvr>
                                        <p:cTn id="65" dur="500"/>
                                        <p:tgtEl>
                                          <p:spTgt spid="134"/>
                                        </p:tgtEl>
                                      </p:cBhvr>
                                    </p:animEffect>
                                  </p:childTnLst>
                                </p:cTn>
                              </p:par>
                            </p:childTnLst>
                          </p:cTn>
                        </p:par>
                        <p:par>
                          <p:cTn id="66" fill="hold">
                            <p:stCondLst>
                              <p:cond delay="500"/>
                            </p:stCondLst>
                            <p:childTnLst>
                              <p:par>
                                <p:cTn id="67" presetID="1" presetClass="entr" presetSubtype="0" fill="hold" grpId="0" nodeType="afterEffect">
                                  <p:stCondLst>
                                    <p:cond delay="0"/>
                                  </p:stCondLst>
                                  <p:iterate type="lt">
                                    <p:tmAbs val="100"/>
                                  </p:iterate>
                                  <p:childTnLst>
                                    <p:set>
                                      <p:cBhvr>
                                        <p:cTn id="68" dur="1" fill="hold">
                                          <p:stCondLst>
                                            <p:cond delay="0"/>
                                          </p:stCondLst>
                                        </p:cTn>
                                        <p:tgtEl>
                                          <p:spTgt spid="1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2" grpId="0" bldLvl="0" animBg="1"/>
      <p:bldP spid="133" grpId="0"/>
      <p:bldP spid="134" grpId="0" bldLvl="0" animBg="1"/>
      <p:bldP spid="135"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3428819" y="5321892"/>
            <a:ext cx="2248701" cy="335499"/>
            <a:chOff x="2947131" y="1940269"/>
            <a:chExt cx="2248701" cy="335499"/>
          </a:xfrm>
        </p:grpSpPr>
        <p:sp>
          <p:nvSpPr>
            <p:cNvPr id="35" name="箭头: 右 34"/>
            <p:cNvSpPr/>
            <p:nvPr/>
          </p:nvSpPr>
          <p:spPr>
            <a:xfrm>
              <a:off x="2947131" y="1940269"/>
              <a:ext cx="572322" cy="335499"/>
            </a:xfrm>
            <a:prstGeom prst="rightArrow">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箭头: 右 36"/>
            <p:cNvSpPr/>
            <p:nvPr/>
          </p:nvSpPr>
          <p:spPr>
            <a:xfrm>
              <a:off x="3785321" y="1940269"/>
              <a:ext cx="572322" cy="335499"/>
            </a:xfrm>
            <a:prstGeom prst="rightArrow">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箭头: 右 38"/>
            <p:cNvSpPr/>
            <p:nvPr/>
          </p:nvSpPr>
          <p:spPr>
            <a:xfrm>
              <a:off x="4623510" y="1940269"/>
              <a:ext cx="572322" cy="335499"/>
            </a:xfrm>
            <a:prstGeom prst="rightArrow">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1" name="组合 40"/>
          <p:cNvGrpSpPr/>
          <p:nvPr/>
        </p:nvGrpSpPr>
        <p:grpSpPr>
          <a:xfrm rot="10800000">
            <a:off x="3428819" y="5776858"/>
            <a:ext cx="2248701" cy="335499"/>
            <a:chOff x="2947131" y="1940269"/>
            <a:chExt cx="2248701" cy="335499"/>
          </a:xfrm>
          <a:solidFill>
            <a:schemeClr val="accent5"/>
          </a:solidFill>
        </p:grpSpPr>
        <p:sp>
          <p:nvSpPr>
            <p:cNvPr id="42" name="箭头: 右 41"/>
            <p:cNvSpPr/>
            <p:nvPr/>
          </p:nvSpPr>
          <p:spPr>
            <a:xfrm>
              <a:off x="2947131" y="1940269"/>
              <a:ext cx="572322" cy="335499"/>
            </a:xfrm>
            <a:prstGeom prst="rightArrow">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箭头: 右 42"/>
            <p:cNvSpPr/>
            <p:nvPr/>
          </p:nvSpPr>
          <p:spPr>
            <a:xfrm>
              <a:off x="3785321" y="1940269"/>
              <a:ext cx="572322" cy="335499"/>
            </a:xfrm>
            <a:prstGeom prst="rightArrow">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箭头: 右 43"/>
            <p:cNvSpPr/>
            <p:nvPr/>
          </p:nvSpPr>
          <p:spPr>
            <a:xfrm>
              <a:off x="4623510" y="1940269"/>
              <a:ext cx="572322" cy="335499"/>
            </a:xfrm>
            <a:prstGeom prst="rightArrow">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6" name="组合 25"/>
          <p:cNvGrpSpPr/>
          <p:nvPr/>
        </p:nvGrpSpPr>
        <p:grpSpPr>
          <a:xfrm>
            <a:off x="3429269" y="3493961"/>
            <a:ext cx="2248701" cy="335499"/>
            <a:chOff x="2947131" y="1940269"/>
            <a:chExt cx="2248701" cy="335499"/>
          </a:xfrm>
        </p:grpSpPr>
        <p:sp>
          <p:nvSpPr>
            <p:cNvPr id="27" name="箭头: 右 26"/>
            <p:cNvSpPr/>
            <p:nvPr/>
          </p:nvSpPr>
          <p:spPr>
            <a:xfrm>
              <a:off x="2947131" y="1940269"/>
              <a:ext cx="572322" cy="335499"/>
            </a:xfrm>
            <a:prstGeom prst="rightArrow">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箭头: 右 27"/>
            <p:cNvSpPr/>
            <p:nvPr/>
          </p:nvSpPr>
          <p:spPr>
            <a:xfrm>
              <a:off x="3785321" y="1940269"/>
              <a:ext cx="572322" cy="335499"/>
            </a:xfrm>
            <a:prstGeom prst="rightArrow">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箭头: 右 28"/>
            <p:cNvSpPr/>
            <p:nvPr/>
          </p:nvSpPr>
          <p:spPr>
            <a:xfrm>
              <a:off x="4623510" y="1940269"/>
              <a:ext cx="572322" cy="335499"/>
            </a:xfrm>
            <a:prstGeom prst="rightArrow">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0" name="组合 29"/>
          <p:cNvGrpSpPr/>
          <p:nvPr/>
        </p:nvGrpSpPr>
        <p:grpSpPr>
          <a:xfrm rot="10800000">
            <a:off x="3429269" y="3948927"/>
            <a:ext cx="2248701" cy="335499"/>
            <a:chOff x="2947131" y="1940269"/>
            <a:chExt cx="2248701" cy="335499"/>
          </a:xfrm>
          <a:solidFill>
            <a:schemeClr val="accent5"/>
          </a:solidFill>
        </p:grpSpPr>
        <p:sp>
          <p:nvSpPr>
            <p:cNvPr id="31" name="箭头: 右 30"/>
            <p:cNvSpPr/>
            <p:nvPr/>
          </p:nvSpPr>
          <p:spPr>
            <a:xfrm>
              <a:off x="2947131" y="1940269"/>
              <a:ext cx="572322" cy="335499"/>
            </a:xfrm>
            <a:prstGeom prst="rightArrow">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箭头: 右 31"/>
            <p:cNvSpPr/>
            <p:nvPr/>
          </p:nvSpPr>
          <p:spPr>
            <a:xfrm>
              <a:off x="3785321" y="1940269"/>
              <a:ext cx="572322" cy="335499"/>
            </a:xfrm>
            <a:prstGeom prst="rightArrow">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箭头: 右 32"/>
            <p:cNvSpPr/>
            <p:nvPr/>
          </p:nvSpPr>
          <p:spPr>
            <a:xfrm>
              <a:off x="4623510" y="1940269"/>
              <a:ext cx="572322" cy="335499"/>
            </a:xfrm>
            <a:prstGeom prst="rightArrow">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 name="组合 3"/>
          <p:cNvGrpSpPr/>
          <p:nvPr/>
        </p:nvGrpSpPr>
        <p:grpSpPr>
          <a:xfrm>
            <a:off x="3429269" y="1940269"/>
            <a:ext cx="2248701" cy="335499"/>
            <a:chOff x="2947131" y="1940269"/>
            <a:chExt cx="2248701" cy="335499"/>
          </a:xfrm>
        </p:grpSpPr>
        <p:sp>
          <p:nvSpPr>
            <p:cNvPr id="3" name="箭头: 右 2"/>
            <p:cNvSpPr/>
            <p:nvPr/>
          </p:nvSpPr>
          <p:spPr>
            <a:xfrm>
              <a:off x="2947131" y="1940269"/>
              <a:ext cx="572322" cy="335499"/>
            </a:xfrm>
            <a:prstGeom prst="rightArrow">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箭头: 右 22"/>
            <p:cNvSpPr/>
            <p:nvPr/>
          </p:nvSpPr>
          <p:spPr>
            <a:xfrm>
              <a:off x="3785321" y="1940269"/>
              <a:ext cx="572322" cy="335499"/>
            </a:xfrm>
            <a:prstGeom prst="rightArrow">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箭头: 右 23"/>
            <p:cNvSpPr/>
            <p:nvPr/>
          </p:nvSpPr>
          <p:spPr>
            <a:xfrm>
              <a:off x="4623510" y="1940269"/>
              <a:ext cx="572322" cy="335499"/>
            </a:xfrm>
            <a:prstGeom prst="rightArrow">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6" name="组合 35"/>
          <p:cNvGrpSpPr/>
          <p:nvPr/>
        </p:nvGrpSpPr>
        <p:grpSpPr>
          <a:xfrm>
            <a:off x="304799" y="749300"/>
            <a:ext cx="6266993" cy="400110"/>
            <a:chOff x="424116" y="898245"/>
            <a:chExt cx="6266993" cy="400110"/>
          </a:xfrm>
        </p:grpSpPr>
        <p:sp>
          <p:nvSpPr>
            <p:cNvPr id="38" name="平行四边形 37"/>
            <p:cNvSpPr/>
            <p:nvPr/>
          </p:nvSpPr>
          <p:spPr>
            <a:xfrm>
              <a:off x="424116" y="898245"/>
              <a:ext cx="712237"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03</a:t>
              </a:r>
              <a:endParaRPr lang="zh-CN" altLang="en-US" sz="2200" dirty="0">
                <a:latin typeface="Impact" panose="020B0806030902050204" pitchFamily="34" charset="0"/>
              </a:endParaRPr>
            </a:p>
          </p:txBody>
        </p:sp>
        <p:sp>
          <p:nvSpPr>
            <p:cNvPr id="40" name="文本框 39"/>
            <p:cNvSpPr txBox="1"/>
            <p:nvPr/>
          </p:nvSpPr>
          <p:spPr>
            <a:xfrm>
              <a:off x="1127071" y="898245"/>
              <a:ext cx="5564038" cy="400110"/>
            </a:xfrm>
            <a:prstGeom prst="rect">
              <a:avLst/>
            </a:prstGeom>
            <a:noFill/>
          </p:spPr>
          <p:txBody>
            <a:bodyPr wrap="square" rtlCol="0">
              <a:spAutoFit/>
            </a:bodyPr>
            <a:lstStyle/>
            <a:p>
              <a:r>
                <a:rPr lang="zh-CN" altLang="en-US" sz="2000" b="1" dirty="0"/>
                <a:t>单向通信、双向交替通信和双向同时通信</a:t>
              </a:r>
              <a:endParaRPr lang="zh-CN" altLang="en-US" sz="2000" b="1" dirty="0"/>
            </a:p>
          </p:txBody>
        </p:sp>
      </p:grpSp>
      <p:sp>
        <p:nvSpPr>
          <p:cNvPr id="45" name="椭圆 44"/>
          <p:cNvSpPr/>
          <p:nvPr/>
        </p:nvSpPr>
        <p:spPr>
          <a:xfrm rot="20034661">
            <a:off x="3796799" y="3079272"/>
            <a:ext cx="1500378" cy="1500378"/>
          </a:xfrm>
          <a:prstGeom prst="ellipse">
            <a:avLst/>
          </a:prstGeom>
          <a:noFill/>
          <a:ln w="203200">
            <a:solidFill>
              <a:schemeClr val="accent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a:solidFill>
                  <a:schemeClr val="accent1">
                    <a:lumMod val="75000"/>
                  </a:schemeClr>
                </a:solidFill>
              </a:rPr>
              <a:t>不能</a:t>
            </a:r>
            <a:endParaRPr lang="en-US" altLang="zh-CN" sz="2800" b="1" dirty="0">
              <a:solidFill>
                <a:schemeClr val="accent1">
                  <a:lumMod val="75000"/>
                </a:schemeClr>
              </a:solidFill>
            </a:endParaRPr>
          </a:p>
          <a:p>
            <a:pPr algn="ctr"/>
            <a:r>
              <a:rPr lang="zh-CN" altLang="en-US" sz="2800" b="1" dirty="0">
                <a:solidFill>
                  <a:schemeClr val="accent1">
                    <a:lumMod val="75000"/>
                  </a:schemeClr>
                </a:solidFill>
              </a:rPr>
              <a:t>同时</a:t>
            </a:r>
            <a:endParaRPr lang="zh-CN" altLang="en-US" sz="2800" b="1" dirty="0">
              <a:solidFill>
                <a:schemeClr val="accent1">
                  <a:lumMod val="75000"/>
                </a:schemeClr>
              </a:solidFill>
            </a:endParaRPr>
          </a:p>
        </p:txBody>
      </p:sp>
      <p:grpSp>
        <p:nvGrpSpPr>
          <p:cNvPr id="60" name="组合 59"/>
          <p:cNvGrpSpPr/>
          <p:nvPr/>
        </p:nvGrpSpPr>
        <p:grpSpPr>
          <a:xfrm>
            <a:off x="7687292" y="1451023"/>
            <a:ext cx="3734251" cy="1029478"/>
            <a:chOff x="7687292" y="1451023"/>
            <a:chExt cx="3734251" cy="1029478"/>
          </a:xfrm>
        </p:grpSpPr>
        <p:pic>
          <p:nvPicPr>
            <p:cNvPr id="50" name="图片 49"/>
            <p:cNvPicPr>
              <a:picLocks noChangeAspect="1"/>
            </p:cNvPicPr>
            <p:nvPr/>
          </p:nvPicPr>
          <p:blipFill>
            <a:blip r:embed="rId1">
              <a:clrChange>
                <a:clrFrom>
                  <a:srgbClr val="FFFFFF"/>
                </a:clrFrom>
                <a:clrTo>
                  <a:srgbClr val="FFFFFF">
                    <a:alpha val="0"/>
                  </a:srgbClr>
                </a:clrTo>
              </a:clrChange>
            </a:blip>
            <a:stretch>
              <a:fillRect/>
            </a:stretch>
          </p:blipFill>
          <p:spPr>
            <a:xfrm>
              <a:off x="7687292" y="1451023"/>
              <a:ext cx="718432" cy="1029478"/>
            </a:xfrm>
            <a:prstGeom prst="rect">
              <a:avLst/>
            </a:prstGeom>
          </p:spPr>
        </p:pic>
        <p:pic>
          <p:nvPicPr>
            <p:cNvPr id="52" name="图片 51"/>
            <p:cNvPicPr>
              <a:picLocks noChangeAspect="1"/>
            </p:cNvPicPr>
            <p:nvPr/>
          </p:nvPicPr>
          <p:blipFill>
            <a:blip r:embed="rId2"/>
            <a:stretch>
              <a:fillRect/>
            </a:stretch>
          </p:blipFill>
          <p:spPr>
            <a:xfrm>
              <a:off x="9095968" y="1612051"/>
              <a:ext cx="710174" cy="707422"/>
            </a:xfrm>
            <a:prstGeom prst="rect">
              <a:avLst/>
            </a:prstGeom>
          </p:spPr>
        </p:pic>
        <p:sp>
          <p:nvSpPr>
            <p:cNvPr id="57" name="íşlïḍè"/>
            <p:cNvSpPr txBox="1"/>
            <p:nvPr/>
          </p:nvSpPr>
          <p:spPr>
            <a:xfrm>
              <a:off x="10033831" y="1789259"/>
              <a:ext cx="1387712" cy="637517"/>
            </a:xfrm>
            <a:prstGeom prst="rect">
              <a:avLst/>
            </a:prstGeom>
            <a:noFill/>
          </p:spPr>
          <p:txBody>
            <a:bodyPr wrap="square" lIns="91440" tIns="45720" rIns="91440" bIns="45720" anchor="ctr">
              <a:noAutofit/>
            </a:bodyPr>
            <a:lstStyle/>
            <a:p>
              <a:r>
                <a:rPr lang="zh-CN" altLang="en-US" b="1" dirty="0"/>
                <a:t>无线电广播</a:t>
              </a:r>
              <a:endParaRPr lang="en-US" altLang="zh-CN" b="1" dirty="0"/>
            </a:p>
          </p:txBody>
        </p:sp>
      </p:grpSp>
      <p:grpSp>
        <p:nvGrpSpPr>
          <p:cNvPr id="64" name="组合 63"/>
          <p:cNvGrpSpPr/>
          <p:nvPr/>
        </p:nvGrpSpPr>
        <p:grpSpPr>
          <a:xfrm>
            <a:off x="8978446" y="2953529"/>
            <a:ext cx="1936654" cy="1229196"/>
            <a:chOff x="7687292" y="3105352"/>
            <a:chExt cx="1936654" cy="1229196"/>
          </a:xfrm>
        </p:grpSpPr>
        <p:pic>
          <p:nvPicPr>
            <p:cNvPr id="54" name="图片 53"/>
            <p:cNvPicPr>
              <a:picLocks noChangeAspect="1"/>
            </p:cNvPicPr>
            <p:nvPr/>
          </p:nvPicPr>
          <p:blipFill>
            <a:blip r:embed="rId3">
              <a:clrChange>
                <a:clrFrom>
                  <a:srgbClr val="FFFFFF"/>
                </a:clrFrom>
                <a:clrTo>
                  <a:srgbClr val="FFFFFF">
                    <a:alpha val="0"/>
                  </a:srgbClr>
                </a:clrTo>
              </a:clrChange>
            </a:blip>
            <a:stretch>
              <a:fillRect/>
            </a:stretch>
          </p:blipFill>
          <p:spPr>
            <a:xfrm>
              <a:off x="7687292" y="3105352"/>
              <a:ext cx="909713" cy="1229196"/>
            </a:xfrm>
            <a:prstGeom prst="rect">
              <a:avLst/>
            </a:prstGeom>
          </p:spPr>
        </p:pic>
        <p:sp>
          <p:nvSpPr>
            <p:cNvPr id="58" name="íşlïḍè"/>
            <p:cNvSpPr txBox="1"/>
            <p:nvPr/>
          </p:nvSpPr>
          <p:spPr>
            <a:xfrm>
              <a:off x="8714232" y="3556194"/>
              <a:ext cx="909714" cy="637517"/>
            </a:xfrm>
            <a:prstGeom prst="rect">
              <a:avLst/>
            </a:prstGeom>
            <a:noFill/>
          </p:spPr>
          <p:txBody>
            <a:bodyPr wrap="square" lIns="91440" tIns="45720" rIns="91440" bIns="45720" anchor="ctr">
              <a:noAutofit/>
            </a:bodyPr>
            <a:lstStyle/>
            <a:p>
              <a:r>
                <a:rPr lang="zh-CN" altLang="en-US" b="1" dirty="0"/>
                <a:t>对讲机</a:t>
              </a:r>
              <a:endParaRPr lang="en-US" altLang="zh-CN" b="1" dirty="0"/>
            </a:p>
          </p:txBody>
        </p:sp>
      </p:grpSp>
      <p:grpSp>
        <p:nvGrpSpPr>
          <p:cNvPr id="65" name="组合 64"/>
          <p:cNvGrpSpPr/>
          <p:nvPr/>
        </p:nvGrpSpPr>
        <p:grpSpPr>
          <a:xfrm>
            <a:off x="8728579" y="5019483"/>
            <a:ext cx="1988849" cy="998055"/>
            <a:chOff x="7846134" y="5114302"/>
            <a:chExt cx="1988849" cy="998055"/>
          </a:xfrm>
        </p:grpSpPr>
        <p:pic>
          <p:nvPicPr>
            <p:cNvPr id="56" name="图片 55"/>
            <p:cNvPicPr>
              <a:picLocks noChangeAspect="1"/>
            </p:cNvPicPr>
            <p:nvPr/>
          </p:nvPicPr>
          <p:blipFill>
            <a:blip r:embed="rId4"/>
            <a:stretch>
              <a:fillRect/>
            </a:stretch>
          </p:blipFill>
          <p:spPr>
            <a:xfrm>
              <a:off x="7846134" y="5114302"/>
              <a:ext cx="592028" cy="998055"/>
            </a:xfrm>
            <a:prstGeom prst="rect">
              <a:avLst/>
            </a:prstGeom>
          </p:spPr>
        </p:pic>
        <p:sp>
          <p:nvSpPr>
            <p:cNvPr id="59" name="íşlïḍè"/>
            <p:cNvSpPr txBox="1"/>
            <p:nvPr/>
          </p:nvSpPr>
          <p:spPr>
            <a:xfrm>
              <a:off x="9122941" y="5307090"/>
              <a:ext cx="712042" cy="637517"/>
            </a:xfrm>
            <a:prstGeom prst="rect">
              <a:avLst/>
            </a:prstGeom>
            <a:noFill/>
          </p:spPr>
          <p:txBody>
            <a:bodyPr wrap="square" lIns="91440" tIns="45720" rIns="91440" bIns="45720" anchor="ctr">
              <a:noAutofit/>
            </a:bodyPr>
            <a:lstStyle/>
            <a:p>
              <a:r>
                <a:rPr lang="zh-CN" altLang="en-US" b="1" dirty="0"/>
                <a:t>手机</a:t>
              </a:r>
              <a:endParaRPr lang="en-US" altLang="zh-CN" b="1" dirty="0"/>
            </a:p>
          </p:txBody>
        </p:sp>
        <p:pic>
          <p:nvPicPr>
            <p:cNvPr id="63" name="图片 62"/>
            <p:cNvPicPr>
              <a:picLocks noChangeAspect="1"/>
            </p:cNvPicPr>
            <p:nvPr/>
          </p:nvPicPr>
          <p:blipFill>
            <a:blip r:embed="rId4"/>
            <a:stretch>
              <a:fillRect/>
            </a:stretch>
          </p:blipFill>
          <p:spPr>
            <a:xfrm>
              <a:off x="8499955" y="5114302"/>
              <a:ext cx="592028" cy="998055"/>
            </a:xfrm>
            <a:prstGeom prst="rect">
              <a:avLst/>
            </a:prstGeom>
          </p:spPr>
        </p:pic>
      </p:grpSp>
      <p:grpSp>
        <p:nvGrpSpPr>
          <p:cNvPr id="5" name="组合 4"/>
          <p:cNvGrpSpPr/>
          <p:nvPr/>
        </p:nvGrpSpPr>
        <p:grpSpPr>
          <a:xfrm>
            <a:off x="490012" y="1663747"/>
            <a:ext cx="6507036" cy="701175"/>
            <a:chOff x="490012" y="1663747"/>
            <a:chExt cx="6507036" cy="701175"/>
          </a:xfrm>
        </p:grpSpPr>
        <p:sp>
          <p:nvSpPr>
            <p:cNvPr id="12" name="íşlïḍè"/>
            <p:cNvSpPr txBox="1"/>
            <p:nvPr/>
          </p:nvSpPr>
          <p:spPr>
            <a:xfrm>
              <a:off x="490012" y="1663747"/>
              <a:ext cx="1205297" cy="637517"/>
            </a:xfrm>
            <a:prstGeom prst="rect">
              <a:avLst/>
            </a:prstGeom>
            <a:noFill/>
          </p:spPr>
          <p:txBody>
            <a:bodyPr wrap="square" lIns="91440" tIns="45720" rIns="91440" bIns="45720" anchor="ctr">
              <a:noAutofit/>
            </a:bodyPr>
            <a:lstStyle/>
            <a:p>
              <a:pPr algn="ctr"/>
              <a:r>
                <a:rPr lang="zh-CN" altLang="en-US" b="1" dirty="0">
                  <a:solidFill>
                    <a:schemeClr val="accent3">
                      <a:lumMod val="75000"/>
                    </a:schemeClr>
                  </a:solidFill>
                </a:rPr>
                <a:t>单向通信</a:t>
              </a:r>
              <a:endParaRPr lang="en-US" altLang="zh-CN" b="1" dirty="0">
                <a:solidFill>
                  <a:schemeClr val="accent3">
                    <a:lumMod val="75000"/>
                  </a:schemeClr>
                </a:solidFill>
              </a:endParaRPr>
            </a:p>
            <a:p>
              <a:pPr algn="ctr"/>
              <a:r>
                <a:rPr lang="zh-CN" altLang="en-US" b="1" dirty="0">
                  <a:solidFill>
                    <a:schemeClr val="accent3">
                      <a:lumMod val="75000"/>
                    </a:schemeClr>
                  </a:solidFill>
                </a:rPr>
                <a:t>（单工）</a:t>
              </a:r>
              <a:endParaRPr lang="en-US" altLang="zh-CN" b="1" dirty="0">
                <a:solidFill>
                  <a:schemeClr val="accent3">
                    <a:lumMod val="75000"/>
                  </a:schemeClr>
                </a:solidFill>
              </a:endParaRPr>
            </a:p>
          </p:txBody>
        </p:sp>
        <p:sp>
          <p:nvSpPr>
            <p:cNvPr id="2" name="矩形 1"/>
            <p:cNvSpPr/>
            <p:nvPr/>
          </p:nvSpPr>
          <p:spPr>
            <a:xfrm>
              <a:off x="2122488" y="1766832"/>
              <a:ext cx="1140310" cy="598090"/>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发送端</a:t>
              </a:r>
              <a:endParaRPr lang="zh-CN" altLang="en-US" b="1" dirty="0"/>
            </a:p>
          </p:txBody>
        </p:sp>
        <p:sp>
          <p:nvSpPr>
            <p:cNvPr id="51" name="矩形 50"/>
            <p:cNvSpPr/>
            <p:nvPr/>
          </p:nvSpPr>
          <p:spPr>
            <a:xfrm>
              <a:off x="5856738" y="1766832"/>
              <a:ext cx="1140310" cy="598090"/>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接收端</a:t>
              </a:r>
              <a:endParaRPr lang="zh-CN" altLang="en-US" b="1" dirty="0"/>
            </a:p>
          </p:txBody>
        </p:sp>
      </p:grpSp>
      <p:grpSp>
        <p:nvGrpSpPr>
          <p:cNvPr id="8" name="组合 7"/>
          <p:cNvGrpSpPr/>
          <p:nvPr/>
        </p:nvGrpSpPr>
        <p:grpSpPr>
          <a:xfrm>
            <a:off x="304799" y="3288360"/>
            <a:ext cx="6692249" cy="1082200"/>
            <a:chOff x="304799" y="3288360"/>
            <a:chExt cx="6692249" cy="1082200"/>
          </a:xfrm>
        </p:grpSpPr>
        <p:sp>
          <p:nvSpPr>
            <p:cNvPr id="17" name="íşlïḍè"/>
            <p:cNvSpPr txBox="1"/>
            <p:nvPr/>
          </p:nvSpPr>
          <p:spPr>
            <a:xfrm>
              <a:off x="304799" y="3479160"/>
              <a:ext cx="1662148" cy="637517"/>
            </a:xfrm>
            <a:prstGeom prst="rect">
              <a:avLst/>
            </a:prstGeom>
            <a:noFill/>
          </p:spPr>
          <p:txBody>
            <a:bodyPr wrap="square" lIns="91440" tIns="45720" rIns="91440" bIns="45720" anchor="ctr">
              <a:noAutofit/>
            </a:bodyPr>
            <a:lstStyle/>
            <a:p>
              <a:pPr algn="ctr"/>
              <a:r>
                <a:rPr lang="zh-CN" altLang="en-US" b="1" dirty="0">
                  <a:solidFill>
                    <a:schemeClr val="accent3">
                      <a:lumMod val="75000"/>
                    </a:schemeClr>
                  </a:solidFill>
                </a:rPr>
                <a:t>双向交替通信</a:t>
              </a:r>
              <a:endParaRPr lang="en-US" altLang="zh-CN" b="1" dirty="0">
                <a:solidFill>
                  <a:schemeClr val="accent3">
                    <a:lumMod val="75000"/>
                  </a:schemeClr>
                </a:solidFill>
              </a:endParaRPr>
            </a:p>
            <a:p>
              <a:pPr algn="ctr"/>
              <a:r>
                <a:rPr lang="zh-CN" altLang="en-US" b="1" dirty="0">
                  <a:solidFill>
                    <a:schemeClr val="accent3">
                      <a:lumMod val="75000"/>
                    </a:schemeClr>
                  </a:solidFill>
                </a:rPr>
                <a:t> （半双工）</a:t>
              </a:r>
              <a:endParaRPr lang="en-US" altLang="zh-CN" b="1" dirty="0">
                <a:solidFill>
                  <a:schemeClr val="accent3">
                    <a:lumMod val="75000"/>
                  </a:schemeClr>
                </a:solidFill>
              </a:endParaRPr>
            </a:p>
          </p:txBody>
        </p:sp>
        <p:sp>
          <p:nvSpPr>
            <p:cNvPr id="53" name="矩形 52"/>
            <p:cNvSpPr/>
            <p:nvPr/>
          </p:nvSpPr>
          <p:spPr>
            <a:xfrm>
              <a:off x="2122488" y="3288360"/>
              <a:ext cx="1140310" cy="1082200"/>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发送端</a:t>
              </a:r>
              <a:endParaRPr lang="en-US" altLang="zh-CN" b="1" dirty="0"/>
            </a:p>
            <a:p>
              <a:pPr algn="ctr"/>
              <a:r>
                <a:rPr lang="zh-CN" altLang="en-US" b="1" dirty="0"/>
                <a:t>或</a:t>
              </a:r>
              <a:endParaRPr lang="en-US" altLang="zh-CN" b="1" dirty="0"/>
            </a:p>
            <a:p>
              <a:pPr algn="ctr"/>
              <a:r>
                <a:rPr lang="zh-CN" altLang="en-US" b="1" dirty="0"/>
                <a:t>接收端</a:t>
              </a:r>
              <a:endParaRPr lang="zh-CN" altLang="en-US" b="1" dirty="0"/>
            </a:p>
          </p:txBody>
        </p:sp>
        <p:sp>
          <p:nvSpPr>
            <p:cNvPr id="55" name="矩形 54"/>
            <p:cNvSpPr/>
            <p:nvPr/>
          </p:nvSpPr>
          <p:spPr>
            <a:xfrm>
              <a:off x="5856738" y="3288360"/>
              <a:ext cx="1140310" cy="1082200"/>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接收端</a:t>
              </a:r>
              <a:endParaRPr lang="en-US" altLang="zh-CN" b="1" dirty="0"/>
            </a:p>
            <a:p>
              <a:pPr algn="ctr"/>
              <a:r>
                <a:rPr lang="zh-CN" altLang="en-US" b="1" dirty="0"/>
                <a:t>或</a:t>
              </a:r>
              <a:endParaRPr lang="en-US" altLang="zh-CN" b="1" dirty="0"/>
            </a:p>
            <a:p>
              <a:pPr algn="ctr"/>
              <a:r>
                <a:rPr lang="zh-CN" altLang="en-US" b="1" dirty="0"/>
                <a:t>发送端</a:t>
              </a:r>
              <a:endParaRPr lang="zh-CN" altLang="en-US" b="1" dirty="0"/>
            </a:p>
          </p:txBody>
        </p:sp>
      </p:grpSp>
      <p:grpSp>
        <p:nvGrpSpPr>
          <p:cNvPr id="9" name="组合 8"/>
          <p:cNvGrpSpPr/>
          <p:nvPr/>
        </p:nvGrpSpPr>
        <p:grpSpPr>
          <a:xfrm>
            <a:off x="304799" y="5116291"/>
            <a:ext cx="6692249" cy="1082200"/>
            <a:chOff x="304799" y="5116291"/>
            <a:chExt cx="6692249" cy="1082200"/>
          </a:xfrm>
        </p:grpSpPr>
        <p:sp>
          <p:nvSpPr>
            <p:cNvPr id="21" name="íşlïḍè"/>
            <p:cNvSpPr txBox="1"/>
            <p:nvPr/>
          </p:nvSpPr>
          <p:spPr>
            <a:xfrm>
              <a:off x="304799" y="5289839"/>
              <a:ext cx="1583207" cy="637517"/>
            </a:xfrm>
            <a:prstGeom prst="rect">
              <a:avLst/>
            </a:prstGeom>
            <a:noFill/>
          </p:spPr>
          <p:txBody>
            <a:bodyPr wrap="square" lIns="91440" tIns="45720" rIns="91440" bIns="45720" anchor="ctr">
              <a:noAutofit/>
            </a:bodyPr>
            <a:lstStyle/>
            <a:p>
              <a:pPr algn="ctr"/>
              <a:r>
                <a:rPr lang="zh-CN" altLang="en-US" b="1" dirty="0">
                  <a:solidFill>
                    <a:schemeClr val="accent3">
                      <a:lumMod val="75000"/>
                    </a:schemeClr>
                  </a:solidFill>
                </a:rPr>
                <a:t>双向同时通信</a:t>
              </a:r>
              <a:endParaRPr lang="en-US" altLang="zh-CN" b="1" dirty="0">
                <a:solidFill>
                  <a:schemeClr val="accent3">
                    <a:lumMod val="75000"/>
                  </a:schemeClr>
                </a:solidFill>
              </a:endParaRPr>
            </a:p>
            <a:p>
              <a:pPr algn="ctr"/>
              <a:r>
                <a:rPr lang="zh-CN" altLang="en-US" b="1" dirty="0">
                  <a:solidFill>
                    <a:schemeClr val="accent3">
                      <a:lumMod val="75000"/>
                    </a:schemeClr>
                  </a:solidFill>
                </a:rPr>
                <a:t>（全双工）</a:t>
              </a:r>
              <a:endParaRPr lang="en-US" altLang="zh-CN" b="1" dirty="0">
                <a:solidFill>
                  <a:schemeClr val="accent3">
                    <a:lumMod val="75000"/>
                  </a:schemeClr>
                </a:solidFill>
              </a:endParaRPr>
            </a:p>
          </p:txBody>
        </p:sp>
        <p:sp>
          <p:nvSpPr>
            <p:cNvPr id="61" name="矩形 60"/>
            <p:cNvSpPr/>
            <p:nvPr/>
          </p:nvSpPr>
          <p:spPr>
            <a:xfrm>
              <a:off x="2122488" y="5116291"/>
              <a:ext cx="1140310" cy="1082200"/>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发送端</a:t>
              </a:r>
              <a:endParaRPr lang="en-US" altLang="zh-CN" b="1" dirty="0"/>
            </a:p>
            <a:p>
              <a:pPr algn="ctr"/>
              <a:r>
                <a:rPr lang="zh-CN" altLang="en-US" b="1" dirty="0"/>
                <a:t>和</a:t>
              </a:r>
              <a:endParaRPr lang="en-US" altLang="zh-CN" b="1" dirty="0"/>
            </a:p>
            <a:p>
              <a:pPr algn="ctr"/>
              <a:r>
                <a:rPr lang="zh-CN" altLang="en-US" b="1" dirty="0"/>
                <a:t>接收端</a:t>
              </a:r>
              <a:endParaRPr lang="zh-CN" altLang="en-US" b="1" dirty="0"/>
            </a:p>
          </p:txBody>
        </p:sp>
        <p:sp>
          <p:nvSpPr>
            <p:cNvPr id="62" name="矩形 61"/>
            <p:cNvSpPr/>
            <p:nvPr/>
          </p:nvSpPr>
          <p:spPr>
            <a:xfrm>
              <a:off x="5856738" y="5116291"/>
              <a:ext cx="1140310" cy="1082200"/>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接收端</a:t>
              </a:r>
              <a:endParaRPr lang="en-US" altLang="zh-CN" b="1" dirty="0"/>
            </a:p>
            <a:p>
              <a:pPr algn="ctr"/>
              <a:r>
                <a:rPr lang="zh-CN" altLang="en-US" b="1" dirty="0"/>
                <a:t>和</a:t>
              </a:r>
              <a:endParaRPr lang="en-US" altLang="zh-CN" b="1" dirty="0"/>
            </a:p>
            <a:p>
              <a:pPr algn="ctr"/>
              <a:r>
                <a:rPr lang="zh-CN" altLang="en-US" b="1" dirty="0"/>
                <a:t>发送端</a:t>
              </a:r>
              <a:endParaRPr lang="zh-CN" altLang="en-US" b="1" dirty="0"/>
            </a:p>
          </p:txBody>
        </p:sp>
      </p:grpSp>
    </p:spTree>
    <p:custDataLst>
      <p:tags r:id="rId5"/>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with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additive="base">
                                        <p:cTn id="7" dur="1000"/>
                                        <p:tgtEl>
                                          <p:spTgt spid="36"/>
                                        </p:tgtEl>
                                        <p:attrNameLst>
                                          <p:attrName>ppt_y</p:attrName>
                                        </p:attrNameLst>
                                      </p:cBhvr>
                                      <p:tavLst>
                                        <p:tav tm="0">
                                          <p:val>
                                            <p:strVal val="#ppt_y-#ppt_h*1.125000"/>
                                          </p:val>
                                        </p:tav>
                                        <p:tav tm="100000">
                                          <p:val>
                                            <p:strVal val="#ppt_y"/>
                                          </p:val>
                                        </p:tav>
                                      </p:tavLst>
                                    </p:anim>
                                    <p:animEffect transition="in" filter="wipe(down)">
                                      <p:cBhvr>
                                        <p:cTn id="8" dur="1000"/>
                                        <p:tgtEl>
                                          <p:spTgt spid="36"/>
                                        </p:tgtEl>
                                      </p:cBhvr>
                                    </p:animEffect>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1000"/>
                                        <p:tgtEl>
                                          <p:spTgt spid="5"/>
                                        </p:tgtEl>
                                      </p:cBhvr>
                                    </p:animEffect>
                                    <p:anim calcmode="lin" valueType="num">
                                      <p:cBhvr>
                                        <p:cTn id="14" dur="1000" fill="hold"/>
                                        <p:tgtEl>
                                          <p:spTgt spid="5"/>
                                        </p:tgtEl>
                                        <p:attrNameLst>
                                          <p:attrName>ppt_x</p:attrName>
                                        </p:attrNameLst>
                                      </p:cBhvr>
                                      <p:tavLst>
                                        <p:tav tm="0">
                                          <p:val>
                                            <p:strVal val="#ppt_x"/>
                                          </p:val>
                                        </p:tav>
                                        <p:tav tm="100000">
                                          <p:val>
                                            <p:strVal val="#ppt_x"/>
                                          </p:val>
                                        </p:tav>
                                      </p:tavLst>
                                    </p:anim>
                                    <p:anim calcmode="lin" valueType="num">
                                      <p:cBhvr>
                                        <p:cTn id="15"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12" presetClass="entr" presetSubtype="8" fill="hold" nodeType="clickEffect">
                                  <p:stCondLst>
                                    <p:cond delay="0"/>
                                  </p:stCondLst>
                                  <p:childTnLst>
                                    <p:set>
                                      <p:cBhvr>
                                        <p:cTn id="19" dur="1" fill="hold">
                                          <p:stCondLst>
                                            <p:cond delay="0"/>
                                          </p:stCondLst>
                                        </p:cTn>
                                        <p:tgtEl>
                                          <p:spTgt spid="4"/>
                                        </p:tgtEl>
                                        <p:attrNameLst>
                                          <p:attrName>style.visibility</p:attrName>
                                        </p:attrNameLst>
                                      </p:cBhvr>
                                      <p:to>
                                        <p:strVal val="visible"/>
                                      </p:to>
                                    </p:set>
                                    <p:anim calcmode="lin" valueType="num">
                                      <p:cBhvr additive="base">
                                        <p:cTn id="20" dur="1000"/>
                                        <p:tgtEl>
                                          <p:spTgt spid="4"/>
                                        </p:tgtEl>
                                        <p:attrNameLst>
                                          <p:attrName>ppt_x</p:attrName>
                                        </p:attrNameLst>
                                      </p:cBhvr>
                                      <p:tavLst>
                                        <p:tav tm="0">
                                          <p:val>
                                            <p:strVal val="#ppt_x-#ppt_w*1.125000"/>
                                          </p:val>
                                        </p:tav>
                                        <p:tav tm="100000">
                                          <p:val>
                                            <p:strVal val="#ppt_x"/>
                                          </p:val>
                                        </p:tav>
                                      </p:tavLst>
                                    </p:anim>
                                    <p:animEffect transition="in" filter="wipe(right)">
                                      <p:cBhvr>
                                        <p:cTn id="21" dur="1000"/>
                                        <p:tgtEl>
                                          <p:spTgt spid="4"/>
                                        </p:tgtEl>
                                      </p:cBhvr>
                                    </p:animEffect>
                                  </p:childTnLst>
                                </p:cTn>
                              </p:par>
                            </p:childTnLst>
                          </p:cTn>
                        </p:par>
                      </p:childTnLst>
                    </p:cTn>
                  </p:par>
                  <p:par>
                    <p:cTn id="22" fill="hold">
                      <p:stCondLst>
                        <p:cond delay="indefinite"/>
                      </p:stCondLst>
                      <p:childTnLst>
                        <p:par>
                          <p:cTn id="23" fill="hold">
                            <p:stCondLst>
                              <p:cond delay="0"/>
                            </p:stCondLst>
                            <p:childTnLst>
                              <p:par>
                                <p:cTn id="24" presetID="2" presetClass="entr" presetSubtype="2" fill="hold" nodeType="clickEffect">
                                  <p:stCondLst>
                                    <p:cond delay="0"/>
                                  </p:stCondLst>
                                  <p:childTnLst>
                                    <p:set>
                                      <p:cBhvr>
                                        <p:cTn id="25" dur="1" fill="hold">
                                          <p:stCondLst>
                                            <p:cond delay="0"/>
                                          </p:stCondLst>
                                        </p:cTn>
                                        <p:tgtEl>
                                          <p:spTgt spid="60"/>
                                        </p:tgtEl>
                                        <p:attrNameLst>
                                          <p:attrName>style.visibility</p:attrName>
                                        </p:attrNameLst>
                                      </p:cBhvr>
                                      <p:to>
                                        <p:strVal val="visible"/>
                                      </p:to>
                                    </p:set>
                                    <p:anim calcmode="lin" valueType="num">
                                      <p:cBhvr additive="base">
                                        <p:cTn id="26" dur="500" fill="hold"/>
                                        <p:tgtEl>
                                          <p:spTgt spid="60"/>
                                        </p:tgtEl>
                                        <p:attrNameLst>
                                          <p:attrName>ppt_x</p:attrName>
                                        </p:attrNameLst>
                                      </p:cBhvr>
                                      <p:tavLst>
                                        <p:tav tm="0">
                                          <p:val>
                                            <p:strVal val="1+#ppt_w/2"/>
                                          </p:val>
                                        </p:tav>
                                        <p:tav tm="100000">
                                          <p:val>
                                            <p:strVal val="#ppt_x"/>
                                          </p:val>
                                        </p:tav>
                                      </p:tavLst>
                                    </p:anim>
                                    <p:anim calcmode="lin" valueType="num">
                                      <p:cBhvr additive="base">
                                        <p:cTn id="27" dur="500" fill="hold"/>
                                        <p:tgtEl>
                                          <p:spTgt spid="60"/>
                                        </p:tgtEl>
                                        <p:attrNameLst>
                                          <p:attrName>ppt_y</p:attrName>
                                        </p:attrNameLst>
                                      </p:cBhvr>
                                      <p:tavLst>
                                        <p:tav tm="0">
                                          <p:val>
                                            <p:strVal val="#ppt_y"/>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1000"/>
                                        <p:tgtEl>
                                          <p:spTgt spid="8"/>
                                        </p:tgtEl>
                                      </p:cBhvr>
                                    </p:animEffect>
                                    <p:anim calcmode="lin" valueType="num">
                                      <p:cBhvr>
                                        <p:cTn id="33" dur="1000" fill="hold"/>
                                        <p:tgtEl>
                                          <p:spTgt spid="8"/>
                                        </p:tgtEl>
                                        <p:attrNameLst>
                                          <p:attrName>ppt_x</p:attrName>
                                        </p:attrNameLst>
                                      </p:cBhvr>
                                      <p:tavLst>
                                        <p:tav tm="0">
                                          <p:val>
                                            <p:strVal val="#ppt_x"/>
                                          </p:val>
                                        </p:tav>
                                        <p:tav tm="100000">
                                          <p:val>
                                            <p:strVal val="#ppt_x"/>
                                          </p:val>
                                        </p:tav>
                                      </p:tavLst>
                                    </p:anim>
                                    <p:anim calcmode="lin" valueType="num">
                                      <p:cBhvr>
                                        <p:cTn id="34"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12" presetClass="entr" presetSubtype="8" fill="hold" nodeType="clickEffect">
                                  <p:stCondLst>
                                    <p:cond delay="0"/>
                                  </p:stCondLst>
                                  <p:childTnLst>
                                    <p:set>
                                      <p:cBhvr>
                                        <p:cTn id="38" dur="1" fill="hold">
                                          <p:stCondLst>
                                            <p:cond delay="0"/>
                                          </p:stCondLst>
                                        </p:cTn>
                                        <p:tgtEl>
                                          <p:spTgt spid="26"/>
                                        </p:tgtEl>
                                        <p:attrNameLst>
                                          <p:attrName>style.visibility</p:attrName>
                                        </p:attrNameLst>
                                      </p:cBhvr>
                                      <p:to>
                                        <p:strVal val="visible"/>
                                      </p:to>
                                    </p:set>
                                    <p:anim calcmode="lin" valueType="num">
                                      <p:cBhvr additive="base">
                                        <p:cTn id="39" dur="500"/>
                                        <p:tgtEl>
                                          <p:spTgt spid="26"/>
                                        </p:tgtEl>
                                        <p:attrNameLst>
                                          <p:attrName>ppt_x</p:attrName>
                                        </p:attrNameLst>
                                      </p:cBhvr>
                                      <p:tavLst>
                                        <p:tav tm="0">
                                          <p:val>
                                            <p:strVal val="#ppt_x-#ppt_w*1.125000"/>
                                          </p:val>
                                        </p:tav>
                                        <p:tav tm="100000">
                                          <p:val>
                                            <p:strVal val="#ppt_x"/>
                                          </p:val>
                                        </p:tav>
                                      </p:tavLst>
                                    </p:anim>
                                    <p:animEffect transition="in" filter="wipe(right)">
                                      <p:cBhvr>
                                        <p:cTn id="40" dur="500"/>
                                        <p:tgtEl>
                                          <p:spTgt spid="26"/>
                                        </p:tgtEl>
                                      </p:cBhvr>
                                    </p:animEffect>
                                  </p:childTnLst>
                                </p:cTn>
                              </p:par>
                            </p:childTnLst>
                          </p:cTn>
                        </p:par>
                      </p:childTnLst>
                    </p:cTn>
                  </p:par>
                  <p:par>
                    <p:cTn id="41" fill="hold">
                      <p:stCondLst>
                        <p:cond delay="indefinite"/>
                      </p:stCondLst>
                      <p:childTnLst>
                        <p:par>
                          <p:cTn id="42" fill="hold">
                            <p:stCondLst>
                              <p:cond delay="0"/>
                            </p:stCondLst>
                            <p:childTnLst>
                              <p:par>
                                <p:cTn id="43" presetID="12" presetClass="entr" presetSubtype="2" fill="hold" nodeType="clickEffect">
                                  <p:stCondLst>
                                    <p:cond delay="0"/>
                                  </p:stCondLst>
                                  <p:childTnLst>
                                    <p:set>
                                      <p:cBhvr>
                                        <p:cTn id="44" dur="1" fill="hold">
                                          <p:stCondLst>
                                            <p:cond delay="0"/>
                                          </p:stCondLst>
                                        </p:cTn>
                                        <p:tgtEl>
                                          <p:spTgt spid="30"/>
                                        </p:tgtEl>
                                        <p:attrNameLst>
                                          <p:attrName>style.visibility</p:attrName>
                                        </p:attrNameLst>
                                      </p:cBhvr>
                                      <p:to>
                                        <p:strVal val="visible"/>
                                      </p:to>
                                    </p:set>
                                    <p:anim calcmode="lin" valueType="num">
                                      <p:cBhvr additive="base">
                                        <p:cTn id="45" dur="500"/>
                                        <p:tgtEl>
                                          <p:spTgt spid="30"/>
                                        </p:tgtEl>
                                        <p:attrNameLst>
                                          <p:attrName>ppt_x</p:attrName>
                                        </p:attrNameLst>
                                      </p:cBhvr>
                                      <p:tavLst>
                                        <p:tav tm="0">
                                          <p:val>
                                            <p:strVal val="#ppt_x+#ppt_w*1.125000"/>
                                          </p:val>
                                        </p:tav>
                                        <p:tav tm="100000">
                                          <p:val>
                                            <p:strVal val="#ppt_x"/>
                                          </p:val>
                                        </p:tav>
                                      </p:tavLst>
                                    </p:anim>
                                    <p:animEffect transition="in" filter="wipe(left)">
                                      <p:cBhvr>
                                        <p:cTn id="46" dur="500"/>
                                        <p:tgtEl>
                                          <p:spTgt spid="30"/>
                                        </p:tgtEl>
                                      </p:cBhvr>
                                    </p:animEffect>
                                  </p:childTnLst>
                                </p:cTn>
                              </p:par>
                            </p:childTnLst>
                          </p:cTn>
                        </p:par>
                      </p:childTnLst>
                    </p:cTn>
                  </p:par>
                  <p:par>
                    <p:cTn id="47" fill="hold">
                      <p:stCondLst>
                        <p:cond delay="indefinite"/>
                      </p:stCondLst>
                      <p:childTnLst>
                        <p:par>
                          <p:cTn id="48" fill="hold">
                            <p:stCondLst>
                              <p:cond delay="0"/>
                            </p:stCondLst>
                            <p:childTnLst>
                              <p:par>
                                <p:cTn id="49" presetID="53" presetClass="entr" presetSubtype="16" fill="hold" grpId="0" nodeType="clickEffect">
                                  <p:stCondLst>
                                    <p:cond delay="0"/>
                                  </p:stCondLst>
                                  <p:childTnLst>
                                    <p:set>
                                      <p:cBhvr>
                                        <p:cTn id="50" dur="1" fill="hold">
                                          <p:stCondLst>
                                            <p:cond delay="0"/>
                                          </p:stCondLst>
                                        </p:cTn>
                                        <p:tgtEl>
                                          <p:spTgt spid="45"/>
                                        </p:tgtEl>
                                        <p:attrNameLst>
                                          <p:attrName>style.visibility</p:attrName>
                                        </p:attrNameLst>
                                      </p:cBhvr>
                                      <p:to>
                                        <p:strVal val="visible"/>
                                      </p:to>
                                    </p:set>
                                    <p:anim calcmode="lin" valueType="num">
                                      <p:cBhvr>
                                        <p:cTn id="51" dur="500" fill="hold"/>
                                        <p:tgtEl>
                                          <p:spTgt spid="45"/>
                                        </p:tgtEl>
                                        <p:attrNameLst>
                                          <p:attrName>ppt_w</p:attrName>
                                        </p:attrNameLst>
                                      </p:cBhvr>
                                      <p:tavLst>
                                        <p:tav tm="0">
                                          <p:val>
                                            <p:fltVal val="0"/>
                                          </p:val>
                                        </p:tav>
                                        <p:tav tm="100000">
                                          <p:val>
                                            <p:strVal val="#ppt_w"/>
                                          </p:val>
                                        </p:tav>
                                      </p:tavLst>
                                    </p:anim>
                                    <p:anim calcmode="lin" valueType="num">
                                      <p:cBhvr>
                                        <p:cTn id="52" dur="500" fill="hold"/>
                                        <p:tgtEl>
                                          <p:spTgt spid="45"/>
                                        </p:tgtEl>
                                        <p:attrNameLst>
                                          <p:attrName>ppt_h</p:attrName>
                                        </p:attrNameLst>
                                      </p:cBhvr>
                                      <p:tavLst>
                                        <p:tav tm="0">
                                          <p:val>
                                            <p:fltVal val="0"/>
                                          </p:val>
                                        </p:tav>
                                        <p:tav tm="100000">
                                          <p:val>
                                            <p:strVal val="#ppt_h"/>
                                          </p:val>
                                        </p:tav>
                                      </p:tavLst>
                                    </p:anim>
                                    <p:animEffect transition="in" filter="fade">
                                      <p:cBhvr>
                                        <p:cTn id="53" dur="500"/>
                                        <p:tgtEl>
                                          <p:spTgt spid="45"/>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2" fill="hold" nodeType="clickEffect">
                                  <p:stCondLst>
                                    <p:cond delay="0"/>
                                  </p:stCondLst>
                                  <p:childTnLst>
                                    <p:set>
                                      <p:cBhvr>
                                        <p:cTn id="57" dur="1" fill="hold">
                                          <p:stCondLst>
                                            <p:cond delay="0"/>
                                          </p:stCondLst>
                                        </p:cTn>
                                        <p:tgtEl>
                                          <p:spTgt spid="64"/>
                                        </p:tgtEl>
                                        <p:attrNameLst>
                                          <p:attrName>style.visibility</p:attrName>
                                        </p:attrNameLst>
                                      </p:cBhvr>
                                      <p:to>
                                        <p:strVal val="visible"/>
                                      </p:to>
                                    </p:set>
                                    <p:anim calcmode="lin" valueType="num">
                                      <p:cBhvr additive="base">
                                        <p:cTn id="58" dur="500" fill="hold"/>
                                        <p:tgtEl>
                                          <p:spTgt spid="64"/>
                                        </p:tgtEl>
                                        <p:attrNameLst>
                                          <p:attrName>ppt_x</p:attrName>
                                        </p:attrNameLst>
                                      </p:cBhvr>
                                      <p:tavLst>
                                        <p:tav tm="0">
                                          <p:val>
                                            <p:strVal val="1+#ppt_w/2"/>
                                          </p:val>
                                        </p:tav>
                                        <p:tav tm="100000">
                                          <p:val>
                                            <p:strVal val="#ppt_x"/>
                                          </p:val>
                                        </p:tav>
                                      </p:tavLst>
                                    </p:anim>
                                    <p:anim calcmode="lin" valueType="num">
                                      <p:cBhvr additive="base">
                                        <p:cTn id="59" dur="500" fill="hold"/>
                                        <p:tgtEl>
                                          <p:spTgt spid="64"/>
                                        </p:tgtEl>
                                        <p:attrNameLst>
                                          <p:attrName>ppt_y</p:attrName>
                                        </p:attrNameLst>
                                      </p:cBhvr>
                                      <p:tavLst>
                                        <p:tav tm="0">
                                          <p:val>
                                            <p:strVal val="#ppt_y"/>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42" presetClass="entr" presetSubtype="0" fill="hold" nodeType="clickEffect">
                                  <p:stCondLst>
                                    <p:cond delay="0"/>
                                  </p:stCondLst>
                                  <p:childTnLst>
                                    <p:set>
                                      <p:cBhvr>
                                        <p:cTn id="63" dur="1" fill="hold">
                                          <p:stCondLst>
                                            <p:cond delay="0"/>
                                          </p:stCondLst>
                                        </p:cTn>
                                        <p:tgtEl>
                                          <p:spTgt spid="9"/>
                                        </p:tgtEl>
                                        <p:attrNameLst>
                                          <p:attrName>style.visibility</p:attrName>
                                        </p:attrNameLst>
                                      </p:cBhvr>
                                      <p:to>
                                        <p:strVal val="visible"/>
                                      </p:to>
                                    </p:set>
                                    <p:animEffect transition="in" filter="fade">
                                      <p:cBhvr>
                                        <p:cTn id="64" dur="1000"/>
                                        <p:tgtEl>
                                          <p:spTgt spid="9"/>
                                        </p:tgtEl>
                                      </p:cBhvr>
                                    </p:animEffect>
                                    <p:anim calcmode="lin" valueType="num">
                                      <p:cBhvr>
                                        <p:cTn id="65" dur="1000" fill="hold"/>
                                        <p:tgtEl>
                                          <p:spTgt spid="9"/>
                                        </p:tgtEl>
                                        <p:attrNameLst>
                                          <p:attrName>ppt_x</p:attrName>
                                        </p:attrNameLst>
                                      </p:cBhvr>
                                      <p:tavLst>
                                        <p:tav tm="0">
                                          <p:val>
                                            <p:strVal val="#ppt_x"/>
                                          </p:val>
                                        </p:tav>
                                        <p:tav tm="100000">
                                          <p:val>
                                            <p:strVal val="#ppt_x"/>
                                          </p:val>
                                        </p:tav>
                                      </p:tavLst>
                                    </p:anim>
                                    <p:anim calcmode="lin" valueType="num">
                                      <p:cBhvr>
                                        <p:cTn id="66"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12" presetClass="entr" presetSubtype="8" fill="hold" nodeType="clickEffect">
                                  <p:stCondLst>
                                    <p:cond delay="0"/>
                                  </p:stCondLst>
                                  <p:childTnLst>
                                    <p:set>
                                      <p:cBhvr>
                                        <p:cTn id="70" dur="1" fill="hold">
                                          <p:stCondLst>
                                            <p:cond delay="0"/>
                                          </p:stCondLst>
                                        </p:cTn>
                                        <p:tgtEl>
                                          <p:spTgt spid="34"/>
                                        </p:tgtEl>
                                        <p:attrNameLst>
                                          <p:attrName>style.visibility</p:attrName>
                                        </p:attrNameLst>
                                      </p:cBhvr>
                                      <p:to>
                                        <p:strVal val="visible"/>
                                      </p:to>
                                    </p:set>
                                    <p:anim calcmode="lin" valueType="num">
                                      <p:cBhvr additive="base">
                                        <p:cTn id="71" dur="500"/>
                                        <p:tgtEl>
                                          <p:spTgt spid="34"/>
                                        </p:tgtEl>
                                        <p:attrNameLst>
                                          <p:attrName>ppt_x</p:attrName>
                                        </p:attrNameLst>
                                      </p:cBhvr>
                                      <p:tavLst>
                                        <p:tav tm="0">
                                          <p:val>
                                            <p:strVal val="#ppt_x-#ppt_w*1.125000"/>
                                          </p:val>
                                        </p:tav>
                                        <p:tav tm="100000">
                                          <p:val>
                                            <p:strVal val="#ppt_x"/>
                                          </p:val>
                                        </p:tav>
                                      </p:tavLst>
                                    </p:anim>
                                    <p:animEffect transition="in" filter="wipe(right)">
                                      <p:cBhvr>
                                        <p:cTn id="72" dur="500"/>
                                        <p:tgtEl>
                                          <p:spTgt spid="34"/>
                                        </p:tgtEl>
                                      </p:cBhvr>
                                    </p:animEffect>
                                  </p:childTnLst>
                                </p:cTn>
                              </p:par>
                              <p:par>
                                <p:cTn id="73" presetID="12" presetClass="entr" presetSubtype="2" fill="hold" nodeType="withEffect">
                                  <p:stCondLst>
                                    <p:cond delay="0"/>
                                  </p:stCondLst>
                                  <p:childTnLst>
                                    <p:set>
                                      <p:cBhvr>
                                        <p:cTn id="74" dur="1" fill="hold">
                                          <p:stCondLst>
                                            <p:cond delay="0"/>
                                          </p:stCondLst>
                                        </p:cTn>
                                        <p:tgtEl>
                                          <p:spTgt spid="41"/>
                                        </p:tgtEl>
                                        <p:attrNameLst>
                                          <p:attrName>style.visibility</p:attrName>
                                        </p:attrNameLst>
                                      </p:cBhvr>
                                      <p:to>
                                        <p:strVal val="visible"/>
                                      </p:to>
                                    </p:set>
                                    <p:anim calcmode="lin" valueType="num">
                                      <p:cBhvr additive="base">
                                        <p:cTn id="75" dur="500"/>
                                        <p:tgtEl>
                                          <p:spTgt spid="41"/>
                                        </p:tgtEl>
                                        <p:attrNameLst>
                                          <p:attrName>ppt_x</p:attrName>
                                        </p:attrNameLst>
                                      </p:cBhvr>
                                      <p:tavLst>
                                        <p:tav tm="0">
                                          <p:val>
                                            <p:strVal val="#ppt_x+#ppt_w*1.125000"/>
                                          </p:val>
                                        </p:tav>
                                        <p:tav tm="100000">
                                          <p:val>
                                            <p:strVal val="#ppt_x"/>
                                          </p:val>
                                        </p:tav>
                                      </p:tavLst>
                                    </p:anim>
                                    <p:animEffect transition="in" filter="wipe(left)">
                                      <p:cBhvr>
                                        <p:cTn id="76" dur="500"/>
                                        <p:tgtEl>
                                          <p:spTgt spid="41"/>
                                        </p:tgtEl>
                                      </p:cBhvr>
                                    </p:animEffect>
                                  </p:childTnLst>
                                </p:cTn>
                              </p:par>
                            </p:childTnLst>
                          </p:cTn>
                        </p:par>
                      </p:childTnLst>
                    </p:cTn>
                  </p:par>
                  <p:par>
                    <p:cTn id="77" fill="hold">
                      <p:stCondLst>
                        <p:cond delay="indefinite"/>
                      </p:stCondLst>
                      <p:childTnLst>
                        <p:par>
                          <p:cTn id="78" fill="hold">
                            <p:stCondLst>
                              <p:cond delay="0"/>
                            </p:stCondLst>
                            <p:childTnLst>
                              <p:par>
                                <p:cTn id="79" presetID="2" presetClass="entr" presetSubtype="2" fill="hold" nodeType="clickEffect">
                                  <p:stCondLst>
                                    <p:cond delay="0"/>
                                  </p:stCondLst>
                                  <p:childTnLst>
                                    <p:set>
                                      <p:cBhvr>
                                        <p:cTn id="80" dur="1" fill="hold">
                                          <p:stCondLst>
                                            <p:cond delay="0"/>
                                          </p:stCondLst>
                                        </p:cTn>
                                        <p:tgtEl>
                                          <p:spTgt spid="65"/>
                                        </p:tgtEl>
                                        <p:attrNameLst>
                                          <p:attrName>style.visibility</p:attrName>
                                        </p:attrNameLst>
                                      </p:cBhvr>
                                      <p:to>
                                        <p:strVal val="visible"/>
                                      </p:to>
                                    </p:set>
                                    <p:anim calcmode="lin" valueType="num">
                                      <p:cBhvr additive="base">
                                        <p:cTn id="81" dur="500" fill="hold"/>
                                        <p:tgtEl>
                                          <p:spTgt spid="65"/>
                                        </p:tgtEl>
                                        <p:attrNameLst>
                                          <p:attrName>ppt_x</p:attrName>
                                        </p:attrNameLst>
                                      </p:cBhvr>
                                      <p:tavLst>
                                        <p:tav tm="0">
                                          <p:val>
                                            <p:strVal val="1+#ppt_w/2"/>
                                          </p:val>
                                        </p:tav>
                                        <p:tav tm="100000">
                                          <p:val>
                                            <p:strVal val="#ppt_x"/>
                                          </p:val>
                                        </p:tav>
                                      </p:tavLst>
                                    </p:anim>
                                    <p:anim calcmode="lin" valueType="num">
                                      <p:cBhvr additive="base">
                                        <p:cTn id="82" dur="500" fill="hold"/>
                                        <p:tgtEl>
                                          <p:spTgt spid="6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bldLvl="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304800" y="749300"/>
            <a:ext cx="3214576" cy="400110"/>
            <a:chOff x="304800" y="749300"/>
            <a:chExt cx="3214576" cy="400110"/>
          </a:xfrm>
        </p:grpSpPr>
        <p:sp>
          <p:nvSpPr>
            <p:cNvPr id="6" name="平行四边形 5"/>
            <p:cNvSpPr/>
            <p:nvPr/>
          </p:nvSpPr>
          <p:spPr>
            <a:xfrm>
              <a:off x="304800" y="749300"/>
              <a:ext cx="724560"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02</a:t>
              </a:r>
              <a:endParaRPr lang="zh-CN" altLang="en-US" sz="2200" dirty="0">
                <a:latin typeface="Impact" panose="020B0806030902050204" pitchFamily="34" charset="0"/>
              </a:endParaRPr>
            </a:p>
          </p:txBody>
        </p:sp>
        <p:sp>
          <p:nvSpPr>
            <p:cNvPr id="7" name="文本框 6"/>
            <p:cNvSpPr txBox="1"/>
            <p:nvPr/>
          </p:nvSpPr>
          <p:spPr>
            <a:xfrm>
              <a:off x="1029359" y="749300"/>
              <a:ext cx="2490017" cy="400110"/>
            </a:xfrm>
            <a:prstGeom prst="rect">
              <a:avLst/>
            </a:prstGeom>
            <a:noFill/>
          </p:spPr>
          <p:txBody>
            <a:bodyPr wrap="square" rtlCol="0">
              <a:spAutoFit/>
            </a:bodyPr>
            <a:lstStyle/>
            <a:p>
              <a:r>
                <a:rPr lang="zh-CN" altLang="en-US" sz="2000" b="1" dirty="0"/>
                <a:t>三种交换方式的对比</a:t>
              </a:r>
              <a:endParaRPr lang="zh-CN" altLang="en-US" sz="2000" b="1" dirty="0"/>
            </a:p>
          </p:txBody>
        </p:sp>
      </p:grpSp>
      <p:pic>
        <p:nvPicPr>
          <p:cNvPr id="9" name="图片 8" descr="手机屏幕的截图&#10;&#10;描述已自动生成"/>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2779656" y="3283500"/>
            <a:ext cx="6653007" cy="3223673"/>
          </a:xfrm>
          <a:prstGeom prst="rect">
            <a:avLst/>
          </a:prstGeom>
        </p:spPr>
      </p:pic>
      <p:sp>
        <p:nvSpPr>
          <p:cNvPr id="120" name="矩形 119"/>
          <p:cNvSpPr/>
          <p:nvPr/>
        </p:nvSpPr>
        <p:spPr>
          <a:xfrm>
            <a:off x="994066" y="1278085"/>
            <a:ext cx="235294" cy="235294"/>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1" name="íşlïḍè"/>
          <p:cNvSpPr txBox="1"/>
          <p:nvPr/>
        </p:nvSpPr>
        <p:spPr>
          <a:xfrm>
            <a:off x="1318660" y="1168130"/>
            <a:ext cx="10568540" cy="691150"/>
          </a:xfrm>
          <a:prstGeom prst="rect">
            <a:avLst/>
          </a:prstGeom>
          <a:noFill/>
        </p:spPr>
        <p:txBody>
          <a:bodyPr wrap="square" lIns="91440" tIns="45720" rIns="91440" bIns="45720" anchor="ctr">
            <a:noAutofit/>
          </a:bodyPr>
          <a:lstStyle/>
          <a:p>
            <a:r>
              <a:rPr lang="zh-CN" altLang="en-US" b="1" dirty="0"/>
              <a:t>若要连续传送大量的数据，并且数据传送时间远大于建立连接的时间，则使用电路交换可以有较高的传输效率。然而</a:t>
            </a:r>
            <a:r>
              <a:rPr lang="zh-CN" altLang="en-US" b="1" dirty="0">
                <a:solidFill>
                  <a:schemeClr val="accent1">
                    <a:lumMod val="75000"/>
                  </a:schemeClr>
                </a:solidFill>
              </a:rPr>
              <a:t>计算机的数据传送</a:t>
            </a:r>
            <a:r>
              <a:rPr lang="zh-CN" altLang="en-US" b="1" dirty="0"/>
              <a:t>往往是</a:t>
            </a:r>
            <a:r>
              <a:rPr lang="zh-CN" altLang="en-US" b="1" dirty="0">
                <a:solidFill>
                  <a:schemeClr val="accent1">
                    <a:lumMod val="75000"/>
                  </a:schemeClr>
                </a:solidFill>
              </a:rPr>
              <a:t>突发式</a:t>
            </a:r>
            <a:r>
              <a:rPr lang="zh-CN" altLang="en-US" b="1" dirty="0"/>
              <a:t>的，</a:t>
            </a:r>
            <a:r>
              <a:rPr lang="zh-CN" altLang="en-US" b="1" dirty="0">
                <a:solidFill>
                  <a:schemeClr val="accent1">
                    <a:lumMod val="75000"/>
                  </a:schemeClr>
                </a:solidFill>
              </a:rPr>
              <a:t>采用电路交换</a:t>
            </a:r>
            <a:r>
              <a:rPr lang="zh-CN" altLang="en-US" b="1" dirty="0"/>
              <a:t>时通信</a:t>
            </a:r>
            <a:r>
              <a:rPr lang="zh-CN" altLang="en-US" b="1" dirty="0">
                <a:solidFill>
                  <a:schemeClr val="accent1">
                    <a:lumMod val="75000"/>
                  </a:schemeClr>
                </a:solidFill>
              </a:rPr>
              <a:t>线路的利用率会很低</a:t>
            </a:r>
            <a:r>
              <a:rPr lang="zh-CN" altLang="en-US" b="1" dirty="0"/>
              <a:t>。</a:t>
            </a:r>
            <a:endParaRPr lang="en-US" altLang="zh-CN" b="1" dirty="0">
              <a:solidFill>
                <a:schemeClr val="accent1">
                  <a:lumMod val="75000"/>
                </a:schemeClr>
              </a:solidFill>
            </a:endParaRPr>
          </a:p>
        </p:txBody>
      </p:sp>
      <p:sp>
        <p:nvSpPr>
          <p:cNvPr id="124" name="矩形 123"/>
          <p:cNvSpPr/>
          <p:nvPr/>
        </p:nvSpPr>
        <p:spPr>
          <a:xfrm>
            <a:off x="994066" y="1993733"/>
            <a:ext cx="235294" cy="235294"/>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5" name="íşlïḍè"/>
          <p:cNvSpPr txBox="1"/>
          <p:nvPr/>
        </p:nvSpPr>
        <p:spPr>
          <a:xfrm>
            <a:off x="1318660" y="1883778"/>
            <a:ext cx="10568540" cy="691150"/>
          </a:xfrm>
          <a:prstGeom prst="rect">
            <a:avLst/>
          </a:prstGeom>
          <a:noFill/>
        </p:spPr>
        <p:txBody>
          <a:bodyPr wrap="square" lIns="91440" tIns="45720" rIns="91440" bIns="45720" anchor="ctr">
            <a:noAutofit/>
          </a:bodyPr>
          <a:lstStyle/>
          <a:p>
            <a:r>
              <a:rPr lang="zh-CN" altLang="en-US" b="1" dirty="0"/>
              <a:t>报文交换和分组交换都</a:t>
            </a:r>
            <a:r>
              <a:rPr lang="zh-CN" altLang="en-US" b="1" dirty="0">
                <a:solidFill>
                  <a:schemeClr val="accent1">
                    <a:lumMod val="75000"/>
                  </a:schemeClr>
                </a:solidFill>
              </a:rPr>
              <a:t>不需要建立连接</a:t>
            </a:r>
            <a:r>
              <a:rPr lang="zh-CN" altLang="en-US" b="1" dirty="0"/>
              <a:t>（即预先分配通信资源），在</a:t>
            </a:r>
            <a:r>
              <a:rPr lang="zh-CN" altLang="en-US" b="1" dirty="0">
                <a:solidFill>
                  <a:schemeClr val="accent1">
                    <a:lumMod val="75000"/>
                  </a:schemeClr>
                </a:solidFill>
              </a:rPr>
              <a:t>传送计算机的突发数据</a:t>
            </a:r>
            <a:r>
              <a:rPr lang="zh-CN" altLang="en-US" b="1" dirty="0"/>
              <a:t>时可以</a:t>
            </a:r>
            <a:r>
              <a:rPr lang="zh-CN" altLang="en-US" b="1" dirty="0">
                <a:solidFill>
                  <a:schemeClr val="accent1">
                    <a:lumMod val="75000"/>
                  </a:schemeClr>
                </a:solidFill>
              </a:rPr>
              <a:t>提高通信线路的利用率</a:t>
            </a:r>
            <a:r>
              <a:rPr lang="zh-CN" altLang="en-US" b="1" dirty="0"/>
              <a:t>。</a:t>
            </a:r>
            <a:endParaRPr lang="en-US" altLang="zh-CN" b="1" dirty="0">
              <a:solidFill>
                <a:schemeClr val="accent1">
                  <a:lumMod val="75000"/>
                </a:schemeClr>
              </a:solidFill>
            </a:endParaRPr>
          </a:p>
        </p:txBody>
      </p:sp>
      <p:sp>
        <p:nvSpPr>
          <p:cNvPr id="126" name="矩形 125"/>
          <p:cNvSpPr/>
          <p:nvPr/>
        </p:nvSpPr>
        <p:spPr>
          <a:xfrm>
            <a:off x="994066" y="2709380"/>
            <a:ext cx="235294" cy="235294"/>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7" name="íşlïḍè"/>
          <p:cNvSpPr txBox="1"/>
          <p:nvPr/>
        </p:nvSpPr>
        <p:spPr>
          <a:xfrm>
            <a:off x="1318660" y="2599425"/>
            <a:ext cx="10568540" cy="691150"/>
          </a:xfrm>
          <a:prstGeom prst="rect">
            <a:avLst/>
          </a:prstGeom>
          <a:noFill/>
        </p:spPr>
        <p:txBody>
          <a:bodyPr wrap="square" lIns="91440" tIns="45720" rIns="91440" bIns="45720" anchor="ctr">
            <a:noAutofit/>
          </a:bodyPr>
          <a:lstStyle/>
          <a:p>
            <a:r>
              <a:rPr lang="zh-CN" altLang="en-US" b="1" dirty="0"/>
              <a:t>将报文构造成若干个更小的分组进行</a:t>
            </a:r>
            <a:r>
              <a:rPr lang="zh-CN" altLang="en-US" b="1" dirty="0">
                <a:solidFill>
                  <a:schemeClr val="accent1">
                    <a:lumMod val="75000"/>
                  </a:schemeClr>
                </a:solidFill>
              </a:rPr>
              <a:t>分组交换</a:t>
            </a:r>
            <a:r>
              <a:rPr lang="zh-CN" altLang="en-US" b="1" dirty="0"/>
              <a:t>，比将整个报文进行报文交换的</a:t>
            </a:r>
            <a:r>
              <a:rPr lang="zh-CN" altLang="en-US" b="1" dirty="0">
                <a:solidFill>
                  <a:schemeClr val="accent1">
                    <a:lumMod val="75000"/>
                  </a:schemeClr>
                </a:solidFill>
              </a:rPr>
              <a:t>时延要小</a:t>
            </a:r>
            <a:r>
              <a:rPr lang="zh-CN" altLang="en-US" b="1" dirty="0"/>
              <a:t>，并且还可以</a:t>
            </a:r>
            <a:r>
              <a:rPr lang="zh-CN" altLang="en-US" b="1" dirty="0">
                <a:solidFill>
                  <a:schemeClr val="accent1">
                    <a:lumMod val="75000"/>
                  </a:schemeClr>
                </a:solidFill>
              </a:rPr>
              <a:t>避免太长的报文长时间占用链路</a:t>
            </a:r>
            <a:r>
              <a:rPr lang="zh-CN" altLang="en-US" b="1" dirty="0"/>
              <a:t>，</a:t>
            </a:r>
            <a:r>
              <a:rPr lang="zh-CN" altLang="en-US" b="1" dirty="0">
                <a:solidFill>
                  <a:schemeClr val="accent1">
                    <a:lumMod val="75000"/>
                  </a:schemeClr>
                </a:solidFill>
              </a:rPr>
              <a:t>有利于差错控制</a:t>
            </a:r>
            <a:r>
              <a:rPr lang="zh-CN" altLang="en-US" b="1" dirty="0"/>
              <a:t>，同时具有更好的灵活性。</a:t>
            </a:r>
            <a:endParaRPr lang="en-US" altLang="zh-CN" b="1" dirty="0">
              <a:solidFill>
                <a:schemeClr val="accent1">
                  <a:lumMod val="75000"/>
                </a:schemeClr>
              </a:solidFill>
            </a:endParaRP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9" presetClass="entr" presetSubtype="0" decel="100000" fill="hold" grpId="0" nodeType="clickEffect">
                                  <p:stCondLst>
                                    <p:cond delay="0"/>
                                  </p:stCondLst>
                                  <p:childTnLst>
                                    <p:set>
                                      <p:cBhvr>
                                        <p:cTn id="13" dur="1" fill="hold">
                                          <p:stCondLst>
                                            <p:cond delay="0"/>
                                          </p:stCondLst>
                                        </p:cTn>
                                        <p:tgtEl>
                                          <p:spTgt spid="120"/>
                                        </p:tgtEl>
                                        <p:attrNameLst>
                                          <p:attrName>style.visibility</p:attrName>
                                        </p:attrNameLst>
                                      </p:cBhvr>
                                      <p:to>
                                        <p:strVal val="visible"/>
                                      </p:to>
                                    </p:set>
                                    <p:anim calcmode="lin" valueType="num">
                                      <p:cBhvr>
                                        <p:cTn id="14" dur="500" fill="hold"/>
                                        <p:tgtEl>
                                          <p:spTgt spid="120"/>
                                        </p:tgtEl>
                                        <p:attrNameLst>
                                          <p:attrName>ppt_w</p:attrName>
                                        </p:attrNameLst>
                                      </p:cBhvr>
                                      <p:tavLst>
                                        <p:tav tm="0">
                                          <p:val>
                                            <p:fltVal val="0"/>
                                          </p:val>
                                        </p:tav>
                                        <p:tav tm="100000">
                                          <p:val>
                                            <p:strVal val="#ppt_w"/>
                                          </p:val>
                                        </p:tav>
                                      </p:tavLst>
                                    </p:anim>
                                    <p:anim calcmode="lin" valueType="num">
                                      <p:cBhvr>
                                        <p:cTn id="15" dur="500" fill="hold"/>
                                        <p:tgtEl>
                                          <p:spTgt spid="120"/>
                                        </p:tgtEl>
                                        <p:attrNameLst>
                                          <p:attrName>ppt_h</p:attrName>
                                        </p:attrNameLst>
                                      </p:cBhvr>
                                      <p:tavLst>
                                        <p:tav tm="0">
                                          <p:val>
                                            <p:fltVal val="0"/>
                                          </p:val>
                                        </p:tav>
                                        <p:tav tm="100000">
                                          <p:val>
                                            <p:strVal val="#ppt_h"/>
                                          </p:val>
                                        </p:tav>
                                      </p:tavLst>
                                    </p:anim>
                                    <p:anim calcmode="lin" valueType="num">
                                      <p:cBhvr>
                                        <p:cTn id="16" dur="500" fill="hold"/>
                                        <p:tgtEl>
                                          <p:spTgt spid="120"/>
                                        </p:tgtEl>
                                        <p:attrNameLst>
                                          <p:attrName>style.rotation</p:attrName>
                                        </p:attrNameLst>
                                      </p:cBhvr>
                                      <p:tavLst>
                                        <p:tav tm="0">
                                          <p:val>
                                            <p:fltVal val="360"/>
                                          </p:val>
                                        </p:tav>
                                        <p:tav tm="100000">
                                          <p:val>
                                            <p:fltVal val="0"/>
                                          </p:val>
                                        </p:tav>
                                      </p:tavLst>
                                    </p:anim>
                                    <p:animEffect transition="in" filter="fade">
                                      <p:cBhvr>
                                        <p:cTn id="17" dur="500"/>
                                        <p:tgtEl>
                                          <p:spTgt spid="120"/>
                                        </p:tgtEl>
                                      </p:cBhvr>
                                    </p:animEffect>
                                  </p:childTnLst>
                                </p:cTn>
                              </p:par>
                            </p:childTnLst>
                          </p:cTn>
                        </p:par>
                        <p:par>
                          <p:cTn id="18" fill="hold">
                            <p:stCondLst>
                              <p:cond delay="500"/>
                            </p:stCondLst>
                            <p:childTnLst>
                              <p:par>
                                <p:cTn id="19" presetID="1" presetClass="entr" presetSubtype="0" fill="hold" grpId="0" nodeType="afterEffect">
                                  <p:stCondLst>
                                    <p:cond delay="0"/>
                                  </p:stCondLst>
                                  <p:iterate type="lt">
                                    <p:tmAbs val="100"/>
                                  </p:iterate>
                                  <p:childTnLst>
                                    <p:set>
                                      <p:cBhvr>
                                        <p:cTn id="20" dur="1" fill="hold">
                                          <p:stCondLst>
                                            <p:cond delay="0"/>
                                          </p:stCondLst>
                                        </p:cTn>
                                        <p:tgtEl>
                                          <p:spTgt spid="12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49" presetClass="entr" presetSubtype="0" decel="100000" fill="hold" grpId="0" nodeType="clickEffect">
                                  <p:stCondLst>
                                    <p:cond delay="0"/>
                                  </p:stCondLst>
                                  <p:childTnLst>
                                    <p:set>
                                      <p:cBhvr>
                                        <p:cTn id="24" dur="1" fill="hold">
                                          <p:stCondLst>
                                            <p:cond delay="0"/>
                                          </p:stCondLst>
                                        </p:cTn>
                                        <p:tgtEl>
                                          <p:spTgt spid="124"/>
                                        </p:tgtEl>
                                        <p:attrNameLst>
                                          <p:attrName>style.visibility</p:attrName>
                                        </p:attrNameLst>
                                      </p:cBhvr>
                                      <p:to>
                                        <p:strVal val="visible"/>
                                      </p:to>
                                    </p:set>
                                    <p:anim calcmode="lin" valueType="num">
                                      <p:cBhvr>
                                        <p:cTn id="25" dur="500" fill="hold"/>
                                        <p:tgtEl>
                                          <p:spTgt spid="124"/>
                                        </p:tgtEl>
                                        <p:attrNameLst>
                                          <p:attrName>ppt_w</p:attrName>
                                        </p:attrNameLst>
                                      </p:cBhvr>
                                      <p:tavLst>
                                        <p:tav tm="0">
                                          <p:val>
                                            <p:fltVal val="0"/>
                                          </p:val>
                                        </p:tav>
                                        <p:tav tm="100000">
                                          <p:val>
                                            <p:strVal val="#ppt_w"/>
                                          </p:val>
                                        </p:tav>
                                      </p:tavLst>
                                    </p:anim>
                                    <p:anim calcmode="lin" valueType="num">
                                      <p:cBhvr>
                                        <p:cTn id="26" dur="500" fill="hold"/>
                                        <p:tgtEl>
                                          <p:spTgt spid="124"/>
                                        </p:tgtEl>
                                        <p:attrNameLst>
                                          <p:attrName>ppt_h</p:attrName>
                                        </p:attrNameLst>
                                      </p:cBhvr>
                                      <p:tavLst>
                                        <p:tav tm="0">
                                          <p:val>
                                            <p:fltVal val="0"/>
                                          </p:val>
                                        </p:tav>
                                        <p:tav tm="100000">
                                          <p:val>
                                            <p:strVal val="#ppt_h"/>
                                          </p:val>
                                        </p:tav>
                                      </p:tavLst>
                                    </p:anim>
                                    <p:anim calcmode="lin" valueType="num">
                                      <p:cBhvr>
                                        <p:cTn id="27" dur="500" fill="hold"/>
                                        <p:tgtEl>
                                          <p:spTgt spid="124"/>
                                        </p:tgtEl>
                                        <p:attrNameLst>
                                          <p:attrName>style.rotation</p:attrName>
                                        </p:attrNameLst>
                                      </p:cBhvr>
                                      <p:tavLst>
                                        <p:tav tm="0">
                                          <p:val>
                                            <p:fltVal val="360"/>
                                          </p:val>
                                        </p:tav>
                                        <p:tav tm="100000">
                                          <p:val>
                                            <p:fltVal val="0"/>
                                          </p:val>
                                        </p:tav>
                                      </p:tavLst>
                                    </p:anim>
                                    <p:animEffect transition="in" filter="fade">
                                      <p:cBhvr>
                                        <p:cTn id="28" dur="500"/>
                                        <p:tgtEl>
                                          <p:spTgt spid="124"/>
                                        </p:tgtEl>
                                      </p:cBhvr>
                                    </p:animEffect>
                                  </p:childTnLst>
                                </p:cTn>
                              </p:par>
                            </p:childTnLst>
                          </p:cTn>
                        </p:par>
                        <p:par>
                          <p:cTn id="29" fill="hold">
                            <p:stCondLst>
                              <p:cond delay="500"/>
                            </p:stCondLst>
                            <p:childTnLst>
                              <p:par>
                                <p:cTn id="30" presetID="1" presetClass="entr" presetSubtype="0" fill="hold" grpId="0" nodeType="afterEffect">
                                  <p:stCondLst>
                                    <p:cond delay="0"/>
                                  </p:stCondLst>
                                  <p:iterate type="lt">
                                    <p:tmAbs val="100"/>
                                  </p:iterate>
                                  <p:childTnLst>
                                    <p:set>
                                      <p:cBhvr>
                                        <p:cTn id="31" dur="1" fill="hold">
                                          <p:stCondLst>
                                            <p:cond delay="0"/>
                                          </p:stCondLst>
                                        </p:cTn>
                                        <p:tgtEl>
                                          <p:spTgt spid="125"/>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49" presetClass="entr" presetSubtype="0" decel="100000" fill="hold" grpId="0" nodeType="clickEffect">
                                  <p:stCondLst>
                                    <p:cond delay="0"/>
                                  </p:stCondLst>
                                  <p:childTnLst>
                                    <p:set>
                                      <p:cBhvr>
                                        <p:cTn id="35" dur="1" fill="hold">
                                          <p:stCondLst>
                                            <p:cond delay="0"/>
                                          </p:stCondLst>
                                        </p:cTn>
                                        <p:tgtEl>
                                          <p:spTgt spid="126"/>
                                        </p:tgtEl>
                                        <p:attrNameLst>
                                          <p:attrName>style.visibility</p:attrName>
                                        </p:attrNameLst>
                                      </p:cBhvr>
                                      <p:to>
                                        <p:strVal val="visible"/>
                                      </p:to>
                                    </p:set>
                                    <p:anim calcmode="lin" valueType="num">
                                      <p:cBhvr>
                                        <p:cTn id="36" dur="500" fill="hold"/>
                                        <p:tgtEl>
                                          <p:spTgt spid="126"/>
                                        </p:tgtEl>
                                        <p:attrNameLst>
                                          <p:attrName>ppt_w</p:attrName>
                                        </p:attrNameLst>
                                      </p:cBhvr>
                                      <p:tavLst>
                                        <p:tav tm="0">
                                          <p:val>
                                            <p:fltVal val="0"/>
                                          </p:val>
                                        </p:tav>
                                        <p:tav tm="100000">
                                          <p:val>
                                            <p:strVal val="#ppt_w"/>
                                          </p:val>
                                        </p:tav>
                                      </p:tavLst>
                                    </p:anim>
                                    <p:anim calcmode="lin" valueType="num">
                                      <p:cBhvr>
                                        <p:cTn id="37" dur="500" fill="hold"/>
                                        <p:tgtEl>
                                          <p:spTgt spid="126"/>
                                        </p:tgtEl>
                                        <p:attrNameLst>
                                          <p:attrName>ppt_h</p:attrName>
                                        </p:attrNameLst>
                                      </p:cBhvr>
                                      <p:tavLst>
                                        <p:tav tm="0">
                                          <p:val>
                                            <p:fltVal val="0"/>
                                          </p:val>
                                        </p:tav>
                                        <p:tav tm="100000">
                                          <p:val>
                                            <p:strVal val="#ppt_h"/>
                                          </p:val>
                                        </p:tav>
                                      </p:tavLst>
                                    </p:anim>
                                    <p:anim calcmode="lin" valueType="num">
                                      <p:cBhvr>
                                        <p:cTn id="38" dur="500" fill="hold"/>
                                        <p:tgtEl>
                                          <p:spTgt spid="126"/>
                                        </p:tgtEl>
                                        <p:attrNameLst>
                                          <p:attrName>style.rotation</p:attrName>
                                        </p:attrNameLst>
                                      </p:cBhvr>
                                      <p:tavLst>
                                        <p:tav tm="0">
                                          <p:val>
                                            <p:fltVal val="360"/>
                                          </p:val>
                                        </p:tav>
                                        <p:tav tm="100000">
                                          <p:val>
                                            <p:fltVal val="0"/>
                                          </p:val>
                                        </p:tav>
                                      </p:tavLst>
                                    </p:anim>
                                    <p:animEffect transition="in" filter="fade">
                                      <p:cBhvr>
                                        <p:cTn id="39" dur="500"/>
                                        <p:tgtEl>
                                          <p:spTgt spid="126"/>
                                        </p:tgtEl>
                                      </p:cBhvr>
                                    </p:animEffect>
                                  </p:childTnLst>
                                </p:cTn>
                              </p:par>
                            </p:childTnLst>
                          </p:cTn>
                        </p:par>
                        <p:par>
                          <p:cTn id="40" fill="hold">
                            <p:stCondLst>
                              <p:cond delay="500"/>
                            </p:stCondLst>
                            <p:childTnLst>
                              <p:par>
                                <p:cTn id="41" presetID="1" presetClass="entr" presetSubtype="0" fill="hold" grpId="0" nodeType="afterEffect">
                                  <p:stCondLst>
                                    <p:cond delay="0"/>
                                  </p:stCondLst>
                                  <p:iterate type="lt">
                                    <p:tmAbs val="100"/>
                                  </p:iterate>
                                  <p:childTnLst>
                                    <p:set>
                                      <p:cBhvr>
                                        <p:cTn id="42" dur="1" fill="hold">
                                          <p:stCondLst>
                                            <p:cond delay="0"/>
                                          </p:stCondLst>
                                        </p:cTn>
                                        <p:tgtEl>
                                          <p:spTgt spid="1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0" grpId="0" bldLvl="0" animBg="1"/>
      <p:bldP spid="121" grpId="0"/>
      <p:bldP spid="124" grpId="0" bldLvl="0" animBg="1"/>
      <p:bldP spid="125" grpId="0"/>
      <p:bldP spid="126" grpId="0" bldLvl="0" animBg="1"/>
      <p:bldP spid="127"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558889" y="1188116"/>
            <a:ext cx="7119685" cy="3795840"/>
            <a:chOff x="3156764" y="1188116"/>
            <a:chExt cx="7119685" cy="3795840"/>
          </a:xfrm>
        </p:grpSpPr>
        <p:sp>
          <p:nvSpPr>
            <p:cNvPr id="12" name="íşlïḍè"/>
            <p:cNvSpPr txBox="1"/>
            <p:nvPr/>
          </p:nvSpPr>
          <p:spPr>
            <a:xfrm>
              <a:off x="4556461" y="1188116"/>
              <a:ext cx="4287076" cy="419100"/>
            </a:xfrm>
            <a:prstGeom prst="rect">
              <a:avLst/>
            </a:prstGeom>
            <a:noFill/>
          </p:spPr>
          <p:txBody>
            <a:bodyPr wrap="square" lIns="91440" tIns="45720" rIns="91440" bIns="45720" anchor="ctr">
              <a:noAutofit/>
            </a:bodyPr>
            <a:lstStyle/>
            <a:p>
              <a:pPr algn="ctr"/>
              <a:r>
                <a:rPr lang="en-US" altLang="zh-CN" sz="2400" b="1" dirty="0"/>
                <a:t>2.4 </a:t>
              </a:r>
              <a:r>
                <a:rPr lang="zh-CN" altLang="en-US" sz="2400" b="1" dirty="0"/>
                <a:t>编码与调制</a:t>
              </a:r>
              <a:endParaRPr lang="en-US" altLang="zh-CN" sz="2400" b="1" dirty="0"/>
            </a:p>
          </p:txBody>
        </p:sp>
        <p:grpSp>
          <p:nvGrpSpPr>
            <p:cNvPr id="6" name="组合 5"/>
            <p:cNvGrpSpPr/>
            <p:nvPr/>
          </p:nvGrpSpPr>
          <p:grpSpPr>
            <a:xfrm>
              <a:off x="3156764" y="2010058"/>
              <a:ext cx="7117331" cy="595554"/>
              <a:chOff x="1183243" y="2200834"/>
              <a:chExt cx="7117331" cy="595554"/>
            </a:xfrm>
          </p:grpSpPr>
          <p:sp>
            <p:nvSpPr>
              <p:cNvPr id="5" name="平行四边形 4"/>
              <p:cNvSpPr/>
              <p:nvPr/>
            </p:nvSpPr>
            <p:spPr>
              <a:xfrm>
                <a:off x="1183243" y="2200834"/>
                <a:ext cx="828092" cy="595554"/>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latin typeface="Impact" panose="020B0806030902050204" pitchFamily="34" charset="0"/>
                  </a:rPr>
                  <a:t>01</a:t>
                </a:r>
                <a:endParaRPr lang="zh-CN" altLang="en-US" sz="2800" dirty="0">
                  <a:latin typeface="Impact" panose="020B0806030902050204" pitchFamily="34" charset="0"/>
                </a:endParaRPr>
              </a:p>
            </p:txBody>
          </p:sp>
          <p:sp>
            <p:nvSpPr>
              <p:cNvPr id="25" name="平行四边形 24"/>
              <p:cNvSpPr/>
              <p:nvPr/>
            </p:nvSpPr>
            <p:spPr>
              <a:xfrm>
                <a:off x="1858680" y="2200834"/>
                <a:ext cx="6441894" cy="595554"/>
              </a:xfrm>
              <a:prstGeom prst="parallelogram">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200" b="1" dirty="0">
                    <a:solidFill>
                      <a:schemeClr val="tx1"/>
                    </a:solidFill>
                    <a:latin typeface="Impact" panose="020B0806030902050204" pitchFamily="34" charset="0"/>
                  </a:rPr>
                  <a:t>编码与调制的基本概念</a:t>
                </a:r>
                <a:endParaRPr lang="zh-CN" altLang="en-US" sz="2200" b="1" dirty="0">
                  <a:solidFill>
                    <a:schemeClr val="tx1"/>
                  </a:solidFill>
                  <a:latin typeface="Impact" panose="020B0806030902050204" pitchFamily="34" charset="0"/>
                </a:endParaRPr>
              </a:p>
            </p:txBody>
          </p:sp>
        </p:grpSp>
        <p:grpSp>
          <p:nvGrpSpPr>
            <p:cNvPr id="32" name="组合 31"/>
            <p:cNvGrpSpPr/>
            <p:nvPr/>
          </p:nvGrpSpPr>
          <p:grpSpPr>
            <a:xfrm>
              <a:off x="3156764" y="3199230"/>
              <a:ext cx="7117331" cy="595554"/>
              <a:chOff x="1183242" y="3390006"/>
              <a:chExt cx="7117331" cy="595554"/>
            </a:xfrm>
          </p:grpSpPr>
          <p:sp>
            <p:nvSpPr>
              <p:cNvPr id="27" name="平行四边形 26"/>
              <p:cNvSpPr/>
              <p:nvPr/>
            </p:nvSpPr>
            <p:spPr>
              <a:xfrm>
                <a:off x="1183242" y="3390006"/>
                <a:ext cx="828092" cy="595554"/>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latin typeface="Impact" panose="020B0806030902050204" pitchFamily="34" charset="0"/>
                  </a:rPr>
                  <a:t>02</a:t>
                </a:r>
                <a:endParaRPr lang="zh-CN" altLang="en-US" sz="2800" dirty="0">
                  <a:latin typeface="Impact" panose="020B0806030902050204" pitchFamily="34" charset="0"/>
                </a:endParaRPr>
              </a:p>
            </p:txBody>
          </p:sp>
          <p:sp>
            <p:nvSpPr>
              <p:cNvPr id="28" name="平行四边形 27"/>
              <p:cNvSpPr/>
              <p:nvPr/>
            </p:nvSpPr>
            <p:spPr>
              <a:xfrm>
                <a:off x="1858678" y="3390006"/>
                <a:ext cx="6441895" cy="595554"/>
              </a:xfrm>
              <a:prstGeom prst="parallelogram">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200" b="1" dirty="0">
                    <a:solidFill>
                      <a:schemeClr val="tx1"/>
                    </a:solidFill>
                    <a:latin typeface="Impact" panose="020B0806030902050204" pitchFamily="34" charset="0"/>
                  </a:rPr>
                  <a:t>常用编码方式</a:t>
                </a:r>
                <a:endParaRPr lang="zh-CN" altLang="en-US" sz="2200" b="1" dirty="0">
                  <a:solidFill>
                    <a:schemeClr val="tx1"/>
                  </a:solidFill>
                  <a:latin typeface="Impact" panose="020B0806030902050204" pitchFamily="34" charset="0"/>
                </a:endParaRPr>
              </a:p>
            </p:txBody>
          </p:sp>
        </p:grpSp>
        <p:grpSp>
          <p:nvGrpSpPr>
            <p:cNvPr id="10" name="组合 9"/>
            <p:cNvGrpSpPr/>
            <p:nvPr/>
          </p:nvGrpSpPr>
          <p:grpSpPr>
            <a:xfrm>
              <a:off x="3159116" y="4388402"/>
              <a:ext cx="7117333" cy="595554"/>
              <a:chOff x="1183242" y="3390006"/>
              <a:chExt cx="7117333" cy="595554"/>
            </a:xfrm>
          </p:grpSpPr>
          <p:sp>
            <p:nvSpPr>
              <p:cNvPr id="11" name="平行四边形 10"/>
              <p:cNvSpPr/>
              <p:nvPr/>
            </p:nvSpPr>
            <p:spPr>
              <a:xfrm>
                <a:off x="1183242" y="3390006"/>
                <a:ext cx="828092" cy="595554"/>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latin typeface="Impact" panose="020B0806030902050204" pitchFamily="34" charset="0"/>
                  </a:rPr>
                  <a:t>03</a:t>
                </a:r>
                <a:endParaRPr lang="zh-CN" altLang="en-US" sz="2800" dirty="0">
                  <a:latin typeface="Impact" panose="020B0806030902050204" pitchFamily="34" charset="0"/>
                </a:endParaRPr>
              </a:p>
            </p:txBody>
          </p:sp>
          <p:sp>
            <p:nvSpPr>
              <p:cNvPr id="13" name="平行四边形 12"/>
              <p:cNvSpPr/>
              <p:nvPr/>
            </p:nvSpPr>
            <p:spPr>
              <a:xfrm>
                <a:off x="1858679" y="3390006"/>
                <a:ext cx="6441896" cy="595554"/>
              </a:xfrm>
              <a:prstGeom prst="parallelogram">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200" b="1" dirty="0">
                    <a:solidFill>
                      <a:schemeClr val="tx1"/>
                    </a:solidFill>
                    <a:latin typeface="Impact" panose="020B0806030902050204" pitchFamily="34" charset="0"/>
                  </a:rPr>
                  <a:t>基本的带通调制方法和混合调制方法</a:t>
                </a:r>
                <a:endParaRPr lang="zh-CN" altLang="en-US" sz="2200" b="1" dirty="0">
                  <a:solidFill>
                    <a:schemeClr val="tx1"/>
                  </a:solidFill>
                  <a:latin typeface="Impact" panose="020B0806030902050204" pitchFamily="34" charset="0"/>
                </a:endParaRP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304800" y="2817519"/>
            <a:ext cx="1282791" cy="400110"/>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消息</a:t>
            </a:r>
            <a:endParaRPr lang="zh-CN" altLang="en-US" b="1" dirty="0"/>
          </a:p>
        </p:txBody>
      </p:sp>
      <p:grpSp>
        <p:nvGrpSpPr>
          <p:cNvPr id="4" name="组合 3"/>
          <p:cNvGrpSpPr/>
          <p:nvPr/>
        </p:nvGrpSpPr>
        <p:grpSpPr>
          <a:xfrm>
            <a:off x="304800" y="749300"/>
            <a:ext cx="6192344" cy="400110"/>
            <a:chOff x="424117" y="898245"/>
            <a:chExt cx="6192344" cy="400110"/>
          </a:xfrm>
        </p:grpSpPr>
        <p:sp>
          <p:nvSpPr>
            <p:cNvPr id="2" name="平行四边形 1"/>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p:cNvSpPr txBox="1"/>
            <p:nvPr/>
          </p:nvSpPr>
          <p:spPr>
            <a:xfrm>
              <a:off x="1052423" y="898245"/>
              <a:ext cx="5564038" cy="400110"/>
            </a:xfrm>
            <a:prstGeom prst="rect">
              <a:avLst/>
            </a:prstGeom>
            <a:noFill/>
          </p:spPr>
          <p:txBody>
            <a:bodyPr wrap="square" rtlCol="0">
              <a:spAutoFit/>
            </a:bodyPr>
            <a:lstStyle/>
            <a:p>
              <a:r>
                <a:rPr lang="zh-CN" altLang="en-US" sz="2000" b="1" dirty="0"/>
                <a:t>编码与调制的基本概念</a:t>
              </a:r>
              <a:endParaRPr lang="zh-CN" altLang="en-US" sz="2000" b="1" dirty="0"/>
            </a:p>
          </p:txBody>
        </p:sp>
      </p:grpSp>
      <p:sp>
        <p:nvSpPr>
          <p:cNvPr id="5" name="矩形 4"/>
          <p:cNvSpPr/>
          <p:nvPr/>
        </p:nvSpPr>
        <p:spPr>
          <a:xfrm>
            <a:off x="304800" y="3217629"/>
            <a:ext cx="1282791" cy="192747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b="1" dirty="0">
                <a:solidFill>
                  <a:schemeClr val="tx1"/>
                </a:solidFill>
                <a:latin typeface="+mn-ea"/>
              </a:rPr>
              <a:t>文 字</a:t>
            </a:r>
            <a:endParaRPr lang="en-US" altLang="zh-CN" b="1" dirty="0">
              <a:solidFill>
                <a:schemeClr val="tx1"/>
              </a:solidFill>
              <a:latin typeface="+mn-ea"/>
            </a:endParaRPr>
          </a:p>
          <a:p>
            <a:pPr algn="ctr">
              <a:lnSpc>
                <a:spcPct val="150000"/>
              </a:lnSpc>
            </a:pPr>
            <a:r>
              <a:rPr lang="zh-CN" altLang="en-US" b="1" dirty="0">
                <a:solidFill>
                  <a:schemeClr val="tx1"/>
                </a:solidFill>
                <a:latin typeface="+mn-ea"/>
              </a:rPr>
              <a:t>图 片</a:t>
            </a:r>
            <a:endParaRPr lang="en-US" altLang="zh-CN" b="1" dirty="0">
              <a:solidFill>
                <a:schemeClr val="tx1"/>
              </a:solidFill>
              <a:latin typeface="+mn-ea"/>
            </a:endParaRPr>
          </a:p>
          <a:p>
            <a:pPr algn="ctr">
              <a:lnSpc>
                <a:spcPct val="150000"/>
              </a:lnSpc>
            </a:pPr>
            <a:r>
              <a:rPr lang="zh-CN" altLang="en-US" b="1" dirty="0">
                <a:solidFill>
                  <a:schemeClr val="tx1"/>
                </a:solidFill>
                <a:latin typeface="+mn-ea"/>
              </a:rPr>
              <a:t>音 频</a:t>
            </a:r>
            <a:endParaRPr lang="en-US" altLang="zh-CN" b="1" dirty="0">
              <a:solidFill>
                <a:schemeClr val="tx1"/>
              </a:solidFill>
              <a:latin typeface="+mn-ea"/>
            </a:endParaRPr>
          </a:p>
          <a:p>
            <a:pPr algn="ctr">
              <a:lnSpc>
                <a:spcPct val="150000"/>
              </a:lnSpc>
            </a:pPr>
            <a:r>
              <a:rPr lang="zh-CN" altLang="en-US" b="1" dirty="0">
                <a:solidFill>
                  <a:schemeClr val="tx1"/>
                </a:solidFill>
                <a:latin typeface="+mn-ea"/>
              </a:rPr>
              <a:t>视 频</a:t>
            </a:r>
            <a:endParaRPr lang="zh-CN" altLang="en-US" b="1" dirty="0">
              <a:solidFill>
                <a:schemeClr val="tx1"/>
              </a:solidFill>
              <a:latin typeface="+mn-ea"/>
            </a:endParaRPr>
          </a:p>
        </p:txBody>
      </p:sp>
      <p:sp>
        <p:nvSpPr>
          <p:cNvPr id="8" name="矩形 7"/>
          <p:cNvSpPr/>
          <p:nvPr/>
        </p:nvSpPr>
        <p:spPr>
          <a:xfrm>
            <a:off x="2049177" y="3217629"/>
            <a:ext cx="1282791" cy="192747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b="1" dirty="0">
                <a:solidFill>
                  <a:schemeClr val="tx1"/>
                </a:solidFill>
                <a:latin typeface="+mn-ea"/>
              </a:rPr>
              <a:t>运送消息</a:t>
            </a:r>
            <a:endParaRPr lang="en-US" altLang="zh-CN" b="1" dirty="0">
              <a:solidFill>
                <a:schemeClr val="tx1"/>
              </a:solidFill>
              <a:latin typeface="+mn-ea"/>
            </a:endParaRPr>
          </a:p>
          <a:p>
            <a:pPr algn="ctr">
              <a:lnSpc>
                <a:spcPct val="150000"/>
              </a:lnSpc>
            </a:pPr>
            <a:r>
              <a:rPr lang="zh-CN" altLang="en-US" b="1" dirty="0">
                <a:solidFill>
                  <a:schemeClr val="tx1"/>
                </a:solidFill>
                <a:latin typeface="+mn-ea"/>
              </a:rPr>
              <a:t>的实体</a:t>
            </a:r>
            <a:endParaRPr lang="zh-CN" altLang="en-US" b="1" dirty="0">
              <a:solidFill>
                <a:schemeClr val="tx1"/>
              </a:solidFill>
              <a:latin typeface="+mn-ea"/>
            </a:endParaRPr>
          </a:p>
        </p:txBody>
      </p:sp>
      <p:sp>
        <p:nvSpPr>
          <p:cNvPr id="10" name="矩形 9"/>
          <p:cNvSpPr/>
          <p:nvPr/>
        </p:nvSpPr>
        <p:spPr>
          <a:xfrm>
            <a:off x="3793554" y="3217629"/>
            <a:ext cx="1282791" cy="192747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b="1" dirty="0">
                <a:solidFill>
                  <a:schemeClr val="tx1"/>
                </a:solidFill>
                <a:latin typeface="+mn-ea"/>
              </a:rPr>
              <a:t>数据的</a:t>
            </a:r>
            <a:endParaRPr lang="en-US" altLang="zh-CN" b="1" dirty="0">
              <a:solidFill>
                <a:schemeClr val="tx1"/>
              </a:solidFill>
              <a:latin typeface="+mn-ea"/>
            </a:endParaRPr>
          </a:p>
          <a:p>
            <a:pPr algn="ctr">
              <a:lnSpc>
                <a:spcPct val="150000"/>
              </a:lnSpc>
            </a:pPr>
            <a:r>
              <a:rPr lang="zh-CN" altLang="en-US" b="1" dirty="0">
                <a:solidFill>
                  <a:schemeClr val="tx1"/>
                </a:solidFill>
                <a:latin typeface="+mn-ea"/>
              </a:rPr>
              <a:t>电磁表现</a:t>
            </a:r>
            <a:endParaRPr lang="zh-CN" altLang="en-US" b="1" dirty="0">
              <a:solidFill>
                <a:schemeClr val="tx1"/>
              </a:solidFill>
              <a:latin typeface="+mn-ea"/>
            </a:endParaRPr>
          </a:p>
        </p:txBody>
      </p:sp>
      <p:grpSp>
        <p:nvGrpSpPr>
          <p:cNvPr id="37" name="组合 36"/>
          <p:cNvGrpSpPr/>
          <p:nvPr/>
        </p:nvGrpSpPr>
        <p:grpSpPr>
          <a:xfrm>
            <a:off x="1587591" y="2817519"/>
            <a:ext cx="1744377" cy="400110"/>
            <a:chOff x="1587591" y="2817519"/>
            <a:chExt cx="1744377" cy="400110"/>
          </a:xfrm>
        </p:grpSpPr>
        <p:sp>
          <p:nvSpPr>
            <p:cNvPr id="9" name="矩形 8"/>
            <p:cNvSpPr/>
            <p:nvPr/>
          </p:nvSpPr>
          <p:spPr>
            <a:xfrm>
              <a:off x="2049177" y="2817519"/>
              <a:ext cx="1282791" cy="400110"/>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数据</a:t>
              </a:r>
              <a:endParaRPr lang="zh-CN" altLang="en-US" b="1" dirty="0"/>
            </a:p>
          </p:txBody>
        </p:sp>
        <p:cxnSp>
          <p:nvCxnSpPr>
            <p:cNvPr id="18" name="直接箭头连接符 17"/>
            <p:cNvCxnSpPr>
              <a:stCxn id="7" idx="3"/>
              <a:endCxn id="9" idx="1"/>
            </p:cNvCxnSpPr>
            <p:nvPr/>
          </p:nvCxnSpPr>
          <p:spPr>
            <a:xfrm>
              <a:off x="1587591" y="3017574"/>
              <a:ext cx="461586"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8" name="组合 37"/>
          <p:cNvGrpSpPr/>
          <p:nvPr/>
        </p:nvGrpSpPr>
        <p:grpSpPr>
          <a:xfrm>
            <a:off x="3331968" y="2817519"/>
            <a:ext cx="1744377" cy="400110"/>
            <a:chOff x="3331968" y="2817519"/>
            <a:chExt cx="1744377" cy="400110"/>
          </a:xfrm>
        </p:grpSpPr>
        <p:sp>
          <p:nvSpPr>
            <p:cNvPr id="11" name="矩形 10"/>
            <p:cNvSpPr/>
            <p:nvPr/>
          </p:nvSpPr>
          <p:spPr>
            <a:xfrm>
              <a:off x="3793554" y="2817519"/>
              <a:ext cx="1282791" cy="400110"/>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信号</a:t>
              </a:r>
              <a:endParaRPr lang="zh-CN" altLang="en-US" b="1" dirty="0"/>
            </a:p>
          </p:txBody>
        </p:sp>
        <p:cxnSp>
          <p:nvCxnSpPr>
            <p:cNvPr id="19" name="直接箭头连接符 18"/>
            <p:cNvCxnSpPr>
              <a:stCxn id="9" idx="3"/>
              <a:endCxn id="11" idx="1"/>
            </p:cNvCxnSpPr>
            <p:nvPr/>
          </p:nvCxnSpPr>
          <p:spPr>
            <a:xfrm>
              <a:off x="3331968" y="3017574"/>
              <a:ext cx="461586"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9" name="组合 38"/>
          <p:cNvGrpSpPr/>
          <p:nvPr/>
        </p:nvGrpSpPr>
        <p:grpSpPr>
          <a:xfrm>
            <a:off x="5076345" y="2817519"/>
            <a:ext cx="2150047" cy="2327586"/>
            <a:chOff x="5076345" y="2817519"/>
            <a:chExt cx="2150047" cy="2327586"/>
          </a:xfrm>
        </p:grpSpPr>
        <p:grpSp>
          <p:nvGrpSpPr>
            <p:cNvPr id="36" name="组合 35"/>
            <p:cNvGrpSpPr/>
            <p:nvPr/>
          </p:nvGrpSpPr>
          <p:grpSpPr>
            <a:xfrm>
              <a:off x="5537931" y="2817519"/>
              <a:ext cx="1688461" cy="2327586"/>
              <a:chOff x="5537931" y="2817519"/>
              <a:chExt cx="1688461" cy="2327586"/>
            </a:xfrm>
          </p:grpSpPr>
          <p:sp>
            <p:nvSpPr>
              <p:cNvPr id="12" name="矩形 11"/>
              <p:cNvSpPr/>
              <p:nvPr/>
            </p:nvSpPr>
            <p:spPr>
              <a:xfrm>
                <a:off x="5537931" y="3217629"/>
                <a:ext cx="1688461" cy="192747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b="1" dirty="0">
                    <a:solidFill>
                      <a:schemeClr val="tx1"/>
                    </a:solidFill>
                    <a:latin typeface="+mn-ea"/>
                  </a:rPr>
                  <a:t>计算机发出</a:t>
                </a:r>
                <a:endParaRPr lang="en-US" altLang="zh-CN" b="1" dirty="0">
                  <a:solidFill>
                    <a:schemeClr val="tx1"/>
                  </a:solidFill>
                  <a:latin typeface="+mn-ea"/>
                </a:endParaRPr>
              </a:p>
              <a:p>
                <a:pPr algn="ctr">
                  <a:lnSpc>
                    <a:spcPct val="150000"/>
                  </a:lnSpc>
                </a:pPr>
                <a:r>
                  <a:rPr lang="zh-CN" altLang="en-US" b="1" dirty="0">
                    <a:solidFill>
                      <a:schemeClr val="tx1"/>
                    </a:solidFill>
                    <a:latin typeface="+mn-ea"/>
                  </a:rPr>
                  <a:t>的数字信号</a:t>
                </a:r>
                <a:endParaRPr lang="zh-CN" altLang="en-US" b="1" dirty="0">
                  <a:solidFill>
                    <a:schemeClr val="tx1"/>
                  </a:solidFill>
                  <a:latin typeface="+mn-ea"/>
                </a:endParaRPr>
              </a:p>
            </p:txBody>
          </p:sp>
          <p:sp>
            <p:nvSpPr>
              <p:cNvPr id="13" name="矩形 12"/>
              <p:cNvSpPr/>
              <p:nvPr/>
            </p:nvSpPr>
            <p:spPr>
              <a:xfrm>
                <a:off x="5537931" y="2817519"/>
                <a:ext cx="1688461" cy="400110"/>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数字基带信号</a:t>
                </a:r>
                <a:endParaRPr lang="zh-CN" altLang="en-US" b="1" dirty="0"/>
              </a:p>
            </p:txBody>
          </p:sp>
        </p:grpSp>
        <p:cxnSp>
          <p:nvCxnSpPr>
            <p:cNvPr id="22" name="直接箭头连接符 21"/>
            <p:cNvCxnSpPr>
              <a:stCxn id="11" idx="3"/>
              <a:endCxn id="13" idx="1"/>
            </p:cNvCxnSpPr>
            <p:nvPr/>
          </p:nvCxnSpPr>
          <p:spPr>
            <a:xfrm>
              <a:off x="5076345" y="3017574"/>
              <a:ext cx="461586"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4" name="组合 33"/>
          <p:cNvGrpSpPr/>
          <p:nvPr/>
        </p:nvGrpSpPr>
        <p:grpSpPr>
          <a:xfrm>
            <a:off x="9655471" y="2096047"/>
            <a:ext cx="2231729" cy="453911"/>
            <a:chOff x="9655471" y="2096047"/>
            <a:chExt cx="2231729" cy="453911"/>
          </a:xfrm>
        </p:grpSpPr>
        <p:sp>
          <p:nvSpPr>
            <p:cNvPr id="15" name="圆柱体 14"/>
            <p:cNvSpPr/>
            <p:nvPr/>
          </p:nvSpPr>
          <p:spPr>
            <a:xfrm rot="16200000">
              <a:off x="10544380" y="1207138"/>
              <a:ext cx="453911" cy="2231729"/>
            </a:xfrm>
            <a:prstGeom prst="can">
              <a:avLst/>
            </a:prstGeom>
            <a:solidFill>
              <a:schemeClr val="accent3">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文本框 31"/>
            <p:cNvSpPr txBox="1"/>
            <p:nvPr/>
          </p:nvSpPr>
          <p:spPr>
            <a:xfrm>
              <a:off x="9927105" y="2138336"/>
              <a:ext cx="1688461" cy="369332"/>
            </a:xfrm>
            <a:prstGeom prst="rect">
              <a:avLst/>
            </a:prstGeom>
            <a:noFill/>
          </p:spPr>
          <p:txBody>
            <a:bodyPr wrap="square" rtlCol="0">
              <a:spAutoFit/>
            </a:bodyPr>
            <a:lstStyle/>
            <a:p>
              <a:pPr algn="ctr"/>
              <a:r>
                <a:rPr lang="zh-CN" altLang="en-US" b="1" dirty="0">
                  <a:solidFill>
                    <a:schemeClr val="bg1"/>
                  </a:solidFill>
                </a:rPr>
                <a:t>数字信道</a:t>
              </a:r>
              <a:endParaRPr lang="zh-CN" altLang="en-US" b="1" dirty="0">
                <a:solidFill>
                  <a:schemeClr val="bg1"/>
                </a:solidFill>
              </a:endParaRPr>
            </a:p>
          </p:txBody>
        </p:sp>
      </p:grpSp>
      <p:grpSp>
        <p:nvGrpSpPr>
          <p:cNvPr id="35" name="组合 34"/>
          <p:cNvGrpSpPr/>
          <p:nvPr/>
        </p:nvGrpSpPr>
        <p:grpSpPr>
          <a:xfrm>
            <a:off x="9655471" y="3485190"/>
            <a:ext cx="2231729" cy="453911"/>
            <a:chOff x="9655471" y="3485190"/>
            <a:chExt cx="2231729" cy="453911"/>
          </a:xfrm>
        </p:grpSpPr>
        <p:sp>
          <p:nvSpPr>
            <p:cNvPr id="16" name="圆柱体 15"/>
            <p:cNvSpPr/>
            <p:nvPr/>
          </p:nvSpPr>
          <p:spPr>
            <a:xfrm rot="16200000">
              <a:off x="10544380" y="2596281"/>
              <a:ext cx="453911" cy="2231729"/>
            </a:xfrm>
            <a:prstGeom prst="can">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文本框 32"/>
            <p:cNvSpPr txBox="1"/>
            <p:nvPr/>
          </p:nvSpPr>
          <p:spPr>
            <a:xfrm>
              <a:off x="9927104" y="3527479"/>
              <a:ext cx="1688461" cy="369332"/>
            </a:xfrm>
            <a:prstGeom prst="rect">
              <a:avLst/>
            </a:prstGeom>
            <a:noFill/>
          </p:spPr>
          <p:txBody>
            <a:bodyPr wrap="square" rtlCol="0">
              <a:spAutoFit/>
            </a:bodyPr>
            <a:lstStyle/>
            <a:p>
              <a:pPr algn="ctr"/>
              <a:r>
                <a:rPr lang="zh-CN" altLang="en-US" b="1" dirty="0">
                  <a:solidFill>
                    <a:schemeClr val="bg1"/>
                  </a:solidFill>
                </a:rPr>
                <a:t>模拟信道</a:t>
              </a:r>
              <a:endParaRPr lang="zh-CN" altLang="en-US" b="1" dirty="0">
                <a:solidFill>
                  <a:schemeClr val="bg1"/>
                </a:solidFill>
              </a:endParaRPr>
            </a:p>
          </p:txBody>
        </p:sp>
      </p:grpSp>
      <p:grpSp>
        <p:nvGrpSpPr>
          <p:cNvPr id="42" name="组合 41"/>
          <p:cNvGrpSpPr/>
          <p:nvPr/>
        </p:nvGrpSpPr>
        <p:grpSpPr>
          <a:xfrm>
            <a:off x="7226392" y="1674480"/>
            <a:ext cx="2429079" cy="1343094"/>
            <a:chOff x="7226392" y="1674480"/>
            <a:chExt cx="2429079" cy="1343094"/>
          </a:xfrm>
        </p:grpSpPr>
        <p:cxnSp>
          <p:nvCxnSpPr>
            <p:cNvPr id="26" name="连接符: 肘形 25"/>
            <p:cNvCxnSpPr>
              <a:stCxn id="13" idx="3"/>
              <a:endCxn id="15" idx="1"/>
            </p:cNvCxnSpPr>
            <p:nvPr/>
          </p:nvCxnSpPr>
          <p:spPr>
            <a:xfrm flipV="1">
              <a:off x="7226392" y="2323002"/>
              <a:ext cx="2429079" cy="694572"/>
            </a:xfrm>
            <a:prstGeom prst="bentConnector3">
              <a:avLst>
                <a:gd name="adj1" fmla="val 9377"/>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文本框 39"/>
            <p:cNvSpPr txBox="1"/>
            <p:nvPr/>
          </p:nvSpPr>
          <p:spPr>
            <a:xfrm>
              <a:off x="7730462" y="1674480"/>
              <a:ext cx="1420938" cy="646331"/>
            </a:xfrm>
            <a:prstGeom prst="rect">
              <a:avLst/>
            </a:prstGeom>
            <a:noFill/>
          </p:spPr>
          <p:txBody>
            <a:bodyPr wrap="square" rtlCol="0">
              <a:spAutoFit/>
            </a:bodyPr>
            <a:lstStyle/>
            <a:p>
              <a:pPr algn="ctr"/>
              <a:r>
                <a:rPr lang="zh-CN" altLang="en-US" b="1" dirty="0">
                  <a:latin typeface="+mn-ea"/>
                </a:rPr>
                <a:t>基带调制</a:t>
              </a:r>
              <a:endParaRPr lang="en-US" altLang="zh-CN" b="1" dirty="0">
                <a:latin typeface="+mn-ea"/>
              </a:endParaRPr>
            </a:p>
            <a:p>
              <a:pPr algn="ctr"/>
              <a:r>
                <a:rPr lang="zh-CN" altLang="en-US" b="1" dirty="0">
                  <a:latin typeface="+mn-ea"/>
                </a:rPr>
                <a:t>（</a:t>
              </a:r>
              <a:r>
                <a:rPr lang="zh-CN" altLang="en-US" b="1" dirty="0">
                  <a:solidFill>
                    <a:schemeClr val="accent1">
                      <a:lumMod val="75000"/>
                    </a:schemeClr>
                  </a:solidFill>
                  <a:latin typeface="+mn-ea"/>
                </a:rPr>
                <a:t>编码</a:t>
              </a:r>
              <a:r>
                <a:rPr lang="zh-CN" altLang="en-US" b="1" dirty="0">
                  <a:latin typeface="+mn-ea"/>
                </a:rPr>
                <a:t>）</a:t>
              </a:r>
              <a:endParaRPr lang="zh-CN" altLang="en-US" b="1" dirty="0">
                <a:latin typeface="+mn-ea"/>
              </a:endParaRPr>
            </a:p>
          </p:txBody>
        </p:sp>
      </p:grpSp>
      <p:grpSp>
        <p:nvGrpSpPr>
          <p:cNvPr id="43" name="组合 42"/>
          <p:cNvGrpSpPr/>
          <p:nvPr/>
        </p:nvGrpSpPr>
        <p:grpSpPr>
          <a:xfrm>
            <a:off x="7226392" y="3017574"/>
            <a:ext cx="2429079" cy="1066096"/>
            <a:chOff x="7226392" y="3017574"/>
            <a:chExt cx="2429079" cy="1066096"/>
          </a:xfrm>
        </p:grpSpPr>
        <p:cxnSp>
          <p:nvCxnSpPr>
            <p:cNvPr id="28" name="连接符: 肘形 27"/>
            <p:cNvCxnSpPr>
              <a:stCxn id="13" idx="3"/>
              <a:endCxn id="16" idx="1"/>
            </p:cNvCxnSpPr>
            <p:nvPr/>
          </p:nvCxnSpPr>
          <p:spPr>
            <a:xfrm>
              <a:off x="7226392" y="3017574"/>
              <a:ext cx="2429079" cy="694571"/>
            </a:xfrm>
            <a:prstGeom prst="bentConnector3">
              <a:avLst>
                <a:gd name="adj1" fmla="val 9377"/>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文本框 40"/>
            <p:cNvSpPr txBox="1"/>
            <p:nvPr/>
          </p:nvSpPr>
          <p:spPr>
            <a:xfrm>
              <a:off x="7730873" y="3714338"/>
              <a:ext cx="1420938" cy="369332"/>
            </a:xfrm>
            <a:prstGeom prst="rect">
              <a:avLst/>
            </a:prstGeom>
            <a:noFill/>
          </p:spPr>
          <p:txBody>
            <a:bodyPr wrap="square" rtlCol="0">
              <a:spAutoFit/>
            </a:bodyPr>
            <a:lstStyle/>
            <a:p>
              <a:pPr algn="ctr"/>
              <a:r>
                <a:rPr lang="zh-CN" altLang="en-US" b="1" dirty="0">
                  <a:latin typeface="+mn-ea"/>
                </a:rPr>
                <a:t>带通</a:t>
              </a:r>
              <a:r>
                <a:rPr lang="zh-CN" altLang="en-US" b="1" dirty="0">
                  <a:solidFill>
                    <a:schemeClr val="accent1">
                      <a:lumMod val="75000"/>
                    </a:schemeClr>
                  </a:solidFill>
                  <a:latin typeface="+mn-ea"/>
                </a:rPr>
                <a:t>调制</a:t>
              </a:r>
              <a:endParaRPr lang="zh-CN" altLang="en-US" b="1" dirty="0">
                <a:solidFill>
                  <a:schemeClr val="accent1">
                    <a:lumMod val="75000"/>
                  </a:schemeClr>
                </a:solidFill>
                <a:latin typeface="+mn-ea"/>
              </a:endParaRPr>
            </a:p>
          </p:txBody>
        </p:sp>
      </p:grpSp>
      <p:sp>
        <p:nvSpPr>
          <p:cNvPr id="44" name="文本框 43"/>
          <p:cNvSpPr txBox="1"/>
          <p:nvPr/>
        </p:nvSpPr>
        <p:spPr>
          <a:xfrm>
            <a:off x="7005121" y="1169613"/>
            <a:ext cx="2871619" cy="523220"/>
          </a:xfrm>
          <a:prstGeom prst="rect">
            <a:avLst/>
          </a:prstGeom>
          <a:noFill/>
        </p:spPr>
        <p:txBody>
          <a:bodyPr wrap="square" rtlCol="0">
            <a:spAutoFit/>
          </a:bodyPr>
          <a:lstStyle/>
          <a:p>
            <a:pPr algn="ctr"/>
            <a:r>
              <a:rPr lang="zh-CN" altLang="en-US" sz="1400" b="1" dirty="0">
                <a:latin typeface="+mn-ea"/>
              </a:rPr>
              <a:t>以太网采用的</a:t>
            </a:r>
            <a:endParaRPr lang="en-US" altLang="zh-CN" sz="1400" b="1" dirty="0">
              <a:latin typeface="+mn-ea"/>
            </a:endParaRPr>
          </a:p>
          <a:p>
            <a:pPr algn="ctr"/>
            <a:r>
              <a:rPr lang="zh-CN" altLang="en-US" sz="1400" b="1" dirty="0">
                <a:latin typeface="+mn-ea"/>
              </a:rPr>
              <a:t>曼彻斯特编码、</a:t>
            </a:r>
            <a:r>
              <a:rPr lang="en-US" altLang="zh-CN" sz="1400" b="1" dirty="0">
                <a:latin typeface="+mn-ea"/>
              </a:rPr>
              <a:t>4B/5B</a:t>
            </a:r>
            <a:r>
              <a:rPr lang="zh-CN" altLang="en-US" sz="1400" b="1" dirty="0">
                <a:latin typeface="+mn-ea"/>
              </a:rPr>
              <a:t>、</a:t>
            </a:r>
            <a:r>
              <a:rPr lang="en-US" altLang="zh-CN" sz="1400" b="1" dirty="0">
                <a:latin typeface="+mn-ea"/>
              </a:rPr>
              <a:t>8B/10B</a:t>
            </a:r>
            <a:endParaRPr lang="zh-CN" altLang="en-US" sz="1400" b="1" dirty="0">
              <a:latin typeface="+mn-ea"/>
            </a:endParaRPr>
          </a:p>
        </p:txBody>
      </p:sp>
      <p:sp>
        <p:nvSpPr>
          <p:cNvPr id="45" name="文本框 44"/>
          <p:cNvSpPr txBox="1"/>
          <p:nvPr/>
        </p:nvSpPr>
        <p:spPr>
          <a:xfrm>
            <a:off x="7314034" y="4083670"/>
            <a:ext cx="2253795" cy="523220"/>
          </a:xfrm>
          <a:prstGeom prst="rect">
            <a:avLst/>
          </a:prstGeom>
          <a:noFill/>
        </p:spPr>
        <p:txBody>
          <a:bodyPr wrap="square" rtlCol="0">
            <a:spAutoFit/>
          </a:bodyPr>
          <a:lstStyle/>
          <a:p>
            <a:pPr algn="ctr"/>
            <a:r>
              <a:rPr lang="en-US" altLang="zh-CN" sz="1400" b="1" dirty="0">
                <a:latin typeface="+mn-ea"/>
              </a:rPr>
              <a:t>Wi-Fi</a:t>
            </a:r>
            <a:r>
              <a:rPr lang="zh-CN" altLang="en-US" sz="1400" b="1" dirty="0">
                <a:latin typeface="+mn-ea"/>
              </a:rPr>
              <a:t>采用的</a:t>
            </a:r>
            <a:endParaRPr lang="en-US" altLang="zh-CN" sz="1400" b="1" dirty="0">
              <a:latin typeface="+mn-ea"/>
            </a:endParaRPr>
          </a:p>
          <a:p>
            <a:pPr algn="ctr"/>
            <a:r>
              <a:rPr lang="en-US" altLang="zh-CN" sz="1400" b="1" dirty="0">
                <a:latin typeface="+mn-ea"/>
              </a:rPr>
              <a:t>CCK/DSSS/OFDM</a:t>
            </a:r>
            <a:r>
              <a:rPr lang="zh-CN" altLang="en-US" sz="1400" b="1" dirty="0">
                <a:latin typeface="+mn-ea"/>
              </a:rPr>
              <a:t>调制</a:t>
            </a:r>
            <a:endParaRPr lang="zh-CN" altLang="en-US" sz="1400" b="1" dirty="0">
              <a:latin typeface="+mn-ea"/>
            </a:endParaRP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p:tgtEl>
                                          <p:spTgt spid="4"/>
                                        </p:tgtEl>
                                        <p:attrNameLst>
                                          <p:attrName>ppt_y</p:attrName>
                                        </p:attrNameLst>
                                      </p:cBhvr>
                                      <p:tavLst>
                                        <p:tav tm="0">
                                          <p:val>
                                            <p:strVal val="#ppt_y-#ppt_h*1.125000"/>
                                          </p:val>
                                        </p:tav>
                                        <p:tav tm="100000">
                                          <p:val>
                                            <p:strVal val="#ppt_y"/>
                                          </p:val>
                                        </p:tav>
                                      </p:tavLst>
                                    </p:anim>
                                    <p:animEffect transition="in" filter="wipe(down)">
                                      <p:cBhvr>
                                        <p:cTn id="8" dur="1000"/>
                                        <p:tgtEl>
                                          <p:spTgt spid="4"/>
                                        </p:tgtEl>
                                      </p:cBhvr>
                                    </p:animEffect>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1000"/>
                                        <p:tgtEl>
                                          <p:spTgt spid="5"/>
                                        </p:tgtEl>
                                      </p:cBhvr>
                                    </p:animEffect>
                                    <p:anim calcmode="lin" valueType="num">
                                      <p:cBhvr>
                                        <p:cTn id="14" dur="1000" fill="hold"/>
                                        <p:tgtEl>
                                          <p:spTgt spid="5"/>
                                        </p:tgtEl>
                                        <p:attrNameLst>
                                          <p:attrName>ppt_x</p:attrName>
                                        </p:attrNameLst>
                                      </p:cBhvr>
                                      <p:tavLst>
                                        <p:tav tm="0">
                                          <p:val>
                                            <p:strVal val="#ppt_x"/>
                                          </p:val>
                                        </p:tav>
                                        <p:tav tm="100000">
                                          <p:val>
                                            <p:strVal val="#ppt_x"/>
                                          </p:val>
                                        </p:tav>
                                      </p:tavLst>
                                    </p:anim>
                                    <p:anim calcmode="lin" valueType="num">
                                      <p:cBhvr>
                                        <p:cTn id="15"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12" presetClass="entr" presetSubtype="4"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anim calcmode="lin" valueType="num">
                                      <p:cBhvr additive="base">
                                        <p:cTn id="20" dur="500"/>
                                        <p:tgtEl>
                                          <p:spTgt spid="7"/>
                                        </p:tgtEl>
                                        <p:attrNameLst>
                                          <p:attrName>ppt_y</p:attrName>
                                        </p:attrNameLst>
                                      </p:cBhvr>
                                      <p:tavLst>
                                        <p:tav tm="0">
                                          <p:val>
                                            <p:strVal val="#ppt_y+#ppt_h*1.125000"/>
                                          </p:val>
                                        </p:tav>
                                        <p:tav tm="100000">
                                          <p:val>
                                            <p:strVal val="#ppt_y"/>
                                          </p:val>
                                        </p:tav>
                                      </p:tavLst>
                                    </p:anim>
                                    <p:animEffect transition="in" filter="wipe(up)">
                                      <p:cBhvr>
                                        <p:cTn id="21" dur="500"/>
                                        <p:tgtEl>
                                          <p:spTgt spid="7"/>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37"/>
                                        </p:tgtEl>
                                        <p:attrNameLst>
                                          <p:attrName>style.visibility</p:attrName>
                                        </p:attrNameLst>
                                      </p:cBhvr>
                                      <p:to>
                                        <p:strVal val="visible"/>
                                      </p:to>
                                    </p:set>
                                    <p:animEffect transition="in" filter="wipe(left)">
                                      <p:cBhvr>
                                        <p:cTn id="26" dur="1000"/>
                                        <p:tgtEl>
                                          <p:spTgt spid="37"/>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1"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wipe(up)">
                                      <p:cBhvr>
                                        <p:cTn id="31" dur="500"/>
                                        <p:tgtEl>
                                          <p:spTgt spid="8"/>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nodeType="clickEffect">
                                  <p:stCondLst>
                                    <p:cond delay="0"/>
                                  </p:stCondLst>
                                  <p:childTnLst>
                                    <p:set>
                                      <p:cBhvr>
                                        <p:cTn id="35" dur="1" fill="hold">
                                          <p:stCondLst>
                                            <p:cond delay="0"/>
                                          </p:stCondLst>
                                        </p:cTn>
                                        <p:tgtEl>
                                          <p:spTgt spid="38"/>
                                        </p:tgtEl>
                                        <p:attrNameLst>
                                          <p:attrName>style.visibility</p:attrName>
                                        </p:attrNameLst>
                                      </p:cBhvr>
                                      <p:to>
                                        <p:strVal val="visible"/>
                                      </p:to>
                                    </p:set>
                                    <p:animEffect transition="in" filter="wipe(left)">
                                      <p:cBhvr>
                                        <p:cTn id="36" dur="1000"/>
                                        <p:tgtEl>
                                          <p:spTgt spid="38"/>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1" fill="hold" grpId="0" nodeType="clickEffect">
                                  <p:stCondLst>
                                    <p:cond delay="0"/>
                                  </p:stCondLst>
                                  <p:childTnLst>
                                    <p:set>
                                      <p:cBhvr>
                                        <p:cTn id="40" dur="1" fill="hold">
                                          <p:stCondLst>
                                            <p:cond delay="0"/>
                                          </p:stCondLst>
                                        </p:cTn>
                                        <p:tgtEl>
                                          <p:spTgt spid="10"/>
                                        </p:tgtEl>
                                        <p:attrNameLst>
                                          <p:attrName>style.visibility</p:attrName>
                                        </p:attrNameLst>
                                      </p:cBhvr>
                                      <p:to>
                                        <p:strVal val="visible"/>
                                      </p:to>
                                    </p:set>
                                    <p:animEffect transition="in" filter="wipe(up)">
                                      <p:cBhvr>
                                        <p:cTn id="41" dur="500"/>
                                        <p:tgtEl>
                                          <p:spTgt spid="10"/>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nodeType="clickEffect">
                                  <p:stCondLst>
                                    <p:cond delay="0"/>
                                  </p:stCondLst>
                                  <p:childTnLst>
                                    <p:set>
                                      <p:cBhvr>
                                        <p:cTn id="45" dur="1" fill="hold">
                                          <p:stCondLst>
                                            <p:cond delay="0"/>
                                          </p:stCondLst>
                                        </p:cTn>
                                        <p:tgtEl>
                                          <p:spTgt spid="39"/>
                                        </p:tgtEl>
                                        <p:attrNameLst>
                                          <p:attrName>style.visibility</p:attrName>
                                        </p:attrNameLst>
                                      </p:cBhvr>
                                      <p:to>
                                        <p:strVal val="visible"/>
                                      </p:to>
                                    </p:set>
                                    <p:animEffect transition="in" filter="wipe(left)">
                                      <p:cBhvr>
                                        <p:cTn id="46" dur="1000"/>
                                        <p:tgtEl>
                                          <p:spTgt spid="39"/>
                                        </p:tgtEl>
                                      </p:cBhvr>
                                    </p:animEffect>
                                  </p:childTnLst>
                                </p:cTn>
                              </p:par>
                            </p:childTnLst>
                          </p:cTn>
                        </p:par>
                      </p:childTnLst>
                    </p:cTn>
                  </p:par>
                  <p:par>
                    <p:cTn id="47" fill="hold">
                      <p:stCondLst>
                        <p:cond delay="indefinite"/>
                      </p:stCondLst>
                      <p:childTnLst>
                        <p:par>
                          <p:cTn id="48" fill="hold">
                            <p:stCondLst>
                              <p:cond delay="0"/>
                            </p:stCondLst>
                            <p:childTnLst>
                              <p:par>
                                <p:cTn id="49" presetID="30" presetClass="entr" presetSubtype="0" fill="hold" nodeType="clickEffect">
                                  <p:stCondLst>
                                    <p:cond delay="0"/>
                                  </p:stCondLst>
                                  <p:childTnLst>
                                    <p:set>
                                      <p:cBhvr>
                                        <p:cTn id="50" dur="1" fill="hold">
                                          <p:stCondLst>
                                            <p:cond delay="0"/>
                                          </p:stCondLst>
                                        </p:cTn>
                                        <p:tgtEl>
                                          <p:spTgt spid="34"/>
                                        </p:tgtEl>
                                        <p:attrNameLst>
                                          <p:attrName>style.visibility</p:attrName>
                                        </p:attrNameLst>
                                      </p:cBhvr>
                                      <p:to>
                                        <p:strVal val="visible"/>
                                      </p:to>
                                    </p:set>
                                    <p:animEffect transition="in" filter="fade">
                                      <p:cBhvr>
                                        <p:cTn id="51" dur="800" decel="100000"/>
                                        <p:tgtEl>
                                          <p:spTgt spid="34"/>
                                        </p:tgtEl>
                                      </p:cBhvr>
                                    </p:animEffect>
                                    <p:anim calcmode="lin" valueType="num">
                                      <p:cBhvr>
                                        <p:cTn id="52" dur="800" decel="100000" fill="hold"/>
                                        <p:tgtEl>
                                          <p:spTgt spid="34"/>
                                        </p:tgtEl>
                                        <p:attrNameLst>
                                          <p:attrName>style.rotation</p:attrName>
                                        </p:attrNameLst>
                                      </p:cBhvr>
                                      <p:tavLst>
                                        <p:tav tm="0">
                                          <p:val>
                                            <p:fltVal val="-90"/>
                                          </p:val>
                                        </p:tav>
                                        <p:tav tm="100000">
                                          <p:val>
                                            <p:fltVal val="0"/>
                                          </p:val>
                                        </p:tav>
                                      </p:tavLst>
                                    </p:anim>
                                    <p:anim calcmode="lin" valueType="num">
                                      <p:cBhvr>
                                        <p:cTn id="53" dur="800" decel="100000" fill="hold"/>
                                        <p:tgtEl>
                                          <p:spTgt spid="34"/>
                                        </p:tgtEl>
                                        <p:attrNameLst>
                                          <p:attrName>ppt_x</p:attrName>
                                        </p:attrNameLst>
                                      </p:cBhvr>
                                      <p:tavLst>
                                        <p:tav tm="0">
                                          <p:val>
                                            <p:strVal val="#ppt_x+0.4"/>
                                          </p:val>
                                        </p:tav>
                                        <p:tav tm="100000">
                                          <p:val>
                                            <p:strVal val="#ppt_x-0.05"/>
                                          </p:val>
                                        </p:tav>
                                      </p:tavLst>
                                    </p:anim>
                                    <p:anim calcmode="lin" valueType="num">
                                      <p:cBhvr>
                                        <p:cTn id="54" dur="800" decel="100000" fill="hold"/>
                                        <p:tgtEl>
                                          <p:spTgt spid="34"/>
                                        </p:tgtEl>
                                        <p:attrNameLst>
                                          <p:attrName>ppt_y</p:attrName>
                                        </p:attrNameLst>
                                      </p:cBhvr>
                                      <p:tavLst>
                                        <p:tav tm="0">
                                          <p:val>
                                            <p:strVal val="#ppt_y-0.4"/>
                                          </p:val>
                                        </p:tav>
                                        <p:tav tm="100000">
                                          <p:val>
                                            <p:strVal val="#ppt_y+0.1"/>
                                          </p:val>
                                        </p:tav>
                                      </p:tavLst>
                                    </p:anim>
                                    <p:anim calcmode="lin" valueType="num">
                                      <p:cBhvr>
                                        <p:cTn id="55" dur="200" accel="100000" fill="hold">
                                          <p:stCondLst>
                                            <p:cond delay="800"/>
                                          </p:stCondLst>
                                        </p:cTn>
                                        <p:tgtEl>
                                          <p:spTgt spid="34"/>
                                        </p:tgtEl>
                                        <p:attrNameLst>
                                          <p:attrName>ppt_x</p:attrName>
                                        </p:attrNameLst>
                                      </p:cBhvr>
                                      <p:tavLst>
                                        <p:tav tm="0">
                                          <p:val>
                                            <p:strVal val="#ppt_x-0.05"/>
                                          </p:val>
                                        </p:tav>
                                        <p:tav tm="100000">
                                          <p:val>
                                            <p:strVal val="#ppt_x"/>
                                          </p:val>
                                        </p:tav>
                                      </p:tavLst>
                                    </p:anim>
                                    <p:anim calcmode="lin" valueType="num">
                                      <p:cBhvr>
                                        <p:cTn id="56" dur="200" accel="100000" fill="hold">
                                          <p:stCondLst>
                                            <p:cond delay="800"/>
                                          </p:stCondLst>
                                        </p:cTn>
                                        <p:tgtEl>
                                          <p:spTgt spid="34"/>
                                        </p:tgtEl>
                                        <p:attrNameLst>
                                          <p:attrName>ppt_y</p:attrName>
                                        </p:attrNameLst>
                                      </p:cBhvr>
                                      <p:tavLst>
                                        <p:tav tm="0">
                                          <p:val>
                                            <p:strVal val="#ppt_y+0.1"/>
                                          </p:val>
                                        </p:tav>
                                        <p:tav tm="100000">
                                          <p:val>
                                            <p:strVal val="#ppt_y"/>
                                          </p:val>
                                        </p:tav>
                                      </p:tavLst>
                                    </p:anim>
                                  </p:childTnLst>
                                </p:cTn>
                              </p:par>
                              <p:par>
                                <p:cTn id="57" presetID="30" presetClass="entr" presetSubtype="0" fill="hold" nodeType="withEffect">
                                  <p:stCondLst>
                                    <p:cond delay="0"/>
                                  </p:stCondLst>
                                  <p:childTnLst>
                                    <p:set>
                                      <p:cBhvr>
                                        <p:cTn id="58" dur="1" fill="hold">
                                          <p:stCondLst>
                                            <p:cond delay="0"/>
                                          </p:stCondLst>
                                        </p:cTn>
                                        <p:tgtEl>
                                          <p:spTgt spid="35"/>
                                        </p:tgtEl>
                                        <p:attrNameLst>
                                          <p:attrName>style.visibility</p:attrName>
                                        </p:attrNameLst>
                                      </p:cBhvr>
                                      <p:to>
                                        <p:strVal val="visible"/>
                                      </p:to>
                                    </p:set>
                                    <p:animEffect transition="in" filter="fade">
                                      <p:cBhvr>
                                        <p:cTn id="59" dur="800" decel="100000"/>
                                        <p:tgtEl>
                                          <p:spTgt spid="35"/>
                                        </p:tgtEl>
                                      </p:cBhvr>
                                    </p:animEffect>
                                    <p:anim calcmode="lin" valueType="num">
                                      <p:cBhvr>
                                        <p:cTn id="60" dur="800" decel="100000" fill="hold"/>
                                        <p:tgtEl>
                                          <p:spTgt spid="35"/>
                                        </p:tgtEl>
                                        <p:attrNameLst>
                                          <p:attrName>style.rotation</p:attrName>
                                        </p:attrNameLst>
                                      </p:cBhvr>
                                      <p:tavLst>
                                        <p:tav tm="0">
                                          <p:val>
                                            <p:fltVal val="-90"/>
                                          </p:val>
                                        </p:tav>
                                        <p:tav tm="100000">
                                          <p:val>
                                            <p:fltVal val="0"/>
                                          </p:val>
                                        </p:tav>
                                      </p:tavLst>
                                    </p:anim>
                                    <p:anim calcmode="lin" valueType="num">
                                      <p:cBhvr>
                                        <p:cTn id="61" dur="800" decel="100000" fill="hold"/>
                                        <p:tgtEl>
                                          <p:spTgt spid="35"/>
                                        </p:tgtEl>
                                        <p:attrNameLst>
                                          <p:attrName>ppt_x</p:attrName>
                                        </p:attrNameLst>
                                      </p:cBhvr>
                                      <p:tavLst>
                                        <p:tav tm="0">
                                          <p:val>
                                            <p:strVal val="#ppt_x+0.4"/>
                                          </p:val>
                                        </p:tav>
                                        <p:tav tm="100000">
                                          <p:val>
                                            <p:strVal val="#ppt_x-0.05"/>
                                          </p:val>
                                        </p:tav>
                                      </p:tavLst>
                                    </p:anim>
                                    <p:anim calcmode="lin" valueType="num">
                                      <p:cBhvr>
                                        <p:cTn id="62" dur="800" decel="100000" fill="hold"/>
                                        <p:tgtEl>
                                          <p:spTgt spid="35"/>
                                        </p:tgtEl>
                                        <p:attrNameLst>
                                          <p:attrName>ppt_y</p:attrName>
                                        </p:attrNameLst>
                                      </p:cBhvr>
                                      <p:tavLst>
                                        <p:tav tm="0">
                                          <p:val>
                                            <p:strVal val="#ppt_y-0.4"/>
                                          </p:val>
                                        </p:tav>
                                        <p:tav tm="100000">
                                          <p:val>
                                            <p:strVal val="#ppt_y+0.1"/>
                                          </p:val>
                                        </p:tav>
                                      </p:tavLst>
                                    </p:anim>
                                    <p:anim calcmode="lin" valueType="num">
                                      <p:cBhvr>
                                        <p:cTn id="63" dur="200" accel="100000" fill="hold">
                                          <p:stCondLst>
                                            <p:cond delay="800"/>
                                          </p:stCondLst>
                                        </p:cTn>
                                        <p:tgtEl>
                                          <p:spTgt spid="35"/>
                                        </p:tgtEl>
                                        <p:attrNameLst>
                                          <p:attrName>ppt_x</p:attrName>
                                        </p:attrNameLst>
                                      </p:cBhvr>
                                      <p:tavLst>
                                        <p:tav tm="0">
                                          <p:val>
                                            <p:strVal val="#ppt_x-0.05"/>
                                          </p:val>
                                        </p:tav>
                                        <p:tav tm="100000">
                                          <p:val>
                                            <p:strVal val="#ppt_x"/>
                                          </p:val>
                                        </p:tav>
                                      </p:tavLst>
                                    </p:anim>
                                    <p:anim calcmode="lin" valueType="num">
                                      <p:cBhvr>
                                        <p:cTn id="64" dur="200" accel="100000" fill="hold">
                                          <p:stCondLst>
                                            <p:cond delay="800"/>
                                          </p:stCondLst>
                                        </p:cTn>
                                        <p:tgtEl>
                                          <p:spTgt spid="35"/>
                                        </p:tgtEl>
                                        <p:attrNameLst>
                                          <p:attrName>ppt_y</p:attrName>
                                        </p:attrNameLst>
                                      </p:cBhvr>
                                      <p:tavLst>
                                        <p:tav tm="0">
                                          <p:val>
                                            <p:strVal val="#ppt_y+0.1"/>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22" presetClass="entr" presetSubtype="8" fill="hold" nodeType="clickEffect">
                                  <p:stCondLst>
                                    <p:cond delay="0"/>
                                  </p:stCondLst>
                                  <p:childTnLst>
                                    <p:set>
                                      <p:cBhvr>
                                        <p:cTn id="68" dur="1" fill="hold">
                                          <p:stCondLst>
                                            <p:cond delay="0"/>
                                          </p:stCondLst>
                                        </p:cTn>
                                        <p:tgtEl>
                                          <p:spTgt spid="42"/>
                                        </p:tgtEl>
                                        <p:attrNameLst>
                                          <p:attrName>style.visibility</p:attrName>
                                        </p:attrNameLst>
                                      </p:cBhvr>
                                      <p:to>
                                        <p:strVal val="visible"/>
                                      </p:to>
                                    </p:set>
                                    <p:animEffect transition="in" filter="wipe(left)">
                                      <p:cBhvr>
                                        <p:cTn id="69" dur="1000"/>
                                        <p:tgtEl>
                                          <p:spTgt spid="42"/>
                                        </p:tgtEl>
                                      </p:cBhvr>
                                    </p:animEffect>
                                  </p:childTnLst>
                                </p:cTn>
                              </p:par>
                            </p:childTnLst>
                          </p:cTn>
                        </p:par>
                      </p:childTnLst>
                    </p:cTn>
                  </p:par>
                  <p:par>
                    <p:cTn id="70" fill="hold">
                      <p:stCondLst>
                        <p:cond delay="indefinite"/>
                      </p:stCondLst>
                      <p:childTnLst>
                        <p:par>
                          <p:cTn id="71" fill="hold">
                            <p:stCondLst>
                              <p:cond delay="0"/>
                            </p:stCondLst>
                            <p:childTnLst>
                              <p:par>
                                <p:cTn id="72" presetID="42" presetClass="entr" presetSubtype="0" fill="hold" grpId="0" nodeType="clickEffect">
                                  <p:stCondLst>
                                    <p:cond delay="0"/>
                                  </p:stCondLst>
                                  <p:childTnLst>
                                    <p:set>
                                      <p:cBhvr>
                                        <p:cTn id="73" dur="1" fill="hold">
                                          <p:stCondLst>
                                            <p:cond delay="0"/>
                                          </p:stCondLst>
                                        </p:cTn>
                                        <p:tgtEl>
                                          <p:spTgt spid="44"/>
                                        </p:tgtEl>
                                        <p:attrNameLst>
                                          <p:attrName>style.visibility</p:attrName>
                                        </p:attrNameLst>
                                      </p:cBhvr>
                                      <p:to>
                                        <p:strVal val="visible"/>
                                      </p:to>
                                    </p:set>
                                    <p:animEffect transition="in" filter="fade">
                                      <p:cBhvr>
                                        <p:cTn id="74" dur="1000"/>
                                        <p:tgtEl>
                                          <p:spTgt spid="44"/>
                                        </p:tgtEl>
                                      </p:cBhvr>
                                    </p:animEffect>
                                    <p:anim calcmode="lin" valueType="num">
                                      <p:cBhvr>
                                        <p:cTn id="75" dur="1000" fill="hold"/>
                                        <p:tgtEl>
                                          <p:spTgt spid="44"/>
                                        </p:tgtEl>
                                        <p:attrNameLst>
                                          <p:attrName>ppt_x</p:attrName>
                                        </p:attrNameLst>
                                      </p:cBhvr>
                                      <p:tavLst>
                                        <p:tav tm="0">
                                          <p:val>
                                            <p:strVal val="#ppt_x"/>
                                          </p:val>
                                        </p:tav>
                                        <p:tav tm="100000">
                                          <p:val>
                                            <p:strVal val="#ppt_x"/>
                                          </p:val>
                                        </p:tav>
                                      </p:tavLst>
                                    </p:anim>
                                    <p:anim calcmode="lin" valueType="num">
                                      <p:cBhvr>
                                        <p:cTn id="76" dur="1000" fill="hold"/>
                                        <p:tgtEl>
                                          <p:spTgt spid="44"/>
                                        </p:tgtEl>
                                        <p:attrNameLst>
                                          <p:attrName>ppt_y</p:attrName>
                                        </p:attrNameLst>
                                      </p:cBhvr>
                                      <p:tavLst>
                                        <p:tav tm="0">
                                          <p:val>
                                            <p:strVal val="#ppt_y+.1"/>
                                          </p:val>
                                        </p:tav>
                                        <p:tav tm="100000">
                                          <p:val>
                                            <p:strVal val="#ppt_y"/>
                                          </p:val>
                                        </p:tav>
                                      </p:tavLst>
                                    </p:anim>
                                  </p:childTnLst>
                                </p:cTn>
                              </p:par>
                            </p:childTnLst>
                          </p:cTn>
                        </p:par>
                      </p:childTnLst>
                    </p:cTn>
                  </p:par>
                  <p:par>
                    <p:cTn id="77" fill="hold">
                      <p:stCondLst>
                        <p:cond delay="indefinite"/>
                      </p:stCondLst>
                      <p:childTnLst>
                        <p:par>
                          <p:cTn id="78" fill="hold">
                            <p:stCondLst>
                              <p:cond delay="0"/>
                            </p:stCondLst>
                            <p:childTnLst>
                              <p:par>
                                <p:cTn id="79" presetID="22" presetClass="entr" presetSubtype="8" fill="hold" nodeType="clickEffect">
                                  <p:stCondLst>
                                    <p:cond delay="0"/>
                                  </p:stCondLst>
                                  <p:childTnLst>
                                    <p:set>
                                      <p:cBhvr>
                                        <p:cTn id="80" dur="1" fill="hold">
                                          <p:stCondLst>
                                            <p:cond delay="0"/>
                                          </p:stCondLst>
                                        </p:cTn>
                                        <p:tgtEl>
                                          <p:spTgt spid="43"/>
                                        </p:tgtEl>
                                        <p:attrNameLst>
                                          <p:attrName>style.visibility</p:attrName>
                                        </p:attrNameLst>
                                      </p:cBhvr>
                                      <p:to>
                                        <p:strVal val="visible"/>
                                      </p:to>
                                    </p:set>
                                    <p:animEffect transition="in" filter="wipe(left)">
                                      <p:cBhvr>
                                        <p:cTn id="81" dur="1000"/>
                                        <p:tgtEl>
                                          <p:spTgt spid="43"/>
                                        </p:tgtEl>
                                      </p:cBhvr>
                                    </p:animEffect>
                                  </p:childTnLst>
                                </p:cTn>
                              </p:par>
                            </p:childTnLst>
                          </p:cTn>
                        </p:par>
                      </p:childTnLst>
                    </p:cTn>
                  </p:par>
                  <p:par>
                    <p:cTn id="82" fill="hold">
                      <p:stCondLst>
                        <p:cond delay="indefinite"/>
                      </p:stCondLst>
                      <p:childTnLst>
                        <p:par>
                          <p:cTn id="83" fill="hold">
                            <p:stCondLst>
                              <p:cond delay="0"/>
                            </p:stCondLst>
                            <p:childTnLst>
                              <p:par>
                                <p:cTn id="84" presetID="47" presetClass="entr" presetSubtype="0" fill="hold" grpId="0" nodeType="clickEffect">
                                  <p:stCondLst>
                                    <p:cond delay="0"/>
                                  </p:stCondLst>
                                  <p:childTnLst>
                                    <p:set>
                                      <p:cBhvr>
                                        <p:cTn id="85" dur="1" fill="hold">
                                          <p:stCondLst>
                                            <p:cond delay="0"/>
                                          </p:stCondLst>
                                        </p:cTn>
                                        <p:tgtEl>
                                          <p:spTgt spid="45"/>
                                        </p:tgtEl>
                                        <p:attrNameLst>
                                          <p:attrName>style.visibility</p:attrName>
                                        </p:attrNameLst>
                                      </p:cBhvr>
                                      <p:to>
                                        <p:strVal val="visible"/>
                                      </p:to>
                                    </p:set>
                                    <p:animEffect transition="in" filter="fade">
                                      <p:cBhvr>
                                        <p:cTn id="86" dur="1000"/>
                                        <p:tgtEl>
                                          <p:spTgt spid="45"/>
                                        </p:tgtEl>
                                      </p:cBhvr>
                                    </p:animEffect>
                                    <p:anim calcmode="lin" valueType="num">
                                      <p:cBhvr>
                                        <p:cTn id="87" dur="1000" fill="hold"/>
                                        <p:tgtEl>
                                          <p:spTgt spid="45"/>
                                        </p:tgtEl>
                                        <p:attrNameLst>
                                          <p:attrName>ppt_x</p:attrName>
                                        </p:attrNameLst>
                                      </p:cBhvr>
                                      <p:tavLst>
                                        <p:tav tm="0">
                                          <p:val>
                                            <p:strVal val="#ppt_x"/>
                                          </p:val>
                                        </p:tav>
                                        <p:tav tm="100000">
                                          <p:val>
                                            <p:strVal val="#ppt_x"/>
                                          </p:val>
                                        </p:tav>
                                      </p:tavLst>
                                    </p:anim>
                                    <p:anim calcmode="lin" valueType="num">
                                      <p:cBhvr>
                                        <p:cTn id="88" dur="1000" fill="hold"/>
                                        <p:tgtEl>
                                          <p:spTgt spid="4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P spid="5" grpId="0" bldLvl="0" animBg="1"/>
      <p:bldP spid="8" grpId="0" bldLvl="0" animBg="1"/>
      <p:bldP spid="10" grpId="0" bldLvl="0" animBg="1"/>
      <p:bldP spid="44" grpId="0"/>
      <p:bldP spid="45"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04800" y="749300"/>
            <a:ext cx="6192344" cy="400110"/>
            <a:chOff x="424117" y="898245"/>
            <a:chExt cx="6192344" cy="400110"/>
          </a:xfrm>
        </p:grpSpPr>
        <p:sp>
          <p:nvSpPr>
            <p:cNvPr id="2" name="平行四边形 1"/>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p:cNvSpPr txBox="1"/>
            <p:nvPr/>
          </p:nvSpPr>
          <p:spPr>
            <a:xfrm>
              <a:off x="1052423" y="898245"/>
              <a:ext cx="5564038" cy="400110"/>
            </a:xfrm>
            <a:prstGeom prst="rect">
              <a:avLst/>
            </a:prstGeom>
            <a:noFill/>
          </p:spPr>
          <p:txBody>
            <a:bodyPr wrap="square" rtlCol="0">
              <a:spAutoFit/>
            </a:bodyPr>
            <a:lstStyle/>
            <a:p>
              <a:r>
                <a:rPr lang="zh-CN" altLang="en-US" sz="2000" b="1" dirty="0"/>
                <a:t>编码与调制的基本概念</a:t>
              </a:r>
              <a:endParaRPr lang="zh-CN" altLang="en-US" sz="2000" b="1" dirty="0"/>
            </a:p>
          </p:txBody>
        </p:sp>
      </p:grpSp>
      <p:sp>
        <p:nvSpPr>
          <p:cNvPr id="46" name="矩形 45"/>
          <p:cNvSpPr/>
          <p:nvPr/>
        </p:nvSpPr>
        <p:spPr>
          <a:xfrm>
            <a:off x="1045828" y="1401292"/>
            <a:ext cx="256976" cy="2569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íşlïḍè"/>
          <p:cNvSpPr txBox="1"/>
          <p:nvPr/>
        </p:nvSpPr>
        <p:spPr>
          <a:xfrm>
            <a:off x="1337791" y="1362322"/>
            <a:ext cx="773882" cy="342300"/>
          </a:xfrm>
          <a:prstGeom prst="rect">
            <a:avLst/>
          </a:prstGeom>
          <a:noFill/>
        </p:spPr>
        <p:txBody>
          <a:bodyPr wrap="square" lIns="91440" tIns="45720" rIns="91440" bIns="45720" anchor="ctr">
            <a:noAutofit/>
          </a:bodyPr>
          <a:lstStyle/>
          <a:p>
            <a:r>
              <a:rPr lang="zh-CN" altLang="en-US" b="1" dirty="0"/>
              <a:t>码元</a:t>
            </a:r>
            <a:endParaRPr lang="en-US" altLang="zh-CN" b="1" dirty="0"/>
          </a:p>
        </p:txBody>
      </p:sp>
      <p:sp>
        <p:nvSpPr>
          <p:cNvPr id="48" name="íşlïḍè"/>
          <p:cNvSpPr txBox="1"/>
          <p:nvPr/>
        </p:nvSpPr>
        <p:spPr>
          <a:xfrm>
            <a:off x="1344370" y="1746384"/>
            <a:ext cx="7977247" cy="342300"/>
          </a:xfrm>
          <a:prstGeom prst="rect">
            <a:avLst/>
          </a:prstGeom>
          <a:noFill/>
        </p:spPr>
        <p:txBody>
          <a:bodyPr wrap="square" lIns="91440" tIns="45720" rIns="91440" bIns="45720" anchor="ctr">
            <a:noAutofit/>
          </a:bodyPr>
          <a:lstStyle/>
          <a:p>
            <a:r>
              <a:rPr lang="zh-CN" altLang="en-US" b="1" dirty="0"/>
              <a:t>在使用时间域的波形表示信号时，代表不同离散数值的</a:t>
            </a:r>
            <a:r>
              <a:rPr lang="zh-CN" altLang="en-US" b="1" dirty="0">
                <a:solidFill>
                  <a:schemeClr val="accent1">
                    <a:lumMod val="75000"/>
                  </a:schemeClr>
                </a:solidFill>
              </a:rPr>
              <a:t>基本波形</a:t>
            </a:r>
            <a:r>
              <a:rPr lang="zh-CN" altLang="en-US" b="1" dirty="0"/>
              <a:t>称为码元。</a:t>
            </a:r>
            <a:endParaRPr lang="en-US" altLang="zh-CN" b="1" dirty="0"/>
          </a:p>
        </p:txBody>
      </p:sp>
      <p:grpSp>
        <p:nvGrpSpPr>
          <p:cNvPr id="23" name="组合 22"/>
          <p:cNvGrpSpPr/>
          <p:nvPr/>
        </p:nvGrpSpPr>
        <p:grpSpPr>
          <a:xfrm>
            <a:off x="3054167" y="2511582"/>
            <a:ext cx="906242" cy="3795346"/>
            <a:chOff x="3054167" y="2511582"/>
            <a:chExt cx="906242" cy="3795346"/>
          </a:xfrm>
        </p:grpSpPr>
        <p:cxnSp>
          <p:nvCxnSpPr>
            <p:cNvPr id="49" name="直接连接符 48"/>
            <p:cNvCxnSpPr/>
            <p:nvPr/>
          </p:nvCxnSpPr>
          <p:spPr>
            <a:xfrm>
              <a:off x="3054167" y="2511582"/>
              <a:ext cx="0" cy="3795346"/>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a:off x="3960409" y="2511582"/>
              <a:ext cx="0" cy="3795346"/>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8" name="文本框 57"/>
            <p:cNvSpPr txBox="1"/>
            <p:nvPr/>
          </p:nvSpPr>
          <p:spPr>
            <a:xfrm>
              <a:off x="3127969" y="5854006"/>
              <a:ext cx="785847" cy="369332"/>
            </a:xfrm>
            <a:prstGeom prst="rect">
              <a:avLst/>
            </a:prstGeom>
            <a:noFill/>
          </p:spPr>
          <p:txBody>
            <a:bodyPr wrap="square" rtlCol="0">
              <a:spAutoFit/>
            </a:bodyPr>
            <a:lstStyle/>
            <a:p>
              <a:pPr algn="ctr"/>
              <a:r>
                <a:rPr lang="zh-CN" altLang="en-US" b="1" dirty="0">
                  <a:latin typeface="+mn-ea"/>
                </a:rPr>
                <a:t>码元</a:t>
              </a:r>
              <a:endParaRPr lang="zh-CN" altLang="en-US" b="1" dirty="0">
                <a:latin typeface="+mn-ea"/>
              </a:endParaRPr>
            </a:p>
          </p:txBody>
        </p:sp>
      </p:grpSp>
      <p:grpSp>
        <p:nvGrpSpPr>
          <p:cNvPr id="24" name="组合 23"/>
          <p:cNvGrpSpPr/>
          <p:nvPr/>
        </p:nvGrpSpPr>
        <p:grpSpPr>
          <a:xfrm>
            <a:off x="4032267" y="2511582"/>
            <a:ext cx="834384" cy="3795346"/>
            <a:chOff x="4032267" y="2511582"/>
            <a:chExt cx="834384" cy="3795346"/>
          </a:xfrm>
        </p:grpSpPr>
        <p:cxnSp>
          <p:nvCxnSpPr>
            <p:cNvPr id="51" name="直接连接符 50"/>
            <p:cNvCxnSpPr/>
            <p:nvPr/>
          </p:nvCxnSpPr>
          <p:spPr>
            <a:xfrm>
              <a:off x="4866651" y="2511582"/>
              <a:ext cx="0" cy="3795346"/>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9" name="文本框 58"/>
            <p:cNvSpPr txBox="1"/>
            <p:nvPr/>
          </p:nvSpPr>
          <p:spPr>
            <a:xfrm>
              <a:off x="4032267" y="5854006"/>
              <a:ext cx="785847" cy="369332"/>
            </a:xfrm>
            <a:prstGeom prst="rect">
              <a:avLst/>
            </a:prstGeom>
            <a:noFill/>
          </p:spPr>
          <p:txBody>
            <a:bodyPr wrap="square" rtlCol="0">
              <a:spAutoFit/>
            </a:bodyPr>
            <a:lstStyle/>
            <a:p>
              <a:pPr algn="ctr"/>
              <a:r>
                <a:rPr lang="zh-CN" altLang="en-US" b="1" dirty="0">
                  <a:latin typeface="+mn-ea"/>
                </a:rPr>
                <a:t>码元</a:t>
              </a:r>
              <a:endParaRPr lang="zh-CN" altLang="en-US" b="1" dirty="0">
                <a:latin typeface="+mn-ea"/>
              </a:endParaRPr>
            </a:p>
          </p:txBody>
        </p:sp>
      </p:grpSp>
      <p:grpSp>
        <p:nvGrpSpPr>
          <p:cNvPr id="25" name="组合 24"/>
          <p:cNvGrpSpPr/>
          <p:nvPr/>
        </p:nvGrpSpPr>
        <p:grpSpPr>
          <a:xfrm>
            <a:off x="4936565" y="2511582"/>
            <a:ext cx="5367537" cy="3795346"/>
            <a:chOff x="4936565" y="2511582"/>
            <a:chExt cx="5367537" cy="3795346"/>
          </a:xfrm>
        </p:grpSpPr>
        <p:cxnSp>
          <p:nvCxnSpPr>
            <p:cNvPr id="52" name="直接连接符 51"/>
            <p:cNvCxnSpPr/>
            <p:nvPr/>
          </p:nvCxnSpPr>
          <p:spPr>
            <a:xfrm>
              <a:off x="5772893" y="2511582"/>
              <a:ext cx="0" cy="3795346"/>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a:off x="6679135" y="2511582"/>
              <a:ext cx="0" cy="3795346"/>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54" name="直接连接符 53"/>
            <p:cNvCxnSpPr/>
            <p:nvPr/>
          </p:nvCxnSpPr>
          <p:spPr>
            <a:xfrm>
              <a:off x="7585377" y="2511582"/>
              <a:ext cx="0" cy="3795346"/>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55" name="直接连接符 54"/>
            <p:cNvCxnSpPr/>
            <p:nvPr/>
          </p:nvCxnSpPr>
          <p:spPr>
            <a:xfrm>
              <a:off x="8491619" y="2511582"/>
              <a:ext cx="0" cy="3795346"/>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a:xfrm>
              <a:off x="9397861" y="2511582"/>
              <a:ext cx="0" cy="3711756"/>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a:xfrm>
              <a:off x="10304102" y="2511582"/>
              <a:ext cx="0" cy="3711756"/>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60" name="文本框 59"/>
            <p:cNvSpPr txBox="1"/>
            <p:nvPr/>
          </p:nvSpPr>
          <p:spPr>
            <a:xfrm>
              <a:off x="4936565" y="5854006"/>
              <a:ext cx="785847" cy="369332"/>
            </a:xfrm>
            <a:prstGeom prst="rect">
              <a:avLst/>
            </a:prstGeom>
            <a:noFill/>
          </p:spPr>
          <p:txBody>
            <a:bodyPr wrap="square" rtlCol="0">
              <a:spAutoFit/>
            </a:bodyPr>
            <a:lstStyle/>
            <a:p>
              <a:pPr algn="ctr"/>
              <a:r>
                <a:rPr lang="zh-CN" altLang="en-US" b="1" dirty="0">
                  <a:latin typeface="+mn-ea"/>
                </a:rPr>
                <a:t>码元</a:t>
              </a:r>
              <a:endParaRPr lang="zh-CN" altLang="en-US" b="1" dirty="0">
                <a:latin typeface="+mn-ea"/>
              </a:endParaRPr>
            </a:p>
          </p:txBody>
        </p:sp>
        <p:sp>
          <p:nvSpPr>
            <p:cNvPr id="61" name="文本框 60"/>
            <p:cNvSpPr txBox="1"/>
            <p:nvPr/>
          </p:nvSpPr>
          <p:spPr>
            <a:xfrm>
              <a:off x="5840863" y="5854006"/>
              <a:ext cx="785847" cy="369332"/>
            </a:xfrm>
            <a:prstGeom prst="rect">
              <a:avLst/>
            </a:prstGeom>
            <a:noFill/>
          </p:spPr>
          <p:txBody>
            <a:bodyPr wrap="square" rtlCol="0">
              <a:spAutoFit/>
            </a:bodyPr>
            <a:lstStyle/>
            <a:p>
              <a:pPr algn="ctr"/>
              <a:r>
                <a:rPr lang="zh-CN" altLang="en-US" b="1" dirty="0">
                  <a:latin typeface="+mn-ea"/>
                </a:rPr>
                <a:t>码元</a:t>
              </a:r>
              <a:endParaRPr lang="zh-CN" altLang="en-US" b="1" dirty="0">
                <a:latin typeface="+mn-ea"/>
              </a:endParaRPr>
            </a:p>
          </p:txBody>
        </p:sp>
        <p:sp>
          <p:nvSpPr>
            <p:cNvPr id="62" name="文本框 61"/>
            <p:cNvSpPr txBox="1"/>
            <p:nvPr/>
          </p:nvSpPr>
          <p:spPr>
            <a:xfrm>
              <a:off x="6745161" y="5854006"/>
              <a:ext cx="785847" cy="369332"/>
            </a:xfrm>
            <a:prstGeom prst="rect">
              <a:avLst/>
            </a:prstGeom>
            <a:noFill/>
          </p:spPr>
          <p:txBody>
            <a:bodyPr wrap="square" rtlCol="0">
              <a:spAutoFit/>
            </a:bodyPr>
            <a:lstStyle/>
            <a:p>
              <a:pPr algn="ctr"/>
              <a:r>
                <a:rPr lang="zh-CN" altLang="en-US" b="1" dirty="0">
                  <a:latin typeface="+mn-ea"/>
                </a:rPr>
                <a:t>码元</a:t>
              </a:r>
              <a:endParaRPr lang="zh-CN" altLang="en-US" b="1" dirty="0">
                <a:latin typeface="+mn-ea"/>
              </a:endParaRPr>
            </a:p>
          </p:txBody>
        </p:sp>
        <p:sp>
          <p:nvSpPr>
            <p:cNvPr id="63" name="文本框 62"/>
            <p:cNvSpPr txBox="1"/>
            <p:nvPr/>
          </p:nvSpPr>
          <p:spPr>
            <a:xfrm>
              <a:off x="7649459" y="5854006"/>
              <a:ext cx="785847" cy="369332"/>
            </a:xfrm>
            <a:prstGeom prst="rect">
              <a:avLst/>
            </a:prstGeom>
            <a:noFill/>
          </p:spPr>
          <p:txBody>
            <a:bodyPr wrap="square" rtlCol="0">
              <a:spAutoFit/>
            </a:bodyPr>
            <a:lstStyle/>
            <a:p>
              <a:pPr algn="ctr"/>
              <a:r>
                <a:rPr lang="zh-CN" altLang="en-US" b="1" dirty="0">
                  <a:latin typeface="+mn-ea"/>
                </a:rPr>
                <a:t>码元</a:t>
              </a:r>
              <a:endParaRPr lang="zh-CN" altLang="en-US" b="1" dirty="0">
                <a:latin typeface="+mn-ea"/>
              </a:endParaRPr>
            </a:p>
          </p:txBody>
        </p:sp>
        <p:sp>
          <p:nvSpPr>
            <p:cNvPr id="64" name="文本框 63"/>
            <p:cNvSpPr txBox="1"/>
            <p:nvPr/>
          </p:nvSpPr>
          <p:spPr>
            <a:xfrm>
              <a:off x="8553757" y="5854006"/>
              <a:ext cx="785847" cy="369332"/>
            </a:xfrm>
            <a:prstGeom prst="rect">
              <a:avLst/>
            </a:prstGeom>
            <a:noFill/>
          </p:spPr>
          <p:txBody>
            <a:bodyPr wrap="square" rtlCol="0">
              <a:spAutoFit/>
            </a:bodyPr>
            <a:lstStyle/>
            <a:p>
              <a:pPr algn="ctr"/>
              <a:r>
                <a:rPr lang="zh-CN" altLang="en-US" b="1" dirty="0">
                  <a:latin typeface="+mn-ea"/>
                </a:rPr>
                <a:t>码元</a:t>
              </a:r>
              <a:endParaRPr lang="zh-CN" altLang="en-US" b="1" dirty="0">
                <a:latin typeface="+mn-ea"/>
              </a:endParaRPr>
            </a:p>
          </p:txBody>
        </p:sp>
        <p:sp>
          <p:nvSpPr>
            <p:cNvPr id="65" name="文本框 64"/>
            <p:cNvSpPr txBox="1"/>
            <p:nvPr/>
          </p:nvSpPr>
          <p:spPr>
            <a:xfrm>
              <a:off x="9458058" y="5854006"/>
              <a:ext cx="785847" cy="369332"/>
            </a:xfrm>
            <a:prstGeom prst="rect">
              <a:avLst/>
            </a:prstGeom>
            <a:noFill/>
          </p:spPr>
          <p:txBody>
            <a:bodyPr wrap="square" rtlCol="0">
              <a:spAutoFit/>
            </a:bodyPr>
            <a:lstStyle/>
            <a:p>
              <a:pPr algn="ctr"/>
              <a:r>
                <a:rPr lang="zh-CN" altLang="en-US" b="1" dirty="0">
                  <a:latin typeface="+mn-ea"/>
                </a:rPr>
                <a:t>码元</a:t>
              </a:r>
              <a:endParaRPr lang="zh-CN" altLang="en-US" b="1" dirty="0">
                <a:latin typeface="+mn-ea"/>
              </a:endParaRPr>
            </a:p>
          </p:txBody>
        </p:sp>
      </p:grpSp>
      <p:grpSp>
        <p:nvGrpSpPr>
          <p:cNvPr id="20" name="组合 19"/>
          <p:cNvGrpSpPr/>
          <p:nvPr/>
        </p:nvGrpSpPr>
        <p:grpSpPr>
          <a:xfrm>
            <a:off x="3054167" y="4621617"/>
            <a:ext cx="7249935" cy="912192"/>
            <a:chOff x="3054167" y="4621617"/>
            <a:chExt cx="7249935" cy="912192"/>
          </a:xfrm>
        </p:grpSpPr>
        <p:cxnSp>
          <p:nvCxnSpPr>
            <p:cNvPr id="67" name="直接连接符 66"/>
            <p:cNvCxnSpPr/>
            <p:nvPr/>
          </p:nvCxnSpPr>
          <p:spPr>
            <a:xfrm>
              <a:off x="3054167" y="4639905"/>
              <a:ext cx="450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a:off x="3498071" y="4627713"/>
              <a:ext cx="0" cy="9000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a:off x="3491975" y="5521617"/>
              <a:ext cx="450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a:off x="3941975" y="5521617"/>
              <a:ext cx="450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a:off x="4391975" y="4627713"/>
              <a:ext cx="0" cy="9000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a:off x="4391975" y="4639905"/>
              <a:ext cx="47467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a:off x="7586613" y="4627713"/>
              <a:ext cx="0" cy="9000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a:off x="7596664" y="5521617"/>
              <a:ext cx="450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a:off x="8046664" y="4627713"/>
              <a:ext cx="0" cy="9000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直接连接符 75"/>
            <p:cNvCxnSpPr/>
            <p:nvPr/>
          </p:nvCxnSpPr>
          <p:spPr>
            <a:xfrm>
              <a:off x="8046664" y="4639905"/>
              <a:ext cx="45704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直接连接符 76"/>
            <p:cNvCxnSpPr/>
            <p:nvPr/>
          </p:nvCxnSpPr>
          <p:spPr>
            <a:xfrm>
              <a:off x="4866651" y="4639905"/>
              <a:ext cx="46119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a:off x="5321752" y="4627713"/>
              <a:ext cx="0" cy="9000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a:off x="5315656" y="5521617"/>
              <a:ext cx="450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直接连接符 79"/>
            <p:cNvCxnSpPr/>
            <p:nvPr/>
          </p:nvCxnSpPr>
          <p:spPr>
            <a:xfrm>
              <a:off x="5770891" y="4625017"/>
              <a:ext cx="46119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直接连接符 80"/>
            <p:cNvCxnSpPr/>
            <p:nvPr/>
          </p:nvCxnSpPr>
          <p:spPr>
            <a:xfrm>
              <a:off x="6225992" y="4621617"/>
              <a:ext cx="0" cy="9000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直接连接符 81"/>
            <p:cNvCxnSpPr/>
            <p:nvPr/>
          </p:nvCxnSpPr>
          <p:spPr>
            <a:xfrm>
              <a:off x="6219896" y="5515521"/>
              <a:ext cx="450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直接连接符 82"/>
            <p:cNvCxnSpPr/>
            <p:nvPr/>
          </p:nvCxnSpPr>
          <p:spPr>
            <a:xfrm>
              <a:off x="5776083" y="4621617"/>
              <a:ext cx="0" cy="9060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直接连接符 83"/>
            <p:cNvCxnSpPr/>
            <p:nvPr/>
          </p:nvCxnSpPr>
          <p:spPr>
            <a:xfrm>
              <a:off x="6669186" y="5515521"/>
              <a:ext cx="450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直接连接符 84"/>
            <p:cNvCxnSpPr/>
            <p:nvPr/>
          </p:nvCxnSpPr>
          <p:spPr>
            <a:xfrm>
              <a:off x="7119186" y="4621617"/>
              <a:ext cx="0" cy="9000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直接连接符 85"/>
            <p:cNvCxnSpPr/>
            <p:nvPr/>
          </p:nvCxnSpPr>
          <p:spPr>
            <a:xfrm>
              <a:off x="7119186" y="4625017"/>
              <a:ext cx="47467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直接连接符 86"/>
            <p:cNvCxnSpPr/>
            <p:nvPr/>
          </p:nvCxnSpPr>
          <p:spPr>
            <a:xfrm>
              <a:off x="8493660" y="4633809"/>
              <a:ext cx="0" cy="9000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直接连接符 87"/>
            <p:cNvCxnSpPr/>
            <p:nvPr/>
          </p:nvCxnSpPr>
          <p:spPr>
            <a:xfrm>
              <a:off x="8503711" y="5527713"/>
              <a:ext cx="450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 name="直接连接符 88"/>
            <p:cNvCxnSpPr/>
            <p:nvPr/>
          </p:nvCxnSpPr>
          <p:spPr>
            <a:xfrm>
              <a:off x="8953711" y="4633809"/>
              <a:ext cx="0" cy="9000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 name="直接连接符 89"/>
            <p:cNvCxnSpPr/>
            <p:nvPr/>
          </p:nvCxnSpPr>
          <p:spPr>
            <a:xfrm>
              <a:off x="8953711" y="4646001"/>
              <a:ext cx="44410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直接连接符 90"/>
            <p:cNvCxnSpPr/>
            <p:nvPr/>
          </p:nvCxnSpPr>
          <p:spPr>
            <a:xfrm>
              <a:off x="9399569" y="4646001"/>
              <a:ext cx="450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直接连接符 91"/>
            <p:cNvCxnSpPr/>
            <p:nvPr/>
          </p:nvCxnSpPr>
          <p:spPr>
            <a:xfrm>
              <a:off x="9843473" y="4633809"/>
              <a:ext cx="0" cy="9000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直接连接符 92"/>
            <p:cNvCxnSpPr/>
            <p:nvPr/>
          </p:nvCxnSpPr>
          <p:spPr>
            <a:xfrm>
              <a:off x="9837377" y="5527713"/>
              <a:ext cx="46672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94" name="文本框 93"/>
          <p:cNvSpPr txBox="1"/>
          <p:nvPr/>
        </p:nvSpPr>
        <p:spPr>
          <a:xfrm>
            <a:off x="872449" y="4886951"/>
            <a:ext cx="2105632" cy="369332"/>
          </a:xfrm>
          <a:prstGeom prst="rect">
            <a:avLst/>
          </a:prstGeom>
          <a:noFill/>
        </p:spPr>
        <p:txBody>
          <a:bodyPr wrap="square" rtlCol="0">
            <a:spAutoFit/>
          </a:bodyPr>
          <a:lstStyle/>
          <a:p>
            <a:pPr algn="ctr"/>
            <a:r>
              <a:rPr lang="zh-CN" altLang="en-US" b="1" dirty="0">
                <a:latin typeface="+mn-ea"/>
              </a:rPr>
              <a:t>编码后的数字信号</a:t>
            </a:r>
            <a:endParaRPr lang="zh-CN" altLang="en-US" b="1" dirty="0">
              <a:latin typeface="+mn-ea"/>
            </a:endParaRPr>
          </a:p>
        </p:txBody>
      </p:sp>
      <p:grpSp>
        <p:nvGrpSpPr>
          <p:cNvPr id="21" name="组合 20"/>
          <p:cNvGrpSpPr/>
          <p:nvPr/>
        </p:nvGrpSpPr>
        <p:grpSpPr>
          <a:xfrm>
            <a:off x="2696141" y="5349529"/>
            <a:ext cx="8636566" cy="440996"/>
            <a:chOff x="2696141" y="5349529"/>
            <a:chExt cx="8636566" cy="440996"/>
          </a:xfrm>
        </p:grpSpPr>
        <p:cxnSp>
          <p:nvCxnSpPr>
            <p:cNvPr id="95" name="直接箭头连接符 94"/>
            <p:cNvCxnSpPr/>
            <p:nvPr/>
          </p:nvCxnSpPr>
          <p:spPr>
            <a:xfrm>
              <a:off x="2696141" y="5790525"/>
              <a:ext cx="8305800" cy="0"/>
            </a:xfrm>
            <a:prstGeom prst="straightConnector1">
              <a:avLst/>
            </a:prstGeom>
            <a:ln w="254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96" name="文本框 95"/>
            <p:cNvSpPr txBox="1"/>
            <p:nvPr/>
          </p:nvSpPr>
          <p:spPr>
            <a:xfrm>
              <a:off x="10671175" y="5349529"/>
              <a:ext cx="661532" cy="369332"/>
            </a:xfrm>
            <a:prstGeom prst="rect">
              <a:avLst/>
            </a:prstGeom>
            <a:noFill/>
          </p:spPr>
          <p:txBody>
            <a:bodyPr wrap="square" rtlCol="0">
              <a:spAutoFit/>
            </a:bodyPr>
            <a:lstStyle/>
            <a:p>
              <a:pPr algn="ctr"/>
              <a:r>
                <a:rPr lang="zh-CN" altLang="en-US" b="1" dirty="0">
                  <a:latin typeface="+mn-ea"/>
                </a:rPr>
                <a:t>时间</a:t>
              </a:r>
              <a:endParaRPr lang="zh-CN" altLang="en-US" b="1" dirty="0">
                <a:latin typeface="+mn-ea"/>
              </a:endParaRPr>
            </a:p>
          </p:txBody>
        </p:sp>
      </p:grpSp>
      <p:sp>
        <p:nvSpPr>
          <p:cNvPr id="98" name="文本框 97"/>
          <p:cNvSpPr txBox="1"/>
          <p:nvPr/>
        </p:nvSpPr>
        <p:spPr>
          <a:xfrm>
            <a:off x="872449" y="2570390"/>
            <a:ext cx="2105632" cy="369332"/>
          </a:xfrm>
          <a:prstGeom prst="rect">
            <a:avLst/>
          </a:prstGeom>
          <a:noFill/>
        </p:spPr>
        <p:txBody>
          <a:bodyPr wrap="square" rtlCol="0">
            <a:spAutoFit/>
          </a:bodyPr>
          <a:lstStyle/>
          <a:p>
            <a:pPr algn="ctr"/>
            <a:r>
              <a:rPr lang="zh-CN" altLang="en-US" b="1" dirty="0">
                <a:latin typeface="Arial Narrow" panose="020B0606020202030204" charset="0"/>
              </a:rPr>
              <a:t>离散数值</a:t>
            </a:r>
            <a:endParaRPr lang="zh-CN" altLang="en-US" b="1" dirty="0">
              <a:latin typeface="Arial Narrow" panose="020B0606020202030204" charset="0"/>
            </a:endParaRPr>
          </a:p>
        </p:txBody>
      </p:sp>
      <p:grpSp>
        <p:nvGrpSpPr>
          <p:cNvPr id="14" name="组合 13"/>
          <p:cNvGrpSpPr/>
          <p:nvPr/>
        </p:nvGrpSpPr>
        <p:grpSpPr>
          <a:xfrm>
            <a:off x="3115777" y="2570390"/>
            <a:ext cx="7115936" cy="400110"/>
            <a:chOff x="3115777" y="2570390"/>
            <a:chExt cx="7115936" cy="400110"/>
          </a:xfrm>
        </p:grpSpPr>
        <p:sp>
          <p:nvSpPr>
            <p:cNvPr id="99" name="文本框 98"/>
            <p:cNvSpPr txBox="1"/>
            <p:nvPr/>
          </p:nvSpPr>
          <p:spPr>
            <a:xfrm>
              <a:off x="3115777" y="2570390"/>
              <a:ext cx="785847" cy="400110"/>
            </a:xfrm>
            <a:prstGeom prst="rect">
              <a:avLst/>
            </a:prstGeom>
            <a:noFill/>
          </p:spPr>
          <p:txBody>
            <a:bodyPr wrap="square" rtlCol="0">
              <a:spAutoFit/>
            </a:bodyPr>
            <a:lstStyle/>
            <a:p>
              <a:pPr algn="ctr"/>
              <a:r>
                <a:rPr lang="en-US" altLang="zh-CN" sz="2000" b="1" dirty="0">
                  <a:latin typeface="Arial Black" panose="020B0A04020102020204" pitchFamily="34" charset="0"/>
                </a:rPr>
                <a:t>0</a:t>
              </a:r>
              <a:endParaRPr lang="zh-CN" altLang="en-US" sz="2000" b="1" dirty="0">
                <a:latin typeface="Arial Black" panose="020B0A04020102020204" pitchFamily="34" charset="0"/>
              </a:endParaRPr>
            </a:p>
          </p:txBody>
        </p:sp>
        <p:sp>
          <p:nvSpPr>
            <p:cNvPr id="100" name="文本框 99"/>
            <p:cNvSpPr txBox="1"/>
            <p:nvPr/>
          </p:nvSpPr>
          <p:spPr>
            <a:xfrm>
              <a:off x="4020075" y="2570390"/>
              <a:ext cx="785847" cy="400110"/>
            </a:xfrm>
            <a:prstGeom prst="rect">
              <a:avLst/>
            </a:prstGeom>
            <a:noFill/>
          </p:spPr>
          <p:txBody>
            <a:bodyPr wrap="square" rtlCol="0">
              <a:spAutoFit/>
            </a:bodyPr>
            <a:lstStyle/>
            <a:p>
              <a:pPr algn="ctr"/>
              <a:r>
                <a:rPr lang="en-US" altLang="zh-CN" sz="2000" b="1" dirty="0">
                  <a:latin typeface="Arial Black" panose="020B0A04020102020204" pitchFamily="34" charset="0"/>
                </a:rPr>
                <a:t>1</a:t>
              </a:r>
              <a:endParaRPr lang="zh-CN" altLang="en-US" sz="2000" b="1" dirty="0">
                <a:latin typeface="Arial Black" panose="020B0A04020102020204" pitchFamily="34" charset="0"/>
              </a:endParaRPr>
            </a:p>
          </p:txBody>
        </p:sp>
        <p:sp>
          <p:nvSpPr>
            <p:cNvPr id="101" name="文本框 100"/>
            <p:cNvSpPr txBox="1"/>
            <p:nvPr/>
          </p:nvSpPr>
          <p:spPr>
            <a:xfrm>
              <a:off x="4924373" y="2570390"/>
              <a:ext cx="785847" cy="400110"/>
            </a:xfrm>
            <a:prstGeom prst="rect">
              <a:avLst/>
            </a:prstGeom>
            <a:noFill/>
          </p:spPr>
          <p:txBody>
            <a:bodyPr wrap="square" rtlCol="0">
              <a:spAutoFit/>
            </a:bodyPr>
            <a:lstStyle/>
            <a:p>
              <a:pPr algn="ctr"/>
              <a:r>
                <a:rPr lang="en-US" altLang="zh-CN" sz="2000" b="1" dirty="0">
                  <a:latin typeface="Arial Black" panose="020B0A04020102020204" pitchFamily="34" charset="0"/>
                </a:rPr>
                <a:t>0</a:t>
              </a:r>
              <a:endParaRPr lang="zh-CN" altLang="en-US" sz="2000" b="1" dirty="0">
                <a:latin typeface="Arial Black" panose="020B0A04020102020204" pitchFamily="34" charset="0"/>
              </a:endParaRPr>
            </a:p>
          </p:txBody>
        </p:sp>
        <p:sp>
          <p:nvSpPr>
            <p:cNvPr id="102" name="文本框 101"/>
            <p:cNvSpPr txBox="1"/>
            <p:nvPr/>
          </p:nvSpPr>
          <p:spPr>
            <a:xfrm>
              <a:off x="5828671" y="2570390"/>
              <a:ext cx="785847" cy="400110"/>
            </a:xfrm>
            <a:prstGeom prst="rect">
              <a:avLst/>
            </a:prstGeom>
            <a:noFill/>
          </p:spPr>
          <p:txBody>
            <a:bodyPr wrap="square" rtlCol="0">
              <a:spAutoFit/>
            </a:bodyPr>
            <a:lstStyle/>
            <a:p>
              <a:pPr algn="ctr"/>
              <a:r>
                <a:rPr lang="en-US" altLang="zh-CN" sz="2000" b="1" dirty="0">
                  <a:latin typeface="Arial Black" panose="020B0A04020102020204" pitchFamily="34" charset="0"/>
                </a:rPr>
                <a:t>0</a:t>
              </a:r>
              <a:endParaRPr lang="zh-CN" altLang="en-US" sz="2000" b="1" dirty="0">
                <a:latin typeface="Arial Black" panose="020B0A04020102020204" pitchFamily="34" charset="0"/>
              </a:endParaRPr>
            </a:p>
          </p:txBody>
        </p:sp>
        <p:sp>
          <p:nvSpPr>
            <p:cNvPr id="103" name="文本框 102"/>
            <p:cNvSpPr txBox="1"/>
            <p:nvPr/>
          </p:nvSpPr>
          <p:spPr>
            <a:xfrm>
              <a:off x="6732969" y="2570390"/>
              <a:ext cx="785847" cy="400110"/>
            </a:xfrm>
            <a:prstGeom prst="rect">
              <a:avLst/>
            </a:prstGeom>
            <a:noFill/>
          </p:spPr>
          <p:txBody>
            <a:bodyPr wrap="square" rtlCol="0">
              <a:spAutoFit/>
            </a:bodyPr>
            <a:lstStyle/>
            <a:p>
              <a:pPr algn="ctr"/>
              <a:r>
                <a:rPr lang="en-US" altLang="zh-CN" sz="2000" b="1" dirty="0">
                  <a:latin typeface="Arial Black" panose="020B0A04020102020204" pitchFamily="34" charset="0"/>
                </a:rPr>
                <a:t>1</a:t>
              </a:r>
              <a:endParaRPr lang="zh-CN" altLang="en-US" sz="2000" b="1" dirty="0">
                <a:latin typeface="Arial Black" panose="020B0A04020102020204" pitchFamily="34" charset="0"/>
              </a:endParaRPr>
            </a:p>
          </p:txBody>
        </p:sp>
        <p:sp>
          <p:nvSpPr>
            <p:cNvPr id="104" name="文本框 103"/>
            <p:cNvSpPr txBox="1"/>
            <p:nvPr/>
          </p:nvSpPr>
          <p:spPr>
            <a:xfrm>
              <a:off x="7637267" y="2570390"/>
              <a:ext cx="785847" cy="400110"/>
            </a:xfrm>
            <a:prstGeom prst="rect">
              <a:avLst/>
            </a:prstGeom>
            <a:noFill/>
          </p:spPr>
          <p:txBody>
            <a:bodyPr wrap="square" rtlCol="0">
              <a:spAutoFit/>
            </a:bodyPr>
            <a:lstStyle/>
            <a:p>
              <a:pPr algn="ctr"/>
              <a:r>
                <a:rPr lang="en-US" altLang="zh-CN" sz="2000" b="1" dirty="0">
                  <a:latin typeface="Arial Black" panose="020B0A04020102020204" pitchFamily="34" charset="0"/>
                </a:rPr>
                <a:t>1</a:t>
              </a:r>
              <a:endParaRPr lang="zh-CN" altLang="en-US" sz="2000" b="1" dirty="0">
                <a:latin typeface="Arial Black" panose="020B0A04020102020204" pitchFamily="34" charset="0"/>
              </a:endParaRPr>
            </a:p>
          </p:txBody>
        </p:sp>
        <p:sp>
          <p:nvSpPr>
            <p:cNvPr id="105" name="文本框 104"/>
            <p:cNvSpPr txBox="1"/>
            <p:nvPr/>
          </p:nvSpPr>
          <p:spPr>
            <a:xfrm>
              <a:off x="8541565" y="2570390"/>
              <a:ext cx="785847" cy="400110"/>
            </a:xfrm>
            <a:prstGeom prst="rect">
              <a:avLst/>
            </a:prstGeom>
            <a:noFill/>
          </p:spPr>
          <p:txBody>
            <a:bodyPr wrap="square" rtlCol="0">
              <a:spAutoFit/>
            </a:bodyPr>
            <a:lstStyle/>
            <a:p>
              <a:pPr algn="ctr"/>
              <a:r>
                <a:rPr lang="en-US" altLang="zh-CN" sz="2000" b="1" dirty="0">
                  <a:latin typeface="Arial Black" panose="020B0A04020102020204" pitchFamily="34" charset="0"/>
                </a:rPr>
                <a:t>1</a:t>
              </a:r>
              <a:endParaRPr lang="zh-CN" altLang="en-US" sz="2000" b="1" dirty="0">
                <a:latin typeface="Arial Black" panose="020B0A04020102020204" pitchFamily="34" charset="0"/>
              </a:endParaRPr>
            </a:p>
          </p:txBody>
        </p:sp>
        <p:sp>
          <p:nvSpPr>
            <p:cNvPr id="106" name="文本框 105"/>
            <p:cNvSpPr txBox="1"/>
            <p:nvPr/>
          </p:nvSpPr>
          <p:spPr>
            <a:xfrm>
              <a:off x="9445866" y="2570390"/>
              <a:ext cx="785847" cy="400110"/>
            </a:xfrm>
            <a:prstGeom prst="rect">
              <a:avLst/>
            </a:prstGeom>
            <a:noFill/>
          </p:spPr>
          <p:txBody>
            <a:bodyPr wrap="square" rtlCol="0">
              <a:spAutoFit/>
            </a:bodyPr>
            <a:lstStyle/>
            <a:p>
              <a:pPr algn="ctr"/>
              <a:r>
                <a:rPr lang="en-US" altLang="zh-CN" sz="2000" b="1" dirty="0">
                  <a:latin typeface="Arial Black" panose="020B0A04020102020204" pitchFamily="34" charset="0"/>
                </a:rPr>
                <a:t>0</a:t>
              </a:r>
              <a:endParaRPr lang="zh-CN" altLang="en-US" sz="2000" b="1" dirty="0">
                <a:latin typeface="Arial Black" panose="020B0A04020102020204" pitchFamily="34" charset="0"/>
              </a:endParaRPr>
            </a:p>
          </p:txBody>
        </p:sp>
      </p:grpSp>
      <p:grpSp>
        <p:nvGrpSpPr>
          <p:cNvPr id="17" name="组合 16"/>
          <p:cNvGrpSpPr/>
          <p:nvPr/>
        </p:nvGrpSpPr>
        <p:grpSpPr>
          <a:xfrm>
            <a:off x="3054167" y="3323470"/>
            <a:ext cx="7267958" cy="914400"/>
            <a:chOff x="3054167" y="3323470"/>
            <a:chExt cx="7267958" cy="914400"/>
          </a:xfrm>
        </p:grpSpPr>
        <p:pic>
          <p:nvPicPr>
            <p:cNvPr id="107" name="图形 6"/>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a:off x="3960070" y="3323470"/>
              <a:ext cx="933450" cy="914400"/>
            </a:xfrm>
            <a:prstGeom prst="rect">
              <a:avLst/>
            </a:prstGeom>
          </p:spPr>
        </p:pic>
        <p:pic>
          <p:nvPicPr>
            <p:cNvPr id="108" name="图形 8"/>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054167" y="3323470"/>
              <a:ext cx="933450" cy="914400"/>
            </a:xfrm>
            <a:prstGeom prst="rect">
              <a:avLst/>
            </a:prstGeom>
          </p:spPr>
        </p:pic>
        <p:pic>
          <p:nvPicPr>
            <p:cNvPr id="109" name="图形 10"/>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864258" y="3323470"/>
              <a:ext cx="933450" cy="914400"/>
            </a:xfrm>
            <a:prstGeom prst="rect">
              <a:avLst/>
            </a:prstGeom>
          </p:spPr>
        </p:pic>
        <p:pic>
          <p:nvPicPr>
            <p:cNvPr id="110" name="图形 11"/>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769670" y="3323470"/>
              <a:ext cx="933450" cy="914400"/>
            </a:xfrm>
            <a:prstGeom prst="rect">
              <a:avLst/>
            </a:prstGeom>
          </p:spPr>
        </p:pic>
        <p:pic>
          <p:nvPicPr>
            <p:cNvPr id="111" name="图形 12"/>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a:off x="6673910" y="3323470"/>
              <a:ext cx="933450" cy="914400"/>
            </a:xfrm>
            <a:prstGeom prst="rect">
              <a:avLst/>
            </a:prstGeom>
          </p:spPr>
        </p:pic>
        <p:pic>
          <p:nvPicPr>
            <p:cNvPr id="112" name="图形 13"/>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a:off x="7578150" y="3323470"/>
              <a:ext cx="933450" cy="914400"/>
            </a:xfrm>
            <a:prstGeom prst="rect">
              <a:avLst/>
            </a:prstGeom>
          </p:spPr>
        </p:pic>
        <p:pic>
          <p:nvPicPr>
            <p:cNvPr id="113" name="图形 14"/>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a:off x="8484295" y="3323470"/>
              <a:ext cx="933450" cy="914400"/>
            </a:xfrm>
            <a:prstGeom prst="rect">
              <a:avLst/>
            </a:prstGeom>
          </p:spPr>
        </p:pic>
        <p:pic>
          <p:nvPicPr>
            <p:cNvPr id="114" name="图形 17"/>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388675" y="3323470"/>
              <a:ext cx="933450" cy="914400"/>
            </a:xfrm>
            <a:prstGeom prst="rect">
              <a:avLst/>
            </a:prstGeom>
          </p:spPr>
        </p:pic>
      </p:grpSp>
      <p:sp>
        <p:nvSpPr>
          <p:cNvPr id="115" name="文本框 107"/>
          <p:cNvSpPr txBox="1"/>
          <p:nvPr/>
        </p:nvSpPr>
        <p:spPr>
          <a:xfrm>
            <a:off x="872449" y="3596004"/>
            <a:ext cx="2105632" cy="3693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b="1" dirty="0">
                <a:latin typeface="+mn-ea"/>
              </a:rPr>
              <a:t>调制后的模拟信号</a:t>
            </a:r>
            <a:endParaRPr lang="zh-CN" altLang="en-US" b="1" dirty="0">
              <a:latin typeface="+mn-ea"/>
            </a:endParaRPr>
          </a:p>
        </p:txBody>
      </p:sp>
    </p:spTree>
    <p:custDataLst>
      <p:tags r:id="rId5"/>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withEffect">
                                  <p:stCondLst>
                                    <p:cond delay="0"/>
                                  </p:stCondLst>
                                  <p:childTnLst>
                                    <p:set>
                                      <p:cBhvr>
                                        <p:cTn id="6" dur="1" fill="hold">
                                          <p:stCondLst>
                                            <p:cond delay="0"/>
                                          </p:stCondLst>
                                        </p:cTn>
                                        <p:tgtEl>
                                          <p:spTgt spid="46"/>
                                        </p:tgtEl>
                                        <p:attrNameLst>
                                          <p:attrName>style.visibility</p:attrName>
                                        </p:attrNameLst>
                                      </p:cBhvr>
                                      <p:to>
                                        <p:strVal val="visible"/>
                                      </p:to>
                                    </p:set>
                                    <p:anim calcmode="lin" valueType="num">
                                      <p:cBhvr>
                                        <p:cTn id="7" dur="500" fill="hold"/>
                                        <p:tgtEl>
                                          <p:spTgt spid="46"/>
                                        </p:tgtEl>
                                        <p:attrNameLst>
                                          <p:attrName>ppt_w</p:attrName>
                                        </p:attrNameLst>
                                      </p:cBhvr>
                                      <p:tavLst>
                                        <p:tav tm="0">
                                          <p:val>
                                            <p:fltVal val="0"/>
                                          </p:val>
                                        </p:tav>
                                        <p:tav tm="100000">
                                          <p:val>
                                            <p:strVal val="#ppt_w"/>
                                          </p:val>
                                        </p:tav>
                                      </p:tavLst>
                                    </p:anim>
                                    <p:anim calcmode="lin" valueType="num">
                                      <p:cBhvr>
                                        <p:cTn id="8" dur="500" fill="hold"/>
                                        <p:tgtEl>
                                          <p:spTgt spid="46"/>
                                        </p:tgtEl>
                                        <p:attrNameLst>
                                          <p:attrName>ppt_h</p:attrName>
                                        </p:attrNameLst>
                                      </p:cBhvr>
                                      <p:tavLst>
                                        <p:tav tm="0">
                                          <p:val>
                                            <p:fltVal val="0"/>
                                          </p:val>
                                        </p:tav>
                                        <p:tav tm="100000">
                                          <p:val>
                                            <p:strVal val="#ppt_h"/>
                                          </p:val>
                                        </p:tav>
                                      </p:tavLst>
                                    </p:anim>
                                    <p:anim calcmode="lin" valueType="num">
                                      <p:cBhvr>
                                        <p:cTn id="9" dur="500" fill="hold"/>
                                        <p:tgtEl>
                                          <p:spTgt spid="46"/>
                                        </p:tgtEl>
                                        <p:attrNameLst>
                                          <p:attrName>style.rotation</p:attrName>
                                        </p:attrNameLst>
                                      </p:cBhvr>
                                      <p:tavLst>
                                        <p:tav tm="0">
                                          <p:val>
                                            <p:fltVal val="360"/>
                                          </p:val>
                                        </p:tav>
                                        <p:tav tm="100000">
                                          <p:val>
                                            <p:fltVal val="0"/>
                                          </p:val>
                                        </p:tav>
                                      </p:tavLst>
                                    </p:anim>
                                    <p:animEffect transition="in" filter="fade">
                                      <p:cBhvr>
                                        <p:cTn id="10" dur="500"/>
                                        <p:tgtEl>
                                          <p:spTgt spid="46"/>
                                        </p:tgtEl>
                                      </p:cBhvr>
                                    </p:animEffect>
                                  </p:childTnLst>
                                </p:cTn>
                              </p:par>
                            </p:childTnLst>
                          </p:cTn>
                        </p:par>
                        <p:par>
                          <p:cTn id="11" fill="hold">
                            <p:stCondLst>
                              <p:cond delay="500"/>
                            </p:stCondLst>
                            <p:childTnLst>
                              <p:par>
                                <p:cTn id="12" presetID="1" presetClass="entr" presetSubtype="0" fill="hold" grpId="0" nodeType="afterEffect">
                                  <p:stCondLst>
                                    <p:cond delay="0"/>
                                  </p:stCondLst>
                                  <p:iterate type="lt">
                                    <p:tmAbs val="100"/>
                                  </p:iterate>
                                  <p:childTnLst>
                                    <p:set>
                                      <p:cBhvr>
                                        <p:cTn id="13" dur="1" fill="hold">
                                          <p:stCondLst>
                                            <p:cond delay="0"/>
                                          </p:stCondLst>
                                        </p:cTn>
                                        <p:tgtEl>
                                          <p:spTgt spid="47"/>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iterate type="lt">
                                    <p:tmAbs val="100"/>
                                  </p:iterate>
                                  <p:childTnLst>
                                    <p:set>
                                      <p:cBhvr>
                                        <p:cTn id="17" dur="1" fill="hold">
                                          <p:stCondLst>
                                            <p:cond delay="0"/>
                                          </p:stCondLst>
                                        </p:cTn>
                                        <p:tgtEl>
                                          <p:spTgt spid="48"/>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53" presetClass="entr" presetSubtype="16" fill="hold" grpId="0" nodeType="clickEffect">
                                  <p:stCondLst>
                                    <p:cond delay="0"/>
                                  </p:stCondLst>
                                  <p:childTnLst>
                                    <p:set>
                                      <p:cBhvr>
                                        <p:cTn id="21" dur="1" fill="hold">
                                          <p:stCondLst>
                                            <p:cond delay="0"/>
                                          </p:stCondLst>
                                        </p:cTn>
                                        <p:tgtEl>
                                          <p:spTgt spid="98"/>
                                        </p:tgtEl>
                                        <p:attrNameLst>
                                          <p:attrName>style.visibility</p:attrName>
                                        </p:attrNameLst>
                                      </p:cBhvr>
                                      <p:to>
                                        <p:strVal val="visible"/>
                                      </p:to>
                                    </p:set>
                                    <p:anim calcmode="lin" valueType="num">
                                      <p:cBhvr>
                                        <p:cTn id="22" dur="500" fill="hold"/>
                                        <p:tgtEl>
                                          <p:spTgt spid="98"/>
                                        </p:tgtEl>
                                        <p:attrNameLst>
                                          <p:attrName>ppt_w</p:attrName>
                                        </p:attrNameLst>
                                      </p:cBhvr>
                                      <p:tavLst>
                                        <p:tav tm="0">
                                          <p:val>
                                            <p:fltVal val="0"/>
                                          </p:val>
                                        </p:tav>
                                        <p:tav tm="100000">
                                          <p:val>
                                            <p:strVal val="#ppt_w"/>
                                          </p:val>
                                        </p:tav>
                                      </p:tavLst>
                                    </p:anim>
                                    <p:anim calcmode="lin" valueType="num">
                                      <p:cBhvr>
                                        <p:cTn id="23" dur="500" fill="hold"/>
                                        <p:tgtEl>
                                          <p:spTgt spid="98"/>
                                        </p:tgtEl>
                                        <p:attrNameLst>
                                          <p:attrName>ppt_h</p:attrName>
                                        </p:attrNameLst>
                                      </p:cBhvr>
                                      <p:tavLst>
                                        <p:tav tm="0">
                                          <p:val>
                                            <p:fltVal val="0"/>
                                          </p:val>
                                        </p:tav>
                                        <p:tav tm="100000">
                                          <p:val>
                                            <p:strVal val="#ppt_h"/>
                                          </p:val>
                                        </p:tav>
                                      </p:tavLst>
                                    </p:anim>
                                    <p:animEffect transition="in" filter="fade">
                                      <p:cBhvr>
                                        <p:cTn id="24" dur="500"/>
                                        <p:tgtEl>
                                          <p:spTgt spid="98"/>
                                        </p:tgtEl>
                                      </p:cBhvr>
                                    </p:animEffect>
                                  </p:childTnLst>
                                </p:cTn>
                              </p:par>
                            </p:childTnLst>
                          </p:cTn>
                        </p:par>
                        <p:par>
                          <p:cTn id="25" fill="hold">
                            <p:stCondLst>
                              <p:cond delay="500"/>
                            </p:stCondLst>
                            <p:childTnLst>
                              <p:par>
                                <p:cTn id="26" presetID="22" presetClass="entr" presetSubtype="8" fill="hold" nodeType="after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wipe(left)">
                                      <p:cBhvr>
                                        <p:cTn id="28" dur="1000"/>
                                        <p:tgtEl>
                                          <p:spTgt spid="14"/>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21"/>
                                        </p:tgtEl>
                                        <p:attrNameLst>
                                          <p:attrName>style.visibility</p:attrName>
                                        </p:attrNameLst>
                                      </p:cBhvr>
                                      <p:to>
                                        <p:strVal val="visible"/>
                                      </p:to>
                                    </p:set>
                                    <p:animEffect transition="in" filter="wipe(left)">
                                      <p:cBhvr>
                                        <p:cTn id="33" dur="1000"/>
                                        <p:tgtEl>
                                          <p:spTgt spid="21"/>
                                        </p:tgtEl>
                                      </p:cBhvr>
                                    </p:animEffect>
                                  </p:childTnLst>
                                </p:cTn>
                              </p:par>
                            </p:childTnLst>
                          </p:cTn>
                        </p:par>
                      </p:childTnLst>
                    </p:cTn>
                  </p:par>
                  <p:par>
                    <p:cTn id="34" fill="hold">
                      <p:stCondLst>
                        <p:cond delay="indefinite"/>
                      </p:stCondLst>
                      <p:childTnLst>
                        <p:par>
                          <p:cTn id="35" fill="hold">
                            <p:stCondLst>
                              <p:cond delay="0"/>
                            </p:stCondLst>
                            <p:childTnLst>
                              <p:par>
                                <p:cTn id="36" presetID="53" presetClass="entr" presetSubtype="16" fill="hold" grpId="0" nodeType="clickEffect">
                                  <p:stCondLst>
                                    <p:cond delay="0"/>
                                  </p:stCondLst>
                                  <p:childTnLst>
                                    <p:set>
                                      <p:cBhvr>
                                        <p:cTn id="37" dur="1" fill="hold">
                                          <p:stCondLst>
                                            <p:cond delay="0"/>
                                          </p:stCondLst>
                                        </p:cTn>
                                        <p:tgtEl>
                                          <p:spTgt spid="115"/>
                                        </p:tgtEl>
                                        <p:attrNameLst>
                                          <p:attrName>style.visibility</p:attrName>
                                        </p:attrNameLst>
                                      </p:cBhvr>
                                      <p:to>
                                        <p:strVal val="visible"/>
                                      </p:to>
                                    </p:set>
                                    <p:anim calcmode="lin" valueType="num">
                                      <p:cBhvr>
                                        <p:cTn id="38" dur="500" fill="hold"/>
                                        <p:tgtEl>
                                          <p:spTgt spid="115"/>
                                        </p:tgtEl>
                                        <p:attrNameLst>
                                          <p:attrName>ppt_w</p:attrName>
                                        </p:attrNameLst>
                                      </p:cBhvr>
                                      <p:tavLst>
                                        <p:tav tm="0">
                                          <p:val>
                                            <p:fltVal val="0"/>
                                          </p:val>
                                        </p:tav>
                                        <p:tav tm="100000">
                                          <p:val>
                                            <p:strVal val="#ppt_w"/>
                                          </p:val>
                                        </p:tav>
                                      </p:tavLst>
                                    </p:anim>
                                    <p:anim calcmode="lin" valueType="num">
                                      <p:cBhvr>
                                        <p:cTn id="39" dur="500" fill="hold"/>
                                        <p:tgtEl>
                                          <p:spTgt spid="115"/>
                                        </p:tgtEl>
                                        <p:attrNameLst>
                                          <p:attrName>ppt_h</p:attrName>
                                        </p:attrNameLst>
                                      </p:cBhvr>
                                      <p:tavLst>
                                        <p:tav tm="0">
                                          <p:val>
                                            <p:fltVal val="0"/>
                                          </p:val>
                                        </p:tav>
                                        <p:tav tm="100000">
                                          <p:val>
                                            <p:strVal val="#ppt_h"/>
                                          </p:val>
                                        </p:tav>
                                      </p:tavLst>
                                    </p:anim>
                                    <p:animEffect transition="in" filter="fade">
                                      <p:cBhvr>
                                        <p:cTn id="40" dur="500"/>
                                        <p:tgtEl>
                                          <p:spTgt spid="115"/>
                                        </p:tgtEl>
                                      </p:cBhvr>
                                    </p:animEffect>
                                  </p:childTnLst>
                                </p:cTn>
                              </p:par>
                            </p:childTnLst>
                          </p:cTn>
                        </p:par>
                        <p:par>
                          <p:cTn id="41" fill="hold">
                            <p:stCondLst>
                              <p:cond delay="500"/>
                            </p:stCondLst>
                            <p:childTnLst>
                              <p:par>
                                <p:cTn id="42" presetID="22" presetClass="entr" presetSubtype="8" fill="hold" nodeType="after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wipe(left)">
                                      <p:cBhvr>
                                        <p:cTn id="44" dur="2000"/>
                                        <p:tgtEl>
                                          <p:spTgt spid="17"/>
                                        </p:tgtEl>
                                      </p:cBhvr>
                                    </p:animEffect>
                                  </p:childTnLst>
                                </p:cTn>
                              </p:par>
                            </p:childTnLst>
                          </p:cTn>
                        </p:par>
                      </p:childTnLst>
                    </p:cTn>
                  </p:par>
                  <p:par>
                    <p:cTn id="45" fill="hold">
                      <p:stCondLst>
                        <p:cond delay="indefinite"/>
                      </p:stCondLst>
                      <p:childTnLst>
                        <p:par>
                          <p:cTn id="46" fill="hold">
                            <p:stCondLst>
                              <p:cond delay="0"/>
                            </p:stCondLst>
                            <p:childTnLst>
                              <p:par>
                                <p:cTn id="47" presetID="53" presetClass="entr" presetSubtype="16" fill="hold" grpId="0" nodeType="clickEffect">
                                  <p:stCondLst>
                                    <p:cond delay="0"/>
                                  </p:stCondLst>
                                  <p:childTnLst>
                                    <p:set>
                                      <p:cBhvr>
                                        <p:cTn id="48" dur="1" fill="hold">
                                          <p:stCondLst>
                                            <p:cond delay="0"/>
                                          </p:stCondLst>
                                        </p:cTn>
                                        <p:tgtEl>
                                          <p:spTgt spid="94"/>
                                        </p:tgtEl>
                                        <p:attrNameLst>
                                          <p:attrName>style.visibility</p:attrName>
                                        </p:attrNameLst>
                                      </p:cBhvr>
                                      <p:to>
                                        <p:strVal val="visible"/>
                                      </p:to>
                                    </p:set>
                                    <p:anim calcmode="lin" valueType="num">
                                      <p:cBhvr>
                                        <p:cTn id="49" dur="500" fill="hold"/>
                                        <p:tgtEl>
                                          <p:spTgt spid="94"/>
                                        </p:tgtEl>
                                        <p:attrNameLst>
                                          <p:attrName>ppt_w</p:attrName>
                                        </p:attrNameLst>
                                      </p:cBhvr>
                                      <p:tavLst>
                                        <p:tav tm="0">
                                          <p:val>
                                            <p:fltVal val="0"/>
                                          </p:val>
                                        </p:tav>
                                        <p:tav tm="100000">
                                          <p:val>
                                            <p:strVal val="#ppt_w"/>
                                          </p:val>
                                        </p:tav>
                                      </p:tavLst>
                                    </p:anim>
                                    <p:anim calcmode="lin" valueType="num">
                                      <p:cBhvr>
                                        <p:cTn id="50" dur="500" fill="hold"/>
                                        <p:tgtEl>
                                          <p:spTgt spid="94"/>
                                        </p:tgtEl>
                                        <p:attrNameLst>
                                          <p:attrName>ppt_h</p:attrName>
                                        </p:attrNameLst>
                                      </p:cBhvr>
                                      <p:tavLst>
                                        <p:tav tm="0">
                                          <p:val>
                                            <p:fltVal val="0"/>
                                          </p:val>
                                        </p:tav>
                                        <p:tav tm="100000">
                                          <p:val>
                                            <p:strVal val="#ppt_h"/>
                                          </p:val>
                                        </p:tav>
                                      </p:tavLst>
                                    </p:anim>
                                    <p:animEffect transition="in" filter="fade">
                                      <p:cBhvr>
                                        <p:cTn id="51" dur="500"/>
                                        <p:tgtEl>
                                          <p:spTgt spid="94"/>
                                        </p:tgtEl>
                                      </p:cBhvr>
                                    </p:animEffect>
                                  </p:childTnLst>
                                </p:cTn>
                              </p:par>
                            </p:childTnLst>
                          </p:cTn>
                        </p:par>
                        <p:par>
                          <p:cTn id="52" fill="hold">
                            <p:stCondLst>
                              <p:cond delay="500"/>
                            </p:stCondLst>
                            <p:childTnLst>
                              <p:par>
                                <p:cTn id="53" presetID="22" presetClass="entr" presetSubtype="8" fill="hold" nodeType="afterEffect">
                                  <p:stCondLst>
                                    <p:cond delay="0"/>
                                  </p:stCondLst>
                                  <p:childTnLst>
                                    <p:set>
                                      <p:cBhvr>
                                        <p:cTn id="54" dur="1" fill="hold">
                                          <p:stCondLst>
                                            <p:cond delay="0"/>
                                          </p:stCondLst>
                                        </p:cTn>
                                        <p:tgtEl>
                                          <p:spTgt spid="20"/>
                                        </p:tgtEl>
                                        <p:attrNameLst>
                                          <p:attrName>style.visibility</p:attrName>
                                        </p:attrNameLst>
                                      </p:cBhvr>
                                      <p:to>
                                        <p:strVal val="visible"/>
                                      </p:to>
                                    </p:set>
                                    <p:animEffect transition="in" filter="wipe(left)">
                                      <p:cBhvr>
                                        <p:cTn id="55" dur="2000"/>
                                        <p:tgtEl>
                                          <p:spTgt spid="20"/>
                                        </p:tgtEl>
                                      </p:cBhvr>
                                    </p:animEffect>
                                  </p:childTnLst>
                                </p:cTn>
                              </p:par>
                            </p:childTnLst>
                          </p:cTn>
                        </p:par>
                      </p:childTnLst>
                    </p:cTn>
                  </p:par>
                  <p:par>
                    <p:cTn id="56" fill="hold">
                      <p:stCondLst>
                        <p:cond delay="indefinite"/>
                      </p:stCondLst>
                      <p:childTnLst>
                        <p:par>
                          <p:cTn id="57" fill="hold">
                            <p:stCondLst>
                              <p:cond delay="0"/>
                            </p:stCondLst>
                            <p:childTnLst>
                              <p:par>
                                <p:cTn id="58" presetID="42" presetClass="entr" presetSubtype="0" fill="hold" nodeType="clickEffect">
                                  <p:stCondLst>
                                    <p:cond delay="0"/>
                                  </p:stCondLst>
                                  <p:childTnLst>
                                    <p:set>
                                      <p:cBhvr>
                                        <p:cTn id="59" dur="1" fill="hold">
                                          <p:stCondLst>
                                            <p:cond delay="0"/>
                                          </p:stCondLst>
                                        </p:cTn>
                                        <p:tgtEl>
                                          <p:spTgt spid="23"/>
                                        </p:tgtEl>
                                        <p:attrNameLst>
                                          <p:attrName>style.visibility</p:attrName>
                                        </p:attrNameLst>
                                      </p:cBhvr>
                                      <p:to>
                                        <p:strVal val="visible"/>
                                      </p:to>
                                    </p:set>
                                    <p:animEffect transition="in" filter="fade">
                                      <p:cBhvr>
                                        <p:cTn id="60" dur="1000"/>
                                        <p:tgtEl>
                                          <p:spTgt spid="23"/>
                                        </p:tgtEl>
                                      </p:cBhvr>
                                    </p:animEffect>
                                    <p:anim calcmode="lin" valueType="num">
                                      <p:cBhvr>
                                        <p:cTn id="61" dur="1000" fill="hold"/>
                                        <p:tgtEl>
                                          <p:spTgt spid="23"/>
                                        </p:tgtEl>
                                        <p:attrNameLst>
                                          <p:attrName>ppt_x</p:attrName>
                                        </p:attrNameLst>
                                      </p:cBhvr>
                                      <p:tavLst>
                                        <p:tav tm="0">
                                          <p:val>
                                            <p:strVal val="#ppt_x"/>
                                          </p:val>
                                        </p:tav>
                                        <p:tav tm="100000">
                                          <p:val>
                                            <p:strVal val="#ppt_x"/>
                                          </p:val>
                                        </p:tav>
                                      </p:tavLst>
                                    </p:anim>
                                    <p:anim calcmode="lin" valueType="num">
                                      <p:cBhvr>
                                        <p:cTn id="62"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42" presetClass="entr" presetSubtype="0" fill="hold" nodeType="clickEffect">
                                  <p:stCondLst>
                                    <p:cond delay="0"/>
                                  </p:stCondLst>
                                  <p:childTnLst>
                                    <p:set>
                                      <p:cBhvr>
                                        <p:cTn id="66" dur="1" fill="hold">
                                          <p:stCondLst>
                                            <p:cond delay="0"/>
                                          </p:stCondLst>
                                        </p:cTn>
                                        <p:tgtEl>
                                          <p:spTgt spid="24"/>
                                        </p:tgtEl>
                                        <p:attrNameLst>
                                          <p:attrName>style.visibility</p:attrName>
                                        </p:attrNameLst>
                                      </p:cBhvr>
                                      <p:to>
                                        <p:strVal val="visible"/>
                                      </p:to>
                                    </p:set>
                                    <p:animEffect transition="in" filter="fade">
                                      <p:cBhvr>
                                        <p:cTn id="67" dur="1000"/>
                                        <p:tgtEl>
                                          <p:spTgt spid="24"/>
                                        </p:tgtEl>
                                      </p:cBhvr>
                                    </p:animEffect>
                                    <p:anim calcmode="lin" valueType="num">
                                      <p:cBhvr>
                                        <p:cTn id="68" dur="1000" fill="hold"/>
                                        <p:tgtEl>
                                          <p:spTgt spid="24"/>
                                        </p:tgtEl>
                                        <p:attrNameLst>
                                          <p:attrName>ppt_x</p:attrName>
                                        </p:attrNameLst>
                                      </p:cBhvr>
                                      <p:tavLst>
                                        <p:tav tm="0">
                                          <p:val>
                                            <p:strVal val="#ppt_x"/>
                                          </p:val>
                                        </p:tav>
                                        <p:tav tm="100000">
                                          <p:val>
                                            <p:strVal val="#ppt_x"/>
                                          </p:val>
                                        </p:tav>
                                      </p:tavLst>
                                    </p:anim>
                                    <p:anim calcmode="lin" valueType="num">
                                      <p:cBhvr>
                                        <p:cTn id="69"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70" fill="hold">
                      <p:stCondLst>
                        <p:cond delay="indefinite"/>
                      </p:stCondLst>
                      <p:childTnLst>
                        <p:par>
                          <p:cTn id="71" fill="hold">
                            <p:stCondLst>
                              <p:cond delay="0"/>
                            </p:stCondLst>
                            <p:childTnLst>
                              <p:par>
                                <p:cTn id="72" presetID="42" presetClass="entr" presetSubtype="0" fill="hold" nodeType="clickEffect">
                                  <p:stCondLst>
                                    <p:cond delay="0"/>
                                  </p:stCondLst>
                                  <p:childTnLst>
                                    <p:set>
                                      <p:cBhvr>
                                        <p:cTn id="73" dur="1" fill="hold">
                                          <p:stCondLst>
                                            <p:cond delay="0"/>
                                          </p:stCondLst>
                                        </p:cTn>
                                        <p:tgtEl>
                                          <p:spTgt spid="25"/>
                                        </p:tgtEl>
                                        <p:attrNameLst>
                                          <p:attrName>style.visibility</p:attrName>
                                        </p:attrNameLst>
                                      </p:cBhvr>
                                      <p:to>
                                        <p:strVal val="visible"/>
                                      </p:to>
                                    </p:set>
                                    <p:animEffect transition="in" filter="fade">
                                      <p:cBhvr>
                                        <p:cTn id="74" dur="1000"/>
                                        <p:tgtEl>
                                          <p:spTgt spid="25"/>
                                        </p:tgtEl>
                                      </p:cBhvr>
                                    </p:animEffect>
                                    <p:anim calcmode="lin" valueType="num">
                                      <p:cBhvr>
                                        <p:cTn id="75" dur="1000" fill="hold"/>
                                        <p:tgtEl>
                                          <p:spTgt spid="25"/>
                                        </p:tgtEl>
                                        <p:attrNameLst>
                                          <p:attrName>ppt_x</p:attrName>
                                        </p:attrNameLst>
                                      </p:cBhvr>
                                      <p:tavLst>
                                        <p:tav tm="0">
                                          <p:val>
                                            <p:strVal val="#ppt_x"/>
                                          </p:val>
                                        </p:tav>
                                        <p:tav tm="100000">
                                          <p:val>
                                            <p:strVal val="#ppt_x"/>
                                          </p:val>
                                        </p:tav>
                                      </p:tavLst>
                                    </p:anim>
                                    <p:anim calcmode="lin" valueType="num">
                                      <p:cBhvr>
                                        <p:cTn id="76"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bldLvl="0" animBg="1"/>
      <p:bldP spid="47" grpId="0"/>
      <p:bldP spid="48" grpId="0"/>
      <p:bldP spid="94" grpId="0"/>
      <p:bldP spid="98" grpId="0"/>
      <p:bldP spid="115"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组合 35"/>
          <p:cNvGrpSpPr/>
          <p:nvPr/>
        </p:nvGrpSpPr>
        <p:grpSpPr>
          <a:xfrm>
            <a:off x="304799" y="749300"/>
            <a:ext cx="6266993" cy="400110"/>
            <a:chOff x="424116" y="898245"/>
            <a:chExt cx="6266993" cy="400110"/>
          </a:xfrm>
        </p:grpSpPr>
        <p:sp>
          <p:nvSpPr>
            <p:cNvPr id="38" name="平行四边形 37"/>
            <p:cNvSpPr/>
            <p:nvPr/>
          </p:nvSpPr>
          <p:spPr>
            <a:xfrm>
              <a:off x="424116" y="898245"/>
              <a:ext cx="712237"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02</a:t>
              </a:r>
              <a:endParaRPr lang="zh-CN" altLang="en-US" sz="2200" dirty="0">
                <a:latin typeface="Impact" panose="020B0806030902050204" pitchFamily="34" charset="0"/>
              </a:endParaRPr>
            </a:p>
          </p:txBody>
        </p:sp>
        <p:sp>
          <p:nvSpPr>
            <p:cNvPr id="40" name="文本框 39"/>
            <p:cNvSpPr txBox="1"/>
            <p:nvPr/>
          </p:nvSpPr>
          <p:spPr>
            <a:xfrm>
              <a:off x="1127071" y="898245"/>
              <a:ext cx="5564038" cy="400110"/>
            </a:xfrm>
            <a:prstGeom prst="rect">
              <a:avLst/>
            </a:prstGeom>
            <a:noFill/>
          </p:spPr>
          <p:txBody>
            <a:bodyPr wrap="square" rtlCol="0">
              <a:spAutoFit/>
            </a:bodyPr>
            <a:lstStyle/>
            <a:p>
              <a:r>
                <a:rPr lang="zh-CN" altLang="en-US" sz="2000" b="1" dirty="0"/>
                <a:t>常用编码方式</a:t>
              </a:r>
              <a:endParaRPr lang="zh-CN" altLang="en-US" sz="2000" b="1" dirty="0"/>
            </a:p>
          </p:txBody>
        </p:sp>
      </p:grpSp>
      <p:grpSp>
        <p:nvGrpSpPr>
          <p:cNvPr id="3" name="组合 2"/>
          <p:cNvGrpSpPr/>
          <p:nvPr/>
        </p:nvGrpSpPr>
        <p:grpSpPr>
          <a:xfrm>
            <a:off x="3703100" y="1422034"/>
            <a:ext cx="7453097" cy="4864740"/>
            <a:chOff x="3980192" y="1422034"/>
            <a:chExt cx="7453097" cy="4864740"/>
          </a:xfrm>
        </p:grpSpPr>
        <p:cxnSp>
          <p:nvCxnSpPr>
            <p:cNvPr id="7" name="直接连接符 6"/>
            <p:cNvCxnSpPr/>
            <p:nvPr/>
          </p:nvCxnSpPr>
          <p:spPr>
            <a:xfrm>
              <a:off x="3980192" y="1422034"/>
              <a:ext cx="0" cy="4864740"/>
            </a:xfrm>
            <a:prstGeom prst="line">
              <a:avLst/>
            </a:prstGeom>
            <a:ln w="635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4601283" y="1422034"/>
              <a:ext cx="0" cy="4864740"/>
            </a:xfrm>
            <a:prstGeom prst="line">
              <a:avLst/>
            </a:prstGeom>
            <a:ln w="635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5222374" y="1422034"/>
              <a:ext cx="0" cy="4864740"/>
            </a:xfrm>
            <a:prstGeom prst="line">
              <a:avLst/>
            </a:prstGeom>
            <a:ln w="635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5843465" y="1422034"/>
              <a:ext cx="0" cy="4864740"/>
            </a:xfrm>
            <a:prstGeom prst="line">
              <a:avLst/>
            </a:prstGeom>
            <a:ln w="635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6464556" y="1422034"/>
              <a:ext cx="0" cy="4864740"/>
            </a:xfrm>
            <a:prstGeom prst="line">
              <a:avLst/>
            </a:prstGeom>
            <a:ln w="635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7085647" y="1422034"/>
              <a:ext cx="0" cy="4864740"/>
            </a:xfrm>
            <a:prstGeom prst="line">
              <a:avLst/>
            </a:prstGeom>
            <a:ln w="635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7706738" y="1422034"/>
              <a:ext cx="0" cy="4864740"/>
            </a:xfrm>
            <a:prstGeom prst="line">
              <a:avLst/>
            </a:prstGeom>
            <a:ln w="635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8327829" y="1422034"/>
              <a:ext cx="0" cy="4864740"/>
            </a:xfrm>
            <a:prstGeom prst="line">
              <a:avLst/>
            </a:prstGeom>
            <a:ln w="635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8948920" y="1422034"/>
              <a:ext cx="0" cy="4864740"/>
            </a:xfrm>
            <a:prstGeom prst="line">
              <a:avLst/>
            </a:prstGeom>
            <a:ln w="635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9570011" y="1422034"/>
              <a:ext cx="0" cy="4864740"/>
            </a:xfrm>
            <a:prstGeom prst="line">
              <a:avLst/>
            </a:prstGeom>
            <a:ln w="635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10191102" y="1422034"/>
              <a:ext cx="0" cy="4864740"/>
            </a:xfrm>
            <a:prstGeom prst="line">
              <a:avLst/>
            </a:prstGeom>
            <a:ln w="635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10812193" y="1422034"/>
              <a:ext cx="0" cy="4864740"/>
            </a:xfrm>
            <a:prstGeom prst="line">
              <a:avLst/>
            </a:prstGeom>
            <a:ln w="635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11433289" y="1422034"/>
              <a:ext cx="0" cy="4864740"/>
            </a:xfrm>
            <a:prstGeom prst="line">
              <a:avLst/>
            </a:prstGeom>
            <a:ln w="635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182" name="组合 181"/>
          <p:cNvGrpSpPr/>
          <p:nvPr/>
        </p:nvGrpSpPr>
        <p:grpSpPr>
          <a:xfrm>
            <a:off x="3703100" y="2173064"/>
            <a:ext cx="7453097" cy="570135"/>
            <a:chOff x="3980192" y="1889047"/>
            <a:chExt cx="7453097" cy="570135"/>
          </a:xfrm>
        </p:grpSpPr>
        <p:cxnSp>
          <p:nvCxnSpPr>
            <p:cNvPr id="6" name="直接连接符 5"/>
            <p:cNvCxnSpPr/>
            <p:nvPr/>
          </p:nvCxnSpPr>
          <p:spPr>
            <a:xfrm>
              <a:off x="3980192" y="1890096"/>
              <a:ext cx="4347637"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8327829" y="1890096"/>
              <a:ext cx="0" cy="569086"/>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8327829" y="2459182"/>
              <a:ext cx="1242182"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a:off x="9570011" y="1890096"/>
              <a:ext cx="0" cy="569086"/>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a:off x="9570011" y="1890096"/>
              <a:ext cx="621091"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a:off x="10191102" y="1890096"/>
              <a:ext cx="0" cy="569086"/>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a:off x="10191102" y="2459182"/>
              <a:ext cx="621091"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a:off x="10806350" y="1890096"/>
              <a:ext cx="0" cy="569086"/>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a:off x="10812198" y="1889047"/>
              <a:ext cx="621091"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grpSp>
      <p:sp>
        <p:nvSpPr>
          <p:cNvPr id="186" name="文本框 185"/>
          <p:cNvSpPr txBox="1"/>
          <p:nvPr/>
        </p:nvSpPr>
        <p:spPr>
          <a:xfrm>
            <a:off x="1990838" y="1394355"/>
            <a:ext cx="1551709" cy="369332"/>
          </a:xfrm>
          <a:prstGeom prst="rect">
            <a:avLst/>
          </a:prstGeom>
          <a:noFill/>
        </p:spPr>
        <p:txBody>
          <a:bodyPr wrap="square" rtlCol="0">
            <a:spAutoFit/>
          </a:bodyPr>
          <a:lstStyle/>
          <a:p>
            <a:pPr algn="r"/>
            <a:r>
              <a:rPr lang="zh-CN" altLang="en-US" b="1" dirty="0"/>
              <a:t>比特流</a:t>
            </a:r>
            <a:endParaRPr lang="zh-CN" altLang="en-US" b="1" dirty="0"/>
          </a:p>
        </p:txBody>
      </p:sp>
      <p:grpSp>
        <p:nvGrpSpPr>
          <p:cNvPr id="2" name="组合 1"/>
          <p:cNvGrpSpPr/>
          <p:nvPr/>
        </p:nvGrpSpPr>
        <p:grpSpPr>
          <a:xfrm>
            <a:off x="3828893" y="1378966"/>
            <a:ext cx="7202500" cy="400110"/>
            <a:chOff x="4105985" y="1378966"/>
            <a:chExt cx="7202500" cy="400110"/>
          </a:xfrm>
        </p:grpSpPr>
        <p:sp>
          <p:nvSpPr>
            <p:cNvPr id="187" name="文本框 186"/>
            <p:cNvSpPr txBox="1"/>
            <p:nvPr/>
          </p:nvSpPr>
          <p:spPr>
            <a:xfrm>
              <a:off x="4105985" y="1378966"/>
              <a:ext cx="381000" cy="400110"/>
            </a:xfrm>
            <a:prstGeom prst="rect">
              <a:avLst/>
            </a:prstGeom>
            <a:noFill/>
          </p:spPr>
          <p:txBody>
            <a:bodyPr wrap="square" rtlCol="0">
              <a:spAutoFit/>
            </a:bodyPr>
            <a:lstStyle/>
            <a:p>
              <a:pPr algn="ctr"/>
              <a:r>
                <a:rPr lang="en-US" altLang="zh-CN" sz="2000" b="1" dirty="0">
                  <a:latin typeface="Arial Black" panose="020B0A04020102020204" pitchFamily="34" charset="0"/>
                </a:rPr>
                <a:t>1</a:t>
              </a:r>
              <a:endParaRPr lang="zh-CN" altLang="en-US" sz="2000" b="1" dirty="0">
                <a:latin typeface="Arial Black" panose="020B0A04020102020204" pitchFamily="34" charset="0"/>
              </a:endParaRPr>
            </a:p>
          </p:txBody>
        </p:sp>
        <p:sp>
          <p:nvSpPr>
            <p:cNvPr id="188" name="文本框 187"/>
            <p:cNvSpPr txBox="1"/>
            <p:nvPr/>
          </p:nvSpPr>
          <p:spPr>
            <a:xfrm>
              <a:off x="4726121" y="1378966"/>
              <a:ext cx="381000" cy="400110"/>
            </a:xfrm>
            <a:prstGeom prst="rect">
              <a:avLst/>
            </a:prstGeom>
            <a:noFill/>
          </p:spPr>
          <p:txBody>
            <a:bodyPr wrap="square" rtlCol="0">
              <a:spAutoFit/>
            </a:bodyPr>
            <a:lstStyle/>
            <a:p>
              <a:pPr algn="ctr"/>
              <a:r>
                <a:rPr lang="en-US" altLang="zh-CN" sz="2000" b="1" dirty="0">
                  <a:latin typeface="Arial Black" panose="020B0A04020102020204" pitchFamily="34" charset="0"/>
                </a:rPr>
                <a:t>1</a:t>
              </a:r>
              <a:endParaRPr lang="zh-CN" altLang="en-US" sz="2000" b="1" dirty="0">
                <a:latin typeface="Arial Black" panose="020B0A04020102020204" pitchFamily="34" charset="0"/>
              </a:endParaRPr>
            </a:p>
          </p:txBody>
        </p:sp>
        <p:sp>
          <p:nvSpPr>
            <p:cNvPr id="189" name="文本框 188"/>
            <p:cNvSpPr txBox="1"/>
            <p:nvPr/>
          </p:nvSpPr>
          <p:spPr>
            <a:xfrm>
              <a:off x="5346257" y="1378966"/>
              <a:ext cx="381000" cy="400110"/>
            </a:xfrm>
            <a:prstGeom prst="rect">
              <a:avLst/>
            </a:prstGeom>
            <a:noFill/>
          </p:spPr>
          <p:txBody>
            <a:bodyPr wrap="square" rtlCol="0">
              <a:spAutoFit/>
            </a:bodyPr>
            <a:lstStyle/>
            <a:p>
              <a:pPr algn="ctr"/>
              <a:r>
                <a:rPr lang="en-US" altLang="zh-CN" sz="2000" b="1" dirty="0">
                  <a:latin typeface="Arial Black" panose="020B0A04020102020204" pitchFamily="34" charset="0"/>
                </a:rPr>
                <a:t>1</a:t>
              </a:r>
              <a:endParaRPr lang="zh-CN" altLang="en-US" sz="2000" b="1" dirty="0">
                <a:latin typeface="Arial Black" panose="020B0A04020102020204" pitchFamily="34" charset="0"/>
              </a:endParaRPr>
            </a:p>
          </p:txBody>
        </p:sp>
        <p:sp>
          <p:nvSpPr>
            <p:cNvPr id="190" name="文本框 189"/>
            <p:cNvSpPr txBox="1"/>
            <p:nvPr/>
          </p:nvSpPr>
          <p:spPr>
            <a:xfrm>
              <a:off x="5966393" y="1378966"/>
              <a:ext cx="381000" cy="400110"/>
            </a:xfrm>
            <a:prstGeom prst="rect">
              <a:avLst/>
            </a:prstGeom>
            <a:noFill/>
          </p:spPr>
          <p:txBody>
            <a:bodyPr wrap="square" rtlCol="0">
              <a:spAutoFit/>
            </a:bodyPr>
            <a:lstStyle/>
            <a:p>
              <a:pPr algn="ctr"/>
              <a:r>
                <a:rPr lang="en-US" altLang="zh-CN" sz="2000" b="1" dirty="0">
                  <a:latin typeface="Arial Black" panose="020B0A04020102020204" pitchFamily="34" charset="0"/>
                </a:rPr>
                <a:t>1</a:t>
              </a:r>
              <a:endParaRPr lang="zh-CN" altLang="en-US" sz="2000" b="1" dirty="0">
                <a:latin typeface="Arial Black" panose="020B0A04020102020204" pitchFamily="34" charset="0"/>
              </a:endParaRPr>
            </a:p>
          </p:txBody>
        </p:sp>
        <p:sp>
          <p:nvSpPr>
            <p:cNvPr id="191" name="文本框 190"/>
            <p:cNvSpPr txBox="1"/>
            <p:nvPr/>
          </p:nvSpPr>
          <p:spPr>
            <a:xfrm>
              <a:off x="6586529" y="1378966"/>
              <a:ext cx="381000" cy="400110"/>
            </a:xfrm>
            <a:prstGeom prst="rect">
              <a:avLst/>
            </a:prstGeom>
            <a:noFill/>
          </p:spPr>
          <p:txBody>
            <a:bodyPr wrap="square" rtlCol="0">
              <a:spAutoFit/>
            </a:bodyPr>
            <a:lstStyle/>
            <a:p>
              <a:pPr algn="ctr"/>
              <a:r>
                <a:rPr lang="en-US" altLang="zh-CN" sz="2000" b="1" dirty="0">
                  <a:latin typeface="Arial Black" panose="020B0A04020102020204" pitchFamily="34" charset="0"/>
                </a:rPr>
                <a:t>1</a:t>
              </a:r>
              <a:endParaRPr lang="zh-CN" altLang="en-US" sz="2000" b="1" dirty="0">
                <a:latin typeface="Arial Black" panose="020B0A04020102020204" pitchFamily="34" charset="0"/>
              </a:endParaRPr>
            </a:p>
          </p:txBody>
        </p:sp>
        <p:sp>
          <p:nvSpPr>
            <p:cNvPr id="192" name="文本框 191"/>
            <p:cNvSpPr txBox="1"/>
            <p:nvPr/>
          </p:nvSpPr>
          <p:spPr>
            <a:xfrm>
              <a:off x="7206665" y="1378966"/>
              <a:ext cx="381000" cy="400110"/>
            </a:xfrm>
            <a:prstGeom prst="rect">
              <a:avLst/>
            </a:prstGeom>
            <a:noFill/>
          </p:spPr>
          <p:txBody>
            <a:bodyPr wrap="square" rtlCol="0">
              <a:spAutoFit/>
            </a:bodyPr>
            <a:lstStyle/>
            <a:p>
              <a:pPr algn="ctr"/>
              <a:r>
                <a:rPr lang="en-US" altLang="zh-CN" sz="2000" b="1" dirty="0">
                  <a:latin typeface="Arial Black" panose="020B0A04020102020204" pitchFamily="34" charset="0"/>
                </a:rPr>
                <a:t>1</a:t>
              </a:r>
              <a:endParaRPr lang="zh-CN" altLang="en-US" sz="2000" b="1" dirty="0">
                <a:latin typeface="Arial Black" panose="020B0A04020102020204" pitchFamily="34" charset="0"/>
              </a:endParaRPr>
            </a:p>
          </p:txBody>
        </p:sp>
        <p:sp>
          <p:nvSpPr>
            <p:cNvPr id="193" name="文本框 192"/>
            <p:cNvSpPr txBox="1"/>
            <p:nvPr/>
          </p:nvSpPr>
          <p:spPr>
            <a:xfrm>
              <a:off x="7826801" y="1378966"/>
              <a:ext cx="381000" cy="400110"/>
            </a:xfrm>
            <a:prstGeom prst="rect">
              <a:avLst/>
            </a:prstGeom>
            <a:noFill/>
          </p:spPr>
          <p:txBody>
            <a:bodyPr wrap="square" rtlCol="0">
              <a:spAutoFit/>
            </a:bodyPr>
            <a:lstStyle/>
            <a:p>
              <a:pPr algn="ctr"/>
              <a:r>
                <a:rPr lang="en-US" altLang="zh-CN" sz="2000" b="1" dirty="0">
                  <a:latin typeface="Arial Black" panose="020B0A04020102020204" pitchFamily="34" charset="0"/>
                </a:rPr>
                <a:t>1</a:t>
              </a:r>
              <a:endParaRPr lang="zh-CN" altLang="en-US" sz="2000" b="1" dirty="0">
                <a:latin typeface="Arial Black" panose="020B0A04020102020204" pitchFamily="34" charset="0"/>
              </a:endParaRPr>
            </a:p>
          </p:txBody>
        </p:sp>
        <p:sp>
          <p:nvSpPr>
            <p:cNvPr id="194" name="文本框 193"/>
            <p:cNvSpPr txBox="1"/>
            <p:nvPr/>
          </p:nvSpPr>
          <p:spPr>
            <a:xfrm>
              <a:off x="8446937" y="1378966"/>
              <a:ext cx="381000" cy="400110"/>
            </a:xfrm>
            <a:prstGeom prst="rect">
              <a:avLst/>
            </a:prstGeom>
            <a:noFill/>
          </p:spPr>
          <p:txBody>
            <a:bodyPr wrap="square" rtlCol="0">
              <a:spAutoFit/>
            </a:bodyPr>
            <a:lstStyle/>
            <a:p>
              <a:pPr algn="ctr"/>
              <a:r>
                <a:rPr lang="en-US" altLang="zh-CN" sz="2000" b="1" dirty="0">
                  <a:latin typeface="Arial Black" panose="020B0A04020102020204" pitchFamily="34" charset="0"/>
                </a:rPr>
                <a:t>0</a:t>
              </a:r>
              <a:endParaRPr lang="zh-CN" altLang="en-US" sz="2000" b="1" dirty="0">
                <a:latin typeface="Arial Black" panose="020B0A04020102020204" pitchFamily="34" charset="0"/>
              </a:endParaRPr>
            </a:p>
          </p:txBody>
        </p:sp>
        <p:sp>
          <p:nvSpPr>
            <p:cNvPr id="195" name="文本框 194"/>
            <p:cNvSpPr txBox="1"/>
            <p:nvPr/>
          </p:nvSpPr>
          <p:spPr>
            <a:xfrm>
              <a:off x="9067073" y="1378966"/>
              <a:ext cx="381000" cy="400110"/>
            </a:xfrm>
            <a:prstGeom prst="rect">
              <a:avLst/>
            </a:prstGeom>
            <a:noFill/>
          </p:spPr>
          <p:txBody>
            <a:bodyPr wrap="square" rtlCol="0">
              <a:spAutoFit/>
            </a:bodyPr>
            <a:lstStyle/>
            <a:p>
              <a:pPr algn="ctr"/>
              <a:r>
                <a:rPr lang="en-US" altLang="zh-CN" sz="2000" b="1" dirty="0">
                  <a:latin typeface="Arial Black" panose="020B0A04020102020204" pitchFamily="34" charset="0"/>
                </a:rPr>
                <a:t>0</a:t>
              </a:r>
              <a:endParaRPr lang="zh-CN" altLang="en-US" sz="2000" b="1" dirty="0">
                <a:latin typeface="Arial Black" panose="020B0A04020102020204" pitchFamily="34" charset="0"/>
              </a:endParaRPr>
            </a:p>
          </p:txBody>
        </p:sp>
        <p:sp>
          <p:nvSpPr>
            <p:cNvPr id="196" name="文本框 195"/>
            <p:cNvSpPr txBox="1"/>
            <p:nvPr/>
          </p:nvSpPr>
          <p:spPr>
            <a:xfrm>
              <a:off x="9687209" y="1378966"/>
              <a:ext cx="381000" cy="400110"/>
            </a:xfrm>
            <a:prstGeom prst="rect">
              <a:avLst/>
            </a:prstGeom>
            <a:noFill/>
          </p:spPr>
          <p:txBody>
            <a:bodyPr wrap="square" rtlCol="0">
              <a:spAutoFit/>
            </a:bodyPr>
            <a:lstStyle/>
            <a:p>
              <a:pPr algn="ctr"/>
              <a:r>
                <a:rPr lang="en-US" altLang="zh-CN" sz="2000" b="1" dirty="0">
                  <a:latin typeface="Arial Black" panose="020B0A04020102020204" pitchFamily="34" charset="0"/>
                </a:rPr>
                <a:t>1</a:t>
              </a:r>
              <a:endParaRPr lang="zh-CN" altLang="en-US" sz="2000" b="1" dirty="0">
                <a:latin typeface="Arial Black" panose="020B0A04020102020204" pitchFamily="34" charset="0"/>
              </a:endParaRPr>
            </a:p>
          </p:txBody>
        </p:sp>
        <p:sp>
          <p:nvSpPr>
            <p:cNvPr id="197" name="文本框 196"/>
            <p:cNvSpPr txBox="1"/>
            <p:nvPr/>
          </p:nvSpPr>
          <p:spPr>
            <a:xfrm>
              <a:off x="10307345" y="1378966"/>
              <a:ext cx="381000" cy="400110"/>
            </a:xfrm>
            <a:prstGeom prst="rect">
              <a:avLst/>
            </a:prstGeom>
            <a:noFill/>
          </p:spPr>
          <p:txBody>
            <a:bodyPr wrap="square" rtlCol="0">
              <a:spAutoFit/>
            </a:bodyPr>
            <a:lstStyle/>
            <a:p>
              <a:pPr algn="ctr"/>
              <a:r>
                <a:rPr lang="en-US" altLang="zh-CN" sz="2000" b="1" dirty="0">
                  <a:latin typeface="Arial Black" panose="020B0A04020102020204" pitchFamily="34" charset="0"/>
                </a:rPr>
                <a:t>0</a:t>
              </a:r>
              <a:endParaRPr lang="zh-CN" altLang="en-US" sz="2000" b="1" dirty="0">
                <a:latin typeface="Arial Black" panose="020B0A04020102020204" pitchFamily="34" charset="0"/>
              </a:endParaRPr>
            </a:p>
          </p:txBody>
        </p:sp>
        <p:sp>
          <p:nvSpPr>
            <p:cNvPr id="198" name="文本框 197"/>
            <p:cNvSpPr txBox="1"/>
            <p:nvPr/>
          </p:nvSpPr>
          <p:spPr>
            <a:xfrm>
              <a:off x="10927485" y="1378966"/>
              <a:ext cx="381000" cy="400110"/>
            </a:xfrm>
            <a:prstGeom prst="rect">
              <a:avLst/>
            </a:prstGeom>
            <a:noFill/>
          </p:spPr>
          <p:txBody>
            <a:bodyPr wrap="square" rtlCol="0">
              <a:spAutoFit/>
            </a:bodyPr>
            <a:lstStyle/>
            <a:p>
              <a:pPr algn="ctr"/>
              <a:r>
                <a:rPr lang="en-US" altLang="zh-CN" sz="2000" b="1" dirty="0">
                  <a:latin typeface="Arial Black" panose="020B0A04020102020204" pitchFamily="34" charset="0"/>
                </a:rPr>
                <a:t>1</a:t>
              </a:r>
              <a:endParaRPr lang="zh-CN" altLang="en-US" sz="2000" b="1" dirty="0">
                <a:latin typeface="Arial Black" panose="020B0A04020102020204" pitchFamily="34" charset="0"/>
              </a:endParaRPr>
            </a:p>
          </p:txBody>
        </p:sp>
      </p:grpSp>
      <p:sp>
        <p:nvSpPr>
          <p:cNvPr id="171" name="文本框 170"/>
          <p:cNvSpPr txBox="1"/>
          <p:nvPr/>
        </p:nvSpPr>
        <p:spPr>
          <a:xfrm>
            <a:off x="1380670" y="1988398"/>
            <a:ext cx="2132012" cy="369332"/>
          </a:xfrm>
          <a:prstGeom prst="rect">
            <a:avLst/>
          </a:prstGeom>
          <a:noFill/>
        </p:spPr>
        <p:txBody>
          <a:bodyPr wrap="square" rtlCol="0">
            <a:spAutoFit/>
          </a:bodyPr>
          <a:lstStyle/>
          <a:p>
            <a:pPr algn="r"/>
            <a:r>
              <a:rPr lang="zh-CN" altLang="en-US" b="1" dirty="0"/>
              <a:t>双极性不归零编码</a:t>
            </a:r>
            <a:endParaRPr lang="zh-CN" altLang="en-US" b="1" dirty="0"/>
          </a:p>
        </p:txBody>
      </p:sp>
      <p:grpSp>
        <p:nvGrpSpPr>
          <p:cNvPr id="8" name="组合 7"/>
          <p:cNvGrpSpPr/>
          <p:nvPr/>
        </p:nvGrpSpPr>
        <p:grpSpPr>
          <a:xfrm>
            <a:off x="3644908" y="1847749"/>
            <a:ext cx="7576054" cy="307777"/>
            <a:chOff x="3644908" y="1887219"/>
            <a:chExt cx="7576054" cy="307777"/>
          </a:xfrm>
        </p:grpSpPr>
        <p:sp>
          <p:nvSpPr>
            <p:cNvPr id="172" name="文本框 171"/>
            <p:cNvSpPr txBox="1"/>
            <p:nvPr/>
          </p:nvSpPr>
          <p:spPr>
            <a:xfrm>
              <a:off x="3644908" y="1887219"/>
              <a:ext cx="745818" cy="307777"/>
            </a:xfrm>
            <a:prstGeom prst="rect">
              <a:avLst/>
            </a:prstGeom>
            <a:noFill/>
          </p:spPr>
          <p:txBody>
            <a:bodyPr wrap="square" rtlCol="0">
              <a:spAutoFit/>
            </a:bodyPr>
            <a:lstStyle/>
            <a:p>
              <a:pPr algn="ctr"/>
              <a:r>
                <a:rPr lang="zh-CN" altLang="en-US" sz="1400" b="1" dirty="0"/>
                <a:t>正电平</a:t>
              </a:r>
              <a:endParaRPr lang="zh-CN" altLang="en-US" sz="1400" b="1" dirty="0"/>
            </a:p>
          </p:txBody>
        </p:sp>
        <p:sp>
          <p:nvSpPr>
            <p:cNvPr id="173" name="文本框 172"/>
            <p:cNvSpPr txBox="1"/>
            <p:nvPr/>
          </p:nvSpPr>
          <p:spPr>
            <a:xfrm>
              <a:off x="4265839" y="1887219"/>
              <a:ext cx="745818" cy="307777"/>
            </a:xfrm>
            <a:prstGeom prst="rect">
              <a:avLst/>
            </a:prstGeom>
            <a:noFill/>
          </p:spPr>
          <p:txBody>
            <a:bodyPr wrap="square" rtlCol="0">
              <a:spAutoFit/>
            </a:bodyPr>
            <a:lstStyle/>
            <a:p>
              <a:pPr algn="ctr"/>
              <a:r>
                <a:rPr lang="zh-CN" altLang="en-US" sz="1400" b="1" dirty="0"/>
                <a:t>正电平</a:t>
              </a:r>
              <a:endParaRPr lang="zh-CN" altLang="en-US" sz="1400" b="1" dirty="0"/>
            </a:p>
          </p:txBody>
        </p:sp>
        <p:sp>
          <p:nvSpPr>
            <p:cNvPr id="174" name="文本框 173"/>
            <p:cNvSpPr txBox="1"/>
            <p:nvPr/>
          </p:nvSpPr>
          <p:spPr>
            <a:xfrm>
              <a:off x="4886770" y="1887219"/>
              <a:ext cx="745818" cy="307777"/>
            </a:xfrm>
            <a:prstGeom prst="rect">
              <a:avLst/>
            </a:prstGeom>
            <a:noFill/>
          </p:spPr>
          <p:txBody>
            <a:bodyPr wrap="square" rtlCol="0">
              <a:spAutoFit/>
            </a:bodyPr>
            <a:lstStyle/>
            <a:p>
              <a:pPr algn="ctr"/>
              <a:r>
                <a:rPr lang="zh-CN" altLang="en-US" sz="1400" b="1" dirty="0"/>
                <a:t>正电平</a:t>
              </a:r>
              <a:endParaRPr lang="zh-CN" altLang="en-US" sz="1400" b="1" dirty="0"/>
            </a:p>
          </p:txBody>
        </p:sp>
        <p:sp>
          <p:nvSpPr>
            <p:cNvPr id="175" name="文本框 174"/>
            <p:cNvSpPr txBox="1"/>
            <p:nvPr/>
          </p:nvSpPr>
          <p:spPr>
            <a:xfrm>
              <a:off x="5507701" y="1887219"/>
              <a:ext cx="745818" cy="307777"/>
            </a:xfrm>
            <a:prstGeom prst="rect">
              <a:avLst/>
            </a:prstGeom>
            <a:noFill/>
          </p:spPr>
          <p:txBody>
            <a:bodyPr wrap="square" rtlCol="0">
              <a:spAutoFit/>
            </a:bodyPr>
            <a:lstStyle/>
            <a:p>
              <a:pPr algn="ctr"/>
              <a:r>
                <a:rPr lang="zh-CN" altLang="en-US" sz="1400" b="1" dirty="0"/>
                <a:t>正电平</a:t>
              </a:r>
              <a:endParaRPr lang="zh-CN" altLang="en-US" sz="1400" b="1" dirty="0"/>
            </a:p>
          </p:txBody>
        </p:sp>
        <p:sp>
          <p:nvSpPr>
            <p:cNvPr id="176" name="文本框 175"/>
            <p:cNvSpPr txBox="1"/>
            <p:nvPr/>
          </p:nvSpPr>
          <p:spPr>
            <a:xfrm>
              <a:off x="6128632" y="1887219"/>
              <a:ext cx="745818" cy="307777"/>
            </a:xfrm>
            <a:prstGeom prst="rect">
              <a:avLst/>
            </a:prstGeom>
            <a:noFill/>
          </p:spPr>
          <p:txBody>
            <a:bodyPr wrap="square" rtlCol="0">
              <a:spAutoFit/>
            </a:bodyPr>
            <a:lstStyle/>
            <a:p>
              <a:pPr algn="ctr"/>
              <a:r>
                <a:rPr lang="zh-CN" altLang="en-US" sz="1400" b="1" dirty="0"/>
                <a:t>正电平</a:t>
              </a:r>
              <a:endParaRPr lang="zh-CN" altLang="en-US" sz="1400" b="1" dirty="0"/>
            </a:p>
          </p:txBody>
        </p:sp>
        <p:sp>
          <p:nvSpPr>
            <p:cNvPr id="177" name="文本框 176"/>
            <p:cNvSpPr txBox="1"/>
            <p:nvPr/>
          </p:nvSpPr>
          <p:spPr>
            <a:xfrm>
              <a:off x="6749563" y="1887219"/>
              <a:ext cx="745818" cy="307777"/>
            </a:xfrm>
            <a:prstGeom prst="rect">
              <a:avLst/>
            </a:prstGeom>
            <a:noFill/>
          </p:spPr>
          <p:txBody>
            <a:bodyPr wrap="square" rtlCol="0">
              <a:spAutoFit/>
            </a:bodyPr>
            <a:lstStyle/>
            <a:p>
              <a:pPr algn="ctr"/>
              <a:r>
                <a:rPr lang="zh-CN" altLang="en-US" sz="1400" b="1" dirty="0"/>
                <a:t>正电平</a:t>
              </a:r>
              <a:endParaRPr lang="zh-CN" altLang="en-US" sz="1400" b="1" dirty="0"/>
            </a:p>
          </p:txBody>
        </p:sp>
        <p:sp>
          <p:nvSpPr>
            <p:cNvPr id="178" name="文本框 177"/>
            <p:cNvSpPr txBox="1"/>
            <p:nvPr/>
          </p:nvSpPr>
          <p:spPr>
            <a:xfrm>
              <a:off x="7370494" y="1887219"/>
              <a:ext cx="745818" cy="307777"/>
            </a:xfrm>
            <a:prstGeom prst="rect">
              <a:avLst/>
            </a:prstGeom>
            <a:noFill/>
          </p:spPr>
          <p:txBody>
            <a:bodyPr wrap="square" rtlCol="0">
              <a:spAutoFit/>
            </a:bodyPr>
            <a:lstStyle/>
            <a:p>
              <a:pPr algn="ctr"/>
              <a:r>
                <a:rPr lang="zh-CN" altLang="en-US" sz="1400" b="1" dirty="0"/>
                <a:t>正电平</a:t>
              </a:r>
              <a:endParaRPr lang="zh-CN" altLang="en-US" sz="1400" b="1" dirty="0"/>
            </a:p>
          </p:txBody>
        </p:sp>
        <p:sp>
          <p:nvSpPr>
            <p:cNvPr id="179" name="文本框 178"/>
            <p:cNvSpPr txBox="1"/>
            <p:nvPr/>
          </p:nvSpPr>
          <p:spPr>
            <a:xfrm>
              <a:off x="9233287" y="1887219"/>
              <a:ext cx="745818" cy="307777"/>
            </a:xfrm>
            <a:prstGeom prst="rect">
              <a:avLst/>
            </a:prstGeom>
            <a:noFill/>
          </p:spPr>
          <p:txBody>
            <a:bodyPr wrap="square" rtlCol="0">
              <a:spAutoFit/>
            </a:bodyPr>
            <a:lstStyle/>
            <a:p>
              <a:pPr algn="ctr"/>
              <a:r>
                <a:rPr lang="zh-CN" altLang="en-US" sz="1400" b="1" dirty="0"/>
                <a:t>正电平</a:t>
              </a:r>
              <a:endParaRPr lang="zh-CN" altLang="en-US" sz="1400" b="1" dirty="0"/>
            </a:p>
          </p:txBody>
        </p:sp>
        <p:sp>
          <p:nvSpPr>
            <p:cNvPr id="180" name="文本框 179"/>
            <p:cNvSpPr txBox="1"/>
            <p:nvPr/>
          </p:nvSpPr>
          <p:spPr>
            <a:xfrm>
              <a:off x="10475144" y="1887219"/>
              <a:ext cx="745818" cy="307777"/>
            </a:xfrm>
            <a:prstGeom prst="rect">
              <a:avLst/>
            </a:prstGeom>
            <a:noFill/>
          </p:spPr>
          <p:txBody>
            <a:bodyPr wrap="square" rtlCol="0">
              <a:spAutoFit/>
            </a:bodyPr>
            <a:lstStyle/>
            <a:p>
              <a:pPr algn="ctr"/>
              <a:r>
                <a:rPr lang="zh-CN" altLang="en-US" sz="1400" b="1" dirty="0"/>
                <a:t>正电平</a:t>
              </a:r>
              <a:endParaRPr lang="zh-CN" altLang="en-US" sz="1400" b="1" dirty="0"/>
            </a:p>
          </p:txBody>
        </p:sp>
      </p:grpSp>
      <p:grpSp>
        <p:nvGrpSpPr>
          <p:cNvPr id="22" name="组合 21"/>
          <p:cNvGrpSpPr/>
          <p:nvPr/>
        </p:nvGrpSpPr>
        <p:grpSpPr>
          <a:xfrm>
            <a:off x="7991425" y="2460055"/>
            <a:ext cx="2608611" cy="307777"/>
            <a:chOff x="7991425" y="2736345"/>
            <a:chExt cx="2608611" cy="307777"/>
          </a:xfrm>
        </p:grpSpPr>
        <p:sp>
          <p:nvSpPr>
            <p:cNvPr id="181" name="文本框 180"/>
            <p:cNvSpPr txBox="1"/>
            <p:nvPr/>
          </p:nvSpPr>
          <p:spPr>
            <a:xfrm>
              <a:off x="7991425" y="2736345"/>
              <a:ext cx="745818" cy="307777"/>
            </a:xfrm>
            <a:prstGeom prst="rect">
              <a:avLst/>
            </a:prstGeom>
            <a:noFill/>
          </p:spPr>
          <p:txBody>
            <a:bodyPr wrap="square" rtlCol="0">
              <a:spAutoFit/>
            </a:bodyPr>
            <a:lstStyle/>
            <a:p>
              <a:pPr algn="ctr"/>
              <a:r>
                <a:rPr lang="zh-CN" altLang="en-US" sz="1400" b="1" dirty="0"/>
                <a:t>负电平</a:t>
              </a:r>
              <a:endParaRPr lang="zh-CN" altLang="en-US" sz="1400" b="1" dirty="0"/>
            </a:p>
          </p:txBody>
        </p:sp>
        <p:sp>
          <p:nvSpPr>
            <p:cNvPr id="199" name="文本框 198"/>
            <p:cNvSpPr txBox="1"/>
            <p:nvPr/>
          </p:nvSpPr>
          <p:spPr>
            <a:xfrm>
              <a:off x="8612356" y="2736345"/>
              <a:ext cx="745818" cy="307777"/>
            </a:xfrm>
            <a:prstGeom prst="rect">
              <a:avLst/>
            </a:prstGeom>
            <a:noFill/>
          </p:spPr>
          <p:txBody>
            <a:bodyPr wrap="square" rtlCol="0">
              <a:spAutoFit/>
            </a:bodyPr>
            <a:lstStyle/>
            <a:p>
              <a:pPr algn="ctr"/>
              <a:r>
                <a:rPr lang="zh-CN" altLang="en-US" sz="1400" b="1" dirty="0"/>
                <a:t>负电平</a:t>
              </a:r>
              <a:endParaRPr lang="zh-CN" altLang="en-US" sz="1400" b="1" dirty="0"/>
            </a:p>
          </p:txBody>
        </p:sp>
        <p:sp>
          <p:nvSpPr>
            <p:cNvPr id="200" name="文本框 199"/>
            <p:cNvSpPr txBox="1"/>
            <p:nvPr/>
          </p:nvSpPr>
          <p:spPr>
            <a:xfrm>
              <a:off x="9854218" y="2736345"/>
              <a:ext cx="745818" cy="307777"/>
            </a:xfrm>
            <a:prstGeom prst="rect">
              <a:avLst/>
            </a:prstGeom>
            <a:noFill/>
          </p:spPr>
          <p:txBody>
            <a:bodyPr wrap="square" rtlCol="0">
              <a:spAutoFit/>
            </a:bodyPr>
            <a:lstStyle/>
            <a:p>
              <a:pPr algn="ctr"/>
              <a:r>
                <a:rPr lang="zh-CN" altLang="en-US" sz="1400" b="1" dirty="0"/>
                <a:t>负电平</a:t>
              </a:r>
              <a:endParaRPr lang="zh-CN" altLang="en-US" sz="1400" b="1" dirty="0"/>
            </a:p>
          </p:txBody>
        </p:sp>
      </p:grpSp>
      <p:grpSp>
        <p:nvGrpSpPr>
          <p:cNvPr id="23" name="组合 22"/>
          <p:cNvGrpSpPr/>
          <p:nvPr/>
        </p:nvGrpSpPr>
        <p:grpSpPr>
          <a:xfrm>
            <a:off x="3709678" y="2303568"/>
            <a:ext cx="8180646" cy="307777"/>
            <a:chOff x="3709678" y="2303568"/>
            <a:chExt cx="8180646" cy="307777"/>
          </a:xfrm>
        </p:grpSpPr>
        <p:cxnSp>
          <p:nvCxnSpPr>
            <p:cNvPr id="5" name="直接连接符 4"/>
            <p:cNvCxnSpPr/>
            <p:nvPr/>
          </p:nvCxnSpPr>
          <p:spPr>
            <a:xfrm>
              <a:off x="3709678" y="2458656"/>
              <a:ext cx="7446514" cy="0"/>
            </a:xfrm>
            <a:prstGeom prst="line">
              <a:avLst/>
            </a:prstGeom>
            <a:ln w="254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201" name="文本框 200"/>
            <p:cNvSpPr txBox="1"/>
            <p:nvPr/>
          </p:nvSpPr>
          <p:spPr>
            <a:xfrm>
              <a:off x="11144506" y="2303568"/>
              <a:ext cx="745818" cy="307777"/>
            </a:xfrm>
            <a:prstGeom prst="rect">
              <a:avLst/>
            </a:prstGeom>
            <a:noFill/>
          </p:spPr>
          <p:txBody>
            <a:bodyPr wrap="square" rtlCol="0">
              <a:spAutoFit/>
            </a:bodyPr>
            <a:lstStyle/>
            <a:p>
              <a:pPr algn="ctr"/>
              <a:r>
                <a:rPr lang="zh-CN" altLang="en-US" sz="1400" b="1" dirty="0">
                  <a:solidFill>
                    <a:schemeClr val="accent1">
                      <a:lumMod val="75000"/>
                    </a:schemeClr>
                  </a:solidFill>
                </a:rPr>
                <a:t>零电平</a:t>
              </a:r>
              <a:endParaRPr lang="zh-CN" altLang="en-US" sz="1400" b="1" dirty="0">
                <a:solidFill>
                  <a:schemeClr val="accent1">
                    <a:lumMod val="75000"/>
                  </a:schemeClr>
                </a:solidFill>
              </a:endParaRPr>
            </a:p>
          </p:txBody>
        </p:sp>
      </p:grpSp>
      <p:grpSp>
        <p:nvGrpSpPr>
          <p:cNvPr id="30" name="组合 29"/>
          <p:cNvGrpSpPr/>
          <p:nvPr/>
        </p:nvGrpSpPr>
        <p:grpSpPr>
          <a:xfrm>
            <a:off x="7419736" y="2173064"/>
            <a:ext cx="628594" cy="322504"/>
            <a:chOff x="7419736" y="2173064"/>
            <a:chExt cx="628594" cy="322504"/>
          </a:xfrm>
        </p:grpSpPr>
        <p:cxnSp>
          <p:nvCxnSpPr>
            <p:cNvPr id="25" name="直接连接符 24"/>
            <p:cNvCxnSpPr/>
            <p:nvPr/>
          </p:nvCxnSpPr>
          <p:spPr>
            <a:xfrm>
              <a:off x="7427239" y="2173064"/>
              <a:ext cx="621091" cy="0"/>
            </a:xfrm>
            <a:prstGeom prst="line">
              <a:avLst/>
            </a:prstGeom>
            <a:ln w="50800">
              <a:solidFill>
                <a:schemeClr val="accent3"/>
              </a:solidFill>
            </a:ln>
          </p:spPr>
          <p:style>
            <a:lnRef idx="1">
              <a:schemeClr val="accent1"/>
            </a:lnRef>
            <a:fillRef idx="0">
              <a:schemeClr val="accent1"/>
            </a:fillRef>
            <a:effectRef idx="0">
              <a:schemeClr val="accent1"/>
            </a:effectRef>
            <a:fontRef idx="minor">
              <a:schemeClr val="tx1"/>
            </a:fontRef>
          </p:style>
        </p:cxnSp>
        <p:sp>
          <p:nvSpPr>
            <p:cNvPr id="202" name="文本框 201"/>
            <p:cNvSpPr txBox="1"/>
            <p:nvPr/>
          </p:nvSpPr>
          <p:spPr>
            <a:xfrm>
              <a:off x="7419736" y="2187791"/>
              <a:ext cx="610167" cy="307777"/>
            </a:xfrm>
            <a:prstGeom prst="rect">
              <a:avLst/>
            </a:prstGeom>
            <a:noFill/>
          </p:spPr>
          <p:txBody>
            <a:bodyPr wrap="square" rtlCol="0">
              <a:spAutoFit/>
            </a:bodyPr>
            <a:lstStyle/>
            <a:p>
              <a:pPr algn="ctr"/>
              <a:r>
                <a:rPr lang="zh-CN" altLang="en-US" sz="1400" b="1" dirty="0">
                  <a:solidFill>
                    <a:schemeClr val="accent3"/>
                  </a:solidFill>
                </a:rPr>
                <a:t>码元</a:t>
              </a:r>
              <a:endParaRPr lang="zh-CN" altLang="en-US" sz="1400" b="1" dirty="0">
                <a:solidFill>
                  <a:schemeClr val="accent3"/>
                </a:solidFill>
              </a:endParaRPr>
            </a:p>
          </p:txBody>
        </p:sp>
      </p:grpSp>
      <p:grpSp>
        <p:nvGrpSpPr>
          <p:cNvPr id="28" name="组合 27"/>
          <p:cNvGrpSpPr/>
          <p:nvPr/>
        </p:nvGrpSpPr>
        <p:grpSpPr>
          <a:xfrm>
            <a:off x="8048330" y="2743199"/>
            <a:ext cx="621091" cy="321011"/>
            <a:chOff x="8048330" y="2743199"/>
            <a:chExt cx="621091" cy="321011"/>
          </a:xfrm>
        </p:grpSpPr>
        <p:cxnSp>
          <p:nvCxnSpPr>
            <p:cNvPr id="203" name="直接连接符 202"/>
            <p:cNvCxnSpPr/>
            <p:nvPr/>
          </p:nvCxnSpPr>
          <p:spPr>
            <a:xfrm>
              <a:off x="8048330" y="2743199"/>
              <a:ext cx="621091" cy="0"/>
            </a:xfrm>
            <a:prstGeom prst="line">
              <a:avLst/>
            </a:prstGeom>
            <a:ln w="508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04" name="文本框 203"/>
            <p:cNvSpPr txBox="1"/>
            <p:nvPr/>
          </p:nvSpPr>
          <p:spPr>
            <a:xfrm>
              <a:off x="8059251" y="2756433"/>
              <a:ext cx="610167" cy="307777"/>
            </a:xfrm>
            <a:prstGeom prst="rect">
              <a:avLst/>
            </a:prstGeom>
            <a:noFill/>
          </p:spPr>
          <p:txBody>
            <a:bodyPr wrap="square" rtlCol="0">
              <a:spAutoFit/>
            </a:bodyPr>
            <a:lstStyle/>
            <a:p>
              <a:pPr algn="ctr"/>
              <a:r>
                <a:rPr lang="zh-CN" altLang="en-US" sz="1400" b="1" dirty="0">
                  <a:solidFill>
                    <a:schemeClr val="accent4"/>
                  </a:solidFill>
                </a:rPr>
                <a:t>码元</a:t>
              </a:r>
              <a:endParaRPr lang="zh-CN" altLang="en-US" sz="1400" b="1" dirty="0">
                <a:solidFill>
                  <a:schemeClr val="accent4"/>
                </a:solidFill>
              </a:endParaRPr>
            </a:p>
          </p:txBody>
        </p:sp>
      </p:gr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with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additive="base">
                                        <p:cTn id="7" dur="1000"/>
                                        <p:tgtEl>
                                          <p:spTgt spid="36"/>
                                        </p:tgtEl>
                                        <p:attrNameLst>
                                          <p:attrName>ppt_y</p:attrName>
                                        </p:attrNameLst>
                                      </p:cBhvr>
                                      <p:tavLst>
                                        <p:tav tm="0">
                                          <p:val>
                                            <p:strVal val="#ppt_y-#ppt_h*1.125000"/>
                                          </p:val>
                                        </p:tav>
                                        <p:tav tm="100000">
                                          <p:val>
                                            <p:strVal val="#ppt_y"/>
                                          </p:val>
                                        </p:tav>
                                      </p:tavLst>
                                    </p:anim>
                                    <p:animEffect transition="in" filter="wipe(down)">
                                      <p:cBhvr>
                                        <p:cTn id="8" dur="1000"/>
                                        <p:tgtEl>
                                          <p:spTgt spid="36"/>
                                        </p:tgtEl>
                                      </p:cBhvr>
                                    </p:animEffect>
                                  </p:childTnLst>
                                </p:cTn>
                              </p:par>
                            </p:childTnLst>
                          </p:cTn>
                        </p:par>
                      </p:childTnLst>
                    </p:cTn>
                  </p:par>
                  <p:par>
                    <p:cTn id="9" fill="hold">
                      <p:stCondLst>
                        <p:cond delay="indefinite"/>
                      </p:stCondLst>
                      <p:childTnLst>
                        <p:par>
                          <p:cTn id="10" fill="hold">
                            <p:stCondLst>
                              <p:cond delay="0"/>
                            </p:stCondLst>
                            <p:childTnLst>
                              <p:par>
                                <p:cTn id="11" presetID="53" presetClass="entr" presetSubtype="16" fill="hold" grpId="0" nodeType="clickEffect">
                                  <p:stCondLst>
                                    <p:cond delay="0"/>
                                  </p:stCondLst>
                                  <p:childTnLst>
                                    <p:set>
                                      <p:cBhvr>
                                        <p:cTn id="12" dur="1" fill="hold">
                                          <p:stCondLst>
                                            <p:cond delay="0"/>
                                          </p:stCondLst>
                                        </p:cTn>
                                        <p:tgtEl>
                                          <p:spTgt spid="186"/>
                                        </p:tgtEl>
                                        <p:attrNameLst>
                                          <p:attrName>style.visibility</p:attrName>
                                        </p:attrNameLst>
                                      </p:cBhvr>
                                      <p:to>
                                        <p:strVal val="visible"/>
                                      </p:to>
                                    </p:set>
                                    <p:anim calcmode="lin" valueType="num">
                                      <p:cBhvr>
                                        <p:cTn id="13" dur="500" fill="hold"/>
                                        <p:tgtEl>
                                          <p:spTgt spid="186"/>
                                        </p:tgtEl>
                                        <p:attrNameLst>
                                          <p:attrName>ppt_w</p:attrName>
                                        </p:attrNameLst>
                                      </p:cBhvr>
                                      <p:tavLst>
                                        <p:tav tm="0">
                                          <p:val>
                                            <p:fltVal val="0"/>
                                          </p:val>
                                        </p:tav>
                                        <p:tav tm="100000">
                                          <p:val>
                                            <p:strVal val="#ppt_w"/>
                                          </p:val>
                                        </p:tav>
                                      </p:tavLst>
                                    </p:anim>
                                    <p:anim calcmode="lin" valueType="num">
                                      <p:cBhvr>
                                        <p:cTn id="14" dur="500" fill="hold"/>
                                        <p:tgtEl>
                                          <p:spTgt spid="186"/>
                                        </p:tgtEl>
                                        <p:attrNameLst>
                                          <p:attrName>ppt_h</p:attrName>
                                        </p:attrNameLst>
                                      </p:cBhvr>
                                      <p:tavLst>
                                        <p:tav tm="0">
                                          <p:val>
                                            <p:fltVal val="0"/>
                                          </p:val>
                                        </p:tav>
                                        <p:tav tm="100000">
                                          <p:val>
                                            <p:strVal val="#ppt_h"/>
                                          </p:val>
                                        </p:tav>
                                      </p:tavLst>
                                    </p:anim>
                                    <p:animEffect transition="in" filter="fade">
                                      <p:cBhvr>
                                        <p:cTn id="15" dur="500"/>
                                        <p:tgtEl>
                                          <p:spTgt spid="186"/>
                                        </p:tgtEl>
                                      </p:cBhvr>
                                    </p:animEffect>
                                  </p:childTnLst>
                                </p:cTn>
                              </p:par>
                            </p:childTnLst>
                          </p:cTn>
                        </p:par>
                        <p:par>
                          <p:cTn id="16" fill="hold">
                            <p:stCondLst>
                              <p:cond delay="500"/>
                            </p:stCondLst>
                            <p:childTnLst>
                              <p:par>
                                <p:cTn id="17" presetID="22" presetClass="entr" presetSubtype="8" fill="hold" nodeType="after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wipe(left)">
                                      <p:cBhvr>
                                        <p:cTn id="19" dur="1500"/>
                                        <p:tgtEl>
                                          <p:spTgt spid="2"/>
                                        </p:tgtEl>
                                      </p:cBhvr>
                                    </p:animEffect>
                                  </p:childTnLst>
                                </p:cTn>
                              </p:par>
                            </p:childTnLst>
                          </p:cTn>
                        </p:par>
                        <p:par>
                          <p:cTn id="20" fill="hold">
                            <p:stCondLst>
                              <p:cond delay="2000"/>
                            </p:stCondLst>
                            <p:childTnLst>
                              <p:par>
                                <p:cTn id="21" presetID="22" presetClass="entr" presetSubtype="1" fill="hold" nodeType="after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wipe(up)">
                                      <p:cBhvr>
                                        <p:cTn id="23" dur="1000"/>
                                        <p:tgtEl>
                                          <p:spTgt spid="3"/>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grpId="0" nodeType="clickEffect">
                                  <p:stCondLst>
                                    <p:cond delay="0"/>
                                  </p:stCondLst>
                                  <p:childTnLst>
                                    <p:set>
                                      <p:cBhvr>
                                        <p:cTn id="27" dur="1" fill="hold">
                                          <p:stCondLst>
                                            <p:cond delay="0"/>
                                          </p:stCondLst>
                                        </p:cTn>
                                        <p:tgtEl>
                                          <p:spTgt spid="171"/>
                                        </p:tgtEl>
                                        <p:attrNameLst>
                                          <p:attrName>style.visibility</p:attrName>
                                        </p:attrNameLst>
                                      </p:cBhvr>
                                      <p:to>
                                        <p:strVal val="visible"/>
                                      </p:to>
                                    </p:set>
                                    <p:anim calcmode="lin" valueType="num">
                                      <p:cBhvr>
                                        <p:cTn id="28" dur="500" fill="hold"/>
                                        <p:tgtEl>
                                          <p:spTgt spid="171"/>
                                        </p:tgtEl>
                                        <p:attrNameLst>
                                          <p:attrName>ppt_w</p:attrName>
                                        </p:attrNameLst>
                                      </p:cBhvr>
                                      <p:tavLst>
                                        <p:tav tm="0">
                                          <p:val>
                                            <p:fltVal val="0"/>
                                          </p:val>
                                        </p:tav>
                                        <p:tav tm="100000">
                                          <p:val>
                                            <p:strVal val="#ppt_w"/>
                                          </p:val>
                                        </p:tav>
                                      </p:tavLst>
                                    </p:anim>
                                    <p:anim calcmode="lin" valueType="num">
                                      <p:cBhvr>
                                        <p:cTn id="29" dur="500" fill="hold"/>
                                        <p:tgtEl>
                                          <p:spTgt spid="171"/>
                                        </p:tgtEl>
                                        <p:attrNameLst>
                                          <p:attrName>ppt_h</p:attrName>
                                        </p:attrNameLst>
                                      </p:cBhvr>
                                      <p:tavLst>
                                        <p:tav tm="0">
                                          <p:val>
                                            <p:fltVal val="0"/>
                                          </p:val>
                                        </p:tav>
                                        <p:tav tm="100000">
                                          <p:val>
                                            <p:strVal val="#ppt_h"/>
                                          </p:val>
                                        </p:tav>
                                      </p:tavLst>
                                    </p:anim>
                                    <p:animEffect transition="in" filter="fade">
                                      <p:cBhvr>
                                        <p:cTn id="30" dur="500"/>
                                        <p:tgtEl>
                                          <p:spTgt spid="171"/>
                                        </p:tgtEl>
                                      </p:cBhvr>
                                    </p:animEffect>
                                  </p:childTnLst>
                                </p:cTn>
                              </p:par>
                            </p:childTnLst>
                          </p:cTn>
                        </p:par>
                        <p:par>
                          <p:cTn id="31" fill="hold">
                            <p:stCondLst>
                              <p:cond delay="500"/>
                            </p:stCondLst>
                            <p:childTnLst>
                              <p:par>
                                <p:cTn id="32" presetID="22" presetClass="entr" presetSubtype="8" fill="hold" nodeType="afterEffect">
                                  <p:stCondLst>
                                    <p:cond delay="0"/>
                                  </p:stCondLst>
                                  <p:childTnLst>
                                    <p:set>
                                      <p:cBhvr>
                                        <p:cTn id="33" dur="1" fill="hold">
                                          <p:stCondLst>
                                            <p:cond delay="0"/>
                                          </p:stCondLst>
                                        </p:cTn>
                                        <p:tgtEl>
                                          <p:spTgt spid="182"/>
                                        </p:tgtEl>
                                        <p:attrNameLst>
                                          <p:attrName>style.visibility</p:attrName>
                                        </p:attrNameLst>
                                      </p:cBhvr>
                                      <p:to>
                                        <p:strVal val="visible"/>
                                      </p:to>
                                    </p:set>
                                    <p:animEffect transition="in" filter="wipe(left)">
                                      <p:cBhvr>
                                        <p:cTn id="34" dur="2000"/>
                                        <p:tgtEl>
                                          <p:spTgt spid="182"/>
                                        </p:tgtEl>
                                      </p:cBhvr>
                                    </p:animEffect>
                                  </p:childTnLst>
                                </p:cTn>
                              </p:par>
                            </p:childTnLst>
                          </p:cTn>
                        </p:par>
                      </p:childTnLst>
                    </p:cTn>
                  </p:par>
                  <p:par>
                    <p:cTn id="35" fill="hold">
                      <p:stCondLst>
                        <p:cond delay="indefinite"/>
                      </p:stCondLst>
                      <p:childTnLst>
                        <p:par>
                          <p:cTn id="36" fill="hold">
                            <p:stCondLst>
                              <p:cond delay="0"/>
                            </p:stCondLst>
                            <p:childTnLst>
                              <p:par>
                                <p:cTn id="37" presetID="47" presetClass="entr" presetSubtype="0" fill="hold" nodeType="clickEffect">
                                  <p:stCondLst>
                                    <p:cond delay="0"/>
                                  </p:stCondLst>
                                  <p:childTnLst>
                                    <p:set>
                                      <p:cBhvr>
                                        <p:cTn id="38" dur="1" fill="hold">
                                          <p:stCondLst>
                                            <p:cond delay="0"/>
                                          </p:stCondLst>
                                        </p:cTn>
                                        <p:tgtEl>
                                          <p:spTgt spid="8"/>
                                        </p:tgtEl>
                                        <p:attrNameLst>
                                          <p:attrName>style.visibility</p:attrName>
                                        </p:attrNameLst>
                                      </p:cBhvr>
                                      <p:to>
                                        <p:strVal val="visible"/>
                                      </p:to>
                                    </p:set>
                                    <p:animEffect transition="in" filter="fade">
                                      <p:cBhvr>
                                        <p:cTn id="39" dur="1000"/>
                                        <p:tgtEl>
                                          <p:spTgt spid="8"/>
                                        </p:tgtEl>
                                      </p:cBhvr>
                                    </p:animEffect>
                                    <p:anim calcmode="lin" valueType="num">
                                      <p:cBhvr>
                                        <p:cTn id="40" dur="1000" fill="hold"/>
                                        <p:tgtEl>
                                          <p:spTgt spid="8"/>
                                        </p:tgtEl>
                                        <p:attrNameLst>
                                          <p:attrName>ppt_x</p:attrName>
                                        </p:attrNameLst>
                                      </p:cBhvr>
                                      <p:tavLst>
                                        <p:tav tm="0">
                                          <p:val>
                                            <p:strVal val="#ppt_x"/>
                                          </p:val>
                                        </p:tav>
                                        <p:tav tm="100000">
                                          <p:val>
                                            <p:strVal val="#ppt_x"/>
                                          </p:val>
                                        </p:tav>
                                      </p:tavLst>
                                    </p:anim>
                                    <p:anim calcmode="lin" valueType="num">
                                      <p:cBhvr>
                                        <p:cTn id="41"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47" presetClass="entr" presetSubtype="0" fill="hold" nodeType="clickEffect">
                                  <p:stCondLst>
                                    <p:cond delay="0"/>
                                  </p:stCondLst>
                                  <p:childTnLst>
                                    <p:set>
                                      <p:cBhvr>
                                        <p:cTn id="45" dur="1" fill="hold">
                                          <p:stCondLst>
                                            <p:cond delay="0"/>
                                          </p:stCondLst>
                                        </p:cTn>
                                        <p:tgtEl>
                                          <p:spTgt spid="22"/>
                                        </p:tgtEl>
                                        <p:attrNameLst>
                                          <p:attrName>style.visibility</p:attrName>
                                        </p:attrNameLst>
                                      </p:cBhvr>
                                      <p:to>
                                        <p:strVal val="visible"/>
                                      </p:to>
                                    </p:set>
                                    <p:animEffect transition="in" filter="fade">
                                      <p:cBhvr>
                                        <p:cTn id="46" dur="1000"/>
                                        <p:tgtEl>
                                          <p:spTgt spid="22"/>
                                        </p:tgtEl>
                                      </p:cBhvr>
                                    </p:animEffect>
                                    <p:anim calcmode="lin" valueType="num">
                                      <p:cBhvr>
                                        <p:cTn id="47" dur="1000" fill="hold"/>
                                        <p:tgtEl>
                                          <p:spTgt spid="22"/>
                                        </p:tgtEl>
                                        <p:attrNameLst>
                                          <p:attrName>ppt_x</p:attrName>
                                        </p:attrNameLst>
                                      </p:cBhvr>
                                      <p:tavLst>
                                        <p:tav tm="0">
                                          <p:val>
                                            <p:strVal val="#ppt_x"/>
                                          </p:val>
                                        </p:tav>
                                        <p:tav tm="100000">
                                          <p:val>
                                            <p:strVal val="#ppt_x"/>
                                          </p:val>
                                        </p:tav>
                                      </p:tavLst>
                                    </p:anim>
                                    <p:anim calcmode="lin" valueType="num">
                                      <p:cBhvr>
                                        <p:cTn id="48"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2" presetClass="entr" presetSubtype="2" fill="hold" nodeType="clickEffect">
                                  <p:stCondLst>
                                    <p:cond delay="0"/>
                                  </p:stCondLst>
                                  <p:childTnLst>
                                    <p:set>
                                      <p:cBhvr>
                                        <p:cTn id="52" dur="1" fill="hold">
                                          <p:stCondLst>
                                            <p:cond delay="0"/>
                                          </p:stCondLst>
                                        </p:cTn>
                                        <p:tgtEl>
                                          <p:spTgt spid="23"/>
                                        </p:tgtEl>
                                        <p:attrNameLst>
                                          <p:attrName>style.visibility</p:attrName>
                                        </p:attrNameLst>
                                      </p:cBhvr>
                                      <p:to>
                                        <p:strVal val="visible"/>
                                      </p:to>
                                    </p:set>
                                    <p:animEffect transition="in" filter="wipe(right)">
                                      <p:cBhvr>
                                        <p:cTn id="53" dur="1000"/>
                                        <p:tgtEl>
                                          <p:spTgt spid="23"/>
                                        </p:tgtEl>
                                      </p:cBhvr>
                                    </p:animEffect>
                                  </p:childTnLst>
                                </p:cTn>
                              </p:par>
                            </p:childTnLst>
                          </p:cTn>
                        </p:par>
                      </p:childTnLst>
                    </p:cTn>
                  </p:par>
                  <p:par>
                    <p:cTn id="54" fill="hold">
                      <p:stCondLst>
                        <p:cond delay="indefinite"/>
                      </p:stCondLst>
                      <p:childTnLst>
                        <p:par>
                          <p:cTn id="55" fill="hold">
                            <p:stCondLst>
                              <p:cond delay="0"/>
                            </p:stCondLst>
                            <p:childTnLst>
                              <p:par>
                                <p:cTn id="56" presetID="17" presetClass="entr" presetSubtype="10" fill="hold" nodeType="clickEffect">
                                  <p:stCondLst>
                                    <p:cond delay="0"/>
                                  </p:stCondLst>
                                  <p:childTnLst>
                                    <p:set>
                                      <p:cBhvr>
                                        <p:cTn id="57" dur="1" fill="hold">
                                          <p:stCondLst>
                                            <p:cond delay="0"/>
                                          </p:stCondLst>
                                        </p:cTn>
                                        <p:tgtEl>
                                          <p:spTgt spid="30"/>
                                        </p:tgtEl>
                                        <p:attrNameLst>
                                          <p:attrName>style.visibility</p:attrName>
                                        </p:attrNameLst>
                                      </p:cBhvr>
                                      <p:to>
                                        <p:strVal val="visible"/>
                                      </p:to>
                                    </p:set>
                                    <p:anim calcmode="lin" valueType="num">
                                      <p:cBhvr>
                                        <p:cTn id="58" dur="500" fill="hold"/>
                                        <p:tgtEl>
                                          <p:spTgt spid="30"/>
                                        </p:tgtEl>
                                        <p:attrNameLst>
                                          <p:attrName>ppt_w</p:attrName>
                                        </p:attrNameLst>
                                      </p:cBhvr>
                                      <p:tavLst>
                                        <p:tav tm="0">
                                          <p:val>
                                            <p:fltVal val="0"/>
                                          </p:val>
                                        </p:tav>
                                        <p:tav tm="100000">
                                          <p:val>
                                            <p:strVal val="#ppt_w"/>
                                          </p:val>
                                        </p:tav>
                                      </p:tavLst>
                                    </p:anim>
                                    <p:anim calcmode="lin" valueType="num">
                                      <p:cBhvr>
                                        <p:cTn id="59" dur="500" fill="hold"/>
                                        <p:tgtEl>
                                          <p:spTgt spid="30"/>
                                        </p:tgtEl>
                                        <p:attrNameLst>
                                          <p:attrName>ppt_h</p:attrName>
                                        </p:attrNameLst>
                                      </p:cBhvr>
                                      <p:tavLst>
                                        <p:tav tm="0">
                                          <p:val>
                                            <p:strVal val="#ppt_h"/>
                                          </p:val>
                                        </p:tav>
                                        <p:tav tm="100000">
                                          <p:val>
                                            <p:strVal val="#ppt_h"/>
                                          </p:val>
                                        </p:tav>
                                      </p:tavLst>
                                    </p:anim>
                                  </p:childTnLst>
                                </p:cTn>
                              </p:par>
                            </p:childTnLst>
                          </p:cTn>
                        </p:par>
                      </p:childTnLst>
                    </p:cTn>
                  </p:par>
                  <p:par>
                    <p:cTn id="60" fill="hold">
                      <p:stCondLst>
                        <p:cond delay="indefinite"/>
                      </p:stCondLst>
                      <p:childTnLst>
                        <p:par>
                          <p:cTn id="61" fill="hold">
                            <p:stCondLst>
                              <p:cond delay="0"/>
                            </p:stCondLst>
                            <p:childTnLst>
                              <p:par>
                                <p:cTn id="62" presetID="17" presetClass="entr" presetSubtype="10" fill="hold" nodeType="clickEffect">
                                  <p:stCondLst>
                                    <p:cond delay="0"/>
                                  </p:stCondLst>
                                  <p:childTnLst>
                                    <p:set>
                                      <p:cBhvr>
                                        <p:cTn id="63" dur="1" fill="hold">
                                          <p:stCondLst>
                                            <p:cond delay="0"/>
                                          </p:stCondLst>
                                        </p:cTn>
                                        <p:tgtEl>
                                          <p:spTgt spid="28"/>
                                        </p:tgtEl>
                                        <p:attrNameLst>
                                          <p:attrName>style.visibility</p:attrName>
                                        </p:attrNameLst>
                                      </p:cBhvr>
                                      <p:to>
                                        <p:strVal val="visible"/>
                                      </p:to>
                                    </p:set>
                                    <p:anim calcmode="lin" valueType="num">
                                      <p:cBhvr>
                                        <p:cTn id="64" dur="500" fill="hold"/>
                                        <p:tgtEl>
                                          <p:spTgt spid="28"/>
                                        </p:tgtEl>
                                        <p:attrNameLst>
                                          <p:attrName>ppt_w</p:attrName>
                                        </p:attrNameLst>
                                      </p:cBhvr>
                                      <p:tavLst>
                                        <p:tav tm="0">
                                          <p:val>
                                            <p:fltVal val="0"/>
                                          </p:val>
                                        </p:tav>
                                        <p:tav tm="100000">
                                          <p:val>
                                            <p:strVal val="#ppt_w"/>
                                          </p:val>
                                        </p:tav>
                                      </p:tavLst>
                                    </p:anim>
                                    <p:anim calcmode="lin" valueType="num">
                                      <p:cBhvr>
                                        <p:cTn id="65" dur="500" fill="hold"/>
                                        <p:tgtEl>
                                          <p:spTgt spid="28"/>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6" grpId="0"/>
      <p:bldP spid="171"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组合 35"/>
          <p:cNvGrpSpPr/>
          <p:nvPr/>
        </p:nvGrpSpPr>
        <p:grpSpPr>
          <a:xfrm>
            <a:off x="304799" y="749300"/>
            <a:ext cx="6266993" cy="400110"/>
            <a:chOff x="424116" y="898245"/>
            <a:chExt cx="6266993" cy="400110"/>
          </a:xfrm>
        </p:grpSpPr>
        <p:sp>
          <p:nvSpPr>
            <p:cNvPr id="38" name="平行四边形 37"/>
            <p:cNvSpPr/>
            <p:nvPr/>
          </p:nvSpPr>
          <p:spPr>
            <a:xfrm>
              <a:off x="424116" y="898245"/>
              <a:ext cx="712237"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02</a:t>
              </a:r>
              <a:endParaRPr lang="zh-CN" altLang="en-US" sz="2200" dirty="0">
                <a:latin typeface="Impact" panose="020B0806030902050204" pitchFamily="34" charset="0"/>
              </a:endParaRPr>
            </a:p>
          </p:txBody>
        </p:sp>
        <p:sp>
          <p:nvSpPr>
            <p:cNvPr id="40" name="文本框 39"/>
            <p:cNvSpPr txBox="1"/>
            <p:nvPr/>
          </p:nvSpPr>
          <p:spPr>
            <a:xfrm>
              <a:off x="1127071" y="898245"/>
              <a:ext cx="5564038" cy="400110"/>
            </a:xfrm>
            <a:prstGeom prst="rect">
              <a:avLst/>
            </a:prstGeom>
            <a:noFill/>
          </p:spPr>
          <p:txBody>
            <a:bodyPr wrap="square" rtlCol="0">
              <a:spAutoFit/>
            </a:bodyPr>
            <a:lstStyle/>
            <a:p>
              <a:r>
                <a:rPr lang="zh-CN" altLang="en-US" sz="2000" b="1" dirty="0"/>
                <a:t>常用编码方式</a:t>
              </a:r>
              <a:endParaRPr lang="zh-CN" altLang="en-US" sz="2000" b="1" dirty="0"/>
            </a:p>
          </p:txBody>
        </p:sp>
      </p:grpSp>
      <p:grpSp>
        <p:nvGrpSpPr>
          <p:cNvPr id="3" name="组合 2"/>
          <p:cNvGrpSpPr/>
          <p:nvPr/>
        </p:nvGrpSpPr>
        <p:grpSpPr>
          <a:xfrm>
            <a:off x="3703100" y="1422034"/>
            <a:ext cx="7453097" cy="4864740"/>
            <a:chOff x="3980192" y="1422034"/>
            <a:chExt cx="7453097" cy="4864740"/>
          </a:xfrm>
        </p:grpSpPr>
        <p:cxnSp>
          <p:nvCxnSpPr>
            <p:cNvPr id="7" name="直接连接符 6"/>
            <p:cNvCxnSpPr/>
            <p:nvPr/>
          </p:nvCxnSpPr>
          <p:spPr>
            <a:xfrm>
              <a:off x="3980192" y="1422034"/>
              <a:ext cx="0" cy="4864740"/>
            </a:xfrm>
            <a:prstGeom prst="line">
              <a:avLst/>
            </a:prstGeom>
            <a:ln w="635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4601283" y="1422034"/>
              <a:ext cx="0" cy="4864740"/>
            </a:xfrm>
            <a:prstGeom prst="line">
              <a:avLst/>
            </a:prstGeom>
            <a:ln w="635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5222374" y="1422034"/>
              <a:ext cx="0" cy="4864740"/>
            </a:xfrm>
            <a:prstGeom prst="line">
              <a:avLst/>
            </a:prstGeom>
            <a:ln w="635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5843465" y="1422034"/>
              <a:ext cx="0" cy="4864740"/>
            </a:xfrm>
            <a:prstGeom prst="line">
              <a:avLst/>
            </a:prstGeom>
            <a:ln w="635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6464556" y="1422034"/>
              <a:ext cx="0" cy="4864740"/>
            </a:xfrm>
            <a:prstGeom prst="line">
              <a:avLst/>
            </a:prstGeom>
            <a:ln w="635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7085647" y="1422034"/>
              <a:ext cx="0" cy="4864740"/>
            </a:xfrm>
            <a:prstGeom prst="line">
              <a:avLst/>
            </a:prstGeom>
            <a:ln w="635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7706738" y="1422034"/>
              <a:ext cx="0" cy="4864740"/>
            </a:xfrm>
            <a:prstGeom prst="line">
              <a:avLst/>
            </a:prstGeom>
            <a:ln w="635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8327829" y="1422034"/>
              <a:ext cx="0" cy="4864740"/>
            </a:xfrm>
            <a:prstGeom prst="line">
              <a:avLst/>
            </a:prstGeom>
            <a:ln w="635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8948920" y="1422034"/>
              <a:ext cx="0" cy="4864740"/>
            </a:xfrm>
            <a:prstGeom prst="line">
              <a:avLst/>
            </a:prstGeom>
            <a:ln w="635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9570011" y="1422034"/>
              <a:ext cx="0" cy="4864740"/>
            </a:xfrm>
            <a:prstGeom prst="line">
              <a:avLst/>
            </a:prstGeom>
            <a:ln w="635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10191102" y="1422034"/>
              <a:ext cx="0" cy="4864740"/>
            </a:xfrm>
            <a:prstGeom prst="line">
              <a:avLst/>
            </a:prstGeom>
            <a:ln w="635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10812193" y="1422034"/>
              <a:ext cx="0" cy="4864740"/>
            </a:xfrm>
            <a:prstGeom prst="line">
              <a:avLst/>
            </a:prstGeom>
            <a:ln w="635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11433289" y="1422034"/>
              <a:ext cx="0" cy="4864740"/>
            </a:xfrm>
            <a:prstGeom prst="line">
              <a:avLst/>
            </a:prstGeom>
            <a:ln w="635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182" name="组合 181"/>
          <p:cNvGrpSpPr/>
          <p:nvPr/>
        </p:nvGrpSpPr>
        <p:grpSpPr>
          <a:xfrm>
            <a:off x="3703100" y="2173064"/>
            <a:ext cx="7453097" cy="570135"/>
            <a:chOff x="3980192" y="1889047"/>
            <a:chExt cx="7453097" cy="570135"/>
          </a:xfrm>
        </p:grpSpPr>
        <p:cxnSp>
          <p:nvCxnSpPr>
            <p:cNvPr id="6" name="直接连接符 5"/>
            <p:cNvCxnSpPr/>
            <p:nvPr/>
          </p:nvCxnSpPr>
          <p:spPr>
            <a:xfrm>
              <a:off x="3980192" y="1890096"/>
              <a:ext cx="4347637"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8327829" y="1890096"/>
              <a:ext cx="0" cy="569086"/>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8327829" y="2459182"/>
              <a:ext cx="1242182"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a:off x="9570011" y="1890096"/>
              <a:ext cx="0" cy="569086"/>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a:off x="9570011" y="1890096"/>
              <a:ext cx="621091"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a:off x="10191102" y="1890096"/>
              <a:ext cx="0" cy="569086"/>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a:off x="10191102" y="2459182"/>
              <a:ext cx="621091"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a:off x="10806350" y="1890096"/>
              <a:ext cx="0" cy="569086"/>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a:off x="10812198" y="1889047"/>
              <a:ext cx="621091"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grpSp>
      <p:sp>
        <p:nvSpPr>
          <p:cNvPr id="186" name="文本框 185"/>
          <p:cNvSpPr txBox="1"/>
          <p:nvPr/>
        </p:nvSpPr>
        <p:spPr>
          <a:xfrm>
            <a:off x="1990838" y="1394355"/>
            <a:ext cx="1551709" cy="369332"/>
          </a:xfrm>
          <a:prstGeom prst="rect">
            <a:avLst/>
          </a:prstGeom>
          <a:noFill/>
        </p:spPr>
        <p:txBody>
          <a:bodyPr wrap="square" rtlCol="0">
            <a:spAutoFit/>
          </a:bodyPr>
          <a:lstStyle/>
          <a:p>
            <a:pPr algn="r"/>
            <a:r>
              <a:rPr lang="zh-CN" altLang="en-US" b="1" dirty="0"/>
              <a:t>比特流</a:t>
            </a:r>
            <a:endParaRPr lang="zh-CN" altLang="en-US" b="1" dirty="0"/>
          </a:p>
        </p:txBody>
      </p:sp>
      <p:grpSp>
        <p:nvGrpSpPr>
          <p:cNvPr id="2" name="组合 1"/>
          <p:cNvGrpSpPr/>
          <p:nvPr/>
        </p:nvGrpSpPr>
        <p:grpSpPr>
          <a:xfrm>
            <a:off x="3828893" y="1378966"/>
            <a:ext cx="7202500" cy="400110"/>
            <a:chOff x="4105985" y="1378966"/>
            <a:chExt cx="7202500" cy="400110"/>
          </a:xfrm>
        </p:grpSpPr>
        <p:sp>
          <p:nvSpPr>
            <p:cNvPr id="187" name="文本框 186"/>
            <p:cNvSpPr txBox="1"/>
            <p:nvPr/>
          </p:nvSpPr>
          <p:spPr>
            <a:xfrm>
              <a:off x="4105985" y="1378966"/>
              <a:ext cx="381000" cy="400110"/>
            </a:xfrm>
            <a:prstGeom prst="rect">
              <a:avLst/>
            </a:prstGeom>
            <a:noFill/>
          </p:spPr>
          <p:txBody>
            <a:bodyPr wrap="square" rtlCol="0">
              <a:spAutoFit/>
            </a:bodyPr>
            <a:lstStyle/>
            <a:p>
              <a:pPr algn="ctr"/>
              <a:r>
                <a:rPr lang="en-US" altLang="zh-CN" sz="2000" b="1" dirty="0">
                  <a:latin typeface="Arial Black" panose="020B0A04020102020204" pitchFamily="34" charset="0"/>
                </a:rPr>
                <a:t>1</a:t>
              </a:r>
              <a:endParaRPr lang="zh-CN" altLang="en-US" sz="2000" b="1" dirty="0">
                <a:latin typeface="Arial Black" panose="020B0A04020102020204" pitchFamily="34" charset="0"/>
              </a:endParaRPr>
            </a:p>
          </p:txBody>
        </p:sp>
        <p:sp>
          <p:nvSpPr>
            <p:cNvPr id="188" name="文本框 187"/>
            <p:cNvSpPr txBox="1"/>
            <p:nvPr/>
          </p:nvSpPr>
          <p:spPr>
            <a:xfrm>
              <a:off x="4726121" y="1378966"/>
              <a:ext cx="381000" cy="400110"/>
            </a:xfrm>
            <a:prstGeom prst="rect">
              <a:avLst/>
            </a:prstGeom>
            <a:noFill/>
          </p:spPr>
          <p:txBody>
            <a:bodyPr wrap="square" rtlCol="0">
              <a:spAutoFit/>
            </a:bodyPr>
            <a:lstStyle/>
            <a:p>
              <a:pPr algn="ctr"/>
              <a:r>
                <a:rPr lang="en-US" altLang="zh-CN" sz="2000" b="1" dirty="0">
                  <a:latin typeface="Arial Black" panose="020B0A04020102020204" pitchFamily="34" charset="0"/>
                </a:rPr>
                <a:t>1</a:t>
              </a:r>
              <a:endParaRPr lang="zh-CN" altLang="en-US" sz="2000" b="1" dirty="0">
                <a:latin typeface="Arial Black" panose="020B0A04020102020204" pitchFamily="34" charset="0"/>
              </a:endParaRPr>
            </a:p>
          </p:txBody>
        </p:sp>
        <p:sp>
          <p:nvSpPr>
            <p:cNvPr id="189" name="文本框 188"/>
            <p:cNvSpPr txBox="1"/>
            <p:nvPr/>
          </p:nvSpPr>
          <p:spPr>
            <a:xfrm>
              <a:off x="5346257" y="1378966"/>
              <a:ext cx="381000" cy="400110"/>
            </a:xfrm>
            <a:prstGeom prst="rect">
              <a:avLst/>
            </a:prstGeom>
            <a:noFill/>
          </p:spPr>
          <p:txBody>
            <a:bodyPr wrap="square" rtlCol="0">
              <a:spAutoFit/>
            </a:bodyPr>
            <a:lstStyle/>
            <a:p>
              <a:pPr algn="ctr"/>
              <a:r>
                <a:rPr lang="en-US" altLang="zh-CN" sz="2000" b="1" dirty="0">
                  <a:latin typeface="Arial Black" panose="020B0A04020102020204" pitchFamily="34" charset="0"/>
                </a:rPr>
                <a:t>1</a:t>
              </a:r>
              <a:endParaRPr lang="zh-CN" altLang="en-US" sz="2000" b="1" dirty="0">
                <a:latin typeface="Arial Black" panose="020B0A04020102020204" pitchFamily="34" charset="0"/>
              </a:endParaRPr>
            </a:p>
          </p:txBody>
        </p:sp>
        <p:sp>
          <p:nvSpPr>
            <p:cNvPr id="190" name="文本框 189"/>
            <p:cNvSpPr txBox="1"/>
            <p:nvPr/>
          </p:nvSpPr>
          <p:spPr>
            <a:xfrm>
              <a:off x="5966393" y="1378966"/>
              <a:ext cx="381000" cy="400110"/>
            </a:xfrm>
            <a:prstGeom prst="rect">
              <a:avLst/>
            </a:prstGeom>
            <a:noFill/>
          </p:spPr>
          <p:txBody>
            <a:bodyPr wrap="square" rtlCol="0">
              <a:spAutoFit/>
            </a:bodyPr>
            <a:lstStyle/>
            <a:p>
              <a:pPr algn="ctr"/>
              <a:r>
                <a:rPr lang="en-US" altLang="zh-CN" sz="2000" b="1" dirty="0">
                  <a:latin typeface="Arial Black" panose="020B0A04020102020204" pitchFamily="34" charset="0"/>
                </a:rPr>
                <a:t>1</a:t>
              </a:r>
              <a:endParaRPr lang="zh-CN" altLang="en-US" sz="2000" b="1" dirty="0">
                <a:latin typeface="Arial Black" panose="020B0A04020102020204" pitchFamily="34" charset="0"/>
              </a:endParaRPr>
            </a:p>
          </p:txBody>
        </p:sp>
        <p:sp>
          <p:nvSpPr>
            <p:cNvPr id="191" name="文本框 190"/>
            <p:cNvSpPr txBox="1"/>
            <p:nvPr/>
          </p:nvSpPr>
          <p:spPr>
            <a:xfrm>
              <a:off x="6586529" y="1378966"/>
              <a:ext cx="381000" cy="400110"/>
            </a:xfrm>
            <a:prstGeom prst="rect">
              <a:avLst/>
            </a:prstGeom>
            <a:noFill/>
          </p:spPr>
          <p:txBody>
            <a:bodyPr wrap="square" rtlCol="0">
              <a:spAutoFit/>
            </a:bodyPr>
            <a:lstStyle/>
            <a:p>
              <a:pPr algn="ctr"/>
              <a:r>
                <a:rPr lang="en-US" altLang="zh-CN" sz="2000" b="1" dirty="0">
                  <a:latin typeface="Arial Black" panose="020B0A04020102020204" pitchFamily="34" charset="0"/>
                </a:rPr>
                <a:t>1</a:t>
              </a:r>
              <a:endParaRPr lang="zh-CN" altLang="en-US" sz="2000" b="1" dirty="0">
                <a:latin typeface="Arial Black" panose="020B0A04020102020204" pitchFamily="34" charset="0"/>
              </a:endParaRPr>
            </a:p>
          </p:txBody>
        </p:sp>
        <p:sp>
          <p:nvSpPr>
            <p:cNvPr id="192" name="文本框 191"/>
            <p:cNvSpPr txBox="1"/>
            <p:nvPr/>
          </p:nvSpPr>
          <p:spPr>
            <a:xfrm>
              <a:off x="7206665" y="1378966"/>
              <a:ext cx="381000" cy="400110"/>
            </a:xfrm>
            <a:prstGeom prst="rect">
              <a:avLst/>
            </a:prstGeom>
            <a:noFill/>
          </p:spPr>
          <p:txBody>
            <a:bodyPr wrap="square" rtlCol="0">
              <a:spAutoFit/>
            </a:bodyPr>
            <a:lstStyle/>
            <a:p>
              <a:pPr algn="ctr"/>
              <a:r>
                <a:rPr lang="en-US" altLang="zh-CN" sz="2000" b="1" dirty="0">
                  <a:latin typeface="Arial Black" panose="020B0A04020102020204" pitchFamily="34" charset="0"/>
                </a:rPr>
                <a:t>1</a:t>
              </a:r>
              <a:endParaRPr lang="zh-CN" altLang="en-US" sz="2000" b="1" dirty="0">
                <a:latin typeface="Arial Black" panose="020B0A04020102020204" pitchFamily="34" charset="0"/>
              </a:endParaRPr>
            </a:p>
          </p:txBody>
        </p:sp>
        <p:sp>
          <p:nvSpPr>
            <p:cNvPr id="193" name="文本框 192"/>
            <p:cNvSpPr txBox="1"/>
            <p:nvPr/>
          </p:nvSpPr>
          <p:spPr>
            <a:xfrm>
              <a:off x="7826801" y="1378966"/>
              <a:ext cx="381000" cy="400110"/>
            </a:xfrm>
            <a:prstGeom prst="rect">
              <a:avLst/>
            </a:prstGeom>
            <a:noFill/>
          </p:spPr>
          <p:txBody>
            <a:bodyPr wrap="square" rtlCol="0">
              <a:spAutoFit/>
            </a:bodyPr>
            <a:lstStyle/>
            <a:p>
              <a:pPr algn="ctr"/>
              <a:r>
                <a:rPr lang="en-US" altLang="zh-CN" sz="2000" b="1" dirty="0">
                  <a:latin typeface="Arial Black" panose="020B0A04020102020204" pitchFamily="34" charset="0"/>
                </a:rPr>
                <a:t>1</a:t>
              </a:r>
              <a:endParaRPr lang="zh-CN" altLang="en-US" sz="2000" b="1" dirty="0">
                <a:latin typeface="Arial Black" panose="020B0A04020102020204" pitchFamily="34" charset="0"/>
              </a:endParaRPr>
            </a:p>
          </p:txBody>
        </p:sp>
        <p:sp>
          <p:nvSpPr>
            <p:cNvPr id="194" name="文本框 193"/>
            <p:cNvSpPr txBox="1"/>
            <p:nvPr/>
          </p:nvSpPr>
          <p:spPr>
            <a:xfrm>
              <a:off x="8446937" y="1378966"/>
              <a:ext cx="381000" cy="400110"/>
            </a:xfrm>
            <a:prstGeom prst="rect">
              <a:avLst/>
            </a:prstGeom>
            <a:noFill/>
          </p:spPr>
          <p:txBody>
            <a:bodyPr wrap="square" rtlCol="0">
              <a:spAutoFit/>
            </a:bodyPr>
            <a:lstStyle/>
            <a:p>
              <a:pPr algn="ctr"/>
              <a:r>
                <a:rPr lang="en-US" altLang="zh-CN" sz="2000" b="1" dirty="0">
                  <a:latin typeface="Arial Black" panose="020B0A04020102020204" pitchFamily="34" charset="0"/>
                </a:rPr>
                <a:t>0</a:t>
              </a:r>
              <a:endParaRPr lang="zh-CN" altLang="en-US" sz="2000" b="1" dirty="0">
                <a:latin typeface="Arial Black" panose="020B0A04020102020204" pitchFamily="34" charset="0"/>
              </a:endParaRPr>
            </a:p>
          </p:txBody>
        </p:sp>
        <p:sp>
          <p:nvSpPr>
            <p:cNvPr id="195" name="文本框 194"/>
            <p:cNvSpPr txBox="1"/>
            <p:nvPr/>
          </p:nvSpPr>
          <p:spPr>
            <a:xfrm>
              <a:off x="9067073" y="1378966"/>
              <a:ext cx="381000" cy="400110"/>
            </a:xfrm>
            <a:prstGeom prst="rect">
              <a:avLst/>
            </a:prstGeom>
            <a:noFill/>
          </p:spPr>
          <p:txBody>
            <a:bodyPr wrap="square" rtlCol="0">
              <a:spAutoFit/>
            </a:bodyPr>
            <a:lstStyle/>
            <a:p>
              <a:pPr algn="ctr"/>
              <a:r>
                <a:rPr lang="en-US" altLang="zh-CN" sz="2000" b="1" dirty="0">
                  <a:latin typeface="Arial Black" panose="020B0A04020102020204" pitchFamily="34" charset="0"/>
                </a:rPr>
                <a:t>0</a:t>
              </a:r>
              <a:endParaRPr lang="zh-CN" altLang="en-US" sz="2000" b="1" dirty="0">
                <a:latin typeface="Arial Black" panose="020B0A04020102020204" pitchFamily="34" charset="0"/>
              </a:endParaRPr>
            </a:p>
          </p:txBody>
        </p:sp>
        <p:sp>
          <p:nvSpPr>
            <p:cNvPr id="196" name="文本框 195"/>
            <p:cNvSpPr txBox="1"/>
            <p:nvPr/>
          </p:nvSpPr>
          <p:spPr>
            <a:xfrm>
              <a:off x="9687209" y="1378966"/>
              <a:ext cx="381000" cy="400110"/>
            </a:xfrm>
            <a:prstGeom prst="rect">
              <a:avLst/>
            </a:prstGeom>
            <a:noFill/>
          </p:spPr>
          <p:txBody>
            <a:bodyPr wrap="square" rtlCol="0">
              <a:spAutoFit/>
            </a:bodyPr>
            <a:lstStyle/>
            <a:p>
              <a:pPr algn="ctr"/>
              <a:r>
                <a:rPr lang="en-US" altLang="zh-CN" sz="2000" b="1" dirty="0">
                  <a:latin typeface="Arial Black" panose="020B0A04020102020204" pitchFamily="34" charset="0"/>
                </a:rPr>
                <a:t>1</a:t>
              </a:r>
              <a:endParaRPr lang="zh-CN" altLang="en-US" sz="2000" b="1" dirty="0">
                <a:latin typeface="Arial Black" panose="020B0A04020102020204" pitchFamily="34" charset="0"/>
              </a:endParaRPr>
            </a:p>
          </p:txBody>
        </p:sp>
        <p:sp>
          <p:nvSpPr>
            <p:cNvPr id="197" name="文本框 196"/>
            <p:cNvSpPr txBox="1"/>
            <p:nvPr/>
          </p:nvSpPr>
          <p:spPr>
            <a:xfrm>
              <a:off x="10307345" y="1378966"/>
              <a:ext cx="381000" cy="400110"/>
            </a:xfrm>
            <a:prstGeom prst="rect">
              <a:avLst/>
            </a:prstGeom>
            <a:noFill/>
          </p:spPr>
          <p:txBody>
            <a:bodyPr wrap="square" rtlCol="0">
              <a:spAutoFit/>
            </a:bodyPr>
            <a:lstStyle/>
            <a:p>
              <a:pPr algn="ctr"/>
              <a:r>
                <a:rPr lang="en-US" altLang="zh-CN" sz="2000" b="1" dirty="0">
                  <a:latin typeface="Arial Black" panose="020B0A04020102020204" pitchFamily="34" charset="0"/>
                </a:rPr>
                <a:t>0</a:t>
              </a:r>
              <a:endParaRPr lang="zh-CN" altLang="en-US" sz="2000" b="1" dirty="0">
                <a:latin typeface="Arial Black" panose="020B0A04020102020204" pitchFamily="34" charset="0"/>
              </a:endParaRPr>
            </a:p>
          </p:txBody>
        </p:sp>
        <p:sp>
          <p:nvSpPr>
            <p:cNvPr id="198" name="文本框 197"/>
            <p:cNvSpPr txBox="1"/>
            <p:nvPr/>
          </p:nvSpPr>
          <p:spPr>
            <a:xfrm>
              <a:off x="10927485" y="1378966"/>
              <a:ext cx="381000" cy="400110"/>
            </a:xfrm>
            <a:prstGeom prst="rect">
              <a:avLst/>
            </a:prstGeom>
            <a:noFill/>
          </p:spPr>
          <p:txBody>
            <a:bodyPr wrap="square" rtlCol="0">
              <a:spAutoFit/>
            </a:bodyPr>
            <a:lstStyle/>
            <a:p>
              <a:pPr algn="ctr"/>
              <a:r>
                <a:rPr lang="en-US" altLang="zh-CN" sz="2000" b="1" dirty="0">
                  <a:latin typeface="Arial Black" panose="020B0A04020102020204" pitchFamily="34" charset="0"/>
                </a:rPr>
                <a:t>1</a:t>
              </a:r>
              <a:endParaRPr lang="zh-CN" altLang="en-US" sz="2000" b="1" dirty="0">
                <a:latin typeface="Arial Black" panose="020B0A04020102020204" pitchFamily="34" charset="0"/>
              </a:endParaRPr>
            </a:p>
          </p:txBody>
        </p:sp>
      </p:grpSp>
      <p:sp>
        <p:nvSpPr>
          <p:cNvPr id="171" name="文本框 170"/>
          <p:cNvSpPr txBox="1"/>
          <p:nvPr/>
        </p:nvSpPr>
        <p:spPr>
          <a:xfrm>
            <a:off x="1380670" y="1988398"/>
            <a:ext cx="2132012" cy="369332"/>
          </a:xfrm>
          <a:prstGeom prst="rect">
            <a:avLst/>
          </a:prstGeom>
          <a:noFill/>
        </p:spPr>
        <p:txBody>
          <a:bodyPr wrap="square" rtlCol="0">
            <a:spAutoFit/>
          </a:bodyPr>
          <a:lstStyle/>
          <a:p>
            <a:pPr algn="r"/>
            <a:r>
              <a:rPr lang="zh-CN" altLang="en-US" b="1" dirty="0"/>
              <a:t>双极性不归零编码</a:t>
            </a:r>
            <a:endParaRPr lang="zh-CN" altLang="en-US" b="1" dirty="0"/>
          </a:p>
        </p:txBody>
      </p:sp>
      <p:cxnSp>
        <p:nvCxnSpPr>
          <p:cNvPr id="25" name="直接连接符 24"/>
          <p:cNvCxnSpPr/>
          <p:nvPr/>
        </p:nvCxnSpPr>
        <p:spPr>
          <a:xfrm>
            <a:off x="3703100" y="2173064"/>
            <a:ext cx="4345230" cy="0"/>
          </a:xfrm>
          <a:prstGeom prst="line">
            <a:avLst/>
          </a:prstGeom>
          <a:ln w="50800">
            <a:solidFill>
              <a:schemeClr val="accent3"/>
            </a:solidFill>
          </a:ln>
        </p:spPr>
        <p:style>
          <a:lnRef idx="1">
            <a:schemeClr val="accent1"/>
          </a:lnRef>
          <a:fillRef idx="0">
            <a:schemeClr val="accent1"/>
          </a:fillRef>
          <a:effectRef idx="0">
            <a:schemeClr val="accent1"/>
          </a:effectRef>
          <a:fontRef idx="minor">
            <a:schemeClr val="tx1"/>
          </a:fontRef>
        </p:style>
      </p:cxnSp>
      <p:sp>
        <p:nvSpPr>
          <p:cNvPr id="202" name="文本框 201"/>
          <p:cNvSpPr txBox="1"/>
          <p:nvPr/>
        </p:nvSpPr>
        <p:spPr>
          <a:xfrm>
            <a:off x="7435125" y="2203841"/>
            <a:ext cx="610167" cy="307777"/>
          </a:xfrm>
          <a:prstGeom prst="rect">
            <a:avLst/>
          </a:prstGeom>
          <a:noFill/>
        </p:spPr>
        <p:txBody>
          <a:bodyPr wrap="square" rtlCol="0">
            <a:spAutoFit/>
          </a:bodyPr>
          <a:lstStyle/>
          <a:p>
            <a:pPr algn="ctr"/>
            <a:r>
              <a:rPr lang="zh-CN" altLang="en-US" sz="1400" b="1" dirty="0">
                <a:solidFill>
                  <a:schemeClr val="accent3"/>
                </a:solidFill>
              </a:rPr>
              <a:t>码元</a:t>
            </a:r>
            <a:endParaRPr lang="zh-CN" altLang="en-US" sz="1400" b="1" dirty="0">
              <a:solidFill>
                <a:schemeClr val="accent3"/>
              </a:solidFill>
            </a:endParaRPr>
          </a:p>
        </p:txBody>
      </p:sp>
      <p:cxnSp>
        <p:nvCxnSpPr>
          <p:cNvPr id="203" name="直接连接符 202"/>
          <p:cNvCxnSpPr/>
          <p:nvPr/>
        </p:nvCxnSpPr>
        <p:spPr>
          <a:xfrm>
            <a:off x="8048330" y="2743199"/>
            <a:ext cx="1244589" cy="0"/>
          </a:xfrm>
          <a:prstGeom prst="line">
            <a:avLst/>
          </a:prstGeom>
          <a:ln w="508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04" name="文本框 203"/>
          <p:cNvSpPr txBox="1"/>
          <p:nvPr/>
        </p:nvSpPr>
        <p:spPr>
          <a:xfrm>
            <a:off x="8059251" y="2756433"/>
            <a:ext cx="610167" cy="307777"/>
          </a:xfrm>
          <a:prstGeom prst="rect">
            <a:avLst/>
          </a:prstGeom>
          <a:noFill/>
        </p:spPr>
        <p:txBody>
          <a:bodyPr wrap="square" rtlCol="0">
            <a:spAutoFit/>
          </a:bodyPr>
          <a:lstStyle/>
          <a:p>
            <a:pPr algn="ctr"/>
            <a:r>
              <a:rPr lang="zh-CN" altLang="en-US" sz="1400" b="1" dirty="0">
                <a:solidFill>
                  <a:schemeClr val="accent4"/>
                </a:solidFill>
              </a:rPr>
              <a:t>码元</a:t>
            </a:r>
            <a:endParaRPr lang="zh-CN" altLang="en-US" sz="1400" b="1" dirty="0">
              <a:solidFill>
                <a:schemeClr val="accent4"/>
              </a:solidFill>
            </a:endParaRPr>
          </a:p>
        </p:txBody>
      </p:sp>
      <p:sp>
        <p:nvSpPr>
          <p:cNvPr id="205" name="文本框 204"/>
          <p:cNvSpPr txBox="1"/>
          <p:nvPr/>
        </p:nvSpPr>
        <p:spPr>
          <a:xfrm>
            <a:off x="8669418" y="2762899"/>
            <a:ext cx="610167" cy="307777"/>
          </a:xfrm>
          <a:prstGeom prst="rect">
            <a:avLst/>
          </a:prstGeom>
          <a:noFill/>
        </p:spPr>
        <p:txBody>
          <a:bodyPr wrap="square" rtlCol="0">
            <a:spAutoFit/>
          </a:bodyPr>
          <a:lstStyle/>
          <a:p>
            <a:pPr algn="ctr"/>
            <a:r>
              <a:rPr lang="zh-CN" altLang="en-US" sz="1400" b="1" dirty="0">
                <a:solidFill>
                  <a:schemeClr val="accent4"/>
                </a:solidFill>
              </a:rPr>
              <a:t>码元</a:t>
            </a:r>
            <a:endParaRPr lang="zh-CN" altLang="en-US" sz="1400" b="1" dirty="0">
              <a:solidFill>
                <a:schemeClr val="accent4"/>
              </a:solidFill>
            </a:endParaRPr>
          </a:p>
        </p:txBody>
      </p:sp>
      <p:sp>
        <p:nvSpPr>
          <p:cNvPr id="206" name="文本框 205"/>
          <p:cNvSpPr txBox="1"/>
          <p:nvPr/>
        </p:nvSpPr>
        <p:spPr>
          <a:xfrm>
            <a:off x="6802712" y="2203841"/>
            <a:ext cx="610167" cy="307777"/>
          </a:xfrm>
          <a:prstGeom prst="rect">
            <a:avLst/>
          </a:prstGeom>
          <a:noFill/>
        </p:spPr>
        <p:txBody>
          <a:bodyPr wrap="square" rtlCol="0">
            <a:spAutoFit/>
          </a:bodyPr>
          <a:lstStyle/>
          <a:p>
            <a:pPr algn="ctr"/>
            <a:r>
              <a:rPr lang="zh-CN" altLang="en-US" sz="1400" b="1" dirty="0">
                <a:solidFill>
                  <a:schemeClr val="accent3"/>
                </a:solidFill>
              </a:rPr>
              <a:t>码元</a:t>
            </a:r>
            <a:endParaRPr lang="zh-CN" altLang="en-US" sz="1400" b="1" dirty="0">
              <a:solidFill>
                <a:schemeClr val="accent3"/>
              </a:solidFill>
            </a:endParaRPr>
          </a:p>
        </p:txBody>
      </p:sp>
      <p:sp>
        <p:nvSpPr>
          <p:cNvPr id="207" name="文本框 206"/>
          <p:cNvSpPr txBox="1"/>
          <p:nvPr/>
        </p:nvSpPr>
        <p:spPr>
          <a:xfrm>
            <a:off x="6175778" y="2203841"/>
            <a:ext cx="610167" cy="307777"/>
          </a:xfrm>
          <a:prstGeom prst="rect">
            <a:avLst/>
          </a:prstGeom>
          <a:noFill/>
        </p:spPr>
        <p:txBody>
          <a:bodyPr wrap="square" rtlCol="0">
            <a:spAutoFit/>
          </a:bodyPr>
          <a:lstStyle/>
          <a:p>
            <a:pPr algn="ctr"/>
            <a:r>
              <a:rPr lang="zh-CN" altLang="en-US" sz="1400" b="1" dirty="0">
                <a:solidFill>
                  <a:schemeClr val="accent3"/>
                </a:solidFill>
              </a:rPr>
              <a:t>码元</a:t>
            </a:r>
            <a:endParaRPr lang="zh-CN" altLang="en-US" sz="1400" b="1" dirty="0">
              <a:solidFill>
                <a:schemeClr val="accent3"/>
              </a:solidFill>
            </a:endParaRPr>
          </a:p>
        </p:txBody>
      </p:sp>
      <p:sp>
        <p:nvSpPr>
          <p:cNvPr id="208" name="文本框 207"/>
          <p:cNvSpPr txBox="1"/>
          <p:nvPr/>
        </p:nvSpPr>
        <p:spPr>
          <a:xfrm>
            <a:off x="5565607" y="2203841"/>
            <a:ext cx="610167" cy="307777"/>
          </a:xfrm>
          <a:prstGeom prst="rect">
            <a:avLst/>
          </a:prstGeom>
          <a:noFill/>
        </p:spPr>
        <p:txBody>
          <a:bodyPr wrap="square" rtlCol="0">
            <a:spAutoFit/>
          </a:bodyPr>
          <a:lstStyle/>
          <a:p>
            <a:pPr algn="ctr"/>
            <a:r>
              <a:rPr lang="zh-CN" altLang="en-US" sz="1400" b="1" dirty="0">
                <a:solidFill>
                  <a:schemeClr val="accent3"/>
                </a:solidFill>
              </a:rPr>
              <a:t>码元</a:t>
            </a:r>
            <a:endParaRPr lang="zh-CN" altLang="en-US" sz="1400" b="1" dirty="0">
              <a:solidFill>
                <a:schemeClr val="accent3"/>
              </a:solidFill>
            </a:endParaRPr>
          </a:p>
        </p:txBody>
      </p:sp>
      <p:sp>
        <p:nvSpPr>
          <p:cNvPr id="209" name="文本框 208"/>
          <p:cNvSpPr txBox="1"/>
          <p:nvPr/>
        </p:nvSpPr>
        <p:spPr>
          <a:xfrm>
            <a:off x="4987210" y="2203841"/>
            <a:ext cx="610167" cy="307777"/>
          </a:xfrm>
          <a:prstGeom prst="rect">
            <a:avLst/>
          </a:prstGeom>
          <a:noFill/>
        </p:spPr>
        <p:txBody>
          <a:bodyPr wrap="square" rtlCol="0">
            <a:spAutoFit/>
          </a:bodyPr>
          <a:lstStyle/>
          <a:p>
            <a:pPr algn="ctr"/>
            <a:r>
              <a:rPr lang="zh-CN" altLang="en-US" sz="1400" b="1" dirty="0">
                <a:solidFill>
                  <a:schemeClr val="accent3"/>
                </a:solidFill>
              </a:rPr>
              <a:t>码元</a:t>
            </a:r>
            <a:endParaRPr lang="zh-CN" altLang="en-US" sz="1400" b="1" dirty="0">
              <a:solidFill>
                <a:schemeClr val="accent3"/>
              </a:solidFill>
            </a:endParaRPr>
          </a:p>
        </p:txBody>
      </p:sp>
      <p:sp>
        <p:nvSpPr>
          <p:cNvPr id="210" name="文本框 209"/>
          <p:cNvSpPr txBox="1"/>
          <p:nvPr/>
        </p:nvSpPr>
        <p:spPr>
          <a:xfrm>
            <a:off x="4323810" y="2203841"/>
            <a:ext cx="610167" cy="307777"/>
          </a:xfrm>
          <a:prstGeom prst="rect">
            <a:avLst/>
          </a:prstGeom>
          <a:noFill/>
        </p:spPr>
        <p:txBody>
          <a:bodyPr wrap="square" rtlCol="0">
            <a:spAutoFit/>
          </a:bodyPr>
          <a:lstStyle/>
          <a:p>
            <a:pPr algn="ctr"/>
            <a:r>
              <a:rPr lang="zh-CN" altLang="en-US" sz="1400" b="1" dirty="0">
                <a:solidFill>
                  <a:schemeClr val="accent3"/>
                </a:solidFill>
              </a:rPr>
              <a:t>码元</a:t>
            </a:r>
            <a:endParaRPr lang="zh-CN" altLang="en-US" sz="1400" b="1" dirty="0">
              <a:solidFill>
                <a:schemeClr val="accent3"/>
              </a:solidFill>
            </a:endParaRPr>
          </a:p>
        </p:txBody>
      </p:sp>
      <p:sp>
        <p:nvSpPr>
          <p:cNvPr id="211" name="文本框 210"/>
          <p:cNvSpPr txBox="1"/>
          <p:nvPr/>
        </p:nvSpPr>
        <p:spPr>
          <a:xfrm>
            <a:off x="3712820" y="2203841"/>
            <a:ext cx="610167" cy="307777"/>
          </a:xfrm>
          <a:prstGeom prst="rect">
            <a:avLst/>
          </a:prstGeom>
          <a:noFill/>
        </p:spPr>
        <p:txBody>
          <a:bodyPr wrap="square" rtlCol="0">
            <a:spAutoFit/>
          </a:bodyPr>
          <a:lstStyle/>
          <a:p>
            <a:pPr algn="ctr"/>
            <a:r>
              <a:rPr lang="zh-CN" altLang="en-US" sz="1400" b="1" dirty="0">
                <a:solidFill>
                  <a:schemeClr val="accent3"/>
                </a:solidFill>
              </a:rPr>
              <a:t>码元</a:t>
            </a:r>
            <a:endParaRPr lang="zh-CN" altLang="en-US" sz="1400" b="1" dirty="0">
              <a:solidFill>
                <a:schemeClr val="accent3"/>
              </a:solidFill>
            </a:endParaRPr>
          </a:p>
        </p:txBody>
      </p:sp>
      <p:grpSp>
        <p:nvGrpSpPr>
          <p:cNvPr id="31" name="组合 30"/>
          <p:cNvGrpSpPr/>
          <p:nvPr/>
        </p:nvGrpSpPr>
        <p:grpSpPr>
          <a:xfrm>
            <a:off x="3712818" y="2520331"/>
            <a:ext cx="4332471" cy="925028"/>
            <a:chOff x="3712818" y="2520331"/>
            <a:chExt cx="4332471" cy="925028"/>
          </a:xfrm>
        </p:grpSpPr>
        <p:sp>
          <p:nvSpPr>
            <p:cNvPr id="27" name="右大括号 26"/>
            <p:cNvSpPr/>
            <p:nvPr/>
          </p:nvSpPr>
          <p:spPr>
            <a:xfrm rot="5400000">
              <a:off x="5737854" y="495295"/>
              <a:ext cx="282399" cy="4332471"/>
            </a:xfrm>
            <a:prstGeom prst="rightBrace">
              <a:avLst>
                <a:gd name="adj1" fmla="val 101512"/>
                <a:gd name="adj2"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12" name="文本框 211"/>
            <p:cNvSpPr txBox="1"/>
            <p:nvPr/>
          </p:nvSpPr>
          <p:spPr>
            <a:xfrm>
              <a:off x="4813795" y="2799028"/>
              <a:ext cx="2132012" cy="646331"/>
            </a:xfrm>
            <a:prstGeom prst="rect">
              <a:avLst/>
            </a:prstGeom>
            <a:noFill/>
          </p:spPr>
          <p:txBody>
            <a:bodyPr wrap="square" rtlCol="0">
              <a:spAutoFit/>
            </a:bodyPr>
            <a:lstStyle/>
            <a:p>
              <a:pPr algn="ctr"/>
              <a:r>
                <a:rPr lang="zh-CN" altLang="en-US" b="1" dirty="0">
                  <a:solidFill>
                    <a:schemeClr val="accent1">
                      <a:lumMod val="75000"/>
                    </a:schemeClr>
                  </a:solidFill>
                </a:rPr>
                <a:t>接收方如何判断</a:t>
              </a:r>
              <a:endParaRPr lang="en-US" altLang="zh-CN" b="1" dirty="0">
                <a:solidFill>
                  <a:schemeClr val="accent1">
                    <a:lumMod val="75000"/>
                  </a:schemeClr>
                </a:solidFill>
              </a:endParaRPr>
            </a:p>
            <a:p>
              <a:pPr algn="ctr"/>
              <a:r>
                <a:rPr lang="zh-CN" altLang="en-US" b="1" dirty="0">
                  <a:solidFill>
                    <a:schemeClr val="accent1">
                      <a:lumMod val="75000"/>
                    </a:schemeClr>
                  </a:solidFill>
                </a:rPr>
                <a:t>这是</a:t>
              </a:r>
              <a:r>
                <a:rPr lang="en-US" altLang="zh-CN" b="1" dirty="0">
                  <a:solidFill>
                    <a:schemeClr val="accent1">
                      <a:lumMod val="75000"/>
                    </a:schemeClr>
                  </a:solidFill>
                </a:rPr>
                <a:t>7</a:t>
              </a:r>
              <a:r>
                <a:rPr lang="zh-CN" altLang="en-US" b="1" dirty="0">
                  <a:solidFill>
                    <a:schemeClr val="accent1">
                      <a:lumMod val="75000"/>
                    </a:schemeClr>
                  </a:solidFill>
                </a:rPr>
                <a:t>个码元？</a:t>
              </a:r>
              <a:endParaRPr lang="zh-CN" altLang="en-US" b="1" dirty="0">
                <a:solidFill>
                  <a:schemeClr val="accent1">
                    <a:lumMod val="75000"/>
                  </a:schemeClr>
                </a:solidFill>
              </a:endParaRPr>
            </a:p>
          </p:txBody>
        </p:sp>
      </p:grpSp>
      <p:grpSp>
        <p:nvGrpSpPr>
          <p:cNvPr id="33" name="组合 32"/>
          <p:cNvGrpSpPr/>
          <p:nvPr/>
        </p:nvGrpSpPr>
        <p:grpSpPr>
          <a:xfrm>
            <a:off x="7602379" y="3033684"/>
            <a:ext cx="2132012" cy="933694"/>
            <a:chOff x="7602379" y="3033684"/>
            <a:chExt cx="2132012" cy="933694"/>
          </a:xfrm>
        </p:grpSpPr>
        <p:sp>
          <p:nvSpPr>
            <p:cNvPr id="213" name="右大括号 212"/>
            <p:cNvSpPr/>
            <p:nvPr/>
          </p:nvSpPr>
          <p:spPr>
            <a:xfrm rot="5400000">
              <a:off x="8528215" y="2564720"/>
              <a:ext cx="282399" cy="1220328"/>
            </a:xfrm>
            <a:prstGeom prst="rightBrace">
              <a:avLst>
                <a:gd name="adj1" fmla="val 101512"/>
                <a:gd name="adj2"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14" name="文本框 213"/>
            <p:cNvSpPr txBox="1"/>
            <p:nvPr/>
          </p:nvSpPr>
          <p:spPr>
            <a:xfrm>
              <a:off x="7602379" y="3321047"/>
              <a:ext cx="2132012" cy="646331"/>
            </a:xfrm>
            <a:prstGeom prst="rect">
              <a:avLst/>
            </a:prstGeom>
            <a:noFill/>
          </p:spPr>
          <p:txBody>
            <a:bodyPr wrap="square" rtlCol="0">
              <a:spAutoFit/>
            </a:bodyPr>
            <a:lstStyle/>
            <a:p>
              <a:pPr algn="ctr"/>
              <a:r>
                <a:rPr lang="zh-CN" altLang="en-US" b="1" dirty="0">
                  <a:solidFill>
                    <a:schemeClr val="accent1">
                      <a:lumMod val="75000"/>
                    </a:schemeClr>
                  </a:solidFill>
                </a:rPr>
                <a:t>接收方如何判断</a:t>
              </a:r>
              <a:endParaRPr lang="en-US" altLang="zh-CN" b="1" dirty="0">
                <a:solidFill>
                  <a:schemeClr val="accent1">
                    <a:lumMod val="75000"/>
                  </a:schemeClr>
                </a:solidFill>
              </a:endParaRPr>
            </a:p>
            <a:p>
              <a:pPr algn="ctr"/>
              <a:r>
                <a:rPr lang="zh-CN" altLang="en-US" b="1" dirty="0">
                  <a:solidFill>
                    <a:schemeClr val="accent1">
                      <a:lumMod val="75000"/>
                    </a:schemeClr>
                  </a:solidFill>
                </a:rPr>
                <a:t>这是</a:t>
              </a:r>
              <a:r>
                <a:rPr lang="en-US" altLang="zh-CN" b="1" dirty="0">
                  <a:solidFill>
                    <a:schemeClr val="accent1">
                      <a:lumMod val="75000"/>
                    </a:schemeClr>
                  </a:solidFill>
                </a:rPr>
                <a:t>2</a:t>
              </a:r>
              <a:r>
                <a:rPr lang="zh-CN" altLang="en-US" b="1" dirty="0">
                  <a:solidFill>
                    <a:schemeClr val="accent1">
                      <a:lumMod val="75000"/>
                    </a:schemeClr>
                  </a:solidFill>
                </a:rPr>
                <a:t>个码元？</a:t>
              </a:r>
              <a:endParaRPr lang="zh-CN" altLang="en-US" b="1" dirty="0">
                <a:solidFill>
                  <a:schemeClr val="accent1">
                    <a:lumMod val="75000"/>
                  </a:schemeClr>
                </a:solidFill>
              </a:endParaRPr>
            </a:p>
          </p:txBody>
        </p:sp>
      </p:grpSp>
      <p:sp>
        <p:nvSpPr>
          <p:cNvPr id="115" name="对话气泡: 圆角矩形 114"/>
          <p:cNvSpPr/>
          <p:nvPr/>
        </p:nvSpPr>
        <p:spPr>
          <a:xfrm>
            <a:off x="3789773" y="4314980"/>
            <a:ext cx="7993682" cy="1893675"/>
          </a:xfrm>
          <a:prstGeom prst="wedgeRoundRectCallout">
            <a:avLst>
              <a:gd name="adj1" fmla="val 15989"/>
              <a:gd name="adj2" fmla="val -69167"/>
              <a:gd name="adj3" fmla="val 16667"/>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b="1" dirty="0">
                <a:solidFill>
                  <a:schemeClr val="bg1"/>
                </a:solidFill>
              </a:rPr>
              <a:t>         需要给收发双方再添加一条时钟信号线。</a:t>
            </a:r>
            <a:endParaRPr lang="en-US" altLang="zh-CN" b="1" dirty="0">
              <a:solidFill>
                <a:schemeClr val="bg1"/>
              </a:solidFill>
            </a:endParaRPr>
          </a:p>
          <a:p>
            <a:r>
              <a:rPr lang="en-US" altLang="zh-CN" b="1" dirty="0">
                <a:solidFill>
                  <a:schemeClr val="bg1"/>
                </a:solidFill>
              </a:rPr>
              <a:t>         </a:t>
            </a:r>
            <a:r>
              <a:rPr lang="zh-CN" altLang="en-US" b="1" dirty="0">
                <a:solidFill>
                  <a:schemeClr val="bg1"/>
                </a:solidFill>
              </a:rPr>
              <a:t>发送方通过数据信号线给接收方发送数据的同时，还通过时钟信号线给接收方发送时钟信号。</a:t>
            </a:r>
            <a:endParaRPr lang="en-US" altLang="zh-CN" b="1" dirty="0">
              <a:solidFill>
                <a:schemeClr val="bg1"/>
              </a:solidFill>
            </a:endParaRPr>
          </a:p>
          <a:p>
            <a:r>
              <a:rPr lang="zh-CN" altLang="en-US" b="1" dirty="0">
                <a:solidFill>
                  <a:schemeClr val="bg1"/>
                </a:solidFill>
              </a:rPr>
              <a:t>         接收方按照接收到的时钟信号的节拍，对数据信号线上的信号进行采样。</a:t>
            </a:r>
            <a:endParaRPr lang="en-US" altLang="zh-CN" b="1" dirty="0">
              <a:solidFill>
                <a:schemeClr val="bg1"/>
              </a:solidFill>
            </a:endParaRPr>
          </a:p>
          <a:p>
            <a:r>
              <a:rPr lang="zh-CN" altLang="en-US" b="1" dirty="0">
                <a:solidFill>
                  <a:schemeClr val="bg1"/>
                </a:solidFill>
              </a:rPr>
              <a:t>         对于计算机网络，宁愿利用这根传输线传输数据信号，而不是传输时钟信号。</a:t>
            </a:r>
            <a:endParaRPr lang="zh-CN" altLang="en-US" b="1" dirty="0">
              <a:solidFill>
                <a:schemeClr val="bg1"/>
              </a:solidFill>
            </a:endParaRPr>
          </a:p>
        </p:txBody>
      </p:sp>
      <p:sp>
        <p:nvSpPr>
          <p:cNvPr id="215" name="文本框 214"/>
          <p:cNvSpPr txBox="1"/>
          <p:nvPr/>
        </p:nvSpPr>
        <p:spPr>
          <a:xfrm>
            <a:off x="304801" y="2322976"/>
            <a:ext cx="3420530" cy="338554"/>
          </a:xfrm>
          <a:prstGeom prst="rect">
            <a:avLst/>
          </a:prstGeom>
          <a:noFill/>
        </p:spPr>
        <p:txBody>
          <a:bodyPr wrap="square" rtlCol="0">
            <a:spAutoFit/>
          </a:bodyPr>
          <a:lstStyle/>
          <a:p>
            <a:pPr algn="ctr"/>
            <a:r>
              <a:rPr lang="zh-CN" altLang="en-US" sz="1600" b="1" dirty="0"/>
              <a:t>（编码效率高，但存在同步问题）</a:t>
            </a:r>
            <a:endParaRPr lang="zh-CN" altLang="en-US" sz="1600" b="1" dirty="0"/>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1000"/>
                                        <p:tgtEl>
                                          <p:spTgt spid="31"/>
                                        </p:tgtEl>
                                      </p:cBhvr>
                                    </p:animEffect>
                                    <p:anim calcmode="lin" valueType="num">
                                      <p:cBhvr>
                                        <p:cTn id="8" dur="1000" fill="hold"/>
                                        <p:tgtEl>
                                          <p:spTgt spid="31"/>
                                        </p:tgtEl>
                                        <p:attrNameLst>
                                          <p:attrName>ppt_x</p:attrName>
                                        </p:attrNameLst>
                                      </p:cBhvr>
                                      <p:tavLst>
                                        <p:tav tm="0">
                                          <p:val>
                                            <p:strVal val="#ppt_x"/>
                                          </p:val>
                                        </p:tav>
                                        <p:tav tm="100000">
                                          <p:val>
                                            <p:strVal val="#ppt_x"/>
                                          </p:val>
                                        </p:tav>
                                      </p:tavLst>
                                    </p:anim>
                                    <p:anim calcmode="lin" valueType="num">
                                      <p:cBhvr>
                                        <p:cTn id="9"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3"/>
                                        </p:tgtEl>
                                        <p:attrNameLst>
                                          <p:attrName>style.visibility</p:attrName>
                                        </p:attrNameLst>
                                      </p:cBhvr>
                                      <p:to>
                                        <p:strVal val="visible"/>
                                      </p:to>
                                    </p:set>
                                    <p:animEffect transition="in" filter="fade">
                                      <p:cBhvr>
                                        <p:cTn id="14" dur="1000"/>
                                        <p:tgtEl>
                                          <p:spTgt spid="33"/>
                                        </p:tgtEl>
                                      </p:cBhvr>
                                    </p:animEffect>
                                    <p:anim calcmode="lin" valueType="num">
                                      <p:cBhvr>
                                        <p:cTn id="15" dur="1000" fill="hold"/>
                                        <p:tgtEl>
                                          <p:spTgt spid="33"/>
                                        </p:tgtEl>
                                        <p:attrNameLst>
                                          <p:attrName>ppt_x</p:attrName>
                                        </p:attrNameLst>
                                      </p:cBhvr>
                                      <p:tavLst>
                                        <p:tav tm="0">
                                          <p:val>
                                            <p:strVal val="#ppt_x"/>
                                          </p:val>
                                        </p:tav>
                                        <p:tav tm="100000">
                                          <p:val>
                                            <p:strVal val="#ppt_x"/>
                                          </p:val>
                                        </p:tav>
                                      </p:tavLst>
                                    </p:anim>
                                    <p:anim calcmode="lin" valueType="num">
                                      <p:cBhvr>
                                        <p:cTn id="16"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15"/>
                                        </p:tgtEl>
                                        <p:attrNameLst>
                                          <p:attrName>style.visibility</p:attrName>
                                        </p:attrNameLst>
                                      </p:cBhvr>
                                      <p:to>
                                        <p:strVal val="visible"/>
                                      </p:to>
                                    </p:set>
                                    <p:animEffect transition="in" filter="fade">
                                      <p:cBhvr>
                                        <p:cTn id="21" dur="1000"/>
                                        <p:tgtEl>
                                          <p:spTgt spid="115"/>
                                        </p:tgtEl>
                                      </p:cBhvr>
                                    </p:animEffect>
                                    <p:anim calcmode="lin" valueType="num">
                                      <p:cBhvr>
                                        <p:cTn id="22" dur="1000" fill="hold"/>
                                        <p:tgtEl>
                                          <p:spTgt spid="115"/>
                                        </p:tgtEl>
                                        <p:attrNameLst>
                                          <p:attrName>ppt_x</p:attrName>
                                        </p:attrNameLst>
                                      </p:cBhvr>
                                      <p:tavLst>
                                        <p:tav tm="0">
                                          <p:val>
                                            <p:strVal val="#ppt_x"/>
                                          </p:val>
                                        </p:tav>
                                        <p:tav tm="100000">
                                          <p:val>
                                            <p:strVal val="#ppt_x"/>
                                          </p:val>
                                        </p:tav>
                                      </p:tavLst>
                                    </p:anim>
                                    <p:anim calcmode="lin" valueType="num">
                                      <p:cBhvr>
                                        <p:cTn id="23" dur="1000" fill="hold"/>
                                        <p:tgtEl>
                                          <p:spTgt spid="115"/>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12" presetClass="entr" presetSubtype="1" fill="hold" grpId="0" nodeType="clickEffect">
                                  <p:stCondLst>
                                    <p:cond delay="0"/>
                                  </p:stCondLst>
                                  <p:childTnLst>
                                    <p:set>
                                      <p:cBhvr>
                                        <p:cTn id="27" dur="1" fill="hold">
                                          <p:stCondLst>
                                            <p:cond delay="0"/>
                                          </p:stCondLst>
                                        </p:cTn>
                                        <p:tgtEl>
                                          <p:spTgt spid="215"/>
                                        </p:tgtEl>
                                        <p:attrNameLst>
                                          <p:attrName>style.visibility</p:attrName>
                                        </p:attrNameLst>
                                      </p:cBhvr>
                                      <p:to>
                                        <p:strVal val="visible"/>
                                      </p:to>
                                    </p:set>
                                    <p:anim calcmode="lin" valueType="num">
                                      <p:cBhvr additive="base">
                                        <p:cTn id="28" dur="500"/>
                                        <p:tgtEl>
                                          <p:spTgt spid="215"/>
                                        </p:tgtEl>
                                        <p:attrNameLst>
                                          <p:attrName>ppt_y</p:attrName>
                                        </p:attrNameLst>
                                      </p:cBhvr>
                                      <p:tavLst>
                                        <p:tav tm="0">
                                          <p:val>
                                            <p:strVal val="#ppt_y-#ppt_h*1.125000"/>
                                          </p:val>
                                        </p:tav>
                                        <p:tav tm="100000">
                                          <p:val>
                                            <p:strVal val="#ppt_y"/>
                                          </p:val>
                                        </p:tav>
                                      </p:tavLst>
                                    </p:anim>
                                    <p:animEffect transition="in" filter="wipe(down)">
                                      <p:cBhvr>
                                        <p:cTn id="29" dur="500"/>
                                        <p:tgtEl>
                                          <p:spTgt spid="2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 grpId="0" bldLvl="0" animBg="1"/>
      <p:bldP spid="215"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3" name="组合 122"/>
          <p:cNvGrpSpPr/>
          <p:nvPr/>
        </p:nvGrpSpPr>
        <p:grpSpPr>
          <a:xfrm>
            <a:off x="3707377" y="2936335"/>
            <a:ext cx="7474786" cy="1235317"/>
            <a:chOff x="3707377" y="2936335"/>
            <a:chExt cx="7474786" cy="1235317"/>
          </a:xfrm>
        </p:grpSpPr>
        <p:sp>
          <p:nvSpPr>
            <p:cNvPr id="234" name="矩形 233"/>
            <p:cNvSpPr/>
            <p:nvPr/>
          </p:nvSpPr>
          <p:spPr>
            <a:xfrm>
              <a:off x="9939781" y="2939302"/>
              <a:ext cx="609652" cy="928166"/>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3" name="矩形 232"/>
            <p:cNvSpPr/>
            <p:nvPr/>
          </p:nvSpPr>
          <p:spPr>
            <a:xfrm>
              <a:off x="9295866" y="2936335"/>
              <a:ext cx="628789" cy="928166"/>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2" name="矩形 231"/>
            <p:cNvSpPr/>
            <p:nvPr/>
          </p:nvSpPr>
          <p:spPr>
            <a:xfrm>
              <a:off x="8058564" y="2936335"/>
              <a:ext cx="1241676" cy="928166"/>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p:cNvSpPr/>
            <p:nvPr/>
          </p:nvSpPr>
          <p:spPr>
            <a:xfrm>
              <a:off x="3709677" y="2940553"/>
              <a:ext cx="4342323" cy="928166"/>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6" name="文本框 235"/>
            <p:cNvSpPr txBox="1"/>
            <p:nvPr/>
          </p:nvSpPr>
          <p:spPr>
            <a:xfrm>
              <a:off x="3707377" y="3863875"/>
              <a:ext cx="610167" cy="307777"/>
            </a:xfrm>
            <a:prstGeom prst="rect">
              <a:avLst/>
            </a:prstGeom>
            <a:noFill/>
          </p:spPr>
          <p:txBody>
            <a:bodyPr wrap="square" rtlCol="0">
              <a:spAutoFit/>
            </a:bodyPr>
            <a:lstStyle/>
            <a:p>
              <a:pPr algn="ctr"/>
              <a:r>
                <a:rPr lang="zh-CN" altLang="en-US" sz="1400" b="1" dirty="0">
                  <a:solidFill>
                    <a:schemeClr val="accent3"/>
                  </a:solidFill>
                </a:rPr>
                <a:t>码元</a:t>
              </a:r>
              <a:endParaRPr lang="zh-CN" altLang="en-US" sz="1400" b="1" dirty="0">
                <a:solidFill>
                  <a:schemeClr val="accent3"/>
                </a:solidFill>
              </a:endParaRPr>
            </a:p>
          </p:txBody>
        </p:sp>
        <p:sp>
          <p:nvSpPr>
            <p:cNvPr id="237" name="文本框 236"/>
            <p:cNvSpPr txBox="1"/>
            <p:nvPr/>
          </p:nvSpPr>
          <p:spPr>
            <a:xfrm>
              <a:off x="4333281" y="3863875"/>
              <a:ext cx="610167" cy="307777"/>
            </a:xfrm>
            <a:prstGeom prst="rect">
              <a:avLst/>
            </a:prstGeom>
            <a:noFill/>
          </p:spPr>
          <p:txBody>
            <a:bodyPr wrap="square" rtlCol="0">
              <a:spAutoFit/>
            </a:bodyPr>
            <a:lstStyle/>
            <a:p>
              <a:pPr algn="ctr"/>
              <a:r>
                <a:rPr lang="zh-CN" altLang="en-US" sz="1400" b="1" dirty="0">
                  <a:solidFill>
                    <a:schemeClr val="accent3"/>
                  </a:solidFill>
                </a:rPr>
                <a:t>码元</a:t>
              </a:r>
              <a:endParaRPr lang="zh-CN" altLang="en-US" sz="1400" b="1" dirty="0">
                <a:solidFill>
                  <a:schemeClr val="accent3"/>
                </a:solidFill>
              </a:endParaRPr>
            </a:p>
          </p:txBody>
        </p:sp>
        <p:sp>
          <p:nvSpPr>
            <p:cNvPr id="238" name="文本框 237"/>
            <p:cNvSpPr txBox="1"/>
            <p:nvPr/>
          </p:nvSpPr>
          <p:spPr>
            <a:xfrm>
              <a:off x="4951046" y="3863875"/>
              <a:ext cx="610167" cy="307777"/>
            </a:xfrm>
            <a:prstGeom prst="rect">
              <a:avLst/>
            </a:prstGeom>
            <a:noFill/>
          </p:spPr>
          <p:txBody>
            <a:bodyPr wrap="square" rtlCol="0">
              <a:spAutoFit/>
            </a:bodyPr>
            <a:lstStyle/>
            <a:p>
              <a:pPr algn="ctr"/>
              <a:r>
                <a:rPr lang="zh-CN" altLang="en-US" sz="1400" b="1" dirty="0">
                  <a:solidFill>
                    <a:schemeClr val="accent3"/>
                  </a:solidFill>
                </a:rPr>
                <a:t>码元</a:t>
              </a:r>
              <a:endParaRPr lang="zh-CN" altLang="en-US" sz="1400" b="1" dirty="0">
                <a:solidFill>
                  <a:schemeClr val="accent3"/>
                </a:solidFill>
              </a:endParaRPr>
            </a:p>
          </p:txBody>
        </p:sp>
        <p:sp>
          <p:nvSpPr>
            <p:cNvPr id="239" name="文本框 238"/>
            <p:cNvSpPr txBox="1"/>
            <p:nvPr/>
          </p:nvSpPr>
          <p:spPr>
            <a:xfrm>
              <a:off x="5574806" y="3863875"/>
              <a:ext cx="610167" cy="307777"/>
            </a:xfrm>
            <a:prstGeom prst="rect">
              <a:avLst/>
            </a:prstGeom>
            <a:noFill/>
          </p:spPr>
          <p:txBody>
            <a:bodyPr wrap="square" rtlCol="0">
              <a:spAutoFit/>
            </a:bodyPr>
            <a:lstStyle/>
            <a:p>
              <a:pPr algn="ctr"/>
              <a:r>
                <a:rPr lang="zh-CN" altLang="en-US" sz="1400" b="1" dirty="0">
                  <a:solidFill>
                    <a:schemeClr val="accent3"/>
                  </a:solidFill>
                </a:rPr>
                <a:t>码元</a:t>
              </a:r>
              <a:endParaRPr lang="zh-CN" altLang="en-US" sz="1400" b="1" dirty="0">
                <a:solidFill>
                  <a:schemeClr val="accent3"/>
                </a:solidFill>
              </a:endParaRPr>
            </a:p>
          </p:txBody>
        </p:sp>
        <p:sp>
          <p:nvSpPr>
            <p:cNvPr id="240" name="文本框 239"/>
            <p:cNvSpPr txBox="1"/>
            <p:nvPr/>
          </p:nvSpPr>
          <p:spPr>
            <a:xfrm>
              <a:off x="6190219" y="3863875"/>
              <a:ext cx="610167" cy="307777"/>
            </a:xfrm>
            <a:prstGeom prst="rect">
              <a:avLst/>
            </a:prstGeom>
            <a:noFill/>
          </p:spPr>
          <p:txBody>
            <a:bodyPr wrap="square" rtlCol="0">
              <a:spAutoFit/>
            </a:bodyPr>
            <a:lstStyle/>
            <a:p>
              <a:pPr algn="ctr"/>
              <a:r>
                <a:rPr lang="zh-CN" altLang="en-US" sz="1400" b="1" dirty="0">
                  <a:solidFill>
                    <a:schemeClr val="accent3"/>
                  </a:solidFill>
                </a:rPr>
                <a:t>码元</a:t>
              </a:r>
              <a:endParaRPr lang="zh-CN" altLang="en-US" sz="1400" b="1" dirty="0">
                <a:solidFill>
                  <a:schemeClr val="accent3"/>
                </a:solidFill>
              </a:endParaRPr>
            </a:p>
          </p:txBody>
        </p:sp>
        <p:sp>
          <p:nvSpPr>
            <p:cNvPr id="241" name="文本框 240"/>
            <p:cNvSpPr txBox="1"/>
            <p:nvPr/>
          </p:nvSpPr>
          <p:spPr>
            <a:xfrm>
              <a:off x="6819349" y="3863875"/>
              <a:ext cx="610167" cy="307777"/>
            </a:xfrm>
            <a:prstGeom prst="rect">
              <a:avLst/>
            </a:prstGeom>
            <a:noFill/>
          </p:spPr>
          <p:txBody>
            <a:bodyPr wrap="square" rtlCol="0">
              <a:spAutoFit/>
            </a:bodyPr>
            <a:lstStyle/>
            <a:p>
              <a:pPr algn="ctr"/>
              <a:r>
                <a:rPr lang="zh-CN" altLang="en-US" sz="1400" b="1" dirty="0">
                  <a:solidFill>
                    <a:schemeClr val="accent3"/>
                  </a:solidFill>
                </a:rPr>
                <a:t>码元</a:t>
              </a:r>
              <a:endParaRPr lang="zh-CN" altLang="en-US" sz="1400" b="1" dirty="0">
                <a:solidFill>
                  <a:schemeClr val="accent3"/>
                </a:solidFill>
              </a:endParaRPr>
            </a:p>
          </p:txBody>
        </p:sp>
        <p:sp>
          <p:nvSpPr>
            <p:cNvPr id="242" name="文本框 241"/>
            <p:cNvSpPr txBox="1"/>
            <p:nvPr/>
          </p:nvSpPr>
          <p:spPr>
            <a:xfrm>
              <a:off x="7438248" y="3863875"/>
              <a:ext cx="610167" cy="307777"/>
            </a:xfrm>
            <a:prstGeom prst="rect">
              <a:avLst/>
            </a:prstGeom>
            <a:noFill/>
          </p:spPr>
          <p:txBody>
            <a:bodyPr wrap="square" rtlCol="0">
              <a:spAutoFit/>
            </a:bodyPr>
            <a:lstStyle/>
            <a:p>
              <a:pPr algn="ctr"/>
              <a:r>
                <a:rPr lang="zh-CN" altLang="en-US" sz="1400" b="1" dirty="0">
                  <a:solidFill>
                    <a:schemeClr val="accent3"/>
                  </a:solidFill>
                </a:rPr>
                <a:t>码元</a:t>
              </a:r>
              <a:endParaRPr lang="zh-CN" altLang="en-US" sz="1400" b="1" dirty="0">
                <a:solidFill>
                  <a:schemeClr val="accent3"/>
                </a:solidFill>
              </a:endParaRPr>
            </a:p>
          </p:txBody>
        </p:sp>
        <p:sp>
          <p:nvSpPr>
            <p:cNvPr id="243" name="文本框 242"/>
            <p:cNvSpPr txBox="1"/>
            <p:nvPr/>
          </p:nvSpPr>
          <p:spPr>
            <a:xfrm>
              <a:off x="8046902" y="3863875"/>
              <a:ext cx="610167" cy="307777"/>
            </a:xfrm>
            <a:prstGeom prst="rect">
              <a:avLst/>
            </a:prstGeom>
            <a:noFill/>
          </p:spPr>
          <p:txBody>
            <a:bodyPr wrap="square" rtlCol="0">
              <a:spAutoFit/>
            </a:bodyPr>
            <a:lstStyle/>
            <a:p>
              <a:pPr algn="ctr"/>
              <a:r>
                <a:rPr lang="zh-CN" altLang="en-US" sz="1400" b="1" dirty="0">
                  <a:solidFill>
                    <a:schemeClr val="accent4"/>
                  </a:solidFill>
                </a:rPr>
                <a:t>码元</a:t>
              </a:r>
              <a:endParaRPr lang="zh-CN" altLang="en-US" sz="1400" b="1" dirty="0">
                <a:solidFill>
                  <a:schemeClr val="accent4"/>
                </a:solidFill>
              </a:endParaRPr>
            </a:p>
          </p:txBody>
        </p:sp>
        <p:sp>
          <p:nvSpPr>
            <p:cNvPr id="244" name="文本框 243"/>
            <p:cNvSpPr txBox="1"/>
            <p:nvPr/>
          </p:nvSpPr>
          <p:spPr>
            <a:xfrm>
              <a:off x="8680339" y="3863875"/>
              <a:ext cx="610167" cy="307777"/>
            </a:xfrm>
            <a:prstGeom prst="rect">
              <a:avLst/>
            </a:prstGeom>
            <a:noFill/>
          </p:spPr>
          <p:txBody>
            <a:bodyPr wrap="square" rtlCol="0">
              <a:spAutoFit/>
            </a:bodyPr>
            <a:lstStyle/>
            <a:p>
              <a:pPr algn="ctr"/>
              <a:r>
                <a:rPr lang="zh-CN" altLang="en-US" sz="1400" b="1" dirty="0">
                  <a:solidFill>
                    <a:schemeClr val="accent4"/>
                  </a:solidFill>
                </a:rPr>
                <a:t>码元</a:t>
              </a:r>
              <a:endParaRPr lang="zh-CN" altLang="en-US" sz="1400" b="1" dirty="0">
                <a:solidFill>
                  <a:schemeClr val="accent4"/>
                </a:solidFill>
              </a:endParaRPr>
            </a:p>
          </p:txBody>
        </p:sp>
        <p:sp>
          <p:nvSpPr>
            <p:cNvPr id="245" name="文本框 244"/>
            <p:cNvSpPr txBox="1"/>
            <p:nvPr/>
          </p:nvSpPr>
          <p:spPr>
            <a:xfrm>
              <a:off x="9303223" y="3863875"/>
              <a:ext cx="610167" cy="307777"/>
            </a:xfrm>
            <a:prstGeom prst="rect">
              <a:avLst/>
            </a:prstGeom>
            <a:noFill/>
          </p:spPr>
          <p:txBody>
            <a:bodyPr wrap="square" rtlCol="0">
              <a:spAutoFit/>
            </a:bodyPr>
            <a:lstStyle/>
            <a:p>
              <a:pPr algn="ctr"/>
              <a:r>
                <a:rPr lang="zh-CN" altLang="en-US" sz="1400" b="1" dirty="0">
                  <a:solidFill>
                    <a:schemeClr val="accent3"/>
                  </a:solidFill>
                </a:rPr>
                <a:t>码元</a:t>
              </a:r>
              <a:endParaRPr lang="zh-CN" altLang="en-US" sz="1400" b="1" dirty="0">
                <a:solidFill>
                  <a:schemeClr val="accent3"/>
                </a:solidFill>
              </a:endParaRPr>
            </a:p>
          </p:txBody>
        </p:sp>
        <p:sp>
          <p:nvSpPr>
            <p:cNvPr id="246" name="文本框 245"/>
            <p:cNvSpPr txBox="1"/>
            <p:nvPr/>
          </p:nvSpPr>
          <p:spPr>
            <a:xfrm>
              <a:off x="9928543" y="3863875"/>
              <a:ext cx="610167" cy="307777"/>
            </a:xfrm>
            <a:prstGeom prst="rect">
              <a:avLst/>
            </a:prstGeom>
            <a:noFill/>
          </p:spPr>
          <p:txBody>
            <a:bodyPr wrap="square" rtlCol="0">
              <a:spAutoFit/>
            </a:bodyPr>
            <a:lstStyle/>
            <a:p>
              <a:pPr algn="ctr"/>
              <a:r>
                <a:rPr lang="zh-CN" altLang="en-US" sz="1400" b="1" dirty="0">
                  <a:solidFill>
                    <a:schemeClr val="accent4"/>
                  </a:solidFill>
                </a:rPr>
                <a:t>码元</a:t>
              </a:r>
              <a:endParaRPr lang="zh-CN" altLang="en-US" sz="1400" b="1" dirty="0">
                <a:solidFill>
                  <a:schemeClr val="accent4"/>
                </a:solidFill>
              </a:endParaRPr>
            </a:p>
          </p:txBody>
        </p:sp>
        <p:sp>
          <p:nvSpPr>
            <p:cNvPr id="247" name="文本框 246"/>
            <p:cNvSpPr txBox="1"/>
            <p:nvPr/>
          </p:nvSpPr>
          <p:spPr>
            <a:xfrm>
              <a:off x="10538710" y="3863875"/>
              <a:ext cx="610167" cy="307777"/>
            </a:xfrm>
            <a:prstGeom prst="rect">
              <a:avLst/>
            </a:prstGeom>
            <a:noFill/>
          </p:spPr>
          <p:txBody>
            <a:bodyPr wrap="square" rtlCol="0">
              <a:spAutoFit/>
            </a:bodyPr>
            <a:lstStyle/>
            <a:p>
              <a:pPr algn="ctr"/>
              <a:r>
                <a:rPr lang="zh-CN" altLang="en-US" sz="1400" b="1" dirty="0">
                  <a:solidFill>
                    <a:schemeClr val="accent3"/>
                  </a:solidFill>
                </a:rPr>
                <a:t>码元</a:t>
              </a:r>
              <a:endParaRPr lang="zh-CN" altLang="en-US" sz="1400" b="1" dirty="0">
                <a:solidFill>
                  <a:schemeClr val="accent3"/>
                </a:solidFill>
              </a:endParaRPr>
            </a:p>
          </p:txBody>
        </p:sp>
        <p:sp>
          <p:nvSpPr>
            <p:cNvPr id="235" name="矩形 234"/>
            <p:cNvSpPr/>
            <p:nvPr/>
          </p:nvSpPr>
          <p:spPr>
            <a:xfrm>
              <a:off x="10553374" y="2939301"/>
              <a:ext cx="628789" cy="928166"/>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 name="组合 2"/>
          <p:cNvGrpSpPr/>
          <p:nvPr/>
        </p:nvGrpSpPr>
        <p:grpSpPr>
          <a:xfrm>
            <a:off x="3703100" y="1422034"/>
            <a:ext cx="7453097" cy="4864740"/>
            <a:chOff x="3980192" y="1422034"/>
            <a:chExt cx="7453097" cy="4864740"/>
          </a:xfrm>
        </p:grpSpPr>
        <p:cxnSp>
          <p:nvCxnSpPr>
            <p:cNvPr id="7" name="直接连接符 6"/>
            <p:cNvCxnSpPr/>
            <p:nvPr/>
          </p:nvCxnSpPr>
          <p:spPr>
            <a:xfrm>
              <a:off x="3980192" y="1422034"/>
              <a:ext cx="0" cy="4864740"/>
            </a:xfrm>
            <a:prstGeom prst="line">
              <a:avLst/>
            </a:prstGeom>
            <a:ln w="635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4601283" y="1422034"/>
              <a:ext cx="0" cy="4864740"/>
            </a:xfrm>
            <a:prstGeom prst="line">
              <a:avLst/>
            </a:prstGeom>
            <a:ln w="635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5222374" y="1422034"/>
              <a:ext cx="0" cy="4864740"/>
            </a:xfrm>
            <a:prstGeom prst="line">
              <a:avLst/>
            </a:prstGeom>
            <a:ln w="635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5843465" y="1422034"/>
              <a:ext cx="0" cy="4864740"/>
            </a:xfrm>
            <a:prstGeom prst="line">
              <a:avLst/>
            </a:prstGeom>
            <a:ln w="635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6464556" y="1422034"/>
              <a:ext cx="0" cy="4864740"/>
            </a:xfrm>
            <a:prstGeom prst="line">
              <a:avLst/>
            </a:prstGeom>
            <a:ln w="635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7085647" y="1422034"/>
              <a:ext cx="0" cy="4864740"/>
            </a:xfrm>
            <a:prstGeom prst="line">
              <a:avLst/>
            </a:prstGeom>
            <a:ln w="635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7706738" y="1422034"/>
              <a:ext cx="0" cy="4864740"/>
            </a:xfrm>
            <a:prstGeom prst="line">
              <a:avLst/>
            </a:prstGeom>
            <a:ln w="635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8327829" y="1422034"/>
              <a:ext cx="0" cy="4864740"/>
            </a:xfrm>
            <a:prstGeom prst="line">
              <a:avLst/>
            </a:prstGeom>
            <a:ln w="635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8948920" y="1422034"/>
              <a:ext cx="0" cy="4864740"/>
            </a:xfrm>
            <a:prstGeom prst="line">
              <a:avLst/>
            </a:prstGeom>
            <a:ln w="635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9570011" y="1422034"/>
              <a:ext cx="0" cy="4864740"/>
            </a:xfrm>
            <a:prstGeom prst="line">
              <a:avLst/>
            </a:prstGeom>
            <a:ln w="635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10191102" y="1422034"/>
              <a:ext cx="0" cy="4864740"/>
            </a:xfrm>
            <a:prstGeom prst="line">
              <a:avLst/>
            </a:prstGeom>
            <a:ln w="635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10812193" y="1422034"/>
              <a:ext cx="0" cy="4864740"/>
            </a:xfrm>
            <a:prstGeom prst="line">
              <a:avLst/>
            </a:prstGeom>
            <a:ln w="635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11433289" y="1422034"/>
              <a:ext cx="0" cy="4864740"/>
            </a:xfrm>
            <a:prstGeom prst="line">
              <a:avLst/>
            </a:prstGeom>
            <a:ln w="635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4" name="组合 3"/>
          <p:cNvGrpSpPr/>
          <p:nvPr/>
        </p:nvGrpSpPr>
        <p:grpSpPr>
          <a:xfrm>
            <a:off x="3728561" y="3002941"/>
            <a:ext cx="7099738" cy="307777"/>
            <a:chOff x="3728561" y="3002941"/>
            <a:chExt cx="7099738" cy="307777"/>
          </a:xfrm>
        </p:grpSpPr>
        <p:sp>
          <p:nvSpPr>
            <p:cNvPr id="207" name="文本框 206"/>
            <p:cNvSpPr txBox="1"/>
            <p:nvPr/>
          </p:nvSpPr>
          <p:spPr>
            <a:xfrm>
              <a:off x="3728561" y="3002941"/>
              <a:ext cx="284028" cy="307777"/>
            </a:xfrm>
            <a:prstGeom prst="rect">
              <a:avLst/>
            </a:prstGeom>
            <a:noFill/>
          </p:spPr>
          <p:txBody>
            <a:bodyPr wrap="square" rtlCol="0">
              <a:spAutoFit/>
            </a:bodyPr>
            <a:lstStyle/>
            <a:p>
              <a:pPr algn="ctr"/>
              <a:r>
                <a:rPr lang="zh-CN" altLang="en-US" sz="1400" b="1" dirty="0"/>
                <a:t>正</a:t>
              </a:r>
              <a:endParaRPr lang="zh-CN" altLang="en-US" sz="1400" b="1" dirty="0"/>
            </a:p>
          </p:txBody>
        </p:sp>
        <p:sp>
          <p:nvSpPr>
            <p:cNvPr id="209" name="文本框 208"/>
            <p:cNvSpPr txBox="1"/>
            <p:nvPr/>
          </p:nvSpPr>
          <p:spPr>
            <a:xfrm>
              <a:off x="4348171" y="3002941"/>
              <a:ext cx="284028" cy="307777"/>
            </a:xfrm>
            <a:prstGeom prst="rect">
              <a:avLst/>
            </a:prstGeom>
            <a:noFill/>
          </p:spPr>
          <p:txBody>
            <a:bodyPr wrap="square" rtlCol="0">
              <a:spAutoFit/>
            </a:bodyPr>
            <a:lstStyle/>
            <a:p>
              <a:pPr algn="ctr"/>
              <a:r>
                <a:rPr lang="zh-CN" altLang="en-US" sz="1400" b="1" dirty="0"/>
                <a:t>正</a:t>
              </a:r>
              <a:endParaRPr lang="zh-CN" altLang="en-US" sz="1400" b="1" dirty="0"/>
            </a:p>
          </p:txBody>
        </p:sp>
        <p:sp>
          <p:nvSpPr>
            <p:cNvPr id="211" name="文本框 210"/>
            <p:cNvSpPr txBox="1"/>
            <p:nvPr/>
          </p:nvSpPr>
          <p:spPr>
            <a:xfrm>
              <a:off x="4967781" y="3002941"/>
              <a:ext cx="284028" cy="307777"/>
            </a:xfrm>
            <a:prstGeom prst="rect">
              <a:avLst/>
            </a:prstGeom>
            <a:noFill/>
          </p:spPr>
          <p:txBody>
            <a:bodyPr wrap="square" rtlCol="0">
              <a:spAutoFit/>
            </a:bodyPr>
            <a:lstStyle/>
            <a:p>
              <a:pPr algn="ctr"/>
              <a:r>
                <a:rPr lang="zh-CN" altLang="en-US" sz="1400" b="1" dirty="0"/>
                <a:t>正</a:t>
              </a:r>
              <a:endParaRPr lang="zh-CN" altLang="en-US" sz="1400" b="1" dirty="0"/>
            </a:p>
          </p:txBody>
        </p:sp>
        <p:sp>
          <p:nvSpPr>
            <p:cNvPr id="213" name="文本框 212"/>
            <p:cNvSpPr txBox="1"/>
            <p:nvPr/>
          </p:nvSpPr>
          <p:spPr>
            <a:xfrm>
              <a:off x="5587391" y="3002941"/>
              <a:ext cx="284028" cy="307777"/>
            </a:xfrm>
            <a:prstGeom prst="rect">
              <a:avLst/>
            </a:prstGeom>
            <a:noFill/>
          </p:spPr>
          <p:txBody>
            <a:bodyPr wrap="square" rtlCol="0">
              <a:spAutoFit/>
            </a:bodyPr>
            <a:lstStyle/>
            <a:p>
              <a:pPr algn="ctr"/>
              <a:r>
                <a:rPr lang="zh-CN" altLang="en-US" sz="1400" b="1" dirty="0"/>
                <a:t>正</a:t>
              </a:r>
              <a:endParaRPr lang="zh-CN" altLang="en-US" sz="1400" b="1" dirty="0"/>
            </a:p>
          </p:txBody>
        </p:sp>
        <p:sp>
          <p:nvSpPr>
            <p:cNvPr id="215" name="文本框 214"/>
            <p:cNvSpPr txBox="1"/>
            <p:nvPr/>
          </p:nvSpPr>
          <p:spPr>
            <a:xfrm>
              <a:off x="6207001" y="3002941"/>
              <a:ext cx="284028" cy="307777"/>
            </a:xfrm>
            <a:prstGeom prst="rect">
              <a:avLst/>
            </a:prstGeom>
            <a:noFill/>
          </p:spPr>
          <p:txBody>
            <a:bodyPr wrap="square" rtlCol="0">
              <a:spAutoFit/>
            </a:bodyPr>
            <a:lstStyle/>
            <a:p>
              <a:pPr algn="ctr"/>
              <a:r>
                <a:rPr lang="zh-CN" altLang="en-US" sz="1400" b="1" dirty="0"/>
                <a:t>正</a:t>
              </a:r>
              <a:endParaRPr lang="zh-CN" altLang="en-US" sz="1400" b="1" dirty="0"/>
            </a:p>
          </p:txBody>
        </p:sp>
        <p:sp>
          <p:nvSpPr>
            <p:cNvPr id="217" name="文本框 216"/>
            <p:cNvSpPr txBox="1"/>
            <p:nvPr/>
          </p:nvSpPr>
          <p:spPr>
            <a:xfrm>
              <a:off x="6826611" y="3002941"/>
              <a:ext cx="284028" cy="307777"/>
            </a:xfrm>
            <a:prstGeom prst="rect">
              <a:avLst/>
            </a:prstGeom>
            <a:noFill/>
          </p:spPr>
          <p:txBody>
            <a:bodyPr wrap="square" rtlCol="0">
              <a:spAutoFit/>
            </a:bodyPr>
            <a:lstStyle/>
            <a:p>
              <a:pPr algn="ctr"/>
              <a:r>
                <a:rPr lang="zh-CN" altLang="en-US" sz="1400" b="1" dirty="0"/>
                <a:t>正</a:t>
              </a:r>
              <a:endParaRPr lang="zh-CN" altLang="en-US" sz="1400" b="1" dirty="0"/>
            </a:p>
          </p:txBody>
        </p:sp>
        <p:sp>
          <p:nvSpPr>
            <p:cNvPr id="219" name="文本框 218"/>
            <p:cNvSpPr txBox="1"/>
            <p:nvPr/>
          </p:nvSpPr>
          <p:spPr>
            <a:xfrm>
              <a:off x="7446221" y="3002941"/>
              <a:ext cx="284028" cy="307777"/>
            </a:xfrm>
            <a:prstGeom prst="rect">
              <a:avLst/>
            </a:prstGeom>
            <a:noFill/>
          </p:spPr>
          <p:txBody>
            <a:bodyPr wrap="square" rtlCol="0">
              <a:spAutoFit/>
            </a:bodyPr>
            <a:lstStyle/>
            <a:p>
              <a:pPr algn="ctr"/>
              <a:r>
                <a:rPr lang="zh-CN" altLang="en-US" sz="1400" b="1" dirty="0"/>
                <a:t>正</a:t>
              </a:r>
              <a:endParaRPr lang="zh-CN" altLang="en-US" sz="1400" b="1" dirty="0"/>
            </a:p>
          </p:txBody>
        </p:sp>
        <p:sp>
          <p:nvSpPr>
            <p:cNvPr id="224" name="文本框 223"/>
            <p:cNvSpPr txBox="1"/>
            <p:nvPr/>
          </p:nvSpPr>
          <p:spPr>
            <a:xfrm>
              <a:off x="9305051" y="3002941"/>
              <a:ext cx="284028" cy="307777"/>
            </a:xfrm>
            <a:prstGeom prst="rect">
              <a:avLst/>
            </a:prstGeom>
            <a:noFill/>
          </p:spPr>
          <p:txBody>
            <a:bodyPr wrap="square" rtlCol="0">
              <a:spAutoFit/>
            </a:bodyPr>
            <a:lstStyle/>
            <a:p>
              <a:pPr algn="ctr"/>
              <a:r>
                <a:rPr lang="zh-CN" altLang="en-US" sz="1400" b="1" dirty="0"/>
                <a:t>正</a:t>
              </a:r>
              <a:endParaRPr lang="zh-CN" altLang="en-US" sz="1400" b="1" dirty="0"/>
            </a:p>
          </p:txBody>
        </p:sp>
        <p:sp>
          <p:nvSpPr>
            <p:cNvPr id="225" name="文本框 224"/>
            <p:cNvSpPr txBox="1"/>
            <p:nvPr/>
          </p:nvSpPr>
          <p:spPr>
            <a:xfrm>
              <a:off x="10544271" y="3002941"/>
              <a:ext cx="284028" cy="307777"/>
            </a:xfrm>
            <a:prstGeom prst="rect">
              <a:avLst/>
            </a:prstGeom>
            <a:noFill/>
          </p:spPr>
          <p:txBody>
            <a:bodyPr wrap="square" rtlCol="0">
              <a:spAutoFit/>
            </a:bodyPr>
            <a:lstStyle/>
            <a:p>
              <a:pPr algn="ctr"/>
              <a:r>
                <a:rPr lang="zh-CN" altLang="en-US" sz="1400" b="1" dirty="0"/>
                <a:t>正</a:t>
              </a:r>
              <a:endParaRPr lang="zh-CN" altLang="en-US" sz="1400" b="1" dirty="0"/>
            </a:p>
          </p:txBody>
        </p:sp>
      </p:grpSp>
      <p:grpSp>
        <p:nvGrpSpPr>
          <p:cNvPr id="36" name="组合 35"/>
          <p:cNvGrpSpPr/>
          <p:nvPr/>
        </p:nvGrpSpPr>
        <p:grpSpPr>
          <a:xfrm>
            <a:off x="304799" y="749300"/>
            <a:ext cx="6266993" cy="400110"/>
            <a:chOff x="424116" y="898245"/>
            <a:chExt cx="6266993" cy="400110"/>
          </a:xfrm>
        </p:grpSpPr>
        <p:sp>
          <p:nvSpPr>
            <p:cNvPr id="38" name="平行四边形 37"/>
            <p:cNvSpPr/>
            <p:nvPr/>
          </p:nvSpPr>
          <p:spPr>
            <a:xfrm>
              <a:off x="424116" y="898245"/>
              <a:ext cx="712237"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02</a:t>
              </a:r>
              <a:endParaRPr lang="zh-CN" altLang="en-US" sz="2200" dirty="0">
                <a:latin typeface="Impact" panose="020B0806030902050204" pitchFamily="34" charset="0"/>
              </a:endParaRPr>
            </a:p>
          </p:txBody>
        </p:sp>
        <p:sp>
          <p:nvSpPr>
            <p:cNvPr id="40" name="文本框 39"/>
            <p:cNvSpPr txBox="1"/>
            <p:nvPr/>
          </p:nvSpPr>
          <p:spPr>
            <a:xfrm>
              <a:off x="1127071" y="898245"/>
              <a:ext cx="5564038" cy="400110"/>
            </a:xfrm>
            <a:prstGeom prst="rect">
              <a:avLst/>
            </a:prstGeom>
            <a:noFill/>
          </p:spPr>
          <p:txBody>
            <a:bodyPr wrap="square" rtlCol="0">
              <a:spAutoFit/>
            </a:bodyPr>
            <a:lstStyle/>
            <a:p>
              <a:r>
                <a:rPr lang="zh-CN" altLang="en-US" sz="2000" b="1" dirty="0"/>
                <a:t>常用编码方式</a:t>
              </a:r>
              <a:endParaRPr lang="zh-CN" altLang="en-US" sz="2000" b="1" dirty="0"/>
            </a:p>
          </p:txBody>
        </p:sp>
      </p:grpSp>
      <p:grpSp>
        <p:nvGrpSpPr>
          <p:cNvPr id="182" name="组合 181"/>
          <p:cNvGrpSpPr/>
          <p:nvPr/>
        </p:nvGrpSpPr>
        <p:grpSpPr>
          <a:xfrm>
            <a:off x="3703100" y="2173064"/>
            <a:ext cx="7453097" cy="570135"/>
            <a:chOff x="3980192" y="1889047"/>
            <a:chExt cx="7453097" cy="570135"/>
          </a:xfrm>
        </p:grpSpPr>
        <p:cxnSp>
          <p:nvCxnSpPr>
            <p:cNvPr id="6" name="直接连接符 5"/>
            <p:cNvCxnSpPr/>
            <p:nvPr/>
          </p:nvCxnSpPr>
          <p:spPr>
            <a:xfrm>
              <a:off x="3980192" y="1890096"/>
              <a:ext cx="4347637"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8327829" y="1890096"/>
              <a:ext cx="0" cy="569086"/>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8327829" y="2459182"/>
              <a:ext cx="1242182"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a:off x="9570011" y="1890096"/>
              <a:ext cx="0" cy="569086"/>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a:off x="9570011" y="1890096"/>
              <a:ext cx="621091"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a:off x="10191102" y="1890096"/>
              <a:ext cx="0" cy="569086"/>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a:off x="10191102" y="2459182"/>
              <a:ext cx="621091"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a:off x="10806350" y="1890096"/>
              <a:ext cx="0" cy="569086"/>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a:off x="10812198" y="1889047"/>
              <a:ext cx="621091"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grpSp>
      <p:grpSp>
        <p:nvGrpSpPr>
          <p:cNvPr id="183" name="组合 182"/>
          <p:cNvGrpSpPr/>
          <p:nvPr/>
        </p:nvGrpSpPr>
        <p:grpSpPr>
          <a:xfrm>
            <a:off x="3709678" y="3261695"/>
            <a:ext cx="7446514" cy="564259"/>
            <a:chOff x="3986770" y="2977678"/>
            <a:chExt cx="7446514" cy="564259"/>
          </a:xfrm>
        </p:grpSpPr>
        <p:cxnSp>
          <p:nvCxnSpPr>
            <p:cNvPr id="41" name="直接连接符 40"/>
            <p:cNvCxnSpPr/>
            <p:nvPr/>
          </p:nvCxnSpPr>
          <p:spPr>
            <a:xfrm>
              <a:off x="3986770" y="2984605"/>
              <a:ext cx="308139"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a:off x="4294909" y="2984605"/>
              <a:ext cx="0" cy="264286"/>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a:off x="4294909" y="3248891"/>
              <a:ext cx="308139"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a:off x="4608210" y="2984605"/>
              <a:ext cx="0" cy="264286"/>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a:off x="4606096" y="2984605"/>
              <a:ext cx="308139"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a:off x="4914235" y="2984605"/>
              <a:ext cx="0" cy="264286"/>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a:off x="4914235" y="3248891"/>
              <a:ext cx="308139"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a:off x="5227536" y="2984605"/>
              <a:ext cx="0" cy="264286"/>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a:off x="5227187" y="2984605"/>
              <a:ext cx="308139"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a:off x="5535326" y="2984605"/>
              <a:ext cx="0" cy="264286"/>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a:off x="5535326" y="3248891"/>
              <a:ext cx="308139"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a:off x="5848627" y="2984605"/>
              <a:ext cx="0" cy="264286"/>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a:off x="5845871" y="2984605"/>
              <a:ext cx="308139"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54" name="直接连接符 53"/>
            <p:cNvCxnSpPr/>
            <p:nvPr/>
          </p:nvCxnSpPr>
          <p:spPr>
            <a:xfrm>
              <a:off x="6154010" y="2984605"/>
              <a:ext cx="0" cy="264286"/>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55" name="直接连接符 54"/>
            <p:cNvCxnSpPr/>
            <p:nvPr/>
          </p:nvCxnSpPr>
          <p:spPr>
            <a:xfrm>
              <a:off x="6154010" y="3248891"/>
              <a:ext cx="308139"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a:xfrm>
              <a:off x="6467311" y="2984605"/>
              <a:ext cx="0" cy="264286"/>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a:xfrm>
              <a:off x="6469369" y="2984605"/>
              <a:ext cx="308139"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a:off x="6777508" y="2984605"/>
              <a:ext cx="0" cy="264286"/>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a:off x="6777508" y="3248891"/>
              <a:ext cx="308139"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a:off x="7090809" y="2984605"/>
              <a:ext cx="0" cy="264286"/>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nvCxnSpPr>
          <p:spPr>
            <a:xfrm>
              <a:off x="7090460" y="2977678"/>
              <a:ext cx="308139"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62" name="直接连接符 61"/>
            <p:cNvCxnSpPr/>
            <p:nvPr/>
          </p:nvCxnSpPr>
          <p:spPr>
            <a:xfrm>
              <a:off x="7398599" y="2977678"/>
              <a:ext cx="0" cy="264286"/>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a:off x="7398599" y="3241964"/>
              <a:ext cx="308139"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a:off x="7711900" y="2977678"/>
              <a:ext cx="0" cy="264286"/>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a:off x="7711551" y="2984605"/>
              <a:ext cx="308139"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a:off x="8019690" y="2984605"/>
              <a:ext cx="0" cy="264286"/>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a:off x="8019690" y="3248891"/>
              <a:ext cx="308139"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a:off x="8327829" y="3241964"/>
              <a:ext cx="0" cy="264286"/>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a:off x="8327829" y="3520105"/>
              <a:ext cx="308139"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a:off x="8635968" y="3255819"/>
              <a:ext cx="0" cy="264286"/>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a:off x="8640781" y="3248891"/>
              <a:ext cx="308139"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a:off x="8948920" y="3241964"/>
              <a:ext cx="0" cy="264286"/>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a:off x="8948920" y="3520105"/>
              <a:ext cx="308139"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a:off x="9257059" y="3255819"/>
              <a:ext cx="0" cy="264286"/>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a:off x="9261872" y="3248891"/>
              <a:ext cx="308139"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76" name="直接连接符 75"/>
            <p:cNvCxnSpPr/>
            <p:nvPr/>
          </p:nvCxnSpPr>
          <p:spPr>
            <a:xfrm>
              <a:off x="9575173" y="2984605"/>
              <a:ext cx="0" cy="264286"/>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77" name="直接连接符 76"/>
            <p:cNvCxnSpPr/>
            <p:nvPr/>
          </p:nvCxnSpPr>
          <p:spPr>
            <a:xfrm>
              <a:off x="9574824" y="2991532"/>
              <a:ext cx="308139"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a:off x="9882963" y="2991532"/>
              <a:ext cx="0" cy="264286"/>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a:off x="9882963" y="3255818"/>
              <a:ext cx="308139"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80" name="直接连接符 79"/>
            <p:cNvCxnSpPr/>
            <p:nvPr/>
          </p:nvCxnSpPr>
          <p:spPr>
            <a:xfrm>
              <a:off x="10191102" y="3263796"/>
              <a:ext cx="0" cy="264286"/>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81" name="直接连接符 80"/>
            <p:cNvCxnSpPr/>
            <p:nvPr/>
          </p:nvCxnSpPr>
          <p:spPr>
            <a:xfrm>
              <a:off x="10191102" y="3541937"/>
              <a:ext cx="308139"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82" name="直接连接符 81"/>
            <p:cNvCxnSpPr/>
            <p:nvPr/>
          </p:nvCxnSpPr>
          <p:spPr>
            <a:xfrm>
              <a:off x="10499241" y="3277651"/>
              <a:ext cx="0" cy="264286"/>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83" name="直接连接符 82"/>
            <p:cNvCxnSpPr/>
            <p:nvPr/>
          </p:nvCxnSpPr>
          <p:spPr>
            <a:xfrm>
              <a:off x="10504054" y="3270723"/>
              <a:ext cx="308139"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84" name="直接连接符 83"/>
            <p:cNvCxnSpPr/>
            <p:nvPr/>
          </p:nvCxnSpPr>
          <p:spPr>
            <a:xfrm>
              <a:off x="10817355" y="3006437"/>
              <a:ext cx="0" cy="264286"/>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85" name="直接连接符 84"/>
            <p:cNvCxnSpPr/>
            <p:nvPr/>
          </p:nvCxnSpPr>
          <p:spPr>
            <a:xfrm>
              <a:off x="10817006" y="3013364"/>
              <a:ext cx="308139"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86" name="直接连接符 85"/>
            <p:cNvCxnSpPr/>
            <p:nvPr/>
          </p:nvCxnSpPr>
          <p:spPr>
            <a:xfrm>
              <a:off x="11125145" y="3013364"/>
              <a:ext cx="0" cy="264286"/>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87" name="直接连接符 86"/>
            <p:cNvCxnSpPr/>
            <p:nvPr/>
          </p:nvCxnSpPr>
          <p:spPr>
            <a:xfrm>
              <a:off x="11125145" y="3277650"/>
              <a:ext cx="308139"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grpSp>
      <p:sp>
        <p:nvSpPr>
          <p:cNvPr id="186" name="文本框 185"/>
          <p:cNvSpPr txBox="1"/>
          <p:nvPr/>
        </p:nvSpPr>
        <p:spPr>
          <a:xfrm>
            <a:off x="1990838" y="1394355"/>
            <a:ext cx="1551709" cy="369332"/>
          </a:xfrm>
          <a:prstGeom prst="rect">
            <a:avLst/>
          </a:prstGeom>
          <a:noFill/>
        </p:spPr>
        <p:txBody>
          <a:bodyPr wrap="square" rtlCol="0">
            <a:spAutoFit/>
          </a:bodyPr>
          <a:lstStyle/>
          <a:p>
            <a:pPr algn="r"/>
            <a:r>
              <a:rPr lang="zh-CN" altLang="en-US" b="1" dirty="0"/>
              <a:t>比特流</a:t>
            </a:r>
            <a:endParaRPr lang="zh-CN" altLang="en-US" b="1" dirty="0"/>
          </a:p>
        </p:txBody>
      </p:sp>
      <p:grpSp>
        <p:nvGrpSpPr>
          <p:cNvPr id="2" name="组合 1"/>
          <p:cNvGrpSpPr/>
          <p:nvPr/>
        </p:nvGrpSpPr>
        <p:grpSpPr>
          <a:xfrm>
            <a:off x="3828893" y="1378966"/>
            <a:ext cx="7202500" cy="400110"/>
            <a:chOff x="4105985" y="1378966"/>
            <a:chExt cx="7202500" cy="400110"/>
          </a:xfrm>
        </p:grpSpPr>
        <p:sp>
          <p:nvSpPr>
            <p:cNvPr id="187" name="文本框 186"/>
            <p:cNvSpPr txBox="1"/>
            <p:nvPr/>
          </p:nvSpPr>
          <p:spPr>
            <a:xfrm>
              <a:off x="4105985" y="1378966"/>
              <a:ext cx="381000" cy="400110"/>
            </a:xfrm>
            <a:prstGeom prst="rect">
              <a:avLst/>
            </a:prstGeom>
            <a:noFill/>
          </p:spPr>
          <p:txBody>
            <a:bodyPr wrap="square" rtlCol="0">
              <a:spAutoFit/>
            </a:bodyPr>
            <a:lstStyle/>
            <a:p>
              <a:pPr algn="ctr"/>
              <a:r>
                <a:rPr lang="en-US" altLang="zh-CN" sz="2000" b="1" dirty="0">
                  <a:latin typeface="Arial Black" panose="020B0A04020102020204" pitchFamily="34" charset="0"/>
                </a:rPr>
                <a:t>1</a:t>
              </a:r>
              <a:endParaRPr lang="zh-CN" altLang="en-US" sz="2000" b="1" dirty="0">
                <a:latin typeface="Arial Black" panose="020B0A04020102020204" pitchFamily="34" charset="0"/>
              </a:endParaRPr>
            </a:p>
          </p:txBody>
        </p:sp>
        <p:sp>
          <p:nvSpPr>
            <p:cNvPr id="188" name="文本框 187"/>
            <p:cNvSpPr txBox="1"/>
            <p:nvPr/>
          </p:nvSpPr>
          <p:spPr>
            <a:xfrm>
              <a:off x="4726121" y="1378966"/>
              <a:ext cx="381000" cy="400110"/>
            </a:xfrm>
            <a:prstGeom prst="rect">
              <a:avLst/>
            </a:prstGeom>
            <a:noFill/>
          </p:spPr>
          <p:txBody>
            <a:bodyPr wrap="square" rtlCol="0">
              <a:spAutoFit/>
            </a:bodyPr>
            <a:lstStyle/>
            <a:p>
              <a:pPr algn="ctr"/>
              <a:r>
                <a:rPr lang="en-US" altLang="zh-CN" sz="2000" b="1" dirty="0">
                  <a:latin typeface="Arial Black" panose="020B0A04020102020204" pitchFamily="34" charset="0"/>
                </a:rPr>
                <a:t>1</a:t>
              </a:r>
              <a:endParaRPr lang="zh-CN" altLang="en-US" sz="2000" b="1" dirty="0">
                <a:latin typeface="Arial Black" panose="020B0A04020102020204" pitchFamily="34" charset="0"/>
              </a:endParaRPr>
            </a:p>
          </p:txBody>
        </p:sp>
        <p:sp>
          <p:nvSpPr>
            <p:cNvPr id="189" name="文本框 188"/>
            <p:cNvSpPr txBox="1"/>
            <p:nvPr/>
          </p:nvSpPr>
          <p:spPr>
            <a:xfrm>
              <a:off x="5346257" y="1378966"/>
              <a:ext cx="381000" cy="400110"/>
            </a:xfrm>
            <a:prstGeom prst="rect">
              <a:avLst/>
            </a:prstGeom>
            <a:noFill/>
          </p:spPr>
          <p:txBody>
            <a:bodyPr wrap="square" rtlCol="0">
              <a:spAutoFit/>
            </a:bodyPr>
            <a:lstStyle/>
            <a:p>
              <a:pPr algn="ctr"/>
              <a:r>
                <a:rPr lang="en-US" altLang="zh-CN" sz="2000" b="1" dirty="0">
                  <a:latin typeface="Arial Black" panose="020B0A04020102020204" pitchFamily="34" charset="0"/>
                </a:rPr>
                <a:t>1</a:t>
              </a:r>
              <a:endParaRPr lang="zh-CN" altLang="en-US" sz="2000" b="1" dirty="0">
                <a:latin typeface="Arial Black" panose="020B0A04020102020204" pitchFamily="34" charset="0"/>
              </a:endParaRPr>
            </a:p>
          </p:txBody>
        </p:sp>
        <p:sp>
          <p:nvSpPr>
            <p:cNvPr id="190" name="文本框 189"/>
            <p:cNvSpPr txBox="1"/>
            <p:nvPr/>
          </p:nvSpPr>
          <p:spPr>
            <a:xfrm>
              <a:off x="5966393" y="1378966"/>
              <a:ext cx="381000" cy="400110"/>
            </a:xfrm>
            <a:prstGeom prst="rect">
              <a:avLst/>
            </a:prstGeom>
            <a:noFill/>
          </p:spPr>
          <p:txBody>
            <a:bodyPr wrap="square" rtlCol="0">
              <a:spAutoFit/>
            </a:bodyPr>
            <a:lstStyle/>
            <a:p>
              <a:pPr algn="ctr"/>
              <a:r>
                <a:rPr lang="en-US" altLang="zh-CN" sz="2000" b="1" dirty="0">
                  <a:latin typeface="Arial Black" panose="020B0A04020102020204" pitchFamily="34" charset="0"/>
                </a:rPr>
                <a:t>1</a:t>
              </a:r>
              <a:endParaRPr lang="zh-CN" altLang="en-US" sz="2000" b="1" dirty="0">
                <a:latin typeface="Arial Black" panose="020B0A04020102020204" pitchFamily="34" charset="0"/>
              </a:endParaRPr>
            </a:p>
          </p:txBody>
        </p:sp>
        <p:sp>
          <p:nvSpPr>
            <p:cNvPr id="191" name="文本框 190"/>
            <p:cNvSpPr txBox="1"/>
            <p:nvPr/>
          </p:nvSpPr>
          <p:spPr>
            <a:xfrm>
              <a:off x="6586529" y="1378966"/>
              <a:ext cx="381000" cy="400110"/>
            </a:xfrm>
            <a:prstGeom prst="rect">
              <a:avLst/>
            </a:prstGeom>
            <a:noFill/>
          </p:spPr>
          <p:txBody>
            <a:bodyPr wrap="square" rtlCol="0">
              <a:spAutoFit/>
            </a:bodyPr>
            <a:lstStyle/>
            <a:p>
              <a:pPr algn="ctr"/>
              <a:r>
                <a:rPr lang="en-US" altLang="zh-CN" sz="2000" b="1" dirty="0">
                  <a:latin typeface="Arial Black" panose="020B0A04020102020204" pitchFamily="34" charset="0"/>
                </a:rPr>
                <a:t>1</a:t>
              </a:r>
              <a:endParaRPr lang="zh-CN" altLang="en-US" sz="2000" b="1" dirty="0">
                <a:latin typeface="Arial Black" panose="020B0A04020102020204" pitchFamily="34" charset="0"/>
              </a:endParaRPr>
            </a:p>
          </p:txBody>
        </p:sp>
        <p:sp>
          <p:nvSpPr>
            <p:cNvPr id="192" name="文本框 191"/>
            <p:cNvSpPr txBox="1"/>
            <p:nvPr/>
          </p:nvSpPr>
          <p:spPr>
            <a:xfrm>
              <a:off x="7206665" y="1378966"/>
              <a:ext cx="381000" cy="400110"/>
            </a:xfrm>
            <a:prstGeom prst="rect">
              <a:avLst/>
            </a:prstGeom>
            <a:noFill/>
          </p:spPr>
          <p:txBody>
            <a:bodyPr wrap="square" rtlCol="0">
              <a:spAutoFit/>
            </a:bodyPr>
            <a:lstStyle/>
            <a:p>
              <a:pPr algn="ctr"/>
              <a:r>
                <a:rPr lang="en-US" altLang="zh-CN" sz="2000" b="1" dirty="0">
                  <a:latin typeface="Arial Black" panose="020B0A04020102020204" pitchFamily="34" charset="0"/>
                </a:rPr>
                <a:t>1</a:t>
              </a:r>
              <a:endParaRPr lang="zh-CN" altLang="en-US" sz="2000" b="1" dirty="0">
                <a:latin typeface="Arial Black" panose="020B0A04020102020204" pitchFamily="34" charset="0"/>
              </a:endParaRPr>
            </a:p>
          </p:txBody>
        </p:sp>
        <p:sp>
          <p:nvSpPr>
            <p:cNvPr id="193" name="文本框 192"/>
            <p:cNvSpPr txBox="1"/>
            <p:nvPr/>
          </p:nvSpPr>
          <p:spPr>
            <a:xfrm>
              <a:off x="7826801" y="1378966"/>
              <a:ext cx="381000" cy="400110"/>
            </a:xfrm>
            <a:prstGeom prst="rect">
              <a:avLst/>
            </a:prstGeom>
            <a:noFill/>
          </p:spPr>
          <p:txBody>
            <a:bodyPr wrap="square" rtlCol="0">
              <a:spAutoFit/>
            </a:bodyPr>
            <a:lstStyle/>
            <a:p>
              <a:pPr algn="ctr"/>
              <a:r>
                <a:rPr lang="en-US" altLang="zh-CN" sz="2000" b="1" dirty="0">
                  <a:latin typeface="Arial Black" panose="020B0A04020102020204" pitchFamily="34" charset="0"/>
                </a:rPr>
                <a:t>1</a:t>
              </a:r>
              <a:endParaRPr lang="zh-CN" altLang="en-US" sz="2000" b="1" dirty="0">
                <a:latin typeface="Arial Black" panose="020B0A04020102020204" pitchFamily="34" charset="0"/>
              </a:endParaRPr>
            </a:p>
          </p:txBody>
        </p:sp>
        <p:sp>
          <p:nvSpPr>
            <p:cNvPr id="194" name="文本框 193"/>
            <p:cNvSpPr txBox="1"/>
            <p:nvPr/>
          </p:nvSpPr>
          <p:spPr>
            <a:xfrm>
              <a:off x="8446937" y="1378966"/>
              <a:ext cx="381000" cy="400110"/>
            </a:xfrm>
            <a:prstGeom prst="rect">
              <a:avLst/>
            </a:prstGeom>
            <a:noFill/>
          </p:spPr>
          <p:txBody>
            <a:bodyPr wrap="square" rtlCol="0">
              <a:spAutoFit/>
            </a:bodyPr>
            <a:lstStyle/>
            <a:p>
              <a:pPr algn="ctr"/>
              <a:r>
                <a:rPr lang="en-US" altLang="zh-CN" sz="2000" b="1" dirty="0">
                  <a:latin typeface="Arial Black" panose="020B0A04020102020204" pitchFamily="34" charset="0"/>
                </a:rPr>
                <a:t>0</a:t>
              </a:r>
              <a:endParaRPr lang="zh-CN" altLang="en-US" sz="2000" b="1" dirty="0">
                <a:latin typeface="Arial Black" panose="020B0A04020102020204" pitchFamily="34" charset="0"/>
              </a:endParaRPr>
            </a:p>
          </p:txBody>
        </p:sp>
        <p:sp>
          <p:nvSpPr>
            <p:cNvPr id="195" name="文本框 194"/>
            <p:cNvSpPr txBox="1"/>
            <p:nvPr/>
          </p:nvSpPr>
          <p:spPr>
            <a:xfrm>
              <a:off x="9067073" y="1378966"/>
              <a:ext cx="381000" cy="400110"/>
            </a:xfrm>
            <a:prstGeom prst="rect">
              <a:avLst/>
            </a:prstGeom>
            <a:noFill/>
          </p:spPr>
          <p:txBody>
            <a:bodyPr wrap="square" rtlCol="0">
              <a:spAutoFit/>
            </a:bodyPr>
            <a:lstStyle/>
            <a:p>
              <a:pPr algn="ctr"/>
              <a:r>
                <a:rPr lang="en-US" altLang="zh-CN" sz="2000" b="1" dirty="0">
                  <a:latin typeface="Arial Black" panose="020B0A04020102020204" pitchFamily="34" charset="0"/>
                </a:rPr>
                <a:t>0</a:t>
              </a:r>
              <a:endParaRPr lang="zh-CN" altLang="en-US" sz="2000" b="1" dirty="0">
                <a:latin typeface="Arial Black" panose="020B0A04020102020204" pitchFamily="34" charset="0"/>
              </a:endParaRPr>
            </a:p>
          </p:txBody>
        </p:sp>
        <p:sp>
          <p:nvSpPr>
            <p:cNvPr id="196" name="文本框 195"/>
            <p:cNvSpPr txBox="1"/>
            <p:nvPr/>
          </p:nvSpPr>
          <p:spPr>
            <a:xfrm>
              <a:off x="9687209" y="1378966"/>
              <a:ext cx="381000" cy="400110"/>
            </a:xfrm>
            <a:prstGeom prst="rect">
              <a:avLst/>
            </a:prstGeom>
            <a:noFill/>
          </p:spPr>
          <p:txBody>
            <a:bodyPr wrap="square" rtlCol="0">
              <a:spAutoFit/>
            </a:bodyPr>
            <a:lstStyle/>
            <a:p>
              <a:pPr algn="ctr"/>
              <a:r>
                <a:rPr lang="en-US" altLang="zh-CN" sz="2000" b="1" dirty="0">
                  <a:latin typeface="Arial Black" panose="020B0A04020102020204" pitchFamily="34" charset="0"/>
                </a:rPr>
                <a:t>1</a:t>
              </a:r>
              <a:endParaRPr lang="zh-CN" altLang="en-US" sz="2000" b="1" dirty="0">
                <a:latin typeface="Arial Black" panose="020B0A04020102020204" pitchFamily="34" charset="0"/>
              </a:endParaRPr>
            </a:p>
          </p:txBody>
        </p:sp>
        <p:sp>
          <p:nvSpPr>
            <p:cNvPr id="197" name="文本框 196"/>
            <p:cNvSpPr txBox="1"/>
            <p:nvPr/>
          </p:nvSpPr>
          <p:spPr>
            <a:xfrm>
              <a:off x="10307345" y="1378966"/>
              <a:ext cx="381000" cy="400110"/>
            </a:xfrm>
            <a:prstGeom prst="rect">
              <a:avLst/>
            </a:prstGeom>
            <a:noFill/>
          </p:spPr>
          <p:txBody>
            <a:bodyPr wrap="square" rtlCol="0">
              <a:spAutoFit/>
            </a:bodyPr>
            <a:lstStyle/>
            <a:p>
              <a:pPr algn="ctr"/>
              <a:r>
                <a:rPr lang="en-US" altLang="zh-CN" sz="2000" b="1" dirty="0">
                  <a:latin typeface="Arial Black" panose="020B0A04020102020204" pitchFamily="34" charset="0"/>
                </a:rPr>
                <a:t>0</a:t>
              </a:r>
              <a:endParaRPr lang="zh-CN" altLang="en-US" sz="2000" b="1" dirty="0">
                <a:latin typeface="Arial Black" panose="020B0A04020102020204" pitchFamily="34" charset="0"/>
              </a:endParaRPr>
            </a:p>
          </p:txBody>
        </p:sp>
        <p:sp>
          <p:nvSpPr>
            <p:cNvPr id="198" name="文本框 197"/>
            <p:cNvSpPr txBox="1"/>
            <p:nvPr/>
          </p:nvSpPr>
          <p:spPr>
            <a:xfrm>
              <a:off x="10927485" y="1378966"/>
              <a:ext cx="381000" cy="400110"/>
            </a:xfrm>
            <a:prstGeom prst="rect">
              <a:avLst/>
            </a:prstGeom>
            <a:noFill/>
          </p:spPr>
          <p:txBody>
            <a:bodyPr wrap="square" rtlCol="0">
              <a:spAutoFit/>
            </a:bodyPr>
            <a:lstStyle/>
            <a:p>
              <a:pPr algn="ctr"/>
              <a:r>
                <a:rPr lang="en-US" altLang="zh-CN" sz="2000" b="1" dirty="0">
                  <a:latin typeface="Arial Black" panose="020B0A04020102020204" pitchFamily="34" charset="0"/>
                </a:rPr>
                <a:t>1</a:t>
              </a:r>
              <a:endParaRPr lang="zh-CN" altLang="en-US" sz="2000" b="1" dirty="0">
                <a:latin typeface="Arial Black" panose="020B0A04020102020204" pitchFamily="34" charset="0"/>
              </a:endParaRPr>
            </a:p>
          </p:txBody>
        </p:sp>
      </p:grpSp>
      <p:sp>
        <p:nvSpPr>
          <p:cNvPr id="171" name="文本框 170"/>
          <p:cNvSpPr txBox="1"/>
          <p:nvPr/>
        </p:nvSpPr>
        <p:spPr>
          <a:xfrm>
            <a:off x="1380670" y="1988398"/>
            <a:ext cx="2132012" cy="369332"/>
          </a:xfrm>
          <a:prstGeom prst="rect">
            <a:avLst/>
          </a:prstGeom>
          <a:noFill/>
        </p:spPr>
        <p:txBody>
          <a:bodyPr wrap="square" rtlCol="0">
            <a:spAutoFit/>
          </a:bodyPr>
          <a:lstStyle/>
          <a:p>
            <a:pPr algn="r"/>
            <a:r>
              <a:rPr lang="zh-CN" altLang="en-US" b="1" dirty="0"/>
              <a:t>双极性不归零编码</a:t>
            </a:r>
            <a:endParaRPr lang="zh-CN" altLang="en-US" b="1" dirty="0"/>
          </a:p>
        </p:txBody>
      </p:sp>
      <p:sp>
        <p:nvSpPr>
          <p:cNvPr id="206" name="文本框 205"/>
          <p:cNvSpPr txBox="1"/>
          <p:nvPr/>
        </p:nvSpPr>
        <p:spPr>
          <a:xfrm>
            <a:off x="1380670" y="3341315"/>
            <a:ext cx="2132012" cy="369332"/>
          </a:xfrm>
          <a:prstGeom prst="rect">
            <a:avLst/>
          </a:prstGeom>
          <a:noFill/>
        </p:spPr>
        <p:txBody>
          <a:bodyPr wrap="square" rtlCol="0">
            <a:spAutoFit/>
          </a:bodyPr>
          <a:lstStyle/>
          <a:p>
            <a:pPr algn="r"/>
            <a:r>
              <a:rPr lang="zh-CN" altLang="en-US" b="1" dirty="0"/>
              <a:t>双极性归零编码</a:t>
            </a:r>
            <a:endParaRPr lang="zh-CN" altLang="en-US" b="1" dirty="0"/>
          </a:p>
        </p:txBody>
      </p:sp>
      <p:grpSp>
        <p:nvGrpSpPr>
          <p:cNvPr id="27" name="组合 26"/>
          <p:cNvGrpSpPr/>
          <p:nvPr/>
        </p:nvGrpSpPr>
        <p:grpSpPr>
          <a:xfrm>
            <a:off x="8065831" y="3530779"/>
            <a:ext cx="2142858" cy="307777"/>
            <a:chOff x="8065831" y="3800489"/>
            <a:chExt cx="2142858" cy="307777"/>
          </a:xfrm>
        </p:grpSpPr>
        <p:sp>
          <p:nvSpPr>
            <p:cNvPr id="221" name="文本框 220"/>
            <p:cNvSpPr txBox="1"/>
            <p:nvPr/>
          </p:nvSpPr>
          <p:spPr>
            <a:xfrm>
              <a:off x="8065831" y="3800489"/>
              <a:ext cx="284028" cy="307777"/>
            </a:xfrm>
            <a:prstGeom prst="rect">
              <a:avLst/>
            </a:prstGeom>
            <a:noFill/>
          </p:spPr>
          <p:txBody>
            <a:bodyPr wrap="square" rtlCol="0">
              <a:spAutoFit/>
            </a:bodyPr>
            <a:lstStyle/>
            <a:p>
              <a:pPr algn="ctr"/>
              <a:r>
                <a:rPr lang="zh-CN" altLang="en-US" sz="1400" b="1" dirty="0"/>
                <a:t>负</a:t>
              </a:r>
              <a:endParaRPr lang="zh-CN" altLang="en-US" sz="1400" b="1" dirty="0"/>
            </a:p>
          </p:txBody>
        </p:sp>
        <p:sp>
          <p:nvSpPr>
            <p:cNvPr id="222" name="文本框 221"/>
            <p:cNvSpPr txBox="1"/>
            <p:nvPr/>
          </p:nvSpPr>
          <p:spPr>
            <a:xfrm>
              <a:off x="8685441" y="3800489"/>
              <a:ext cx="284028" cy="307777"/>
            </a:xfrm>
            <a:prstGeom prst="rect">
              <a:avLst/>
            </a:prstGeom>
            <a:noFill/>
          </p:spPr>
          <p:txBody>
            <a:bodyPr wrap="square" rtlCol="0">
              <a:spAutoFit/>
            </a:bodyPr>
            <a:lstStyle/>
            <a:p>
              <a:pPr algn="ctr"/>
              <a:r>
                <a:rPr lang="zh-CN" altLang="en-US" sz="1400" b="1" dirty="0"/>
                <a:t>负</a:t>
              </a:r>
              <a:endParaRPr lang="zh-CN" altLang="en-US" sz="1400" b="1" dirty="0"/>
            </a:p>
          </p:txBody>
        </p:sp>
        <p:sp>
          <p:nvSpPr>
            <p:cNvPr id="223" name="文本框 222"/>
            <p:cNvSpPr txBox="1"/>
            <p:nvPr/>
          </p:nvSpPr>
          <p:spPr>
            <a:xfrm>
              <a:off x="9924661" y="3800489"/>
              <a:ext cx="284028" cy="307777"/>
            </a:xfrm>
            <a:prstGeom prst="rect">
              <a:avLst/>
            </a:prstGeom>
            <a:noFill/>
          </p:spPr>
          <p:txBody>
            <a:bodyPr wrap="square" rtlCol="0">
              <a:spAutoFit/>
            </a:bodyPr>
            <a:lstStyle/>
            <a:p>
              <a:pPr algn="ctr"/>
              <a:r>
                <a:rPr lang="zh-CN" altLang="en-US" sz="1400" b="1" dirty="0"/>
                <a:t>负</a:t>
              </a:r>
              <a:endParaRPr lang="zh-CN" altLang="en-US" sz="1400" b="1" dirty="0"/>
            </a:p>
          </p:txBody>
        </p:sp>
      </p:grpSp>
      <p:grpSp>
        <p:nvGrpSpPr>
          <p:cNvPr id="24" name="组合 23"/>
          <p:cNvGrpSpPr/>
          <p:nvPr/>
        </p:nvGrpSpPr>
        <p:grpSpPr>
          <a:xfrm>
            <a:off x="4038366" y="3267846"/>
            <a:ext cx="7099745" cy="307777"/>
            <a:chOff x="4038366" y="3530983"/>
            <a:chExt cx="7099745" cy="307777"/>
          </a:xfrm>
        </p:grpSpPr>
        <p:sp>
          <p:nvSpPr>
            <p:cNvPr id="208" name="文本框 207"/>
            <p:cNvSpPr txBox="1"/>
            <p:nvPr/>
          </p:nvSpPr>
          <p:spPr>
            <a:xfrm>
              <a:off x="4038366" y="3530983"/>
              <a:ext cx="284028" cy="307777"/>
            </a:xfrm>
            <a:prstGeom prst="rect">
              <a:avLst/>
            </a:prstGeom>
            <a:noFill/>
          </p:spPr>
          <p:txBody>
            <a:bodyPr wrap="square" rtlCol="0">
              <a:spAutoFit/>
            </a:bodyPr>
            <a:lstStyle/>
            <a:p>
              <a:pPr algn="ctr"/>
              <a:r>
                <a:rPr lang="zh-CN" altLang="en-US" sz="1400" b="1" dirty="0"/>
                <a:t>零</a:t>
              </a:r>
              <a:endParaRPr lang="zh-CN" altLang="en-US" sz="1400" b="1" dirty="0"/>
            </a:p>
          </p:txBody>
        </p:sp>
        <p:sp>
          <p:nvSpPr>
            <p:cNvPr id="210" name="文本框 209"/>
            <p:cNvSpPr txBox="1"/>
            <p:nvPr/>
          </p:nvSpPr>
          <p:spPr>
            <a:xfrm>
              <a:off x="4657976" y="3530983"/>
              <a:ext cx="284028" cy="307777"/>
            </a:xfrm>
            <a:prstGeom prst="rect">
              <a:avLst/>
            </a:prstGeom>
            <a:noFill/>
          </p:spPr>
          <p:txBody>
            <a:bodyPr wrap="square" rtlCol="0">
              <a:spAutoFit/>
            </a:bodyPr>
            <a:lstStyle/>
            <a:p>
              <a:pPr algn="ctr"/>
              <a:r>
                <a:rPr lang="zh-CN" altLang="en-US" sz="1400" b="1" dirty="0"/>
                <a:t>零</a:t>
              </a:r>
              <a:endParaRPr lang="zh-CN" altLang="en-US" sz="1400" b="1" dirty="0"/>
            </a:p>
          </p:txBody>
        </p:sp>
        <p:sp>
          <p:nvSpPr>
            <p:cNvPr id="212" name="文本框 211"/>
            <p:cNvSpPr txBox="1"/>
            <p:nvPr/>
          </p:nvSpPr>
          <p:spPr>
            <a:xfrm>
              <a:off x="5277586" y="3530983"/>
              <a:ext cx="284028" cy="307777"/>
            </a:xfrm>
            <a:prstGeom prst="rect">
              <a:avLst/>
            </a:prstGeom>
            <a:noFill/>
          </p:spPr>
          <p:txBody>
            <a:bodyPr wrap="square" rtlCol="0">
              <a:spAutoFit/>
            </a:bodyPr>
            <a:lstStyle/>
            <a:p>
              <a:pPr algn="ctr"/>
              <a:r>
                <a:rPr lang="zh-CN" altLang="en-US" sz="1400" b="1" dirty="0"/>
                <a:t>零</a:t>
              </a:r>
              <a:endParaRPr lang="zh-CN" altLang="en-US" sz="1400" b="1" dirty="0"/>
            </a:p>
          </p:txBody>
        </p:sp>
        <p:sp>
          <p:nvSpPr>
            <p:cNvPr id="214" name="文本框 213"/>
            <p:cNvSpPr txBox="1"/>
            <p:nvPr/>
          </p:nvSpPr>
          <p:spPr>
            <a:xfrm>
              <a:off x="5897196" y="3530983"/>
              <a:ext cx="284028" cy="307777"/>
            </a:xfrm>
            <a:prstGeom prst="rect">
              <a:avLst/>
            </a:prstGeom>
            <a:noFill/>
          </p:spPr>
          <p:txBody>
            <a:bodyPr wrap="square" rtlCol="0">
              <a:spAutoFit/>
            </a:bodyPr>
            <a:lstStyle/>
            <a:p>
              <a:pPr algn="ctr"/>
              <a:r>
                <a:rPr lang="zh-CN" altLang="en-US" sz="1400" b="1" dirty="0"/>
                <a:t>零</a:t>
              </a:r>
              <a:endParaRPr lang="zh-CN" altLang="en-US" sz="1400" b="1" dirty="0"/>
            </a:p>
          </p:txBody>
        </p:sp>
        <p:sp>
          <p:nvSpPr>
            <p:cNvPr id="216" name="文本框 215"/>
            <p:cNvSpPr txBox="1"/>
            <p:nvPr/>
          </p:nvSpPr>
          <p:spPr>
            <a:xfrm>
              <a:off x="6516806" y="3530983"/>
              <a:ext cx="284028" cy="307777"/>
            </a:xfrm>
            <a:prstGeom prst="rect">
              <a:avLst/>
            </a:prstGeom>
            <a:noFill/>
          </p:spPr>
          <p:txBody>
            <a:bodyPr wrap="square" rtlCol="0">
              <a:spAutoFit/>
            </a:bodyPr>
            <a:lstStyle/>
            <a:p>
              <a:pPr algn="ctr"/>
              <a:r>
                <a:rPr lang="zh-CN" altLang="en-US" sz="1400" b="1" dirty="0"/>
                <a:t>零</a:t>
              </a:r>
              <a:endParaRPr lang="zh-CN" altLang="en-US" sz="1400" b="1" dirty="0"/>
            </a:p>
          </p:txBody>
        </p:sp>
        <p:sp>
          <p:nvSpPr>
            <p:cNvPr id="218" name="文本框 217"/>
            <p:cNvSpPr txBox="1"/>
            <p:nvPr/>
          </p:nvSpPr>
          <p:spPr>
            <a:xfrm>
              <a:off x="7136416" y="3530983"/>
              <a:ext cx="284028" cy="307777"/>
            </a:xfrm>
            <a:prstGeom prst="rect">
              <a:avLst/>
            </a:prstGeom>
            <a:noFill/>
          </p:spPr>
          <p:txBody>
            <a:bodyPr wrap="square" rtlCol="0">
              <a:spAutoFit/>
            </a:bodyPr>
            <a:lstStyle/>
            <a:p>
              <a:pPr algn="ctr"/>
              <a:r>
                <a:rPr lang="zh-CN" altLang="en-US" sz="1400" b="1" dirty="0"/>
                <a:t>零</a:t>
              </a:r>
              <a:endParaRPr lang="zh-CN" altLang="en-US" sz="1400" b="1" dirty="0"/>
            </a:p>
          </p:txBody>
        </p:sp>
        <p:sp>
          <p:nvSpPr>
            <p:cNvPr id="220" name="文本框 219"/>
            <p:cNvSpPr txBox="1"/>
            <p:nvPr/>
          </p:nvSpPr>
          <p:spPr>
            <a:xfrm>
              <a:off x="7756026" y="3530983"/>
              <a:ext cx="284028" cy="307777"/>
            </a:xfrm>
            <a:prstGeom prst="rect">
              <a:avLst/>
            </a:prstGeom>
            <a:noFill/>
          </p:spPr>
          <p:txBody>
            <a:bodyPr wrap="square" rtlCol="0">
              <a:spAutoFit/>
            </a:bodyPr>
            <a:lstStyle/>
            <a:p>
              <a:pPr algn="ctr"/>
              <a:r>
                <a:rPr lang="zh-CN" altLang="en-US" sz="1400" b="1" dirty="0"/>
                <a:t>零</a:t>
              </a:r>
              <a:endParaRPr lang="zh-CN" altLang="en-US" sz="1400" b="1" dirty="0"/>
            </a:p>
          </p:txBody>
        </p:sp>
        <p:sp>
          <p:nvSpPr>
            <p:cNvPr id="226" name="文本框 225"/>
            <p:cNvSpPr txBox="1"/>
            <p:nvPr/>
          </p:nvSpPr>
          <p:spPr>
            <a:xfrm>
              <a:off x="8375636" y="3530983"/>
              <a:ext cx="284028" cy="307777"/>
            </a:xfrm>
            <a:prstGeom prst="rect">
              <a:avLst/>
            </a:prstGeom>
            <a:noFill/>
          </p:spPr>
          <p:txBody>
            <a:bodyPr wrap="square" rtlCol="0">
              <a:spAutoFit/>
            </a:bodyPr>
            <a:lstStyle/>
            <a:p>
              <a:pPr algn="ctr"/>
              <a:r>
                <a:rPr lang="zh-CN" altLang="en-US" sz="1400" b="1" dirty="0"/>
                <a:t>零</a:t>
              </a:r>
              <a:endParaRPr lang="zh-CN" altLang="en-US" sz="1400" b="1" dirty="0"/>
            </a:p>
          </p:txBody>
        </p:sp>
        <p:sp>
          <p:nvSpPr>
            <p:cNvPr id="227" name="文本框 226"/>
            <p:cNvSpPr txBox="1"/>
            <p:nvPr/>
          </p:nvSpPr>
          <p:spPr>
            <a:xfrm>
              <a:off x="8995246" y="3530983"/>
              <a:ext cx="284028" cy="307777"/>
            </a:xfrm>
            <a:prstGeom prst="rect">
              <a:avLst/>
            </a:prstGeom>
            <a:noFill/>
          </p:spPr>
          <p:txBody>
            <a:bodyPr wrap="square" rtlCol="0">
              <a:spAutoFit/>
            </a:bodyPr>
            <a:lstStyle/>
            <a:p>
              <a:pPr algn="ctr"/>
              <a:r>
                <a:rPr lang="zh-CN" altLang="en-US" sz="1400" b="1" dirty="0"/>
                <a:t>零</a:t>
              </a:r>
              <a:endParaRPr lang="zh-CN" altLang="en-US" sz="1400" b="1" dirty="0"/>
            </a:p>
          </p:txBody>
        </p:sp>
        <p:sp>
          <p:nvSpPr>
            <p:cNvPr id="228" name="文本框 227"/>
            <p:cNvSpPr txBox="1"/>
            <p:nvPr/>
          </p:nvSpPr>
          <p:spPr>
            <a:xfrm>
              <a:off x="9614856" y="3530983"/>
              <a:ext cx="284028" cy="307777"/>
            </a:xfrm>
            <a:prstGeom prst="rect">
              <a:avLst/>
            </a:prstGeom>
            <a:noFill/>
          </p:spPr>
          <p:txBody>
            <a:bodyPr wrap="square" rtlCol="0">
              <a:spAutoFit/>
            </a:bodyPr>
            <a:lstStyle/>
            <a:p>
              <a:pPr algn="ctr"/>
              <a:r>
                <a:rPr lang="zh-CN" altLang="en-US" sz="1400" b="1" dirty="0"/>
                <a:t>零</a:t>
              </a:r>
              <a:endParaRPr lang="zh-CN" altLang="en-US" sz="1400" b="1" dirty="0"/>
            </a:p>
          </p:txBody>
        </p:sp>
        <p:sp>
          <p:nvSpPr>
            <p:cNvPr id="229" name="文本框 228"/>
            <p:cNvSpPr txBox="1"/>
            <p:nvPr/>
          </p:nvSpPr>
          <p:spPr>
            <a:xfrm>
              <a:off x="10234466" y="3530983"/>
              <a:ext cx="284028" cy="307777"/>
            </a:xfrm>
            <a:prstGeom prst="rect">
              <a:avLst/>
            </a:prstGeom>
            <a:noFill/>
          </p:spPr>
          <p:txBody>
            <a:bodyPr wrap="square" rtlCol="0">
              <a:spAutoFit/>
            </a:bodyPr>
            <a:lstStyle/>
            <a:p>
              <a:pPr algn="ctr"/>
              <a:r>
                <a:rPr lang="zh-CN" altLang="en-US" sz="1400" b="1" dirty="0"/>
                <a:t>零</a:t>
              </a:r>
              <a:endParaRPr lang="zh-CN" altLang="en-US" sz="1400" b="1" dirty="0"/>
            </a:p>
          </p:txBody>
        </p:sp>
        <p:sp>
          <p:nvSpPr>
            <p:cNvPr id="230" name="文本框 229"/>
            <p:cNvSpPr txBox="1"/>
            <p:nvPr/>
          </p:nvSpPr>
          <p:spPr>
            <a:xfrm>
              <a:off x="10854083" y="3530983"/>
              <a:ext cx="284028" cy="307777"/>
            </a:xfrm>
            <a:prstGeom prst="rect">
              <a:avLst/>
            </a:prstGeom>
            <a:noFill/>
          </p:spPr>
          <p:txBody>
            <a:bodyPr wrap="square" rtlCol="0">
              <a:spAutoFit/>
            </a:bodyPr>
            <a:lstStyle/>
            <a:p>
              <a:pPr algn="ctr"/>
              <a:r>
                <a:rPr lang="zh-CN" altLang="en-US" sz="1400" b="1" dirty="0"/>
                <a:t>零</a:t>
              </a:r>
              <a:endParaRPr lang="zh-CN" altLang="en-US" sz="1400" b="1" dirty="0"/>
            </a:p>
          </p:txBody>
        </p:sp>
      </p:grpSp>
      <p:sp>
        <p:nvSpPr>
          <p:cNvPr id="248" name="对话气泡: 圆角矩形 247"/>
          <p:cNvSpPr/>
          <p:nvPr/>
        </p:nvSpPr>
        <p:spPr>
          <a:xfrm>
            <a:off x="3789773" y="4314980"/>
            <a:ext cx="7993682" cy="1893675"/>
          </a:xfrm>
          <a:prstGeom prst="wedgeRoundRectCallout">
            <a:avLst>
              <a:gd name="adj1" fmla="val 15413"/>
              <a:gd name="adj2" fmla="val -59788"/>
              <a:gd name="adj3" fmla="val 16667"/>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b="1" dirty="0">
                <a:solidFill>
                  <a:schemeClr val="bg1"/>
                </a:solidFill>
              </a:rPr>
              <a:t>         在每个码元的中间时刻信号都会回归到零电平。</a:t>
            </a:r>
            <a:endParaRPr lang="en-US" altLang="zh-CN" b="1" dirty="0">
              <a:solidFill>
                <a:schemeClr val="bg1"/>
              </a:solidFill>
            </a:endParaRPr>
          </a:p>
          <a:p>
            <a:r>
              <a:rPr lang="en-US" altLang="zh-CN" b="1" dirty="0">
                <a:solidFill>
                  <a:schemeClr val="bg1"/>
                </a:solidFill>
              </a:rPr>
              <a:t>         </a:t>
            </a:r>
            <a:r>
              <a:rPr lang="zh-CN" altLang="en-US" b="1" dirty="0">
                <a:solidFill>
                  <a:schemeClr val="bg1"/>
                </a:solidFill>
              </a:rPr>
              <a:t>接收方只要在信号归零后采样即可。</a:t>
            </a:r>
            <a:endParaRPr lang="en-US" altLang="zh-CN" b="1" dirty="0">
              <a:solidFill>
                <a:schemeClr val="bg1"/>
              </a:solidFill>
            </a:endParaRPr>
          </a:p>
          <a:p>
            <a:r>
              <a:rPr lang="zh-CN" altLang="en-US" b="1" dirty="0">
                <a:solidFill>
                  <a:schemeClr val="bg1"/>
                </a:solidFill>
              </a:rPr>
              <a:t>         归零编码相当于将时钟信号用“归零”方式编码在了数据之内，这称为“自同步”信号。</a:t>
            </a:r>
            <a:endParaRPr lang="en-US" altLang="zh-CN" b="1" dirty="0">
              <a:solidFill>
                <a:schemeClr val="bg1"/>
              </a:solidFill>
            </a:endParaRPr>
          </a:p>
          <a:p>
            <a:r>
              <a:rPr lang="zh-CN" altLang="en-US" b="1" dirty="0">
                <a:solidFill>
                  <a:schemeClr val="bg1"/>
                </a:solidFill>
              </a:rPr>
              <a:t>         然而，归零编码中大部分的数据带宽，都用来传输“归零”而浪费掉了。</a:t>
            </a:r>
            <a:endParaRPr lang="zh-CN" altLang="en-US" b="1" dirty="0">
              <a:solidFill>
                <a:schemeClr val="bg1"/>
              </a:solidFill>
            </a:endParaRPr>
          </a:p>
        </p:txBody>
      </p:sp>
      <p:sp>
        <p:nvSpPr>
          <p:cNvPr id="249" name="文本框 248"/>
          <p:cNvSpPr txBox="1"/>
          <p:nvPr/>
        </p:nvSpPr>
        <p:spPr>
          <a:xfrm>
            <a:off x="304801" y="2322976"/>
            <a:ext cx="3420530" cy="338554"/>
          </a:xfrm>
          <a:prstGeom prst="rect">
            <a:avLst/>
          </a:prstGeom>
          <a:noFill/>
        </p:spPr>
        <p:txBody>
          <a:bodyPr wrap="square" rtlCol="0">
            <a:spAutoFit/>
          </a:bodyPr>
          <a:lstStyle/>
          <a:p>
            <a:pPr algn="ctr"/>
            <a:r>
              <a:rPr lang="zh-CN" altLang="en-US" sz="1600" b="1" dirty="0"/>
              <a:t>（编码效率高，但存在同步问题）</a:t>
            </a:r>
            <a:endParaRPr lang="zh-CN" altLang="en-US" sz="1600" b="1" dirty="0"/>
          </a:p>
        </p:txBody>
      </p:sp>
      <p:sp>
        <p:nvSpPr>
          <p:cNvPr id="250" name="文本框 249"/>
          <p:cNvSpPr txBox="1"/>
          <p:nvPr/>
        </p:nvSpPr>
        <p:spPr>
          <a:xfrm>
            <a:off x="1074438" y="3662521"/>
            <a:ext cx="2464713" cy="338554"/>
          </a:xfrm>
          <a:prstGeom prst="rect">
            <a:avLst/>
          </a:prstGeom>
          <a:noFill/>
        </p:spPr>
        <p:txBody>
          <a:bodyPr wrap="square" rtlCol="0">
            <a:spAutoFit/>
          </a:bodyPr>
          <a:lstStyle/>
          <a:p>
            <a:pPr algn="ctr"/>
            <a:r>
              <a:rPr lang="zh-CN" altLang="en-US" sz="1600" b="1" dirty="0"/>
              <a:t>（自同步，但编码效率低）</a:t>
            </a:r>
            <a:endParaRPr lang="zh-CN" altLang="en-US" sz="1600" b="1" dirty="0"/>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206"/>
                                        </p:tgtEl>
                                        <p:attrNameLst>
                                          <p:attrName>style.visibility</p:attrName>
                                        </p:attrNameLst>
                                      </p:cBhvr>
                                      <p:to>
                                        <p:strVal val="visible"/>
                                      </p:to>
                                    </p:set>
                                    <p:anim calcmode="lin" valueType="num">
                                      <p:cBhvr>
                                        <p:cTn id="7" dur="500" fill="hold"/>
                                        <p:tgtEl>
                                          <p:spTgt spid="206"/>
                                        </p:tgtEl>
                                        <p:attrNameLst>
                                          <p:attrName>ppt_w</p:attrName>
                                        </p:attrNameLst>
                                      </p:cBhvr>
                                      <p:tavLst>
                                        <p:tav tm="0">
                                          <p:val>
                                            <p:fltVal val="0"/>
                                          </p:val>
                                        </p:tav>
                                        <p:tav tm="100000">
                                          <p:val>
                                            <p:strVal val="#ppt_w"/>
                                          </p:val>
                                        </p:tav>
                                      </p:tavLst>
                                    </p:anim>
                                    <p:anim calcmode="lin" valueType="num">
                                      <p:cBhvr>
                                        <p:cTn id="8" dur="500" fill="hold"/>
                                        <p:tgtEl>
                                          <p:spTgt spid="206"/>
                                        </p:tgtEl>
                                        <p:attrNameLst>
                                          <p:attrName>ppt_h</p:attrName>
                                        </p:attrNameLst>
                                      </p:cBhvr>
                                      <p:tavLst>
                                        <p:tav tm="0">
                                          <p:val>
                                            <p:fltVal val="0"/>
                                          </p:val>
                                        </p:tav>
                                        <p:tav tm="100000">
                                          <p:val>
                                            <p:strVal val="#ppt_h"/>
                                          </p:val>
                                        </p:tav>
                                      </p:tavLst>
                                    </p:anim>
                                    <p:animEffect transition="in" filter="fade">
                                      <p:cBhvr>
                                        <p:cTn id="9" dur="500"/>
                                        <p:tgtEl>
                                          <p:spTgt spid="206"/>
                                        </p:tgtEl>
                                      </p:cBhvr>
                                    </p:animEffect>
                                  </p:childTnLst>
                                </p:cTn>
                              </p:par>
                            </p:childTnLst>
                          </p:cTn>
                        </p:par>
                        <p:par>
                          <p:cTn id="10" fill="hold">
                            <p:stCondLst>
                              <p:cond delay="500"/>
                            </p:stCondLst>
                            <p:childTnLst>
                              <p:par>
                                <p:cTn id="11" presetID="22" presetClass="entr" presetSubtype="8" fill="hold" nodeType="afterEffect">
                                  <p:stCondLst>
                                    <p:cond delay="0"/>
                                  </p:stCondLst>
                                  <p:childTnLst>
                                    <p:set>
                                      <p:cBhvr>
                                        <p:cTn id="12" dur="1" fill="hold">
                                          <p:stCondLst>
                                            <p:cond delay="0"/>
                                          </p:stCondLst>
                                        </p:cTn>
                                        <p:tgtEl>
                                          <p:spTgt spid="183"/>
                                        </p:tgtEl>
                                        <p:attrNameLst>
                                          <p:attrName>style.visibility</p:attrName>
                                        </p:attrNameLst>
                                      </p:cBhvr>
                                      <p:to>
                                        <p:strVal val="visible"/>
                                      </p:to>
                                    </p:set>
                                    <p:animEffect transition="in" filter="wipe(left)">
                                      <p:cBhvr>
                                        <p:cTn id="13" dur="2000"/>
                                        <p:tgtEl>
                                          <p:spTgt spid="183"/>
                                        </p:tgtEl>
                                      </p:cBhvr>
                                    </p:animEffect>
                                  </p:childTnLst>
                                </p:cTn>
                              </p:par>
                            </p:childTnLst>
                          </p:cTn>
                        </p:par>
                      </p:childTnLst>
                    </p:cTn>
                  </p:par>
                  <p:par>
                    <p:cTn id="14" fill="hold">
                      <p:stCondLst>
                        <p:cond delay="indefinite"/>
                      </p:stCondLst>
                      <p:childTnLst>
                        <p:par>
                          <p:cTn id="15" fill="hold">
                            <p:stCondLst>
                              <p:cond delay="0"/>
                            </p:stCondLst>
                            <p:childTnLst>
                              <p:par>
                                <p:cTn id="16" presetID="47" presetClass="entr" presetSubtype="0" fill="hold"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1000"/>
                                        <p:tgtEl>
                                          <p:spTgt spid="4"/>
                                        </p:tgtEl>
                                      </p:cBhvr>
                                    </p:animEffect>
                                    <p:anim calcmode="lin" valueType="num">
                                      <p:cBhvr>
                                        <p:cTn id="19" dur="1000" fill="hold"/>
                                        <p:tgtEl>
                                          <p:spTgt spid="4"/>
                                        </p:tgtEl>
                                        <p:attrNameLst>
                                          <p:attrName>ppt_x</p:attrName>
                                        </p:attrNameLst>
                                      </p:cBhvr>
                                      <p:tavLst>
                                        <p:tav tm="0">
                                          <p:val>
                                            <p:strVal val="#ppt_x"/>
                                          </p:val>
                                        </p:tav>
                                        <p:tav tm="100000">
                                          <p:val>
                                            <p:strVal val="#ppt_x"/>
                                          </p:val>
                                        </p:tav>
                                      </p:tavLst>
                                    </p:anim>
                                    <p:anim calcmode="lin" valueType="num">
                                      <p:cBhvr>
                                        <p:cTn id="20"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7" presetClass="entr" presetSubtype="0" fill="hold" nodeType="clickEffect">
                                  <p:stCondLst>
                                    <p:cond delay="0"/>
                                  </p:stCondLst>
                                  <p:childTnLst>
                                    <p:set>
                                      <p:cBhvr>
                                        <p:cTn id="24" dur="1" fill="hold">
                                          <p:stCondLst>
                                            <p:cond delay="0"/>
                                          </p:stCondLst>
                                        </p:cTn>
                                        <p:tgtEl>
                                          <p:spTgt spid="24"/>
                                        </p:tgtEl>
                                        <p:attrNameLst>
                                          <p:attrName>style.visibility</p:attrName>
                                        </p:attrNameLst>
                                      </p:cBhvr>
                                      <p:to>
                                        <p:strVal val="visible"/>
                                      </p:to>
                                    </p:set>
                                    <p:animEffect transition="in" filter="fade">
                                      <p:cBhvr>
                                        <p:cTn id="25" dur="1000"/>
                                        <p:tgtEl>
                                          <p:spTgt spid="24"/>
                                        </p:tgtEl>
                                      </p:cBhvr>
                                    </p:animEffect>
                                    <p:anim calcmode="lin" valueType="num">
                                      <p:cBhvr>
                                        <p:cTn id="26" dur="1000" fill="hold"/>
                                        <p:tgtEl>
                                          <p:spTgt spid="24"/>
                                        </p:tgtEl>
                                        <p:attrNameLst>
                                          <p:attrName>ppt_x</p:attrName>
                                        </p:attrNameLst>
                                      </p:cBhvr>
                                      <p:tavLst>
                                        <p:tav tm="0">
                                          <p:val>
                                            <p:strVal val="#ppt_x"/>
                                          </p:val>
                                        </p:tav>
                                        <p:tav tm="100000">
                                          <p:val>
                                            <p:strVal val="#ppt_x"/>
                                          </p:val>
                                        </p:tav>
                                      </p:tavLst>
                                    </p:anim>
                                    <p:anim calcmode="lin" valueType="num">
                                      <p:cBhvr>
                                        <p:cTn id="27"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47" presetClass="entr" presetSubtype="0" fill="hold" nodeType="clickEffect">
                                  <p:stCondLst>
                                    <p:cond delay="0"/>
                                  </p:stCondLst>
                                  <p:childTnLst>
                                    <p:set>
                                      <p:cBhvr>
                                        <p:cTn id="31" dur="1" fill="hold">
                                          <p:stCondLst>
                                            <p:cond delay="0"/>
                                          </p:stCondLst>
                                        </p:cTn>
                                        <p:tgtEl>
                                          <p:spTgt spid="27"/>
                                        </p:tgtEl>
                                        <p:attrNameLst>
                                          <p:attrName>style.visibility</p:attrName>
                                        </p:attrNameLst>
                                      </p:cBhvr>
                                      <p:to>
                                        <p:strVal val="visible"/>
                                      </p:to>
                                    </p:set>
                                    <p:animEffect transition="in" filter="fade">
                                      <p:cBhvr>
                                        <p:cTn id="32" dur="1000"/>
                                        <p:tgtEl>
                                          <p:spTgt spid="27"/>
                                        </p:tgtEl>
                                      </p:cBhvr>
                                    </p:animEffect>
                                    <p:anim calcmode="lin" valueType="num">
                                      <p:cBhvr>
                                        <p:cTn id="33" dur="1000" fill="hold"/>
                                        <p:tgtEl>
                                          <p:spTgt spid="27"/>
                                        </p:tgtEl>
                                        <p:attrNameLst>
                                          <p:attrName>ppt_x</p:attrName>
                                        </p:attrNameLst>
                                      </p:cBhvr>
                                      <p:tavLst>
                                        <p:tav tm="0">
                                          <p:val>
                                            <p:strVal val="#ppt_x"/>
                                          </p:val>
                                        </p:tav>
                                        <p:tav tm="100000">
                                          <p:val>
                                            <p:strVal val="#ppt_x"/>
                                          </p:val>
                                        </p:tav>
                                      </p:tavLst>
                                    </p:anim>
                                    <p:anim calcmode="lin" valueType="num">
                                      <p:cBhvr>
                                        <p:cTn id="34"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2" presetClass="entr" presetSubtype="1" fill="hold" nodeType="clickEffect">
                                  <p:stCondLst>
                                    <p:cond delay="0"/>
                                  </p:stCondLst>
                                  <p:childTnLst>
                                    <p:set>
                                      <p:cBhvr>
                                        <p:cTn id="38" dur="1" fill="hold">
                                          <p:stCondLst>
                                            <p:cond delay="0"/>
                                          </p:stCondLst>
                                        </p:cTn>
                                        <p:tgtEl>
                                          <p:spTgt spid="123"/>
                                        </p:tgtEl>
                                        <p:attrNameLst>
                                          <p:attrName>style.visibility</p:attrName>
                                        </p:attrNameLst>
                                      </p:cBhvr>
                                      <p:to>
                                        <p:strVal val="visible"/>
                                      </p:to>
                                    </p:set>
                                    <p:animEffect transition="in" filter="wipe(up)">
                                      <p:cBhvr>
                                        <p:cTn id="39" dur="1000"/>
                                        <p:tgtEl>
                                          <p:spTgt spid="123"/>
                                        </p:tgtEl>
                                      </p:cBhvr>
                                    </p:animEffect>
                                  </p:childTnLst>
                                </p:cTn>
                              </p:par>
                            </p:childTnLst>
                          </p:cTn>
                        </p:par>
                        <p:par>
                          <p:cTn id="40" fill="hold">
                            <p:stCondLst>
                              <p:cond delay="1000"/>
                            </p:stCondLst>
                            <p:childTnLst>
                              <p:par>
                                <p:cTn id="41" presetID="42" presetClass="entr" presetSubtype="0" fill="hold" grpId="0" nodeType="afterEffect">
                                  <p:stCondLst>
                                    <p:cond delay="0"/>
                                  </p:stCondLst>
                                  <p:childTnLst>
                                    <p:set>
                                      <p:cBhvr>
                                        <p:cTn id="42" dur="1" fill="hold">
                                          <p:stCondLst>
                                            <p:cond delay="0"/>
                                          </p:stCondLst>
                                        </p:cTn>
                                        <p:tgtEl>
                                          <p:spTgt spid="248"/>
                                        </p:tgtEl>
                                        <p:attrNameLst>
                                          <p:attrName>style.visibility</p:attrName>
                                        </p:attrNameLst>
                                      </p:cBhvr>
                                      <p:to>
                                        <p:strVal val="visible"/>
                                      </p:to>
                                    </p:set>
                                    <p:animEffect transition="in" filter="fade">
                                      <p:cBhvr>
                                        <p:cTn id="43" dur="1000"/>
                                        <p:tgtEl>
                                          <p:spTgt spid="248"/>
                                        </p:tgtEl>
                                      </p:cBhvr>
                                    </p:animEffect>
                                    <p:anim calcmode="lin" valueType="num">
                                      <p:cBhvr>
                                        <p:cTn id="44" dur="1000" fill="hold"/>
                                        <p:tgtEl>
                                          <p:spTgt spid="248"/>
                                        </p:tgtEl>
                                        <p:attrNameLst>
                                          <p:attrName>ppt_x</p:attrName>
                                        </p:attrNameLst>
                                      </p:cBhvr>
                                      <p:tavLst>
                                        <p:tav tm="0">
                                          <p:val>
                                            <p:strVal val="#ppt_x"/>
                                          </p:val>
                                        </p:tav>
                                        <p:tav tm="100000">
                                          <p:val>
                                            <p:strVal val="#ppt_x"/>
                                          </p:val>
                                        </p:tav>
                                      </p:tavLst>
                                    </p:anim>
                                    <p:anim calcmode="lin" valueType="num">
                                      <p:cBhvr>
                                        <p:cTn id="45" dur="1000" fill="hold"/>
                                        <p:tgtEl>
                                          <p:spTgt spid="248"/>
                                        </p:tgtEl>
                                        <p:attrNameLst>
                                          <p:attrName>ppt_y</p:attrName>
                                        </p:attrNameLst>
                                      </p:cBhvr>
                                      <p:tavLst>
                                        <p:tav tm="0">
                                          <p:val>
                                            <p:strVal val="#ppt_y+.1"/>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12" presetClass="entr" presetSubtype="1" fill="hold" grpId="0" nodeType="clickEffect">
                                  <p:stCondLst>
                                    <p:cond delay="0"/>
                                  </p:stCondLst>
                                  <p:childTnLst>
                                    <p:set>
                                      <p:cBhvr>
                                        <p:cTn id="49" dur="1" fill="hold">
                                          <p:stCondLst>
                                            <p:cond delay="0"/>
                                          </p:stCondLst>
                                        </p:cTn>
                                        <p:tgtEl>
                                          <p:spTgt spid="250"/>
                                        </p:tgtEl>
                                        <p:attrNameLst>
                                          <p:attrName>style.visibility</p:attrName>
                                        </p:attrNameLst>
                                      </p:cBhvr>
                                      <p:to>
                                        <p:strVal val="visible"/>
                                      </p:to>
                                    </p:set>
                                    <p:anim calcmode="lin" valueType="num">
                                      <p:cBhvr additive="base">
                                        <p:cTn id="50" dur="500"/>
                                        <p:tgtEl>
                                          <p:spTgt spid="250"/>
                                        </p:tgtEl>
                                        <p:attrNameLst>
                                          <p:attrName>ppt_y</p:attrName>
                                        </p:attrNameLst>
                                      </p:cBhvr>
                                      <p:tavLst>
                                        <p:tav tm="0">
                                          <p:val>
                                            <p:strVal val="#ppt_y-#ppt_h*1.125000"/>
                                          </p:val>
                                        </p:tav>
                                        <p:tav tm="100000">
                                          <p:val>
                                            <p:strVal val="#ppt_y"/>
                                          </p:val>
                                        </p:tav>
                                      </p:tavLst>
                                    </p:anim>
                                    <p:animEffect transition="in" filter="wipe(down)">
                                      <p:cBhvr>
                                        <p:cTn id="51" dur="500"/>
                                        <p:tgtEl>
                                          <p:spTgt spid="2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6" grpId="0"/>
      <p:bldP spid="248" grpId="0" bldLvl="0" animBg="1"/>
      <p:bldP spid="250"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3" name="组合 122"/>
          <p:cNvGrpSpPr/>
          <p:nvPr/>
        </p:nvGrpSpPr>
        <p:grpSpPr>
          <a:xfrm>
            <a:off x="3707377" y="4087553"/>
            <a:ext cx="7474786" cy="1235317"/>
            <a:chOff x="3707377" y="2936335"/>
            <a:chExt cx="7474786" cy="1235317"/>
          </a:xfrm>
        </p:grpSpPr>
        <p:sp>
          <p:nvSpPr>
            <p:cNvPr id="234" name="矩形 233"/>
            <p:cNvSpPr/>
            <p:nvPr/>
          </p:nvSpPr>
          <p:spPr>
            <a:xfrm>
              <a:off x="9939781" y="2939302"/>
              <a:ext cx="609652" cy="928166"/>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3" name="矩形 232"/>
            <p:cNvSpPr/>
            <p:nvPr/>
          </p:nvSpPr>
          <p:spPr>
            <a:xfrm>
              <a:off x="9295866" y="2936335"/>
              <a:ext cx="628789" cy="928166"/>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2" name="矩形 231"/>
            <p:cNvSpPr/>
            <p:nvPr/>
          </p:nvSpPr>
          <p:spPr>
            <a:xfrm>
              <a:off x="8058564" y="2936335"/>
              <a:ext cx="1241676" cy="928166"/>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p:cNvSpPr/>
            <p:nvPr/>
          </p:nvSpPr>
          <p:spPr>
            <a:xfrm>
              <a:off x="3709677" y="2940553"/>
              <a:ext cx="4342323" cy="928166"/>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6" name="文本框 235"/>
            <p:cNvSpPr txBox="1"/>
            <p:nvPr/>
          </p:nvSpPr>
          <p:spPr>
            <a:xfrm>
              <a:off x="3707377" y="3863875"/>
              <a:ext cx="610167" cy="307777"/>
            </a:xfrm>
            <a:prstGeom prst="rect">
              <a:avLst/>
            </a:prstGeom>
            <a:noFill/>
          </p:spPr>
          <p:txBody>
            <a:bodyPr wrap="square" rtlCol="0">
              <a:spAutoFit/>
            </a:bodyPr>
            <a:lstStyle/>
            <a:p>
              <a:pPr algn="ctr"/>
              <a:r>
                <a:rPr lang="zh-CN" altLang="en-US" sz="1400" b="1" dirty="0">
                  <a:solidFill>
                    <a:schemeClr val="accent3"/>
                  </a:solidFill>
                </a:rPr>
                <a:t>码元</a:t>
              </a:r>
              <a:endParaRPr lang="zh-CN" altLang="en-US" sz="1400" b="1" dirty="0">
                <a:solidFill>
                  <a:schemeClr val="accent3"/>
                </a:solidFill>
              </a:endParaRPr>
            </a:p>
          </p:txBody>
        </p:sp>
        <p:sp>
          <p:nvSpPr>
            <p:cNvPr id="237" name="文本框 236"/>
            <p:cNvSpPr txBox="1"/>
            <p:nvPr/>
          </p:nvSpPr>
          <p:spPr>
            <a:xfrm>
              <a:off x="4333281" y="3863875"/>
              <a:ext cx="610167" cy="307777"/>
            </a:xfrm>
            <a:prstGeom prst="rect">
              <a:avLst/>
            </a:prstGeom>
            <a:noFill/>
          </p:spPr>
          <p:txBody>
            <a:bodyPr wrap="square" rtlCol="0">
              <a:spAutoFit/>
            </a:bodyPr>
            <a:lstStyle/>
            <a:p>
              <a:pPr algn="ctr"/>
              <a:r>
                <a:rPr lang="zh-CN" altLang="en-US" sz="1400" b="1" dirty="0">
                  <a:solidFill>
                    <a:schemeClr val="accent3"/>
                  </a:solidFill>
                </a:rPr>
                <a:t>码元</a:t>
              </a:r>
              <a:endParaRPr lang="zh-CN" altLang="en-US" sz="1400" b="1" dirty="0">
                <a:solidFill>
                  <a:schemeClr val="accent3"/>
                </a:solidFill>
              </a:endParaRPr>
            </a:p>
          </p:txBody>
        </p:sp>
        <p:sp>
          <p:nvSpPr>
            <p:cNvPr id="238" name="文本框 237"/>
            <p:cNvSpPr txBox="1"/>
            <p:nvPr/>
          </p:nvSpPr>
          <p:spPr>
            <a:xfrm>
              <a:off x="4951046" y="3863875"/>
              <a:ext cx="610167" cy="307777"/>
            </a:xfrm>
            <a:prstGeom prst="rect">
              <a:avLst/>
            </a:prstGeom>
            <a:noFill/>
          </p:spPr>
          <p:txBody>
            <a:bodyPr wrap="square" rtlCol="0">
              <a:spAutoFit/>
            </a:bodyPr>
            <a:lstStyle/>
            <a:p>
              <a:pPr algn="ctr"/>
              <a:r>
                <a:rPr lang="zh-CN" altLang="en-US" sz="1400" b="1" dirty="0">
                  <a:solidFill>
                    <a:schemeClr val="accent3"/>
                  </a:solidFill>
                </a:rPr>
                <a:t>码元</a:t>
              </a:r>
              <a:endParaRPr lang="zh-CN" altLang="en-US" sz="1400" b="1" dirty="0">
                <a:solidFill>
                  <a:schemeClr val="accent3"/>
                </a:solidFill>
              </a:endParaRPr>
            </a:p>
          </p:txBody>
        </p:sp>
        <p:sp>
          <p:nvSpPr>
            <p:cNvPr id="239" name="文本框 238"/>
            <p:cNvSpPr txBox="1"/>
            <p:nvPr/>
          </p:nvSpPr>
          <p:spPr>
            <a:xfrm>
              <a:off x="5574806" y="3863875"/>
              <a:ext cx="610167" cy="307777"/>
            </a:xfrm>
            <a:prstGeom prst="rect">
              <a:avLst/>
            </a:prstGeom>
            <a:noFill/>
          </p:spPr>
          <p:txBody>
            <a:bodyPr wrap="square" rtlCol="0">
              <a:spAutoFit/>
            </a:bodyPr>
            <a:lstStyle/>
            <a:p>
              <a:pPr algn="ctr"/>
              <a:r>
                <a:rPr lang="zh-CN" altLang="en-US" sz="1400" b="1" dirty="0">
                  <a:solidFill>
                    <a:schemeClr val="accent3"/>
                  </a:solidFill>
                </a:rPr>
                <a:t>码元</a:t>
              </a:r>
              <a:endParaRPr lang="zh-CN" altLang="en-US" sz="1400" b="1" dirty="0">
                <a:solidFill>
                  <a:schemeClr val="accent3"/>
                </a:solidFill>
              </a:endParaRPr>
            </a:p>
          </p:txBody>
        </p:sp>
        <p:sp>
          <p:nvSpPr>
            <p:cNvPr id="240" name="文本框 239"/>
            <p:cNvSpPr txBox="1"/>
            <p:nvPr/>
          </p:nvSpPr>
          <p:spPr>
            <a:xfrm>
              <a:off x="6190219" y="3863875"/>
              <a:ext cx="610167" cy="307777"/>
            </a:xfrm>
            <a:prstGeom prst="rect">
              <a:avLst/>
            </a:prstGeom>
            <a:noFill/>
          </p:spPr>
          <p:txBody>
            <a:bodyPr wrap="square" rtlCol="0">
              <a:spAutoFit/>
            </a:bodyPr>
            <a:lstStyle/>
            <a:p>
              <a:pPr algn="ctr"/>
              <a:r>
                <a:rPr lang="zh-CN" altLang="en-US" sz="1400" b="1" dirty="0">
                  <a:solidFill>
                    <a:schemeClr val="accent3"/>
                  </a:solidFill>
                </a:rPr>
                <a:t>码元</a:t>
              </a:r>
              <a:endParaRPr lang="zh-CN" altLang="en-US" sz="1400" b="1" dirty="0">
                <a:solidFill>
                  <a:schemeClr val="accent3"/>
                </a:solidFill>
              </a:endParaRPr>
            </a:p>
          </p:txBody>
        </p:sp>
        <p:sp>
          <p:nvSpPr>
            <p:cNvPr id="241" name="文本框 240"/>
            <p:cNvSpPr txBox="1"/>
            <p:nvPr/>
          </p:nvSpPr>
          <p:spPr>
            <a:xfrm>
              <a:off x="6819349" y="3863875"/>
              <a:ext cx="610167" cy="307777"/>
            </a:xfrm>
            <a:prstGeom prst="rect">
              <a:avLst/>
            </a:prstGeom>
            <a:noFill/>
          </p:spPr>
          <p:txBody>
            <a:bodyPr wrap="square" rtlCol="0">
              <a:spAutoFit/>
            </a:bodyPr>
            <a:lstStyle/>
            <a:p>
              <a:pPr algn="ctr"/>
              <a:r>
                <a:rPr lang="zh-CN" altLang="en-US" sz="1400" b="1" dirty="0">
                  <a:solidFill>
                    <a:schemeClr val="accent3"/>
                  </a:solidFill>
                </a:rPr>
                <a:t>码元</a:t>
              </a:r>
              <a:endParaRPr lang="zh-CN" altLang="en-US" sz="1400" b="1" dirty="0">
                <a:solidFill>
                  <a:schemeClr val="accent3"/>
                </a:solidFill>
              </a:endParaRPr>
            </a:p>
          </p:txBody>
        </p:sp>
        <p:sp>
          <p:nvSpPr>
            <p:cNvPr id="242" name="文本框 241"/>
            <p:cNvSpPr txBox="1"/>
            <p:nvPr/>
          </p:nvSpPr>
          <p:spPr>
            <a:xfrm>
              <a:off x="7438248" y="3863875"/>
              <a:ext cx="610167" cy="307777"/>
            </a:xfrm>
            <a:prstGeom prst="rect">
              <a:avLst/>
            </a:prstGeom>
            <a:noFill/>
          </p:spPr>
          <p:txBody>
            <a:bodyPr wrap="square" rtlCol="0">
              <a:spAutoFit/>
            </a:bodyPr>
            <a:lstStyle/>
            <a:p>
              <a:pPr algn="ctr"/>
              <a:r>
                <a:rPr lang="zh-CN" altLang="en-US" sz="1400" b="1" dirty="0">
                  <a:solidFill>
                    <a:schemeClr val="accent3"/>
                  </a:solidFill>
                </a:rPr>
                <a:t>码元</a:t>
              </a:r>
              <a:endParaRPr lang="zh-CN" altLang="en-US" sz="1400" b="1" dirty="0">
                <a:solidFill>
                  <a:schemeClr val="accent3"/>
                </a:solidFill>
              </a:endParaRPr>
            </a:p>
          </p:txBody>
        </p:sp>
        <p:sp>
          <p:nvSpPr>
            <p:cNvPr id="243" name="文本框 242"/>
            <p:cNvSpPr txBox="1"/>
            <p:nvPr/>
          </p:nvSpPr>
          <p:spPr>
            <a:xfrm>
              <a:off x="8046902" y="3863875"/>
              <a:ext cx="610167" cy="307777"/>
            </a:xfrm>
            <a:prstGeom prst="rect">
              <a:avLst/>
            </a:prstGeom>
            <a:noFill/>
          </p:spPr>
          <p:txBody>
            <a:bodyPr wrap="square" rtlCol="0">
              <a:spAutoFit/>
            </a:bodyPr>
            <a:lstStyle/>
            <a:p>
              <a:pPr algn="ctr"/>
              <a:r>
                <a:rPr lang="zh-CN" altLang="en-US" sz="1400" b="1" dirty="0">
                  <a:solidFill>
                    <a:schemeClr val="accent4"/>
                  </a:solidFill>
                </a:rPr>
                <a:t>码元</a:t>
              </a:r>
              <a:endParaRPr lang="zh-CN" altLang="en-US" sz="1400" b="1" dirty="0">
                <a:solidFill>
                  <a:schemeClr val="accent4"/>
                </a:solidFill>
              </a:endParaRPr>
            </a:p>
          </p:txBody>
        </p:sp>
        <p:sp>
          <p:nvSpPr>
            <p:cNvPr id="244" name="文本框 243"/>
            <p:cNvSpPr txBox="1"/>
            <p:nvPr/>
          </p:nvSpPr>
          <p:spPr>
            <a:xfrm>
              <a:off x="8680339" y="3863875"/>
              <a:ext cx="610167" cy="307777"/>
            </a:xfrm>
            <a:prstGeom prst="rect">
              <a:avLst/>
            </a:prstGeom>
            <a:noFill/>
          </p:spPr>
          <p:txBody>
            <a:bodyPr wrap="square" rtlCol="0">
              <a:spAutoFit/>
            </a:bodyPr>
            <a:lstStyle/>
            <a:p>
              <a:pPr algn="ctr"/>
              <a:r>
                <a:rPr lang="zh-CN" altLang="en-US" sz="1400" b="1" dirty="0">
                  <a:solidFill>
                    <a:schemeClr val="accent4"/>
                  </a:solidFill>
                </a:rPr>
                <a:t>码元</a:t>
              </a:r>
              <a:endParaRPr lang="zh-CN" altLang="en-US" sz="1400" b="1" dirty="0">
                <a:solidFill>
                  <a:schemeClr val="accent4"/>
                </a:solidFill>
              </a:endParaRPr>
            </a:p>
          </p:txBody>
        </p:sp>
        <p:sp>
          <p:nvSpPr>
            <p:cNvPr id="245" name="文本框 244"/>
            <p:cNvSpPr txBox="1"/>
            <p:nvPr/>
          </p:nvSpPr>
          <p:spPr>
            <a:xfrm>
              <a:off x="9303223" y="3863875"/>
              <a:ext cx="610167" cy="307777"/>
            </a:xfrm>
            <a:prstGeom prst="rect">
              <a:avLst/>
            </a:prstGeom>
            <a:noFill/>
          </p:spPr>
          <p:txBody>
            <a:bodyPr wrap="square" rtlCol="0">
              <a:spAutoFit/>
            </a:bodyPr>
            <a:lstStyle/>
            <a:p>
              <a:pPr algn="ctr"/>
              <a:r>
                <a:rPr lang="zh-CN" altLang="en-US" sz="1400" b="1" dirty="0">
                  <a:solidFill>
                    <a:schemeClr val="accent3"/>
                  </a:solidFill>
                </a:rPr>
                <a:t>码元</a:t>
              </a:r>
              <a:endParaRPr lang="zh-CN" altLang="en-US" sz="1400" b="1" dirty="0">
                <a:solidFill>
                  <a:schemeClr val="accent3"/>
                </a:solidFill>
              </a:endParaRPr>
            </a:p>
          </p:txBody>
        </p:sp>
        <p:sp>
          <p:nvSpPr>
            <p:cNvPr id="246" name="文本框 245"/>
            <p:cNvSpPr txBox="1"/>
            <p:nvPr/>
          </p:nvSpPr>
          <p:spPr>
            <a:xfrm>
              <a:off x="9928543" y="3863875"/>
              <a:ext cx="610167" cy="307777"/>
            </a:xfrm>
            <a:prstGeom prst="rect">
              <a:avLst/>
            </a:prstGeom>
            <a:noFill/>
          </p:spPr>
          <p:txBody>
            <a:bodyPr wrap="square" rtlCol="0">
              <a:spAutoFit/>
            </a:bodyPr>
            <a:lstStyle/>
            <a:p>
              <a:pPr algn="ctr"/>
              <a:r>
                <a:rPr lang="zh-CN" altLang="en-US" sz="1400" b="1" dirty="0">
                  <a:solidFill>
                    <a:schemeClr val="accent4"/>
                  </a:solidFill>
                </a:rPr>
                <a:t>码元</a:t>
              </a:r>
              <a:endParaRPr lang="zh-CN" altLang="en-US" sz="1400" b="1" dirty="0">
                <a:solidFill>
                  <a:schemeClr val="accent4"/>
                </a:solidFill>
              </a:endParaRPr>
            </a:p>
          </p:txBody>
        </p:sp>
        <p:sp>
          <p:nvSpPr>
            <p:cNvPr id="247" name="文本框 246"/>
            <p:cNvSpPr txBox="1"/>
            <p:nvPr/>
          </p:nvSpPr>
          <p:spPr>
            <a:xfrm>
              <a:off x="10538710" y="3863875"/>
              <a:ext cx="610167" cy="307777"/>
            </a:xfrm>
            <a:prstGeom prst="rect">
              <a:avLst/>
            </a:prstGeom>
            <a:noFill/>
          </p:spPr>
          <p:txBody>
            <a:bodyPr wrap="square" rtlCol="0">
              <a:spAutoFit/>
            </a:bodyPr>
            <a:lstStyle/>
            <a:p>
              <a:pPr algn="ctr"/>
              <a:r>
                <a:rPr lang="zh-CN" altLang="en-US" sz="1400" b="1" dirty="0">
                  <a:solidFill>
                    <a:schemeClr val="accent3"/>
                  </a:solidFill>
                </a:rPr>
                <a:t>码元</a:t>
              </a:r>
              <a:endParaRPr lang="zh-CN" altLang="en-US" sz="1400" b="1" dirty="0">
                <a:solidFill>
                  <a:schemeClr val="accent3"/>
                </a:solidFill>
              </a:endParaRPr>
            </a:p>
          </p:txBody>
        </p:sp>
        <p:sp>
          <p:nvSpPr>
            <p:cNvPr id="235" name="矩形 234"/>
            <p:cNvSpPr/>
            <p:nvPr/>
          </p:nvSpPr>
          <p:spPr>
            <a:xfrm>
              <a:off x="10553374" y="2939301"/>
              <a:ext cx="628789" cy="928166"/>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 name="组合 2"/>
          <p:cNvGrpSpPr/>
          <p:nvPr/>
        </p:nvGrpSpPr>
        <p:grpSpPr>
          <a:xfrm>
            <a:off x="3703100" y="1422034"/>
            <a:ext cx="7453097" cy="4864740"/>
            <a:chOff x="3980192" y="1422034"/>
            <a:chExt cx="7453097" cy="4864740"/>
          </a:xfrm>
        </p:grpSpPr>
        <p:cxnSp>
          <p:nvCxnSpPr>
            <p:cNvPr id="7" name="直接连接符 6"/>
            <p:cNvCxnSpPr/>
            <p:nvPr/>
          </p:nvCxnSpPr>
          <p:spPr>
            <a:xfrm>
              <a:off x="3980192" y="1422034"/>
              <a:ext cx="0" cy="4864740"/>
            </a:xfrm>
            <a:prstGeom prst="line">
              <a:avLst/>
            </a:prstGeom>
            <a:ln w="635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4601283" y="1422034"/>
              <a:ext cx="0" cy="4864740"/>
            </a:xfrm>
            <a:prstGeom prst="line">
              <a:avLst/>
            </a:prstGeom>
            <a:ln w="635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5222374" y="1422034"/>
              <a:ext cx="0" cy="4864740"/>
            </a:xfrm>
            <a:prstGeom prst="line">
              <a:avLst/>
            </a:prstGeom>
            <a:ln w="635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5843465" y="1422034"/>
              <a:ext cx="0" cy="4864740"/>
            </a:xfrm>
            <a:prstGeom prst="line">
              <a:avLst/>
            </a:prstGeom>
            <a:ln w="635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6464556" y="1422034"/>
              <a:ext cx="0" cy="4864740"/>
            </a:xfrm>
            <a:prstGeom prst="line">
              <a:avLst/>
            </a:prstGeom>
            <a:ln w="635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7085647" y="1422034"/>
              <a:ext cx="0" cy="4864740"/>
            </a:xfrm>
            <a:prstGeom prst="line">
              <a:avLst/>
            </a:prstGeom>
            <a:ln w="635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7706738" y="1422034"/>
              <a:ext cx="0" cy="4864740"/>
            </a:xfrm>
            <a:prstGeom prst="line">
              <a:avLst/>
            </a:prstGeom>
            <a:ln w="635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8327829" y="1422034"/>
              <a:ext cx="0" cy="4864740"/>
            </a:xfrm>
            <a:prstGeom prst="line">
              <a:avLst/>
            </a:prstGeom>
            <a:ln w="635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8948920" y="1422034"/>
              <a:ext cx="0" cy="4864740"/>
            </a:xfrm>
            <a:prstGeom prst="line">
              <a:avLst/>
            </a:prstGeom>
            <a:ln w="635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9570011" y="1422034"/>
              <a:ext cx="0" cy="4864740"/>
            </a:xfrm>
            <a:prstGeom prst="line">
              <a:avLst/>
            </a:prstGeom>
            <a:ln w="635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10191102" y="1422034"/>
              <a:ext cx="0" cy="4864740"/>
            </a:xfrm>
            <a:prstGeom prst="line">
              <a:avLst/>
            </a:prstGeom>
            <a:ln w="635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10812193" y="1422034"/>
              <a:ext cx="0" cy="4864740"/>
            </a:xfrm>
            <a:prstGeom prst="line">
              <a:avLst/>
            </a:prstGeom>
            <a:ln w="635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11433289" y="1422034"/>
              <a:ext cx="0" cy="4864740"/>
            </a:xfrm>
            <a:prstGeom prst="line">
              <a:avLst/>
            </a:prstGeom>
            <a:ln w="635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36" name="组合 35"/>
          <p:cNvGrpSpPr/>
          <p:nvPr/>
        </p:nvGrpSpPr>
        <p:grpSpPr>
          <a:xfrm>
            <a:off x="304799" y="749300"/>
            <a:ext cx="6266993" cy="400110"/>
            <a:chOff x="424116" y="898245"/>
            <a:chExt cx="6266993" cy="400110"/>
          </a:xfrm>
        </p:grpSpPr>
        <p:sp>
          <p:nvSpPr>
            <p:cNvPr id="38" name="平行四边形 37"/>
            <p:cNvSpPr/>
            <p:nvPr/>
          </p:nvSpPr>
          <p:spPr>
            <a:xfrm>
              <a:off x="424116" y="898245"/>
              <a:ext cx="712237"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02</a:t>
              </a:r>
              <a:endParaRPr lang="zh-CN" altLang="en-US" sz="2200" dirty="0">
                <a:latin typeface="Impact" panose="020B0806030902050204" pitchFamily="34" charset="0"/>
              </a:endParaRPr>
            </a:p>
          </p:txBody>
        </p:sp>
        <p:sp>
          <p:nvSpPr>
            <p:cNvPr id="40" name="文本框 39"/>
            <p:cNvSpPr txBox="1"/>
            <p:nvPr/>
          </p:nvSpPr>
          <p:spPr>
            <a:xfrm>
              <a:off x="1127071" y="898245"/>
              <a:ext cx="5564038" cy="400110"/>
            </a:xfrm>
            <a:prstGeom prst="rect">
              <a:avLst/>
            </a:prstGeom>
            <a:noFill/>
          </p:spPr>
          <p:txBody>
            <a:bodyPr wrap="square" rtlCol="0">
              <a:spAutoFit/>
            </a:bodyPr>
            <a:lstStyle/>
            <a:p>
              <a:r>
                <a:rPr lang="zh-CN" altLang="en-US" sz="2000" b="1" dirty="0"/>
                <a:t>常用编码方式</a:t>
              </a:r>
              <a:endParaRPr lang="zh-CN" altLang="en-US" sz="2000" b="1" dirty="0"/>
            </a:p>
          </p:txBody>
        </p:sp>
      </p:grpSp>
      <p:grpSp>
        <p:nvGrpSpPr>
          <p:cNvPr id="182" name="组合 181"/>
          <p:cNvGrpSpPr/>
          <p:nvPr/>
        </p:nvGrpSpPr>
        <p:grpSpPr>
          <a:xfrm>
            <a:off x="3703100" y="2173064"/>
            <a:ext cx="7453097" cy="570135"/>
            <a:chOff x="3980192" y="1889047"/>
            <a:chExt cx="7453097" cy="570135"/>
          </a:xfrm>
        </p:grpSpPr>
        <p:cxnSp>
          <p:nvCxnSpPr>
            <p:cNvPr id="6" name="直接连接符 5"/>
            <p:cNvCxnSpPr/>
            <p:nvPr/>
          </p:nvCxnSpPr>
          <p:spPr>
            <a:xfrm>
              <a:off x="3980192" y="1890096"/>
              <a:ext cx="4347637"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8327829" y="1890096"/>
              <a:ext cx="0" cy="569086"/>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8327829" y="2459182"/>
              <a:ext cx="1242182"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a:off x="9570011" y="1890096"/>
              <a:ext cx="0" cy="569086"/>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a:off x="9570011" y="1890096"/>
              <a:ext cx="621091"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a:off x="10191102" y="1890096"/>
              <a:ext cx="0" cy="569086"/>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a:off x="10191102" y="2459182"/>
              <a:ext cx="621091"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a:off x="10806350" y="1890096"/>
              <a:ext cx="0" cy="569086"/>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a:off x="10812198" y="1889047"/>
              <a:ext cx="621091"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grpSp>
      <p:grpSp>
        <p:nvGrpSpPr>
          <p:cNvPr id="183" name="组合 182"/>
          <p:cNvGrpSpPr/>
          <p:nvPr/>
        </p:nvGrpSpPr>
        <p:grpSpPr>
          <a:xfrm>
            <a:off x="3709678" y="3261695"/>
            <a:ext cx="7446514" cy="564259"/>
            <a:chOff x="3986770" y="2977678"/>
            <a:chExt cx="7446514" cy="564259"/>
          </a:xfrm>
        </p:grpSpPr>
        <p:cxnSp>
          <p:nvCxnSpPr>
            <p:cNvPr id="41" name="直接连接符 40"/>
            <p:cNvCxnSpPr/>
            <p:nvPr/>
          </p:nvCxnSpPr>
          <p:spPr>
            <a:xfrm>
              <a:off x="3986770" y="2984605"/>
              <a:ext cx="308139"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a:off x="4294909" y="2984605"/>
              <a:ext cx="0" cy="264286"/>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a:off x="4294909" y="3248891"/>
              <a:ext cx="308139"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a:off x="4608210" y="2984605"/>
              <a:ext cx="0" cy="264286"/>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a:off x="4606096" y="2984605"/>
              <a:ext cx="308139"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a:off x="4914235" y="2984605"/>
              <a:ext cx="0" cy="264286"/>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a:off x="4914235" y="3248891"/>
              <a:ext cx="308139"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a:off x="5227536" y="2984605"/>
              <a:ext cx="0" cy="264286"/>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a:off x="5227187" y="2984605"/>
              <a:ext cx="308139"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a:off x="5535326" y="2984605"/>
              <a:ext cx="0" cy="264286"/>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a:off x="5535326" y="3248891"/>
              <a:ext cx="308139"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a:off x="5848627" y="2984605"/>
              <a:ext cx="0" cy="264286"/>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a:off x="5845871" y="2984605"/>
              <a:ext cx="308139"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54" name="直接连接符 53"/>
            <p:cNvCxnSpPr/>
            <p:nvPr/>
          </p:nvCxnSpPr>
          <p:spPr>
            <a:xfrm>
              <a:off x="6154010" y="2984605"/>
              <a:ext cx="0" cy="264286"/>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55" name="直接连接符 54"/>
            <p:cNvCxnSpPr/>
            <p:nvPr/>
          </p:nvCxnSpPr>
          <p:spPr>
            <a:xfrm>
              <a:off x="6154010" y="3248891"/>
              <a:ext cx="308139"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a:xfrm>
              <a:off x="6467311" y="2984605"/>
              <a:ext cx="0" cy="264286"/>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a:xfrm>
              <a:off x="6469369" y="2984605"/>
              <a:ext cx="308139"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a:off x="6777508" y="2984605"/>
              <a:ext cx="0" cy="264286"/>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a:off x="6777508" y="3248891"/>
              <a:ext cx="308139"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a:off x="7090809" y="2984605"/>
              <a:ext cx="0" cy="264286"/>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nvCxnSpPr>
          <p:spPr>
            <a:xfrm>
              <a:off x="7090460" y="2977678"/>
              <a:ext cx="308139"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62" name="直接连接符 61"/>
            <p:cNvCxnSpPr/>
            <p:nvPr/>
          </p:nvCxnSpPr>
          <p:spPr>
            <a:xfrm>
              <a:off x="7398599" y="2977678"/>
              <a:ext cx="0" cy="264286"/>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a:off x="7398599" y="3241964"/>
              <a:ext cx="308139"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a:off x="7711900" y="2977678"/>
              <a:ext cx="0" cy="264286"/>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a:off x="7711551" y="2984605"/>
              <a:ext cx="308139"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a:off x="8019690" y="2984605"/>
              <a:ext cx="0" cy="264286"/>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a:off x="8019690" y="3248891"/>
              <a:ext cx="308139"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a:off x="8327829" y="3241964"/>
              <a:ext cx="0" cy="264286"/>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a:off x="8327829" y="3520105"/>
              <a:ext cx="308139"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a:off x="8635968" y="3255819"/>
              <a:ext cx="0" cy="264286"/>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a:off x="8640781" y="3248891"/>
              <a:ext cx="308139"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a:off x="8948920" y="3241964"/>
              <a:ext cx="0" cy="264286"/>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a:off x="8948920" y="3520105"/>
              <a:ext cx="308139"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a:off x="9257059" y="3255819"/>
              <a:ext cx="0" cy="264286"/>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a:off x="9261872" y="3248891"/>
              <a:ext cx="308139"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76" name="直接连接符 75"/>
            <p:cNvCxnSpPr/>
            <p:nvPr/>
          </p:nvCxnSpPr>
          <p:spPr>
            <a:xfrm>
              <a:off x="9575173" y="2984605"/>
              <a:ext cx="0" cy="264286"/>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77" name="直接连接符 76"/>
            <p:cNvCxnSpPr/>
            <p:nvPr/>
          </p:nvCxnSpPr>
          <p:spPr>
            <a:xfrm>
              <a:off x="9574824" y="2991532"/>
              <a:ext cx="308139"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a:off x="9882963" y="2991532"/>
              <a:ext cx="0" cy="264286"/>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a:off x="9882963" y="3255818"/>
              <a:ext cx="308139"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80" name="直接连接符 79"/>
            <p:cNvCxnSpPr/>
            <p:nvPr/>
          </p:nvCxnSpPr>
          <p:spPr>
            <a:xfrm>
              <a:off x="10191102" y="3263796"/>
              <a:ext cx="0" cy="264286"/>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81" name="直接连接符 80"/>
            <p:cNvCxnSpPr/>
            <p:nvPr/>
          </p:nvCxnSpPr>
          <p:spPr>
            <a:xfrm>
              <a:off x="10191102" y="3541937"/>
              <a:ext cx="308139"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82" name="直接连接符 81"/>
            <p:cNvCxnSpPr/>
            <p:nvPr/>
          </p:nvCxnSpPr>
          <p:spPr>
            <a:xfrm>
              <a:off x="10499241" y="3277651"/>
              <a:ext cx="0" cy="264286"/>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83" name="直接连接符 82"/>
            <p:cNvCxnSpPr/>
            <p:nvPr/>
          </p:nvCxnSpPr>
          <p:spPr>
            <a:xfrm>
              <a:off x="10504054" y="3270723"/>
              <a:ext cx="308139"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84" name="直接连接符 83"/>
            <p:cNvCxnSpPr/>
            <p:nvPr/>
          </p:nvCxnSpPr>
          <p:spPr>
            <a:xfrm>
              <a:off x="10817355" y="3006437"/>
              <a:ext cx="0" cy="264286"/>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85" name="直接连接符 84"/>
            <p:cNvCxnSpPr/>
            <p:nvPr/>
          </p:nvCxnSpPr>
          <p:spPr>
            <a:xfrm>
              <a:off x="10817006" y="3013364"/>
              <a:ext cx="308139"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86" name="直接连接符 85"/>
            <p:cNvCxnSpPr/>
            <p:nvPr/>
          </p:nvCxnSpPr>
          <p:spPr>
            <a:xfrm>
              <a:off x="11125145" y="3013364"/>
              <a:ext cx="0" cy="264286"/>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87" name="直接连接符 86"/>
            <p:cNvCxnSpPr/>
            <p:nvPr/>
          </p:nvCxnSpPr>
          <p:spPr>
            <a:xfrm>
              <a:off x="11125145" y="3277650"/>
              <a:ext cx="308139"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grpSp>
      <p:grpSp>
        <p:nvGrpSpPr>
          <p:cNvPr id="184" name="组合 183"/>
          <p:cNvGrpSpPr/>
          <p:nvPr/>
        </p:nvGrpSpPr>
        <p:grpSpPr>
          <a:xfrm>
            <a:off x="3703100" y="4328494"/>
            <a:ext cx="7453092" cy="562159"/>
            <a:chOff x="3980192" y="4044477"/>
            <a:chExt cx="7453092" cy="562159"/>
          </a:xfrm>
        </p:grpSpPr>
        <p:cxnSp>
          <p:nvCxnSpPr>
            <p:cNvPr id="88" name="直接连接符 87"/>
            <p:cNvCxnSpPr/>
            <p:nvPr/>
          </p:nvCxnSpPr>
          <p:spPr>
            <a:xfrm>
              <a:off x="3980192" y="4051405"/>
              <a:ext cx="308139"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89" name="直接连接符 88"/>
            <p:cNvCxnSpPr/>
            <p:nvPr/>
          </p:nvCxnSpPr>
          <p:spPr>
            <a:xfrm>
              <a:off x="4294909" y="4051405"/>
              <a:ext cx="0" cy="555231"/>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90" name="直接连接符 89"/>
            <p:cNvCxnSpPr/>
            <p:nvPr/>
          </p:nvCxnSpPr>
          <p:spPr>
            <a:xfrm>
              <a:off x="4293144" y="4606636"/>
              <a:ext cx="308139"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91" name="直接连接符 90"/>
            <p:cNvCxnSpPr/>
            <p:nvPr/>
          </p:nvCxnSpPr>
          <p:spPr>
            <a:xfrm>
              <a:off x="4601283" y="4051405"/>
              <a:ext cx="0" cy="555231"/>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92" name="直接连接符 91"/>
            <p:cNvCxnSpPr/>
            <p:nvPr/>
          </p:nvCxnSpPr>
          <p:spPr>
            <a:xfrm>
              <a:off x="4601283" y="4044477"/>
              <a:ext cx="308139"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93" name="直接连接符 92"/>
            <p:cNvCxnSpPr/>
            <p:nvPr/>
          </p:nvCxnSpPr>
          <p:spPr>
            <a:xfrm>
              <a:off x="4916000" y="4044477"/>
              <a:ext cx="0" cy="555231"/>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94" name="直接连接符 93"/>
            <p:cNvCxnSpPr/>
            <p:nvPr/>
          </p:nvCxnSpPr>
          <p:spPr>
            <a:xfrm>
              <a:off x="4931428" y="4599708"/>
              <a:ext cx="290946"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95" name="直接连接符 94"/>
            <p:cNvCxnSpPr/>
            <p:nvPr/>
          </p:nvCxnSpPr>
          <p:spPr>
            <a:xfrm>
              <a:off x="5222374" y="4044477"/>
              <a:ext cx="0" cy="555231"/>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96" name="直接连接符 95"/>
            <p:cNvCxnSpPr/>
            <p:nvPr/>
          </p:nvCxnSpPr>
          <p:spPr>
            <a:xfrm>
              <a:off x="5237802" y="4051405"/>
              <a:ext cx="308139"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97" name="直接连接符 96"/>
            <p:cNvCxnSpPr/>
            <p:nvPr/>
          </p:nvCxnSpPr>
          <p:spPr>
            <a:xfrm>
              <a:off x="5552519" y="4051405"/>
              <a:ext cx="0" cy="555231"/>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98" name="直接连接符 97"/>
            <p:cNvCxnSpPr/>
            <p:nvPr/>
          </p:nvCxnSpPr>
          <p:spPr>
            <a:xfrm>
              <a:off x="5557681" y="4606636"/>
              <a:ext cx="285784"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99" name="直接连接符 98"/>
            <p:cNvCxnSpPr/>
            <p:nvPr/>
          </p:nvCxnSpPr>
          <p:spPr>
            <a:xfrm>
              <a:off x="5845039" y="4051405"/>
              <a:ext cx="0" cy="555231"/>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00" name="直接连接符 99"/>
            <p:cNvCxnSpPr/>
            <p:nvPr/>
          </p:nvCxnSpPr>
          <p:spPr>
            <a:xfrm>
              <a:off x="5848278" y="4051405"/>
              <a:ext cx="308139"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01" name="直接连接符 100"/>
            <p:cNvCxnSpPr/>
            <p:nvPr/>
          </p:nvCxnSpPr>
          <p:spPr>
            <a:xfrm>
              <a:off x="6162995" y="4051405"/>
              <a:ext cx="0" cy="555231"/>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02" name="直接连接符 101"/>
            <p:cNvCxnSpPr/>
            <p:nvPr/>
          </p:nvCxnSpPr>
          <p:spPr>
            <a:xfrm>
              <a:off x="6168157" y="4606636"/>
              <a:ext cx="293992"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03" name="直接连接符 102"/>
            <p:cNvCxnSpPr/>
            <p:nvPr/>
          </p:nvCxnSpPr>
          <p:spPr>
            <a:xfrm>
              <a:off x="6462442" y="4051405"/>
              <a:ext cx="0" cy="555231"/>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04" name="直接连接符 103"/>
            <p:cNvCxnSpPr/>
            <p:nvPr/>
          </p:nvCxnSpPr>
          <p:spPr>
            <a:xfrm>
              <a:off x="6464556" y="4051405"/>
              <a:ext cx="308139"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05" name="直接连接符 104"/>
            <p:cNvCxnSpPr/>
            <p:nvPr/>
          </p:nvCxnSpPr>
          <p:spPr>
            <a:xfrm>
              <a:off x="6779273" y="4051405"/>
              <a:ext cx="0" cy="555231"/>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06" name="直接连接符 105"/>
            <p:cNvCxnSpPr/>
            <p:nvPr/>
          </p:nvCxnSpPr>
          <p:spPr>
            <a:xfrm>
              <a:off x="6779273" y="4606636"/>
              <a:ext cx="306374"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07" name="直接连接符 106"/>
            <p:cNvCxnSpPr/>
            <p:nvPr/>
          </p:nvCxnSpPr>
          <p:spPr>
            <a:xfrm>
              <a:off x="7085647" y="4051405"/>
              <a:ext cx="0" cy="555231"/>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08" name="直接连接符 107"/>
            <p:cNvCxnSpPr/>
            <p:nvPr/>
          </p:nvCxnSpPr>
          <p:spPr>
            <a:xfrm>
              <a:off x="7085647" y="4051405"/>
              <a:ext cx="308139"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09" name="直接连接符 108"/>
            <p:cNvCxnSpPr/>
            <p:nvPr/>
          </p:nvCxnSpPr>
          <p:spPr>
            <a:xfrm>
              <a:off x="7400364" y="4051405"/>
              <a:ext cx="0" cy="555231"/>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10" name="直接连接符 109"/>
            <p:cNvCxnSpPr/>
            <p:nvPr/>
          </p:nvCxnSpPr>
          <p:spPr>
            <a:xfrm>
              <a:off x="7398599" y="4606636"/>
              <a:ext cx="308139"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11" name="直接连接符 110"/>
            <p:cNvCxnSpPr/>
            <p:nvPr/>
          </p:nvCxnSpPr>
          <p:spPr>
            <a:xfrm>
              <a:off x="7706738" y="4051405"/>
              <a:ext cx="0" cy="555231"/>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12" name="直接连接符 111"/>
            <p:cNvCxnSpPr/>
            <p:nvPr/>
          </p:nvCxnSpPr>
          <p:spPr>
            <a:xfrm>
              <a:off x="7706738" y="4051405"/>
              <a:ext cx="308139"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13" name="直接连接符 112"/>
            <p:cNvCxnSpPr/>
            <p:nvPr/>
          </p:nvCxnSpPr>
          <p:spPr>
            <a:xfrm>
              <a:off x="8021455" y="4051405"/>
              <a:ext cx="0" cy="555231"/>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14" name="直接连接符 113"/>
            <p:cNvCxnSpPr/>
            <p:nvPr/>
          </p:nvCxnSpPr>
          <p:spPr>
            <a:xfrm>
              <a:off x="8019690" y="4606636"/>
              <a:ext cx="308139"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16" name="直接连接符 115"/>
            <p:cNvCxnSpPr/>
            <p:nvPr/>
          </p:nvCxnSpPr>
          <p:spPr>
            <a:xfrm>
              <a:off x="8329770" y="4606636"/>
              <a:ext cx="308139"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17" name="直接连接符 116"/>
            <p:cNvCxnSpPr/>
            <p:nvPr/>
          </p:nvCxnSpPr>
          <p:spPr>
            <a:xfrm>
              <a:off x="8637909" y="4051405"/>
              <a:ext cx="0" cy="555231"/>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18" name="直接连接符 117"/>
            <p:cNvCxnSpPr/>
            <p:nvPr/>
          </p:nvCxnSpPr>
          <p:spPr>
            <a:xfrm>
              <a:off x="8637909" y="4051405"/>
              <a:ext cx="308139"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19" name="直接连接符 118"/>
            <p:cNvCxnSpPr/>
            <p:nvPr/>
          </p:nvCxnSpPr>
          <p:spPr>
            <a:xfrm>
              <a:off x="8952626" y="4051405"/>
              <a:ext cx="0" cy="555231"/>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20" name="直接连接符 119"/>
            <p:cNvCxnSpPr/>
            <p:nvPr/>
          </p:nvCxnSpPr>
          <p:spPr>
            <a:xfrm>
              <a:off x="8950861" y="4606636"/>
              <a:ext cx="308139"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21" name="直接连接符 120"/>
            <p:cNvCxnSpPr/>
            <p:nvPr/>
          </p:nvCxnSpPr>
          <p:spPr>
            <a:xfrm>
              <a:off x="9266576" y="4051405"/>
              <a:ext cx="0" cy="555231"/>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22" name="直接连接符 121"/>
            <p:cNvCxnSpPr/>
            <p:nvPr/>
          </p:nvCxnSpPr>
          <p:spPr>
            <a:xfrm>
              <a:off x="9280584" y="4051405"/>
              <a:ext cx="599972"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24" name="直接连接符 123"/>
            <p:cNvCxnSpPr/>
            <p:nvPr/>
          </p:nvCxnSpPr>
          <p:spPr>
            <a:xfrm>
              <a:off x="9880556" y="4051405"/>
              <a:ext cx="0" cy="555231"/>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25" name="直接连接符 124"/>
            <p:cNvCxnSpPr/>
            <p:nvPr/>
          </p:nvCxnSpPr>
          <p:spPr>
            <a:xfrm>
              <a:off x="9891116" y="4606636"/>
              <a:ext cx="599972"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26" name="直接连接符 125"/>
            <p:cNvCxnSpPr/>
            <p:nvPr/>
          </p:nvCxnSpPr>
          <p:spPr>
            <a:xfrm>
              <a:off x="10503012" y="4051405"/>
              <a:ext cx="0" cy="555231"/>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27" name="直接连接符 126"/>
            <p:cNvCxnSpPr/>
            <p:nvPr/>
          </p:nvCxnSpPr>
          <p:spPr>
            <a:xfrm>
              <a:off x="10517020" y="4051405"/>
              <a:ext cx="599972"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28" name="直接连接符 127"/>
            <p:cNvCxnSpPr/>
            <p:nvPr/>
          </p:nvCxnSpPr>
          <p:spPr>
            <a:xfrm>
              <a:off x="11116992" y="4051405"/>
              <a:ext cx="0" cy="555231"/>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29" name="直接连接符 128"/>
            <p:cNvCxnSpPr/>
            <p:nvPr/>
          </p:nvCxnSpPr>
          <p:spPr>
            <a:xfrm>
              <a:off x="11127552" y="4606636"/>
              <a:ext cx="305732"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grpSp>
      <p:sp>
        <p:nvSpPr>
          <p:cNvPr id="186" name="文本框 185"/>
          <p:cNvSpPr txBox="1"/>
          <p:nvPr/>
        </p:nvSpPr>
        <p:spPr>
          <a:xfrm>
            <a:off x="1990838" y="1394355"/>
            <a:ext cx="1551709" cy="369332"/>
          </a:xfrm>
          <a:prstGeom prst="rect">
            <a:avLst/>
          </a:prstGeom>
          <a:noFill/>
        </p:spPr>
        <p:txBody>
          <a:bodyPr wrap="square" rtlCol="0">
            <a:spAutoFit/>
          </a:bodyPr>
          <a:lstStyle/>
          <a:p>
            <a:pPr algn="r"/>
            <a:r>
              <a:rPr lang="zh-CN" altLang="en-US" b="1" dirty="0"/>
              <a:t>比特流</a:t>
            </a:r>
            <a:endParaRPr lang="zh-CN" altLang="en-US" b="1" dirty="0"/>
          </a:p>
        </p:txBody>
      </p:sp>
      <p:grpSp>
        <p:nvGrpSpPr>
          <p:cNvPr id="2" name="组合 1"/>
          <p:cNvGrpSpPr/>
          <p:nvPr/>
        </p:nvGrpSpPr>
        <p:grpSpPr>
          <a:xfrm>
            <a:off x="3828893" y="1378966"/>
            <a:ext cx="7202500" cy="400110"/>
            <a:chOff x="4105985" y="1378966"/>
            <a:chExt cx="7202500" cy="400110"/>
          </a:xfrm>
        </p:grpSpPr>
        <p:sp>
          <p:nvSpPr>
            <p:cNvPr id="187" name="文本框 186"/>
            <p:cNvSpPr txBox="1"/>
            <p:nvPr/>
          </p:nvSpPr>
          <p:spPr>
            <a:xfrm>
              <a:off x="4105985" y="1378966"/>
              <a:ext cx="381000" cy="400110"/>
            </a:xfrm>
            <a:prstGeom prst="rect">
              <a:avLst/>
            </a:prstGeom>
            <a:noFill/>
          </p:spPr>
          <p:txBody>
            <a:bodyPr wrap="square" rtlCol="0">
              <a:spAutoFit/>
            </a:bodyPr>
            <a:lstStyle/>
            <a:p>
              <a:pPr algn="ctr"/>
              <a:r>
                <a:rPr lang="en-US" altLang="zh-CN" sz="2000" b="1" dirty="0">
                  <a:latin typeface="Arial Black" panose="020B0A04020102020204" pitchFamily="34" charset="0"/>
                </a:rPr>
                <a:t>1</a:t>
              </a:r>
              <a:endParaRPr lang="zh-CN" altLang="en-US" sz="2000" b="1" dirty="0">
                <a:latin typeface="Arial Black" panose="020B0A04020102020204" pitchFamily="34" charset="0"/>
              </a:endParaRPr>
            </a:p>
          </p:txBody>
        </p:sp>
        <p:sp>
          <p:nvSpPr>
            <p:cNvPr id="188" name="文本框 187"/>
            <p:cNvSpPr txBox="1"/>
            <p:nvPr/>
          </p:nvSpPr>
          <p:spPr>
            <a:xfrm>
              <a:off x="4726121" y="1378966"/>
              <a:ext cx="381000" cy="400110"/>
            </a:xfrm>
            <a:prstGeom prst="rect">
              <a:avLst/>
            </a:prstGeom>
            <a:noFill/>
          </p:spPr>
          <p:txBody>
            <a:bodyPr wrap="square" rtlCol="0">
              <a:spAutoFit/>
            </a:bodyPr>
            <a:lstStyle/>
            <a:p>
              <a:pPr algn="ctr"/>
              <a:r>
                <a:rPr lang="en-US" altLang="zh-CN" sz="2000" b="1" dirty="0">
                  <a:latin typeface="Arial Black" panose="020B0A04020102020204" pitchFamily="34" charset="0"/>
                </a:rPr>
                <a:t>1</a:t>
              </a:r>
              <a:endParaRPr lang="zh-CN" altLang="en-US" sz="2000" b="1" dirty="0">
                <a:latin typeface="Arial Black" panose="020B0A04020102020204" pitchFamily="34" charset="0"/>
              </a:endParaRPr>
            </a:p>
          </p:txBody>
        </p:sp>
        <p:sp>
          <p:nvSpPr>
            <p:cNvPr id="189" name="文本框 188"/>
            <p:cNvSpPr txBox="1"/>
            <p:nvPr/>
          </p:nvSpPr>
          <p:spPr>
            <a:xfrm>
              <a:off x="5346257" y="1378966"/>
              <a:ext cx="381000" cy="400110"/>
            </a:xfrm>
            <a:prstGeom prst="rect">
              <a:avLst/>
            </a:prstGeom>
            <a:noFill/>
          </p:spPr>
          <p:txBody>
            <a:bodyPr wrap="square" rtlCol="0">
              <a:spAutoFit/>
            </a:bodyPr>
            <a:lstStyle/>
            <a:p>
              <a:pPr algn="ctr"/>
              <a:r>
                <a:rPr lang="en-US" altLang="zh-CN" sz="2000" b="1" dirty="0">
                  <a:latin typeface="Arial Black" panose="020B0A04020102020204" pitchFamily="34" charset="0"/>
                </a:rPr>
                <a:t>1</a:t>
              </a:r>
              <a:endParaRPr lang="zh-CN" altLang="en-US" sz="2000" b="1" dirty="0">
                <a:latin typeface="Arial Black" panose="020B0A04020102020204" pitchFamily="34" charset="0"/>
              </a:endParaRPr>
            </a:p>
          </p:txBody>
        </p:sp>
        <p:sp>
          <p:nvSpPr>
            <p:cNvPr id="190" name="文本框 189"/>
            <p:cNvSpPr txBox="1"/>
            <p:nvPr/>
          </p:nvSpPr>
          <p:spPr>
            <a:xfrm>
              <a:off x="5966393" y="1378966"/>
              <a:ext cx="381000" cy="400110"/>
            </a:xfrm>
            <a:prstGeom prst="rect">
              <a:avLst/>
            </a:prstGeom>
            <a:noFill/>
          </p:spPr>
          <p:txBody>
            <a:bodyPr wrap="square" rtlCol="0">
              <a:spAutoFit/>
            </a:bodyPr>
            <a:lstStyle/>
            <a:p>
              <a:pPr algn="ctr"/>
              <a:r>
                <a:rPr lang="en-US" altLang="zh-CN" sz="2000" b="1" dirty="0">
                  <a:latin typeface="Arial Black" panose="020B0A04020102020204" pitchFamily="34" charset="0"/>
                </a:rPr>
                <a:t>1</a:t>
              </a:r>
              <a:endParaRPr lang="zh-CN" altLang="en-US" sz="2000" b="1" dirty="0">
                <a:latin typeface="Arial Black" panose="020B0A04020102020204" pitchFamily="34" charset="0"/>
              </a:endParaRPr>
            </a:p>
          </p:txBody>
        </p:sp>
        <p:sp>
          <p:nvSpPr>
            <p:cNvPr id="191" name="文本框 190"/>
            <p:cNvSpPr txBox="1"/>
            <p:nvPr/>
          </p:nvSpPr>
          <p:spPr>
            <a:xfrm>
              <a:off x="6586529" y="1378966"/>
              <a:ext cx="381000" cy="400110"/>
            </a:xfrm>
            <a:prstGeom prst="rect">
              <a:avLst/>
            </a:prstGeom>
            <a:noFill/>
          </p:spPr>
          <p:txBody>
            <a:bodyPr wrap="square" rtlCol="0">
              <a:spAutoFit/>
            </a:bodyPr>
            <a:lstStyle/>
            <a:p>
              <a:pPr algn="ctr"/>
              <a:r>
                <a:rPr lang="en-US" altLang="zh-CN" sz="2000" b="1" dirty="0">
                  <a:latin typeface="Arial Black" panose="020B0A04020102020204" pitchFamily="34" charset="0"/>
                </a:rPr>
                <a:t>1</a:t>
              </a:r>
              <a:endParaRPr lang="zh-CN" altLang="en-US" sz="2000" b="1" dirty="0">
                <a:latin typeface="Arial Black" panose="020B0A04020102020204" pitchFamily="34" charset="0"/>
              </a:endParaRPr>
            </a:p>
          </p:txBody>
        </p:sp>
        <p:sp>
          <p:nvSpPr>
            <p:cNvPr id="192" name="文本框 191"/>
            <p:cNvSpPr txBox="1"/>
            <p:nvPr/>
          </p:nvSpPr>
          <p:spPr>
            <a:xfrm>
              <a:off x="7206665" y="1378966"/>
              <a:ext cx="381000" cy="400110"/>
            </a:xfrm>
            <a:prstGeom prst="rect">
              <a:avLst/>
            </a:prstGeom>
            <a:noFill/>
          </p:spPr>
          <p:txBody>
            <a:bodyPr wrap="square" rtlCol="0">
              <a:spAutoFit/>
            </a:bodyPr>
            <a:lstStyle/>
            <a:p>
              <a:pPr algn="ctr"/>
              <a:r>
                <a:rPr lang="en-US" altLang="zh-CN" sz="2000" b="1" dirty="0">
                  <a:latin typeface="Arial Black" panose="020B0A04020102020204" pitchFamily="34" charset="0"/>
                </a:rPr>
                <a:t>1</a:t>
              </a:r>
              <a:endParaRPr lang="zh-CN" altLang="en-US" sz="2000" b="1" dirty="0">
                <a:latin typeface="Arial Black" panose="020B0A04020102020204" pitchFamily="34" charset="0"/>
              </a:endParaRPr>
            </a:p>
          </p:txBody>
        </p:sp>
        <p:sp>
          <p:nvSpPr>
            <p:cNvPr id="193" name="文本框 192"/>
            <p:cNvSpPr txBox="1"/>
            <p:nvPr/>
          </p:nvSpPr>
          <p:spPr>
            <a:xfrm>
              <a:off x="7826801" y="1378966"/>
              <a:ext cx="381000" cy="400110"/>
            </a:xfrm>
            <a:prstGeom prst="rect">
              <a:avLst/>
            </a:prstGeom>
            <a:noFill/>
          </p:spPr>
          <p:txBody>
            <a:bodyPr wrap="square" rtlCol="0">
              <a:spAutoFit/>
            </a:bodyPr>
            <a:lstStyle/>
            <a:p>
              <a:pPr algn="ctr"/>
              <a:r>
                <a:rPr lang="en-US" altLang="zh-CN" sz="2000" b="1" dirty="0">
                  <a:latin typeface="Arial Black" panose="020B0A04020102020204" pitchFamily="34" charset="0"/>
                </a:rPr>
                <a:t>1</a:t>
              </a:r>
              <a:endParaRPr lang="zh-CN" altLang="en-US" sz="2000" b="1" dirty="0">
                <a:latin typeface="Arial Black" panose="020B0A04020102020204" pitchFamily="34" charset="0"/>
              </a:endParaRPr>
            </a:p>
          </p:txBody>
        </p:sp>
        <p:sp>
          <p:nvSpPr>
            <p:cNvPr id="194" name="文本框 193"/>
            <p:cNvSpPr txBox="1"/>
            <p:nvPr/>
          </p:nvSpPr>
          <p:spPr>
            <a:xfrm>
              <a:off x="8446937" y="1378966"/>
              <a:ext cx="381000" cy="400110"/>
            </a:xfrm>
            <a:prstGeom prst="rect">
              <a:avLst/>
            </a:prstGeom>
            <a:noFill/>
          </p:spPr>
          <p:txBody>
            <a:bodyPr wrap="square" rtlCol="0">
              <a:spAutoFit/>
            </a:bodyPr>
            <a:lstStyle/>
            <a:p>
              <a:pPr algn="ctr"/>
              <a:r>
                <a:rPr lang="en-US" altLang="zh-CN" sz="2000" b="1" dirty="0">
                  <a:latin typeface="Arial Black" panose="020B0A04020102020204" pitchFamily="34" charset="0"/>
                </a:rPr>
                <a:t>0</a:t>
              </a:r>
              <a:endParaRPr lang="zh-CN" altLang="en-US" sz="2000" b="1" dirty="0">
                <a:latin typeface="Arial Black" panose="020B0A04020102020204" pitchFamily="34" charset="0"/>
              </a:endParaRPr>
            </a:p>
          </p:txBody>
        </p:sp>
        <p:sp>
          <p:nvSpPr>
            <p:cNvPr id="195" name="文本框 194"/>
            <p:cNvSpPr txBox="1"/>
            <p:nvPr/>
          </p:nvSpPr>
          <p:spPr>
            <a:xfrm>
              <a:off x="9067073" y="1378966"/>
              <a:ext cx="381000" cy="400110"/>
            </a:xfrm>
            <a:prstGeom prst="rect">
              <a:avLst/>
            </a:prstGeom>
            <a:noFill/>
          </p:spPr>
          <p:txBody>
            <a:bodyPr wrap="square" rtlCol="0">
              <a:spAutoFit/>
            </a:bodyPr>
            <a:lstStyle/>
            <a:p>
              <a:pPr algn="ctr"/>
              <a:r>
                <a:rPr lang="en-US" altLang="zh-CN" sz="2000" b="1" dirty="0">
                  <a:latin typeface="Arial Black" panose="020B0A04020102020204" pitchFamily="34" charset="0"/>
                </a:rPr>
                <a:t>0</a:t>
              </a:r>
              <a:endParaRPr lang="zh-CN" altLang="en-US" sz="2000" b="1" dirty="0">
                <a:latin typeface="Arial Black" panose="020B0A04020102020204" pitchFamily="34" charset="0"/>
              </a:endParaRPr>
            </a:p>
          </p:txBody>
        </p:sp>
        <p:sp>
          <p:nvSpPr>
            <p:cNvPr id="196" name="文本框 195"/>
            <p:cNvSpPr txBox="1"/>
            <p:nvPr/>
          </p:nvSpPr>
          <p:spPr>
            <a:xfrm>
              <a:off x="9687209" y="1378966"/>
              <a:ext cx="381000" cy="400110"/>
            </a:xfrm>
            <a:prstGeom prst="rect">
              <a:avLst/>
            </a:prstGeom>
            <a:noFill/>
          </p:spPr>
          <p:txBody>
            <a:bodyPr wrap="square" rtlCol="0">
              <a:spAutoFit/>
            </a:bodyPr>
            <a:lstStyle/>
            <a:p>
              <a:pPr algn="ctr"/>
              <a:r>
                <a:rPr lang="en-US" altLang="zh-CN" sz="2000" b="1" dirty="0">
                  <a:latin typeface="Arial Black" panose="020B0A04020102020204" pitchFamily="34" charset="0"/>
                </a:rPr>
                <a:t>1</a:t>
              </a:r>
              <a:endParaRPr lang="zh-CN" altLang="en-US" sz="2000" b="1" dirty="0">
                <a:latin typeface="Arial Black" panose="020B0A04020102020204" pitchFamily="34" charset="0"/>
              </a:endParaRPr>
            </a:p>
          </p:txBody>
        </p:sp>
        <p:sp>
          <p:nvSpPr>
            <p:cNvPr id="197" name="文本框 196"/>
            <p:cNvSpPr txBox="1"/>
            <p:nvPr/>
          </p:nvSpPr>
          <p:spPr>
            <a:xfrm>
              <a:off x="10307345" y="1378966"/>
              <a:ext cx="381000" cy="400110"/>
            </a:xfrm>
            <a:prstGeom prst="rect">
              <a:avLst/>
            </a:prstGeom>
            <a:noFill/>
          </p:spPr>
          <p:txBody>
            <a:bodyPr wrap="square" rtlCol="0">
              <a:spAutoFit/>
            </a:bodyPr>
            <a:lstStyle/>
            <a:p>
              <a:pPr algn="ctr"/>
              <a:r>
                <a:rPr lang="en-US" altLang="zh-CN" sz="2000" b="1" dirty="0">
                  <a:latin typeface="Arial Black" panose="020B0A04020102020204" pitchFamily="34" charset="0"/>
                </a:rPr>
                <a:t>0</a:t>
              </a:r>
              <a:endParaRPr lang="zh-CN" altLang="en-US" sz="2000" b="1" dirty="0">
                <a:latin typeface="Arial Black" panose="020B0A04020102020204" pitchFamily="34" charset="0"/>
              </a:endParaRPr>
            </a:p>
          </p:txBody>
        </p:sp>
        <p:sp>
          <p:nvSpPr>
            <p:cNvPr id="198" name="文本框 197"/>
            <p:cNvSpPr txBox="1"/>
            <p:nvPr/>
          </p:nvSpPr>
          <p:spPr>
            <a:xfrm>
              <a:off x="10927485" y="1378966"/>
              <a:ext cx="381000" cy="400110"/>
            </a:xfrm>
            <a:prstGeom prst="rect">
              <a:avLst/>
            </a:prstGeom>
            <a:noFill/>
          </p:spPr>
          <p:txBody>
            <a:bodyPr wrap="square" rtlCol="0">
              <a:spAutoFit/>
            </a:bodyPr>
            <a:lstStyle/>
            <a:p>
              <a:pPr algn="ctr"/>
              <a:r>
                <a:rPr lang="en-US" altLang="zh-CN" sz="2000" b="1" dirty="0">
                  <a:latin typeface="Arial Black" panose="020B0A04020102020204" pitchFamily="34" charset="0"/>
                </a:rPr>
                <a:t>1</a:t>
              </a:r>
              <a:endParaRPr lang="zh-CN" altLang="en-US" sz="2000" b="1" dirty="0">
                <a:latin typeface="Arial Black" panose="020B0A04020102020204" pitchFamily="34" charset="0"/>
              </a:endParaRPr>
            </a:p>
          </p:txBody>
        </p:sp>
      </p:grpSp>
      <p:sp>
        <p:nvSpPr>
          <p:cNvPr id="171" name="文本框 170"/>
          <p:cNvSpPr txBox="1"/>
          <p:nvPr/>
        </p:nvSpPr>
        <p:spPr>
          <a:xfrm>
            <a:off x="1380670" y="1988398"/>
            <a:ext cx="2132012" cy="369332"/>
          </a:xfrm>
          <a:prstGeom prst="rect">
            <a:avLst/>
          </a:prstGeom>
          <a:noFill/>
        </p:spPr>
        <p:txBody>
          <a:bodyPr wrap="square" rtlCol="0">
            <a:spAutoFit/>
          </a:bodyPr>
          <a:lstStyle/>
          <a:p>
            <a:pPr algn="r"/>
            <a:r>
              <a:rPr lang="zh-CN" altLang="en-US" b="1" dirty="0"/>
              <a:t>双极性不归零编码</a:t>
            </a:r>
            <a:endParaRPr lang="zh-CN" altLang="en-US" b="1" dirty="0"/>
          </a:p>
        </p:txBody>
      </p:sp>
      <p:sp>
        <p:nvSpPr>
          <p:cNvPr id="206" name="文本框 205"/>
          <p:cNvSpPr txBox="1"/>
          <p:nvPr/>
        </p:nvSpPr>
        <p:spPr>
          <a:xfrm>
            <a:off x="1380670" y="3341315"/>
            <a:ext cx="2132012" cy="369332"/>
          </a:xfrm>
          <a:prstGeom prst="rect">
            <a:avLst/>
          </a:prstGeom>
          <a:noFill/>
        </p:spPr>
        <p:txBody>
          <a:bodyPr wrap="square" rtlCol="0">
            <a:spAutoFit/>
          </a:bodyPr>
          <a:lstStyle/>
          <a:p>
            <a:pPr algn="r"/>
            <a:r>
              <a:rPr lang="zh-CN" altLang="en-US" b="1" dirty="0"/>
              <a:t>双极性归零编码</a:t>
            </a:r>
            <a:endParaRPr lang="zh-CN" altLang="en-US" b="1" dirty="0"/>
          </a:p>
        </p:txBody>
      </p:sp>
      <p:sp>
        <p:nvSpPr>
          <p:cNvPr id="231" name="文本框 230"/>
          <p:cNvSpPr txBox="1"/>
          <p:nvPr/>
        </p:nvSpPr>
        <p:spPr>
          <a:xfrm>
            <a:off x="304801" y="2322976"/>
            <a:ext cx="3420530" cy="338554"/>
          </a:xfrm>
          <a:prstGeom prst="rect">
            <a:avLst/>
          </a:prstGeom>
          <a:noFill/>
        </p:spPr>
        <p:txBody>
          <a:bodyPr wrap="square" rtlCol="0">
            <a:spAutoFit/>
          </a:bodyPr>
          <a:lstStyle/>
          <a:p>
            <a:pPr algn="ctr"/>
            <a:r>
              <a:rPr lang="zh-CN" altLang="en-US" sz="1600" b="1" dirty="0"/>
              <a:t>（编码效率高，但存在同步问题）</a:t>
            </a:r>
            <a:endParaRPr lang="zh-CN" altLang="en-US" sz="1600" b="1" dirty="0"/>
          </a:p>
        </p:txBody>
      </p:sp>
      <p:sp>
        <p:nvSpPr>
          <p:cNvPr id="248" name="文本框 247"/>
          <p:cNvSpPr txBox="1"/>
          <p:nvPr/>
        </p:nvSpPr>
        <p:spPr>
          <a:xfrm>
            <a:off x="1074438" y="3662521"/>
            <a:ext cx="2464713" cy="338554"/>
          </a:xfrm>
          <a:prstGeom prst="rect">
            <a:avLst/>
          </a:prstGeom>
          <a:noFill/>
        </p:spPr>
        <p:txBody>
          <a:bodyPr wrap="square" rtlCol="0">
            <a:spAutoFit/>
          </a:bodyPr>
          <a:lstStyle/>
          <a:p>
            <a:pPr algn="ctr"/>
            <a:r>
              <a:rPr lang="zh-CN" altLang="en-US" sz="1600" b="1" dirty="0"/>
              <a:t>（自同步，但编码效率低）</a:t>
            </a:r>
            <a:endParaRPr lang="zh-CN" altLang="en-US" sz="1600" b="1" dirty="0"/>
          </a:p>
        </p:txBody>
      </p:sp>
      <p:sp>
        <p:nvSpPr>
          <p:cNvPr id="249" name="文本框 248"/>
          <p:cNvSpPr txBox="1"/>
          <p:nvPr/>
        </p:nvSpPr>
        <p:spPr>
          <a:xfrm>
            <a:off x="1380670" y="4421443"/>
            <a:ext cx="2132012" cy="369332"/>
          </a:xfrm>
          <a:prstGeom prst="rect">
            <a:avLst/>
          </a:prstGeom>
          <a:noFill/>
        </p:spPr>
        <p:txBody>
          <a:bodyPr wrap="square" rtlCol="0">
            <a:spAutoFit/>
          </a:bodyPr>
          <a:lstStyle/>
          <a:p>
            <a:pPr algn="r"/>
            <a:r>
              <a:rPr lang="zh-CN" altLang="en-US" b="1" dirty="0"/>
              <a:t>曼彻斯特编码</a:t>
            </a:r>
            <a:endParaRPr lang="zh-CN" altLang="en-US" b="1" dirty="0"/>
          </a:p>
        </p:txBody>
      </p:sp>
      <p:grpSp>
        <p:nvGrpSpPr>
          <p:cNvPr id="25" name="组合 24"/>
          <p:cNvGrpSpPr/>
          <p:nvPr/>
        </p:nvGrpSpPr>
        <p:grpSpPr>
          <a:xfrm>
            <a:off x="4019362" y="4409104"/>
            <a:ext cx="6813611" cy="407861"/>
            <a:chOff x="4019362" y="4409104"/>
            <a:chExt cx="6813611" cy="407861"/>
          </a:xfrm>
        </p:grpSpPr>
        <p:cxnSp>
          <p:nvCxnSpPr>
            <p:cNvPr id="8" name="直接箭头连接符 7"/>
            <p:cNvCxnSpPr/>
            <p:nvPr/>
          </p:nvCxnSpPr>
          <p:spPr>
            <a:xfrm>
              <a:off x="4019362" y="4409104"/>
              <a:ext cx="0" cy="407861"/>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250" name="直接箭头连接符 249"/>
            <p:cNvCxnSpPr/>
            <p:nvPr/>
          </p:nvCxnSpPr>
          <p:spPr>
            <a:xfrm>
              <a:off x="4640452" y="4409104"/>
              <a:ext cx="0" cy="407861"/>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251" name="直接箭头连接符 250"/>
            <p:cNvCxnSpPr/>
            <p:nvPr/>
          </p:nvCxnSpPr>
          <p:spPr>
            <a:xfrm>
              <a:off x="5277320" y="4409104"/>
              <a:ext cx="0" cy="407861"/>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252" name="直接箭头连接符 251"/>
            <p:cNvCxnSpPr/>
            <p:nvPr/>
          </p:nvCxnSpPr>
          <p:spPr>
            <a:xfrm>
              <a:off x="5887447" y="4409104"/>
              <a:ext cx="0" cy="407861"/>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253" name="直接箭头连接符 252"/>
            <p:cNvCxnSpPr/>
            <p:nvPr/>
          </p:nvCxnSpPr>
          <p:spPr>
            <a:xfrm>
              <a:off x="6504496" y="4409104"/>
              <a:ext cx="0" cy="407861"/>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254" name="直接箭头连接符 253"/>
            <p:cNvCxnSpPr/>
            <p:nvPr/>
          </p:nvCxnSpPr>
          <p:spPr>
            <a:xfrm>
              <a:off x="7120073" y="4409104"/>
              <a:ext cx="0" cy="407861"/>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255" name="直接箭头连接符 254"/>
            <p:cNvCxnSpPr/>
            <p:nvPr/>
          </p:nvCxnSpPr>
          <p:spPr>
            <a:xfrm>
              <a:off x="7742172" y="4409104"/>
              <a:ext cx="0" cy="407861"/>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256" name="直接箭头连接符 255"/>
            <p:cNvCxnSpPr/>
            <p:nvPr/>
          </p:nvCxnSpPr>
          <p:spPr>
            <a:xfrm>
              <a:off x="10832973" y="4409104"/>
              <a:ext cx="0" cy="407861"/>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257" name="直接箭头连接符 256"/>
            <p:cNvCxnSpPr/>
            <p:nvPr/>
          </p:nvCxnSpPr>
          <p:spPr>
            <a:xfrm>
              <a:off x="9601379" y="4409104"/>
              <a:ext cx="0" cy="407861"/>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grpSp>
      <p:grpSp>
        <p:nvGrpSpPr>
          <p:cNvPr id="28" name="组合 27"/>
          <p:cNvGrpSpPr/>
          <p:nvPr/>
        </p:nvGrpSpPr>
        <p:grpSpPr>
          <a:xfrm>
            <a:off x="8358876" y="4421443"/>
            <a:ext cx="1863273" cy="406800"/>
            <a:chOff x="8358876" y="4421443"/>
            <a:chExt cx="1863273" cy="406800"/>
          </a:xfrm>
        </p:grpSpPr>
        <p:cxnSp>
          <p:nvCxnSpPr>
            <p:cNvPr id="23" name="直接箭头连接符 22"/>
            <p:cNvCxnSpPr/>
            <p:nvPr/>
          </p:nvCxnSpPr>
          <p:spPr>
            <a:xfrm flipV="1">
              <a:off x="8358876" y="4421443"/>
              <a:ext cx="0" cy="406800"/>
            </a:xfrm>
            <a:prstGeom prst="straightConnector1">
              <a:avLst/>
            </a:prstGeom>
            <a:ln w="508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58" name="直接箭头连接符 257"/>
            <p:cNvCxnSpPr/>
            <p:nvPr/>
          </p:nvCxnSpPr>
          <p:spPr>
            <a:xfrm flipV="1">
              <a:off x="8995767" y="4421443"/>
              <a:ext cx="0" cy="406800"/>
            </a:xfrm>
            <a:prstGeom prst="straightConnector1">
              <a:avLst/>
            </a:prstGeom>
            <a:ln w="508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59" name="直接箭头连接符 258"/>
            <p:cNvCxnSpPr/>
            <p:nvPr/>
          </p:nvCxnSpPr>
          <p:spPr>
            <a:xfrm flipV="1">
              <a:off x="10222149" y="4421443"/>
              <a:ext cx="0" cy="406800"/>
            </a:xfrm>
            <a:prstGeom prst="straightConnector1">
              <a:avLst/>
            </a:prstGeom>
            <a:ln w="5080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sp>
        <p:nvSpPr>
          <p:cNvPr id="260" name="对话气泡: 圆角矩形 259"/>
          <p:cNvSpPr/>
          <p:nvPr/>
        </p:nvSpPr>
        <p:spPr>
          <a:xfrm>
            <a:off x="3818774" y="5373463"/>
            <a:ext cx="7311453" cy="913308"/>
          </a:xfrm>
          <a:prstGeom prst="wedgeRoundRectCallout">
            <a:avLst>
              <a:gd name="adj1" fmla="val 11994"/>
              <a:gd name="adj2" fmla="val -59788"/>
              <a:gd name="adj3" fmla="val 16667"/>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b="1" dirty="0">
                <a:solidFill>
                  <a:schemeClr val="bg1"/>
                </a:solidFill>
              </a:rPr>
              <a:t>         码元中间时刻的电平跳变既表示时钟信号，也表示数据。</a:t>
            </a:r>
            <a:endParaRPr lang="en-US" altLang="zh-CN" b="1" dirty="0">
              <a:solidFill>
                <a:schemeClr val="bg1"/>
              </a:solidFill>
            </a:endParaRPr>
          </a:p>
          <a:p>
            <a:r>
              <a:rPr lang="zh-CN" altLang="en-US" b="1" dirty="0">
                <a:solidFill>
                  <a:schemeClr val="bg1"/>
                </a:solidFill>
              </a:rPr>
              <a:t>         正跳变表示</a:t>
            </a:r>
            <a:r>
              <a:rPr lang="en-US" altLang="zh-CN" b="1" dirty="0">
                <a:solidFill>
                  <a:schemeClr val="bg1"/>
                </a:solidFill>
              </a:rPr>
              <a:t>1</a:t>
            </a:r>
            <a:r>
              <a:rPr lang="zh-CN" altLang="en-US" b="1" dirty="0">
                <a:solidFill>
                  <a:schemeClr val="bg1"/>
                </a:solidFill>
              </a:rPr>
              <a:t>还是</a:t>
            </a:r>
            <a:r>
              <a:rPr lang="en-US" altLang="zh-CN" b="1" dirty="0">
                <a:solidFill>
                  <a:schemeClr val="bg1"/>
                </a:solidFill>
              </a:rPr>
              <a:t>0</a:t>
            </a:r>
            <a:r>
              <a:rPr lang="zh-CN" altLang="en-US" b="1" dirty="0">
                <a:solidFill>
                  <a:schemeClr val="bg1"/>
                </a:solidFill>
              </a:rPr>
              <a:t>，负跳变表示</a:t>
            </a:r>
            <a:r>
              <a:rPr lang="en-US" altLang="zh-CN" b="1" dirty="0">
                <a:solidFill>
                  <a:schemeClr val="bg1"/>
                </a:solidFill>
              </a:rPr>
              <a:t>0</a:t>
            </a:r>
            <a:r>
              <a:rPr lang="zh-CN" altLang="en-US" b="1" dirty="0">
                <a:solidFill>
                  <a:schemeClr val="bg1"/>
                </a:solidFill>
              </a:rPr>
              <a:t>还是</a:t>
            </a:r>
            <a:r>
              <a:rPr lang="en-US" altLang="zh-CN" b="1" dirty="0">
                <a:solidFill>
                  <a:schemeClr val="bg1"/>
                </a:solidFill>
              </a:rPr>
              <a:t>1</a:t>
            </a:r>
            <a:r>
              <a:rPr lang="zh-CN" altLang="en-US" b="1" dirty="0">
                <a:solidFill>
                  <a:schemeClr val="bg1"/>
                </a:solidFill>
              </a:rPr>
              <a:t>，可以自行定义。</a:t>
            </a:r>
            <a:endParaRPr lang="zh-CN" altLang="en-US" b="1" dirty="0">
              <a:solidFill>
                <a:schemeClr val="bg1"/>
              </a:solidFill>
            </a:endParaRPr>
          </a:p>
        </p:txBody>
      </p:sp>
      <p:sp>
        <p:nvSpPr>
          <p:cNvPr id="261" name="文本框 260"/>
          <p:cNvSpPr txBox="1"/>
          <p:nvPr/>
        </p:nvSpPr>
        <p:spPr>
          <a:xfrm>
            <a:off x="720230" y="4744729"/>
            <a:ext cx="2848263" cy="338554"/>
          </a:xfrm>
          <a:prstGeom prst="rect">
            <a:avLst/>
          </a:prstGeom>
          <a:noFill/>
        </p:spPr>
        <p:txBody>
          <a:bodyPr wrap="square" rtlCol="0">
            <a:spAutoFit/>
          </a:bodyPr>
          <a:lstStyle/>
          <a:p>
            <a:pPr algn="ctr"/>
            <a:r>
              <a:rPr lang="zh-CN" altLang="en-US" sz="1600" b="1" dirty="0"/>
              <a:t>（自同步，</a:t>
            </a:r>
            <a:r>
              <a:rPr lang="en-US" altLang="zh-CN" sz="1600" b="1" dirty="0"/>
              <a:t>10Mb/s</a:t>
            </a:r>
            <a:r>
              <a:rPr lang="zh-CN" altLang="en-US" sz="1600" b="1" dirty="0"/>
              <a:t>传统以太网）</a:t>
            </a:r>
            <a:endParaRPr lang="zh-CN" altLang="en-US" sz="1600" b="1" dirty="0"/>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249"/>
                                        </p:tgtEl>
                                        <p:attrNameLst>
                                          <p:attrName>style.visibility</p:attrName>
                                        </p:attrNameLst>
                                      </p:cBhvr>
                                      <p:to>
                                        <p:strVal val="visible"/>
                                      </p:to>
                                    </p:set>
                                    <p:anim calcmode="lin" valueType="num">
                                      <p:cBhvr>
                                        <p:cTn id="7" dur="500" fill="hold"/>
                                        <p:tgtEl>
                                          <p:spTgt spid="249"/>
                                        </p:tgtEl>
                                        <p:attrNameLst>
                                          <p:attrName>ppt_w</p:attrName>
                                        </p:attrNameLst>
                                      </p:cBhvr>
                                      <p:tavLst>
                                        <p:tav tm="0">
                                          <p:val>
                                            <p:fltVal val="0"/>
                                          </p:val>
                                        </p:tav>
                                        <p:tav tm="100000">
                                          <p:val>
                                            <p:strVal val="#ppt_w"/>
                                          </p:val>
                                        </p:tav>
                                      </p:tavLst>
                                    </p:anim>
                                    <p:anim calcmode="lin" valueType="num">
                                      <p:cBhvr>
                                        <p:cTn id="8" dur="500" fill="hold"/>
                                        <p:tgtEl>
                                          <p:spTgt spid="249"/>
                                        </p:tgtEl>
                                        <p:attrNameLst>
                                          <p:attrName>ppt_h</p:attrName>
                                        </p:attrNameLst>
                                      </p:cBhvr>
                                      <p:tavLst>
                                        <p:tav tm="0">
                                          <p:val>
                                            <p:fltVal val="0"/>
                                          </p:val>
                                        </p:tav>
                                        <p:tav tm="100000">
                                          <p:val>
                                            <p:strVal val="#ppt_h"/>
                                          </p:val>
                                        </p:tav>
                                      </p:tavLst>
                                    </p:anim>
                                    <p:animEffect transition="in" filter="fade">
                                      <p:cBhvr>
                                        <p:cTn id="9" dur="500"/>
                                        <p:tgtEl>
                                          <p:spTgt spid="249"/>
                                        </p:tgtEl>
                                      </p:cBhvr>
                                    </p:animEffect>
                                  </p:childTnLst>
                                </p:cTn>
                              </p:par>
                            </p:childTnLst>
                          </p:cTn>
                        </p:par>
                        <p:par>
                          <p:cTn id="10" fill="hold">
                            <p:stCondLst>
                              <p:cond delay="500"/>
                            </p:stCondLst>
                            <p:childTnLst>
                              <p:par>
                                <p:cTn id="11" presetID="22" presetClass="entr" presetSubtype="8" fill="hold" nodeType="afterEffect">
                                  <p:stCondLst>
                                    <p:cond delay="0"/>
                                  </p:stCondLst>
                                  <p:childTnLst>
                                    <p:set>
                                      <p:cBhvr>
                                        <p:cTn id="12" dur="1" fill="hold">
                                          <p:stCondLst>
                                            <p:cond delay="0"/>
                                          </p:stCondLst>
                                        </p:cTn>
                                        <p:tgtEl>
                                          <p:spTgt spid="184"/>
                                        </p:tgtEl>
                                        <p:attrNameLst>
                                          <p:attrName>style.visibility</p:attrName>
                                        </p:attrNameLst>
                                      </p:cBhvr>
                                      <p:to>
                                        <p:strVal val="visible"/>
                                      </p:to>
                                    </p:set>
                                    <p:animEffect transition="in" filter="wipe(left)">
                                      <p:cBhvr>
                                        <p:cTn id="13" dur="2000"/>
                                        <p:tgtEl>
                                          <p:spTgt spid="184"/>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1" fill="hold" nodeType="clickEffect">
                                  <p:stCondLst>
                                    <p:cond delay="0"/>
                                  </p:stCondLst>
                                  <p:childTnLst>
                                    <p:set>
                                      <p:cBhvr>
                                        <p:cTn id="17" dur="1" fill="hold">
                                          <p:stCondLst>
                                            <p:cond delay="0"/>
                                          </p:stCondLst>
                                        </p:cTn>
                                        <p:tgtEl>
                                          <p:spTgt spid="123"/>
                                        </p:tgtEl>
                                        <p:attrNameLst>
                                          <p:attrName>style.visibility</p:attrName>
                                        </p:attrNameLst>
                                      </p:cBhvr>
                                      <p:to>
                                        <p:strVal val="visible"/>
                                      </p:to>
                                    </p:set>
                                    <p:animEffect transition="in" filter="wipe(up)">
                                      <p:cBhvr>
                                        <p:cTn id="18" dur="1000"/>
                                        <p:tgtEl>
                                          <p:spTgt spid="123"/>
                                        </p:tgtEl>
                                      </p:cBhvr>
                                    </p:animEffect>
                                  </p:childTnLst>
                                </p:cTn>
                              </p:par>
                            </p:childTnLst>
                          </p:cTn>
                        </p:par>
                      </p:childTnLst>
                    </p:cTn>
                  </p:par>
                  <p:par>
                    <p:cTn id="19" fill="hold">
                      <p:stCondLst>
                        <p:cond delay="indefinite"/>
                      </p:stCondLst>
                      <p:childTnLst>
                        <p:par>
                          <p:cTn id="20" fill="hold">
                            <p:stCondLst>
                              <p:cond delay="0"/>
                            </p:stCondLst>
                            <p:childTnLst>
                              <p:par>
                                <p:cTn id="21" presetID="12" presetClass="entr" presetSubtype="1" fill="hold" nodeType="clickEffect">
                                  <p:stCondLst>
                                    <p:cond delay="0"/>
                                  </p:stCondLst>
                                  <p:childTnLst>
                                    <p:set>
                                      <p:cBhvr>
                                        <p:cTn id="22" dur="1" fill="hold">
                                          <p:stCondLst>
                                            <p:cond delay="0"/>
                                          </p:stCondLst>
                                        </p:cTn>
                                        <p:tgtEl>
                                          <p:spTgt spid="25"/>
                                        </p:tgtEl>
                                        <p:attrNameLst>
                                          <p:attrName>style.visibility</p:attrName>
                                        </p:attrNameLst>
                                      </p:cBhvr>
                                      <p:to>
                                        <p:strVal val="visible"/>
                                      </p:to>
                                    </p:set>
                                    <p:anim calcmode="lin" valueType="num">
                                      <p:cBhvr additive="base">
                                        <p:cTn id="23" dur="1000"/>
                                        <p:tgtEl>
                                          <p:spTgt spid="25"/>
                                        </p:tgtEl>
                                        <p:attrNameLst>
                                          <p:attrName>ppt_y</p:attrName>
                                        </p:attrNameLst>
                                      </p:cBhvr>
                                      <p:tavLst>
                                        <p:tav tm="0">
                                          <p:val>
                                            <p:strVal val="#ppt_y-#ppt_h*1.125000"/>
                                          </p:val>
                                        </p:tav>
                                        <p:tav tm="100000">
                                          <p:val>
                                            <p:strVal val="#ppt_y"/>
                                          </p:val>
                                        </p:tav>
                                      </p:tavLst>
                                    </p:anim>
                                    <p:animEffect transition="in" filter="wipe(down)">
                                      <p:cBhvr>
                                        <p:cTn id="24" dur="1000"/>
                                        <p:tgtEl>
                                          <p:spTgt spid="25"/>
                                        </p:tgtEl>
                                      </p:cBhvr>
                                    </p:animEffect>
                                  </p:childTnLst>
                                </p:cTn>
                              </p:par>
                            </p:childTnLst>
                          </p:cTn>
                        </p:par>
                      </p:childTnLst>
                    </p:cTn>
                  </p:par>
                  <p:par>
                    <p:cTn id="25" fill="hold">
                      <p:stCondLst>
                        <p:cond delay="indefinite"/>
                      </p:stCondLst>
                      <p:childTnLst>
                        <p:par>
                          <p:cTn id="26" fill="hold">
                            <p:stCondLst>
                              <p:cond delay="0"/>
                            </p:stCondLst>
                            <p:childTnLst>
                              <p:par>
                                <p:cTn id="27" presetID="12" presetClass="entr" presetSubtype="4" fill="hold" nodeType="clickEffect">
                                  <p:stCondLst>
                                    <p:cond delay="0"/>
                                  </p:stCondLst>
                                  <p:childTnLst>
                                    <p:set>
                                      <p:cBhvr>
                                        <p:cTn id="28" dur="1" fill="hold">
                                          <p:stCondLst>
                                            <p:cond delay="0"/>
                                          </p:stCondLst>
                                        </p:cTn>
                                        <p:tgtEl>
                                          <p:spTgt spid="28"/>
                                        </p:tgtEl>
                                        <p:attrNameLst>
                                          <p:attrName>style.visibility</p:attrName>
                                        </p:attrNameLst>
                                      </p:cBhvr>
                                      <p:to>
                                        <p:strVal val="visible"/>
                                      </p:to>
                                    </p:set>
                                    <p:anim calcmode="lin" valueType="num">
                                      <p:cBhvr additive="base">
                                        <p:cTn id="29" dur="1000"/>
                                        <p:tgtEl>
                                          <p:spTgt spid="28"/>
                                        </p:tgtEl>
                                        <p:attrNameLst>
                                          <p:attrName>ppt_y</p:attrName>
                                        </p:attrNameLst>
                                      </p:cBhvr>
                                      <p:tavLst>
                                        <p:tav tm="0">
                                          <p:val>
                                            <p:strVal val="#ppt_y+#ppt_h*1.125000"/>
                                          </p:val>
                                        </p:tav>
                                        <p:tav tm="100000">
                                          <p:val>
                                            <p:strVal val="#ppt_y"/>
                                          </p:val>
                                        </p:tav>
                                      </p:tavLst>
                                    </p:anim>
                                    <p:animEffect transition="in" filter="wipe(up)">
                                      <p:cBhvr>
                                        <p:cTn id="30" dur="1000"/>
                                        <p:tgtEl>
                                          <p:spTgt spid="28"/>
                                        </p:tgtEl>
                                      </p:cBhvr>
                                    </p:animEffect>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260"/>
                                        </p:tgtEl>
                                        <p:attrNameLst>
                                          <p:attrName>style.visibility</p:attrName>
                                        </p:attrNameLst>
                                      </p:cBhvr>
                                      <p:to>
                                        <p:strVal val="visible"/>
                                      </p:to>
                                    </p:set>
                                    <p:animEffect transition="in" filter="fade">
                                      <p:cBhvr>
                                        <p:cTn id="35" dur="1000"/>
                                        <p:tgtEl>
                                          <p:spTgt spid="260"/>
                                        </p:tgtEl>
                                      </p:cBhvr>
                                    </p:animEffect>
                                    <p:anim calcmode="lin" valueType="num">
                                      <p:cBhvr>
                                        <p:cTn id="36" dur="1000" fill="hold"/>
                                        <p:tgtEl>
                                          <p:spTgt spid="260"/>
                                        </p:tgtEl>
                                        <p:attrNameLst>
                                          <p:attrName>ppt_x</p:attrName>
                                        </p:attrNameLst>
                                      </p:cBhvr>
                                      <p:tavLst>
                                        <p:tav tm="0">
                                          <p:val>
                                            <p:strVal val="#ppt_x"/>
                                          </p:val>
                                        </p:tav>
                                        <p:tav tm="100000">
                                          <p:val>
                                            <p:strVal val="#ppt_x"/>
                                          </p:val>
                                        </p:tav>
                                      </p:tavLst>
                                    </p:anim>
                                    <p:anim calcmode="lin" valueType="num">
                                      <p:cBhvr>
                                        <p:cTn id="37" dur="1000" fill="hold"/>
                                        <p:tgtEl>
                                          <p:spTgt spid="260"/>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12" presetClass="entr" presetSubtype="1" fill="hold" grpId="0" nodeType="clickEffect">
                                  <p:stCondLst>
                                    <p:cond delay="0"/>
                                  </p:stCondLst>
                                  <p:childTnLst>
                                    <p:set>
                                      <p:cBhvr>
                                        <p:cTn id="41" dur="1" fill="hold">
                                          <p:stCondLst>
                                            <p:cond delay="0"/>
                                          </p:stCondLst>
                                        </p:cTn>
                                        <p:tgtEl>
                                          <p:spTgt spid="261"/>
                                        </p:tgtEl>
                                        <p:attrNameLst>
                                          <p:attrName>style.visibility</p:attrName>
                                        </p:attrNameLst>
                                      </p:cBhvr>
                                      <p:to>
                                        <p:strVal val="visible"/>
                                      </p:to>
                                    </p:set>
                                    <p:anim calcmode="lin" valueType="num">
                                      <p:cBhvr additive="base">
                                        <p:cTn id="42" dur="500"/>
                                        <p:tgtEl>
                                          <p:spTgt spid="261"/>
                                        </p:tgtEl>
                                        <p:attrNameLst>
                                          <p:attrName>ppt_y</p:attrName>
                                        </p:attrNameLst>
                                      </p:cBhvr>
                                      <p:tavLst>
                                        <p:tav tm="0">
                                          <p:val>
                                            <p:strVal val="#ppt_y-#ppt_h*1.125000"/>
                                          </p:val>
                                        </p:tav>
                                        <p:tav tm="100000">
                                          <p:val>
                                            <p:strVal val="#ppt_y"/>
                                          </p:val>
                                        </p:tav>
                                      </p:tavLst>
                                    </p:anim>
                                    <p:animEffect transition="in" filter="wipe(down)">
                                      <p:cBhvr>
                                        <p:cTn id="43" dur="500"/>
                                        <p:tgtEl>
                                          <p:spTgt spid="2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9" grpId="0"/>
      <p:bldP spid="260" grpId="0" bldLvl="0" animBg="1"/>
      <p:bldP spid="261"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3" name="组合 122"/>
          <p:cNvGrpSpPr/>
          <p:nvPr/>
        </p:nvGrpSpPr>
        <p:grpSpPr>
          <a:xfrm>
            <a:off x="3707377" y="5238776"/>
            <a:ext cx="7474786" cy="1235317"/>
            <a:chOff x="3707377" y="2936335"/>
            <a:chExt cx="7474786" cy="1235317"/>
          </a:xfrm>
        </p:grpSpPr>
        <p:sp>
          <p:nvSpPr>
            <p:cNvPr id="234" name="矩形 233"/>
            <p:cNvSpPr/>
            <p:nvPr/>
          </p:nvSpPr>
          <p:spPr>
            <a:xfrm>
              <a:off x="9939781" y="2939302"/>
              <a:ext cx="609652" cy="928166"/>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3" name="矩形 232"/>
            <p:cNvSpPr/>
            <p:nvPr/>
          </p:nvSpPr>
          <p:spPr>
            <a:xfrm>
              <a:off x="9295866" y="2936335"/>
              <a:ext cx="628789" cy="928166"/>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2" name="矩形 231"/>
            <p:cNvSpPr/>
            <p:nvPr/>
          </p:nvSpPr>
          <p:spPr>
            <a:xfrm>
              <a:off x="8058564" y="2936335"/>
              <a:ext cx="1241676" cy="928166"/>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p:cNvSpPr/>
            <p:nvPr/>
          </p:nvSpPr>
          <p:spPr>
            <a:xfrm>
              <a:off x="3709677" y="2940553"/>
              <a:ext cx="4342323" cy="928166"/>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6" name="文本框 235"/>
            <p:cNvSpPr txBox="1"/>
            <p:nvPr/>
          </p:nvSpPr>
          <p:spPr>
            <a:xfrm>
              <a:off x="3707377" y="3863875"/>
              <a:ext cx="610167" cy="307777"/>
            </a:xfrm>
            <a:prstGeom prst="rect">
              <a:avLst/>
            </a:prstGeom>
            <a:noFill/>
          </p:spPr>
          <p:txBody>
            <a:bodyPr wrap="square" rtlCol="0">
              <a:spAutoFit/>
            </a:bodyPr>
            <a:lstStyle/>
            <a:p>
              <a:pPr algn="ctr"/>
              <a:r>
                <a:rPr lang="zh-CN" altLang="en-US" sz="1400" b="1" dirty="0">
                  <a:solidFill>
                    <a:schemeClr val="accent3"/>
                  </a:solidFill>
                </a:rPr>
                <a:t>码元</a:t>
              </a:r>
              <a:endParaRPr lang="zh-CN" altLang="en-US" sz="1400" b="1" dirty="0">
                <a:solidFill>
                  <a:schemeClr val="accent3"/>
                </a:solidFill>
              </a:endParaRPr>
            </a:p>
          </p:txBody>
        </p:sp>
        <p:sp>
          <p:nvSpPr>
            <p:cNvPr id="237" name="文本框 236"/>
            <p:cNvSpPr txBox="1"/>
            <p:nvPr/>
          </p:nvSpPr>
          <p:spPr>
            <a:xfrm>
              <a:off x="4333281" y="3863875"/>
              <a:ext cx="610167" cy="307777"/>
            </a:xfrm>
            <a:prstGeom prst="rect">
              <a:avLst/>
            </a:prstGeom>
            <a:noFill/>
          </p:spPr>
          <p:txBody>
            <a:bodyPr wrap="square" rtlCol="0">
              <a:spAutoFit/>
            </a:bodyPr>
            <a:lstStyle/>
            <a:p>
              <a:pPr algn="ctr"/>
              <a:r>
                <a:rPr lang="zh-CN" altLang="en-US" sz="1400" b="1" dirty="0">
                  <a:solidFill>
                    <a:schemeClr val="accent3"/>
                  </a:solidFill>
                </a:rPr>
                <a:t>码元</a:t>
              </a:r>
              <a:endParaRPr lang="zh-CN" altLang="en-US" sz="1400" b="1" dirty="0">
                <a:solidFill>
                  <a:schemeClr val="accent3"/>
                </a:solidFill>
              </a:endParaRPr>
            </a:p>
          </p:txBody>
        </p:sp>
        <p:sp>
          <p:nvSpPr>
            <p:cNvPr id="238" name="文本框 237"/>
            <p:cNvSpPr txBox="1"/>
            <p:nvPr/>
          </p:nvSpPr>
          <p:spPr>
            <a:xfrm>
              <a:off x="4951046" y="3863875"/>
              <a:ext cx="610167" cy="307777"/>
            </a:xfrm>
            <a:prstGeom prst="rect">
              <a:avLst/>
            </a:prstGeom>
            <a:noFill/>
          </p:spPr>
          <p:txBody>
            <a:bodyPr wrap="square" rtlCol="0">
              <a:spAutoFit/>
            </a:bodyPr>
            <a:lstStyle/>
            <a:p>
              <a:pPr algn="ctr"/>
              <a:r>
                <a:rPr lang="zh-CN" altLang="en-US" sz="1400" b="1" dirty="0">
                  <a:solidFill>
                    <a:schemeClr val="accent3"/>
                  </a:solidFill>
                </a:rPr>
                <a:t>码元</a:t>
              </a:r>
              <a:endParaRPr lang="zh-CN" altLang="en-US" sz="1400" b="1" dirty="0">
                <a:solidFill>
                  <a:schemeClr val="accent3"/>
                </a:solidFill>
              </a:endParaRPr>
            </a:p>
          </p:txBody>
        </p:sp>
        <p:sp>
          <p:nvSpPr>
            <p:cNvPr id="239" name="文本框 238"/>
            <p:cNvSpPr txBox="1"/>
            <p:nvPr/>
          </p:nvSpPr>
          <p:spPr>
            <a:xfrm>
              <a:off x="5574806" y="3863875"/>
              <a:ext cx="610167" cy="307777"/>
            </a:xfrm>
            <a:prstGeom prst="rect">
              <a:avLst/>
            </a:prstGeom>
            <a:noFill/>
          </p:spPr>
          <p:txBody>
            <a:bodyPr wrap="square" rtlCol="0">
              <a:spAutoFit/>
            </a:bodyPr>
            <a:lstStyle/>
            <a:p>
              <a:pPr algn="ctr"/>
              <a:r>
                <a:rPr lang="zh-CN" altLang="en-US" sz="1400" b="1" dirty="0">
                  <a:solidFill>
                    <a:schemeClr val="accent3"/>
                  </a:solidFill>
                </a:rPr>
                <a:t>码元</a:t>
              </a:r>
              <a:endParaRPr lang="zh-CN" altLang="en-US" sz="1400" b="1" dirty="0">
                <a:solidFill>
                  <a:schemeClr val="accent3"/>
                </a:solidFill>
              </a:endParaRPr>
            </a:p>
          </p:txBody>
        </p:sp>
        <p:sp>
          <p:nvSpPr>
            <p:cNvPr id="240" name="文本框 239"/>
            <p:cNvSpPr txBox="1"/>
            <p:nvPr/>
          </p:nvSpPr>
          <p:spPr>
            <a:xfrm>
              <a:off x="6190219" y="3863875"/>
              <a:ext cx="610167" cy="307777"/>
            </a:xfrm>
            <a:prstGeom prst="rect">
              <a:avLst/>
            </a:prstGeom>
            <a:noFill/>
          </p:spPr>
          <p:txBody>
            <a:bodyPr wrap="square" rtlCol="0">
              <a:spAutoFit/>
            </a:bodyPr>
            <a:lstStyle/>
            <a:p>
              <a:pPr algn="ctr"/>
              <a:r>
                <a:rPr lang="zh-CN" altLang="en-US" sz="1400" b="1" dirty="0">
                  <a:solidFill>
                    <a:schemeClr val="accent3"/>
                  </a:solidFill>
                </a:rPr>
                <a:t>码元</a:t>
              </a:r>
              <a:endParaRPr lang="zh-CN" altLang="en-US" sz="1400" b="1" dirty="0">
                <a:solidFill>
                  <a:schemeClr val="accent3"/>
                </a:solidFill>
              </a:endParaRPr>
            </a:p>
          </p:txBody>
        </p:sp>
        <p:sp>
          <p:nvSpPr>
            <p:cNvPr id="241" name="文本框 240"/>
            <p:cNvSpPr txBox="1"/>
            <p:nvPr/>
          </p:nvSpPr>
          <p:spPr>
            <a:xfrm>
              <a:off x="6819349" y="3863875"/>
              <a:ext cx="610167" cy="307777"/>
            </a:xfrm>
            <a:prstGeom prst="rect">
              <a:avLst/>
            </a:prstGeom>
            <a:noFill/>
          </p:spPr>
          <p:txBody>
            <a:bodyPr wrap="square" rtlCol="0">
              <a:spAutoFit/>
            </a:bodyPr>
            <a:lstStyle/>
            <a:p>
              <a:pPr algn="ctr"/>
              <a:r>
                <a:rPr lang="zh-CN" altLang="en-US" sz="1400" b="1" dirty="0">
                  <a:solidFill>
                    <a:schemeClr val="accent3"/>
                  </a:solidFill>
                </a:rPr>
                <a:t>码元</a:t>
              </a:r>
              <a:endParaRPr lang="zh-CN" altLang="en-US" sz="1400" b="1" dirty="0">
                <a:solidFill>
                  <a:schemeClr val="accent3"/>
                </a:solidFill>
              </a:endParaRPr>
            </a:p>
          </p:txBody>
        </p:sp>
        <p:sp>
          <p:nvSpPr>
            <p:cNvPr id="242" name="文本框 241"/>
            <p:cNvSpPr txBox="1"/>
            <p:nvPr/>
          </p:nvSpPr>
          <p:spPr>
            <a:xfrm>
              <a:off x="7438248" y="3863875"/>
              <a:ext cx="610167" cy="307777"/>
            </a:xfrm>
            <a:prstGeom prst="rect">
              <a:avLst/>
            </a:prstGeom>
            <a:noFill/>
          </p:spPr>
          <p:txBody>
            <a:bodyPr wrap="square" rtlCol="0">
              <a:spAutoFit/>
            </a:bodyPr>
            <a:lstStyle/>
            <a:p>
              <a:pPr algn="ctr"/>
              <a:r>
                <a:rPr lang="zh-CN" altLang="en-US" sz="1400" b="1" dirty="0">
                  <a:solidFill>
                    <a:schemeClr val="accent3"/>
                  </a:solidFill>
                </a:rPr>
                <a:t>码元</a:t>
              </a:r>
              <a:endParaRPr lang="zh-CN" altLang="en-US" sz="1400" b="1" dirty="0">
                <a:solidFill>
                  <a:schemeClr val="accent3"/>
                </a:solidFill>
              </a:endParaRPr>
            </a:p>
          </p:txBody>
        </p:sp>
        <p:sp>
          <p:nvSpPr>
            <p:cNvPr id="243" name="文本框 242"/>
            <p:cNvSpPr txBox="1"/>
            <p:nvPr/>
          </p:nvSpPr>
          <p:spPr>
            <a:xfrm>
              <a:off x="8046902" y="3863875"/>
              <a:ext cx="610167" cy="307777"/>
            </a:xfrm>
            <a:prstGeom prst="rect">
              <a:avLst/>
            </a:prstGeom>
            <a:noFill/>
          </p:spPr>
          <p:txBody>
            <a:bodyPr wrap="square" rtlCol="0">
              <a:spAutoFit/>
            </a:bodyPr>
            <a:lstStyle/>
            <a:p>
              <a:pPr algn="ctr"/>
              <a:r>
                <a:rPr lang="zh-CN" altLang="en-US" sz="1400" b="1" dirty="0">
                  <a:solidFill>
                    <a:schemeClr val="accent4"/>
                  </a:solidFill>
                </a:rPr>
                <a:t>码元</a:t>
              </a:r>
              <a:endParaRPr lang="zh-CN" altLang="en-US" sz="1400" b="1" dirty="0">
                <a:solidFill>
                  <a:schemeClr val="accent4"/>
                </a:solidFill>
              </a:endParaRPr>
            </a:p>
          </p:txBody>
        </p:sp>
        <p:sp>
          <p:nvSpPr>
            <p:cNvPr id="244" name="文本框 243"/>
            <p:cNvSpPr txBox="1"/>
            <p:nvPr/>
          </p:nvSpPr>
          <p:spPr>
            <a:xfrm>
              <a:off x="8680339" y="3863875"/>
              <a:ext cx="610167" cy="307777"/>
            </a:xfrm>
            <a:prstGeom prst="rect">
              <a:avLst/>
            </a:prstGeom>
            <a:noFill/>
          </p:spPr>
          <p:txBody>
            <a:bodyPr wrap="square" rtlCol="0">
              <a:spAutoFit/>
            </a:bodyPr>
            <a:lstStyle/>
            <a:p>
              <a:pPr algn="ctr"/>
              <a:r>
                <a:rPr lang="zh-CN" altLang="en-US" sz="1400" b="1" dirty="0">
                  <a:solidFill>
                    <a:schemeClr val="accent4"/>
                  </a:solidFill>
                </a:rPr>
                <a:t>码元</a:t>
              </a:r>
              <a:endParaRPr lang="zh-CN" altLang="en-US" sz="1400" b="1" dirty="0">
                <a:solidFill>
                  <a:schemeClr val="accent4"/>
                </a:solidFill>
              </a:endParaRPr>
            </a:p>
          </p:txBody>
        </p:sp>
        <p:sp>
          <p:nvSpPr>
            <p:cNvPr id="245" name="文本框 244"/>
            <p:cNvSpPr txBox="1"/>
            <p:nvPr/>
          </p:nvSpPr>
          <p:spPr>
            <a:xfrm>
              <a:off x="9303223" y="3863875"/>
              <a:ext cx="610167" cy="307777"/>
            </a:xfrm>
            <a:prstGeom prst="rect">
              <a:avLst/>
            </a:prstGeom>
            <a:noFill/>
          </p:spPr>
          <p:txBody>
            <a:bodyPr wrap="square" rtlCol="0">
              <a:spAutoFit/>
            </a:bodyPr>
            <a:lstStyle/>
            <a:p>
              <a:pPr algn="ctr"/>
              <a:r>
                <a:rPr lang="zh-CN" altLang="en-US" sz="1400" b="1" dirty="0">
                  <a:solidFill>
                    <a:schemeClr val="accent3"/>
                  </a:solidFill>
                </a:rPr>
                <a:t>码元</a:t>
              </a:r>
              <a:endParaRPr lang="zh-CN" altLang="en-US" sz="1400" b="1" dirty="0">
                <a:solidFill>
                  <a:schemeClr val="accent3"/>
                </a:solidFill>
              </a:endParaRPr>
            </a:p>
          </p:txBody>
        </p:sp>
        <p:sp>
          <p:nvSpPr>
            <p:cNvPr id="246" name="文本框 245"/>
            <p:cNvSpPr txBox="1"/>
            <p:nvPr/>
          </p:nvSpPr>
          <p:spPr>
            <a:xfrm>
              <a:off x="9928543" y="3863875"/>
              <a:ext cx="610167" cy="307777"/>
            </a:xfrm>
            <a:prstGeom prst="rect">
              <a:avLst/>
            </a:prstGeom>
            <a:noFill/>
          </p:spPr>
          <p:txBody>
            <a:bodyPr wrap="square" rtlCol="0">
              <a:spAutoFit/>
            </a:bodyPr>
            <a:lstStyle/>
            <a:p>
              <a:pPr algn="ctr"/>
              <a:r>
                <a:rPr lang="zh-CN" altLang="en-US" sz="1400" b="1" dirty="0">
                  <a:solidFill>
                    <a:schemeClr val="accent4"/>
                  </a:solidFill>
                </a:rPr>
                <a:t>码元</a:t>
              </a:r>
              <a:endParaRPr lang="zh-CN" altLang="en-US" sz="1400" b="1" dirty="0">
                <a:solidFill>
                  <a:schemeClr val="accent4"/>
                </a:solidFill>
              </a:endParaRPr>
            </a:p>
          </p:txBody>
        </p:sp>
        <p:sp>
          <p:nvSpPr>
            <p:cNvPr id="247" name="文本框 246"/>
            <p:cNvSpPr txBox="1"/>
            <p:nvPr/>
          </p:nvSpPr>
          <p:spPr>
            <a:xfrm>
              <a:off x="10538710" y="3863875"/>
              <a:ext cx="610167" cy="307777"/>
            </a:xfrm>
            <a:prstGeom prst="rect">
              <a:avLst/>
            </a:prstGeom>
            <a:noFill/>
          </p:spPr>
          <p:txBody>
            <a:bodyPr wrap="square" rtlCol="0">
              <a:spAutoFit/>
            </a:bodyPr>
            <a:lstStyle/>
            <a:p>
              <a:pPr algn="ctr"/>
              <a:r>
                <a:rPr lang="zh-CN" altLang="en-US" sz="1400" b="1" dirty="0">
                  <a:solidFill>
                    <a:schemeClr val="accent3"/>
                  </a:solidFill>
                </a:rPr>
                <a:t>码元</a:t>
              </a:r>
              <a:endParaRPr lang="zh-CN" altLang="en-US" sz="1400" b="1" dirty="0">
                <a:solidFill>
                  <a:schemeClr val="accent3"/>
                </a:solidFill>
              </a:endParaRPr>
            </a:p>
          </p:txBody>
        </p:sp>
        <p:sp>
          <p:nvSpPr>
            <p:cNvPr id="235" name="矩形 234"/>
            <p:cNvSpPr/>
            <p:nvPr/>
          </p:nvSpPr>
          <p:spPr>
            <a:xfrm>
              <a:off x="10553374" y="2939301"/>
              <a:ext cx="628789" cy="928166"/>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 name="组合 2"/>
          <p:cNvGrpSpPr/>
          <p:nvPr/>
        </p:nvGrpSpPr>
        <p:grpSpPr>
          <a:xfrm>
            <a:off x="3703100" y="1422034"/>
            <a:ext cx="7453097" cy="4864740"/>
            <a:chOff x="3980192" y="1422034"/>
            <a:chExt cx="7453097" cy="4864740"/>
          </a:xfrm>
        </p:grpSpPr>
        <p:cxnSp>
          <p:nvCxnSpPr>
            <p:cNvPr id="7" name="直接连接符 6"/>
            <p:cNvCxnSpPr/>
            <p:nvPr/>
          </p:nvCxnSpPr>
          <p:spPr>
            <a:xfrm>
              <a:off x="3980192" y="1422034"/>
              <a:ext cx="0" cy="4864740"/>
            </a:xfrm>
            <a:prstGeom prst="line">
              <a:avLst/>
            </a:prstGeom>
            <a:ln w="635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4601283" y="1422034"/>
              <a:ext cx="0" cy="4864740"/>
            </a:xfrm>
            <a:prstGeom prst="line">
              <a:avLst/>
            </a:prstGeom>
            <a:ln w="635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5222374" y="1422034"/>
              <a:ext cx="0" cy="4864740"/>
            </a:xfrm>
            <a:prstGeom prst="line">
              <a:avLst/>
            </a:prstGeom>
            <a:ln w="635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5843465" y="1422034"/>
              <a:ext cx="0" cy="4864740"/>
            </a:xfrm>
            <a:prstGeom prst="line">
              <a:avLst/>
            </a:prstGeom>
            <a:ln w="635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6464556" y="1422034"/>
              <a:ext cx="0" cy="4864740"/>
            </a:xfrm>
            <a:prstGeom prst="line">
              <a:avLst/>
            </a:prstGeom>
            <a:ln w="635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7085647" y="1422034"/>
              <a:ext cx="0" cy="4864740"/>
            </a:xfrm>
            <a:prstGeom prst="line">
              <a:avLst/>
            </a:prstGeom>
            <a:ln w="635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7706738" y="1422034"/>
              <a:ext cx="0" cy="4864740"/>
            </a:xfrm>
            <a:prstGeom prst="line">
              <a:avLst/>
            </a:prstGeom>
            <a:ln w="635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8327829" y="1422034"/>
              <a:ext cx="0" cy="4864740"/>
            </a:xfrm>
            <a:prstGeom prst="line">
              <a:avLst/>
            </a:prstGeom>
            <a:ln w="635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8948920" y="1422034"/>
              <a:ext cx="0" cy="4864740"/>
            </a:xfrm>
            <a:prstGeom prst="line">
              <a:avLst/>
            </a:prstGeom>
            <a:ln w="635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9570011" y="1422034"/>
              <a:ext cx="0" cy="4864740"/>
            </a:xfrm>
            <a:prstGeom prst="line">
              <a:avLst/>
            </a:prstGeom>
            <a:ln w="635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10191102" y="1422034"/>
              <a:ext cx="0" cy="4864740"/>
            </a:xfrm>
            <a:prstGeom prst="line">
              <a:avLst/>
            </a:prstGeom>
            <a:ln w="635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10812193" y="1422034"/>
              <a:ext cx="0" cy="4864740"/>
            </a:xfrm>
            <a:prstGeom prst="line">
              <a:avLst/>
            </a:prstGeom>
            <a:ln w="635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11433289" y="1422034"/>
              <a:ext cx="0" cy="4864740"/>
            </a:xfrm>
            <a:prstGeom prst="line">
              <a:avLst/>
            </a:prstGeom>
            <a:ln w="635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36" name="组合 35"/>
          <p:cNvGrpSpPr/>
          <p:nvPr/>
        </p:nvGrpSpPr>
        <p:grpSpPr>
          <a:xfrm>
            <a:off x="304799" y="749300"/>
            <a:ext cx="6266993" cy="400110"/>
            <a:chOff x="424116" y="898245"/>
            <a:chExt cx="6266993" cy="400110"/>
          </a:xfrm>
        </p:grpSpPr>
        <p:sp>
          <p:nvSpPr>
            <p:cNvPr id="38" name="平行四边形 37"/>
            <p:cNvSpPr/>
            <p:nvPr/>
          </p:nvSpPr>
          <p:spPr>
            <a:xfrm>
              <a:off x="424116" y="898245"/>
              <a:ext cx="712237"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02</a:t>
              </a:r>
              <a:endParaRPr lang="zh-CN" altLang="en-US" sz="2200" dirty="0">
                <a:latin typeface="Impact" panose="020B0806030902050204" pitchFamily="34" charset="0"/>
              </a:endParaRPr>
            </a:p>
          </p:txBody>
        </p:sp>
        <p:sp>
          <p:nvSpPr>
            <p:cNvPr id="40" name="文本框 39"/>
            <p:cNvSpPr txBox="1"/>
            <p:nvPr/>
          </p:nvSpPr>
          <p:spPr>
            <a:xfrm>
              <a:off x="1127071" y="898245"/>
              <a:ext cx="5564038" cy="400110"/>
            </a:xfrm>
            <a:prstGeom prst="rect">
              <a:avLst/>
            </a:prstGeom>
            <a:noFill/>
          </p:spPr>
          <p:txBody>
            <a:bodyPr wrap="square" rtlCol="0">
              <a:spAutoFit/>
            </a:bodyPr>
            <a:lstStyle/>
            <a:p>
              <a:r>
                <a:rPr lang="zh-CN" altLang="en-US" sz="2000" b="1" dirty="0"/>
                <a:t>常用编码方式</a:t>
              </a:r>
              <a:endParaRPr lang="zh-CN" altLang="en-US" sz="2000" b="1" dirty="0"/>
            </a:p>
          </p:txBody>
        </p:sp>
      </p:grpSp>
      <p:grpSp>
        <p:nvGrpSpPr>
          <p:cNvPr id="182" name="组合 181"/>
          <p:cNvGrpSpPr/>
          <p:nvPr/>
        </p:nvGrpSpPr>
        <p:grpSpPr>
          <a:xfrm>
            <a:off x="3703100" y="2173064"/>
            <a:ext cx="7453097" cy="570135"/>
            <a:chOff x="3980192" y="1889047"/>
            <a:chExt cx="7453097" cy="570135"/>
          </a:xfrm>
        </p:grpSpPr>
        <p:cxnSp>
          <p:nvCxnSpPr>
            <p:cNvPr id="6" name="直接连接符 5"/>
            <p:cNvCxnSpPr/>
            <p:nvPr/>
          </p:nvCxnSpPr>
          <p:spPr>
            <a:xfrm>
              <a:off x="3980192" y="1890096"/>
              <a:ext cx="4347637"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8327829" y="1890096"/>
              <a:ext cx="0" cy="569086"/>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8327829" y="2459182"/>
              <a:ext cx="1242182"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a:off x="9570011" y="1890096"/>
              <a:ext cx="0" cy="569086"/>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a:off x="9570011" y="1890096"/>
              <a:ext cx="621091"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a:off x="10191102" y="1890096"/>
              <a:ext cx="0" cy="569086"/>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a:off x="10191102" y="2459182"/>
              <a:ext cx="621091"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a:off x="10806350" y="1890096"/>
              <a:ext cx="0" cy="569086"/>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a:off x="10812198" y="1889047"/>
              <a:ext cx="621091"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grpSp>
      <p:grpSp>
        <p:nvGrpSpPr>
          <p:cNvPr id="183" name="组合 182"/>
          <p:cNvGrpSpPr/>
          <p:nvPr/>
        </p:nvGrpSpPr>
        <p:grpSpPr>
          <a:xfrm>
            <a:off x="3709678" y="3261695"/>
            <a:ext cx="7446514" cy="564259"/>
            <a:chOff x="3986770" y="2977678"/>
            <a:chExt cx="7446514" cy="564259"/>
          </a:xfrm>
        </p:grpSpPr>
        <p:cxnSp>
          <p:nvCxnSpPr>
            <p:cNvPr id="41" name="直接连接符 40"/>
            <p:cNvCxnSpPr/>
            <p:nvPr/>
          </p:nvCxnSpPr>
          <p:spPr>
            <a:xfrm>
              <a:off x="3986770" y="2984605"/>
              <a:ext cx="308139"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a:off x="4294909" y="2984605"/>
              <a:ext cx="0" cy="264286"/>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a:off x="4294909" y="3248891"/>
              <a:ext cx="308139"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a:off x="4608210" y="2984605"/>
              <a:ext cx="0" cy="264286"/>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a:off x="4606096" y="2984605"/>
              <a:ext cx="308139"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a:off x="4914235" y="2984605"/>
              <a:ext cx="0" cy="264286"/>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a:off x="4914235" y="3248891"/>
              <a:ext cx="308139"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a:off x="5227536" y="2984605"/>
              <a:ext cx="0" cy="264286"/>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a:off x="5227187" y="2984605"/>
              <a:ext cx="308139"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a:off x="5535326" y="2984605"/>
              <a:ext cx="0" cy="264286"/>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a:off x="5535326" y="3248891"/>
              <a:ext cx="308139"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a:off x="5848627" y="2984605"/>
              <a:ext cx="0" cy="264286"/>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a:off x="5845871" y="2984605"/>
              <a:ext cx="308139"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54" name="直接连接符 53"/>
            <p:cNvCxnSpPr/>
            <p:nvPr/>
          </p:nvCxnSpPr>
          <p:spPr>
            <a:xfrm>
              <a:off x="6154010" y="2984605"/>
              <a:ext cx="0" cy="264286"/>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55" name="直接连接符 54"/>
            <p:cNvCxnSpPr/>
            <p:nvPr/>
          </p:nvCxnSpPr>
          <p:spPr>
            <a:xfrm>
              <a:off x="6154010" y="3248891"/>
              <a:ext cx="308139"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a:xfrm>
              <a:off x="6467311" y="2984605"/>
              <a:ext cx="0" cy="264286"/>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a:xfrm>
              <a:off x="6469369" y="2984605"/>
              <a:ext cx="308139"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a:off x="6777508" y="2984605"/>
              <a:ext cx="0" cy="264286"/>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a:off x="6777508" y="3248891"/>
              <a:ext cx="308139"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a:off x="7090809" y="2984605"/>
              <a:ext cx="0" cy="264286"/>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nvCxnSpPr>
          <p:spPr>
            <a:xfrm>
              <a:off x="7090460" y="2977678"/>
              <a:ext cx="308139"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62" name="直接连接符 61"/>
            <p:cNvCxnSpPr/>
            <p:nvPr/>
          </p:nvCxnSpPr>
          <p:spPr>
            <a:xfrm>
              <a:off x="7398599" y="2977678"/>
              <a:ext cx="0" cy="264286"/>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a:off x="7398599" y="3241964"/>
              <a:ext cx="308139"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a:off x="7711900" y="2977678"/>
              <a:ext cx="0" cy="264286"/>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a:off x="7711551" y="2984605"/>
              <a:ext cx="308139"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a:off x="8019690" y="2984605"/>
              <a:ext cx="0" cy="264286"/>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a:off x="8019690" y="3248891"/>
              <a:ext cx="308139"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a:off x="8327829" y="3241964"/>
              <a:ext cx="0" cy="264286"/>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a:off x="8327829" y="3520105"/>
              <a:ext cx="308139"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a:off x="8635968" y="3255819"/>
              <a:ext cx="0" cy="264286"/>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a:off x="8640781" y="3248891"/>
              <a:ext cx="308139"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a:off x="8948920" y="3241964"/>
              <a:ext cx="0" cy="264286"/>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a:off x="8948920" y="3520105"/>
              <a:ext cx="308139"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a:off x="9257059" y="3255819"/>
              <a:ext cx="0" cy="264286"/>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a:off x="9261872" y="3248891"/>
              <a:ext cx="308139"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76" name="直接连接符 75"/>
            <p:cNvCxnSpPr/>
            <p:nvPr/>
          </p:nvCxnSpPr>
          <p:spPr>
            <a:xfrm>
              <a:off x="9575173" y="2984605"/>
              <a:ext cx="0" cy="264286"/>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77" name="直接连接符 76"/>
            <p:cNvCxnSpPr/>
            <p:nvPr/>
          </p:nvCxnSpPr>
          <p:spPr>
            <a:xfrm>
              <a:off x="9574824" y="2991532"/>
              <a:ext cx="308139"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a:off x="9882963" y="2991532"/>
              <a:ext cx="0" cy="264286"/>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a:off x="9882963" y="3255818"/>
              <a:ext cx="308139"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80" name="直接连接符 79"/>
            <p:cNvCxnSpPr/>
            <p:nvPr/>
          </p:nvCxnSpPr>
          <p:spPr>
            <a:xfrm>
              <a:off x="10191102" y="3263796"/>
              <a:ext cx="0" cy="264286"/>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81" name="直接连接符 80"/>
            <p:cNvCxnSpPr/>
            <p:nvPr/>
          </p:nvCxnSpPr>
          <p:spPr>
            <a:xfrm>
              <a:off x="10191102" y="3541937"/>
              <a:ext cx="308139"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82" name="直接连接符 81"/>
            <p:cNvCxnSpPr/>
            <p:nvPr/>
          </p:nvCxnSpPr>
          <p:spPr>
            <a:xfrm>
              <a:off x="10499241" y="3277651"/>
              <a:ext cx="0" cy="264286"/>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83" name="直接连接符 82"/>
            <p:cNvCxnSpPr/>
            <p:nvPr/>
          </p:nvCxnSpPr>
          <p:spPr>
            <a:xfrm>
              <a:off x="10504054" y="3270723"/>
              <a:ext cx="308139"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84" name="直接连接符 83"/>
            <p:cNvCxnSpPr/>
            <p:nvPr/>
          </p:nvCxnSpPr>
          <p:spPr>
            <a:xfrm>
              <a:off x="10817355" y="3006437"/>
              <a:ext cx="0" cy="264286"/>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85" name="直接连接符 84"/>
            <p:cNvCxnSpPr/>
            <p:nvPr/>
          </p:nvCxnSpPr>
          <p:spPr>
            <a:xfrm>
              <a:off x="10817006" y="3013364"/>
              <a:ext cx="308139"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86" name="直接连接符 85"/>
            <p:cNvCxnSpPr/>
            <p:nvPr/>
          </p:nvCxnSpPr>
          <p:spPr>
            <a:xfrm>
              <a:off x="11125145" y="3013364"/>
              <a:ext cx="0" cy="264286"/>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87" name="直接连接符 86"/>
            <p:cNvCxnSpPr/>
            <p:nvPr/>
          </p:nvCxnSpPr>
          <p:spPr>
            <a:xfrm>
              <a:off x="11125145" y="3277650"/>
              <a:ext cx="308139"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grpSp>
      <p:grpSp>
        <p:nvGrpSpPr>
          <p:cNvPr id="184" name="组合 183"/>
          <p:cNvGrpSpPr/>
          <p:nvPr/>
        </p:nvGrpSpPr>
        <p:grpSpPr>
          <a:xfrm>
            <a:off x="3703100" y="4328494"/>
            <a:ext cx="7453092" cy="562159"/>
            <a:chOff x="3980192" y="4044477"/>
            <a:chExt cx="7453092" cy="562159"/>
          </a:xfrm>
        </p:grpSpPr>
        <p:cxnSp>
          <p:nvCxnSpPr>
            <p:cNvPr id="88" name="直接连接符 87"/>
            <p:cNvCxnSpPr/>
            <p:nvPr/>
          </p:nvCxnSpPr>
          <p:spPr>
            <a:xfrm>
              <a:off x="3980192" y="4051405"/>
              <a:ext cx="308139"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89" name="直接连接符 88"/>
            <p:cNvCxnSpPr/>
            <p:nvPr/>
          </p:nvCxnSpPr>
          <p:spPr>
            <a:xfrm>
              <a:off x="4294909" y="4051405"/>
              <a:ext cx="0" cy="555231"/>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90" name="直接连接符 89"/>
            <p:cNvCxnSpPr/>
            <p:nvPr/>
          </p:nvCxnSpPr>
          <p:spPr>
            <a:xfrm>
              <a:off x="4293144" y="4606636"/>
              <a:ext cx="308139"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91" name="直接连接符 90"/>
            <p:cNvCxnSpPr/>
            <p:nvPr/>
          </p:nvCxnSpPr>
          <p:spPr>
            <a:xfrm>
              <a:off x="4601283" y="4051405"/>
              <a:ext cx="0" cy="555231"/>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92" name="直接连接符 91"/>
            <p:cNvCxnSpPr/>
            <p:nvPr/>
          </p:nvCxnSpPr>
          <p:spPr>
            <a:xfrm>
              <a:off x="4601283" y="4044477"/>
              <a:ext cx="308139"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93" name="直接连接符 92"/>
            <p:cNvCxnSpPr/>
            <p:nvPr/>
          </p:nvCxnSpPr>
          <p:spPr>
            <a:xfrm>
              <a:off x="4916000" y="4044477"/>
              <a:ext cx="0" cy="555231"/>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94" name="直接连接符 93"/>
            <p:cNvCxnSpPr/>
            <p:nvPr/>
          </p:nvCxnSpPr>
          <p:spPr>
            <a:xfrm>
              <a:off x="4931428" y="4599708"/>
              <a:ext cx="290946"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95" name="直接连接符 94"/>
            <p:cNvCxnSpPr/>
            <p:nvPr/>
          </p:nvCxnSpPr>
          <p:spPr>
            <a:xfrm>
              <a:off x="5222374" y="4044477"/>
              <a:ext cx="0" cy="555231"/>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96" name="直接连接符 95"/>
            <p:cNvCxnSpPr/>
            <p:nvPr/>
          </p:nvCxnSpPr>
          <p:spPr>
            <a:xfrm>
              <a:off x="5237802" y="4051405"/>
              <a:ext cx="308139"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97" name="直接连接符 96"/>
            <p:cNvCxnSpPr/>
            <p:nvPr/>
          </p:nvCxnSpPr>
          <p:spPr>
            <a:xfrm>
              <a:off x="5552519" y="4051405"/>
              <a:ext cx="0" cy="555231"/>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98" name="直接连接符 97"/>
            <p:cNvCxnSpPr/>
            <p:nvPr/>
          </p:nvCxnSpPr>
          <p:spPr>
            <a:xfrm>
              <a:off x="5557681" y="4606636"/>
              <a:ext cx="285784"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99" name="直接连接符 98"/>
            <p:cNvCxnSpPr/>
            <p:nvPr/>
          </p:nvCxnSpPr>
          <p:spPr>
            <a:xfrm>
              <a:off x="5845039" y="4051405"/>
              <a:ext cx="0" cy="555231"/>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00" name="直接连接符 99"/>
            <p:cNvCxnSpPr/>
            <p:nvPr/>
          </p:nvCxnSpPr>
          <p:spPr>
            <a:xfrm>
              <a:off x="5848278" y="4051405"/>
              <a:ext cx="308139"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01" name="直接连接符 100"/>
            <p:cNvCxnSpPr/>
            <p:nvPr/>
          </p:nvCxnSpPr>
          <p:spPr>
            <a:xfrm>
              <a:off x="6162995" y="4051405"/>
              <a:ext cx="0" cy="555231"/>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02" name="直接连接符 101"/>
            <p:cNvCxnSpPr/>
            <p:nvPr/>
          </p:nvCxnSpPr>
          <p:spPr>
            <a:xfrm>
              <a:off x="6168157" y="4606636"/>
              <a:ext cx="293992"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03" name="直接连接符 102"/>
            <p:cNvCxnSpPr/>
            <p:nvPr/>
          </p:nvCxnSpPr>
          <p:spPr>
            <a:xfrm>
              <a:off x="6462442" y="4051405"/>
              <a:ext cx="0" cy="555231"/>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04" name="直接连接符 103"/>
            <p:cNvCxnSpPr/>
            <p:nvPr/>
          </p:nvCxnSpPr>
          <p:spPr>
            <a:xfrm>
              <a:off x="6464556" y="4051405"/>
              <a:ext cx="308139"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05" name="直接连接符 104"/>
            <p:cNvCxnSpPr/>
            <p:nvPr/>
          </p:nvCxnSpPr>
          <p:spPr>
            <a:xfrm>
              <a:off x="6779273" y="4051405"/>
              <a:ext cx="0" cy="555231"/>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06" name="直接连接符 105"/>
            <p:cNvCxnSpPr/>
            <p:nvPr/>
          </p:nvCxnSpPr>
          <p:spPr>
            <a:xfrm>
              <a:off x="6779273" y="4606636"/>
              <a:ext cx="306374"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07" name="直接连接符 106"/>
            <p:cNvCxnSpPr/>
            <p:nvPr/>
          </p:nvCxnSpPr>
          <p:spPr>
            <a:xfrm>
              <a:off x="7085647" y="4051405"/>
              <a:ext cx="0" cy="555231"/>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08" name="直接连接符 107"/>
            <p:cNvCxnSpPr/>
            <p:nvPr/>
          </p:nvCxnSpPr>
          <p:spPr>
            <a:xfrm>
              <a:off x="7085647" y="4051405"/>
              <a:ext cx="308139"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09" name="直接连接符 108"/>
            <p:cNvCxnSpPr/>
            <p:nvPr/>
          </p:nvCxnSpPr>
          <p:spPr>
            <a:xfrm>
              <a:off x="7400364" y="4051405"/>
              <a:ext cx="0" cy="555231"/>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10" name="直接连接符 109"/>
            <p:cNvCxnSpPr/>
            <p:nvPr/>
          </p:nvCxnSpPr>
          <p:spPr>
            <a:xfrm>
              <a:off x="7398599" y="4606636"/>
              <a:ext cx="308139"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11" name="直接连接符 110"/>
            <p:cNvCxnSpPr/>
            <p:nvPr/>
          </p:nvCxnSpPr>
          <p:spPr>
            <a:xfrm>
              <a:off x="7706738" y="4051405"/>
              <a:ext cx="0" cy="555231"/>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12" name="直接连接符 111"/>
            <p:cNvCxnSpPr/>
            <p:nvPr/>
          </p:nvCxnSpPr>
          <p:spPr>
            <a:xfrm>
              <a:off x="7706738" y="4051405"/>
              <a:ext cx="308139"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13" name="直接连接符 112"/>
            <p:cNvCxnSpPr/>
            <p:nvPr/>
          </p:nvCxnSpPr>
          <p:spPr>
            <a:xfrm>
              <a:off x="8021455" y="4051405"/>
              <a:ext cx="0" cy="555231"/>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14" name="直接连接符 113"/>
            <p:cNvCxnSpPr/>
            <p:nvPr/>
          </p:nvCxnSpPr>
          <p:spPr>
            <a:xfrm>
              <a:off x="8019690" y="4606636"/>
              <a:ext cx="308139"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16" name="直接连接符 115"/>
            <p:cNvCxnSpPr/>
            <p:nvPr/>
          </p:nvCxnSpPr>
          <p:spPr>
            <a:xfrm>
              <a:off x="8329770" y="4606636"/>
              <a:ext cx="308139"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17" name="直接连接符 116"/>
            <p:cNvCxnSpPr/>
            <p:nvPr/>
          </p:nvCxnSpPr>
          <p:spPr>
            <a:xfrm>
              <a:off x="8637909" y="4051405"/>
              <a:ext cx="0" cy="555231"/>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18" name="直接连接符 117"/>
            <p:cNvCxnSpPr/>
            <p:nvPr/>
          </p:nvCxnSpPr>
          <p:spPr>
            <a:xfrm>
              <a:off x="8637909" y="4051405"/>
              <a:ext cx="308139"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19" name="直接连接符 118"/>
            <p:cNvCxnSpPr/>
            <p:nvPr/>
          </p:nvCxnSpPr>
          <p:spPr>
            <a:xfrm>
              <a:off x="8952626" y="4051405"/>
              <a:ext cx="0" cy="555231"/>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20" name="直接连接符 119"/>
            <p:cNvCxnSpPr/>
            <p:nvPr/>
          </p:nvCxnSpPr>
          <p:spPr>
            <a:xfrm>
              <a:off x="8950861" y="4606636"/>
              <a:ext cx="308139"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21" name="直接连接符 120"/>
            <p:cNvCxnSpPr/>
            <p:nvPr/>
          </p:nvCxnSpPr>
          <p:spPr>
            <a:xfrm>
              <a:off x="9266576" y="4051405"/>
              <a:ext cx="0" cy="555231"/>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22" name="直接连接符 121"/>
            <p:cNvCxnSpPr/>
            <p:nvPr/>
          </p:nvCxnSpPr>
          <p:spPr>
            <a:xfrm>
              <a:off x="9280584" y="4051405"/>
              <a:ext cx="599972"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24" name="直接连接符 123"/>
            <p:cNvCxnSpPr/>
            <p:nvPr/>
          </p:nvCxnSpPr>
          <p:spPr>
            <a:xfrm>
              <a:off x="9880556" y="4051405"/>
              <a:ext cx="0" cy="555231"/>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25" name="直接连接符 124"/>
            <p:cNvCxnSpPr/>
            <p:nvPr/>
          </p:nvCxnSpPr>
          <p:spPr>
            <a:xfrm>
              <a:off x="9891116" y="4606636"/>
              <a:ext cx="599972"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26" name="直接连接符 125"/>
            <p:cNvCxnSpPr/>
            <p:nvPr/>
          </p:nvCxnSpPr>
          <p:spPr>
            <a:xfrm>
              <a:off x="10503012" y="4051405"/>
              <a:ext cx="0" cy="555231"/>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27" name="直接连接符 126"/>
            <p:cNvCxnSpPr/>
            <p:nvPr/>
          </p:nvCxnSpPr>
          <p:spPr>
            <a:xfrm>
              <a:off x="10517020" y="4051405"/>
              <a:ext cx="599972"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28" name="直接连接符 127"/>
            <p:cNvCxnSpPr/>
            <p:nvPr/>
          </p:nvCxnSpPr>
          <p:spPr>
            <a:xfrm>
              <a:off x="11116992" y="4051405"/>
              <a:ext cx="0" cy="555231"/>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29" name="直接连接符 128"/>
            <p:cNvCxnSpPr/>
            <p:nvPr/>
          </p:nvCxnSpPr>
          <p:spPr>
            <a:xfrm>
              <a:off x="11127552" y="4606636"/>
              <a:ext cx="305732"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grpSp>
      <p:grpSp>
        <p:nvGrpSpPr>
          <p:cNvPr id="185" name="组合 184"/>
          <p:cNvGrpSpPr/>
          <p:nvPr/>
        </p:nvGrpSpPr>
        <p:grpSpPr>
          <a:xfrm>
            <a:off x="3703100" y="5432707"/>
            <a:ext cx="7453092" cy="569087"/>
            <a:chOff x="3980192" y="5148690"/>
            <a:chExt cx="7453092" cy="569087"/>
          </a:xfrm>
        </p:grpSpPr>
        <p:cxnSp>
          <p:nvCxnSpPr>
            <p:cNvPr id="131" name="直接连接符 130"/>
            <p:cNvCxnSpPr/>
            <p:nvPr/>
          </p:nvCxnSpPr>
          <p:spPr>
            <a:xfrm>
              <a:off x="3980192" y="5148690"/>
              <a:ext cx="308139"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32" name="直接连接符 131"/>
            <p:cNvCxnSpPr/>
            <p:nvPr/>
          </p:nvCxnSpPr>
          <p:spPr>
            <a:xfrm>
              <a:off x="4294909" y="5148690"/>
              <a:ext cx="0" cy="555231"/>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33" name="直接连接符 132"/>
            <p:cNvCxnSpPr/>
            <p:nvPr/>
          </p:nvCxnSpPr>
          <p:spPr>
            <a:xfrm>
              <a:off x="4293144" y="5703921"/>
              <a:ext cx="308139"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34" name="直接连接符 133"/>
            <p:cNvCxnSpPr/>
            <p:nvPr/>
          </p:nvCxnSpPr>
          <p:spPr>
            <a:xfrm>
              <a:off x="4607861" y="5703920"/>
              <a:ext cx="308139"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35" name="直接连接符 134"/>
            <p:cNvCxnSpPr/>
            <p:nvPr/>
          </p:nvCxnSpPr>
          <p:spPr>
            <a:xfrm>
              <a:off x="4916000" y="5148690"/>
              <a:ext cx="0" cy="55523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36" name="直接连接符 135"/>
            <p:cNvCxnSpPr/>
            <p:nvPr/>
          </p:nvCxnSpPr>
          <p:spPr>
            <a:xfrm>
              <a:off x="4931428" y="5148690"/>
              <a:ext cx="308139"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37" name="直接连接符 136"/>
            <p:cNvCxnSpPr/>
            <p:nvPr/>
          </p:nvCxnSpPr>
          <p:spPr>
            <a:xfrm>
              <a:off x="5225422" y="5148691"/>
              <a:ext cx="308139"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38" name="直接连接符 137"/>
            <p:cNvCxnSpPr/>
            <p:nvPr/>
          </p:nvCxnSpPr>
          <p:spPr>
            <a:xfrm>
              <a:off x="5540139" y="5155618"/>
              <a:ext cx="0" cy="555231"/>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39" name="直接连接符 138"/>
            <p:cNvCxnSpPr/>
            <p:nvPr/>
          </p:nvCxnSpPr>
          <p:spPr>
            <a:xfrm>
              <a:off x="5538374" y="5710849"/>
              <a:ext cx="308139"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40" name="直接连接符 139"/>
            <p:cNvCxnSpPr/>
            <p:nvPr/>
          </p:nvCxnSpPr>
          <p:spPr>
            <a:xfrm>
              <a:off x="5853091" y="5710848"/>
              <a:ext cx="308139"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41" name="直接连接符 140"/>
            <p:cNvCxnSpPr/>
            <p:nvPr/>
          </p:nvCxnSpPr>
          <p:spPr>
            <a:xfrm>
              <a:off x="6161230" y="5155617"/>
              <a:ext cx="0" cy="555231"/>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42" name="直接连接符 141"/>
            <p:cNvCxnSpPr/>
            <p:nvPr/>
          </p:nvCxnSpPr>
          <p:spPr>
            <a:xfrm>
              <a:off x="6176658" y="5155618"/>
              <a:ext cx="308139"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43" name="直接连接符 142"/>
            <p:cNvCxnSpPr/>
            <p:nvPr/>
          </p:nvCxnSpPr>
          <p:spPr>
            <a:xfrm>
              <a:off x="6464556" y="5155619"/>
              <a:ext cx="308139"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44" name="直接连接符 143"/>
            <p:cNvCxnSpPr/>
            <p:nvPr/>
          </p:nvCxnSpPr>
          <p:spPr>
            <a:xfrm>
              <a:off x="6779273" y="5162546"/>
              <a:ext cx="0" cy="555231"/>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45" name="直接连接符 144"/>
            <p:cNvCxnSpPr/>
            <p:nvPr/>
          </p:nvCxnSpPr>
          <p:spPr>
            <a:xfrm>
              <a:off x="6777508" y="5717777"/>
              <a:ext cx="308139"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46" name="直接连接符 145"/>
            <p:cNvCxnSpPr/>
            <p:nvPr/>
          </p:nvCxnSpPr>
          <p:spPr>
            <a:xfrm>
              <a:off x="7092225" y="5717776"/>
              <a:ext cx="308139"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47" name="直接连接符 146"/>
            <p:cNvCxnSpPr/>
            <p:nvPr/>
          </p:nvCxnSpPr>
          <p:spPr>
            <a:xfrm>
              <a:off x="7400364" y="5162545"/>
              <a:ext cx="0" cy="555231"/>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48" name="直接连接符 147"/>
            <p:cNvCxnSpPr/>
            <p:nvPr/>
          </p:nvCxnSpPr>
          <p:spPr>
            <a:xfrm>
              <a:off x="7415792" y="5162546"/>
              <a:ext cx="308139"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49" name="直接连接符 148"/>
            <p:cNvCxnSpPr/>
            <p:nvPr/>
          </p:nvCxnSpPr>
          <p:spPr>
            <a:xfrm>
              <a:off x="7710444" y="5162545"/>
              <a:ext cx="308139"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50" name="直接连接符 149"/>
            <p:cNvCxnSpPr/>
            <p:nvPr/>
          </p:nvCxnSpPr>
          <p:spPr>
            <a:xfrm>
              <a:off x="8025161" y="5162545"/>
              <a:ext cx="0" cy="555231"/>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51" name="直接连接符 150"/>
            <p:cNvCxnSpPr/>
            <p:nvPr/>
          </p:nvCxnSpPr>
          <p:spPr>
            <a:xfrm>
              <a:off x="8023396" y="5717776"/>
              <a:ext cx="308139"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52" name="直接连接符 151"/>
            <p:cNvCxnSpPr/>
            <p:nvPr/>
          </p:nvCxnSpPr>
          <p:spPr>
            <a:xfrm>
              <a:off x="8331535" y="5162545"/>
              <a:ext cx="0" cy="555231"/>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53" name="直接连接符 152"/>
            <p:cNvCxnSpPr/>
            <p:nvPr/>
          </p:nvCxnSpPr>
          <p:spPr>
            <a:xfrm>
              <a:off x="8331535" y="5162545"/>
              <a:ext cx="308139"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54" name="直接连接符 153"/>
            <p:cNvCxnSpPr/>
            <p:nvPr/>
          </p:nvCxnSpPr>
          <p:spPr>
            <a:xfrm>
              <a:off x="8646252" y="5162545"/>
              <a:ext cx="0" cy="555231"/>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55" name="直接连接符 154"/>
            <p:cNvCxnSpPr/>
            <p:nvPr/>
          </p:nvCxnSpPr>
          <p:spPr>
            <a:xfrm>
              <a:off x="8644487" y="5717776"/>
              <a:ext cx="308139"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56" name="直接连接符 155"/>
            <p:cNvCxnSpPr/>
            <p:nvPr/>
          </p:nvCxnSpPr>
          <p:spPr>
            <a:xfrm>
              <a:off x="8946979" y="5155616"/>
              <a:ext cx="0" cy="555231"/>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57" name="直接连接符 156"/>
            <p:cNvCxnSpPr/>
            <p:nvPr/>
          </p:nvCxnSpPr>
          <p:spPr>
            <a:xfrm>
              <a:off x="8946979" y="5155616"/>
              <a:ext cx="308139"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58" name="直接连接符 157"/>
            <p:cNvCxnSpPr/>
            <p:nvPr/>
          </p:nvCxnSpPr>
          <p:spPr>
            <a:xfrm>
              <a:off x="9261696" y="5155616"/>
              <a:ext cx="0" cy="555231"/>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59" name="直接连接符 158"/>
            <p:cNvCxnSpPr/>
            <p:nvPr/>
          </p:nvCxnSpPr>
          <p:spPr>
            <a:xfrm>
              <a:off x="9259931" y="5710847"/>
              <a:ext cx="308139"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60" name="直接连接符 159"/>
            <p:cNvCxnSpPr/>
            <p:nvPr/>
          </p:nvCxnSpPr>
          <p:spPr>
            <a:xfrm>
              <a:off x="9570011" y="5710847"/>
              <a:ext cx="308139"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61" name="直接连接符 160"/>
            <p:cNvCxnSpPr/>
            <p:nvPr/>
          </p:nvCxnSpPr>
          <p:spPr>
            <a:xfrm>
              <a:off x="9878150" y="5155616"/>
              <a:ext cx="0" cy="555231"/>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62" name="直接连接符 161"/>
            <p:cNvCxnSpPr/>
            <p:nvPr/>
          </p:nvCxnSpPr>
          <p:spPr>
            <a:xfrm>
              <a:off x="9878150" y="5155616"/>
              <a:ext cx="308139"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63" name="直接连接符 162"/>
            <p:cNvCxnSpPr/>
            <p:nvPr/>
          </p:nvCxnSpPr>
          <p:spPr>
            <a:xfrm>
              <a:off x="10192867" y="5155616"/>
              <a:ext cx="0" cy="555231"/>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64" name="直接连接符 163"/>
            <p:cNvCxnSpPr/>
            <p:nvPr/>
          </p:nvCxnSpPr>
          <p:spPr>
            <a:xfrm>
              <a:off x="10191102" y="5710847"/>
              <a:ext cx="308139"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65" name="直接连接符 164"/>
            <p:cNvCxnSpPr/>
            <p:nvPr/>
          </p:nvCxnSpPr>
          <p:spPr>
            <a:xfrm>
              <a:off x="10506817" y="5155616"/>
              <a:ext cx="0" cy="555231"/>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66" name="直接连接符 165"/>
            <p:cNvCxnSpPr/>
            <p:nvPr/>
          </p:nvCxnSpPr>
          <p:spPr>
            <a:xfrm>
              <a:off x="10520825" y="5155616"/>
              <a:ext cx="599972"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67" name="直接连接符 166"/>
            <p:cNvCxnSpPr/>
            <p:nvPr/>
          </p:nvCxnSpPr>
          <p:spPr>
            <a:xfrm>
              <a:off x="11120797" y="5155616"/>
              <a:ext cx="0" cy="555231"/>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68" name="直接连接符 167"/>
            <p:cNvCxnSpPr/>
            <p:nvPr/>
          </p:nvCxnSpPr>
          <p:spPr>
            <a:xfrm>
              <a:off x="11131357" y="5710847"/>
              <a:ext cx="301927"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grpSp>
      <p:sp>
        <p:nvSpPr>
          <p:cNvPr id="186" name="文本框 185"/>
          <p:cNvSpPr txBox="1"/>
          <p:nvPr/>
        </p:nvSpPr>
        <p:spPr>
          <a:xfrm>
            <a:off x="1990838" y="1394355"/>
            <a:ext cx="1551709" cy="369332"/>
          </a:xfrm>
          <a:prstGeom prst="rect">
            <a:avLst/>
          </a:prstGeom>
          <a:noFill/>
        </p:spPr>
        <p:txBody>
          <a:bodyPr wrap="square" rtlCol="0">
            <a:spAutoFit/>
          </a:bodyPr>
          <a:lstStyle/>
          <a:p>
            <a:pPr algn="r"/>
            <a:r>
              <a:rPr lang="zh-CN" altLang="en-US" b="1" dirty="0"/>
              <a:t>比特流</a:t>
            </a:r>
            <a:endParaRPr lang="zh-CN" altLang="en-US" b="1" dirty="0"/>
          </a:p>
        </p:txBody>
      </p:sp>
      <p:grpSp>
        <p:nvGrpSpPr>
          <p:cNvPr id="2" name="组合 1"/>
          <p:cNvGrpSpPr/>
          <p:nvPr/>
        </p:nvGrpSpPr>
        <p:grpSpPr>
          <a:xfrm>
            <a:off x="3828893" y="1378966"/>
            <a:ext cx="7202500" cy="400110"/>
            <a:chOff x="4105985" y="1378966"/>
            <a:chExt cx="7202500" cy="400110"/>
          </a:xfrm>
        </p:grpSpPr>
        <p:sp>
          <p:nvSpPr>
            <p:cNvPr id="187" name="文本框 186"/>
            <p:cNvSpPr txBox="1"/>
            <p:nvPr/>
          </p:nvSpPr>
          <p:spPr>
            <a:xfrm>
              <a:off x="4105985" y="1378966"/>
              <a:ext cx="381000" cy="400110"/>
            </a:xfrm>
            <a:prstGeom prst="rect">
              <a:avLst/>
            </a:prstGeom>
            <a:noFill/>
          </p:spPr>
          <p:txBody>
            <a:bodyPr wrap="square" rtlCol="0">
              <a:spAutoFit/>
            </a:bodyPr>
            <a:lstStyle/>
            <a:p>
              <a:pPr algn="ctr"/>
              <a:r>
                <a:rPr lang="en-US" altLang="zh-CN" sz="2000" b="1" dirty="0">
                  <a:latin typeface="Arial Black" panose="020B0A04020102020204" pitchFamily="34" charset="0"/>
                </a:rPr>
                <a:t>1</a:t>
              </a:r>
              <a:endParaRPr lang="zh-CN" altLang="en-US" sz="2000" b="1" dirty="0">
                <a:latin typeface="Arial Black" panose="020B0A04020102020204" pitchFamily="34" charset="0"/>
              </a:endParaRPr>
            </a:p>
          </p:txBody>
        </p:sp>
        <p:sp>
          <p:nvSpPr>
            <p:cNvPr id="188" name="文本框 187"/>
            <p:cNvSpPr txBox="1"/>
            <p:nvPr/>
          </p:nvSpPr>
          <p:spPr>
            <a:xfrm>
              <a:off x="4726121" y="1378966"/>
              <a:ext cx="381000" cy="400110"/>
            </a:xfrm>
            <a:prstGeom prst="rect">
              <a:avLst/>
            </a:prstGeom>
            <a:noFill/>
          </p:spPr>
          <p:txBody>
            <a:bodyPr wrap="square" rtlCol="0">
              <a:spAutoFit/>
            </a:bodyPr>
            <a:lstStyle/>
            <a:p>
              <a:pPr algn="ctr"/>
              <a:r>
                <a:rPr lang="en-US" altLang="zh-CN" sz="2000" b="1" dirty="0">
                  <a:latin typeface="Arial Black" panose="020B0A04020102020204" pitchFamily="34" charset="0"/>
                </a:rPr>
                <a:t>1</a:t>
              </a:r>
              <a:endParaRPr lang="zh-CN" altLang="en-US" sz="2000" b="1" dirty="0">
                <a:latin typeface="Arial Black" panose="020B0A04020102020204" pitchFamily="34" charset="0"/>
              </a:endParaRPr>
            </a:p>
          </p:txBody>
        </p:sp>
        <p:sp>
          <p:nvSpPr>
            <p:cNvPr id="189" name="文本框 188"/>
            <p:cNvSpPr txBox="1"/>
            <p:nvPr/>
          </p:nvSpPr>
          <p:spPr>
            <a:xfrm>
              <a:off x="5346257" y="1378966"/>
              <a:ext cx="381000" cy="400110"/>
            </a:xfrm>
            <a:prstGeom prst="rect">
              <a:avLst/>
            </a:prstGeom>
            <a:noFill/>
          </p:spPr>
          <p:txBody>
            <a:bodyPr wrap="square" rtlCol="0">
              <a:spAutoFit/>
            </a:bodyPr>
            <a:lstStyle/>
            <a:p>
              <a:pPr algn="ctr"/>
              <a:r>
                <a:rPr lang="en-US" altLang="zh-CN" sz="2000" b="1" dirty="0">
                  <a:latin typeface="Arial Black" panose="020B0A04020102020204" pitchFamily="34" charset="0"/>
                </a:rPr>
                <a:t>1</a:t>
              </a:r>
              <a:endParaRPr lang="zh-CN" altLang="en-US" sz="2000" b="1" dirty="0">
                <a:latin typeface="Arial Black" panose="020B0A04020102020204" pitchFamily="34" charset="0"/>
              </a:endParaRPr>
            </a:p>
          </p:txBody>
        </p:sp>
        <p:sp>
          <p:nvSpPr>
            <p:cNvPr id="190" name="文本框 189"/>
            <p:cNvSpPr txBox="1"/>
            <p:nvPr/>
          </p:nvSpPr>
          <p:spPr>
            <a:xfrm>
              <a:off x="5966393" y="1378966"/>
              <a:ext cx="381000" cy="400110"/>
            </a:xfrm>
            <a:prstGeom prst="rect">
              <a:avLst/>
            </a:prstGeom>
            <a:noFill/>
          </p:spPr>
          <p:txBody>
            <a:bodyPr wrap="square" rtlCol="0">
              <a:spAutoFit/>
            </a:bodyPr>
            <a:lstStyle/>
            <a:p>
              <a:pPr algn="ctr"/>
              <a:r>
                <a:rPr lang="en-US" altLang="zh-CN" sz="2000" b="1" dirty="0">
                  <a:latin typeface="Arial Black" panose="020B0A04020102020204" pitchFamily="34" charset="0"/>
                </a:rPr>
                <a:t>1</a:t>
              </a:r>
              <a:endParaRPr lang="zh-CN" altLang="en-US" sz="2000" b="1" dirty="0">
                <a:latin typeface="Arial Black" panose="020B0A04020102020204" pitchFamily="34" charset="0"/>
              </a:endParaRPr>
            </a:p>
          </p:txBody>
        </p:sp>
        <p:sp>
          <p:nvSpPr>
            <p:cNvPr id="191" name="文本框 190"/>
            <p:cNvSpPr txBox="1"/>
            <p:nvPr/>
          </p:nvSpPr>
          <p:spPr>
            <a:xfrm>
              <a:off x="6586529" y="1378966"/>
              <a:ext cx="381000" cy="400110"/>
            </a:xfrm>
            <a:prstGeom prst="rect">
              <a:avLst/>
            </a:prstGeom>
            <a:noFill/>
          </p:spPr>
          <p:txBody>
            <a:bodyPr wrap="square" rtlCol="0">
              <a:spAutoFit/>
            </a:bodyPr>
            <a:lstStyle/>
            <a:p>
              <a:pPr algn="ctr"/>
              <a:r>
                <a:rPr lang="en-US" altLang="zh-CN" sz="2000" b="1" dirty="0">
                  <a:latin typeface="Arial Black" panose="020B0A04020102020204" pitchFamily="34" charset="0"/>
                </a:rPr>
                <a:t>1</a:t>
              </a:r>
              <a:endParaRPr lang="zh-CN" altLang="en-US" sz="2000" b="1" dirty="0">
                <a:latin typeface="Arial Black" panose="020B0A04020102020204" pitchFamily="34" charset="0"/>
              </a:endParaRPr>
            </a:p>
          </p:txBody>
        </p:sp>
        <p:sp>
          <p:nvSpPr>
            <p:cNvPr id="192" name="文本框 191"/>
            <p:cNvSpPr txBox="1"/>
            <p:nvPr/>
          </p:nvSpPr>
          <p:spPr>
            <a:xfrm>
              <a:off x="7206665" y="1378966"/>
              <a:ext cx="381000" cy="400110"/>
            </a:xfrm>
            <a:prstGeom prst="rect">
              <a:avLst/>
            </a:prstGeom>
            <a:noFill/>
          </p:spPr>
          <p:txBody>
            <a:bodyPr wrap="square" rtlCol="0">
              <a:spAutoFit/>
            </a:bodyPr>
            <a:lstStyle/>
            <a:p>
              <a:pPr algn="ctr"/>
              <a:r>
                <a:rPr lang="en-US" altLang="zh-CN" sz="2000" b="1" dirty="0">
                  <a:latin typeface="Arial Black" panose="020B0A04020102020204" pitchFamily="34" charset="0"/>
                </a:rPr>
                <a:t>1</a:t>
              </a:r>
              <a:endParaRPr lang="zh-CN" altLang="en-US" sz="2000" b="1" dirty="0">
                <a:latin typeface="Arial Black" panose="020B0A04020102020204" pitchFamily="34" charset="0"/>
              </a:endParaRPr>
            </a:p>
          </p:txBody>
        </p:sp>
        <p:sp>
          <p:nvSpPr>
            <p:cNvPr id="193" name="文本框 192"/>
            <p:cNvSpPr txBox="1"/>
            <p:nvPr/>
          </p:nvSpPr>
          <p:spPr>
            <a:xfrm>
              <a:off x="7826801" y="1378966"/>
              <a:ext cx="381000" cy="400110"/>
            </a:xfrm>
            <a:prstGeom prst="rect">
              <a:avLst/>
            </a:prstGeom>
            <a:noFill/>
          </p:spPr>
          <p:txBody>
            <a:bodyPr wrap="square" rtlCol="0">
              <a:spAutoFit/>
            </a:bodyPr>
            <a:lstStyle/>
            <a:p>
              <a:pPr algn="ctr"/>
              <a:r>
                <a:rPr lang="en-US" altLang="zh-CN" sz="2000" b="1" dirty="0">
                  <a:latin typeface="Arial Black" panose="020B0A04020102020204" pitchFamily="34" charset="0"/>
                </a:rPr>
                <a:t>1</a:t>
              </a:r>
              <a:endParaRPr lang="zh-CN" altLang="en-US" sz="2000" b="1" dirty="0">
                <a:latin typeface="Arial Black" panose="020B0A04020102020204" pitchFamily="34" charset="0"/>
              </a:endParaRPr>
            </a:p>
          </p:txBody>
        </p:sp>
        <p:sp>
          <p:nvSpPr>
            <p:cNvPr id="194" name="文本框 193"/>
            <p:cNvSpPr txBox="1"/>
            <p:nvPr/>
          </p:nvSpPr>
          <p:spPr>
            <a:xfrm>
              <a:off x="8446937" y="1378966"/>
              <a:ext cx="381000" cy="400110"/>
            </a:xfrm>
            <a:prstGeom prst="rect">
              <a:avLst/>
            </a:prstGeom>
            <a:noFill/>
          </p:spPr>
          <p:txBody>
            <a:bodyPr wrap="square" rtlCol="0">
              <a:spAutoFit/>
            </a:bodyPr>
            <a:lstStyle/>
            <a:p>
              <a:pPr algn="ctr"/>
              <a:r>
                <a:rPr lang="en-US" altLang="zh-CN" sz="2000" b="1" dirty="0">
                  <a:latin typeface="Arial Black" panose="020B0A04020102020204" pitchFamily="34" charset="0"/>
                </a:rPr>
                <a:t>0</a:t>
              </a:r>
              <a:endParaRPr lang="zh-CN" altLang="en-US" sz="2000" b="1" dirty="0">
                <a:latin typeface="Arial Black" panose="020B0A04020102020204" pitchFamily="34" charset="0"/>
              </a:endParaRPr>
            </a:p>
          </p:txBody>
        </p:sp>
        <p:sp>
          <p:nvSpPr>
            <p:cNvPr id="195" name="文本框 194"/>
            <p:cNvSpPr txBox="1"/>
            <p:nvPr/>
          </p:nvSpPr>
          <p:spPr>
            <a:xfrm>
              <a:off x="9067073" y="1378966"/>
              <a:ext cx="381000" cy="400110"/>
            </a:xfrm>
            <a:prstGeom prst="rect">
              <a:avLst/>
            </a:prstGeom>
            <a:noFill/>
          </p:spPr>
          <p:txBody>
            <a:bodyPr wrap="square" rtlCol="0">
              <a:spAutoFit/>
            </a:bodyPr>
            <a:lstStyle/>
            <a:p>
              <a:pPr algn="ctr"/>
              <a:r>
                <a:rPr lang="en-US" altLang="zh-CN" sz="2000" b="1" dirty="0">
                  <a:latin typeface="Arial Black" panose="020B0A04020102020204" pitchFamily="34" charset="0"/>
                </a:rPr>
                <a:t>0</a:t>
              </a:r>
              <a:endParaRPr lang="zh-CN" altLang="en-US" sz="2000" b="1" dirty="0">
                <a:latin typeface="Arial Black" panose="020B0A04020102020204" pitchFamily="34" charset="0"/>
              </a:endParaRPr>
            </a:p>
          </p:txBody>
        </p:sp>
        <p:sp>
          <p:nvSpPr>
            <p:cNvPr id="196" name="文本框 195"/>
            <p:cNvSpPr txBox="1"/>
            <p:nvPr/>
          </p:nvSpPr>
          <p:spPr>
            <a:xfrm>
              <a:off x="9687209" y="1378966"/>
              <a:ext cx="381000" cy="400110"/>
            </a:xfrm>
            <a:prstGeom prst="rect">
              <a:avLst/>
            </a:prstGeom>
            <a:noFill/>
          </p:spPr>
          <p:txBody>
            <a:bodyPr wrap="square" rtlCol="0">
              <a:spAutoFit/>
            </a:bodyPr>
            <a:lstStyle/>
            <a:p>
              <a:pPr algn="ctr"/>
              <a:r>
                <a:rPr lang="en-US" altLang="zh-CN" sz="2000" b="1" dirty="0">
                  <a:latin typeface="Arial Black" panose="020B0A04020102020204" pitchFamily="34" charset="0"/>
                </a:rPr>
                <a:t>1</a:t>
              </a:r>
              <a:endParaRPr lang="zh-CN" altLang="en-US" sz="2000" b="1" dirty="0">
                <a:latin typeface="Arial Black" panose="020B0A04020102020204" pitchFamily="34" charset="0"/>
              </a:endParaRPr>
            </a:p>
          </p:txBody>
        </p:sp>
        <p:sp>
          <p:nvSpPr>
            <p:cNvPr id="197" name="文本框 196"/>
            <p:cNvSpPr txBox="1"/>
            <p:nvPr/>
          </p:nvSpPr>
          <p:spPr>
            <a:xfrm>
              <a:off x="10307345" y="1378966"/>
              <a:ext cx="381000" cy="400110"/>
            </a:xfrm>
            <a:prstGeom prst="rect">
              <a:avLst/>
            </a:prstGeom>
            <a:noFill/>
          </p:spPr>
          <p:txBody>
            <a:bodyPr wrap="square" rtlCol="0">
              <a:spAutoFit/>
            </a:bodyPr>
            <a:lstStyle/>
            <a:p>
              <a:pPr algn="ctr"/>
              <a:r>
                <a:rPr lang="en-US" altLang="zh-CN" sz="2000" b="1" dirty="0">
                  <a:latin typeface="Arial Black" panose="020B0A04020102020204" pitchFamily="34" charset="0"/>
                </a:rPr>
                <a:t>0</a:t>
              </a:r>
              <a:endParaRPr lang="zh-CN" altLang="en-US" sz="2000" b="1" dirty="0">
                <a:latin typeface="Arial Black" panose="020B0A04020102020204" pitchFamily="34" charset="0"/>
              </a:endParaRPr>
            </a:p>
          </p:txBody>
        </p:sp>
        <p:sp>
          <p:nvSpPr>
            <p:cNvPr id="198" name="文本框 197"/>
            <p:cNvSpPr txBox="1"/>
            <p:nvPr/>
          </p:nvSpPr>
          <p:spPr>
            <a:xfrm>
              <a:off x="10927485" y="1378966"/>
              <a:ext cx="381000" cy="400110"/>
            </a:xfrm>
            <a:prstGeom prst="rect">
              <a:avLst/>
            </a:prstGeom>
            <a:noFill/>
          </p:spPr>
          <p:txBody>
            <a:bodyPr wrap="square" rtlCol="0">
              <a:spAutoFit/>
            </a:bodyPr>
            <a:lstStyle/>
            <a:p>
              <a:pPr algn="ctr"/>
              <a:r>
                <a:rPr lang="en-US" altLang="zh-CN" sz="2000" b="1" dirty="0">
                  <a:latin typeface="Arial Black" panose="020B0A04020102020204" pitchFamily="34" charset="0"/>
                </a:rPr>
                <a:t>1</a:t>
              </a:r>
              <a:endParaRPr lang="zh-CN" altLang="en-US" sz="2000" b="1" dirty="0">
                <a:latin typeface="Arial Black" panose="020B0A04020102020204" pitchFamily="34" charset="0"/>
              </a:endParaRPr>
            </a:p>
          </p:txBody>
        </p:sp>
      </p:grpSp>
      <p:sp>
        <p:nvSpPr>
          <p:cNvPr id="171" name="文本框 170"/>
          <p:cNvSpPr txBox="1"/>
          <p:nvPr/>
        </p:nvSpPr>
        <p:spPr>
          <a:xfrm>
            <a:off x="1380670" y="1988398"/>
            <a:ext cx="2132012" cy="369332"/>
          </a:xfrm>
          <a:prstGeom prst="rect">
            <a:avLst/>
          </a:prstGeom>
          <a:noFill/>
        </p:spPr>
        <p:txBody>
          <a:bodyPr wrap="square" rtlCol="0">
            <a:spAutoFit/>
          </a:bodyPr>
          <a:lstStyle/>
          <a:p>
            <a:pPr algn="r"/>
            <a:r>
              <a:rPr lang="zh-CN" altLang="en-US" b="1" dirty="0"/>
              <a:t>双极性不归零编码</a:t>
            </a:r>
            <a:endParaRPr lang="zh-CN" altLang="en-US" b="1" dirty="0"/>
          </a:p>
        </p:txBody>
      </p:sp>
      <p:sp>
        <p:nvSpPr>
          <p:cNvPr id="206" name="文本框 205"/>
          <p:cNvSpPr txBox="1"/>
          <p:nvPr/>
        </p:nvSpPr>
        <p:spPr>
          <a:xfrm>
            <a:off x="1380670" y="3341315"/>
            <a:ext cx="2132012" cy="369332"/>
          </a:xfrm>
          <a:prstGeom prst="rect">
            <a:avLst/>
          </a:prstGeom>
          <a:noFill/>
        </p:spPr>
        <p:txBody>
          <a:bodyPr wrap="square" rtlCol="0">
            <a:spAutoFit/>
          </a:bodyPr>
          <a:lstStyle/>
          <a:p>
            <a:pPr algn="r"/>
            <a:r>
              <a:rPr lang="zh-CN" altLang="en-US" b="1" dirty="0"/>
              <a:t>双极性归零编码</a:t>
            </a:r>
            <a:endParaRPr lang="zh-CN" altLang="en-US" b="1" dirty="0"/>
          </a:p>
        </p:txBody>
      </p:sp>
      <p:sp>
        <p:nvSpPr>
          <p:cNvPr id="231" name="文本框 230"/>
          <p:cNvSpPr txBox="1"/>
          <p:nvPr/>
        </p:nvSpPr>
        <p:spPr>
          <a:xfrm>
            <a:off x="304801" y="2322976"/>
            <a:ext cx="3420530" cy="338554"/>
          </a:xfrm>
          <a:prstGeom prst="rect">
            <a:avLst/>
          </a:prstGeom>
          <a:noFill/>
        </p:spPr>
        <p:txBody>
          <a:bodyPr wrap="square" rtlCol="0">
            <a:spAutoFit/>
          </a:bodyPr>
          <a:lstStyle/>
          <a:p>
            <a:pPr algn="ctr"/>
            <a:r>
              <a:rPr lang="zh-CN" altLang="en-US" sz="1600" b="1" dirty="0"/>
              <a:t>（编码效率高，但存在同步问题）</a:t>
            </a:r>
            <a:endParaRPr lang="zh-CN" altLang="en-US" sz="1600" b="1" dirty="0"/>
          </a:p>
        </p:txBody>
      </p:sp>
      <p:sp>
        <p:nvSpPr>
          <p:cNvPr id="248" name="文本框 247"/>
          <p:cNvSpPr txBox="1"/>
          <p:nvPr/>
        </p:nvSpPr>
        <p:spPr>
          <a:xfrm>
            <a:off x="1074438" y="3662521"/>
            <a:ext cx="2464713" cy="338554"/>
          </a:xfrm>
          <a:prstGeom prst="rect">
            <a:avLst/>
          </a:prstGeom>
          <a:noFill/>
        </p:spPr>
        <p:txBody>
          <a:bodyPr wrap="square" rtlCol="0">
            <a:spAutoFit/>
          </a:bodyPr>
          <a:lstStyle/>
          <a:p>
            <a:pPr algn="ctr"/>
            <a:r>
              <a:rPr lang="zh-CN" altLang="en-US" sz="1600" b="1" dirty="0"/>
              <a:t>（自同步，但编码效率低）</a:t>
            </a:r>
            <a:endParaRPr lang="zh-CN" altLang="en-US" sz="1600" b="1" dirty="0"/>
          </a:p>
        </p:txBody>
      </p:sp>
      <p:sp>
        <p:nvSpPr>
          <p:cNvPr id="249" name="文本框 248"/>
          <p:cNvSpPr txBox="1"/>
          <p:nvPr/>
        </p:nvSpPr>
        <p:spPr>
          <a:xfrm>
            <a:off x="1380670" y="4421443"/>
            <a:ext cx="2132012" cy="369332"/>
          </a:xfrm>
          <a:prstGeom prst="rect">
            <a:avLst/>
          </a:prstGeom>
          <a:noFill/>
        </p:spPr>
        <p:txBody>
          <a:bodyPr wrap="square" rtlCol="0">
            <a:spAutoFit/>
          </a:bodyPr>
          <a:lstStyle/>
          <a:p>
            <a:pPr algn="r"/>
            <a:r>
              <a:rPr lang="zh-CN" altLang="en-US" b="1" dirty="0"/>
              <a:t>曼彻斯特编码</a:t>
            </a:r>
            <a:endParaRPr lang="zh-CN" altLang="en-US" b="1" dirty="0"/>
          </a:p>
        </p:txBody>
      </p:sp>
      <p:sp>
        <p:nvSpPr>
          <p:cNvPr id="209" name="文本框 208"/>
          <p:cNvSpPr txBox="1"/>
          <p:nvPr/>
        </p:nvSpPr>
        <p:spPr>
          <a:xfrm>
            <a:off x="720230" y="4744729"/>
            <a:ext cx="2848263" cy="338554"/>
          </a:xfrm>
          <a:prstGeom prst="rect">
            <a:avLst/>
          </a:prstGeom>
          <a:noFill/>
        </p:spPr>
        <p:txBody>
          <a:bodyPr wrap="square" rtlCol="0">
            <a:spAutoFit/>
          </a:bodyPr>
          <a:lstStyle/>
          <a:p>
            <a:pPr algn="ctr"/>
            <a:r>
              <a:rPr lang="zh-CN" altLang="en-US" sz="1600" b="1" dirty="0"/>
              <a:t>（自同步，</a:t>
            </a:r>
            <a:r>
              <a:rPr lang="en-US" altLang="zh-CN" sz="1600" b="1" dirty="0"/>
              <a:t>10Mb/s</a:t>
            </a:r>
            <a:r>
              <a:rPr lang="zh-CN" altLang="en-US" sz="1600" b="1" dirty="0"/>
              <a:t>传统以太网）</a:t>
            </a:r>
            <a:endParaRPr lang="zh-CN" altLang="en-US" sz="1600" b="1" dirty="0"/>
          </a:p>
        </p:txBody>
      </p:sp>
      <p:sp>
        <p:nvSpPr>
          <p:cNvPr id="210" name="文本框 209"/>
          <p:cNvSpPr txBox="1"/>
          <p:nvPr/>
        </p:nvSpPr>
        <p:spPr>
          <a:xfrm>
            <a:off x="1380670" y="5463645"/>
            <a:ext cx="2132012" cy="369332"/>
          </a:xfrm>
          <a:prstGeom prst="rect">
            <a:avLst/>
          </a:prstGeom>
          <a:noFill/>
        </p:spPr>
        <p:txBody>
          <a:bodyPr wrap="square" rtlCol="0">
            <a:spAutoFit/>
          </a:bodyPr>
          <a:lstStyle/>
          <a:p>
            <a:pPr algn="r"/>
            <a:r>
              <a:rPr lang="zh-CN" altLang="en-US" b="1" dirty="0"/>
              <a:t>差分曼彻斯特编码</a:t>
            </a:r>
            <a:endParaRPr lang="zh-CN" altLang="en-US" b="1" dirty="0"/>
          </a:p>
        </p:txBody>
      </p:sp>
      <p:grpSp>
        <p:nvGrpSpPr>
          <p:cNvPr id="5" name="组合 4"/>
          <p:cNvGrpSpPr/>
          <p:nvPr/>
        </p:nvGrpSpPr>
        <p:grpSpPr>
          <a:xfrm>
            <a:off x="4636616" y="5518978"/>
            <a:ext cx="5593109" cy="406800"/>
            <a:chOff x="4636616" y="5518978"/>
            <a:chExt cx="5593109" cy="406800"/>
          </a:xfrm>
        </p:grpSpPr>
        <p:cxnSp>
          <p:nvCxnSpPr>
            <p:cNvPr id="211" name="直接箭头连接符 210"/>
            <p:cNvCxnSpPr/>
            <p:nvPr/>
          </p:nvCxnSpPr>
          <p:spPr>
            <a:xfrm flipV="1">
              <a:off x="4636616" y="5518978"/>
              <a:ext cx="0" cy="406800"/>
            </a:xfrm>
            <a:prstGeom prst="straightConnector1">
              <a:avLst/>
            </a:prstGeom>
            <a:ln w="508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12" name="直接箭头连接符 211"/>
            <p:cNvCxnSpPr/>
            <p:nvPr/>
          </p:nvCxnSpPr>
          <p:spPr>
            <a:xfrm flipV="1">
              <a:off x="5877837" y="5518978"/>
              <a:ext cx="0" cy="406800"/>
            </a:xfrm>
            <a:prstGeom prst="straightConnector1">
              <a:avLst/>
            </a:prstGeom>
            <a:ln w="508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16" name="直接箭头连接符 215"/>
            <p:cNvCxnSpPr/>
            <p:nvPr/>
          </p:nvCxnSpPr>
          <p:spPr>
            <a:xfrm flipV="1">
              <a:off x="7123272" y="5518978"/>
              <a:ext cx="0" cy="406800"/>
            </a:xfrm>
            <a:prstGeom prst="straightConnector1">
              <a:avLst/>
            </a:prstGeom>
            <a:ln w="508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20" name="直接箭头连接符 219"/>
            <p:cNvCxnSpPr/>
            <p:nvPr/>
          </p:nvCxnSpPr>
          <p:spPr>
            <a:xfrm flipV="1">
              <a:off x="9601058" y="5518978"/>
              <a:ext cx="0" cy="406800"/>
            </a:xfrm>
            <a:prstGeom prst="straightConnector1">
              <a:avLst/>
            </a:prstGeom>
            <a:ln w="508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21" name="直接箭头连接符 220"/>
            <p:cNvCxnSpPr/>
            <p:nvPr/>
          </p:nvCxnSpPr>
          <p:spPr>
            <a:xfrm flipV="1">
              <a:off x="10229725" y="5518978"/>
              <a:ext cx="0" cy="406800"/>
            </a:xfrm>
            <a:prstGeom prst="straightConnector1">
              <a:avLst/>
            </a:prstGeom>
            <a:ln w="5080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 name="组合 3"/>
          <p:cNvGrpSpPr/>
          <p:nvPr/>
        </p:nvGrpSpPr>
        <p:grpSpPr>
          <a:xfrm>
            <a:off x="4017817" y="5518978"/>
            <a:ext cx="6822083" cy="407861"/>
            <a:chOff x="4017817" y="5518978"/>
            <a:chExt cx="6822083" cy="407861"/>
          </a:xfrm>
        </p:grpSpPr>
        <p:cxnSp>
          <p:nvCxnSpPr>
            <p:cNvPr id="213" name="直接箭头连接符 212"/>
            <p:cNvCxnSpPr/>
            <p:nvPr/>
          </p:nvCxnSpPr>
          <p:spPr>
            <a:xfrm>
              <a:off x="4017817" y="5518978"/>
              <a:ext cx="0" cy="407861"/>
            </a:xfrm>
            <a:prstGeom prst="straightConnector1">
              <a:avLst/>
            </a:prstGeom>
            <a:ln w="508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14" name="直接箭头连接符 213"/>
            <p:cNvCxnSpPr/>
            <p:nvPr/>
          </p:nvCxnSpPr>
          <p:spPr>
            <a:xfrm>
              <a:off x="5263047" y="5518978"/>
              <a:ext cx="0" cy="407861"/>
            </a:xfrm>
            <a:prstGeom prst="straightConnector1">
              <a:avLst/>
            </a:prstGeom>
            <a:ln w="508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15" name="直接箭头连接符 214"/>
            <p:cNvCxnSpPr/>
            <p:nvPr/>
          </p:nvCxnSpPr>
          <p:spPr>
            <a:xfrm>
              <a:off x="6497013" y="5518978"/>
              <a:ext cx="0" cy="407861"/>
            </a:xfrm>
            <a:prstGeom prst="straightConnector1">
              <a:avLst/>
            </a:prstGeom>
            <a:ln w="508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17" name="直接箭头连接符 216"/>
            <p:cNvCxnSpPr/>
            <p:nvPr/>
          </p:nvCxnSpPr>
          <p:spPr>
            <a:xfrm>
              <a:off x="7750941" y="5518978"/>
              <a:ext cx="0" cy="407861"/>
            </a:xfrm>
            <a:prstGeom prst="straightConnector1">
              <a:avLst/>
            </a:prstGeom>
            <a:ln w="508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18" name="直接箭头连接符 217"/>
            <p:cNvCxnSpPr/>
            <p:nvPr/>
          </p:nvCxnSpPr>
          <p:spPr>
            <a:xfrm>
              <a:off x="8367395" y="5518978"/>
              <a:ext cx="0" cy="407861"/>
            </a:xfrm>
            <a:prstGeom prst="straightConnector1">
              <a:avLst/>
            </a:prstGeom>
            <a:ln w="508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19" name="直接箭头连接符 218"/>
            <p:cNvCxnSpPr/>
            <p:nvPr/>
          </p:nvCxnSpPr>
          <p:spPr>
            <a:xfrm>
              <a:off x="8984604" y="5518978"/>
              <a:ext cx="0" cy="407861"/>
            </a:xfrm>
            <a:prstGeom prst="straightConnector1">
              <a:avLst/>
            </a:prstGeom>
            <a:ln w="508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22" name="直接箭头连接符 221"/>
            <p:cNvCxnSpPr/>
            <p:nvPr/>
          </p:nvCxnSpPr>
          <p:spPr>
            <a:xfrm>
              <a:off x="10839900" y="5518978"/>
              <a:ext cx="0" cy="407861"/>
            </a:xfrm>
            <a:prstGeom prst="straightConnector1">
              <a:avLst/>
            </a:prstGeom>
            <a:ln w="5080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sp>
        <p:nvSpPr>
          <p:cNvPr id="225" name="对话气泡: 圆角矩形 224"/>
          <p:cNvSpPr/>
          <p:nvPr/>
        </p:nvSpPr>
        <p:spPr>
          <a:xfrm>
            <a:off x="802567" y="4191708"/>
            <a:ext cx="10379596" cy="858776"/>
          </a:xfrm>
          <a:prstGeom prst="wedgeRoundRectCallout">
            <a:avLst>
              <a:gd name="adj1" fmla="val 21324"/>
              <a:gd name="adj2" fmla="val 65082"/>
              <a:gd name="adj3" fmla="val 16667"/>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b="1" dirty="0">
                <a:solidFill>
                  <a:schemeClr val="bg1"/>
                </a:solidFill>
              </a:rPr>
              <a:t>         码元中间时刻的电平跳变仅表示时钟信号，而不表示数据。</a:t>
            </a:r>
            <a:endParaRPr lang="en-US" altLang="zh-CN" b="1" dirty="0">
              <a:solidFill>
                <a:schemeClr val="bg1"/>
              </a:solidFill>
            </a:endParaRPr>
          </a:p>
          <a:p>
            <a:r>
              <a:rPr lang="zh-CN" altLang="en-US" b="1" dirty="0">
                <a:solidFill>
                  <a:schemeClr val="bg1"/>
                </a:solidFill>
              </a:rPr>
              <a:t>         数据的表示在于每一个码元开始处是否有电平跳变：无跳变表示</a:t>
            </a:r>
            <a:r>
              <a:rPr lang="en-US" altLang="zh-CN" b="1" dirty="0">
                <a:solidFill>
                  <a:schemeClr val="bg1"/>
                </a:solidFill>
              </a:rPr>
              <a:t>1</a:t>
            </a:r>
            <a:r>
              <a:rPr lang="zh-CN" altLang="en-US" b="1" dirty="0">
                <a:solidFill>
                  <a:schemeClr val="bg1"/>
                </a:solidFill>
              </a:rPr>
              <a:t>，有跳变表示</a:t>
            </a:r>
            <a:r>
              <a:rPr lang="en-US" altLang="zh-CN" b="1" dirty="0">
                <a:solidFill>
                  <a:schemeClr val="bg1"/>
                </a:solidFill>
              </a:rPr>
              <a:t>0</a:t>
            </a:r>
            <a:r>
              <a:rPr lang="zh-CN" altLang="en-US" b="1" dirty="0">
                <a:solidFill>
                  <a:schemeClr val="bg1"/>
                </a:solidFill>
              </a:rPr>
              <a:t>。</a:t>
            </a:r>
            <a:endParaRPr lang="zh-CN" altLang="en-US" b="1" dirty="0">
              <a:solidFill>
                <a:schemeClr val="bg1"/>
              </a:solidFill>
            </a:endParaRPr>
          </a:p>
        </p:txBody>
      </p:sp>
      <p:cxnSp>
        <p:nvCxnSpPr>
          <p:cNvPr id="27" name="连接符: 曲线 26"/>
          <p:cNvCxnSpPr/>
          <p:nvPr/>
        </p:nvCxnSpPr>
        <p:spPr>
          <a:xfrm rot="16200000" flipH="1">
            <a:off x="4332743" y="5740516"/>
            <a:ext cx="12358" cy="439895"/>
          </a:xfrm>
          <a:prstGeom prst="curvedConnector3">
            <a:avLst>
              <a:gd name="adj1" fmla="val -728718"/>
            </a:avLst>
          </a:prstGeom>
          <a:ln w="25400">
            <a:solidFill>
              <a:schemeClr val="accent1">
                <a:lumMod val="75000"/>
              </a:schemeClr>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260" name="连接符: 曲线 259"/>
          <p:cNvCxnSpPr/>
          <p:nvPr/>
        </p:nvCxnSpPr>
        <p:spPr>
          <a:xfrm rot="16200000" flipH="1">
            <a:off x="4957732" y="5198205"/>
            <a:ext cx="12358" cy="439895"/>
          </a:xfrm>
          <a:prstGeom prst="curvedConnector3">
            <a:avLst>
              <a:gd name="adj1" fmla="val -728718"/>
            </a:avLst>
          </a:prstGeom>
          <a:ln w="25400">
            <a:solidFill>
              <a:schemeClr val="accent1">
                <a:lumMod val="75000"/>
              </a:schemeClr>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261" name="连接符: 曲线 260"/>
          <p:cNvCxnSpPr/>
          <p:nvPr/>
        </p:nvCxnSpPr>
        <p:spPr>
          <a:xfrm rot="16200000" flipH="1">
            <a:off x="5573096" y="5740516"/>
            <a:ext cx="12358" cy="439895"/>
          </a:xfrm>
          <a:prstGeom prst="curvedConnector3">
            <a:avLst>
              <a:gd name="adj1" fmla="val -728718"/>
            </a:avLst>
          </a:prstGeom>
          <a:ln w="25400">
            <a:solidFill>
              <a:schemeClr val="accent1">
                <a:lumMod val="75000"/>
              </a:schemeClr>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262" name="连接符: 曲线 261"/>
          <p:cNvCxnSpPr/>
          <p:nvPr/>
        </p:nvCxnSpPr>
        <p:spPr>
          <a:xfrm rot="16200000" flipH="1">
            <a:off x="6170641" y="5198205"/>
            <a:ext cx="12358" cy="439895"/>
          </a:xfrm>
          <a:prstGeom prst="curvedConnector3">
            <a:avLst>
              <a:gd name="adj1" fmla="val -728718"/>
            </a:avLst>
          </a:prstGeom>
          <a:ln w="25400">
            <a:solidFill>
              <a:schemeClr val="accent1">
                <a:lumMod val="75000"/>
              </a:schemeClr>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263" name="连接符: 曲线 262"/>
          <p:cNvCxnSpPr/>
          <p:nvPr/>
        </p:nvCxnSpPr>
        <p:spPr>
          <a:xfrm rot="16200000" flipH="1">
            <a:off x="6820655" y="5740516"/>
            <a:ext cx="12358" cy="439895"/>
          </a:xfrm>
          <a:prstGeom prst="curvedConnector3">
            <a:avLst>
              <a:gd name="adj1" fmla="val -728718"/>
            </a:avLst>
          </a:prstGeom>
          <a:ln w="25400">
            <a:solidFill>
              <a:schemeClr val="accent1">
                <a:lumMod val="75000"/>
              </a:schemeClr>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264" name="连接符: 曲线 263"/>
          <p:cNvCxnSpPr/>
          <p:nvPr/>
        </p:nvCxnSpPr>
        <p:spPr>
          <a:xfrm rot="16200000" flipH="1">
            <a:off x="7434112" y="5198205"/>
            <a:ext cx="12358" cy="439895"/>
          </a:xfrm>
          <a:prstGeom prst="curvedConnector3">
            <a:avLst>
              <a:gd name="adj1" fmla="val -728718"/>
            </a:avLst>
          </a:prstGeom>
          <a:ln w="25400">
            <a:solidFill>
              <a:schemeClr val="accent1">
                <a:lumMod val="75000"/>
              </a:schemeClr>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265" name="连接符: 曲线 264"/>
          <p:cNvCxnSpPr/>
          <p:nvPr/>
        </p:nvCxnSpPr>
        <p:spPr>
          <a:xfrm rot="16200000" flipH="1">
            <a:off x="9320141" y="5740516"/>
            <a:ext cx="12358" cy="439895"/>
          </a:xfrm>
          <a:prstGeom prst="curvedConnector3">
            <a:avLst>
              <a:gd name="adj1" fmla="val -728718"/>
            </a:avLst>
          </a:prstGeom>
          <a:ln w="25400">
            <a:solidFill>
              <a:schemeClr val="accent1">
                <a:lumMod val="75000"/>
              </a:schemeClr>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266" name="连接符: 曲线 265"/>
          <p:cNvCxnSpPr/>
          <p:nvPr/>
        </p:nvCxnSpPr>
        <p:spPr>
          <a:xfrm rot="16200000" flipH="1">
            <a:off x="10528922" y="5198205"/>
            <a:ext cx="12358" cy="439895"/>
          </a:xfrm>
          <a:prstGeom prst="curvedConnector3">
            <a:avLst>
              <a:gd name="adj1" fmla="val -728718"/>
            </a:avLst>
          </a:prstGeom>
          <a:ln w="25400">
            <a:solidFill>
              <a:schemeClr val="accent1">
                <a:lumMod val="75000"/>
              </a:schemeClr>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267" name="连接符: 曲线 266"/>
          <p:cNvCxnSpPr/>
          <p:nvPr/>
        </p:nvCxnSpPr>
        <p:spPr>
          <a:xfrm rot="5400000" flipH="1" flipV="1">
            <a:off x="7778523" y="5560187"/>
            <a:ext cx="569148" cy="308289"/>
          </a:xfrm>
          <a:prstGeom prst="curvedConnector3">
            <a:avLst>
              <a:gd name="adj1" fmla="val -7302"/>
            </a:avLst>
          </a:prstGeom>
          <a:ln w="25400">
            <a:solidFill>
              <a:schemeClr val="accent6"/>
            </a:solidFill>
            <a:prstDash val="dash"/>
            <a:tailEnd type="triangle" w="med" len="lg"/>
          </a:ln>
        </p:spPr>
        <p:style>
          <a:lnRef idx="1">
            <a:schemeClr val="accent1"/>
          </a:lnRef>
          <a:fillRef idx="0">
            <a:schemeClr val="accent1"/>
          </a:fillRef>
          <a:effectRef idx="0">
            <a:schemeClr val="accent1"/>
          </a:effectRef>
          <a:fontRef idx="minor">
            <a:schemeClr val="tx1"/>
          </a:fontRef>
        </p:style>
      </p:cxnSp>
      <p:cxnSp>
        <p:nvCxnSpPr>
          <p:cNvPr id="268" name="连接符: 曲线 267"/>
          <p:cNvCxnSpPr/>
          <p:nvPr/>
        </p:nvCxnSpPr>
        <p:spPr>
          <a:xfrm rot="5400000" flipH="1" flipV="1">
            <a:off x="8400879" y="5558434"/>
            <a:ext cx="569148" cy="308289"/>
          </a:xfrm>
          <a:prstGeom prst="curvedConnector3">
            <a:avLst>
              <a:gd name="adj1" fmla="val -7302"/>
            </a:avLst>
          </a:prstGeom>
          <a:ln w="25400">
            <a:solidFill>
              <a:schemeClr val="accent6"/>
            </a:solidFill>
            <a:prstDash val="dash"/>
            <a:tailEnd type="triangle" w="med" len="lg"/>
          </a:ln>
        </p:spPr>
        <p:style>
          <a:lnRef idx="1">
            <a:schemeClr val="accent1"/>
          </a:lnRef>
          <a:fillRef idx="0">
            <a:schemeClr val="accent1"/>
          </a:fillRef>
          <a:effectRef idx="0">
            <a:schemeClr val="accent1"/>
          </a:effectRef>
          <a:fontRef idx="minor">
            <a:schemeClr val="tx1"/>
          </a:fontRef>
        </p:style>
      </p:cxnSp>
      <p:cxnSp>
        <p:nvCxnSpPr>
          <p:cNvPr id="270" name="连接符: 曲线 269"/>
          <p:cNvCxnSpPr/>
          <p:nvPr/>
        </p:nvCxnSpPr>
        <p:spPr>
          <a:xfrm rot="16200000" flipH="1">
            <a:off x="9647020" y="5547673"/>
            <a:ext cx="539534" cy="319978"/>
          </a:xfrm>
          <a:prstGeom prst="curvedConnector3">
            <a:avLst>
              <a:gd name="adj1" fmla="val -28247"/>
            </a:avLst>
          </a:prstGeom>
          <a:ln w="25400">
            <a:solidFill>
              <a:schemeClr val="accent6"/>
            </a:solidFill>
            <a:prstDash val="dash"/>
            <a:tailEnd type="triangle" w="med" len="lg"/>
          </a:ln>
        </p:spPr>
        <p:style>
          <a:lnRef idx="1">
            <a:schemeClr val="accent1"/>
          </a:lnRef>
          <a:fillRef idx="0">
            <a:schemeClr val="accent1"/>
          </a:fillRef>
          <a:effectRef idx="0">
            <a:schemeClr val="accent1"/>
          </a:effectRef>
          <a:fontRef idx="minor">
            <a:schemeClr val="tx1"/>
          </a:fontRef>
        </p:style>
      </p:cxn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210"/>
                                        </p:tgtEl>
                                        <p:attrNameLst>
                                          <p:attrName>style.visibility</p:attrName>
                                        </p:attrNameLst>
                                      </p:cBhvr>
                                      <p:to>
                                        <p:strVal val="visible"/>
                                      </p:to>
                                    </p:set>
                                    <p:anim calcmode="lin" valueType="num">
                                      <p:cBhvr>
                                        <p:cTn id="7" dur="500" fill="hold"/>
                                        <p:tgtEl>
                                          <p:spTgt spid="210"/>
                                        </p:tgtEl>
                                        <p:attrNameLst>
                                          <p:attrName>ppt_w</p:attrName>
                                        </p:attrNameLst>
                                      </p:cBhvr>
                                      <p:tavLst>
                                        <p:tav tm="0">
                                          <p:val>
                                            <p:fltVal val="0"/>
                                          </p:val>
                                        </p:tav>
                                        <p:tav tm="100000">
                                          <p:val>
                                            <p:strVal val="#ppt_w"/>
                                          </p:val>
                                        </p:tav>
                                      </p:tavLst>
                                    </p:anim>
                                    <p:anim calcmode="lin" valueType="num">
                                      <p:cBhvr>
                                        <p:cTn id="8" dur="500" fill="hold"/>
                                        <p:tgtEl>
                                          <p:spTgt spid="210"/>
                                        </p:tgtEl>
                                        <p:attrNameLst>
                                          <p:attrName>ppt_h</p:attrName>
                                        </p:attrNameLst>
                                      </p:cBhvr>
                                      <p:tavLst>
                                        <p:tav tm="0">
                                          <p:val>
                                            <p:fltVal val="0"/>
                                          </p:val>
                                        </p:tav>
                                        <p:tav tm="100000">
                                          <p:val>
                                            <p:strVal val="#ppt_h"/>
                                          </p:val>
                                        </p:tav>
                                      </p:tavLst>
                                    </p:anim>
                                    <p:animEffect transition="in" filter="fade">
                                      <p:cBhvr>
                                        <p:cTn id="9" dur="500"/>
                                        <p:tgtEl>
                                          <p:spTgt spid="210"/>
                                        </p:tgtEl>
                                      </p:cBhvr>
                                    </p:animEffect>
                                  </p:childTnLst>
                                </p:cTn>
                              </p:par>
                            </p:childTnLst>
                          </p:cTn>
                        </p:par>
                        <p:par>
                          <p:cTn id="10" fill="hold">
                            <p:stCondLst>
                              <p:cond delay="500"/>
                            </p:stCondLst>
                            <p:childTnLst>
                              <p:par>
                                <p:cTn id="11" presetID="22" presetClass="entr" presetSubtype="8" fill="hold" nodeType="afterEffect">
                                  <p:stCondLst>
                                    <p:cond delay="0"/>
                                  </p:stCondLst>
                                  <p:childTnLst>
                                    <p:set>
                                      <p:cBhvr>
                                        <p:cTn id="12" dur="1" fill="hold">
                                          <p:stCondLst>
                                            <p:cond delay="0"/>
                                          </p:stCondLst>
                                        </p:cTn>
                                        <p:tgtEl>
                                          <p:spTgt spid="185"/>
                                        </p:tgtEl>
                                        <p:attrNameLst>
                                          <p:attrName>style.visibility</p:attrName>
                                        </p:attrNameLst>
                                      </p:cBhvr>
                                      <p:to>
                                        <p:strVal val="visible"/>
                                      </p:to>
                                    </p:set>
                                    <p:animEffect transition="in" filter="wipe(left)">
                                      <p:cBhvr>
                                        <p:cTn id="13" dur="2000"/>
                                        <p:tgtEl>
                                          <p:spTgt spid="185"/>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1" fill="hold" nodeType="clickEffect">
                                  <p:stCondLst>
                                    <p:cond delay="0"/>
                                  </p:stCondLst>
                                  <p:childTnLst>
                                    <p:set>
                                      <p:cBhvr>
                                        <p:cTn id="17" dur="1" fill="hold">
                                          <p:stCondLst>
                                            <p:cond delay="0"/>
                                          </p:stCondLst>
                                        </p:cTn>
                                        <p:tgtEl>
                                          <p:spTgt spid="123"/>
                                        </p:tgtEl>
                                        <p:attrNameLst>
                                          <p:attrName>style.visibility</p:attrName>
                                        </p:attrNameLst>
                                      </p:cBhvr>
                                      <p:to>
                                        <p:strVal val="visible"/>
                                      </p:to>
                                    </p:set>
                                    <p:animEffect transition="in" filter="wipe(up)">
                                      <p:cBhvr>
                                        <p:cTn id="18" dur="1000"/>
                                        <p:tgtEl>
                                          <p:spTgt spid="123"/>
                                        </p:tgtEl>
                                      </p:cBhvr>
                                    </p:animEffect>
                                  </p:childTnLst>
                                </p:cTn>
                              </p:par>
                            </p:childTnLst>
                          </p:cTn>
                        </p:par>
                        <p:par>
                          <p:cTn id="19" fill="hold">
                            <p:stCondLst>
                              <p:cond delay="1000"/>
                            </p:stCondLst>
                            <p:childTnLst>
                              <p:par>
                                <p:cTn id="20" presetID="12" presetClass="entr" presetSubtype="1" fill="hold" nodeType="afterEffect">
                                  <p:stCondLst>
                                    <p:cond delay="0"/>
                                  </p:stCondLst>
                                  <p:childTnLst>
                                    <p:set>
                                      <p:cBhvr>
                                        <p:cTn id="21" dur="1" fill="hold">
                                          <p:stCondLst>
                                            <p:cond delay="0"/>
                                          </p:stCondLst>
                                        </p:cTn>
                                        <p:tgtEl>
                                          <p:spTgt spid="4"/>
                                        </p:tgtEl>
                                        <p:attrNameLst>
                                          <p:attrName>style.visibility</p:attrName>
                                        </p:attrNameLst>
                                      </p:cBhvr>
                                      <p:to>
                                        <p:strVal val="visible"/>
                                      </p:to>
                                    </p:set>
                                    <p:anim calcmode="lin" valueType="num">
                                      <p:cBhvr additive="base">
                                        <p:cTn id="22" dur="1000"/>
                                        <p:tgtEl>
                                          <p:spTgt spid="4"/>
                                        </p:tgtEl>
                                        <p:attrNameLst>
                                          <p:attrName>ppt_y</p:attrName>
                                        </p:attrNameLst>
                                      </p:cBhvr>
                                      <p:tavLst>
                                        <p:tav tm="0">
                                          <p:val>
                                            <p:strVal val="#ppt_y-#ppt_h*1.125000"/>
                                          </p:val>
                                        </p:tav>
                                        <p:tav tm="100000">
                                          <p:val>
                                            <p:strVal val="#ppt_y"/>
                                          </p:val>
                                        </p:tav>
                                      </p:tavLst>
                                    </p:anim>
                                    <p:animEffect transition="in" filter="wipe(down)">
                                      <p:cBhvr>
                                        <p:cTn id="23" dur="1000"/>
                                        <p:tgtEl>
                                          <p:spTgt spid="4"/>
                                        </p:tgtEl>
                                      </p:cBhvr>
                                    </p:animEffect>
                                  </p:childTnLst>
                                </p:cTn>
                              </p:par>
                              <p:par>
                                <p:cTn id="24" presetID="12" presetClass="entr" presetSubtype="4" fill="hold" nodeType="withEffect">
                                  <p:stCondLst>
                                    <p:cond delay="0"/>
                                  </p:stCondLst>
                                  <p:childTnLst>
                                    <p:set>
                                      <p:cBhvr>
                                        <p:cTn id="25" dur="1" fill="hold">
                                          <p:stCondLst>
                                            <p:cond delay="0"/>
                                          </p:stCondLst>
                                        </p:cTn>
                                        <p:tgtEl>
                                          <p:spTgt spid="5"/>
                                        </p:tgtEl>
                                        <p:attrNameLst>
                                          <p:attrName>style.visibility</p:attrName>
                                        </p:attrNameLst>
                                      </p:cBhvr>
                                      <p:to>
                                        <p:strVal val="visible"/>
                                      </p:to>
                                    </p:set>
                                    <p:anim calcmode="lin" valueType="num">
                                      <p:cBhvr additive="base">
                                        <p:cTn id="26" dur="1000"/>
                                        <p:tgtEl>
                                          <p:spTgt spid="5"/>
                                        </p:tgtEl>
                                        <p:attrNameLst>
                                          <p:attrName>ppt_y</p:attrName>
                                        </p:attrNameLst>
                                      </p:cBhvr>
                                      <p:tavLst>
                                        <p:tav tm="0">
                                          <p:val>
                                            <p:strVal val="#ppt_y+#ppt_h*1.125000"/>
                                          </p:val>
                                        </p:tav>
                                        <p:tav tm="100000">
                                          <p:val>
                                            <p:strVal val="#ppt_y"/>
                                          </p:val>
                                        </p:tav>
                                      </p:tavLst>
                                    </p:anim>
                                    <p:animEffect transition="in" filter="wipe(up)">
                                      <p:cBhvr>
                                        <p:cTn id="27" dur="1000"/>
                                        <p:tgtEl>
                                          <p:spTgt spid="5"/>
                                        </p:tgtEl>
                                      </p:cBhvr>
                                    </p:animEffect>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grpId="0" nodeType="clickEffect">
                                  <p:stCondLst>
                                    <p:cond delay="0"/>
                                  </p:stCondLst>
                                  <p:childTnLst>
                                    <p:set>
                                      <p:cBhvr>
                                        <p:cTn id="31" dur="1" fill="hold">
                                          <p:stCondLst>
                                            <p:cond delay="0"/>
                                          </p:stCondLst>
                                        </p:cTn>
                                        <p:tgtEl>
                                          <p:spTgt spid="225"/>
                                        </p:tgtEl>
                                        <p:attrNameLst>
                                          <p:attrName>style.visibility</p:attrName>
                                        </p:attrNameLst>
                                      </p:cBhvr>
                                      <p:to>
                                        <p:strVal val="visible"/>
                                      </p:to>
                                    </p:set>
                                    <p:animEffect transition="in" filter="fade">
                                      <p:cBhvr>
                                        <p:cTn id="32" dur="1000"/>
                                        <p:tgtEl>
                                          <p:spTgt spid="225"/>
                                        </p:tgtEl>
                                      </p:cBhvr>
                                    </p:animEffect>
                                    <p:anim calcmode="lin" valueType="num">
                                      <p:cBhvr>
                                        <p:cTn id="33" dur="1000" fill="hold"/>
                                        <p:tgtEl>
                                          <p:spTgt spid="225"/>
                                        </p:tgtEl>
                                        <p:attrNameLst>
                                          <p:attrName>ppt_x</p:attrName>
                                        </p:attrNameLst>
                                      </p:cBhvr>
                                      <p:tavLst>
                                        <p:tav tm="0">
                                          <p:val>
                                            <p:strVal val="#ppt_x"/>
                                          </p:val>
                                        </p:tav>
                                        <p:tav tm="100000">
                                          <p:val>
                                            <p:strVal val="#ppt_x"/>
                                          </p:val>
                                        </p:tav>
                                      </p:tavLst>
                                    </p:anim>
                                    <p:anim calcmode="lin" valueType="num">
                                      <p:cBhvr>
                                        <p:cTn id="34" dur="1000" fill="hold"/>
                                        <p:tgtEl>
                                          <p:spTgt spid="225"/>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nodeType="clickEffect">
                                  <p:stCondLst>
                                    <p:cond delay="0"/>
                                  </p:stCondLst>
                                  <p:childTnLst>
                                    <p:set>
                                      <p:cBhvr>
                                        <p:cTn id="38" dur="1" fill="hold">
                                          <p:stCondLst>
                                            <p:cond delay="0"/>
                                          </p:stCondLst>
                                        </p:cTn>
                                        <p:tgtEl>
                                          <p:spTgt spid="27"/>
                                        </p:tgtEl>
                                        <p:attrNameLst>
                                          <p:attrName>style.visibility</p:attrName>
                                        </p:attrNameLst>
                                      </p:cBhvr>
                                      <p:to>
                                        <p:strVal val="visible"/>
                                      </p:to>
                                    </p:set>
                                    <p:animEffect transition="in" filter="wipe(left)">
                                      <p:cBhvr>
                                        <p:cTn id="39" dur="1000"/>
                                        <p:tgtEl>
                                          <p:spTgt spid="27"/>
                                        </p:tgtEl>
                                      </p:cBhvr>
                                    </p:animEffect>
                                  </p:childTnLst>
                                </p:cTn>
                              </p:par>
                              <p:par>
                                <p:cTn id="40" presetID="22" presetClass="entr" presetSubtype="8" fill="hold" nodeType="withEffect">
                                  <p:stCondLst>
                                    <p:cond delay="0"/>
                                  </p:stCondLst>
                                  <p:childTnLst>
                                    <p:set>
                                      <p:cBhvr>
                                        <p:cTn id="41" dur="1" fill="hold">
                                          <p:stCondLst>
                                            <p:cond delay="0"/>
                                          </p:stCondLst>
                                        </p:cTn>
                                        <p:tgtEl>
                                          <p:spTgt spid="260"/>
                                        </p:tgtEl>
                                        <p:attrNameLst>
                                          <p:attrName>style.visibility</p:attrName>
                                        </p:attrNameLst>
                                      </p:cBhvr>
                                      <p:to>
                                        <p:strVal val="visible"/>
                                      </p:to>
                                    </p:set>
                                    <p:animEffect transition="in" filter="wipe(left)">
                                      <p:cBhvr>
                                        <p:cTn id="42" dur="1000"/>
                                        <p:tgtEl>
                                          <p:spTgt spid="260"/>
                                        </p:tgtEl>
                                      </p:cBhvr>
                                    </p:animEffect>
                                  </p:childTnLst>
                                </p:cTn>
                              </p:par>
                              <p:par>
                                <p:cTn id="43" presetID="22" presetClass="entr" presetSubtype="8" fill="hold" nodeType="withEffect">
                                  <p:stCondLst>
                                    <p:cond delay="0"/>
                                  </p:stCondLst>
                                  <p:childTnLst>
                                    <p:set>
                                      <p:cBhvr>
                                        <p:cTn id="44" dur="1" fill="hold">
                                          <p:stCondLst>
                                            <p:cond delay="0"/>
                                          </p:stCondLst>
                                        </p:cTn>
                                        <p:tgtEl>
                                          <p:spTgt spid="261"/>
                                        </p:tgtEl>
                                        <p:attrNameLst>
                                          <p:attrName>style.visibility</p:attrName>
                                        </p:attrNameLst>
                                      </p:cBhvr>
                                      <p:to>
                                        <p:strVal val="visible"/>
                                      </p:to>
                                    </p:set>
                                    <p:animEffect transition="in" filter="wipe(left)">
                                      <p:cBhvr>
                                        <p:cTn id="45" dur="1000"/>
                                        <p:tgtEl>
                                          <p:spTgt spid="261"/>
                                        </p:tgtEl>
                                      </p:cBhvr>
                                    </p:animEffect>
                                  </p:childTnLst>
                                </p:cTn>
                              </p:par>
                              <p:par>
                                <p:cTn id="46" presetID="22" presetClass="entr" presetSubtype="8" fill="hold" nodeType="withEffect">
                                  <p:stCondLst>
                                    <p:cond delay="0"/>
                                  </p:stCondLst>
                                  <p:childTnLst>
                                    <p:set>
                                      <p:cBhvr>
                                        <p:cTn id="47" dur="1" fill="hold">
                                          <p:stCondLst>
                                            <p:cond delay="0"/>
                                          </p:stCondLst>
                                        </p:cTn>
                                        <p:tgtEl>
                                          <p:spTgt spid="262"/>
                                        </p:tgtEl>
                                        <p:attrNameLst>
                                          <p:attrName>style.visibility</p:attrName>
                                        </p:attrNameLst>
                                      </p:cBhvr>
                                      <p:to>
                                        <p:strVal val="visible"/>
                                      </p:to>
                                    </p:set>
                                    <p:animEffect transition="in" filter="wipe(left)">
                                      <p:cBhvr>
                                        <p:cTn id="48" dur="1000"/>
                                        <p:tgtEl>
                                          <p:spTgt spid="262"/>
                                        </p:tgtEl>
                                      </p:cBhvr>
                                    </p:animEffect>
                                  </p:childTnLst>
                                </p:cTn>
                              </p:par>
                              <p:par>
                                <p:cTn id="49" presetID="22" presetClass="entr" presetSubtype="8" fill="hold" nodeType="withEffect">
                                  <p:stCondLst>
                                    <p:cond delay="0"/>
                                  </p:stCondLst>
                                  <p:childTnLst>
                                    <p:set>
                                      <p:cBhvr>
                                        <p:cTn id="50" dur="1" fill="hold">
                                          <p:stCondLst>
                                            <p:cond delay="0"/>
                                          </p:stCondLst>
                                        </p:cTn>
                                        <p:tgtEl>
                                          <p:spTgt spid="263"/>
                                        </p:tgtEl>
                                        <p:attrNameLst>
                                          <p:attrName>style.visibility</p:attrName>
                                        </p:attrNameLst>
                                      </p:cBhvr>
                                      <p:to>
                                        <p:strVal val="visible"/>
                                      </p:to>
                                    </p:set>
                                    <p:animEffect transition="in" filter="wipe(left)">
                                      <p:cBhvr>
                                        <p:cTn id="51" dur="1000"/>
                                        <p:tgtEl>
                                          <p:spTgt spid="263"/>
                                        </p:tgtEl>
                                      </p:cBhvr>
                                    </p:animEffect>
                                  </p:childTnLst>
                                </p:cTn>
                              </p:par>
                              <p:par>
                                <p:cTn id="52" presetID="22" presetClass="entr" presetSubtype="8" fill="hold" nodeType="withEffect">
                                  <p:stCondLst>
                                    <p:cond delay="0"/>
                                  </p:stCondLst>
                                  <p:childTnLst>
                                    <p:set>
                                      <p:cBhvr>
                                        <p:cTn id="53" dur="1" fill="hold">
                                          <p:stCondLst>
                                            <p:cond delay="0"/>
                                          </p:stCondLst>
                                        </p:cTn>
                                        <p:tgtEl>
                                          <p:spTgt spid="264"/>
                                        </p:tgtEl>
                                        <p:attrNameLst>
                                          <p:attrName>style.visibility</p:attrName>
                                        </p:attrNameLst>
                                      </p:cBhvr>
                                      <p:to>
                                        <p:strVal val="visible"/>
                                      </p:to>
                                    </p:set>
                                    <p:animEffect transition="in" filter="wipe(left)">
                                      <p:cBhvr>
                                        <p:cTn id="54" dur="1000"/>
                                        <p:tgtEl>
                                          <p:spTgt spid="264"/>
                                        </p:tgtEl>
                                      </p:cBhvr>
                                    </p:animEffect>
                                  </p:childTnLst>
                                </p:cTn>
                              </p:par>
                              <p:par>
                                <p:cTn id="55" presetID="22" presetClass="entr" presetSubtype="8" fill="hold" nodeType="withEffect">
                                  <p:stCondLst>
                                    <p:cond delay="0"/>
                                  </p:stCondLst>
                                  <p:childTnLst>
                                    <p:set>
                                      <p:cBhvr>
                                        <p:cTn id="56" dur="1" fill="hold">
                                          <p:stCondLst>
                                            <p:cond delay="0"/>
                                          </p:stCondLst>
                                        </p:cTn>
                                        <p:tgtEl>
                                          <p:spTgt spid="265"/>
                                        </p:tgtEl>
                                        <p:attrNameLst>
                                          <p:attrName>style.visibility</p:attrName>
                                        </p:attrNameLst>
                                      </p:cBhvr>
                                      <p:to>
                                        <p:strVal val="visible"/>
                                      </p:to>
                                    </p:set>
                                    <p:animEffect transition="in" filter="wipe(left)">
                                      <p:cBhvr>
                                        <p:cTn id="57" dur="1000"/>
                                        <p:tgtEl>
                                          <p:spTgt spid="265"/>
                                        </p:tgtEl>
                                      </p:cBhvr>
                                    </p:animEffect>
                                  </p:childTnLst>
                                </p:cTn>
                              </p:par>
                              <p:par>
                                <p:cTn id="58" presetID="22" presetClass="entr" presetSubtype="8" fill="hold" nodeType="withEffect">
                                  <p:stCondLst>
                                    <p:cond delay="0"/>
                                  </p:stCondLst>
                                  <p:childTnLst>
                                    <p:set>
                                      <p:cBhvr>
                                        <p:cTn id="59" dur="1" fill="hold">
                                          <p:stCondLst>
                                            <p:cond delay="0"/>
                                          </p:stCondLst>
                                        </p:cTn>
                                        <p:tgtEl>
                                          <p:spTgt spid="266"/>
                                        </p:tgtEl>
                                        <p:attrNameLst>
                                          <p:attrName>style.visibility</p:attrName>
                                        </p:attrNameLst>
                                      </p:cBhvr>
                                      <p:to>
                                        <p:strVal val="visible"/>
                                      </p:to>
                                    </p:set>
                                    <p:animEffect transition="in" filter="wipe(left)">
                                      <p:cBhvr>
                                        <p:cTn id="60" dur="1000"/>
                                        <p:tgtEl>
                                          <p:spTgt spid="266"/>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4" fill="hold" nodeType="clickEffect">
                                  <p:stCondLst>
                                    <p:cond delay="0"/>
                                  </p:stCondLst>
                                  <p:childTnLst>
                                    <p:set>
                                      <p:cBhvr>
                                        <p:cTn id="64" dur="1" fill="hold">
                                          <p:stCondLst>
                                            <p:cond delay="0"/>
                                          </p:stCondLst>
                                        </p:cTn>
                                        <p:tgtEl>
                                          <p:spTgt spid="267"/>
                                        </p:tgtEl>
                                        <p:attrNameLst>
                                          <p:attrName>style.visibility</p:attrName>
                                        </p:attrNameLst>
                                      </p:cBhvr>
                                      <p:to>
                                        <p:strVal val="visible"/>
                                      </p:to>
                                    </p:set>
                                    <p:animEffect transition="in" filter="wipe(down)">
                                      <p:cBhvr>
                                        <p:cTn id="65" dur="1000"/>
                                        <p:tgtEl>
                                          <p:spTgt spid="267"/>
                                        </p:tgtEl>
                                      </p:cBhvr>
                                    </p:animEffect>
                                  </p:childTnLst>
                                </p:cTn>
                              </p:par>
                              <p:par>
                                <p:cTn id="66" presetID="22" presetClass="entr" presetSubtype="4" fill="hold" nodeType="withEffect">
                                  <p:stCondLst>
                                    <p:cond delay="0"/>
                                  </p:stCondLst>
                                  <p:childTnLst>
                                    <p:set>
                                      <p:cBhvr>
                                        <p:cTn id="67" dur="1" fill="hold">
                                          <p:stCondLst>
                                            <p:cond delay="0"/>
                                          </p:stCondLst>
                                        </p:cTn>
                                        <p:tgtEl>
                                          <p:spTgt spid="268"/>
                                        </p:tgtEl>
                                        <p:attrNameLst>
                                          <p:attrName>style.visibility</p:attrName>
                                        </p:attrNameLst>
                                      </p:cBhvr>
                                      <p:to>
                                        <p:strVal val="visible"/>
                                      </p:to>
                                    </p:set>
                                    <p:animEffect transition="in" filter="wipe(down)">
                                      <p:cBhvr>
                                        <p:cTn id="68" dur="1000"/>
                                        <p:tgtEl>
                                          <p:spTgt spid="268"/>
                                        </p:tgtEl>
                                      </p:cBhvr>
                                    </p:animEffect>
                                  </p:childTnLst>
                                </p:cTn>
                              </p:par>
                              <p:par>
                                <p:cTn id="69" presetID="22" presetClass="entr" presetSubtype="1" fill="hold" nodeType="withEffect">
                                  <p:stCondLst>
                                    <p:cond delay="0"/>
                                  </p:stCondLst>
                                  <p:childTnLst>
                                    <p:set>
                                      <p:cBhvr>
                                        <p:cTn id="70" dur="1" fill="hold">
                                          <p:stCondLst>
                                            <p:cond delay="0"/>
                                          </p:stCondLst>
                                        </p:cTn>
                                        <p:tgtEl>
                                          <p:spTgt spid="270"/>
                                        </p:tgtEl>
                                        <p:attrNameLst>
                                          <p:attrName>style.visibility</p:attrName>
                                        </p:attrNameLst>
                                      </p:cBhvr>
                                      <p:to>
                                        <p:strVal val="visible"/>
                                      </p:to>
                                    </p:set>
                                    <p:animEffect transition="in" filter="wipe(up)">
                                      <p:cBhvr>
                                        <p:cTn id="71" dur="1000"/>
                                        <p:tgtEl>
                                          <p:spTgt spid="2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0" grpId="0"/>
      <p:bldP spid="225" grpId="0" bldLvl="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3703100" y="1422034"/>
            <a:ext cx="7453097" cy="4864740"/>
            <a:chOff x="3980192" y="1422034"/>
            <a:chExt cx="7453097" cy="4864740"/>
          </a:xfrm>
        </p:grpSpPr>
        <p:cxnSp>
          <p:nvCxnSpPr>
            <p:cNvPr id="7" name="直接连接符 6"/>
            <p:cNvCxnSpPr/>
            <p:nvPr/>
          </p:nvCxnSpPr>
          <p:spPr>
            <a:xfrm>
              <a:off x="3980192" y="1422034"/>
              <a:ext cx="0" cy="4864740"/>
            </a:xfrm>
            <a:prstGeom prst="line">
              <a:avLst/>
            </a:prstGeom>
            <a:ln w="635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4601283" y="1422034"/>
              <a:ext cx="0" cy="4864740"/>
            </a:xfrm>
            <a:prstGeom prst="line">
              <a:avLst/>
            </a:prstGeom>
            <a:ln w="635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5222374" y="1422034"/>
              <a:ext cx="0" cy="4864740"/>
            </a:xfrm>
            <a:prstGeom prst="line">
              <a:avLst/>
            </a:prstGeom>
            <a:ln w="635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5843465" y="1422034"/>
              <a:ext cx="0" cy="4864740"/>
            </a:xfrm>
            <a:prstGeom prst="line">
              <a:avLst/>
            </a:prstGeom>
            <a:ln w="635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6464556" y="1422034"/>
              <a:ext cx="0" cy="4864740"/>
            </a:xfrm>
            <a:prstGeom prst="line">
              <a:avLst/>
            </a:prstGeom>
            <a:ln w="635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7085647" y="1422034"/>
              <a:ext cx="0" cy="4864740"/>
            </a:xfrm>
            <a:prstGeom prst="line">
              <a:avLst/>
            </a:prstGeom>
            <a:ln w="635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7706738" y="1422034"/>
              <a:ext cx="0" cy="4864740"/>
            </a:xfrm>
            <a:prstGeom prst="line">
              <a:avLst/>
            </a:prstGeom>
            <a:ln w="635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8327829" y="1422034"/>
              <a:ext cx="0" cy="4864740"/>
            </a:xfrm>
            <a:prstGeom prst="line">
              <a:avLst/>
            </a:prstGeom>
            <a:ln w="635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8948920" y="1422034"/>
              <a:ext cx="0" cy="4864740"/>
            </a:xfrm>
            <a:prstGeom prst="line">
              <a:avLst/>
            </a:prstGeom>
            <a:ln w="635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9570011" y="1422034"/>
              <a:ext cx="0" cy="4864740"/>
            </a:xfrm>
            <a:prstGeom prst="line">
              <a:avLst/>
            </a:prstGeom>
            <a:ln w="635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10191102" y="1422034"/>
              <a:ext cx="0" cy="4864740"/>
            </a:xfrm>
            <a:prstGeom prst="line">
              <a:avLst/>
            </a:prstGeom>
            <a:ln w="635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10812193" y="1422034"/>
              <a:ext cx="0" cy="4864740"/>
            </a:xfrm>
            <a:prstGeom prst="line">
              <a:avLst/>
            </a:prstGeom>
            <a:ln w="635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11433289" y="1422034"/>
              <a:ext cx="0" cy="4864740"/>
            </a:xfrm>
            <a:prstGeom prst="line">
              <a:avLst/>
            </a:prstGeom>
            <a:ln w="635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36" name="组合 35"/>
          <p:cNvGrpSpPr/>
          <p:nvPr/>
        </p:nvGrpSpPr>
        <p:grpSpPr>
          <a:xfrm>
            <a:off x="304799" y="749300"/>
            <a:ext cx="6266993" cy="400110"/>
            <a:chOff x="424116" y="898245"/>
            <a:chExt cx="6266993" cy="400110"/>
          </a:xfrm>
        </p:grpSpPr>
        <p:sp>
          <p:nvSpPr>
            <p:cNvPr id="38" name="平行四边形 37"/>
            <p:cNvSpPr/>
            <p:nvPr/>
          </p:nvSpPr>
          <p:spPr>
            <a:xfrm>
              <a:off x="424116" y="898245"/>
              <a:ext cx="712237"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02</a:t>
              </a:r>
              <a:endParaRPr lang="zh-CN" altLang="en-US" sz="2200" dirty="0">
                <a:latin typeface="Impact" panose="020B0806030902050204" pitchFamily="34" charset="0"/>
              </a:endParaRPr>
            </a:p>
          </p:txBody>
        </p:sp>
        <p:sp>
          <p:nvSpPr>
            <p:cNvPr id="40" name="文本框 39"/>
            <p:cNvSpPr txBox="1"/>
            <p:nvPr/>
          </p:nvSpPr>
          <p:spPr>
            <a:xfrm>
              <a:off x="1127071" y="898245"/>
              <a:ext cx="5564038" cy="400110"/>
            </a:xfrm>
            <a:prstGeom prst="rect">
              <a:avLst/>
            </a:prstGeom>
            <a:noFill/>
          </p:spPr>
          <p:txBody>
            <a:bodyPr wrap="square" rtlCol="0">
              <a:spAutoFit/>
            </a:bodyPr>
            <a:lstStyle/>
            <a:p>
              <a:r>
                <a:rPr lang="zh-CN" altLang="en-US" sz="2000" b="1" dirty="0"/>
                <a:t>常用编码方式</a:t>
              </a:r>
              <a:endParaRPr lang="zh-CN" altLang="en-US" sz="2000" b="1" dirty="0"/>
            </a:p>
          </p:txBody>
        </p:sp>
      </p:grpSp>
      <p:grpSp>
        <p:nvGrpSpPr>
          <p:cNvPr id="184" name="组合 183"/>
          <p:cNvGrpSpPr/>
          <p:nvPr/>
        </p:nvGrpSpPr>
        <p:grpSpPr>
          <a:xfrm>
            <a:off x="3703100" y="1993155"/>
            <a:ext cx="7453092" cy="562159"/>
            <a:chOff x="3980192" y="4044477"/>
            <a:chExt cx="7453092" cy="562159"/>
          </a:xfrm>
        </p:grpSpPr>
        <p:cxnSp>
          <p:nvCxnSpPr>
            <p:cNvPr id="88" name="直接连接符 87"/>
            <p:cNvCxnSpPr/>
            <p:nvPr/>
          </p:nvCxnSpPr>
          <p:spPr>
            <a:xfrm>
              <a:off x="3980192" y="4051405"/>
              <a:ext cx="308139"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89" name="直接连接符 88"/>
            <p:cNvCxnSpPr/>
            <p:nvPr/>
          </p:nvCxnSpPr>
          <p:spPr>
            <a:xfrm>
              <a:off x="4294909" y="4051405"/>
              <a:ext cx="0" cy="555231"/>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90" name="直接连接符 89"/>
            <p:cNvCxnSpPr/>
            <p:nvPr/>
          </p:nvCxnSpPr>
          <p:spPr>
            <a:xfrm>
              <a:off x="4293144" y="4606636"/>
              <a:ext cx="308139"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91" name="直接连接符 90"/>
            <p:cNvCxnSpPr/>
            <p:nvPr/>
          </p:nvCxnSpPr>
          <p:spPr>
            <a:xfrm>
              <a:off x="4601283" y="4051405"/>
              <a:ext cx="0" cy="555231"/>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92" name="直接连接符 91"/>
            <p:cNvCxnSpPr/>
            <p:nvPr/>
          </p:nvCxnSpPr>
          <p:spPr>
            <a:xfrm>
              <a:off x="4601283" y="4044477"/>
              <a:ext cx="308139"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93" name="直接连接符 92"/>
            <p:cNvCxnSpPr/>
            <p:nvPr/>
          </p:nvCxnSpPr>
          <p:spPr>
            <a:xfrm>
              <a:off x="4916000" y="4044477"/>
              <a:ext cx="0" cy="555231"/>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94" name="直接连接符 93"/>
            <p:cNvCxnSpPr/>
            <p:nvPr/>
          </p:nvCxnSpPr>
          <p:spPr>
            <a:xfrm>
              <a:off x="4931428" y="4599708"/>
              <a:ext cx="290946"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95" name="直接连接符 94"/>
            <p:cNvCxnSpPr/>
            <p:nvPr/>
          </p:nvCxnSpPr>
          <p:spPr>
            <a:xfrm>
              <a:off x="5222374" y="4044477"/>
              <a:ext cx="0" cy="555231"/>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96" name="直接连接符 95"/>
            <p:cNvCxnSpPr/>
            <p:nvPr/>
          </p:nvCxnSpPr>
          <p:spPr>
            <a:xfrm>
              <a:off x="5237802" y="4051405"/>
              <a:ext cx="308139"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97" name="直接连接符 96"/>
            <p:cNvCxnSpPr/>
            <p:nvPr/>
          </p:nvCxnSpPr>
          <p:spPr>
            <a:xfrm>
              <a:off x="5552519" y="4051405"/>
              <a:ext cx="0" cy="555231"/>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98" name="直接连接符 97"/>
            <p:cNvCxnSpPr/>
            <p:nvPr/>
          </p:nvCxnSpPr>
          <p:spPr>
            <a:xfrm>
              <a:off x="5557681" y="4606636"/>
              <a:ext cx="285784"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99" name="直接连接符 98"/>
            <p:cNvCxnSpPr/>
            <p:nvPr/>
          </p:nvCxnSpPr>
          <p:spPr>
            <a:xfrm>
              <a:off x="5845039" y="4051405"/>
              <a:ext cx="0" cy="555231"/>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00" name="直接连接符 99"/>
            <p:cNvCxnSpPr/>
            <p:nvPr/>
          </p:nvCxnSpPr>
          <p:spPr>
            <a:xfrm>
              <a:off x="5848278" y="4051405"/>
              <a:ext cx="308139"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01" name="直接连接符 100"/>
            <p:cNvCxnSpPr/>
            <p:nvPr/>
          </p:nvCxnSpPr>
          <p:spPr>
            <a:xfrm>
              <a:off x="6162995" y="4051405"/>
              <a:ext cx="0" cy="555231"/>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02" name="直接连接符 101"/>
            <p:cNvCxnSpPr/>
            <p:nvPr/>
          </p:nvCxnSpPr>
          <p:spPr>
            <a:xfrm>
              <a:off x="6168157" y="4606636"/>
              <a:ext cx="293992"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03" name="直接连接符 102"/>
            <p:cNvCxnSpPr/>
            <p:nvPr/>
          </p:nvCxnSpPr>
          <p:spPr>
            <a:xfrm>
              <a:off x="6462442" y="4051405"/>
              <a:ext cx="0" cy="555231"/>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04" name="直接连接符 103"/>
            <p:cNvCxnSpPr/>
            <p:nvPr/>
          </p:nvCxnSpPr>
          <p:spPr>
            <a:xfrm>
              <a:off x="6464556" y="4051405"/>
              <a:ext cx="308139"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05" name="直接连接符 104"/>
            <p:cNvCxnSpPr/>
            <p:nvPr/>
          </p:nvCxnSpPr>
          <p:spPr>
            <a:xfrm>
              <a:off x="6779273" y="4051405"/>
              <a:ext cx="0" cy="555231"/>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06" name="直接连接符 105"/>
            <p:cNvCxnSpPr/>
            <p:nvPr/>
          </p:nvCxnSpPr>
          <p:spPr>
            <a:xfrm>
              <a:off x="6779273" y="4606636"/>
              <a:ext cx="306374"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07" name="直接连接符 106"/>
            <p:cNvCxnSpPr/>
            <p:nvPr/>
          </p:nvCxnSpPr>
          <p:spPr>
            <a:xfrm>
              <a:off x="7085647" y="4051405"/>
              <a:ext cx="0" cy="555231"/>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08" name="直接连接符 107"/>
            <p:cNvCxnSpPr/>
            <p:nvPr/>
          </p:nvCxnSpPr>
          <p:spPr>
            <a:xfrm>
              <a:off x="7085647" y="4051405"/>
              <a:ext cx="308139"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09" name="直接连接符 108"/>
            <p:cNvCxnSpPr/>
            <p:nvPr/>
          </p:nvCxnSpPr>
          <p:spPr>
            <a:xfrm>
              <a:off x="7400364" y="4051405"/>
              <a:ext cx="0" cy="555231"/>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10" name="直接连接符 109"/>
            <p:cNvCxnSpPr/>
            <p:nvPr/>
          </p:nvCxnSpPr>
          <p:spPr>
            <a:xfrm>
              <a:off x="7398599" y="4606636"/>
              <a:ext cx="308139"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11" name="直接连接符 110"/>
            <p:cNvCxnSpPr/>
            <p:nvPr/>
          </p:nvCxnSpPr>
          <p:spPr>
            <a:xfrm>
              <a:off x="7706738" y="4051405"/>
              <a:ext cx="0" cy="555231"/>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12" name="直接连接符 111"/>
            <p:cNvCxnSpPr/>
            <p:nvPr/>
          </p:nvCxnSpPr>
          <p:spPr>
            <a:xfrm>
              <a:off x="7706738" y="4051405"/>
              <a:ext cx="308139"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13" name="直接连接符 112"/>
            <p:cNvCxnSpPr/>
            <p:nvPr/>
          </p:nvCxnSpPr>
          <p:spPr>
            <a:xfrm>
              <a:off x="8021455" y="4051405"/>
              <a:ext cx="0" cy="555231"/>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14" name="直接连接符 113"/>
            <p:cNvCxnSpPr/>
            <p:nvPr/>
          </p:nvCxnSpPr>
          <p:spPr>
            <a:xfrm>
              <a:off x="8019690" y="4606636"/>
              <a:ext cx="308139"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16" name="直接连接符 115"/>
            <p:cNvCxnSpPr/>
            <p:nvPr/>
          </p:nvCxnSpPr>
          <p:spPr>
            <a:xfrm>
              <a:off x="8329770" y="4606636"/>
              <a:ext cx="308139"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17" name="直接连接符 116"/>
            <p:cNvCxnSpPr/>
            <p:nvPr/>
          </p:nvCxnSpPr>
          <p:spPr>
            <a:xfrm>
              <a:off x="8637909" y="4051405"/>
              <a:ext cx="0" cy="555231"/>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18" name="直接连接符 117"/>
            <p:cNvCxnSpPr/>
            <p:nvPr/>
          </p:nvCxnSpPr>
          <p:spPr>
            <a:xfrm>
              <a:off x="8637909" y="4051405"/>
              <a:ext cx="308139"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19" name="直接连接符 118"/>
            <p:cNvCxnSpPr/>
            <p:nvPr/>
          </p:nvCxnSpPr>
          <p:spPr>
            <a:xfrm>
              <a:off x="8952626" y="4051405"/>
              <a:ext cx="0" cy="555231"/>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20" name="直接连接符 119"/>
            <p:cNvCxnSpPr/>
            <p:nvPr/>
          </p:nvCxnSpPr>
          <p:spPr>
            <a:xfrm>
              <a:off x="8950861" y="4606636"/>
              <a:ext cx="308139"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21" name="直接连接符 120"/>
            <p:cNvCxnSpPr/>
            <p:nvPr/>
          </p:nvCxnSpPr>
          <p:spPr>
            <a:xfrm>
              <a:off x="9266576" y="4051405"/>
              <a:ext cx="0" cy="555231"/>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22" name="直接连接符 121"/>
            <p:cNvCxnSpPr/>
            <p:nvPr/>
          </p:nvCxnSpPr>
          <p:spPr>
            <a:xfrm>
              <a:off x="9280584" y="4051405"/>
              <a:ext cx="599972"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24" name="直接连接符 123"/>
            <p:cNvCxnSpPr/>
            <p:nvPr/>
          </p:nvCxnSpPr>
          <p:spPr>
            <a:xfrm>
              <a:off x="9880556" y="4051405"/>
              <a:ext cx="0" cy="555231"/>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25" name="直接连接符 124"/>
            <p:cNvCxnSpPr/>
            <p:nvPr/>
          </p:nvCxnSpPr>
          <p:spPr>
            <a:xfrm>
              <a:off x="9891116" y="4606636"/>
              <a:ext cx="599972"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26" name="直接连接符 125"/>
            <p:cNvCxnSpPr/>
            <p:nvPr/>
          </p:nvCxnSpPr>
          <p:spPr>
            <a:xfrm>
              <a:off x="10503012" y="4051405"/>
              <a:ext cx="0" cy="555231"/>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27" name="直接连接符 126"/>
            <p:cNvCxnSpPr/>
            <p:nvPr/>
          </p:nvCxnSpPr>
          <p:spPr>
            <a:xfrm>
              <a:off x="10517020" y="4051405"/>
              <a:ext cx="599972"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28" name="直接连接符 127"/>
            <p:cNvCxnSpPr/>
            <p:nvPr/>
          </p:nvCxnSpPr>
          <p:spPr>
            <a:xfrm>
              <a:off x="11116992" y="4051405"/>
              <a:ext cx="0" cy="555231"/>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29" name="直接连接符 128"/>
            <p:cNvCxnSpPr/>
            <p:nvPr/>
          </p:nvCxnSpPr>
          <p:spPr>
            <a:xfrm>
              <a:off x="11127552" y="4606636"/>
              <a:ext cx="305732"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grpSp>
      <p:grpSp>
        <p:nvGrpSpPr>
          <p:cNvPr id="185" name="组合 184"/>
          <p:cNvGrpSpPr/>
          <p:nvPr/>
        </p:nvGrpSpPr>
        <p:grpSpPr>
          <a:xfrm>
            <a:off x="3703100" y="3097368"/>
            <a:ext cx="7453092" cy="569087"/>
            <a:chOff x="3980192" y="5148690"/>
            <a:chExt cx="7453092" cy="569087"/>
          </a:xfrm>
        </p:grpSpPr>
        <p:cxnSp>
          <p:nvCxnSpPr>
            <p:cNvPr id="131" name="直接连接符 130"/>
            <p:cNvCxnSpPr/>
            <p:nvPr/>
          </p:nvCxnSpPr>
          <p:spPr>
            <a:xfrm>
              <a:off x="3980192" y="5148690"/>
              <a:ext cx="308139"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32" name="直接连接符 131"/>
            <p:cNvCxnSpPr/>
            <p:nvPr/>
          </p:nvCxnSpPr>
          <p:spPr>
            <a:xfrm>
              <a:off x="4294909" y="5148690"/>
              <a:ext cx="0" cy="555231"/>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33" name="直接连接符 132"/>
            <p:cNvCxnSpPr/>
            <p:nvPr/>
          </p:nvCxnSpPr>
          <p:spPr>
            <a:xfrm>
              <a:off x="4293144" y="5703921"/>
              <a:ext cx="308139"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34" name="直接连接符 133"/>
            <p:cNvCxnSpPr/>
            <p:nvPr/>
          </p:nvCxnSpPr>
          <p:spPr>
            <a:xfrm>
              <a:off x="4607861" y="5703920"/>
              <a:ext cx="308139"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35" name="直接连接符 134"/>
            <p:cNvCxnSpPr/>
            <p:nvPr/>
          </p:nvCxnSpPr>
          <p:spPr>
            <a:xfrm>
              <a:off x="4916000" y="5148690"/>
              <a:ext cx="0" cy="55523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36" name="直接连接符 135"/>
            <p:cNvCxnSpPr/>
            <p:nvPr/>
          </p:nvCxnSpPr>
          <p:spPr>
            <a:xfrm>
              <a:off x="4931428" y="5148690"/>
              <a:ext cx="308139"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37" name="直接连接符 136"/>
            <p:cNvCxnSpPr/>
            <p:nvPr/>
          </p:nvCxnSpPr>
          <p:spPr>
            <a:xfrm>
              <a:off x="5225422" y="5148691"/>
              <a:ext cx="308139"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38" name="直接连接符 137"/>
            <p:cNvCxnSpPr/>
            <p:nvPr/>
          </p:nvCxnSpPr>
          <p:spPr>
            <a:xfrm>
              <a:off x="5540139" y="5155618"/>
              <a:ext cx="0" cy="555231"/>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39" name="直接连接符 138"/>
            <p:cNvCxnSpPr/>
            <p:nvPr/>
          </p:nvCxnSpPr>
          <p:spPr>
            <a:xfrm>
              <a:off x="5538374" y="5710849"/>
              <a:ext cx="308139"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40" name="直接连接符 139"/>
            <p:cNvCxnSpPr/>
            <p:nvPr/>
          </p:nvCxnSpPr>
          <p:spPr>
            <a:xfrm>
              <a:off x="5853091" y="5710848"/>
              <a:ext cx="308139"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41" name="直接连接符 140"/>
            <p:cNvCxnSpPr/>
            <p:nvPr/>
          </p:nvCxnSpPr>
          <p:spPr>
            <a:xfrm>
              <a:off x="6161230" y="5155617"/>
              <a:ext cx="0" cy="555231"/>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42" name="直接连接符 141"/>
            <p:cNvCxnSpPr/>
            <p:nvPr/>
          </p:nvCxnSpPr>
          <p:spPr>
            <a:xfrm>
              <a:off x="6176658" y="5155618"/>
              <a:ext cx="308139"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43" name="直接连接符 142"/>
            <p:cNvCxnSpPr/>
            <p:nvPr/>
          </p:nvCxnSpPr>
          <p:spPr>
            <a:xfrm>
              <a:off x="6464556" y="5155619"/>
              <a:ext cx="308139"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44" name="直接连接符 143"/>
            <p:cNvCxnSpPr/>
            <p:nvPr/>
          </p:nvCxnSpPr>
          <p:spPr>
            <a:xfrm>
              <a:off x="6779273" y="5162546"/>
              <a:ext cx="0" cy="555231"/>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45" name="直接连接符 144"/>
            <p:cNvCxnSpPr/>
            <p:nvPr/>
          </p:nvCxnSpPr>
          <p:spPr>
            <a:xfrm>
              <a:off x="6777508" y="5717777"/>
              <a:ext cx="308139"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46" name="直接连接符 145"/>
            <p:cNvCxnSpPr/>
            <p:nvPr/>
          </p:nvCxnSpPr>
          <p:spPr>
            <a:xfrm>
              <a:off x="7092225" y="5717776"/>
              <a:ext cx="308139"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47" name="直接连接符 146"/>
            <p:cNvCxnSpPr/>
            <p:nvPr/>
          </p:nvCxnSpPr>
          <p:spPr>
            <a:xfrm>
              <a:off x="7400364" y="5162545"/>
              <a:ext cx="0" cy="555231"/>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48" name="直接连接符 147"/>
            <p:cNvCxnSpPr/>
            <p:nvPr/>
          </p:nvCxnSpPr>
          <p:spPr>
            <a:xfrm>
              <a:off x="7415792" y="5162546"/>
              <a:ext cx="308139"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49" name="直接连接符 148"/>
            <p:cNvCxnSpPr/>
            <p:nvPr/>
          </p:nvCxnSpPr>
          <p:spPr>
            <a:xfrm>
              <a:off x="7710444" y="5162545"/>
              <a:ext cx="308139"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50" name="直接连接符 149"/>
            <p:cNvCxnSpPr/>
            <p:nvPr/>
          </p:nvCxnSpPr>
          <p:spPr>
            <a:xfrm>
              <a:off x="8025161" y="5162545"/>
              <a:ext cx="0" cy="555231"/>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51" name="直接连接符 150"/>
            <p:cNvCxnSpPr/>
            <p:nvPr/>
          </p:nvCxnSpPr>
          <p:spPr>
            <a:xfrm>
              <a:off x="8023396" y="5717776"/>
              <a:ext cx="308139"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52" name="直接连接符 151"/>
            <p:cNvCxnSpPr/>
            <p:nvPr/>
          </p:nvCxnSpPr>
          <p:spPr>
            <a:xfrm>
              <a:off x="8331535" y="5162545"/>
              <a:ext cx="0" cy="555231"/>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53" name="直接连接符 152"/>
            <p:cNvCxnSpPr/>
            <p:nvPr/>
          </p:nvCxnSpPr>
          <p:spPr>
            <a:xfrm>
              <a:off x="8331535" y="5162545"/>
              <a:ext cx="308139"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54" name="直接连接符 153"/>
            <p:cNvCxnSpPr/>
            <p:nvPr/>
          </p:nvCxnSpPr>
          <p:spPr>
            <a:xfrm>
              <a:off x="8646252" y="5162545"/>
              <a:ext cx="0" cy="555231"/>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55" name="直接连接符 154"/>
            <p:cNvCxnSpPr/>
            <p:nvPr/>
          </p:nvCxnSpPr>
          <p:spPr>
            <a:xfrm>
              <a:off x="8644487" y="5717776"/>
              <a:ext cx="308139"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56" name="直接连接符 155"/>
            <p:cNvCxnSpPr/>
            <p:nvPr/>
          </p:nvCxnSpPr>
          <p:spPr>
            <a:xfrm>
              <a:off x="8946979" y="5155616"/>
              <a:ext cx="0" cy="555231"/>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57" name="直接连接符 156"/>
            <p:cNvCxnSpPr/>
            <p:nvPr/>
          </p:nvCxnSpPr>
          <p:spPr>
            <a:xfrm>
              <a:off x="8946979" y="5155616"/>
              <a:ext cx="308139"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58" name="直接连接符 157"/>
            <p:cNvCxnSpPr/>
            <p:nvPr/>
          </p:nvCxnSpPr>
          <p:spPr>
            <a:xfrm>
              <a:off x="9261696" y="5155616"/>
              <a:ext cx="0" cy="555231"/>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59" name="直接连接符 158"/>
            <p:cNvCxnSpPr/>
            <p:nvPr/>
          </p:nvCxnSpPr>
          <p:spPr>
            <a:xfrm>
              <a:off x="9259931" y="5710847"/>
              <a:ext cx="308139"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60" name="直接连接符 159"/>
            <p:cNvCxnSpPr/>
            <p:nvPr/>
          </p:nvCxnSpPr>
          <p:spPr>
            <a:xfrm>
              <a:off x="9570011" y="5710847"/>
              <a:ext cx="308139"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61" name="直接连接符 160"/>
            <p:cNvCxnSpPr/>
            <p:nvPr/>
          </p:nvCxnSpPr>
          <p:spPr>
            <a:xfrm>
              <a:off x="9878150" y="5155616"/>
              <a:ext cx="0" cy="555231"/>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62" name="直接连接符 161"/>
            <p:cNvCxnSpPr/>
            <p:nvPr/>
          </p:nvCxnSpPr>
          <p:spPr>
            <a:xfrm>
              <a:off x="9878150" y="5155616"/>
              <a:ext cx="308139"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63" name="直接连接符 162"/>
            <p:cNvCxnSpPr/>
            <p:nvPr/>
          </p:nvCxnSpPr>
          <p:spPr>
            <a:xfrm>
              <a:off x="10192867" y="5155616"/>
              <a:ext cx="0" cy="555231"/>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64" name="直接连接符 163"/>
            <p:cNvCxnSpPr/>
            <p:nvPr/>
          </p:nvCxnSpPr>
          <p:spPr>
            <a:xfrm>
              <a:off x="10191102" y="5710847"/>
              <a:ext cx="308139"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65" name="直接连接符 164"/>
            <p:cNvCxnSpPr/>
            <p:nvPr/>
          </p:nvCxnSpPr>
          <p:spPr>
            <a:xfrm>
              <a:off x="10506817" y="5155616"/>
              <a:ext cx="0" cy="555231"/>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66" name="直接连接符 165"/>
            <p:cNvCxnSpPr/>
            <p:nvPr/>
          </p:nvCxnSpPr>
          <p:spPr>
            <a:xfrm>
              <a:off x="10520825" y="5155616"/>
              <a:ext cx="599972"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67" name="直接连接符 166"/>
            <p:cNvCxnSpPr/>
            <p:nvPr/>
          </p:nvCxnSpPr>
          <p:spPr>
            <a:xfrm>
              <a:off x="11120797" y="5155616"/>
              <a:ext cx="0" cy="555231"/>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68" name="直接连接符 167"/>
            <p:cNvCxnSpPr/>
            <p:nvPr/>
          </p:nvCxnSpPr>
          <p:spPr>
            <a:xfrm>
              <a:off x="11131357" y="5710847"/>
              <a:ext cx="301927"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grpSp>
      <p:sp>
        <p:nvSpPr>
          <p:cNvPr id="186" name="文本框 185"/>
          <p:cNvSpPr txBox="1"/>
          <p:nvPr/>
        </p:nvSpPr>
        <p:spPr>
          <a:xfrm>
            <a:off x="1990838" y="1394355"/>
            <a:ext cx="1551709" cy="369332"/>
          </a:xfrm>
          <a:prstGeom prst="rect">
            <a:avLst/>
          </a:prstGeom>
          <a:noFill/>
        </p:spPr>
        <p:txBody>
          <a:bodyPr wrap="square" rtlCol="0">
            <a:spAutoFit/>
          </a:bodyPr>
          <a:lstStyle/>
          <a:p>
            <a:pPr algn="r"/>
            <a:r>
              <a:rPr lang="zh-CN" altLang="en-US" b="1" dirty="0"/>
              <a:t>比特流</a:t>
            </a:r>
            <a:endParaRPr lang="zh-CN" altLang="en-US" b="1" dirty="0"/>
          </a:p>
        </p:txBody>
      </p:sp>
      <p:grpSp>
        <p:nvGrpSpPr>
          <p:cNvPr id="2" name="组合 1"/>
          <p:cNvGrpSpPr/>
          <p:nvPr/>
        </p:nvGrpSpPr>
        <p:grpSpPr>
          <a:xfrm>
            <a:off x="3828893" y="1378966"/>
            <a:ext cx="7202500" cy="400110"/>
            <a:chOff x="4105985" y="1378966"/>
            <a:chExt cx="7202500" cy="400110"/>
          </a:xfrm>
        </p:grpSpPr>
        <p:sp>
          <p:nvSpPr>
            <p:cNvPr id="187" name="文本框 186"/>
            <p:cNvSpPr txBox="1"/>
            <p:nvPr/>
          </p:nvSpPr>
          <p:spPr>
            <a:xfrm>
              <a:off x="4105985" y="1378966"/>
              <a:ext cx="381000" cy="400110"/>
            </a:xfrm>
            <a:prstGeom prst="rect">
              <a:avLst/>
            </a:prstGeom>
            <a:noFill/>
          </p:spPr>
          <p:txBody>
            <a:bodyPr wrap="square" rtlCol="0">
              <a:spAutoFit/>
            </a:bodyPr>
            <a:lstStyle/>
            <a:p>
              <a:pPr algn="ctr"/>
              <a:r>
                <a:rPr lang="en-US" altLang="zh-CN" sz="2000" b="1" dirty="0">
                  <a:latin typeface="Arial Black" panose="020B0A04020102020204" pitchFamily="34" charset="0"/>
                </a:rPr>
                <a:t>1</a:t>
              </a:r>
              <a:endParaRPr lang="zh-CN" altLang="en-US" sz="2000" b="1" dirty="0">
                <a:latin typeface="Arial Black" panose="020B0A04020102020204" pitchFamily="34" charset="0"/>
              </a:endParaRPr>
            </a:p>
          </p:txBody>
        </p:sp>
        <p:sp>
          <p:nvSpPr>
            <p:cNvPr id="188" name="文本框 187"/>
            <p:cNvSpPr txBox="1"/>
            <p:nvPr/>
          </p:nvSpPr>
          <p:spPr>
            <a:xfrm>
              <a:off x="4726121" y="1378966"/>
              <a:ext cx="381000" cy="400110"/>
            </a:xfrm>
            <a:prstGeom prst="rect">
              <a:avLst/>
            </a:prstGeom>
            <a:noFill/>
          </p:spPr>
          <p:txBody>
            <a:bodyPr wrap="square" rtlCol="0">
              <a:spAutoFit/>
            </a:bodyPr>
            <a:lstStyle/>
            <a:p>
              <a:pPr algn="ctr"/>
              <a:r>
                <a:rPr lang="en-US" altLang="zh-CN" sz="2000" b="1" dirty="0">
                  <a:latin typeface="Arial Black" panose="020B0A04020102020204" pitchFamily="34" charset="0"/>
                </a:rPr>
                <a:t>1</a:t>
              </a:r>
              <a:endParaRPr lang="zh-CN" altLang="en-US" sz="2000" b="1" dirty="0">
                <a:latin typeface="Arial Black" panose="020B0A04020102020204" pitchFamily="34" charset="0"/>
              </a:endParaRPr>
            </a:p>
          </p:txBody>
        </p:sp>
        <p:sp>
          <p:nvSpPr>
            <p:cNvPr id="189" name="文本框 188"/>
            <p:cNvSpPr txBox="1"/>
            <p:nvPr/>
          </p:nvSpPr>
          <p:spPr>
            <a:xfrm>
              <a:off x="5346257" y="1378966"/>
              <a:ext cx="381000" cy="400110"/>
            </a:xfrm>
            <a:prstGeom prst="rect">
              <a:avLst/>
            </a:prstGeom>
            <a:noFill/>
          </p:spPr>
          <p:txBody>
            <a:bodyPr wrap="square" rtlCol="0">
              <a:spAutoFit/>
            </a:bodyPr>
            <a:lstStyle/>
            <a:p>
              <a:pPr algn="ctr"/>
              <a:r>
                <a:rPr lang="en-US" altLang="zh-CN" sz="2000" b="1" dirty="0">
                  <a:latin typeface="Arial Black" panose="020B0A04020102020204" pitchFamily="34" charset="0"/>
                </a:rPr>
                <a:t>1</a:t>
              </a:r>
              <a:endParaRPr lang="zh-CN" altLang="en-US" sz="2000" b="1" dirty="0">
                <a:latin typeface="Arial Black" panose="020B0A04020102020204" pitchFamily="34" charset="0"/>
              </a:endParaRPr>
            </a:p>
          </p:txBody>
        </p:sp>
        <p:sp>
          <p:nvSpPr>
            <p:cNvPr id="190" name="文本框 189"/>
            <p:cNvSpPr txBox="1"/>
            <p:nvPr/>
          </p:nvSpPr>
          <p:spPr>
            <a:xfrm>
              <a:off x="5966393" y="1378966"/>
              <a:ext cx="381000" cy="400110"/>
            </a:xfrm>
            <a:prstGeom prst="rect">
              <a:avLst/>
            </a:prstGeom>
            <a:noFill/>
          </p:spPr>
          <p:txBody>
            <a:bodyPr wrap="square" rtlCol="0">
              <a:spAutoFit/>
            </a:bodyPr>
            <a:lstStyle/>
            <a:p>
              <a:pPr algn="ctr"/>
              <a:r>
                <a:rPr lang="en-US" altLang="zh-CN" sz="2000" b="1" dirty="0">
                  <a:latin typeface="Arial Black" panose="020B0A04020102020204" pitchFamily="34" charset="0"/>
                </a:rPr>
                <a:t>1</a:t>
              </a:r>
              <a:endParaRPr lang="zh-CN" altLang="en-US" sz="2000" b="1" dirty="0">
                <a:latin typeface="Arial Black" panose="020B0A04020102020204" pitchFamily="34" charset="0"/>
              </a:endParaRPr>
            </a:p>
          </p:txBody>
        </p:sp>
        <p:sp>
          <p:nvSpPr>
            <p:cNvPr id="191" name="文本框 190"/>
            <p:cNvSpPr txBox="1"/>
            <p:nvPr/>
          </p:nvSpPr>
          <p:spPr>
            <a:xfrm>
              <a:off x="6586529" y="1378966"/>
              <a:ext cx="381000" cy="400110"/>
            </a:xfrm>
            <a:prstGeom prst="rect">
              <a:avLst/>
            </a:prstGeom>
            <a:noFill/>
          </p:spPr>
          <p:txBody>
            <a:bodyPr wrap="square" rtlCol="0">
              <a:spAutoFit/>
            </a:bodyPr>
            <a:lstStyle/>
            <a:p>
              <a:pPr algn="ctr"/>
              <a:r>
                <a:rPr lang="en-US" altLang="zh-CN" sz="2000" b="1" dirty="0">
                  <a:latin typeface="Arial Black" panose="020B0A04020102020204" pitchFamily="34" charset="0"/>
                </a:rPr>
                <a:t>1</a:t>
              </a:r>
              <a:endParaRPr lang="zh-CN" altLang="en-US" sz="2000" b="1" dirty="0">
                <a:latin typeface="Arial Black" panose="020B0A04020102020204" pitchFamily="34" charset="0"/>
              </a:endParaRPr>
            </a:p>
          </p:txBody>
        </p:sp>
        <p:sp>
          <p:nvSpPr>
            <p:cNvPr id="192" name="文本框 191"/>
            <p:cNvSpPr txBox="1"/>
            <p:nvPr/>
          </p:nvSpPr>
          <p:spPr>
            <a:xfrm>
              <a:off x="7206665" y="1378966"/>
              <a:ext cx="381000" cy="400110"/>
            </a:xfrm>
            <a:prstGeom prst="rect">
              <a:avLst/>
            </a:prstGeom>
            <a:noFill/>
          </p:spPr>
          <p:txBody>
            <a:bodyPr wrap="square" rtlCol="0">
              <a:spAutoFit/>
            </a:bodyPr>
            <a:lstStyle/>
            <a:p>
              <a:pPr algn="ctr"/>
              <a:r>
                <a:rPr lang="en-US" altLang="zh-CN" sz="2000" b="1" dirty="0">
                  <a:latin typeface="Arial Black" panose="020B0A04020102020204" pitchFamily="34" charset="0"/>
                </a:rPr>
                <a:t>1</a:t>
              </a:r>
              <a:endParaRPr lang="zh-CN" altLang="en-US" sz="2000" b="1" dirty="0">
                <a:latin typeface="Arial Black" panose="020B0A04020102020204" pitchFamily="34" charset="0"/>
              </a:endParaRPr>
            </a:p>
          </p:txBody>
        </p:sp>
        <p:sp>
          <p:nvSpPr>
            <p:cNvPr id="193" name="文本框 192"/>
            <p:cNvSpPr txBox="1"/>
            <p:nvPr/>
          </p:nvSpPr>
          <p:spPr>
            <a:xfrm>
              <a:off x="7826801" y="1378966"/>
              <a:ext cx="381000" cy="400110"/>
            </a:xfrm>
            <a:prstGeom prst="rect">
              <a:avLst/>
            </a:prstGeom>
            <a:noFill/>
          </p:spPr>
          <p:txBody>
            <a:bodyPr wrap="square" rtlCol="0">
              <a:spAutoFit/>
            </a:bodyPr>
            <a:lstStyle/>
            <a:p>
              <a:pPr algn="ctr"/>
              <a:r>
                <a:rPr lang="en-US" altLang="zh-CN" sz="2000" b="1" dirty="0">
                  <a:latin typeface="Arial Black" panose="020B0A04020102020204" pitchFamily="34" charset="0"/>
                </a:rPr>
                <a:t>1</a:t>
              </a:r>
              <a:endParaRPr lang="zh-CN" altLang="en-US" sz="2000" b="1" dirty="0">
                <a:latin typeface="Arial Black" panose="020B0A04020102020204" pitchFamily="34" charset="0"/>
              </a:endParaRPr>
            </a:p>
          </p:txBody>
        </p:sp>
        <p:sp>
          <p:nvSpPr>
            <p:cNvPr id="194" name="文本框 193"/>
            <p:cNvSpPr txBox="1"/>
            <p:nvPr/>
          </p:nvSpPr>
          <p:spPr>
            <a:xfrm>
              <a:off x="8446937" y="1378966"/>
              <a:ext cx="381000" cy="400110"/>
            </a:xfrm>
            <a:prstGeom prst="rect">
              <a:avLst/>
            </a:prstGeom>
            <a:noFill/>
          </p:spPr>
          <p:txBody>
            <a:bodyPr wrap="square" rtlCol="0">
              <a:spAutoFit/>
            </a:bodyPr>
            <a:lstStyle/>
            <a:p>
              <a:pPr algn="ctr"/>
              <a:r>
                <a:rPr lang="en-US" altLang="zh-CN" sz="2000" b="1" dirty="0">
                  <a:latin typeface="Arial Black" panose="020B0A04020102020204" pitchFamily="34" charset="0"/>
                </a:rPr>
                <a:t>0</a:t>
              </a:r>
              <a:endParaRPr lang="zh-CN" altLang="en-US" sz="2000" b="1" dirty="0">
                <a:latin typeface="Arial Black" panose="020B0A04020102020204" pitchFamily="34" charset="0"/>
              </a:endParaRPr>
            </a:p>
          </p:txBody>
        </p:sp>
        <p:sp>
          <p:nvSpPr>
            <p:cNvPr id="195" name="文本框 194"/>
            <p:cNvSpPr txBox="1"/>
            <p:nvPr/>
          </p:nvSpPr>
          <p:spPr>
            <a:xfrm>
              <a:off x="9067073" y="1378966"/>
              <a:ext cx="381000" cy="400110"/>
            </a:xfrm>
            <a:prstGeom prst="rect">
              <a:avLst/>
            </a:prstGeom>
            <a:noFill/>
          </p:spPr>
          <p:txBody>
            <a:bodyPr wrap="square" rtlCol="0">
              <a:spAutoFit/>
            </a:bodyPr>
            <a:lstStyle/>
            <a:p>
              <a:pPr algn="ctr"/>
              <a:r>
                <a:rPr lang="en-US" altLang="zh-CN" sz="2000" b="1" dirty="0">
                  <a:latin typeface="Arial Black" panose="020B0A04020102020204" pitchFamily="34" charset="0"/>
                </a:rPr>
                <a:t>0</a:t>
              </a:r>
              <a:endParaRPr lang="zh-CN" altLang="en-US" sz="2000" b="1" dirty="0">
                <a:latin typeface="Arial Black" panose="020B0A04020102020204" pitchFamily="34" charset="0"/>
              </a:endParaRPr>
            </a:p>
          </p:txBody>
        </p:sp>
        <p:sp>
          <p:nvSpPr>
            <p:cNvPr id="196" name="文本框 195"/>
            <p:cNvSpPr txBox="1"/>
            <p:nvPr/>
          </p:nvSpPr>
          <p:spPr>
            <a:xfrm>
              <a:off x="9687209" y="1378966"/>
              <a:ext cx="381000" cy="400110"/>
            </a:xfrm>
            <a:prstGeom prst="rect">
              <a:avLst/>
            </a:prstGeom>
            <a:noFill/>
          </p:spPr>
          <p:txBody>
            <a:bodyPr wrap="square" rtlCol="0">
              <a:spAutoFit/>
            </a:bodyPr>
            <a:lstStyle/>
            <a:p>
              <a:pPr algn="ctr"/>
              <a:r>
                <a:rPr lang="en-US" altLang="zh-CN" sz="2000" b="1" dirty="0">
                  <a:latin typeface="Arial Black" panose="020B0A04020102020204" pitchFamily="34" charset="0"/>
                </a:rPr>
                <a:t>1</a:t>
              </a:r>
              <a:endParaRPr lang="zh-CN" altLang="en-US" sz="2000" b="1" dirty="0">
                <a:latin typeface="Arial Black" panose="020B0A04020102020204" pitchFamily="34" charset="0"/>
              </a:endParaRPr>
            </a:p>
          </p:txBody>
        </p:sp>
        <p:sp>
          <p:nvSpPr>
            <p:cNvPr id="197" name="文本框 196"/>
            <p:cNvSpPr txBox="1"/>
            <p:nvPr/>
          </p:nvSpPr>
          <p:spPr>
            <a:xfrm>
              <a:off x="10307345" y="1378966"/>
              <a:ext cx="381000" cy="400110"/>
            </a:xfrm>
            <a:prstGeom prst="rect">
              <a:avLst/>
            </a:prstGeom>
            <a:noFill/>
          </p:spPr>
          <p:txBody>
            <a:bodyPr wrap="square" rtlCol="0">
              <a:spAutoFit/>
            </a:bodyPr>
            <a:lstStyle/>
            <a:p>
              <a:pPr algn="ctr"/>
              <a:r>
                <a:rPr lang="en-US" altLang="zh-CN" sz="2000" b="1" dirty="0">
                  <a:latin typeface="Arial Black" panose="020B0A04020102020204" pitchFamily="34" charset="0"/>
                </a:rPr>
                <a:t>0</a:t>
              </a:r>
              <a:endParaRPr lang="zh-CN" altLang="en-US" sz="2000" b="1" dirty="0">
                <a:latin typeface="Arial Black" panose="020B0A04020102020204" pitchFamily="34" charset="0"/>
              </a:endParaRPr>
            </a:p>
          </p:txBody>
        </p:sp>
        <p:sp>
          <p:nvSpPr>
            <p:cNvPr id="198" name="文本框 197"/>
            <p:cNvSpPr txBox="1"/>
            <p:nvPr/>
          </p:nvSpPr>
          <p:spPr>
            <a:xfrm>
              <a:off x="10927485" y="1378966"/>
              <a:ext cx="381000" cy="400110"/>
            </a:xfrm>
            <a:prstGeom prst="rect">
              <a:avLst/>
            </a:prstGeom>
            <a:noFill/>
          </p:spPr>
          <p:txBody>
            <a:bodyPr wrap="square" rtlCol="0">
              <a:spAutoFit/>
            </a:bodyPr>
            <a:lstStyle/>
            <a:p>
              <a:pPr algn="ctr"/>
              <a:r>
                <a:rPr lang="en-US" altLang="zh-CN" sz="2000" b="1" dirty="0">
                  <a:latin typeface="Arial Black" panose="020B0A04020102020204" pitchFamily="34" charset="0"/>
                </a:rPr>
                <a:t>1</a:t>
              </a:r>
              <a:endParaRPr lang="zh-CN" altLang="en-US" sz="2000" b="1" dirty="0">
                <a:latin typeface="Arial Black" panose="020B0A04020102020204" pitchFamily="34" charset="0"/>
              </a:endParaRPr>
            </a:p>
          </p:txBody>
        </p:sp>
      </p:grpSp>
      <p:sp>
        <p:nvSpPr>
          <p:cNvPr id="249" name="文本框 248"/>
          <p:cNvSpPr txBox="1"/>
          <p:nvPr/>
        </p:nvSpPr>
        <p:spPr>
          <a:xfrm>
            <a:off x="1380670" y="2086104"/>
            <a:ext cx="2132012" cy="369332"/>
          </a:xfrm>
          <a:prstGeom prst="rect">
            <a:avLst/>
          </a:prstGeom>
          <a:noFill/>
        </p:spPr>
        <p:txBody>
          <a:bodyPr wrap="square" rtlCol="0">
            <a:spAutoFit/>
          </a:bodyPr>
          <a:lstStyle/>
          <a:p>
            <a:pPr algn="r"/>
            <a:r>
              <a:rPr lang="zh-CN" altLang="en-US" b="1" dirty="0"/>
              <a:t>曼彻斯特编码</a:t>
            </a:r>
            <a:endParaRPr lang="zh-CN" altLang="en-US" b="1" dirty="0"/>
          </a:p>
        </p:txBody>
      </p:sp>
      <p:sp>
        <p:nvSpPr>
          <p:cNvPr id="209" name="文本框 208"/>
          <p:cNvSpPr txBox="1"/>
          <p:nvPr/>
        </p:nvSpPr>
        <p:spPr>
          <a:xfrm>
            <a:off x="720230" y="2429125"/>
            <a:ext cx="2848263" cy="338554"/>
          </a:xfrm>
          <a:prstGeom prst="rect">
            <a:avLst/>
          </a:prstGeom>
          <a:noFill/>
        </p:spPr>
        <p:txBody>
          <a:bodyPr wrap="square" rtlCol="0">
            <a:spAutoFit/>
          </a:bodyPr>
          <a:lstStyle/>
          <a:p>
            <a:pPr algn="ctr"/>
            <a:r>
              <a:rPr lang="zh-CN" altLang="en-US" sz="1600" b="1" dirty="0"/>
              <a:t>（自同步，</a:t>
            </a:r>
            <a:r>
              <a:rPr lang="en-US" altLang="zh-CN" sz="1600" b="1" dirty="0"/>
              <a:t>10Mb/s</a:t>
            </a:r>
            <a:r>
              <a:rPr lang="zh-CN" altLang="en-US" sz="1600" b="1" dirty="0"/>
              <a:t>传统以太网）</a:t>
            </a:r>
            <a:endParaRPr lang="zh-CN" altLang="en-US" sz="1600" b="1" dirty="0"/>
          </a:p>
        </p:txBody>
      </p:sp>
      <p:sp>
        <p:nvSpPr>
          <p:cNvPr id="210" name="文本框 209"/>
          <p:cNvSpPr txBox="1"/>
          <p:nvPr/>
        </p:nvSpPr>
        <p:spPr>
          <a:xfrm>
            <a:off x="1380670" y="3128306"/>
            <a:ext cx="2132012" cy="369332"/>
          </a:xfrm>
          <a:prstGeom prst="rect">
            <a:avLst/>
          </a:prstGeom>
          <a:noFill/>
        </p:spPr>
        <p:txBody>
          <a:bodyPr wrap="square" rtlCol="0">
            <a:spAutoFit/>
          </a:bodyPr>
          <a:lstStyle/>
          <a:p>
            <a:pPr algn="r"/>
            <a:r>
              <a:rPr lang="zh-CN" altLang="en-US" b="1" dirty="0"/>
              <a:t>差分曼彻斯特编码</a:t>
            </a:r>
            <a:endParaRPr lang="zh-CN" altLang="en-US" b="1" dirty="0"/>
          </a:p>
        </p:txBody>
      </p:sp>
      <p:sp>
        <p:nvSpPr>
          <p:cNvPr id="223" name="对话气泡: 圆角矩形 222"/>
          <p:cNvSpPr/>
          <p:nvPr/>
        </p:nvSpPr>
        <p:spPr>
          <a:xfrm>
            <a:off x="782831" y="4166655"/>
            <a:ext cx="9867562" cy="1512491"/>
          </a:xfrm>
          <a:prstGeom prst="wedgeRoundRectCallout">
            <a:avLst>
              <a:gd name="adj1" fmla="val -29528"/>
              <a:gd name="adj2" fmla="val -94372"/>
              <a:gd name="adj3" fmla="val 16667"/>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b="1" dirty="0">
                <a:solidFill>
                  <a:schemeClr val="bg1"/>
                </a:solidFill>
              </a:rPr>
              <a:t>         在传输大量连续</a:t>
            </a:r>
            <a:r>
              <a:rPr lang="en-US" altLang="zh-CN" b="1" dirty="0">
                <a:solidFill>
                  <a:schemeClr val="bg1"/>
                </a:solidFill>
              </a:rPr>
              <a:t>1</a:t>
            </a:r>
            <a:r>
              <a:rPr lang="zh-CN" altLang="en-US" b="1" dirty="0">
                <a:solidFill>
                  <a:schemeClr val="bg1"/>
                </a:solidFill>
              </a:rPr>
              <a:t>或连续</a:t>
            </a:r>
            <a:r>
              <a:rPr lang="en-US" altLang="zh-CN" b="1" dirty="0">
                <a:solidFill>
                  <a:schemeClr val="bg1"/>
                </a:solidFill>
              </a:rPr>
              <a:t>0</a:t>
            </a:r>
            <a:r>
              <a:rPr lang="zh-CN" altLang="en-US" b="1" dirty="0">
                <a:solidFill>
                  <a:schemeClr val="bg1"/>
                </a:solidFill>
              </a:rPr>
              <a:t>的情况下，差分曼彻斯特编码信号比曼彻斯特编码信号的变化少。</a:t>
            </a:r>
            <a:endParaRPr lang="en-US" altLang="zh-CN" b="1" dirty="0">
              <a:solidFill>
                <a:schemeClr val="bg1"/>
              </a:solidFill>
            </a:endParaRPr>
          </a:p>
          <a:p>
            <a:r>
              <a:rPr lang="zh-CN" altLang="en-US" b="1" dirty="0">
                <a:solidFill>
                  <a:schemeClr val="bg1"/>
                </a:solidFill>
              </a:rPr>
              <a:t>         在噪声干扰环境下，检测有无跳变比检测跳变方向更不容易出错，因此差分曼彻斯特编码信号比曼彻斯特编码信号更易于检测。</a:t>
            </a:r>
            <a:endParaRPr lang="en-US" altLang="zh-CN" b="1" dirty="0">
              <a:solidFill>
                <a:schemeClr val="bg1"/>
              </a:solidFill>
            </a:endParaRPr>
          </a:p>
          <a:p>
            <a:r>
              <a:rPr lang="zh-CN" altLang="en-US" b="1" dirty="0">
                <a:solidFill>
                  <a:schemeClr val="bg1"/>
                </a:solidFill>
              </a:rPr>
              <a:t>         在传输介质接线错误导致高低电平翻转的情况下，差分曼彻斯特编码仍然有效。</a:t>
            </a:r>
            <a:endParaRPr lang="zh-CN" altLang="en-US" b="1" dirty="0">
              <a:solidFill>
                <a:schemeClr val="bg1"/>
              </a:solidFill>
            </a:endParaRPr>
          </a:p>
        </p:txBody>
      </p:sp>
    </p:spTree>
    <p:custDataLst>
      <p:tags r:id="rId1"/>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23"/>
                                        </p:tgtEl>
                                        <p:attrNameLst>
                                          <p:attrName>style.visibility</p:attrName>
                                        </p:attrNameLst>
                                      </p:cBhvr>
                                      <p:to>
                                        <p:strVal val="visible"/>
                                      </p:to>
                                    </p:set>
                                    <p:animEffect transition="in" filter="fade">
                                      <p:cBhvr>
                                        <p:cTn id="7" dur="1000"/>
                                        <p:tgtEl>
                                          <p:spTgt spid="223"/>
                                        </p:tgtEl>
                                      </p:cBhvr>
                                    </p:animEffect>
                                    <p:anim calcmode="lin" valueType="num">
                                      <p:cBhvr>
                                        <p:cTn id="8" dur="1000" fill="hold"/>
                                        <p:tgtEl>
                                          <p:spTgt spid="223"/>
                                        </p:tgtEl>
                                        <p:attrNameLst>
                                          <p:attrName>ppt_x</p:attrName>
                                        </p:attrNameLst>
                                      </p:cBhvr>
                                      <p:tavLst>
                                        <p:tav tm="0">
                                          <p:val>
                                            <p:strVal val="#ppt_x"/>
                                          </p:val>
                                        </p:tav>
                                        <p:tav tm="100000">
                                          <p:val>
                                            <p:strVal val="#ppt_x"/>
                                          </p:val>
                                        </p:tav>
                                      </p:tavLst>
                                    </p:anim>
                                    <p:anim calcmode="lin" valueType="num">
                                      <p:cBhvr>
                                        <p:cTn id="9" dur="1000" fill="hold"/>
                                        <p:tgtEl>
                                          <p:spTgt spid="2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3" grpId="0" bldLvl="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组合 35"/>
          <p:cNvGrpSpPr/>
          <p:nvPr/>
        </p:nvGrpSpPr>
        <p:grpSpPr>
          <a:xfrm>
            <a:off x="304799" y="749300"/>
            <a:ext cx="6266993" cy="400110"/>
            <a:chOff x="424116" y="898245"/>
            <a:chExt cx="6266993" cy="400110"/>
          </a:xfrm>
        </p:grpSpPr>
        <p:sp>
          <p:nvSpPr>
            <p:cNvPr id="38" name="平行四边形 37"/>
            <p:cNvSpPr/>
            <p:nvPr/>
          </p:nvSpPr>
          <p:spPr>
            <a:xfrm>
              <a:off x="424116" y="898245"/>
              <a:ext cx="712237"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02</a:t>
              </a:r>
              <a:endParaRPr lang="zh-CN" altLang="en-US" sz="2200" dirty="0">
                <a:latin typeface="Impact" panose="020B0806030902050204" pitchFamily="34" charset="0"/>
              </a:endParaRPr>
            </a:p>
          </p:txBody>
        </p:sp>
        <p:sp>
          <p:nvSpPr>
            <p:cNvPr id="40" name="文本框 39"/>
            <p:cNvSpPr txBox="1"/>
            <p:nvPr/>
          </p:nvSpPr>
          <p:spPr>
            <a:xfrm>
              <a:off x="1127071" y="898245"/>
              <a:ext cx="5564038" cy="400110"/>
            </a:xfrm>
            <a:prstGeom prst="rect">
              <a:avLst/>
            </a:prstGeom>
            <a:noFill/>
          </p:spPr>
          <p:txBody>
            <a:bodyPr wrap="square" rtlCol="0">
              <a:spAutoFit/>
            </a:bodyPr>
            <a:lstStyle/>
            <a:p>
              <a:r>
                <a:rPr lang="zh-CN" altLang="en-US" sz="2000" b="1" dirty="0"/>
                <a:t>常用编码方式</a:t>
              </a:r>
              <a:endParaRPr lang="zh-CN" altLang="en-US" sz="2000" b="1" dirty="0"/>
            </a:p>
          </p:txBody>
        </p:sp>
      </p:grpSp>
      <p:grpSp>
        <p:nvGrpSpPr>
          <p:cNvPr id="6" name="组合 5"/>
          <p:cNvGrpSpPr/>
          <p:nvPr/>
        </p:nvGrpSpPr>
        <p:grpSpPr>
          <a:xfrm>
            <a:off x="868351" y="1269634"/>
            <a:ext cx="10433370" cy="2324466"/>
            <a:chOff x="868351" y="1269634"/>
            <a:chExt cx="10433370" cy="2324466"/>
          </a:xfrm>
        </p:grpSpPr>
        <p:sp>
          <p:nvSpPr>
            <p:cNvPr id="123" name="文本框 122"/>
            <p:cNvSpPr txBox="1"/>
            <p:nvPr/>
          </p:nvSpPr>
          <p:spPr>
            <a:xfrm>
              <a:off x="868351" y="1269634"/>
              <a:ext cx="10433370" cy="369332"/>
            </a:xfrm>
            <a:prstGeom prst="rect">
              <a:avLst/>
            </a:prstGeom>
            <a:noFill/>
          </p:spPr>
          <p:txBody>
            <a:bodyPr wrap="square" rtlCol="0">
              <a:spAutoFit/>
            </a:bodyPr>
            <a:lstStyle/>
            <a:p>
              <a:r>
                <a:rPr lang="en-US" altLang="zh-CN" b="1" dirty="0"/>
                <a:t>【2013</a:t>
              </a:r>
              <a:r>
                <a:rPr lang="zh-CN" altLang="en-US" b="1" dirty="0"/>
                <a:t>年 题</a:t>
              </a:r>
              <a:r>
                <a:rPr lang="en-US" altLang="zh-CN" b="1" dirty="0"/>
                <a:t>34】</a:t>
              </a:r>
              <a:r>
                <a:rPr lang="zh-CN" altLang="en-US" b="1" dirty="0"/>
                <a:t>若下图为</a:t>
              </a:r>
              <a:r>
                <a:rPr lang="en-US" altLang="zh-CN" b="1" dirty="0"/>
                <a:t>10BaseT</a:t>
              </a:r>
              <a:r>
                <a:rPr lang="zh-CN" altLang="en-US" b="1" dirty="0"/>
                <a:t>网卡接收到的信号波形，则该网卡收到的比特串是（      ）。</a:t>
              </a:r>
              <a:endParaRPr lang="zh-CN" altLang="en-US" b="1" dirty="0"/>
            </a:p>
          </p:txBody>
        </p:sp>
        <p:sp>
          <p:nvSpPr>
            <p:cNvPr id="130" name="文本框 129"/>
            <p:cNvSpPr txBox="1"/>
            <p:nvPr/>
          </p:nvSpPr>
          <p:spPr>
            <a:xfrm>
              <a:off x="991015" y="3224768"/>
              <a:ext cx="1488756" cy="369332"/>
            </a:xfrm>
            <a:prstGeom prst="rect">
              <a:avLst/>
            </a:prstGeom>
            <a:noFill/>
          </p:spPr>
          <p:txBody>
            <a:bodyPr wrap="square" rtlCol="0">
              <a:spAutoFit/>
            </a:bodyPr>
            <a:lstStyle/>
            <a:p>
              <a:r>
                <a:rPr lang="en-US" altLang="zh-CN" b="1" dirty="0"/>
                <a:t>A. 0011 0110</a:t>
              </a:r>
              <a:endParaRPr lang="zh-CN" altLang="en-US" b="1" dirty="0"/>
            </a:p>
          </p:txBody>
        </p:sp>
        <p:sp>
          <p:nvSpPr>
            <p:cNvPr id="169" name="文本框 168"/>
            <p:cNvSpPr txBox="1"/>
            <p:nvPr/>
          </p:nvSpPr>
          <p:spPr>
            <a:xfrm>
              <a:off x="3062928" y="3224768"/>
              <a:ext cx="1488756" cy="369332"/>
            </a:xfrm>
            <a:prstGeom prst="rect">
              <a:avLst/>
            </a:prstGeom>
            <a:noFill/>
          </p:spPr>
          <p:txBody>
            <a:bodyPr wrap="square" rtlCol="0">
              <a:spAutoFit/>
            </a:bodyPr>
            <a:lstStyle/>
            <a:p>
              <a:r>
                <a:rPr lang="en-US" altLang="zh-CN" b="1" dirty="0"/>
                <a:t>B. 1010 1101</a:t>
              </a:r>
              <a:endParaRPr lang="zh-CN" altLang="en-US" b="1" dirty="0"/>
            </a:p>
          </p:txBody>
        </p:sp>
        <p:sp>
          <p:nvSpPr>
            <p:cNvPr id="170" name="文本框 169"/>
            <p:cNvSpPr txBox="1"/>
            <p:nvPr/>
          </p:nvSpPr>
          <p:spPr>
            <a:xfrm>
              <a:off x="5134841" y="3224768"/>
              <a:ext cx="1488756" cy="369332"/>
            </a:xfrm>
            <a:prstGeom prst="rect">
              <a:avLst/>
            </a:prstGeom>
            <a:noFill/>
          </p:spPr>
          <p:txBody>
            <a:bodyPr wrap="square" rtlCol="0">
              <a:spAutoFit/>
            </a:bodyPr>
            <a:lstStyle/>
            <a:p>
              <a:r>
                <a:rPr lang="en-US" altLang="zh-CN" b="1" dirty="0"/>
                <a:t>C. 0101 0010</a:t>
              </a:r>
              <a:endParaRPr lang="zh-CN" altLang="en-US" b="1" dirty="0"/>
            </a:p>
          </p:txBody>
        </p:sp>
        <p:sp>
          <p:nvSpPr>
            <p:cNvPr id="171" name="文本框 170"/>
            <p:cNvSpPr txBox="1"/>
            <p:nvPr/>
          </p:nvSpPr>
          <p:spPr>
            <a:xfrm>
              <a:off x="7206754" y="3224768"/>
              <a:ext cx="1488756" cy="369332"/>
            </a:xfrm>
            <a:prstGeom prst="rect">
              <a:avLst/>
            </a:prstGeom>
            <a:noFill/>
          </p:spPr>
          <p:txBody>
            <a:bodyPr wrap="square" rtlCol="0">
              <a:spAutoFit/>
            </a:bodyPr>
            <a:lstStyle/>
            <a:p>
              <a:r>
                <a:rPr lang="en-US" altLang="zh-CN" b="1" dirty="0"/>
                <a:t>D. 1100 0101</a:t>
              </a:r>
              <a:endParaRPr lang="zh-CN" altLang="en-US" b="1" dirty="0"/>
            </a:p>
          </p:txBody>
        </p:sp>
        <p:grpSp>
          <p:nvGrpSpPr>
            <p:cNvPr id="172" name="组合 171"/>
            <p:cNvGrpSpPr/>
            <p:nvPr/>
          </p:nvGrpSpPr>
          <p:grpSpPr>
            <a:xfrm>
              <a:off x="4105167" y="1732212"/>
              <a:ext cx="3981666" cy="1399309"/>
              <a:chOff x="4504882" y="3927614"/>
              <a:chExt cx="3842480" cy="1399309"/>
            </a:xfrm>
          </p:grpSpPr>
          <p:cxnSp>
            <p:nvCxnSpPr>
              <p:cNvPr id="173" name="直接连接符 172"/>
              <p:cNvCxnSpPr/>
              <p:nvPr/>
            </p:nvCxnSpPr>
            <p:spPr>
              <a:xfrm>
                <a:off x="4525663" y="4966705"/>
                <a:ext cx="226446"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74" name="直接连接符 173"/>
              <p:cNvCxnSpPr/>
              <p:nvPr/>
            </p:nvCxnSpPr>
            <p:spPr>
              <a:xfrm flipV="1">
                <a:off x="4752109" y="4225486"/>
                <a:ext cx="0" cy="741219"/>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75" name="直接连接符 174"/>
              <p:cNvCxnSpPr/>
              <p:nvPr/>
            </p:nvCxnSpPr>
            <p:spPr>
              <a:xfrm>
                <a:off x="4752109" y="4211482"/>
                <a:ext cx="226446"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76" name="直接连接符 175"/>
              <p:cNvCxnSpPr/>
              <p:nvPr/>
            </p:nvCxnSpPr>
            <p:spPr>
              <a:xfrm flipV="1">
                <a:off x="4978555" y="4225486"/>
                <a:ext cx="0" cy="741219"/>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77" name="直接连接符 176"/>
              <p:cNvCxnSpPr/>
              <p:nvPr/>
            </p:nvCxnSpPr>
            <p:spPr>
              <a:xfrm>
                <a:off x="4989790" y="4966705"/>
                <a:ext cx="226446"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78" name="直接连接符 177"/>
              <p:cNvCxnSpPr/>
              <p:nvPr/>
            </p:nvCxnSpPr>
            <p:spPr>
              <a:xfrm flipV="1">
                <a:off x="5216236" y="4225486"/>
                <a:ext cx="0" cy="741219"/>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5216236" y="4211482"/>
                <a:ext cx="226446"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80" name="直接连接符 179"/>
              <p:cNvCxnSpPr/>
              <p:nvPr/>
            </p:nvCxnSpPr>
            <p:spPr>
              <a:xfrm>
                <a:off x="5465617" y="4211482"/>
                <a:ext cx="226446"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81" name="直接连接符 180"/>
              <p:cNvCxnSpPr/>
              <p:nvPr/>
            </p:nvCxnSpPr>
            <p:spPr>
              <a:xfrm flipV="1">
                <a:off x="5692063" y="4225486"/>
                <a:ext cx="0" cy="741219"/>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82" name="直接连接符 181"/>
              <p:cNvCxnSpPr/>
              <p:nvPr/>
            </p:nvCxnSpPr>
            <p:spPr>
              <a:xfrm>
                <a:off x="5703298" y="4966705"/>
                <a:ext cx="226446"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83" name="直接连接符 182"/>
              <p:cNvCxnSpPr/>
              <p:nvPr/>
            </p:nvCxnSpPr>
            <p:spPr>
              <a:xfrm flipV="1">
                <a:off x="5943599" y="4225486"/>
                <a:ext cx="0" cy="741219"/>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99" name="直接连接符 198"/>
              <p:cNvCxnSpPr/>
              <p:nvPr/>
            </p:nvCxnSpPr>
            <p:spPr>
              <a:xfrm>
                <a:off x="5943599" y="4211482"/>
                <a:ext cx="226446"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200" name="直接连接符 199"/>
              <p:cNvCxnSpPr/>
              <p:nvPr/>
            </p:nvCxnSpPr>
            <p:spPr>
              <a:xfrm flipV="1">
                <a:off x="6170045" y="4225486"/>
                <a:ext cx="0" cy="741219"/>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201" name="直接连接符 200"/>
              <p:cNvCxnSpPr/>
              <p:nvPr/>
            </p:nvCxnSpPr>
            <p:spPr>
              <a:xfrm>
                <a:off x="6181280" y="4966705"/>
                <a:ext cx="226446"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202" name="直接连接符 201"/>
              <p:cNvCxnSpPr/>
              <p:nvPr/>
            </p:nvCxnSpPr>
            <p:spPr>
              <a:xfrm>
                <a:off x="6430661" y="4966705"/>
                <a:ext cx="226446"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203" name="直接连接符 202"/>
              <p:cNvCxnSpPr/>
              <p:nvPr/>
            </p:nvCxnSpPr>
            <p:spPr>
              <a:xfrm flipV="1">
                <a:off x="6670962" y="4225486"/>
                <a:ext cx="0" cy="741219"/>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204" name="直接连接符 203"/>
              <p:cNvCxnSpPr/>
              <p:nvPr/>
            </p:nvCxnSpPr>
            <p:spPr>
              <a:xfrm>
                <a:off x="6670962" y="4211482"/>
                <a:ext cx="226446"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205" name="直接连接符 204"/>
              <p:cNvCxnSpPr/>
              <p:nvPr/>
            </p:nvCxnSpPr>
            <p:spPr>
              <a:xfrm>
                <a:off x="6920344" y="4211482"/>
                <a:ext cx="226446"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206" name="直接连接符 205"/>
              <p:cNvCxnSpPr/>
              <p:nvPr/>
            </p:nvCxnSpPr>
            <p:spPr>
              <a:xfrm flipV="1">
                <a:off x="7146790" y="4225486"/>
                <a:ext cx="0" cy="741219"/>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207" name="直接连接符 206"/>
              <p:cNvCxnSpPr/>
              <p:nvPr/>
            </p:nvCxnSpPr>
            <p:spPr>
              <a:xfrm>
                <a:off x="7158025" y="4966705"/>
                <a:ext cx="226446"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208" name="直接连接符 207"/>
              <p:cNvCxnSpPr/>
              <p:nvPr/>
            </p:nvCxnSpPr>
            <p:spPr>
              <a:xfrm flipV="1">
                <a:off x="7391399" y="4225486"/>
                <a:ext cx="0" cy="741219"/>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211" name="直接连接符 210"/>
              <p:cNvCxnSpPr/>
              <p:nvPr/>
            </p:nvCxnSpPr>
            <p:spPr>
              <a:xfrm>
                <a:off x="7391399" y="4211482"/>
                <a:ext cx="226446"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212" name="直接连接符 211"/>
              <p:cNvCxnSpPr/>
              <p:nvPr/>
            </p:nvCxnSpPr>
            <p:spPr>
              <a:xfrm flipV="1">
                <a:off x="7617845" y="4225486"/>
                <a:ext cx="0" cy="741219"/>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213" name="直接连接符 212"/>
              <p:cNvCxnSpPr/>
              <p:nvPr/>
            </p:nvCxnSpPr>
            <p:spPr>
              <a:xfrm>
                <a:off x="7629080" y="4966705"/>
                <a:ext cx="226446"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214" name="直接连接符 213"/>
              <p:cNvCxnSpPr/>
              <p:nvPr/>
            </p:nvCxnSpPr>
            <p:spPr>
              <a:xfrm>
                <a:off x="7871534" y="4966705"/>
                <a:ext cx="226446"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215" name="直接连接符 214"/>
              <p:cNvCxnSpPr/>
              <p:nvPr/>
            </p:nvCxnSpPr>
            <p:spPr>
              <a:xfrm flipV="1">
                <a:off x="8111835" y="4225486"/>
                <a:ext cx="0" cy="741219"/>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216" name="直接连接符 215"/>
              <p:cNvCxnSpPr/>
              <p:nvPr/>
            </p:nvCxnSpPr>
            <p:spPr>
              <a:xfrm>
                <a:off x="8111835" y="4211482"/>
                <a:ext cx="226446"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217" name="直接连接符 216"/>
              <p:cNvCxnSpPr/>
              <p:nvPr/>
            </p:nvCxnSpPr>
            <p:spPr>
              <a:xfrm>
                <a:off x="4504882" y="3927614"/>
                <a:ext cx="0" cy="1399309"/>
              </a:xfrm>
              <a:prstGeom prst="line">
                <a:avLst/>
              </a:prstGeom>
              <a:ln w="635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18" name="直接连接符 217"/>
              <p:cNvCxnSpPr/>
              <p:nvPr/>
            </p:nvCxnSpPr>
            <p:spPr>
              <a:xfrm>
                <a:off x="8347362" y="3927614"/>
                <a:ext cx="0" cy="1399309"/>
              </a:xfrm>
              <a:prstGeom prst="line">
                <a:avLst/>
              </a:prstGeom>
              <a:ln w="635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19" name="直接连接符 218"/>
              <p:cNvCxnSpPr/>
              <p:nvPr/>
            </p:nvCxnSpPr>
            <p:spPr>
              <a:xfrm>
                <a:off x="4985192" y="3927614"/>
                <a:ext cx="0" cy="1399309"/>
              </a:xfrm>
              <a:prstGeom prst="line">
                <a:avLst/>
              </a:prstGeom>
              <a:ln w="635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20" name="直接连接符 219"/>
              <p:cNvCxnSpPr/>
              <p:nvPr/>
            </p:nvCxnSpPr>
            <p:spPr>
              <a:xfrm>
                <a:off x="5465502" y="3927614"/>
                <a:ext cx="0" cy="1399309"/>
              </a:xfrm>
              <a:prstGeom prst="line">
                <a:avLst/>
              </a:prstGeom>
              <a:ln w="635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21" name="直接连接符 220"/>
              <p:cNvCxnSpPr/>
              <p:nvPr/>
            </p:nvCxnSpPr>
            <p:spPr>
              <a:xfrm>
                <a:off x="5945812" y="3927614"/>
                <a:ext cx="0" cy="1399309"/>
              </a:xfrm>
              <a:prstGeom prst="line">
                <a:avLst/>
              </a:prstGeom>
              <a:ln w="635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22" name="直接连接符 221"/>
              <p:cNvCxnSpPr/>
              <p:nvPr/>
            </p:nvCxnSpPr>
            <p:spPr>
              <a:xfrm>
                <a:off x="6426122" y="3927614"/>
                <a:ext cx="0" cy="1399309"/>
              </a:xfrm>
              <a:prstGeom prst="line">
                <a:avLst/>
              </a:prstGeom>
              <a:ln w="635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24" name="直接连接符 223"/>
              <p:cNvCxnSpPr/>
              <p:nvPr/>
            </p:nvCxnSpPr>
            <p:spPr>
              <a:xfrm>
                <a:off x="6906432" y="3927614"/>
                <a:ext cx="0" cy="1399309"/>
              </a:xfrm>
              <a:prstGeom prst="line">
                <a:avLst/>
              </a:prstGeom>
              <a:ln w="635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25" name="直接连接符 224"/>
              <p:cNvCxnSpPr/>
              <p:nvPr/>
            </p:nvCxnSpPr>
            <p:spPr>
              <a:xfrm>
                <a:off x="7386742" y="3927614"/>
                <a:ext cx="0" cy="1399309"/>
              </a:xfrm>
              <a:prstGeom prst="line">
                <a:avLst/>
              </a:prstGeom>
              <a:ln w="635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26" name="直接连接符 225"/>
              <p:cNvCxnSpPr/>
              <p:nvPr/>
            </p:nvCxnSpPr>
            <p:spPr>
              <a:xfrm>
                <a:off x="7867052" y="3927614"/>
                <a:ext cx="0" cy="1399309"/>
              </a:xfrm>
              <a:prstGeom prst="line">
                <a:avLst/>
              </a:prstGeom>
              <a:ln w="635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grpSp>
      </p:grpSp>
      <p:sp>
        <p:nvSpPr>
          <p:cNvPr id="227" name="文本框 226"/>
          <p:cNvSpPr txBox="1"/>
          <p:nvPr/>
        </p:nvSpPr>
        <p:spPr>
          <a:xfrm>
            <a:off x="868351" y="3582540"/>
            <a:ext cx="780340" cy="369332"/>
          </a:xfrm>
          <a:prstGeom prst="rect">
            <a:avLst/>
          </a:prstGeom>
          <a:noFill/>
        </p:spPr>
        <p:txBody>
          <a:bodyPr wrap="square" rtlCol="0">
            <a:spAutoFit/>
          </a:bodyPr>
          <a:lstStyle/>
          <a:p>
            <a:r>
              <a:rPr lang="zh-CN" altLang="en-US" b="1" dirty="0"/>
              <a:t>解析</a:t>
            </a:r>
            <a:endParaRPr lang="zh-CN" altLang="en-US" b="1" dirty="0"/>
          </a:p>
        </p:txBody>
      </p:sp>
      <p:sp>
        <p:nvSpPr>
          <p:cNvPr id="228" name="文本框 227"/>
          <p:cNvSpPr txBox="1"/>
          <p:nvPr/>
        </p:nvSpPr>
        <p:spPr>
          <a:xfrm>
            <a:off x="1487120" y="3872740"/>
            <a:ext cx="4352803" cy="369332"/>
          </a:xfrm>
          <a:prstGeom prst="rect">
            <a:avLst/>
          </a:prstGeom>
          <a:noFill/>
        </p:spPr>
        <p:txBody>
          <a:bodyPr wrap="square" rtlCol="0">
            <a:spAutoFit/>
          </a:bodyPr>
          <a:lstStyle/>
          <a:p>
            <a:r>
              <a:rPr lang="en-US" altLang="zh-CN" b="1" dirty="0"/>
              <a:t>1. 10BaseT</a:t>
            </a:r>
            <a:r>
              <a:rPr lang="zh-CN" altLang="en-US" b="1" dirty="0"/>
              <a:t>以太网使用的是</a:t>
            </a:r>
            <a:r>
              <a:rPr lang="zh-CN" altLang="en-US" b="1" dirty="0">
                <a:solidFill>
                  <a:schemeClr val="accent1">
                    <a:lumMod val="75000"/>
                  </a:schemeClr>
                </a:solidFill>
              </a:rPr>
              <a:t>曼彻斯特编码</a:t>
            </a:r>
            <a:r>
              <a:rPr lang="zh-CN" altLang="en-US" b="1" dirty="0"/>
              <a:t>。</a:t>
            </a:r>
            <a:endParaRPr lang="zh-CN" altLang="en-US" b="1" dirty="0"/>
          </a:p>
        </p:txBody>
      </p:sp>
      <p:sp>
        <p:nvSpPr>
          <p:cNvPr id="229" name="文本框 228"/>
          <p:cNvSpPr txBox="1"/>
          <p:nvPr/>
        </p:nvSpPr>
        <p:spPr>
          <a:xfrm>
            <a:off x="1487119" y="4242072"/>
            <a:ext cx="10005226" cy="369332"/>
          </a:xfrm>
          <a:prstGeom prst="rect">
            <a:avLst/>
          </a:prstGeom>
          <a:noFill/>
        </p:spPr>
        <p:txBody>
          <a:bodyPr wrap="square" rtlCol="0">
            <a:spAutoFit/>
          </a:bodyPr>
          <a:lstStyle/>
          <a:p>
            <a:r>
              <a:rPr lang="en-US" altLang="zh-CN" b="1" dirty="0"/>
              <a:t>2. </a:t>
            </a:r>
            <a:r>
              <a:rPr lang="zh-CN" altLang="en-US" b="1" dirty="0"/>
              <a:t>每个码元的中间时刻电平发生跳变：正跳变表示</a:t>
            </a:r>
            <a:r>
              <a:rPr lang="en-US" altLang="zh-CN" b="1" dirty="0"/>
              <a:t>1</a:t>
            </a:r>
            <a:r>
              <a:rPr lang="zh-CN" altLang="en-US" b="1" dirty="0"/>
              <a:t>还是</a:t>
            </a:r>
            <a:r>
              <a:rPr lang="en-US" altLang="zh-CN" b="1" dirty="0"/>
              <a:t>0</a:t>
            </a:r>
            <a:r>
              <a:rPr lang="zh-CN" altLang="en-US" b="1" dirty="0"/>
              <a:t>，负跳变表示</a:t>
            </a:r>
            <a:r>
              <a:rPr lang="en-US" altLang="zh-CN" b="1" dirty="0"/>
              <a:t>0</a:t>
            </a:r>
            <a:r>
              <a:rPr lang="zh-CN" altLang="en-US" b="1" dirty="0"/>
              <a:t>还是</a:t>
            </a:r>
            <a:r>
              <a:rPr lang="en-US" altLang="zh-CN" b="1" dirty="0"/>
              <a:t>1</a:t>
            </a:r>
            <a:r>
              <a:rPr lang="zh-CN" altLang="en-US" b="1" dirty="0"/>
              <a:t>，可以自行定义。</a:t>
            </a:r>
            <a:endParaRPr lang="zh-CN" altLang="en-US" b="1" dirty="0"/>
          </a:p>
        </p:txBody>
      </p:sp>
      <p:grpSp>
        <p:nvGrpSpPr>
          <p:cNvPr id="230" name="组合 229"/>
          <p:cNvGrpSpPr/>
          <p:nvPr/>
        </p:nvGrpSpPr>
        <p:grpSpPr>
          <a:xfrm>
            <a:off x="1819488" y="4970878"/>
            <a:ext cx="3842480" cy="1399309"/>
            <a:chOff x="4504882" y="3927614"/>
            <a:chExt cx="3842480" cy="1399309"/>
          </a:xfrm>
        </p:grpSpPr>
        <p:cxnSp>
          <p:nvCxnSpPr>
            <p:cNvPr id="231" name="直接连接符 230"/>
            <p:cNvCxnSpPr/>
            <p:nvPr/>
          </p:nvCxnSpPr>
          <p:spPr>
            <a:xfrm>
              <a:off x="4525663" y="4966705"/>
              <a:ext cx="226446"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232" name="直接连接符 231"/>
            <p:cNvCxnSpPr/>
            <p:nvPr/>
          </p:nvCxnSpPr>
          <p:spPr>
            <a:xfrm flipV="1">
              <a:off x="4752109" y="4225486"/>
              <a:ext cx="0" cy="741219"/>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233" name="直接连接符 232"/>
            <p:cNvCxnSpPr/>
            <p:nvPr/>
          </p:nvCxnSpPr>
          <p:spPr>
            <a:xfrm>
              <a:off x="4752109" y="4211482"/>
              <a:ext cx="226446"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234" name="直接连接符 233"/>
            <p:cNvCxnSpPr/>
            <p:nvPr/>
          </p:nvCxnSpPr>
          <p:spPr>
            <a:xfrm flipV="1">
              <a:off x="4978555" y="4225486"/>
              <a:ext cx="0" cy="741219"/>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235" name="直接连接符 234"/>
            <p:cNvCxnSpPr/>
            <p:nvPr/>
          </p:nvCxnSpPr>
          <p:spPr>
            <a:xfrm>
              <a:off x="4989790" y="4966705"/>
              <a:ext cx="226446"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236" name="直接连接符 235"/>
            <p:cNvCxnSpPr/>
            <p:nvPr/>
          </p:nvCxnSpPr>
          <p:spPr>
            <a:xfrm flipV="1">
              <a:off x="5216236" y="4225486"/>
              <a:ext cx="0" cy="741219"/>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237" name="直接连接符 236"/>
            <p:cNvCxnSpPr/>
            <p:nvPr/>
          </p:nvCxnSpPr>
          <p:spPr>
            <a:xfrm>
              <a:off x="5216236" y="4211482"/>
              <a:ext cx="226446"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238" name="直接连接符 237"/>
            <p:cNvCxnSpPr/>
            <p:nvPr/>
          </p:nvCxnSpPr>
          <p:spPr>
            <a:xfrm>
              <a:off x="5465617" y="4211482"/>
              <a:ext cx="226446"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239" name="直接连接符 238"/>
            <p:cNvCxnSpPr/>
            <p:nvPr/>
          </p:nvCxnSpPr>
          <p:spPr>
            <a:xfrm flipV="1">
              <a:off x="5692063" y="4225486"/>
              <a:ext cx="0" cy="741219"/>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240" name="直接连接符 239"/>
            <p:cNvCxnSpPr/>
            <p:nvPr/>
          </p:nvCxnSpPr>
          <p:spPr>
            <a:xfrm>
              <a:off x="5703298" y="4966705"/>
              <a:ext cx="226446"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241" name="直接连接符 240"/>
            <p:cNvCxnSpPr/>
            <p:nvPr/>
          </p:nvCxnSpPr>
          <p:spPr>
            <a:xfrm flipV="1">
              <a:off x="5943599" y="4225486"/>
              <a:ext cx="0" cy="741219"/>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242" name="直接连接符 241"/>
            <p:cNvCxnSpPr/>
            <p:nvPr/>
          </p:nvCxnSpPr>
          <p:spPr>
            <a:xfrm>
              <a:off x="5943599" y="4211482"/>
              <a:ext cx="226446"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243" name="直接连接符 242"/>
            <p:cNvCxnSpPr/>
            <p:nvPr/>
          </p:nvCxnSpPr>
          <p:spPr>
            <a:xfrm flipV="1">
              <a:off x="6170045" y="4225486"/>
              <a:ext cx="0" cy="741219"/>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244" name="直接连接符 243"/>
            <p:cNvCxnSpPr/>
            <p:nvPr/>
          </p:nvCxnSpPr>
          <p:spPr>
            <a:xfrm>
              <a:off x="6181280" y="4966705"/>
              <a:ext cx="226446"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245" name="直接连接符 244"/>
            <p:cNvCxnSpPr/>
            <p:nvPr/>
          </p:nvCxnSpPr>
          <p:spPr>
            <a:xfrm>
              <a:off x="6430661" y="4966705"/>
              <a:ext cx="226446"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246" name="直接连接符 245"/>
            <p:cNvCxnSpPr/>
            <p:nvPr/>
          </p:nvCxnSpPr>
          <p:spPr>
            <a:xfrm flipV="1">
              <a:off x="6670962" y="4225486"/>
              <a:ext cx="0" cy="741219"/>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247" name="直接连接符 246"/>
            <p:cNvCxnSpPr/>
            <p:nvPr/>
          </p:nvCxnSpPr>
          <p:spPr>
            <a:xfrm>
              <a:off x="6670962" y="4211482"/>
              <a:ext cx="226446"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248" name="直接连接符 247"/>
            <p:cNvCxnSpPr/>
            <p:nvPr/>
          </p:nvCxnSpPr>
          <p:spPr>
            <a:xfrm>
              <a:off x="6920344" y="4211482"/>
              <a:ext cx="226446"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250" name="直接连接符 249"/>
            <p:cNvCxnSpPr/>
            <p:nvPr/>
          </p:nvCxnSpPr>
          <p:spPr>
            <a:xfrm flipV="1">
              <a:off x="7146790" y="4225486"/>
              <a:ext cx="0" cy="741219"/>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251" name="直接连接符 250"/>
            <p:cNvCxnSpPr/>
            <p:nvPr/>
          </p:nvCxnSpPr>
          <p:spPr>
            <a:xfrm>
              <a:off x="7158025" y="4966705"/>
              <a:ext cx="226446"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252" name="直接连接符 251"/>
            <p:cNvCxnSpPr/>
            <p:nvPr/>
          </p:nvCxnSpPr>
          <p:spPr>
            <a:xfrm flipV="1">
              <a:off x="7391399" y="4225486"/>
              <a:ext cx="0" cy="741219"/>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253" name="直接连接符 252"/>
            <p:cNvCxnSpPr/>
            <p:nvPr/>
          </p:nvCxnSpPr>
          <p:spPr>
            <a:xfrm>
              <a:off x="7391399" y="4211482"/>
              <a:ext cx="226446"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254" name="直接连接符 253"/>
            <p:cNvCxnSpPr/>
            <p:nvPr/>
          </p:nvCxnSpPr>
          <p:spPr>
            <a:xfrm flipV="1">
              <a:off x="7617845" y="4225486"/>
              <a:ext cx="0" cy="741219"/>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255" name="直接连接符 254"/>
            <p:cNvCxnSpPr/>
            <p:nvPr/>
          </p:nvCxnSpPr>
          <p:spPr>
            <a:xfrm>
              <a:off x="7629080" y="4966705"/>
              <a:ext cx="226446"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256" name="直接连接符 255"/>
            <p:cNvCxnSpPr/>
            <p:nvPr/>
          </p:nvCxnSpPr>
          <p:spPr>
            <a:xfrm>
              <a:off x="7871534" y="4966705"/>
              <a:ext cx="226446"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257" name="直接连接符 256"/>
            <p:cNvCxnSpPr/>
            <p:nvPr/>
          </p:nvCxnSpPr>
          <p:spPr>
            <a:xfrm flipV="1">
              <a:off x="8111835" y="4225486"/>
              <a:ext cx="0" cy="741219"/>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258" name="直接连接符 257"/>
            <p:cNvCxnSpPr/>
            <p:nvPr/>
          </p:nvCxnSpPr>
          <p:spPr>
            <a:xfrm>
              <a:off x="8111835" y="4211482"/>
              <a:ext cx="226446"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259" name="直接连接符 258"/>
            <p:cNvCxnSpPr/>
            <p:nvPr/>
          </p:nvCxnSpPr>
          <p:spPr>
            <a:xfrm>
              <a:off x="4504882" y="3927614"/>
              <a:ext cx="0" cy="1399309"/>
            </a:xfrm>
            <a:prstGeom prst="line">
              <a:avLst/>
            </a:prstGeom>
            <a:ln w="635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60" name="直接连接符 259"/>
            <p:cNvCxnSpPr/>
            <p:nvPr/>
          </p:nvCxnSpPr>
          <p:spPr>
            <a:xfrm>
              <a:off x="8347362" y="3927614"/>
              <a:ext cx="0" cy="1399309"/>
            </a:xfrm>
            <a:prstGeom prst="line">
              <a:avLst/>
            </a:prstGeom>
            <a:ln w="635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61" name="直接连接符 260"/>
            <p:cNvCxnSpPr/>
            <p:nvPr/>
          </p:nvCxnSpPr>
          <p:spPr>
            <a:xfrm>
              <a:off x="4985192" y="3927614"/>
              <a:ext cx="0" cy="1399309"/>
            </a:xfrm>
            <a:prstGeom prst="line">
              <a:avLst/>
            </a:prstGeom>
            <a:ln w="635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62" name="直接连接符 261"/>
            <p:cNvCxnSpPr/>
            <p:nvPr/>
          </p:nvCxnSpPr>
          <p:spPr>
            <a:xfrm>
              <a:off x="5465502" y="3927614"/>
              <a:ext cx="0" cy="1399309"/>
            </a:xfrm>
            <a:prstGeom prst="line">
              <a:avLst/>
            </a:prstGeom>
            <a:ln w="635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63" name="直接连接符 262"/>
            <p:cNvCxnSpPr/>
            <p:nvPr/>
          </p:nvCxnSpPr>
          <p:spPr>
            <a:xfrm>
              <a:off x="5945812" y="3927614"/>
              <a:ext cx="0" cy="1399309"/>
            </a:xfrm>
            <a:prstGeom prst="line">
              <a:avLst/>
            </a:prstGeom>
            <a:ln w="635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64" name="直接连接符 263"/>
            <p:cNvCxnSpPr/>
            <p:nvPr/>
          </p:nvCxnSpPr>
          <p:spPr>
            <a:xfrm>
              <a:off x="6426122" y="3927614"/>
              <a:ext cx="0" cy="1399309"/>
            </a:xfrm>
            <a:prstGeom prst="line">
              <a:avLst/>
            </a:prstGeom>
            <a:ln w="635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65" name="直接连接符 264"/>
            <p:cNvCxnSpPr/>
            <p:nvPr/>
          </p:nvCxnSpPr>
          <p:spPr>
            <a:xfrm>
              <a:off x="6906432" y="3927614"/>
              <a:ext cx="0" cy="1399309"/>
            </a:xfrm>
            <a:prstGeom prst="line">
              <a:avLst/>
            </a:prstGeom>
            <a:ln w="635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66" name="直接连接符 265"/>
            <p:cNvCxnSpPr/>
            <p:nvPr/>
          </p:nvCxnSpPr>
          <p:spPr>
            <a:xfrm>
              <a:off x="7386742" y="3927614"/>
              <a:ext cx="0" cy="1399309"/>
            </a:xfrm>
            <a:prstGeom prst="line">
              <a:avLst/>
            </a:prstGeom>
            <a:ln w="635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67" name="直接连接符 266"/>
            <p:cNvCxnSpPr/>
            <p:nvPr/>
          </p:nvCxnSpPr>
          <p:spPr>
            <a:xfrm>
              <a:off x="7867052" y="3927614"/>
              <a:ext cx="0" cy="1399309"/>
            </a:xfrm>
            <a:prstGeom prst="line">
              <a:avLst/>
            </a:prstGeom>
            <a:ln w="635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4" name="组合 3"/>
          <p:cNvGrpSpPr/>
          <p:nvPr/>
        </p:nvGrpSpPr>
        <p:grpSpPr>
          <a:xfrm>
            <a:off x="1774277" y="6031065"/>
            <a:ext cx="3937212" cy="338554"/>
            <a:chOff x="1774277" y="6031065"/>
            <a:chExt cx="3937212" cy="338554"/>
          </a:xfrm>
        </p:grpSpPr>
        <p:sp>
          <p:nvSpPr>
            <p:cNvPr id="269" name="文本框 268"/>
            <p:cNvSpPr txBox="1"/>
            <p:nvPr/>
          </p:nvSpPr>
          <p:spPr>
            <a:xfrm>
              <a:off x="1774277" y="6031065"/>
              <a:ext cx="590570" cy="338554"/>
            </a:xfrm>
            <a:prstGeom prst="rect">
              <a:avLst/>
            </a:prstGeom>
            <a:noFill/>
          </p:spPr>
          <p:txBody>
            <a:bodyPr wrap="square" rtlCol="0">
              <a:spAutoFit/>
            </a:bodyPr>
            <a:lstStyle/>
            <a:p>
              <a:pPr algn="ctr"/>
              <a:r>
                <a:rPr lang="zh-CN" altLang="en-US" sz="1600" b="1" dirty="0"/>
                <a:t>码元</a:t>
              </a:r>
              <a:endParaRPr lang="zh-CN" altLang="en-US" sz="1600" b="1" dirty="0"/>
            </a:p>
          </p:txBody>
        </p:sp>
        <p:sp>
          <p:nvSpPr>
            <p:cNvPr id="270" name="文本框 269"/>
            <p:cNvSpPr txBox="1"/>
            <p:nvPr/>
          </p:nvSpPr>
          <p:spPr>
            <a:xfrm>
              <a:off x="2235557" y="6031065"/>
              <a:ext cx="590570" cy="338554"/>
            </a:xfrm>
            <a:prstGeom prst="rect">
              <a:avLst/>
            </a:prstGeom>
            <a:noFill/>
          </p:spPr>
          <p:txBody>
            <a:bodyPr wrap="square" rtlCol="0">
              <a:spAutoFit/>
            </a:bodyPr>
            <a:lstStyle/>
            <a:p>
              <a:pPr algn="ctr"/>
              <a:r>
                <a:rPr lang="zh-CN" altLang="en-US" sz="1600" b="1" dirty="0"/>
                <a:t>码元</a:t>
              </a:r>
              <a:endParaRPr lang="zh-CN" altLang="en-US" sz="1600" b="1" dirty="0"/>
            </a:p>
          </p:txBody>
        </p:sp>
        <p:sp>
          <p:nvSpPr>
            <p:cNvPr id="271" name="文本框 270"/>
            <p:cNvSpPr txBox="1"/>
            <p:nvPr/>
          </p:nvSpPr>
          <p:spPr>
            <a:xfrm>
              <a:off x="2715647" y="6031065"/>
              <a:ext cx="590570" cy="338554"/>
            </a:xfrm>
            <a:prstGeom prst="rect">
              <a:avLst/>
            </a:prstGeom>
            <a:noFill/>
          </p:spPr>
          <p:txBody>
            <a:bodyPr wrap="square" rtlCol="0">
              <a:spAutoFit/>
            </a:bodyPr>
            <a:lstStyle/>
            <a:p>
              <a:pPr algn="ctr"/>
              <a:r>
                <a:rPr lang="zh-CN" altLang="en-US" sz="1600" b="1" dirty="0"/>
                <a:t>码元</a:t>
              </a:r>
              <a:endParaRPr lang="zh-CN" altLang="en-US" sz="1600" b="1" dirty="0"/>
            </a:p>
          </p:txBody>
        </p:sp>
        <p:sp>
          <p:nvSpPr>
            <p:cNvPr id="272" name="文本框 271"/>
            <p:cNvSpPr txBox="1"/>
            <p:nvPr/>
          </p:nvSpPr>
          <p:spPr>
            <a:xfrm>
              <a:off x="3185830" y="6031065"/>
              <a:ext cx="590570" cy="338554"/>
            </a:xfrm>
            <a:prstGeom prst="rect">
              <a:avLst/>
            </a:prstGeom>
            <a:noFill/>
          </p:spPr>
          <p:txBody>
            <a:bodyPr wrap="square" rtlCol="0">
              <a:spAutoFit/>
            </a:bodyPr>
            <a:lstStyle/>
            <a:p>
              <a:pPr algn="ctr"/>
              <a:r>
                <a:rPr lang="zh-CN" altLang="en-US" sz="1600" b="1" dirty="0"/>
                <a:t>码元</a:t>
              </a:r>
              <a:endParaRPr lang="zh-CN" altLang="en-US" sz="1600" b="1" dirty="0"/>
            </a:p>
          </p:txBody>
        </p:sp>
        <p:sp>
          <p:nvSpPr>
            <p:cNvPr id="273" name="文本框 272"/>
            <p:cNvSpPr txBox="1"/>
            <p:nvPr/>
          </p:nvSpPr>
          <p:spPr>
            <a:xfrm>
              <a:off x="3687571" y="6031065"/>
              <a:ext cx="590570" cy="338554"/>
            </a:xfrm>
            <a:prstGeom prst="rect">
              <a:avLst/>
            </a:prstGeom>
            <a:noFill/>
          </p:spPr>
          <p:txBody>
            <a:bodyPr wrap="square" rtlCol="0">
              <a:spAutoFit/>
            </a:bodyPr>
            <a:lstStyle/>
            <a:p>
              <a:pPr algn="ctr"/>
              <a:r>
                <a:rPr lang="zh-CN" altLang="en-US" sz="1600" b="1" dirty="0"/>
                <a:t>码元</a:t>
              </a:r>
              <a:endParaRPr lang="zh-CN" altLang="en-US" sz="1600" b="1" dirty="0"/>
            </a:p>
          </p:txBody>
        </p:sp>
        <p:sp>
          <p:nvSpPr>
            <p:cNvPr id="274" name="文本框 273"/>
            <p:cNvSpPr txBox="1"/>
            <p:nvPr/>
          </p:nvSpPr>
          <p:spPr>
            <a:xfrm>
              <a:off x="4160736" y="6031065"/>
              <a:ext cx="590570" cy="338554"/>
            </a:xfrm>
            <a:prstGeom prst="rect">
              <a:avLst/>
            </a:prstGeom>
            <a:noFill/>
          </p:spPr>
          <p:txBody>
            <a:bodyPr wrap="square" rtlCol="0">
              <a:spAutoFit/>
            </a:bodyPr>
            <a:lstStyle/>
            <a:p>
              <a:pPr algn="ctr"/>
              <a:r>
                <a:rPr lang="zh-CN" altLang="en-US" sz="1600" b="1" dirty="0"/>
                <a:t>码元</a:t>
              </a:r>
              <a:endParaRPr lang="zh-CN" altLang="en-US" sz="1600" b="1" dirty="0"/>
            </a:p>
          </p:txBody>
        </p:sp>
        <p:sp>
          <p:nvSpPr>
            <p:cNvPr id="275" name="文本框 274"/>
            <p:cNvSpPr txBox="1"/>
            <p:nvPr/>
          </p:nvSpPr>
          <p:spPr>
            <a:xfrm>
              <a:off x="4647756" y="6031065"/>
              <a:ext cx="590570" cy="338554"/>
            </a:xfrm>
            <a:prstGeom prst="rect">
              <a:avLst/>
            </a:prstGeom>
            <a:noFill/>
          </p:spPr>
          <p:txBody>
            <a:bodyPr wrap="square" rtlCol="0">
              <a:spAutoFit/>
            </a:bodyPr>
            <a:lstStyle/>
            <a:p>
              <a:pPr algn="ctr"/>
              <a:r>
                <a:rPr lang="zh-CN" altLang="en-US" sz="1600" b="1" dirty="0"/>
                <a:t>码元</a:t>
              </a:r>
              <a:endParaRPr lang="zh-CN" altLang="en-US" sz="1600" b="1" dirty="0"/>
            </a:p>
          </p:txBody>
        </p:sp>
        <p:sp>
          <p:nvSpPr>
            <p:cNvPr id="276" name="文本框 275"/>
            <p:cNvSpPr txBox="1"/>
            <p:nvPr/>
          </p:nvSpPr>
          <p:spPr>
            <a:xfrm>
              <a:off x="5120919" y="6031065"/>
              <a:ext cx="590570" cy="338554"/>
            </a:xfrm>
            <a:prstGeom prst="rect">
              <a:avLst/>
            </a:prstGeom>
            <a:noFill/>
          </p:spPr>
          <p:txBody>
            <a:bodyPr wrap="square" rtlCol="0">
              <a:spAutoFit/>
            </a:bodyPr>
            <a:lstStyle/>
            <a:p>
              <a:pPr algn="ctr"/>
              <a:r>
                <a:rPr lang="zh-CN" altLang="en-US" sz="1600" b="1" dirty="0"/>
                <a:t>码元</a:t>
              </a:r>
              <a:endParaRPr lang="zh-CN" altLang="en-US" sz="1600" b="1" dirty="0"/>
            </a:p>
          </p:txBody>
        </p:sp>
      </p:grpSp>
      <p:cxnSp>
        <p:nvCxnSpPr>
          <p:cNvPr id="277" name="直接箭头连接符 276"/>
          <p:cNvCxnSpPr/>
          <p:nvPr/>
        </p:nvCxnSpPr>
        <p:spPr>
          <a:xfrm flipV="1">
            <a:off x="2059788" y="5365583"/>
            <a:ext cx="0" cy="491836"/>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278" name="文本框 277"/>
          <p:cNvSpPr txBox="1"/>
          <p:nvPr/>
        </p:nvSpPr>
        <p:spPr>
          <a:xfrm>
            <a:off x="1821701" y="4856150"/>
            <a:ext cx="478095" cy="369332"/>
          </a:xfrm>
          <a:prstGeom prst="rect">
            <a:avLst/>
          </a:prstGeom>
          <a:noFill/>
        </p:spPr>
        <p:txBody>
          <a:bodyPr wrap="square" rtlCol="0">
            <a:spAutoFit/>
          </a:bodyPr>
          <a:lstStyle/>
          <a:p>
            <a:pPr algn="ctr"/>
            <a:r>
              <a:rPr lang="en-US" altLang="zh-CN" b="1" dirty="0">
                <a:solidFill>
                  <a:schemeClr val="accent3"/>
                </a:solidFill>
                <a:latin typeface="Arial Black" panose="020B0A04020102020204" pitchFamily="34" charset="0"/>
              </a:rPr>
              <a:t>1</a:t>
            </a:r>
            <a:endParaRPr lang="zh-CN" altLang="en-US" b="1" dirty="0">
              <a:solidFill>
                <a:schemeClr val="accent3"/>
              </a:solidFill>
              <a:latin typeface="Arial Black" panose="020B0A04020102020204" pitchFamily="34" charset="0"/>
            </a:endParaRPr>
          </a:p>
        </p:txBody>
      </p:sp>
      <p:cxnSp>
        <p:nvCxnSpPr>
          <p:cNvPr id="279" name="直接箭头连接符 278"/>
          <p:cNvCxnSpPr/>
          <p:nvPr/>
        </p:nvCxnSpPr>
        <p:spPr>
          <a:xfrm flipV="1">
            <a:off x="2530842" y="5365583"/>
            <a:ext cx="0" cy="491836"/>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280" name="直接箭头连接符 279"/>
          <p:cNvCxnSpPr/>
          <p:nvPr/>
        </p:nvCxnSpPr>
        <p:spPr>
          <a:xfrm flipV="1">
            <a:off x="3985568" y="5365583"/>
            <a:ext cx="0" cy="491836"/>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282" name="文本框 281"/>
          <p:cNvSpPr txBox="1"/>
          <p:nvPr/>
        </p:nvSpPr>
        <p:spPr>
          <a:xfrm>
            <a:off x="2301696" y="4856150"/>
            <a:ext cx="478095" cy="369332"/>
          </a:xfrm>
          <a:prstGeom prst="rect">
            <a:avLst/>
          </a:prstGeom>
          <a:noFill/>
        </p:spPr>
        <p:txBody>
          <a:bodyPr wrap="square" rtlCol="0">
            <a:spAutoFit/>
          </a:bodyPr>
          <a:lstStyle/>
          <a:p>
            <a:pPr algn="ctr"/>
            <a:r>
              <a:rPr lang="en-US" altLang="zh-CN" b="1" dirty="0">
                <a:solidFill>
                  <a:schemeClr val="accent3"/>
                </a:solidFill>
                <a:latin typeface="Arial Black" panose="020B0A04020102020204" pitchFamily="34" charset="0"/>
              </a:rPr>
              <a:t>1</a:t>
            </a:r>
            <a:endParaRPr lang="zh-CN" altLang="en-US" b="1" dirty="0">
              <a:solidFill>
                <a:schemeClr val="accent3"/>
              </a:solidFill>
              <a:latin typeface="Arial Black" panose="020B0A04020102020204" pitchFamily="34" charset="0"/>
            </a:endParaRPr>
          </a:p>
        </p:txBody>
      </p:sp>
      <p:sp>
        <p:nvSpPr>
          <p:cNvPr id="283" name="文本框 282"/>
          <p:cNvSpPr txBox="1"/>
          <p:nvPr/>
        </p:nvSpPr>
        <p:spPr>
          <a:xfrm>
            <a:off x="3741681" y="4856150"/>
            <a:ext cx="478095" cy="369332"/>
          </a:xfrm>
          <a:prstGeom prst="rect">
            <a:avLst/>
          </a:prstGeom>
          <a:noFill/>
        </p:spPr>
        <p:txBody>
          <a:bodyPr wrap="square" rtlCol="0">
            <a:spAutoFit/>
          </a:bodyPr>
          <a:lstStyle/>
          <a:p>
            <a:pPr algn="ctr"/>
            <a:r>
              <a:rPr lang="en-US" altLang="zh-CN" b="1" dirty="0">
                <a:solidFill>
                  <a:schemeClr val="accent3"/>
                </a:solidFill>
                <a:latin typeface="Arial Black" panose="020B0A04020102020204" pitchFamily="34" charset="0"/>
              </a:rPr>
              <a:t>1</a:t>
            </a:r>
            <a:endParaRPr lang="zh-CN" altLang="en-US" b="1" dirty="0">
              <a:solidFill>
                <a:schemeClr val="accent3"/>
              </a:solidFill>
              <a:latin typeface="Arial Black" panose="020B0A04020102020204" pitchFamily="34" charset="0"/>
            </a:endParaRPr>
          </a:p>
        </p:txBody>
      </p:sp>
      <p:cxnSp>
        <p:nvCxnSpPr>
          <p:cNvPr id="285" name="直接箭头连接符 284"/>
          <p:cNvCxnSpPr/>
          <p:nvPr/>
        </p:nvCxnSpPr>
        <p:spPr>
          <a:xfrm>
            <a:off x="3006669" y="5365583"/>
            <a:ext cx="0" cy="493200"/>
          </a:xfrm>
          <a:prstGeom prst="straightConnector1">
            <a:avLst/>
          </a:prstGeom>
          <a:ln w="635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86" name="直接箭头连接符 285"/>
          <p:cNvCxnSpPr/>
          <p:nvPr/>
        </p:nvCxnSpPr>
        <p:spPr>
          <a:xfrm>
            <a:off x="3495886" y="5365583"/>
            <a:ext cx="0" cy="493200"/>
          </a:xfrm>
          <a:prstGeom prst="straightConnector1">
            <a:avLst/>
          </a:prstGeom>
          <a:ln w="635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289" name="文本框 288"/>
          <p:cNvSpPr txBox="1"/>
          <p:nvPr/>
        </p:nvSpPr>
        <p:spPr>
          <a:xfrm>
            <a:off x="2781691" y="4856150"/>
            <a:ext cx="478095" cy="369332"/>
          </a:xfrm>
          <a:prstGeom prst="rect">
            <a:avLst/>
          </a:prstGeom>
          <a:noFill/>
        </p:spPr>
        <p:txBody>
          <a:bodyPr wrap="square" rtlCol="0">
            <a:spAutoFit/>
          </a:bodyPr>
          <a:lstStyle/>
          <a:p>
            <a:pPr algn="ctr"/>
            <a:r>
              <a:rPr lang="en-US" altLang="zh-CN" b="1" dirty="0">
                <a:solidFill>
                  <a:schemeClr val="accent4"/>
                </a:solidFill>
                <a:latin typeface="Arial Black" panose="020B0A04020102020204" pitchFamily="34" charset="0"/>
              </a:rPr>
              <a:t>0</a:t>
            </a:r>
            <a:endParaRPr lang="zh-CN" altLang="en-US" b="1" dirty="0">
              <a:solidFill>
                <a:schemeClr val="accent4"/>
              </a:solidFill>
              <a:latin typeface="Arial Black" panose="020B0A04020102020204" pitchFamily="34" charset="0"/>
            </a:endParaRPr>
          </a:p>
        </p:txBody>
      </p:sp>
      <p:sp>
        <p:nvSpPr>
          <p:cNvPr id="290" name="文本框 289"/>
          <p:cNvSpPr txBox="1"/>
          <p:nvPr/>
        </p:nvSpPr>
        <p:spPr>
          <a:xfrm>
            <a:off x="3261686" y="4856150"/>
            <a:ext cx="478095" cy="369332"/>
          </a:xfrm>
          <a:prstGeom prst="rect">
            <a:avLst/>
          </a:prstGeom>
          <a:noFill/>
        </p:spPr>
        <p:txBody>
          <a:bodyPr wrap="square" rtlCol="0">
            <a:spAutoFit/>
          </a:bodyPr>
          <a:lstStyle/>
          <a:p>
            <a:pPr algn="ctr"/>
            <a:r>
              <a:rPr lang="en-US" altLang="zh-CN" b="1" dirty="0">
                <a:solidFill>
                  <a:schemeClr val="accent4"/>
                </a:solidFill>
                <a:latin typeface="Arial Black" panose="020B0A04020102020204" pitchFamily="34" charset="0"/>
              </a:rPr>
              <a:t>0</a:t>
            </a:r>
            <a:endParaRPr lang="zh-CN" altLang="en-US" b="1" dirty="0">
              <a:solidFill>
                <a:schemeClr val="accent4"/>
              </a:solidFill>
              <a:latin typeface="Arial Black" panose="020B0A04020102020204" pitchFamily="34" charset="0"/>
            </a:endParaRPr>
          </a:p>
        </p:txBody>
      </p:sp>
      <p:grpSp>
        <p:nvGrpSpPr>
          <p:cNvPr id="8" name="组合 7"/>
          <p:cNvGrpSpPr/>
          <p:nvPr/>
        </p:nvGrpSpPr>
        <p:grpSpPr>
          <a:xfrm>
            <a:off x="6532060" y="4856740"/>
            <a:ext cx="3937212" cy="1514037"/>
            <a:chOff x="6532060" y="4856740"/>
            <a:chExt cx="3937212" cy="1514037"/>
          </a:xfrm>
        </p:grpSpPr>
        <p:grpSp>
          <p:nvGrpSpPr>
            <p:cNvPr id="293" name="组合 292"/>
            <p:cNvGrpSpPr/>
            <p:nvPr/>
          </p:nvGrpSpPr>
          <p:grpSpPr>
            <a:xfrm>
              <a:off x="6577271" y="4971468"/>
              <a:ext cx="3842480" cy="1399309"/>
              <a:chOff x="4504882" y="3927614"/>
              <a:chExt cx="3842480" cy="1399309"/>
            </a:xfrm>
          </p:grpSpPr>
          <p:cxnSp>
            <p:nvCxnSpPr>
              <p:cNvPr id="294" name="直接连接符 293"/>
              <p:cNvCxnSpPr/>
              <p:nvPr/>
            </p:nvCxnSpPr>
            <p:spPr>
              <a:xfrm>
                <a:off x="4525663" y="4966705"/>
                <a:ext cx="226446"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295" name="直接连接符 294"/>
              <p:cNvCxnSpPr/>
              <p:nvPr/>
            </p:nvCxnSpPr>
            <p:spPr>
              <a:xfrm flipV="1">
                <a:off x="4752109" y="4225486"/>
                <a:ext cx="0" cy="741219"/>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296" name="直接连接符 295"/>
              <p:cNvCxnSpPr/>
              <p:nvPr/>
            </p:nvCxnSpPr>
            <p:spPr>
              <a:xfrm>
                <a:off x="4752109" y="4211482"/>
                <a:ext cx="226446"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297" name="直接连接符 296"/>
              <p:cNvCxnSpPr/>
              <p:nvPr/>
            </p:nvCxnSpPr>
            <p:spPr>
              <a:xfrm flipV="1">
                <a:off x="4978555" y="4225486"/>
                <a:ext cx="0" cy="741219"/>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298" name="直接连接符 297"/>
              <p:cNvCxnSpPr/>
              <p:nvPr/>
            </p:nvCxnSpPr>
            <p:spPr>
              <a:xfrm>
                <a:off x="4989790" y="4966705"/>
                <a:ext cx="226446"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299" name="直接连接符 298"/>
              <p:cNvCxnSpPr/>
              <p:nvPr/>
            </p:nvCxnSpPr>
            <p:spPr>
              <a:xfrm flipV="1">
                <a:off x="5216236" y="4225486"/>
                <a:ext cx="0" cy="741219"/>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300" name="直接连接符 299"/>
              <p:cNvCxnSpPr/>
              <p:nvPr/>
            </p:nvCxnSpPr>
            <p:spPr>
              <a:xfrm>
                <a:off x="5216236" y="4211482"/>
                <a:ext cx="226446"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301" name="直接连接符 300"/>
              <p:cNvCxnSpPr/>
              <p:nvPr/>
            </p:nvCxnSpPr>
            <p:spPr>
              <a:xfrm>
                <a:off x="5465617" y="4211482"/>
                <a:ext cx="226446"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302" name="直接连接符 301"/>
              <p:cNvCxnSpPr/>
              <p:nvPr/>
            </p:nvCxnSpPr>
            <p:spPr>
              <a:xfrm flipV="1">
                <a:off x="5692063" y="4225486"/>
                <a:ext cx="0" cy="741219"/>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303" name="直接连接符 302"/>
              <p:cNvCxnSpPr/>
              <p:nvPr/>
            </p:nvCxnSpPr>
            <p:spPr>
              <a:xfrm>
                <a:off x="5703298" y="4966705"/>
                <a:ext cx="226446"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304" name="直接连接符 303"/>
              <p:cNvCxnSpPr/>
              <p:nvPr/>
            </p:nvCxnSpPr>
            <p:spPr>
              <a:xfrm flipV="1">
                <a:off x="5943599" y="4225486"/>
                <a:ext cx="0" cy="741219"/>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305" name="直接连接符 304"/>
              <p:cNvCxnSpPr/>
              <p:nvPr/>
            </p:nvCxnSpPr>
            <p:spPr>
              <a:xfrm>
                <a:off x="5943599" y="4211482"/>
                <a:ext cx="226446"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306" name="直接连接符 305"/>
              <p:cNvCxnSpPr/>
              <p:nvPr/>
            </p:nvCxnSpPr>
            <p:spPr>
              <a:xfrm flipV="1">
                <a:off x="6170045" y="4225486"/>
                <a:ext cx="0" cy="741219"/>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307" name="直接连接符 306"/>
              <p:cNvCxnSpPr/>
              <p:nvPr/>
            </p:nvCxnSpPr>
            <p:spPr>
              <a:xfrm>
                <a:off x="6181280" y="4966705"/>
                <a:ext cx="226446"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308" name="直接连接符 307"/>
              <p:cNvCxnSpPr/>
              <p:nvPr/>
            </p:nvCxnSpPr>
            <p:spPr>
              <a:xfrm>
                <a:off x="6430661" y="4966705"/>
                <a:ext cx="226446"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309" name="直接连接符 308"/>
              <p:cNvCxnSpPr/>
              <p:nvPr/>
            </p:nvCxnSpPr>
            <p:spPr>
              <a:xfrm flipV="1">
                <a:off x="6670962" y="4225486"/>
                <a:ext cx="0" cy="741219"/>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310" name="直接连接符 309"/>
              <p:cNvCxnSpPr/>
              <p:nvPr/>
            </p:nvCxnSpPr>
            <p:spPr>
              <a:xfrm>
                <a:off x="6670962" y="4211482"/>
                <a:ext cx="226446"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311" name="直接连接符 310"/>
              <p:cNvCxnSpPr/>
              <p:nvPr/>
            </p:nvCxnSpPr>
            <p:spPr>
              <a:xfrm>
                <a:off x="6920344" y="4211482"/>
                <a:ext cx="226446"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312" name="直接连接符 311"/>
              <p:cNvCxnSpPr/>
              <p:nvPr/>
            </p:nvCxnSpPr>
            <p:spPr>
              <a:xfrm flipV="1">
                <a:off x="7146790" y="4225486"/>
                <a:ext cx="0" cy="741219"/>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313" name="直接连接符 312"/>
              <p:cNvCxnSpPr/>
              <p:nvPr/>
            </p:nvCxnSpPr>
            <p:spPr>
              <a:xfrm>
                <a:off x="7158025" y="4966705"/>
                <a:ext cx="226446"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314" name="直接连接符 313"/>
              <p:cNvCxnSpPr/>
              <p:nvPr/>
            </p:nvCxnSpPr>
            <p:spPr>
              <a:xfrm flipV="1">
                <a:off x="7391399" y="4225486"/>
                <a:ext cx="0" cy="741219"/>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315" name="直接连接符 314"/>
              <p:cNvCxnSpPr/>
              <p:nvPr/>
            </p:nvCxnSpPr>
            <p:spPr>
              <a:xfrm>
                <a:off x="7391399" y="4211482"/>
                <a:ext cx="226446"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316" name="直接连接符 315"/>
              <p:cNvCxnSpPr/>
              <p:nvPr/>
            </p:nvCxnSpPr>
            <p:spPr>
              <a:xfrm flipV="1">
                <a:off x="7617845" y="4225486"/>
                <a:ext cx="0" cy="741219"/>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317" name="直接连接符 316"/>
              <p:cNvCxnSpPr/>
              <p:nvPr/>
            </p:nvCxnSpPr>
            <p:spPr>
              <a:xfrm>
                <a:off x="7629080" y="4966705"/>
                <a:ext cx="226446"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318" name="直接连接符 317"/>
              <p:cNvCxnSpPr/>
              <p:nvPr/>
            </p:nvCxnSpPr>
            <p:spPr>
              <a:xfrm>
                <a:off x="7871534" y="4966705"/>
                <a:ext cx="226446"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319" name="直接连接符 318"/>
              <p:cNvCxnSpPr/>
              <p:nvPr/>
            </p:nvCxnSpPr>
            <p:spPr>
              <a:xfrm flipV="1">
                <a:off x="8111835" y="4225486"/>
                <a:ext cx="0" cy="741219"/>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320" name="直接连接符 319"/>
              <p:cNvCxnSpPr/>
              <p:nvPr/>
            </p:nvCxnSpPr>
            <p:spPr>
              <a:xfrm>
                <a:off x="8111835" y="4211482"/>
                <a:ext cx="226446"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321" name="直接连接符 320"/>
              <p:cNvCxnSpPr/>
              <p:nvPr/>
            </p:nvCxnSpPr>
            <p:spPr>
              <a:xfrm>
                <a:off x="4504882" y="3927614"/>
                <a:ext cx="0" cy="1399309"/>
              </a:xfrm>
              <a:prstGeom prst="line">
                <a:avLst/>
              </a:prstGeom>
              <a:ln w="635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22" name="直接连接符 321"/>
              <p:cNvCxnSpPr/>
              <p:nvPr/>
            </p:nvCxnSpPr>
            <p:spPr>
              <a:xfrm>
                <a:off x="8347362" y="3927614"/>
                <a:ext cx="0" cy="1399309"/>
              </a:xfrm>
              <a:prstGeom prst="line">
                <a:avLst/>
              </a:prstGeom>
              <a:ln w="635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23" name="直接连接符 322"/>
              <p:cNvCxnSpPr/>
              <p:nvPr/>
            </p:nvCxnSpPr>
            <p:spPr>
              <a:xfrm>
                <a:off x="4985192" y="3927614"/>
                <a:ext cx="0" cy="1399309"/>
              </a:xfrm>
              <a:prstGeom prst="line">
                <a:avLst/>
              </a:prstGeom>
              <a:ln w="635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24" name="直接连接符 323"/>
              <p:cNvCxnSpPr/>
              <p:nvPr/>
            </p:nvCxnSpPr>
            <p:spPr>
              <a:xfrm>
                <a:off x="5465502" y="3927614"/>
                <a:ext cx="0" cy="1399309"/>
              </a:xfrm>
              <a:prstGeom prst="line">
                <a:avLst/>
              </a:prstGeom>
              <a:ln w="635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25" name="直接连接符 324"/>
              <p:cNvCxnSpPr/>
              <p:nvPr/>
            </p:nvCxnSpPr>
            <p:spPr>
              <a:xfrm>
                <a:off x="5945812" y="3927614"/>
                <a:ext cx="0" cy="1399309"/>
              </a:xfrm>
              <a:prstGeom prst="line">
                <a:avLst/>
              </a:prstGeom>
              <a:ln w="635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26" name="直接连接符 325"/>
              <p:cNvCxnSpPr/>
              <p:nvPr/>
            </p:nvCxnSpPr>
            <p:spPr>
              <a:xfrm>
                <a:off x="6426122" y="3927614"/>
                <a:ext cx="0" cy="1399309"/>
              </a:xfrm>
              <a:prstGeom prst="line">
                <a:avLst/>
              </a:prstGeom>
              <a:ln w="635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27" name="直接连接符 326"/>
              <p:cNvCxnSpPr/>
              <p:nvPr/>
            </p:nvCxnSpPr>
            <p:spPr>
              <a:xfrm>
                <a:off x="6906432" y="3927614"/>
                <a:ext cx="0" cy="1399309"/>
              </a:xfrm>
              <a:prstGeom prst="line">
                <a:avLst/>
              </a:prstGeom>
              <a:ln w="635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28" name="直接连接符 327"/>
              <p:cNvCxnSpPr/>
              <p:nvPr/>
            </p:nvCxnSpPr>
            <p:spPr>
              <a:xfrm>
                <a:off x="7386742" y="3927614"/>
                <a:ext cx="0" cy="1399309"/>
              </a:xfrm>
              <a:prstGeom prst="line">
                <a:avLst/>
              </a:prstGeom>
              <a:ln w="635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29" name="直接连接符 328"/>
              <p:cNvCxnSpPr/>
              <p:nvPr/>
            </p:nvCxnSpPr>
            <p:spPr>
              <a:xfrm>
                <a:off x="7867052" y="3927614"/>
                <a:ext cx="0" cy="1399309"/>
              </a:xfrm>
              <a:prstGeom prst="line">
                <a:avLst/>
              </a:prstGeom>
              <a:ln w="635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5" name="组合 4"/>
            <p:cNvGrpSpPr/>
            <p:nvPr/>
          </p:nvGrpSpPr>
          <p:grpSpPr>
            <a:xfrm>
              <a:off x="6532060" y="6031065"/>
              <a:ext cx="3937212" cy="338554"/>
              <a:chOff x="6532060" y="6031065"/>
              <a:chExt cx="3937212" cy="338554"/>
            </a:xfrm>
          </p:grpSpPr>
          <p:sp>
            <p:nvSpPr>
              <p:cNvPr id="331" name="文本框 330"/>
              <p:cNvSpPr txBox="1"/>
              <p:nvPr/>
            </p:nvSpPr>
            <p:spPr>
              <a:xfrm>
                <a:off x="6532060" y="6031065"/>
                <a:ext cx="590570" cy="338554"/>
              </a:xfrm>
              <a:prstGeom prst="rect">
                <a:avLst/>
              </a:prstGeom>
              <a:noFill/>
            </p:spPr>
            <p:txBody>
              <a:bodyPr wrap="square" rtlCol="0">
                <a:spAutoFit/>
              </a:bodyPr>
              <a:lstStyle/>
              <a:p>
                <a:pPr algn="ctr"/>
                <a:r>
                  <a:rPr lang="zh-CN" altLang="en-US" sz="1600" b="1" dirty="0"/>
                  <a:t>码元</a:t>
                </a:r>
                <a:endParaRPr lang="zh-CN" altLang="en-US" sz="1600" b="1" dirty="0"/>
              </a:p>
            </p:txBody>
          </p:sp>
          <p:sp>
            <p:nvSpPr>
              <p:cNvPr id="332" name="文本框 331"/>
              <p:cNvSpPr txBox="1"/>
              <p:nvPr/>
            </p:nvSpPr>
            <p:spPr>
              <a:xfrm>
                <a:off x="6993340" y="6031065"/>
                <a:ext cx="590570" cy="338554"/>
              </a:xfrm>
              <a:prstGeom prst="rect">
                <a:avLst/>
              </a:prstGeom>
              <a:noFill/>
            </p:spPr>
            <p:txBody>
              <a:bodyPr wrap="square" rtlCol="0">
                <a:spAutoFit/>
              </a:bodyPr>
              <a:lstStyle/>
              <a:p>
                <a:pPr algn="ctr"/>
                <a:r>
                  <a:rPr lang="zh-CN" altLang="en-US" sz="1600" b="1" dirty="0"/>
                  <a:t>码元</a:t>
                </a:r>
                <a:endParaRPr lang="zh-CN" altLang="en-US" sz="1600" b="1" dirty="0"/>
              </a:p>
            </p:txBody>
          </p:sp>
          <p:sp>
            <p:nvSpPr>
              <p:cNvPr id="333" name="文本框 332"/>
              <p:cNvSpPr txBox="1"/>
              <p:nvPr/>
            </p:nvSpPr>
            <p:spPr>
              <a:xfrm>
                <a:off x="7473430" y="6031065"/>
                <a:ext cx="590570" cy="338554"/>
              </a:xfrm>
              <a:prstGeom prst="rect">
                <a:avLst/>
              </a:prstGeom>
              <a:noFill/>
            </p:spPr>
            <p:txBody>
              <a:bodyPr wrap="square" rtlCol="0">
                <a:spAutoFit/>
              </a:bodyPr>
              <a:lstStyle/>
              <a:p>
                <a:pPr algn="ctr"/>
                <a:r>
                  <a:rPr lang="zh-CN" altLang="en-US" sz="1600" b="1" dirty="0"/>
                  <a:t>码元</a:t>
                </a:r>
                <a:endParaRPr lang="zh-CN" altLang="en-US" sz="1600" b="1" dirty="0"/>
              </a:p>
            </p:txBody>
          </p:sp>
          <p:sp>
            <p:nvSpPr>
              <p:cNvPr id="334" name="文本框 333"/>
              <p:cNvSpPr txBox="1"/>
              <p:nvPr/>
            </p:nvSpPr>
            <p:spPr>
              <a:xfrm>
                <a:off x="7943613" y="6031065"/>
                <a:ext cx="590570" cy="338554"/>
              </a:xfrm>
              <a:prstGeom prst="rect">
                <a:avLst/>
              </a:prstGeom>
              <a:noFill/>
            </p:spPr>
            <p:txBody>
              <a:bodyPr wrap="square" rtlCol="0">
                <a:spAutoFit/>
              </a:bodyPr>
              <a:lstStyle/>
              <a:p>
                <a:pPr algn="ctr"/>
                <a:r>
                  <a:rPr lang="zh-CN" altLang="en-US" sz="1600" b="1" dirty="0"/>
                  <a:t>码元</a:t>
                </a:r>
                <a:endParaRPr lang="zh-CN" altLang="en-US" sz="1600" b="1" dirty="0"/>
              </a:p>
            </p:txBody>
          </p:sp>
          <p:sp>
            <p:nvSpPr>
              <p:cNvPr id="335" name="文本框 334"/>
              <p:cNvSpPr txBox="1"/>
              <p:nvPr/>
            </p:nvSpPr>
            <p:spPr>
              <a:xfrm>
                <a:off x="8445354" y="6031065"/>
                <a:ext cx="590570" cy="338554"/>
              </a:xfrm>
              <a:prstGeom prst="rect">
                <a:avLst/>
              </a:prstGeom>
              <a:noFill/>
            </p:spPr>
            <p:txBody>
              <a:bodyPr wrap="square" rtlCol="0">
                <a:spAutoFit/>
              </a:bodyPr>
              <a:lstStyle/>
              <a:p>
                <a:pPr algn="ctr"/>
                <a:r>
                  <a:rPr lang="zh-CN" altLang="en-US" sz="1600" b="1" dirty="0"/>
                  <a:t>码元</a:t>
                </a:r>
                <a:endParaRPr lang="zh-CN" altLang="en-US" sz="1600" b="1" dirty="0"/>
              </a:p>
            </p:txBody>
          </p:sp>
          <p:sp>
            <p:nvSpPr>
              <p:cNvPr id="336" name="文本框 335"/>
              <p:cNvSpPr txBox="1"/>
              <p:nvPr/>
            </p:nvSpPr>
            <p:spPr>
              <a:xfrm>
                <a:off x="8918519" y="6031065"/>
                <a:ext cx="590570" cy="338554"/>
              </a:xfrm>
              <a:prstGeom prst="rect">
                <a:avLst/>
              </a:prstGeom>
              <a:noFill/>
            </p:spPr>
            <p:txBody>
              <a:bodyPr wrap="square" rtlCol="0">
                <a:spAutoFit/>
              </a:bodyPr>
              <a:lstStyle/>
              <a:p>
                <a:pPr algn="ctr"/>
                <a:r>
                  <a:rPr lang="zh-CN" altLang="en-US" sz="1600" b="1" dirty="0"/>
                  <a:t>码元</a:t>
                </a:r>
                <a:endParaRPr lang="zh-CN" altLang="en-US" sz="1600" b="1" dirty="0"/>
              </a:p>
            </p:txBody>
          </p:sp>
          <p:sp>
            <p:nvSpPr>
              <p:cNvPr id="337" name="文本框 336"/>
              <p:cNvSpPr txBox="1"/>
              <p:nvPr/>
            </p:nvSpPr>
            <p:spPr>
              <a:xfrm>
                <a:off x="9405539" y="6031065"/>
                <a:ext cx="590570" cy="338554"/>
              </a:xfrm>
              <a:prstGeom prst="rect">
                <a:avLst/>
              </a:prstGeom>
              <a:noFill/>
            </p:spPr>
            <p:txBody>
              <a:bodyPr wrap="square" rtlCol="0">
                <a:spAutoFit/>
              </a:bodyPr>
              <a:lstStyle/>
              <a:p>
                <a:pPr algn="ctr"/>
                <a:r>
                  <a:rPr lang="zh-CN" altLang="en-US" sz="1600" b="1" dirty="0"/>
                  <a:t>码元</a:t>
                </a:r>
                <a:endParaRPr lang="zh-CN" altLang="en-US" sz="1600" b="1" dirty="0"/>
              </a:p>
            </p:txBody>
          </p:sp>
          <p:sp>
            <p:nvSpPr>
              <p:cNvPr id="338" name="文本框 337"/>
              <p:cNvSpPr txBox="1"/>
              <p:nvPr/>
            </p:nvSpPr>
            <p:spPr>
              <a:xfrm>
                <a:off x="9878702" y="6031065"/>
                <a:ext cx="590570" cy="338554"/>
              </a:xfrm>
              <a:prstGeom prst="rect">
                <a:avLst/>
              </a:prstGeom>
              <a:noFill/>
            </p:spPr>
            <p:txBody>
              <a:bodyPr wrap="square" rtlCol="0">
                <a:spAutoFit/>
              </a:bodyPr>
              <a:lstStyle/>
              <a:p>
                <a:pPr algn="ctr"/>
                <a:r>
                  <a:rPr lang="zh-CN" altLang="en-US" sz="1600" b="1" dirty="0"/>
                  <a:t>码元</a:t>
                </a:r>
                <a:endParaRPr lang="zh-CN" altLang="en-US" sz="1600" b="1" dirty="0"/>
              </a:p>
            </p:txBody>
          </p:sp>
        </p:grpSp>
        <p:cxnSp>
          <p:nvCxnSpPr>
            <p:cNvPr id="339" name="直接箭头连接符 338"/>
            <p:cNvCxnSpPr/>
            <p:nvPr/>
          </p:nvCxnSpPr>
          <p:spPr>
            <a:xfrm flipV="1">
              <a:off x="6817571" y="5366173"/>
              <a:ext cx="0" cy="491836"/>
            </a:xfrm>
            <a:prstGeom prst="straightConnector1">
              <a:avLst/>
            </a:prstGeom>
            <a:ln w="635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340" name="文本框 339"/>
            <p:cNvSpPr txBox="1"/>
            <p:nvPr/>
          </p:nvSpPr>
          <p:spPr>
            <a:xfrm>
              <a:off x="6579484" y="4856740"/>
              <a:ext cx="478095" cy="369332"/>
            </a:xfrm>
            <a:prstGeom prst="rect">
              <a:avLst/>
            </a:prstGeom>
            <a:noFill/>
          </p:spPr>
          <p:txBody>
            <a:bodyPr wrap="square" rtlCol="0">
              <a:spAutoFit/>
            </a:bodyPr>
            <a:lstStyle/>
            <a:p>
              <a:pPr algn="ctr"/>
              <a:r>
                <a:rPr lang="en-US" altLang="zh-CN" b="1" dirty="0">
                  <a:solidFill>
                    <a:schemeClr val="accent4"/>
                  </a:solidFill>
                  <a:latin typeface="Arial Black" panose="020B0A04020102020204" pitchFamily="34" charset="0"/>
                </a:rPr>
                <a:t>0</a:t>
              </a:r>
              <a:endParaRPr lang="zh-CN" altLang="en-US" b="1" dirty="0">
                <a:solidFill>
                  <a:schemeClr val="accent4"/>
                </a:solidFill>
                <a:latin typeface="Arial Black" panose="020B0A04020102020204" pitchFamily="34" charset="0"/>
              </a:endParaRPr>
            </a:p>
          </p:txBody>
        </p:sp>
        <p:cxnSp>
          <p:nvCxnSpPr>
            <p:cNvPr id="341" name="直接箭头连接符 340"/>
            <p:cNvCxnSpPr/>
            <p:nvPr/>
          </p:nvCxnSpPr>
          <p:spPr>
            <a:xfrm flipV="1">
              <a:off x="7288625" y="5366173"/>
              <a:ext cx="0" cy="491836"/>
            </a:xfrm>
            <a:prstGeom prst="straightConnector1">
              <a:avLst/>
            </a:prstGeom>
            <a:ln w="635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42" name="直接箭头连接符 341"/>
            <p:cNvCxnSpPr/>
            <p:nvPr/>
          </p:nvCxnSpPr>
          <p:spPr>
            <a:xfrm flipV="1">
              <a:off x="8743351" y="5366173"/>
              <a:ext cx="0" cy="491836"/>
            </a:xfrm>
            <a:prstGeom prst="straightConnector1">
              <a:avLst/>
            </a:prstGeom>
            <a:ln w="635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43" name="直接箭头连接符 342"/>
            <p:cNvCxnSpPr/>
            <p:nvPr/>
          </p:nvCxnSpPr>
          <p:spPr>
            <a:xfrm flipV="1">
              <a:off x="10184224" y="5366173"/>
              <a:ext cx="0" cy="491836"/>
            </a:xfrm>
            <a:prstGeom prst="straightConnector1">
              <a:avLst/>
            </a:prstGeom>
            <a:ln w="635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344" name="文本框 343"/>
            <p:cNvSpPr txBox="1"/>
            <p:nvPr/>
          </p:nvSpPr>
          <p:spPr>
            <a:xfrm>
              <a:off x="7059479" y="4856740"/>
              <a:ext cx="478095" cy="369332"/>
            </a:xfrm>
            <a:prstGeom prst="rect">
              <a:avLst/>
            </a:prstGeom>
            <a:noFill/>
          </p:spPr>
          <p:txBody>
            <a:bodyPr wrap="square" rtlCol="0">
              <a:spAutoFit/>
            </a:bodyPr>
            <a:lstStyle/>
            <a:p>
              <a:pPr algn="ctr"/>
              <a:r>
                <a:rPr lang="en-US" altLang="zh-CN" b="1" dirty="0">
                  <a:solidFill>
                    <a:schemeClr val="accent4"/>
                  </a:solidFill>
                  <a:latin typeface="Arial Black" panose="020B0A04020102020204" pitchFamily="34" charset="0"/>
                </a:rPr>
                <a:t>0</a:t>
              </a:r>
              <a:endParaRPr lang="zh-CN" altLang="en-US" b="1" dirty="0">
                <a:solidFill>
                  <a:schemeClr val="accent4"/>
                </a:solidFill>
                <a:latin typeface="Arial Black" panose="020B0A04020102020204" pitchFamily="34" charset="0"/>
              </a:endParaRPr>
            </a:p>
          </p:txBody>
        </p:sp>
        <p:sp>
          <p:nvSpPr>
            <p:cNvPr id="345" name="文本框 344"/>
            <p:cNvSpPr txBox="1"/>
            <p:nvPr/>
          </p:nvSpPr>
          <p:spPr>
            <a:xfrm>
              <a:off x="8499464" y="4856740"/>
              <a:ext cx="478095" cy="369332"/>
            </a:xfrm>
            <a:prstGeom prst="rect">
              <a:avLst/>
            </a:prstGeom>
            <a:noFill/>
          </p:spPr>
          <p:txBody>
            <a:bodyPr wrap="square" rtlCol="0">
              <a:spAutoFit/>
            </a:bodyPr>
            <a:lstStyle/>
            <a:p>
              <a:pPr algn="ctr"/>
              <a:r>
                <a:rPr lang="en-US" altLang="zh-CN" b="1" dirty="0">
                  <a:solidFill>
                    <a:schemeClr val="accent4"/>
                  </a:solidFill>
                  <a:latin typeface="Arial Black" panose="020B0A04020102020204" pitchFamily="34" charset="0"/>
                </a:rPr>
                <a:t>0</a:t>
              </a:r>
              <a:endParaRPr lang="zh-CN" altLang="en-US" b="1" dirty="0">
                <a:solidFill>
                  <a:schemeClr val="accent4"/>
                </a:solidFill>
                <a:latin typeface="Arial Black" panose="020B0A04020102020204" pitchFamily="34" charset="0"/>
              </a:endParaRPr>
            </a:p>
          </p:txBody>
        </p:sp>
        <p:sp>
          <p:nvSpPr>
            <p:cNvPr id="346" name="文本框 345"/>
            <p:cNvSpPr txBox="1"/>
            <p:nvPr/>
          </p:nvSpPr>
          <p:spPr>
            <a:xfrm>
              <a:off x="9939450" y="4856740"/>
              <a:ext cx="478095" cy="369332"/>
            </a:xfrm>
            <a:prstGeom prst="rect">
              <a:avLst/>
            </a:prstGeom>
            <a:noFill/>
          </p:spPr>
          <p:txBody>
            <a:bodyPr wrap="square" rtlCol="0">
              <a:spAutoFit/>
            </a:bodyPr>
            <a:lstStyle/>
            <a:p>
              <a:pPr algn="ctr"/>
              <a:r>
                <a:rPr lang="en-US" altLang="zh-CN" b="1" dirty="0">
                  <a:solidFill>
                    <a:schemeClr val="accent4"/>
                  </a:solidFill>
                  <a:latin typeface="Arial Black" panose="020B0A04020102020204" pitchFamily="34" charset="0"/>
                </a:rPr>
                <a:t>0</a:t>
              </a:r>
              <a:endParaRPr lang="zh-CN" altLang="en-US" b="1" dirty="0">
                <a:solidFill>
                  <a:schemeClr val="accent4"/>
                </a:solidFill>
                <a:latin typeface="Arial Black" panose="020B0A04020102020204" pitchFamily="34" charset="0"/>
              </a:endParaRPr>
            </a:p>
          </p:txBody>
        </p:sp>
        <p:cxnSp>
          <p:nvCxnSpPr>
            <p:cNvPr id="347" name="直接箭头连接符 346"/>
            <p:cNvCxnSpPr/>
            <p:nvPr/>
          </p:nvCxnSpPr>
          <p:spPr>
            <a:xfrm>
              <a:off x="7764452" y="5366173"/>
              <a:ext cx="0" cy="493200"/>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348" name="直接箭头连接符 347"/>
            <p:cNvCxnSpPr/>
            <p:nvPr/>
          </p:nvCxnSpPr>
          <p:spPr>
            <a:xfrm>
              <a:off x="8253669" y="5366173"/>
              <a:ext cx="0" cy="493200"/>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349" name="直接箭头连接符 348"/>
            <p:cNvCxnSpPr/>
            <p:nvPr/>
          </p:nvCxnSpPr>
          <p:spPr>
            <a:xfrm>
              <a:off x="9219179" y="5366173"/>
              <a:ext cx="0" cy="493200"/>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350" name="直接箭头连接符 349"/>
            <p:cNvCxnSpPr/>
            <p:nvPr/>
          </p:nvCxnSpPr>
          <p:spPr>
            <a:xfrm>
              <a:off x="9685084" y="5366173"/>
              <a:ext cx="0" cy="493200"/>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351" name="文本框 350"/>
            <p:cNvSpPr txBox="1"/>
            <p:nvPr/>
          </p:nvSpPr>
          <p:spPr>
            <a:xfrm>
              <a:off x="7539474" y="4856740"/>
              <a:ext cx="478095" cy="369332"/>
            </a:xfrm>
            <a:prstGeom prst="rect">
              <a:avLst/>
            </a:prstGeom>
            <a:noFill/>
          </p:spPr>
          <p:txBody>
            <a:bodyPr wrap="square" rtlCol="0">
              <a:spAutoFit/>
            </a:bodyPr>
            <a:lstStyle/>
            <a:p>
              <a:pPr algn="ctr"/>
              <a:r>
                <a:rPr lang="en-US" altLang="zh-CN" b="1" dirty="0">
                  <a:solidFill>
                    <a:schemeClr val="accent3"/>
                  </a:solidFill>
                  <a:latin typeface="Arial Black" panose="020B0A04020102020204" pitchFamily="34" charset="0"/>
                </a:rPr>
                <a:t>1</a:t>
              </a:r>
              <a:endParaRPr lang="zh-CN" altLang="en-US" b="1" dirty="0">
                <a:solidFill>
                  <a:schemeClr val="accent3"/>
                </a:solidFill>
                <a:latin typeface="Arial Black" panose="020B0A04020102020204" pitchFamily="34" charset="0"/>
              </a:endParaRPr>
            </a:p>
          </p:txBody>
        </p:sp>
        <p:sp>
          <p:nvSpPr>
            <p:cNvPr id="352" name="文本框 351"/>
            <p:cNvSpPr txBox="1"/>
            <p:nvPr/>
          </p:nvSpPr>
          <p:spPr>
            <a:xfrm>
              <a:off x="8019469" y="4856740"/>
              <a:ext cx="478095" cy="369332"/>
            </a:xfrm>
            <a:prstGeom prst="rect">
              <a:avLst/>
            </a:prstGeom>
            <a:noFill/>
          </p:spPr>
          <p:txBody>
            <a:bodyPr wrap="square" rtlCol="0">
              <a:spAutoFit/>
            </a:bodyPr>
            <a:lstStyle/>
            <a:p>
              <a:pPr algn="ctr"/>
              <a:r>
                <a:rPr lang="en-US" altLang="zh-CN" b="1" dirty="0">
                  <a:solidFill>
                    <a:schemeClr val="accent3"/>
                  </a:solidFill>
                  <a:latin typeface="Arial Black" panose="020B0A04020102020204" pitchFamily="34" charset="0"/>
                </a:rPr>
                <a:t>1</a:t>
              </a:r>
              <a:endParaRPr lang="zh-CN" altLang="en-US" b="1" dirty="0">
                <a:solidFill>
                  <a:schemeClr val="accent3"/>
                </a:solidFill>
                <a:latin typeface="Arial Black" panose="020B0A04020102020204" pitchFamily="34" charset="0"/>
              </a:endParaRPr>
            </a:p>
          </p:txBody>
        </p:sp>
        <p:sp>
          <p:nvSpPr>
            <p:cNvPr id="353" name="文本框 352"/>
            <p:cNvSpPr txBox="1"/>
            <p:nvPr/>
          </p:nvSpPr>
          <p:spPr>
            <a:xfrm>
              <a:off x="8979459" y="4856740"/>
              <a:ext cx="478095" cy="369332"/>
            </a:xfrm>
            <a:prstGeom prst="rect">
              <a:avLst/>
            </a:prstGeom>
            <a:noFill/>
          </p:spPr>
          <p:txBody>
            <a:bodyPr wrap="square" rtlCol="0">
              <a:spAutoFit/>
            </a:bodyPr>
            <a:lstStyle/>
            <a:p>
              <a:pPr algn="ctr"/>
              <a:r>
                <a:rPr lang="en-US" altLang="zh-CN" b="1" dirty="0">
                  <a:solidFill>
                    <a:schemeClr val="accent3"/>
                  </a:solidFill>
                  <a:latin typeface="Arial Black" panose="020B0A04020102020204" pitchFamily="34" charset="0"/>
                </a:rPr>
                <a:t>1</a:t>
              </a:r>
              <a:endParaRPr lang="zh-CN" altLang="en-US" b="1" dirty="0">
                <a:solidFill>
                  <a:schemeClr val="accent3"/>
                </a:solidFill>
                <a:latin typeface="Arial Black" panose="020B0A04020102020204" pitchFamily="34" charset="0"/>
              </a:endParaRPr>
            </a:p>
          </p:txBody>
        </p:sp>
        <p:sp>
          <p:nvSpPr>
            <p:cNvPr id="354" name="文本框 353"/>
            <p:cNvSpPr txBox="1"/>
            <p:nvPr/>
          </p:nvSpPr>
          <p:spPr>
            <a:xfrm>
              <a:off x="9459454" y="4856740"/>
              <a:ext cx="478095" cy="369332"/>
            </a:xfrm>
            <a:prstGeom prst="rect">
              <a:avLst/>
            </a:prstGeom>
            <a:noFill/>
          </p:spPr>
          <p:txBody>
            <a:bodyPr wrap="square" rtlCol="0">
              <a:spAutoFit/>
            </a:bodyPr>
            <a:lstStyle/>
            <a:p>
              <a:pPr algn="ctr"/>
              <a:r>
                <a:rPr lang="en-US" altLang="zh-CN" b="1" dirty="0">
                  <a:solidFill>
                    <a:schemeClr val="accent3"/>
                  </a:solidFill>
                  <a:latin typeface="Arial Black" panose="020B0A04020102020204" pitchFamily="34" charset="0"/>
                </a:rPr>
                <a:t>1</a:t>
              </a:r>
              <a:endParaRPr lang="zh-CN" altLang="en-US" b="1" dirty="0">
                <a:solidFill>
                  <a:schemeClr val="accent3"/>
                </a:solidFill>
                <a:latin typeface="Arial Black" panose="020B0A04020102020204" pitchFamily="34" charset="0"/>
              </a:endParaRPr>
            </a:p>
          </p:txBody>
        </p:sp>
      </p:grpSp>
      <p:sp>
        <p:nvSpPr>
          <p:cNvPr id="355" name="文本框 354"/>
          <p:cNvSpPr txBox="1"/>
          <p:nvPr/>
        </p:nvSpPr>
        <p:spPr>
          <a:xfrm>
            <a:off x="9391949" y="1269634"/>
            <a:ext cx="495412" cy="400110"/>
          </a:xfrm>
          <a:prstGeom prst="rect">
            <a:avLst/>
          </a:prstGeom>
          <a:noFill/>
        </p:spPr>
        <p:txBody>
          <a:bodyPr wrap="square" rtlCol="0">
            <a:spAutoFit/>
          </a:bodyPr>
          <a:lstStyle/>
          <a:p>
            <a:pPr algn="ctr"/>
            <a:r>
              <a:rPr lang="en-US" altLang="zh-CN" sz="2000" b="1" dirty="0">
                <a:solidFill>
                  <a:schemeClr val="accent1">
                    <a:lumMod val="75000"/>
                  </a:schemeClr>
                </a:solidFill>
                <a:latin typeface="Arial Black" panose="020B0A04020102020204" pitchFamily="34" charset="0"/>
              </a:rPr>
              <a:t>A</a:t>
            </a:r>
            <a:endParaRPr lang="zh-CN" altLang="en-US" sz="2000" b="1" dirty="0">
              <a:solidFill>
                <a:schemeClr val="accent1">
                  <a:lumMod val="75000"/>
                </a:schemeClr>
              </a:solidFill>
              <a:latin typeface="Arial Black" panose="020B0A04020102020204" pitchFamily="34" charset="0"/>
            </a:endParaRP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800" decel="100000"/>
                                        <p:tgtEl>
                                          <p:spTgt spid="6"/>
                                        </p:tgtEl>
                                      </p:cBhvr>
                                    </p:animEffect>
                                    <p:anim calcmode="lin" valueType="num">
                                      <p:cBhvr>
                                        <p:cTn id="8" dur="800" decel="100000" fill="hold"/>
                                        <p:tgtEl>
                                          <p:spTgt spid="6"/>
                                        </p:tgtEl>
                                        <p:attrNameLst>
                                          <p:attrName>style.rotation</p:attrName>
                                        </p:attrNameLst>
                                      </p:cBhvr>
                                      <p:tavLst>
                                        <p:tav tm="0">
                                          <p:val>
                                            <p:fltVal val="-90"/>
                                          </p:val>
                                        </p:tav>
                                        <p:tav tm="100000">
                                          <p:val>
                                            <p:fltVal val="0"/>
                                          </p:val>
                                        </p:tav>
                                      </p:tavLst>
                                    </p:anim>
                                    <p:anim calcmode="lin" valueType="num">
                                      <p:cBhvr>
                                        <p:cTn id="9" dur="800" decel="100000" fill="hold"/>
                                        <p:tgtEl>
                                          <p:spTgt spid="6"/>
                                        </p:tgtEl>
                                        <p:attrNameLst>
                                          <p:attrName>ppt_x</p:attrName>
                                        </p:attrNameLst>
                                      </p:cBhvr>
                                      <p:tavLst>
                                        <p:tav tm="0">
                                          <p:val>
                                            <p:strVal val="#ppt_x+0.4"/>
                                          </p:val>
                                        </p:tav>
                                        <p:tav tm="100000">
                                          <p:val>
                                            <p:strVal val="#ppt_x-0.05"/>
                                          </p:val>
                                        </p:tav>
                                      </p:tavLst>
                                    </p:anim>
                                    <p:anim calcmode="lin" valueType="num">
                                      <p:cBhvr>
                                        <p:cTn id="10" dur="800" decel="100000" fill="hold"/>
                                        <p:tgtEl>
                                          <p:spTgt spid="6"/>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6"/>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6"/>
                                        </p:tgtEl>
                                        <p:attrNameLst>
                                          <p:attrName>ppt_y</p:attrName>
                                        </p:attrNameLst>
                                      </p:cBhvr>
                                      <p:tavLst>
                                        <p:tav tm="0">
                                          <p:val>
                                            <p:strVal val="#ppt_y+0.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30" presetClass="entr" presetSubtype="0" fill="hold" grpId="0" nodeType="clickEffect">
                                  <p:stCondLst>
                                    <p:cond delay="0"/>
                                  </p:stCondLst>
                                  <p:childTnLst>
                                    <p:set>
                                      <p:cBhvr>
                                        <p:cTn id="16" dur="1" fill="hold">
                                          <p:stCondLst>
                                            <p:cond delay="0"/>
                                          </p:stCondLst>
                                        </p:cTn>
                                        <p:tgtEl>
                                          <p:spTgt spid="355"/>
                                        </p:tgtEl>
                                        <p:attrNameLst>
                                          <p:attrName>style.visibility</p:attrName>
                                        </p:attrNameLst>
                                      </p:cBhvr>
                                      <p:to>
                                        <p:strVal val="visible"/>
                                      </p:to>
                                    </p:set>
                                    <p:animEffect transition="in" filter="fade">
                                      <p:cBhvr>
                                        <p:cTn id="17" dur="800" decel="100000"/>
                                        <p:tgtEl>
                                          <p:spTgt spid="355"/>
                                        </p:tgtEl>
                                      </p:cBhvr>
                                    </p:animEffect>
                                    <p:anim calcmode="lin" valueType="num">
                                      <p:cBhvr>
                                        <p:cTn id="18" dur="800" decel="100000" fill="hold"/>
                                        <p:tgtEl>
                                          <p:spTgt spid="355"/>
                                        </p:tgtEl>
                                        <p:attrNameLst>
                                          <p:attrName>style.rotation</p:attrName>
                                        </p:attrNameLst>
                                      </p:cBhvr>
                                      <p:tavLst>
                                        <p:tav tm="0">
                                          <p:val>
                                            <p:fltVal val="-90"/>
                                          </p:val>
                                        </p:tav>
                                        <p:tav tm="100000">
                                          <p:val>
                                            <p:fltVal val="0"/>
                                          </p:val>
                                        </p:tav>
                                      </p:tavLst>
                                    </p:anim>
                                    <p:anim calcmode="lin" valueType="num">
                                      <p:cBhvr>
                                        <p:cTn id="19" dur="800" decel="100000" fill="hold"/>
                                        <p:tgtEl>
                                          <p:spTgt spid="355"/>
                                        </p:tgtEl>
                                        <p:attrNameLst>
                                          <p:attrName>ppt_x</p:attrName>
                                        </p:attrNameLst>
                                      </p:cBhvr>
                                      <p:tavLst>
                                        <p:tav tm="0">
                                          <p:val>
                                            <p:strVal val="#ppt_x+0.4"/>
                                          </p:val>
                                        </p:tav>
                                        <p:tav tm="100000">
                                          <p:val>
                                            <p:strVal val="#ppt_x-0.05"/>
                                          </p:val>
                                        </p:tav>
                                      </p:tavLst>
                                    </p:anim>
                                    <p:anim calcmode="lin" valueType="num">
                                      <p:cBhvr>
                                        <p:cTn id="20" dur="800" decel="100000" fill="hold"/>
                                        <p:tgtEl>
                                          <p:spTgt spid="355"/>
                                        </p:tgtEl>
                                        <p:attrNameLst>
                                          <p:attrName>ppt_y</p:attrName>
                                        </p:attrNameLst>
                                      </p:cBhvr>
                                      <p:tavLst>
                                        <p:tav tm="0">
                                          <p:val>
                                            <p:strVal val="#ppt_y-0.4"/>
                                          </p:val>
                                        </p:tav>
                                        <p:tav tm="100000">
                                          <p:val>
                                            <p:strVal val="#ppt_y+0.1"/>
                                          </p:val>
                                        </p:tav>
                                      </p:tavLst>
                                    </p:anim>
                                    <p:anim calcmode="lin" valueType="num">
                                      <p:cBhvr>
                                        <p:cTn id="21" dur="200" accel="100000" fill="hold">
                                          <p:stCondLst>
                                            <p:cond delay="800"/>
                                          </p:stCondLst>
                                        </p:cTn>
                                        <p:tgtEl>
                                          <p:spTgt spid="355"/>
                                        </p:tgtEl>
                                        <p:attrNameLst>
                                          <p:attrName>ppt_x</p:attrName>
                                        </p:attrNameLst>
                                      </p:cBhvr>
                                      <p:tavLst>
                                        <p:tav tm="0">
                                          <p:val>
                                            <p:strVal val="#ppt_x-0.05"/>
                                          </p:val>
                                        </p:tav>
                                        <p:tav tm="100000">
                                          <p:val>
                                            <p:strVal val="#ppt_x"/>
                                          </p:val>
                                        </p:tav>
                                      </p:tavLst>
                                    </p:anim>
                                    <p:anim calcmode="lin" valueType="num">
                                      <p:cBhvr>
                                        <p:cTn id="22" dur="200" accel="100000" fill="hold">
                                          <p:stCondLst>
                                            <p:cond delay="800"/>
                                          </p:stCondLst>
                                        </p:cTn>
                                        <p:tgtEl>
                                          <p:spTgt spid="355"/>
                                        </p:tgtEl>
                                        <p:attrNameLst>
                                          <p:attrName>ppt_y</p:attrName>
                                        </p:attrNameLst>
                                      </p:cBhvr>
                                      <p:tavLst>
                                        <p:tav tm="0">
                                          <p:val>
                                            <p:strVal val="#ppt_y+0.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53" presetClass="entr" presetSubtype="16" fill="hold" grpId="0" nodeType="clickEffect">
                                  <p:stCondLst>
                                    <p:cond delay="0"/>
                                  </p:stCondLst>
                                  <p:childTnLst>
                                    <p:set>
                                      <p:cBhvr>
                                        <p:cTn id="26" dur="1" fill="hold">
                                          <p:stCondLst>
                                            <p:cond delay="0"/>
                                          </p:stCondLst>
                                        </p:cTn>
                                        <p:tgtEl>
                                          <p:spTgt spid="227"/>
                                        </p:tgtEl>
                                        <p:attrNameLst>
                                          <p:attrName>style.visibility</p:attrName>
                                        </p:attrNameLst>
                                      </p:cBhvr>
                                      <p:to>
                                        <p:strVal val="visible"/>
                                      </p:to>
                                    </p:set>
                                    <p:anim calcmode="lin" valueType="num">
                                      <p:cBhvr>
                                        <p:cTn id="27" dur="500" fill="hold"/>
                                        <p:tgtEl>
                                          <p:spTgt spid="227"/>
                                        </p:tgtEl>
                                        <p:attrNameLst>
                                          <p:attrName>ppt_w</p:attrName>
                                        </p:attrNameLst>
                                      </p:cBhvr>
                                      <p:tavLst>
                                        <p:tav tm="0">
                                          <p:val>
                                            <p:fltVal val="0"/>
                                          </p:val>
                                        </p:tav>
                                        <p:tav tm="100000">
                                          <p:val>
                                            <p:strVal val="#ppt_w"/>
                                          </p:val>
                                        </p:tav>
                                      </p:tavLst>
                                    </p:anim>
                                    <p:anim calcmode="lin" valueType="num">
                                      <p:cBhvr>
                                        <p:cTn id="28" dur="500" fill="hold"/>
                                        <p:tgtEl>
                                          <p:spTgt spid="227"/>
                                        </p:tgtEl>
                                        <p:attrNameLst>
                                          <p:attrName>ppt_h</p:attrName>
                                        </p:attrNameLst>
                                      </p:cBhvr>
                                      <p:tavLst>
                                        <p:tav tm="0">
                                          <p:val>
                                            <p:fltVal val="0"/>
                                          </p:val>
                                        </p:tav>
                                        <p:tav tm="100000">
                                          <p:val>
                                            <p:strVal val="#ppt_h"/>
                                          </p:val>
                                        </p:tav>
                                      </p:tavLst>
                                    </p:anim>
                                    <p:animEffect transition="in" filter="fade">
                                      <p:cBhvr>
                                        <p:cTn id="29" dur="500"/>
                                        <p:tgtEl>
                                          <p:spTgt spid="227"/>
                                        </p:tgtEl>
                                      </p:cBhvr>
                                    </p:animEffec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iterate type="lt">
                                    <p:tmAbs val="100"/>
                                  </p:iterate>
                                  <p:childTnLst>
                                    <p:set>
                                      <p:cBhvr>
                                        <p:cTn id="33" dur="1" fill="hold">
                                          <p:stCondLst>
                                            <p:cond delay="0"/>
                                          </p:stCondLst>
                                        </p:cTn>
                                        <p:tgtEl>
                                          <p:spTgt spid="228"/>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iterate type="lt">
                                    <p:tmAbs val="100"/>
                                  </p:iterate>
                                  <p:childTnLst>
                                    <p:set>
                                      <p:cBhvr>
                                        <p:cTn id="37" dur="1" fill="hold">
                                          <p:stCondLst>
                                            <p:cond delay="0"/>
                                          </p:stCondLst>
                                        </p:cTn>
                                        <p:tgtEl>
                                          <p:spTgt spid="229"/>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47" presetClass="entr" presetSubtype="0" fill="hold" nodeType="clickEffect">
                                  <p:stCondLst>
                                    <p:cond delay="0"/>
                                  </p:stCondLst>
                                  <p:childTnLst>
                                    <p:set>
                                      <p:cBhvr>
                                        <p:cTn id="41" dur="1" fill="hold">
                                          <p:stCondLst>
                                            <p:cond delay="0"/>
                                          </p:stCondLst>
                                        </p:cTn>
                                        <p:tgtEl>
                                          <p:spTgt spid="230"/>
                                        </p:tgtEl>
                                        <p:attrNameLst>
                                          <p:attrName>style.visibility</p:attrName>
                                        </p:attrNameLst>
                                      </p:cBhvr>
                                      <p:to>
                                        <p:strVal val="visible"/>
                                      </p:to>
                                    </p:set>
                                    <p:animEffect transition="in" filter="fade">
                                      <p:cBhvr>
                                        <p:cTn id="42" dur="1000"/>
                                        <p:tgtEl>
                                          <p:spTgt spid="230"/>
                                        </p:tgtEl>
                                      </p:cBhvr>
                                    </p:animEffect>
                                    <p:anim calcmode="lin" valueType="num">
                                      <p:cBhvr>
                                        <p:cTn id="43" dur="1000" fill="hold"/>
                                        <p:tgtEl>
                                          <p:spTgt spid="230"/>
                                        </p:tgtEl>
                                        <p:attrNameLst>
                                          <p:attrName>ppt_x</p:attrName>
                                        </p:attrNameLst>
                                      </p:cBhvr>
                                      <p:tavLst>
                                        <p:tav tm="0">
                                          <p:val>
                                            <p:strVal val="#ppt_x"/>
                                          </p:val>
                                        </p:tav>
                                        <p:tav tm="100000">
                                          <p:val>
                                            <p:strVal val="#ppt_x"/>
                                          </p:val>
                                        </p:tav>
                                      </p:tavLst>
                                    </p:anim>
                                    <p:anim calcmode="lin" valueType="num">
                                      <p:cBhvr>
                                        <p:cTn id="44" dur="1000" fill="hold"/>
                                        <p:tgtEl>
                                          <p:spTgt spid="230"/>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7" presetClass="entr" presetSubtype="0" fill="hold" nodeType="clickEffect">
                                  <p:stCondLst>
                                    <p:cond delay="0"/>
                                  </p:stCondLst>
                                  <p:childTnLst>
                                    <p:set>
                                      <p:cBhvr>
                                        <p:cTn id="48" dur="1" fill="hold">
                                          <p:stCondLst>
                                            <p:cond delay="0"/>
                                          </p:stCondLst>
                                        </p:cTn>
                                        <p:tgtEl>
                                          <p:spTgt spid="4"/>
                                        </p:tgtEl>
                                        <p:attrNameLst>
                                          <p:attrName>style.visibility</p:attrName>
                                        </p:attrNameLst>
                                      </p:cBhvr>
                                      <p:to>
                                        <p:strVal val="visible"/>
                                      </p:to>
                                    </p:set>
                                    <p:animEffect transition="in" filter="fade">
                                      <p:cBhvr>
                                        <p:cTn id="49" dur="1000"/>
                                        <p:tgtEl>
                                          <p:spTgt spid="4"/>
                                        </p:tgtEl>
                                      </p:cBhvr>
                                    </p:animEffect>
                                    <p:anim calcmode="lin" valueType="num">
                                      <p:cBhvr>
                                        <p:cTn id="50" dur="1000" fill="hold"/>
                                        <p:tgtEl>
                                          <p:spTgt spid="4"/>
                                        </p:tgtEl>
                                        <p:attrNameLst>
                                          <p:attrName>ppt_x</p:attrName>
                                        </p:attrNameLst>
                                      </p:cBhvr>
                                      <p:tavLst>
                                        <p:tav tm="0">
                                          <p:val>
                                            <p:strVal val="#ppt_x"/>
                                          </p:val>
                                        </p:tav>
                                        <p:tav tm="100000">
                                          <p:val>
                                            <p:strVal val="#ppt_x"/>
                                          </p:val>
                                        </p:tav>
                                      </p:tavLst>
                                    </p:anim>
                                    <p:anim calcmode="lin" valueType="num">
                                      <p:cBhvr>
                                        <p:cTn id="51"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12" presetClass="entr" presetSubtype="4" fill="hold" nodeType="clickEffect">
                                  <p:stCondLst>
                                    <p:cond delay="0"/>
                                  </p:stCondLst>
                                  <p:childTnLst>
                                    <p:set>
                                      <p:cBhvr>
                                        <p:cTn id="55" dur="1" fill="hold">
                                          <p:stCondLst>
                                            <p:cond delay="0"/>
                                          </p:stCondLst>
                                        </p:cTn>
                                        <p:tgtEl>
                                          <p:spTgt spid="277"/>
                                        </p:tgtEl>
                                        <p:attrNameLst>
                                          <p:attrName>style.visibility</p:attrName>
                                        </p:attrNameLst>
                                      </p:cBhvr>
                                      <p:to>
                                        <p:strVal val="visible"/>
                                      </p:to>
                                    </p:set>
                                    <p:anim calcmode="lin" valueType="num">
                                      <p:cBhvr additive="base">
                                        <p:cTn id="56" dur="500"/>
                                        <p:tgtEl>
                                          <p:spTgt spid="277"/>
                                        </p:tgtEl>
                                        <p:attrNameLst>
                                          <p:attrName>ppt_y</p:attrName>
                                        </p:attrNameLst>
                                      </p:cBhvr>
                                      <p:tavLst>
                                        <p:tav tm="0">
                                          <p:val>
                                            <p:strVal val="#ppt_y+#ppt_h*1.125000"/>
                                          </p:val>
                                        </p:tav>
                                        <p:tav tm="100000">
                                          <p:val>
                                            <p:strVal val="#ppt_y"/>
                                          </p:val>
                                        </p:tav>
                                      </p:tavLst>
                                    </p:anim>
                                    <p:animEffect transition="in" filter="wipe(up)">
                                      <p:cBhvr>
                                        <p:cTn id="57" dur="500"/>
                                        <p:tgtEl>
                                          <p:spTgt spid="277"/>
                                        </p:tgtEl>
                                      </p:cBhvr>
                                    </p:animEffect>
                                  </p:childTnLst>
                                </p:cTn>
                              </p:par>
                            </p:childTnLst>
                          </p:cTn>
                        </p:par>
                      </p:childTnLst>
                    </p:cTn>
                  </p:par>
                  <p:par>
                    <p:cTn id="58" fill="hold">
                      <p:stCondLst>
                        <p:cond delay="indefinite"/>
                      </p:stCondLst>
                      <p:childTnLst>
                        <p:par>
                          <p:cTn id="59" fill="hold">
                            <p:stCondLst>
                              <p:cond delay="0"/>
                            </p:stCondLst>
                            <p:childTnLst>
                              <p:par>
                                <p:cTn id="60" presetID="53" presetClass="entr" presetSubtype="16" fill="hold" grpId="0" nodeType="clickEffect">
                                  <p:stCondLst>
                                    <p:cond delay="0"/>
                                  </p:stCondLst>
                                  <p:childTnLst>
                                    <p:set>
                                      <p:cBhvr>
                                        <p:cTn id="61" dur="1" fill="hold">
                                          <p:stCondLst>
                                            <p:cond delay="0"/>
                                          </p:stCondLst>
                                        </p:cTn>
                                        <p:tgtEl>
                                          <p:spTgt spid="278"/>
                                        </p:tgtEl>
                                        <p:attrNameLst>
                                          <p:attrName>style.visibility</p:attrName>
                                        </p:attrNameLst>
                                      </p:cBhvr>
                                      <p:to>
                                        <p:strVal val="visible"/>
                                      </p:to>
                                    </p:set>
                                    <p:anim calcmode="lin" valueType="num">
                                      <p:cBhvr>
                                        <p:cTn id="62" dur="500" fill="hold"/>
                                        <p:tgtEl>
                                          <p:spTgt spid="278"/>
                                        </p:tgtEl>
                                        <p:attrNameLst>
                                          <p:attrName>ppt_w</p:attrName>
                                        </p:attrNameLst>
                                      </p:cBhvr>
                                      <p:tavLst>
                                        <p:tav tm="0">
                                          <p:val>
                                            <p:fltVal val="0"/>
                                          </p:val>
                                        </p:tav>
                                        <p:tav tm="100000">
                                          <p:val>
                                            <p:strVal val="#ppt_w"/>
                                          </p:val>
                                        </p:tav>
                                      </p:tavLst>
                                    </p:anim>
                                    <p:anim calcmode="lin" valueType="num">
                                      <p:cBhvr>
                                        <p:cTn id="63" dur="500" fill="hold"/>
                                        <p:tgtEl>
                                          <p:spTgt spid="278"/>
                                        </p:tgtEl>
                                        <p:attrNameLst>
                                          <p:attrName>ppt_h</p:attrName>
                                        </p:attrNameLst>
                                      </p:cBhvr>
                                      <p:tavLst>
                                        <p:tav tm="0">
                                          <p:val>
                                            <p:fltVal val="0"/>
                                          </p:val>
                                        </p:tav>
                                        <p:tav tm="100000">
                                          <p:val>
                                            <p:strVal val="#ppt_h"/>
                                          </p:val>
                                        </p:tav>
                                      </p:tavLst>
                                    </p:anim>
                                    <p:animEffect transition="in" filter="fade">
                                      <p:cBhvr>
                                        <p:cTn id="64" dur="500"/>
                                        <p:tgtEl>
                                          <p:spTgt spid="278"/>
                                        </p:tgtEl>
                                      </p:cBhvr>
                                    </p:animEffect>
                                  </p:childTnLst>
                                </p:cTn>
                              </p:par>
                            </p:childTnLst>
                          </p:cTn>
                        </p:par>
                      </p:childTnLst>
                    </p:cTn>
                  </p:par>
                  <p:par>
                    <p:cTn id="65" fill="hold">
                      <p:stCondLst>
                        <p:cond delay="indefinite"/>
                      </p:stCondLst>
                      <p:childTnLst>
                        <p:par>
                          <p:cTn id="66" fill="hold">
                            <p:stCondLst>
                              <p:cond delay="0"/>
                            </p:stCondLst>
                            <p:childTnLst>
                              <p:par>
                                <p:cTn id="67" presetID="12" presetClass="entr" presetSubtype="4" fill="hold" nodeType="clickEffect">
                                  <p:stCondLst>
                                    <p:cond delay="0"/>
                                  </p:stCondLst>
                                  <p:childTnLst>
                                    <p:set>
                                      <p:cBhvr>
                                        <p:cTn id="68" dur="1" fill="hold">
                                          <p:stCondLst>
                                            <p:cond delay="0"/>
                                          </p:stCondLst>
                                        </p:cTn>
                                        <p:tgtEl>
                                          <p:spTgt spid="279"/>
                                        </p:tgtEl>
                                        <p:attrNameLst>
                                          <p:attrName>style.visibility</p:attrName>
                                        </p:attrNameLst>
                                      </p:cBhvr>
                                      <p:to>
                                        <p:strVal val="visible"/>
                                      </p:to>
                                    </p:set>
                                    <p:anim calcmode="lin" valueType="num">
                                      <p:cBhvr additive="base">
                                        <p:cTn id="69" dur="500"/>
                                        <p:tgtEl>
                                          <p:spTgt spid="279"/>
                                        </p:tgtEl>
                                        <p:attrNameLst>
                                          <p:attrName>ppt_y</p:attrName>
                                        </p:attrNameLst>
                                      </p:cBhvr>
                                      <p:tavLst>
                                        <p:tav tm="0">
                                          <p:val>
                                            <p:strVal val="#ppt_y+#ppt_h*1.125000"/>
                                          </p:val>
                                        </p:tav>
                                        <p:tav tm="100000">
                                          <p:val>
                                            <p:strVal val="#ppt_y"/>
                                          </p:val>
                                        </p:tav>
                                      </p:tavLst>
                                    </p:anim>
                                    <p:animEffect transition="in" filter="wipe(up)">
                                      <p:cBhvr>
                                        <p:cTn id="70" dur="500"/>
                                        <p:tgtEl>
                                          <p:spTgt spid="279"/>
                                        </p:tgtEl>
                                      </p:cBhvr>
                                    </p:animEffect>
                                  </p:childTnLst>
                                </p:cTn>
                              </p:par>
                            </p:childTnLst>
                          </p:cTn>
                        </p:par>
                      </p:childTnLst>
                    </p:cTn>
                  </p:par>
                  <p:par>
                    <p:cTn id="71" fill="hold">
                      <p:stCondLst>
                        <p:cond delay="indefinite"/>
                      </p:stCondLst>
                      <p:childTnLst>
                        <p:par>
                          <p:cTn id="72" fill="hold">
                            <p:stCondLst>
                              <p:cond delay="0"/>
                            </p:stCondLst>
                            <p:childTnLst>
                              <p:par>
                                <p:cTn id="73" presetID="53" presetClass="entr" presetSubtype="16" fill="hold" grpId="0" nodeType="clickEffect">
                                  <p:stCondLst>
                                    <p:cond delay="0"/>
                                  </p:stCondLst>
                                  <p:childTnLst>
                                    <p:set>
                                      <p:cBhvr>
                                        <p:cTn id="74" dur="1" fill="hold">
                                          <p:stCondLst>
                                            <p:cond delay="0"/>
                                          </p:stCondLst>
                                        </p:cTn>
                                        <p:tgtEl>
                                          <p:spTgt spid="282"/>
                                        </p:tgtEl>
                                        <p:attrNameLst>
                                          <p:attrName>style.visibility</p:attrName>
                                        </p:attrNameLst>
                                      </p:cBhvr>
                                      <p:to>
                                        <p:strVal val="visible"/>
                                      </p:to>
                                    </p:set>
                                    <p:anim calcmode="lin" valueType="num">
                                      <p:cBhvr>
                                        <p:cTn id="75" dur="500" fill="hold"/>
                                        <p:tgtEl>
                                          <p:spTgt spid="282"/>
                                        </p:tgtEl>
                                        <p:attrNameLst>
                                          <p:attrName>ppt_w</p:attrName>
                                        </p:attrNameLst>
                                      </p:cBhvr>
                                      <p:tavLst>
                                        <p:tav tm="0">
                                          <p:val>
                                            <p:fltVal val="0"/>
                                          </p:val>
                                        </p:tav>
                                        <p:tav tm="100000">
                                          <p:val>
                                            <p:strVal val="#ppt_w"/>
                                          </p:val>
                                        </p:tav>
                                      </p:tavLst>
                                    </p:anim>
                                    <p:anim calcmode="lin" valueType="num">
                                      <p:cBhvr>
                                        <p:cTn id="76" dur="500" fill="hold"/>
                                        <p:tgtEl>
                                          <p:spTgt spid="282"/>
                                        </p:tgtEl>
                                        <p:attrNameLst>
                                          <p:attrName>ppt_h</p:attrName>
                                        </p:attrNameLst>
                                      </p:cBhvr>
                                      <p:tavLst>
                                        <p:tav tm="0">
                                          <p:val>
                                            <p:fltVal val="0"/>
                                          </p:val>
                                        </p:tav>
                                        <p:tav tm="100000">
                                          <p:val>
                                            <p:strVal val="#ppt_h"/>
                                          </p:val>
                                        </p:tav>
                                      </p:tavLst>
                                    </p:anim>
                                    <p:animEffect transition="in" filter="fade">
                                      <p:cBhvr>
                                        <p:cTn id="77" dur="500"/>
                                        <p:tgtEl>
                                          <p:spTgt spid="282"/>
                                        </p:tgtEl>
                                      </p:cBhvr>
                                    </p:animEffect>
                                  </p:childTnLst>
                                </p:cTn>
                              </p:par>
                            </p:childTnLst>
                          </p:cTn>
                        </p:par>
                      </p:childTnLst>
                    </p:cTn>
                  </p:par>
                  <p:par>
                    <p:cTn id="78" fill="hold">
                      <p:stCondLst>
                        <p:cond delay="indefinite"/>
                      </p:stCondLst>
                      <p:childTnLst>
                        <p:par>
                          <p:cTn id="79" fill="hold">
                            <p:stCondLst>
                              <p:cond delay="0"/>
                            </p:stCondLst>
                            <p:childTnLst>
                              <p:par>
                                <p:cTn id="80" presetID="12" presetClass="entr" presetSubtype="1" fill="hold" nodeType="clickEffect">
                                  <p:stCondLst>
                                    <p:cond delay="0"/>
                                  </p:stCondLst>
                                  <p:childTnLst>
                                    <p:set>
                                      <p:cBhvr>
                                        <p:cTn id="81" dur="1" fill="hold">
                                          <p:stCondLst>
                                            <p:cond delay="0"/>
                                          </p:stCondLst>
                                        </p:cTn>
                                        <p:tgtEl>
                                          <p:spTgt spid="285"/>
                                        </p:tgtEl>
                                        <p:attrNameLst>
                                          <p:attrName>style.visibility</p:attrName>
                                        </p:attrNameLst>
                                      </p:cBhvr>
                                      <p:to>
                                        <p:strVal val="visible"/>
                                      </p:to>
                                    </p:set>
                                    <p:anim calcmode="lin" valueType="num">
                                      <p:cBhvr additive="base">
                                        <p:cTn id="82" dur="500"/>
                                        <p:tgtEl>
                                          <p:spTgt spid="285"/>
                                        </p:tgtEl>
                                        <p:attrNameLst>
                                          <p:attrName>ppt_y</p:attrName>
                                        </p:attrNameLst>
                                      </p:cBhvr>
                                      <p:tavLst>
                                        <p:tav tm="0">
                                          <p:val>
                                            <p:strVal val="#ppt_y-#ppt_h*1.125000"/>
                                          </p:val>
                                        </p:tav>
                                        <p:tav tm="100000">
                                          <p:val>
                                            <p:strVal val="#ppt_y"/>
                                          </p:val>
                                        </p:tav>
                                      </p:tavLst>
                                    </p:anim>
                                    <p:animEffect transition="in" filter="wipe(down)">
                                      <p:cBhvr>
                                        <p:cTn id="83" dur="500"/>
                                        <p:tgtEl>
                                          <p:spTgt spid="285"/>
                                        </p:tgtEl>
                                      </p:cBhvr>
                                    </p:animEffect>
                                  </p:childTnLst>
                                </p:cTn>
                              </p:par>
                            </p:childTnLst>
                          </p:cTn>
                        </p:par>
                      </p:childTnLst>
                    </p:cTn>
                  </p:par>
                  <p:par>
                    <p:cTn id="84" fill="hold">
                      <p:stCondLst>
                        <p:cond delay="indefinite"/>
                      </p:stCondLst>
                      <p:childTnLst>
                        <p:par>
                          <p:cTn id="85" fill="hold">
                            <p:stCondLst>
                              <p:cond delay="0"/>
                            </p:stCondLst>
                            <p:childTnLst>
                              <p:par>
                                <p:cTn id="86" presetID="53" presetClass="entr" presetSubtype="16" fill="hold" grpId="0" nodeType="clickEffect">
                                  <p:stCondLst>
                                    <p:cond delay="0"/>
                                  </p:stCondLst>
                                  <p:childTnLst>
                                    <p:set>
                                      <p:cBhvr>
                                        <p:cTn id="87" dur="1" fill="hold">
                                          <p:stCondLst>
                                            <p:cond delay="0"/>
                                          </p:stCondLst>
                                        </p:cTn>
                                        <p:tgtEl>
                                          <p:spTgt spid="289"/>
                                        </p:tgtEl>
                                        <p:attrNameLst>
                                          <p:attrName>style.visibility</p:attrName>
                                        </p:attrNameLst>
                                      </p:cBhvr>
                                      <p:to>
                                        <p:strVal val="visible"/>
                                      </p:to>
                                    </p:set>
                                    <p:anim calcmode="lin" valueType="num">
                                      <p:cBhvr>
                                        <p:cTn id="88" dur="500" fill="hold"/>
                                        <p:tgtEl>
                                          <p:spTgt spid="289"/>
                                        </p:tgtEl>
                                        <p:attrNameLst>
                                          <p:attrName>ppt_w</p:attrName>
                                        </p:attrNameLst>
                                      </p:cBhvr>
                                      <p:tavLst>
                                        <p:tav tm="0">
                                          <p:val>
                                            <p:fltVal val="0"/>
                                          </p:val>
                                        </p:tav>
                                        <p:tav tm="100000">
                                          <p:val>
                                            <p:strVal val="#ppt_w"/>
                                          </p:val>
                                        </p:tav>
                                      </p:tavLst>
                                    </p:anim>
                                    <p:anim calcmode="lin" valueType="num">
                                      <p:cBhvr>
                                        <p:cTn id="89" dur="500" fill="hold"/>
                                        <p:tgtEl>
                                          <p:spTgt spid="289"/>
                                        </p:tgtEl>
                                        <p:attrNameLst>
                                          <p:attrName>ppt_h</p:attrName>
                                        </p:attrNameLst>
                                      </p:cBhvr>
                                      <p:tavLst>
                                        <p:tav tm="0">
                                          <p:val>
                                            <p:fltVal val="0"/>
                                          </p:val>
                                        </p:tav>
                                        <p:tav tm="100000">
                                          <p:val>
                                            <p:strVal val="#ppt_h"/>
                                          </p:val>
                                        </p:tav>
                                      </p:tavLst>
                                    </p:anim>
                                    <p:animEffect transition="in" filter="fade">
                                      <p:cBhvr>
                                        <p:cTn id="90" dur="500"/>
                                        <p:tgtEl>
                                          <p:spTgt spid="289"/>
                                        </p:tgtEl>
                                      </p:cBhvr>
                                    </p:animEffect>
                                  </p:childTnLst>
                                </p:cTn>
                              </p:par>
                            </p:childTnLst>
                          </p:cTn>
                        </p:par>
                      </p:childTnLst>
                    </p:cTn>
                  </p:par>
                  <p:par>
                    <p:cTn id="91" fill="hold">
                      <p:stCondLst>
                        <p:cond delay="indefinite"/>
                      </p:stCondLst>
                      <p:childTnLst>
                        <p:par>
                          <p:cTn id="92" fill="hold">
                            <p:stCondLst>
                              <p:cond delay="0"/>
                            </p:stCondLst>
                            <p:childTnLst>
                              <p:par>
                                <p:cTn id="93" presetID="12" presetClass="entr" presetSubtype="1" fill="hold" nodeType="clickEffect">
                                  <p:stCondLst>
                                    <p:cond delay="0"/>
                                  </p:stCondLst>
                                  <p:childTnLst>
                                    <p:set>
                                      <p:cBhvr>
                                        <p:cTn id="94" dur="1" fill="hold">
                                          <p:stCondLst>
                                            <p:cond delay="0"/>
                                          </p:stCondLst>
                                        </p:cTn>
                                        <p:tgtEl>
                                          <p:spTgt spid="286"/>
                                        </p:tgtEl>
                                        <p:attrNameLst>
                                          <p:attrName>style.visibility</p:attrName>
                                        </p:attrNameLst>
                                      </p:cBhvr>
                                      <p:to>
                                        <p:strVal val="visible"/>
                                      </p:to>
                                    </p:set>
                                    <p:anim calcmode="lin" valueType="num">
                                      <p:cBhvr additive="base">
                                        <p:cTn id="95" dur="500"/>
                                        <p:tgtEl>
                                          <p:spTgt spid="286"/>
                                        </p:tgtEl>
                                        <p:attrNameLst>
                                          <p:attrName>ppt_y</p:attrName>
                                        </p:attrNameLst>
                                      </p:cBhvr>
                                      <p:tavLst>
                                        <p:tav tm="0">
                                          <p:val>
                                            <p:strVal val="#ppt_y-#ppt_h*1.125000"/>
                                          </p:val>
                                        </p:tav>
                                        <p:tav tm="100000">
                                          <p:val>
                                            <p:strVal val="#ppt_y"/>
                                          </p:val>
                                        </p:tav>
                                      </p:tavLst>
                                    </p:anim>
                                    <p:animEffect transition="in" filter="wipe(down)">
                                      <p:cBhvr>
                                        <p:cTn id="96" dur="500"/>
                                        <p:tgtEl>
                                          <p:spTgt spid="286"/>
                                        </p:tgtEl>
                                      </p:cBhvr>
                                    </p:animEffect>
                                  </p:childTnLst>
                                </p:cTn>
                              </p:par>
                            </p:childTnLst>
                          </p:cTn>
                        </p:par>
                      </p:childTnLst>
                    </p:cTn>
                  </p:par>
                  <p:par>
                    <p:cTn id="97" fill="hold">
                      <p:stCondLst>
                        <p:cond delay="indefinite"/>
                      </p:stCondLst>
                      <p:childTnLst>
                        <p:par>
                          <p:cTn id="98" fill="hold">
                            <p:stCondLst>
                              <p:cond delay="0"/>
                            </p:stCondLst>
                            <p:childTnLst>
                              <p:par>
                                <p:cTn id="99" presetID="53" presetClass="entr" presetSubtype="16" fill="hold" grpId="0" nodeType="clickEffect">
                                  <p:stCondLst>
                                    <p:cond delay="0"/>
                                  </p:stCondLst>
                                  <p:childTnLst>
                                    <p:set>
                                      <p:cBhvr>
                                        <p:cTn id="100" dur="1" fill="hold">
                                          <p:stCondLst>
                                            <p:cond delay="0"/>
                                          </p:stCondLst>
                                        </p:cTn>
                                        <p:tgtEl>
                                          <p:spTgt spid="290"/>
                                        </p:tgtEl>
                                        <p:attrNameLst>
                                          <p:attrName>style.visibility</p:attrName>
                                        </p:attrNameLst>
                                      </p:cBhvr>
                                      <p:to>
                                        <p:strVal val="visible"/>
                                      </p:to>
                                    </p:set>
                                    <p:anim calcmode="lin" valueType="num">
                                      <p:cBhvr>
                                        <p:cTn id="101" dur="500" fill="hold"/>
                                        <p:tgtEl>
                                          <p:spTgt spid="290"/>
                                        </p:tgtEl>
                                        <p:attrNameLst>
                                          <p:attrName>ppt_w</p:attrName>
                                        </p:attrNameLst>
                                      </p:cBhvr>
                                      <p:tavLst>
                                        <p:tav tm="0">
                                          <p:val>
                                            <p:fltVal val="0"/>
                                          </p:val>
                                        </p:tav>
                                        <p:tav tm="100000">
                                          <p:val>
                                            <p:strVal val="#ppt_w"/>
                                          </p:val>
                                        </p:tav>
                                      </p:tavLst>
                                    </p:anim>
                                    <p:anim calcmode="lin" valueType="num">
                                      <p:cBhvr>
                                        <p:cTn id="102" dur="500" fill="hold"/>
                                        <p:tgtEl>
                                          <p:spTgt spid="290"/>
                                        </p:tgtEl>
                                        <p:attrNameLst>
                                          <p:attrName>ppt_h</p:attrName>
                                        </p:attrNameLst>
                                      </p:cBhvr>
                                      <p:tavLst>
                                        <p:tav tm="0">
                                          <p:val>
                                            <p:fltVal val="0"/>
                                          </p:val>
                                        </p:tav>
                                        <p:tav tm="100000">
                                          <p:val>
                                            <p:strVal val="#ppt_h"/>
                                          </p:val>
                                        </p:tav>
                                      </p:tavLst>
                                    </p:anim>
                                    <p:animEffect transition="in" filter="fade">
                                      <p:cBhvr>
                                        <p:cTn id="103" dur="500"/>
                                        <p:tgtEl>
                                          <p:spTgt spid="290"/>
                                        </p:tgtEl>
                                      </p:cBhvr>
                                    </p:animEffect>
                                  </p:childTnLst>
                                </p:cTn>
                              </p:par>
                            </p:childTnLst>
                          </p:cTn>
                        </p:par>
                      </p:childTnLst>
                    </p:cTn>
                  </p:par>
                  <p:par>
                    <p:cTn id="104" fill="hold">
                      <p:stCondLst>
                        <p:cond delay="indefinite"/>
                      </p:stCondLst>
                      <p:childTnLst>
                        <p:par>
                          <p:cTn id="105" fill="hold">
                            <p:stCondLst>
                              <p:cond delay="0"/>
                            </p:stCondLst>
                            <p:childTnLst>
                              <p:par>
                                <p:cTn id="106" presetID="12" presetClass="entr" presetSubtype="4" fill="hold" nodeType="clickEffect">
                                  <p:stCondLst>
                                    <p:cond delay="0"/>
                                  </p:stCondLst>
                                  <p:childTnLst>
                                    <p:set>
                                      <p:cBhvr>
                                        <p:cTn id="107" dur="1" fill="hold">
                                          <p:stCondLst>
                                            <p:cond delay="0"/>
                                          </p:stCondLst>
                                        </p:cTn>
                                        <p:tgtEl>
                                          <p:spTgt spid="280"/>
                                        </p:tgtEl>
                                        <p:attrNameLst>
                                          <p:attrName>style.visibility</p:attrName>
                                        </p:attrNameLst>
                                      </p:cBhvr>
                                      <p:to>
                                        <p:strVal val="visible"/>
                                      </p:to>
                                    </p:set>
                                    <p:anim calcmode="lin" valueType="num">
                                      <p:cBhvr additive="base">
                                        <p:cTn id="108" dur="500"/>
                                        <p:tgtEl>
                                          <p:spTgt spid="280"/>
                                        </p:tgtEl>
                                        <p:attrNameLst>
                                          <p:attrName>ppt_y</p:attrName>
                                        </p:attrNameLst>
                                      </p:cBhvr>
                                      <p:tavLst>
                                        <p:tav tm="0">
                                          <p:val>
                                            <p:strVal val="#ppt_y+#ppt_h*1.125000"/>
                                          </p:val>
                                        </p:tav>
                                        <p:tav tm="100000">
                                          <p:val>
                                            <p:strVal val="#ppt_y"/>
                                          </p:val>
                                        </p:tav>
                                      </p:tavLst>
                                    </p:anim>
                                    <p:animEffect transition="in" filter="wipe(up)">
                                      <p:cBhvr>
                                        <p:cTn id="109" dur="500"/>
                                        <p:tgtEl>
                                          <p:spTgt spid="280"/>
                                        </p:tgtEl>
                                      </p:cBhvr>
                                    </p:animEffect>
                                  </p:childTnLst>
                                </p:cTn>
                              </p:par>
                            </p:childTnLst>
                          </p:cTn>
                        </p:par>
                      </p:childTnLst>
                    </p:cTn>
                  </p:par>
                  <p:par>
                    <p:cTn id="110" fill="hold">
                      <p:stCondLst>
                        <p:cond delay="indefinite"/>
                      </p:stCondLst>
                      <p:childTnLst>
                        <p:par>
                          <p:cTn id="111" fill="hold">
                            <p:stCondLst>
                              <p:cond delay="0"/>
                            </p:stCondLst>
                            <p:childTnLst>
                              <p:par>
                                <p:cTn id="112" presetID="53" presetClass="entr" presetSubtype="16" fill="hold" grpId="0" nodeType="clickEffect">
                                  <p:stCondLst>
                                    <p:cond delay="0"/>
                                  </p:stCondLst>
                                  <p:childTnLst>
                                    <p:set>
                                      <p:cBhvr>
                                        <p:cTn id="113" dur="1" fill="hold">
                                          <p:stCondLst>
                                            <p:cond delay="0"/>
                                          </p:stCondLst>
                                        </p:cTn>
                                        <p:tgtEl>
                                          <p:spTgt spid="283"/>
                                        </p:tgtEl>
                                        <p:attrNameLst>
                                          <p:attrName>style.visibility</p:attrName>
                                        </p:attrNameLst>
                                      </p:cBhvr>
                                      <p:to>
                                        <p:strVal val="visible"/>
                                      </p:to>
                                    </p:set>
                                    <p:anim calcmode="lin" valueType="num">
                                      <p:cBhvr>
                                        <p:cTn id="114" dur="500" fill="hold"/>
                                        <p:tgtEl>
                                          <p:spTgt spid="283"/>
                                        </p:tgtEl>
                                        <p:attrNameLst>
                                          <p:attrName>ppt_w</p:attrName>
                                        </p:attrNameLst>
                                      </p:cBhvr>
                                      <p:tavLst>
                                        <p:tav tm="0">
                                          <p:val>
                                            <p:fltVal val="0"/>
                                          </p:val>
                                        </p:tav>
                                        <p:tav tm="100000">
                                          <p:val>
                                            <p:strVal val="#ppt_w"/>
                                          </p:val>
                                        </p:tav>
                                      </p:tavLst>
                                    </p:anim>
                                    <p:anim calcmode="lin" valueType="num">
                                      <p:cBhvr>
                                        <p:cTn id="115" dur="500" fill="hold"/>
                                        <p:tgtEl>
                                          <p:spTgt spid="283"/>
                                        </p:tgtEl>
                                        <p:attrNameLst>
                                          <p:attrName>ppt_h</p:attrName>
                                        </p:attrNameLst>
                                      </p:cBhvr>
                                      <p:tavLst>
                                        <p:tav tm="0">
                                          <p:val>
                                            <p:fltVal val="0"/>
                                          </p:val>
                                        </p:tav>
                                        <p:tav tm="100000">
                                          <p:val>
                                            <p:strVal val="#ppt_h"/>
                                          </p:val>
                                        </p:tav>
                                      </p:tavLst>
                                    </p:anim>
                                    <p:animEffect transition="in" filter="fade">
                                      <p:cBhvr>
                                        <p:cTn id="116" dur="500"/>
                                        <p:tgtEl>
                                          <p:spTgt spid="283"/>
                                        </p:tgtEl>
                                      </p:cBhvr>
                                    </p:animEffect>
                                  </p:childTnLst>
                                </p:cTn>
                              </p:par>
                            </p:childTnLst>
                          </p:cTn>
                        </p:par>
                      </p:childTnLst>
                    </p:cTn>
                  </p:par>
                  <p:par>
                    <p:cTn id="117" fill="hold">
                      <p:stCondLst>
                        <p:cond delay="indefinite"/>
                      </p:stCondLst>
                      <p:childTnLst>
                        <p:par>
                          <p:cTn id="118" fill="hold">
                            <p:stCondLst>
                              <p:cond delay="0"/>
                            </p:stCondLst>
                            <p:childTnLst>
                              <p:par>
                                <p:cTn id="119" presetID="12" presetClass="entr" presetSubtype="8" fill="hold" nodeType="clickEffect">
                                  <p:stCondLst>
                                    <p:cond delay="0"/>
                                  </p:stCondLst>
                                  <p:childTnLst>
                                    <p:set>
                                      <p:cBhvr>
                                        <p:cTn id="120" dur="1" fill="hold">
                                          <p:stCondLst>
                                            <p:cond delay="0"/>
                                          </p:stCondLst>
                                        </p:cTn>
                                        <p:tgtEl>
                                          <p:spTgt spid="8"/>
                                        </p:tgtEl>
                                        <p:attrNameLst>
                                          <p:attrName>style.visibility</p:attrName>
                                        </p:attrNameLst>
                                      </p:cBhvr>
                                      <p:to>
                                        <p:strVal val="visible"/>
                                      </p:to>
                                    </p:set>
                                    <p:anim calcmode="lin" valueType="num">
                                      <p:cBhvr additive="base">
                                        <p:cTn id="121" dur="500"/>
                                        <p:tgtEl>
                                          <p:spTgt spid="8"/>
                                        </p:tgtEl>
                                        <p:attrNameLst>
                                          <p:attrName>ppt_x</p:attrName>
                                        </p:attrNameLst>
                                      </p:cBhvr>
                                      <p:tavLst>
                                        <p:tav tm="0">
                                          <p:val>
                                            <p:strVal val="#ppt_x-#ppt_w*1.125000"/>
                                          </p:val>
                                        </p:tav>
                                        <p:tav tm="100000">
                                          <p:val>
                                            <p:strVal val="#ppt_x"/>
                                          </p:val>
                                        </p:tav>
                                      </p:tavLst>
                                    </p:anim>
                                    <p:animEffect transition="in" filter="wipe(right)">
                                      <p:cBhvr>
                                        <p:cTn id="1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7" grpId="0"/>
      <p:bldP spid="228" grpId="0"/>
      <p:bldP spid="229" grpId="0"/>
      <p:bldP spid="278" grpId="0"/>
      <p:bldP spid="282" grpId="0"/>
      <p:bldP spid="283" grpId="0"/>
      <p:bldP spid="289" grpId="0"/>
      <p:bldP spid="290" grpId="0"/>
      <p:bldP spid="35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3156764" y="1188116"/>
            <a:ext cx="5900079" cy="2606668"/>
            <a:chOff x="3156764" y="1188116"/>
            <a:chExt cx="5900079" cy="2606668"/>
          </a:xfrm>
        </p:grpSpPr>
        <p:sp>
          <p:nvSpPr>
            <p:cNvPr id="12" name="íşlïḍè"/>
            <p:cNvSpPr txBox="1"/>
            <p:nvPr/>
          </p:nvSpPr>
          <p:spPr>
            <a:xfrm>
              <a:off x="3965618" y="1188116"/>
              <a:ext cx="4287076" cy="419100"/>
            </a:xfrm>
            <a:prstGeom prst="rect">
              <a:avLst/>
            </a:prstGeom>
            <a:noFill/>
          </p:spPr>
          <p:txBody>
            <a:bodyPr wrap="square" lIns="91440" tIns="45720" rIns="91440" bIns="45720" anchor="ctr">
              <a:noAutofit/>
            </a:bodyPr>
            <a:lstStyle/>
            <a:p>
              <a:pPr algn="ctr"/>
              <a:r>
                <a:rPr lang="en-US" altLang="zh-CN" sz="2400" b="1" dirty="0"/>
                <a:t>1.4 </a:t>
              </a:r>
              <a:r>
                <a:rPr lang="zh-CN" altLang="en-US" sz="2400" b="1" dirty="0"/>
                <a:t>计算机网络的定义和分类</a:t>
              </a:r>
              <a:endParaRPr lang="en-US" altLang="zh-CN" sz="2400" b="1" dirty="0"/>
            </a:p>
          </p:txBody>
        </p:sp>
        <p:grpSp>
          <p:nvGrpSpPr>
            <p:cNvPr id="6" name="组合 5"/>
            <p:cNvGrpSpPr/>
            <p:nvPr/>
          </p:nvGrpSpPr>
          <p:grpSpPr>
            <a:xfrm>
              <a:off x="3156764" y="2010058"/>
              <a:ext cx="5900079" cy="595554"/>
              <a:chOff x="1183243" y="2200834"/>
              <a:chExt cx="5900079" cy="595554"/>
            </a:xfrm>
          </p:grpSpPr>
          <p:sp>
            <p:nvSpPr>
              <p:cNvPr id="5" name="平行四边形 4"/>
              <p:cNvSpPr/>
              <p:nvPr/>
            </p:nvSpPr>
            <p:spPr>
              <a:xfrm>
                <a:off x="1183243" y="2200834"/>
                <a:ext cx="828092" cy="595554"/>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latin typeface="Impact" panose="020B0806030902050204" pitchFamily="34" charset="0"/>
                  </a:rPr>
                  <a:t>01</a:t>
                </a:r>
                <a:endParaRPr lang="zh-CN" altLang="en-US" sz="2800" dirty="0">
                  <a:latin typeface="Impact" panose="020B0806030902050204" pitchFamily="34" charset="0"/>
                </a:endParaRPr>
              </a:p>
            </p:txBody>
          </p:sp>
          <p:sp>
            <p:nvSpPr>
              <p:cNvPr id="25" name="平行四边形 24"/>
              <p:cNvSpPr/>
              <p:nvPr/>
            </p:nvSpPr>
            <p:spPr>
              <a:xfrm>
                <a:off x="1858680" y="2200834"/>
                <a:ext cx="5224642" cy="595554"/>
              </a:xfrm>
              <a:prstGeom prst="parallelogram">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200" b="1" dirty="0">
                    <a:solidFill>
                      <a:schemeClr val="tx1"/>
                    </a:solidFill>
                    <a:latin typeface="Impact" panose="020B0806030902050204" pitchFamily="34" charset="0"/>
                  </a:rPr>
                  <a:t>计算机网络的定义</a:t>
                </a:r>
                <a:endParaRPr lang="zh-CN" altLang="en-US" sz="2200" b="1" dirty="0">
                  <a:solidFill>
                    <a:schemeClr val="tx1"/>
                  </a:solidFill>
                  <a:latin typeface="Impact" panose="020B0806030902050204" pitchFamily="34" charset="0"/>
                </a:endParaRPr>
              </a:p>
            </p:txBody>
          </p:sp>
        </p:grpSp>
        <p:grpSp>
          <p:nvGrpSpPr>
            <p:cNvPr id="32" name="组合 31"/>
            <p:cNvGrpSpPr/>
            <p:nvPr/>
          </p:nvGrpSpPr>
          <p:grpSpPr>
            <a:xfrm>
              <a:off x="3156764" y="3199230"/>
              <a:ext cx="5900079" cy="595554"/>
              <a:chOff x="1183242" y="3390006"/>
              <a:chExt cx="5900079" cy="595554"/>
            </a:xfrm>
          </p:grpSpPr>
          <p:sp>
            <p:nvSpPr>
              <p:cNvPr id="27" name="平行四边形 26"/>
              <p:cNvSpPr/>
              <p:nvPr/>
            </p:nvSpPr>
            <p:spPr>
              <a:xfrm>
                <a:off x="1183242" y="3390006"/>
                <a:ext cx="828092" cy="595554"/>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latin typeface="Impact" panose="020B0806030902050204" pitchFamily="34" charset="0"/>
                  </a:rPr>
                  <a:t>02</a:t>
                </a:r>
                <a:endParaRPr lang="zh-CN" altLang="en-US" sz="2800" dirty="0">
                  <a:latin typeface="Impact" panose="020B0806030902050204" pitchFamily="34" charset="0"/>
                </a:endParaRPr>
              </a:p>
            </p:txBody>
          </p:sp>
          <p:sp>
            <p:nvSpPr>
              <p:cNvPr id="28" name="平行四边形 27"/>
              <p:cNvSpPr/>
              <p:nvPr/>
            </p:nvSpPr>
            <p:spPr>
              <a:xfrm>
                <a:off x="1858679" y="3390006"/>
                <a:ext cx="5224642" cy="595554"/>
              </a:xfrm>
              <a:prstGeom prst="parallelogram">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200" b="1" dirty="0">
                    <a:solidFill>
                      <a:schemeClr val="tx1"/>
                    </a:solidFill>
                    <a:latin typeface="Impact" panose="020B0806030902050204" pitchFamily="34" charset="0"/>
                  </a:rPr>
                  <a:t>计算机网络的分类</a:t>
                </a:r>
                <a:endParaRPr lang="zh-CN" altLang="en-US" sz="2200" b="1" dirty="0">
                  <a:solidFill>
                    <a:schemeClr val="tx1"/>
                  </a:solidFill>
                  <a:latin typeface="Impact" panose="020B0806030902050204" pitchFamily="34" charset="0"/>
                </a:endParaRP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组合 35"/>
          <p:cNvGrpSpPr/>
          <p:nvPr/>
        </p:nvGrpSpPr>
        <p:grpSpPr>
          <a:xfrm>
            <a:off x="304799" y="749300"/>
            <a:ext cx="6266993" cy="400110"/>
            <a:chOff x="424116" y="898245"/>
            <a:chExt cx="6266993" cy="400110"/>
          </a:xfrm>
        </p:grpSpPr>
        <p:sp>
          <p:nvSpPr>
            <p:cNvPr id="38" name="平行四边形 37"/>
            <p:cNvSpPr/>
            <p:nvPr/>
          </p:nvSpPr>
          <p:spPr>
            <a:xfrm>
              <a:off x="424116" y="898245"/>
              <a:ext cx="712237"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02</a:t>
              </a:r>
              <a:endParaRPr lang="zh-CN" altLang="en-US" sz="2200" dirty="0">
                <a:latin typeface="Impact" panose="020B0806030902050204" pitchFamily="34" charset="0"/>
              </a:endParaRPr>
            </a:p>
          </p:txBody>
        </p:sp>
        <p:sp>
          <p:nvSpPr>
            <p:cNvPr id="40" name="文本框 39"/>
            <p:cNvSpPr txBox="1"/>
            <p:nvPr/>
          </p:nvSpPr>
          <p:spPr>
            <a:xfrm>
              <a:off x="1127071" y="898245"/>
              <a:ext cx="5564038" cy="400110"/>
            </a:xfrm>
            <a:prstGeom prst="rect">
              <a:avLst/>
            </a:prstGeom>
            <a:noFill/>
          </p:spPr>
          <p:txBody>
            <a:bodyPr wrap="square" rtlCol="0">
              <a:spAutoFit/>
            </a:bodyPr>
            <a:lstStyle/>
            <a:p>
              <a:r>
                <a:rPr lang="zh-CN" altLang="en-US" sz="2000" b="1" dirty="0"/>
                <a:t>常用编码方式</a:t>
              </a:r>
              <a:endParaRPr lang="zh-CN" altLang="en-US" sz="2000" b="1" dirty="0"/>
            </a:p>
          </p:txBody>
        </p:sp>
      </p:grpSp>
      <p:sp>
        <p:nvSpPr>
          <p:cNvPr id="227" name="文本框 226"/>
          <p:cNvSpPr txBox="1"/>
          <p:nvPr/>
        </p:nvSpPr>
        <p:spPr>
          <a:xfrm>
            <a:off x="868351" y="3582540"/>
            <a:ext cx="780340" cy="369332"/>
          </a:xfrm>
          <a:prstGeom prst="rect">
            <a:avLst/>
          </a:prstGeom>
          <a:noFill/>
        </p:spPr>
        <p:txBody>
          <a:bodyPr wrap="square" rtlCol="0">
            <a:spAutoFit/>
          </a:bodyPr>
          <a:lstStyle/>
          <a:p>
            <a:r>
              <a:rPr lang="zh-CN" altLang="en-US" b="1" dirty="0"/>
              <a:t>解析</a:t>
            </a:r>
            <a:endParaRPr lang="zh-CN" altLang="en-US" b="1" dirty="0"/>
          </a:p>
        </p:txBody>
      </p:sp>
      <p:sp>
        <p:nvSpPr>
          <p:cNvPr id="228" name="文本框 227"/>
          <p:cNvSpPr txBox="1"/>
          <p:nvPr/>
        </p:nvSpPr>
        <p:spPr>
          <a:xfrm>
            <a:off x="1487120" y="3909922"/>
            <a:ext cx="6821422" cy="369332"/>
          </a:xfrm>
          <a:prstGeom prst="rect">
            <a:avLst/>
          </a:prstGeom>
          <a:noFill/>
        </p:spPr>
        <p:txBody>
          <a:bodyPr wrap="square" rtlCol="0">
            <a:spAutoFit/>
          </a:bodyPr>
          <a:lstStyle/>
          <a:p>
            <a:r>
              <a:rPr lang="en-US" altLang="zh-CN" b="1" dirty="0"/>
              <a:t>1. </a:t>
            </a:r>
            <a:r>
              <a:rPr lang="zh-CN" altLang="en-US" b="1" dirty="0"/>
              <a:t>码元中间时刻的电平跳变仅表示时钟信号，而不表示数据。</a:t>
            </a:r>
            <a:endParaRPr lang="zh-CN" altLang="en-US" b="1" dirty="0"/>
          </a:p>
        </p:txBody>
      </p:sp>
      <p:sp>
        <p:nvSpPr>
          <p:cNvPr id="229" name="文本框 228"/>
          <p:cNvSpPr txBox="1"/>
          <p:nvPr/>
        </p:nvSpPr>
        <p:spPr>
          <a:xfrm>
            <a:off x="1487119" y="4242072"/>
            <a:ext cx="10005226" cy="369332"/>
          </a:xfrm>
          <a:prstGeom prst="rect">
            <a:avLst/>
          </a:prstGeom>
          <a:noFill/>
        </p:spPr>
        <p:txBody>
          <a:bodyPr wrap="square" rtlCol="0">
            <a:spAutoFit/>
          </a:bodyPr>
          <a:lstStyle/>
          <a:p>
            <a:r>
              <a:rPr lang="en-US" altLang="zh-CN" b="1" dirty="0"/>
              <a:t>2. </a:t>
            </a:r>
            <a:r>
              <a:rPr lang="zh-CN" altLang="en-US" b="1" dirty="0"/>
              <a:t>数据的表示在于每一个码元开始处是否有电平跳变：</a:t>
            </a:r>
            <a:r>
              <a:rPr lang="zh-CN" altLang="en-US" b="1" dirty="0">
                <a:solidFill>
                  <a:schemeClr val="accent3"/>
                </a:solidFill>
              </a:rPr>
              <a:t>无跳变表示</a:t>
            </a:r>
            <a:r>
              <a:rPr lang="en-US" altLang="zh-CN" b="1" dirty="0">
                <a:solidFill>
                  <a:schemeClr val="accent3"/>
                </a:solidFill>
              </a:rPr>
              <a:t>1</a:t>
            </a:r>
            <a:r>
              <a:rPr lang="zh-CN" altLang="en-US" b="1" dirty="0"/>
              <a:t>，</a:t>
            </a:r>
            <a:r>
              <a:rPr lang="zh-CN" altLang="en-US" b="1" dirty="0">
                <a:solidFill>
                  <a:schemeClr val="accent4"/>
                </a:solidFill>
              </a:rPr>
              <a:t>有跳变表示</a:t>
            </a:r>
            <a:r>
              <a:rPr lang="en-US" altLang="zh-CN" b="1" dirty="0">
                <a:solidFill>
                  <a:schemeClr val="accent4"/>
                </a:solidFill>
              </a:rPr>
              <a:t>0</a:t>
            </a:r>
            <a:r>
              <a:rPr lang="zh-CN" altLang="en-US" b="1" dirty="0"/>
              <a:t>。</a:t>
            </a:r>
            <a:endParaRPr lang="zh-CN" altLang="en-US" b="1" dirty="0"/>
          </a:p>
        </p:txBody>
      </p:sp>
      <p:grpSp>
        <p:nvGrpSpPr>
          <p:cNvPr id="28" name="组合 27"/>
          <p:cNvGrpSpPr/>
          <p:nvPr/>
        </p:nvGrpSpPr>
        <p:grpSpPr>
          <a:xfrm>
            <a:off x="868351" y="1269634"/>
            <a:ext cx="10433370" cy="2324466"/>
            <a:chOff x="868351" y="1269634"/>
            <a:chExt cx="10433370" cy="2324466"/>
          </a:xfrm>
        </p:grpSpPr>
        <p:sp>
          <p:nvSpPr>
            <p:cNvPr id="123" name="文本框 122"/>
            <p:cNvSpPr txBox="1"/>
            <p:nvPr/>
          </p:nvSpPr>
          <p:spPr>
            <a:xfrm>
              <a:off x="868351" y="1269634"/>
              <a:ext cx="10433370" cy="369332"/>
            </a:xfrm>
            <a:prstGeom prst="rect">
              <a:avLst/>
            </a:prstGeom>
            <a:noFill/>
          </p:spPr>
          <p:txBody>
            <a:bodyPr wrap="square" rtlCol="0">
              <a:spAutoFit/>
            </a:bodyPr>
            <a:lstStyle/>
            <a:p>
              <a:r>
                <a:rPr lang="en-US" altLang="zh-CN" b="1" dirty="0"/>
                <a:t>【2021</a:t>
              </a:r>
              <a:r>
                <a:rPr lang="zh-CN" altLang="en-US" b="1" dirty="0"/>
                <a:t>年 题</a:t>
              </a:r>
              <a:r>
                <a:rPr lang="en-US" altLang="zh-CN" b="1" dirty="0"/>
                <a:t>34】</a:t>
              </a:r>
              <a:r>
                <a:rPr lang="zh-CN" altLang="en-US" b="1" dirty="0"/>
                <a:t>若下图为一段差分曼彻斯特编码信号波形，则其编码的二进制位串是（      ）。</a:t>
              </a:r>
              <a:endParaRPr lang="zh-CN" altLang="en-US" b="1" dirty="0"/>
            </a:p>
          </p:txBody>
        </p:sp>
        <p:sp>
          <p:nvSpPr>
            <p:cNvPr id="130" name="文本框 129"/>
            <p:cNvSpPr txBox="1"/>
            <p:nvPr/>
          </p:nvSpPr>
          <p:spPr>
            <a:xfrm>
              <a:off x="991015" y="3224768"/>
              <a:ext cx="1488756" cy="369332"/>
            </a:xfrm>
            <a:prstGeom prst="rect">
              <a:avLst/>
            </a:prstGeom>
            <a:noFill/>
          </p:spPr>
          <p:txBody>
            <a:bodyPr wrap="square" rtlCol="0">
              <a:spAutoFit/>
            </a:bodyPr>
            <a:lstStyle/>
            <a:p>
              <a:r>
                <a:rPr lang="en-US" altLang="zh-CN" b="1" dirty="0"/>
                <a:t>A. 1011 1001</a:t>
              </a:r>
              <a:endParaRPr lang="zh-CN" altLang="en-US" b="1" dirty="0"/>
            </a:p>
          </p:txBody>
        </p:sp>
        <p:sp>
          <p:nvSpPr>
            <p:cNvPr id="169" name="文本框 168"/>
            <p:cNvSpPr txBox="1"/>
            <p:nvPr/>
          </p:nvSpPr>
          <p:spPr>
            <a:xfrm>
              <a:off x="3062928" y="3224768"/>
              <a:ext cx="1488756" cy="369332"/>
            </a:xfrm>
            <a:prstGeom prst="rect">
              <a:avLst/>
            </a:prstGeom>
            <a:noFill/>
          </p:spPr>
          <p:txBody>
            <a:bodyPr wrap="square" rtlCol="0">
              <a:spAutoFit/>
            </a:bodyPr>
            <a:lstStyle/>
            <a:p>
              <a:r>
                <a:rPr lang="en-US" altLang="zh-CN" b="1" dirty="0"/>
                <a:t>B. 1101 0001</a:t>
              </a:r>
              <a:endParaRPr lang="zh-CN" altLang="en-US" b="1" dirty="0"/>
            </a:p>
          </p:txBody>
        </p:sp>
        <p:sp>
          <p:nvSpPr>
            <p:cNvPr id="170" name="文本框 169"/>
            <p:cNvSpPr txBox="1"/>
            <p:nvPr/>
          </p:nvSpPr>
          <p:spPr>
            <a:xfrm>
              <a:off x="5134841" y="3224768"/>
              <a:ext cx="1488756" cy="369332"/>
            </a:xfrm>
            <a:prstGeom prst="rect">
              <a:avLst/>
            </a:prstGeom>
            <a:noFill/>
          </p:spPr>
          <p:txBody>
            <a:bodyPr wrap="square" rtlCol="0">
              <a:spAutoFit/>
            </a:bodyPr>
            <a:lstStyle/>
            <a:p>
              <a:r>
                <a:rPr lang="en-US" altLang="zh-CN" b="1" dirty="0"/>
                <a:t>C. 0010 1110</a:t>
              </a:r>
              <a:endParaRPr lang="zh-CN" altLang="en-US" b="1" dirty="0"/>
            </a:p>
          </p:txBody>
        </p:sp>
        <p:sp>
          <p:nvSpPr>
            <p:cNvPr id="171" name="文本框 170"/>
            <p:cNvSpPr txBox="1"/>
            <p:nvPr/>
          </p:nvSpPr>
          <p:spPr>
            <a:xfrm>
              <a:off x="7206754" y="3224768"/>
              <a:ext cx="1488756" cy="369332"/>
            </a:xfrm>
            <a:prstGeom prst="rect">
              <a:avLst/>
            </a:prstGeom>
            <a:noFill/>
          </p:spPr>
          <p:txBody>
            <a:bodyPr wrap="square" rtlCol="0">
              <a:spAutoFit/>
            </a:bodyPr>
            <a:lstStyle/>
            <a:p>
              <a:r>
                <a:rPr lang="en-US" altLang="zh-CN" b="1" dirty="0"/>
                <a:t>D. 1011 0110</a:t>
              </a:r>
              <a:endParaRPr lang="zh-CN" altLang="en-US" b="1" dirty="0"/>
            </a:p>
          </p:txBody>
        </p:sp>
        <p:grpSp>
          <p:nvGrpSpPr>
            <p:cNvPr id="7" name="组合 6"/>
            <p:cNvGrpSpPr/>
            <p:nvPr/>
          </p:nvGrpSpPr>
          <p:grpSpPr>
            <a:xfrm>
              <a:off x="4105167" y="1732212"/>
              <a:ext cx="3981666" cy="1399309"/>
              <a:chOff x="4105167" y="1732212"/>
              <a:chExt cx="3981666" cy="1399309"/>
            </a:xfrm>
          </p:grpSpPr>
          <p:cxnSp>
            <p:nvCxnSpPr>
              <p:cNvPr id="173" name="直接连接符 172"/>
              <p:cNvCxnSpPr/>
              <p:nvPr/>
            </p:nvCxnSpPr>
            <p:spPr>
              <a:xfrm>
                <a:off x="4126701" y="2016080"/>
                <a:ext cx="234649"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74" name="直接连接符 173"/>
              <p:cNvCxnSpPr/>
              <p:nvPr/>
            </p:nvCxnSpPr>
            <p:spPr>
              <a:xfrm flipV="1">
                <a:off x="4361349" y="2030084"/>
                <a:ext cx="0" cy="741219"/>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75" name="直接连接符 174"/>
              <p:cNvCxnSpPr/>
              <p:nvPr/>
            </p:nvCxnSpPr>
            <p:spPr>
              <a:xfrm>
                <a:off x="4361349" y="2777881"/>
                <a:ext cx="234649"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76" name="直接连接符 175"/>
              <p:cNvCxnSpPr/>
              <p:nvPr/>
            </p:nvCxnSpPr>
            <p:spPr>
              <a:xfrm flipV="1">
                <a:off x="4595998" y="2030084"/>
                <a:ext cx="0" cy="741219"/>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77" name="直接连接符 176"/>
              <p:cNvCxnSpPr/>
              <p:nvPr/>
            </p:nvCxnSpPr>
            <p:spPr>
              <a:xfrm>
                <a:off x="4607640" y="2016080"/>
                <a:ext cx="234649"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78" name="直接连接符 177"/>
              <p:cNvCxnSpPr/>
              <p:nvPr/>
            </p:nvCxnSpPr>
            <p:spPr>
              <a:xfrm flipV="1">
                <a:off x="4842288" y="2030084"/>
                <a:ext cx="0" cy="741219"/>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4842288" y="2777881"/>
                <a:ext cx="234649"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80" name="直接连接符 179"/>
              <p:cNvCxnSpPr/>
              <p:nvPr/>
            </p:nvCxnSpPr>
            <p:spPr>
              <a:xfrm>
                <a:off x="5100703" y="2777881"/>
                <a:ext cx="234649"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81" name="直接连接符 180"/>
              <p:cNvCxnSpPr/>
              <p:nvPr/>
            </p:nvCxnSpPr>
            <p:spPr>
              <a:xfrm flipV="1">
                <a:off x="5335351" y="2030084"/>
                <a:ext cx="0" cy="741219"/>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82" name="直接连接符 181"/>
              <p:cNvCxnSpPr/>
              <p:nvPr/>
            </p:nvCxnSpPr>
            <p:spPr>
              <a:xfrm>
                <a:off x="5333837" y="2016080"/>
                <a:ext cx="234649"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99" name="直接连接符 198"/>
              <p:cNvCxnSpPr/>
              <p:nvPr/>
            </p:nvCxnSpPr>
            <p:spPr>
              <a:xfrm>
                <a:off x="5582843" y="2016080"/>
                <a:ext cx="234649"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200" name="直接连接符 199"/>
              <p:cNvCxnSpPr/>
              <p:nvPr/>
            </p:nvCxnSpPr>
            <p:spPr>
              <a:xfrm flipV="1">
                <a:off x="5830647" y="2030084"/>
                <a:ext cx="0" cy="741219"/>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201" name="直接连接符 200"/>
              <p:cNvCxnSpPr/>
              <p:nvPr/>
            </p:nvCxnSpPr>
            <p:spPr>
              <a:xfrm>
                <a:off x="5842289" y="2777881"/>
                <a:ext cx="234649"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202" name="直接连接符 201"/>
              <p:cNvCxnSpPr/>
              <p:nvPr/>
            </p:nvCxnSpPr>
            <p:spPr>
              <a:xfrm>
                <a:off x="6100703" y="2777881"/>
                <a:ext cx="234649"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203" name="直接连接符 202"/>
              <p:cNvCxnSpPr/>
              <p:nvPr/>
            </p:nvCxnSpPr>
            <p:spPr>
              <a:xfrm flipV="1">
                <a:off x="6349709" y="2030084"/>
                <a:ext cx="0" cy="741219"/>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204" name="直接连接符 203"/>
              <p:cNvCxnSpPr/>
              <p:nvPr/>
            </p:nvCxnSpPr>
            <p:spPr>
              <a:xfrm>
                <a:off x="6349709" y="2016080"/>
                <a:ext cx="234649"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205" name="直接连接符 204"/>
              <p:cNvCxnSpPr/>
              <p:nvPr/>
            </p:nvCxnSpPr>
            <p:spPr>
              <a:xfrm>
                <a:off x="6601546" y="2771303"/>
                <a:ext cx="234649"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206" name="直接连接符 205"/>
              <p:cNvCxnSpPr/>
              <p:nvPr/>
            </p:nvCxnSpPr>
            <p:spPr>
              <a:xfrm flipV="1">
                <a:off x="6842773" y="2023506"/>
                <a:ext cx="0" cy="741219"/>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207" name="直接连接符 206"/>
              <p:cNvCxnSpPr/>
              <p:nvPr/>
            </p:nvCxnSpPr>
            <p:spPr>
              <a:xfrm>
                <a:off x="6842773" y="2016080"/>
                <a:ext cx="248643"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208" name="直接连接符 207"/>
              <p:cNvCxnSpPr/>
              <p:nvPr/>
            </p:nvCxnSpPr>
            <p:spPr>
              <a:xfrm flipV="1">
                <a:off x="7096242" y="2023506"/>
                <a:ext cx="0" cy="741219"/>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211" name="直接连接符 210"/>
              <p:cNvCxnSpPr/>
              <p:nvPr/>
            </p:nvCxnSpPr>
            <p:spPr>
              <a:xfrm>
                <a:off x="7096242" y="2777881"/>
                <a:ext cx="234649"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212" name="直接连接符 211"/>
              <p:cNvCxnSpPr/>
              <p:nvPr/>
            </p:nvCxnSpPr>
            <p:spPr>
              <a:xfrm flipV="1">
                <a:off x="7337469" y="2016928"/>
                <a:ext cx="0" cy="741219"/>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213" name="直接连接符 212"/>
              <p:cNvCxnSpPr/>
              <p:nvPr/>
            </p:nvCxnSpPr>
            <p:spPr>
              <a:xfrm>
                <a:off x="7342533" y="2016080"/>
                <a:ext cx="234649"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214" name="直接连接符 213"/>
              <p:cNvCxnSpPr/>
              <p:nvPr/>
            </p:nvCxnSpPr>
            <p:spPr>
              <a:xfrm>
                <a:off x="7593769" y="2016080"/>
                <a:ext cx="234649"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215" name="直接连接符 214"/>
              <p:cNvCxnSpPr/>
              <p:nvPr/>
            </p:nvCxnSpPr>
            <p:spPr>
              <a:xfrm flipV="1">
                <a:off x="7836197" y="2023506"/>
                <a:ext cx="0" cy="741219"/>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216" name="直接连接符 215"/>
              <p:cNvCxnSpPr/>
              <p:nvPr/>
            </p:nvCxnSpPr>
            <p:spPr>
              <a:xfrm>
                <a:off x="7842775" y="2771303"/>
                <a:ext cx="234649"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217" name="直接连接符 216"/>
              <p:cNvCxnSpPr/>
              <p:nvPr/>
            </p:nvCxnSpPr>
            <p:spPr>
              <a:xfrm>
                <a:off x="4105167" y="1732212"/>
                <a:ext cx="0" cy="1399309"/>
              </a:xfrm>
              <a:prstGeom prst="line">
                <a:avLst/>
              </a:prstGeom>
              <a:ln w="635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18" name="直接连接符 217"/>
              <p:cNvCxnSpPr/>
              <p:nvPr/>
            </p:nvCxnSpPr>
            <p:spPr>
              <a:xfrm>
                <a:off x="8086833" y="1732212"/>
                <a:ext cx="0" cy="1399309"/>
              </a:xfrm>
              <a:prstGeom prst="line">
                <a:avLst/>
              </a:prstGeom>
              <a:ln w="635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19" name="直接连接符 218"/>
              <p:cNvCxnSpPr/>
              <p:nvPr/>
            </p:nvCxnSpPr>
            <p:spPr>
              <a:xfrm>
                <a:off x="4602875" y="1732212"/>
                <a:ext cx="0" cy="1399309"/>
              </a:xfrm>
              <a:prstGeom prst="line">
                <a:avLst/>
              </a:prstGeom>
              <a:ln w="635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20" name="直接连接符 219"/>
              <p:cNvCxnSpPr/>
              <p:nvPr/>
            </p:nvCxnSpPr>
            <p:spPr>
              <a:xfrm>
                <a:off x="5100583" y="1732212"/>
                <a:ext cx="0" cy="1399309"/>
              </a:xfrm>
              <a:prstGeom prst="line">
                <a:avLst/>
              </a:prstGeom>
              <a:ln w="635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21" name="直接连接符 220"/>
              <p:cNvCxnSpPr/>
              <p:nvPr/>
            </p:nvCxnSpPr>
            <p:spPr>
              <a:xfrm>
                <a:off x="5598292" y="1732212"/>
                <a:ext cx="0" cy="1399309"/>
              </a:xfrm>
              <a:prstGeom prst="line">
                <a:avLst/>
              </a:prstGeom>
              <a:ln w="635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22" name="直接连接符 221"/>
              <p:cNvCxnSpPr/>
              <p:nvPr/>
            </p:nvCxnSpPr>
            <p:spPr>
              <a:xfrm>
                <a:off x="6096000" y="1732212"/>
                <a:ext cx="0" cy="1399309"/>
              </a:xfrm>
              <a:prstGeom prst="line">
                <a:avLst/>
              </a:prstGeom>
              <a:ln w="635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24" name="直接连接符 223"/>
              <p:cNvCxnSpPr/>
              <p:nvPr/>
            </p:nvCxnSpPr>
            <p:spPr>
              <a:xfrm>
                <a:off x="6593708" y="1732212"/>
                <a:ext cx="0" cy="1399309"/>
              </a:xfrm>
              <a:prstGeom prst="line">
                <a:avLst/>
              </a:prstGeom>
              <a:ln w="635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25" name="直接连接符 224"/>
              <p:cNvCxnSpPr/>
              <p:nvPr/>
            </p:nvCxnSpPr>
            <p:spPr>
              <a:xfrm>
                <a:off x="7091416" y="1732212"/>
                <a:ext cx="0" cy="1399309"/>
              </a:xfrm>
              <a:prstGeom prst="line">
                <a:avLst/>
              </a:prstGeom>
              <a:ln w="635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26" name="直接连接符 225"/>
              <p:cNvCxnSpPr/>
              <p:nvPr/>
            </p:nvCxnSpPr>
            <p:spPr>
              <a:xfrm>
                <a:off x="7589125" y="1732212"/>
                <a:ext cx="0" cy="1399309"/>
              </a:xfrm>
              <a:prstGeom prst="line">
                <a:avLst/>
              </a:prstGeom>
              <a:ln w="635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84" name="直接连接符 183"/>
              <p:cNvCxnSpPr/>
              <p:nvPr/>
            </p:nvCxnSpPr>
            <p:spPr>
              <a:xfrm flipV="1">
                <a:off x="6600503" y="2022658"/>
                <a:ext cx="0" cy="741219"/>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grpSp>
      </p:grpSp>
      <p:grpSp>
        <p:nvGrpSpPr>
          <p:cNvPr id="185" name="组合 184"/>
          <p:cNvGrpSpPr/>
          <p:nvPr/>
        </p:nvGrpSpPr>
        <p:grpSpPr>
          <a:xfrm>
            <a:off x="4105167" y="4967649"/>
            <a:ext cx="3981666" cy="1399309"/>
            <a:chOff x="4105167" y="1732212"/>
            <a:chExt cx="3981666" cy="1399309"/>
          </a:xfrm>
        </p:grpSpPr>
        <p:cxnSp>
          <p:nvCxnSpPr>
            <p:cNvPr id="186" name="直接连接符 185"/>
            <p:cNvCxnSpPr/>
            <p:nvPr/>
          </p:nvCxnSpPr>
          <p:spPr>
            <a:xfrm>
              <a:off x="4126701" y="2016080"/>
              <a:ext cx="234649"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87" name="直接连接符 186"/>
            <p:cNvCxnSpPr/>
            <p:nvPr/>
          </p:nvCxnSpPr>
          <p:spPr>
            <a:xfrm flipV="1">
              <a:off x="4361349" y="2030084"/>
              <a:ext cx="0" cy="741219"/>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88" name="直接连接符 187"/>
            <p:cNvCxnSpPr/>
            <p:nvPr/>
          </p:nvCxnSpPr>
          <p:spPr>
            <a:xfrm>
              <a:off x="4361349" y="2777881"/>
              <a:ext cx="234649"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89" name="直接连接符 188"/>
            <p:cNvCxnSpPr/>
            <p:nvPr/>
          </p:nvCxnSpPr>
          <p:spPr>
            <a:xfrm flipV="1">
              <a:off x="4595998" y="2030084"/>
              <a:ext cx="0" cy="741219"/>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90" name="直接连接符 189"/>
            <p:cNvCxnSpPr/>
            <p:nvPr/>
          </p:nvCxnSpPr>
          <p:spPr>
            <a:xfrm>
              <a:off x="4607640" y="2016080"/>
              <a:ext cx="234649"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91" name="直接连接符 190"/>
            <p:cNvCxnSpPr/>
            <p:nvPr/>
          </p:nvCxnSpPr>
          <p:spPr>
            <a:xfrm flipV="1">
              <a:off x="4842288" y="2030084"/>
              <a:ext cx="0" cy="741219"/>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92" name="直接连接符 191"/>
            <p:cNvCxnSpPr/>
            <p:nvPr/>
          </p:nvCxnSpPr>
          <p:spPr>
            <a:xfrm>
              <a:off x="4842288" y="2777881"/>
              <a:ext cx="234649"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93" name="直接连接符 192"/>
            <p:cNvCxnSpPr/>
            <p:nvPr/>
          </p:nvCxnSpPr>
          <p:spPr>
            <a:xfrm>
              <a:off x="5100703" y="2777881"/>
              <a:ext cx="234649"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94" name="直接连接符 193"/>
            <p:cNvCxnSpPr/>
            <p:nvPr/>
          </p:nvCxnSpPr>
          <p:spPr>
            <a:xfrm flipV="1">
              <a:off x="5335351" y="2030084"/>
              <a:ext cx="0" cy="741219"/>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95" name="直接连接符 194"/>
            <p:cNvCxnSpPr/>
            <p:nvPr/>
          </p:nvCxnSpPr>
          <p:spPr>
            <a:xfrm>
              <a:off x="5333837" y="2016080"/>
              <a:ext cx="234649"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96" name="直接连接符 195"/>
            <p:cNvCxnSpPr/>
            <p:nvPr/>
          </p:nvCxnSpPr>
          <p:spPr>
            <a:xfrm>
              <a:off x="5582843" y="2016080"/>
              <a:ext cx="234649"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97" name="直接连接符 196"/>
            <p:cNvCxnSpPr/>
            <p:nvPr/>
          </p:nvCxnSpPr>
          <p:spPr>
            <a:xfrm flipV="1">
              <a:off x="5830647" y="2030084"/>
              <a:ext cx="0" cy="741219"/>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98" name="直接连接符 197"/>
            <p:cNvCxnSpPr/>
            <p:nvPr/>
          </p:nvCxnSpPr>
          <p:spPr>
            <a:xfrm>
              <a:off x="5842289" y="2777881"/>
              <a:ext cx="234649"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209" name="直接连接符 208"/>
            <p:cNvCxnSpPr/>
            <p:nvPr/>
          </p:nvCxnSpPr>
          <p:spPr>
            <a:xfrm>
              <a:off x="6100703" y="2777881"/>
              <a:ext cx="234649"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210" name="直接连接符 209"/>
            <p:cNvCxnSpPr/>
            <p:nvPr/>
          </p:nvCxnSpPr>
          <p:spPr>
            <a:xfrm flipV="1">
              <a:off x="6349709" y="2030084"/>
              <a:ext cx="0" cy="741219"/>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223" name="直接连接符 222"/>
            <p:cNvCxnSpPr/>
            <p:nvPr/>
          </p:nvCxnSpPr>
          <p:spPr>
            <a:xfrm>
              <a:off x="6349709" y="2016080"/>
              <a:ext cx="234649"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249" name="直接连接符 248"/>
            <p:cNvCxnSpPr/>
            <p:nvPr/>
          </p:nvCxnSpPr>
          <p:spPr>
            <a:xfrm>
              <a:off x="6601546" y="2771303"/>
              <a:ext cx="234649"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268" name="直接连接符 267"/>
            <p:cNvCxnSpPr/>
            <p:nvPr/>
          </p:nvCxnSpPr>
          <p:spPr>
            <a:xfrm flipV="1">
              <a:off x="6842773" y="2023506"/>
              <a:ext cx="0" cy="741219"/>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330" name="直接连接符 329"/>
            <p:cNvCxnSpPr/>
            <p:nvPr/>
          </p:nvCxnSpPr>
          <p:spPr>
            <a:xfrm>
              <a:off x="6842773" y="2016080"/>
              <a:ext cx="248643"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356" name="直接连接符 355"/>
            <p:cNvCxnSpPr/>
            <p:nvPr/>
          </p:nvCxnSpPr>
          <p:spPr>
            <a:xfrm flipV="1">
              <a:off x="7096242" y="2023506"/>
              <a:ext cx="0" cy="741219"/>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357" name="直接连接符 356"/>
            <p:cNvCxnSpPr/>
            <p:nvPr/>
          </p:nvCxnSpPr>
          <p:spPr>
            <a:xfrm>
              <a:off x="7096242" y="2777881"/>
              <a:ext cx="234649"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358" name="直接连接符 357"/>
            <p:cNvCxnSpPr/>
            <p:nvPr/>
          </p:nvCxnSpPr>
          <p:spPr>
            <a:xfrm flipV="1">
              <a:off x="7337469" y="2016928"/>
              <a:ext cx="0" cy="741219"/>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359" name="直接连接符 358"/>
            <p:cNvCxnSpPr/>
            <p:nvPr/>
          </p:nvCxnSpPr>
          <p:spPr>
            <a:xfrm>
              <a:off x="7342533" y="2016080"/>
              <a:ext cx="234649"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360" name="直接连接符 359"/>
            <p:cNvCxnSpPr/>
            <p:nvPr/>
          </p:nvCxnSpPr>
          <p:spPr>
            <a:xfrm>
              <a:off x="7593769" y="2016080"/>
              <a:ext cx="234649"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361" name="直接连接符 360"/>
            <p:cNvCxnSpPr/>
            <p:nvPr/>
          </p:nvCxnSpPr>
          <p:spPr>
            <a:xfrm flipV="1">
              <a:off x="7836197" y="2023506"/>
              <a:ext cx="0" cy="741219"/>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362" name="直接连接符 361"/>
            <p:cNvCxnSpPr/>
            <p:nvPr/>
          </p:nvCxnSpPr>
          <p:spPr>
            <a:xfrm>
              <a:off x="7842775" y="2771303"/>
              <a:ext cx="234649"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363" name="直接连接符 362"/>
            <p:cNvCxnSpPr/>
            <p:nvPr/>
          </p:nvCxnSpPr>
          <p:spPr>
            <a:xfrm>
              <a:off x="4105167" y="1732212"/>
              <a:ext cx="0" cy="1399309"/>
            </a:xfrm>
            <a:prstGeom prst="line">
              <a:avLst/>
            </a:prstGeom>
            <a:ln w="635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64" name="直接连接符 363"/>
            <p:cNvCxnSpPr/>
            <p:nvPr/>
          </p:nvCxnSpPr>
          <p:spPr>
            <a:xfrm>
              <a:off x="8086833" y="1732212"/>
              <a:ext cx="0" cy="1399309"/>
            </a:xfrm>
            <a:prstGeom prst="line">
              <a:avLst/>
            </a:prstGeom>
            <a:ln w="635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65" name="直接连接符 364"/>
            <p:cNvCxnSpPr/>
            <p:nvPr/>
          </p:nvCxnSpPr>
          <p:spPr>
            <a:xfrm>
              <a:off x="4602875" y="1732212"/>
              <a:ext cx="0" cy="1399309"/>
            </a:xfrm>
            <a:prstGeom prst="line">
              <a:avLst/>
            </a:prstGeom>
            <a:ln w="635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66" name="直接连接符 365"/>
            <p:cNvCxnSpPr/>
            <p:nvPr/>
          </p:nvCxnSpPr>
          <p:spPr>
            <a:xfrm>
              <a:off x="5100583" y="1732212"/>
              <a:ext cx="0" cy="1399309"/>
            </a:xfrm>
            <a:prstGeom prst="line">
              <a:avLst/>
            </a:prstGeom>
            <a:ln w="635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67" name="直接连接符 366"/>
            <p:cNvCxnSpPr/>
            <p:nvPr/>
          </p:nvCxnSpPr>
          <p:spPr>
            <a:xfrm>
              <a:off x="5598292" y="1732212"/>
              <a:ext cx="0" cy="1399309"/>
            </a:xfrm>
            <a:prstGeom prst="line">
              <a:avLst/>
            </a:prstGeom>
            <a:ln w="635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68" name="直接连接符 367"/>
            <p:cNvCxnSpPr/>
            <p:nvPr/>
          </p:nvCxnSpPr>
          <p:spPr>
            <a:xfrm>
              <a:off x="6096000" y="1732212"/>
              <a:ext cx="0" cy="1399309"/>
            </a:xfrm>
            <a:prstGeom prst="line">
              <a:avLst/>
            </a:prstGeom>
            <a:ln w="635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69" name="直接连接符 368"/>
            <p:cNvCxnSpPr/>
            <p:nvPr/>
          </p:nvCxnSpPr>
          <p:spPr>
            <a:xfrm>
              <a:off x="6593708" y="1732212"/>
              <a:ext cx="0" cy="1399309"/>
            </a:xfrm>
            <a:prstGeom prst="line">
              <a:avLst/>
            </a:prstGeom>
            <a:ln w="635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70" name="直接连接符 369"/>
            <p:cNvCxnSpPr/>
            <p:nvPr/>
          </p:nvCxnSpPr>
          <p:spPr>
            <a:xfrm>
              <a:off x="7091416" y="1732212"/>
              <a:ext cx="0" cy="1399309"/>
            </a:xfrm>
            <a:prstGeom prst="line">
              <a:avLst/>
            </a:prstGeom>
            <a:ln w="635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71" name="直接连接符 370"/>
            <p:cNvCxnSpPr/>
            <p:nvPr/>
          </p:nvCxnSpPr>
          <p:spPr>
            <a:xfrm>
              <a:off x="7589125" y="1732212"/>
              <a:ext cx="0" cy="1399309"/>
            </a:xfrm>
            <a:prstGeom prst="line">
              <a:avLst/>
            </a:prstGeom>
            <a:ln w="635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72" name="直接连接符 371"/>
            <p:cNvCxnSpPr/>
            <p:nvPr/>
          </p:nvCxnSpPr>
          <p:spPr>
            <a:xfrm flipV="1">
              <a:off x="6600503" y="2022658"/>
              <a:ext cx="0" cy="741219"/>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grpSp>
      <p:grpSp>
        <p:nvGrpSpPr>
          <p:cNvPr id="9" name="组合 8"/>
          <p:cNvGrpSpPr/>
          <p:nvPr/>
        </p:nvGrpSpPr>
        <p:grpSpPr>
          <a:xfrm>
            <a:off x="4077056" y="6111988"/>
            <a:ext cx="4055621" cy="338554"/>
            <a:chOff x="4077056" y="5993584"/>
            <a:chExt cx="4055621" cy="338554"/>
          </a:xfrm>
        </p:grpSpPr>
        <p:sp>
          <p:nvSpPr>
            <p:cNvPr id="374" name="文本框 373"/>
            <p:cNvSpPr txBox="1"/>
            <p:nvPr/>
          </p:nvSpPr>
          <p:spPr>
            <a:xfrm>
              <a:off x="4077056" y="5993584"/>
              <a:ext cx="590570" cy="338554"/>
            </a:xfrm>
            <a:prstGeom prst="rect">
              <a:avLst/>
            </a:prstGeom>
            <a:noFill/>
          </p:spPr>
          <p:txBody>
            <a:bodyPr wrap="square" rtlCol="0">
              <a:spAutoFit/>
            </a:bodyPr>
            <a:lstStyle/>
            <a:p>
              <a:pPr algn="ctr"/>
              <a:r>
                <a:rPr lang="zh-CN" altLang="en-US" sz="1600" b="1" dirty="0"/>
                <a:t>码元</a:t>
              </a:r>
              <a:endParaRPr lang="zh-CN" altLang="en-US" sz="1600" b="1" dirty="0"/>
            </a:p>
          </p:txBody>
        </p:sp>
        <p:sp>
          <p:nvSpPr>
            <p:cNvPr id="375" name="文本框 374"/>
            <p:cNvSpPr txBox="1"/>
            <p:nvPr/>
          </p:nvSpPr>
          <p:spPr>
            <a:xfrm>
              <a:off x="4551492" y="5993584"/>
              <a:ext cx="590570" cy="338554"/>
            </a:xfrm>
            <a:prstGeom prst="rect">
              <a:avLst/>
            </a:prstGeom>
            <a:noFill/>
          </p:spPr>
          <p:txBody>
            <a:bodyPr wrap="square" rtlCol="0">
              <a:spAutoFit/>
            </a:bodyPr>
            <a:lstStyle/>
            <a:p>
              <a:pPr algn="ctr"/>
              <a:r>
                <a:rPr lang="zh-CN" altLang="en-US" sz="1600" b="1" dirty="0"/>
                <a:t>码元</a:t>
              </a:r>
              <a:endParaRPr lang="zh-CN" altLang="en-US" sz="1600" b="1" dirty="0"/>
            </a:p>
          </p:txBody>
        </p:sp>
        <p:sp>
          <p:nvSpPr>
            <p:cNvPr id="376" name="文本框 375"/>
            <p:cNvSpPr txBox="1"/>
            <p:nvPr/>
          </p:nvSpPr>
          <p:spPr>
            <a:xfrm>
              <a:off x="5038160" y="5993584"/>
              <a:ext cx="590570" cy="338554"/>
            </a:xfrm>
            <a:prstGeom prst="rect">
              <a:avLst/>
            </a:prstGeom>
            <a:noFill/>
          </p:spPr>
          <p:txBody>
            <a:bodyPr wrap="square" rtlCol="0">
              <a:spAutoFit/>
            </a:bodyPr>
            <a:lstStyle/>
            <a:p>
              <a:pPr algn="ctr"/>
              <a:r>
                <a:rPr lang="zh-CN" altLang="en-US" sz="1600" b="1" dirty="0"/>
                <a:t>码元</a:t>
              </a:r>
              <a:endParaRPr lang="zh-CN" altLang="en-US" sz="1600" b="1" dirty="0"/>
            </a:p>
          </p:txBody>
        </p:sp>
        <p:sp>
          <p:nvSpPr>
            <p:cNvPr id="377" name="文本框 376"/>
            <p:cNvSpPr txBox="1"/>
            <p:nvPr/>
          </p:nvSpPr>
          <p:spPr>
            <a:xfrm>
              <a:off x="5547811" y="5993584"/>
              <a:ext cx="590570" cy="338554"/>
            </a:xfrm>
            <a:prstGeom prst="rect">
              <a:avLst/>
            </a:prstGeom>
            <a:noFill/>
          </p:spPr>
          <p:txBody>
            <a:bodyPr wrap="square" rtlCol="0">
              <a:spAutoFit/>
            </a:bodyPr>
            <a:lstStyle/>
            <a:p>
              <a:pPr algn="ctr"/>
              <a:r>
                <a:rPr lang="zh-CN" altLang="en-US" sz="1600" b="1" dirty="0"/>
                <a:t>码元</a:t>
              </a:r>
              <a:endParaRPr lang="zh-CN" altLang="en-US" sz="1600" b="1" dirty="0"/>
            </a:p>
          </p:txBody>
        </p:sp>
        <p:sp>
          <p:nvSpPr>
            <p:cNvPr id="378" name="文本框 377"/>
            <p:cNvSpPr txBox="1"/>
            <p:nvPr/>
          </p:nvSpPr>
          <p:spPr>
            <a:xfrm>
              <a:off x="6056130" y="5993584"/>
              <a:ext cx="590570" cy="338554"/>
            </a:xfrm>
            <a:prstGeom prst="rect">
              <a:avLst/>
            </a:prstGeom>
            <a:noFill/>
          </p:spPr>
          <p:txBody>
            <a:bodyPr wrap="square" rtlCol="0">
              <a:spAutoFit/>
            </a:bodyPr>
            <a:lstStyle/>
            <a:p>
              <a:pPr algn="ctr"/>
              <a:r>
                <a:rPr lang="zh-CN" altLang="en-US" sz="1600" b="1" dirty="0"/>
                <a:t>码元</a:t>
              </a:r>
              <a:endParaRPr lang="zh-CN" altLang="en-US" sz="1600" b="1" dirty="0"/>
            </a:p>
          </p:txBody>
        </p:sp>
        <p:sp>
          <p:nvSpPr>
            <p:cNvPr id="379" name="文本框 378"/>
            <p:cNvSpPr txBox="1"/>
            <p:nvPr/>
          </p:nvSpPr>
          <p:spPr>
            <a:xfrm>
              <a:off x="6535874" y="5993584"/>
              <a:ext cx="590570" cy="338554"/>
            </a:xfrm>
            <a:prstGeom prst="rect">
              <a:avLst/>
            </a:prstGeom>
            <a:noFill/>
          </p:spPr>
          <p:txBody>
            <a:bodyPr wrap="square" rtlCol="0">
              <a:spAutoFit/>
            </a:bodyPr>
            <a:lstStyle/>
            <a:p>
              <a:pPr algn="ctr"/>
              <a:r>
                <a:rPr lang="zh-CN" altLang="en-US" sz="1600" b="1" dirty="0"/>
                <a:t>码元</a:t>
              </a:r>
              <a:endParaRPr lang="zh-CN" altLang="en-US" sz="1600" b="1" dirty="0"/>
            </a:p>
          </p:txBody>
        </p:sp>
        <p:sp>
          <p:nvSpPr>
            <p:cNvPr id="380" name="文本框 379"/>
            <p:cNvSpPr txBox="1"/>
            <p:nvPr/>
          </p:nvSpPr>
          <p:spPr>
            <a:xfrm>
              <a:off x="7042631" y="5993584"/>
              <a:ext cx="590570" cy="338554"/>
            </a:xfrm>
            <a:prstGeom prst="rect">
              <a:avLst/>
            </a:prstGeom>
            <a:noFill/>
          </p:spPr>
          <p:txBody>
            <a:bodyPr wrap="square" rtlCol="0">
              <a:spAutoFit/>
            </a:bodyPr>
            <a:lstStyle/>
            <a:p>
              <a:pPr algn="ctr"/>
              <a:r>
                <a:rPr lang="zh-CN" altLang="en-US" sz="1600" b="1" dirty="0"/>
                <a:t>码元</a:t>
              </a:r>
              <a:endParaRPr lang="zh-CN" altLang="en-US" sz="1600" b="1" dirty="0"/>
            </a:p>
          </p:txBody>
        </p:sp>
        <p:sp>
          <p:nvSpPr>
            <p:cNvPr id="381" name="文本框 380"/>
            <p:cNvSpPr txBox="1"/>
            <p:nvPr/>
          </p:nvSpPr>
          <p:spPr>
            <a:xfrm>
              <a:off x="7542107" y="5993584"/>
              <a:ext cx="590570" cy="338554"/>
            </a:xfrm>
            <a:prstGeom prst="rect">
              <a:avLst/>
            </a:prstGeom>
            <a:noFill/>
          </p:spPr>
          <p:txBody>
            <a:bodyPr wrap="square" rtlCol="0">
              <a:spAutoFit/>
            </a:bodyPr>
            <a:lstStyle/>
            <a:p>
              <a:pPr algn="ctr"/>
              <a:r>
                <a:rPr lang="zh-CN" altLang="en-US" sz="1600" b="1" dirty="0"/>
                <a:t>码元</a:t>
              </a:r>
              <a:endParaRPr lang="zh-CN" altLang="en-US" sz="1600" b="1" dirty="0"/>
            </a:p>
          </p:txBody>
        </p:sp>
      </p:grpSp>
      <p:sp>
        <p:nvSpPr>
          <p:cNvPr id="97" name="文本框 96"/>
          <p:cNvSpPr txBox="1"/>
          <p:nvPr/>
        </p:nvSpPr>
        <p:spPr>
          <a:xfrm>
            <a:off x="9549829" y="1269634"/>
            <a:ext cx="495412" cy="400110"/>
          </a:xfrm>
          <a:prstGeom prst="rect">
            <a:avLst/>
          </a:prstGeom>
          <a:noFill/>
        </p:spPr>
        <p:txBody>
          <a:bodyPr wrap="square" rtlCol="0">
            <a:spAutoFit/>
          </a:bodyPr>
          <a:lstStyle/>
          <a:p>
            <a:pPr algn="ctr"/>
            <a:r>
              <a:rPr lang="en-US" altLang="zh-CN" sz="2000" b="1" dirty="0">
                <a:solidFill>
                  <a:schemeClr val="accent1">
                    <a:lumMod val="75000"/>
                  </a:schemeClr>
                </a:solidFill>
                <a:latin typeface="Arial Black" panose="020B0A04020102020204" pitchFamily="34" charset="0"/>
              </a:rPr>
              <a:t>A</a:t>
            </a:r>
            <a:endParaRPr lang="zh-CN" altLang="en-US" sz="2000" b="1" dirty="0">
              <a:solidFill>
                <a:schemeClr val="accent1">
                  <a:lumMod val="75000"/>
                </a:schemeClr>
              </a:solidFill>
              <a:latin typeface="Arial Black" panose="020B0A04020102020204" pitchFamily="34" charset="0"/>
            </a:endParaRP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ntr" presetSubtype="0" fill="hold"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800" decel="100000"/>
                                        <p:tgtEl>
                                          <p:spTgt spid="28"/>
                                        </p:tgtEl>
                                      </p:cBhvr>
                                    </p:animEffect>
                                    <p:anim calcmode="lin" valueType="num">
                                      <p:cBhvr>
                                        <p:cTn id="8" dur="800" decel="100000" fill="hold"/>
                                        <p:tgtEl>
                                          <p:spTgt spid="28"/>
                                        </p:tgtEl>
                                        <p:attrNameLst>
                                          <p:attrName>style.rotation</p:attrName>
                                        </p:attrNameLst>
                                      </p:cBhvr>
                                      <p:tavLst>
                                        <p:tav tm="0">
                                          <p:val>
                                            <p:fltVal val="-90"/>
                                          </p:val>
                                        </p:tav>
                                        <p:tav tm="100000">
                                          <p:val>
                                            <p:fltVal val="0"/>
                                          </p:val>
                                        </p:tav>
                                      </p:tavLst>
                                    </p:anim>
                                    <p:anim calcmode="lin" valueType="num">
                                      <p:cBhvr>
                                        <p:cTn id="9" dur="800" decel="100000" fill="hold"/>
                                        <p:tgtEl>
                                          <p:spTgt spid="28"/>
                                        </p:tgtEl>
                                        <p:attrNameLst>
                                          <p:attrName>ppt_x</p:attrName>
                                        </p:attrNameLst>
                                      </p:cBhvr>
                                      <p:tavLst>
                                        <p:tav tm="0">
                                          <p:val>
                                            <p:strVal val="#ppt_x+0.4"/>
                                          </p:val>
                                        </p:tav>
                                        <p:tav tm="100000">
                                          <p:val>
                                            <p:strVal val="#ppt_x-0.05"/>
                                          </p:val>
                                        </p:tav>
                                      </p:tavLst>
                                    </p:anim>
                                    <p:anim calcmode="lin" valueType="num">
                                      <p:cBhvr>
                                        <p:cTn id="10" dur="800" decel="100000" fill="hold"/>
                                        <p:tgtEl>
                                          <p:spTgt spid="28"/>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28"/>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28"/>
                                        </p:tgtEl>
                                        <p:attrNameLst>
                                          <p:attrName>ppt_y</p:attrName>
                                        </p:attrNameLst>
                                      </p:cBhvr>
                                      <p:tavLst>
                                        <p:tav tm="0">
                                          <p:val>
                                            <p:strVal val="#ppt_y+0.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30" presetClass="entr" presetSubtype="0" fill="hold" grpId="0" nodeType="clickEffect">
                                  <p:stCondLst>
                                    <p:cond delay="0"/>
                                  </p:stCondLst>
                                  <p:childTnLst>
                                    <p:set>
                                      <p:cBhvr>
                                        <p:cTn id="16" dur="1" fill="hold">
                                          <p:stCondLst>
                                            <p:cond delay="0"/>
                                          </p:stCondLst>
                                        </p:cTn>
                                        <p:tgtEl>
                                          <p:spTgt spid="97"/>
                                        </p:tgtEl>
                                        <p:attrNameLst>
                                          <p:attrName>style.visibility</p:attrName>
                                        </p:attrNameLst>
                                      </p:cBhvr>
                                      <p:to>
                                        <p:strVal val="visible"/>
                                      </p:to>
                                    </p:set>
                                    <p:animEffect transition="in" filter="fade">
                                      <p:cBhvr>
                                        <p:cTn id="17" dur="800" decel="100000"/>
                                        <p:tgtEl>
                                          <p:spTgt spid="97"/>
                                        </p:tgtEl>
                                      </p:cBhvr>
                                    </p:animEffect>
                                    <p:anim calcmode="lin" valueType="num">
                                      <p:cBhvr>
                                        <p:cTn id="18" dur="800" decel="100000" fill="hold"/>
                                        <p:tgtEl>
                                          <p:spTgt spid="97"/>
                                        </p:tgtEl>
                                        <p:attrNameLst>
                                          <p:attrName>style.rotation</p:attrName>
                                        </p:attrNameLst>
                                      </p:cBhvr>
                                      <p:tavLst>
                                        <p:tav tm="0">
                                          <p:val>
                                            <p:fltVal val="-90"/>
                                          </p:val>
                                        </p:tav>
                                        <p:tav tm="100000">
                                          <p:val>
                                            <p:fltVal val="0"/>
                                          </p:val>
                                        </p:tav>
                                      </p:tavLst>
                                    </p:anim>
                                    <p:anim calcmode="lin" valueType="num">
                                      <p:cBhvr>
                                        <p:cTn id="19" dur="800" decel="100000" fill="hold"/>
                                        <p:tgtEl>
                                          <p:spTgt spid="97"/>
                                        </p:tgtEl>
                                        <p:attrNameLst>
                                          <p:attrName>ppt_x</p:attrName>
                                        </p:attrNameLst>
                                      </p:cBhvr>
                                      <p:tavLst>
                                        <p:tav tm="0">
                                          <p:val>
                                            <p:strVal val="#ppt_x+0.4"/>
                                          </p:val>
                                        </p:tav>
                                        <p:tav tm="100000">
                                          <p:val>
                                            <p:strVal val="#ppt_x-0.05"/>
                                          </p:val>
                                        </p:tav>
                                      </p:tavLst>
                                    </p:anim>
                                    <p:anim calcmode="lin" valueType="num">
                                      <p:cBhvr>
                                        <p:cTn id="20" dur="800" decel="100000" fill="hold"/>
                                        <p:tgtEl>
                                          <p:spTgt spid="97"/>
                                        </p:tgtEl>
                                        <p:attrNameLst>
                                          <p:attrName>ppt_y</p:attrName>
                                        </p:attrNameLst>
                                      </p:cBhvr>
                                      <p:tavLst>
                                        <p:tav tm="0">
                                          <p:val>
                                            <p:strVal val="#ppt_y-0.4"/>
                                          </p:val>
                                        </p:tav>
                                        <p:tav tm="100000">
                                          <p:val>
                                            <p:strVal val="#ppt_y+0.1"/>
                                          </p:val>
                                        </p:tav>
                                      </p:tavLst>
                                    </p:anim>
                                    <p:anim calcmode="lin" valueType="num">
                                      <p:cBhvr>
                                        <p:cTn id="21" dur="200" accel="100000" fill="hold">
                                          <p:stCondLst>
                                            <p:cond delay="800"/>
                                          </p:stCondLst>
                                        </p:cTn>
                                        <p:tgtEl>
                                          <p:spTgt spid="97"/>
                                        </p:tgtEl>
                                        <p:attrNameLst>
                                          <p:attrName>ppt_x</p:attrName>
                                        </p:attrNameLst>
                                      </p:cBhvr>
                                      <p:tavLst>
                                        <p:tav tm="0">
                                          <p:val>
                                            <p:strVal val="#ppt_x-0.05"/>
                                          </p:val>
                                        </p:tav>
                                        <p:tav tm="100000">
                                          <p:val>
                                            <p:strVal val="#ppt_x"/>
                                          </p:val>
                                        </p:tav>
                                      </p:tavLst>
                                    </p:anim>
                                    <p:anim calcmode="lin" valueType="num">
                                      <p:cBhvr>
                                        <p:cTn id="22" dur="200" accel="100000" fill="hold">
                                          <p:stCondLst>
                                            <p:cond delay="800"/>
                                          </p:stCondLst>
                                        </p:cTn>
                                        <p:tgtEl>
                                          <p:spTgt spid="97"/>
                                        </p:tgtEl>
                                        <p:attrNameLst>
                                          <p:attrName>ppt_y</p:attrName>
                                        </p:attrNameLst>
                                      </p:cBhvr>
                                      <p:tavLst>
                                        <p:tav tm="0">
                                          <p:val>
                                            <p:strVal val="#ppt_y+0.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53" presetClass="entr" presetSubtype="16" fill="hold" grpId="0" nodeType="clickEffect">
                                  <p:stCondLst>
                                    <p:cond delay="0"/>
                                  </p:stCondLst>
                                  <p:childTnLst>
                                    <p:set>
                                      <p:cBhvr>
                                        <p:cTn id="26" dur="1" fill="hold">
                                          <p:stCondLst>
                                            <p:cond delay="0"/>
                                          </p:stCondLst>
                                        </p:cTn>
                                        <p:tgtEl>
                                          <p:spTgt spid="227"/>
                                        </p:tgtEl>
                                        <p:attrNameLst>
                                          <p:attrName>style.visibility</p:attrName>
                                        </p:attrNameLst>
                                      </p:cBhvr>
                                      <p:to>
                                        <p:strVal val="visible"/>
                                      </p:to>
                                    </p:set>
                                    <p:anim calcmode="lin" valueType="num">
                                      <p:cBhvr>
                                        <p:cTn id="27" dur="500" fill="hold"/>
                                        <p:tgtEl>
                                          <p:spTgt spid="227"/>
                                        </p:tgtEl>
                                        <p:attrNameLst>
                                          <p:attrName>ppt_w</p:attrName>
                                        </p:attrNameLst>
                                      </p:cBhvr>
                                      <p:tavLst>
                                        <p:tav tm="0">
                                          <p:val>
                                            <p:fltVal val="0"/>
                                          </p:val>
                                        </p:tav>
                                        <p:tav tm="100000">
                                          <p:val>
                                            <p:strVal val="#ppt_w"/>
                                          </p:val>
                                        </p:tav>
                                      </p:tavLst>
                                    </p:anim>
                                    <p:anim calcmode="lin" valueType="num">
                                      <p:cBhvr>
                                        <p:cTn id="28" dur="500" fill="hold"/>
                                        <p:tgtEl>
                                          <p:spTgt spid="227"/>
                                        </p:tgtEl>
                                        <p:attrNameLst>
                                          <p:attrName>ppt_h</p:attrName>
                                        </p:attrNameLst>
                                      </p:cBhvr>
                                      <p:tavLst>
                                        <p:tav tm="0">
                                          <p:val>
                                            <p:fltVal val="0"/>
                                          </p:val>
                                        </p:tav>
                                        <p:tav tm="100000">
                                          <p:val>
                                            <p:strVal val="#ppt_h"/>
                                          </p:val>
                                        </p:tav>
                                      </p:tavLst>
                                    </p:anim>
                                    <p:animEffect transition="in" filter="fade">
                                      <p:cBhvr>
                                        <p:cTn id="29" dur="500"/>
                                        <p:tgtEl>
                                          <p:spTgt spid="227"/>
                                        </p:tgtEl>
                                      </p:cBhvr>
                                    </p:animEffec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iterate type="lt">
                                    <p:tmAbs val="100"/>
                                  </p:iterate>
                                  <p:childTnLst>
                                    <p:set>
                                      <p:cBhvr>
                                        <p:cTn id="33" dur="1" fill="hold">
                                          <p:stCondLst>
                                            <p:cond delay="0"/>
                                          </p:stCondLst>
                                        </p:cTn>
                                        <p:tgtEl>
                                          <p:spTgt spid="228"/>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iterate type="lt">
                                    <p:tmAbs val="100"/>
                                  </p:iterate>
                                  <p:childTnLst>
                                    <p:set>
                                      <p:cBhvr>
                                        <p:cTn id="37" dur="1" fill="hold">
                                          <p:stCondLst>
                                            <p:cond delay="0"/>
                                          </p:stCondLst>
                                        </p:cTn>
                                        <p:tgtEl>
                                          <p:spTgt spid="229"/>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47" presetClass="entr" presetSubtype="0" fill="hold" nodeType="clickEffect">
                                  <p:stCondLst>
                                    <p:cond delay="0"/>
                                  </p:stCondLst>
                                  <p:childTnLst>
                                    <p:set>
                                      <p:cBhvr>
                                        <p:cTn id="41" dur="1" fill="hold">
                                          <p:stCondLst>
                                            <p:cond delay="0"/>
                                          </p:stCondLst>
                                        </p:cTn>
                                        <p:tgtEl>
                                          <p:spTgt spid="185"/>
                                        </p:tgtEl>
                                        <p:attrNameLst>
                                          <p:attrName>style.visibility</p:attrName>
                                        </p:attrNameLst>
                                      </p:cBhvr>
                                      <p:to>
                                        <p:strVal val="visible"/>
                                      </p:to>
                                    </p:set>
                                    <p:animEffect transition="in" filter="fade">
                                      <p:cBhvr>
                                        <p:cTn id="42" dur="1000"/>
                                        <p:tgtEl>
                                          <p:spTgt spid="185"/>
                                        </p:tgtEl>
                                      </p:cBhvr>
                                    </p:animEffect>
                                    <p:anim calcmode="lin" valueType="num">
                                      <p:cBhvr>
                                        <p:cTn id="43" dur="1000" fill="hold"/>
                                        <p:tgtEl>
                                          <p:spTgt spid="185"/>
                                        </p:tgtEl>
                                        <p:attrNameLst>
                                          <p:attrName>ppt_x</p:attrName>
                                        </p:attrNameLst>
                                      </p:cBhvr>
                                      <p:tavLst>
                                        <p:tav tm="0">
                                          <p:val>
                                            <p:strVal val="#ppt_x"/>
                                          </p:val>
                                        </p:tav>
                                        <p:tav tm="100000">
                                          <p:val>
                                            <p:strVal val="#ppt_x"/>
                                          </p:val>
                                        </p:tav>
                                      </p:tavLst>
                                    </p:anim>
                                    <p:anim calcmode="lin" valueType="num">
                                      <p:cBhvr>
                                        <p:cTn id="44" dur="1000" fill="hold"/>
                                        <p:tgtEl>
                                          <p:spTgt spid="185"/>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7" presetClass="entr" presetSubtype="0" fill="hold" nodeType="clickEffect">
                                  <p:stCondLst>
                                    <p:cond delay="0"/>
                                  </p:stCondLst>
                                  <p:childTnLst>
                                    <p:set>
                                      <p:cBhvr>
                                        <p:cTn id="48" dur="1" fill="hold">
                                          <p:stCondLst>
                                            <p:cond delay="0"/>
                                          </p:stCondLst>
                                        </p:cTn>
                                        <p:tgtEl>
                                          <p:spTgt spid="9"/>
                                        </p:tgtEl>
                                        <p:attrNameLst>
                                          <p:attrName>style.visibility</p:attrName>
                                        </p:attrNameLst>
                                      </p:cBhvr>
                                      <p:to>
                                        <p:strVal val="visible"/>
                                      </p:to>
                                    </p:set>
                                    <p:animEffect transition="in" filter="fade">
                                      <p:cBhvr>
                                        <p:cTn id="49" dur="1000"/>
                                        <p:tgtEl>
                                          <p:spTgt spid="9"/>
                                        </p:tgtEl>
                                      </p:cBhvr>
                                    </p:animEffect>
                                    <p:anim calcmode="lin" valueType="num">
                                      <p:cBhvr>
                                        <p:cTn id="50" dur="1000" fill="hold"/>
                                        <p:tgtEl>
                                          <p:spTgt spid="9"/>
                                        </p:tgtEl>
                                        <p:attrNameLst>
                                          <p:attrName>ppt_x</p:attrName>
                                        </p:attrNameLst>
                                      </p:cBhvr>
                                      <p:tavLst>
                                        <p:tav tm="0">
                                          <p:val>
                                            <p:strVal val="#ppt_x"/>
                                          </p:val>
                                        </p:tav>
                                        <p:tav tm="100000">
                                          <p:val>
                                            <p:strVal val="#ppt_x"/>
                                          </p:val>
                                        </p:tav>
                                      </p:tavLst>
                                    </p:anim>
                                    <p:anim calcmode="lin" valueType="num">
                                      <p:cBhvr>
                                        <p:cTn id="51"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7" grpId="0"/>
      <p:bldP spid="228" grpId="0"/>
      <p:bldP spid="229" grpId="0"/>
      <p:bldP spid="97"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组合 35"/>
          <p:cNvGrpSpPr/>
          <p:nvPr/>
        </p:nvGrpSpPr>
        <p:grpSpPr>
          <a:xfrm>
            <a:off x="304799" y="749300"/>
            <a:ext cx="6266993" cy="400110"/>
            <a:chOff x="424116" y="898245"/>
            <a:chExt cx="6266993" cy="400110"/>
          </a:xfrm>
        </p:grpSpPr>
        <p:sp>
          <p:nvSpPr>
            <p:cNvPr id="38" name="平行四边形 37"/>
            <p:cNvSpPr/>
            <p:nvPr/>
          </p:nvSpPr>
          <p:spPr>
            <a:xfrm>
              <a:off x="424116" y="898245"/>
              <a:ext cx="712237"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02</a:t>
              </a:r>
              <a:endParaRPr lang="zh-CN" altLang="en-US" sz="2200" dirty="0">
                <a:latin typeface="Impact" panose="020B0806030902050204" pitchFamily="34" charset="0"/>
              </a:endParaRPr>
            </a:p>
          </p:txBody>
        </p:sp>
        <p:sp>
          <p:nvSpPr>
            <p:cNvPr id="40" name="文本框 39"/>
            <p:cNvSpPr txBox="1"/>
            <p:nvPr/>
          </p:nvSpPr>
          <p:spPr>
            <a:xfrm>
              <a:off x="1127071" y="898245"/>
              <a:ext cx="5564038" cy="400110"/>
            </a:xfrm>
            <a:prstGeom prst="rect">
              <a:avLst/>
            </a:prstGeom>
            <a:noFill/>
          </p:spPr>
          <p:txBody>
            <a:bodyPr wrap="square" rtlCol="0">
              <a:spAutoFit/>
            </a:bodyPr>
            <a:lstStyle/>
            <a:p>
              <a:r>
                <a:rPr lang="zh-CN" altLang="en-US" sz="2000" b="1" dirty="0"/>
                <a:t>常用编码方式</a:t>
              </a:r>
              <a:endParaRPr lang="zh-CN" altLang="en-US" sz="2000" b="1" dirty="0"/>
            </a:p>
          </p:txBody>
        </p:sp>
      </p:grpSp>
      <p:sp>
        <p:nvSpPr>
          <p:cNvPr id="227" name="文本框 226"/>
          <p:cNvSpPr txBox="1"/>
          <p:nvPr/>
        </p:nvSpPr>
        <p:spPr>
          <a:xfrm>
            <a:off x="868351" y="3582540"/>
            <a:ext cx="780340" cy="369332"/>
          </a:xfrm>
          <a:prstGeom prst="rect">
            <a:avLst/>
          </a:prstGeom>
          <a:noFill/>
        </p:spPr>
        <p:txBody>
          <a:bodyPr wrap="square" rtlCol="0">
            <a:spAutoFit/>
          </a:bodyPr>
          <a:lstStyle/>
          <a:p>
            <a:r>
              <a:rPr lang="zh-CN" altLang="en-US" b="1" dirty="0"/>
              <a:t>解析</a:t>
            </a:r>
            <a:endParaRPr lang="zh-CN" altLang="en-US" b="1" dirty="0"/>
          </a:p>
        </p:txBody>
      </p:sp>
      <p:sp>
        <p:nvSpPr>
          <p:cNvPr id="228" name="文本框 227"/>
          <p:cNvSpPr txBox="1"/>
          <p:nvPr/>
        </p:nvSpPr>
        <p:spPr>
          <a:xfrm>
            <a:off x="1487120" y="3909922"/>
            <a:ext cx="6821422" cy="369332"/>
          </a:xfrm>
          <a:prstGeom prst="rect">
            <a:avLst/>
          </a:prstGeom>
          <a:noFill/>
        </p:spPr>
        <p:txBody>
          <a:bodyPr wrap="square" rtlCol="0">
            <a:spAutoFit/>
          </a:bodyPr>
          <a:lstStyle/>
          <a:p>
            <a:r>
              <a:rPr lang="en-US" altLang="zh-CN" b="1" dirty="0"/>
              <a:t>1. </a:t>
            </a:r>
            <a:r>
              <a:rPr lang="zh-CN" altLang="en-US" b="1" dirty="0"/>
              <a:t>码元中间时刻的电平跳变仅表示时钟信号，而不表示数据。</a:t>
            </a:r>
            <a:endParaRPr lang="zh-CN" altLang="en-US" b="1" dirty="0"/>
          </a:p>
        </p:txBody>
      </p:sp>
      <p:sp>
        <p:nvSpPr>
          <p:cNvPr id="229" name="文本框 228"/>
          <p:cNvSpPr txBox="1"/>
          <p:nvPr/>
        </p:nvSpPr>
        <p:spPr>
          <a:xfrm>
            <a:off x="1487119" y="4242072"/>
            <a:ext cx="10005226" cy="369332"/>
          </a:xfrm>
          <a:prstGeom prst="rect">
            <a:avLst/>
          </a:prstGeom>
          <a:noFill/>
        </p:spPr>
        <p:txBody>
          <a:bodyPr wrap="square" rtlCol="0">
            <a:spAutoFit/>
          </a:bodyPr>
          <a:lstStyle/>
          <a:p>
            <a:r>
              <a:rPr lang="en-US" altLang="zh-CN" b="1" dirty="0"/>
              <a:t>2. </a:t>
            </a:r>
            <a:r>
              <a:rPr lang="zh-CN" altLang="en-US" b="1" dirty="0"/>
              <a:t>数据的表示在于每一个码元开始处是否有电平跳变：</a:t>
            </a:r>
            <a:r>
              <a:rPr lang="zh-CN" altLang="en-US" b="1" dirty="0">
                <a:solidFill>
                  <a:schemeClr val="accent3"/>
                </a:solidFill>
              </a:rPr>
              <a:t>无跳变表示</a:t>
            </a:r>
            <a:r>
              <a:rPr lang="en-US" altLang="zh-CN" b="1" dirty="0">
                <a:solidFill>
                  <a:schemeClr val="accent3"/>
                </a:solidFill>
              </a:rPr>
              <a:t>1</a:t>
            </a:r>
            <a:r>
              <a:rPr lang="zh-CN" altLang="en-US" b="1" dirty="0"/>
              <a:t>，</a:t>
            </a:r>
            <a:r>
              <a:rPr lang="zh-CN" altLang="en-US" b="1" dirty="0">
                <a:solidFill>
                  <a:schemeClr val="accent4"/>
                </a:solidFill>
              </a:rPr>
              <a:t>有跳变表示</a:t>
            </a:r>
            <a:r>
              <a:rPr lang="en-US" altLang="zh-CN" b="1" dirty="0">
                <a:solidFill>
                  <a:schemeClr val="accent4"/>
                </a:solidFill>
              </a:rPr>
              <a:t>0</a:t>
            </a:r>
            <a:r>
              <a:rPr lang="zh-CN" altLang="en-US" b="1" dirty="0"/>
              <a:t>。</a:t>
            </a:r>
            <a:endParaRPr lang="zh-CN" altLang="en-US" b="1" dirty="0"/>
          </a:p>
        </p:txBody>
      </p:sp>
      <p:sp>
        <p:nvSpPr>
          <p:cNvPr id="355" name="文本框 354"/>
          <p:cNvSpPr txBox="1"/>
          <p:nvPr/>
        </p:nvSpPr>
        <p:spPr>
          <a:xfrm>
            <a:off x="9549829" y="1269634"/>
            <a:ext cx="495412" cy="400110"/>
          </a:xfrm>
          <a:prstGeom prst="rect">
            <a:avLst/>
          </a:prstGeom>
          <a:noFill/>
        </p:spPr>
        <p:txBody>
          <a:bodyPr wrap="square" rtlCol="0">
            <a:spAutoFit/>
          </a:bodyPr>
          <a:lstStyle/>
          <a:p>
            <a:pPr algn="ctr"/>
            <a:r>
              <a:rPr lang="en-US" altLang="zh-CN" sz="2000" b="1" dirty="0">
                <a:solidFill>
                  <a:schemeClr val="accent1">
                    <a:lumMod val="75000"/>
                  </a:schemeClr>
                </a:solidFill>
                <a:latin typeface="Arial Black" panose="020B0A04020102020204" pitchFamily="34" charset="0"/>
              </a:rPr>
              <a:t>A</a:t>
            </a:r>
            <a:endParaRPr lang="zh-CN" altLang="en-US" sz="2000" b="1" dirty="0">
              <a:solidFill>
                <a:schemeClr val="accent1">
                  <a:lumMod val="75000"/>
                </a:schemeClr>
              </a:solidFill>
              <a:latin typeface="Arial Black" panose="020B0A04020102020204" pitchFamily="34" charset="0"/>
            </a:endParaRPr>
          </a:p>
        </p:txBody>
      </p:sp>
      <p:grpSp>
        <p:nvGrpSpPr>
          <p:cNvPr id="28" name="组合 27"/>
          <p:cNvGrpSpPr/>
          <p:nvPr/>
        </p:nvGrpSpPr>
        <p:grpSpPr>
          <a:xfrm>
            <a:off x="868351" y="1269634"/>
            <a:ext cx="10433370" cy="2324466"/>
            <a:chOff x="868351" y="1269634"/>
            <a:chExt cx="10433370" cy="2324466"/>
          </a:xfrm>
        </p:grpSpPr>
        <p:sp>
          <p:nvSpPr>
            <p:cNvPr id="123" name="文本框 122"/>
            <p:cNvSpPr txBox="1"/>
            <p:nvPr/>
          </p:nvSpPr>
          <p:spPr>
            <a:xfrm>
              <a:off x="868351" y="1269634"/>
              <a:ext cx="10433370" cy="369332"/>
            </a:xfrm>
            <a:prstGeom prst="rect">
              <a:avLst/>
            </a:prstGeom>
            <a:noFill/>
          </p:spPr>
          <p:txBody>
            <a:bodyPr wrap="square" rtlCol="0">
              <a:spAutoFit/>
            </a:bodyPr>
            <a:lstStyle/>
            <a:p>
              <a:r>
                <a:rPr lang="en-US" altLang="zh-CN" b="1" dirty="0"/>
                <a:t>【2021</a:t>
              </a:r>
              <a:r>
                <a:rPr lang="zh-CN" altLang="en-US" b="1" dirty="0"/>
                <a:t>年 题</a:t>
              </a:r>
              <a:r>
                <a:rPr lang="en-US" altLang="zh-CN" b="1" dirty="0"/>
                <a:t>34】</a:t>
              </a:r>
              <a:r>
                <a:rPr lang="zh-CN" altLang="en-US" b="1" dirty="0"/>
                <a:t>若下图为一段差分曼彻斯特编码信号波形，则其编码的二进制位串是（      ）。</a:t>
              </a:r>
              <a:endParaRPr lang="zh-CN" altLang="en-US" b="1" dirty="0"/>
            </a:p>
          </p:txBody>
        </p:sp>
        <p:sp>
          <p:nvSpPr>
            <p:cNvPr id="130" name="文本框 129"/>
            <p:cNvSpPr txBox="1"/>
            <p:nvPr/>
          </p:nvSpPr>
          <p:spPr>
            <a:xfrm>
              <a:off x="991015" y="3224768"/>
              <a:ext cx="1488756" cy="369332"/>
            </a:xfrm>
            <a:prstGeom prst="rect">
              <a:avLst/>
            </a:prstGeom>
            <a:noFill/>
          </p:spPr>
          <p:txBody>
            <a:bodyPr wrap="square" rtlCol="0">
              <a:spAutoFit/>
            </a:bodyPr>
            <a:lstStyle/>
            <a:p>
              <a:r>
                <a:rPr lang="en-US" altLang="zh-CN" b="1" dirty="0"/>
                <a:t>A. 1011 1001</a:t>
              </a:r>
              <a:endParaRPr lang="zh-CN" altLang="en-US" b="1" dirty="0"/>
            </a:p>
          </p:txBody>
        </p:sp>
        <p:sp>
          <p:nvSpPr>
            <p:cNvPr id="169" name="文本框 168"/>
            <p:cNvSpPr txBox="1"/>
            <p:nvPr/>
          </p:nvSpPr>
          <p:spPr>
            <a:xfrm>
              <a:off x="3062928" y="3224768"/>
              <a:ext cx="1488756" cy="369332"/>
            </a:xfrm>
            <a:prstGeom prst="rect">
              <a:avLst/>
            </a:prstGeom>
            <a:noFill/>
          </p:spPr>
          <p:txBody>
            <a:bodyPr wrap="square" rtlCol="0">
              <a:spAutoFit/>
            </a:bodyPr>
            <a:lstStyle/>
            <a:p>
              <a:r>
                <a:rPr lang="en-US" altLang="zh-CN" b="1" dirty="0"/>
                <a:t>B. 1101 0001</a:t>
              </a:r>
              <a:endParaRPr lang="zh-CN" altLang="en-US" b="1" dirty="0"/>
            </a:p>
          </p:txBody>
        </p:sp>
        <p:sp>
          <p:nvSpPr>
            <p:cNvPr id="170" name="文本框 169"/>
            <p:cNvSpPr txBox="1"/>
            <p:nvPr/>
          </p:nvSpPr>
          <p:spPr>
            <a:xfrm>
              <a:off x="5134841" y="3224768"/>
              <a:ext cx="1488756" cy="369332"/>
            </a:xfrm>
            <a:prstGeom prst="rect">
              <a:avLst/>
            </a:prstGeom>
            <a:noFill/>
          </p:spPr>
          <p:txBody>
            <a:bodyPr wrap="square" rtlCol="0">
              <a:spAutoFit/>
            </a:bodyPr>
            <a:lstStyle/>
            <a:p>
              <a:r>
                <a:rPr lang="en-US" altLang="zh-CN" b="1" dirty="0"/>
                <a:t>C. 0010 1110</a:t>
              </a:r>
              <a:endParaRPr lang="zh-CN" altLang="en-US" b="1" dirty="0"/>
            </a:p>
          </p:txBody>
        </p:sp>
        <p:sp>
          <p:nvSpPr>
            <p:cNvPr id="171" name="文本框 170"/>
            <p:cNvSpPr txBox="1"/>
            <p:nvPr/>
          </p:nvSpPr>
          <p:spPr>
            <a:xfrm>
              <a:off x="7206754" y="3224768"/>
              <a:ext cx="1488756" cy="369332"/>
            </a:xfrm>
            <a:prstGeom prst="rect">
              <a:avLst/>
            </a:prstGeom>
            <a:noFill/>
          </p:spPr>
          <p:txBody>
            <a:bodyPr wrap="square" rtlCol="0">
              <a:spAutoFit/>
            </a:bodyPr>
            <a:lstStyle/>
            <a:p>
              <a:r>
                <a:rPr lang="en-US" altLang="zh-CN" b="1" dirty="0"/>
                <a:t>D. 1011 0110</a:t>
              </a:r>
              <a:endParaRPr lang="zh-CN" altLang="en-US" b="1" dirty="0"/>
            </a:p>
          </p:txBody>
        </p:sp>
        <p:grpSp>
          <p:nvGrpSpPr>
            <p:cNvPr id="7" name="组合 6"/>
            <p:cNvGrpSpPr/>
            <p:nvPr/>
          </p:nvGrpSpPr>
          <p:grpSpPr>
            <a:xfrm>
              <a:off x="4105167" y="1732212"/>
              <a:ext cx="3981666" cy="1399309"/>
              <a:chOff x="4105167" y="1732212"/>
              <a:chExt cx="3981666" cy="1399309"/>
            </a:xfrm>
          </p:grpSpPr>
          <p:cxnSp>
            <p:nvCxnSpPr>
              <p:cNvPr id="173" name="直接连接符 172"/>
              <p:cNvCxnSpPr/>
              <p:nvPr/>
            </p:nvCxnSpPr>
            <p:spPr>
              <a:xfrm>
                <a:off x="4126701" y="2016080"/>
                <a:ext cx="234649"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74" name="直接连接符 173"/>
              <p:cNvCxnSpPr/>
              <p:nvPr/>
            </p:nvCxnSpPr>
            <p:spPr>
              <a:xfrm flipV="1">
                <a:off x="4361349" y="2030084"/>
                <a:ext cx="0" cy="741219"/>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75" name="直接连接符 174"/>
              <p:cNvCxnSpPr/>
              <p:nvPr/>
            </p:nvCxnSpPr>
            <p:spPr>
              <a:xfrm>
                <a:off x="4361349" y="2777881"/>
                <a:ext cx="234649"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76" name="直接连接符 175"/>
              <p:cNvCxnSpPr/>
              <p:nvPr/>
            </p:nvCxnSpPr>
            <p:spPr>
              <a:xfrm flipV="1">
                <a:off x="4595998" y="2030084"/>
                <a:ext cx="0" cy="741219"/>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77" name="直接连接符 176"/>
              <p:cNvCxnSpPr/>
              <p:nvPr/>
            </p:nvCxnSpPr>
            <p:spPr>
              <a:xfrm>
                <a:off x="4607640" y="2016080"/>
                <a:ext cx="234649"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78" name="直接连接符 177"/>
              <p:cNvCxnSpPr/>
              <p:nvPr/>
            </p:nvCxnSpPr>
            <p:spPr>
              <a:xfrm flipV="1">
                <a:off x="4842288" y="2030084"/>
                <a:ext cx="0" cy="741219"/>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4842288" y="2777881"/>
                <a:ext cx="234649"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80" name="直接连接符 179"/>
              <p:cNvCxnSpPr/>
              <p:nvPr/>
            </p:nvCxnSpPr>
            <p:spPr>
              <a:xfrm>
                <a:off x="5100703" y="2777881"/>
                <a:ext cx="234649"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81" name="直接连接符 180"/>
              <p:cNvCxnSpPr/>
              <p:nvPr/>
            </p:nvCxnSpPr>
            <p:spPr>
              <a:xfrm flipV="1">
                <a:off x="5335351" y="2030084"/>
                <a:ext cx="0" cy="741219"/>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82" name="直接连接符 181"/>
              <p:cNvCxnSpPr/>
              <p:nvPr/>
            </p:nvCxnSpPr>
            <p:spPr>
              <a:xfrm>
                <a:off x="5333837" y="2016080"/>
                <a:ext cx="234649"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99" name="直接连接符 198"/>
              <p:cNvCxnSpPr/>
              <p:nvPr/>
            </p:nvCxnSpPr>
            <p:spPr>
              <a:xfrm>
                <a:off x="5582843" y="2016080"/>
                <a:ext cx="234649"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200" name="直接连接符 199"/>
              <p:cNvCxnSpPr/>
              <p:nvPr/>
            </p:nvCxnSpPr>
            <p:spPr>
              <a:xfrm flipV="1">
                <a:off x="5830647" y="2030084"/>
                <a:ext cx="0" cy="741219"/>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201" name="直接连接符 200"/>
              <p:cNvCxnSpPr/>
              <p:nvPr/>
            </p:nvCxnSpPr>
            <p:spPr>
              <a:xfrm>
                <a:off x="5842289" y="2777881"/>
                <a:ext cx="234649"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202" name="直接连接符 201"/>
              <p:cNvCxnSpPr/>
              <p:nvPr/>
            </p:nvCxnSpPr>
            <p:spPr>
              <a:xfrm>
                <a:off x="6100703" y="2777881"/>
                <a:ext cx="234649"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203" name="直接连接符 202"/>
              <p:cNvCxnSpPr/>
              <p:nvPr/>
            </p:nvCxnSpPr>
            <p:spPr>
              <a:xfrm flipV="1">
                <a:off x="6349709" y="2030084"/>
                <a:ext cx="0" cy="741219"/>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204" name="直接连接符 203"/>
              <p:cNvCxnSpPr/>
              <p:nvPr/>
            </p:nvCxnSpPr>
            <p:spPr>
              <a:xfrm>
                <a:off x="6349709" y="2016080"/>
                <a:ext cx="234649"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205" name="直接连接符 204"/>
              <p:cNvCxnSpPr/>
              <p:nvPr/>
            </p:nvCxnSpPr>
            <p:spPr>
              <a:xfrm>
                <a:off x="6601546" y="2771303"/>
                <a:ext cx="234649"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206" name="直接连接符 205"/>
              <p:cNvCxnSpPr/>
              <p:nvPr/>
            </p:nvCxnSpPr>
            <p:spPr>
              <a:xfrm flipV="1">
                <a:off x="6842773" y="2023506"/>
                <a:ext cx="0" cy="741219"/>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207" name="直接连接符 206"/>
              <p:cNvCxnSpPr/>
              <p:nvPr/>
            </p:nvCxnSpPr>
            <p:spPr>
              <a:xfrm>
                <a:off x="6842773" y="2016080"/>
                <a:ext cx="248643"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208" name="直接连接符 207"/>
              <p:cNvCxnSpPr/>
              <p:nvPr/>
            </p:nvCxnSpPr>
            <p:spPr>
              <a:xfrm flipV="1">
                <a:off x="7096242" y="2023506"/>
                <a:ext cx="0" cy="741219"/>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211" name="直接连接符 210"/>
              <p:cNvCxnSpPr/>
              <p:nvPr/>
            </p:nvCxnSpPr>
            <p:spPr>
              <a:xfrm>
                <a:off x="7096242" y="2777881"/>
                <a:ext cx="234649"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212" name="直接连接符 211"/>
              <p:cNvCxnSpPr/>
              <p:nvPr/>
            </p:nvCxnSpPr>
            <p:spPr>
              <a:xfrm flipV="1">
                <a:off x="7337469" y="2016928"/>
                <a:ext cx="0" cy="741219"/>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213" name="直接连接符 212"/>
              <p:cNvCxnSpPr/>
              <p:nvPr/>
            </p:nvCxnSpPr>
            <p:spPr>
              <a:xfrm>
                <a:off x="7342533" y="2016080"/>
                <a:ext cx="234649"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214" name="直接连接符 213"/>
              <p:cNvCxnSpPr/>
              <p:nvPr/>
            </p:nvCxnSpPr>
            <p:spPr>
              <a:xfrm>
                <a:off x="7593769" y="2016080"/>
                <a:ext cx="234649"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215" name="直接连接符 214"/>
              <p:cNvCxnSpPr/>
              <p:nvPr/>
            </p:nvCxnSpPr>
            <p:spPr>
              <a:xfrm flipV="1">
                <a:off x="7836197" y="2023506"/>
                <a:ext cx="0" cy="741219"/>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216" name="直接连接符 215"/>
              <p:cNvCxnSpPr/>
              <p:nvPr/>
            </p:nvCxnSpPr>
            <p:spPr>
              <a:xfrm>
                <a:off x="7842775" y="2771303"/>
                <a:ext cx="234649"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217" name="直接连接符 216"/>
              <p:cNvCxnSpPr/>
              <p:nvPr/>
            </p:nvCxnSpPr>
            <p:spPr>
              <a:xfrm>
                <a:off x="4105167" y="1732212"/>
                <a:ext cx="0" cy="1399309"/>
              </a:xfrm>
              <a:prstGeom prst="line">
                <a:avLst/>
              </a:prstGeom>
              <a:ln w="635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18" name="直接连接符 217"/>
              <p:cNvCxnSpPr/>
              <p:nvPr/>
            </p:nvCxnSpPr>
            <p:spPr>
              <a:xfrm>
                <a:off x="8086833" y="1732212"/>
                <a:ext cx="0" cy="1399309"/>
              </a:xfrm>
              <a:prstGeom prst="line">
                <a:avLst/>
              </a:prstGeom>
              <a:ln w="635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19" name="直接连接符 218"/>
              <p:cNvCxnSpPr/>
              <p:nvPr/>
            </p:nvCxnSpPr>
            <p:spPr>
              <a:xfrm>
                <a:off x="4602875" y="1732212"/>
                <a:ext cx="0" cy="1399309"/>
              </a:xfrm>
              <a:prstGeom prst="line">
                <a:avLst/>
              </a:prstGeom>
              <a:ln w="635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20" name="直接连接符 219"/>
              <p:cNvCxnSpPr/>
              <p:nvPr/>
            </p:nvCxnSpPr>
            <p:spPr>
              <a:xfrm>
                <a:off x="5100583" y="1732212"/>
                <a:ext cx="0" cy="1399309"/>
              </a:xfrm>
              <a:prstGeom prst="line">
                <a:avLst/>
              </a:prstGeom>
              <a:ln w="635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21" name="直接连接符 220"/>
              <p:cNvCxnSpPr/>
              <p:nvPr/>
            </p:nvCxnSpPr>
            <p:spPr>
              <a:xfrm>
                <a:off x="5598292" y="1732212"/>
                <a:ext cx="0" cy="1399309"/>
              </a:xfrm>
              <a:prstGeom prst="line">
                <a:avLst/>
              </a:prstGeom>
              <a:ln w="635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22" name="直接连接符 221"/>
              <p:cNvCxnSpPr/>
              <p:nvPr/>
            </p:nvCxnSpPr>
            <p:spPr>
              <a:xfrm>
                <a:off x="6096000" y="1732212"/>
                <a:ext cx="0" cy="1399309"/>
              </a:xfrm>
              <a:prstGeom prst="line">
                <a:avLst/>
              </a:prstGeom>
              <a:ln w="635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24" name="直接连接符 223"/>
              <p:cNvCxnSpPr/>
              <p:nvPr/>
            </p:nvCxnSpPr>
            <p:spPr>
              <a:xfrm>
                <a:off x="6593708" y="1732212"/>
                <a:ext cx="0" cy="1399309"/>
              </a:xfrm>
              <a:prstGeom prst="line">
                <a:avLst/>
              </a:prstGeom>
              <a:ln w="635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25" name="直接连接符 224"/>
              <p:cNvCxnSpPr/>
              <p:nvPr/>
            </p:nvCxnSpPr>
            <p:spPr>
              <a:xfrm>
                <a:off x="7091416" y="1732212"/>
                <a:ext cx="0" cy="1399309"/>
              </a:xfrm>
              <a:prstGeom prst="line">
                <a:avLst/>
              </a:prstGeom>
              <a:ln w="635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26" name="直接连接符 225"/>
              <p:cNvCxnSpPr/>
              <p:nvPr/>
            </p:nvCxnSpPr>
            <p:spPr>
              <a:xfrm>
                <a:off x="7589125" y="1732212"/>
                <a:ext cx="0" cy="1399309"/>
              </a:xfrm>
              <a:prstGeom prst="line">
                <a:avLst/>
              </a:prstGeom>
              <a:ln w="635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84" name="直接连接符 183"/>
              <p:cNvCxnSpPr/>
              <p:nvPr/>
            </p:nvCxnSpPr>
            <p:spPr>
              <a:xfrm flipV="1">
                <a:off x="6600503" y="2022658"/>
                <a:ext cx="0" cy="741219"/>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grpSp>
      </p:grpSp>
      <p:grpSp>
        <p:nvGrpSpPr>
          <p:cNvPr id="185" name="组合 184"/>
          <p:cNvGrpSpPr/>
          <p:nvPr/>
        </p:nvGrpSpPr>
        <p:grpSpPr>
          <a:xfrm>
            <a:off x="4105167" y="4967649"/>
            <a:ext cx="3981666" cy="1399309"/>
            <a:chOff x="4105167" y="1732212"/>
            <a:chExt cx="3981666" cy="1399309"/>
          </a:xfrm>
        </p:grpSpPr>
        <p:cxnSp>
          <p:nvCxnSpPr>
            <p:cNvPr id="186" name="直接连接符 185"/>
            <p:cNvCxnSpPr/>
            <p:nvPr/>
          </p:nvCxnSpPr>
          <p:spPr>
            <a:xfrm>
              <a:off x="4126701" y="2016080"/>
              <a:ext cx="234649"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87" name="直接连接符 186"/>
            <p:cNvCxnSpPr/>
            <p:nvPr/>
          </p:nvCxnSpPr>
          <p:spPr>
            <a:xfrm flipV="1">
              <a:off x="4361349" y="2030084"/>
              <a:ext cx="0" cy="741219"/>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88" name="直接连接符 187"/>
            <p:cNvCxnSpPr/>
            <p:nvPr/>
          </p:nvCxnSpPr>
          <p:spPr>
            <a:xfrm>
              <a:off x="4361349" y="2777881"/>
              <a:ext cx="234649"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89" name="直接连接符 188"/>
            <p:cNvCxnSpPr/>
            <p:nvPr/>
          </p:nvCxnSpPr>
          <p:spPr>
            <a:xfrm flipV="1">
              <a:off x="4595998" y="2030084"/>
              <a:ext cx="0" cy="741219"/>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90" name="直接连接符 189"/>
            <p:cNvCxnSpPr/>
            <p:nvPr/>
          </p:nvCxnSpPr>
          <p:spPr>
            <a:xfrm>
              <a:off x="4607640" y="2016080"/>
              <a:ext cx="234649"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91" name="直接连接符 190"/>
            <p:cNvCxnSpPr/>
            <p:nvPr/>
          </p:nvCxnSpPr>
          <p:spPr>
            <a:xfrm flipV="1">
              <a:off x="4842288" y="2030084"/>
              <a:ext cx="0" cy="741219"/>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92" name="直接连接符 191"/>
            <p:cNvCxnSpPr/>
            <p:nvPr/>
          </p:nvCxnSpPr>
          <p:spPr>
            <a:xfrm>
              <a:off x="4842288" y="2777881"/>
              <a:ext cx="234649"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93" name="直接连接符 192"/>
            <p:cNvCxnSpPr/>
            <p:nvPr/>
          </p:nvCxnSpPr>
          <p:spPr>
            <a:xfrm>
              <a:off x="5100703" y="2777881"/>
              <a:ext cx="234649"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94" name="直接连接符 193"/>
            <p:cNvCxnSpPr/>
            <p:nvPr/>
          </p:nvCxnSpPr>
          <p:spPr>
            <a:xfrm flipV="1">
              <a:off x="5335351" y="2030084"/>
              <a:ext cx="0" cy="741219"/>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95" name="直接连接符 194"/>
            <p:cNvCxnSpPr/>
            <p:nvPr/>
          </p:nvCxnSpPr>
          <p:spPr>
            <a:xfrm>
              <a:off x="5333837" y="2016080"/>
              <a:ext cx="234649"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96" name="直接连接符 195"/>
            <p:cNvCxnSpPr/>
            <p:nvPr/>
          </p:nvCxnSpPr>
          <p:spPr>
            <a:xfrm>
              <a:off x="5582843" y="2016080"/>
              <a:ext cx="234649"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97" name="直接连接符 196"/>
            <p:cNvCxnSpPr/>
            <p:nvPr/>
          </p:nvCxnSpPr>
          <p:spPr>
            <a:xfrm flipV="1">
              <a:off x="5830647" y="2030084"/>
              <a:ext cx="0" cy="741219"/>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98" name="直接连接符 197"/>
            <p:cNvCxnSpPr/>
            <p:nvPr/>
          </p:nvCxnSpPr>
          <p:spPr>
            <a:xfrm>
              <a:off x="5842289" y="2777881"/>
              <a:ext cx="234649"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209" name="直接连接符 208"/>
            <p:cNvCxnSpPr/>
            <p:nvPr/>
          </p:nvCxnSpPr>
          <p:spPr>
            <a:xfrm>
              <a:off x="6100703" y="2777881"/>
              <a:ext cx="234649"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210" name="直接连接符 209"/>
            <p:cNvCxnSpPr/>
            <p:nvPr/>
          </p:nvCxnSpPr>
          <p:spPr>
            <a:xfrm flipV="1">
              <a:off x="6349709" y="2030084"/>
              <a:ext cx="0" cy="741219"/>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223" name="直接连接符 222"/>
            <p:cNvCxnSpPr/>
            <p:nvPr/>
          </p:nvCxnSpPr>
          <p:spPr>
            <a:xfrm>
              <a:off x="6349709" y="2016080"/>
              <a:ext cx="234649"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249" name="直接连接符 248"/>
            <p:cNvCxnSpPr/>
            <p:nvPr/>
          </p:nvCxnSpPr>
          <p:spPr>
            <a:xfrm>
              <a:off x="6601546" y="2771303"/>
              <a:ext cx="234649"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268" name="直接连接符 267"/>
            <p:cNvCxnSpPr/>
            <p:nvPr/>
          </p:nvCxnSpPr>
          <p:spPr>
            <a:xfrm flipV="1">
              <a:off x="6842773" y="2023506"/>
              <a:ext cx="0" cy="741219"/>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330" name="直接连接符 329"/>
            <p:cNvCxnSpPr/>
            <p:nvPr/>
          </p:nvCxnSpPr>
          <p:spPr>
            <a:xfrm>
              <a:off x="6842773" y="2016080"/>
              <a:ext cx="248643"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356" name="直接连接符 355"/>
            <p:cNvCxnSpPr/>
            <p:nvPr/>
          </p:nvCxnSpPr>
          <p:spPr>
            <a:xfrm flipV="1">
              <a:off x="7096242" y="2023506"/>
              <a:ext cx="0" cy="741219"/>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357" name="直接连接符 356"/>
            <p:cNvCxnSpPr/>
            <p:nvPr/>
          </p:nvCxnSpPr>
          <p:spPr>
            <a:xfrm>
              <a:off x="7096242" y="2777881"/>
              <a:ext cx="234649"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358" name="直接连接符 357"/>
            <p:cNvCxnSpPr/>
            <p:nvPr/>
          </p:nvCxnSpPr>
          <p:spPr>
            <a:xfrm flipV="1">
              <a:off x="7337469" y="2016928"/>
              <a:ext cx="0" cy="741219"/>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359" name="直接连接符 358"/>
            <p:cNvCxnSpPr/>
            <p:nvPr/>
          </p:nvCxnSpPr>
          <p:spPr>
            <a:xfrm>
              <a:off x="7342533" y="2016080"/>
              <a:ext cx="234649"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360" name="直接连接符 359"/>
            <p:cNvCxnSpPr/>
            <p:nvPr/>
          </p:nvCxnSpPr>
          <p:spPr>
            <a:xfrm>
              <a:off x="7593769" y="2016080"/>
              <a:ext cx="234649"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361" name="直接连接符 360"/>
            <p:cNvCxnSpPr/>
            <p:nvPr/>
          </p:nvCxnSpPr>
          <p:spPr>
            <a:xfrm flipV="1">
              <a:off x="7836197" y="2023506"/>
              <a:ext cx="0" cy="741219"/>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362" name="直接连接符 361"/>
            <p:cNvCxnSpPr/>
            <p:nvPr/>
          </p:nvCxnSpPr>
          <p:spPr>
            <a:xfrm>
              <a:off x="7842775" y="2771303"/>
              <a:ext cx="234649"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363" name="直接连接符 362"/>
            <p:cNvCxnSpPr/>
            <p:nvPr/>
          </p:nvCxnSpPr>
          <p:spPr>
            <a:xfrm>
              <a:off x="4105167" y="1732212"/>
              <a:ext cx="0" cy="1399309"/>
            </a:xfrm>
            <a:prstGeom prst="line">
              <a:avLst/>
            </a:prstGeom>
            <a:ln w="635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64" name="直接连接符 363"/>
            <p:cNvCxnSpPr/>
            <p:nvPr/>
          </p:nvCxnSpPr>
          <p:spPr>
            <a:xfrm>
              <a:off x="8086833" y="1732212"/>
              <a:ext cx="0" cy="1399309"/>
            </a:xfrm>
            <a:prstGeom prst="line">
              <a:avLst/>
            </a:prstGeom>
            <a:ln w="635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65" name="直接连接符 364"/>
            <p:cNvCxnSpPr/>
            <p:nvPr/>
          </p:nvCxnSpPr>
          <p:spPr>
            <a:xfrm>
              <a:off x="4602875" y="1732212"/>
              <a:ext cx="0" cy="1399309"/>
            </a:xfrm>
            <a:prstGeom prst="line">
              <a:avLst/>
            </a:prstGeom>
            <a:ln w="635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66" name="直接连接符 365"/>
            <p:cNvCxnSpPr/>
            <p:nvPr/>
          </p:nvCxnSpPr>
          <p:spPr>
            <a:xfrm>
              <a:off x="5100583" y="1732212"/>
              <a:ext cx="0" cy="1399309"/>
            </a:xfrm>
            <a:prstGeom prst="line">
              <a:avLst/>
            </a:prstGeom>
            <a:ln w="635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67" name="直接连接符 366"/>
            <p:cNvCxnSpPr/>
            <p:nvPr/>
          </p:nvCxnSpPr>
          <p:spPr>
            <a:xfrm>
              <a:off x="5598292" y="1732212"/>
              <a:ext cx="0" cy="1399309"/>
            </a:xfrm>
            <a:prstGeom prst="line">
              <a:avLst/>
            </a:prstGeom>
            <a:ln w="635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68" name="直接连接符 367"/>
            <p:cNvCxnSpPr/>
            <p:nvPr/>
          </p:nvCxnSpPr>
          <p:spPr>
            <a:xfrm>
              <a:off x="6096000" y="1732212"/>
              <a:ext cx="0" cy="1399309"/>
            </a:xfrm>
            <a:prstGeom prst="line">
              <a:avLst/>
            </a:prstGeom>
            <a:ln w="635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69" name="直接连接符 368"/>
            <p:cNvCxnSpPr/>
            <p:nvPr/>
          </p:nvCxnSpPr>
          <p:spPr>
            <a:xfrm>
              <a:off x="6593708" y="1732212"/>
              <a:ext cx="0" cy="1399309"/>
            </a:xfrm>
            <a:prstGeom prst="line">
              <a:avLst/>
            </a:prstGeom>
            <a:ln w="635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70" name="直接连接符 369"/>
            <p:cNvCxnSpPr/>
            <p:nvPr/>
          </p:nvCxnSpPr>
          <p:spPr>
            <a:xfrm>
              <a:off x="7091416" y="1732212"/>
              <a:ext cx="0" cy="1399309"/>
            </a:xfrm>
            <a:prstGeom prst="line">
              <a:avLst/>
            </a:prstGeom>
            <a:ln w="635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71" name="直接连接符 370"/>
            <p:cNvCxnSpPr/>
            <p:nvPr/>
          </p:nvCxnSpPr>
          <p:spPr>
            <a:xfrm>
              <a:off x="7589125" y="1732212"/>
              <a:ext cx="0" cy="1399309"/>
            </a:xfrm>
            <a:prstGeom prst="line">
              <a:avLst/>
            </a:prstGeom>
            <a:ln w="635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72" name="直接连接符 371"/>
            <p:cNvCxnSpPr/>
            <p:nvPr/>
          </p:nvCxnSpPr>
          <p:spPr>
            <a:xfrm flipV="1">
              <a:off x="6600503" y="2022658"/>
              <a:ext cx="0" cy="741219"/>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grpSp>
      <p:sp>
        <p:nvSpPr>
          <p:cNvPr id="374" name="文本框 373"/>
          <p:cNvSpPr txBox="1"/>
          <p:nvPr/>
        </p:nvSpPr>
        <p:spPr>
          <a:xfrm>
            <a:off x="4077056" y="6111988"/>
            <a:ext cx="590570" cy="338554"/>
          </a:xfrm>
          <a:prstGeom prst="rect">
            <a:avLst/>
          </a:prstGeom>
          <a:noFill/>
        </p:spPr>
        <p:txBody>
          <a:bodyPr wrap="square" rtlCol="0">
            <a:spAutoFit/>
          </a:bodyPr>
          <a:lstStyle/>
          <a:p>
            <a:pPr algn="ctr"/>
            <a:r>
              <a:rPr lang="zh-CN" altLang="en-US" sz="1600" b="1" dirty="0"/>
              <a:t>码元</a:t>
            </a:r>
            <a:endParaRPr lang="zh-CN" altLang="en-US" sz="1600" b="1" dirty="0"/>
          </a:p>
        </p:txBody>
      </p:sp>
      <p:sp>
        <p:nvSpPr>
          <p:cNvPr id="375" name="文本框 374"/>
          <p:cNvSpPr txBox="1"/>
          <p:nvPr/>
        </p:nvSpPr>
        <p:spPr>
          <a:xfrm>
            <a:off x="4551492" y="6111988"/>
            <a:ext cx="590570" cy="338554"/>
          </a:xfrm>
          <a:prstGeom prst="rect">
            <a:avLst/>
          </a:prstGeom>
          <a:noFill/>
        </p:spPr>
        <p:txBody>
          <a:bodyPr wrap="square" rtlCol="0">
            <a:spAutoFit/>
          </a:bodyPr>
          <a:lstStyle/>
          <a:p>
            <a:pPr algn="ctr"/>
            <a:r>
              <a:rPr lang="zh-CN" altLang="en-US" sz="1600" b="1" dirty="0"/>
              <a:t>码元</a:t>
            </a:r>
            <a:endParaRPr lang="zh-CN" altLang="en-US" sz="1600" b="1" dirty="0"/>
          </a:p>
        </p:txBody>
      </p:sp>
      <p:sp>
        <p:nvSpPr>
          <p:cNvPr id="376" name="文本框 375"/>
          <p:cNvSpPr txBox="1"/>
          <p:nvPr/>
        </p:nvSpPr>
        <p:spPr>
          <a:xfrm>
            <a:off x="5038160" y="6111988"/>
            <a:ext cx="590570" cy="338554"/>
          </a:xfrm>
          <a:prstGeom prst="rect">
            <a:avLst/>
          </a:prstGeom>
          <a:noFill/>
        </p:spPr>
        <p:txBody>
          <a:bodyPr wrap="square" rtlCol="0">
            <a:spAutoFit/>
          </a:bodyPr>
          <a:lstStyle/>
          <a:p>
            <a:pPr algn="ctr"/>
            <a:r>
              <a:rPr lang="zh-CN" altLang="en-US" sz="1600" b="1" dirty="0"/>
              <a:t>码元</a:t>
            </a:r>
            <a:endParaRPr lang="zh-CN" altLang="en-US" sz="1600" b="1" dirty="0"/>
          </a:p>
        </p:txBody>
      </p:sp>
      <p:sp>
        <p:nvSpPr>
          <p:cNvPr id="377" name="文本框 376"/>
          <p:cNvSpPr txBox="1"/>
          <p:nvPr/>
        </p:nvSpPr>
        <p:spPr>
          <a:xfrm>
            <a:off x="5547811" y="6111988"/>
            <a:ext cx="590570" cy="338554"/>
          </a:xfrm>
          <a:prstGeom prst="rect">
            <a:avLst/>
          </a:prstGeom>
          <a:noFill/>
        </p:spPr>
        <p:txBody>
          <a:bodyPr wrap="square" rtlCol="0">
            <a:spAutoFit/>
          </a:bodyPr>
          <a:lstStyle/>
          <a:p>
            <a:pPr algn="ctr"/>
            <a:r>
              <a:rPr lang="zh-CN" altLang="en-US" sz="1600" b="1" dirty="0"/>
              <a:t>码元</a:t>
            </a:r>
            <a:endParaRPr lang="zh-CN" altLang="en-US" sz="1600" b="1" dirty="0"/>
          </a:p>
        </p:txBody>
      </p:sp>
      <p:sp>
        <p:nvSpPr>
          <p:cNvPr id="378" name="文本框 377"/>
          <p:cNvSpPr txBox="1"/>
          <p:nvPr/>
        </p:nvSpPr>
        <p:spPr>
          <a:xfrm>
            <a:off x="6056130" y="6111988"/>
            <a:ext cx="590570" cy="338554"/>
          </a:xfrm>
          <a:prstGeom prst="rect">
            <a:avLst/>
          </a:prstGeom>
          <a:noFill/>
        </p:spPr>
        <p:txBody>
          <a:bodyPr wrap="square" rtlCol="0">
            <a:spAutoFit/>
          </a:bodyPr>
          <a:lstStyle/>
          <a:p>
            <a:pPr algn="ctr"/>
            <a:r>
              <a:rPr lang="zh-CN" altLang="en-US" sz="1600" b="1" dirty="0"/>
              <a:t>码元</a:t>
            </a:r>
            <a:endParaRPr lang="zh-CN" altLang="en-US" sz="1600" b="1" dirty="0"/>
          </a:p>
        </p:txBody>
      </p:sp>
      <p:sp>
        <p:nvSpPr>
          <p:cNvPr id="379" name="文本框 378"/>
          <p:cNvSpPr txBox="1"/>
          <p:nvPr/>
        </p:nvSpPr>
        <p:spPr>
          <a:xfrm>
            <a:off x="6535874" y="6111988"/>
            <a:ext cx="590570" cy="338554"/>
          </a:xfrm>
          <a:prstGeom prst="rect">
            <a:avLst/>
          </a:prstGeom>
          <a:noFill/>
        </p:spPr>
        <p:txBody>
          <a:bodyPr wrap="square" rtlCol="0">
            <a:spAutoFit/>
          </a:bodyPr>
          <a:lstStyle/>
          <a:p>
            <a:pPr algn="ctr"/>
            <a:r>
              <a:rPr lang="zh-CN" altLang="en-US" sz="1600" b="1" dirty="0"/>
              <a:t>码元</a:t>
            </a:r>
            <a:endParaRPr lang="zh-CN" altLang="en-US" sz="1600" b="1" dirty="0"/>
          </a:p>
        </p:txBody>
      </p:sp>
      <p:sp>
        <p:nvSpPr>
          <p:cNvPr id="380" name="文本框 379"/>
          <p:cNvSpPr txBox="1"/>
          <p:nvPr/>
        </p:nvSpPr>
        <p:spPr>
          <a:xfrm>
            <a:off x="7042631" y="6111988"/>
            <a:ext cx="590570" cy="338554"/>
          </a:xfrm>
          <a:prstGeom prst="rect">
            <a:avLst/>
          </a:prstGeom>
          <a:noFill/>
        </p:spPr>
        <p:txBody>
          <a:bodyPr wrap="square" rtlCol="0">
            <a:spAutoFit/>
          </a:bodyPr>
          <a:lstStyle/>
          <a:p>
            <a:pPr algn="ctr"/>
            <a:r>
              <a:rPr lang="zh-CN" altLang="en-US" sz="1600" b="1" dirty="0"/>
              <a:t>码元</a:t>
            </a:r>
            <a:endParaRPr lang="zh-CN" altLang="en-US" sz="1600" b="1" dirty="0"/>
          </a:p>
        </p:txBody>
      </p:sp>
      <p:sp>
        <p:nvSpPr>
          <p:cNvPr id="381" name="文本框 380"/>
          <p:cNvSpPr txBox="1"/>
          <p:nvPr/>
        </p:nvSpPr>
        <p:spPr>
          <a:xfrm>
            <a:off x="7542107" y="6111988"/>
            <a:ext cx="590570" cy="338554"/>
          </a:xfrm>
          <a:prstGeom prst="rect">
            <a:avLst/>
          </a:prstGeom>
          <a:noFill/>
        </p:spPr>
        <p:txBody>
          <a:bodyPr wrap="square" rtlCol="0">
            <a:spAutoFit/>
          </a:bodyPr>
          <a:lstStyle/>
          <a:p>
            <a:pPr algn="ctr"/>
            <a:r>
              <a:rPr lang="zh-CN" altLang="en-US" sz="1600" b="1" dirty="0"/>
              <a:t>码元</a:t>
            </a:r>
            <a:endParaRPr lang="zh-CN" altLang="en-US" sz="1600" b="1" dirty="0"/>
          </a:p>
        </p:txBody>
      </p:sp>
      <p:cxnSp>
        <p:nvCxnSpPr>
          <p:cNvPr id="383" name="连接符: 曲线 382"/>
          <p:cNvCxnSpPr/>
          <p:nvPr/>
        </p:nvCxnSpPr>
        <p:spPr>
          <a:xfrm rot="5400000" flipH="1" flipV="1">
            <a:off x="4205913" y="5513330"/>
            <a:ext cx="774953" cy="238172"/>
          </a:xfrm>
          <a:prstGeom prst="curvedConnector3">
            <a:avLst>
              <a:gd name="adj1" fmla="val -9975"/>
            </a:avLst>
          </a:prstGeom>
          <a:ln w="25400">
            <a:solidFill>
              <a:schemeClr val="accent4"/>
            </a:solidFill>
            <a:prstDash val="dash"/>
            <a:tailEnd type="triangle" w="med" len="lg"/>
          </a:ln>
        </p:spPr>
        <p:style>
          <a:lnRef idx="1">
            <a:schemeClr val="accent1"/>
          </a:lnRef>
          <a:fillRef idx="0">
            <a:schemeClr val="accent1"/>
          </a:fillRef>
          <a:effectRef idx="0">
            <a:schemeClr val="accent1"/>
          </a:effectRef>
          <a:fontRef idx="minor">
            <a:schemeClr val="tx1"/>
          </a:fontRef>
        </p:style>
      </p:cxnSp>
      <p:cxnSp>
        <p:nvCxnSpPr>
          <p:cNvPr id="387" name="连接符: 曲线 386"/>
          <p:cNvCxnSpPr/>
          <p:nvPr/>
        </p:nvCxnSpPr>
        <p:spPr>
          <a:xfrm rot="16200000" flipH="1">
            <a:off x="5101836" y="5851355"/>
            <a:ext cx="6578" cy="277881"/>
          </a:xfrm>
          <a:prstGeom prst="curvedConnector3">
            <a:avLst>
              <a:gd name="adj1" fmla="val -1175053"/>
            </a:avLst>
          </a:prstGeom>
          <a:ln w="25400">
            <a:solidFill>
              <a:schemeClr val="accent3"/>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388" name="连接符: 曲线 387"/>
          <p:cNvCxnSpPr/>
          <p:nvPr/>
        </p:nvCxnSpPr>
        <p:spPr>
          <a:xfrm rot="16200000" flipH="1">
            <a:off x="5608540" y="5102501"/>
            <a:ext cx="6578" cy="277881"/>
          </a:xfrm>
          <a:prstGeom prst="curvedConnector3">
            <a:avLst>
              <a:gd name="adj1" fmla="val -1175053"/>
            </a:avLst>
          </a:prstGeom>
          <a:ln w="25400">
            <a:solidFill>
              <a:schemeClr val="accent3"/>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389" name="连接符: 曲线 388"/>
          <p:cNvCxnSpPr/>
          <p:nvPr/>
        </p:nvCxnSpPr>
        <p:spPr>
          <a:xfrm rot="16200000" flipH="1">
            <a:off x="6095265" y="5851999"/>
            <a:ext cx="6578" cy="277881"/>
          </a:xfrm>
          <a:prstGeom prst="curvedConnector3">
            <a:avLst>
              <a:gd name="adj1" fmla="val -1175053"/>
            </a:avLst>
          </a:prstGeom>
          <a:ln w="25400">
            <a:solidFill>
              <a:schemeClr val="accent3"/>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390" name="连接符: 曲线 389"/>
          <p:cNvCxnSpPr/>
          <p:nvPr/>
        </p:nvCxnSpPr>
        <p:spPr>
          <a:xfrm rot="16200000" flipH="1">
            <a:off x="6227337" y="5500428"/>
            <a:ext cx="734016" cy="252617"/>
          </a:xfrm>
          <a:prstGeom prst="curvedConnector3">
            <a:avLst>
              <a:gd name="adj1" fmla="val -18590"/>
            </a:avLst>
          </a:prstGeom>
          <a:ln w="25400">
            <a:solidFill>
              <a:schemeClr val="accent4"/>
            </a:solidFill>
            <a:prstDash val="dash"/>
            <a:tailEnd type="triangle" w="med" len="lg"/>
          </a:ln>
        </p:spPr>
        <p:style>
          <a:lnRef idx="1">
            <a:schemeClr val="accent1"/>
          </a:lnRef>
          <a:fillRef idx="0">
            <a:schemeClr val="accent1"/>
          </a:fillRef>
          <a:effectRef idx="0">
            <a:schemeClr val="accent1"/>
          </a:effectRef>
          <a:fontRef idx="minor">
            <a:schemeClr val="tx1"/>
          </a:fontRef>
        </p:style>
      </p:cxnSp>
      <p:cxnSp>
        <p:nvCxnSpPr>
          <p:cNvPr id="391" name="连接符: 曲线 390"/>
          <p:cNvCxnSpPr/>
          <p:nvPr/>
        </p:nvCxnSpPr>
        <p:spPr>
          <a:xfrm rot="16200000" flipH="1">
            <a:off x="6729019" y="5485431"/>
            <a:ext cx="734016" cy="252617"/>
          </a:xfrm>
          <a:prstGeom prst="curvedConnector3">
            <a:avLst>
              <a:gd name="adj1" fmla="val -18590"/>
            </a:avLst>
          </a:prstGeom>
          <a:ln w="25400">
            <a:solidFill>
              <a:schemeClr val="accent4"/>
            </a:solidFill>
            <a:prstDash val="dash"/>
            <a:tailEnd type="triangle" w="med" len="lg"/>
          </a:ln>
        </p:spPr>
        <p:style>
          <a:lnRef idx="1">
            <a:schemeClr val="accent1"/>
          </a:lnRef>
          <a:fillRef idx="0">
            <a:schemeClr val="accent1"/>
          </a:fillRef>
          <a:effectRef idx="0">
            <a:schemeClr val="accent1"/>
          </a:effectRef>
          <a:fontRef idx="minor">
            <a:schemeClr val="tx1"/>
          </a:fontRef>
        </p:style>
      </p:cxnSp>
      <p:cxnSp>
        <p:nvCxnSpPr>
          <p:cNvPr id="392" name="连接符: 曲线 391"/>
          <p:cNvCxnSpPr/>
          <p:nvPr/>
        </p:nvCxnSpPr>
        <p:spPr>
          <a:xfrm rot="16200000" flipH="1">
            <a:off x="7585835" y="5095923"/>
            <a:ext cx="6578" cy="277881"/>
          </a:xfrm>
          <a:prstGeom prst="curvedConnector3">
            <a:avLst>
              <a:gd name="adj1" fmla="val -1175053"/>
            </a:avLst>
          </a:prstGeom>
          <a:ln w="25400">
            <a:solidFill>
              <a:schemeClr val="accent3"/>
            </a:solidFill>
            <a:tailEnd type="triangle" w="med" len="lg"/>
          </a:ln>
        </p:spPr>
        <p:style>
          <a:lnRef idx="1">
            <a:schemeClr val="accent1"/>
          </a:lnRef>
          <a:fillRef idx="0">
            <a:schemeClr val="accent1"/>
          </a:fillRef>
          <a:effectRef idx="0">
            <a:schemeClr val="accent1"/>
          </a:effectRef>
          <a:fontRef idx="minor">
            <a:schemeClr val="tx1"/>
          </a:fontRef>
        </p:style>
      </p:cxnSp>
      <p:sp>
        <p:nvSpPr>
          <p:cNvPr id="393" name="文本框 392"/>
          <p:cNvSpPr txBox="1"/>
          <p:nvPr/>
        </p:nvSpPr>
        <p:spPr>
          <a:xfrm>
            <a:off x="5103622" y="4770039"/>
            <a:ext cx="478095" cy="369332"/>
          </a:xfrm>
          <a:prstGeom prst="rect">
            <a:avLst/>
          </a:prstGeom>
          <a:noFill/>
        </p:spPr>
        <p:txBody>
          <a:bodyPr wrap="square" rtlCol="0">
            <a:spAutoFit/>
          </a:bodyPr>
          <a:lstStyle/>
          <a:p>
            <a:pPr algn="ctr"/>
            <a:r>
              <a:rPr lang="en-US" altLang="zh-CN" b="1" dirty="0">
                <a:solidFill>
                  <a:schemeClr val="accent3"/>
                </a:solidFill>
                <a:latin typeface="Arial Black" panose="020B0A04020102020204" pitchFamily="34" charset="0"/>
              </a:rPr>
              <a:t>1</a:t>
            </a:r>
            <a:endParaRPr lang="zh-CN" altLang="en-US" b="1" dirty="0">
              <a:solidFill>
                <a:schemeClr val="accent3"/>
              </a:solidFill>
              <a:latin typeface="Arial Black" panose="020B0A04020102020204" pitchFamily="34" charset="0"/>
            </a:endParaRPr>
          </a:p>
        </p:txBody>
      </p:sp>
      <p:sp>
        <p:nvSpPr>
          <p:cNvPr id="394" name="文本框 393"/>
          <p:cNvSpPr txBox="1"/>
          <p:nvPr/>
        </p:nvSpPr>
        <p:spPr>
          <a:xfrm>
            <a:off x="4609301" y="4770039"/>
            <a:ext cx="504819" cy="369332"/>
          </a:xfrm>
          <a:prstGeom prst="rect">
            <a:avLst/>
          </a:prstGeom>
          <a:noFill/>
        </p:spPr>
        <p:txBody>
          <a:bodyPr wrap="square" rtlCol="0">
            <a:spAutoFit/>
          </a:bodyPr>
          <a:lstStyle/>
          <a:p>
            <a:pPr algn="ctr"/>
            <a:r>
              <a:rPr lang="en-US" altLang="zh-CN" b="1" dirty="0">
                <a:solidFill>
                  <a:schemeClr val="accent4"/>
                </a:solidFill>
                <a:latin typeface="Arial Black" panose="020B0A04020102020204" pitchFamily="34" charset="0"/>
              </a:rPr>
              <a:t>0</a:t>
            </a:r>
            <a:endParaRPr lang="zh-CN" altLang="en-US" b="1" dirty="0">
              <a:solidFill>
                <a:schemeClr val="accent4"/>
              </a:solidFill>
              <a:latin typeface="Arial Black" panose="020B0A04020102020204" pitchFamily="34" charset="0"/>
            </a:endParaRPr>
          </a:p>
        </p:txBody>
      </p:sp>
      <p:sp>
        <p:nvSpPr>
          <p:cNvPr id="395" name="文本框 394"/>
          <p:cNvSpPr txBox="1"/>
          <p:nvPr/>
        </p:nvSpPr>
        <p:spPr>
          <a:xfrm>
            <a:off x="5591067" y="4770039"/>
            <a:ext cx="478095" cy="369332"/>
          </a:xfrm>
          <a:prstGeom prst="rect">
            <a:avLst/>
          </a:prstGeom>
          <a:noFill/>
        </p:spPr>
        <p:txBody>
          <a:bodyPr wrap="square" rtlCol="0">
            <a:spAutoFit/>
          </a:bodyPr>
          <a:lstStyle/>
          <a:p>
            <a:pPr algn="ctr"/>
            <a:r>
              <a:rPr lang="en-US" altLang="zh-CN" b="1" dirty="0">
                <a:solidFill>
                  <a:schemeClr val="accent3"/>
                </a:solidFill>
                <a:latin typeface="Arial Black" panose="020B0A04020102020204" pitchFamily="34" charset="0"/>
              </a:rPr>
              <a:t>1</a:t>
            </a:r>
            <a:endParaRPr lang="zh-CN" altLang="en-US" b="1" dirty="0">
              <a:solidFill>
                <a:schemeClr val="accent3"/>
              </a:solidFill>
              <a:latin typeface="Arial Black" panose="020B0A04020102020204" pitchFamily="34" charset="0"/>
            </a:endParaRPr>
          </a:p>
        </p:txBody>
      </p:sp>
      <p:sp>
        <p:nvSpPr>
          <p:cNvPr id="396" name="文本框 395"/>
          <p:cNvSpPr txBox="1"/>
          <p:nvPr/>
        </p:nvSpPr>
        <p:spPr>
          <a:xfrm>
            <a:off x="6092387" y="4770039"/>
            <a:ext cx="478095" cy="369332"/>
          </a:xfrm>
          <a:prstGeom prst="rect">
            <a:avLst/>
          </a:prstGeom>
          <a:noFill/>
        </p:spPr>
        <p:txBody>
          <a:bodyPr wrap="square" rtlCol="0">
            <a:spAutoFit/>
          </a:bodyPr>
          <a:lstStyle/>
          <a:p>
            <a:pPr algn="ctr"/>
            <a:r>
              <a:rPr lang="en-US" altLang="zh-CN" b="1" dirty="0">
                <a:solidFill>
                  <a:schemeClr val="accent3"/>
                </a:solidFill>
                <a:latin typeface="Arial Black" panose="020B0A04020102020204" pitchFamily="34" charset="0"/>
              </a:rPr>
              <a:t>1</a:t>
            </a:r>
            <a:endParaRPr lang="zh-CN" altLang="en-US" b="1" dirty="0">
              <a:solidFill>
                <a:schemeClr val="accent3"/>
              </a:solidFill>
              <a:latin typeface="Arial Black" panose="020B0A04020102020204" pitchFamily="34" charset="0"/>
            </a:endParaRPr>
          </a:p>
        </p:txBody>
      </p:sp>
      <p:sp>
        <p:nvSpPr>
          <p:cNvPr id="397" name="文本框 396"/>
          <p:cNvSpPr txBox="1"/>
          <p:nvPr/>
        </p:nvSpPr>
        <p:spPr>
          <a:xfrm>
            <a:off x="6590363" y="4770039"/>
            <a:ext cx="504819" cy="369332"/>
          </a:xfrm>
          <a:prstGeom prst="rect">
            <a:avLst/>
          </a:prstGeom>
          <a:noFill/>
        </p:spPr>
        <p:txBody>
          <a:bodyPr wrap="square" rtlCol="0">
            <a:spAutoFit/>
          </a:bodyPr>
          <a:lstStyle/>
          <a:p>
            <a:pPr algn="ctr"/>
            <a:r>
              <a:rPr lang="en-US" altLang="zh-CN" b="1" dirty="0">
                <a:solidFill>
                  <a:schemeClr val="accent4"/>
                </a:solidFill>
                <a:latin typeface="Arial Black" panose="020B0A04020102020204" pitchFamily="34" charset="0"/>
              </a:rPr>
              <a:t>0</a:t>
            </a:r>
            <a:endParaRPr lang="zh-CN" altLang="en-US" b="1" dirty="0">
              <a:solidFill>
                <a:schemeClr val="accent4"/>
              </a:solidFill>
              <a:latin typeface="Arial Black" panose="020B0A04020102020204" pitchFamily="34" charset="0"/>
            </a:endParaRPr>
          </a:p>
        </p:txBody>
      </p:sp>
      <p:sp>
        <p:nvSpPr>
          <p:cNvPr id="398" name="文本框 397"/>
          <p:cNvSpPr txBox="1"/>
          <p:nvPr/>
        </p:nvSpPr>
        <p:spPr>
          <a:xfrm>
            <a:off x="7089632" y="4770039"/>
            <a:ext cx="504819" cy="369332"/>
          </a:xfrm>
          <a:prstGeom prst="rect">
            <a:avLst/>
          </a:prstGeom>
          <a:noFill/>
        </p:spPr>
        <p:txBody>
          <a:bodyPr wrap="square" rtlCol="0">
            <a:spAutoFit/>
          </a:bodyPr>
          <a:lstStyle/>
          <a:p>
            <a:pPr algn="ctr"/>
            <a:r>
              <a:rPr lang="en-US" altLang="zh-CN" b="1" dirty="0">
                <a:solidFill>
                  <a:schemeClr val="accent4"/>
                </a:solidFill>
                <a:latin typeface="Arial Black" panose="020B0A04020102020204" pitchFamily="34" charset="0"/>
              </a:rPr>
              <a:t>0</a:t>
            </a:r>
            <a:endParaRPr lang="zh-CN" altLang="en-US" b="1" dirty="0">
              <a:solidFill>
                <a:schemeClr val="accent4"/>
              </a:solidFill>
              <a:latin typeface="Arial Black" panose="020B0A04020102020204" pitchFamily="34" charset="0"/>
            </a:endParaRPr>
          </a:p>
        </p:txBody>
      </p:sp>
      <p:sp>
        <p:nvSpPr>
          <p:cNvPr id="399" name="文本框 398"/>
          <p:cNvSpPr txBox="1"/>
          <p:nvPr/>
        </p:nvSpPr>
        <p:spPr>
          <a:xfrm>
            <a:off x="7591105" y="4770039"/>
            <a:ext cx="478095" cy="369332"/>
          </a:xfrm>
          <a:prstGeom prst="rect">
            <a:avLst/>
          </a:prstGeom>
          <a:noFill/>
        </p:spPr>
        <p:txBody>
          <a:bodyPr wrap="square" rtlCol="0">
            <a:spAutoFit/>
          </a:bodyPr>
          <a:lstStyle/>
          <a:p>
            <a:pPr algn="ctr"/>
            <a:r>
              <a:rPr lang="en-US" altLang="zh-CN" b="1" dirty="0">
                <a:solidFill>
                  <a:schemeClr val="accent3"/>
                </a:solidFill>
                <a:latin typeface="Arial Black" panose="020B0A04020102020204" pitchFamily="34" charset="0"/>
              </a:rPr>
              <a:t>1</a:t>
            </a:r>
            <a:endParaRPr lang="zh-CN" altLang="en-US" b="1" dirty="0">
              <a:solidFill>
                <a:schemeClr val="accent3"/>
              </a:solidFill>
              <a:latin typeface="Arial Black" panose="020B0A04020102020204" pitchFamily="34" charset="0"/>
            </a:endParaRPr>
          </a:p>
        </p:txBody>
      </p:sp>
      <p:sp>
        <p:nvSpPr>
          <p:cNvPr id="400" name="文本框 399"/>
          <p:cNvSpPr txBox="1"/>
          <p:nvPr/>
        </p:nvSpPr>
        <p:spPr>
          <a:xfrm>
            <a:off x="4113533" y="4770039"/>
            <a:ext cx="509224" cy="369332"/>
          </a:xfrm>
          <a:prstGeom prst="rect">
            <a:avLst/>
          </a:prstGeom>
          <a:noFill/>
        </p:spPr>
        <p:txBody>
          <a:bodyPr wrap="square" rtlCol="0">
            <a:spAutoFit/>
          </a:bodyPr>
          <a:lstStyle/>
          <a:p>
            <a:pPr algn="ctr"/>
            <a:r>
              <a:rPr lang="en-US" altLang="zh-CN" b="1" dirty="0">
                <a:latin typeface="Arial Black" panose="020B0A04020102020204" pitchFamily="34" charset="0"/>
              </a:rPr>
              <a:t>X</a:t>
            </a:r>
            <a:endParaRPr lang="zh-CN" altLang="en-US" b="1" dirty="0">
              <a:latin typeface="Arial Black" panose="020B0A04020102020204" pitchFamily="34" charset="0"/>
            </a:endParaRP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grpId="0" nodeType="withEffect">
                                  <p:stCondLst>
                                    <p:cond delay="0"/>
                                  </p:stCondLst>
                                  <p:childTnLst>
                                    <p:animRot by="21600000">
                                      <p:cBhvr>
                                        <p:cTn id="6" dur="500" fill="hold"/>
                                        <p:tgtEl>
                                          <p:spTgt spid="374"/>
                                        </p:tgtEl>
                                        <p:attrNameLst>
                                          <p:attrName>r</p:attrName>
                                        </p:attrNameLst>
                                      </p:cBhvr>
                                    </p:animRot>
                                  </p:childTnLst>
                                </p:cTn>
                              </p:par>
                            </p:childTnLst>
                          </p:cTn>
                        </p:par>
                      </p:childTnLst>
                    </p:cTn>
                  </p:par>
                  <p:par>
                    <p:cTn id="7" fill="hold">
                      <p:stCondLst>
                        <p:cond delay="indefinite"/>
                      </p:stCondLst>
                      <p:childTnLst>
                        <p:par>
                          <p:cTn id="8" fill="hold">
                            <p:stCondLst>
                              <p:cond delay="0"/>
                            </p:stCondLst>
                            <p:childTnLst>
                              <p:par>
                                <p:cTn id="9" presetID="53" presetClass="entr" presetSubtype="16" fill="hold" grpId="0" nodeType="clickEffect">
                                  <p:stCondLst>
                                    <p:cond delay="0"/>
                                  </p:stCondLst>
                                  <p:childTnLst>
                                    <p:set>
                                      <p:cBhvr>
                                        <p:cTn id="10" dur="1" fill="hold">
                                          <p:stCondLst>
                                            <p:cond delay="0"/>
                                          </p:stCondLst>
                                        </p:cTn>
                                        <p:tgtEl>
                                          <p:spTgt spid="400"/>
                                        </p:tgtEl>
                                        <p:attrNameLst>
                                          <p:attrName>style.visibility</p:attrName>
                                        </p:attrNameLst>
                                      </p:cBhvr>
                                      <p:to>
                                        <p:strVal val="visible"/>
                                      </p:to>
                                    </p:set>
                                    <p:anim calcmode="lin" valueType="num">
                                      <p:cBhvr>
                                        <p:cTn id="11" dur="500" fill="hold"/>
                                        <p:tgtEl>
                                          <p:spTgt spid="400"/>
                                        </p:tgtEl>
                                        <p:attrNameLst>
                                          <p:attrName>ppt_w</p:attrName>
                                        </p:attrNameLst>
                                      </p:cBhvr>
                                      <p:tavLst>
                                        <p:tav tm="0">
                                          <p:val>
                                            <p:fltVal val="0"/>
                                          </p:val>
                                        </p:tav>
                                        <p:tav tm="100000">
                                          <p:val>
                                            <p:strVal val="#ppt_w"/>
                                          </p:val>
                                        </p:tav>
                                      </p:tavLst>
                                    </p:anim>
                                    <p:anim calcmode="lin" valueType="num">
                                      <p:cBhvr>
                                        <p:cTn id="12" dur="500" fill="hold"/>
                                        <p:tgtEl>
                                          <p:spTgt spid="400"/>
                                        </p:tgtEl>
                                        <p:attrNameLst>
                                          <p:attrName>ppt_h</p:attrName>
                                        </p:attrNameLst>
                                      </p:cBhvr>
                                      <p:tavLst>
                                        <p:tav tm="0">
                                          <p:val>
                                            <p:fltVal val="0"/>
                                          </p:val>
                                        </p:tav>
                                        <p:tav tm="100000">
                                          <p:val>
                                            <p:strVal val="#ppt_h"/>
                                          </p:val>
                                        </p:tav>
                                      </p:tavLst>
                                    </p:anim>
                                    <p:animEffect transition="in" filter="fade">
                                      <p:cBhvr>
                                        <p:cTn id="13" dur="500"/>
                                        <p:tgtEl>
                                          <p:spTgt spid="400"/>
                                        </p:tgtEl>
                                      </p:cBhvr>
                                    </p:animEffect>
                                  </p:childTnLst>
                                </p:cTn>
                              </p:par>
                            </p:childTnLst>
                          </p:cTn>
                        </p:par>
                      </p:childTnLst>
                    </p:cTn>
                  </p:par>
                  <p:par>
                    <p:cTn id="14" fill="hold">
                      <p:stCondLst>
                        <p:cond delay="indefinite"/>
                      </p:stCondLst>
                      <p:childTnLst>
                        <p:par>
                          <p:cTn id="15" fill="hold">
                            <p:stCondLst>
                              <p:cond delay="0"/>
                            </p:stCondLst>
                            <p:childTnLst>
                              <p:par>
                                <p:cTn id="16" presetID="8" presetClass="emph" presetSubtype="0" fill="hold" grpId="0" nodeType="clickEffect">
                                  <p:stCondLst>
                                    <p:cond delay="0"/>
                                  </p:stCondLst>
                                  <p:childTnLst>
                                    <p:animRot by="21600000">
                                      <p:cBhvr>
                                        <p:cTn id="17" dur="500" fill="hold"/>
                                        <p:tgtEl>
                                          <p:spTgt spid="375"/>
                                        </p:tgtEl>
                                        <p:attrNameLst>
                                          <p:attrName>r</p:attrName>
                                        </p:attrNameLst>
                                      </p:cBhvr>
                                    </p:animRo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383"/>
                                        </p:tgtEl>
                                        <p:attrNameLst>
                                          <p:attrName>style.visibility</p:attrName>
                                        </p:attrNameLst>
                                      </p:cBhvr>
                                      <p:to>
                                        <p:strVal val="visible"/>
                                      </p:to>
                                    </p:set>
                                    <p:animEffect transition="in" filter="wipe(down)">
                                      <p:cBhvr>
                                        <p:cTn id="22" dur="500"/>
                                        <p:tgtEl>
                                          <p:spTgt spid="383"/>
                                        </p:tgtEl>
                                      </p:cBhvr>
                                    </p:animEffect>
                                  </p:childTnLst>
                                </p:cTn>
                              </p:par>
                            </p:childTnLst>
                          </p:cTn>
                        </p:par>
                      </p:childTnLst>
                    </p:cTn>
                  </p:par>
                  <p:par>
                    <p:cTn id="23" fill="hold">
                      <p:stCondLst>
                        <p:cond delay="indefinite"/>
                      </p:stCondLst>
                      <p:childTnLst>
                        <p:par>
                          <p:cTn id="24" fill="hold">
                            <p:stCondLst>
                              <p:cond delay="0"/>
                            </p:stCondLst>
                            <p:childTnLst>
                              <p:par>
                                <p:cTn id="25" presetID="53" presetClass="entr" presetSubtype="16" fill="hold" grpId="0" nodeType="clickEffect">
                                  <p:stCondLst>
                                    <p:cond delay="0"/>
                                  </p:stCondLst>
                                  <p:childTnLst>
                                    <p:set>
                                      <p:cBhvr>
                                        <p:cTn id="26" dur="1" fill="hold">
                                          <p:stCondLst>
                                            <p:cond delay="0"/>
                                          </p:stCondLst>
                                        </p:cTn>
                                        <p:tgtEl>
                                          <p:spTgt spid="394"/>
                                        </p:tgtEl>
                                        <p:attrNameLst>
                                          <p:attrName>style.visibility</p:attrName>
                                        </p:attrNameLst>
                                      </p:cBhvr>
                                      <p:to>
                                        <p:strVal val="visible"/>
                                      </p:to>
                                    </p:set>
                                    <p:anim calcmode="lin" valueType="num">
                                      <p:cBhvr>
                                        <p:cTn id="27" dur="500" fill="hold"/>
                                        <p:tgtEl>
                                          <p:spTgt spid="394"/>
                                        </p:tgtEl>
                                        <p:attrNameLst>
                                          <p:attrName>ppt_w</p:attrName>
                                        </p:attrNameLst>
                                      </p:cBhvr>
                                      <p:tavLst>
                                        <p:tav tm="0">
                                          <p:val>
                                            <p:fltVal val="0"/>
                                          </p:val>
                                        </p:tav>
                                        <p:tav tm="100000">
                                          <p:val>
                                            <p:strVal val="#ppt_w"/>
                                          </p:val>
                                        </p:tav>
                                      </p:tavLst>
                                    </p:anim>
                                    <p:anim calcmode="lin" valueType="num">
                                      <p:cBhvr>
                                        <p:cTn id="28" dur="500" fill="hold"/>
                                        <p:tgtEl>
                                          <p:spTgt spid="394"/>
                                        </p:tgtEl>
                                        <p:attrNameLst>
                                          <p:attrName>ppt_h</p:attrName>
                                        </p:attrNameLst>
                                      </p:cBhvr>
                                      <p:tavLst>
                                        <p:tav tm="0">
                                          <p:val>
                                            <p:fltVal val="0"/>
                                          </p:val>
                                        </p:tav>
                                        <p:tav tm="100000">
                                          <p:val>
                                            <p:strVal val="#ppt_h"/>
                                          </p:val>
                                        </p:tav>
                                      </p:tavLst>
                                    </p:anim>
                                    <p:animEffect transition="in" filter="fade">
                                      <p:cBhvr>
                                        <p:cTn id="29" dur="500"/>
                                        <p:tgtEl>
                                          <p:spTgt spid="394"/>
                                        </p:tgtEl>
                                      </p:cBhvr>
                                    </p:animEffect>
                                  </p:childTnLst>
                                </p:cTn>
                              </p:par>
                            </p:childTnLst>
                          </p:cTn>
                        </p:par>
                      </p:childTnLst>
                    </p:cTn>
                  </p:par>
                  <p:par>
                    <p:cTn id="30" fill="hold">
                      <p:stCondLst>
                        <p:cond delay="indefinite"/>
                      </p:stCondLst>
                      <p:childTnLst>
                        <p:par>
                          <p:cTn id="31" fill="hold">
                            <p:stCondLst>
                              <p:cond delay="0"/>
                            </p:stCondLst>
                            <p:childTnLst>
                              <p:par>
                                <p:cTn id="32" presetID="8" presetClass="emph" presetSubtype="0" fill="hold" grpId="0" nodeType="clickEffect">
                                  <p:stCondLst>
                                    <p:cond delay="0"/>
                                  </p:stCondLst>
                                  <p:childTnLst>
                                    <p:animRot by="21600000">
                                      <p:cBhvr>
                                        <p:cTn id="33" dur="500" fill="hold"/>
                                        <p:tgtEl>
                                          <p:spTgt spid="376"/>
                                        </p:tgtEl>
                                        <p:attrNameLst>
                                          <p:attrName>r</p:attrName>
                                        </p:attrNameLst>
                                      </p:cBhvr>
                                    </p:animRo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nodeType="clickEffect">
                                  <p:stCondLst>
                                    <p:cond delay="0"/>
                                  </p:stCondLst>
                                  <p:childTnLst>
                                    <p:set>
                                      <p:cBhvr>
                                        <p:cTn id="37" dur="1" fill="hold">
                                          <p:stCondLst>
                                            <p:cond delay="0"/>
                                          </p:stCondLst>
                                        </p:cTn>
                                        <p:tgtEl>
                                          <p:spTgt spid="387"/>
                                        </p:tgtEl>
                                        <p:attrNameLst>
                                          <p:attrName>style.visibility</p:attrName>
                                        </p:attrNameLst>
                                      </p:cBhvr>
                                      <p:to>
                                        <p:strVal val="visible"/>
                                      </p:to>
                                    </p:set>
                                    <p:animEffect transition="in" filter="wipe(left)">
                                      <p:cBhvr>
                                        <p:cTn id="38" dur="500"/>
                                        <p:tgtEl>
                                          <p:spTgt spid="387"/>
                                        </p:tgtEl>
                                      </p:cBhvr>
                                    </p:animEffect>
                                  </p:childTnLst>
                                </p:cTn>
                              </p:par>
                            </p:childTnLst>
                          </p:cTn>
                        </p:par>
                      </p:childTnLst>
                    </p:cTn>
                  </p:par>
                  <p:par>
                    <p:cTn id="39" fill="hold">
                      <p:stCondLst>
                        <p:cond delay="indefinite"/>
                      </p:stCondLst>
                      <p:childTnLst>
                        <p:par>
                          <p:cTn id="40" fill="hold">
                            <p:stCondLst>
                              <p:cond delay="0"/>
                            </p:stCondLst>
                            <p:childTnLst>
                              <p:par>
                                <p:cTn id="41" presetID="53" presetClass="entr" presetSubtype="16" fill="hold" grpId="0" nodeType="clickEffect">
                                  <p:stCondLst>
                                    <p:cond delay="0"/>
                                  </p:stCondLst>
                                  <p:childTnLst>
                                    <p:set>
                                      <p:cBhvr>
                                        <p:cTn id="42" dur="1" fill="hold">
                                          <p:stCondLst>
                                            <p:cond delay="0"/>
                                          </p:stCondLst>
                                        </p:cTn>
                                        <p:tgtEl>
                                          <p:spTgt spid="393"/>
                                        </p:tgtEl>
                                        <p:attrNameLst>
                                          <p:attrName>style.visibility</p:attrName>
                                        </p:attrNameLst>
                                      </p:cBhvr>
                                      <p:to>
                                        <p:strVal val="visible"/>
                                      </p:to>
                                    </p:set>
                                    <p:anim calcmode="lin" valueType="num">
                                      <p:cBhvr>
                                        <p:cTn id="43" dur="500" fill="hold"/>
                                        <p:tgtEl>
                                          <p:spTgt spid="393"/>
                                        </p:tgtEl>
                                        <p:attrNameLst>
                                          <p:attrName>ppt_w</p:attrName>
                                        </p:attrNameLst>
                                      </p:cBhvr>
                                      <p:tavLst>
                                        <p:tav tm="0">
                                          <p:val>
                                            <p:fltVal val="0"/>
                                          </p:val>
                                        </p:tav>
                                        <p:tav tm="100000">
                                          <p:val>
                                            <p:strVal val="#ppt_w"/>
                                          </p:val>
                                        </p:tav>
                                      </p:tavLst>
                                    </p:anim>
                                    <p:anim calcmode="lin" valueType="num">
                                      <p:cBhvr>
                                        <p:cTn id="44" dur="500" fill="hold"/>
                                        <p:tgtEl>
                                          <p:spTgt spid="393"/>
                                        </p:tgtEl>
                                        <p:attrNameLst>
                                          <p:attrName>ppt_h</p:attrName>
                                        </p:attrNameLst>
                                      </p:cBhvr>
                                      <p:tavLst>
                                        <p:tav tm="0">
                                          <p:val>
                                            <p:fltVal val="0"/>
                                          </p:val>
                                        </p:tav>
                                        <p:tav tm="100000">
                                          <p:val>
                                            <p:strVal val="#ppt_h"/>
                                          </p:val>
                                        </p:tav>
                                      </p:tavLst>
                                    </p:anim>
                                    <p:animEffect transition="in" filter="fade">
                                      <p:cBhvr>
                                        <p:cTn id="45" dur="500"/>
                                        <p:tgtEl>
                                          <p:spTgt spid="393"/>
                                        </p:tgtEl>
                                      </p:cBhvr>
                                    </p:animEffect>
                                  </p:childTnLst>
                                </p:cTn>
                              </p:par>
                            </p:childTnLst>
                          </p:cTn>
                        </p:par>
                      </p:childTnLst>
                    </p:cTn>
                  </p:par>
                  <p:par>
                    <p:cTn id="46" fill="hold">
                      <p:stCondLst>
                        <p:cond delay="indefinite"/>
                      </p:stCondLst>
                      <p:childTnLst>
                        <p:par>
                          <p:cTn id="47" fill="hold">
                            <p:stCondLst>
                              <p:cond delay="0"/>
                            </p:stCondLst>
                            <p:childTnLst>
                              <p:par>
                                <p:cTn id="48" presetID="8" presetClass="emph" presetSubtype="0" fill="hold" grpId="0" nodeType="clickEffect">
                                  <p:stCondLst>
                                    <p:cond delay="0"/>
                                  </p:stCondLst>
                                  <p:childTnLst>
                                    <p:animRot by="21600000">
                                      <p:cBhvr>
                                        <p:cTn id="49" dur="500" fill="hold"/>
                                        <p:tgtEl>
                                          <p:spTgt spid="377"/>
                                        </p:tgtEl>
                                        <p:attrNameLst>
                                          <p:attrName>r</p:attrName>
                                        </p:attrNameLst>
                                      </p:cBhvr>
                                    </p:animRot>
                                  </p:childTnLst>
                                </p:cTn>
                              </p:par>
                            </p:childTnLst>
                          </p:cTn>
                        </p:par>
                      </p:childTnLst>
                    </p:cTn>
                  </p:par>
                  <p:par>
                    <p:cTn id="50" fill="hold">
                      <p:stCondLst>
                        <p:cond delay="indefinite"/>
                      </p:stCondLst>
                      <p:childTnLst>
                        <p:par>
                          <p:cTn id="51" fill="hold">
                            <p:stCondLst>
                              <p:cond delay="0"/>
                            </p:stCondLst>
                            <p:childTnLst>
                              <p:par>
                                <p:cTn id="52" presetID="22" presetClass="entr" presetSubtype="8" fill="hold" nodeType="clickEffect">
                                  <p:stCondLst>
                                    <p:cond delay="0"/>
                                  </p:stCondLst>
                                  <p:childTnLst>
                                    <p:set>
                                      <p:cBhvr>
                                        <p:cTn id="53" dur="1" fill="hold">
                                          <p:stCondLst>
                                            <p:cond delay="0"/>
                                          </p:stCondLst>
                                        </p:cTn>
                                        <p:tgtEl>
                                          <p:spTgt spid="388"/>
                                        </p:tgtEl>
                                        <p:attrNameLst>
                                          <p:attrName>style.visibility</p:attrName>
                                        </p:attrNameLst>
                                      </p:cBhvr>
                                      <p:to>
                                        <p:strVal val="visible"/>
                                      </p:to>
                                    </p:set>
                                    <p:animEffect transition="in" filter="wipe(left)">
                                      <p:cBhvr>
                                        <p:cTn id="54" dur="500"/>
                                        <p:tgtEl>
                                          <p:spTgt spid="388"/>
                                        </p:tgtEl>
                                      </p:cBhvr>
                                    </p:animEffect>
                                  </p:childTnLst>
                                </p:cTn>
                              </p:par>
                            </p:childTnLst>
                          </p:cTn>
                        </p:par>
                      </p:childTnLst>
                    </p:cTn>
                  </p:par>
                  <p:par>
                    <p:cTn id="55" fill="hold">
                      <p:stCondLst>
                        <p:cond delay="indefinite"/>
                      </p:stCondLst>
                      <p:childTnLst>
                        <p:par>
                          <p:cTn id="56" fill="hold">
                            <p:stCondLst>
                              <p:cond delay="0"/>
                            </p:stCondLst>
                            <p:childTnLst>
                              <p:par>
                                <p:cTn id="57" presetID="53" presetClass="entr" presetSubtype="16" fill="hold" grpId="0" nodeType="clickEffect">
                                  <p:stCondLst>
                                    <p:cond delay="0"/>
                                  </p:stCondLst>
                                  <p:childTnLst>
                                    <p:set>
                                      <p:cBhvr>
                                        <p:cTn id="58" dur="1" fill="hold">
                                          <p:stCondLst>
                                            <p:cond delay="0"/>
                                          </p:stCondLst>
                                        </p:cTn>
                                        <p:tgtEl>
                                          <p:spTgt spid="395"/>
                                        </p:tgtEl>
                                        <p:attrNameLst>
                                          <p:attrName>style.visibility</p:attrName>
                                        </p:attrNameLst>
                                      </p:cBhvr>
                                      <p:to>
                                        <p:strVal val="visible"/>
                                      </p:to>
                                    </p:set>
                                    <p:anim calcmode="lin" valueType="num">
                                      <p:cBhvr>
                                        <p:cTn id="59" dur="500" fill="hold"/>
                                        <p:tgtEl>
                                          <p:spTgt spid="395"/>
                                        </p:tgtEl>
                                        <p:attrNameLst>
                                          <p:attrName>ppt_w</p:attrName>
                                        </p:attrNameLst>
                                      </p:cBhvr>
                                      <p:tavLst>
                                        <p:tav tm="0">
                                          <p:val>
                                            <p:fltVal val="0"/>
                                          </p:val>
                                        </p:tav>
                                        <p:tav tm="100000">
                                          <p:val>
                                            <p:strVal val="#ppt_w"/>
                                          </p:val>
                                        </p:tav>
                                      </p:tavLst>
                                    </p:anim>
                                    <p:anim calcmode="lin" valueType="num">
                                      <p:cBhvr>
                                        <p:cTn id="60" dur="500" fill="hold"/>
                                        <p:tgtEl>
                                          <p:spTgt spid="395"/>
                                        </p:tgtEl>
                                        <p:attrNameLst>
                                          <p:attrName>ppt_h</p:attrName>
                                        </p:attrNameLst>
                                      </p:cBhvr>
                                      <p:tavLst>
                                        <p:tav tm="0">
                                          <p:val>
                                            <p:fltVal val="0"/>
                                          </p:val>
                                        </p:tav>
                                        <p:tav tm="100000">
                                          <p:val>
                                            <p:strVal val="#ppt_h"/>
                                          </p:val>
                                        </p:tav>
                                      </p:tavLst>
                                    </p:anim>
                                    <p:animEffect transition="in" filter="fade">
                                      <p:cBhvr>
                                        <p:cTn id="61" dur="500"/>
                                        <p:tgtEl>
                                          <p:spTgt spid="395"/>
                                        </p:tgtEl>
                                      </p:cBhvr>
                                    </p:animEffect>
                                  </p:childTnLst>
                                </p:cTn>
                              </p:par>
                            </p:childTnLst>
                          </p:cTn>
                        </p:par>
                      </p:childTnLst>
                    </p:cTn>
                  </p:par>
                  <p:par>
                    <p:cTn id="62" fill="hold">
                      <p:stCondLst>
                        <p:cond delay="indefinite"/>
                      </p:stCondLst>
                      <p:childTnLst>
                        <p:par>
                          <p:cTn id="63" fill="hold">
                            <p:stCondLst>
                              <p:cond delay="0"/>
                            </p:stCondLst>
                            <p:childTnLst>
                              <p:par>
                                <p:cTn id="64" presetID="8" presetClass="emph" presetSubtype="0" fill="hold" grpId="0" nodeType="clickEffect">
                                  <p:stCondLst>
                                    <p:cond delay="0"/>
                                  </p:stCondLst>
                                  <p:childTnLst>
                                    <p:animRot by="21600000">
                                      <p:cBhvr>
                                        <p:cTn id="65" dur="500" fill="hold"/>
                                        <p:tgtEl>
                                          <p:spTgt spid="378"/>
                                        </p:tgtEl>
                                        <p:attrNameLst>
                                          <p:attrName>r</p:attrName>
                                        </p:attrNameLst>
                                      </p:cBhvr>
                                    </p:animRot>
                                  </p:childTnLst>
                                </p:cTn>
                              </p:par>
                            </p:childTnLst>
                          </p:cTn>
                        </p:par>
                      </p:childTnLst>
                    </p:cTn>
                  </p:par>
                  <p:par>
                    <p:cTn id="66" fill="hold">
                      <p:stCondLst>
                        <p:cond delay="indefinite"/>
                      </p:stCondLst>
                      <p:childTnLst>
                        <p:par>
                          <p:cTn id="67" fill="hold">
                            <p:stCondLst>
                              <p:cond delay="0"/>
                            </p:stCondLst>
                            <p:childTnLst>
                              <p:par>
                                <p:cTn id="68" presetID="22" presetClass="entr" presetSubtype="8" fill="hold" nodeType="clickEffect">
                                  <p:stCondLst>
                                    <p:cond delay="0"/>
                                  </p:stCondLst>
                                  <p:childTnLst>
                                    <p:set>
                                      <p:cBhvr>
                                        <p:cTn id="69" dur="1" fill="hold">
                                          <p:stCondLst>
                                            <p:cond delay="0"/>
                                          </p:stCondLst>
                                        </p:cTn>
                                        <p:tgtEl>
                                          <p:spTgt spid="389"/>
                                        </p:tgtEl>
                                        <p:attrNameLst>
                                          <p:attrName>style.visibility</p:attrName>
                                        </p:attrNameLst>
                                      </p:cBhvr>
                                      <p:to>
                                        <p:strVal val="visible"/>
                                      </p:to>
                                    </p:set>
                                    <p:animEffect transition="in" filter="wipe(left)">
                                      <p:cBhvr>
                                        <p:cTn id="70" dur="500"/>
                                        <p:tgtEl>
                                          <p:spTgt spid="389"/>
                                        </p:tgtEl>
                                      </p:cBhvr>
                                    </p:animEffect>
                                  </p:childTnLst>
                                </p:cTn>
                              </p:par>
                            </p:childTnLst>
                          </p:cTn>
                        </p:par>
                      </p:childTnLst>
                    </p:cTn>
                  </p:par>
                  <p:par>
                    <p:cTn id="71" fill="hold">
                      <p:stCondLst>
                        <p:cond delay="indefinite"/>
                      </p:stCondLst>
                      <p:childTnLst>
                        <p:par>
                          <p:cTn id="72" fill="hold">
                            <p:stCondLst>
                              <p:cond delay="0"/>
                            </p:stCondLst>
                            <p:childTnLst>
                              <p:par>
                                <p:cTn id="73" presetID="53" presetClass="entr" presetSubtype="16" fill="hold" grpId="0" nodeType="clickEffect">
                                  <p:stCondLst>
                                    <p:cond delay="0"/>
                                  </p:stCondLst>
                                  <p:childTnLst>
                                    <p:set>
                                      <p:cBhvr>
                                        <p:cTn id="74" dur="1" fill="hold">
                                          <p:stCondLst>
                                            <p:cond delay="0"/>
                                          </p:stCondLst>
                                        </p:cTn>
                                        <p:tgtEl>
                                          <p:spTgt spid="396"/>
                                        </p:tgtEl>
                                        <p:attrNameLst>
                                          <p:attrName>style.visibility</p:attrName>
                                        </p:attrNameLst>
                                      </p:cBhvr>
                                      <p:to>
                                        <p:strVal val="visible"/>
                                      </p:to>
                                    </p:set>
                                    <p:anim calcmode="lin" valueType="num">
                                      <p:cBhvr>
                                        <p:cTn id="75" dur="500" fill="hold"/>
                                        <p:tgtEl>
                                          <p:spTgt spid="396"/>
                                        </p:tgtEl>
                                        <p:attrNameLst>
                                          <p:attrName>ppt_w</p:attrName>
                                        </p:attrNameLst>
                                      </p:cBhvr>
                                      <p:tavLst>
                                        <p:tav tm="0">
                                          <p:val>
                                            <p:fltVal val="0"/>
                                          </p:val>
                                        </p:tav>
                                        <p:tav tm="100000">
                                          <p:val>
                                            <p:strVal val="#ppt_w"/>
                                          </p:val>
                                        </p:tav>
                                      </p:tavLst>
                                    </p:anim>
                                    <p:anim calcmode="lin" valueType="num">
                                      <p:cBhvr>
                                        <p:cTn id="76" dur="500" fill="hold"/>
                                        <p:tgtEl>
                                          <p:spTgt spid="396"/>
                                        </p:tgtEl>
                                        <p:attrNameLst>
                                          <p:attrName>ppt_h</p:attrName>
                                        </p:attrNameLst>
                                      </p:cBhvr>
                                      <p:tavLst>
                                        <p:tav tm="0">
                                          <p:val>
                                            <p:fltVal val="0"/>
                                          </p:val>
                                        </p:tav>
                                        <p:tav tm="100000">
                                          <p:val>
                                            <p:strVal val="#ppt_h"/>
                                          </p:val>
                                        </p:tav>
                                      </p:tavLst>
                                    </p:anim>
                                    <p:animEffect transition="in" filter="fade">
                                      <p:cBhvr>
                                        <p:cTn id="77" dur="500"/>
                                        <p:tgtEl>
                                          <p:spTgt spid="396"/>
                                        </p:tgtEl>
                                      </p:cBhvr>
                                    </p:animEffect>
                                  </p:childTnLst>
                                </p:cTn>
                              </p:par>
                            </p:childTnLst>
                          </p:cTn>
                        </p:par>
                      </p:childTnLst>
                    </p:cTn>
                  </p:par>
                  <p:par>
                    <p:cTn id="78" fill="hold">
                      <p:stCondLst>
                        <p:cond delay="indefinite"/>
                      </p:stCondLst>
                      <p:childTnLst>
                        <p:par>
                          <p:cTn id="79" fill="hold">
                            <p:stCondLst>
                              <p:cond delay="0"/>
                            </p:stCondLst>
                            <p:childTnLst>
                              <p:par>
                                <p:cTn id="80" presetID="8" presetClass="emph" presetSubtype="0" fill="hold" grpId="0" nodeType="clickEffect">
                                  <p:stCondLst>
                                    <p:cond delay="0"/>
                                  </p:stCondLst>
                                  <p:childTnLst>
                                    <p:animRot by="21600000">
                                      <p:cBhvr>
                                        <p:cTn id="81" dur="500" fill="hold"/>
                                        <p:tgtEl>
                                          <p:spTgt spid="379"/>
                                        </p:tgtEl>
                                        <p:attrNameLst>
                                          <p:attrName>r</p:attrName>
                                        </p:attrNameLst>
                                      </p:cBhvr>
                                    </p:animRot>
                                  </p:childTnLst>
                                </p:cTn>
                              </p:par>
                            </p:childTnLst>
                          </p:cTn>
                        </p:par>
                      </p:childTnLst>
                    </p:cTn>
                  </p:par>
                  <p:par>
                    <p:cTn id="82" fill="hold">
                      <p:stCondLst>
                        <p:cond delay="indefinite"/>
                      </p:stCondLst>
                      <p:childTnLst>
                        <p:par>
                          <p:cTn id="83" fill="hold">
                            <p:stCondLst>
                              <p:cond delay="0"/>
                            </p:stCondLst>
                            <p:childTnLst>
                              <p:par>
                                <p:cTn id="84" presetID="22" presetClass="entr" presetSubtype="1" fill="hold" nodeType="clickEffect">
                                  <p:stCondLst>
                                    <p:cond delay="0"/>
                                  </p:stCondLst>
                                  <p:childTnLst>
                                    <p:set>
                                      <p:cBhvr>
                                        <p:cTn id="85" dur="1" fill="hold">
                                          <p:stCondLst>
                                            <p:cond delay="0"/>
                                          </p:stCondLst>
                                        </p:cTn>
                                        <p:tgtEl>
                                          <p:spTgt spid="390"/>
                                        </p:tgtEl>
                                        <p:attrNameLst>
                                          <p:attrName>style.visibility</p:attrName>
                                        </p:attrNameLst>
                                      </p:cBhvr>
                                      <p:to>
                                        <p:strVal val="visible"/>
                                      </p:to>
                                    </p:set>
                                    <p:animEffect transition="in" filter="wipe(up)">
                                      <p:cBhvr>
                                        <p:cTn id="86" dur="500"/>
                                        <p:tgtEl>
                                          <p:spTgt spid="390"/>
                                        </p:tgtEl>
                                      </p:cBhvr>
                                    </p:animEffect>
                                  </p:childTnLst>
                                </p:cTn>
                              </p:par>
                            </p:childTnLst>
                          </p:cTn>
                        </p:par>
                      </p:childTnLst>
                    </p:cTn>
                  </p:par>
                  <p:par>
                    <p:cTn id="87" fill="hold">
                      <p:stCondLst>
                        <p:cond delay="indefinite"/>
                      </p:stCondLst>
                      <p:childTnLst>
                        <p:par>
                          <p:cTn id="88" fill="hold">
                            <p:stCondLst>
                              <p:cond delay="0"/>
                            </p:stCondLst>
                            <p:childTnLst>
                              <p:par>
                                <p:cTn id="89" presetID="53" presetClass="entr" presetSubtype="16" fill="hold" grpId="0" nodeType="clickEffect">
                                  <p:stCondLst>
                                    <p:cond delay="0"/>
                                  </p:stCondLst>
                                  <p:childTnLst>
                                    <p:set>
                                      <p:cBhvr>
                                        <p:cTn id="90" dur="1" fill="hold">
                                          <p:stCondLst>
                                            <p:cond delay="0"/>
                                          </p:stCondLst>
                                        </p:cTn>
                                        <p:tgtEl>
                                          <p:spTgt spid="397"/>
                                        </p:tgtEl>
                                        <p:attrNameLst>
                                          <p:attrName>style.visibility</p:attrName>
                                        </p:attrNameLst>
                                      </p:cBhvr>
                                      <p:to>
                                        <p:strVal val="visible"/>
                                      </p:to>
                                    </p:set>
                                    <p:anim calcmode="lin" valueType="num">
                                      <p:cBhvr>
                                        <p:cTn id="91" dur="500" fill="hold"/>
                                        <p:tgtEl>
                                          <p:spTgt spid="397"/>
                                        </p:tgtEl>
                                        <p:attrNameLst>
                                          <p:attrName>ppt_w</p:attrName>
                                        </p:attrNameLst>
                                      </p:cBhvr>
                                      <p:tavLst>
                                        <p:tav tm="0">
                                          <p:val>
                                            <p:fltVal val="0"/>
                                          </p:val>
                                        </p:tav>
                                        <p:tav tm="100000">
                                          <p:val>
                                            <p:strVal val="#ppt_w"/>
                                          </p:val>
                                        </p:tav>
                                      </p:tavLst>
                                    </p:anim>
                                    <p:anim calcmode="lin" valueType="num">
                                      <p:cBhvr>
                                        <p:cTn id="92" dur="500" fill="hold"/>
                                        <p:tgtEl>
                                          <p:spTgt spid="397"/>
                                        </p:tgtEl>
                                        <p:attrNameLst>
                                          <p:attrName>ppt_h</p:attrName>
                                        </p:attrNameLst>
                                      </p:cBhvr>
                                      <p:tavLst>
                                        <p:tav tm="0">
                                          <p:val>
                                            <p:fltVal val="0"/>
                                          </p:val>
                                        </p:tav>
                                        <p:tav tm="100000">
                                          <p:val>
                                            <p:strVal val="#ppt_h"/>
                                          </p:val>
                                        </p:tav>
                                      </p:tavLst>
                                    </p:anim>
                                    <p:animEffect transition="in" filter="fade">
                                      <p:cBhvr>
                                        <p:cTn id="93" dur="500"/>
                                        <p:tgtEl>
                                          <p:spTgt spid="397"/>
                                        </p:tgtEl>
                                      </p:cBhvr>
                                    </p:animEffect>
                                  </p:childTnLst>
                                </p:cTn>
                              </p:par>
                            </p:childTnLst>
                          </p:cTn>
                        </p:par>
                      </p:childTnLst>
                    </p:cTn>
                  </p:par>
                  <p:par>
                    <p:cTn id="94" fill="hold">
                      <p:stCondLst>
                        <p:cond delay="indefinite"/>
                      </p:stCondLst>
                      <p:childTnLst>
                        <p:par>
                          <p:cTn id="95" fill="hold">
                            <p:stCondLst>
                              <p:cond delay="0"/>
                            </p:stCondLst>
                            <p:childTnLst>
                              <p:par>
                                <p:cTn id="96" presetID="8" presetClass="emph" presetSubtype="0" fill="hold" grpId="0" nodeType="clickEffect">
                                  <p:stCondLst>
                                    <p:cond delay="0"/>
                                  </p:stCondLst>
                                  <p:childTnLst>
                                    <p:animRot by="21600000">
                                      <p:cBhvr>
                                        <p:cTn id="97" dur="500" fill="hold"/>
                                        <p:tgtEl>
                                          <p:spTgt spid="380"/>
                                        </p:tgtEl>
                                        <p:attrNameLst>
                                          <p:attrName>r</p:attrName>
                                        </p:attrNameLst>
                                      </p:cBhvr>
                                    </p:animRot>
                                  </p:childTnLst>
                                </p:cTn>
                              </p:par>
                            </p:childTnLst>
                          </p:cTn>
                        </p:par>
                      </p:childTnLst>
                    </p:cTn>
                  </p:par>
                  <p:par>
                    <p:cTn id="98" fill="hold">
                      <p:stCondLst>
                        <p:cond delay="indefinite"/>
                      </p:stCondLst>
                      <p:childTnLst>
                        <p:par>
                          <p:cTn id="99" fill="hold">
                            <p:stCondLst>
                              <p:cond delay="0"/>
                            </p:stCondLst>
                            <p:childTnLst>
                              <p:par>
                                <p:cTn id="100" presetID="22" presetClass="entr" presetSubtype="1" fill="hold" nodeType="clickEffect">
                                  <p:stCondLst>
                                    <p:cond delay="0"/>
                                  </p:stCondLst>
                                  <p:childTnLst>
                                    <p:set>
                                      <p:cBhvr>
                                        <p:cTn id="101" dur="1" fill="hold">
                                          <p:stCondLst>
                                            <p:cond delay="0"/>
                                          </p:stCondLst>
                                        </p:cTn>
                                        <p:tgtEl>
                                          <p:spTgt spid="391"/>
                                        </p:tgtEl>
                                        <p:attrNameLst>
                                          <p:attrName>style.visibility</p:attrName>
                                        </p:attrNameLst>
                                      </p:cBhvr>
                                      <p:to>
                                        <p:strVal val="visible"/>
                                      </p:to>
                                    </p:set>
                                    <p:animEffect transition="in" filter="wipe(up)">
                                      <p:cBhvr>
                                        <p:cTn id="102" dur="500"/>
                                        <p:tgtEl>
                                          <p:spTgt spid="391"/>
                                        </p:tgtEl>
                                      </p:cBhvr>
                                    </p:animEffect>
                                  </p:childTnLst>
                                </p:cTn>
                              </p:par>
                            </p:childTnLst>
                          </p:cTn>
                        </p:par>
                      </p:childTnLst>
                    </p:cTn>
                  </p:par>
                  <p:par>
                    <p:cTn id="103" fill="hold">
                      <p:stCondLst>
                        <p:cond delay="indefinite"/>
                      </p:stCondLst>
                      <p:childTnLst>
                        <p:par>
                          <p:cTn id="104" fill="hold">
                            <p:stCondLst>
                              <p:cond delay="0"/>
                            </p:stCondLst>
                            <p:childTnLst>
                              <p:par>
                                <p:cTn id="105" presetID="53" presetClass="entr" presetSubtype="16" fill="hold" grpId="0" nodeType="clickEffect">
                                  <p:stCondLst>
                                    <p:cond delay="0"/>
                                  </p:stCondLst>
                                  <p:childTnLst>
                                    <p:set>
                                      <p:cBhvr>
                                        <p:cTn id="106" dur="1" fill="hold">
                                          <p:stCondLst>
                                            <p:cond delay="0"/>
                                          </p:stCondLst>
                                        </p:cTn>
                                        <p:tgtEl>
                                          <p:spTgt spid="398"/>
                                        </p:tgtEl>
                                        <p:attrNameLst>
                                          <p:attrName>style.visibility</p:attrName>
                                        </p:attrNameLst>
                                      </p:cBhvr>
                                      <p:to>
                                        <p:strVal val="visible"/>
                                      </p:to>
                                    </p:set>
                                    <p:anim calcmode="lin" valueType="num">
                                      <p:cBhvr>
                                        <p:cTn id="107" dur="500" fill="hold"/>
                                        <p:tgtEl>
                                          <p:spTgt spid="398"/>
                                        </p:tgtEl>
                                        <p:attrNameLst>
                                          <p:attrName>ppt_w</p:attrName>
                                        </p:attrNameLst>
                                      </p:cBhvr>
                                      <p:tavLst>
                                        <p:tav tm="0">
                                          <p:val>
                                            <p:fltVal val="0"/>
                                          </p:val>
                                        </p:tav>
                                        <p:tav tm="100000">
                                          <p:val>
                                            <p:strVal val="#ppt_w"/>
                                          </p:val>
                                        </p:tav>
                                      </p:tavLst>
                                    </p:anim>
                                    <p:anim calcmode="lin" valueType="num">
                                      <p:cBhvr>
                                        <p:cTn id="108" dur="500" fill="hold"/>
                                        <p:tgtEl>
                                          <p:spTgt spid="398"/>
                                        </p:tgtEl>
                                        <p:attrNameLst>
                                          <p:attrName>ppt_h</p:attrName>
                                        </p:attrNameLst>
                                      </p:cBhvr>
                                      <p:tavLst>
                                        <p:tav tm="0">
                                          <p:val>
                                            <p:fltVal val="0"/>
                                          </p:val>
                                        </p:tav>
                                        <p:tav tm="100000">
                                          <p:val>
                                            <p:strVal val="#ppt_h"/>
                                          </p:val>
                                        </p:tav>
                                      </p:tavLst>
                                    </p:anim>
                                    <p:animEffect transition="in" filter="fade">
                                      <p:cBhvr>
                                        <p:cTn id="109" dur="500"/>
                                        <p:tgtEl>
                                          <p:spTgt spid="398"/>
                                        </p:tgtEl>
                                      </p:cBhvr>
                                    </p:animEffect>
                                  </p:childTnLst>
                                </p:cTn>
                              </p:par>
                            </p:childTnLst>
                          </p:cTn>
                        </p:par>
                      </p:childTnLst>
                    </p:cTn>
                  </p:par>
                  <p:par>
                    <p:cTn id="110" fill="hold">
                      <p:stCondLst>
                        <p:cond delay="indefinite"/>
                      </p:stCondLst>
                      <p:childTnLst>
                        <p:par>
                          <p:cTn id="111" fill="hold">
                            <p:stCondLst>
                              <p:cond delay="0"/>
                            </p:stCondLst>
                            <p:childTnLst>
                              <p:par>
                                <p:cTn id="112" presetID="8" presetClass="emph" presetSubtype="0" fill="hold" grpId="0" nodeType="clickEffect">
                                  <p:stCondLst>
                                    <p:cond delay="0"/>
                                  </p:stCondLst>
                                  <p:childTnLst>
                                    <p:animRot by="21600000">
                                      <p:cBhvr>
                                        <p:cTn id="113" dur="500" fill="hold"/>
                                        <p:tgtEl>
                                          <p:spTgt spid="381"/>
                                        </p:tgtEl>
                                        <p:attrNameLst>
                                          <p:attrName>r</p:attrName>
                                        </p:attrNameLst>
                                      </p:cBhvr>
                                    </p:animRot>
                                  </p:childTnLst>
                                </p:cTn>
                              </p:par>
                            </p:childTnLst>
                          </p:cTn>
                        </p:par>
                      </p:childTnLst>
                    </p:cTn>
                  </p:par>
                  <p:par>
                    <p:cTn id="114" fill="hold">
                      <p:stCondLst>
                        <p:cond delay="indefinite"/>
                      </p:stCondLst>
                      <p:childTnLst>
                        <p:par>
                          <p:cTn id="115" fill="hold">
                            <p:stCondLst>
                              <p:cond delay="0"/>
                            </p:stCondLst>
                            <p:childTnLst>
                              <p:par>
                                <p:cTn id="116" presetID="22" presetClass="entr" presetSubtype="8" fill="hold" nodeType="clickEffect">
                                  <p:stCondLst>
                                    <p:cond delay="0"/>
                                  </p:stCondLst>
                                  <p:childTnLst>
                                    <p:set>
                                      <p:cBhvr>
                                        <p:cTn id="117" dur="1" fill="hold">
                                          <p:stCondLst>
                                            <p:cond delay="0"/>
                                          </p:stCondLst>
                                        </p:cTn>
                                        <p:tgtEl>
                                          <p:spTgt spid="392"/>
                                        </p:tgtEl>
                                        <p:attrNameLst>
                                          <p:attrName>style.visibility</p:attrName>
                                        </p:attrNameLst>
                                      </p:cBhvr>
                                      <p:to>
                                        <p:strVal val="visible"/>
                                      </p:to>
                                    </p:set>
                                    <p:animEffect transition="in" filter="wipe(left)">
                                      <p:cBhvr>
                                        <p:cTn id="118" dur="500"/>
                                        <p:tgtEl>
                                          <p:spTgt spid="392"/>
                                        </p:tgtEl>
                                      </p:cBhvr>
                                    </p:animEffect>
                                  </p:childTnLst>
                                </p:cTn>
                              </p:par>
                            </p:childTnLst>
                          </p:cTn>
                        </p:par>
                      </p:childTnLst>
                    </p:cTn>
                  </p:par>
                  <p:par>
                    <p:cTn id="119" fill="hold">
                      <p:stCondLst>
                        <p:cond delay="indefinite"/>
                      </p:stCondLst>
                      <p:childTnLst>
                        <p:par>
                          <p:cTn id="120" fill="hold">
                            <p:stCondLst>
                              <p:cond delay="0"/>
                            </p:stCondLst>
                            <p:childTnLst>
                              <p:par>
                                <p:cTn id="121" presetID="53" presetClass="entr" presetSubtype="16" fill="hold" grpId="0" nodeType="clickEffect">
                                  <p:stCondLst>
                                    <p:cond delay="0"/>
                                  </p:stCondLst>
                                  <p:childTnLst>
                                    <p:set>
                                      <p:cBhvr>
                                        <p:cTn id="122" dur="1" fill="hold">
                                          <p:stCondLst>
                                            <p:cond delay="0"/>
                                          </p:stCondLst>
                                        </p:cTn>
                                        <p:tgtEl>
                                          <p:spTgt spid="399"/>
                                        </p:tgtEl>
                                        <p:attrNameLst>
                                          <p:attrName>style.visibility</p:attrName>
                                        </p:attrNameLst>
                                      </p:cBhvr>
                                      <p:to>
                                        <p:strVal val="visible"/>
                                      </p:to>
                                    </p:set>
                                    <p:anim calcmode="lin" valueType="num">
                                      <p:cBhvr>
                                        <p:cTn id="123" dur="500" fill="hold"/>
                                        <p:tgtEl>
                                          <p:spTgt spid="399"/>
                                        </p:tgtEl>
                                        <p:attrNameLst>
                                          <p:attrName>ppt_w</p:attrName>
                                        </p:attrNameLst>
                                      </p:cBhvr>
                                      <p:tavLst>
                                        <p:tav tm="0">
                                          <p:val>
                                            <p:fltVal val="0"/>
                                          </p:val>
                                        </p:tav>
                                        <p:tav tm="100000">
                                          <p:val>
                                            <p:strVal val="#ppt_w"/>
                                          </p:val>
                                        </p:tav>
                                      </p:tavLst>
                                    </p:anim>
                                    <p:anim calcmode="lin" valueType="num">
                                      <p:cBhvr>
                                        <p:cTn id="124" dur="500" fill="hold"/>
                                        <p:tgtEl>
                                          <p:spTgt spid="399"/>
                                        </p:tgtEl>
                                        <p:attrNameLst>
                                          <p:attrName>ppt_h</p:attrName>
                                        </p:attrNameLst>
                                      </p:cBhvr>
                                      <p:tavLst>
                                        <p:tav tm="0">
                                          <p:val>
                                            <p:fltVal val="0"/>
                                          </p:val>
                                        </p:tav>
                                        <p:tav tm="100000">
                                          <p:val>
                                            <p:strVal val="#ppt_h"/>
                                          </p:val>
                                        </p:tav>
                                      </p:tavLst>
                                    </p:anim>
                                    <p:animEffect transition="in" filter="fade">
                                      <p:cBhvr>
                                        <p:cTn id="125" dur="500"/>
                                        <p:tgtEl>
                                          <p:spTgt spid="3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4" grpId="0"/>
      <p:bldP spid="375" grpId="0"/>
      <p:bldP spid="376" grpId="0"/>
      <p:bldP spid="377" grpId="0"/>
      <p:bldP spid="378" grpId="0"/>
      <p:bldP spid="379" grpId="0"/>
      <p:bldP spid="380" grpId="0"/>
      <p:bldP spid="381" grpId="0"/>
      <p:bldP spid="393" grpId="0"/>
      <p:bldP spid="394" grpId="0"/>
      <p:bldP spid="395" grpId="0"/>
      <p:bldP spid="396" grpId="0"/>
      <p:bldP spid="397" grpId="0"/>
      <p:bldP spid="398" grpId="0"/>
      <p:bldP spid="399" grpId="0"/>
      <p:bldP spid="400"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3" name="组合 222"/>
          <p:cNvGrpSpPr/>
          <p:nvPr/>
        </p:nvGrpSpPr>
        <p:grpSpPr>
          <a:xfrm>
            <a:off x="2886360" y="1352577"/>
            <a:ext cx="6198712" cy="5086323"/>
            <a:chOff x="2892938" y="1315681"/>
            <a:chExt cx="6198712" cy="5086323"/>
          </a:xfrm>
        </p:grpSpPr>
        <p:cxnSp>
          <p:nvCxnSpPr>
            <p:cNvPr id="213" name="直接连接符 212"/>
            <p:cNvCxnSpPr/>
            <p:nvPr/>
          </p:nvCxnSpPr>
          <p:spPr>
            <a:xfrm>
              <a:off x="2892938" y="1315681"/>
              <a:ext cx="0" cy="5086323"/>
            </a:xfrm>
            <a:prstGeom prst="line">
              <a:avLst/>
            </a:prstGeom>
            <a:ln w="635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15" name="直接连接符 214"/>
            <p:cNvCxnSpPr/>
            <p:nvPr/>
          </p:nvCxnSpPr>
          <p:spPr>
            <a:xfrm>
              <a:off x="3670288" y="1315681"/>
              <a:ext cx="0" cy="5086323"/>
            </a:xfrm>
            <a:prstGeom prst="line">
              <a:avLst/>
            </a:prstGeom>
            <a:ln w="635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16" name="直接连接符 215"/>
            <p:cNvCxnSpPr/>
            <p:nvPr/>
          </p:nvCxnSpPr>
          <p:spPr>
            <a:xfrm>
              <a:off x="4446542" y="1315681"/>
              <a:ext cx="0" cy="5086323"/>
            </a:xfrm>
            <a:prstGeom prst="line">
              <a:avLst/>
            </a:prstGeom>
            <a:ln w="635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17" name="直接连接符 216"/>
            <p:cNvCxnSpPr/>
            <p:nvPr/>
          </p:nvCxnSpPr>
          <p:spPr>
            <a:xfrm>
              <a:off x="5124118" y="1315681"/>
              <a:ext cx="0" cy="5086323"/>
            </a:xfrm>
            <a:prstGeom prst="line">
              <a:avLst/>
            </a:prstGeom>
            <a:ln w="635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18" name="直接连接符 217"/>
            <p:cNvCxnSpPr/>
            <p:nvPr/>
          </p:nvCxnSpPr>
          <p:spPr>
            <a:xfrm>
              <a:off x="5985891" y="1315681"/>
              <a:ext cx="0" cy="5086323"/>
            </a:xfrm>
            <a:prstGeom prst="line">
              <a:avLst/>
            </a:prstGeom>
            <a:ln w="635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19" name="直接连接符 218"/>
            <p:cNvCxnSpPr/>
            <p:nvPr/>
          </p:nvCxnSpPr>
          <p:spPr>
            <a:xfrm>
              <a:off x="9091650" y="1315681"/>
              <a:ext cx="0" cy="5086323"/>
            </a:xfrm>
            <a:prstGeom prst="line">
              <a:avLst/>
            </a:prstGeom>
            <a:ln w="635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20" name="直接连接符 219"/>
            <p:cNvCxnSpPr/>
            <p:nvPr/>
          </p:nvCxnSpPr>
          <p:spPr>
            <a:xfrm>
              <a:off x="8301494" y="1315681"/>
              <a:ext cx="0" cy="5086323"/>
            </a:xfrm>
            <a:prstGeom prst="line">
              <a:avLst/>
            </a:prstGeom>
            <a:ln w="635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21" name="直接连接符 220"/>
            <p:cNvCxnSpPr/>
            <p:nvPr/>
          </p:nvCxnSpPr>
          <p:spPr>
            <a:xfrm>
              <a:off x="7512083" y="1315681"/>
              <a:ext cx="0" cy="5086323"/>
            </a:xfrm>
            <a:prstGeom prst="line">
              <a:avLst/>
            </a:prstGeom>
            <a:ln w="635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22" name="直接连接符 221"/>
            <p:cNvCxnSpPr/>
            <p:nvPr/>
          </p:nvCxnSpPr>
          <p:spPr>
            <a:xfrm>
              <a:off x="6735830" y="1315681"/>
              <a:ext cx="0" cy="5086323"/>
            </a:xfrm>
            <a:prstGeom prst="line">
              <a:avLst/>
            </a:prstGeom>
            <a:ln w="635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36" name="组合 35"/>
          <p:cNvGrpSpPr/>
          <p:nvPr/>
        </p:nvGrpSpPr>
        <p:grpSpPr>
          <a:xfrm>
            <a:off x="304799" y="749300"/>
            <a:ext cx="6253883" cy="400110"/>
            <a:chOff x="424116" y="898245"/>
            <a:chExt cx="6253883" cy="400110"/>
          </a:xfrm>
        </p:grpSpPr>
        <p:sp>
          <p:nvSpPr>
            <p:cNvPr id="38" name="平行四边形 37"/>
            <p:cNvSpPr/>
            <p:nvPr/>
          </p:nvSpPr>
          <p:spPr>
            <a:xfrm>
              <a:off x="424116" y="898245"/>
              <a:ext cx="712237"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03</a:t>
              </a:r>
              <a:endParaRPr lang="zh-CN" altLang="en-US" sz="2200" dirty="0">
                <a:latin typeface="Impact" panose="020B0806030902050204" pitchFamily="34" charset="0"/>
              </a:endParaRPr>
            </a:p>
          </p:txBody>
        </p:sp>
        <p:sp>
          <p:nvSpPr>
            <p:cNvPr id="40" name="文本框 39"/>
            <p:cNvSpPr txBox="1"/>
            <p:nvPr/>
          </p:nvSpPr>
          <p:spPr>
            <a:xfrm>
              <a:off x="1127071" y="898245"/>
              <a:ext cx="5550928" cy="400110"/>
            </a:xfrm>
            <a:prstGeom prst="rect">
              <a:avLst/>
            </a:prstGeom>
            <a:noFill/>
          </p:spPr>
          <p:txBody>
            <a:bodyPr wrap="square" rtlCol="0">
              <a:spAutoFit/>
            </a:bodyPr>
            <a:lstStyle/>
            <a:p>
              <a:r>
                <a:rPr lang="zh-CN" altLang="en-US" sz="2000" b="1" dirty="0"/>
                <a:t>基本的带通调制方法和混合调制方法</a:t>
              </a:r>
              <a:endParaRPr lang="zh-CN" altLang="en-US" sz="2000" b="1" dirty="0"/>
            </a:p>
          </p:txBody>
        </p:sp>
      </p:grpSp>
      <p:grpSp>
        <p:nvGrpSpPr>
          <p:cNvPr id="130" name="组合 129"/>
          <p:cNvGrpSpPr/>
          <p:nvPr/>
        </p:nvGrpSpPr>
        <p:grpSpPr>
          <a:xfrm>
            <a:off x="1010458" y="749757"/>
            <a:ext cx="2517181" cy="400110"/>
            <a:chOff x="1010458" y="749757"/>
            <a:chExt cx="2517181" cy="400110"/>
          </a:xfrm>
        </p:grpSpPr>
        <p:sp>
          <p:nvSpPr>
            <p:cNvPr id="126" name="文本框 125"/>
            <p:cNvSpPr txBox="1"/>
            <p:nvPr/>
          </p:nvSpPr>
          <p:spPr>
            <a:xfrm>
              <a:off x="1010458" y="749757"/>
              <a:ext cx="2517181" cy="400110"/>
            </a:xfrm>
            <a:prstGeom prst="rect">
              <a:avLst/>
            </a:prstGeom>
            <a:noFill/>
          </p:spPr>
          <p:txBody>
            <a:bodyPr wrap="square" rtlCol="0">
              <a:spAutoFit/>
            </a:bodyPr>
            <a:lstStyle/>
            <a:p>
              <a:r>
                <a:rPr lang="zh-CN" altLang="en-US" sz="2000" b="1" dirty="0">
                  <a:solidFill>
                    <a:schemeClr val="accent3">
                      <a:lumMod val="75000"/>
                    </a:schemeClr>
                  </a:solidFill>
                </a:rPr>
                <a:t>基本的带通调制方法</a:t>
              </a:r>
              <a:endParaRPr lang="zh-CN" altLang="en-US" sz="2000" b="1" dirty="0">
                <a:solidFill>
                  <a:schemeClr val="accent3">
                    <a:lumMod val="75000"/>
                  </a:schemeClr>
                </a:solidFill>
              </a:endParaRPr>
            </a:p>
          </p:txBody>
        </p:sp>
        <p:cxnSp>
          <p:nvCxnSpPr>
            <p:cNvPr id="128" name="直接连接符 127"/>
            <p:cNvCxnSpPr/>
            <p:nvPr/>
          </p:nvCxnSpPr>
          <p:spPr>
            <a:xfrm>
              <a:off x="1086309" y="1147554"/>
              <a:ext cx="2308054" cy="0"/>
            </a:xfrm>
            <a:prstGeom prst="line">
              <a:avLst/>
            </a:prstGeom>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grpSp>
      <p:pic>
        <p:nvPicPr>
          <p:cNvPr id="205" name="图片 204" descr="形状&#10;&#10;中度可信度描述已自动生成"/>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2900065" y="1497796"/>
            <a:ext cx="6191585" cy="637578"/>
          </a:xfrm>
          <a:prstGeom prst="rect">
            <a:avLst/>
          </a:prstGeom>
        </p:spPr>
      </p:pic>
      <p:pic>
        <p:nvPicPr>
          <p:cNvPr id="207" name="图片 206" descr="图片包含 图标&#10;&#10;描述已自动生成"/>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900065" y="2723038"/>
            <a:ext cx="6193946" cy="779261"/>
          </a:xfrm>
          <a:prstGeom prst="rect">
            <a:avLst/>
          </a:prstGeom>
        </p:spPr>
      </p:pic>
      <p:pic>
        <p:nvPicPr>
          <p:cNvPr id="209" name="图片 208" descr="图标&#10;&#10;低可信度描述已自动生成"/>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00065" y="4089963"/>
            <a:ext cx="6193946" cy="779261"/>
          </a:xfrm>
          <a:prstGeom prst="rect">
            <a:avLst/>
          </a:prstGeom>
        </p:spPr>
      </p:pic>
      <p:pic>
        <p:nvPicPr>
          <p:cNvPr id="211" name="图片 210" descr="图片包含 游戏机, 草&#10;&#10;描述已自动生成"/>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900065" y="5456888"/>
            <a:ext cx="6193946" cy="791069"/>
          </a:xfrm>
          <a:prstGeom prst="rect">
            <a:avLst/>
          </a:prstGeom>
        </p:spPr>
      </p:pic>
      <p:sp>
        <p:nvSpPr>
          <p:cNvPr id="212" name="文本框 211"/>
          <p:cNvSpPr txBox="1"/>
          <p:nvPr/>
        </p:nvSpPr>
        <p:spPr>
          <a:xfrm>
            <a:off x="696138" y="1631919"/>
            <a:ext cx="1612886" cy="369332"/>
          </a:xfrm>
          <a:prstGeom prst="rect">
            <a:avLst/>
          </a:prstGeom>
          <a:noFill/>
        </p:spPr>
        <p:txBody>
          <a:bodyPr wrap="square" rtlCol="0">
            <a:spAutoFit/>
          </a:bodyPr>
          <a:lstStyle/>
          <a:p>
            <a:r>
              <a:rPr lang="zh-CN" altLang="en-US" b="1" dirty="0"/>
              <a:t>数字基带信号</a:t>
            </a:r>
            <a:endParaRPr lang="zh-CN" altLang="en-US" b="1" dirty="0"/>
          </a:p>
        </p:txBody>
      </p:sp>
      <p:sp>
        <p:nvSpPr>
          <p:cNvPr id="224" name="文本框 223"/>
          <p:cNvSpPr txBox="1"/>
          <p:nvPr/>
        </p:nvSpPr>
        <p:spPr>
          <a:xfrm>
            <a:off x="696138" y="2928002"/>
            <a:ext cx="1612886" cy="369332"/>
          </a:xfrm>
          <a:prstGeom prst="rect">
            <a:avLst/>
          </a:prstGeom>
          <a:noFill/>
        </p:spPr>
        <p:txBody>
          <a:bodyPr wrap="square" rtlCol="0">
            <a:spAutoFit/>
          </a:bodyPr>
          <a:lstStyle/>
          <a:p>
            <a:r>
              <a:rPr lang="zh-CN" altLang="en-US" b="1" dirty="0"/>
              <a:t>调幅（</a:t>
            </a:r>
            <a:r>
              <a:rPr lang="en-US" altLang="zh-CN" b="1" dirty="0"/>
              <a:t>AM</a:t>
            </a:r>
            <a:r>
              <a:rPr lang="zh-CN" altLang="en-US" b="1" dirty="0"/>
              <a:t>）</a:t>
            </a:r>
            <a:endParaRPr lang="zh-CN" altLang="en-US" b="1" dirty="0"/>
          </a:p>
        </p:txBody>
      </p:sp>
      <p:sp>
        <p:nvSpPr>
          <p:cNvPr id="225" name="文本框 224"/>
          <p:cNvSpPr txBox="1"/>
          <p:nvPr/>
        </p:nvSpPr>
        <p:spPr>
          <a:xfrm>
            <a:off x="660917" y="4294927"/>
            <a:ext cx="1612886" cy="369332"/>
          </a:xfrm>
          <a:prstGeom prst="rect">
            <a:avLst/>
          </a:prstGeom>
          <a:noFill/>
        </p:spPr>
        <p:txBody>
          <a:bodyPr wrap="square" rtlCol="0">
            <a:spAutoFit/>
          </a:bodyPr>
          <a:lstStyle/>
          <a:p>
            <a:r>
              <a:rPr lang="zh-CN" altLang="en-US" b="1" dirty="0"/>
              <a:t>调频（</a:t>
            </a:r>
            <a:r>
              <a:rPr lang="en-US" altLang="zh-CN" b="1" dirty="0"/>
              <a:t>FM</a:t>
            </a:r>
            <a:r>
              <a:rPr lang="zh-CN" altLang="en-US" b="1" dirty="0"/>
              <a:t>）</a:t>
            </a:r>
            <a:endParaRPr lang="zh-CN" altLang="en-US" b="1" dirty="0"/>
          </a:p>
        </p:txBody>
      </p:sp>
      <p:sp>
        <p:nvSpPr>
          <p:cNvPr id="226" name="文本框 225"/>
          <p:cNvSpPr txBox="1"/>
          <p:nvPr/>
        </p:nvSpPr>
        <p:spPr>
          <a:xfrm>
            <a:off x="660917" y="5661852"/>
            <a:ext cx="1612886" cy="369332"/>
          </a:xfrm>
          <a:prstGeom prst="rect">
            <a:avLst/>
          </a:prstGeom>
          <a:noFill/>
        </p:spPr>
        <p:txBody>
          <a:bodyPr wrap="square" rtlCol="0">
            <a:spAutoFit/>
          </a:bodyPr>
          <a:lstStyle/>
          <a:p>
            <a:r>
              <a:rPr lang="zh-CN" altLang="en-US" b="1" dirty="0"/>
              <a:t>调相（</a:t>
            </a:r>
            <a:r>
              <a:rPr lang="en-US" altLang="zh-CN" b="1" dirty="0"/>
              <a:t>PM</a:t>
            </a:r>
            <a:r>
              <a:rPr lang="zh-CN" altLang="en-US" b="1" dirty="0"/>
              <a:t>）</a:t>
            </a:r>
            <a:endParaRPr lang="zh-CN" altLang="en-US" b="1" dirty="0"/>
          </a:p>
        </p:txBody>
      </p:sp>
      <p:grpSp>
        <p:nvGrpSpPr>
          <p:cNvPr id="236" name="组合 235"/>
          <p:cNvGrpSpPr/>
          <p:nvPr/>
        </p:nvGrpSpPr>
        <p:grpSpPr>
          <a:xfrm>
            <a:off x="3636299" y="2384484"/>
            <a:ext cx="4652040" cy="338554"/>
            <a:chOff x="3636299" y="2384484"/>
            <a:chExt cx="4652040" cy="338554"/>
          </a:xfrm>
        </p:grpSpPr>
        <p:sp>
          <p:nvSpPr>
            <p:cNvPr id="228" name="文本框 227"/>
            <p:cNvSpPr txBox="1"/>
            <p:nvPr/>
          </p:nvSpPr>
          <p:spPr>
            <a:xfrm>
              <a:off x="3636299" y="2384484"/>
              <a:ext cx="816689" cy="338554"/>
            </a:xfrm>
            <a:prstGeom prst="rect">
              <a:avLst/>
            </a:prstGeom>
            <a:noFill/>
          </p:spPr>
          <p:txBody>
            <a:bodyPr wrap="square" rtlCol="0">
              <a:spAutoFit/>
            </a:bodyPr>
            <a:lstStyle/>
            <a:p>
              <a:pPr algn="ctr"/>
              <a:r>
                <a:rPr lang="zh-CN" altLang="en-US" sz="1600" b="1" dirty="0">
                  <a:solidFill>
                    <a:schemeClr val="accent3"/>
                  </a:solidFill>
                </a:rPr>
                <a:t>有载波</a:t>
              </a:r>
              <a:endParaRPr lang="zh-CN" altLang="en-US" sz="1600" b="1" dirty="0">
                <a:solidFill>
                  <a:schemeClr val="accent3"/>
                </a:solidFill>
              </a:endParaRPr>
            </a:p>
          </p:txBody>
        </p:sp>
        <p:sp>
          <p:nvSpPr>
            <p:cNvPr id="231" name="文本框 230"/>
            <p:cNvSpPr txBox="1"/>
            <p:nvPr/>
          </p:nvSpPr>
          <p:spPr>
            <a:xfrm>
              <a:off x="5939923" y="2384484"/>
              <a:ext cx="816689" cy="338554"/>
            </a:xfrm>
            <a:prstGeom prst="rect">
              <a:avLst/>
            </a:prstGeom>
            <a:noFill/>
          </p:spPr>
          <p:txBody>
            <a:bodyPr wrap="square" rtlCol="0">
              <a:spAutoFit/>
            </a:bodyPr>
            <a:lstStyle/>
            <a:p>
              <a:pPr algn="ctr"/>
              <a:r>
                <a:rPr lang="zh-CN" altLang="en-US" sz="1600" b="1" dirty="0">
                  <a:solidFill>
                    <a:schemeClr val="accent3"/>
                  </a:solidFill>
                </a:rPr>
                <a:t>有载波</a:t>
              </a:r>
              <a:endParaRPr lang="zh-CN" altLang="en-US" sz="1600" b="1" dirty="0">
                <a:solidFill>
                  <a:schemeClr val="accent3"/>
                </a:solidFill>
              </a:endParaRPr>
            </a:p>
          </p:txBody>
        </p:sp>
        <p:sp>
          <p:nvSpPr>
            <p:cNvPr id="232" name="文本框 231"/>
            <p:cNvSpPr txBox="1"/>
            <p:nvPr/>
          </p:nvSpPr>
          <p:spPr>
            <a:xfrm>
              <a:off x="6729252" y="2384484"/>
              <a:ext cx="816689" cy="338554"/>
            </a:xfrm>
            <a:prstGeom prst="rect">
              <a:avLst/>
            </a:prstGeom>
            <a:noFill/>
          </p:spPr>
          <p:txBody>
            <a:bodyPr wrap="square" rtlCol="0">
              <a:spAutoFit/>
            </a:bodyPr>
            <a:lstStyle/>
            <a:p>
              <a:pPr algn="ctr"/>
              <a:r>
                <a:rPr lang="zh-CN" altLang="en-US" sz="1600" b="1" dirty="0">
                  <a:solidFill>
                    <a:schemeClr val="accent3"/>
                  </a:solidFill>
                </a:rPr>
                <a:t>有载波</a:t>
              </a:r>
              <a:endParaRPr lang="zh-CN" altLang="en-US" sz="1600" b="1" dirty="0">
                <a:solidFill>
                  <a:schemeClr val="accent3"/>
                </a:solidFill>
              </a:endParaRPr>
            </a:p>
          </p:txBody>
        </p:sp>
        <p:sp>
          <p:nvSpPr>
            <p:cNvPr id="233" name="文本框 232"/>
            <p:cNvSpPr txBox="1"/>
            <p:nvPr/>
          </p:nvSpPr>
          <p:spPr>
            <a:xfrm>
              <a:off x="7471650" y="2384484"/>
              <a:ext cx="816689" cy="338554"/>
            </a:xfrm>
            <a:prstGeom prst="rect">
              <a:avLst/>
            </a:prstGeom>
            <a:noFill/>
          </p:spPr>
          <p:txBody>
            <a:bodyPr wrap="square" rtlCol="0">
              <a:spAutoFit/>
            </a:bodyPr>
            <a:lstStyle/>
            <a:p>
              <a:pPr algn="ctr"/>
              <a:r>
                <a:rPr lang="zh-CN" altLang="en-US" sz="1600" b="1" dirty="0">
                  <a:solidFill>
                    <a:schemeClr val="accent3"/>
                  </a:solidFill>
                </a:rPr>
                <a:t>有载波</a:t>
              </a:r>
              <a:endParaRPr lang="zh-CN" altLang="en-US" sz="1600" b="1" dirty="0">
                <a:solidFill>
                  <a:schemeClr val="accent3"/>
                </a:solidFill>
              </a:endParaRPr>
            </a:p>
          </p:txBody>
        </p:sp>
      </p:grpSp>
      <p:grpSp>
        <p:nvGrpSpPr>
          <p:cNvPr id="235" name="组合 234"/>
          <p:cNvGrpSpPr/>
          <p:nvPr/>
        </p:nvGrpSpPr>
        <p:grpSpPr>
          <a:xfrm>
            <a:off x="2873337" y="2756536"/>
            <a:ext cx="6213279" cy="338554"/>
            <a:chOff x="2873337" y="2756536"/>
            <a:chExt cx="6213279" cy="338554"/>
          </a:xfrm>
        </p:grpSpPr>
        <p:sp>
          <p:nvSpPr>
            <p:cNvPr id="227" name="文本框 226"/>
            <p:cNvSpPr txBox="1"/>
            <p:nvPr/>
          </p:nvSpPr>
          <p:spPr>
            <a:xfrm>
              <a:off x="2873337" y="2756536"/>
              <a:ext cx="816689" cy="338554"/>
            </a:xfrm>
            <a:prstGeom prst="rect">
              <a:avLst/>
            </a:prstGeom>
            <a:noFill/>
          </p:spPr>
          <p:txBody>
            <a:bodyPr wrap="square" rtlCol="0">
              <a:spAutoFit/>
            </a:bodyPr>
            <a:lstStyle/>
            <a:p>
              <a:pPr algn="ctr"/>
              <a:r>
                <a:rPr lang="zh-CN" altLang="en-US" sz="1600" b="1" dirty="0">
                  <a:solidFill>
                    <a:schemeClr val="accent4"/>
                  </a:solidFill>
                </a:rPr>
                <a:t>无载波</a:t>
              </a:r>
              <a:endParaRPr lang="zh-CN" altLang="en-US" sz="1600" b="1" dirty="0">
                <a:solidFill>
                  <a:schemeClr val="accent4"/>
                </a:solidFill>
              </a:endParaRPr>
            </a:p>
          </p:txBody>
        </p:sp>
        <p:sp>
          <p:nvSpPr>
            <p:cNvPr id="229" name="文本框 228"/>
            <p:cNvSpPr txBox="1"/>
            <p:nvPr/>
          </p:nvSpPr>
          <p:spPr>
            <a:xfrm>
              <a:off x="4379794" y="2756536"/>
              <a:ext cx="816689" cy="338554"/>
            </a:xfrm>
            <a:prstGeom prst="rect">
              <a:avLst/>
            </a:prstGeom>
            <a:noFill/>
          </p:spPr>
          <p:txBody>
            <a:bodyPr wrap="square" rtlCol="0">
              <a:spAutoFit/>
            </a:bodyPr>
            <a:lstStyle/>
            <a:p>
              <a:pPr algn="ctr"/>
              <a:r>
                <a:rPr lang="zh-CN" altLang="en-US" sz="1600" b="1" dirty="0">
                  <a:solidFill>
                    <a:schemeClr val="accent4"/>
                  </a:solidFill>
                </a:rPr>
                <a:t>无载波</a:t>
              </a:r>
              <a:endParaRPr lang="zh-CN" altLang="en-US" sz="1600" b="1" dirty="0">
                <a:solidFill>
                  <a:schemeClr val="accent4"/>
                </a:solidFill>
              </a:endParaRPr>
            </a:p>
          </p:txBody>
        </p:sp>
        <p:sp>
          <p:nvSpPr>
            <p:cNvPr id="230" name="文本框 229"/>
            <p:cNvSpPr txBox="1"/>
            <p:nvPr/>
          </p:nvSpPr>
          <p:spPr>
            <a:xfrm>
              <a:off x="5123234" y="2756536"/>
              <a:ext cx="816689" cy="338554"/>
            </a:xfrm>
            <a:prstGeom prst="rect">
              <a:avLst/>
            </a:prstGeom>
            <a:noFill/>
          </p:spPr>
          <p:txBody>
            <a:bodyPr wrap="square" rtlCol="0">
              <a:spAutoFit/>
            </a:bodyPr>
            <a:lstStyle/>
            <a:p>
              <a:pPr algn="ctr"/>
              <a:r>
                <a:rPr lang="zh-CN" altLang="en-US" sz="1600" b="1" dirty="0">
                  <a:solidFill>
                    <a:schemeClr val="accent4"/>
                  </a:solidFill>
                </a:rPr>
                <a:t>无载波</a:t>
              </a:r>
              <a:endParaRPr lang="zh-CN" altLang="en-US" sz="1600" b="1" dirty="0">
                <a:solidFill>
                  <a:schemeClr val="accent4"/>
                </a:solidFill>
              </a:endParaRPr>
            </a:p>
          </p:txBody>
        </p:sp>
        <p:sp>
          <p:nvSpPr>
            <p:cNvPr id="234" name="文本框 233"/>
            <p:cNvSpPr txBox="1"/>
            <p:nvPr/>
          </p:nvSpPr>
          <p:spPr>
            <a:xfrm>
              <a:off x="8269927" y="2756536"/>
              <a:ext cx="816689" cy="338554"/>
            </a:xfrm>
            <a:prstGeom prst="rect">
              <a:avLst/>
            </a:prstGeom>
            <a:noFill/>
          </p:spPr>
          <p:txBody>
            <a:bodyPr wrap="square" rtlCol="0">
              <a:spAutoFit/>
            </a:bodyPr>
            <a:lstStyle/>
            <a:p>
              <a:pPr algn="ctr"/>
              <a:r>
                <a:rPr lang="zh-CN" altLang="en-US" sz="1600" b="1" dirty="0">
                  <a:solidFill>
                    <a:schemeClr val="accent4"/>
                  </a:solidFill>
                </a:rPr>
                <a:t>无载波</a:t>
              </a:r>
              <a:endParaRPr lang="zh-CN" altLang="en-US" sz="1600" b="1" dirty="0">
                <a:solidFill>
                  <a:schemeClr val="accent4"/>
                </a:solidFill>
              </a:endParaRPr>
            </a:p>
          </p:txBody>
        </p:sp>
      </p:grpSp>
      <p:grpSp>
        <p:nvGrpSpPr>
          <p:cNvPr id="246" name="组合 245"/>
          <p:cNvGrpSpPr/>
          <p:nvPr/>
        </p:nvGrpSpPr>
        <p:grpSpPr>
          <a:xfrm>
            <a:off x="3656664" y="3724789"/>
            <a:ext cx="4638253" cy="338554"/>
            <a:chOff x="3656664" y="3724789"/>
            <a:chExt cx="4638253" cy="338554"/>
          </a:xfrm>
        </p:grpSpPr>
        <p:sp>
          <p:nvSpPr>
            <p:cNvPr id="238" name="文本框 237"/>
            <p:cNvSpPr txBox="1"/>
            <p:nvPr/>
          </p:nvSpPr>
          <p:spPr>
            <a:xfrm>
              <a:off x="3656664" y="3724789"/>
              <a:ext cx="816689" cy="338554"/>
            </a:xfrm>
            <a:prstGeom prst="rect">
              <a:avLst/>
            </a:prstGeom>
            <a:noFill/>
          </p:spPr>
          <p:txBody>
            <a:bodyPr wrap="square" rtlCol="0">
              <a:spAutoFit/>
            </a:bodyPr>
            <a:lstStyle/>
            <a:p>
              <a:pPr algn="ctr"/>
              <a:r>
                <a:rPr lang="zh-CN" altLang="en-US" sz="1600" b="1" dirty="0">
                  <a:solidFill>
                    <a:schemeClr val="accent3"/>
                  </a:solidFill>
                </a:rPr>
                <a:t>频率</a:t>
              </a:r>
              <a:r>
                <a:rPr lang="en-US" altLang="zh-CN" sz="1600" b="1" dirty="0">
                  <a:solidFill>
                    <a:schemeClr val="accent3"/>
                  </a:solidFill>
                </a:rPr>
                <a:t>f2</a:t>
              </a:r>
              <a:endParaRPr lang="zh-CN" altLang="en-US" sz="1600" b="1" dirty="0">
                <a:solidFill>
                  <a:schemeClr val="accent3"/>
                </a:solidFill>
              </a:endParaRPr>
            </a:p>
          </p:txBody>
        </p:sp>
        <p:sp>
          <p:nvSpPr>
            <p:cNvPr id="241" name="文本框 240"/>
            <p:cNvSpPr txBox="1"/>
            <p:nvPr/>
          </p:nvSpPr>
          <p:spPr>
            <a:xfrm>
              <a:off x="5939923" y="3724789"/>
              <a:ext cx="816689" cy="338554"/>
            </a:xfrm>
            <a:prstGeom prst="rect">
              <a:avLst/>
            </a:prstGeom>
            <a:noFill/>
          </p:spPr>
          <p:txBody>
            <a:bodyPr wrap="square" rtlCol="0">
              <a:spAutoFit/>
            </a:bodyPr>
            <a:lstStyle/>
            <a:p>
              <a:pPr algn="ctr"/>
              <a:r>
                <a:rPr lang="zh-CN" altLang="en-US" sz="1600" b="1" dirty="0">
                  <a:solidFill>
                    <a:schemeClr val="accent3"/>
                  </a:solidFill>
                </a:rPr>
                <a:t>频率</a:t>
              </a:r>
              <a:r>
                <a:rPr lang="en-US" altLang="zh-CN" sz="1600" b="1" dirty="0">
                  <a:solidFill>
                    <a:schemeClr val="accent3"/>
                  </a:solidFill>
                </a:rPr>
                <a:t>f2</a:t>
              </a:r>
              <a:endParaRPr lang="zh-CN" altLang="en-US" sz="1600" b="1" dirty="0">
                <a:solidFill>
                  <a:schemeClr val="accent3"/>
                </a:solidFill>
              </a:endParaRPr>
            </a:p>
          </p:txBody>
        </p:sp>
        <p:sp>
          <p:nvSpPr>
            <p:cNvPr id="242" name="文本框 241"/>
            <p:cNvSpPr txBox="1"/>
            <p:nvPr/>
          </p:nvSpPr>
          <p:spPr>
            <a:xfrm>
              <a:off x="6742448" y="3724789"/>
              <a:ext cx="816689" cy="338554"/>
            </a:xfrm>
            <a:prstGeom prst="rect">
              <a:avLst/>
            </a:prstGeom>
            <a:noFill/>
          </p:spPr>
          <p:txBody>
            <a:bodyPr wrap="square" rtlCol="0">
              <a:spAutoFit/>
            </a:bodyPr>
            <a:lstStyle/>
            <a:p>
              <a:pPr algn="ctr"/>
              <a:r>
                <a:rPr lang="zh-CN" altLang="en-US" sz="1600" b="1" dirty="0">
                  <a:solidFill>
                    <a:schemeClr val="accent3"/>
                  </a:solidFill>
                </a:rPr>
                <a:t>频率</a:t>
              </a:r>
              <a:r>
                <a:rPr lang="en-US" altLang="zh-CN" sz="1600" b="1" dirty="0">
                  <a:solidFill>
                    <a:schemeClr val="accent3"/>
                  </a:solidFill>
                </a:rPr>
                <a:t>f2</a:t>
              </a:r>
              <a:endParaRPr lang="zh-CN" altLang="en-US" sz="1600" b="1" dirty="0">
                <a:solidFill>
                  <a:schemeClr val="accent3"/>
                </a:solidFill>
              </a:endParaRPr>
            </a:p>
          </p:txBody>
        </p:sp>
        <p:sp>
          <p:nvSpPr>
            <p:cNvPr id="243" name="文本框 242"/>
            <p:cNvSpPr txBox="1"/>
            <p:nvPr/>
          </p:nvSpPr>
          <p:spPr>
            <a:xfrm>
              <a:off x="7478228" y="3724789"/>
              <a:ext cx="816689" cy="338554"/>
            </a:xfrm>
            <a:prstGeom prst="rect">
              <a:avLst/>
            </a:prstGeom>
            <a:noFill/>
          </p:spPr>
          <p:txBody>
            <a:bodyPr wrap="square" rtlCol="0">
              <a:spAutoFit/>
            </a:bodyPr>
            <a:lstStyle/>
            <a:p>
              <a:pPr algn="ctr"/>
              <a:r>
                <a:rPr lang="zh-CN" altLang="en-US" sz="1600" b="1" dirty="0">
                  <a:solidFill>
                    <a:schemeClr val="accent3"/>
                  </a:solidFill>
                </a:rPr>
                <a:t>频率</a:t>
              </a:r>
              <a:r>
                <a:rPr lang="en-US" altLang="zh-CN" sz="1600" b="1" dirty="0">
                  <a:solidFill>
                    <a:schemeClr val="accent3"/>
                  </a:solidFill>
                </a:rPr>
                <a:t>f2</a:t>
              </a:r>
              <a:endParaRPr lang="zh-CN" altLang="en-US" sz="1600" b="1" dirty="0">
                <a:solidFill>
                  <a:schemeClr val="accent3"/>
                </a:solidFill>
              </a:endParaRPr>
            </a:p>
          </p:txBody>
        </p:sp>
      </p:grpSp>
      <p:grpSp>
        <p:nvGrpSpPr>
          <p:cNvPr id="245" name="组合 244"/>
          <p:cNvGrpSpPr/>
          <p:nvPr/>
        </p:nvGrpSpPr>
        <p:grpSpPr>
          <a:xfrm>
            <a:off x="2866758" y="3724789"/>
            <a:ext cx="6251425" cy="338554"/>
            <a:chOff x="2866758" y="3724789"/>
            <a:chExt cx="6251425" cy="338554"/>
          </a:xfrm>
        </p:grpSpPr>
        <p:sp>
          <p:nvSpPr>
            <p:cNvPr id="237" name="文本框 236"/>
            <p:cNvSpPr txBox="1"/>
            <p:nvPr/>
          </p:nvSpPr>
          <p:spPr>
            <a:xfrm>
              <a:off x="2866758" y="3724789"/>
              <a:ext cx="816689" cy="338554"/>
            </a:xfrm>
            <a:prstGeom prst="rect">
              <a:avLst/>
            </a:prstGeom>
            <a:noFill/>
          </p:spPr>
          <p:txBody>
            <a:bodyPr wrap="square" rtlCol="0">
              <a:spAutoFit/>
            </a:bodyPr>
            <a:lstStyle/>
            <a:p>
              <a:pPr algn="ctr"/>
              <a:r>
                <a:rPr lang="zh-CN" altLang="en-US" sz="1600" b="1" dirty="0">
                  <a:solidFill>
                    <a:schemeClr val="accent4"/>
                  </a:solidFill>
                </a:rPr>
                <a:t>频率</a:t>
              </a:r>
              <a:r>
                <a:rPr lang="en-US" altLang="zh-CN" sz="1600" b="1" dirty="0">
                  <a:solidFill>
                    <a:schemeClr val="accent4"/>
                  </a:solidFill>
                </a:rPr>
                <a:t>f1</a:t>
              </a:r>
              <a:endParaRPr lang="zh-CN" altLang="en-US" sz="1600" b="1" dirty="0">
                <a:solidFill>
                  <a:schemeClr val="accent4"/>
                </a:solidFill>
              </a:endParaRPr>
            </a:p>
          </p:txBody>
        </p:sp>
        <p:sp>
          <p:nvSpPr>
            <p:cNvPr id="239" name="文本框 238"/>
            <p:cNvSpPr txBox="1"/>
            <p:nvPr/>
          </p:nvSpPr>
          <p:spPr>
            <a:xfrm>
              <a:off x="4373214" y="3724789"/>
              <a:ext cx="816689" cy="338554"/>
            </a:xfrm>
            <a:prstGeom prst="rect">
              <a:avLst/>
            </a:prstGeom>
            <a:noFill/>
          </p:spPr>
          <p:txBody>
            <a:bodyPr wrap="square" rtlCol="0">
              <a:spAutoFit/>
            </a:bodyPr>
            <a:lstStyle/>
            <a:p>
              <a:pPr algn="ctr"/>
              <a:r>
                <a:rPr lang="zh-CN" altLang="en-US" sz="1600" b="1" dirty="0">
                  <a:solidFill>
                    <a:schemeClr val="accent4"/>
                  </a:solidFill>
                </a:rPr>
                <a:t>频率</a:t>
              </a:r>
              <a:r>
                <a:rPr lang="en-US" altLang="zh-CN" sz="1600" b="1" dirty="0">
                  <a:solidFill>
                    <a:schemeClr val="accent4"/>
                  </a:solidFill>
                </a:rPr>
                <a:t>f1</a:t>
              </a:r>
              <a:endParaRPr lang="zh-CN" altLang="en-US" sz="1600" b="1" dirty="0">
                <a:solidFill>
                  <a:schemeClr val="accent4"/>
                </a:solidFill>
              </a:endParaRPr>
            </a:p>
          </p:txBody>
        </p:sp>
        <p:sp>
          <p:nvSpPr>
            <p:cNvPr id="240" name="文本框 239"/>
            <p:cNvSpPr txBox="1"/>
            <p:nvPr/>
          </p:nvSpPr>
          <p:spPr>
            <a:xfrm>
              <a:off x="5142929" y="3724789"/>
              <a:ext cx="816689" cy="338554"/>
            </a:xfrm>
            <a:prstGeom prst="rect">
              <a:avLst/>
            </a:prstGeom>
            <a:noFill/>
          </p:spPr>
          <p:txBody>
            <a:bodyPr wrap="square" rtlCol="0">
              <a:spAutoFit/>
            </a:bodyPr>
            <a:lstStyle/>
            <a:p>
              <a:pPr algn="ctr"/>
              <a:r>
                <a:rPr lang="zh-CN" altLang="en-US" sz="1600" b="1" dirty="0">
                  <a:solidFill>
                    <a:schemeClr val="accent4"/>
                  </a:solidFill>
                </a:rPr>
                <a:t>频率</a:t>
              </a:r>
              <a:r>
                <a:rPr lang="en-US" altLang="zh-CN" sz="1600" b="1" dirty="0">
                  <a:solidFill>
                    <a:schemeClr val="accent4"/>
                  </a:solidFill>
                </a:rPr>
                <a:t>f1</a:t>
              </a:r>
              <a:endParaRPr lang="zh-CN" altLang="en-US" sz="1600" b="1" dirty="0">
                <a:solidFill>
                  <a:schemeClr val="accent4"/>
                </a:solidFill>
              </a:endParaRPr>
            </a:p>
          </p:txBody>
        </p:sp>
        <p:sp>
          <p:nvSpPr>
            <p:cNvPr id="244" name="文本框 243"/>
            <p:cNvSpPr txBox="1"/>
            <p:nvPr/>
          </p:nvSpPr>
          <p:spPr>
            <a:xfrm>
              <a:off x="8301494" y="3724789"/>
              <a:ext cx="816689" cy="338554"/>
            </a:xfrm>
            <a:prstGeom prst="rect">
              <a:avLst/>
            </a:prstGeom>
            <a:noFill/>
          </p:spPr>
          <p:txBody>
            <a:bodyPr wrap="square" rtlCol="0">
              <a:spAutoFit/>
            </a:bodyPr>
            <a:lstStyle/>
            <a:p>
              <a:pPr algn="ctr"/>
              <a:r>
                <a:rPr lang="zh-CN" altLang="en-US" sz="1600" b="1" dirty="0">
                  <a:solidFill>
                    <a:schemeClr val="accent4"/>
                  </a:solidFill>
                </a:rPr>
                <a:t>频率</a:t>
              </a:r>
              <a:r>
                <a:rPr lang="en-US" altLang="zh-CN" sz="1600" b="1" dirty="0">
                  <a:solidFill>
                    <a:schemeClr val="accent4"/>
                  </a:solidFill>
                </a:rPr>
                <a:t>f1</a:t>
              </a:r>
              <a:endParaRPr lang="zh-CN" altLang="en-US" sz="1600" b="1" dirty="0">
                <a:solidFill>
                  <a:schemeClr val="accent4"/>
                </a:solidFill>
              </a:endParaRPr>
            </a:p>
          </p:txBody>
        </p:sp>
      </p:grpSp>
      <p:grpSp>
        <p:nvGrpSpPr>
          <p:cNvPr id="252" name="组合 251"/>
          <p:cNvGrpSpPr/>
          <p:nvPr/>
        </p:nvGrpSpPr>
        <p:grpSpPr>
          <a:xfrm>
            <a:off x="2873337" y="5140717"/>
            <a:ext cx="6251425" cy="338554"/>
            <a:chOff x="2866758" y="3724789"/>
            <a:chExt cx="6251425" cy="338554"/>
          </a:xfrm>
        </p:grpSpPr>
        <p:sp>
          <p:nvSpPr>
            <p:cNvPr id="253" name="文本框 252"/>
            <p:cNvSpPr txBox="1"/>
            <p:nvPr/>
          </p:nvSpPr>
          <p:spPr>
            <a:xfrm>
              <a:off x="2866758" y="3724789"/>
              <a:ext cx="816689" cy="338554"/>
            </a:xfrm>
            <a:prstGeom prst="rect">
              <a:avLst/>
            </a:prstGeom>
            <a:noFill/>
          </p:spPr>
          <p:txBody>
            <a:bodyPr wrap="square" rtlCol="0">
              <a:spAutoFit/>
            </a:bodyPr>
            <a:lstStyle/>
            <a:p>
              <a:pPr algn="ctr"/>
              <a:r>
                <a:rPr lang="zh-CN" altLang="en-US" sz="1600" b="1" dirty="0">
                  <a:solidFill>
                    <a:schemeClr val="accent4"/>
                  </a:solidFill>
                </a:rPr>
                <a:t>相位</a:t>
              </a:r>
              <a:r>
                <a:rPr lang="en-US" altLang="zh-CN" sz="1600" b="1" dirty="0">
                  <a:solidFill>
                    <a:schemeClr val="accent4"/>
                  </a:solidFill>
                </a:rPr>
                <a:t>0º</a:t>
              </a:r>
              <a:endParaRPr lang="zh-CN" altLang="en-US" sz="1600" b="1" dirty="0">
                <a:solidFill>
                  <a:schemeClr val="accent4"/>
                </a:solidFill>
              </a:endParaRPr>
            </a:p>
          </p:txBody>
        </p:sp>
        <p:sp>
          <p:nvSpPr>
            <p:cNvPr id="254" name="文本框 253"/>
            <p:cNvSpPr txBox="1"/>
            <p:nvPr/>
          </p:nvSpPr>
          <p:spPr>
            <a:xfrm>
              <a:off x="4373214" y="3724789"/>
              <a:ext cx="816689" cy="338554"/>
            </a:xfrm>
            <a:prstGeom prst="rect">
              <a:avLst/>
            </a:prstGeom>
            <a:noFill/>
          </p:spPr>
          <p:txBody>
            <a:bodyPr wrap="square" rtlCol="0">
              <a:spAutoFit/>
            </a:bodyPr>
            <a:lstStyle/>
            <a:p>
              <a:pPr algn="ctr"/>
              <a:r>
                <a:rPr lang="zh-CN" altLang="en-US" sz="1600" b="1" dirty="0">
                  <a:solidFill>
                    <a:schemeClr val="accent4"/>
                  </a:solidFill>
                </a:rPr>
                <a:t>相位</a:t>
              </a:r>
              <a:r>
                <a:rPr lang="en-US" altLang="zh-CN" sz="1600" b="1" dirty="0">
                  <a:solidFill>
                    <a:schemeClr val="accent4"/>
                  </a:solidFill>
                </a:rPr>
                <a:t>0º</a:t>
              </a:r>
              <a:endParaRPr lang="zh-CN" altLang="en-US" sz="1600" b="1" dirty="0">
                <a:solidFill>
                  <a:schemeClr val="accent4"/>
                </a:solidFill>
              </a:endParaRPr>
            </a:p>
          </p:txBody>
        </p:sp>
        <p:sp>
          <p:nvSpPr>
            <p:cNvPr id="255" name="文本框 254"/>
            <p:cNvSpPr txBox="1"/>
            <p:nvPr/>
          </p:nvSpPr>
          <p:spPr>
            <a:xfrm>
              <a:off x="5142929" y="3724789"/>
              <a:ext cx="816689" cy="338554"/>
            </a:xfrm>
            <a:prstGeom prst="rect">
              <a:avLst/>
            </a:prstGeom>
            <a:noFill/>
          </p:spPr>
          <p:txBody>
            <a:bodyPr wrap="square" rtlCol="0">
              <a:spAutoFit/>
            </a:bodyPr>
            <a:lstStyle/>
            <a:p>
              <a:pPr algn="ctr"/>
              <a:r>
                <a:rPr lang="zh-CN" altLang="en-US" sz="1600" b="1" dirty="0">
                  <a:solidFill>
                    <a:schemeClr val="accent4"/>
                  </a:solidFill>
                </a:rPr>
                <a:t>相位</a:t>
              </a:r>
              <a:r>
                <a:rPr lang="en-US" altLang="zh-CN" sz="1600" b="1" dirty="0">
                  <a:solidFill>
                    <a:schemeClr val="accent4"/>
                  </a:solidFill>
                </a:rPr>
                <a:t>0º</a:t>
              </a:r>
              <a:endParaRPr lang="zh-CN" altLang="en-US" sz="1600" b="1" dirty="0">
                <a:solidFill>
                  <a:schemeClr val="accent4"/>
                </a:solidFill>
              </a:endParaRPr>
            </a:p>
          </p:txBody>
        </p:sp>
        <p:sp>
          <p:nvSpPr>
            <p:cNvPr id="256" name="文本框 255"/>
            <p:cNvSpPr txBox="1"/>
            <p:nvPr/>
          </p:nvSpPr>
          <p:spPr>
            <a:xfrm>
              <a:off x="8301494" y="3724789"/>
              <a:ext cx="816689" cy="338554"/>
            </a:xfrm>
            <a:prstGeom prst="rect">
              <a:avLst/>
            </a:prstGeom>
            <a:noFill/>
          </p:spPr>
          <p:txBody>
            <a:bodyPr wrap="square" rtlCol="0">
              <a:spAutoFit/>
            </a:bodyPr>
            <a:lstStyle/>
            <a:p>
              <a:pPr algn="ctr"/>
              <a:r>
                <a:rPr lang="zh-CN" altLang="en-US" sz="1600" b="1" dirty="0">
                  <a:solidFill>
                    <a:schemeClr val="accent4"/>
                  </a:solidFill>
                </a:rPr>
                <a:t>相位</a:t>
              </a:r>
              <a:r>
                <a:rPr lang="en-US" altLang="zh-CN" sz="1600" b="1" dirty="0">
                  <a:solidFill>
                    <a:schemeClr val="accent4"/>
                  </a:solidFill>
                </a:rPr>
                <a:t>0º</a:t>
              </a:r>
              <a:endParaRPr lang="zh-CN" altLang="en-US" sz="1600" b="1" dirty="0">
                <a:solidFill>
                  <a:schemeClr val="accent4"/>
                </a:solidFill>
              </a:endParaRPr>
            </a:p>
          </p:txBody>
        </p:sp>
      </p:grpSp>
      <p:grpSp>
        <p:nvGrpSpPr>
          <p:cNvPr id="260" name="组合 259"/>
          <p:cNvGrpSpPr/>
          <p:nvPr/>
        </p:nvGrpSpPr>
        <p:grpSpPr>
          <a:xfrm>
            <a:off x="3587369" y="5140717"/>
            <a:ext cx="4795557" cy="338554"/>
            <a:chOff x="3587369" y="5140717"/>
            <a:chExt cx="4795557" cy="338554"/>
          </a:xfrm>
        </p:grpSpPr>
        <p:sp>
          <p:nvSpPr>
            <p:cNvPr id="248" name="文本框 247"/>
            <p:cNvSpPr txBox="1"/>
            <p:nvPr/>
          </p:nvSpPr>
          <p:spPr>
            <a:xfrm>
              <a:off x="3587369" y="5140717"/>
              <a:ext cx="944654" cy="338554"/>
            </a:xfrm>
            <a:prstGeom prst="rect">
              <a:avLst/>
            </a:prstGeom>
            <a:noFill/>
          </p:spPr>
          <p:txBody>
            <a:bodyPr wrap="square" rtlCol="0">
              <a:spAutoFit/>
            </a:bodyPr>
            <a:lstStyle/>
            <a:p>
              <a:pPr algn="ctr"/>
              <a:r>
                <a:rPr lang="zh-CN" altLang="en-US" sz="1600" b="1" dirty="0">
                  <a:solidFill>
                    <a:schemeClr val="accent3"/>
                  </a:solidFill>
                </a:rPr>
                <a:t>相位</a:t>
              </a:r>
              <a:r>
                <a:rPr lang="en-US" altLang="zh-CN" sz="1600" b="1" dirty="0">
                  <a:solidFill>
                    <a:schemeClr val="accent3"/>
                  </a:solidFill>
                </a:rPr>
                <a:t>180º</a:t>
              </a:r>
              <a:endParaRPr lang="zh-CN" altLang="en-US" sz="1600" b="1" dirty="0">
                <a:solidFill>
                  <a:schemeClr val="accent3"/>
                </a:solidFill>
              </a:endParaRPr>
            </a:p>
          </p:txBody>
        </p:sp>
        <p:sp>
          <p:nvSpPr>
            <p:cNvPr id="257" name="文本框 256"/>
            <p:cNvSpPr txBox="1"/>
            <p:nvPr/>
          </p:nvSpPr>
          <p:spPr>
            <a:xfrm>
              <a:off x="5887963" y="5140717"/>
              <a:ext cx="944654" cy="338554"/>
            </a:xfrm>
            <a:prstGeom prst="rect">
              <a:avLst/>
            </a:prstGeom>
            <a:noFill/>
          </p:spPr>
          <p:txBody>
            <a:bodyPr wrap="square" rtlCol="0">
              <a:spAutoFit/>
            </a:bodyPr>
            <a:lstStyle/>
            <a:p>
              <a:pPr algn="ctr"/>
              <a:r>
                <a:rPr lang="zh-CN" altLang="en-US" sz="1600" b="1" dirty="0">
                  <a:solidFill>
                    <a:schemeClr val="accent3"/>
                  </a:solidFill>
                </a:rPr>
                <a:t>相位</a:t>
              </a:r>
              <a:r>
                <a:rPr lang="en-US" altLang="zh-CN" sz="1600" b="1" dirty="0">
                  <a:solidFill>
                    <a:schemeClr val="accent3"/>
                  </a:solidFill>
                </a:rPr>
                <a:t>180º</a:t>
              </a:r>
              <a:endParaRPr lang="zh-CN" altLang="en-US" sz="1600" b="1" dirty="0">
                <a:solidFill>
                  <a:schemeClr val="accent3"/>
                </a:solidFill>
              </a:endParaRPr>
            </a:p>
          </p:txBody>
        </p:sp>
        <p:sp>
          <p:nvSpPr>
            <p:cNvPr id="258" name="文本框 257"/>
            <p:cNvSpPr txBox="1"/>
            <p:nvPr/>
          </p:nvSpPr>
          <p:spPr>
            <a:xfrm>
              <a:off x="6644016" y="5140717"/>
              <a:ext cx="944654" cy="338554"/>
            </a:xfrm>
            <a:prstGeom prst="rect">
              <a:avLst/>
            </a:prstGeom>
            <a:noFill/>
          </p:spPr>
          <p:txBody>
            <a:bodyPr wrap="square" rtlCol="0">
              <a:spAutoFit/>
            </a:bodyPr>
            <a:lstStyle/>
            <a:p>
              <a:pPr algn="ctr"/>
              <a:r>
                <a:rPr lang="zh-CN" altLang="en-US" sz="1600" b="1" dirty="0">
                  <a:solidFill>
                    <a:schemeClr val="accent3"/>
                  </a:solidFill>
                </a:rPr>
                <a:t>相位</a:t>
              </a:r>
              <a:r>
                <a:rPr lang="en-US" altLang="zh-CN" sz="1600" b="1" dirty="0">
                  <a:solidFill>
                    <a:schemeClr val="accent3"/>
                  </a:solidFill>
                </a:rPr>
                <a:t>180º</a:t>
              </a:r>
              <a:endParaRPr lang="zh-CN" altLang="en-US" sz="1600" b="1" dirty="0">
                <a:solidFill>
                  <a:schemeClr val="accent3"/>
                </a:solidFill>
              </a:endParaRPr>
            </a:p>
          </p:txBody>
        </p:sp>
        <p:sp>
          <p:nvSpPr>
            <p:cNvPr id="259" name="文本框 258"/>
            <p:cNvSpPr txBox="1"/>
            <p:nvPr/>
          </p:nvSpPr>
          <p:spPr>
            <a:xfrm>
              <a:off x="7438272" y="5140717"/>
              <a:ext cx="944654" cy="338554"/>
            </a:xfrm>
            <a:prstGeom prst="rect">
              <a:avLst/>
            </a:prstGeom>
            <a:noFill/>
          </p:spPr>
          <p:txBody>
            <a:bodyPr wrap="square" rtlCol="0">
              <a:spAutoFit/>
            </a:bodyPr>
            <a:lstStyle/>
            <a:p>
              <a:pPr algn="ctr"/>
              <a:r>
                <a:rPr lang="zh-CN" altLang="en-US" sz="1600" b="1" dirty="0">
                  <a:solidFill>
                    <a:schemeClr val="accent3"/>
                  </a:solidFill>
                </a:rPr>
                <a:t>相位</a:t>
              </a:r>
              <a:r>
                <a:rPr lang="en-US" altLang="zh-CN" sz="1600" b="1" dirty="0">
                  <a:solidFill>
                    <a:schemeClr val="accent3"/>
                  </a:solidFill>
                </a:rPr>
                <a:t>180º</a:t>
              </a:r>
              <a:endParaRPr lang="zh-CN" altLang="en-US" sz="1600" b="1" dirty="0">
                <a:solidFill>
                  <a:schemeClr val="accent3"/>
                </a:solidFill>
              </a:endParaRPr>
            </a:p>
          </p:txBody>
        </p:sp>
      </p:grpSp>
      <p:sp>
        <p:nvSpPr>
          <p:cNvPr id="261" name="矩形: 圆角 260"/>
          <p:cNvSpPr/>
          <p:nvPr/>
        </p:nvSpPr>
        <p:spPr>
          <a:xfrm>
            <a:off x="9291935" y="3073377"/>
            <a:ext cx="2470273" cy="2243667"/>
          </a:xfrm>
          <a:prstGeom prst="roundRect">
            <a:avLst>
              <a:gd name="adj" fmla="val 9477"/>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b="1" dirty="0"/>
              <a:t>         使用基本调制方法，</a:t>
            </a:r>
            <a:r>
              <a:rPr lang="en-US" altLang="zh-CN" sz="2000" b="1" dirty="0"/>
              <a:t>1</a:t>
            </a:r>
            <a:r>
              <a:rPr lang="zh-CN" altLang="en-US" sz="2000" b="1" dirty="0"/>
              <a:t>个码元只能包含</a:t>
            </a:r>
            <a:r>
              <a:rPr lang="en-US" altLang="zh-CN" sz="2000" b="1" dirty="0"/>
              <a:t>1</a:t>
            </a:r>
            <a:r>
              <a:rPr lang="zh-CN" altLang="en-US" sz="2000" b="1" dirty="0"/>
              <a:t>个比特信息。</a:t>
            </a:r>
            <a:endParaRPr lang="en-US" altLang="zh-CN" sz="2000" b="1" dirty="0"/>
          </a:p>
          <a:p>
            <a:r>
              <a:rPr lang="zh-CN" altLang="en-US" sz="2000" b="1" dirty="0"/>
              <a:t>         如何才能使</a:t>
            </a:r>
            <a:r>
              <a:rPr lang="en-US" altLang="zh-CN" sz="2000" b="1" dirty="0"/>
              <a:t>1</a:t>
            </a:r>
            <a:r>
              <a:rPr lang="zh-CN" altLang="en-US" sz="2000" b="1" dirty="0"/>
              <a:t>个码元包含更多的比特呢？</a:t>
            </a:r>
            <a:endParaRPr lang="zh-CN" altLang="en-US" sz="2000" b="1" dirty="0"/>
          </a:p>
        </p:txBody>
      </p:sp>
    </p:spTree>
    <p:custDataLst>
      <p:tags r:id="rId5"/>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with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additive="base">
                                        <p:cTn id="7" dur="1000"/>
                                        <p:tgtEl>
                                          <p:spTgt spid="36"/>
                                        </p:tgtEl>
                                        <p:attrNameLst>
                                          <p:attrName>ppt_y</p:attrName>
                                        </p:attrNameLst>
                                      </p:cBhvr>
                                      <p:tavLst>
                                        <p:tav tm="0">
                                          <p:val>
                                            <p:strVal val="#ppt_y-#ppt_h*1.125000"/>
                                          </p:val>
                                        </p:tav>
                                        <p:tav tm="100000">
                                          <p:val>
                                            <p:strVal val="#ppt_y"/>
                                          </p:val>
                                        </p:tav>
                                      </p:tavLst>
                                    </p:anim>
                                    <p:animEffect transition="in" filter="wipe(down)">
                                      <p:cBhvr>
                                        <p:cTn id="8" dur="1000"/>
                                        <p:tgtEl>
                                          <p:spTgt spid="36"/>
                                        </p:tgtEl>
                                      </p:cBhvr>
                                    </p:animEffect>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nodeType="clickEffect">
                                  <p:stCondLst>
                                    <p:cond delay="0"/>
                                  </p:stCondLst>
                                  <p:childTnLst>
                                    <p:set>
                                      <p:cBhvr>
                                        <p:cTn id="12" dur="1" fill="hold">
                                          <p:stCondLst>
                                            <p:cond delay="0"/>
                                          </p:stCondLst>
                                        </p:cTn>
                                        <p:tgtEl>
                                          <p:spTgt spid="130"/>
                                        </p:tgtEl>
                                        <p:attrNameLst>
                                          <p:attrName>style.visibility</p:attrName>
                                        </p:attrNameLst>
                                      </p:cBhvr>
                                      <p:to>
                                        <p:strVal val="visible"/>
                                      </p:to>
                                    </p:set>
                                    <p:animEffect transition="in" filter="wipe(left)">
                                      <p:cBhvr>
                                        <p:cTn id="13" dur="1000"/>
                                        <p:tgtEl>
                                          <p:spTgt spid="130"/>
                                        </p:tgtEl>
                                      </p:cBhvr>
                                    </p:animEffect>
                                  </p:childTnLst>
                                </p:cTn>
                              </p:par>
                            </p:childTnLst>
                          </p:cTn>
                        </p:par>
                      </p:childTnLst>
                    </p:cTn>
                  </p:par>
                  <p:par>
                    <p:cTn id="14" fill="hold">
                      <p:stCondLst>
                        <p:cond delay="indefinite"/>
                      </p:stCondLst>
                      <p:childTnLst>
                        <p:par>
                          <p:cTn id="15" fill="hold">
                            <p:stCondLst>
                              <p:cond delay="0"/>
                            </p:stCondLst>
                            <p:childTnLst>
                              <p:par>
                                <p:cTn id="16" presetID="53" presetClass="entr" presetSubtype="16" fill="hold" grpId="0" nodeType="clickEffect">
                                  <p:stCondLst>
                                    <p:cond delay="0"/>
                                  </p:stCondLst>
                                  <p:childTnLst>
                                    <p:set>
                                      <p:cBhvr>
                                        <p:cTn id="17" dur="1" fill="hold">
                                          <p:stCondLst>
                                            <p:cond delay="0"/>
                                          </p:stCondLst>
                                        </p:cTn>
                                        <p:tgtEl>
                                          <p:spTgt spid="212"/>
                                        </p:tgtEl>
                                        <p:attrNameLst>
                                          <p:attrName>style.visibility</p:attrName>
                                        </p:attrNameLst>
                                      </p:cBhvr>
                                      <p:to>
                                        <p:strVal val="visible"/>
                                      </p:to>
                                    </p:set>
                                    <p:anim calcmode="lin" valueType="num">
                                      <p:cBhvr>
                                        <p:cTn id="18" dur="500" fill="hold"/>
                                        <p:tgtEl>
                                          <p:spTgt spid="212"/>
                                        </p:tgtEl>
                                        <p:attrNameLst>
                                          <p:attrName>ppt_w</p:attrName>
                                        </p:attrNameLst>
                                      </p:cBhvr>
                                      <p:tavLst>
                                        <p:tav tm="0">
                                          <p:val>
                                            <p:fltVal val="0"/>
                                          </p:val>
                                        </p:tav>
                                        <p:tav tm="100000">
                                          <p:val>
                                            <p:strVal val="#ppt_w"/>
                                          </p:val>
                                        </p:tav>
                                      </p:tavLst>
                                    </p:anim>
                                    <p:anim calcmode="lin" valueType="num">
                                      <p:cBhvr>
                                        <p:cTn id="19" dur="500" fill="hold"/>
                                        <p:tgtEl>
                                          <p:spTgt spid="212"/>
                                        </p:tgtEl>
                                        <p:attrNameLst>
                                          <p:attrName>ppt_h</p:attrName>
                                        </p:attrNameLst>
                                      </p:cBhvr>
                                      <p:tavLst>
                                        <p:tav tm="0">
                                          <p:val>
                                            <p:fltVal val="0"/>
                                          </p:val>
                                        </p:tav>
                                        <p:tav tm="100000">
                                          <p:val>
                                            <p:strVal val="#ppt_h"/>
                                          </p:val>
                                        </p:tav>
                                      </p:tavLst>
                                    </p:anim>
                                    <p:animEffect transition="in" filter="fade">
                                      <p:cBhvr>
                                        <p:cTn id="20" dur="500"/>
                                        <p:tgtEl>
                                          <p:spTgt spid="212"/>
                                        </p:tgtEl>
                                      </p:cBhvr>
                                    </p:animEffect>
                                  </p:childTnLst>
                                </p:cTn>
                              </p:par>
                            </p:childTnLst>
                          </p:cTn>
                        </p:par>
                        <p:par>
                          <p:cTn id="21" fill="hold">
                            <p:stCondLst>
                              <p:cond delay="500"/>
                            </p:stCondLst>
                            <p:childTnLst>
                              <p:par>
                                <p:cTn id="22" presetID="22" presetClass="entr" presetSubtype="8" fill="hold" nodeType="afterEffect">
                                  <p:stCondLst>
                                    <p:cond delay="0"/>
                                  </p:stCondLst>
                                  <p:childTnLst>
                                    <p:set>
                                      <p:cBhvr>
                                        <p:cTn id="23" dur="1" fill="hold">
                                          <p:stCondLst>
                                            <p:cond delay="0"/>
                                          </p:stCondLst>
                                        </p:cTn>
                                        <p:tgtEl>
                                          <p:spTgt spid="205"/>
                                        </p:tgtEl>
                                        <p:attrNameLst>
                                          <p:attrName>style.visibility</p:attrName>
                                        </p:attrNameLst>
                                      </p:cBhvr>
                                      <p:to>
                                        <p:strVal val="visible"/>
                                      </p:to>
                                    </p:set>
                                    <p:animEffect transition="in" filter="wipe(left)">
                                      <p:cBhvr>
                                        <p:cTn id="24" dur="2000"/>
                                        <p:tgtEl>
                                          <p:spTgt spid="205"/>
                                        </p:tgtEl>
                                      </p:cBhvr>
                                    </p:animEffect>
                                  </p:childTnLst>
                                </p:cTn>
                              </p:par>
                            </p:childTnLst>
                          </p:cTn>
                        </p:par>
                        <p:par>
                          <p:cTn id="25" fill="hold">
                            <p:stCondLst>
                              <p:cond delay="2500"/>
                            </p:stCondLst>
                            <p:childTnLst>
                              <p:par>
                                <p:cTn id="26" presetID="22" presetClass="entr" presetSubtype="1" fill="hold" nodeType="afterEffect">
                                  <p:stCondLst>
                                    <p:cond delay="0"/>
                                  </p:stCondLst>
                                  <p:childTnLst>
                                    <p:set>
                                      <p:cBhvr>
                                        <p:cTn id="27" dur="1" fill="hold">
                                          <p:stCondLst>
                                            <p:cond delay="0"/>
                                          </p:stCondLst>
                                        </p:cTn>
                                        <p:tgtEl>
                                          <p:spTgt spid="223"/>
                                        </p:tgtEl>
                                        <p:attrNameLst>
                                          <p:attrName>style.visibility</p:attrName>
                                        </p:attrNameLst>
                                      </p:cBhvr>
                                      <p:to>
                                        <p:strVal val="visible"/>
                                      </p:to>
                                    </p:set>
                                    <p:animEffect transition="in" filter="wipe(up)">
                                      <p:cBhvr>
                                        <p:cTn id="28" dur="500"/>
                                        <p:tgtEl>
                                          <p:spTgt spid="223"/>
                                        </p:tgtEl>
                                      </p:cBhvr>
                                    </p:animEffect>
                                  </p:childTnLst>
                                </p:cTn>
                              </p:par>
                            </p:childTnLst>
                          </p:cTn>
                        </p:par>
                      </p:childTnLst>
                    </p:cTn>
                  </p:par>
                  <p:par>
                    <p:cTn id="29" fill="hold">
                      <p:stCondLst>
                        <p:cond delay="indefinite"/>
                      </p:stCondLst>
                      <p:childTnLst>
                        <p:par>
                          <p:cTn id="30" fill="hold">
                            <p:stCondLst>
                              <p:cond delay="0"/>
                            </p:stCondLst>
                            <p:childTnLst>
                              <p:par>
                                <p:cTn id="31" presetID="53" presetClass="entr" presetSubtype="16" fill="hold" grpId="0" nodeType="clickEffect">
                                  <p:stCondLst>
                                    <p:cond delay="0"/>
                                  </p:stCondLst>
                                  <p:childTnLst>
                                    <p:set>
                                      <p:cBhvr>
                                        <p:cTn id="32" dur="1" fill="hold">
                                          <p:stCondLst>
                                            <p:cond delay="0"/>
                                          </p:stCondLst>
                                        </p:cTn>
                                        <p:tgtEl>
                                          <p:spTgt spid="224"/>
                                        </p:tgtEl>
                                        <p:attrNameLst>
                                          <p:attrName>style.visibility</p:attrName>
                                        </p:attrNameLst>
                                      </p:cBhvr>
                                      <p:to>
                                        <p:strVal val="visible"/>
                                      </p:to>
                                    </p:set>
                                    <p:anim calcmode="lin" valueType="num">
                                      <p:cBhvr>
                                        <p:cTn id="33" dur="500" fill="hold"/>
                                        <p:tgtEl>
                                          <p:spTgt spid="224"/>
                                        </p:tgtEl>
                                        <p:attrNameLst>
                                          <p:attrName>ppt_w</p:attrName>
                                        </p:attrNameLst>
                                      </p:cBhvr>
                                      <p:tavLst>
                                        <p:tav tm="0">
                                          <p:val>
                                            <p:fltVal val="0"/>
                                          </p:val>
                                        </p:tav>
                                        <p:tav tm="100000">
                                          <p:val>
                                            <p:strVal val="#ppt_w"/>
                                          </p:val>
                                        </p:tav>
                                      </p:tavLst>
                                    </p:anim>
                                    <p:anim calcmode="lin" valueType="num">
                                      <p:cBhvr>
                                        <p:cTn id="34" dur="500" fill="hold"/>
                                        <p:tgtEl>
                                          <p:spTgt spid="224"/>
                                        </p:tgtEl>
                                        <p:attrNameLst>
                                          <p:attrName>ppt_h</p:attrName>
                                        </p:attrNameLst>
                                      </p:cBhvr>
                                      <p:tavLst>
                                        <p:tav tm="0">
                                          <p:val>
                                            <p:fltVal val="0"/>
                                          </p:val>
                                        </p:tav>
                                        <p:tav tm="100000">
                                          <p:val>
                                            <p:strVal val="#ppt_h"/>
                                          </p:val>
                                        </p:tav>
                                      </p:tavLst>
                                    </p:anim>
                                    <p:animEffect transition="in" filter="fade">
                                      <p:cBhvr>
                                        <p:cTn id="35" dur="500"/>
                                        <p:tgtEl>
                                          <p:spTgt spid="224"/>
                                        </p:tgtEl>
                                      </p:cBhvr>
                                    </p:animEffect>
                                  </p:childTnLst>
                                </p:cTn>
                              </p:par>
                            </p:childTnLst>
                          </p:cTn>
                        </p:par>
                        <p:par>
                          <p:cTn id="36" fill="hold">
                            <p:stCondLst>
                              <p:cond delay="500"/>
                            </p:stCondLst>
                            <p:childTnLst>
                              <p:par>
                                <p:cTn id="37" presetID="22" presetClass="entr" presetSubtype="8" fill="hold" nodeType="afterEffect">
                                  <p:stCondLst>
                                    <p:cond delay="0"/>
                                  </p:stCondLst>
                                  <p:childTnLst>
                                    <p:set>
                                      <p:cBhvr>
                                        <p:cTn id="38" dur="1" fill="hold">
                                          <p:stCondLst>
                                            <p:cond delay="0"/>
                                          </p:stCondLst>
                                        </p:cTn>
                                        <p:tgtEl>
                                          <p:spTgt spid="207"/>
                                        </p:tgtEl>
                                        <p:attrNameLst>
                                          <p:attrName>style.visibility</p:attrName>
                                        </p:attrNameLst>
                                      </p:cBhvr>
                                      <p:to>
                                        <p:strVal val="visible"/>
                                      </p:to>
                                    </p:set>
                                    <p:animEffect transition="in" filter="wipe(left)">
                                      <p:cBhvr>
                                        <p:cTn id="39" dur="2000"/>
                                        <p:tgtEl>
                                          <p:spTgt spid="207"/>
                                        </p:tgtEl>
                                      </p:cBhvr>
                                    </p:animEffect>
                                  </p:childTnLst>
                                </p:cTn>
                              </p:par>
                            </p:childTnLst>
                          </p:cTn>
                        </p:par>
                      </p:childTnLst>
                    </p:cTn>
                  </p:par>
                  <p:par>
                    <p:cTn id="40" fill="hold">
                      <p:stCondLst>
                        <p:cond delay="indefinite"/>
                      </p:stCondLst>
                      <p:childTnLst>
                        <p:par>
                          <p:cTn id="41" fill="hold">
                            <p:stCondLst>
                              <p:cond delay="0"/>
                            </p:stCondLst>
                            <p:childTnLst>
                              <p:par>
                                <p:cTn id="42" presetID="12" presetClass="entr" presetSubtype="4" fill="hold" nodeType="clickEffect">
                                  <p:stCondLst>
                                    <p:cond delay="0"/>
                                  </p:stCondLst>
                                  <p:childTnLst>
                                    <p:set>
                                      <p:cBhvr>
                                        <p:cTn id="43" dur="1" fill="hold">
                                          <p:stCondLst>
                                            <p:cond delay="0"/>
                                          </p:stCondLst>
                                        </p:cTn>
                                        <p:tgtEl>
                                          <p:spTgt spid="235"/>
                                        </p:tgtEl>
                                        <p:attrNameLst>
                                          <p:attrName>style.visibility</p:attrName>
                                        </p:attrNameLst>
                                      </p:cBhvr>
                                      <p:to>
                                        <p:strVal val="visible"/>
                                      </p:to>
                                    </p:set>
                                    <p:anim calcmode="lin" valueType="num">
                                      <p:cBhvr additive="base">
                                        <p:cTn id="44" dur="500"/>
                                        <p:tgtEl>
                                          <p:spTgt spid="235"/>
                                        </p:tgtEl>
                                        <p:attrNameLst>
                                          <p:attrName>ppt_y</p:attrName>
                                        </p:attrNameLst>
                                      </p:cBhvr>
                                      <p:tavLst>
                                        <p:tav tm="0">
                                          <p:val>
                                            <p:strVal val="#ppt_y+#ppt_h*1.125000"/>
                                          </p:val>
                                        </p:tav>
                                        <p:tav tm="100000">
                                          <p:val>
                                            <p:strVal val="#ppt_y"/>
                                          </p:val>
                                        </p:tav>
                                      </p:tavLst>
                                    </p:anim>
                                    <p:animEffect transition="in" filter="wipe(up)">
                                      <p:cBhvr>
                                        <p:cTn id="45" dur="500"/>
                                        <p:tgtEl>
                                          <p:spTgt spid="235"/>
                                        </p:tgtEl>
                                      </p:cBhvr>
                                    </p:animEffect>
                                  </p:childTnLst>
                                </p:cTn>
                              </p:par>
                            </p:childTnLst>
                          </p:cTn>
                        </p:par>
                      </p:childTnLst>
                    </p:cTn>
                  </p:par>
                  <p:par>
                    <p:cTn id="46" fill="hold">
                      <p:stCondLst>
                        <p:cond delay="indefinite"/>
                      </p:stCondLst>
                      <p:childTnLst>
                        <p:par>
                          <p:cTn id="47" fill="hold">
                            <p:stCondLst>
                              <p:cond delay="0"/>
                            </p:stCondLst>
                            <p:childTnLst>
                              <p:par>
                                <p:cTn id="48" presetID="12" presetClass="entr" presetSubtype="4" fill="hold" nodeType="clickEffect">
                                  <p:stCondLst>
                                    <p:cond delay="0"/>
                                  </p:stCondLst>
                                  <p:childTnLst>
                                    <p:set>
                                      <p:cBhvr>
                                        <p:cTn id="49" dur="1" fill="hold">
                                          <p:stCondLst>
                                            <p:cond delay="0"/>
                                          </p:stCondLst>
                                        </p:cTn>
                                        <p:tgtEl>
                                          <p:spTgt spid="236"/>
                                        </p:tgtEl>
                                        <p:attrNameLst>
                                          <p:attrName>style.visibility</p:attrName>
                                        </p:attrNameLst>
                                      </p:cBhvr>
                                      <p:to>
                                        <p:strVal val="visible"/>
                                      </p:to>
                                    </p:set>
                                    <p:anim calcmode="lin" valueType="num">
                                      <p:cBhvr additive="base">
                                        <p:cTn id="50" dur="500"/>
                                        <p:tgtEl>
                                          <p:spTgt spid="236"/>
                                        </p:tgtEl>
                                        <p:attrNameLst>
                                          <p:attrName>ppt_y</p:attrName>
                                        </p:attrNameLst>
                                      </p:cBhvr>
                                      <p:tavLst>
                                        <p:tav tm="0">
                                          <p:val>
                                            <p:strVal val="#ppt_y+#ppt_h*1.125000"/>
                                          </p:val>
                                        </p:tav>
                                        <p:tav tm="100000">
                                          <p:val>
                                            <p:strVal val="#ppt_y"/>
                                          </p:val>
                                        </p:tav>
                                      </p:tavLst>
                                    </p:anim>
                                    <p:animEffect transition="in" filter="wipe(up)">
                                      <p:cBhvr>
                                        <p:cTn id="51" dur="500"/>
                                        <p:tgtEl>
                                          <p:spTgt spid="236"/>
                                        </p:tgtEl>
                                      </p:cBhvr>
                                    </p:animEffect>
                                  </p:childTnLst>
                                </p:cTn>
                              </p:par>
                            </p:childTnLst>
                          </p:cTn>
                        </p:par>
                      </p:childTnLst>
                    </p:cTn>
                  </p:par>
                  <p:par>
                    <p:cTn id="52" fill="hold">
                      <p:stCondLst>
                        <p:cond delay="indefinite"/>
                      </p:stCondLst>
                      <p:childTnLst>
                        <p:par>
                          <p:cTn id="53" fill="hold">
                            <p:stCondLst>
                              <p:cond delay="0"/>
                            </p:stCondLst>
                            <p:childTnLst>
                              <p:par>
                                <p:cTn id="54" presetID="53" presetClass="entr" presetSubtype="16" fill="hold" grpId="0" nodeType="clickEffect">
                                  <p:stCondLst>
                                    <p:cond delay="0"/>
                                  </p:stCondLst>
                                  <p:childTnLst>
                                    <p:set>
                                      <p:cBhvr>
                                        <p:cTn id="55" dur="1" fill="hold">
                                          <p:stCondLst>
                                            <p:cond delay="0"/>
                                          </p:stCondLst>
                                        </p:cTn>
                                        <p:tgtEl>
                                          <p:spTgt spid="225"/>
                                        </p:tgtEl>
                                        <p:attrNameLst>
                                          <p:attrName>style.visibility</p:attrName>
                                        </p:attrNameLst>
                                      </p:cBhvr>
                                      <p:to>
                                        <p:strVal val="visible"/>
                                      </p:to>
                                    </p:set>
                                    <p:anim calcmode="lin" valueType="num">
                                      <p:cBhvr>
                                        <p:cTn id="56" dur="500" fill="hold"/>
                                        <p:tgtEl>
                                          <p:spTgt spid="225"/>
                                        </p:tgtEl>
                                        <p:attrNameLst>
                                          <p:attrName>ppt_w</p:attrName>
                                        </p:attrNameLst>
                                      </p:cBhvr>
                                      <p:tavLst>
                                        <p:tav tm="0">
                                          <p:val>
                                            <p:fltVal val="0"/>
                                          </p:val>
                                        </p:tav>
                                        <p:tav tm="100000">
                                          <p:val>
                                            <p:strVal val="#ppt_w"/>
                                          </p:val>
                                        </p:tav>
                                      </p:tavLst>
                                    </p:anim>
                                    <p:anim calcmode="lin" valueType="num">
                                      <p:cBhvr>
                                        <p:cTn id="57" dur="500" fill="hold"/>
                                        <p:tgtEl>
                                          <p:spTgt spid="225"/>
                                        </p:tgtEl>
                                        <p:attrNameLst>
                                          <p:attrName>ppt_h</p:attrName>
                                        </p:attrNameLst>
                                      </p:cBhvr>
                                      <p:tavLst>
                                        <p:tav tm="0">
                                          <p:val>
                                            <p:fltVal val="0"/>
                                          </p:val>
                                        </p:tav>
                                        <p:tav tm="100000">
                                          <p:val>
                                            <p:strVal val="#ppt_h"/>
                                          </p:val>
                                        </p:tav>
                                      </p:tavLst>
                                    </p:anim>
                                    <p:animEffect transition="in" filter="fade">
                                      <p:cBhvr>
                                        <p:cTn id="58" dur="500"/>
                                        <p:tgtEl>
                                          <p:spTgt spid="225"/>
                                        </p:tgtEl>
                                      </p:cBhvr>
                                    </p:animEffect>
                                  </p:childTnLst>
                                </p:cTn>
                              </p:par>
                            </p:childTnLst>
                          </p:cTn>
                        </p:par>
                        <p:par>
                          <p:cTn id="59" fill="hold">
                            <p:stCondLst>
                              <p:cond delay="500"/>
                            </p:stCondLst>
                            <p:childTnLst>
                              <p:par>
                                <p:cTn id="60" presetID="22" presetClass="entr" presetSubtype="8" fill="hold" nodeType="afterEffect">
                                  <p:stCondLst>
                                    <p:cond delay="0"/>
                                  </p:stCondLst>
                                  <p:childTnLst>
                                    <p:set>
                                      <p:cBhvr>
                                        <p:cTn id="61" dur="1" fill="hold">
                                          <p:stCondLst>
                                            <p:cond delay="0"/>
                                          </p:stCondLst>
                                        </p:cTn>
                                        <p:tgtEl>
                                          <p:spTgt spid="209"/>
                                        </p:tgtEl>
                                        <p:attrNameLst>
                                          <p:attrName>style.visibility</p:attrName>
                                        </p:attrNameLst>
                                      </p:cBhvr>
                                      <p:to>
                                        <p:strVal val="visible"/>
                                      </p:to>
                                    </p:set>
                                    <p:animEffect transition="in" filter="wipe(left)">
                                      <p:cBhvr>
                                        <p:cTn id="62" dur="2000"/>
                                        <p:tgtEl>
                                          <p:spTgt spid="209"/>
                                        </p:tgtEl>
                                      </p:cBhvr>
                                    </p:animEffect>
                                  </p:childTnLst>
                                </p:cTn>
                              </p:par>
                            </p:childTnLst>
                          </p:cTn>
                        </p:par>
                      </p:childTnLst>
                    </p:cTn>
                  </p:par>
                  <p:par>
                    <p:cTn id="63" fill="hold">
                      <p:stCondLst>
                        <p:cond delay="indefinite"/>
                      </p:stCondLst>
                      <p:childTnLst>
                        <p:par>
                          <p:cTn id="64" fill="hold">
                            <p:stCondLst>
                              <p:cond delay="0"/>
                            </p:stCondLst>
                            <p:childTnLst>
                              <p:par>
                                <p:cTn id="65" presetID="12" presetClass="entr" presetSubtype="4" fill="hold" nodeType="clickEffect">
                                  <p:stCondLst>
                                    <p:cond delay="0"/>
                                  </p:stCondLst>
                                  <p:childTnLst>
                                    <p:set>
                                      <p:cBhvr>
                                        <p:cTn id="66" dur="1" fill="hold">
                                          <p:stCondLst>
                                            <p:cond delay="0"/>
                                          </p:stCondLst>
                                        </p:cTn>
                                        <p:tgtEl>
                                          <p:spTgt spid="245"/>
                                        </p:tgtEl>
                                        <p:attrNameLst>
                                          <p:attrName>style.visibility</p:attrName>
                                        </p:attrNameLst>
                                      </p:cBhvr>
                                      <p:to>
                                        <p:strVal val="visible"/>
                                      </p:to>
                                    </p:set>
                                    <p:anim calcmode="lin" valueType="num">
                                      <p:cBhvr additive="base">
                                        <p:cTn id="67" dur="500"/>
                                        <p:tgtEl>
                                          <p:spTgt spid="245"/>
                                        </p:tgtEl>
                                        <p:attrNameLst>
                                          <p:attrName>ppt_y</p:attrName>
                                        </p:attrNameLst>
                                      </p:cBhvr>
                                      <p:tavLst>
                                        <p:tav tm="0">
                                          <p:val>
                                            <p:strVal val="#ppt_y+#ppt_h*1.125000"/>
                                          </p:val>
                                        </p:tav>
                                        <p:tav tm="100000">
                                          <p:val>
                                            <p:strVal val="#ppt_y"/>
                                          </p:val>
                                        </p:tav>
                                      </p:tavLst>
                                    </p:anim>
                                    <p:animEffect transition="in" filter="wipe(up)">
                                      <p:cBhvr>
                                        <p:cTn id="68" dur="500"/>
                                        <p:tgtEl>
                                          <p:spTgt spid="245"/>
                                        </p:tgtEl>
                                      </p:cBhvr>
                                    </p:animEffect>
                                  </p:childTnLst>
                                </p:cTn>
                              </p:par>
                            </p:childTnLst>
                          </p:cTn>
                        </p:par>
                      </p:childTnLst>
                    </p:cTn>
                  </p:par>
                  <p:par>
                    <p:cTn id="69" fill="hold">
                      <p:stCondLst>
                        <p:cond delay="indefinite"/>
                      </p:stCondLst>
                      <p:childTnLst>
                        <p:par>
                          <p:cTn id="70" fill="hold">
                            <p:stCondLst>
                              <p:cond delay="0"/>
                            </p:stCondLst>
                            <p:childTnLst>
                              <p:par>
                                <p:cTn id="71" presetID="12" presetClass="entr" presetSubtype="4" fill="hold" nodeType="clickEffect">
                                  <p:stCondLst>
                                    <p:cond delay="0"/>
                                  </p:stCondLst>
                                  <p:childTnLst>
                                    <p:set>
                                      <p:cBhvr>
                                        <p:cTn id="72" dur="1" fill="hold">
                                          <p:stCondLst>
                                            <p:cond delay="0"/>
                                          </p:stCondLst>
                                        </p:cTn>
                                        <p:tgtEl>
                                          <p:spTgt spid="246"/>
                                        </p:tgtEl>
                                        <p:attrNameLst>
                                          <p:attrName>style.visibility</p:attrName>
                                        </p:attrNameLst>
                                      </p:cBhvr>
                                      <p:to>
                                        <p:strVal val="visible"/>
                                      </p:to>
                                    </p:set>
                                    <p:anim calcmode="lin" valueType="num">
                                      <p:cBhvr additive="base">
                                        <p:cTn id="73" dur="500"/>
                                        <p:tgtEl>
                                          <p:spTgt spid="246"/>
                                        </p:tgtEl>
                                        <p:attrNameLst>
                                          <p:attrName>ppt_y</p:attrName>
                                        </p:attrNameLst>
                                      </p:cBhvr>
                                      <p:tavLst>
                                        <p:tav tm="0">
                                          <p:val>
                                            <p:strVal val="#ppt_y+#ppt_h*1.125000"/>
                                          </p:val>
                                        </p:tav>
                                        <p:tav tm="100000">
                                          <p:val>
                                            <p:strVal val="#ppt_y"/>
                                          </p:val>
                                        </p:tav>
                                      </p:tavLst>
                                    </p:anim>
                                    <p:animEffect transition="in" filter="wipe(up)">
                                      <p:cBhvr>
                                        <p:cTn id="74" dur="500"/>
                                        <p:tgtEl>
                                          <p:spTgt spid="246"/>
                                        </p:tgtEl>
                                      </p:cBhvr>
                                    </p:animEffect>
                                  </p:childTnLst>
                                </p:cTn>
                              </p:par>
                            </p:childTnLst>
                          </p:cTn>
                        </p:par>
                      </p:childTnLst>
                    </p:cTn>
                  </p:par>
                  <p:par>
                    <p:cTn id="75" fill="hold">
                      <p:stCondLst>
                        <p:cond delay="indefinite"/>
                      </p:stCondLst>
                      <p:childTnLst>
                        <p:par>
                          <p:cTn id="76" fill="hold">
                            <p:stCondLst>
                              <p:cond delay="0"/>
                            </p:stCondLst>
                            <p:childTnLst>
                              <p:par>
                                <p:cTn id="77" presetID="53" presetClass="entr" presetSubtype="16" fill="hold" grpId="0" nodeType="clickEffect">
                                  <p:stCondLst>
                                    <p:cond delay="0"/>
                                  </p:stCondLst>
                                  <p:childTnLst>
                                    <p:set>
                                      <p:cBhvr>
                                        <p:cTn id="78" dur="1" fill="hold">
                                          <p:stCondLst>
                                            <p:cond delay="0"/>
                                          </p:stCondLst>
                                        </p:cTn>
                                        <p:tgtEl>
                                          <p:spTgt spid="226"/>
                                        </p:tgtEl>
                                        <p:attrNameLst>
                                          <p:attrName>style.visibility</p:attrName>
                                        </p:attrNameLst>
                                      </p:cBhvr>
                                      <p:to>
                                        <p:strVal val="visible"/>
                                      </p:to>
                                    </p:set>
                                    <p:anim calcmode="lin" valueType="num">
                                      <p:cBhvr>
                                        <p:cTn id="79" dur="500" fill="hold"/>
                                        <p:tgtEl>
                                          <p:spTgt spid="226"/>
                                        </p:tgtEl>
                                        <p:attrNameLst>
                                          <p:attrName>ppt_w</p:attrName>
                                        </p:attrNameLst>
                                      </p:cBhvr>
                                      <p:tavLst>
                                        <p:tav tm="0">
                                          <p:val>
                                            <p:fltVal val="0"/>
                                          </p:val>
                                        </p:tav>
                                        <p:tav tm="100000">
                                          <p:val>
                                            <p:strVal val="#ppt_w"/>
                                          </p:val>
                                        </p:tav>
                                      </p:tavLst>
                                    </p:anim>
                                    <p:anim calcmode="lin" valueType="num">
                                      <p:cBhvr>
                                        <p:cTn id="80" dur="500" fill="hold"/>
                                        <p:tgtEl>
                                          <p:spTgt spid="226"/>
                                        </p:tgtEl>
                                        <p:attrNameLst>
                                          <p:attrName>ppt_h</p:attrName>
                                        </p:attrNameLst>
                                      </p:cBhvr>
                                      <p:tavLst>
                                        <p:tav tm="0">
                                          <p:val>
                                            <p:fltVal val="0"/>
                                          </p:val>
                                        </p:tav>
                                        <p:tav tm="100000">
                                          <p:val>
                                            <p:strVal val="#ppt_h"/>
                                          </p:val>
                                        </p:tav>
                                      </p:tavLst>
                                    </p:anim>
                                    <p:animEffect transition="in" filter="fade">
                                      <p:cBhvr>
                                        <p:cTn id="81" dur="500"/>
                                        <p:tgtEl>
                                          <p:spTgt spid="226"/>
                                        </p:tgtEl>
                                      </p:cBhvr>
                                    </p:animEffect>
                                  </p:childTnLst>
                                </p:cTn>
                              </p:par>
                            </p:childTnLst>
                          </p:cTn>
                        </p:par>
                        <p:par>
                          <p:cTn id="82" fill="hold">
                            <p:stCondLst>
                              <p:cond delay="500"/>
                            </p:stCondLst>
                            <p:childTnLst>
                              <p:par>
                                <p:cTn id="83" presetID="22" presetClass="entr" presetSubtype="8" fill="hold" nodeType="afterEffect">
                                  <p:stCondLst>
                                    <p:cond delay="0"/>
                                  </p:stCondLst>
                                  <p:childTnLst>
                                    <p:set>
                                      <p:cBhvr>
                                        <p:cTn id="84" dur="1" fill="hold">
                                          <p:stCondLst>
                                            <p:cond delay="0"/>
                                          </p:stCondLst>
                                        </p:cTn>
                                        <p:tgtEl>
                                          <p:spTgt spid="211"/>
                                        </p:tgtEl>
                                        <p:attrNameLst>
                                          <p:attrName>style.visibility</p:attrName>
                                        </p:attrNameLst>
                                      </p:cBhvr>
                                      <p:to>
                                        <p:strVal val="visible"/>
                                      </p:to>
                                    </p:set>
                                    <p:animEffect transition="in" filter="wipe(left)">
                                      <p:cBhvr>
                                        <p:cTn id="85" dur="2000"/>
                                        <p:tgtEl>
                                          <p:spTgt spid="211"/>
                                        </p:tgtEl>
                                      </p:cBhvr>
                                    </p:animEffect>
                                  </p:childTnLst>
                                </p:cTn>
                              </p:par>
                            </p:childTnLst>
                          </p:cTn>
                        </p:par>
                      </p:childTnLst>
                    </p:cTn>
                  </p:par>
                  <p:par>
                    <p:cTn id="86" fill="hold">
                      <p:stCondLst>
                        <p:cond delay="indefinite"/>
                      </p:stCondLst>
                      <p:childTnLst>
                        <p:par>
                          <p:cTn id="87" fill="hold">
                            <p:stCondLst>
                              <p:cond delay="0"/>
                            </p:stCondLst>
                            <p:childTnLst>
                              <p:par>
                                <p:cTn id="88" presetID="12" presetClass="entr" presetSubtype="4" fill="hold" nodeType="clickEffect">
                                  <p:stCondLst>
                                    <p:cond delay="0"/>
                                  </p:stCondLst>
                                  <p:childTnLst>
                                    <p:set>
                                      <p:cBhvr>
                                        <p:cTn id="89" dur="1" fill="hold">
                                          <p:stCondLst>
                                            <p:cond delay="0"/>
                                          </p:stCondLst>
                                        </p:cTn>
                                        <p:tgtEl>
                                          <p:spTgt spid="252"/>
                                        </p:tgtEl>
                                        <p:attrNameLst>
                                          <p:attrName>style.visibility</p:attrName>
                                        </p:attrNameLst>
                                      </p:cBhvr>
                                      <p:to>
                                        <p:strVal val="visible"/>
                                      </p:to>
                                    </p:set>
                                    <p:anim calcmode="lin" valueType="num">
                                      <p:cBhvr additive="base">
                                        <p:cTn id="90" dur="500"/>
                                        <p:tgtEl>
                                          <p:spTgt spid="252"/>
                                        </p:tgtEl>
                                        <p:attrNameLst>
                                          <p:attrName>ppt_y</p:attrName>
                                        </p:attrNameLst>
                                      </p:cBhvr>
                                      <p:tavLst>
                                        <p:tav tm="0">
                                          <p:val>
                                            <p:strVal val="#ppt_y+#ppt_h*1.125000"/>
                                          </p:val>
                                        </p:tav>
                                        <p:tav tm="100000">
                                          <p:val>
                                            <p:strVal val="#ppt_y"/>
                                          </p:val>
                                        </p:tav>
                                      </p:tavLst>
                                    </p:anim>
                                    <p:animEffect transition="in" filter="wipe(up)">
                                      <p:cBhvr>
                                        <p:cTn id="91" dur="500"/>
                                        <p:tgtEl>
                                          <p:spTgt spid="252"/>
                                        </p:tgtEl>
                                      </p:cBhvr>
                                    </p:animEffect>
                                  </p:childTnLst>
                                </p:cTn>
                              </p:par>
                            </p:childTnLst>
                          </p:cTn>
                        </p:par>
                      </p:childTnLst>
                    </p:cTn>
                  </p:par>
                  <p:par>
                    <p:cTn id="92" fill="hold">
                      <p:stCondLst>
                        <p:cond delay="indefinite"/>
                      </p:stCondLst>
                      <p:childTnLst>
                        <p:par>
                          <p:cTn id="93" fill="hold">
                            <p:stCondLst>
                              <p:cond delay="0"/>
                            </p:stCondLst>
                            <p:childTnLst>
                              <p:par>
                                <p:cTn id="94" presetID="12" presetClass="entr" presetSubtype="4" fill="hold" nodeType="clickEffect">
                                  <p:stCondLst>
                                    <p:cond delay="0"/>
                                  </p:stCondLst>
                                  <p:childTnLst>
                                    <p:set>
                                      <p:cBhvr>
                                        <p:cTn id="95" dur="1" fill="hold">
                                          <p:stCondLst>
                                            <p:cond delay="0"/>
                                          </p:stCondLst>
                                        </p:cTn>
                                        <p:tgtEl>
                                          <p:spTgt spid="260"/>
                                        </p:tgtEl>
                                        <p:attrNameLst>
                                          <p:attrName>style.visibility</p:attrName>
                                        </p:attrNameLst>
                                      </p:cBhvr>
                                      <p:to>
                                        <p:strVal val="visible"/>
                                      </p:to>
                                    </p:set>
                                    <p:anim calcmode="lin" valueType="num">
                                      <p:cBhvr additive="base">
                                        <p:cTn id="96" dur="500"/>
                                        <p:tgtEl>
                                          <p:spTgt spid="260"/>
                                        </p:tgtEl>
                                        <p:attrNameLst>
                                          <p:attrName>ppt_y</p:attrName>
                                        </p:attrNameLst>
                                      </p:cBhvr>
                                      <p:tavLst>
                                        <p:tav tm="0">
                                          <p:val>
                                            <p:strVal val="#ppt_y+#ppt_h*1.125000"/>
                                          </p:val>
                                        </p:tav>
                                        <p:tav tm="100000">
                                          <p:val>
                                            <p:strVal val="#ppt_y"/>
                                          </p:val>
                                        </p:tav>
                                      </p:tavLst>
                                    </p:anim>
                                    <p:animEffect transition="in" filter="wipe(up)">
                                      <p:cBhvr>
                                        <p:cTn id="97" dur="500"/>
                                        <p:tgtEl>
                                          <p:spTgt spid="260"/>
                                        </p:tgtEl>
                                      </p:cBhvr>
                                    </p:animEffect>
                                  </p:childTnLst>
                                </p:cTn>
                              </p:par>
                            </p:childTnLst>
                          </p:cTn>
                        </p:par>
                      </p:childTnLst>
                    </p:cTn>
                  </p:par>
                  <p:par>
                    <p:cTn id="98" fill="hold">
                      <p:stCondLst>
                        <p:cond delay="indefinite"/>
                      </p:stCondLst>
                      <p:childTnLst>
                        <p:par>
                          <p:cTn id="99" fill="hold">
                            <p:stCondLst>
                              <p:cond delay="0"/>
                            </p:stCondLst>
                            <p:childTnLst>
                              <p:par>
                                <p:cTn id="100" presetID="30" presetClass="entr" presetSubtype="0" fill="hold" grpId="0" nodeType="clickEffect">
                                  <p:stCondLst>
                                    <p:cond delay="0"/>
                                  </p:stCondLst>
                                  <p:childTnLst>
                                    <p:set>
                                      <p:cBhvr>
                                        <p:cTn id="101" dur="1" fill="hold">
                                          <p:stCondLst>
                                            <p:cond delay="0"/>
                                          </p:stCondLst>
                                        </p:cTn>
                                        <p:tgtEl>
                                          <p:spTgt spid="261"/>
                                        </p:tgtEl>
                                        <p:attrNameLst>
                                          <p:attrName>style.visibility</p:attrName>
                                        </p:attrNameLst>
                                      </p:cBhvr>
                                      <p:to>
                                        <p:strVal val="visible"/>
                                      </p:to>
                                    </p:set>
                                    <p:animEffect transition="in" filter="fade">
                                      <p:cBhvr>
                                        <p:cTn id="102" dur="800" decel="100000"/>
                                        <p:tgtEl>
                                          <p:spTgt spid="261"/>
                                        </p:tgtEl>
                                      </p:cBhvr>
                                    </p:animEffect>
                                    <p:anim calcmode="lin" valueType="num">
                                      <p:cBhvr>
                                        <p:cTn id="103" dur="800" decel="100000" fill="hold"/>
                                        <p:tgtEl>
                                          <p:spTgt spid="261"/>
                                        </p:tgtEl>
                                        <p:attrNameLst>
                                          <p:attrName>style.rotation</p:attrName>
                                        </p:attrNameLst>
                                      </p:cBhvr>
                                      <p:tavLst>
                                        <p:tav tm="0">
                                          <p:val>
                                            <p:fltVal val="-90"/>
                                          </p:val>
                                        </p:tav>
                                        <p:tav tm="100000">
                                          <p:val>
                                            <p:fltVal val="0"/>
                                          </p:val>
                                        </p:tav>
                                      </p:tavLst>
                                    </p:anim>
                                    <p:anim calcmode="lin" valueType="num">
                                      <p:cBhvr>
                                        <p:cTn id="104" dur="800" decel="100000" fill="hold"/>
                                        <p:tgtEl>
                                          <p:spTgt spid="261"/>
                                        </p:tgtEl>
                                        <p:attrNameLst>
                                          <p:attrName>ppt_x</p:attrName>
                                        </p:attrNameLst>
                                      </p:cBhvr>
                                      <p:tavLst>
                                        <p:tav tm="0">
                                          <p:val>
                                            <p:strVal val="#ppt_x+0.4"/>
                                          </p:val>
                                        </p:tav>
                                        <p:tav tm="100000">
                                          <p:val>
                                            <p:strVal val="#ppt_x-0.05"/>
                                          </p:val>
                                        </p:tav>
                                      </p:tavLst>
                                    </p:anim>
                                    <p:anim calcmode="lin" valueType="num">
                                      <p:cBhvr>
                                        <p:cTn id="105" dur="800" decel="100000" fill="hold"/>
                                        <p:tgtEl>
                                          <p:spTgt spid="261"/>
                                        </p:tgtEl>
                                        <p:attrNameLst>
                                          <p:attrName>ppt_y</p:attrName>
                                        </p:attrNameLst>
                                      </p:cBhvr>
                                      <p:tavLst>
                                        <p:tav tm="0">
                                          <p:val>
                                            <p:strVal val="#ppt_y-0.4"/>
                                          </p:val>
                                        </p:tav>
                                        <p:tav tm="100000">
                                          <p:val>
                                            <p:strVal val="#ppt_y+0.1"/>
                                          </p:val>
                                        </p:tav>
                                      </p:tavLst>
                                    </p:anim>
                                    <p:anim calcmode="lin" valueType="num">
                                      <p:cBhvr>
                                        <p:cTn id="106" dur="200" accel="100000" fill="hold">
                                          <p:stCondLst>
                                            <p:cond delay="800"/>
                                          </p:stCondLst>
                                        </p:cTn>
                                        <p:tgtEl>
                                          <p:spTgt spid="261"/>
                                        </p:tgtEl>
                                        <p:attrNameLst>
                                          <p:attrName>ppt_x</p:attrName>
                                        </p:attrNameLst>
                                      </p:cBhvr>
                                      <p:tavLst>
                                        <p:tav tm="0">
                                          <p:val>
                                            <p:strVal val="#ppt_x-0.05"/>
                                          </p:val>
                                        </p:tav>
                                        <p:tav tm="100000">
                                          <p:val>
                                            <p:strVal val="#ppt_x"/>
                                          </p:val>
                                        </p:tav>
                                      </p:tavLst>
                                    </p:anim>
                                    <p:anim calcmode="lin" valueType="num">
                                      <p:cBhvr>
                                        <p:cTn id="107" dur="200" accel="100000" fill="hold">
                                          <p:stCondLst>
                                            <p:cond delay="800"/>
                                          </p:stCondLst>
                                        </p:cTn>
                                        <p:tgtEl>
                                          <p:spTgt spid="261"/>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2" grpId="0"/>
      <p:bldP spid="224" grpId="0"/>
      <p:bldP spid="225" grpId="0"/>
      <p:bldP spid="226" grpId="0"/>
      <p:bldP spid="261" grpId="0" bldLvl="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156764" y="1188116"/>
            <a:ext cx="5902431" cy="3795840"/>
            <a:chOff x="3156764" y="1188116"/>
            <a:chExt cx="5902431" cy="3795840"/>
          </a:xfrm>
        </p:grpSpPr>
        <p:sp>
          <p:nvSpPr>
            <p:cNvPr id="12" name="íşlïḍè"/>
            <p:cNvSpPr txBox="1"/>
            <p:nvPr/>
          </p:nvSpPr>
          <p:spPr>
            <a:xfrm>
              <a:off x="3965618" y="1188116"/>
              <a:ext cx="4287076" cy="419100"/>
            </a:xfrm>
            <a:prstGeom prst="rect">
              <a:avLst/>
            </a:prstGeom>
            <a:noFill/>
          </p:spPr>
          <p:txBody>
            <a:bodyPr wrap="square" lIns="91440" tIns="45720" rIns="91440" bIns="45720" anchor="ctr">
              <a:noAutofit/>
            </a:bodyPr>
            <a:lstStyle/>
            <a:p>
              <a:pPr algn="ctr"/>
              <a:r>
                <a:rPr lang="en-US" altLang="zh-CN" sz="2400" b="1" dirty="0"/>
                <a:t>2.5 </a:t>
              </a:r>
              <a:r>
                <a:rPr lang="zh-CN" altLang="en-US" sz="2400" b="1" dirty="0"/>
                <a:t>信道的极限容量</a:t>
              </a:r>
              <a:endParaRPr lang="en-US" altLang="zh-CN" sz="2400" b="1" dirty="0"/>
            </a:p>
          </p:txBody>
        </p:sp>
        <p:grpSp>
          <p:nvGrpSpPr>
            <p:cNvPr id="6" name="组合 5"/>
            <p:cNvGrpSpPr/>
            <p:nvPr/>
          </p:nvGrpSpPr>
          <p:grpSpPr>
            <a:xfrm>
              <a:off x="3156764" y="2010058"/>
              <a:ext cx="5900079" cy="595554"/>
              <a:chOff x="1183243" y="2200834"/>
              <a:chExt cx="5900079" cy="595554"/>
            </a:xfrm>
          </p:grpSpPr>
          <p:sp>
            <p:nvSpPr>
              <p:cNvPr id="5" name="平行四边形 4"/>
              <p:cNvSpPr/>
              <p:nvPr/>
            </p:nvSpPr>
            <p:spPr>
              <a:xfrm>
                <a:off x="1183243" y="2200834"/>
                <a:ext cx="828092" cy="595554"/>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latin typeface="Impact" panose="020B0806030902050204" pitchFamily="34" charset="0"/>
                  </a:rPr>
                  <a:t>01</a:t>
                </a:r>
                <a:endParaRPr lang="zh-CN" altLang="en-US" sz="2800" dirty="0">
                  <a:latin typeface="Impact" panose="020B0806030902050204" pitchFamily="34" charset="0"/>
                </a:endParaRPr>
              </a:p>
            </p:txBody>
          </p:sp>
          <p:sp>
            <p:nvSpPr>
              <p:cNvPr id="25" name="平行四边形 24"/>
              <p:cNvSpPr/>
              <p:nvPr/>
            </p:nvSpPr>
            <p:spPr>
              <a:xfrm>
                <a:off x="1858680" y="2200834"/>
                <a:ext cx="5224642" cy="595554"/>
              </a:xfrm>
              <a:prstGeom prst="parallelogram">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200" b="1" dirty="0">
                    <a:solidFill>
                      <a:schemeClr val="tx1"/>
                    </a:solidFill>
                    <a:latin typeface="Impact" panose="020B0806030902050204" pitchFamily="34" charset="0"/>
                  </a:rPr>
                  <a:t>造成信号失真的主要因素</a:t>
                </a:r>
                <a:endParaRPr lang="zh-CN" altLang="en-US" sz="2200" b="1" dirty="0">
                  <a:solidFill>
                    <a:schemeClr val="tx1"/>
                  </a:solidFill>
                  <a:latin typeface="Impact" panose="020B0806030902050204" pitchFamily="34" charset="0"/>
                </a:endParaRPr>
              </a:p>
            </p:txBody>
          </p:sp>
        </p:grpSp>
        <p:grpSp>
          <p:nvGrpSpPr>
            <p:cNvPr id="32" name="组合 31"/>
            <p:cNvGrpSpPr/>
            <p:nvPr/>
          </p:nvGrpSpPr>
          <p:grpSpPr>
            <a:xfrm>
              <a:off x="3156764" y="3199230"/>
              <a:ext cx="5900079" cy="595554"/>
              <a:chOff x="1183242" y="3390006"/>
              <a:chExt cx="5900079" cy="595554"/>
            </a:xfrm>
          </p:grpSpPr>
          <p:sp>
            <p:nvSpPr>
              <p:cNvPr id="27" name="平行四边形 26"/>
              <p:cNvSpPr/>
              <p:nvPr/>
            </p:nvSpPr>
            <p:spPr>
              <a:xfrm>
                <a:off x="1183242" y="3390006"/>
                <a:ext cx="828092" cy="595554"/>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latin typeface="Impact" panose="020B0806030902050204" pitchFamily="34" charset="0"/>
                  </a:rPr>
                  <a:t>02</a:t>
                </a:r>
                <a:endParaRPr lang="zh-CN" altLang="en-US" sz="2800" dirty="0">
                  <a:latin typeface="Impact" panose="020B0806030902050204" pitchFamily="34" charset="0"/>
                </a:endParaRPr>
              </a:p>
            </p:txBody>
          </p:sp>
          <p:sp>
            <p:nvSpPr>
              <p:cNvPr id="28" name="平行四边形 27"/>
              <p:cNvSpPr/>
              <p:nvPr/>
            </p:nvSpPr>
            <p:spPr>
              <a:xfrm>
                <a:off x="1858679" y="3390006"/>
                <a:ext cx="5224642" cy="595554"/>
              </a:xfrm>
              <a:prstGeom prst="parallelogram">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200" b="1" dirty="0">
                    <a:solidFill>
                      <a:schemeClr val="tx1"/>
                    </a:solidFill>
                    <a:latin typeface="Impact" panose="020B0806030902050204" pitchFamily="34" charset="0"/>
                  </a:rPr>
                  <a:t>奈氏准则</a:t>
                </a:r>
                <a:endParaRPr lang="zh-CN" altLang="en-US" sz="2200" b="1" dirty="0">
                  <a:solidFill>
                    <a:schemeClr val="tx1"/>
                  </a:solidFill>
                  <a:latin typeface="Impact" panose="020B0806030902050204" pitchFamily="34" charset="0"/>
                </a:endParaRPr>
              </a:p>
            </p:txBody>
          </p:sp>
        </p:grpSp>
        <p:grpSp>
          <p:nvGrpSpPr>
            <p:cNvPr id="10" name="组合 9"/>
            <p:cNvGrpSpPr/>
            <p:nvPr/>
          </p:nvGrpSpPr>
          <p:grpSpPr>
            <a:xfrm>
              <a:off x="3159116" y="4388402"/>
              <a:ext cx="5900079" cy="595554"/>
              <a:chOff x="1183242" y="3390006"/>
              <a:chExt cx="5900079" cy="595554"/>
            </a:xfrm>
          </p:grpSpPr>
          <p:sp>
            <p:nvSpPr>
              <p:cNvPr id="11" name="平行四边形 10"/>
              <p:cNvSpPr/>
              <p:nvPr/>
            </p:nvSpPr>
            <p:spPr>
              <a:xfrm>
                <a:off x="1183242" y="3390006"/>
                <a:ext cx="828092" cy="595554"/>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latin typeface="Impact" panose="020B0806030902050204" pitchFamily="34" charset="0"/>
                  </a:rPr>
                  <a:t>03</a:t>
                </a:r>
                <a:endParaRPr lang="zh-CN" altLang="en-US" sz="2800" dirty="0">
                  <a:latin typeface="Impact" panose="020B0806030902050204" pitchFamily="34" charset="0"/>
                </a:endParaRPr>
              </a:p>
            </p:txBody>
          </p:sp>
          <p:sp>
            <p:nvSpPr>
              <p:cNvPr id="13" name="平行四边形 12"/>
              <p:cNvSpPr/>
              <p:nvPr/>
            </p:nvSpPr>
            <p:spPr>
              <a:xfrm>
                <a:off x="1858679" y="3390006"/>
                <a:ext cx="5224642" cy="595554"/>
              </a:xfrm>
              <a:prstGeom prst="parallelogram">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200" b="1" dirty="0">
                    <a:solidFill>
                      <a:schemeClr val="tx1"/>
                    </a:solidFill>
                    <a:latin typeface="Impact" panose="020B0806030902050204" pitchFamily="34" charset="0"/>
                  </a:rPr>
                  <a:t>香农公式</a:t>
                </a:r>
                <a:endParaRPr lang="zh-CN" altLang="en-US" sz="2200" b="1" dirty="0">
                  <a:solidFill>
                    <a:schemeClr val="tx1"/>
                  </a:solidFill>
                  <a:latin typeface="Impact" panose="020B0806030902050204" pitchFamily="34" charset="0"/>
                </a:endParaRP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04800" y="749300"/>
            <a:ext cx="6192344" cy="400110"/>
            <a:chOff x="424117" y="898245"/>
            <a:chExt cx="6192344" cy="400110"/>
          </a:xfrm>
        </p:grpSpPr>
        <p:sp>
          <p:nvSpPr>
            <p:cNvPr id="2" name="平行四边形 1"/>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p:cNvSpPr txBox="1"/>
            <p:nvPr/>
          </p:nvSpPr>
          <p:spPr>
            <a:xfrm>
              <a:off x="1052423" y="898245"/>
              <a:ext cx="5564038" cy="400110"/>
            </a:xfrm>
            <a:prstGeom prst="rect">
              <a:avLst/>
            </a:prstGeom>
            <a:noFill/>
          </p:spPr>
          <p:txBody>
            <a:bodyPr wrap="square" rtlCol="0">
              <a:spAutoFit/>
            </a:bodyPr>
            <a:lstStyle/>
            <a:p>
              <a:r>
                <a:rPr lang="zh-CN" altLang="en-US" sz="2000" b="1" dirty="0"/>
                <a:t>造成信号失真的主要因素</a:t>
              </a:r>
              <a:endParaRPr lang="zh-CN" altLang="en-US" sz="2000" b="1" dirty="0"/>
            </a:p>
          </p:txBody>
        </p:sp>
      </p:grpSp>
      <p:sp>
        <p:nvSpPr>
          <p:cNvPr id="74" name="isļiḑe"/>
          <p:cNvSpPr/>
          <p:nvPr/>
        </p:nvSpPr>
        <p:spPr>
          <a:xfrm>
            <a:off x="736876" y="1576308"/>
            <a:ext cx="10757722" cy="781050"/>
          </a:xfrm>
          <a:prstGeom prst="roundRect">
            <a:avLst>
              <a:gd name="adj" fmla="val 50000"/>
            </a:avLst>
          </a:prstGeom>
          <a:solidFill>
            <a:schemeClr val="tx1">
              <a:lumMod val="10000"/>
              <a:lumOff val="9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9705"/>
            <a:r>
              <a:rPr lang="zh-CN" altLang="en-US" b="1" dirty="0">
                <a:solidFill>
                  <a:schemeClr val="tx1"/>
                </a:solidFill>
              </a:rPr>
              <a:t>传输速率越高，信号经过传输后的失真就越严重。</a:t>
            </a:r>
            <a:endParaRPr kumimoji="0" lang="en-US" b="1" i="0" u="none" strike="noStrike" kern="1200" cap="none" spc="0" normalizeH="0" baseline="0" noProof="0" dirty="0">
              <a:ln>
                <a:noFill/>
              </a:ln>
              <a:solidFill>
                <a:schemeClr val="tx1"/>
              </a:solidFill>
              <a:effectLst/>
              <a:uLnTx/>
              <a:uFillTx/>
            </a:endParaRPr>
          </a:p>
        </p:txBody>
      </p:sp>
      <p:sp>
        <p:nvSpPr>
          <p:cNvPr id="75" name="îṥḻiḓe"/>
          <p:cNvSpPr/>
          <p:nvPr/>
        </p:nvSpPr>
        <p:spPr>
          <a:xfrm>
            <a:off x="7074998" y="1576308"/>
            <a:ext cx="4419600" cy="781050"/>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t>码元的传输速率</a:t>
            </a:r>
            <a:endParaRPr lang="en-US" altLang="zh-CN" sz="2000" b="1" dirty="0"/>
          </a:p>
        </p:txBody>
      </p:sp>
      <p:sp>
        <p:nvSpPr>
          <p:cNvPr id="77" name="isļiḑe"/>
          <p:cNvSpPr/>
          <p:nvPr/>
        </p:nvSpPr>
        <p:spPr>
          <a:xfrm>
            <a:off x="736876" y="2759356"/>
            <a:ext cx="10757722" cy="781050"/>
          </a:xfrm>
          <a:prstGeom prst="roundRect">
            <a:avLst>
              <a:gd name="adj" fmla="val 50000"/>
            </a:avLst>
          </a:prstGeom>
          <a:solidFill>
            <a:schemeClr val="tx1">
              <a:lumMod val="10000"/>
              <a:lumOff val="9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9705"/>
            <a:r>
              <a:rPr lang="zh-CN" altLang="en-US" b="1" dirty="0">
                <a:solidFill>
                  <a:schemeClr val="tx1"/>
                </a:solidFill>
              </a:rPr>
              <a:t>传输距离越远，信号经过传输后的失真就越严重。</a:t>
            </a:r>
            <a:endParaRPr kumimoji="0" lang="en-US" b="1" i="0" u="none" strike="noStrike" kern="1200" cap="none" spc="0" normalizeH="0" baseline="0" noProof="0" dirty="0">
              <a:ln>
                <a:noFill/>
              </a:ln>
              <a:solidFill>
                <a:schemeClr val="tx1"/>
              </a:solidFill>
              <a:effectLst/>
              <a:uLnTx/>
              <a:uFillTx/>
            </a:endParaRPr>
          </a:p>
        </p:txBody>
      </p:sp>
      <p:sp>
        <p:nvSpPr>
          <p:cNvPr id="78" name="îṥḻiḓe"/>
          <p:cNvSpPr/>
          <p:nvPr/>
        </p:nvSpPr>
        <p:spPr>
          <a:xfrm>
            <a:off x="7074998" y="2759356"/>
            <a:ext cx="4419600" cy="781050"/>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t>信号的传输距离</a:t>
            </a:r>
            <a:endParaRPr lang="en-US" altLang="zh-CN" sz="2000" b="1" dirty="0"/>
          </a:p>
        </p:txBody>
      </p:sp>
      <p:sp>
        <p:nvSpPr>
          <p:cNvPr id="80" name="isļiḑe"/>
          <p:cNvSpPr/>
          <p:nvPr/>
        </p:nvSpPr>
        <p:spPr>
          <a:xfrm>
            <a:off x="736876" y="3942404"/>
            <a:ext cx="10757722" cy="781050"/>
          </a:xfrm>
          <a:prstGeom prst="roundRect">
            <a:avLst>
              <a:gd name="adj" fmla="val 50000"/>
            </a:avLst>
          </a:prstGeom>
          <a:solidFill>
            <a:schemeClr val="tx1">
              <a:lumMod val="10000"/>
              <a:lumOff val="9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9705"/>
            <a:r>
              <a:rPr kumimoji="0" lang="zh-CN" altLang="en-US" b="1" i="0" u="none" strike="noStrike" kern="1200" cap="none" spc="0" normalizeH="0" baseline="0" noProof="0" dirty="0">
                <a:ln>
                  <a:noFill/>
                </a:ln>
                <a:solidFill>
                  <a:schemeClr val="tx1"/>
                </a:solidFill>
                <a:effectLst/>
                <a:uLnTx/>
                <a:uFillTx/>
              </a:rPr>
              <a:t>噪声干扰越大，信号经过传输后的失真就越严重。</a:t>
            </a:r>
            <a:endParaRPr kumimoji="0" lang="en-US" b="1" i="0" u="none" strike="noStrike" kern="1200" cap="none" spc="0" normalizeH="0" baseline="0" noProof="0" dirty="0">
              <a:ln>
                <a:noFill/>
              </a:ln>
              <a:solidFill>
                <a:schemeClr val="tx1"/>
              </a:solidFill>
              <a:effectLst/>
              <a:uLnTx/>
              <a:uFillTx/>
            </a:endParaRPr>
          </a:p>
        </p:txBody>
      </p:sp>
      <p:sp>
        <p:nvSpPr>
          <p:cNvPr id="81" name="îṥḻiḓe"/>
          <p:cNvSpPr/>
          <p:nvPr/>
        </p:nvSpPr>
        <p:spPr>
          <a:xfrm>
            <a:off x="7074998" y="3942404"/>
            <a:ext cx="4419600" cy="781050"/>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t>噪声干扰</a:t>
            </a:r>
            <a:endParaRPr lang="en-US" altLang="zh-CN" sz="2000" b="1" dirty="0"/>
          </a:p>
        </p:txBody>
      </p:sp>
      <p:sp>
        <p:nvSpPr>
          <p:cNvPr id="83" name="isļiḑe"/>
          <p:cNvSpPr/>
          <p:nvPr/>
        </p:nvSpPr>
        <p:spPr>
          <a:xfrm>
            <a:off x="736876" y="5125451"/>
            <a:ext cx="10757722" cy="781050"/>
          </a:xfrm>
          <a:prstGeom prst="roundRect">
            <a:avLst>
              <a:gd name="adj" fmla="val 50000"/>
            </a:avLst>
          </a:prstGeom>
          <a:solidFill>
            <a:schemeClr val="tx1">
              <a:lumMod val="10000"/>
              <a:lumOff val="9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9705"/>
            <a:r>
              <a:rPr kumimoji="0" lang="zh-CN" altLang="en-US" b="1" i="0" u="none" strike="noStrike" kern="1200" cap="none" spc="0" normalizeH="0" baseline="0" noProof="0" dirty="0">
                <a:ln>
                  <a:noFill/>
                </a:ln>
                <a:solidFill>
                  <a:schemeClr val="tx1"/>
                </a:solidFill>
                <a:effectLst/>
                <a:uLnTx/>
                <a:uFillTx/>
              </a:rPr>
              <a:t>传输媒体质量越差，信号经过传输后的失真就越严重。</a:t>
            </a:r>
            <a:endParaRPr kumimoji="0" lang="en-US" b="1" i="0" u="none" strike="noStrike" kern="1200" cap="none" spc="0" normalizeH="0" baseline="0" noProof="0" dirty="0">
              <a:ln>
                <a:noFill/>
              </a:ln>
              <a:solidFill>
                <a:schemeClr val="tx1"/>
              </a:solidFill>
              <a:effectLst/>
              <a:uLnTx/>
              <a:uFillTx/>
            </a:endParaRPr>
          </a:p>
        </p:txBody>
      </p:sp>
      <p:sp>
        <p:nvSpPr>
          <p:cNvPr id="84" name="îṥḻiḓe"/>
          <p:cNvSpPr/>
          <p:nvPr/>
        </p:nvSpPr>
        <p:spPr>
          <a:xfrm>
            <a:off x="7074998" y="5125451"/>
            <a:ext cx="4419600" cy="781050"/>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t>传输媒体的质量</a:t>
            </a:r>
            <a:endParaRPr lang="en-US" altLang="zh-CN" sz="2000" b="1" dirty="0"/>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75"/>
                                        </p:tgtEl>
                                        <p:attrNameLst>
                                          <p:attrName>style.visibility</p:attrName>
                                        </p:attrNameLst>
                                      </p:cBhvr>
                                      <p:to>
                                        <p:strVal val="visible"/>
                                      </p:to>
                                    </p:set>
                                    <p:anim calcmode="lin" valueType="num">
                                      <p:cBhvr>
                                        <p:cTn id="7" dur="500" fill="hold"/>
                                        <p:tgtEl>
                                          <p:spTgt spid="75"/>
                                        </p:tgtEl>
                                        <p:attrNameLst>
                                          <p:attrName>ppt_w</p:attrName>
                                        </p:attrNameLst>
                                      </p:cBhvr>
                                      <p:tavLst>
                                        <p:tav tm="0">
                                          <p:val>
                                            <p:fltVal val="0"/>
                                          </p:val>
                                        </p:tav>
                                        <p:tav tm="100000">
                                          <p:val>
                                            <p:strVal val="#ppt_w"/>
                                          </p:val>
                                        </p:tav>
                                      </p:tavLst>
                                    </p:anim>
                                    <p:anim calcmode="lin" valueType="num">
                                      <p:cBhvr>
                                        <p:cTn id="8" dur="500" fill="hold"/>
                                        <p:tgtEl>
                                          <p:spTgt spid="75"/>
                                        </p:tgtEl>
                                        <p:attrNameLst>
                                          <p:attrName>ppt_h</p:attrName>
                                        </p:attrNameLst>
                                      </p:cBhvr>
                                      <p:tavLst>
                                        <p:tav tm="0">
                                          <p:val>
                                            <p:fltVal val="0"/>
                                          </p:val>
                                        </p:tav>
                                        <p:tav tm="100000">
                                          <p:val>
                                            <p:strVal val="#ppt_h"/>
                                          </p:val>
                                        </p:tav>
                                      </p:tavLst>
                                    </p:anim>
                                    <p:animEffect transition="in" filter="fade">
                                      <p:cBhvr>
                                        <p:cTn id="9" dur="500"/>
                                        <p:tgtEl>
                                          <p:spTgt spid="75"/>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78"/>
                                        </p:tgtEl>
                                        <p:attrNameLst>
                                          <p:attrName>style.visibility</p:attrName>
                                        </p:attrNameLst>
                                      </p:cBhvr>
                                      <p:to>
                                        <p:strVal val="visible"/>
                                      </p:to>
                                    </p:set>
                                    <p:anim calcmode="lin" valueType="num">
                                      <p:cBhvr>
                                        <p:cTn id="14" dur="500" fill="hold"/>
                                        <p:tgtEl>
                                          <p:spTgt spid="78"/>
                                        </p:tgtEl>
                                        <p:attrNameLst>
                                          <p:attrName>ppt_w</p:attrName>
                                        </p:attrNameLst>
                                      </p:cBhvr>
                                      <p:tavLst>
                                        <p:tav tm="0">
                                          <p:val>
                                            <p:fltVal val="0"/>
                                          </p:val>
                                        </p:tav>
                                        <p:tav tm="100000">
                                          <p:val>
                                            <p:strVal val="#ppt_w"/>
                                          </p:val>
                                        </p:tav>
                                      </p:tavLst>
                                    </p:anim>
                                    <p:anim calcmode="lin" valueType="num">
                                      <p:cBhvr>
                                        <p:cTn id="15" dur="500" fill="hold"/>
                                        <p:tgtEl>
                                          <p:spTgt spid="78"/>
                                        </p:tgtEl>
                                        <p:attrNameLst>
                                          <p:attrName>ppt_h</p:attrName>
                                        </p:attrNameLst>
                                      </p:cBhvr>
                                      <p:tavLst>
                                        <p:tav tm="0">
                                          <p:val>
                                            <p:fltVal val="0"/>
                                          </p:val>
                                        </p:tav>
                                        <p:tav tm="100000">
                                          <p:val>
                                            <p:strVal val="#ppt_h"/>
                                          </p:val>
                                        </p:tav>
                                      </p:tavLst>
                                    </p:anim>
                                    <p:animEffect transition="in" filter="fade">
                                      <p:cBhvr>
                                        <p:cTn id="16" dur="500"/>
                                        <p:tgtEl>
                                          <p:spTgt spid="78"/>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81"/>
                                        </p:tgtEl>
                                        <p:attrNameLst>
                                          <p:attrName>style.visibility</p:attrName>
                                        </p:attrNameLst>
                                      </p:cBhvr>
                                      <p:to>
                                        <p:strVal val="visible"/>
                                      </p:to>
                                    </p:set>
                                    <p:anim calcmode="lin" valueType="num">
                                      <p:cBhvr>
                                        <p:cTn id="21" dur="500" fill="hold"/>
                                        <p:tgtEl>
                                          <p:spTgt spid="81"/>
                                        </p:tgtEl>
                                        <p:attrNameLst>
                                          <p:attrName>ppt_w</p:attrName>
                                        </p:attrNameLst>
                                      </p:cBhvr>
                                      <p:tavLst>
                                        <p:tav tm="0">
                                          <p:val>
                                            <p:fltVal val="0"/>
                                          </p:val>
                                        </p:tav>
                                        <p:tav tm="100000">
                                          <p:val>
                                            <p:strVal val="#ppt_w"/>
                                          </p:val>
                                        </p:tav>
                                      </p:tavLst>
                                    </p:anim>
                                    <p:anim calcmode="lin" valueType="num">
                                      <p:cBhvr>
                                        <p:cTn id="22" dur="500" fill="hold"/>
                                        <p:tgtEl>
                                          <p:spTgt spid="81"/>
                                        </p:tgtEl>
                                        <p:attrNameLst>
                                          <p:attrName>ppt_h</p:attrName>
                                        </p:attrNameLst>
                                      </p:cBhvr>
                                      <p:tavLst>
                                        <p:tav tm="0">
                                          <p:val>
                                            <p:fltVal val="0"/>
                                          </p:val>
                                        </p:tav>
                                        <p:tav tm="100000">
                                          <p:val>
                                            <p:strVal val="#ppt_h"/>
                                          </p:val>
                                        </p:tav>
                                      </p:tavLst>
                                    </p:anim>
                                    <p:animEffect transition="in" filter="fade">
                                      <p:cBhvr>
                                        <p:cTn id="23" dur="500"/>
                                        <p:tgtEl>
                                          <p:spTgt spid="81"/>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grpId="0" nodeType="clickEffect">
                                  <p:stCondLst>
                                    <p:cond delay="0"/>
                                  </p:stCondLst>
                                  <p:childTnLst>
                                    <p:set>
                                      <p:cBhvr>
                                        <p:cTn id="27" dur="1" fill="hold">
                                          <p:stCondLst>
                                            <p:cond delay="0"/>
                                          </p:stCondLst>
                                        </p:cTn>
                                        <p:tgtEl>
                                          <p:spTgt spid="84"/>
                                        </p:tgtEl>
                                        <p:attrNameLst>
                                          <p:attrName>style.visibility</p:attrName>
                                        </p:attrNameLst>
                                      </p:cBhvr>
                                      <p:to>
                                        <p:strVal val="visible"/>
                                      </p:to>
                                    </p:set>
                                    <p:anim calcmode="lin" valueType="num">
                                      <p:cBhvr>
                                        <p:cTn id="28" dur="500" fill="hold"/>
                                        <p:tgtEl>
                                          <p:spTgt spid="84"/>
                                        </p:tgtEl>
                                        <p:attrNameLst>
                                          <p:attrName>ppt_w</p:attrName>
                                        </p:attrNameLst>
                                      </p:cBhvr>
                                      <p:tavLst>
                                        <p:tav tm="0">
                                          <p:val>
                                            <p:fltVal val="0"/>
                                          </p:val>
                                        </p:tav>
                                        <p:tav tm="100000">
                                          <p:val>
                                            <p:strVal val="#ppt_w"/>
                                          </p:val>
                                        </p:tav>
                                      </p:tavLst>
                                    </p:anim>
                                    <p:anim calcmode="lin" valueType="num">
                                      <p:cBhvr>
                                        <p:cTn id="29" dur="500" fill="hold"/>
                                        <p:tgtEl>
                                          <p:spTgt spid="84"/>
                                        </p:tgtEl>
                                        <p:attrNameLst>
                                          <p:attrName>ppt_h</p:attrName>
                                        </p:attrNameLst>
                                      </p:cBhvr>
                                      <p:tavLst>
                                        <p:tav tm="0">
                                          <p:val>
                                            <p:fltVal val="0"/>
                                          </p:val>
                                        </p:tav>
                                        <p:tav tm="100000">
                                          <p:val>
                                            <p:strVal val="#ppt_h"/>
                                          </p:val>
                                        </p:tav>
                                      </p:tavLst>
                                    </p:anim>
                                    <p:animEffect transition="in" filter="fade">
                                      <p:cBhvr>
                                        <p:cTn id="30" dur="500"/>
                                        <p:tgtEl>
                                          <p:spTgt spid="84"/>
                                        </p:tgtEl>
                                      </p:cBhvr>
                                    </p:animEffect>
                                  </p:childTnLst>
                                </p:cTn>
                              </p:par>
                            </p:childTnLst>
                          </p:cTn>
                        </p:par>
                      </p:childTnLst>
                    </p:cTn>
                  </p:par>
                  <p:par>
                    <p:cTn id="31" fill="hold">
                      <p:stCondLst>
                        <p:cond delay="indefinite"/>
                      </p:stCondLst>
                      <p:childTnLst>
                        <p:par>
                          <p:cTn id="32" fill="hold">
                            <p:stCondLst>
                              <p:cond delay="0"/>
                            </p:stCondLst>
                            <p:childTnLst>
                              <p:par>
                                <p:cTn id="33" presetID="12" presetClass="entr" presetSubtype="8" fill="hold" grpId="0" nodeType="clickEffect">
                                  <p:stCondLst>
                                    <p:cond delay="0"/>
                                  </p:stCondLst>
                                  <p:childTnLst>
                                    <p:set>
                                      <p:cBhvr>
                                        <p:cTn id="34" dur="1" fill="hold">
                                          <p:stCondLst>
                                            <p:cond delay="0"/>
                                          </p:stCondLst>
                                        </p:cTn>
                                        <p:tgtEl>
                                          <p:spTgt spid="74"/>
                                        </p:tgtEl>
                                        <p:attrNameLst>
                                          <p:attrName>style.visibility</p:attrName>
                                        </p:attrNameLst>
                                      </p:cBhvr>
                                      <p:to>
                                        <p:strVal val="visible"/>
                                      </p:to>
                                    </p:set>
                                    <p:anim calcmode="lin" valueType="num">
                                      <p:cBhvr additive="base">
                                        <p:cTn id="35" dur="500"/>
                                        <p:tgtEl>
                                          <p:spTgt spid="74"/>
                                        </p:tgtEl>
                                        <p:attrNameLst>
                                          <p:attrName>ppt_x</p:attrName>
                                        </p:attrNameLst>
                                      </p:cBhvr>
                                      <p:tavLst>
                                        <p:tav tm="0">
                                          <p:val>
                                            <p:strVal val="#ppt_x-#ppt_w*1.125000"/>
                                          </p:val>
                                        </p:tav>
                                        <p:tav tm="100000">
                                          <p:val>
                                            <p:strVal val="#ppt_x"/>
                                          </p:val>
                                        </p:tav>
                                      </p:tavLst>
                                    </p:anim>
                                    <p:animEffect transition="in" filter="wipe(right)">
                                      <p:cBhvr>
                                        <p:cTn id="36" dur="500"/>
                                        <p:tgtEl>
                                          <p:spTgt spid="74"/>
                                        </p:tgtEl>
                                      </p:cBhvr>
                                    </p:animEffect>
                                  </p:childTnLst>
                                </p:cTn>
                              </p:par>
                            </p:childTnLst>
                          </p:cTn>
                        </p:par>
                      </p:childTnLst>
                    </p:cTn>
                  </p:par>
                  <p:par>
                    <p:cTn id="37" fill="hold">
                      <p:stCondLst>
                        <p:cond delay="indefinite"/>
                      </p:stCondLst>
                      <p:childTnLst>
                        <p:par>
                          <p:cTn id="38" fill="hold">
                            <p:stCondLst>
                              <p:cond delay="0"/>
                            </p:stCondLst>
                            <p:childTnLst>
                              <p:par>
                                <p:cTn id="39" presetID="12" presetClass="entr" presetSubtype="8" fill="hold" grpId="0" nodeType="clickEffect">
                                  <p:stCondLst>
                                    <p:cond delay="0"/>
                                  </p:stCondLst>
                                  <p:childTnLst>
                                    <p:set>
                                      <p:cBhvr>
                                        <p:cTn id="40" dur="1" fill="hold">
                                          <p:stCondLst>
                                            <p:cond delay="0"/>
                                          </p:stCondLst>
                                        </p:cTn>
                                        <p:tgtEl>
                                          <p:spTgt spid="77"/>
                                        </p:tgtEl>
                                        <p:attrNameLst>
                                          <p:attrName>style.visibility</p:attrName>
                                        </p:attrNameLst>
                                      </p:cBhvr>
                                      <p:to>
                                        <p:strVal val="visible"/>
                                      </p:to>
                                    </p:set>
                                    <p:anim calcmode="lin" valueType="num">
                                      <p:cBhvr additive="base">
                                        <p:cTn id="41" dur="500"/>
                                        <p:tgtEl>
                                          <p:spTgt spid="77"/>
                                        </p:tgtEl>
                                        <p:attrNameLst>
                                          <p:attrName>ppt_x</p:attrName>
                                        </p:attrNameLst>
                                      </p:cBhvr>
                                      <p:tavLst>
                                        <p:tav tm="0">
                                          <p:val>
                                            <p:strVal val="#ppt_x-#ppt_w*1.125000"/>
                                          </p:val>
                                        </p:tav>
                                        <p:tav tm="100000">
                                          <p:val>
                                            <p:strVal val="#ppt_x"/>
                                          </p:val>
                                        </p:tav>
                                      </p:tavLst>
                                    </p:anim>
                                    <p:animEffect transition="in" filter="wipe(right)">
                                      <p:cBhvr>
                                        <p:cTn id="42" dur="500"/>
                                        <p:tgtEl>
                                          <p:spTgt spid="77"/>
                                        </p:tgtEl>
                                      </p:cBhvr>
                                    </p:animEffect>
                                  </p:childTnLst>
                                </p:cTn>
                              </p:par>
                            </p:childTnLst>
                          </p:cTn>
                        </p:par>
                      </p:childTnLst>
                    </p:cTn>
                  </p:par>
                  <p:par>
                    <p:cTn id="43" fill="hold">
                      <p:stCondLst>
                        <p:cond delay="indefinite"/>
                      </p:stCondLst>
                      <p:childTnLst>
                        <p:par>
                          <p:cTn id="44" fill="hold">
                            <p:stCondLst>
                              <p:cond delay="0"/>
                            </p:stCondLst>
                            <p:childTnLst>
                              <p:par>
                                <p:cTn id="45" presetID="12" presetClass="entr" presetSubtype="8" fill="hold" grpId="0" nodeType="clickEffect">
                                  <p:stCondLst>
                                    <p:cond delay="0"/>
                                  </p:stCondLst>
                                  <p:childTnLst>
                                    <p:set>
                                      <p:cBhvr>
                                        <p:cTn id="46" dur="1" fill="hold">
                                          <p:stCondLst>
                                            <p:cond delay="0"/>
                                          </p:stCondLst>
                                        </p:cTn>
                                        <p:tgtEl>
                                          <p:spTgt spid="80"/>
                                        </p:tgtEl>
                                        <p:attrNameLst>
                                          <p:attrName>style.visibility</p:attrName>
                                        </p:attrNameLst>
                                      </p:cBhvr>
                                      <p:to>
                                        <p:strVal val="visible"/>
                                      </p:to>
                                    </p:set>
                                    <p:anim calcmode="lin" valueType="num">
                                      <p:cBhvr additive="base">
                                        <p:cTn id="47" dur="500"/>
                                        <p:tgtEl>
                                          <p:spTgt spid="80"/>
                                        </p:tgtEl>
                                        <p:attrNameLst>
                                          <p:attrName>ppt_x</p:attrName>
                                        </p:attrNameLst>
                                      </p:cBhvr>
                                      <p:tavLst>
                                        <p:tav tm="0">
                                          <p:val>
                                            <p:strVal val="#ppt_x-#ppt_w*1.125000"/>
                                          </p:val>
                                        </p:tav>
                                        <p:tav tm="100000">
                                          <p:val>
                                            <p:strVal val="#ppt_x"/>
                                          </p:val>
                                        </p:tav>
                                      </p:tavLst>
                                    </p:anim>
                                    <p:animEffect transition="in" filter="wipe(right)">
                                      <p:cBhvr>
                                        <p:cTn id="48" dur="500"/>
                                        <p:tgtEl>
                                          <p:spTgt spid="80"/>
                                        </p:tgtEl>
                                      </p:cBhvr>
                                    </p:animEffect>
                                  </p:childTnLst>
                                </p:cTn>
                              </p:par>
                            </p:childTnLst>
                          </p:cTn>
                        </p:par>
                      </p:childTnLst>
                    </p:cTn>
                  </p:par>
                  <p:par>
                    <p:cTn id="49" fill="hold">
                      <p:stCondLst>
                        <p:cond delay="indefinite"/>
                      </p:stCondLst>
                      <p:childTnLst>
                        <p:par>
                          <p:cTn id="50" fill="hold">
                            <p:stCondLst>
                              <p:cond delay="0"/>
                            </p:stCondLst>
                            <p:childTnLst>
                              <p:par>
                                <p:cTn id="51" presetID="12" presetClass="entr" presetSubtype="8" fill="hold" grpId="0" nodeType="clickEffect">
                                  <p:stCondLst>
                                    <p:cond delay="0"/>
                                  </p:stCondLst>
                                  <p:childTnLst>
                                    <p:set>
                                      <p:cBhvr>
                                        <p:cTn id="52" dur="1" fill="hold">
                                          <p:stCondLst>
                                            <p:cond delay="0"/>
                                          </p:stCondLst>
                                        </p:cTn>
                                        <p:tgtEl>
                                          <p:spTgt spid="83"/>
                                        </p:tgtEl>
                                        <p:attrNameLst>
                                          <p:attrName>style.visibility</p:attrName>
                                        </p:attrNameLst>
                                      </p:cBhvr>
                                      <p:to>
                                        <p:strVal val="visible"/>
                                      </p:to>
                                    </p:set>
                                    <p:anim calcmode="lin" valueType="num">
                                      <p:cBhvr additive="base">
                                        <p:cTn id="53" dur="500"/>
                                        <p:tgtEl>
                                          <p:spTgt spid="83"/>
                                        </p:tgtEl>
                                        <p:attrNameLst>
                                          <p:attrName>ppt_x</p:attrName>
                                        </p:attrNameLst>
                                      </p:cBhvr>
                                      <p:tavLst>
                                        <p:tav tm="0">
                                          <p:val>
                                            <p:strVal val="#ppt_x-#ppt_w*1.125000"/>
                                          </p:val>
                                        </p:tav>
                                        <p:tav tm="100000">
                                          <p:val>
                                            <p:strVal val="#ppt_x"/>
                                          </p:val>
                                        </p:tav>
                                      </p:tavLst>
                                    </p:anim>
                                    <p:animEffect transition="in" filter="wipe(right)">
                                      <p:cBhvr>
                                        <p:cTn id="54" dur="500"/>
                                        <p:tgtEl>
                                          <p:spTgt spid="83"/>
                                        </p:tgtEl>
                                      </p:cBhvr>
                                    </p:animEffect>
                                  </p:childTnLst>
                                </p:cTn>
                              </p:par>
                            </p:childTnLst>
                          </p:cTn>
                        </p:par>
                      </p:childTnLst>
                    </p:cTn>
                  </p:par>
                  <p:par>
                    <p:cTn id="55" fill="hold">
                      <p:stCondLst>
                        <p:cond delay="indefinite"/>
                      </p:stCondLst>
                      <p:childTnLst>
                        <p:par>
                          <p:cTn id="56" fill="hold">
                            <p:stCondLst>
                              <p:cond delay="0"/>
                            </p:stCondLst>
                            <p:childTnLst>
                              <p:par>
                                <p:cTn id="57" presetID="32" presetClass="emph" presetSubtype="0" fill="hold" grpId="1" nodeType="clickEffect">
                                  <p:stCondLst>
                                    <p:cond delay="0"/>
                                  </p:stCondLst>
                                  <p:childTnLst>
                                    <p:animRot by="120000">
                                      <p:cBhvr>
                                        <p:cTn id="58" dur="100" fill="hold">
                                          <p:stCondLst>
                                            <p:cond delay="0"/>
                                          </p:stCondLst>
                                        </p:cTn>
                                        <p:tgtEl>
                                          <p:spTgt spid="75"/>
                                        </p:tgtEl>
                                        <p:attrNameLst>
                                          <p:attrName>r</p:attrName>
                                        </p:attrNameLst>
                                      </p:cBhvr>
                                    </p:animRot>
                                    <p:animRot by="-240000">
                                      <p:cBhvr>
                                        <p:cTn id="59" dur="200" fill="hold">
                                          <p:stCondLst>
                                            <p:cond delay="200"/>
                                          </p:stCondLst>
                                        </p:cTn>
                                        <p:tgtEl>
                                          <p:spTgt spid="75"/>
                                        </p:tgtEl>
                                        <p:attrNameLst>
                                          <p:attrName>r</p:attrName>
                                        </p:attrNameLst>
                                      </p:cBhvr>
                                    </p:animRot>
                                    <p:animRot by="240000">
                                      <p:cBhvr>
                                        <p:cTn id="60" dur="200" fill="hold">
                                          <p:stCondLst>
                                            <p:cond delay="400"/>
                                          </p:stCondLst>
                                        </p:cTn>
                                        <p:tgtEl>
                                          <p:spTgt spid="75"/>
                                        </p:tgtEl>
                                        <p:attrNameLst>
                                          <p:attrName>r</p:attrName>
                                        </p:attrNameLst>
                                      </p:cBhvr>
                                    </p:animRot>
                                    <p:animRot by="-240000">
                                      <p:cBhvr>
                                        <p:cTn id="61" dur="200" fill="hold">
                                          <p:stCondLst>
                                            <p:cond delay="600"/>
                                          </p:stCondLst>
                                        </p:cTn>
                                        <p:tgtEl>
                                          <p:spTgt spid="75"/>
                                        </p:tgtEl>
                                        <p:attrNameLst>
                                          <p:attrName>r</p:attrName>
                                        </p:attrNameLst>
                                      </p:cBhvr>
                                    </p:animRot>
                                    <p:animRot by="120000">
                                      <p:cBhvr>
                                        <p:cTn id="62" dur="200" fill="hold">
                                          <p:stCondLst>
                                            <p:cond delay="800"/>
                                          </p:stCondLst>
                                        </p:cTn>
                                        <p:tgtEl>
                                          <p:spTgt spid="7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bldLvl="0" animBg="1"/>
      <p:bldP spid="75" grpId="0" bldLvl="0" animBg="1"/>
      <p:bldP spid="75" grpId="1" bldLvl="0" animBg="1"/>
      <p:bldP spid="77" grpId="0" bldLvl="0" animBg="1"/>
      <p:bldP spid="78" grpId="0" bldLvl="0" animBg="1"/>
      <p:bldP spid="80" grpId="0" bldLvl="0" animBg="1"/>
      <p:bldP spid="81" grpId="0" bldLvl="0" animBg="1"/>
      <p:bldP spid="83" grpId="0" bldLvl="0" animBg="1"/>
      <p:bldP spid="84" grpId="0" bldLvl="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04800" y="749300"/>
            <a:ext cx="6192344" cy="400110"/>
            <a:chOff x="424117" y="898245"/>
            <a:chExt cx="6192344" cy="400110"/>
          </a:xfrm>
        </p:grpSpPr>
        <p:sp>
          <p:nvSpPr>
            <p:cNvPr id="2" name="平行四边形 1"/>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p:cNvSpPr txBox="1"/>
            <p:nvPr/>
          </p:nvSpPr>
          <p:spPr>
            <a:xfrm>
              <a:off x="1052423" y="898245"/>
              <a:ext cx="5564038" cy="400110"/>
            </a:xfrm>
            <a:prstGeom prst="rect">
              <a:avLst/>
            </a:prstGeom>
            <a:noFill/>
          </p:spPr>
          <p:txBody>
            <a:bodyPr wrap="square" rtlCol="0">
              <a:spAutoFit/>
            </a:bodyPr>
            <a:lstStyle/>
            <a:p>
              <a:r>
                <a:rPr lang="zh-CN" altLang="en-US" sz="2000" b="1" dirty="0"/>
                <a:t>造成信号失真的主要因素</a:t>
              </a:r>
              <a:endParaRPr lang="zh-CN" altLang="en-US" sz="2000" b="1" dirty="0"/>
            </a:p>
          </p:txBody>
        </p:sp>
      </p:grpSp>
      <p:sp>
        <p:nvSpPr>
          <p:cNvPr id="13" name="矩形 12"/>
          <p:cNvSpPr/>
          <p:nvPr/>
        </p:nvSpPr>
        <p:spPr>
          <a:xfrm>
            <a:off x="1045828" y="1401292"/>
            <a:ext cx="256976" cy="2569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íşlïḍè"/>
          <p:cNvSpPr txBox="1"/>
          <p:nvPr/>
        </p:nvSpPr>
        <p:spPr>
          <a:xfrm>
            <a:off x="1337791" y="1362322"/>
            <a:ext cx="10306008" cy="342300"/>
          </a:xfrm>
          <a:prstGeom prst="rect">
            <a:avLst/>
          </a:prstGeom>
          <a:noFill/>
        </p:spPr>
        <p:txBody>
          <a:bodyPr wrap="square" lIns="91440" tIns="45720" rIns="91440" bIns="45720" anchor="ctr">
            <a:noAutofit/>
          </a:bodyPr>
          <a:lstStyle/>
          <a:p>
            <a:r>
              <a:rPr lang="zh-CN" altLang="en-US" b="1" dirty="0"/>
              <a:t>信道上传输的</a:t>
            </a:r>
            <a:r>
              <a:rPr lang="zh-CN" altLang="en-US" b="1" dirty="0">
                <a:solidFill>
                  <a:schemeClr val="accent1">
                    <a:lumMod val="75000"/>
                  </a:schemeClr>
                </a:solidFill>
              </a:rPr>
              <a:t>数字信号</a:t>
            </a:r>
            <a:r>
              <a:rPr lang="zh-CN" altLang="en-US" b="1" dirty="0"/>
              <a:t>，可以看做是</a:t>
            </a:r>
            <a:r>
              <a:rPr lang="zh-CN" altLang="en-US" b="1" dirty="0">
                <a:solidFill>
                  <a:schemeClr val="accent1">
                    <a:lumMod val="75000"/>
                  </a:schemeClr>
                </a:solidFill>
              </a:rPr>
              <a:t>多个频率的模拟信号进行多次叠加后形成的方波</a:t>
            </a:r>
            <a:r>
              <a:rPr lang="zh-CN" altLang="en-US" b="1" dirty="0"/>
              <a:t>。</a:t>
            </a:r>
            <a:endParaRPr lang="en-US" altLang="zh-CN" b="1" dirty="0"/>
          </a:p>
        </p:txBody>
      </p:sp>
      <p:sp>
        <p:nvSpPr>
          <p:cNvPr id="57" name="矩形 56"/>
          <p:cNvSpPr/>
          <p:nvPr/>
        </p:nvSpPr>
        <p:spPr>
          <a:xfrm>
            <a:off x="1052177" y="1956504"/>
            <a:ext cx="256976" cy="2569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íşlïḍè"/>
          <p:cNvSpPr txBox="1"/>
          <p:nvPr/>
        </p:nvSpPr>
        <p:spPr>
          <a:xfrm>
            <a:off x="1344140" y="1884643"/>
            <a:ext cx="10306008" cy="930921"/>
          </a:xfrm>
          <a:prstGeom prst="rect">
            <a:avLst/>
          </a:prstGeom>
          <a:noFill/>
        </p:spPr>
        <p:txBody>
          <a:bodyPr wrap="square" lIns="91440" tIns="45720" rIns="91440" bIns="45720" anchor="ctr">
            <a:noAutofit/>
          </a:bodyPr>
          <a:lstStyle/>
          <a:p>
            <a:r>
              <a:rPr lang="zh-CN" altLang="en-US" b="1" dirty="0"/>
              <a:t>如果数字信号中的高频分量在传输时受到衰减甚至不能通过信道，则接收端接收到的波形前沿和后沿就变得不那么陡峭，每一个码元所占的时间界限也不再明确。这样，在接收端接收到的信号波形就失去了码元之间的清晰界限，这种现象称为</a:t>
            </a:r>
            <a:r>
              <a:rPr lang="zh-CN" altLang="en-US" b="1" dirty="0">
                <a:solidFill>
                  <a:schemeClr val="accent1">
                    <a:lumMod val="75000"/>
                  </a:schemeClr>
                </a:solidFill>
              </a:rPr>
              <a:t>码间串扰</a:t>
            </a:r>
            <a:r>
              <a:rPr lang="zh-CN" altLang="en-US" b="1" dirty="0"/>
              <a:t>。</a:t>
            </a:r>
            <a:endParaRPr lang="en-US" altLang="zh-CN" b="1" dirty="0"/>
          </a:p>
        </p:txBody>
      </p:sp>
      <p:sp>
        <p:nvSpPr>
          <p:cNvPr id="61" name="矩形 60"/>
          <p:cNvSpPr/>
          <p:nvPr/>
        </p:nvSpPr>
        <p:spPr>
          <a:xfrm>
            <a:off x="1052177" y="3047711"/>
            <a:ext cx="256976" cy="2569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íşlïḍè"/>
          <p:cNvSpPr txBox="1"/>
          <p:nvPr/>
        </p:nvSpPr>
        <p:spPr>
          <a:xfrm>
            <a:off x="1344140" y="2989007"/>
            <a:ext cx="10306008" cy="668594"/>
          </a:xfrm>
          <a:prstGeom prst="rect">
            <a:avLst/>
          </a:prstGeom>
          <a:noFill/>
        </p:spPr>
        <p:txBody>
          <a:bodyPr wrap="square" lIns="91440" tIns="45720" rIns="91440" bIns="45720" anchor="ctr">
            <a:noAutofit/>
          </a:bodyPr>
          <a:lstStyle/>
          <a:p>
            <a:r>
              <a:rPr lang="zh-CN" altLang="en-US" b="1" dirty="0"/>
              <a:t>如果</a:t>
            </a:r>
            <a:r>
              <a:rPr lang="zh-CN" altLang="en-US" b="1" dirty="0">
                <a:solidFill>
                  <a:schemeClr val="accent1">
                    <a:lumMod val="75000"/>
                  </a:schemeClr>
                </a:solidFill>
              </a:rPr>
              <a:t>信道的频带越宽</a:t>
            </a:r>
            <a:r>
              <a:rPr lang="zh-CN" altLang="en-US" b="1" dirty="0"/>
              <a:t>，则能够</a:t>
            </a:r>
            <a:r>
              <a:rPr lang="zh-CN" altLang="en-US" b="1" dirty="0">
                <a:solidFill>
                  <a:schemeClr val="accent1">
                    <a:lumMod val="75000"/>
                  </a:schemeClr>
                </a:solidFill>
              </a:rPr>
              <a:t>通过的信号的高频分量就越多</a:t>
            </a:r>
            <a:r>
              <a:rPr lang="zh-CN" altLang="en-US" b="1" dirty="0"/>
              <a:t>，那么</a:t>
            </a:r>
            <a:r>
              <a:rPr lang="zh-CN" altLang="en-US" b="1" dirty="0">
                <a:solidFill>
                  <a:schemeClr val="accent1">
                    <a:lumMod val="75000"/>
                  </a:schemeClr>
                </a:solidFill>
              </a:rPr>
              <a:t>码元的传输速率就可以更高</a:t>
            </a:r>
            <a:r>
              <a:rPr lang="zh-CN" altLang="en-US" b="1" dirty="0"/>
              <a:t>，而</a:t>
            </a:r>
            <a:r>
              <a:rPr lang="zh-CN" altLang="en-US" b="1" dirty="0">
                <a:solidFill>
                  <a:schemeClr val="accent1">
                    <a:lumMod val="75000"/>
                  </a:schemeClr>
                </a:solidFill>
              </a:rPr>
              <a:t>不会导致码间串扰</a:t>
            </a:r>
            <a:r>
              <a:rPr lang="zh-CN" altLang="en-US" b="1" dirty="0"/>
              <a:t>。</a:t>
            </a:r>
            <a:endParaRPr lang="en-US" altLang="zh-CN" b="1" dirty="0"/>
          </a:p>
        </p:txBody>
      </p:sp>
      <p:sp>
        <p:nvSpPr>
          <p:cNvPr id="63" name="矩形 62"/>
          <p:cNvSpPr/>
          <p:nvPr/>
        </p:nvSpPr>
        <p:spPr>
          <a:xfrm>
            <a:off x="1045828" y="3889748"/>
            <a:ext cx="256976" cy="2569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íşlïḍè"/>
          <p:cNvSpPr txBox="1"/>
          <p:nvPr/>
        </p:nvSpPr>
        <p:spPr>
          <a:xfrm>
            <a:off x="1337791" y="3857356"/>
            <a:ext cx="10306008" cy="342300"/>
          </a:xfrm>
          <a:prstGeom prst="rect">
            <a:avLst/>
          </a:prstGeom>
          <a:noFill/>
        </p:spPr>
        <p:txBody>
          <a:bodyPr wrap="square" lIns="91440" tIns="45720" rIns="91440" bIns="45720" anchor="ctr">
            <a:noAutofit/>
          </a:bodyPr>
          <a:lstStyle/>
          <a:p>
            <a:r>
              <a:rPr lang="zh-CN" altLang="en-US" b="1" dirty="0"/>
              <a:t>然而，</a:t>
            </a:r>
            <a:r>
              <a:rPr lang="zh-CN" altLang="en-US" b="1" dirty="0">
                <a:solidFill>
                  <a:schemeClr val="accent1">
                    <a:lumMod val="75000"/>
                  </a:schemeClr>
                </a:solidFill>
              </a:rPr>
              <a:t>信道的频率带宽是有上限的</a:t>
            </a:r>
            <a:r>
              <a:rPr lang="zh-CN" altLang="en-US" b="1" dirty="0"/>
              <a:t>，不可能无限大。因此，</a:t>
            </a:r>
            <a:r>
              <a:rPr lang="zh-CN" altLang="en-US" b="1" dirty="0">
                <a:solidFill>
                  <a:schemeClr val="accent1">
                    <a:lumMod val="75000"/>
                  </a:schemeClr>
                </a:solidFill>
              </a:rPr>
              <a:t>码元的传输速率也有上限</a:t>
            </a:r>
            <a:r>
              <a:rPr lang="zh-CN" altLang="en-US" b="1" dirty="0"/>
              <a:t>。</a:t>
            </a:r>
            <a:endParaRPr lang="en-US" altLang="zh-CN" b="1" dirty="0"/>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withEffect">
                                  <p:stCondLst>
                                    <p:cond delay="0"/>
                                  </p:stCondLst>
                                  <p:childTnLst>
                                    <p:set>
                                      <p:cBhvr>
                                        <p:cTn id="6" dur="1" fill="hold">
                                          <p:stCondLst>
                                            <p:cond delay="0"/>
                                          </p:stCondLst>
                                        </p:cTn>
                                        <p:tgtEl>
                                          <p:spTgt spid="57"/>
                                        </p:tgtEl>
                                        <p:attrNameLst>
                                          <p:attrName>style.visibility</p:attrName>
                                        </p:attrNameLst>
                                      </p:cBhvr>
                                      <p:to>
                                        <p:strVal val="visible"/>
                                      </p:to>
                                    </p:set>
                                    <p:anim calcmode="lin" valueType="num">
                                      <p:cBhvr>
                                        <p:cTn id="7" dur="500" fill="hold"/>
                                        <p:tgtEl>
                                          <p:spTgt spid="57"/>
                                        </p:tgtEl>
                                        <p:attrNameLst>
                                          <p:attrName>ppt_w</p:attrName>
                                        </p:attrNameLst>
                                      </p:cBhvr>
                                      <p:tavLst>
                                        <p:tav tm="0">
                                          <p:val>
                                            <p:fltVal val="0"/>
                                          </p:val>
                                        </p:tav>
                                        <p:tav tm="100000">
                                          <p:val>
                                            <p:strVal val="#ppt_w"/>
                                          </p:val>
                                        </p:tav>
                                      </p:tavLst>
                                    </p:anim>
                                    <p:anim calcmode="lin" valueType="num">
                                      <p:cBhvr>
                                        <p:cTn id="8" dur="500" fill="hold"/>
                                        <p:tgtEl>
                                          <p:spTgt spid="57"/>
                                        </p:tgtEl>
                                        <p:attrNameLst>
                                          <p:attrName>ppt_h</p:attrName>
                                        </p:attrNameLst>
                                      </p:cBhvr>
                                      <p:tavLst>
                                        <p:tav tm="0">
                                          <p:val>
                                            <p:fltVal val="0"/>
                                          </p:val>
                                        </p:tav>
                                        <p:tav tm="100000">
                                          <p:val>
                                            <p:strVal val="#ppt_h"/>
                                          </p:val>
                                        </p:tav>
                                      </p:tavLst>
                                    </p:anim>
                                    <p:anim calcmode="lin" valueType="num">
                                      <p:cBhvr>
                                        <p:cTn id="9" dur="500" fill="hold"/>
                                        <p:tgtEl>
                                          <p:spTgt spid="57"/>
                                        </p:tgtEl>
                                        <p:attrNameLst>
                                          <p:attrName>style.rotation</p:attrName>
                                        </p:attrNameLst>
                                      </p:cBhvr>
                                      <p:tavLst>
                                        <p:tav tm="0">
                                          <p:val>
                                            <p:fltVal val="360"/>
                                          </p:val>
                                        </p:tav>
                                        <p:tav tm="100000">
                                          <p:val>
                                            <p:fltVal val="0"/>
                                          </p:val>
                                        </p:tav>
                                      </p:tavLst>
                                    </p:anim>
                                    <p:animEffect transition="in" filter="fade">
                                      <p:cBhvr>
                                        <p:cTn id="10" dur="500"/>
                                        <p:tgtEl>
                                          <p:spTgt spid="57"/>
                                        </p:tgtEl>
                                      </p:cBhvr>
                                    </p:animEffect>
                                  </p:childTnLst>
                                </p:cTn>
                              </p:par>
                            </p:childTnLst>
                          </p:cTn>
                        </p:par>
                        <p:par>
                          <p:cTn id="11" fill="hold">
                            <p:stCondLst>
                              <p:cond delay="500"/>
                            </p:stCondLst>
                            <p:childTnLst>
                              <p:par>
                                <p:cTn id="12" presetID="1" presetClass="entr" presetSubtype="0" fill="hold" grpId="0" nodeType="afterEffect">
                                  <p:stCondLst>
                                    <p:cond delay="0"/>
                                  </p:stCondLst>
                                  <p:iterate type="lt">
                                    <p:tmAbs val="100"/>
                                  </p:iterate>
                                  <p:childTnLst>
                                    <p:set>
                                      <p:cBhvr>
                                        <p:cTn id="13" dur="1" fill="hold">
                                          <p:stCondLst>
                                            <p:cond delay="0"/>
                                          </p:stCondLst>
                                        </p:cTn>
                                        <p:tgtEl>
                                          <p:spTgt spid="58"/>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49" presetClass="entr" presetSubtype="0" decel="100000" fill="hold" grpId="0" nodeType="clickEffect">
                                  <p:stCondLst>
                                    <p:cond delay="0"/>
                                  </p:stCondLst>
                                  <p:childTnLst>
                                    <p:set>
                                      <p:cBhvr>
                                        <p:cTn id="17" dur="1" fill="hold">
                                          <p:stCondLst>
                                            <p:cond delay="0"/>
                                          </p:stCondLst>
                                        </p:cTn>
                                        <p:tgtEl>
                                          <p:spTgt spid="61"/>
                                        </p:tgtEl>
                                        <p:attrNameLst>
                                          <p:attrName>style.visibility</p:attrName>
                                        </p:attrNameLst>
                                      </p:cBhvr>
                                      <p:to>
                                        <p:strVal val="visible"/>
                                      </p:to>
                                    </p:set>
                                    <p:anim calcmode="lin" valueType="num">
                                      <p:cBhvr>
                                        <p:cTn id="18" dur="500" fill="hold"/>
                                        <p:tgtEl>
                                          <p:spTgt spid="61"/>
                                        </p:tgtEl>
                                        <p:attrNameLst>
                                          <p:attrName>ppt_w</p:attrName>
                                        </p:attrNameLst>
                                      </p:cBhvr>
                                      <p:tavLst>
                                        <p:tav tm="0">
                                          <p:val>
                                            <p:fltVal val="0"/>
                                          </p:val>
                                        </p:tav>
                                        <p:tav tm="100000">
                                          <p:val>
                                            <p:strVal val="#ppt_w"/>
                                          </p:val>
                                        </p:tav>
                                      </p:tavLst>
                                    </p:anim>
                                    <p:anim calcmode="lin" valueType="num">
                                      <p:cBhvr>
                                        <p:cTn id="19" dur="500" fill="hold"/>
                                        <p:tgtEl>
                                          <p:spTgt spid="61"/>
                                        </p:tgtEl>
                                        <p:attrNameLst>
                                          <p:attrName>ppt_h</p:attrName>
                                        </p:attrNameLst>
                                      </p:cBhvr>
                                      <p:tavLst>
                                        <p:tav tm="0">
                                          <p:val>
                                            <p:fltVal val="0"/>
                                          </p:val>
                                        </p:tav>
                                        <p:tav tm="100000">
                                          <p:val>
                                            <p:strVal val="#ppt_h"/>
                                          </p:val>
                                        </p:tav>
                                      </p:tavLst>
                                    </p:anim>
                                    <p:anim calcmode="lin" valueType="num">
                                      <p:cBhvr>
                                        <p:cTn id="20" dur="500" fill="hold"/>
                                        <p:tgtEl>
                                          <p:spTgt spid="61"/>
                                        </p:tgtEl>
                                        <p:attrNameLst>
                                          <p:attrName>style.rotation</p:attrName>
                                        </p:attrNameLst>
                                      </p:cBhvr>
                                      <p:tavLst>
                                        <p:tav tm="0">
                                          <p:val>
                                            <p:fltVal val="360"/>
                                          </p:val>
                                        </p:tav>
                                        <p:tav tm="100000">
                                          <p:val>
                                            <p:fltVal val="0"/>
                                          </p:val>
                                        </p:tav>
                                      </p:tavLst>
                                    </p:anim>
                                    <p:animEffect transition="in" filter="fade">
                                      <p:cBhvr>
                                        <p:cTn id="21" dur="500"/>
                                        <p:tgtEl>
                                          <p:spTgt spid="61"/>
                                        </p:tgtEl>
                                      </p:cBhvr>
                                    </p:animEffect>
                                  </p:childTnLst>
                                </p:cTn>
                              </p:par>
                            </p:childTnLst>
                          </p:cTn>
                        </p:par>
                        <p:par>
                          <p:cTn id="22" fill="hold">
                            <p:stCondLst>
                              <p:cond delay="500"/>
                            </p:stCondLst>
                            <p:childTnLst>
                              <p:par>
                                <p:cTn id="23" presetID="1" presetClass="entr" presetSubtype="0" fill="hold" grpId="0" nodeType="afterEffect">
                                  <p:stCondLst>
                                    <p:cond delay="0"/>
                                  </p:stCondLst>
                                  <p:iterate type="lt">
                                    <p:tmAbs val="100"/>
                                  </p:iterate>
                                  <p:childTnLst>
                                    <p:set>
                                      <p:cBhvr>
                                        <p:cTn id="24" dur="1" fill="hold">
                                          <p:stCondLst>
                                            <p:cond delay="0"/>
                                          </p:stCondLst>
                                        </p:cTn>
                                        <p:tgtEl>
                                          <p:spTgt spid="6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49" presetClass="entr" presetSubtype="0" decel="100000" fill="hold" grpId="0" nodeType="clickEffect">
                                  <p:stCondLst>
                                    <p:cond delay="0"/>
                                  </p:stCondLst>
                                  <p:childTnLst>
                                    <p:set>
                                      <p:cBhvr>
                                        <p:cTn id="28" dur="1" fill="hold">
                                          <p:stCondLst>
                                            <p:cond delay="0"/>
                                          </p:stCondLst>
                                        </p:cTn>
                                        <p:tgtEl>
                                          <p:spTgt spid="63"/>
                                        </p:tgtEl>
                                        <p:attrNameLst>
                                          <p:attrName>style.visibility</p:attrName>
                                        </p:attrNameLst>
                                      </p:cBhvr>
                                      <p:to>
                                        <p:strVal val="visible"/>
                                      </p:to>
                                    </p:set>
                                    <p:anim calcmode="lin" valueType="num">
                                      <p:cBhvr>
                                        <p:cTn id="29" dur="500" fill="hold"/>
                                        <p:tgtEl>
                                          <p:spTgt spid="63"/>
                                        </p:tgtEl>
                                        <p:attrNameLst>
                                          <p:attrName>ppt_w</p:attrName>
                                        </p:attrNameLst>
                                      </p:cBhvr>
                                      <p:tavLst>
                                        <p:tav tm="0">
                                          <p:val>
                                            <p:fltVal val="0"/>
                                          </p:val>
                                        </p:tav>
                                        <p:tav tm="100000">
                                          <p:val>
                                            <p:strVal val="#ppt_w"/>
                                          </p:val>
                                        </p:tav>
                                      </p:tavLst>
                                    </p:anim>
                                    <p:anim calcmode="lin" valueType="num">
                                      <p:cBhvr>
                                        <p:cTn id="30" dur="500" fill="hold"/>
                                        <p:tgtEl>
                                          <p:spTgt spid="63"/>
                                        </p:tgtEl>
                                        <p:attrNameLst>
                                          <p:attrName>ppt_h</p:attrName>
                                        </p:attrNameLst>
                                      </p:cBhvr>
                                      <p:tavLst>
                                        <p:tav tm="0">
                                          <p:val>
                                            <p:fltVal val="0"/>
                                          </p:val>
                                        </p:tav>
                                        <p:tav tm="100000">
                                          <p:val>
                                            <p:strVal val="#ppt_h"/>
                                          </p:val>
                                        </p:tav>
                                      </p:tavLst>
                                    </p:anim>
                                    <p:anim calcmode="lin" valueType="num">
                                      <p:cBhvr>
                                        <p:cTn id="31" dur="500" fill="hold"/>
                                        <p:tgtEl>
                                          <p:spTgt spid="63"/>
                                        </p:tgtEl>
                                        <p:attrNameLst>
                                          <p:attrName>style.rotation</p:attrName>
                                        </p:attrNameLst>
                                      </p:cBhvr>
                                      <p:tavLst>
                                        <p:tav tm="0">
                                          <p:val>
                                            <p:fltVal val="360"/>
                                          </p:val>
                                        </p:tav>
                                        <p:tav tm="100000">
                                          <p:val>
                                            <p:fltVal val="0"/>
                                          </p:val>
                                        </p:tav>
                                      </p:tavLst>
                                    </p:anim>
                                    <p:animEffect transition="in" filter="fade">
                                      <p:cBhvr>
                                        <p:cTn id="32" dur="500"/>
                                        <p:tgtEl>
                                          <p:spTgt spid="63"/>
                                        </p:tgtEl>
                                      </p:cBhvr>
                                    </p:animEffect>
                                  </p:childTnLst>
                                </p:cTn>
                              </p:par>
                            </p:childTnLst>
                          </p:cTn>
                        </p:par>
                        <p:par>
                          <p:cTn id="33" fill="hold">
                            <p:stCondLst>
                              <p:cond delay="500"/>
                            </p:stCondLst>
                            <p:childTnLst>
                              <p:par>
                                <p:cTn id="34" presetID="1" presetClass="entr" presetSubtype="0" fill="hold" grpId="0" nodeType="afterEffect">
                                  <p:stCondLst>
                                    <p:cond delay="0"/>
                                  </p:stCondLst>
                                  <p:iterate type="lt">
                                    <p:tmAbs val="100"/>
                                  </p:iterate>
                                  <p:childTnLst>
                                    <p:set>
                                      <p:cBhvr>
                                        <p:cTn id="35" dur="1" fill="hold">
                                          <p:stCondLst>
                                            <p:cond delay="0"/>
                                          </p:stCondLst>
                                        </p:cTn>
                                        <p:tgtEl>
                                          <p:spTgt spid="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bldLvl="0" animBg="1"/>
      <p:bldP spid="58" grpId="0"/>
      <p:bldP spid="61" grpId="0" bldLvl="0" animBg="1"/>
      <p:bldP spid="62" grpId="0"/>
      <p:bldP spid="63" grpId="0" bldLvl="0" animBg="1"/>
      <p:bldP spid="64"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336388" y="697861"/>
            <a:ext cx="6024941" cy="5775239"/>
            <a:chOff x="336388" y="697861"/>
            <a:chExt cx="6024941" cy="5775239"/>
          </a:xfrm>
        </p:grpSpPr>
        <p:grpSp>
          <p:nvGrpSpPr>
            <p:cNvPr id="14" name="组合 13"/>
            <p:cNvGrpSpPr/>
            <p:nvPr/>
          </p:nvGrpSpPr>
          <p:grpSpPr>
            <a:xfrm>
              <a:off x="337999" y="697861"/>
              <a:ext cx="1991617" cy="2667991"/>
              <a:chOff x="9742979" y="827272"/>
              <a:chExt cx="1991617" cy="2667991"/>
            </a:xfrm>
          </p:grpSpPr>
          <p:pic>
            <p:nvPicPr>
              <p:cNvPr id="15" name="Picture 2" descr="奈奎斯特"/>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742979" y="827272"/>
                <a:ext cx="1900820" cy="2314636"/>
              </a:xfrm>
              <a:prstGeom prst="rect">
                <a:avLst/>
              </a:prstGeom>
              <a:noFill/>
              <a:extLst>
                <a:ext uri="{909E8E84-426E-40DD-AFC4-6F175D3DCCD1}">
                  <a14:hiddenFill xmlns:a14="http://schemas.microsoft.com/office/drawing/2010/main">
                    <a:solidFill>
                      <a:srgbClr val="FFFFFF"/>
                    </a:solidFill>
                  </a14:hiddenFill>
                </a:ext>
              </a:extLst>
            </p:spPr>
          </p:pic>
          <p:sp>
            <p:nvSpPr>
              <p:cNvPr id="17" name="文本框 16"/>
              <p:cNvSpPr txBox="1"/>
              <p:nvPr/>
            </p:nvSpPr>
            <p:spPr>
              <a:xfrm>
                <a:off x="9742979" y="3156709"/>
                <a:ext cx="1991617" cy="338554"/>
              </a:xfrm>
              <a:prstGeom prst="rect">
                <a:avLst/>
              </a:prstGeom>
              <a:noFill/>
            </p:spPr>
            <p:txBody>
              <a:bodyPr wrap="square">
                <a:spAutoFit/>
              </a:bodyPr>
              <a:lstStyle/>
              <a:p>
                <a:pPr algn="ctr"/>
                <a:r>
                  <a:rPr lang="zh-CN" altLang="en-US" sz="1600" b="1" dirty="0"/>
                  <a:t>奈奎斯特（1889-1976）</a:t>
                </a:r>
                <a:endParaRPr lang="zh-CN" altLang="en-US" sz="1600" b="1" dirty="0"/>
              </a:p>
            </p:txBody>
          </p:sp>
        </p:grpSp>
        <p:sp>
          <p:nvSpPr>
            <p:cNvPr id="21" name="文本框 20"/>
            <p:cNvSpPr txBox="1"/>
            <p:nvPr/>
          </p:nvSpPr>
          <p:spPr>
            <a:xfrm>
              <a:off x="2573843" y="1766407"/>
              <a:ext cx="3787486" cy="878959"/>
            </a:xfrm>
            <a:prstGeom prst="rect">
              <a:avLst/>
            </a:prstGeom>
            <a:noFill/>
          </p:spPr>
          <p:txBody>
            <a:bodyPr wrap="square" rtlCol="0">
              <a:spAutoFit/>
            </a:bodyPr>
            <a:lstStyle/>
            <a:p>
              <a:pPr>
                <a:lnSpc>
                  <a:spcPct val="150000"/>
                </a:lnSpc>
              </a:pPr>
              <a:r>
                <a:rPr lang="zh-CN" altLang="en-US" b="1" dirty="0">
                  <a:solidFill>
                    <a:schemeClr val="accent1">
                      <a:lumMod val="75000"/>
                    </a:schemeClr>
                  </a:solidFill>
                  <a:latin typeface="Arial Black" panose="020B0A04020102020204" pitchFamily="34" charset="0"/>
                </a:rPr>
                <a:t>理想</a:t>
              </a:r>
              <a:r>
                <a:rPr lang="zh-CN" altLang="en-US" b="1" dirty="0">
                  <a:latin typeface="Arial Black" panose="020B0A04020102020204" pitchFamily="34" charset="0"/>
                </a:rPr>
                <a:t>低通信道的</a:t>
              </a:r>
              <a:r>
                <a:rPr lang="zh-CN" altLang="en-US" b="1" dirty="0">
                  <a:solidFill>
                    <a:schemeClr val="accent1">
                      <a:lumMod val="75000"/>
                    </a:schemeClr>
                  </a:solidFill>
                  <a:latin typeface="Arial Black" panose="020B0A04020102020204" pitchFamily="34" charset="0"/>
                </a:rPr>
                <a:t>最高码元传输速率 </a:t>
              </a:r>
              <a:endParaRPr lang="en-US" altLang="zh-CN" b="1" dirty="0">
                <a:solidFill>
                  <a:schemeClr val="accent1">
                    <a:lumMod val="75000"/>
                  </a:schemeClr>
                </a:solidFill>
                <a:latin typeface="Arial Black" panose="020B0A04020102020204" pitchFamily="34" charset="0"/>
              </a:endParaRPr>
            </a:p>
            <a:p>
              <a:pPr>
                <a:lnSpc>
                  <a:spcPct val="150000"/>
                </a:lnSpc>
              </a:pPr>
              <a:r>
                <a:rPr lang="en-US" altLang="zh-CN" b="1" dirty="0">
                  <a:latin typeface="Arial Black" panose="020B0A04020102020204" pitchFamily="34" charset="0"/>
                </a:rPr>
                <a:t>= 2W Baud = 2W </a:t>
              </a:r>
              <a:r>
                <a:rPr lang="zh-CN" altLang="en-US" b="1" dirty="0">
                  <a:latin typeface="Arial Black" panose="020B0A04020102020204" pitchFamily="34" charset="0"/>
                </a:rPr>
                <a:t>码元</a:t>
              </a:r>
              <a:r>
                <a:rPr lang="en-US" altLang="zh-CN" b="1" dirty="0">
                  <a:latin typeface="Arial Black" panose="020B0A04020102020204" pitchFamily="34" charset="0"/>
                </a:rPr>
                <a:t>/</a:t>
              </a:r>
              <a:r>
                <a:rPr lang="zh-CN" altLang="en-US" b="1" dirty="0">
                  <a:latin typeface="Arial Black" panose="020B0A04020102020204" pitchFamily="34" charset="0"/>
                </a:rPr>
                <a:t>秒</a:t>
              </a:r>
              <a:endParaRPr lang="en-US" altLang="zh-CN" b="1" dirty="0">
                <a:latin typeface="Arial Black" panose="020B0A04020102020204" pitchFamily="34" charset="0"/>
              </a:endParaRPr>
            </a:p>
          </p:txBody>
        </p:sp>
        <p:grpSp>
          <p:nvGrpSpPr>
            <p:cNvPr id="23" name="组合 22"/>
            <p:cNvGrpSpPr/>
            <p:nvPr/>
          </p:nvGrpSpPr>
          <p:grpSpPr>
            <a:xfrm>
              <a:off x="336388" y="3547010"/>
              <a:ext cx="1895853" cy="2926090"/>
              <a:chOff x="10036299" y="803356"/>
              <a:chExt cx="1895853" cy="2926090"/>
            </a:xfrm>
          </p:grpSpPr>
          <p:pic>
            <p:nvPicPr>
              <p:cNvPr id="24" name="Picture 2" descr="克劳德·艾尔伍德·香农"/>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51067" y="803356"/>
                <a:ext cx="1881085" cy="2587536"/>
              </a:xfrm>
              <a:prstGeom prst="rect">
                <a:avLst/>
              </a:prstGeom>
              <a:noFill/>
              <a:extLst>
                <a:ext uri="{909E8E84-426E-40DD-AFC4-6F175D3DCCD1}">
                  <a14:hiddenFill xmlns:a14="http://schemas.microsoft.com/office/drawing/2010/main">
                    <a:solidFill>
                      <a:srgbClr val="FFFFFF"/>
                    </a:solidFill>
                  </a14:hiddenFill>
                </a:ext>
              </a:extLst>
            </p:spPr>
          </p:pic>
          <p:sp>
            <p:nvSpPr>
              <p:cNvPr id="25" name="文本框 24"/>
              <p:cNvSpPr txBox="1"/>
              <p:nvPr/>
            </p:nvSpPr>
            <p:spPr>
              <a:xfrm>
                <a:off x="10036299" y="3390892"/>
                <a:ext cx="1861349" cy="338554"/>
              </a:xfrm>
              <a:prstGeom prst="rect">
                <a:avLst/>
              </a:prstGeom>
              <a:noFill/>
            </p:spPr>
            <p:txBody>
              <a:bodyPr wrap="square">
                <a:spAutoFit/>
              </a:bodyPr>
              <a:lstStyle/>
              <a:p>
                <a:pPr algn="ctr"/>
                <a:r>
                  <a:rPr lang="zh-CN" altLang="en-US" sz="1600" b="1" dirty="0"/>
                  <a:t>香农（</a:t>
                </a:r>
                <a:r>
                  <a:rPr lang="en-US" altLang="zh-CN" sz="1600" b="1" dirty="0"/>
                  <a:t>1916</a:t>
                </a:r>
                <a:r>
                  <a:rPr lang="zh-CN" altLang="en-US" sz="1600" b="1" dirty="0"/>
                  <a:t>-</a:t>
                </a:r>
                <a:r>
                  <a:rPr lang="en-US" altLang="zh-CN" sz="1600" b="1" dirty="0"/>
                  <a:t>2001</a:t>
                </a:r>
                <a:r>
                  <a:rPr lang="zh-CN" altLang="en-US" sz="1600" b="1" dirty="0"/>
                  <a:t>）</a:t>
                </a:r>
                <a:endParaRPr lang="zh-CN" altLang="en-US" sz="1600" b="1" dirty="0"/>
              </a:p>
            </p:txBody>
          </p:sp>
        </p:grpSp>
        <p:sp>
          <p:nvSpPr>
            <p:cNvPr id="26" name="文本框 25"/>
            <p:cNvSpPr txBox="1"/>
            <p:nvPr/>
          </p:nvSpPr>
          <p:spPr>
            <a:xfrm>
              <a:off x="2573843" y="4401298"/>
              <a:ext cx="3419095" cy="878959"/>
            </a:xfrm>
            <a:prstGeom prst="rect">
              <a:avLst/>
            </a:prstGeom>
            <a:noFill/>
            <a:ln>
              <a:noFill/>
            </a:ln>
          </p:spPr>
          <p:txBody>
            <a:bodyPr wrap="square" rtlCol="0">
              <a:spAutoFit/>
            </a:bodyPr>
            <a:lstStyle/>
            <a:p>
              <a:pPr>
                <a:lnSpc>
                  <a:spcPct val="150000"/>
                </a:lnSpc>
              </a:pPr>
              <a:r>
                <a:rPr lang="zh-CN" altLang="en-US" b="1" dirty="0">
                  <a:solidFill>
                    <a:schemeClr val="accent1">
                      <a:lumMod val="75000"/>
                    </a:schemeClr>
                  </a:solidFill>
                  <a:latin typeface="Arial Black" panose="020B0A04020102020204" pitchFamily="34" charset="0"/>
                </a:rPr>
                <a:t>带宽受限</a:t>
              </a:r>
              <a:r>
                <a:rPr lang="zh-CN" altLang="en-US" b="1" dirty="0">
                  <a:latin typeface="Arial Black" panose="020B0A04020102020204" pitchFamily="34" charset="0"/>
                </a:rPr>
                <a:t>且有</a:t>
              </a:r>
              <a:r>
                <a:rPr lang="zh-CN" altLang="en-US" b="1" dirty="0">
                  <a:solidFill>
                    <a:schemeClr val="accent1">
                      <a:lumMod val="75000"/>
                    </a:schemeClr>
                  </a:solidFill>
                  <a:latin typeface="Arial Black" panose="020B0A04020102020204" pitchFamily="34" charset="0"/>
                </a:rPr>
                <a:t>高斯白噪声</a:t>
              </a:r>
              <a:r>
                <a:rPr lang="zh-CN" altLang="en-US" b="1" dirty="0">
                  <a:latin typeface="Arial Black" panose="020B0A04020102020204" pitchFamily="34" charset="0"/>
                </a:rPr>
                <a:t>干扰的</a:t>
              </a:r>
              <a:endParaRPr lang="en-US" altLang="zh-CN" b="1" dirty="0">
                <a:latin typeface="Arial Black" panose="020B0A04020102020204" pitchFamily="34" charset="0"/>
              </a:endParaRPr>
            </a:p>
            <a:p>
              <a:pPr>
                <a:lnSpc>
                  <a:spcPct val="150000"/>
                </a:lnSpc>
              </a:pPr>
              <a:r>
                <a:rPr lang="zh-CN" altLang="en-US" b="1" dirty="0">
                  <a:latin typeface="Arial Black" panose="020B0A04020102020204" pitchFamily="34" charset="0"/>
                </a:rPr>
                <a:t>信道的</a:t>
              </a:r>
              <a:r>
                <a:rPr lang="zh-CN" altLang="en-US" b="1" dirty="0">
                  <a:solidFill>
                    <a:schemeClr val="accent1">
                      <a:lumMod val="75000"/>
                    </a:schemeClr>
                  </a:solidFill>
                  <a:latin typeface="Arial Black" panose="020B0A04020102020204" pitchFamily="34" charset="0"/>
                </a:rPr>
                <a:t>极限信息传输速率</a:t>
              </a:r>
              <a:endParaRPr lang="zh-CN" altLang="en-US" b="1" dirty="0">
                <a:solidFill>
                  <a:schemeClr val="accent1">
                    <a:lumMod val="75000"/>
                  </a:schemeClr>
                </a:solidFill>
                <a:latin typeface="Arial Black" panose="020B0A04020102020204" pitchFamily="34" charset="0"/>
              </a:endParaRPr>
            </a:p>
          </p:txBody>
        </p:sp>
        <mc:AlternateContent xmlns:mc="http://schemas.openxmlformats.org/markup-compatibility/2006">
          <mc:Choice xmlns:a14="http://schemas.microsoft.com/office/drawing/2010/main" Requires="a14">
            <p:sp>
              <p:nvSpPr>
                <p:cNvPr id="27" name="文本框 26"/>
                <p:cNvSpPr txBox="1"/>
                <p:nvPr/>
              </p:nvSpPr>
              <p:spPr>
                <a:xfrm>
                  <a:off x="2573843" y="5246303"/>
                  <a:ext cx="2760050" cy="622350"/>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altLang="zh-CN" b="1" i="1" smtClean="0">
                            <a:latin typeface="Cambria Math" panose="02040503050406030204" pitchFamily="18" charset="0"/>
                          </a:rPr>
                          <m:t>𝑪</m:t>
                        </m:r>
                        <m:r>
                          <a:rPr lang="en-US" altLang="zh-CN" b="1" i="1" smtClean="0">
                            <a:latin typeface="Cambria Math" panose="02040503050406030204" pitchFamily="18" charset="0"/>
                          </a:rPr>
                          <m:t>=</m:t>
                        </m:r>
                        <m:r>
                          <a:rPr lang="en-US" altLang="zh-CN" b="1" i="1" smtClean="0">
                            <a:latin typeface="Cambria Math" panose="02040503050406030204" pitchFamily="18" charset="0"/>
                          </a:rPr>
                          <m:t>𝑾</m:t>
                        </m:r>
                        <m:func>
                          <m:funcPr>
                            <m:ctrlPr>
                              <a:rPr lang="en-US" altLang="zh-CN" b="1" i="1" smtClean="0">
                                <a:latin typeface="Cambria Math" panose="02040503050406030204" pitchFamily="18" charset="0"/>
                              </a:rPr>
                            </m:ctrlPr>
                          </m:funcPr>
                          <m:fName>
                            <m:sSub>
                              <m:sSubPr>
                                <m:ctrlPr>
                                  <a:rPr lang="en-US" altLang="zh-CN" b="1" i="1" smtClean="0">
                                    <a:latin typeface="Cambria Math" panose="02040503050406030204" pitchFamily="18" charset="0"/>
                                  </a:rPr>
                                </m:ctrlPr>
                              </m:sSubPr>
                              <m:e>
                                <m:r>
                                  <a:rPr lang="en-US" altLang="zh-CN" b="1" i="0" smtClean="0">
                                    <a:latin typeface="Cambria Math" panose="02040503050406030204" pitchFamily="18" charset="0"/>
                                  </a:rPr>
                                  <m:t>𝐥𝐨𝐠</m:t>
                                </m:r>
                              </m:e>
                              <m:sub>
                                <m:r>
                                  <a:rPr lang="en-US" altLang="zh-CN" b="1" i="1" smtClean="0">
                                    <a:latin typeface="Cambria Math" panose="02040503050406030204" pitchFamily="18" charset="0"/>
                                  </a:rPr>
                                  <m:t>𝟐</m:t>
                                </m:r>
                              </m:sub>
                            </m:sSub>
                          </m:fName>
                          <m:e>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𝟏</m:t>
                                </m:r>
                                <m:r>
                                  <a:rPr lang="en-US" altLang="zh-CN" b="1" i="1" smtClean="0">
                                    <a:latin typeface="Cambria Math" panose="02040503050406030204" pitchFamily="18" charset="0"/>
                                  </a:rPr>
                                  <m:t>+</m:t>
                                </m:r>
                                <m:f>
                                  <m:fPr>
                                    <m:ctrlPr>
                                      <a:rPr lang="en-US" altLang="zh-CN" b="1" i="1" smtClean="0">
                                        <a:latin typeface="Cambria Math" panose="02040503050406030204" pitchFamily="18" charset="0"/>
                                      </a:rPr>
                                    </m:ctrlPr>
                                  </m:fPr>
                                  <m:num>
                                    <m:r>
                                      <a:rPr lang="en-US" altLang="zh-CN" b="1" i="1" smtClean="0">
                                        <a:latin typeface="Cambria Math" panose="02040503050406030204" pitchFamily="18" charset="0"/>
                                      </a:rPr>
                                      <m:t>𝑺</m:t>
                                    </m:r>
                                  </m:num>
                                  <m:den>
                                    <m:r>
                                      <a:rPr lang="en-US" altLang="zh-CN" b="1" i="1" smtClean="0">
                                        <a:latin typeface="Cambria Math" panose="02040503050406030204" pitchFamily="18" charset="0"/>
                                      </a:rPr>
                                      <m:t>𝑵</m:t>
                                    </m:r>
                                  </m:den>
                                </m:f>
                              </m:e>
                            </m:d>
                            <m:r>
                              <a:rPr lang="en-US" altLang="zh-CN" b="1" i="1" smtClean="0">
                                <a:latin typeface="Cambria Math" panose="02040503050406030204" pitchFamily="18" charset="0"/>
                              </a:rPr>
                              <m:t> (</m:t>
                            </m:r>
                            <m:r>
                              <a:rPr lang="en-US" altLang="zh-CN" b="1" i="1" smtClean="0">
                                <a:latin typeface="Cambria Math" panose="02040503050406030204" pitchFamily="18" charset="0"/>
                              </a:rPr>
                              <m:t>𝒃</m:t>
                            </m:r>
                            <m:r>
                              <a:rPr lang="en-US" altLang="zh-CN" b="1" i="1" smtClean="0">
                                <a:latin typeface="Cambria Math" panose="02040503050406030204" pitchFamily="18" charset="0"/>
                              </a:rPr>
                              <m:t>/</m:t>
                            </m:r>
                            <m:r>
                              <a:rPr lang="en-US" altLang="zh-CN" b="1" i="1" smtClean="0">
                                <a:latin typeface="Cambria Math" panose="02040503050406030204" pitchFamily="18" charset="0"/>
                              </a:rPr>
                              <m:t>𝒔</m:t>
                            </m:r>
                            <m:r>
                              <a:rPr lang="en-US" altLang="zh-CN" b="1" i="1" smtClean="0">
                                <a:latin typeface="Cambria Math" panose="02040503050406030204" pitchFamily="18" charset="0"/>
                              </a:rPr>
                              <m:t>)</m:t>
                            </m:r>
                          </m:e>
                        </m:func>
                      </m:oMath>
                    </m:oMathPara>
                  </a14:m>
                  <a:endParaRPr lang="zh-CN" altLang="en-US" b="1" dirty="0"/>
                </a:p>
              </p:txBody>
            </p:sp>
          </mc:Choice>
          <mc:Fallback>
            <p:sp>
              <p:nvSpPr>
                <p:cNvPr id="27" name="文本框 26"/>
                <p:cNvSpPr txBox="1">
                  <a:spLocks noRot="1" noChangeAspect="1" noMove="1" noResize="1" noEditPoints="1" noAdjustHandles="1" noChangeArrowheads="1" noChangeShapeType="1" noTextEdit="1"/>
                </p:cNvSpPr>
                <p:nvPr/>
              </p:nvSpPr>
              <p:spPr>
                <a:xfrm>
                  <a:off x="2573843" y="5246303"/>
                  <a:ext cx="2760050" cy="622350"/>
                </a:xfrm>
                <a:prstGeom prst="rect">
                  <a:avLst/>
                </a:prstGeom>
                <a:blipFill rotWithShape="1">
                  <a:blip r:embed="rId3"/>
                </a:blipFill>
              </p:spPr>
              <p:txBody>
                <a:bodyPr/>
                <a:lstStyle/>
                <a:p>
                  <a:r>
                    <a:rPr lang="zh-CN" altLang="en-US">
                      <a:noFill/>
                    </a:rPr>
                    <a:t> </a:t>
                  </a:r>
                </a:p>
              </p:txBody>
            </p:sp>
          </mc:Fallback>
        </mc:AlternateContent>
      </p:grpSp>
      <p:sp>
        <p:nvSpPr>
          <p:cNvPr id="5" name="流程图: 可选过程 4"/>
          <p:cNvSpPr/>
          <p:nvPr/>
        </p:nvSpPr>
        <p:spPr>
          <a:xfrm>
            <a:off x="6361329" y="1858773"/>
            <a:ext cx="5401356" cy="3467530"/>
          </a:xfrm>
          <a:prstGeom prst="flowChartAlternateProcess">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b="1" dirty="0"/>
              <a:t>        在信道的频率带宽</a:t>
            </a:r>
            <a:r>
              <a:rPr lang="en-US" altLang="zh-CN" b="1" dirty="0"/>
              <a:t>W</a:t>
            </a:r>
            <a:r>
              <a:rPr lang="zh-CN" altLang="en-US" b="1" dirty="0"/>
              <a:t>一定的情况下，根据奈氏准则和香农公式，要想</a:t>
            </a:r>
            <a:r>
              <a:rPr lang="zh-CN" altLang="en-US" b="1" dirty="0">
                <a:solidFill>
                  <a:schemeClr val="accent6"/>
                </a:solidFill>
              </a:rPr>
              <a:t>提高信息的传输速率</a:t>
            </a:r>
            <a:r>
              <a:rPr lang="zh-CN" altLang="en-US" b="1" dirty="0"/>
              <a:t>，就必须采用</a:t>
            </a:r>
            <a:r>
              <a:rPr lang="zh-CN" altLang="en-US" b="1" dirty="0">
                <a:solidFill>
                  <a:schemeClr val="accent6"/>
                </a:solidFill>
              </a:rPr>
              <a:t>多元制</a:t>
            </a:r>
            <a:r>
              <a:rPr lang="zh-CN" altLang="en-US" b="1" dirty="0"/>
              <a:t>（更复杂的调制技术），并努力</a:t>
            </a:r>
            <a:r>
              <a:rPr lang="zh-CN" altLang="en-US" b="1" dirty="0">
                <a:solidFill>
                  <a:schemeClr val="accent6"/>
                </a:solidFill>
              </a:rPr>
              <a:t>提高信道中的信噪比</a:t>
            </a:r>
            <a:r>
              <a:rPr lang="zh-CN" altLang="en-US" b="1" dirty="0"/>
              <a:t>。</a:t>
            </a:r>
            <a:endParaRPr lang="en-US" altLang="zh-CN" b="1" dirty="0"/>
          </a:p>
          <a:p>
            <a:r>
              <a:rPr lang="zh-CN" altLang="en-US" b="1" dirty="0"/>
              <a:t>         </a:t>
            </a:r>
            <a:endParaRPr lang="en-US" altLang="zh-CN" b="1" dirty="0"/>
          </a:p>
          <a:p>
            <a:r>
              <a:rPr lang="en-US" altLang="zh-CN" b="1" dirty="0"/>
              <a:t>         </a:t>
            </a:r>
            <a:r>
              <a:rPr lang="zh-CN" altLang="en-US" b="1" dirty="0"/>
              <a:t>自从香农公式发表后，各种</a:t>
            </a:r>
            <a:r>
              <a:rPr lang="zh-CN" altLang="en-US" b="1" dirty="0">
                <a:solidFill>
                  <a:schemeClr val="accent6"/>
                </a:solidFill>
              </a:rPr>
              <a:t>新的信号处理和调制方法就不断出现</a:t>
            </a:r>
            <a:r>
              <a:rPr lang="zh-CN" altLang="en-US" b="1" dirty="0"/>
              <a:t>，其目的都是为了使码元可以携带更多个比特，进而可以尽可能地</a:t>
            </a:r>
            <a:r>
              <a:rPr lang="zh-CN" altLang="en-US" b="1" dirty="0">
                <a:solidFill>
                  <a:schemeClr val="accent6"/>
                </a:solidFill>
              </a:rPr>
              <a:t>接近香农公式给出的传输速率极限</a:t>
            </a:r>
            <a:r>
              <a:rPr lang="zh-CN" altLang="en-US" b="1" dirty="0"/>
              <a:t>。</a:t>
            </a:r>
            <a:endParaRPr lang="zh-CN" altLang="en-US" b="1" dirty="0"/>
          </a:p>
        </p:txBody>
      </p:sp>
    </p:spTree>
    <p:custDataLst>
      <p:tags r:id="rId4"/>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1+#ppt_w/2"/>
                                          </p:val>
                                        </p:tav>
                                        <p:tav tm="100000">
                                          <p:val>
                                            <p:strVal val="#ppt_x"/>
                                          </p:val>
                                        </p:tav>
                                      </p:tavLst>
                                    </p:anim>
                                    <p:anim calcmode="lin" valueType="num">
                                      <p:cBhvr additive="base">
                                        <p:cTn id="8" dur="10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0"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800" decel="100000"/>
                                        <p:tgtEl>
                                          <p:spTgt spid="5"/>
                                        </p:tgtEl>
                                      </p:cBhvr>
                                    </p:animEffect>
                                    <p:anim calcmode="lin" valueType="num">
                                      <p:cBhvr>
                                        <p:cTn id="14" dur="800" decel="100000" fill="hold"/>
                                        <p:tgtEl>
                                          <p:spTgt spid="5"/>
                                        </p:tgtEl>
                                        <p:attrNameLst>
                                          <p:attrName>style.rotation</p:attrName>
                                        </p:attrNameLst>
                                      </p:cBhvr>
                                      <p:tavLst>
                                        <p:tav tm="0">
                                          <p:val>
                                            <p:fltVal val="-90"/>
                                          </p:val>
                                        </p:tav>
                                        <p:tav tm="100000">
                                          <p:val>
                                            <p:fltVal val="0"/>
                                          </p:val>
                                        </p:tav>
                                      </p:tavLst>
                                    </p:anim>
                                    <p:anim calcmode="lin" valueType="num">
                                      <p:cBhvr>
                                        <p:cTn id="15" dur="800" decel="100000" fill="hold"/>
                                        <p:tgtEl>
                                          <p:spTgt spid="5"/>
                                        </p:tgtEl>
                                        <p:attrNameLst>
                                          <p:attrName>ppt_x</p:attrName>
                                        </p:attrNameLst>
                                      </p:cBhvr>
                                      <p:tavLst>
                                        <p:tav tm="0">
                                          <p:val>
                                            <p:strVal val="#ppt_x+0.4"/>
                                          </p:val>
                                        </p:tav>
                                        <p:tav tm="100000">
                                          <p:val>
                                            <p:strVal val="#ppt_x-0.05"/>
                                          </p:val>
                                        </p:tav>
                                      </p:tavLst>
                                    </p:anim>
                                    <p:anim calcmode="lin" valueType="num">
                                      <p:cBhvr>
                                        <p:cTn id="16" dur="800" decel="100000" fill="hold"/>
                                        <p:tgtEl>
                                          <p:spTgt spid="5"/>
                                        </p:tgtEl>
                                        <p:attrNameLst>
                                          <p:attrName>ppt_y</p:attrName>
                                        </p:attrNameLst>
                                      </p:cBhvr>
                                      <p:tavLst>
                                        <p:tav tm="0">
                                          <p:val>
                                            <p:strVal val="#ppt_y-0.4"/>
                                          </p:val>
                                        </p:tav>
                                        <p:tav tm="100000">
                                          <p:val>
                                            <p:strVal val="#ppt_y+0.1"/>
                                          </p:val>
                                        </p:tav>
                                      </p:tavLst>
                                    </p:anim>
                                    <p:anim calcmode="lin" valueType="num">
                                      <p:cBhvr>
                                        <p:cTn id="17" dur="200" accel="100000" fill="hold">
                                          <p:stCondLst>
                                            <p:cond delay="800"/>
                                          </p:stCondLst>
                                        </p:cTn>
                                        <p:tgtEl>
                                          <p:spTgt spid="5"/>
                                        </p:tgtEl>
                                        <p:attrNameLst>
                                          <p:attrName>ppt_x</p:attrName>
                                        </p:attrNameLst>
                                      </p:cBhvr>
                                      <p:tavLst>
                                        <p:tav tm="0">
                                          <p:val>
                                            <p:strVal val="#ppt_x-0.05"/>
                                          </p:val>
                                        </p:tav>
                                        <p:tav tm="100000">
                                          <p:val>
                                            <p:strVal val="#ppt_x"/>
                                          </p:val>
                                        </p:tav>
                                      </p:tavLst>
                                    </p:anim>
                                    <p:anim calcmode="lin" valueType="num">
                                      <p:cBhvr>
                                        <p:cTn id="18" dur="200" accel="100000" fill="hold">
                                          <p:stCondLst>
                                            <p:cond delay="800"/>
                                          </p:stCondLst>
                                        </p:cTn>
                                        <p:tgtEl>
                                          <p:spTgt spid="5"/>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04800" y="749299"/>
            <a:ext cx="11024017" cy="1044766"/>
            <a:chOff x="304800" y="749299"/>
            <a:chExt cx="11024017" cy="1044766"/>
          </a:xfrm>
        </p:grpSpPr>
        <p:sp>
          <p:nvSpPr>
            <p:cNvPr id="2" name="矩形 1"/>
            <p:cNvSpPr/>
            <p:nvPr/>
          </p:nvSpPr>
          <p:spPr>
            <a:xfrm>
              <a:off x="304800" y="749299"/>
              <a:ext cx="1177536" cy="1044766"/>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b="1" dirty="0"/>
                <a:t>奈氏准则</a:t>
              </a:r>
              <a:endParaRPr lang="zh-CN" altLang="en-US" b="1" dirty="0"/>
            </a:p>
          </p:txBody>
        </p:sp>
        <p:sp>
          <p:nvSpPr>
            <p:cNvPr id="16" name="矩形 15"/>
            <p:cNvSpPr/>
            <p:nvPr/>
          </p:nvSpPr>
          <p:spPr>
            <a:xfrm>
              <a:off x="1482337" y="749299"/>
              <a:ext cx="3504104" cy="1044765"/>
            </a:xfrm>
            <a:prstGeom prst="rect">
              <a:avLst/>
            </a:prstGeom>
            <a:no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nSpc>
                  <a:spcPct val="150000"/>
                </a:lnSpc>
              </a:pPr>
              <a:r>
                <a:rPr lang="zh-CN" altLang="en-US" sz="1600" b="1" dirty="0">
                  <a:solidFill>
                    <a:schemeClr val="accent1">
                      <a:lumMod val="75000"/>
                    </a:schemeClr>
                  </a:solidFill>
                  <a:latin typeface="Arial Black" panose="020B0A04020102020204" pitchFamily="34" charset="0"/>
                </a:rPr>
                <a:t>理想</a:t>
              </a:r>
              <a:r>
                <a:rPr lang="zh-CN" altLang="en-US" sz="1600" b="1" dirty="0">
                  <a:solidFill>
                    <a:schemeClr val="tx1"/>
                  </a:solidFill>
                  <a:latin typeface="Arial Black" panose="020B0A04020102020204" pitchFamily="34" charset="0"/>
                </a:rPr>
                <a:t>低通信道的</a:t>
              </a:r>
              <a:r>
                <a:rPr lang="zh-CN" altLang="en-US" sz="1600" b="1" dirty="0">
                  <a:solidFill>
                    <a:schemeClr val="accent1">
                      <a:lumMod val="75000"/>
                    </a:schemeClr>
                  </a:solidFill>
                  <a:latin typeface="Arial Black" panose="020B0A04020102020204" pitchFamily="34" charset="0"/>
                </a:rPr>
                <a:t>最高码元传输速率</a:t>
              </a:r>
              <a:r>
                <a:rPr lang="zh-CN" altLang="en-US" sz="1600" b="1" dirty="0">
                  <a:solidFill>
                    <a:schemeClr val="tx1"/>
                  </a:solidFill>
                  <a:latin typeface="Arial Black" panose="020B0A04020102020204" pitchFamily="34" charset="0"/>
                </a:rPr>
                <a:t>为</a:t>
              </a:r>
              <a:endParaRPr lang="en-US" altLang="zh-CN" sz="1600" b="1" dirty="0">
                <a:solidFill>
                  <a:schemeClr val="tx1"/>
                </a:solidFill>
                <a:latin typeface="Arial Black" panose="020B0A04020102020204" pitchFamily="34" charset="0"/>
              </a:endParaRPr>
            </a:p>
            <a:p>
              <a:pPr algn="ctr">
                <a:lnSpc>
                  <a:spcPct val="150000"/>
                </a:lnSpc>
              </a:pPr>
              <a:r>
                <a:rPr lang="en-US" altLang="zh-CN" sz="1600" b="1" dirty="0">
                  <a:solidFill>
                    <a:schemeClr val="tx1"/>
                  </a:solidFill>
                  <a:latin typeface="Arial Black" panose="020B0A04020102020204" pitchFamily="34" charset="0"/>
                </a:rPr>
                <a:t>2W </a:t>
              </a:r>
              <a:r>
                <a:rPr lang="zh-CN" altLang="en-US" sz="1600" b="1" dirty="0">
                  <a:solidFill>
                    <a:schemeClr val="tx1"/>
                  </a:solidFill>
                  <a:latin typeface="Arial Black" panose="020B0A04020102020204" pitchFamily="34" charset="0"/>
                </a:rPr>
                <a:t>码元</a:t>
              </a:r>
              <a:r>
                <a:rPr lang="en-US" altLang="zh-CN" sz="1600" b="1" dirty="0">
                  <a:solidFill>
                    <a:schemeClr val="tx1"/>
                  </a:solidFill>
                  <a:latin typeface="Arial Black" panose="020B0A04020102020204" pitchFamily="34" charset="0"/>
                </a:rPr>
                <a:t>/</a:t>
              </a:r>
              <a:r>
                <a:rPr lang="zh-CN" altLang="en-US" sz="1600" b="1" dirty="0">
                  <a:solidFill>
                    <a:schemeClr val="tx1"/>
                  </a:solidFill>
                  <a:latin typeface="Arial Black" panose="020B0A04020102020204" pitchFamily="34" charset="0"/>
                </a:rPr>
                <a:t>秒</a:t>
              </a:r>
              <a:endParaRPr lang="zh-CN" altLang="en-US" sz="1600" b="1" dirty="0">
                <a:solidFill>
                  <a:schemeClr val="tx1"/>
                </a:solidFill>
              </a:endParaRPr>
            </a:p>
          </p:txBody>
        </p:sp>
        <p:sp>
          <p:nvSpPr>
            <p:cNvPr id="19" name="矩形 18"/>
            <p:cNvSpPr/>
            <p:nvPr/>
          </p:nvSpPr>
          <p:spPr>
            <a:xfrm>
              <a:off x="6096000" y="749299"/>
              <a:ext cx="1177536" cy="1044766"/>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zh-CN" altLang="en-US" b="1" dirty="0"/>
                <a:t>香农公式</a:t>
              </a:r>
              <a:endParaRPr lang="zh-CN" altLang="en-US" b="1" dirty="0"/>
            </a:p>
          </p:txBody>
        </p:sp>
        <p:sp>
          <p:nvSpPr>
            <p:cNvPr id="20" name="矩形 19"/>
            <p:cNvSpPr/>
            <p:nvPr/>
          </p:nvSpPr>
          <p:spPr>
            <a:xfrm>
              <a:off x="7273536" y="749299"/>
              <a:ext cx="3968979" cy="1044765"/>
            </a:xfrm>
            <a:prstGeom prst="rect">
              <a:avLst/>
            </a:prstGeom>
            <a:noFill/>
            <a:ln>
              <a:solidFill>
                <a:schemeClr val="accent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nSpc>
                  <a:spcPct val="150000"/>
                </a:lnSpc>
              </a:pPr>
              <a:r>
                <a:rPr lang="zh-CN" altLang="en-US" sz="1600" b="1" dirty="0">
                  <a:solidFill>
                    <a:schemeClr val="accent1">
                      <a:lumMod val="75000"/>
                    </a:schemeClr>
                  </a:solidFill>
                  <a:latin typeface="Arial Black" panose="020B0A04020102020204" pitchFamily="34" charset="0"/>
                </a:rPr>
                <a:t>带宽受限</a:t>
              </a:r>
              <a:r>
                <a:rPr lang="zh-CN" altLang="en-US" sz="1600" b="1" dirty="0">
                  <a:solidFill>
                    <a:schemeClr val="tx1"/>
                  </a:solidFill>
                  <a:latin typeface="Arial Black" panose="020B0A04020102020204" pitchFamily="34" charset="0"/>
                </a:rPr>
                <a:t>且有</a:t>
              </a:r>
              <a:r>
                <a:rPr lang="zh-CN" altLang="en-US" sz="1600" b="1" dirty="0">
                  <a:solidFill>
                    <a:schemeClr val="accent1">
                      <a:lumMod val="75000"/>
                    </a:schemeClr>
                  </a:solidFill>
                  <a:latin typeface="Arial Black" panose="020B0A04020102020204" pitchFamily="34" charset="0"/>
                </a:rPr>
                <a:t>高斯白噪声</a:t>
              </a:r>
              <a:r>
                <a:rPr lang="zh-CN" altLang="en-US" sz="1600" b="1" dirty="0">
                  <a:solidFill>
                    <a:schemeClr val="tx1"/>
                  </a:solidFill>
                  <a:latin typeface="Arial Black" panose="020B0A04020102020204" pitchFamily="34" charset="0"/>
                </a:rPr>
                <a:t>干扰的信道的</a:t>
              </a:r>
              <a:endParaRPr lang="en-US" altLang="zh-CN" sz="1600" b="1" dirty="0">
                <a:solidFill>
                  <a:schemeClr val="tx1"/>
                </a:solidFill>
                <a:latin typeface="Arial Black" panose="020B0A04020102020204" pitchFamily="34" charset="0"/>
              </a:endParaRPr>
            </a:p>
            <a:p>
              <a:pPr>
                <a:lnSpc>
                  <a:spcPct val="150000"/>
                </a:lnSpc>
              </a:pPr>
              <a:r>
                <a:rPr lang="zh-CN" altLang="en-US" sz="1600" b="1" dirty="0">
                  <a:solidFill>
                    <a:schemeClr val="accent1">
                      <a:lumMod val="75000"/>
                    </a:schemeClr>
                  </a:solidFill>
                  <a:latin typeface="Arial Black" panose="020B0A04020102020204" pitchFamily="34" charset="0"/>
                </a:rPr>
                <a:t>极限信息传输速率</a:t>
              </a:r>
              <a:endParaRPr lang="en-US" altLang="zh-CN" sz="1600" b="1" dirty="0">
                <a:solidFill>
                  <a:schemeClr val="accent1">
                    <a:lumMod val="75000"/>
                  </a:schemeClr>
                </a:solidFill>
                <a:latin typeface="Arial Black" panose="020B0A04020102020204" pitchFamily="34" charset="0"/>
              </a:endParaRPr>
            </a:p>
          </p:txBody>
        </p:sp>
        <mc:AlternateContent xmlns:mc="http://schemas.openxmlformats.org/markup-compatibility/2006">
          <mc:Choice xmlns:a14="http://schemas.microsoft.com/office/drawing/2010/main" Requires="a14">
            <p:sp>
              <p:nvSpPr>
                <p:cNvPr id="22" name="文本框 21"/>
                <p:cNvSpPr txBox="1"/>
                <p:nvPr/>
              </p:nvSpPr>
              <p:spPr>
                <a:xfrm>
                  <a:off x="8875966" y="1245369"/>
                  <a:ext cx="2452851" cy="484043"/>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r>
                          <a:rPr lang="en-US" altLang="zh-CN" sz="1400" b="1" i="1" smtClean="0">
                            <a:latin typeface="Cambria Math" panose="02040503050406030204" pitchFamily="18" charset="0"/>
                          </a:rPr>
                          <m:t>𝑪</m:t>
                        </m:r>
                        <m:r>
                          <a:rPr lang="en-US" altLang="zh-CN" sz="1400" b="1" i="1" smtClean="0">
                            <a:latin typeface="Cambria Math" panose="02040503050406030204" pitchFamily="18" charset="0"/>
                          </a:rPr>
                          <m:t>=</m:t>
                        </m:r>
                        <m:r>
                          <a:rPr lang="en-US" altLang="zh-CN" sz="1400" b="1" i="1" smtClean="0">
                            <a:latin typeface="Cambria Math" panose="02040503050406030204" pitchFamily="18" charset="0"/>
                          </a:rPr>
                          <m:t>𝑾</m:t>
                        </m:r>
                        <m:func>
                          <m:funcPr>
                            <m:ctrlPr>
                              <a:rPr lang="en-US" altLang="zh-CN" sz="1400" b="1" i="1" smtClean="0">
                                <a:latin typeface="Cambria Math" panose="02040503050406030204" pitchFamily="18" charset="0"/>
                              </a:rPr>
                            </m:ctrlPr>
                          </m:funcPr>
                          <m:fName>
                            <m:sSub>
                              <m:sSubPr>
                                <m:ctrlPr>
                                  <a:rPr lang="en-US" altLang="zh-CN" sz="1400" b="1" i="1" smtClean="0">
                                    <a:latin typeface="Cambria Math" panose="02040503050406030204" pitchFamily="18" charset="0"/>
                                  </a:rPr>
                                </m:ctrlPr>
                              </m:sSubPr>
                              <m:e>
                                <m:r>
                                  <a:rPr lang="en-US" altLang="zh-CN" sz="1400" b="1" i="0" smtClean="0">
                                    <a:latin typeface="Cambria Math" panose="02040503050406030204" pitchFamily="18" charset="0"/>
                                  </a:rPr>
                                  <m:t>𝐥𝐨𝐠</m:t>
                                </m:r>
                              </m:e>
                              <m:sub>
                                <m:r>
                                  <a:rPr lang="en-US" altLang="zh-CN" sz="1400" b="1" i="1" smtClean="0">
                                    <a:latin typeface="Cambria Math" panose="02040503050406030204" pitchFamily="18" charset="0"/>
                                  </a:rPr>
                                  <m:t>𝟐</m:t>
                                </m:r>
                              </m:sub>
                            </m:sSub>
                          </m:fName>
                          <m:e>
                            <m:d>
                              <m:dPr>
                                <m:ctrlPr>
                                  <a:rPr lang="en-US" altLang="zh-CN" sz="1400" b="1" i="1" smtClean="0">
                                    <a:latin typeface="Cambria Math" panose="02040503050406030204" pitchFamily="18" charset="0"/>
                                  </a:rPr>
                                </m:ctrlPr>
                              </m:dPr>
                              <m:e>
                                <m:r>
                                  <a:rPr lang="en-US" altLang="zh-CN" sz="1400" b="1" i="1" smtClean="0">
                                    <a:latin typeface="Cambria Math" panose="02040503050406030204" pitchFamily="18" charset="0"/>
                                  </a:rPr>
                                  <m:t>𝟏</m:t>
                                </m:r>
                                <m:r>
                                  <a:rPr lang="en-US" altLang="zh-CN" sz="1400" b="1" i="1" smtClean="0">
                                    <a:latin typeface="Cambria Math" panose="02040503050406030204" pitchFamily="18" charset="0"/>
                                  </a:rPr>
                                  <m:t>+</m:t>
                                </m:r>
                                <m:f>
                                  <m:fPr>
                                    <m:ctrlPr>
                                      <a:rPr lang="en-US" altLang="zh-CN" sz="1400" b="1" i="1" smtClean="0">
                                        <a:latin typeface="Cambria Math" panose="02040503050406030204" pitchFamily="18" charset="0"/>
                                      </a:rPr>
                                    </m:ctrlPr>
                                  </m:fPr>
                                  <m:num>
                                    <m:r>
                                      <a:rPr lang="en-US" altLang="zh-CN" sz="1400" b="1" i="1" smtClean="0">
                                        <a:latin typeface="Cambria Math" panose="02040503050406030204" pitchFamily="18" charset="0"/>
                                      </a:rPr>
                                      <m:t>𝑺</m:t>
                                    </m:r>
                                  </m:num>
                                  <m:den>
                                    <m:r>
                                      <a:rPr lang="en-US" altLang="zh-CN" sz="1400" b="1" i="1" smtClean="0">
                                        <a:latin typeface="Cambria Math" panose="02040503050406030204" pitchFamily="18" charset="0"/>
                                      </a:rPr>
                                      <m:t>𝑵</m:t>
                                    </m:r>
                                  </m:den>
                                </m:f>
                              </m:e>
                            </m:d>
                            <m:r>
                              <a:rPr lang="en-US" altLang="zh-CN" sz="1400" b="1" i="1" smtClean="0">
                                <a:latin typeface="Cambria Math" panose="02040503050406030204" pitchFamily="18" charset="0"/>
                              </a:rPr>
                              <m:t> (</m:t>
                            </m:r>
                            <m:r>
                              <a:rPr lang="en-US" altLang="zh-CN" sz="1400" b="1" i="1" smtClean="0">
                                <a:latin typeface="Cambria Math" panose="02040503050406030204" pitchFamily="18" charset="0"/>
                              </a:rPr>
                              <m:t>𝒃</m:t>
                            </m:r>
                            <m:r>
                              <a:rPr lang="en-US" altLang="zh-CN" sz="1400" b="1" i="1" smtClean="0">
                                <a:latin typeface="Cambria Math" panose="02040503050406030204" pitchFamily="18" charset="0"/>
                              </a:rPr>
                              <m:t>/</m:t>
                            </m:r>
                            <m:r>
                              <a:rPr lang="en-US" altLang="zh-CN" sz="1400" b="1" i="1" smtClean="0">
                                <a:latin typeface="Cambria Math" panose="02040503050406030204" pitchFamily="18" charset="0"/>
                              </a:rPr>
                              <m:t>𝒔</m:t>
                            </m:r>
                            <m:r>
                              <a:rPr lang="en-US" altLang="zh-CN" sz="1400" b="1" i="1" smtClean="0">
                                <a:latin typeface="Cambria Math" panose="02040503050406030204" pitchFamily="18" charset="0"/>
                              </a:rPr>
                              <m:t>)</m:t>
                            </m:r>
                          </m:e>
                        </m:func>
                      </m:oMath>
                    </m:oMathPara>
                  </a14:m>
                  <a:endParaRPr lang="zh-CN" altLang="en-US" sz="1400" b="1" dirty="0"/>
                </a:p>
              </p:txBody>
            </p:sp>
          </mc:Choice>
          <mc:Fallback>
            <p:sp>
              <p:nvSpPr>
                <p:cNvPr id="22" name="文本框 21"/>
                <p:cNvSpPr txBox="1">
                  <a:spLocks noRot="1" noChangeAspect="1" noMove="1" noResize="1" noEditPoints="1" noAdjustHandles="1" noChangeArrowheads="1" noChangeShapeType="1" noTextEdit="1"/>
                </p:cNvSpPr>
                <p:nvPr/>
              </p:nvSpPr>
              <p:spPr>
                <a:xfrm>
                  <a:off x="8875966" y="1245369"/>
                  <a:ext cx="2452851" cy="484043"/>
                </a:xfrm>
                <a:prstGeom prst="rect">
                  <a:avLst/>
                </a:prstGeom>
                <a:blipFill rotWithShape="1">
                  <a:blip r:embed="rId1"/>
                </a:blipFill>
              </p:spPr>
              <p:txBody>
                <a:bodyPr/>
                <a:lstStyle/>
                <a:p>
                  <a:r>
                    <a:rPr lang="zh-CN" altLang="en-US">
                      <a:noFill/>
                    </a:rPr>
                    <a:t> </a:t>
                  </a:r>
                </a:p>
              </p:txBody>
            </p:sp>
          </mc:Fallback>
        </mc:AlternateContent>
      </p:grpSp>
      <p:grpSp>
        <p:nvGrpSpPr>
          <p:cNvPr id="7" name="组合 6"/>
          <p:cNvGrpSpPr/>
          <p:nvPr/>
        </p:nvGrpSpPr>
        <p:grpSpPr>
          <a:xfrm>
            <a:off x="304800" y="2045888"/>
            <a:ext cx="11483724" cy="1082820"/>
            <a:chOff x="304800" y="2045888"/>
            <a:chExt cx="11483724" cy="1082820"/>
          </a:xfrm>
        </p:grpSpPr>
        <p:sp>
          <p:nvSpPr>
            <p:cNvPr id="6" name="文本框 5"/>
            <p:cNvSpPr txBox="1"/>
            <p:nvPr/>
          </p:nvSpPr>
          <p:spPr>
            <a:xfrm>
              <a:off x="304800" y="2045888"/>
              <a:ext cx="11483724" cy="646331"/>
            </a:xfrm>
            <a:prstGeom prst="rect">
              <a:avLst/>
            </a:prstGeom>
            <a:noFill/>
          </p:spPr>
          <p:txBody>
            <a:bodyPr wrap="square" rtlCol="0">
              <a:spAutoFit/>
            </a:bodyPr>
            <a:lstStyle/>
            <a:p>
              <a:r>
                <a:rPr lang="en-US" altLang="zh-CN" b="1" dirty="0">
                  <a:latin typeface="Arial Narrow" panose="020B0606020202030204" charset="0"/>
                </a:rPr>
                <a:t>【2009</a:t>
              </a:r>
              <a:r>
                <a:rPr lang="zh-CN" altLang="en-US" b="1" dirty="0">
                  <a:latin typeface="Arial Narrow" panose="020B0606020202030204" charset="0"/>
                </a:rPr>
                <a:t>年 题</a:t>
              </a:r>
              <a:r>
                <a:rPr lang="en-US" altLang="zh-CN" b="1" dirty="0">
                  <a:latin typeface="Arial Narrow" panose="020B0606020202030204" charset="0"/>
                </a:rPr>
                <a:t>34】</a:t>
              </a:r>
              <a:r>
                <a:rPr lang="zh-CN" altLang="en-US" b="1" dirty="0">
                  <a:latin typeface="Arial Narrow" panose="020B0606020202030204" charset="0"/>
                </a:rPr>
                <a:t>在无噪声情况下，若某通信链路的带宽为</a:t>
              </a:r>
              <a:r>
                <a:rPr lang="en-US" altLang="zh-CN" b="1" dirty="0">
                  <a:latin typeface="Arial Narrow" panose="020B0606020202030204" charset="0"/>
                </a:rPr>
                <a:t>3kHz</a:t>
              </a:r>
              <a:r>
                <a:rPr lang="zh-CN" altLang="en-US" b="1" dirty="0">
                  <a:latin typeface="Arial Narrow" panose="020B0606020202030204" charset="0"/>
                </a:rPr>
                <a:t>，采用</a:t>
              </a:r>
              <a:r>
                <a:rPr lang="en-US" altLang="zh-CN" b="1" dirty="0">
                  <a:latin typeface="Arial Narrow" panose="020B0606020202030204" charset="0"/>
                </a:rPr>
                <a:t>4</a:t>
              </a:r>
              <a:r>
                <a:rPr lang="zh-CN" altLang="en-US" b="1" dirty="0">
                  <a:latin typeface="Arial Narrow" panose="020B0606020202030204" charset="0"/>
                </a:rPr>
                <a:t>个相位，每个相位具有</a:t>
              </a:r>
              <a:r>
                <a:rPr lang="en-US" altLang="zh-CN" b="1" dirty="0">
                  <a:latin typeface="Arial Narrow" panose="020B0606020202030204" charset="0"/>
                </a:rPr>
                <a:t>4</a:t>
              </a:r>
              <a:r>
                <a:rPr lang="zh-CN" altLang="en-US" b="1" dirty="0">
                  <a:latin typeface="Arial Narrow" panose="020B0606020202030204" charset="0"/>
                </a:rPr>
                <a:t>种振幅的</a:t>
              </a:r>
              <a:r>
                <a:rPr lang="en-US" altLang="zh-CN" b="1" dirty="0">
                  <a:latin typeface="Arial Narrow" panose="020B0606020202030204" charset="0"/>
                </a:rPr>
                <a:t>QAM</a:t>
              </a:r>
              <a:r>
                <a:rPr lang="zh-CN" altLang="en-US" b="1" dirty="0">
                  <a:latin typeface="Arial Narrow" panose="020B0606020202030204" charset="0"/>
                </a:rPr>
                <a:t>调制</a:t>
              </a:r>
              <a:endParaRPr lang="en-US" altLang="zh-CN" b="1" dirty="0">
                <a:latin typeface="Arial Narrow" panose="020B0606020202030204" charset="0"/>
              </a:endParaRPr>
            </a:p>
            <a:p>
              <a:r>
                <a:rPr lang="en-US" altLang="zh-CN" b="1" dirty="0">
                  <a:latin typeface="Arial Narrow" panose="020B0606020202030204" charset="0"/>
                </a:rPr>
                <a:t>                              </a:t>
              </a:r>
              <a:r>
                <a:rPr lang="zh-CN" altLang="en-US" b="1" dirty="0">
                  <a:latin typeface="Arial Narrow" panose="020B0606020202030204" charset="0"/>
                </a:rPr>
                <a:t>技术，则该通信链路的最大数据传输速率是（      ）。</a:t>
              </a:r>
              <a:endParaRPr lang="zh-CN" altLang="en-US" b="1" dirty="0">
                <a:latin typeface="Arial Narrow" panose="020B0606020202030204" charset="0"/>
              </a:endParaRPr>
            </a:p>
          </p:txBody>
        </p:sp>
        <p:sp>
          <p:nvSpPr>
            <p:cNvPr id="28" name="文本框 27"/>
            <p:cNvSpPr txBox="1"/>
            <p:nvPr/>
          </p:nvSpPr>
          <p:spPr>
            <a:xfrm>
              <a:off x="1878138" y="2759376"/>
              <a:ext cx="1174248" cy="369332"/>
            </a:xfrm>
            <a:prstGeom prst="rect">
              <a:avLst/>
            </a:prstGeom>
            <a:noFill/>
          </p:spPr>
          <p:txBody>
            <a:bodyPr wrap="square" rtlCol="0">
              <a:spAutoFit/>
            </a:bodyPr>
            <a:lstStyle/>
            <a:p>
              <a:r>
                <a:rPr lang="en-US" altLang="zh-CN" b="1" dirty="0">
                  <a:latin typeface="Arial Narrow" panose="020B0606020202030204" charset="0"/>
                </a:rPr>
                <a:t>A. 12kbps</a:t>
              </a:r>
              <a:endParaRPr lang="zh-CN" altLang="en-US" b="1" dirty="0">
                <a:latin typeface="Arial Narrow" panose="020B0606020202030204" charset="0"/>
              </a:endParaRPr>
            </a:p>
          </p:txBody>
        </p:sp>
        <p:sp>
          <p:nvSpPr>
            <p:cNvPr id="29" name="文本框 28"/>
            <p:cNvSpPr txBox="1"/>
            <p:nvPr/>
          </p:nvSpPr>
          <p:spPr>
            <a:xfrm>
              <a:off x="3718633" y="2759376"/>
              <a:ext cx="1174248" cy="369332"/>
            </a:xfrm>
            <a:prstGeom prst="rect">
              <a:avLst/>
            </a:prstGeom>
            <a:noFill/>
          </p:spPr>
          <p:txBody>
            <a:bodyPr wrap="square" rtlCol="0">
              <a:spAutoFit/>
            </a:bodyPr>
            <a:lstStyle/>
            <a:p>
              <a:r>
                <a:rPr lang="en-US" altLang="zh-CN" b="1" dirty="0">
                  <a:latin typeface="Arial Narrow" panose="020B0606020202030204" charset="0"/>
                </a:rPr>
                <a:t>B. 24kbps</a:t>
              </a:r>
              <a:endParaRPr lang="zh-CN" altLang="en-US" b="1" dirty="0">
                <a:latin typeface="Arial Narrow" panose="020B0606020202030204" charset="0"/>
              </a:endParaRPr>
            </a:p>
          </p:txBody>
        </p:sp>
        <p:sp>
          <p:nvSpPr>
            <p:cNvPr id="30" name="文本框 29"/>
            <p:cNvSpPr txBox="1"/>
            <p:nvPr/>
          </p:nvSpPr>
          <p:spPr>
            <a:xfrm>
              <a:off x="5559128" y="2759376"/>
              <a:ext cx="1174248" cy="369332"/>
            </a:xfrm>
            <a:prstGeom prst="rect">
              <a:avLst/>
            </a:prstGeom>
            <a:noFill/>
          </p:spPr>
          <p:txBody>
            <a:bodyPr wrap="square" rtlCol="0">
              <a:spAutoFit/>
            </a:bodyPr>
            <a:lstStyle/>
            <a:p>
              <a:r>
                <a:rPr lang="en-US" altLang="zh-CN" b="1" dirty="0">
                  <a:latin typeface="Arial Narrow" panose="020B0606020202030204" charset="0"/>
                </a:rPr>
                <a:t>C. 48kbps</a:t>
              </a:r>
              <a:endParaRPr lang="zh-CN" altLang="en-US" b="1" dirty="0">
                <a:latin typeface="Arial Narrow" panose="020B0606020202030204" charset="0"/>
              </a:endParaRPr>
            </a:p>
          </p:txBody>
        </p:sp>
        <p:sp>
          <p:nvSpPr>
            <p:cNvPr id="31" name="文本框 30"/>
            <p:cNvSpPr txBox="1"/>
            <p:nvPr/>
          </p:nvSpPr>
          <p:spPr>
            <a:xfrm>
              <a:off x="7399623" y="2759376"/>
              <a:ext cx="1174248" cy="369332"/>
            </a:xfrm>
            <a:prstGeom prst="rect">
              <a:avLst/>
            </a:prstGeom>
            <a:noFill/>
          </p:spPr>
          <p:txBody>
            <a:bodyPr wrap="square" rtlCol="0">
              <a:spAutoFit/>
            </a:bodyPr>
            <a:lstStyle/>
            <a:p>
              <a:r>
                <a:rPr lang="en-US" altLang="zh-CN" b="1" dirty="0">
                  <a:latin typeface="Arial Narrow" panose="020B0606020202030204" charset="0"/>
                </a:rPr>
                <a:t>D. 96kbps</a:t>
              </a:r>
              <a:endParaRPr lang="zh-CN" altLang="en-US" b="1" dirty="0">
                <a:latin typeface="Arial Narrow" panose="020B0606020202030204" charset="0"/>
              </a:endParaRPr>
            </a:p>
          </p:txBody>
        </p:sp>
      </p:grpSp>
      <p:sp>
        <p:nvSpPr>
          <p:cNvPr id="32" name="文本框 31"/>
          <p:cNvSpPr txBox="1"/>
          <p:nvPr/>
        </p:nvSpPr>
        <p:spPr>
          <a:xfrm>
            <a:off x="464875" y="3244334"/>
            <a:ext cx="732397" cy="369332"/>
          </a:xfrm>
          <a:prstGeom prst="rect">
            <a:avLst/>
          </a:prstGeom>
          <a:noFill/>
        </p:spPr>
        <p:txBody>
          <a:bodyPr wrap="square" rtlCol="0">
            <a:spAutoFit/>
          </a:bodyPr>
          <a:lstStyle/>
          <a:p>
            <a:r>
              <a:rPr lang="zh-CN" altLang="en-US" b="1" dirty="0">
                <a:latin typeface="Arial Narrow" panose="020B0606020202030204" charset="0"/>
              </a:rPr>
              <a:t>解析</a:t>
            </a:r>
            <a:endParaRPr lang="zh-CN" altLang="en-US" b="1" dirty="0">
              <a:latin typeface="Arial Narrow" panose="020B0606020202030204" charset="0"/>
            </a:endParaRPr>
          </a:p>
        </p:txBody>
      </p:sp>
      <p:sp>
        <p:nvSpPr>
          <p:cNvPr id="33" name="文本框 32"/>
          <p:cNvSpPr txBox="1"/>
          <p:nvPr/>
        </p:nvSpPr>
        <p:spPr>
          <a:xfrm>
            <a:off x="885897" y="3594100"/>
            <a:ext cx="9554056" cy="369332"/>
          </a:xfrm>
          <a:prstGeom prst="rect">
            <a:avLst/>
          </a:prstGeom>
          <a:noFill/>
        </p:spPr>
        <p:txBody>
          <a:bodyPr wrap="square" rtlCol="0">
            <a:spAutoFit/>
          </a:bodyPr>
          <a:lstStyle/>
          <a:p>
            <a:r>
              <a:rPr lang="en-US" altLang="zh-CN" b="1" dirty="0">
                <a:latin typeface="Arial Narrow" panose="020B0606020202030204" charset="0"/>
              </a:rPr>
              <a:t>1. </a:t>
            </a:r>
            <a:r>
              <a:rPr lang="zh-CN" altLang="en-US" b="1" dirty="0">
                <a:latin typeface="Arial Narrow" panose="020B0606020202030204" charset="0"/>
              </a:rPr>
              <a:t>根据奈氏准则，该通信链路的最高码元传输速率 </a:t>
            </a:r>
            <a:r>
              <a:rPr lang="en-US" altLang="zh-CN" b="1" dirty="0">
                <a:latin typeface="Arial Narrow" panose="020B0606020202030204" charset="0"/>
              </a:rPr>
              <a:t>= 2 × 3k = 6k</a:t>
            </a:r>
            <a:r>
              <a:rPr lang="zh-CN" altLang="en-US" b="1" dirty="0">
                <a:latin typeface="Arial Narrow" panose="020B0606020202030204" charset="0"/>
              </a:rPr>
              <a:t>（码元</a:t>
            </a:r>
            <a:r>
              <a:rPr lang="en-US" altLang="zh-CN" b="1" dirty="0">
                <a:latin typeface="Arial Narrow" panose="020B0606020202030204" charset="0"/>
              </a:rPr>
              <a:t>/</a:t>
            </a:r>
            <a:r>
              <a:rPr lang="zh-CN" altLang="en-US" b="1" dirty="0">
                <a:latin typeface="Arial Narrow" panose="020B0606020202030204" charset="0"/>
              </a:rPr>
              <a:t>秒）</a:t>
            </a:r>
            <a:endParaRPr lang="zh-CN" altLang="en-US" b="1" dirty="0">
              <a:latin typeface="Arial Narrow" panose="020B0606020202030204" charset="0"/>
            </a:endParaRPr>
          </a:p>
        </p:txBody>
      </p:sp>
      <p:sp>
        <p:nvSpPr>
          <p:cNvPr id="34" name="文本框 33"/>
          <p:cNvSpPr txBox="1"/>
          <p:nvPr/>
        </p:nvSpPr>
        <p:spPr>
          <a:xfrm>
            <a:off x="885896" y="3963432"/>
            <a:ext cx="10389515" cy="369332"/>
          </a:xfrm>
          <a:prstGeom prst="rect">
            <a:avLst/>
          </a:prstGeom>
          <a:noFill/>
        </p:spPr>
        <p:txBody>
          <a:bodyPr wrap="square" rtlCol="0">
            <a:spAutoFit/>
          </a:bodyPr>
          <a:lstStyle/>
          <a:p>
            <a:r>
              <a:rPr lang="en-US" altLang="zh-CN" b="1" dirty="0">
                <a:latin typeface="Arial Narrow" panose="020B0606020202030204" charset="0"/>
              </a:rPr>
              <a:t>2. </a:t>
            </a:r>
            <a:r>
              <a:rPr lang="zh-CN" altLang="en-US" b="1" dirty="0">
                <a:latin typeface="Arial Narrow" panose="020B0606020202030204" charset="0"/>
              </a:rPr>
              <a:t>采用</a:t>
            </a:r>
            <a:r>
              <a:rPr lang="en-US" altLang="zh-CN" b="1" dirty="0">
                <a:latin typeface="Arial Narrow" panose="020B0606020202030204" charset="0"/>
              </a:rPr>
              <a:t>4</a:t>
            </a:r>
            <a:r>
              <a:rPr lang="zh-CN" altLang="en-US" b="1" dirty="0">
                <a:latin typeface="Arial Narrow" panose="020B0606020202030204" charset="0"/>
              </a:rPr>
              <a:t>个相位，每个相位</a:t>
            </a:r>
            <a:r>
              <a:rPr lang="en-US" altLang="zh-CN" b="1" dirty="0">
                <a:latin typeface="Arial Narrow" panose="020B0606020202030204" charset="0"/>
              </a:rPr>
              <a:t>4</a:t>
            </a:r>
            <a:r>
              <a:rPr lang="zh-CN" altLang="en-US" b="1" dirty="0">
                <a:latin typeface="Arial Narrow" panose="020B0606020202030204" charset="0"/>
              </a:rPr>
              <a:t>种振幅的</a:t>
            </a:r>
            <a:r>
              <a:rPr lang="en-US" altLang="zh-CN" b="1" dirty="0">
                <a:latin typeface="Arial Narrow" panose="020B0606020202030204" charset="0"/>
              </a:rPr>
              <a:t>QAM</a:t>
            </a:r>
            <a:r>
              <a:rPr lang="zh-CN" altLang="en-US" b="1" dirty="0">
                <a:latin typeface="Arial Narrow" panose="020B0606020202030204" charset="0"/>
              </a:rPr>
              <a:t>调制技术，可以调制出 </a:t>
            </a:r>
            <a:r>
              <a:rPr lang="en-US" altLang="zh-CN" b="1" dirty="0">
                <a:latin typeface="Arial Narrow" panose="020B0606020202030204" charset="0"/>
              </a:rPr>
              <a:t>4 × 4 = 16</a:t>
            </a:r>
            <a:r>
              <a:rPr lang="zh-CN" altLang="en-US" b="1" dirty="0">
                <a:latin typeface="Arial Narrow" panose="020B0606020202030204" charset="0"/>
              </a:rPr>
              <a:t>个不同的基本波形（码元）</a:t>
            </a:r>
            <a:r>
              <a:rPr lang="en-US" altLang="zh-CN" b="1" dirty="0">
                <a:latin typeface="Arial Narrow" panose="020B0606020202030204" charset="0"/>
              </a:rPr>
              <a:t> </a:t>
            </a:r>
            <a:endParaRPr lang="zh-CN" altLang="en-US" b="1" dirty="0">
              <a:latin typeface="Arial Narrow" panose="020B0606020202030204" charset="0"/>
            </a:endParaRPr>
          </a:p>
        </p:txBody>
      </p:sp>
      <p:sp>
        <p:nvSpPr>
          <p:cNvPr id="35" name="文本框 34"/>
          <p:cNvSpPr txBox="1"/>
          <p:nvPr/>
        </p:nvSpPr>
        <p:spPr>
          <a:xfrm>
            <a:off x="1090925" y="4332764"/>
            <a:ext cx="7664954" cy="369332"/>
          </a:xfrm>
          <a:prstGeom prst="rect">
            <a:avLst/>
          </a:prstGeom>
          <a:noFill/>
        </p:spPr>
        <p:txBody>
          <a:bodyPr wrap="square" rtlCol="0">
            <a:spAutoFit/>
          </a:bodyPr>
          <a:lstStyle/>
          <a:p>
            <a:r>
              <a:rPr lang="zh-CN" altLang="en-US" b="1" dirty="0">
                <a:latin typeface="Arial Narrow" panose="020B0606020202030204" charset="0"/>
              </a:rPr>
              <a:t>采用二进制对这</a:t>
            </a:r>
            <a:r>
              <a:rPr lang="en-US" altLang="zh-CN" b="1" dirty="0">
                <a:latin typeface="Arial Narrow" panose="020B0606020202030204" charset="0"/>
              </a:rPr>
              <a:t>16</a:t>
            </a:r>
            <a:r>
              <a:rPr lang="zh-CN" altLang="en-US" b="1" dirty="0">
                <a:latin typeface="Arial Narrow" panose="020B0606020202030204" charset="0"/>
              </a:rPr>
              <a:t>个不同的码元进行编码，需要使用</a:t>
            </a:r>
            <a:r>
              <a:rPr lang="en-US" altLang="zh-CN" b="1" dirty="0">
                <a:latin typeface="Arial Narrow" panose="020B0606020202030204" charset="0"/>
              </a:rPr>
              <a:t>4</a:t>
            </a:r>
            <a:r>
              <a:rPr lang="zh-CN" altLang="en-US" b="1" dirty="0">
                <a:latin typeface="Arial Narrow" panose="020B0606020202030204" charset="0"/>
              </a:rPr>
              <a:t>个比特（</a:t>
            </a:r>
            <a:r>
              <a:rPr lang="en-US" altLang="zh-CN" b="1" dirty="0">
                <a:latin typeface="Arial Narrow" panose="020B0606020202030204" charset="0"/>
              </a:rPr>
              <a:t>log</a:t>
            </a:r>
            <a:r>
              <a:rPr lang="en-US" altLang="zh-CN" b="1" baseline="-25000" dirty="0">
                <a:latin typeface="Arial Narrow" panose="020B0606020202030204" charset="0"/>
              </a:rPr>
              <a:t>2</a:t>
            </a:r>
            <a:r>
              <a:rPr lang="en-US" altLang="zh-CN" b="1" dirty="0">
                <a:latin typeface="Arial Narrow" panose="020B0606020202030204" charset="0"/>
              </a:rPr>
              <a:t>16=4</a:t>
            </a:r>
            <a:r>
              <a:rPr lang="zh-CN" altLang="en-US" b="1" dirty="0">
                <a:latin typeface="Arial Narrow" panose="020B0606020202030204" charset="0"/>
              </a:rPr>
              <a:t>）。</a:t>
            </a:r>
            <a:endParaRPr lang="zh-CN" altLang="en-US" b="1" dirty="0">
              <a:latin typeface="Arial Narrow" panose="020B0606020202030204" charset="0"/>
            </a:endParaRPr>
          </a:p>
        </p:txBody>
      </p:sp>
      <p:sp>
        <p:nvSpPr>
          <p:cNvPr id="36" name="文本框 35"/>
          <p:cNvSpPr txBox="1"/>
          <p:nvPr/>
        </p:nvSpPr>
        <p:spPr>
          <a:xfrm>
            <a:off x="1090925" y="4702096"/>
            <a:ext cx="7664954" cy="369332"/>
          </a:xfrm>
          <a:prstGeom prst="rect">
            <a:avLst/>
          </a:prstGeom>
          <a:noFill/>
        </p:spPr>
        <p:txBody>
          <a:bodyPr wrap="square" rtlCol="0">
            <a:spAutoFit/>
          </a:bodyPr>
          <a:lstStyle/>
          <a:p>
            <a:r>
              <a:rPr lang="zh-CN" altLang="en-US" b="1" dirty="0">
                <a:latin typeface="Arial Narrow" panose="020B0606020202030204" charset="0"/>
              </a:rPr>
              <a:t>即每个码元可以携带的信息量为</a:t>
            </a:r>
            <a:r>
              <a:rPr lang="en-US" altLang="zh-CN" b="1" dirty="0">
                <a:latin typeface="Arial Narrow" panose="020B0606020202030204" charset="0"/>
              </a:rPr>
              <a:t>4</a:t>
            </a:r>
            <a:r>
              <a:rPr lang="zh-CN" altLang="en-US" b="1" dirty="0">
                <a:latin typeface="Arial Narrow" panose="020B0606020202030204" charset="0"/>
              </a:rPr>
              <a:t>个比特。</a:t>
            </a:r>
            <a:endParaRPr lang="zh-CN" altLang="en-US" b="1" dirty="0">
              <a:latin typeface="Arial Narrow" panose="020B0606020202030204" charset="0"/>
            </a:endParaRPr>
          </a:p>
        </p:txBody>
      </p:sp>
      <p:sp>
        <p:nvSpPr>
          <p:cNvPr id="37" name="文本框 36"/>
          <p:cNvSpPr txBox="1"/>
          <p:nvPr/>
        </p:nvSpPr>
        <p:spPr>
          <a:xfrm>
            <a:off x="885896" y="5176839"/>
            <a:ext cx="10930590" cy="369332"/>
          </a:xfrm>
          <a:prstGeom prst="rect">
            <a:avLst/>
          </a:prstGeom>
          <a:noFill/>
        </p:spPr>
        <p:txBody>
          <a:bodyPr wrap="square" rtlCol="0">
            <a:spAutoFit/>
          </a:bodyPr>
          <a:lstStyle/>
          <a:p>
            <a:r>
              <a:rPr lang="zh-CN" altLang="en-US" b="1" dirty="0">
                <a:latin typeface="Arial Narrow" panose="020B0606020202030204" charset="0"/>
              </a:rPr>
              <a:t>综合</a:t>
            </a:r>
            <a:r>
              <a:rPr lang="en-US" altLang="zh-CN" b="1" dirty="0">
                <a:latin typeface="Arial Narrow" panose="020B0606020202030204" charset="0"/>
              </a:rPr>
              <a:t>1</a:t>
            </a:r>
            <a:r>
              <a:rPr lang="zh-CN" altLang="en-US" b="1" dirty="0">
                <a:latin typeface="Arial Narrow" panose="020B0606020202030204" charset="0"/>
              </a:rPr>
              <a:t>和</a:t>
            </a:r>
            <a:r>
              <a:rPr lang="en-US" altLang="zh-CN" b="1" dirty="0">
                <a:latin typeface="Arial Narrow" panose="020B0606020202030204" charset="0"/>
              </a:rPr>
              <a:t>2</a:t>
            </a:r>
            <a:r>
              <a:rPr lang="zh-CN" altLang="en-US" b="1" dirty="0">
                <a:latin typeface="Arial Narrow" panose="020B0606020202030204" charset="0"/>
              </a:rPr>
              <a:t>可知，该通信链路的最大数据传输速率 </a:t>
            </a:r>
            <a:r>
              <a:rPr lang="en-US" altLang="zh-CN" b="1" dirty="0">
                <a:latin typeface="Arial Narrow" panose="020B0606020202030204" charset="0"/>
              </a:rPr>
              <a:t>= 6k</a:t>
            </a:r>
            <a:r>
              <a:rPr lang="zh-CN" altLang="en-US" b="1" dirty="0">
                <a:latin typeface="Arial Narrow" panose="020B0606020202030204" charset="0"/>
              </a:rPr>
              <a:t>（码元</a:t>
            </a:r>
            <a:r>
              <a:rPr lang="en-US" altLang="zh-CN" b="1" dirty="0">
                <a:latin typeface="Arial Narrow" panose="020B0606020202030204" charset="0"/>
              </a:rPr>
              <a:t>/</a:t>
            </a:r>
            <a:r>
              <a:rPr lang="zh-CN" altLang="en-US" b="1" dirty="0">
                <a:latin typeface="Arial Narrow" panose="020B0606020202030204" charset="0"/>
              </a:rPr>
              <a:t>秒）</a:t>
            </a:r>
            <a:r>
              <a:rPr lang="en-US" altLang="zh-CN" b="1" dirty="0">
                <a:latin typeface="Arial Narrow" panose="020B0606020202030204" charset="0"/>
              </a:rPr>
              <a:t>× 4</a:t>
            </a:r>
            <a:r>
              <a:rPr lang="zh-CN" altLang="en-US" b="1" dirty="0">
                <a:latin typeface="Arial Narrow" panose="020B0606020202030204" charset="0"/>
              </a:rPr>
              <a:t>（比特</a:t>
            </a:r>
            <a:r>
              <a:rPr lang="en-US" altLang="zh-CN" b="1" dirty="0">
                <a:latin typeface="Arial Narrow" panose="020B0606020202030204" charset="0"/>
              </a:rPr>
              <a:t>/</a:t>
            </a:r>
            <a:r>
              <a:rPr lang="zh-CN" altLang="en-US" b="1" dirty="0">
                <a:latin typeface="Arial Narrow" panose="020B0606020202030204" charset="0"/>
              </a:rPr>
              <a:t>码元）</a:t>
            </a:r>
            <a:r>
              <a:rPr lang="en-US" altLang="zh-CN" b="1" dirty="0">
                <a:latin typeface="Arial Narrow" panose="020B0606020202030204" charset="0"/>
              </a:rPr>
              <a:t>= 24k</a:t>
            </a:r>
            <a:r>
              <a:rPr lang="zh-CN" altLang="en-US" b="1" dirty="0">
                <a:latin typeface="Arial Narrow" panose="020B0606020202030204" charset="0"/>
              </a:rPr>
              <a:t>（比特</a:t>
            </a:r>
            <a:r>
              <a:rPr lang="en-US" altLang="zh-CN" b="1" dirty="0">
                <a:latin typeface="Arial Narrow" panose="020B0606020202030204" charset="0"/>
              </a:rPr>
              <a:t>/</a:t>
            </a:r>
            <a:r>
              <a:rPr lang="zh-CN" altLang="en-US" b="1" dirty="0">
                <a:latin typeface="Arial Narrow" panose="020B0606020202030204" charset="0"/>
              </a:rPr>
              <a:t>秒）</a:t>
            </a:r>
            <a:r>
              <a:rPr lang="en-US" altLang="zh-CN" b="1" dirty="0">
                <a:latin typeface="Arial Narrow" panose="020B0606020202030204" charset="0"/>
              </a:rPr>
              <a:t>= 24kbps</a:t>
            </a:r>
            <a:endParaRPr lang="zh-CN" altLang="en-US" b="1" dirty="0">
              <a:latin typeface="Arial Narrow" panose="020B0606020202030204" charset="0"/>
            </a:endParaRPr>
          </a:p>
        </p:txBody>
      </p:sp>
      <p:sp>
        <p:nvSpPr>
          <p:cNvPr id="38" name="文本框 37"/>
          <p:cNvSpPr txBox="1"/>
          <p:nvPr/>
        </p:nvSpPr>
        <p:spPr>
          <a:xfrm>
            <a:off x="6334102" y="2268808"/>
            <a:ext cx="732397" cy="523220"/>
          </a:xfrm>
          <a:prstGeom prst="rect">
            <a:avLst/>
          </a:prstGeom>
          <a:noFill/>
        </p:spPr>
        <p:txBody>
          <a:bodyPr wrap="square" rtlCol="0">
            <a:spAutoFit/>
          </a:bodyPr>
          <a:lstStyle/>
          <a:p>
            <a:pPr algn="ctr"/>
            <a:r>
              <a:rPr lang="en-US" altLang="zh-CN" sz="2800" b="1" dirty="0">
                <a:solidFill>
                  <a:schemeClr val="accent1">
                    <a:lumMod val="75000"/>
                  </a:schemeClr>
                </a:solidFill>
                <a:latin typeface="Arial Black" panose="020B0A04020102020204" pitchFamily="34" charset="0"/>
              </a:rPr>
              <a:t>B</a:t>
            </a:r>
            <a:endParaRPr lang="zh-CN" altLang="en-US" sz="2800" b="1" dirty="0">
              <a:solidFill>
                <a:schemeClr val="accent1">
                  <a:lumMod val="75000"/>
                </a:schemeClr>
              </a:solidFill>
              <a:latin typeface="Arial Black" panose="020B0A04020102020204" pitchFamily="34" charset="0"/>
            </a:endParaRP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2" fill="hold" nodeType="clickEffect">
                                  <p:stCondLst>
                                    <p:cond delay="0"/>
                                  </p:stCondLst>
                                  <p:childTnLst>
                                    <p:set>
                                      <p:cBhvr>
                                        <p:cTn id="13" dur="1" fill="hold">
                                          <p:stCondLst>
                                            <p:cond delay="0"/>
                                          </p:stCondLst>
                                        </p:cTn>
                                        <p:tgtEl>
                                          <p:spTgt spid="7"/>
                                        </p:tgtEl>
                                        <p:attrNameLst>
                                          <p:attrName>style.visibility</p:attrName>
                                        </p:attrNameLst>
                                      </p:cBhvr>
                                      <p:to>
                                        <p:strVal val="visible"/>
                                      </p:to>
                                    </p:set>
                                    <p:anim calcmode="lin" valueType="num">
                                      <p:cBhvr additive="base">
                                        <p:cTn id="14" dur="500" fill="hold"/>
                                        <p:tgtEl>
                                          <p:spTgt spid="7"/>
                                        </p:tgtEl>
                                        <p:attrNameLst>
                                          <p:attrName>ppt_x</p:attrName>
                                        </p:attrNameLst>
                                      </p:cBhvr>
                                      <p:tavLst>
                                        <p:tav tm="0">
                                          <p:val>
                                            <p:strVal val="1+#ppt_w/2"/>
                                          </p:val>
                                        </p:tav>
                                        <p:tav tm="100000">
                                          <p:val>
                                            <p:strVal val="#ppt_x"/>
                                          </p:val>
                                        </p:tav>
                                      </p:tavLst>
                                    </p:anim>
                                    <p:anim calcmode="lin" valueType="num">
                                      <p:cBhvr additive="base">
                                        <p:cTn id="15"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30" presetClass="entr" presetSubtype="0" fill="hold" grpId="0" nodeType="clickEffect">
                                  <p:stCondLst>
                                    <p:cond delay="0"/>
                                  </p:stCondLst>
                                  <p:childTnLst>
                                    <p:set>
                                      <p:cBhvr>
                                        <p:cTn id="19" dur="1" fill="hold">
                                          <p:stCondLst>
                                            <p:cond delay="0"/>
                                          </p:stCondLst>
                                        </p:cTn>
                                        <p:tgtEl>
                                          <p:spTgt spid="38"/>
                                        </p:tgtEl>
                                        <p:attrNameLst>
                                          <p:attrName>style.visibility</p:attrName>
                                        </p:attrNameLst>
                                      </p:cBhvr>
                                      <p:to>
                                        <p:strVal val="visible"/>
                                      </p:to>
                                    </p:set>
                                    <p:animEffect transition="in" filter="fade">
                                      <p:cBhvr>
                                        <p:cTn id="20" dur="800" decel="100000"/>
                                        <p:tgtEl>
                                          <p:spTgt spid="38"/>
                                        </p:tgtEl>
                                      </p:cBhvr>
                                    </p:animEffect>
                                    <p:anim calcmode="lin" valueType="num">
                                      <p:cBhvr>
                                        <p:cTn id="21" dur="800" decel="100000" fill="hold"/>
                                        <p:tgtEl>
                                          <p:spTgt spid="38"/>
                                        </p:tgtEl>
                                        <p:attrNameLst>
                                          <p:attrName>style.rotation</p:attrName>
                                        </p:attrNameLst>
                                      </p:cBhvr>
                                      <p:tavLst>
                                        <p:tav tm="0">
                                          <p:val>
                                            <p:fltVal val="-90"/>
                                          </p:val>
                                        </p:tav>
                                        <p:tav tm="100000">
                                          <p:val>
                                            <p:fltVal val="0"/>
                                          </p:val>
                                        </p:tav>
                                      </p:tavLst>
                                    </p:anim>
                                    <p:anim calcmode="lin" valueType="num">
                                      <p:cBhvr>
                                        <p:cTn id="22" dur="800" decel="100000" fill="hold"/>
                                        <p:tgtEl>
                                          <p:spTgt spid="38"/>
                                        </p:tgtEl>
                                        <p:attrNameLst>
                                          <p:attrName>ppt_x</p:attrName>
                                        </p:attrNameLst>
                                      </p:cBhvr>
                                      <p:tavLst>
                                        <p:tav tm="0">
                                          <p:val>
                                            <p:strVal val="#ppt_x+0.4"/>
                                          </p:val>
                                        </p:tav>
                                        <p:tav tm="100000">
                                          <p:val>
                                            <p:strVal val="#ppt_x-0.05"/>
                                          </p:val>
                                        </p:tav>
                                      </p:tavLst>
                                    </p:anim>
                                    <p:anim calcmode="lin" valueType="num">
                                      <p:cBhvr>
                                        <p:cTn id="23" dur="800" decel="100000" fill="hold"/>
                                        <p:tgtEl>
                                          <p:spTgt spid="38"/>
                                        </p:tgtEl>
                                        <p:attrNameLst>
                                          <p:attrName>ppt_y</p:attrName>
                                        </p:attrNameLst>
                                      </p:cBhvr>
                                      <p:tavLst>
                                        <p:tav tm="0">
                                          <p:val>
                                            <p:strVal val="#ppt_y-0.4"/>
                                          </p:val>
                                        </p:tav>
                                        <p:tav tm="100000">
                                          <p:val>
                                            <p:strVal val="#ppt_y+0.1"/>
                                          </p:val>
                                        </p:tav>
                                      </p:tavLst>
                                    </p:anim>
                                    <p:anim calcmode="lin" valueType="num">
                                      <p:cBhvr>
                                        <p:cTn id="24" dur="200" accel="100000" fill="hold">
                                          <p:stCondLst>
                                            <p:cond delay="800"/>
                                          </p:stCondLst>
                                        </p:cTn>
                                        <p:tgtEl>
                                          <p:spTgt spid="38"/>
                                        </p:tgtEl>
                                        <p:attrNameLst>
                                          <p:attrName>ppt_x</p:attrName>
                                        </p:attrNameLst>
                                      </p:cBhvr>
                                      <p:tavLst>
                                        <p:tav tm="0">
                                          <p:val>
                                            <p:strVal val="#ppt_x-0.05"/>
                                          </p:val>
                                        </p:tav>
                                        <p:tav tm="100000">
                                          <p:val>
                                            <p:strVal val="#ppt_x"/>
                                          </p:val>
                                        </p:tav>
                                      </p:tavLst>
                                    </p:anim>
                                    <p:anim calcmode="lin" valueType="num">
                                      <p:cBhvr>
                                        <p:cTn id="25" dur="200" accel="100000" fill="hold">
                                          <p:stCondLst>
                                            <p:cond delay="800"/>
                                          </p:stCondLst>
                                        </p:cTn>
                                        <p:tgtEl>
                                          <p:spTgt spid="38"/>
                                        </p:tgtEl>
                                        <p:attrNameLst>
                                          <p:attrName>ppt_y</p:attrName>
                                        </p:attrNameLst>
                                      </p:cBhvr>
                                      <p:tavLst>
                                        <p:tav tm="0">
                                          <p:val>
                                            <p:strVal val="#ppt_y+0.1"/>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53" presetClass="entr" presetSubtype="16" fill="hold" grpId="0" nodeType="clickEffect">
                                  <p:stCondLst>
                                    <p:cond delay="0"/>
                                  </p:stCondLst>
                                  <p:childTnLst>
                                    <p:set>
                                      <p:cBhvr>
                                        <p:cTn id="29" dur="1" fill="hold">
                                          <p:stCondLst>
                                            <p:cond delay="0"/>
                                          </p:stCondLst>
                                        </p:cTn>
                                        <p:tgtEl>
                                          <p:spTgt spid="32"/>
                                        </p:tgtEl>
                                        <p:attrNameLst>
                                          <p:attrName>style.visibility</p:attrName>
                                        </p:attrNameLst>
                                      </p:cBhvr>
                                      <p:to>
                                        <p:strVal val="visible"/>
                                      </p:to>
                                    </p:set>
                                    <p:anim calcmode="lin" valueType="num">
                                      <p:cBhvr>
                                        <p:cTn id="30" dur="500" fill="hold"/>
                                        <p:tgtEl>
                                          <p:spTgt spid="32"/>
                                        </p:tgtEl>
                                        <p:attrNameLst>
                                          <p:attrName>ppt_w</p:attrName>
                                        </p:attrNameLst>
                                      </p:cBhvr>
                                      <p:tavLst>
                                        <p:tav tm="0">
                                          <p:val>
                                            <p:fltVal val="0"/>
                                          </p:val>
                                        </p:tav>
                                        <p:tav tm="100000">
                                          <p:val>
                                            <p:strVal val="#ppt_w"/>
                                          </p:val>
                                        </p:tav>
                                      </p:tavLst>
                                    </p:anim>
                                    <p:anim calcmode="lin" valueType="num">
                                      <p:cBhvr>
                                        <p:cTn id="31" dur="500" fill="hold"/>
                                        <p:tgtEl>
                                          <p:spTgt spid="32"/>
                                        </p:tgtEl>
                                        <p:attrNameLst>
                                          <p:attrName>ppt_h</p:attrName>
                                        </p:attrNameLst>
                                      </p:cBhvr>
                                      <p:tavLst>
                                        <p:tav tm="0">
                                          <p:val>
                                            <p:fltVal val="0"/>
                                          </p:val>
                                        </p:tav>
                                        <p:tav tm="100000">
                                          <p:val>
                                            <p:strVal val="#ppt_h"/>
                                          </p:val>
                                        </p:tav>
                                      </p:tavLst>
                                    </p:anim>
                                    <p:animEffect transition="in" filter="fade">
                                      <p:cBhvr>
                                        <p:cTn id="32" dur="500"/>
                                        <p:tgtEl>
                                          <p:spTgt spid="32"/>
                                        </p:tgtEl>
                                      </p:cBhvr>
                                    </p:animEffec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iterate type="lt">
                                    <p:tmAbs val="100"/>
                                  </p:iterate>
                                  <p:childTnLst>
                                    <p:set>
                                      <p:cBhvr>
                                        <p:cTn id="36" dur="1" fill="hold">
                                          <p:stCondLst>
                                            <p:cond delay="0"/>
                                          </p:stCondLst>
                                        </p:cTn>
                                        <p:tgtEl>
                                          <p:spTgt spid="3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iterate type="lt">
                                    <p:tmAbs val="100"/>
                                  </p:iterate>
                                  <p:childTnLst>
                                    <p:set>
                                      <p:cBhvr>
                                        <p:cTn id="40" dur="1" fill="hold">
                                          <p:stCondLst>
                                            <p:cond delay="0"/>
                                          </p:stCondLst>
                                        </p:cTn>
                                        <p:tgtEl>
                                          <p:spTgt spid="3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iterate type="lt">
                                    <p:tmAbs val="100"/>
                                  </p:iterate>
                                  <p:childTnLst>
                                    <p:set>
                                      <p:cBhvr>
                                        <p:cTn id="44" dur="1" fill="hold">
                                          <p:stCondLst>
                                            <p:cond delay="0"/>
                                          </p:stCondLst>
                                        </p:cTn>
                                        <p:tgtEl>
                                          <p:spTgt spid="35"/>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iterate type="lt">
                                    <p:tmAbs val="100"/>
                                  </p:iterate>
                                  <p:childTnLst>
                                    <p:set>
                                      <p:cBhvr>
                                        <p:cTn id="48" dur="1" fill="hold">
                                          <p:stCondLst>
                                            <p:cond delay="0"/>
                                          </p:stCondLst>
                                        </p:cTn>
                                        <p:tgtEl>
                                          <p:spTgt spid="36"/>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iterate type="lt">
                                    <p:tmAbs val="100"/>
                                  </p:iterate>
                                  <p:childTnLst>
                                    <p:set>
                                      <p:cBhvr>
                                        <p:cTn id="52"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3" grpId="0"/>
      <p:bldP spid="34" grpId="0"/>
      <p:bldP spid="35" grpId="0"/>
      <p:bldP spid="36" grpId="0"/>
      <p:bldP spid="37" grpId="0"/>
      <p:bldP spid="38"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04800" y="749299"/>
            <a:ext cx="11024017" cy="1044766"/>
            <a:chOff x="304800" y="749299"/>
            <a:chExt cx="11024017" cy="1044766"/>
          </a:xfrm>
        </p:grpSpPr>
        <p:sp>
          <p:nvSpPr>
            <p:cNvPr id="2" name="矩形 1"/>
            <p:cNvSpPr/>
            <p:nvPr/>
          </p:nvSpPr>
          <p:spPr>
            <a:xfrm>
              <a:off x="304800" y="749299"/>
              <a:ext cx="1177536" cy="1044766"/>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b="1" dirty="0"/>
                <a:t>奈氏准则</a:t>
              </a:r>
              <a:endParaRPr lang="zh-CN" altLang="en-US" b="1" dirty="0"/>
            </a:p>
          </p:txBody>
        </p:sp>
        <p:sp>
          <p:nvSpPr>
            <p:cNvPr id="16" name="矩形 15"/>
            <p:cNvSpPr/>
            <p:nvPr/>
          </p:nvSpPr>
          <p:spPr>
            <a:xfrm>
              <a:off x="1482337" y="749299"/>
              <a:ext cx="3504104" cy="1044765"/>
            </a:xfrm>
            <a:prstGeom prst="rect">
              <a:avLst/>
            </a:prstGeom>
            <a:no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nSpc>
                  <a:spcPct val="150000"/>
                </a:lnSpc>
              </a:pPr>
              <a:r>
                <a:rPr lang="zh-CN" altLang="en-US" sz="1600" b="1" dirty="0">
                  <a:solidFill>
                    <a:schemeClr val="accent1">
                      <a:lumMod val="75000"/>
                    </a:schemeClr>
                  </a:solidFill>
                  <a:latin typeface="Arial Black" panose="020B0A04020102020204" pitchFamily="34" charset="0"/>
                </a:rPr>
                <a:t>理想</a:t>
              </a:r>
              <a:r>
                <a:rPr lang="zh-CN" altLang="en-US" sz="1600" b="1" dirty="0">
                  <a:solidFill>
                    <a:schemeClr val="tx1"/>
                  </a:solidFill>
                  <a:latin typeface="Arial Black" panose="020B0A04020102020204" pitchFamily="34" charset="0"/>
                </a:rPr>
                <a:t>低通信道的</a:t>
              </a:r>
              <a:r>
                <a:rPr lang="zh-CN" altLang="en-US" sz="1600" b="1" dirty="0">
                  <a:solidFill>
                    <a:schemeClr val="accent1">
                      <a:lumMod val="75000"/>
                    </a:schemeClr>
                  </a:solidFill>
                  <a:latin typeface="Arial Black" panose="020B0A04020102020204" pitchFamily="34" charset="0"/>
                </a:rPr>
                <a:t>最高码元传输速率</a:t>
              </a:r>
              <a:r>
                <a:rPr lang="zh-CN" altLang="en-US" sz="1600" b="1" dirty="0">
                  <a:solidFill>
                    <a:schemeClr val="tx1"/>
                  </a:solidFill>
                  <a:latin typeface="Arial Black" panose="020B0A04020102020204" pitchFamily="34" charset="0"/>
                </a:rPr>
                <a:t>为</a:t>
              </a:r>
              <a:endParaRPr lang="en-US" altLang="zh-CN" sz="1600" b="1" dirty="0">
                <a:solidFill>
                  <a:schemeClr val="tx1"/>
                </a:solidFill>
                <a:latin typeface="Arial Black" panose="020B0A04020102020204" pitchFamily="34" charset="0"/>
              </a:endParaRPr>
            </a:p>
            <a:p>
              <a:pPr algn="ctr">
                <a:lnSpc>
                  <a:spcPct val="150000"/>
                </a:lnSpc>
              </a:pPr>
              <a:r>
                <a:rPr lang="en-US" altLang="zh-CN" sz="1600" b="1" dirty="0">
                  <a:solidFill>
                    <a:schemeClr val="tx1"/>
                  </a:solidFill>
                  <a:latin typeface="Arial Black" panose="020B0A04020102020204" pitchFamily="34" charset="0"/>
                </a:rPr>
                <a:t>2W </a:t>
              </a:r>
              <a:r>
                <a:rPr lang="zh-CN" altLang="en-US" sz="1600" b="1" dirty="0">
                  <a:solidFill>
                    <a:schemeClr val="tx1"/>
                  </a:solidFill>
                  <a:latin typeface="Arial Black" panose="020B0A04020102020204" pitchFamily="34" charset="0"/>
                </a:rPr>
                <a:t>码元</a:t>
              </a:r>
              <a:r>
                <a:rPr lang="en-US" altLang="zh-CN" sz="1600" b="1" dirty="0">
                  <a:solidFill>
                    <a:schemeClr val="tx1"/>
                  </a:solidFill>
                  <a:latin typeface="Arial Black" panose="020B0A04020102020204" pitchFamily="34" charset="0"/>
                </a:rPr>
                <a:t>/</a:t>
              </a:r>
              <a:r>
                <a:rPr lang="zh-CN" altLang="en-US" sz="1600" b="1" dirty="0">
                  <a:solidFill>
                    <a:schemeClr val="tx1"/>
                  </a:solidFill>
                  <a:latin typeface="Arial Black" panose="020B0A04020102020204" pitchFamily="34" charset="0"/>
                </a:rPr>
                <a:t>秒</a:t>
              </a:r>
              <a:endParaRPr lang="zh-CN" altLang="en-US" sz="1600" b="1" dirty="0">
                <a:solidFill>
                  <a:schemeClr val="tx1"/>
                </a:solidFill>
              </a:endParaRPr>
            </a:p>
          </p:txBody>
        </p:sp>
        <p:sp>
          <p:nvSpPr>
            <p:cNvPr id="19" name="矩形 18"/>
            <p:cNvSpPr/>
            <p:nvPr/>
          </p:nvSpPr>
          <p:spPr>
            <a:xfrm>
              <a:off x="6096000" y="749299"/>
              <a:ext cx="1177536" cy="1044766"/>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zh-CN" altLang="en-US" b="1" dirty="0"/>
                <a:t>香农公式</a:t>
              </a:r>
              <a:endParaRPr lang="zh-CN" altLang="en-US" b="1" dirty="0"/>
            </a:p>
          </p:txBody>
        </p:sp>
        <p:sp>
          <p:nvSpPr>
            <p:cNvPr id="20" name="矩形 19"/>
            <p:cNvSpPr/>
            <p:nvPr/>
          </p:nvSpPr>
          <p:spPr>
            <a:xfrm>
              <a:off x="7273536" y="749299"/>
              <a:ext cx="3968979" cy="1044765"/>
            </a:xfrm>
            <a:prstGeom prst="rect">
              <a:avLst/>
            </a:prstGeom>
            <a:noFill/>
            <a:ln>
              <a:solidFill>
                <a:schemeClr val="accent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nSpc>
                  <a:spcPct val="150000"/>
                </a:lnSpc>
              </a:pPr>
              <a:r>
                <a:rPr lang="zh-CN" altLang="en-US" sz="1600" b="1" dirty="0">
                  <a:solidFill>
                    <a:schemeClr val="accent1">
                      <a:lumMod val="75000"/>
                    </a:schemeClr>
                  </a:solidFill>
                  <a:latin typeface="Arial Black" panose="020B0A04020102020204" pitchFamily="34" charset="0"/>
                </a:rPr>
                <a:t>带宽受限</a:t>
              </a:r>
              <a:r>
                <a:rPr lang="zh-CN" altLang="en-US" sz="1600" b="1" dirty="0">
                  <a:solidFill>
                    <a:schemeClr val="tx1"/>
                  </a:solidFill>
                  <a:latin typeface="Arial Black" panose="020B0A04020102020204" pitchFamily="34" charset="0"/>
                </a:rPr>
                <a:t>且有</a:t>
              </a:r>
              <a:r>
                <a:rPr lang="zh-CN" altLang="en-US" sz="1600" b="1" dirty="0">
                  <a:solidFill>
                    <a:schemeClr val="accent1">
                      <a:lumMod val="75000"/>
                    </a:schemeClr>
                  </a:solidFill>
                  <a:latin typeface="Arial Black" panose="020B0A04020102020204" pitchFamily="34" charset="0"/>
                </a:rPr>
                <a:t>高斯白噪声</a:t>
              </a:r>
              <a:r>
                <a:rPr lang="zh-CN" altLang="en-US" sz="1600" b="1" dirty="0">
                  <a:solidFill>
                    <a:schemeClr val="tx1"/>
                  </a:solidFill>
                  <a:latin typeface="Arial Black" panose="020B0A04020102020204" pitchFamily="34" charset="0"/>
                </a:rPr>
                <a:t>干扰的信道的</a:t>
              </a:r>
              <a:endParaRPr lang="en-US" altLang="zh-CN" sz="1600" b="1" dirty="0">
                <a:solidFill>
                  <a:schemeClr val="tx1"/>
                </a:solidFill>
                <a:latin typeface="Arial Black" panose="020B0A04020102020204" pitchFamily="34" charset="0"/>
              </a:endParaRPr>
            </a:p>
            <a:p>
              <a:pPr>
                <a:lnSpc>
                  <a:spcPct val="150000"/>
                </a:lnSpc>
              </a:pPr>
              <a:r>
                <a:rPr lang="zh-CN" altLang="en-US" sz="1600" b="1" dirty="0">
                  <a:solidFill>
                    <a:schemeClr val="accent1">
                      <a:lumMod val="75000"/>
                    </a:schemeClr>
                  </a:solidFill>
                  <a:latin typeface="Arial Black" panose="020B0A04020102020204" pitchFamily="34" charset="0"/>
                </a:rPr>
                <a:t>极限信息传输速率</a:t>
              </a:r>
              <a:endParaRPr lang="en-US" altLang="zh-CN" sz="1600" b="1" dirty="0">
                <a:solidFill>
                  <a:schemeClr val="accent1">
                    <a:lumMod val="75000"/>
                  </a:schemeClr>
                </a:solidFill>
                <a:latin typeface="Arial Black" panose="020B0A04020102020204" pitchFamily="34" charset="0"/>
              </a:endParaRPr>
            </a:p>
          </p:txBody>
        </p:sp>
        <mc:AlternateContent xmlns:mc="http://schemas.openxmlformats.org/markup-compatibility/2006">
          <mc:Choice xmlns:a14="http://schemas.microsoft.com/office/drawing/2010/main" Requires="a14">
            <p:sp>
              <p:nvSpPr>
                <p:cNvPr id="22" name="文本框 21"/>
                <p:cNvSpPr txBox="1"/>
                <p:nvPr/>
              </p:nvSpPr>
              <p:spPr>
                <a:xfrm>
                  <a:off x="8875966" y="1245369"/>
                  <a:ext cx="2452851" cy="484043"/>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r>
                          <a:rPr lang="en-US" altLang="zh-CN" sz="1400" b="1" i="1" smtClean="0">
                            <a:latin typeface="Cambria Math" panose="02040503050406030204" pitchFamily="18" charset="0"/>
                          </a:rPr>
                          <m:t>𝑪</m:t>
                        </m:r>
                        <m:r>
                          <a:rPr lang="en-US" altLang="zh-CN" sz="1400" b="1" i="1" smtClean="0">
                            <a:latin typeface="Cambria Math" panose="02040503050406030204" pitchFamily="18" charset="0"/>
                          </a:rPr>
                          <m:t>=</m:t>
                        </m:r>
                        <m:r>
                          <a:rPr lang="en-US" altLang="zh-CN" sz="1400" b="1" i="1" smtClean="0">
                            <a:latin typeface="Cambria Math" panose="02040503050406030204" pitchFamily="18" charset="0"/>
                          </a:rPr>
                          <m:t>𝑾</m:t>
                        </m:r>
                        <m:func>
                          <m:funcPr>
                            <m:ctrlPr>
                              <a:rPr lang="en-US" altLang="zh-CN" sz="1400" b="1" i="1" smtClean="0">
                                <a:latin typeface="Cambria Math" panose="02040503050406030204" pitchFamily="18" charset="0"/>
                              </a:rPr>
                            </m:ctrlPr>
                          </m:funcPr>
                          <m:fName>
                            <m:sSub>
                              <m:sSubPr>
                                <m:ctrlPr>
                                  <a:rPr lang="en-US" altLang="zh-CN" sz="1400" b="1" i="1" smtClean="0">
                                    <a:latin typeface="Cambria Math" panose="02040503050406030204" pitchFamily="18" charset="0"/>
                                  </a:rPr>
                                </m:ctrlPr>
                              </m:sSubPr>
                              <m:e>
                                <m:r>
                                  <a:rPr lang="en-US" altLang="zh-CN" sz="1400" b="1" i="0" smtClean="0">
                                    <a:latin typeface="Cambria Math" panose="02040503050406030204" pitchFamily="18" charset="0"/>
                                  </a:rPr>
                                  <m:t>𝐥𝐨𝐠</m:t>
                                </m:r>
                              </m:e>
                              <m:sub>
                                <m:r>
                                  <a:rPr lang="en-US" altLang="zh-CN" sz="1400" b="1" i="1" smtClean="0">
                                    <a:latin typeface="Cambria Math" panose="02040503050406030204" pitchFamily="18" charset="0"/>
                                  </a:rPr>
                                  <m:t>𝟐</m:t>
                                </m:r>
                              </m:sub>
                            </m:sSub>
                          </m:fName>
                          <m:e>
                            <m:d>
                              <m:dPr>
                                <m:ctrlPr>
                                  <a:rPr lang="en-US" altLang="zh-CN" sz="1400" b="1" i="1" smtClean="0">
                                    <a:latin typeface="Cambria Math" panose="02040503050406030204" pitchFamily="18" charset="0"/>
                                  </a:rPr>
                                </m:ctrlPr>
                              </m:dPr>
                              <m:e>
                                <m:r>
                                  <a:rPr lang="en-US" altLang="zh-CN" sz="1400" b="1" i="1" smtClean="0">
                                    <a:latin typeface="Cambria Math" panose="02040503050406030204" pitchFamily="18" charset="0"/>
                                  </a:rPr>
                                  <m:t>𝟏</m:t>
                                </m:r>
                                <m:r>
                                  <a:rPr lang="en-US" altLang="zh-CN" sz="1400" b="1" i="1" smtClean="0">
                                    <a:latin typeface="Cambria Math" panose="02040503050406030204" pitchFamily="18" charset="0"/>
                                  </a:rPr>
                                  <m:t>+</m:t>
                                </m:r>
                                <m:f>
                                  <m:fPr>
                                    <m:ctrlPr>
                                      <a:rPr lang="en-US" altLang="zh-CN" sz="1400" b="1" i="1" smtClean="0">
                                        <a:latin typeface="Cambria Math" panose="02040503050406030204" pitchFamily="18" charset="0"/>
                                      </a:rPr>
                                    </m:ctrlPr>
                                  </m:fPr>
                                  <m:num>
                                    <m:r>
                                      <a:rPr lang="en-US" altLang="zh-CN" sz="1400" b="1" i="1" smtClean="0">
                                        <a:latin typeface="Cambria Math" panose="02040503050406030204" pitchFamily="18" charset="0"/>
                                      </a:rPr>
                                      <m:t>𝑺</m:t>
                                    </m:r>
                                  </m:num>
                                  <m:den>
                                    <m:r>
                                      <a:rPr lang="en-US" altLang="zh-CN" sz="1400" b="1" i="1" smtClean="0">
                                        <a:latin typeface="Cambria Math" panose="02040503050406030204" pitchFamily="18" charset="0"/>
                                      </a:rPr>
                                      <m:t>𝑵</m:t>
                                    </m:r>
                                  </m:den>
                                </m:f>
                              </m:e>
                            </m:d>
                            <m:r>
                              <a:rPr lang="en-US" altLang="zh-CN" sz="1400" b="1" i="1" smtClean="0">
                                <a:latin typeface="Cambria Math" panose="02040503050406030204" pitchFamily="18" charset="0"/>
                              </a:rPr>
                              <m:t> (</m:t>
                            </m:r>
                            <m:r>
                              <a:rPr lang="en-US" altLang="zh-CN" sz="1400" b="1" i="1" smtClean="0">
                                <a:latin typeface="Cambria Math" panose="02040503050406030204" pitchFamily="18" charset="0"/>
                              </a:rPr>
                              <m:t>𝒃</m:t>
                            </m:r>
                            <m:r>
                              <a:rPr lang="en-US" altLang="zh-CN" sz="1400" b="1" i="1" smtClean="0">
                                <a:latin typeface="Cambria Math" panose="02040503050406030204" pitchFamily="18" charset="0"/>
                              </a:rPr>
                              <m:t>/</m:t>
                            </m:r>
                            <m:r>
                              <a:rPr lang="en-US" altLang="zh-CN" sz="1400" b="1" i="1" smtClean="0">
                                <a:latin typeface="Cambria Math" panose="02040503050406030204" pitchFamily="18" charset="0"/>
                              </a:rPr>
                              <m:t>𝒔</m:t>
                            </m:r>
                            <m:r>
                              <a:rPr lang="en-US" altLang="zh-CN" sz="1400" b="1" i="1" smtClean="0">
                                <a:latin typeface="Cambria Math" panose="02040503050406030204" pitchFamily="18" charset="0"/>
                              </a:rPr>
                              <m:t>)</m:t>
                            </m:r>
                          </m:e>
                        </m:func>
                      </m:oMath>
                    </m:oMathPara>
                  </a14:m>
                  <a:endParaRPr lang="zh-CN" altLang="en-US" sz="1400" b="1" dirty="0"/>
                </a:p>
              </p:txBody>
            </p:sp>
          </mc:Choice>
          <mc:Fallback>
            <p:sp>
              <p:nvSpPr>
                <p:cNvPr id="22" name="文本框 21"/>
                <p:cNvSpPr txBox="1">
                  <a:spLocks noRot="1" noChangeAspect="1" noMove="1" noResize="1" noEditPoints="1" noAdjustHandles="1" noChangeArrowheads="1" noChangeShapeType="1" noTextEdit="1"/>
                </p:cNvSpPr>
                <p:nvPr/>
              </p:nvSpPr>
              <p:spPr>
                <a:xfrm>
                  <a:off x="8875966" y="1245369"/>
                  <a:ext cx="2452851" cy="484043"/>
                </a:xfrm>
                <a:prstGeom prst="rect">
                  <a:avLst/>
                </a:prstGeom>
                <a:blipFill rotWithShape="1">
                  <a:blip r:embed="rId1"/>
                </a:blipFill>
              </p:spPr>
              <p:txBody>
                <a:bodyPr/>
                <a:lstStyle/>
                <a:p>
                  <a:r>
                    <a:rPr lang="zh-CN" altLang="en-US">
                      <a:noFill/>
                    </a:rPr>
                    <a:t> </a:t>
                  </a:r>
                </a:p>
              </p:txBody>
            </p:sp>
          </mc:Fallback>
        </mc:AlternateContent>
      </p:grpSp>
      <p:grpSp>
        <p:nvGrpSpPr>
          <p:cNvPr id="7" name="组合 6"/>
          <p:cNvGrpSpPr/>
          <p:nvPr/>
        </p:nvGrpSpPr>
        <p:grpSpPr>
          <a:xfrm>
            <a:off x="304800" y="2045888"/>
            <a:ext cx="11483724" cy="1082820"/>
            <a:chOff x="304800" y="2045888"/>
            <a:chExt cx="11483724" cy="1082820"/>
          </a:xfrm>
        </p:grpSpPr>
        <p:sp>
          <p:nvSpPr>
            <p:cNvPr id="6" name="文本框 5"/>
            <p:cNvSpPr txBox="1"/>
            <p:nvPr/>
          </p:nvSpPr>
          <p:spPr>
            <a:xfrm>
              <a:off x="304800" y="2045888"/>
              <a:ext cx="11483724" cy="369332"/>
            </a:xfrm>
            <a:prstGeom prst="rect">
              <a:avLst/>
            </a:prstGeom>
            <a:noFill/>
          </p:spPr>
          <p:txBody>
            <a:bodyPr wrap="square" rtlCol="0">
              <a:spAutoFit/>
            </a:bodyPr>
            <a:lstStyle/>
            <a:p>
              <a:r>
                <a:rPr lang="en-US" altLang="zh-CN" b="1" dirty="0">
                  <a:latin typeface="Arial Narrow" panose="020B0606020202030204" charset="0"/>
                </a:rPr>
                <a:t>【2011</a:t>
              </a:r>
              <a:r>
                <a:rPr lang="zh-CN" altLang="en-US" b="1" dirty="0">
                  <a:latin typeface="Arial Narrow" panose="020B0606020202030204" charset="0"/>
                </a:rPr>
                <a:t>年 题</a:t>
              </a:r>
              <a:r>
                <a:rPr lang="en-US" altLang="zh-CN" b="1" dirty="0">
                  <a:latin typeface="Arial Narrow" panose="020B0606020202030204" charset="0"/>
                </a:rPr>
                <a:t>34】</a:t>
              </a:r>
              <a:r>
                <a:rPr lang="zh-CN" altLang="en-US" b="1" dirty="0">
                  <a:latin typeface="Arial Narrow" panose="020B0606020202030204" charset="0"/>
                </a:rPr>
                <a:t>若某通信链路的数据传输速率为</a:t>
              </a:r>
              <a:r>
                <a:rPr lang="en-US" altLang="zh-CN" b="1" dirty="0">
                  <a:latin typeface="Arial Narrow" panose="020B0606020202030204" charset="0"/>
                </a:rPr>
                <a:t>2400bps</a:t>
              </a:r>
              <a:r>
                <a:rPr lang="zh-CN" altLang="en-US" b="1" dirty="0">
                  <a:latin typeface="Arial Narrow" panose="020B0606020202030204" charset="0"/>
                </a:rPr>
                <a:t>，采用</a:t>
              </a:r>
              <a:r>
                <a:rPr lang="en-US" altLang="zh-CN" b="1" dirty="0">
                  <a:latin typeface="Arial Narrow" panose="020B0606020202030204" charset="0"/>
                </a:rPr>
                <a:t>4</a:t>
              </a:r>
              <a:r>
                <a:rPr lang="zh-CN" altLang="en-US" b="1" dirty="0">
                  <a:latin typeface="Arial Narrow" panose="020B0606020202030204" charset="0"/>
                </a:rPr>
                <a:t>相位调制，则该链路的波特率是（      ）。</a:t>
              </a:r>
              <a:endParaRPr lang="zh-CN" altLang="en-US" b="1" dirty="0">
                <a:latin typeface="Arial Narrow" panose="020B0606020202030204" charset="0"/>
              </a:endParaRPr>
            </a:p>
          </p:txBody>
        </p:sp>
        <p:sp>
          <p:nvSpPr>
            <p:cNvPr id="28" name="文本框 27"/>
            <p:cNvSpPr txBox="1"/>
            <p:nvPr/>
          </p:nvSpPr>
          <p:spPr>
            <a:xfrm>
              <a:off x="1878137" y="2759376"/>
              <a:ext cx="1259767" cy="369332"/>
            </a:xfrm>
            <a:prstGeom prst="rect">
              <a:avLst/>
            </a:prstGeom>
            <a:noFill/>
          </p:spPr>
          <p:txBody>
            <a:bodyPr wrap="square" rtlCol="0">
              <a:spAutoFit/>
            </a:bodyPr>
            <a:lstStyle/>
            <a:p>
              <a:r>
                <a:rPr lang="en-US" altLang="zh-CN" b="1" dirty="0">
                  <a:latin typeface="Arial Narrow" panose="020B0606020202030204" charset="0"/>
                </a:rPr>
                <a:t>A. 600</a:t>
              </a:r>
              <a:r>
                <a:rPr lang="zh-CN" altLang="en-US" b="1" dirty="0">
                  <a:latin typeface="Arial Narrow" panose="020B0606020202030204" charset="0"/>
                </a:rPr>
                <a:t>波特</a:t>
              </a:r>
              <a:endParaRPr lang="zh-CN" altLang="en-US" b="1" dirty="0">
                <a:latin typeface="Arial Narrow" panose="020B0606020202030204" charset="0"/>
              </a:endParaRPr>
            </a:p>
          </p:txBody>
        </p:sp>
        <p:sp>
          <p:nvSpPr>
            <p:cNvPr id="29" name="文本框 28"/>
            <p:cNvSpPr txBox="1"/>
            <p:nvPr/>
          </p:nvSpPr>
          <p:spPr>
            <a:xfrm>
              <a:off x="3718633" y="2759376"/>
              <a:ext cx="1379640" cy="369332"/>
            </a:xfrm>
            <a:prstGeom prst="rect">
              <a:avLst/>
            </a:prstGeom>
            <a:noFill/>
          </p:spPr>
          <p:txBody>
            <a:bodyPr wrap="square" rtlCol="0">
              <a:spAutoFit/>
            </a:bodyPr>
            <a:lstStyle/>
            <a:p>
              <a:r>
                <a:rPr lang="en-US" altLang="zh-CN" b="1" dirty="0">
                  <a:latin typeface="Arial Narrow" panose="020B0606020202030204" charset="0"/>
                </a:rPr>
                <a:t>B. 1200</a:t>
              </a:r>
              <a:r>
                <a:rPr lang="zh-CN" altLang="en-US" b="1" dirty="0">
                  <a:latin typeface="Arial Narrow" panose="020B0606020202030204" charset="0"/>
                </a:rPr>
                <a:t>波特</a:t>
              </a:r>
              <a:endParaRPr lang="zh-CN" altLang="en-US" b="1" dirty="0">
                <a:latin typeface="Arial Narrow" panose="020B0606020202030204" charset="0"/>
              </a:endParaRPr>
            </a:p>
          </p:txBody>
        </p:sp>
        <p:sp>
          <p:nvSpPr>
            <p:cNvPr id="30" name="文本框 29"/>
            <p:cNvSpPr txBox="1"/>
            <p:nvPr/>
          </p:nvSpPr>
          <p:spPr>
            <a:xfrm>
              <a:off x="5559127" y="2759376"/>
              <a:ext cx="1379639" cy="369332"/>
            </a:xfrm>
            <a:prstGeom prst="rect">
              <a:avLst/>
            </a:prstGeom>
            <a:noFill/>
          </p:spPr>
          <p:txBody>
            <a:bodyPr wrap="square" rtlCol="0">
              <a:spAutoFit/>
            </a:bodyPr>
            <a:lstStyle/>
            <a:p>
              <a:r>
                <a:rPr lang="en-US" altLang="zh-CN" b="1" dirty="0">
                  <a:latin typeface="Arial Narrow" panose="020B0606020202030204" charset="0"/>
                </a:rPr>
                <a:t>C. 4800</a:t>
              </a:r>
              <a:r>
                <a:rPr lang="zh-CN" altLang="en-US" b="1" dirty="0">
                  <a:latin typeface="Arial Narrow" panose="020B0606020202030204" charset="0"/>
                </a:rPr>
                <a:t>波特</a:t>
              </a:r>
              <a:endParaRPr lang="zh-CN" altLang="en-US" b="1" dirty="0">
                <a:latin typeface="Arial Narrow" panose="020B0606020202030204" charset="0"/>
              </a:endParaRPr>
            </a:p>
          </p:txBody>
        </p:sp>
        <p:sp>
          <p:nvSpPr>
            <p:cNvPr id="31" name="文本框 30"/>
            <p:cNvSpPr txBox="1"/>
            <p:nvPr/>
          </p:nvSpPr>
          <p:spPr>
            <a:xfrm>
              <a:off x="7399622" y="2759376"/>
              <a:ext cx="1379639" cy="369332"/>
            </a:xfrm>
            <a:prstGeom prst="rect">
              <a:avLst/>
            </a:prstGeom>
            <a:noFill/>
          </p:spPr>
          <p:txBody>
            <a:bodyPr wrap="square" rtlCol="0">
              <a:spAutoFit/>
            </a:bodyPr>
            <a:lstStyle/>
            <a:p>
              <a:r>
                <a:rPr lang="en-US" altLang="zh-CN" b="1" dirty="0">
                  <a:latin typeface="Arial Narrow" panose="020B0606020202030204" charset="0"/>
                </a:rPr>
                <a:t>D. 9600</a:t>
              </a:r>
              <a:r>
                <a:rPr lang="zh-CN" altLang="en-US" b="1" dirty="0">
                  <a:latin typeface="Arial Narrow" panose="020B0606020202030204" charset="0"/>
                </a:rPr>
                <a:t>波特</a:t>
              </a:r>
              <a:endParaRPr lang="zh-CN" altLang="en-US" b="1" dirty="0">
                <a:latin typeface="Arial Narrow" panose="020B0606020202030204" charset="0"/>
              </a:endParaRPr>
            </a:p>
          </p:txBody>
        </p:sp>
      </p:grpSp>
      <p:sp>
        <p:nvSpPr>
          <p:cNvPr id="32" name="文本框 31"/>
          <p:cNvSpPr txBox="1"/>
          <p:nvPr/>
        </p:nvSpPr>
        <p:spPr>
          <a:xfrm>
            <a:off x="464875" y="3244334"/>
            <a:ext cx="732397" cy="369332"/>
          </a:xfrm>
          <a:prstGeom prst="rect">
            <a:avLst/>
          </a:prstGeom>
          <a:noFill/>
        </p:spPr>
        <p:txBody>
          <a:bodyPr wrap="square" rtlCol="0">
            <a:spAutoFit/>
          </a:bodyPr>
          <a:lstStyle/>
          <a:p>
            <a:r>
              <a:rPr lang="zh-CN" altLang="en-US" b="1" dirty="0">
                <a:latin typeface="Arial Narrow" panose="020B0606020202030204" charset="0"/>
              </a:rPr>
              <a:t>解析</a:t>
            </a:r>
            <a:endParaRPr lang="zh-CN" altLang="en-US" b="1" dirty="0">
              <a:latin typeface="Arial Narrow" panose="020B0606020202030204" charset="0"/>
            </a:endParaRPr>
          </a:p>
        </p:txBody>
      </p:sp>
      <p:sp>
        <p:nvSpPr>
          <p:cNvPr id="33" name="文本框 32"/>
          <p:cNvSpPr txBox="1"/>
          <p:nvPr/>
        </p:nvSpPr>
        <p:spPr>
          <a:xfrm>
            <a:off x="885897" y="3594100"/>
            <a:ext cx="9554056" cy="369332"/>
          </a:xfrm>
          <a:prstGeom prst="rect">
            <a:avLst/>
          </a:prstGeom>
          <a:noFill/>
        </p:spPr>
        <p:txBody>
          <a:bodyPr wrap="square" rtlCol="0">
            <a:spAutoFit/>
          </a:bodyPr>
          <a:lstStyle/>
          <a:p>
            <a:r>
              <a:rPr lang="en-US" altLang="zh-CN" b="1" dirty="0">
                <a:latin typeface="Arial Narrow" panose="020B0606020202030204" charset="0"/>
              </a:rPr>
              <a:t>1. </a:t>
            </a:r>
            <a:r>
              <a:rPr lang="zh-CN" altLang="en-US" b="1" dirty="0">
                <a:latin typeface="Arial Narrow" panose="020B0606020202030204" charset="0"/>
              </a:rPr>
              <a:t>采用</a:t>
            </a:r>
            <a:r>
              <a:rPr lang="en-US" altLang="zh-CN" b="1" dirty="0">
                <a:latin typeface="Arial Narrow" panose="020B0606020202030204" charset="0"/>
              </a:rPr>
              <a:t>4</a:t>
            </a:r>
            <a:r>
              <a:rPr lang="zh-CN" altLang="en-US" b="1" dirty="0">
                <a:latin typeface="Arial Narrow" panose="020B0606020202030204" charset="0"/>
              </a:rPr>
              <a:t>相位调制，可以调制出</a:t>
            </a:r>
            <a:r>
              <a:rPr lang="en-US" altLang="zh-CN" b="1" dirty="0">
                <a:latin typeface="Arial Narrow" panose="020B0606020202030204" charset="0"/>
              </a:rPr>
              <a:t>4</a:t>
            </a:r>
            <a:r>
              <a:rPr lang="zh-CN" altLang="en-US" b="1" dirty="0">
                <a:latin typeface="Arial Narrow" panose="020B0606020202030204" charset="0"/>
              </a:rPr>
              <a:t>个相位不同的基本波形（码元）。</a:t>
            </a:r>
            <a:endParaRPr lang="zh-CN" altLang="en-US" b="1" dirty="0">
              <a:latin typeface="Arial Narrow" panose="020B0606020202030204" charset="0"/>
            </a:endParaRPr>
          </a:p>
        </p:txBody>
      </p:sp>
      <p:sp>
        <p:nvSpPr>
          <p:cNvPr id="35" name="文本框 34"/>
          <p:cNvSpPr txBox="1"/>
          <p:nvPr/>
        </p:nvSpPr>
        <p:spPr>
          <a:xfrm>
            <a:off x="1090925" y="3983736"/>
            <a:ext cx="7664954" cy="369332"/>
          </a:xfrm>
          <a:prstGeom prst="rect">
            <a:avLst/>
          </a:prstGeom>
          <a:noFill/>
        </p:spPr>
        <p:txBody>
          <a:bodyPr wrap="square" rtlCol="0">
            <a:spAutoFit/>
          </a:bodyPr>
          <a:lstStyle/>
          <a:p>
            <a:r>
              <a:rPr lang="zh-CN" altLang="en-US" b="1" dirty="0">
                <a:latin typeface="Arial Narrow" panose="020B0606020202030204" charset="0"/>
              </a:rPr>
              <a:t>采用二进制对这</a:t>
            </a:r>
            <a:r>
              <a:rPr lang="en-US" altLang="zh-CN" b="1" dirty="0">
                <a:latin typeface="Arial Narrow" panose="020B0606020202030204" charset="0"/>
              </a:rPr>
              <a:t>4</a:t>
            </a:r>
            <a:r>
              <a:rPr lang="zh-CN" altLang="en-US" b="1" dirty="0">
                <a:latin typeface="Arial Narrow" panose="020B0606020202030204" charset="0"/>
              </a:rPr>
              <a:t>个不同的码元进行编码，需要使用</a:t>
            </a:r>
            <a:r>
              <a:rPr lang="en-US" altLang="zh-CN" b="1" dirty="0">
                <a:latin typeface="Arial Narrow" panose="020B0606020202030204" charset="0"/>
              </a:rPr>
              <a:t>2</a:t>
            </a:r>
            <a:r>
              <a:rPr lang="zh-CN" altLang="en-US" b="1" dirty="0">
                <a:latin typeface="Arial Narrow" panose="020B0606020202030204" charset="0"/>
              </a:rPr>
              <a:t>个比特（</a:t>
            </a:r>
            <a:r>
              <a:rPr lang="en-US" altLang="zh-CN" b="1" dirty="0">
                <a:latin typeface="Arial Narrow" panose="020B0606020202030204" charset="0"/>
              </a:rPr>
              <a:t>log</a:t>
            </a:r>
            <a:r>
              <a:rPr lang="en-US" altLang="zh-CN" b="1" baseline="-25000" dirty="0">
                <a:latin typeface="Arial Narrow" panose="020B0606020202030204" charset="0"/>
              </a:rPr>
              <a:t>2</a:t>
            </a:r>
            <a:r>
              <a:rPr lang="en-US" altLang="zh-CN" b="1" dirty="0">
                <a:latin typeface="Arial Narrow" panose="020B0606020202030204" charset="0"/>
              </a:rPr>
              <a:t>4=2</a:t>
            </a:r>
            <a:r>
              <a:rPr lang="zh-CN" altLang="en-US" b="1" dirty="0">
                <a:latin typeface="Arial Narrow" panose="020B0606020202030204" charset="0"/>
              </a:rPr>
              <a:t>）。</a:t>
            </a:r>
            <a:endParaRPr lang="zh-CN" altLang="en-US" b="1" dirty="0">
              <a:latin typeface="Arial Narrow" panose="020B0606020202030204" charset="0"/>
            </a:endParaRPr>
          </a:p>
        </p:txBody>
      </p:sp>
      <p:sp>
        <p:nvSpPr>
          <p:cNvPr id="36" name="文本框 35"/>
          <p:cNvSpPr txBox="1"/>
          <p:nvPr/>
        </p:nvSpPr>
        <p:spPr>
          <a:xfrm>
            <a:off x="1090925" y="4373372"/>
            <a:ext cx="7664954" cy="369332"/>
          </a:xfrm>
          <a:prstGeom prst="rect">
            <a:avLst/>
          </a:prstGeom>
          <a:noFill/>
        </p:spPr>
        <p:txBody>
          <a:bodyPr wrap="square" rtlCol="0">
            <a:spAutoFit/>
          </a:bodyPr>
          <a:lstStyle/>
          <a:p>
            <a:r>
              <a:rPr lang="zh-CN" altLang="en-US" b="1" dirty="0">
                <a:latin typeface="Arial Narrow" panose="020B0606020202030204" charset="0"/>
              </a:rPr>
              <a:t>即每个码元可以携带的信息量为</a:t>
            </a:r>
            <a:r>
              <a:rPr lang="en-US" altLang="zh-CN" b="1" dirty="0">
                <a:latin typeface="Arial Narrow" panose="020B0606020202030204" charset="0"/>
              </a:rPr>
              <a:t>2</a:t>
            </a:r>
            <a:r>
              <a:rPr lang="zh-CN" altLang="en-US" b="1" dirty="0">
                <a:latin typeface="Arial Narrow" panose="020B0606020202030204" charset="0"/>
              </a:rPr>
              <a:t>个比特。</a:t>
            </a:r>
            <a:endParaRPr lang="zh-CN" altLang="en-US" b="1" dirty="0">
              <a:latin typeface="Arial Narrow" panose="020B0606020202030204" charset="0"/>
            </a:endParaRPr>
          </a:p>
        </p:txBody>
      </p:sp>
      <p:sp>
        <p:nvSpPr>
          <p:cNvPr id="38" name="文本框 37"/>
          <p:cNvSpPr txBox="1"/>
          <p:nvPr/>
        </p:nvSpPr>
        <p:spPr>
          <a:xfrm>
            <a:off x="9958810" y="1997846"/>
            <a:ext cx="732397" cy="523220"/>
          </a:xfrm>
          <a:prstGeom prst="rect">
            <a:avLst/>
          </a:prstGeom>
          <a:noFill/>
        </p:spPr>
        <p:txBody>
          <a:bodyPr wrap="square" rtlCol="0">
            <a:spAutoFit/>
          </a:bodyPr>
          <a:lstStyle/>
          <a:p>
            <a:pPr algn="ctr"/>
            <a:r>
              <a:rPr lang="en-US" altLang="zh-CN" sz="2800" b="1" dirty="0">
                <a:solidFill>
                  <a:schemeClr val="accent1">
                    <a:lumMod val="75000"/>
                  </a:schemeClr>
                </a:solidFill>
                <a:latin typeface="Arial Black" panose="020B0A04020102020204" pitchFamily="34" charset="0"/>
              </a:rPr>
              <a:t>B</a:t>
            </a:r>
            <a:endParaRPr lang="zh-CN" altLang="en-US" sz="2800" b="1" dirty="0">
              <a:solidFill>
                <a:schemeClr val="accent1">
                  <a:lumMod val="75000"/>
                </a:schemeClr>
              </a:solidFill>
              <a:latin typeface="Arial Black" panose="020B0A04020102020204" pitchFamily="34" charset="0"/>
            </a:endParaRPr>
          </a:p>
        </p:txBody>
      </p:sp>
      <p:sp>
        <p:nvSpPr>
          <p:cNvPr id="21" name="文本框 20"/>
          <p:cNvSpPr txBox="1"/>
          <p:nvPr/>
        </p:nvSpPr>
        <p:spPr>
          <a:xfrm>
            <a:off x="893568" y="4861682"/>
            <a:ext cx="7559698" cy="369332"/>
          </a:xfrm>
          <a:prstGeom prst="rect">
            <a:avLst/>
          </a:prstGeom>
          <a:noFill/>
        </p:spPr>
        <p:txBody>
          <a:bodyPr wrap="square" rtlCol="0">
            <a:spAutoFit/>
          </a:bodyPr>
          <a:lstStyle/>
          <a:p>
            <a:r>
              <a:rPr lang="en-US" altLang="zh-CN" b="1" dirty="0">
                <a:latin typeface="Arial Narrow" panose="020B0606020202030204" charset="0"/>
              </a:rPr>
              <a:t>2. </a:t>
            </a:r>
            <a:r>
              <a:rPr lang="zh-CN" altLang="en-US" b="1" dirty="0">
                <a:latin typeface="Arial Narrow" panose="020B0606020202030204" charset="0"/>
              </a:rPr>
              <a:t>数据的传输速率 </a:t>
            </a:r>
            <a:r>
              <a:rPr lang="en-US" altLang="zh-CN" b="1" dirty="0">
                <a:latin typeface="Arial Narrow" panose="020B0606020202030204" charset="0"/>
              </a:rPr>
              <a:t>= </a:t>
            </a:r>
            <a:r>
              <a:rPr lang="zh-CN" altLang="en-US" b="1" dirty="0">
                <a:latin typeface="Arial Narrow" panose="020B0606020202030204" charset="0"/>
              </a:rPr>
              <a:t>波特率（码元传输速率）</a:t>
            </a:r>
            <a:r>
              <a:rPr lang="en-US" altLang="zh-CN" b="1" dirty="0">
                <a:latin typeface="Arial Narrow" panose="020B0606020202030204" charset="0"/>
              </a:rPr>
              <a:t>× </a:t>
            </a:r>
            <a:r>
              <a:rPr lang="zh-CN" altLang="en-US" b="1" dirty="0">
                <a:latin typeface="Arial Narrow" panose="020B0606020202030204" charset="0"/>
              </a:rPr>
              <a:t>每个码元所携带的信息量</a:t>
            </a:r>
            <a:endParaRPr lang="zh-CN" altLang="en-US" b="1" dirty="0">
              <a:latin typeface="Arial Narrow" panose="020B0606020202030204" charset="0"/>
            </a:endParaRPr>
          </a:p>
        </p:txBody>
      </p:sp>
      <p:sp>
        <p:nvSpPr>
          <p:cNvPr id="23" name="文本框 22"/>
          <p:cNvSpPr txBox="1"/>
          <p:nvPr/>
        </p:nvSpPr>
        <p:spPr>
          <a:xfrm>
            <a:off x="1090925" y="5251318"/>
            <a:ext cx="4468202" cy="369332"/>
          </a:xfrm>
          <a:prstGeom prst="rect">
            <a:avLst/>
          </a:prstGeom>
          <a:noFill/>
        </p:spPr>
        <p:txBody>
          <a:bodyPr wrap="square" rtlCol="0">
            <a:spAutoFit/>
          </a:bodyPr>
          <a:lstStyle/>
          <a:p>
            <a:r>
              <a:rPr lang="en-US" altLang="zh-CN" b="1" dirty="0">
                <a:latin typeface="Arial Narrow" panose="020B0606020202030204" charset="0"/>
              </a:rPr>
              <a:t>2400</a:t>
            </a:r>
            <a:r>
              <a:rPr lang="zh-CN" altLang="en-US" b="1" dirty="0">
                <a:latin typeface="Arial Narrow" panose="020B0606020202030204" charset="0"/>
              </a:rPr>
              <a:t>（比特</a:t>
            </a:r>
            <a:r>
              <a:rPr lang="en-US" altLang="zh-CN" b="1" dirty="0">
                <a:latin typeface="Arial Narrow" panose="020B0606020202030204" charset="0"/>
              </a:rPr>
              <a:t>/</a:t>
            </a:r>
            <a:r>
              <a:rPr lang="zh-CN" altLang="en-US" b="1" dirty="0">
                <a:latin typeface="Arial Narrow" panose="020B0606020202030204" charset="0"/>
              </a:rPr>
              <a:t>秒）</a:t>
            </a:r>
            <a:r>
              <a:rPr lang="en-US" altLang="zh-CN" b="1" dirty="0">
                <a:latin typeface="Arial Narrow" panose="020B0606020202030204" charset="0"/>
              </a:rPr>
              <a:t>= </a:t>
            </a:r>
            <a:r>
              <a:rPr lang="zh-CN" altLang="en-US" b="1" dirty="0">
                <a:latin typeface="Arial Narrow" panose="020B0606020202030204" charset="0"/>
              </a:rPr>
              <a:t>波特率 </a:t>
            </a:r>
            <a:r>
              <a:rPr lang="en-US" altLang="zh-CN" b="1" dirty="0">
                <a:latin typeface="Arial Narrow" panose="020B0606020202030204" charset="0"/>
              </a:rPr>
              <a:t>× 2</a:t>
            </a:r>
            <a:r>
              <a:rPr lang="zh-CN" altLang="en-US" b="1" dirty="0">
                <a:latin typeface="Arial Narrow" panose="020B0606020202030204" charset="0"/>
              </a:rPr>
              <a:t>（比特</a:t>
            </a:r>
            <a:r>
              <a:rPr lang="en-US" altLang="zh-CN" b="1" dirty="0">
                <a:latin typeface="Arial Narrow" panose="020B0606020202030204" charset="0"/>
              </a:rPr>
              <a:t>/</a:t>
            </a:r>
            <a:r>
              <a:rPr lang="zh-CN" altLang="en-US" b="1" dirty="0">
                <a:latin typeface="Arial Narrow" panose="020B0606020202030204" charset="0"/>
              </a:rPr>
              <a:t>码元）</a:t>
            </a:r>
            <a:endParaRPr lang="zh-CN" altLang="en-US" b="1" dirty="0">
              <a:latin typeface="Arial Narrow" panose="020B0606020202030204" charset="0"/>
            </a:endParaRPr>
          </a:p>
        </p:txBody>
      </p:sp>
      <p:sp>
        <p:nvSpPr>
          <p:cNvPr id="25" name="文本框 24"/>
          <p:cNvSpPr txBox="1"/>
          <p:nvPr/>
        </p:nvSpPr>
        <p:spPr>
          <a:xfrm>
            <a:off x="1090925" y="5640952"/>
            <a:ext cx="4468202" cy="369332"/>
          </a:xfrm>
          <a:prstGeom prst="rect">
            <a:avLst/>
          </a:prstGeom>
          <a:noFill/>
        </p:spPr>
        <p:txBody>
          <a:bodyPr wrap="square" rtlCol="0">
            <a:spAutoFit/>
          </a:bodyPr>
          <a:lstStyle/>
          <a:p>
            <a:r>
              <a:rPr lang="zh-CN" altLang="en-US" b="1" dirty="0">
                <a:latin typeface="Arial Narrow" panose="020B0606020202030204" charset="0"/>
              </a:rPr>
              <a:t>波特率 </a:t>
            </a:r>
            <a:r>
              <a:rPr lang="en-US" altLang="zh-CN" b="1" dirty="0">
                <a:latin typeface="Arial Narrow" panose="020B0606020202030204" charset="0"/>
              </a:rPr>
              <a:t>= 1200</a:t>
            </a:r>
            <a:r>
              <a:rPr lang="zh-CN" altLang="en-US" b="1" dirty="0">
                <a:latin typeface="Arial Narrow" panose="020B0606020202030204" charset="0"/>
              </a:rPr>
              <a:t>（码元</a:t>
            </a:r>
            <a:r>
              <a:rPr lang="en-US" altLang="zh-CN" b="1" dirty="0">
                <a:latin typeface="Arial Narrow" panose="020B0606020202030204" charset="0"/>
              </a:rPr>
              <a:t>/</a:t>
            </a:r>
            <a:r>
              <a:rPr lang="zh-CN" altLang="en-US" b="1" dirty="0">
                <a:latin typeface="Arial Narrow" panose="020B0606020202030204" charset="0"/>
              </a:rPr>
              <a:t>秒）</a:t>
            </a:r>
            <a:r>
              <a:rPr lang="en-US" altLang="zh-CN" b="1" dirty="0">
                <a:latin typeface="Arial Narrow" panose="020B0606020202030204" charset="0"/>
              </a:rPr>
              <a:t>= 1200</a:t>
            </a:r>
            <a:r>
              <a:rPr lang="zh-CN" altLang="en-US" b="1" dirty="0">
                <a:latin typeface="Arial Narrow" panose="020B0606020202030204" charset="0"/>
              </a:rPr>
              <a:t>波特</a:t>
            </a:r>
            <a:endParaRPr lang="zh-CN" altLang="en-US" b="1" dirty="0">
              <a:latin typeface="Arial Narrow" panose="020B0606020202030204" charset="0"/>
            </a:endParaRP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1+#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0" presetClass="entr" presetSubtype="0" fill="hold" grpId="0" nodeType="click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fade">
                                      <p:cBhvr>
                                        <p:cTn id="13" dur="800" decel="100000"/>
                                        <p:tgtEl>
                                          <p:spTgt spid="38"/>
                                        </p:tgtEl>
                                      </p:cBhvr>
                                    </p:animEffect>
                                    <p:anim calcmode="lin" valueType="num">
                                      <p:cBhvr>
                                        <p:cTn id="14" dur="800" decel="100000" fill="hold"/>
                                        <p:tgtEl>
                                          <p:spTgt spid="38"/>
                                        </p:tgtEl>
                                        <p:attrNameLst>
                                          <p:attrName>style.rotation</p:attrName>
                                        </p:attrNameLst>
                                      </p:cBhvr>
                                      <p:tavLst>
                                        <p:tav tm="0">
                                          <p:val>
                                            <p:fltVal val="-90"/>
                                          </p:val>
                                        </p:tav>
                                        <p:tav tm="100000">
                                          <p:val>
                                            <p:fltVal val="0"/>
                                          </p:val>
                                        </p:tav>
                                      </p:tavLst>
                                    </p:anim>
                                    <p:anim calcmode="lin" valueType="num">
                                      <p:cBhvr>
                                        <p:cTn id="15" dur="800" decel="100000" fill="hold"/>
                                        <p:tgtEl>
                                          <p:spTgt spid="38"/>
                                        </p:tgtEl>
                                        <p:attrNameLst>
                                          <p:attrName>ppt_x</p:attrName>
                                        </p:attrNameLst>
                                      </p:cBhvr>
                                      <p:tavLst>
                                        <p:tav tm="0">
                                          <p:val>
                                            <p:strVal val="#ppt_x+0.4"/>
                                          </p:val>
                                        </p:tav>
                                        <p:tav tm="100000">
                                          <p:val>
                                            <p:strVal val="#ppt_x-0.05"/>
                                          </p:val>
                                        </p:tav>
                                      </p:tavLst>
                                    </p:anim>
                                    <p:anim calcmode="lin" valueType="num">
                                      <p:cBhvr>
                                        <p:cTn id="16" dur="800" decel="100000" fill="hold"/>
                                        <p:tgtEl>
                                          <p:spTgt spid="38"/>
                                        </p:tgtEl>
                                        <p:attrNameLst>
                                          <p:attrName>ppt_y</p:attrName>
                                        </p:attrNameLst>
                                      </p:cBhvr>
                                      <p:tavLst>
                                        <p:tav tm="0">
                                          <p:val>
                                            <p:strVal val="#ppt_y-0.4"/>
                                          </p:val>
                                        </p:tav>
                                        <p:tav tm="100000">
                                          <p:val>
                                            <p:strVal val="#ppt_y+0.1"/>
                                          </p:val>
                                        </p:tav>
                                      </p:tavLst>
                                    </p:anim>
                                    <p:anim calcmode="lin" valueType="num">
                                      <p:cBhvr>
                                        <p:cTn id="17" dur="200" accel="100000" fill="hold">
                                          <p:stCondLst>
                                            <p:cond delay="800"/>
                                          </p:stCondLst>
                                        </p:cTn>
                                        <p:tgtEl>
                                          <p:spTgt spid="38"/>
                                        </p:tgtEl>
                                        <p:attrNameLst>
                                          <p:attrName>ppt_x</p:attrName>
                                        </p:attrNameLst>
                                      </p:cBhvr>
                                      <p:tavLst>
                                        <p:tav tm="0">
                                          <p:val>
                                            <p:strVal val="#ppt_x-0.05"/>
                                          </p:val>
                                        </p:tav>
                                        <p:tav tm="100000">
                                          <p:val>
                                            <p:strVal val="#ppt_x"/>
                                          </p:val>
                                        </p:tav>
                                      </p:tavLst>
                                    </p:anim>
                                    <p:anim calcmode="lin" valueType="num">
                                      <p:cBhvr>
                                        <p:cTn id="18" dur="200" accel="100000" fill="hold">
                                          <p:stCondLst>
                                            <p:cond delay="800"/>
                                          </p:stCondLst>
                                        </p:cTn>
                                        <p:tgtEl>
                                          <p:spTgt spid="38"/>
                                        </p:tgtEl>
                                        <p:attrNameLst>
                                          <p:attrName>ppt_y</p:attrName>
                                        </p:attrNameLst>
                                      </p:cBhvr>
                                      <p:tavLst>
                                        <p:tav tm="0">
                                          <p:val>
                                            <p:strVal val="#ppt_y+0.1"/>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53" presetClass="entr" presetSubtype="16" fill="hold" grpId="0" nodeType="clickEffect">
                                  <p:stCondLst>
                                    <p:cond delay="0"/>
                                  </p:stCondLst>
                                  <p:childTnLst>
                                    <p:set>
                                      <p:cBhvr>
                                        <p:cTn id="22" dur="1" fill="hold">
                                          <p:stCondLst>
                                            <p:cond delay="0"/>
                                          </p:stCondLst>
                                        </p:cTn>
                                        <p:tgtEl>
                                          <p:spTgt spid="32"/>
                                        </p:tgtEl>
                                        <p:attrNameLst>
                                          <p:attrName>style.visibility</p:attrName>
                                        </p:attrNameLst>
                                      </p:cBhvr>
                                      <p:to>
                                        <p:strVal val="visible"/>
                                      </p:to>
                                    </p:set>
                                    <p:anim calcmode="lin" valueType="num">
                                      <p:cBhvr>
                                        <p:cTn id="23" dur="500" fill="hold"/>
                                        <p:tgtEl>
                                          <p:spTgt spid="32"/>
                                        </p:tgtEl>
                                        <p:attrNameLst>
                                          <p:attrName>ppt_w</p:attrName>
                                        </p:attrNameLst>
                                      </p:cBhvr>
                                      <p:tavLst>
                                        <p:tav tm="0">
                                          <p:val>
                                            <p:fltVal val="0"/>
                                          </p:val>
                                        </p:tav>
                                        <p:tav tm="100000">
                                          <p:val>
                                            <p:strVal val="#ppt_w"/>
                                          </p:val>
                                        </p:tav>
                                      </p:tavLst>
                                    </p:anim>
                                    <p:anim calcmode="lin" valueType="num">
                                      <p:cBhvr>
                                        <p:cTn id="24" dur="500" fill="hold"/>
                                        <p:tgtEl>
                                          <p:spTgt spid="32"/>
                                        </p:tgtEl>
                                        <p:attrNameLst>
                                          <p:attrName>ppt_h</p:attrName>
                                        </p:attrNameLst>
                                      </p:cBhvr>
                                      <p:tavLst>
                                        <p:tav tm="0">
                                          <p:val>
                                            <p:fltVal val="0"/>
                                          </p:val>
                                        </p:tav>
                                        <p:tav tm="100000">
                                          <p:val>
                                            <p:strVal val="#ppt_h"/>
                                          </p:val>
                                        </p:tav>
                                      </p:tavLst>
                                    </p:anim>
                                    <p:animEffect transition="in" filter="fade">
                                      <p:cBhvr>
                                        <p:cTn id="25" dur="500"/>
                                        <p:tgtEl>
                                          <p:spTgt spid="32"/>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iterate type="lt">
                                    <p:tmAbs val="100"/>
                                  </p:iterate>
                                  <p:childTnLst>
                                    <p:set>
                                      <p:cBhvr>
                                        <p:cTn id="29" dur="1" fill="hold">
                                          <p:stCondLst>
                                            <p:cond delay="0"/>
                                          </p:stCondLst>
                                        </p:cTn>
                                        <p:tgtEl>
                                          <p:spTgt spid="33"/>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iterate type="lt">
                                    <p:tmAbs val="100"/>
                                  </p:iterate>
                                  <p:childTnLst>
                                    <p:set>
                                      <p:cBhvr>
                                        <p:cTn id="33" dur="1" fill="hold">
                                          <p:stCondLst>
                                            <p:cond delay="0"/>
                                          </p:stCondLst>
                                        </p:cTn>
                                        <p:tgtEl>
                                          <p:spTgt spid="35"/>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iterate type="lt">
                                    <p:tmAbs val="100"/>
                                  </p:iterate>
                                  <p:childTnLst>
                                    <p:set>
                                      <p:cBhvr>
                                        <p:cTn id="37" dur="1" fill="hold">
                                          <p:stCondLst>
                                            <p:cond delay="0"/>
                                          </p:stCondLst>
                                        </p:cTn>
                                        <p:tgtEl>
                                          <p:spTgt spid="36"/>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iterate type="lt">
                                    <p:tmAbs val="100"/>
                                  </p:iterate>
                                  <p:childTnLst>
                                    <p:set>
                                      <p:cBhvr>
                                        <p:cTn id="41" dur="1" fill="hold">
                                          <p:stCondLst>
                                            <p:cond delay="0"/>
                                          </p:stCondLst>
                                        </p:cTn>
                                        <p:tgtEl>
                                          <p:spTgt spid="21"/>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iterate type="lt">
                                    <p:tmAbs val="100"/>
                                  </p:iterate>
                                  <p:childTnLst>
                                    <p:set>
                                      <p:cBhvr>
                                        <p:cTn id="45" dur="1" fill="hold">
                                          <p:stCondLst>
                                            <p:cond delay="0"/>
                                          </p:stCondLst>
                                        </p:cTn>
                                        <p:tgtEl>
                                          <p:spTgt spid="23"/>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grpId="0" nodeType="clickEffect">
                                  <p:stCondLst>
                                    <p:cond delay="0"/>
                                  </p:stCondLst>
                                  <p:iterate type="lt">
                                    <p:tmAbs val="100"/>
                                  </p:iterate>
                                  <p:childTnLst>
                                    <p:set>
                                      <p:cBhvr>
                                        <p:cTn id="49"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3" grpId="0"/>
      <p:bldP spid="35" grpId="0"/>
      <p:bldP spid="36" grpId="0"/>
      <p:bldP spid="38" grpId="0"/>
      <p:bldP spid="21" grpId="0"/>
      <p:bldP spid="23" grpId="0"/>
      <p:bldP spid="25"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6096000" y="749299"/>
            <a:ext cx="1177536" cy="1044766"/>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zh-CN" altLang="en-US" b="1" dirty="0"/>
              <a:t>香农公式</a:t>
            </a:r>
            <a:endParaRPr lang="zh-CN" altLang="en-US" b="1" dirty="0"/>
          </a:p>
        </p:txBody>
      </p:sp>
      <p:sp>
        <p:nvSpPr>
          <p:cNvPr id="27" name="矩形 26"/>
          <p:cNvSpPr/>
          <p:nvPr/>
        </p:nvSpPr>
        <p:spPr>
          <a:xfrm>
            <a:off x="9013408" y="2667043"/>
            <a:ext cx="2433037" cy="2240456"/>
          </a:xfrm>
          <a:prstGeom prst="rect">
            <a:avLst/>
          </a:prstGeom>
          <a:solidFill>
            <a:schemeClr val="accent2"/>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ltLang="zh-CN" b="1" dirty="0"/>
          </a:p>
          <a:p>
            <a:pPr algn="ctr"/>
            <a:r>
              <a:rPr lang="zh-CN" altLang="en-US" b="1" dirty="0"/>
              <a:t>不影响</a:t>
            </a:r>
            <a:endParaRPr lang="en-US" altLang="zh-CN" b="1" dirty="0"/>
          </a:p>
          <a:p>
            <a:pPr algn="ctr"/>
            <a:r>
              <a:rPr lang="zh-CN" altLang="en-US" b="1" dirty="0"/>
              <a:t>信道数据传输速率</a:t>
            </a:r>
            <a:endParaRPr lang="en-US" altLang="zh-CN" b="1" dirty="0"/>
          </a:p>
          <a:p>
            <a:pPr algn="ctr"/>
            <a:endParaRPr lang="en-US" altLang="zh-CN" b="1" dirty="0"/>
          </a:p>
          <a:p>
            <a:pPr algn="ctr"/>
            <a:endParaRPr lang="en-US" altLang="zh-CN" b="1" dirty="0"/>
          </a:p>
          <a:p>
            <a:pPr algn="ctr"/>
            <a:endParaRPr lang="zh-CN" altLang="en-US" b="1" dirty="0"/>
          </a:p>
        </p:txBody>
      </p:sp>
      <p:sp>
        <p:nvSpPr>
          <p:cNvPr id="26" name="矩形 25"/>
          <p:cNvSpPr/>
          <p:nvPr/>
        </p:nvSpPr>
        <p:spPr>
          <a:xfrm>
            <a:off x="5739924" y="2667042"/>
            <a:ext cx="3067224" cy="2240455"/>
          </a:xfrm>
          <a:prstGeom prst="rect">
            <a:avLst/>
          </a:prstGeom>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ltLang="zh-CN" b="1" dirty="0"/>
          </a:p>
          <a:p>
            <a:pPr algn="ctr"/>
            <a:r>
              <a:rPr lang="zh-CN" altLang="en-US" b="1" dirty="0"/>
              <a:t>从奈氏准则可知</a:t>
            </a:r>
            <a:endParaRPr lang="en-US" altLang="zh-CN" b="1" dirty="0"/>
          </a:p>
          <a:p>
            <a:pPr algn="ctr"/>
            <a:r>
              <a:rPr lang="zh-CN" altLang="en-US" b="1" dirty="0"/>
              <a:t>调制速度（码元传输速度）</a:t>
            </a:r>
            <a:endParaRPr lang="en-US" altLang="zh-CN" b="1" dirty="0"/>
          </a:p>
          <a:p>
            <a:pPr algn="ctr"/>
            <a:r>
              <a:rPr lang="zh-CN" altLang="en-US" b="1" dirty="0"/>
              <a:t>会影响信道数据传输速率</a:t>
            </a:r>
            <a:endParaRPr lang="zh-CN" altLang="en-US" b="1" dirty="0"/>
          </a:p>
        </p:txBody>
      </p:sp>
      <p:sp>
        <p:nvSpPr>
          <p:cNvPr id="24" name="矩形 23"/>
          <p:cNvSpPr/>
          <p:nvPr/>
        </p:nvSpPr>
        <p:spPr>
          <a:xfrm>
            <a:off x="1854684" y="2667043"/>
            <a:ext cx="3678981" cy="2252209"/>
          </a:xfrm>
          <a:prstGeom prst="rect">
            <a:avLst/>
          </a:prstGeom>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ltLang="zh-CN" b="1" dirty="0"/>
          </a:p>
          <a:p>
            <a:pPr algn="ctr"/>
            <a:r>
              <a:rPr lang="zh-CN" altLang="en-US" b="1" dirty="0"/>
              <a:t>从香农公式可知</a:t>
            </a:r>
            <a:endParaRPr lang="en-US" altLang="zh-CN" b="1" dirty="0"/>
          </a:p>
          <a:p>
            <a:pPr algn="ctr"/>
            <a:r>
              <a:rPr lang="zh-CN" altLang="en-US" b="1" dirty="0"/>
              <a:t>信噪比和频率带宽都会影响</a:t>
            </a:r>
            <a:endParaRPr lang="en-US" altLang="zh-CN" b="1" dirty="0"/>
          </a:p>
          <a:p>
            <a:pPr algn="ctr"/>
            <a:r>
              <a:rPr lang="zh-CN" altLang="en-US" b="1" dirty="0"/>
              <a:t>信道数据传输速率</a:t>
            </a:r>
            <a:endParaRPr lang="en-US" altLang="zh-CN" b="1" dirty="0"/>
          </a:p>
        </p:txBody>
      </p:sp>
      <p:sp>
        <p:nvSpPr>
          <p:cNvPr id="2" name="矩形 1"/>
          <p:cNvSpPr/>
          <p:nvPr/>
        </p:nvSpPr>
        <p:spPr>
          <a:xfrm>
            <a:off x="304800" y="749299"/>
            <a:ext cx="1177536" cy="1044766"/>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b="1" dirty="0"/>
              <a:t>奈氏准则</a:t>
            </a:r>
            <a:endParaRPr lang="zh-CN" altLang="en-US" b="1" dirty="0"/>
          </a:p>
        </p:txBody>
      </p:sp>
      <p:sp>
        <p:nvSpPr>
          <p:cNvPr id="16" name="矩形 15"/>
          <p:cNvSpPr/>
          <p:nvPr/>
        </p:nvSpPr>
        <p:spPr>
          <a:xfrm>
            <a:off x="1482337" y="749299"/>
            <a:ext cx="3504104" cy="1044765"/>
          </a:xfrm>
          <a:prstGeom prst="rect">
            <a:avLst/>
          </a:prstGeom>
          <a:no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nSpc>
                <a:spcPct val="150000"/>
              </a:lnSpc>
            </a:pPr>
            <a:r>
              <a:rPr lang="zh-CN" altLang="en-US" sz="1600" b="1" dirty="0">
                <a:solidFill>
                  <a:schemeClr val="accent1">
                    <a:lumMod val="75000"/>
                  </a:schemeClr>
                </a:solidFill>
                <a:latin typeface="Arial Black" panose="020B0A04020102020204" pitchFamily="34" charset="0"/>
              </a:rPr>
              <a:t>理想</a:t>
            </a:r>
            <a:r>
              <a:rPr lang="zh-CN" altLang="en-US" sz="1600" b="1" dirty="0">
                <a:solidFill>
                  <a:schemeClr val="tx1"/>
                </a:solidFill>
                <a:latin typeface="Arial Black" panose="020B0A04020102020204" pitchFamily="34" charset="0"/>
              </a:rPr>
              <a:t>低通信道的</a:t>
            </a:r>
            <a:r>
              <a:rPr lang="zh-CN" altLang="en-US" sz="1600" b="1" dirty="0">
                <a:solidFill>
                  <a:schemeClr val="accent1">
                    <a:lumMod val="75000"/>
                  </a:schemeClr>
                </a:solidFill>
                <a:latin typeface="Arial Black" panose="020B0A04020102020204" pitchFamily="34" charset="0"/>
              </a:rPr>
              <a:t>最高码元传输速率</a:t>
            </a:r>
            <a:r>
              <a:rPr lang="zh-CN" altLang="en-US" sz="1600" b="1" dirty="0">
                <a:solidFill>
                  <a:schemeClr val="tx1"/>
                </a:solidFill>
                <a:latin typeface="Arial Black" panose="020B0A04020102020204" pitchFamily="34" charset="0"/>
              </a:rPr>
              <a:t>为</a:t>
            </a:r>
            <a:endParaRPr lang="en-US" altLang="zh-CN" sz="1600" b="1" dirty="0">
              <a:solidFill>
                <a:schemeClr val="tx1"/>
              </a:solidFill>
              <a:latin typeface="Arial Black" panose="020B0A04020102020204" pitchFamily="34" charset="0"/>
            </a:endParaRPr>
          </a:p>
          <a:p>
            <a:pPr algn="ctr">
              <a:lnSpc>
                <a:spcPct val="150000"/>
              </a:lnSpc>
            </a:pPr>
            <a:r>
              <a:rPr lang="en-US" altLang="zh-CN" sz="1600" b="1" dirty="0">
                <a:solidFill>
                  <a:schemeClr val="tx1"/>
                </a:solidFill>
                <a:latin typeface="Arial Black" panose="020B0A04020102020204" pitchFamily="34" charset="0"/>
              </a:rPr>
              <a:t>2W </a:t>
            </a:r>
            <a:r>
              <a:rPr lang="zh-CN" altLang="en-US" sz="1600" b="1" dirty="0">
                <a:solidFill>
                  <a:schemeClr val="tx1"/>
                </a:solidFill>
                <a:latin typeface="Arial Black" panose="020B0A04020102020204" pitchFamily="34" charset="0"/>
              </a:rPr>
              <a:t>码元</a:t>
            </a:r>
            <a:r>
              <a:rPr lang="en-US" altLang="zh-CN" sz="1600" b="1" dirty="0">
                <a:solidFill>
                  <a:schemeClr val="tx1"/>
                </a:solidFill>
                <a:latin typeface="Arial Black" panose="020B0A04020102020204" pitchFamily="34" charset="0"/>
              </a:rPr>
              <a:t>/</a:t>
            </a:r>
            <a:r>
              <a:rPr lang="zh-CN" altLang="en-US" sz="1600" b="1" dirty="0">
                <a:solidFill>
                  <a:schemeClr val="tx1"/>
                </a:solidFill>
                <a:latin typeface="Arial Black" panose="020B0A04020102020204" pitchFamily="34" charset="0"/>
              </a:rPr>
              <a:t>秒</a:t>
            </a:r>
            <a:endParaRPr lang="zh-CN" altLang="en-US" sz="1600" b="1" dirty="0">
              <a:solidFill>
                <a:schemeClr val="tx1"/>
              </a:solidFill>
            </a:endParaRPr>
          </a:p>
        </p:txBody>
      </p:sp>
      <p:sp>
        <p:nvSpPr>
          <p:cNvPr id="20" name="矩形 19"/>
          <p:cNvSpPr/>
          <p:nvPr/>
        </p:nvSpPr>
        <p:spPr>
          <a:xfrm>
            <a:off x="7273536" y="749299"/>
            <a:ext cx="3968979" cy="1044765"/>
          </a:xfrm>
          <a:prstGeom prst="rect">
            <a:avLst/>
          </a:prstGeom>
          <a:noFill/>
          <a:ln>
            <a:solidFill>
              <a:schemeClr val="accent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nSpc>
                <a:spcPct val="150000"/>
              </a:lnSpc>
            </a:pPr>
            <a:r>
              <a:rPr lang="zh-CN" altLang="en-US" sz="1600" b="1" dirty="0">
                <a:solidFill>
                  <a:schemeClr val="accent1">
                    <a:lumMod val="75000"/>
                  </a:schemeClr>
                </a:solidFill>
                <a:latin typeface="Arial Black" panose="020B0A04020102020204" pitchFamily="34" charset="0"/>
              </a:rPr>
              <a:t>带宽受限</a:t>
            </a:r>
            <a:r>
              <a:rPr lang="zh-CN" altLang="en-US" sz="1600" b="1" dirty="0">
                <a:solidFill>
                  <a:schemeClr val="tx1"/>
                </a:solidFill>
                <a:latin typeface="Arial Black" panose="020B0A04020102020204" pitchFamily="34" charset="0"/>
              </a:rPr>
              <a:t>且有</a:t>
            </a:r>
            <a:r>
              <a:rPr lang="zh-CN" altLang="en-US" sz="1600" b="1" dirty="0">
                <a:solidFill>
                  <a:schemeClr val="accent1">
                    <a:lumMod val="75000"/>
                  </a:schemeClr>
                </a:solidFill>
                <a:latin typeface="Arial Black" panose="020B0A04020102020204" pitchFamily="34" charset="0"/>
              </a:rPr>
              <a:t>高斯白噪声</a:t>
            </a:r>
            <a:r>
              <a:rPr lang="zh-CN" altLang="en-US" sz="1600" b="1" dirty="0">
                <a:solidFill>
                  <a:schemeClr val="tx1"/>
                </a:solidFill>
                <a:latin typeface="Arial Black" panose="020B0A04020102020204" pitchFamily="34" charset="0"/>
              </a:rPr>
              <a:t>干扰的信道的</a:t>
            </a:r>
            <a:endParaRPr lang="en-US" altLang="zh-CN" sz="1600" b="1" dirty="0">
              <a:solidFill>
                <a:schemeClr val="tx1"/>
              </a:solidFill>
              <a:latin typeface="Arial Black" panose="020B0A04020102020204" pitchFamily="34" charset="0"/>
            </a:endParaRPr>
          </a:p>
          <a:p>
            <a:pPr>
              <a:lnSpc>
                <a:spcPct val="150000"/>
              </a:lnSpc>
            </a:pPr>
            <a:r>
              <a:rPr lang="zh-CN" altLang="en-US" sz="1600" b="1" dirty="0">
                <a:solidFill>
                  <a:schemeClr val="accent1">
                    <a:lumMod val="75000"/>
                  </a:schemeClr>
                </a:solidFill>
                <a:latin typeface="Arial Black" panose="020B0A04020102020204" pitchFamily="34" charset="0"/>
              </a:rPr>
              <a:t>极限信息传输速率</a:t>
            </a:r>
            <a:endParaRPr lang="en-US" altLang="zh-CN" sz="1600" b="1" dirty="0">
              <a:solidFill>
                <a:schemeClr val="accent1">
                  <a:lumMod val="75000"/>
                </a:schemeClr>
              </a:solidFill>
              <a:latin typeface="Arial Black" panose="020B0A04020102020204" pitchFamily="34" charset="0"/>
            </a:endParaRPr>
          </a:p>
        </p:txBody>
      </p:sp>
      <mc:AlternateContent xmlns:mc="http://schemas.openxmlformats.org/markup-compatibility/2006">
        <mc:Choice xmlns:a14="http://schemas.microsoft.com/office/drawing/2010/main" Requires="a14">
          <p:sp>
            <p:nvSpPr>
              <p:cNvPr id="22" name="文本框 21"/>
              <p:cNvSpPr txBox="1"/>
              <p:nvPr/>
            </p:nvSpPr>
            <p:spPr>
              <a:xfrm>
                <a:off x="8875966" y="1245369"/>
                <a:ext cx="2452851" cy="484043"/>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r>
                        <a:rPr lang="en-US" altLang="zh-CN" sz="1400" b="1" i="1" smtClean="0">
                          <a:latin typeface="Cambria Math" panose="02040503050406030204" pitchFamily="18" charset="0"/>
                        </a:rPr>
                        <m:t>𝑪</m:t>
                      </m:r>
                      <m:r>
                        <a:rPr lang="en-US" altLang="zh-CN" sz="1400" b="1" i="1" smtClean="0">
                          <a:latin typeface="Cambria Math" panose="02040503050406030204" pitchFamily="18" charset="0"/>
                        </a:rPr>
                        <m:t>=</m:t>
                      </m:r>
                      <m:r>
                        <a:rPr lang="en-US" altLang="zh-CN" sz="1400" b="1" i="1" smtClean="0">
                          <a:latin typeface="Cambria Math" panose="02040503050406030204" pitchFamily="18" charset="0"/>
                        </a:rPr>
                        <m:t>𝑾</m:t>
                      </m:r>
                      <m:func>
                        <m:funcPr>
                          <m:ctrlPr>
                            <a:rPr lang="en-US" altLang="zh-CN" sz="1400" b="1" i="1" smtClean="0">
                              <a:latin typeface="Cambria Math" panose="02040503050406030204" pitchFamily="18" charset="0"/>
                            </a:rPr>
                          </m:ctrlPr>
                        </m:funcPr>
                        <m:fName>
                          <m:sSub>
                            <m:sSubPr>
                              <m:ctrlPr>
                                <a:rPr lang="en-US" altLang="zh-CN" sz="1400" b="1" i="1" smtClean="0">
                                  <a:latin typeface="Cambria Math" panose="02040503050406030204" pitchFamily="18" charset="0"/>
                                </a:rPr>
                              </m:ctrlPr>
                            </m:sSubPr>
                            <m:e>
                              <m:r>
                                <a:rPr lang="en-US" altLang="zh-CN" sz="1400" b="1" i="0" smtClean="0">
                                  <a:latin typeface="Cambria Math" panose="02040503050406030204" pitchFamily="18" charset="0"/>
                                </a:rPr>
                                <m:t>𝐥𝐨𝐠</m:t>
                              </m:r>
                            </m:e>
                            <m:sub>
                              <m:r>
                                <a:rPr lang="en-US" altLang="zh-CN" sz="1400" b="1" i="1" smtClean="0">
                                  <a:latin typeface="Cambria Math" panose="02040503050406030204" pitchFamily="18" charset="0"/>
                                </a:rPr>
                                <m:t>𝟐</m:t>
                              </m:r>
                            </m:sub>
                          </m:sSub>
                        </m:fName>
                        <m:e>
                          <m:d>
                            <m:dPr>
                              <m:ctrlPr>
                                <a:rPr lang="en-US" altLang="zh-CN" sz="1400" b="1" i="1" smtClean="0">
                                  <a:latin typeface="Cambria Math" panose="02040503050406030204" pitchFamily="18" charset="0"/>
                                </a:rPr>
                              </m:ctrlPr>
                            </m:dPr>
                            <m:e>
                              <m:r>
                                <a:rPr lang="en-US" altLang="zh-CN" sz="1400" b="1" i="1" smtClean="0">
                                  <a:latin typeface="Cambria Math" panose="02040503050406030204" pitchFamily="18" charset="0"/>
                                </a:rPr>
                                <m:t>𝟏</m:t>
                              </m:r>
                              <m:r>
                                <a:rPr lang="en-US" altLang="zh-CN" sz="1400" b="1" i="1" smtClean="0">
                                  <a:latin typeface="Cambria Math" panose="02040503050406030204" pitchFamily="18" charset="0"/>
                                </a:rPr>
                                <m:t>+</m:t>
                              </m:r>
                              <m:f>
                                <m:fPr>
                                  <m:ctrlPr>
                                    <a:rPr lang="en-US" altLang="zh-CN" sz="1400" b="1" i="1" smtClean="0">
                                      <a:latin typeface="Cambria Math" panose="02040503050406030204" pitchFamily="18" charset="0"/>
                                    </a:rPr>
                                  </m:ctrlPr>
                                </m:fPr>
                                <m:num>
                                  <m:r>
                                    <a:rPr lang="en-US" altLang="zh-CN" sz="1400" b="1" i="1" smtClean="0">
                                      <a:latin typeface="Cambria Math" panose="02040503050406030204" pitchFamily="18" charset="0"/>
                                    </a:rPr>
                                    <m:t>𝑺</m:t>
                                  </m:r>
                                </m:num>
                                <m:den>
                                  <m:r>
                                    <a:rPr lang="en-US" altLang="zh-CN" sz="1400" b="1" i="1" smtClean="0">
                                      <a:latin typeface="Cambria Math" panose="02040503050406030204" pitchFamily="18" charset="0"/>
                                    </a:rPr>
                                    <m:t>𝑵</m:t>
                                  </m:r>
                                </m:den>
                              </m:f>
                            </m:e>
                          </m:d>
                          <m:r>
                            <a:rPr lang="en-US" altLang="zh-CN" sz="1400" b="1" i="1" smtClean="0">
                              <a:latin typeface="Cambria Math" panose="02040503050406030204" pitchFamily="18" charset="0"/>
                            </a:rPr>
                            <m:t> (</m:t>
                          </m:r>
                          <m:r>
                            <a:rPr lang="en-US" altLang="zh-CN" sz="1400" b="1" i="1" smtClean="0">
                              <a:latin typeface="Cambria Math" panose="02040503050406030204" pitchFamily="18" charset="0"/>
                            </a:rPr>
                            <m:t>𝒃</m:t>
                          </m:r>
                          <m:r>
                            <a:rPr lang="en-US" altLang="zh-CN" sz="1400" b="1" i="1" smtClean="0">
                              <a:latin typeface="Cambria Math" panose="02040503050406030204" pitchFamily="18" charset="0"/>
                            </a:rPr>
                            <m:t>/</m:t>
                          </m:r>
                          <m:r>
                            <a:rPr lang="en-US" altLang="zh-CN" sz="1400" b="1" i="1" smtClean="0">
                              <a:latin typeface="Cambria Math" panose="02040503050406030204" pitchFamily="18" charset="0"/>
                            </a:rPr>
                            <m:t>𝒔</m:t>
                          </m:r>
                          <m:r>
                            <a:rPr lang="en-US" altLang="zh-CN" sz="1400" b="1" i="1" smtClean="0">
                              <a:latin typeface="Cambria Math" panose="02040503050406030204" pitchFamily="18" charset="0"/>
                            </a:rPr>
                            <m:t>)</m:t>
                          </m:r>
                        </m:e>
                      </m:func>
                    </m:oMath>
                  </m:oMathPara>
                </a14:m>
                <a:endParaRPr lang="zh-CN" altLang="en-US" sz="1400" b="1" dirty="0"/>
              </a:p>
            </p:txBody>
          </p:sp>
        </mc:Choice>
        <mc:Fallback>
          <p:sp>
            <p:nvSpPr>
              <p:cNvPr id="22" name="文本框 21"/>
              <p:cNvSpPr txBox="1">
                <a:spLocks noRot="1" noChangeAspect="1" noMove="1" noResize="1" noEditPoints="1" noAdjustHandles="1" noChangeArrowheads="1" noChangeShapeType="1" noTextEdit="1"/>
              </p:cNvSpPr>
              <p:nvPr/>
            </p:nvSpPr>
            <p:spPr>
              <a:xfrm>
                <a:off x="8875966" y="1245369"/>
                <a:ext cx="2452851" cy="484043"/>
              </a:xfrm>
              <a:prstGeom prst="rect">
                <a:avLst/>
              </a:prstGeom>
              <a:blipFill rotWithShape="1">
                <a:blip r:embed="rId1"/>
                <a:stretch>
                  <a:fillRect l="-23" t="-28" r="17" b="63"/>
                </a:stretch>
              </a:blipFill>
            </p:spPr>
            <p:txBody>
              <a:bodyPr/>
              <a:lstStyle/>
              <a:p>
                <a:r>
                  <a:rPr lang="zh-CN" altLang="en-US">
                    <a:noFill/>
                  </a:rPr>
                  <a:t> </a:t>
                </a:r>
              </a:p>
            </p:txBody>
          </p:sp>
        </mc:Fallback>
      </mc:AlternateContent>
      <p:grpSp>
        <p:nvGrpSpPr>
          <p:cNvPr id="3" name="组合 2"/>
          <p:cNvGrpSpPr/>
          <p:nvPr/>
        </p:nvGrpSpPr>
        <p:grpSpPr>
          <a:xfrm>
            <a:off x="304800" y="2045888"/>
            <a:ext cx="11483724" cy="1082820"/>
            <a:chOff x="304800" y="2045888"/>
            <a:chExt cx="11483724" cy="1082820"/>
          </a:xfrm>
        </p:grpSpPr>
        <p:sp>
          <p:nvSpPr>
            <p:cNvPr id="6" name="文本框 5"/>
            <p:cNvSpPr txBox="1"/>
            <p:nvPr/>
          </p:nvSpPr>
          <p:spPr>
            <a:xfrm>
              <a:off x="304800" y="2045888"/>
              <a:ext cx="11483724" cy="369332"/>
            </a:xfrm>
            <a:prstGeom prst="rect">
              <a:avLst/>
            </a:prstGeom>
            <a:noFill/>
          </p:spPr>
          <p:txBody>
            <a:bodyPr wrap="square" rtlCol="0">
              <a:spAutoFit/>
            </a:bodyPr>
            <a:lstStyle/>
            <a:p>
              <a:r>
                <a:rPr lang="en-US" altLang="zh-CN" b="1" dirty="0">
                  <a:latin typeface="Arial Narrow" panose="020B0606020202030204" charset="0"/>
                </a:rPr>
                <a:t>【2014</a:t>
              </a:r>
              <a:r>
                <a:rPr lang="zh-CN" altLang="en-US" b="1" dirty="0">
                  <a:latin typeface="Arial Narrow" panose="020B0606020202030204" charset="0"/>
                </a:rPr>
                <a:t>年 题</a:t>
              </a:r>
              <a:r>
                <a:rPr lang="en-US" altLang="zh-CN" b="1" dirty="0">
                  <a:latin typeface="Arial Narrow" panose="020B0606020202030204" charset="0"/>
                </a:rPr>
                <a:t>35】</a:t>
              </a:r>
              <a:r>
                <a:rPr lang="zh-CN" altLang="en-US" b="1" dirty="0">
                  <a:latin typeface="Arial Narrow" panose="020B0606020202030204" charset="0"/>
                </a:rPr>
                <a:t>下列因素中，不会影响信道数据传输速率的是（      ）。</a:t>
              </a:r>
              <a:endParaRPr lang="zh-CN" altLang="en-US" b="1" dirty="0">
                <a:latin typeface="Arial Narrow" panose="020B0606020202030204" charset="0"/>
              </a:endParaRPr>
            </a:p>
          </p:txBody>
        </p:sp>
        <p:sp>
          <p:nvSpPr>
            <p:cNvPr id="28" name="文本框 27"/>
            <p:cNvSpPr txBox="1"/>
            <p:nvPr/>
          </p:nvSpPr>
          <p:spPr>
            <a:xfrm>
              <a:off x="1878137" y="2759376"/>
              <a:ext cx="1259767" cy="369332"/>
            </a:xfrm>
            <a:prstGeom prst="rect">
              <a:avLst/>
            </a:prstGeom>
            <a:noFill/>
          </p:spPr>
          <p:txBody>
            <a:bodyPr wrap="square" rtlCol="0">
              <a:spAutoFit/>
            </a:bodyPr>
            <a:lstStyle/>
            <a:p>
              <a:r>
                <a:rPr lang="en-US" altLang="zh-CN" b="1" dirty="0">
                  <a:latin typeface="Arial Narrow" panose="020B0606020202030204" charset="0"/>
                </a:rPr>
                <a:t>A. </a:t>
              </a:r>
              <a:r>
                <a:rPr lang="zh-CN" altLang="en-US" b="1" dirty="0">
                  <a:latin typeface="Arial Narrow" panose="020B0606020202030204" charset="0"/>
                </a:rPr>
                <a:t>信噪比</a:t>
              </a:r>
              <a:endParaRPr lang="zh-CN" altLang="en-US" b="1" dirty="0">
                <a:latin typeface="Arial Narrow" panose="020B0606020202030204" charset="0"/>
              </a:endParaRPr>
            </a:p>
          </p:txBody>
        </p:sp>
        <p:sp>
          <p:nvSpPr>
            <p:cNvPr id="29" name="文本框 28"/>
            <p:cNvSpPr txBox="1"/>
            <p:nvPr/>
          </p:nvSpPr>
          <p:spPr>
            <a:xfrm>
              <a:off x="4154025" y="2759376"/>
              <a:ext cx="1379640" cy="369332"/>
            </a:xfrm>
            <a:prstGeom prst="rect">
              <a:avLst/>
            </a:prstGeom>
            <a:noFill/>
          </p:spPr>
          <p:txBody>
            <a:bodyPr wrap="square" rtlCol="0">
              <a:spAutoFit/>
            </a:bodyPr>
            <a:lstStyle/>
            <a:p>
              <a:r>
                <a:rPr lang="en-US" altLang="zh-CN" b="1" dirty="0">
                  <a:latin typeface="Arial Narrow" panose="020B0606020202030204" charset="0"/>
                </a:rPr>
                <a:t>B. </a:t>
              </a:r>
              <a:r>
                <a:rPr lang="zh-CN" altLang="en-US" b="1" dirty="0">
                  <a:latin typeface="Arial Narrow" panose="020B0606020202030204" charset="0"/>
                </a:rPr>
                <a:t>频率带宽</a:t>
              </a:r>
              <a:endParaRPr lang="zh-CN" altLang="en-US" b="1" dirty="0">
                <a:latin typeface="Arial Narrow" panose="020B0606020202030204" charset="0"/>
              </a:endParaRPr>
            </a:p>
          </p:txBody>
        </p:sp>
        <p:sp>
          <p:nvSpPr>
            <p:cNvPr id="30" name="文本框 29"/>
            <p:cNvSpPr txBox="1"/>
            <p:nvPr/>
          </p:nvSpPr>
          <p:spPr>
            <a:xfrm>
              <a:off x="6549786" y="2759376"/>
              <a:ext cx="1379639" cy="369332"/>
            </a:xfrm>
            <a:prstGeom prst="rect">
              <a:avLst/>
            </a:prstGeom>
            <a:noFill/>
          </p:spPr>
          <p:txBody>
            <a:bodyPr wrap="square" rtlCol="0">
              <a:spAutoFit/>
            </a:bodyPr>
            <a:lstStyle/>
            <a:p>
              <a:r>
                <a:rPr lang="en-US" altLang="zh-CN" b="1" dirty="0">
                  <a:latin typeface="Arial Narrow" panose="020B0606020202030204" charset="0"/>
                </a:rPr>
                <a:t>C. </a:t>
              </a:r>
              <a:r>
                <a:rPr lang="zh-CN" altLang="en-US" b="1" dirty="0">
                  <a:latin typeface="Arial Narrow" panose="020B0606020202030204" charset="0"/>
                </a:rPr>
                <a:t>调制速度</a:t>
              </a:r>
              <a:endParaRPr lang="zh-CN" altLang="en-US" b="1" dirty="0">
                <a:latin typeface="Arial Narrow" panose="020B0606020202030204" charset="0"/>
              </a:endParaRPr>
            </a:p>
          </p:txBody>
        </p:sp>
        <p:sp>
          <p:nvSpPr>
            <p:cNvPr id="31" name="文本框 30"/>
            <p:cNvSpPr txBox="1"/>
            <p:nvPr/>
          </p:nvSpPr>
          <p:spPr>
            <a:xfrm>
              <a:off x="8945546" y="2759376"/>
              <a:ext cx="1921995" cy="369332"/>
            </a:xfrm>
            <a:prstGeom prst="rect">
              <a:avLst/>
            </a:prstGeom>
            <a:noFill/>
          </p:spPr>
          <p:txBody>
            <a:bodyPr wrap="square" rtlCol="0">
              <a:spAutoFit/>
            </a:bodyPr>
            <a:lstStyle/>
            <a:p>
              <a:r>
                <a:rPr lang="en-US" altLang="zh-CN" b="1" dirty="0">
                  <a:latin typeface="Arial Narrow" panose="020B0606020202030204" charset="0"/>
                </a:rPr>
                <a:t>D. </a:t>
              </a:r>
              <a:r>
                <a:rPr lang="zh-CN" altLang="en-US" b="1" dirty="0">
                  <a:latin typeface="Arial Narrow" panose="020B0606020202030204" charset="0"/>
                </a:rPr>
                <a:t>信号传播速度</a:t>
              </a:r>
              <a:endParaRPr lang="zh-CN" altLang="en-US" b="1" dirty="0">
                <a:latin typeface="Arial Narrow" panose="020B0606020202030204" charset="0"/>
              </a:endParaRPr>
            </a:p>
          </p:txBody>
        </p:sp>
      </p:grpSp>
      <p:sp>
        <p:nvSpPr>
          <p:cNvPr id="32" name="文本框 31"/>
          <p:cNvSpPr txBox="1"/>
          <p:nvPr/>
        </p:nvSpPr>
        <p:spPr>
          <a:xfrm>
            <a:off x="464875" y="3244334"/>
            <a:ext cx="732397" cy="369332"/>
          </a:xfrm>
          <a:prstGeom prst="rect">
            <a:avLst/>
          </a:prstGeom>
          <a:noFill/>
        </p:spPr>
        <p:txBody>
          <a:bodyPr wrap="square" rtlCol="0">
            <a:spAutoFit/>
          </a:bodyPr>
          <a:lstStyle/>
          <a:p>
            <a:r>
              <a:rPr lang="zh-CN" altLang="en-US" b="1" dirty="0">
                <a:latin typeface="Arial Narrow" panose="020B0606020202030204" charset="0"/>
              </a:rPr>
              <a:t>解析</a:t>
            </a:r>
            <a:endParaRPr lang="zh-CN" altLang="en-US" b="1" dirty="0">
              <a:latin typeface="Arial Narrow" panose="020B0606020202030204" charset="0"/>
            </a:endParaRPr>
          </a:p>
        </p:txBody>
      </p:sp>
      <p:sp>
        <p:nvSpPr>
          <p:cNvPr id="38" name="文本框 37"/>
          <p:cNvSpPr txBox="1"/>
          <p:nvPr/>
        </p:nvSpPr>
        <p:spPr>
          <a:xfrm>
            <a:off x="6592301" y="1988678"/>
            <a:ext cx="732397" cy="523220"/>
          </a:xfrm>
          <a:prstGeom prst="rect">
            <a:avLst/>
          </a:prstGeom>
          <a:noFill/>
        </p:spPr>
        <p:txBody>
          <a:bodyPr wrap="square" rtlCol="0">
            <a:spAutoFit/>
          </a:bodyPr>
          <a:lstStyle/>
          <a:p>
            <a:pPr algn="ctr"/>
            <a:r>
              <a:rPr lang="en-US" altLang="zh-CN" sz="2800" b="1" dirty="0">
                <a:solidFill>
                  <a:schemeClr val="accent1">
                    <a:lumMod val="75000"/>
                  </a:schemeClr>
                </a:solidFill>
                <a:latin typeface="Arial Black" panose="020B0A04020102020204" pitchFamily="34" charset="0"/>
              </a:rPr>
              <a:t>D</a:t>
            </a:r>
            <a:endParaRPr lang="zh-CN" altLang="en-US" sz="2800" b="1" dirty="0">
              <a:solidFill>
                <a:schemeClr val="accent1">
                  <a:lumMod val="75000"/>
                </a:schemeClr>
              </a:solidFill>
              <a:latin typeface="Arial Black" panose="020B0A04020102020204" pitchFamily="34" charset="0"/>
            </a:endParaRPr>
          </a:p>
        </p:txBody>
      </p:sp>
      <p:sp>
        <p:nvSpPr>
          <p:cNvPr id="34" name="文本框 33"/>
          <p:cNvSpPr txBox="1"/>
          <p:nvPr/>
        </p:nvSpPr>
        <p:spPr>
          <a:xfrm>
            <a:off x="9099638" y="3876764"/>
            <a:ext cx="2346808" cy="830997"/>
          </a:xfrm>
          <a:prstGeom prst="rect">
            <a:avLst/>
          </a:prstGeom>
          <a:noFill/>
        </p:spPr>
        <p:txBody>
          <a:bodyPr wrap="square" rtlCol="0">
            <a:spAutoFit/>
          </a:bodyPr>
          <a:lstStyle/>
          <a:p>
            <a:r>
              <a:rPr lang="zh-CN" altLang="en-US" sz="1600" b="1" dirty="0">
                <a:solidFill>
                  <a:schemeClr val="bg1"/>
                </a:solidFill>
              </a:rPr>
              <a:t>自由空间：</a:t>
            </a:r>
            <a:r>
              <a:rPr lang="en-US" altLang="zh-CN" sz="1600" b="1" dirty="0">
                <a:solidFill>
                  <a:schemeClr val="bg1"/>
                </a:solidFill>
              </a:rPr>
              <a:t>3.0 × 10</a:t>
            </a:r>
            <a:r>
              <a:rPr lang="en-US" altLang="zh-CN" sz="1600" b="1" baseline="30000" dirty="0">
                <a:solidFill>
                  <a:schemeClr val="bg1"/>
                </a:solidFill>
              </a:rPr>
              <a:t>8</a:t>
            </a:r>
            <a:r>
              <a:rPr lang="en-US" altLang="zh-CN" sz="1600" b="1" dirty="0">
                <a:solidFill>
                  <a:schemeClr val="bg1"/>
                </a:solidFill>
              </a:rPr>
              <a:t> m/s</a:t>
            </a:r>
            <a:endParaRPr lang="en-US" altLang="zh-CN" sz="1600" b="1" dirty="0">
              <a:solidFill>
                <a:schemeClr val="bg1"/>
              </a:solidFill>
            </a:endParaRPr>
          </a:p>
          <a:p>
            <a:r>
              <a:rPr lang="zh-CN" altLang="en-US" sz="1600" b="1" dirty="0">
                <a:solidFill>
                  <a:schemeClr val="bg1"/>
                </a:solidFill>
              </a:rPr>
              <a:t>铜         线：</a:t>
            </a:r>
            <a:r>
              <a:rPr lang="en-US" altLang="zh-CN" sz="1600" b="1" dirty="0">
                <a:solidFill>
                  <a:schemeClr val="bg1"/>
                </a:solidFill>
              </a:rPr>
              <a:t>2.3 × 10</a:t>
            </a:r>
            <a:r>
              <a:rPr lang="en-US" altLang="zh-CN" sz="1600" b="1" baseline="30000" dirty="0">
                <a:solidFill>
                  <a:schemeClr val="bg1"/>
                </a:solidFill>
              </a:rPr>
              <a:t>8</a:t>
            </a:r>
            <a:r>
              <a:rPr lang="en-US" altLang="zh-CN" sz="1600" b="1" dirty="0">
                <a:solidFill>
                  <a:schemeClr val="bg1"/>
                </a:solidFill>
              </a:rPr>
              <a:t> m/s</a:t>
            </a:r>
            <a:endParaRPr lang="en-US" altLang="zh-CN" sz="1600" b="1" dirty="0">
              <a:solidFill>
                <a:schemeClr val="bg1"/>
              </a:solidFill>
            </a:endParaRPr>
          </a:p>
          <a:p>
            <a:r>
              <a:rPr lang="zh-CN" altLang="en-US" sz="1600" b="1" dirty="0">
                <a:solidFill>
                  <a:schemeClr val="bg1"/>
                </a:solidFill>
              </a:rPr>
              <a:t>光         纤：</a:t>
            </a:r>
            <a:r>
              <a:rPr lang="en-US" altLang="zh-CN" sz="1600" b="1" dirty="0">
                <a:solidFill>
                  <a:schemeClr val="bg1"/>
                </a:solidFill>
              </a:rPr>
              <a:t>2.0 × 10</a:t>
            </a:r>
            <a:r>
              <a:rPr lang="en-US" altLang="zh-CN" sz="1600" b="1" baseline="30000" dirty="0">
                <a:solidFill>
                  <a:schemeClr val="bg1"/>
                </a:solidFill>
              </a:rPr>
              <a:t>8</a:t>
            </a:r>
            <a:r>
              <a:rPr lang="en-US" altLang="zh-CN" sz="1600" b="1" dirty="0">
                <a:solidFill>
                  <a:schemeClr val="bg1"/>
                </a:solidFill>
              </a:rPr>
              <a:t> m/s</a:t>
            </a:r>
            <a:endParaRPr lang="zh-CN" altLang="en-US" sz="1600" b="1" dirty="0">
              <a:solidFill>
                <a:schemeClr val="bg1"/>
              </a:solidFill>
            </a:endParaRP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0" presetClass="entr" presetSubtype="0" fill="hold" grpId="0" nodeType="click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fade">
                                      <p:cBhvr>
                                        <p:cTn id="13" dur="800" decel="100000"/>
                                        <p:tgtEl>
                                          <p:spTgt spid="38"/>
                                        </p:tgtEl>
                                      </p:cBhvr>
                                    </p:animEffect>
                                    <p:anim calcmode="lin" valueType="num">
                                      <p:cBhvr>
                                        <p:cTn id="14" dur="800" decel="100000" fill="hold"/>
                                        <p:tgtEl>
                                          <p:spTgt spid="38"/>
                                        </p:tgtEl>
                                        <p:attrNameLst>
                                          <p:attrName>style.rotation</p:attrName>
                                        </p:attrNameLst>
                                      </p:cBhvr>
                                      <p:tavLst>
                                        <p:tav tm="0">
                                          <p:val>
                                            <p:fltVal val="-90"/>
                                          </p:val>
                                        </p:tav>
                                        <p:tav tm="100000">
                                          <p:val>
                                            <p:fltVal val="0"/>
                                          </p:val>
                                        </p:tav>
                                      </p:tavLst>
                                    </p:anim>
                                    <p:anim calcmode="lin" valueType="num">
                                      <p:cBhvr>
                                        <p:cTn id="15" dur="800" decel="100000" fill="hold"/>
                                        <p:tgtEl>
                                          <p:spTgt spid="38"/>
                                        </p:tgtEl>
                                        <p:attrNameLst>
                                          <p:attrName>ppt_x</p:attrName>
                                        </p:attrNameLst>
                                      </p:cBhvr>
                                      <p:tavLst>
                                        <p:tav tm="0">
                                          <p:val>
                                            <p:strVal val="#ppt_x+0.4"/>
                                          </p:val>
                                        </p:tav>
                                        <p:tav tm="100000">
                                          <p:val>
                                            <p:strVal val="#ppt_x-0.05"/>
                                          </p:val>
                                        </p:tav>
                                      </p:tavLst>
                                    </p:anim>
                                    <p:anim calcmode="lin" valueType="num">
                                      <p:cBhvr>
                                        <p:cTn id="16" dur="800" decel="100000" fill="hold"/>
                                        <p:tgtEl>
                                          <p:spTgt spid="38"/>
                                        </p:tgtEl>
                                        <p:attrNameLst>
                                          <p:attrName>ppt_y</p:attrName>
                                        </p:attrNameLst>
                                      </p:cBhvr>
                                      <p:tavLst>
                                        <p:tav tm="0">
                                          <p:val>
                                            <p:strVal val="#ppt_y-0.4"/>
                                          </p:val>
                                        </p:tav>
                                        <p:tav tm="100000">
                                          <p:val>
                                            <p:strVal val="#ppt_y+0.1"/>
                                          </p:val>
                                        </p:tav>
                                      </p:tavLst>
                                    </p:anim>
                                    <p:anim calcmode="lin" valueType="num">
                                      <p:cBhvr>
                                        <p:cTn id="17" dur="200" accel="100000" fill="hold">
                                          <p:stCondLst>
                                            <p:cond delay="800"/>
                                          </p:stCondLst>
                                        </p:cTn>
                                        <p:tgtEl>
                                          <p:spTgt spid="38"/>
                                        </p:tgtEl>
                                        <p:attrNameLst>
                                          <p:attrName>ppt_x</p:attrName>
                                        </p:attrNameLst>
                                      </p:cBhvr>
                                      <p:tavLst>
                                        <p:tav tm="0">
                                          <p:val>
                                            <p:strVal val="#ppt_x-0.05"/>
                                          </p:val>
                                        </p:tav>
                                        <p:tav tm="100000">
                                          <p:val>
                                            <p:strVal val="#ppt_x"/>
                                          </p:val>
                                        </p:tav>
                                      </p:tavLst>
                                    </p:anim>
                                    <p:anim calcmode="lin" valueType="num">
                                      <p:cBhvr>
                                        <p:cTn id="18" dur="200" accel="100000" fill="hold">
                                          <p:stCondLst>
                                            <p:cond delay="800"/>
                                          </p:stCondLst>
                                        </p:cTn>
                                        <p:tgtEl>
                                          <p:spTgt spid="38"/>
                                        </p:tgtEl>
                                        <p:attrNameLst>
                                          <p:attrName>ppt_y</p:attrName>
                                        </p:attrNameLst>
                                      </p:cBhvr>
                                      <p:tavLst>
                                        <p:tav tm="0">
                                          <p:val>
                                            <p:strVal val="#ppt_y+0.1"/>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53" presetClass="entr" presetSubtype="16" fill="hold" grpId="0" nodeType="clickEffect">
                                  <p:stCondLst>
                                    <p:cond delay="0"/>
                                  </p:stCondLst>
                                  <p:childTnLst>
                                    <p:set>
                                      <p:cBhvr>
                                        <p:cTn id="22" dur="1" fill="hold">
                                          <p:stCondLst>
                                            <p:cond delay="0"/>
                                          </p:stCondLst>
                                        </p:cTn>
                                        <p:tgtEl>
                                          <p:spTgt spid="32"/>
                                        </p:tgtEl>
                                        <p:attrNameLst>
                                          <p:attrName>style.visibility</p:attrName>
                                        </p:attrNameLst>
                                      </p:cBhvr>
                                      <p:to>
                                        <p:strVal val="visible"/>
                                      </p:to>
                                    </p:set>
                                    <p:anim calcmode="lin" valueType="num">
                                      <p:cBhvr>
                                        <p:cTn id="23" dur="500" fill="hold"/>
                                        <p:tgtEl>
                                          <p:spTgt spid="32"/>
                                        </p:tgtEl>
                                        <p:attrNameLst>
                                          <p:attrName>ppt_w</p:attrName>
                                        </p:attrNameLst>
                                      </p:cBhvr>
                                      <p:tavLst>
                                        <p:tav tm="0">
                                          <p:val>
                                            <p:fltVal val="0"/>
                                          </p:val>
                                        </p:tav>
                                        <p:tav tm="100000">
                                          <p:val>
                                            <p:strVal val="#ppt_w"/>
                                          </p:val>
                                        </p:tav>
                                      </p:tavLst>
                                    </p:anim>
                                    <p:anim calcmode="lin" valueType="num">
                                      <p:cBhvr>
                                        <p:cTn id="24" dur="500" fill="hold"/>
                                        <p:tgtEl>
                                          <p:spTgt spid="32"/>
                                        </p:tgtEl>
                                        <p:attrNameLst>
                                          <p:attrName>ppt_h</p:attrName>
                                        </p:attrNameLst>
                                      </p:cBhvr>
                                      <p:tavLst>
                                        <p:tav tm="0">
                                          <p:val>
                                            <p:fltVal val="0"/>
                                          </p:val>
                                        </p:tav>
                                        <p:tav tm="100000">
                                          <p:val>
                                            <p:strVal val="#ppt_h"/>
                                          </p:val>
                                        </p:tav>
                                      </p:tavLst>
                                    </p:anim>
                                    <p:animEffect transition="in" filter="fade">
                                      <p:cBhvr>
                                        <p:cTn id="25" dur="500"/>
                                        <p:tgtEl>
                                          <p:spTgt spid="32"/>
                                        </p:tgtEl>
                                      </p:cBhvr>
                                    </p:animEffect>
                                  </p:childTnLst>
                                </p:cTn>
                              </p:par>
                            </p:childTnLst>
                          </p:cTn>
                        </p:par>
                      </p:childTnLst>
                    </p:cTn>
                  </p:par>
                  <p:par>
                    <p:cTn id="26" fill="hold">
                      <p:stCondLst>
                        <p:cond delay="indefinite"/>
                      </p:stCondLst>
                      <p:childTnLst>
                        <p:par>
                          <p:cTn id="27" fill="hold">
                            <p:stCondLst>
                              <p:cond delay="0"/>
                            </p:stCondLst>
                            <p:childTnLst>
                              <p:par>
                                <p:cTn id="28" presetID="8" presetClass="emph" presetSubtype="0" fill="hold" grpId="0" nodeType="clickEffect">
                                  <p:stCondLst>
                                    <p:cond delay="0"/>
                                  </p:stCondLst>
                                  <p:childTnLst>
                                    <p:animRot by="21600000">
                                      <p:cBhvr>
                                        <p:cTn id="29" dur="500" fill="hold"/>
                                        <p:tgtEl>
                                          <p:spTgt spid="19"/>
                                        </p:tgtEl>
                                        <p:attrNameLst>
                                          <p:attrName>r</p:attrName>
                                        </p:attrNameLst>
                                      </p:cBhvr>
                                    </p:animRot>
                                  </p:childTnLst>
                                </p:cTn>
                              </p:par>
                              <p:par>
                                <p:cTn id="30" presetID="22" presetClass="entr" presetSubtype="1" fill="hold" grpId="0" nodeType="withEffect">
                                  <p:stCondLst>
                                    <p:cond delay="0"/>
                                  </p:stCondLst>
                                  <p:childTnLst>
                                    <p:set>
                                      <p:cBhvr>
                                        <p:cTn id="31" dur="1" fill="hold">
                                          <p:stCondLst>
                                            <p:cond delay="0"/>
                                          </p:stCondLst>
                                        </p:cTn>
                                        <p:tgtEl>
                                          <p:spTgt spid="24"/>
                                        </p:tgtEl>
                                        <p:attrNameLst>
                                          <p:attrName>style.visibility</p:attrName>
                                        </p:attrNameLst>
                                      </p:cBhvr>
                                      <p:to>
                                        <p:strVal val="visible"/>
                                      </p:to>
                                    </p:set>
                                    <p:animEffect transition="in" filter="wipe(up)">
                                      <p:cBhvr>
                                        <p:cTn id="32" dur="1000"/>
                                        <p:tgtEl>
                                          <p:spTgt spid="24"/>
                                        </p:tgtEl>
                                      </p:cBhvr>
                                    </p:animEffect>
                                  </p:childTnLst>
                                </p:cTn>
                              </p:par>
                            </p:childTnLst>
                          </p:cTn>
                        </p:par>
                      </p:childTnLst>
                    </p:cTn>
                  </p:par>
                  <p:par>
                    <p:cTn id="33" fill="hold">
                      <p:stCondLst>
                        <p:cond delay="indefinite"/>
                      </p:stCondLst>
                      <p:childTnLst>
                        <p:par>
                          <p:cTn id="34" fill="hold">
                            <p:stCondLst>
                              <p:cond delay="0"/>
                            </p:stCondLst>
                            <p:childTnLst>
                              <p:par>
                                <p:cTn id="35" presetID="8" presetClass="emph" presetSubtype="0" fill="hold" grpId="0" nodeType="clickEffect">
                                  <p:stCondLst>
                                    <p:cond delay="0"/>
                                  </p:stCondLst>
                                  <p:childTnLst>
                                    <p:animRot by="21600000">
                                      <p:cBhvr>
                                        <p:cTn id="36" dur="500" fill="hold"/>
                                        <p:tgtEl>
                                          <p:spTgt spid="2"/>
                                        </p:tgtEl>
                                        <p:attrNameLst>
                                          <p:attrName>r</p:attrName>
                                        </p:attrNameLst>
                                      </p:cBhvr>
                                    </p:animRot>
                                  </p:childTnLst>
                                </p:cTn>
                              </p:par>
                              <p:par>
                                <p:cTn id="37" presetID="22" presetClass="entr" presetSubtype="1" fill="hold" grpId="0" nodeType="withEffect">
                                  <p:stCondLst>
                                    <p:cond delay="0"/>
                                  </p:stCondLst>
                                  <p:childTnLst>
                                    <p:set>
                                      <p:cBhvr>
                                        <p:cTn id="38" dur="1" fill="hold">
                                          <p:stCondLst>
                                            <p:cond delay="0"/>
                                          </p:stCondLst>
                                        </p:cTn>
                                        <p:tgtEl>
                                          <p:spTgt spid="26"/>
                                        </p:tgtEl>
                                        <p:attrNameLst>
                                          <p:attrName>style.visibility</p:attrName>
                                        </p:attrNameLst>
                                      </p:cBhvr>
                                      <p:to>
                                        <p:strVal val="visible"/>
                                      </p:to>
                                    </p:set>
                                    <p:animEffect transition="in" filter="wipe(up)">
                                      <p:cBhvr>
                                        <p:cTn id="39" dur="1000"/>
                                        <p:tgtEl>
                                          <p:spTgt spid="26"/>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1" fill="hold" grpId="0" nodeType="clickEffect">
                                  <p:stCondLst>
                                    <p:cond delay="0"/>
                                  </p:stCondLst>
                                  <p:childTnLst>
                                    <p:set>
                                      <p:cBhvr>
                                        <p:cTn id="43" dur="1" fill="hold">
                                          <p:stCondLst>
                                            <p:cond delay="0"/>
                                          </p:stCondLst>
                                        </p:cTn>
                                        <p:tgtEl>
                                          <p:spTgt spid="27"/>
                                        </p:tgtEl>
                                        <p:attrNameLst>
                                          <p:attrName>style.visibility</p:attrName>
                                        </p:attrNameLst>
                                      </p:cBhvr>
                                      <p:to>
                                        <p:strVal val="visible"/>
                                      </p:to>
                                    </p:set>
                                    <p:animEffect transition="in" filter="wipe(up)">
                                      <p:cBhvr>
                                        <p:cTn id="44" dur="1000"/>
                                        <p:tgtEl>
                                          <p:spTgt spid="27"/>
                                        </p:tgtEl>
                                      </p:cBhvr>
                                    </p:animEffect>
                                  </p:childTnLst>
                                </p:cTn>
                              </p:par>
                            </p:childTnLst>
                          </p:cTn>
                        </p:par>
                      </p:childTnLst>
                    </p:cTn>
                  </p:par>
                  <p:par>
                    <p:cTn id="45" fill="hold">
                      <p:stCondLst>
                        <p:cond delay="indefinite"/>
                      </p:stCondLst>
                      <p:childTnLst>
                        <p:par>
                          <p:cTn id="46" fill="hold">
                            <p:stCondLst>
                              <p:cond delay="0"/>
                            </p:stCondLst>
                            <p:childTnLst>
                              <p:par>
                                <p:cTn id="47" presetID="53" presetClass="entr" presetSubtype="16" fill="hold" grpId="0" nodeType="clickEffect">
                                  <p:stCondLst>
                                    <p:cond delay="0"/>
                                  </p:stCondLst>
                                  <p:childTnLst>
                                    <p:set>
                                      <p:cBhvr>
                                        <p:cTn id="48" dur="1" fill="hold">
                                          <p:stCondLst>
                                            <p:cond delay="0"/>
                                          </p:stCondLst>
                                        </p:cTn>
                                        <p:tgtEl>
                                          <p:spTgt spid="34"/>
                                        </p:tgtEl>
                                        <p:attrNameLst>
                                          <p:attrName>style.visibility</p:attrName>
                                        </p:attrNameLst>
                                      </p:cBhvr>
                                      <p:to>
                                        <p:strVal val="visible"/>
                                      </p:to>
                                    </p:set>
                                    <p:anim calcmode="lin" valueType="num">
                                      <p:cBhvr>
                                        <p:cTn id="49" dur="500" fill="hold"/>
                                        <p:tgtEl>
                                          <p:spTgt spid="34"/>
                                        </p:tgtEl>
                                        <p:attrNameLst>
                                          <p:attrName>ppt_w</p:attrName>
                                        </p:attrNameLst>
                                      </p:cBhvr>
                                      <p:tavLst>
                                        <p:tav tm="0">
                                          <p:val>
                                            <p:fltVal val="0"/>
                                          </p:val>
                                        </p:tav>
                                        <p:tav tm="100000">
                                          <p:val>
                                            <p:strVal val="#ppt_w"/>
                                          </p:val>
                                        </p:tav>
                                      </p:tavLst>
                                    </p:anim>
                                    <p:anim calcmode="lin" valueType="num">
                                      <p:cBhvr>
                                        <p:cTn id="50" dur="500" fill="hold"/>
                                        <p:tgtEl>
                                          <p:spTgt spid="34"/>
                                        </p:tgtEl>
                                        <p:attrNameLst>
                                          <p:attrName>ppt_h</p:attrName>
                                        </p:attrNameLst>
                                      </p:cBhvr>
                                      <p:tavLst>
                                        <p:tav tm="0">
                                          <p:val>
                                            <p:fltVal val="0"/>
                                          </p:val>
                                        </p:tav>
                                        <p:tav tm="100000">
                                          <p:val>
                                            <p:strVal val="#ppt_h"/>
                                          </p:val>
                                        </p:tav>
                                      </p:tavLst>
                                    </p:anim>
                                    <p:animEffect transition="in" filter="fade">
                                      <p:cBhvr>
                                        <p:cTn id="51"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bldLvl="0" animBg="1"/>
      <p:bldP spid="27" grpId="0" bldLvl="0" animBg="1"/>
      <p:bldP spid="26" grpId="0" bldLvl="0" animBg="1"/>
      <p:bldP spid="24" grpId="0" bldLvl="0" animBg="1"/>
      <p:bldP spid="2" grpId="0" bldLvl="0" animBg="1"/>
      <p:bldP spid="32" grpId="0"/>
      <p:bldP spid="38" grpId="0"/>
      <p:bldP spid="3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04800" y="749300"/>
            <a:ext cx="6192344" cy="400110"/>
            <a:chOff x="424117" y="898245"/>
            <a:chExt cx="6192344" cy="400110"/>
          </a:xfrm>
        </p:grpSpPr>
        <p:sp>
          <p:nvSpPr>
            <p:cNvPr id="2" name="平行四边形 1"/>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p:cNvSpPr txBox="1"/>
            <p:nvPr/>
          </p:nvSpPr>
          <p:spPr>
            <a:xfrm>
              <a:off x="1052423" y="898245"/>
              <a:ext cx="5564038" cy="400110"/>
            </a:xfrm>
            <a:prstGeom prst="rect">
              <a:avLst/>
            </a:prstGeom>
            <a:noFill/>
          </p:spPr>
          <p:txBody>
            <a:bodyPr wrap="square" rtlCol="0">
              <a:spAutoFit/>
            </a:bodyPr>
            <a:lstStyle/>
            <a:p>
              <a:r>
                <a:rPr lang="zh-CN" altLang="en-US" sz="2000" b="1" dirty="0"/>
                <a:t>计算机网络的定义</a:t>
              </a:r>
              <a:endParaRPr lang="zh-CN" altLang="en-US" sz="2000" b="1" dirty="0"/>
            </a:p>
          </p:txBody>
        </p:sp>
      </p:grpSp>
      <p:grpSp>
        <p:nvGrpSpPr>
          <p:cNvPr id="11" name="组合 10"/>
          <p:cNvGrpSpPr/>
          <p:nvPr/>
        </p:nvGrpSpPr>
        <p:grpSpPr>
          <a:xfrm>
            <a:off x="571789" y="1897856"/>
            <a:ext cx="4899726" cy="3411543"/>
            <a:chOff x="6402753" y="1897856"/>
            <a:chExt cx="4899726" cy="3411543"/>
          </a:xfrm>
        </p:grpSpPr>
        <p:sp>
          <p:nvSpPr>
            <p:cNvPr id="128" name="i$ḷíḍê"/>
            <p:cNvSpPr/>
            <p:nvPr/>
          </p:nvSpPr>
          <p:spPr>
            <a:xfrm>
              <a:off x="6402753" y="1897856"/>
              <a:ext cx="4899726" cy="3411543"/>
            </a:xfrm>
            <a:prstGeom prst="rect">
              <a:avLst/>
            </a:prstGeom>
            <a:solidFill>
              <a:schemeClr val="accent1"/>
            </a:solidFill>
            <a:ln w="3175">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2000" b="1" i="1">
                <a:solidFill>
                  <a:schemeClr val="tx1"/>
                </a:solidFill>
              </a:endParaRPr>
            </a:p>
          </p:txBody>
        </p:sp>
        <p:sp>
          <p:nvSpPr>
            <p:cNvPr id="5" name="文本框 4"/>
            <p:cNvSpPr txBox="1"/>
            <p:nvPr/>
          </p:nvSpPr>
          <p:spPr>
            <a:xfrm>
              <a:off x="6535466" y="2043652"/>
              <a:ext cx="4400015" cy="400110"/>
            </a:xfrm>
            <a:prstGeom prst="rect">
              <a:avLst/>
            </a:prstGeom>
            <a:noFill/>
          </p:spPr>
          <p:txBody>
            <a:bodyPr wrap="square" rtlCol="0">
              <a:spAutoFit/>
            </a:bodyPr>
            <a:lstStyle/>
            <a:p>
              <a:r>
                <a:rPr lang="zh-CN" altLang="en-US" sz="2000" b="1" dirty="0">
                  <a:solidFill>
                    <a:schemeClr val="bg1"/>
                  </a:solidFill>
                </a:rPr>
                <a:t>现阶段计算机网络的一个较好的定义</a:t>
              </a:r>
              <a:endParaRPr lang="zh-CN" altLang="en-US" sz="2000" b="1" dirty="0">
                <a:solidFill>
                  <a:schemeClr val="bg1"/>
                </a:solidFill>
              </a:endParaRPr>
            </a:p>
          </p:txBody>
        </p:sp>
      </p:grpSp>
      <p:sp>
        <p:nvSpPr>
          <p:cNvPr id="129" name="文本框 128"/>
          <p:cNvSpPr txBox="1"/>
          <p:nvPr/>
        </p:nvSpPr>
        <p:spPr>
          <a:xfrm>
            <a:off x="704502" y="2495760"/>
            <a:ext cx="4606627" cy="2535631"/>
          </a:xfrm>
          <a:prstGeom prst="rect">
            <a:avLst/>
          </a:prstGeom>
          <a:noFill/>
        </p:spPr>
        <p:txBody>
          <a:bodyPr wrap="square">
            <a:spAutoFit/>
          </a:bodyPr>
          <a:lstStyle/>
          <a:p>
            <a:pPr>
              <a:lnSpc>
                <a:spcPct val="150000"/>
              </a:lnSpc>
            </a:pPr>
            <a:r>
              <a:rPr lang="zh-CN" altLang="en-US" b="1" dirty="0">
                <a:solidFill>
                  <a:schemeClr val="bg1"/>
                </a:solidFill>
              </a:rPr>
              <a:t>         计算机网络主要是由一些通用的、可编程的硬件互连而成的，而这些硬件并非专门用来实现某一特定目的（例如，传送数据或视频信号）。这些可编程的硬件能够用来传送多种不同类型的数据，并能支持广泛的和日益增长的应用。</a:t>
            </a:r>
            <a:endParaRPr lang="zh-CN" altLang="en-US" b="1" dirty="0">
              <a:solidFill>
                <a:schemeClr val="bg1"/>
              </a:solidFill>
            </a:endParaRPr>
          </a:p>
        </p:txBody>
      </p:sp>
      <p:grpSp>
        <p:nvGrpSpPr>
          <p:cNvPr id="6" name="组合 5"/>
          <p:cNvGrpSpPr/>
          <p:nvPr/>
        </p:nvGrpSpPr>
        <p:grpSpPr>
          <a:xfrm>
            <a:off x="6276791" y="1919359"/>
            <a:ext cx="5343420" cy="1455175"/>
            <a:chOff x="6276791" y="1919359"/>
            <a:chExt cx="5343420" cy="1455175"/>
          </a:xfrm>
        </p:grpSpPr>
        <p:sp>
          <p:nvSpPr>
            <p:cNvPr id="70" name="iŝľiḋé"/>
            <p:cNvSpPr/>
            <p:nvPr/>
          </p:nvSpPr>
          <p:spPr>
            <a:xfrm>
              <a:off x="6554303" y="1919359"/>
              <a:ext cx="5065908" cy="1455175"/>
            </a:xfrm>
            <a:prstGeom prst="roundRect">
              <a:avLst>
                <a:gd name="adj" fmla="val 4000"/>
              </a:avLst>
            </a:prstGeom>
            <a:gradFill>
              <a:gsLst>
                <a:gs pos="0">
                  <a:schemeClr val="accent5">
                    <a:lumMod val="60000"/>
                    <a:lumOff val="40000"/>
                  </a:schemeClr>
                </a:gs>
                <a:gs pos="60000">
                  <a:schemeClr val="accent5"/>
                </a:gs>
              </a:gsLst>
              <a:lin ang="2700000" scaled="0"/>
            </a:gradFill>
            <a:ln w="57150" cap="rnd">
              <a:noFill/>
              <a:prstDash val="solid"/>
              <a:round/>
            </a:ln>
            <a:effectLst>
              <a:outerShdw blurRad="76200" dist="50800" dir="5400000" algn="ctr" rotWithShape="0">
                <a:schemeClr val="accent5">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a:solidFill>
                  <a:schemeClr val="bg1"/>
                </a:solidFill>
              </a:endParaRPr>
            </a:p>
          </p:txBody>
        </p:sp>
        <p:sp>
          <p:nvSpPr>
            <p:cNvPr id="72" name="îṡlidê"/>
            <p:cNvSpPr txBox="1"/>
            <p:nvPr/>
          </p:nvSpPr>
          <p:spPr>
            <a:xfrm>
              <a:off x="6991190" y="2103098"/>
              <a:ext cx="2122488" cy="369332"/>
            </a:xfrm>
            <a:prstGeom prst="rect">
              <a:avLst/>
            </a:prstGeom>
            <a:noFill/>
          </p:spPr>
          <p:txBody>
            <a:bodyPr wrap="square" rtlCol="0">
              <a:spAutoFit/>
            </a:bodyPr>
            <a:lstStyle>
              <a:defPPr>
                <a:defRPr lang="zh-CN"/>
              </a:defPPr>
              <a:lvl1pPr>
                <a:defRPr sz="1400" b="1">
                  <a:solidFill>
                    <a:srgbClr val="000000"/>
                  </a:solidFill>
                </a:defRPr>
              </a:lvl1pPr>
            </a:lstStyle>
            <a:p>
              <a:r>
                <a:rPr lang="zh-CN" altLang="en-US" sz="1800" dirty="0">
                  <a:solidFill>
                    <a:srgbClr val="FFFFFF"/>
                  </a:solidFill>
                </a:rPr>
                <a:t>可编程的硬件</a:t>
              </a:r>
              <a:endParaRPr lang="en-US" altLang="zh-CN" sz="1800" dirty="0">
                <a:solidFill>
                  <a:srgbClr val="FFFFFF"/>
                </a:solidFill>
              </a:endParaRPr>
            </a:p>
          </p:txBody>
        </p:sp>
        <p:grpSp>
          <p:nvGrpSpPr>
            <p:cNvPr id="82" name="íṣľíḓê"/>
            <p:cNvGrpSpPr/>
            <p:nvPr/>
          </p:nvGrpSpPr>
          <p:grpSpPr>
            <a:xfrm>
              <a:off x="6276791" y="2155779"/>
              <a:ext cx="617158" cy="617158"/>
              <a:chOff x="1486837" y="3557928"/>
              <a:chExt cx="617158" cy="617158"/>
            </a:xfrm>
          </p:grpSpPr>
          <p:sp>
            <p:nvSpPr>
              <p:cNvPr id="83" name="iṥļiḑe"/>
              <p:cNvSpPr/>
              <p:nvPr/>
            </p:nvSpPr>
            <p:spPr>
              <a:xfrm>
                <a:off x="1486837" y="3557928"/>
                <a:ext cx="617158" cy="617158"/>
              </a:xfrm>
              <a:prstGeom prst="ellipse">
                <a:avLst/>
              </a:prstGeom>
              <a:solidFill>
                <a:srgbClr val="FFFFFF"/>
              </a:solidFill>
              <a:ln w="38100">
                <a:gradFill>
                  <a:gsLst>
                    <a:gs pos="0">
                      <a:schemeClr val="accent5">
                        <a:lumMod val="60000"/>
                        <a:lumOff val="40000"/>
                      </a:schemeClr>
                    </a:gs>
                    <a:gs pos="100000">
                      <a:schemeClr val="accent5"/>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84" name="îṩ1îḑé"/>
              <p:cNvSpPr/>
              <p:nvPr/>
            </p:nvSpPr>
            <p:spPr>
              <a:xfrm>
                <a:off x="1648346" y="3719650"/>
                <a:ext cx="294141" cy="293713"/>
              </a:xfrm>
              <a:custGeom>
                <a:avLst/>
                <a:gdLst>
                  <a:gd name="connsiteX0" fmla="*/ 385100 w 587145"/>
                  <a:gd name="connsiteY0" fmla="*/ 455078 h 586292"/>
                  <a:gd name="connsiteX1" fmla="*/ 385100 w 587145"/>
                  <a:gd name="connsiteY1" fmla="*/ 475556 h 586292"/>
                  <a:gd name="connsiteX2" fmla="*/ 445866 w 587145"/>
                  <a:gd name="connsiteY2" fmla="*/ 475556 h 586292"/>
                  <a:gd name="connsiteX3" fmla="*/ 445866 w 587145"/>
                  <a:gd name="connsiteY3" fmla="*/ 455078 h 586292"/>
                  <a:gd name="connsiteX4" fmla="*/ 263570 w 587145"/>
                  <a:gd name="connsiteY4" fmla="*/ 455078 h 586292"/>
                  <a:gd name="connsiteX5" fmla="*/ 263570 w 587145"/>
                  <a:gd name="connsiteY5" fmla="*/ 475556 h 586292"/>
                  <a:gd name="connsiteX6" fmla="*/ 324335 w 587145"/>
                  <a:gd name="connsiteY6" fmla="*/ 475556 h 586292"/>
                  <a:gd name="connsiteX7" fmla="*/ 324335 w 587145"/>
                  <a:gd name="connsiteY7" fmla="*/ 455078 h 586292"/>
                  <a:gd name="connsiteX8" fmla="*/ 142039 w 587145"/>
                  <a:gd name="connsiteY8" fmla="*/ 455078 h 586292"/>
                  <a:gd name="connsiteX9" fmla="*/ 142039 w 587145"/>
                  <a:gd name="connsiteY9" fmla="*/ 475556 h 586292"/>
                  <a:gd name="connsiteX10" fmla="*/ 202804 w 587145"/>
                  <a:gd name="connsiteY10" fmla="*/ 475556 h 586292"/>
                  <a:gd name="connsiteX11" fmla="*/ 202804 w 587145"/>
                  <a:gd name="connsiteY11" fmla="*/ 455078 h 586292"/>
                  <a:gd name="connsiteX12" fmla="*/ 465614 w 587145"/>
                  <a:gd name="connsiteY12" fmla="*/ 373922 h 586292"/>
                  <a:gd name="connsiteX13" fmla="*/ 465614 w 587145"/>
                  <a:gd name="connsiteY13" fmla="*/ 434599 h 586292"/>
                  <a:gd name="connsiteX14" fmla="*/ 486123 w 587145"/>
                  <a:gd name="connsiteY14" fmla="*/ 434599 h 586292"/>
                  <a:gd name="connsiteX15" fmla="*/ 486123 w 587145"/>
                  <a:gd name="connsiteY15" fmla="*/ 373922 h 586292"/>
                  <a:gd name="connsiteX16" fmla="*/ 101022 w 587145"/>
                  <a:gd name="connsiteY16" fmla="*/ 373922 h 586292"/>
                  <a:gd name="connsiteX17" fmla="*/ 101022 w 587145"/>
                  <a:gd name="connsiteY17" fmla="*/ 434599 h 586292"/>
                  <a:gd name="connsiteX18" fmla="*/ 121531 w 587145"/>
                  <a:gd name="connsiteY18" fmla="*/ 434599 h 586292"/>
                  <a:gd name="connsiteX19" fmla="*/ 121531 w 587145"/>
                  <a:gd name="connsiteY19" fmla="*/ 373922 h 586292"/>
                  <a:gd name="connsiteX20" fmla="*/ 222601 w 587145"/>
                  <a:gd name="connsiteY20" fmla="*/ 333719 h 586292"/>
                  <a:gd name="connsiteX21" fmla="*/ 344075 w 587145"/>
                  <a:gd name="connsiteY21" fmla="*/ 333719 h 586292"/>
                  <a:gd name="connsiteX22" fmla="*/ 344075 w 587145"/>
                  <a:gd name="connsiteY22" fmla="*/ 354188 h 586292"/>
                  <a:gd name="connsiteX23" fmla="*/ 222601 w 587145"/>
                  <a:gd name="connsiteY23" fmla="*/ 354188 h 586292"/>
                  <a:gd name="connsiteX24" fmla="*/ 222601 w 587145"/>
                  <a:gd name="connsiteY24" fmla="*/ 293512 h 586292"/>
                  <a:gd name="connsiteX25" fmla="*/ 273408 w 587145"/>
                  <a:gd name="connsiteY25" fmla="*/ 293512 h 586292"/>
                  <a:gd name="connsiteX26" fmla="*/ 273408 w 587145"/>
                  <a:gd name="connsiteY26" fmla="*/ 313250 h 586292"/>
                  <a:gd name="connsiteX27" fmla="*/ 222601 w 587145"/>
                  <a:gd name="connsiteY27" fmla="*/ 313250 h 586292"/>
                  <a:gd name="connsiteX28" fmla="*/ 465614 w 587145"/>
                  <a:gd name="connsiteY28" fmla="*/ 263187 h 586292"/>
                  <a:gd name="connsiteX29" fmla="*/ 465614 w 587145"/>
                  <a:gd name="connsiteY29" fmla="*/ 323864 h 586292"/>
                  <a:gd name="connsiteX30" fmla="*/ 486123 w 587145"/>
                  <a:gd name="connsiteY30" fmla="*/ 323864 h 586292"/>
                  <a:gd name="connsiteX31" fmla="*/ 486123 w 587145"/>
                  <a:gd name="connsiteY31" fmla="*/ 263187 h 586292"/>
                  <a:gd name="connsiteX32" fmla="*/ 101022 w 587145"/>
                  <a:gd name="connsiteY32" fmla="*/ 263187 h 586292"/>
                  <a:gd name="connsiteX33" fmla="*/ 101022 w 587145"/>
                  <a:gd name="connsiteY33" fmla="*/ 323864 h 586292"/>
                  <a:gd name="connsiteX34" fmla="*/ 121531 w 587145"/>
                  <a:gd name="connsiteY34" fmla="*/ 323864 h 586292"/>
                  <a:gd name="connsiteX35" fmla="*/ 121531 w 587145"/>
                  <a:gd name="connsiteY35" fmla="*/ 263187 h 586292"/>
                  <a:gd name="connsiteX36" fmla="*/ 192152 w 587145"/>
                  <a:gd name="connsiteY36" fmla="*/ 202507 h 586292"/>
                  <a:gd name="connsiteX37" fmla="*/ 192152 w 587145"/>
                  <a:gd name="connsiteY37" fmla="*/ 384542 h 586292"/>
                  <a:gd name="connsiteX38" fmla="*/ 394964 w 587145"/>
                  <a:gd name="connsiteY38" fmla="*/ 384542 h 586292"/>
                  <a:gd name="connsiteX39" fmla="*/ 394964 w 587145"/>
                  <a:gd name="connsiteY39" fmla="*/ 202507 h 586292"/>
                  <a:gd name="connsiteX40" fmla="*/ 182278 w 587145"/>
                  <a:gd name="connsiteY40" fmla="*/ 182028 h 586292"/>
                  <a:gd name="connsiteX41" fmla="*/ 404839 w 587145"/>
                  <a:gd name="connsiteY41" fmla="*/ 182028 h 586292"/>
                  <a:gd name="connsiteX42" fmla="*/ 415473 w 587145"/>
                  <a:gd name="connsiteY42" fmla="*/ 191888 h 586292"/>
                  <a:gd name="connsiteX43" fmla="*/ 415473 w 587145"/>
                  <a:gd name="connsiteY43" fmla="*/ 394403 h 586292"/>
                  <a:gd name="connsiteX44" fmla="*/ 404839 w 587145"/>
                  <a:gd name="connsiteY44" fmla="*/ 404263 h 586292"/>
                  <a:gd name="connsiteX45" fmla="*/ 182278 w 587145"/>
                  <a:gd name="connsiteY45" fmla="*/ 404263 h 586292"/>
                  <a:gd name="connsiteX46" fmla="*/ 172403 w 587145"/>
                  <a:gd name="connsiteY46" fmla="*/ 394403 h 586292"/>
                  <a:gd name="connsiteX47" fmla="*/ 172403 w 587145"/>
                  <a:gd name="connsiteY47" fmla="*/ 191888 h 586292"/>
                  <a:gd name="connsiteX48" fmla="*/ 182278 w 587145"/>
                  <a:gd name="connsiteY48" fmla="*/ 182028 h 586292"/>
                  <a:gd name="connsiteX49" fmla="*/ 465614 w 587145"/>
                  <a:gd name="connsiteY49" fmla="*/ 151693 h 586292"/>
                  <a:gd name="connsiteX50" fmla="*/ 465614 w 587145"/>
                  <a:gd name="connsiteY50" fmla="*/ 212370 h 586292"/>
                  <a:gd name="connsiteX51" fmla="*/ 486123 w 587145"/>
                  <a:gd name="connsiteY51" fmla="*/ 212370 h 586292"/>
                  <a:gd name="connsiteX52" fmla="*/ 486123 w 587145"/>
                  <a:gd name="connsiteY52" fmla="*/ 151693 h 586292"/>
                  <a:gd name="connsiteX53" fmla="*/ 142039 w 587145"/>
                  <a:gd name="connsiteY53" fmla="*/ 151693 h 586292"/>
                  <a:gd name="connsiteX54" fmla="*/ 142039 w 587145"/>
                  <a:gd name="connsiteY54" fmla="*/ 222230 h 586292"/>
                  <a:gd name="connsiteX55" fmla="*/ 142039 w 587145"/>
                  <a:gd name="connsiteY55" fmla="*/ 252568 h 586292"/>
                  <a:gd name="connsiteX56" fmla="*/ 142039 w 587145"/>
                  <a:gd name="connsiteY56" fmla="*/ 333724 h 586292"/>
                  <a:gd name="connsiteX57" fmla="*/ 142039 w 587145"/>
                  <a:gd name="connsiteY57" fmla="*/ 364062 h 586292"/>
                  <a:gd name="connsiteX58" fmla="*/ 142039 w 587145"/>
                  <a:gd name="connsiteY58" fmla="*/ 434599 h 586292"/>
                  <a:gd name="connsiteX59" fmla="*/ 212679 w 587145"/>
                  <a:gd name="connsiteY59" fmla="*/ 434599 h 586292"/>
                  <a:gd name="connsiteX60" fmla="*/ 252936 w 587145"/>
                  <a:gd name="connsiteY60" fmla="*/ 434599 h 586292"/>
                  <a:gd name="connsiteX61" fmla="*/ 334209 w 587145"/>
                  <a:gd name="connsiteY61" fmla="*/ 434599 h 586292"/>
                  <a:gd name="connsiteX62" fmla="*/ 374466 w 587145"/>
                  <a:gd name="connsiteY62" fmla="*/ 434599 h 586292"/>
                  <a:gd name="connsiteX63" fmla="*/ 445866 w 587145"/>
                  <a:gd name="connsiteY63" fmla="*/ 434599 h 586292"/>
                  <a:gd name="connsiteX64" fmla="*/ 445866 w 587145"/>
                  <a:gd name="connsiteY64" fmla="*/ 364062 h 586292"/>
                  <a:gd name="connsiteX65" fmla="*/ 445866 w 587145"/>
                  <a:gd name="connsiteY65" fmla="*/ 333724 h 586292"/>
                  <a:gd name="connsiteX66" fmla="*/ 445866 w 587145"/>
                  <a:gd name="connsiteY66" fmla="*/ 252568 h 586292"/>
                  <a:gd name="connsiteX67" fmla="*/ 445866 w 587145"/>
                  <a:gd name="connsiteY67" fmla="*/ 222230 h 586292"/>
                  <a:gd name="connsiteX68" fmla="*/ 445866 w 587145"/>
                  <a:gd name="connsiteY68" fmla="*/ 151693 h 586292"/>
                  <a:gd name="connsiteX69" fmla="*/ 374466 w 587145"/>
                  <a:gd name="connsiteY69" fmla="*/ 151693 h 586292"/>
                  <a:gd name="connsiteX70" fmla="*/ 334209 w 587145"/>
                  <a:gd name="connsiteY70" fmla="*/ 151693 h 586292"/>
                  <a:gd name="connsiteX71" fmla="*/ 252936 w 587145"/>
                  <a:gd name="connsiteY71" fmla="*/ 151693 h 586292"/>
                  <a:gd name="connsiteX72" fmla="*/ 212679 w 587145"/>
                  <a:gd name="connsiteY72" fmla="*/ 151693 h 586292"/>
                  <a:gd name="connsiteX73" fmla="*/ 101022 w 587145"/>
                  <a:gd name="connsiteY73" fmla="*/ 151693 h 586292"/>
                  <a:gd name="connsiteX74" fmla="*/ 101022 w 587145"/>
                  <a:gd name="connsiteY74" fmla="*/ 212370 h 586292"/>
                  <a:gd name="connsiteX75" fmla="*/ 121531 w 587145"/>
                  <a:gd name="connsiteY75" fmla="*/ 212370 h 586292"/>
                  <a:gd name="connsiteX76" fmla="*/ 121531 w 587145"/>
                  <a:gd name="connsiteY76" fmla="*/ 151693 h 586292"/>
                  <a:gd name="connsiteX77" fmla="*/ 385100 w 587145"/>
                  <a:gd name="connsiteY77" fmla="*/ 111494 h 586292"/>
                  <a:gd name="connsiteX78" fmla="*/ 385100 w 587145"/>
                  <a:gd name="connsiteY78" fmla="*/ 131214 h 586292"/>
                  <a:gd name="connsiteX79" fmla="*/ 445866 w 587145"/>
                  <a:gd name="connsiteY79" fmla="*/ 131214 h 586292"/>
                  <a:gd name="connsiteX80" fmla="*/ 445866 w 587145"/>
                  <a:gd name="connsiteY80" fmla="*/ 111494 h 586292"/>
                  <a:gd name="connsiteX81" fmla="*/ 263570 w 587145"/>
                  <a:gd name="connsiteY81" fmla="*/ 111494 h 586292"/>
                  <a:gd name="connsiteX82" fmla="*/ 263570 w 587145"/>
                  <a:gd name="connsiteY82" fmla="*/ 131214 h 586292"/>
                  <a:gd name="connsiteX83" fmla="*/ 324335 w 587145"/>
                  <a:gd name="connsiteY83" fmla="*/ 131214 h 586292"/>
                  <a:gd name="connsiteX84" fmla="*/ 324335 w 587145"/>
                  <a:gd name="connsiteY84" fmla="*/ 111494 h 586292"/>
                  <a:gd name="connsiteX85" fmla="*/ 142039 w 587145"/>
                  <a:gd name="connsiteY85" fmla="*/ 111494 h 586292"/>
                  <a:gd name="connsiteX86" fmla="*/ 142039 w 587145"/>
                  <a:gd name="connsiteY86" fmla="*/ 131214 h 586292"/>
                  <a:gd name="connsiteX87" fmla="*/ 202804 w 587145"/>
                  <a:gd name="connsiteY87" fmla="*/ 131214 h 586292"/>
                  <a:gd name="connsiteX88" fmla="*/ 202804 w 587145"/>
                  <a:gd name="connsiteY88" fmla="*/ 111494 h 586292"/>
                  <a:gd name="connsiteX89" fmla="*/ 161788 w 587145"/>
                  <a:gd name="connsiteY89" fmla="*/ 0 h 586292"/>
                  <a:gd name="connsiteX90" fmla="*/ 182296 w 587145"/>
                  <a:gd name="connsiteY90" fmla="*/ 0 h 586292"/>
                  <a:gd name="connsiteX91" fmla="*/ 182296 w 587145"/>
                  <a:gd name="connsiteY91" fmla="*/ 91016 h 586292"/>
                  <a:gd name="connsiteX92" fmla="*/ 212679 w 587145"/>
                  <a:gd name="connsiteY92" fmla="*/ 91016 h 586292"/>
                  <a:gd name="connsiteX93" fmla="*/ 222553 w 587145"/>
                  <a:gd name="connsiteY93" fmla="*/ 100876 h 586292"/>
                  <a:gd name="connsiteX94" fmla="*/ 222553 w 587145"/>
                  <a:gd name="connsiteY94" fmla="*/ 131214 h 586292"/>
                  <a:gd name="connsiteX95" fmla="*/ 243061 w 587145"/>
                  <a:gd name="connsiteY95" fmla="*/ 131214 h 586292"/>
                  <a:gd name="connsiteX96" fmla="*/ 243061 w 587145"/>
                  <a:gd name="connsiteY96" fmla="*/ 100876 h 586292"/>
                  <a:gd name="connsiteX97" fmla="*/ 252936 w 587145"/>
                  <a:gd name="connsiteY97" fmla="*/ 91016 h 586292"/>
                  <a:gd name="connsiteX98" fmla="*/ 283318 w 587145"/>
                  <a:gd name="connsiteY98" fmla="*/ 91016 h 586292"/>
                  <a:gd name="connsiteX99" fmla="*/ 283318 w 587145"/>
                  <a:gd name="connsiteY99" fmla="*/ 0 h 586292"/>
                  <a:gd name="connsiteX100" fmla="*/ 303827 w 587145"/>
                  <a:gd name="connsiteY100" fmla="*/ 0 h 586292"/>
                  <a:gd name="connsiteX101" fmla="*/ 303827 w 587145"/>
                  <a:gd name="connsiteY101" fmla="*/ 91016 h 586292"/>
                  <a:gd name="connsiteX102" fmla="*/ 334209 w 587145"/>
                  <a:gd name="connsiteY102" fmla="*/ 91016 h 586292"/>
                  <a:gd name="connsiteX103" fmla="*/ 344084 w 587145"/>
                  <a:gd name="connsiteY103" fmla="*/ 100876 h 586292"/>
                  <a:gd name="connsiteX104" fmla="*/ 344084 w 587145"/>
                  <a:gd name="connsiteY104" fmla="*/ 131214 h 586292"/>
                  <a:gd name="connsiteX105" fmla="*/ 364592 w 587145"/>
                  <a:gd name="connsiteY105" fmla="*/ 131214 h 586292"/>
                  <a:gd name="connsiteX106" fmla="*/ 364592 w 587145"/>
                  <a:gd name="connsiteY106" fmla="*/ 100876 h 586292"/>
                  <a:gd name="connsiteX107" fmla="*/ 374466 w 587145"/>
                  <a:gd name="connsiteY107" fmla="*/ 91016 h 586292"/>
                  <a:gd name="connsiteX108" fmla="*/ 404849 w 587145"/>
                  <a:gd name="connsiteY108" fmla="*/ 91016 h 586292"/>
                  <a:gd name="connsiteX109" fmla="*/ 404849 w 587145"/>
                  <a:gd name="connsiteY109" fmla="*/ 0 h 586292"/>
                  <a:gd name="connsiteX110" fmla="*/ 425357 w 587145"/>
                  <a:gd name="connsiteY110" fmla="*/ 0 h 586292"/>
                  <a:gd name="connsiteX111" fmla="*/ 425357 w 587145"/>
                  <a:gd name="connsiteY111" fmla="*/ 91016 h 586292"/>
                  <a:gd name="connsiteX112" fmla="*/ 455740 w 587145"/>
                  <a:gd name="connsiteY112" fmla="*/ 91016 h 586292"/>
                  <a:gd name="connsiteX113" fmla="*/ 465614 w 587145"/>
                  <a:gd name="connsiteY113" fmla="*/ 100876 h 586292"/>
                  <a:gd name="connsiteX114" fmla="*/ 465614 w 587145"/>
                  <a:gd name="connsiteY114" fmla="*/ 131214 h 586292"/>
                  <a:gd name="connsiteX115" fmla="*/ 495997 w 587145"/>
                  <a:gd name="connsiteY115" fmla="*/ 131214 h 586292"/>
                  <a:gd name="connsiteX116" fmla="*/ 506631 w 587145"/>
                  <a:gd name="connsiteY116" fmla="*/ 141833 h 586292"/>
                  <a:gd name="connsiteX117" fmla="*/ 506631 w 587145"/>
                  <a:gd name="connsiteY117" fmla="*/ 172171 h 586292"/>
                  <a:gd name="connsiteX118" fmla="*/ 587145 w 587145"/>
                  <a:gd name="connsiteY118" fmla="*/ 172171 h 586292"/>
                  <a:gd name="connsiteX119" fmla="*/ 587145 w 587145"/>
                  <a:gd name="connsiteY119" fmla="*/ 191891 h 586292"/>
                  <a:gd name="connsiteX120" fmla="*/ 506631 w 587145"/>
                  <a:gd name="connsiteY120" fmla="*/ 191891 h 586292"/>
                  <a:gd name="connsiteX121" fmla="*/ 506631 w 587145"/>
                  <a:gd name="connsiteY121" fmla="*/ 222230 h 586292"/>
                  <a:gd name="connsiteX122" fmla="*/ 495997 w 587145"/>
                  <a:gd name="connsiteY122" fmla="*/ 232848 h 586292"/>
                  <a:gd name="connsiteX123" fmla="*/ 465614 w 587145"/>
                  <a:gd name="connsiteY123" fmla="*/ 232848 h 586292"/>
                  <a:gd name="connsiteX124" fmla="*/ 465614 w 587145"/>
                  <a:gd name="connsiteY124" fmla="*/ 242708 h 586292"/>
                  <a:gd name="connsiteX125" fmla="*/ 495997 w 587145"/>
                  <a:gd name="connsiteY125" fmla="*/ 242708 h 586292"/>
                  <a:gd name="connsiteX126" fmla="*/ 506631 w 587145"/>
                  <a:gd name="connsiteY126" fmla="*/ 252568 h 586292"/>
                  <a:gd name="connsiteX127" fmla="*/ 506631 w 587145"/>
                  <a:gd name="connsiteY127" fmla="*/ 282907 h 586292"/>
                  <a:gd name="connsiteX128" fmla="*/ 587145 w 587145"/>
                  <a:gd name="connsiteY128" fmla="*/ 282907 h 586292"/>
                  <a:gd name="connsiteX129" fmla="*/ 587145 w 587145"/>
                  <a:gd name="connsiteY129" fmla="*/ 303385 h 586292"/>
                  <a:gd name="connsiteX130" fmla="*/ 506631 w 587145"/>
                  <a:gd name="connsiteY130" fmla="*/ 303385 h 586292"/>
                  <a:gd name="connsiteX131" fmla="*/ 506631 w 587145"/>
                  <a:gd name="connsiteY131" fmla="*/ 333724 h 586292"/>
                  <a:gd name="connsiteX132" fmla="*/ 495997 w 587145"/>
                  <a:gd name="connsiteY132" fmla="*/ 343584 h 586292"/>
                  <a:gd name="connsiteX133" fmla="*/ 465614 w 587145"/>
                  <a:gd name="connsiteY133" fmla="*/ 343584 h 586292"/>
                  <a:gd name="connsiteX134" fmla="*/ 465614 w 587145"/>
                  <a:gd name="connsiteY134" fmla="*/ 354202 h 586292"/>
                  <a:gd name="connsiteX135" fmla="*/ 495997 w 587145"/>
                  <a:gd name="connsiteY135" fmla="*/ 354202 h 586292"/>
                  <a:gd name="connsiteX136" fmla="*/ 506631 w 587145"/>
                  <a:gd name="connsiteY136" fmla="*/ 364062 h 586292"/>
                  <a:gd name="connsiteX137" fmla="*/ 506631 w 587145"/>
                  <a:gd name="connsiteY137" fmla="*/ 394401 h 586292"/>
                  <a:gd name="connsiteX138" fmla="*/ 587145 w 587145"/>
                  <a:gd name="connsiteY138" fmla="*/ 394401 h 586292"/>
                  <a:gd name="connsiteX139" fmla="*/ 587145 w 587145"/>
                  <a:gd name="connsiteY139" fmla="*/ 414879 h 586292"/>
                  <a:gd name="connsiteX140" fmla="*/ 506631 w 587145"/>
                  <a:gd name="connsiteY140" fmla="*/ 414879 h 586292"/>
                  <a:gd name="connsiteX141" fmla="*/ 506631 w 587145"/>
                  <a:gd name="connsiteY141" fmla="*/ 445218 h 586292"/>
                  <a:gd name="connsiteX142" fmla="*/ 495997 w 587145"/>
                  <a:gd name="connsiteY142" fmla="*/ 455078 h 586292"/>
                  <a:gd name="connsiteX143" fmla="*/ 465614 w 587145"/>
                  <a:gd name="connsiteY143" fmla="*/ 455078 h 586292"/>
                  <a:gd name="connsiteX144" fmla="*/ 465614 w 587145"/>
                  <a:gd name="connsiteY144" fmla="*/ 485416 h 586292"/>
                  <a:gd name="connsiteX145" fmla="*/ 455740 w 587145"/>
                  <a:gd name="connsiteY145" fmla="*/ 495276 h 586292"/>
                  <a:gd name="connsiteX146" fmla="*/ 425357 w 587145"/>
                  <a:gd name="connsiteY146" fmla="*/ 495276 h 586292"/>
                  <a:gd name="connsiteX147" fmla="*/ 425357 w 587145"/>
                  <a:gd name="connsiteY147" fmla="*/ 586292 h 586292"/>
                  <a:gd name="connsiteX148" fmla="*/ 404849 w 587145"/>
                  <a:gd name="connsiteY148" fmla="*/ 586292 h 586292"/>
                  <a:gd name="connsiteX149" fmla="*/ 404849 w 587145"/>
                  <a:gd name="connsiteY149" fmla="*/ 495276 h 586292"/>
                  <a:gd name="connsiteX150" fmla="*/ 374466 w 587145"/>
                  <a:gd name="connsiteY150" fmla="*/ 495276 h 586292"/>
                  <a:gd name="connsiteX151" fmla="*/ 364592 w 587145"/>
                  <a:gd name="connsiteY151" fmla="*/ 485416 h 586292"/>
                  <a:gd name="connsiteX152" fmla="*/ 364592 w 587145"/>
                  <a:gd name="connsiteY152" fmla="*/ 455078 h 586292"/>
                  <a:gd name="connsiteX153" fmla="*/ 344084 w 587145"/>
                  <a:gd name="connsiteY153" fmla="*/ 455078 h 586292"/>
                  <a:gd name="connsiteX154" fmla="*/ 344084 w 587145"/>
                  <a:gd name="connsiteY154" fmla="*/ 485416 h 586292"/>
                  <a:gd name="connsiteX155" fmla="*/ 334209 w 587145"/>
                  <a:gd name="connsiteY155" fmla="*/ 495276 h 586292"/>
                  <a:gd name="connsiteX156" fmla="*/ 303827 w 587145"/>
                  <a:gd name="connsiteY156" fmla="*/ 495276 h 586292"/>
                  <a:gd name="connsiteX157" fmla="*/ 303827 w 587145"/>
                  <a:gd name="connsiteY157" fmla="*/ 586292 h 586292"/>
                  <a:gd name="connsiteX158" fmla="*/ 283318 w 587145"/>
                  <a:gd name="connsiteY158" fmla="*/ 586292 h 586292"/>
                  <a:gd name="connsiteX159" fmla="*/ 283318 w 587145"/>
                  <a:gd name="connsiteY159" fmla="*/ 495276 h 586292"/>
                  <a:gd name="connsiteX160" fmla="*/ 252936 w 587145"/>
                  <a:gd name="connsiteY160" fmla="*/ 495276 h 586292"/>
                  <a:gd name="connsiteX161" fmla="*/ 243061 w 587145"/>
                  <a:gd name="connsiteY161" fmla="*/ 485416 h 586292"/>
                  <a:gd name="connsiteX162" fmla="*/ 243061 w 587145"/>
                  <a:gd name="connsiteY162" fmla="*/ 455078 h 586292"/>
                  <a:gd name="connsiteX163" fmla="*/ 222553 w 587145"/>
                  <a:gd name="connsiteY163" fmla="*/ 455078 h 586292"/>
                  <a:gd name="connsiteX164" fmla="*/ 222553 w 587145"/>
                  <a:gd name="connsiteY164" fmla="*/ 485416 h 586292"/>
                  <a:gd name="connsiteX165" fmla="*/ 212679 w 587145"/>
                  <a:gd name="connsiteY165" fmla="*/ 495276 h 586292"/>
                  <a:gd name="connsiteX166" fmla="*/ 182296 w 587145"/>
                  <a:gd name="connsiteY166" fmla="*/ 495276 h 586292"/>
                  <a:gd name="connsiteX167" fmla="*/ 182296 w 587145"/>
                  <a:gd name="connsiteY167" fmla="*/ 586292 h 586292"/>
                  <a:gd name="connsiteX168" fmla="*/ 161788 w 587145"/>
                  <a:gd name="connsiteY168" fmla="*/ 586292 h 586292"/>
                  <a:gd name="connsiteX169" fmla="*/ 161788 w 587145"/>
                  <a:gd name="connsiteY169" fmla="*/ 495276 h 586292"/>
                  <a:gd name="connsiteX170" fmla="*/ 131405 w 587145"/>
                  <a:gd name="connsiteY170" fmla="*/ 495276 h 586292"/>
                  <a:gd name="connsiteX171" fmla="*/ 121531 w 587145"/>
                  <a:gd name="connsiteY171" fmla="*/ 485416 h 586292"/>
                  <a:gd name="connsiteX172" fmla="*/ 121531 w 587145"/>
                  <a:gd name="connsiteY172" fmla="*/ 455078 h 586292"/>
                  <a:gd name="connsiteX173" fmla="*/ 91148 w 587145"/>
                  <a:gd name="connsiteY173" fmla="*/ 455078 h 586292"/>
                  <a:gd name="connsiteX174" fmla="*/ 81274 w 587145"/>
                  <a:gd name="connsiteY174" fmla="*/ 445218 h 586292"/>
                  <a:gd name="connsiteX175" fmla="*/ 81274 w 587145"/>
                  <a:gd name="connsiteY175" fmla="*/ 414879 h 586292"/>
                  <a:gd name="connsiteX176" fmla="*/ 0 w 587145"/>
                  <a:gd name="connsiteY176" fmla="*/ 414879 h 586292"/>
                  <a:gd name="connsiteX177" fmla="*/ 0 w 587145"/>
                  <a:gd name="connsiteY177" fmla="*/ 394401 h 586292"/>
                  <a:gd name="connsiteX178" fmla="*/ 81274 w 587145"/>
                  <a:gd name="connsiteY178" fmla="*/ 394401 h 586292"/>
                  <a:gd name="connsiteX179" fmla="*/ 81274 w 587145"/>
                  <a:gd name="connsiteY179" fmla="*/ 364062 h 586292"/>
                  <a:gd name="connsiteX180" fmla="*/ 91148 w 587145"/>
                  <a:gd name="connsiteY180" fmla="*/ 354202 h 586292"/>
                  <a:gd name="connsiteX181" fmla="*/ 121531 w 587145"/>
                  <a:gd name="connsiteY181" fmla="*/ 354202 h 586292"/>
                  <a:gd name="connsiteX182" fmla="*/ 121531 w 587145"/>
                  <a:gd name="connsiteY182" fmla="*/ 343584 h 586292"/>
                  <a:gd name="connsiteX183" fmla="*/ 91148 w 587145"/>
                  <a:gd name="connsiteY183" fmla="*/ 343584 h 586292"/>
                  <a:gd name="connsiteX184" fmla="*/ 81274 w 587145"/>
                  <a:gd name="connsiteY184" fmla="*/ 333724 h 586292"/>
                  <a:gd name="connsiteX185" fmla="*/ 81274 w 587145"/>
                  <a:gd name="connsiteY185" fmla="*/ 303385 h 586292"/>
                  <a:gd name="connsiteX186" fmla="*/ 0 w 587145"/>
                  <a:gd name="connsiteY186" fmla="*/ 303385 h 586292"/>
                  <a:gd name="connsiteX187" fmla="*/ 0 w 587145"/>
                  <a:gd name="connsiteY187" fmla="*/ 282907 h 586292"/>
                  <a:gd name="connsiteX188" fmla="*/ 81274 w 587145"/>
                  <a:gd name="connsiteY188" fmla="*/ 282907 h 586292"/>
                  <a:gd name="connsiteX189" fmla="*/ 81274 w 587145"/>
                  <a:gd name="connsiteY189" fmla="*/ 252568 h 586292"/>
                  <a:gd name="connsiteX190" fmla="*/ 91148 w 587145"/>
                  <a:gd name="connsiteY190" fmla="*/ 242708 h 586292"/>
                  <a:gd name="connsiteX191" fmla="*/ 121531 w 587145"/>
                  <a:gd name="connsiteY191" fmla="*/ 242708 h 586292"/>
                  <a:gd name="connsiteX192" fmla="*/ 121531 w 587145"/>
                  <a:gd name="connsiteY192" fmla="*/ 232848 h 586292"/>
                  <a:gd name="connsiteX193" fmla="*/ 91148 w 587145"/>
                  <a:gd name="connsiteY193" fmla="*/ 232848 h 586292"/>
                  <a:gd name="connsiteX194" fmla="*/ 81274 w 587145"/>
                  <a:gd name="connsiteY194" fmla="*/ 222230 h 586292"/>
                  <a:gd name="connsiteX195" fmla="*/ 81274 w 587145"/>
                  <a:gd name="connsiteY195" fmla="*/ 191891 h 586292"/>
                  <a:gd name="connsiteX196" fmla="*/ 0 w 587145"/>
                  <a:gd name="connsiteY196" fmla="*/ 191891 h 586292"/>
                  <a:gd name="connsiteX197" fmla="*/ 0 w 587145"/>
                  <a:gd name="connsiteY197" fmla="*/ 172171 h 586292"/>
                  <a:gd name="connsiteX198" fmla="*/ 81274 w 587145"/>
                  <a:gd name="connsiteY198" fmla="*/ 172171 h 586292"/>
                  <a:gd name="connsiteX199" fmla="*/ 81274 w 587145"/>
                  <a:gd name="connsiteY199" fmla="*/ 141833 h 586292"/>
                  <a:gd name="connsiteX200" fmla="*/ 91148 w 587145"/>
                  <a:gd name="connsiteY200" fmla="*/ 131214 h 586292"/>
                  <a:gd name="connsiteX201" fmla="*/ 121531 w 587145"/>
                  <a:gd name="connsiteY201" fmla="*/ 131214 h 586292"/>
                  <a:gd name="connsiteX202" fmla="*/ 121531 w 587145"/>
                  <a:gd name="connsiteY202" fmla="*/ 100876 h 586292"/>
                  <a:gd name="connsiteX203" fmla="*/ 131405 w 587145"/>
                  <a:gd name="connsiteY203" fmla="*/ 91016 h 586292"/>
                  <a:gd name="connsiteX204" fmla="*/ 161788 w 587145"/>
                  <a:gd name="connsiteY204" fmla="*/ 91016 h 586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Lst>
                <a:rect l="l" t="t" r="r" b="b"/>
                <a:pathLst>
                  <a:path w="587145" h="586292">
                    <a:moveTo>
                      <a:pt x="385100" y="455078"/>
                    </a:moveTo>
                    <a:lnTo>
                      <a:pt x="385100" y="475556"/>
                    </a:lnTo>
                    <a:lnTo>
                      <a:pt x="445866" y="475556"/>
                    </a:lnTo>
                    <a:lnTo>
                      <a:pt x="445866" y="455078"/>
                    </a:lnTo>
                    <a:close/>
                    <a:moveTo>
                      <a:pt x="263570" y="455078"/>
                    </a:moveTo>
                    <a:lnTo>
                      <a:pt x="263570" y="475556"/>
                    </a:lnTo>
                    <a:lnTo>
                      <a:pt x="324335" y="475556"/>
                    </a:lnTo>
                    <a:lnTo>
                      <a:pt x="324335" y="455078"/>
                    </a:lnTo>
                    <a:close/>
                    <a:moveTo>
                      <a:pt x="142039" y="455078"/>
                    </a:moveTo>
                    <a:lnTo>
                      <a:pt x="142039" y="475556"/>
                    </a:lnTo>
                    <a:lnTo>
                      <a:pt x="202804" y="475556"/>
                    </a:lnTo>
                    <a:lnTo>
                      <a:pt x="202804" y="455078"/>
                    </a:lnTo>
                    <a:close/>
                    <a:moveTo>
                      <a:pt x="465614" y="373922"/>
                    </a:moveTo>
                    <a:lnTo>
                      <a:pt x="465614" y="434599"/>
                    </a:lnTo>
                    <a:lnTo>
                      <a:pt x="486123" y="434599"/>
                    </a:lnTo>
                    <a:lnTo>
                      <a:pt x="486123" y="373922"/>
                    </a:lnTo>
                    <a:close/>
                    <a:moveTo>
                      <a:pt x="101022" y="373922"/>
                    </a:moveTo>
                    <a:lnTo>
                      <a:pt x="101022" y="434599"/>
                    </a:lnTo>
                    <a:lnTo>
                      <a:pt x="121531" y="434599"/>
                    </a:lnTo>
                    <a:lnTo>
                      <a:pt x="121531" y="373922"/>
                    </a:lnTo>
                    <a:close/>
                    <a:moveTo>
                      <a:pt x="222601" y="333719"/>
                    </a:moveTo>
                    <a:lnTo>
                      <a:pt x="344075" y="333719"/>
                    </a:lnTo>
                    <a:lnTo>
                      <a:pt x="344075" y="354188"/>
                    </a:lnTo>
                    <a:lnTo>
                      <a:pt x="222601" y="354188"/>
                    </a:lnTo>
                    <a:close/>
                    <a:moveTo>
                      <a:pt x="222601" y="293512"/>
                    </a:moveTo>
                    <a:lnTo>
                      <a:pt x="273408" y="293512"/>
                    </a:lnTo>
                    <a:lnTo>
                      <a:pt x="273408" y="313250"/>
                    </a:lnTo>
                    <a:lnTo>
                      <a:pt x="222601" y="313250"/>
                    </a:lnTo>
                    <a:close/>
                    <a:moveTo>
                      <a:pt x="465614" y="263187"/>
                    </a:moveTo>
                    <a:lnTo>
                      <a:pt x="465614" y="323864"/>
                    </a:lnTo>
                    <a:lnTo>
                      <a:pt x="486123" y="323864"/>
                    </a:lnTo>
                    <a:lnTo>
                      <a:pt x="486123" y="263187"/>
                    </a:lnTo>
                    <a:close/>
                    <a:moveTo>
                      <a:pt x="101022" y="263187"/>
                    </a:moveTo>
                    <a:lnTo>
                      <a:pt x="101022" y="323864"/>
                    </a:lnTo>
                    <a:lnTo>
                      <a:pt x="121531" y="323864"/>
                    </a:lnTo>
                    <a:lnTo>
                      <a:pt x="121531" y="263187"/>
                    </a:lnTo>
                    <a:close/>
                    <a:moveTo>
                      <a:pt x="192152" y="202507"/>
                    </a:moveTo>
                    <a:lnTo>
                      <a:pt x="192152" y="384542"/>
                    </a:lnTo>
                    <a:lnTo>
                      <a:pt x="394964" y="384542"/>
                    </a:lnTo>
                    <a:lnTo>
                      <a:pt x="394964" y="202507"/>
                    </a:lnTo>
                    <a:close/>
                    <a:moveTo>
                      <a:pt x="182278" y="182028"/>
                    </a:moveTo>
                    <a:lnTo>
                      <a:pt x="404839" y="182028"/>
                    </a:lnTo>
                    <a:cubicBezTo>
                      <a:pt x="410915" y="182028"/>
                      <a:pt x="415473" y="185820"/>
                      <a:pt x="415473" y="191888"/>
                    </a:cubicBezTo>
                    <a:lnTo>
                      <a:pt x="415473" y="394403"/>
                    </a:lnTo>
                    <a:cubicBezTo>
                      <a:pt x="415473" y="400471"/>
                      <a:pt x="410915" y="404263"/>
                      <a:pt x="404839" y="404263"/>
                    </a:cubicBezTo>
                    <a:lnTo>
                      <a:pt x="182278" y="404263"/>
                    </a:lnTo>
                    <a:cubicBezTo>
                      <a:pt x="176201" y="404263"/>
                      <a:pt x="172403" y="400471"/>
                      <a:pt x="172403" y="394403"/>
                    </a:cubicBezTo>
                    <a:lnTo>
                      <a:pt x="172403" y="191888"/>
                    </a:lnTo>
                    <a:cubicBezTo>
                      <a:pt x="172403" y="185820"/>
                      <a:pt x="176201" y="182028"/>
                      <a:pt x="182278" y="182028"/>
                    </a:cubicBezTo>
                    <a:close/>
                    <a:moveTo>
                      <a:pt x="465614" y="151693"/>
                    </a:moveTo>
                    <a:lnTo>
                      <a:pt x="465614" y="212370"/>
                    </a:lnTo>
                    <a:lnTo>
                      <a:pt x="486123" y="212370"/>
                    </a:lnTo>
                    <a:lnTo>
                      <a:pt x="486123" y="151693"/>
                    </a:lnTo>
                    <a:close/>
                    <a:moveTo>
                      <a:pt x="142039" y="151693"/>
                    </a:moveTo>
                    <a:lnTo>
                      <a:pt x="142039" y="222230"/>
                    </a:lnTo>
                    <a:lnTo>
                      <a:pt x="142039" y="252568"/>
                    </a:lnTo>
                    <a:lnTo>
                      <a:pt x="142039" y="333724"/>
                    </a:lnTo>
                    <a:lnTo>
                      <a:pt x="142039" y="364062"/>
                    </a:lnTo>
                    <a:lnTo>
                      <a:pt x="142039" y="434599"/>
                    </a:lnTo>
                    <a:lnTo>
                      <a:pt x="212679" y="434599"/>
                    </a:lnTo>
                    <a:lnTo>
                      <a:pt x="252936" y="434599"/>
                    </a:lnTo>
                    <a:lnTo>
                      <a:pt x="334209" y="434599"/>
                    </a:lnTo>
                    <a:lnTo>
                      <a:pt x="374466" y="434599"/>
                    </a:lnTo>
                    <a:lnTo>
                      <a:pt x="445866" y="434599"/>
                    </a:lnTo>
                    <a:lnTo>
                      <a:pt x="445866" y="364062"/>
                    </a:lnTo>
                    <a:lnTo>
                      <a:pt x="445866" y="333724"/>
                    </a:lnTo>
                    <a:lnTo>
                      <a:pt x="445866" y="252568"/>
                    </a:lnTo>
                    <a:lnTo>
                      <a:pt x="445866" y="222230"/>
                    </a:lnTo>
                    <a:lnTo>
                      <a:pt x="445866" y="151693"/>
                    </a:lnTo>
                    <a:lnTo>
                      <a:pt x="374466" y="151693"/>
                    </a:lnTo>
                    <a:lnTo>
                      <a:pt x="334209" y="151693"/>
                    </a:lnTo>
                    <a:lnTo>
                      <a:pt x="252936" y="151693"/>
                    </a:lnTo>
                    <a:lnTo>
                      <a:pt x="212679" y="151693"/>
                    </a:lnTo>
                    <a:close/>
                    <a:moveTo>
                      <a:pt x="101022" y="151693"/>
                    </a:moveTo>
                    <a:lnTo>
                      <a:pt x="101022" y="212370"/>
                    </a:lnTo>
                    <a:lnTo>
                      <a:pt x="121531" y="212370"/>
                    </a:lnTo>
                    <a:lnTo>
                      <a:pt x="121531" y="151693"/>
                    </a:lnTo>
                    <a:close/>
                    <a:moveTo>
                      <a:pt x="385100" y="111494"/>
                    </a:moveTo>
                    <a:lnTo>
                      <a:pt x="385100" y="131214"/>
                    </a:lnTo>
                    <a:lnTo>
                      <a:pt x="445866" y="131214"/>
                    </a:lnTo>
                    <a:lnTo>
                      <a:pt x="445866" y="111494"/>
                    </a:lnTo>
                    <a:close/>
                    <a:moveTo>
                      <a:pt x="263570" y="111494"/>
                    </a:moveTo>
                    <a:lnTo>
                      <a:pt x="263570" y="131214"/>
                    </a:lnTo>
                    <a:lnTo>
                      <a:pt x="324335" y="131214"/>
                    </a:lnTo>
                    <a:lnTo>
                      <a:pt x="324335" y="111494"/>
                    </a:lnTo>
                    <a:close/>
                    <a:moveTo>
                      <a:pt x="142039" y="111494"/>
                    </a:moveTo>
                    <a:lnTo>
                      <a:pt x="142039" y="131214"/>
                    </a:lnTo>
                    <a:lnTo>
                      <a:pt x="202804" y="131214"/>
                    </a:lnTo>
                    <a:lnTo>
                      <a:pt x="202804" y="111494"/>
                    </a:lnTo>
                    <a:close/>
                    <a:moveTo>
                      <a:pt x="161788" y="0"/>
                    </a:moveTo>
                    <a:lnTo>
                      <a:pt x="182296" y="0"/>
                    </a:lnTo>
                    <a:lnTo>
                      <a:pt x="182296" y="91016"/>
                    </a:lnTo>
                    <a:lnTo>
                      <a:pt x="212679" y="91016"/>
                    </a:lnTo>
                    <a:cubicBezTo>
                      <a:pt x="218755" y="91016"/>
                      <a:pt x="222553" y="94808"/>
                      <a:pt x="222553" y="100876"/>
                    </a:cubicBezTo>
                    <a:lnTo>
                      <a:pt x="222553" y="131214"/>
                    </a:lnTo>
                    <a:lnTo>
                      <a:pt x="243061" y="131214"/>
                    </a:lnTo>
                    <a:lnTo>
                      <a:pt x="243061" y="100876"/>
                    </a:lnTo>
                    <a:cubicBezTo>
                      <a:pt x="243061" y="94808"/>
                      <a:pt x="246859" y="91016"/>
                      <a:pt x="252936" y="91016"/>
                    </a:cubicBezTo>
                    <a:lnTo>
                      <a:pt x="283318" y="91016"/>
                    </a:lnTo>
                    <a:lnTo>
                      <a:pt x="283318" y="0"/>
                    </a:lnTo>
                    <a:lnTo>
                      <a:pt x="303827" y="0"/>
                    </a:lnTo>
                    <a:lnTo>
                      <a:pt x="303827" y="91016"/>
                    </a:lnTo>
                    <a:lnTo>
                      <a:pt x="334209" y="91016"/>
                    </a:lnTo>
                    <a:cubicBezTo>
                      <a:pt x="340286" y="91016"/>
                      <a:pt x="344084" y="94808"/>
                      <a:pt x="344084" y="100876"/>
                    </a:cubicBezTo>
                    <a:lnTo>
                      <a:pt x="344084" y="131214"/>
                    </a:lnTo>
                    <a:lnTo>
                      <a:pt x="364592" y="131214"/>
                    </a:lnTo>
                    <a:lnTo>
                      <a:pt x="364592" y="100876"/>
                    </a:lnTo>
                    <a:cubicBezTo>
                      <a:pt x="364592" y="94808"/>
                      <a:pt x="368390" y="91016"/>
                      <a:pt x="374466" y="91016"/>
                    </a:cubicBezTo>
                    <a:lnTo>
                      <a:pt x="404849" y="91016"/>
                    </a:lnTo>
                    <a:lnTo>
                      <a:pt x="404849" y="0"/>
                    </a:lnTo>
                    <a:lnTo>
                      <a:pt x="425357" y="0"/>
                    </a:lnTo>
                    <a:lnTo>
                      <a:pt x="425357" y="91016"/>
                    </a:lnTo>
                    <a:lnTo>
                      <a:pt x="455740" y="91016"/>
                    </a:lnTo>
                    <a:cubicBezTo>
                      <a:pt x="461816" y="91016"/>
                      <a:pt x="465614" y="94808"/>
                      <a:pt x="465614" y="100876"/>
                    </a:cubicBezTo>
                    <a:lnTo>
                      <a:pt x="465614" y="131214"/>
                    </a:lnTo>
                    <a:lnTo>
                      <a:pt x="495997" y="131214"/>
                    </a:lnTo>
                    <a:cubicBezTo>
                      <a:pt x="502074" y="131214"/>
                      <a:pt x="506631" y="135765"/>
                      <a:pt x="506631" y="141833"/>
                    </a:cubicBezTo>
                    <a:lnTo>
                      <a:pt x="506631" y="172171"/>
                    </a:lnTo>
                    <a:lnTo>
                      <a:pt x="587145" y="172171"/>
                    </a:lnTo>
                    <a:lnTo>
                      <a:pt x="587145" y="191891"/>
                    </a:lnTo>
                    <a:lnTo>
                      <a:pt x="506631" y="191891"/>
                    </a:lnTo>
                    <a:lnTo>
                      <a:pt x="506631" y="222230"/>
                    </a:lnTo>
                    <a:cubicBezTo>
                      <a:pt x="506631" y="228297"/>
                      <a:pt x="502074" y="232848"/>
                      <a:pt x="495997" y="232848"/>
                    </a:cubicBezTo>
                    <a:lnTo>
                      <a:pt x="465614" y="232848"/>
                    </a:lnTo>
                    <a:lnTo>
                      <a:pt x="465614" y="242708"/>
                    </a:lnTo>
                    <a:lnTo>
                      <a:pt x="495997" y="242708"/>
                    </a:lnTo>
                    <a:cubicBezTo>
                      <a:pt x="502074" y="242708"/>
                      <a:pt x="506631" y="246501"/>
                      <a:pt x="506631" y="252568"/>
                    </a:cubicBezTo>
                    <a:lnTo>
                      <a:pt x="506631" y="282907"/>
                    </a:lnTo>
                    <a:lnTo>
                      <a:pt x="587145" y="282907"/>
                    </a:lnTo>
                    <a:lnTo>
                      <a:pt x="587145" y="303385"/>
                    </a:lnTo>
                    <a:lnTo>
                      <a:pt x="506631" y="303385"/>
                    </a:lnTo>
                    <a:lnTo>
                      <a:pt x="506631" y="333724"/>
                    </a:lnTo>
                    <a:cubicBezTo>
                      <a:pt x="506631" y="339791"/>
                      <a:pt x="502074" y="343584"/>
                      <a:pt x="495997" y="343584"/>
                    </a:cubicBezTo>
                    <a:lnTo>
                      <a:pt x="465614" y="343584"/>
                    </a:lnTo>
                    <a:lnTo>
                      <a:pt x="465614" y="354202"/>
                    </a:lnTo>
                    <a:lnTo>
                      <a:pt x="495997" y="354202"/>
                    </a:lnTo>
                    <a:cubicBezTo>
                      <a:pt x="502074" y="354202"/>
                      <a:pt x="506631" y="357995"/>
                      <a:pt x="506631" y="364062"/>
                    </a:cubicBezTo>
                    <a:lnTo>
                      <a:pt x="506631" y="394401"/>
                    </a:lnTo>
                    <a:lnTo>
                      <a:pt x="587145" y="394401"/>
                    </a:lnTo>
                    <a:lnTo>
                      <a:pt x="587145" y="414879"/>
                    </a:lnTo>
                    <a:lnTo>
                      <a:pt x="506631" y="414879"/>
                    </a:lnTo>
                    <a:lnTo>
                      <a:pt x="506631" y="445218"/>
                    </a:lnTo>
                    <a:cubicBezTo>
                      <a:pt x="506631" y="451286"/>
                      <a:pt x="502074" y="455078"/>
                      <a:pt x="495997" y="455078"/>
                    </a:cubicBezTo>
                    <a:lnTo>
                      <a:pt x="465614" y="455078"/>
                    </a:lnTo>
                    <a:lnTo>
                      <a:pt x="465614" y="485416"/>
                    </a:lnTo>
                    <a:cubicBezTo>
                      <a:pt x="465614" y="491484"/>
                      <a:pt x="461816" y="495276"/>
                      <a:pt x="455740" y="495276"/>
                    </a:cubicBezTo>
                    <a:lnTo>
                      <a:pt x="425357" y="495276"/>
                    </a:lnTo>
                    <a:lnTo>
                      <a:pt x="425357" y="586292"/>
                    </a:lnTo>
                    <a:lnTo>
                      <a:pt x="404849" y="586292"/>
                    </a:lnTo>
                    <a:lnTo>
                      <a:pt x="404849" y="495276"/>
                    </a:lnTo>
                    <a:lnTo>
                      <a:pt x="374466" y="495276"/>
                    </a:lnTo>
                    <a:cubicBezTo>
                      <a:pt x="368390" y="495276"/>
                      <a:pt x="364592" y="491484"/>
                      <a:pt x="364592" y="485416"/>
                    </a:cubicBezTo>
                    <a:lnTo>
                      <a:pt x="364592" y="455078"/>
                    </a:lnTo>
                    <a:lnTo>
                      <a:pt x="344084" y="455078"/>
                    </a:lnTo>
                    <a:lnTo>
                      <a:pt x="344084" y="485416"/>
                    </a:lnTo>
                    <a:cubicBezTo>
                      <a:pt x="344084" y="491484"/>
                      <a:pt x="340286" y="495276"/>
                      <a:pt x="334209" y="495276"/>
                    </a:cubicBezTo>
                    <a:lnTo>
                      <a:pt x="303827" y="495276"/>
                    </a:lnTo>
                    <a:lnTo>
                      <a:pt x="303827" y="586292"/>
                    </a:lnTo>
                    <a:lnTo>
                      <a:pt x="283318" y="586292"/>
                    </a:lnTo>
                    <a:lnTo>
                      <a:pt x="283318" y="495276"/>
                    </a:lnTo>
                    <a:lnTo>
                      <a:pt x="252936" y="495276"/>
                    </a:lnTo>
                    <a:cubicBezTo>
                      <a:pt x="246859" y="495276"/>
                      <a:pt x="243061" y="491484"/>
                      <a:pt x="243061" y="485416"/>
                    </a:cubicBezTo>
                    <a:lnTo>
                      <a:pt x="243061" y="455078"/>
                    </a:lnTo>
                    <a:lnTo>
                      <a:pt x="222553" y="455078"/>
                    </a:lnTo>
                    <a:lnTo>
                      <a:pt x="222553" y="485416"/>
                    </a:lnTo>
                    <a:cubicBezTo>
                      <a:pt x="222553" y="491484"/>
                      <a:pt x="218755" y="495276"/>
                      <a:pt x="212679" y="495276"/>
                    </a:cubicBezTo>
                    <a:lnTo>
                      <a:pt x="182296" y="495276"/>
                    </a:lnTo>
                    <a:lnTo>
                      <a:pt x="182296" y="586292"/>
                    </a:lnTo>
                    <a:lnTo>
                      <a:pt x="161788" y="586292"/>
                    </a:lnTo>
                    <a:lnTo>
                      <a:pt x="161788" y="495276"/>
                    </a:lnTo>
                    <a:lnTo>
                      <a:pt x="131405" y="495276"/>
                    </a:lnTo>
                    <a:cubicBezTo>
                      <a:pt x="125328" y="495276"/>
                      <a:pt x="121531" y="491484"/>
                      <a:pt x="121531" y="485416"/>
                    </a:cubicBezTo>
                    <a:lnTo>
                      <a:pt x="121531" y="455078"/>
                    </a:lnTo>
                    <a:lnTo>
                      <a:pt x="91148" y="455078"/>
                    </a:lnTo>
                    <a:cubicBezTo>
                      <a:pt x="85071" y="455078"/>
                      <a:pt x="81274" y="451286"/>
                      <a:pt x="81274" y="445218"/>
                    </a:cubicBezTo>
                    <a:lnTo>
                      <a:pt x="81274" y="414879"/>
                    </a:lnTo>
                    <a:lnTo>
                      <a:pt x="0" y="414879"/>
                    </a:lnTo>
                    <a:lnTo>
                      <a:pt x="0" y="394401"/>
                    </a:lnTo>
                    <a:lnTo>
                      <a:pt x="81274" y="394401"/>
                    </a:lnTo>
                    <a:lnTo>
                      <a:pt x="81274" y="364062"/>
                    </a:lnTo>
                    <a:cubicBezTo>
                      <a:pt x="81274" y="357995"/>
                      <a:pt x="85071" y="354202"/>
                      <a:pt x="91148" y="354202"/>
                    </a:cubicBezTo>
                    <a:lnTo>
                      <a:pt x="121531" y="354202"/>
                    </a:lnTo>
                    <a:lnTo>
                      <a:pt x="121531" y="343584"/>
                    </a:lnTo>
                    <a:lnTo>
                      <a:pt x="91148" y="343584"/>
                    </a:lnTo>
                    <a:cubicBezTo>
                      <a:pt x="85071" y="343584"/>
                      <a:pt x="81274" y="339791"/>
                      <a:pt x="81274" y="333724"/>
                    </a:cubicBezTo>
                    <a:lnTo>
                      <a:pt x="81274" y="303385"/>
                    </a:lnTo>
                    <a:lnTo>
                      <a:pt x="0" y="303385"/>
                    </a:lnTo>
                    <a:lnTo>
                      <a:pt x="0" y="282907"/>
                    </a:lnTo>
                    <a:lnTo>
                      <a:pt x="81274" y="282907"/>
                    </a:lnTo>
                    <a:lnTo>
                      <a:pt x="81274" y="252568"/>
                    </a:lnTo>
                    <a:cubicBezTo>
                      <a:pt x="81274" y="246501"/>
                      <a:pt x="85071" y="242708"/>
                      <a:pt x="91148" y="242708"/>
                    </a:cubicBezTo>
                    <a:lnTo>
                      <a:pt x="121531" y="242708"/>
                    </a:lnTo>
                    <a:lnTo>
                      <a:pt x="121531" y="232848"/>
                    </a:lnTo>
                    <a:lnTo>
                      <a:pt x="91148" y="232848"/>
                    </a:lnTo>
                    <a:cubicBezTo>
                      <a:pt x="85071" y="232848"/>
                      <a:pt x="81274" y="228297"/>
                      <a:pt x="81274" y="222230"/>
                    </a:cubicBezTo>
                    <a:lnTo>
                      <a:pt x="81274" y="191891"/>
                    </a:lnTo>
                    <a:lnTo>
                      <a:pt x="0" y="191891"/>
                    </a:lnTo>
                    <a:lnTo>
                      <a:pt x="0" y="172171"/>
                    </a:lnTo>
                    <a:lnTo>
                      <a:pt x="81274" y="172171"/>
                    </a:lnTo>
                    <a:lnTo>
                      <a:pt x="81274" y="141833"/>
                    </a:lnTo>
                    <a:cubicBezTo>
                      <a:pt x="81274" y="135765"/>
                      <a:pt x="85071" y="131214"/>
                      <a:pt x="91148" y="131214"/>
                    </a:cubicBezTo>
                    <a:lnTo>
                      <a:pt x="121531" y="131214"/>
                    </a:lnTo>
                    <a:lnTo>
                      <a:pt x="121531" y="100876"/>
                    </a:lnTo>
                    <a:cubicBezTo>
                      <a:pt x="121531" y="94808"/>
                      <a:pt x="125328" y="91016"/>
                      <a:pt x="131405" y="91016"/>
                    </a:cubicBezTo>
                    <a:lnTo>
                      <a:pt x="161788" y="91016"/>
                    </a:lnTo>
                    <a:close/>
                  </a:path>
                </a:pathLst>
              </a:custGeom>
              <a:solidFill>
                <a:schemeClr val="accent5"/>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775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400"/>
                <a:endParaRPr lang="zh-CN" altLang="en-US" sz="2000" b="1" dirty="0">
                  <a:solidFill>
                    <a:schemeClr val="bg1"/>
                  </a:solidFill>
                </a:endParaRPr>
              </a:p>
            </p:txBody>
          </p:sp>
        </p:grpSp>
      </p:grpSp>
      <p:grpSp>
        <p:nvGrpSpPr>
          <p:cNvPr id="7" name="组合 6"/>
          <p:cNvGrpSpPr/>
          <p:nvPr/>
        </p:nvGrpSpPr>
        <p:grpSpPr>
          <a:xfrm>
            <a:off x="6276791" y="3815893"/>
            <a:ext cx="5343419" cy="1455175"/>
            <a:chOff x="6276791" y="3815893"/>
            <a:chExt cx="5343419" cy="1455175"/>
          </a:xfrm>
        </p:grpSpPr>
        <p:sp>
          <p:nvSpPr>
            <p:cNvPr id="71" name="íSḻïḑe"/>
            <p:cNvSpPr/>
            <p:nvPr/>
          </p:nvSpPr>
          <p:spPr>
            <a:xfrm>
              <a:off x="6554303" y="3815893"/>
              <a:ext cx="5065907" cy="1455175"/>
            </a:xfrm>
            <a:prstGeom prst="roundRect">
              <a:avLst>
                <a:gd name="adj" fmla="val 4000"/>
              </a:avLst>
            </a:prstGeom>
            <a:gradFill>
              <a:gsLst>
                <a:gs pos="0">
                  <a:schemeClr val="accent3">
                    <a:lumMod val="60000"/>
                    <a:lumOff val="40000"/>
                  </a:schemeClr>
                </a:gs>
                <a:gs pos="60000">
                  <a:schemeClr val="accent3"/>
                </a:gs>
              </a:gsLst>
              <a:lin ang="2700000" scaled="0"/>
            </a:gradFill>
            <a:ln w="57150" cap="rnd">
              <a:noFill/>
              <a:prstDash val="solid"/>
              <a:round/>
            </a:ln>
            <a:effectLst>
              <a:outerShdw blurRad="76200" dist="50800" dir="5400000" algn="ctr" rotWithShape="0">
                <a:schemeClr val="accent3">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a:solidFill>
                  <a:schemeClr val="bg1"/>
                </a:solidFill>
              </a:endParaRPr>
            </a:p>
          </p:txBody>
        </p:sp>
        <p:sp>
          <p:nvSpPr>
            <p:cNvPr id="74" name="íṡľîḍé"/>
            <p:cNvSpPr txBox="1"/>
            <p:nvPr/>
          </p:nvSpPr>
          <p:spPr>
            <a:xfrm>
              <a:off x="6991190" y="3976907"/>
              <a:ext cx="2122488" cy="369332"/>
            </a:xfrm>
            <a:prstGeom prst="rect">
              <a:avLst/>
            </a:prstGeom>
            <a:noFill/>
          </p:spPr>
          <p:txBody>
            <a:bodyPr wrap="square" rtlCol="0">
              <a:spAutoFit/>
            </a:bodyPr>
            <a:lstStyle>
              <a:defPPr>
                <a:defRPr lang="zh-CN"/>
              </a:defPPr>
              <a:lvl1pPr>
                <a:defRPr sz="1400" b="1">
                  <a:solidFill>
                    <a:srgbClr val="000000"/>
                  </a:solidFill>
                </a:defRPr>
              </a:lvl1pPr>
            </a:lstStyle>
            <a:p>
              <a:r>
                <a:rPr lang="zh-CN" altLang="en-US" sz="1800" dirty="0">
                  <a:solidFill>
                    <a:srgbClr val="FFFFFF"/>
                  </a:solidFill>
                </a:rPr>
                <a:t>各类应用</a:t>
              </a:r>
              <a:endParaRPr lang="en-US" altLang="zh-CN" sz="1800" dirty="0">
                <a:solidFill>
                  <a:srgbClr val="FFFFFF"/>
                </a:solidFill>
              </a:endParaRPr>
            </a:p>
          </p:txBody>
        </p:sp>
        <p:grpSp>
          <p:nvGrpSpPr>
            <p:cNvPr id="85" name="íṩļïdé"/>
            <p:cNvGrpSpPr/>
            <p:nvPr/>
          </p:nvGrpSpPr>
          <p:grpSpPr>
            <a:xfrm>
              <a:off x="6276791" y="4048290"/>
              <a:ext cx="617158" cy="617158"/>
              <a:chOff x="5120922" y="3557928"/>
              <a:chExt cx="617158" cy="617158"/>
            </a:xfrm>
          </p:grpSpPr>
          <p:sp>
            <p:nvSpPr>
              <p:cNvPr id="86" name="iṡļíḍe"/>
              <p:cNvSpPr/>
              <p:nvPr/>
            </p:nvSpPr>
            <p:spPr>
              <a:xfrm>
                <a:off x="5120922" y="3557928"/>
                <a:ext cx="617158" cy="617158"/>
              </a:xfrm>
              <a:prstGeom prst="ellipse">
                <a:avLst/>
              </a:prstGeom>
              <a:solidFill>
                <a:srgbClr val="FFFFFF"/>
              </a:solidFill>
              <a:ln w="38100">
                <a:gradFill>
                  <a:gsLst>
                    <a:gs pos="0">
                      <a:schemeClr val="accent3">
                        <a:lumMod val="60000"/>
                        <a:lumOff val="40000"/>
                      </a:schemeClr>
                    </a:gs>
                    <a:gs pos="100000">
                      <a:schemeClr val="accent3"/>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87" name="ïsľiḑê"/>
              <p:cNvSpPr/>
              <p:nvPr/>
            </p:nvSpPr>
            <p:spPr>
              <a:xfrm>
                <a:off x="5278914" y="3714934"/>
                <a:ext cx="301172" cy="303144"/>
              </a:xfrm>
              <a:custGeom>
                <a:avLst/>
                <a:gdLst>
                  <a:gd name="T0" fmla="*/ 3562 w 12725"/>
                  <a:gd name="T1" fmla="*/ 8614 h 12809"/>
                  <a:gd name="T2" fmla="*/ 4035 w 12725"/>
                  <a:gd name="T3" fmla="*/ 8190 h 12809"/>
                  <a:gd name="T4" fmla="*/ 2458 w 12725"/>
                  <a:gd name="T5" fmla="*/ 4948 h 12809"/>
                  <a:gd name="T6" fmla="*/ 1601 w 12725"/>
                  <a:gd name="T7" fmla="*/ 4948 h 12809"/>
                  <a:gd name="T8" fmla="*/ 0 w 12725"/>
                  <a:gd name="T9" fmla="*/ 8214 h 12809"/>
                  <a:gd name="T10" fmla="*/ 465 w 12725"/>
                  <a:gd name="T11" fmla="*/ 8638 h 12809"/>
                  <a:gd name="T12" fmla="*/ 1065 w 12725"/>
                  <a:gd name="T13" fmla="*/ 7814 h 12809"/>
                  <a:gd name="T14" fmla="*/ 3202 w 12725"/>
                  <a:gd name="T15" fmla="*/ 8366 h 12809"/>
                  <a:gd name="T16" fmla="*/ 2018 w 12725"/>
                  <a:gd name="T17" fmla="*/ 5837 h 12809"/>
                  <a:gd name="T18" fmla="*/ 1433 w 12725"/>
                  <a:gd name="T19" fmla="*/ 7078 h 12809"/>
                  <a:gd name="T20" fmla="*/ 5051 w 12725"/>
                  <a:gd name="T21" fmla="*/ 4972 h 12809"/>
                  <a:gd name="T22" fmla="*/ 4867 w 12725"/>
                  <a:gd name="T23" fmla="*/ 8238 h 12809"/>
                  <a:gd name="T24" fmla="*/ 5668 w 12725"/>
                  <a:gd name="T25" fmla="*/ 8238 h 12809"/>
                  <a:gd name="T26" fmla="*/ 7085 w 12725"/>
                  <a:gd name="T27" fmla="*/ 7214 h 12809"/>
                  <a:gd name="T28" fmla="*/ 7933 w 12725"/>
                  <a:gd name="T29" fmla="*/ 5140 h 12809"/>
                  <a:gd name="T30" fmla="*/ 5532 w 12725"/>
                  <a:gd name="T31" fmla="*/ 4812 h 12809"/>
                  <a:gd name="T32" fmla="*/ 7365 w 12725"/>
                  <a:gd name="T33" fmla="*/ 6413 h 12809"/>
                  <a:gd name="T34" fmla="*/ 5660 w 12725"/>
                  <a:gd name="T35" fmla="*/ 6549 h 12809"/>
                  <a:gd name="T36" fmla="*/ 5804 w 12725"/>
                  <a:gd name="T37" fmla="*/ 5565 h 12809"/>
                  <a:gd name="T38" fmla="*/ 7357 w 12725"/>
                  <a:gd name="T39" fmla="*/ 5701 h 12809"/>
                  <a:gd name="T40" fmla="*/ 12280 w 12725"/>
                  <a:gd name="T41" fmla="*/ 5172 h 12809"/>
                  <a:gd name="T42" fmla="*/ 9878 w 12725"/>
                  <a:gd name="T43" fmla="*/ 4804 h 12809"/>
                  <a:gd name="T44" fmla="*/ 9214 w 12725"/>
                  <a:gd name="T45" fmla="*/ 5397 h 12809"/>
                  <a:gd name="T46" fmla="*/ 9614 w 12725"/>
                  <a:gd name="T47" fmla="*/ 8598 h 12809"/>
                  <a:gd name="T48" fmla="*/ 10014 w 12725"/>
                  <a:gd name="T49" fmla="*/ 7214 h 12809"/>
                  <a:gd name="T50" fmla="*/ 12296 w 12725"/>
                  <a:gd name="T51" fmla="*/ 6845 h 12809"/>
                  <a:gd name="T52" fmla="*/ 12280 w 12725"/>
                  <a:gd name="T53" fmla="*/ 5172 h 12809"/>
                  <a:gd name="T54" fmla="*/ 11367 w 12725"/>
                  <a:gd name="T55" fmla="*/ 6549 h 12809"/>
                  <a:gd name="T56" fmla="*/ 9966 w 12725"/>
                  <a:gd name="T57" fmla="*/ 5749 h 12809"/>
                  <a:gd name="T58" fmla="*/ 11367 w 12725"/>
                  <a:gd name="T59" fmla="*/ 5565 h 12809"/>
                  <a:gd name="T60" fmla="*/ 11671 w 12725"/>
                  <a:gd name="T61" fmla="*/ 6405 h 12809"/>
                  <a:gd name="T62" fmla="*/ 10895 w 12725"/>
                  <a:gd name="T63" fmla="*/ 9191 h 12809"/>
                  <a:gd name="T64" fmla="*/ 10495 w 12725"/>
                  <a:gd name="T65" fmla="*/ 11993 h 12809"/>
                  <a:gd name="T66" fmla="*/ 2402 w 12725"/>
                  <a:gd name="T67" fmla="*/ 9615 h 12809"/>
                  <a:gd name="T68" fmla="*/ 1601 w 12725"/>
                  <a:gd name="T69" fmla="*/ 9615 h 12809"/>
                  <a:gd name="T70" fmla="*/ 2002 w 12725"/>
                  <a:gd name="T71" fmla="*/ 12809 h 12809"/>
                  <a:gd name="T72" fmla="*/ 11295 w 12725"/>
                  <a:gd name="T73" fmla="*/ 12409 h 12809"/>
                  <a:gd name="T74" fmla="*/ 10895 w 12725"/>
                  <a:gd name="T75" fmla="*/ 9191 h 12809"/>
                  <a:gd name="T76" fmla="*/ 2418 w 12725"/>
                  <a:gd name="T77" fmla="*/ 3611 h 12809"/>
                  <a:gd name="T78" fmla="*/ 10495 w 12725"/>
                  <a:gd name="T79" fmla="*/ 810 h 12809"/>
                  <a:gd name="T80" fmla="*/ 10895 w 12725"/>
                  <a:gd name="T81" fmla="*/ 3972 h 12809"/>
                  <a:gd name="T82" fmla="*/ 11295 w 12725"/>
                  <a:gd name="T83" fmla="*/ 410 h 12809"/>
                  <a:gd name="T84" fmla="*/ 2018 w 12725"/>
                  <a:gd name="T85" fmla="*/ 9 h 12809"/>
                  <a:gd name="T86" fmla="*/ 1601 w 12725"/>
                  <a:gd name="T87" fmla="*/ 3611 h 128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725" h="12809">
                    <a:moveTo>
                      <a:pt x="3202" y="8366"/>
                    </a:moveTo>
                    <a:cubicBezTo>
                      <a:pt x="3257" y="8518"/>
                      <a:pt x="3402" y="8617"/>
                      <a:pt x="3562" y="8614"/>
                    </a:cubicBezTo>
                    <a:cubicBezTo>
                      <a:pt x="3683" y="8615"/>
                      <a:pt x="3799" y="8572"/>
                      <a:pt x="3891" y="8494"/>
                    </a:cubicBezTo>
                    <a:cubicBezTo>
                      <a:pt x="3983" y="8421"/>
                      <a:pt x="4036" y="8308"/>
                      <a:pt x="4035" y="8190"/>
                    </a:cubicBezTo>
                    <a:cubicBezTo>
                      <a:pt x="4036" y="8130"/>
                      <a:pt x="4025" y="8070"/>
                      <a:pt x="4003" y="8014"/>
                    </a:cubicBezTo>
                    <a:lnTo>
                      <a:pt x="2458" y="4948"/>
                    </a:lnTo>
                    <a:cubicBezTo>
                      <a:pt x="2377" y="4787"/>
                      <a:pt x="2205" y="4692"/>
                      <a:pt x="2026" y="4708"/>
                    </a:cubicBezTo>
                    <a:cubicBezTo>
                      <a:pt x="1849" y="4695"/>
                      <a:pt x="1681" y="4790"/>
                      <a:pt x="1601" y="4948"/>
                    </a:cubicBezTo>
                    <a:lnTo>
                      <a:pt x="48" y="8014"/>
                    </a:lnTo>
                    <a:cubicBezTo>
                      <a:pt x="17" y="8076"/>
                      <a:pt x="1" y="8145"/>
                      <a:pt x="0" y="8214"/>
                    </a:cubicBezTo>
                    <a:cubicBezTo>
                      <a:pt x="1" y="8332"/>
                      <a:pt x="54" y="8443"/>
                      <a:pt x="144" y="8518"/>
                    </a:cubicBezTo>
                    <a:cubicBezTo>
                      <a:pt x="232" y="8597"/>
                      <a:pt x="347" y="8640"/>
                      <a:pt x="465" y="8638"/>
                    </a:cubicBezTo>
                    <a:cubicBezTo>
                      <a:pt x="623" y="8628"/>
                      <a:pt x="757" y="8519"/>
                      <a:pt x="801" y="8366"/>
                    </a:cubicBezTo>
                    <a:lnTo>
                      <a:pt x="1065" y="7814"/>
                    </a:lnTo>
                    <a:lnTo>
                      <a:pt x="2954" y="7814"/>
                    </a:lnTo>
                    <a:lnTo>
                      <a:pt x="3202" y="8366"/>
                    </a:lnTo>
                    <a:close/>
                    <a:moveTo>
                      <a:pt x="1433" y="7078"/>
                    </a:moveTo>
                    <a:lnTo>
                      <a:pt x="2018" y="5837"/>
                    </a:lnTo>
                    <a:lnTo>
                      <a:pt x="2610" y="7078"/>
                    </a:lnTo>
                    <a:lnTo>
                      <a:pt x="1433" y="7078"/>
                    </a:lnTo>
                    <a:close/>
                    <a:moveTo>
                      <a:pt x="5532" y="4812"/>
                    </a:moveTo>
                    <a:cubicBezTo>
                      <a:pt x="5357" y="4804"/>
                      <a:pt x="5186" y="4861"/>
                      <a:pt x="5051" y="4972"/>
                    </a:cubicBezTo>
                    <a:cubicBezTo>
                      <a:pt x="4928" y="5081"/>
                      <a:pt x="4860" y="5240"/>
                      <a:pt x="4867" y="5405"/>
                    </a:cubicBezTo>
                    <a:lnTo>
                      <a:pt x="4867" y="8238"/>
                    </a:lnTo>
                    <a:cubicBezTo>
                      <a:pt x="4867" y="8484"/>
                      <a:pt x="5001" y="8606"/>
                      <a:pt x="5267" y="8606"/>
                    </a:cubicBezTo>
                    <a:cubicBezTo>
                      <a:pt x="5532" y="8606"/>
                      <a:pt x="5668" y="8486"/>
                      <a:pt x="5668" y="8238"/>
                    </a:cubicBezTo>
                    <a:lnTo>
                      <a:pt x="5668" y="7214"/>
                    </a:lnTo>
                    <a:lnTo>
                      <a:pt x="7085" y="7214"/>
                    </a:lnTo>
                    <a:cubicBezTo>
                      <a:pt x="7408" y="7221"/>
                      <a:pt x="7718" y="7086"/>
                      <a:pt x="7933" y="6845"/>
                    </a:cubicBezTo>
                    <a:cubicBezTo>
                      <a:pt x="8363" y="6358"/>
                      <a:pt x="8363" y="5628"/>
                      <a:pt x="7933" y="5140"/>
                    </a:cubicBezTo>
                    <a:cubicBezTo>
                      <a:pt x="7733" y="4907"/>
                      <a:pt x="7440" y="4773"/>
                      <a:pt x="7133" y="4772"/>
                    </a:cubicBezTo>
                    <a:lnTo>
                      <a:pt x="5532" y="4812"/>
                    </a:lnTo>
                    <a:close/>
                    <a:moveTo>
                      <a:pt x="7485" y="6021"/>
                    </a:moveTo>
                    <a:cubicBezTo>
                      <a:pt x="7500" y="6163"/>
                      <a:pt x="7457" y="6304"/>
                      <a:pt x="7365" y="6413"/>
                    </a:cubicBezTo>
                    <a:cubicBezTo>
                      <a:pt x="7287" y="6500"/>
                      <a:pt x="7177" y="6549"/>
                      <a:pt x="7061" y="6549"/>
                    </a:cubicBezTo>
                    <a:lnTo>
                      <a:pt x="5660" y="6549"/>
                    </a:lnTo>
                    <a:lnTo>
                      <a:pt x="5660" y="5749"/>
                    </a:lnTo>
                    <a:cubicBezTo>
                      <a:pt x="5660" y="5629"/>
                      <a:pt x="5708" y="5565"/>
                      <a:pt x="5804" y="5565"/>
                    </a:cubicBezTo>
                    <a:lnTo>
                      <a:pt x="7053" y="5565"/>
                    </a:lnTo>
                    <a:cubicBezTo>
                      <a:pt x="7169" y="5564"/>
                      <a:pt x="7280" y="5613"/>
                      <a:pt x="7357" y="5701"/>
                    </a:cubicBezTo>
                    <a:cubicBezTo>
                      <a:pt x="7435" y="5789"/>
                      <a:pt x="7480" y="5903"/>
                      <a:pt x="7485" y="6021"/>
                    </a:cubicBezTo>
                    <a:close/>
                    <a:moveTo>
                      <a:pt x="12280" y="5172"/>
                    </a:moveTo>
                    <a:cubicBezTo>
                      <a:pt x="12079" y="4939"/>
                      <a:pt x="11787" y="4805"/>
                      <a:pt x="11479" y="4804"/>
                    </a:cubicBezTo>
                    <a:lnTo>
                      <a:pt x="9878" y="4804"/>
                    </a:lnTo>
                    <a:cubicBezTo>
                      <a:pt x="9704" y="4796"/>
                      <a:pt x="9533" y="4853"/>
                      <a:pt x="9398" y="4964"/>
                    </a:cubicBezTo>
                    <a:cubicBezTo>
                      <a:pt x="9274" y="5073"/>
                      <a:pt x="9207" y="5232"/>
                      <a:pt x="9214" y="5397"/>
                    </a:cubicBezTo>
                    <a:lnTo>
                      <a:pt x="9214" y="8230"/>
                    </a:lnTo>
                    <a:cubicBezTo>
                      <a:pt x="9214" y="8476"/>
                      <a:pt x="9347" y="8598"/>
                      <a:pt x="9614" y="8598"/>
                    </a:cubicBezTo>
                    <a:cubicBezTo>
                      <a:pt x="9878" y="8598"/>
                      <a:pt x="10014" y="8478"/>
                      <a:pt x="10014" y="8230"/>
                    </a:cubicBezTo>
                    <a:lnTo>
                      <a:pt x="10014" y="7214"/>
                    </a:lnTo>
                    <a:lnTo>
                      <a:pt x="11447" y="7214"/>
                    </a:lnTo>
                    <a:cubicBezTo>
                      <a:pt x="11770" y="7221"/>
                      <a:pt x="12080" y="7086"/>
                      <a:pt x="12296" y="6845"/>
                    </a:cubicBezTo>
                    <a:cubicBezTo>
                      <a:pt x="12725" y="6358"/>
                      <a:pt x="12725" y="5628"/>
                      <a:pt x="12296" y="5140"/>
                    </a:cubicBezTo>
                    <a:lnTo>
                      <a:pt x="12280" y="5172"/>
                    </a:lnTo>
                    <a:close/>
                    <a:moveTo>
                      <a:pt x="11671" y="6413"/>
                    </a:moveTo>
                    <a:cubicBezTo>
                      <a:pt x="11594" y="6500"/>
                      <a:pt x="11483" y="6549"/>
                      <a:pt x="11367" y="6549"/>
                    </a:cubicBezTo>
                    <a:lnTo>
                      <a:pt x="9966" y="6549"/>
                    </a:lnTo>
                    <a:lnTo>
                      <a:pt x="9966" y="5749"/>
                    </a:lnTo>
                    <a:cubicBezTo>
                      <a:pt x="9966" y="5629"/>
                      <a:pt x="10014" y="5565"/>
                      <a:pt x="10110" y="5565"/>
                    </a:cubicBezTo>
                    <a:lnTo>
                      <a:pt x="11367" y="5565"/>
                    </a:lnTo>
                    <a:cubicBezTo>
                      <a:pt x="11484" y="5564"/>
                      <a:pt x="11595" y="5613"/>
                      <a:pt x="11671" y="5701"/>
                    </a:cubicBezTo>
                    <a:cubicBezTo>
                      <a:pt x="11834" y="5907"/>
                      <a:pt x="11834" y="6199"/>
                      <a:pt x="11671" y="6405"/>
                    </a:cubicBezTo>
                    <a:lnTo>
                      <a:pt x="11671" y="6413"/>
                    </a:lnTo>
                    <a:close/>
                    <a:moveTo>
                      <a:pt x="10895" y="9191"/>
                    </a:moveTo>
                    <a:cubicBezTo>
                      <a:pt x="10674" y="9191"/>
                      <a:pt x="10495" y="9370"/>
                      <a:pt x="10495" y="9591"/>
                    </a:cubicBezTo>
                    <a:lnTo>
                      <a:pt x="10495" y="11993"/>
                    </a:lnTo>
                    <a:lnTo>
                      <a:pt x="2402" y="11993"/>
                    </a:lnTo>
                    <a:lnTo>
                      <a:pt x="2402" y="9615"/>
                    </a:lnTo>
                    <a:cubicBezTo>
                      <a:pt x="2402" y="9394"/>
                      <a:pt x="2223" y="9215"/>
                      <a:pt x="2002" y="9215"/>
                    </a:cubicBezTo>
                    <a:cubicBezTo>
                      <a:pt x="1781" y="9215"/>
                      <a:pt x="1601" y="9394"/>
                      <a:pt x="1601" y="9615"/>
                    </a:cubicBezTo>
                    <a:lnTo>
                      <a:pt x="1601" y="12409"/>
                    </a:lnTo>
                    <a:cubicBezTo>
                      <a:pt x="1601" y="12630"/>
                      <a:pt x="1780" y="12809"/>
                      <a:pt x="2002" y="12809"/>
                    </a:cubicBezTo>
                    <a:lnTo>
                      <a:pt x="10895" y="12809"/>
                    </a:lnTo>
                    <a:cubicBezTo>
                      <a:pt x="11116" y="12809"/>
                      <a:pt x="11295" y="12630"/>
                      <a:pt x="11295" y="12409"/>
                    </a:cubicBezTo>
                    <a:lnTo>
                      <a:pt x="11295" y="9615"/>
                    </a:lnTo>
                    <a:cubicBezTo>
                      <a:pt x="11309" y="9385"/>
                      <a:pt x="11126" y="9190"/>
                      <a:pt x="10895" y="9191"/>
                    </a:cubicBezTo>
                    <a:close/>
                    <a:moveTo>
                      <a:pt x="2018" y="4012"/>
                    </a:moveTo>
                    <a:cubicBezTo>
                      <a:pt x="2239" y="4012"/>
                      <a:pt x="2418" y="3833"/>
                      <a:pt x="2418" y="3611"/>
                    </a:cubicBezTo>
                    <a:lnTo>
                      <a:pt x="2418" y="810"/>
                    </a:lnTo>
                    <a:lnTo>
                      <a:pt x="10495" y="810"/>
                    </a:lnTo>
                    <a:lnTo>
                      <a:pt x="10495" y="3571"/>
                    </a:lnTo>
                    <a:cubicBezTo>
                      <a:pt x="10495" y="3793"/>
                      <a:pt x="10674" y="3972"/>
                      <a:pt x="10895" y="3972"/>
                    </a:cubicBezTo>
                    <a:cubicBezTo>
                      <a:pt x="11116" y="3972"/>
                      <a:pt x="11295" y="3793"/>
                      <a:pt x="11295" y="3571"/>
                    </a:cubicBezTo>
                    <a:lnTo>
                      <a:pt x="11295" y="410"/>
                    </a:lnTo>
                    <a:cubicBezTo>
                      <a:pt x="11295" y="189"/>
                      <a:pt x="11116" y="9"/>
                      <a:pt x="10895" y="9"/>
                    </a:cubicBezTo>
                    <a:lnTo>
                      <a:pt x="2018" y="9"/>
                    </a:lnTo>
                    <a:cubicBezTo>
                      <a:pt x="1790" y="0"/>
                      <a:pt x="1601" y="182"/>
                      <a:pt x="1601" y="410"/>
                    </a:cubicBezTo>
                    <a:lnTo>
                      <a:pt x="1601" y="3611"/>
                    </a:lnTo>
                    <a:cubicBezTo>
                      <a:pt x="1601" y="3839"/>
                      <a:pt x="1790" y="4021"/>
                      <a:pt x="2018" y="4012"/>
                    </a:cubicBezTo>
                    <a:close/>
                  </a:path>
                </a:pathLst>
              </a:custGeom>
              <a:solidFill>
                <a:schemeClr val="accent3"/>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8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400"/>
                <a:endParaRPr lang="zh-CN" altLang="en-US" sz="2000" b="1" dirty="0">
                  <a:solidFill>
                    <a:schemeClr val="bg1"/>
                  </a:solidFill>
                </a:endParaRPr>
              </a:p>
            </p:txBody>
          </p:sp>
        </p:grpSp>
      </p:grpSp>
      <p:sp>
        <p:nvSpPr>
          <p:cNvPr id="88" name="îṡlidê"/>
          <p:cNvSpPr txBox="1"/>
          <p:nvPr/>
        </p:nvSpPr>
        <p:spPr>
          <a:xfrm>
            <a:off x="7009952" y="2486218"/>
            <a:ext cx="4477546" cy="830997"/>
          </a:xfrm>
          <a:prstGeom prst="rect">
            <a:avLst/>
          </a:prstGeom>
          <a:noFill/>
        </p:spPr>
        <p:txBody>
          <a:bodyPr wrap="square" rtlCol="0">
            <a:spAutoFit/>
          </a:bodyPr>
          <a:lstStyle>
            <a:defPPr>
              <a:defRPr lang="zh-CN"/>
            </a:defPPr>
            <a:lvl1pPr>
              <a:defRPr sz="1400" b="1">
                <a:solidFill>
                  <a:srgbClr val="000000"/>
                </a:solidFill>
              </a:defRPr>
            </a:lvl1pPr>
          </a:lstStyle>
          <a:p>
            <a:r>
              <a:rPr lang="zh-CN" altLang="en-US" sz="1600" dirty="0">
                <a:solidFill>
                  <a:srgbClr val="FFFFFF"/>
                </a:solidFill>
              </a:rPr>
              <a:t>不限于计算机，而是包括了智能手机、具有网络功能的传感器以及智能家电等智能硬件，这些硬件一定包含有中央处理单元（</a:t>
            </a:r>
            <a:r>
              <a:rPr lang="en-US" altLang="zh-CN" sz="1600" dirty="0">
                <a:solidFill>
                  <a:srgbClr val="FFFFFF"/>
                </a:solidFill>
              </a:rPr>
              <a:t>CPU</a:t>
            </a:r>
            <a:r>
              <a:rPr lang="zh-CN" altLang="en-US" sz="1600" dirty="0">
                <a:solidFill>
                  <a:srgbClr val="FFFFFF"/>
                </a:solidFill>
              </a:rPr>
              <a:t>）。</a:t>
            </a:r>
            <a:endParaRPr lang="en-US" altLang="zh-CN" sz="1600" dirty="0">
              <a:solidFill>
                <a:srgbClr val="FFFFFF"/>
              </a:solidFill>
            </a:endParaRPr>
          </a:p>
        </p:txBody>
      </p:sp>
      <p:sp>
        <p:nvSpPr>
          <p:cNvPr id="89" name="îṡlidê"/>
          <p:cNvSpPr txBox="1"/>
          <p:nvPr/>
        </p:nvSpPr>
        <p:spPr>
          <a:xfrm>
            <a:off x="6991190" y="4353852"/>
            <a:ext cx="4477546" cy="830997"/>
          </a:xfrm>
          <a:prstGeom prst="rect">
            <a:avLst/>
          </a:prstGeom>
          <a:noFill/>
        </p:spPr>
        <p:txBody>
          <a:bodyPr wrap="square" rtlCol="0">
            <a:spAutoFit/>
          </a:bodyPr>
          <a:lstStyle>
            <a:defPPr>
              <a:defRPr lang="zh-CN"/>
            </a:defPPr>
            <a:lvl1pPr>
              <a:defRPr sz="1400" b="1">
                <a:solidFill>
                  <a:srgbClr val="000000"/>
                </a:solidFill>
              </a:defRPr>
            </a:lvl1pPr>
          </a:lstStyle>
          <a:p>
            <a:r>
              <a:rPr lang="zh-CN" altLang="en-US" sz="1600" dirty="0">
                <a:solidFill>
                  <a:srgbClr val="FFFFFF"/>
                </a:solidFill>
              </a:rPr>
              <a:t>计算机网络并非只用来传送数据，而是能够基于数据传送进而实现各种各样的应用，包括今后可能出现的各种应用。</a:t>
            </a:r>
            <a:endParaRPr lang="en-US" altLang="zh-CN" sz="1600" dirty="0">
              <a:solidFill>
                <a:srgbClr val="FFFFFF"/>
              </a:solidFill>
            </a:endParaRPr>
          </a:p>
        </p:txBody>
      </p:sp>
    </p:spTree>
    <p:custDataLst>
      <p:tags r:id="rId1"/>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p:tgtEl>
                                          <p:spTgt spid="6"/>
                                        </p:tgtEl>
                                        <p:attrNameLst>
                                          <p:attrName>ppt_x</p:attrName>
                                        </p:attrNameLst>
                                      </p:cBhvr>
                                      <p:tavLst>
                                        <p:tav tm="0">
                                          <p:val>
                                            <p:strVal val="#ppt_x-#ppt_w*1.125000"/>
                                          </p:val>
                                        </p:tav>
                                        <p:tav tm="100000">
                                          <p:val>
                                            <p:strVal val="#ppt_x"/>
                                          </p:val>
                                        </p:tav>
                                      </p:tavLst>
                                    </p:anim>
                                    <p:animEffect transition="in" filter="wipe(right)">
                                      <p:cBhvr>
                                        <p:cTn id="8" dur="500"/>
                                        <p:tgtEl>
                                          <p:spTgt spid="6"/>
                                        </p:tgtEl>
                                      </p:cBhvr>
                                    </p:animEffect>
                                  </p:childTnLst>
                                </p:cTn>
                              </p:par>
                              <p:par>
                                <p:cTn id="9" presetID="12" presetClass="entr" presetSubtype="8"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p:tgtEl>
                                          <p:spTgt spid="7"/>
                                        </p:tgtEl>
                                        <p:attrNameLst>
                                          <p:attrName>ppt_x</p:attrName>
                                        </p:attrNameLst>
                                      </p:cBhvr>
                                      <p:tavLst>
                                        <p:tav tm="0">
                                          <p:val>
                                            <p:strVal val="#ppt_x-#ppt_w*1.125000"/>
                                          </p:val>
                                        </p:tav>
                                        <p:tav tm="100000">
                                          <p:val>
                                            <p:strVal val="#ppt_x"/>
                                          </p:val>
                                        </p:tav>
                                      </p:tavLst>
                                    </p:anim>
                                    <p:animEffect transition="in" filter="wipe(right)">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iterate type="lt">
                                    <p:tmAbs val="100"/>
                                  </p:iterate>
                                  <p:childTnLst>
                                    <p:set>
                                      <p:cBhvr>
                                        <p:cTn id="16" dur="1" fill="hold">
                                          <p:stCondLst>
                                            <p:cond delay="0"/>
                                          </p:stCondLst>
                                        </p:cTn>
                                        <p:tgtEl>
                                          <p:spTgt spid="8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iterate type="lt">
                                    <p:tmAbs val="100"/>
                                  </p:iterate>
                                  <p:childTnLst>
                                    <p:set>
                                      <p:cBhvr>
                                        <p:cTn id="20" dur="1" fill="hold">
                                          <p:stCondLst>
                                            <p:cond delay="0"/>
                                          </p:stCondLst>
                                        </p:cTn>
                                        <p:tgtEl>
                                          <p:spTgt spid="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 grpId="0"/>
      <p:bldP spid="89"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04800" y="749299"/>
            <a:ext cx="11024017" cy="1044766"/>
            <a:chOff x="304800" y="749299"/>
            <a:chExt cx="11024017" cy="1044766"/>
          </a:xfrm>
        </p:grpSpPr>
        <p:sp>
          <p:nvSpPr>
            <p:cNvPr id="2" name="矩形 1"/>
            <p:cNvSpPr/>
            <p:nvPr/>
          </p:nvSpPr>
          <p:spPr>
            <a:xfrm>
              <a:off x="304800" y="749299"/>
              <a:ext cx="1177536" cy="1044766"/>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b="1" dirty="0"/>
                <a:t>奈氏准则</a:t>
              </a:r>
              <a:endParaRPr lang="zh-CN" altLang="en-US" b="1" dirty="0"/>
            </a:p>
          </p:txBody>
        </p:sp>
        <p:sp>
          <p:nvSpPr>
            <p:cNvPr id="16" name="矩形 15"/>
            <p:cNvSpPr/>
            <p:nvPr/>
          </p:nvSpPr>
          <p:spPr>
            <a:xfrm>
              <a:off x="1482337" y="749299"/>
              <a:ext cx="3504104" cy="1044765"/>
            </a:xfrm>
            <a:prstGeom prst="rect">
              <a:avLst/>
            </a:prstGeom>
            <a:no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nSpc>
                  <a:spcPct val="150000"/>
                </a:lnSpc>
              </a:pPr>
              <a:r>
                <a:rPr lang="zh-CN" altLang="en-US" sz="1600" b="1" dirty="0">
                  <a:solidFill>
                    <a:schemeClr val="accent1">
                      <a:lumMod val="75000"/>
                    </a:schemeClr>
                  </a:solidFill>
                  <a:latin typeface="Arial Black" panose="020B0A04020102020204" pitchFamily="34" charset="0"/>
                </a:rPr>
                <a:t>理想</a:t>
              </a:r>
              <a:r>
                <a:rPr lang="zh-CN" altLang="en-US" sz="1600" b="1" dirty="0">
                  <a:solidFill>
                    <a:schemeClr val="tx1"/>
                  </a:solidFill>
                  <a:latin typeface="Arial Black" panose="020B0A04020102020204" pitchFamily="34" charset="0"/>
                </a:rPr>
                <a:t>低通信道的</a:t>
              </a:r>
              <a:r>
                <a:rPr lang="zh-CN" altLang="en-US" sz="1600" b="1" dirty="0">
                  <a:solidFill>
                    <a:schemeClr val="accent1">
                      <a:lumMod val="75000"/>
                    </a:schemeClr>
                  </a:solidFill>
                  <a:latin typeface="Arial Black" panose="020B0A04020102020204" pitchFamily="34" charset="0"/>
                </a:rPr>
                <a:t>最高码元传输速率</a:t>
              </a:r>
              <a:r>
                <a:rPr lang="zh-CN" altLang="en-US" sz="1600" b="1" dirty="0">
                  <a:solidFill>
                    <a:schemeClr val="tx1"/>
                  </a:solidFill>
                  <a:latin typeface="Arial Black" panose="020B0A04020102020204" pitchFamily="34" charset="0"/>
                </a:rPr>
                <a:t>为</a:t>
              </a:r>
              <a:endParaRPr lang="en-US" altLang="zh-CN" sz="1600" b="1" dirty="0">
                <a:solidFill>
                  <a:schemeClr val="tx1"/>
                </a:solidFill>
                <a:latin typeface="Arial Black" panose="020B0A04020102020204" pitchFamily="34" charset="0"/>
              </a:endParaRPr>
            </a:p>
            <a:p>
              <a:pPr algn="ctr">
                <a:lnSpc>
                  <a:spcPct val="150000"/>
                </a:lnSpc>
              </a:pPr>
              <a:r>
                <a:rPr lang="en-US" altLang="zh-CN" sz="1600" b="1" dirty="0">
                  <a:solidFill>
                    <a:schemeClr val="tx1"/>
                  </a:solidFill>
                  <a:latin typeface="Arial Black" panose="020B0A04020102020204" pitchFamily="34" charset="0"/>
                </a:rPr>
                <a:t>2W </a:t>
              </a:r>
              <a:r>
                <a:rPr lang="zh-CN" altLang="en-US" sz="1600" b="1" dirty="0">
                  <a:solidFill>
                    <a:schemeClr val="tx1"/>
                  </a:solidFill>
                  <a:latin typeface="Arial Black" panose="020B0A04020102020204" pitchFamily="34" charset="0"/>
                </a:rPr>
                <a:t>码元</a:t>
              </a:r>
              <a:r>
                <a:rPr lang="en-US" altLang="zh-CN" sz="1600" b="1" dirty="0">
                  <a:solidFill>
                    <a:schemeClr val="tx1"/>
                  </a:solidFill>
                  <a:latin typeface="Arial Black" panose="020B0A04020102020204" pitchFamily="34" charset="0"/>
                </a:rPr>
                <a:t>/</a:t>
              </a:r>
              <a:r>
                <a:rPr lang="zh-CN" altLang="en-US" sz="1600" b="1" dirty="0">
                  <a:solidFill>
                    <a:schemeClr val="tx1"/>
                  </a:solidFill>
                  <a:latin typeface="Arial Black" panose="020B0A04020102020204" pitchFamily="34" charset="0"/>
                </a:rPr>
                <a:t>秒</a:t>
              </a:r>
              <a:endParaRPr lang="zh-CN" altLang="en-US" sz="1600" b="1" dirty="0">
                <a:solidFill>
                  <a:schemeClr val="tx1"/>
                </a:solidFill>
              </a:endParaRPr>
            </a:p>
          </p:txBody>
        </p:sp>
        <p:sp>
          <p:nvSpPr>
            <p:cNvPr id="19" name="矩形 18"/>
            <p:cNvSpPr/>
            <p:nvPr/>
          </p:nvSpPr>
          <p:spPr>
            <a:xfrm>
              <a:off x="6096000" y="749299"/>
              <a:ext cx="1177536" cy="1044766"/>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zh-CN" altLang="en-US" b="1" dirty="0"/>
                <a:t>香农公式</a:t>
              </a:r>
              <a:endParaRPr lang="zh-CN" altLang="en-US" b="1" dirty="0"/>
            </a:p>
          </p:txBody>
        </p:sp>
        <p:sp>
          <p:nvSpPr>
            <p:cNvPr id="20" name="矩形 19"/>
            <p:cNvSpPr/>
            <p:nvPr/>
          </p:nvSpPr>
          <p:spPr>
            <a:xfrm>
              <a:off x="7273536" y="749299"/>
              <a:ext cx="3968979" cy="1044765"/>
            </a:xfrm>
            <a:prstGeom prst="rect">
              <a:avLst/>
            </a:prstGeom>
            <a:noFill/>
            <a:ln>
              <a:solidFill>
                <a:schemeClr val="accent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nSpc>
                  <a:spcPct val="150000"/>
                </a:lnSpc>
              </a:pPr>
              <a:r>
                <a:rPr lang="zh-CN" altLang="en-US" sz="1600" b="1" dirty="0">
                  <a:solidFill>
                    <a:schemeClr val="accent1">
                      <a:lumMod val="75000"/>
                    </a:schemeClr>
                  </a:solidFill>
                  <a:latin typeface="Arial Black" panose="020B0A04020102020204" pitchFamily="34" charset="0"/>
                </a:rPr>
                <a:t>带宽受限</a:t>
              </a:r>
              <a:r>
                <a:rPr lang="zh-CN" altLang="en-US" sz="1600" b="1" dirty="0">
                  <a:solidFill>
                    <a:schemeClr val="tx1"/>
                  </a:solidFill>
                  <a:latin typeface="Arial Black" panose="020B0A04020102020204" pitchFamily="34" charset="0"/>
                </a:rPr>
                <a:t>且有</a:t>
              </a:r>
              <a:r>
                <a:rPr lang="zh-CN" altLang="en-US" sz="1600" b="1" dirty="0">
                  <a:solidFill>
                    <a:schemeClr val="accent1">
                      <a:lumMod val="75000"/>
                    </a:schemeClr>
                  </a:solidFill>
                  <a:latin typeface="Arial Black" panose="020B0A04020102020204" pitchFamily="34" charset="0"/>
                </a:rPr>
                <a:t>高斯白噪声</a:t>
              </a:r>
              <a:r>
                <a:rPr lang="zh-CN" altLang="en-US" sz="1600" b="1" dirty="0">
                  <a:solidFill>
                    <a:schemeClr val="tx1"/>
                  </a:solidFill>
                  <a:latin typeface="Arial Black" panose="020B0A04020102020204" pitchFamily="34" charset="0"/>
                </a:rPr>
                <a:t>干扰的信道的</a:t>
              </a:r>
              <a:endParaRPr lang="en-US" altLang="zh-CN" sz="1600" b="1" dirty="0">
                <a:solidFill>
                  <a:schemeClr val="tx1"/>
                </a:solidFill>
                <a:latin typeface="Arial Black" panose="020B0A04020102020204" pitchFamily="34" charset="0"/>
              </a:endParaRPr>
            </a:p>
            <a:p>
              <a:pPr>
                <a:lnSpc>
                  <a:spcPct val="150000"/>
                </a:lnSpc>
              </a:pPr>
              <a:r>
                <a:rPr lang="zh-CN" altLang="en-US" sz="1600" b="1" dirty="0">
                  <a:solidFill>
                    <a:schemeClr val="accent1">
                      <a:lumMod val="75000"/>
                    </a:schemeClr>
                  </a:solidFill>
                  <a:latin typeface="Arial Black" panose="020B0A04020102020204" pitchFamily="34" charset="0"/>
                </a:rPr>
                <a:t>极限信息传输速率</a:t>
              </a:r>
              <a:endParaRPr lang="en-US" altLang="zh-CN" sz="1600" b="1" dirty="0">
                <a:solidFill>
                  <a:schemeClr val="accent1">
                    <a:lumMod val="75000"/>
                  </a:schemeClr>
                </a:solidFill>
                <a:latin typeface="Arial Black" panose="020B0A04020102020204" pitchFamily="34" charset="0"/>
              </a:endParaRPr>
            </a:p>
          </p:txBody>
        </p:sp>
        <mc:AlternateContent xmlns:mc="http://schemas.openxmlformats.org/markup-compatibility/2006">
          <mc:Choice xmlns:a14="http://schemas.microsoft.com/office/drawing/2010/main" Requires="a14">
            <p:sp>
              <p:nvSpPr>
                <p:cNvPr id="22" name="文本框 21"/>
                <p:cNvSpPr txBox="1"/>
                <p:nvPr/>
              </p:nvSpPr>
              <p:spPr>
                <a:xfrm>
                  <a:off x="8875966" y="1245369"/>
                  <a:ext cx="2452851" cy="484043"/>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r>
                          <a:rPr lang="en-US" altLang="zh-CN" sz="1400" b="1" i="1" smtClean="0">
                            <a:latin typeface="Cambria Math" panose="02040503050406030204" pitchFamily="18" charset="0"/>
                          </a:rPr>
                          <m:t>𝑪</m:t>
                        </m:r>
                        <m:r>
                          <a:rPr lang="en-US" altLang="zh-CN" sz="1400" b="1" i="1" smtClean="0">
                            <a:latin typeface="Cambria Math" panose="02040503050406030204" pitchFamily="18" charset="0"/>
                          </a:rPr>
                          <m:t>=</m:t>
                        </m:r>
                        <m:r>
                          <a:rPr lang="en-US" altLang="zh-CN" sz="1400" b="1" i="1" smtClean="0">
                            <a:latin typeface="Cambria Math" panose="02040503050406030204" pitchFamily="18" charset="0"/>
                          </a:rPr>
                          <m:t>𝑾</m:t>
                        </m:r>
                        <m:func>
                          <m:funcPr>
                            <m:ctrlPr>
                              <a:rPr lang="en-US" altLang="zh-CN" sz="1400" b="1" i="1" smtClean="0">
                                <a:latin typeface="Cambria Math" panose="02040503050406030204" pitchFamily="18" charset="0"/>
                              </a:rPr>
                            </m:ctrlPr>
                          </m:funcPr>
                          <m:fName>
                            <m:sSub>
                              <m:sSubPr>
                                <m:ctrlPr>
                                  <a:rPr lang="en-US" altLang="zh-CN" sz="1400" b="1" i="1" smtClean="0">
                                    <a:latin typeface="Cambria Math" panose="02040503050406030204" pitchFamily="18" charset="0"/>
                                  </a:rPr>
                                </m:ctrlPr>
                              </m:sSubPr>
                              <m:e>
                                <m:r>
                                  <a:rPr lang="en-US" altLang="zh-CN" sz="1400" b="1" i="0" smtClean="0">
                                    <a:latin typeface="Cambria Math" panose="02040503050406030204" pitchFamily="18" charset="0"/>
                                  </a:rPr>
                                  <m:t>𝐥𝐨𝐠</m:t>
                                </m:r>
                              </m:e>
                              <m:sub>
                                <m:r>
                                  <a:rPr lang="en-US" altLang="zh-CN" sz="1400" b="1" i="1" smtClean="0">
                                    <a:latin typeface="Cambria Math" panose="02040503050406030204" pitchFamily="18" charset="0"/>
                                  </a:rPr>
                                  <m:t>𝟐</m:t>
                                </m:r>
                              </m:sub>
                            </m:sSub>
                          </m:fName>
                          <m:e>
                            <m:d>
                              <m:dPr>
                                <m:ctrlPr>
                                  <a:rPr lang="en-US" altLang="zh-CN" sz="1400" b="1" i="1" smtClean="0">
                                    <a:latin typeface="Cambria Math" panose="02040503050406030204" pitchFamily="18" charset="0"/>
                                  </a:rPr>
                                </m:ctrlPr>
                              </m:dPr>
                              <m:e>
                                <m:r>
                                  <a:rPr lang="en-US" altLang="zh-CN" sz="1400" b="1" i="1" smtClean="0">
                                    <a:latin typeface="Cambria Math" panose="02040503050406030204" pitchFamily="18" charset="0"/>
                                  </a:rPr>
                                  <m:t>𝟏</m:t>
                                </m:r>
                                <m:r>
                                  <a:rPr lang="en-US" altLang="zh-CN" sz="1400" b="1" i="1" smtClean="0">
                                    <a:latin typeface="Cambria Math" panose="02040503050406030204" pitchFamily="18" charset="0"/>
                                  </a:rPr>
                                  <m:t>+</m:t>
                                </m:r>
                                <m:f>
                                  <m:fPr>
                                    <m:ctrlPr>
                                      <a:rPr lang="en-US" altLang="zh-CN" sz="1400" b="1" i="1" smtClean="0">
                                        <a:latin typeface="Cambria Math" panose="02040503050406030204" pitchFamily="18" charset="0"/>
                                      </a:rPr>
                                    </m:ctrlPr>
                                  </m:fPr>
                                  <m:num>
                                    <m:r>
                                      <a:rPr lang="en-US" altLang="zh-CN" sz="1400" b="1" i="1" smtClean="0">
                                        <a:latin typeface="Cambria Math" panose="02040503050406030204" pitchFamily="18" charset="0"/>
                                      </a:rPr>
                                      <m:t>𝑺</m:t>
                                    </m:r>
                                  </m:num>
                                  <m:den>
                                    <m:r>
                                      <a:rPr lang="en-US" altLang="zh-CN" sz="1400" b="1" i="1" smtClean="0">
                                        <a:latin typeface="Cambria Math" panose="02040503050406030204" pitchFamily="18" charset="0"/>
                                      </a:rPr>
                                      <m:t>𝑵</m:t>
                                    </m:r>
                                  </m:den>
                                </m:f>
                              </m:e>
                            </m:d>
                            <m:r>
                              <a:rPr lang="en-US" altLang="zh-CN" sz="1400" b="1" i="1" smtClean="0">
                                <a:latin typeface="Cambria Math" panose="02040503050406030204" pitchFamily="18" charset="0"/>
                              </a:rPr>
                              <m:t> (</m:t>
                            </m:r>
                            <m:r>
                              <a:rPr lang="en-US" altLang="zh-CN" sz="1400" b="1" i="1" smtClean="0">
                                <a:latin typeface="Cambria Math" panose="02040503050406030204" pitchFamily="18" charset="0"/>
                              </a:rPr>
                              <m:t>𝒃</m:t>
                            </m:r>
                            <m:r>
                              <a:rPr lang="en-US" altLang="zh-CN" sz="1400" b="1" i="1" smtClean="0">
                                <a:latin typeface="Cambria Math" panose="02040503050406030204" pitchFamily="18" charset="0"/>
                              </a:rPr>
                              <m:t>/</m:t>
                            </m:r>
                            <m:r>
                              <a:rPr lang="en-US" altLang="zh-CN" sz="1400" b="1" i="1" smtClean="0">
                                <a:latin typeface="Cambria Math" panose="02040503050406030204" pitchFamily="18" charset="0"/>
                              </a:rPr>
                              <m:t>𝒔</m:t>
                            </m:r>
                            <m:r>
                              <a:rPr lang="en-US" altLang="zh-CN" sz="1400" b="1" i="1" smtClean="0">
                                <a:latin typeface="Cambria Math" panose="02040503050406030204" pitchFamily="18" charset="0"/>
                              </a:rPr>
                              <m:t>)</m:t>
                            </m:r>
                          </m:e>
                        </m:func>
                      </m:oMath>
                    </m:oMathPara>
                  </a14:m>
                  <a:endParaRPr lang="zh-CN" altLang="en-US" sz="1400" b="1" dirty="0"/>
                </a:p>
              </p:txBody>
            </p:sp>
          </mc:Choice>
          <mc:Fallback>
            <p:sp>
              <p:nvSpPr>
                <p:cNvPr id="22" name="文本框 21"/>
                <p:cNvSpPr txBox="1">
                  <a:spLocks noRot="1" noChangeAspect="1" noMove="1" noResize="1" noEditPoints="1" noAdjustHandles="1" noChangeArrowheads="1" noChangeShapeType="1" noTextEdit="1"/>
                </p:cNvSpPr>
                <p:nvPr/>
              </p:nvSpPr>
              <p:spPr>
                <a:xfrm>
                  <a:off x="8875966" y="1245369"/>
                  <a:ext cx="2452851" cy="484043"/>
                </a:xfrm>
                <a:prstGeom prst="rect">
                  <a:avLst/>
                </a:prstGeom>
                <a:blipFill rotWithShape="1">
                  <a:blip r:embed="rId1"/>
                </a:blipFill>
              </p:spPr>
              <p:txBody>
                <a:bodyPr/>
                <a:lstStyle/>
                <a:p>
                  <a:r>
                    <a:rPr lang="zh-CN" altLang="en-US">
                      <a:noFill/>
                    </a:rPr>
                    <a:t> </a:t>
                  </a:r>
                </a:p>
              </p:txBody>
            </p:sp>
          </mc:Fallback>
        </mc:AlternateContent>
      </p:grpSp>
      <p:grpSp>
        <p:nvGrpSpPr>
          <p:cNvPr id="7" name="组合 6"/>
          <p:cNvGrpSpPr/>
          <p:nvPr/>
        </p:nvGrpSpPr>
        <p:grpSpPr>
          <a:xfrm>
            <a:off x="304800" y="2045888"/>
            <a:ext cx="11483724" cy="1082820"/>
            <a:chOff x="304800" y="2045888"/>
            <a:chExt cx="11483724" cy="1082820"/>
          </a:xfrm>
        </p:grpSpPr>
        <p:sp>
          <p:nvSpPr>
            <p:cNvPr id="6" name="文本框 5"/>
            <p:cNvSpPr txBox="1"/>
            <p:nvPr/>
          </p:nvSpPr>
          <p:spPr>
            <a:xfrm>
              <a:off x="304800" y="2045888"/>
              <a:ext cx="11483724" cy="646331"/>
            </a:xfrm>
            <a:prstGeom prst="rect">
              <a:avLst/>
            </a:prstGeom>
            <a:noFill/>
          </p:spPr>
          <p:txBody>
            <a:bodyPr wrap="square" rtlCol="0">
              <a:spAutoFit/>
            </a:bodyPr>
            <a:lstStyle/>
            <a:p>
              <a:r>
                <a:rPr lang="en-US" altLang="zh-CN" b="1" dirty="0">
                  <a:latin typeface="Arial Narrow" panose="020B0606020202030204" charset="0"/>
                </a:rPr>
                <a:t>【2016</a:t>
              </a:r>
              <a:r>
                <a:rPr lang="zh-CN" altLang="en-US" b="1" dirty="0">
                  <a:latin typeface="Arial Narrow" panose="020B0606020202030204" charset="0"/>
                </a:rPr>
                <a:t>年 题</a:t>
              </a:r>
              <a:r>
                <a:rPr lang="en-US" altLang="zh-CN" b="1" dirty="0">
                  <a:latin typeface="Arial Narrow" panose="020B0606020202030204" charset="0"/>
                </a:rPr>
                <a:t>34】</a:t>
              </a:r>
              <a:r>
                <a:rPr lang="zh-CN" altLang="en-US" b="1" dirty="0">
                  <a:latin typeface="Arial Narrow" panose="020B0606020202030204" charset="0"/>
                </a:rPr>
                <a:t>若某链路的频率带宽为</a:t>
              </a:r>
              <a:r>
                <a:rPr lang="en-US" altLang="zh-CN" b="1" dirty="0">
                  <a:latin typeface="Arial Narrow" panose="020B0606020202030204" charset="0"/>
                </a:rPr>
                <a:t>8kHz</a:t>
              </a:r>
              <a:r>
                <a:rPr lang="zh-CN" altLang="en-US" b="1" dirty="0">
                  <a:latin typeface="Arial Narrow" panose="020B0606020202030204" charset="0"/>
                </a:rPr>
                <a:t>，信噪比为</a:t>
              </a:r>
              <a:r>
                <a:rPr lang="en-US" altLang="zh-CN" b="1" dirty="0">
                  <a:latin typeface="Arial Narrow" panose="020B0606020202030204" charset="0"/>
                </a:rPr>
                <a:t>30dB</a:t>
              </a:r>
              <a:r>
                <a:rPr lang="zh-CN" altLang="en-US" b="1" dirty="0">
                  <a:latin typeface="Arial Narrow" panose="020B0606020202030204" charset="0"/>
                </a:rPr>
                <a:t>，该链路实际数据传输速率约为理论最大数据传输</a:t>
              </a:r>
              <a:endParaRPr lang="en-US" altLang="zh-CN" b="1" dirty="0">
                <a:latin typeface="Arial Narrow" panose="020B0606020202030204" charset="0"/>
              </a:endParaRPr>
            </a:p>
            <a:p>
              <a:r>
                <a:rPr lang="en-US" altLang="zh-CN" b="1" dirty="0">
                  <a:latin typeface="Arial Narrow" panose="020B0606020202030204" charset="0"/>
                </a:rPr>
                <a:t>                               </a:t>
              </a:r>
              <a:r>
                <a:rPr lang="zh-CN" altLang="en-US" b="1" dirty="0">
                  <a:latin typeface="Arial Narrow" panose="020B0606020202030204" charset="0"/>
                </a:rPr>
                <a:t>速率的</a:t>
              </a:r>
              <a:r>
                <a:rPr lang="en-US" altLang="zh-CN" b="1" dirty="0">
                  <a:latin typeface="Arial Narrow" panose="020B0606020202030204" charset="0"/>
                </a:rPr>
                <a:t>50%</a:t>
              </a:r>
              <a:r>
                <a:rPr lang="zh-CN" altLang="en-US" b="1" dirty="0">
                  <a:latin typeface="Arial Narrow" panose="020B0606020202030204" charset="0"/>
                </a:rPr>
                <a:t>，则该链路的实际数据传输速率约是（      ）。</a:t>
              </a:r>
              <a:endParaRPr lang="zh-CN" altLang="en-US" b="1" dirty="0">
                <a:latin typeface="Arial Narrow" panose="020B0606020202030204" charset="0"/>
              </a:endParaRPr>
            </a:p>
          </p:txBody>
        </p:sp>
        <p:sp>
          <p:nvSpPr>
            <p:cNvPr id="28" name="文本框 27"/>
            <p:cNvSpPr txBox="1"/>
            <p:nvPr/>
          </p:nvSpPr>
          <p:spPr>
            <a:xfrm>
              <a:off x="1878138" y="2759376"/>
              <a:ext cx="1174248" cy="369332"/>
            </a:xfrm>
            <a:prstGeom prst="rect">
              <a:avLst/>
            </a:prstGeom>
            <a:noFill/>
          </p:spPr>
          <p:txBody>
            <a:bodyPr wrap="square" rtlCol="0">
              <a:spAutoFit/>
            </a:bodyPr>
            <a:lstStyle/>
            <a:p>
              <a:r>
                <a:rPr lang="en-US" altLang="zh-CN" b="1" dirty="0">
                  <a:latin typeface="Arial Narrow" panose="020B0606020202030204" charset="0"/>
                </a:rPr>
                <a:t>A. 8kbps</a:t>
              </a:r>
              <a:endParaRPr lang="zh-CN" altLang="en-US" b="1" dirty="0">
                <a:latin typeface="Arial Narrow" panose="020B0606020202030204" charset="0"/>
              </a:endParaRPr>
            </a:p>
          </p:txBody>
        </p:sp>
        <p:sp>
          <p:nvSpPr>
            <p:cNvPr id="29" name="文本框 28"/>
            <p:cNvSpPr txBox="1"/>
            <p:nvPr/>
          </p:nvSpPr>
          <p:spPr>
            <a:xfrm>
              <a:off x="3718633" y="2759376"/>
              <a:ext cx="1174248" cy="369332"/>
            </a:xfrm>
            <a:prstGeom prst="rect">
              <a:avLst/>
            </a:prstGeom>
            <a:noFill/>
          </p:spPr>
          <p:txBody>
            <a:bodyPr wrap="square" rtlCol="0">
              <a:spAutoFit/>
            </a:bodyPr>
            <a:lstStyle/>
            <a:p>
              <a:r>
                <a:rPr lang="en-US" altLang="zh-CN" b="1" dirty="0">
                  <a:latin typeface="Arial Narrow" panose="020B0606020202030204" charset="0"/>
                </a:rPr>
                <a:t>B. 20kbps</a:t>
              </a:r>
              <a:endParaRPr lang="zh-CN" altLang="en-US" b="1" dirty="0">
                <a:latin typeface="Arial Narrow" panose="020B0606020202030204" charset="0"/>
              </a:endParaRPr>
            </a:p>
          </p:txBody>
        </p:sp>
        <p:sp>
          <p:nvSpPr>
            <p:cNvPr id="30" name="文本框 29"/>
            <p:cNvSpPr txBox="1"/>
            <p:nvPr/>
          </p:nvSpPr>
          <p:spPr>
            <a:xfrm>
              <a:off x="5559128" y="2759376"/>
              <a:ext cx="1174248" cy="369332"/>
            </a:xfrm>
            <a:prstGeom prst="rect">
              <a:avLst/>
            </a:prstGeom>
            <a:noFill/>
          </p:spPr>
          <p:txBody>
            <a:bodyPr wrap="square" rtlCol="0">
              <a:spAutoFit/>
            </a:bodyPr>
            <a:lstStyle/>
            <a:p>
              <a:r>
                <a:rPr lang="en-US" altLang="zh-CN" b="1" dirty="0">
                  <a:latin typeface="Arial Narrow" panose="020B0606020202030204" charset="0"/>
                </a:rPr>
                <a:t>C. 40kbps</a:t>
              </a:r>
              <a:endParaRPr lang="zh-CN" altLang="en-US" b="1" dirty="0">
                <a:latin typeface="Arial Narrow" panose="020B0606020202030204" charset="0"/>
              </a:endParaRPr>
            </a:p>
          </p:txBody>
        </p:sp>
        <p:sp>
          <p:nvSpPr>
            <p:cNvPr id="31" name="文本框 30"/>
            <p:cNvSpPr txBox="1"/>
            <p:nvPr/>
          </p:nvSpPr>
          <p:spPr>
            <a:xfrm>
              <a:off x="7399623" y="2759376"/>
              <a:ext cx="1174248" cy="369332"/>
            </a:xfrm>
            <a:prstGeom prst="rect">
              <a:avLst/>
            </a:prstGeom>
            <a:noFill/>
          </p:spPr>
          <p:txBody>
            <a:bodyPr wrap="square" rtlCol="0">
              <a:spAutoFit/>
            </a:bodyPr>
            <a:lstStyle/>
            <a:p>
              <a:r>
                <a:rPr lang="en-US" altLang="zh-CN" b="1" dirty="0">
                  <a:latin typeface="Arial Narrow" panose="020B0606020202030204" charset="0"/>
                </a:rPr>
                <a:t>D. 80kbps</a:t>
              </a:r>
              <a:endParaRPr lang="zh-CN" altLang="en-US" b="1" dirty="0">
                <a:latin typeface="Arial Narrow" panose="020B0606020202030204" charset="0"/>
              </a:endParaRPr>
            </a:p>
          </p:txBody>
        </p:sp>
      </p:grpSp>
      <p:sp>
        <p:nvSpPr>
          <p:cNvPr id="32" name="文本框 31"/>
          <p:cNvSpPr txBox="1"/>
          <p:nvPr/>
        </p:nvSpPr>
        <p:spPr>
          <a:xfrm>
            <a:off x="464875" y="3244334"/>
            <a:ext cx="732397" cy="369332"/>
          </a:xfrm>
          <a:prstGeom prst="rect">
            <a:avLst/>
          </a:prstGeom>
          <a:noFill/>
        </p:spPr>
        <p:txBody>
          <a:bodyPr wrap="square" rtlCol="0">
            <a:spAutoFit/>
          </a:bodyPr>
          <a:lstStyle/>
          <a:p>
            <a:r>
              <a:rPr lang="zh-CN" altLang="en-US" b="1" dirty="0">
                <a:latin typeface="Arial Narrow" panose="020B0606020202030204" charset="0"/>
              </a:rPr>
              <a:t>解析</a:t>
            </a:r>
            <a:endParaRPr lang="zh-CN" altLang="en-US" b="1" dirty="0">
              <a:latin typeface="Arial Narrow" panose="020B0606020202030204" charset="0"/>
            </a:endParaRPr>
          </a:p>
        </p:txBody>
      </p:sp>
      <p:sp>
        <p:nvSpPr>
          <p:cNvPr id="33" name="文本框 32"/>
          <p:cNvSpPr txBox="1"/>
          <p:nvPr/>
        </p:nvSpPr>
        <p:spPr>
          <a:xfrm>
            <a:off x="885897" y="3594100"/>
            <a:ext cx="4903110" cy="369332"/>
          </a:xfrm>
          <a:prstGeom prst="rect">
            <a:avLst/>
          </a:prstGeom>
          <a:noFill/>
        </p:spPr>
        <p:txBody>
          <a:bodyPr wrap="square" rtlCol="0">
            <a:spAutoFit/>
          </a:bodyPr>
          <a:lstStyle/>
          <a:p>
            <a:r>
              <a:rPr lang="zh-CN" altLang="en-US" b="1" dirty="0">
                <a:latin typeface="Arial Narrow" panose="020B0606020202030204" charset="0"/>
              </a:rPr>
              <a:t>根据香农公式可计算出理论最大数据传输速率</a:t>
            </a:r>
            <a:endParaRPr lang="zh-CN" altLang="en-US" b="1" dirty="0">
              <a:latin typeface="Arial Narrow" panose="020B0606020202030204" charset="0"/>
            </a:endParaRPr>
          </a:p>
        </p:txBody>
      </p:sp>
      <p:sp>
        <p:nvSpPr>
          <p:cNvPr id="38" name="文本框 37"/>
          <p:cNvSpPr txBox="1"/>
          <p:nvPr/>
        </p:nvSpPr>
        <p:spPr>
          <a:xfrm>
            <a:off x="6755124" y="2268808"/>
            <a:ext cx="732397" cy="523220"/>
          </a:xfrm>
          <a:prstGeom prst="rect">
            <a:avLst/>
          </a:prstGeom>
          <a:noFill/>
        </p:spPr>
        <p:txBody>
          <a:bodyPr wrap="square" rtlCol="0">
            <a:spAutoFit/>
          </a:bodyPr>
          <a:lstStyle/>
          <a:p>
            <a:pPr algn="ctr"/>
            <a:r>
              <a:rPr lang="en-US" altLang="zh-CN" sz="2800" b="1" dirty="0">
                <a:solidFill>
                  <a:schemeClr val="accent1">
                    <a:lumMod val="75000"/>
                  </a:schemeClr>
                </a:solidFill>
                <a:latin typeface="Arial Black" panose="020B0A04020102020204" pitchFamily="34" charset="0"/>
              </a:rPr>
              <a:t>C</a:t>
            </a:r>
            <a:endParaRPr lang="zh-CN" altLang="en-US" sz="2800" b="1" dirty="0">
              <a:solidFill>
                <a:schemeClr val="accent1">
                  <a:lumMod val="75000"/>
                </a:schemeClr>
              </a:solidFill>
              <a:latin typeface="Arial Black" panose="020B0A04020102020204" pitchFamily="34" charset="0"/>
            </a:endParaRPr>
          </a:p>
        </p:txBody>
      </p:sp>
      <mc:AlternateContent xmlns:mc="http://schemas.openxmlformats.org/markup-compatibility/2006">
        <mc:Choice xmlns:a14="http://schemas.microsoft.com/office/drawing/2010/main" Requires="a14">
          <p:sp>
            <p:nvSpPr>
              <p:cNvPr id="23" name="文本框 22"/>
              <p:cNvSpPr txBox="1"/>
              <p:nvPr/>
            </p:nvSpPr>
            <p:spPr>
              <a:xfrm>
                <a:off x="5057196" y="3467591"/>
                <a:ext cx="3516675" cy="622350"/>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r>
                        <a:rPr lang="en-US" altLang="zh-CN" b="1" i="1" smtClean="0">
                          <a:latin typeface="Cambria Math" panose="02040503050406030204" pitchFamily="18" charset="0"/>
                        </a:rPr>
                        <m:t>𝑪</m:t>
                      </m:r>
                      <m:r>
                        <a:rPr lang="en-US" altLang="zh-CN" b="1" i="1" smtClean="0">
                          <a:latin typeface="Cambria Math" panose="02040503050406030204" pitchFamily="18" charset="0"/>
                        </a:rPr>
                        <m:t>=</m:t>
                      </m:r>
                      <m:r>
                        <a:rPr lang="en-US" altLang="zh-CN" b="1" i="1" smtClean="0">
                          <a:latin typeface="Cambria Math" panose="02040503050406030204" pitchFamily="18" charset="0"/>
                        </a:rPr>
                        <m:t>𝟖</m:t>
                      </m:r>
                      <m:r>
                        <a:rPr lang="en-US" altLang="zh-CN" b="1" i="1" smtClean="0">
                          <a:latin typeface="Cambria Math" panose="02040503050406030204" pitchFamily="18" charset="0"/>
                        </a:rPr>
                        <m:t>𝒌</m:t>
                      </m:r>
                      <m:func>
                        <m:funcPr>
                          <m:ctrlPr>
                            <a:rPr lang="en-US" altLang="zh-CN" b="1" i="1" smtClean="0">
                              <a:latin typeface="Cambria Math" panose="02040503050406030204" pitchFamily="18" charset="0"/>
                            </a:rPr>
                          </m:ctrlPr>
                        </m:funcPr>
                        <m:fName>
                          <m:sSub>
                            <m:sSubPr>
                              <m:ctrlPr>
                                <a:rPr lang="en-US" altLang="zh-CN" b="1" i="1" smtClean="0">
                                  <a:latin typeface="Cambria Math" panose="02040503050406030204" pitchFamily="18" charset="0"/>
                                </a:rPr>
                              </m:ctrlPr>
                            </m:sSubPr>
                            <m:e>
                              <m:r>
                                <a:rPr lang="en-US" altLang="zh-CN" b="1">
                                  <a:latin typeface="Cambria Math" panose="02040503050406030204" pitchFamily="18" charset="0"/>
                                </a:rPr>
                                <m:t>·</m:t>
                              </m:r>
                              <m:r>
                                <a:rPr lang="en-US" altLang="zh-CN" b="1" i="0" smtClean="0">
                                  <a:latin typeface="Cambria Math" panose="02040503050406030204" pitchFamily="18" charset="0"/>
                                </a:rPr>
                                <m:t>𝐥𝐨𝐠</m:t>
                              </m:r>
                            </m:e>
                            <m:sub>
                              <m:r>
                                <a:rPr lang="en-US" altLang="zh-CN" b="1" i="1" smtClean="0">
                                  <a:latin typeface="Cambria Math" panose="02040503050406030204" pitchFamily="18" charset="0"/>
                                </a:rPr>
                                <m:t>𝟐</m:t>
                              </m:r>
                            </m:sub>
                          </m:sSub>
                        </m:fName>
                        <m:e>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𝟏</m:t>
                              </m:r>
                              <m:r>
                                <a:rPr lang="en-US" altLang="zh-CN" b="1" i="1" smtClean="0">
                                  <a:latin typeface="Cambria Math" panose="02040503050406030204" pitchFamily="18" charset="0"/>
                                </a:rPr>
                                <m:t>+</m:t>
                              </m:r>
                              <m:f>
                                <m:fPr>
                                  <m:ctrlPr>
                                    <a:rPr lang="en-US" altLang="zh-CN" b="1" i="1" smtClean="0">
                                      <a:latin typeface="Cambria Math" panose="02040503050406030204" pitchFamily="18" charset="0"/>
                                    </a:rPr>
                                  </m:ctrlPr>
                                </m:fPr>
                                <m:num>
                                  <m:r>
                                    <a:rPr lang="en-US" altLang="zh-CN" b="1" i="1" smtClean="0">
                                      <a:latin typeface="Cambria Math" panose="02040503050406030204" pitchFamily="18" charset="0"/>
                                    </a:rPr>
                                    <m:t>𝑺</m:t>
                                  </m:r>
                                </m:num>
                                <m:den>
                                  <m:r>
                                    <a:rPr lang="en-US" altLang="zh-CN" b="1" i="1" smtClean="0">
                                      <a:latin typeface="Cambria Math" panose="02040503050406030204" pitchFamily="18" charset="0"/>
                                    </a:rPr>
                                    <m:t>𝑵</m:t>
                                  </m:r>
                                </m:den>
                              </m:f>
                            </m:e>
                          </m:d>
                          <m:r>
                            <a:rPr lang="en-US" altLang="zh-CN" b="1" i="1" smtClean="0">
                              <a:latin typeface="Cambria Math" panose="02040503050406030204" pitchFamily="18" charset="0"/>
                            </a:rPr>
                            <m:t> </m:t>
                          </m:r>
                        </m:e>
                      </m:func>
                    </m:oMath>
                  </m:oMathPara>
                </a14:m>
                <a:endParaRPr lang="zh-CN" altLang="en-US" b="1" dirty="0"/>
              </a:p>
            </p:txBody>
          </p:sp>
        </mc:Choice>
        <mc:Fallback>
          <p:sp>
            <p:nvSpPr>
              <p:cNvPr id="23" name="文本框 22"/>
              <p:cNvSpPr txBox="1">
                <a:spLocks noRot="1" noChangeAspect="1" noMove="1" noResize="1" noEditPoints="1" noAdjustHandles="1" noChangeArrowheads="1" noChangeShapeType="1" noTextEdit="1"/>
              </p:cNvSpPr>
              <p:nvPr/>
            </p:nvSpPr>
            <p:spPr>
              <a:xfrm>
                <a:off x="5057196" y="3467591"/>
                <a:ext cx="3516675" cy="622350"/>
              </a:xfrm>
              <a:prstGeom prst="rect">
                <a:avLst/>
              </a:prstGeom>
              <a:blipFill rotWithShape="1">
                <a:blip r:embed="rId2"/>
                <a:stretch>
                  <a:fillRect l="-2" t="-79" r="3" b="87"/>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4" name="文本框 23"/>
              <p:cNvSpPr txBox="1"/>
              <p:nvPr/>
            </p:nvSpPr>
            <p:spPr>
              <a:xfrm>
                <a:off x="831073" y="4204372"/>
                <a:ext cx="3516675" cy="622350"/>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r>
                        <a:rPr lang="en-US" altLang="zh-CN" b="1" i="1" smtClean="0">
                          <a:latin typeface="Cambria Math" panose="02040503050406030204" pitchFamily="18" charset="0"/>
                        </a:rPr>
                        <m:t>𝟑𝟎</m:t>
                      </m:r>
                      <m:r>
                        <a:rPr lang="en-US" altLang="zh-CN" b="1" i="1" smtClean="0">
                          <a:latin typeface="Cambria Math" panose="02040503050406030204" pitchFamily="18" charset="0"/>
                        </a:rPr>
                        <m:t>(</m:t>
                      </m:r>
                      <m:r>
                        <a:rPr lang="en-US" altLang="zh-CN" b="1" i="1" smtClean="0">
                          <a:latin typeface="Cambria Math" panose="02040503050406030204" pitchFamily="18" charset="0"/>
                        </a:rPr>
                        <m:t>𝒅𝑩</m:t>
                      </m:r>
                      <m:r>
                        <a:rPr lang="en-US" altLang="zh-CN" b="1" i="1" smtClean="0">
                          <a:latin typeface="Cambria Math" panose="02040503050406030204" pitchFamily="18" charset="0"/>
                        </a:rPr>
                        <m:t>)=</m:t>
                      </m:r>
                      <m:r>
                        <a:rPr lang="en-US" altLang="zh-CN" b="1" i="1" smtClean="0">
                          <a:latin typeface="Cambria Math" panose="02040503050406030204" pitchFamily="18" charset="0"/>
                        </a:rPr>
                        <m:t>𝟏𝟎</m:t>
                      </m:r>
                      <m:func>
                        <m:funcPr>
                          <m:ctrlPr>
                            <a:rPr lang="en-US" altLang="zh-CN" b="1" i="1" smtClean="0">
                              <a:latin typeface="Cambria Math" panose="02040503050406030204" pitchFamily="18" charset="0"/>
                            </a:rPr>
                          </m:ctrlPr>
                        </m:funcPr>
                        <m:fName>
                          <m:sSub>
                            <m:sSubPr>
                              <m:ctrlPr>
                                <a:rPr lang="en-US" altLang="zh-CN" b="1" i="1" smtClean="0">
                                  <a:latin typeface="Cambria Math" panose="02040503050406030204" pitchFamily="18" charset="0"/>
                                </a:rPr>
                              </m:ctrlPr>
                            </m:sSubPr>
                            <m:e>
                              <m:r>
                                <a:rPr lang="en-US" altLang="zh-CN" b="1">
                                  <a:latin typeface="Cambria Math" panose="02040503050406030204" pitchFamily="18" charset="0"/>
                                </a:rPr>
                                <m:t>·</m:t>
                              </m:r>
                              <m:r>
                                <a:rPr lang="en-US" altLang="zh-CN" b="1" i="0" smtClean="0">
                                  <a:latin typeface="Cambria Math" panose="02040503050406030204" pitchFamily="18" charset="0"/>
                                </a:rPr>
                                <m:t>𝐥𝐨𝐠</m:t>
                              </m:r>
                            </m:e>
                            <m:sub>
                              <m:r>
                                <a:rPr lang="en-US" altLang="zh-CN" b="1" i="1" smtClean="0">
                                  <a:latin typeface="Cambria Math" panose="02040503050406030204" pitchFamily="18" charset="0"/>
                                </a:rPr>
                                <m:t>𝟏𝟎</m:t>
                              </m:r>
                            </m:sub>
                          </m:sSub>
                        </m:fName>
                        <m:e>
                          <m:d>
                            <m:dPr>
                              <m:ctrlPr>
                                <a:rPr lang="en-US" altLang="zh-CN" b="1" i="1" smtClean="0">
                                  <a:latin typeface="Cambria Math" panose="02040503050406030204" pitchFamily="18" charset="0"/>
                                </a:rPr>
                              </m:ctrlPr>
                            </m:dPr>
                            <m:e>
                              <m:f>
                                <m:fPr>
                                  <m:ctrlPr>
                                    <a:rPr lang="en-US" altLang="zh-CN" b="1" i="1" smtClean="0">
                                      <a:latin typeface="Cambria Math" panose="02040503050406030204" pitchFamily="18" charset="0"/>
                                    </a:rPr>
                                  </m:ctrlPr>
                                </m:fPr>
                                <m:num>
                                  <m:r>
                                    <a:rPr lang="en-US" altLang="zh-CN" b="1" i="1" smtClean="0">
                                      <a:latin typeface="Cambria Math" panose="02040503050406030204" pitchFamily="18" charset="0"/>
                                    </a:rPr>
                                    <m:t>𝑺</m:t>
                                  </m:r>
                                </m:num>
                                <m:den>
                                  <m:r>
                                    <a:rPr lang="en-US" altLang="zh-CN" b="1" i="1" smtClean="0">
                                      <a:latin typeface="Cambria Math" panose="02040503050406030204" pitchFamily="18" charset="0"/>
                                    </a:rPr>
                                    <m:t>𝑵</m:t>
                                  </m:r>
                                </m:den>
                              </m:f>
                            </m:e>
                          </m:d>
                          <m:r>
                            <a:rPr lang="en-US" altLang="zh-CN" b="1" i="1" smtClean="0">
                              <a:latin typeface="Cambria Math" panose="02040503050406030204" pitchFamily="18" charset="0"/>
                            </a:rPr>
                            <m:t>(</m:t>
                          </m:r>
                          <m:r>
                            <a:rPr lang="en-US" altLang="zh-CN" b="1" i="1" smtClean="0">
                              <a:latin typeface="Cambria Math" panose="02040503050406030204" pitchFamily="18" charset="0"/>
                            </a:rPr>
                            <m:t>𝒅𝑩</m:t>
                          </m:r>
                          <m:r>
                            <a:rPr lang="en-US" altLang="zh-CN" b="1" i="1" smtClean="0">
                              <a:latin typeface="Cambria Math" panose="02040503050406030204" pitchFamily="18" charset="0"/>
                            </a:rPr>
                            <m:t>) </m:t>
                          </m:r>
                        </m:e>
                      </m:func>
                    </m:oMath>
                  </m:oMathPara>
                </a14:m>
                <a:endParaRPr lang="zh-CN" altLang="en-US" b="1" dirty="0"/>
              </a:p>
            </p:txBody>
          </p:sp>
        </mc:Choice>
        <mc:Fallback>
          <p:sp>
            <p:nvSpPr>
              <p:cNvPr id="24" name="文本框 23"/>
              <p:cNvSpPr txBox="1">
                <a:spLocks noRot="1" noChangeAspect="1" noMove="1" noResize="1" noEditPoints="1" noAdjustHandles="1" noChangeArrowheads="1" noChangeShapeType="1" noTextEdit="1"/>
              </p:cNvSpPr>
              <p:nvPr/>
            </p:nvSpPr>
            <p:spPr>
              <a:xfrm>
                <a:off x="831073" y="4204372"/>
                <a:ext cx="3516675" cy="622350"/>
              </a:xfrm>
              <a:prstGeom prst="rect">
                <a:avLst/>
              </a:prstGeom>
              <a:blipFill rotWithShape="1">
                <a:blip r:embed="rId3"/>
                <a:stretch>
                  <a:fillRect l="-14" t="-6" r="15" b="14"/>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 name="文本框 2"/>
              <p:cNvSpPr txBox="1"/>
              <p:nvPr/>
            </p:nvSpPr>
            <p:spPr>
              <a:xfrm>
                <a:off x="5201170" y="4277276"/>
                <a:ext cx="1080424" cy="476541"/>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f>
                        <m:fPr>
                          <m:ctrlPr>
                            <a:rPr lang="en-US" altLang="zh-CN" b="1" i="1" smtClean="0">
                              <a:latin typeface="Cambria Math" panose="02040503050406030204" pitchFamily="18" charset="0"/>
                            </a:rPr>
                          </m:ctrlPr>
                        </m:fPr>
                        <m:num>
                          <m:r>
                            <a:rPr lang="en-US" altLang="zh-CN" b="1" i="1" smtClean="0">
                              <a:latin typeface="Cambria Math" panose="02040503050406030204" pitchFamily="18" charset="0"/>
                            </a:rPr>
                            <m:t>𝒔</m:t>
                          </m:r>
                        </m:num>
                        <m:den>
                          <m:r>
                            <a:rPr lang="en-US" altLang="zh-CN" b="1" i="1" smtClean="0">
                              <a:latin typeface="Cambria Math" panose="02040503050406030204" pitchFamily="18" charset="0"/>
                            </a:rPr>
                            <m:t>𝑵</m:t>
                          </m:r>
                        </m:den>
                      </m:f>
                      <m:r>
                        <a:rPr lang="en-US" altLang="zh-CN" b="1" i="1" smtClean="0">
                          <a:latin typeface="Cambria Math" panose="02040503050406030204" pitchFamily="18" charset="0"/>
                        </a:rPr>
                        <m:t>=</m:t>
                      </m:r>
                      <m:r>
                        <a:rPr lang="en-US" altLang="zh-CN" b="1" i="1" smtClean="0">
                          <a:latin typeface="Cambria Math" panose="02040503050406030204" pitchFamily="18" charset="0"/>
                        </a:rPr>
                        <m:t>𝟏𝟎𝟎𝟎</m:t>
                      </m:r>
                    </m:oMath>
                  </m:oMathPara>
                </a14:m>
                <a:endParaRPr lang="zh-CN" altLang="en-US" b="1" dirty="0"/>
              </a:p>
            </p:txBody>
          </p:sp>
        </mc:Choice>
        <mc:Fallback>
          <p:sp>
            <p:nvSpPr>
              <p:cNvPr id="3" name="文本框 2"/>
              <p:cNvSpPr txBox="1">
                <a:spLocks noRot="1" noChangeAspect="1" noMove="1" noResize="1" noEditPoints="1" noAdjustHandles="1" noChangeArrowheads="1" noChangeShapeType="1" noTextEdit="1"/>
              </p:cNvSpPr>
              <p:nvPr/>
            </p:nvSpPr>
            <p:spPr>
              <a:xfrm>
                <a:off x="5201170" y="4277276"/>
                <a:ext cx="1080424" cy="476541"/>
              </a:xfrm>
              <a:prstGeom prst="rect">
                <a:avLst/>
              </a:prstGeom>
              <a:blipFill rotWithShape="1">
                <a:blip r:embed="rId4"/>
                <a:stretch>
                  <a:fillRect l="-48" t="-116" r="-1865" b="43"/>
                </a:stretch>
              </a:blipFill>
            </p:spPr>
            <p:txBody>
              <a:bodyPr/>
              <a:lstStyle/>
              <a:p>
                <a:r>
                  <a:rPr lang="zh-CN" altLang="en-US">
                    <a:noFill/>
                  </a:rPr>
                  <a:t> </a:t>
                </a:r>
              </a:p>
            </p:txBody>
          </p:sp>
        </mc:Fallback>
      </mc:AlternateContent>
      <p:sp>
        <p:nvSpPr>
          <p:cNvPr id="27" name="文本框 26"/>
          <p:cNvSpPr txBox="1"/>
          <p:nvPr/>
        </p:nvSpPr>
        <p:spPr>
          <a:xfrm>
            <a:off x="4541136" y="4330880"/>
            <a:ext cx="660034" cy="369332"/>
          </a:xfrm>
          <a:prstGeom prst="rect">
            <a:avLst/>
          </a:prstGeom>
          <a:noFill/>
        </p:spPr>
        <p:txBody>
          <a:bodyPr wrap="square" rtlCol="0">
            <a:spAutoFit/>
          </a:bodyPr>
          <a:lstStyle/>
          <a:p>
            <a:r>
              <a:rPr lang="zh-CN" altLang="en-US" b="1" dirty="0">
                <a:latin typeface="Arial Narrow" panose="020B0606020202030204" charset="0"/>
              </a:rPr>
              <a:t>解得</a:t>
            </a:r>
            <a:endParaRPr lang="zh-CN" altLang="en-US" b="1" dirty="0">
              <a:latin typeface="Arial Narrow" panose="020B0606020202030204" charset="0"/>
            </a:endParaRPr>
          </a:p>
        </p:txBody>
      </p:sp>
      <p:sp>
        <p:nvSpPr>
          <p:cNvPr id="39" name="文本框 38"/>
          <p:cNvSpPr txBox="1"/>
          <p:nvPr/>
        </p:nvSpPr>
        <p:spPr>
          <a:xfrm>
            <a:off x="6515291" y="4330880"/>
            <a:ext cx="1516490" cy="369332"/>
          </a:xfrm>
          <a:prstGeom prst="rect">
            <a:avLst/>
          </a:prstGeom>
          <a:noFill/>
        </p:spPr>
        <p:txBody>
          <a:bodyPr wrap="square" rtlCol="0">
            <a:spAutoFit/>
          </a:bodyPr>
          <a:lstStyle/>
          <a:p>
            <a:r>
              <a:rPr lang="zh-CN" altLang="en-US" b="1" dirty="0">
                <a:latin typeface="Arial Narrow" panose="020B0606020202030204" charset="0"/>
              </a:rPr>
              <a:t>代入上式</a:t>
            </a:r>
            <a:endParaRPr lang="zh-CN" altLang="en-US" b="1" dirty="0">
              <a:latin typeface="Arial Narrow" panose="020B0606020202030204" charset="0"/>
            </a:endParaRPr>
          </a:p>
        </p:txBody>
      </p:sp>
      <mc:AlternateContent xmlns:mc="http://schemas.openxmlformats.org/markup-compatibility/2006">
        <mc:Choice xmlns:a14="http://schemas.microsoft.com/office/drawing/2010/main" Requires="a14">
          <p:sp>
            <p:nvSpPr>
              <p:cNvPr id="40" name="文本框 39"/>
              <p:cNvSpPr txBox="1"/>
              <p:nvPr/>
            </p:nvSpPr>
            <p:spPr>
              <a:xfrm>
                <a:off x="5619019" y="4941151"/>
                <a:ext cx="5557712" cy="312650"/>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r>
                        <a:rPr lang="en-US" altLang="zh-CN" b="1" i="1" smtClean="0">
                          <a:latin typeface="Cambria Math" panose="02040503050406030204" pitchFamily="18" charset="0"/>
                        </a:rPr>
                        <m:t>𝑪</m:t>
                      </m:r>
                      <m:r>
                        <a:rPr lang="en-US" altLang="zh-CN" b="1" i="1" smtClean="0">
                          <a:latin typeface="Cambria Math" panose="02040503050406030204" pitchFamily="18" charset="0"/>
                        </a:rPr>
                        <m:t>=</m:t>
                      </m:r>
                      <m:r>
                        <a:rPr lang="en-US" altLang="zh-CN" b="1" i="1" smtClean="0">
                          <a:latin typeface="Cambria Math" panose="02040503050406030204" pitchFamily="18" charset="0"/>
                        </a:rPr>
                        <m:t>𝟖</m:t>
                      </m:r>
                      <m:r>
                        <a:rPr lang="en-US" altLang="zh-CN" b="1" i="1" smtClean="0">
                          <a:latin typeface="Cambria Math" panose="02040503050406030204" pitchFamily="18" charset="0"/>
                        </a:rPr>
                        <m:t>𝒌</m:t>
                      </m:r>
                      <m:func>
                        <m:funcPr>
                          <m:ctrlPr>
                            <a:rPr lang="en-US" altLang="zh-CN" b="1" i="1" smtClean="0">
                              <a:latin typeface="Cambria Math" panose="02040503050406030204" pitchFamily="18" charset="0"/>
                            </a:rPr>
                          </m:ctrlPr>
                        </m:funcPr>
                        <m:fName>
                          <m:sSub>
                            <m:sSubPr>
                              <m:ctrlPr>
                                <a:rPr lang="en-US" altLang="zh-CN" b="1" i="1" smtClean="0">
                                  <a:latin typeface="Cambria Math" panose="02040503050406030204" pitchFamily="18" charset="0"/>
                                </a:rPr>
                              </m:ctrlPr>
                            </m:sSubPr>
                            <m:e>
                              <m:r>
                                <a:rPr lang="en-US" altLang="zh-CN" b="1">
                                  <a:latin typeface="Cambria Math" panose="02040503050406030204" pitchFamily="18" charset="0"/>
                                </a:rPr>
                                <m:t>·</m:t>
                              </m:r>
                              <m:r>
                                <a:rPr lang="en-US" altLang="zh-CN" b="1" i="0" smtClean="0">
                                  <a:latin typeface="Cambria Math" panose="02040503050406030204" pitchFamily="18" charset="0"/>
                                </a:rPr>
                                <m:t>𝐥𝐨𝐠</m:t>
                              </m:r>
                            </m:e>
                            <m:sub>
                              <m:r>
                                <a:rPr lang="en-US" altLang="zh-CN" b="1" i="1" smtClean="0">
                                  <a:latin typeface="Cambria Math" panose="02040503050406030204" pitchFamily="18" charset="0"/>
                                </a:rPr>
                                <m:t>𝟐</m:t>
                              </m:r>
                            </m:sub>
                          </m:sSub>
                        </m:fName>
                        <m:e>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𝟏</m:t>
                              </m:r>
                              <m:r>
                                <a:rPr lang="en-US" altLang="zh-CN" b="1" i="1" smtClean="0">
                                  <a:latin typeface="Cambria Math" panose="02040503050406030204" pitchFamily="18" charset="0"/>
                                </a:rPr>
                                <m:t>+</m:t>
                              </m:r>
                              <m:r>
                                <a:rPr lang="en-US" altLang="zh-CN" b="1" i="1" smtClean="0">
                                  <a:latin typeface="Cambria Math" panose="02040503050406030204" pitchFamily="18" charset="0"/>
                                </a:rPr>
                                <m:t>𝟏𝟎𝟎𝟎</m:t>
                              </m:r>
                            </m:e>
                          </m:d>
                          <m:r>
                            <a:rPr lang="en-US" altLang="zh-CN" b="1" i="1" smtClean="0">
                              <a:latin typeface="Cambria Math" panose="02040503050406030204" pitchFamily="18" charset="0"/>
                            </a:rPr>
                            <m:t> </m:t>
                          </m:r>
                          <m:r>
                            <a:rPr lang="en-US" altLang="zh-CN" b="1" i="1" smtClean="0">
                              <a:latin typeface="Cambria Math" panose="02040503050406030204" pitchFamily="18" charset="0"/>
                              <a:ea typeface="Cambria Math" panose="02040503050406030204" pitchFamily="18" charset="0"/>
                            </a:rPr>
                            <m:t>≈</m:t>
                          </m:r>
                        </m:e>
                      </m:func>
                      <m:r>
                        <a:rPr lang="en-US" altLang="zh-CN" b="1" i="1">
                          <a:latin typeface="Cambria Math" panose="02040503050406030204" pitchFamily="18" charset="0"/>
                        </a:rPr>
                        <m:t>𝟖</m:t>
                      </m:r>
                      <m:r>
                        <a:rPr lang="en-US" altLang="zh-CN" b="1" i="1">
                          <a:latin typeface="Cambria Math" panose="02040503050406030204" pitchFamily="18" charset="0"/>
                        </a:rPr>
                        <m:t>𝒌</m:t>
                      </m:r>
                      <m:func>
                        <m:funcPr>
                          <m:ctrlPr>
                            <a:rPr lang="en-US" altLang="zh-CN" b="1" i="1">
                              <a:latin typeface="Cambria Math" panose="02040503050406030204" pitchFamily="18" charset="0"/>
                            </a:rPr>
                          </m:ctrlPr>
                        </m:funcPr>
                        <m:fName>
                          <m:sSub>
                            <m:sSubPr>
                              <m:ctrlPr>
                                <a:rPr lang="en-US" altLang="zh-CN" b="1" i="1">
                                  <a:latin typeface="Cambria Math" panose="02040503050406030204" pitchFamily="18" charset="0"/>
                                </a:rPr>
                              </m:ctrlPr>
                            </m:sSubPr>
                            <m:e>
                              <m:r>
                                <a:rPr lang="en-US" altLang="zh-CN" b="1">
                                  <a:latin typeface="Cambria Math" panose="02040503050406030204" pitchFamily="18" charset="0"/>
                                </a:rPr>
                                <m:t>·</m:t>
                              </m:r>
                              <m:r>
                                <a:rPr lang="en-US" altLang="zh-CN" b="1">
                                  <a:latin typeface="Cambria Math" panose="02040503050406030204" pitchFamily="18" charset="0"/>
                                </a:rPr>
                                <m:t>𝐥𝐨𝐠</m:t>
                              </m:r>
                            </m:e>
                            <m:sub>
                              <m:r>
                                <a:rPr lang="en-US" altLang="zh-CN" b="1" i="1">
                                  <a:latin typeface="Cambria Math" panose="02040503050406030204" pitchFamily="18" charset="0"/>
                                </a:rPr>
                                <m:t>𝟐</m:t>
                              </m:r>
                            </m:sub>
                          </m:sSub>
                        </m:fName>
                        <m:e>
                          <m:d>
                            <m:dPr>
                              <m:ctrlPr>
                                <a:rPr lang="en-US" altLang="zh-CN" b="1" i="1">
                                  <a:latin typeface="Cambria Math" panose="02040503050406030204" pitchFamily="18" charset="0"/>
                                </a:rPr>
                              </m:ctrlPr>
                            </m:dPr>
                            <m:e>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𝟐</m:t>
                                  </m:r>
                                </m:e>
                                <m:sup>
                                  <m:r>
                                    <a:rPr lang="en-US" altLang="zh-CN" b="1" i="1" smtClean="0">
                                      <a:latin typeface="Cambria Math" panose="02040503050406030204" pitchFamily="18" charset="0"/>
                                    </a:rPr>
                                    <m:t>𝟏𝟎</m:t>
                                  </m:r>
                                </m:sup>
                              </m:sSup>
                            </m:e>
                          </m:d>
                          <m:r>
                            <a:rPr lang="en-US" altLang="zh-CN" b="1" i="1" smtClean="0">
                              <a:latin typeface="Cambria Math" panose="02040503050406030204" pitchFamily="18" charset="0"/>
                            </a:rPr>
                            <m:t>=</m:t>
                          </m:r>
                          <m:r>
                            <a:rPr lang="en-US" altLang="zh-CN" b="1" i="1" smtClean="0">
                              <a:latin typeface="Cambria Math" panose="02040503050406030204" pitchFamily="18" charset="0"/>
                            </a:rPr>
                            <m:t>𝟖𝟎</m:t>
                          </m:r>
                          <m:r>
                            <a:rPr lang="en-US" altLang="zh-CN" b="1" i="1" smtClean="0">
                              <a:latin typeface="Cambria Math" panose="02040503050406030204" pitchFamily="18" charset="0"/>
                            </a:rPr>
                            <m:t>𝒌𝒃𝒑𝒔</m:t>
                          </m:r>
                        </m:e>
                      </m:func>
                    </m:oMath>
                  </m:oMathPara>
                </a14:m>
                <a:endParaRPr lang="zh-CN" altLang="en-US" b="1" dirty="0"/>
              </a:p>
            </p:txBody>
          </p:sp>
        </mc:Choice>
        <mc:Fallback>
          <p:sp>
            <p:nvSpPr>
              <p:cNvPr id="40" name="文本框 39"/>
              <p:cNvSpPr txBox="1">
                <a:spLocks noRot="1" noChangeAspect="1" noMove="1" noResize="1" noEditPoints="1" noAdjustHandles="1" noChangeArrowheads="1" noChangeShapeType="1" noTextEdit="1"/>
              </p:cNvSpPr>
              <p:nvPr/>
            </p:nvSpPr>
            <p:spPr>
              <a:xfrm>
                <a:off x="5619019" y="4941151"/>
                <a:ext cx="5557712" cy="312650"/>
              </a:xfrm>
              <a:prstGeom prst="rect">
                <a:avLst/>
              </a:prstGeom>
              <a:blipFill rotWithShape="1">
                <a:blip r:embed="rId5"/>
                <a:stretch>
                  <a:fillRect l="-10" t="-69" r="2" b="143"/>
                </a:stretch>
              </a:blipFill>
            </p:spPr>
            <p:txBody>
              <a:bodyPr/>
              <a:lstStyle/>
              <a:p>
                <a:r>
                  <a:rPr lang="zh-CN" altLang="en-US">
                    <a:noFill/>
                  </a:rPr>
                  <a:t> </a:t>
                </a:r>
              </a:p>
            </p:txBody>
          </p:sp>
        </mc:Fallback>
      </mc:AlternateContent>
      <p:sp>
        <p:nvSpPr>
          <p:cNvPr id="41" name="文本框 40"/>
          <p:cNvSpPr txBox="1"/>
          <p:nvPr/>
        </p:nvSpPr>
        <p:spPr>
          <a:xfrm>
            <a:off x="893568" y="5477852"/>
            <a:ext cx="4903110" cy="369332"/>
          </a:xfrm>
          <a:prstGeom prst="rect">
            <a:avLst/>
          </a:prstGeom>
          <a:noFill/>
        </p:spPr>
        <p:txBody>
          <a:bodyPr wrap="square" rtlCol="0">
            <a:spAutoFit/>
          </a:bodyPr>
          <a:lstStyle/>
          <a:p>
            <a:r>
              <a:rPr lang="zh-CN" altLang="en-US" b="1" dirty="0">
                <a:latin typeface="Arial Narrow" panose="020B0606020202030204" charset="0"/>
              </a:rPr>
              <a:t>该链路的实际数据传输速率约为 </a:t>
            </a:r>
            <a:endParaRPr lang="zh-CN" altLang="en-US" b="1" dirty="0">
              <a:latin typeface="Arial Narrow" panose="020B0606020202030204" charset="0"/>
            </a:endParaRPr>
          </a:p>
        </p:txBody>
      </p:sp>
      <mc:AlternateContent xmlns:mc="http://schemas.openxmlformats.org/markup-compatibility/2006">
        <mc:Choice xmlns:a14="http://schemas.microsoft.com/office/drawing/2010/main" Requires="a14">
          <p:sp>
            <p:nvSpPr>
              <p:cNvPr id="42" name="文本框 41"/>
              <p:cNvSpPr txBox="1"/>
              <p:nvPr/>
            </p:nvSpPr>
            <p:spPr>
              <a:xfrm>
                <a:off x="4245574" y="5531457"/>
                <a:ext cx="4072040" cy="276999"/>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r>
                        <a:rPr lang="en-US" altLang="zh-CN" b="1" i="1" smtClean="0">
                          <a:latin typeface="Cambria Math" panose="02040503050406030204" pitchFamily="18" charset="0"/>
                        </a:rPr>
                        <m:t>𝑪</m:t>
                      </m:r>
                      <m:r>
                        <a:rPr lang="en-US" altLang="zh-CN" b="1" i="1" smtClean="0">
                          <a:latin typeface="Cambria Math" panose="02040503050406030204" pitchFamily="18" charset="0"/>
                          <a:ea typeface="Cambria Math" panose="02040503050406030204" pitchFamily="18" charset="0"/>
                        </a:rPr>
                        <m:t>×</m:t>
                      </m:r>
                      <m:r>
                        <a:rPr lang="en-US" altLang="zh-CN" b="1" i="1" smtClean="0">
                          <a:latin typeface="Cambria Math" panose="02040503050406030204" pitchFamily="18" charset="0"/>
                          <a:ea typeface="Cambria Math" panose="02040503050406030204" pitchFamily="18" charset="0"/>
                        </a:rPr>
                        <m:t>𝟓𝟎</m:t>
                      </m:r>
                      <m:r>
                        <a:rPr lang="en-US" altLang="zh-CN" b="1" i="1" smtClean="0">
                          <a:latin typeface="Cambria Math" panose="02040503050406030204" pitchFamily="18" charset="0"/>
                          <a:ea typeface="Cambria Math" panose="02040503050406030204" pitchFamily="18" charset="0"/>
                        </a:rPr>
                        <m:t>%=</m:t>
                      </m:r>
                      <m:r>
                        <a:rPr lang="en-US" altLang="zh-CN" b="1" i="1" smtClean="0">
                          <a:latin typeface="Cambria Math" panose="02040503050406030204" pitchFamily="18" charset="0"/>
                          <a:ea typeface="Cambria Math" panose="02040503050406030204" pitchFamily="18" charset="0"/>
                        </a:rPr>
                        <m:t>𝟖𝟎</m:t>
                      </m:r>
                      <m:r>
                        <a:rPr lang="en-US" altLang="zh-CN" b="1" i="1" smtClean="0">
                          <a:latin typeface="Cambria Math" panose="02040503050406030204" pitchFamily="18" charset="0"/>
                          <a:ea typeface="Cambria Math" panose="02040503050406030204" pitchFamily="18" charset="0"/>
                        </a:rPr>
                        <m:t>𝒌𝒃𝒑𝒔</m:t>
                      </m:r>
                      <m:r>
                        <a:rPr lang="en-US" altLang="zh-CN" b="1" i="1" smtClean="0">
                          <a:latin typeface="Cambria Math" panose="02040503050406030204" pitchFamily="18" charset="0"/>
                          <a:ea typeface="Cambria Math" panose="02040503050406030204" pitchFamily="18" charset="0"/>
                        </a:rPr>
                        <m:t>×</m:t>
                      </m:r>
                      <m:r>
                        <a:rPr lang="en-US" altLang="zh-CN" b="1" i="1" smtClean="0">
                          <a:latin typeface="Cambria Math" panose="02040503050406030204" pitchFamily="18" charset="0"/>
                          <a:ea typeface="Cambria Math" panose="02040503050406030204" pitchFamily="18" charset="0"/>
                        </a:rPr>
                        <m:t>𝟓𝟎</m:t>
                      </m:r>
                      <m:r>
                        <a:rPr lang="en-US" altLang="zh-CN" b="1" i="1" smtClean="0">
                          <a:latin typeface="Cambria Math" panose="02040503050406030204" pitchFamily="18" charset="0"/>
                          <a:ea typeface="Cambria Math" panose="02040503050406030204" pitchFamily="18" charset="0"/>
                        </a:rPr>
                        <m:t>%=</m:t>
                      </m:r>
                      <m:r>
                        <a:rPr lang="en-US" altLang="zh-CN" b="1" i="1" smtClean="0">
                          <a:latin typeface="Cambria Math" panose="02040503050406030204" pitchFamily="18" charset="0"/>
                          <a:ea typeface="Cambria Math" panose="02040503050406030204" pitchFamily="18" charset="0"/>
                        </a:rPr>
                        <m:t>𝟒𝟎</m:t>
                      </m:r>
                      <m:r>
                        <a:rPr lang="en-US" altLang="zh-CN" b="1" i="1" smtClean="0">
                          <a:latin typeface="Cambria Math" panose="02040503050406030204" pitchFamily="18" charset="0"/>
                          <a:ea typeface="Cambria Math" panose="02040503050406030204" pitchFamily="18" charset="0"/>
                        </a:rPr>
                        <m:t>𝒌𝒃𝒑𝒔</m:t>
                      </m:r>
                    </m:oMath>
                  </m:oMathPara>
                </a14:m>
                <a:endParaRPr lang="zh-CN" altLang="en-US" b="1" dirty="0"/>
              </a:p>
            </p:txBody>
          </p:sp>
        </mc:Choice>
        <mc:Fallback>
          <p:sp>
            <p:nvSpPr>
              <p:cNvPr id="42" name="文本框 41"/>
              <p:cNvSpPr txBox="1">
                <a:spLocks noRot="1" noChangeAspect="1" noMove="1" noResize="1" noEditPoints="1" noAdjustHandles="1" noChangeArrowheads="1" noChangeShapeType="1" noTextEdit="1"/>
              </p:cNvSpPr>
              <p:nvPr/>
            </p:nvSpPr>
            <p:spPr>
              <a:xfrm>
                <a:off x="4245574" y="5531457"/>
                <a:ext cx="4072040" cy="276999"/>
              </a:xfrm>
              <a:prstGeom prst="rect">
                <a:avLst/>
              </a:prstGeom>
              <a:blipFill rotWithShape="1">
                <a:blip r:embed="rId6"/>
                <a:stretch>
                  <a:fillRect l="-15" t="-219" r="9" b="40"/>
                </a:stretch>
              </a:blipFill>
            </p:spPr>
            <p:txBody>
              <a:bodyPr/>
              <a:lstStyle/>
              <a:p>
                <a:r>
                  <a:rPr lang="zh-CN" altLang="en-US">
                    <a:noFill/>
                  </a:rPr>
                  <a:t> </a:t>
                </a:r>
              </a:p>
            </p:txBody>
          </p:sp>
        </mc:Fallback>
      </mc:AlternateContent>
    </p:spTree>
    <p:custDataLst>
      <p:tags r:id="rId7"/>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1+#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0" presetClass="entr" presetSubtype="0" fill="hold" grpId="0" nodeType="click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fade">
                                      <p:cBhvr>
                                        <p:cTn id="13" dur="800" decel="100000"/>
                                        <p:tgtEl>
                                          <p:spTgt spid="38"/>
                                        </p:tgtEl>
                                      </p:cBhvr>
                                    </p:animEffect>
                                    <p:anim calcmode="lin" valueType="num">
                                      <p:cBhvr>
                                        <p:cTn id="14" dur="800" decel="100000" fill="hold"/>
                                        <p:tgtEl>
                                          <p:spTgt spid="38"/>
                                        </p:tgtEl>
                                        <p:attrNameLst>
                                          <p:attrName>style.rotation</p:attrName>
                                        </p:attrNameLst>
                                      </p:cBhvr>
                                      <p:tavLst>
                                        <p:tav tm="0">
                                          <p:val>
                                            <p:fltVal val="-90"/>
                                          </p:val>
                                        </p:tav>
                                        <p:tav tm="100000">
                                          <p:val>
                                            <p:fltVal val="0"/>
                                          </p:val>
                                        </p:tav>
                                      </p:tavLst>
                                    </p:anim>
                                    <p:anim calcmode="lin" valueType="num">
                                      <p:cBhvr>
                                        <p:cTn id="15" dur="800" decel="100000" fill="hold"/>
                                        <p:tgtEl>
                                          <p:spTgt spid="38"/>
                                        </p:tgtEl>
                                        <p:attrNameLst>
                                          <p:attrName>ppt_x</p:attrName>
                                        </p:attrNameLst>
                                      </p:cBhvr>
                                      <p:tavLst>
                                        <p:tav tm="0">
                                          <p:val>
                                            <p:strVal val="#ppt_x+0.4"/>
                                          </p:val>
                                        </p:tav>
                                        <p:tav tm="100000">
                                          <p:val>
                                            <p:strVal val="#ppt_x-0.05"/>
                                          </p:val>
                                        </p:tav>
                                      </p:tavLst>
                                    </p:anim>
                                    <p:anim calcmode="lin" valueType="num">
                                      <p:cBhvr>
                                        <p:cTn id="16" dur="800" decel="100000" fill="hold"/>
                                        <p:tgtEl>
                                          <p:spTgt spid="38"/>
                                        </p:tgtEl>
                                        <p:attrNameLst>
                                          <p:attrName>ppt_y</p:attrName>
                                        </p:attrNameLst>
                                      </p:cBhvr>
                                      <p:tavLst>
                                        <p:tav tm="0">
                                          <p:val>
                                            <p:strVal val="#ppt_y-0.4"/>
                                          </p:val>
                                        </p:tav>
                                        <p:tav tm="100000">
                                          <p:val>
                                            <p:strVal val="#ppt_y+0.1"/>
                                          </p:val>
                                        </p:tav>
                                      </p:tavLst>
                                    </p:anim>
                                    <p:anim calcmode="lin" valueType="num">
                                      <p:cBhvr>
                                        <p:cTn id="17" dur="200" accel="100000" fill="hold">
                                          <p:stCondLst>
                                            <p:cond delay="800"/>
                                          </p:stCondLst>
                                        </p:cTn>
                                        <p:tgtEl>
                                          <p:spTgt spid="38"/>
                                        </p:tgtEl>
                                        <p:attrNameLst>
                                          <p:attrName>ppt_x</p:attrName>
                                        </p:attrNameLst>
                                      </p:cBhvr>
                                      <p:tavLst>
                                        <p:tav tm="0">
                                          <p:val>
                                            <p:strVal val="#ppt_x-0.05"/>
                                          </p:val>
                                        </p:tav>
                                        <p:tav tm="100000">
                                          <p:val>
                                            <p:strVal val="#ppt_x"/>
                                          </p:val>
                                        </p:tav>
                                      </p:tavLst>
                                    </p:anim>
                                    <p:anim calcmode="lin" valueType="num">
                                      <p:cBhvr>
                                        <p:cTn id="18" dur="200" accel="100000" fill="hold">
                                          <p:stCondLst>
                                            <p:cond delay="800"/>
                                          </p:stCondLst>
                                        </p:cTn>
                                        <p:tgtEl>
                                          <p:spTgt spid="38"/>
                                        </p:tgtEl>
                                        <p:attrNameLst>
                                          <p:attrName>ppt_y</p:attrName>
                                        </p:attrNameLst>
                                      </p:cBhvr>
                                      <p:tavLst>
                                        <p:tav tm="0">
                                          <p:val>
                                            <p:strVal val="#ppt_y+0.1"/>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53" presetClass="entr" presetSubtype="16" fill="hold" grpId="0" nodeType="clickEffect">
                                  <p:stCondLst>
                                    <p:cond delay="0"/>
                                  </p:stCondLst>
                                  <p:childTnLst>
                                    <p:set>
                                      <p:cBhvr>
                                        <p:cTn id="22" dur="1" fill="hold">
                                          <p:stCondLst>
                                            <p:cond delay="0"/>
                                          </p:stCondLst>
                                        </p:cTn>
                                        <p:tgtEl>
                                          <p:spTgt spid="32"/>
                                        </p:tgtEl>
                                        <p:attrNameLst>
                                          <p:attrName>style.visibility</p:attrName>
                                        </p:attrNameLst>
                                      </p:cBhvr>
                                      <p:to>
                                        <p:strVal val="visible"/>
                                      </p:to>
                                    </p:set>
                                    <p:anim calcmode="lin" valueType="num">
                                      <p:cBhvr>
                                        <p:cTn id="23" dur="500" fill="hold"/>
                                        <p:tgtEl>
                                          <p:spTgt spid="32"/>
                                        </p:tgtEl>
                                        <p:attrNameLst>
                                          <p:attrName>ppt_w</p:attrName>
                                        </p:attrNameLst>
                                      </p:cBhvr>
                                      <p:tavLst>
                                        <p:tav tm="0">
                                          <p:val>
                                            <p:fltVal val="0"/>
                                          </p:val>
                                        </p:tav>
                                        <p:tav tm="100000">
                                          <p:val>
                                            <p:strVal val="#ppt_w"/>
                                          </p:val>
                                        </p:tav>
                                      </p:tavLst>
                                    </p:anim>
                                    <p:anim calcmode="lin" valueType="num">
                                      <p:cBhvr>
                                        <p:cTn id="24" dur="500" fill="hold"/>
                                        <p:tgtEl>
                                          <p:spTgt spid="32"/>
                                        </p:tgtEl>
                                        <p:attrNameLst>
                                          <p:attrName>ppt_h</p:attrName>
                                        </p:attrNameLst>
                                      </p:cBhvr>
                                      <p:tavLst>
                                        <p:tav tm="0">
                                          <p:val>
                                            <p:fltVal val="0"/>
                                          </p:val>
                                        </p:tav>
                                        <p:tav tm="100000">
                                          <p:val>
                                            <p:strVal val="#ppt_h"/>
                                          </p:val>
                                        </p:tav>
                                      </p:tavLst>
                                    </p:anim>
                                    <p:animEffect transition="in" filter="fade">
                                      <p:cBhvr>
                                        <p:cTn id="25" dur="500"/>
                                        <p:tgtEl>
                                          <p:spTgt spid="32"/>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iterate type="lt">
                                    <p:tmAbs val="100"/>
                                  </p:iterate>
                                  <p:childTnLst>
                                    <p:set>
                                      <p:cBhvr>
                                        <p:cTn id="29" dur="1" fill="hold">
                                          <p:stCondLst>
                                            <p:cond delay="0"/>
                                          </p:stCondLst>
                                        </p:cTn>
                                        <p:tgtEl>
                                          <p:spTgt spid="33"/>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23"/>
                                        </p:tgtEl>
                                        <p:attrNameLst>
                                          <p:attrName>style.visibility</p:attrName>
                                        </p:attrNameLst>
                                      </p:cBhvr>
                                      <p:to>
                                        <p:strVal val="visible"/>
                                      </p:to>
                                    </p:set>
                                    <p:animEffect transition="in" filter="wipe(left)">
                                      <p:cBhvr>
                                        <p:cTn id="34" dur="1000"/>
                                        <p:tgtEl>
                                          <p:spTgt spid="23"/>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grpId="0" nodeType="clickEffect">
                                  <p:stCondLst>
                                    <p:cond delay="0"/>
                                  </p:stCondLst>
                                  <p:childTnLst>
                                    <p:set>
                                      <p:cBhvr>
                                        <p:cTn id="38" dur="1" fill="hold">
                                          <p:stCondLst>
                                            <p:cond delay="0"/>
                                          </p:stCondLst>
                                        </p:cTn>
                                        <p:tgtEl>
                                          <p:spTgt spid="24"/>
                                        </p:tgtEl>
                                        <p:attrNameLst>
                                          <p:attrName>style.visibility</p:attrName>
                                        </p:attrNameLst>
                                      </p:cBhvr>
                                      <p:to>
                                        <p:strVal val="visible"/>
                                      </p:to>
                                    </p:set>
                                    <p:animEffect transition="in" filter="wipe(left)">
                                      <p:cBhvr>
                                        <p:cTn id="39" dur="1000"/>
                                        <p:tgtEl>
                                          <p:spTgt spid="24"/>
                                        </p:tgtEl>
                                      </p:cBhvr>
                                    </p:animEffec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iterate type="lt">
                                    <p:tmAbs val="100"/>
                                  </p:iterate>
                                  <p:childTnLst>
                                    <p:set>
                                      <p:cBhvr>
                                        <p:cTn id="43" dur="1" fill="hold">
                                          <p:stCondLst>
                                            <p:cond delay="0"/>
                                          </p:stCondLst>
                                        </p:cTn>
                                        <p:tgtEl>
                                          <p:spTgt spid="27"/>
                                        </p:tgtEl>
                                        <p:attrNameLst>
                                          <p:attrName>style.visibility</p:attrName>
                                        </p:attrNameLst>
                                      </p:cBhvr>
                                      <p:to>
                                        <p:strVal val="visible"/>
                                      </p:to>
                                    </p:set>
                                  </p:childTnLst>
                                </p:cTn>
                              </p:par>
                            </p:childTnLst>
                          </p:cTn>
                        </p:par>
                        <p:par>
                          <p:cTn id="44" fill="hold">
                            <p:stCondLst>
                              <p:cond delay="200"/>
                            </p:stCondLst>
                            <p:childTnLst>
                              <p:par>
                                <p:cTn id="45" presetID="22" presetClass="entr" presetSubtype="8" fill="hold" grpId="0" nodeType="afterEffect">
                                  <p:stCondLst>
                                    <p:cond delay="0"/>
                                  </p:stCondLst>
                                  <p:childTnLst>
                                    <p:set>
                                      <p:cBhvr>
                                        <p:cTn id="46" dur="1" fill="hold">
                                          <p:stCondLst>
                                            <p:cond delay="0"/>
                                          </p:stCondLst>
                                        </p:cTn>
                                        <p:tgtEl>
                                          <p:spTgt spid="3"/>
                                        </p:tgtEl>
                                        <p:attrNameLst>
                                          <p:attrName>style.visibility</p:attrName>
                                        </p:attrNameLst>
                                      </p:cBhvr>
                                      <p:to>
                                        <p:strVal val="visible"/>
                                      </p:to>
                                    </p:set>
                                    <p:animEffect transition="in" filter="wipe(left)">
                                      <p:cBhvr>
                                        <p:cTn id="47" dur="500"/>
                                        <p:tgtEl>
                                          <p:spTgt spid="3"/>
                                        </p:tgtEl>
                                      </p:cBhvr>
                                    </p:animEffec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iterate type="lt">
                                    <p:tmAbs val="100"/>
                                  </p:iterate>
                                  <p:childTnLst>
                                    <p:set>
                                      <p:cBhvr>
                                        <p:cTn id="51" dur="1" fill="hold">
                                          <p:stCondLst>
                                            <p:cond delay="0"/>
                                          </p:stCondLst>
                                        </p:cTn>
                                        <p:tgtEl>
                                          <p:spTgt spid="39"/>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grpId="0" nodeType="clickEffect">
                                  <p:stCondLst>
                                    <p:cond delay="0"/>
                                  </p:stCondLst>
                                  <p:childTnLst>
                                    <p:set>
                                      <p:cBhvr>
                                        <p:cTn id="55" dur="1" fill="hold">
                                          <p:stCondLst>
                                            <p:cond delay="0"/>
                                          </p:stCondLst>
                                        </p:cTn>
                                        <p:tgtEl>
                                          <p:spTgt spid="40"/>
                                        </p:tgtEl>
                                        <p:attrNameLst>
                                          <p:attrName>style.visibility</p:attrName>
                                        </p:attrNameLst>
                                      </p:cBhvr>
                                      <p:to>
                                        <p:strVal val="visible"/>
                                      </p:to>
                                    </p:set>
                                    <p:animEffect transition="in" filter="wipe(left)">
                                      <p:cBhvr>
                                        <p:cTn id="56" dur="1000"/>
                                        <p:tgtEl>
                                          <p:spTgt spid="40"/>
                                        </p:tgtEl>
                                      </p:cBhvr>
                                    </p:animEffec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iterate type="lt">
                                    <p:tmAbs val="100"/>
                                  </p:iterate>
                                  <p:childTnLst>
                                    <p:set>
                                      <p:cBhvr>
                                        <p:cTn id="60" dur="1" fill="hold">
                                          <p:stCondLst>
                                            <p:cond delay="0"/>
                                          </p:stCondLst>
                                        </p:cTn>
                                        <p:tgtEl>
                                          <p:spTgt spid="41"/>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22" presetClass="entr" presetSubtype="8" fill="hold" grpId="0" nodeType="clickEffect">
                                  <p:stCondLst>
                                    <p:cond delay="0"/>
                                  </p:stCondLst>
                                  <p:childTnLst>
                                    <p:set>
                                      <p:cBhvr>
                                        <p:cTn id="64" dur="1" fill="hold">
                                          <p:stCondLst>
                                            <p:cond delay="0"/>
                                          </p:stCondLst>
                                        </p:cTn>
                                        <p:tgtEl>
                                          <p:spTgt spid="42"/>
                                        </p:tgtEl>
                                        <p:attrNameLst>
                                          <p:attrName>style.visibility</p:attrName>
                                        </p:attrNameLst>
                                      </p:cBhvr>
                                      <p:to>
                                        <p:strVal val="visible"/>
                                      </p:to>
                                    </p:set>
                                    <p:animEffect transition="in" filter="wipe(left)">
                                      <p:cBhvr>
                                        <p:cTn id="65" dur="10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3" grpId="0"/>
      <p:bldP spid="38" grpId="0"/>
      <p:bldP spid="23" grpId="0"/>
      <p:bldP spid="24" grpId="0"/>
      <p:bldP spid="3" grpId="0"/>
      <p:bldP spid="27" grpId="0"/>
      <p:bldP spid="39" grpId="0"/>
      <p:bldP spid="40" grpId="0"/>
      <p:bldP spid="41" grpId="0"/>
      <p:bldP spid="42"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04800" y="749299"/>
            <a:ext cx="11024017" cy="1044766"/>
            <a:chOff x="304800" y="749299"/>
            <a:chExt cx="11024017" cy="1044766"/>
          </a:xfrm>
        </p:grpSpPr>
        <p:sp>
          <p:nvSpPr>
            <p:cNvPr id="2" name="矩形 1"/>
            <p:cNvSpPr/>
            <p:nvPr/>
          </p:nvSpPr>
          <p:spPr>
            <a:xfrm>
              <a:off x="304800" y="749299"/>
              <a:ext cx="1177536" cy="1044766"/>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b="1" dirty="0"/>
                <a:t>奈氏准则</a:t>
              </a:r>
              <a:endParaRPr lang="zh-CN" altLang="en-US" b="1" dirty="0"/>
            </a:p>
          </p:txBody>
        </p:sp>
        <p:sp>
          <p:nvSpPr>
            <p:cNvPr id="16" name="矩形 15"/>
            <p:cNvSpPr/>
            <p:nvPr/>
          </p:nvSpPr>
          <p:spPr>
            <a:xfrm>
              <a:off x="1482337" y="749299"/>
              <a:ext cx="3504104" cy="1044765"/>
            </a:xfrm>
            <a:prstGeom prst="rect">
              <a:avLst/>
            </a:prstGeom>
            <a:no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nSpc>
                  <a:spcPct val="150000"/>
                </a:lnSpc>
              </a:pPr>
              <a:r>
                <a:rPr lang="zh-CN" altLang="en-US" sz="1600" b="1" dirty="0">
                  <a:solidFill>
                    <a:schemeClr val="accent1">
                      <a:lumMod val="75000"/>
                    </a:schemeClr>
                  </a:solidFill>
                  <a:latin typeface="Arial Black" panose="020B0A04020102020204" pitchFamily="34" charset="0"/>
                </a:rPr>
                <a:t>理想</a:t>
              </a:r>
              <a:r>
                <a:rPr lang="zh-CN" altLang="en-US" sz="1600" b="1" dirty="0">
                  <a:solidFill>
                    <a:schemeClr val="tx1"/>
                  </a:solidFill>
                  <a:latin typeface="Arial Black" panose="020B0A04020102020204" pitchFamily="34" charset="0"/>
                </a:rPr>
                <a:t>低通信道的</a:t>
              </a:r>
              <a:r>
                <a:rPr lang="zh-CN" altLang="en-US" sz="1600" b="1" dirty="0">
                  <a:solidFill>
                    <a:schemeClr val="accent1">
                      <a:lumMod val="75000"/>
                    </a:schemeClr>
                  </a:solidFill>
                  <a:latin typeface="Arial Black" panose="020B0A04020102020204" pitchFamily="34" charset="0"/>
                </a:rPr>
                <a:t>最高码元传输速率</a:t>
              </a:r>
              <a:r>
                <a:rPr lang="zh-CN" altLang="en-US" sz="1600" b="1" dirty="0">
                  <a:solidFill>
                    <a:schemeClr val="tx1"/>
                  </a:solidFill>
                  <a:latin typeface="Arial Black" panose="020B0A04020102020204" pitchFamily="34" charset="0"/>
                </a:rPr>
                <a:t>为</a:t>
              </a:r>
              <a:endParaRPr lang="en-US" altLang="zh-CN" sz="1600" b="1" dirty="0">
                <a:solidFill>
                  <a:schemeClr val="tx1"/>
                </a:solidFill>
                <a:latin typeface="Arial Black" panose="020B0A04020102020204" pitchFamily="34" charset="0"/>
              </a:endParaRPr>
            </a:p>
            <a:p>
              <a:pPr algn="ctr">
                <a:lnSpc>
                  <a:spcPct val="150000"/>
                </a:lnSpc>
              </a:pPr>
              <a:r>
                <a:rPr lang="en-US" altLang="zh-CN" sz="1600" b="1" dirty="0">
                  <a:solidFill>
                    <a:schemeClr val="tx1"/>
                  </a:solidFill>
                  <a:latin typeface="Arial Black" panose="020B0A04020102020204" pitchFamily="34" charset="0"/>
                </a:rPr>
                <a:t>2W </a:t>
              </a:r>
              <a:r>
                <a:rPr lang="zh-CN" altLang="en-US" sz="1600" b="1" dirty="0">
                  <a:solidFill>
                    <a:schemeClr val="tx1"/>
                  </a:solidFill>
                  <a:latin typeface="Arial Black" panose="020B0A04020102020204" pitchFamily="34" charset="0"/>
                </a:rPr>
                <a:t>码元</a:t>
              </a:r>
              <a:r>
                <a:rPr lang="en-US" altLang="zh-CN" sz="1600" b="1" dirty="0">
                  <a:solidFill>
                    <a:schemeClr val="tx1"/>
                  </a:solidFill>
                  <a:latin typeface="Arial Black" panose="020B0A04020102020204" pitchFamily="34" charset="0"/>
                </a:rPr>
                <a:t>/</a:t>
              </a:r>
              <a:r>
                <a:rPr lang="zh-CN" altLang="en-US" sz="1600" b="1" dirty="0">
                  <a:solidFill>
                    <a:schemeClr val="tx1"/>
                  </a:solidFill>
                  <a:latin typeface="Arial Black" panose="020B0A04020102020204" pitchFamily="34" charset="0"/>
                </a:rPr>
                <a:t>秒</a:t>
              </a:r>
              <a:endParaRPr lang="zh-CN" altLang="en-US" sz="1600" b="1" dirty="0">
                <a:solidFill>
                  <a:schemeClr val="tx1"/>
                </a:solidFill>
              </a:endParaRPr>
            </a:p>
          </p:txBody>
        </p:sp>
        <p:sp>
          <p:nvSpPr>
            <p:cNvPr id="19" name="矩形 18"/>
            <p:cNvSpPr/>
            <p:nvPr/>
          </p:nvSpPr>
          <p:spPr>
            <a:xfrm>
              <a:off x="6096000" y="749299"/>
              <a:ext cx="1177536" cy="1044766"/>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zh-CN" altLang="en-US" b="1" dirty="0"/>
                <a:t>香农公式</a:t>
              </a:r>
              <a:endParaRPr lang="zh-CN" altLang="en-US" b="1" dirty="0"/>
            </a:p>
          </p:txBody>
        </p:sp>
        <p:sp>
          <p:nvSpPr>
            <p:cNvPr id="20" name="矩形 19"/>
            <p:cNvSpPr/>
            <p:nvPr/>
          </p:nvSpPr>
          <p:spPr>
            <a:xfrm>
              <a:off x="7273536" y="749299"/>
              <a:ext cx="3968979" cy="1044765"/>
            </a:xfrm>
            <a:prstGeom prst="rect">
              <a:avLst/>
            </a:prstGeom>
            <a:noFill/>
            <a:ln>
              <a:solidFill>
                <a:schemeClr val="accent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nSpc>
                  <a:spcPct val="150000"/>
                </a:lnSpc>
              </a:pPr>
              <a:r>
                <a:rPr lang="zh-CN" altLang="en-US" sz="1600" b="1" dirty="0">
                  <a:solidFill>
                    <a:schemeClr val="accent1">
                      <a:lumMod val="75000"/>
                    </a:schemeClr>
                  </a:solidFill>
                  <a:latin typeface="Arial Black" panose="020B0A04020102020204" pitchFamily="34" charset="0"/>
                </a:rPr>
                <a:t>带宽受限</a:t>
              </a:r>
              <a:r>
                <a:rPr lang="zh-CN" altLang="en-US" sz="1600" b="1" dirty="0">
                  <a:solidFill>
                    <a:schemeClr val="tx1"/>
                  </a:solidFill>
                  <a:latin typeface="Arial Black" panose="020B0A04020102020204" pitchFamily="34" charset="0"/>
                </a:rPr>
                <a:t>且有</a:t>
              </a:r>
              <a:r>
                <a:rPr lang="zh-CN" altLang="en-US" sz="1600" b="1" dirty="0">
                  <a:solidFill>
                    <a:schemeClr val="accent1">
                      <a:lumMod val="75000"/>
                    </a:schemeClr>
                  </a:solidFill>
                  <a:latin typeface="Arial Black" panose="020B0A04020102020204" pitchFamily="34" charset="0"/>
                </a:rPr>
                <a:t>高斯白噪声</a:t>
              </a:r>
              <a:r>
                <a:rPr lang="zh-CN" altLang="en-US" sz="1600" b="1" dirty="0">
                  <a:solidFill>
                    <a:schemeClr val="tx1"/>
                  </a:solidFill>
                  <a:latin typeface="Arial Black" panose="020B0A04020102020204" pitchFamily="34" charset="0"/>
                </a:rPr>
                <a:t>干扰的信道的</a:t>
              </a:r>
              <a:endParaRPr lang="en-US" altLang="zh-CN" sz="1600" b="1" dirty="0">
                <a:solidFill>
                  <a:schemeClr val="tx1"/>
                </a:solidFill>
                <a:latin typeface="Arial Black" panose="020B0A04020102020204" pitchFamily="34" charset="0"/>
              </a:endParaRPr>
            </a:p>
            <a:p>
              <a:pPr>
                <a:lnSpc>
                  <a:spcPct val="150000"/>
                </a:lnSpc>
              </a:pPr>
              <a:r>
                <a:rPr lang="zh-CN" altLang="en-US" sz="1600" b="1" dirty="0">
                  <a:solidFill>
                    <a:schemeClr val="accent1">
                      <a:lumMod val="75000"/>
                    </a:schemeClr>
                  </a:solidFill>
                  <a:latin typeface="Arial Black" panose="020B0A04020102020204" pitchFamily="34" charset="0"/>
                </a:rPr>
                <a:t>极限信息传输速率</a:t>
              </a:r>
              <a:endParaRPr lang="en-US" altLang="zh-CN" sz="1600" b="1" dirty="0">
                <a:solidFill>
                  <a:schemeClr val="accent1">
                    <a:lumMod val="75000"/>
                  </a:schemeClr>
                </a:solidFill>
                <a:latin typeface="Arial Black" panose="020B0A04020102020204" pitchFamily="34" charset="0"/>
              </a:endParaRPr>
            </a:p>
          </p:txBody>
        </p:sp>
        <mc:AlternateContent xmlns:mc="http://schemas.openxmlformats.org/markup-compatibility/2006">
          <mc:Choice xmlns:a14="http://schemas.microsoft.com/office/drawing/2010/main" Requires="a14">
            <p:sp>
              <p:nvSpPr>
                <p:cNvPr id="22" name="文本框 21"/>
                <p:cNvSpPr txBox="1"/>
                <p:nvPr/>
              </p:nvSpPr>
              <p:spPr>
                <a:xfrm>
                  <a:off x="8875966" y="1245369"/>
                  <a:ext cx="2452851" cy="484043"/>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r>
                          <a:rPr lang="en-US" altLang="zh-CN" sz="1400" b="1" i="1" smtClean="0">
                            <a:latin typeface="Cambria Math" panose="02040503050406030204" pitchFamily="18" charset="0"/>
                          </a:rPr>
                          <m:t>𝑪</m:t>
                        </m:r>
                        <m:r>
                          <a:rPr lang="en-US" altLang="zh-CN" sz="1400" b="1" i="1" smtClean="0">
                            <a:latin typeface="Cambria Math" panose="02040503050406030204" pitchFamily="18" charset="0"/>
                          </a:rPr>
                          <m:t>=</m:t>
                        </m:r>
                        <m:r>
                          <a:rPr lang="en-US" altLang="zh-CN" sz="1400" b="1" i="1" smtClean="0">
                            <a:latin typeface="Cambria Math" panose="02040503050406030204" pitchFamily="18" charset="0"/>
                          </a:rPr>
                          <m:t>𝑾</m:t>
                        </m:r>
                        <m:func>
                          <m:funcPr>
                            <m:ctrlPr>
                              <a:rPr lang="en-US" altLang="zh-CN" sz="1400" b="1" i="1" smtClean="0">
                                <a:latin typeface="Cambria Math" panose="02040503050406030204" pitchFamily="18" charset="0"/>
                              </a:rPr>
                            </m:ctrlPr>
                          </m:funcPr>
                          <m:fName>
                            <m:sSub>
                              <m:sSubPr>
                                <m:ctrlPr>
                                  <a:rPr lang="en-US" altLang="zh-CN" sz="1400" b="1" i="1" smtClean="0">
                                    <a:latin typeface="Cambria Math" panose="02040503050406030204" pitchFamily="18" charset="0"/>
                                  </a:rPr>
                                </m:ctrlPr>
                              </m:sSubPr>
                              <m:e>
                                <m:r>
                                  <a:rPr lang="en-US" altLang="zh-CN" sz="1400" b="1" i="0" smtClean="0">
                                    <a:latin typeface="Cambria Math" panose="02040503050406030204" pitchFamily="18" charset="0"/>
                                  </a:rPr>
                                  <m:t>𝐥𝐨𝐠</m:t>
                                </m:r>
                              </m:e>
                              <m:sub>
                                <m:r>
                                  <a:rPr lang="en-US" altLang="zh-CN" sz="1400" b="1" i="1" smtClean="0">
                                    <a:latin typeface="Cambria Math" panose="02040503050406030204" pitchFamily="18" charset="0"/>
                                  </a:rPr>
                                  <m:t>𝟐</m:t>
                                </m:r>
                              </m:sub>
                            </m:sSub>
                          </m:fName>
                          <m:e>
                            <m:d>
                              <m:dPr>
                                <m:ctrlPr>
                                  <a:rPr lang="en-US" altLang="zh-CN" sz="1400" b="1" i="1" smtClean="0">
                                    <a:latin typeface="Cambria Math" panose="02040503050406030204" pitchFamily="18" charset="0"/>
                                  </a:rPr>
                                </m:ctrlPr>
                              </m:dPr>
                              <m:e>
                                <m:r>
                                  <a:rPr lang="en-US" altLang="zh-CN" sz="1400" b="1" i="1" smtClean="0">
                                    <a:latin typeface="Cambria Math" panose="02040503050406030204" pitchFamily="18" charset="0"/>
                                  </a:rPr>
                                  <m:t>𝟏</m:t>
                                </m:r>
                                <m:r>
                                  <a:rPr lang="en-US" altLang="zh-CN" sz="1400" b="1" i="1" smtClean="0">
                                    <a:latin typeface="Cambria Math" panose="02040503050406030204" pitchFamily="18" charset="0"/>
                                  </a:rPr>
                                  <m:t>+</m:t>
                                </m:r>
                                <m:f>
                                  <m:fPr>
                                    <m:ctrlPr>
                                      <a:rPr lang="en-US" altLang="zh-CN" sz="1400" b="1" i="1" smtClean="0">
                                        <a:latin typeface="Cambria Math" panose="02040503050406030204" pitchFamily="18" charset="0"/>
                                      </a:rPr>
                                    </m:ctrlPr>
                                  </m:fPr>
                                  <m:num>
                                    <m:r>
                                      <a:rPr lang="en-US" altLang="zh-CN" sz="1400" b="1" i="1" smtClean="0">
                                        <a:latin typeface="Cambria Math" panose="02040503050406030204" pitchFamily="18" charset="0"/>
                                      </a:rPr>
                                      <m:t>𝑺</m:t>
                                    </m:r>
                                  </m:num>
                                  <m:den>
                                    <m:r>
                                      <a:rPr lang="en-US" altLang="zh-CN" sz="1400" b="1" i="1" smtClean="0">
                                        <a:latin typeface="Cambria Math" panose="02040503050406030204" pitchFamily="18" charset="0"/>
                                      </a:rPr>
                                      <m:t>𝑵</m:t>
                                    </m:r>
                                  </m:den>
                                </m:f>
                              </m:e>
                            </m:d>
                            <m:r>
                              <a:rPr lang="en-US" altLang="zh-CN" sz="1400" b="1" i="1" smtClean="0">
                                <a:latin typeface="Cambria Math" panose="02040503050406030204" pitchFamily="18" charset="0"/>
                              </a:rPr>
                              <m:t> (</m:t>
                            </m:r>
                            <m:r>
                              <a:rPr lang="en-US" altLang="zh-CN" sz="1400" b="1" i="1" smtClean="0">
                                <a:latin typeface="Cambria Math" panose="02040503050406030204" pitchFamily="18" charset="0"/>
                              </a:rPr>
                              <m:t>𝒃</m:t>
                            </m:r>
                            <m:r>
                              <a:rPr lang="en-US" altLang="zh-CN" sz="1400" b="1" i="1" smtClean="0">
                                <a:latin typeface="Cambria Math" panose="02040503050406030204" pitchFamily="18" charset="0"/>
                              </a:rPr>
                              <m:t>/</m:t>
                            </m:r>
                            <m:r>
                              <a:rPr lang="en-US" altLang="zh-CN" sz="1400" b="1" i="1" smtClean="0">
                                <a:latin typeface="Cambria Math" panose="02040503050406030204" pitchFamily="18" charset="0"/>
                              </a:rPr>
                              <m:t>𝒔</m:t>
                            </m:r>
                            <m:r>
                              <a:rPr lang="en-US" altLang="zh-CN" sz="1400" b="1" i="1" smtClean="0">
                                <a:latin typeface="Cambria Math" panose="02040503050406030204" pitchFamily="18" charset="0"/>
                              </a:rPr>
                              <m:t>)</m:t>
                            </m:r>
                          </m:e>
                        </m:func>
                      </m:oMath>
                    </m:oMathPara>
                  </a14:m>
                  <a:endParaRPr lang="zh-CN" altLang="en-US" sz="1400" b="1" dirty="0"/>
                </a:p>
              </p:txBody>
            </p:sp>
          </mc:Choice>
          <mc:Fallback>
            <p:sp>
              <p:nvSpPr>
                <p:cNvPr id="22" name="文本框 21"/>
                <p:cNvSpPr txBox="1">
                  <a:spLocks noRot="1" noChangeAspect="1" noMove="1" noResize="1" noEditPoints="1" noAdjustHandles="1" noChangeArrowheads="1" noChangeShapeType="1" noTextEdit="1"/>
                </p:cNvSpPr>
                <p:nvPr/>
              </p:nvSpPr>
              <p:spPr>
                <a:xfrm>
                  <a:off x="8875966" y="1245369"/>
                  <a:ext cx="2452851" cy="484043"/>
                </a:xfrm>
                <a:prstGeom prst="rect">
                  <a:avLst/>
                </a:prstGeom>
                <a:blipFill rotWithShape="1">
                  <a:blip r:embed="rId1"/>
                </a:blipFill>
              </p:spPr>
              <p:txBody>
                <a:bodyPr/>
                <a:lstStyle/>
                <a:p>
                  <a:r>
                    <a:rPr lang="zh-CN" altLang="en-US">
                      <a:noFill/>
                    </a:rPr>
                    <a:t> </a:t>
                  </a:r>
                </a:p>
              </p:txBody>
            </p:sp>
          </mc:Fallback>
        </mc:AlternateContent>
      </p:grpSp>
      <p:grpSp>
        <p:nvGrpSpPr>
          <p:cNvPr id="7" name="组合 6"/>
          <p:cNvGrpSpPr/>
          <p:nvPr/>
        </p:nvGrpSpPr>
        <p:grpSpPr>
          <a:xfrm>
            <a:off x="304800" y="2045888"/>
            <a:ext cx="11483724" cy="1082820"/>
            <a:chOff x="304800" y="2045888"/>
            <a:chExt cx="11483724" cy="1082820"/>
          </a:xfrm>
        </p:grpSpPr>
        <p:sp>
          <p:nvSpPr>
            <p:cNvPr id="6" name="文本框 5"/>
            <p:cNvSpPr txBox="1"/>
            <p:nvPr/>
          </p:nvSpPr>
          <p:spPr>
            <a:xfrm>
              <a:off x="304800" y="2045888"/>
              <a:ext cx="11483724" cy="646331"/>
            </a:xfrm>
            <a:prstGeom prst="rect">
              <a:avLst/>
            </a:prstGeom>
            <a:noFill/>
          </p:spPr>
          <p:txBody>
            <a:bodyPr wrap="square" rtlCol="0">
              <a:spAutoFit/>
            </a:bodyPr>
            <a:lstStyle/>
            <a:p>
              <a:r>
                <a:rPr lang="en-US" altLang="zh-CN" b="1" dirty="0">
                  <a:latin typeface="Arial Narrow" panose="020B0606020202030204" charset="0"/>
                </a:rPr>
                <a:t>【2017</a:t>
              </a:r>
              <a:r>
                <a:rPr lang="zh-CN" altLang="en-US" b="1" dirty="0">
                  <a:latin typeface="Arial Narrow" panose="020B0606020202030204" charset="0"/>
                </a:rPr>
                <a:t>年 题</a:t>
              </a:r>
              <a:r>
                <a:rPr lang="en-US" altLang="zh-CN" b="1" dirty="0">
                  <a:latin typeface="Arial Narrow" panose="020B0606020202030204" charset="0"/>
                </a:rPr>
                <a:t>34】</a:t>
              </a:r>
              <a:r>
                <a:rPr lang="zh-CN" altLang="en-US" b="1" dirty="0">
                  <a:latin typeface="Arial Narrow" panose="020B0606020202030204" charset="0"/>
                </a:rPr>
                <a:t>若信道在无噪声情况下的极限数据传输速率不小于信噪比为</a:t>
              </a:r>
              <a:r>
                <a:rPr lang="en-US" altLang="zh-CN" b="1" dirty="0">
                  <a:latin typeface="Arial Narrow" panose="020B0606020202030204" charset="0"/>
                </a:rPr>
                <a:t>30dB</a:t>
              </a:r>
              <a:r>
                <a:rPr lang="zh-CN" altLang="en-US" b="1" dirty="0">
                  <a:latin typeface="Arial Narrow" panose="020B0606020202030204" charset="0"/>
                </a:rPr>
                <a:t>条件下的极限数据传输速率，</a:t>
              </a:r>
              <a:endParaRPr lang="en-US" altLang="zh-CN" b="1" dirty="0">
                <a:latin typeface="Arial Narrow" panose="020B0606020202030204" charset="0"/>
              </a:endParaRPr>
            </a:p>
            <a:p>
              <a:r>
                <a:rPr lang="en-US" altLang="zh-CN" b="1" dirty="0">
                  <a:latin typeface="Arial Narrow" panose="020B0606020202030204" charset="0"/>
                </a:rPr>
                <a:t>                              </a:t>
              </a:r>
              <a:r>
                <a:rPr lang="zh-CN" altLang="en-US" b="1" dirty="0">
                  <a:latin typeface="Arial Narrow" panose="020B0606020202030204" charset="0"/>
                </a:rPr>
                <a:t>则信号的状态数至少是（      ）。</a:t>
              </a:r>
              <a:endParaRPr lang="zh-CN" altLang="en-US" b="1" dirty="0">
                <a:latin typeface="Arial Narrow" panose="020B0606020202030204" charset="0"/>
              </a:endParaRPr>
            </a:p>
          </p:txBody>
        </p:sp>
        <p:sp>
          <p:nvSpPr>
            <p:cNvPr id="28" name="文本框 27"/>
            <p:cNvSpPr txBox="1"/>
            <p:nvPr/>
          </p:nvSpPr>
          <p:spPr>
            <a:xfrm>
              <a:off x="1878138" y="2759376"/>
              <a:ext cx="1174248" cy="369332"/>
            </a:xfrm>
            <a:prstGeom prst="rect">
              <a:avLst/>
            </a:prstGeom>
            <a:noFill/>
          </p:spPr>
          <p:txBody>
            <a:bodyPr wrap="square" rtlCol="0">
              <a:spAutoFit/>
            </a:bodyPr>
            <a:lstStyle/>
            <a:p>
              <a:r>
                <a:rPr lang="en-US" altLang="zh-CN" b="1" dirty="0">
                  <a:latin typeface="Arial Narrow" panose="020B0606020202030204" charset="0"/>
                </a:rPr>
                <a:t>A. 4</a:t>
              </a:r>
              <a:endParaRPr lang="zh-CN" altLang="en-US" b="1" dirty="0">
                <a:latin typeface="Arial Narrow" panose="020B0606020202030204" charset="0"/>
              </a:endParaRPr>
            </a:p>
          </p:txBody>
        </p:sp>
        <p:sp>
          <p:nvSpPr>
            <p:cNvPr id="29" name="文本框 28"/>
            <p:cNvSpPr txBox="1"/>
            <p:nvPr/>
          </p:nvSpPr>
          <p:spPr>
            <a:xfrm>
              <a:off x="3718633" y="2759376"/>
              <a:ext cx="1174248" cy="369332"/>
            </a:xfrm>
            <a:prstGeom prst="rect">
              <a:avLst/>
            </a:prstGeom>
            <a:noFill/>
          </p:spPr>
          <p:txBody>
            <a:bodyPr wrap="square" rtlCol="0">
              <a:spAutoFit/>
            </a:bodyPr>
            <a:lstStyle/>
            <a:p>
              <a:r>
                <a:rPr lang="en-US" altLang="zh-CN" b="1" dirty="0">
                  <a:latin typeface="Arial Narrow" panose="020B0606020202030204" charset="0"/>
                </a:rPr>
                <a:t>B. 8</a:t>
              </a:r>
              <a:endParaRPr lang="zh-CN" altLang="en-US" b="1" dirty="0">
                <a:latin typeface="Arial Narrow" panose="020B0606020202030204" charset="0"/>
              </a:endParaRPr>
            </a:p>
          </p:txBody>
        </p:sp>
        <p:sp>
          <p:nvSpPr>
            <p:cNvPr id="30" name="文本框 29"/>
            <p:cNvSpPr txBox="1"/>
            <p:nvPr/>
          </p:nvSpPr>
          <p:spPr>
            <a:xfrm>
              <a:off x="5559128" y="2759376"/>
              <a:ext cx="1174248" cy="369332"/>
            </a:xfrm>
            <a:prstGeom prst="rect">
              <a:avLst/>
            </a:prstGeom>
            <a:noFill/>
          </p:spPr>
          <p:txBody>
            <a:bodyPr wrap="square" rtlCol="0">
              <a:spAutoFit/>
            </a:bodyPr>
            <a:lstStyle/>
            <a:p>
              <a:r>
                <a:rPr lang="en-US" altLang="zh-CN" b="1" dirty="0">
                  <a:latin typeface="Arial Narrow" panose="020B0606020202030204" charset="0"/>
                </a:rPr>
                <a:t>C. 16</a:t>
              </a:r>
              <a:endParaRPr lang="zh-CN" altLang="en-US" b="1" dirty="0">
                <a:latin typeface="Arial Narrow" panose="020B0606020202030204" charset="0"/>
              </a:endParaRPr>
            </a:p>
          </p:txBody>
        </p:sp>
        <p:sp>
          <p:nvSpPr>
            <p:cNvPr id="31" name="文本框 30"/>
            <p:cNvSpPr txBox="1"/>
            <p:nvPr/>
          </p:nvSpPr>
          <p:spPr>
            <a:xfrm>
              <a:off x="7399623" y="2759376"/>
              <a:ext cx="1174248" cy="369332"/>
            </a:xfrm>
            <a:prstGeom prst="rect">
              <a:avLst/>
            </a:prstGeom>
            <a:noFill/>
          </p:spPr>
          <p:txBody>
            <a:bodyPr wrap="square" rtlCol="0">
              <a:spAutoFit/>
            </a:bodyPr>
            <a:lstStyle/>
            <a:p>
              <a:r>
                <a:rPr lang="en-US" altLang="zh-CN" b="1" dirty="0">
                  <a:latin typeface="Arial Narrow" panose="020B0606020202030204" charset="0"/>
                </a:rPr>
                <a:t>D. 32</a:t>
              </a:r>
              <a:endParaRPr lang="zh-CN" altLang="en-US" b="1" dirty="0">
                <a:latin typeface="Arial Narrow" panose="020B0606020202030204" charset="0"/>
              </a:endParaRPr>
            </a:p>
          </p:txBody>
        </p:sp>
      </p:grpSp>
      <p:sp>
        <p:nvSpPr>
          <p:cNvPr id="32" name="文本框 31"/>
          <p:cNvSpPr txBox="1"/>
          <p:nvPr/>
        </p:nvSpPr>
        <p:spPr>
          <a:xfrm>
            <a:off x="464875" y="3244334"/>
            <a:ext cx="732397" cy="369332"/>
          </a:xfrm>
          <a:prstGeom prst="rect">
            <a:avLst/>
          </a:prstGeom>
          <a:noFill/>
        </p:spPr>
        <p:txBody>
          <a:bodyPr wrap="square" rtlCol="0">
            <a:spAutoFit/>
          </a:bodyPr>
          <a:lstStyle/>
          <a:p>
            <a:r>
              <a:rPr lang="zh-CN" altLang="en-US" b="1" dirty="0">
                <a:latin typeface="Arial Narrow" panose="020B0606020202030204" charset="0"/>
              </a:rPr>
              <a:t>解析</a:t>
            </a:r>
            <a:endParaRPr lang="zh-CN" altLang="en-US" b="1" dirty="0">
              <a:latin typeface="Arial Narrow" panose="020B0606020202030204" charset="0"/>
            </a:endParaRPr>
          </a:p>
        </p:txBody>
      </p:sp>
      <p:sp>
        <p:nvSpPr>
          <p:cNvPr id="33" name="文本框 32"/>
          <p:cNvSpPr txBox="1"/>
          <p:nvPr/>
        </p:nvSpPr>
        <p:spPr>
          <a:xfrm>
            <a:off x="885894" y="3594100"/>
            <a:ext cx="7687974" cy="369332"/>
          </a:xfrm>
          <a:prstGeom prst="rect">
            <a:avLst/>
          </a:prstGeom>
          <a:noFill/>
        </p:spPr>
        <p:txBody>
          <a:bodyPr wrap="square" rtlCol="0">
            <a:spAutoFit/>
          </a:bodyPr>
          <a:lstStyle/>
          <a:p>
            <a:r>
              <a:rPr lang="zh-CN" altLang="en-US" b="1" dirty="0">
                <a:latin typeface="Arial Narrow" panose="020B0606020202030204" charset="0"/>
              </a:rPr>
              <a:t>设信号状态数（可调制出的不同基本波形或码元数量）为</a:t>
            </a:r>
            <a:r>
              <a:rPr lang="en-US" altLang="zh-CN" b="1" dirty="0">
                <a:latin typeface="Arial Narrow" panose="020B0606020202030204" charset="0"/>
              </a:rPr>
              <a:t>X</a:t>
            </a:r>
            <a:endParaRPr lang="zh-CN" altLang="en-US" b="1" dirty="0">
              <a:latin typeface="Arial Narrow" panose="020B0606020202030204" charset="0"/>
            </a:endParaRPr>
          </a:p>
        </p:txBody>
      </p:sp>
      <p:sp>
        <p:nvSpPr>
          <p:cNvPr id="38" name="文本框 37"/>
          <p:cNvSpPr txBox="1"/>
          <p:nvPr/>
        </p:nvSpPr>
        <p:spPr>
          <a:xfrm>
            <a:off x="4292601" y="2256489"/>
            <a:ext cx="732397" cy="523220"/>
          </a:xfrm>
          <a:prstGeom prst="rect">
            <a:avLst/>
          </a:prstGeom>
          <a:noFill/>
        </p:spPr>
        <p:txBody>
          <a:bodyPr wrap="square" rtlCol="0">
            <a:spAutoFit/>
          </a:bodyPr>
          <a:lstStyle/>
          <a:p>
            <a:pPr algn="ctr"/>
            <a:r>
              <a:rPr lang="en-US" altLang="zh-CN" sz="2800" b="1" dirty="0">
                <a:solidFill>
                  <a:schemeClr val="accent1">
                    <a:lumMod val="75000"/>
                  </a:schemeClr>
                </a:solidFill>
                <a:latin typeface="Arial Black" panose="020B0A04020102020204" pitchFamily="34" charset="0"/>
              </a:rPr>
              <a:t>D</a:t>
            </a:r>
            <a:endParaRPr lang="zh-CN" altLang="en-US" sz="2800" b="1" dirty="0">
              <a:solidFill>
                <a:schemeClr val="accent1">
                  <a:lumMod val="75000"/>
                </a:schemeClr>
              </a:solidFill>
              <a:latin typeface="Arial Black" panose="020B0A04020102020204" pitchFamily="34" charset="0"/>
            </a:endParaRPr>
          </a:p>
        </p:txBody>
      </p:sp>
      <p:sp>
        <p:nvSpPr>
          <p:cNvPr id="25" name="文本框 24"/>
          <p:cNvSpPr txBox="1"/>
          <p:nvPr/>
        </p:nvSpPr>
        <p:spPr>
          <a:xfrm>
            <a:off x="885894" y="4007943"/>
            <a:ext cx="4238690" cy="369332"/>
          </a:xfrm>
          <a:prstGeom prst="rect">
            <a:avLst/>
          </a:prstGeom>
          <a:noFill/>
        </p:spPr>
        <p:txBody>
          <a:bodyPr wrap="square" rtlCol="0">
            <a:spAutoFit/>
          </a:bodyPr>
          <a:lstStyle/>
          <a:p>
            <a:r>
              <a:rPr lang="zh-CN" altLang="en-US" b="1" dirty="0">
                <a:latin typeface="Arial Narrow" panose="020B0606020202030204" charset="0"/>
              </a:rPr>
              <a:t>则每个码元可携带的比特数量为</a:t>
            </a:r>
            <a:r>
              <a:rPr lang="en-US" altLang="zh-CN" b="1" dirty="0">
                <a:latin typeface="Arial Narrow" panose="020B0606020202030204" charset="0"/>
              </a:rPr>
              <a:t>log</a:t>
            </a:r>
            <a:r>
              <a:rPr lang="en-US" altLang="zh-CN" b="1" baseline="-25000" dirty="0">
                <a:latin typeface="Arial Narrow" panose="020B0606020202030204" charset="0"/>
              </a:rPr>
              <a:t>2</a:t>
            </a:r>
            <a:r>
              <a:rPr lang="en-US" altLang="zh-CN" b="1" dirty="0">
                <a:latin typeface="Arial Narrow" panose="020B0606020202030204" charset="0"/>
              </a:rPr>
              <a:t>X</a:t>
            </a:r>
            <a:endParaRPr lang="zh-CN" altLang="en-US" b="1" dirty="0">
              <a:latin typeface="Arial Narrow" panose="020B0606020202030204" charset="0"/>
            </a:endParaRPr>
          </a:p>
        </p:txBody>
      </p:sp>
      <p:sp>
        <p:nvSpPr>
          <p:cNvPr id="26" name="文本框 25"/>
          <p:cNvSpPr txBox="1"/>
          <p:nvPr/>
        </p:nvSpPr>
        <p:spPr>
          <a:xfrm>
            <a:off x="885894" y="4421786"/>
            <a:ext cx="10132953" cy="369332"/>
          </a:xfrm>
          <a:prstGeom prst="rect">
            <a:avLst/>
          </a:prstGeom>
          <a:noFill/>
        </p:spPr>
        <p:txBody>
          <a:bodyPr wrap="square" rtlCol="0">
            <a:spAutoFit/>
          </a:bodyPr>
          <a:lstStyle/>
          <a:p>
            <a:r>
              <a:rPr lang="zh-CN" altLang="en-US" b="1" dirty="0">
                <a:latin typeface="Arial Narrow" panose="020B0606020202030204" charset="0"/>
              </a:rPr>
              <a:t>信道在无噪声情况下的极限数据传输速率（用奈氏准则计算）</a:t>
            </a:r>
            <a:r>
              <a:rPr lang="en-US" altLang="zh-CN" b="1" dirty="0">
                <a:latin typeface="Arial Narrow" panose="020B0606020202030204" charset="0"/>
              </a:rPr>
              <a:t>= 2W</a:t>
            </a:r>
            <a:r>
              <a:rPr lang="zh-CN" altLang="en-US" b="1" dirty="0">
                <a:latin typeface="Arial Narrow" panose="020B0606020202030204" charset="0"/>
              </a:rPr>
              <a:t>（码元</a:t>
            </a:r>
            <a:r>
              <a:rPr lang="en-US" altLang="zh-CN" b="1" dirty="0">
                <a:latin typeface="Arial Narrow" panose="020B0606020202030204" charset="0"/>
              </a:rPr>
              <a:t>/</a:t>
            </a:r>
            <a:r>
              <a:rPr lang="zh-CN" altLang="en-US" b="1" dirty="0">
                <a:latin typeface="Arial Narrow" panose="020B0606020202030204" charset="0"/>
              </a:rPr>
              <a:t>秒）</a:t>
            </a:r>
            <a:r>
              <a:rPr lang="en-US" altLang="zh-CN" b="1" dirty="0">
                <a:latin typeface="Arial Narrow" panose="020B0606020202030204" charset="0"/>
              </a:rPr>
              <a:t>= 2W log</a:t>
            </a:r>
            <a:r>
              <a:rPr lang="en-US" altLang="zh-CN" b="1" baseline="-25000" dirty="0">
                <a:latin typeface="Arial Narrow" panose="020B0606020202030204" charset="0"/>
              </a:rPr>
              <a:t>2</a:t>
            </a:r>
            <a:r>
              <a:rPr lang="en-US" altLang="zh-CN" b="1" dirty="0">
                <a:latin typeface="Arial Narrow" panose="020B0606020202030204" charset="0"/>
              </a:rPr>
              <a:t>X</a:t>
            </a:r>
            <a:r>
              <a:rPr lang="zh-CN" altLang="en-US" b="1" dirty="0">
                <a:latin typeface="Arial Narrow" panose="020B0606020202030204" charset="0"/>
              </a:rPr>
              <a:t>（比特</a:t>
            </a:r>
            <a:r>
              <a:rPr lang="en-US" altLang="zh-CN" b="1" dirty="0">
                <a:latin typeface="Arial Narrow" panose="020B0606020202030204" charset="0"/>
              </a:rPr>
              <a:t>/</a:t>
            </a:r>
            <a:r>
              <a:rPr lang="zh-CN" altLang="en-US" b="1" dirty="0">
                <a:latin typeface="Arial Narrow" panose="020B0606020202030204" charset="0"/>
              </a:rPr>
              <a:t>秒）</a:t>
            </a:r>
            <a:endParaRPr lang="zh-CN" altLang="en-US" b="1" dirty="0">
              <a:latin typeface="Arial Narrow" panose="020B0606020202030204" charset="0"/>
            </a:endParaRPr>
          </a:p>
        </p:txBody>
      </p:sp>
      <p:sp>
        <p:nvSpPr>
          <p:cNvPr id="34" name="文本框 33"/>
          <p:cNvSpPr txBox="1"/>
          <p:nvPr/>
        </p:nvSpPr>
        <p:spPr>
          <a:xfrm>
            <a:off x="885894" y="4835629"/>
            <a:ext cx="10132953" cy="369332"/>
          </a:xfrm>
          <a:prstGeom prst="rect">
            <a:avLst/>
          </a:prstGeom>
          <a:noFill/>
        </p:spPr>
        <p:txBody>
          <a:bodyPr wrap="square" rtlCol="0">
            <a:spAutoFit/>
          </a:bodyPr>
          <a:lstStyle/>
          <a:p>
            <a:r>
              <a:rPr lang="en-US" altLang="zh-CN" b="1" dirty="0">
                <a:latin typeface="Arial Narrow" panose="020B0606020202030204" charset="0"/>
              </a:rPr>
              <a:t>30dB</a:t>
            </a:r>
            <a:r>
              <a:rPr lang="zh-CN" altLang="en-US" b="1" dirty="0">
                <a:latin typeface="Arial Narrow" panose="020B0606020202030204" charset="0"/>
              </a:rPr>
              <a:t>信噪比条件下的极限数据传输速率（用香农公式计算）</a:t>
            </a:r>
            <a:r>
              <a:rPr lang="en-US" altLang="zh-CN" b="1" dirty="0">
                <a:latin typeface="Arial Narrow" panose="020B0606020202030204" charset="0"/>
              </a:rPr>
              <a:t>= W log</a:t>
            </a:r>
            <a:r>
              <a:rPr lang="en-US" altLang="zh-CN" b="1" baseline="-25000" dirty="0">
                <a:latin typeface="Arial Narrow" panose="020B0606020202030204" charset="0"/>
              </a:rPr>
              <a:t>2</a:t>
            </a:r>
            <a:r>
              <a:rPr lang="zh-CN" altLang="en-US" b="1" dirty="0">
                <a:latin typeface="Arial Narrow" panose="020B0606020202030204" charset="0"/>
              </a:rPr>
              <a:t>（</a:t>
            </a:r>
            <a:r>
              <a:rPr lang="en-US" altLang="zh-CN" b="1" dirty="0">
                <a:latin typeface="Arial Narrow" panose="020B0606020202030204" charset="0"/>
              </a:rPr>
              <a:t>1+1000</a:t>
            </a:r>
            <a:r>
              <a:rPr lang="zh-CN" altLang="en-US" b="1" dirty="0">
                <a:latin typeface="Arial Narrow" panose="020B0606020202030204" charset="0"/>
              </a:rPr>
              <a:t>）（比特</a:t>
            </a:r>
            <a:r>
              <a:rPr lang="en-US" altLang="zh-CN" b="1" dirty="0">
                <a:latin typeface="Arial Narrow" panose="020B0606020202030204" charset="0"/>
              </a:rPr>
              <a:t>/</a:t>
            </a:r>
            <a:r>
              <a:rPr lang="zh-CN" altLang="en-US" b="1" dirty="0">
                <a:latin typeface="Arial Narrow" panose="020B0606020202030204" charset="0"/>
              </a:rPr>
              <a:t>秒）</a:t>
            </a:r>
            <a:endParaRPr lang="zh-CN" altLang="en-US" b="1" dirty="0">
              <a:latin typeface="Arial Narrow" panose="020B0606020202030204" charset="0"/>
            </a:endParaRPr>
          </a:p>
        </p:txBody>
      </p:sp>
      <p:sp>
        <p:nvSpPr>
          <p:cNvPr id="35" name="文本框 34"/>
          <p:cNvSpPr txBox="1"/>
          <p:nvPr/>
        </p:nvSpPr>
        <p:spPr>
          <a:xfrm>
            <a:off x="885894" y="5249472"/>
            <a:ext cx="5202432" cy="369332"/>
          </a:xfrm>
          <a:prstGeom prst="rect">
            <a:avLst/>
          </a:prstGeom>
          <a:noFill/>
        </p:spPr>
        <p:txBody>
          <a:bodyPr wrap="square" rtlCol="0">
            <a:spAutoFit/>
          </a:bodyPr>
          <a:lstStyle/>
          <a:p>
            <a:r>
              <a:rPr lang="zh-CN" altLang="en-US" b="1" dirty="0">
                <a:latin typeface="Arial Narrow" panose="020B0606020202030204" charset="0"/>
              </a:rPr>
              <a:t>根据题意列出不等式     </a:t>
            </a:r>
            <a:r>
              <a:rPr lang="en-US" altLang="zh-CN" b="1" dirty="0">
                <a:latin typeface="Arial Narrow" panose="020B0606020202030204" charset="0"/>
              </a:rPr>
              <a:t>2W log</a:t>
            </a:r>
            <a:r>
              <a:rPr lang="en-US" altLang="zh-CN" b="1" baseline="-25000" dirty="0">
                <a:latin typeface="Arial Narrow" panose="020B0606020202030204" charset="0"/>
              </a:rPr>
              <a:t>2</a:t>
            </a:r>
            <a:r>
              <a:rPr lang="en-US" altLang="zh-CN" b="1" dirty="0">
                <a:latin typeface="Arial Narrow" panose="020B0606020202030204" charset="0"/>
              </a:rPr>
              <a:t>X ≥ W log</a:t>
            </a:r>
            <a:r>
              <a:rPr lang="en-US" altLang="zh-CN" b="1" baseline="-25000" dirty="0">
                <a:latin typeface="Arial Narrow" panose="020B0606020202030204" charset="0"/>
              </a:rPr>
              <a:t>2</a:t>
            </a:r>
            <a:r>
              <a:rPr lang="zh-CN" altLang="en-US" b="1" dirty="0">
                <a:latin typeface="Arial Narrow" panose="020B0606020202030204" charset="0"/>
              </a:rPr>
              <a:t>（</a:t>
            </a:r>
            <a:r>
              <a:rPr lang="en-US" altLang="zh-CN" b="1" dirty="0">
                <a:latin typeface="Arial Narrow" panose="020B0606020202030204" charset="0"/>
              </a:rPr>
              <a:t>1+1000</a:t>
            </a:r>
            <a:r>
              <a:rPr lang="zh-CN" altLang="en-US" b="1" dirty="0">
                <a:latin typeface="Arial Narrow" panose="020B0606020202030204" charset="0"/>
              </a:rPr>
              <a:t>）</a:t>
            </a:r>
            <a:r>
              <a:rPr lang="en-US" altLang="zh-CN" b="1" dirty="0">
                <a:latin typeface="Arial Narrow" panose="020B0606020202030204" charset="0"/>
              </a:rPr>
              <a:t> </a:t>
            </a:r>
            <a:r>
              <a:rPr lang="zh-CN" altLang="en-US" b="1" dirty="0">
                <a:latin typeface="Arial Narrow" panose="020B0606020202030204" charset="0"/>
              </a:rPr>
              <a:t> </a:t>
            </a:r>
            <a:endParaRPr lang="zh-CN" altLang="en-US" b="1" dirty="0">
              <a:latin typeface="Arial Narrow" panose="020B0606020202030204" charset="0"/>
            </a:endParaRPr>
          </a:p>
        </p:txBody>
      </p:sp>
      <p:sp>
        <p:nvSpPr>
          <p:cNvPr id="36" name="文本框 35"/>
          <p:cNvSpPr txBox="1"/>
          <p:nvPr/>
        </p:nvSpPr>
        <p:spPr>
          <a:xfrm>
            <a:off x="6103676" y="5249472"/>
            <a:ext cx="1801390" cy="369332"/>
          </a:xfrm>
          <a:prstGeom prst="rect">
            <a:avLst/>
          </a:prstGeom>
          <a:noFill/>
        </p:spPr>
        <p:txBody>
          <a:bodyPr wrap="square" rtlCol="0">
            <a:spAutoFit/>
          </a:bodyPr>
          <a:lstStyle/>
          <a:p>
            <a:r>
              <a:rPr lang="zh-CN" altLang="en-US" b="1" dirty="0">
                <a:latin typeface="Arial Narrow" panose="020B0606020202030204" charset="0"/>
              </a:rPr>
              <a:t>解得  </a:t>
            </a:r>
            <a:r>
              <a:rPr lang="en-US" altLang="zh-CN" b="1" dirty="0">
                <a:latin typeface="Arial Narrow" panose="020B0606020202030204" charset="0"/>
              </a:rPr>
              <a:t>X ≥ 32 </a:t>
            </a:r>
            <a:r>
              <a:rPr lang="zh-CN" altLang="en-US" b="1" dirty="0">
                <a:latin typeface="Arial Narrow" panose="020B0606020202030204" charset="0"/>
              </a:rPr>
              <a:t> </a:t>
            </a:r>
            <a:endParaRPr lang="zh-CN" altLang="en-US" b="1" dirty="0">
              <a:latin typeface="Arial Narrow" panose="020B0606020202030204" charset="0"/>
            </a:endParaRP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1+#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0" presetClass="entr" presetSubtype="0" fill="hold" grpId="0" nodeType="click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fade">
                                      <p:cBhvr>
                                        <p:cTn id="13" dur="800" decel="100000"/>
                                        <p:tgtEl>
                                          <p:spTgt spid="38"/>
                                        </p:tgtEl>
                                      </p:cBhvr>
                                    </p:animEffect>
                                    <p:anim calcmode="lin" valueType="num">
                                      <p:cBhvr>
                                        <p:cTn id="14" dur="800" decel="100000" fill="hold"/>
                                        <p:tgtEl>
                                          <p:spTgt spid="38"/>
                                        </p:tgtEl>
                                        <p:attrNameLst>
                                          <p:attrName>style.rotation</p:attrName>
                                        </p:attrNameLst>
                                      </p:cBhvr>
                                      <p:tavLst>
                                        <p:tav tm="0">
                                          <p:val>
                                            <p:fltVal val="-90"/>
                                          </p:val>
                                        </p:tav>
                                        <p:tav tm="100000">
                                          <p:val>
                                            <p:fltVal val="0"/>
                                          </p:val>
                                        </p:tav>
                                      </p:tavLst>
                                    </p:anim>
                                    <p:anim calcmode="lin" valueType="num">
                                      <p:cBhvr>
                                        <p:cTn id="15" dur="800" decel="100000" fill="hold"/>
                                        <p:tgtEl>
                                          <p:spTgt spid="38"/>
                                        </p:tgtEl>
                                        <p:attrNameLst>
                                          <p:attrName>ppt_x</p:attrName>
                                        </p:attrNameLst>
                                      </p:cBhvr>
                                      <p:tavLst>
                                        <p:tav tm="0">
                                          <p:val>
                                            <p:strVal val="#ppt_x+0.4"/>
                                          </p:val>
                                        </p:tav>
                                        <p:tav tm="100000">
                                          <p:val>
                                            <p:strVal val="#ppt_x-0.05"/>
                                          </p:val>
                                        </p:tav>
                                      </p:tavLst>
                                    </p:anim>
                                    <p:anim calcmode="lin" valueType="num">
                                      <p:cBhvr>
                                        <p:cTn id="16" dur="800" decel="100000" fill="hold"/>
                                        <p:tgtEl>
                                          <p:spTgt spid="38"/>
                                        </p:tgtEl>
                                        <p:attrNameLst>
                                          <p:attrName>ppt_y</p:attrName>
                                        </p:attrNameLst>
                                      </p:cBhvr>
                                      <p:tavLst>
                                        <p:tav tm="0">
                                          <p:val>
                                            <p:strVal val="#ppt_y-0.4"/>
                                          </p:val>
                                        </p:tav>
                                        <p:tav tm="100000">
                                          <p:val>
                                            <p:strVal val="#ppt_y+0.1"/>
                                          </p:val>
                                        </p:tav>
                                      </p:tavLst>
                                    </p:anim>
                                    <p:anim calcmode="lin" valueType="num">
                                      <p:cBhvr>
                                        <p:cTn id="17" dur="200" accel="100000" fill="hold">
                                          <p:stCondLst>
                                            <p:cond delay="800"/>
                                          </p:stCondLst>
                                        </p:cTn>
                                        <p:tgtEl>
                                          <p:spTgt spid="38"/>
                                        </p:tgtEl>
                                        <p:attrNameLst>
                                          <p:attrName>ppt_x</p:attrName>
                                        </p:attrNameLst>
                                      </p:cBhvr>
                                      <p:tavLst>
                                        <p:tav tm="0">
                                          <p:val>
                                            <p:strVal val="#ppt_x-0.05"/>
                                          </p:val>
                                        </p:tav>
                                        <p:tav tm="100000">
                                          <p:val>
                                            <p:strVal val="#ppt_x"/>
                                          </p:val>
                                        </p:tav>
                                      </p:tavLst>
                                    </p:anim>
                                    <p:anim calcmode="lin" valueType="num">
                                      <p:cBhvr>
                                        <p:cTn id="18" dur="200" accel="100000" fill="hold">
                                          <p:stCondLst>
                                            <p:cond delay="800"/>
                                          </p:stCondLst>
                                        </p:cTn>
                                        <p:tgtEl>
                                          <p:spTgt spid="38"/>
                                        </p:tgtEl>
                                        <p:attrNameLst>
                                          <p:attrName>ppt_y</p:attrName>
                                        </p:attrNameLst>
                                      </p:cBhvr>
                                      <p:tavLst>
                                        <p:tav tm="0">
                                          <p:val>
                                            <p:strVal val="#ppt_y+0.1"/>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53" presetClass="entr" presetSubtype="16" fill="hold" grpId="0" nodeType="clickEffect">
                                  <p:stCondLst>
                                    <p:cond delay="0"/>
                                  </p:stCondLst>
                                  <p:childTnLst>
                                    <p:set>
                                      <p:cBhvr>
                                        <p:cTn id="22" dur="1" fill="hold">
                                          <p:stCondLst>
                                            <p:cond delay="0"/>
                                          </p:stCondLst>
                                        </p:cTn>
                                        <p:tgtEl>
                                          <p:spTgt spid="32"/>
                                        </p:tgtEl>
                                        <p:attrNameLst>
                                          <p:attrName>style.visibility</p:attrName>
                                        </p:attrNameLst>
                                      </p:cBhvr>
                                      <p:to>
                                        <p:strVal val="visible"/>
                                      </p:to>
                                    </p:set>
                                    <p:anim calcmode="lin" valueType="num">
                                      <p:cBhvr>
                                        <p:cTn id="23" dur="500" fill="hold"/>
                                        <p:tgtEl>
                                          <p:spTgt spid="32"/>
                                        </p:tgtEl>
                                        <p:attrNameLst>
                                          <p:attrName>ppt_w</p:attrName>
                                        </p:attrNameLst>
                                      </p:cBhvr>
                                      <p:tavLst>
                                        <p:tav tm="0">
                                          <p:val>
                                            <p:fltVal val="0"/>
                                          </p:val>
                                        </p:tav>
                                        <p:tav tm="100000">
                                          <p:val>
                                            <p:strVal val="#ppt_w"/>
                                          </p:val>
                                        </p:tav>
                                      </p:tavLst>
                                    </p:anim>
                                    <p:anim calcmode="lin" valueType="num">
                                      <p:cBhvr>
                                        <p:cTn id="24" dur="500" fill="hold"/>
                                        <p:tgtEl>
                                          <p:spTgt spid="32"/>
                                        </p:tgtEl>
                                        <p:attrNameLst>
                                          <p:attrName>ppt_h</p:attrName>
                                        </p:attrNameLst>
                                      </p:cBhvr>
                                      <p:tavLst>
                                        <p:tav tm="0">
                                          <p:val>
                                            <p:fltVal val="0"/>
                                          </p:val>
                                        </p:tav>
                                        <p:tav tm="100000">
                                          <p:val>
                                            <p:strVal val="#ppt_h"/>
                                          </p:val>
                                        </p:tav>
                                      </p:tavLst>
                                    </p:anim>
                                    <p:animEffect transition="in" filter="fade">
                                      <p:cBhvr>
                                        <p:cTn id="25" dur="500"/>
                                        <p:tgtEl>
                                          <p:spTgt spid="32"/>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iterate type="lt">
                                    <p:tmAbs val="100"/>
                                  </p:iterate>
                                  <p:childTnLst>
                                    <p:set>
                                      <p:cBhvr>
                                        <p:cTn id="29" dur="1" fill="hold">
                                          <p:stCondLst>
                                            <p:cond delay="0"/>
                                          </p:stCondLst>
                                        </p:cTn>
                                        <p:tgtEl>
                                          <p:spTgt spid="33"/>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iterate type="lt">
                                    <p:tmAbs val="100"/>
                                  </p:iterate>
                                  <p:childTnLst>
                                    <p:set>
                                      <p:cBhvr>
                                        <p:cTn id="33" dur="1" fill="hold">
                                          <p:stCondLst>
                                            <p:cond delay="0"/>
                                          </p:stCondLst>
                                        </p:cTn>
                                        <p:tgtEl>
                                          <p:spTgt spid="25"/>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iterate type="lt">
                                    <p:tmAbs val="100"/>
                                  </p:iterate>
                                  <p:childTnLst>
                                    <p:set>
                                      <p:cBhvr>
                                        <p:cTn id="37" dur="1" fill="hold">
                                          <p:stCondLst>
                                            <p:cond delay="0"/>
                                          </p:stCondLst>
                                        </p:cTn>
                                        <p:tgtEl>
                                          <p:spTgt spid="26"/>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iterate type="lt">
                                    <p:tmAbs val="100"/>
                                  </p:iterate>
                                  <p:childTnLst>
                                    <p:set>
                                      <p:cBhvr>
                                        <p:cTn id="41" dur="1" fill="hold">
                                          <p:stCondLst>
                                            <p:cond delay="0"/>
                                          </p:stCondLst>
                                        </p:cTn>
                                        <p:tgtEl>
                                          <p:spTgt spid="34"/>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iterate type="lt">
                                    <p:tmAbs val="100"/>
                                  </p:iterate>
                                  <p:childTnLst>
                                    <p:set>
                                      <p:cBhvr>
                                        <p:cTn id="45" dur="1" fill="hold">
                                          <p:stCondLst>
                                            <p:cond delay="0"/>
                                          </p:stCondLst>
                                        </p:cTn>
                                        <p:tgtEl>
                                          <p:spTgt spid="35"/>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grpId="0" nodeType="clickEffect">
                                  <p:stCondLst>
                                    <p:cond delay="0"/>
                                  </p:stCondLst>
                                  <p:iterate type="lt">
                                    <p:tmAbs val="100"/>
                                  </p:iterate>
                                  <p:childTnLst>
                                    <p:set>
                                      <p:cBhvr>
                                        <p:cTn id="49"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3" grpId="0"/>
      <p:bldP spid="38" grpId="0"/>
      <p:bldP spid="25" grpId="0"/>
      <p:bldP spid="26" grpId="0"/>
      <p:bldP spid="34" grpId="0"/>
      <p:bldP spid="35" grpId="0"/>
      <p:bldP spid="36"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3156764" y="1188116"/>
            <a:ext cx="5900079" cy="2606668"/>
            <a:chOff x="3156764" y="1188116"/>
            <a:chExt cx="5900079" cy="2606668"/>
          </a:xfrm>
        </p:grpSpPr>
        <p:sp>
          <p:nvSpPr>
            <p:cNvPr id="12" name="íşlïḍè"/>
            <p:cNvSpPr txBox="1"/>
            <p:nvPr/>
          </p:nvSpPr>
          <p:spPr>
            <a:xfrm>
              <a:off x="3965618" y="1188116"/>
              <a:ext cx="4287076" cy="419100"/>
            </a:xfrm>
            <a:prstGeom prst="rect">
              <a:avLst/>
            </a:prstGeom>
            <a:noFill/>
          </p:spPr>
          <p:txBody>
            <a:bodyPr wrap="square" lIns="91440" tIns="45720" rIns="91440" bIns="45720" anchor="ctr">
              <a:noAutofit/>
            </a:bodyPr>
            <a:lstStyle/>
            <a:p>
              <a:pPr algn="ctr"/>
              <a:r>
                <a:rPr lang="en-US" altLang="zh-CN" sz="2400" b="1" dirty="0"/>
                <a:t>2.6 </a:t>
              </a:r>
              <a:r>
                <a:rPr lang="zh-CN" altLang="en-US" sz="2400" b="1" dirty="0"/>
                <a:t>信道复用技术</a:t>
              </a:r>
              <a:endParaRPr lang="en-US" altLang="zh-CN" sz="2400" b="1" dirty="0"/>
            </a:p>
          </p:txBody>
        </p:sp>
        <p:grpSp>
          <p:nvGrpSpPr>
            <p:cNvPr id="6" name="组合 5"/>
            <p:cNvGrpSpPr/>
            <p:nvPr/>
          </p:nvGrpSpPr>
          <p:grpSpPr>
            <a:xfrm>
              <a:off x="3156764" y="2010058"/>
              <a:ext cx="5900079" cy="595554"/>
              <a:chOff x="1183243" y="2200834"/>
              <a:chExt cx="5900079" cy="595554"/>
            </a:xfrm>
          </p:grpSpPr>
          <p:sp>
            <p:nvSpPr>
              <p:cNvPr id="5" name="平行四边形 4"/>
              <p:cNvSpPr/>
              <p:nvPr/>
            </p:nvSpPr>
            <p:spPr>
              <a:xfrm>
                <a:off x="1183243" y="2200834"/>
                <a:ext cx="828092" cy="595554"/>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latin typeface="Impact" panose="020B0806030902050204" pitchFamily="34" charset="0"/>
                  </a:rPr>
                  <a:t>01</a:t>
                </a:r>
                <a:endParaRPr lang="zh-CN" altLang="en-US" sz="2800" dirty="0">
                  <a:latin typeface="Impact" panose="020B0806030902050204" pitchFamily="34" charset="0"/>
                </a:endParaRPr>
              </a:p>
            </p:txBody>
          </p:sp>
          <p:sp>
            <p:nvSpPr>
              <p:cNvPr id="25" name="平行四边形 24"/>
              <p:cNvSpPr/>
              <p:nvPr/>
            </p:nvSpPr>
            <p:spPr>
              <a:xfrm>
                <a:off x="1858680" y="2200834"/>
                <a:ext cx="5224642" cy="595554"/>
              </a:xfrm>
              <a:prstGeom prst="parallelogram">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200" b="1" dirty="0">
                    <a:solidFill>
                      <a:schemeClr val="tx1"/>
                    </a:solidFill>
                    <a:latin typeface="Impact" panose="020B0806030902050204" pitchFamily="34" charset="0"/>
                  </a:rPr>
                  <a:t>信道复用技术的基本原理</a:t>
                </a:r>
                <a:endParaRPr lang="zh-CN" altLang="en-US" sz="2200" b="1" dirty="0">
                  <a:solidFill>
                    <a:schemeClr val="tx1"/>
                  </a:solidFill>
                  <a:latin typeface="Impact" panose="020B0806030902050204" pitchFamily="34" charset="0"/>
                </a:endParaRPr>
              </a:p>
            </p:txBody>
          </p:sp>
        </p:grpSp>
        <p:grpSp>
          <p:nvGrpSpPr>
            <p:cNvPr id="32" name="组合 31"/>
            <p:cNvGrpSpPr/>
            <p:nvPr/>
          </p:nvGrpSpPr>
          <p:grpSpPr>
            <a:xfrm>
              <a:off x="3156764" y="3199230"/>
              <a:ext cx="5900079" cy="595554"/>
              <a:chOff x="1183242" y="3390006"/>
              <a:chExt cx="5900079" cy="595554"/>
            </a:xfrm>
          </p:grpSpPr>
          <p:sp>
            <p:nvSpPr>
              <p:cNvPr id="27" name="平行四边形 26"/>
              <p:cNvSpPr/>
              <p:nvPr/>
            </p:nvSpPr>
            <p:spPr>
              <a:xfrm>
                <a:off x="1183242" y="3390006"/>
                <a:ext cx="828092" cy="595554"/>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latin typeface="Impact" panose="020B0806030902050204" pitchFamily="34" charset="0"/>
                  </a:rPr>
                  <a:t>02</a:t>
                </a:r>
                <a:endParaRPr lang="zh-CN" altLang="en-US" sz="2800" dirty="0">
                  <a:latin typeface="Impact" panose="020B0806030902050204" pitchFamily="34" charset="0"/>
                </a:endParaRPr>
              </a:p>
            </p:txBody>
          </p:sp>
          <p:sp>
            <p:nvSpPr>
              <p:cNvPr id="28" name="平行四边形 27"/>
              <p:cNvSpPr/>
              <p:nvPr/>
            </p:nvSpPr>
            <p:spPr>
              <a:xfrm>
                <a:off x="1858679" y="3390006"/>
                <a:ext cx="5224642" cy="595554"/>
              </a:xfrm>
              <a:prstGeom prst="parallelogram">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200" b="1" dirty="0">
                    <a:solidFill>
                      <a:schemeClr val="tx1"/>
                    </a:solidFill>
                    <a:latin typeface="Impact" panose="020B0806030902050204" pitchFamily="34" charset="0"/>
                  </a:rPr>
                  <a:t>常见的信道复用技术</a:t>
                </a:r>
                <a:endParaRPr lang="zh-CN" altLang="en-US" sz="2200" b="1" dirty="0">
                  <a:solidFill>
                    <a:schemeClr val="tx1"/>
                  </a:solidFill>
                  <a:latin typeface="Impact" panose="020B0806030902050204" pitchFamily="34" charset="0"/>
                </a:endParaRP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04800" y="749300"/>
            <a:ext cx="6192344" cy="400110"/>
            <a:chOff x="424117" y="898245"/>
            <a:chExt cx="6192344" cy="400110"/>
          </a:xfrm>
        </p:grpSpPr>
        <p:sp>
          <p:nvSpPr>
            <p:cNvPr id="2" name="平行四边形 1"/>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p:cNvSpPr txBox="1"/>
            <p:nvPr/>
          </p:nvSpPr>
          <p:spPr>
            <a:xfrm>
              <a:off x="1052423" y="898245"/>
              <a:ext cx="5564038" cy="400110"/>
            </a:xfrm>
            <a:prstGeom prst="rect">
              <a:avLst/>
            </a:prstGeom>
            <a:noFill/>
          </p:spPr>
          <p:txBody>
            <a:bodyPr wrap="square" rtlCol="0">
              <a:spAutoFit/>
            </a:bodyPr>
            <a:lstStyle/>
            <a:p>
              <a:r>
                <a:rPr lang="zh-CN" altLang="en-US" sz="2000" b="1" dirty="0"/>
                <a:t>信道复用技术的基本原理</a:t>
              </a:r>
              <a:endParaRPr lang="zh-CN" altLang="en-US" sz="2000" b="1" dirty="0"/>
            </a:p>
          </p:txBody>
        </p:sp>
      </p:grpSp>
      <p:sp>
        <p:nvSpPr>
          <p:cNvPr id="5" name="矩形 4"/>
          <p:cNvSpPr/>
          <p:nvPr/>
        </p:nvSpPr>
        <p:spPr>
          <a:xfrm>
            <a:off x="1030489" y="1248626"/>
            <a:ext cx="256976" cy="2569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íşlïḍè"/>
          <p:cNvSpPr txBox="1"/>
          <p:nvPr/>
        </p:nvSpPr>
        <p:spPr>
          <a:xfrm>
            <a:off x="1322452" y="1209656"/>
            <a:ext cx="7658262" cy="342300"/>
          </a:xfrm>
          <a:prstGeom prst="rect">
            <a:avLst/>
          </a:prstGeom>
          <a:noFill/>
        </p:spPr>
        <p:txBody>
          <a:bodyPr wrap="square" lIns="91440" tIns="45720" rIns="91440" bIns="45720" anchor="ctr">
            <a:noAutofit/>
          </a:bodyPr>
          <a:lstStyle/>
          <a:p>
            <a:r>
              <a:rPr lang="zh-CN" altLang="en-US" b="1" dirty="0"/>
              <a:t>复用（</a:t>
            </a:r>
            <a:r>
              <a:rPr lang="en-US" altLang="zh-CN" b="1" dirty="0"/>
              <a:t>Multiplexing</a:t>
            </a:r>
            <a:r>
              <a:rPr lang="zh-CN" altLang="en-US" b="1" dirty="0"/>
              <a:t>）就是</a:t>
            </a:r>
            <a:r>
              <a:rPr lang="zh-CN" altLang="en-US" b="1" dirty="0">
                <a:solidFill>
                  <a:schemeClr val="accent1">
                    <a:lumMod val="75000"/>
                  </a:schemeClr>
                </a:solidFill>
              </a:rPr>
              <a:t>在一条传输媒体上同时传输多路用户的信号</a:t>
            </a:r>
            <a:r>
              <a:rPr lang="zh-CN" altLang="en-US" b="1" dirty="0"/>
              <a:t>。</a:t>
            </a:r>
            <a:endParaRPr lang="en-US" altLang="zh-CN" b="1" dirty="0"/>
          </a:p>
        </p:txBody>
      </p:sp>
      <p:sp>
        <p:nvSpPr>
          <p:cNvPr id="7" name="矩形 6"/>
          <p:cNvSpPr/>
          <p:nvPr/>
        </p:nvSpPr>
        <p:spPr>
          <a:xfrm>
            <a:off x="1030489" y="1835122"/>
            <a:ext cx="256976" cy="2569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íşlïḍè"/>
          <p:cNvSpPr txBox="1"/>
          <p:nvPr/>
        </p:nvSpPr>
        <p:spPr>
          <a:xfrm>
            <a:off x="1322451" y="1706343"/>
            <a:ext cx="10507599" cy="767432"/>
          </a:xfrm>
          <a:prstGeom prst="rect">
            <a:avLst/>
          </a:prstGeom>
          <a:noFill/>
        </p:spPr>
        <p:txBody>
          <a:bodyPr wrap="square" lIns="91440" tIns="45720" rIns="91440" bIns="45720" anchor="ctr">
            <a:noAutofit/>
          </a:bodyPr>
          <a:lstStyle/>
          <a:p>
            <a:r>
              <a:rPr lang="zh-CN" altLang="en-US" b="1" dirty="0"/>
              <a:t>当一条传输媒体的传输容量大于多条信道传输的总容量时，就可以通过复用技术，在这条传输媒体上</a:t>
            </a:r>
            <a:endParaRPr lang="en-US" altLang="zh-CN" b="1" dirty="0"/>
          </a:p>
          <a:p>
            <a:r>
              <a:rPr lang="zh-CN" altLang="en-US" b="1" dirty="0"/>
              <a:t>建立多条通信信道，以便</a:t>
            </a:r>
            <a:r>
              <a:rPr lang="zh-CN" altLang="en-US" b="1" dirty="0">
                <a:solidFill>
                  <a:schemeClr val="accent1">
                    <a:lumMod val="75000"/>
                  </a:schemeClr>
                </a:solidFill>
              </a:rPr>
              <a:t>充分利用传输媒体的带宽</a:t>
            </a:r>
            <a:r>
              <a:rPr lang="zh-CN" altLang="en-US" b="1" dirty="0"/>
              <a:t>。</a:t>
            </a:r>
            <a:endParaRPr lang="en-US" altLang="zh-CN" b="1" dirty="0"/>
          </a:p>
        </p:txBody>
      </p:sp>
      <p:sp>
        <p:nvSpPr>
          <p:cNvPr id="56" name="矩形 55"/>
          <p:cNvSpPr/>
          <p:nvPr/>
        </p:nvSpPr>
        <p:spPr>
          <a:xfrm>
            <a:off x="1030489" y="2548358"/>
            <a:ext cx="256976" cy="2569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íşlïḍè"/>
          <p:cNvSpPr txBox="1"/>
          <p:nvPr/>
        </p:nvSpPr>
        <p:spPr>
          <a:xfrm>
            <a:off x="1322451" y="2438433"/>
            <a:ext cx="10507599" cy="767432"/>
          </a:xfrm>
          <a:prstGeom prst="rect">
            <a:avLst/>
          </a:prstGeom>
          <a:noFill/>
        </p:spPr>
        <p:txBody>
          <a:bodyPr wrap="square" lIns="91440" tIns="45720" rIns="91440" bIns="45720" anchor="ctr">
            <a:noAutofit/>
          </a:bodyPr>
          <a:lstStyle/>
          <a:p>
            <a:r>
              <a:rPr lang="zh-CN" altLang="en-US" b="1" dirty="0"/>
              <a:t>尽管实现信道复用会增加通信成本（需要复用器、分用器以及费用较高的大容量共享信道），但如果</a:t>
            </a:r>
            <a:r>
              <a:rPr lang="zh-CN" altLang="en-US" b="1" dirty="0">
                <a:solidFill>
                  <a:schemeClr val="accent1">
                    <a:lumMod val="75000"/>
                  </a:schemeClr>
                </a:solidFill>
              </a:rPr>
              <a:t>复用的信道数量较大</a:t>
            </a:r>
            <a:r>
              <a:rPr lang="zh-CN" altLang="en-US" b="1" dirty="0"/>
              <a:t>，还是</a:t>
            </a:r>
            <a:r>
              <a:rPr lang="zh-CN" altLang="en-US" b="1" dirty="0">
                <a:solidFill>
                  <a:schemeClr val="accent1">
                    <a:lumMod val="75000"/>
                  </a:schemeClr>
                </a:solidFill>
              </a:rPr>
              <a:t>比较划算</a:t>
            </a:r>
            <a:r>
              <a:rPr lang="zh-CN" altLang="en-US" b="1" dirty="0"/>
              <a:t>的。</a:t>
            </a:r>
            <a:endParaRPr lang="en-US" altLang="zh-CN" b="1" dirty="0"/>
          </a:p>
        </p:txBody>
      </p:sp>
      <p:pic>
        <p:nvPicPr>
          <p:cNvPr id="22" name="图片 21" descr="图片包含 游戏机, 钟表, 标志&#10;&#10;描述已自动生成"/>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754852" y="3335500"/>
            <a:ext cx="8682296" cy="3018166"/>
          </a:xfrm>
          <a:prstGeom prst="rect">
            <a:avLst/>
          </a:prstGeom>
        </p:spPr>
      </p:pic>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withEffect">
                                  <p:stCondLst>
                                    <p:cond delay="0"/>
                                  </p:stCondLst>
                                  <p:childTnLst>
                                    <p:set>
                                      <p:cBhvr>
                                        <p:cTn id="6" dur="1" fill="hold">
                                          <p:stCondLst>
                                            <p:cond delay="0"/>
                                          </p:stCondLst>
                                        </p:cTn>
                                        <p:tgtEl>
                                          <p:spTgt spid="56"/>
                                        </p:tgtEl>
                                        <p:attrNameLst>
                                          <p:attrName>style.visibility</p:attrName>
                                        </p:attrNameLst>
                                      </p:cBhvr>
                                      <p:to>
                                        <p:strVal val="visible"/>
                                      </p:to>
                                    </p:set>
                                    <p:anim calcmode="lin" valueType="num">
                                      <p:cBhvr>
                                        <p:cTn id="7" dur="500" fill="hold"/>
                                        <p:tgtEl>
                                          <p:spTgt spid="56"/>
                                        </p:tgtEl>
                                        <p:attrNameLst>
                                          <p:attrName>ppt_w</p:attrName>
                                        </p:attrNameLst>
                                      </p:cBhvr>
                                      <p:tavLst>
                                        <p:tav tm="0">
                                          <p:val>
                                            <p:fltVal val="0"/>
                                          </p:val>
                                        </p:tav>
                                        <p:tav tm="100000">
                                          <p:val>
                                            <p:strVal val="#ppt_w"/>
                                          </p:val>
                                        </p:tav>
                                      </p:tavLst>
                                    </p:anim>
                                    <p:anim calcmode="lin" valueType="num">
                                      <p:cBhvr>
                                        <p:cTn id="8" dur="500" fill="hold"/>
                                        <p:tgtEl>
                                          <p:spTgt spid="56"/>
                                        </p:tgtEl>
                                        <p:attrNameLst>
                                          <p:attrName>ppt_h</p:attrName>
                                        </p:attrNameLst>
                                      </p:cBhvr>
                                      <p:tavLst>
                                        <p:tav tm="0">
                                          <p:val>
                                            <p:fltVal val="0"/>
                                          </p:val>
                                        </p:tav>
                                        <p:tav tm="100000">
                                          <p:val>
                                            <p:strVal val="#ppt_h"/>
                                          </p:val>
                                        </p:tav>
                                      </p:tavLst>
                                    </p:anim>
                                    <p:anim calcmode="lin" valueType="num">
                                      <p:cBhvr>
                                        <p:cTn id="9" dur="500" fill="hold"/>
                                        <p:tgtEl>
                                          <p:spTgt spid="56"/>
                                        </p:tgtEl>
                                        <p:attrNameLst>
                                          <p:attrName>style.rotation</p:attrName>
                                        </p:attrNameLst>
                                      </p:cBhvr>
                                      <p:tavLst>
                                        <p:tav tm="0">
                                          <p:val>
                                            <p:fltVal val="360"/>
                                          </p:val>
                                        </p:tav>
                                        <p:tav tm="100000">
                                          <p:val>
                                            <p:fltVal val="0"/>
                                          </p:val>
                                        </p:tav>
                                      </p:tavLst>
                                    </p:anim>
                                    <p:animEffect transition="in" filter="fade">
                                      <p:cBhvr>
                                        <p:cTn id="10" dur="500"/>
                                        <p:tgtEl>
                                          <p:spTgt spid="56"/>
                                        </p:tgtEl>
                                      </p:cBhvr>
                                    </p:animEffect>
                                  </p:childTnLst>
                                </p:cTn>
                              </p:par>
                              <p:par>
                                <p:cTn id="11" presetID="47" presetClass="entr" presetSubtype="0"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500"/>
                                        <p:tgtEl>
                                          <p:spTgt spid="22"/>
                                        </p:tgtEl>
                                      </p:cBhvr>
                                    </p:animEffect>
                                    <p:anim calcmode="lin" valueType="num">
                                      <p:cBhvr>
                                        <p:cTn id="14" dur="500" fill="hold"/>
                                        <p:tgtEl>
                                          <p:spTgt spid="22"/>
                                        </p:tgtEl>
                                        <p:attrNameLst>
                                          <p:attrName>ppt_x</p:attrName>
                                        </p:attrNameLst>
                                      </p:cBhvr>
                                      <p:tavLst>
                                        <p:tav tm="0">
                                          <p:val>
                                            <p:strVal val="#ppt_x"/>
                                          </p:val>
                                        </p:tav>
                                        <p:tav tm="100000">
                                          <p:val>
                                            <p:strVal val="#ppt_x"/>
                                          </p:val>
                                        </p:tav>
                                      </p:tavLst>
                                    </p:anim>
                                    <p:anim calcmode="lin" valueType="num">
                                      <p:cBhvr>
                                        <p:cTn id="15" dur="500" fill="hold"/>
                                        <p:tgtEl>
                                          <p:spTgt spid="22"/>
                                        </p:tgtEl>
                                        <p:attrNameLst>
                                          <p:attrName>ppt_y</p:attrName>
                                        </p:attrNameLst>
                                      </p:cBhvr>
                                      <p:tavLst>
                                        <p:tav tm="0">
                                          <p:val>
                                            <p:strVal val="#ppt_y-.1"/>
                                          </p:val>
                                        </p:tav>
                                        <p:tav tm="100000">
                                          <p:val>
                                            <p:strVal val="#ppt_y"/>
                                          </p:val>
                                        </p:tav>
                                      </p:tavLst>
                                    </p:anim>
                                  </p:childTnLst>
                                </p:cTn>
                              </p:par>
                            </p:childTnLst>
                          </p:cTn>
                        </p:par>
                        <p:par>
                          <p:cTn id="16" fill="hold">
                            <p:stCondLst>
                              <p:cond delay="500"/>
                            </p:stCondLst>
                            <p:childTnLst>
                              <p:par>
                                <p:cTn id="17" presetID="1" presetClass="entr" presetSubtype="0" fill="hold" grpId="0" nodeType="afterEffect">
                                  <p:stCondLst>
                                    <p:cond delay="0"/>
                                  </p:stCondLst>
                                  <p:iterate type="lt">
                                    <p:tmAbs val="100"/>
                                  </p:iterate>
                                  <p:childTnLst>
                                    <p:set>
                                      <p:cBhvr>
                                        <p:cTn id="18" dur="1" fill="hold">
                                          <p:stCondLst>
                                            <p:cond delay="0"/>
                                          </p:stCondLst>
                                        </p:cTn>
                                        <p:tgtEl>
                                          <p:spTgt spid="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bldLvl="0" animBg="1"/>
      <p:bldP spid="60"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组合 35"/>
          <p:cNvGrpSpPr/>
          <p:nvPr/>
        </p:nvGrpSpPr>
        <p:grpSpPr>
          <a:xfrm>
            <a:off x="304799" y="749300"/>
            <a:ext cx="6266993" cy="400110"/>
            <a:chOff x="424116" y="898245"/>
            <a:chExt cx="6266993" cy="400110"/>
          </a:xfrm>
        </p:grpSpPr>
        <p:sp>
          <p:nvSpPr>
            <p:cNvPr id="38" name="平行四边形 37"/>
            <p:cNvSpPr/>
            <p:nvPr/>
          </p:nvSpPr>
          <p:spPr>
            <a:xfrm>
              <a:off x="424116" y="898245"/>
              <a:ext cx="712237"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02</a:t>
              </a:r>
              <a:endParaRPr lang="zh-CN" altLang="en-US" sz="2200" dirty="0">
                <a:latin typeface="Impact" panose="020B0806030902050204" pitchFamily="34" charset="0"/>
              </a:endParaRPr>
            </a:p>
          </p:txBody>
        </p:sp>
        <p:sp>
          <p:nvSpPr>
            <p:cNvPr id="40" name="文本框 39"/>
            <p:cNvSpPr txBox="1"/>
            <p:nvPr/>
          </p:nvSpPr>
          <p:spPr>
            <a:xfrm>
              <a:off x="1127071" y="898245"/>
              <a:ext cx="5564038" cy="400110"/>
            </a:xfrm>
            <a:prstGeom prst="rect">
              <a:avLst/>
            </a:prstGeom>
            <a:noFill/>
          </p:spPr>
          <p:txBody>
            <a:bodyPr wrap="square" rtlCol="0">
              <a:spAutoFit/>
            </a:bodyPr>
            <a:lstStyle/>
            <a:p>
              <a:r>
                <a:rPr lang="zh-CN" altLang="en-US" sz="2000" b="1" dirty="0"/>
                <a:t>常见的信道复用技术</a:t>
              </a:r>
              <a:endParaRPr lang="zh-CN" altLang="en-US" sz="2000" b="1" dirty="0"/>
            </a:p>
          </p:txBody>
        </p:sp>
      </p:grpSp>
      <p:grpSp>
        <p:nvGrpSpPr>
          <p:cNvPr id="19" name="组合 18"/>
          <p:cNvGrpSpPr/>
          <p:nvPr/>
        </p:nvGrpSpPr>
        <p:grpSpPr>
          <a:xfrm>
            <a:off x="3297002" y="1869778"/>
            <a:ext cx="5636209" cy="3997625"/>
            <a:chOff x="3297002" y="1869778"/>
            <a:chExt cx="5636209" cy="3997625"/>
          </a:xfrm>
        </p:grpSpPr>
        <p:sp>
          <p:nvSpPr>
            <p:cNvPr id="2" name="矩形 1"/>
            <p:cNvSpPr/>
            <p:nvPr/>
          </p:nvSpPr>
          <p:spPr>
            <a:xfrm>
              <a:off x="3297002" y="3401964"/>
              <a:ext cx="1988545" cy="933254"/>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rPr>
                <a:t>常用的</a:t>
              </a:r>
              <a:endParaRPr lang="en-US" altLang="zh-CN" sz="2000" b="1" dirty="0">
                <a:solidFill>
                  <a:schemeClr val="bg1"/>
                </a:solidFill>
              </a:endParaRPr>
            </a:p>
            <a:p>
              <a:pPr algn="ctr"/>
              <a:r>
                <a:rPr lang="zh-CN" altLang="en-US" sz="2000" b="1" dirty="0">
                  <a:solidFill>
                    <a:schemeClr val="bg1"/>
                  </a:solidFill>
                </a:rPr>
                <a:t>信道复用技术</a:t>
              </a:r>
              <a:endParaRPr lang="zh-CN" altLang="en-US" sz="2000" b="1" dirty="0">
                <a:solidFill>
                  <a:schemeClr val="bg1"/>
                </a:solidFill>
              </a:endParaRPr>
            </a:p>
          </p:txBody>
        </p:sp>
        <p:sp>
          <p:nvSpPr>
            <p:cNvPr id="6" name="矩形 5"/>
            <p:cNvSpPr/>
            <p:nvPr/>
          </p:nvSpPr>
          <p:spPr>
            <a:xfrm>
              <a:off x="6944666" y="1869778"/>
              <a:ext cx="1988545" cy="721806"/>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rPr>
                <a:t>频分复用</a:t>
              </a:r>
              <a:r>
                <a:rPr lang="en-US" altLang="zh-CN" sz="2000" b="1" dirty="0">
                  <a:solidFill>
                    <a:schemeClr val="bg1"/>
                  </a:solidFill>
                </a:rPr>
                <a:t>FDM</a:t>
              </a:r>
              <a:endParaRPr lang="zh-CN" altLang="en-US" sz="2000" b="1" dirty="0">
                <a:solidFill>
                  <a:schemeClr val="bg1"/>
                </a:solidFill>
              </a:endParaRPr>
            </a:p>
          </p:txBody>
        </p:sp>
        <p:sp>
          <p:nvSpPr>
            <p:cNvPr id="8" name="矩形 7"/>
            <p:cNvSpPr/>
            <p:nvPr/>
          </p:nvSpPr>
          <p:spPr>
            <a:xfrm>
              <a:off x="6944666" y="2961718"/>
              <a:ext cx="1988545" cy="721806"/>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rPr>
                <a:t>时分复用</a:t>
              </a:r>
              <a:r>
                <a:rPr lang="en-US" altLang="zh-CN" sz="2000" b="1" dirty="0">
                  <a:solidFill>
                    <a:schemeClr val="bg1"/>
                  </a:solidFill>
                </a:rPr>
                <a:t>TDM</a:t>
              </a:r>
              <a:endParaRPr lang="zh-CN" altLang="en-US" sz="2000" b="1" dirty="0">
                <a:solidFill>
                  <a:schemeClr val="bg1"/>
                </a:solidFill>
              </a:endParaRPr>
            </a:p>
          </p:txBody>
        </p:sp>
        <p:sp>
          <p:nvSpPr>
            <p:cNvPr id="9" name="矩形 8"/>
            <p:cNvSpPr/>
            <p:nvPr/>
          </p:nvSpPr>
          <p:spPr>
            <a:xfrm>
              <a:off x="6944666" y="4053658"/>
              <a:ext cx="1988545" cy="721806"/>
            </a:xfrm>
            <a:prstGeom prst="rect">
              <a:avLst/>
            </a:prstGeom>
            <a:solidFill>
              <a:schemeClr val="accent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rPr>
                <a:t>波分复用</a:t>
              </a:r>
              <a:r>
                <a:rPr lang="en-US" altLang="zh-CN" sz="2000" b="1" dirty="0">
                  <a:solidFill>
                    <a:schemeClr val="bg1"/>
                  </a:solidFill>
                </a:rPr>
                <a:t>WDM</a:t>
              </a:r>
              <a:endParaRPr lang="zh-CN" altLang="en-US" sz="2000" b="1" dirty="0">
                <a:solidFill>
                  <a:schemeClr val="bg1"/>
                </a:solidFill>
              </a:endParaRPr>
            </a:p>
          </p:txBody>
        </p:sp>
        <p:sp>
          <p:nvSpPr>
            <p:cNvPr id="10" name="矩形 9"/>
            <p:cNvSpPr/>
            <p:nvPr/>
          </p:nvSpPr>
          <p:spPr>
            <a:xfrm>
              <a:off x="6944666" y="5145597"/>
              <a:ext cx="1988545" cy="721806"/>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rPr>
                <a:t>码分复用</a:t>
              </a:r>
              <a:r>
                <a:rPr lang="en-US" altLang="zh-CN" sz="2000" b="1" dirty="0">
                  <a:solidFill>
                    <a:schemeClr val="bg1"/>
                  </a:solidFill>
                </a:rPr>
                <a:t>CDM</a:t>
              </a:r>
              <a:endParaRPr lang="zh-CN" altLang="en-US" sz="2000" b="1" dirty="0">
                <a:solidFill>
                  <a:schemeClr val="bg1"/>
                </a:solidFill>
              </a:endParaRPr>
            </a:p>
          </p:txBody>
        </p:sp>
        <p:cxnSp>
          <p:nvCxnSpPr>
            <p:cNvPr id="5" name="连接符: 肘形 4"/>
            <p:cNvCxnSpPr>
              <a:stCxn id="2" idx="3"/>
              <a:endCxn id="6" idx="1"/>
            </p:cNvCxnSpPr>
            <p:nvPr/>
          </p:nvCxnSpPr>
          <p:spPr>
            <a:xfrm flipV="1">
              <a:off x="5285547" y="2230681"/>
              <a:ext cx="1659119" cy="1637910"/>
            </a:xfrm>
            <a:prstGeom prst="bentConnector3">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连接符: 肘形 13"/>
            <p:cNvCxnSpPr>
              <a:stCxn id="2" idx="3"/>
              <a:endCxn id="8" idx="1"/>
            </p:cNvCxnSpPr>
            <p:nvPr/>
          </p:nvCxnSpPr>
          <p:spPr>
            <a:xfrm flipV="1">
              <a:off x="5285547" y="3322621"/>
              <a:ext cx="1659119" cy="545970"/>
            </a:xfrm>
            <a:prstGeom prst="bentConnector3">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连接符: 肘形 16"/>
            <p:cNvCxnSpPr>
              <a:stCxn id="2" idx="3"/>
              <a:endCxn id="9" idx="1"/>
            </p:cNvCxnSpPr>
            <p:nvPr/>
          </p:nvCxnSpPr>
          <p:spPr>
            <a:xfrm>
              <a:off x="5285547" y="3868591"/>
              <a:ext cx="1659119" cy="545970"/>
            </a:xfrm>
            <a:prstGeom prst="bentConnector3">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连接符: 肘形 19"/>
            <p:cNvCxnSpPr>
              <a:stCxn id="2" idx="3"/>
              <a:endCxn id="10" idx="1"/>
            </p:cNvCxnSpPr>
            <p:nvPr/>
          </p:nvCxnSpPr>
          <p:spPr>
            <a:xfrm>
              <a:off x="5285547" y="3868591"/>
              <a:ext cx="1659119" cy="1637909"/>
            </a:xfrm>
            <a:prstGeom prst="bentConnector3">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with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additive="base">
                                        <p:cTn id="7" dur="1000"/>
                                        <p:tgtEl>
                                          <p:spTgt spid="36"/>
                                        </p:tgtEl>
                                        <p:attrNameLst>
                                          <p:attrName>ppt_y</p:attrName>
                                        </p:attrNameLst>
                                      </p:cBhvr>
                                      <p:tavLst>
                                        <p:tav tm="0">
                                          <p:val>
                                            <p:strVal val="#ppt_y-#ppt_h*1.125000"/>
                                          </p:val>
                                        </p:tav>
                                        <p:tav tm="100000">
                                          <p:val>
                                            <p:strVal val="#ppt_y"/>
                                          </p:val>
                                        </p:tav>
                                      </p:tavLst>
                                    </p:anim>
                                    <p:animEffect transition="in" filter="wipe(down)">
                                      <p:cBhvr>
                                        <p:cTn id="8" dur="1000"/>
                                        <p:tgtEl>
                                          <p:spTgt spid="36"/>
                                        </p:tgtEl>
                                      </p:cBhvr>
                                    </p:animEffect>
                                  </p:childTnLst>
                                </p:cTn>
                              </p:par>
                              <p:par>
                                <p:cTn id="9" presetID="30" presetClass="entr" presetSubtype="0" fill="hold" nodeType="with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fade">
                                      <p:cBhvr>
                                        <p:cTn id="11" dur="800" decel="100000"/>
                                        <p:tgtEl>
                                          <p:spTgt spid="19"/>
                                        </p:tgtEl>
                                      </p:cBhvr>
                                    </p:animEffect>
                                    <p:anim calcmode="lin" valueType="num">
                                      <p:cBhvr>
                                        <p:cTn id="12" dur="800" decel="100000" fill="hold"/>
                                        <p:tgtEl>
                                          <p:spTgt spid="19"/>
                                        </p:tgtEl>
                                        <p:attrNameLst>
                                          <p:attrName>style.rotation</p:attrName>
                                        </p:attrNameLst>
                                      </p:cBhvr>
                                      <p:tavLst>
                                        <p:tav tm="0">
                                          <p:val>
                                            <p:fltVal val="-90"/>
                                          </p:val>
                                        </p:tav>
                                        <p:tav tm="100000">
                                          <p:val>
                                            <p:fltVal val="0"/>
                                          </p:val>
                                        </p:tav>
                                      </p:tavLst>
                                    </p:anim>
                                    <p:anim calcmode="lin" valueType="num">
                                      <p:cBhvr>
                                        <p:cTn id="13" dur="800" decel="100000" fill="hold"/>
                                        <p:tgtEl>
                                          <p:spTgt spid="19"/>
                                        </p:tgtEl>
                                        <p:attrNameLst>
                                          <p:attrName>ppt_x</p:attrName>
                                        </p:attrNameLst>
                                      </p:cBhvr>
                                      <p:tavLst>
                                        <p:tav tm="0">
                                          <p:val>
                                            <p:strVal val="#ppt_x+0.4"/>
                                          </p:val>
                                        </p:tav>
                                        <p:tav tm="100000">
                                          <p:val>
                                            <p:strVal val="#ppt_x-0.05"/>
                                          </p:val>
                                        </p:tav>
                                      </p:tavLst>
                                    </p:anim>
                                    <p:anim calcmode="lin" valueType="num">
                                      <p:cBhvr>
                                        <p:cTn id="14" dur="800" decel="100000" fill="hold"/>
                                        <p:tgtEl>
                                          <p:spTgt spid="19"/>
                                        </p:tgtEl>
                                        <p:attrNameLst>
                                          <p:attrName>ppt_y</p:attrName>
                                        </p:attrNameLst>
                                      </p:cBhvr>
                                      <p:tavLst>
                                        <p:tav tm="0">
                                          <p:val>
                                            <p:strVal val="#ppt_y-0.4"/>
                                          </p:val>
                                        </p:tav>
                                        <p:tav tm="100000">
                                          <p:val>
                                            <p:strVal val="#ppt_y+0.1"/>
                                          </p:val>
                                        </p:tav>
                                      </p:tavLst>
                                    </p:anim>
                                    <p:anim calcmode="lin" valueType="num">
                                      <p:cBhvr>
                                        <p:cTn id="15" dur="200" accel="100000" fill="hold">
                                          <p:stCondLst>
                                            <p:cond delay="800"/>
                                          </p:stCondLst>
                                        </p:cTn>
                                        <p:tgtEl>
                                          <p:spTgt spid="19"/>
                                        </p:tgtEl>
                                        <p:attrNameLst>
                                          <p:attrName>ppt_x</p:attrName>
                                        </p:attrNameLst>
                                      </p:cBhvr>
                                      <p:tavLst>
                                        <p:tav tm="0">
                                          <p:val>
                                            <p:strVal val="#ppt_x-0.05"/>
                                          </p:val>
                                        </p:tav>
                                        <p:tav tm="100000">
                                          <p:val>
                                            <p:strVal val="#ppt_x"/>
                                          </p:val>
                                        </p:tav>
                                      </p:tavLst>
                                    </p:anim>
                                    <p:anim calcmode="lin" valueType="num">
                                      <p:cBhvr>
                                        <p:cTn id="16" dur="200" accel="100000" fill="hold">
                                          <p:stCondLst>
                                            <p:cond delay="800"/>
                                          </p:stCondLst>
                                        </p:cTn>
                                        <p:tgtEl>
                                          <p:spTgt spid="19"/>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组合 35"/>
          <p:cNvGrpSpPr/>
          <p:nvPr/>
        </p:nvGrpSpPr>
        <p:grpSpPr>
          <a:xfrm>
            <a:off x="304799" y="749300"/>
            <a:ext cx="6266993" cy="400110"/>
            <a:chOff x="424116" y="898245"/>
            <a:chExt cx="6266993" cy="400110"/>
          </a:xfrm>
        </p:grpSpPr>
        <p:sp>
          <p:nvSpPr>
            <p:cNvPr id="38" name="平行四边形 37"/>
            <p:cNvSpPr/>
            <p:nvPr/>
          </p:nvSpPr>
          <p:spPr>
            <a:xfrm>
              <a:off x="424116" y="898245"/>
              <a:ext cx="712237"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02</a:t>
              </a:r>
              <a:endParaRPr lang="zh-CN" altLang="en-US" sz="2200" dirty="0">
                <a:latin typeface="Impact" panose="020B0806030902050204" pitchFamily="34" charset="0"/>
              </a:endParaRPr>
            </a:p>
          </p:txBody>
        </p:sp>
        <p:sp>
          <p:nvSpPr>
            <p:cNvPr id="40" name="文本框 39"/>
            <p:cNvSpPr txBox="1"/>
            <p:nvPr/>
          </p:nvSpPr>
          <p:spPr>
            <a:xfrm>
              <a:off x="1127071" y="898245"/>
              <a:ext cx="5564038" cy="400110"/>
            </a:xfrm>
            <a:prstGeom prst="rect">
              <a:avLst/>
            </a:prstGeom>
            <a:noFill/>
          </p:spPr>
          <p:txBody>
            <a:bodyPr wrap="square" rtlCol="0">
              <a:spAutoFit/>
            </a:bodyPr>
            <a:lstStyle/>
            <a:p>
              <a:r>
                <a:rPr lang="zh-CN" altLang="en-US" sz="2000" b="1" dirty="0"/>
                <a:t>常见的信道复用技术</a:t>
              </a:r>
              <a:endParaRPr lang="zh-CN" altLang="en-US" sz="2000" b="1" dirty="0"/>
            </a:p>
          </p:txBody>
        </p:sp>
      </p:grpSp>
      <p:sp>
        <p:nvSpPr>
          <p:cNvPr id="6" name="矩形 5"/>
          <p:cNvSpPr/>
          <p:nvPr/>
        </p:nvSpPr>
        <p:spPr>
          <a:xfrm>
            <a:off x="1049951" y="1351304"/>
            <a:ext cx="1988545" cy="486923"/>
          </a:xfrm>
          <a:prstGeom prst="rect">
            <a:avLst/>
          </a:prstGeom>
          <a:solidFill>
            <a:schemeClr val="bg2">
              <a:lumMod val="9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rPr>
              <a:t>频分复用</a:t>
            </a:r>
            <a:r>
              <a:rPr lang="en-US" altLang="zh-CN" sz="2000" b="1" dirty="0">
                <a:solidFill>
                  <a:schemeClr val="bg1"/>
                </a:solidFill>
              </a:rPr>
              <a:t>FDM</a:t>
            </a:r>
            <a:endParaRPr lang="zh-CN" altLang="en-US" sz="2000" b="1" dirty="0">
              <a:solidFill>
                <a:schemeClr val="bg1"/>
              </a:solidFill>
            </a:endParaRPr>
          </a:p>
        </p:txBody>
      </p:sp>
      <p:sp>
        <p:nvSpPr>
          <p:cNvPr id="8" name="矩形 7"/>
          <p:cNvSpPr/>
          <p:nvPr/>
        </p:nvSpPr>
        <p:spPr>
          <a:xfrm>
            <a:off x="3765201" y="1351304"/>
            <a:ext cx="1988545" cy="486923"/>
          </a:xfrm>
          <a:prstGeom prst="rect">
            <a:avLst/>
          </a:prstGeom>
          <a:solidFill>
            <a:schemeClr val="bg2">
              <a:lumMod val="9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rPr>
              <a:t>时分复用</a:t>
            </a:r>
            <a:r>
              <a:rPr lang="en-US" altLang="zh-CN" sz="2000" b="1" dirty="0">
                <a:solidFill>
                  <a:schemeClr val="bg1"/>
                </a:solidFill>
              </a:rPr>
              <a:t>TDM</a:t>
            </a:r>
            <a:endParaRPr lang="zh-CN" altLang="en-US" sz="2000" b="1" dirty="0">
              <a:solidFill>
                <a:schemeClr val="bg1"/>
              </a:solidFill>
            </a:endParaRPr>
          </a:p>
        </p:txBody>
      </p:sp>
      <p:sp>
        <p:nvSpPr>
          <p:cNvPr id="9" name="矩形 8"/>
          <p:cNvSpPr/>
          <p:nvPr/>
        </p:nvSpPr>
        <p:spPr>
          <a:xfrm>
            <a:off x="6480451" y="1351304"/>
            <a:ext cx="1988545" cy="486923"/>
          </a:xfrm>
          <a:prstGeom prst="rect">
            <a:avLst/>
          </a:prstGeom>
          <a:solidFill>
            <a:schemeClr val="bg2">
              <a:lumMod val="9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rPr>
              <a:t>波分复用</a:t>
            </a:r>
            <a:r>
              <a:rPr lang="en-US" altLang="zh-CN" sz="2000" b="1" dirty="0">
                <a:solidFill>
                  <a:schemeClr val="bg1"/>
                </a:solidFill>
              </a:rPr>
              <a:t>WDM</a:t>
            </a:r>
            <a:endParaRPr lang="zh-CN" altLang="en-US" sz="2000" b="1" dirty="0">
              <a:solidFill>
                <a:schemeClr val="bg1"/>
              </a:solidFill>
            </a:endParaRPr>
          </a:p>
        </p:txBody>
      </p:sp>
      <p:sp>
        <p:nvSpPr>
          <p:cNvPr id="10" name="矩形 9"/>
          <p:cNvSpPr/>
          <p:nvPr/>
        </p:nvSpPr>
        <p:spPr>
          <a:xfrm>
            <a:off x="9195701" y="1351304"/>
            <a:ext cx="1988545" cy="486923"/>
          </a:xfrm>
          <a:prstGeom prst="rect">
            <a:avLst/>
          </a:prstGeom>
          <a:solidFill>
            <a:schemeClr val="bg2">
              <a:lumMod val="9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rPr>
              <a:t>码分复用</a:t>
            </a:r>
            <a:r>
              <a:rPr lang="en-US" altLang="zh-CN" sz="2000" b="1" dirty="0">
                <a:solidFill>
                  <a:schemeClr val="bg1"/>
                </a:solidFill>
              </a:rPr>
              <a:t>CDM</a:t>
            </a:r>
            <a:endParaRPr lang="zh-CN" altLang="en-US" sz="2000" b="1" dirty="0">
              <a:solidFill>
                <a:schemeClr val="bg1"/>
              </a:solidFill>
            </a:endParaRPr>
          </a:p>
        </p:txBody>
      </p:sp>
      <p:sp>
        <p:nvSpPr>
          <p:cNvPr id="13" name="矩形 12"/>
          <p:cNvSpPr/>
          <p:nvPr/>
        </p:nvSpPr>
        <p:spPr>
          <a:xfrm>
            <a:off x="9195701" y="1351304"/>
            <a:ext cx="1988545" cy="486923"/>
          </a:xfrm>
          <a:prstGeom prst="rect">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rPr>
              <a:t>码分复用</a:t>
            </a:r>
            <a:r>
              <a:rPr lang="en-US" altLang="zh-CN" sz="2000" b="1" dirty="0">
                <a:solidFill>
                  <a:schemeClr val="bg1"/>
                </a:solidFill>
              </a:rPr>
              <a:t>CDM</a:t>
            </a:r>
            <a:endParaRPr lang="zh-CN" altLang="en-US" sz="2000" b="1" dirty="0">
              <a:solidFill>
                <a:schemeClr val="bg1"/>
              </a:solidFill>
            </a:endParaRPr>
          </a:p>
        </p:txBody>
      </p:sp>
      <p:sp>
        <p:nvSpPr>
          <p:cNvPr id="18" name="矩形 17"/>
          <p:cNvSpPr/>
          <p:nvPr/>
        </p:nvSpPr>
        <p:spPr>
          <a:xfrm>
            <a:off x="1049951" y="2102086"/>
            <a:ext cx="256976" cy="2569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íşlïḍè"/>
          <p:cNvSpPr txBox="1"/>
          <p:nvPr/>
        </p:nvSpPr>
        <p:spPr>
          <a:xfrm>
            <a:off x="1341914" y="2053689"/>
            <a:ext cx="10385030" cy="619146"/>
          </a:xfrm>
          <a:prstGeom prst="rect">
            <a:avLst/>
          </a:prstGeom>
          <a:noFill/>
        </p:spPr>
        <p:txBody>
          <a:bodyPr wrap="square" lIns="91440" tIns="45720" rIns="91440" bIns="45720" anchor="ctr">
            <a:noAutofit/>
          </a:bodyPr>
          <a:lstStyle/>
          <a:p>
            <a:r>
              <a:rPr lang="en-US" altLang="zh-CN" b="1" dirty="0"/>
              <a:t>CDMA</a:t>
            </a:r>
            <a:r>
              <a:rPr lang="zh-CN" altLang="en-US" b="1" dirty="0"/>
              <a:t>将每个比特时间划分为</a:t>
            </a:r>
            <a:r>
              <a:rPr lang="en-US" altLang="zh-CN" b="1" dirty="0"/>
              <a:t>m</a:t>
            </a:r>
            <a:r>
              <a:rPr lang="zh-CN" altLang="en-US" b="1" dirty="0"/>
              <a:t>个更短的时间片，称为</a:t>
            </a:r>
            <a:r>
              <a:rPr lang="zh-CN" altLang="en-US" b="1" dirty="0">
                <a:solidFill>
                  <a:srgbClr val="FF0000"/>
                </a:solidFill>
              </a:rPr>
              <a:t>码片</a:t>
            </a:r>
            <a:r>
              <a:rPr lang="zh-CN" altLang="en-US" b="1" dirty="0"/>
              <a:t>（</a:t>
            </a:r>
            <a:r>
              <a:rPr lang="en-US" altLang="zh-CN" b="1" dirty="0"/>
              <a:t>Chip</a:t>
            </a:r>
            <a:r>
              <a:rPr lang="zh-CN" altLang="en-US" b="1" dirty="0"/>
              <a:t>）。</a:t>
            </a:r>
            <a:r>
              <a:rPr lang="en-US" altLang="zh-CN" b="1" dirty="0"/>
              <a:t>m</a:t>
            </a:r>
            <a:r>
              <a:rPr lang="zh-CN" altLang="en-US" b="1" dirty="0"/>
              <a:t>的取值通常为</a:t>
            </a:r>
            <a:r>
              <a:rPr lang="en-US" altLang="zh-CN" b="1" dirty="0"/>
              <a:t>64</a:t>
            </a:r>
            <a:r>
              <a:rPr lang="zh-CN" altLang="en-US" b="1" dirty="0"/>
              <a:t>或</a:t>
            </a:r>
            <a:r>
              <a:rPr lang="en-US" altLang="zh-CN" b="1" dirty="0"/>
              <a:t>128</a:t>
            </a:r>
            <a:r>
              <a:rPr lang="zh-CN" altLang="en-US" b="1" dirty="0"/>
              <a:t>。为了简单起见，在后续的举例中，我们假设</a:t>
            </a:r>
            <a:r>
              <a:rPr lang="en-US" altLang="zh-CN" b="1" dirty="0"/>
              <a:t>m</a:t>
            </a:r>
            <a:r>
              <a:rPr lang="zh-CN" altLang="en-US" b="1" dirty="0"/>
              <a:t>的取值为</a:t>
            </a:r>
            <a:r>
              <a:rPr lang="en-US" altLang="zh-CN" b="1" dirty="0"/>
              <a:t>8</a:t>
            </a:r>
            <a:r>
              <a:rPr lang="zh-CN" altLang="en-US" b="1" dirty="0"/>
              <a:t>。</a:t>
            </a:r>
            <a:endParaRPr lang="en-US" altLang="zh-CN" b="1" dirty="0"/>
          </a:p>
        </p:txBody>
      </p:sp>
      <p:sp>
        <p:nvSpPr>
          <p:cNvPr id="21" name="矩形 20"/>
          <p:cNvSpPr/>
          <p:nvPr/>
        </p:nvSpPr>
        <p:spPr>
          <a:xfrm>
            <a:off x="1049951" y="2767860"/>
            <a:ext cx="256976" cy="2569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íşlïḍè"/>
          <p:cNvSpPr txBox="1"/>
          <p:nvPr/>
        </p:nvSpPr>
        <p:spPr>
          <a:xfrm>
            <a:off x="1341914" y="2743954"/>
            <a:ext cx="7663293" cy="305373"/>
          </a:xfrm>
          <a:prstGeom prst="rect">
            <a:avLst/>
          </a:prstGeom>
          <a:noFill/>
        </p:spPr>
        <p:txBody>
          <a:bodyPr wrap="square" lIns="91440" tIns="45720" rIns="91440" bIns="45720" anchor="ctr">
            <a:noAutofit/>
          </a:bodyPr>
          <a:lstStyle/>
          <a:p>
            <a:r>
              <a:rPr lang="en-US" altLang="zh-CN" b="1" dirty="0"/>
              <a:t>CDMA</a:t>
            </a:r>
            <a:r>
              <a:rPr lang="zh-CN" altLang="en-US" b="1" dirty="0"/>
              <a:t>中的每个站点都被指派一个唯一的</a:t>
            </a:r>
            <a:r>
              <a:rPr lang="en-US" altLang="zh-CN" b="1" dirty="0">
                <a:solidFill>
                  <a:srgbClr val="FF0000"/>
                </a:solidFill>
              </a:rPr>
              <a:t>m</a:t>
            </a:r>
            <a:r>
              <a:rPr lang="zh-CN" altLang="en-US" b="1" dirty="0">
                <a:solidFill>
                  <a:srgbClr val="FF0000"/>
                </a:solidFill>
              </a:rPr>
              <a:t>比特码片序列</a:t>
            </a:r>
            <a:r>
              <a:rPr lang="zh-CN" altLang="en-US" b="1" dirty="0"/>
              <a:t>（</a:t>
            </a:r>
            <a:r>
              <a:rPr lang="en-US" altLang="zh-CN" b="1" dirty="0"/>
              <a:t>Chip Sequence</a:t>
            </a:r>
            <a:r>
              <a:rPr lang="zh-CN" altLang="en-US" b="1" dirty="0"/>
              <a:t>）。</a:t>
            </a:r>
            <a:endParaRPr lang="en-US" altLang="zh-CN" b="1" dirty="0"/>
          </a:p>
        </p:txBody>
      </p:sp>
      <p:sp>
        <p:nvSpPr>
          <p:cNvPr id="26" name="矩形 25"/>
          <p:cNvSpPr/>
          <p:nvPr/>
        </p:nvSpPr>
        <p:spPr>
          <a:xfrm>
            <a:off x="1471773" y="3176030"/>
            <a:ext cx="256976" cy="25697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íşlïḍè"/>
          <p:cNvSpPr txBox="1"/>
          <p:nvPr/>
        </p:nvSpPr>
        <p:spPr>
          <a:xfrm>
            <a:off x="1763737" y="3152124"/>
            <a:ext cx="5657600" cy="305373"/>
          </a:xfrm>
          <a:prstGeom prst="rect">
            <a:avLst/>
          </a:prstGeom>
          <a:noFill/>
        </p:spPr>
        <p:txBody>
          <a:bodyPr wrap="square" lIns="91440" tIns="45720" rIns="91440" bIns="45720" anchor="ctr">
            <a:noAutofit/>
          </a:bodyPr>
          <a:lstStyle/>
          <a:p>
            <a:r>
              <a:rPr lang="zh-CN" altLang="en-US" b="1" dirty="0"/>
              <a:t>某个站要发送</a:t>
            </a:r>
            <a:r>
              <a:rPr lang="zh-CN" altLang="en-US" b="1" dirty="0">
                <a:solidFill>
                  <a:schemeClr val="accent1">
                    <a:lumMod val="75000"/>
                  </a:schemeClr>
                </a:solidFill>
              </a:rPr>
              <a:t>比特</a:t>
            </a:r>
            <a:r>
              <a:rPr lang="en-US" altLang="zh-CN" b="1" dirty="0">
                <a:solidFill>
                  <a:schemeClr val="accent1">
                    <a:lumMod val="75000"/>
                  </a:schemeClr>
                </a:solidFill>
              </a:rPr>
              <a:t>1</a:t>
            </a:r>
            <a:r>
              <a:rPr lang="zh-CN" altLang="en-US" b="1" dirty="0"/>
              <a:t>，则发送它自己的</a:t>
            </a:r>
            <a:r>
              <a:rPr lang="en-US" altLang="zh-CN" b="1" dirty="0">
                <a:solidFill>
                  <a:schemeClr val="accent1">
                    <a:lumMod val="75000"/>
                  </a:schemeClr>
                </a:solidFill>
              </a:rPr>
              <a:t>m</a:t>
            </a:r>
            <a:r>
              <a:rPr lang="zh-CN" altLang="en-US" b="1" dirty="0">
                <a:solidFill>
                  <a:schemeClr val="accent1">
                    <a:lumMod val="75000"/>
                  </a:schemeClr>
                </a:solidFill>
              </a:rPr>
              <a:t>比特码片序列</a:t>
            </a:r>
            <a:r>
              <a:rPr lang="zh-CN" altLang="en-US" b="1" dirty="0"/>
              <a:t>；</a:t>
            </a:r>
            <a:endParaRPr lang="en-US" altLang="zh-CN" b="1" dirty="0"/>
          </a:p>
        </p:txBody>
      </p:sp>
      <p:sp>
        <p:nvSpPr>
          <p:cNvPr id="28" name="矩形 27"/>
          <p:cNvSpPr/>
          <p:nvPr/>
        </p:nvSpPr>
        <p:spPr>
          <a:xfrm>
            <a:off x="1471773" y="3618006"/>
            <a:ext cx="256976" cy="25697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íşlïḍè"/>
          <p:cNvSpPr txBox="1"/>
          <p:nvPr/>
        </p:nvSpPr>
        <p:spPr>
          <a:xfrm>
            <a:off x="1763737" y="3594100"/>
            <a:ext cx="7241470" cy="305373"/>
          </a:xfrm>
          <a:prstGeom prst="rect">
            <a:avLst/>
          </a:prstGeom>
          <a:noFill/>
        </p:spPr>
        <p:txBody>
          <a:bodyPr wrap="square" lIns="91440" tIns="45720" rIns="91440" bIns="45720" anchor="ctr">
            <a:noAutofit/>
          </a:bodyPr>
          <a:lstStyle/>
          <a:p>
            <a:r>
              <a:rPr lang="zh-CN" altLang="en-US" b="1" dirty="0"/>
              <a:t>某个站要发送</a:t>
            </a:r>
            <a:r>
              <a:rPr lang="zh-CN" altLang="en-US" b="1" dirty="0">
                <a:solidFill>
                  <a:schemeClr val="accent1">
                    <a:lumMod val="75000"/>
                  </a:schemeClr>
                </a:solidFill>
              </a:rPr>
              <a:t>比特</a:t>
            </a:r>
            <a:r>
              <a:rPr lang="en-US" altLang="zh-CN" b="1" dirty="0">
                <a:solidFill>
                  <a:schemeClr val="accent1">
                    <a:lumMod val="75000"/>
                  </a:schemeClr>
                </a:solidFill>
              </a:rPr>
              <a:t>0</a:t>
            </a:r>
            <a:r>
              <a:rPr lang="zh-CN" altLang="en-US" b="1" dirty="0"/>
              <a:t>，则发送它自己的</a:t>
            </a:r>
            <a:r>
              <a:rPr lang="en-US" altLang="zh-CN" b="1" dirty="0">
                <a:solidFill>
                  <a:schemeClr val="accent1">
                    <a:lumMod val="75000"/>
                  </a:schemeClr>
                </a:solidFill>
              </a:rPr>
              <a:t>m</a:t>
            </a:r>
            <a:r>
              <a:rPr lang="zh-CN" altLang="en-US" b="1" dirty="0">
                <a:solidFill>
                  <a:schemeClr val="accent1">
                    <a:lumMod val="75000"/>
                  </a:schemeClr>
                </a:solidFill>
              </a:rPr>
              <a:t>比特码片序列的反码</a:t>
            </a:r>
            <a:r>
              <a:rPr lang="zh-CN" altLang="en-US" b="1" dirty="0"/>
              <a:t>。</a:t>
            </a:r>
            <a:endParaRPr lang="en-US" altLang="zh-CN" b="1" dirty="0"/>
          </a:p>
        </p:txBody>
      </p:sp>
      <p:grpSp>
        <p:nvGrpSpPr>
          <p:cNvPr id="3" name="组合 2"/>
          <p:cNvGrpSpPr/>
          <p:nvPr/>
        </p:nvGrpSpPr>
        <p:grpSpPr>
          <a:xfrm>
            <a:off x="881995" y="4057229"/>
            <a:ext cx="9674426" cy="2321107"/>
            <a:chOff x="881995" y="4057229"/>
            <a:chExt cx="9674426" cy="2321107"/>
          </a:xfrm>
        </p:grpSpPr>
        <p:sp>
          <p:nvSpPr>
            <p:cNvPr id="2" name="矩形 1"/>
            <p:cNvSpPr/>
            <p:nvPr/>
          </p:nvSpPr>
          <p:spPr>
            <a:xfrm>
              <a:off x="1052163" y="4057229"/>
              <a:ext cx="9504258" cy="2321107"/>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íşlïḍè"/>
            <p:cNvSpPr txBox="1"/>
            <p:nvPr/>
          </p:nvSpPr>
          <p:spPr>
            <a:xfrm>
              <a:off x="881995" y="4057230"/>
              <a:ext cx="1052941" cy="305373"/>
            </a:xfrm>
            <a:prstGeom prst="rect">
              <a:avLst/>
            </a:prstGeom>
            <a:noFill/>
          </p:spPr>
          <p:txBody>
            <a:bodyPr wrap="square" lIns="91440" tIns="45720" rIns="91440" bIns="45720" anchor="ctr">
              <a:noAutofit/>
            </a:bodyPr>
            <a:lstStyle/>
            <a:p>
              <a:r>
                <a:rPr lang="en-US" altLang="zh-CN" b="1" dirty="0"/>
                <a:t>【</a:t>
              </a:r>
              <a:r>
                <a:rPr lang="zh-CN" altLang="en-US" b="1" dirty="0"/>
                <a:t>举例</a:t>
              </a:r>
              <a:r>
                <a:rPr lang="en-US" altLang="zh-CN" b="1" dirty="0"/>
                <a:t>】</a:t>
              </a:r>
              <a:endParaRPr lang="en-US" altLang="zh-CN" b="1" dirty="0"/>
            </a:p>
          </p:txBody>
        </p:sp>
      </p:grpSp>
      <p:sp>
        <p:nvSpPr>
          <p:cNvPr id="31" name="íşlïḍè"/>
          <p:cNvSpPr txBox="1"/>
          <p:nvPr/>
        </p:nvSpPr>
        <p:spPr>
          <a:xfrm>
            <a:off x="1763737" y="4427945"/>
            <a:ext cx="4808055" cy="305373"/>
          </a:xfrm>
          <a:prstGeom prst="rect">
            <a:avLst/>
          </a:prstGeom>
          <a:noFill/>
        </p:spPr>
        <p:txBody>
          <a:bodyPr wrap="square" lIns="91440" tIns="45720" rIns="91440" bIns="45720" anchor="ctr">
            <a:noAutofit/>
          </a:bodyPr>
          <a:lstStyle/>
          <a:p>
            <a:r>
              <a:rPr lang="zh-CN" altLang="en-US" b="1" dirty="0"/>
              <a:t>假设给某个站指派的</a:t>
            </a:r>
            <a:r>
              <a:rPr lang="en-US" altLang="zh-CN" b="1" dirty="0"/>
              <a:t>8</a:t>
            </a:r>
            <a:r>
              <a:rPr lang="zh-CN" altLang="en-US" b="1" dirty="0"/>
              <a:t>比特码片序列为</a:t>
            </a:r>
            <a:r>
              <a:rPr lang="en-US" altLang="zh-CN" b="1" dirty="0"/>
              <a:t>01011001</a:t>
            </a:r>
            <a:endParaRPr lang="en-US" altLang="zh-CN" b="1" dirty="0"/>
          </a:p>
        </p:txBody>
      </p:sp>
      <p:sp>
        <p:nvSpPr>
          <p:cNvPr id="32" name="íşlïḍè"/>
          <p:cNvSpPr txBox="1"/>
          <p:nvPr/>
        </p:nvSpPr>
        <p:spPr>
          <a:xfrm>
            <a:off x="2250873" y="4793971"/>
            <a:ext cx="1798613" cy="305373"/>
          </a:xfrm>
          <a:prstGeom prst="rect">
            <a:avLst/>
          </a:prstGeom>
          <a:noFill/>
        </p:spPr>
        <p:txBody>
          <a:bodyPr wrap="square" lIns="91440" tIns="45720" rIns="91440" bIns="45720" anchor="ctr">
            <a:noAutofit/>
          </a:bodyPr>
          <a:lstStyle/>
          <a:p>
            <a:r>
              <a:rPr lang="zh-CN" altLang="en-US" b="1" dirty="0"/>
              <a:t>该站发送比特</a:t>
            </a:r>
            <a:r>
              <a:rPr lang="en-US" altLang="zh-CN" b="1" dirty="0"/>
              <a:t>1</a:t>
            </a:r>
            <a:r>
              <a:rPr lang="zh-CN" altLang="en-US" b="1" dirty="0"/>
              <a:t>：</a:t>
            </a:r>
            <a:endParaRPr lang="en-US" altLang="zh-CN" b="1" dirty="0"/>
          </a:p>
        </p:txBody>
      </p:sp>
      <p:sp>
        <p:nvSpPr>
          <p:cNvPr id="33" name="íşlïḍè"/>
          <p:cNvSpPr txBox="1"/>
          <p:nvPr/>
        </p:nvSpPr>
        <p:spPr>
          <a:xfrm>
            <a:off x="3955134" y="4793970"/>
            <a:ext cx="3662146" cy="305373"/>
          </a:xfrm>
          <a:prstGeom prst="rect">
            <a:avLst/>
          </a:prstGeom>
          <a:noFill/>
        </p:spPr>
        <p:txBody>
          <a:bodyPr wrap="square" lIns="91440" tIns="45720" rIns="91440" bIns="45720" anchor="ctr">
            <a:noAutofit/>
          </a:bodyPr>
          <a:lstStyle/>
          <a:p>
            <a:r>
              <a:rPr lang="zh-CN" altLang="en-US" b="1" dirty="0"/>
              <a:t>发送自己的</a:t>
            </a:r>
            <a:r>
              <a:rPr lang="en-US" altLang="zh-CN" b="1" dirty="0"/>
              <a:t>8</a:t>
            </a:r>
            <a:r>
              <a:rPr lang="zh-CN" altLang="en-US" b="1" dirty="0"/>
              <a:t>比特码片序列</a:t>
            </a:r>
            <a:r>
              <a:rPr lang="en-US" altLang="zh-CN" b="1" dirty="0"/>
              <a:t>01011001</a:t>
            </a:r>
            <a:endParaRPr lang="en-US" altLang="zh-CN" b="1" dirty="0"/>
          </a:p>
        </p:txBody>
      </p:sp>
      <p:sp>
        <p:nvSpPr>
          <p:cNvPr id="34" name="íşlïḍè"/>
          <p:cNvSpPr txBox="1"/>
          <p:nvPr/>
        </p:nvSpPr>
        <p:spPr>
          <a:xfrm>
            <a:off x="2260503" y="5159995"/>
            <a:ext cx="1798613" cy="305373"/>
          </a:xfrm>
          <a:prstGeom prst="rect">
            <a:avLst/>
          </a:prstGeom>
          <a:noFill/>
        </p:spPr>
        <p:txBody>
          <a:bodyPr wrap="square" lIns="91440" tIns="45720" rIns="91440" bIns="45720" anchor="ctr">
            <a:noAutofit/>
          </a:bodyPr>
          <a:lstStyle/>
          <a:p>
            <a:r>
              <a:rPr lang="zh-CN" altLang="en-US" b="1" dirty="0"/>
              <a:t>该站发送比特</a:t>
            </a:r>
            <a:r>
              <a:rPr lang="en-US" altLang="zh-CN" b="1" dirty="0"/>
              <a:t>0</a:t>
            </a:r>
            <a:r>
              <a:rPr lang="zh-CN" altLang="en-US" b="1" dirty="0"/>
              <a:t>：</a:t>
            </a:r>
            <a:endParaRPr lang="en-US" altLang="zh-CN" b="1" dirty="0"/>
          </a:p>
        </p:txBody>
      </p:sp>
      <p:sp>
        <p:nvSpPr>
          <p:cNvPr id="35" name="íşlïḍè"/>
          <p:cNvSpPr txBox="1"/>
          <p:nvPr/>
        </p:nvSpPr>
        <p:spPr>
          <a:xfrm>
            <a:off x="3964764" y="5159994"/>
            <a:ext cx="5230938" cy="305373"/>
          </a:xfrm>
          <a:prstGeom prst="rect">
            <a:avLst/>
          </a:prstGeom>
          <a:noFill/>
        </p:spPr>
        <p:txBody>
          <a:bodyPr wrap="square" lIns="91440" tIns="45720" rIns="91440" bIns="45720" anchor="ctr">
            <a:noAutofit/>
          </a:bodyPr>
          <a:lstStyle/>
          <a:p>
            <a:r>
              <a:rPr lang="zh-CN" altLang="en-US" b="1" dirty="0"/>
              <a:t>发送自己的</a:t>
            </a:r>
            <a:r>
              <a:rPr lang="en-US" altLang="zh-CN" b="1" dirty="0"/>
              <a:t>8</a:t>
            </a:r>
            <a:r>
              <a:rPr lang="zh-CN" altLang="en-US" b="1" dirty="0"/>
              <a:t>比特码片序列</a:t>
            </a:r>
            <a:r>
              <a:rPr lang="en-US" altLang="zh-CN" b="1" dirty="0"/>
              <a:t>01011001</a:t>
            </a:r>
            <a:r>
              <a:rPr lang="zh-CN" altLang="en-US" b="1" dirty="0"/>
              <a:t>的反码</a:t>
            </a:r>
            <a:r>
              <a:rPr lang="en-US" altLang="zh-CN" b="1" dirty="0"/>
              <a:t>10100110</a:t>
            </a:r>
            <a:endParaRPr lang="en-US" altLang="zh-CN" b="1" dirty="0"/>
          </a:p>
        </p:txBody>
      </p:sp>
      <p:sp>
        <p:nvSpPr>
          <p:cNvPr id="37" name="íşlïḍè"/>
          <p:cNvSpPr txBox="1"/>
          <p:nvPr/>
        </p:nvSpPr>
        <p:spPr>
          <a:xfrm>
            <a:off x="1763736" y="5580655"/>
            <a:ext cx="8858000" cy="305373"/>
          </a:xfrm>
          <a:prstGeom prst="rect">
            <a:avLst/>
          </a:prstGeom>
          <a:noFill/>
        </p:spPr>
        <p:txBody>
          <a:bodyPr wrap="square" lIns="91440" tIns="45720" rIns="91440" bIns="45720" anchor="ctr">
            <a:noAutofit/>
          </a:bodyPr>
          <a:lstStyle/>
          <a:p>
            <a:r>
              <a:rPr lang="zh-CN" altLang="en-US" b="1" dirty="0"/>
              <a:t>将码片序列中的比特</a:t>
            </a:r>
            <a:r>
              <a:rPr lang="en-US" altLang="zh-CN" b="1" dirty="0"/>
              <a:t>0</a:t>
            </a:r>
            <a:r>
              <a:rPr lang="zh-CN" altLang="en-US" b="1" dirty="0"/>
              <a:t>记为</a:t>
            </a:r>
            <a:r>
              <a:rPr lang="en-US" altLang="zh-CN" b="1" dirty="0"/>
              <a:t>-1</a:t>
            </a:r>
            <a:r>
              <a:rPr lang="zh-CN" altLang="en-US" b="1" dirty="0"/>
              <a:t>，而比特</a:t>
            </a:r>
            <a:r>
              <a:rPr lang="en-US" altLang="zh-CN" b="1" dirty="0"/>
              <a:t>1</a:t>
            </a:r>
            <a:r>
              <a:rPr lang="zh-CN" altLang="en-US" b="1" dirty="0"/>
              <a:t>记为</a:t>
            </a:r>
            <a:r>
              <a:rPr lang="en-US" altLang="zh-CN" b="1" dirty="0"/>
              <a:t>+1</a:t>
            </a:r>
            <a:r>
              <a:rPr lang="zh-CN" altLang="en-US" b="1" dirty="0"/>
              <a:t>，可写出码片序列相应的</a:t>
            </a:r>
            <a:r>
              <a:rPr lang="zh-CN" altLang="en-US" b="1" dirty="0">
                <a:solidFill>
                  <a:schemeClr val="accent1">
                    <a:lumMod val="75000"/>
                  </a:schemeClr>
                </a:solidFill>
              </a:rPr>
              <a:t>码片向量</a:t>
            </a:r>
            <a:r>
              <a:rPr lang="zh-CN" altLang="en-US" b="1" dirty="0"/>
              <a:t>。</a:t>
            </a:r>
            <a:endParaRPr lang="en-US" altLang="zh-CN" b="1" dirty="0"/>
          </a:p>
        </p:txBody>
      </p:sp>
      <p:sp>
        <p:nvSpPr>
          <p:cNvPr id="39" name="íşlïḍè"/>
          <p:cNvSpPr txBox="1"/>
          <p:nvPr/>
        </p:nvSpPr>
        <p:spPr>
          <a:xfrm>
            <a:off x="1773282" y="5925184"/>
            <a:ext cx="8858000" cy="305373"/>
          </a:xfrm>
          <a:prstGeom prst="rect">
            <a:avLst/>
          </a:prstGeom>
          <a:noFill/>
        </p:spPr>
        <p:txBody>
          <a:bodyPr wrap="square" lIns="91440" tIns="45720" rIns="91440" bIns="45720" anchor="ctr">
            <a:noAutofit/>
          </a:bodyPr>
          <a:lstStyle/>
          <a:p>
            <a:r>
              <a:rPr lang="zh-CN" altLang="en-US" b="1" dirty="0"/>
              <a:t>在本例中，该站的码片向量为（</a:t>
            </a:r>
            <a:r>
              <a:rPr lang="en-US" altLang="zh-CN" b="1" dirty="0"/>
              <a:t>-1 +1 -1 +1 +1 -1 -1 +1</a:t>
            </a:r>
            <a:r>
              <a:rPr lang="zh-CN" altLang="en-US" b="1" dirty="0"/>
              <a:t>）。</a:t>
            </a:r>
            <a:endParaRPr lang="en-US" altLang="zh-CN" b="1" dirty="0"/>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p:cTn id="7" dur="500" fill="hold"/>
                                        <p:tgtEl>
                                          <p:spTgt spid="18"/>
                                        </p:tgtEl>
                                        <p:attrNameLst>
                                          <p:attrName>ppt_w</p:attrName>
                                        </p:attrNameLst>
                                      </p:cBhvr>
                                      <p:tavLst>
                                        <p:tav tm="0">
                                          <p:val>
                                            <p:fltVal val="0"/>
                                          </p:val>
                                        </p:tav>
                                        <p:tav tm="100000">
                                          <p:val>
                                            <p:strVal val="#ppt_w"/>
                                          </p:val>
                                        </p:tav>
                                      </p:tavLst>
                                    </p:anim>
                                    <p:anim calcmode="lin" valueType="num">
                                      <p:cBhvr>
                                        <p:cTn id="8" dur="500" fill="hold"/>
                                        <p:tgtEl>
                                          <p:spTgt spid="18"/>
                                        </p:tgtEl>
                                        <p:attrNameLst>
                                          <p:attrName>ppt_h</p:attrName>
                                        </p:attrNameLst>
                                      </p:cBhvr>
                                      <p:tavLst>
                                        <p:tav tm="0">
                                          <p:val>
                                            <p:fltVal val="0"/>
                                          </p:val>
                                        </p:tav>
                                        <p:tav tm="100000">
                                          <p:val>
                                            <p:strVal val="#ppt_h"/>
                                          </p:val>
                                        </p:tav>
                                      </p:tavLst>
                                    </p:anim>
                                    <p:anim calcmode="lin" valueType="num">
                                      <p:cBhvr>
                                        <p:cTn id="9" dur="500" fill="hold"/>
                                        <p:tgtEl>
                                          <p:spTgt spid="18"/>
                                        </p:tgtEl>
                                        <p:attrNameLst>
                                          <p:attrName>style.rotation</p:attrName>
                                        </p:attrNameLst>
                                      </p:cBhvr>
                                      <p:tavLst>
                                        <p:tav tm="0">
                                          <p:val>
                                            <p:fltVal val="360"/>
                                          </p:val>
                                        </p:tav>
                                        <p:tav tm="100000">
                                          <p:val>
                                            <p:fltVal val="0"/>
                                          </p:val>
                                        </p:tav>
                                      </p:tavLst>
                                    </p:anim>
                                    <p:animEffect transition="in" filter="fade">
                                      <p:cBhvr>
                                        <p:cTn id="10" dur="500"/>
                                        <p:tgtEl>
                                          <p:spTgt spid="18"/>
                                        </p:tgtEl>
                                      </p:cBhvr>
                                    </p:animEffect>
                                  </p:childTnLst>
                                </p:cTn>
                              </p:par>
                            </p:childTnLst>
                          </p:cTn>
                        </p:par>
                        <p:par>
                          <p:cTn id="11" fill="hold">
                            <p:stCondLst>
                              <p:cond delay="500"/>
                            </p:stCondLst>
                            <p:childTnLst>
                              <p:par>
                                <p:cTn id="12" presetID="1" presetClass="entr" presetSubtype="0" fill="hold" grpId="0" nodeType="afterEffect">
                                  <p:stCondLst>
                                    <p:cond delay="0"/>
                                  </p:stCondLst>
                                  <p:iterate type="lt">
                                    <p:tmAbs val="100"/>
                                  </p:iterate>
                                  <p:childTnLst>
                                    <p:set>
                                      <p:cBhvr>
                                        <p:cTn id="13" dur="1" fill="hold">
                                          <p:stCondLst>
                                            <p:cond delay="0"/>
                                          </p:stCondLst>
                                        </p:cTn>
                                        <p:tgtEl>
                                          <p:spTgt spid="19"/>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49" presetClass="entr" presetSubtype="0" decel="100000" fill="hold" grpId="0" nodeType="clickEffect">
                                  <p:stCondLst>
                                    <p:cond delay="0"/>
                                  </p:stCondLst>
                                  <p:childTnLst>
                                    <p:set>
                                      <p:cBhvr>
                                        <p:cTn id="17" dur="1" fill="hold">
                                          <p:stCondLst>
                                            <p:cond delay="0"/>
                                          </p:stCondLst>
                                        </p:cTn>
                                        <p:tgtEl>
                                          <p:spTgt spid="21"/>
                                        </p:tgtEl>
                                        <p:attrNameLst>
                                          <p:attrName>style.visibility</p:attrName>
                                        </p:attrNameLst>
                                      </p:cBhvr>
                                      <p:to>
                                        <p:strVal val="visible"/>
                                      </p:to>
                                    </p:set>
                                    <p:anim calcmode="lin" valueType="num">
                                      <p:cBhvr>
                                        <p:cTn id="18" dur="500" fill="hold"/>
                                        <p:tgtEl>
                                          <p:spTgt spid="21"/>
                                        </p:tgtEl>
                                        <p:attrNameLst>
                                          <p:attrName>ppt_w</p:attrName>
                                        </p:attrNameLst>
                                      </p:cBhvr>
                                      <p:tavLst>
                                        <p:tav tm="0">
                                          <p:val>
                                            <p:fltVal val="0"/>
                                          </p:val>
                                        </p:tav>
                                        <p:tav tm="100000">
                                          <p:val>
                                            <p:strVal val="#ppt_w"/>
                                          </p:val>
                                        </p:tav>
                                      </p:tavLst>
                                    </p:anim>
                                    <p:anim calcmode="lin" valueType="num">
                                      <p:cBhvr>
                                        <p:cTn id="19" dur="500" fill="hold"/>
                                        <p:tgtEl>
                                          <p:spTgt spid="21"/>
                                        </p:tgtEl>
                                        <p:attrNameLst>
                                          <p:attrName>ppt_h</p:attrName>
                                        </p:attrNameLst>
                                      </p:cBhvr>
                                      <p:tavLst>
                                        <p:tav tm="0">
                                          <p:val>
                                            <p:fltVal val="0"/>
                                          </p:val>
                                        </p:tav>
                                        <p:tav tm="100000">
                                          <p:val>
                                            <p:strVal val="#ppt_h"/>
                                          </p:val>
                                        </p:tav>
                                      </p:tavLst>
                                    </p:anim>
                                    <p:anim calcmode="lin" valueType="num">
                                      <p:cBhvr>
                                        <p:cTn id="20" dur="500" fill="hold"/>
                                        <p:tgtEl>
                                          <p:spTgt spid="21"/>
                                        </p:tgtEl>
                                        <p:attrNameLst>
                                          <p:attrName>style.rotation</p:attrName>
                                        </p:attrNameLst>
                                      </p:cBhvr>
                                      <p:tavLst>
                                        <p:tav tm="0">
                                          <p:val>
                                            <p:fltVal val="360"/>
                                          </p:val>
                                        </p:tav>
                                        <p:tav tm="100000">
                                          <p:val>
                                            <p:fltVal val="0"/>
                                          </p:val>
                                        </p:tav>
                                      </p:tavLst>
                                    </p:anim>
                                    <p:animEffect transition="in" filter="fade">
                                      <p:cBhvr>
                                        <p:cTn id="21" dur="500"/>
                                        <p:tgtEl>
                                          <p:spTgt spid="21"/>
                                        </p:tgtEl>
                                      </p:cBhvr>
                                    </p:animEffect>
                                  </p:childTnLst>
                                </p:cTn>
                              </p:par>
                            </p:childTnLst>
                          </p:cTn>
                        </p:par>
                        <p:par>
                          <p:cTn id="22" fill="hold">
                            <p:stCondLst>
                              <p:cond delay="500"/>
                            </p:stCondLst>
                            <p:childTnLst>
                              <p:par>
                                <p:cTn id="23" presetID="1" presetClass="entr" presetSubtype="0" fill="hold" grpId="0" nodeType="afterEffect">
                                  <p:stCondLst>
                                    <p:cond delay="0"/>
                                  </p:stCondLst>
                                  <p:iterate type="lt">
                                    <p:tmAbs val="100"/>
                                  </p:iterate>
                                  <p:childTnLst>
                                    <p:set>
                                      <p:cBhvr>
                                        <p:cTn id="24" dur="1" fill="hold">
                                          <p:stCondLst>
                                            <p:cond delay="0"/>
                                          </p:stCondLst>
                                        </p:cTn>
                                        <p:tgtEl>
                                          <p:spTgt spid="2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49" presetClass="entr" presetSubtype="0" decel="100000" fill="hold" grpId="0" nodeType="clickEffect">
                                  <p:stCondLst>
                                    <p:cond delay="0"/>
                                  </p:stCondLst>
                                  <p:childTnLst>
                                    <p:set>
                                      <p:cBhvr>
                                        <p:cTn id="28" dur="1" fill="hold">
                                          <p:stCondLst>
                                            <p:cond delay="0"/>
                                          </p:stCondLst>
                                        </p:cTn>
                                        <p:tgtEl>
                                          <p:spTgt spid="26"/>
                                        </p:tgtEl>
                                        <p:attrNameLst>
                                          <p:attrName>style.visibility</p:attrName>
                                        </p:attrNameLst>
                                      </p:cBhvr>
                                      <p:to>
                                        <p:strVal val="visible"/>
                                      </p:to>
                                    </p:set>
                                    <p:anim calcmode="lin" valueType="num">
                                      <p:cBhvr>
                                        <p:cTn id="29" dur="500" fill="hold"/>
                                        <p:tgtEl>
                                          <p:spTgt spid="26"/>
                                        </p:tgtEl>
                                        <p:attrNameLst>
                                          <p:attrName>ppt_w</p:attrName>
                                        </p:attrNameLst>
                                      </p:cBhvr>
                                      <p:tavLst>
                                        <p:tav tm="0">
                                          <p:val>
                                            <p:fltVal val="0"/>
                                          </p:val>
                                        </p:tav>
                                        <p:tav tm="100000">
                                          <p:val>
                                            <p:strVal val="#ppt_w"/>
                                          </p:val>
                                        </p:tav>
                                      </p:tavLst>
                                    </p:anim>
                                    <p:anim calcmode="lin" valueType="num">
                                      <p:cBhvr>
                                        <p:cTn id="30" dur="500" fill="hold"/>
                                        <p:tgtEl>
                                          <p:spTgt spid="26"/>
                                        </p:tgtEl>
                                        <p:attrNameLst>
                                          <p:attrName>ppt_h</p:attrName>
                                        </p:attrNameLst>
                                      </p:cBhvr>
                                      <p:tavLst>
                                        <p:tav tm="0">
                                          <p:val>
                                            <p:fltVal val="0"/>
                                          </p:val>
                                        </p:tav>
                                        <p:tav tm="100000">
                                          <p:val>
                                            <p:strVal val="#ppt_h"/>
                                          </p:val>
                                        </p:tav>
                                      </p:tavLst>
                                    </p:anim>
                                    <p:anim calcmode="lin" valueType="num">
                                      <p:cBhvr>
                                        <p:cTn id="31" dur="500" fill="hold"/>
                                        <p:tgtEl>
                                          <p:spTgt spid="26"/>
                                        </p:tgtEl>
                                        <p:attrNameLst>
                                          <p:attrName>style.rotation</p:attrName>
                                        </p:attrNameLst>
                                      </p:cBhvr>
                                      <p:tavLst>
                                        <p:tav tm="0">
                                          <p:val>
                                            <p:fltVal val="360"/>
                                          </p:val>
                                        </p:tav>
                                        <p:tav tm="100000">
                                          <p:val>
                                            <p:fltVal val="0"/>
                                          </p:val>
                                        </p:tav>
                                      </p:tavLst>
                                    </p:anim>
                                    <p:animEffect transition="in" filter="fade">
                                      <p:cBhvr>
                                        <p:cTn id="32" dur="500"/>
                                        <p:tgtEl>
                                          <p:spTgt spid="26"/>
                                        </p:tgtEl>
                                      </p:cBhvr>
                                    </p:animEffect>
                                  </p:childTnLst>
                                </p:cTn>
                              </p:par>
                            </p:childTnLst>
                          </p:cTn>
                        </p:par>
                        <p:par>
                          <p:cTn id="33" fill="hold">
                            <p:stCondLst>
                              <p:cond delay="500"/>
                            </p:stCondLst>
                            <p:childTnLst>
                              <p:par>
                                <p:cTn id="34" presetID="1" presetClass="entr" presetSubtype="0" fill="hold" grpId="0" nodeType="afterEffect">
                                  <p:stCondLst>
                                    <p:cond delay="0"/>
                                  </p:stCondLst>
                                  <p:iterate type="lt">
                                    <p:tmAbs val="100"/>
                                  </p:iterate>
                                  <p:childTnLst>
                                    <p:set>
                                      <p:cBhvr>
                                        <p:cTn id="35" dur="1" fill="hold">
                                          <p:stCondLst>
                                            <p:cond delay="0"/>
                                          </p:stCondLst>
                                        </p:cTn>
                                        <p:tgtEl>
                                          <p:spTgt spid="27"/>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49" presetClass="entr" presetSubtype="0" decel="100000" fill="hold" grpId="0" nodeType="clickEffect">
                                  <p:stCondLst>
                                    <p:cond delay="0"/>
                                  </p:stCondLst>
                                  <p:childTnLst>
                                    <p:set>
                                      <p:cBhvr>
                                        <p:cTn id="39" dur="1" fill="hold">
                                          <p:stCondLst>
                                            <p:cond delay="0"/>
                                          </p:stCondLst>
                                        </p:cTn>
                                        <p:tgtEl>
                                          <p:spTgt spid="28"/>
                                        </p:tgtEl>
                                        <p:attrNameLst>
                                          <p:attrName>style.visibility</p:attrName>
                                        </p:attrNameLst>
                                      </p:cBhvr>
                                      <p:to>
                                        <p:strVal val="visible"/>
                                      </p:to>
                                    </p:set>
                                    <p:anim calcmode="lin" valueType="num">
                                      <p:cBhvr>
                                        <p:cTn id="40" dur="500" fill="hold"/>
                                        <p:tgtEl>
                                          <p:spTgt spid="28"/>
                                        </p:tgtEl>
                                        <p:attrNameLst>
                                          <p:attrName>ppt_w</p:attrName>
                                        </p:attrNameLst>
                                      </p:cBhvr>
                                      <p:tavLst>
                                        <p:tav tm="0">
                                          <p:val>
                                            <p:fltVal val="0"/>
                                          </p:val>
                                        </p:tav>
                                        <p:tav tm="100000">
                                          <p:val>
                                            <p:strVal val="#ppt_w"/>
                                          </p:val>
                                        </p:tav>
                                      </p:tavLst>
                                    </p:anim>
                                    <p:anim calcmode="lin" valueType="num">
                                      <p:cBhvr>
                                        <p:cTn id="41" dur="500" fill="hold"/>
                                        <p:tgtEl>
                                          <p:spTgt spid="28"/>
                                        </p:tgtEl>
                                        <p:attrNameLst>
                                          <p:attrName>ppt_h</p:attrName>
                                        </p:attrNameLst>
                                      </p:cBhvr>
                                      <p:tavLst>
                                        <p:tav tm="0">
                                          <p:val>
                                            <p:fltVal val="0"/>
                                          </p:val>
                                        </p:tav>
                                        <p:tav tm="100000">
                                          <p:val>
                                            <p:strVal val="#ppt_h"/>
                                          </p:val>
                                        </p:tav>
                                      </p:tavLst>
                                    </p:anim>
                                    <p:anim calcmode="lin" valueType="num">
                                      <p:cBhvr>
                                        <p:cTn id="42" dur="500" fill="hold"/>
                                        <p:tgtEl>
                                          <p:spTgt spid="28"/>
                                        </p:tgtEl>
                                        <p:attrNameLst>
                                          <p:attrName>style.rotation</p:attrName>
                                        </p:attrNameLst>
                                      </p:cBhvr>
                                      <p:tavLst>
                                        <p:tav tm="0">
                                          <p:val>
                                            <p:fltVal val="360"/>
                                          </p:val>
                                        </p:tav>
                                        <p:tav tm="100000">
                                          <p:val>
                                            <p:fltVal val="0"/>
                                          </p:val>
                                        </p:tav>
                                      </p:tavLst>
                                    </p:anim>
                                    <p:animEffect transition="in" filter="fade">
                                      <p:cBhvr>
                                        <p:cTn id="43" dur="500"/>
                                        <p:tgtEl>
                                          <p:spTgt spid="28"/>
                                        </p:tgtEl>
                                      </p:cBhvr>
                                    </p:animEffect>
                                  </p:childTnLst>
                                </p:cTn>
                              </p:par>
                            </p:childTnLst>
                          </p:cTn>
                        </p:par>
                        <p:par>
                          <p:cTn id="44" fill="hold">
                            <p:stCondLst>
                              <p:cond delay="500"/>
                            </p:stCondLst>
                            <p:childTnLst>
                              <p:par>
                                <p:cTn id="45" presetID="1" presetClass="entr" presetSubtype="0" fill="hold" grpId="0" nodeType="afterEffect">
                                  <p:stCondLst>
                                    <p:cond delay="0"/>
                                  </p:stCondLst>
                                  <p:iterate type="lt">
                                    <p:tmAbs val="100"/>
                                  </p:iterate>
                                  <p:childTnLst>
                                    <p:set>
                                      <p:cBhvr>
                                        <p:cTn id="46" dur="1" fill="hold">
                                          <p:stCondLst>
                                            <p:cond delay="0"/>
                                          </p:stCondLst>
                                        </p:cTn>
                                        <p:tgtEl>
                                          <p:spTgt spid="29"/>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22" presetClass="entr" presetSubtype="1" fill="hold" nodeType="clickEffect">
                                  <p:stCondLst>
                                    <p:cond delay="0"/>
                                  </p:stCondLst>
                                  <p:childTnLst>
                                    <p:set>
                                      <p:cBhvr>
                                        <p:cTn id="50" dur="1" fill="hold">
                                          <p:stCondLst>
                                            <p:cond delay="0"/>
                                          </p:stCondLst>
                                        </p:cTn>
                                        <p:tgtEl>
                                          <p:spTgt spid="3"/>
                                        </p:tgtEl>
                                        <p:attrNameLst>
                                          <p:attrName>style.visibility</p:attrName>
                                        </p:attrNameLst>
                                      </p:cBhvr>
                                      <p:to>
                                        <p:strVal val="visible"/>
                                      </p:to>
                                    </p:set>
                                    <p:animEffect transition="in" filter="wipe(up)">
                                      <p:cBhvr>
                                        <p:cTn id="51" dur="500"/>
                                        <p:tgtEl>
                                          <p:spTgt spid="3"/>
                                        </p:tgtEl>
                                      </p:cBhvr>
                                    </p:animEffec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iterate type="lt">
                                    <p:tmAbs val="100"/>
                                  </p:iterate>
                                  <p:childTnLst>
                                    <p:set>
                                      <p:cBhvr>
                                        <p:cTn id="55" dur="1" fill="hold">
                                          <p:stCondLst>
                                            <p:cond delay="0"/>
                                          </p:stCondLst>
                                        </p:cTn>
                                        <p:tgtEl>
                                          <p:spTgt spid="31"/>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grpId="0" nodeType="clickEffect">
                                  <p:stCondLst>
                                    <p:cond delay="0"/>
                                  </p:stCondLst>
                                  <p:iterate type="lt">
                                    <p:tmAbs val="100"/>
                                  </p:iterate>
                                  <p:childTnLst>
                                    <p:set>
                                      <p:cBhvr>
                                        <p:cTn id="59" dur="1" fill="hold">
                                          <p:stCondLst>
                                            <p:cond delay="0"/>
                                          </p:stCondLst>
                                        </p:cTn>
                                        <p:tgtEl>
                                          <p:spTgt spid="32"/>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grpId="0" nodeType="clickEffect">
                                  <p:stCondLst>
                                    <p:cond delay="0"/>
                                  </p:stCondLst>
                                  <p:iterate type="lt">
                                    <p:tmAbs val="100"/>
                                  </p:iterate>
                                  <p:childTnLst>
                                    <p:set>
                                      <p:cBhvr>
                                        <p:cTn id="63" dur="1" fill="hold">
                                          <p:stCondLst>
                                            <p:cond delay="0"/>
                                          </p:stCondLst>
                                        </p:cTn>
                                        <p:tgtEl>
                                          <p:spTgt spid="33"/>
                                        </p:tgtEl>
                                        <p:attrNameLst>
                                          <p:attrName>style.visibility</p:attrName>
                                        </p:attrNameLst>
                                      </p:cBhvr>
                                      <p:to>
                                        <p:strVal val="visible"/>
                                      </p:to>
                                    </p:set>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grpId="0" nodeType="clickEffect">
                                  <p:stCondLst>
                                    <p:cond delay="0"/>
                                  </p:stCondLst>
                                  <p:iterate type="lt">
                                    <p:tmAbs val="100"/>
                                  </p:iterate>
                                  <p:childTnLst>
                                    <p:set>
                                      <p:cBhvr>
                                        <p:cTn id="67" dur="1" fill="hold">
                                          <p:stCondLst>
                                            <p:cond delay="0"/>
                                          </p:stCondLst>
                                        </p:cTn>
                                        <p:tgtEl>
                                          <p:spTgt spid="34"/>
                                        </p:tgtEl>
                                        <p:attrNameLst>
                                          <p:attrName>style.visibility</p:attrName>
                                        </p:attrNameLst>
                                      </p:cBhvr>
                                      <p:to>
                                        <p:strVal val="visible"/>
                                      </p:to>
                                    </p:set>
                                  </p:childTnLst>
                                </p:cTn>
                              </p:par>
                            </p:childTnLst>
                          </p:cTn>
                        </p:par>
                      </p:childTnLst>
                    </p:cTn>
                  </p:par>
                  <p:par>
                    <p:cTn id="68" fill="hold">
                      <p:stCondLst>
                        <p:cond delay="indefinite"/>
                      </p:stCondLst>
                      <p:childTnLst>
                        <p:par>
                          <p:cTn id="69" fill="hold">
                            <p:stCondLst>
                              <p:cond delay="0"/>
                            </p:stCondLst>
                            <p:childTnLst>
                              <p:par>
                                <p:cTn id="70" presetID="1" presetClass="entr" presetSubtype="0" fill="hold" grpId="0" nodeType="clickEffect">
                                  <p:stCondLst>
                                    <p:cond delay="0"/>
                                  </p:stCondLst>
                                  <p:iterate type="lt">
                                    <p:tmAbs val="100"/>
                                  </p:iterate>
                                  <p:childTnLst>
                                    <p:set>
                                      <p:cBhvr>
                                        <p:cTn id="71" dur="1" fill="hold">
                                          <p:stCondLst>
                                            <p:cond delay="0"/>
                                          </p:stCondLst>
                                        </p:cTn>
                                        <p:tgtEl>
                                          <p:spTgt spid="35"/>
                                        </p:tgtEl>
                                        <p:attrNameLst>
                                          <p:attrName>style.visibility</p:attrName>
                                        </p:attrNameLst>
                                      </p:cBhvr>
                                      <p:to>
                                        <p:strVal val="visible"/>
                                      </p:to>
                                    </p:set>
                                  </p:childTnLst>
                                </p:cTn>
                              </p:par>
                            </p:childTnLst>
                          </p:cTn>
                        </p:par>
                      </p:childTnLst>
                    </p:cTn>
                  </p:par>
                  <p:par>
                    <p:cTn id="72" fill="hold">
                      <p:stCondLst>
                        <p:cond delay="indefinite"/>
                      </p:stCondLst>
                      <p:childTnLst>
                        <p:par>
                          <p:cTn id="73" fill="hold">
                            <p:stCondLst>
                              <p:cond delay="0"/>
                            </p:stCondLst>
                            <p:childTnLst>
                              <p:par>
                                <p:cTn id="74" presetID="1" presetClass="entr" presetSubtype="0" fill="hold" grpId="0" nodeType="clickEffect">
                                  <p:stCondLst>
                                    <p:cond delay="0"/>
                                  </p:stCondLst>
                                  <p:iterate type="lt">
                                    <p:tmAbs val="100"/>
                                  </p:iterate>
                                  <p:childTnLst>
                                    <p:set>
                                      <p:cBhvr>
                                        <p:cTn id="75" dur="1" fill="hold">
                                          <p:stCondLst>
                                            <p:cond delay="0"/>
                                          </p:stCondLst>
                                        </p:cTn>
                                        <p:tgtEl>
                                          <p:spTgt spid="37"/>
                                        </p:tgtEl>
                                        <p:attrNameLst>
                                          <p:attrName>style.visibility</p:attrName>
                                        </p:attrNameLst>
                                      </p:cBhvr>
                                      <p:to>
                                        <p:strVal val="visible"/>
                                      </p:to>
                                    </p:set>
                                  </p:childTnLst>
                                </p:cTn>
                              </p:par>
                            </p:childTnLst>
                          </p:cTn>
                        </p:par>
                      </p:childTnLst>
                    </p:cTn>
                  </p:par>
                  <p:par>
                    <p:cTn id="76" fill="hold">
                      <p:stCondLst>
                        <p:cond delay="indefinite"/>
                      </p:stCondLst>
                      <p:childTnLst>
                        <p:par>
                          <p:cTn id="77" fill="hold">
                            <p:stCondLst>
                              <p:cond delay="0"/>
                            </p:stCondLst>
                            <p:childTnLst>
                              <p:par>
                                <p:cTn id="78" presetID="1" presetClass="entr" presetSubtype="0" fill="hold" grpId="0" nodeType="clickEffect">
                                  <p:stCondLst>
                                    <p:cond delay="0"/>
                                  </p:stCondLst>
                                  <p:iterate type="lt">
                                    <p:tmAbs val="100"/>
                                  </p:iterate>
                                  <p:childTnLst>
                                    <p:set>
                                      <p:cBhvr>
                                        <p:cTn id="79"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bldLvl="0" animBg="1"/>
      <p:bldP spid="19" grpId="0"/>
      <p:bldP spid="21" grpId="0" bldLvl="0" animBg="1"/>
      <p:bldP spid="23" grpId="0"/>
      <p:bldP spid="26" grpId="0" bldLvl="0" animBg="1"/>
      <p:bldP spid="27" grpId="0"/>
      <p:bldP spid="28" grpId="0" bldLvl="0" animBg="1"/>
      <p:bldP spid="29" grpId="0"/>
      <p:bldP spid="31" grpId="0"/>
      <p:bldP spid="32" grpId="0"/>
      <p:bldP spid="33" grpId="0"/>
      <p:bldP spid="34" grpId="0"/>
      <p:bldP spid="35" grpId="0"/>
      <p:bldP spid="37" grpId="0"/>
      <p:bldP spid="39"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组合 35"/>
          <p:cNvGrpSpPr/>
          <p:nvPr/>
        </p:nvGrpSpPr>
        <p:grpSpPr>
          <a:xfrm>
            <a:off x="304799" y="749300"/>
            <a:ext cx="6266993" cy="400110"/>
            <a:chOff x="424116" y="898245"/>
            <a:chExt cx="6266993" cy="400110"/>
          </a:xfrm>
        </p:grpSpPr>
        <p:sp>
          <p:nvSpPr>
            <p:cNvPr id="38" name="平行四边形 37"/>
            <p:cNvSpPr/>
            <p:nvPr/>
          </p:nvSpPr>
          <p:spPr>
            <a:xfrm>
              <a:off x="424116" y="898245"/>
              <a:ext cx="712237"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02</a:t>
              </a:r>
              <a:endParaRPr lang="zh-CN" altLang="en-US" sz="2200" dirty="0">
                <a:latin typeface="Impact" panose="020B0806030902050204" pitchFamily="34" charset="0"/>
              </a:endParaRPr>
            </a:p>
          </p:txBody>
        </p:sp>
        <p:sp>
          <p:nvSpPr>
            <p:cNvPr id="40" name="文本框 39"/>
            <p:cNvSpPr txBox="1"/>
            <p:nvPr/>
          </p:nvSpPr>
          <p:spPr>
            <a:xfrm>
              <a:off x="1127071" y="898245"/>
              <a:ext cx="5564038" cy="400110"/>
            </a:xfrm>
            <a:prstGeom prst="rect">
              <a:avLst/>
            </a:prstGeom>
            <a:noFill/>
          </p:spPr>
          <p:txBody>
            <a:bodyPr wrap="square" rtlCol="0">
              <a:spAutoFit/>
            </a:bodyPr>
            <a:lstStyle/>
            <a:p>
              <a:r>
                <a:rPr lang="zh-CN" altLang="en-US" sz="2000" b="1" dirty="0"/>
                <a:t>常见的信道复用技术</a:t>
              </a:r>
              <a:endParaRPr lang="zh-CN" altLang="en-US" sz="2000" b="1" dirty="0"/>
            </a:p>
          </p:txBody>
        </p:sp>
      </p:grpSp>
      <p:sp>
        <p:nvSpPr>
          <p:cNvPr id="6" name="矩形 5"/>
          <p:cNvSpPr/>
          <p:nvPr/>
        </p:nvSpPr>
        <p:spPr>
          <a:xfrm>
            <a:off x="1049951" y="1351304"/>
            <a:ext cx="1988545" cy="486923"/>
          </a:xfrm>
          <a:prstGeom prst="rect">
            <a:avLst/>
          </a:prstGeom>
          <a:solidFill>
            <a:schemeClr val="bg2">
              <a:lumMod val="9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rPr>
              <a:t>频分复用</a:t>
            </a:r>
            <a:r>
              <a:rPr lang="en-US" altLang="zh-CN" sz="2000" b="1" dirty="0">
                <a:solidFill>
                  <a:schemeClr val="bg1"/>
                </a:solidFill>
              </a:rPr>
              <a:t>FDM</a:t>
            </a:r>
            <a:endParaRPr lang="zh-CN" altLang="en-US" sz="2000" b="1" dirty="0">
              <a:solidFill>
                <a:schemeClr val="bg1"/>
              </a:solidFill>
            </a:endParaRPr>
          </a:p>
        </p:txBody>
      </p:sp>
      <p:sp>
        <p:nvSpPr>
          <p:cNvPr id="8" name="矩形 7"/>
          <p:cNvSpPr/>
          <p:nvPr/>
        </p:nvSpPr>
        <p:spPr>
          <a:xfrm>
            <a:off x="3765201" y="1351304"/>
            <a:ext cx="1988545" cy="486923"/>
          </a:xfrm>
          <a:prstGeom prst="rect">
            <a:avLst/>
          </a:prstGeom>
          <a:solidFill>
            <a:schemeClr val="bg2">
              <a:lumMod val="9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rPr>
              <a:t>时分复用</a:t>
            </a:r>
            <a:r>
              <a:rPr lang="en-US" altLang="zh-CN" sz="2000" b="1" dirty="0">
                <a:solidFill>
                  <a:schemeClr val="bg1"/>
                </a:solidFill>
              </a:rPr>
              <a:t>TDM</a:t>
            </a:r>
            <a:endParaRPr lang="zh-CN" altLang="en-US" sz="2000" b="1" dirty="0">
              <a:solidFill>
                <a:schemeClr val="bg1"/>
              </a:solidFill>
            </a:endParaRPr>
          </a:p>
        </p:txBody>
      </p:sp>
      <p:sp>
        <p:nvSpPr>
          <p:cNvPr id="9" name="矩形 8"/>
          <p:cNvSpPr/>
          <p:nvPr/>
        </p:nvSpPr>
        <p:spPr>
          <a:xfrm>
            <a:off x="6480451" y="1351304"/>
            <a:ext cx="1988545" cy="486923"/>
          </a:xfrm>
          <a:prstGeom prst="rect">
            <a:avLst/>
          </a:prstGeom>
          <a:solidFill>
            <a:schemeClr val="bg2">
              <a:lumMod val="9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rPr>
              <a:t>波分复用</a:t>
            </a:r>
            <a:r>
              <a:rPr lang="en-US" altLang="zh-CN" sz="2000" b="1" dirty="0">
                <a:solidFill>
                  <a:schemeClr val="bg1"/>
                </a:solidFill>
              </a:rPr>
              <a:t>WDM</a:t>
            </a:r>
            <a:endParaRPr lang="zh-CN" altLang="en-US" sz="2000" b="1" dirty="0">
              <a:solidFill>
                <a:schemeClr val="bg1"/>
              </a:solidFill>
            </a:endParaRPr>
          </a:p>
        </p:txBody>
      </p:sp>
      <p:sp>
        <p:nvSpPr>
          <p:cNvPr id="10" name="矩形 9"/>
          <p:cNvSpPr/>
          <p:nvPr/>
        </p:nvSpPr>
        <p:spPr>
          <a:xfrm>
            <a:off x="9195701" y="1351304"/>
            <a:ext cx="1988545" cy="486923"/>
          </a:xfrm>
          <a:prstGeom prst="rect">
            <a:avLst/>
          </a:prstGeom>
          <a:solidFill>
            <a:schemeClr val="bg2">
              <a:lumMod val="9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rPr>
              <a:t>码分复用</a:t>
            </a:r>
            <a:r>
              <a:rPr lang="en-US" altLang="zh-CN" sz="2000" b="1" dirty="0">
                <a:solidFill>
                  <a:schemeClr val="bg1"/>
                </a:solidFill>
              </a:rPr>
              <a:t>CDM</a:t>
            </a:r>
            <a:endParaRPr lang="zh-CN" altLang="en-US" sz="2000" b="1" dirty="0">
              <a:solidFill>
                <a:schemeClr val="bg1"/>
              </a:solidFill>
            </a:endParaRPr>
          </a:p>
        </p:txBody>
      </p:sp>
      <p:sp>
        <p:nvSpPr>
          <p:cNvPr id="13" name="矩形 12"/>
          <p:cNvSpPr/>
          <p:nvPr/>
        </p:nvSpPr>
        <p:spPr>
          <a:xfrm>
            <a:off x="9195701" y="1351304"/>
            <a:ext cx="1988545" cy="486923"/>
          </a:xfrm>
          <a:prstGeom prst="rect">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rPr>
              <a:t>码分复用</a:t>
            </a:r>
            <a:r>
              <a:rPr lang="en-US" altLang="zh-CN" sz="2000" b="1" dirty="0">
                <a:solidFill>
                  <a:schemeClr val="bg1"/>
                </a:solidFill>
              </a:rPr>
              <a:t>CDM</a:t>
            </a:r>
            <a:endParaRPr lang="zh-CN" altLang="en-US" sz="2000" b="1" dirty="0">
              <a:solidFill>
                <a:schemeClr val="bg1"/>
              </a:solidFill>
            </a:endParaRPr>
          </a:p>
        </p:txBody>
      </p:sp>
      <p:sp>
        <p:nvSpPr>
          <p:cNvPr id="18" name="矩形 17"/>
          <p:cNvSpPr/>
          <p:nvPr/>
        </p:nvSpPr>
        <p:spPr>
          <a:xfrm>
            <a:off x="1049951" y="2102086"/>
            <a:ext cx="256976" cy="2569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íşlïḍè"/>
          <p:cNvSpPr txBox="1"/>
          <p:nvPr/>
        </p:nvSpPr>
        <p:spPr>
          <a:xfrm>
            <a:off x="1341914" y="2053689"/>
            <a:ext cx="10385030" cy="619146"/>
          </a:xfrm>
          <a:prstGeom prst="rect">
            <a:avLst/>
          </a:prstGeom>
          <a:noFill/>
        </p:spPr>
        <p:txBody>
          <a:bodyPr wrap="square" lIns="91440" tIns="45720" rIns="91440" bIns="45720" anchor="ctr">
            <a:noAutofit/>
          </a:bodyPr>
          <a:lstStyle/>
          <a:p>
            <a:r>
              <a:rPr lang="zh-CN" altLang="en-US" b="1" dirty="0"/>
              <a:t>如果有两个或多个站同时发送数据，则信道中的信号就是这些站各自所发送一系列码片序列或码片序列反码的</a:t>
            </a:r>
            <a:r>
              <a:rPr lang="zh-CN" altLang="en-US" b="1" dirty="0">
                <a:solidFill>
                  <a:schemeClr val="accent1">
                    <a:lumMod val="75000"/>
                  </a:schemeClr>
                </a:solidFill>
              </a:rPr>
              <a:t>叠加</a:t>
            </a:r>
            <a:r>
              <a:rPr lang="zh-CN" altLang="en-US" b="1" dirty="0"/>
              <a:t>。为了从信道中</a:t>
            </a:r>
            <a:r>
              <a:rPr lang="zh-CN" altLang="en-US" b="1" dirty="0">
                <a:solidFill>
                  <a:schemeClr val="accent1">
                    <a:lumMod val="75000"/>
                  </a:schemeClr>
                </a:solidFill>
              </a:rPr>
              <a:t>分离</a:t>
            </a:r>
            <a:r>
              <a:rPr lang="zh-CN" altLang="en-US" b="1" dirty="0"/>
              <a:t>出每个站的信号，给每个站</a:t>
            </a:r>
            <a:r>
              <a:rPr lang="zh-CN" altLang="en-US" b="1" dirty="0">
                <a:solidFill>
                  <a:schemeClr val="accent1">
                    <a:lumMod val="75000"/>
                  </a:schemeClr>
                </a:solidFill>
              </a:rPr>
              <a:t>指派码片序列</a:t>
            </a:r>
            <a:r>
              <a:rPr lang="zh-CN" altLang="en-US" b="1" dirty="0"/>
              <a:t>时，必须遵循以下规则：</a:t>
            </a:r>
            <a:endParaRPr lang="en-US" altLang="zh-CN" b="1" dirty="0"/>
          </a:p>
        </p:txBody>
      </p:sp>
      <p:sp>
        <p:nvSpPr>
          <p:cNvPr id="41" name="矩形 40"/>
          <p:cNvSpPr/>
          <p:nvPr/>
        </p:nvSpPr>
        <p:spPr>
          <a:xfrm>
            <a:off x="1443493" y="2766412"/>
            <a:ext cx="256976" cy="25697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íşlïḍè"/>
          <p:cNvSpPr txBox="1"/>
          <p:nvPr/>
        </p:nvSpPr>
        <p:spPr>
          <a:xfrm>
            <a:off x="1735457" y="2742506"/>
            <a:ext cx="7672494" cy="305373"/>
          </a:xfrm>
          <a:prstGeom prst="rect">
            <a:avLst/>
          </a:prstGeom>
          <a:noFill/>
        </p:spPr>
        <p:txBody>
          <a:bodyPr wrap="square" lIns="91440" tIns="45720" rIns="91440" bIns="45720" anchor="ctr">
            <a:noAutofit/>
          </a:bodyPr>
          <a:lstStyle/>
          <a:p>
            <a:r>
              <a:rPr lang="zh-CN" altLang="en-US" b="1" dirty="0"/>
              <a:t>分配给每个站的</a:t>
            </a:r>
            <a:r>
              <a:rPr lang="zh-CN" altLang="en-US" b="1" dirty="0">
                <a:solidFill>
                  <a:schemeClr val="accent1">
                    <a:lumMod val="75000"/>
                  </a:schemeClr>
                </a:solidFill>
              </a:rPr>
              <a:t>码片序列必须各不相同</a:t>
            </a:r>
            <a:r>
              <a:rPr lang="zh-CN" altLang="en-US" b="1" dirty="0"/>
              <a:t>，实际常采用伪随机码序列。</a:t>
            </a:r>
            <a:endParaRPr lang="en-US" altLang="zh-CN" b="1" dirty="0"/>
          </a:p>
        </p:txBody>
      </p:sp>
      <p:sp>
        <p:nvSpPr>
          <p:cNvPr id="43" name="矩形 42"/>
          <p:cNvSpPr/>
          <p:nvPr/>
        </p:nvSpPr>
        <p:spPr>
          <a:xfrm>
            <a:off x="1443493" y="3165362"/>
            <a:ext cx="256976" cy="25697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íşlïḍè"/>
          <p:cNvSpPr txBox="1"/>
          <p:nvPr/>
        </p:nvSpPr>
        <p:spPr>
          <a:xfrm>
            <a:off x="1735456" y="3141456"/>
            <a:ext cx="9991487" cy="305373"/>
          </a:xfrm>
          <a:prstGeom prst="rect">
            <a:avLst/>
          </a:prstGeom>
          <a:noFill/>
        </p:spPr>
        <p:txBody>
          <a:bodyPr wrap="square" lIns="91440" tIns="45720" rIns="91440" bIns="45720" anchor="ctr">
            <a:noAutofit/>
          </a:bodyPr>
          <a:lstStyle/>
          <a:p>
            <a:r>
              <a:rPr lang="zh-CN" altLang="en-US" b="1" dirty="0"/>
              <a:t>分配给每个站的</a:t>
            </a:r>
            <a:r>
              <a:rPr lang="zh-CN" altLang="en-US" b="1" dirty="0">
                <a:solidFill>
                  <a:schemeClr val="accent1">
                    <a:lumMod val="75000"/>
                  </a:schemeClr>
                </a:solidFill>
              </a:rPr>
              <a:t>码片序列必须相互正交</a:t>
            </a:r>
            <a:r>
              <a:rPr lang="zh-CN" altLang="en-US" b="1" dirty="0"/>
              <a:t>，即各码片序列相应的码片向量之间的</a:t>
            </a:r>
            <a:r>
              <a:rPr lang="zh-CN" altLang="en-US" b="1" dirty="0">
                <a:solidFill>
                  <a:schemeClr val="accent1">
                    <a:lumMod val="75000"/>
                  </a:schemeClr>
                </a:solidFill>
              </a:rPr>
              <a:t>规格化內积为</a:t>
            </a:r>
            <a:r>
              <a:rPr lang="en-US" altLang="zh-CN" b="1" dirty="0">
                <a:solidFill>
                  <a:schemeClr val="accent1">
                    <a:lumMod val="75000"/>
                  </a:schemeClr>
                </a:solidFill>
              </a:rPr>
              <a:t>0</a:t>
            </a:r>
            <a:r>
              <a:rPr lang="zh-CN" altLang="en-US" b="1" dirty="0"/>
              <a:t>。</a:t>
            </a:r>
            <a:endParaRPr lang="en-US" altLang="zh-CN" b="1" dirty="0"/>
          </a:p>
        </p:txBody>
      </p:sp>
      <p:sp>
        <p:nvSpPr>
          <p:cNvPr id="45" name="íşlïḍè"/>
          <p:cNvSpPr txBox="1"/>
          <p:nvPr/>
        </p:nvSpPr>
        <p:spPr>
          <a:xfrm>
            <a:off x="1735456" y="3570175"/>
            <a:ext cx="5966243" cy="305373"/>
          </a:xfrm>
          <a:prstGeom prst="rect">
            <a:avLst/>
          </a:prstGeom>
          <a:noFill/>
        </p:spPr>
        <p:txBody>
          <a:bodyPr wrap="square" lIns="91440" tIns="45720" rIns="91440" bIns="45720" anchor="ctr">
            <a:noAutofit/>
          </a:bodyPr>
          <a:lstStyle/>
          <a:p>
            <a:r>
              <a:rPr lang="zh-CN" altLang="en-US" b="1" dirty="0"/>
              <a:t>令向量</a:t>
            </a:r>
            <a:r>
              <a:rPr lang="en-US" altLang="zh-CN" b="1" dirty="0"/>
              <a:t>A</a:t>
            </a:r>
            <a:r>
              <a:rPr lang="zh-CN" altLang="en-US" b="1" dirty="0"/>
              <a:t>表示站</a:t>
            </a:r>
            <a:r>
              <a:rPr lang="en-US" altLang="zh-CN" b="1" dirty="0"/>
              <a:t>A</a:t>
            </a:r>
            <a:r>
              <a:rPr lang="zh-CN" altLang="en-US" b="1" dirty="0"/>
              <a:t>的码片向量，向量</a:t>
            </a:r>
            <a:r>
              <a:rPr lang="en-US" altLang="zh-CN" b="1" dirty="0"/>
              <a:t>B</a:t>
            </a:r>
            <a:r>
              <a:rPr lang="zh-CN" altLang="en-US" b="1" dirty="0"/>
              <a:t>表示站</a:t>
            </a:r>
            <a:r>
              <a:rPr lang="en-US" altLang="zh-CN" b="1" dirty="0"/>
              <a:t>B</a:t>
            </a:r>
            <a:r>
              <a:rPr lang="zh-CN" altLang="en-US" b="1" dirty="0"/>
              <a:t>的码片向量。</a:t>
            </a:r>
            <a:endParaRPr lang="en-US" altLang="zh-CN" b="1" dirty="0"/>
          </a:p>
        </p:txBody>
      </p:sp>
      <p:sp>
        <p:nvSpPr>
          <p:cNvPr id="46" name="íşlïḍè"/>
          <p:cNvSpPr txBox="1"/>
          <p:nvPr/>
        </p:nvSpPr>
        <p:spPr>
          <a:xfrm>
            <a:off x="1735456" y="3915450"/>
            <a:ext cx="9689831" cy="305373"/>
          </a:xfrm>
          <a:prstGeom prst="rect">
            <a:avLst/>
          </a:prstGeom>
          <a:noFill/>
        </p:spPr>
        <p:txBody>
          <a:bodyPr wrap="square" lIns="91440" tIns="45720" rIns="91440" bIns="45720" anchor="ctr">
            <a:noAutofit/>
          </a:bodyPr>
          <a:lstStyle/>
          <a:p>
            <a:r>
              <a:rPr lang="zh-CN" altLang="en-US" b="1" dirty="0"/>
              <a:t>两个不同站</a:t>
            </a:r>
            <a:r>
              <a:rPr lang="en-US" altLang="zh-CN" b="1" dirty="0"/>
              <a:t>A</a:t>
            </a:r>
            <a:r>
              <a:rPr lang="zh-CN" altLang="en-US" b="1" dirty="0"/>
              <a:t>和</a:t>
            </a:r>
            <a:r>
              <a:rPr lang="en-US" altLang="zh-CN" b="1" dirty="0"/>
              <a:t>B</a:t>
            </a:r>
            <a:r>
              <a:rPr lang="zh-CN" altLang="en-US" b="1" dirty="0"/>
              <a:t>的码片序列相互正交，就是向量</a:t>
            </a:r>
            <a:r>
              <a:rPr lang="en-US" altLang="zh-CN" b="1" dirty="0"/>
              <a:t>A</a:t>
            </a:r>
            <a:r>
              <a:rPr lang="zh-CN" altLang="en-US" b="1" dirty="0"/>
              <a:t>与向量</a:t>
            </a:r>
            <a:r>
              <a:rPr lang="en-US" altLang="zh-CN" b="1" dirty="0"/>
              <a:t>B</a:t>
            </a:r>
            <a:r>
              <a:rPr lang="zh-CN" altLang="en-US" b="1" dirty="0"/>
              <a:t>的规格化內积为</a:t>
            </a:r>
            <a:r>
              <a:rPr lang="en-US" altLang="zh-CN" b="1" dirty="0"/>
              <a:t>0</a:t>
            </a:r>
            <a:r>
              <a:rPr lang="zh-CN" altLang="en-US" b="1" dirty="0"/>
              <a:t>，如下式所示。</a:t>
            </a:r>
            <a:endParaRPr lang="en-US" altLang="zh-CN" b="1" dirty="0"/>
          </a:p>
        </p:txBody>
      </p:sp>
      <mc:AlternateContent xmlns:mc="http://schemas.openxmlformats.org/markup-compatibility/2006">
        <mc:Choice xmlns:a14="http://schemas.microsoft.com/office/drawing/2010/main" Requires="a14">
          <p:sp>
            <p:nvSpPr>
              <p:cNvPr id="47" name="文本框 46"/>
              <p:cNvSpPr txBox="1"/>
              <p:nvPr/>
            </p:nvSpPr>
            <p:spPr>
              <a:xfrm>
                <a:off x="4457372" y="4574126"/>
                <a:ext cx="3277255" cy="845937"/>
              </a:xfrm>
              <a:prstGeom prst="rect">
                <a:avLst/>
              </a:prstGeom>
              <a:noFill/>
            </p:spPr>
            <p:txBody>
              <a:bodyPr wrap="square">
                <a:spAutoFit/>
              </a:bodyPr>
              <a:lstStyle/>
              <a:p>
                <a14:m>
                  <m:oMathPara xmlns:m="http://schemas.openxmlformats.org/officeDocument/2006/math">
                    <m:oMathParaPr>
                      <m:jc m:val="centerGroup"/>
                    </m:oMathParaPr>
                    <m:oMath xmlns:m="http://schemas.openxmlformats.org/officeDocument/2006/math">
                      <m:r>
                        <a:rPr lang="zh-CN" altLang="en-US" b="1" i="1" smtClean="0">
                          <a:latin typeface="Cambria Math" panose="02040503050406030204" pitchFamily="18" charset="0"/>
                        </a:rPr>
                        <m:t>𝐀</m:t>
                      </m:r>
                      <m:r>
                        <a:rPr lang="zh-CN" altLang="en-US" b="1" i="0">
                          <a:latin typeface="Cambria Math" panose="02040503050406030204" pitchFamily="18" charset="0"/>
                        </a:rPr>
                        <m:t>·</m:t>
                      </m:r>
                      <m:r>
                        <a:rPr lang="zh-CN" altLang="en-US" b="1" i="0">
                          <a:latin typeface="Cambria Math" panose="02040503050406030204" pitchFamily="18" charset="0"/>
                        </a:rPr>
                        <m:t>𝐁</m:t>
                      </m:r>
                      <m:r>
                        <a:rPr lang="zh-CN" altLang="en-US" b="1" i="0">
                          <a:latin typeface="Cambria Math" panose="02040503050406030204" pitchFamily="18" charset="0"/>
                        </a:rPr>
                        <m:t>=</m:t>
                      </m:r>
                      <m:f>
                        <m:fPr>
                          <m:ctrlPr>
                            <a:rPr lang="zh-CN" altLang="en-US" b="1" i="1">
                              <a:solidFill>
                                <a:srgbClr val="836967"/>
                              </a:solidFill>
                              <a:latin typeface="Cambria Math" panose="02040503050406030204" pitchFamily="18" charset="0"/>
                            </a:rPr>
                          </m:ctrlPr>
                        </m:fPr>
                        <m:num>
                          <m:r>
                            <a:rPr lang="zh-CN" altLang="en-US" b="1" i="0">
                              <a:latin typeface="Cambria Math" panose="02040503050406030204" pitchFamily="18" charset="0"/>
                            </a:rPr>
                            <m:t>𝟏</m:t>
                          </m:r>
                        </m:num>
                        <m:den>
                          <m:r>
                            <a:rPr lang="zh-CN" altLang="en-US" b="1" i="0">
                              <a:latin typeface="Cambria Math" panose="02040503050406030204" pitchFamily="18" charset="0"/>
                            </a:rPr>
                            <m:t>𝐦</m:t>
                          </m:r>
                        </m:den>
                      </m:f>
                      <m:nary>
                        <m:naryPr>
                          <m:chr m:val="∑"/>
                          <m:limLoc m:val="undOvr"/>
                          <m:ctrlPr>
                            <a:rPr lang="zh-CN" altLang="en-US" b="1" i="1">
                              <a:latin typeface="Cambria Math" panose="02040503050406030204" pitchFamily="18" charset="0"/>
                            </a:rPr>
                          </m:ctrlPr>
                        </m:naryPr>
                        <m:sub>
                          <m:r>
                            <a:rPr lang="zh-CN" altLang="en-US" b="1" i="0">
                              <a:latin typeface="Cambria Math" panose="02040503050406030204" pitchFamily="18" charset="0"/>
                            </a:rPr>
                            <m:t>𝐢</m:t>
                          </m:r>
                          <m:r>
                            <a:rPr lang="zh-CN" altLang="en-US" b="1" i="0">
                              <a:latin typeface="Cambria Math" panose="02040503050406030204" pitchFamily="18" charset="0"/>
                            </a:rPr>
                            <m:t>=</m:t>
                          </m:r>
                          <m:r>
                            <a:rPr lang="zh-CN" altLang="en-US" b="1" i="0">
                              <a:latin typeface="Cambria Math" panose="02040503050406030204" pitchFamily="18" charset="0"/>
                            </a:rPr>
                            <m:t>𝟏</m:t>
                          </m:r>
                        </m:sub>
                        <m:sup>
                          <m:r>
                            <a:rPr lang="zh-CN" altLang="en-US" b="1" i="0">
                              <a:latin typeface="Cambria Math" panose="02040503050406030204" pitchFamily="18" charset="0"/>
                            </a:rPr>
                            <m:t>𝐦</m:t>
                          </m:r>
                        </m:sup>
                        <m:e>
                          <m:sSub>
                            <m:sSubPr>
                              <m:ctrlPr>
                                <a:rPr lang="zh-CN" altLang="en-US" b="1" i="1">
                                  <a:solidFill>
                                    <a:srgbClr val="836967"/>
                                  </a:solidFill>
                                  <a:latin typeface="Cambria Math" panose="02040503050406030204" pitchFamily="18" charset="0"/>
                                </a:rPr>
                              </m:ctrlPr>
                            </m:sSubPr>
                            <m:e>
                              <m:r>
                                <a:rPr lang="zh-CN" altLang="en-US" b="1" i="0">
                                  <a:latin typeface="Cambria Math" panose="02040503050406030204" pitchFamily="18" charset="0"/>
                                </a:rPr>
                                <m:t>𝐀</m:t>
                              </m:r>
                            </m:e>
                            <m:sub>
                              <m:r>
                                <a:rPr lang="zh-CN" altLang="en-US" b="1" i="0">
                                  <a:latin typeface="Cambria Math" panose="02040503050406030204" pitchFamily="18" charset="0"/>
                                </a:rPr>
                                <m:t>𝐢</m:t>
                              </m:r>
                            </m:sub>
                          </m:sSub>
                          <m:sSub>
                            <m:sSubPr>
                              <m:ctrlPr>
                                <a:rPr lang="zh-CN" altLang="en-US" b="1" i="1">
                                  <a:solidFill>
                                    <a:srgbClr val="836967"/>
                                  </a:solidFill>
                                  <a:latin typeface="Cambria Math" panose="02040503050406030204" pitchFamily="18" charset="0"/>
                                </a:rPr>
                              </m:ctrlPr>
                            </m:sSubPr>
                            <m:e>
                              <m:r>
                                <a:rPr lang="zh-CN" altLang="en-US" b="1" i="0">
                                  <a:latin typeface="Cambria Math" panose="02040503050406030204" pitchFamily="18" charset="0"/>
                                </a:rPr>
                                <m:t>𝐁</m:t>
                              </m:r>
                            </m:e>
                            <m:sub>
                              <m:r>
                                <a:rPr lang="zh-CN" altLang="en-US" b="1" i="0">
                                  <a:latin typeface="Cambria Math" panose="02040503050406030204" pitchFamily="18" charset="0"/>
                                </a:rPr>
                                <m:t>𝐢</m:t>
                              </m:r>
                            </m:sub>
                          </m:sSub>
                          <m:r>
                            <a:rPr lang="zh-CN" altLang="en-US" b="1" i="0">
                              <a:latin typeface="Cambria Math" panose="02040503050406030204" pitchFamily="18" charset="0"/>
                            </a:rPr>
                            <m:t>=</m:t>
                          </m:r>
                          <m:r>
                            <a:rPr lang="zh-CN" altLang="en-US" b="1" i="0">
                              <a:latin typeface="Cambria Math" panose="02040503050406030204" pitchFamily="18" charset="0"/>
                            </a:rPr>
                            <m:t>𝟎</m:t>
                          </m:r>
                        </m:e>
                      </m:nary>
                    </m:oMath>
                  </m:oMathPara>
                </a14:m>
                <a:endParaRPr lang="zh-CN" altLang="en-US" b="1" dirty="0">
                  <a:latin typeface="Cambria Math" panose="02040503050406030204" pitchFamily="18" charset="0"/>
                </a:endParaRPr>
              </a:p>
            </p:txBody>
          </p:sp>
        </mc:Choice>
        <mc:Fallback>
          <p:sp>
            <p:nvSpPr>
              <p:cNvPr id="47" name="文本框 46"/>
              <p:cNvSpPr txBox="1">
                <a:spLocks noRot="1" noChangeAspect="1" noMove="1" noResize="1" noEditPoints="1" noAdjustHandles="1" noChangeArrowheads="1" noChangeShapeType="1" noTextEdit="1"/>
              </p:cNvSpPr>
              <p:nvPr/>
            </p:nvSpPr>
            <p:spPr>
              <a:xfrm>
                <a:off x="4457372" y="4574126"/>
                <a:ext cx="3277255" cy="845937"/>
              </a:xfrm>
              <a:prstGeom prst="rect">
                <a:avLst/>
              </a:prstGeom>
              <a:blipFill rotWithShape="1">
                <a:blip r:embed="rId1"/>
                <a:stretch>
                  <a:fillRect l="-9" t="-26" r="10" b="40"/>
                </a:stretch>
              </a:blipFill>
            </p:spPr>
            <p:txBody>
              <a:bodyPr/>
              <a:lstStyle/>
              <a:p>
                <a:r>
                  <a:rPr lang="zh-CN" altLang="en-US">
                    <a:noFill/>
                  </a:rPr>
                  <a:t> </a:t>
                </a:r>
              </a:p>
            </p:txBody>
          </p:sp>
        </mc:Fallback>
      </mc:AlternateContent>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p:cTn id="7" dur="500" fill="hold"/>
                                        <p:tgtEl>
                                          <p:spTgt spid="18"/>
                                        </p:tgtEl>
                                        <p:attrNameLst>
                                          <p:attrName>ppt_w</p:attrName>
                                        </p:attrNameLst>
                                      </p:cBhvr>
                                      <p:tavLst>
                                        <p:tav tm="0">
                                          <p:val>
                                            <p:fltVal val="0"/>
                                          </p:val>
                                        </p:tav>
                                        <p:tav tm="100000">
                                          <p:val>
                                            <p:strVal val="#ppt_w"/>
                                          </p:val>
                                        </p:tav>
                                      </p:tavLst>
                                    </p:anim>
                                    <p:anim calcmode="lin" valueType="num">
                                      <p:cBhvr>
                                        <p:cTn id="8" dur="500" fill="hold"/>
                                        <p:tgtEl>
                                          <p:spTgt spid="18"/>
                                        </p:tgtEl>
                                        <p:attrNameLst>
                                          <p:attrName>ppt_h</p:attrName>
                                        </p:attrNameLst>
                                      </p:cBhvr>
                                      <p:tavLst>
                                        <p:tav tm="0">
                                          <p:val>
                                            <p:fltVal val="0"/>
                                          </p:val>
                                        </p:tav>
                                        <p:tav tm="100000">
                                          <p:val>
                                            <p:strVal val="#ppt_h"/>
                                          </p:val>
                                        </p:tav>
                                      </p:tavLst>
                                    </p:anim>
                                    <p:anim calcmode="lin" valueType="num">
                                      <p:cBhvr>
                                        <p:cTn id="9" dur="500" fill="hold"/>
                                        <p:tgtEl>
                                          <p:spTgt spid="18"/>
                                        </p:tgtEl>
                                        <p:attrNameLst>
                                          <p:attrName>style.rotation</p:attrName>
                                        </p:attrNameLst>
                                      </p:cBhvr>
                                      <p:tavLst>
                                        <p:tav tm="0">
                                          <p:val>
                                            <p:fltVal val="360"/>
                                          </p:val>
                                        </p:tav>
                                        <p:tav tm="100000">
                                          <p:val>
                                            <p:fltVal val="0"/>
                                          </p:val>
                                        </p:tav>
                                      </p:tavLst>
                                    </p:anim>
                                    <p:animEffect transition="in" filter="fade">
                                      <p:cBhvr>
                                        <p:cTn id="10" dur="500"/>
                                        <p:tgtEl>
                                          <p:spTgt spid="18"/>
                                        </p:tgtEl>
                                      </p:cBhvr>
                                    </p:animEffect>
                                  </p:childTnLst>
                                </p:cTn>
                              </p:par>
                            </p:childTnLst>
                          </p:cTn>
                        </p:par>
                        <p:par>
                          <p:cTn id="11" fill="hold">
                            <p:stCondLst>
                              <p:cond delay="500"/>
                            </p:stCondLst>
                            <p:childTnLst>
                              <p:par>
                                <p:cTn id="12" presetID="1" presetClass="entr" presetSubtype="0" fill="hold" grpId="0" nodeType="afterEffect">
                                  <p:stCondLst>
                                    <p:cond delay="0"/>
                                  </p:stCondLst>
                                  <p:iterate type="lt">
                                    <p:tmAbs val="100"/>
                                  </p:iterate>
                                  <p:childTnLst>
                                    <p:set>
                                      <p:cBhvr>
                                        <p:cTn id="13" dur="1" fill="hold">
                                          <p:stCondLst>
                                            <p:cond delay="0"/>
                                          </p:stCondLst>
                                        </p:cTn>
                                        <p:tgtEl>
                                          <p:spTgt spid="19"/>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49" presetClass="entr" presetSubtype="0" decel="100000" fill="hold" grpId="0" nodeType="clickEffect">
                                  <p:stCondLst>
                                    <p:cond delay="0"/>
                                  </p:stCondLst>
                                  <p:childTnLst>
                                    <p:set>
                                      <p:cBhvr>
                                        <p:cTn id="17" dur="1" fill="hold">
                                          <p:stCondLst>
                                            <p:cond delay="0"/>
                                          </p:stCondLst>
                                        </p:cTn>
                                        <p:tgtEl>
                                          <p:spTgt spid="41"/>
                                        </p:tgtEl>
                                        <p:attrNameLst>
                                          <p:attrName>style.visibility</p:attrName>
                                        </p:attrNameLst>
                                      </p:cBhvr>
                                      <p:to>
                                        <p:strVal val="visible"/>
                                      </p:to>
                                    </p:set>
                                    <p:anim calcmode="lin" valueType="num">
                                      <p:cBhvr>
                                        <p:cTn id="18" dur="500" fill="hold"/>
                                        <p:tgtEl>
                                          <p:spTgt spid="41"/>
                                        </p:tgtEl>
                                        <p:attrNameLst>
                                          <p:attrName>ppt_w</p:attrName>
                                        </p:attrNameLst>
                                      </p:cBhvr>
                                      <p:tavLst>
                                        <p:tav tm="0">
                                          <p:val>
                                            <p:fltVal val="0"/>
                                          </p:val>
                                        </p:tav>
                                        <p:tav tm="100000">
                                          <p:val>
                                            <p:strVal val="#ppt_w"/>
                                          </p:val>
                                        </p:tav>
                                      </p:tavLst>
                                    </p:anim>
                                    <p:anim calcmode="lin" valueType="num">
                                      <p:cBhvr>
                                        <p:cTn id="19" dur="500" fill="hold"/>
                                        <p:tgtEl>
                                          <p:spTgt spid="41"/>
                                        </p:tgtEl>
                                        <p:attrNameLst>
                                          <p:attrName>ppt_h</p:attrName>
                                        </p:attrNameLst>
                                      </p:cBhvr>
                                      <p:tavLst>
                                        <p:tav tm="0">
                                          <p:val>
                                            <p:fltVal val="0"/>
                                          </p:val>
                                        </p:tav>
                                        <p:tav tm="100000">
                                          <p:val>
                                            <p:strVal val="#ppt_h"/>
                                          </p:val>
                                        </p:tav>
                                      </p:tavLst>
                                    </p:anim>
                                    <p:anim calcmode="lin" valueType="num">
                                      <p:cBhvr>
                                        <p:cTn id="20" dur="500" fill="hold"/>
                                        <p:tgtEl>
                                          <p:spTgt spid="41"/>
                                        </p:tgtEl>
                                        <p:attrNameLst>
                                          <p:attrName>style.rotation</p:attrName>
                                        </p:attrNameLst>
                                      </p:cBhvr>
                                      <p:tavLst>
                                        <p:tav tm="0">
                                          <p:val>
                                            <p:fltVal val="360"/>
                                          </p:val>
                                        </p:tav>
                                        <p:tav tm="100000">
                                          <p:val>
                                            <p:fltVal val="0"/>
                                          </p:val>
                                        </p:tav>
                                      </p:tavLst>
                                    </p:anim>
                                    <p:animEffect transition="in" filter="fade">
                                      <p:cBhvr>
                                        <p:cTn id="21" dur="500"/>
                                        <p:tgtEl>
                                          <p:spTgt spid="41"/>
                                        </p:tgtEl>
                                      </p:cBhvr>
                                    </p:animEffect>
                                  </p:childTnLst>
                                </p:cTn>
                              </p:par>
                            </p:childTnLst>
                          </p:cTn>
                        </p:par>
                        <p:par>
                          <p:cTn id="22" fill="hold">
                            <p:stCondLst>
                              <p:cond delay="500"/>
                            </p:stCondLst>
                            <p:childTnLst>
                              <p:par>
                                <p:cTn id="23" presetID="1" presetClass="entr" presetSubtype="0" fill="hold" grpId="0" nodeType="afterEffect">
                                  <p:stCondLst>
                                    <p:cond delay="0"/>
                                  </p:stCondLst>
                                  <p:iterate type="lt">
                                    <p:tmAbs val="100"/>
                                  </p:iterate>
                                  <p:childTnLst>
                                    <p:set>
                                      <p:cBhvr>
                                        <p:cTn id="24" dur="1" fill="hold">
                                          <p:stCondLst>
                                            <p:cond delay="0"/>
                                          </p:stCondLst>
                                        </p:cTn>
                                        <p:tgtEl>
                                          <p:spTgt spid="4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49" presetClass="entr" presetSubtype="0" decel="100000" fill="hold" grpId="0" nodeType="clickEffect">
                                  <p:stCondLst>
                                    <p:cond delay="0"/>
                                  </p:stCondLst>
                                  <p:childTnLst>
                                    <p:set>
                                      <p:cBhvr>
                                        <p:cTn id="28" dur="1" fill="hold">
                                          <p:stCondLst>
                                            <p:cond delay="0"/>
                                          </p:stCondLst>
                                        </p:cTn>
                                        <p:tgtEl>
                                          <p:spTgt spid="43"/>
                                        </p:tgtEl>
                                        <p:attrNameLst>
                                          <p:attrName>style.visibility</p:attrName>
                                        </p:attrNameLst>
                                      </p:cBhvr>
                                      <p:to>
                                        <p:strVal val="visible"/>
                                      </p:to>
                                    </p:set>
                                    <p:anim calcmode="lin" valueType="num">
                                      <p:cBhvr>
                                        <p:cTn id="29" dur="500" fill="hold"/>
                                        <p:tgtEl>
                                          <p:spTgt spid="43"/>
                                        </p:tgtEl>
                                        <p:attrNameLst>
                                          <p:attrName>ppt_w</p:attrName>
                                        </p:attrNameLst>
                                      </p:cBhvr>
                                      <p:tavLst>
                                        <p:tav tm="0">
                                          <p:val>
                                            <p:fltVal val="0"/>
                                          </p:val>
                                        </p:tav>
                                        <p:tav tm="100000">
                                          <p:val>
                                            <p:strVal val="#ppt_w"/>
                                          </p:val>
                                        </p:tav>
                                      </p:tavLst>
                                    </p:anim>
                                    <p:anim calcmode="lin" valueType="num">
                                      <p:cBhvr>
                                        <p:cTn id="30" dur="500" fill="hold"/>
                                        <p:tgtEl>
                                          <p:spTgt spid="43"/>
                                        </p:tgtEl>
                                        <p:attrNameLst>
                                          <p:attrName>ppt_h</p:attrName>
                                        </p:attrNameLst>
                                      </p:cBhvr>
                                      <p:tavLst>
                                        <p:tav tm="0">
                                          <p:val>
                                            <p:fltVal val="0"/>
                                          </p:val>
                                        </p:tav>
                                        <p:tav tm="100000">
                                          <p:val>
                                            <p:strVal val="#ppt_h"/>
                                          </p:val>
                                        </p:tav>
                                      </p:tavLst>
                                    </p:anim>
                                    <p:anim calcmode="lin" valueType="num">
                                      <p:cBhvr>
                                        <p:cTn id="31" dur="500" fill="hold"/>
                                        <p:tgtEl>
                                          <p:spTgt spid="43"/>
                                        </p:tgtEl>
                                        <p:attrNameLst>
                                          <p:attrName>style.rotation</p:attrName>
                                        </p:attrNameLst>
                                      </p:cBhvr>
                                      <p:tavLst>
                                        <p:tav tm="0">
                                          <p:val>
                                            <p:fltVal val="360"/>
                                          </p:val>
                                        </p:tav>
                                        <p:tav tm="100000">
                                          <p:val>
                                            <p:fltVal val="0"/>
                                          </p:val>
                                        </p:tav>
                                      </p:tavLst>
                                    </p:anim>
                                    <p:animEffect transition="in" filter="fade">
                                      <p:cBhvr>
                                        <p:cTn id="32" dur="500"/>
                                        <p:tgtEl>
                                          <p:spTgt spid="43"/>
                                        </p:tgtEl>
                                      </p:cBhvr>
                                    </p:animEffect>
                                  </p:childTnLst>
                                </p:cTn>
                              </p:par>
                            </p:childTnLst>
                          </p:cTn>
                        </p:par>
                        <p:par>
                          <p:cTn id="33" fill="hold">
                            <p:stCondLst>
                              <p:cond delay="500"/>
                            </p:stCondLst>
                            <p:childTnLst>
                              <p:par>
                                <p:cTn id="34" presetID="1" presetClass="entr" presetSubtype="0" fill="hold" grpId="0" nodeType="afterEffect">
                                  <p:stCondLst>
                                    <p:cond delay="0"/>
                                  </p:stCondLst>
                                  <p:iterate type="lt">
                                    <p:tmAbs val="100"/>
                                  </p:iterate>
                                  <p:childTnLst>
                                    <p:set>
                                      <p:cBhvr>
                                        <p:cTn id="35" dur="1" fill="hold">
                                          <p:stCondLst>
                                            <p:cond delay="0"/>
                                          </p:stCondLst>
                                        </p:cTn>
                                        <p:tgtEl>
                                          <p:spTgt spid="44"/>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iterate type="lt">
                                    <p:tmAbs val="100"/>
                                  </p:iterate>
                                  <p:childTnLst>
                                    <p:set>
                                      <p:cBhvr>
                                        <p:cTn id="39" dur="1" fill="hold">
                                          <p:stCondLst>
                                            <p:cond delay="0"/>
                                          </p:stCondLst>
                                        </p:cTn>
                                        <p:tgtEl>
                                          <p:spTgt spid="45"/>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iterate type="lt">
                                    <p:tmAbs val="100"/>
                                  </p:iterate>
                                  <p:childTnLst>
                                    <p:set>
                                      <p:cBhvr>
                                        <p:cTn id="43" dur="1" fill="hold">
                                          <p:stCondLst>
                                            <p:cond delay="0"/>
                                          </p:stCondLst>
                                        </p:cTn>
                                        <p:tgtEl>
                                          <p:spTgt spid="46"/>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47" presetClass="entr" presetSubtype="0" fill="hold" grpId="0" nodeType="clickEffect">
                                  <p:stCondLst>
                                    <p:cond delay="0"/>
                                  </p:stCondLst>
                                  <p:childTnLst>
                                    <p:set>
                                      <p:cBhvr>
                                        <p:cTn id="47" dur="1" fill="hold">
                                          <p:stCondLst>
                                            <p:cond delay="0"/>
                                          </p:stCondLst>
                                        </p:cTn>
                                        <p:tgtEl>
                                          <p:spTgt spid="47"/>
                                        </p:tgtEl>
                                        <p:attrNameLst>
                                          <p:attrName>style.visibility</p:attrName>
                                        </p:attrNameLst>
                                      </p:cBhvr>
                                      <p:to>
                                        <p:strVal val="visible"/>
                                      </p:to>
                                    </p:set>
                                    <p:animEffect transition="in" filter="fade">
                                      <p:cBhvr>
                                        <p:cTn id="48" dur="1000"/>
                                        <p:tgtEl>
                                          <p:spTgt spid="47"/>
                                        </p:tgtEl>
                                      </p:cBhvr>
                                    </p:animEffect>
                                    <p:anim calcmode="lin" valueType="num">
                                      <p:cBhvr>
                                        <p:cTn id="49" dur="1000" fill="hold"/>
                                        <p:tgtEl>
                                          <p:spTgt spid="47"/>
                                        </p:tgtEl>
                                        <p:attrNameLst>
                                          <p:attrName>ppt_x</p:attrName>
                                        </p:attrNameLst>
                                      </p:cBhvr>
                                      <p:tavLst>
                                        <p:tav tm="0">
                                          <p:val>
                                            <p:strVal val="#ppt_x"/>
                                          </p:val>
                                        </p:tav>
                                        <p:tav tm="100000">
                                          <p:val>
                                            <p:strVal val="#ppt_x"/>
                                          </p:val>
                                        </p:tav>
                                      </p:tavLst>
                                    </p:anim>
                                    <p:anim calcmode="lin" valueType="num">
                                      <p:cBhvr>
                                        <p:cTn id="50" dur="1000" fill="hold"/>
                                        <p:tgtEl>
                                          <p:spTgt spid="4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bldLvl="0" animBg="1"/>
      <p:bldP spid="19" grpId="0"/>
      <p:bldP spid="41" grpId="0" bldLvl="0" animBg="1"/>
      <p:bldP spid="42" grpId="0"/>
      <p:bldP spid="43" grpId="0" bldLvl="0" animBg="1"/>
      <p:bldP spid="44" grpId="0"/>
      <p:bldP spid="45" grpId="0"/>
      <p:bldP spid="46" grpId="0"/>
      <p:bldP spid="47"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组合 35"/>
          <p:cNvGrpSpPr/>
          <p:nvPr/>
        </p:nvGrpSpPr>
        <p:grpSpPr>
          <a:xfrm>
            <a:off x="304799" y="749300"/>
            <a:ext cx="6266993" cy="400110"/>
            <a:chOff x="424116" y="898245"/>
            <a:chExt cx="6266993" cy="400110"/>
          </a:xfrm>
        </p:grpSpPr>
        <p:sp>
          <p:nvSpPr>
            <p:cNvPr id="38" name="平行四边形 37"/>
            <p:cNvSpPr/>
            <p:nvPr/>
          </p:nvSpPr>
          <p:spPr>
            <a:xfrm>
              <a:off x="424116" y="898245"/>
              <a:ext cx="712237"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02</a:t>
              </a:r>
              <a:endParaRPr lang="zh-CN" altLang="en-US" sz="2200" dirty="0">
                <a:latin typeface="Impact" panose="020B0806030902050204" pitchFamily="34" charset="0"/>
              </a:endParaRPr>
            </a:p>
          </p:txBody>
        </p:sp>
        <p:sp>
          <p:nvSpPr>
            <p:cNvPr id="40" name="文本框 39"/>
            <p:cNvSpPr txBox="1"/>
            <p:nvPr/>
          </p:nvSpPr>
          <p:spPr>
            <a:xfrm>
              <a:off x="1127071" y="898245"/>
              <a:ext cx="5564038" cy="400110"/>
            </a:xfrm>
            <a:prstGeom prst="rect">
              <a:avLst/>
            </a:prstGeom>
            <a:noFill/>
          </p:spPr>
          <p:txBody>
            <a:bodyPr wrap="square" rtlCol="0">
              <a:spAutoFit/>
            </a:bodyPr>
            <a:lstStyle/>
            <a:p>
              <a:r>
                <a:rPr lang="zh-CN" altLang="en-US" sz="2000" b="1" dirty="0"/>
                <a:t>常见的信道复用技术</a:t>
              </a:r>
              <a:endParaRPr lang="zh-CN" altLang="en-US" sz="2000" b="1" dirty="0"/>
            </a:p>
          </p:txBody>
        </p:sp>
      </p:grpSp>
      <p:sp>
        <p:nvSpPr>
          <p:cNvPr id="6" name="矩形 5"/>
          <p:cNvSpPr/>
          <p:nvPr/>
        </p:nvSpPr>
        <p:spPr>
          <a:xfrm>
            <a:off x="1049951" y="1351304"/>
            <a:ext cx="1988545" cy="486923"/>
          </a:xfrm>
          <a:prstGeom prst="rect">
            <a:avLst/>
          </a:prstGeom>
          <a:solidFill>
            <a:schemeClr val="bg2">
              <a:lumMod val="9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rPr>
              <a:t>频分复用</a:t>
            </a:r>
            <a:r>
              <a:rPr lang="en-US" altLang="zh-CN" sz="2000" b="1" dirty="0">
                <a:solidFill>
                  <a:schemeClr val="bg1"/>
                </a:solidFill>
              </a:rPr>
              <a:t>FDM</a:t>
            </a:r>
            <a:endParaRPr lang="zh-CN" altLang="en-US" sz="2000" b="1" dirty="0">
              <a:solidFill>
                <a:schemeClr val="bg1"/>
              </a:solidFill>
            </a:endParaRPr>
          </a:p>
        </p:txBody>
      </p:sp>
      <p:sp>
        <p:nvSpPr>
          <p:cNvPr id="8" name="矩形 7"/>
          <p:cNvSpPr/>
          <p:nvPr/>
        </p:nvSpPr>
        <p:spPr>
          <a:xfrm>
            <a:off x="3765201" y="1351304"/>
            <a:ext cx="1988545" cy="486923"/>
          </a:xfrm>
          <a:prstGeom prst="rect">
            <a:avLst/>
          </a:prstGeom>
          <a:solidFill>
            <a:schemeClr val="bg2">
              <a:lumMod val="9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rPr>
              <a:t>时分复用</a:t>
            </a:r>
            <a:r>
              <a:rPr lang="en-US" altLang="zh-CN" sz="2000" b="1" dirty="0">
                <a:solidFill>
                  <a:schemeClr val="bg1"/>
                </a:solidFill>
              </a:rPr>
              <a:t>TDM</a:t>
            </a:r>
            <a:endParaRPr lang="zh-CN" altLang="en-US" sz="2000" b="1" dirty="0">
              <a:solidFill>
                <a:schemeClr val="bg1"/>
              </a:solidFill>
            </a:endParaRPr>
          </a:p>
        </p:txBody>
      </p:sp>
      <p:sp>
        <p:nvSpPr>
          <p:cNvPr id="9" name="矩形 8"/>
          <p:cNvSpPr/>
          <p:nvPr/>
        </p:nvSpPr>
        <p:spPr>
          <a:xfrm>
            <a:off x="6480451" y="1351304"/>
            <a:ext cx="1988545" cy="486923"/>
          </a:xfrm>
          <a:prstGeom prst="rect">
            <a:avLst/>
          </a:prstGeom>
          <a:solidFill>
            <a:schemeClr val="bg2">
              <a:lumMod val="9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rPr>
              <a:t>波分复用</a:t>
            </a:r>
            <a:r>
              <a:rPr lang="en-US" altLang="zh-CN" sz="2000" b="1" dirty="0">
                <a:solidFill>
                  <a:schemeClr val="bg1"/>
                </a:solidFill>
              </a:rPr>
              <a:t>WDM</a:t>
            </a:r>
            <a:endParaRPr lang="zh-CN" altLang="en-US" sz="2000" b="1" dirty="0">
              <a:solidFill>
                <a:schemeClr val="bg1"/>
              </a:solidFill>
            </a:endParaRPr>
          </a:p>
        </p:txBody>
      </p:sp>
      <p:sp>
        <p:nvSpPr>
          <p:cNvPr id="10" name="矩形 9"/>
          <p:cNvSpPr/>
          <p:nvPr/>
        </p:nvSpPr>
        <p:spPr>
          <a:xfrm>
            <a:off x="9195701" y="1351304"/>
            <a:ext cx="1988545" cy="486923"/>
          </a:xfrm>
          <a:prstGeom prst="rect">
            <a:avLst/>
          </a:prstGeom>
          <a:solidFill>
            <a:schemeClr val="bg2">
              <a:lumMod val="9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rPr>
              <a:t>码分复用</a:t>
            </a:r>
            <a:r>
              <a:rPr lang="en-US" altLang="zh-CN" sz="2000" b="1" dirty="0">
                <a:solidFill>
                  <a:schemeClr val="bg1"/>
                </a:solidFill>
              </a:rPr>
              <a:t>CDM</a:t>
            </a:r>
            <a:endParaRPr lang="zh-CN" altLang="en-US" sz="2000" b="1" dirty="0">
              <a:solidFill>
                <a:schemeClr val="bg1"/>
              </a:solidFill>
            </a:endParaRPr>
          </a:p>
        </p:txBody>
      </p:sp>
      <p:sp>
        <p:nvSpPr>
          <p:cNvPr id="13" name="矩形 12"/>
          <p:cNvSpPr/>
          <p:nvPr/>
        </p:nvSpPr>
        <p:spPr>
          <a:xfrm>
            <a:off x="9195701" y="1351304"/>
            <a:ext cx="1988545" cy="486923"/>
          </a:xfrm>
          <a:prstGeom prst="rect">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rPr>
              <a:t>码分复用</a:t>
            </a:r>
            <a:r>
              <a:rPr lang="en-US" altLang="zh-CN" sz="2000" b="1" dirty="0">
                <a:solidFill>
                  <a:schemeClr val="bg1"/>
                </a:solidFill>
              </a:rPr>
              <a:t>CDM</a:t>
            </a:r>
            <a:endParaRPr lang="zh-CN" altLang="en-US" sz="2000" b="1" dirty="0">
              <a:solidFill>
                <a:schemeClr val="bg1"/>
              </a:solidFill>
            </a:endParaRPr>
          </a:p>
        </p:txBody>
      </p:sp>
      <mc:AlternateContent xmlns:mc="http://schemas.openxmlformats.org/markup-compatibility/2006">
        <mc:Choice xmlns:a14="http://schemas.microsoft.com/office/drawing/2010/main" Requires="a14">
          <p:sp>
            <p:nvSpPr>
              <p:cNvPr id="47" name="文本框 46"/>
              <p:cNvSpPr txBox="1"/>
              <p:nvPr/>
            </p:nvSpPr>
            <p:spPr>
              <a:xfrm>
                <a:off x="4476226" y="2189143"/>
                <a:ext cx="3277255" cy="845937"/>
              </a:xfrm>
              <a:prstGeom prst="rect">
                <a:avLst/>
              </a:prstGeom>
              <a:noFill/>
            </p:spPr>
            <p:txBody>
              <a:bodyPr wrap="square">
                <a:spAutoFit/>
              </a:bodyPr>
              <a:lstStyle/>
              <a:p>
                <a14:m>
                  <m:oMathPara xmlns:m="http://schemas.openxmlformats.org/officeDocument/2006/math">
                    <m:oMathParaPr>
                      <m:jc m:val="centerGroup"/>
                    </m:oMathParaPr>
                    <m:oMath xmlns:m="http://schemas.openxmlformats.org/officeDocument/2006/math">
                      <m:r>
                        <a:rPr lang="zh-CN" altLang="en-US" b="1" i="1" smtClean="0">
                          <a:latin typeface="Cambria Math" panose="02040503050406030204" pitchFamily="18" charset="0"/>
                        </a:rPr>
                        <m:t>𝐀</m:t>
                      </m:r>
                      <m:r>
                        <a:rPr lang="zh-CN" altLang="en-US" b="1" i="0">
                          <a:latin typeface="Cambria Math" panose="02040503050406030204" pitchFamily="18" charset="0"/>
                        </a:rPr>
                        <m:t>·</m:t>
                      </m:r>
                      <m:r>
                        <a:rPr lang="zh-CN" altLang="en-US" b="1" i="0">
                          <a:latin typeface="Cambria Math" panose="02040503050406030204" pitchFamily="18" charset="0"/>
                        </a:rPr>
                        <m:t>𝐁</m:t>
                      </m:r>
                      <m:r>
                        <a:rPr lang="zh-CN" altLang="en-US" b="1" i="0">
                          <a:latin typeface="Cambria Math" panose="02040503050406030204" pitchFamily="18" charset="0"/>
                        </a:rPr>
                        <m:t>=</m:t>
                      </m:r>
                      <m:f>
                        <m:fPr>
                          <m:ctrlPr>
                            <a:rPr lang="zh-CN" altLang="en-US" b="1" i="1">
                              <a:solidFill>
                                <a:srgbClr val="836967"/>
                              </a:solidFill>
                              <a:latin typeface="Cambria Math" panose="02040503050406030204" pitchFamily="18" charset="0"/>
                            </a:rPr>
                          </m:ctrlPr>
                        </m:fPr>
                        <m:num>
                          <m:r>
                            <a:rPr lang="zh-CN" altLang="en-US" b="1" i="0">
                              <a:latin typeface="Cambria Math" panose="02040503050406030204" pitchFamily="18" charset="0"/>
                            </a:rPr>
                            <m:t>𝟏</m:t>
                          </m:r>
                        </m:num>
                        <m:den>
                          <m:r>
                            <a:rPr lang="zh-CN" altLang="en-US" b="1" i="0">
                              <a:latin typeface="Cambria Math" panose="02040503050406030204" pitchFamily="18" charset="0"/>
                            </a:rPr>
                            <m:t>𝐦</m:t>
                          </m:r>
                        </m:den>
                      </m:f>
                      <m:nary>
                        <m:naryPr>
                          <m:chr m:val="∑"/>
                          <m:limLoc m:val="undOvr"/>
                          <m:ctrlPr>
                            <a:rPr lang="zh-CN" altLang="en-US" b="1" i="1">
                              <a:latin typeface="Cambria Math" panose="02040503050406030204" pitchFamily="18" charset="0"/>
                            </a:rPr>
                          </m:ctrlPr>
                        </m:naryPr>
                        <m:sub>
                          <m:r>
                            <a:rPr lang="zh-CN" altLang="en-US" b="1" i="0">
                              <a:latin typeface="Cambria Math" panose="02040503050406030204" pitchFamily="18" charset="0"/>
                            </a:rPr>
                            <m:t>𝐢</m:t>
                          </m:r>
                          <m:r>
                            <a:rPr lang="zh-CN" altLang="en-US" b="1" i="0">
                              <a:latin typeface="Cambria Math" panose="02040503050406030204" pitchFamily="18" charset="0"/>
                            </a:rPr>
                            <m:t>=</m:t>
                          </m:r>
                          <m:r>
                            <a:rPr lang="zh-CN" altLang="en-US" b="1" i="0">
                              <a:latin typeface="Cambria Math" panose="02040503050406030204" pitchFamily="18" charset="0"/>
                            </a:rPr>
                            <m:t>𝟏</m:t>
                          </m:r>
                        </m:sub>
                        <m:sup>
                          <m:r>
                            <a:rPr lang="zh-CN" altLang="en-US" b="1" i="0">
                              <a:latin typeface="Cambria Math" panose="02040503050406030204" pitchFamily="18" charset="0"/>
                            </a:rPr>
                            <m:t>𝐦</m:t>
                          </m:r>
                        </m:sup>
                        <m:e>
                          <m:sSub>
                            <m:sSubPr>
                              <m:ctrlPr>
                                <a:rPr lang="zh-CN" altLang="en-US" b="1" i="1">
                                  <a:solidFill>
                                    <a:srgbClr val="836967"/>
                                  </a:solidFill>
                                  <a:latin typeface="Cambria Math" panose="02040503050406030204" pitchFamily="18" charset="0"/>
                                </a:rPr>
                              </m:ctrlPr>
                            </m:sSubPr>
                            <m:e>
                              <m:r>
                                <a:rPr lang="zh-CN" altLang="en-US" b="1" i="0">
                                  <a:latin typeface="Cambria Math" panose="02040503050406030204" pitchFamily="18" charset="0"/>
                                </a:rPr>
                                <m:t>𝐀</m:t>
                              </m:r>
                            </m:e>
                            <m:sub>
                              <m:r>
                                <a:rPr lang="zh-CN" altLang="en-US" b="1" i="0">
                                  <a:latin typeface="Cambria Math" panose="02040503050406030204" pitchFamily="18" charset="0"/>
                                </a:rPr>
                                <m:t>𝐢</m:t>
                              </m:r>
                            </m:sub>
                          </m:sSub>
                          <m:sSub>
                            <m:sSubPr>
                              <m:ctrlPr>
                                <a:rPr lang="zh-CN" altLang="en-US" b="1" i="1">
                                  <a:solidFill>
                                    <a:srgbClr val="836967"/>
                                  </a:solidFill>
                                  <a:latin typeface="Cambria Math" panose="02040503050406030204" pitchFamily="18" charset="0"/>
                                </a:rPr>
                              </m:ctrlPr>
                            </m:sSubPr>
                            <m:e>
                              <m:r>
                                <a:rPr lang="zh-CN" altLang="en-US" b="1" i="0">
                                  <a:latin typeface="Cambria Math" panose="02040503050406030204" pitchFamily="18" charset="0"/>
                                </a:rPr>
                                <m:t>𝐁</m:t>
                              </m:r>
                            </m:e>
                            <m:sub>
                              <m:r>
                                <a:rPr lang="zh-CN" altLang="en-US" b="1" i="0">
                                  <a:latin typeface="Cambria Math" panose="02040503050406030204" pitchFamily="18" charset="0"/>
                                </a:rPr>
                                <m:t>𝐢</m:t>
                              </m:r>
                            </m:sub>
                          </m:sSub>
                          <m:r>
                            <a:rPr lang="zh-CN" altLang="en-US" b="1" i="0">
                              <a:latin typeface="Cambria Math" panose="02040503050406030204" pitchFamily="18" charset="0"/>
                            </a:rPr>
                            <m:t>=</m:t>
                          </m:r>
                          <m:r>
                            <a:rPr lang="zh-CN" altLang="en-US" b="1" i="0">
                              <a:latin typeface="Cambria Math" panose="02040503050406030204" pitchFamily="18" charset="0"/>
                            </a:rPr>
                            <m:t>𝟎</m:t>
                          </m:r>
                        </m:e>
                      </m:nary>
                    </m:oMath>
                  </m:oMathPara>
                </a14:m>
                <a:endParaRPr lang="zh-CN" altLang="en-US" b="1" dirty="0">
                  <a:latin typeface="Cambria Math" panose="02040503050406030204" pitchFamily="18" charset="0"/>
                </a:endParaRPr>
              </a:p>
            </p:txBody>
          </p:sp>
        </mc:Choice>
        <mc:Fallback>
          <p:sp>
            <p:nvSpPr>
              <p:cNvPr id="47" name="文本框 46"/>
              <p:cNvSpPr txBox="1">
                <a:spLocks noRot="1" noChangeAspect="1" noMove="1" noResize="1" noEditPoints="1" noAdjustHandles="1" noChangeArrowheads="1" noChangeShapeType="1" noTextEdit="1"/>
              </p:cNvSpPr>
              <p:nvPr/>
            </p:nvSpPr>
            <p:spPr>
              <a:xfrm>
                <a:off x="4476226" y="2189143"/>
                <a:ext cx="3277255" cy="845937"/>
              </a:xfrm>
              <a:prstGeom prst="rect">
                <a:avLst/>
              </a:prstGeom>
              <a:blipFill rotWithShape="1">
                <a:blip r:embed="rId1"/>
                <a:stretch>
                  <a:fillRect l="-3" t="-35" r="4" b="49"/>
                </a:stretch>
              </a:blipFill>
            </p:spPr>
            <p:txBody>
              <a:bodyPr/>
              <a:lstStyle/>
              <a:p>
                <a:r>
                  <a:rPr lang="zh-CN" altLang="en-US">
                    <a:noFill/>
                  </a:rPr>
                  <a:t> </a:t>
                </a:r>
              </a:p>
            </p:txBody>
          </p:sp>
        </mc:Fallback>
      </mc:AlternateContent>
      <p:grpSp>
        <p:nvGrpSpPr>
          <p:cNvPr id="20" name="组合 19"/>
          <p:cNvGrpSpPr/>
          <p:nvPr/>
        </p:nvGrpSpPr>
        <p:grpSpPr>
          <a:xfrm>
            <a:off x="98453" y="3594100"/>
            <a:ext cx="11731349" cy="2321107"/>
            <a:chOff x="881995" y="4057229"/>
            <a:chExt cx="9674426" cy="2321107"/>
          </a:xfrm>
        </p:grpSpPr>
        <p:sp>
          <p:nvSpPr>
            <p:cNvPr id="21" name="矩形 20"/>
            <p:cNvSpPr/>
            <p:nvPr/>
          </p:nvSpPr>
          <p:spPr>
            <a:xfrm>
              <a:off x="1052163" y="4057229"/>
              <a:ext cx="9504258" cy="2321107"/>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íşlïḍè"/>
            <p:cNvSpPr txBox="1"/>
            <p:nvPr/>
          </p:nvSpPr>
          <p:spPr>
            <a:xfrm>
              <a:off x="881995" y="4057230"/>
              <a:ext cx="1052941" cy="305373"/>
            </a:xfrm>
            <a:prstGeom prst="rect">
              <a:avLst/>
            </a:prstGeom>
            <a:noFill/>
          </p:spPr>
          <p:txBody>
            <a:bodyPr wrap="square" lIns="91440" tIns="45720" rIns="91440" bIns="45720" anchor="ctr">
              <a:noAutofit/>
            </a:bodyPr>
            <a:lstStyle/>
            <a:p>
              <a:r>
                <a:rPr lang="en-US" altLang="zh-CN" b="1" dirty="0"/>
                <a:t>【</a:t>
              </a:r>
              <a:r>
                <a:rPr lang="zh-CN" altLang="en-US" b="1" dirty="0"/>
                <a:t>举例</a:t>
              </a:r>
              <a:r>
                <a:rPr lang="en-US" altLang="zh-CN" b="1" dirty="0"/>
                <a:t>】</a:t>
              </a:r>
              <a:endParaRPr lang="en-US" altLang="zh-CN" b="1" dirty="0"/>
            </a:p>
          </p:txBody>
        </p:sp>
      </p:grpSp>
      <p:sp>
        <p:nvSpPr>
          <p:cNvPr id="23" name="íşlïḍè"/>
          <p:cNvSpPr txBox="1"/>
          <p:nvPr/>
        </p:nvSpPr>
        <p:spPr>
          <a:xfrm>
            <a:off x="1017036" y="3890343"/>
            <a:ext cx="8888990" cy="437769"/>
          </a:xfrm>
          <a:prstGeom prst="rect">
            <a:avLst/>
          </a:prstGeom>
          <a:noFill/>
        </p:spPr>
        <p:txBody>
          <a:bodyPr wrap="square" lIns="91440" tIns="45720" rIns="91440" bIns="45720" anchor="ctr">
            <a:noAutofit/>
          </a:bodyPr>
          <a:lstStyle/>
          <a:p>
            <a:r>
              <a:rPr lang="zh-CN" altLang="en-US" b="1" dirty="0"/>
              <a:t>给站</a:t>
            </a:r>
            <a:r>
              <a:rPr lang="en-US" altLang="zh-CN" b="1" dirty="0"/>
              <a:t>A</a:t>
            </a:r>
            <a:r>
              <a:rPr lang="zh-CN" altLang="en-US" b="1" dirty="0"/>
              <a:t>分配的</a:t>
            </a:r>
            <a:r>
              <a:rPr lang="en-US" altLang="zh-CN" b="1" dirty="0"/>
              <a:t>8</a:t>
            </a:r>
            <a:r>
              <a:rPr lang="zh-CN" altLang="en-US" b="1" dirty="0"/>
              <a:t>比特码片序列为</a:t>
            </a:r>
            <a:r>
              <a:rPr lang="en-US" altLang="zh-CN" b="1" dirty="0"/>
              <a:t>01011001</a:t>
            </a:r>
            <a:r>
              <a:rPr lang="zh-CN" altLang="en-US" b="1" dirty="0"/>
              <a:t>，给站</a:t>
            </a:r>
            <a:r>
              <a:rPr lang="en-US" altLang="zh-CN" b="1" dirty="0"/>
              <a:t>B</a:t>
            </a:r>
            <a:r>
              <a:rPr lang="zh-CN" altLang="en-US" b="1" dirty="0"/>
              <a:t>分配的</a:t>
            </a:r>
            <a:r>
              <a:rPr lang="en-US" altLang="zh-CN" b="1" dirty="0"/>
              <a:t>8</a:t>
            </a:r>
            <a:r>
              <a:rPr lang="zh-CN" altLang="en-US" b="1" dirty="0"/>
              <a:t>比特码片序列为</a:t>
            </a:r>
            <a:r>
              <a:rPr lang="en-US" altLang="zh-CN" b="1" dirty="0"/>
              <a:t>00110101</a:t>
            </a:r>
            <a:r>
              <a:rPr lang="zh-CN" altLang="en-US" b="1" dirty="0"/>
              <a:t>，</a:t>
            </a:r>
            <a:endParaRPr lang="en-US" altLang="zh-CN" b="1" dirty="0"/>
          </a:p>
        </p:txBody>
      </p:sp>
      <p:sp>
        <p:nvSpPr>
          <p:cNvPr id="24" name="íşlïḍè"/>
          <p:cNvSpPr txBox="1"/>
          <p:nvPr/>
        </p:nvSpPr>
        <p:spPr>
          <a:xfrm>
            <a:off x="1017036" y="4263783"/>
            <a:ext cx="8888990" cy="437769"/>
          </a:xfrm>
          <a:prstGeom prst="rect">
            <a:avLst/>
          </a:prstGeom>
          <a:noFill/>
        </p:spPr>
        <p:txBody>
          <a:bodyPr wrap="square" lIns="91440" tIns="45720" rIns="91440" bIns="45720" anchor="ctr">
            <a:noAutofit/>
          </a:bodyPr>
          <a:lstStyle/>
          <a:p>
            <a:r>
              <a:rPr lang="zh-CN" altLang="en-US" b="1" dirty="0"/>
              <a:t>则站</a:t>
            </a:r>
            <a:r>
              <a:rPr lang="en-US" altLang="zh-CN" b="1" dirty="0"/>
              <a:t>A</a:t>
            </a:r>
            <a:r>
              <a:rPr lang="zh-CN" altLang="en-US" b="1" dirty="0"/>
              <a:t>的码片向量为（</a:t>
            </a:r>
            <a:r>
              <a:rPr lang="en-US" altLang="zh-CN" b="1" dirty="0"/>
              <a:t>-1 +1 -1 +1 +1 -1 -1 +1</a:t>
            </a:r>
            <a:r>
              <a:rPr lang="zh-CN" altLang="en-US" b="1" dirty="0"/>
              <a:t>），站</a:t>
            </a:r>
            <a:r>
              <a:rPr lang="en-US" altLang="zh-CN" b="1" dirty="0"/>
              <a:t>B</a:t>
            </a:r>
            <a:r>
              <a:rPr lang="zh-CN" altLang="en-US" b="1" dirty="0"/>
              <a:t>的码片向量为（</a:t>
            </a:r>
            <a:r>
              <a:rPr lang="en-US" altLang="zh-CN" b="1" dirty="0"/>
              <a:t>-1 -1 +1 +1 -1 +1 -1 +1</a:t>
            </a:r>
            <a:r>
              <a:rPr lang="zh-CN" altLang="en-US" b="1" dirty="0"/>
              <a:t>）。</a:t>
            </a:r>
            <a:endParaRPr lang="en-US" altLang="zh-CN" b="1" dirty="0"/>
          </a:p>
        </p:txBody>
      </p:sp>
      <p:sp>
        <p:nvSpPr>
          <p:cNvPr id="25" name="íşlïḍè"/>
          <p:cNvSpPr txBox="1"/>
          <p:nvPr/>
        </p:nvSpPr>
        <p:spPr>
          <a:xfrm>
            <a:off x="1017036" y="4669046"/>
            <a:ext cx="6072255" cy="437769"/>
          </a:xfrm>
          <a:prstGeom prst="rect">
            <a:avLst/>
          </a:prstGeom>
          <a:noFill/>
        </p:spPr>
        <p:txBody>
          <a:bodyPr wrap="square" lIns="91440" tIns="45720" rIns="91440" bIns="45720" anchor="ctr">
            <a:noAutofit/>
          </a:bodyPr>
          <a:lstStyle/>
          <a:p>
            <a:r>
              <a:rPr lang="zh-CN" altLang="en-US" b="1" dirty="0"/>
              <a:t>将站</a:t>
            </a:r>
            <a:r>
              <a:rPr lang="en-US" altLang="zh-CN" b="1" dirty="0"/>
              <a:t>A</a:t>
            </a:r>
            <a:r>
              <a:rPr lang="zh-CN" altLang="en-US" b="1" dirty="0"/>
              <a:t>和站</a:t>
            </a:r>
            <a:r>
              <a:rPr lang="en-US" altLang="zh-CN" b="1" dirty="0"/>
              <a:t>B</a:t>
            </a:r>
            <a:r>
              <a:rPr lang="zh-CN" altLang="en-US" b="1" dirty="0"/>
              <a:t>各自的码片向量代入上式计算规格化內积：</a:t>
            </a:r>
            <a:endParaRPr lang="en-US" altLang="zh-CN" b="1" dirty="0"/>
          </a:p>
        </p:txBody>
      </p:sp>
      <mc:AlternateContent xmlns:mc="http://schemas.openxmlformats.org/markup-compatibility/2006">
        <mc:Choice xmlns:a14="http://schemas.microsoft.com/office/drawing/2010/main" Requires="a14">
          <p:sp>
            <p:nvSpPr>
              <p:cNvPr id="26" name="文本框 25"/>
              <p:cNvSpPr txBox="1"/>
              <p:nvPr/>
            </p:nvSpPr>
            <p:spPr>
              <a:xfrm>
                <a:off x="362198" y="5192506"/>
                <a:ext cx="11525002" cy="570284"/>
              </a:xfrm>
              <a:prstGeom prst="rect">
                <a:avLst/>
              </a:prstGeom>
              <a:noFill/>
            </p:spPr>
            <p:txBody>
              <a:bodyPr wrap="square">
                <a:spAutoFit/>
              </a:bodyPr>
              <a:lstStyle/>
              <a:p>
                <a14:m>
                  <m:oMathPara xmlns:m="http://schemas.openxmlformats.org/officeDocument/2006/math">
                    <m:oMathParaPr>
                      <m:jc m:val="centerGroup"/>
                    </m:oMathParaPr>
                    <m:oMath xmlns:m="http://schemas.openxmlformats.org/officeDocument/2006/math">
                      <m:f>
                        <m:fPr>
                          <m:ctrlPr>
                            <a:rPr lang="zh-CN" altLang="en-US" sz="1600" b="1" i="1" smtClean="0">
                              <a:solidFill>
                                <a:srgbClr val="836967"/>
                              </a:solidFill>
                              <a:latin typeface="Cambria Math" panose="02040503050406030204" pitchFamily="18" charset="0"/>
                            </a:rPr>
                          </m:ctrlPr>
                        </m:fPr>
                        <m:num>
                          <m:d>
                            <m:dPr>
                              <m:ctrlPr>
                                <a:rPr lang="zh-CN" altLang="en-US" sz="1600" b="1" i="1">
                                  <a:solidFill>
                                    <a:srgbClr val="836967"/>
                                  </a:solidFill>
                                  <a:latin typeface="Cambria Math" panose="02040503050406030204" pitchFamily="18" charset="0"/>
                                </a:rPr>
                              </m:ctrlPr>
                            </m:dPr>
                            <m:e>
                              <m:r>
                                <a:rPr lang="zh-CN" altLang="en-US" sz="1600" b="1">
                                  <a:latin typeface="Cambria Math" panose="02040503050406030204" pitchFamily="18" charset="0"/>
                                </a:rPr>
                                <m:t>−</m:t>
                              </m:r>
                              <m:r>
                                <a:rPr lang="zh-CN" altLang="en-US" sz="1600" b="1" i="0">
                                  <a:latin typeface="Cambria Math" panose="02040503050406030204" pitchFamily="18" charset="0"/>
                                </a:rPr>
                                <m:t>𝟏</m:t>
                              </m:r>
                            </m:e>
                          </m:d>
                          <m:r>
                            <a:rPr lang="zh-CN" altLang="en-US" sz="1600" b="1" i="0">
                              <a:latin typeface="Cambria Math" panose="02040503050406030204" pitchFamily="18" charset="0"/>
                            </a:rPr>
                            <m:t>×</m:t>
                          </m:r>
                          <m:d>
                            <m:dPr>
                              <m:ctrlPr>
                                <a:rPr lang="zh-CN" altLang="en-US" sz="1600" b="1" i="1">
                                  <a:solidFill>
                                    <a:srgbClr val="836967"/>
                                  </a:solidFill>
                                  <a:latin typeface="Cambria Math" panose="02040503050406030204" pitchFamily="18" charset="0"/>
                                </a:rPr>
                              </m:ctrlPr>
                            </m:dPr>
                            <m:e>
                              <m:r>
                                <a:rPr lang="zh-CN" altLang="en-US" sz="1600" b="1" i="0">
                                  <a:latin typeface="Cambria Math" panose="02040503050406030204" pitchFamily="18" charset="0"/>
                                </a:rPr>
                                <m:t>−</m:t>
                              </m:r>
                              <m:r>
                                <a:rPr lang="zh-CN" altLang="en-US" sz="1600" b="1" i="0">
                                  <a:latin typeface="Cambria Math" panose="02040503050406030204" pitchFamily="18" charset="0"/>
                                </a:rPr>
                                <m:t>𝟏</m:t>
                              </m:r>
                            </m:e>
                          </m:d>
                          <m:r>
                            <a:rPr lang="zh-CN" altLang="en-US" sz="1600" b="1" i="0">
                              <a:latin typeface="Cambria Math" panose="02040503050406030204" pitchFamily="18" charset="0"/>
                            </a:rPr>
                            <m:t>+</m:t>
                          </m:r>
                          <m:d>
                            <m:dPr>
                              <m:ctrlPr>
                                <a:rPr lang="zh-CN" altLang="en-US" sz="1600" b="1" i="1">
                                  <a:latin typeface="Cambria Math" panose="02040503050406030204" pitchFamily="18" charset="0"/>
                                </a:rPr>
                              </m:ctrlPr>
                            </m:dPr>
                            <m:e>
                              <m:r>
                                <a:rPr lang="zh-CN" altLang="en-US" sz="1600" b="1" i="0">
                                  <a:latin typeface="Cambria Math" panose="02040503050406030204" pitchFamily="18" charset="0"/>
                                </a:rPr>
                                <m:t>+</m:t>
                              </m:r>
                              <m:r>
                                <a:rPr lang="zh-CN" altLang="en-US" sz="1600" b="1" i="0">
                                  <a:latin typeface="Cambria Math" panose="02040503050406030204" pitchFamily="18" charset="0"/>
                                </a:rPr>
                                <m:t>𝟏</m:t>
                              </m:r>
                            </m:e>
                          </m:d>
                          <m:r>
                            <a:rPr lang="zh-CN" altLang="en-US" sz="1600" b="1" i="0">
                              <a:latin typeface="Cambria Math" panose="02040503050406030204" pitchFamily="18" charset="0"/>
                            </a:rPr>
                            <m:t>×</m:t>
                          </m:r>
                          <m:d>
                            <m:dPr>
                              <m:ctrlPr>
                                <a:rPr lang="zh-CN" altLang="en-US" sz="1600" b="1" i="1">
                                  <a:latin typeface="Cambria Math" panose="02040503050406030204" pitchFamily="18" charset="0"/>
                                </a:rPr>
                              </m:ctrlPr>
                            </m:dPr>
                            <m:e>
                              <m:r>
                                <a:rPr lang="zh-CN" altLang="en-US" sz="1600" b="1" i="0">
                                  <a:latin typeface="Cambria Math" panose="02040503050406030204" pitchFamily="18" charset="0"/>
                                </a:rPr>
                                <m:t>−</m:t>
                              </m:r>
                              <m:r>
                                <a:rPr lang="zh-CN" altLang="en-US" sz="1600" b="1" i="0">
                                  <a:latin typeface="Cambria Math" panose="02040503050406030204" pitchFamily="18" charset="0"/>
                                </a:rPr>
                                <m:t>𝟏</m:t>
                              </m:r>
                            </m:e>
                          </m:d>
                          <m:r>
                            <a:rPr lang="zh-CN" altLang="en-US" sz="1600" b="1" i="0">
                              <a:latin typeface="Cambria Math" panose="02040503050406030204" pitchFamily="18" charset="0"/>
                            </a:rPr>
                            <m:t>+</m:t>
                          </m:r>
                          <m:d>
                            <m:dPr>
                              <m:ctrlPr>
                                <a:rPr lang="zh-CN" altLang="en-US" sz="1600" b="1" i="1">
                                  <a:latin typeface="Cambria Math" panose="02040503050406030204" pitchFamily="18" charset="0"/>
                                </a:rPr>
                              </m:ctrlPr>
                            </m:dPr>
                            <m:e>
                              <m:r>
                                <a:rPr lang="zh-CN" altLang="en-US" sz="1600" b="1" i="0">
                                  <a:latin typeface="Cambria Math" panose="02040503050406030204" pitchFamily="18" charset="0"/>
                                </a:rPr>
                                <m:t>−</m:t>
                              </m:r>
                              <m:r>
                                <a:rPr lang="zh-CN" altLang="en-US" sz="1600" b="1" i="0">
                                  <a:latin typeface="Cambria Math" panose="02040503050406030204" pitchFamily="18" charset="0"/>
                                </a:rPr>
                                <m:t>𝟏</m:t>
                              </m:r>
                            </m:e>
                          </m:d>
                          <m:r>
                            <a:rPr lang="zh-CN" altLang="en-US" sz="1600" b="1" i="0">
                              <a:latin typeface="Cambria Math" panose="02040503050406030204" pitchFamily="18" charset="0"/>
                            </a:rPr>
                            <m:t>×</m:t>
                          </m:r>
                          <m:d>
                            <m:dPr>
                              <m:ctrlPr>
                                <a:rPr lang="zh-CN" altLang="en-US" sz="1600" b="1" i="1">
                                  <a:latin typeface="Cambria Math" panose="02040503050406030204" pitchFamily="18" charset="0"/>
                                </a:rPr>
                              </m:ctrlPr>
                            </m:dPr>
                            <m:e>
                              <m:r>
                                <a:rPr lang="zh-CN" altLang="en-US" sz="1600" b="1" i="0">
                                  <a:latin typeface="Cambria Math" panose="02040503050406030204" pitchFamily="18" charset="0"/>
                                </a:rPr>
                                <m:t>+</m:t>
                              </m:r>
                              <m:r>
                                <a:rPr lang="zh-CN" altLang="en-US" sz="1600" b="1" i="0">
                                  <a:latin typeface="Cambria Math" panose="02040503050406030204" pitchFamily="18" charset="0"/>
                                </a:rPr>
                                <m:t>𝟏</m:t>
                              </m:r>
                            </m:e>
                          </m:d>
                          <m:r>
                            <a:rPr lang="zh-CN" altLang="en-US" sz="1600" b="1" i="0">
                              <a:latin typeface="Cambria Math" panose="02040503050406030204" pitchFamily="18" charset="0"/>
                            </a:rPr>
                            <m:t>+</m:t>
                          </m:r>
                          <m:d>
                            <m:dPr>
                              <m:ctrlPr>
                                <a:rPr lang="zh-CN" altLang="en-US" sz="1600" b="1" i="1">
                                  <a:latin typeface="Cambria Math" panose="02040503050406030204" pitchFamily="18" charset="0"/>
                                </a:rPr>
                              </m:ctrlPr>
                            </m:dPr>
                            <m:e>
                              <m:r>
                                <a:rPr lang="zh-CN" altLang="en-US" sz="1600" b="1" i="0">
                                  <a:latin typeface="Cambria Math" panose="02040503050406030204" pitchFamily="18" charset="0"/>
                                </a:rPr>
                                <m:t>+</m:t>
                              </m:r>
                              <m:r>
                                <a:rPr lang="zh-CN" altLang="en-US" sz="1600" b="1" i="0">
                                  <a:latin typeface="Cambria Math" panose="02040503050406030204" pitchFamily="18" charset="0"/>
                                </a:rPr>
                                <m:t>𝟏</m:t>
                              </m:r>
                            </m:e>
                          </m:d>
                          <m:r>
                            <a:rPr lang="zh-CN" altLang="en-US" sz="1600" b="1" i="0">
                              <a:latin typeface="Cambria Math" panose="02040503050406030204" pitchFamily="18" charset="0"/>
                            </a:rPr>
                            <m:t>×</m:t>
                          </m:r>
                          <m:d>
                            <m:dPr>
                              <m:ctrlPr>
                                <a:rPr lang="zh-CN" altLang="en-US" sz="1600" b="1" i="1">
                                  <a:latin typeface="Cambria Math" panose="02040503050406030204" pitchFamily="18" charset="0"/>
                                </a:rPr>
                              </m:ctrlPr>
                            </m:dPr>
                            <m:e>
                              <m:r>
                                <a:rPr lang="zh-CN" altLang="en-US" sz="1600" b="1" i="0">
                                  <a:latin typeface="Cambria Math" panose="02040503050406030204" pitchFamily="18" charset="0"/>
                                </a:rPr>
                                <m:t>+</m:t>
                              </m:r>
                              <m:r>
                                <a:rPr lang="zh-CN" altLang="en-US" sz="1600" b="1" i="0">
                                  <a:latin typeface="Cambria Math" panose="02040503050406030204" pitchFamily="18" charset="0"/>
                                </a:rPr>
                                <m:t>𝟏</m:t>
                              </m:r>
                            </m:e>
                          </m:d>
                          <m:r>
                            <a:rPr lang="zh-CN" altLang="en-US" sz="1600" b="1" i="0">
                              <a:latin typeface="Cambria Math" panose="02040503050406030204" pitchFamily="18" charset="0"/>
                            </a:rPr>
                            <m:t>+</m:t>
                          </m:r>
                          <m:d>
                            <m:dPr>
                              <m:ctrlPr>
                                <a:rPr lang="zh-CN" altLang="en-US" sz="1600" b="1" i="1">
                                  <a:latin typeface="Cambria Math" panose="02040503050406030204" pitchFamily="18" charset="0"/>
                                </a:rPr>
                              </m:ctrlPr>
                            </m:dPr>
                            <m:e>
                              <m:r>
                                <a:rPr lang="zh-CN" altLang="en-US" sz="1600" b="1" i="0">
                                  <a:latin typeface="Cambria Math" panose="02040503050406030204" pitchFamily="18" charset="0"/>
                                </a:rPr>
                                <m:t>+</m:t>
                              </m:r>
                              <m:r>
                                <a:rPr lang="zh-CN" altLang="en-US" sz="1600" b="1" i="0">
                                  <a:latin typeface="Cambria Math" panose="02040503050406030204" pitchFamily="18" charset="0"/>
                                </a:rPr>
                                <m:t>𝟏</m:t>
                              </m:r>
                            </m:e>
                          </m:d>
                          <m:r>
                            <a:rPr lang="zh-CN" altLang="en-US" sz="1600" b="1" i="0">
                              <a:latin typeface="Cambria Math" panose="02040503050406030204" pitchFamily="18" charset="0"/>
                            </a:rPr>
                            <m:t>×</m:t>
                          </m:r>
                          <m:d>
                            <m:dPr>
                              <m:ctrlPr>
                                <a:rPr lang="zh-CN" altLang="en-US" sz="1600" b="1" i="1">
                                  <a:latin typeface="Cambria Math" panose="02040503050406030204" pitchFamily="18" charset="0"/>
                                </a:rPr>
                              </m:ctrlPr>
                            </m:dPr>
                            <m:e>
                              <m:r>
                                <a:rPr lang="zh-CN" altLang="en-US" sz="1600" b="1" i="0">
                                  <a:latin typeface="Cambria Math" panose="02040503050406030204" pitchFamily="18" charset="0"/>
                                </a:rPr>
                                <m:t>−</m:t>
                              </m:r>
                              <m:r>
                                <a:rPr lang="zh-CN" altLang="en-US" sz="1600" b="1" i="0">
                                  <a:latin typeface="Cambria Math" panose="02040503050406030204" pitchFamily="18" charset="0"/>
                                </a:rPr>
                                <m:t>𝟏</m:t>
                              </m:r>
                            </m:e>
                          </m:d>
                          <m:r>
                            <a:rPr lang="zh-CN" altLang="en-US" sz="1600" b="1" i="0">
                              <a:latin typeface="Cambria Math" panose="02040503050406030204" pitchFamily="18" charset="0"/>
                            </a:rPr>
                            <m:t>+</m:t>
                          </m:r>
                          <m:d>
                            <m:dPr>
                              <m:ctrlPr>
                                <a:rPr lang="zh-CN" altLang="en-US" sz="1600" b="1" i="1">
                                  <a:latin typeface="Cambria Math" panose="02040503050406030204" pitchFamily="18" charset="0"/>
                                </a:rPr>
                              </m:ctrlPr>
                            </m:dPr>
                            <m:e>
                              <m:r>
                                <a:rPr lang="zh-CN" altLang="en-US" sz="1600" b="1" i="0">
                                  <a:latin typeface="Cambria Math" panose="02040503050406030204" pitchFamily="18" charset="0"/>
                                </a:rPr>
                                <m:t>−</m:t>
                              </m:r>
                              <m:r>
                                <a:rPr lang="zh-CN" altLang="en-US" sz="1600" b="1" i="0">
                                  <a:latin typeface="Cambria Math" panose="02040503050406030204" pitchFamily="18" charset="0"/>
                                </a:rPr>
                                <m:t>𝟏</m:t>
                              </m:r>
                            </m:e>
                          </m:d>
                          <m:r>
                            <a:rPr lang="zh-CN" altLang="en-US" sz="1600" b="1" i="0">
                              <a:latin typeface="Cambria Math" panose="02040503050406030204" pitchFamily="18" charset="0"/>
                            </a:rPr>
                            <m:t>×</m:t>
                          </m:r>
                          <m:d>
                            <m:dPr>
                              <m:ctrlPr>
                                <a:rPr lang="zh-CN" altLang="en-US" sz="1600" b="1" i="1">
                                  <a:latin typeface="Cambria Math" panose="02040503050406030204" pitchFamily="18" charset="0"/>
                                </a:rPr>
                              </m:ctrlPr>
                            </m:dPr>
                            <m:e>
                              <m:r>
                                <a:rPr lang="zh-CN" altLang="en-US" sz="1600" b="1" i="0">
                                  <a:latin typeface="Cambria Math" panose="02040503050406030204" pitchFamily="18" charset="0"/>
                                </a:rPr>
                                <m:t>+</m:t>
                              </m:r>
                              <m:r>
                                <a:rPr lang="zh-CN" altLang="en-US" sz="1600" b="1" i="0">
                                  <a:latin typeface="Cambria Math" panose="02040503050406030204" pitchFamily="18" charset="0"/>
                                </a:rPr>
                                <m:t>𝟏</m:t>
                              </m:r>
                            </m:e>
                          </m:d>
                          <m:r>
                            <a:rPr lang="zh-CN" altLang="en-US" sz="1600" b="1" i="0">
                              <a:latin typeface="Cambria Math" panose="02040503050406030204" pitchFamily="18" charset="0"/>
                            </a:rPr>
                            <m:t>+</m:t>
                          </m:r>
                          <m:d>
                            <m:dPr>
                              <m:ctrlPr>
                                <a:rPr lang="zh-CN" altLang="en-US" sz="1600" b="1" i="1">
                                  <a:latin typeface="Cambria Math" panose="02040503050406030204" pitchFamily="18" charset="0"/>
                                </a:rPr>
                              </m:ctrlPr>
                            </m:dPr>
                            <m:e>
                              <m:r>
                                <a:rPr lang="zh-CN" altLang="en-US" sz="1600" b="1" i="0">
                                  <a:latin typeface="Cambria Math" panose="02040503050406030204" pitchFamily="18" charset="0"/>
                                </a:rPr>
                                <m:t>−</m:t>
                              </m:r>
                              <m:r>
                                <a:rPr lang="zh-CN" altLang="en-US" sz="1600" b="1" i="0">
                                  <a:latin typeface="Cambria Math" panose="02040503050406030204" pitchFamily="18" charset="0"/>
                                </a:rPr>
                                <m:t>𝟏</m:t>
                              </m:r>
                            </m:e>
                          </m:d>
                          <m:r>
                            <a:rPr lang="zh-CN" altLang="en-US" sz="1600" b="1" i="0">
                              <a:latin typeface="Cambria Math" panose="02040503050406030204" pitchFamily="18" charset="0"/>
                            </a:rPr>
                            <m:t>×</m:t>
                          </m:r>
                          <m:d>
                            <m:dPr>
                              <m:ctrlPr>
                                <a:rPr lang="zh-CN" altLang="en-US" sz="1600" b="1" i="1">
                                  <a:latin typeface="Cambria Math" panose="02040503050406030204" pitchFamily="18" charset="0"/>
                                </a:rPr>
                              </m:ctrlPr>
                            </m:dPr>
                            <m:e>
                              <m:r>
                                <a:rPr lang="zh-CN" altLang="en-US" sz="1600" b="1" i="0">
                                  <a:latin typeface="Cambria Math" panose="02040503050406030204" pitchFamily="18" charset="0"/>
                                </a:rPr>
                                <m:t>−</m:t>
                              </m:r>
                              <m:r>
                                <a:rPr lang="zh-CN" altLang="en-US" sz="1600" b="1" i="0">
                                  <a:latin typeface="Cambria Math" panose="02040503050406030204" pitchFamily="18" charset="0"/>
                                </a:rPr>
                                <m:t>𝟏</m:t>
                              </m:r>
                            </m:e>
                          </m:d>
                          <m:r>
                            <a:rPr lang="zh-CN" altLang="en-US" sz="1600" b="1" i="0">
                              <a:latin typeface="Cambria Math" panose="02040503050406030204" pitchFamily="18" charset="0"/>
                            </a:rPr>
                            <m:t>+</m:t>
                          </m:r>
                          <m:d>
                            <m:dPr>
                              <m:ctrlPr>
                                <a:rPr lang="zh-CN" altLang="en-US" sz="1600" b="1" i="1">
                                  <a:latin typeface="Cambria Math" panose="02040503050406030204" pitchFamily="18" charset="0"/>
                                </a:rPr>
                              </m:ctrlPr>
                            </m:dPr>
                            <m:e>
                              <m:r>
                                <a:rPr lang="zh-CN" altLang="en-US" sz="1600" b="1" i="0">
                                  <a:latin typeface="Cambria Math" panose="02040503050406030204" pitchFamily="18" charset="0"/>
                                </a:rPr>
                                <m:t>+</m:t>
                              </m:r>
                              <m:r>
                                <a:rPr lang="zh-CN" altLang="en-US" sz="1600" b="1" i="0">
                                  <a:latin typeface="Cambria Math" panose="02040503050406030204" pitchFamily="18" charset="0"/>
                                </a:rPr>
                                <m:t>𝟏</m:t>
                              </m:r>
                            </m:e>
                          </m:d>
                          <m:r>
                            <a:rPr lang="zh-CN" altLang="en-US" sz="1600" b="1" i="0">
                              <a:latin typeface="Cambria Math" panose="02040503050406030204" pitchFamily="18" charset="0"/>
                            </a:rPr>
                            <m:t>×</m:t>
                          </m:r>
                          <m:d>
                            <m:dPr>
                              <m:ctrlPr>
                                <a:rPr lang="zh-CN" altLang="en-US" sz="1600" b="1" i="1">
                                  <a:latin typeface="Cambria Math" panose="02040503050406030204" pitchFamily="18" charset="0"/>
                                </a:rPr>
                              </m:ctrlPr>
                            </m:dPr>
                            <m:e>
                              <m:r>
                                <a:rPr lang="zh-CN" altLang="en-US" sz="1600" b="1" i="0">
                                  <a:latin typeface="Cambria Math" panose="02040503050406030204" pitchFamily="18" charset="0"/>
                                </a:rPr>
                                <m:t>+</m:t>
                              </m:r>
                              <m:r>
                                <a:rPr lang="zh-CN" altLang="en-US" sz="1600" b="1" i="0">
                                  <a:latin typeface="Cambria Math" panose="02040503050406030204" pitchFamily="18" charset="0"/>
                                </a:rPr>
                                <m:t>𝟏</m:t>
                              </m:r>
                            </m:e>
                          </m:d>
                        </m:num>
                        <m:den>
                          <m:r>
                            <a:rPr lang="zh-CN" altLang="en-US" sz="1600" b="1" i="0">
                              <a:latin typeface="Cambria Math" panose="02040503050406030204" pitchFamily="18" charset="0"/>
                            </a:rPr>
                            <m:t>𝟖</m:t>
                          </m:r>
                        </m:den>
                      </m:f>
                      <m:r>
                        <a:rPr lang="en-US" altLang="zh-CN" sz="1600" b="1" i="1">
                          <a:latin typeface="Cambria Math" panose="02040503050406030204" pitchFamily="18" charset="0"/>
                        </a:rPr>
                        <m:t>=</m:t>
                      </m:r>
                      <m:r>
                        <a:rPr lang="en-US" altLang="zh-CN" sz="1600" b="1" i="1" smtClean="0">
                          <a:latin typeface="Cambria Math" panose="02040503050406030204" pitchFamily="18" charset="0"/>
                        </a:rPr>
                        <m:t>𝟎</m:t>
                      </m:r>
                      <m:r>
                        <a:rPr lang="en-US" altLang="zh-CN" sz="1600" b="1" i="1" smtClean="0">
                          <a:latin typeface="Cambria Math" panose="02040503050406030204" pitchFamily="18" charset="0"/>
                        </a:rPr>
                        <m:t> </m:t>
                      </m:r>
                    </m:oMath>
                  </m:oMathPara>
                </a14:m>
                <a:endParaRPr lang="zh-CN" altLang="en-US" b="1" dirty="0">
                  <a:latin typeface="+mn-ea"/>
                </a:endParaRPr>
              </a:p>
            </p:txBody>
          </p:sp>
        </mc:Choice>
        <mc:Fallback>
          <p:sp>
            <p:nvSpPr>
              <p:cNvPr id="26" name="文本框 25"/>
              <p:cNvSpPr txBox="1">
                <a:spLocks noRot="1" noChangeAspect="1" noMove="1" noResize="1" noEditPoints="1" noAdjustHandles="1" noChangeArrowheads="1" noChangeShapeType="1" noTextEdit="1"/>
              </p:cNvSpPr>
              <p:nvPr/>
            </p:nvSpPr>
            <p:spPr>
              <a:xfrm>
                <a:off x="362198" y="5192506"/>
                <a:ext cx="11525002" cy="570284"/>
              </a:xfrm>
              <a:prstGeom prst="rect">
                <a:avLst/>
              </a:prstGeom>
              <a:blipFill rotWithShape="1">
                <a:blip r:embed="rId2"/>
                <a:stretch>
                  <a:fillRect l="-2" t="-19" b="29"/>
                </a:stretch>
              </a:blipFill>
            </p:spPr>
            <p:txBody>
              <a:bodyPr/>
              <a:lstStyle/>
              <a:p>
                <a:r>
                  <a:rPr lang="zh-CN" altLang="en-US">
                    <a:noFill/>
                  </a:rPr>
                  <a:t> </a:t>
                </a:r>
              </a:p>
            </p:txBody>
          </p:sp>
        </mc:Fallback>
      </mc:AlternateContent>
    </p:spTree>
    <p:custDataLst>
      <p:tags r:id="rId3"/>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fade">
                                      <p:cBhvr>
                                        <p:cTn id="7" dur="1000"/>
                                        <p:tgtEl>
                                          <p:spTgt spid="47"/>
                                        </p:tgtEl>
                                      </p:cBhvr>
                                    </p:animEffect>
                                    <p:anim calcmode="lin" valueType="num">
                                      <p:cBhvr>
                                        <p:cTn id="8" dur="1000" fill="hold"/>
                                        <p:tgtEl>
                                          <p:spTgt spid="47"/>
                                        </p:tgtEl>
                                        <p:attrNameLst>
                                          <p:attrName>ppt_x</p:attrName>
                                        </p:attrNameLst>
                                      </p:cBhvr>
                                      <p:tavLst>
                                        <p:tav tm="0">
                                          <p:val>
                                            <p:strVal val="#ppt_x"/>
                                          </p:val>
                                        </p:tav>
                                        <p:tav tm="100000">
                                          <p:val>
                                            <p:strVal val="#ppt_x"/>
                                          </p:val>
                                        </p:tav>
                                      </p:tavLst>
                                    </p:anim>
                                    <p:anim calcmode="lin" valueType="num">
                                      <p:cBhvr>
                                        <p:cTn id="9" dur="1000" fill="hold"/>
                                        <p:tgtEl>
                                          <p:spTgt spid="4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1" fill="hold" nodeType="after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wipe(up)">
                                      <p:cBhvr>
                                        <p:cTn id="13" dur="500"/>
                                        <p:tgtEl>
                                          <p:spTgt spid="20"/>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iterate type="lt">
                                    <p:tmAbs val="100"/>
                                  </p:iterate>
                                  <p:childTnLst>
                                    <p:set>
                                      <p:cBhvr>
                                        <p:cTn id="17" dur="1" fill="hold">
                                          <p:stCondLst>
                                            <p:cond delay="0"/>
                                          </p:stCondLst>
                                        </p:cTn>
                                        <p:tgtEl>
                                          <p:spTgt spid="23"/>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iterate type="lt">
                                    <p:tmAbs val="100"/>
                                  </p:iterate>
                                  <p:childTnLst>
                                    <p:set>
                                      <p:cBhvr>
                                        <p:cTn id="21" dur="1" fill="hold">
                                          <p:stCondLst>
                                            <p:cond delay="0"/>
                                          </p:stCondLst>
                                        </p:cTn>
                                        <p:tgtEl>
                                          <p:spTgt spid="24"/>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iterate type="lt">
                                    <p:tmAbs val="100"/>
                                  </p:iterate>
                                  <p:childTnLst>
                                    <p:set>
                                      <p:cBhvr>
                                        <p:cTn id="25" dur="1" fill="hold">
                                          <p:stCondLst>
                                            <p:cond delay="0"/>
                                          </p:stCondLst>
                                        </p:cTn>
                                        <p:tgtEl>
                                          <p:spTgt spid="25"/>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26"/>
                                        </p:tgtEl>
                                        <p:attrNameLst>
                                          <p:attrName>style.visibility</p:attrName>
                                        </p:attrNameLst>
                                      </p:cBhvr>
                                      <p:to>
                                        <p:strVal val="visible"/>
                                      </p:to>
                                    </p:set>
                                    <p:animEffect transition="in" filter="wipe(left)">
                                      <p:cBhvr>
                                        <p:cTn id="30" dur="10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P spid="23" grpId="0"/>
      <p:bldP spid="24" grpId="0"/>
      <p:bldP spid="25" grpId="0"/>
      <p:bldP spid="26" grpId="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组合 35"/>
          <p:cNvGrpSpPr/>
          <p:nvPr/>
        </p:nvGrpSpPr>
        <p:grpSpPr>
          <a:xfrm>
            <a:off x="304799" y="749300"/>
            <a:ext cx="6266993" cy="400110"/>
            <a:chOff x="424116" y="898245"/>
            <a:chExt cx="6266993" cy="400110"/>
          </a:xfrm>
        </p:grpSpPr>
        <p:sp>
          <p:nvSpPr>
            <p:cNvPr id="38" name="平行四边形 37"/>
            <p:cNvSpPr/>
            <p:nvPr/>
          </p:nvSpPr>
          <p:spPr>
            <a:xfrm>
              <a:off x="424116" y="898245"/>
              <a:ext cx="712237"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02</a:t>
              </a:r>
              <a:endParaRPr lang="zh-CN" altLang="en-US" sz="2200" dirty="0">
                <a:latin typeface="Impact" panose="020B0806030902050204" pitchFamily="34" charset="0"/>
              </a:endParaRPr>
            </a:p>
          </p:txBody>
        </p:sp>
        <p:sp>
          <p:nvSpPr>
            <p:cNvPr id="40" name="文本框 39"/>
            <p:cNvSpPr txBox="1"/>
            <p:nvPr/>
          </p:nvSpPr>
          <p:spPr>
            <a:xfrm>
              <a:off x="1127071" y="898245"/>
              <a:ext cx="5564038" cy="400110"/>
            </a:xfrm>
            <a:prstGeom prst="rect">
              <a:avLst/>
            </a:prstGeom>
            <a:noFill/>
          </p:spPr>
          <p:txBody>
            <a:bodyPr wrap="square" rtlCol="0">
              <a:spAutoFit/>
            </a:bodyPr>
            <a:lstStyle/>
            <a:p>
              <a:r>
                <a:rPr lang="zh-CN" altLang="en-US" sz="2000" b="1" dirty="0"/>
                <a:t>常见的信道复用技术</a:t>
              </a:r>
              <a:endParaRPr lang="zh-CN" altLang="en-US" sz="2000" b="1" dirty="0"/>
            </a:p>
          </p:txBody>
        </p:sp>
      </p:grpSp>
      <p:sp>
        <p:nvSpPr>
          <p:cNvPr id="6" name="矩形 5"/>
          <p:cNvSpPr/>
          <p:nvPr/>
        </p:nvSpPr>
        <p:spPr>
          <a:xfrm>
            <a:off x="1049951" y="1351304"/>
            <a:ext cx="1988545" cy="486923"/>
          </a:xfrm>
          <a:prstGeom prst="rect">
            <a:avLst/>
          </a:prstGeom>
          <a:solidFill>
            <a:schemeClr val="bg2">
              <a:lumMod val="9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rPr>
              <a:t>频分复用</a:t>
            </a:r>
            <a:r>
              <a:rPr lang="en-US" altLang="zh-CN" sz="2000" b="1" dirty="0">
                <a:solidFill>
                  <a:schemeClr val="bg1"/>
                </a:solidFill>
              </a:rPr>
              <a:t>FDM</a:t>
            </a:r>
            <a:endParaRPr lang="zh-CN" altLang="en-US" sz="2000" b="1" dirty="0">
              <a:solidFill>
                <a:schemeClr val="bg1"/>
              </a:solidFill>
            </a:endParaRPr>
          </a:p>
        </p:txBody>
      </p:sp>
      <p:sp>
        <p:nvSpPr>
          <p:cNvPr id="8" name="矩形 7"/>
          <p:cNvSpPr/>
          <p:nvPr/>
        </p:nvSpPr>
        <p:spPr>
          <a:xfrm>
            <a:off x="3765201" y="1351304"/>
            <a:ext cx="1988545" cy="486923"/>
          </a:xfrm>
          <a:prstGeom prst="rect">
            <a:avLst/>
          </a:prstGeom>
          <a:solidFill>
            <a:schemeClr val="bg2">
              <a:lumMod val="9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rPr>
              <a:t>时分复用</a:t>
            </a:r>
            <a:r>
              <a:rPr lang="en-US" altLang="zh-CN" sz="2000" b="1" dirty="0">
                <a:solidFill>
                  <a:schemeClr val="bg1"/>
                </a:solidFill>
              </a:rPr>
              <a:t>TDM</a:t>
            </a:r>
            <a:endParaRPr lang="zh-CN" altLang="en-US" sz="2000" b="1" dirty="0">
              <a:solidFill>
                <a:schemeClr val="bg1"/>
              </a:solidFill>
            </a:endParaRPr>
          </a:p>
        </p:txBody>
      </p:sp>
      <p:sp>
        <p:nvSpPr>
          <p:cNvPr id="9" name="矩形 8"/>
          <p:cNvSpPr/>
          <p:nvPr/>
        </p:nvSpPr>
        <p:spPr>
          <a:xfrm>
            <a:off x="6480451" y="1351304"/>
            <a:ext cx="1988545" cy="486923"/>
          </a:xfrm>
          <a:prstGeom prst="rect">
            <a:avLst/>
          </a:prstGeom>
          <a:solidFill>
            <a:schemeClr val="bg2">
              <a:lumMod val="9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rPr>
              <a:t>波分复用</a:t>
            </a:r>
            <a:r>
              <a:rPr lang="en-US" altLang="zh-CN" sz="2000" b="1" dirty="0">
                <a:solidFill>
                  <a:schemeClr val="bg1"/>
                </a:solidFill>
              </a:rPr>
              <a:t>WDM</a:t>
            </a:r>
            <a:endParaRPr lang="zh-CN" altLang="en-US" sz="2000" b="1" dirty="0">
              <a:solidFill>
                <a:schemeClr val="bg1"/>
              </a:solidFill>
            </a:endParaRPr>
          </a:p>
        </p:txBody>
      </p:sp>
      <p:sp>
        <p:nvSpPr>
          <p:cNvPr id="10" name="矩形 9"/>
          <p:cNvSpPr/>
          <p:nvPr/>
        </p:nvSpPr>
        <p:spPr>
          <a:xfrm>
            <a:off x="9195701" y="1351304"/>
            <a:ext cx="1988545" cy="486923"/>
          </a:xfrm>
          <a:prstGeom prst="rect">
            <a:avLst/>
          </a:prstGeom>
          <a:solidFill>
            <a:schemeClr val="bg2">
              <a:lumMod val="9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rPr>
              <a:t>码分复用</a:t>
            </a:r>
            <a:r>
              <a:rPr lang="en-US" altLang="zh-CN" sz="2000" b="1" dirty="0">
                <a:solidFill>
                  <a:schemeClr val="bg1"/>
                </a:solidFill>
              </a:rPr>
              <a:t>CDM</a:t>
            </a:r>
            <a:endParaRPr lang="zh-CN" altLang="en-US" sz="2000" b="1" dirty="0">
              <a:solidFill>
                <a:schemeClr val="bg1"/>
              </a:solidFill>
            </a:endParaRPr>
          </a:p>
        </p:txBody>
      </p:sp>
      <p:sp>
        <p:nvSpPr>
          <p:cNvPr id="13" name="矩形 12"/>
          <p:cNvSpPr/>
          <p:nvPr/>
        </p:nvSpPr>
        <p:spPr>
          <a:xfrm>
            <a:off x="9195701" y="1351304"/>
            <a:ext cx="1988545" cy="486923"/>
          </a:xfrm>
          <a:prstGeom prst="rect">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rPr>
              <a:t>码分复用</a:t>
            </a:r>
            <a:r>
              <a:rPr lang="en-US" altLang="zh-CN" sz="2000" b="1" dirty="0">
                <a:solidFill>
                  <a:schemeClr val="bg1"/>
                </a:solidFill>
              </a:rPr>
              <a:t>CDM</a:t>
            </a:r>
            <a:endParaRPr lang="zh-CN" altLang="en-US" sz="2000" b="1" dirty="0">
              <a:solidFill>
                <a:schemeClr val="bg1"/>
              </a:solidFill>
            </a:endParaRPr>
          </a:p>
        </p:txBody>
      </p:sp>
      <mc:AlternateContent xmlns:mc="http://schemas.openxmlformats.org/markup-compatibility/2006">
        <mc:Choice xmlns:a14="http://schemas.microsoft.com/office/drawing/2010/main" Requires="a14">
          <p:sp>
            <p:nvSpPr>
              <p:cNvPr id="47" name="文本框 46"/>
              <p:cNvSpPr txBox="1"/>
              <p:nvPr/>
            </p:nvSpPr>
            <p:spPr>
              <a:xfrm>
                <a:off x="1007754" y="2179553"/>
                <a:ext cx="2424195" cy="845937"/>
              </a:xfrm>
              <a:prstGeom prst="rect">
                <a:avLst/>
              </a:prstGeom>
              <a:noFill/>
            </p:spPr>
            <p:txBody>
              <a:bodyPr wrap="square">
                <a:spAutoFit/>
              </a:bodyPr>
              <a:lstStyle/>
              <a:p>
                <a14:m>
                  <m:oMathPara xmlns:m="http://schemas.openxmlformats.org/officeDocument/2006/math">
                    <m:oMathParaPr>
                      <m:jc m:val="centerGroup"/>
                    </m:oMathParaPr>
                    <m:oMath xmlns:m="http://schemas.openxmlformats.org/officeDocument/2006/math">
                      <m:r>
                        <a:rPr lang="zh-CN" altLang="en-US" b="1" i="1" smtClean="0">
                          <a:latin typeface="Cambria Math" panose="02040503050406030204" pitchFamily="18" charset="0"/>
                        </a:rPr>
                        <m:t>𝐀</m:t>
                      </m:r>
                      <m:r>
                        <a:rPr lang="zh-CN" altLang="en-US" b="1" i="0">
                          <a:latin typeface="Cambria Math" panose="02040503050406030204" pitchFamily="18" charset="0"/>
                        </a:rPr>
                        <m:t>·</m:t>
                      </m:r>
                      <m:r>
                        <a:rPr lang="zh-CN" altLang="en-US" b="1" i="0">
                          <a:latin typeface="Cambria Math" panose="02040503050406030204" pitchFamily="18" charset="0"/>
                        </a:rPr>
                        <m:t>𝐁</m:t>
                      </m:r>
                      <m:r>
                        <a:rPr lang="zh-CN" altLang="en-US" b="1" i="0">
                          <a:latin typeface="Cambria Math" panose="02040503050406030204" pitchFamily="18" charset="0"/>
                        </a:rPr>
                        <m:t>=</m:t>
                      </m:r>
                      <m:f>
                        <m:fPr>
                          <m:ctrlPr>
                            <a:rPr lang="zh-CN" altLang="en-US" b="1" i="1">
                              <a:solidFill>
                                <a:srgbClr val="836967"/>
                              </a:solidFill>
                              <a:latin typeface="Cambria Math" panose="02040503050406030204" pitchFamily="18" charset="0"/>
                            </a:rPr>
                          </m:ctrlPr>
                        </m:fPr>
                        <m:num>
                          <m:r>
                            <a:rPr lang="zh-CN" altLang="en-US" b="1" i="0">
                              <a:latin typeface="Cambria Math" panose="02040503050406030204" pitchFamily="18" charset="0"/>
                            </a:rPr>
                            <m:t>𝟏</m:t>
                          </m:r>
                        </m:num>
                        <m:den>
                          <m:r>
                            <a:rPr lang="zh-CN" altLang="en-US" b="1" i="0">
                              <a:latin typeface="Cambria Math" panose="02040503050406030204" pitchFamily="18" charset="0"/>
                            </a:rPr>
                            <m:t>𝐦</m:t>
                          </m:r>
                        </m:den>
                      </m:f>
                      <m:nary>
                        <m:naryPr>
                          <m:chr m:val="∑"/>
                          <m:limLoc m:val="undOvr"/>
                          <m:ctrlPr>
                            <a:rPr lang="zh-CN" altLang="en-US" b="1" i="1">
                              <a:latin typeface="Cambria Math" panose="02040503050406030204" pitchFamily="18" charset="0"/>
                            </a:rPr>
                          </m:ctrlPr>
                        </m:naryPr>
                        <m:sub>
                          <m:r>
                            <a:rPr lang="zh-CN" altLang="en-US" b="1" i="0">
                              <a:latin typeface="Cambria Math" panose="02040503050406030204" pitchFamily="18" charset="0"/>
                            </a:rPr>
                            <m:t>𝐢</m:t>
                          </m:r>
                          <m:r>
                            <a:rPr lang="zh-CN" altLang="en-US" b="1" i="0">
                              <a:latin typeface="Cambria Math" panose="02040503050406030204" pitchFamily="18" charset="0"/>
                            </a:rPr>
                            <m:t>=</m:t>
                          </m:r>
                          <m:r>
                            <a:rPr lang="zh-CN" altLang="en-US" b="1" i="0">
                              <a:latin typeface="Cambria Math" panose="02040503050406030204" pitchFamily="18" charset="0"/>
                            </a:rPr>
                            <m:t>𝟏</m:t>
                          </m:r>
                        </m:sub>
                        <m:sup>
                          <m:r>
                            <a:rPr lang="zh-CN" altLang="en-US" b="1" i="0">
                              <a:latin typeface="Cambria Math" panose="02040503050406030204" pitchFamily="18" charset="0"/>
                            </a:rPr>
                            <m:t>𝐦</m:t>
                          </m:r>
                        </m:sup>
                        <m:e>
                          <m:sSub>
                            <m:sSubPr>
                              <m:ctrlPr>
                                <a:rPr lang="zh-CN" altLang="en-US" b="1" i="1">
                                  <a:solidFill>
                                    <a:srgbClr val="836967"/>
                                  </a:solidFill>
                                  <a:latin typeface="Cambria Math" panose="02040503050406030204" pitchFamily="18" charset="0"/>
                                </a:rPr>
                              </m:ctrlPr>
                            </m:sSubPr>
                            <m:e>
                              <m:r>
                                <a:rPr lang="zh-CN" altLang="en-US" b="1" i="0">
                                  <a:latin typeface="Cambria Math" panose="02040503050406030204" pitchFamily="18" charset="0"/>
                                </a:rPr>
                                <m:t>𝐀</m:t>
                              </m:r>
                            </m:e>
                            <m:sub>
                              <m:r>
                                <a:rPr lang="zh-CN" altLang="en-US" b="1" i="0">
                                  <a:latin typeface="Cambria Math" panose="02040503050406030204" pitchFamily="18" charset="0"/>
                                </a:rPr>
                                <m:t>𝐢</m:t>
                              </m:r>
                            </m:sub>
                          </m:sSub>
                          <m:sSub>
                            <m:sSubPr>
                              <m:ctrlPr>
                                <a:rPr lang="zh-CN" altLang="en-US" b="1" i="1">
                                  <a:solidFill>
                                    <a:srgbClr val="836967"/>
                                  </a:solidFill>
                                  <a:latin typeface="Cambria Math" panose="02040503050406030204" pitchFamily="18" charset="0"/>
                                </a:rPr>
                              </m:ctrlPr>
                            </m:sSubPr>
                            <m:e>
                              <m:r>
                                <a:rPr lang="zh-CN" altLang="en-US" b="1" i="0">
                                  <a:latin typeface="Cambria Math" panose="02040503050406030204" pitchFamily="18" charset="0"/>
                                </a:rPr>
                                <m:t>𝐁</m:t>
                              </m:r>
                            </m:e>
                            <m:sub>
                              <m:r>
                                <a:rPr lang="zh-CN" altLang="en-US" b="1" i="0">
                                  <a:latin typeface="Cambria Math" panose="02040503050406030204" pitchFamily="18" charset="0"/>
                                </a:rPr>
                                <m:t>𝐢</m:t>
                              </m:r>
                            </m:sub>
                          </m:sSub>
                          <m:r>
                            <a:rPr lang="zh-CN" altLang="en-US" b="1" i="0">
                              <a:latin typeface="Cambria Math" panose="02040503050406030204" pitchFamily="18" charset="0"/>
                            </a:rPr>
                            <m:t>=</m:t>
                          </m:r>
                          <m:r>
                            <a:rPr lang="zh-CN" altLang="en-US" b="1" i="0">
                              <a:latin typeface="Cambria Math" panose="02040503050406030204" pitchFamily="18" charset="0"/>
                            </a:rPr>
                            <m:t>𝟎</m:t>
                          </m:r>
                        </m:e>
                      </m:nary>
                    </m:oMath>
                  </m:oMathPara>
                </a14:m>
                <a:endParaRPr lang="zh-CN" altLang="en-US" b="1" dirty="0">
                  <a:latin typeface="Cambria Math" panose="02040503050406030204" pitchFamily="18" charset="0"/>
                </a:endParaRPr>
              </a:p>
            </p:txBody>
          </p:sp>
        </mc:Choice>
        <mc:Fallback>
          <p:sp>
            <p:nvSpPr>
              <p:cNvPr id="47" name="文本框 46"/>
              <p:cNvSpPr txBox="1">
                <a:spLocks noRot="1" noChangeAspect="1" noMove="1" noResize="1" noEditPoints="1" noAdjustHandles="1" noChangeArrowheads="1" noChangeShapeType="1" noTextEdit="1"/>
              </p:cNvSpPr>
              <p:nvPr/>
            </p:nvSpPr>
            <p:spPr>
              <a:xfrm>
                <a:off x="1007754" y="2179553"/>
                <a:ext cx="2424195" cy="845937"/>
              </a:xfrm>
              <a:prstGeom prst="rect">
                <a:avLst/>
              </a:prstGeom>
              <a:blipFill rotWithShape="1">
                <a:blip r:embed="rId1"/>
                <a:stretch>
                  <a:fillRect t="-28" r="17" b="41"/>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7" name="文本框 26"/>
              <p:cNvSpPr txBox="1"/>
              <p:nvPr/>
            </p:nvSpPr>
            <p:spPr>
              <a:xfrm>
                <a:off x="6795812" y="2179553"/>
                <a:ext cx="4648478" cy="847027"/>
              </a:xfrm>
              <a:prstGeom prst="rect">
                <a:avLst/>
              </a:prstGeom>
              <a:noFill/>
            </p:spPr>
            <p:txBody>
              <a:bodyPr wrap="square">
                <a:spAutoFit/>
              </a:bodyPr>
              <a:lstStyle/>
              <a:p>
                <a14:m>
                  <m:oMathPara xmlns:m="http://schemas.openxmlformats.org/officeDocument/2006/math">
                    <m:oMathParaPr>
                      <m:jc m:val="centerGroup"/>
                    </m:oMathParaPr>
                    <m:oMath xmlns:m="http://schemas.openxmlformats.org/officeDocument/2006/math">
                      <m:r>
                        <a:rPr lang="zh-CN" altLang="en-US" b="1" i="1" smtClean="0">
                          <a:latin typeface="Cambria Math" panose="02040503050406030204" pitchFamily="18" charset="0"/>
                        </a:rPr>
                        <m:t>𝐀</m:t>
                      </m:r>
                      <m:r>
                        <a:rPr lang="zh-CN" altLang="en-US" b="1" i="0">
                          <a:latin typeface="Cambria Math" panose="02040503050406030204" pitchFamily="18" charset="0"/>
                        </a:rPr>
                        <m:t>∙</m:t>
                      </m:r>
                      <m:bar>
                        <m:barPr>
                          <m:pos m:val="top"/>
                          <m:ctrlPr>
                            <a:rPr lang="zh-CN" altLang="en-US" b="1" i="1">
                              <a:solidFill>
                                <a:srgbClr val="836967"/>
                              </a:solidFill>
                              <a:latin typeface="Cambria Math" panose="02040503050406030204" pitchFamily="18" charset="0"/>
                            </a:rPr>
                          </m:ctrlPr>
                        </m:barPr>
                        <m:e>
                          <m:r>
                            <a:rPr lang="zh-CN" altLang="en-US" b="1" i="0">
                              <a:latin typeface="Cambria Math" panose="02040503050406030204" pitchFamily="18" charset="0"/>
                            </a:rPr>
                            <m:t>𝐁</m:t>
                          </m:r>
                        </m:e>
                      </m:bar>
                      <m:r>
                        <a:rPr lang="zh-CN" altLang="en-US" b="1" i="0">
                          <a:latin typeface="Cambria Math" panose="02040503050406030204" pitchFamily="18" charset="0"/>
                        </a:rPr>
                        <m:t>=</m:t>
                      </m:r>
                      <m:f>
                        <m:fPr>
                          <m:ctrlPr>
                            <a:rPr lang="zh-CN" altLang="en-US" b="1" i="1">
                              <a:solidFill>
                                <a:srgbClr val="836967"/>
                              </a:solidFill>
                              <a:latin typeface="Cambria Math" panose="02040503050406030204" pitchFamily="18" charset="0"/>
                            </a:rPr>
                          </m:ctrlPr>
                        </m:fPr>
                        <m:num>
                          <m:r>
                            <a:rPr lang="zh-CN" altLang="en-US" b="1" i="0">
                              <a:latin typeface="Cambria Math" panose="02040503050406030204" pitchFamily="18" charset="0"/>
                            </a:rPr>
                            <m:t>𝟏</m:t>
                          </m:r>
                        </m:num>
                        <m:den>
                          <m:r>
                            <a:rPr lang="zh-CN" altLang="en-US" b="1" i="0">
                              <a:latin typeface="Cambria Math" panose="02040503050406030204" pitchFamily="18" charset="0"/>
                            </a:rPr>
                            <m:t>𝐦</m:t>
                          </m:r>
                        </m:den>
                      </m:f>
                      <m:nary>
                        <m:naryPr>
                          <m:chr m:val="∑"/>
                          <m:limLoc m:val="undOvr"/>
                          <m:ctrlPr>
                            <a:rPr lang="zh-CN" altLang="en-US" b="1" i="1">
                              <a:latin typeface="Cambria Math" panose="02040503050406030204" pitchFamily="18" charset="0"/>
                            </a:rPr>
                          </m:ctrlPr>
                        </m:naryPr>
                        <m:sub>
                          <m:r>
                            <a:rPr lang="zh-CN" altLang="en-US" b="1" i="0">
                              <a:latin typeface="Cambria Math" panose="02040503050406030204" pitchFamily="18" charset="0"/>
                            </a:rPr>
                            <m:t>𝐢</m:t>
                          </m:r>
                          <m:r>
                            <a:rPr lang="zh-CN" altLang="en-US" b="1" i="0">
                              <a:latin typeface="Cambria Math" panose="02040503050406030204" pitchFamily="18" charset="0"/>
                            </a:rPr>
                            <m:t>=</m:t>
                          </m:r>
                          <m:r>
                            <a:rPr lang="zh-CN" altLang="en-US" b="1" i="0">
                              <a:latin typeface="Cambria Math" panose="02040503050406030204" pitchFamily="18" charset="0"/>
                            </a:rPr>
                            <m:t>𝟏</m:t>
                          </m:r>
                        </m:sub>
                        <m:sup>
                          <m:r>
                            <a:rPr lang="zh-CN" altLang="en-US" b="1" i="0">
                              <a:latin typeface="Cambria Math" panose="02040503050406030204" pitchFamily="18" charset="0"/>
                            </a:rPr>
                            <m:t>𝐦</m:t>
                          </m:r>
                        </m:sup>
                        <m:e>
                          <m:sSub>
                            <m:sSubPr>
                              <m:ctrlPr>
                                <a:rPr lang="zh-CN" altLang="en-US" b="1" i="1">
                                  <a:solidFill>
                                    <a:srgbClr val="836967"/>
                                  </a:solidFill>
                                  <a:latin typeface="Cambria Math" panose="02040503050406030204" pitchFamily="18" charset="0"/>
                                </a:rPr>
                              </m:ctrlPr>
                            </m:sSubPr>
                            <m:e>
                              <m:r>
                                <a:rPr lang="zh-CN" altLang="en-US" b="1" i="0">
                                  <a:latin typeface="Cambria Math" panose="02040503050406030204" pitchFamily="18" charset="0"/>
                                </a:rPr>
                                <m:t>𝐀</m:t>
                              </m:r>
                            </m:e>
                            <m:sub>
                              <m:r>
                                <a:rPr lang="zh-CN" altLang="en-US" b="1" i="0">
                                  <a:latin typeface="Cambria Math" panose="02040503050406030204" pitchFamily="18" charset="0"/>
                                </a:rPr>
                                <m:t>𝐢</m:t>
                              </m:r>
                            </m:sub>
                          </m:sSub>
                          <m:sSub>
                            <m:sSubPr>
                              <m:ctrlPr>
                                <a:rPr lang="zh-CN" altLang="en-US" b="1" i="1">
                                  <a:solidFill>
                                    <a:srgbClr val="836967"/>
                                  </a:solidFill>
                                  <a:latin typeface="Cambria Math" panose="02040503050406030204" pitchFamily="18" charset="0"/>
                                </a:rPr>
                              </m:ctrlPr>
                            </m:sSubPr>
                            <m:e>
                              <m:bar>
                                <m:barPr>
                                  <m:pos m:val="top"/>
                                  <m:ctrlPr>
                                    <a:rPr lang="zh-CN" altLang="en-US" b="1" i="1">
                                      <a:solidFill>
                                        <a:srgbClr val="836967"/>
                                      </a:solidFill>
                                      <a:latin typeface="Cambria Math" panose="02040503050406030204" pitchFamily="18" charset="0"/>
                                    </a:rPr>
                                  </m:ctrlPr>
                                </m:barPr>
                                <m:e>
                                  <m:r>
                                    <a:rPr lang="zh-CN" altLang="en-US" b="1" i="0">
                                      <a:latin typeface="Cambria Math" panose="02040503050406030204" pitchFamily="18" charset="0"/>
                                    </a:rPr>
                                    <m:t>𝐁</m:t>
                                  </m:r>
                                </m:e>
                              </m:bar>
                            </m:e>
                            <m:sub>
                              <m:r>
                                <a:rPr lang="zh-CN" altLang="en-US" b="1" i="0">
                                  <a:latin typeface="Cambria Math" panose="02040503050406030204" pitchFamily="18" charset="0"/>
                                </a:rPr>
                                <m:t>𝐢</m:t>
                              </m:r>
                            </m:sub>
                          </m:sSub>
                        </m:e>
                      </m:nary>
                      <m:r>
                        <a:rPr lang="zh-CN" altLang="en-US" b="1" i="0">
                          <a:latin typeface="Cambria Math" panose="02040503050406030204" pitchFamily="18" charset="0"/>
                        </a:rPr>
                        <m:t>=− </m:t>
                      </m:r>
                      <m:f>
                        <m:fPr>
                          <m:ctrlPr>
                            <a:rPr lang="zh-CN" altLang="en-US" b="1" i="1">
                              <a:solidFill>
                                <a:srgbClr val="836967"/>
                              </a:solidFill>
                              <a:latin typeface="Cambria Math" panose="02040503050406030204" pitchFamily="18" charset="0"/>
                            </a:rPr>
                          </m:ctrlPr>
                        </m:fPr>
                        <m:num>
                          <m:r>
                            <a:rPr lang="zh-CN" altLang="en-US" b="1" i="0">
                              <a:latin typeface="Cambria Math" panose="02040503050406030204" pitchFamily="18" charset="0"/>
                            </a:rPr>
                            <m:t>𝟏</m:t>
                          </m:r>
                        </m:num>
                        <m:den>
                          <m:r>
                            <a:rPr lang="zh-CN" altLang="en-US" b="1" i="0">
                              <a:latin typeface="Cambria Math" panose="02040503050406030204" pitchFamily="18" charset="0"/>
                            </a:rPr>
                            <m:t>𝐦</m:t>
                          </m:r>
                        </m:den>
                      </m:f>
                      <m:nary>
                        <m:naryPr>
                          <m:chr m:val="∑"/>
                          <m:limLoc m:val="undOvr"/>
                          <m:ctrlPr>
                            <a:rPr lang="zh-CN" altLang="en-US" b="1" i="1">
                              <a:latin typeface="Cambria Math" panose="02040503050406030204" pitchFamily="18" charset="0"/>
                            </a:rPr>
                          </m:ctrlPr>
                        </m:naryPr>
                        <m:sub>
                          <m:r>
                            <a:rPr lang="zh-CN" altLang="en-US" b="1" i="0">
                              <a:latin typeface="Cambria Math" panose="02040503050406030204" pitchFamily="18" charset="0"/>
                            </a:rPr>
                            <m:t>𝐢</m:t>
                          </m:r>
                          <m:r>
                            <a:rPr lang="zh-CN" altLang="en-US" b="1" i="0">
                              <a:latin typeface="Cambria Math" panose="02040503050406030204" pitchFamily="18" charset="0"/>
                            </a:rPr>
                            <m:t>=</m:t>
                          </m:r>
                          <m:r>
                            <a:rPr lang="zh-CN" altLang="en-US" b="1" i="0">
                              <a:latin typeface="Cambria Math" panose="02040503050406030204" pitchFamily="18" charset="0"/>
                            </a:rPr>
                            <m:t>𝟏</m:t>
                          </m:r>
                        </m:sub>
                        <m:sup>
                          <m:r>
                            <a:rPr lang="zh-CN" altLang="en-US" b="1" i="0">
                              <a:latin typeface="Cambria Math" panose="02040503050406030204" pitchFamily="18" charset="0"/>
                            </a:rPr>
                            <m:t>𝐦</m:t>
                          </m:r>
                        </m:sup>
                        <m:e>
                          <m:sSub>
                            <m:sSubPr>
                              <m:ctrlPr>
                                <a:rPr lang="zh-CN" altLang="en-US" b="1" i="1">
                                  <a:solidFill>
                                    <a:srgbClr val="836967"/>
                                  </a:solidFill>
                                  <a:latin typeface="Cambria Math" panose="02040503050406030204" pitchFamily="18" charset="0"/>
                                </a:rPr>
                              </m:ctrlPr>
                            </m:sSubPr>
                            <m:e>
                              <m:r>
                                <a:rPr lang="zh-CN" altLang="en-US" b="1" i="0">
                                  <a:latin typeface="Cambria Math" panose="02040503050406030204" pitchFamily="18" charset="0"/>
                                </a:rPr>
                                <m:t>𝐀</m:t>
                              </m:r>
                            </m:e>
                            <m:sub>
                              <m:r>
                                <a:rPr lang="zh-CN" altLang="en-US" b="1" i="0">
                                  <a:latin typeface="Cambria Math" panose="02040503050406030204" pitchFamily="18" charset="0"/>
                                </a:rPr>
                                <m:t>𝐢</m:t>
                              </m:r>
                            </m:sub>
                          </m:sSub>
                          <m:sSub>
                            <m:sSubPr>
                              <m:ctrlPr>
                                <a:rPr lang="zh-CN" altLang="en-US" b="1" i="1">
                                  <a:solidFill>
                                    <a:srgbClr val="836967"/>
                                  </a:solidFill>
                                  <a:latin typeface="Cambria Math" panose="02040503050406030204" pitchFamily="18" charset="0"/>
                                </a:rPr>
                              </m:ctrlPr>
                            </m:sSubPr>
                            <m:e>
                              <m:r>
                                <a:rPr lang="zh-CN" altLang="en-US" b="1" i="0">
                                  <a:latin typeface="Cambria Math" panose="02040503050406030204" pitchFamily="18" charset="0"/>
                                </a:rPr>
                                <m:t>𝐁</m:t>
                              </m:r>
                            </m:e>
                            <m:sub>
                              <m:r>
                                <a:rPr lang="zh-CN" altLang="en-US" b="1" i="0">
                                  <a:latin typeface="Cambria Math" panose="02040503050406030204" pitchFamily="18" charset="0"/>
                                </a:rPr>
                                <m:t>𝐢</m:t>
                              </m:r>
                            </m:sub>
                          </m:sSub>
                        </m:e>
                      </m:nary>
                      <m:r>
                        <a:rPr lang="zh-CN" altLang="en-US" b="1" i="0">
                          <a:latin typeface="Cambria Math" panose="02040503050406030204" pitchFamily="18" charset="0"/>
                        </a:rPr>
                        <m:t>=−</m:t>
                      </m:r>
                      <m:r>
                        <a:rPr lang="zh-CN" altLang="en-US" b="1" i="0">
                          <a:latin typeface="Cambria Math" panose="02040503050406030204" pitchFamily="18" charset="0"/>
                        </a:rPr>
                        <m:t>𝟎</m:t>
                      </m:r>
                      <m:r>
                        <a:rPr lang="zh-CN" altLang="en-US" b="1" i="0">
                          <a:latin typeface="Cambria Math" panose="02040503050406030204" pitchFamily="18" charset="0"/>
                        </a:rPr>
                        <m:t>=</m:t>
                      </m:r>
                      <m:r>
                        <a:rPr lang="zh-CN" altLang="en-US" b="1" i="0">
                          <a:latin typeface="Cambria Math" panose="02040503050406030204" pitchFamily="18" charset="0"/>
                        </a:rPr>
                        <m:t>𝟎</m:t>
                      </m:r>
                    </m:oMath>
                  </m:oMathPara>
                </a14:m>
                <a:endParaRPr lang="zh-CN" altLang="en-US" b="1" dirty="0"/>
              </a:p>
            </p:txBody>
          </p:sp>
        </mc:Choice>
        <mc:Fallback>
          <p:sp>
            <p:nvSpPr>
              <p:cNvPr id="27" name="文本框 26"/>
              <p:cNvSpPr txBox="1">
                <a:spLocks noRot="1" noChangeAspect="1" noMove="1" noResize="1" noEditPoints="1" noAdjustHandles="1" noChangeArrowheads="1" noChangeShapeType="1" noTextEdit="1"/>
              </p:cNvSpPr>
              <p:nvPr/>
            </p:nvSpPr>
            <p:spPr>
              <a:xfrm>
                <a:off x="6795812" y="2179553"/>
                <a:ext cx="4648478" cy="847027"/>
              </a:xfrm>
              <a:prstGeom prst="rect">
                <a:avLst/>
              </a:prstGeom>
              <a:blipFill rotWithShape="1">
                <a:blip r:embed="rId2"/>
                <a:stretch>
                  <a:fillRect l="-1" t="-28" r="7" b="20"/>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8" name="文本框 27"/>
              <p:cNvSpPr txBox="1"/>
              <p:nvPr/>
            </p:nvSpPr>
            <p:spPr>
              <a:xfrm>
                <a:off x="1007754" y="3832511"/>
                <a:ext cx="5146564" cy="847027"/>
              </a:xfrm>
              <a:prstGeom prst="rect">
                <a:avLst/>
              </a:prstGeom>
              <a:noFill/>
            </p:spPr>
            <p:txBody>
              <a:bodyPr wrap="square">
                <a:spAutoFit/>
              </a:bodyPr>
              <a:lstStyle/>
              <a:p>
                <a14:m>
                  <m:oMathPara xmlns:m="http://schemas.openxmlformats.org/officeDocument/2006/math">
                    <m:oMathParaPr>
                      <m:jc m:val="centerGroup"/>
                    </m:oMathParaPr>
                    <m:oMath xmlns:m="http://schemas.openxmlformats.org/officeDocument/2006/math">
                      <m:r>
                        <a:rPr lang="zh-CN" altLang="en-US" b="1" i="1" smtClean="0">
                          <a:latin typeface="Cambria Math" panose="02040503050406030204" pitchFamily="18" charset="0"/>
                        </a:rPr>
                        <m:t>𝐀</m:t>
                      </m:r>
                      <m:r>
                        <a:rPr lang="zh-CN" altLang="en-US" b="1" i="0">
                          <a:latin typeface="Cambria Math" panose="02040503050406030204" pitchFamily="18" charset="0"/>
                        </a:rPr>
                        <m:t>∙</m:t>
                      </m:r>
                      <m:r>
                        <a:rPr lang="zh-CN" altLang="en-US" b="1" i="0">
                          <a:latin typeface="Cambria Math" panose="02040503050406030204" pitchFamily="18" charset="0"/>
                        </a:rPr>
                        <m:t>𝐀</m:t>
                      </m:r>
                      <m:r>
                        <a:rPr lang="zh-CN" altLang="en-US" b="1" i="0">
                          <a:latin typeface="Cambria Math" panose="02040503050406030204" pitchFamily="18" charset="0"/>
                        </a:rPr>
                        <m:t>=</m:t>
                      </m:r>
                      <m:f>
                        <m:fPr>
                          <m:ctrlPr>
                            <a:rPr lang="zh-CN" altLang="en-US" b="1" i="1">
                              <a:solidFill>
                                <a:srgbClr val="836967"/>
                              </a:solidFill>
                              <a:latin typeface="Cambria Math" panose="02040503050406030204" pitchFamily="18" charset="0"/>
                            </a:rPr>
                          </m:ctrlPr>
                        </m:fPr>
                        <m:num>
                          <m:r>
                            <a:rPr lang="zh-CN" altLang="en-US" b="1" i="0">
                              <a:latin typeface="Cambria Math" panose="02040503050406030204" pitchFamily="18" charset="0"/>
                            </a:rPr>
                            <m:t>𝟏</m:t>
                          </m:r>
                        </m:num>
                        <m:den>
                          <m:r>
                            <a:rPr lang="zh-CN" altLang="en-US" b="1" i="0">
                              <a:latin typeface="Cambria Math" panose="02040503050406030204" pitchFamily="18" charset="0"/>
                            </a:rPr>
                            <m:t>𝐦</m:t>
                          </m:r>
                        </m:den>
                      </m:f>
                      <m:nary>
                        <m:naryPr>
                          <m:chr m:val="∑"/>
                          <m:limLoc m:val="undOvr"/>
                          <m:ctrlPr>
                            <a:rPr lang="zh-CN" altLang="en-US" b="1" i="1">
                              <a:latin typeface="Cambria Math" panose="02040503050406030204" pitchFamily="18" charset="0"/>
                            </a:rPr>
                          </m:ctrlPr>
                        </m:naryPr>
                        <m:sub>
                          <m:r>
                            <a:rPr lang="zh-CN" altLang="en-US" b="1" i="0">
                              <a:latin typeface="Cambria Math" panose="02040503050406030204" pitchFamily="18" charset="0"/>
                            </a:rPr>
                            <m:t>𝐢</m:t>
                          </m:r>
                          <m:r>
                            <a:rPr lang="zh-CN" altLang="en-US" b="1" i="0">
                              <a:latin typeface="Cambria Math" panose="02040503050406030204" pitchFamily="18" charset="0"/>
                            </a:rPr>
                            <m:t>=</m:t>
                          </m:r>
                          <m:r>
                            <a:rPr lang="zh-CN" altLang="en-US" b="1" i="0">
                              <a:latin typeface="Cambria Math" panose="02040503050406030204" pitchFamily="18" charset="0"/>
                            </a:rPr>
                            <m:t>𝟏</m:t>
                          </m:r>
                        </m:sub>
                        <m:sup>
                          <m:r>
                            <a:rPr lang="zh-CN" altLang="en-US" b="1" i="0">
                              <a:latin typeface="Cambria Math" panose="02040503050406030204" pitchFamily="18" charset="0"/>
                            </a:rPr>
                            <m:t>𝐦</m:t>
                          </m:r>
                        </m:sup>
                        <m:e>
                          <m:sSub>
                            <m:sSubPr>
                              <m:ctrlPr>
                                <a:rPr lang="zh-CN" altLang="en-US" b="1" i="1">
                                  <a:solidFill>
                                    <a:srgbClr val="836967"/>
                                  </a:solidFill>
                                  <a:latin typeface="Cambria Math" panose="02040503050406030204" pitchFamily="18" charset="0"/>
                                </a:rPr>
                              </m:ctrlPr>
                            </m:sSubPr>
                            <m:e>
                              <m:r>
                                <a:rPr lang="zh-CN" altLang="en-US" b="1" i="0">
                                  <a:latin typeface="Cambria Math" panose="02040503050406030204" pitchFamily="18" charset="0"/>
                                </a:rPr>
                                <m:t>𝐀</m:t>
                              </m:r>
                            </m:e>
                            <m:sub>
                              <m:r>
                                <a:rPr lang="zh-CN" altLang="en-US" b="1" i="0">
                                  <a:latin typeface="Cambria Math" panose="02040503050406030204" pitchFamily="18" charset="0"/>
                                </a:rPr>
                                <m:t>𝐢</m:t>
                              </m:r>
                            </m:sub>
                          </m:sSub>
                          <m:sSub>
                            <m:sSubPr>
                              <m:ctrlPr>
                                <a:rPr lang="zh-CN" altLang="en-US" b="1" i="1">
                                  <a:solidFill>
                                    <a:srgbClr val="836967"/>
                                  </a:solidFill>
                                  <a:latin typeface="Cambria Math" panose="02040503050406030204" pitchFamily="18" charset="0"/>
                                </a:rPr>
                              </m:ctrlPr>
                            </m:sSubPr>
                            <m:e>
                              <m:r>
                                <a:rPr lang="zh-CN" altLang="en-US" b="1" i="0">
                                  <a:latin typeface="Cambria Math" panose="02040503050406030204" pitchFamily="18" charset="0"/>
                                </a:rPr>
                                <m:t>𝐀</m:t>
                              </m:r>
                            </m:e>
                            <m:sub>
                              <m:r>
                                <a:rPr lang="zh-CN" altLang="en-US" b="1" i="0">
                                  <a:latin typeface="Cambria Math" panose="02040503050406030204" pitchFamily="18" charset="0"/>
                                </a:rPr>
                                <m:t>𝐢</m:t>
                              </m:r>
                            </m:sub>
                          </m:sSub>
                        </m:e>
                      </m:nary>
                      <m:r>
                        <a:rPr lang="zh-CN" altLang="en-US" b="1" i="0">
                          <a:latin typeface="Cambria Math" panose="02040503050406030204" pitchFamily="18" charset="0"/>
                        </a:rPr>
                        <m:t>=</m:t>
                      </m:r>
                      <m:f>
                        <m:fPr>
                          <m:ctrlPr>
                            <a:rPr lang="zh-CN" altLang="en-US" b="1" i="1">
                              <a:solidFill>
                                <a:srgbClr val="836967"/>
                              </a:solidFill>
                              <a:latin typeface="Cambria Math" panose="02040503050406030204" pitchFamily="18" charset="0"/>
                            </a:rPr>
                          </m:ctrlPr>
                        </m:fPr>
                        <m:num>
                          <m:r>
                            <a:rPr lang="zh-CN" altLang="en-US" b="1" i="0">
                              <a:latin typeface="Cambria Math" panose="02040503050406030204" pitchFamily="18" charset="0"/>
                            </a:rPr>
                            <m:t>𝟏</m:t>
                          </m:r>
                        </m:num>
                        <m:den>
                          <m:r>
                            <a:rPr lang="zh-CN" altLang="en-US" b="1" i="0">
                              <a:latin typeface="Cambria Math" panose="02040503050406030204" pitchFamily="18" charset="0"/>
                            </a:rPr>
                            <m:t>𝐦</m:t>
                          </m:r>
                        </m:den>
                      </m:f>
                      <m:nary>
                        <m:naryPr>
                          <m:chr m:val="∑"/>
                          <m:limLoc m:val="undOvr"/>
                          <m:ctrlPr>
                            <a:rPr lang="zh-CN" altLang="en-US" b="1" i="1">
                              <a:latin typeface="Cambria Math" panose="02040503050406030204" pitchFamily="18" charset="0"/>
                            </a:rPr>
                          </m:ctrlPr>
                        </m:naryPr>
                        <m:sub>
                          <m:r>
                            <a:rPr lang="zh-CN" altLang="en-US" b="1" i="0">
                              <a:latin typeface="Cambria Math" panose="02040503050406030204" pitchFamily="18" charset="0"/>
                            </a:rPr>
                            <m:t>𝐢</m:t>
                          </m:r>
                          <m:r>
                            <a:rPr lang="zh-CN" altLang="en-US" b="1" i="0">
                              <a:latin typeface="Cambria Math" panose="02040503050406030204" pitchFamily="18" charset="0"/>
                            </a:rPr>
                            <m:t>=</m:t>
                          </m:r>
                          <m:r>
                            <a:rPr lang="zh-CN" altLang="en-US" b="1" i="0">
                              <a:latin typeface="Cambria Math" panose="02040503050406030204" pitchFamily="18" charset="0"/>
                            </a:rPr>
                            <m:t>𝟏</m:t>
                          </m:r>
                        </m:sub>
                        <m:sup>
                          <m:r>
                            <a:rPr lang="zh-CN" altLang="en-US" b="1" i="0">
                              <a:latin typeface="Cambria Math" panose="02040503050406030204" pitchFamily="18" charset="0"/>
                            </a:rPr>
                            <m:t>𝐦</m:t>
                          </m:r>
                        </m:sup>
                        <m:e>
                          <m:sSup>
                            <m:sSupPr>
                              <m:ctrlPr>
                                <a:rPr lang="zh-CN" altLang="en-US" b="1" i="1">
                                  <a:solidFill>
                                    <a:srgbClr val="836967"/>
                                  </a:solidFill>
                                  <a:latin typeface="Cambria Math" panose="02040503050406030204" pitchFamily="18" charset="0"/>
                                </a:rPr>
                              </m:ctrlPr>
                            </m:sSupPr>
                            <m:e>
                              <m:sSub>
                                <m:sSubPr>
                                  <m:ctrlPr>
                                    <a:rPr lang="zh-CN" altLang="en-US" b="1" i="1">
                                      <a:solidFill>
                                        <a:srgbClr val="836967"/>
                                      </a:solidFill>
                                      <a:latin typeface="Cambria Math" panose="02040503050406030204" pitchFamily="18" charset="0"/>
                                    </a:rPr>
                                  </m:ctrlPr>
                                </m:sSubPr>
                                <m:e>
                                  <m:r>
                                    <a:rPr lang="zh-CN" altLang="en-US" b="1" i="0">
                                      <a:latin typeface="Cambria Math" panose="02040503050406030204" pitchFamily="18" charset="0"/>
                                    </a:rPr>
                                    <m:t>𝐀</m:t>
                                  </m:r>
                                </m:e>
                                <m:sub>
                                  <m:r>
                                    <a:rPr lang="zh-CN" altLang="en-US" b="1" i="0">
                                      <a:latin typeface="Cambria Math" panose="02040503050406030204" pitchFamily="18" charset="0"/>
                                    </a:rPr>
                                    <m:t>𝐢</m:t>
                                  </m:r>
                                </m:sub>
                              </m:sSub>
                            </m:e>
                            <m:sup>
                              <m:r>
                                <a:rPr lang="zh-CN" altLang="en-US" b="1" i="0">
                                  <a:latin typeface="Cambria Math" panose="02040503050406030204" pitchFamily="18" charset="0"/>
                                </a:rPr>
                                <m:t>𝟐</m:t>
                              </m:r>
                            </m:sup>
                          </m:sSup>
                          <m:r>
                            <a:rPr lang="zh-CN" altLang="en-US" b="1" i="0">
                              <a:latin typeface="Cambria Math" panose="02040503050406030204" pitchFamily="18" charset="0"/>
                            </a:rPr>
                            <m:t>=</m:t>
                          </m:r>
                          <m:f>
                            <m:fPr>
                              <m:ctrlPr>
                                <a:rPr lang="zh-CN" altLang="en-US" b="1" i="1">
                                  <a:solidFill>
                                    <a:srgbClr val="836967"/>
                                  </a:solidFill>
                                  <a:latin typeface="Cambria Math" panose="02040503050406030204" pitchFamily="18" charset="0"/>
                                </a:rPr>
                              </m:ctrlPr>
                            </m:fPr>
                            <m:num>
                              <m:r>
                                <a:rPr lang="zh-CN" altLang="en-US" b="1" i="0">
                                  <a:latin typeface="Cambria Math" panose="02040503050406030204" pitchFamily="18" charset="0"/>
                                </a:rPr>
                                <m:t>𝟏</m:t>
                              </m:r>
                            </m:num>
                            <m:den>
                              <m:r>
                                <a:rPr lang="zh-CN" altLang="en-US" b="1" i="0">
                                  <a:latin typeface="Cambria Math" panose="02040503050406030204" pitchFamily="18" charset="0"/>
                                </a:rPr>
                                <m:t>𝐦</m:t>
                              </m:r>
                            </m:den>
                          </m:f>
                          <m:nary>
                            <m:naryPr>
                              <m:chr m:val="∑"/>
                              <m:limLoc m:val="undOvr"/>
                              <m:ctrlPr>
                                <a:rPr lang="zh-CN" altLang="en-US" b="1" i="1">
                                  <a:latin typeface="Cambria Math" panose="02040503050406030204" pitchFamily="18" charset="0"/>
                                </a:rPr>
                              </m:ctrlPr>
                            </m:naryPr>
                            <m:sub>
                              <m:r>
                                <a:rPr lang="zh-CN" altLang="en-US" b="1" i="0">
                                  <a:latin typeface="Cambria Math" panose="02040503050406030204" pitchFamily="18" charset="0"/>
                                </a:rPr>
                                <m:t>𝐢</m:t>
                              </m:r>
                              <m:r>
                                <a:rPr lang="zh-CN" altLang="en-US" b="1" i="0">
                                  <a:latin typeface="Cambria Math" panose="02040503050406030204" pitchFamily="18" charset="0"/>
                                </a:rPr>
                                <m:t>=</m:t>
                              </m:r>
                              <m:r>
                                <a:rPr lang="zh-CN" altLang="en-US" b="1" i="0">
                                  <a:latin typeface="Cambria Math" panose="02040503050406030204" pitchFamily="18" charset="0"/>
                                </a:rPr>
                                <m:t>𝟏</m:t>
                              </m:r>
                            </m:sub>
                            <m:sup>
                              <m:r>
                                <a:rPr lang="zh-CN" altLang="en-US" b="1" i="0">
                                  <a:latin typeface="Cambria Math" panose="02040503050406030204" pitchFamily="18" charset="0"/>
                                </a:rPr>
                                <m:t>𝐦</m:t>
                              </m:r>
                            </m:sup>
                            <m:e>
                              <m:sSup>
                                <m:sSupPr>
                                  <m:ctrlPr>
                                    <a:rPr lang="zh-CN" altLang="en-US" b="1" i="1">
                                      <a:solidFill>
                                        <a:srgbClr val="836967"/>
                                      </a:solidFill>
                                      <a:latin typeface="Cambria Math" panose="02040503050406030204" pitchFamily="18" charset="0"/>
                                    </a:rPr>
                                  </m:ctrlPr>
                                </m:sSupPr>
                                <m:e>
                                  <m:d>
                                    <m:dPr>
                                      <m:ctrlPr>
                                        <a:rPr lang="zh-CN" altLang="en-US" b="1" i="1">
                                          <a:solidFill>
                                            <a:srgbClr val="836967"/>
                                          </a:solidFill>
                                          <a:latin typeface="Cambria Math" panose="02040503050406030204" pitchFamily="18" charset="0"/>
                                        </a:rPr>
                                      </m:ctrlPr>
                                    </m:dPr>
                                    <m:e>
                                      <m:r>
                                        <a:rPr lang="zh-CN" altLang="en-US" b="1" i="0">
                                          <a:latin typeface="Cambria Math" panose="02040503050406030204" pitchFamily="18" charset="0"/>
                                        </a:rPr>
                                        <m:t>±</m:t>
                                      </m:r>
                                      <m:r>
                                        <a:rPr lang="zh-CN" altLang="en-US" b="1" i="0">
                                          <a:latin typeface="Cambria Math" panose="02040503050406030204" pitchFamily="18" charset="0"/>
                                        </a:rPr>
                                        <m:t>𝟏</m:t>
                                      </m:r>
                                    </m:e>
                                  </m:d>
                                </m:e>
                                <m:sup>
                                  <m:r>
                                    <a:rPr lang="zh-CN" altLang="en-US" b="1" i="0">
                                      <a:latin typeface="Cambria Math" panose="02040503050406030204" pitchFamily="18" charset="0"/>
                                    </a:rPr>
                                    <m:t>𝟐</m:t>
                                  </m:r>
                                </m:sup>
                              </m:sSup>
                            </m:e>
                          </m:nary>
                        </m:e>
                      </m:nary>
                      <m:r>
                        <a:rPr lang="zh-CN" altLang="en-US" b="1" i="0">
                          <a:latin typeface="Cambria Math" panose="02040503050406030204" pitchFamily="18" charset="0"/>
                        </a:rPr>
                        <m:t>=</m:t>
                      </m:r>
                      <m:r>
                        <a:rPr lang="zh-CN" altLang="en-US" b="1" i="0">
                          <a:latin typeface="Cambria Math" panose="02040503050406030204" pitchFamily="18" charset="0"/>
                        </a:rPr>
                        <m:t>𝟏</m:t>
                      </m:r>
                    </m:oMath>
                  </m:oMathPara>
                </a14:m>
                <a:endParaRPr lang="zh-CN" altLang="en-US" b="1" dirty="0"/>
              </a:p>
            </p:txBody>
          </p:sp>
        </mc:Choice>
        <mc:Fallback>
          <p:sp>
            <p:nvSpPr>
              <p:cNvPr id="28" name="文本框 27"/>
              <p:cNvSpPr txBox="1">
                <a:spLocks noRot="1" noChangeAspect="1" noMove="1" noResize="1" noEditPoints="1" noAdjustHandles="1" noChangeArrowheads="1" noChangeShapeType="1" noTextEdit="1"/>
              </p:cNvSpPr>
              <p:nvPr/>
            </p:nvSpPr>
            <p:spPr>
              <a:xfrm>
                <a:off x="1007754" y="3832511"/>
                <a:ext cx="5146564" cy="847027"/>
              </a:xfrm>
              <a:prstGeom prst="rect">
                <a:avLst/>
              </a:prstGeom>
              <a:blipFill rotWithShape="1">
                <a:blip r:embed="rId3"/>
                <a:stretch>
                  <a:fillRect t="-34" r="10" b="26"/>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9" name="文本框 28"/>
              <p:cNvSpPr txBox="1"/>
              <p:nvPr/>
            </p:nvSpPr>
            <p:spPr>
              <a:xfrm>
                <a:off x="6795812" y="3831421"/>
                <a:ext cx="4321572" cy="847027"/>
              </a:xfrm>
              <a:prstGeom prst="rect">
                <a:avLst/>
              </a:prstGeom>
              <a:noFill/>
            </p:spPr>
            <p:txBody>
              <a:bodyPr wrap="square">
                <a:spAutoFit/>
              </a:bodyPr>
              <a:lstStyle/>
              <a:p>
                <a14:m>
                  <m:oMathPara xmlns:m="http://schemas.openxmlformats.org/officeDocument/2006/math">
                    <m:oMathParaPr>
                      <m:jc m:val="centerGroup"/>
                    </m:oMathParaPr>
                    <m:oMath xmlns:m="http://schemas.openxmlformats.org/officeDocument/2006/math">
                      <m:r>
                        <a:rPr lang="zh-CN" altLang="en-US" b="1" i="1" smtClean="0">
                          <a:latin typeface="Cambria Math" panose="02040503050406030204" pitchFamily="18" charset="0"/>
                        </a:rPr>
                        <m:t>𝐀</m:t>
                      </m:r>
                      <m:r>
                        <a:rPr lang="zh-CN" altLang="en-US" b="1" i="0">
                          <a:latin typeface="Cambria Math" panose="02040503050406030204" pitchFamily="18" charset="0"/>
                        </a:rPr>
                        <m:t>∙</m:t>
                      </m:r>
                      <m:bar>
                        <m:barPr>
                          <m:pos m:val="top"/>
                          <m:ctrlPr>
                            <a:rPr lang="zh-CN" altLang="en-US" b="1" i="1">
                              <a:solidFill>
                                <a:srgbClr val="836967"/>
                              </a:solidFill>
                              <a:latin typeface="Cambria Math" panose="02040503050406030204" pitchFamily="18" charset="0"/>
                            </a:rPr>
                          </m:ctrlPr>
                        </m:barPr>
                        <m:e>
                          <m:r>
                            <a:rPr lang="zh-CN" altLang="en-US" b="1" i="0">
                              <a:latin typeface="Cambria Math" panose="02040503050406030204" pitchFamily="18" charset="0"/>
                            </a:rPr>
                            <m:t>𝐀</m:t>
                          </m:r>
                        </m:e>
                      </m:bar>
                      <m:r>
                        <a:rPr lang="zh-CN" altLang="en-US" b="1" i="0">
                          <a:latin typeface="Cambria Math" panose="02040503050406030204" pitchFamily="18" charset="0"/>
                        </a:rPr>
                        <m:t>=</m:t>
                      </m:r>
                      <m:f>
                        <m:fPr>
                          <m:ctrlPr>
                            <a:rPr lang="zh-CN" altLang="en-US" b="1" i="1">
                              <a:solidFill>
                                <a:srgbClr val="836967"/>
                              </a:solidFill>
                              <a:latin typeface="Cambria Math" panose="02040503050406030204" pitchFamily="18" charset="0"/>
                            </a:rPr>
                          </m:ctrlPr>
                        </m:fPr>
                        <m:num>
                          <m:r>
                            <a:rPr lang="zh-CN" altLang="en-US" b="1" i="0">
                              <a:latin typeface="Cambria Math" panose="02040503050406030204" pitchFamily="18" charset="0"/>
                            </a:rPr>
                            <m:t>𝟏</m:t>
                          </m:r>
                        </m:num>
                        <m:den>
                          <m:r>
                            <a:rPr lang="zh-CN" altLang="en-US" b="1" i="0">
                              <a:latin typeface="Cambria Math" panose="02040503050406030204" pitchFamily="18" charset="0"/>
                            </a:rPr>
                            <m:t>𝐦</m:t>
                          </m:r>
                        </m:den>
                      </m:f>
                      <m:nary>
                        <m:naryPr>
                          <m:chr m:val="∑"/>
                          <m:limLoc m:val="undOvr"/>
                          <m:ctrlPr>
                            <a:rPr lang="zh-CN" altLang="en-US" b="1" i="1">
                              <a:latin typeface="Cambria Math" panose="02040503050406030204" pitchFamily="18" charset="0"/>
                            </a:rPr>
                          </m:ctrlPr>
                        </m:naryPr>
                        <m:sub>
                          <m:r>
                            <a:rPr lang="zh-CN" altLang="en-US" b="1" i="0">
                              <a:latin typeface="Cambria Math" panose="02040503050406030204" pitchFamily="18" charset="0"/>
                            </a:rPr>
                            <m:t>𝐢</m:t>
                          </m:r>
                          <m:r>
                            <a:rPr lang="zh-CN" altLang="en-US" b="1" i="0">
                              <a:latin typeface="Cambria Math" panose="02040503050406030204" pitchFamily="18" charset="0"/>
                            </a:rPr>
                            <m:t>=</m:t>
                          </m:r>
                          <m:r>
                            <a:rPr lang="zh-CN" altLang="en-US" b="1" i="0">
                              <a:latin typeface="Cambria Math" panose="02040503050406030204" pitchFamily="18" charset="0"/>
                            </a:rPr>
                            <m:t>𝟏</m:t>
                          </m:r>
                        </m:sub>
                        <m:sup>
                          <m:r>
                            <a:rPr lang="zh-CN" altLang="en-US" b="1" i="0">
                              <a:latin typeface="Cambria Math" panose="02040503050406030204" pitchFamily="18" charset="0"/>
                            </a:rPr>
                            <m:t>𝐦</m:t>
                          </m:r>
                        </m:sup>
                        <m:e>
                          <m:sSub>
                            <m:sSubPr>
                              <m:ctrlPr>
                                <a:rPr lang="zh-CN" altLang="en-US" b="1" i="1">
                                  <a:solidFill>
                                    <a:srgbClr val="836967"/>
                                  </a:solidFill>
                                  <a:latin typeface="Cambria Math" panose="02040503050406030204" pitchFamily="18" charset="0"/>
                                </a:rPr>
                              </m:ctrlPr>
                            </m:sSubPr>
                            <m:e>
                              <m:r>
                                <a:rPr lang="zh-CN" altLang="en-US" b="1" i="0">
                                  <a:latin typeface="Cambria Math" panose="02040503050406030204" pitchFamily="18" charset="0"/>
                                </a:rPr>
                                <m:t>𝐀</m:t>
                              </m:r>
                            </m:e>
                            <m:sub>
                              <m:r>
                                <a:rPr lang="zh-CN" altLang="en-US" b="1" i="0">
                                  <a:latin typeface="Cambria Math" panose="02040503050406030204" pitchFamily="18" charset="0"/>
                                </a:rPr>
                                <m:t>𝐢</m:t>
                              </m:r>
                            </m:sub>
                          </m:sSub>
                          <m:bar>
                            <m:barPr>
                              <m:pos m:val="top"/>
                              <m:ctrlPr>
                                <a:rPr lang="zh-CN" altLang="en-US" b="1" i="1">
                                  <a:solidFill>
                                    <a:srgbClr val="836967"/>
                                  </a:solidFill>
                                  <a:latin typeface="Cambria Math" panose="02040503050406030204" pitchFamily="18" charset="0"/>
                                </a:rPr>
                              </m:ctrlPr>
                            </m:barPr>
                            <m:e>
                              <m:sSub>
                                <m:sSubPr>
                                  <m:ctrlPr>
                                    <a:rPr lang="zh-CN" altLang="en-US" b="1" i="1">
                                      <a:solidFill>
                                        <a:srgbClr val="836967"/>
                                      </a:solidFill>
                                      <a:latin typeface="Cambria Math" panose="02040503050406030204" pitchFamily="18" charset="0"/>
                                    </a:rPr>
                                  </m:ctrlPr>
                                </m:sSubPr>
                                <m:e>
                                  <m:r>
                                    <a:rPr lang="zh-CN" altLang="en-US" b="1" i="0">
                                      <a:latin typeface="Cambria Math" panose="02040503050406030204" pitchFamily="18" charset="0"/>
                                    </a:rPr>
                                    <m:t>𝐀</m:t>
                                  </m:r>
                                </m:e>
                                <m:sub>
                                  <m:r>
                                    <a:rPr lang="zh-CN" altLang="en-US" b="1" i="0">
                                      <a:latin typeface="Cambria Math" panose="02040503050406030204" pitchFamily="18" charset="0"/>
                                    </a:rPr>
                                    <m:t>𝐢</m:t>
                                  </m:r>
                                </m:sub>
                              </m:sSub>
                            </m:e>
                          </m:bar>
                        </m:e>
                      </m:nary>
                      <m:r>
                        <a:rPr lang="zh-CN" altLang="en-US" b="1" i="0">
                          <a:latin typeface="Cambria Math" panose="02040503050406030204" pitchFamily="18" charset="0"/>
                        </a:rPr>
                        <m:t>= − </m:t>
                      </m:r>
                      <m:f>
                        <m:fPr>
                          <m:ctrlPr>
                            <a:rPr lang="zh-CN" altLang="en-US" b="1" i="1">
                              <a:solidFill>
                                <a:srgbClr val="836967"/>
                              </a:solidFill>
                              <a:latin typeface="Cambria Math" panose="02040503050406030204" pitchFamily="18" charset="0"/>
                            </a:rPr>
                          </m:ctrlPr>
                        </m:fPr>
                        <m:num>
                          <m:r>
                            <a:rPr lang="zh-CN" altLang="en-US" b="1" i="0">
                              <a:latin typeface="Cambria Math" panose="02040503050406030204" pitchFamily="18" charset="0"/>
                            </a:rPr>
                            <m:t>𝟏</m:t>
                          </m:r>
                        </m:num>
                        <m:den>
                          <m:r>
                            <a:rPr lang="zh-CN" altLang="en-US" b="1" i="0">
                              <a:latin typeface="Cambria Math" panose="02040503050406030204" pitchFamily="18" charset="0"/>
                            </a:rPr>
                            <m:t>𝐦</m:t>
                          </m:r>
                        </m:den>
                      </m:f>
                      <m:nary>
                        <m:naryPr>
                          <m:chr m:val="∑"/>
                          <m:limLoc m:val="undOvr"/>
                          <m:ctrlPr>
                            <a:rPr lang="zh-CN" altLang="en-US" b="1" i="1">
                              <a:latin typeface="Cambria Math" panose="02040503050406030204" pitchFamily="18" charset="0"/>
                            </a:rPr>
                          </m:ctrlPr>
                        </m:naryPr>
                        <m:sub>
                          <m:r>
                            <a:rPr lang="zh-CN" altLang="en-US" b="1" i="0">
                              <a:latin typeface="Cambria Math" panose="02040503050406030204" pitchFamily="18" charset="0"/>
                            </a:rPr>
                            <m:t>𝐢</m:t>
                          </m:r>
                          <m:r>
                            <a:rPr lang="zh-CN" altLang="en-US" b="1" i="0">
                              <a:latin typeface="Cambria Math" panose="02040503050406030204" pitchFamily="18" charset="0"/>
                            </a:rPr>
                            <m:t>=</m:t>
                          </m:r>
                          <m:r>
                            <a:rPr lang="zh-CN" altLang="en-US" b="1" i="0">
                              <a:latin typeface="Cambria Math" panose="02040503050406030204" pitchFamily="18" charset="0"/>
                            </a:rPr>
                            <m:t>𝟏</m:t>
                          </m:r>
                        </m:sub>
                        <m:sup>
                          <m:r>
                            <a:rPr lang="zh-CN" altLang="en-US" b="1" i="0">
                              <a:latin typeface="Cambria Math" panose="02040503050406030204" pitchFamily="18" charset="0"/>
                            </a:rPr>
                            <m:t>𝐦</m:t>
                          </m:r>
                        </m:sup>
                        <m:e>
                          <m:sSub>
                            <m:sSubPr>
                              <m:ctrlPr>
                                <a:rPr lang="zh-CN" altLang="en-US" b="1" i="1">
                                  <a:solidFill>
                                    <a:srgbClr val="836967"/>
                                  </a:solidFill>
                                  <a:latin typeface="Cambria Math" panose="02040503050406030204" pitchFamily="18" charset="0"/>
                                </a:rPr>
                              </m:ctrlPr>
                            </m:sSubPr>
                            <m:e>
                              <m:r>
                                <a:rPr lang="zh-CN" altLang="en-US" b="1" i="0">
                                  <a:latin typeface="Cambria Math" panose="02040503050406030204" pitchFamily="18" charset="0"/>
                                </a:rPr>
                                <m:t>𝐀</m:t>
                              </m:r>
                            </m:e>
                            <m:sub>
                              <m:r>
                                <a:rPr lang="zh-CN" altLang="en-US" b="1" i="0">
                                  <a:latin typeface="Cambria Math" panose="02040503050406030204" pitchFamily="18" charset="0"/>
                                </a:rPr>
                                <m:t>𝐢</m:t>
                              </m:r>
                            </m:sub>
                          </m:sSub>
                          <m:sSub>
                            <m:sSubPr>
                              <m:ctrlPr>
                                <a:rPr lang="zh-CN" altLang="en-US" b="1" i="1">
                                  <a:solidFill>
                                    <a:srgbClr val="836967"/>
                                  </a:solidFill>
                                  <a:latin typeface="Cambria Math" panose="02040503050406030204" pitchFamily="18" charset="0"/>
                                </a:rPr>
                              </m:ctrlPr>
                            </m:sSubPr>
                            <m:e>
                              <m:r>
                                <a:rPr lang="zh-CN" altLang="en-US" b="1" i="0">
                                  <a:latin typeface="Cambria Math" panose="02040503050406030204" pitchFamily="18" charset="0"/>
                                </a:rPr>
                                <m:t>𝐀</m:t>
                              </m:r>
                            </m:e>
                            <m:sub>
                              <m:r>
                                <a:rPr lang="zh-CN" altLang="en-US" b="1" i="0">
                                  <a:latin typeface="Cambria Math" panose="02040503050406030204" pitchFamily="18" charset="0"/>
                                </a:rPr>
                                <m:t>𝐢</m:t>
                              </m:r>
                            </m:sub>
                          </m:sSub>
                          <m:r>
                            <a:rPr lang="zh-CN" altLang="en-US" b="1" i="0">
                              <a:latin typeface="Cambria Math" panose="02040503050406030204" pitchFamily="18" charset="0"/>
                            </a:rPr>
                            <m:t>=−</m:t>
                          </m:r>
                          <m:r>
                            <a:rPr lang="zh-CN" altLang="en-US" b="1" i="0">
                              <a:latin typeface="Cambria Math" panose="02040503050406030204" pitchFamily="18" charset="0"/>
                            </a:rPr>
                            <m:t>𝟏</m:t>
                          </m:r>
                        </m:e>
                      </m:nary>
                    </m:oMath>
                  </m:oMathPara>
                </a14:m>
                <a:endParaRPr lang="zh-CN" altLang="en-US" b="1" dirty="0"/>
              </a:p>
            </p:txBody>
          </p:sp>
        </mc:Choice>
        <mc:Fallback>
          <p:sp>
            <p:nvSpPr>
              <p:cNvPr id="29" name="文本框 28"/>
              <p:cNvSpPr txBox="1">
                <a:spLocks noRot="1" noChangeAspect="1" noMove="1" noResize="1" noEditPoints="1" noAdjustHandles="1" noChangeArrowheads="1" noChangeShapeType="1" noTextEdit="1"/>
              </p:cNvSpPr>
              <p:nvPr/>
            </p:nvSpPr>
            <p:spPr>
              <a:xfrm>
                <a:off x="6795812" y="3831421"/>
                <a:ext cx="4321572" cy="847027"/>
              </a:xfrm>
              <a:prstGeom prst="rect">
                <a:avLst/>
              </a:prstGeom>
              <a:blipFill rotWithShape="1">
                <a:blip r:embed="rId4"/>
                <a:stretch>
                  <a:fillRect l="-1" t="-55" r="10" b="48"/>
                </a:stretch>
              </a:blipFill>
            </p:spPr>
            <p:txBody>
              <a:bodyPr/>
              <a:lstStyle/>
              <a:p>
                <a:r>
                  <a:rPr lang="zh-CN" altLang="en-US">
                    <a:noFill/>
                  </a:rPr>
                  <a:t> </a:t>
                </a:r>
              </a:p>
            </p:txBody>
          </p:sp>
        </mc:Fallback>
      </mc:AlternateContent>
    </p:spTree>
    <p:custDataLst>
      <p:tags r:id="rId5"/>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left)">
                                      <p:cBhvr>
                                        <p:cTn id="7" dur="10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wipe(left)">
                                      <p:cBhvr>
                                        <p:cTn id="12" dur="1000"/>
                                        <p:tgtEl>
                                          <p:spTgt spid="2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9"/>
                                        </p:tgtEl>
                                        <p:attrNameLst>
                                          <p:attrName>style.visibility</p:attrName>
                                        </p:attrNameLst>
                                      </p:cBhvr>
                                      <p:to>
                                        <p:strVal val="visible"/>
                                      </p:to>
                                    </p:set>
                                    <p:animEffect transition="in" filter="wipe(left)">
                                      <p:cBhvr>
                                        <p:cTn id="17" dur="10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p:bldP spid="29"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2215256" y="2436047"/>
            <a:ext cx="3456000" cy="3456000"/>
            <a:chOff x="2215256" y="2294646"/>
            <a:chExt cx="3456000" cy="3456000"/>
          </a:xfrm>
        </p:grpSpPr>
        <p:sp>
          <p:nvSpPr>
            <p:cNvPr id="24" name="椭圆 23"/>
            <p:cNvSpPr/>
            <p:nvPr/>
          </p:nvSpPr>
          <p:spPr>
            <a:xfrm>
              <a:off x="3655256" y="3734646"/>
              <a:ext cx="576000" cy="576000"/>
            </a:xfrm>
            <a:prstGeom prst="ellipse">
              <a:avLst/>
            </a:prstGeom>
            <a:noFill/>
            <a:ln w="635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nvSpPr>
          <p:spPr>
            <a:xfrm>
              <a:off x="3367256" y="3446646"/>
              <a:ext cx="1152000" cy="1152000"/>
            </a:xfrm>
            <a:prstGeom prst="ellipse">
              <a:avLst/>
            </a:prstGeom>
            <a:noFill/>
            <a:ln w="635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a:off x="3079256" y="3158646"/>
              <a:ext cx="1728000" cy="1728000"/>
            </a:xfrm>
            <a:prstGeom prst="ellipse">
              <a:avLst/>
            </a:prstGeom>
            <a:noFill/>
            <a:ln w="635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p:cNvSpPr/>
            <p:nvPr/>
          </p:nvSpPr>
          <p:spPr>
            <a:xfrm>
              <a:off x="2791256" y="2870646"/>
              <a:ext cx="2304000" cy="2304000"/>
            </a:xfrm>
            <a:prstGeom prst="ellipse">
              <a:avLst/>
            </a:prstGeom>
            <a:noFill/>
            <a:ln w="635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p:cNvSpPr/>
            <p:nvPr/>
          </p:nvSpPr>
          <p:spPr>
            <a:xfrm>
              <a:off x="2503256" y="2582646"/>
              <a:ext cx="2880000" cy="2880000"/>
            </a:xfrm>
            <a:prstGeom prst="ellipse">
              <a:avLst/>
            </a:prstGeom>
            <a:noFill/>
            <a:ln w="635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p:nvPr/>
          </p:nvSpPr>
          <p:spPr>
            <a:xfrm>
              <a:off x="2215256" y="2294646"/>
              <a:ext cx="3456000" cy="3456000"/>
            </a:xfrm>
            <a:prstGeom prst="ellipse">
              <a:avLst/>
            </a:prstGeom>
            <a:noFill/>
            <a:ln w="635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3" name="矩形 32"/>
          <p:cNvSpPr/>
          <p:nvPr/>
        </p:nvSpPr>
        <p:spPr>
          <a:xfrm>
            <a:off x="2215255" y="2436047"/>
            <a:ext cx="1728001" cy="345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6" name="组合 35"/>
          <p:cNvGrpSpPr/>
          <p:nvPr/>
        </p:nvGrpSpPr>
        <p:grpSpPr>
          <a:xfrm>
            <a:off x="304799" y="749300"/>
            <a:ext cx="6266993" cy="400110"/>
            <a:chOff x="424116" y="898245"/>
            <a:chExt cx="6266993" cy="400110"/>
          </a:xfrm>
        </p:grpSpPr>
        <p:sp>
          <p:nvSpPr>
            <p:cNvPr id="38" name="平行四边形 37"/>
            <p:cNvSpPr/>
            <p:nvPr/>
          </p:nvSpPr>
          <p:spPr>
            <a:xfrm>
              <a:off x="424116" y="898245"/>
              <a:ext cx="712237"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02</a:t>
              </a:r>
              <a:endParaRPr lang="zh-CN" altLang="en-US" sz="2200" dirty="0">
                <a:latin typeface="Impact" panose="020B0806030902050204" pitchFamily="34" charset="0"/>
              </a:endParaRPr>
            </a:p>
          </p:txBody>
        </p:sp>
        <p:sp>
          <p:nvSpPr>
            <p:cNvPr id="40" name="文本框 39"/>
            <p:cNvSpPr txBox="1"/>
            <p:nvPr/>
          </p:nvSpPr>
          <p:spPr>
            <a:xfrm>
              <a:off x="1127071" y="898245"/>
              <a:ext cx="5564038" cy="400110"/>
            </a:xfrm>
            <a:prstGeom prst="rect">
              <a:avLst/>
            </a:prstGeom>
            <a:noFill/>
          </p:spPr>
          <p:txBody>
            <a:bodyPr wrap="square" rtlCol="0">
              <a:spAutoFit/>
            </a:bodyPr>
            <a:lstStyle/>
            <a:p>
              <a:r>
                <a:rPr lang="zh-CN" altLang="en-US" sz="2000" b="1" dirty="0"/>
                <a:t>常见的信道复用技术</a:t>
              </a:r>
              <a:endParaRPr lang="zh-CN" altLang="en-US" sz="2000" b="1" dirty="0"/>
            </a:p>
          </p:txBody>
        </p:sp>
      </p:grpSp>
      <p:sp>
        <p:nvSpPr>
          <p:cNvPr id="6" name="矩形 5"/>
          <p:cNvSpPr/>
          <p:nvPr/>
        </p:nvSpPr>
        <p:spPr>
          <a:xfrm>
            <a:off x="1049951" y="1351304"/>
            <a:ext cx="1988545" cy="486923"/>
          </a:xfrm>
          <a:prstGeom prst="rect">
            <a:avLst/>
          </a:prstGeom>
          <a:solidFill>
            <a:schemeClr val="bg2">
              <a:lumMod val="9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rPr>
              <a:t>频分复用</a:t>
            </a:r>
            <a:r>
              <a:rPr lang="en-US" altLang="zh-CN" sz="2000" b="1" dirty="0">
                <a:solidFill>
                  <a:schemeClr val="bg1"/>
                </a:solidFill>
              </a:rPr>
              <a:t>FDM</a:t>
            </a:r>
            <a:endParaRPr lang="zh-CN" altLang="en-US" sz="2000" b="1" dirty="0">
              <a:solidFill>
                <a:schemeClr val="bg1"/>
              </a:solidFill>
            </a:endParaRPr>
          </a:p>
        </p:txBody>
      </p:sp>
      <p:sp>
        <p:nvSpPr>
          <p:cNvPr id="8" name="矩形 7"/>
          <p:cNvSpPr/>
          <p:nvPr/>
        </p:nvSpPr>
        <p:spPr>
          <a:xfrm>
            <a:off x="3765201" y="1351304"/>
            <a:ext cx="1988545" cy="486923"/>
          </a:xfrm>
          <a:prstGeom prst="rect">
            <a:avLst/>
          </a:prstGeom>
          <a:solidFill>
            <a:schemeClr val="bg2">
              <a:lumMod val="9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rPr>
              <a:t>时分复用</a:t>
            </a:r>
            <a:r>
              <a:rPr lang="en-US" altLang="zh-CN" sz="2000" b="1" dirty="0">
                <a:solidFill>
                  <a:schemeClr val="bg1"/>
                </a:solidFill>
              </a:rPr>
              <a:t>TDM</a:t>
            </a:r>
            <a:endParaRPr lang="zh-CN" altLang="en-US" sz="2000" b="1" dirty="0">
              <a:solidFill>
                <a:schemeClr val="bg1"/>
              </a:solidFill>
            </a:endParaRPr>
          </a:p>
        </p:txBody>
      </p:sp>
      <p:sp>
        <p:nvSpPr>
          <p:cNvPr id="9" name="矩形 8"/>
          <p:cNvSpPr/>
          <p:nvPr/>
        </p:nvSpPr>
        <p:spPr>
          <a:xfrm>
            <a:off x="6480451" y="1351304"/>
            <a:ext cx="1988545" cy="486923"/>
          </a:xfrm>
          <a:prstGeom prst="rect">
            <a:avLst/>
          </a:prstGeom>
          <a:solidFill>
            <a:schemeClr val="bg2">
              <a:lumMod val="9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rPr>
              <a:t>波分复用</a:t>
            </a:r>
            <a:r>
              <a:rPr lang="en-US" altLang="zh-CN" sz="2000" b="1" dirty="0">
                <a:solidFill>
                  <a:schemeClr val="bg1"/>
                </a:solidFill>
              </a:rPr>
              <a:t>WDM</a:t>
            </a:r>
            <a:endParaRPr lang="zh-CN" altLang="en-US" sz="2000" b="1" dirty="0">
              <a:solidFill>
                <a:schemeClr val="bg1"/>
              </a:solidFill>
            </a:endParaRPr>
          </a:p>
        </p:txBody>
      </p:sp>
      <p:sp>
        <p:nvSpPr>
          <p:cNvPr id="10" name="矩形 9"/>
          <p:cNvSpPr/>
          <p:nvPr/>
        </p:nvSpPr>
        <p:spPr>
          <a:xfrm>
            <a:off x="9195701" y="1351304"/>
            <a:ext cx="1988545" cy="486923"/>
          </a:xfrm>
          <a:prstGeom prst="rect">
            <a:avLst/>
          </a:prstGeom>
          <a:solidFill>
            <a:schemeClr val="bg2">
              <a:lumMod val="9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rPr>
              <a:t>码分复用</a:t>
            </a:r>
            <a:r>
              <a:rPr lang="en-US" altLang="zh-CN" sz="2000" b="1" dirty="0">
                <a:solidFill>
                  <a:schemeClr val="bg1"/>
                </a:solidFill>
              </a:rPr>
              <a:t>CDM</a:t>
            </a:r>
            <a:endParaRPr lang="zh-CN" altLang="en-US" sz="2000" b="1" dirty="0">
              <a:solidFill>
                <a:schemeClr val="bg1"/>
              </a:solidFill>
            </a:endParaRPr>
          </a:p>
        </p:txBody>
      </p:sp>
      <p:sp>
        <p:nvSpPr>
          <p:cNvPr id="13" name="矩形 12"/>
          <p:cNvSpPr/>
          <p:nvPr/>
        </p:nvSpPr>
        <p:spPr>
          <a:xfrm>
            <a:off x="9195701" y="1351304"/>
            <a:ext cx="1988545" cy="486923"/>
          </a:xfrm>
          <a:prstGeom prst="rect">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rPr>
              <a:t>码分复用</a:t>
            </a:r>
            <a:r>
              <a:rPr lang="en-US" altLang="zh-CN" sz="2000" b="1" dirty="0">
                <a:solidFill>
                  <a:schemeClr val="bg1"/>
                </a:solidFill>
              </a:rPr>
              <a:t>CDM</a:t>
            </a:r>
            <a:endParaRPr lang="zh-CN" altLang="en-US" sz="2000" b="1" dirty="0">
              <a:solidFill>
                <a:schemeClr val="bg1"/>
              </a:solidFill>
            </a:endParaRPr>
          </a:p>
        </p:txBody>
      </p:sp>
      <p:grpSp>
        <p:nvGrpSpPr>
          <p:cNvPr id="2" name="组合 1"/>
          <p:cNvGrpSpPr/>
          <p:nvPr/>
        </p:nvGrpSpPr>
        <p:grpSpPr>
          <a:xfrm>
            <a:off x="319153" y="2611756"/>
            <a:ext cx="5344599" cy="3881366"/>
            <a:chOff x="319153" y="2470355"/>
            <a:chExt cx="5344599" cy="3881366"/>
          </a:xfrm>
        </p:grpSpPr>
        <p:pic>
          <p:nvPicPr>
            <p:cNvPr id="34" name="图形 33"/>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a:off x="319153" y="3837980"/>
              <a:ext cx="1124495" cy="2197877"/>
            </a:xfrm>
            <a:prstGeom prst="rect">
              <a:avLst/>
            </a:prstGeom>
          </p:spPr>
        </p:pic>
        <p:pic>
          <p:nvPicPr>
            <p:cNvPr id="35" name="图形 34"/>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202764" y="2470355"/>
              <a:ext cx="483577" cy="906707"/>
            </a:xfrm>
            <a:prstGeom prst="rect">
              <a:avLst/>
            </a:prstGeom>
          </p:spPr>
        </p:pic>
        <p:pic>
          <p:nvPicPr>
            <p:cNvPr id="37" name="图形 3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180175" y="3569293"/>
              <a:ext cx="483577" cy="906707"/>
            </a:xfrm>
            <a:prstGeom prst="rect">
              <a:avLst/>
            </a:prstGeom>
          </p:spPr>
        </p:pic>
        <p:pic>
          <p:nvPicPr>
            <p:cNvPr id="39" name="图形 38"/>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202764" y="4668232"/>
              <a:ext cx="483577" cy="906707"/>
            </a:xfrm>
            <a:prstGeom prst="rect">
              <a:avLst/>
            </a:prstGeom>
          </p:spPr>
        </p:pic>
        <p:sp>
          <p:nvSpPr>
            <p:cNvPr id="41" name="文本框 40"/>
            <p:cNvSpPr txBox="1"/>
            <p:nvPr/>
          </p:nvSpPr>
          <p:spPr>
            <a:xfrm>
              <a:off x="3535406" y="2860466"/>
              <a:ext cx="860789" cy="369332"/>
            </a:xfrm>
            <a:prstGeom prst="rect">
              <a:avLst/>
            </a:prstGeom>
            <a:noFill/>
          </p:spPr>
          <p:txBody>
            <a:bodyPr wrap="square" rtlCol="0">
              <a:spAutoFit/>
            </a:bodyPr>
            <a:lstStyle/>
            <a:p>
              <a:r>
                <a:rPr lang="zh-CN" altLang="en-US" b="1" dirty="0">
                  <a:latin typeface="+mn-ea"/>
                </a:rPr>
                <a:t>手机</a:t>
              </a:r>
              <a:r>
                <a:rPr lang="en-US" altLang="zh-CN" b="1" dirty="0">
                  <a:latin typeface="+mn-ea"/>
                </a:rPr>
                <a:t>A</a:t>
              </a:r>
              <a:endParaRPr lang="zh-CN" altLang="en-US" b="1" dirty="0">
                <a:latin typeface="+mn-ea"/>
              </a:endParaRPr>
            </a:p>
          </p:txBody>
        </p:sp>
        <p:sp>
          <p:nvSpPr>
            <p:cNvPr id="42" name="文本框 41"/>
            <p:cNvSpPr txBox="1"/>
            <p:nvPr/>
          </p:nvSpPr>
          <p:spPr>
            <a:xfrm>
              <a:off x="4513460" y="4019425"/>
              <a:ext cx="869796" cy="369332"/>
            </a:xfrm>
            <a:prstGeom prst="rect">
              <a:avLst/>
            </a:prstGeom>
            <a:noFill/>
          </p:spPr>
          <p:txBody>
            <a:bodyPr wrap="square" rtlCol="0">
              <a:spAutoFit/>
            </a:bodyPr>
            <a:lstStyle/>
            <a:p>
              <a:r>
                <a:rPr lang="zh-CN" altLang="en-US" b="1" dirty="0">
                  <a:latin typeface="+mn-ea"/>
                </a:rPr>
                <a:t>手机</a:t>
              </a:r>
              <a:r>
                <a:rPr lang="en-US" altLang="zh-CN" b="1" dirty="0">
                  <a:latin typeface="+mn-ea"/>
                </a:rPr>
                <a:t>B</a:t>
              </a:r>
              <a:endParaRPr lang="zh-CN" altLang="en-US" b="1" dirty="0">
                <a:latin typeface="+mn-ea"/>
              </a:endParaRPr>
            </a:p>
          </p:txBody>
        </p:sp>
        <p:sp>
          <p:nvSpPr>
            <p:cNvPr id="43" name="文本框 42"/>
            <p:cNvSpPr txBox="1"/>
            <p:nvPr/>
          </p:nvSpPr>
          <p:spPr>
            <a:xfrm>
              <a:off x="3544150" y="5150039"/>
              <a:ext cx="961150" cy="369332"/>
            </a:xfrm>
            <a:prstGeom prst="rect">
              <a:avLst/>
            </a:prstGeom>
            <a:noFill/>
          </p:spPr>
          <p:txBody>
            <a:bodyPr wrap="square" rtlCol="0">
              <a:spAutoFit/>
            </a:bodyPr>
            <a:lstStyle/>
            <a:p>
              <a:r>
                <a:rPr lang="zh-CN" altLang="en-US" b="1" dirty="0">
                  <a:latin typeface="+mn-ea"/>
                </a:rPr>
                <a:t>手机</a:t>
              </a:r>
              <a:r>
                <a:rPr lang="en-US" altLang="zh-CN" b="1" dirty="0">
                  <a:latin typeface="+mn-ea"/>
                </a:rPr>
                <a:t>C</a:t>
              </a:r>
              <a:endParaRPr lang="zh-CN" altLang="en-US" b="1" dirty="0">
                <a:latin typeface="+mn-ea"/>
              </a:endParaRPr>
            </a:p>
          </p:txBody>
        </p:sp>
        <p:sp>
          <p:nvSpPr>
            <p:cNvPr id="44" name="文本框 43"/>
            <p:cNvSpPr txBox="1"/>
            <p:nvPr/>
          </p:nvSpPr>
          <p:spPr>
            <a:xfrm>
              <a:off x="537329" y="5982389"/>
              <a:ext cx="745151" cy="369332"/>
            </a:xfrm>
            <a:prstGeom prst="rect">
              <a:avLst/>
            </a:prstGeom>
            <a:noFill/>
          </p:spPr>
          <p:txBody>
            <a:bodyPr wrap="square" rtlCol="0">
              <a:spAutoFit/>
            </a:bodyPr>
            <a:lstStyle/>
            <a:p>
              <a:pPr algn="ctr"/>
              <a:r>
                <a:rPr lang="zh-CN" altLang="en-US" b="1" dirty="0">
                  <a:latin typeface="+mn-ea"/>
                </a:rPr>
                <a:t>基站</a:t>
              </a:r>
              <a:endParaRPr lang="zh-CN" altLang="en-US" b="1" dirty="0">
                <a:latin typeface="+mn-ea"/>
              </a:endParaRPr>
            </a:p>
          </p:txBody>
        </p:sp>
      </p:grpSp>
      <p:sp>
        <p:nvSpPr>
          <p:cNvPr id="45" name="文本框 44"/>
          <p:cNvSpPr txBox="1"/>
          <p:nvPr/>
        </p:nvSpPr>
        <p:spPr>
          <a:xfrm>
            <a:off x="264272" y="2713898"/>
            <a:ext cx="2843313" cy="369332"/>
          </a:xfrm>
          <a:prstGeom prst="rect">
            <a:avLst/>
          </a:prstGeom>
          <a:noFill/>
        </p:spPr>
        <p:txBody>
          <a:bodyPr wrap="square" rtlCol="0">
            <a:spAutoFit/>
          </a:bodyPr>
          <a:lstStyle/>
          <a:p>
            <a:r>
              <a:rPr lang="zh-CN" altLang="en-US" b="1" dirty="0">
                <a:latin typeface="+mn-ea"/>
              </a:rPr>
              <a:t>知道各手机的码片序列</a:t>
            </a:r>
            <a:endParaRPr lang="zh-CN" altLang="en-US" b="1" dirty="0">
              <a:latin typeface="+mn-ea"/>
            </a:endParaRPr>
          </a:p>
        </p:txBody>
      </p:sp>
      <p:sp>
        <p:nvSpPr>
          <p:cNvPr id="46" name="文本框 45"/>
          <p:cNvSpPr txBox="1"/>
          <p:nvPr/>
        </p:nvSpPr>
        <p:spPr>
          <a:xfrm>
            <a:off x="264272" y="3040033"/>
            <a:ext cx="2158958" cy="369332"/>
          </a:xfrm>
          <a:prstGeom prst="rect">
            <a:avLst/>
          </a:prstGeom>
          <a:noFill/>
        </p:spPr>
        <p:txBody>
          <a:bodyPr wrap="square" rtlCol="0">
            <a:spAutoFit/>
          </a:bodyPr>
          <a:lstStyle/>
          <a:p>
            <a:r>
              <a:rPr lang="zh-CN" altLang="en-US" b="1" dirty="0">
                <a:latin typeface="+mn-ea"/>
              </a:rPr>
              <a:t>给手机</a:t>
            </a:r>
            <a:r>
              <a:rPr lang="en-US" altLang="zh-CN" b="1" dirty="0">
                <a:latin typeface="+mn-ea"/>
              </a:rPr>
              <a:t>A</a:t>
            </a:r>
            <a:r>
              <a:rPr lang="zh-CN" altLang="en-US" b="1" dirty="0">
                <a:latin typeface="+mn-ea"/>
              </a:rPr>
              <a:t>发送比特</a:t>
            </a:r>
            <a:r>
              <a:rPr lang="en-US" altLang="zh-CN" b="1" dirty="0">
                <a:latin typeface="+mn-ea"/>
              </a:rPr>
              <a:t>1</a:t>
            </a:r>
            <a:endParaRPr lang="zh-CN" altLang="en-US" b="1" dirty="0">
              <a:latin typeface="+mn-ea"/>
            </a:endParaRPr>
          </a:p>
        </p:txBody>
      </p:sp>
      <p:sp>
        <p:nvSpPr>
          <p:cNvPr id="48" name="文本框 47"/>
          <p:cNvSpPr txBox="1"/>
          <p:nvPr/>
        </p:nvSpPr>
        <p:spPr>
          <a:xfrm>
            <a:off x="264272" y="3366169"/>
            <a:ext cx="2158958" cy="369332"/>
          </a:xfrm>
          <a:prstGeom prst="rect">
            <a:avLst/>
          </a:prstGeom>
          <a:noFill/>
        </p:spPr>
        <p:txBody>
          <a:bodyPr wrap="square" rtlCol="0">
            <a:spAutoFit/>
          </a:bodyPr>
          <a:lstStyle/>
          <a:p>
            <a:r>
              <a:rPr lang="zh-CN" altLang="en-US" b="1" dirty="0">
                <a:latin typeface="+mn-ea"/>
              </a:rPr>
              <a:t>给手机</a:t>
            </a:r>
            <a:r>
              <a:rPr lang="en-US" altLang="zh-CN" b="1" dirty="0">
                <a:latin typeface="+mn-ea"/>
              </a:rPr>
              <a:t>B</a:t>
            </a:r>
            <a:r>
              <a:rPr lang="zh-CN" altLang="en-US" b="1" dirty="0">
                <a:latin typeface="+mn-ea"/>
              </a:rPr>
              <a:t>发送比特</a:t>
            </a:r>
            <a:r>
              <a:rPr lang="en-US" altLang="zh-CN" b="1" dirty="0">
                <a:latin typeface="+mn-ea"/>
              </a:rPr>
              <a:t>0</a:t>
            </a:r>
            <a:endParaRPr lang="zh-CN" altLang="en-US" b="1" dirty="0">
              <a:latin typeface="+mn-ea"/>
            </a:endParaRPr>
          </a:p>
        </p:txBody>
      </p:sp>
      <p:grpSp>
        <p:nvGrpSpPr>
          <p:cNvPr id="5" name="组合 4"/>
          <p:cNvGrpSpPr/>
          <p:nvPr/>
        </p:nvGrpSpPr>
        <p:grpSpPr>
          <a:xfrm>
            <a:off x="1426649" y="3731438"/>
            <a:ext cx="2253738" cy="456255"/>
            <a:chOff x="8125807" y="4317066"/>
            <a:chExt cx="2253738" cy="456255"/>
          </a:xfrm>
        </p:grpSpPr>
        <p:cxnSp>
          <p:nvCxnSpPr>
            <p:cNvPr id="49" name="直接箭头连接符 48"/>
            <p:cNvCxnSpPr/>
            <p:nvPr/>
          </p:nvCxnSpPr>
          <p:spPr>
            <a:xfrm>
              <a:off x="8125807" y="4773321"/>
              <a:ext cx="2253738" cy="0"/>
            </a:xfrm>
            <a:prstGeom prst="straightConnector1">
              <a:avLst/>
            </a:prstGeom>
            <a:ln w="76200">
              <a:solidFill>
                <a:schemeClr val="tx1"/>
              </a:solidFill>
              <a:prstDash val="dash"/>
              <a:tailEnd type="triangle"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50" name="文本框 49"/>
                <p:cNvSpPr txBox="1"/>
                <p:nvPr/>
              </p:nvSpPr>
              <p:spPr>
                <a:xfrm>
                  <a:off x="8548621" y="4317066"/>
                  <a:ext cx="1099039" cy="400110"/>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altLang="zh-CN" b="1" i="0" smtClean="0">
                            <a:latin typeface="Cambria Math" panose="02040503050406030204" pitchFamily="18" charset="0"/>
                          </a:rPr>
                          <m:t>(</m:t>
                        </m:r>
                        <m:r>
                          <a:rPr lang="en-US" altLang="zh-CN" b="1" i="0" smtClean="0">
                            <a:latin typeface="Cambria Math" panose="02040503050406030204" pitchFamily="18" charset="0"/>
                          </a:rPr>
                          <m:t>𝐀</m:t>
                        </m:r>
                        <m:r>
                          <a:rPr lang="en-US" altLang="zh-CN" b="1" i="0" smtClean="0">
                            <a:latin typeface="Cambria Math" panose="02040503050406030204" pitchFamily="18" charset="0"/>
                          </a:rPr>
                          <m:t>+</m:t>
                        </m:r>
                        <m:bar>
                          <m:barPr>
                            <m:pos m:val="top"/>
                            <m:ctrlPr>
                              <a:rPr lang="en-US" altLang="zh-CN" b="1" i="1" smtClean="0">
                                <a:latin typeface="Cambria Math" panose="02040503050406030204" pitchFamily="18" charset="0"/>
                              </a:rPr>
                            </m:ctrlPr>
                          </m:barPr>
                          <m:e>
                            <m:r>
                              <a:rPr lang="en-US" altLang="zh-CN" b="1" i="0" smtClean="0">
                                <a:latin typeface="Cambria Math" panose="02040503050406030204" pitchFamily="18" charset="0"/>
                              </a:rPr>
                              <m:t>𝐁</m:t>
                            </m:r>
                          </m:e>
                        </m:bar>
                        <m:r>
                          <a:rPr lang="en-US" altLang="zh-CN" b="1" i="0" smtClean="0">
                            <a:latin typeface="Cambria Math" panose="02040503050406030204" pitchFamily="18" charset="0"/>
                          </a:rPr>
                          <m:t>)</m:t>
                        </m:r>
                      </m:oMath>
                    </m:oMathPara>
                  </a14:m>
                  <a:endParaRPr lang="zh-CN" altLang="en-US" b="1" dirty="0"/>
                </a:p>
              </p:txBody>
            </p:sp>
          </mc:Choice>
          <mc:Fallback>
            <p:sp>
              <p:nvSpPr>
                <p:cNvPr id="50" name="文本框 49"/>
                <p:cNvSpPr txBox="1">
                  <a:spLocks noRot="1" noChangeAspect="1" noMove="1" noResize="1" noEditPoints="1" noAdjustHandles="1" noChangeArrowheads="1" noChangeShapeType="1" noTextEdit="1"/>
                </p:cNvSpPr>
                <p:nvPr/>
              </p:nvSpPr>
              <p:spPr>
                <a:xfrm>
                  <a:off x="8548621" y="4317066"/>
                  <a:ext cx="1099039" cy="400110"/>
                </a:xfrm>
                <a:prstGeom prst="rect">
                  <a:avLst/>
                </a:prstGeom>
                <a:blipFill rotWithShape="1">
                  <a:blip r:embed="rId5"/>
                </a:blipFill>
              </p:spPr>
              <p:txBody>
                <a:bodyPr/>
                <a:lstStyle/>
                <a:p>
                  <a:r>
                    <a:rPr lang="zh-CN" altLang="en-US">
                      <a:noFill/>
                    </a:rPr>
                    <a:t> </a:t>
                  </a:r>
                </a:p>
              </p:txBody>
            </p:sp>
          </mc:Fallback>
        </mc:AlternateContent>
      </p:grpSp>
      <p:sp>
        <p:nvSpPr>
          <p:cNvPr id="51" name="文本框 50"/>
          <p:cNvSpPr txBox="1"/>
          <p:nvPr/>
        </p:nvSpPr>
        <p:spPr>
          <a:xfrm>
            <a:off x="6227978" y="2115303"/>
            <a:ext cx="5564038" cy="646331"/>
          </a:xfrm>
          <a:prstGeom prst="rect">
            <a:avLst/>
          </a:prstGeom>
          <a:solidFill>
            <a:schemeClr val="accent1"/>
          </a:solidFill>
        </p:spPr>
        <p:txBody>
          <a:bodyPr wrap="square" rtlCol="0">
            <a:spAutoFit/>
          </a:bodyPr>
          <a:lstStyle/>
          <a:p>
            <a:r>
              <a:rPr lang="zh-CN" altLang="en-US" b="1" dirty="0">
                <a:solidFill>
                  <a:schemeClr val="bg1"/>
                </a:solidFill>
                <a:latin typeface="+mn-ea"/>
              </a:rPr>
              <a:t>各手机用自己的码片向量与收到的叠加后的码片向量，做规格化內积运算：</a:t>
            </a:r>
            <a:endParaRPr lang="zh-CN" altLang="en-US" b="1" dirty="0">
              <a:solidFill>
                <a:schemeClr val="bg1"/>
              </a:solidFill>
              <a:latin typeface="+mn-ea"/>
            </a:endParaRPr>
          </a:p>
        </p:txBody>
      </p:sp>
      <mc:AlternateContent xmlns:mc="http://schemas.openxmlformats.org/markup-compatibility/2006">
        <mc:Choice xmlns:a14="http://schemas.microsoft.com/office/drawing/2010/main" Requires="a14">
          <p:sp>
            <p:nvSpPr>
              <p:cNvPr id="47" name="文本框 46"/>
              <p:cNvSpPr txBox="1"/>
              <p:nvPr/>
            </p:nvSpPr>
            <p:spPr>
              <a:xfrm>
                <a:off x="6314589" y="2853805"/>
                <a:ext cx="4687154" cy="422360"/>
              </a:xfrm>
              <a:prstGeom prst="rect">
                <a:avLst/>
              </a:prstGeom>
              <a:noFill/>
            </p:spPr>
            <p:txBody>
              <a:bodyPr wrap="square" rtlCol="0">
                <a:spAutoFit/>
              </a:bodyPr>
              <a:lstStyle/>
              <a:p>
                <a14:m>
                  <m:oMathPara xmlns:m="http://schemas.openxmlformats.org/officeDocument/2006/math">
                    <m:oMathParaPr>
                      <m:jc m:val="left"/>
                    </m:oMathParaPr>
                    <m:oMath xmlns:m="http://schemas.openxmlformats.org/officeDocument/2006/math">
                      <m:d>
                        <m:dPr>
                          <m:ctrlPr>
                            <a:rPr lang="en-US" altLang="zh-CN" b="1" i="1" smtClean="0">
                              <a:latin typeface="Cambria Math" panose="02040503050406030204" pitchFamily="18" charset="0"/>
                            </a:rPr>
                          </m:ctrlPr>
                        </m:dPr>
                        <m:e>
                          <m:r>
                            <a:rPr lang="en-US" altLang="zh-CN" b="1" i="0" smtClean="0">
                              <a:latin typeface="Cambria Math" panose="02040503050406030204" pitchFamily="18" charset="0"/>
                            </a:rPr>
                            <m:t>𝐀</m:t>
                          </m:r>
                          <m:r>
                            <a:rPr lang="en-US" altLang="zh-CN" b="1" i="0" smtClean="0">
                              <a:latin typeface="Cambria Math" panose="02040503050406030204" pitchFamily="18" charset="0"/>
                            </a:rPr>
                            <m:t>+</m:t>
                          </m:r>
                          <m:bar>
                            <m:barPr>
                              <m:pos m:val="top"/>
                              <m:ctrlPr>
                                <a:rPr lang="en-US" altLang="zh-CN" b="1" i="1" smtClean="0">
                                  <a:latin typeface="Cambria Math" panose="02040503050406030204" pitchFamily="18" charset="0"/>
                                </a:rPr>
                              </m:ctrlPr>
                            </m:barPr>
                            <m:e>
                              <m:r>
                                <a:rPr lang="en-US" altLang="zh-CN" b="1" i="0" smtClean="0">
                                  <a:latin typeface="Cambria Math" panose="02040503050406030204" pitchFamily="18" charset="0"/>
                                </a:rPr>
                                <m:t>𝐁</m:t>
                              </m:r>
                            </m:e>
                          </m:bar>
                        </m:e>
                      </m:d>
                      <m:r>
                        <a:rPr lang="en-US" altLang="zh-CN" b="1" i="0" smtClean="0">
                          <a:latin typeface="Cambria Math" panose="02040503050406030204" pitchFamily="18" charset="0"/>
                        </a:rPr>
                        <m:t>∙</m:t>
                      </m:r>
                      <m:r>
                        <a:rPr lang="en-US" altLang="zh-CN" b="1" i="0" smtClean="0">
                          <a:latin typeface="Cambria Math" panose="02040503050406030204" pitchFamily="18" charset="0"/>
                        </a:rPr>
                        <m:t>𝐀</m:t>
                      </m:r>
                      <m:r>
                        <a:rPr lang="en-US" altLang="zh-CN" b="1" i="0" smtClean="0">
                          <a:latin typeface="Cambria Math" panose="02040503050406030204" pitchFamily="18" charset="0"/>
                        </a:rPr>
                        <m:t>=</m:t>
                      </m:r>
                      <m:r>
                        <a:rPr lang="en-US" altLang="zh-CN" b="1" i="0" smtClean="0">
                          <a:latin typeface="Cambria Math" panose="02040503050406030204" pitchFamily="18" charset="0"/>
                        </a:rPr>
                        <m:t>𝐀</m:t>
                      </m:r>
                      <m:r>
                        <a:rPr lang="en-US" altLang="zh-CN" b="1" i="0" smtClean="0">
                          <a:latin typeface="Cambria Math" panose="02040503050406030204" pitchFamily="18" charset="0"/>
                        </a:rPr>
                        <m:t>∙</m:t>
                      </m:r>
                      <m:r>
                        <a:rPr lang="en-US" altLang="zh-CN" b="1" i="0" smtClean="0">
                          <a:latin typeface="Cambria Math" panose="02040503050406030204" pitchFamily="18" charset="0"/>
                        </a:rPr>
                        <m:t>𝐀</m:t>
                      </m:r>
                      <m:r>
                        <a:rPr lang="en-US" altLang="zh-CN" b="1" i="0" smtClean="0">
                          <a:latin typeface="Cambria Math" panose="02040503050406030204" pitchFamily="18" charset="0"/>
                        </a:rPr>
                        <m:t>+</m:t>
                      </m:r>
                      <m:r>
                        <a:rPr lang="en-US" altLang="zh-CN" b="1" i="0" smtClean="0">
                          <a:latin typeface="Cambria Math" panose="02040503050406030204" pitchFamily="18" charset="0"/>
                        </a:rPr>
                        <m:t>𝐀</m:t>
                      </m:r>
                      <m:r>
                        <a:rPr lang="en-US" altLang="zh-CN" b="1" i="0" smtClean="0">
                          <a:latin typeface="Cambria Math" panose="02040503050406030204" pitchFamily="18" charset="0"/>
                        </a:rPr>
                        <m:t>∙</m:t>
                      </m:r>
                      <m:bar>
                        <m:barPr>
                          <m:pos m:val="top"/>
                          <m:ctrlPr>
                            <a:rPr lang="en-US" altLang="zh-CN" b="1" i="1" smtClean="0">
                              <a:latin typeface="Cambria Math" panose="02040503050406030204" pitchFamily="18" charset="0"/>
                            </a:rPr>
                          </m:ctrlPr>
                        </m:barPr>
                        <m:e>
                          <m:r>
                            <a:rPr lang="en-US" altLang="zh-CN" b="1" i="0" smtClean="0">
                              <a:latin typeface="Cambria Math" panose="02040503050406030204" pitchFamily="18" charset="0"/>
                            </a:rPr>
                            <m:t>𝐁</m:t>
                          </m:r>
                        </m:e>
                      </m:bar>
                      <m:r>
                        <a:rPr lang="en-US" altLang="zh-CN" b="1" i="0" smtClean="0">
                          <a:latin typeface="Cambria Math" panose="02040503050406030204" pitchFamily="18" charset="0"/>
                        </a:rPr>
                        <m:t>=</m:t>
                      </m:r>
                      <m:r>
                        <a:rPr lang="en-US" altLang="zh-CN" b="1" i="0" smtClean="0">
                          <a:latin typeface="Cambria Math" panose="02040503050406030204" pitchFamily="18" charset="0"/>
                        </a:rPr>
                        <m:t>𝟏</m:t>
                      </m:r>
                      <m:r>
                        <a:rPr lang="en-US" altLang="zh-CN" b="1" i="0" smtClean="0">
                          <a:latin typeface="Cambria Math" panose="02040503050406030204" pitchFamily="18" charset="0"/>
                        </a:rPr>
                        <m:t>+</m:t>
                      </m:r>
                      <m:r>
                        <a:rPr lang="en-US" altLang="zh-CN" b="1" i="0" smtClean="0">
                          <a:latin typeface="Cambria Math" panose="02040503050406030204" pitchFamily="18" charset="0"/>
                        </a:rPr>
                        <m:t>𝟎</m:t>
                      </m:r>
                      <m:r>
                        <a:rPr lang="en-US" altLang="zh-CN" b="1" i="0" smtClean="0">
                          <a:latin typeface="Cambria Math" panose="02040503050406030204" pitchFamily="18" charset="0"/>
                        </a:rPr>
                        <m:t>=</m:t>
                      </m:r>
                      <m:r>
                        <a:rPr lang="en-US" altLang="zh-CN" b="1" i="0" smtClean="0">
                          <a:latin typeface="Cambria Math" panose="02040503050406030204" pitchFamily="18" charset="0"/>
                        </a:rPr>
                        <m:t>𝟏</m:t>
                      </m:r>
                    </m:oMath>
                  </m:oMathPara>
                </a14:m>
                <a:endParaRPr lang="zh-CN" altLang="en-US" b="1" dirty="0">
                  <a:latin typeface="+mn-ea"/>
                </a:endParaRPr>
              </a:p>
            </p:txBody>
          </p:sp>
        </mc:Choice>
        <mc:Fallback>
          <p:sp>
            <p:nvSpPr>
              <p:cNvPr id="47" name="文本框 46"/>
              <p:cNvSpPr txBox="1">
                <a:spLocks noRot="1" noChangeAspect="1" noMove="1" noResize="1" noEditPoints="1" noAdjustHandles="1" noChangeArrowheads="1" noChangeShapeType="1" noTextEdit="1"/>
              </p:cNvSpPr>
              <p:nvPr/>
            </p:nvSpPr>
            <p:spPr>
              <a:xfrm>
                <a:off x="6314589" y="2853805"/>
                <a:ext cx="4687154" cy="422360"/>
              </a:xfrm>
              <a:prstGeom prst="rect">
                <a:avLst/>
              </a:prstGeom>
              <a:blipFill rotWithShape="1">
                <a:blip r:embed="rId6"/>
                <a:stretch>
                  <a:fillRect l="-3" t="-27" r="8" b="47"/>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2" name="文本框 51"/>
              <p:cNvSpPr txBox="1"/>
              <p:nvPr/>
            </p:nvSpPr>
            <p:spPr>
              <a:xfrm>
                <a:off x="6314588" y="3968335"/>
                <a:ext cx="4775077" cy="422360"/>
              </a:xfrm>
              <a:prstGeom prst="rect">
                <a:avLst/>
              </a:prstGeom>
              <a:noFill/>
            </p:spPr>
            <p:txBody>
              <a:bodyPr wrap="square" rtlCol="0">
                <a:spAutoFit/>
              </a:bodyPr>
              <a:lstStyle/>
              <a:p>
                <a14:m>
                  <m:oMathPara xmlns:m="http://schemas.openxmlformats.org/officeDocument/2006/math">
                    <m:oMathParaPr>
                      <m:jc m:val="left"/>
                    </m:oMathParaPr>
                    <m:oMath xmlns:m="http://schemas.openxmlformats.org/officeDocument/2006/math">
                      <m:d>
                        <m:dPr>
                          <m:ctrlPr>
                            <a:rPr lang="en-US" altLang="zh-CN" b="1" i="1" smtClean="0">
                              <a:latin typeface="Cambria Math" panose="02040503050406030204" pitchFamily="18" charset="0"/>
                            </a:rPr>
                          </m:ctrlPr>
                        </m:dPr>
                        <m:e>
                          <m:r>
                            <a:rPr lang="en-US" altLang="zh-CN" b="1" i="0" smtClean="0">
                              <a:latin typeface="Cambria Math" panose="02040503050406030204" pitchFamily="18" charset="0"/>
                            </a:rPr>
                            <m:t>𝐀</m:t>
                          </m:r>
                          <m:r>
                            <a:rPr lang="en-US" altLang="zh-CN" b="1" i="0" smtClean="0">
                              <a:latin typeface="Cambria Math" panose="02040503050406030204" pitchFamily="18" charset="0"/>
                            </a:rPr>
                            <m:t>+</m:t>
                          </m:r>
                          <m:bar>
                            <m:barPr>
                              <m:pos m:val="top"/>
                              <m:ctrlPr>
                                <a:rPr lang="en-US" altLang="zh-CN" b="1" i="1" smtClean="0">
                                  <a:latin typeface="Cambria Math" panose="02040503050406030204" pitchFamily="18" charset="0"/>
                                </a:rPr>
                              </m:ctrlPr>
                            </m:barPr>
                            <m:e>
                              <m:r>
                                <a:rPr lang="en-US" altLang="zh-CN" b="1" i="0" smtClean="0">
                                  <a:latin typeface="Cambria Math" panose="02040503050406030204" pitchFamily="18" charset="0"/>
                                </a:rPr>
                                <m:t>𝐁</m:t>
                              </m:r>
                            </m:e>
                          </m:bar>
                        </m:e>
                      </m:d>
                      <m:r>
                        <a:rPr lang="en-US" altLang="zh-CN" b="1" i="0" smtClean="0">
                          <a:latin typeface="Cambria Math" panose="02040503050406030204" pitchFamily="18" charset="0"/>
                        </a:rPr>
                        <m:t>∙</m:t>
                      </m:r>
                      <m:r>
                        <a:rPr lang="en-US" altLang="zh-CN" b="1" i="0" smtClean="0">
                          <a:latin typeface="Cambria Math" panose="02040503050406030204" pitchFamily="18" charset="0"/>
                        </a:rPr>
                        <m:t>𝐁</m:t>
                      </m:r>
                      <m:r>
                        <a:rPr lang="en-US" altLang="zh-CN" b="1" i="0" smtClean="0">
                          <a:latin typeface="Cambria Math" panose="02040503050406030204" pitchFamily="18" charset="0"/>
                        </a:rPr>
                        <m:t>=</m:t>
                      </m:r>
                      <m:r>
                        <a:rPr lang="en-US" altLang="zh-CN" b="1" i="0" smtClean="0">
                          <a:latin typeface="Cambria Math" panose="02040503050406030204" pitchFamily="18" charset="0"/>
                        </a:rPr>
                        <m:t>𝐀</m:t>
                      </m:r>
                      <m:r>
                        <a:rPr lang="en-US" altLang="zh-CN" b="1" i="0" smtClean="0">
                          <a:latin typeface="Cambria Math" panose="02040503050406030204" pitchFamily="18" charset="0"/>
                        </a:rPr>
                        <m:t>∙</m:t>
                      </m:r>
                      <m:r>
                        <a:rPr lang="en-US" altLang="zh-CN" b="1" i="0" smtClean="0">
                          <a:latin typeface="Cambria Math" panose="02040503050406030204" pitchFamily="18" charset="0"/>
                        </a:rPr>
                        <m:t>𝐁</m:t>
                      </m:r>
                      <m:r>
                        <a:rPr lang="en-US" altLang="zh-CN" b="1" i="0" smtClean="0">
                          <a:latin typeface="Cambria Math" panose="02040503050406030204" pitchFamily="18" charset="0"/>
                        </a:rPr>
                        <m:t>+</m:t>
                      </m:r>
                      <m:bar>
                        <m:barPr>
                          <m:pos m:val="top"/>
                          <m:ctrlPr>
                            <a:rPr lang="en-US" altLang="zh-CN" b="1" i="1" smtClean="0">
                              <a:latin typeface="Cambria Math" panose="02040503050406030204" pitchFamily="18" charset="0"/>
                            </a:rPr>
                          </m:ctrlPr>
                        </m:barPr>
                        <m:e>
                          <m:r>
                            <a:rPr lang="en-US" altLang="zh-CN" b="1" i="0" smtClean="0">
                              <a:latin typeface="Cambria Math" panose="02040503050406030204" pitchFamily="18" charset="0"/>
                            </a:rPr>
                            <m:t>𝐁</m:t>
                          </m:r>
                        </m:e>
                      </m:bar>
                      <m:r>
                        <a:rPr lang="en-US" altLang="zh-CN" b="1" i="0" smtClean="0">
                          <a:latin typeface="Cambria Math" panose="02040503050406030204" pitchFamily="18" charset="0"/>
                        </a:rPr>
                        <m:t>∙</m:t>
                      </m:r>
                      <m:r>
                        <a:rPr lang="en-US" altLang="zh-CN" b="1" i="0" smtClean="0">
                          <a:latin typeface="Cambria Math" panose="02040503050406030204" pitchFamily="18" charset="0"/>
                        </a:rPr>
                        <m:t>𝐁</m:t>
                      </m:r>
                      <m:r>
                        <a:rPr lang="en-US" altLang="zh-CN" b="1" i="0" smtClean="0">
                          <a:latin typeface="Cambria Math" panose="02040503050406030204" pitchFamily="18" charset="0"/>
                        </a:rPr>
                        <m:t>=</m:t>
                      </m:r>
                      <m:r>
                        <a:rPr lang="en-US" altLang="zh-CN" b="1" i="0" smtClean="0">
                          <a:latin typeface="Cambria Math" panose="02040503050406030204" pitchFamily="18" charset="0"/>
                        </a:rPr>
                        <m:t>𝟎</m:t>
                      </m:r>
                      <m:r>
                        <a:rPr lang="en-US" altLang="zh-CN" b="1" i="0" smtClean="0">
                          <a:latin typeface="Cambria Math" panose="02040503050406030204" pitchFamily="18" charset="0"/>
                        </a:rPr>
                        <m:t>+</m:t>
                      </m:r>
                      <m:d>
                        <m:dPr>
                          <m:ctrlPr>
                            <a:rPr lang="en-US" altLang="zh-CN" b="1" i="1" smtClean="0">
                              <a:latin typeface="Cambria Math" panose="02040503050406030204" pitchFamily="18" charset="0"/>
                            </a:rPr>
                          </m:ctrlPr>
                        </m:dPr>
                        <m:e>
                          <m:r>
                            <a:rPr lang="en-US" altLang="zh-CN" b="1" i="0" smtClean="0">
                              <a:latin typeface="Cambria Math" panose="02040503050406030204" pitchFamily="18" charset="0"/>
                            </a:rPr>
                            <m:t>−</m:t>
                          </m:r>
                          <m:r>
                            <a:rPr lang="en-US" altLang="zh-CN" b="1" i="0" smtClean="0">
                              <a:latin typeface="Cambria Math" panose="02040503050406030204" pitchFamily="18" charset="0"/>
                            </a:rPr>
                            <m:t>𝟏</m:t>
                          </m:r>
                        </m:e>
                      </m:d>
                      <m:r>
                        <a:rPr lang="en-US" altLang="zh-CN" b="1" i="0" smtClean="0">
                          <a:latin typeface="Cambria Math" panose="02040503050406030204" pitchFamily="18" charset="0"/>
                        </a:rPr>
                        <m:t>=−</m:t>
                      </m:r>
                      <m:r>
                        <a:rPr lang="en-US" altLang="zh-CN" b="1" i="0" smtClean="0">
                          <a:latin typeface="Cambria Math" panose="02040503050406030204" pitchFamily="18" charset="0"/>
                        </a:rPr>
                        <m:t>𝟏</m:t>
                      </m:r>
                    </m:oMath>
                  </m:oMathPara>
                </a14:m>
                <a:endParaRPr lang="zh-CN" altLang="en-US" b="1" dirty="0">
                  <a:latin typeface="+mn-ea"/>
                </a:endParaRPr>
              </a:p>
            </p:txBody>
          </p:sp>
        </mc:Choice>
        <mc:Fallback>
          <p:sp>
            <p:nvSpPr>
              <p:cNvPr id="52" name="文本框 51"/>
              <p:cNvSpPr txBox="1">
                <a:spLocks noRot="1" noChangeAspect="1" noMove="1" noResize="1" noEditPoints="1" noAdjustHandles="1" noChangeArrowheads="1" noChangeShapeType="1" noTextEdit="1"/>
              </p:cNvSpPr>
              <p:nvPr/>
            </p:nvSpPr>
            <p:spPr>
              <a:xfrm>
                <a:off x="6314588" y="3968335"/>
                <a:ext cx="4775077" cy="422360"/>
              </a:xfrm>
              <a:prstGeom prst="rect">
                <a:avLst/>
              </a:prstGeom>
              <a:blipFill rotWithShape="1">
                <a:blip r:embed="rId7"/>
                <a:stretch>
                  <a:fillRect l="-3" t="-52" r="1" b="72"/>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3" name="文本框 52"/>
              <p:cNvSpPr txBox="1"/>
              <p:nvPr/>
            </p:nvSpPr>
            <p:spPr>
              <a:xfrm>
                <a:off x="6314589" y="5082865"/>
                <a:ext cx="4185992" cy="422360"/>
              </a:xfrm>
              <a:prstGeom prst="rect">
                <a:avLst/>
              </a:prstGeom>
              <a:noFill/>
            </p:spPr>
            <p:txBody>
              <a:bodyPr wrap="square" rtlCol="0">
                <a:spAutoFit/>
              </a:bodyPr>
              <a:lstStyle/>
              <a:p>
                <a14:m>
                  <m:oMathPara xmlns:m="http://schemas.openxmlformats.org/officeDocument/2006/math">
                    <m:oMathParaPr>
                      <m:jc m:val="left"/>
                    </m:oMathParaPr>
                    <m:oMath xmlns:m="http://schemas.openxmlformats.org/officeDocument/2006/math">
                      <m:d>
                        <m:dPr>
                          <m:ctrlPr>
                            <a:rPr lang="en-US" altLang="zh-CN" b="1" i="1" smtClean="0">
                              <a:latin typeface="Cambria Math" panose="02040503050406030204" pitchFamily="18" charset="0"/>
                            </a:rPr>
                          </m:ctrlPr>
                        </m:dPr>
                        <m:e>
                          <m:r>
                            <a:rPr lang="en-US" altLang="zh-CN" b="1" i="0" smtClean="0">
                              <a:latin typeface="Cambria Math" panose="02040503050406030204" pitchFamily="18" charset="0"/>
                            </a:rPr>
                            <m:t>𝐀</m:t>
                          </m:r>
                          <m:r>
                            <a:rPr lang="en-US" altLang="zh-CN" b="1" i="0" smtClean="0">
                              <a:latin typeface="Cambria Math" panose="02040503050406030204" pitchFamily="18" charset="0"/>
                            </a:rPr>
                            <m:t>+</m:t>
                          </m:r>
                          <m:bar>
                            <m:barPr>
                              <m:pos m:val="top"/>
                              <m:ctrlPr>
                                <a:rPr lang="en-US" altLang="zh-CN" b="1" i="1" smtClean="0">
                                  <a:latin typeface="Cambria Math" panose="02040503050406030204" pitchFamily="18" charset="0"/>
                                </a:rPr>
                              </m:ctrlPr>
                            </m:barPr>
                            <m:e>
                              <m:r>
                                <a:rPr lang="en-US" altLang="zh-CN" b="1" i="0" smtClean="0">
                                  <a:latin typeface="Cambria Math" panose="02040503050406030204" pitchFamily="18" charset="0"/>
                                </a:rPr>
                                <m:t>𝐁</m:t>
                              </m:r>
                            </m:e>
                          </m:bar>
                        </m:e>
                      </m:d>
                      <m:r>
                        <a:rPr lang="en-US" altLang="zh-CN" b="1" i="0" smtClean="0">
                          <a:latin typeface="Cambria Math" panose="02040503050406030204" pitchFamily="18" charset="0"/>
                        </a:rPr>
                        <m:t>∙</m:t>
                      </m:r>
                      <m:r>
                        <a:rPr lang="en-US" altLang="zh-CN" b="1" i="0" smtClean="0">
                          <a:latin typeface="Cambria Math" panose="02040503050406030204" pitchFamily="18" charset="0"/>
                        </a:rPr>
                        <m:t>𝐂</m:t>
                      </m:r>
                      <m:r>
                        <a:rPr lang="en-US" altLang="zh-CN" b="1" i="0" smtClean="0">
                          <a:latin typeface="Cambria Math" panose="02040503050406030204" pitchFamily="18" charset="0"/>
                        </a:rPr>
                        <m:t>=</m:t>
                      </m:r>
                      <m:r>
                        <a:rPr lang="en-US" altLang="zh-CN" b="1" i="0" smtClean="0">
                          <a:latin typeface="Cambria Math" panose="02040503050406030204" pitchFamily="18" charset="0"/>
                        </a:rPr>
                        <m:t>𝐀</m:t>
                      </m:r>
                      <m:r>
                        <a:rPr lang="en-US" altLang="zh-CN" b="1" i="0" smtClean="0">
                          <a:latin typeface="Cambria Math" panose="02040503050406030204" pitchFamily="18" charset="0"/>
                        </a:rPr>
                        <m:t>∙</m:t>
                      </m:r>
                      <m:r>
                        <a:rPr lang="en-US" altLang="zh-CN" b="1" i="0" smtClean="0">
                          <a:latin typeface="Cambria Math" panose="02040503050406030204" pitchFamily="18" charset="0"/>
                        </a:rPr>
                        <m:t>𝐂</m:t>
                      </m:r>
                      <m:r>
                        <a:rPr lang="en-US" altLang="zh-CN" b="1" i="0" smtClean="0">
                          <a:latin typeface="Cambria Math" panose="02040503050406030204" pitchFamily="18" charset="0"/>
                        </a:rPr>
                        <m:t>+</m:t>
                      </m:r>
                      <m:bar>
                        <m:barPr>
                          <m:pos m:val="top"/>
                          <m:ctrlPr>
                            <a:rPr lang="en-US" altLang="zh-CN" b="1" i="1" smtClean="0">
                              <a:latin typeface="Cambria Math" panose="02040503050406030204" pitchFamily="18" charset="0"/>
                            </a:rPr>
                          </m:ctrlPr>
                        </m:barPr>
                        <m:e>
                          <m:r>
                            <a:rPr lang="en-US" altLang="zh-CN" b="1" i="0" smtClean="0">
                              <a:latin typeface="Cambria Math" panose="02040503050406030204" pitchFamily="18" charset="0"/>
                            </a:rPr>
                            <m:t>𝐁</m:t>
                          </m:r>
                        </m:e>
                      </m:bar>
                      <m:r>
                        <a:rPr lang="en-US" altLang="zh-CN" b="1" i="0" smtClean="0">
                          <a:latin typeface="Cambria Math" panose="02040503050406030204" pitchFamily="18" charset="0"/>
                        </a:rPr>
                        <m:t>∙</m:t>
                      </m:r>
                      <m:r>
                        <a:rPr lang="en-US" altLang="zh-CN" b="1" i="0" smtClean="0">
                          <a:latin typeface="Cambria Math" panose="02040503050406030204" pitchFamily="18" charset="0"/>
                        </a:rPr>
                        <m:t>𝐂</m:t>
                      </m:r>
                      <m:r>
                        <a:rPr lang="en-US" altLang="zh-CN" b="1" i="0" smtClean="0">
                          <a:latin typeface="Cambria Math" panose="02040503050406030204" pitchFamily="18" charset="0"/>
                        </a:rPr>
                        <m:t>=</m:t>
                      </m:r>
                      <m:r>
                        <a:rPr lang="en-US" altLang="zh-CN" b="1" i="0" smtClean="0">
                          <a:latin typeface="Cambria Math" panose="02040503050406030204" pitchFamily="18" charset="0"/>
                        </a:rPr>
                        <m:t>𝟎</m:t>
                      </m:r>
                      <m:r>
                        <a:rPr lang="en-US" altLang="zh-CN" b="1" i="0" smtClean="0">
                          <a:latin typeface="Cambria Math" panose="02040503050406030204" pitchFamily="18" charset="0"/>
                        </a:rPr>
                        <m:t>+</m:t>
                      </m:r>
                      <m:r>
                        <a:rPr lang="en-US" altLang="zh-CN" b="1" i="0" smtClean="0">
                          <a:latin typeface="Cambria Math" panose="02040503050406030204" pitchFamily="18" charset="0"/>
                        </a:rPr>
                        <m:t>𝟎</m:t>
                      </m:r>
                      <m:r>
                        <a:rPr lang="en-US" altLang="zh-CN" b="1" i="0" smtClean="0">
                          <a:latin typeface="Cambria Math" panose="02040503050406030204" pitchFamily="18" charset="0"/>
                        </a:rPr>
                        <m:t>=</m:t>
                      </m:r>
                      <m:r>
                        <a:rPr lang="en-US" altLang="zh-CN" b="1" i="0" smtClean="0">
                          <a:latin typeface="Cambria Math" panose="02040503050406030204" pitchFamily="18" charset="0"/>
                        </a:rPr>
                        <m:t>𝟎</m:t>
                      </m:r>
                    </m:oMath>
                  </m:oMathPara>
                </a14:m>
                <a:endParaRPr lang="zh-CN" altLang="en-US" b="1" dirty="0">
                  <a:latin typeface="+mn-ea"/>
                </a:endParaRPr>
              </a:p>
            </p:txBody>
          </p:sp>
        </mc:Choice>
        <mc:Fallback>
          <p:sp>
            <p:nvSpPr>
              <p:cNvPr id="53" name="文本框 52"/>
              <p:cNvSpPr txBox="1">
                <a:spLocks noRot="1" noChangeAspect="1" noMove="1" noResize="1" noEditPoints="1" noAdjustHandles="1" noChangeArrowheads="1" noChangeShapeType="1" noTextEdit="1"/>
              </p:cNvSpPr>
              <p:nvPr/>
            </p:nvSpPr>
            <p:spPr>
              <a:xfrm>
                <a:off x="6314589" y="5082865"/>
                <a:ext cx="4185992" cy="422360"/>
              </a:xfrm>
              <a:prstGeom prst="rect">
                <a:avLst/>
              </a:prstGeom>
              <a:blipFill rotWithShape="1">
                <a:blip r:embed="rId8"/>
                <a:stretch>
                  <a:fillRect l="-4" t="-77" r="5" b="97"/>
                </a:stretch>
              </a:blipFill>
            </p:spPr>
            <p:txBody>
              <a:bodyPr/>
              <a:lstStyle/>
              <a:p>
                <a:r>
                  <a:rPr lang="zh-CN" altLang="en-US">
                    <a:noFill/>
                  </a:rPr>
                  <a:t> </a:t>
                </a:r>
              </a:p>
            </p:txBody>
          </p:sp>
        </mc:Fallback>
      </mc:AlternateContent>
      <p:sp>
        <p:nvSpPr>
          <p:cNvPr id="54" name="文本框 53"/>
          <p:cNvSpPr txBox="1"/>
          <p:nvPr/>
        </p:nvSpPr>
        <p:spPr>
          <a:xfrm>
            <a:off x="6227978" y="3227773"/>
            <a:ext cx="4359213" cy="369332"/>
          </a:xfrm>
          <a:prstGeom prst="rect">
            <a:avLst/>
          </a:prstGeom>
          <a:noFill/>
        </p:spPr>
        <p:txBody>
          <a:bodyPr wrap="square" rtlCol="0">
            <a:spAutoFit/>
          </a:bodyPr>
          <a:lstStyle/>
          <a:p>
            <a:pPr algn="ctr"/>
            <a:r>
              <a:rPr lang="zh-CN" altLang="en-US" b="1" dirty="0">
                <a:solidFill>
                  <a:schemeClr val="accent1">
                    <a:lumMod val="75000"/>
                  </a:schemeClr>
                </a:solidFill>
                <a:latin typeface="+mn-ea"/>
              </a:rPr>
              <a:t>运算结果为</a:t>
            </a:r>
            <a:r>
              <a:rPr lang="en-US" altLang="zh-CN" b="1" dirty="0">
                <a:solidFill>
                  <a:schemeClr val="accent1">
                    <a:lumMod val="75000"/>
                  </a:schemeClr>
                </a:solidFill>
                <a:latin typeface="+mn-ea"/>
              </a:rPr>
              <a:t>1</a:t>
            </a:r>
            <a:r>
              <a:rPr lang="zh-CN" altLang="en-US" b="1" dirty="0">
                <a:latin typeface="+mn-ea"/>
              </a:rPr>
              <a:t>，表明收到的是</a:t>
            </a:r>
            <a:r>
              <a:rPr lang="zh-CN" altLang="en-US" b="1" dirty="0">
                <a:solidFill>
                  <a:schemeClr val="accent1">
                    <a:lumMod val="75000"/>
                  </a:schemeClr>
                </a:solidFill>
                <a:latin typeface="+mn-ea"/>
              </a:rPr>
              <a:t>比特</a:t>
            </a:r>
            <a:r>
              <a:rPr lang="en-US" altLang="zh-CN" b="1" dirty="0">
                <a:solidFill>
                  <a:schemeClr val="accent1">
                    <a:lumMod val="75000"/>
                  </a:schemeClr>
                </a:solidFill>
                <a:latin typeface="+mn-ea"/>
              </a:rPr>
              <a:t>1</a:t>
            </a:r>
            <a:endParaRPr lang="zh-CN" altLang="en-US" b="1" dirty="0">
              <a:solidFill>
                <a:schemeClr val="accent1">
                  <a:lumMod val="75000"/>
                </a:schemeClr>
              </a:solidFill>
              <a:latin typeface="+mn-ea"/>
            </a:endParaRPr>
          </a:p>
        </p:txBody>
      </p:sp>
      <p:sp>
        <p:nvSpPr>
          <p:cNvPr id="55" name="文本框 54"/>
          <p:cNvSpPr txBox="1"/>
          <p:nvPr/>
        </p:nvSpPr>
        <p:spPr>
          <a:xfrm>
            <a:off x="6227978" y="4375244"/>
            <a:ext cx="4359213" cy="369332"/>
          </a:xfrm>
          <a:prstGeom prst="rect">
            <a:avLst/>
          </a:prstGeom>
          <a:noFill/>
        </p:spPr>
        <p:txBody>
          <a:bodyPr wrap="square" rtlCol="0">
            <a:spAutoFit/>
          </a:bodyPr>
          <a:lstStyle/>
          <a:p>
            <a:pPr algn="ctr"/>
            <a:r>
              <a:rPr lang="zh-CN" altLang="en-US" b="1" dirty="0">
                <a:solidFill>
                  <a:schemeClr val="accent1">
                    <a:lumMod val="75000"/>
                  </a:schemeClr>
                </a:solidFill>
                <a:latin typeface="+mn-ea"/>
              </a:rPr>
              <a:t>运算结果为</a:t>
            </a:r>
            <a:r>
              <a:rPr lang="en-US" altLang="zh-CN" b="1" dirty="0">
                <a:solidFill>
                  <a:schemeClr val="accent1">
                    <a:lumMod val="75000"/>
                  </a:schemeClr>
                </a:solidFill>
                <a:latin typeface="+mn-ea"/>
              </a:rPr>
              <a:t>-1</a:t>
            </a:r>
            <a:r>
              <a:rPr lang="zh-CN" altLang="en-US" b="1" dirty="0">
                <a:latin typeface="+mn-ea"/>
              </a:rPr>
              <a:t>，表明收到的是</a:t>
            </a:r>
            <a:r>
              <a:rPr lang="zh-CN" altLang="en-US" b="1" dirty="0">
                <a:solidFill>
                  <a:schemeClr val="accent1">
                    <a:lumMod val="75000"/>
                  </a:schemeClr>
                </a:solidFill>
                <a:latin typeface="+mn-ea"/>
              </a:rPr>
              <a:t>比特</a:t>
            </a:r>
            <a:r>
              <a:rPr lang="en-US" altLang="zh-CN" b="1" dirty="0">
                <a:solidFill>
                  <a:schemeClr val="accent1">
                    <a:lumMod val="75000"/>
                  </a:schemeClr>
                </a:solidFill>
                <a:latin typeface="+mn-ea"/>
              </a:rPr>
              <a:t>0</a:t>
            </a:r>
            <a:endParaRPr lang="zh-CN" altLang="en-US" b="1" dirty="0">
              <a:solidFill>
                <a:schemeClr val="accent1">
                  <a:lumMod val="75000"/>
                </a:schemeClr>
              </a:solidFill>
              <a:latin typeface="+mn-ea"/>
            </a:endParaRPr>
          </a:p>
        </p:txBody>
      </p:sp>
      <p:sp>
        <p:nvSpPr>
          <p:cNvPr id="56" name="文本框 55"/>
          <p:cNvSpPr txBox="1"/>
          <p:nvPr/>
        </p:nvSpPr>
        <p:spPr>
          <a:xfrm>
            <a:off x="6227978" y="5522715"/>
            <a:ext cx="4359213" cy="369332"/>
          </a:xfrm>
          <a:prstGeom prst="rect">
            <a:avLst/>
          </a:prstGeom>
          <a:noFill/>
        </p:spPr>
        <p:txBody>
          <a:bodyPr wrap="square" rtlCol="0">
            <a:spAutoFit/>
          </a:bodyPr>
          <a:lstStyle/>
          <a:p>
            <a:pPr algn="ctr"/>
            <a:r>
              <a:rPr lang="zh-CN" altLang="en-US" b="1" dirty="0">
                <a:solidFill>
                  <a:schemeClr val="accent1">
                    <a:lumMod val="75000"/>
                  </a:schemeClr>
                </a:solidFill>
                <a:latin typeface="+mn-ea"/>
              </a:rPr>
              <a:t>运算结果为</a:t>
            </a:r>
            <a:r>
              <a:rPr lang="en-US" altLang="zh-CN" b="1" dirty="0">
                <a:solidFill>
                  <a:schemeClr val="accent1">
                    <a:lumMod val="75000"/>
                  </a:schemeClr>
                </a:solidFill>
                <a:latin typeface="+mn-ea"/>
              </a:rPr>
              <a:t>0</a:t>
            </a:r>
            <a:r>
              <a:rPr lang="zh-CN" altLang="en-US" b="1" dirty="0">
                <a:latin typeface="+mn-ea"/>
              </a:rPr>
              <a:t>，表明</a:t>
            </a:r>
            <a:r>
              <a:rPr lang="zh-CN" altLang="en-US" b="1" dirty="0">
                <a:solidFill>
                  <a:schemeClr val="accent1">
                    <a:lumMod val="75000"/>
                  </a:schemeClr>
                </a:solidFill>
                <a:latin typeface="+mn-ea"/>
              </a:rPr>
              <a:t>没有收到信息</a:t>
            </a:r>
            <a:endParaRPr lang="zh-CN" altLang="en-US" b="1" dirty="0">
              <a:solidFill>
                <a:schemeClr val="accent1">
                  <a:lumMod val="75000"/>
                </a:schemeClr>
              </a:solidFill>
              <a:latin typeface="+mn-ea"/>
            </a:endParaRPr>
          </a:p>
        </p:txBody>
      </p:sp>
    </p:spTree>
    <p:custDataLst>
      <p:tags r:id="rId9"/>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ntr" presetSubtype="0" fill="hold" grpId="0" nodeType="with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800" decel="100000"/>
                                        <p:tgtEl>
                                          <p:spTgt spid="51"/>
                                        </p:tgtEl>
                                      </p:cBhvr>
                                    </p:animEffect>
                                    <p:anim calcmode="lin" valueType="num">
                                      <p:cBhvr>
                                        <p:cTn id="8" dur="800" decel="100000" fill="hold"/>
                                        <p:tgtEl>
                                          <p:spTgt spid="51"/>
                                        </p:tgtEl>
                                        <p:attrNameLst>
                                          <p:attrName>style.rotation</p:attrName>
                                        </p:attrNameLst>
                                      </p:cBhvr>
                                      <p:tavLst>
                                        <p:tav tm="0">
                                          <p:val>
                                            <p:fltVal val="-90"/>
                                          </p:val>
                                        </p:tav>
                                        <p:tav tm="100000">
                                          <p:val>
                                            <p:fltVal val="0"/>
                                          </p:val>
                                        </p:tav>
                                      </p:tavLst>
                                    </p:anim>
                                    <p:anim calcmode="lin" valueType="num">
                                      <p:cBhvr>
                                        <p:cTn id="9" dur="800" decel="100000" fill="hold"/>
                                        <p:tgtEl>
                                          <p:spTgt spid="51"/>
                                        </p:tgtEl>
                                        <p:attrNameLst>
                                          <p:attrName>ppt_x</p:attrName>
                                        </p:attrNameLst>
                                      </p:cBhvr>
                                      <p:tavLst>
                                        <p:tav tm="0">
                                          <p:val>
                                            <p:strVal val="#ppt_x+0.4"/>
                                          </p:val>
                                        </p:tav>
                                        <p:tav tm="100000">
                                          <p:val>
                                            <p:strVal val="#ppt_x-0.05"/>
                                          </p:val>
                                        </p:tav>
                                      </p:tavLst>
                                    </p:anim>
                                    <p:anim calcmode="lin" valueType="num">
                                      <p:cBhvr>
                                        <p:cTn id="10" dur="800" decel="100000" fill="hold"/>
                                        <p:tgtEl>
                                          <p:spTgt spid="51"/>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51"/>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51"/>
                                        </p:tgtEl>
                                        <p:attrNameLst>
                                          <p:attrName>ppt_y</p:attrName>
                                        </p:attrNameLst>
                                      </p:cBhvr>
                                      <p:tavLst>
                                        <p:tav tm="0">
                                          <p:val>
                                            <p:strVal val="#ppt_y+0.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7"/>
                                        </p:tgtEl>
                                        <p:attrNameLst>
                                          <p:attrName>style.visibility</p:attrName>
                                        </p:attrNameLst>
                                      </p:cBhvr>
                                      <p:to>
                                        <p:strVal val="visible"/>
                                      </p:to>
                                    </p:set>
                                    <p:animEffect transition="in" filter="wipe(left)">
                                      <p:cBhvr>
                                        <p:cTn id="17" dur="1000"/>
                                        <p:tgtEl>
                                          <p:spTgt spid="47"/>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iterate type="lt">
                                    <p:tmAbs val="100"/>
                                  </p:iterate>
                                  <p:childTnLst>
                                    <p:set>
                                      <p:cBhvr>
                                        <p:cTn id="21" dur="1" fill="hold">
                                          <p:stCondLst>
                                            <p:cond delay="0"/>
                                          </p:stCondLst>
                                        </p:cTn>
                                        <p:tgtEl>
                                          <p:spTgt spid="54"/>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52"/>
                                        </p:tgtEl>
                                        <p:attrNameLst>
                                          <p:attrName>style.visibility</p:attrName>
                                        </p:attrNameLst>
                                      </p:cBhvr>
                                      <p:to>
                                        <p:strVal val="visible"/>
                                      </p:to>
                                    </p:set>
                                    <p:animEffect transition="in" filter="wipe(left)">
                                      <p:cBhvr>
                                        <p:cTn id="26" dur="1000"/>
                                        <p:tgtEl>
                                          <p:spTgt spid="52"/>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iterate type="lt">
                                    <p:tmAbs val="100"/>
                                  </p:iterate>
                                  <p:childTnLst>
                                    <p:set>
                                      <p:cBhvr>
                                        <p:cTn id="30" dur="1" fill="hold">
                                          <p:stCondLst>
                                            <p:cond delay="0"/>
                                          </p:stCondLst>
                                        </p:cTn>
                                        <p:tgtEl>
                                          <p:spTgt spid="5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53"/>
                                        </p:tgtEl>
                                        <p:attrNameLst>
                                          <p:attrName>style.visibility</p:attrName>
                                        </p:attrNameLst>
                                      </p:cBhvr>
                                      <p:to>
                                        <p:strVal val="visible"/>
                                      </p:to>
                                    </p:set>
                                    <p:animEffect transition="in" filter="wipe(left)">
                                      <p:cBhvr>
                                        <p:cTn id="35" dur="1000"/>
                                        <p:tgtEl>
                                          <p:spTgt spid="53"/>
                                        </p:tgtEl>
                                      </p:cBhvr>
                                    </p:animEffec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iterate type="lt">
                                    <p:tmAbs val="100"/>
                                  </p:iterate>
                                  <p:childTnLst>
                                    <p:set>
                                      <p:cBhvr>
                                        <p:cTn id="39"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bldLvl="0" animBg="1"/>
      <p:bldP spid="47" grpId="0"/>
      <p:bldP spid="52" grpId="0"/>
      <p:bldP spid="53" grpId="0"/>
      <p:bldP spid="54" grpId="0"/>
      <p:bldP spid="55" grpId="0"/>
      <p:bldP spid="56" grpId="0"/>
    </p:bldLst>
  </p:timing>
</p:sld>
</file>

<file path=ppt/tags/tag1.xml><?xml version="1.0" encoding="utf-8"?>
<p:tagLst xmlns:p="http://schemas.openxmlformats.org/presentationml/2006/main">
  <p:tag name="ISLIDE.ICON" val="#64751;"/>
</p:tagLst>
</file>

<file path=ppt/tags/tag10.xml><?xml version="1.0" encoding="utf-8"?>
<p:tagLst xmlns:p="http://schemas.openxmlformats.org/presentationml/2006/main">
  <p:tag name="ISLIDE.VECTOR" val="#184166;#185136;#192187;#192208;#192205;#294795;#185550;#212456;"/>
  <p:tag name="ISLIDE.ICON" val="#399125;#84754;#371452;#407058;#92288;#181227;"/>
</p:tagLst>
</file>

<file path=ppt/tags/tag100.xml><?xml version="1.0" encoding="utf-8"?>
<p:tagLst xmlns:p="http://schemas.openxmlformats.org/presentationml/2006/main">
  <p:tag name="ISLIDE.ICON" val="#64751;#43072;#38576;"/>
</p:tagLst>
</file>

<file path=ppt/tags/tag101.xml><?xml version="1.0" encoding="utf-8"?>
<p:tagLst xmlns:p="http://schemas.openxmlformats.org/presentationml/2006/main">
  <p:tag name="ISLIDE.ICON" val="#64751;#398616;#401140;"/>
</p:tagLst>
</file>

<file path=ppt/tags/tag102.xml><?xml version="1.0" encoding="utf-8"?>
<p:tagLst xmlns:p="http://schemas.openxmlformats.org/presentationml/2006/main">
  <p:tag name="ISLIDE.ICON" val="#64751;#398616;#401140;"/>
</p:tagLst>
</file>

<file path=ppt/tags/tag103.xml><?xml version="1.0" encoding="utf-8"?>
<p:tagLst xmlns:p="http://schemas.openxmlformats.org/presentationml/2006/main">
  <p:tag name="ISLIDE.ICON" val="#64751;#398616;#401140;"/>
</p:tagLst>
</file>

<file path=ppt/tags/tag104.xml><?xml version="1.0" encoding="utf-8"?>
<p:tagLst xmlns:p="http://schemas.openxmlformats.org/presentationml/2006/main">
  <p:tag name="ISLIDE.ICON" val="#64751;#398616;#401140;"/>
</p:tagLst>
</file>

<file path=ppt/tags/tag105.xml><?xml version="1.0" encoding="utf-8"?>
<p:tagLst xmlns:p="http://schemas.openxmlformats.org/presentationml/2006/main">
  <p:tag name="ISLIDE.ICON" val="#64751;#398616;#401140;"/>
</p:tagLst>
</file>

<file path=ppt/tags/tag106.xml><?xml version="1.0" encoding="utf-8"?>
<p:tagLst xmlns:p="http://schemas.openxmlformats.org/presentationml/2006/main">
  <p:tag name="ISLIDE.ICON" val="#64751;#398616;#401140;"/>
</p:tagLst>
</file>

<file path=ppt/tags/tag107.xml><?xml version="1.0" encoding="utf-8"?>
<p:tagLst xmlns:p="http://schemas.openxmlformats.org/presentationml/2006/main">
  <p:tag name="ISLIDE.ICON" val="#64751;"/>
  <p:tag name="ISLIDE.VECTOR" val="#774935;"/>
</p:tagLst>
</file>

<file path=ppt/tags/tag108.xml><?xml version="1.0" encoding="utf-8"?>
<p:tagLst xmlns:p="http://schemas.openxmlformats.org/presentationml/2006/main">
  <p:tag name="ISLIDE.ICON" val="#64751;"/>
  <p:tag name="ISLIDE.VECTOR" val="#774935;"/>
</p:tagLst>
</file>

<file path=ppt/tags/tag109.xml><?xml version="1.0" encoding="utf-8"?>
<p:tagLst xmlns:p="http://schemas.openxmlformats.org/presentationml/2006/main">
  <p:tag name="ISLIDE.ICON" val="#64751;"/>
  <p:tag name="ISLIDE.VECTOR" val="#774935;"/>
</p:tagLst>
</file>

<file path=ppt/tags/tag11.xml><?xml version="1.0" encoding="utf-8"?>
<p:tagLst xmlns:p="http://schemas.openxmlformats.org/presentationml/2006/main">
  <p:tag name="ISLIDE.VECTOR" val="#184166;#185136;#192187;#192208;#192205;#294795;#185550;#212456;"/>
  <p:tag name="ISLIDE.ICON" val="#399125;#84754;#371452;#407058;#92288;#181227;"/>
</p:tagLst>
</file>

<file path=ppt/tags/tag110.xml><?xml version="1.0" encoding="utf-8"?>
<p:tagLst xmlns:p="http://schemas.openxmlformats.org/presentationml/2006/main">
  <p:tag name="ISLIDE.ICON" val="#64751;"/>
  <p:tag name="ISLIDE.VECTOR" val="#774935;"/>
</p:tagLst>
</file>

<file path=ppt/tags/tag111.xml><?xml version="1.0" encoding="utf-8"?>
<p:tagLst xmlns:p="http://schemas.openxmlformats.org/presentationml/2006/main">
  <p:tag name="ISLIDE.ICON" val="#64751;"/>
  <p:tag name="ISLIDE.VECTOR" val="#774935;"/>
</p:tagLst>
</file>

<file path=ppt/tags/tag112.xml><?xml version="1.0" encoding="utf-8"?>
<p:tagLst xmlns:p="http://schemas.openxmlformats.org/presentationml/2006/main">
  <p:tag name="ISLIDE.ICON" val="#64751;"/>
  <p:tag name="ISLIDE.VECTOR" val="#774935;"/>
</p:tagLst>
</file>

<file path=ppt/tags/tag113.xml><?xml version="1.0" encoding="utf-8"?>
<p:tagLst xmlns:p="http://schemas.openxmlformats.org/presentationml/2006/main">
  <p:tag name="ISLIDE.ICON" val="#64751;"/>
  <p:tag name="ISLIDE.VECTOR" val="#774935;"/>
</p:tagLst>
</file>

<file path=ppt/tags/tag114.xml><?xml version="1.0" encoding="utf-8"?>
<p:tagLst xmlns:p="http://schemas.openxmlformats.org/presentationml/2006/main">
  <p:tag name="ISLIDE.ICON" val="#64751;"/>
  <p:tag name="ISLIDE.VECTOR" val="#774935;"/>
</p:tagLst>
</file>

<file path=ppt/tags/tag115.xml><?xml version="1.0" encoding="utf-8"?>
<p:tagLst xmlns:p="http://schemas.openxmlformats.org/presentationml/2006/main">
  <p:tag name="ISLIDE.ICON" val="#64751;"/>
  <p:tag name="ISLIDE.VECTOR" val="#774935;"/>
</p:tagLst>
</file>

<file path=ppt/tags/tag116.xml><?xml version="1.0" encoding="utf-8"?>
<p:tagLst xmlns:p="http://schemas.openxmlformats.org/presentationml/2006/main">
  <p:tag name="ISLIDE.ICON" val="#64751;"/>
  <p:tag name="ISLIDE.VECTOR" val="#774935;"/>
</p:tagLst>
</file>

<file path=ppt/tags/tag117.xml><?xml version="1.0" encoding="utf-8"?>
<p:tagLst xmlns:p="http://schemas.openxmlformats.org/presentationml/2006/main">
  <p:tag name="ISLIDE.ICON" val="#64751;"/>
</p:tagLst>
</file>

<file path=ppt/tags/tag118.xml><?xml version="1.0" encoding="utf-8"?>
<p:tagLst xmlns:p="http://schemas.openxmlformats.org/presentationml/2006/main">
  <p:tag name="ISLIDE.ICON" val="#64751;"/>
</p:tagLst>
</file>

<file path=ppt/tags/tag119.xml><?xml version="1.0" encoding="utf-8"?>
<p:tagLst xmlns:p="http://schemas.openxmlformats.org/presentationml/2006/main">
  <p:tag name="ISLIDE.ICON" val="#64751;"/>
  <p:tag name="ISLIDE.VECTOR" val="#774935;"/>
</p:tagLst>
</file>

<file path=ppt/tags/tag12.xml><?xml version="1.0" encoding="utf-8"?>
<p:tagLst xmlns:p="http://schemas.openxmlformats.org/presentationml/2006/main">
  <p:tag name="ISLIDE.VECTOR" val="#184166;#185136;#192187;#192208;#192205;#294795;#185550;#212456;"/>
  <p:tag name="ISLIDE.ICON" val="#399125;#84754;#371452;#407058;#92288;#181227;"/>
</p:tagLst>
</file>

<file path=ppt/tags/tag120.xml><?xml version="1.0" encoding="utf-8"?>
<p:tagLst xmlns:p="http://schemas.openxmlformats.org/presentationml/2006/main">
  <p:tag name="ISLIDE.ICON" val="#64751;"/>
  <p:tag name="ISLIDE.VECTOR" val="#774935;"/>
</p:tagLst>
</file>

<file path=ppt/tags/tag121.xml><?xml version="1.0" encoding="utf-8"?>
<p:tagLst xmlns:p="http://schemas.openxmlformats.org/presentationml/2006/main">
  <p:tag name="ISLIDE.ICON" val="#64751;"/>
  <p:tag name="ISLIDE.VECTOR" val="#774935;"/>
</p:tagLst>
</file>

<file path=ppt/tags/tag122.xml><?xml version="1.0" encoding="utf-8"?>
<p:tagLst xmlns:p="http://schemas.openxmlformats.org/presentationml/2006/main">
  <p:tag name="ISLIDE.ICON" val="#64751;"/>
  <p:tag name="ISLIDE.VECTOR" val="#774935;"/>
</p:tagLst>
</file>

<file path=ppt/tags/tag123.xml><?xml version="1.0" encoding="utf-8"?>
<p:tagLst xmlns:p="http://schemas.openxmlformats.org/presentationml/2006/main">
  <p:tag name="ISLIDE.ICON" val="#64751;"/>
  <p:tag name="ISLIDE.VECTOR" val="#774935;"/>
</p:tagLst>
</file>

<file path=ppt/tags/tag124.xml><?xml version="1.0" encoding="utf-8"?>
<p:tagLst xmlns:p="http://schemas.openxmlformats.org/presentationml/2006/main">
  <p:tag name="ISLIDE.ICON" val="#64751;"/>
  <p:tag name="ISLIDE.VECTOR" val="#774935;"/>
</p:tagLst>
</file>

<file path=ppt/tags/tag125.xml><?xml version="1.0" encoding="utf-8"?>
<p:tagLst xmlns:p="http://schemas.openxmlformats.org/presentationml/2006/main">
  <p:tag name="ISLIDE.ICON" val="#64751;"/>
  <p:tag name="ISLIDE.VECTOR" val="#774935;"/>
</p:tagLst>
</file>

<file path=ppt/tags/tag126.xml><?xml version="1.0" encoding="utf-8"?>
<p:tagLst xmlns:p="http://schemas.openxmlformats.org/presentationml/2006/main">
  <p:tag name="ISLIDE.ICON" val="#64751;"/>
  <p:tag name="ISLIDE.VECTOR" val="#774935;"/>
</p:tagLst>
</file>

<file path=ppt/tags/tag127.xml><?xml version="1.0" encoding="utf-8"?>
<p:tagLst xmlns:p="http://schemas.openxmlformats.org/presentationml/2006/main">
  <p:tag name="ISLIDE.ICON" val="#64751;"/>
  <p:tag name="ISLIDE.VECTOR" val="#774935;"/>
</p:tagLst>
</file>

<file path=ppt/tags/tag128.xml><?xml version="1.0" encoding="utf-8"?>
<p:tagLst xmlns:p="http://schemas.openxmlformats.org/presentationml/2006/main">
  <p:tag name="ISLIDE.ICON" val="#64751;"/>
  <p:tag name="ISLIDE.VECTOR" val="#774935;"/>
</p:tagLst>
</file>

<file path=ppt/tags/tag129.xml><?xml version="1.0" encoding="utf-8"?>
<p:tagLst xmlns:p="http://schemas.openxmlformats.org/presentationml/2006/main">
  <p:tag name="ISLIDE.ICON" val="#64751;"/>
  <p:tag name="ISLIDE.VECTOR" val="#774935;"/>
</p:tagLst>
</file>

<file path=ppt/tags/tag13.xml><?xml version="1.0" encoding="utf-8"?>
<p:tagLst xmlns:p="http://schemas.openxmlformats.org/presentationml/2006/main">
  <p:tag name="ISLIDE.VECTOR" val="#184166;#185136;#192187;#192208;#192205;#294795;#185550;#212456;"/>
  <p:tag name="ISLIDE.ICON" val="#399125;#84754;#371452;#407058;#92288;#181227;"/>
</p:tagLst>
</file>

<file path=ppt/tags/tag130.xml><?xml version="1.0" encoding="utf-8"?>
<p:tagLst xmlns:p="http://schemas.openxmlformats.org/presentationml/2006/main">
  <p:tag name="ISLIDE.ICON" val="#64751;"/>
  <p:tag name="ISLIDE.VECTOR" val="#774935;"/>
</p:tagLst>
</file>

<file path=ppt/tags/tag131.xml><?xml version="1.0" encoding="utf-8"?>
<p:tagLst xmlns:p="http://schemas.openxmlformats.org/presentationml/2006/main">
  <p:tag name="ISLIDE.ICON" val="#64751;"/>
  <p:tag name="ISLIDE.VECTOR" val="#774935;"/>
</p:tagLst>
</file>

<file path=ppt/tags/tag132.xml><?xml version="1.0" encoding="utf-8"?>
<p:tagLst xmlns:p="http://schemas.openxmlformats.org/presentationml/2006/main">
  <p:tag name="ISLIDE.ICON" val="#64751;"/>
</p:tagLst>
</file>

<file path=ppt/tags/tag133.xml><?xml version="1.0" encoding="utf-8"?>
<p:tagLst xmlns:p="http://schemas.openxmlformats.org/presentationml/2006/main">
  <p:tag name="ISLIDE.ICON" val="#64751;"/>
</p:tagLst>
</file>

<file path=ppt/tags/tag134.xml><?xml version="1.0" encoding="utf-8"?>
<p:tagLst xmlns:p="http://schemas.openxmlformats.org/presentationml/2006/main">
  <p:tag name="ISLIDE.ICON" val="#64751;"/>
</p:tagLst>
</file>

<file path=ppt/tags/tag135.xml><?xml version="1.0" encoding="utf-8"?>
<p:tagLst xmlns:p="http://schemas.openxmlformats.org/presentationml/2006/main">
  <p:tag name="ISLIDE.ICON" val="#64751;"/>
</p:tagLst>
</file>

<file path=ppt/tags/tag136.xml><?xml version="1.0" encoding="utf-8"?>
<p:tagLst xmlns:p="http://schemas.openxmlformats.org/presentationml/2006/main">
  <p:tag name="ISLIDE.ICON" val="#64751;"/>
</p:tagLst>
</file>

<file path=ppt/tags/tag137.xml><?xml version="1.0" encoding="utf-8"?>
<p:tagLst xmlns:p="http://schemas.openxmlformats.org/presentationml/2006/main">
  <p:tag name="ISLIDE.ICON" val="#64751;"/>
</p:tagLst>
</file>

<file path=ppt/tags/tag138.xml><?xml version="1.0" encoding="utf-8"?>
<p:tagLst xmlns:p="http://schemas.openxmlformats.org/presentationml/2006/main">
  <p:tag name="ISLIDE.ICON" val="#64751;"/>
</p:tagLst>
</file>

<file path=ppt/tags/tag139.xml><?xml version="1.0" encoding="utf-8"?>
<p:tagLst xmlns:p="http://schemas.openxmlformats.org/presentationml/2006/main">
  <p:tag name="ISLIDE.ICON" val="#64751;"/>
</p:tagLst>
</file>

<file path=ppt/tags/tag14.xml><?xml version="1.0" encoding="utf-8"?>
<p:tagLst xmlns:p="http://schemas.openxmlformats.org/presentationml/2006/main">
  <p:tag name="ISLIDE.ICON" val="#170926;#35023;"/>
</p:tagLst>
</file>

<file path=ppt/tags/tag140.xml><?xml version="1.0" encoding="utf-8"?>
<p:tagLst xmlns:p="http://schemas.openxmlformats.org/presentationml/2006/main">
  <p:tag name="ISLIDE.ICON" val="#64751;"/>
</p:tagLst>
</file>

<file path=ppt/tags/tag141.xml><?xml version="1.0" encoding="utf-8"?>
<p:tagLst xmlns:p="http://schemas.openxmlformats.org/presentationml/2006/main">
  <p:tag name="ISLIDE.ICON" val="#64751;"/>
</p:tagLst>
</file>

<file path=ppt/tags/tag142.xml><?xml version="1.0" encoding="utf-8"?>
<p:tagLst xmlns:p="http://schemas.openxmlformats.org/presentationml/2006/main">
  <p:tag name="ISLIDE.ICON" val="#64751;"/>
</p:tagLst>
</file>

<file path=ppt/tags/tag143.xml><?xml version="1.0" encoding="utf-8"?>
<p:tagLst xmlns:p="http://schemas.openxmlformats.org/presentationml/2006/main">
  <p:tag name="ISLIDE.ICON" val="#64751;"/>
</p:tagLst>
</file>

<file path=ppt/tags/tag144.xml><?xml version="1.0" encoding="utf-8"?>
<p:tagLst xmlns:p="http://schemas.openxmlformats.org/presentationml/2006/main">
  <p:tag name="ISLIDE.ICON" val="#64751;"/>
</p:tagLst>
</file>

<file path=ppt/tags/tag145.xml><?xml version="1.0" encoding="utf-8"?>
<p:tagLst xmlns:p="http://schemas.openxmlformats.org/presentationml/2006/main">
  <p:tag name="ISLIDE.ICON" val="#64751;"/>
</p:tagLst>
</file>

<file path=ppt/tags/tag146.xml><?xml version="1.0" encoding="utf-8"?>
<p:tagLst xmlns:p="http://schemas.openxmlformats.org/presentationml/2006/main">
  <p:tag name="ISLIDE.ICON" val="#64751;"/>
</p:tagLst>
</file>

<file path=ppt/tags/tag147.xml><?xml version="1.0" encoding="utf-8"?>
<p:tagLst xmlns:p="http://schemas.openxmlformats.org/presentationml/2006/main">
  <p:tag name="ISLIDE.ICON" val="#64751;"/>
</p:tagLst>
</file>

<file path=ppt/tags/tag148.xml><?xml version="1.0" encoding="utf-8"?>
<p:tagLst xmlns:p="http://schemas.openxmlformats.org/presentationml/2006/main">
  <p:tag name="ISLIDE.ICON" val="#64751;"/>
</p:tagLst>
</file>

<file path=ppt/tags/tag149.xml><?xml version="1.0" encoding="utf-8"?>
<p:tagLst xmlns:p="http://schemas.openxmlformats.org/presentationml/2006/main">
  <p:tag name="ISLIDE.ICON" val="#64751;"/>
</p:tagLst>
</file>

<file path=ppt/tags/tag15.xml><?xml version="1.0" encoding="utf-8"?>
<p:tagLst xmlns:p="http://schemas.openxmlformats.org/presentationml/2006/main">
  <p:tag name="ISLIDE.ICON" val="#170926;#35023;"/>
</p:tagLst>
</file>

<file path=ppt/tags/tag150.xml><?xml version="1.0" encoding="utf-8"?>
<p:tagLst xmlns:p="http://schemas.openxmlformats.org/presentationml/2006/main">
  <p:tag name="ISLIDE.ICON" val="#64751;"/>
</p:tagLst>
</file>

<file path=ppt/tags/tag151.xml><?xml version="1.0" encoding="utf-8"?>
<p:tagLst xmlns:p="http://schemas.openxmlformats.org/presentationml/2006/main">
  <p:tag name="ISLIDE.ICON" val="#64751;"/>
</p:tagLst>
</file>

<file path=ppt/tags/tag152.xml><?xml version="1.0" encoding="utf-8"?>
<p:tagLst xmlns:p="http://schemas.openxmlformats.org/presentationml/2006/main">
  <p:tag name="ISLIDE.ICON" val="#64751;"/>
</p:tagLst>
</file>

<file path=ppt/tags/tag153.xml><?xml version="1.0" encoding="utf-8"?>
<p:tagLst xmlns:p="http://schemas.openxmlformats.org/presentationml/2006/main">
  <p:tag name="ISLIDE.ICON" val="#64751;"/>
</p:tagLst>
</file>

<file path=ppt/tags/tag154.xml><?xml version="1.0" encoding="utf-8"?>
<p:tagLst xmlns:p="http://schemas.openxmlformats.org/presentationml/2006/main">
  <p:tag name="ISLIDE.ICON" val="#64751;"/>
</p:tagLst>
</file>

<file path=ppt/tags/tag155.xml><?xml version="1.0" encoding="utf-8"?>
<p:tagLst xmlns:p="http://schemas.openxmlformats.org/presentationml/2006/main">
  <p:tag name="ISLIDE.ICON" val="#64751;"/>
</p:tagLst>
</file>

<file path=ppt/tags/tag156.xml><?xml version="1.0" encoding="utf-8"?>
<p:tagLst xmlns:p="http://schemas.openxmlformats.org/presentationml/2006/main">
  <p:tag name="ISLIDE.ICON" val="#64751;"/>
</p:tagLst>
</file>

<file path=ppt/tags/tag157.xml><?xml version="1.0" encoding="utf-8"?>
<p:tagLst xmlns:p="http://schemas.openxmlformats.org/presentationml/2006/main">
  <p:tag name="ISLIDE.ICON" val="#64751;"/>
</p:tagLst>
</file>

<file path=ppt/tags/tag158.xml><?xml version="1.0" encoding="utf-8"?>
<p:tagLst xmlns:p="http://schemas.openxmlformats.org/presentationml/2006/main">
  <p:tag name="ISLIDE.ICON" val="#64751;"/>
</p:tagLst>
</file>

<file path=ppt/tags/tag159.xml><?xml version="1.0" encoding="utf-8"?>
<p:tagLst xmlns:p="http://schemas.openxmlformats.org/presentationml/2006/main">
  <p:tag name="ISLIDE.ICON" val="#64751;"/>
</p:tagLst>
</file>

<file path=ppt/tags/tag16.xml><?xml version="1.0" encoding="utf-8"?>
<p:tagLst xmlns:p="http://schemas.openxmlformats.org/presentationml/2006/main">
  <p:tag name="ISLIDE.ICON" val="#170926;#35023;"/>
</p:tagLst>
</file>

<file path=ppt/tags/tag160.xml><?xml version="1.0" encoding="utf-8"?>
<p:tagLst xmlns:p="http://schemas.openxmlformats.org/presentationml/2006/main">
  <p:tag name="ISLIDE.ICON" val="#64751;"/>
</p:tagLst>
</file>

<file path=ppt/tags/tag161.xml><?xml version="1.0" encoding="utf-8"?>
<p:tagLst xmlns:p="http://schemas.openxmlformats.org/presentationml/2006/main">
  <p:tag name="ISLIDE.ICON" val="#64751;#63096;#33435;"/>
</p:tagLst>
</file>

<file path=ppt/tags/tag162.xml><?xml version="1.0" encoding="utf-8"?>
<p:tagLst xmlns:p="http://schemas.openxmlformats.org/presentationml/2006/main">
  <p:tag name="ISLIDE.ICON" val="#64751;#63096;#33435;"/>
</p:tagLst>
</file>

<file path=ppt/tags/tag163.xml><?xml version="1.0" encoding="utf-8"?>
<p:tagLst xmlns:p="http://schemas.openxmlformats.org/presentationml/2006/main">
  <p:tag name="ISLIDE.ICON" val="#64751;#63096;#33435;"/>
</p:tagLst>
</file>

<file path=ppt/tags/tag164.xml><?xml version="1.0" encoding="utf-8"?>
<p:tagLst xmlns:p="http://schemas.openxmlformats.org/presentationml/2006/main">
  <p:tag name="ISLIDE.ICON" val="#64751;#63096;#33435;"/>
</p:tagLst>
</file>

<file path=ppt/tags/tag165.xml><?xml version="1.0" encoding="utf-8"?>
<p:tagLst xmlns:p="http://schemas.openxmlformats.org/presentationml/2006/main">
  <p:tag name="ISLIDE.ICON" val="#64751;#63096;#33435;"/>
  <p:tag name="ISLIDE.VECTOR" val="#774935;"/>
</p:tagLst>
</file>

<file path=ppt/tags/tag166.xml><?xml version="1.0" encoding="utf-8"?>
<p:tagLst xmlns:p="http://schemas.openxmlformats.org/presentationml/2006/main">
  <p:tag name="ISLIDE.ICON" val="#64751;#78756;"/>
</p:tagLst>
</file>

<file path=ppt/tags/tag167.xml><?xml version="1.0" encoding="utf-8"?>
<p:tagLst xmlns:p="http://schemas.openxmlformats.org/presentationml/2006/main">
  <p:tag name="ISLIDE.ICON" val="#64751;#78756;"/>
  <p:tag name="ISLIDE.VECTOR" val="#774935;"/>
</p:tagLst>
</file>

<file path=ppt/tags/tag168.xml><?xml version="1.0" encoding="utf-8"?>
<p:tagLst xmlns:p="http://schemas.openxmlformats.org/presentationml/2006/main">
  <p:tag name="ISLIDE.ICON" val="#64751;#78756;"/>
</p:tagLst>
</file>

<file path=ppt/tags/tag169.xml><?xml version="1.0" encoding="utf-8"?>
<p:tagLst xmlns:p="http://schemas.openxmlformats.org/presentationml/2006/main">
  <p:tag name="ISLIDE.ICON" val="#64751;#78756;"/>
</p:tagLst>
</file>

<file path=ppt/tags/tag17.xml><?xml version="1.0" encoding="utf-8"?>
<p:tagLst xmlns:p="http://schemas.openxmlformats.org/presentationml/2006/main">
  <p:tag name="ISLIDE.ICON" val="#170926;#35023;"/>
</p:tagLst>
</file>

<file path=ppt/tags/tag170.xml><?xml version="1.0" encoding="utf-8"?>
<p:tagLst xmlns:p="http://schemas.openxmlformats.org/presentationml/2006/main">
  <p:tag name="ISLIDE.ICON" val="#64751;#78756;"/>
</p:tagLst>
</file>

<file path=ppt/tags/tag171.xml><?xml version="1.0" encoding="utf-8"?>
<p:tagLst xmlns:p="http://schemas.openxmlformats.org/presentationml/2006/main">
  <p:tag name="ISLIDE.ICON" val="#64751;#78756;"/>
</p:tagLst>
</file>

<file path=ppt/tags/tag172.xml><?xml version="1.0" encoding="utf-8"?>
<p:tagLst xmlns:p="http://schemas.openxmlformats.org/presentationml/2006/main">
  <p:tag name="ISLIDE.ICON" val="#64751;#78756;"/>
</p:tagLst>
</file>

<file path=ppt/tags/tag173.xml><?xml version="1.0" encoding="utf-8"?>
<p:tagLst xmlns:p="http://schemas.openxmlformats.org/presentationml/2006/main">
  <p:tag name="ISLIDE.ICON" val="#64751;#78756;"/>
</p:tagLst>
</file>

<file path=ppt/tags/tag174.xml><?xml version="1.0" encoding="utf-8"?>
<p:tagLst xmlns:p="http://schemas.openxmlformats.org/presentationml/2006/main">
  <p:tag name="ISLIDE.ICON" val="#64751;#78756;#16435;"/>
</p:tagLst>
</file>

<file path=ppt/tags/tag175.xml><?xml version="1.0" encoding="utf-8"?>
<p:tagLst xmlns:p="http://schemas.openxmlformats.org/presentationml/2006/main">
  <p:tag name="ISLIDE.ICON" val="#64751;#78756;#16435;"/>
</p:tagLst>
</file>

<file path=ppt/tags/tag176.xml><?xml version="1.0" encoding="utf-8"?>
<p:tagLst xmlns:p="http://schemas.openxmlformats.org/presentationml/2006/main">
  <p:tag name="ISLIDE.ICON" val="#64751;#78756;#16435;"/>
</p:tagLst>
</file>

<file path=ppt/tags/tag177.xml><?xml version="1.0" encoding="utf-8"?>
<p:tagLst xmlns:p="http://schemas.openxmlformats.org/presentationml/2006/main">
  <p:tag name="ISLIDE.ICON" val="#64751;#78756;#16435;"/>
</p:tagLst>
</file>

<file path=ppt/tags/tag178.xml><?xml version="1.0" encoding="utf-8"?>
<p:tagLst xmlns:p="http://schemas.openxmlformats.org/presentationml/2006/main">
  <p:tag name="ISLIDE.ICON" val="#64751;#78756;#16435;"/>
</p:tagLst>
</file>

<file path=ppt/tags/tag179.xml><?xml version="1.0" encoding="utf-8"?>
<p:tagLst xmlns:p="http://schemas.openxmlformats.org/presentationml/2006/main">
  <p:tag name="ISLIDE.ICON" val="#64751;#78756;#16435;"/>
</p:tagLst>
</file>

<file path=ppt/tags/tag18.xml><?xml version="1.0" encoding="utf-8"?>
<p:tagLst xmlns:p="http://schemas.openxmlformats.org/presentationml/2006/main">
  <p:tag name="ISLIDE.ICON" val="#170926;#35023;"/>
</p:tagLst>
</file>

<file path=ppt/tags/tag180.xml><?xml version="1.0" encoding="utf-8"?>
<p:tagLst xmlns:p="http://schemas.openxmlformats.org/presentationml/2006/main">
  <p:tag name="ISLIDE.ICON" val="#64751;#78756;#16435;#163139;"/>
</p:tagLst>
</file>

<file path=ppt/tags/tag181.xml><?xml version="1.0" encoding="utf-8"?>
<p:tagLst xmlns:p="http://schemas.openxmlformats.org/presentationml/2006/main">
  <p:tag name="ISLIDE.ICON" val="#64751;#78756;#16435;#163139;"/>
  <p:tag name="ISLIDE.VECTOR" val="#774935;"/>
</p:tagLst>
</file>

<file path=ppt/tags/tag182.xml><?xml version="1.0" encoding="utf-8"?>
<p:tagLst xmlns:p="http://schemas.openxmlformats.org/presentationml/2006/main">
  <p:tag name="ISLIDE.ICON" val="#64751;#78756;#16435;#163139;"/>
  <p:tag name="ISLIDE.VECTOR" val="#774935;"/>
</p:tagLst>
</file>

<file path=ppt/tags/tag183.xml><?xml version="1.0" encoding="utf-8"?>
<p:tagLst xmlns:p="http://schemas.openxmlformats.org/presentationml/2006/main">
  <p:tag name="ISLIDE.ICON" val="#64751;#78756;#16435;#163139;"/>
  <p:tag name="ISLIDE.VECTOR" val="#774935;"/>
</p:tagLst>
</file>

<file path=ppt/tags/tag184.xml><?xml version="1.0" encoding="utf-8"?>
<p:tagLst xmlns:p="http://schemas.openxmlformats.org/presentationml/2006/main">
  <p:tag name="ISLIDE.ICON" val="#64751;#78756;#383318;#399964;"/>
</p:tagLst>
</file>

<file path=ppt/tags/tag185.xml><?xml version="1.0" encoding="utf-8"?>
<p:tagLst xmlns:p="http://schemas.openxmlformats.org/presentationml/2006/main">
  <p:tag name="ISLIDE.ICON" val="#64751;#78756;#383318;#399964;"/>
</p:tagLst>
</file>

<file path=ppt/tags/tag186.xml><?xml version="1.0" encoding="utf-8"?>
<p:tagLst xmlns:p="http://schemas.openxmlformats.org/presentationml/2006/main">
  <p:tag name="ISLIDE.ICON" val="#64751;#78756;#383318;#399964;"/>
</p:tagLst>
</file>

<file path=ppt/tags/tag187.xml><?xml version="1.0" encoding="utf-8"?>
<p:tagLst xmlns:p="http://schemas.openxmlformats.org/presentationml/2006/main">
  <p:tag name="ISLIDE.ICON" val="#64751;#78756;#383318;#399964;"/>
</p:tagLst>
</file>

<file path=ppt/tags/tag188.xml><?xml version="1.0" encoding="utf-8"?>
<p:tagLst xmlns:p="http://schemas.openxmlformats.org/presentationml/2006/main">
  <p:tag name="ISLIDE.ICON" val="#64751;#78756;#383318;#399964;#59065;"/>
</p:tagLst>
</file>

<file path=ppt/tags/tag189.xml><?xml version="1.0" encoding="utf-8"?>
<p:tagLst xmlns:p="http://schemas.openxmlformats.org/presentationml/2006/main">
  <p:tag name="ISLIDE.ICON" val="#64751;#78756;#383318;#399964;#59065;"/>
</p:tagLst>
</file>

<file path=ppt/tags/tag19.xml><?xml version="1.0" encoding="utf-8"?>
<p:tagLst xmlns:p="http://schemas.openxmlformats.org/presentationml/2006/main">
  <p:tag name="ISLIDE.ICON" val="#170926;#35023;"/>
</p:tagLst>
</file>

<file path=ppt/tags/tag190.xml><?xml version="1.0" encoding="utf-8"?>
<p:tagLst xmlns:p="http://schemas.openxmlformats.org/presentationml/2006/main">
  <p:tag name="ISLIDE.ICON" val="#64751;#78756;#383318;#399964;#59065;"/>
</p:tagLst>
</file>

<file path=ppt/tags/tag191.xml><?xml version="1.0" encoding="utf-8"?>
<p:tagLst xmlns:p="http://schemas.openxmlformats.org/presentationml/2006/main">
  <p:tag name="ISLIDE.ICON" val="#64751;#78756;#383318;#399964;#59065;"/>
</p:tagLst>
</file>

<file path=ppt/tags/tag192.xml><?xml version="1.0" encoding="utf-8"?>
<p:tagLst xmlns:p="http://schemas.openxmlformats.org/presentationml/2006/main">
  <p:tag name="ISLIDE.ICON" val="#64751;#78756;#383318;#399964;#59065;"/>
</p:tagLst>
</file>

<file path=ppt/tags/tag193.xml><?xml version="1.0" encoding="utf-8"?>
<p:tagLst xmlns:p="http://schemas.openxmlformats.org/presentationml/2006/main">
  <p:tag name="ISLIDE.ICON" val="#64751;#78756;#383318;#399964;#59065;"/>
</p:tagLst>
</file>

<file path=ppt/tags/tag194.xml><?xml version="1.0" encoding="utf-8"?>
<p:tagLst xmlns:p="http://schemas.openxmlformats.org/presentationml/2006/main">
  <p:tag name="ISLIDE.ICON" val="#64751;#78756;#383318;#399964;#59065;"/>
</p:tagLst>
</file>

<file path=ppt/tags/tag195.xml><?xml version="1.0" encoding="utf-8"?>
<p:tagLst xmlns:p="http://schemas.openxmlformats.org/presentationml/2006/main">
  <p:tag name="ISLIDE.ICON" val="#64751;#78756;#383318;#399964;#59065;"/>
</p:tagLst>
</file>

<file path=ppt/tags/tag196.xml><?xml version="1.0" encoding="utf-8"?>
<p:tagLst xmlns:p="http://schemas.openxmlformats.org/presentationml/2006/main">
  <p:tag name="ISLIDE.ICON" val="#64751;#78756;#383318;#399964;#59065;"/>
</p:tagLst>
</file>

<file path=ppt/tags/tag197.xml><?xml version="1.0" encoding="utf-8"?>
<p:tagLst xmlns:p="http://schemas.openxmlformats.org/presentationml/2006/main">
  <p:tag name="ISLIDE.ICON" val="#64751;#78756;#383318;#399964;#59065;"/>
</p:tagLst>
</file>

<file path=ppt/tags/tag198.xml><?xml version="1.0" encoding="utf-8"?>
<p:tagLst xmlns:p="http://schemas.openxmlformats.org/presentationml/2006/main">
  <p:tag name="ISLIDE.ICON" val="#64751;#78756;#383318;#399964;#59065;"/>
</p:tagLst>
</file>

<file path=ppt/tags/tag199.xml><?xml version="1.0" encoding="utf-8"?>
<p:tagLst xmlns:p="http://schemas.openxmlformats.org/presentationml/2006/main">
  <p:tag name="ISLIDE.ICON" val="#64751;#78756;#383318;#399964;#59065;"/>
</p:tagLst>
</file>

<file path=ppt/tags/tag2.xml><?xml version="1.0" encoding="utf-8"?>
<p:tagLst xmlns:p="http://schemas.openxmlformats.org/presentationml/2006/main">
  <p:tag name="ISLIDE.ICON" val="#64751;#120587;#407046;"/>
</p:tagLst>
</file>

<file path=ppt/tags/tag20.xml><?xml version="1.0" encoding="utf-8"?>
<p:tagLst xmlns:p="http://schemas.openxmlformats.org/presentationml/2006/main">
  <p:tag name="ISLIDE.ICON" val="#170926;#35023;"/>
</p:tagLst>
</file>

<file path=ppt/tags/tag200.xml><?xml version="1.0" encoding="utf-8"?>
<p:tagLst xmlns:p="http://schemas.openxmlformats.org/presentationml/2006/main">
  <p:tag name="ISLIDE.ICON" val="#64751;#78756;#383318;#399964;#59065;"/>
</p:tagLst>
</file>

<file path=ppt/tags/tag201.xml><?xml version="1.0" encoding="utf-8"?>
<p:tagLst xmlns:p="http://schemas.openxmlformats.org/presentationml/2006/main">
  <p:tag name="ISLIDE.ICON" val="#64751;#78756;#383318;#399964;#59065;"/>
</p:tagLst>
</file>

<file path=ppt/tags/tag202.xml><?xml version="1.0" encoding="utf-8"?>
<p:tagLst xmlns:p="http://schemas.openxmlformats.org/presentationml/2006/main">
  <p:tag name="ISLIDE.ICON" val="#64751;#78756;#383318;#399964;#59065;"/>
</p:tagLst>
</file>

<file path=ppt/tags/tag203.xml><?xml version="1.0" encoding="utf-8"?>
<p:tagLst xmlns:p="http://schemas.openxmlformats.org/presentationml/2006/main">
  <p:tag name="ISLIDE.ICON" val="#64751;#78756;"/>
</p:tagLst>
</file>

<file path=ppt/tags/tag204.xml><?xml version="1.0" encoding="utf-8"?>
<p:tagLst xmlns:p="http://schemas.openxmlformats.org/presentationml/2006/main">
  <p:tag name="ISLIDE.ICON" val="#64751;#78756;"/>
</p:tagLst>
</file>

<file path=ppt/tags/tag205.xml><?xml version="1.0" encoding="utf-8"?>
<p:tagLst xmlns:p="http://schemas.openxmlformats.org/presentationml/2006/main">
  <p:tag name="ISLIDE.ICON" val="#64751;#78756;#38052;#37982;#38287;"/>
  <p:tag name="ISLIDE.VECTOR" val="#774935;"/>
</p:tagLst>
</file>

<file path=ppt/tags/tag206.xml><?xml version="1.0" encoding="utf-8"?>
<p:tagLst xmlns:p="http://schemas.openxmlformats.org/presentationml/2006/main">
  <p:tag name="ISLIDE.ICON" val="#64751;#78756;#38052;#37982;#38287;"/>
  <p:tag name="ISLIDE.VECTOR" val="#774935;"/>
</p:tagLst>
</file>

<file path=ppt/tags/tag207.xml><?xml version="1.0" encoding="utf-8"?>
<p:tagLst xmlns:p="http://schemas.openxmlformats.org/presentationml/2006/main">
  <p:tag name="ISLIDE.GUIDESSETTING" val="{&quot;Id&quot;:&quot;GuidesStyle_Narrow&quot;,&quot;Name&quot;:&quot;较窄&quot;,&quot;Kind&quot;:&quot;System&quot;,&quot;OldGuidesSetting&quot;:{&quot;HeaderHeight&quot;:10.0,&quot;FooterHeight&quot;:5.0,&quot;SideMargin&quot;:2.5,&quot;TopMargin&quot;:0.0,&quot;BottomMargin&quot;:0.0,&quot;IntervalMargin&quot;:1.0}}"/>
  <p:tag name="COMMONDATA" val="eyJoZGlkIjoiNDYzNWQyZWYzZTQ5Zjc2ZWI5NjBlOTUwMjFmNDZlOTAifQ=="/>
  <p:tag name="KSO_WPP_MARK_KEY" val="90ddc32f-fd00-4545-8f3f-9401ce50d382"/>
</p:tagLst>
</file>

<file path=ppt/tags/tag21.xml><?xml version="1.0" encoding="utf-8"?>
<p:tagLst xmlns:p="http://schemas.openxmlformats.org/presentationml/2006/main">
  <p:tag name="ISLIDE.ICON" val="#170926;#35023;"/>
</p:tagLst>
</file>

<file path=ppt/tags/tag22.xml><?xml version="1.0" encoding="utf-8"?>
<p:tagLst xmlns:p="http://schemas.openxmlformats.org/presentationml/2006/main">
  <p:tag name="ISLIDE.ICON" val="#170926;#35023;"/>
</p:tagLst>
</file>

<file path=ppt/tags/tag23.xml><?xml version="1.0" encoding="utf-8"?>
<p:tagLst xmlns:p="http://schemas.openxmlformats.org/presentationml/2006/main">
  <p:tag name="ISLIDE.ICON" val="#170926;#35023;"/>
</p:tagLst>
</file>

<file path=ppt/tags/tag24.xml><?xml version="1.0" encoding="utf-8"?>
<p:tagLst xmlns:p="http://schemas.openxmlformats.org/presentationml/2006/main">
  <p:tag name="ISLIDE.ICON" val="#170926;#35023;"/>
</p:tagLst>
</file>

<file path=ppt/tags/tag25.xml><?xml version="1.0" encoding="utf-8"?>
<p:tagLst xmlns:p="http://schemas.openxmlformats.org/presentationml/2006/main">
  <p:tag name="ISLIDE.ICON" val="#170926;#35023;"/>
</p:tagLst>
</file>

<file path=ppt/tags/tag26.xml><?xml version="1.0" encoding="utf-8"?>
<p:tagLst xmlns:p="http://schemas.openxmlformats.org/presentationml/2006/main">
  <p:tag name="ISLIDE.ICON" val="#170926;#35023;"/>
</p:tagLst>
</file>

<file path=ppt/tags/tag27.xml><?xml version="1.0" encoding="utf-8"?>
<p:tagLst xmlns:p="http://schemas.openxmlformats.org/presentationml/2006/main">
  <p:tag name="ISLIDE.ICON" val="#170926;#35023;"/>
</p:tagLst>
</file>

<file path=ppt/tags/tag28.xml><?xml version="1.0" encoding="utf-8"?>
<p:tagLst xmlns:p="http://schemas.openxmlformats.org/presentationml/2006/main">
  <p:tag name="ISLIDE.ICON" val="#170926;#35023;"/>
</p:tagLst>
</file>

<file path=ppt/tags/tag29.xml><?xml version="1.0" encoding="utf-8"?>
<p:tagLst xmlns:p="http://schemas.openxmlformats.org/presentationml/2006/main">
  <p:tag name="ISLIDE.ICON" val="#170926;#35023;"/>
</p:tagLst>
</file>

<file path=ppt/tags/tag3.xml><?xml version="1.0" encoding="utf-8"?>
<p:tagLst xmlns:p="http://schemas.openxmlformats.org/presentationml/2006/main">
  <p:tag name="ISLIDE.ICON" val="#64751;#120587;#407046;"/>
</p:tagLst>
</file>

<file path=ppt/tags/tag30.xml><?xml version="1.0" encoding="utf-8"?>
<p:tagLst xmlns:p="http://schemas.openxmlformats.org/presentationml/2006/main">
  <p:tag name="ISLIDE.ICON" val="#170926;#35023;"/>
</p:tagLst>
</file>

<file path=ppt/tags/tag31.xml><?xml version="1.0" encoding="utf-8"?>
<p:tagLst xmlns:p="http://schemas.openxmlformats.org/presentationml/2006/main">
  <p:tag name="ISLIDE.ICON" val="#170926;#35023;"/>
  <p:tag name="ISLIDE.VECTOR" val="#774933;"/>
</p:tagLst>
</file>

<file path=ppt/tags/tag32.xml><?xml version="1.0" encoding="utf-8"?>
<p:tagLst xmlns:p="http://schemas.openxmlformats.org/presentationml/2006/main">
  <p:tag name="ISLIDE.ICON" val="#170926;#35023;"/>
  <p:tag name="ISLIDE.VECTOR" val="#774933;"/>
</p:tagLst>
</file>

<file path=ppt/tags/tag33.xml><?xml version="1.0" encoding="utf-8"?>
<p:tagLst xmlns:p="http://schemas.openxmlformats.org/presentationml/2006/main">
  <p:tag name="ISLIDE.ICON" val="#170926;#35023;"/>
</p:tagLst>
</file>

<file path=ppt/tags/tag34.xml><?xml version="1.0" encoding="utf-8"?>
<p:tagLst xmlns:p="http://schemas.openxmlformats.org/presentationml/2006/main">
  <p:tag name="ISLIDE.ICON" val="#170926;#35023;"/>
</p:tagLst>
</file>

<file path=ppt/tags/tag35.xml><?xml version="1.0" encoding="utf-8"?>
<p:tagLst xmlns:p="http://schemas.openxmlformats.org/presentationml/2006/main">
  <p:tag name="ISLIDE.ICON" val="#170926;#35023;"/>
  <p:tag name="ISLIDE.VECTOR" val="#431601;"/>
</p:tagLst>
</file>

<file path=ppt/tags/tag36.xml><?xml version="1.0" encoding="utf-8"?>
<p:tagLst xmlns:p="http://schemas.openxmlformats.org/presentationml/2006/main">
  <p:tag name="ISLIDE.ICON" val="#170926;#35023;"/>
  <p:tag name="ISLIDE.VECTOR" val="#431601;"/>
</p:tagLst>
</file>

<file path=ppt/tags/tag37.xml><?xml version="1.0" encoding="utf-8"?>
<p:tagLst xmlns:p="http://schemas.openxmlformats.org/presentationml/2006/main">
  <p:tag name="ISLIDE.ICON" val="#170926;#35023;"/>
  <p:tag name="ISLIDE.VECTOR" val="#431601;"/>
</p:tagLst>
</file>

<file path=ppt/tags/tag38.xml><?xml version="1.0" encoding="utf-8"?>
<p:tagLst xmlns:p="http://schemas.openxmlformats.org/presentationml/2006/main">
  <p:tag name="ISLIDE.ICON" val="#170926;#35023;"/>
  <p:tag name="ISLIDE.VECTOR" val="#431601;"/>
</p:tagLst>
</file>

<file path=ppt/tags/tag39.xml><?xml version="1.0" encoding="utf-8"?>
<p:tagLst xmlns:p="http://schemas.openxmlformats.org/presentationml/2006/main">
  <p:tag name="ISLIDE.ICON" val="#170926;#35023;"/>
  <p:tag name="ISLIDE.VECTOR" val="#431601;"/>
</p:tagLst>
</file>

<file path=ppt/tags/tag4.xml><?xml version="1.0" encoding="utf-8"?>
<p:tagLst xmlns:p="http://schemas.openxmlformats.org/presentationml/2006/main">
  <p:tag name="ISLIDE.ICON" val="#64751;"/>
</p:tagLst>
</file>

<file path=ppt/tags/tag40.xml><?xml version="1.0" encoding="utf-8"?>
<p:tagLst xmlns:p="http://schemas.openxmlformats.org/presentationml/2006/main">
  <p:tag name="ISLIDE.ICON" val="#170926;#35023;"/>
  <p:tag name="ISLIDE.VECTOR" val="#431601;#185208;#184776;"/>
</p:tagLst>
</file>

<file path=ppt/tags/tag41.xml><?xml version="1.0" encoding="utf-8"?>
<p:tagLst xmlns:p="http://schemas.openxmlformats.org/presentationml/2006/main">
  <p:tag name="ISLIDE.ICON" val="#170926;#35023;"/>
  <p:tag name="ISLIDE.VECTOR" val="#431601;"/>
</p:tagLst>
</file>

<file path=ppt/tags/tag42.xml><?xml version="1.0" encoding="utf-8"?>
<p:tagLst xmlns:p="http://schemas.openxmlformats.org/presentationml/2006/main">
  <p:tag name="ISLIDE.ICON" val="#96562;#174617;#164665;#179661;#33574;#109804;#59065;#401779;#400550;"/>
  <p:tag name="ISLIDE.VECTOR" val="#203957;#184166;#275511;#199048;#185811;#204950;"/>
</p:tagLst>
</file>

<file path=ppt/tags/tag43.xml><?xml version="1.0" encoding="utf-8"?>
<p:tagLst xmlns:p="http://schemas.openxmlformats.org/presentationml/2006/main">
  <p:tag name="ISLIDE.VECTOR" val="#203957;#184166;#275511;"/>
  <p:tag name="ISLIDE.ICON" val="#43546;#61040;#407111;"/>
</p:tagLst>
</file>

<file path=ppt/tags/tag44.xml><?xml version="1.0" encoding="utf-8"?>
<p:tagLst xmlns:p="http://schemas.openxmlformats.org/presentationml/2006/main">
  <p:tag name="ISLIDE.VECTOR" val="#203957;#184166;#275511;"/>
  <p:tag name="ISLIDE.ICON" val="#43546;#61040;#407111;"/>
</p:tagLst>
</file>

<file path=ppt/tags/tag45.xml><?xml version="1.0" encoding="utf-8"?>
<p:tagLst xmlns:p="http://schemas.openxmlformats.org/presentationml/2006/main">
  <p:tag name="ISLIDE.VECTOR" val="#203957;#184166;#275511;"/>
</p:tagLst>
</file>

<file path=ppt/tags/tag46.xml><?xml version="1.0" encoding="utf-8"?>
<p:tagLst xmlns:p="http://schemas.openxmlformats.org/presentationml/2006/main">
  <p:tag name="ISLIDE.VECTOR" val="#203957;#184166;#275511;"/>
</p:tagLst>
</file>

<file path=ppt/tags/tag47.xml><?xml version="1.0" encoding="utf-8"?>
<p:tagLst xmlns:p="http://schemas.openxmlformats.org/presentationml/2006/main">
  <p:tag name="ISLIDE.VECTOR" val="#203957;#184166;#275511;"/>
</p:tagLst>
</file>

<file path=ppt/tags/tag48.xml><?xml version="1.0" encoding="utf-8"?>
<p:tagLst xmlns:p="http://schemas.openxmlformats.org/presentationml/2006/main">
  <p:tag name="ISLIDE.VECTOR" val="#203957;#184166;#275511;"/>
</p:tagLst>
</file>

<file path=ppt/tags/tag49.xml><?xml version="1.0" encoding="utf-8"?>
<p:tagLst xmlns:p="http://schemas.openxmlformats.org/presentationml/2006/main">
  <p:tag name="ISLIDE.VECTOR" val="#203957;#184166;#275511;"/>
</p:tagLst>
</file>

<file path=ppt/tags/tag5.xml><?xml version="1.0" encoding="utf-8"?>
<p:tagLst xmlns:p="http://schemas.openxmlformats.org/presentationml/2006/main">
  <p:tag name="ISLIDE.VECTOR" val="#774935;"/>
  <p:tag name="ISLIDE.ICON" val="#170926;#35023;#45985;#37569;#36906;#393613;#404326;#180044;#146409;#88184;#370148;#34501;#372940;"/>
</p:tagLst>
</file>

<file path=ppt/tags/tag50.xml><?xml version="1.0" encoding="utf-8"?>
<p:tagLst xmlns:p="http://schemas.openxmlformats.org/presentationml/2006/main">
  <p:tag name="ISLIDE.VECTOR" val="#203957;#184166;#275511;"/>
</p:tagLst>
</file>

<file path=ppt/tags/tag51.xml><?xml version="1.0" encoding="utf-8"?>
<p:tagLst xmlns:p="http://schemas.openxmlformats.org/presentationml/2006/main">
  <p:tag name="ISLIDE.ICON" val="#64751;#88151;#109496;#372899;"/>
</p:tagLst>
</file>

<file path=ppt/tags/tag52.xml><?xml version="1.0" encoding="utf-8"?>
<p:tagLst xmlns:p="http://schemas.openxmlformats.org/presentationml/2006/main">
  <p:tag name="ISLIDE.ICON" val="#64751;"/>
</p:tagLst>
</file>

<file path=ppt/tags/tag53.xml><?xml version="1.0" encoding="utf-8"?>
<p:tagLst xmlns:p="http://schemas.openxmlformats.org/presentationml/2006/main">
  <p:tag name="ISLIDE.ICON" val="#64751;"/>
</p:tagLst>
</file>

<file path=ppt/tags/tag54.xml><?xml version="1.0" encoding="utf-8"?>
<p:tagLst xmlns:p="http://schemas.openxmlformats.org/presentationml/2006/main">
  <p:tag name="ISLIDE.ICON" val="#64751;"/>
</p:tagLst>
</file>

<file path=ppt/tags/tag55.xml><?xml version="1.0" encoding="utf-8"?>
<p:tagLst xmlns:p="http://schemas.openxmlformats.org/presentationml/2006/main">
  <p:tag name="ISLIDE.ICON" val="#64751;"/>
</p:tagLst>
</file>

<file path=ppt/tags/tag56.xml><?xml version="1.0" encoding="utf-8"?>
<p:tagLst xmlns:p="http://schemas.openxmlformats.org/presentationml/2006/main">
  <p:tag name="ISLIDE.ICON" val="#64751;#19233;#99665;"/>
</p:tagLst>
</file>

<file path=ppt/tags/tag57.xml><?xml version="1.0" encoding="utf-8"?>
<p:tagLst xmlns:p="http://schemas.openxmlformats.org/presentationml/2006/main">
  <p:tag name="ISLIDE.ICON" val="#64751;"/>
</p:tagLst>
</file>

<file path=ppt/tags/tag58.xml><?xml version="1.0" encoding="utf-8"?>
<p:tagLst xmlns:p="http://schemas.openxmlformats.org/presentationml/2006/main">
  <p:tag name="ISLIDE.ICON" val="#64751;"/>
</p:tagLst>
</file>

<file path=ppt/tags/tag59.xml><?xml version="1.0" encoding="utf-8"?>
<p:tagLst xmlns:p="http://schemas.openxmlformats.org/presentationml/2006/main">
  <p:tag name="ISLIDE.ICON" val="#64751;"/>
</p:tagLst>
</file>

<file path=ppt/tags/tag6.xml><?xml version="1.0" encoding="utf-8"?>
<p:tagLst xmlns:p="http://schemas.openxmlformats.org/presentationml/2006/main">
  <p:tag name="ISLIDE.VECTOR" val="#184166;#185136;#192187;#192208;#192205;#294795;#185550;#212456;"/>
</p:tagLst>
</file>

<file path=ppt/tags/tag60.xml><?xml version="1.0" encoding="utf-8"?>
<p:tagLst xmlns:p="http://schemas.openxmlformats.org/presentationml/2006/main">
  <p:tag name="ISLIDE.ICON" val="#64751;"/>
</p:tagLst>
</file>

<file path=ppt/tags/tag61.xml><?xml version="1.0" encoding="utf-8"?>
<p:tagLst xmlns:p="http://schemas.openxmlformats.org/presentationml/2006/main">
  <p:tag name="ISLIDE.ICON" val="#64751;"/>
</p:tagLst>
</file>

<file path=ppt/tags/tag62.xml><?xml version="1.0" encoding="utf-8"?>
<p:tagLst xmlns:p="http://schemas.openxmlformats.org/presentationml/2006/main">
  <p:tag name="ISLIDE.ICON" val="#64751;"/>
</p:tagLst>
</file>

<file path=ppt/tags/tag63.xml><?xml version="1.0" encoding="utf-8"?>
<p:tagLst xmlns:p="http://schemas.openxmlformats.org/presentationml/2006/main">
  <p:tag name="ISLIDE.ICON" val="#64751;"/>
</p:tagLst>
</file>

<file path=ppt/tags/tag64.xml><?xml version="1.0" encoding="utf-8"?>
<p:tagLst xmlns:p="http://schemas.openxmlformats.org/presentationml/2006/main">
  <p:tag name="ISLIDE.ICON" val="#64751;"/>
</p:tagLst>
</file>

<file path=ppt/tags/tag65.xml><?xml version="1.0" encoding="utf-8"?>
<p:tagLst xmlns:p="http://schemas.openxmlformats.org/presentationml/2006/main">
  <p:tag name="ISLIDE.ICON" val="#64751;"/>
</p:tagLst>
</file>

<file path=ppt/tags/tag66.xml><?xml version="1.0" encoding="utf-8"?>
<p:tagLst xmlns:p="http://schemas.openxmlformats.org/presentationml/2006/main">
  <p:tag name="ISLIDE.ICON" val="#64751;"/>
</p:tagLst>
</file>

<file path=ppt/tags/tag67.xml><?xml version="1.0" encoding="utf-8"?>
<p:tagLst xmlns:p="http://schemas.openxmlformats.org/presentationml/2006/main">
  <p:tag name="ISLIDE.ICON" val="#64751;"/>
</p:tagLst>
</file>

<file path=ppt/tags/tag68.xml><?xml version="1.0" encoding="utf-8"?>
<p:tagLst xmlns:p="http://schemas.openxmlformats.org/presentationml/2006/main">
  <p:tag name="ISLIDE.ICON" val="#64751;#19233;#99665;"/>
</p:tagLst>
</file>

<file path=ppt/tags/tag69.xml><?xml version="1.0" encoding="utf-8"?>
<p:tagLst xmlns:p="http://schemas.openxmlformats.org/presentationml/2006/main">
  <p:tag name="ISLIDE.ICON" val="#64751;"/>
</p:tagLst>
</file>

<file path=ppt/tags/tag7.xml><?xml version="1.0" encoding="utf-8"?>
<p:tagLst xmlns:p="http://schemas.openxmlformats.org/presentationml/2006/main">
  <p:tag name="ISLIDE.VECTOR" val="#184166;#185136;#192187;#192208;#192205;#294795;#185550;#212456;"/>
</p:tagLst>
</file>

<file path=ppt/tags/tag70.xml><?xml version="1.0" encoding="utf-8"?>
<p:tagLst xmlns:p="http://schemas.openxmlformats.org/presentationml/2006/main">
  <p:tag name="ISLIDE.ICON" val="#64751;"/>
</p:tagLst>
</file>

<file path=ppt/tags/tag71.xml><?xml version="1.0" encoding="utf-8"?>
<p:tagLst xmlns:p="http://schemas.openxmlformats.org/presentationml/2006/main">
  <p:tag name="ISLIDE.ICON" val="#64751;#19233;#99665;"/>
</p:tagLst>
</file>

<file path=ppt/tags/tag72.xml><?xml version="1.0" encoding="utf-8"?>
<p:tagLst xmlns:p="http://schemas.openxmlformats.org/presentationml/2006/main">
  <p:tag name="ISLIDE.ICON" val="#64751;#19233;#99665;"/>
</p:tagLst>
</file>

<file path=ppt/tags/tag73.xml><?xml version="1.0" encoding="utf-8"?>
<p:tagLst xmlns:p="http://schemas.openxmlformats.org/presentationml/2006/main">
  <p:tag name="ISLIDE.ICON" val="#64751;#19233;#99665;"/>
</p:tagLst>
</file>

<file path=ppt/tags/tag74.xml><?xml version="1.0" encoding="utf-8"?>
<p:tagLst xmlns:p="http://schemas.openxmlformats.org/presentationml/2006/main">
  <p:tag name="ISLIDE.ICON" val="#64751;#19233;#99665;"/>
</p:tagLst>
</file>

<file path=ppt/tags/tag75.xml><?xml version="1.0" encoding="utf-8"?>
<p:tagLst xmlns:p="http://schemas.openxmlformats.org/presentationml/2006/main">
  <p:tag name="ISLIDE.ICON" val="#64751;#19233;#99665;"/>
</p:tagLst>
</file>

<file path=ppt/tags/tag76.xml><?xml version="1.0" encoding="utf-8"?>
<p:tagLst xmlns:p="http://schemas.openxmlformats.org/presentationml/2006/main">
  <p:tag name="ISLIDE.ICON" val="#64751;#19233;#99665;"/>
</p:tagLst>
</file>

<file path=ppt/tags/tag77.xml><?xml version="1.0" encoding="utf-8"?>
<p:tagLst xmlns:p="http://schemas.openxmlformats.org/presentationml/2006/main">
  <p:tag name="ISLIDE.ICON" val="#64751;"/>
</p:tagLst>
</file>

<file path=ppt/tags/tag78.xml><?xml version="1.0" encoding="utf-8"?>
<p:tagLst xmlns:p="http://schemas.openxmlformats.org/presentationml/2006/main">
  <p:tag name="ISLIDE.ICON" val="#64751;"/>
</p:tagLst>
</file>

<file path=ppt/tags/tag79.xml><?xml version="1.0" encoding="utf-8"?>
<p:tagLst xmlns:p="http://schemas.openxmlformats.org/presentationml/2006/main">
  <p:tag name="ISLIDE.ICON" val="#64751;"/>
</p:tagLst>
</file>

<file path=ppt/tags/tag8.xml><?xml version="1.0" encoding="utf-8"?>
<p:tagLst xmlns:p="http://schemas.openxmlformats.org/presentationml/2006/main">
  <p:tag name="ISLIDE.VECTOR" val="#184166;#185136;#192187;#192208;#192205;#294795;#185550;#212456;"/>
  <p:tag name="ISLIDE.ICON" val="#399125;#84754;#371452;#407058;#92288;#181227;"/>
</p:tagLst>
</file>

<file path=ppt/tags/tag80.xml><?xml version="1.0" encoding="utf-8"?>
<p:tagLst xmlns:p="http://schemas.openxmlformats.org/presentationml/2006/main">
  <p:tag name="ISLIDE.ICON" val="#64751;"/>
</p:tagLst>
</file>

<file path=ppt/tags/tag81.xml><?xml version="1.0" encoding="utf-8"?>
<p:tagLst xmlns:p="http://schemas.openxmlformats.org/presentationml/2006/main">
  <p:tag name="ISLIDE.ICON" val="#64751;"/>
</p:tagLst>
</file>

<file path=ppt/tags/tag82.xml><?xml version="1.0" encoding="utf-8"?>
<p:tagLst xmlns:p="http://schemas.openxmlformats.org/presentationml/2006/main">
  <p:tag name="ISLIDE.ICON" val="#64751;"/>
</p:tagLst>
</file>

<file path=ppt/tags/tag83.xml><?xml version="1.0" encoding="utf-8"?>
<p:tagLst xmlns:p="http://schemas.openxmlformats.org/presentationml/2006/main">
  <p:tag name="ISLIDE.ICON" val="#64751;"/>
</p:tagLst>
</file>

<file path=ppt/tags/tag84.xml><?xml version="1.0" encoding="utf-8"?>
<p:tagLst xmlns:p="http://schemas.openxmlformats.org/presentationml/2006/main">
  <p:tag name="ISLIDE.ICON" val="#64751;"/>
</p:tagLst>
</file>

<file path=ppt/tags/tag85.xml><?xml version="1.0" encoding="utf-8"?>
<p:tagLst xmlns:p="http://schemas.openxmlformats.org/presentationml/2006/main">
  <p:tag name="ISLIDE.ICON" val="#64751;"/>
</p:tagLst>
</file>

<file path=ppt/tags/tag86.xml><?xml version="1.0" encoding="utf-8"?>
<p:tagLst xmlns:p="http://schemas.openxmlformats.org/presentationml/2006/main">
  <p:tag name="ISLIDE.ICON" val="#64751;"/>
</p:tagLst>
</file>

<file path=ppt/tags/tag87.xml><?xml version="1.0" encoding="utf-8"?>
<p:tagLst xmlns:p="http://schemas.openxmlformats.org/presentationml/2006/main">
  <p:tag name="ISLIDE.ICON" val="#64751;"/>
</p:tagLst>
</file>

<file path=ppt/tags/tag88.xml><?xml version="1.0" encoding="utf-8"?>
<p:tagLst xmlns:p="http://schemas.openxmlformats.org/presentationml/2006/main">
  <p:tag name="ISLIDE.ICON" val="#64751;"/>
</p:tagLst>
</file>

<file path=ppt/tags/tag89.xml><?xml version="1.0" encoding="utf-8"?>
<p:tagLst xmlns:p="http://schemas.openxmlformats.org/presentationml/2006/main">
  <p:tag name="ISLIDE.ICON" val="#64751;"/>
</p:tagLst>
</file>

<file path=ppt/tags/tag9.xml><?xml version="1.0" encoding="utf-8"?>
<p:tagLst xmlns:p="http://schemas.openxmlformats.org/presentationml/2006/main">
  <p:tag name="ISLIDE.VECTOR" val="#184166;#185136;#192187;#192208;#192205;#294795;#185550;#212456;"/>
  <p:tag name="ISLIDE.ICON" val="#399125;#84754;#371452;#407058;#92288;#181227;"/>
</p:tagLst>
</file>

<file path=ppt/tags/tag90.xml><?xml version="1.0" encoding="utf-8"?>
<p:tagLst xmlns:p="http://schemas.openxmlformats.org/presentationml/2006/main">
  <p:tag name="ISLIDE.ICON" val="#64751;#401140;"/>
</p:tagLst>
</file>

<file path=ppt/tags/tag91.xml><?xml version="1.0" encoding="utf-8"?>
<p:tagLst xmlns:p="http://schemas.openxmlformats.org/presentationml/2006/main">
  <p:tag name="ISLIDE.ICON" val="#64751;#401140;"/>
</p:tagLst>
</file>

<file path=ppt/tags/tag92.xml><?xml version="1.0" encoding="utf-8"?>
<p:tagLst xmlns:p="http://schemas.openxmlformats.org/presentationml/2006/main">
  <p:tag name="ISLIDE.ICON" val="#64751;"/>
</p:tagLst>
</file>

<file path=ppt/tags/tag93.xml><?xml version="1.0" encoding="utf-8"?>
<p:tagLst xmlns:p="http://schemas.openxmlformats.org/presentationml/2006/main">
  <p:tag name="ISLIDE.ICON" val="#64751;"/>
</p:tagLst>
</file>

<file path=ppt/tags/tag94.xml><?xml version="1.0" encoding="utf-8"?>
<p:tagLst xmlns:p="http://schemas.openxmlformats.org/presentationml/2006/main">
  <p:tag name="ISLIDE.ICON" val="#64751;"/>
</p:tagLst>
</file>

<file path=ppt/tags/tag95.xml><?xml version="1.0" encoding="utf-8"?>
<p:tagLst xmlns:p="http://schemas.openxmlformats.org/presentationml/2006/main">
  <p:tag name="ISLIDE.ICON" val="#64751;"/>
</p:tagLst>
</file>

<file path=ppt/tags/tag96.xml><?xml version="1.0" encoding="utf-8"?>
<p:tagLst xmlns:p="http://schemas.openxmlformats.org/presentationml/2006/main">
  <p:tag name="ISLIDE.ICON" val="#64751;"/>
</p:tagLst>
</file>

<file path=ppt/tags/tag97.xml><?xml version="1.0" encoding="utf-8"?>
<p:tagLst xmlns:p="http://schemas.openxmlformats.org/presentationml/2006/main">
  <p:tag name="ISLIDE.ICON" val="#64751;"/>
</p:tagLst>
</file>

<file path=ppt/tags/tag98.xml><?xml version="1.0" encoding="utf-8"?>
<p:tagLst xmlns:p="http://schemas.openxmlformats.org/presentationml/2006/main">
  <p:tag name="ISLIDE.ICON" val="#64751;"/>
</p:tagLst>
</file>

<file path=ppt/tags/tag99.xml><?xml version="1.0" encoding="utf-8"?>
<p:tagLst xmlns:p="http://schemas.openxmlformats.org/presentationml/2006/main">
  <p:tag name="ISLIDE.ICON" val="#64751;#43072;#38576;"/>
</p:tagLst>
</file>

<file path=ppt/theme/theme1.xml><?xml version="1.0" encoding="utf-8"?>
<a:theme xmlns:a="http://schemas.openxmlformats.org/drawingml/2006/main" name="Office 主题​​">
  <a:themeElements>
    <a:clrScheme name="Office">
      <a:dk1>
        <a:srgbClr val="000000"/>
      </a:dk1>
      <a:lt1>
        <a:srgbClr val="FFFFFF"/>
      </a:lt1>
      <a:dk2>
        <a:srgbClr val="778495"/>
      </a:dk2>
      <a:lt2>
        <a:srgbClr val="F0F0F0"/>
      </a:lt2>
      <a:accent1>
        <a:srgbClr val="F84D4D"/>
      </a:accent1>
      <a:accent2>
        <a:srgbClr val="FF6B42"/>
      </a:accent2>
      <a:accent3>
        <a:srgbClr val="5BA3EB"/>
      </a:accent3>
      <a:accent4>
        <a:srgbClr val="06BB9A"/>
      </a:accent4>
      <a:accent5>
        <a:srgbClr val="8E7EF0"/>
      </a:accent5>
      <a:accent6>
        <a:srgbClr val="F4B919"/>
      </a:accent6>
      <a:hlink>
        <a:srgbClr val="4472C4"/>
      </a:hlink>
      <a:folHlink>
        <a:srgbClr val="BFBFBF"/>
      </a:folHlink>
    </a:clrScheme>
    <a:fontScheme name="mgea0xa4">
      <a:majorFont>
        <a:latin typeface="Arial Narrow"/>
        <a:ea typeface="微软雅黑"/>
        <a:cs typeface=""/>
      </a:majorFont>
      <a:minorFont>
        <a:latin typeface="Arial Narrow"/>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56732</Words>
  <Application>WPS 演示</Application>
  <PresentationFormat>宽屏</PresentationFormat>
  <Paragraphs>11093</Paragraphs>
  <Slides>232</Slides>
  <Notes>1</Notes>
  <HiddenSlides>0</HiddenSlides>
  <MMClips>2</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232</vt:i4>
      </vt:variant>
    </vt:vector>
  </HeadingPairs>
  <TitlesOfParts>
    <vt:vector size="245" baseType="lpstr">
      <vt:lpstr>Arial</vt:lpstr>
      <vt:lpstr>宋体</vt:lpstr>
      <vt:lpstr>Wingdings</vt:lpstr>
      <vt:lpstr>Cambria Math</vt:lpstr>
      <vt:lpstr>Impact</vt:lpstr>
      <vt:lpstr>Arial Black</vt:lpstr>
      <vt:lpstr>微软雅黑</vt:lpstr>
      <vt:lpstr>Arial Narrow</vt:lpstr>
      <vt:lpstr>Arial Unicode MS</vt:lpstr>
      <vt:lpstr>等线</vt:lpstr>
      <vt:lpstr>Times New Roman</vt:lpstr>
      <vt:lpstr>新宋体</vt:lpstr>
      <vt:lpstr>Office 主题​​</vt:lpstr>
      <vt:lpstr>PowerPoint 演示文稿</vt:lpstr>
      <vt:lpstr>考试范围第1章-第7章 题型：选择（单选12*1、不定选5*2）共22分              简答题 （5*6）  30分              分析计算 （8+8+8+12）36分               论述题        12分</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user0703</dc:creator>
  <cp:lastModifiedBy>jlm</cp:lastModifiedBy>
  <cp:revision>67</cp:revision>
  <dcterms:created xsi:type="dcterms:W3CDTF">2021-12-18T00:21:00Z</dcterms:created>
  <dcterms:modified xsi:type="dcterms:W3CDTF">2022-11-27T13:22:53Z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208DAF508C684E15B93ADEE51A39E057</vt:lpwstr>
  </property>
  <property fmtid="{D5CDD505-2E9C-101B-9397-08002B2CF9AE}" pid="3" name="KSOProductBuildVer">
    <vt:lpwstr>2052-11.1.0.12763</vt:lpwstr>
  </property>
</Properties>
</file>